
<file path=[Content_Types].xml><?xml version="1.0" encoding="utf-8"?>
<Types xmlns="http://schemas.openxmlformats.org/package/2006/content-types">
  <Default ContentType="image/png" Extension="png"/>
  <Default ContentType="application/vnd.openxmlformats-package.relationships+xml" Extension="rels"/>
  <Default ContentType="application/xml" Extension="xml"/>
  <Override ContentType="application/vnd.openxmlformats-officedocument.customXmlProperties+xml" PartName="/customXml/itemProps1.xml"/>
  <Override ContentType="application/vnd.openxmlformats-officedocument.customXmlProperties+xml" PartName="/customXml/itemProps2.xml"/>
  <Override ContentType="application/vnd.openxmlformats-officedocument.customXmlProperties+xml" PartName="/customXml/itemProps3.xml"/>
  <Override ContentType="application/vnd.openxmlformats-officedocument.extended-properties+xml" PartName="/docProps/app.xml"/>
  <Override ContentType="application/vnd.openxmlformats-package.core-properties+xml" PartName="/docProps/core.xml"/>
  <Override ContentType="application/vnd.openxmlformats-officedocument.custom-properties+xml" PartName="/docProps/custom.xml"/>
  <Override ContentType="application/vnd.ms-powerpoint.authors+xml" PartName="/ppt/authors.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presentation.main+xml" PartName="/ppt/presentation.xml"/>
  <Override ContentType="application/vnd.openxmlformats-officedocument.presentationml.presProps+xml" PartName="/ppt/presProps.xml"/>
  <Override ContentType="application/vnd.ms-powerpoint.revisioninfo+xml" PartName="/ppt/revisionInfo.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core.xml" Type="http://schemas.openxmlformats.org/package/2006/relationships/metadata/core-properties"/><Relationship Id="rId3" Target="docProps/app.xml" Type="http://schemas.openxmlformats.org/officeDocument/2006/relationships/extended-properties"/><Relationship Id="rId4"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60" r:id="rId4"/>
  </p:sldMasterIdLst>
  <p:notesMasterIdLst>
    <p:notesMasterId r:id="rId7"/>
  </p:notesMasterIdLst>
  <p:sldIdLst>
    <p:sldId id="256" r:id="rId5"/>
    <p:sldId id="257" r:id="rId6"/>
  </p:sldIdLst>
  <p:sldSz cx="6858000" cy="9906000" type="A4"/>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30576E2-C917-891C-53B9-F6A44A2D2321}" name="水野 美穂(mizuno-miho.dz9)" initials="美水" userId="S::MMOFM@lansys.mhlw.go.jp::4e2c85f5-5337-4725-a6da-8b7ae80f6c7e"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CC00"/>
    <a:srgbClr val="E1FFE1"/>
    <a:srgbClr val="FFF8E5"/>
    <a:srgbClr val="FF9900"/>
    <a:srgbClr val="FFECD1"/>
    <a:srgbClr val="0066FF"/>
    <a:srgbClr val="0000FF"/>
    <a:srgbClr val="009999"/>
    <a:srgbClr val="33CCCC"/>
    <a:srgbClr val="F8264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486DC74-62B9-4C70-BA36-6DBC3FED4FEA}" v="9" dt="2026-09-28T01:22:54.7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50" d="100"/>
          <a:sy n="150" d="100"/>
        </p:scale>
        <p:origin x="1554" y="108"/>
      </p:cViewPr>
      <p:guideLst/>
    </p:cSldViewPr>
  </p:slideViewPr>
  <p:notesTextViewPr>
    <p:cViewPr>
      <p:scale>
        <a:sx n="1" d="1"/>
        <a:sy n="1" d="1"/>
      </p:scale>
      <p:origin x="0" y="0"/>
    </p:cViewPr>
  </p:notesTextViewPr>
  <p:gridSpacing cx="72008" cy="72008"/>
</p:viewPr>
</file>

<file path=ppt/_rels/presentation.xml.rels><?xml version="1.0" encoding="UTF-8" standalone="yes"?><Relationships xmlns="http://schemas.openxmlformats.org/package/2006/relationships"><Relationship Id="rId1" Target="../customXml/item1.xml" Type="http://schemas.openxmlformats.org/officeDocument/2006/relationships/customXml"/><Relationship Id="rId10" Target="theme/theme1.xml" Type="http://schemas.openxmlformats.org/officeDocument/2006/relationships/theme"/><Relationship Id="rId11" Target="tableStyles.xml" Type="http://schemas.openxmlformats.org/officeDocument/2006/relationships/tableStyles"/><Relationship Id="rId12" Target="revisionInfo.xml" Type="http://schemas.microsoft.com/office/2015/10/relationships/revisionInfo"/><Relationship Id="rId13" Target="authors.xml" Type="http://schemas.microsoft.com/office/2018/10/relationships/authors"/><Relationship Id="rId2" Target="../customXml/item2.xml" Type="http://schemas.openxmlformats.org/officeDocument/2006/relationships/customXml"/><Relationship Id="rId3" Target="../customXml/item3.xml" Type="http://schemas.openxmlformats.org/officeDocument/2006/relationships/customXml"/><Relationship Id="rId4" Target="slideMasters/slideMaster1.xml" Type="http://schemas.openxmlformats.org/officeDocument/2006/relationships/slideMaster"/><Relationship Id="rId5" Target="slides/slide1.xml" Type="http://schemas.openxmlformats.org/officeDocument/2006/relationships/slide"/><Relationship Id="rId6" Target="slides/slide2.xml" Type="http://schemas.openxmlformats.org/officeDocument/2006/relationships/slide"/><Relationship Id="rId7" Target="notesMasters/notesMaster1.xml" Type="http://schemas.openxmlformats.org/officeDocument/2006/relationships/notesMaster"/><Relationship Id="rId8" Target="presProps.xml" Type="http://schemas.openxmlformats.org/officeDocument/2006/relationships/presProps"/><Relationship Id="rId9" Target="viewProps.xml" Type="http://schemas.openxmlformats.org/officeDocument/2006/relationships/viewProps"/></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38" y="0"/>
            <a:ext cx="2949575" cy="498475"/>
          </a:xfrm>
          <a:prstGeom prst="rect">
            <a:avLst/>
          </a:prstGeom>
        </p:spPr>
        <p:txBody>
          <a:bodyPr vert="horz" lIns="91440" tIns="45720" rIns="91440" bIns="45720" rtlCol="0"/>
          <a:lstStyle>
            <a:lvl1pPr algn="r">
              <a:defRPr sz="1200"/>
            </a:lvl1pPr>
          </a:lstStyle>
          <a:p>
            <a:fld id="{3678FADD-0580-4CB3-B9E2-5422E44A00F5}" type="datetimeFigureOut">
              <a:rPr kumimoji="1" lang="ja-JP" altLang="en-US" smtClean="0"/>
              <a:t>2026/9/29</a:t>
            </a:fld>
            <a:endParaRPr kumimoji="1" lang="ja-JP" altLang="en-US"/>
          </a:p>
        </p:txBody>
      </p:sp>
      <p:sp>
        <p:nvSpPr>
          <p:cNvPr id="4" name="スライド イメージ プレースホルダー 3"/>
          <p:cNvSpPr>
            <a:spLocks noGrp="1" noRot="1" noChangeAspect="1"/>
          </p:cNvSpPr>
          <p:nvPr>
            <p:ph type="sldImg" idx="2"/>
          </p:nvPr>
        </p:nvSpPr>
        <p:spPr>
          <a:xfrm>
            <a:off x="2243138" y="1243013"/>
            <a:ext cx="2320925"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1038" y="4783138"/>
            <a:ext cx="5445125" cy="391318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38" y="9440863"/>
            <a:ext cx="2949575" cy="498475"/>
          </a:xfrm>
          <a:prstGeom prst="rect">
            <a:avLst/>
          </a:prstGeom>
        </p:spPr>
        <p:txBody>
          <a:bodyPr vert="horz" lIns="91440" tIns="45720" rIns="91440" bIns="45720" rtlCol="0" anchor="b"/>
          <a:lstStyle>
            <a:lvl1pPr algn="r">
              <a:defRPr sz="1200"/>
            </a:lvl1pPr>
          </a:lstStyle>
          <a:p>
            <a:fld id="{C380BC29-D3DB-4698-9AE7-8B5116DC352B}" type="slidenum">
              <a:rPr kumimoji="1" lang="ja-JP" altLang="en-US" smtClean="0"/>
              <a:t>‹#›</a:t>
            </a:fld>
            <a:endParaRPr kumimoji="1" lang="ja-JP" altLang="en-US"/>
          </a:p>
        </p:txBody>
      </p:sp>
    </p:spTree>
    <p:extLst>
      <p:ext uri="{BB962C8B-B14F-4D97-AF65-F5344CB8AC3E}">
        <p14:creationId xmlns:p14="http://schemas.microsoft.com/office/powerpoint/2010/main" val="146387879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C380BC29-D3DB-4698-9AE7-8B5116DC352B}" type="slidenum">
              <a:rPr kumimoji="1" lang="ja-JP" altLang="en-US" smtClean="0"/>
              <a:t>1</a:t>
            </a:fld>
            <a:endParaRPr kumimoji="1" lang="ja-JP" altLang="en-US"/>
          </a:p>
        </p:txBody>
      </p:sp>
    </p:spTree>
    <p:extLst>
      <p:ext uri="{BB962C8B-B14F-4D97-AF65-F5344CB8AC3E}">
        <p14:creationId xmlns:p14="http://schemas.microsoft.com/office/powerpoint/2010/main" val="25728911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52F6C7-8160-6335-0C33-00CBA28CC9D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4146C2B-8C18-37A6-787D-6F6C4382ACD0}"/>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F7BCFDE5-6FD9-1497-DB77-80BFA68F79E1}"/>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D7273ADD-A583-DF91-05B6-BDF0E929EA5A}"/>
              </a:ext>
            </a:extLst>
          </p:cNvPr>
          <p:cNvSpPr>
            <a:spLocks noGrp="1"/>
          </p:cNvSpPr>
          <p:nvPr>
            <p:ph type="sldNum" sz="quarter" idx="5"/>
          </p:nvPr>
        </p:nvSpPr>
        <p:spPr/>
        <p:txBody>
          <a:bodyPr/>
          <a:lstStyle/>
          <a:p>
            <a:fld id="{C380BC29-D3DB-4698-9AE7-8B5116DC352B}" type="slidenum">
              <a:rPr kumimoji="1" lang="ja-JP" altLang="en-US" smtClean="0"/>
              <a:t>2</a:t>
            </a:fld>
            <a:endParaRPr kumimoji="1" lang="ja-JP" altLang="en-US"/>
          </a:p>
        </p:txBody>
      </p:sp>
    </p:spTree>
    <p:extLst>
      <p:ext uri="{BB962C8B-B14F-4D97-AF65-F5344CB8AC3E}">
        <p14:creationId xmlns:p14="http://schemas.microsoft.com/office/powerpoint/2010/main" val="3636505856"/>
      </p:ext>
    </p:extLst>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22569B53-CC36-4F4F-BFE9-7590BEB54870}" type="datetimeFigureOut">
              <a:rPr kumimoji="1" lang="ja-JP" altLang="en-US" smtClean="0"/>
              <a:t>2026/9/29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C42ADE8-FAA0-4F12-9096-C3491BC29F64}" type="slidenum">
              <a:rPr kumimoji="1" lang="ja-JP" altLang="en-US" smtClean="0"/>
              <a:t>‹#›</a:t>
            </a:fld>
            <a:endParaRPr kumimoji="1" lang="ja-JP" altLang="en-US"/>
          </a:p>
        </p:txBody>
      </p:sp>
    </p:spTree>
    <p:extLst>
      <p:ext uri="{BB962C8B-B14F-4D97-AF65-F5344CB8AC3E}">
        <p14:creationId xmlns:p14="http://schemas.microsoft.com/office/powerpoint/2010/main" val="16903024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22569B53-CC36-4F4F-BFE9-7590BEB54870}" type="datetimeFigureOut">
              <a:rPr kumimoji="1" lang="ja-JP" altLang="en-US" smtClean="0"/>
              <a:t>2026/9/29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C42ADE8-FAA0-4F12-9096-C3491BC29F64}" type="slidenum">
              <a:rPr kumimoji="1" lang="ja-JP" altLang="en-US" smtClean="0"/>
              <a:t>‹#›</a:t>
            </a:fld>
            <a:endParaRPr kumimoji="1" lang="ja-JP" altLang="en-US"/>
          </a:p>
        </p:txBody>
      </p:sp>
    </p:spTree>
    <p:extLst>
      <p:ext uri="{BB962C8B-B14F-4D97-AF65-F5344CB8AC3E}">
        <p14:creationId xmlns:p14="http://schemas.microsoft.com/office/powerpoint/2010/main" val="22164263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2569B53-CC36-4F4F-BFE9-7590BEB54870}" type="datetimeFigureOut">
              <a:rPr kumimoji="1" lang="ja-JP" altLang="en-US" smtClean="0"/>
              <a:t>2026/9/29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C42ADE8-FAA0-4F12-9096-C3491BC29F64}" type="slidenum">
              <a:rPr kumimoji="1" lang="ja-JP" altLang="en-US" smtClean="0"/>
              <a:t>‹#›</a:t>
            </a:fld>
            <a:endParaRPr kumimoji="1" lang="ja-JP" altLang="en-US"/>
          </a:p>
        </p:txBody>
      </p:sp>
    </p:spTree>
    <p:extLst>
      <p:ext uri="{BB962C8B-B14F-4D97-AF65-F5344CB8AC3E}">
        <p14:creationId xmlns:p14="http://schemas.microsoft.com/office/powerpoint/2010/main" val="444451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22569B53-CC36-4F4F-BFE9-7590BEB54870}" type="datetimeFigureOut">
              <a:rPr kumimoji="1" lang="ja-JP" altLang="en-US" smtClean="0"/>
              <a:t>2026/9/29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C42ADE8-FAA0-4F12-9096-C3491BC29F64}" type="slidenum">
              <a:rPr kumimoji="1" lang="ja-JP" altLang="en-US" smtClean="0"/>
              <a:t>‹#›</a:t>
            </a:fld>
            <a:endParaRPr kumimoji="1" lang="ja-JP" altLang="en-US"/>
          </a:p>
        </p:txBody>
      </p:sp>
    </p:spTree>
    <p:extLst>
      <p:ext uri="{BB962C8B-B14F-4D97-AF65-F5344CB8AC3E}">
        <p14:creationId xmlns:p14="http://schemas.microsoft.com/office/powerpoint/2010/main" val="16025618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22569B53-CC36-4F4F-BFE9-7590BEB54870}" type="datetimeFigureOut">
              <a:rPr kumimoji="1" lang="ja-JP" altLang="en-US" smtClean="0"/>
              <a:t>2026/9/29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9C42ADE8-FAA0-4F12-9096-C3491BC29F64}" type="slidenum">
              <a:rPr kumimoji="1" lang="ja-JP" altLang="en-US" smtClean="0"/>
              <a:t>‹#›</a:t>
            </a:fld>
            <a:endParaRPr kumimoji="1" lang="ja-JP" altLang="en-US"/>
          </a:p>
        </p:txBody>
      </p:sp>
    </p:spTree>
    <p:extLst>
      <p:ext uri="{BB962C8B-B14F-4D97-AF65-F5344CB8AC3E}">
        <p14:creationId xmlns:p14="http://schemas.microsoft.com/office/powerpoint/2010/main" val="9883001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22569B53-CC36-4F4F-BFE9-7590BEB54870}" type="datetimeFigureOut">
              <a:rPr kumimoji="1" lang="ja-JP" altLang="en-US" smtClean="0"/>
              <a:t>2026/9/29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9C42ADE8-FAA0-4F12-9096-C3491BC29F64}" type="slidenum">
              <a:rPr kumimoji="1" lang="ja-JP" altLang="en-US" smtClean="0"/>
              <a:t>‹#›</a:t>
            </a:fld>
            <a:endParaRPr kumimoji="1" lang="ja-JP" altLang="en-US"/>
          </a:p>
        </p:txBody>
      </p:sp>
    </p:spTree>
    <p:extLst>
      <p:ext uri="{BB962C8B-B14F-4D97-AF65-F5344CB8AC3E}">
        <p14:creationId xmlns:p14="http://schemas.microsoft.com/office/powerpoint/2010/main" val="1748500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569B53-CC36-4F4F-BFE9-7590BEB54870}" type="datetimeFigureOut">
              <a:rPr kumimoji="1" lang="ja-JP" altLang="en-US" smtClean="0"/>
              <a:t>2026/9/29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9C42ADE8-FAA0-4F12-9096-C3491BC29F64}" type="slidenum">
              <a:rPr kumimoji="1" lang="ja-JP" altLang="en-US" smtClean="0"/>
              <a:t>‹#›</a:t>
            </a:fld>
            <a:endParaRPr kumimoji="1" lang="ja-JP" altLang="en-US"/>
          </a:p>
        </p:txBody>
      </p:sp>
    </p:spTree>
    <p:extLst>
      <p:ext uri="{BB962C8B-B14F-4D97-AF65-F5344CB8AC3E}">
        <p14:creationId xmlns:p14="http://schemas.microsoft.com/office/powerpoint/2010/main" val="5864213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2569B53-CC36-4F4F-BFE9-7590BEB54870}" type="datetimeFigureOut">
              <a:rPr kumimoji="1" lang="ja-JP" altLang="en-US" smtClean="0"/>
              <a:t>2026/9/29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C42ADE8-FAA0-4F12-9096-C3491BC29F64}" type="slidenum">
              <a:rPr kumimoji="1" lang="ja-JP" altLang="en-US" smtClean="0"/>
              <a:t>‹#›</a:t>
            </a:fld>
            <a:endParaRPr kumimoji="1" lang="ja-JP" altLang="en-US"/>
          </a:p>
        </p:txBody>
      </p:sp>
    </p:spTree>
    <p:extLst>
      <p:ext uri="{BB962C8B-B14F-4D97-AF65-F5344CB8AC3E}">
        <p14:creationId xmlns:p14="http://schemas.microsoft.com/office/powerpoint/2010/main" val="36736264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2569B53-CC36-4F4F-BFE9-7590BEB54870}" type="datetimeFigureOut">
              <a:rPr kumimoji="1" lang="ja-JP" altLang="en-US" smtClean="0"/>
              <a:t>2026/9/29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C42ADE8-FAA0-4F12-9096-C3491BC29F64}" type="slidenum">
              <a:rPr kumimoji="1" lang="ja-JP" altLang="en-US" smtClean="0"/>
              <a:t>‹#›</a:t>
            </a:fld>
            <a:endParaRPr kumimoji="1" lang="ja-JP" altLang="en-US"/>
          </a:p>
        </p:txBody>
      </p:sp>
    </p:spTree>
    <p:extLst>
      <p:ext uri="{BB962C8B-B14F-4D97-AF65-F5344CB8AC3E}">
        <p14:creationId xmlns:p14="http://schemas.microsoft.com/office/powerpoint/2010/main" val="32098700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22569B53-CC36-4F4F-BFE9-7590BEB54870}" type="datetimeFigureOut">
              <a:rPr kumimoji="1" lang="ja-JP" altLang="en-US" smtClean="0"/>
              <a:t>2026/9/29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C42ADE8-FAA0-4F12-9096-C3491BC29F64}" type="slidenum">
              <a:rPr kumimoji="1" lang="ja-JP" altLang="en-US" smtClean="0"/>
              <a:t>‹#›</a:t>
            </a:fld>
            <a:endParaRPr kumimoji="1" lang="ja-JP" altLang="en-US"/>
          </a:p>
        </p:txBody>
      </p:sp>
    </p:spTree>
    <p:extLst>
      <p:ext uri="{BB962C8B-B14F-4D97-AF65-F5344CB8AC3E}">
        <p14:creationId xmlns:p14="http://schemas.microsoft.com/office/powerpoint/2010/main" val="15132689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22569B53-CC36-4F4F-BFE9-7590BEB54870}" type="datetimeFigureOut">
              <a:rPr kumimoji="1" lang="ja-JP" altLang="en-US" smtClean="0"/>
              <a:t>2026/9/29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C42ADE8-FAA0-4F12-9096-C3491BC29F64}" type="slidenum">
              <a:rPr kumimoji="1" lang="ja-JP" altLang="en-US" smtClean="0"/>
              <a:t>‹#›</a:t>
            </a:fld>
            <a:endParaRPr kumimoji="1" lang="ja-JP" altLang="en-US"/>
          </a:p>
        </p:txBody>
      </p:sp>
    </p:spTree>
    <p:extLst>
      <p:ext uri="{BB962C8B-B14F-4D97-AF65-F5344CB8AC3E}">
        <p14:creationId xmlns:p14="http://schemas.microsoft.com/office/powerpoint/2010/main" val="4282674261"/>
      </p:ext>
    </p:extLst>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22569B53-CC36-4F4F-BFE9-7590BEB54870}" type="datetimeFigureOut">
              <a:rPr kumimoji="1" lang="ja-JP" altLang="en-US" smtClean="0"/>
              <a:t>2026/9/29</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9C42ADE8-FAA0-4F12-9096-C3491BC29F64}" type="slidenum">
              <a:rPr kumimoji="1" lang="ja-JP" altLang="en-US" smtClean="0"/>
              <a:t>‹#›</a:t>
            </a:fld>
            <a:endParaRPr kumimoji="1" lang="ja-JP" altLang="en-US"/>
          </a:p>
        </p:txBody>
      </p:sp>
    </p:spTree>
    <p:extLst>
      <p:ext uri="{BB962C8B-B14F-4D97-AF65-F5344CB8AC3E}">
        <p14:creationId xmlns:p14="http://schemas.microsoft.com/office/powerpoint/2010/main" val="32992820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1.xml" Type="http://schemas.openxmlformats.org/officeDocument/2006/relationships/slideLayout"/><Relationship Id="rId2" Target="../notesSlides/notesSlide1.xml" Type="http://schemas.openxmlformats.org/officeDocument/2006/relationships/notesSlide"/><Relationship Id="rId3" Target="../media/image1.png" Type="http://schemas.openxmlformats.org/officeDocument/2006/relationships/image"/><Relationship Id="rId4" Target="../media/image2.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1.xml" Type="http://schemas.openxmlformats.org/officeDocument/2006/relationships/slideLayout"/><Relationship Id="rId2" Target="../notesSlides/notesSlide2.xml" Type="http://schemas.openxmlformats.org/officeDocument/2006/relationships/notesSlide"/></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テキスト ボックス 32">
            <a:extLst>
              <a:ext uri="{FF2B5EF4-FFF2-40B4-BE49-F238E27FC236}">
                <a16:creationId xmlns:a16="http://schemas.microsoft.com/office/drawing/2014/main" id="{57775641-56AB-9EDA-9D7C-84018335EC64}"/>
              </a:ext>
            </a:extLst>
          </p:cNvPr>
          <p:cNvSpPr txBox="1"/>
          <p:nvPr/>
        </p:nvSpPr>
        <p:spPr>
          <a:xfrm>
            <a:off x="270804" y="293077"/>
            <a:ext cx="45719" cy="369332"/>
          </a:xfrm>
          <a:prstGeom prst="rect">
            <a:avLst/>
          </a:prstGeom>
          <a:noFill/>
        </p:spPr>
        <p:txBody>
          <a:bodyPr wrap="square" rtlCol="0">
            <a:spAutoFit/>
          </a:bodyPr>
          <a:lstStyle/>
          <a:p>
            <a:endParaRPr kumimoji="1" lang="ja-JP" altLang="en-US" dirty="0"/>
          </a:p>
        </p:txBody>
      </p:sp>
      <p:sp>
        <p:nvSpPr>
          <p:cNvPr id="63" name="四角形: 角を丸くする 62">
            <a:extLst>
              <a:ext uri="{FF2B5EF4-FFF2-40B4-BE49-F238E27FC236}">
                <a16:creationId xmlns:a16="http://schemas.microsoft.com/office/drawing/2014/main" id="{A031854E-7223-23F9-A40A-962E677A7CE6}"/>
              </a:ext>
            </a:extLst>
          </p:cNvPr>
          <p:cNvSpPr/>
          <p:nvPr/>
        </p:nvSpPr>
        <p:spPr>
          <a:xfrm>
            <a:off x="26143" y="23693"/>
            <a:ext cx="6801287" cy="669290"/>
          </a:xfrm>
          <a:prstGeom prst="roundRect">
            <a:avLst/>
          </a:prstGeom>
          <a:solidFill>
            <a:srgbClr val="CC0000"/>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dirty="0"/>
          </a:p>
        </p:txBody>
      </p:sp>
      <p:sp>
        <p:nvSpPr>
          <p:cNvPr id="1024" name="WordArt 105">
            <a:extLst>
              <a:ext uri="{FF2B5EF4-FFF2-40B4-BE49-F238E27FC236}">
                <a16:creationId xmlns:a16="http://schemas.microsoft.com/office/drawing/2014/main" id="{AC702278-6FB8-2DAF-4150-F156C03D56E6}"/>
              </a:ext>
            </a:extLst>
          </p:cNvPr>
          <p:cNvSpPr txBox="1">
            <a:spLocks noChangeArrowheads="1" noChangeShapeType="1" noTextEdit="1"/>
          </p:cNvSpPr>
          <p:nvPr/>
        </p:nvSpPr>
        <p:spPr bwMode="auto">
          <a:xfrm>
            <a:off x="561183" y="77666"/>
            <a:ext cx="5725439" cy="574040"/>
          </a:xfrm>
          <a:prstGeom prst="rect">
            <a:avLst/>
          </a:prstGeom>
        </p:spPr>
        <p:txBody>
          <a:bodyPr wrap="square" numCol="1" fromWordArt="1">
            <a:prstTxWarp prst="textPlain">
              <a:avLst>
                <a:gd name="adj" fmla="val 50000"/>
              </a:avLst>
            </a:prstTxWarp>
            <a:spAutoFit/>
          </a:bodyPr>
          <a:lstStyle/>
          <a:p>
            <a:pPr algn="ctr">
              <a:lnSpc>
                <a:spcPts val="3800"/>
              </a:lnSpc>
              <a:buNone/>
            </a:pPr>
            <a:r>
              <a:rPr lang="ja-JP" sz="2600" b="1" kern="100" dirty="0">
                <a:ln w="19050" cap="flat" cmpd="sng" algn="ctr">
                  <a:solidFill>
                    <a:srgbClr val="C00000"/>
                  </a:solidFill>
                  <a:prstDash val="solid"/>
                  <a:round/>
                </a:ln>
                <a:solidFill>
                  <a:srgbClr val="FFFFFF"/>
                </a:solidFill>
                <a:effectLst>
                  <a:outerShdw dist="35941" dir="2700000" algn="ctr" rotWithShape="0">
                    <a:srgbClr val="C0C0C0">
                      <a:alpha val="80000"/>
                    </a:srgbClr>
                  </a:outerShdw>
                </a:effectLst>
                <a:latin typeface="Century" panose="02040604050505020304" pitchFamily="18" charset="0"/>
                <a:ea typeface="HGP創英角ｺﾞｼｯｸUB" panose="020B0900000000000000" pitchFamily="50" charset="-128"/>
                <a:cs typeface="Times New Roman" panose="02020603050405020304" pitchFamily="18" charset="0"/>
              </a:rPr>
              <a:t>ハラスメントは許しません</a:t>
            </a:r>
            <a:r>
              <a:rPr lang="en-US" sz="2600" b="1" kern="100" dirty="0">
                <a:ln w="19050" cap="flat" cmpd="sng" algn="ctr">
                  <a:solidFill>
                    <a:srgbClr val="C00000"/>
                  </a:solidFill>
                  <a:prstDash val="solid"/>
                  <a:round/>
                </a:ln>
                <a:solidFill>
                  <a:srgbClr val="FFFFFF"/>
                </a:solidFill>
                <a:effectLst>
                  <a:outerShdw dist="35941" dir="2700000" algn="ctr" rotWithShape="0">
                    <a:srgbClr val="C0C0C0">
                      <a:alpha val="80000"/>
                    </a:srgbClr>
                  </a:outerShdw>
                </a:effectLst>
                <a:latin typeface="Century" panose="02040604050505020304" pitchFamily="18" charset="0"/>
                <a:ea typeface="HGP創英角ｺﾞｼｯｸUB" panose="020B0900000000000000" pitchFamily="50" charset="-128"/>
                <a:cs typeface="Times New Roman" panose="02020603050405020304" pitchFamily="18" charset="0"/>
              </a:rPr>
              <a:t>!!</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p:txBody>
      </p:sp>
      <p:sp>
        <p:nvSpPr>
          <p:cNvPr id="1033" name="テキスト ボックス 1">
            <a:extLst>
              <a:ext uri="{FF2B5EF4-FFF2-40B4-BE49-F238E27FC236}">
                <a16:creationId xmlns:a16="http://schemas.microsoft.com/office/drawing/2014/main" id="{02687132-C2B3-D669-18DA-E76F6849A2C2}"/>
              </a:ext>
            </a:extLst>
          </p:cNvPr>
          <p:cNvSpPr txBox="1">
            <a:spLocks noChangeArrowheads="1"/>
          </p:cNvSpPr>
          <p:nvPr/>
        </p:nvSpPr>
        <p:spPr bwMode="auto">
          <a:xfrm>
            <a:off x="30570" y="692885"/>
            <a:ext cx="7044397" cy="84732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gn="just">
              <a:lnSpc>
                <a:spcPts val="1400"/>
              </a:lnSpc>
              <a:buNone/>
            </a:pPr>
            <a:r>
              <a:rPr lang="ja-JP" sz="1100" b="1" kern="0" dirty="0">
                <a:solidFill>
                  <a:srgbClr val="C00000"/>
                </a:solidFill>
                <a:effectLst/>
                <a:latin typeface="Century" panose="02040604050505020304" pitchFamily="18" charset="0"/>
                <a:ea typeface="HG丸ｺﾞｼｯｸM-PRO" panose="020F0600000000000000" pitchFamily="50" charset="-128"/>
                <a:cs typeface="ＭＳ Ｐゴシック" panose="020B0600070205080204" pitchFamily="50" charset="-128"/>
              </a:rPr>
              <a:t>当社は下記のようなハラスメント行為を許しません。</a:t>
            </a:r>
            <a:endParaRPr lang="ja-JP" sz="1100" kern="100" dirty="0">
              <a:solidFill>
                <a:srgbClr val="C00000"/>
              </a:solidFill>
              <a:effectLst/>
              <a:latin typeface="Century" panose="02040604050505020304" pitchFamily="18" charset="0"/>
              <a:ea typeface="ＭＳ 明朝" panose="02020609040205080304" pitchFamily="17" charset="-128"/>
              <a:cs typeface="Times New Roman" panose="02020603050405020304" pitchFamily="18" charset="0"/>
            </a:endParaRPr>
          </a:p>
          <a:p>
            <a:pPr algn="just">
              <a:lnSpc>
                <a:spcPts val="1200"/>
              </a:lnSpc>
              <a:buNone/>
            </a:pPr>
            <a:r>
              <a:rPr lang="ja-JP" sz="1000" b="1" kern="0" dirty="0">
                <a:effectLst/>
                <a:latin typeface="Century" panose="02040604050505020304" pitchFamily="18" charset="0"/>
                <a:ea typeface="HG丸ｺﾞｼｯｸM-PRO" panose="020F0600000000000000" pitchFamily="50" charset="-128"/>
                <a:cs typeface="ＭＳ Ｐゴシック" panose="020B0600070205080204" pitchFamily="50" charset="-128"/>
              </a:rPr>
              <a:t>この方針の対象は正社員、パート・アルバイト、派遣社員等、当社において働いているすべての労働者です。</a:t>
            </a:r>
            <a:endParaRPr lang="ja-JP" sz="10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lnSpc>
                <a:spcPts val="1200"/>
              </a:lnSpc>
              <a:buNone/>
            </a:pPr>
            <a:r>
              <a:rPr lang="ja-JP" sz="1000" b="1" kern="0" dirty="0">
                <a:effectLst/>
                <a:latin typeface="Century" panose="02040604050505020304" pitchFamily="18" charset="0"/>
                <a:ea typeface="HG丸ｺﾞｼｯｸM-PRO" panose="020F0600000000000000" pitchFamily="50" charset="-128"/>
                <a:cs typeface="ＭＳ Ｐゴシック" panose="020B0600070205080204" pitchFamily="50" charset="-128"/>
              </a:rPr>
              <a:t>自社の労働者以外の者（求職者等、他社の労働者、フリーランス等）にもハラスメント行為を行ってはなりません。</a:t>
            </a:r>
            <a:endParaRPr lang="ja-JP" sz="10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buNone/>
            </a:pPr>
            <a:r>
              <a:rPr lang="en-US" sz="300" b="1" kern="100" dirty="0">
                <a:effectLst/>
                <a:latin typeface="HG丸ｺﾞｼｯｸM-PRO" panose="020F0600000000000000" pitchFamily="50" charset="-128"/>
                <a:ea typeface="ＭＳ 明朝" panose="02020609040205080304" pitchFamily="17" charset="-128"/>
                <a:cs typeface="Times New Roman" panose="02020603050405020304" pitchFamily="18" charset="0"/>
              </a:rPr>
              <a:t> </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p:txBody>
      </p:sp>
      <p:sp>
        <p:nvSpPr>
          <p:cNvPr id="1037" name="角丸四角形 14">
            <a:extLst>
              <a:ext uri="{FF2B5EF4-FFF2-40B4-BE49-F238E27FC236}">
                <a16:creationId xmlns:a16="http://schemas.microsoft.com/office/drawing/2014/main" id="{83139BE4-6F39-B849-6B08-4BE109F974A5}"/>
              </a:ext>
            </a:extLst>
          </p:cNvPr>
          <p:cNvSpPr>
            <a:spLocks noChangeArrowheads="1"/>
          </p:cNvSpPr>
          <p:nvPr/>
        </p:nvSpPr>
        <p:spPr bwMode="auto">
          <a:xfrm>
            <a:off x="20083" y="1530037"/>
            <a:ext cx="2311480" cy="1342556"/>
          </a:xfrm>
          <a:prstGeom prst="roundRect">
            <a:avLst>
              <a:gd name="adj" fmla="val 0"/>
            </a:avLst>
          </a:prstGeom>
          <a:solidFill>
            <a:schemeClr val="accent5">
              <a:lumMod val="40000"/>
              <a:lumOff val="60000"/>
            </a:schemeClr>
          </a:solidFill>
          <a:ln w="9525">
            <a:solidFill>
              <a:srgbClr val="FDE9D9"/>
            </a:solidFill>
            <a:round/>
            <a:headEnd/>
            <a:tailEnd/>
          </a:ln>
        </p:spPr>
        <p:txBody>
          <a:bodyPr rot="0" vert="horz" wrap="square" lIns="0" tIns="0" rIns="0" bIns="0" anchor="t" anchorCtr="0" upright="1">
            <a:noAutofit/>
          </a:bodyPr>
          <a:lstStyle/>
          <a:p>
            <a:pPr algn="just">
              <a:lnSpc>
                <a:spcPts val="1300"/>
              </a:lnSpc>
              <a:buNone/>
            </a:pPr>
            <a:endParaRPr lang="en-US" altLang="ja-JP" sz="900" b="1" kern="100" dirty="0">
              <a:effectLst/>
              <a:latin typeface="Century" panose="02040604050505020304" pitchFamily="18" charset="0"/>
              <a:ea typeface="HG丸ｺﾞｼｯｸM-PRO" panose="020F0600000000000000" pitchFamily="50" charset="-128"/>
              <a:cs typeface="Times New Roman" panose="02020603050405020304" pitchFamily="18" charset="0"/>
            </a:endParaRPr>
          </a:p>
          <a:p>
            <a:pPr algn="just">
              <a:lnSpc>
                <a:spcPts val="1300"/>
              </a:lnSpc>
              <a:buNone/>
            </a:pPr>
            <a:r>
              <a:rPr lang="ja-JP" sz="900" b="1" kern="100" dirty="0">
                <a:effectLst/>
                <a:latin typeface="Century" panose="02040604050505020304" pitchFamily="18" charset="0"/>
                <a:ea typeface="HG丸ｺﾞｼｯｸM-PRO" panose="020F0600000000000000" pitchFamily="50" charset="-128"/>
                <a:cs typeface="Times New Roman" panose="02020603050405020304" pitchFamily="18" charset="0"/>
              </a:rPr>
              <a:t>例えば</a:t>
            </a:r>
            <a:r>
              <a:rPr lang="ja-JP" sz="1000" b="1" kern="100" dirty="0">
                <a:effectLst/>
                <a:latin typeface="Century" panose="02040604050505020304" pitchFamily="18" charset="0"/>
                <a:ea typeface="HG丸ｺﾞｼｯｸM-PRO" panose="020F0600000000000000" pitchFamily="50" charset="-128"/>
                <a:cs typeface="Times New Roman" panose="02020603050405020304" pitchFamily="18" charset="0"/>
              </a:rPr>
              <a:t>…</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marL="227965" indent="-226695" algn="just">
              <a:lnSpc>
                <a:spcPts val="1300"/>
              </a:lnSpc>
              <a:buNone/>
            </a:pPr>
            <a:r>
              <a:rPr lang="ja-JP" sz="1050" kern="0" dirty="0">
                <a:solidFill>
                  <a:srgbClr val="0066FF"/>
                </a:solidFill>
                <a:effectLst/>
                <a:latin typeface="Century" panose="02040604050505020304" pitchFamily="18" charset="0"/>
                <a:ea typeface="HG丸ｺﾞｼｯｸM-PRO" panose="020F0600000000000000" pitchFamily="50" charset="-128"/>
                <a:cs typeface="ＭＳ Ｐゴシック" panose="020B0600070205080204" pitchFamily="50" charset="-128"/>
              </a:rPr>
              <a:t>■</a:t>
            </a:r>
            <a:r>
              <a:rPr lang="ja-JP" sz="1050" kern="100" dirty="0">
                <a:effectLst/>
                <a:latin typeface="Century" panose="02040604050505020304" pitchFamily="18" charset="0"/>
                <a:ea typeface="HG丸ｺﾞｼｯｸM-PRO" panose="020F0600000000000000" pitchFamily="50" charset="-128"/>
                <a:cs typeface="Times New Roman" panose="02020603050405020304" pitchFamily="18" charset="0"/>
              </a:rPr>
              <a:t>性的な冗談、からかい質問</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marL="227965" indent="-226695" algn="just">
              <a:lnSpc>
                <a:spcPts val="1300"/>
              </a:lnSpc>
              <a:buNone/>
            </a:pPr>
            <a:r>
              <a:rPr lang="ja-JP" sz="1050" kern="0" dirty="0">
                <a:solidFill>
                  <a:srgbClr val="0066FF"/>
                </a:solidFill>
                <a:effectLst/>
                <a:latin typeface="Century" panose="02040604050505020304" pitchFamily="18" charset="0"/>
                <a:ea typeface="HG丸ｺﾞｼｯｸM-PRO" panose="020F0600000000000000" pitchFamily="50" charset="-128"/>
                <a:cs typeface="ＭＳ Ｐゴシック" panose="020B0600070205080204" pitchFamily="50" charset="-128"/>
              </a:rPr>
              <a:t>■</a:t>
            </a:r>
            <a:r>
              <a:rPr lang="ja-JP" sz="1050" kern="100" dirty="0">
                <a:effectLst/>
                <a:latin typeface="Century" panose="02040604050505020304" pitchFamily="18" charset="0"/>
                <a:ea typeface="HG丸ｺﾞｼｯｸM-PRO" panose="020F0600000000000000" pitchFamily="50" charset="-128"/>
                <a:cs typeface="Times New Roman" panose="02020603050405020304" pitchFamily="18" charset="0"/>
              </a:rPr>
              <a:t>わいせつ画面の閲覧、配付、掲示</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marL="227965" indent="-226695" algn="just">
              <a:lnSpc>
                <a:spcPts val="1300"/>
              </a:lnSpc>
              <a:buNone/>
            </a:pPr>
            <a:r>
              <a:rPr lang="ja-JP" sz="1050" kern="0" dirty="0">
                <a:solidFill>
                  <a:srgbClr val="0066FF"/>
                </a:solidFill>
                <a:effectLst/>
                <a:latin typeface="Century" panose="02040604050505020304" pitchFamily="18" charset="0"/>
                <a:ea typeface="HG丸ｺﾞｼｯｸM-PRO" panose="020F0600000000000000" pitchFamily="50" charset="-128"/>
                <a:cs typeface="ＭＳ Ｐゴシック" panose="020B0600070205080204" pitchFamily="50" charset="-128"/>
              </a:rPr>
              <a:t>■</a:t>
            </a:r>
            <a:r>
              <a:rPr lang="ja-JP" sz="1050" kern="100" dirty="0">
                <a:effectLst/>
                <a:latin typeface="Century" panose="02040604050505020304" pitchFamily="18" charset="0"/>
                <a:ea typeface="HG丸ｺﾞｼｯｸM-PRO" panose="020F0600000000000000" pitchFamily="50" charset="-128"/>
                <a:cs typeface="Times New Roman" panose="02020603050405020304" pitchFamily="18" charset="0"/>
              </a:rPr>
              <a:t>性的な内容の噂を意図的に流す　</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marL="227965" indent="-226695" algn="just">
              <a:lnSpc>
                <a:spcPts val="1300"/>
              </a:lnSpc>
              <a:buNone/>
            </a:pPr>
            <a:r>
              <a:rPr lang="ja-JP" sz="1050" kern="0" dirty="0">
                <a:solidFill>
                  <a:srgbClr val="0066FF"/>
                </a:solidFill>
                <a:effectLst/>
                <a:latin typeface="Century" panose="02040604050505020304" pitchFamily="18" charset="0"/>
                <a:ea typeface="HG丸ｺﾞｼｯｸM-PRO" panose="020F0600000000000000" pitchFamily="50" charset="-128"/>
                <a:cs typeface="ＭＳ Ｐゴシック" panose="020B0600070205080204" pitchFamily="50" charset="-128"/>
              </a:rPr>
              <a:t>■</a:t>
            </a:r>
            <a:r>
              <a:rPr lang="ja-JP" sz="1050" kern="0" dirty="0">
                <a:solidFill>
                  <a:srgbClr val="000000"/>
                </a:solidFill>
                <a:effectLst/>
                <a:latin typeface="Century" panose="02040604050505020304" pitchFamily="18" charset="0"/>
                <a:ea typeface="HG丸ｺﾞｼｯｸM-PRO" panose="020F0600000000000000" pitchFamily="50" charset="-128"/>
                <a:cs typeface="ＭＳ Ｐゴシック" panose="020B0600070205080204" pitchFamily="50" charset="-128"/>
              </a:rPr>
              <a:t>体への不必要な接触</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marL="227965" indent="-226695" algn="just">
              <a:lnSpc>
                <a:spcPts val="1300"/>
              </a:lnSpc>
              <a:buNone/>
            </a:pPr>
            <a:r>
              <a:rPr lang="ja-JP" sz="1050" kern="0" dirty="0">
                <a:solidFill>
                  <a:srgbClr val="0066FF"/>
                </a:solidFill>
                <a:effectLst/>
                <a:latin typeface="Century" panose="02040604050505020304" pitchFamily="18" charset="0"/>
                <a:ea typeface="HG丸ｺﾞｼｯｸM-PRO" panose="020F0600000000000000" pitchFamily="50" charset="-128"/>
                <a:cs typeface="ＭＳ Ｐゴシック" panose="020B0600070205080204" pitchFamily="50" charset="-128"/>
              </a:rPr>
              <a:t>■</a:t>
            </a:r>
            <a:r>
              <a:rPr lang="ja-JP" sz="1050" kern="100" dirty="0">
                <a:effectLst/>
                <a:latin typeface="Century" panose="02040604050505020304" pitchFamily="18" charset="0"/>
                <a:ea typeface="HG丸ｺﾞｼｯｸM-PRO" panose="020F0600000000000000" pitchFamily="50" charset="-128"/>
                <a:cs typeface="Times New Roman" panose="02020603050405020304" pitchFamily="18" charset="0"/>
              </a:rPr>
              <a:t>食事やデートにしつこく誘う</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marL="227965" indent="-226695" algn="just">
              <a:lnSpc>
                <a:spcPts val="1300"/>
              </a:lnSpc>
              <a:buNone/>
            </a:pPr>
            <a:r>
              <a:rPr lang="ja-JP" sz="1050" kern="0" dirty="0">
                <a:solidFill>
                  <a:srgbClr val="0066FF"/>
                </a:solidFill>
                <a:effectLst/>
                <a:latin typeface="Century" panose="02040604050505020304" pitchFamily="18" charset="0"/>
                <a:ea typeface="HG丸ｺﾞｼｯｸM-PRO" panose="020F0600000000000000" pitchFamily="50" charset="-128"/>
                <a:cs typeface="ＭＳ Ｐゴシック" panose="020B0600070205080204" pitchFamily="50" charset="-128"/>
              </a:rPr>
              <a:t>■</a:t>
            </a:r>
            <a:r>
              <a:rPr lang="ja-JP" sz="1050" kern="100" dirty="0">
                <a:effectLst/>
                <a:latin typeface="Century" panose="02040604050505020304" pitchFamily="18" charset="0"/>
                <a:ea typeface="HG丸ｺﾞｼｯｸM-PRO" panose="020F0600000000000000" pitchFamily="50" charset="-128"/>
                <a:cs typeface="Times New Roman" panose="02020603050405020304" pitchFamily="18" charset="0"/>
              </a:rPr>
              <a:t>交際、性的な関係</a:t>
            </a:r>
            <a:r>
              <a:rPr lang="ja-JP" altLang="en-US" sz="1050" kern="100" dirty="0">
                <a:effectLst/>
                <a:latin typeface="Century" panose="02040604050505020304" pitchFamily="18" charset="0"/>
                <a:ea typeface="HG丸ｺﾞｼｯｸM-PRO" panose="020F0600000000000000" pitchFamily="50" charset="-128"/>
                <a:cs typeface="Times New Roman" panose="02020603050405020304" pitchFamily="18" charset="0"/>
              </a:rPr>
              <a:t>の</a:t>
            </a:r>
            <a:r>
              <a:rPr lang="ja-JP" sz="1050" kern="100" dirty="0">
                <a:effectLst/>
                <a:latin typeface="Century" panose="02040604050505020304" pitchFamily="18" charset="0"/>
                <a:ea typeface="HG丸ｺﾞｼｯｸM-PRO" panose="020F0600000000000000" pitchFamily="50" charset="-128"/>
                <a:cs typeface="Times New Roman" panose="02020603050405020304" pitchFamily="18" charset="0"/>
              </a:rPr>
              <a:t>強要</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p:txBody>
      </p:sp>
      <p:sp>
        <p:nvSpPr>
          <p:cNvPr id="1044" name="角丸四角形 15">
            <a:extLst>
              <a:ext uri="{FF2B5EF4-FFF2-40B4-BE49-F238E27FC236}">
                <a16:creationId xmlns:a16="http://schemas.microsoft.com/office/drawing/2014/main" id="{AEEA665B-C98A-FC8C-AD4C-632B8DF4F1F6}"/>
              </a:ext>
            </a:extLst>
          </p:cNvPr>
          <p:cNvSpPr>
            <a:spLocks noChangeArrowheads="1"/>
          </p:cNvSpPr>
          <p:nvPr/>
        </p:nvSpPr>
        <p:spPr bwMode="auto">
          <a:xfrm>
            <a:off x="2332863" y="1581393"/>
            <a:ext cx="2301062" cy="1280484"/>
          </a:xfrm>
          <a:prstGeom prst="roundRect">
            <a:avLst>
              <a:gd name="adj" fmla="val 0"/>
            </a:avLst>
          </a:prstGeom>
          <a:solidFill>
            <a:srgbClr val="FEECEF"/>
          </a:solidFill>
          <a:ln w="9525">
            <a:solidFill>
              <a:srgbClr val="DBE5F1"/>
            </a:solidFill>
            <a:round/>
            <a:headEnd/>
            <a:tailEnd/>
          </a:ln>
        </p:spPr>
        <p:txBody>
          <a:bodyPr rot="0" vert="horz" wrap="square" lIns="74295" tIns="8890" rIns="74295" bIns="8890" anchor="t" anchorCtr="0" upright="1">
            <a:noAutofit/>
          </a:bodyPr>
          <a:lstStyle/>
          <a:p>
            <a:pPr algn="just">
              <a:lnSpc>
                <a:spcPts val="1200"/>
              </a:lnSpc>
              <a:buNone/>
            </a:pPr>
            <a:endParaRPr lang="en-US" altLang="ja-JP" sz="900" b="1" kern="0" dirty="0">
              <a:effectLst/>
              <a:latin typeface="Century" panose="02040604050505020304" pitchFamily="18" charset="0"/>
              <a:ea typeface="HG丸ｺﾞｼｯｸM-PRO" panose="020F0600000000000000" pitchFamily="50" charset="-128"/>
              <a:cs typeface="ＭＳ Ｐゴシック" panose="020B0600070205080204" pitchFamily="50" charset="-128"/>
            </a:endParaRPr>
          </a:p>
          <a:p>
            <a:pPr algn="just">
              <a:lnSpc>
                <a:spcPts val="1200"/>
              </a:lnSpc>
              <a:buNone/>
            </a:pPr>
            <a:r>
              <a:rPr lang="ja-JP" sz="900" b="1" kern="0" dirty="0">
                <a:effectLst/>
                <a:latin typeface="Century" panose="02040604050505020304" pitchFamily="18" charset="0"/>
                <a:ea typeface="HG丸ｺﾞｼｯｸM-PRO" panose="020F0600000000000000" pitchFamily="50" charset="-128"/>
                <a:cs typeface="ＭＳ Ｐゴシック" panose="020B0600070205080204" pitchFamily="50" charset="-128"/>
              </a:rPr>
              <a:t>例えば</a:t>
            </a:r>
            <a:r>
              <a:rPr lang="ja-JP" sz="900" b="1" kern="100" dirty="0">
                <a:effectLst/>
                <a:latin typeface="Century" panose="02040604050505020304" pitchFamily="18" charset="0"/>
                <a:ea typeface="HG丸ｺﾞｼｯｸM-PRO" panose="020F0600000000000000" pitchFamily="50" charset="-128"/>
                <a:cs typeface="Times New Roman" panose="02020603050405020304" pitchFamily="18" charset="0"/>
              </a:rPr>
              <a:t>…</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marL="133350" indent="-133350" algn="just">
              <a:lnSpc>
                <a:spcPts val="1200"/>
              </a:lnSpc>
              <a:buNone/>
            </a:pPr>
            <a:r>
              <a:rPr lang="ja-JP" sz="1050" kern="0" dirty="0">
                <a:solidFill>
                  <a:srgbClr val="F82644"/>
                </a:solidFill>
                <a:effectLst/>
                <a:latin typeface="Century" panose="02040604050505020304" pitchFamily="18" charset="0"/>
                <a:ea typeface="HG丸ｺﾞｼｯｸM-PRO" panose="020F0600000000000000" pitchFamily="50" charset="-128"/>
                <a:cs typeface="ＭＳ Ｐゴシック" panose="020B0600070205080204" pitchFamily="50" charset="-128"/>
              </a:rPr>
              <a:t>■</a:t>
            </a:r>
            <a:r>
              <a:rPr lang="ja-JP" sz="1050" kern="0" dirty="0">
                <a:effectLst/>
                <a:latin typeface="Century" panose="02040604050505020304" pitchFamily="18" charset="0"/>
                <a:ea typeface="HG丸ｺﾞｼｯｸM-PRO" panose="020F0600000000000000" pitchFamily="50" charset="-128"/>
                <a:cs typeface="ＭＳ Ｐゴシック" panose="020B0600070205080204" pitchFamily="50" charset="-128"/>
              </a:rPr>
              <a:t>上司に妊娠を報告したら「他の人を雇うので辞めてもらう」と言われた</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marL="133350" indent="-133350" algn="just">
              <a:lnSpc>
                <a:spcPts val="1200"/>
              </a:lnSpc>
              <a:buNone/>
            </a:pPr>
            <a:r>
              <a:rPr lang="ja-JP" sz="1050" kern="0" dirty="0">
                <a:solidFill>
                  <a:srgbClr val="F82644"/>
                </a:solidFill>
                <a:effectLst/>
                <a:latin typeface="Century" panose="02040604050505020304" pitchFamily="18" charset="0"/>
                <a:ea typeface="HG丸ｺﾞｼｯｸM-PRO" panose="020F0600000000000000" pitchFamily="50" charset="-128"/>
                <a:cs typeface="ＭＳ Ｐゴシック" panose="020B0600070205080204" pitchFamily="50" charset="-128"/>
              </a:rPr>
              <a:t>■</a:t>
            </a:r>
            <a:r>
              <a:rPr lang="ja-JP" sz="1050" kern="0" dirty="0">
                <a:effectLst/>
                <a:latin typeface="Century" panose="02040604050505020304" pitchFamily="18" charset="0"/>
                <a:ea typeface="HG丸ｺﾞｼｯｸM-PRO" panose="020F0600000000000000" pitchFamily="50" charset="-128"/>
                <a:cs typeface="ＭＳ Ｐゴシック" panose="020B0600070205080204" pitchFamily="50" charset="-128"/>
              </a:rPr>
              <a:t>妊娠中に体調不良で休みを取ると、上司に「一旦辞めて、戻ればいい」と言われた</a:t>
            </a:r>
            <a:r>
              <a:rPr lang="en-US" sz="1050" kern="0" dirty="0">
                <a:effectLst/>
                <a:latin typeface="HG丸ｺﾞｼｯｸM-PRO" panose="020F0600000000000000" pitchFamily="50" charset="-128"/>
                <a:ea typeface="ＭＳ 明朝" panose="02020609040205080304" pitchFamily="17" charset="-128"/>
                <a:cs typeface="ＭＳ Ｐゴシック" panose="020B0600070205080204" pitchFamily="50" charset="-128"/>
              </a:rPr>
              <a:t> </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p:txBody>
      </p:sp>
      <p:sp>
        <p:nvSpPr>
          <p:cNvPr id="1046" name="正方形/長方形 1045">
            <a:extLst>
              <a:ext uri="{FF2B5EF4-FFF2-40B4-BE49-F238E27FC236}">
                <a16:creationId xmlns:a16="http://schemas.microsoft.com/office/drawing/2014/main" id="{0024E61D-7A65-6D35-4F2A-86F341F521CC}"/>
              </a:ext>
            </a:extLst>
          </p:cNvPr>
          <p:cNvSpPr/>
          <p:nvPr/>
        </p:nvSpPr>
        <p:spPr>
          <a:xfrm>
            <a:off x="4687101" y="1255472"/>
            <a:ext cx="2153316" cy="440495"/>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ja-JP" sz="1400" b="1" dirty="0"/>
              <a:t>パワーハラスメント</a:t>
            </a:r>
            <a:endParaRPr kumimoji="1" lang="ja-JP" altLang="en-US" sz="1400" dirty="0"/>
          </a:p>
        </p:txBody>
      </p:sp>
      <p:sp>
        <p:nvSpPr>
          <p:cNvPr id="1047" name="角丸四角形 12">
            <a:extLst>
              <a:ext uri="{FF2B5EF4-FFF2-40B4-BE49-F238E27FC236}">
                <a16:creationId xmlns:a16="http://schemas.microsoft.com/office/drawing/2014/main" id="{2D462068-6F92-EA0D-4B11-3794823517F9}"/>
              </a:ext>
            </a:extLst>
          </p:cNvPr>
          <p:cNvSpPr>
            <a:spLocks noChangeArrowheads="1"/>
          </p:cNvSpPr>
          <p:nvPr/>
        </p:nvSpPr>
        <p:spPr bwMode="auto">
          <a:xfrm>
            <a:off x="4682339" y="1688203"/>
            <a:ext cx="2156779" cy="1188184"/>
          </a:xfrm>
          <a:prstGeom prst="roundRect">
            <a:avLst>
              <a:gd name="adj" fmla="val 0"/>
            </a:avLst>
          </a:prstGeom>
          <a:solidFill>
            <a:srgbClr val="FFF8E5"/>
          </a:solidFill>
          <a:ln w="9525">
            <a:solidFill>
              <a:srgbClr val="DBE5F1"/>
            </a:solidFill>
            <a:round/>
            <a:headEnd/>
            <a:tailEnd/>
          </a:ln>
        </p:spPr>
        <p:txBody>
          <a:bodyPr rot="0" vert="horz" wrap="square" lIns="74295" tIns="8890" rIns="74295" bIns="8890" anchor="t" anchorCtr="0" upright="1">
            <a:noAutofit/>
          </a:bodyPr>
          <a:lstStyle/>
          <a:p>
            <a:pPr algn="just">
              <a:lnSpc>
                <a:spcPts val="1300"/>
              </a:lnSpc>
              <a:buNone/>
            </a:pPr>
            <a:r>
              <a:rPr lang="ja-JP" sz="900" b="1" kern="0" dirty="0">
                <a:effectLst/>
                <a:latin typeface="Century" panose="02040604050505020304" pitchFamily="18" charset="0"/>
                <a:ea typeface="HG丸ｺﾞｼｯｸM-PRO" panose="020F0600000000000000" pitchFamily="50" charset="-128"/>
                <a:cs typeface="ＭＳ Ｐゴシック" panose="020B0600070205080204" pitchFamily="50" charset="-128"/>
              </a:rPr>
              <a:t>例えば…</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lnSpc>
                <a:spcPts val="1100"/>
              </a:lnSpc>
              <a:buNone/>
            </a:pPr>
            <a:r>
              <a:rPr lang="ja-JP" sz="1050" kern="0" dirty="0">
                <a:solidFill>
                  <a:schemeClr val="accent4"/>
                </a:solidFill>
                <a:effectLst/>
                <a:latin typeface="Century" panose="02040604050505020304" pitchFamily="18" charset="0"/>
                <a:ea typeface="HG丸ｺﾞｼｯｸM-PRO" panose="020F0600000000000000" pitchFamily="50" charset="-128"/>
                <a:cs typeface="ＭＳ Ｐゴシック" panose="020B0600070205080204" pitchFamily="50" charset="-128"/>
              </a:rPr>
              <a:t>■</a:t>
            </a:r>
            <a:r>
              <a:rPr lang="ja-JP" sz="1050" kern="0" dirty="0">
                <a:effectLst/>
                <a:latin typeface="Century" panose="02040604050505020304" pitchFamily="18" charset="0"/>
                <a:ea typeface="HG丸ｺﾞｼｯｸM-PRO" panose="020F0600000000000000" pitchFamily="50" charset="-128"/>
                <a:cs typeface="ＭＳ Ｐゴシック" panose="020B0600070205080204" pitchFamily="50" charset="-128"/>
              </a:rPr>
              <a:t>物を投げつけられる</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lnSpc>
                <a:spcPts val="1100"/>
              </a:lnSpc>
              <a:buNone/>
            </a:pPr>
            <a:r>
              <a:rPr lang="ja-JP" sz="1050" kern="0" dirty="0">
                <a:solidFill>
                  <a:schemeClr val="accent4"/>
                </a:solidFill>
                <a:effectLst/>
                <a:latin typeface="Century" panose="02040604050505020304" pitchFamily="18" charset="0"/>
                <a:ea typeface="HG丸ｺﾞｼｯｸM-PRO" panose="020F0600000000000000" pitchFamily="50" charset="-128"/>
                <a:cs typeface="ＭＳ Ｐゴシック" panose="020B0600070205080204" pitchFamily="50" charset="-128"/>
              </a:rPr>
              <a:t>■</a:t>
            </a:r>
            <a:r>
              <a:rPr lang="ja-JP" sz="1050" kern="0" dirty="0">
                <a:effectLst/>
                <a:latin typeface="Century" panose="02040604050505020304" pitchFamily="18" charset="0"/>
                <a:ea typeface="HG丸ｺﾞｼｯｸM-PRO" panose="020F0600000000000000" pitchFamily="50" charset="-128"/>
                <a:cs typeface="ＭＳ Ｐゴシック" panose="020B0600070205080204" pitchFamily="50" charset="-128"/>
              </a:rPr>
              <a:t>同僚の前で、上司から無能扱いする言葉を受けた</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marL="133350" indent="-133350" algn="just">
              <a:lnSpc>
                <a:spcPts val="1100"/>
              </a:lnSpc>
              <a:buNone/>
            </a:pPr>
            <a:r>
              <a:rPr lang="ja-JP" sz="1050" kern="0" dirty="0">
                <a:solidFill>
                  <a:schemeClr val="accent4"/>
                </a:solidFill>
                <a:effectLst/>
                <a:latin typeface="Century" panose="02040604050505020304" pitchFamily="18" charset="0"/>
                <a:ea typeface="HG丸ｺﾞｼｯｸM-PRO" panose="020F0600000000000000" pitchFamily="50" charset="-128"/>
                <a:cs typeface="ＭＳ Ｐゴシック" panose="020B0600070205080204" pitchFamily="50" charset="-128"/>
              </a:rPr>
              <a:t>■</a:t>
            </a:r>
            <a:r>
              <a:rPr lang="ja-JP" sz="1050" kern="0" dirty="0">
                <a:effectLst/>
                <a:latin typeface="Century" panose="02040604050505020304" pitchFamily="18" charset="0"/>
                <a:ea typeface="HG丸ｺﾞｼｯｸM-PRO" panose="020F0600000000000000" pitchFamily="50" charset="-128"/>
                <a:cs typeface="ＭＳ Ｐゴシック" panose="020B0600070205080204" pitchFamily="50" charset="-128"/>
              </a:rPr>
              <a:t>先輩・上司に挨拶しても、無視され、挨拶してくれない</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marL="133350" indent="-133350" algn="just">
              <a:lnSpc>
                <a:spcPts val="1100"/>
              </a:lnSpc>
              <a:buNone/>
            </a:pPr>
            <a:r>
              <a:rPr lang="ja-JP" sz="1050" kern="0" dirty="0">
                <a:solidFill>
                  <a:schemeClr val="accent4"/>
                </a:solidFill>
                <a:effectLst/>
                <a:latin typeface="Century" panose="02040604050505020304" pitchFamily="18" charset="0"/>
                <a:ea typeface="HG丸ｺﾞｼｯｸM-PRO" panose="020F0600000000000000" pitchFamily="50" charset="-128"/>
                <a:cs typeface="ＭＳ Ｐゴシック" panose="020B0600070205080204" pitchFamily="50" charset="-128"/>
              </a:rPr>
              <a:t>■</a:t>
            </a:r>
            <a:r>
              <a:rPr lang="ja-JP" sz="1050" kern="0" dirty="0">
                <a:effectLst/>
                <a:latin typeface="Century" panose="02040604050505020304" pitchFamily="18" charset="0"/>
                <a:ea typeface="HG丸ｺﾞｼｯｸM-PRO" panose="020F0600000000000000" pitchFamily="50" charset="-128"/>
                <a:cs typeface="ＭＳ Ｐゴシック" panose="020B0600070205080204" pitchFamily="50" charset="-128"/>
              </a:rPr>
              <a:t>一人ではできない量の仕事を押しつけられる</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marL="133350" indent="-133350" algn="just">
              <a:buNone/>
            </a:pPr>
            <a:r>
              <a:rPr lang="en-US" sz="1050" kern="0" dirty="0">
                <a:effectLst/>
                <a:latin typeface="HG丸ｺﾞｼｯｸM-PRO" panose="020F0600000000000000" pitchFamily="50" charset="-128"/>
                <a:ea typeface="ＭＳ 明朝" panose="02020609040205080304" pitchFamily="17" charset="-128"/>
                <a:cs typeface="ＭＳ Ｐゴシック" panose="020B0600070205080204" pitchFamily="50" charset="-128"/>
              </a:rPr>
              <a:t> </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buNone/>
            </a:pPr>
            <a:r>
              <a:rPr lang="en-US" sz="1050" kern="0" dirty="0">
                <a:effectLst/>
                <a:latin typeface="HG丸ｺﾞｼｯｸM-PRO" panose="020F0600000000000000" pitchFamily="50" charset="-128"/>
                <a:ea typeface="ＭＳ 明朝" panose="02020609040205080304" pitchFamily="17" charset="-128"/>
                <a:cs typeface="ＭＳ Ｐゴシック" panose="020B0600070205080204" pitchFamily="50" charset="-128"/>
              </a:rPr>
              <a:t> </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marL="133350" indent="-133350" algn="just">
              <a:buNone/>
            </a:pPr>
            <a:r>
              <a:rPr lang="en-US" sz="1050" kern="0" dirty="0">
                <a:effectLst/>
                <a:latin typeface="HG丸ｺﾞｼｯｸM-PRO" panose="020F0600000000000000" pitchFamily="50" charset="-128"/>
                <a:ea typeface="ＭＳ 明朝" panose="02020609040205080304" pitchFamily="17" charset="-128"/>
                <a:cs typeface="ＭＳ Ｐゴシック" panose="020B0600070205080204" pitchFamily="50" charset="-128"/>
              </a:rPr>
              <a:t> </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p:txBody>
      </p:sp>
      <p:sp>
        <p:nvSpPr>
          <p:cNvPr id="1048" name="正方形/長方形 1047">
            <a:extLst>
              <a:ext uri="{FF2B5EF4-FFF2-40B4-BE49-F238E27FC236}">
                <a16:creationId xmlns:a16="http://schemas.microsoft.com/office/drawing/2014/main" id="{BA79E22D-A1CC-0D7D-15C9-FDDB6F898DBE}"/>
              </a:ext>
            </a:extLst>
          </p:cNvPr>
          <p:cNvSpPr/>
          <p:nvPr/>
        </p:nvSpPr>
        <p:spPr>
          <a:xfrm>
            <a:off x="26143" y="2897737"/>
            <a:ext cx="2291361" cy="434339"/>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ja-JP" sz="1350" b="1" dirty="0"/>
              <a:t>求職者等に対する</a:t>
            </a:r>
            <a:endParaRPr lang="en-US" altLang="ja-JP" sz="1350" b="1" dirty="0"/>
          </a:p>
          <a:p>
            <a:pPr algn="ctr"/>
            <a:r>
              <a:rPr lang="ja-JP" altLang="ja-JP" sz="1350" b="1" dirty="0"/>
              <a:t>セクシュアル</a:t>
            </a:r>
            <a:r>
              <a:rPr lang="ja-JP" altLang="en-US" sz="1350" b="1" dirty="0"/>
              <a:t>ハラスメント</a:t>
            </a:r>
            <a:endParaRPr lang="ja-JP" altLang="ja-JP" sz="1350" b="1" dirty="0"/>
          </a:p>
        </p:txBody>
      </p:sp>
      <p:sp>
        <p:nvSpPr>
          <p:cNvPr id="1049" name="角丸四角形 14">
            <a:extLst>
              <a:ext uri="{FF2B5EF4-FFF2-40B4-BE49-F238E27FC236}">
                <a16:creationId xmlns:a16="http://schemas.microsoft.com/office/drawing/2014/main" id="{E86EA7D5-9747-F435-D851-987448EDCF99}"/>
              </a:ext>
            </a:extLst>
          </p:cNvPr>
          <p:cNvSpPr>
            <a:spLocks noChangeArrowheads="1"/>
          </p:cNvSpPr>
          <p:nvPr/>
        </p:nvSpPr>
        <p:spPr bwMode="auto">
          <a:xfrm>
            <a:off x="18398" y="3328899"/>
            <a:ext cx="2287841" cy="1342556"/>
          </a:xfrm>
          <a:prstGeom prst="roundRect">
            <a:avLst>
              <a:gd name="adj" fmla="val 0"/>
            </a:avLst>
          </a:prstGeom>
          <a:solidFill>
            <a:schemeClr val="accent5">
              <a:lumMod val="20000"/>
              <a:lumOff val="80000"/>
            </a:schemeClr>
          </a:solidFill>
          <a:ln w="9525">
            <a:solidFill>
              <a:srgbClr val="FDE9D9"/>
            </a:solidFill>
            <a:round/>
            <a:headEnd/>
            <a:tailEnd/>
          </a:ln>
        </p:spPr>
        <p:txBody>
          <a:bodyPr rot="0" vert="horz" wrap="square" lIns="0" tIns="0" rIns="0" bIns="0" anchor="t" anchorCtr="0" upright="1">
            <a:noAutofit/>
          </a:bodyPr>
          <a:lstStyle/>
          <a:p>
            <a:pPr algn="just">
              <a:lnSpc>
                <a:spcPts val="1300"/>
              </a:lnSpc>
              <a:buNone/>
            </a:pPr>
            <a:r>
              <a:rPr lang="ja-JP" sz="900" b="1" kern="100" dirty="0">
                <a:effectLst/>
                <a:latin typeface="Century" panose="02040604050505020304" pitchFamily="18" charset="0"/>
                <a:ea typeface="HG丸ｺﾞｼｯｸM-PRO" panose="020F0600000000000000" pitchFamily="50" charset="-128"/>
                <a:cs typeface="Times New Roman" panose="02020603050405020304" pitchFamily="18" charset="0"/>
              </a:rPr>
              <a:t>例えば…</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marL="227965" indent="-226695" algn="just">
              <a:lnSpc>
                <a:spcPts val="1300"/>
              </a:lnSpc>
              <a:buNone/>
            </a:pPr>
            <a:r>
              <a:rPr lang="ja-JP" sz="1050" kern="0" dirty="0">
                <a:solidFill>
                  <a:srgbClr val="00B0F0"/>
                </a:solidFill>
                <a:effectLst/>
                <a:latin typeface="Century" panose="02040604050505020304" pitchFamily="18" charset="0"/>
                <a:ea typeface="HG丸ｺﾞｼｯｸM-PRO" panose="020F0600000000000000" pitchFamily="50" charset="-128"/>
                <a:cs typeface="ＭＳ Ｐゴシック" panose="020B0600070205080204" pitchFamily="50" charset="-128"/>
              </a:rPr>
              <a:t>■</a:t>
            </a:r>
            <a:r>
              <a:rPr lang="ja-JP" sz="1050" kern="100" dirty="0">
                <a:effectLst/>
                <a:latin typeface="Century" panose="02040604050505020304" pitchFamily="18" charset="0"/>
                <a:ea typeface="HG丸ｺﾞｼｯｸM-PRO" panose="020F0600000000000000" pitchFamily="50" charset="-128"/>
                <a:cs typeface="Times New Roman" panose="02020603050405020304" pitchFamily="18" charset="0"/>
              </a:rPr>
              <a:t>面接官から性的な事実に関する質</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marL="227965" indent="-226695" algn="just">
              <a:lnSpc>
                <a:spcPts val="1300"/>
              </a:lnSpc>
              <a:buNone/>
            </a:pPr>
            <a:r>
              <a:rPr lang="ja-JP" sz="1050" kern="100" dirty="0">
                <a:effectLst/>
                <a:latin typeface="Century" panose="02040604050505020304" pitchFamily="18" charset="0"/>
                <a:ea typeface="HG丸ｺﾞｼｯｸM-PRO" panose="020F0600000000000000" pitchFamily="50" charset="-128"/>
                <a:cs typeface="Times New Roman" panose="02020603050405020304" pitchFamily="18" charset="0"/>
              </a:rPr>
              <a:t>問を受け、求職者等が苦痛に感じる</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marL="227965" indent="-226695" algn="just">
              <a:lnSpc>
                <a:spcPts val="1300"/>
              </a:lnSpc>
              <a:buNone/>
            </a:pPr>
            <a:r>
              <a:rPr lang="ja-JP" sz="1050" kern="0" dirty="0">
                <a:solidFill>
                  <a:srgbClr val="00B0F0"/>
                </a:solidFill>
                <a:effectLst/>
                <a:latin typeface="Century" panose="02040604050505020304" pitchFamily="18" charset="0"/>
                <a:ea typeface="HG丸ｺﾞｼｯｸM-PRO" panose="020F0600000000000000" pitchFamily="50" charset="-128"/>
                <a:cs typeface="ＭＳ Ｐゴシック" panose="020B0600070205080204" pitchFamily="50" charset="-128"/>
              </a:rPr>
              <a:t>■</a:t>
            </a:r>
            <a:r>
              <a:rPr lang="ja-JP" sz="1050" kern="100" dirty="0">
                <a:effectLst/>
                <a:latin typeface="Century" panose="02040604050505020304" pitchFamily="18" charset="0"/>
                <a:ea typeface="HG丸ｺﾞｼｯｸM-PRO" panose="020F0600000000000000" pitchFamily="50" charset="-128"/>
                <a:cs typeface="Times New Roman" panose="02020603050405020304" pitchFamily="18" charset="0"/>
              </a:rPr>
              <a:t>インターンシップにおいて、求職</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marL="227965" indent="-226695" algn="just">
              <a:lnSpc>
                <a:spcPts val="1300"/>
              </a:lnSpc>
              <a:buNone/>
            </a:pPr>
            <a:r>
              <a:rPr lang="ja-JP" sz="1050" kern="100" dirty="0">
                <a:effectLst/>
                <a:latin typeface="Century" panose="02040604050505020304" pitchFamily="18" charset="0"/>
                <a:ea typeface="HG丸ｺﾞｼｯｸM-PRO" panose="020F0600000000000000" pitchFamily="50" charset="-128"/>
                <a:cs typeface="Times New Roman" panose="02020603050405020304" pitchFamily="18" charset="0"/>
              </a:rPr>
              <a:t>等に対して性的な冗談やからかいを</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marL="227965" indent="-226695" algn="just">
              <a:lnSpc>
                <a:spcPts val="1300"/>
              </a:lnSpc>
              <a:buNone/>
            </a:pPr>
            <a:r>
              <a:rPr lang="ja-JP" sz="1050" kern="100" dirty="0">
                <a:effectLst/>
                <a:latin typeface="Century" panose="02040604050505020304" pitchFamily="18" charset="0"/>
                <a:ea typeface="HG丸ｺﾞｼｯｸM-PRO" panose="020F0600000000000000" pitchFamily="50" charset="-128"/>
                <a:cs typeface="Times New Roman" panose="02020603050405020304" pitchFamily="18" charset="0"/>
              </a:rPr>
              <a:t>意図的かつ継続的に行う</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marL="227965" indent="-226695" algn="just">
              <a:lnSpc>
                <a:spcPts val="1300"/>
              </a:lnSpc>
              <a:buNone/>
            </a:pPr>
            <a:r>
              <a:rPr lang="ja-JP" sz="1050" kern="0" dirty="0">
                <a:solidFill>
                  <a:srgbClr val="00B0F0"/>
                </a:solidFill>
                <a:effectLst/>
                <a:latin typeface="Century" panose="02040604050505020304" pitchFamily="18" charset="0"/>
                <a:ea typeface="HG丸ｺﾞｼｯｸM-PRO" panose="020F0600000000000000" pitchFamily="50" charset="-128"/>
                <a:cs typeface="ＭＳ Ｐゴシック" panose="020B0600070205080204" pitchFamily="50" charset="-128"/>
              </a:rPr>
              <a:t>■</a:t>
            </a:r>
            <a:r>
              <a:rPr lang="ja-JP" sz="1050" kern="0" dirty="0">
                <a:effectLst/>
                <a:latin typeface="Century" panose="02040604050505020304" pitchFamily="18" charset="0"/>
                <a:ea typeface="HG丸ｺﾞｼｯｸM-PRO" panose="020F0600000000000000" pitchFamily="50" charset="-128"/>
                <a:cs typeface="ＭＳ Ｐゴシック" panose="020B0600070205080204" pitchFamily="50" charset="-128"/>
              </a:rPr>
              <a:t>少人数の説明会において、求職者等</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marL="227965" indent="-226695" algn="just">
              <a:lnSpc>
                <a:spcPts val="1300"/>
              </a:lnSpc>
              <a:buNone/>
            </a:pPr>
            <a:r>
              <a:rPr lang="ja-JP" sz="1050" kern="0" dirty="0">
                <a:effectLst/>
                <a:latin typeface="Century" panose="02040604050505020304" pitchFamily="18" charset="0"/>
                <a:ea typeface="HG丸ｺﾞｼｯｸM-PRO" panose="020F0600000000000000" pitchFamily="50" charset="-128"/>
                <a:cs typeface="ＭＳ Ｐゴシック" panose="020B0600070205080204" pitchFamily="50" charset="-128"/>
              </a:rPr>
              <a:t>等の腰</a:t>
            </a:r>
            <a:r>
              <a:rPr lang="ja-JP" sz="1050" kern="100" dirty="0">
                <a:effectLst/>
                <a:latin typeface="Century" panose="02040604050505020304" pitchFamily="18" charset="0"/>
                <a:ea typeface="HG丸ｺﾞｼｯｸM-PRO" panose="020F0600000000000000" pitchFamily="50" charset="-128"/>
                <a:cs typeface="Times New Roman" panose="02020603050405020304" pitchFamily="18" charset="0"/>
              </a:rPr>
              <a:t>、胸等に触る</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p:txBody>
      </p:sp>
      <p:sp>
        <p:nvSpPr>
          <p:cNvPr id="1050" name="正方形/長方形 1049">
            <a:extLst>
              <a:ext uri="{FF2B5EF4-FFF2-40B4-BE49-F238E27FC236}">
                <a16:creationId xmlns:a16="http://schemas.microsoft.com/office/drawing/2014/main" id="{918325EC-53CC-9F29-03D0-B117367D0F62}"/>
              </a:ext>
            </a:extLst>
          </p:cNvPr>
          <p:cNvSpPr/>
          <p:nvPr/>
        </p:nvSpPr>
        <p:spPr>
          <a:xfrm>
            <a:off x="2333564" y="2897099"/>
            <a:ext cx="2300361" cy="434340"/>
          </a:xfrm>
          <a:prstGeom prst="rect">
            <a:avLst/>
          </a:prstGeom>
          <a:solidFill>
            <a:srgbClr val="FF99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ja-JP" sz="1350" b="1" dirty="0"/>
              <a:t>育児・介護休業等に関する</a:t>
            </a:r>
            <a:endParaRPr lang="en-US" altLang="ja-JP" sz="1350" b="1" dirty="0"/>
          </a:p>
          <a:p>
            <a:pPr algn="ctr"/>
            <a:r>
              <a:rPr lang="ja-JP" altLang="ja-JP" sz="1350" b="1" dirty="0"/>
              <a:t>ハラスメント</a:t>
            </a:r>
            <a:endParaRPr kumimoji="1" lang="ja-JP" altLang="en-US" sz="1350" dirty="0"/>
          </a:p>
        </p:txBody>
      </p:sp>
      <p:sp>
        <p:nvSpPr>
          <p:cNvPr id="1051" name="角丸四角形 15">
            <a:extLst>
              <a:ext uri="{FF2B5EF4-FFF2-40B4-BE49-F238E27FC236}">
                <a16:creationId xmlns:a16="http://schemas.microsoft.com/office/drawing/2014/main" id="{266E63AF-438E-CAD0-26B4-6A45F05F448B}"/>
              </a:ext>
            </a:extLst>
          </p:cNvPr>
          <p:cNvSpPr>
            <a:spLocks noChangeArrowheads="1"/>
          </p:cNvSpPr>
          <p:nvPr/>
        </p:nvSpPr>
        <p:spPr bwMode="auto">
          <a:xfrm>
            <a:off x="2337058" y="3327122"/>
            <a:ext cx="2296868" cy="1352668"/>
          </a:xfrm>
          <a:prstGeom prst="roundRect">
            <a:avLst>
              <a:gd name="adj" fmla="val 0"/>
            </a:avLst>
          </a:prstGeom>
          <a:solidFill>
            <a:srgbClr val="FFECD1"/>
          </a:solidFill>
          <a:ln w="9525">
            <a:solidFill>
              <a:srgbClr val="DBE5F1"/>
            </a:solidFill>
            <a:round/>
            <a:headEnd/>
            <a:tailEnd/>
          </a:ln>
        </p:spPr>
        <p:txBody>
          <a:bodyPr rot="0" vert="horz" wrap="square" lIns="74295" tIns="8890" rIns="74295" bIns="8890" anchor="t" anchorCtr="0" upright="1">
            <a:noAutofit/>
          </a:bodyPr>
          <a:lstStyle/>
          <a:p>
            <a:pPr algn="just">
              <a:lnSpc>
                <a:spcPts val="1300"/>
              </a:lnSpc>
              <a:buNone/>
            </a:pPr>
            <a:r>
              <a:rPr lang="ja-JP" sz="900" b="1" kern="0" dirty="0">
                <a:effectLst/>
                <a:latin typeface="Century" panose="02040604050505020304" pitchFamily="18" charset="0"/>
                <a:ea typeface="HG丸ｺﾞｼｯｸM-PRO" panose="020F0600000000000000" pitchFamily="50" charset="-128"/>
                <a:cs typeface="ＭＳ Ｐゴシック" panose="020B0600070205080204" pitchFamily="50" charset="-128"/>
              </a:rPr>
              <a:t>例えば</a:t>
            </a:r>
            <a:r>
              <a:rPr lang="ja-JP" sz="900" b="1" kern="100" dirty="0">
                <a:effectLst/>
                <a:latin typeface="Century" panose="02040604050505020304" pitchFamily="18" charset="0"/>
                <a:ea typeface="HG丸ｺﾞｼｯｸM-PRO" panose="020F0600000000000000" pitchFamily="50" charset="-128"/>
                <a:cs typeface="Times New Roman" panose="02020603050405020304" pitchFamily="18" charset="0"/>
              </a:rPr>
              <a:t>…</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marL="133350" indent="-133350" algn="just">
              <a:lnSpc>
                <a:spcPts val="1300"/>
              </a:lnSpc>
              <a:buNone/>
            </a:pPr>
            <a:r>
              <a:rPr lang="ja-JP" sz="1050" kern="0" dirty="0">
                <a:solidFill>
                  <a:srgbClr val="FF9900"/>
                </a:solidFill>
                <a:effectLst/>
                <a:latin typeface="Century" panose="02040604050505020304" pitchFamily="18" charset="0"/>
                <a:ea typeface="HG丸ｺﾞｼｯｸM-PRO" panose="020F0600000000000000" pitchFamily="50" charset="-128"/>
                <a:cs typeface="ＭＳ Ｐゴシック" panose="020B0600070205080204" pitchFamily="50" charset="-128"/>
              </a:rPr>
              <a:t>■</a:t>
            </a:r>
            <a:r>
              <a:rPr lang="ja-JP" sz="1050" kern="0" dirty="0">
                <a:effectLst/>
                <a:latin typeface="Century" panose="02040604050505020304" pitchFamily="18" charset="0"/>
                <a:ea typeface="HG丸ｺﾞｼｯｸM-PRO" panose="020F0600000000000000" pitchFamily="50" charset="-128"/>
                <a:cs typeface="ＭＳ Ｐゴシック" panose="020B0600070205080204" pitchFamily="50" charset="-128"/>
              </a:rPr>
              <a:t>育休の取得について上司に相談したら「男のくせにありえない」と言われた</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marL="133350" indent="-133350" algn="just">
              <a:lnSpc>
                <a:spcPts val="1300"/>
              </a:lnSpc>
              <a:buNone/>
            </a:pPr>
            <a:r>
              <a:rPr lang="ja-JP" sz="1050" kern="0" dirty="0">
                <a:solidFill>
                  <a:srgbClr val="FF9900"/>
                </a:solidFill>
                <a:effectLst/>
                <a:latin typeface="Century" panose="02040604050505020304" pitchFamily="18" charset="0"/>
                <a:ea typeface="HG丸ｺﾞｼｯｸM-PRO" panose="020F0600000000000000" pitchFamily="50" charset="-128"/>
                <a:cs typeface="ＭＳ Ｐゴシック" panose="020B0600070205080204" pitchFamily="50" charset="-128"/>
              </a:rPr>
              <a:t>■</a:t>
            </a:r>
            <a:r>
              <a:rPr lang="ja-JP" sz="1050" kern="0" dirty="0">
                <a:effectLst/>
                <a:latin typeface="Century" panose="02040604050505020304" pitchFamily="18" charset="0"/>
                <a:ea typeface="HG丸ｺﾞｼｯｸM-PRO" panose="020F0600000000000000" pitchFamily="50" charset="-128"/>
                <a:cs typeface="ＭＳ Ｐゴシック" panose="020B0600070205080204" pitchFamily="50" charset="-128"/>
              </a:rPr>
              <a:t>育児や介護で短時間勤務をしていたら、同僚から「まわりは迷惑している」と何度も言われ、精神的に苦痛を感じている</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p:txBody>
      </p:sp>
      <p:sp>
        <p:nvSpPr>
          <p:cNvPr id="1052" name="正方形/長方形 1051">
            <a:extLst>
              <a:ext uri="{FF2B5EF4-FFF2-40B4-BE49-F238E27FC236}">
                <a16:creationId xmlns:a16="http://schemas.microsoft.com/office/drawing/2014/main" id="{71FC9849-B60C-D7ED-708D-3A08516BF6F2}"/>
              </a:ext>
            </a:extLst>
          </p:cNvPr>
          <p:cNvSpPr/>
          <p:nvPr/>
        </p:nvSpPr>
        <p:spPr>
          <a:xfrm>
            <a:off x="4682338" y="2903183"/>
            <a:ext cx="2156779" cy="434340"/>
          </a:xfrm>
          <a:prstGeom prst="rect">
            <a:avLst/>
          </a:prstGeom>
          <a:solidFill>
            <a:srgbClr val="00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400" b="1" dirty="0">
                <a:latin typeface="+mn-ea"/>
              </a:rPr>
              <a:t>カスタマー</a:t>
            </a:r>
            <a:r>
              <a:rPr lang="ja-JP" altLang="ja-JP" sz="1400" b="1" dirty="0">
                <a:latin typeface="+mn-ea"/>
              </a:rPr>
              <a:t>ハラスメント</a:t>
            </a:r>
            <a:endParaRPr kumimoji="1" lang="ja-JP" altLang="en-US" sz="1400" dirty="0">
              <a:latin typeface="+mn-ea"/>
            </a:endParaRPr>
          </a:p>
        </p:txBody>
      </p:sp>
      <p:sp>
        <p:nvSpPr>
          <p:cNvPr id="1053" name="角丸四角形 12">
            <a:extLst>
              <a:ext uri="{FF2B5EF4-FFF2-40B4-BE49-F238E27FC236}">
                <a16:creationId xmlns:a16="http://schemas.microsoft.com/office/drawing/2014/main" id="{46C216E6-4940-0079-013A-2730A066044D}"/>
              </a:ext>
            </a:extLst>
          </p:cNvPr>
          <p:cNvSpPr>
            <a:spLocks noChangeArrowheads="1"/>
          </p:cNvSpPr>
          <p:nvPr/>
        </p:nvSpPr>
        <p:spPr bwMode="auto">
          <a:xfrm>
            <a:off x="4687101" y="3336736"/>
            <a:ext cx="2153316" cy="1324303"/>
          </a:xfrm>
          <a:prstGeom prst="roundRect">
            <a:avLst>
              <a:gd name="adj" fmla="val 0"/>
            </a:avLst>
          </a:prstGeom>
          <a:solidFill>
            <a:srgbClr val="E1FFE1"/>
          </a:solidFill>
          <a:ln w="9525">
            <a:solidFill>
              <a:srgbClr val="DBE5F1"/>
            </a:solidFill>
            <a:round/>
            <a:headEnd/>
            <a:tailEnd/>
          </a:ln>
        </p:spPr>
        <p:txBody>
          <a:bodyPr rot="0" vert="horz" wrap="square" lIns="74295" tIns="8890" rIns="74295" bIns="8890" anchor="t" anchorCtr="0" upright="1">
            <a:noAutofit/>
          </a:bodyPr>
          <a:lstStyle/>
          <a:p>
            <a:pPr algn="just">
              <a:lnSpc>
                <a:spcPts val="1300"/>
              </a:lnSpc>
              <a:buNone/>
            </a:pPr>
            <a:r>
              <a:rPr lang="ja-JP" sz="900" b="1" kern="0" dirty="0">
                <a:effectLst/>
                <a:latin typeface="Century" panose="02040604050505020304" pitchFamily="18" charset="0"/>
                <a:ea typeface="HG丸ｺﾞｼｯｸM-PRO" panose="020F0600000000000000" pitchFamily="50" charset="-128"/>
                <a:cs typeface="ＭＳ Ｐゴシック" panose="020B0600070205080204" pitchFamily="50" charset="-128"/>
              </a:rPr>
              <a:t>例えば…</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lnSpc>
                <a:spcPts val="1300"/>
              </a:lnSpc>
              <a:buNone/>
            </a:pPr>
            <a:r>
              <a:rPr lang="ja-JP" sz="1050" kern="0" dirty="0">
                <a:effectLst/>
                <a:latin typeface="Century" panose="02040604050505020304" pitchFamily="18" charset="0"/>
                <a:ea typeface="HG丸ｺﾞｼｯｸM-PRO" panose="020F0600000000000000" pitchFamily="50" charset="-128"/>
                <a:cs typeface="ＭＳ Ｐゴシック" panose="020B0600070205080204" pitchFamily="50" charset="-128"/>
              </a:rPr>
              <a:t>顧客等からの</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lnSpc>
                <a:spcPts val="1300"/>
              </a:lnSpc>
              <a:buNone/>
            </a:pPr>
            <a:r>
              <a:rPr lang="ja-JP" sz="1050" kern="0" dirty="0">
                <a:solidFill>
                  <a:srgbClr val="00CC00"/>
                </a:solidFill>
                <a:effectLst/>
                <a:latin typeface="Century" panose="02040604050505020304" pitchFamily="18" charset="0"/>
                <a:ea typeface="HG丸ｺﾞｼｯｸM-PRO" panose="020F0600000000000000" pitchFamily="50" charset="-128"/>
                <a:cs typeface="ＭＳ Ｐゴシック" panose="020B0600070205080204" pitchFamily="50" charset="-128"/>
              </a:rPr>
              <a:t>■</a:t>
            </a:r>
            <a:r>
              <a:rPr lang="ja-JP" sz="1050" kern="0" dirty="0">
                <a:effectLst/>
                <a:latin typeface="Century" panose="02040604050505020304" pitchFamily="18" charset="0"/>
                <a:ea typeface="HG丸ｺﾞｼｯｸM-PRO" panose="020F0600000000000000" pitchFamily="50" charset="-128"/>
                <a:cs typeface="ＭＳ Ｐゴシック" panose="020B0600070205080204" pitchFamily="50" charset="-128"/>
              </a:rPr>
              <a:t>契約内容を著しく超えたサービス提供の要求</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lnSpc>
                <a:spcPts val="1300"/>
              </a:lnSpc>
              <a:buNone/>
            </a:pPr>
            <a:r>
              <a:rPr lang="ja-JP" sz="1050" kern="0" dirty="0">
                <a:solidFill>
                  <a:srgbClr val="00CC00"/>
                </a:solidFill>
                <a:effectLst/>
                <a:latin typeface="Century" panose="02040604050505020304" pitchFamily="18" charset="0"/>
                <a:ea typeface="HG丸ｺﾞｼｯｸM-PRO" panose="020F0600000000000000" pitchFamily="50" charset="-128"/>
                <a:cs typeface="ＭＳ Ｐゴシック" panose="020B0600070205080204" pitchFamily="50" charset="-128"/>
              </a:rPr>
              <a:t>■</a:t>
            </a:r>
            <a:r>
              <a:rPr lang="ja-JP" sz="1050" kern="0" dirty="0">
                <a:effectLst/>
                <a:latin typeface="Century" panose="02040604050505020304" pitchFamily="18" charset="0"/>
                <a:ea typeface="HG丸ｺﾞｼｯｸM-PRO" panose="020F0600000000000000" pitchFamily="50" charset="-128"/>
                <a:cs typeface="ＭＳ Ｐゴシック" panose="020B0600070205080204" pitchFamily="50" charset="-128"/>
              </a:rPr>
              <a:t>大きな声をあげて労働者や周囲を威圧する言動</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marL="133350" indent="-133350" algn="just">
              <a:lnSpc>
                <a:spcPts val="1300"/>
              </a:lnSpc>
              <a:buNone/>
            </a:pPr>
            <a:r>
              <a:rPr lang="ja-JP" sz="1050" kern="0" dirty="0">
                <a:solidFill>
                  <a:srgbClr val="00CC00"/>
                </a:solidFill>
                <a:effectLst/>
                <a:latin typeface="Century" panose="02040604050505020304" pitchFamily="18" charset="0"/>
                <a:ea typeface="HG丸ｺﾞｼｯｸM-PRO" panose="020F0600000000000000" pitchFamily="50" charset="-128"/>
                <a:cs typeface="ＭＳ Ｐゴシック" panose="020B0600070205080204" pitchFamily="50" charset="-128"/>
              </a:rPr>
              <a:t>■</a:t>
            </a:r>
            <a:r>
              <a:rPr lang="ja-JP" sz="1050" kern="0" dirty="0">
                <a:effectLst/>
                <a:latin typeface="Century" panose="02040604050505020304" pitchFamily="18" charset="0"/>
                <a:ea typeface="HG丸ｺﾞｼｯｸM-PRO" panose="020F0600000000000000" pitchFamily="50" charset="-128"/>
                <a:cs typeface="ＭＳ Ｐゴシック" panose="020B0600070205080204" pitchFamily="50" charset="-128"/>
              </a:rPr>
              <a:t>不当な損害賠償請求</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marL="133350" indent="-133350" algn="just">
              <a:buNone/>
            </a:pPr>
            <a:r>
              <a:rPr lang="en-US" sz="1050" kern="0" dirty="0">
                <a:effectLst/>
                <a:latin typeface="HG丸ｺﾞｼｯｸM-PRO" panose="020F0600000000000000" pitchFamily="50" charset="-128"/>
                <a:ea typeface="ＭＳ 明朝" panose="02020609040205080304" pitchFamily="17" charset="-128"/>
                <a:cs typeface="ＭＳ Ｐゴシック" panose="020B0600070205080204" pitchFamily="50" charset="-128"/>
              </a:rPr>
              <a:t> </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buNone/>
            </a:pPr>
            <a:r>
              <a:rPr lang="en-US" sz="1050" kern="0" dirty="0">
                <a:effectLst/>
                <a:latin typeface="HG丸ｺﾞｼｯｸM-PRO" panose="020F0600000000000000" pitchFamily="50" charset="-128"/>
                <a:ea typeface="ＭＳ 明朝" panose="02020609040205080304" pitchFamily="17" charset="-128"/>
                <a:cs typeface="ＭＳ Ｐゴシック" panose="020B0600070205080204" pitchFamily="50" charset="-128"/>
              </a:rPr>
              <a:t> </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marL="133350" indent="-133350" algn="just">
              <a:buNone/>
            </a:pPr>
            <a:r>
              <a:rPr lang="en-US" sz="1050" kern="0" dirty="0">
                <a:effectLst/>
                <a:latin typeface="HG丸ｺﾞｼｯｸM-PRO" panose="020F0600000000000000" pitchFamily="50" charset="-128"/>
                <a:ea typeface="ＭＳ 明朝" panose="02020609040205080304" pitchFamily="17" charset="-128"/>
                <a:cs typeface="ＭＳ Ｐゴシック" panose="020B0600070205080204" pitchFamily="50" charset="-128"/>
              </a:rPr>
              <a:t> </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p:txBody>
      </p:sp>
      <p:sp>
        <p:nvSpPr>
          <p:cNvPr id="1055" name="角丸四角形 9">
            <a:extLst>
              <a:ext uri="{FF2B5EF4-FFF2-40B4-BE49-F238E27FC236}">
                <a16:creationId xmlns:a16="http://schemas.microsoft.com/office/drawing/2014/main" id="{681ED327-DED6-7EC9-D395-EBFA5A29186F}"/>
              </a:ext>
            </a:extLst>
          </p:cNvPr>
          <p:cNvSpPr>
            <a:spLocks noChangeArrowheads="1"/>
          </p:cNvSpPr>
          <p:nvPr/>
        </p:nvSpPr>
        <p:spPr bwMode="auto">
          <a:xfrm>
            <a:off x="609917" y="4715013"/>
            <a:ext cx="5638165" cy="624205"/>
          </a:xfrm>
          <a:prstGeom prst="roundRect">
            <a:avLst>
              <a:gd name="adj" fmla="val 16667"/>
            </a:avLst>
          </a:prstGeom>
          <a:solidFill>
            <a:srgbClr val="CCFFFF"/>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rot="0" vert="horz" wrap="square" lIns="74295" tIns="8890" rIns="74295" bIns="8890" anchor="t" anchorCtr="0" upright="1">
            <a:noAutofit/>
          </a:bodyPr>
          <a:lstStyle/>
          <a:p>
            <a:pPr marL="635" algn="l">
              <a:buNone/>
            </a:pPr>
            <a:r>
              <a:rPr lang="ja-JP" sz="1000" b="1" kern="100" dirty="0">
                <a:solidFill>
                  <a:srgbClr val="002060"/>
                </a:solidFill>
                <a:effectLst/>
                <a:latin typeface="Century" panose="02040604050505020304" pitchFamily="18" charset="0"/>
                <a:ea typeface="HG丸ｺﾞｼｯｸM-PRO" panose="020F0600000000000000" pitchFamily="50" charset="-128"/>
                <a:cs typeface="Times New Roman" panose="02020603050405020304" pitchFamily="18" charset="0"/>
              </a:rPr>
              <a:t>ハラスメントをしたことが確認された場合は（求職者等、他社の労働者、フリーランス等へのハラスメントを含む）、就業規則に基づき、懲戒処分の対象となることがあります。行為の具体的態様、当事者同士の関係や被害の程度・心情等を総合的に判断して、処分を決定します。</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p:txBody>
      </p:sp>
      <p:sp>
        <p:nvSpPr>
          <p:cNvPr id="1057" name="正方形/長方形 1056">
            <a:extLst>
              <a:ext uri="{FF2B5EF4-FFF2-40B4-BE49-F238E27FC236}">
                <a16:creationId xmlns:a16="http://schemas.microsoft.com/office/drawing/2014/main" id="{53435666-0CEB-1D05-7891-D14DD3C412DB}"/>
              </a:ext>
            </a:extLst>
          </p:cNvPr>
          <p:cNvSpPr>
            <a:spLocks noChangeArrowheads="1"/>
          </p:cNvSpPr>
          <p:nvPr/>
        </p:nvSpPr>
        <p:spPr bwMode="auto">
          <a:xfrm>
            <a:off x="26143" y="5538455"/>
            <a:ext cx="6778005" cy="4011073"/>
          </a:xfrm>
          <a:prstGeom prst="rect">
            <a:avLst/>
          </a:prstGeom>
          <a:solidFill>
            <a:srgbClr val="FCF5EE"/>
          </a:solidFill>
          <a:ln w="9525">
            <a:solidFill>
              <a:srgbClr val="FF5050"/>
            </a:solidFill>
            <a:miter lim="800000"/>
            <a:headEnd/>
            <a:tailEnd/>
          </a:ln>
        </p:spPr>
        <p:txBody>
          <a:bodyPr rot="0" vert="horz" wrap="square" lIns="74295" tIns="8890" rIns="74295" bIns="8890" anchor="t" anchorCtr="0" upright="1">
            <a:noAutofit/>
          </a:bodyPr>
          <a:lstStyle/>
          <a:p>
            <a:pPr algn="just">
              <a:lnSpc>
                <a:spcPts val="1000"/>
              </a:lnSpc>
              <a:spcBef>
                <a:spcPts val="600"/>
              </a:spcBef>
              <a:buNone/>
            </a:pPr>
            <a:endParaRPr lang="en-US" altLang="ja-JP" sz="900" kern="0" dirty="0">
              <a:effectLst/>
              <a:latin typeface="Century" panose="02040604050505020304" pitchFamily="18" charset="0"/>
              <a:ea typeface="HG丸ｺﾞｼｯｸM-PRO" panose="020F0600000000000000" pitchFamily="50" charset="-128"/>
              <a:cs typeface="ＭＳ Ｐゴシック" panose="020B0600070205080204" pitchFamily="50" charset="-128"/>
            </a:endParaRPr>
          </a:p>
          <a:p>
            <a:pPr algn="just">
              <a:spcBef>
                <a:spcPts val="600"/>
              </a:spcBef>
              <a:buNone/>
            </a:pPr>
            <a:r>
              <a:rPr lang="ja-JP" sz="1000" kern="0" dirty="0">
                <a:effectLst/>
                <a:latin typeface="Century" panose="02040604050505020304" pitchFamily="18" charset="0"/>
                <a:ea typeface="HG丸ｺﾞｼｯｸM-PRO" panose="020F0600000000000000" pitchFamily="50" charset="-128"/>
                <a:cs typeface="ＭＳ Ｐゴシック" panose="020B0600070205080204" pitchFamily="50" charset="-128"/>
              </a:rPr>
              <a:t>ハラスメントに対して、はっきりと「嫌だ」、「やめてください」という意思を相手に示しましょう。一人で悩まず、深刻な事態にならないよう、早めに相談してください。</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lnSpc>
                <a:spcPts val="900"/>
              </a:lnSpc>
              <a:spcBef>
                <a:spcPts val="600"/>
              </a:spcBef>
              <a:buNone/>
            </a:pPr>
            <a:r>
              <a:rPr lang="en-US" sz="800" kern="0" dirty="0">
                <a:effectLst/>
                <a:latin typeface="HG丸ｺﾞｼｯｸM-PRO" panose="020F0600000000000000" pitchFamily="50" charset="-128"/>
                <a:ea typeface="ＭＳ 明朝" panose="02020609040205080304" pitchFamily="17" charset="-128"/>
                <a:cs typeface="ＭＳ Ｐゴシック" panose="020B0600070205080204" pitchFamily="50" charset="-128"/>
              </a:rPr>
              <a:t> </a:t>
            </a:r>
          </a:p>
          <a:p>
            <a:pPr algn="just">
              <a:lnSpc>
                <a:spcPts val="900"/>
              </a:lnSpc>
              <a:spcBef>
                <a:spcPts val="600"/>
              </a:spcBef>
              <a:buNone/>
            </a:pP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l">
              <a:lnSpc>
                <a:spcPts val="1300"/>
              </a:lnSpc>
              <a:spcBef>
                <a:spcPts val="600"/>
              </a:spcBef>
              <a:buNone/>
            </a:pPr>
            <a:r>
              <a:rPr lang="ja-JP" sz="1000" b="1" kern="100" dirty="0">
                <a:solidFill>
                  <a:srgbClr val="FF0000"/>
                </a:solidFill>
                <a:effectLst/>
                <a:latin typeface="Century" panose="02040604050505020304" pitchFamily="18" charset="0"/>
                <a:ea typeface="HG丸ｺﾞｼｯｸM-PRO" panose="020F0600000000000000" pitchFamily="50" charset="-128"/>
                <a:cs typeface="Times New Roman" panose="02020603050405020304" pitchFamily="18" charset="0"/>
              </a:rPr>
              <a:t>＊</a:t>
            </a:r>
            <a:r>
              <a:rPr lang="ja-JP" sz="1000" kern="100" dirty="0">
                <a:effectLst/>
                <a:latin typeface="Century" panose="02040604050505020304" pitchFamily="18" charset="0"/>
                <a:ea typeface="HG丸ｺﾞｼｯｸM-PRO" panose="020F0600000000000000" pitchFamily="50" charset="-128"/>
                <a:cs typeface="Times New Roman" panose="02020603050405020304" pitchFamily="18" charset="0"/>
              </a:rPr>
              <a:t>あなたが正社員でなくても、派遣社員であっても当社で働いているすべての方は相談をすることができます（フリーランス、求職者等も相談が可能です）。ハラスメントに当たるかどうか微妙な場合も相談してください。</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lnSpc>
                <a:spcPts val="1300"/>
              </a:lnSpc>
              <a:buNone/>
            </a:pPr>
            <a:r>
              <a:rPr lang="ja-JP" sz="1000" b="1" kern="100" dirty="0">
                <a:solidFill>
                  <a:srgbClr val="FF0000"/>
                </a:solidFill>
                <a:effectLst/>
                <a:latin typeface="Century" panose="02040604050505020304" pitchFamily="18" charset="0"/>
                <a:ea typeface="HG丸ｺﾞｼｯｸM-PRO" panose="020F0600000000000000" pitchFamily="50" charset="-128"/>
                <a:cs typeface="Times New Roman" panose="02020603050405020304" pitchFamily="18" charset="0"/>
              </a:rPr>
              <a:t>＊</a:t>
            </a:r>
            <a:r>
              <a:rPr lang="ja-JP" sz="1000" kern="0" dirty="0">
                <a:effectLst/>
                <a:latin typeface="Century" panose="02040604050505020304" pitchFamily="18" charset="0"/>
                <a:ea typeface="HG丸ｺﾞｼｯｸM-PRO" panose="020F0600000000000000" pitchFamily="50" charset="-128"/>
                <a:cs typeface="ＭＳ Ｐゴシック" panose="020B0600070205080204" pitchFamily="50" charset="-128"/>
              </a:rPr>
              <a:t>相談には公平に、相談者だけでなく行為者等についても、プライバシーを守って対応します。</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lnSpc>
                <a:spcPts val="1300"/>
              </a:lnSpc>
              <a:buNone/>
            </a:pPr>
            <a:r>
              <a:rPr lang="ja-JP" sz="1000" b="1" kern="100" dirty="0">
                <a:solidFill>
                  <a:srgbClr val="FF0000"/>
                </a:solidFill>
                <a:effectLst/>
                <a:latin typeface="Century" panose="02040604050505020304" pitchFamily="18" charset="0"/>
                <a:ea typeface="HG丸ｺﾞｼｯｸM-PRO" panose="020F0600000000000000" pitchFamily="50" charset="-128"/>
                <a:cs typeface="Times New Roman" panose="02020603050405020304" pitchFamily="18" charset="0"/>
              </a:rPr>
              <a:t>＊</a:t>
            </a:r>
            <a:r>
              <a:rPr lang="ja-JP" sz="1000" kern="0" dirty="0">
                <a:effectLst/>
                <a:latin typeface="Century" panose="02040604050505020304" pitchFamily="18" charset="0"/>
                <a:ea typeface="HG丸ｺﾞｼｯｸM-PRO" panose="020F0600000000000000" pitchFamily="50" charset="-128"/>
                <a:cs typeface="ＭＳ Ｐゴシック" panose="020B0600070205080204" pitchFamily="50" charset="-128"/>
              </a:rPr>
              <a:t>相談したことや、事実関係の確認に協力したこと等を理由として不利益な取扱いは行いません。</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lnSpc>
                <a:spcPts val="1300"/>
              </a:lnSpc>
              <a:buNone/>
            </a:pPr>
            <a:r>
              <a:rPr lang="ja-JP" sz="1000" b="1" kern="100" dirty="0">
                <a:solidFill>
                  <a:srgbClr val="FF0000"/>
                </a:solidFill>
                <a:effectLst/>
                <a:latin typeface="Century" panose="02040604050505020304" pitchFamily="18" charset="0"/>
                <a:ea typeface="HG丸ｺﾞｼｯｸM-PRO" panose="020F0600000000000000" pitchFamily="50" charset="-128"/>
                <a:cs typeface="Times New Roman" panose="02020603050405020304" pitchFamily="18" charset="0"/>
              </a:rPr>
              <a:t>＊</a:t>
            </a:r>
            <a:r>
              <a:rPr lang="ja-JP" sz="1000" kern="0" dirty="0">
                <a:effectLst/>
                <a:latin typeface="Century" panose="02040604050505020304" pitchFamily="18" charset="0"/>
                <a:ea typeface="HG丸ｺﾞｼｯｸM-PRO" panose="020F0600000000000000" pitchFamily="50" charset="-128"/>
                <a:cs typeface="ＭＳ Ｐゴシック" panose="020B0600070205080204" pitchFamily="50" charset="-128"/>
              </a:rPr>
              <a:t>相談を受けた場合、必要に応じて関係者から事情を聞くなどして事実関係を確認し、事案に応じた適切な対応をします。また、再発防止策を講じる等適切に対処します。</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lnSpc>
                <a:spcPts val="1300"/>
              </a:lnSpc>
              <a:buNone/>
            </a:pPr>
            <a:r>
              <a:rPr lang="ja-JP" sz="1000" b="1" kern="100" dirty="0">
                <a:solidFill>
                  <a:srgbClr val="FF0000"/>
                </a:solidFill>
                <a:effectLst/>
                <a:latin typeface="Century" panose="02040604050505020304" pitchFamily="18" charset="0"/>
                <a:ea typeface="HG丸ｺﾞｼｯｸM-PRO" panose="020F0600000000000000" pitchFamily="50" charset="-128"/>
                <a:cs typeface="Times New Roman" panose="02020603050405020304" pitchFamily="18" charset="0"/>
              </a:rPr>
              <a:t>＊</a:t>
            </a:r>
            <a:r>
              <a:rPr lang="ja-JP" sz="1000" kern="100" dirty="0">
                <a:solidFill>
                  <a:srgbClr val="000000"/>
                </a:solidFill>
                <a:effectLst/>
                <a:latin typeface="Century" panose="02040604050505020304" pitchFamily="18" charset="0"/>
                <a:ea typeface="HG丸ｺﾞｼｯｸM-PRO" panose="020F0600000000000000" pitchFamily="50" charset="-128"/>
                <a:cs typeface="Times New Roman" panose="02020603050405020304" pitchFamily="18" charset="0"/>
              </a:rPr>
              <a:t>顧客等からのカスタマーハラスメントには毅然とした態度で対応し、皆様を保護します。カスタマーハラスメントが発生した場合は</a:t>
            </a:r>
            <a:r>
              <a:rPr lang="ja-JP" sz="1000" u="sng" kern="100" dirty="0">
                <a:solidFill>
                  <a:srgbClr val="FF0000"/>
                </a:solidFill>
                <a:effectLst/>
                <a:latin typeface="Century" panose="02040604050505020304" pitchFamily="18" charset="0"/>
                <a:ea typeface="HG丸ｺﾞｼｯｸM-PRO" panose="020F0600000000000000" pitchFamily="50" charset="-128"/>
                <a:cs typeface="Times New Roman" panose="02020603050405020304" pitchFamily="18" charset="0"/>
              </a:rPr>
              <a:t>（※次ページの１を参考に記載すること　　　　　　　　　　　　　　　　　　　　　　　　　）</a:t>
            </a:r>
            <a:r>
              <a:rPr lang="ja-JP" sz="1000" kern="100" dirty="0">
                <a:effectLst/>
                <a:latin typeface="Century" panose="02040604050505020304" pitchFamily="18" charset="0"/>
                <a:ea typeface="HG丸ｺﾞｼｯｸM-PRO" panose="020F0600000000000000" pitchFamily="50" charset="-128"/>
                <a:cs typeface="Times New Roman" panose="02020603050405020304" pitchFamily="18" charset="0"/>
              </a:rPr>
              <a:t>してください。また、特に悪質なカスタマーハラスメントに対しては、</a:t>
            </a:r>
            <a:r>
              <a:rPr lang="ja-JP" sz="1000" u="sng" kern="100" dirty="0">
                <a:solidFill>
                  <a:srgbClr val="FF0000"/>
                </a:solidFill>
                <a:effectLst/>
                <a:latin typeface="Century" panose="02040604050505020304" pitchFamily="18" charset="0"/>
                <a:ea typeface="HG丸ｺﾞｼｯｸM-PRO" panose="020F0600000000000000" pitchFamily="50" charset="-128"/>
                <a:cs typeface="Times New Roman" panose="02020603050405020304" pitchFamily="18" charset="0"/>
              </a:rPr>
              <a:t>（※次ページの２を参考に記載すること　　　　　　　　　　　　　　　　　　　　　　　　　　　　）</a:t>
            </a:r>
            <a:r>
              <a:rPr lang="ja-JP" sz="1000" kern="100" dirty="0">
                <a:effectLst/>
                <a:latin typeface="Century" panose="02040604050505020304" pitchFamily="18" charset="0"/>
                <a:ea typeface="HG丸ｺﾞｼｯｸM-PRO" panose="020F0600000000000000" pitchFamily="50" charset="-128"/>
                <a:cs typeface="Times New Roman" panose="02020603050405020304" pitchFamily="18" charset="0"/>
              </a:rPr>
              <a:t>の措置を講じます。当該対処を講ずる場合は関係部門</a:t>
            </a:r>
            <a:r>
              <a:rPr lang="ja-JP" sz="1000" kern="100" dirty="0">
                <a:solidFill>
                  <a:srgbClr val="000000"/>
                </a:solidFill>
                <a:effectLst/>
                <a:latin typeface="Century" panose="02040604050505020304" pitchFamily="18" charset="0"/>
                <a:ea typeface="HG丸ｺﾞｼｯｸM-PRO" panose="020F0600000000000000" pitchFamily="50" charset="-128"/>
                <a:cs typeface="Times New Roman" panose="02020603050405020304" pitchFamily="18" charset="0"/>
              </a:rPr>
              <a:t>間が適切かつ迅速に連携し、取るべき対処を判断します。</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lnSpc>
                <a:spcPts val="1300"/>
              </a:lnSpc>
              <a:buNone/>
            </a:pPr>
            <a:r>
              <a:rPr lang="ja-JP" sz="1000" b="1" kern="100" dirty="0">
                <a:solidFill>
                  <a:srgbClr val="FF0000"/>
                </a:solidFill>
                <a:effectLst/>
                <a:latin typeface="Century" panose="02040604050505020304" pitchFamily="18" charset="0"/>
                <a:ea typeface="HG丸ｺﾞｼｯｸM-PRO" panose="020F0600000000000000" pitchFamily="50" charset="-128"/>
                <a:cs typeface="Times New Roman" panose="02020603050405020304" pitchFamily="18" charset="0"/>
              </a:rPr>
              <a:t>＊</a:t>
            </a:r>
            <a:r>
              <a:rPr lang="ja-JP" sz="1000" kern="100" dirty="0">
                <a:solidFill>
                  <a:srgbClr val="000000"/>
                </a:solidFill>
                <a:effectLst/>
                <a:latin typeface="Century" panose="02040604050505020304" pitchFamily="18" charset="0"/>
                <a:ea typeface="HG丸ｺﾞｼｯｸM-PRO" panose="020F0600000000000000" pitchFamily="50" charset="-128"/>
                <a:cs typeface="Times New Roman" panose="02020603050405020304" pitchFamily="18" charset="0"/>
              </a:rPr>
              <a:t>妊娠・出産、育児・介護等の制度を利用する場合には、必要に応じて業務配分の見直しなどを行います。気持ちよく制度を利用するためにも、日頃から業務に関わる方々とのコミュニケーションを図ることを大切にしましょう。</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lnSpc>
                <a:spcPts val="1300"/>
              </a:lnSpc>
              <a:buNone/>
            </a:pPr>
            <a:r>
              <a:rPr lang="ja-JP" sz="1000" b="1" kern="100" dirty="0">
                <a:solidFill>
                  <a:srgbClr val="FF0000"/>
                </a:solidFill>
                <a:effectLst/>
                <a:latin typeface="Century" panose="02040604050505020304" pitchFamily="18" charset="0"/>
                <a:ea typeface="HG丸ｺﾞｼｯｸM-PRO" panose="020F0600000000000000" pitchFamily="50" charset="-128"/>
                <a:cs typeface="Times New Roman" panose="02020603050405020304" pitchFamily="18" charset="0"/>
              </a:rPr>
              <a:t>＊</a:t>
            </a:r>
            <a:r>
              <a:rPr lang="ja-JP" sz="1000" kern="100" dirty="0">
                <a:effectLst/>
                <a:latin typeface="Century" panose="02040604050505020304" pitchFamily="18" charset="0"/>
                <a:ea typeface="HG丸ｺﾞｼｯｸM-PRO" panose="020F0600000000000000" pitchFamily="50" charset="-128"/>
                <a:cs typeface="Times New Roman" panose="02020603050405020304" pitchFamily="18" charset="0"/>
              </a:rPr>
              <a:t>性別役割分担意識に基づく言動や、妊娠・出産等、育児・介護休業等に関する否定的な言動は、セクシュアルハラスメントや妊娠・出産等、育児・介護休業等ハラスメント等の発生原因や背景となり得るためこのような言動を行わないよう注意しましょう。パワーハラスメントの発生原因や背景には労働者同士のコミュニケーションの希薄化等が考えられるため職場環境の改善に努めましょう。</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lnSpc>
                <a:spcPts val="1400"/>
              </a:lnSpc>
              <a:buNone/>
            </a:pPr>
            <a:r>
              <a:rPr lang="en-US" sz="1000" kern="100" dirty="0">
                <a:effectLst/>
                <a:latin typeface="HG丸ｺﾞｼｯｸM-PRO" panose="020F0600000000000000" pitchFamily="50" charset="-128"/>
                <a:ea typeface="ＭＳ 明朝" panose="02020609040205080304" pitchFamily="17" charset="-128"/>
                <a:cs typeface="Times New Roman" panose="02020603050405020304" pitchFamily="18" charset="0"/>
              </a:rPr>
              <a:t> </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lnSpc>
                <a:spcPts val="1400"/>
              </a:lnSpc>
              <a:buNone/>
            </a:pPr>
            <a:r>
              <a:rPr lang="en-US" sz="1000" kern="100" dirty="0">
                <a:effectLst/>
                <a:latin typeface="HG丸ｺﾞｼｯｸM-PRO" panose="020F0600000000000000" pitchFamily="50" charset="-128"/>
                <a:ea typeface="ＭＳ 明朝" panose="02020609040205080304" pitchFamily="17" charset="-128"/>
                <a:cs typeface="Times New Roman" panose="02020603050405020304" pitchFamily="18" charset="0"/>
              </a:rPr>
              <a:t> </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lnSpc>
                <a:spcPts val="1400"/>
              </a:lnSpc>
              <a:buNone/>
            </a:pPr>
            <a:r>
              <a:rPr lang="en-US" sz="1000" kern="100" dirty="0">
                <a:effectLst/>
                <a:latin typeface="HG丸ｺﾞｼｯｸM-PRO" panose="020F0600000000000000" pitchFamily="50" charset="-128"/>
                <a:ea typeface="ＭＳ 明朝" panose="02020609040205080304" pitchFamily="17" charset="-128"/>
                <a:cs typeface="Times New Roman" panose="02020603050405020304" pitchFamily="18" charset="0"/>
              </a:rPr>
              <a:t> </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lnSpc>
                <a:spcPts val="1400"/>
              </a:lnSpc>
              <a:buNone/>
            </a:pPr>
            <a:r>
              <a:rPr lang="en-US" sz="1000" kern="100" dirty="0">
                <a:effectLst/>
                <a:latin typeface="HG丸ｺﾞｼｯｸM-PRO" panose="020F0600000000000000" pitchFamily="50" charset="-128"/>
                <a:ea typeface="ＭＳ 明朝" panose="02020609040205080304" pitchFamily="17" charset="-128"/>
                <a:cs typeface="Times New Roman" panose="02020603050405020304" pitchFamily="18" charset="0"/>
              </a:rPr>
              <a:t> </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lnSpc>
                <a:spcPts val="1400"/>
              </a:lnSpc>
              <a:buNone/>
            </a:pPr>
            <a:r>
              <a:rPr lang="en-US" sz="1000" kern="100" dirty="0">
                <a:effectLst/>
                <a:latin typeface="HG丸ｺﾞｼｯｸM-PRO" panose="020F0600000000000000" pitchFamily="50" charset="-128"/>
                <a:ea typeface="ＭＳ 明朝" panose="02020609040205080304" pitchFamily="17" charset="-128"/>
                <a:cs typeface="Times New Roman" panose="02020603050405020304" pitchFamily="18" charset="0"/>
              </a:rPr>
              <a:t> </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just">
              <a:lnSpc>
                <a:spcPts val="1400"/>
              </a:lnSpc>
              <a:buNone/>
            </a:pPr>
            <a:r>
              <a:rPr lang="en-US" sz="1000" kern="100" dirty="0">
                <a:effectLst/>
                <a:latin typeface="HG丸ｺﾞｼｯｸM-PRO" panose="020F0600000000000000" pitchFamily="50" charset="-128"/>
                <a:ea typeface="ＭＳ 明朝" panose="02020609040205080304" pitchFamily="17" charset="-128"/>
                <a:cs typeface="Times New Roman" panose="02020603050405020304" pitchFamily="18" charset="0"/>
              </a:rPr>
              <a:t> </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p:txBody>
      </p:sp>
      <p:sp>
        <p:nvSpPr>
          <p:cNvPr id="1060" name="正方形/長方形 1059">
            <a:extLst>
              <a:ext uri="{FF2B5EF4-FFF2-40B4-BE49-F238E27FC236}">
                <a16:creationId xmlns:a16="http://schemas.microsoft.com/office/drawing/2014/main" id="{69B6AB19-A23A-80D2-1D53-475CDD33A027}"/>
              </a:ext>
            </a:extLst>
          </p:cNvPr>
          <p:cNvSpPr>
            <a:spLocks noChangeArrowheads="1"/>
          </p:cNvSpPr>
          <p:nvPr/>
        </p:nvSpPr>
        <p:spPr bwMode="auto">
          <a:xfrm>
            <a:off x="98538" y="6092136"/>
            <a:ext cx="6669806" cy="403701"/>
          </a:xfrm>
          <a:prstGeom prst="rect">
            <a:avLst/>
          </a:prstGeom>
          <a:solidFill>
            <a:srgbClr val="FFFFFF"/>
          </a:solidFill>
          <a:ln w="9525">
            <a:noFill/>
            <a:miter lim="800000"/>
            <a:headEnd/>
            <a:tailEnd/>
          </a:ln>
          <a:scene3d>
            <a:camera prst="orthographicFront"/>
            <a:lightRig rig="threePt" dir="t"/>
          </a:scene3d>
          <a:sp3d>
            <a:bevelT w="158750"/>
          </a:sp3d>
        </p:spPr>
        <p:txBody>
          <a:bodyPr rot="0" vert="horz" wrap="square" lIns="74295" tIns="8890" rIns="74295" bIns="8890" anchor="ctr" anchorCtr="0" upright="1">
            <a:noAutofit/>
          </a:bodyPr>
          <a:lstStyle/>
          <a:p>
            <a:pPr algn="l">
              <a:lnSpc>
                <a:spcPts val="1500"/>
              </a:lnSpc>
              <a:spcBef>
                <a:spcPts val="600"/>
              </a:spcBef>
              <a:buNone/>
            </a:pP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l">
              <a:lnSpc>
                <a:spcPts val="2000"/>
              </a:lnSpc>
              <a:spcBef>
                <a:spcPts val="600"/>
              </a:spcBef>
              <a:buNone/>
            </a:pPr>
            <a:r>
              <a:rPr lang="en-US" sz="1600" b="1" kern="100" dirty="0">
                <a:effectLst/>
                <a:latin typeface="HG丸ｺﾞｼｯｸM-PRO" panose="020F0600000000000000" pitchFamily="50" charset="-128"/>
                <a:ea typeface="ＭＳ 明朝" panose="02020609040205080304" pitchFamily="17" charset="-128"/>
                <a:cs typeface="Times New Roman" panose="02020603050405020304" pitchFamily="18" charset="0"/>
              </a:rPr>
              <a:t> </a:t>
            </a:r>
            <a:r>
              <a:rPr lang="ja-JP" altLang="en-US" sz="1600" b="1"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相談窓口</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l">
              <a:buNone/>
            </a:pPr>
            <a:r>
              <a:rPr lang="en-US" sz="1000" kern="100" dirty="0">
                <a:effectLst/>
                <a:latin typeface="HG丸ｺﾞｼｯｸM-PRO" panose="020F0600000000000000" pitchFamily="50" charset="-128"/>
                <a:ea typeface="ＭＳ 明朝" panose="02020609040205080304" pitchFamily="17" charset="-128"/>
                <a:cs typeface="Times New Roman" panose="02020603050405020304" pitchFamily="18" charset="0"/>
              </a:rPr>
              <a:t> </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p:txBody>
      </p:sp>
      <p:pic>
        <p:nvPicPr>
          <p:cNvPr id="1061" name="図 1060" descr="jyosei">
            <a:extLst>
              <a:ext uri="{FF2B5EF4-FFF2-40B4-BE49-F238E27FC236}">
                <a16:creationId xmlns:a16="http://schemas.microsoft.com/office/drawing/2014/main" id="{F3EDE1B2-1F82-97E9-AEE2-E3C8FA14F1A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667" y="4747870"/>
            <a:ext cx="512979" cy="608831"/>
          </a:xfrm>
          <a:prstGeom prst="rect">
            <a:avLst/>
          </a:prstGeom>
          <a:noFill/>
          <a:ln>
            <a:noFill/>
          </a:ln>
        </p:spPr>
      </p:pic>
      <p:pic>
        <p:nvPicPr>
          <p:cNvPr id="1062" name="図 1061" descr="dansei">
            <a:extLst>
              <a:ext uri="{FF2B5EF4-FFF2-40B4-BE49-F238E27FC236}">
                <a16:creationId xmlns:a16="http://schemas.microsoft.com/office/drawing/2014/main" id="{DF9E40B6-DA6E-2CCD-7D30-23DAEBA38FD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286623" y="4747682"/>
            <a:ext cx="517525" cy="596983"/>
          </a:xfrm>
          <a:prstGeom prst="rect">
            <a:avLst/>
          </a:prstGeom>
          <a:noFill/>
          <a:ln>
            <a:noFill/>
          </a:ln>
        </p:spPr>
      </p:pic>
      <p:sp>
        <p:nvSpPr>
          <p:cNvPr id="1064" name="テキスト ボックス 1063">
            <a:extLst>
              <a:ext uri="{FF2B5EF4-FFF2-40B4-BE49-F238E27FC236}">
                <a16:creationId xmlns:a16="http://schemas.microsoft.com/office/drawing/2014/main" id="{47A2D6C5-6435-287A-53C0-6C435AA8B41F}"/>
              </a:ext>
            </a:extLst>
          </p:cNvPr>
          <p:cNvSpPr txBox="1"/>
          <p:nvPr/>
        </p:nvSpPr>
        <p:spPr>
          <a:xfrm>
            <a:off x="98538" y="9536668"/>
            <a:ext cx="6759462" cy="369332"/>
          </a:xfrm>
          <a:prstGeom prst="rect">
            <a:avLst/>
          </a:prstGeom>
          <a:noFill/>
        </p:spPr>
        <p:txBody>
          <a:bodyPr wrap="square" rtlCol="0">
            <a:spAutoFit/>
          </a:bodyPr>
          <a:lstStyle/>
          <a:p>
            <a:r>
              <a:rPr lang="zh-CN" altLang="ja-JP" sz="1200" dirty="0"/>
              <a:t>年　　月　　日　（事業所名称）</a:t>
            </a:r>
            <a:r>
              <a:rPr lang="en-US" altLang="ja-JP" sz="1200" dirty="0"/>
              <a:t> </a:t>
            </a:r>
            <a:r>
              <a:rPr lang="ja-JP" altLang="en-US" sz="1200" dirty="0"/>
              <a:t>　　　　　　　　　</a:t>
            </a:r>
            <a:r>
              <a:rPr lang="ja-JP" altLang="ja-JP" dirty="0"/>
              <a:t> </a:t>
            </a:r>
            <a:r>
              <a:rPr lang="zh-CN" altLang="ja-JP" sz="1200" dirty="0"/>
              <a:t>（代表者職氏名）</a:t>
            </a:r>
            <a:r>
              <a:rPr lang="en-US" altLang="ja-JP" sz="1200" u="sng" dirty="0"/>
              <a:t>                  </a:t>
            </a:r>
            <a:r>
              <a:rPr lang="zh-CN" altLang="ja-JP" sz="1200" u="sng" dirty="0"/>
              <a:t>　　　</a:t>
            </a:r>
            <a:r>
              <a:rPr lang="en-US" altLang="ja-JP" sz="1200" u="sng" dirty="0"/>
              <a:t> </a:t>
            </a:r>
            <a:endParaRPr kumimoji="1" lang="ja-JP" altLang="en-US" sz="1200" dirty="0"/>
          </a:p>
        </p:txBody>
      </p:sp>
      <p:cxnSp>
        <p:nvCxnSpPr>
          <p:cNvPr id="1066" name="直線コネクタ 1065">
            <a:extLst>
              <a:ext uri="{FF2B5EF4-FFF2-40B4-BE49-F238E27FC236}">
                <a16:creationId xmlns:a16="http://schemas.microsoft.com/office/drawing/2014/main" id="{7F240A37-4D27-183E-8948-BF0D76B5CA88}"/>
              </a:ext>
            </a:extLst>
          </p:cNvPr>
          <p:cNvCxnSpPr>
            <a:cxnSpLocks/>
          </p:cNvCxnSpPr>
          <p:nvPr/>
        </p:nvCxnSpPr>
        <p:spPr>
          <a:xfrm>
            <a:off x="2354891" y="9856181"/>
            <a:ext cx="16551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3" name="直線コネクタ 1072">
            <a:extLst>
              <a:ext uri="{FF2B5EF4-FFF2-40B4-BE49-F238E27FC236}">
                <a16:creationId xmlns:a16="http://schemas.microsoft.com/office/drawing/2014/main" id="{964255F2-2BB1-A5B9-94F6-37969F0CA4BD}"/>
              </a:ext>
            </a:extLst>
          </p:cNvPr>
          <p:cNvCxnSpPr>
            <a:cxnSpLocks/>
          </p:cNvCxnSpPr>
          <p:nvPr/>
        </p:nvCxnSpPr>
        <p:spPr>
          <a:xfrm>
            <a:off x="5111157" y="9856181"/>
            <a:ext cx="16551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56" name="テキスト ボックス 1">
            <a:extLst>
              <a:ext uri="{FF2B5EF4-FFF2-40B4-BE49-F238E27FC236}">
                <a16:creationId xmlns:a16="http://schemas.microsoft.com/office/drawing/2014/main" id="{A17138B0-D33E-175B-DB79-1374C8E56D9F}"/>
              </a:ext>
            </a:extLst>
          </p:cNvPr>
          <p:cNvSpPr txBox="1"/>
          <p:nvPr/>
        </p:nvSpPr>
        <p:spPr>
          <a:xfrm>
            <a:off x="26145" y="5350114"/>
            <a:ext cx="6801285" cy="349072"/>
          </a:xfrm>
          <a:prstGeom prst="rect">
            <a:avLst/>
          </a:prstGeom>
          <a:solidFill>
            <a:srgbClr val="FF6600"/>
          </a:solidFill>
          <a:ln w="6350">
            <a:noFill/>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buNone/>
            </a:pPr>
            <a:r>
              <a:rPr lang="ja-JP" sz="1600" b="1" kern="100" spc="220" dirty="0">
                <a:solidFill>
                  <a:srgbClr val="FFFFFF"/>
                </a:solidFill>
                <a:effectLst/>
                <a:latin typeface="Century" panose="02040604050505020304" pitchFamily="18" charset="0"/>
                <a:ea typeface="HGP創英角ｺﾞｼｯｸUB" panose="020B0900000000000000" pitchFamily="50" charset="-128"/>
                <a:cs typeface="Times New Roman" panose="02020603050405020304" pitchFamily="18" charset="0"/>
              </a:rPr>
              <a:t>ハラスメントで悩んでいませんか？</a:t>
            </a:r>
            <a:endParaRPr lang="ja-JP" sz="1050" kern="100" spc="220" dirty="0">
              <a:effectLst/>
              <a:latin typeface="Century" panose="02040604050505020304" pitchFamily="18" charset="0"/>
              <a:ea typeface="ＭＳ 明朝" panose="02020609040205080304" pitchFamily="17" charset="-128"/>
              <a:cs typeface="Times New Roman" panose="02020603050405020304" pitchFamily="18" charset="0"/>
            </a:endParaRPr>
          </a:p>
        </p:txBody>
      </p:sp>
      <p:sp>
        <p:nvSpPr>
          <p:cNvPr id="2" name="正方形/長方形 1">
            <a:extLst>
              <a:ext uri="{FF2B5EF4-FFF2-40B4-BE49-F238E27FC236}">
                <a16:creationId xmlns:a16="http://schemas.microsoft.com/office/drawing/2014/main" id="{ED60E485-32AD-AE92-053D-454FEC45DABB}"/>
              </a:ext>
            </a:extLst>
          </p:cNvPr>
          <p:cNvSpPr/>
          <p:nvPr/>
        </p:nvSpPr>
        <p:spPr>
          <a:xfrm>
            <a:off x="10595" y="1259903"/>
            <a:ext cx="2313873" cy="434339"/>
          </a:xfrm>
          <a:prstGeom prst="rect">
            <a:avLst/>
          </a:prstGeom>
          <a:solidFill>
            <a:srgbClr val="00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ja-JP" sz="1400" b="1" spc="-50" dirty="0">
                <a:latin typeface="+mn-ea"/>
              </a:rPr>
              <a:t>セクシュアル</a:t>
            </a:r>
            <a:r>
              <a:rPr lang="ja-JP" altLang="en-US" sz="1400" b="1" spc="-50" dirty="0">
                <a:latin typeface="+mn-ea"/>
              </a:rPr>
              <a:t>ハラスメント</a:t>
            </a:r>
            <a:endParaRPr lang="ja-JP" altLang="ja-JP" sz="1400" b="1" spc="-50" dirty="0">
              <a:latin typeface="+mn-ea"/>
            </a:endParaRPr>
          </a:p>
        </p:txBody>
      </p:sp>
      <p:sp>
        <p:nvSpPr>
          <p:cNvPr id="1040" name="正方形/長方形 1039">
            <a:extLst>
              <a:ext uri="{FF2B5EF4-FFF2-40B4-BE49-F238E27FC236}">
                <a16:creationId xmlns:a16="http://schemas.microsoft.com/office/drawing/2014/main" id="{06BFC58F-62F1-26DC-2CE8-A910D8BEF79B}"/>
              </a:ext>
            </a:extLst>
          </p:cNvPr>
          <p:cNvSpPr/>
          <p:nvPr/>
        </p:nvSpPr>
        <p:spPr>
          <a:xfrm>
            <a:off x="2350368" y="1253950"/>
            <a:ext cx="2283557" cy="440495"/>
          </a:xfrm>
          <a:prstGeom prst="rect">
            <a:avLst/>
          </a:prstGeom>
          <a:solidFill>
            <a:srgbClr val="F826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ts val="1400"/>
              </a:lnSpc>
            </a:pPr>
            <a:r>
              <a:rPr kumimoji="1" lang="ja-JP" altLang="en-US" sz="1350" b="1" dirty="0">
                <a:latin typeface="+mn-ea"/>
              </a:rPr>
              <a:t>妊娠・出産等に関する</a:t>
            </a:r>
            <a:endParaRPr kumimoji="1" lang="en-US" altLang="ja-JP" sz="1350" b="1" dirty="0">
              <a:latin typeface="+mn-ea"/>
            </a:endParaRPr>
          </a:p>
          <a:p>
            <a:pPr algn="ctr">
              <a:lnSpc>
                <a:spcPts val="1400"/>
              </a:lnSpc>
            </a:pPr>
            <a:r>
              <a:rPr kumimoji="1" lang="ja-JP" altLang="en-US" sz="1350" b="1" dirty="0">
                <a:latin typeface="+mn-ea"/>
              </a:rPr>
              <a:t>ハラスメント</a:t>
            </a:r>
            <a:endParaRPr kumimoji="1" lang="ja-JP" altLang="en-US" sz="1350" dirty="0">
              <a:latin typeface="+mn-ea"/>
            </a:endParaRPr>
          </a:p>
        </p:txBody>
      </p:sp>
    </p:spTree>
    <p:extLst>
      <p:ext uri="{BB962C8B-B14F-4D97-AF65-F5344CB8AC3E}">
        <p14:creationId xmlns:p14="http://schemas.microsoft.com/office/powerpoint/2010/main" val="1165616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1412B4-1445-1658-F0AF-6C58F03F6029}"/>
            </a:ext>
          </a:extLst>
        </p:cNvPr>
        <p:cNvGrpSpPr/>
        <p:nvPr/>
      </p:nvGrpSpPr>
      <p:grpSpPr>
        <a:xfrm>
          <a:off x="0" y="0"/>
          <a:ext cx="0" cy="0"/>
          <a:chOff x="0" y="0"/>
          <a:chExt cx="0" cy="0"/>
        </a:xfrm>
      </p:grpSpPr>
      <p:sp>
        <p:nvSpPr>
          <p:cNvPr id="33" name="テキスト ボックス 32">
            <a:extLst>
              <a:ext uri="{FF2B5EF4-FFF2-40B4-BE49-F238E27FC236}">
                <a16:creationId xmlns:a16="http://schemas.microsoft.com/office/drawing/2014/main" id="{FB2A3AD8-A3AD-5284-C175-71D94AD19308}"/>
              </a:ext>
            </a:extLst>
          </p:cNvPr>
          <p:cNvSpPr txBox="1"/>
          <p:nvPr/>
        </p:nvSpPr>
        <p:spPr>
          <a:xfrm>
            <a:off x="270804" y="293077"/>
            <a:ext cx="45719" cy="369332"/>
          </a:xfrm>
          <a:prstGeom prst="rect">
            <a:avLst/>
          </a:prstGeom>
          <a:noFill/>
        </p:spPr>
        <p:txBody>
          <a:bodyPr wrap="square" rtlCol="0">
            <a:spAutoFit/>
          </a:bodyPr>
          <a:lstStyle/>
          <a:p>
            <a:endParaRPr kumimoji="1" lang="ja-JP" altLang="en-US" dirty="0"/>
          </a:p>
        </p:txBody>
      </p:sp>
      <p:sp>
        <p:nvSpPr>
          <p:cNvPr id="5" name="テキスト ボックス 4">
            <a:extLst>
              <a:ext uri="{FF2B5EF4-FFF2-40B4-BE49-F238E27FC236}">
                <a16:creationId xmlns:a16="http://schemas.microsoft.com/office/drawing/2014/main" id="{2F8AE95B-F070-D446-780E-068A9D19370A}"/>
              </a:ext>
            </a:extLst>
          </p:cNvPr>
          <p:cNvSpPr txBox="1"/>
          <p:nvPr/>
        </p:nvSpPr>
        <p:spPr>
          <a:xfrm>
            <a:off x="0" y="0"/>
            <a:ext cx="6705600" cy="7817525"/>
          </a:xfrm>
          <a:prstGeom prst="rect">
            <a:avLst/>
          </a:prstGeom>
          <a:noFill/>
        </p:spPr>
        <p:txBody>
          <a:bodyPr wrap="square">
            <a:spAutoFit/>
          </a:bodyPr>
          <a:lstStyle/>
          <a:p>
            <a:pPr algn="just">
              <a:buNone/>
              <a:tabLst>
                <a:tab pos="1975485" algn="l"/>
              </a:tabLst>
            </a:pPr>
            <a:r>
              <a:rPr lang="ja-JP" altLang="ja-JP" sz="1400" b="1" kern="0" dirty="0">
                <a:effectLst/>
                <a:latin typeface="HG丸ｺﾞｼｯｸM-PRO" panose="020F0600000000000000" pitchFamily="50" charset="-128"/>
                <a:ea typeface="HG丸ｺﾞｼｯｸM-PRO" panose="020F0600000000000000" pitchFamily="50" charset="-128"/>
                <a:cs typeface="ＭＳ Ｐゴシック" panose="020B0600070205080204" pitchFamily="50" charset="-128"/>
              </a:rPr>
              <a:t>【参考】</a:t>
            </a:r>
            <a:endParaRPr lang="ja-JP" altLang="ja-JP" sz="1400"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endParaRPr>
          </a:p>
          <a:p>
            <a:pPr algn="just">
              <a:buNone/>
              <a:tabLst>
                <a:tab pos="1975485" algn="l"/>
              </a:tabLst>
            </a:pPr>
            <a:r>
              <a:rPr lang="ja-JP" altLang="ja-JP" sz="1400" b="1" kern="0" dirty="0">
                <a:effectLst/>
                <a:latin typeface="HG丸ｺﾞｼｯｸM-PRO" panose="020F0600000000000000" pitchFamily="50" charset="-128"/>
                <a:ea typeface="HG丸ｺﾞｼｯｸM-PRO" panose="020F0600000000000000" pitchFamily="50" charset="-128"/>
                <a:cs typeface="ＭＳ Ｐゴシック" panose="020B0600070205080204" pitchFamily="50" charset="-128"/>
              </a:rPr>
              <a:t>１　</a:t>
            </a:r>
            <a:r>
              <a:rPr lang="ja-JP" altLang="ja-JP" sz="1400" b="1"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カスタマーハラスメントへの対処の内容の例</a:t>
            </a:r>
            <a:endParaRPr lang="en-US" altLang="ja-JP" sz="1400" b="1"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endParaRPr>
          </a:p>
          <a:p>
            <a:pPr algn="just">
              <a:buNone/>
              <a:tabLst>
                <a:tab pos="1975485" algn="l"/>
              </a:tabLst>
            </a:pPr>
            <a:endParaRPr lang="ja-JP" altLang="ja-JP" sz="1400"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endParaRPr>
          </a:p>
          <a:p>
            <a:pPr algn="just">
              <a:buNone/>
              <a:tabLst>
                <a:tab pos="1975485" algn="l"/>
              </a:tabLst>
            </a:pPr>
            <a:r>
              <a:rPr lang="ja-JP" altLang="ja-JP" sz="1400" kern="0" dirty="0">
                <a:effectLst/>
                <a:latin typeface="HG丸ｺﾞｼｯｸM-PRO" panose="020F0600000000000000" pitchFamily="50" charset="-128"/>
                <a:ea typeface="HG丸ｺﾞｼｯｸM-PRO" panose="020F0600000000000000" pitchFamily="50" charset="-128"/>
                <a:cs typeface="ＭＳ Ｐゴシック" panose="020B0600070205080204" pitchFamily="50" charset="-128"/>
              </a:rPr>
              <a:t>・ 労働者から管理監督者等に直ちに報告し、その場の対応の方針について指示を仰ぐこと。 </a:t>
            </a:r>
            <a:endParaRPr lang="ja-JP" altLang="ja-JP" sz="1400"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endParaRPr>
          </a:p>
          <a:p>
            <a:pPr algn="just">
              <a:buNone/>
              <a:tabLst>
                <a:tab pos="1975485" algn="l"/>
              </a:tabLst>
            </a:pPr>
            <a:r>
              <a:rPr lang="ja-JP" altLang="ja-JP" sz="1400" kern="0" dirty="0">
                <a:effectLst/>
                <a:latin typeface="HG丸ｺﾞｼｯｸM-PRO" panose="020F0600000000000000" pitchFamily="50" charset="-128"/>
                <a:ea typeface="HG丸ｺﾞｼｯｸM-PRO" panose="020F0600000000000000" pitchFamily="50" charset="-128"/>
                <a:cs typeface="ＭＳ Ｐゴシック" panose="020B0600070205080204" pitchFamily="50" charset="-128"/>
              </a:rPr>
              <a:t>・ 可能な限り労働者を一人で対応させないこと。また、必要に応じて当該労働者に代わって管理監督者等が対応すること。 </a:t>
            </a:r>
            <a:endParaRPr lang="ja-JP" altLang="ja-JP" sz="1400"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endParaRPr>
          </a:p>
          <a:p>
            <a:pPr algn="just">
              <a:buNone/>
              <a:tabLst>
                <a:tab pos="1975485" algn="l"/>
              </a:tabLst>
            </a:pPr>
            <a:r>
              <a:rPr lang="ja-JP" altLang="ja-JP" sz="1400" kern="0" dirty="0">
                <a:effectLst/>
                <a:latin typeface="HG丸ｺﾞｼｯｸM-PRO" panose="020F0600000000000000" pitchFamily="50" charset="-128"/>
                <a:ea typeface="HG丸ｺﾞｼｯｸM-PRO" panose="020F0600000000000000" pitchFamily="50" charset="-128"/>
                <a:cs typeface="ＭＳ Ｐゴシック" panose="020B0600070205080204" pitchFamily="50" charset="-128"/>
              </a:rPr>
              <a:t>・ 顧客等とのやり取りを録音・録画すること。なお、録音・録画に当たっては個人情報の保護に関する法律（平成 </a:t>
            </a:r>
            <a:r>
              <a:rPr lang="en-US" altLang="ja-JP" sz="1400" kern="0" dirty="0">
                <a:effectLst/>
                <a:latin typeface="HG丸ｺﾞｼｯｸM-PRO" panose="020F0600000000000000" pitchFamily="50" charset="-128"/>
                <a:ea typeface="HG丸ｺﾞｼｯｸM-PRO" panose="020F0600000000000000" pitchFamily="50" charset="-128"/>
                <a:cs typeface="ＭＳ Ｐゴシック" panose="020B0600070205080204" pitchFamily="50" charset="-128"/>
              </a:rPr>
              <a:t>15 </a:t>
            </a:r>
            <a:r>
              <a:rPr lang="ja-JP" altLang="ja-JP" sz="1400" kern="0" dirty="0">
                <a:effectLst/>
                <a:latin typeface="HG丸ｺﾞｼｯｸM-PRO" panose="020F0600000000000000" pitchFamily="50" charset="-128"/>
                <a:ea typeface="HG丸ｺﾞｼｯｸM-PRO" panose="020F0600000000000000" pitchFamily="50" charset="-128"/>
                <a:cs typeface="ＭＳ Ｐゴシック" panose="020B0600070205080204" pitchFamily="50" charset="-128"/>
              </a:rPr>
              <a:t>年法律第 </a:t>
            </a:r>
            <a:r>
              <a:rPr lang="en-US" altLang="ja-JP" sz="1400" kern="0" dirty="0">
                <a:effectLst/>
                <a:latin typeface="HG丸ｺﾞｼｯｸM-PRO" panose="020F0600000000000000" pitchFamily="50" charset="-128"/>
                <a:ea typeface="HG丸ｺﾞｼｯｸM-PRO" panose="020F0600000000000000" pitchFamily="50" charset="-128"/>
                <a:cs typeface="ＭＳ Ｐゴシック" panose="020B0600070205080204" pitchFamily="50" charset="-128"/>
              </a:rPr>
              <a:t>57 </a:t>
            </a:r>
            <a:r>
              <a:rPr lang="ja-JP" altLang="ja-JP" sz="1400" kern="0" dirty="0">
                <a:effectLst/>
                <a:latin typeface="HG丸ｺﾞｼｯｸM-PRO" panose="020F0600000000000000" pitchFamily="50" charset="-128"/>
                <a:ea typeface="HG丸ｺﾞｼｯｸM-PRO" panose="020F0600000000000000" pitchFamily="50" charset="-128"/>
                <a:cs typeface="ＭＳ Ｐゴシック" panose="020B0600070205080204" pitchFamily="50" charset="-128"/>
              </a:rPr>
              <a:t>号）等を遵守し、顧客等の個人情報を適切に取り扱うこと。 </a:t>
            </a:r>
            <a:endParaRPr lang="ja-JP" altLang="ja-JP" sz="1400"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endParaRPr>
          </a:p>
          <a:p>
            <a:pPr algn="just">
              <a:buNone/>
              <a:tabLst>
                <a:tab pos="1975485" algn="l"/>
              </a:tabLst>
            </a:pPr>
            <a:r>
              <a:rPr lang="ja-JP" altLang="ja-JP" sz="1400" kern="0" dirty="0">
                <a:effectLst/>
                <a:latin typeface="HG丸ｺﾞｼｯｸM-PRO" panose="020F0600000000000000" pitchFamily="50" charset="-128"/>
                <a:ea typeface="HG丸ｺﾞｼｯｸM-PRO" panose="020F0600000000000000" pitchFamily="50" charset="-128"/>
                <a:cs typeface="ＭＳ Ｐゴシック" panose="020B0600070205080204" pitchFamily="50" charset="-128"/>
              </a:rPr>
              <a:t>・ 労働者から十分な説明を行った上で、なお繰り返しの要求が続く場合には、一定の時間の経過をもって退店を求めたり、電話を切ったりすること。 </a:t>
            </a:r>
            <a:endParaRPr lang="ja-JP" altLang="ja-JP" sz="1400"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endParaRPr>
          </a:p>
          <a:p>
            <a:pPr algn="just">
              <a:buNone/>
              <a:tabLst>
                <a:tab pos="1975485" algn="l"/>
              </a:tabLst>
            </a:pPr>
            <a:r>
              <a:rPr lang="ja-JP" altLang="ja-JP" sz="1400" kern="0" dirty="0">
                <a:effectLst/>
                <a:latin typeface="HG丸ｺﾞｼｯｸM-PRO" panose="020F0600000000000000" pitchFamily="50" charset="-128"/>
                <a:ea typeface="HG丸ｺﾞｼｯｸM-PRO" panose="020F0600000000000000" pitchFamily="50" charset="-128"/>
                <a:cs typeface="ＭＳ Ｐゴシック" panose="020B0600070205080204" pitchFamily="50" charset="-128"/>
              </a:rPr>
              <a:t>・ 暴行、傷害、脅迫などの犯罪に該当し得る言動については、警察へ通報すること。 </a:t>
            </a:r>
            <a:endParaRPr lang="ja-JP" altLang="ja-JP" sz="1400"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endParaRPr>
          </a:p>
          <a:p>
            <a:pPr algn="just">
              <a:buNone/>
              <a:tabLst>
                <a:tab pos="1975485" algn="l"/>
              </a:tabLst>
            </a:pPr>
            <a:r>
              <a:rPr lang="ja-JP" altLang="ja-JP" sz="1400" kern="0" dirty="0">
                <a:effectLst/>
                <a:latin typeface="HG丸ｺﾞｼｯｸM-PRO" panose="020F0600000000000000" pitchFamily="50" charset="-128"/>
                <a:ea typeface="HG丸ｺﾞｼｯｸM-PRO" panose="020F0600000000000000" pitchFamily="50" charset="-128"/>
                <a:cs typeface="ＭＳ Ｐゴシック" panose="020B0600070205080204" pitchFamily="50" charset="-128"/>
              </a:rPr>
              <a:t>・ 現場対応が困難な場合においては、本社・本部等へ情報共有を行い、指示を仰ぐこと。 </a:t>
            </a:r>
            <a:endParaRPr lang="ja-JP" altLang="ja-JP" sz="1400"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endParaRPr>
          </a:p>
          <a:p>
            <a:pPr algn="just">
              <a:buNone/>
              <a:tabLst>
                <a:tab pos="1975485" algn="l"/>
              </a:tabLst>
            </a:pPr>
            <a:r>
              <a:rPr lang="ja-JP" altLang="ja-JP" sz="1400" kern="0" dirty="0">
                <a:effectLst/>
                <a:latin typeface="HG丸ｺﾞｼｯｸM-PRO" panose="020F0600000000000000" pitchFamily="50" charset="-128"/>
                <a:ea typeface="HG丸ｺﾞｼｯｸM-PRO" panose="020F0600000000000000" pitchFamily="50" charset="-128"/>
                <a:cs typeface="ＭＳ Ｐゴシック" panose="020B0600070205080204" pitchFamily="50" charset="-128"/>
              </a:rPr>
              <a:t>・ 法的な手続が必要な場合には、法務部門等と連携し、弁護士へ相談すること。 </a:t>
            </a:r>
            <a:endParaRPr lang="ja-JP" altLang="ja-JP" sz="1400"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endParaRPr>
          </a:p>
          <a:p>
            <a:pPr algn="just">
              <a:buNone/>
              <a:tabLst>
                <a:tab pos="1975485" algn="l"/>
              </a:tabLst>
            </a:pPr>
            <a:r>
              <a:rPr lang="en-US" altLang="ja-JP" sz="1400" kern="0" dirty="0">
                <a:effectLst/>
                <a:latin typeface="HG丸ｺﾞｼｯｸM-PRO" panose="020F0600000000000000" pitchFamily="50" charset="-128"/>
                <a:ea typeface="HG丸ｺﾞｼｯｸM-PRO" panose="020F0600000000000000" pitchFamily="50" charset="-128"/>
                <a:cs typeface="ＭＳ Ｐゴシック" panose="020B0600070205080204" pitchFamily="50" charset="-128"/>
              </a:rPr>
              <a:t> </a:t>
            </a:r>
            <a:endParaRPr lang="ja-JP" altLang="ja-JP" sz="1400"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endParaRPr>
          </a:p>
          <a:p>
            <a:pPr algn="just">
              <a:buNone/>
              <a:tabLst>
                <a:tab pos="1975485" algn="l"/>
              </a:tabLst>
            </a:pPr>
            <a:r>
              <a:rPr lang="en-US" altLang="ja-JP" sz="1400" kern="0" dirty="0">
                <a:effectLst/>
                <a:latin typeface="HG丸ｺﾞｼｯｸM-PRO" panose="020F0600000000000000" pitchFamily="50" charset="-128"/>
                <a:ea typeface="HG丸ｺﾞｼｯｸM-PRO" panose="020F0600000000000000" pitchFamily="50" charset="-128"/>
                <a:cs typeface="ＭＳ Ｐゴシック" panose="020B0600070205080204" pitchFamily="50" charset="-128"/>
              </a:rPr>
              <a:t> </a:t>
            </a:r>
            <a:endParaRPr lang="ja-JP" altLang="ja-JP" sz="1400"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endParaRPr>
          </a:p>
          <a:p>
            <a:pPr algn="just">
              <a:buNone/>
              <a:tabLst>
                <a:tab pos="1975485" algn="l"/>
              </a:tabLst>
            </a:pPr>
            <a:r>
              <a:rPr lang="ja-JP" altLang="ja-JP" sz="1400" b="1" kern="0" dirty="0">
                <a:effectLst/>
                <a:latin typeface="HG丸ｺﾞｼｯｸM-PRO" panose="020F0600000000000000" pitchFamily="50" charset="-128"/>
                <a:ea typeface="HG丸ｺﾞｼｯｸM-PRO" panose="020F0600000000000000" pitchFamily="50" charset="-128"/>
                <a:cs typeface="ＭＳ Ｐゴシック" panose="020B0600070205080204" pitchFamily="50" charset="-128"/>
              </a:rPr>
              <a:t>２　特に悪質と考えられるカスタマーハラスメントへの対処の例</a:t>
            </a:r>
            <a:endParaRPr lang="en-US" altLang="ja-JP" sz="1400" b="1" kern="0" dirty="0">
              <a:effectLst/>
              <a:latin typeface="HG丸ｺﾞｼｯｸM-PRO" panose="020F0600000000000000" pitchFamily="50" charset="-128"/>
              <a:ea typeface="HG丸ｺﾞｼｯｸM-PRO" panose="020F0600000000000000" pitchFamily="50" charset="-128"/>
              <a:cs typeface="ＭＳ Ｐゴシック" panose="020B0600070205080204" pitchFamily="50" charset="-128"/>
            </a:endParaRPr>
          </a:p>
          <a:p>
            <a:pPr algn="just">
              <a:buNone/>
              <a:tabLst>
                <a:tab pos="1975485" algn="l"/>
              </a:tabLst>
            </a:pPr>
            <a:endParaRPr lang="ja-JP" altLang="ja-JP" sz="1400"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endParaRPr>
          </a:p>
          <a:p>
            <a:pPr algn="just">
              <a:buNone/>
              <a:tabLst>
                <a:tab pos="1975485" algn="l"/>
              </a:tabLst>
            </a:pPr>
            <a:r>
              <a:rPr lang="ja-JP" altLang="ja-JP" sz="1400" kern="0" dirty="0">
                <a:effectLst/>
                <a:latin typeface="HG丸ｺﾞｼｯｸM-PRO" panose="020F0600000000000000" pitchFamily="50" charset="-128"/>
                <a:ea typeface="HG丸ｺﾞｼｯｸM-PRO" panose="020F0600000000000000" pitchFamily="50" charset="-128"/>
                <a:cs typeface="ＭＳ Ｐゴシック" panose="020B0600070205080204" pitchFamily="50" charset="-128"/>
              </a:rPr>
              <a:t>　例としては次のようなものがあるが、記載する対処の内容を検討するに当たっては、各業法等による定めがある場合等、業種・業態等により必要な対応が異なる場合があることに留意しつつ、それぞれの状況に応じた方針を定めることが効果的である。</a:t>
            </a:r>
            <a:endParaRPr lang="ja-JP" altLang="ja-JP" sz="1400"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endParaRPr>
          </a:p>
          <a:p>
            <a:pPr algn="just">
              <a:buNone/>
              <a:tabLst>
                <a:tab pos="1975485" algn="l"/>
              </a:tabLst>
            </a:pPr>
            <a:r>
              <a:rPr lang="ja-JP" altLang="ja-JP" sz="1400" kern="0" dirty="0">
                <a:effectLst/>
                <a:latin typeface="HG丸ｺﾞｼｯｸM-PRO" panose="020F0600000000000000" pitchFamily="50" charset="-128"/>
                <a:ea typeface="HG丸ｺﾞｼｯｸM-PRO" panose="020F0600000000000000" pitchFamily="50" charset="-128"/>
                <a:cs typeface="ＭＳ Ｐゴシック" panose="020B0600070205080204" pitchFamily="50" charset="-128"/>
              </a:rPr>
              <a:t>・ 暴行、傷害、脅迫などの犯罪に該当し得る言動については、警察へ通報すること。 </a:t>
            </a:r>
            <a:endParaRPr lang="ja-JP" altLang="ja-JP" sz="1400"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endParaRPr>
          </a:p>
          <a:p>
            <a:pPr algn="just">
              <a:buNone/>
              <a:tabLst>
                <a:tab pos="1975485" algn="l"/>
              </a:tabLst>
            </a:pPr>
            <a:r>
              <a:rPr lang="ja-JP" altLang="ja-JP" sz="1400" kern="0" dirty="0">
                <a:effectLst/>
                <a:latin typeface="HG丸ｺﾞｼｯｸM-PRO" panose="020F0600000000000000" pitchFamily="50" charset="-128"/>
                <a:ea typeface="HG丸ｺﾞｼｯｸM-PRO" panose="020F0600000000000000" pitchFamily="50" charset="-128"/>
                <a:cs typeface="ＭＳ Ｐゴシック" panose="020B0600070205080204" pitchFamily="50" charset="-128"/>
              </a:rPr>
              <a:t>・ 行為者に対して警告文を発出すること。 </a:t>
            </a:r>
            <a:endParaRPr lang="ja-JP" altLang="ja-JP" sz="1400"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endParaRPr>
          </a:p>
          <a:p>
            <a:pPr algn="just">
              <a:buNone/>
              <a:tabLst>
                <a:tab pos="1975485" algn="l"/>
              </a:tabLst>
            </a:pPr>
            <a:r>
              <a:rPr lang="ja-JP" altLang="ja-JP" sz="1400" kern="0" dirty="0">
                <a:effectLst/>
                <a:latin typeface="HG丸ｺﾞｼｯｸM-PRO" panose="020F0600000000000000" pitchFamily="50" charset="-128"/>
                <a:ea typeface="HG丸ｺﾞｼｯｸM-PRO" panose="020F0600000000000000" pitchFamily="50" charset="-128"/>
                <a:cs typeface="ＭＳ Ｐゴシック" panose="020B0600070205080204" pitchFamily="50" charset="-128"/>
              </a:rPr>
              <a:t>・ 法令の制限内において行為者に対して商品の販売、サービスの提供等をしないこと。 </a:t>
            </a:r>
            <a:endParaRPr lang="ja-JP" altLang="ja-JP" sz="1400"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endParaRPr>
          </a:p>
          <a:p>
            <a:pPr algn="just">
              <a:buNone/>
              <a:tabLst>
                <a:tab pos="1975485" algn="l"/>
              </a:tabLst>
            </a:pPr>
            <a:r>
              <a:rPr lang="ja-JP" altLang="ja-JP" sz="1400" kern="0" dirty="0">
                <a:effectLst/>
                <a:latin typeface="HG丸ｺﾞｼｯｸM-PRO" panose="020F0600000000000000" pitchFamily="50" charset="-128"/>
                <a:ea typeface="HG丸ｺﾞｼｯｸM-PRO" panose="020F0600000000000000" pitchFamily="50" charset="-128"/>
                <a:cs typeface="ＭＳ Ｐゴシック" panose="020B0600070205080204" pitchFamily="50" charset="-128"/>
              </a:rPr>
              <a:t>・ 行為者に対して店舗及び施設等への出入りを禁止すること。 </a:t>
            </a:r>
            <a:endParaRPr lang="ja-JP" altLang="ja-JP" sz="1400"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endParaRPr>
          </a:p>
          <a:p>
            <a:pPr algn="just">
              <a:buNone/>
              <a:tabLst>
                <a:tab pos="1975485" algn="l"/>
              </a:tabLst>
            </a:pPr>
            <a:r>
              <a:rPr lang="ja-JP" altLang="ja-JP" sz="1400" kern="0" dirty="0">
                <a:effectLst/>
                <a:latin typeface="HG丸ｺﾞｼｯｸM-PRO" panose="020F0600000000000000" pitchFamily="50" charset="-128"/>
                <a:ea typeface="HG丸ｺﾞｼｯｸM-PRO" panose="020F0600000000000000" pitchFamily="50" charset="-128"/>
                <a:cs typeface="ＭＳ Ｐゴシック" panose="020B0600070205080204" pitchFamily="50" charset="-128"/>
              </a:rPr>
              <a:t>・ 民事保全法（平成元年法律第 </a:t>
            </a:r>
            <a:r>
              <a:rPr lang="en-US" altLang="ja-JP" sz="1400" kern="0" dirty="0">
                <a:effectLst/>
                <a:latin typeface="HG丸ｺﾞｼｯｸM-PRO" panose="020F0600000000000000" pitchFamily="50" charset="-128"/>
                <a:ea typeface="HG丸ｺﾞｼｯｸM-PRO" panose="020F0600000000000000" pitchFamily="50" charset="-128"/>
                <a:cs typeface="ＭＳ Ｐゴシック" panose="020B0600070205080204" pitchFamily="50" charset="-128"/>
              </a:rPr>
              <a:t>91</a:t>
            </a:r>
            <a:r>
              <a:rPr lang="ja-JP" altLang="ja-JP" sz="1400" kern="0" dirty="0">
                <a:effectLst/>
                <a:latin typeface="HG丸ｺﾞｼｯｸM-PRO" panose="020F0600000000000000" pitchFamily="50" charset="-128"/>
                <a:ea typeface="HG丸ｺﾞｼｯｸM-PRO" panose="020F0600000000000000" pitchFamily="50" charset="-128"/>
                <a:cs typeface="ＭＳ Ｐゴシック" panose="020B0600070205080204" pitchFamily="50" charset="-128"/>
              </a:rPr>
              <a:t>号）に基づく仮処分命令を申し立てること。 </a:t>
            </a:r>
            <a:endParaRPr lang="ja-JP" altLang="ja-JP" sz="1400"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endParaRPr>
          </a:p>
          <a:p>
            <a:pPr>
              <a:buNone/>
            </a:pPr>
            <a:br>
              <a:rPr lang="en-US" altLang="ja-JP" sz="1800" dirty="0">
                <a:effectLst/>
                <a:latin typeface="HG丸ｺﾞｼｯｸM-PRO" panose="020F0600000000000000" pitchFamily="50" charset="-128"/>
                <a:cs typeface="ＭＳ Ｐゴシック" panose="020B0600070205080204" pitchFamily="50" charset="-128"/>
              </a:rPr>
            </a:br>
            <a:endParaRPr lang="ja-JP" altLang="ja-JP" dirty="0">
              <a:effectLst/>
            </a:endParaRPr>
          </a:p>
          <a:p>
            <a:pPr algn="l">
              <a:buNone/>
            </a:pPr>
            <a:r>
              <a:rPr lang="en-US" altLang="ja-JP" sz="1800" kern="0" dirty="0">
                <a:effectLst/>
                <a:latin typeface="HG丸ｺﾞｼｯｸM-PRO" panose="020F0600000000000000" pitchFamily="50" charset="-128"/>
                <a:ea typeface="ＭＳ 明朝" panose="02020609040205080304" pitchFamily="17" charset="-128"/>
                <a:cs typeface="ＭＳ Ｐゴシック" panose="020B0600070205080204" pitchFamily="50" charset="-128"/>
              </a:rPr>
              <a:t> </a:t>
            </a:r>
            <a:endParaRPr lang="ja-JP" altLang="ja-JP" sz="1400" kern="100" dirty="0">
              <a:effectLst/>
              <a:latin typeface="Century" panose="02040604050505020304" pitchFamily="18" charset="0"/>
              <a:ea typeface="ＭＳ 明朝" panose="02020609040205080304" pitchFamily="17" charset="-128"/>
              <a:cs typeface="Times New Roman" panose="02020603050405020304" pitchFamily="18" charset="0"/>
            </a:endParaRPr>
          </a:p>
        </p:txBody>
      </p:sp>
    </p:spTree>
    <p:extLst>
      <p:ext uri="{BB962C8B-B14F-4D97-AF65-F5344CB8AC3E}">
        <p14:creationId xmlns:p14="http://schemas.microsoft.com/office/powerpoint/2010/main" val="567217723"/>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Relationships xmlns="http://schemas.openxmlformats.org/package/2006/relationships"><Relationship Id="rId1" Target="itemProps1.xml" Type="http://schemas.openxmlformats.org/officeDocument/2006/relationships/customXmlProps"/></Relationships>
</file>

<file path=customXml/_rels/item2.xml.rels><?xml version="1.0" encoding="UTF-8" standalone="yes"?><Relationships xmlns="http://schemas.openxmlformats.org/package/2006/relationships"><Relationship Id="rId1" Target="itemProps2.xml" Type="http://schemas.openxmlformats.org/officeDocument/2006/relationships/customXmlProps"/></Relationships>
</file>

<file path=customXml/_rels/item3.xml.rels><?xml version="1.0" encoding="UTF-8" standalone="yes"?><Relationships xmlns="http://schemas.openxmlformats.org/package/2006/relationships"><Relationship Id="rId1" Target="itemProps3.xml" Type="http://schemas.openxmlformats.org/officeDocument/2006/relationships/customXmlProps"/></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1D423F04F7C38E4EA87A1A4202C87FE7" ma:contentTypeVersion="14" ma:contentTypeDescription="新しいドキュメントを作成します。" ma:contentTypeScope="" ma:versionID="522304e1b0d8feb1f79d8c2a4ae90ee4">
  <xsd:schema xmlns:xsd="http://www.w3.org/2001/XMLSchema" xmlns:xs="http://www.w3.org/2001/XMLSchema" xmlns:p="http://schemas.microsoft.com/office/2006/metadata/properties" xmlns:ns2="9c3f80f7-d1a6-488a-98cd-fb1ca07a1075" xmlns:ns3="5d97817f-4418-4126-80a6-5cc4da4a022f" targetNamespace="http://schemas.microsoft.com/office/2006/metadata/properties" ma:root="true" ma:fieldsID="e7c7790f27237ac6c87ed3762c79fad1" ns2:_="" ns3:_="">
    <xsd:import namespace="9c3f80f7-d1a6-488a-98cd-fb1ca07a1075"/>
    <xsd:import namespace="5d97817f-4418-4126-80a6-5cc4da4a022f"/>
    <xsd:element name="properties">
      <xsd:complexType>
        <xsd:sequence>
          <xsd:element name="documentManagement">
            <xsd:complexType>
              <xsd:all>
                <xsd:element ref="ns2:Owner" minOccurs="0"/>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c3f80f7-d1a6-488a-98cd-fb1ca07a1075" elementFormDefault="qualified">
    <xsd:import namespace="http://schemas.microsoft.com/office/2006/documentManagement/types"/>
    <xsd:import namespace="http://schemas.microsoft.com/office/infopath/2007/PartnerControls"/>
    <xsd:element name="Owner" ma:index="8" nillable="true" ma:displayName="所有者"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7" nillable="true" ma:taxonomy="true" ma:internalName="lcf76f155ced4ddcb4097134ff3c332f" ma:taxonomyFieldName="MediaServiceImageTags" ma:displayName="画像タグ" ma:readOnly="false" ma:fieldId="{5cf76f15-5ced-4ddc-b409-7134ff3c332f}" ma:taxonomyMulti="true" ma:sspId="0347f584-7be2-4218-8e94-402d99aedf0b"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d97817f-4418-4126-80a6-5cc4da4a022f"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93ac8c28-bb21-4403-ba46-9626881dce0e}" ma:internalName="TaxCatchAll" ma:showField="CatchAllData" ma:web="5d97817f-4418-4126-80a6-5cc4da4a022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5d97817f-4418-4126-80a6-5cc4da4a022f" xsi:nil="true"/>
    <lcf76f155ced4ddcb4097134ff3c332f xmlns="9c3f80f7-d1a6-488a-98cd-fb1ca07a1075">
      <Terms xmlns="http://schemas.microsoft.com/office/infopath/2007/PartnerControls"/>
    </lcf76f155ced4ddcb4097134ff3c332f>
    <Owner xmlns="9c3f80f7-d1a6-488a-98cd-fb1ca07a1075">
      <UserInfo>
        <DisplayName/>
        <AccountId xsi:nil="true"/>
        <AccountType/>
      </UserInfo>
    </Owner>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A07AC7F-BD91-49AE-A46E-483808FE9775}"/>
</file>

<file path=customXml/itemProps2.xml><?xml version="1.0" encoding="utf-8"?>
<ds:datastoreItem xmlns:ds="http://schemas.openxmlformats.org/officeDocument/2006/customXml" ds:itemID="{1F463634-B302-4A1A-B938-7E5E06FAC648}">
  <ds:schemaRefs>
    <ds:schemaRef ds:uri="http://schemas.microsoft.com/office/2006/metadata/properties"/>
    <ds:schemaRef ds:uri="http://purl.org/dc/elements/1.1/"/>
    <ds:schemaRef ds:uri="http://schemas.microsoft.com/office/2006/documentManagement/types"/>
    <ds:schemaRef ds:uri="http://schemas.openxmlformats.org/package/2006/metadata/core-properties"/>
    <ds:schemaRef ds:uri="1f24adb7-dcc3-4d41-bc1f-b332c9e61577"/>
    <ds:schemaRef ds:uri="http://purl.org/dc/dcmitype/"/>
    <ds:schemaRef ds:uri="http://schemas.microsoft.com/office/infopath/2007/PartnerControls"/>
    <ds:schemaRef ds:uri="263dbbe5-076b-4606-a03b-9598f5f2f35a"/>
    <ds:schemaRef ds:uri="http://www.w3.org/XML/1998/namespace"/>
    <ds:schemaRef ds:uri="http://purl.org/dc/terms/"/>
  </ds:schemaRefs>
</ds:datastoreItem>
</file>

<file path=customXml/itemProps3.xml><?xml version="1.0" encoding="utf-8"?>
<ds:datastoreItem xmlns:ds="http://schemas.openxmlformats.org/officeDocument/2006/customXml" ds:itemID="{83CAE68F-62ED-4BD9-9DBA-CABBBB7E5BE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2013 - 2022 Theme</Template>
  <Words>1299</Words>
  <PresentationFormat>A4 210 x 297 mm</PresentationFormat>
  <Paragraphs>100</Paragraphs>
  <Slides>2</Slides>
  <Notes>2</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2</vt:i4>
      </vt:variant>
    </vt:vector>
  </HeadingPairs>
  <TitlesOfParts>
    <vt:vector size="9" baseType="lpstr">
      <vt:lpstr>HG丸ｺﾞｼｯｸM-PRO</vt:lpstr>
      <vt:lpstr>游ゴシック</vt:lpstr>
      <vt:lpstr>Arial</vt:lpstr>
      <vt:lpstr>Calibri</vt:lpstr>
      <vt:lpstr>Calibri Light</vt:lpstr>
      <vt:lpstr>Century</vt:lpstr>
      <vt:lpstr>Office テーマ</vt:lpstr>
      <vt:lpstr>PowerPoint プレゼンテーション</vt:lpstr>
      <vt:lpstr>PowerPoint プレゼンテーション</vt:lpstr>
    </vt:vector>
  </TitlesOfParts>
  <LinksUpToDate>false</LinksUpToDate>
  <SharedDoc>false</SharedDoc>
  <HyperlinksChanged>false</HyperlinksChanged>
</Properties>
</file>

<file path=docProps/core.xml><?xml version="1.0" encoding="utf-8"?>
<cp:coreProperties xmlns:cp="http://schemas.openxmlformats.org/package/2006/metadata/core-properties" xmlns:dc="http://purl.org/dc/elements/1.1/" xmlns:dcterms="http://purl.org/dc/terms/" xmlns:xsi="http://www.w3.org/2001/XMLSchema-instance"/>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0x0101001D423F04F7C38E4EA87A1A4202C87FE7</vt:lpwstr>
  </property>
  <property fmtid="{D5CDD505-2E9C-101B-9397-08002B2CF9AE}" pid="3" name="MediaServiceImageTags">
    <vt:lpwstr/>
  </property>
</Properties>
</file>