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authors+xml" PartName="/ppt/authors.xml"/>
  <Override ContentType="application/vnd.ms-powerpoint.changesinfo+xml" PartName="/ppt/changesInfos/changesInfo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63" r:id="rId5"/>
  </p:sldIdLst>
  <p:sldSz cx="7559675" cy="10691813"/>
  <p:notesSz cx="6858000" cy="9144000"/>
  <p:defaultTextStyle>
    <a:defPPr>
      <a:defRPr lang="ja-JP"/>
    </a:defPPr>
    <a:lvl1pPr marL="0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C7B2118-E09C-F719-2284-8FFEC6FB75DB}" name="佐脇 拓海(sawaki-takumi.le8)" initials="拓佐" userId="S::STGLN@lansys.mhlw.go.jp::9f7ffa1b-421d-4c2a-921b-964f54960310" providerId="AD"/>
  <p188:author id="{41F5E134-0ABC-7809-4399-AD274DF13D72}" name="川崎 安弘(kawasaki-yasuhiro.ys4)" initials="安川" userId="S::KYXTR@lansys.mhlw.go.jp::196ecbdd-796f-4765-a84a-6da180862b3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D85D"/>
    <a:srgbClr val="FEE690"/>
    <a:srgbClr val="BC8EDE"/>
    <a:srgbClr val="FF3300"/>
    <a:srgbClr val="FFAE9B"/>
    <a:srgbClr val="FF714F"/>
    <a:srgbClr val="9855CB"/>
    <a:srgbClr val="4F2270"/>
    <a:srgbClr val="E8D9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3D63C3-C419-4AA9-9EEA-8DA7C5033DF4}" v="73" dt="2025-07-17T05:29:25.0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24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changesInfos/changesInfo1.xml" Type="http://schemas.microsoft.com/office/2016/11/relationships/changesInfo"/><Relationship Id="rId11" Target="revisionInfo.xml" Type="http://schemas.microsoft.com/office/2015/10/relationships/revisionInfo"/><Relationship Id="rId12" Target="authors.xml" Type="http://schemas.microsoft.com/office/2018/10/relationships/author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presProps.xml" Type="http://schemas.openxmlformats.org/officeDocument/2006/relationships/presProps"/><Relationship Id="rId7" Target="viewProps.xml" Type="http://schemas.openxmlformats.org/officeDocument/2006/relationships/viewProps"/><Relationship Id="rId8" Target="theme/theme1.xml" Type="http://schemas.openxmlformats.org/officeDocument/2006/relationships/theme"/><Relationship Id="rId9" Target="tableStyles.xml" Type="http://schemas.openxmlformats.org/officeDocument/2006/relationships/tableStyles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佐脇 拓海(sawaki-takumi.le8)" userId="9f7ffa1b-421d-4c2a-921b-964f54960310" providerId="ADAL" clId="{69DF483B-BBE9-4DDB-BF1C-2CCDF7D4AA8C}"/>
    <pc:docChg chg="custSel delSld modSld">
      <pc:chgData name="佐脇 拓海(sawaki-takumi.le8)" userId="9f7ffa1b-421d-4c2a-921b-964f54960310" providerId="ADAL" clId="{69DF483B-BBE9-4DDB-BF1C-2CCDF7D4AA8C}" dt="2025-07-17T05:46:17.548" v="1" actId="478"/>
      <pc:docMkLst>
        <pc:docMk/>
      </pc:docMkLst>
      <pc:sldChg chg="del">
        <pc:chgData name="佐脇 拓海(sawaki-takumi.le8)" userId="9f7ffa1b-421d-4c2a-921b-964f54960310" providerId="ADAL" clId="{69DF483B-BBE9-4DDB-BF1C-2CCDF7D4AA8C}" dt="2025-07-17T05:46:15.093" v="0" actId="47"/>
        <pc:sldMkLst>
          <pc:docMk/>
          <pc:sldMk cId="367535684" sldId="262"/>
        </pc:sldMkLst>
      </pc:sldChg>
      <pc:sldChg chg="delSp mod">
        <pc:chgData name="佐脇 拓海(sawaki-takumi.le8)" userId="9f7ffa1b-421d-4c2a-921b-964f54960310" providerId="ADAL" clId="{69DF483B-BBE9-4DDB-BF1C-2CCDF7D4AA8C}" dt="2025-07-17T05:46:17.548" v="1" actId="478"/>
        <pc:sldMkLst>
          <pc:docMk/>
          <pc:sldMk cId="2200068453" sldId="263"/>
        </pc:sldMkLst>
        <pc:spChg chg="del">
          <ac:chgData name="佐脇 拓海(sawaki-takumi.le8)" userId="9f7ffa1b-421d-4c2a-921b-964f54960310" providerId="ADAL" clId="{69DF483B-BBE9-4DDB-BF1C-2CCDF7D4AA8C}" dt="2025-07-17T05:46:17.548" v="1" actId="478"/>
          <ac:spMkLst>
            <pc:docMk/>
            <pc:sldMk cId="2200068453" sldId="263"/>
            <ac:spMk id="3" creationId="{13A2C6B3-C8DD-834E-ADDB-C70F25316895}"/>
          </ac:spMkLst>
        </pc:spChg>
      </pc:sldChg>
    </pc:docChg>
  </pc:docChgLst>
</pc:chgInfo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45A6BDCE-2224-8A51-3013-70F13B0C6B14}"/>
              </a:ext>
            </a:extLst>
          </p:cNvPr>
          <p:cNvGrpSpPr/>
          <p:nvPr/>
        </p:nvGrpSpPr>
        <p:grpSpPr>
          <a:xfrm>
            <a:off x="1890783" y="5010658"/>
            <a:ext cx="3813584" cy="3819305"/>
            <a:chOff x="1751023" y="1024414"/>
            <a:chExt cx="3567448" cy="2928450"/>
          </a:xfrm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83AC6C38-78F5-BD99-3DFF-69AB2559625C}"/>
                </a:ext>
              </a:extLst>
            </p:cNvPr>
            <p:cNvSpPr/>
            <p:nvPr/>
          </p:nvSpPr>
          <p:spPr>
            <a:xfrm>
              <a:off x="1751023" y="1024414"/>
              <a:ext cx="3567448" cy="2928450"/>
            </a:xfrm>
            <a:prstGeom prst="ellipse">
              <a:avLst/>
            </a:prstGeom>
            <a:noFill/>
            <a:ln w="63500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schemeClr val="bg1"/>
                </a:solidFill>
              </a:endParaRP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E19D0234-7C19-9E3A-95C5-4E84BCF7401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22356" y="1413223"/>
              <a:ext cx="2522566" cy="2070726"/>
            </a:xfrm>
            <a:prstGeom prst="line">
              <a:avLst/>
            </a:prstGeom>
            <a:ln w="6350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5ED0BAA7-E95F-379E-D3E0-C3B164714514}"/>
              </a:ext>
            </a:extLst>
          </p:cNvPr>
          <p:cNvSpPr/>
          <p:nvPr/>
        </p:nvSpPr>
        <p:spPr>
          <a:xfrm>
            <a:off x="592398" y="6398131"/>
            <a:ext cx="6366338" cy="437749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5A56017E-E879-8101-30D3-DA38A35FBF6F}"/>
              </a:ext>
            </a:extLst>
          </p:cNvPr>
          <p:cNvSpPr/>
          <p:nvPr/>
        </p:nvSpPr>
        <p:spPr>
          <a:xfrm>
            <a:off x="5357" y="0"/>
            <a:ext cx="7554318" cy="2219985"/>
          </a:xfrm>
          <a:prstGeom prst="rect">
            <a:avLst/>
          </a:prstGeom>
          <a:pattFill prst="wdDnDiag">
            <a:fgClr>
              <a:srgbClr val="FFD85D"/>
            </a:fgClr>
            <a:bgClr>
              <a:schemeClr val="bg1"/>
            </a:bgClr>
          </a:pattFill>
          <a:ln w="127000" cmpd="sng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9ECA03A-D188-E762-A546-63F0D639AF62}"/>
              </a:ext>
            </a:extLst>
          </p:cNvPr>
          <p:cNvSpPr/>
          <p:nvPr/>
        </p:nvSpPr>
        <p:spPr>
          <a:xfrm>
            <a:off x="592398" y="4602109"/>
            <a:ext cx="6366339" cy="1429449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635E70D-65E4-D5E9-EBC8-2F4AFD341648}"/>
              </a:ext>
            </a:extLst>
          </p:cNvPr>
          <p:cNvSpPr/>
          <p:nvPr/>
        </p:nvSpPr>
        <p:spPr>
          <a:xfrm>
            <a:off x="1820336" y="4586357"/>
            <a:ext cx="3910462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F6788DF-5758-4EAE-5C7C-051411BB8E04}"/>
              </a:ext>
            </a:extLst>
          </p:cNvPr>
          <p:cNvSpPr/>
          <p:nvPr/>
        </p:nvSpPr>
        <p:spPr>
          <a:xfrm>
            <a:off x="5358" y="2223714"/>
            <a:ext cx="7563432" cy="1741597"/>
          </a:xfrm>
          <a:prstGeom prst="rect">
            <a:avLst/>
          </a:prstGeom>
          <a:solidFill>
            <a:srgbClr val="FF3300"/>
          </a:solidFill>
          <a:ln w="127000" cmpd="sng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i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A219D71-1589-0481-D7DC-FC4F768B0B5D}"/>
              </a:ext>
            </a:extLst>
          </p:cNvPr>
          <p:cNvSpPr txBox="1"/>
          <p:nvPr/>
        </p:nvSpPr>
        <p:spPr>
          <a:xfrm>
            <a:off x="6013875" y="10397965"/>
            <a:ext cx="1395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4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R7.7</a:t>
            </a:r>
            <a:r>
              <a:rPr lang="ja-JP" altLang="en-US" sz="14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A4CE834-82A8-57EC-C0BE-3F2E81D79679}"/>
              </a:ext>
            </a:extLst>
          </p:cNvPr>
          <p:cNvSpPr txBox="1"/>
          <p:nvPr/>
        </p:nvSpPr>
        <p:spPr>
          <a:xfrm>
            <a:off x="965409" y="4838393"/>
            <a:ext cx="5487400" cy="10590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ja-JP" altLang="en-US" sz="17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事業計画に沿った設備の導入が行われていない</a:t>
            </a:r>
            <a:endParaRPr lang="en-US" altLang="ja-JP" sz="1700" b="1" spc="15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ja-JP" altLang="en-US" sz="17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賃金台帳などの資料に偽造がある</a:t>
            </a:r>
            <a:endParaRPr lang="en-US" altLang="ja-JP" sz="1700" b="1" spc="15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42900" indent="-34290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ja-JP" altLang="en-US" sz="17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架空の労働者を記載している</a:t>
            </a:r>
            <a:endParaRPr lang="en-US" altLang="ja-JP" sz="1700" b="1" spc="15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76FF01C-9A3A-47E5-A866-66434698E4CC}"/>
              </a:ext>
            </a:extLst>
          </p:cNvPr>
          <p:cNvSpPr txBox="1"/>
          <p:nvPr/>
        </p:nvSpPr>
        <p:spPr>
          <a:xfrm>
            <a:off x="1279817" y="8761939"/>
            <a:ext cx="4734059" cy="502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" altLang="ja-JP" sz="1200" spc="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事業主の名称、代表者氏名</a:t>
            </a:r>
            <a:r>
              <a:rPr lang="ja-JP" altLang="en-US" sz="1200" spc="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" altLang="ja-JP" sz="1200" spc="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事業所の名称、所在地、</a:t>
            </a:r>
            <a:r>
              <a:rPr lang="ja-JP" altLang="en-US" sz="1200" spc="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事業概要、</a:t>
            </a:r>
            <a:r>
              <a:rPr lang="ja" altLang="ja-JP" sz="1200" spc="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不正受給の金額、</a:t>
            </a:r>
            <a:r>
              <a:rPr lang="ja-JP" altLang="en-US" sz="1200" spc="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不正受給の</a:t>
            </a:r>
            <a:r>
              <a:rPr lang="ja" altLang="ja-JP" sz="1200" spc="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内容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FA9CECB-9A0E-7447-A549-8BD6D266214C}"/>
              </a:ext>
            </a:extLst>
          </p:cNvPr>
          <p:cNvSpPr txBox="1"/>
          <p:nvPr/>
        </p:nvSpPr>
        <p:spPr>
          <a:xfrm>
            <a:off x="627613" y="6901920"/>
            <a:ext cx="6380273" cy="3277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500" b="1" spc="100" dirty="0">
                <a:solidFill>
                  <a:srgbClr val="FF33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不正受給は「刑法第</a:t>
            </a:r>
            <a:r>
              <a:rPr lang="en-US" altLang="ja-JP" sz="1500" b="1" spc="100" dirty="0">
                <a:solidFill>
                  <a:srgbClr val="FF33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246</a:t>
            </a:r>
            <a:r>
              <a:rPr lang="ja-JP" altLang="en-US" sz="1500" b="1" spc="100" dirty="0">
                <a:solidFill>
                  <a:srgbClr val="FF33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条の詐欺罪」等に問われる可能性があります</a:t>
            </a:r>
            <a:endParaRPr lang="en-US" altLang="ja-JP" sz="1500" b="1" spc="100" dirty="0">
              <a:solidFill>
                <a:srgbClr val="FF33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979993D-59C4-CBC5-1955-D9A639AA8C79}"/>
              </a:ext>
            </a:extLst>
          </p:cNvPr>
          <p:cNvSpPr txBox="1"/>
          <p:nvPr/>
        </p:nvSpPr>
        <p:spPr>
          <a:xfrm>
            <a:off x="2576037" y="293848"/>
            <a:ext cx="4339650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b="1" spc="400" dirty="0">
                <a:ln>
                  <a:solidFill>
                    <a:schemeClr val="tx1"/>
                  </a:solidFill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業務改善助成金</a:t>
            </a:r>
            <a:endParaRPr lang="en-US" altLang="ja-JP" sz="3200" b="1" spc="400" dirty="0">
              <a:ln>
                <a:solidFill>
                  <a:schemeClr val="tx1"/>
                </a:solidFill>
              </a:ln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6600" b="1" spc="1500" dirty="0">
                <a:ln>
                  <a:solidFill>
                    <a:schemeClr val="tx1"/>
                  </a:solidFill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不正受給</a:t>
            </a:r>
            <a:endParaRPr lang="en-US" altLang="ja-JP" sz="4800" b="1" spc="1500" dirty="0">
              <a:ln>
                <a:solidFill>
                  <a:schemeClr val="tx1"/>
                </a:solidFill>
              </a:ln>
              <a:highlight>
                <a:srgbClr val="FF00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92BDB68-8B3A-F1E6-6B9C-2C547E50DEF9}"/>
              </a:ext>
            </a:extLst>
          </p:cNvPr>
          <p:cNvSpPr txBox="1"/>
          <p:nvPr/>
        </p:nvSpPr>
        <p:spPr>
          <a:xfrm>
            <a:off x="593951" y="2335930"/>
            <a:ext cx="6447599" cy="14589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95507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1" u="none" strike="noStrike" kern="1200" cap="none" spc="100" normalizeH="0" noProof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不正受給は許されません！</a:t>
            </a:r>
            <a:endParaRPr kumimoji="1" lang="ja-JP" altLang="en-US" sz="4000" b="0" i="1" u="none" strike="noStrike" kern="1200" cap="none" spc="100" normalizeH="0" noProof="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ctr" defTabSz="995507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1" u="none" strike="noStrike" kern="1200" cap="none" spc="100" normalizeH="0" noProof="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不正受給は発覚します！</a:t>
            </a:r>
            <a:endParaRPr kumimoji="1" lang="ja-JP" altLang="en-US" sz="2000" i="1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DBD9179-1F9B-788C-4AC4-62A41330F137}"/>
              </a:ext>
            </a:extLst>
          </p:cNvPr>
          <p:cNvSpPr txBox="1"/>
          <p:nvPr/>
        </p:nvSpPr>
        <p:spPr>
          <a:xfrm>
            <a:off x="965409" y="7245363"/>
            <a:ext cx="5285421" cy="15265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16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悪質な場合、捜査機関に対し刑事告発を行います</a:t>
            </a:r>
            <a:endParaRPr lang="en-US" altLang="ja-JP" sz="1600" b="1" spc="15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16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支給額および加算金の返還を求めます</a:t>
            </a:r>
            <a:endParaRPr lang="en-US" altLang="ja-JP" sz="1600" b="1" spc="15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16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３年間、本助成金等の不支給措置をとります</a:t>
            </a:r>
            <a:endParaRPr lang="en-US" altLang="ja-JP" sz="1600" b="1" spc="15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1600" b="1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下記項目を積極的に公表します</a:t>
            </a:r>
            <a:endParaRPr kumimoji="1" lang="ja-JP" altLang="en-US" sz="1600" b="1" spc="1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7" name="図 46" descr="黒い背景と白い文字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E142AB3-1CE2-8931-81B6-DA21378CEE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716" y="9851018"/>
            <a:ext cx="2225541" cy="730607"/>
          </a:xfrm>
          <a:prstGeom prst="rect">
            <a:avLst/>
          </a:prstGeom>
        </p:spPr>
      </p:pic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FA3560BF-7203-96C9-0A4B-6CD6E07887A0}"/>
              </a:ext>
            </a:extLst>
          </p:cNvPr>
          <p:cNvGrpSpPr/>
          <p:nvPr/>
        </p:nvGrpSpPr>
        <p:grpSpPr>
          <a:xfrm flipH="1">
            <a:off x="735104" y="346443"/>
            <a:ext cx="1678486" cy="1665018"/>
            <a:chOff x="984876" y="573437"/>
            <a:chExt cx="1274355" cy="1264130"/>
          </a:xfrm>
        </p:grpSpPr>
        <p:pic>
          <p:nvPicPr>
            <p:cNvPr id="13" name="図 12" descr="アイコン&#10;&#10;AI によって生成されたコンテンツは間違っている可能性があります。">
              <a:extLst>
                <a:ext uri="{FF2B5EF4-FFF2-40B4-BE49-F238E27FC236}">
                  <a16:creationId xmlns:a16="http://schemas.microsoft.com/office/drawing/2014/main" id="{E7542698-C1C6-3D51-9724-8F392884F2E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4876" y="573437"/>
              <a:ext cx="1263629" cy="1264130"/>
            </a:xfrm>
            <a:prstGeom prst="rect">
              <a:avLst/>
            </a:prstGeom>
          </p:spPr>
        </p:pic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71FADF21-F853-30AC-0BC5-5DA2E2CAF075}"/>
                </a:ext>
              </a:extLst>
            </p:cNvPr>
            <p:cNvSpPr txBox="1"/>
            <p:nvPr/>
          </p:nvSpPr>
          <p:spPr>
            <a:xfrm>
              <a:off x="995602" y="1064947"/>
              <a:ext cx="1263629" cy="651412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ja-JP" sz="4400" b="1" spc="-150" dirty="0">
                  <a:ln w="25400">
                    <a:solidFill>
                      <a:schemeClr val="bg1"/>
                    </a:solidFill>
                  </a:ln>
                  <a:solidFill>
                    <a:srgbClr val="FF3300"/>
                  </a:solidFill>
                  <a:latin typeface="Aptos Black" panose="020B0004020202020204" pitchFamily="34" charset="0"/>
                </a:rPr>
                <a:t>NO</a:t>
              </a:r>
            </a:p>
          </p:txBody>
        </p:sp>
      </p:grp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05AEFDA-2B78-A625-9DA8-38F52AD78C6B}"/>
              </a:ext>
            </a:extLst>
          </p:cNvPr>
          <p:cNvSpPr txBox="1"/>
          <p:nvPr/>
        </p:nvSpPr>
        <p:spPr>
          <a:xfrm>
            <a:off x="1778847" y="4387866"/>
            <a:ext cx="3860352" cy="43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2200" b="1" spc="200" dirty="0">
                <a:solidFill>
                  <a:srgbClr val="FF33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不正受給に該当する行為例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0AEEC1F-9CD9-7949-54F2-B5ED5E24BEDE}"/>
              </a:ext>
            </a:extLst>
          </p:cNvPr>
          <p:cNvSpPr txBox="1"/>
          <p:nvPr/>
        </p:nvSpPr>
        <p:spPr>
          <a:xfrm>
            <a:off x="2094658" y="6385939"/>
            <a:ext cx="3361818" cy="43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ja-JP" altLang="en-US" sz="2200" b="1" spc="3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不正受給を行った場合</a:t>
            </a:r>
            <a:endParaRPr lang="en-US" altLang="ja-JP" sz="2200" b="1" spc="3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00684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053161B942BD44C954AF402777556FD" ma:contentTypeVersion="14" ma:contentTypeDescription="新しいドキュメントを作成します。" ma:contentTypeScope="" ma:versionID="c955e9b91216a11cbeed9df8b5382eb4">
  <xsd:schema xmlns:xsd="http://www.w3.org/2001/XMLSchema" xmlns:xs="http://www.w3.org/2001/XMLSchema" xmlns:p="http://schemas.microsoft.com/office/2006/metadata/properties" xmlns:ns2="a2ac1e85-c13a-4742-b192-ca12b8a6c498" xmlns:ns3="263dbbe5-076b-4606-a03b-9598f5f2f35a" targetNamespace="http://schemas.microsoft.com/office/2006/metadata/properties" ma:root="true" ma:fieldsID="3fa32d89bf4bcd92bd995947538264e8" ns2:_="" ns3:_="">
    <xsd:import namespace="a2ac1e85-c13a-4742-b192-ca12b8a6c498"/>
    <xsd:import namespace="263dbbe5-076b-4606-a03b-9598f5f2f35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ac1e85-c13a-4742-b192-ca12b8a6c498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3dbbe5-076b-4606-a03b-9598f5f2f35a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3641417-30bd-4022-a744-242267f97079}" ma:internalName="TaxCatchAll" ma:showField="CatchAllData" ma:web="263dbbe5-076b-4606-a03b-9598f5f2f3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63dbbe5-076b-4606-a03b-9598f5f2f35a" xsi:nil="true"/>
    <lcf76f155ced4ddcb4097134ff3c332f xmlns="a2ac1e85-c13a-4742-b192-ca12b8a6c498">
      <Terms xmlns="http://schemas.microsoft.com/office/infopath/2007/PartnerControls"/>
    </lcf76f155ced4ddcb4097134ff3c332f>
    <Owner xmlns="a2ac1e85-c13a-4742-b192-ca12b8a6c498">
      <UserInfo>
        <DisplayName/>
        <AccountId xsi:nil="true"/>
        <AccountType/>
      </UserInfo>
    </Owner>
  </documentManagement>
</p:properties>
</file>

<file path=customXml/itemProps1.xml><?xml version="1.0" encoding="utf-8"?>
<ds:datastoreItem xmlns:ds="http://schemas.openxmlformats.org/officeDocument/2006/customXml" ds:itemID="{F8183155-6D5A-4544-A2CF-A9706CD91F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1DE2A0-285B-4368-BB10-D7781682D9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ac1e85-c13a-4742-b192-ca12b8a6c498"/>
    <ds:schemaRef ds:uri="263dbbe5-076b-4606-a03b-9598f5f2f3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616C6E-1010-4A3E-AF48-7AC9E391CCEB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  <ds:schemaRef ds:uri="df9032a6-57d2-47be-a94a-dd9ea694c06a"/>
    <ds:schemaRef ds:uri="http://schemas.openxmlformats.org/package/2006/metadata/core-properties"/>
    <ds:schemaRef ds:uri="ada697cc-6992-4272-9cc8-5a562f82ade2"/>
    <ds:schemaRef ds:uri="http://purl.org/dc/terms/"/>
    <ds:schemaRef ds:uri="263dbbe5-076b-4606-a03b-9598f5f2f35a"/>
    <ds:schemaRef ds:uri="a2ac1e85-c13a-4742-b192-ca12b8a6c49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138</Words>
  <PresentationFormat>ユーザー設定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BIZ UDPゴシック</vt:lpstr>
      <vt:lpstr>Aptos Black</vt:lpstr>
      <vt:lpstr>Wingdings</vt:lpstr>
      <vt:lpstr>Office Theme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0x0101009053161B942BD44C954AF402777556FD</vt:lpwstr>
  </property>
</Properties>
</file>