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
  </p:notesMasterIdLst>
  <p:sldIdLst>
    <p:sldId id="257" r:id="rId2"/>
  </p:sldIdLst>
  <p:sldSz cx="7489825" cy="10729913"/>
  <p:notesSz cx="6805613" cy="9939338"/>
  <p:defaultTextStyle>
    <a:defPPr>
      <a:defRPr lang="ja-JP"/>
    </a:defPPr>
    <a:lvl1pPr marL="0" algn="l" defTabSz="988428" rtl="0" eaLnBrk="1" latinLnBrk="0" hangingPunct="1">
      <a:defRPr kumimoji="1" sz="2000" kern="1200">
        <a:solidFill>
          <a:schemeClr val="tx1"/>
        </a:solidFill>
        <a:latin typeface="+mn-lt"/>
        <a:ea typeface="+mn-ea"/>
        <a:cs typeface="+mn-cs"/>
      </a:defRPr>
    </a:lvl1pPr>
    <a:lvl2pPr marL="494214" algn="l" defTabSz="988428" rtl="0" eaLnBrk="1" latinLnBrk="0" hangingPunct="1">
      <a:defRPr kumimoji="1" sz="2000" kern="1200">
        <a:solidFill>
          <a:schemeClr val="tx1"/>
        </a:solidFill>
        <a:latin typeface="+mn-lt"/>
        <a:ea typeface="+mn-ea"/>
        <a:cs typeface="+mn-cs"/>
      </a:defRPr>
    </a:lvl2pPr>
    <a:lvl3pPr marL="988428" algn="l" defTabSz="988428" rtl="0" eaLnBrk="1" latinLnBrk="0" hangingPunct="1">
      <a:defRPr kumimoji="1" sz="2000" kern="1200">
        <a:solidFill>
          <a:schemeClr val="tx1"/>
        </a:solidFill>
        <a:latin typeface="+mn-lt"/>
        <a:ea typeface="+mn-ea"/>
        <a:cs typeface="+mn-cs"/>
      </a:defRPr>
    </a:lvl3pPr>
    <a:lvl4pPr marL="1482642" algn="l" defTabSz="988428" rtl="0" eaLnBrk="1" latinLnBrk="0" hangingPunct="1">
      <a:defRPr kumimoji="1" sz="2000" kern="1200">
        <a:solidFill>
          <a:schemeClr val="tx1"/>
        </a:solidFill>
        <a:latin typeface="+mn-lt"/>
        <a:ea typeface="+mn-ea"/>
        <a:cs typeface="+mn-cs"/>
      </a:defRPr>
    </a:lvl4pPr>
    <a:lvl5pPr marL="1976857" algn="l" defTabSz="988428" rtl="0" eaLnBrk="1" latinLnBrk="0" hangingPunct="1">
      <a:defRPr kumimoji="1" sz="2000" kern="1200">
        <a:solidFill>
          <a:schemeClr val="tx1"/>
        </a:solidFill>
        <a:latin typeface="+mn-lt"/>
        <a:ea typeface="+mn-ea"/>
        <a:cs typeface="+mn-cs"/>
      </a:defRPr>
    </a:lvl5pPr>
    <a:lvl6pPr marL="2471071" algn="l" defTabSz="988428" rtl="0" eaLnBrk="1" latinLnBrk="0" hangingPunct="1">
      <a:defRPr kumimoji="1" sz="2000" kern="1200">
        <a:solidFill>
          <a:schemeClr val="tx1"/>
        </a:solidFill>
        <a:latin typeface="+mn-lt"/>
        <a:ea typeface="+mn-ea"/>
        <a:cs typeface="+mn-cs"/>
      </a:defRPr>
    </a:lvl6pPr>
    <a:lvl7pPr marL="2965284" algn="l" defTabSz="988428" rtl="0" eaLnBrk="1" latinLnBrk="0" hangingPunct="1">
      <a:defRPr kumimoji="1" sz="2000" kern="1200">
        <a:solidFill>
          <a:schemeClr val="tx1"/>
        </a:solidFill>
        <a:latin typeface="+mn-lt"/>
        <a:ea typeface="+mn-ea"/>
        <a:cs typeface="+mn-cs"/>
      </a:defRPr>
    </a:lvl7pPr>
    <a:lvl8pPr marL="3459499" algn="l" defTabSz="988428" rtl="0" eaLnBrk="1" latinLnBrk="0" hangingPunct="1">
      <a:defRPr kumimoji="1" sz="2000" kern="1200">
        <a:solidFill>
          <a:schemeClr val="tx1"/>
        </a:solidFill>
        <a:latin typeface="+mn-lt"/>
        <a:ea typeface="+mn-ea"/>
        <a:cs typeface="+mn-cs"/>
      </a:defRPr>
    </a:lvl8pPr>
    <a:lvl9pPr marL="3953713" algn="l" defTabSz="98842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80">
          <p15:clr>
            <a:srgbClr val="A4A3A4"/>
          </p15:clr>
        </p15:guide>
        <p15:guide id="2" pos="236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71" autoAdjust="0"/>
  </p:normalViewPr>
  <p:slideViewPr>
    <p:cSldViewPr>
      <p:cViewPr varScale="1">
        <p:scale>
          <a:sx n="65" d="100"/>
          <a:sy n="65" d="100"/>
        </p:scale>
        <p:origin x="1650" y="90"/>
      </p:cViewPr>
      <p:guideLst>
        <p:guide orient="horz" pos="3380"/>
        <p:guide pos="2360"/>
      </p:guideLst>
    </p:cSldViewPr>
  </p:slideViewPr>
  <p:notesTextViewPr>
    <p:cViewPr>
      <p:scale>
        <a:sx n="100" d="100"/>
        <a:sy n="100" d="100"/>
      </p:scale>
      <p:origin x="0" y="0"/>
    </p:cViewPr>
  </p:notesTextViewPr>
  <p:notesViewPr>
    <p:cSldViewPr>
      <p:cViewPr varScale="1">
        <p:scale>
          <a:sx n="75" d="100"/>
          <a:sy n="75" d="100"/>
        </p:scale>
        <p:origin x="-3366" y="-11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2103438" y="746125"/>
            <a:ext cx="2598737" cy="3725863"/>
          </a:xfrm>
          <a:prstGeom prst="rect">
            <a:avLst/>
          </a:prstGeom>
          <a:noFill/>
          <a:ln w="12700">
            <a:solidFill>
              <a:prstClr val="black"/>
            </a:solidFill>
          </a:ln>
        </p:spPr>
        <p:txBody>
          <a:bodyPr vert="horz" lIns="88256" tIns="44125" rIns="88256" bIns="44125" rtlCol="0" anchor="ctr"/>
          <a:lstStyle/>
          <a:p>
            <a:endParaRPr lang="ja-JP" altLang="en-US" dirty="0"/>
          </a:p>
        </p:txBody>
      </p:sp>
      <p:sp>
        <p:nvSpPr>
          <p:cNvPr id="5" name="ノート プレースホルダ 4"/>
          <p:cNvSpPr>
            <a:spLocks noGrp="1"/>
          </p:cNvSpPr>
          <p:nvPr>
            <p:ph type="body" sz="quarter" idx="3"/>
          </p:nvPr>
        </p:nvSpPr>
        <p:spPr>
          <a:xfrm>
            <a:off x="679955" y="4720684"/>
            <a:ext cx="5445708" cy="4472471"/>
          </a:xfrm>
          <a:prstGeom prst="rect">
            <a:avLst/>
          </a:prstGeom>
        </p:spPr>
        <p:txBody>
          <a:bodyPr vert="horz" lIns="88256" tIns="44125" rIns="88256" bIns="44125"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1519662662"/>
      </p:ext>
    </p:extLst>
  </p:cSld>
  <p:clrMap bg1="lt1" tx1="dk1" bg2="lt2" tx2="dk2" accent1="accent1" accent2="accent2" accent3="accent3" accent4="accent4" accent5="accent5" accent6="accent6" hlink="hlink" folHlink="folHlink"/>
  <p:notesStyle>
    <a:lvl1pPr marL="0" algn="l" defTabSz="988428" rtl="0" eaLnBrk="1" latinLnBrk="0" hangingPunct="1">
      <a:defRPr kumimoji="1" sz="1300" kern="1200">
        <a:solidFill>
          <a:schemeClr val="tx1"/>
        </a:solidFill>
        <a:latin typeface="+mn-lt"/>
        <a:ea typeface="+mn-ea"/>
        <a:cs typeface="+mn-cs"/>
      </a:defRPr>
    </a:lvl1pPr>
    <a:lvl2pPr marL="494214" algn="l" defTabSz="988428" rtl="0" eaLnBrk="1" latinLnBrk="0" hangingPunct="1">
      <a:defRPr kumimoji="1" sz="1300" kern="1200">
        <a:solidFill>
          <a:schemeClr val="tx1"/>
        </a:solidFill>
        <a:latin typeface="+mn-lt"/>
        <a:ea typeface="+mn-ea"/>
        <a:cs typeface="+mn-cs"/>
      </a:defRPr>
    </a:lvl2pPr>
    <a:lvl3pPr marL="988428" algn="l" defTabSz="988428" rtl="0" eaLnBrk="1" latinLnBrk="0" hangingPunct="1">
      <a:defRPr kumimoji="1" sz="1300" kern="1200">
        <a:solidFill>
          <a:schemeClr val="tx1"/>
        </a:solidFill>
        <a:latin typeface="+mn-lt"/>
        <a:ea typeface="+mn-ea"/>
        <a:cs typeface="+mn-cs"/>
      </a:defRPr>
    </a:lvl3pPr>
    <a:lvl4pPr marL="1482642" algn="l" defTabSz="988428" rtl="0" eaLnBrk="1" latinLnBrk="0" hangingPunct="1">
      <a:defRPr kumimoji="1" sz="1300" kern="1200">
        <a:solidFill>
          <a:schemeClr val="tx1"/>
        </a:solidFill>
        <a:latin typeface="+mn-lt"/>
        <a:ea typeface="+mn-ea"/>
        <a:cs typeface="+mn-cs"/>
      </a:defRPr>
    </a:lvl4pPr>
    <a:lvl5pPr marL="1976857" algn="l" defTabSz="988428" rtl="0" eaLnBrk="1" latinLnBrk="0" hangingPunct="1">
      <a:defRPr kumimoji="1" sz="1300" kern="1200">
        <a:solidFill>
          <a:schemeClr val="tx1"/>
        </a:solidFill>
        <a:latin typeface="+mn-lt"/>
        <a:ea typeface="+mn-ea"/>
        <a:cs typeface="+mn-cs"/>
      </a:defRPr>
    </a:lvl5pPr>
    <a:lvl6pPr marL="2471071" algn="l" defTabSz="988428" rtl="0" eaLnBrk="1" latinLnBrk="0" hangingPunct="1">
      <a:defRPr kumimoji="1" sz="1300" kern="1200">
        <a:solidFill>
          <a:schemeClr val="tx1"/>
        </a:solidFill>
        <a:latin typeface="+mn-lt"/>
        <a:ea typeface="+mn-ea"/>
        <a:cs typeface="+mn-cs"/>
      </a:defRPr>
    </a:lvl6pPr>
    <a:lvl7pPr marL="2965284" algn="l" defTabSz="988428" rtl="0" eaLnBrk="1" latinLnBrk="0" hangingPunct="1">
      <a:defRPr kumimoji="1" sz="1300" kern="1200">
        <a:solidFill>
          <a:schemeClr val="tx1"/>
        </a:solidFill>
        <a:latin typeface="+mn-lt"/>
        <a:ea typeface="+mn-ea"/>
        <a:cs typeface="+mn-cs"/>
      </a:defRPr>
    </a:lvl7pPr>
    <a:lvl8pPr marL="3459499" algn="l" defTabSz="988428" rtl="0" eaLnBrk="1" latinLnBrk="0" hangingPunct="1">
      <a:defRPr kumimoji="1" sz="1300" kern="1200">
        <a:solidFill>
          <a:schemeClr val="tx1"/>
        </a:solidFill>
        <a:latin typeface="+mn-lt"/>
        <a:ea typeface="+mn-ea"/>
        <a:cs typeface="+mn-cs"/>
      </a:defRPr>
    </a:lvl8pPr>
    <a:lvl9pPr marL="3953713" algn="l" defTabSz="988428"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6050119"/>
            <a:ext cx="7489825" cy="4679794"/>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7489825" cy="6050119"/>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4149762"/>
            <a:ext cx="7489825" cy="3576638"/>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2503646"/>
            <a:ext cx="7489825" cy="7987824"/>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207182" y="7905129"/>
            <a:ext cx="4617259" cy="138014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
        <p:nvSpPr>
          <p:cNvPr id="2" name="Title 1"/>
          <p:cNvSpPr>
            <a:spLocks noGrp="1"/>
          </p:cNvSpPr>
          <p:nvPr>
            <p:ph type="ctrTitle"/>
          </p:nvPr>
        </p:nvSpPr>
        <p:spPr>
          <a:xfrm>
            <a:off x="669679" y="4900730"/>
            <a:ext cx="5877310" cy="2805559"/>
          </a:xfrm>
          <a:effectLst/>
        </p:spPr>
        <p:txBody>
          <a:bodyPr>
            <a:noAutofit/>
          </a:bodyPr>
          <a:lstStyle>
            <a:lvl1pPr marL="640080" indent="-457200" algn="l">
              <a:defRPr sz="5400"/>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560380" y="1144523"/>
            <a:ext cx="5242878" cy="543648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5040" y="589093"/>
            <a:ext cx="1685211" cy="8195818"/>
          </a:xfrm>
          <a:effectLst/>
        </p:spPr>
        <p:txBody>
          <a:bodyPr vert="eaVert"/>
          <a:lstStyle>
            <a:lvl1pPr algn="l">
              <a:defRPr/>
            </a:lvl1p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2722772" y="1144523"/>
            <a:ext cx="3955656" cy="765821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10" name="Content Placeholder 9"/>
          <p:cNvSpPr>
            <a:spLocks noGrp="1"/>
          </p:cNvSpPr>
          <p:nvPr>
            <p:ph sz="quarter" idx="13"/>
          </p:nvPr>
        </p:nvSpPr>
        <p:spPr>
          <a:xfrm>
            <a:off x="936228" y="1144524"/>
            <a:ext cx="5242878" cy="543648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6050119"/>
            <a:ext cx="7489825" cy="4679794"/>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7489825" cy="6050119"/>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4149762"/>
            <a:ext cx="7489825" cy="3576638"/>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2503646"/>
            <a:ext cx="7489825" cy="7987824"/>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665384" y="3399289"/>
            <a:ext cx="4887280" cy="3791527"/>
          </a:xfrm>
          <a:effectLst/>
        </p:spPr>
        <p:txBody>
          <a:bodyPr anchor="b"/>
          <a:lstStyle>
            <a:lvl1pPr algn="r">
              <a:defRPr sz="4600" b="1"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656573" y="7208835"/>
            <a:ext cx="4890415" cy="1307147"/>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936227" y="1144523"/>
            <a:ext cx="2741276" cy="543648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3804831" y="1144524"/>
            <a:ext cx="2741276" cy="543648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6228" y="1144524"/>
            <a:ext cx="2741276" cy="1000961"/>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947243" y="2190928"/>
            <a:ext cx="2741276" cy="4291965"/>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06592" y="1144524"/>
            <a:ext cx="2741276" cy="1000961"/>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smtClean="0"/>
              <a:t>マスター テキストの書式設定</a:t>
            </a:r>
          </a:p>
        </p:txBody>
      </p:sp>
      <p:sp>
        <p:nvSpPr>
          <p:cNvPr id="6" name="Content Placeholder 5"/>
          <p:cNvSpPr>
            <a:spLocks noGrp="1"/>
          </p:cNvSpPr>
          <p:nvPr>
            <p:ph sz="quarter" idx="4"/>
          </p:nvPr>
        </p:nvSpPr>
        <p:spPr>
          <a:xfrm>
            <a:off x="3804727" y="2188902"/>
            <a:ext cx="2741276" cy="4291965"/>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7301" y="3457417"/>
            <a:ext cx="2978307" cy="1969017"/>
          </a:xfrm>
          <a:effectLst/>
        </p:spPr>
        <p:txBody>
          <a:bodyPr anchor="b">
            <a:noAutofit/>
          </a:bodyPr>
          <a:lstStyle>
            <a:lvl1pPr marL="228600" indent="-228600" algn="l">
              <a:defRPr sz="2800" b="1">
                <a:effectLst/>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762536" y="1144524"/>
            <a:ext cx="3290383" cy="7658213"/>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156" y="5472603"/>
            <a:ext cx="2775642" cy="33474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6050119"/>
            <a:ext cx="7489825" cy="4679794"/>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7489825" cy="6050119"/>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4149762"/>
            <a:ext cx="7489825" cy="3576638"/>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2503646"/>
            <a:ext cx="7489825" cy="7987824"/>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3665604" y="1788319"/>
            <a:ext cx="3370421" cy="4893713"/>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アイコンをクリックして図を追加</a:t>
            </a:r>
            <a:endParaRPr lang="en-US" dirty="0"/>
          </a:p>
        </p:txBody>
      </p:sp>
      <p:sp>
        <p:nvSpPr>
          <p:cNvPr id="4" name="Text Placeholder 3"/>
          <p:cNvSpPr>
            <a:spLocks noGrp="1"/>
          </p:cNvSpPr>
          <p:nvPr>
            <p:ph type="body" sz="half" idx="2"/>
          </p:nvPr>
        </p:nvSpPr>
        <p:spPr>
          <a:xfrm>
            <a:off x="719075" y="1580990"/>
            <a:ext cx="3025839" cy="3384225"/>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194C58A-ADD8-440C-94F3-1B1DEA128426}" type="datetimeFigureOut">
              <a:rPr kumimoji="1" lang="ja-JP" altLang="en-US" smtClean="0"/>
              <a:pPr/>
              <a:t>2024/11/7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A94B6CD-BBAC-49C1-ACC5-F7602B7B4F2D}" type="slidenum">
              <a:rPr kumimoji="1" lang="ja-JP" altLang="en-US" smtClean="0"/>
              <a:pPr/>
              <a:t>‹#›</a:t>
            </a:fld>
            <a:endParaRPr kumimoji="1" lang="ja-JP" altLang="en-US" dirty="0"/>
          </a:p>
        </p:txBody>
      </p:sp>
      <p:sp>
        <p:nvSpPr>
          <p:cNvPr id="2" name="Title 1"/>
          <p:cNvSpPr>
            <a:spLocks noGrp="1"/>
          </p:cNvSpPr>
          <p:nvPr>
            <p:ph type="title"/>
          </p:nvPr>
        </p:nvSpPr>
        <p:spPr>
          <a:xfrm>
            <a:off x="595703" y="6984959"/>
            <a:ext cx="5228738" cy="1788319"/>
          </a:xfrm>
        </p:spPr>
        <p:txBody>
          <a:bodyPr anchor="b">
            <a:noAutofit/>
          </a:bodyPr>
          <a:lstStyle>
            <a:lvl1pPr algn="l">
              <a:defRPr sz="4600" b="1"/>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7987824"/>
            <a:ext cx="7489825" cy="2742089"/>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7489825" cy="7987824"/>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895826"/>
            <a:ext cx="7489825" cy="3576638"/>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2503646"/>
            <a:ext cx="7489825" cy="7987824"/>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468878" y="6840621"/>
            <a:ext cx="5334380" cy="1788319"/>
          </a:xfrm>
          <a:prstGeom prst="rect">
            <a:avLst/>
          </a:prstGeom>
          <a:effectLst/>
        </p:spPr>
        <p:txBody>
          <a:bodyPr vert="horz" lIns="91440" tIns="45720" rIns="91440" bIns="45720" rtlCol="0" anchor="t" anchorCtr="0">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36228" y="1145682"/>
            <a:ext cx="5242878" cy="5436489"/>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055632" y="9656922"/>
            <a:ext cx="2059702" cy="571269"/>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194C58A-ADD8-440C-94F3-1B1DEA128426}" type="datetimeFigureOut">
              <a:rPr kumimoji="1" lang="ja-JP" altLang="en-US" smtClean="0"/>
              <a:pPr/>
              <a:t>2024/11/7</a:t>
            </a:fld>
            <a:endParaRPr kumimoji="1" lang="ja-JP" altLang="en-US" dirty="0"/>
          </a:p>
        </p:txBody>
      </p:sp>
      <p:sp>
        <p:nvSpPr>
          <p:cNvPr id="5" name="Footer Placeholder 4"/>
          <p:cNvSpPr>
            <a:spLocks noGrp="1"/>
          </p:cNvSpPr>
          <p:nvPr>
            <p:ph type="ftr" sz="quarter" idx="3"/>
          </p:nvPr>
        </p:nvSpPr>
        <p:spPr>
          <a:xfrm>
            <a:off x="374491" y="9656922"/>
            <a:ext cx="2746270" cy="571269"/>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dirty="0"/>
          </a:p>
        </p:txBody>
      </p:sp>
      <p:sp>
        <p:nvSpPr>
          <p:cNvPr id="6" name="Slide Number Placeholder 5"/>
          <p:cNvSpPr>
            <a:spLocks noGrp="1"/>
          </p:cNvSpPr>
          <p:nvPr>
            <p:ph type="sldNum" sz="quarter" idx="4"/>
          </p:nvPr>
        </p:nvSpPr>
        <p:spPr>
          <a:xfrm>
            <a:off x="3120760" y="9656922"/>
            <a:ext cx="1497965" cy="571269"/>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A94B6CD-BBAC-49C1-ACC5-F7602B7B4F2D}"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504" y="108372"/>
            <a:ext cx="7344815" cy="1872208"/>
          </a:xfrm>
          <a:solidFill>
            <a:schemeClr val="accent2">
              <a:lumMod val="20000"/>
              <a:lumOff val="80000"/>
            </a:schemeClr>
          </a:solidFill>
        </p:spPr>
        <p:txBody>
          <a:bodyPr anchor="t">
            <a:normAutofit/>
          </a:bodyPr>
          <a:lstStyle/>
          <a:p>
            <a:pPr marL="0" indent="0" algn="ctr">
              <a:buNone/>
            </a:pPr>
            <a:r>
              <a:rPr lang="en-US" altLang="ja-JP" sz="2200" b="1" dirty="0" smtClean="0">
                <a:solidFill>
                  <a:schemeClr val="tx1"/>
                </a:solidFill>
              </a:rPr>
              <a:t/>
            </a:r>
            <a:br>
              <a:rPr lang="en-US" altLang="ja-JP" sz="2200" b="1" dirty="0" smtClean="0">
                <a:solidFill>
                  <a:schemeClr val="tx1"/>
                </a:solidFill>
              </a:rPr>
            </a:br>
            <a:r>
              <a:rPr lang="ja-JP" altLang="en-US" sz="2200" b="1" dirty="0" smtClean="0">
                <a:solidFill>
                  <a:schemeClr val="tx1"/>
                </a:solidFill>
                <a:latin typeface="メイリオ" panose="020B0604030504040204" pitchFamily="50" charset="-128"/>
                <a:ea typeface="メイリオ" panose="020B0604030504040204" pitchFamily="50" charset="-128"/>
              </a:rPr>
              <a:t>「</a:t>
            </a:r>
            <a:r>
              <a:rPr lang="ja-JP" altLang="en-US" sz="2700" b="1" dirty="0" smtClean="0">
                <a:solidFill>
                  <a:schemeClr val="tx1"/>
                </a:solidFill>
                <a:effectLst>
                  <a:outerShdw blurRad="38100" dist="38100" dir="2700000" algn="tl">
                    <a:srgbClr val="000000">
                      <a:alpha val="43137"/>
                    </a:srgbClr>
                  </a:outerShdw>
                  <a:reflection blurRad="6350" stA="55000" endA="300" endPos="45500" dir="5400000" sy="-100000" algn="bl" rotWithShape="0"/>
                </a:effectLst>
                <a:latin typeface="メイリオ" panose="020B0604030504040204" pitchFamily="50" charset="-128"/>
                <a:ea typeface="メイリオ" panose="020B0604030504040204" pitchFamily="50" charset="-128"/>
              </a:rPr>
              <a:t>ハローワーク富士宮・富士・鰍沢・清水</a:t>
            </a:r>
            <a:r>
              <a:rPr lang="en-US" altLang="ja-JP" sz="2700" b="1" dirty="0" smtClean="0">
                <a:solidFill>
                  <a:schemeClr val="tx1"/>
                </a:solidFill>
                <a:effectLst>
                  <a:outerShdw blurRad="38100" dist="38100" dir="2700000" algn="tl">
                    <a:srgbClr val="000000">
                      <a:alpha val="43137"/>
                    </a:srgbClr>
                  </a:outerShdw>
                  <a:reflection blurRad="6350" stA="55000" endA="300" endPos="45500" dir="5400000" sy="-100000" algn="bl" rotWithShape="0"/>
                </a:effectLst>
                <a:latin typeface="メイリオ" panose="020B0604030504040204" pitchFamily="50" charset="-128"/>
                <a:ea typeface="メイリオ" panose="020B0604030504040204" pitchFamily="50" charset="-128"/>
              </a:rPr>
              <a:t/>
            </a:r>
            <a:br>
              <a:rPr lang="en-US" altLang="ja-JP" sz="2700" b="1" dirty="0" smtClean="0">
                <a:solidFill>
                  <a:schemeClr val="tx1"/>
                </a:solidFill>
                <a:effectLst>
                  <a:outerShdw blurRad="38100" dist="38100" dir="2700000" algn="tl">
                    <a:srgbClr val="000000">
                      <a:alpha val="43137"/>
                    </a:srgbClr>
                  </a:outerShdw>
                  <a:reflection blurRad="6350" stA="55000" endA="300" endPos="45500" dir="5400000" sy="-100000" algn="bl" rotWithShape="0"/>
                </a:effectLst>
                <a:latin typeface="メイリオ" panose="020B0604030504040204" pitchFamily="50" charset="-128"/>
                <a:ea typeface="メイリオ" panose="020B0604030504040204" pitchFamily="50" charset="-128"/>
              </a:rPr>
            </a:br>
            <a:r>
              <a:rPr lang="ja-JP" altLang="en-US" sz="2700" b="1" dirty="0" smtClean="0">
                <a:solidFill>
                  <a:schemeClr val="tx1"/>
                </a:solidFill>
                <a:effectLst>
                  <a:outerShdw blurRad="38100" dist="38100" dir="2700000" algn="tl">
                    <a:srgbClr val="000000">
                      <a:alpha val="43137"/>
                    </a:srgbClr>
                  </a:outerShdw>
                  <a:reflection blurRad="6350" stA="55000" endA="300" endPos="45500" dir="5400000" sy="-100000" algn="bl" rotWithShape="0"/>
                </a:effectLst>
                <a:latin typeface="メイリオ" panose="020B0604030504040204" pitchFamily="50" charset="-128"/>
                <a:ea typeface="メイリオ" panose="020B0604030504040204" pitchFamily="50" charset="-128"/>
              </a:rPr>
              <a:t>合同就職面接会」</a:t>
            </a:r>
            <a:r>
              <a:rPr lang="ja-JP" altLang="en-US" sz="2700" b="1" u="sng" dirty="0" smtClean="0">
                <a:solidFill>
                  <a:schemeClr val="tx1"/>
                </a:solidFill>
                <a:latin typeface="メイリオ" panose="020B0604030504040204" pitchFamily="50" charset="-128"/>
                <a:ea typeface="メイリオ" panose="020B0604030504040204" pitchFamily="50" charset="-128"/>
              </a:rPr>
              <a:t>受 付 票</a:t>
            </a:r>
            <a:r>
              <a:rPr lang="en-US" altLang="ja-JP" sz="2400" b="1" dirty="0" smtClean="0"/>
              <a:t/>
            </a:r>
            <a:br>
              <a:rPr lang="en-US" altLang="ja-JP" sz="2400" b="1" dirty="0" smtClean="0"/>
            </a:br>
            <a:endParaRPr kumimoji="1" lang="ja-JP" altLang="en-US" sz="2400" b="1" dirty="0"/>
          </a:p>
        </p:txBody>
      </p:sp>
      <p:graphicFrame>
        <p:nvGraphicFramePr>
          <p:cNvPr id="4" name="コンテンツ プレースホルダー 3"/>
          <p:cNvGraphicFramePr>
            <a:graphicFrameLocks noGrp="1"/>
          </p:cNvGraphicFramePr>
          <p:nvPr>
            <p:ph sz="quarter" idx="13"/>
            <p:extLst>
              <p:ext uri="{D42A27DB-BD31-4B8C-83A1-F6EECF244321}">
                <p14:modId xmlns:p14="http://schemas.microsoft.com/office/powerpoint/2010/main" val="2174352445"/>
              </p:ext>
            </p:extLst>
          </p:nvPr>
        </p:nvGraphicFramePr>
        <p:xfrm>
          <a:off x="144512" y="1532447"/>
          <a:ext cx="7200800" cy="8998514"/>
        </p:xfrm>
        <a:graphic>
          <a:graphicData uri="http://schemas.openxmlformats.org/drawingml/2006/table">
            <a:tbl>
              <a:tblPr firstRow="1" bandRow="1">
                <a:tableStyleId>{5C22544A-7EE6-4342-B048-85BDC9FD1C3A}</a:tableStyleId>
              </a:tblPr>
              <a:tblGrid>
                <a:gridCol w="984047">
                  <a:extLst>
                    <a:ext uri="{9D8B030D-6E8A-4147-A177-3AD203B41FA5}">
                      <a16:colId xmlns:a16="http://schemas.microsoft.com/office/drawing/2014/main" val="20000"/>
                    </a:ext>
                  </a:extLst>
                </a:gridCol>
                <a:gridCol w="2292058">
                  <a:extLst>
                    <a:ext uri="{9D8B030D-6E8A-4147-A177-3AD203B41FA5}">
                      <a16:colId xmlns:a16="http://schemas.microsoft.com/office/drawing/2014/main" val="20001"/>
                    </a:ext>
                  </a:extLst>
                </a:gridCol>
                <a:gridCol w="1028619">
                  <a:extLst>
                    <a:ext uri="{9D8B030D-6E8A-4147-A177-3AD203B41FA5}">
                      <a16:colId xmlns:a16="http://schemas.microsoft.com/office/drawing/2014/main" val="20002"/>
                    </a:ext>
                  </a:extLst>
                </a:gridCol>
                <a:gridCol w="1138914">
                  <a:extLst>
                    <a:ext uri="{9D8B030D-6E8A-4147-A177-3AD203B41FA5}">
                      <a16:colId xmlns:a16="http://schemas.microsoft.com/office/drawing/2014/main" val="20003"/>
                    </a:ext>
                  </a:extLst>
                </a:gridCol>
                <a:gridCol w="1757162">
                  <a:extLst>
                    <a:ext uri="{9D8B030D-6E8A-4147-A177-3AD203B41FA5}">
                      <a16:colId xmlns:a16="http://schemas.microsoft.com/office/drawing/2014/main" val="20004"/>
                    </a:ext>
                  </a:extLst>
                </a:gridCol>
              </a:tblGrid>
              <a:tr h="592615">
                <a:tc>
                  <a:txBody>
                    <a:bodyPr/>
                    <a:lstStyle/>
                    <a:p>
                      <a:pPr algn="ctr" fontAlgn="ctr"/>
                      <a:r>
                        <a:rPr lang="ja-JP" altLang="en-US" sz="1100" b="0" i="0" u="none" strike="noStrike" dirty="0">
                          <a:solidFill>
                            <a:srgbClr val="000000"/>
                          </a:solidFill>
                          <a:effectLst/>
                          <a:latin typeface="ＭＳ Ｐゴシック"/>
                        </a:rPr>
                        <a:t>ふりがな</a:t>
                      </a:r>
                      <a:br>
                        <a:rPr lang="ja-JP" altLang="en-US" sz="1100" b="0" i="0" u="none" strike="noStrike" dirty="0">
                          <a:solidFill>
                            <a:srgbClr val="000000"/>
                          </a:solidFill>
                          <a:effectLst/>
                          <a:latin typeface="ＭＳ Ｐゴシック"/>
                        </a:rPr>
                      </a:br>
                      <a:r>
                        <a:rPr lang="ja-JP" altLang="en-US" sz="1100" b="0" i="0" u="none" strike="noStrike" dirty="0">
                          <a:solidFill>
                            <a:srgbClr val="000000"/>
                          </a:solidFill>
                          <a:effectLst/>
                          <a:latin typeface="ＭＳ Ｐゴシック"/>
                        </a:rPr>
                        <a:t>氏　　　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fontAlgn="ctr"/>
                      <a:r>
                        <a:rPr lang="ja-JP" altLang="en-US" sz="1100" b="0" i="0" u="none" strike="noStrike" dirty="0">
                          <a:solidFill>
                            <a:srgbClr val="000000"/>
                          </a:solidFill>
                          <a:effectLst/>
                          <a:latin typeface="ＭＳ Ｐゴシック"/>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ＭＳ Ｐゴシック"/>
                        </a:rPr>
                        <a:t>生年月日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1100" b="0" i="0" u="none" strike="noStrike" dirty="0">
                          <a:solidFill>
                            <a:srgbClr val="000000"/>
                          </a:solidFill>
                          <a:effectLst/>
                          <a:latin typeface="ＭＳ Ｐゴシック"/>
                        </a:rPr>
                        <a:t>昭和　・　平成</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ＭＳ Ｐゴシック"/>
                        </a:rPr>
                        <a:t>　　　</a:t>
                      </a:r>
                      <a:r>
                        <a:rPr lang="ja-JP" altLang="en-US" sz="1100" b="0" i="0" u="none" strike="noStrike" dirty="0" smtClean="0">
                          <a:solidFill>
                            <a:srgbClr val="000000"/>
                          </a:solidFill>
                          <a:effectLst/>
                          <a:latin typeface="ＭＳ Ｐゴシック"/>
                        </a:rPr>
                        <a:t>年</a:t>
                      </a:r>
                      <a:r>
                        <a:rPr lang="ja-JP" altLang="en-US" sz="1100" b="0" i="0" u="none" strike="noStrike" dirty="0">
                          <a:solidFill>
                            <a:srgbClr val="000000"/>
                          </a:solidFill>
                          <a:effectLst/>
                          <a:latin typeface="ＭＳ Ｐゴシック"/>
                        </a:rPr>
                        <a:t>　　　月　　　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98897">
                <a:tc>
                  <a:txBody>
                    <a:bodyPr/>
                    <a:lstStyle/>
                    <a:p>
                      <a:pPr algn="ctr" fontAlgn="ctr"/>
                      <a:r>
                        <a:rPr lang="ja-JP" altLang="en-US" sz="1100" b="0" i="0" u="none" strike="noStrike" dirty="0">
                          <a:solidFill>
                            <a:srgbClr val="000000"/>
                          </a:solidFill>
                          <a:effectLst/>
                          <a:latin typeface="ＭＳ Ｐゴシック"/>
                        </a:rPr>
                        <a:t>住　　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pPr algn="l" fontAlgn="ctr"/>
                      <a:endParaRPr lang="en-US" altLang="ja-JP" sz="1100" b="0" i="0" u="none" strike="noStrike" dirty="0" smtClean="0">
                        <a:solidFill>
                          <a:srgbClr val="000000"/>
                        </a:solidFill>
                        <a:effectLst/>
                        <a:latin typeface="ＭＳ Ｐゴシック"/>
                      </a:endParaRPr>
                    </a:p>
                    <a:p>
                      <a:pPr algn="l" fontAlgn="ctr"/>
                      <a:r>
                        <a:rPr lang="ja-JP" altLang="en-US" sz="1100" b="0" i="0" u="none" strike="noStrike" dirty="0" smtClean="0">
                          <a:solidFill>
                            <a:srgbClr val="000000"/>
                          </a:solidFill>
                          <a:effectLst/>
                          <a:latin typeface="ＭＳ Ｐゴシック"/>
                        </a:rPr>
                        <a:t>　　　　　　　　市・郡</a:t>
                      </a:r>
                      <a:endParaRPr lang="ja-JP" altLang="en-US" sz="1100" b="0" i="0" u="none" strike="noStrike" dirty="0">
                        <a:solidFill>
                          <a:srgbClr val="000000"/>
                        </a:solidFill>
                        <a:effectLst/>
                        <a:latin typeface="ＭＳ Ｐゴシック"/>
                      </a:endParaRPr>
                    </a:p>
                    <a:p>
                      <a:pPr algn="ctr" fontAlgn="ctr"/>
                      <a:r>
                        <a:rPr lang="ja-JP" altLang="en-US" sz="1100" b="0" i="0" u="none" strike="noStrike" dirty="0" smtClean="0">
                          <a:solidFill>
                            <a:srgbClr val="000000"/>
                          </a:solidFill>
                          <a:effectLst/>
                          <a:latin typeface="ＭＳ Ｐゴシック"/>
                        </a:rPr>
                        <a:t>　</a:t>
                      </a:r>
                      <a:endParaRPr lang="ja-JP" altLang="en-US" sz="1100" b="0" i="0" u="none" strike="noStrike" dirty="0">
                        <a:solidFill>
                          <a:srgbClr val="00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1"/>
                  </a:ext>
                </a:extLst>
              </a:tr>
              <a:tr h="874469">
                <a:tc gridSpan="5">
                  <a:txBody>
                    <a:bodyPr/>
                    <a:lstStyle/>
                    <a:p>
                      <a:pPr algn="l" fontAlgn="ctr"/>
                      <a:r>
                        <a:rPr lang="ja-JP" altLang="en-US" sz="1200" b="1" i="0" u="none" strike="noStrike" dirty="0" smtClean="0">
                          <a:solidFill>
                            <a:srgbClr val="000000"/>
                          </a:solidFill>
                          <a:effectLst/>
                          <a:latin typeface="ＭＳ Ｐゴシック"/>
                        </a:rPr>
                        <a:t>　登録のハローワーク（該当するものに</a:t>
                      </a:r>
                      <a:r>
                        <a:rPr lang="ja-JP" altLang="en-US" sz="1200" b="1" i="0" u="none" strike="noStrike" dirty="0" err="1" smtClean="0">
                          <a:solidFill>
                            <a:srgbClr val="000000"/>
                          </a:solidFill>
                          <a:effectLst/>
                          <a:latin typeface="ＭＳ Ｐゴシック"/>
                        </a:rPr>
                        <a:t>〇</a:t>
                      </a:r>
                      <a:r>
                        <a:rPr lang="ja-JP" altLang="en-US" sz="1200" b="1" i="0" u="none" strike="noStrike" dirty="0" smtClean="0">
                          <a:solidFill>
                            <a:srgbClr val="000000"/>
                          </a:solidFill>
                          <a:effectLst/>
                          <a:latin typeface="ＭＳ Ｐゴシック"/>
                        </a:rPr>
                        <a:t>）</a:t>
                      </a:r>
                      <a:endParaRPr lang="en-US" altLang="ja-JP" sz="1200" b="1" i="0" u="none" strike="noStrike" dirty="0" smtClean="0">
                        <a:solidFill>
                          <a:srgbClr val="000000"/>
                        </a:solidFill>
                        <a:effectLst/>
                        <a:latin typeface="ＭＳ Ｐゴシック"/>
                      </a:endParaRPr>
                    </a:p>
                    <a:p>
                      <a:pPr algn="l" fontAlgn="ctr"/>
                      <a:r>
                        <a:rPr lang="ja-JP" altLang="en-US" sz="1200" b="1" i="0" u="none" strike="noStrike" dirty="0" smtClean="0">
                          <a:solidFill>
                            <a:srgbClr val="000000"/>
                          </a:solidFill>
                          <a:effectLst/>
                          <a:latin typeface="ＭＳ Ｐゴシック"/>
                        </a:rPr>
                        <a:t>　　　　</a:t>
                      </a:r>
                      <a:r>
                        <a:rPr lang="en-US" altLang="ja-JP" sz="1200" b="1" i="0" u="none" strike="noStrike" dirty="0" smtClean="0">
                          <a:solidFill>
                            <a:srgbClr val="000000"/>
                          </a:solidFill>
                          <a:effectLst/>
                          <a:latin typeface="ＭＳ Ｐゴシック"/>
                        </a:rPr>
                        <a:t>【</a:t>
                      </a:r>
                      <a:r>
                        <a:rPr lang="ja-JP" altLang="en-US" sz="1400" b="1" i="0" u="none" strike="noStrike" dirty="0" smtClean="0">
                          <a:solidFill>
                            <a:srgbClr val="000000"/>
                          </a:solidFill>
                          <a:effectLst/>
                          <a:latin typeface="ＭＳ Ｐゴシック"/>
                        </a:rPr>
                        <a:t>　富士宮　　　富士　　　鰍沢　　　清水　　　その他（　　　　　　）</a:t>
                      </a:r>
                      <a:r>
                        <a:rPr lang="en-US" altLang="ja-JP" sz="1400" b="1" i="0" u="none" strike="noStrike" dirty="0" smtClean="0">
                          <a:solidFill>
                            <a:srgbClr val="000000"/>
                          </a:solidFill>
                          <a:effectLst/>
                          <a:latin typeface="ＭＳ Ｐゴシック"/>
                        </a:rPr>
                        <a:t>】</a:t>
                      </a:r>
                      <a:endParaRPr lang="ja-JP" altLang="en-US" sz="1400" b="1" i="0" u="none" strike="noStrike" dirty="0">
                        <a:solidFill>
                          <a:srgbClr val="00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973361">
                <a:tc gridSpan="5">
                  <a:txBody>
                    <a:bodyPr/>
                    <a:lstStyle/>
                    <a:p>
                      <a:pPr algn="l" fontAlgn="t"/>
                      <a:endParaRPr lang="en-US" altLang="ja-JP" sz="1200" b="1" i="0" u="none" strike="noStrike" dirty="0" smtClean="0">
                        <a:solidFill>
                          <a:srgbClr val="000000"/>
                        </a:solidFill>
                        <a:effectLst/>
                        <a:latin typeface="ＭＳ Ｐゴシック"/>
                      </a:endParaRPr>
                    </a:p>
                    <a:p>
                      <a:pPr algn="l" fontAlgn="ctr"/>
                      <a:r>
                        <a:rPr lang="ja-JP" altLang="en-US" sz="1200" b="1" i="0" u="none" strike="noStrike" dirty="0" smtClean="0">
                          <a:solidFill>
                            <a:srgbClr val="000000"/>
                          </a:solidFill>
                          <a:effectLst/>
                          <a:latin typeface="ＭＳ Ｐゴシック"/>
                        </a:rPr>
                        <a:t>　</a:t>
                      </a:r>
                      <a:r>
                        <a:rPr lang="ja-JP" altLang="en-US" sz="1800" b="1" i="0" u="none" strike="noStrike" dirty="0" smtClean="0">
                          <a:solidFill>
                            <a:srgbClr val="000000"/>
                          </a:solidFill>
                          <a:effectLst/>
                          <a:latin typeface="ＭＳ Ｐゴシック"/>
                        </a:rPr>
                        <a:t>ハローワークの求職番号</a:t>
                      </a:r>
                      <a:r>
                        <a:rPr lang="en-US" altLang="ja-JP" sz="1200" b="1" i="0" u="none" strike="noStrike" dirty="0" smtClean="0">
                          <a:solidFill>
                            <a:srgbClr val="000000"/>
                          </a:solidFill>
                          <a:effectLst/>
                          <a:latin typeface="ＭＳ Ｐゴシック"/>
                        </a:rPr>
                        <a:t>(</a:t>
                      </a:r>
                      <a:r>
                        <a:rPr lang="ja-JP" altLang="en-US" sz="1200" b="1" i="0" u="none" strike="noStrike" dirty="0" smtClean="0">
                          <a:solidFill>
                            <a:srgbClr val="000000"/>
                          </a:solidFill>
                          <a:effectLst/>
                          <a:latin typeface="ＭＳ Ｐゴシック"/>
                        </a:rPr>
                        <a:t>ハローワーク受付票に記載されています。）</a:t>
                      </a:r>
                    </a:p>
                    <a:p>
                      <a:pPr algn="l" fontAlgn="t"/>
                      <a:r>
                        <a:rPr lang="ja-JP" altLang="en-US" sz="1200" b="1" i="0" u="none" strike="noStrike" dirty="0" smtClean="0">
                          <a:solidFill>
                            <a:srgbClr val="000000"/>
                          </a:solidFill>
                          <a:effectLst/>
                          <a:latin typeface="ＭＳ Ｐゴシック"/>
                        </a:rPr>
                        <a:t>　　　　　　　　　　　　　　　　　　　　　　　　　　　　　　　　　　　</a:t>
                      </a:r>
                      <a:endParaRPr lang="en-US" altLang="ja-JP" sz="1200" b="1" i="0" u="none" strike="noStrike" dirty="0" smtClean="0">
                        <a:solidFill>
                          <a:srgbClr val="000000"/>
                        </a:solidFill>
                        <a:effectLst/>
                        <a:latin typeface="ＭＳ Ｐゴシック"/>
                      </a:endParaRPr>
                    </a:p>
                    <a:p>
                      <a:pPr algn="l" fontAlgn="t"/>
                      <a:r>
                        <a:rPr lang="ja-JP" altLang="en-US" sz="1200" b="1" i="0" u="none" strike="noStrike" dirty="0" smtClean="0">
                          <a:solidFill>
                            <a:srgbClr val="000000"/>
                          </a:solidFill>
                          <a:effectLst/>
                          <a:latin typeface="ＭＳ Ｐゴシック"/>
                        </a:rPr>
                        <a:t>　　　　　　　　　　　　　　　　　　　　　　　　</a:t>
                      </a:r>
                      <a:r>
                        <a:rPr lang="en-US" altLang="ja-JP" sz="1200" b="1" i="0" u="none" strike="noStrike" dirty="0" smtClean="0">
                          <a:solidFill>
                            <a:srgbClr val="000000"/>
                          </a:solidFill>
                          <a:effectLst/>
                          <a:latin typeface="ＭＳ Ｐゴシック"/>
                        </a:rPr>
                        <a: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1125215">
                <a:tc gridSpan="5">
                  <a:txBody>
                    <a:bodyPr/>
                    <a:lstStyle/>
                    <a:p>
                      <a:pPr algn="l" fontAlgn="ctr"/>
                      <a:r>
                        <a:rPr lang="ja-JP" altLang="en-US" sz="1400" b="0" i="0" u="none" strike="noStrike" dirty="0" smtClean="0">
                          <a:solidFill>
                            <a:srgbClr val="000000"/>
                          </a:solidFill>
                          <a:effectLst/>
                          <a:latin typeface="ＭＳ Ｐゴシック"/>
                        </a:rPr>
                        <a:t>　</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　＊</a:t>
                      </a:r>
                      <a:r>
                        <a:rPr lang="ja-JP" altLang="en-US" sz="1600" b="1" i="0" u="sng" strike="noStrike" dirty="0" smtClean="0">
                          <a:solidFill>
                            <a:srgbClr val="002060"/>
                          </a:solidFill>
                          <a:effectLst/>
                          <a:latin typeface="ＭＳ Ｐゴシック"/>
                        </a:rPr>
                        <a:t>この</a:t>
                      </a:r>
                      <a:r>
                        <a:rPr kumimoji="1" lang="ja-JP" altLang="en-US" sz="1600" b="1" i="0" u="sng" strike="noStrike" kern="1200" dirty="0" smtClean="0">
                          <a:solidFill>
                            <a:srgbClr val="002060"/>
                          </a:solidFill>
                          <a:effectLst/>
                          <a:latin typeface="ＭＳ Ｐゴシック"/>
                          <a:ea typeface="+mn-ea"/>
                          <a:cs typeface="+mn-cs"/>
                        </a:rPr>
                        <a:t>受付票は必ず事前に記入し、当日、受付に提出してください。</a:t>
                      </a:r>
                      <a:endParaRPr kumimoji="1" lang="en-US" altLang="ja-JP" sz="1600" b="1" i="0" u="sng" strike="noStrike" kern="1200" dirty="0" smtClean="0">
                        <a:solidFill>
                          <a:srgbClr val="002060"/>
                        </a:solidFill>
                        <a:effectLst/>
                        <a:latin typeface="ＭＳ Ｐゴシック"/>
                        <a:ea typeface="+mn-ea"/>
                        <a:cs typeface="+mn-cs"/>
                      </a:endParaRPr>
                    </a:p>
                    <a:p>
                      <a:pPr algn="l" fontAlgn="ctr"/>
                      <a:endParaRPr kumimoji="1" lang="en-US" altLang="ja-JP" sz="1400" b="1" i="0" u="sng" strike="noStrike" kern="1200" dirty="0" smtClean="0">
                        <a:solidFill>
                          <a:srgbClr val="002060"/>
                        </a:solidFill>
                        <a:effectLst/>
                        <a:latin typeface="ＭＳ Ｐゴシック"/>
                        <a:ea typeface="+mn-ea"/>
                        <a:cs typeface="+mn-cs"/>
                      </a:endParaRPr>
                    </a:p>
                    <a:p>
                      <a:pPr algn="l" fontAlgn="ctr"/>
                      <a:r>
                        <a:rPr kumimoji="1" lang="ja-JP" altLang="en-US" sz="1400" b="0" i="0" u="none" strike="noStrike" kern="1200" dirty="0" smtClean="0">
                          <a:solidFill>
                            <a:srgbClr val="000000"/>
                          </a:solidFill>
                          <a:effectLst/>
                          <a:latin typeface="ＭＳ Ｐゴシック"/>
                          <a:ea typeface="+mn-ea"/>
                          <a:cs typeface="+mn-cs"/>
                        </a:rPr>
                        <a:t>　＊ハローワークで発行された「ハローワーク受付票」をお持ちの方は持参ください。</a:t>
                      </a:r>
                      <a:endParaRPr lang="ja-JP" altLang="en-US" sz="1400" b="0" i="0" u="none" strike="noStrike" dirty="0" smtClean="0">
                        <a:solidFill>
                          <a:srgbClr val="000000"/>
                        </a:solidFill>
                        <a:effectLst/>
                        <a:latin typeface="ＭＳ Ｐゴシック"/>
                      </a:endParaRPr>
                    </a:p>
                    <a:p>
                      <a:pPr marL="0" marR="0" indent="0" algn="l" defTabSz="988428" rtl="0" eaLnBrk="1" fontAlgn="ctr" latinLnBrk="0" hangingPunct="1">
                        <a:lnSpc>
                          <a:spcPct val="100000"/>
                        </a:lnSpc>
                        <a:spcBef>
                          <a:spcPts val="0"/>
                        </a:spcBef>
                        <a:spcAft>
                          <a:spcPts val="0"/>
                        </a:spcAft>
                        <a:buClrTx/>
                        <a:buSzTx/>
                        <a:buFontTx/>
                        <a:buNone/>
                        <a:tabLst/>
                        <a:defRPr/>
                      </a:pPr>
                      <a:endParaRPr lang="ja-JP" altLang="en-US" sz="1400" b="1" i="0" u="none" strike="noStrike" dirty="0" smtClean="0">
                        <a:solidFill>
                          <a:srgbClr val="00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181080">
                <a:tc gridSpan="5">
                  <a:txBody>
                    <a:bodyPr/>
                    <a:lstStyle/>
                    <a:p>
                      <a:pPr algn="l" fontAlgn="ctr"/>
                      <a:r>
                        <a:rPr lang="ja-JP" altLang="en-US" sz="1200" b="0" i="0" u="none" strike="noStrike" dirty="0" smtClean="0">
                          <a:solidFill>
                            <a:srgbClr val="000000"/>
                          </a:solidFill>
                          <a:effectLst/>
                          <a:latin typeface="ＭＳ Ｐゴシック"/>
                        </a:rPr>
                        <a:t>　</a:t>
                      </a:r>
                      <a:endParaRPr lang="ja-JP" altLang="en-US" sz="1200" b="0" i="0" u="none" strike="noStrike" dirty="0">
                        <a:solidFill>
                          <a:srgbClr val="00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297740">
                <a:tc gridSpan="5">
                  <a:txBody>
                    <a:bodyPr/>
                    <a:lstStyle/>
                    <a:p>
                      <a:r>
                        <a:rPr lang="ja-JP" altLang="en-US" sz="1400" b="1" i="0" u="none" strike="noStrike" dirty="0" smtClean="0">
                          <a:solidFill>
                            <a:srgbClr val="000000"/>
                          </a:solidFill>
                          <a:effectLst/>
                          <a:latin typeface="ＭＳ Ｐゴシック"/>
                        </a:rPr>
                        <a:t>　</a:t>
                      </a:r>
                      <a:endParaRPr lang="en-US" altLang="ja-JP" sz="1400" b="1" i="0" u="none" strike="noStrike" dirty="0" smtClean="0">
                        <a:solidFill>
                          <a:srgbClr val="000000"/>
                        </a:solidFill>
                        <a:effectLst/>
                        <a:latin typeface="ＭＳ Ｐゴシック"/>
                      </a:endParaRPr>
                    </a:p>
                    <a:p>
                      <a:r>
                        <a:rPr lang="ja-JP" altLang="en-US" sz="1400" b="1" i="0" u="none" strike="noStrike" baseline="0" dirty="0" smtClean="0">
                          <a:solidFill>
                            <a:srgbClr val="000000"/>
                          </a:solidFill>
                          <a:effectLst/>
                          <a:latin typeface="ＭＳ Ｐゴシック"/>
                          <a:ea typeface="メイリオ" panose="020B0604030504040204" pitchFamily="50" charset="-128"/>
                        </a:rPr>
                        <a:t>   </a:t>
                      </a:r>
                      <a:r>
                        <a:rPr lang="ja-JP" altLang="en-US" sz="1200" b="1" i="0" u="none" strike="noStrike" baseline="0" dirty="0" smtClean="0">
                          <a:solidFill>
                            <a:srgbClr val="000000"/>
                          </a:solidFill>
                          <a:effectLst/>
                          <a:latin typeface="ＭＳ Ｐゴシック"/>
                          <a:ea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rPr>
                        <a:t>ハローワークに求職登録がなくても参加は可能ですが、</a:t>
                      </a:r>
                      <a:endParaRPr lang="en-US" altLang="ja-JP" sz="1600" b="1" dirty="0" smtClean="0">
                        <a:latin typeface="メイリオ" panose="020B0604030504040204" pitchFamily="50" charset="-128"/>
                        <a:ea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rPr>
                        <a:t>　当日のスムーズな受付のため</a:t>
                      </a:r>
                      <a:r>
                        <a:rPr lang="ja-JP" altLang="en-US" sz="1600" b="1" u="sng" dirty="0" smtClean="0">
                          <a:latin typeface="メイリオ" panose="020B0604030504040204" pitchFamily="50" charset="-128"/>
                          <a:ea typeface="メイリオ" panose="020B0604030504040204" pitchFamily="50" charset="-128"/>
                        </a:rPr>
                        <a:t>事前の登録をお願いしております</a:t>
                      </a:r>
                      <a:r>
                        <a:rPr lang="ja-JP" altLang="en-US" sz="1100" b="1" dirty="0" smtClean="0">
                          <a:latin typeface="メイリオ" panose="020B0604030504040204" pitchFamily="50" charset="-128"/>
                          <a:ea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a:t>
                      </a:r>
                      <a:endParaRPr lang="en-US" altLang="ja-JP" sz="1200" b="1" dirty="0" smtClean="0">
                        <a:latin typeface="メイリオ" panose="020B0604030504040204" pitchFamily="50" charset="-128"/>
                        <a:ea typeface="メイリオ" panose="020B0604030504040204" pitchFamily="50" charset="-128"/>
                      </a:endParaRPr>
                    </a:p>
                    <a:p>
                      <a:r>
                        <a:rPr lang="ja-JP" altLang="en-US" sz="1200" b="1" dirty="0" smtClean="0">
                          <a:latin typeface="HGPｺﾞｼｯｸE" pitchFamily="50" charset="-128"/>
                          <a:ea typeface="HGPｺﾞｼｯｸE" pitchFamily="50" charset="-128"/>
                        </a:rPr>
                        <a:t> 　</a:t>
                      </a:r>
                      <a:r>
                        <a:rPr lang="ja-JP" altLang="en-US" sz="1400" b="1" i="0" u="none" strike="noStrike" dirty="0" smtClean="0">
                          <a:solidFill>
                            <a:srgbClr val="000000"/>
                          </a:solidFill>
                          <a:effectLst/>
                          <a:latin typeface="ＭＳ Ｐゴシック"/>
                          <a:ea typeface="+mn-ea"/>
                        </a:rPr>
                        <a:t>　</a:t>
                      </a:r>
                      <a:r>
                        <a:rPr lang="ja-JP" altLang="en-US" sz="1400" b="1" i="0" u="none" strike="noStrike" dirty="0" smtClean="0">
                          <a:solidFill>
                            <a:srgbClr val="000000"/>
                          </a:solidFill>
                          <a:effectLst/>
                          <a:latin typeface="メイリオ" panose="020B0604030504040204" pitchFamily="50" charset="-128"/>
                          <a:ea typeface="メイリオ" panose="020B0604030504040204" pitchFamily="50" charset="-128"/>
                        </a:rPr>
                        <a:t>求職登録を行っていない方は</a:t>
                      </a: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rPr>
                        <a:t>最寄りのハローワークで登録をお願いします。</a:t>
                      </a:r>
                      <a:endParaRPr lang="ja-JP" altLang="en-US" sz="1200" b="0" i="0" u="none" strike="noStrike" dirty="0" smtClean="0">
                        <a:solidFill>
                          <a:srgbClr val="000000"/>
                        </a:solidFill>
                        <a:effectLst/>
                        <a:latin typeface="ＭＳ Ｐゴシック"/>
                      </a:endParaRPr>
                    </a:p>
                    <a:p>
                      <a:pPr marL="0" marR="0" indent="0" algn="l" defTabSz="988428" rtl="0" eaLnBrk="1" fontAlgn="ctr" latinLnBrk="0" hangingPunct="1">
                        <a:lnSpc>
                          <a:spcPct val="100000"/>
                        </a:lnSpc>
                        <a:spcBef>
                          <a:spcPts val="0"/>
                        </a:spcBef>
                        <a:spcAft>
                          <a:spcPts val="0"/>
                        </a:spcAft>
                        <a:buClrTx/>
                        <a:buSzTx/>
                        <a:buFontTx/>
                        <a:buNone/>
                        <a:tabLst/>
                        <a:defRPr/>
                      </a:pPr>
                      <a:endParaRPr lang="ja-JP" altLang="en-US" sz="1400" b="1" i="0" u="sng" strike="noStrike" dirty="0" smtClean="0">
                        <a:solidFill>
                          <a:srgbClr val="00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1425079">
                <a:tc gridSpan="5">
                  <a:txBody>
                    <a:bodyPr/>
                    <a:lstStyle/>
                    <a:p>
                      <a:pPr algn="l" fontAlgn="t"/>
                      <a:endParaRPr lang="ja-JP" altLang="en-US" sz="1200" b="0" i="0" u="none" strike="noStrike" dirty="0">
                        <a:solidFill>
                          <a:srgbClr val="00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1090015">
                <a:tc gridSpan="5">
                  <a:txBody>
                    <a:bodyPr/>
                    <a:lstStyle/>
                    <a:p>
                      <a:pPr algn="l" fontAlgn="ctr"/>
                      <a:r>
                        <a:rPr lang="ja-JP" altLang="en-US" sz="1100" b="0" i="0" u="none" strike="noStrike" dirty="0" smtClean="0">
                          <a:solidFill>
                            <a:srgbClr val="000000"/>
                          </a:solidFill>
                          <a:effectLst/>
                          <a:latin typeface="ＭＳ Ｐゴシック"/>
                        </a:rPr>
                        <a:t>　</a:t>
                      </a: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＊求職登録を行っていない方は、求職申込書を当日記入いただきます。</a:t>
                      </a:r>
                      <a:endParaRPr lang="en-US" altLang="ja-JP" sz="12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　　また、当日求職申込書を記入しないまま面接会に参加し面接をされた場合は</a:t>
                      </a:r>
                      <a:endParaRPr lang="en-US" altLang="ja-JP" sz="12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　　ハローワークサービスの対象者として登録させていただきます。</a:t>
                      </a:r>
                      <a:endParaRPr kumimoji="1" lang="en-US" altLang="ja-JP" sz="1100" b="0" i="0" u="none" strike="noStrike" kern="1200" dirty="0" smtClean="0">
                        <a:solidFill>
                          <a:srgbClr val="000000"/>
                        </a:solidFill>
                        <a:effectLst/>
                        <a:latin typeface="ＭＳ Ｐゴシック"/>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8"/>
                  </a:ext>
                </a:extLst>
              </a:tr>
              <a:tr h="725343">
                <a:tc gridSpan="5">
                  <a:txBody>
                    <a:bodyPr/>
                    <a:lstStyle/>
                    <a:p>
                      <a:pPr algn="l" fontAlgn="ctr"/>
                      <a:r>
                        <a:rPr lang="ja-JP" altLang="en-US" sz="1100" b="0" i="0" u="none" strike="noStrike" dirty="0" smtClean="0">
                          <a:solidFill>
                            <a:srgbClr val="000000"/>
                          </a:solidFill>
                          <a:effectLst/>
                          <a:latin typeface="ＭＳ Ｐゴシック"/>
                        </a:rPr>
                        <a:t>　</a:t>
                      </a: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smtClean="0">
                          <a:solidFill>
                            <a:srgbClr val="000000"/>
                          </a:solidFill>
                          <a:effectLst/>
                          <a:latin typeface="メイリオ" panose="020B0604030504040204" pitchFamily="50" charset="-128"/>
                          <a:ea typeface="メイリオ" panose="020B0604030504040204" pitchFamily="50" charset="-128"/>
                        </a:rPr>
                        <a:t>当日、体調が優れない場合は、ご来場をお控えください。</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bl>
          </a:graphicData>
        </a:graphic>
      </p:graphicFrame>
      <p:pic>
        <p:nvPicPr>
          <p:cNvPr id="5" name="図 4"/>
          <p:cNvPicPr>
            <a:picLocks noChangeAspect="1"/>
          </p:cNvPicPr>
          <p:nvPr/>
        </p:nvPicPr>
        <p:blipFill>
          <a:blip r:embed="rId2"/>
          <a:stretch>
            <a:fillRect/>
          </a:stretch>
        </p:blipFill>
        <p:spPr>
          <a:xfrm>
            <a:off x="6278827" y="7783638"/>
            <a:ext cx="711950" cy="647129"/>
          </a:xfrm>
          <a:prstGeom prst="rect">
            <a:avLst/>
          </a:prstGeom>
        </p:spPr>
      </p:pic>
      <p:sp>
        <p:nvSpPr>
          <p:cNvPr id="6" name="テキスト ボックス 5">
            <a:extLst>
              <a:ext uri="{FF2B5EF4-FFF2-40B4-BE49-F238E27FC236}">
                <a16:creationId xmlns:a16="http://schemas.microsoft.com/office/drawing/2014/main" id="{8DC20B58-CD3D-4365-A822-83F984224F4D}"/>
              </a:ext>
            </a:extLst>
          </p:cNvPr>
          <p:cNvSpPr txBox="1"/>
          <p:nvPr/>
        </p:nvSpPr>
        <p:spPr>
          <a:xfrm>
            <a:off x="5843546" y="8421546"/>
            <a:ext cx="1569636" cy="276999"/>
          </a:xfrm>
          <a:prstGeom prst="rect">
            <a:avLst/>
          </a:prstGeom>
          <a:noFill/>
        </p:spPr>
        <p:txBody>
          <a:bodyPr wrap="square" lIns="0" tIns="0" rIns="0" bIns="0" rtlCol="0" anchor="ctr" anchorCtr="0">
            <a:spAutoFit/>
          </a:bodyPr>
          <a:lstStyle/>
          <a:p>
            <a:pPr algn="ctr" fontAlgn="ct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ハローワーク</a:t>
            </a:r>
            <a:endPar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インターネットサービス</a:t>
            </a:r>
            <a:endParaRPr lang="en-US"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88528" y="7847721"/>
            <a:ext cx="5657664" cy="461665"/>
          </a:xfrm>
          <a:prstGeom prst="rect">
            <a:avLst/>
          </a:prstGeom>
          <a:noFill/>
        </p:spPr>
        <p:txBody>
          <a:bodyPr wrap="square" rtlCol="0">
            <a:spAutoFit/>
          </a:bodyPr>
          <a:lstStyle/>
          <a:p>
            <a:r>
              <a:rPr kumimoji="1" lang="en-US" altLang="ja-JP" sz="1200" b="1" dirty="0" smtClean="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200" b="1" dirty="0" smtClean="0">
                <a:solidFill>
                  <a:schemeClr val="bg2">
                    <a:lumMod val="25000"/>
                  </a:schemeClr>
                </a:solidFill>
                <a:latin typeface="メイリオ" panose="020B0604030504040204" pitchFamily="50" charset="-128"/>
                <a:ea typeface="メイリオ" panose="020B0604030504040204" pitchFamily="50" charset="-128"/>
              </a:rPr>
              <a:t>右の二次元コードを読み込むか、スマホやパソコンで「ハローワークインターネットサービス」と検索してください</a:t>
            </a:r>
            <a:r>
              <a:rPr lang="ja-JP" altLang="en-US" sz="1200" b="1"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0" y="7482600"/>
            <a:ext cx="6990777" cy="338554"/>
          </a:xfrm>
          <a:prstGeom prst="rect">
            <a:avLst/>
          </a:prstGeom>
        </p:spPr>
        <p:txBody>
          <a:bodyPr wrap="square">
            <a:spAutoFit/>
          </a:bodyPr>
          <a:lstStyle/>
          <a:p>
            <a:r>
              <a:rPr lang="ja-JP" altLang="en-US" sz="1600" b="1" dirty="0" smtClean="0">
                <a:solidFill>
                  <a:srgbClr val="000000"/>
                </a:solidFill>
                <a:latin typeface="ＭＳ Ｐゴシック"/>
              </a:rPr>
              <a:t>　</a:t>
            </a:r>
            <a:r>
              <a:rPr lang="ja-JP" altLang="en-US" sz="1600" b="1" dirty="0" smtClean="0">
                <a:solidFill>
                  <a:schemeClr val="accent6"/>
                </a:solidFill>
                <a:latin typeface="HGPｺﾞｼｯｸE" pitchFamily="50" charset="-128"/>
                <a:ea typeface="HGPｺﾞｼｯｸE" pitchFamily="50" charset="-128"/>
              </a:rPr>
              <a:t>ハローワークインターネットサービス</a:t>
            </a:r>
            <a:r>
              <a:rPr lang="ja-JP" altLang="en-US" sz="1600" b="1" dirty="0">
                <a:solidFill>
                  <a:schemeClr val="accent6"/>
                </a:solidFill>
                <a:latin typeface="HGPｺﾞｼｯｸE" pitchFamily="50" charset="-128"/>
                <a:ea typeface="HGPｺﾞｼｯｸE" pitchFamily="50" charset="-128"/>
              </a:rPr>
              <a:t>より</a:t>
            </a:r>
            <a:r>
              <a:rPr lang="ja-JP" altLang="en-US" sz="1600" b="1" dirty="0" smtClean="0">
                <a:solidFill>
                  <a:schemeClr val="accent6"/>
                </a:solidFill>
                <a:latin typeface="HGPｺﾞｼｯｸE" pitchFamily="50" charset="-128"/>
                <a:ea typeface="HGPｺﾞｼｯｸE" pitchFamily="50" charset="-128"/>
              </a:rPr>
              <a:t>オンラインでも求職登録可能です</a:t>
            </a:r>
            <a:endParaRPr lang="ja-JP" altLang="en-US" b="1" u="sng" dirty="0">
              <a:solidFill>
                <a:schemeClr val="accent6"/>
              </a:solidFill>
              <a:latin typeface="ＭＳ Ｐゴシック"/>
            </a:endParaRPr>
          </a:p>
        </p:txBody>
      </p:sp>
      <p:sp>
        <p:nvSpPr>
          <p:cNvPr id="8" name="テキスト ボックス 7"/>
          <p:cNvSpPr txBox="1"/>
          <p:nvPr/>
        </p:nvSpPr>
        <p:spPr>
          <a:xfrm>
            <a:off x="288528" y="8135898"/>
            <a:ext cx="5873993" cy="400110"/>
          </a:xfrm>
          <a:prstGeom prst="rect">
            <a:avLst/>
          </a:prstGeom>
          <a:noFill/>
        </p:spPr>
        <p:txBody>
          <a:bodyPr wrap="square" rtlCol="0">
            <a:spAutoFit/>
          </a:bodyPr>
          <a:lstStyle/>
          <a:p>
            <a:r>
              <a:rPr kumimoji="1" lang="en-US" altLang="ja-JP" sz="1200" b="1" dirty="0" smtClean="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 </a:t>
            </a:r>
            <a:r>
              <a:rPr kumimoji="1" lang="ja-JP" altLang="en-US" sz="1200" b="1" dirty="0" smtClean="0">
                <a:latin typeface="メイリオ" panose="020B0604030504040204" pitchFamily="50" charset="-128"/>
                <a:ea typeface="メイリオ" panose="020B0604030504040204" pitchFamily="50" charset="-128"/>
              </a:rPr>
              <a:t>後日、来所登録者として切り替える際に</a:t>
            </a:r>
            <a:r>
              <a:rPr kumimoji="1" lang="en-US" altLang="ja-JP" sz="1200" b="1" dirty="0" smtClean="0">
                <a:latin typeface="メイリオ" panose="020B0604030504040204" pitchFamily="50" charset="-128"/>
                <a:ea typeface="メイリオ" panose="020B0604030504040204" pitchFamily="50" charset="-128"/>
              </a:rPr>
              <a:t>HW</a:t>
            </a:r>
            <a:r>
              <a:rPr kumimoji="1" lang="ja-JP" altLang="en-US" sz="1200" b="1" dirty="0" smtClean="0">
                <a:latin typeface="メイリオ" panose="020B0604030504040204" pitchFamily="50" charset="-128"/>
                <a:ea typeface="メイリオ" panose="020B0604030504040204" pitchFamily="50" charset="-128"/>
              </a:rPr>
              <a:t>から電話連絡を行う場合があります</a:t>
            </a:r>
            <a:r>
              <a:rPr kumimoji="1" lang="ja-JP" altLang="en-US" dirty="0" smtClean="0"/>
              <a:t>。</a:t>
            </a:r>
            <a:endParaRPr kumimoji="1" lang="ja-JP" altLang="en-US" dirty="0"/>
          </a:p>
        </p:txBody>
      </p:sp>
    </p:spTree>
    <p:extLst>
      <p:ext uri="{BB962C8B-B14F-4D97-AF65-F5344CB8AC3E}">
        <p14:creationId xmlns:p14="http://schemas.microsoft.com/office/powerpoint/2010/main" val="1071790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1659</TotalTime>
  <Words>383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HGｺﾞｼｯｸM</vt:lpstr>
      <vt:lpstr>ＭＳ Ｐゴシック</vt:lpstr>
      <vt:lpstr>メイリオ</vt:lpstr>
      <vt:lpstr>Calibri</vt:lpstr>
      <vt:lpstr>Georgia</vt:lpstr>
      <vt:lpstr>Trebuchet MS</vt:lpstr>
      <vt:lpstr>スリップストリーム</vt:lpstr>
      <vt:lpstr> 「ハローワーク富士宮・富士・鰍沢・清水 合同就職面接会」受 付 票 </vt:lpstr>
    </vt:vector>
  </TitlesOfParts>
  <Company>厚生労働省職業安定局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職業安定行政関係システム</dc:creator>
  <cp:lastModifiedBy>宮尾由紀子</cp:lastModifiedBy>
  <cp:revision>184</cp:revision>
  <cp:lastPrinted>2024-10-16T02:13:36Z</cp:lastPrinted>
  <dcterms:created xsi:type="dcterms:W3CDTF">2014-09-18T05:45:21Z</dcterms:created>
  <dcterms:modified xsi:type="dcterms:W3CDTF">2024-11-07T01:15:39Z</dcterms:modified>
</cp:coreProperties>
</file>