
<file path=[Content_Types].xml><?xml version="1.0" encoding="utf-8"?>
<Types xmlns="http://schemas.openxmlformats.org/package/2006/content-types">
  <Default ContentType="image/jpeg" Extension="jpeg"/>
  <Default ContentType="image/png" Extension="png"/>
  <Default ContentType="application/vnd.openxmlformats-package.relationships+xml" Extension="rels"/>
  <Default ContentType="image/png" Extension="tmp"/>
  <Default ContentType="application/xml" Extension="xml"/>
  <Override ContentType="application/vnd.openxmlformats-officedocument.customXmlProperties+xml" PartName="/customXml/itemProps1.xml"/>
  <Override ContentType="application/vnd.openxmlformats-officedocument.customXmlProperties+xml" PartName="/customXml/itemProps2.xml"/>
  <Override ContentType="application/vnd.openxmlformats-officedocument.customXmlProperties+xml" PartName="/customXml/itemProps3.xml"/>
  <Override ContentType="application/vnd.openxmlformats-officedocument.extended-properties+xml" PartName="/docProps/app.xml"/>
  <Override ContentType="application/vnd.openxmlformats-package.core-properties+xml" PartName="/docProps/core.xml"/>
  <Override ContentType="application/vnd.openxmlformats-officedocument.custom-properties+xml" PartName="/docProps/custom.xml"/>
  <Override ContentType="application/vnd.ms-powerpoint.changesinfo+xml" PartName="/ppt/changesInfos/changesInfo1.xml"/>
  <Override ContentType="application/vnd.openxmlformats-officedocument.drawingml.chart+xml" PartName="/ppt/charts/chart1.xml"/>
  <Override ContentType="application/vnd.openxmlformats-officedocument.drawingml.chart+xml" PartName="/ppt/charts/chart2.xml"/>
  <Override ContentType="application/vnd.openxmlformats-officedocument.drawingml.chart+xml" PartName="/ppt/charts/chart3.xml"/>
  <Override ContentType="application/vnd.ms-office.chartcolorstyle+xml" PartName="/ppt/charts/colors1.xml"/>
  <Override ContentType="application/vnd.ms-office.chartcolorstyle+xml" PartName="/ppt/charts/colors2.xml"/>
  <Override ContentType="application/vnd.ms-office.chartcolorstyle+xml" PartName="/ppt/charts/colors3.xml"/>
  <Override ContentType="application/vnd.ms-office.chartstyle+xml" PartName="/ppt/charts/style1.xml"/>
  <Override ContentType="application/vnd.ms-office.chartstyle+xml" PartName="/ppt/charts/style2.xml"/>
  <Override ContentType="application/vnd.ms-office.chartstyle+xml" PartName="/ppt/charts/style3.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presentation.main+xml" PartName="/ppt/presentation.xml"/>
  <Override ContentType="application/vnd.openxmlformats-officedocument.presentationml.presProps+xml" PartName="/ppt/presProps.xml"/>
  <Override ContentType="application/vnd.ms-powerpoint.revisioninfo+xml" PartName="/ppt/revisionInfo.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3.xml"/>
  <Override ContentType="application/vnd.openxmlformats-officedocument.presentationml.slideLayout+xml" PartName="/ppt/slideLayouts/slideLayout14.xml"/>
  <Override ContentType="application/vnd.openxmlformats-officedocument.presentationml.slideLayout+xml" PartName="/ppt/slideLayouts/slideLayout15.xml"/>
  <Override ContentType="application/vnd.openxmlformats-officedocument.presentationml.slideLayout+xml" PartName="/ppt/slideLayouts/slideLayout16.xml"/>
  <Override ContentType="application/vnd.openxmlformats-officedocument.presentationml.slideLayout+xml" PartName="/ppt/slideLayouts/slideLayout17.xml"/>
  <Override ContentType="application/vnd.openxmlformats-officedocument.presentationml.slideLayout+xml" PartName="/ppt/slideLayouts/slideLayout18.xml"/>
  <Override ContentType="application/vnd.openxmlformats-officedocument.presentationml.slideLayout+xml" PartName="/ppt/slideLayouts/slideLayout19.xml"/>
  <Override ContentType="application/vnd.openxmlformats-officedocument.presentationml.slideLayout+xml" PartName="/ppt/slideLayouts/slideLayout20.xml"/>
  <Override ContentType="application/vnd.openxmlformats-officedocument.presentationml.slideLayout+xml" PartName="/ppt/slideLayouts/slideLayout21.xml"/>
  <Override ContentType="application/vnd.openxmlformats-officedocument.presentationml.slideLayout+xml" PartName="/ppt/slideLayouts/slideLayout22.xml"/>
  <Override ContentType="application/vnd.openxmlformats-officedocument.presentationml.slideMaster+xml" PartName="/ppt/slideMasters/slideMaster1.xml"/>
  <Override ContentType="application/vnd.openxmlformats-officedocument.presentationml.slideMaster+xml" PartName="/ppt/slideMasters/slideMaster2.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Lst>
  <p:notesMasterIdLst>
    <p:notesMasterId r:id="rId10"/>
  </p:notesMasterIdLst>
  <p:sldIdLst>
    <p:sldId id="256" r:id="rId6"/>
    <p:sldId id="258" r:id="rId7"/>
    <p:sldId id="262" r:id="rId8"/>
    <p:sldId id="264" r:id="rId9"/>
  </p:sldIdLst>
  <p:sldSz cx="6858000" cy="9906000" type="A4"/>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85723"/>
    <a:srgbClr val="70AD47"/>
    <a:srgbClr val="E2F0D9"/>
    <a:srgbClr val="F2F8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E0591E-5C90-4E16-AFED-B4C22B63C596}" v="1" dt="2026-10-07T07:58:15.813"/>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6233" autoAdjust="0"/>
  </p:normalViewPr>
  <p:slideViewPr>
    <p:cSldViewPr snapToGrid="0">
      <p:cViewPr varScale="1">
        <p:scale>
          <a:sx n="74" d="100"/>
          <a:sy n="74" d="100"/>
        </p:scale>
        <p:origin x="636" y="72"/>
      </p:cViewPr>
      <p:guideLst/>
    </p:cSldViewPr>
  </p:slideViewPr>
  <p:notesTextViewPr>
    <p:cViewPr>
      <p:scale>
        <a:sx n="1" d="1"/>
        <a:sy n="1" d="1"/>
      </p:scale>
      <p:origin x="0" y="0"/>
    </p:cViewPr>
  </p:notesTextViewPr>
  <p:gridSpacing cx="72008" cy="72008"/>
</p:viewPr>
</file>

<file path=ppt/_rels/presentation.xml.rels><?xml version="1.0" encoding="UTF-8" standalone="yes"?><Relationships xmlns="http://schemas.openxmlformats.org/package/2006/relationships"><Relationship Id="rId1" Target="../customXml/item1.xml" Type="http://schemas.openxmlformats.org/officeDocument/2006/relationships/customXml"/><Relationship Id="rId10" Target="notesMasters/notesMaster1.xml" Type="http://schemas.openxmlformats.org/officeDocument/2006/relationships/notesMaster"/><Relationship Id="rId11" Target="presProps.xml" Type="http://schemas.openxmlformats.org/officeDocument/2006/relationships/presProps"/><Relationship Id="rId12" Target="viewProps.xml" Type="http://schemas.openxmlformats.org/officeDocument/2006/relationships/viewProps"/><Relationship Id="rId13" Target="theme/theme1.xml" Type="http://schemas.openxmlformats.org/officeDocument/2006/relationships/theme"/><Relationship Id="rId14" Target="tableStyles.xml" Type="http://schemas.openxmlformats.org/officeDocument/2006/relationships/tableStyles"/><Relationship Id="rId15" Target="changesInfos/changesInfo1.xml" Type="http://schemas.microsoft.com/office/2016/11/relationships/changesInfo"/><Relationship Id="rId16" Target="revisionInfo.xml" Type="http://schemas.microsoft.com/office/2015/10/relationships/revisionInfo"/><Relationship Id="rId2" Target="../customXml/item2.xml" Type="http://schemas.openxmlformats.org/officeDocument/2006/relationships/customXml"/><Relationship Id="rId3" Target="../customXml/item3.xml" Type="http://schemas.openxmlformats.org/officeDocument/2006/relationships/customXml"/><Relationship Id="rId4" Target="slideMasters/slideMaster1.xml" Type="http://schemas.openxmlformats.org/officeDocument/2006/relationships/slideMaster"/><Relationship Id="rId5" Target="slideMasters/slideMaster2.xml" Type="http://schemas.openxmlformats.org/officeDocument/2006/relationships/slideMaster"/><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座間渉" userId="921c8509-234c-4b6e-ba78-c38f6782d6fe" providerId="ADAL" clId="{F48FE19E-E16A-4D15-BA1F-4E7B3603CD4D}"/>
    <pc:docChg chg="delSld">
      <pc:chgData name="座間渉" userId="921c8509-234c-4b6e-ba78-c38f6782d6fe" providerId="ADAL" clId="{F48FE19E-E16A-4D15-BA1F-4E7B3603CD4D}" dt="2025-03-03T01:30:33.495" v="0" actId="2696"/>
      <pc:docMkLst>
        <pc:docMk/>
      </pc:docMkLst>
      <pc:sldChg chg="del">
        <pc:chgData name="座間渉" userId="921c8509-234c-4b6e-ba78-c38f6782d6fe" providerId="ADAL" clId="{F48FE19E-E16A-4D15-BA1F-4E7B3603CD4D}" dt="2025-03-03T01:30:33.495" v="0" actId="2696"/>
        <pc:sldMkLst>
          <pc:docMk/>
          <pc:sldMk cId="1588871077" sldId="264"/>
        </pc:sldMkLst>
      </pc:sldChg>
      <pc:sldChg chg="del">
        <pc:chgData name="座間渉" userId="921c8509-234c-4b6e-ba78-c38f6782d6fe" providerId="ADAL" clId="{F48FE19E-E16A-4D15-BA1F-4E7B3603CD4D}" dt="2025-03-03T01:30:33.495" v="0" actId="2696"/>
        <pc:sldMkLst>
          <pc:docMk/>
          <pc:sldMk cId="1742874533" sldId="265"/>
        </pc:sldMkLst>
      </pc:sldChg>
    </pc:docChg>
  </pc:docChgLst>
  <pc:docChgLst>
    <pc:chgData name="座間渉" userId="921c8509-234c-4b6e-ba78-c38f6782d6fe" providerId="ADAL" clId="{47B7088E-1194-4B22-91B0-29C2238F1B7F}"/>
    <pc:docChg chg="custSel modSld sldOrd">
      <pc:chgData name="座間渉" userId="921c8509-234c-4b6e-ba78-c38f6782d6fe" providerId="ADAL" clId="{47B7088E-1194-4B22-91B0-29C2238F1B7F}" dt="2025-02-28T13:04:43.824" v="641"/>
      <pc:docMkLst>
        <pc:docMk/>
      </pc:docMkLst>
      <pc:sldChg chg="addSp delSp modSp mod">
        <pc:chgData name="座間渉" userId="921c8509-234c-4b6e-ba78-c38f6782d6fe" providerId="ADAL" clId="{47B7088E-1194-4B22-91B0-29C2238F1B7F}" dt="2025-02-28T12:45:32.353" v="542" actId="1076"/>
        <pc:sldMkLst>
          <pc:docMk/>
          <pc:sldMk cId="1469193832" sldId="256"/>
        </pc:sldMkLst>
      </pc:sldChg>
      <pc:sldChg chg="addSp delSp modSp mod">
        <pc:chgData name="座間渉" userId="921c8509-234c-4b6e-ba78-c38f6782d6fe" providerId="ADAL" clId="{47B7088E-1194-4B22-91B0-29C2238F1B7F}" dt="2025-02-28T13:02:28.780" v="548" actId="1076"/>
        <pc:sldMkLst>
          <pc:docMk/>
          <pc:sldMk cId="1423544465" sldId="262"/>
        </pc:sldMkLst>
      </pc:sldChg>
      <pc:sldChg chg="delSp modSp mod ord">
        <pc:chgData name="座間渉" userId="921c8509-234c-4b6e-ba78-c38f6782d6fe" providerId="ADAL" clId="{47B7088E-1194-4B22-91B0-29C2238F1B7F}" dt="2025-02-28T13:04:37.911" v="640" actId="21"/>
        <pc:sldMkLst>
          <pc:docMk/>
          <pc:sldMk cId="1588871077" sldId="264"/>
        </pc:sldMkLst>
      </pc:sldChg>
      <pc:sldChg chg="addSp modSp mod">
        <pc:chgData name="座間渉" userId="921c8509-234c-4b6e-ba78-c38f6782d6fe" providerId="ADAL" clId="{47B7088E-1194-4B22-91B0-29C2238F1B7F}" dt="2025-02-28T13:04:43.824" v="641"/>
        <pc:sldMkLst>
          <pc:docMk/>
          <pc:sldMk cId="1742874533" sldId="265"/>
        </pc:sldMkLst>
      </pc:sldChg>
    </pc:docChg>
  </pc:docChgLst>
  <pc:docChgLst>
    <pc:chgData name="座間渉" userId="921c8509-234c-4b6e-ba78-c38f6782d6fe" providerId="ADAL" clId="{BD7FCF4C-30E4-409F-86AE-4309E9B0A624}"/>
    <pc:docChg chg="undo redo custSel modSld">
      <pc:chgData name="座間渉" userId="921c8509-234c-4b6e-ba78-c38f6782d6fe" providerId="ADAL" clId="{BD7FCF4C-30E4-409F-86AE-4309E9B0A624}" dt="2025-03-03T01:02:04.786" v="363" actId="14100"/>
      <pc:docMkLst>
        <pc:docMk/>
      </pc:docMkLst>
      <pc:sldChg chg="addSp delSp modSp mod">
        <pc:chgData name="座間渉" userId="921c8509-234c-4b6e-ba78-c38f6782d6fe" providerId="ADAL" clId="{BD7FCF4C-30E4-409F-86AE-4309E9B0A624}" dt="2025-03-03T01:02:04.786" v="363" actId="14100"/>
        <pc:sldMkLst>
          <pc:docMk/>
          <pc:sldMk cId="3369640376" sldId="263"/>
        </pc:sldMkLst>
      </pc:sldChg>
    </pc:docChg>
  </pc:docChgLst>
  <pc:docChgLst>
    <pc:chgData name="富澤蛍心" userId="57825eae-7eab-4f03-8c61-25743c96df9a" providerId="ADAL" clId="{3C00DC4B-E192-40DA-B2AC-921775AEFBB9}"/>
    <pc:docChg chg="custSel modSld">
      <pc:chgData name="富澤蛍心" userId="57825eae-7eab-4f03-8c61-25743c96df9a" providerId="ADAL" clId="{3C00DC4B-E192-40DA-B2AC-921775AEFBB9}" dt="2026-10-07T07:59:27.247" v="15" actId="1076"/>
      <pc:docMkLst>
        <pc:docMk/>
      </pc:docMkLst>
      <pc:sldChg chg="addSp delSp modSp mod">
        <pc:chgData name="富澤蛍心" userId="57825eae-7eab-4f03-8c61-25743c96df9a" providerId="ADAL" clId="{3C00DC4B-E192-40DA-B2AC-921775AEFBB9}" dt="2026-10-07T07:59:27.247" v="15" actId="1076"/>
        <pc:sldMkLst>
          <pc:docMk/>
          <pc:sldMk cId="3227845656" sldId="264"/>
        </pc:sldMkLst>
        <pc:spChg chg="del mod">
          <ac:chgData name="富澤蛍心" userId="57825eae-7eab-4f03-8c61-25743c96df9a" providerId="ADAL" clId="{3C00DC4B-E192-40DA-B2AC-921775AEFBB9}" dt="2026-10-07T07:57:51.199" v="1" actId="478"/>
          <ac:spMkLst>
            <pc:docMk/>
            <pc:sldMk cId="3227845656" sldId="264"/>
            <ac:spMk id="3" creationId="{7AD8B49E-8AE9-7108-7AEA-9A904240E1DC}"/>
          </ac:spMkLst>
        </pc:spChg>
        <pc:spChg chg="mod">
          <ac:chgData name="富澤蛍心" userId="57825eae-7eab-4f03-8c61-25743c96df9a" providerId="ADAL" clId="{3C00DC4B-E192-40DA-B2AC-921775AEFBB9}" dt="2026-10-07T07:59:27.247" v="15" actId="1076"/>
          <ac:spMkLst>
            <pc:docMk/>
            <pc:sldMk cId="3227845656" sldId="264"/>
            <ac:spMk id="4" creationId="{9DAD66C1-CBFB-9963-536D-E32B1578CAD5}"/>
          </ac:spMkLst>
        </pc:spChg>
        <pc:picChg chg="add mod">
          <ac:chgData name="富澤蛍心" userId="57825eae-7eab-4f03-8c61-25743c96df9a" providerId="ADAL" clId="{3C00DC4B-E192-40DA-B2AC-921775AEFBB9}" dt="2026-10-07T07:59:22.434" v="14" actId="1076"/>
          <ac:picMkLst>
            <pc:docMk/>
            <pc:sldMk cId="3227845656" sldId="264"/>
            <ac:picMk id="6" creationId="{2C02F3D2-CC20-09CE-87DE-9B8C36B195FE}"/>
          </ac:picMkLst>
        </pc:picChg>
      </pc:sldChg>
    </pc:docChg>
  </pc:docChgLst>
</pc:chgInfo>
</file>

<file path=ppt/charts/_rels/chart1.xml.rels><?xml version="1.0" encoding="UTF-8" standalone="yes"?><Relationships xmlns="http://schemas.openxmlformats.org/package/2006/relationships"><Relationship Id="rId1" Target="style1.xml" Type="http://schemas.microsoft.com/office/2011/relationships/chartStyle"/><Relationship Id="rId2" Target="colors1.xml" Type="http://schemas.microsoft.com/office/2011/relationships/chartColorStyle"/><Relationship Id="rId3" Target="http://invalid.uri" TargetMode="External" Type="http://schemas.openxmlformats.org/officeDocument/2006/relationships/oleObject"/></Relationships>
</file>

<file path=ppt/charts/_rels/chart2.xml.rels><?xml version="1.0" encoding="UTF-8" standalone="yes"?><Relationships xmlns="http://schemas.openxmlformats.org/package/2006/relationships"><Relationship Id="rId1" Target="style2.xml" Type="http://schemas.microsoft.com/office/2011/relationships/chartStyle"/><Relationship Id="rId2" Target="colors2.xml" Type="http://schemas.microsoft.com/office/2011/relationships/chartColorStyle"/><Relationship Id="rId3" Target="http://invalid.uri" TargetMode="External" Type="http://schemas.openxmlformats.org/officeDocument/2006/relationships/oleObject"/></Relationships>
</file>

<file path=ppt/charts/_rels/chart3.xml.rels><?xml version="1.0" encoding="UTF-8" standalone="yes"?><Relationships xmlns="http://schemas.openxmlformats.org/package/2006/relationships"><Relationship Id="rId1" Target="style3.xml" Type="http://schemas.microsoft.com/office/2011/relationships/chartStyle"/><Relationship Id="rId2" Target="colors3.xml" Type="http://schemas.microsoft.com/office/2011/relationships/chartColorStyle"/><Relationship Id="rId3" Target="http://invalid.uri" TargetMode="External" Type="http://schemas.openxmlformats.org/officeDocument/2006/relationships/oleObject"/></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b="1" u="sng"/>
              <a:t>山梨県における死傷者数の推移（休業４日以上</a:t>
            </a:r>
            <a:r>
              <a:rPr lang="ja-JP" altLang="en-US" u="sng"/>
              <a:t>）</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manualLayout>
          <c:layoutTarget val="inner"/>
          <c:xMode val="edge"/>
          <c:yMode val="edge"/>
          <c:x val="9.1914260717410323E-2"/>
          <c:y val="0.10677244870279405"/>
          <c:w val="0.82023605113876896"/>
          <c:h val="0.78140638952154307"/>
        </c:manualLayout>
      </c:layout>
      <c:lineChart>
        <c:grouping val="standard"/>
        <c:varyColors val="0"/>
        <c:ser>
          <c:idx val="0"/>
          <c:order val="0"/>
          <c:tx>
            <c:strRef>
              <c:f>介護施設※黄塗り部分ベタ打ち!$A$5</c:f>
              <c:strCache>
                <c:ptCount val="1"/>
                <c:pt idx="0">
                  <c:v>全産業</c:v>
                </c:pt>
              </c:strCache>
            </c:strRef>
          </c:tx>
          <c:spPr>
            <a:ln w="28575" cap="rnd">
              <a:solidFill>
                <a:srgbClr val="96CE43"/>
              </a:solidFill>
              <a:round/>
            </a:ln>
            <a:effectLst/>
          </c:spPr>
          <c:marker>
            <c:symbol val="circle"/>
            <c:size val="6"/>
            <c:spPr>
              <a:solidFill>
                <a:srgbClr val="96CE43"/>
              </a:solidFill>
              <a:ln w="9525">
                <a:solidFill>
                  <a:schemeClr val="accent6">
                    <a:lumMod val="75000"/>
                    <a:alpha val="81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介護施設※黄塗り部分ベタ打ち!$C$4:$L$4</c:f>
              <c:strCache>
                <c:ptCount val="10"/>
                <c:pt idx="0">
                  <c:v>H28年</c:v>
                </c:pt>
                <c:pt idx="1">
                  <c:v>H29年</c:v>
                </c:pt>
                <c:pt idx="2">
                  <c:v>H30年</c:v>
                </c:pt>
                <c:pt idx="3">
                  <c:v>R元年</c:v>
                </c:pt>
                <c:pt idx="4">
                  <c:v>R2年</c:v>
                </c:pt>
                <c:pt idx="5">
                  <c:v>R3年</c:v>
                </c:pt>
                <c:pt idx="6">
                  <c:v>R4年</c:v>
                </c:pt>
                <c:pt idx="7">
                  <c:v>R5年</c:v>
                </c:pt>
                <c:pt idx="8">
                  <c:v>R6年</c:v>
                </c:pt>
                <c:pt idx="9">
                  <c:v>R7年</c:v>
                </c:pt>
              </c:strCache>
            </c:strRef>
          </c:cat>
          <c:val>
            <c:numRef>
              <c:f>介護施設※黄塗り部分ベタ打ち!$C$5:$L$5</c:f>
              <c:numCache>
                <c:formatCode>General</c:formatCode>
                <c:ptCount val="10"/>
                <c:pt idx="0">
                  <c:v>744</c:v>
                </c:pt>
                <c:pt idx="1">
                  <c:v>726</c:v>
                </c:pt>
                <c:pt idx="2">
                  <c:v>830</c:v>
                </c:pt>
                <c:pt idx="3">
                  <c:v>801</c:v>
                </c:pt>
                <c:pt idx="4">
                  <c:v>745</c:v>
                </c:pt>
                <c:pt idx="5">
                  <c:v>877</c:v>
                </c:pt>
                <c:pt idx="6">
                  <c:v>908</c:v>
                </c:pt>
                <c:pt idx="7">
                  <c:v>911</c:v>
                </c:pt>
                <c:pt idx="8">
                  <c:v>896</c:v>
                </c:pt>
                <c:pt idx="9">
                  <c:v>948</c:v>
                </c:pt>
              </c:numCache>
            </c:numRef>
          </c:val>
          <c:smooth val="0"/>
          <c:extLst>
            <c:ext xmlns:c16="http://schemas.microsoft.com/office/drawing/2014/chart" uri="{C3380CC4-5D6E-409C-BE32-E72D297353CC}">
              <c16:uniqueId val="{00000000-E7E6-43E1-BCFF-5A471968C925}"/>
            </c:ext>
          </c:extLst>
        </c:ser>
        <c:dLbls>
          <c:showLegendKey val="0"/>
          <c:showVal val="0"/>
          <c:showCatName val="0"/>
          <c:showSerName val="0"/>
          <c:showPercent val="0"/>
          <c:showBubbleSize val="0"/>
        </c:dLbls>
        <c:marker val="1"/>
        <c:smooth val="0"/>
        <c:axId val="625620648"/>
        <c:axId val="625618848"/>
      </c:lineChart>
      <c:lineChart>
        <c:grouping val="standard"/>
        <c:varyColors val="0"/>
        <c:ser>
          <c:idx val="1"/>
          <c:order val="1"/>
          <c:tx>
            <c:strRef>
              <c:f>介護施設※黄塗り部分ベタ打ち!$A$6</c:f>
              <c:strCache>
                <c:ptCount val="1"/>
                <c:pt idx="0">
                  <c:v>介護施設</c:v>
                </c:pt>
              </c:strCache>
            </c:strRef>
          </c:tx>
          <c:spPr>
            <a:ln w="28575" cap="rnd">
              <a:solidFill>
                <a:schemeClr val="accent2"/>
              </a:solidFill>
              <a:round/>
            </a:ln>
            <a:effectLst/>
          </c:spPr>
          <c:marker>
            <c:symbol val="circle"/>
            <c:size val="5"/>
            <c:spPr>
              <a:solidFill>
                <a:schemeClr val="accent2"/>
              </a:solidFill>
              <a:ln w="9525">
                <a:solidFill>
                  <a:srgbClr val="FF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介護施設※黄塗り部分ベタ打ち!$C$4:$L$4</c:f>
              <c:strCache>
                <c:ptCount val="10"/>
                <c:pt idx="0">
                  <c:v>H28年</c:v>
                </c:pt>
                <c:pt idx="1">
                  <c:v>H29年</c:v>
                </c:pt>
                <c:pt idx="2">
                  <c:v>H30年</c:v>
                </c:pt>
                <c:pt idx="3">
                  <c:v>R元年</c:v>
                </c:pt>
                <c:pt idx="4">
                  <c:v>R2年</c:v>
                </c:pt>
                <c:pt idx="5">
                  <c:v>R3年</c:v>
                </c:pt>
                <c:pt idx="6">
                  <c:v>R4年</c:v>
                </c:pt>
                <c:pt idx="7">
                  <c:v>R5年</c:v>
                </c:pt>
                <c:pt idx="8">
                  <c:v>R6年</c:v>
                </c:pt>
                <c:pt idx="9">
                  <c:v>R7年</c:v>
                </c:pt>
              </c:strCache>
            </c:strRef>
          </c:cat>
          <c:val>
            <c:numRef>
              <c:f>介護施設※黄塗り部分ベタ打ち!$C$6:$L$6</c:f>
              <c:numCache>
                <c:formatCode>General</c:formatCode>
                <c:ptCount val="10"/>
                <c:pt idx="0">
                  <c:v>46</c:v>
                </c:pt>
                <c:pt idx="1">
                  <c:v>52</c:v>
                </c:pt>
                <c:pt idx="2">
                  <c:v>65</c:v>
                </c:pt>
                <c:pt idx="3">
                  <c:v>61</c:v>
                </c:pt>
                <c:pt idx="4">
                  <c:v>81</c:v>
                </c:pt>
                <c:pt idx="5">
                  <c:v>77</c:v>
                </c:pt>
                <c:pt idx="6">
                  <c:v>77</c:v>
                </c:pt>
                <c:pt idx="7">
                  <c:v>72</c:v>
                </c:pt>
                <c:pt idx="8">
                  <c:v>72</c:v>
                </c:pt>
                <c:pt idx="9">
                  <c:v>69</c:v>
                </c:pt>
              </c:numCache>
            </c:numRef>
          </c:val>
          <c:smooth val="0"/>
          <c:extLst>
            <c:ext xmlns:c16="http://schemas.microsoft.com/office/drawing/2014/chart" uri="{C3380CC4-5D6E-409C-BE32-E72D297353CC}">
              <c16:uniqueId val="{00000001-E7E6-43E1-BCFF-5A471968C925}"/>
            </c:ext>
          </c:extLst>
        </c:ser>
        <c:ser>
          <c:idx val="2"/>
          <c:order val="2"/>
          <c:tx>
            <c:strRef>
              <c:f>介護施設※黄塗り部分ベタ打ち!$A$7</c:f>
              <c:strCache>
                <c:ptCount val="1"/>
                <c:pt idx="0">
                  <c:v>うち60歳以上</c:v>
                </c:pt>
              </c:strCache>
            </c:strRef>
          </c:tx>
          <c:spPr>
            <a:ln w="28575" cap="rnd">
              <a:solidFill>
                <a:srgbClr val="F66063"/>
              </a:solidFill>
              <a:round/>
            </a:ln>
            <a:effectLst/>
          </c:spPr>
          <c:marker>
            <c:symbol val="circle"/>
            <c:size val="5"/>
            <c:spPr>
              <a:solidFill>
                <a:srgbClr val="F66063"/>
              </a:solidFill>
              <a:ln w="9525">
                <a:solidFill>
                  <a:srgbClr val="C00000"/>
                </a:solidFill>
              </a:ln>
              <a:effectLst/>
            </c:spPr>
          </c:marker>
          <c:dLbls>
            <c:dLbl>
              <c:idx val="0"/>
              <c:layout>
                <c:manualLayout>
                  <c:x val="-3.1025750212741482E-2"/>
                  <c:y val="-3.651918706169966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5EB-4766-ABDA-70EC01CF44F2}"/>
                </c:ext>
              </c:extLst>
            </c:dLbl>
            <c:dLbl>
              <c:idx val="1"/>
              <c:layout>
                <c:manualLayout>
                  <c:x val="-3.1025750212741503E-2"/>
                  <c:y val="-3.651918706169966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5EB-4766-ABDA-70EC01CF44F2}"/>
                </c:ext>
              </c:extLst>
            </c:dLbl>
            <c:dLbl>
              <c:idx val="2"/>
              <c:layout>
                <c:manualLayout>
                  <c:x val="-3.1025750212741461E-2"/>
                  <c:y val="-3.218713640194896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5EB-4766-ABDA-70EC01CF44F2}"/>
                </c:ext>
              </c:extLst>
            </c:dLbl>
            <c:dLbl>
              <c:idx val="3"/>
              <c:layout>
                <c:manualLayout>
                  <c:x val="-3.1025750212741503E-2"/>
                  <c:y val="-4.085123772145066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5EB-4766-ABDA-70EC01CF44F2}"/>
                </c:ext>
              </c:extLst>
            </c:dLbl>
            <c:dLbl>
              <c:idx val="4"/>
              <c:layout>
                <c:manualLayout>
                  <c:x val="-3.4328617766530199E-2"/>
                  <c:y val="-3.8685212391575081E-2"/>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r"/>
              <c:showLegendKey val="0"/>
              <c:showVal val="1"/>
              <c:showCatName val="0"/>
              <c:showSerName val="0"/>
              <c:showPercent val="0"/>
              <c:showBubbleSize val="0"/>
              <c:extLst>
                <c:ext xmlns:c15="http://schemas.microsoft.com/office/drawing/2012/chart" uri="{CE6537A1-D6FC-4f65-9D91-7224C49458BB}">
                  <c15:layout>
                    <c:manualLayout>
                      <c:w val="4.0031805455474787E-2"/>
                      <c:h val="0.1163588807209078"/>
                    </c:manualLayout>
                  </c15:layout>
                </c:ext>
                <c:ext xmlns:c16="http://schemas.microsoft.com/office/drawing/2014/chart" uri="{C3380CC4-5D6E-409C-BE32-E72D297353CC}">
                  <c16:uniqueId val="{00000004-75EB-4766-ABDA-70EC01CF44F2}"/>
                </c:ext>
              </c:extLst>
            </c:dLbl>
            <c:dLbl>
              <c:idx val="5"/>
              <c:layout>
                <c:manualLayout>
                  <c:x val="-2.8823780715740648E-2"/>
                  <c:y val="-4.518328838120135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5EB-4766-ABDA-70EC01CF44F2}"/>
                </c:ext>
              </c:extLst>
            </c:dLbl>
            <c:dLbl>
              <c:idx val="6"/>
              <c:layout>
                <c:manualLayout>
                  <c:x val="-3.3227719709742275E-2"/>
                  <c:y val="-4.7349313711076778E-2"/>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r"/>
              <c:showLegendKey val="0"/>
              <c:showVal val="1"/>
              <c:showCatName val="0"/>
              <c:showSerName val="0"/>
              <c:showPercent val="0"/>
              <c:showBubbleSize val="0"/>
              <c:extLst>
                <c:ext xmlns:c15="http://schemas.microsoft.com/office/drawing/2012/chart" uri="{CE6537A1-D6FC-4f65-9D91-7224C49458BB}">
                  <c15:layout>
                    <c:manualLayout>
                      <c:w val="4.6637713946477227E-2"/>
                      <c:h val="9.0366576762402714E-2"/>
                    </c:manualLayout>
                  </c15:layout>
                </c:ext>
                <c:ext xmlns:c16="http://schemas.microsoft.com/office/drawing/2014/chart" uri="{C3380CC4-5D6E-409C-BE32-E72D297353CC}">
                  <c16:uniqueId val="{00000006-75EB-4766-ABDA-70EC01CF44F2}"/>
                </c:ext>
              </c:extLst>
            </c:dLbl>
            <c:dLbl>
              <c:idx val="7"/>
              <c:layout>
                <c:manualLayout>
                  <c:x val="-3.3227719709742358E-2"/>
                  <c:y val="-4.518328838120135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5EB-4766-ABDA-70EC01CF44F2}"/>
                </c:ext>
              </c:extLst>
            </c:dLbl>
            <c:dLbl>
              <c:idx val="8"/>
              <c:layout>
                <c:manualLayout>
                  <c:x val="-3.1025750212741461E-2"/>
                  <c:y val="-4.085123772145050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75EB-4766-ABDA-70EC01CF44F2}"/>
                </c:ext>
              </c:extLst>
            </c:dLbl>
            <c:dLbl>
              <c:idx val="9"/>
              <c:layout>
                <c:manualLayout>
                  <c:x val="-3.1025750212741461E-2"/>
                  <c:y val="-3.218713640194880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75EB-4766-ABDA-70EC01CF44F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介護施設※黄塗り部分ベタ打ち!$C$4:$L$4</c:f>
              <c:strCache>
                <c:ptCount val="10"/>
                <c:pt idx="0">
                  <c:v>H28年</c:v>
                </c:pt>
                <c:pt idx="1">
                  <c:v>H29年</c:v>
                </c:pt>
                <c:pt idx="2">
                  <c:v>H30年</c:v>
                </c:pt>
                <c:pt idx="3">
                  <c:v>R元年</c:v>
                </c:pt>
                <c:pt idx="4">
                  <c:v>R2年</c:v>
                </c:pt>
                <c:pt idx="5">
                  <c:v>R3年</c:v>
                </c:pt>
                <c:pt idx="6">
                  <c:v>R4年</c:v>
                </c:pt>
                <c:pt idx="7">
                  <c:v>R5年</c:v>
                </c:pt>
                <c:pt idx="8">
                  <c:v>R6年</c:v>
                </c:pt>
                <c:pt idx="9">
                  <c:v>R7年</c:v>
                </c:pt>
              </c:strCache>
            </c:strRef>
          </c:cat>
          <c:val>
            <c:numRef>
              <c:f>介護施設※黄塗り部分ベタ打ち!$C$7:$L$7</c:f>
              <c:numCache>
                <c:formatCode>General</c:formatCode>
                <c:ptCount val="10"/>
                <c:pt idx="0">
                  <c:v>11</c:v>
                </c:pt>
                <c:pt idx="1">
                  <c:v>12</c:v>
                </c:pt>
                <c:pt idx="2">
                  <c:v>24</c:v>
                </c:pt>
                <c:pt idx="3">
                  <c:v>24</c:v>
                </c:pt>
                <c:pt idx="4">
                  <c:v>25</c:v>
                </c:pt>
                <c:pt idx="5">
                  <c:v>23</c:v>
                </c:pt>
                <c:pt idx="6">
                  <c:v>21</c:v>
                </c:pt>
                <c:pt idx="7">
                  <c:v>23</c:v>
                </c:pt>
                <c:pt idx="8">
                  <c:v>28</c:v>
                </c:pt>
                <c:pt idx="9">
                  <c:v>33</c:v>
                </c:pt>
              </c:numCache>
            </c:numRef>
          </c:val>
          <c:smooth val="0"/>
          <c:extLst>
            <c:ext xmlns:c16="http://schemas.microsoft.com/office/drawing/2014/chart" uri="{C3380CC4-5D6E-409C-BE32-E72D297353CC}">
              <c16:uniqueId val="{00000002-E7E6-43E1-BCFF-5A471968C925}"/>
            </c:ext>
          </c:extLst>
        </c:ser>
        <c:dLbls>
          <c:showLegendKey val="0"/>
          <c:showVal val="0"/>
          <c:showCatName val="0"/>
          <c:showSerName val="0"/>
          <c:showPercent val="0"/>
          <c:showBubbleSize val="0"/>
        </c:dLbls>
        <c:marker val="1"/>
        <c:smooth val="0"/>
        <c:axId val="466247632"/>
        <c:axId val="466249432"/>
      </c:lineChart>
      <c:catAx>
        <c:axId val="62562064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625618848"/>
        <c:crosses val="autoZero"/>
        <c:auto val="1"/>
        <c:lblAlgn val="ctr"/>
        <c:lblOffset val="100"/>
        <c:noMultiLvlLbl val="0"/>
      </c:catAx>
      <c:valAx>
        <c:axId val="625618848"/>
        <c:scaling>
          <c:orientation val="minMax"/>
          <c:max val="1200"/>
        </c:scaling>
        <c:delete val="0"/>
        <c:axPos val="l"/>
        <c:majorGridlines>
          <c:spPr>
            <a:ln w="9525" cap="flat" cmpd="sng" algn="ctr">
              <a:solidFill>
                <a:schemeClr val="bg1">
                  <a:lumMod val="95000"/>
                </a:schemeClr>
              </a:solidFill>
              <a:round/>
            </a:ln>
            <a:effectLst/>
          </c:spPr>
        </c:majorGridlines>
        <c:numFmt formatCode="General" sourceLinked="1"/>
        <c:majorTickMark val="out"/>
        <c:minorTickMark val="none"/>
        <c:tickLblPos val="nextTo"/>
        <c:spPr>
          <a:noFill/>
          <a:ln>
            <a:solidFill>
              <a:schemeClr val="bg1">
                <a:lumMod val="95000"/>
              </a:schemeClr>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625620648"/>
        <c:crosses val="autoZero"/>
        <c:crossBetween val="between"/>
      </c:valAx>
      <c:valAx>
        <c:axId val="466249432"/>
        <c:scaling>
          <c:orientation val="minMax"/>
          <c:max val="300"/>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466247632"/>
        <c:crosses val="max"/>
        <c:crossBetween val="between"/>
      </c:valAx>
      <c:catAx>
        <c:axId val="466247632"/>
        <c:scaling>
          <c:orientation val="minMax"/>
        </c:scaling>
        <c:delete val="1"/>
        <c:axPos val="t"/>
        <c:numFmt formatCode="General" sourceLinked="1"/>
        <c:majorTickMark val="out"/>
        <c:minorTickMark val="none"/>
        <c:tickLblPos val="nextTo"/>
        <c:crossAx val="466249432"/>
        <c:crosses val="max"/>
        <c:auto val="1"/>
        <c:lblAlgn val="ctr"/>
        <c:lblOffset val="100"/>
        <c:noMultiLvlLbl val="0"/>
      </c:catAx>
      <c:spPr>
        <a:noFill/>
        <a:ln>
          <a:noFill/>
        </a:ln>
        <a:effectLst/>
      </c:spPr>
    </c:plotArea>
    <c:legend>
      <c:legendPos val="r"/>
      <c:layout>
        <c:manualLayout>
          <c:xMode val="edge"/>
          <c:yMode val="edge"/>
          <c:x val="0.69461751963220508"/>
          <c:y val="0.34548752113580228"/>
          <c:w val="0.22427363940634953"/>
          <c:h val="0.2396076232134984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19050" cap="flat" cmpd="sng" algn="ctr">
      <a:solidFill>
        <a:schemeClr val="accent2"/>
      </a:solidFill>
      <a:round/>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chemeClr val="accent2">
                <a:lumMod val="50000"/>
              </a:schemeClr>
            </a:solidFill>
            <a:ln>
              <a:noFill/>
            </a:ln>
          </c:spPr>
          <c:dPt>
            <c:idx val="0"/>
            <c:bubble3D val="0"/>
            <c:spPr>
              <a:solidFill>
                <a:schemeClr val="accent2">
                  <a:lumMod val="50000"/>
                </a:schemeClr>
              </a:solidFill>
              <a:ln w="19050">
                <a:noFill/>
              </a:ln>
              <a:effectLst/>
            </c:spPr>
            <c:extLst>
              <c:ext xmlns:c16="http://schemas.microsoft.com/office/drawing/2014/chart" uri="{C3380CC4-5D6E-409C-BE32-E72D297353CC}">
                <c16:uniqueId val="{00000001-8145-4B05-BC40-DF8AB6F81EA8}"/>
              </c:ext>
            </c:extLst>
          </c:dPt>
          <c:dPt>
            <c:idx val="1"/>
            <c:bubble3D val="0"/>
            <c:spPr>
              <a:solidFill>
                <a:schemeClr val="accent4">
                  <a:lumMod val="75000"/>
                </a:schemeClr>
              </a:solidFill>
              <a:ln w="19050">
                <a:noFill/>
              </a:ln>
              <a:effectLst/>
            </c:spPr>
            <c:extLst>
              <c:ext xmlns:c16="http://schemas.microsoft.com/office/drawing/2014/chart" uri="{C3380CC4-5D6E-409C-BE32-E72D297353CC}">
                <c16:uniqueId val="{00000003-8145-4B05-BC40-DF8AB6F81EA8}"/>
              </c:ext>
            </c:extLst>
          </c:dPt>
          <c:dPt>
            <c:idx val="2"/>
            <c:bubble3D val="0"/>
            <c:spPr>
              <a:solidFill>
                <a:schemeClr val="accent2">
                  <a:lumMod val="60000"/>
                  <a:lumOff val="40000"/>
                </a:schemeClr>
              </a:solidFill>
              <a:ln w="19050">
                <a:noFill/>
              </a:ln>
              <a:effectLst/>
            </c:spPr>
            <c:extLst>
              <c:ext xmlns:c16="http://schemas.microsoft.com/office/drawing/2014/chart" uri="{C3380CC4-5D6E-409C-BE32-E72D297353CC}">
                <c16:uniqueId val="{00000005-8145-4B05-BC40-DF8AB6F81EA8}"/>
              </c:ext>
            </c:extLst>
          </c:dPt>
          <c:dPt>
            <c:idx val="3"/>
            <c:bubble3D val="0"/>
            <c:spPr>
              <a:solidFill>
                <a:schemeClr val="accent2">
                  <a:lumMod val="40000"/>
                  <a:lumOff val="60000"/>
                </a:schemeClr>
              </a:solidFill>
              <a:ln w="19050">
                <a:noFill/>
              </a:ln>
              <a:effectLst/>
            </c:spPr>
            <c:extLst>
              <c:ext xmlns:c16="http://schemas.microsoft.com/office/drawing/2014/chart" uri="{C3380CC4-5D6E-409C-BE32-E72D297353CC}">
                <c16:uniqueId val="{00000007-8145-4B05-BC40-DF8AB6F81EA8}"/>
              </c:ext>
            </c:extLst>
          </c:dPt>
          <c:dPt>
            <c:idx val="4"/>
            <c:bubble3D val="0"/>
            <c:spPr>
              <a:solidFill>
                <a:schemeClr val="accent2">
                  <a:lumMod val="40000"/>
                  <a:lumOff val="60000"/>
                </a:schemeClr>
              </a:solidFill>
              <a:ln w="19050">
                <a:noFill/>
              </a:ln>
              <a:effectLst/>
            </c:spPr>
            <c:extLst>
              <c:ext xmlns:c16="http://schemas.microsoft.com/office/drawing/2014/chart" uri="{C3380CC4-5D6E-409C-BE32-E72D297353CC}">
                <c16:uniqueId val="{00000009-8145-4B05-BC40-DF8AB6F81EA8}"/>
              </c:ext>
            </c:extLst>
          </c:dPt>
          <c:dPt>
            <c:idx val="5"/>
            <c:bubble3D val="0"/>
            <c:spPr>
              <a:solidFill>
                <a:schemeClr val="accent2">
                  <a:lumMod val="20000"/>
                  <a:lumOff val="80000"/>
                </a:schemeClr>
              </a:solidFill>
              <a:ln w="19050">
                <a:noFill/>
              </a:ln>
              <a:effectLst/>
            </c:spPr>
            <c:extLst>
              <c:ext xmlns:c16="http://schemas.microsoft.com/office/drawing/2014/chart" uri="{C3380CC4-5D6E-409C-BE32-E72D297353CC}">
                <c16:uniqueId val="{0000000B-8145-4B05-BC40-DF8AB6F81EA8}"/>
              </c:ext>
            </c:extLst>
          </c:dPt>
          <c:dLbls>
            <c:dLbl>
              <c:idx val="0"/>
              <c:layout>
                <c:manualLayout>
                  <c:x val="-0.15240669817414321"/>
                  <c:y val="0.21082274878604171"/>
                </c:manualLayout>
              </c:layout>
              <c:tx>
                <c:rich>
                  <a:bodyPr rot="0" spcFirstLastPara="1" vertOverflow="ellipsis" vert="horz" wrap="square" lIns="38100" tIns="19050" rIns="38100" bIns="19050" anchor="ctr" anchorCtr="0">
                    <a:noAutofit/>
                  </a:bodyPr>
                  <a:lstStyle/>
                  <a:p>
                    <a:pPr algn="ctr">
                      <a:defRPr sz="900" b="1" i="0" u="none" strike="noStrike" kern="1200" baseline="0">
                        <a:ln w="0">
                          <a:solidFill>
                            <a:schemeClr val="tx1"/>
                          </a:solidFill>
                          <a:round/>
                        </a:ln>
                        <a:solidFill>
                          <a:schemeClr val="bg1"/>
                        </a:solidFill>
                        <a:latin typeface="+mn-lt"/>
                        <a:ea typeface="+mn-ea"/>
                        <a:cs typeface="+mn-cs"/>
                      </a:defRPr>
                    </a:pPr>
                    <a:r>
                      <a:rPr lang="ja-JP" altLang="en-US" sz="1200" b="1" i="0" u="none" strike="noStrike" kern="1200" baseline="0" dirty="0">
                        <a:ln w="0">
                          <a:noFill/>
                          <a:round/>
                        </a:ln>
                        <a:solidFill>
                          <a:schemeClr val="tx1"/>
                        </a:solidFill>
                        <a:effectLst>
                          <a:glow rad="127000">
                            <a:schemeClr val="bg1"/>
                          </a:glow>
                        </a:effectLst>
                        <a:ea typeface="メイリオ" panose="020B0604030504040204" pitchFamily="50" charset="-128"/>
                      </a:rPr>
                      <a:t>動作の反動</a:t>
                    </a:r>
                  </a:p>
                  <a:p>
                    <a:pPr algn="ctr">
                      <a:defRPr b="1">
                        <a:ln w="0">
                          <a:solidFill>
                            <a:schemeClr val="tx1"/>
                          </a:solidFill>
                          <a:round/>
                        </a:ln>
                        <a:solidFill>
                          <a:schemeClr val="bg1"/>
                        </a:solidFill>
                      </a:defRPr>
                    </a:pPr>
                    <a:r>
                      <a:rPr lang="ja-JP" altLang="en-US" sz="1200" b="1" i="0" u="none" strike="noStrike" kern="1200" baseline="0" dirty="0">
                        <a:ln w="0">
                          <a:noFill/>
                          <a:round/>
                        </a:ln>
                        <a:solidFill>
                          <a:schemeClr val="tx1"/>
                        </a:solidFill>
                        <a:effectLst>
                          <a:glow rad="127000">
                            <a:schemeClr val="bg1"/>
                          </a:glow>
                        </a:effectLst>
                        <a:ea typeface="メイリオ" panose="020B0604030504040204" pitchFamily="50" charset="-128"/>
                      </a:rPr>
                      <a:t>・無理な動作</a:t>
                    </a:r>
                  </a:p>
                  <a:p>
                    <a:pPr algn="ctr">
                      <a:defRPr b="1">
                        <a:ln w="0">
                          <a:solidFill>
                            <a:schemeClr val="tx1"/>
                          </a:solidFill>
                          <a:round/>
                        </a:ln>
                        <a:solidFill>
                          <a:schemeClr val="bg1"/>
                        </a:solidFill>
                      </a:defRPr>
                    </a:pPr>
                    <a:r>
                      <a:rPr lang="ja-JP" altLang="en-US" sz="1200" b="1" i="0" u="none" strike="noStrike" kern="1200" baseline="0" dirty="0">
                        <a:ln w="0">
                          <a:noFill/>
                          <a:round/>
                        </a:ln>
                        <a:solidFill>
                          <a:schemeClr val="tx1"/>
                        </a:solidFill>
                        <a:effectLst>
                          <a:glow rad="127000">
                            <a:schemeClr val="bg1"/>
                          </a:glow>
                        </a:effectLst>
                        <a:ea typeface="メイリオ" panose="020B0604030504040204" pitchFamily="50" charset="-128"/>
                      </a:rPr>
                      <a:t>　（腰痛等）</a:t>
                    </a:r>
                  </a:p>
                  <a:p>
                    <a:pPr algn="ctr">
                      <a:defRPr b="1">
                        <a:ln w="0">
                          <a:solidFill>
                            <a:schemeClr val="tx1"/>
                          </a:solidFill>
                          <a:round/>
                        </a:ln>
                        <a:solidFill>
                          <a:schemeClr val="bg1"/>
                        </a:solidFill>
                      </a:defRPr>
                    </a:pPr>
                    <a:r>
                      <a:rPr lang="ja-JP" altLang="en-US" sz="1200" b="1" i="0" u="none" strike="noStrike" kern="1200" baseline="0" dirty="0">
                        <a:ln w="0">
                          <a:noFill/>
                          <a:round/>
                        </a:ln>
                        <a:solidFill>
                          <a:schemeClr val="tx1"/>
                        </a:solidFill>
                        <a:effectLst>
                          <a:glow rad="127000">
                            <a:schemeClr val="bg1"/>
                          </a:glow>
                        </a:effectLst>
                        <a:ea typeface="メイリオ" panose="020B0604030504040204" pitchFamily="50" charset="-128"/>
                      </a:rPr>
                      <a:t>　　　</a:t>
                    </a:r>
                    <a:fld id="{B72994B8-94A2-47F1-997F-99AC389A8B25}" type="PERCENTAGE">
                      <a:rPr lang="en-US" altLang="ja-JP" sz="1200" b="1" i="0" u="none" strike="noStrike" kern="1200" baseline="0" smtClean="0">
                        <a:ln w="0">
                          <a:noFill/>
                          <a:round/>
                        </a:ln>
                        <a:solidFill>
                          <a:schemeClr val="tx1"/>
                        </a:solidFill>
                        <a:effectLst>
                          <a:glow rad="127000">
                            <a:schemeClr val="bg1"/>
                          </a:glow>
                        </a:effectLst>
                        <a:ea typeface="メイリオ" panose="020B0604030504040204" pitchFamily="50" charset="-128"/>
                      </a:rPr>
                      <a:pPr algn="ctr">
                        <a:defRPr b="1">
                          <a:ln w="0">
                            <a:solidFill>
                              <a:schemeClr val="tx1"/>
                            </a:solidFill>
                            <a:round/>
                          </a:ln>
                          <a:solidFill>
                            <a:schemeClr val="bg1"/>
                          </a:solidFill>
                        </a:defRPr>
                      </a:pPr>
                      <a:t>[パーセンテージ]</a:t>
                    </a:fld>
                    <a:endParaRPr lang="ja-JP" altLang="en-US" sz="1200" b="1" i="0" u="none" strike="noStrike" kern="1200" baseline="0" dirty="0">
                      <a:ln w="0">
                        <a:noFill/>
                        <a:round/>
                      </a:ln>
                      <a:solidFill>
                        <a:schemeClr val="tx1"/>
                      </a:solidFill>
                      <a:effectLst>
                        <a:glow rad="127000">
                          <a:schemeClr val="bg1"/>
                        </a:glow>
                      </a:effectLst>
                      <a:ea typeface="メイリオ" panose="020B0604030504040204" pitchFamily="50" charset="-128"/>
                    </a:endParaRPr>
                  </a:p>
                </c:rich>
              </c:tx>
              <c:spPr>
                <a:noFill/>
                <a:ln>
                  <a:noFill/>
                </a:ln>
                <a:effectLst/>
              </c:spPr>
              <c:txPr>
                <a:bodyPr rot="0" spcFirstLastPara="1" vertOverflow="ellipsis" vert="horz" wrap="square" lIns="38100" tIns="19050" rIns="38100" bIns="19050" anchor="ctr" anchorCtr="0">
                  <a:noAutofit/>
                </a:bodyPr>
                <a:lstStyle/>
                <a:p>
                  <a:pPr algn="ctr">
                    <a:defRPr sz="900" b="1" i="0" u="none" strike="noStrike" kern="1200" baseline="0">
                      <a:ln w="0">
                        <a:solidFill>
                          <a:schemeClr val="tx1"/>
                        </a:solidFill>
                        <a:round/>
                      </a:ln>
                      <a:solidFill>
                        <a:schemeClr val="bg1"/>
                      </a:solidFill>
                      <a:latin typeface="+mn-lt"/>
                      <a:ea typeface="+mn-ea"/>
                      <a:cs typeface="+mn-cs"/>
                    </a:defRPr>
                  </a:pPr>
                  <a:endParaRPr lang="ja-JP"/>
                </a:p>
              </c:txPr>
              <c:dLblPos val="bestFit"/>
              <c:showLegendKey val="0"/>
              <c:showVal val="0"/>
              <c:showCatName val="0"/>
              <c:showSerName val="0"/>
              <c:showPercent val="1"/>
              <c:showBubbleSize val="0"/>
              <c:extLst>
                <c:ext xmlns:c15="http://schemas.microsoft.com/office/drawing/2012/chart" uri="{CE6537A1-D6FC-4f65-9D91-7224C49458BB}">
                  <c15:layout>
                    <c:manualLayout>
                      <c:w val="0.39325977900506637"/>
                      <c:h val="0.55935946018153071"/>
                    </c:manualLayout>
                  </c15:layout>
                  <c15:dlblFieldTable/>
                  <c15:showDataLabelsRange val="0"/>
                </c:ext>
                <c:ext xmlns:c16="http://schemas.microsoft.com/office/drawing/2014/chart" uri="{C3380CC4-5D6E-409C-BE32-E72D297353CC}">
                  <c16:uniqueId val="{00000001-8145-4B05-BC40-DF8AB6F81EA8}"/>
                </c:ext>
              </c:extLst>
            </c:dLbl>
            <c:dLbl>
              <c:idx val="1"/>
              <c:layout>
                <c:manualLayout>
                  <c:x val="0.20787001701785662"/>
                  <c:y val="-0.19782349694422163"/>
                </c:manualLayout>
              </c:layout>
              <c:tx>
                <c:rich>
                  <a:bodyPr rot="0" spcFirstLastPara="1" vertOverflow="ellipsis" vert="horz" wrap="square" lIns="38100" tIns="19050" rIns="38100" bIns="19050" anchor="ctr" anchorCtr="0">
                    <a:noAutofit/>
                  </a:bodyPr>
                  <a:lstStyle/>
                  <a:p>
                    <a:pPr algn="ctr">
                      <a:defRPr sz="900" b="1" i="0" u="none" strike="noStrike" kern="1200" baseline="0">
                        <a:ln w="0">
                          <a:solidFill>
                            <a:schemeClr val="bg1">
                              <a:alpha val="70000"/>
                            </a:schemeClr>
                          </a:solidFill>
                          <a:round/>
                        </a:ln>
                        <a:solidFill>
                          <a:schemeClr val="tx1"/>
                        </a:solidFill>
                        <a:effectLst>
                          <a:glow rad="127000">
                            <a:schemeClr val="bg1"/>
                          </a:glow>
                        </a:effectLst>
                        <a:latin typeface="+mn-lt"/>
                        <a:ea typeface="+mn-ea"/>
                        <a:cs typeface="+mn-cs"/>
                      </a:defRPr>
                    </a:pPr>
                    <a:r>
                      <a:rPr lang="ja-JP" altLang="en-US" sz="1300" b="1" dirty="0">
                        <a:ln w="0">
                          <a:noFill/>
                          <a:round/>
                        </a:ln>
                        <a:solidFill>
                          <a:schemeClr val="tx1"/>
                        </a:solidFill>
                        <a:effectLst>
                          <a:glow rad="127000">
                            <a:schemeClr val="bg1"/>
                          </a:glow>
                        </a:effectLst>
                        <a:latin typeface="+mn-lt"/>
                        <a:ea typeface="メイリオ" panose="020B0604030504040204" pitchFamily="50" charset="-128"/>
                      </a:rPr>
                      <a:t>転倒　</a:t>
                    </a:r>
                    <a:fld id="{B72994B8-94A2-47F1-997F-99AC389A8B25}" type="PERCENTAGE">
                      <a:rPr lang="en-US" altLang="ja-JP" sz="1300" b="1">
                        <a:ln w="0">
                          <a:noFill/>
                          <a:round/>
                        </a:ln>
                        <a:solidFill>
                          <a:schemeClr val="tx1"/>
                        </a:solidFill>
                        <a:effectLst>
                          <a:glow rad="127000">
                            <a:schemeClr val="bg1"/>
                          </a:glow>
                        </a:effectLst>
                        <a:latin typeface="+mn-lt"/>
                        <a:ea typeface="メイリオ" panose="020B0604030504040204" pitchFamily="50" charset="-128"/>
                      </a:rPr>
                      <a:pPr algn="ctr">
                        <a:defRPr b="1">
                          <a:ln w="0">
                            <a:solidFill>
                              <a:schemeClr val="bg1">
                                <a:alpha val="70000"/>
                              </a:schemeClr>
                            </a:solidFill>
                            <a:round/>
                          </a:ln>
                          <a:solidFill>
                            <a:schemeClr val="tx1"/>
                          </a:solidFill>
                          <a:effectLst>
                            <a:glow rad="127000">
                              <a:schemeClr val="bg1"/>
                            </a:glow>
                          </a:effectLst>
                        </a:defRPr>
                      </a:pPr>
                      <a:t>[パーセンテージ]</a:t>
                    </a:fld>
                    <a:endParaRPr lang="ja-JP" altLang="en-US" sz="1300" b="1" dirty="0">
                      <a:ln w="0">
                        <a:noFill/>
                        <a:round/>
                      </a:ln>
                      <a:solidFill>
                        <a:schemeClr val="tx1"/>
                      </a:solidFill>
                      <a:effectLst>
                        <a:glow rad="127000">
                          <a:schemeClr val="bg1"/>
                        </a:glow>
                      </a:effectLst>
                      <a:latin typeface="+mn-lt"/>
                      <a:ea typeface="メイリオ" panose="020B0604030504040204" pitchFamily="50" charset="-128"/>
                    </a:endParaRPr>
                  </a:p>
                </c:rich>
              </c:tx>
              <c:spPr>
                <a:noFill/>
                <a:ln>
                  <a:noFill/>
                </a:ln>
                <a:effectLst/>
              </c:spPr>
              <c:txPr>
                <a:bodyPr rot="0" spcFirstLastPara="1" vertOverflow="ellipsis" vert="horz" wrap="square" lIns="38100" tIns="19050" rIns="38100" bIns="19050" anchor="ctr" anchorCtr="0">
                  <a:noAutofit/>
                </a:bodyPr>
                <a:lstStyle/>
                <a:p>
                  <a:pPr algn="ctr">
                    <a:defRPr sz="900" b="1" i="0" u="none" strike="noStrike" kern="1200" baseline="0">
                      <a:ln w="0">
                        <a:solidFill>
                          <a:schemeClr val="bg1">
                            <a:alpha val="70000"/>
                          </a:schemeClr>
                        </a:solidFill>
                        <a:round/>
                      </a:ln>
                      <a:solidFill>
                        <a:schemeClr val="tx1"/>
                      </a:solidFill>
                      <a:effectLst>
                        <a:glow rad="127000">
                          <a:schemeClr val="bg1"/>
                        </a:glow>
                      </a:effectLst>
                      <a:latin typeface="+mn-lt"/>
                      <a:ea typeface="+mn-ea"/>
                      <a:cs typeface="+mn-cs"/>
                    </a:defRPr>
                  </a:pPr>
                  <a:endParaRPr lang="ja-JP" altLang="en-US"/>
                </a:p>
              </c:txPr>
              <c:dLblPos val="bestFit"/>
              <c:showLegendKey val="0"/>
              <c:showVal val="0"/>
              <c:showCatName val="0"/>
              <c:showSerName val="0"/>
              <c:showPercent val="1"/>
              <c:showBubbleSize val="0"/>
              <c:extLst>
                <c:ext xmlns:c15="http://schemas.microsoft.com/office/drawing/2012/chart" uri="{CE6537A1-D6FC-4f65-9D91-7224C49458BB}">
                  <c15:layout>
                    <c:manualLayout>
                      <c:w val="0.45777071087019916"/>
                      <c:h val="0.18296251490324256"/>
                    </c:manualLayout>
                  </c15:layout>
                  <c15:dlblFieldTable/>
                  <c15:showDataLabelsRange val="0"/>
                </c:ext>
                <c:ext xmlns:c16="http://schemas.microsoft.com/office/drawing/2014/chart" uri="{C3380CC4-5D6E-409C-BE32-E72D297353CC}">
                  <c16:uniqueId val="{00000003-8145-4B05-BC40-DF8AB6F81EA8}"/>
                </c:ext>
              </c:extLst>
            </c:dLbl>
            <c:dLbl>
              <c:idx val="2"/>
              <c:layout>
                <c:manualLayout>
                  <c:x val="0.16147154123852342"/>
                  <c:y val="4.4869592091900827E-2"/>
                </c:manualLayout>
              </c:layout>
              <c:tx>
                <c:rich>
                  <a:bodyPr rot="0" spcFirstLastPara="1" vertOverflow="ellipsis" vert="horz" wrap="square" lIns="38100" tIns="19050" rIns="38100" bIns="19050" anchor="ctr" anchorCtr="0">
                    <a:noAutofit/>
                  </a:bodyPr>
                  <a:lstStyle/>
                  <a:p>
                    <a:pPr algn="l">
                      <a:defRPr sz="900" b="1" i="0" u="none" strike="noStrike" kern="1200" baseline="0">
                        <a:ln w="0">
                          <a:noFill/>
                          <a:round/>
                        </a:ln>
                        <a:solidFill>
                          <a:schemeClr val="tx1"/>
                        </a:solidFill>
                        <a:latin typeface="+mn-lt"/>
                        <a:ea typeface="+mn-ea"/>
                        <a:cs typeface="+mn-cs"/>
                      </a:defRPr>
                    </a:pPr>
                    <a:r>
                      <a:rPr lang="ja-JP" altLang="en-US" sz="800" b="1">
                        <a:ln w="0">
                          <a:noFill/>
                          <a:round/>
                        </a:ln>
                        <a:solidFill>
                          <a:schemeClr val="tx1"/>
                        </a:solidFill>
                        <a:latin typeface="+mn-lt"/>
                      </a:rPr>
                      <a:t>墜落・転落 </a:t>
                    </a:r>
                    <a:fld id="{C0CDDCC0-32AB-485B-A1A7-BD8F8E643D59}" type="PERCENTAGE">
                      <a:rPr lang="en-US" altLang="ja-JP" sz="800" b="1">
                        <a:ln w="0">
                          <a:noFill/>
                          <a:round/>
                        </a:ln>
                        <a:solidFill>
                          <a:schemeClr val="tx1"/>
                        </a:solidFill>
                        <a:latin typeface="+mn-lt"/>
                      </a:rPr>
                      <a:pPr algn="l">
                        <a:defRPr b="1">
                          <a:ln w="0">
                            <a:noFill/>
                            <a:round/>
                          </a:ln>
                          <a:solidFill>
                            <a:schemeClr val="tx1"/>
                          </a:solidFill>
                        </a:defRPr>
                      </a:pPr>
                      <a:t>[パーセンテージ]</a:t>
                    </a:fld>
                    <a:endParaRPr lang="ja-JP" altLang="en-US" sz="800" b="1">
                      <a:ln w="0">
                        <a:noFill/>
                        <a:round/>
                      </a:ln>
                      <a:solidFill>
                        <a:schemeClr val="tx1"/>
                      </a:solidFill>
                      <a:latin typeface="+mn-lt"/>
                    </a:endParaRPr>
                  </a:p>
                </c:rich>
              </c:tx>
              <c:spPr>
                <a:noFill/>
                <a:ln>
                  <a:noFill/>
                </a:ln>
                <a:effectLst/>
              </c:spPr>
              <c:txPr>
                <a:bodyPr rot="0" spcFirstLastPara="1" vertOverflow="ellipsis" vert="horz" wrap="square" lIns="38100" tIns="19050" rIns="38100" bIns="19050" anchor="ctr" anchorCtr="0">
                  <a:noAutofit/>
                </a:bodyPr>
                <a:lstStyle/>
                <a:p>
                  <a:pPr algn="l">
                    <a:defRPr sz="900" b="1" i="0" u="none" strike="noStrike" kern="1200" baseline="0">
                      <a:ln w="0">
                        <a:noFill/>
                        <a:round/>
                      </a:ln>
                      <a:solidFill>
                        <a:schemeClr val="tx1"/>
                      </a:solidFill>
                      <a:latin typeface="+mn-lt"/>
                      <a:ea typeface="+mn-ea"/>
                      <a:cs typeface="+mn-cs"/>
                    </a:defRPr>
                  </a:pPr>
                  <a:endParaRPr lang="ja-JP" altLang="en-US"/>
                </a:p>
              </c:txPr>
              <c:dLblPos val="bestFit"/>
              <c:showLegendKey val="0"/>
              <c:showVal val="0"/>
              <c:showCatName val="0"/>
              <c:showSerName val="0"/>
              <c:showPercent val="1"/>
              <c:showBubbleSize val="0"/>
              <c:extLst>
                <c:ext xmlns:c15="http://schemas.microsoft.com/office/drawing/2012/chart" uri="{CE6537A1-D6FC-4f65-9D91-7224C49458BB}">
                  <c15:layout>
                    <c:manualLayout>
                      <c:w val="0.37179713112944546"/>
                      <c:h val="0.10796221322537113"/>
                    </c:manualLayout>
                  </c15:layout>
                  <c15:dlblFieldTable/>
                  <c15:showDataLabelsRange val="0"/>
                </c:ext>
                <c:ext xmlns:c16="http://schemas.microsoft.com/office/drawing/2014/chart" uri="{C3380CC4-5D6E-409C-BE32-E72D297353CC}">
                  <c16:uniqueId val="{00000005-8145-4B05-BC40-DF8AB6F81EA8}"/>
                </c:ext>
              </c:extLst>
            </c:dLbl>
            <c:dLbl>
              <c:idx val="3"/>
              <c:delete val="1"/>
              <c:extLst>
                <c:ext xmlns:c15="http://schemas.microsoft.com/office/drawing/2012/chart" uri="{CE6537A1-D6FC-4f65-9D91-7224C49458BB}">
                  <c15:layout>
                    <c:manualLayout>
                      <c:w val="0.63173818110335678"/>
                      <c:h val="7.0526528313515469E-2"/>
                    </c:manualLayout>
                  </c15:layout>
                </c:ext>
                <c:ext xmlns:c16="http://schemas.microsoft.com/office/drawing/2014/chart" uri="{C3380CC4-5D6E-409C-BE32-E72D297353CC}">
                  <c16:uniqueId val="{00000007-8145-4B05-BC40-DF8AB6F81EA8}"/>
                </c:ext>
              </c:extLst>
            </c:dLbl>
            <c:dLbl>
              <c:idx val="4"/>
              <c:delete val="1"/>
              <c:extLst>
                <c:ext xmlns:c15="http://schemas.microsoft.com/office/drawing/2012/chart" uri="{CE6537A1-D6FC-4f65-9D91-7224C49458BB}">
                  <c15:layout>
                    <c:manualLayout>
                      <c:w val="0.3461737962258008"/>
                      <c:h val="8.1673414304993253E-2"/>
                    </c:manualLayout>
                  </c15:layout>
                </c:ext>
                <c:ext xmlns:c16="http://schemas.microsoft.com/office/drawing/2014/chart" uri="{C3380CC4-5D6E-409C-BE32-E72D297353CC}">
                  <c16:uniqueId val="{00000009-8145-4B05-BC40-DF8AB6F81EA8}"/>
                </c:ext>
              </c:extLst>
            </c:dLbl>
            <c:dLbl>
              <c:idx val="5"/>
              <c:layout>
                <c:manualLayout>
                  <c:x val="1.8050236306073417E-2"/>
                  <c:y val="9.4031323290425586E-2"/>
                </c:manualLayout>
              </c:layout>
              <c:tx>
                <c:rich>
                  <a:bodyPr rot="0" spcFirstLastPara="1" vertOverflow="ellipsis" vert="horz" wrap="square" lIns="38100" tIns="19050" rIns="38100" bIns="19050" anchor="ctr" anchorCtr="0">
                    <a:noAutofit/>
                  </a:bodyPr>
                  <a:lstStyle/>
                  <a:p>
                    <a:pPr algn="l">
                      <a:defRPr sz="1000" b="1" i="0" u="none" strike="noStrike" kern="1200" baseline="0">
                        <a:ln w="0">
                          <a:noFill/>
                          <a:round/>
                        </a:ln>
                        <a:solidFill>
                          <a:schemeClr val="tx1"/>
                        </a:solidFill>
                        <a:latin typeface="+mn-lt"/>
                        <a:ea typeface="+mn-ea"/>
                        <a:cs typeface="+mn-cs"/>
                      </a:defRPr>
                    </a:pPr>
                    <a:r>
                      <a:rPr lang="ja-JP" altLang="en-US" sz="800" b="1">
                        <a:ln w="0">
                          <a:noFill/>
                          <a:round/>
                        </a:ln>
                        <a:solidFill>
                          <a:schemeClr val="tx1"/>
                        </a:solidFill>
                        <a:latin typeface="+mn-lt"/>
                      </a:rPr>
                      <a:t>その他 </a:t>
                    </a:r>
                    <a:r>
                      <a:rPr lang="en-US" altLang="ja-JP" sz="800" b="1">
                        <a:ln w="0">
                          <a:noFill/>
                          <a:round/>
                        </a:ln>
                        <a:solidFill>
                          <a:schemeClr val="tx1"/>
                        </a:solidFill>
                        <a:latin typeface="+mn-lt"/>
                      </a:rPr>
                      <a:t>15</a:t>
                    </a:r>
                    <a:r>
                      <a:rPr lang="ja-JP" altLang="en-US" sz="800" b="1">
                        <a:ln w="0">
                          <a:noFill/>
                          <a:round/>
                        </a:ln>
                        <a:solidFill>
                          <a:schemeClr val="tx1"/>
                        </a:solidFill>
                        <a:latin typeface="+mn-lt"/>
                      </a:rPr>
                      <a:t>％</a:t>
                    </a:r>
                  </a:p>
                </c:rich>
              </c:tx>
              <c:spPr>
                <a:noFill/>
                <a:ln>
                  <a:noFill/>
                </a:ln>
                <a:effectLst/>
              </c:spPr>
              <c:txPr>
                <a:bodyPr rot="0" spcFirstLastPara="1" vertOverflow="ellipsis" vert="horz" wrap="square" lIns="38100" tIns="19050" rIns="38100" bIns="19050" anchor="ctr" anchorCtr="0">
                  <a:noAutofit/>
                </a:bodyPr>
                <a:lstStyle/>
                <a:p>
                  <a:pPr algn="l">
                    <a:defRPr sz="1000" b="1" i="0" u="none" strike="noStrike" kern="1200" baseline="0">
                      <a:ln w="0">
                        <a:noFill/>
                        <a:round/>
                      </a:ln>
                      <a:solidFill>
                        <a:schemeClr val="tx1"/>
                      </a:solidFill>
                      <a:latin typeface="+mn-lt"/>
                      <a:ea typeface="+mn-ea"/>
                      <a:cs typeface="+mn-cs"/>
                    </a:defRPr>
                  </a:pPr>
                  <a:endParaRPr lang="ja-JP"/>
                </a:p>
              </c:txPr>
              <c:dLblPos val="bestFit"/>
              <c:showLegendKey val="0"/>
              <c:showVal val="0"/>
              <c:showCatName val="0"/>
              <c:showSerName val="0"/>
              <c:showPercent val="1"/>
              <c:showBubbleSize val="0"/>
              <c:extLst>
                <c:ext xmlns:c15="http://schemas.microsoft.com/office/drawing/2012/chart" uri="{CE6537A1-D6FC-4f65-9D91-7224C49458BB}">
                  <c15:layout>
                    <c:manualLayout>
                      <c:w val="0.44249953639340561"/>
                      <c:h val="7.6923076923076927E-2"/>
                    </c:manualLayout>
                  </c15:layout>
                  <c15:showDataLabelsRange val="0"/>
                </c:ext>
                <c:ext xmlns:c16="http://schemas.microsoft.com/office/drawing/2014/chart" uri="{C3380CC4-5D6E-409C-BE32-E72D297353CC}">
                  <c16:uniqueId val="{0000000B-8145-4B05-BC40-DF8AB6F81EA8}"/>
                </c:ext>
              </c:extLst>
            </c:dLbl>
            <c:spPr>
              <a:noFill/>
              <a:ln>
                <a:noFill/>
              </a:ln>
              <a:effectLst/>
            </c:spPr>
            <c:txPr>
              <a:bodyPr rot="0" spcFirstLastPara="1" vertOverflow="ellipsis" vert="horz" wrap="square" lIns="38100" tIns="19050" rIns="38100" bIns="19050" anchor="ctr" anchorCtr="0">
                <a:spAutoFit/>
              </a:bodyPr>
              <a:lstStyle/>
              <a:p>
                <a:pPr algn="ctr">
                  <a:defRPr sz="900" b="1" i="0" u="none" strike="noStrike" kern="1200" baseline="0">
                    <a:ln w="0">
                      <a:solidFill>
                        <a:schemeClr val="tx1"/>
                      </a:solidFill>
                      <a:round/>
                    </a:ln>
                    <a:solidFill>
                      <a:schemeClr val="bg1"/>
                    </a:solidFill>
                    <a:latin typeface="+mn-lt"/>
                    <a:ea typeface="+mn-ea"/>
                    <a:cs typeface="+mn-cs"/>
                  </a:defRPr>
                </a:pPr>
                <a:endParaRPr lang="ja-JP"/>
              </a:p>
            </c:txPr>
            <c:dLblPos val="bestFit"/>
            <c:showLegendKey val="0"/>
            <c:showVal val="0"/>
            <c:showCatName val="0"/>
            <c:showSerName val="0"/>
            <c:showPercent val="1"/>
            <c:showBubbleSize val="0"/>
            <c:showLeaderLines val="0"/>
            <c:extLst>
              <c:ext xmlns:c15="http://schemas.microsoft.com/office/drawing/2012/chart" uri="{CE6537A1-D6FC-4f65-9D91-7224C49458BB}"/>
            </c:extLst>
          </c:dLbls>
          <c:cat>
            <c:strRef>
              <c:f>介護施設※黄塗り部分ベタ打ち!$B$12:$B$17</c:f>
              <c:strCache>
                <c:ptCount val="6"/>
                <c:pt idx="0">
                  <c:v>動作の反動・
無理な動作</c:v>
                </c:pt>
                <c:pt idx="1">
                  <c:v>転倒</c:v>
                </c:pt>
                <c:pt idx="2">
                  <c:v>墜落・転落</c:v>
                </c:pt>
                <c:pt idx="3">
                  <c:v>はさまれ・
巻き込まれ</c:v>
                </c:pt>
                <c:pt idx="4">
                  <c:v>切れ・こすれ</c:v>
                </c:pt>
                <c:pt idx="5">
                  <c:v>その他</c:v>
                </c:pt>
              </c:strCache>
            </c:strRef>
          </c:cat>
          <c:val>
            <c:numRef>
              <c:f>介護施設※黄塗り部分ベタ打ち!$C$12:$C$17</c:f>
              <c:numCache>
                <c:formatCode>General"人"</c:formatCode>
                <c:ptCount val="6"/>
                <c:pt idx="0">
                  <c:v>141</c:v>
                </c:pt>
                <c:pt idx="1">
                  <c:v>126</c:v>
                </c:pt>
                <c:pt idx="2">
                  <c:v>34</c:v>
                </c:pt>
                <c:pt idx="3">
                  <c:v>6</c:v>
                </c:pt>
                <c:pt idx="4">
                  <c:v>4</c:v>
                </c:pt>
                <c:pt idx="5">
                  <c:v>56</c:v>
                </c:pt>
              </c:numCache>
            </c:numRef>
          </c:val>
          <c:extLst>
            <c:ext xmlns:c16="http://schemas.microsoft.com/office/drawing/2014/chart" uri="{C3380CC4-5D6E-409C-BE32-E72D297353CC}">
              <c16:uniqueId val="{0000000C-8145-4B05-BC40-DF8AB6F81EA8}"/>
            </c:ext>
          </c:extLst>
        </c:ser>
        <c:dLbls>
          <c:dLblPos val="bestFit"/>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8655221745350504E-2"/>
          <c:y val="8.223201174743025E-2"/>
          <c:w val="0.84835479256080115"/>
          <c:h val="0.87077826725403817"/>
        </c:manualLayout>
      </c:layout>
      <c:pieChart>
        <c:varyColors val="1"/>
        <c:ser>
          <c:idx val="0"/>
          <c:order val="0"/>
          <c:spPr>
            <a:solidFill>
              <a:schemeClr val="accent2">
                <a:lumMod val="75000"/>
              </a:schemeClr>
            </a:solidFill>
            <a:ln>
              <a:noFill/>
            </a:ln>
          </c:spPr>
          <c:dPt>
            <c:idx val="0"/>
            <c:bubble3D val="0"/>
            <c:spPr>
              <a:solidFill>
                <a:schemeClr val="accent2">
                  <a:lumMod val="40000"/>
                  <a:lumOff val="60000"/>
                </a:schemeClr>
              </a:solidFill>
              <a:ln w="19050">
                <a:noFill/>
              </a:ln>
              <a:effectLst/>
            </c:spPr>
            <c:extLst>
              <c:ext xmlns:c16="http://schemas.microsoft.com/office/drawing/2014/chart" uri="{C3380CC4-5D6E-409C-BE32-E72D297353CC}">
                <c16:uniqueId val="{00000001-91CD-46A6-815A-5D7D73592B98}"/>
              </c:ext>
            </c:extLst>
          </c:dPt>
          <c:dPt>
            <c:idx val="1"/>
            <c:bubble3D val="0"/>
            <c:spPr>
              <a:solidFill>
                <a:schemeClr val="accent2">
                  <a:lumMod val="20000"/>
                  <a:lumOff val="80000"/>
                </a:schemeClr>
              </a:solidFill>
              <a:ln w="19050">
                <a:noFill/>
              </a:ln>
              <a:effectLst/>
            </c:spPr>
            <c:extLst>
              <c:ext xmlns:c16="http://schemas.microsoft.com/office/drawing/2014/chart" uri="{C3380CC4-5D6E-409C-BE32-E72D297353CC}">
                <c16:uniqueId val="{00000003-91CD-46A6-815A-5D7D73592B98}"/>
              </c:ext>
            </c:extLst>
          </c:dPt>
          <c:dPt>
            <c:idx val="2"/>
            <c:bubble3D val="0"/>
            <c:spPr>
              <a:solidFill>
                <a:schemeClr val="accent4">
                  <a:lumMod val="75000"/>
                </a:schemeClr>
              </a:solidFill>
              <a:ln w="19050">
                <a:noFill/>
              </a:ln>
              <a:effectLst/>
            </c:spPr>
            <c:extLst>
              <c:ext xmlns:c16="http://schemas.microsoft.com/office/drawing/2014/chart" uri="{C3380CC4-5D6E-409C-BE32-E72D297353CC}">
                <c16:uniqueId val="{00000005-91CD-46A6-815A-5D7D73592B98}"/>
              </c:ext>
            </c:extLst>
          </c:dPt>
          <c:dPt>
            <c:idx val="3"/>
            <c:bubble3D val="0"/>
            <c:spPr>
              <a:solidFill>
                <a:schemeClr val="accent2">
                  <a:lumMod val="50000"/>
                </a:schemeClr>
              </a:solidFill>
              <a:ln w="19050">
                <a:noFill/>
              </a:ln>
              <a:effectLst/>
            </c:spPr>
            <c:extLst>
              <c:ext xmlns:c16="http://schemas.microsoft.com/office/drawing/2014/chart" uri="{C3380CC4-5D6E-409C-BE32-E72D297353CC}">
                <c16:uniqueId val="{00000007-91CD-46A6-815A-5D7D73592B98}"/>
              </c:ext>
            </c:extLst>
          </c:dPt>
          <c:dPt>
            <c:idx val="4"/>
            <c:bubble3D val="0"/>
            <c:spPr>
              <a:solidFill>
                <a:schemeClr val="accent2">
                  <a:lumMod val="60000"/>
                  <a:lumOff val="40000"/>
                </a:schemeClr>
              </a:solidFill>
              <a:ln w="19050">
                <a:noFill/>
              </a:ln>
              <a:effectLst/>
            </c:spPr>
            <c:extLst>
              <c:ext xmlns:c16="http://schemas.microsoft.com/office/drawing/2014/chart" uri="{C3380CC4-5D6E-409C-BE32-E72D297353CC}">
                <c16:uniqueId val="{00000009-91CD-46A6-815A-5D7D73592B98}"/>
              </c:ext>
            </c:extLst>
          </c:dPt>
          <c:dLbls>
            <c:dLbl>
              <c:idx val="0"/>
              <c:layout>
                <c:manualLayout>
                  <c:x val="-0.22415738189595236"/>
                  <c:y val="9.7133075997640303E-2"/>
                </c:manualLayout>
              </c:layout>
              <c:tx>
                <c:rich>
                  <a:bodyPr rot="0" spcFirstLastPara="1" vertOverflow="ellipsis" vert="horz" wrap="square" lIns="38100" tIns="19050" rIns="38100" bIns="19050" anchor="ctr" anchorCtr="1">
                    <a:noAutofit/>
                  </a:bodyPr>
                  <a:lstStyle/>
                  <a:p>
                    <a:pPr>
                      <a:defRPr sz="900" b="1" i="0" u="none" strike="noStrike" kern="1200" baseline="0">
                        <a:solidFill>
                          <a:schemeClr val="tx1"/>
                        </a:solidFill>
                        <a:latin typeface="+mn-lt"/>
                        <a:ea typeface="+mn-ea"/>
                        <a:cs typeface="+mn-cs"/>
                      </a:defRPr>
                    </a:pPr>
                    <a:r>
                      <a:rPr lang="en-US" altLang="ja-JP" b="1">
                        <a:solidFill>
                          <a:schemeClr val="tx1"/>
                        </a:solidFill>
                      </a:rPr>
                      <a:t>6</a:t>
                    </a:r>
                    <a:r>
                      <a:rPr lang="ja-JP" altLang="en-US" b="1">
                        <a:solidFill>
                          <a:schemeClr val="tx1"/>
                        </a:solidFill>
                      </a:rPr>
                      <a:t>ヵ月以上 </a:t>
                    </a:r>
                    <a:fld id="{6846AB80-0302-4BEE-93D4-0EDA9D9BBBB1}" type="PERCENTAGE">
                      <a:rPr lang="en-US" altLang="ja-JP" b="1">
                        <a:solidFill>
                          <a:schemeClr val="tx1"/>
                        </a:solidFill>
                      </a:rPr>
                      <a:pPr>
                        <a:defRPr b="1">
                          <a:solidFill>
                            <a:schemeClr val="tx1"/>
                          </a:solidFill>
                        </a:defRPr>
                      </a:pPr>
                      <a:t>[パーセンテージ]</a:t>
                    </a:fld>
                    <a:endParaRPr lang="ja-JP" altLang="en-US" b="1">
                      <a:solidFill>
                        <a:schemeClr val="tx1"/>
                      </a:solidFill>
                    </a:endParaRPr>
                  </a:p>
                </c:rich>
              </c:tx>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tx1"/>
                      </a:solidFill>
                      <a:latin typeface="+mn-lt"/>
                      <a:ea typeface="+mn-ea"/>
                      <a:cs typeface="+mn-cs"/>
                    </a:defRPr>
                  </a:pPr>
                  <a:endParaRPr lang="ja-JP" altLang="en-US"/>
                </a:p>
              </c:txPr>
              <c:dLblPos val="bestFit"/>
              <c:showLegendKey val="0"/>
              <c:showVal val="0"/>
              <c:showCatName val="0"/>
              <c:showSerName val="0"/>
              <c:showPercent val="1"/>
              <c:showBubbleSize val="0"/>
              <c:extLst>
                <c:ext xmlns:c15="http://schemas.microsoft.com/office/drawing/2012/chart" uri="{CE6537A1-D6FC-4f65-9D91-7224C49458BB}">
                  <c15:layout>
                    <c:manualLayout>
                      <c:w val="0.40949943886526385"/>
                      <c:h val="0.11214866013572831"/>
                    </c:manualLayout>
                  </c15:layout>
                  <c15:dlblFieldTable/>
                  <c15:showDataLabelsRange val="0"/>
                </c:ext>
                <c:ext xmlns:c16="http://schemas.microsoft.com/office/drawing/2014/chart" uri="{C3380CC4-5D6E-409C-BE32-E72D297353CC}">
                  <c16:uniqueId val="{00000001-91CD-46A6-815A-5D7D73592B98}"/>
                </c:ext>
              </c:extLst>
            </c:dLbl>
            <c:dLbl>
              <c:idx val="1"/>
              <c:layout>
                <c:manualLayout>
                  <c:x val="-4.5550881441982313E-2"/>
                  <c:y val="0.14166491525430311"/>
                </c:manualLayout>
              </c:layout>
              <c:tx>
                <c:rich>
                  <a:bodyPr rot="0" spcFirstLastPara="1" vertOverflow="ellipsis" vert="horz" wrap="square" lIns="38100" tIns="19050" rIns="38100" bIns="19050" anchor="ctr" anchorCtr="1">
                    <a:noAutofit/>
                  </a:bodyPr>
                  <a:lstStyle/>
                  <a:p>
                    <a:pPr>
                      <a:defRPr sz="900" b="1" i="0" u="none" strike="noStrike" kern="1200" baseline="0">
                        <a:solidFill>
                          <a:schemeClr val="tx1"/>
                        </a:solidFill>
                        <a:latin typeface="+mn-lt"/>
                        <a:ea typeface="+mn-ea"/>
                        <a:cs typeface="+mn-cs"/>
                      </a:defRPr>
                    </a:pPr>
                    <a:r>
                      <a:rPr lang="en-US" altLang="ja-JP" b="1">
                        <a:solidFill>
                          <a:schemeClr val="tx1"/>
                        </a:solidFill>
                      </a:rPr>
                      <a:t>3</a:t>
                    </a:r>
                    <a:r>
                      <a:rPr lang="ja-JP" altLang="en-US" b="1">
                        <a:solidFill>
                          <a:schemeClr val="tx1"/>
                        </a:solidFill>
                      </a:rPr>
                      <a:t>～</a:t>
                    </a:r>
                    <a:r>
                      <a:rPr lang="en-US" altLang="ja-JP" b="1">
                        <a:solidFill>
                          <a:schemeClr val="tx1"/>
                        </a:solidFill>
                      </a:rPr>
                      <a:t>6</a:t>
                    </a:r>
                    <a:r>
                      <a:rPr lang="ja-JP" altLang="en-US" b="1">
                        <a:solidFill>
                          <a:schemeClr val="tx1"/>
                        </a:solidFill>
                      </a:rPr>
                      <a:t>ヵ月 </a:t>
                    </a:r>
                    <a:fld id="{701C7E71-6027-428D-971A-360B14CE6775}" type="PERCENTAGE">
                      <a:rPr lang="en-US" altLang="ja-JP" b="1">
                        <a:solidFill>
                          <a:schemeClr val="tx1"/>
                        </a:solidFill>
                      </a:rPr>
                      <a:pPr>
                        <a:defRPr b="1">
                          <a:solidFill>
                            <a:schemeClr val="tx1"/>
                          </a:solidFill>
                        </a:defRPr>
                      </a:pPr>
                      <a:t>[パーセンテージ]</a:t>
                    </a:fld>
                    <a:endParaRPr lang="ja-JP" altLang="en-US" b="1">
                      <a:solidFill>
                        <a:schemeClr val="tx1"/>
                      </a:solidFill>
                    </a:endParaRPr>
                  </a:p>
                </c:rich>
              </c:tx>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tx1"/>
                      </a:solidFill>
                      <a:latin typeface="+mn-lt"/>
                      <a:ea typeface="+mn-ea"/>
                      <a:cs typeface="+mn-cs"/>
                    </a:defRPr>
                  </a:pPr>
                  <a:endParaRPr lang="ja-JP" altLang="en-US"/>
                </a:p>
              </c:txPr>
              <c:dLblPos val="bestFit"/>
              <c:showLegendKey val="0"/>
              <c:showVal val="0"/>
              <c:showCatName val="0"/>
              <c:showSerName val="0"/>
              <c:showPercent val="1"/>
              <c:showBubbleSize val="0"/>
              <c:extLst>
                <c:ext xmlns:c15="http://schemas.microsoft.com/office/drawing/2012/chart" uri="{CE6537A1-D6FC-4f65-9D91-7224C49458BB}">
                  <c15:layout>
                    <c:manualLayout>
                      <c:w val="0.3840915593705293"/>
                      <c:h val="0.10061674008810573"/>
                    </c:manualLayout>
                  </c15:layout>
                  <c15:dlblFieldTable/>
                  <c15:showDataLabelsRange val="0"/>
                </c:ext>
                <c:ext xmlns:c16="http://schemas.microsoft.com/office/drawing/2014/chart" uri="{C3380CC4-5D6E-409C-BE32-E72D297353CC}">
                  <c16:uniqueId val="{00000003-91CD-46A6-815A-5D7D73592B98}"/>
                </c:ext>
              </c:extLst>
            </c:dLbl>
            <c:dLbl>
              <c:idx val="2"/>
              <c:layout>
                <c:manualLayout>
                  <c:x val="-0.10164389914473061"/>
                  <c:y val="2.7565029196465002E-2"/>
                </c:manualLayout>
              </c:layout>
              <c:tx>
                <c:rich>
                  <a:bodyPr rot="0" spcFirstLastPara="1" vertOverflow="ellipsis" vert="horz" wrap="square" lIns="38100" tIns="19050" rIns="38100" bIns="19050" anchor="ctr" anchorCtr="1">
                    <a:noAutofit/>
                  </a:bodyPr>
                  <a:lstStyle/>
                  <a:p>
                    <a:pPr>
                      <a:defRPr sz="900" b="1" i="0" u="none" strike="noStrike" kern="1200" baseline="0">
                        <a:solidFill>
                          <a:schemeClr val="tx1"/>
                        </a:solidFill>
                        <a:effectLst>
                          <a:glow rad="127000">
                            <a:schemeClr val="bg1"/>
                          </a:glow>
                        </a:effectLst>
                        <a:latin typeface="+mn-lt"/>
                        <a:ea typeface="+mn-ea"/>
                        <a:cs typeface="+mn-cs"/>
                      </a:defRPr>
                    </a:pPr>
                    <a:r>
                      <a:rPr lang="en-US" altLang="ja-JP" sz="1400" b="1">
                        <a:solidFill>
                          <a:schemeClr val="tx1"/>
                        </a:solidFill>
                        <a:effectLst>
                          <a:glow rad="127000">
                            <a:schemeClr val="bg1"/>
                          </a:glow>
                        </a:effectLst>
                      </a:rPr>
                      <a:t>1</a:t>
                    </a:r>
                    <a:r>
                      <a:rPr lang="ja-JP" altLang="en-US" sz="1400" b="1">
                        <a:solidFill>
                          <a:schemeClr val="tx1"/>
                        </a:solidFill>
                        <a:effectLst>
                          <a:glow rad="127000">
                            <a:schemeClr val="bg1"/>
                          </a:glow>
                        </a:effectLst>
                      </a:rPr>
                      <a:t>～</a:t>
                    </a:r>
                    <a:r>
                      <a:rPr lang="en-US" altLang="ja-JP" sz="1400" b="1">
                        <a:solidFill>
                          <a:schemeClr val="tx1"/>
                        </a:solidFill>
                        <a:effectLst>
                          <a:glow rad="127000">
                            <a:schemeClr val="bg1"/>
                          </a:glow>
                        </a:effectLst>
                      </a:rPr>
                      <a:t>3</a:t>
                    </a:r>
                    <a:r>
                      <a:rPr lang="ja-JP" altLang="en-US" sz="1400" b="1">
                        <a:solidFill>
                          <a:schemeClr val="tx1"/>
                        </a:solidFill>
                        <a:effectLst>
                          <a:glow rad="127000">
                            <a:schemeClr val="bg1"/>
                          </a:glow>
                        </a:effectLst>
                      </a:rPr>
                      <a:t>か月</a:t>
                    </a:r>
                    <a:fld id="{FC4142AD-CD6C-4FCF-A328-A86D9CB4BC30}" type="PERCENTAGE">
                      <a:rPr lang="en-US" altLang="ja-JP" sz="1400" b="1">
                        <a:solidFill>
                          <a:schemeClr val="tx1"/>
                        </a:solidFill>
                        <a:effectLst>
                          <a:glow rad="127000">
                            <a:schemeClr val="bg1"/>
                          </a:glow>
                        </a:effectLst>
                      </a:rPr>
                      <a:pPr>
                        <a:defRPr b="1">
                          <a:solidFill>
                            <a:schemeClr val="tx1"/>
                          </a:solidFill>
                          <a:effectLst>
                            <a:glow rad="127000">
                              <a:schemeClr val="bg1"/>
                            </a:glow>
                          </a:effectLst>
                        </a:defRPr>
                      </a:pPr>
                      <a:t>[パーセンテージ]</a:t>
                    </a:fld>
                    <a:endParaRPr lang="ja-JP" altLang="en-US" sz="1400" b="1">
                      <a:solidFill>
                        <a:schemeClr val="tx1"/>
                      </a:solidFill>
                      <a:effectLst>
                        <a:glow rad="127000">
                          <a:schemeClr val="bg1"/>
                        </a:glow>
                      </a:effectLst>
                    </a:endParaRPr>
                  </a:p>
                </c:rich>
              </c:tx>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tx1"/>
                      </a:solidFill>
                      <a:effectLst>
                        <a:glow rad="127000">
                          <a:schemeClr val="bg1"/>
                        </a:glow>
                      </a:effectLst>
                      <a:latin typeface="+mn-lt"/>
                      <a:ea typeface="+mn-ea"/>
                      <a:cs typeface="+mn-cs"/>
                    </a:defRPr>
                  </a:pPr>
                  <a:endParaRPr lang="ja-JP" altLang="en-US"/>
                </a:p>
              </c:txPr>
              <c:dLblPos val="bestFit"/>
              <c:showLegendKey val="0"/>
              <c:showVal val="0"/>
              <c:showCatName val="0"/>
              <c:showSerName val="0"/>
              <c:showPercent val="1"/>
              <c:showBubbleSize val="0"/>
              <c:extLst>
                <c:ext xmlns:c15="http://schemas.microsoft.com/office/drawing/2012/chart" uri="{CE6537A1-D6FC-4f65-9D91-7224C49458BB}">
                  <c15:layout>
                    <c:manualLayout>
                      <c:w val="0.3676680972818312"/>
                      <c:h val="0.31424375917767988"/>
                    </c:manualLayout>
                  </c15:layout>
                  <c15:dlblFieldTable/>
                  <c15:showDataLabelsRange val="0"/>
                </c:ext>
                <c:ext xmlns:c16="http://schemas.microsoft.com/office/drawing/2014/chart" uri="{C3380CC4-5D6E-409C-BE32-E72D297353CC}">
                  <c16:uniqueId val="{00000005-91CD-46A6-815A-5D7D73592B98}"/>
                </c:ext>
              </c:extLst>
            </c:dLbl>
            <c:dLbl>
              <c:idx val="3"/>
              <c:layout>
                <c:manualLayout>
                  <c:x val="0.11489588422167887"/>
                  <c:y val="-6.901930878714338E-2"/>
                </c:manualLayout>
              </c:layout>
              <c:tx>
                <c:rich>
                  <a:bodyPr rot="0" spcFirstLastPara="1" vertOverflow="ellipsis" vert="horz" wrap="square" lIns="38100" tIns="19050" rIns="38100" bIns="19050" anchor="ctr" anchorCtr="1">
                    <a:noAutofit/>
                  </a:bodyPr>
                  <a:lstStyle/>
                  <a:p>
                    <a:pPr>
                      <a:defRPr sz="900" b="1" i="0" u="none" strike="noStrike" kern="1200" baseline="0">
                        <a:solidFill>
                          <a:schemeClr val="tx1"/>
                        </a:solidFill>
                        <a:effectLst>
                          <a:glow rad="127000">
                            <a:schemeClr val="bg1"/>
                          </a:glow>
                        </a:effectLst>
                        <a:latin typeface="+mn-lt"/>
                        <a:ea typeface="+mn-ea"/>
                        <a:cs typeface="+mn-cs"/>
                      </a:defRPr>
                    </a:pPr>
                    <a:r>
                      <a:rPr lang="en-US" altLang="ja-JP" sz="1400" b="1">
                        <a:solidFill>
                          <a:schemeClr val="tx1"/>
                        </a:solidFill>
                        <a:effectLst>
                          <a:glow rad="127000">
                            <a:schemeClr val="bg1"/>
                          </a:glow>
                        </a:effectLst>
                      </a:rPr>
                      <a:t>2</a:t>
                    </a:r>
                    <a:r>
                      <a:rPr lang="ja-JP" altLang="en-US" sz="1400" b="1">
                        <a:solidFill>
                          <a:schemeClr val="tx1"/>
                        </a:solidFill>
                        <a:effectLst>
                          <a:glow rad="127000">
                            <a:schemeClr val="bg1"/>
                          </a:glow>
                        </a:effectLst>
                      </a:rPr>
                      <a:t>週間～</a:t>
                    </a:r>
                  </a:p>
                  <a:p>
                    <a:pPr>
                      <a:defRPr b="1">
                        <a:solidFill>
                          <a:schemeClr val="tx1"/>
                        </a:solidFill>
                        <a:effectLst>
                          <a:glow rad="127000">
                            <a:schemeClr val="bg1"/>
                          </a:glow>
                        </a:effectLst>
                      </a:defRPr>
                    </a:pPr>
                    <a:r>
                      <a:rPr lang="en-US" altLang="ja-JP" sz="1400" b="1">
                        <a:solidFill>
                          <a:schemeClr val="tx1"/>
                        </a:solidFill>
                        <a:effectLst>
                          <a:glow rad="127000">
                            <a:schemeClr val="bg1"/>
                          </a:glow>
                        </a:effectLst>
                      </a:rPr>
                      <a:t>1</a:t>
                    </a:r>
                    <a:r>
                      <a:rPr lang="ja-JP" altLang="en-US" sz="1400" b="1">
                        <a:solidFill>
                          <a:schemeClr val="tx1"/>
                        </a:solidFill>
                        <a:effectLst>
                          <a:glow rad="127000">
                            <a:schemeClr val="bg1"/>
                          </a:glow>
                        </a:effectLst>
                      </a:rPr>
                      <a:t>か月</a:t>
                    </a:r>
                  </a:p>
                  <a:p>
                    <a:pPr>
                      <a:defRPr b="1">
                        <a:solidFill>
                          <a:schemeClr val="tx1"/>
                        </a:solidFill>
                        <a:effectLst>
                          <a:glow rad="127000">
                            <a:schemeClr val="bg1"/>
                          </a:glow>
                        </a:effectLst>
                      </a:defRPr>
                    </a:pPr>
                    <a:r>
                      <a:rPr lang="ja-JP" altLang="en-US" sz="1400" b="1">
                        <a:solidFill>
                          <a:schemeClr val="tx1"/>
                        </a:solidFill>
                        <a:effectLst>
                          <a:glow rad="127000">
                            <a:schemeClr val="bg1"/>
                          </a:glow>
                        </a:effectLst>
                      </a:rPr>
                      <a:t>　　</a:t>
                    </a:r>
                    <a:fld id="{E7BF86B6-CD0E-40B4-B1A2-CF7BE95FE2FA}" type="PERCENTAGE">
                      <a:rPr lang="en-US" altLang="ja-JP" sz="1400" b="1">
                        <a:solidFill>
                          <a:schemeClr val="tx1"/>
                        </a:solidFill>
                        <a:effectLst>
                          <a:glow rad="127000">
                            <a:schemeClr val="bg1"/>
                          </a:glow>
                        </a:effectLst>
                      </a:rPr>
                      <a:pPr>
                        <a:defRPr b="1">
                          <a:solidFill>
                            <a:schemeClr val="tx1"/>
                          </a:solidFill>
                          <a:effectLst>
                            <a:glow rad="127000">
                              <a:schemeClr val="bg1"/>
                            </a:glow>
                          </a:effectLst>
                        </a:defRPr>
                      </a:pPr>
                      <a:t>[パーセンテージ]</a:t>
                    </a:fld>
                    <a:endParaRPr lang="ja-JP" altLang="en-US" sz="1400" b="1">
                      <a:solidFill>
                        <a:schemeClr val="tx1"/>
                      </a:solidFill>
                      <a:effectLst>
                        <a:glow rad="127000">
                          <a:schemeClr val="bg1"/>
                        </a:glow>
                      </a:effectLst>
                    </a:endParaRPr>
                  </a:p>
                </c:rich>
              </c:tx>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tx1"/>
                      </a:solidFill>
                      <a:effectLst>
                        <a:glow rad="127000">
                          <a:schemeClr val="bg1"/>
                        </a:glow>
                      </a:effectLst>
                      <a:latin typeface="+mn-lt"/>
                      <a:ea typeface="+mn-ea"/>
                      <a:cs typeface="+mn-cs"/>
                    </a:defRPr>
                  </a:pPr>
                  <a:endParaRPr lang="ja-JP"/>
                </a:p>
              </c:txPr>
              <c:dLblPos val="bestFit"/>
              <c:showLegendKey val="0"/>
              <c:showVal val="0"/>
              <c:showCatName val="0"/>
              <c:showSerName val="0"/>
              <c:showPercent val="1"/>
              <c:showBubbleSize val="0"/>
              <c:extLst>
                <c:ext xmlns:c15="http://schemas.microsoft.com/office/drawing/2012/chart" uri="{CE6537A1-D6FC-4f65-9D91-7224C49458BB}">
                  <c15:layout>
                    <c:manualLayout>
                      <c:w val="0.40972289759935659"/>
                      <c:h val="0.45571410654812505"/>
                    </c:manualLayout>
                  </c15:layout>
                  <c15:dlblFieldTable/>
                  <c15:showDataLabelsRange val="0"/>
                </c:ext>
                <c:ext xmlns:c16="http://schemas.microsoft.com/office/drawing/2014/chart" uri="{C3380CC4-5D6E-409C-BE32-E72D297353CC}">
                  <c16:uniqueId val="{00000007-91CD-46A6-815A-5D7D73592B98}"/>
                </c:ext>
              </c:extLst>
            </c:dLbl>
            <c:dLbl>
              <c:idx val="4"/>
              <c:layout>
                <c:manualLayout>
                  <c:x val="0.14321782386475951"/>
                  <c:y val="0.2259086876344161"/>
                </c:manualLayout>
              </c:layout>
              <c:tx>
                <c:rich>
                  <a:bodyPr rot="0" spcFirstLastPara="1" vertOverflow="ellipsis" vert="horz" wrap="square" lIns="38100" tIns="19050" rIns="38100" bIns="19050" anchor="ctr" anchorCtr="1">
                    <a:noAutofit/>
                  </a:bodyPr>
                  <a:lstStyle/>
                  <a:p>
                    <a:pPr>
                      <a:defRPr sz="900" b="1" i="0" u="none" strike="noStrike" kern="1200" baseline="0">
                        <a:solidFill>
                          <a:schemeClr val="tx1"/>
                        </a:solidFill>
                        <a:effectLst>
                          <a:glow>
                            <a:schemeClr val="bg1"/>
                          </a:glow>
                        </a:effectLst>
                        <a:latin typeface="+mn-lt"/>
                        <a:ea typeface="+mn-ea"/>
                        <a:cs typeface="+mn-cs"/>
                      </a:defRPr>
                    </a:pPr>
                    <a:r>
                      <a:rPr lang="en-US" altLang="ja-JP" sz="1000" b="1">
                        <a:solidFill>
                          <a:schemeClr val="tx1"/>
                        </a:solidFill>
                        <a:effectLst>
                          <a:glow>
                            <a:schemeClr val="bg1"/>
                          </a:glow>
                        </a:effectLst>
                      </a:rPr>
                      <a:t>2</a:t>
                    </a:r>
                    <a:r>
                      <a:rPr lang="ja-JP" altLang="en-US" sz="1000" b="1">
                        <a:solidFill>
                          <a:schemeClr val="tx1"/>
                        </a:solidFill>
                        <a:effectLst>
                          <a:glow>
                            <a:schemeClr val="bg1"/>
                          </a:glow>
                        </a:effectLst>
                      </a:rPr>
                      <a:t>週間未満</a:t>
                    </a:r>
                  </a:p>
                  <a:p>
                    <a:pPr>
                      <a:defRPr b="1">
                        <a:solidFill>
                          <a:schemeClr val="tx1"/>
                        </a:solidFill>
                        <a:effectLst>
                          <a:glow>
                            <a:schemeClr val="bg1"/>
                          </a:glow>
                        </a:effectLst>
                      </a:defRPr>
                    </a:pPr>
                    <a:fld id="{205B40DB-E8DA-4CEC-96E8-1011AA519C3C}" type="PERCENTAGE">
                      <a:rPr lang="en-US" altLang="ja-JP" sz="1000" b="1">
                        <a:solidFill>
                          <a:schemeClr val="tx1"/>
                        </a:solidFill>
                        <a:effectLst>
                          <a:glow>
                            <a:schemeClr val="bg1"/>
                          </a:glow>
                        </a:effectLst>
                      </a:rPr>
                      <a:pPr>
                        <a:defRPr b="1">
                          <a:solidFill>
                            <a:schemeClr val="tx1"/>
                          </a:solidFill>
                          <a:effectLst>
                            <a:glow>
                              <a:schemeClr val="bg1"/>
                            </a:glow>
                          </a:effectLst>
                        </a:defRPr>
                      </a:pPr>
                      <a:t>[パーセンテージ]</a:t>
                    </a:fld>
                    <a:endParaRPr lang="ja-JP" altLang="en-US"/>
                  </a:p>
                </c:rich>
              </c:tx>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tx1"/>
                      </a:solidFill>
                      <a:effectLst>
                        <a:glow>
                          <a:schemeClr val="bg1"/>
                        </a:glow>
                      </a:effectLst>
                      <a:latin typeface="+mn-lt"/>
                      <a:ea typeface="+mn-ea"/>
                      <a:cs typeface="+mn-cs"/>
                    </a:defRPr>
                  </a:pPr>
                  <a:endParaRPr lang="ja-JP"/>
                </a:p>
              </c:txPr>
              <c:dLblPos val="bestFit"/>
              <c:showLegendKey val="0"/>
              <c:showVal val="0"/>
              <c:showCatName val="0"/>
              <c:showSerName val="0"/>
              <c:showPercent val="1"/>
              <c:showBubbleSize val="0"/>
              <c:extLst>
                <c:ext xmlns:c15="http://schemas.microsoft.com/office/drawing/2012/chart" uri="{CE6537A1-D6FC-4f65-9D91-7224C49458BB}">
                  <c15:layout>
                    <c:manualLayout>
                      <c:w val="0.36623748211731044"/>
                      <c:h val="0.26578560939794421"/>
                    </c:manualLayout>
                  </c15:layout>
                  <c15:dlblFieldTable/>
                  <c15:showDataLabelsRange val="0"/>
                </c:ext>
                <c:ext xmlns:c16="http://schemas.microsoft.com/office/drawing/2014/chart" uri="{C3380CC4-5D6E-409C-BE32-E72D297353CC}">
                  <c16:uniqueId val="{00000009-91CD-46A6-815A-5D7D73592B98}"/>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ja-JP"/>
              </a:p>
            </c:txPr>
            <c:dLblPos val="bestFit"/>
            <c:showLegendKey val="0"/>
            <c:showVal val="0"/>
            <c:showCatName val="0"/>
            <c:showSerName val="0"/>
            <c:showPercent val="1"/>
            <c:showBubbleSize val="0"/>
            <c:showLeaderLines val="0"/>
            <c:extLst>
              <c:ext xmlns:c15="http://schemas.microsoft.com/office/drawing/2012/chart" uri="{CE6537A1-D6FC-4f65-9D91-7224C49458BB}"/>
            </c:extLst>
          </c:dLbls>
          <c:cat>
            <c:strRef>
              <c:f>介護施設※黄塗り部分ベタ打ち!$B$19:$B$23</c:f>
              <c:strCache>
                <c:ptCount val="5"/>
                <c:pt idx="0">
                  <c:v>６ヶ月以上</c:v>
                </c:pt>
                <c:pt idx="1">
                  <c:v>３～６ヶ月</c:v>
                </c:pt>
                <c:pt idx="2">
                  <c:v>１～３か月</c:v>
                </c:pt>
                <c:pt idx="3">
                  <c:v>２週間～１か月</c:v>
                </c:pt>
                <c:pt idx="4">
                  <c:v>２週間未満</c:v>
                </c:pt>
              </c:strCache>
            </c:strRef>
          </c:cat>
          <c:val>
            <c:numRef>
              <c:f>介護施設※黄塗り部分ベタ打ち!$C$19:$C$23</c:f>
              <c:numCache>
                <c:formatCode>General"人"</c:formatCode>
                <c:ptCount val="5"/>
                <c:pt idx="0">
                  <c:v>6</c:v>
                </c:pt>
                <c:pt idx="1">
                  <c:v>28</c:v>
                </c:pt>
                <c:pt idx="2">
                  <c:v>142</c:v>
                </c:pt>
                <c:pt idx="3">
                  <c:v>171</c:v>
                </c:pt>
                <c:pt idx="4">
                  <c:v>88</c:v>
                </c:pt>
              </c:numCache>
            </c:numRef>
          </c:val>
          <c:extLst>
            <c:ext xmlns:c16="http://schemas.microsoft.com/office/drawing/2014/chart" uri="{C3380CC4-5D6E-409C-BE32-E72D297353CC}">
              <c16:uniqueId val="{0000000A-91CD-46A6-815A-5D7D73592B98}"/>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Relationships xmlns="http://schemas.openxmlformats.org/package/2006/relationships"><Relationship Id="rId1" Target="../theme/theme3.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0"/>
            <a:ext cx="2949575" cy="498475"/>
          </a:xfrm>
          <a:prstGeom prst="rect">
            <a:avLst/>
          </a:prstGeom>
        </p:spPr>
        <p:txBody>
          <a:bodyPr vert="horz" lIns="91423" tIns="45712" rIns="91423" bIns="45712"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40" y="0"/>
            <a:ext cx="2949575" cy="498475"/>
          </a:xfrm>
          <a:prstGeom prst="rect">
            <a:avLst/>
          </a:prstGeom>
        </p:spPr>
        <p:txBody>
          <a:bodyPr vert="horz" lIns="91423" tIns="45712" rIns="91423" bIns="45712" rtlCol="0"/>
          <a:lstStyle>
            <a:lvl1pPr algn="r">
              <a:defRPr sz="1200"/>
            </a:lvl1pPr>
          </a:lstStyle>
          <a:p>
            <a:fld id="{0EEF202C-6480-4BA7-9C60-64F0B72AF4A5}" type="datetimeFigureOut">
              <a:rPr kumimoji="1" lang="ja-JP" altLang="en-US" smtClean="0"/>
              <a:t>2026/10/7</a:t>
            </a:fld>
            <a:endParaRPr kumimoji="1" lang="ja-JP" altLang="en-US"/>
          </a:p>
        </p:txBody>
      </p:sp>
      <p:sp>
        <p:nvSpPr>
          <p:cNvPr id="4" name="スライド イメージ プレースホルダー 3"/>
          <p:cNvSpPr>
            <a:spLocks noGrp="1" noRot="1" noChangeAspect="1"/>
          </p:cNvSpPr>
          <p:nvPr>
            <p:ph type="sldImg" idx="2"/>
          </p:nvPr>
        </p:nvSpPr>
        <p:spPr>
          <a:xfrm>
            <a:off x="2243138" y="1243013"/>
            <a:ext cx="2320925" cy="3354387"/>
          </a:xfrm>
          <a:prstGeom prst="rect">
            <a:avLst/>
          </a:prstGeom>
          <a:noFill/>
          <a:ln w="12700">
            <a:solidFill>
              <a:prstClr val="black"/>
            </a:solidFill>
          </a:ln>
        </p:spPr>
        <p:txBody>
          <a:bodyPr vert="horz" lIns="91423" tIns="45712" rIns="91423" bIns="45712" rtlCol="0" anchor="ctr"/>
          <a:lstStyle/>
          <a:p>
            <a:endParaRPr lang="ja-JP" altLang="en-US"/>
          </a:p>
        </p:txBody>
      </p:sp>
      <p:sp>
        <p:nvSpPr>
          <p:cNvPr id="5" name="ノート プレースホルダー 4"/>
          <p:cNvSpPr>
            <a:spLocks noGrp="1"/>
          </p:cNvSpPr>
          <p:nvPr>
            <p:ph type="body" sz="quarter" idx="3"/>
          </p:nvPr>
        </p:nvSpPr>
        <p:spPr>
          <a:xfrm>
            <a:off x="681040" y="4783138"/>
            <a:ext cx="5445125" cy="3913187"/>
          </a:xfrm>
          <a:prstGeom prst="rect">
            <a:avLst/>
          </a:prstGeom>
        </p:spPr>
        <p:txBody>
          <a:bodyPr vert="horz" lIns="91423" tIns="45712" rIns="91423" bIns="45712"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440865"/>
            <a:ext cx="2949575" cy="498475"/>
          </a:xfrm>
          <a:prstGeom prst="rect">
            <a:avLst/>
          </a:prstGeom>
        </p:spPr>
        <p:txBody>
          <a:bodyPr vert="horz" lIns="91423" tIns="45712" rIns="91423" bIns="45712"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40" y="9440865"/>
            <a:ext cx="2949575" cy="498475"/>
          </a:xfrm>
          <a:prstGeom prst="rect">
            <a:avLst/>
          </a:prstGeom>
        </p:spPr>
        <p:txBody>
          <a:bodyPr vert="horz" lIns="91423" tIns="45712" rIns="91423" bIns="45712" rtlCol="0" anchor="b"/>
          <a:lstStyle>
            <a:lvl1pPr algn="r">
              <a:defRPr sz="1200"/>
            </a:lvl1pPr>
          </a:lstStyle>
          <a:p>
            <a:fld id="{151EE239-A3D1-4CBF-B531-84F83AE2A3F6}" type="slidenum">
              <a:rPr kumimoji="1" lang="ja-JP" altLang="en-US" smtClean="0"/>
              <a:t>‹#›</a:t>
            </a:fld>
            <a:endParaRPr kumimoji="1" lang="ja-JP" altLang="en-US"/>
          </a:p>
        </p:txBody>
      </p:sp>
    </p:spTree>
    <p:extLst>
      <p:ext uri="{BB962C8B-B14F-4D97-AF65-F5344CB8AC3E}">
        <p14:creationId xmlns:p14="http://schemas.microsoft.com/office/powerpoint/2010/main" val="355793046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114550" y="747713"/>
            <a:ext cx="2578100" cy="372427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defTabSz="913793">
              <a:defRPr/>
            </a:pPr>
            <a:fld id="{331AE6D4-4AC8-40FA-8A3F-29321B280757}" type="slidenum">
              <a:rPr kumimoji="1" lang="ja-JP" altLang="en-US">
                <a:solidFill>
                  <a:prstClr val="black"/>
                </a:solidFill>
                <a:latin typeface="Calibri"/>
                <a:ea typeface="ＭＳ Ｐゴシック" panose="020B0600070205080204" pitchFamily="50" charset="-128"/>
              </a:rPr>
              <a:pPr defTabSz="913793">
                <a:defRPr/>
              </a:pPr>
              <a:t>3</a:t>
            </a:fld>
            <a:endParaRPr kumimoji="1" lang="ja-JP" altLang="en-US">
              <a:solidFill>
                <a:prstClr val="black"/>
              </a:solidFill>
              <a:latin typeface="Calibri"/>
              <a:ea typeface="ＭＳ Ｐゴシック" panose="020B0600070205080204" pitchFamily="50" charset="-128"/>
            </a:endParaRPr>
          </a:p>
        </p:txBody>
      </p:sp>
    </p:spTree>
    <p:extLst>
      <p:ext uri="{BB962C8B-B14F-4D97-AF65-F5344CB8AC3E}">
        <p14:creationId xmlns:p14="http://schemas.microsoft.com/office/powerpoint/2010/main" val="3447182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2D351-7960-FCA2-9441-19F3C696C19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E4C12C5-BEB3-554F-DD84-308B9042BB90}"/>
              </a:ext>
            </a:extLst>
          </p:cNvPr>
          <p:cNvSpPr>
            <a:spLocks noGrp="1" noRot="1" noChangeAspect="1"/>
          </p:cNvSpPr>
          <p:nvPr>
            <p:ph type="sldImg"/>
          </p:nvPr>
        </p:nvSpPr>
        <p:spPr>
          <a:xfrm>
            <a:off x="2114550" y="747713"/>
            <a:ext cx="2578100" cy="3724275"/>
          </a:xfrm>
        </p:spPr>
      </p:sp>
      <p:sp>
        <p:nvSpPr>
          <p:cNvPr id="3" name="ノート プレースホルダー 2">
            <a:extLst>
              <a:ext uri="{FF2B5EF4-FFF2-40B4-BE49-F238E27FC236}">
                <a16:creationId xmlns:a16="http://schemas.microsoft.com/office/drawing/2014/main" id="{3B3CBABF-3792-FD02-B6E3-C10323142A32}"/>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D420C6F1-D3BD-C62F-0C8B-2F27D37D8FD7}"/>
              </a:ext>
            </a:extLst>
          </p:cNvPr>
          <p:cNvSpPr>
            <a:spLocks noGrp="1"/>
          </p:cNvSpPr>
          <p:nvPr>
            <p:ph type="sldNum" sz="quarter" idx="10"/>
          </p:nvPr>
        </p:nvSpPr>
        <p:spPr/>
        <p:txBody>
          <a:bodyPr/>
          <a:lstStyle/>
          <a:p>
            <a:pPr defTabSz="913793">
              <a:defRPr/>
            </a:pPr>
            <a:fld id="{331AE6D4-4AC8-40FA-8A3F-29321B280757}" type="slidenum">
              <a:rPr kumimoji="1" lang="ja-JP" altLang="en-US">
                <a:solidFill>
                  <a:prstClr val="black"/>
                </a:solidFill>
                <a:latin typeface="Calibri"/>
                <a:ea typeface="ＭＳ Ｐゴシック" panose="020B0600070205080204" pitchFamily="50" charset="-128"/>
              </a:rPr>
              <a:pPr defTabSz="913793">
                <a:defRPr/>
              </a:pPr>
              <a:t>4</a:t>
            </a:fld>
            <a:endParaRPr kumimoji="1" lang="ja-JP" altLang="en-US">
              <a:solidFill>
                <a:prstClr val="black"/>
              </a:solidFill>
              <a:latin typeface="Calibri"/>
              <a:ea typeface="ＭＳ Ｐゴシック" panose="020B0600070205080204" pitchFamily="50" charset="-128"/>
            </a:endParaRPr>
          </a:p>
        </p:txBody>
      </p:sp>
    </p:spTree>
    <p:extLst>
      <p:ext uri="{BB962C8B-B14F-4D97-AF65-F5344CB8AC3E}">
        <p14:creationId xmlns:p14="http://schemas.microsoft.com/office/powerpoint/2010/main" val="308708562"/>
      </p:ext>
    </p:extLst>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2.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3.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4.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5.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6.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7.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8.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9.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20.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21.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22.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D7C604D3-DA1F-4BCB-A1D2-36156F57292D}" type="datetimeFigureOut">
              <a:rPr kumimoji="1" lang="ja-JP" altLang="en-US" smtClean="0"/>
              <a:t>2026/10/7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538079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7C604D3-DA1F-4BCB-A1D2-36156F57292D}" type="datetimeFigureOut">
              <a:rPr kumimoji="1" lang="ja-JP" altLang="en-US" smtClean="0"/>
              <a:t>2026/10/7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33971655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D7C604D3-DA1F-4BCB-A1D2-36156F57292D}" type="datetimeFigureOut">
              <a:rPr kumimoji="1" lang="ja-JP" altLang="en-US" smtClean="0"/>
              <a:t>2026/10/7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176942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D7C604D3-DA1F-4BCB-A1D2-36156F57292D}" type="datetimeFigureOut">
              <a:rPr kumimoji="1" lang="ja-JP" altLang="en-US" smtClean="0"/>
              <a:t>2026/10/7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1323081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D7C604D3-DA1F-4BCB-A1D2-36156F57292D}" type="datetimeFigureOut">
              <a:rPr kumimoji="1" lang="ja-JP" altLang="en-US" smtClean="0"/>
              <a:t>2026/10/7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4127116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D7C604D3-DA1F-4BCB-A1D2-36156F57292D}" type="datetimeFigureOut">
              <a:rPr kumimoji="1" lang="ja-JP" altLang="en-US" smtClean="0"/>
              <a:t>2026/10/7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2062025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C604D3-DA1F-4BCB-A1D2-36156F57292D}" type="datetimeFigureOut">
              <a:rPr kumimoji="1" lang="ja-JP" altLang="en-US" smtClean="0"/>
              <a:t>2026/10/7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2250835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7C604D3-DA1F-4BCB-A1D2-36156F57292D}" type="datetimeFigureOut">
              <a:rPr kumimoji="1" lang="ja-JP" altLang="en-US" smtClean="0"/>
              <a:t>2026/10/7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1658377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7C604D3-DA1F-4BCB-A1D2-36156F57292D}" type="datetimeFigureOut">
              <a:rPr kumimoji="1" lang="ja-JP" altLang="en-US" smtClean="0"/>
              <a:t>2026/10/7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1031269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7C604D3-DA1F-4BCB-A1D2-36156F57292D}" type="datetimeFigureOut">
              <a:rPr kumimoji="1" lang="ja-JP" altLang="en-US" smtClean="0"/>
              <a:t>2026/10/7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1843419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7C604D3-DA1F-4BCB-A1D2-36156F57292D}" type="datetimeFigureOut">
              <a:rPr kumimoji="1" lang="ja-JP" altLang="en-US" smtClean="0"/>
              <a:t>2026/10/7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26775465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1" y="3077283"/>
            <a:ext cx="5829300" cy="2123369"/>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028700" y="5613401"/>
            <a:ext cx="4800600" cy="2531533"/>
          </a:xfrm>
        </p:spPr>
        <p:txBody>
          <a:bodyPr/>
          <a:lstStyle>
            <a:lvl1pPr marL="0" indent="0" algn="ctr">
              <a:buNone/>
              <a:defRPr>
                <a:solidFill>
                  <a:schemeClr val="tx1">
                    <a:tint val="75000"/>
                  </a:schemeClr>
                </a:solidFill>
              </a:defRPr>
            </a:lvl1pPr>
            <a:lvl2pPr marL="457159" indent="0" algn="ctr">
              <a:buNone/>
              <a:defRPr>
                <a:solidFill>
                  <a:schemeClr val="tx1">
                    <a:tint val="75000"/>
                  </a:schemeClr>
                </a:solidFill>
              </a:defRPr>
            </a:lvl2pPr>
            <a:lvl3pPr marL="914316" indent="0" algn="ctr">
              <a:buNone/>
              <a:defRPr>
                <a:solidFill>
                  <a:schemeClr val="tx1">
                    <a:tint val="75000"/>
                  </a:schemeClr>
                </a:solidFill>
              </a:defRPr>
            </a:lvl3pPr>
            <a:lvl4pPr marL="1371475" indent="0" algn="ctr">
              <a:buNone/>
              <a:defRPr>
                <a:solidFill>
                  <a:schemeClr val="tx1">
                    <a:tint val="75000"/>
                  </a:schemeClr>
                </a:solidFill>
              </a:defRPr>
            </a:lvl4pPr>
            <a:lvl5pPr marL="1828632" indent="0" algn="ctr">
              <a:buNone/>
              <a:defRPr>
                <a:solidFill>
                  <a:schemeClr val="tx1">
                    <a:tint val="75000"/>
                  </a:schemeClr>
                </a:solidFill>
              </a:defRPr>
            </a:lvl5pPr>
            <a:lvl6pPr marL="2285791" indent="0" algn="ctr">
              <a:buNone/>
              <a:defRPr>
                <a:solidFill>
                  <a:schemeClr val="tx1">
                    <a:tint val="75000"/>
                  </a:schemeClr>
                </a:solidFill>
              </a:defRPr>
            </a:lvl6pPr>
            <a:lvl7pPr marL="2742949" indent="0" algn="ctr">
              <a:buNone/>
              <a:defRPr>
                <a:solidFill>
                  <a:schemeClr val="tx1">
                    <a:tint val="75000"/>
                  </a:schemeClr>
                </a:solidFill>
              </a:defRPr>
            </a:lvl7pPr>
            <a:lvl8pPr marL="3200107" indent="0" algn="ctr">
              <a:buNone/>
              <a:defRPr>
                <a:solidFill>
                  <a:schemeClr val="tx1">
                    <a:tint val="75000"/>
                  </a:schemeClr>
                </a:solidFill>
              </a:defRPr>
            </a:lvl8pPr>
            <a:lvl9pPr marL="3657265"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2CAFE3D8-1CEC-452D-98D6-A20170D16CE3}" type="datetimeFigureOut">
              <a:rPr kumimoji="1" lang="ja-JP" altLang="en-US" smtClean="0"/>
              <a:t>2026/10/7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37783497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CAFE3D8-1CEC-452D-98D6-A20170D16CE3}" type="datetimeFigureOut">
              <a:rPr kumimoji="1" lang="ja-JP" altLang="en-US" smtClean="0"/>
              <a:t>2026/10/7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2880060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6" y="6365522"/>
            <a:ext cx="5829300" cy="1967442"/>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541736" y="4198587"/>
            <a:ext cx="5829300" cy="2166936"/>
          </a:xfrm>
        </p:spPr>
        <p:txBody>
          <a:bodyPr anchor="b"/>
          <a:lstStyle>
            <a:lvl1pPr marL="0" indent="0">
              <a:buNone/>
              <a:defRPr sz="2000">
                <a:solidFill>
                  <a:schemeClr val="tx1">
                    <a:tint val="75000"/>
                  </a:schemeClr>
                </a:solidFill>
              </a:defRPr>
            </a:lvl1pPr>
            <a:lvl2pPr marL="457159" indent="0">
              <a:buNone/>
              <a:defRPr sz="1800">
                <a:solidFill>
                  <a:schemeClr val="tx1">
                    <a:tint val="75000"/>
                  </a:schemeClr>
                </a:solidFill>
              </a:defRPr>
            </a:lvl2pPr>
            <a:lvl3pPr marL="914316" indent="0">
              <a:buNone/>
              <a:defRPr sz="1600">
                <a:solidFill>
                  <a:schemeClr val="tx1">
                    <a:tint val="75000"/>
                  </a:schemeClr>
                </a:solidFill>
              </a:defRPr>
            </a:lvl3pPr>
            <a:lvl4pPr marL="1371475" indent="0">
              <a:buNone/>
              <a:defRPr sz="1400">
                <a:solidFill>
                  <a:schemeClr val="tx1">
                    <a:tint val="75000"/>
                  </a:schemeClr>
                </a:solidFill>
              </a:defRPr>
            </a:lvl4pPr>
            <a:lvl5pPr marL="1828632" indent="0">
              <a:buNone/>
              <a:defRPr sz="1400">
                <a:solidFill>
                  <a:schemeClr val="tx1">
                    <a:tint val="75000"/>
                  </a:schemeClr>
                </a:solidFill>
              </a:defRPr>
            </a:lvl5pPr>
            <a:lvl6pPr marL="2285791" indent="0">
              <a:buNone/>
              <a:defRPr sz="1400">
                <a:solidFill>
                  <a:schemeClr val="tx1">
                    <a:tint val="75000"/>
                  </a:schemeClr>
                </a:solidFill>
              </a:defRPr>
            </a:lvl6pPr>
            <a:lvl7pPr marL="2742949" indent="0">
              <a:buNone/>
              <a:defRPr sz="1400">
                <a:solidFill>
                  <a:schemeClr val="tx1">
                    <a:tint val="75000"/>
                  </a:schemeClr>
                </a:solidFill>
              </a:defRPr>
            </a:lvl7pPr>
            <a:lvl8pPr marL="3200107" indent="0">
              <a:buNone/>
              <a:defRPr sz="1400">
                <a:solidFill>
                  <a:schemeClr val="tx1">
                    <a:tint val="75000"/>
                  </a:schemeClr>
                </a:solidFill>
              </a:defRPr>
            </a:lvl8pPr>
            <a:lvl9pPr marL="3657265"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2CAFE3D8-1CEC-452D-98D6-A20170D16CE3}" type="datetimeFigureOut">
              <a:rPr kumimoji="1" lang="ja-JP" altLang="en-US" smtClean="0"/>
              <a:t>2026/10/7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14893008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257176" y="3081868"/>
            <a:ext cx="2257425" cy="871590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2628902" y="3081868"/>
            <a:ext cx="2257425" cy="871590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2CAFE3D8-1CEC-452D-98D6-A20170D16CE3}" type="datetimeFigureOut">
              <a:rPr kumimoji="1" lang="ja-JP" altLang="en-US" smtClean="0"/>
              <a:t>2026/10/7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40692752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96699"/>
            <a:ext cx="6172200" cy="1651000"/>
          </a:xfrm>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342901" y="2217386"/>
            <a:ext cx="3030141" cy="924101"/>
          </a:xfrm>
        </p:spPr>
        <p:txBody>
          <a:bodyPr anchor="b"/>
          <a:lstStyle>
            <a:lvl1pPr marL="0" indent="0">
              <a:buNone/>
              <a:defRPr sz="2400" b="1"/>
            </a:lvl1pPr>
            <a:lvl2pPr marL="457159" indent="0">
              <a:buNone/>
              <a:defRPr sz="2000" b="1"/>
            </a:lvl2pPr>
            <a:lvl3pPr marL="914316" indent="0">
              <a:buNone/>
              <a:defRPr sz="1800" b="1"/>
            </a:lvl3pPr>
            <a:lvl4pPr marL="1371475" indent="0">
              <a:buNone/>
              <a:defRPr sz="1600" b="1"/>
            </a:lvl4pPr>
            <a:lvl5pPr marL="1828632" indent="0">
              <a:buNone/>
              <a:defRPr sz="1600" b="1"/>
            </a:lvl5pPr>
            <a:lvl6pPr marL="2285791" indent="0">
              <a:buNone/>
              <a:defRPr sz="1600" b="1"/>
            </a:lvl6pPr>
            <a:lvl7pPr marL="2742949" indent="0">
              <a:buNone/>
              <a:defRPr sz="1600" b="1"/>
            </a:lvl7pPr>
            <a:lvl8pPr marL="3200107" indent="0">
              <a:buNone/>
              <a:defRPr sz="1600" b="1"/>
            </a:lvl8pPr>
            <a:lvl9pPr marL="3657265"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342901" y="3141487"/>
            <a:ext cx="303014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3483770" y="2217386"/>
            <a:ext cx="3031331" cy="924101"/>
          </a:xfrm>
        </p:spPr>
        <p:txBody>
          <a:bodyPr anchor="b"/>
          <a:lstStyle>
            <a:lvl1pPr marL="0" indent="0">
              <a:buNone/>
              <a:defRPr sz="2400" b="1"/>
            </a:lvl1pPr>
            <a:lvl2pPr marL="457159" indent="0">
              <a:buNone/>
              <a:defRPr sz="2000" b="1"/>
            </a:lvl2pPr>
            <a:lvl3pPr marL="914316" indent="0">
              <a:buNone/>
              <a:defRPr sz="1800" b="1"/>
            </a:lvl3pPr>
            <a:lvl4pPr marL="1371475" indent="0">
              <a:buNone/>
              <a:defRPr sz="1600" b="1"/>
            </a:lvl4pPr>
            <a:lvl5pPr marL="1828632" indent="0">
              <a:buNone/>
              <a:defRPr sz="1600" b="1"/>
            </a:lvl5pPr>
            <a:lvl6pPr marL="2285791" indent="0">
              <a:buNone/>
              <a:defRPr sz="1600" b="1"/>
            </a:lvl6pPr>
            <a:lvl7pPr marL="2742949" indent="0">
              <a:buNone/>
              <a:defRPr sz="1600" b="1"/>
            </a:lvl7pPr>
            <a:lvl8pPr marL="3200107" indent="0">
              <a:buNone/>
              <a:defRPr sz="1600" b="1"/>
            </a:lvl8pPr>
            <a:lvl9pPr marL="3657265"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3483770" y="3141487"/>
            <a:ext cx="303133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2CAFE3D8-1CEC-452D-98D6-A20170D16CE3}" type="datetimeFigureOut">
              <a:rPr kumimoji="1" lang="ja-JP" altLang="en-US" smtClean="0"/>
              <a:t>2026/10/7</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447833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2CAFE3D8-1CEC-452D-98D6-A20170D16CE3}" type="datetimeFigureOut">
              <a:rPr kumimoji="1" lang="ja-JP" altLang="en-US" smtClean="0"/>
              <a:t>2026/10/7</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17320595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CAFE3D8-1CEC-452D-98D6-A20170D16CE3}" type="datetimeFigureOut">
              <a:rPr kumimoji="1" lang="ja-JP" altLang="en-US" smtClean="0"/>
              <a:t>2026/10/7</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1674472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2" y="394407"/>
            <a:ext cx="2256235" cy="1678517"/>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2681288" y="394407"/>
            <a:ext cx="3833813"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342902" y="2072923"/>
            <a:ext cx="2256235" cy="6775980"/>
          </a:xfrm>
        </p:spPr>
        <p:txBody>
          <a:bodyPr/>
          <a:lstStyle>
            <a:lvl1pPr marL="0" indent="0">
              <a:buNone/>
              <a:defRPr sz="1400"/>
            </a:lvl1pPr>
            <a:lvl2pPr marL="457159" indent="0">
              <a:buNone/>
              <a:defRPr sz="1200"/>
            </a:lvl2pPr>
            <a:lvl3pPr marL="914316" indent="0">
              <a:buNone/>
              <a:defRPr sz="1000"/>
            </a:lvl3pPr>
            <a:lvl4pPr marL="1371475" indent="0">
              <a:buNone/>
              <a:defRPr sz="900"/>
            </a:lvl4pPr>
            <a:lvl5pPr marL="1828632" indent="0">
              <a:buNone/>
              <a:defRPr sz="900"/>
            </a:lvl5pPr>
            <a:lvl6pPr marL="2285791" indent="0">
              <a:buNone/>
              <a:defRPr sz="900"/>
            </a:lvl6pPr>
            <a:lvl7pPr marL="2742949" indent="0">
              <a:buNone/>
              <a:defRPr sz="900"/>
            </a:lvl7pPr>
            <a:lvl8pPr marL="3200107" indent="0">
              <a:buNone/>
              <a:defRPr sz="900"/>
            </a:lvl8pPr>
            <a:lvl9pPr marL="3657265"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2CAFE3D8-1CEC-452D-98D6-A20170D16CE3}" type="datetimeFigureOut">
              <a:rPr kumimoji="1" lang="ja-JP" altLang="en-US" smtClean="0"/>
              <a:t>2026/10/7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6146636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934202"/>
            <a:ext cx="4114800" cy="818622"/>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344216" y="885120"/>
            <a:ext cx="4114800" cy="5943600"/>
          </a:xfrm>
        </p:spPr>
        <p:txBody>
          <a:bodyPr/>
          <a:lstStyle>
            <a:lvl1pPr marL="0" indent="0">
              <a:buNone/>
              <a:defRPr sz="3200"/>
            </a:lvl1pPr>
            <a:lvl2pPr marL="457159" indent="0">
              <a:buNone/>
              <a:defRPr sz="2800"/>
            </a:lvl2pPr>
            <a:lvl3pPr marL="914316" indent="0">
              <a:buNone/>
              <a:defRPr sz="2400"/>
            </a:lvl3pPr>
            <a:lvl4pPr marL="1371475" indent="0">
              <a:buNone/>
              <a:defRPr sz="2000"/>
            </a:lvl4pPr>
            <a:lvl5pPr marL="1828632" indent="0">
              <a:buNone/>
              <a:defRPr sz="2000"/>
            </a:lvl5pPr>
            <a:lvl6pPr marL="2285791" indent="0">
              <a:buNone/>
              <a:defRPr sz="2000"/>
            </a:lvl6pPr>
            <a:lvl7pPr marL="2742949" indent="0">
              <a:buNone/>
              <a:defRPr sz="2000"/>
            </a:lvl7pPr>
            <a:lvl8pPr marL="3200107" indent="0">
              <a:buNone/>
              <a:defRPr sz="2000"/>
            </a:lvl8pPr>
            <a:lvl9pPr marL="3657265" indent="0">
              <a:buNone/>
              <a:defRPr sz="2000"/>
            </a:lvl9pPr>
          </a:lstStyle>
          <a:p>
            <a:endParaRPr kumimoji="1" lang="ja-JP" altLang="en-US"/>
          </a:p>
        </p:txBody>
      </p:sp>
      <p:sp>
        <p:nvSpPr>
          <p:cNvPr id="4" name="テキスト プレースホルダー 3"/>
          <p:cNvSpPr>
            <a:spLocks noGrp="1"/>
          </p:cNvSpPr>
          <p:nvPr>
            <p:ph type="body" sz="half" idx="2"/>
          </p:nvPr>
        </p:nvSpPr>
        <p:spPr>
          <a:xfrm>
            <a:off x="1344216" y="7752823"/>
            <a:ext cx="4114800" cy="1162578"/>
          </a:xfrm>
        </p:spPr>
        <p:txBody>
          <a:bodyPr/>
          <a:lstStyle>
            <a:lvl1pPr marL="0" indent="0">
              <a:buNone/>
              <a:defRPr sz="1400"/>
            </a:lvl1pPr>
            <a:lvl2pPr marL="457159" indent="0">
              <a:buNone/>
              <a:defRPr sz="1200"/>
            </a:lvl2pPr>
            <a:lvl3pPr marL="914316" indent="0">
              <a:buNone/>
              <a:defRPr sz="1000"/>
            </a:lvl3pPr>
            <a:lvl4pPr marL="1371475" indent="0">
              <a:buNone/>
              <a:defRPr sz="900"/>
            </a:lvl4pPr>
            <a:lvl5pPr marL="1828632" indent="0">
              <a:buNone/>
              <a:defRPr sz="900"/>
            </a:lvl5pPr>
            <a:lvl6pPr marL="2285791" indent="0">
              <a:buNone/>
              <a:defRPr sz="900"/>
            </a:lvl6pPr>
            <a:lvl7pPr marL="2742949" indent="0">
              <a:buNone/>
              <a:defRPr sz="900"/>
            </a:lvl7pPr>
            <a:lvl8pPr marL="3200107" indent="0">
              <a:buNone/>
              <a:defRPr sz="900"/>
            </a:lvl8pPr>
            <a:lvl9pPr marL="3657265"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2CAFE3D8-1CEC-452D-98D6-A20170D16CE3}" type="datetimeFigureOut">
              <a:rPr kumimoji="1" lang="ja-JP" altLang="en-US" smtClean="0"/>
              <a:t>2026/10/7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22577769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CAFE3D8-1CEC-452D-98D6-A20170D16CE3}" type="datetimeFigureOut">
              <a:rPr kumimoji="1" lang="ja-JP" altLang="en-US" smtClean="0"/>
              <a:t>2026/10/7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28241360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3729037" y="529698"/>
            <a:ext cx="1157288" cy="1126807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257176" y="529698"/>
            <a:ext cx="3357563" cy="1126807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CAFE3D8-1CEC-452D-98D6-A20170D16CE3}" type="datetimeFigureOut">
              <a:rPr kumimoji="1" lang="ja-JP" altLang="en-US" smtClean="0"/>
              <a:t>2026/10/7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2503072234"/>
      </p:ext>
    </p:extLst>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_rels/slideMaster2.xml.rels><?xml version="1.0" encoding="UTF-8" standalone="yes"?><Relationships xmlns="http://schemas.openxmlformats.org/package/2006/relationships"><Relationship Id="rId1" Target="../slideLayouts/slideLayout12.xml" Type="http://schemas.openxmlformats.org/officeDocument/2006/relationships/slideLayout"/><Relationship Id="rId10" Target="../slideLayouts/slideLayout21.xml" Type="http://schemas.openxmlformats.org/officeDocument/2006/relationships/slideLayout"/><Relationship Id="rId11" Target="../slideLayouts/slideLayout22.xml" Type="http://schemas.openxmlformats.org/officeDocument/2006/relationships/slideLayout"/><Relationship Id="rId12" Target="../theme/theme2.xml" Type="http://schemas.openxmlformats.org/officeDocument/2006/relationships/theme"/><Relationship Id="rId2" Target="../slideLayouts/slideLayout13.xml" Type="http://schemas.openxmlformats.org/officeDocument/2006/relationships/slideLayout"/><Relationship Id="rId3" Target="../slideLayouts/slideLayout14.xml" Type="http://schemas.openxmlformats.org/officeDocument/2006/relationships/slideLayout"/><Relationship Id="rId4" Target="../slideLayouts/slideLayout15.xml" Type="http://schemas.openxmlformats.org/officeDocument/2006/relationships/slideLayout"/><Relationship Id="rId5" Target="../slideLayouts/slideLayout16.xml" Type="http://schemas.openxmlformats.org/officeDocument/2006/relationships/slideLayout"/><Relationship Id="rId6" Target="../slideLayouts/slideLayout17.xml" Type="http://schemas.openxmlformats.org/officeDocument/2006/relationships/slideLayout"/><Relationship Id="rId7" Target="../slideLayouts/slideLayout18.xml" Type="http://schemas.openxmlformats.org/officeDocument/2006/relationships/slideLayout"/><Relationship Id="rId8" Target="../slideLayouts/slideLayout19.xml" Type="http://schemas.openxmlformats.org/officeDocument/2006/relationships/slideLayout"/><Relationship Id="rId9" Target="../slideLayouts/slideLayout20.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D7C604D3-DA1F-4BCB-A1D2-36156F57292D}" type="datetimeFigureOut">
              <a:rPr kumimoji="1" lang="ja-JP" altLang="en-US" smtClean="0"/>
              <a:t>2026/10/7</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19166533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42900" y="396699"/>
            <a:ext cx="6172200" cy="1651000"/>
          </a:xfrm>
          <a:prstGeom prst="rect">
            <a:avLst/>
          </a:prstGeom>
        </p:spPr>
        <p:txBody>
          <a:bodyPr vert="horz" lIns="91431" tIns="45716" rIns="91431" bIns="45716"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342900" y="2311402"/>
            <a:ext cx="6172200" cy="6537502"/>
          </a:xfrm>
          <a:prstGeom prst="rect">
            <a:avLst/>
          </a:prstGeom>
        </p:spPr>
        <p:txBody>
          <a:bodyPr vert="horz" lIns="91431" tIns="45716" rIns="91431" bIns="45716"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342900" y="9181396"/>
            <a:ext cx="1600200" cy="527402"/>
          </a:xfrm>
          <a:prstGeom prst="rect">
            <a:avLst/>
          </a:prstGeom>
        </p:spPr>
        <p:txBody>
          <a:bodyPr vert="horz" lIns="91431" tIns="45716" rIns="91431" bIns="45716" rtlCol="0" anchor="ctr"/>
          <a:lstStyle>
            <a:lvl1pPr algn="l">
              <a:defRPr sz="1200">
                <a:solidFill>
                  <a:schemeClr val="tx1">
                    <a:tint val="75000"/>
                  </a:schemeClr>
                </a:solidFill>
              </a:defRPr>
            </a:lvl1pPr>
          </a:lstStyle>
          <a:p>
            <a:fld id="{2CAFE3D8-1CEC-452D-98D6-A20170D16CE3}" type="datetimeFigureOut">
              <a:rPr kumimoji="1" lang="ja-JP" altLang="en-US" smtClean="0"/>
              <a:t>2026/10/7</a:t>
            </a:fld>
            <a:endParaRPr kumimoji="1" lang="ja-JP" altLang="en-US"/>
          </a:p>
        </p:txBody>
      </p:sp>
      <p:sp>
        <p:nvSpPr>
          <p:cNvPr id="5" name="フッター プレースホルダー 4"/>
          <p:cNvSpPr>
            <a:spLocks noGrp="1"/>
          </p:cNvSpPr>
          <p:nvPr>
            <p:ph type="ftr" sz="quarter" idx="3"/>
          </p:nvPr>
        </p:nvSpPr>
        <p:spPr>
          <a:xfrm>
            <a:off x="2343151" y="9181396"/>
            <a:ext cx="2171700" cy="527402"/>
          </a:xfrm>
          <a:prstGeom prst="rect">
            <a:avLst/>
          </a:prstGeom>
        </p:spPr>
        <p:txBody>
          <a:bodyPr vert="horz" lIns="91431" tIns="45716" rIns="91431" bIns="45716"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4914900" y="9181396"/>
            <a:ext cx="1600200" cy="527402"/>
          </a:xfrm>
          <a:prstGeom prst="rect">
            <a:avLst/>
          </a:prstGeom>
        </p:spPr>
        <p:txBody>
          <a:bodyPr vert="horz" lIns="91431" tIns="45716" rIns="91431" bIns="45716" rtlCol="0" anchor="ctr"/>
          <a:lstStyle>
            <a:lvl1pPr algn="r">
              <a:defRPr sz="1200">
                <a:solidFill>
                  <a:schemeClr val="tx1">
                    <a:tint val="75000"/>
                  </a:schemeClr>
                </a:solidFill>
              </a:defRPr>
            </a:lvl1p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52673327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316" rtl="0" eaLnBrk="1" latinLnBrk="0" hangingPunct="1">
        <a:spcBef>
          <a:spcPct val="0"/>
        </a:spcBef>
        <a:buNone/>
        <a:defRPr kumimoji="1" sz="4400" kern="1200">
          <a:solidFill>
            <a:schemeClr val="tx1"/>
          </a:solidFill>
          <a:latin typeface="+mj-lt"/>
          <a:ea typeface="+mj-ea"/>
          <a:cs typeface="+mj-cs"/>
        </a:defRPr>
      </a:lvl1pPr>
    </p:titleStyle>
    <p:bodyStyle>
      <a:lvl1pPr marL="342868" indent="-342868" algn="l" defTabSz="914316"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881" indent="-285724" algn="l" defTabSz="914316"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2895" indent="-228579" algn="l" defTabSz="914316"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053" indent="-228579" algn="l" defTabSz="914316"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212" indent="-228579" algn="l" defTabSz="914316"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369" indent="-228579" algn="l" defTabSz="914316"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528" indent="-228579" algn="l" defTabSz="914316"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8686" indent="-228579" algn="l" defTabSz="914316"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5844" indent="-228579" algn="l" defTabSz="914316"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316" rtl="0" eaLnBrk="1" latinLnBrk="0" hangingPunct="1">
        <a:defRPr kumimoji="1" sz="1800" kern="1200">
          <a:solidFill>
            <a:schemeClr val="tx1"/>
          </a:solidFill>
          <a:latin typeface="+mn-lt"/>
          <a:ea typeface="+mn-ea"/>
          <a:cs typeface="+mn-cs"/>
        </a:defRPr>
      </a:lvl1pPr>
      <a:lvl2pPr marL="457159" algn="l" defTabSz="914316" rtl="0" eaLnBrk="1" latinLnBrk="0" hangingPunct="1">
        <a:defRPr kumimoji="1" sz="1800" kern="1200">
          <a:solidFill>
            <a:schemeClr val="tx1"/>
          </a:solidFill>
          <a:latin typeface="+mn-lt"/>
          <a:ea typeface="+mn-ea"/>
          <a:cs typeface="+mn-cs"/>
        </a:defRPr>
      </a:lvl2pPr>
      <a:lvl3pPr marL="914316" algn="l" defTabSz="914316" rtl="0" eaLnBrk="1" latinLnBrk="0" hangingPunct="1">
        <a:defRPr kumimoji="1" sz="1800" kern="1200">
          <a:solidFill>
            <a:schemeClr val="tx1"/>
          </a:solidFill>
          <a:latin typeface="+mn-lt"/>
          <a:ea typeface="+mn-ea"/>
          <a:cs typeface="+mn-cs"/>
        </a:defRPr>
      </a:lvl3pPr>
      <a:lvl4pPr marL="1371475" algn="l" defTabSz="914316" rtl="0" eaLnBrk="1" latinLnBrk="0" hangingPunct="1">
        <a:defRPr kumimoji="1" sz="1800" kern="1200">
          <a:solidFill>
            <a:schemeClr val="tx1"/>
          </a:solidFill>
          <a:latin typeface="+mn-lt"/>
          <a:ea typeface="+mn-ea"/>
          <a:cs typeface="+mn-cs"/>
        </a:defRPr>
      </a:lvl4pPr>
      <a:lvl5pPr marL="1828632" algn="l" defTabSz="914316" rtl="0" eaLnBrk="1" latinLnBrk="0" hangingPunct="1">
        <a:defRPr kumimoji="1" sz="1800" kern="1200">
          <a:solidFill>
            <a:schemeClr val="tx1"/>
          </a:solidFill>
          <a:latin typeface="+mn-lt"/>
          <a:ea typeface="+mn-ea"/>
          <a:cs typeface="+mn-cs"/>
        </a:defRPr>
      </a:lvl5pPr>
      <a:lvl6pPr marL="2285791" algn="l" defTabSz="914316" rtl="0" eaLnBrk="1" latinLnBrk="0" hangingPunct="1">
        <a:defRPr kumimoji="1" sz="1800" kern="1200">
          <a:solidFill>
            <a:schemeClr val="tx1"/>
          </a:solidFill>
          <a:latin typeface="+mn-lt"/>
          <a:ea typeface="+mn-ea"/>
          <a:cs typeface="+mn-cs"/>
        </a:defRPr>
      </a:lvl6pPr>
      <a:lvl7pPr marL="2742949" algn="l" defTabSz="914316" rtl="0" eaLnBrk="1" latinLnBrk="0" hangingPunct="1">
        <a:defRPr kumimoji="1" sz="1800" kern="1200">
          <a:solidFill>
            <a:schemeClr val="tx1"/>
          </a:solidFill>
          <a:latin typeface="+mn-lt"/>
          <a:ea typeface="+mn-ea"/>
          <a:cs typeface="+mn-cs"/>
        </a:defRPr>
      </a:lvl7pPr>
      <a:lvl8pPr marL="3200107" algn="l" defTabSz="914316" rtl="0" eaLnBrk="1" latinLnBrk="0" hangingPunct="1">
        <a:defRPr kumimoji="1" sz="1800" kern="1200">
          <a:solidFill>
            <a:schemeClr val="tx1"/>
          </a:solidFill>
          <a:latin typeface="+mn-lt"/>
          <a:ea typeface="+mn-ea"/>
          <a:cs typeface="+mn-cs"/>
        </a:defRPr>
      </a:lvl8pPr>
      <a:lvl9pPr marL="3657265" algn="l" defTabSz="914316"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1.xml" Type="http://schemas.openxmlformats.org/officeDocument/2006/relationships/slideLayout"/><Relationship Id="rId2" Target="../media/image1.png" Type="http://schemas.openxmlformats.org/officeDocument/2006/relationships/image"/><Relationship Id="rId3" Target="../charts/chart1.xml" Type="http://schemas.openxmlformats.org/officeDocument/2006/relationships/chart"/><Relationship Id="rId4" Target="../charts/chart2.xml" Type="http://schemas.openxmlformats.org/officeDocument/2006/relationships/chart"/><Relationship Id="rId5" Target="../charts/chart3.xml" Type="http://schemas.openxmlformats.org/officeDocument/2006/relationships/chart"/></Relationships>
</file>

<file path=ppt/slides/_rels/slide2.xml.rels><?xml version="1.0" encoding="UTF-8" standalone="yes"?><Relationships xmlns="http://schemas.openxmlformats.org/package/2006/relationships"><Relationship Id="rId1" Target="../slideLayouts/slideLayout2.xml" Type="http://schemas.openxmlformats.org/officeDocument/2006/relationships/slideLayout"/><Relationship Id="rId2" Target="../media/image2.tmp" Type="http://schemas.openxmlformats.org/officeDocument/2006/relationships/image"/><Relationship Id="rId3" Target="../media/image3.tmp" Type="http://schemas.openxmlformats.org/officeDocument/2006/relationships/image"/><Relationship Id="rId4" Target="../media/image4.png" Type="http://schemas.openxmlformats.org/officeDocument/2006/relationships/image"/><Relationship Id="rId5" Target="../media/image5.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18.xml" Type="http://schemas.openxmlformats.org/officeDocument/2006/relationships/slideLayout"/><Relationship Id="rId2" Target="../notesSlides/notesSlide1.xml" Type="http://schemas.openxmlformats.org/officeDocument/2006/relationships/notesSlide"/><Relationship Id="rId3" Target="../media/image6.png" Type="http://schemas.openxmlformats.org/officeDocument/2006/relationships/image"/><Relationship Id="rId4" Target="../media/image7.png" Type="http://schemas.openxmlformats.org/officeDocument/2006/relationships/image"/><Relationship Id="rId5" Target="../media/image8.png" Type="http://schemas.openxmlformats.org/officeDocument/2006/relationships/image"/><Relationship Id="rId6" Target="../media/image9.png" Type="http://schemas.openxmlformats.org/officeDocument/2006/relationships/image"/><Relationship Id="rId7" Target="../media/image10.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18.xml" Type="http://schemas.openxmlformats.org/officeDocument/2006/relationships/slideLayout"/><Relationship Id="rId2" Target="../notesSlides/notesSlide2.xml" Type="http://schemas.openxmlformats.org/officeDocument/2006/relationships/notesSlide"/><Relationship Id="rId3" Target="../media/image11.png" Type="http://schemas.openxmlformats.org/officeDocument/2006/relationships/image"/><Relationship Id="rId4" Target="../media/image12.png" Type="http://schemas.openxmlformats.org/officeDocument/2006/relationships/image"/><Relationship Id="rId5" Target="../media/image13.png" Type="http://schemas.openxmlformats.org/officeDocument/2006/relationships/image"/><Relationship Id="rId6" Target="../media/image14.png" Type="http://schemas.openxmlformats.org/officeDocument/2006/relationships/image"/></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4763" y="-98744"/>
            <a:ext cx="6858000" cy="892552"/>
          </a:xfrm>
          <a:prstGeom prst="rect">
            <a:avLst/>
          </a:prstGeom>
          <a:solidFill>
            <a:schemeClr val="accent2">
              <a:lumMod val="20000"/>
              <a:lumOff val="80000"/>
            </a:schemeClr>
          </a:solidFill>
        </p:spPr>
        <p:txBody>
          <a:bodyPr wrap="square" rtlCol="0" anchor="ctr">
            <a:spAutoFit/>
          </a:bodyPr>
          <a:lstStyle/>
          <a:p>
            <a:r>
              <a:rPr kumimoji="1" lang="ja-JP" altLang="en-US" sz="2800" b="1" dirty="0">
                <a:solidFill>
                  <a:schemeClr val="accent2"/>
                </a:solidFill>
                <a:latin typeface="Meiryo UI" panose="020B0604030504040204" pitchFamily="50" charset="-128"/>
                <a:ea typeface="Meiryo UI" panose="020B0604030504040204" pitchFamily="50" charset="-128"/>
              </a:rPr>
              <a:t>介護施設の皆さまへ</a:t>
            </a:r>
            <a:endParaRPr kumimoji="1" lang="en-US" altLang="ja-JP" sz="2800" b="1" dirty="0">
              <a:solidFill>
                <a:schemeClr val="accent2"/>
              </a:solidFill>
              <a:latin typeface="Meiryo UI" panose="020B0604030504040204" pitchFamily="50" charset="-128"/>
              <a:ea typeface="Meiryo UI" panose="020B0604030504040204" pitchFamily="50" charset="-128"/>
            </a:endParaRPr>
          </a:p>
          <a:p>
            <a:pPr algn="ctr"/>
            <a:r>
              <a:rPr kumimoji="1" lang="ja-JP" altLang="en-US" sz="2400" b="1" dirty="0">
                <a:solidFill>
                  <a:schemeClr val="accent2"/>
                </a:solidFill>
                <a:latin typeface="Meiryo UI" panose="020B0604030504040204" pitchFamily="50" charset="-128"/>
                <a:ea typeface="Meiryo UI" panose="020B0604030504040204" pitchFamily="50" charset="-128"/>
              </a:rPr>
              <a:t>腰痛予防・転倒防止に取り組んでいますか？</a:t>
            </a:r>
          </a:p>
        </p:txBody>
      </p:sp>
      <p:sp>
        <p:nvSpPr>
          <p:cNvPr id="6" name="テキスト ボックス 5"/>
          <p:cNvSpPr txBox="1"/>
          <p:nvPr/>
        </p:nvSpPr>
        <p:spPr>
          <a:xfrm>
            <a:off x="-4763" y="2199340"/>
            <a:ext cx="6762658" cy="954107"/>
          </a:xfrm>
          <a:prstGeom prst="rect">
            <a:avLst/>
          </a:prstGeom>
          <a:noFill/>
        </p:spPr>
        <p:txBody>
          <a:bodyPr wrap="square" rtlCol="0">
            <a:spAutoFit/>
          </a:bodyPr>
          <a:lstStyle/>
          <a:p>
            <a:pPr algn="just" hangingPunct="0"/>
            <a:r>
              <a:rPr lang="ja-JP" altLang="en-US" sz="1200" dirty="0"/>
              <a:t>　</a:t>
            </a:r>
            <a:r>
              <a:rPr lang="ja-JP" altLang="ja-JP" sz="1100" dirty="0"/>
              <a:t>県内の全産業における死傷者数は、昭和</a:t>
            </a:r>
            <a:r>
              <a:rPr lang="en-US" altLang="ja-JP" sz="1100" dirty="0"/>
              <a:t>35</a:t>
            </a:r>
            <a:r>
              <a:rPr lang="ja-JP" altLang="ja-JP" sz="1100" dirty="0"/>
              <a:t>年</a:t>
            </a:r>
            <a:r>
              <a:rPr lang="en-US" altLang="ja-JP" sz="1100" dirty="0"/>
              <a:t>(1960</a:t>
            </a:r>
            <a:r>
              <a:rPr lang="ja-JP" altLang="en-US" sz="1100" dirty="0"/>
              <a:t>年</a:t>
            </a:r>
            <a:r>
              <a:rPr lang="en-US" altLang="ja-JP" sz="1100" dirty="0"/>
              <a:t>)</a:t>
            </a:r>
            <a:r>
              <a:rPr lang="ja-JP" altLang="ja-JP" sz="1100" dirty="0"/>
              <a:t>の</a:t>
            </a:r>
            <a:r>
              <a:rPr lang="en-US" altLang="ja-JP" sz="1100" dirty="0"/>
              <a:t>3,856</a:t>
            </a:r>
            <a:r>
              <a:rPr lang="ja-JP" altLang="ja-JP" sz="1100" dirty="0"/>
              <a:t>人を</a:t>
            </a:r>
            <a:r>
              <a:rPr lang="ja-JP" altLang="en-US" sz="1100" dirty="0"/>
              <a:t>ピーク</a:t>
            </a:r>
            <a:r>
              <a:rPr lang="ja-JP" altLang="ja-JP" sz="1100" dirty="0"/>
              <a:t>に減少傾向が続いています</a:t>
            </a:r>
            <a:r>
              <a:rPr lang="ja-JP" altLang="en-US" sz="1100" dirty="0"/>
              <a:t>が、</a:t>
            </a:r>
            <a:r>
              <a:rPr lang="ja-JP" altLang="ja-JP" sz="1100" dirty="0"/>
              <a:t>近年は増減を繰り返しており、令和</a:t>
            </a:r>
            <a:r>
              <a:rPr lang="ja-JP" altLang="en-US" sz="1100" dirty="0"/>
              <a:t>７</a:t>
            </a:r>
            <a:r>
              <a:rPr lang="ja-JP" altLang="ja-JP" sz="1100" dirty="0"/>
              <a:t>年</a:t>
            </a:r>
            <a:r>
              <a:rPr lang="en-US" altLang="ja-JP" sz="1100" dirty="0"/>
              <a:t>(2025</a:t>
            </a:r>
            <a:r>
              <a:rPr lang="ja-JP" altLang="en-US" sz="1100" dirty="0"/>
              <a:t>年</a:t>
            </a:r>
            <a:r>
              <a:rPr lang="en-US" altLang="ja-JP" sz="1100" dirty="0"/>
              <a:t>)</a:t>
            </a:r>
            <a:r>
              <a:rPr lang="ja-JP" altLang="ja-JP" sz="1100" dirty="0"/>
              <a:t>は</a:t>
            </a:r>
            <a:r>
              <a:rPr lang="ja-JP" altLang="en-US" sz="1100" dirty="0"/>
              <a:t>、</a:t>
            </a:r>
            <a:r>
              <a:rPr lang="ja-JP" altLang="ja-JP" sz="1100" dirty="0"/>
              <a:t>過去</a:t>
            </a:r>
            <a:r>
              <a:rPr lang="en-US" altLang="ja-JP" sz="1100" dirty="0"/>
              <a:t>10</a:t>
            </a:r>
            <a:r>
              <a:rPr lang="ja-JP" altLang="ja-JP" sz="1100" dirty="0"/>
              <a:t>年間で最多</a:t>
            </a:r>
            <a:r>
              <a:rPr lang="ja-JP" altLang="en-US" sz="1100" dirty="0"/>
              <a:t>の</a:t>
            </a:r>
            <a:r>
              <a:rPr lang="en-US" altLang="ja-JP" sz="1100" dirty="0"/>
              <a:t>948</a:t>
            </a:r>
            <a:r>
              <a:rPr lang="ja-JP" altLang="en-US" sz="1100" dirty="0"/>
              <a:t>人</a:t>
            </a:r>
            <a:r>
              <a:rPr lang="ja-JP" altLang="ja-JP" sz="1100" dirty="0"/>
              <a:t>となりました</a:t>
            </a:r>
            <a:r>
              <a:rPr lang="en-US" altLang="ja-JP" sz="1100" dirty="0"/>
              <a:t>(</a:t>
            </a:r>
            <a:r>
              <a:rPr lang="ja-JP" altLang="en-US" sz="1100" dirty="0"/>
              <a:t>新型コロナを除く</a:t>
            </a:r>
            <a:r>
              <a:rPr lang="en-US" altLang="ja-JP" sz="1100" dirty="0"/>
              <a:t>)</a:t>
            </a:r>
            <a:r>
              <a:rPr lang="ja-JP" altLang="ja-JP" sz="1100" dirty="0"/>
              <a:t>。</a:t>
            </a:r>
            <a:endParaRPr lang="en-US" altLang="ja-JP" sz="1100" dirty="0"/>
          </a:p>
          <a:p>
            <a:pPr algn="just" hangingPunct="0"/>
            <a:r>
              <a:rPr lang="ja-JP" altLang="en-US" sz="1100" dirty="0"/>
              <a:t>　また、</a:t>
            </a:r>
            <a:r>
              <a:rPr lang="ja-JP" altLang="en-US" sz="1100" b="1" u="sng" dirty="0"/>
              <a:t>介護施設を含む社会福祉施設</a:t>
            </a:r>
            <a:r>
              <a:rPr lang="ja-JP" altLang="en-US" sz="1100" dirty="0"/>
              <a:t>の</a:t>
            </a:r>
            <a:r>
              <a:rPr lang="ja-JP" altLang="ja-JP" sz="1100" dirty="0"/>
              <a:t>死傷者数は</a:t>
            </a:r>
            <a:r>
              <a:rPr lang="ja-JP" altLang="en-US" sz="1100" b="1" u="sng" dirty="0"/>
              <a:t>増加傾向</a:t>
            </a:r>
            <a:r>
              <a:rPr lang="ja-JP" altLang="en-US" sz="1100" dirty="0"/>
              <a:t>にあり</a:t>
            </a:r>
            <a:r>
              <a:rPr lang="ja-JP" altLang="ja-JP" sz="1100" dirty="0"/>
              <a:t>、</a:t>
            </a:r>
            <a:r>
              <a:rPr lang="ja-JP" altLang="en-US" sz="1100" dirty="0"/>
              <a:t>近年は</a:t>
            </a:r>
            <a:r>
              <a:rPr lang="en-US" altLang="ja-JP" sz="1100" dirty="0"/>
              <a:t>70</a:t>
            </a:r>
            <a:r>
              <a:rPr lang="ja-JP" altLang="en-US" sz="1100" dirty="0"/>
              <a:t>～</a:t>
            </a:r>
            <a:r>
              <a:rPr lang="en-US" altLang="ja-JP" sz="1100" dirty="0"/>
              <a:t>80</a:t>
            </a:r>
            <a:r>
              <a:rPr lang="ja-JP" altLang="en-US" sz="1100" dirty="0"/>
              <a:t>人で推移しています</a:t>
            </a:r>
            <a:r>
              <a:rPr lang="en-US" altLang="ja-JP" sz="1100" dirty="0"/>
              <a:t>(</a:t>
            </a:r>
            <a:r>
              <a:rPr lang="ja-JP" altLang="en-US" sz="1100" dirty="0"/>
              <a:t>新型コロナを除く</a:t>
            </a:r>
            <a:r>
              <a:rPr lang="en-US" altLang="ja-JP" sz="1100" dirty="0"/>
              <a:t>)</a:t>
            </a:r>
            <a:r>
              <a:rPr lang="ja-JP" altLang="en-US" sz="1100" dirty="0"/>
              <a:t>。その内、</a:t>
            </a:r>
            <a:r>
              <a:rPr lang="en-US" altLang="ja-JP" sz="1100" b="1" u="sng" dirty="0"/>
              <a:t>60</a:t>
            </a:r>
            <a:r>
              <a:rPr lang="ja-JP" altLang="en-US" sz="1100" b="1" u="sng" dirty="0"/>
              <a:t>歳以上の高齢者</a:t>
            </a:r>
            <a:r>
              <a:rPr lang="ja-JP" altLang="en-US" sz="1100" dirty="0"/>
              <a:t>も</a:t>
            </a:r>
            <a:r>
              <a:rPr lang="ja-JP" altLang="en-US" sz="1100" b="1" u="sng" dirty="0"/>
              <a:t>増加傾向</a:t>
            </a:r>
            <a:r>
              <a:rPr lang="ja-JP" altLang="en-US" sz="1100" dirty="0"/>
              <a:t>にあり、令和</a:t>
            </a:r>
            <a:r>
              <a:rPr lang="en-US" altLang="ja-JP" sz="1100" dirty="0"/>
              <a:t>7</a:t>
            </a:r>
            <a:r>
              <a:rPr lang="ja-JP" altLang="en-US" sz="1100" dirty="0"/>
              <a:t>年は、</a:t>
            </a:r>
            <a:r>
              <a:rPr lang="en-US" altLang="ja-JP" sz="1100" dirty="0"/>
              <a:t>69</a:t>
            </a:r>
            <a:r>
              <a:rPr lang="ja-JP" altLang="en-US" sz="1100" dirty="0"/>
              <a:t>人中</a:t>
            </a:r>
            <a:r>
              <a:rPr lang="en-US" altLang="ja-JP" sz="1100" dirty="0"/>
              <a:t>33</a:t>
            </a:r>
            <a:r>
              <a:rPr lang="ja-JP" altLang="en-US" sz="1100" dirty="0"/>
              <a:t>人</a:t>
            </a:r>
            <a:r>
              <a:rPr lang="en-US" altLang="ja-JP" sz="1100" b="1" u="sng" dirty="0"/>
              <a:t>(</a:t>
            </a:r>
            <a:r>
              <a:rPr lang="ja-JP" altLang="en-US" sz="1100" b="1" u="sng" dirty="0"/>
              <a:t>約</a:t>
            </a:r>
            <a:r>
              <a:rPr lang="en-US" altLang="ja-JP" sz="1100" b="1" u="sng" dirty="0"/>
              <a:t>48</a:t>
            </a:r>
            <a:r>
              <a:rPr lang="ja-JP" altLang="en-US" sz="1100" b="1" u="sng" dirty="0"/>
              <a:t>％</a:t>
            </a:r>
            <a:r>
              <a:rPr lang="en-US" altLang="ja-JP" sz="1100" b="1" u="sng" dirty="0"/>
              <a:t>)</a:t>
            </a:r>
            <a:r>
              <a:rPr lang="ja-JP" altLang="en-US" sz="1100" b="1" u="sng" dirty="0"/>
              <a:t>が</a:t>
            </a:r>
            <a:r>
              <a:rPr lang="en-US" altLang="ja-JP" sz="1100" b="1" u="sng" dirty="0"/>
              <a:t>60</a:t>
            </a:r>
            <a:r>
              <a:rPr lang="ja-JP" altLang="en-US" sz="1100" b="1" u="sng" dirty="0"/>
              <a:t>歳以上</a:t>
            </a:r>
            <a:r>
              <a:rPr lang="ja-JP" altLang="en-US" sz="1100" dirty="0"/>
              <a:t>となりました。</a:t>
            </a:r>
            <a:endParaRPr lang="ja-JP" altLang="ja-JP" sz="1100" dirty="0"/>
          </a:p>
        </p:txBody>
      </p:sp>
      <p:sp>
        <p:nvSpPr>
          <p:cNvPr id="2" name="テキスト ボックス 1">
            <a:extLst>
              <a:ext uri="{FF2B5EF4-FFF2-40B4-BE49-F238E27FC236}">
                <a16:creationId xmlns:a16="http://schemas.microsoft.com/office/drawing/2014/main" id="{4355BF2F-2BA0-306D-CD08-9DA3B719A263}"/>
              </a:ext>
            </a:extLst>
          </p:cNvPr>
          <p:cNvSpPr txBox="1"/>
          <p:nvPr/>
        </p:nvSpPr>
        <p:spPr>
          <a:xfrm>
            <a:off x="0" y="1860917"/>
            <a:ext cx="3132000" cy="338554"/>
          </a:xfrm>
          <a:prstGeom prst="rect">
            <a:avLst/>
          </a:prstGeom>
          <a:solidFill>
            <a:schemeClr val="accent2">
              <a:lumMod val="20000"/>
              <a:lumOff val="80000"/>
            </a:schemeClr>
          </a:solidFill>
        </p:spPr>
        <p:txBody>
          <a:bodyPr wrap="square" rtlCol="0">
            <a:spAutoFit/>
          </a:bodyPr>
          <a:lstStyle/>
          <a:p>
            <a:r>
              <a:rPr kumimoji="1" lang="ja-JP" altLang="en-US" sz="1400" dirty="0">
                <a:ln>
                  <a:solidFill>
                    <a:schemeClr val="accent2"/>
                  </a:solidFill>
                </a:ln>
                <a:solidFill>
                  <a:schemeClr val="accent2"/>
                </a:solidFill>
              </a:rPr>
              <a:t>１　</a:t>
            </a:r>
            <a:r>
              <a:rPr kumimoji="1" lang="ja-JP" altLang="en-US" sz="1600" dirty="0">
                <a:ln>
                  <a:solidFill>
                    <a:schemeClr val="accent2"/>
                  </a:solidFill>
                </a:ln>
                <a:solidFill>
                  <a:schemeClr val="accent2"/>
                </a:solidFill>
              </a:rPr>
              <a:t>山梨県における労働災害の概況</a:t>
            </a:r>
            <a:endParaRPr kumimoji="1" lang="en-US" altLang="ja-JP" sz="1400" dirty="0">
              <a:ln>
                <a:solidFill>
                  <a:schemeClr val="accent2"/>
                </a:solidFill>
              </a:ln>
              <a:solidFill>
                <a:schemeClr val="accent2"/>
              </a:solidFill>
            </a:endParaRPr>
          </a:p>
        </p:txBody>
      </p:sp>
      <p:sp>
        <p:nvSpPr>
          <p:cNvPr id="11" name="テキスト ボックス 10">
            <a:extLst>
              <a:ext uri="{FF2B5EF4-FFF2-40B4-BE49-F238E27FC236}">
                <a16:creationId xmlns:a16="http://schemas.microsoft.com/office/drawing/2014/main" id="{430C7758-2A31-3B91-A031-6853A331697F}"/>
              </a:ext>
            </a:extLst>
          </p:cNvPr>
          <p:cNvSpPr txBox="1"/>
          <p:nvPr/>
        </p:nvSpPr>
        <p:spPr>
          <a:xfrm>
            <a:off x="-4763" y="5973831"/>
            <a:ext cx="6011856" cy="338554"/>
          </a:xfrm>
          <a:prstGeom prst="rect">
            <a:avLst/>
          </a:prstGeom>
          <a:solidFill>
            <a:schemeClr val="accent2">
              <a:lumMod val="20000"/>
              <a:lumOff val="80000"/>
            </a:schemeClr>
          </a:solidFill>
        </p:spPr>
        <p:txBody>
          <a:bodyPr wrap="square" rtlCol="0">
            <a:spAutoFit/>
          </a:bodyPr>
          <a:lstStyle/>
          <a:p>
            <a:r>
              <a:rPr kumimoji="1" lang="ja-JP" altLang="en-US" sz="1600" dirty="0">
                <a:ln>
                  <a:solidFill>
                    <a:schemeClr val="accent2"/>
                  </a:solidFill>
                </a:ln>
                <a:solidFill>
                  <a:schemeClr val="accent2"/>
                </a:solidFill>
              </a:rPr>
              <a:t>２　社会福祉施設（介護施設を含む）における労働災害の発生状況</a:t>
            </a:r>
            <a:endParaRPr kumimoji="1" lang="en-US" altLang="ja-JP" sz="1600" dirty="0">
              <a:ln>
                <a:solidFill>
                  <a:schemeClr val="accent2"/>
                </a:solidFill>
              </a:ln>
              <a:solidFill>
                <a:schemeClr val="accent2"/>
              </a:solidFill>
            </a:endParaRPr>
          </a:p>
        </p:txBody>
      </p:sp>
      <p:sp>
        <p:nvSpPr>
          <p:cNvPr id="18" name="テキスト ボックス 17"/>
          <p:cNvSpPr txBox="1"/>
          <p:nvPr/>
        </p:nvSpPr>
        <p:spPr>
          <a:xfrm>
            <a:off x="19595" y="831418"/>
            <a:ext cx="6766988" cy="1015663"/>
          </a:xfrm>
          <a:prstGeom prst="rect">
            <a:avLst/>
          </a:prstGeom>
          <a:noFill/>
        </p:spPr>
        <p:txBody>
          <a:bodyPr wrap="square" rtlCol="0">
            <a:spAutoFit/>
          </a:bodyPr>
          <a:lstStyle/>
          <a:p>
            <a:pPr algn="just" hangingPunct="0"/>
            <a:r>
              <a:rPr lang="ja-JP" altLang="en-US" sz="1200" b="1" dirty="0"/>
              <a:t>　</a:t>
            </a:r>
            <a:r>
              <a:rPr lang="ja-JP" altLang="en-US" sz="1200" dirty="0"/>
              <a:t>介護施設において、転倒や腰痛等の「行動災害」が多発しています。</a:t>
            </a:r>
            <a:endParaRPr lang="en-US" altLang="ja-JP" sz="1200" dirty="0"/>
          </a:p>
          <a:p>
            <a:pPr algn="just" hangingPunct="0"/>
            <a:r>
              <a:rPr lang="ja-JP" altLang="en-US" sz="1200" dirty="0"/>
              <a:t>　県内の介護施設の労働災害の</a:t>
            </a:r>
            <a:r>
              <a:rPr lang="ja-JP" altLang="en-US" sz="1200" b="1" u="sng" dirty="0"/>
              <a:t>約</a:t>
            </a:r>
            <a:r>
              <a:rPr lang="en-US" altLang="ja-JP" sz="1200" b="1" u="sng" dirty="0"/>
              <a:t>7</a:t>
            </a:r>
            <a:r>
              <a:rPr lang="ja-JP" altLang="en-US" sz="1200" b="1" u="sng" dirty="0"/>
              <a:t>割</a:t>
            </a:r>
            <a:r>
              <a:rPr lang="ja-JP" altLang="en-US" sz="1200" dirty="0"/>
              <a:t>を占めている、転倒災害・腰痛災害の防止に取り組みましょう。</a:t>
            </a:r>
            <a:endParaRPr lang="en-US" altLang="ja-JP" sz="1200" dirty="0"/>
          </a:p>
          <a:p>
            <a:pPr algn="just" hangingPunct="0"/>
            <a:r>
              <a:rPr lang="ja-JP" altLang="en-US" sz="1200" dirty="0">
                <a:latin typeface="Meiryo UI" panose="020B0604030504040204" pitchFamily="50" charset="-128"/>
                <a:ea typeface="Meiryo UI" panose="020B0604030504040204" pitchFamily="50" charset="-128"/>
              </a:rPr>
              <a:t>　山梨県介護施設</a:t>
            </a:r>
            <a:r>
              <a:rPr lang="en-US" altLang="ja-JP" sz="1200" dirty="0">
                <a:latin typeface="Meiryo UI" panose="020B0604030504040204" pitchFamily="50" charset="-128"/>
                <a:ea typeface="Meiryo UI" panose="020B0604030504040204" pitchFamily="50" charset="-128"/>
              </a:rPr>
              <a:t>SAFE</a:t>
            </a:r>
            <a:r>
              <a:rPr lang="ja-JP" altLang="en-US" sz="1200" dirty="0">
                <a:latin typeface="Meiryo UI" panose="020B0604030504040204" pitchFamily="50" charset="-128"/>
                <a:ea typeface="Meiryo UI" panose="020B0604030504040204" pitchFamily="50" charset="-128"/>
              </a:rPr>
              <a:t>協議会は、行動災害の予防を労働分野の問題としてだけでなく、企業の経営問題、国民の健康に関わる問題として捉え、行動災害防止のための好事例や問題点の共有、啓発資料の作成などを通じ、県内の小売業における安全衛生に対する機運醸成を推進することを目的に活動しています。</a:t>
            </a:r>
            <a:endParaRPr lang="ja-JP" altLang="ja-JP" sz="1200" dirty="0">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BAB36D26-3740-BAB4-C625-0CE6223F7DB4}"/>
              </a:ext>
            </a:extLst>
          </p:cNvPr>
          <p:cNvSpPr txBox="1"/>
          <p:nvPr/>
        </p:nvSpPr>
        <p:spPr>
          <a:xfrm>
            <a:off x="3619815" y="0"/>
            <a:ext cx="3135588" cy="369332"/>
          </a:xfrm>
          <a:prstGeom prst="rect">
            <a:avLst/>
          </a:prstGeom>
          <a:solidFill>
            <a:schemeClr val="accent2">
              <a:lumMod val="50000"/>
            </a:schemeClr>
          </a:solidFill>
        </p:spPr>
        <p:txBody>
          <a:bodyPr wrap="square" rtlCol="0">
            <a:spAutoFit/>
          </a:bodyPr>
          <a:lstStyle/>
          <a:p>
            <a:r>
              <a:rPr kumimoji="1" lang="ja-JP" altLang="en-US" dirty="0">
                <a:solidFill>
                  <a:schemeClr val="bg1"/>
                </a:solidFill>
              </a:rPr>
              <a:t>山梨県介護施設</a:t>
            </a:r>
            <a:r>
              <a:rPr kumimoji="1" lang="en-US" altLang="ja-JP" dirty="0">
                <a:solidFill>
                  <a:schemeClr val="bg1"/>
                </a:solidFill>
              </a:rPr>
              <a:t>SAFE</a:t>
            </a:r>
            <a:r>
              <a:rPr kumimoji="1" lang="ja-JP" altLang="en-US" dirty="0">
                <a:solidFill>
                  <a:schemeClr val="bg1"/>
                </a:solidFill>
              </a:rPr>
              <a:t>協議会</a:t>
            </a:r>
          </a:p>
        </p:txBody>
      </p:sp>
      <p:sp>
        <p:nvSpPr>
          <p:cNvPr id="23" name="テキスト ボックス 22">
            <a:extLst>
              <a:ext uri="{FF2B5EF4-FFF2-40B4-BE49-F238E27FC236}">
                <a16:creationId xmlns:a16="http://schemas.microsoft.com/office/drawing/2014/main" id="{2F34597C-151A-A4F4-1555-78B80C0447F3}"/>
              </a:ext>
            </a:extLst>
          </p:cNvPr>
          <p:cNvSpPr txBox="1"/>
          <p:nvPr/>
        </p:nvSpPr>
        <p:spPr>
          <a:xfrm>
            <a:off x="3366682" y="8881160"/>
            <a:ext cx="3403089" cy="938719"/>
          </a:xfrm>
          <a:prstGeom prst="rect">
            <a:avLst/>
          </a:prstGeom>
          <a:noFill/>
        </p:spPr>
        <p:txBody>
          <a:bodyPr wrap="square" rtlCol="0">
            <a:spAutoFit/>
          </a:bodyPr>
          <a:lstStyle/>
          <a:p>
            <a:pPr algn="just" hangingPunct="0"/>
            <a:r>
              <a:rPr lang="ja-JP" altLang="en-US" sz="1100" dirty="0"/>
              <a:t>　直近</a:t>
            </a:r>
            <a:r>
              <a:rPr lang="en-US" altLang="ja-JP" sz="1100" dirty="0"/>
              <a:t>5</a:t>
            </a:r>
            <a:r>
              <a:rPr lang="ja-JP" altLang="en-US" sz="1100" dirty="0"/>
              <a:t>年間の労働災害による休業見込日数別にみると、</a:t>
            </a:r>
            <a:r>
              <a:rPr lang="ja-JP" altLang="en-US" sz="1100" b="1" u="sng" dirty="0"/>
              <a:t>「</a:t>
            </a:r>
            <a:r>
              <a:rPr lang="en-US" altLang="ja-JP" sz="1100" b="1" u="sng" dirty="0"/>
              <a:t>2</a:t>
            </a:r>
            <a:r>
              <a:rPr lang="ja-JP" altLang="en-US" sz="1100" b="1" u="sng" dirty="0"/>
              <a:t>週間以上</a:t>
            </a:r>
            <a:r>
              <a:rPr lang="en-US" altLang="ja-JP" sz="1100" b="1" u="sng" dirty="0"/>
              <a:t>1</a:t>
            </a:r>
            <a:r>
              <a:rPr lang="ja-JP" altLang="en-US" sz="1100" b="1" u="sng" dirty="0"/>
              <a:t>か月未満」</a:t>
            </a:r>
            <a:r>
              <a:rPr lang="ja-JP" altLang="en-US" sz="1100" dirty="0"/>
              <a:t>が最も多く、次いで</a:t>
            </a:r>
            <a:r>
              <a:rPr lang="ja-JP" altLang="en-US" sz="1100" b="1" u="sng" dirty="0"/>
              <a:t>「</a:t>
            </a:r>
            <a:r>
              <a:rPr lang="en-US" altLang="ja-JP" sz="1100" b="1" u="sng" dirty="0"/>
              <a:t>1</a:t>
            </a:r>
            <a:r>
              <a:rPr lang="ja-JP" altLang="en-US" sz="1100" b="1" u="sng" dirty="0"/>
              <a:t>か月以上</a:t>
            </a:r>
            <a:r>
              <a:rPr lang="en-US" altLang="ja-JP" sz="1100" b="1" u="sng" dirty="0"/>
              <a:t>3</a:t>
            </a:r>
            <a:r>
              <a:rPr lang="ja-JP" altLang="en-US" sz="1100" b="1" u="sng" dirty="0"/>
              <a:t>か月未満」</a:t>
            </a:r>
            <a:r>
              <a:rPr lang="ja-JP" altLang="en-US" sz="1100" dirty="0"/>
              <a:t>となりました。転倒等の行動災害は軽く済むと思いがちですが、実際は</a:t>
            </a:r>
            <a:r>
              <a:rPr lang="ja-JP" altLang="en-US" sz="1100" b="1" u="sng" dirty="0"/>
              <a:t>骨折等を伴う重篤な災害</a:t>
            </a:r>
            <a:r>
              <a:rPr lang="ja-JP" altLang="en-US" sz="1100" dirty="0"/>
              <a:t>も発生しており、休業期間が長期化するケースも多いです。</a:t>
            </a:r>
            <a:endParaRPr lang="en-US" altLang="ja-JP" sz="1100" dirty="0"/>
          </a:p>
        </p:txBody>
      </p:sp>
      <p:sp>
        <p:nvSpPr>
          <p:cNvPr id="9" name="テキスト ボックス 8"/>
          <p:cNvSpPr txBox="1"/>
          <p:nvPr/>
        </p:nvSpPr>
        <p:spPr>
          <a:xfrm>
            <a:off x="371869" y="6390053"/>
            <a:ext cx="2732133" cy="307777"/>
          </a:xfrm>
          <a:prstGeom prst="rect">
            <a:avLst/>
          </a:prstGeom>
          <a:solidFill>
            <a:schemeClr val="accent2">
              <a:lumMod val="20000"/>
              <a:lumOff val="80000"/>
            </a:schemeClr>
          </a:solidFill>
        </p:spPr>
        <p:txBody>
          <a:bodyPr wrap="square" rtlCol="0">
            <a:spAutoFit/>
          </a:bodyPr>
          <a:lstStyle/>
          <a:p>
            <a:pPr algn="ctr" hangingPunct="0"/>
            <a:r>
              <a:rPr lang="ja-JP" altLang="en-US" sz="1400" dirty="0"/>
              <a:t>事故の型別</a:t>
            </a:r>
            <a:r>
              <a:rPr lang="en-US" altLang="ja-JP" sz="1400" dirty="0"/>
              <a:t>(</a:t>
            </a:r>
            <a:r>
              <a:rPr lang="ja-JP" altLang="en-US" sz="1400" dirty="0"/>
              <a:t>令和</a:t>
            </a:r>
            <a:r>
              <a:rPr lang="en-US" altLang="ja-JP" sz="1400" dirty="0"/>
              <a:t>2</a:t>
            </a:r>
            <a:r>
              <a:rPr lang="ja-JP" altLang="en-US" sz="1400" dirty="0"/>
              <a:t>年～令和</a:t>
            </a:r>
            <a:r>
              <a:rPr lang="en-US" altLang="ja-JP" sz="1400" dirty="0"/>
              <a:t>7</a:t>
            </a:r>
            <a:r>
              <a:rPr lang="ja-JP" altLang="en-US" sz="1400" dirty="0"/>
              <a:t>年</a:t>
            </a:r>
            <a:r>
              <a:rPr lang="en-US" altLang="ja-JP" sz="1400" dirty="0"/>
              <a:t>)</a:t>
            </a:r>
            <a:endParaRPr lang="ja-JP" altLang="ja-JP" sz="1400" dirty="0"/>
          </a:p>
        </p:txBody>
      </p:sp>
      <p:sp>
        <p:nvSpPr>
          <p:cNvPr id="21" name="テキスト ボックス 20"/>
          <p:cNvSpPr txBox="1"/>
          <p:nvPr/>
        </p:nvSpPr>
        <p:spPr>
          <a:xfrm>
            <a:off x="3267978" y="6405829"/>
            <a:ext cx="3403089" cy="307777"/>
          </a:xfrm>
          <a:prstGeom prst="rect">
            <a:avLst/>
          </a:prstGeom>
          <a:solidFill>
            <a:schemeClr val="accent2">
              <a:lumMod val="20000"/>
              <a:lumOff val="80000"/>
            </a:schemeClr>
          </a:solidFill>
        </p:spPr>
        <p:txBody>
          <a:bodyPr wrap="square" rtlCol="0">
            <a:spAutoFit/>
          </a:bodyPr>
          <a:lstStyle/>
          <a:p>
            <a:pPr algn="ctr" hangingPunct="0"/>
            <a:r>
              <a:rPr lang="ja-JP" altLang="en-US" sz="1400" dirty="0"/>
              <a:t>休業見込日数別</a:t>
            </a:r>
            <a:r>
              <a:rPr lang="en-US" altLang="ja-JP" sz="1400" dirty="0"/>
              <a:t>(</a:t>
            </a:r>
            <a:r>
              <a:rPr lang="ja-JP" altLang="en-US" sz="1400" dirty="0"/>
              <a:t>令和</a:t>
            </a:r>
            <a:r>
              <a:rPr lang="en-US" altLang="ja-JP" sz="1400" dirty="0"/>
              <a:t>2</a:t>
            </a:r>
            <a:r>
              <a:rPr lang="ja-JP" altLang="en-US" sz="1400" dirty="0"/>
              <a:t>年～令和</a:t>
            </a:r>
            <a:r>
              <a:rPr lang="en-US" altLang="ja-JP" sz="1400" dirty="0"/>
              <a:t>7</a:t>
            </a:r>
            <a:r>
              <a:rPr lang="ja-JP" altLang="en-US" sz="1400" dirty="0"/>
              <a:t>年</a:t>
            </a:r>
            <a:r>
              <a:rPr lang="en-US" altLang="ja-JP" sz="1400" dirty="0"/>
              <a:t>)</a:t>
            </a:r>
            <a:endParaRPr lang="ja-JP" altLang="ja-JP" sz="1400" dirty="0"/>
          </a:p>
        </p:txBody>
      </p:sp>
      <p:pic>
        <p:nvPicPr>
          <p:cNvPr id="24" name="図 23" descr="アイコン&#10;&#10;自動的に生成された説明">
            <a:extLst>
              <a:ext uri="{FF2B5EF4-FFF2-40B4-BE49-F238E27FC236}">
                <a16:creationId xmlns:a16="http://schemas.microsoft.com/office/drawing/2014/main" id="{47DF65C9-C4F6-A2E4-FA38-E3F08B773019}"/>
              </a:ext>
            </a:extLst>
          </p:cNvPr>
          <p:cNvPicPr>
            <a:picLocks noChangeAspect="1"/>
          </p:cNvPicPr>
          <p:nvPr/>
        </p:nvPicPr>
        <p:blipFill>
          <a:blip r:embed="rId2" cstate="print">
            <a:duotone>
              <a:prstClr val="black"/>
              <a:schemeClr val="tx1">
                <a:tint val="45000"/>
                <a:satMod val="400000"/>
              </a:schemeClr>
            </a:duotone>
            <a:extLst>
              <a:ext uri="{28A0092B-C50C-407E-A947-70E740481C1C}">
                <a14:useLocalDpi xmlns:a14="http://schemas.microsoft.com/office/drawing/2010/main" val="0"/>
              </a:ext>
            </a:extLst>
          </a:blip>
          <a:stretch>
            <a:fillRect/>
          </a:stretch>
        </p:blipFill>
        <p:spPr>
          <a:xfrm rot="1294276">
            <a:off x="6127764" y="7035961"/>
            <a:ext cx="540000" cy="540000"/>
          </a:xfrm>
          <a:prstGeom prst="rect">
            <a:avLst/>
          </a:prstGeom>
        </p:spPr>
      </p:pic>
      <p:sp>
        <p:nvSpPr>
          <p:cNvPr id="12" name="テキスト ボックス 11">
            <a:extLst>
              <a:ext uri="{FF2B5EF4-FFF2-40B4-BE49-F238E27FC236}">
                <a16:creationId xmlns:a16="http://schemas.microsoft.com/office/drawing/2014/main" id="{37F78C3A-1A21-11E0-CBC5-7ACF91DDFCA1}"/>
              </a:ext>
            </a:extLst>
          </p:cNvPr>
          <p:cNvSpPr txBox="1"/>
          <p:nvPr/>
        </p:nvSpPr>
        <p:spPr>
          <a:xfrm>
            <a:off x="44969" y="8804647"/>
            <a:ext cx="3316230" cy="1107996"/>
          </a:xfrm>
          <a:prstGeom prst="rect">
            <a:avLst/>
          </a:prstGeom>
          <a:noFill/>
        </p:spPr>
        <p:txBody>
          <a:bodyPr wrap="square" rtlCol="0">
            <a:spAutoFit/>
          </a:bodyPr>
          <a:lstStyle/>
          <a:p>
            <a:pPr algn="just" hangingPunct="0"/>
            <a:r>
              <a:rPr lang="ja-JP" altLang="en-US" sz="1100" dirty="0"/>
              <a:t>　直近</a:t>
            </a:r>
            <a:r>
              <a:rPr lang="en-US" altLang="ja-JP" sz="1100" dirty="0"/>
              <a:t>5</a:t>
            </a:r>
            <a:r>
              <a:rPr lang="ja-JP" altLang="en-US" sz="1100" dirty="0"/>
              <a:t>年間の社会福祉施設の労働災害を事故の型別にみると</a:t>
            </a:r>
            <a:r>
              <a:rPr lang="ja-JP" altLang="en-US" sz="1100" b="1" u="sng" dirty="0"/>
              <a:t>「腰痛」</a:t>
            </a:r>
            <a:r>
              <a:rPr lang="ja-JP" altLang="en-US" sz="1100" dirty="0"/>
              <a:t>等の「動作の反動・無理な動作」が最も多く、全体の</a:t>
            </a:r>
            <a:r>
              <a:rPr lang="ja-JP" altLang="en-US" sz="1100" b="1" u="sng" dirty="0"/>
              <a:t>約４割</a:t>
            </a:r>
            <a:r>
              <a:rPr lang="ja-JP" altLang="en-US" sz="1100" dirty="0"/>
              <a:t>を占め、次いで</a:t>
            </a:r>
            <a:r>
              <a:rPr lang="ja-JP" altLang="en-US" sz="1100" b="1" u="sng" dirty="0"/>
              <a:t>「転倒」</a:t>
            </a:r>
            <a:r>
              <a:rPr lang="ja-JP" altLang="en-US" sz="1100" dirty="0"/>
              <a:t>が多い結果となりました。また、「転倒」「腰痛」等を合わせた</a:t>
            </a:r>
            <a:r>
              <a:rPr lang="ja-JP" altLang="en-US" sz="1100" b="1" u="sng" dirty="0"/>
              <a:t>行動災害</a:t>
            </a:r>
            <a:r>
              <a:rPr lang="ja-JP" altLang="en-US" sz="1100" dirty="0"/>
              <a:t>が</a:t>
            </a:r>
            <a:r>
              <a:rPr lang="en-US" altLang="ja-JP" sz="1100" b="1" u="sng" dirty="0"/>
              <a:t>7</a:t>
            </a:r>
            <a:r>
              <a:rPr lang="ja-JP" altLang="en-US" sz="1100" b="1" u="sng" dirty="0"/>
              <a:t>割以上</a:t>
            </a:r>
            <a:r>
              <a:rPr lang="ja-JP" altLang="en-US" sz="1100" dirty="0"/>
              <a:t>を占めており</a:t>
            </a:r>
            <a:r>
              <a:rPr lang="en-US" altLang="ja-JP" sz="1100" dirty="0"/>
              <a:t>(</a:t>
            </a:r>
            <a:r>
              <a:rPr lang="ja-JP" altLang="en-US" sz="1100" dirty="0"/>
              <a:t>新型コロナを除く</a:t>
            </a:r>
            <a:r>
              <a:rPr lang="en-US" altLang="ja-JP" sz="1100" dirty="0"/>
              <a:t>)</a:t>
            </a:r>
            <a:r>
              <a:rPr lang="ja-JP" altLang="en-US" sz="1100" dirty="0"/>
              <a:t>、対策が急務となっています。</a:t>
            </a:r>
            <a:endParaRPr lang="ja-JP" altLang="ja-JP" sz="1100" dirty="0"/>
          </a:p>
        </p:txBody>
      </p:sp>
      <p:graphicFrame>
        <p:nvGraphicFramePr>
          <p:cNvPr id="42" name="グラフ 41">
            <a:extLst>
              <a:ext uri="{FF2B5EF4-FFF2-40B4-BE49-F238E27FC236}">
                <a16:creationId xmlns:a16="http://schemas.microsoft.com/office/drawing/2014/main" id="{AD93D211-B1F2-480F-914D-45F99B510125}"/>
              </a:ext>
            </a:extLst>
          </p:cNvPr>
          <p:cNvGraphicFramePr>
            <a:graphicFrameLocks/>
          </p:cNvGraphicFramePr>
          <p:nvPr>
            <p:extLst>
              <p:ext uri="{D42A27DB-BD31-4B8C-83A1-F6EECF244321}">
                <p14:modId xmlns:p14="http://schemas.microsoft.com/office/powerpoint/2010/main" val="1670500768"/>
              </p:ext>
            </p:extLst>
          </p:nvPr>
        </p:nvGraphicFramePr>
        <p:xfrm>
          <a:off x="540455" y="2971134"/>
          <a:ext cx="5767564" cy="2931637"/>
        </p:xfrm>
        <a:graphic>
          <a:graphicData uri="http://schemas.openxmlformats.org/drawingml/2006/chart">
            <c:chart xmlns:c="http://schemas.openxmlformats.org/drawingml/2006/chart" xmlns:r="http://schemas.openxmlformats.org/officeDocument/2006/relationships" r:id="rId3"/>
          </a:graphicData>
        </a:graphic>
      </p:graphicFrame>
      <p:sp>
        <p:nvSpPr>
          <p:cNvPr id="3" name="テキスト ボックス 2">
            <a:extLst>
              <a:ext uri="{FF2B5EF4-FFF2-40B4-BE49-F238E27FC236}">
                <a16:creationId xmlns:a16="http://schemas.microsoft.com/office/drawing/2014/main" id="{8D34D7DF-1E05-80E2-D2D7-B02F0C3FB8CB}"/>
              </a:ext>
            </a:extLst>
          </p:cNvPr>
          <p:cNvSpPr txBox="1"/>
          <p:nvPr/>
        </p:nvSpPr>
        <p:spPr>
          <a:xfrm>
            <a:off x="5441897" y="3074300"/>
            <a:ext cx="565196" cy="246221"/>
          </a:xfrm>
          <a:prstGeom prst="rect">
            <a:avLst/>
          </a:prstGeom>
          <a:noFill/>
        </p:spPr>
        <p:txBody>
          <a:bodyPr wrap="square" rtlCol="0">
            <a:spAutoFit/>
          </a:bodyPr>
          <a:lstStyle/>
          <a:p>
            <a:r>
              <a:rPr kumimoji="1" lang="ja-JP" altLang="en-US" sz="1000" dirty="0"/>
              <a:t>（人）</a:t>
            </a:r>
          </a:p>
        </p:txBody>
      </p:sp>
      <p:grpSp>
        <p:nvGrpSpPr>
          <p:cNvPr id="43" name="グループ化 42">
            <a:extLst>
              <a:ext uri="{FF2B5EF4-FFF2-40B4-BE49-F238E27FC236}">
                <a16:creationId xmlns:a16="http://schemas.microsoft.com/office/drawing/2014/main" id="{6536620B-2D0F-73CF-A1F0-17E4A84A9433}"/>
              </a:ext>
            </a:extLst>
          </p:cNvPr>
          <p:cNvGrpSpPr/>
          <p:nvPr/>
        </p:nvGrpSpPr>
        <p:grpSpPr>
          <a:xfrm>
            <a:off x="126035" y="6464020"/>
            <a:ext cx="3042817" cy="2668749"/>
            <a:chOff x="393" y="0"/>
            <a:chExt cx="2730853" cy="2342611"/>
          </a:xfrm>
        </p:grpSpPr>
        <p:grpSp>
          <p:nvGrpSpPr>
            <p:cNvPr id="44" name="グループ化 43">
              <a:extLst>
                <a:ext uri="{FF2B5EF4-FFF2-40B4-BE49-F238E27FC236}">
                  <a16:creationId xmlns:a16="http://schemas.microsoft.com/office/drawing/2014/main" id="{CF7E800B-9004-6D48-8CAA-026B227304B1}"/>
                </a:ext>
              </a:extLst>
            </p:cNvPr>
            <p:cNvGrpSpPr/>
            <p:nvPr/>
          </p:nvGrpSpPr>
          <p:grpSpPr>
            <a:xfrm>
              <a:off x="393" y="0"/>
              <a:ext cx="2730853" cy="2342611"/>
              <a:chOff x="394" y="0"/>
              <a:chExt cx="2740397" cy="2352675"/>
            </a:xfrm>
          </p:grpSpPr>
          <p:grpSp>
            <p:nvGrpSpPr>
              <p:cNvPr id="69" name="グループ化 68">
                <a:extLst>
                  <a:ext uri="{FF2B5EF4-FFF2-40B4-BE49-F238E27FC236}">
                    <a16:creationId xmlns:a16="http://schemas.microsoft.com/office/drawing/2014/main" id="{24A759D1-51F2-8360-ADF0-87C097E6C4CA}"/>
                  </a:ext>
                </a:extLst>
              </p:cNvPr>
              <p:cNvGrpSpPr/>
              <p:nvPr/>
            </p:nvGrpSpPr>
            <p:grpSpPr>
              <a:xfrm>
                <a:off x="394" y="0"/>
                <a:ext cx="2740397" cy="2352675"/>
                <a:chOff x="394" y="0"/>
                <a:chExt cx="2740397" cy="2352675"/>
              </a:xfrm>
            </p:grpSpPr>
            <p:grpSp>
              <p:nvGrpSpPr>
                <p:cNvPr id="71" name="グループ化 70">
                  <a:extLst>
                    <a:ext uri="{FF2B5EF4-FFF2-40B4-BE49-F238E27FC236}">
                      <a16:creationId xmlns:a16="http://schemas.microsoft.com/office/drawing/2014/main" id="{A2C947BD-8B89-2603-B988-06407ADC63E9}"/>
                    </a:ext>
                  </a:extLst>
                </p:cNvPr>
                <p:cNvGrpSpPr/>
                <p:nvPr/>
              </p:nvGrpSpPr>
              <p:grpSpPr>
                <a:xfrm>
                  <a:off x="136211" y="0"/>
                  <a:ext cx="2604580" cy="2352675"/>
                  <a:chOff x="136211" y="0"/>
                  <a:chExt cx="2247901" cy="2181225"/>
                </a:xfrm>
              </p:grpSpPr>
              <p:graphicFrame>
                <p:nvGraphicFramePr>
                  <p:cNvPr id="73" name="グラフ 72">
                    <a:extLst>
                      <a:ext uri="{FF2B5EF4-FFF2-40B4-BE49-F238E27FC236}">
                        <a16:creationId xmlns:a16="http://schemas.microsoft.com/office/drawing/2014/main" id="{4A22480F-9FDD-4EC8-83F1-EB409AEC87CE}"/>
                      </a:ext>
                    </a:extLst>
                  </p:cNvPr>
                  <p:cNvGraphicFramePr>
                    <a:graphicFrameLocks/>
                  </p:cNvGraphicFramePr>
                  <p:nvPr>
                    <p:extLst>
                      <p:ext uri="{D42A27DB-BD31-4B8C-83A1-F6EECF244321}">
                        <p14:modId xmlns:p14="http://schemas.microsoft.com/office/powerpoint/2010/main" val="2414733630"/>
                      </p:ext>
                    </p:extLst>
                  </p:nvPr>
                </p:nvGraphicFramePr>
                <p:xfrm>
                  <a:off x="136211" y="0"/>
                  <a:ext cx="2247901" cy="2181225"/>
                </p:xfrm>
                <a:graphic>
                  <a:graphicData uri="http://schemas.openxmlformats.org/drawingml/2006/chart">
                    <c:chart xmlns:c="http://schemas.openxmlformats.org/drawingml/2006/chart" xmlns:r="http://schemas.openxmlformats.org/officeDocument/2006/relationships" r:id="rId4"/>
                  </a:graphicData>
                </a:graphic>
              </p:graphicFrame>
              <p:cxnSp>
                <p:nvCxnSpPr>
                  <p:cNvPr id="74" name="直線コネクタ 73">
                    <a:extLst>
                      <a:ext uri="{FF2B5EF4-FFF2-40B4-BE49-F238E27FC236}">
                        <a16:creationId xmlns:a16="http://schemas.microsoft.com/office/drawing/2014/main" id="{CBDDCA19-4808-73F5-383D-DEB0DE4C12C6}"/>
                      </a:ext>
                    </a:extLst>
                  </p:cNvPr>
                  <p:cNvCxnSpPr/>
                  <p:nvPr/>
                </p:nvCxnSpPr>
                <p:spPr>
                  <a:xfrm flipH="1">
                    <a:off x="169475" y="743113"/>
                    <a:ext cx="585302" cy="5381"/>
                  </a:xfrm>
                  <a:prstGeom prst="line">
                    <a:avLst/>
                  </a:prstGeom>
                </p:spPr>
                <p:style>
                  <a:lnRef idx="1">
                    <a:schemeClr val="dk1"/>
                  </a:lnRef>
                  <a:fillRef idx="0">
                    <a:schemeClr val="dk1"/>
                  </a:fillRef>
                  <a:effectRef idx="0">
                    <a:schemeClr val="dk1"/>
                  </a:effectRef>
                  <a:fontRef idx="minor">
                    <a:schemeClr val="tx1"/>
                  </a:fontRef>
                </p:style>
              </p:cxnSp>
              <p:grpSp>
                <p:nvGrpSpPr>
                  <p:cNvPr id="75" name="グループ化 74">
                    <a:extLst>
                      <a:ext uri="{FF2B5EF4-FFF2-40B4-BE49-F238E27FC236}">
                        <a16:creationId xmlns:a16="http://schemas.microsoft.com/office/drawing/2014/main" id="{ED72F6B6-9F1E-449C-9D65-37A07A0F37D7}"/>
                      </a:ext>
                    </a:extLst>
                  </p:cNvPr>
                  <p:cNvGrpSpPr/>
                  <p:nvPr/>
                </p:nvGrpSpPr>
                <p:grpSpPr>
                  <a:xfrm rot="10800000">
                    <a:off x="140676" y="479041"/>
                    <a:ext cx="771098" cy="45719"/>
                    <a:chOff x="140676" y="479041"/>
                    <a:chExt cx="1214480" cy="45719"/>
                  </a:xfrm>
                </p:grpSpPr>
                <p:cxnSp>
                  <p:nvCxnSpPr>
                    <p:cNvPr id="79" name="直線コネクタ 78">
                      <a:extLst>
                        <a:ext uri="{FF2B5EF4-FFF2-40B4-BE49-F238E27FC236}">
                          <a16:creationId xmlns:a16="http://schemas.microsoft.com/office/drawing/2014/main" id="{DDE1C8C0-F695-2CC0-D9EF-0FF08C71CD63}"/>
                        </a:ext>
                      </a:extLst>
                    </p:cNvPr>
                    <p:cNvCxnSpPr/>
                    <p:nvPr/>
                  </p:nvCxnSpPr>
                  <p:spPr>
                    <a:xfrm flipV="1">
                      <a:off x="155006" y="498091"/>
                      <a:ext cx="1200150" cy="9525"/>
                    </a:xfrm>
                    <a:prstGeom prst="line">
                      <a:avLst/>
                    </a:prstGeom>
                  </p:spPr>
                  <p:style>
                    <a:lnRef idx="1">
                      <a:schemeClr val="dk1"/>
                    </a:lnRef>
                    <a:fillRef idx="0">
                      <a:schemeClr val="dk1"/>
                    </a:fillRef>
                    <a:effectRef idx="0">
                      <a:schemeClr val="dk1"/>
                    </a:effectRef>
                    <a:fontRef idx="minor">
                      <a:schemeClr val="tx1"/>
                    </a:fontRef>
                  </p:style>
                </p:cxnSp>
                <p:sp>
                  <p:nvSpPr>
                    <p:cNvPr id="80" name="楕円 79">
                      <a:extLst>
                        <a:ext uri="{FF2B5EF4-FFF2-40B4-BE49-F238E27FC236}">
                          <a16:creationId xmlns:a16="http://schemas.microsoft.com/office/drawing/2014/main" id="{A7D7DFC9-4BCD-C14A-F053-9EF0682A4DB3}"/>
                        </a:ext>
                      </a:extLst>
                    </p:cNvPr>
                    <p:cNvSpPr/>
                    <p:nvPr/>
                  </p:nvSpPr>
                  <p:spPr>
                    <a:xfrm>
                      <a:off x="140676" y="479041"/>
                      <a:ext cx="45719" cy="45719"/>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kern="1200"/>
                    </a:p>
                  </p:txBody>
                </p:sp>
              </p:grpSp>
              <p:grpSp>
                <p:nvGrpSpPr>
                  <p:cNvPr id="76" name="グループ化 75">
                    <a:extLst>
                      <a:ext uri="{FF2B5EF4-FFF2-40B4-BE49-F238E27FC236}">
                        <a16:creationId xmlns:a16="http://schemas.microsoft.com/office/drawing/2014/main" id="{C9312542-A3DD-4BD5-9E58-9ECAC5E7B764}"/>
                      </a:ext>
                    </a:extLst>
                  </p:cNvPr>
                  <p:cNvGrpSpPr/>
                  <p:nvPr/>
                </p:nvGrpSpPr>
                <p:grpSpPr>
                  <a:xfrm rot="10800000">
                    <a:off x="325121" y="898357"/>
                    <a:ext cx="612935" cy="45719"/>
                    <a:chOff x="325121" y="898357"/>
                    <a:chExt cx="965375" cy="45719"/>
                  </a:xfrm>
                </p:grpSpPr>
                <p:cxnSp>
                  <p:nvCxnSpPr>
                    <p:cNvPr id="77" name="直線コネクタ 76">
                      <a:extLst>
                        <a:ext uri="{FF2B5EF4-FFF2-40B4-BE49-F238E27FC236}">
                          <a16:creationId xmlns:a16="http://schemas.microsoft.com/office/drawing/2014/main" id="{A2120329-D17A-0127-8C8F-AA3BBE053328}"/>
                        </a:ext>
                      </a:extLst>
                    </p:cNvPr>
                    <p:cNvCxnSpPr/>
                    <p:nvPr/>
                  </p:nvCxnSpPr>
                  <p:spPr>
                    <a:xfrm rot="10800000" flipH="1">
                      <a:off x="351703" y="909870"/>
                      <a:ext cx="938793" cy="17059"/>
                    </a:xfrm>
                    <a:prstGeom prst="line">
                      <a:avLst/>
                    </a:prstGeom>
                  </p:spPr>
                  <p:style>
                    <a:lnRef idx="1">
                      <a:schemeClr val="dk1"/>
                    </a:lnRef>
                    <a:fillRef idx="0">
                      <a:schemeClr val="dk1"/>
                    </a:fillRef>
                    <a:effectRef idx="0">
                      <a:schemeClr val="dk1"/>
                    </a:effectRef>
                    <a:fontRef idx="minor">
                      <a:schemeClr val="tx1"/>
                    </a:fontRef>
                  </p:style>
                </p:cxnSp>
                <p:sp>
                  <p:nvSpPr>
                    <p:cNvPr id="78" name="楕円 77">
                      <a:extLst>
                        <a:ext uri="{FF2B5EF4-FFF2-40B4-BE49-F238E27FC236}">
                          <a16:creationId xmlns:a16="http://schemas.microsoft.com/office/drawing/2014/main" id="{1293C5CA-6920-DD84-C6A4-A9FBB70E55B5}"/>
                        </a:ext>
                      </a:extLst>
                    </p:cNvPr>
                    <p:cNvSpPr/>
                    <p:nvPr/>
                  </p:nvSpPr>
                  <p:spPr>
                    <a:xfrm>
                      <a:off x="325121" y="898357"/>
                      <a:ext cx="45719" cy="45719"/>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kern="1200"/>
                    </a:p>
                  </p:txBody>
                </p:sp>
              </p:grpSp>
            </p:grpSp>
            <p:sp>
              <p:nvSpPr>
                <p:cNvPr id="72" name="テキスト ボックス 30">
                  <a:extLst>
                    <a:ext uri="{FF2B5EF4-FFF2-40B4-BE49-F238E27FC236}">
                      <a16:creationId xmlns:a16="http://schemas.microsoft.com/office/drawing/2014/main" id="{B9904750-AAC0-80D2-DA4C-1D935DA7BEF9}"/>
                    </a:ext>
                  </a:extLst>
                </p:cNvPr>
                <p:cNvSpPr txBox="1"/>
                <p:nvPr/>
              </p:nvSpPr>
              <p:spPr>
                <a:xfrm>
                  <a:off x="394" y="816570"/>
                  <a:ext cx="1485900" cy="30480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800" b="1" kern="1200" dirty="0"/>
                    <a:t>はさまれ・</a:t>
                  </a:r>
                  <a:r>
                    <a:rPr kumimoji="1" lang="ja-JP" altLang="en-US" sz="800" b="1" kern="1200" dirty="0">
                      <a:latin typeface="+mn-lt"/>
                    </a:rPr>
                    <a:t>巻き込まれ</a:t>
                  </a:r>
                  <a:r>
                    <a:rPr kumimoji="1" lang="ja-JP" altLang="en-US" sz="800" b="1" kern="1200" dirty="0"/>
                    <a:t> </a:t>
                  </a:r>
                  <a:r>
                    <a:rPr kumimoji="1" lang="en-US" altLang="ja-JP" sz="800" b="1" kern="1200" dirty="0"/>
                    <a:t>2</a:t>
                  </a:r>
                  <a:r>
                    <a:rPr kumimoji="1" lang="ja-JP" altLang="en-US" sz="800" b="1" kern="1200" dirty="0"/>
                    <a:t>％</a:t>
                  </a:r>
                </a:p>
              </p:txBody>
            </p:sp>
          </p:grpSp>
          <p:sp>
            <p:nvSpPr>
              <p:cNvPr id="70" name="テキスト ボックス 35">
                <a:extLst>
                  <a:ext uri="{FF2B5EF4-FFF2-40B4-BE49-F238E27FC236}">
                    <a16:creationId xmlns:a16="http://schemas.microsoft.com/office/drawing/2014/main" id="{A055C0C2-BB46-4095-B909-57E20863B248}"/>
                  </a:ext>
                </a:extLst>
              </p:cNvPr>
              <p:cNvSpPr txBox="1"/>
              <p:nvPr/>
            </p:nvSpPr>
            <p:spPr>
              <a:xfrm>
                <a:off x="84994" y="639771"/>
                <a:ext cx="1485900" cy="23812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800" b="1" kern="1200" dirty="0"/>
                  <a:t>切れ・こすれ </a:t>
                </a:r>
                <a:r>
                  <a:rPr kumimoji="1" lang="en-US" altLang="ja-JP" sz="800" b="1" kern="1200" dirty="0"/>
                  <a:t>1</a:t>
                </a:r>
                <a:r>
                  <a:rPr kumimoji="1" lang="ja-JP" altLang="en-US" sz="800" b="1" kern="1200" dirty="0"/>
                  <a:t>％</a:t>
                </a:r>
              </a:p>
            </p:txBody>
          </p:sp>
        </p:grpSp>
        <p:sp>
          <p:nvSpPr>
            <p:cNvPr id="68" name="楕円 67">
              <a:extLst>
                <a:ext uri="{FF2B5EF4-FFF2-40B4-BE49-F238E27FC236}">
                  <a16:creationId xmlns:a16="http://schemas.microsoft.com/office/drawing/2014/main" id="{1173027D-1054-4332-B098-3B0132CF1384}"/>
                </a:ext>
              </a:extLst>
            </p:cNvPr>
            <p:cNvSpPr/>
            <p:nvPr/>
          </p:nvSpPr>
          <p:spPr>
            <a:xfrm rot="10800000">
              <a:off x="839097" y="767931"/>
              <a:ext cx="33517" cy="49102"/>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kern="1200"/>
            </a:p>
          </p:txBody>
        </p:sp>
      </p:grpSp>
      <p:grpSp>
        <p:nvGrpSpPr>
          <p:cNvPr id="81" name="グループ化 80">
            <a:extLst>
              <a:ext uri="{FF2B5EF4-FFF2-40B4-BE49-F238E27FC236}">
                <a16:creationId xmlns:a16="http://schemas.microsoft.com/office/drawing/2014/main" id="{06321A90-F274-FA81-BCA5-66904A88B55D}"/>
              </a:ext>
            </a:extLst>
          </p:cNvPr>
          <p:cNvGrpSpPr/>
          <p:nvPr/>
        </p:nvGrpSpPr>
        <p:grpSpPr>
          <a:xfrm>
            <a:off x="3689150" y="6500469"/>
            <a:ext cx="2462499" cy="2574113"/>
            <a:chOff x="0" y="0"/>
            <a:chExt cx="2219325" cy="2162175"/>
          </a:xfrm>
        </p:grpSpPr>
        <p:graphicFrame>
          <p:nvGraphicFramePr>
            <p:cNvPr id="82" name="グラフ 81">
              <a:extLst>
                <a:ext uri="{FF2B5EF4-FFF2-40B4-BE49-F238E27FC236}">
                  <a16:creationId xmlns:a16="http://schemas.microsoft.com/office/drawing/2014/main" id="{0A5D4D45-5439-4734-81EF-D1C81A77000B}"/>
                </a:ext>
              </a:extLst>
            </p:cNvPr>
            <p:cNvGraphicFramePr>
              <a:graphicFrameLocks/>
            </p:cNvGraphicFramePr>
            <p:nvPr>
              <p:extLst>
                <p:ext uri="{D42A27DB-BD31-4B8C-83A1-F6EECF244321}">
                  <p14:modId xmlns:p14="http://schemas.microsoft.com/office/powerpoint/2010/main" val="147382062"/>
                </p:ext>
              </p:extLst>
            </p:nvPr>
          </p:nvGraphicFramePr>
          <p:xfrm>
            <a:off x="0" y="0"/>
            <a:ext cx="2219325" cy="2162175"/>
          </p:xfrm>
          <a:graphic>
            <a:graphicData uri="http://schemas.openxmlformats.org/drawingml/2006/chart">
              <c:chart xmlns:c="http://schemas.openxmlformats.org/drawingml/2006/chart" xmlns:r="http://schemas.openxmlformats.org/officeDocument/2006/relationships" r:id="rId5"/>
            </a:graphicData>
          </a:graphic>
        </p:graphicFrame>
        <p:grpSp>
          <p:nvGrpSpPr>
            <p:cNvPr id="83" name="グループ化 82">
              <a:extLst>
                <a:ext uri="{FF2B5EF4-FFF2-40B4-BE49-F238E27FC236}">
                  <a16:creationId xmlns:a16="http://schemas.microsoft.com/office/drawing/2014/main" id="{7736C09C-E62F-07B6-F857-9D2746A4A733}"/>
                </a:ext>
              </a:extLst>
            </p:cNvPr>
            <p:cNvGrpSpPr/>
            <p:nvPr/>
          </p:nvGrpSpPr>
          <p:grpSpPr>
            <a:xfrm>
              <a:off x="210054" y="395547"/>
              <a:ext cx="890884" cy="49313"/>
              <a:chOff x="210054" y="395547"/>
              <a:chExt cx="890884" cy="49313"/>
            </a:xfrm>
          </p:grpSpPr>
          <p:cxnSp>
            <p:nvCxnSpPr>
              <p:cNvPr id="87" name="直線コネクタ 86">
                <a:extLst>
                  <a:ext uri="{FF2B5EF4-FFF2-40B4-BE49-F238E27FC236}">
                    <a16:creationId xmlns:a16="http://schemas.microsoft.com/office/drawing/2014/main" id="{31385223-7B51-4C86-A59E-4357BB74770A}"/>
                  </a:ext>
                </a:extLst>
              </p:cNvPr>
              <p:cNvCxnSpPr/>
              <p:nvPr/>
            </p:nvCxnSpPr>
            <p:spPr>
              <a:xfrm rot="10800000" flipV="1">
                <a:off x="210054" y="423622"/>
                <a:ext cx="882908" cy="10274"/>
              </a:xfrm>
              <a:prstGeom prst="line">
                <a:avLst/>
              </a:prstGeom>
            </p:spPr>
            <p:style>
              <a:lnRef idx="1">
                <a:schemeClr val="dk1"/>
              </a:lnRef>
              <a:fillRef idx="0">
                <a:schemeClr val="dk1"/>
              </a:fillRef>
              <a:effectRef idx="0">
                <a:schemeClr val="dk1"/>
              </a:effectRef>
              <a:fontRef idx="minor">
                <a:schemeClr val="tx1"/>
              </a:fontRef>
            </p:style>
          </p:cxnSp>
          <p:sp>
            <p:nvSpPr>
              <p:cNvPr id="88" name="楕円 87">
                <a:extLst>
                  <a:ext uri="{FF2B5EF4-FFF2-40B4-BE49-F238E27FC236}">
                    <a16:creationId xmlns:a16="http://schemas.microsoft.com/office/drawing/2014/main" id="{978D2765-1D6F-4458-AC9A-D3471EE9918A}"/>
                  </a:ext>
                </a:extLst>
              </p:cNvPr>
              <p:cNvSpPr/>
              <p:nvPr/>
            </p:nvSpPr>
            <p:spPr>
              <a:xfrm rot="10800000">
                <a:off x="1067304" y="395547"/>
                <a:ext cx="33634" cy="49313"/>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kern="1200"/>
              </a:p>
            </p:txBody>
          </p:sp>
        </p:grpSp>
        <p:grpSp>
          <p:nvGrpSpPr>
            <p:cNvPr id="84" name="グループ化 83">
              <a:extLst>
                <a:ext uri="{FF2B5EF4-FFF2-40B4-BE49-F238E27FC236}">
                  <a16:creationId xmlns:a16="http://schemas.microsoft.com/office/drawing/2014/main" id="{433CF81B-A283-4E4A-B9C4-C84E0AAE31B9}"/>
                </a:ext>
              </a:extLst>
            </p:cNvPr>
            <p:cNvGrpSpPr/>
            <p:nvPr/>
          </p:nvGrpSpPr>
          <p:grpSpPr>
            <a:xfrm>
              <a:off x="1206650" y="501300"/>
              <a:ext cx="918728" cy="49313"/>
              <a:chOff x="1206650" y="501300"/>
              <a:chExt cx="918728" cy="49313"/>
            </a:xfrm>
          </p:grpSpPr>
          <p:cxnSp>
            <p:nvCxnSpPr>
              <p:cNvPr id="85" name="直線コネクタ 84">
                <a:extLst>
                  <a:ext uri="{FF2B5EF4-FFF2-40B4-BE49-F238E27FC236}">
                    <a16:creationId xmlns:a16="http://schemas.microsoft.com/office/drawing/2014/main" id="{68008989-D773-CB15-3CBB-D3EBFA2A3D25}"/>
                  </a:ext>
                </a:extLst>
              </p:cNvPr>
              <p:cNvCxnSpPr/>
              <p:nvPr/>
            </p:nvCxnSpPr>
            <p:spPr>
              <a:xfrm rot="10800000" flipV="1">
                <a:off x="1242470" y="520351"/>
                <a:ext cx="882908" cy="10274"/>
              </a:xfrm>
              <a:prstGeom prst="line">
                <a:avLst/>
              </a:prstGeom>
            </p:spPr>
            <p:style>
              <a:lnRef idx="1">
                <a:schemeClr val="dk1"/>
              </a:lnRef>
              <a:fillRef idx="0">
                <a:schemeClr val="dk1"/>
              </a:fillRef>
              <a:effectRef idx="0">
                <a:schemeClr val="dk1"/>
              </a:effectRef>
              <a:fontRef idx="minor">
                <a:schemeClr val="tx1"/>
              </a:fontRef>
            </p:style>
          </p:cxnSp>
          <p:sp>
            <p:nvSpPr>
              <p:cNvPr id="86" name="楕円 85">
                <a:extLst>
                  <a:ext uri="{FF2B5EF4-FFF2-40B4-BE49-F238E27FC236}">
                    <a16:creationId xmlns:a16="http://schemas.microsoft.com/office/drawing/2014/main" id="{4700EA49-AFE8-5280-EB7D-2055EE1AC4A4}"/>
                  </a:ext>
                </a:extLst>
              </p:cNvPr>
              <p:cNvSpPr/>
              <p:nvPr/>
            </p:nvSpPr>
            <p:spPr>
              <a:xfrm rot="10800000">
                <a:off x="1206650" y="501300"/>
                <a:ext cx="33634" cy="49313"/>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kern="1200"/>
              </a:p>
            </p:txBody>
          </p:sp>
        </p:grpSp>
      </p:grpSp>
    </p:spTree>
    <p:extLst>
      <p:ext uri="{BB962C8B-B14F-4D97-AF65-F5344CB8AC3E}">
        <p14:creationId xmlns:p14="http://schemas.microsoft.com/office/powerpoint/2010/main" val="14691938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 4"/>
          <p:cNvGraphicFramePr>
            <a:graphicFrameLocks noGrp="1"/>
          </p:cNvGraphicFramePr>
          <p:nvPr>
            <p:extLst>
              <p:ext uri="{D42A27DB-BD31-4B8C-83A1-F6EECF244321}">
                <p14:modId xmlns:p14="http://schemas.microsoft.com/office/powerpoint/2010/main" val="1865046468"/>
              </p:ext>
            </p:extLst>
          </p:nvPr>
        </p:nvGraphicFramePr>
        <p:xfrm>
          <a:off x="153987" y="916841"/>
          <a:ext cx="6577644" cy="7494239"/>
        </p:xfrm>
        <a:graphic>
          <a:graphicData uri="http://schemas.openxmlformats.org/drawingml/2006/table">
            <a:tbl>
              <a:tblPr firstRow="1" bandRow="1">
                <a:tableStyleId>{93296810-A885-4BE3-A3E7-6D5BEEA58F35}</a:tableStyleId>
              </a:tblPr>
              <a:tblGrid>
                <a:gridCol w="779463">
                  <a:extLst>
                    <a:ext uri="{9D8B030D-6E8A-4147-A177-3AD203B41FA5}">
                      <a16:colId xmlns:a16="http://schemas.microsoft.com/office/drawing/2014/main" val="2156445078"/>
                    </a:ext>
                  </a:extLst>
                </a:gridCol>
                <a:gridCol w="830956">
                  <a:extLst>
                    <a:ext uri="{9D8B030D-6E8A-4147-A177-3AD203B41FA5}">
                      <a16:colId xmlns:a16="http://schemas.microsoft.com/office/drawing/2014/main" val="3290858858"/>
                    </a:ext>
                  </a:extLst>
                </a:gridCol>
                <a:gridCol w="1094704">
                  <a:extLst>
                    <a:ext uri="{9D8B030D-6E8A-4147-A177-3AD203B41FA5}">
                      <a16:colId xmlns:a16="http://schemas.microsoft.com/office/drawing/2014/main" val="360627654"/>
                    </a:ext>
                  </a:extLst>
                </a:gridCol>
                <a:gridCol w="1301696">
                  <a:extLst>
                    <a:ext uri="{9D8B030D-6E8A-4147-A177-3AD203B41FA5}">
                      <a16:colId xmlns:a16="http://schemas.microsoft.com/office/drawing/2014/main" val="107062867"/>
                    </a:ext>
                  </a:extLst>
                </a:gridCol>
                <a:gridCol w="1417606">
                  <a:extLst>
                    <a:ext uri="{9D8B030D-6E8A-4147-A177-3AD203B41FA5}">
                      <a16:colId xmlns:a16="http://schemas.microsoft.com/office/drawing/2014/main" val="2925255346"/>
                    </a:ext>
                  </a:extLst>
                </a:gridCol>
                <a:gridCol w="1153219">
                  <a:extLst>
                    <a:ext uri="{9D8B030D-6E8A-4147-A177-3AD203B41FA5}">
                      <a16:colId xmlns:a16="http://schemas.microsoft.com/office/drawing/2014/main" val="3091076477"/>
                    </a:ext>
                  </a:extLst>
                </a:gridCol>
              </a:tblGrid>
              <a:tr h="807454">
                <a:tc>
                  <a:txBody>
                    <a:bodyPr/>
                    <a:lstStyle/>
                    <a:p>
                      <a:pPr algn="ctr"/>
                      <a:r>
                        <a:rPr kumimoji="1" lang="ja-JP" altLang="en-US" dirty="0">
                          <a:latin typeface="+mn-lt"/>
                        </a:rPr>
                        <a:t>どこで</a:t>
                      </a:r>
                    </a:p>
                  </a:txBody>
                  <a:tcPr anchor="ctr">
                    <a:solidFill>
                      <a:schemeClr val="accent2"/>
                    </a:solidFill>
                  </a:tcPr>
                </a:tc>
                <a:tc>
                  <a:txBody>
                    <a:bodyPr/>
                    <a:lstStyle/>
                    <a:p>
                      <a:pPr algn="ctr"/>
                      <a:r>
                        <a:rPr kumimoji="1" lang="ja-JP" altLang="en-US">
                          <a:latin typeface="+mn-lt"/>
                        </a:rPr>
                        <a:t>何をしていて</a:t>
                      </a:r>
                      <a:endParaRPr kumimoji="1" lang="ja-JP" altLang="en-US" dirty="0">
                        <a:latin typeface="+mn-lt"/>
                      </a:endParaRPr>
                    </a:p>
                  </a:txBody>
                  <a:tcPr anchor="ctr">
                    <a:solidFill>
                      <a:schemeClr val="accent2"/>
                    </a:solidFill>
                  </a:tcPr>
                </a:tc>
                <a:tc>
                  <a:txBody>
                    <a:bodyPr/>
                    <a:lstStyle/>
                    <a:p>
                      <a:pPr algn="ctr"/>
                      <a:r>
                        <a:rPr kumimoji="1" lang="ja-JP" altLang="en-US" dirty="0">
                          <a:latin typeface="+mn-lt"/>
                        </a:rPr>
                        <a:t>何が原因で</a:t>
                      </a:r>
                      <a:endParaRPr kumimoji="1" lang="en-US" altLang="ja-JP" dirty="0">
                        <a:latin typeface="+mn-lt"/>
                      </a:endParaRPr>
                    </a:p>
                    <a:p>
                      <a:pPr algn="ctr"/>
                      <a:r>
                        <a:rPr kumimoji="1" lang="ja-JP" altLang="en-US" sz="1100" dirty="0">
                          <a:latin typeface="+mn-lt"/>
                        </a:rPr>
                        <a:t>（何がきっかけで）</a:t>
                      </a:r>
                      <a:endParaRPr kumimoji="1" lang="ja-JP" altLang="en-US" dirty="0">
                        <a:latin typeface="+mn-lt"/>
                      </a:endParaRPr>
                    </a:p>
                  </a:txBody>
                  <a:tcPr anchor="ctr">
                    <a:solidFill>
                      <a:schemeClr val="accent2"/>
                    </a:solidFill>
                  </a:tcPr>
                </a:tc>
                <a:tc>
                  <a:txBody>
                    <a:bodyPr/>
                    <a:lstStyle/>
                    <a:p>
                      <a:pPr algn="ctr"/>
                      <a:r>
                        <a:rPr kumimoji="1" lang="ja-JP" altLang="en-US" sz="1350" dirty="0">
                          <a:latin typeface="+mn-lt"/>
                        </a:rPr>
                        <a:t>いかにして</a:t>
                      </a:r>
                      <a:endParaRPr kumimoji="1" lang="ja-JP" altLang="en-US" sz="1100" dirty="0">
                        <a:latin typeface="+mn-lt"/>
                      </a:endParaRPr>
                    </a:p>
                  </a:txBody>
                  <a:tcPr anchor="ctr">
                    <a:solidFill>
                      <a:schemeClr val="accent2"/>
                    </a:solidFill>
                  </a:tcPr>
                </a:tc>
                <a:tc>
                  <a:txBody>
                    <a:bodyPr/>
                    <a:lstStyle/>
                    <a:p>
                      <a:pPr algn="ctr"/>
                      <a:r>
                        <a:rPr kumimoji="1" lang="ja-JP" altLang="en-US" dirty="0">
                          <a:latin typeface="+mn-lt"/>
                        </a:rPr>
                        <a:t>どうなった</a:t>
                      </a:r>
                      <a:endParaRPr kumimoji="1" lang="en-US" altLang="ja-JP" dirty="0">
                        <a:latin typeface="+mn-lt"/>
                      </a:endParaRPr>
                    </a:p>
                    <a:p>
                      <a:pPr algn="ctr"/>
                      <a:r>
                        <a:rPr kumimoji="1" lang="ja-JP" altLang="en-US" dirty="0">
                          <a:latin typeface="+mn-lt"/>
                        </a:rPr>
                        <a:t>ケガの程度</a:t>
                      </a:r>
                      <a:endParaRPr kumimoji="1" lang="en-US" altLang="ja-JP" dirty="0">
                        <a:latin typeface="+mn-lt"/>
                      </a:endParaRPr>
                    </a:p>
                    <a:p>
                      <a:pPr algn="ctr"/>
                      <a:r>
                        <a:rPr kumimoji="1" lang="ja-JP" altLang="en-US" dirty="0">
                          <a:latin typeface="+mn-lt"/>
                        </a:rPr>
                        <a:t>休業日数</a:t>
                      </a:r>
                    </a:p>
                  </a:txBody>
                  <a:tcPr anchor="ctr">
                    <a:solidFill>
                      <a:schemeClr val="accent2"/>
                    </a:solidFill>
                  </a:tcPr>
                </a:tc>
                <a:tc>
                  <a:txBody>
                    <a:bodyPr/>
                    <a:lstStyle/>
                    <a:p>
                      <a:pPr algn="ctr"/>
                      <a:r>
                        <a:rPr kumimoji="1" lang="ja-JP" altLang="en-US" sz="1300" dirty="0">
                          <a:latin typeface="+mn-lt"/>
                        </a:rPr>
                        <a:t>再発防止の</a:t>
                      </a:r>
                      <a:endParaRPr kumimoji="1" lang="en-US" altLang="ja-JP" sz="1300" dirty="0">
                        <a:latin typeface="+mn-lt"/>
                      </a:endParaRPr>
                    </a:p>
                    <a:p>
                      <a:pPr algn="ctr"/>
                      <a:r>
                        <a:rPr kumimoji="1" lang="ja-JP" altLang="en-US" sz="1300" dirty="0">
                          <a:latin typeface="+mn-lt"/>
                        </a:rPr>
                        <a:t>ポイント</a:t>
                      </a:r>
                    </a:p>
                  </a:txBody>
                  <a:tcPr anchor="ctr">
                    <a:solidFill>
                      <a:schemeClr val="accent2"/>
                    </a:solidFill>
                  </a:tcPr>
                </a:tc>
                <a:extLst>
                  <a:ext uri="{0D108BD9-81ED-4DB2-BD59-A6C34878D82A}">
                    <a16:rowId xmlns:a16="http://schemas.microsoft.com/office/drawing/2014/main" val="2658925179"/>
                  </a:ext>
                </a:extLst>
              </a:tr>
              <a:tr h="767849">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施設の</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入り口</a:t>
                      </a:r>
                    </a:p>
                  </a:txBody>
                  <a:tcPr marL="9525" marR="9525" marT="9525" marB="0" anchor="ctr">
                    <a:solidFill>
                      <a:schemeClr val="accent2">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出勤時</a:t>
                      </a:r>
                    </a:p>
                  </a:txBody>
                  <a:tcPr marL="9525" marR="9525" marT="9525" marB="0" anchor="ctr">
                    <a:solidFill>
                      <a:schemeClr val="accent2">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障害物をまたごうとして</a:t>
                      </a:r>
                    </a:p>
                  </a:txBody>
                  <a:tcPr marL="9525" marR="9525" marT="9525" marB="0" anchor="ctr">
                    <a:solidFill>
                      <a:schemeClr val="accent2">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私物のカバンを持っており、手が出ないまま</a:t>
                      </a:r>
                    </a:p>
                  </a:txBody>
                  <a:tcPr marL="9525" marR="9525" marT="9525" marB="0" anchor="ctr">
                    <a:solidFill>
                      <a:schemeClr val="accent2">
                        <a:lumMod val="40000"/>
                        <a:lumOff val="60000"/>
                      </a:schemeClr>
                    </a:solidFill>
                  </a:tcPr>
                </a:tc>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転倒</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つまずき</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p>
                    <a:p>
                      <a:pPr marL="0" marR="0" lvl="0" indent="0" algn="l" defTabSz="685800" rtl="0" eaLnBrk="1" fontAlgn="ctr" latinLnBrk="0" hangingPunct="1">
                        <a:lnSpc>
                          <a:spcPct val="100000"/>
                        </a:lnSpc>
                        <a:spcBef>
                          <a:spcPts val="0"/>
                        </a:spcBef>
                        <a:spcAft>
                          <a:spcPts val="0"/>
                        </a:spcAft>
                        <a:buClrTx/>
                        <a:buSzTx/>
                        <a:buFontTx/>
                        <a:buNone/>
                        <a:tabLst/>
                        <a:defRPr/>
                      </a:pP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ひざの関節を脱臼</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3</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か月休業 </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(60</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代</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2">
                        <a:lumMod val="40000"/>
                        <a:lumOff val="60000"/>
                      </a:schemeClr>
                    </a:solidFill>
                  </a:tcPr>
                </a:tc>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通路に物を置かず、障害物を見つけたらすぐに片付ける</a:t>
                      </a:r>
                    </a:p>
                  </a:txBody>
                  <a:tcPr marL="9525" marR="9525" marT="9525" marB="0" anchor="ctr">
                    <a:solidFill>
                      <a:schemeClr val="accent2">
                        <a:lumMod val="40000"/>
                        <a:lumOff val="60000"/>
                      </a:schemeClr>
                    </a:solidFill>
                  </a:tcPr>
                </a:tc>
                <a:extLst>
                  <a:ext uri="{0D108BD9-81ED-4DB2-BD59-A6C34878D82A}">
                    <a16:rowId xmlns:a16="http://schemas.microsoft.com/office/drawing/2014/main" val="2241474406"/>
                  </a:ext>
                </a:extLst>
              </a:tr>
              <a:tr h="790987">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施設の裏の出入口付近</a:t>
                      </a:r>
                    </a:p>
                  </a:txBody>
                  <a:tcPr marL="9525" marR="9525" marT="9525" marB="0" anchor="ctr">
                    <a:solidFill>
                      <a:schemeClr val="accent2">
                        <a:lumMod val="20000"/>
                        <a:lumOff val="8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洗濯物を干し終え、施設内に戻る際</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数センチの石の段差があり</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踏み外して、右足首をひねり</a:t>
                      </a:r>
                    </a:p>
                  </a:txBody>
                  <a:tcPr marL="9525" marR="9525" marT="9525" marB="0" anchor="ctr">
                    <a:solidFill>
                      <a:schemeClr val="accent2">
                        <a:lumMod val="20000"/>
                        <a:lumOff val="80000"/>
                      </a:schemeClr>
                    </a:solidFill>
                  </a:tcPr>
                </a:tc>
                <a:tc>
                  <a:txBody>
                    <a:bodyPr/>
                    <a:lstStyle/>
                    <a:p>
                      <a:pPr algn="l" fontAlgn="ctr"/>
                      <a:r>
                        <a:rPr lang="ja-JP" altLang="en-US" sz="1200" b="0" i="0" u="none" strike="noStrike">
                          <a:solidFill>
                            <a:srgbClr val="000000"/>
                          </a:solidFill>
                          <a:effectLst/>
                          <a:latin typeface="Meiryo UI" panose="020B0604030504040204" pitchFamily="50" charset="-128"/>
                          <a:ea typeface="Meiryo UI" panose="020B0604030504040204" pitchFamily="50" charset="-128"/>
                        </a:rPr>
                        <a:t>転倒</a:t>
                      </a:r>
                      <a:r>
                        <a:rPr lang="en-US" altLang="ja-JP" sz="1200" b="0" i="0" u="none" strike="noStrike">
                          <a:solidFill>
                            <a:srgbClr val="000000"/>
                          </a:solidFill>
                          <a:effectLst/>
                          <a:latin typeface="Meiryo UI" panose="020B0604030504040204" pitchFamily="50" charset="-128"/>
                          <a:ea typeface="Meiryo UI" panose="020B0604030504040204" pitchFamily="50" charset="-128"/>
                        </a:rPr>
                        <a:t>(</a:t>
                      </a:r>
                      <a:r>
                        <a:rPr lang="ja-JP" altLang="en-US" sz="1200" b="0" i="0" u="none" strike="noStrike">
                          <a:solidFill>
                            <a:srgbClr val="000000"/>
                          </a:solidFill>
                          <a:effectLst/>
                          <a:latin typeface="Meiryo UI" panose="020B0604030504040204" pitchFamily="50" charset="-128"/>
                          <a:ea typeface="Meiryo UI" panose="020B0604030504040204" pitchFamily="50" charset="-128"/>
                        </a:rPr>
                        <a:t>つまずき</a:t>
                      </a:r>
                      <a:r>
                        <a:rPr lang="en-US" altLang="ja-JP" sz="1200" b="0" i="0" u="none" strike="noStrike">
                          <a:solidFill>
                            <a:srgbClr val="000000"/>
                          </a:solidFill>
                          <a:effectLst/>
                          <a:latin typeface="Meiryo UI" panose="020B0604030504040204" pitchFamily="50" charset="-128"/>
                          <a:ea typeface="Meiryo UI" panose="020B0604030504040204" pitchFamily="50" charset="-128"/>
                        </a:rPr>
                        <a:t>)</a:t>
                      </a:r>
                      <a:endParaRPr lang="ja-JP" altLang="en-US" sz="1200" b="0" i="0" u="none" strike="noStrike">
                        <a:solidFill>
                          <a:srgbClr val="000000"/>
                        </a:solidFill>
                        <a:effectLst/>
                        <a:latin typeface="Meiryo UI" panose="020B0604030504040204" pitchFamily="50" charset="-128"/>
                        <a:ea typeface="Meiryo UI" panose="020B0604030504040204" pitchFamily="50" charset="-128"/>
                      </a:endParaRPr>
                    </a:p>
                    <a:p>
                      <a:pPr algn="l" fontAlgn="ctr"/>
                      <a:r>
                        <a:rPr lang="ja-JP" altLang="en-US" sz="1200" b="0" i="0" u="none" strike="noStrike">
                          <a:solidFill>
                            <a:srgbClr val="000000"/>
                          </a:solidFill>
                          <a:effectLst/>
                          <a:latin typeface="Meiryo UI" panose="020B0604030504040204" pitchFamily="50" charset="-128"/>
                          <a:ea typeface="Meiryo UI" panose="020B0604030504040204" pitchFamily="50" charset="-128"/>
                        </a:rPr>
                        <a:t>足の甲、下腿打</a:t>
                      </a:r>
                      <a:endParaRPr lang="en-US" altLang="ja-JP" sz="1200" b="0" i="0" u="none" strike="noStrike">
                        <a:solidFill>
                          <a:srgbClr val="000000"/>
                        </a:solidFill>
                        <a:effectLst/>
                        <a:latin typeface="Meiryo UI" panose="020B0604030504040204" pitchFamily="50" charset="-128"/>
                        <a:ea typeface="Meiryo UI" panose="020B0604030504040204" pitchFamily="50" charset="-128"/>
                      </a:endParaRPr>
                    </a:p>
                    <a:p>
                      <a:pPr algn="l" fontAlgn="ctr"/>
                      <a:r>
                        <a:rPr lang="en-US" altLang="ja-JP" sz="1200" b="0" i="0" u="none" strike="noStrike">
                          <a:solidFill>
                            <a:srgbClr val="000000"/>
                          </a:solidFill>
                          <a:effectLst/>
                          <a:latin typeface="Meiryo UI" panose="020B0604030504040204" pitchFamily="50" charset="-128"/>
                          <a:ea typeface="Meiryo UI" panose="020B0604030504040204" pitchFamily="50" charset="-128"/>
                        </a:rPr>
                        <a:t>2</a:t>
                      </a:r>
                      <a:r>
                        <a:rPr lang="ja-JP" altLang="en-US" sz="1200" b="0" i="0" u="none" strike="noStrike">
                          <a:solidFill>
                            <a:srgbClr val="000000"/>
                          </a:solidFill>
                          <a:effectLst/>
                          <a:latin typeface="Meiryo UI" panose="020B0604030504040204" pitchFamily="50" charset="-128"/>
                          <a:ea typeface="Meiryo UI" panose="020B0604030504040204" pitchFamily="50" charset="-128"/>
                        </a:rPr>
                        <a:t>か月休業 </a:t>
                      </a:r>
                      <a:r>
                        <a:rPr lang="en-US" altLang="ja-JP" sz="1200" b="0" i="0" u="none" strike="noStrike">
                          <a:solidFill>
                            <a:srgbClr val="000000"/>
                          </a:solidFill>
                          <a:effectLst/>
                          <a:latin typeface="Meiryo UI" panose="020B0604030504040204" pitchFamily="50" charset="-128"/>
                          <a:ea typeface="Meiryo UI" panose="020B0604030504040204" pitchFamily="50" charset="-128"/>
                        </a:rPr>
                        <a:t>(50</a:t>
                      </a:r>
                      <a:r>
                        <a:rPr lang="ja-JP" altLang="en-US" sz="1200" b="0" i="0" u="none" strike="noStrike">
                          <a:solidFill>
                            <a:srgbClr val="000000"/>
                          </a:solidFill>
                          <a:effectLst/>
                          <a:latin typeface="Meiryo UI" panose="020B0604030504040204" pitchFamily="50" charset="-128"/>
                          <a:ea typeface="Meiryo UI" panose="020B0604030504040204" pitchFamily="50" charset="-128"/>
                        </a:rPr>
                        <a:t>代</a:t>
                      </a:r>
                      <a:r>
                        <a:rPr lang="en-US" altLang="ja-JP" sz="1200" b="0" i="0" u="none" strike="noStrike">
                          <a:solidFill>
                            <a:srgbClr val="000000"/>
                          </a:solidFill>
                          <a:effectLst/>
                          <a:latin typeface="Meiryo UI" panose="020B0604030504040204" pitchFamily="50" charset="-128"/>
                          <a:ea typeface="Meiryo UI" panose="020B0604030504040204" pitchFamily="50" charset="-128"/>
                        </a:rPr>
                        <a:t>)</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段差を表示し、解消又はスロープ化する</a:t>
                      </a:r>
                    </a:p>
                  </a:txBody>
                  <a:tcPr marL="9525" marR="9525" marT="9525" marB="0" anchor="ctr">
                    <a:solidFill>
                      <a:schemeClr val="accent2">
                        <a:lumMod val="20000"/>
                        <a:lumOff val="80000"/>
                      </a:schemeClr>
                    </a:solidFill>
                  </a:tcPr>
                </a:tc>
                <a:extLst>
                  <a:ext uri="{0D108BD9-81ED-4DB2-BD59-A6C34878D82A}">
                    <a16:rowId xmlns:a16="http://schemas.microsoft.com/office/drawing/2014/main" val="3196492841"/>
                  </a:ext>
                </a:extLst>
              </a:tr>
              <a:tr h="831669">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訪問</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介護先</a:t>
                      </a:r>
                    </a:p>
                  </a:txBody>
                  <a:tcPr marL="9525" marR="9525" marT="9525" marB="0" anchor="ctr">
                    <a:solidFill>
                      <a:schemeClr val="accent2">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利用者の買い物を終えて戻る際</a:t>
                      </a:r>
                    </a:p>
                  </a:txBody>
                  <a:tcPr marL="9525" marR="9525" marT="9525" marB="0" anchor="ctr">
                    <a:solidFill>
                      <a:schemeClr val="accent2">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冬期で滑りやすくなっているタイルに滑り</a:t>
                      </a:r>
                    </a:p>
                  </a:txBody>
                  <a:tcPr marL="9525" marR="9525" marT="9525" marB="0" anchor="ctr">
                    <a:solidFill>
                      <a:schemeClr val="accent2">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バランスを崩して</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背部を強打し</a:t>
                      </a:r>
                    </a:p>
                  </a:txBody>
                  <a:tcPr marL="9525" marR="9525" marT="9525" marB="0" anchor="ctr">
                    <a:solidFill>
                      <a:schemeClr val="accent2">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転倒</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滑り</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骨折</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algn="l" fontAlgn="ct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4</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か月休業 </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(70</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代</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2">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滑りにくい靴を着用し、滑りやすい場所では急がない</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2">
                        <a:lumMod val="40000"/>
                        <a:lumOff val="60000"/>
                      </a:schemeClr>
                    </a:solidFill>
                  </a:tcPr>
                </a:tc>
                <a:extLst>
                  <a:ext uri="{0D108BD9-81ED-4DB2-BD59-A6C34878D82A}">
                    <a16:rowId xmlns:a16="http://schemas.microsoft.com/office/drawing/2014/main" val="1099953287"/>
                  </a:ext>
                </a:extLst>
              </a:tr>
              <a:tr h="692332">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施設の</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居室前</a:t>
                      </a:r>
                    </a:p>
                  </a:txBody>
                  <a:tcPr marL="9525" marR="9525" marT="9525" marB="0" anchor="ctr">
                    <a:solidFill>
                      <a:schemeClr val="accent2">
                        <a:lumMod val="20000"/>
                        <a:lumOff val="80000"/>
                      </a:schemeClr>
                    </a:solidFill>
                  </a:tcPr>
                </a:tc>
                <a:tc>
                  <a:txBody>
                    <a:bodyPr/>
                    <a:lstStyle/>
                    <a:p>
                      <a:pPr algn="l" fontAlgn="ctr"/>
                      <a:r>
                        <a:rPr lang="ja-JP" altLang="en-US" sz="1200" b="0" i="0" u="none" strike="noStrike">
                          <a:solidFill>
                            <a:srgbClr val="000000"/>
                          </a:solidFill>
                          <a:effectLst/>
                          <a:latin typeface="Meiryo UI" panose="020B0604030504040204" pitchFamily="50" charset="-128"/>
                          <a:ea typeface="Meiryo UI" panose="020B0604030504040204" pitchFamily="50" charset="-128"/>
                        </a:rPr>
                        <a:t>作業の移動中</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l" fontAlgn="ctr"/>
                      <a:r>
                        <a:rPr lang="ja-JP" altLang="en-US" sz="1200" b="0" i="0" u="none" strike="noStrike">
                          <a:solidFill>
                            <a:srgbClr val="000000"/>
                          </a:solidFill>
                          <a:effectLst/>
                          <a:latin typeface="Meiryo UI" panose="020B0604030504040204" pitchFamily="50" charset="-128"/>
                          <a:ea typeface="Meiryo UI" panose="020B0604030504040204" pitchFamily="50" charset="-128"/>
                        </a:rPr>
                        <a:t>清掃中で濡れていた床が原因で</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l" fontAlgn="ctr"/>
                      <a:r>
                        <a:rPr lang="ja-JP" altLang="en-US" sz="1200" b="0" i="0" u="none" strike="noStrike">
                          <a:solidFill>
                            <a:srgbClr val="000000"/>
                          </a:solidFill>
                          <a:effectLst/>
                          <a:latin typeface="Meiryo UI" panose="020B0604030504040204" pitchFamily="50" charset="-128"/>
                          <a:ea typeface="Meiryo UI" panose="020B0604030504040204" pitchFamily="50" charset="-128"/>
                        </a:rPr>
                        <a:t>足を滑らせ</a:t>
                      </a:r>
                      <a:endParaRPr lang="en-US" altLang="ja-JP" sz="1200" b="0" i="0" u="none" strike="noStrike">
                        <a:solidFill>
                          <a:srgbClr val="000000"/>
                        </a:solidFill>
                        <a:effectLst/>
                        <a:latin typeface="Meiryo UI" panose="020B0604030504040204" pitchFamily="50" charset="-128"/>
                        <a:ea typeface="Meiryo UI" panose="020B0604030504040204" pitchFamily="50" charset="-128"/>
                      </a:endParaRPr>
                    </a:p>
                    <a:p>
                      <a:pPr algn="l" fontAlgn="ctr"/>
                      <a:r>
                        <a:rPr lang="ja-JP" altLang="en-US" sz="1200" b="0" i="0" u="none" strike="noStrike">
                          <a:solidFill>
                            <a:srgbClr val="000000"/>
                          </a:solidFill>
                          <a:effectLst/>
                          <a:latin typeface="Meiryo UI" panose="020B0604030504040204" pitchFamily="50" charset="-128"/>
                          <a:ea typeface="Meiryo UI" panose="020B0604030504040204" pitchFamily="50" charset="-128"/>
                        </a:rPr>
                        <a:t>左手首を強打し</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ja-JP" altLang="en-US" sz="1200" b="0" i="0" u="none" strike="noStrike">
                          <a:solidFill>
                            <a:srgbClr val="000000"/>
                          </a:solidFill>
                          <a:effectLst/>
                          <a:latin typeface="Meiryo UI" panose="020B0604030504040204" pitchFamily="50" charset="-128"/>
                          <a:ea typeface="Meiryo UI" panose="020B0604030504040204" pitchFamily="50" charset="-128"/>
                        </a:rPr>
                        <a:t>転倒</a:t>
                      </a:r>
                      <a:r>
                        <a:rPr lang="en-US" altLang="ja-JP" sz="1200" b="0" i="0" u="none" strike="noStrike">
                          <a:solidFill>
                            <a:srgbClr val="000000"/>
                          </a:solidFill>
                          <a:effectLst/>
                          <a:latin typeface="Meiryo UI" panose="020B0604030504040204" pitchFamily="50" charset="-128"/>
                          <a:ea typeface="Meiryo UI" panose="020B0604030504040204" pitchFamily="50" charset="-128"/>
                        </a:rPr>
                        <a:t>(</a:t>
                      </a:r>
                      <a:r>
                        <a:rPr lang="ja-JP" altLang="en-US" sz="1200" b="0" i="0" u="none" strike="noStrike">
                          <a:solidFill>
                            <a:srgbClr val="000000"/>
                          </a:solidFill>
                          <a:effectLst/>
                          <a:latin typeface="Meiryo UI" panose="020B0604030504040204" pitchFamily="50" charset="-128"/>
                          <a:ea typeface="Meiryo UI" panose="020B0604030504040204" pitchFamily="50" charset="-128"/>
                        </a:rPr>
                        <a:t>滑り</a:t>
                      </a:r>
                      <a:r>
                        <a:rPr lang="en-US" altLang="ja-JP" sz="1200" b="0" i="0" u="none" strike="noStrike">
                          <a:solidFill>
                            <a:srgbClr val="000000"/>
                          </a:solidFill>
                          <a:effectLst/>
                          <a:latin typeface="Meiryo UI" panose="020B0604030504040204" pitchFamily="50" charset="-128"/>
                          <a:ea typeface="Meiryo UI" panose="020B0604030504040204" pitchFamily="50" charset="-128"/>
                        </a:rPr>
                        <a:t>)</a:t>
                      </a:r>
                    </a:p>
                    <a:p>
                      <a:pPr algn="l" fontAlgn="ctr"/>
                      <a:r>
                        <a:rPr lang="ja-JP" altLang="en-US" sz="1200" b="0" i="0" u="none" strike="noStrike">
                          <a:solidFill>
                            <a:srgbClr val="000000"/>
                          </a:solidFill>
                          <a:effectLst/>
                          <a:latin typeface="Meiryo UI" panose="020B0604030504040204" pitchFamily="50" charset="-128"/>
                          <a:ea typeface="Meiryo UI" panose="020B0604030504040204" pitchFamily="50" charset="-128"/>
                        </a:rPr>
                        <a:t>手首骨折</a:t>
                      </a:r>
                      <a:endParaRPr lang="en-US" altLang="ja-JP" sz="1200" b="0" i="0" u="none" strike="noStrike">
                        <a:solidFill>
                          <a:srgbClr val="000000"/>
                        </a:solidFill>
                        <a:effectLst/>
                        <a:latin typeface="Meiryo UI" panose="020B0604030504040204" pitchFamily="50" charset="-128"/>
                        <a:ea typeface="Meiryo UI" panose="020B0604030504040204" pitchFamily="50" charset="-128"/>
                      </a:endParaRPr>
                    </a:p>
                    <a:p>
                      <a:pPr algn="l" fontAlgn="ctr"/>
                      <a:r>
                        <a:rPr lang="en-US" altLang="ja-JP" sz="1200" b="0" i="0" u="none" strike="noStrike">
                          <a:solidFill>
                            <a:srgbClr val="000000"/>
                          </a:solidFill>
                          <a:effectLst/>
                          <a:latin typeface="Meiryo UI" panose="020B0604030504040204" pitchFamily="50" charset="-128"/>
                          <a:ea typeface="Meiryo UI" panose="020B0604030504040204" pitchFamily="50" charset="-128"/>
                        </a:rPr>
                        <a:t>2</a:t>
                      </a:r>
                      <a:r>
                        <a:rPr lang="ja-JP" altLang="en-US" sz="1200" b="0" i="0" u="none" strike="noStrike">
                          <a:solidFill>
                            <a:srgbClr val="000000"/>
                          </a:solidFill>
                          <a:effectLst/>
                          <a:latin typeface="Meiryo UI" panose="020B0604030504040204" pitchFamily="50" charset="-128"/>
                          <a:ea typeface="Meiryo UI" panose="020B0604030504040204" pitchFamily="50" charset="-128"/>
                        </a:rPr>
                        <a:t>か月休業 </a:t>
                      </a:r>
                      <a:r>
                        <a:rPr lang="en-US" altLang="ja-JP" sz="1200" b="0" i="0" u="none" strike="noStrike">
                          <a:solidFill>
                            <a:srgbClr val="000000"/>
                          </a:solidFill>
                          <a:effectLst/>
                          <a:latin typeface="Meiryo UI" panose="020B0604030504040204" pitchFamily="50" charset="-128"/>
                          <a:ea typeface="Meiryo UI" panose="020B0604030504040204" pitchFamily="50" charset="-128"/>
                        </a:rPr>
                        <a:t>(70</a:t>
                      </a:r>
                      <a:r>
                        <a:rPr lang="ja-JP" altLang="en-US" sz="1200" b="0" i="0" u="none" strike="noStrike">
                          <a:solidFill>
                            <a:srgbClr val="000000"/>
                          </a:solidFill>
                          <a:effectLst/>
                          <a:latin typeface="Meiryo UI" panose="020B0604030504040204" pitchFamily="50" charset="-128"/>
                          <a:ea typeface="Meiryo UI" panose="020B0604030504040204" pitchFamily="50" charset="-128"/>
                        </a:rPr>
                        <a:t>代</a:t>
                      </a:r>
                      <a:r>
                        <a:rPr lang="en-US" altLang="ja-JP" sz="1200" b="0" i="0" u="none" strike="noStrike">
                          <a:solidFill>
                            <a:srgbClr val="000000"/>
                          </a:solidFill>
                          <a:effectLst/>
                          <a:latin typeface="Meiryo UI" panose="020B0604030504040204" pitchFamily="50" charset="-128"/>
                          <a:ea typeface="Meiryo UI" panose="020B0604030504040204" pitchFamily="50" charset="-128"/>
                        </a:rPr>
                        <a:t>)</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濡れた床を表示・区画し、乾くまで立入りを避ける</a:t>
                      </a:r>
                    </a:p>
                  </a:txBody>
                  <a:tcPr marL="9525" marR="9525" marT="9525" marB="0" anchor="ctr">
                    <a:solidFill>
                      <a:schemeClr val="accent2">
                        <a:lumMod val="20000"/>
                        <a:lumOff val="80000"/>
                      </a:schemeClr>
                    </a:solidFill>
                  </a:tcPr>
                </a:tc>
                <a:extLst>
                  <a:ext uri="{0D108BD9-81ED-4DB2-BD59-A6C34878D82A}">
                    <a16:rowId xmlns:a16="http://schemas.microsoft.com/office/drawing/2014/main" val="3637488293"/>
                  </a:ext>
                </a:extLst>
              </a:tr>
              <a:tr h="692332">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施設内の</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通路</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algn="l" fontAlgn="ct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段差部</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2">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清掃の移動中</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2">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急いでおり、他の労働者及び利用者に気が付かず</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2">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すれ違う際、バランスを崩し、段差のあるスロープから落ちて</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2">
                        <a:lumMod val="40000"/>
                        <a:lumOff val="60000"/>
                      </a:schemeClr>
                    </a:solidFill>
                  </a:tcPr>
                </a:tc>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転倒</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踏み外し</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p>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足首の捻挫</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algn="l" fontAlgn="ct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2</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週間休業 </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(50</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代</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p>
                  </a:txBody>
                  <a:tcPr marL="9525" marR="9525" marT="9525" marB="0" anchor="ctr">
                    <a:solidFill>
                      <a:schemeClr val="accent2">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段差を表示・解消し、通路では周囲を確認して歩く</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2">
                        <a:lumMod val="40000"/>
                        <a:lumOff val="60000"/>
                      </a:schemeClr>
                    </a:solidFill>
                  </a:tcPr>
                </a:tc>
                <a:extLst>
                  <a:ext uri="{0D108BD9-81ED-4DB2-BD59-A6C34878D82A}">
                    <a16:rowId xmlns:a16="http://schemas.microsoft.com/office/drawing/2014/main" val="3649369768"/>
                  </a:ext>
                </a:extLst>
              </a:tr>
              <a:tr h="430727">
                <a:tc gridSpan="6">
                  <a:txBody>
                    <a:bodyPr/>
                    <a:lstStyle/>
                    <a:p>
                      <a:pPr algn="ctr" fontAlgn="ct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bg1"/>
                    </a:solidFill>
                  </a:tcPr>
                </a:tc>
                <a:tc hMerge="1">
                  <a:txBody>
                    <a:bodyPr/>
                    <a:lstStyle/>
                    <a:p>
                      <a:pPr algn="l" fontAlgn="ct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4"/>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pPr algn="ctr" fontAlgn="ct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bg1"/>
                    </a:solidFill>
                  </a:tcPr>
                </a:tc>
                <a:extLst>
                  <a:ext uri="{0D108BD9-81ED-4DB2-BD59-A6C34878D82A}">
                    <a16:rowId xmlns:a16="http://schemas.microsoft.com/office/drawing/2014/main" val="3549394680"/>
                  </a:ext>
                </a:extLst>
              </a:tr>
              <a:tr h="784120">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利用者宅</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2">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玄関まで</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歩行介助中</a:t>
                      </a:r>
                    </a:p>
                  </a:txBody>
                  <a:tcPr marL="9525" marR="9525" marT="9525" marB="0" anchor="ctr">
                    <a:solidFill>
                      <a:schemeClr val="accent2">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利用者がふらついたため支えようとして</a:t>
                      </a:r>
                    </a:p>
                  </a:txBody>
                  <a:tcPr marL="9525" marR="9525" marT="9525" marB="0" anchor="ctr">
                    <a:solidFill>
                      <a:schemeClr val="accent2">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利用者の体重がかかり</a:t>
                      </a:r>
                    </a:p>
                  </a:txBody>
                  <a:tcPr marL="9525" marR="9525" marT="9525" marB="0" anchor="ctr">
                    <a:solidFill>
                      <a:schemeClr val="accent2">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骨盤部挫傷による</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marL="0" marR="0" lvl="0" indent="0" algn="l" defTabSz="685800" rtl="0" eaLnBrk="1" fontAlgn="ctr" latinLnBrk="0" hangingPunct="1">
                        <a:lnSpc>
                          <a:spcPct val="100000"/>
                        </a:lnSpc>
                        <a:spcBef>
                          <a:spcPts val="0"/>
                        </a:spcBef>
                        <a:spcAft>
                          <a:spcPts val="0"/>
                        </a:spcAft>
                        <a:buClrTx/>
                        <a:buSzTx/>
                        <a:buFontTx/>
                        <a:buNone/>
                        <a:tabLst/>
                        <a:defRPr/>
                      </a:pP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腰痛</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algn="l" fontAlgn="ct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1</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か月休業 </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(50</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代</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2">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利用者の状態を確認し、歩行補助具を使用する</a:t>
                      </a:r>
                    </a:p>
                  </a:txBody>
                  <a:tcPr marL="9525" marR="9525" marT="9525" marB="0" anchor="ctr">
                    <a:solidFill>
                      <a:schemeClr val="accent2">
                        <a:lumMod val="40000"/>
                        <a:lumOff val="60000"/>
                      </a:schemeClr>
                    </a:solidFill>
                  </a:tcPr>
                </a:tc>
                <a:extLst>
                  <a:ext uri="{0D108BD9-81ED-4DB2-BD59-A6C34878D82A}">
                    <a16:rowId xmlns:a16="http://schemas.microsoft.com/office/drawing/2014/main" val="1444925722"/>
                  </a:ext>
                </a:extLst>
              </a:tr>
              <a:tr h="876026">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施設内の</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居室</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利用者をベッドから車いすへ移動する際</a:t>
                      </a:r>
                    </a:p>
                  </a:txBody>
                  <a:tcPr marL="9525" marR="9525" marT="9525" marB="0" anchor="ctr">
                    <a:solidFill>
                      <a:schemeClr val="accent2">
                        <a:lumMod val="20000"/>
                        <a:lumOff val="80000"/>
                      </a:schemeClr>
                    </a:solidFill>
                  </a:tcPr>
                </a:tc>
                <a:tc>
                  <a:txBody>
                    <a:bodyPr/>
                    <a:lstStyle/>
                    <a:p>
                      <a:pPr algn="l" fontAlgn="ctr"/>
                      <a:r>
                        <a:rPr lang="ja-JP" altLang="en-US" sz="1200" b="0" i="0" u="none" strike="noStrike">
                          <a:solidFill>
                            <a:srgbClr val="000000"/>
                          </a:solidFill>
                          <a:effectLst/>
                          <a:latin typeface="Meiryo UI" panose="020B0604030504040204" pitchFamily="50" charset="-128"/>
                          <a:ea typeface="Meiryo UI" panose="020B0604030504040204" pitchFamily="50" charset="-128"/>
                        </a:rPr>
                        <a:t>利用者の体が引っ掛かり、体重がかかってしまったため</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l" fontAlgn="ctr"/>
                      <a:r>
                        <a:rPr lang="ja-JP" altLang="en-US" sz="1200" b="0" i="0" u="none" strike="noStrike">
                          <a:solidFill>
                            <a:srgbClr val="000000"/>
                          </a:solidFill>
                          <a:effectLst/>
                          <a:latin typeface="Meiryo UI" panose="020B0604030504040204" pitchFamily="50" charset="-128"/>
                          <a:ea typeface="Meiryo UI" panose="020B0604030504040204" pitchFamily="50" charset="-128"/>
                        </a:rPr>
                        <a:t>支えきれずに、ギックリと</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l" fontAlgn="ctr"/>
                      <a:r>
                        <a:rPr lang="ja-JP" altLang="en-US" sz="1200" b="0" i="0" u="none" strike="noStrike">
                          <a:solidFill>
                            <a:srgbClr val="000000"/>
                          </a:solidFill>
                          <a:effectLst/>
                          <a:latin typeface="Meiryo UI" panose="020B0604030504040204" pitchFamily="50" charset="-128"/>
                          <a:ea typeface="Meiryo UI" panose="020B0604030504040204" pitchFamily="50" charset="-128"/>
                        </a:rPr>
                        <a:t>骨盤部骨折による</a:t>
                      </a:r>
                      <a:endParaRPr lang="en-US" altLang="ja-JP" sz="1200" b="0" i="0" u="none" strike="noStrike">
                        <a:solidFill>
                          <a:srgbClr val="000000"/>
                        </a:solidFill>
                        <a:effectLst/>
                        <a:latin typeface="Meiryo UI" panose="020B0604030504040204" pitchFamily="50" charset="-128"/>
                        <a:ea typeface="Meiryo UI" panose="020B0604030504040204" pitchFamily="50" charset="-128"/>
                      </a:endParaRPr>
                    </a:p>
                    <a:p>
                      <a:pPr algn="l" fontAlgn="ctr"/>
                      <a:r>
                        <a:rPr lang="ja-JP" altLang="en-US" sz="1200" b="0" i="0" u="none" strike="noStrike">
                          <a:solidFill>
                            <a:srgbClr val="000000"/>
                          </a:solidFill>
                          <a:effectLst/>
                          <a:latin typeface="Meiryo UI" panose="020B0604030504040204" pitchFamily="50" charset="-128"/>
                          <a:ea typeface="Meiryo UI" panose="020B0604030504040204" pitchFamily="50" charset="-128"/>
                        </a:rPr>
                        <a:t>腰痛</a:t>
                      </a:r>
                      <a:endParaRPr lang="en-US" altLang="ja-JP" sz="1200" b="0" i="0" u="none" strike="noStrike">
                        <a:solidFill>
                          <a:srgbClr val="000000"/>
                        </a:solidFill>
                        <a:effectLst/>
                        <a:latin typeface="Meiryo UI" panose="020B0604030504040204" pitchFamily="50" charset="-128"/>
                        <a:ea typeface="Meiryo UI" panose="020B0604030504040204" pitchFamily="50" charset="-128"/>
                      </a:endParaRPr>
                    </a:p>
                    <a:p>
                      <a:pPr algn="l" fontAlgn="ctr"/>
                      <a:r>
                        <a:rPr lang="ja-JP" altLang="en-US" sz="1200" b="0" i="0" u="none" strike="noStrike">
                          <a:solidFill>
                            <a:srgbClr val="000000"/>
                          </a:solidFill>
                          <a:effectLst/>
                          <a:latin typeface="Meiryo UI" panose="020B0604030504040204" pitchFamily="50" charset="-128"/>
                          <a:ea typeface="Meiryo UI" panose="020B0604030504040204" pitchFamily="50" charset="-128"/>
                        </a:rPr>
                        <a:t>約</a:t>
                      </a:r>
                      <a:r>
                        <a:rPr lang="en-US" altLang="ja-JP" sz="1200" b="0" i="0" u="none" strike="noStrike">
                          <a:solidFill>
                            <a:srgbClr val="000000"/>
                          </a:solidFill>
                          <a:effectLst/>
                          <a:latin typeface="Meiryo UI" panose="020B0604030504040204" pitchFamily="50" charset="-128"/>
                          <a:ea typeface="Meiryo UI" panose="020B0604030504040204" pitchFamily="50" charset="-128"/>
                        </a:rPr>
                        <a:t>2</a:t>
                      </a:r>
                      <a:r>
                        <a:rPr lang="ja-JP" altLang="en-US" sz="1200" b="0" i="0" u="none" strike="noStrike">
                          <a:solidFill>
                            <a:srgbClr val="000000"/>
                          </a:solidFill>
                          <a:effectLst/>
                          <a:latin typeface="Meiryo UI" panose="020B0604030504040204" pitchFamily="50" charset="-128"/>
                          <a:ea typeface="Meiryo UI" panose="020B0604030504040204" pitchFamily="50" charset="-128"/>
                        </a:rPr>
                        <a:t>か月休業 </a:t>
                      </a:r>
                      <a:r>
                        <a:rPr lang="en-US" altLang="ja-JP" sz="1200" b="0" i="0" u="none" strike="noStrike">
                          <a:solidFill>
                            <a:srgbClr val="000000"/>
                          </a:solidFill>
                          <a:effectLst/>
                          <a:latin typeface="Meiryo UI" panose="020B0604030504040204" pitchFamily="50" charset="-128"/>
                          <a:ea typeface="Meiryo UI" panose="020B0604030504040204" pitchFamily="50" charset="-128"/>
                        </a:rPr>
                        <a:t>(60</a:t>
                      </a:r>
                      <a:r>
                        <a:rPr lang="ja-JP" altLang="en-US" sz="1200" b="0" i="0" u="none" strike="noStrike">
                          <a:solidFill>
                            <a:srgbClr val="000000"/>
                          </a:solidFill>
                          <a:effectLst/>
                          <a:latin typeface="Meiryo UI" panose="020B0604030504040204" pitchFamily="50" charset="-128"/>
                          <a:ea typeface="Meiryo UI" panose="020B0604030504040204" pitchFamily="50" charset="-128"/>
                        </a:rPr>
                        <a:t>代</a:t>
                      </a:r>
                      <a:r>
                        <a:rPr lang="en-US" altLang="ja-JP" sz="1200" b="0" i="0" u="none" strike="noStrike">
                          <a:solidFill>
                            <a:srgbClr val="000000"/>
                          </a:solidFill>
                          <a:effectLst/>
                          <a:latin typeface="Meiryo UI" panose="020B0604030504040204" pitchFamily="50" charset="-128"/>
                          <a:ea typeface="Meiryo UI" panose="020B0604030504040204" pitchFamily="50" charset="-128"/>
                        </a:rPr>
                        <a:t>)</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一人で抱え上げず、介護リフト又は複数人で介助する</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2">
                        <a:lumMod val="20000"/>
                        <a:lumOff val="80000"/>
                      </a:schemeClr>
                    </a:solidFill>
                  </a:tcPr>
                </a:tc>
                <a:extLst>
                  <a:ext uri="{0D108BD9-81ED-4DB2-BD59-A6C34878D82A}">
                    <a16:rowId xmlns:a16="http://schemas.microsoft.com/office/drawing/2014/main" val="142965908"/>
                  </a:ext>
                </a:extLst>
              </a:tr>
              <a:tr h="820743">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施設の</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1</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階</a:t>
                      </a:r>
                    </a:p>
                  </a:txBody>
                  <a:tcPr marL="9525" marR="9525" marT="9525" marB="0" anchor="ctr">
                    <a:solidFill>
                      <a:schemeClr val="accent2">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利用者を車いすからベッドへ移動する際</a:t>
                      </a:r>
                    </a:p>
                  </a:txBody>
                  <a:tcPr marL="9525" marR="9525" marT="9525" marB="0" anchor="ctr">
                    <a:solidFill>
                      <a:schemeClr val="accent2">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年齢等により利用者を持ち上げることができず</a:t>
                      </a:r>
                    </a:p>
                  </a:txBody>
                  <a:tcPr marL="9525" marR="9525" marT="9525" marB="0" anchor="ctr">
                    <a:solidFill>
                      <a:schemeClr val="accent2">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持ち上げる際に体に激痛が走り</a:t>
                      </a:r>
                    </a:p>
                  </a:txBody>
                  <a:tcPr anchor="ctr">
                    <a:solidFill>
                      <a:schemeClr val="accent2">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骨盤部圧迫骨折による腰痛</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algn="l" fontAlgn="ct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1</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か月休業 </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(70</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代</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p>
                  </a:txBody>
                  <a:tcPr marL="9525" marR="9525" marT="9525" marB="0" anchor="ctr">
                    <a:solidFill>
                      <a:schemeClr val="accent2">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無理に持ち上げず、介護リフト又は複数人で介助する</a:t>
                      </a:r>
                    </a:p>
                  </a:txBody>
                  <a:tcPr marL="9525" marR="9525" marT="9525" marB="0" anchor="ctr">
                    <a:solidFill>
                      <a:schemeClr val="accent2">
                        <a:lumMod val="40000"/>
                        <a:lumOff val="60000"/>
                      </a:schemeClr>
                    </a:solidFill>
                  </a:tcPr>
                </a:tc>
                <a:extLst>
                  <a:ext uri="{0D108BD9-81ED-4DB2-BD59-A6C34878D82A}">
                    <a16:rowId xmlns:a16="http://schemas.microsoft.com/office/drawing/2014/main" val="2776661380"/>
                  </a:ext>
                </a:extLst>
              </a:tr>
            </a:tbl>
          </a:graphicData>
        </a:graphic>
      </p:graphicFrame>
      <p:sp>
        <p:nvSpPr>
          <p:cNvPr id="2" name="テキスト ボックス 1">
            <a:extLst>
              <a:ext uri="{FF2B5EF4-FFF2-40B4-BE49-F238E27FC236}">
                <a16:creationId xmlns:a16="http://schemas.microsoft.com/office/drawing/2014/main" id="{D2910E71-67B0-36C0-00FE-39B2633FF606}"/>
              </a:ext>
            </a:extLst>
          </p:cNvPr>
          <p:cNvSpPr txBox="1"/>
          <p:nvPr/>
        </p:nvSpPr>
        <p:spPr>
          <a:xfrm>
            <a:off x="0" y="265320"/>
            <a:ext cx="5295900" cy="338554"/>
          </a:xfrm>
          <a:prstGeom prst="rect">
            <a:avLst/>
          </a:prstGeom>
          <a:solidFill>
            <a:schemeClr val="accent2">
              <a:lumMod val="20000"/>
              <a:lumOff val="80000"/>
            </a:schemeClr>
          </a:solidFill>
        </p:spPr>
        <p:txBody>
          <a:bodyPr wrap="square" rtlCol="0">
            <a:spAutoFit/>
          </a:bodyPr>
          <a:lstStyle/>
          <a:p>
            <a:r>
              <a:rPr kumimoji="1" lang="ja-JP" altLang="en-US" sz="1600" dirty="0">
                <a:ln>
                  <a:solidFill>
                    <a:schemeClr val="accent2"/>
                  </a:solidFill>
                </a:ln>
                <a:solidFill>
                  <a:schemeClr val="accent2"/>
                </a:solidFill>
              </a:rPr>
              <a:t>３　労働災害の発生事例</a:t>
            </a:r>
            <a:r>
              <a:rPr kumimoji="1" lang="en-US" altLang="ja-JP" sz="1600" dirty="0">
                <a:ln>
                  <a:solidFill>
                    <a:schemeClr val="accent2"/>
                  </a:solidFill>
                </a:ln>
                <a:solidFill>
                  <a:schemeClr val="accent2"/>
                </a:solidFill>
              </a:rPr>
              <a:t>(</a:t>
            </a:r>
            <a:r>
              <a:rPr kumimoji="1" lang="ja-JP" altLang="en-US" sz="1600" dirty="0">
                <a:ln>
                  <a:solidFill>
                    <a:schemeClr val="accent2"/>
                  </a:solidFill>
                </a:ln>
                <a:solidFill>
                  <a:schemeClr val="accent2"/>
                </a:solidFill>
              </a:rPr>
              <a:t>令和７年に山梨県で発生したもの</a:t>
            </a:r>
            <a:r>
              <a:rPr kumimoji="1" lang="en-US" altLang="ja-JP" sz="1600" dirty="0">
                <a:ln>
                  <a:solidFill>
                    <a:schemeClr val="accent2"/>
                  </a:solidFill>
                </a:ln>
                <a:solidFill>
                  <a:schemeClr val="accent2"/>
                </a:solidFill>
              </a:rPr>
              <a:t>)</a:t>
            </a:r>
          </a:p>
        </p:txBody>
      </p:sp>
      <p:pic>
        <p:nvPicPr>
          <p:cNvPr id="19" name="図 18" descr="アイコン&#10;&#10;自動的に生成された説明">
            <a:extLst>
              <a:ext uri="{FF2B5EF4-FFF2-40B4-BE49-F238E27FC236}">
                <a16:creationId xmlns:a16="http://schemas.microsoft.com/office/drawing/2014/main" id="{AF970447-857E-A9C0-8F1E-D2B6EA63BC87}"/>
              </a:ext>
            </a:extLst>
          </p:cNvPr>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6143014" y="386366"/>
            <a:ext cx="455855" cy="449392"/>
          </a:xfrm>
          <a:prstGeom prst="rect">
            <a:avLst/>
          </a:prstGeom>
        </p:spPr>
      </p:pic>
      <p:pic>
        <p:nvPicPr>
          <p:cNvPr id="21" name="図 20" descr="アイコン&#10;&#10;中程度の精度で自動的に生成された説明">
            <a:extLst>
              <a:ext uri="{FF2B5EF4-FFF2-40B4-BE49-F238E27FC236}">
                <a16:creationId xmlns:a16="http://schemas.microsoft.com/office/drawing/2014/main" id="{A5C337D3-1100-4CD8-2020-CE026F35F017}"/>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rot="1243756">
            <a:off x="5438924" y="215685"/>
            <a:ext cx="615709" cy="612000"/>
          </a:xfrm>
          <a:prstGeom prst="rect">
            <a:avLst/>
          </a:prstGeom>
        </p:spPr>
      </p:pic>
      <p:sp>
        <p:nvSpPr>
          <p:cNvPr id="11" name="正方形/長方形 10"/>
          <p:cNvSpPr/>
          <p:nvPr/>
        </p:nvSpPr>
        <p:spPr>
          <a:xfrm>
            <a:off x="132300" y="626805"/>
            <a:ext cx="869149" cy="338554"/>
          </a:xfrm>
          <a:prstGeom prst="rect">
            <a:avLst/>
          </a:prstGeom>
          <a:noFill/>
        </p:spPr>
        <p:txBody>
          <a:bodyPr wrap="none" lIns="91440" tIns="45720" rIns="91440" bIns="45720">
            <a:spAutoFit/>
          </a:bodyPr>
          <a:lstStyle/>
          <a:p>
            <a:pPr marL="0" marR="0" lvl="0" indent="0" defTabSz="914316" rtl="0" eaLnBrk="1" fontAlgn="auto" latinLnBrk="0" hangingPunct="1">
              <a:lnSpc>
                <a:spcPct val="100000"/>
              </a:lnSpc>
              <a:spcBef>
                <a:spcPts val="0"/>
              </a:spcBef>
              <a:spcAft>
                <a:spcPts val="0"/>
              </a:spcAft>
              <a:buClrTx/>
              <a:buSzTx/>
              <a:buFontTx/>
              <a:buNone/>
              <a:tabLst/>
              <a:defRPr/>
            </a:pPr>
            <a:r>
              <a:rPr lang="ja-JP" altLang="en-US" sz="1600" b="1" dirty="0">
                <a:ln w="0"/>
                <a:solidFill>
                  <a:schemeClr val="accent2"/>
                </a:solidFill>
                <a:latin typeface="メイリオ" panose="020B0604030504040204" pitchFamily="50" charset="-128"/>
                <a:ea typeface="メイリオ" panose="020B0604030504040204" pitchFamily="50" charset="-128"/>
              </a:rPr>
              <a:t>● 転倒</a:t>
            </a:r>
            <a:endParaRPr kumimoji="1" lang="ja-JP" altLang="en-US" sz="1600" b="1" i="0" strike="noStrike" kern="1200" cap="none" spc="0" normalizeH="0" baseline="0" noProof="0" dirty="0">
              <a:ln w="0"/>
              <a:solidFill>
                <a:schemeClr val="accent2"/>
              </a:solidFill>
              <a:effectLst/>
              <a:uLnTx/>
              <a:uFillTx/>
              <a:latin typeface="メイリオ" panose="020B0604030504040204" pitchFamily="50" charset="-128"/>
              <a:ea typeface="メイリオ" panose="020B0604030504040204" pitchFamily="50" charset="-128"/>
            </a:endParaRPr>
          </a:p>
        </p:txBody>
      </p:sp>
      <p:sp>
        <p:nvSpPr>
          <p:cNvPr id="12" name="正方形/長方形 11"/>
          <p:cNvSpPr/>
          <p:nvPr/>
        </p:nvSpPr>
        <p:spPr>
          <a:xfrm>
            <a:off x="132299" y="5614728"/>
            <a:ext cx="869149" cy="338554"/>
          </a:xfrm>
          <a:prstGeom prst="rect">
            <a:avLst/>
          </a:prstGeom>
          <a:noFill/>
        </p:spPr>
        <p:txBody>
          <a:bodyPr wrap="none" lIns="91440" tIns="45720" rIns="91440" bIns="45720">
            <a:spAutoFit/>
          </a:bodyPr>
          <a:lstStyle/>
          <a:p>
            <a:pPr marL="0" marR="0" lvl="0" indent="0" defTabSz="914316" rtl="0" eaLnBrk="1" fontAlgn="auto" latinLnBrk="0" hangingPunct="1">
              <a:lnSpc>
                <a:spcPct val="100000"/>
              </a:lnSpc>
              <a:spcBef>
                <a:spcPts val="0"/>
              </a:spcBef>
              <a:spcAft>
                <a:spcPts val="0"/>
              </a:spcAft>
              <a:buClrTx/>
              <a:buSzTx/>
              <a:buFontTx/>
              <a:buNone/>
              <a:tabLst/>
              <a:defRPr/>
            </a:pPr>
            <a:r>
              <a:rPr kumimoji="1" lang="ja-JP" altLang="en-US" sz="1600" b="1" i="0" strike="noStrike" kern="1200" cap="none" spc="0" normalizeH="0" baseline="0" noProof="0" dirty="0">
                <a:ln w="0"/>
                <a:solidFill>
                  <a:schemeClr val="accent2"/>
                </a:solidFill>
                <a:effectLst/>
                <a:uLnTx/>
                <a:uFillTx/>
                <a:latin typeface="メイリオ" panose="020B0604030504040204" pitchFamily="50" charset="-128"/>
                <a:ea typeface="メイリオ" panose="020B0604030504040204" pitchFamily="50" charset="-128"/>
              </a:rPr>
              <a:t>●</a:t>
            </a:r>
            <a:r>
              <a:rPr kumimoji="1" lang="ja-JP" altLang="en-US" sz="1600" b="1" i="0" strike="noStrike" kern="1200" cap="none" spc="0" normalizeH="0" noProof="0" dirty="0">
                <a:ln w="0"/>
                <a:solidFill>
                  <a:schemeClr val="accent2"/>
                </a:solidFill>
                <a:effectLst/>
                <a:uLnTx/>
                <a:uFillTx/>
                <a:latin typeface="メイリオ" panose="020B0604030504040204" pitchFamily="50" charset="-128"/>
                <a:ea typeface="メイリオ" panose="020B0604030504040204" pitchFamily="50" charset="-128"/>
              </a:rPr>
              <a:t> </a:t>
            </a:r>
            <a:r>
              <a:rPr kumimoji="1" lang="ja-JP" altLang="en-US" sz="1600" b="1" i="0" strike="noStrike" kern="1200" cap="none" spc="0" normalizeH="0" baseline="0" noProof="0" dirty="0">
                <a:ln w="0"/>
                <a:solidFill>
                  <a:schemeClr val="accent2"/>
                </a:solidFill>
                <a:effectLst/>
                <a:uLnTx/>
                <a:uFillTx/>
                <a:latin typeface="メイリオ" panose="020B0604030504040204" pitchFamily="50" charset="-128"/>
                <a:ea typeface="メイリオ" panose="020B0604030504040204" pitchFamily="50" charset="-128"/>
              </a:rPr>
              <a:t>腰痛</a:t>
            </a:r>
          </a:p>
        </p:txBody>
      </p:sp>
      <p:pic>
        <p:nvPicPr>
          <p:cNvPr id="15" name="図 14"/>
          <p:cNvPicPr>
            <a:picLocks noChangeAspect="1"/>
          </p:cNvPicPr>
          <p:nvPr/>
        </p:nvPicPr>
        <p:blipFill>
          <a:blip r:embed="rId4"/>
          <a:stretch>
            <a:fillRect/>
          </a:stretch>
        </p:blipFill>
        <p:spPr>
          <a:xfrm>
            <a:off x="705348" y="8459793"/>
            <a:ext cx="3987750" cy="1329251"/>
          </a:xfrm>
          <a:prstGeom prst="rect">
            <a:avLst/>
          </a:prstGeom>
        </p:spPr>
      </p:pic>
      <p:pic>
        <p:nvPicPr>
          <p:cNvPr id="16" name="図 15"/>
          <p:cNvPicPr>
            <a:picLocks noChangeAspect="1"/>
          </p:cNvPicPr>
          <p:nvPr/>
        </p:nvPicPr>
        <p:blipFill>
          <a:blip r:embed="rId5"/>
          <a:stretch>
            <a:fillRect/>
          </a:stretch>
        </p:blipFill>
        <p:spPr>
          <a:xfrm>
            <a:off x="4664644" y="8459793"/>
            <a:ext cx="1262511" cy="1329251"/>
          </a:xfrm>
          <a:prstGeom prst="rect">
            <a:avLst/>
          </a:prstGeom>
          <a:effectLst>
            <a:softEdge rad="63500"/>
          </a:effectLst>
        </p:spPr>
      </p:pic>
    </p:spTree>
    <p:extLst>
      <p:ext uri="{BB962C8B-B14F-4D97-AF65-F5344CB8AC3E}">
        <p14:creationId xmlns:p14="http://schemas.microsoft.com/office/powerpoint/2010/main" val="4220954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194" name="テキスト ボックス 193"/>
          <p:cNvSpPr txBox="1"/>
          <p:nvPr/>
        </p:nvSpPr>
        <p:spPr>
          <a:xfrm>
            <a:off x="873497" y="123082"/>
            <a:ext cx="5213590" cy="1200329"/>
          </a:xfrm>
          <a:prstGeom prst="rect">
            <a:avLst/>
          </a:prstGeom>
          <a:noFill/>
        </p:spPr>
        <p:txBody>
          <a:bodyPr wrap="square" rtlCol="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30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利用者・職員の</a:t>
            </a:r>
            <a:endParaRPr kumimoji="1" lang="en-US" altLang="ja-JP" sz="2400" b="1" i="0" u="none" strike="noStrike" kern="1200" cap="none" spc="30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転倒・腰痛のない</a:t>
            </a:r>
            <a:r>
              <a:rPr kumimoji="1" lang="ja-JP" altLang="en-US" sz="2400" b="1"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職場</a:t>
            </a:r>
            <a:r>
              <a:rPr kumimoji="1" lang="ja-JP" altLang="en-US" sz="24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づくりのため</a:t>
            </a:r>
            <a:endParaRPr kumimoji="1" lang="en-US" altLang="ja-JP" sz="24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下記の対策に取り組みましょう</a:t>
            </a:r>
            <a:endParaRPr kumimoji="1" lang="en-US" altLang="ja-JP" sz="24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10" name="正方形/長方形 209"/>
          <p:cNvSpPr/>
          <p:nvPr/>
        </p:nvSpPr>
        <p:spPr>
          <a:xfrm>
            <a:off x="139240" y="1348667"/>
            <a:ext cx="6619291" cy="8434251"/>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nvGrpSpPr>
          <p:cNvPr id="211" name="グループ化 210"/>
          <p:cNvGrpSpPr/>
          <p:nvPr/>
        </p:nvGrpSpPr>
        <p:grpSpPr>
          <a:xfrm>
            <a:off x="418789" y="2004008"/>
            <a:ext cx="6044606" cy="1818636"/>
            <a:chOff x="432000" y="2104931"/>
            <a:chExt cx="6044606" cy="1818636"/>
          </a:xfrm>
        </p:grpSpPr>
        <p:sp>
          <p:nvSpPr>
            <p:cNvPr id="214" name="角丸四角形 213"/>
            <p:cNvSpPr/>
            <p:nvPr/>
          </p:nvSpPr>
          <p:spPr>
            <a:xfrm>
              <a:off x="2554303" y="2104931"/>
              <a:ext cx="1800000" cy="1800000"/>
            </a:xfrm>
            <a:prstGeom prst="roundRect">
              <a:avLst>
                <a:gd name="adj" fmla="val 8632"/>
              </a:avLst>
            </a:prstGeom>
            <a:solidFill>
              <a:schemeClr val="accent6">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12" name="角丸四角形 211"/>
            <p:cNvSpPr/>
            <p:nvPr/>
          </p:nvSpPr>
          <p:spPr>
            <a:xfrm>
              <a:off x="432000" y="2104931"/>
              <a:ext cx="1800000" cy="1800000"/>
            </a:xfrm>
            <a:prstGeom prst="roundRect">
              <a:avLst>
                <a:gd name="adj" fmla="val 8632"/>
              </a:avLst>
            </a:prstGeom>
            <a:solidFill>
              <a:schemeClr val="accent6">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nvGrpSpPr>
            <p:cNvPr id="213" name="グループ化 212"/>
            <p:cNvGrpSpPr/>
            <p:nvPr/>
          </p:nvGrpSpPr>
          <p:grpSpPr>
            <a:xfrm>
              <a:off x="637584" y="2215723"/>
              <a:ext cx="2624832" cy="1615604"/>
              <a:chOff x="637584" y="2317705"/>
              <a:chExt cx="2624832" cy="1615604"/>
            </a:xfrm>
          </p:grpSpPr>
          <p:sp>
            <p:nvSpPr>
              <p:cNvPr id="267" name="楕円 266"/>
              <p:cNvSpPr/>
              <p:nvPr/>
            </p:nvSpPr>
            <p:spPr>
              <a:xfrm>
                <a:off x="687819" y="2317705"/>
                <a:ext cx="331172" cy="331172"/>
              </a:xfrm>
              <a:prstGeom prst="ellipse">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70" name="正方形/長方形 269"/>
              <p:cNvSpPr/>
              <p:nvPr/>
            </p:nvSpPr>
            <p:spPr>
              <a:xfrm>
                <a:off x="1286353" y="3672753"/>
                <a:ext cx="777528" cy="260556"/>
              </a:xfrm>
              <a:prstGeom prst="rect">
                <a:avLst/>
              </a:prstGeom>
              <a:noFill/>
              <a:ln w="57150">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71" name="角丸四角形 270"/>
              <p:cNvSpPr/>
              <p:nvPr/>
            </p:nvSpPr>
            <p:spPr>
              <a:xfrm>
                <a:off x="637584" y="2696315"/>
                <a:ext cx="453693" cy="1236994"/>
              </a:xfrm>
              <a:prstGeom prst="roundRect">
                <a:avLst>
                  <a:gd name="adj" fmla="val 34982"/>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ysClr val="windowText" lastClr="000000"/>
                  </a:solidFill>
                  <a:effectLst/>
                  <a:uLnTx/>
                  <a:uFillTx/>
                  <a:latin typeface="Calibri"/>
                  <a:ea typeface="ＭＳ Ｐゴシック" panose="020B0600070205080204" pitchFamily="50" charset="-128"/>
                  <a:cs typeface="+mn-cs"/>
                </a:endParaRPr>
              </a:p>
            </p:txBody>
          </p:sp>
          <p:sp>
            <p:nvSpPr>
              <p:cNvPr id="272" name="角丸四角形 271"/>
              <p:cNvSpPr/>
              <p:nvPr/>
            </p:nvSpPr>
            <p:spPr>
              <a:xfrm rot="17195062">
                <a:off x="1081190" y="2596239"/>
                <a:ext cx="170073" cy="737344"/>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73" name="正方形/長方形 272"/>
              <p:cNvSpPr/>
              <p:nvPr/>
            </p:nvSpPr>
            <p:spPr>
              <a:xfrm>
                <a:off x="1286353" y="3412196"/>
                <a:ext cx="777528" cy="260556"/>
              </a:xfrm>
              <a:prstGeom prst="rect">
                <a:avLst/>
              </a:prstGeom>
              <a:noFill/>
              <a:ln w="57150">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74" name="正方形/長方形 273"/>
              <p:cNvSpPr/>
              <p:nvPr/>
            </p:nvSpPr>
            <p:spPr>
              <a:xfrm>
                <a:off x="1286353" y="3151639"/>
                <a:ext cx="777528" cy="260556"/>
              </a:xfrm>
              <a:prstGeom prst="rect">
                <a:avLst/>
              </a:prstGeom>
              <a:noFill/>
              <a:ln w="57150">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75" name="正方形/長方形 274"/>
              <p:cNvSpPr/>
              <p:nvPr/>
            </p:nvSpPr>
            <p:spPr>
              <a:xfrm>
                <a:off x="1166228" y="2891083"/>
                <a:ext cx="777528" cy="260556"/>
              </a:xfrm>
              <a:prstGeom prst="rect">
                <a:avLst/>
              </a:prstGeom>
              <a:noFill/>
              <a:ln w="57150">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85" name="正方形/長方形 284"/>
              <p:cNvSpPr/>
              <p:nvPr/>
            </p:nvSpPr>
            <p:spPr>
              <a:xfrm>
                <a:off x="637584" y="3672753"/>
                <a:ext cx="453693" cy="260556"/>
              </a:xfrm>
              <a:prstGeom prst="rect">
                <a:avLst/>
              </a:prstGeom>
              <a:solidFill>
                <a:schemeClr val="tx1"/>
              </a:solidFill>
              <a:ln w="5715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pic>
            <p:nvPicPr>
              <p:cNvPr id="286" name="図 28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96794" y="2861999"/>
                <a:ext cx="565622" cy="532526"/>
              </a:xfrm>
              <a:prstGeom prst="rect">
                <a:avLst/>
              </a:prstGeom>
            </p:spPr>
          </p:pic>
        </p:grpSp>
        <p:sp>
          <p:nvSpPr>
            <p:cNvPr id="215" name="角丸四角形 214"/>
            <p:cNvSpPr/>
            <p:nvPr/>
          </p:nvSpPr>
          <p:spPr>
            <a:xfrm>
              <a:off x="4676606" y="2104931"/>
              <a:ext cx="1800000" cy="1800000"/>
            </a:xfrm>
            <a:prstGeom prst="roundRect">
              <a:avLst>
                <a:gd name="adj" fmla="val 8632"/>
              </a:avLst>
            </a:prstGeom>
            <a:solidFill>
              <a:schemeClr val="accent6">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nvGrpSpPr>
            <p:cNvPr id="216" name="グループ化 215"/>
            <p:cNvGrpSpPr/>
            <p:nvPr/>
          </p:nvGrpSpPr>
          <p:grpSpPr>
            <a:xfrm>
              <a:off x="2636518" y="2190869"/>
              <a:ext cx="1606224" cy="1698869"/>
              <a:chOff x="2612893" y="2214002"/>
              <a:chExt cx="1606224" cy="1698869"/>
            </a:xfrm>
          </p:grpSpPr>
          <p:sp>
            <p:nvSpPr>
              <p:cNvPr id="226" name="楕円 225"/>
              <p:cNvSpPr/>
              <p:nvPr/>
            </p:nvSpPr>
            <p:spPr>
              <a:xfrm>
                <a:off x="3830705" y="2214002"/>
                <a:ext cx="327778" cy="327778"/>
              </a:xfrm>
              <a:prstGeom prst="ellipse">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28" name="楕円 227"/>
              <p:cNvSpPr/>
              <p:nvPr/>
            </p:nvSpPr>
            <p:spPr>
              <a:xfrm>
                <a:off x="2612893" y="3558473"/>
                <a:ext cx="711961" cy="176474"/>
              </a:xfrm>
              <a:prstGeom prst="ellipse">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29" name="楕円 228"/>
              <p:cNvSpPr/>
              <p:nvPr/>
            </p:nvSpPr>
            <p:spPr>
              <a:xfrm>
                <a:off x="3221908" y="3646709"/>
                <a:ext cx="56319" cy="56319"/>
              </a:xfrm>
              <a:prstGeom prst="ellipse">
                <a:avLst/>
              </a:prstGeom>
              <a:solidFill>
                <a:srgbClr val="C6D9F1">
                  <a:alpha val="50000"/>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30" name="角丸四角形 229"/>
              <p:cNvSpPr/>
              <p:nvPr/>
            </p:nvSpPr>
            <p:spPr>
              <a:xfrm rot="15717242" flipH="1">
                <a:off x="3074210" y="3607540"/>
                <a:ext cx="37579" cy="212142"/>
              </a:xfrm>
              <a:prstGeom prst="roundRect">
                <a:avLst>
                  <a:gd name="adj" fmla="val 50000"/>
                </a:avLst>
              </a:prstGeom>
              <a:solidFill>
                <a:srgbClr val="C6D9F1">
                  <a:alpha val="50000"/>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31" name="角丸四角形 230"/>
              <p:cNvSpPr/>
              <p:nvPr/>
            </p:nvSpPr>
            <p:spPr>
              <a:xfrm>
                <a:off x="3770073" y="2608054"/>
                <a:ext cx="449044" cy="1304817"/>
              </a:xfrm>
              <a:prstGeom prst="roundRect">
                <a:avLst>
                  <a:gd name="adj" fmla="val 34982"/>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ysClr val="windowText" lastClr="000000"/>
                  </a:solidFill>
                  <a:effectLst/>
                  <a:uLnTx/>
                  <a:uFillTx/>
                  <a:latin typeface="Calibri"/>
                  <a:ea typeface="ＭＳ Ｐゴシック" panose="020B0600070205080204" pitchFamily="50" charset="-128"/>
                  <a:cs typeface="+mn-cs"/>
                </a:endParaRPr>
              </a:p>
            </p:txBody>
          </p:sp>
          <p:sp>
            <p:nvSpPr>
              <p:cNvPr id="259" name="正方形/長方形 258"/>
              <p:cNvSpPr/>
              <p:nvPr/>
            </p:nvSpPr>
            <p:spPr>
              <a:xfrm>
                <a:off x="3238603" y="3760845"/>
                <a:ext cx="409415" cy="1054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61" name="角丸四角形 260"/>
              <p:cNvSpPr/>
              <p:nvPr/>
            </p:nvSpPr>
            <p:spPr>
              <a:xfrm rot="2680112">
                <a:off x="3577477" y="2571747"/>
                <a:ext cx="168330" cy="729788"/>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62" name="正方形/長方形 261"/>
              <p:cNvSpPr/>
              <p:nvPr/>
            </p:nvSpPr>
            <p:spPr>
              <a:xfrm rot="5400000">
                <a:off x="2874540" y="3221636"/>
                <a:ext cx="1137542" cy="4096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63" name="正方形/長方形 262"/>
              <p:cNvSpPr/>
              <p:nvPr/>
            </p:nvSpPr>
            <p:spPr>
              <a:xfrm>
                <a:off x="3768397" y="3703028"/>
                <a:ext cx="450718" cy="2098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grpSp>
          <p:nvGrpSpPr>
            <p:cNvPr id="217" name="グループ化 216"/>
            <p:cNvGrpSpPr/>
            <p:nvPr/>
          </p:nvGrpSpPr>
          <p:grpSpPr>
            <a:xfrm>
              <a:off x="4936958" y="2210977"/>
              <a:ext cx="1452064" cy="1712590"/>
              <a:chOff x="4886760" y="2235771"/>
              <a:chExt cx="1452064" cy="1712590"/>
            </a:xfrm>
          </p:grpSpPr>
          <p:sp>
            <p:nvSpPr>
              <p:cNvPr id="218" name="楕円 217"/>
              <p:cNvSpPr/>
              <p:nvPr/>
            </p:nvSpPr>
            <p:spPr>
              <a:xfrm>
                <a:off x="5201854" y="2290117"/>
                <a:ext cx="338156" cy="338154"/>
              </a:xfrm>
              <a:prstGeom prst="ellipse">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sp>
            <p:nvSpPr>
              <p:cNvPr id="219" name="角丸四角形 218"/>
              <p:cNvSpPr/>
              <p:nvPr/>
            </p:nvSpPr>
            <p:spPr>
              <a:xfrm rot="1156563">
                <a:off x="5077610" y="2660986"/>
                <a:ext cx="371109" cy="541996"/>
              </a:xfrm>
              <a:prstGeom prst="roundRect">
                <a:avLst>
                  <a:gd name="adj" fmla="val 34982"/>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ysClr val="windowText" lastClr="000000"/>
                  </a:solidFill>
                  <a:effectLst/>
                  <a:uLnTx/>
                  <a:uFillTx/>
                  <a:latin typeface="Calibri"/>
                  <a:ea typeface="ＭＳ Ｐゴシック" panose="020B0600070205080204" pitchFamily="50" charset="-128"/>
                  <a:cs typeface="+mn-cs"/>
                </a:endParaRPr>
              </a:p>
            </p:txBody>
          </p:sp>
          <p:sp>
            <p:nvSpPr>
              <p:cNvPr id="220" name="角丸四角形 219"/>
              <p:cNvSpPr/>
              <p:nvPr/>
            </p:nvSpPr>
            <p:spPr>
              <a:xfrm rot="19694658">
                <a:off x="5484042" y="2679740"/>
                <a:ext cx="142632" cy="380377"/>
              </a:xfrm>
              <a:prstGeom prst="roundRect">
                <a:avLst>
                  <a:gd name="adj" fmla="val 50000"/>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21" name="角丸四角形 220"/>
              <p:cNvSpPr/>
              <p:nvPr/>
            </p:nvSpPr>
            <p:spPr>
              <a:xfrm rot="2572431">
                <a:off x="5513763" y="2963211"/>
                <a:ext cx="133254" cy="296780"/>
              </a:xfrm>
              <a:prstGeom prst="roundRect">
                <a:avLst>
                  <a:gd name="adj" fmla="val 50000"/>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22" name="角丸四角形 221"/>
              <p:cNvSpPr/>
              <p:nvPr/>
            </p:nvSpPr>
            <p:spPr>
              <a:xfrm rot="1265408">
                <a:off x="4886760" y="2952707"/>
                <a:ext cx="203258" cy="995654"/>
              </a:xfrm>
              <a:prstGeom prst="roundRect">
                <a:avLst>
                  <a:gd name="adj" fmla="val 50000"/>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sp>
            <p:nvSpPr>
              <p:cNvPr id="223" name="角丸四角形 222"/>
              <p:cNvSpPr/>
              <p:nvPr/>
            </p:nvSpPr>
            <p:spPr>
              <a:xfrm rot="19580433">
                <a:off x="4914204" y="2235771"/>
                <a:ext cx="188174" cy="634427"/>
              </a:xfrm>
              <a:prstGeom prst="roundRect">
                <a:avLst>
                  <a:gd name="adj" fmla="val 50000"/>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sp>
            <p:nvSpPr>
              <p:cNvPr id="224" name="角丸四角形 223"/>
              <p:cNvSpPr/>
              <p:nvPr/>
            </p:nvSpPr>
            <p:spPr>
              <a:xfrm rot="20630858">
                <a:off x="5319437" y="2919379"/>
                <a:ext cx="203258" cy="995654"/>
              </a:xfrm>
              <a:prstGeom prst="roundRect">
                <a:avLst>
                  <a:gd name="adj" fmla="val 50000"/>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pic>
            <p:nvPicPr>
              <p:cNvPr id="225" name="図 2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74058" y="3367526"/>
                <a:ext cx="464766" cy="456752"/>
              </a:xfrm>
              <a:prstGeom prst="rect">
                <a:avLst/>
              </a:prstGeom>
            </p:spPr>
          </p:pic>
        </p:grpSp>
      </p:grpSp>
      <p:sp>
        <p:nvSpPr>
          <p:cNvPr id="288" name="角丸四角形 287"/>
          <p:cNvSpPr/>
          <p:nvPr/>
        </p:nvSpPr>
        <p:spPr>
          <a:xfrm>
            <a:off x="432000" y="4482852"/>
            <a:ext cx="1800000" cy="1800000"/>
          </a:xfrm>
          <a:prstGeom prst="roundRect">
            <a:avLst>
              <a:gd name="adj" fmla="val 8632"/>
            </a:avLst>
          </a:prstGeom>
          <a:solidFill>
            <a:schemeClr val="accent6">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90" name="角丸四角形 289"/>
          <p:cNvSpPr/>
          <p:nvPr/>
        </p:nvSpPr>
        <p:spPr>
          <a:xfrm>
            <a:off x="2554303" y="4482852"/>
            <a:ext cx="1800000" cy="1800000"/>
          </a:xfrm>
          <a:prstGeom prst="roundRect">
            <a:avLst>
              <a:gd name="adj" fmla="val 8632"/>
            </a:avLst>
          </a:prstGeom>
          <a:solidFill>
            <a:schemeClr val="accent6">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302" name="角丸四角形 301"/>
          <p:cNvSpPr/>
          <p:nvPr/>
        </p:nvSpPr>
        <p:spPr>
          <a:xfrm>
            <a:off x="4676606" y="4482852"/>
            <a:ext cx="1800000" cy="1800000"/>
          </a:xfrm>
          <a:prstGeom prst="roundRect">
            <a:avLst>
              <a:gd name="adj" fmla="val 8632"/>
            </a:avLst>
          </a:prstGeom>
          <a:solidFill>
            <a:schemeClr val="accent6">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nvGrpSpPr>
          <p:cNvPr id="304" name="グループ化 303"/>
          <p:cNvGrpSpPr/>
          <p:nvPr/>
        </p:nvGrpSpPr>
        <p:grpSpPr>
          <a:xfrm>
            <a:off x="382618" y="4548823"/>
            <a:ext cx="1517895" cy="1668057"/>
            <a:chOff x="7235700" y="1024054"/>
            <a:chExt cx="2975684" cy="3625185"/>
          </a:xfrm>
        </p:grpSpPr>
        <p:grpSp>
          <p:nvGrpSpPr>
            <p:cNvPr id="462" name="グループ化 461"/>
            <p:cNvGrpSpPr/>
            <p:nvPr/>
          </p:nvGrpSpPr>
          <p:grpSpPr>
            <a:xfrm>
              <a:off x="8884156" y="1024054"/>
              <a:ext cx="1234231" cy="1475971"/>
              <a:chOff x="7489460" y="1211488"/>
              <a:chExt cx="1287738" cy="1475971"/>
            </a:xfrm>
          </p:grpSpPr>
          <p:sp>
            <p:nvSpPr>
              <p:cNvPr id="478" name="正方形/長方形 477"/>
              <p:cNvSpPr/>
              <p:nvPr/>
            </p:nvSpPr>
            <p:spPr>
              <a:xfrm>
                <a:off x="7489460" y="1211488"/>
                <a:ext cx="1287738" cy="142602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nvGrpSpPr>
              <p:cNvPr id="479" name="グループ化 478"/>
              <p:cNvGrpSpPr/>
              <p:nvPr/>
            </p:nvGrpSpPr>
            <p:grpSpPr>
              <a:xfrm>
                <a:off x="7550364" y="1263219"/>
                <a:ext cx="1203111" cy="975602"/>
                <a:chOff x="5750139" y="287618"/>
                <a:chExt cx="2439295" cy="2094973"/>
              </a:xfrm>
            </p:grpSpPr>
            <p:sp>
              <p:nvSpPr>
                <p:cNvPr id="481" name="二等辺三角形 480"/>
                <p:cNvSpPr/>
                <p:nvPr/>
              </p:nvSpPr>
              <p:spPr>
                <a:xfrm>
                  <a:off x="5750139" y="287618"/>
                  <a:ext cx="2439295" cy="2094973"/>
                </a:xfrm>
                <a:prstGeom prst="triangl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nvGrpSpPr>
                <p:cNvPr id="482" name="グループ化 481"/>
                <p:cNvGrpSpPr/>
                <p:nvPr/>
              </p:nvGrpSpPr>
              <p:grpSpPr>
                <a:xfrm>
                  <a:off x="6240134" y="735375"/>
                  <a:ext cx="1313192" cy="1531575"/>
                  <a:chOff x="1401433" y="1263219"/>
                  <a:chExt cx="3709383" cy="4153454"/>
                </a:xfrm>
              </p:grpSpPr>
              <p:sp>
                <p:nvSpPr>
                  <p:cNvPr id="483" name="正方形/長方形 482"/>
                  <p:cNvSpPr/>
                  <p:nvPr/>
                </p:nvSpPr>
                <p:spPr>
                  <a:xfrm>
                    <a:off x="1671781" y="4596343"/>
                    <a:ext cx="1648326" cy="82033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84" name="正方形/長方形 483"/>
                  <p:cNvSpPr/>
                  <p:nvPr/>
                </p:nvSpPr>
                <p:spPr>
                  <a:xfrm>
                    <a:off x="2725475" y="3809161"/>
                    <a:ext cx="1648326" cy="82033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85" name="正方形/長方形 484"/>
                  <p:cNvSpPr/>
                  <p:nvPr/>
                </p:nvSpPr>
                <p:spPr>
                  <a:xfrm>
                    <a:off x="3462490" y="2995650"/>
                    <a:ext cx="1648326" cy="82033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86" name="楕円 485"/>
                  <p:cNvSpPr/>
                  <p:nvPr/>
                </p:nvSpPr>
                <p:spPr>
                  <a:xfrm>
                    <a:off x="3085940" y="1263219"/>
                    <a:ext cx="639116" cy="64589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87" name="角丸四角形 486"/>
                  <p:cNvSpPr/>
                  <p:nvPr/>
                </p:nvSpPr>
                <p:spPr>
                  <a:xfrm rot="20962383">
                    <a:off x="2849951" y="1882341"/>
                    <a:ext cx="1569484" cy="358607"/>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88" name="角丸四角形 487"/>
                  <p:cNvSpPr/>
                  <p:nvPr/>
                </p:nvSpPr>
                <p:spPr>
                  <a:xfrm rot="384755">
                    <a:off x="2812686" y="2505023"/>
                    <a:ext cx="1284540" cy="358607"/>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89" name="角丸四角形 488"/>
                  <p:cNvSpPr/>
                  <p:nvPr/>
                </p:nvSpPr>
                <p:spPr>
                  <a:xfrm rot="17746393">
                    <a:off x="1988692" y="2581812"/>
                    <a:ext cx="1566804" cy="460581"/>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90" name="角丸四角形 489"/>
                  <p:cNvSpPr/>
                  <p:nvPr/>
                </p:nvSpPr>
                <p:spPr>
                  <a:xfrm rot="17746393">
                    <a:off x="2175767" y="2703977"/>
                    <a:ext cx="1620000" cy="310317"/>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91" name="角丸四角形 490"/>
                  <p:cNvSpPr/>
                  <p:nvPr/>
                </p:nvSpPr>
                <p:spPr>
                  <a:xfrm rot="17746393">
                    <a:off x="1637211" y="3799106"/>
                    <a:ext cx="1620000" cy="310317"/>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92" name="角丸四角形 491"/>
                  <p:cNvSpPr/>
                  <p:nvPr/>
                </p:nvSpPr>
                <p:spPr>
                  <a:xfrm rot="19432265">
                    <a:off x="1771434" y="3410306"/>
                    <a:ext cx="806464" cy="310317"/>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93" name="角丸四角形 492"/>
                  <p:cNvSpPr/>
                  <p:nvPr/>
                </p:nvSpPr>
                <p:spPr>
                  <a:xfrm rot="13374240">
                    <a:off x="1401433" y="3445170"/>
                    <a:ext cx="710797" cy="310317"/>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grpSp>
          <p:sp>
            <p:nvSpPr>
              <p:cNvPr id="480" name="正方形/長方形 479"/>
              <p:cNvSpPr/>
              <p:nvPr/>
            </p:nvSpPr>
            <p:spPr>
              <a:xfrm>
                <a:off x="7550450" y="2219235"/>
                <a:ext cx="1217079" cy="468224"/>
              </a:xfrm>
              <a:prstGeom prst="rect">
                <a:avLst/>
              </a:prstGeom>
              <a:noFill/>
              <a:ln>
                <a:noFill/>
              </a:ln>
            </p:spPr>
            <p:txBody>
              <a:bodyPr wrap="none" lIns="91440" tIns="45720" rIns="91440" bIns="4572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ＭＳ Ｐゴシック" panose="020B0600070205080204" pitchFamily="50" charset="-128"/>
                    <a:cs typeface="+mn-cs"/>
                  </a:rPr>
                  <a:t>段差注意</a:t>
                </a:r>
              </a:p>
            </p:txBody>
          </p:sp>
        </p:grpSp>
        <p:sp>
          <p:nvSpPr>
            <p:cNvPr id="464" name="正方形/長方形 463"/>
            <p:cNvSpPr/>
            <p:nvPr/>
          </p:nvSpPr>
          <p:spPr>
            <a:xfrm>
              <a:off x="7652462" y="4282388"/>
              <a:ext cx="1483821" cy="36685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65" name="正方形/長方形 464"/>
            <p:cNvSpPr/>
            <p:nvPr/>
          </p:nvSpPr>
          <p:spPr>
            <a:xfrm>
              <a:off x="8556601" y="3919174"/>
              <a:ext cx="1654783" cy="32897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nvGrpSpPr>
            <p:cNvPr id="466" name="グループ化 465"/>
            <p:cNvGrpSpPr/>
            <p:nvPr/>
          </p:nvGrpSpPr>
          <p:grpSpPr>
            <a:xfrm rot="19956193">
              <a:off x="7235700" y="1467620"/>
              <a:ext cx="1586863" cy="2612980"/>
              <a:chOff x="5184984" y="5890773"/>
              <a:chExt cx="992435" cy="1515315"/>
            </a:xfrm>
          </p:grpSpPr>
          <p:sp>
            <p:nvSpPr>
              <p:cNvPr id="467" name="楕円 466"/>
              <p:cNvSpPr/>
              <p:nvPr/>
            </p:nvSpPr>
            <p:spPr>
              <a:xfrm>
                <a:off x="5685679" y="5890773"/>
                <a:ext cx="278240" cy="278240"/>
              </a:xfrm>
              <a:prstGeom prst="ellipse">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68" name="角丸四角形 467"/>
              <p:cNvSpPr/>
              <p:nvPr/>
            </p:nvSpPr>
            <p:spPr>
              <a:xfrm rot="480000">
                <a:off x="5445336" y="6709392"/>
                <a:ext cx="144000" cy="437234"/>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69" name="角丸四角形 468"/>
              <p:cNvSpPr/>
              <p:nvPr/>
            </p:nvSpPr>
            <p:spPr>
              <a:xfrm rot="840000">
                <a:off x="5530944" y="6199246"/>
                <a:ext cx="278240" cy="679100"/>
              </a:xfrm>
              <a:prstGeom prst="roundRect">
                <a:avLst>
                  <a:gd name="adj" fmla="val 46018"/>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70" name="角丸四角形 469"/>
              <p:cNvSpPr/>
              <p:nvPr/>
            </p:nvSpPr>
            <p:spPr>
              <a:xfrm rot="19680000">
                <a:off x="5627612" y="6741026"/>
                <a:ext cx="158994" cy="397486"/>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71" name="角丸四角形 470"/>
              <p:cNvSpPr/>
              <p:nvPr/>
            </p:nvSpPr>
            <p:spPr>
              <a:xfrm rot="11460000">
                <a:off x="5338706" y="6320508"/>
                <a:ext cx="144000" cy="324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72" name="角丸四角形 471"/>
              <p:cNvSpPr/>
              <p:nvPr/>
            </p:nvSpPr>
            <p:spPr>
              <a:xfrm rot="4200000">
                <a:off x="5509683" y="6102941"/>
                <a:ext cx="144000" cy="43853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73" name="角丸四角形 472"/>
              <p:cNvSpPr/>
              <p:nvPr/>
            </p:nvSpPr>
            <p:spPr>
              <a:xfrm rot="3600000">
                <a:off x="5307239" y="6960627"/>
                <a:ext cx="144000" cy="38851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74" name="角丸四角形 473"/>
              <p:cNvSpPr/>
              <p:nvPr/>
            </p:nvSpPr>
            <p:spPr>
              <a:xfrm rot="840000">
                <a:off x="5670909" y="6980499"/>
                <a:ext cx="146715" cy="425589"/>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nvGrpSpPr>
              <p:cNvPr id="475" name="グループ化 474"/>
              <p:cNvGrpSpPr/>
              <p:nvPr/>
            </p:nvGrpSpPr>
            <p:grpSpPr>
              <a:xfrm>
                <a:off x="5782141" y="6235498"/>
                <a:ext cx="395278" cy="396000"/>
                <a:chOff x="5782141" y="6235498"/>
                <a:chExt cx="395278" cy="396000"/>
              </a:xfrm>
            </p:grpSpPr>
            <p:sp>
              <p:nvSpPr>
                <p:cNvPr id="476" name="角丸四角形 475"/>
                <p:cNvSpPr/>
                <p:nvPr/>
              </p:nvSpPr>
              <p:spPr>
                <a:xfrm rot="5294827">
                  <a:off x="5943419" y="6376796"/>
                  <a:ext cx="144000" cy="324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77" name="角丸四角形 476"/>
                <p:cNvSpPr/>
                <p:nvPr/>
              </p:nvSpPr>
              <p:spPr>
                <a:xfrm rot="19634827">
                  <a:off x="5782141" y="6235498"/>
                  <a:ext cx="144000" cy="396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grpSp>
      </p:grpSp>
      <p:grpSp>
        <p:nvGrpSpPr>
          <p:cNvPr id="305" name="グループ化 304"/>
          <p:cNvGrpSpPr/>
          <p:nvPr/>
        </p:nvGrpSpPr>
        <p:grpSpPr>
          <a:xfrm>
            <a:off x="518878" y="5549627"/>
            <a:ext cx="194367" cy="239498"/>
            <a:chOff x="7758884" y="3238914"/>
            <a:chExt cx="847255" cy="488679"/>
          </a:xfrm>
        </p:grpSpPr>
        <p:sp>
          <p:nvSpPr>
            <p:cNvPr id="442" name="角丸四角形 441"/>
            <p:cNvSpPr/>
            <p:nvPr/>
          </p:nvSpPr>
          <p:spPr>
            <a:xfrm rot="20364908">
              <a:off x="7758884" y="3238914"/>
              <a:ext cx="465058" cy="45720"/>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43" name="角丸四角形 442"/>
            <p:cNvSpPr/>
            <p:nvPr/>
          </p:nvSpPr>
          <p:spPr>
            <a:xfrm rot="19694482">
              <a:off x="7953893" y="3476197"/>
              <a:ext cx="465059" cy="4571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60" name="角丸四角形 459"/>
            <p:cNvSpPr/>
            <p:nvPr/>
          </p:nvSpPr>
          <p:spPr>
            <a:xfrm rot="19342196">
              <a:off x="8141080" y="3681874"/>
              <a:ext cx="465059" cy="4571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pic>
        <p:nvPicPr>
          <p:cNvPr id="315" name="図 314"/>
          <p:cNvPicPr>
            <a:picLocks noChangeAspect="1"/>
          </p:cNvPicPr>
          <p:nvPr/>
        </p:nvPicPr>
        <p:blipFill>
          <a:blip r:embed="rId5"/>
          <a:stretch>
            <a:fillRect/>
          </a:stretch>
        </p:blipFill>
        <p:spPr>
          <a:xfrm rot="1800000">
            <a:off x="5004183" y="5778257"/>
            <a:ext cx="324847" cy="324847"/>
          </a:xfrm>
          <a:prstGeom prst="rect">
            <a:avLst/>
          </a:prstGeom>
        </p:spPr>
      </p:pic>
      <p:pic>
        <p:nvPicPr>
          <p:cNvPr id="404" name="図 403"/>
          <p:cNvPicPr>
            <a:picLocks noChangeAspect="1"/>
          </p:cNvPicPr>
          <p:nvPr/>
        </p:nvPicPr>
        <p:blipFill>
          <a:blip r:embed="rId5"/>
          <a:stretch>
            <a:fillRect/>
          </a:stretch>
        </p:blipFill>
        <p:spPr>
          <a:xfrm>
            <a:off x="5461230" y="5903470"/>
            <a:ext cx="307585" cy="307585"/>
          </a:xfrm>
          <a:prstGeom prst="rect">
            <a:avLst/>
          </a:prstGeom>
        </p:spPr>
      </p:pic>
      <p:sp>
        <p:nvSpPr>
          <p:cNvPr id="409" name="楕円 408"/>
          <p:cNvSpPr/>
          <p:nvPr/>
        </p:nvSpPr>
        <p:spPr>
          <a:xfrm>
            <a:off x="5579134" y="4554649"/>
            <a:ext cx="278240" cy="278240"/>
          </a:xfrm>
          <a:prstGeom prst="ellipse">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10" name="角丸四角形 409"/>
          <p:cNvSpPr/>
          <p:nvPr/>
        </p:nvSpPr>
        <p:spPr>
          <a:xfrm rot="480000">
            <a:off x="5338791" y="5373268"/>
            <a:ext cx="144000" cy="437234"/>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11" name="角丸四角形 410"/>
          <p:cNvSpPr/>
          <p:nvPr/>
        </p:nvSpPr>
        <p:spPr>
          <a:xfrm rot="840000">
            <a:off x="5424399" y="4863122"/>
            <a:ext cx="278240" cy="679100"/>
          </a:xfrm>
          <a:prstGeom prst="roundRect">
            <a:avLst>
              <a:gd name="adj" fmla="val 46018"/>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12" name="角丸四角形 411"/>
          <p:cNvSpPr/>
          <p:nvPr/>
        </p:nvSpPr>
        <p:spPr>
          <a:xfrm rot="19680000">
            <a:off x="5521067" y="5404902"/>
            <a:ext cx="158994" cy="397486"/>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13" name="角丸四角形 412"/>
          <p:cNvSpPr/>
          <p:nvPr/>
        </p:nvSpPr>
        <p:spPr>
          <a:xfrm rot="11460000">
            <a:off x="5232161" y="4984384"/>
            <a:ext cx="144000" cy="324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14" name="角丸四角形 413"/>
          <p:cNvSpPr/>
          <p:nvPr/>
        </p:nvSpPr>
        <p:spPr>
          <a:xfrm rot="4200000">
            <a:off x="5403138" y="4766817"/>
            <a:ext cx="144000" cy="43853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15" name="角丸四角形 414"/>
          <p:cNvSpPr/>
          <p:nvPr/>
        </p:nvSpPr>
        <p:spPr>
          <a:xfrm rot="3600000">
            <a:off x="5227333" y="5657644"/>
            <a:ext cx="144000" cy="27824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16" name="角丸四角形 415"/>
          <p:cNvSpPr/>
          <p:nvPr/>
        </p:nvSpPr>
        <p:spPr>
          <a:xfrm rot="840000">
            <a:off x="5572419" y="5645050"/>
            <a:ext cx="144000" cy="357482"/>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nvGrpSpPr>
          <p:cNvPr id="417" name="グループ化 416"/>
          <p:cNvGrpSpPr/>
          <p:nvPr/>
        </p:nvGrpSpPr>
        <p:grpSpPr>
          <a:xfrm>
            <a:off x="5675596" y="4899374"/>
            <a:ext cx="395278" cy="396000"/>
            <a:chOff x="5782141" y="6235498"/>
            <a:chExt cx="395278" cy="396000"/>
          </a:xfrm>
        </p:grpSpPr>
        <p:sp>
          <p:nvSpPr>
            <p:cNvPr id="440" name="角丸四角形 439"/>
            <p:cNvSpPr/>
            <p:nvPr/>
          </p:nvSpPr>
          <p:spPr>
            <a:xfrm rot="5294827">
              <a:off x="5943419" y="6376796"/>
              <a:ext cx="144000" cy="324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41" name="角丸四角形 440"/>
            <p:cNvSpPr/>
            <p:nvPr/>
          </p:nvSpPr>
          <p:spPr>
            <a:xfrm rot="19634827">
              <a:off x="5782141" y="6235498"/>
              <a:ext cx="144000" cy="396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grpSp>
        <p:nvGrpSpPr>
          <p:cNvPr id="418" name="グループ化 417"/>
          <p:cNvGrpSpPr/>
          <p:nvPr/>
        </p:nvGrpSpPr>
        <p:grpSpPr>
          <a:xfrm rot="2672034">
            <a:off x="5814641" y="5922305"/>
            <a:ext cx="238907" cy="223870"/>
            <a:chOff x="6935210" y="3245939"/>
            <a:chExt cx="3115575" cy="2919485"/>
          </a:xfrm>
        </p:grpSpPr>
        <p:sp>
          <p:nvSpPr>
            <p:cNvPr id="437" name="角丸四角形 436"/>
            <p:cNvSpPr/>
            <p:nvPr/>
          </p:nvSpPr>
          <p:spPr>
            <a:xfrm rot="20700000" flipH="1">
              <a:off x="6935210" y="3256880"/>
              <a:ext cx="298416" cy="2908544"/>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38" name="角丸四角形 437"/>
            <p:cNvSpPr/>
            <p:nvPr/>
          </p:nvSpPr>
          <p:spPr>
            <a:xfrm flipH="1">
              <a:off x="8321470" y="3245939"/>
              <a:ext cx="298412" cy="290855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39" name="角丸四角形 438"/>
            <p:cNvSpPr/>
            <p:nvPr/>
          </p:nvSpPr>
          <p:spPr>
            <a:xfrm rot="900000" flipH="1">
              <a:off x="9752369" y="3256880"/>
              <a:ext cx="298416" cy="2908544"/>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grpSp>
        <p:nvGrpSpPr>
          <p:cNvPr id="419" name="グループ化 418"/>
          <p:cNvGrpSpPr/>
          <p:nvPr/>
        </p:nvGrpSpPr>
        <p:grpSpPr>
          <a:xfrm rot="18304094">
            <a:off x="4772498" y="5657290"/>
            <a:ext cx="217188" cy="223870"/>
            <a:chOff x="6935210" y="3245939"/>
            <a:chExt cx="3115575" cy="2919485"/>
          </a:xfrm>
        </p:grpSpPr>
        <p:sp>
          <p:nvSpPr>
            <p:cNvPr id="434" name="角丸四角形 433"/>
            <p:cNvSpPr/>
            <p:nvPr/>
          </p:nvSpPr>
          <p:spPr>
            <a:xfrm rot="20700000" flipH="1">
              <a:off x="6935210" y="3256880"/>
              <a:ext cx="298416" cy="2908544"/>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35" name="角丸四角形 434"/>
            <p:cNvSpPr/>
            <p:nvPr/>
          </p:nvSpPr>
          <p:spPr>
            <a:xfrm flipH="1">
              <a:off x="8321470" y="3245939"/>
              <a:ext cx="298412" cy="290855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36" name="角丸四角形 435"/>
            <p:cNvSpPr/>
            <p:nvPr/>
          </p:nvSpPr>
          <p:spPr>
            <a:xfrm rot="900000" flipH="1">
              <a:off x="9752369" y="3256880"/>
              <a:ext cx="298416" cy="2908544"/>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sp>
        <p:nvSpPr>
          <p:cNvPr id="420" name="楕円 419"/>
          <p:cNvSpPr/>
          <p:nvPr/>
        </p:nvSpPr>
        <p:spPr>
          <a:xfrm>
            <a:off x="3008627" y="4672957"/>
            <a:ext cx="252000" cy="252000"/>
          </a:xfrm>
          <a:prstGeom prst="ellipse">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21" name="角丸四角形 420"/>
          <p:cNvSpPr/>
          <p:nvPr/>
        </p:nvSpPr>
        <p:spPr>
          <a:xfrm rot="18120000">
            <a:off x="3610155" y="5012774"/>
            <a:ext cx="45719" cy="1008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22" name="正方形/長方形 421"/>
          <p:cNvSpPr/>
          <p:nvPr/>
        </p:nvSpPr>
        <p:spPr>
          <a:xfrm>
            <a:off x="2793130" y="5633214"/>
            <a:ext cx="597610" cy="175410"/>
          </a:xfrm>
          <a:prstGeom prst="rect">
            <a:avLst/>
          </a:prstGeom>
          <a:solidFill>
            <a:schemeClr val="tx1"/>
          </a:solidFill>
          <a:ln w="5715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23" name="正方形/長方形 422"/>
          <p:cNvSpPr/>
          <p:nvPr/>
        </p:nvSpPr>
        <p:spPr>
          <a:xfrm>
            <a:off x="2793129" y="5777146"/>
            <a:ext cx="824445" cy="175410"/>
          </a:xfrm>
          <a:prstGeom prst="rect">
            <a:avLst/>
          </a:prstGeom>
          <a:solidFill>
            <a:schemeClr val="tx1"/>
          </a:solidFill>
          <a:ln w="5715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24" name="正方形/長方形 423"/>
          <p:cNvSpPr/>
          <p:nvPr/>
        </p:nvSpPr>
        <p:spPr>
          <a:xfrm>
            <a:off x="2793130" y="5947646"/>
            <a:ext cx="1129050" cy="175410"/>
          </a:xfrm>
          <a:prstGeom prst="rect">
            <a:avLst/>
          </a:prstGeom>
          <a:solidFill>
            <a:schemeClr val="tx1"/>
          </a:solidFill>
          <a:ln w="5715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25" name="角丸四角形 424"/>
          <p:cNvSpPr/>
          <p:nvPr/>
        </p:nvSpPr>
        <p:spPr>
          <a:xfrm>
            <a:off x="4014578" y="5754596"/>
            <a:ext cx="45719" cy="360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26" name="角丸四角形 425"/>
          <p:cNvSpPr/>
          <p:nvPr/>
        </p:nvSpPr>
        <p:spPr>
          <a:xfrm>
            <a:off x="3207595" y="5258328"/>
            <a:ext cx="45719" cy="720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27" name="角丸四角形 426"/>
          <p:cNvSpPr/>
          <p:nvPr/>
        </p:nvSpPr>
        <p:spPr>
          <a:xfrm>
            <a:off x="3743223" y="5597167"/>
            <a:ext cx="45719" cy="468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28" name="角丸四角形 427"/>
          <p:cNvSpPr/>
          <p:nvPr/>
        </p:nvSpPr>
        <p:spPr>
          <a:xfrm>
            <a:off x="3480292" y="5448120"/>
            <a:ext cx="45719" cy="576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29" name="角丸四角形 428"/>
          <p:cNvSpPr/>
          <p:nvPr/>
        </p:nvSpPr>
        <p:spPr>
          <a:xfrm rot="19380000">
            <a:off x="3209493" y="4942802"/>
            <a:ext cx="108000" cy="396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30" name="角丸四角形 429"/>
          <p:cNvSpPr/>
          <p:nvPr/>
        </p:nvSpPr>
        <p:spPr>
          <a:xfrm rot="1980000">
            <a:off x="2904772" y="4926662"/>
            <a:ext cx="108000" cy="396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31" name="角丸四角形 430"/>
          <p:cNvSpPr/>
          <p:nvPr/>
        </p:nvSpPr>
        <p:spPr>
          <a:xfrm rot="480000">
            <a:off x="2968838" y="4943528"/>
            <a:ext cx="237138" cy="396000"/>
          </a:xfrm>
          <a:prstGeom prst="roundRect">
            <a:avLst>
              <a:gd name="adj" fmla="val 26993"/>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32" name="角丸四角形 431"/>
          <p:cNvSpPr/>
          <p:nvPr/>
        </p:nvSpPr>
        <p:spPr>
          <a:xfrm rot="780000">
            <a:off x="2909235" y="5242144"/>
            <a:ext cx="123274" cy="432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33" name="角丸四角形 432"/>
          <p:cNvSpPr/>
          <p:nvPr/>
        </p:nvSpPr>
        <p:spPr>
          <a:xfrm rot="21000000">
            <a:off x="3081176" y="5227063"/>
            <a:ext cx="123274" cy="432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94" name="角丸四角形 493"/>
          <p:cNvSpPr/>
          <p:nvPr/>
        </p:nvSpPr>
        <p:spPr>
          <a:xfrm>
            <a:off x="2554303" y="6930759"/>
            <a:ext cx="1800000" cy="1800000"/>
          </a:xfrm>
          <a:prstGeom prst="roundRect">
            <a:avLst>
              <a:gd name="adj" fmla="val 8632"/>
            </a:avLst>
          </a:prstGeom>
          <a:solidFill>
            <a:schemeClr val="accent6">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95" name="角丸四角形 494"/>
          <p:cNvSpPr/>
          <p:nvPr/>
        </p:nvSpPr>
        <p:spPr>
          <a:xfrm>
            <a:off x="4676606" y="6930759"/>
            <a:ext cx="1800000" cy="1800000"/>
          </a:xfrm>
          <a:prstGeom prst="roundRect">
            <a:avLst>
              <a:gd name="adj" fmla="val 8632"/>
            </a:avLst>
          </a:prstGeom>
          <a:solidFill>
            <a:schemeClr val="accent6">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96" name="テキスト ボックス 495"/>
          <p:cNvSpPr txBox="1"/>
          <p:nvPr/>
        </p:nvSpPr>
        <p:spPr>
          <a:xfrm>
            <a:off x="260648" y="1378365"/>
            <a:ext cx="2204706" cy="707886"/>
          </a:xfrm>
          <a:prstGeom prst="rect">
            <a:avLst/>
          </a:prstGeom>
          <a:noFill/>
        </p:spPr>
        <p:txBody>
          <a:bodyPr wrap="square" rtlCol="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作業場所の</a:t>
            </a:r>
            <a:br>
              <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b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整理整頓</a:t>
            </a:r>
            <a:endPar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p:txBody>
      </p:sp>
      <p:sp>
        <p:nvSpPr>
          <p:cNvPr id="497" name="テキスト ボックス 496"/>
          <p:cNvSpPr txBox="1"/>
          <p:nvPr/>
        </p:nvSpPr>
        <p:spPr>
          <a:xfrm>
            <a:off x="260648" y="3860892"/>
            <a:ext cx="2204706" cy="707886"/>
          </a:xfrm>
          <a:prstGeom prst="rect">
            <a:avLst/>
          </a:prstGeom>
          <a:noFill/>
        </p:spPr>
        <p:txBody>
          <a:bodyPr wrap="square" rtlCol="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危険箇所の</a:t>
            </a:r>
            <a:br>
              <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b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見える化</a:t>
            </a:r>
            <a:endPar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p:txBody>
      </p:sp>
      <p:sp>
        <p:nvSpPr>
          <p:cNvPr id="498" name="テキスト ボックス 497"/>
          <p:cNvSpPr txBox="1"/>
          <p:nvPr/>
        </p:nvSpPr>
        <p:spPr>
          <a:xfrm>
            <a:off x="2382520" y="1403342"/>
            <a:ext cx="2204706" cy="707886"/>
          </a:xfrm>
          <a:prstGeom prst="rect">
            <a:avLst/>
          </a:prstGeom>
          <a:noFill/>
        </p:spPr>
        <p:txBody>
          <a:bodyPr wrap="square" rtlCol="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作業場所の</a:t>
            </a:r>
            <a:endPar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60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清掃</a:t>
            </a:r>
            <a:endParaRPr kumimoji="1" lang="en-US" altLang="ja-JP" sz="2000" b="1" i="0" u="none" strike="noStrike" kern="1200" cap="none" spc="60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p:txBody>
      </p:sp>
      <p:sp>
        <p:nvSpPr>
          <p:cNvPr id="499" name="テキスト ボックス 498"/>
          <p:cNvSpPr txBox="1"/>
          <p:nvPr/>
        </p:nvSpPr>
        <p:spPr>
          <a:xfrm>
            <a:off x="4509120" y="1378365"/>
            <a:ext cx="2204706" cy="707886"/>
          </a:xfrm>
          <a:prstGeom prst="rect">
            <a:avLst/>
          </a:prstGeom>
          <a:noFill/>
        </p:spPr>
        <p:txBody>
          <a:bodyPr wrap="square" rtlCol="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毎日の運動</a:t>
            </a:r>
            <a:endPar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健康体操</a:t>
            </a:r>
            <a:endPar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p:txBody>
      </p:sp>
      <p:sp>
        <p:nvSpPr>
          <p:cNvPr id="500" name="テキスト ボックス 499"/>
          <p:cNvSpPr txBox="1"/>
          <p:nvPr/>
        </p:nvSpPr>
        <p:spPr>
          <a:xfrm>
            <a:off x="2448430" y="3883192"/>
            <a:ext cx="2204706" cy="707886"/>
          </a:xfrm>
          <a:prstGeom prst="rect">
            <a:avLst/>
          </a:prstGeom>
          <a:noFill/>
        </p:spPr>
        <p:txBody>
          <a:bodyPr wrap="square" rtlCol="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手すり等の</a:t>
            </a:r>
            <a:br>
              <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br>
            <a:r>
              <a:rPr kumimoji="1" lang="ja-JP" altLang="en-US" sz="2000" b="1" i="0" u="none" strike="noStrike" kern="1200" cap="none" spc="60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設置</a:t>
            </a:r>
            <a:endParaRPr kumimoji="1" lang="en-US" altLang="ja-JP" sz="2000" b="1" i="0" u="none" strike="noStrike" kern="1200" cap="none" spc="60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p:txBody>
      </p:sp>
      <p:sp>
        <p:nvSpPr>
          <p:cNvPr id="501" name="テキスト ボックス 500"/>
          <p:cNvSpPr txBox="1"/>
          <p:nvPr/>
        </p:nvSpPr>
        <p:spPr>
          <a:xfrm>
            <a:off x="4509120" y="3860545"/>
            <a:ext cx="2204706" cy="707886"/>
          </a:xfrm>
          <a:prstGeom prst="rect">
            <a:avLst/>
          </a:prstGeom>
          <a:noFill/>
        </p:spPr>
        <p:txBody>
          <a:bodyPr wrap="square" rtlCol="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滑りにくい</a:t>
            </a:r>
            <a:br>
              <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b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靴の着用</a:t>
            </a:r>
            <a:endPar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p:txBody>
      </p:sp>
      <p:sp>
        <p:nvSpPr>
          <p:cNvPr id="502" name="テキスト ボックス 501"/>
          <p:cNvSpPr txBox="1"/>
          <p:nvPr/>
        </p:nvSpPr>
        <p:spPr>
          <a:xfrm>
            <a:off x="260648" y="6320131"/>
            <a:ext cx="2204706" cy="707886"/>
          </a:xfrm>
          <a:prstGeom prst="rect">
            <a:avLst/>
          </a:prstGeom>
          <a:noFill/>
        </p:spPr>
        <p:txBody>
          <a:bodyPr wrap="square" rtlCol="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作業内容の</a:t>
            </a:r>
            <a:endPar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見直し</a:t>
            </a:r>
            <a:endParaRPr kumimoji="1" lang="en-US" altLang="ja-JP" sz="2000" b="1" i="0" u="none" strike="noStrike" kern="1200" cap="none" spc="60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p:txBody>
      </p:sp>
      <p:sp>
        <p:nvSpPr>
          <p:cNvPr id="503" name="テキスト ボックス 502"/>
          <p:cNvSpPr txBox="1"/>
          <p:nvPr/>
        </p:nvSpPr>
        <p:spPr>
          <a:xfrm>
            <a:off x="2382520" y="6308452"/>
            <a:ext cx="2204706" cy="707886"/>
          </a:xfrm>
          <a:prstGeom prst="rect">
            <a:avLst/>
          </a:prstGeom>
          <a:noFill/>
        </p:spPr>
        <p:txBody>
          <a:bodyPr wrap="square" rtlCol="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一人介助の</a:t>
            </a:r>
            <a:br>
              <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br>
            <a:r>
              <a:rPr kumimoji="1" lang="ja-JP" altLang="en-US" sz="2000" b="1" i="0" u="none" strike="noStrike" kern="1200" cap="none" spc="60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禁止</a:t>
            </a:r>
            <a:endParaRPr kumimoji="1" lang="en-US" altLang="ja-JP" sz="2000" b="1" i="0" u="none" strike="noStrike" kern="1200" cap="none" spc="60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p:txBody>
      </p:sp>
      <p:sp>
        <p:nvSpPr>
          <p:cNvPr id="504" name="テキスト ボックス 503"/>
          <p:cNvSpPr txBox="1"/>
          <p:nvPr/>
        </p:nvSpPr>
        <p:spPr>
          <a:xfrm>
            <a:off x="4465931" y="6308452"/>
            <a:ext cx="2252829" cy="707886"/>
          </a:xfrm>
          <a:prstGeom prst="rect">
            <a:avLst/>
          </a:prstGeom>
          <a:noFill/>
        </p:spPr>
        <p:txBody>
          <a:bodyPr wrap="square" rtlCol="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ノーリフトケアの</a:t>
            </a:r>
            <a:br>
              <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br>
            <a:r>
              <a:rPr kumimoji="1" lang="ja-JP" altLang="en-US" sz="2000" b="1" i="0" u="none" strike="noStrike" kern="1200" cap="none" spc="60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推進</a:t>
            </a:r>
            <a:endParaRPr kumimoji="1" lang="en-US" altLang="ja-JP" sz="2000" b="1" i="0" u="none" strike="noStrike" kern="1200" cap="none" spc="60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p:txBody>
      </p:sp>
      <p:grpSp>
        <p:nvGrpSpPr>
          <p:cNvPr id="505" name="グループ化 504"/>
          <p:cNvGrpSpPr/>
          <p:nvPr/>
        </p:nvGrpSpPr>
        <p:grpSpPr>
          <a:xfrm>
            <a:off x="2689048" y="6961016"/>
            <a:ext cx="1629625" cy="1761767"/>
            <a:chOff x="1959669" y="696686"/>
            <a:chExt cx="5798829" cy="5982093"/>
          </a:xfrm>
        </p:grpSpPr>
        <p:sp>
          <p:nvSpPr>
            <p:cNvPr id="506" name="楕円 505"/>
            <p:cNvSpPr/>
            <p:nvPr/>
          </p:nvSpPr>
          <p:spPr>
            <a:xfrm>
              <a:off x="3666309" y="696686"/>
              <a:ext cx="1280160" cy="121049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07" name="角丸四角形 506"/>
            <p:cNvSpPr/>
            <p:nvPr/>
          </p:nvSpPr>
          <p:spPr>
            <a:xfrm rot="1843152">
              <a:off x="2684583" y="1725589"/>
              <a:ext cx="1227339" cy="2745292"/>
            </a:xfrm>
            <a:prstGeom prst="roundRect">
              <a:avLst>
                <a:gd name="adj" fmla="val 44557"/>
              </a:avLst>
            </a:prstGeom>
            <a:solidFill>
              <a:schemeClr val="tx1"/>
            </a:solidFill>
            <a:ln>
              <a:solidFill>
                <a:srgbClr val="C6D9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08" name="角丸四角形 507"/>
            <p:cNvSpPr/>
            <p:nvPr/>
          </p:nvSpPr>
          <p:spPr>
            <a:xfrm rot="209425">
              <a:off x="2265950" y="3621675"/>
              <a:ext cx="528505" cy="116300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09" name="角丸四角形 508"/>
            <p:cNvSpPr/>
            <p:nvPr/>
          </p:nvSpPr>
          <p:spPr>
            <a:xfrm rot="1313916">
              <a:off x="1959669" y="4384432"/>
              <a:ext cx="489641" cy="1727251"/>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10" name="角丸四角形 509"/>
            <p:cNvSpPr/>
            <p:nvPr/>
          </p:nvSpPr>
          <p:spPr>
            <a:xfrm rot="19648889">
              <a:off x="3048372" y="4148209"/>
              <a:ext cx="389183" cy="98035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11" name="角丸四角形 510"/>
            <p:cNvSpPr/>
            <p:nvPr/>
          </p:nvSpPr>
          <p:spPr>
            <a:xfrm rot="742783">
              <a:off x="3145291" y="4754454"/>
              <a:ext cx="392205" cy="1413336"/>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12" name="角丸四角形 511"/>
            <p:cNvSpPr/>
            <p:nvPr/>
          </p:nvSpPr>
          <p:spPr>
            <a:xfrm rot="21297071">
              <a:off x="4573920" y="2061656"/>
              <a:ext cx="1227339" cy="2745292"/>
            </a:xfrm>
            <a:prstGeom prst="roundRect">
              <a:avLst>
                <a:gd name="adj" fmla="val 50000"/>
              </a:avLst>
            </a:prstGeom>
            <a:solidFill>
              <a:schemeClr val="tx1"/>
            </a:solidFill>
            <a:ln>
              <a:solidFill>
                <a:srgbClr val="C6D9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13" name="角丸四角形 512"/>
            <p:cNvSpPr/>
            <p:nvPr/>
          </p:nvSpPr>
          <p:spPr>
            <a:xfrm rot="3278626">
              <a:off x="4183976" y="2518436"/>
              <a:ext cx="484805" cy="1320915"/>
            </a:xfrm>
            <a:prstGeom prst="roundRect">
              <a:avLst>
                <a:gd name="adj" fmla="val 37037"/>
              </a:avLst>
            </a:prstGeom>
            <a:solidFill>
              <a:schemeClr val="tx1"/>
            </a:solidFill>
            <a:ln w="6350">
              <a:solidFill>
                <a:srgbClr val="C6D9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14" name="角丸四角形 513"/>
            <p:cNvSpPr/>
            <p:nvPr/>
          </p:nvSpPr>
          <p:spPr>
            <a:xfrm rot="18100926">
              <a:off x="3273976" y="2337618"/>
              <a:ext cx="445430" cy="1576036"/>
            </a:xfrm>
            <a:prstGeom prst="roundRect">
              <a:avLst>
                <a:gd name="adj" fmla="val 37037"/>
              </a:avLst>
            </a:prstGeom>
            <a:solidFill>
              <a:schemeClr val="tx1"/>
            </a:solidFill>
            <a:ln w="6350">
              <a:solidFill>
                <a:srgbClr val="C6D9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15" name="角丸四角形 514"/>
            <p:cNvSpPr/>
            <p:nvPr/>
          </p:nvSpPr>
          <p:spPr>
            <a:xfrm rot="19885439">
              <a:off x="3838667" y="3207507"/>
              <a:ext cx="518322" cy="422140"/>
            </a:xfrm>
            <a:prstGeom prst="roundRect">
              <a:avLst>
                <a:gd name="adj" fmla="val 3703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16" name="角丸四角形 515"/>
            <p:cNvSpPr/>
            <p:nvPr/>
          </p:nvSpPr>
          <p:spPr>
            <a:xfrm rot="4704732">
              <a:off x="4750351" y="2297285"/>
              <a:ext cx="493161" cy="1537077"/>
            </a:xfrm>
            <a:prstGeom prst="roundRect">
              <a:avLst>
                <a:gd name="adj" fmla="val 37037"/>
              </a:avLst>
            </a:prstGeom>
            <a:solidFill>
              <a:schemeClr val="tx1"/>
            </a:solidFill>
            <a:ln w="6350">
              <a:solidFill>
                <a:srgbClr val="C6D9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17" name="角丸四角形 516"/>
            <p:cNvSpPr/>
            <p:nvPr/>
          </p:nvSpPr>
          <p:spPr>
            <a:xfrm rot="18847158">
              <a:off x="3804752" y="2037623"/>
              <a:ext cx="490779" cy="1448754"/>
            </a:xfrm>
            <a:prstGeom prst="roundRect">
              <a:avLst>
                <a:gd name="adj" fmla="val 37037"/>
              </a:avLst>
            </a:prstGeom>
            <a:solidFill>
              <a:schemeClr val="tx1"/>
            </a:solidFill>
            <a:ln w="6350">
              <a:solidFill>
                <a:srgbClr val="C6D9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18" name="角丸四角形 517"/>
            <p:cNvSpPr/>
            <p:nvPr/>
          </p:nvSpPr>
          <p:spPr>
            <a:xfrm rot="1865205">
              <a:off x="4588496" y="4213088"/>
              <a:ext cx="489302" cy="1193066"/>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19" name="角丸四角形 518"/>
            <p:cNvSpPr/>
            <p:nvPr/>
          </p:nvSpPr>
          <p:spPr>
            <a:xfrm rot="21381902">
              <a:off x="4372050" y="4988092"/>
              <a:ext cx="445349" cy="139181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20" name="楕円 519"/>
            <p:cNvSpPr/>
            <p:nvPr/>
          </p:nvSpPr>
          <p:spPr>
            <a:xfrm rot="376894">
              <a:off x="7532075" y="2975378"/>
              <a:ext cx="226423" cy="2410947"/>
            </a:xfrm>
            <a:prstGeom prst="ellipse">
              <a:avLst/>
            </a:pr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21" name="角丸四角形 520"/>
            <p:cNvSpPr/>
            <p:nvPr/>
          </p:nvSpPr>
          <p:spPr>
            <a:xfrm>
              <a:off x="5558305" y="5210608"/>
              <a:ext cx="2064105" cy="301936"/>
            </a:xfrm>
            <a:prstGeom prst="roundRect">
              <a:avLst>
                <a:gd name="adj" fmla="val 2346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22" name="波線 521"/>
            <p:cNvSpPr/>
            <p:nvPr/>
          </p:nvSpPr>
          <p:spPr>
            <a:xfrm rot="16200000">
              <a:off x="6180491" y="5236860"/>
              <a:ext cx="819732" cy="2064105"/>
            </a:xfrm>
            <a:prstGeom prst="wave">
              <a:avLst>
                <a:gd name="adj1" fmla="val 5337"/>
                <a:gd name="adj2" fmla="val -28"/>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23" name="台形 522"/>
            <p:cNvSpPr/>
            <p:nvPr/>
          </p:nvSpPr>
          <p:spPr>
            <a:xfrm rot="10800000">
              <a:off x="5558304" y="5479850"/>
              <a:ext cx="2064105" cy="379197"/>
            </a:xfrm>
            <a:prstGeom prst="trapezoi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25" name="角丸四角形 524"/>
            <p:cNvSpPr/>
            <p:nvPr/>
          </p:nvSpPr>
          <p:spPr>
            <a:xfrm rot="21189488">
              <a:off x="4334187" y="2931207"/>
              <a:ext cx="456161" cy="43990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26" name="角丸四角形 525"/>
            <p:cNvSpPr/>
            <p:nvPr/>
          </p:nvSpPr>
          <p:spPr>
            <a:xfrm rot="21189488">
              <a:off x="3383866" y="2134394"/>
              <a:ext cx="456161" cy="43990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27" name="角丸四角形 526"/>
            <p:cNvSpPr/>
            <p:nvPr/>
          </p:nvSpPr>
          <p:spPr>
            <a:xfrm rot="20869919">
              <a:off x="4762508" y="2555051"/>
              <a:ext cx="263815" cy="257011"/>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28" name="楕円 527"/>
            <p:cNvSpPr/>
            <p:nvPr/>
          </p:nvSpPr>
          <p:spPr>
            <a:xfrm>
              <a:off x="4202973" y="858818"/>
              <a:ext cx="1280160" cy="1210492"/>
            </a:xfrm>
            <a:prstGeom prst="ellipse">
              <a:avLst/>
            </a:prstGeom>
            <a:solidFill>
              <a:schemeClr val="tx1"/>
            </a:solidFill>
            <a:ln>
              <a:solidFill>
                <a:srgbClr val="C6D9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sp>
        <p:nvSpPr>
          <p:cNvPr id="529" name="乗算 528"/>
          <p:cNvSpPr/>
          <p:nvPr/>
        </p:nvSpPr>
        <p:spPr>
          <a:xfrm>
            <a:off x="2237324" y="6590273"/>
            <a:ext cx="2424392" cy="2550855"/>
          </a:xfrm>
          <a:prstGeom prst="mathMultiply">
            <a:avLst>
              <a:gd name="adj1" fmla="val 3536"/>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30" name="角丸四角形 529"/>
          <p:cNvSpPr/>
          <p:nvPr/>
        </p:nvSpPr>
        <p:spPr>
          <a:xfrm>
            <a:off x="372923" y="8887094"/>
            <a:ext cx="6234545" cy="779325"/>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31" name="正方形/長方形 530"/>
          <p:cNvSpPr/>
          <p:nvPr/>
        </p:nvSpPr>
        <p:spPr>
          <a:xfrm>
            <a:off x="415033" y="8992059"/>
            <a:ext cx="5456234" cy="566309"/>
          </a:xfrm>
          <a:prstGeom prst="rect">
            <a:avLst/>
          </a:prstGeom>
        </p:spPr>
        <p:txBody>
          <a:bodyPr wrap="square">
            <a:spAutoFit/>
          </a:bodyPr>
          <a:lstStyle/>
          <a:p>
            <a:pPr marL="0" marR="0" lvl="0" indent="0" algn="l" defTabSz="914316" rtl="0" eaLnBrk="1" fontAlgn="auto" latinLnBrk="0" hangingPunct="1">
              <a:lnSpc>
                <a:spcPct val="11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rPr>
              <a:t>介護施設における腰痛予防対策の実施は、介護報酬の加算要件の一つになっています！詳しくはこちらをチェック！</a:t>
            </a:r>
            <a:endParaRPr kumimoji="1" lang="en-US" altLang="ja-JP" sz="14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sp>
        <p:nvSpPr>
          <p:cNvPr id="533" name="ストライプ矢印 532"/>
          <p:cNvSpPr/>
          <p:nvPr/>
        </p:nvSpPr>
        <p:spPr>
          <a:xfrm>
            <a:off x="4669745" y="9204367"/>
            <a:ext cx="1140552" cy="323849"/>
          </a:xfrm>
          <a:prstGeom prst="stripedRightArrow">
            <a:avLst>
              <a:gd name="adj1" fmla="val 50000"/>
              <a:gd name="adj2" fmla="val 55002"/>
            </a:avLst>
          </a:prstGeom>
          <a:gradFill flip="none" rotWithShape="1">
            <a:gsLst>
              <a:gs pos="0">
                <a:scrgbClr r="0" g="0" b="0"/>
              </a:gs>
              <a:gs pos="0">
                <a:schemeClr val="accent1">
                  <a:lumMod val="5000"/>
                  <a:lumOff val="95000"/>
                </a:schemeClr>
              </a:gs>
              <a:gs pos="25000">
                <a:srgbClr val="DB4D6D"/>
              </a:gs>
              <a:gs pos="100000">
                <a:srgbClr val="DB4D6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F6C700"/>
              </a:solidFill>
              <a:effectLst/>
              <a:uLnTx/>
              <a:uFillTx/>
              <a:latin typeface="Calibri"/>
              <a:ea typeface="ＭＳ Ｐゴシック" panose="020B0600070205080204" pitchFamily="50" charset="-128"/>
              <a:cs typeface="+mn-cs"/>
            </a:endParaRPr>
          </a:p>
        </p:txBody>
      </p:sp>
      <p:grpSp>
        <p:nvGrpSpPr>
          <p:cNvPr id="535" name="グループ化 534"/>
          <p:cNvGrpSpPr/>
          <p:nvPr/>
        </p:nvGrpSpPr>
        <p:grpSpPr>
          <a:xfrm>
            <a:off x="4907248" y="7047115"/>
            <a:ext cx="1259833" cy="1661083"/>
            <a:chOff x="5033214" y="7661048"/>
            <a:chExt cx="1323514" cy="1761794"/>
          </a:xfrm>
        </p:grpSpPr>
        <p:sp>
          <p:nvSpPr>
            <p:cNvPr id="536" name="正方形/長方形 535"/>
            <p:cNvSpPr/>
            <p:nvPr/>
          </p:nvSpPr>
          <p:spPr>
            <a:xfrm>
              <a:off x="5033214" y="9117830"/>
              <a:ext cx="1323514" cy="11551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37" name="正方形/長方形 536"/>
            <p:cNvSpPr/>
            <p:nvPr/>
          </p:nvSpPr>
          <p:spPr>
            <a:xfrm rot="19615170">
              <a:off x="6031047" y="7775486"/>
              <a:ext cx="152774" cy="66397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38" name="正方形/長方形 537"/>
            <p:cNvSpPr/>
            <p:nvPr/>
          </p:nvSpPr>
          <p:spPr>
            <a:xfrm rot="517660">
              <a:off x="6117462" y="8336225"/>
              <a:ext cx="179044" cy="81640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39" name="正方形/長方形 538"/>
            <p:cNvSpPr/>
            <p:nvPr/>
          </p:nvSpPr>
          <p:spPr>
            <a:xfrm rot="17092862">
              <a:off x="5597152" y="7475684"/>
              <a:ext cx="152727" cy="62108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40" name="正方形/長方形 539"/>
            <p:cNvSpPr/>
            <p:nvPr/>
          </p:nvSpPr>
          <p:spPr>
            <a:xfrm>
              <a:off x="5378871" y="7661048"/>
              <a:ext cx="62389" cy="32657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nvGrpSpPr>
            <p:cNvPr id="541" name="グループ化 540"/>
            <p:cNvGrpSpPr/>
            <p:nvPr/>
          </p:nvGrpSpPr>
          <p:grpSpPr>
            <a:xfrm rot="1033666">
              <a:off x="5141087" y="8134885"/>
              <a:ext cx="453327" cy="932434"/>
              <a:chOff x="-816753" y="7892401"/>
              <a:chExt cx="664596" cy="1338693"/>
            </a:xfrm>
          </p:grpSpPr>
          <p:sp>
            <p:nvSpPr>
              <p:cNvPr id="555" name="楕円 554"/>
              <p:cNvSpPr/>
              <p:nvPr/>
            </p:nvSpPr>
            <p:spPr>
              <a:xfrm>
                <a:off x="-472220" y="7892401"/>
                <a:ext cx="248611" cy="264213"/>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56" name="角丸四角形 555"/>
              <p:cNvSpPr/>
              <p:nvPr/>
            </p:nvSpPr>
            <p:spPr>
              <a:xfrm rot="21431763">
                <a:off x="-466131" y="8193473"/>
                <a:ext cx="296814" cy="648126"/>
              </a:xfrm>
              <a:prstGeom prst="roundRect">
                <a:avLst>
                  <a:gd name="adj" fmla="val 2432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57" name="角丸四角形 556"/>
              <p:cNvSpPr/>
              <p:nvPr/>
            </p:nvSpPr>
            <p:spPr>
              <a:xfrm rot="16200000">
                <a:off x="-518747" y="8474861"/>
                <a:ext cx="167024" cy="566156"/>
              </a:xfrm>
              <a:prstGeom prst="roundRect">
                <a:avLst>
                  <a:gd name="adj" fmla="val 3703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58" name="角丸四角形 557"/>
              <p:cNvSpPr/>
              <p:nvPr/>
            </p:nvSpPr>
            <p:spPr>
              <a:xfrm rot="10373571">
                <a:off x="-712078" y="8668297"/>
                <a:ext cx="126545" cy="562797"/>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59" name="角丸四角形 558"/>
              <p:cNvSpPr/>
              <p:nvPr/>
            </p:nvSpPr>
            <p:spPr>
              <a:xfrm rot="2915308">
                <a:off x="-663307" y="8209384"/>
                <a:ext cx="169360" cy="476251"/>
              </a:xfrm>
              <a:prstGeom prst="roundRect">
                <a:avLst>
                  <a:gd name="adj" fmla="val 37037"/>
                </a:avLst>
              </a:prstGeom>
              <a:solidFill>
                <a:schemeClr val="tx1"/>
              </a:solidFill>
              <a:ln w="6350">
                <a:solidFill>
                  <a:srgbClr val="C6D9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60" name="角丸四角形 559"/>
              <p:cNvSpPr/>
              <p:nvPr/>
            </p:nvSpPr>
            <p:spPr>
              <a:xfrm rot="21431763">
                <a:off x="-371140" y="8253979"/>
                <a:ext cx="98851" cy="209852"/>
              </a:xfrm>
              <a:prstGeom prst="roundRect">
                <a:avLst>
                  <a:gd name="adj" fmla="val 3703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61" name="角丸四角形 560"/>
              <p:cNvSpPr/>
              <p:nvPr/>
            </p:nvSpPr>
            <p:spPr>
              <a:xfrm rot="10631835" flipV="1">
                <a:off x="-483055" y="8236118"/>
                <a:ext cx="172962" cy="241189"/>
              </a:xfrm>
              <a:prstGeom prst="roundRect">
                <a:avLst>
                  <a:gd name="adj" fmla="val 3703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grpSp>
          <p:nvGrpSpPr>
            <p:cNvPr id="542" name="グループ化 541"/>
            <p:cNvGrpSpPr/>
            <p:nvPr/>
          </p:nvGrpSpPr>
          <p:grpSpPr>
            <a:xfrm>
              <a:off x="5074086" y="9146296"/>
              <a:ext cx="256149" cy="276546"/>
              <a:chOff x="8352807" y="9089417"/>
              <a:chExt cx="315670" cy="336463"/>
            </a:xfrm>
          </p:grpSpPr>
          <p:sp>
            <p:nvSpPr>
              <p:cNvPr id="551" name="楕円 550"/>
              <p:cNvSpPr/>
              <p:nvPr/>
            </p:nvSpPr>
            <p:spPr>
              <a:xfrm>
                <a:off x="8352807" y="9089417"/>
                <a:ext cx="315670" cy="310483"/>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52" name="楕円 551"/>
              <p:cNvSpPr/>
              <p:nvPr/>
            </p:nvSpPr>
            <p:spPr>
              <a:xfrm>
                <a:off x="8356051" y="9103711"/>
                <a:ext cx="312426" cy="322169"/>
              </a:xfrm>
              <a:prstGeom prst="ellipse">
                <a:avLst/>
              </a:prstGeom>
              <a:solidFill>
                <a:srgbClr val="C6D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53" name="楕円 552"/>
              <p:cNvSpPr/>
              <p:nvPr/>
            </p:nvSpPr>
            <p:spPr>
              <a:xfrm>
                <a:off x="8376129" y="9120013"/>
                <a:ext cx="278560" cy="27614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54" name="楕円 553"/>
              <p:cNvSpPr/>
              <p:nvPr/>
            </p:nvSpPr>
            <p:spPr>
              <a:xfrm>
                <a:off x="8480111" y="9221251"/>
                <a:ext cx="79610" cy="82887"/>
              </a:xfrm>
              <a:prstGeom prst="ellipse">
                <a:avLst/>
              </a:prstGeom>
              <a:solidFill>
                <a:srgbClr val="C6D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grpSp>
          <p:nvGrpSpPr>
            <p:cNvPr id="543" name="グループ化 542"/>
            <p:cNvGrpSpPr/>
            <p:nvPr/>
          </p:nvGrpSpPr>
          <p:grpSpPr>
            <a:xfrm>
              <a:off x="6054458" y="9146296"/>
              <a:ext cx="256149" cy="276546"/>
              <a:chOff x="8352807" y="9089417"/>
              <a:chExt cx="315670" cy="336463"/>
            </a:xfrm>
          </p:grpSpPr>
          <p:sp>
            <p:nvSpPr>
              <p:cNvPr id="547" name="楕円 546"/>
              <p:cNvSpPr/>
              <p:nvPr/>
            </p:nvSpPr>
            <p:spPr>
              <a:xfrm>
                <a:off x="8352807" y="9089417"/>
                <a:ext cx="315670" cy="310483"/>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48" name="楕円 547"/>
              <p:cNvSpPr/>
              <p:nvPr/>
            </p:nvSpPr>
            <p:spPr>
              <a:xfrm>
                <a:off x="8356051" y="9103711"/>
                <a:ext cx="312426" cy="322169"/>
              </a:xfrm>
              <a:prstGeom prst="ellipse">
                <a:avLst/>
              </a:prstGeom>
              <a:solidFill>
                <a:srgbClr val="C6D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49" name="楕円 548"/>
              <p:cNvSpPr/>
              <p:nvPr/>
            </p:nvSpPr>
            <p:spPr>
              <a:xfrm>
                <a:off x="8376129" y="9120013"/>
                <a:ext cx="278560" cy="27614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50" name="楕円 549"/>
              <p:cNvSpPr/>
              <p:nvPr/>
            </p:nvSpPr>
            <p:spPr>
              <a:xfrm>
                <a:off x="8480111" y="9221251"/>
                <a:ext cx="79610" cy="82887"/>
              </a:xfrm>
              <a:prstGeom prst="ellipse">
                <a:avLst/>
              </a:prstGeom>
              <a:solidFill>
                <a:srgbClr val="C6D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cxnSp>
          <p:nvCxnSpPr>
            <p:cNvPr id="544" name="直線コネクタ 543"/>
            <p:cNvCxnSpPr>
              <a:stCxn id="540" idx="2"/>
            </p:cNvCxnSpPr>
            <p:nvPr/>
          </p:nvCxnSpPr>
          <p:spPr>
            <a:xfrm flipH="1">
              <a:off x="5294846" y="7987618"/>
              <a:ext cx="115220" cy="80303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5" name="直線コネクタ 544"/>
            <p:cNvCxnSpPr>
              <a:stCxn id="540" idx="2"/>
            </p:cNvCxnSpPr>
            <p:nvPr/>
          </p:nvCxnSpPr>
          <p:spPr>
            <a:xfrm>
              <a:off x="5410066" y="7987618"/>
              <a:ext cx="64769" cy="43972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46" name="フローチャート: 記憶データ 545"/>
            <p:cNvSpPr/>
            <p:nvPr/>
          </p:nvSpPr>
          <p:spPr>
            <a:xfrm rot="12018895">
              <a:off x="5383249" y="8425946"/>
              <a:ext cx="290597" cy="430268"/>
            </a:xfrm>
            <a:prstGeom prst="flowChartOnlineStorage">
              <a:avLst/>
            </a:prstGeom>
            <a:ln>
              <a:solidFill>
                <a:srgbClr val="C6D9F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sp>
        <p:nvSpPr>
          <p:cNvPr id="562" name="角丸四角形 561"/>
          <p:cNvSpPr/>
          <p:nvPr/>
        </p:nvSpPr>
        <p:spPr>
          <a:xfrm>
            <a:off x="425103" y="6942530"/>
            <a:ext cx="1800000" cy="1800000"/>
          </a:xfrm>
          <a:prstGeom prst="roundRect">
            <a:avLst>
              <a:gd name="adj" fmla="val 8632"/>
            </a:avLst>
          </a:prstGeom>
          <a:solidFill>
            <a:schemeClr val="accent6">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pic>
        <p:nvPicPr>
          <p:cNvPr id="4" name="図 3">
            <a:extLst>
              <a:ext uri="{FF2B5EF4-FFF2-40B4-BE49-F238E27FC236}">
                <a16:creationId xmlns:a16="http://schemas.microsoft.com/office/drawing/2014/main" id="{F7A42907-B1A0-7D0F-D851-E23AC5589CC3}"/>
              </a:ext>
            </a:extLst>
          </p:cNvPr>
          <p:cNvPicPr>
            <a:picLocks noChangeAspect="1"/>
          </p:cNvPicPr>
          <p:nvPr/>
        </p:nvPicPr>
        <p:blipFill>
          <a:blip r:embed="rId6"/>
          <a:stretch>
            <a:fillRect/>
          </a:stretch>
        </p:blipFill>
        <p:spPr>
          <a:xfrm>
            <a:off x="5828143" y="8973798"/>
            <a:ext cx="599669" cy="605916"/>
          </a:xfrm>
          <a:prstGeom prst="rect">
            <a:avLst/>
          </a:prstGeom>
        </p:spPr>
      </p:pic>
      <p:sp>
        <p:nvSpPr>
          <p:cNvPr id="2" name="テキスト ボックス 1">
            <a:extLst>
              <a:ext uri="{FF2B5EF4-FFF2-40B4-BE49-F238E27FC236}">
                <a16:creationId xmlns:a16="http://schemas.microsoft.com/office/drawing/2014/main" id="{DB05C852-E0D9-D0D3-1EF2-3934AD7882AE}"/>
              </a:ext>
            </a:extLst>
          </p:cNvPr>
          <p:cNvSpPr txBox="1"/>
          <p:nvPr/>
        </p:nvSpPr>
        <p:spPr>
          <a:xfrm>
            <a:off x="2554303" y="2111228"/>
            <a:ext cx="1177725" cy="553998"/>
          </a:xfrm>
          <a:prstGeom prst="rect">
            <a:avLst/>
          </a:prstGeom>
          <a:noFill/>
        </p:spPr>
        <p:txBody>
          <a:bodyPr wrap="square" rtlCol="0">
            <a:spAutoFit/>
          </a:bodyPr>
          <a:lstStyle/>
          <a:p>
            <a:r>
              <a:rPr kumimoji="1" lang="ja-JP" altLang="en-US" sz="1000" dirty="0"/>
              <a:t>４Ｓ</a:t>
            </a:r>
            <a:r>
              <a:rPr kumimoji="1" lang="en-US" altLang="ja-JP" sz="1000" dirty="0"/>
              <a:t>(</a:t>
            </a:r>
            <a:r>
              <a:rPr kumimoji="1" lang="ja-JP" altLang="en-US" sz="1000" dirty="0"/>
              <a:t>整理・整頓・清掃・清潔</a:t>
            </a:r>
            <a:r>
              <a:rPr kumimoji="1" lang="en-US" altLang="ja-JP" sz="1000" dirty="0"/>
              <a:t>)</a:t>
            </a:r>
            <a:r>
              <a:rPr kumimoji="1" lang="ja-JP" altLang="en-US" sz="1000" dirty="0"/>
              <a:t>の手法は</a:t>
            </a:r>
            <a:endParaRPr kumimoji="1" lang="en-US" altLang="ja-JP" sz="1000" dirty="0"/>
          </a:p>
          <a:p>
            <a:r>
              <a:rPr kumimoji="1" lang="ja-JP" altLang="en-US" sz="1000" dirty="0"/>
              <a:t>こちら↓</a:t>
            </a:r>
          </a:p>
        </p:txBody>
      </p:sp>
      <p:sp>
        <p:nvSpPr>
          <p:cNvPr id="3" name="テキスト ボックス 2">
            <a:extLst>
              <a:ext uri="{FF2B5EF4-FFF2-40B4-BE49-F238E27FC236}">
                <a16:creationId xmlns:a16="http://schemas.microsoft.com/office/drawing/2014/main" id="{AAF209D3-6F8D-95E0-E987-F63EBA497477}"/>
              </a:ext>
            </a:extLst>
          </p:cNvPr>
          <p:cNvSpPr txBox="1"/>
          <p:nvPr/>
        </p:nvSpPr>
        <p:spPr>
          <a:xfrm>
            <a:off x="5709684" y="2333477"/>
            <a:ext cx="836589" cy="861774"/>
          </a:xfrm>
          <a:prstGeom prst="rect">
            <a:avLst/>
          </a:prstGeom>
          <a:noFill/>
        </p:spPr>
        <p:txBody>
          <a:bodyPr wrap="square" rtlCol="0">
            <a:spAutoFit/>
          </a:bodyPr>
          <a:lstStyle/>
          <a:p>
            <a:r>
              <a:rPr kumimoji="1" lang="ja-JP" altLang="en-US" sz="1000" dirty="0"/>
              <a:t>転倒・腰痛予防に役立つ元気体操はこちら</a:t>
            </a:r>
            <a:endParaRPr kumimoji="1" lang="en-US" altLang="ja-JP" sz="1000" dirty="0"/>
          </a:p>
          <a:p>
            <a:r>
              <a:rPr kumimoji="1" lang="ja-JP" altLang="en-US" sz="1000" dirty="0"/>
              <a:t>から　　↓</a:t>
            </a:r>
          </a:p>
        </p:txBody>
      </p:sp>
      <p:pic>
        <p:nvPicPr>
          <p:cNvPr id="5" name="図 4">
            <a:extLst>
              <a:ext uri="{FF2B5EF4-FFF2-40B4-BE49-F238E27FC236}">
                <a16:creationId xmlns:a16="http://schemas.microsoft.com/office/drawing/2014/main" id="{C9B4D865-B617-F797-2A65-56669D05CD59}"/>
              </a:ext>
            </a:extLst>
          </p:cNvPr>
          <p:cNvPicPr>
            <a:picLocks noChangeAspect="1"/>
          </p:cNvPicPr>
          <p:nvPr/>
        </p:nvPicPr>
        <p:blipFill>
          <a:blip r:embed="rId7"/>
          <a:stretch>
            <a:fillRect/>
          </a:stretch>
        </p:blipFill>
        <p:spPr>
          <a:xfrm>
            <a:off x="1711697" y="5331430"/>
            <a:ext cx="497695" cy="502800"/>
          </a:xfrm>
          <a:prstGeom prst="rect">
            <a:avLst/>
          </a:prstGeom>
        </p:spPr>
      </p:pic>
      <p:sp>
        <p:nvSpPr>
          <p:cNvPr id="6" name="テキスト ボックス 5">
            <a:extLst>
              <a:ext uri="{FF2B5EF4-FFF2-40B4-BE49-F238E27FC236}">
                <a16:creationId xmlns:a16="http://schemas.microsoft.com/office/drawing/2014/main" id="{2A02EB8D-89E9-0ECC-0CFB-043522A18D82}"/>
              </a:ext>
            </a:extLst>
          </p:cNvPr>
          <p:cNvSpPr txBox="1"/>
          <p:nvPr/>
        </p:nvSpPr>
        <p:spPr>
          <a:xfrm>
            <a:off x="1026038" y="5192298"/>
            <a:ext cx="811068" cy="584775"/>
          </a:xfrm>
          <a:prstGeom prst="rect">
            <a:avLst/>
          </a:prstGeom>
          <a:noFill/>
        </p:spPr>
        <p:txBody>
          <a:bodyPr wrap="square" rtlCol="0">
            <a:spAutoFit/>
          </a:bodyPr>
          <a:lstStyle/>
          <a:p>
            <a:r>
              <a:rPr kumimoji="1" lang="ja-JP" altLang="en-US" sz="800" dirty="0"/>
              <a:t>職場の危険の見える化実践マニュアルはこちら　→</a:t>
            </a:r>
          </a:p>
        </p:txBody>
      </p:sp>
      <p:grpSp>
        <p:nvGrpSpPr>
          <p:cNvPr id="313" name="グループ化 312">
            <a:extLst>
              <a:ext uri="{FF2B5EF4-FFF2-40B4-BE49-F238E27FC236}">
                <a16:creationId xmlns:a16="http://schemas.microsoft.com/office/drawing/2014/main" id="{45EB1026-2800-20C2-8185-3BB926292DB9}"/>
              </a:ext>
            </a:extLst>
          </p:cNvPr>
          <p:cNvGrpSpPr/>
          <p:nvPr/>
        </p:nvGrpSpPr>
        <p:grpSpPr>
          <a:xfrm>
            <a:off x="590426" y="7146230"/>
            <a:ext cx="1535270" cy="1478087"/>
            <a:chOff x="7515348" y="6581070"/>
            <a:chExt cx="1650244" cy="1638762"/>
          </a:xfrm>
        </p:grpSpPr>
        <p:grpSp>
          <p:nvGrpSpPr>
            <p:cNvPr id="314" name="グループ化 313">
              <a:extLst>
                <a:ext uri="{FF2B5EF4-FFF2-40B4-BE49-F238E27FC236}">
                  <a16:creationId xmlns:a16="http://schemas.microsoft.com/office/drawing/2014/main" id="{D5C0A4BC-0F73-54F9-0ACD-2B19DAC68AA5}"/>
                </a:ext>
              </a:extLst>
            </p:cNvPr>
            <p:cNvGrpSpPr/>
            <p:nvPr/>
          </p:nvGrpSpPr>
          <p:grpSpPr>
            <a:xfrm>
              <a:off x="7576590" y="6581070"/>
              <a:ext cx="1589002" cy="1638762"/>
              <a:chOff x="2087418" y="711200"/>
              <a:chExt cx="5283200" cy="5516219"/>
            </a:xfrm>
          </p:grpSpPr>
          <p:sp>
            <p:nvSpPr>
              <p:cNvPr id="574" name="楕円 573">
                <a:extLst>
                  <a:ext uri="{FF2B5EF4-FFF2-40B4-BE49-F238E27FC236}">
                    <a16:creationId xmlns:a16="http://schemas.microsoft.com/office/drawing/2014/main" id="{2643B033-69A0-1C79-7F4E-FBE0BCA3EC6D}"/>
                  </a:ext>
                </a:extLst>
              </p:cNvPr>
              <p:cNvSpPr/>
              <p:nvPr/>
            </p:nvSpPr>
            <p:spPr>
              <a:xfrm>
                <a:off x="2087418" y="711200"/>
                <a:ext cx="1108364" cy="104370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575" name="角丸四角形 204">
                <a:extLst>
                  <a:ext uri="{FF2B5EF4-FFF2-40B4-BE49-F238E27FC236}">
                    <a16:creationId xmlns:a16="http://schemas.microsoft.com/office/drawing/2014/main" id="{1EA6D8E2-CE6E-AA1C-922A-2A035CB7F059}"/>
                  </a:ext>
                </a:extLst>
              </p:cNvPr>
              <p:cNvSpPr/>
              <p:nvPr/>
            </p:nvSpPr>
            <p:spPr>
              <a:xfrm>
                <a:off x="2150015" y="1890179"/>
                <a:ext cx="917477" cy="2487415"/>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84" name="角丸四角形 205">
                <a:extLst>
                  <a:ext uri="{FF2B5EF4-FFF2-40B4-BE49-F238E27FC236}">
                    <a16:creationId xmlns:a16="http://schemas.microsoft.com/office/drawing/2014/main" id="{A846D256-B545-D96F-A4BD-7D529C1AB766}"/>
                  </a:ext>
                </a:extLst>
              </p:cNvPr>
              <p:cNvSpPr/>
              <p:nvPr/>
            </p:nvSpPr>
            <p:spPr>
              <a:xfrm rot="2014502">
                <a:off x="4041016" y="3375382"/>
                <a:ext cx="762509" cy="153894"/>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85" name="角丸四角形 206">
                <a:extLst>
                  <a:ext uri="{FF2B5EF4-FFF2-40B4-BE49-F238E27FC236}">
                    <a16:creationId xmlns:a16="http://schemas.microsoft.com/office/drawing/2014/main" id="{28D85641-5C05-F889-C0C5-2E553BD82DEF}"/>
                  </a:ext>
                </a:extLst>
              </p:cNvPr>
              <p:cNvSpPr/>
              <p:nvPr/>
            </p:nvSpPr>
            <p:spPr>
              <a:xfrm rot="5400000">
                <a:off x="3934554" y="4313247"/>
                <a:ext cx="1512606" cy="13173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86" name="角丸四角形 208">
                <a:extLst>
                  <a:ext uri="{FF2B5EF4-FFF2-40B4-BE49-F238E27FC236}">
                    <a16:creationId xmlns:a16="http://schemas.microsoft.com/office/drawing/2014/main" id="{D4037734-89EF-940B-25EC-15FA892F07FD}"/>
                  </a:ext>
                </a:extLst>
              </p:cNvPr>
              <p:cNvSpPr/>
              <p:nvPr/>
            </p:nvSpPr>
            <p:spPr>
              <a:xfrm>
                <a:off x="4405746" y="4975829"/>
                <a:ext cx="2964872" cy="395880"/>
              </a:xfrm>
              <a:prstGeom prst="roundRect">
                <a:avLst>
                  <a:gd name="adj" fmla="val 4797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87" name="正方形/長方形 386">
                <a:extLst>
                  <a:ext uri="{FF2B5EF4-FFF2-40B4-BE49-F238E27FC236}">
                    <a16:creationId xmlns:a16="http://schemas.microsoft.com/office/drawing/2014/main" id="{8C4C5E95-A7C3-5FE9-FBBF-B9BB14D48792}"/>
                  </a:ext>
                </a:extLst>
              </p:cNvPr>
              <p:cNvSpPr/>
              <p:nvPr/>
            </p:nvSpPr>
            <p:spPr>
              <a:xfrm>
                <a:off x="5018747" y="3881562"/>
                <a:ext cx="1958109" cy="1094267"/>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88" name="正方形/長方形 387">
                <a:extLst>
                  <a:ext uri="{FF2B5EF4-FFF2-40B4-BE49-F238E27FC236}">
                    <a16:creationId xmlns:a16="http://schemas.microsoft.com/office/drawing/2014/main" id="{0B2ECCCA-301E-7551-B450-D2D956E95E7F}"/>
                  </a:ext>
                </a:extLst>
              </p:cNvPr>
              <p:cNvSpPr/>
              <p:nvPr/>
            </p:nvSpPr>
            <p:spPr>
              <a:xfrm>
                <a:off x="5157053" y="2755295"/>
                <a:ext cx="1634482" cy="1126267"/>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89" name="角丸四角形 214">
                <a:extLst>
                  <a:ext uri="{FF2B5EF4-FFF2-40B4-BE49-F238E27FC236}">
                    <a16:creationId xmlns:a16="http://schemas.microsoft.com/office/drawing/2014/main" id="{0EB180EE-6A51-A0DF-1FF2-7C7D46A18B19}"/>
                  </a:ext>
                </a:extLst>
              </p:cNvPr>
              <p:cNvSpPr/>
              <p:nvPr/>
            </p:nvSpPr>
            <p:spPr>
              <a:xfrm rot="19956614">
                <a:off x="2787343" y="3770184"/>
                <a:ext cx="531697" cy="1597028"/>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90" name="角丸四角形 215">
                <a:extLst>
                  <a:ext uri="{FF2B5EF4-FFF2-40B4-BE49-F238E27FC236}">
                    <a16:creationId xmlns:a16="http://schemas.microsoft.com/office/drawing/2014/main" id="{89EE98B1-452B-66D7-594F-2FF6CAD72D02}"/>
                  </a:ext>
                </a:extLst>
              </p:cNvPr>
              <p:cNvSpPr/>
              <p:nvPr/>
            </p:nvSpPr>
            <p:spPr>
              <a:xfrm rot="1012598">
                <a:off x="2945895" y="4753008"/>
                <a:ext cx="468618" cy="144718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91" name="楕円 390">
                <a:extLst>
                  <a:ext uri="{FF2B5EF4-FFF2-40B4-BE49-F238E27FC236}">
                    <a16:creationId xmlns:a16="http://schemas.microsoft.com/office/drawing/2014/main" id="{F5AA2177-31CF-E3EC-B660-AEC8DFF46210}"/>
                  </a:ext>
                </a:extLst>
              </p:cNvPr>
              <p:cNvSpPr/>
              <p:nvPr/>
            </p:nvSpPr>
            <p:spPr>
              <a:xfrm>
                <a:off x="4692466" y="5367688"/>
                <a:ext cx="852198" cy="85390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92" name="楕円 391">
                <a:extLst>
                  <a:ext uri="{FF2B5EF4-FFF2-40B4-BE49-F238E27FC236}">
                    <a16:creationId xmlns:a16="http://schemas.microsoft.com/office/drawing/2014/main" id="{0DED512B-184D-548A-DB1B-D1666F2573FC}"/>
                  </a:ext>
                </a:extLst>
              </p:cNvPr>
              <p:cNvSpPr/>
              <p:nvPr/>
            </p:nvSpPr>
            <p:spPr>
              <a:xfrm>
                <a:off x="6227913" y="5373514"/>
                <a:ext cx="852198" cy="85390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93" name="楕円 392">
                <a:extLst>
                  <a:ext uri="{FF2B5EF4-FFF2-40B4-BE49-F238E27FC236}">
                    <a16:creationId xmlns:a16="http://schemas.microsoft.com/office/drawing/2014/main" id="{FEEAE386-D6E2-7EC4-9CF1-3E17351722EC}"/>
                  </a:ext>
                </a:extLst>
              </p:cNvPr>
              <p:cNvSpPr/>
              <p:nvPr/>
            </p:nvSpPr>
            <p:spPr>
              <a:xfrm>
                <a:off x="4924201" y="5619944"/>
                <a:ext cx="388727" cy="3534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94" name="楕円 393">
                <a:extLst>
                  <a:ext uri="{FF2B5EF4-FFF2-40B4-BE49-F238E27FC236}">
                    <a16:creationId xmlns:a16="http://schemas.microsoft.com/office/drawing/2014/main" id="{952873CE-96C7-74FD-B3A9-608DD9690F5E}"/>
                  </a:ext>
                </a:extLst>
              </p:cNvPr>
              <p:cNvSpPr/>
              <p:nvPr/>
            </p:nvSpPr>
            <p:spPr>
              <a:xfrm>
                <a:off x="6459648" y="5626611"/>
                <a:ext cx="388727" cy="3534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grpSp>
        <p:sp>
          <p:nvSpPr>
            <p:cNvPr id="316" name="角丸四角形 510">
              <a:extLst>
                <a:ext uri="{FF2B5EF4-FFF2-40B4-BE49-F238E27FC236}">
                  <a16:creationId xmlns:a16="http://schemas.microsoft.com/office/drawing/2014/main" id="{75466A2B-3C6E-74F1-BA83-C49426282FF4}"/>
                </a:ext>
              </a:extLst>
            </p:cNvPr>
            <p:cNvSpPr/>
            <p:nvPr/>
          </p:nvSpPr>
          <p:spPr>
            <a:xfrm rot="18104569">
              <a:off x="7928838" y="6938054"/>
              <a:ext cx="131470" cy="532724"/>
            </a:xfrm>
            <a:prstGeom prst="roundRect">
              <a:avLst>
                <a:gd name="adj" fmla="val 50000"/>
              </a:avLst>
            </a:prstGeom>
            <a:solidFill>
              <a:schemeClr val="tx1"/>
            </a:solidFill>
            <a:ln w="6350">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17" name="角丸四角形 511">
              <a:extLst>
                <a:ext uri="{FF2B5EF4-FFF2-40B4-BE49-F238E27FC236}">
                  <a16:creationId xmlns:a16="http://schemas.microsoft.com/office/drawing/2014/main" id="{068479F7-5018-7EE9-9B8A-DE0491407819}"/>
                </a:ext>
              </a:extLst>
            </p:cNvPr>
            <p:cNvSpPr/>
            <p:nvPr/>
          </p:nvSpPr>
          <p:spPr>
            <a:xfrm rot="10800000">
              <a:off x="7677732" y="6992879"/>
              <a:ext cx="183296" cy="265580"/>
            </a:xfrm>
            <a:prstGeom prst="roundRect">
              <a:avLst>
                <a:gd name="adj" fmla="val 50000"/>
              </a:avLst>
            </a:prstGeom>
            <a:solidFill>
              <a:schemeClr val="tx1"/>
            </a:solidFill>
            <a:ln w="635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18" name="角丸四角形 513">
              <a:extLst>
                <a:ext uri="{FF2B5EF4-FFF2-40B4-BE49-F238E27FC236}">
                  <a16:creationId xmlns:a16="http://schemas.microsoft.com/office/drawing/2014/main" id="{4E36E738-DF7F-F322-B0D2-D01B6464C44C}"/>
                </a:ext>
              </a:extLst>
            </p:cNvPr>
            <p:cNvSpPr/>
            <p:nvPr/>
          </p:nvSpPr>
          <p:spPr>
            <a:xfrm rot="445009">
              <a:off x="7589555" y="7477334"/>
              <a:ext cx="137925" cy="474446"/>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19" name="角丸四角形 514">
              <a:extLst>
                <a:ext uri="{FF2B5EF4-FFF2-40B4-BE49-F238E27FC236}">
                  <a16:creationId xmlns:a16="http://schemas.microsoft.com/office/drawing/2014/main" id="{F3CB30D9-E50D-FCD4-2110-52339AB43F78}"/>
                </a:ext>
              </a:extLst>
            </p:cNvPr>
            <p:cNvSpPr/>
            <p:nvPr/>
          </p:nvSpPr>
          <p:spPr>
            <a:xfrm rot="1333224">
              <a:off x="7515348" y="7842405"/>
              <a:ext cx="134245" cy="36182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grpSp>
      <p:sp>
        <p:nvSpPr>
          <p:cNvPr id="395" name="テキスト ボックス 394">
            <a:extLst>
              <a:ext uri="{FF2B5EF4-FFF2-40B4-BE49-F238E27FC236}">
                <a16:creationId xmlns:a16="http://schemas.microsoft.com/office/drawing/2014/main" id="{457834CC-6E04-28C2-186E-57BF6524A567}"/>
              </a:ext>
            </a:extLst>
          </p:cNvPr>
          <p:cNvSpPr txBox="1"/>
          <p:nvPr/>
        </p:nvSpPr>
        <p:spPr>
          <a:xfrm>
            <a:off x="966036" y="7039696"/>
            <a:ext cx="1292737" cy="584775"/>
          </a:xfrm>
          <a:prstGeom prst="rect">
            <a:avLst/>
          </a:prstGeom>
          <a:noFill/>
        </p:spPr>
        <p:txBody>
          <a:bodyPr wrap="square" rtlCol="0">
            <a:spAutoFit/>
          </a:bodyPr>
          <a:lstStyle/>
          <a:p>
            <a:r>
              <a:rPr kumimoji="1" lang="ja-JP" altLang="en-US" sz="800" dirty="0"/>
              <a:t>台車の使用や二人作業への変更等により、</a:t>
            </a:r>
            <a:endParaRPr kumimoji="1" lang="en-US" altLang="ja-JP" sz="800" dirty="0"/>
          </a:p>
          <a:p>
            <a:r>
              <a:rPr kumimoji="1" lang="ja-JP" altLang="en-US" sz="800" dirty="0"/>
              <a:t>体の負担を減らし腰痛等のリスクを減らしましょう。</a:t>
            </a:r>
            <a:endParaRPr kumimoji="1" lang="en-US" altLang="ja-JP" sz="800" dirty="0"/>
          </a:p>
        </p:txBody>
      </p:sp>
    </p:spTree>
    <p:extLst>
      <p:ext uri="{BB962C8B-B14F-4D97-AF65-F5344CB8AC3E}">
        <p14:creationId xmlns:p14="http://schemas.microsoft.com/office/powerpoint/2010/main" val="14235444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a:extLst>
            <a:ext uri="{FF2B5EF4-FFF2-40B4-BE49-F238E27FC236}">
              <a16:creationId xmlns:a16="http://schemas.microsoft.com/office/drawing/2014/main" id="{3702F669-43D7-864B-2E2C-5CEE5242AD5B}"/>
            </a:ext>
          </a:extLst>
        </p:cNvPr>
        <p:cNvGrpSpPr/>
        <p:nvPr/>
      </p:nvGrpSpPr>
      <p:grpSpPr>
        <a:xfrm>
          <a:off x="0" y="0"/>
          <a:ext cx="0" cy="0"/>
          <a:chOff x="0" y="0"/>
          <a:chExt cx="0" cy="0"/>
        </a:xfrm>
      </p:grpSpPr>
      <p:sp>
        <p:nvSpPr>
          <p:cNvPr id="44" name="正方形/長方形 43">
            <a:extLst>
              <a:ext uri="{FF2B5EF4-FFF2-40B4-BE49-F238E27FC236}">
                <a16:creationId xmlns:a16="http://schemas.microsoft.com/office/drawing/2014/main" id="{5376DA2D-0A7B-0E9A-7585-006A51F8FEEE}"/>
              </a:ext>
            </a:extLst>
          </p:cNvPr>
          <p:cNvSpPr/>
          <p:nvPr/>
        </p:nvSpPr>
        <p:spPr>
          <a:xfrm>
            <a:off x="137113" y="850243"/>
            <a:ext cx="6660000" cy="9012763"/>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8" name="テキスト ボックス 47">
            <a:extLst>
              <a:ext uri="{FF2B5EF4-FFF2-40B4-BE49-F238E27FC236}">
                <a16:creationId xmlns:a16="http://schemas.microsoft.com/office/drawing/2014/main" id="{6FBB4866-0526-8277-A9C4-44977F4F2400}"/>
              </a:ext>
            </a:extLst>
          </p:cNvPr>
          <p:cNvSpPr txBox="1"/>
          <p:nvPr/>
        </p:nvSpPr>
        <p:spPr>
          <a:xfrm>
            <a:off x="-132966" y="42994"/>
            <a:ext cx="7043135" cy="830997"/>
          </a:xfrm>
          <a:prstGeom prst="rect">
            <a:avLst/>
          </a:prstGeom>
          <a:noFill/>
        </p:spPr>
        <p:txBody>
          <a:bodyPr wrap="square" rtlCol="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介護施設における</a:t>
            </a:r>
            <a:endParaRPr kumimoji="1" lang="en-US" altLang="ja-JP" sz="24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400" b="1"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高年齢労働者の災害防止対策について</a:t>
            </a:r>
            <a:endParaRPr kumimoji="1" lang="en-US" altLang="ja-JP" sz="24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8" name="テキスト ボックス 37">
            <a:extLst>
              <a:ext uri="{FF2B5EF4-FFF2-40B4-BE49-F238E27FC236}">
                <a16:creationId xmlns:a16="http://schemas.microsoft.com/office/drawing/2014/main" id="{B6E0E9A2-79A2-3674-E7CD-55E8561115DC}"/>
              </a:ext>
            </a:extLst>
          </p:cNvPr>
          <p:cNvSpPr txBox="1"/>
          <p:nvPr/>
        </p:nvSpPr>
        <p:spPr>
          <a:xfrm>
            <a:off x="267462" y="9073378"/>
            <a:ext cx="6448640" cy="698071"/>
          </a:xfrm>
          <a:prstGeom prst="rect">
            <a:avLst/>
          </a:prstGeom>
          <a:noFill/>
          <a:ln w="22225">
            <a:solidFill>
              <a:schemeClr val="accent6">
                <a:lumMod val="75000"/>
              </a:schemeClr>
            </a:solidFill>
          </a:ln>
        </p:spPr>
        <p:txBody>
          <a:bodyPr wrap="square" bIns="36000" rtlCol="0">
            <a:spAutoFit/>
          </a:bodyPr>
          <a:lstStyle/>
          <a:p>
            <a:pPr algn="ctr" hangingPunct="0"/>
            <a:r>
              <a:rPr lang="ja-JP" altLang="en-US" sz="2000" b="1" dirty="0">
                <a:latin typeface="Meiryo UI" panose="020B0604030504040204" pitchFamily="50" charset="-128"/>
                <a:ea typeface="Meiryo UI" panose="020B0604030504040204" pitchFamily="50" charset="-128"/>
              </a:rPr>
              <a:t>山梨県介護施設</a:t>
            </a:r>
            <a:r>
              <a:rPr lang="en-US" altLang="ja-JP" sz="2000" b="1" dirty="0">
                <a:latin typeface="Meiryo UI" panose="020B0604030504040204" pitchFamily="50" charset="-128"/>
                <a:ea typeface="Meiryo UI" panose="020B0604030504040204" pitchFamily="50" charset="-128"/>
              </a:rPr>
              <a:t>SAFE</a:t>
            </a:r>
            <a:r>
              <a:rPr lang="ja-JP" altLang="en-US" sz="2000" b="1" dirty="0">
                <a:latin typeface="Meiryo UI" panose="020B0604030504040204" pitchFamily="50" charset="-128"/>
                <a:ea typeface="Meiryo UI" panose="020B0604030504040204" pitchFamily="50" charset="-128"/>
              </a:rPr>
              <a:t>協議会</a:t>
            </a:r>
            <a:endParaRPr lang="en-US" altLang="ja-JP" sz="2000" b="1" dirty="0">
              <a:latin typeface="Meiryo UI" panose="020B0604030504040204" pitchFamily="50" charset="-128"/>
              <a:ea typeface="Meiryo UI" panose="020B0604030504040204" pitchFamily="50" charset="-128"/>
            </a:endParaRPr>
          </a:p>
          <a:p>
            <a:pPr algn="ctr" hangingPunct="0"/>
            <a:r>
              <a:rPr lang="ja-JP" altLang="en-US" sz="1000" dirty="0">
                <a:latin typeface="Meiryo UI" panose="020B0604030504040204" pitchFamily="50" charset="-128"/>
                <a:ea typeface="Meiryo UI" panose="020B0604030504040204" pitchFamily="50" charset="-128"/>
              </a:rPr>
              <a:t>山梨労働局・山梨県・山梨県老人福祉施設協議会・山梨県老人保健施設協議会・全国健康保険協会山梨支部</a:t>
            </a:r>
            <a:endParaRPr lang="en-US" altLang="ja-JP" sz="1000" dirty="0">
              <a:latin typeface="Meiryo UI" panose="020B0604030504040204" pitchFamily="50" charset="-128"/>
              <a:ea typeface="Meiryo UI" panose="020B0604030504040204" pitchFamily="50" charset="-128"/>
            </a:endParaRPr>
          </a:p>
          <a:p>
            <a:pPr algn="ctr" hangingPunct="0"/>
            <a:r>
              <a:rPr lang="ja-JP" altLang="en-US" sz="1000" dirty="0">
                <a:latin typeface="Meiryo UI" panose="020B0604030504040204" pitchFamily="50" charset="-128"/>
                <a:ea typeface="Meiryo UI" panose="020B0604030504040204" pitchFamily="50" charset="-128"/>
              </a:rPr>
              <a:t>・山梨県損害保険代理業協会・</a:t>
            </a:r>
            <a:r>
              <a:rPr lang="en-US" altLang="ja-JP" sz="1000" dirty="0">
                <a:latin typeface="Meiryo UI" panose="020B0604030504040204" pitchFamily="50" charset="-128"/>
                <a:ea typeface="Meiryo UI" panose="020B0604030504040204" pitchFamily="50" charset="-128"/>
              </a:rPr>
              <a:t>(</a:t>
            </a:r>
            <a:r>
              <a:rPr lang="ja-JP" altLang="en-US" sz="1000" dirty="0">
                <a:latin typeface="Meiryo UI" panose="020B0604030504040204" pitchFamily="50" charset="-128"/>
                <a:ea typeface="Meiryo UI" panose="020B0604030504040204" pitchFamily="50" charset="-128"/>
              </a:rPr>
              <a:t>公財</a:t>
            </a:r>
            <a:r>
              <a:rPr lang="en-US" altLang="ja-JP" sz="1000" dirty="0">
                <a:latin typeface="Meiryo UI" panose="020B0604030504040204" pitchFamily="50" charset="-128"/>
                <a:ea typeface="Meiryo UI" panose="020B0604030504040204" pitchFamily="50" charset="-128"/>
              </a:rPr>
              <a:t>)</a:t>
            </a:r>
            <a:r>
              <a:rPr lang="ja-JP" altLang="en-US" sz="1000" dirty="0">
                <a:latin typeface="Meiryo UI" panose="020B0604030504040204" pitchFamily="50" charset="-128"/>
                <a:ea typeface="Meiryo UI" panose="020B0604030504040204" pitchFamily="50" charset="-128"/>
              </a:rPr>
              <a:t>介護労働安定ｾﾝﾀｰ山梨支部・</a:t>
            </a:r>
            <a:r>
              <a:rPr lang="en-US" altLang="ja-JP" sz="1000" dirty="0">
                <a:latin typeface="Meiryo UI" panose="020B0604030504040204" pitchFamily="50" charset="-128"/>
                <a:ea typeface="Meiryo UI" panose="020B0604030504040204" pitchFamily="50" charset="-128"/>
              </a:rPr>
              <a:t>(</a:t>
            </a:r>
            <a:r>
              <a:rPr lang="ja-JP" altLang="en-US" sz="1000" dirty="0">
                <a:latin typeface="Meiryo UI" panose="020B0604030504040204" pitchFamily="50" charset="-128"/>
                <a:ea typeface="Meiryo UI" panose="020B0604030504040204" pitchFamily="50" charset="-128"/>
              </a:rPr>
              <a:t>株</a:t>
            </a:r>
            <a:r>
              <a:rPr lang="en-US" altLang="ja-JP" sz="1000" dirty="0">
                <a:latin typeface="Meiryo UI" panose="020B0604030504040204" pitchFamily="50" charset="-128"/>
                <a:ea typeface="Meiryo UI" panose="020B0604030504040204" pitchFamily="50" charset="-128"/>
              </a:rPr>
              <a:t>)</a:t>
            </a:r>
            <a:r>
              <a:rPr lang="ja-JP" altLang="en-US" sz="1000" dirty="0">
                <a:latin typeface="Meiryo UI" panose="020B0604030504040204" pitchFamily="50" charset="-128"/>
                <a:ea typeface="Meiryo UI" panose="020B0604030504040204" pitchFamily="50" charset="-128"/>
              </a:rPr>
              <a:t>やさしい手甲府・</a:t>
            </a:r>
            <a:r>
              <a:rPr lang="en-US" altLang="ja-JP" sz="1000" dirty="0">
                <a:latin typeface="Meiryo UI" panose="020B0604030504040204" pitchFamily="50" charset="-128"/>
                <a:ea typeface="Meiryo UI" panose="020B0604030504040204" pitchFamily="50" charset="-128"/>
              </a:rPr>
              <a:t>(</a:t>
            </a:r>
            <a:r>
              <a:rPr lang="ja-JP" altLang="en-US" sz="1000" dirty="0">
                <a:latin typeface="Meiryo UI" panose="020B0604030504040204" pitchFamily="50" charset="-128"/>
                <a:ea typeface="Meiryo UI" panose="020B0604030504040204" pitchFamily="50" charset="-128"/>
              </a:rPr>
              <a:t>福</a:t>
            </a:r>
            <a:r>
              <a:rPr lang="en-US" altLang="ja-JP" sz="1000" dirty="0">
                <a:latin typeface="Meiryo UI" panose="020B0604030504040204" pitchFamily="50" charset="-128"/>
                <a:ea typeface="Meiryo UI" panose="020B0604030504040204" pitchFamily="50" charset="-128"/>
              </a:rPr>
              <a:t>)</a:t>
            </a:r>
            <a:r>
              <a:rPr lang="ja-JP" altLang="en-US" sz="1000" dirty="0">
                <a:latin typeface="Meiryo UI" panose="020B0604030504040204" pitchFamily="50" charset="-128"/>
                <a:ea typeface="Meiryo UI" panose="020B0604030504040204" pitchFamily="50" charset="-128"/>
              </a:rPr>
              <a:t>いきいき倶楽部</a:t>
            </a:r>
            <a:endParaRPr lang="ja-JP" altLang="ja-JP" sz="1000" dirty="0">
              <a:latin typeface="Meiryo UI" panose="020B0604030504040204" pitchFamily="50" charset="-128"/>
              <a:ea typeface="Meiryo UI" panose="020B0604030504040204" pitchFamily="50" charset="-128"/>
            </a:endParaRPr>
          </a:p>
        </p:txBody>
      </p:sp>
      <p:grpSp>
        <p:nvGrpSpPr>
          <p:cNvPr id="18" name="グループ化 17">
            <a:extLst>
              <a:ext uri="{FF2B5EF4-FFF2-40B4-BE49-F238E27FC236}">
                <a16:creationId xmlns:a16="http://schemas.microsoft.com/office/drawing/2014/main" id="{3668CE93-1815-2A00-7A7B-1AE5F2863A2A}"/>
              </a:ext>
            </a:extLst>
          </p:cNvPr>
          <p:cNvGrpSpPr/>
          <p:nvPr/>
        </p:nvGrpSpPr>
        <p:grpSpPr>
          <a:xfrm>
            <a:off x="33273" y="1327661"/>
            <a:ext cx="6865346" cy="5061793"/>
            <a:chOff x="-85800" y="316500"/>
            <a:chExt cx="6865346" cy="5061793"/>
          </a:xfrm>
        </p:grpSpPr>
        <p:sp>
          <p:nvSpPr>
            <p:cNvPr id="11" name="角丸四角形 17">
              <a:extLst>
                <a:ext uri="{FF2B5EF4-FFF2-40B4-BE49-F238E27FC236}">
                  <a16:creationId xmlns:a16="http://schemas.microsoft.com/office/drawing/2014/main" id="{00000000-0008-0000-1600-000012000000}"/>
                </a:ext>
              </a:extLst>
            </p:cNvPr>
            <p:cNvSpPr/>
            <p:nvPr/>
          </p:nvSpPr>
          <p:spPr bwMode="auto">
            <a:xfrm>
              <a:off x="-85800" y="842825"/>
              <a:ext cx="6733741" cy="306279"/>
            </a:xfrm>
            <a:prstGeom prst="roundRect">
              <a:avLst>
                <a:gd name="adj" fmla="val 0"/>
              </a:avLst>
            </a:prstGeom>
            <a:noFill/>
            <a:ln w="9525" cap="rnd" cmpd="thickThin" algn="ctr">
              <a:noFill/>
              <a:prstDash val="solid"/>
              <a:round/>
              <a:headEnd type="none" w="med" len="med"/>
              <a:tailEnd type="none" w="med" len="med"/>
            </a:ln>
            <a:effectLst/>
          </p:spPr>
          <p:txBody>
            <a:bodyPr vert="horz" wrap="square" lIns="216000" tIns="90000" rIns="144000" bIns="36000" numCol="1" rtlCol="0" anchor="ctr" anchorCtr="0" compatLnSpc="1">
              <a:prstTxWarp prst="textNoShape">
                <a:avLst/>
              </a:prstTxWarp>
              <a:scene3d>
                <a:camera prst="orthographicFront"/>
                <a:lightRig rig="threePt" dir="t"/>
              </a:scene3d>
              <a:sp3d extrusionH="57150">
                <a:bevelT w="38100" h="38100"/>
              </a:sp3d>
            </a:bodyPr>
            <a:lstStyle>
              <a:defPPr>
                <a:defRPr lang="en-GB"/>
              </a:defPPr>
              <a:lvl1pPr marL="0" indent="0" algn="l" defTabSz="449263" rtl="0" fontAlgn="base" hangingPunct="0">
                <a:lnSpc>
                  <a:spcPct val="93000"/>
                </a:lnSpc>
                <a:spcBef>
                  <a:spcPct val="0"/>
                </a:spcBef>
                <a:spcAft>
                  <a:spcPct val="0"/>
                </a:spcAft>
                <a:buClr>
                  <a:srgbClr val="000000"/>
                </a:buClr>
                <a:buSzPct val="100000"/>
                <a:buFont typeface="Times New Roman" pitchFamily="16" charset="0"/>
                <a:defRPr sz="1100" kern="1200">
                  <a:solidFill>
                    <a:schemeClr val="tx1"/>
                  </a:solidFill>
                  <a:latin typeface="Arial" charset="0"/>
                  <a:ea typeface="ＭＳ Ｐゴシック" charset="-128"/>
                  <a:cs typeface="+mn-cs"/>
                </a:defRPr>
              </a:lvl1pPr>
              <a:lvl2pPr marL="742950" indent="-285750" algn="l" defTabSz="449263" rtl="0" fontAlgn="base" hangingPunct="0">
                <a:lnSpc>
                  <a:spcPct val="93000"/>
                </a:lnSpc>
                <a:spcBef>
                  <a:spcPct val="0"/>
                </a:spcBef>
                <a:spcAft>
                  <a:spcPct val="0"/>
                </a:spcAft>
                <a:buClr>
                  <a:srgbClr val="000000"/>
                </a:buClr>
                <a:buSzPct val="100000"/>
                <a:buFont typeface="Times New Roman" pitchFamily="16" charset="0"/>
                <a:defRPr sz="1100" kern="1200">
                  <a:solidFill>
                    <a:schemeClr val="tx1"/>
                  </a:solidFill>
                  <a:latin typeface="Arial" charset="0"/>
                  <a:ea typeface="ＭＳ Ｐゴシック" charset="-128"/>
                  <a:cs typeface="+mn-cs"/>
                </a:defRPr>
              </a:lvl2pPr>
              <a:lvl3pPr marL="1143000" indent="-228600" algn="l" defTabSz="449263" rtl="0" fontAlgn="base" hangingPunct="0">
                <a:lnSpc>
                  <a:spcPct val="93000"/>
                </a:lnSpc>
                <a:spcBef>
                  <a:spcPct val="0"/>
                </a:spcBef>
                <a:spcAft>
                  <a:spcPct val="0"/>
                </a:spcAft>
                <a:buClr>
                  <a:srgbClr val="000000"/>
                </a:buClr>
                <a:buSzPct val="100000"/>
                <a:buFont typeface="Times New Roman" pitchFamily="16" charset="0"/>
                <a:defRPr sz="1100" kern="1200">
                  <a:solidFill>
                    <a:schemeClr val="tx1"/>
                  </a:solidFill>
                  <a:latin typeface="Arial" charset="0"/>
                  <a:ea typeface="ＭＳ Ｐゴシック" charset="-128"/>
                  <a:cs typeface="+mn-cs"/>
                </a:defRPr>
              </a:lvl3pPr>
              <a:lvl4pPr marL="1600200" indent="-228600" algn="l" defTabSz="449263" rtl="0" fontAlgn="base" hangingPunct="0">
                <a:lnSpc>
                  <a:spcPct val="93000"/>
                </a:lnSpc>
                <a:spcBef>
                  <a:spcPct val="0"/>
                </a:spcBef>
                <a:spcAft>
                  <a:spcPct val="0"/>
                </a:spcAft>
                <a:buClr>
                  <a:srgbClr val="000000"/>
                </a:buClr>
                <a:buSzPct val="100000"/>
                <a:buFont typeface="Times New Roman" pitchFamily="16" charset="0"/>
                <a:defRPr sz="1100" kern="1200">
                  <a:solidFill>
                    <a:schemeClr val="tx1"/>
                  </a:solidFill>
                  <a:latin typeface="Arial" charset="0"/>
                  <a:ea typeface="ＭＳ Ｐゴシック" charset="-128"/>
                  <a:cs typeface="+mn-cs"/>
                </a:defRPr>
              </a:lvl4pPr>
              <a:lvl5pPr marL="2057400" indent="-228600" algn="l" defTabSz="449263" rtl="0" fontAlgn="base" hangingPunct="0">
                <a:lnSpc>
                  <a:spcPct val="93000"/>
                </a:lnSpc>
                <a:spcBef>
                  <a:spcPct val="0"/>
                </a:spcBef>
                <a:spcAft>
                  <a:spcPct val="0"/>
                </a:spcAft>
                <a:buClr>
                  <a:srgbClr val="000000"/>
                </a:buClr>
                <a:buSzPct val="100000"/>
                <a:buFont typeface="Times New Roman" pitchFamily="16" charset="0"/>
                <a:defRPr sz="1100" kern="1200">
                  <a:solidFill>
                    <a:schemeClr val="tx1"/>
                  </a:solidFill>
                  <a:latin typeface="Arial" charset="0"/>
                  <a:ea typeface="ＭＳ Ｐゴシック" charset="-128"/>
                  <a:cs typeface="+mn-cs"/>
                </a:defRPr>
              </a:lvl5pPr>
              <a:lvl6pPr marL="2286000" indent="0" algn="l" defTabSz="914400" rtl="0" eaLnBrk="1" latinLnBrk="0" hangingPunct="1">
                <a:defRPr sz="1100" kern="1200">
                  <a:solidFill>
                    <a:schemeClr val="tx1"/>
                  </a:solidFill>
                  <a:latin typeface="Arial" charset="0"/>
                  <a:ea typeface="ＭＳ Ｐゴシック" charset="-128"/>
                  <a:cs typeface="+mn-cs"/>
                </a:defRPr>
              </a:lvl6pPr>
              <a:lvl7pPr marL="2743200" indent="0" algn="l" defTabSz="914400" rtl="0" eaLnBrk="1" latinLnBrk="0" hangingPunct="1">
                <a:defRPr sz="1100" kern="1200">
                  <a:solidFill>
                    <a:schemeClr val="tx1"/>
                  </a:solidFill>
                  <a:latin typeface="Arial" charset="0"/>
                  <a:ea typeface="ＭＳ Ｐゴシック" charset="-128"/>
                  <a:cs typeface="+mn-cs"/>
                </a:defRPr>
              </a:lvl7pPr>
              <a:lvl8pPr marL="3200400" indent="0" algn="l" defTabSz="914400" rtl="0" eaLnBrk="1" latinLnBrk="0" hangingPunct="1">
                <a:defRPr sz="1100" kern="1200">
                  <a:solidFill>
                    <a:schemeClr val="tx1"/>
                  </a:solidFill>
                  <a:latin typeface="Arial" charset="0"/>
                  <a:ea typeface="ＭＳ Ｐゴシック" charset="-128"/>
                  <a:cs typeface="+mn-cs"/>
                </a:defRPr>
              </a:lvl8pPr>
              <a:lvl9pPr marL="3657600" indent="0" algn="l" defTabSz="914400" rtl="0" eaLnBrk="1" latinLnBrk="0" hangingPunct="1">
                <a:defRPr sz="1100" kern="1200">
                  <a:solidFill>
                    <a:schemeClr val="tx1"/>
                  </a:solidFill>
                  <a:latin typeface="Arial" charset="0"/>
                  <a:ea typeface="ＭＳ Ｐゴシック" charset="-128"/>
                  <a:cs typeface="+mn-cs"/>
                </a:defRPr>
              </a:lvl9pPr>
            </a:lstStyle>
            <a:p>
              <a:pPr marL="0" marR="0" lvl="0" indent="0" algn="l" defTabSz="449263" rtl="0" eaLnBrk="1" fontAlgn="base" latinLnBrk="0" hangingPunct="0">
                <a:lnSpc>
                  <a:spcPts val="1500"/>
                </a:lnSpc>
                <a:spcBef>
                  <a:spcPct val="0"/>
                </a:spcBef>
                <a:spcAft>
                  <a:spcPct val="0"/>
                </a:spcAft>
                <a:buClr>
                  <a:srgbClr val="000000"/>
                </a:buClr>
                <a:buSzPct val="100000"/>
                <a:buFont typeface="Times New Roman" pitchFamily="16" charset="0"/>
                <a:buNone/>
                <a:tabLst/>
                <a:defRPr/>
              </a:pPr>
              <a:r>
                <a:rPr kumimoji="0" lang="ja-JP" altLang="en-US" sz="2400" i="1" u="none" strike="noStrike" kern="1200" cap="none" normalizeH="0" baseline="0" dirty="0">
                  <a:ln>
                    <a:noFill/>
                  </a:ln>
                  <a:solidFill>
                    <a:srgbClr val="FF0000"/>
                  </a:solidFill>
                  <a:effectLst>
                    <a:outerShdw blurRad="38100" dist="38100" dir="2700000" algn="tl">
                      <a:srgbClr val="000000">
                        <a:alpha val="43137"/>
                      </a:srgbClr>
                    </a:outerShdw>
                  </a:effectLst>
                  <a:latin typeface="Arial" charset="0"/>
                  <a:ea typeface="ＭＳ Ｐゴシック" charset="-128"/>
                  <a:cs typeface="+mn-cs"/>
                </a:rPr>
                <a:t>　　</a:t>
              </a:r>
              <a:br>
                <a:rPr kumimoji="0" lang="en-US" altLang="ja-JP" sz="2400" i="1" u="none" strike="noStrike" kern="1200" cap="none" normalizeH="0" baseline="0" dirty="0">
                  <a:ln>
                    <a:noFill/>
                  </a:ln>
                  <a:solidFill>
                    <a:srgbClr val="FF0000"/>
                  </a:solidFill>
                  <a:effectLst>
                    <a:glow rad="101600">
                      <a:schemeClr val="accent3">
                        <a:satMod val="175000"/>
                        <a:alpha val="40000"/>
                      </a:schemeClr>
                    </a:glow>
                    <a:outerShdw blurRad="38100" dist="38100" dir="2700000" algn="tl">
                      <a:srgbClr val="000000">
                        <a:alpha val="43137"/>
                      </a:srgbClr>
                    </a:outerShdw>
                  </a:effectLst>
                  <a:latin typeface="Arial" charset="0"/>
                  <a:ea typeface="ＭＳ Ｐゴシック" charset="-128"/>
                  <a:cs typeface="+mn-cs"/>
                </a:rPr>
              </a:br>
              <a:r>
                <a:rPr lang="ja-JP" altLang="ja-JP" sz="1200" b="1" kern="1200" cap="none" spc="0" dirty="0">
                  <a:ln w="22225">
                    <a:solidFill>
                      <a:srgbClr val="00642D"/>
                    </a:solidFill>
                    <a:prstDash val="solid"/>
                  </a:ln>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rPr>
                <a:t>「高年齢者の</a:t>
              </a:r>
              <a:r>
                <a:rPr lang="ja-JP" altLang="en-US" sz="1200" b="1" kern="1200" cap="none" spc="0" dirty="0">
                  <a:ln w="22225">
                    <a:solidFill>
                      <a:srgbClr val="00642D"/>
                    </a:solidFill>
                    <a:prstDash val="solid"/>
                  </a:ln>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rPr>
                <a:t>労働災害防止</a:t>
              </a:r>
              <a:r>
                <a:rPr lang="ja-JP" altLang="ja-JP" sz="1200" b="1" kern="1200" cap="none" spc="0" dirty="0">
                  <a:ln w="22225">
                    <a:solidFill>
                      <a:srgbClr val="00642D"/>
                    </a:solidFill>
                    <a:prstDash val="solid"/>
                  </a:ln>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rPr>
                <a:t>のための</a:t>
              </a:r>
              <a:r>
                <a:rPr lang="ja-JP" altLang="en-US" sz="1200" b="1" kern="1200" cap="none" spc="0" dirty="0">
                  <a:ln w="22225">
                    <a:solidFill>
                      <a:srgbClr val="00642D"/>
                    </a:solidFill>
                    <a:prstDash val="solid"/>
                  </a:ln>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rPr>
                <a:t>指針</a:t>
              </a:r>
              <a:r>
                <a:rPr lang="ja-JP" altLang="ja-JP" sz="1200" b="1" kern="1200" cap="none" spc="0" dirty="0">
                  <a:ln w="22225">
                    <a:solidFill>
                      <a:srgbClr val="00642D"/>
                    </a:solidFill>
                    <a:prstDash val="solid"/>
                  </a:ln>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rPr>
                <a:t>」</a:t>
              </a:r>
              <a:r>
                <a:rPr kumimoji="0" lang="ja-JP" altLang="ja-JP" sz="1200" b="1" i="0" u="none" strike="noStrike" kern="1200" cap="none" spc="0" normalizeH="0" baseline="0" noProof="0" dirty="0">
                  <a:ln w="22225">
                    <a:solidFill>
                      <a:srgbClr val="00642D"/>
                    </a:solidFill>
                    <a:prstDash val="solid"/>
                  </a:ln>
                  <a:solidFill>
                    <a:schemeClr val="accent6">
                      <a:lumMod val="75000"/>
                    </a:schemeClr>
                  </a:solidFill>
                  <a:effectLst/>
                  <a:uLnTx/>
                  <a:uFillTx/>
                  <a:latin typeface="HG丸ｺﾞｼｯｸM-PRO" panose="020F0600000000000000" pitchFamily="50" charset="-128"/>
                  <a:ea typeface="HG丸ｺﾞｼｯｸM-PRO" panose="020F0600000000000000" pitchFamily="50" charset="-128"/>
                  <a:cs typeface="+mn-cs"/>
                </a:rPr>
                <a:t>（エイジフレンドリー</a:t>
              </a:r>
              <a:r>
                <a:rPr kumimoji="0" lang="ja-JP" altLang="en-US" sz="1200" b="1" i="0" u="none" strike="noStrike" kern="1200" cap="none" spc="0" normalizeH="0" baseline="0" noProof="0" dirty="0">
                  <a:ln w="22225">
                    <a:solidFill>
                      <a:srgbClr val="00642D"/>
                    </a:solidFill>
                    <a:prstDash val="solid"/>
                  </a:ln>
                  <a:solidFill>
                    <a:schemeClr val="accent6">
                      <a:lumMod val="75000"/>
                    </a:schemeClr>
                  </a:solidFill>
                  <a:effectLst/>
                  <a:uLnTx/>
                  <a:uFillTx/>
                  <a:latin typeface="HG丸ｺﾞｼｯｸM-PRO" panose="020F0600000000000000" pitchFamily="50" charset="-128"/>
                  <a:ea typeface="HG丸ｺﾞｼｯｸM-PRO" panose="020F0600000000000000" pitchFamily="50" charset="-128"/>
                  <a:cs typeface="+mn-cs"/>
                </a:rPr>
                <a:t>指針）</a:t>
              </a:r>
              <a:r>
                <a:rPr lang="ja-JP" altLang="en-US" sz="1200" b="1" kern="1200" cap="none" spc="0" dirty="0">
                  <a:ln w="22225">
                    <a:solidFill>
                      <a:srgbClr val="00642D"/>
                    </a:solidFill>
                    <a:prstDash val="solid"/>
                  </a:ln>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rPr>
                <a:t>概要</a:t>
              </a:r>
              <a:endParaRPr lang="en-US" altLang="ja-JP" sz="1200" b="1" kern="1200" cap="none" spc="0" dirty="0">
                <a:ln w="22225">
                  <a:solidFill>
                    <a:srgbClr val="00642D"/>
                  </a:solidFill>
                  <a:prstDash val="solid"/>
                </a:ln>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endParaRPr>
            </a:p>
            <a:p>
              <a:pPr marL="0" marR="0" lvl="0" indent="0" algn="l" defTabSz="449263" rtl="0" eaLnBrk="1" fontAlgn="base" latinLnBrk="0" hangingPunct="0">
                <a:lnSpc>
                  <a:spcPts val="1500"/>
                </a:lnSpc>
                <a:spcBef>
                  <a:spcPct val="0"/>
                </a:spcBef>
                <a:spcAft>
                  <a:spcPct val="0"/>
                </a:spcAft>
                <a:buClr>
                  <a:srgbClr val="000000"/>
                </a:buClr>
                <a:buSzPct val="100000"/>
                <a:buFont typeface="Times New Roman" pitchFamily="16" charset="0"/>
                <a:buNone/>
                <a:tabLst/>
                <a:defRPr/>
              </a:pPr>
              <a:r>
                <a:rPr lang="ja-JP" altLang="en-US" sz="1200" kern="1200" cap="none" spc="0" dirty="0">
                  <a:ln w="22225">
                    <a:solidFill>
                      <a:srgbClr val="00642D"/>
                    </a:solidFill>
                    <a:prstDash val="solid"/>
                  </a:ln>
                  <a:solidFill>
                    <a:srgbClr val="00642D"/>
                  </a:solidFill>
                  <a:effectLst/>
                  <a:latin typeface="HG丸ｺﾞｼｯｸM-PRO" panose="020F0600000000000000" pitchFamily="50" charset="-128"/>
                  <a:ea typeface="HG丸ｺﾞｼｯｸM-PRO" panose="020F0600000000000000" pitchFamily="50" charset="-128"/>
                  <a:cs typeface="+mn-cs"/>
                </a:rPr>
                <a:t>　　　　　　　　　　</a:t>
              </a:r>
              <a:endParaRPr kumimoji="0" lang="en-US" altLang="ja-JP" sz="1200" i="0" u="none" strike="noStrike" cap="none" spc="0" normalizeH="0" baseline="0" dirty="0">
                <a:ln w="0"/>
                <a:solidFill>
                  <a:schemeClr val="accent1"/>
                </a:solidFill>
                <a:effectLst>
                  <a:outerShdw blurRad="38100" dist="25400" dir="5400000" algn="ctr" rotWithShape="0">
                    <a:srgbClr val="6E747A">
                      <a:alpha val="43000"/>
                    </a:srgbClr>
                  </a:outerShdw>
                </a:effectLst>
              </a:endParaRPr>
            </a:p>
            <a:p>
              <a:pPr marL="0" marR="0" lvl="0" indent="0" algn="l" defTabSz="449263" rtl="0" eaLnBrk="1" fontAlgn="base" latinLnBrk="0" hangingPunct="0">
                <a:lnSpc>
                  <a:spcPts val="1200"/>
                </a:lnSpc>
                <a:spcBef>
                  <a:spcPct val="0"/>
                </a:spcBef>
                <a:spcAft>
                  <a:spcPct val="0"/>
                </a:spcAft>
                <a:buClr>
                  <a:srgbClr val="000000"/>
                </a:buClr>
                <a:buSzPct val="100000"/>
                <a:buFont typeface="Times New Roman" pitchFamily="16" charset="0"/>
                <a:buNone/>
                <a:tabLst/>
                <a:defRPr/>
              </a:pPr>
              <a:r>
                <a:rPr kumimoji="0" lang="ja-JP" altLang="en-US" sz="1050" i="0" u="none" strike="noStrike" cap="none" normalizeH="0" baseline="0" dirty="0">
                  <a:ln>
                    <a:noFill/>
                  </a:ln>
                  <a:effectLst/>
                  <a:latin typeface="HG丸ｺﾞｼｯｸM-PRO" panose="020F0600000000000000" pitchFamily="50" charset="-128"/>
                  <a:ea typeface="HG丸ｺﾞｼｯｸM-PRO" panose="020F0600000000000000" pitchFamily="50" charset="-128"/>
                </a:rPr>
                <a:t>　</a:t>
              </a:r>
              <a:endParaRPr kumimoji="0" lang="en-US" altLang="ja-JP" sz="1400" i="0" u="none" strike="noStrike" cap="none" normalizeH="0" baseline="0" dirty="0">
                <a:ln>
                  <a:noFill/>
                </a:ln>
                <a:effectLst/>
                <a:latin typeface="HG丸ｺﾞｼｯｸM-PRO" panose="020F0600000000000000" pitchFamily="50" charset="-128"/>
                <a:ea typeface="HG丸ｺﾞｼｯｸM-PRO" panose="020F0600000000000000" pitchFamily="50" charset="-128"/>
              </a:endParaRPr>
            </a:p>
          </p:txBody>
        </p:sp>
        <p:sp>
          <p:nvSpPr>
            <p:cNvPr id="12" name="テキスト ボックス 94">
              <a:extLst>
                <a:ext uri="{FF2B5EF4-FFF2-40B4-BE49-F238E27FC236}">
                  <a16:creationId xmlns:a16="http://schemas.microsoft.com/office/drawing/2014/main" id="{D86B56DF-965C-4FC1-86DA-78FF9FF44B7F}"/>
                </a:ext>
              </a:extLst>
            </p:cNvPr>
            <p:cNvSpPr txBox="1"/>
            <p:nvPr/>
          </p:nvSpPr>
          <p:spPr>
            <a:xfrm>
              <a:off x="105721" y="1020131"/>
              <a:ext cx="5923918" cy="270164"/>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b="1" dirty="0">
                  <a:solidFill>
                    <a:schemeClr val="accent1">
                      <a:lumMod val="75000"/>
                    </a:schemeClr>
                  </a:solidFill>
                  <a:latin typeface="HG丸ｺﾞｼｯｸM-PRO" panose="020F0600000000000000" pitchFamily="50" charset="-128"/>
                  <a:ea typeface="HG丸ｺﾞｼｯｸM-PRO" panose="020F0600000000000000" pitchFamily="50" charset="-128"/>
                </a:rPr>
                <a:t>令和８年４月１日から「高年齢者の労働災害防止のための措置」が事業者の努力義務に！</a:t>
              </a:r>
              <a:endParaRPr kumimoji="1" lang="en-US" altLang="ja-JP" b="1" dirty="0">
                <a:solidFill>
                  <a:schemeClr val="accent1">
                    <a:lumMod val="75000"/>
                  </a:schemeClr>
                </a:solidFill>
                <a:latin typeface="HG丸ｺﾞｼｯｸM-PRO" panose="020F0600000000000000" pitchFamily="50" charset="-128"/>
                <a:ea typeface="HG丸ｺﾞｼｯｸM-PRO" panose="020F0600000000000000" pitchFamily="50" charset="-128"/>
              </a:endParaRPr>
            </a:p>
            <a:p>
              <a:endParaRPr kumimoji="1" lang="ja-JP" altLang="en-US" sz="1100" dirty="0"/>
            </a:p>
          </p:txBody>
        </p:sp>
        <p:sp>
          <p:nvSpPr>
            <p:cNvPr id="13" name="角丸四角形 21">
              <a:extLst>
                <a:ext uri="{FF2B5EF4-FFF2-40B4-BE49-F238E27FC236}">
                  <a16:creationId xmlns:a16="http://schemas.microsoft.com/office/drawing/2014/main" id="{00000000-0008-0000-1600-000016000000}"/>
                </a:ext>
              </a:extLst>
            </p:cNvPr>
            <p:cNvSpPr/>
            <p:nvPr/>
          </p:nvSpPr>
          <p:spPr>
            <a:xfrm>
              <a:off x="122047" y="316500"/>
              <a:ext cx="5624355" cy="447392"/>
            </a:xfrm>
            <a:prstGeom prst="roundRect">
              <a:avLst>
                <a:gd name="adj" fmla="val 50000"/>
              </a:avLst>
            </a:prstGeom>
            <a:solidFill>
              <a:schemeClr val="accent6">
                <a:lumMod val="75000"/>
                <a:alpha val="78000"/>
              </a:schemeClr>
            </a:solidFill>
          </p:spPr>
          <p:style>
            <a:lnRef idx="1">
              <a:schemeClr val="accent4"/>
            </a:lnRef>
            <a:fillRef idx="3">
              <a:schemeClr val="accent4"/>
            </a:fillRef>
            <a:effectRef idx="2">
              <a:schemeClr val="accent4"/>
            </a:effectRef>
            <a:fontRef idx="minor">
              <a:schemeClr val="lt1"/>
            </a:fontRef>
          </p:style>
          <p:txBody>
            <a:bodyPr wrap="square" rtlCol="0" anchor="ctr"/>
            <a:lstStyle>
              <a:defPPr>
                <a:defRPr lang="ja-JP"/>
              </a:defPPr>
              <a:lvl1pPr marL="0" indent="0" algn="l" defTabSz="914400" rtl="0" eaLnBrk="1" latinLnBrk="0" hangingPunct="1">
                <a:defRPr kumimoji="1" sz="1800" kern="1200">
                  <a:solidFill>
                    <a:schemeClr val="lt1"/>
                  </a:solidFill>
                  <a:latin typeface="+mn-lt"/>
                  <a:ea typeface="+mn-ea"/>
                  <a:cs typeface="+mn-cs"/>
                </a:defRPr>
              </a:lvl1pPr>
              <a:lvl2pPr marL="457200" indent="0" algn="l" defTabSz="914400" rtl="0" eaLnBrk="1" latinLnBrk="0" hangingPunct="1">
                <a:defRPr kumimoji="1" sz="1800" kern="1200">
                  <a:solidFill>
                    <a:schemeClr val="lt1"/>
                  </a:solidFill>
                  <a:latin typeface="+mn-lt"/>
                  <a:ea typeface="+mn-ea"/>
                  <a:cs typeface="+mn-cs"/>
                </a:defRPr>
              </a:lvl2pPr>
              <a:lvl3pPr marL="914400" indent="0" algn="l" defTabSz="914400" rtl="0" eaLnBrk="1" latinLnBrk="0" hangingPunct="1">
                <a:defRPr kumimoji="1" sz="1800" kern="1200">
                  <a:solidFill>
                    <a:schemeClr val="lt1"/>
                  </a:solidFill>
                  <a:latin typeface="+mn-lt"/>
                  <a:ea typeface="+mn-ea"/>
                  <a:cs typeface="+mn-cs"/>
                </a:defRPr>
              </a:lvl3pPr>
              <a:lvl4pPr marL="1371600" indent="0" algn="l" defTabSz="914400" rtl="0" eaLnBrk="1" latinLnBrk="0" hangingPunct="1">
                <a:defRPr kumimoji="1" sz="1800" kern="1200">
                  <a:solidFill>
                    <a:schemeClr val="lt1"/>
                  </a:solidFill>
                  <a:latin typeface="+mn-lt"/>
                  <a:ea typeface="+mn-ea"/>
                  <a:cs typeface="+mn-cs"/>
                </a:defRPr>
              </a:lvl4pPr>
              <a:lvl5pPr marL="1828800" indent="0" algn="l" defTabSz="914400" rtl="0" eaLnBrk="1" latinLnBrk="0" hangingPunct="1">
                <a:defRPr kumimoji="1" sz="1800" kern="1200">
                  <a:solidFill>
                    <a:schemeClr val="lt1"/>
                  </a:solidFill>
                  <a:latin typeface="+mn-lt"/>
                  <a:ea typeface="+mn-ea"/>
                  <a:cs typeface="+mn-cs"/>
                </a:defRPr>
              </a:lvl5pPr>
              <a:lvl6pPr marL="2286000" indent="0" algn="l" defTabSz="914400" rtl="0" eaLnBrk="1" latinLnBrk="0" hangingPunct="1">
                <a:defRPr kumimoji="1" sz="1800" kern="1200">
                  <a:solidFill>
                    <a:schemeClr val="lt1"/>
                  </a:solidFill>
                  <a:latin typeface="+mn-lt"/>
                  <a:ea typeface="+mn-ea"/>
                  <a:cs typeface="+mn-cs"/>
                </a:defRPr>
              </a:lvl6pPr>
              <a:lvl7pPr marL="2743200" indent="0" algn="l" defTabSz="914400" rtl="0" eaLnBrk="1" latinLnBrk="0" hangingPunct="1">
                <a:defRPr kumimoji="1" sz="1800" kern="1200">
                  <a:solidFill>
                    <a:schemeClr val="lt1"/>
                  </a:solidFill>
                  <a:latin typeface="+mn-lt"/>
                  <a:ea typeface="+mn-ea"/>
                  <a:cs typeface="+mn-cs"/>
                </a:defRPr>
              </a:lvl7pPr>
              <a:lvl8pPr marL="3200400" indent="0" algn="l" defTabSz="914400" rtl="0" eaLnBrk="1" latinLnBrk="0" hangingPunct="1">
                <a:defRPr kumimoji="1" sz="1800" kern="1200">
                  <a:solidFill>
                    <a:schemeClr val="lt1"/>
                  </a:solidFill>
                  <a:latin typeface="+mn-lt"/>
                  <a:ea typeface="+mn-ea"/>
                  <a:cs typeface="+mn-cs"/>
                </a:defRPr>
              </a:lvl8pPr>
              <a:lvl9pPr marL="3657600" indent="0" algn="l" defTabSz="914400" rtl="0" eaLnBrk="1" latinLnBrk="0" hangingPunct="1">
                <a:defRPr kumimoji="1" sz="1800" kern="1200">
                  <a:solidFill>
                    <a:schemeClr val="lt1"/>
                  </a:solidFill>
                  <a:latin typeface="+mn-lt"/>
                  <a:ea typeface="+mn-ea"/>
                  <a:cs typeface="+mn-cs"/>
                </a:defRPr>
              </a:lvl9pPr>
            </a:lstStyle>
            <a:p>
              <a:r>
                <a:rPr lang="ja-JP" altLang="en-US" sz="1200" b="1" dirty="0">
                  <a:solidFill>
                    <a:schemeClr val="bg1"/>
                  </a:solidFill>
                  <a:latin typeface="HG丸ｺﾞｼｯｸM-PRO" panose="020F0600000000000000" pitchFamily="50" charset="-128"/>
                  <a:ea typeface="HG丸ｺﾞｼｯｸM-PRO" panose="020F0600000000000000" pitchFamily="50" charset="-128"/>
                </a:rPr>
                <a:t>エイジフレンドリーガイドライン は </a:t>
              </a:r>
              <a:endParaRPr lang="en-US" altLang="ja-JP" sz="1200" b="1" dirty="0">
                <a:solidFill>
                  <a:schemeClr val="bg1"/>
                </a:solidFill>
                <a:latin typeface="HG丸ｺﾞｼｯｸM-PRO" panose="020F0600000000000000" pitchFamily="50" charset="-128"/>
                <a:ea typeface="HG丸ｺﾞｼｯｸM-PRO" panose="020F0600000000000000" pitchFamily="50" charset="-128"/>
              </a:endParaRPr>
            </a:p>
            <a:p>
              <a:r>
                <a:rPr lang="ja-JP" altLang="en-US" sz="1200" b="1" dirty="0">
                  <a:solidFill>
                    <a:schemeClr val="bg1"/>
                  </a:solidFill>
                  <a:latin typeface="HG丸ｺﾞｼｯｸM-PRO" panose="020F0600000000000000" pitchFamily="50" charset="-128"/>
                  <a:ea typeface="HG丸ｺﾞｼｯｸM-PRO" panose="020F0600000000000000" pitchFamily="50" charset="-128"/>
                </a:rPr>
                <a:t>　　　　　　　　　　　　　　エイジフレンドリー指針に格上げされました</a:t>
              </a:r>
              <a:endParaRPr lang="en-US" altLang="ja-JP" sz="1200" b="1" dirty="0">
                <a:solidFill>
                  <a:schemeClr val="bg1"/>
                </a:solidFill>
                <a:latin typeface="HG丸ｺﾞｼｯｸM-PRO" panose="020F0600000000000000" pitchFamily="50" charset="-128"/>
                <a:ea typeface="HG丸ｺﾞｼｯｸM-PRO" panose="020F0600000000000000" pitchFamily="50" charset="-128"/>
              </a:endParaRPr>
            </a:p>
          </p:txBody>
        </p:sp>
        <p:sp>
          <p:nvSpPr>
            <p:cNvPr id="14" name="テキスト ボックス 23">
              <a:extLst>
                <a:ext uri="{FF2B5EF4-FFF2-40B4-BE49-F238E27FC236}">
                  <a16:creationId xmlns:a16="http://schemas.microsoft.com/office/drawing/2014/main" id="{00000000-0008-0000-1600-000018000000}"/>
                </a:ext>
              </a:extLst>
            </p:cNvPr>
            <p:cNvSpPr txBox="1"/>
            <p:nvPr/>
          </p:nvSpPr>
          <p:spPr>
            <a:xfrm>
              <a:off x="79456" y="1216232"/>
              <a:ext cx="6619291" cy="4162061"/>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defTabSz="914400" eaLnBrk="1" fontAlgn="auto" latinLnBrk="0" hangingPunct="1">
                <a:lnSpc>
                  <a:spcPts val="1400"/>
                </a:lnSpc>
                <a:spcBef>
                  <a:spcPts val="0"/>
                </a:spcBef>
                <a:spcAft>
                  <a:spcPts val="0"/>
                </a:spcAft>
                <a:buClrTx/>
                <a:buSzTx/>
                <a:buFontTx/>
                <a:buNone/>
                <a:tabLst/>
                <a:defRPr/>
              </a:pPr>
              <a:r>
                <a:rPr lang="ja-JP" altLang="ja-JP" sz="1000" b="1" spc="100" dirty="0">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rPr>
                <a:t>１　</a:t>
              </a:r>
              <a:r>
                <a:rPr lang="ja-JP" altLang="ja-JP" sz="1000" b="1" u="sng" spc="100" dirty="0">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rPr>
                <a:t>安全衛生管理体制の確立</a:t>
              </a:r>
              <a:r>
                <a:rPr lang="ja-JP" altLang="en-US" sz="1000" b="1" u="sng" spc="100" dirty="0">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rPr>
                <a:t>とリスクアセスメントの実施</a:t>
              </a:r>
              <a:endParaRPr lang="en-US" altLang="ja-JP" sz="1000" b="1" u="sng" spc="100" dirty="0">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endParaRPr>
            </a:p>
            <a:p>
              <a:pPr>
                <a:lnSpc>
                  <a:spcPts val="1400"/>
                </a:lnSpc>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a:t>
              </a:r>
              <a:r>
                <a:rPr lang="ja-JP"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経営トップが</a:t>
              </a: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高年齢者の労働災害防止対策に取り組む方針を示し、対策の実施体制を明確化すること。</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a:lnSpc>
                  <a:spcPts val="1400"/>
                </a:lnSpc>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a:t>
              </a:r>
              <a:r>
                <a:rPr lang="ja-JP"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高年齢者の</a:t>
              </a: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労働災害防止について、安全衛生委員会等において調査審議するなど労使で話し合うこと。</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a:lnSpc>
                  <a:spcPts val="1400"/>
                </a:lnSpc>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・高年齢者の身体機能（筋力、バランス力、敏捷性、全身持久力、感覚機能、認知機能）の低下等による労働災害の発生リスクに　　　　</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a:lnSpc>
                  <a:spcPts val="1400"/>
                </a:lnSpc>
              </a:pPr>
              <a:r>
                <a:rPr lang="ja-JP" altLang="en-US" sz="900" spc="-50" dirty="0">
                  <a:latin typeface="HG丸ｺﾞｼｯｸM-PRO" panose="020F0600000000000000" pitchFamily="50" charset="-128"/>
                  <a:ea typeface="HG丸ｺﾞｼｯｸM-PRO" panose="020F0600000000000000" pitchFamily="50" charset="-128"/>
                </a:rPr>
                <a:t>　　</a:t>
              </a: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ついて、災害事例等からリスク洗い出し、対策の優先順位を検討し、その結果も踏まえて以下を参考に優先順位の高いものから</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a:lnSpc>
                  <a:spcPts val="1400"/>
                </a:lnSpc>
              </a:pPr>
              <a:r>
                <a:rPr lang="ja-JP" altLang="en-US" sz="900" spc="-50" dirty="0">
                  <a:latin typeface="HG丸ｺﾞｼｯｸM-PRO" panose="020F0600000000000000" pitchFamily="50" charset="-128"/>
                  <a:ea typeface="HG丸ｺﾞｼｯｸM-PRO" panose="020F0600000000000000" pitchFamily="50" charset="-128"/>
                </a:rPr>
                <a:t>　　</a:t>
              </a: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取組事項を決めること。</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marL="0" marR="0" lvl="0" indent="0" defTabSz="914400" eaLnBrk="1" fontAlgn="auto" latinLnBrk="0" hangingPunct="1">
                <a:lnSpc>
                  <a:spcPts val="1400"/>
                </a:lnSpc>
                <a:spcBef>
                  <a:spcPts val="0"/>
                </a:spcBef>
                <a:spcAft>
                  <a:spcPts val="0"/>
                </a:spcAft>
                <a:buClrTx/>
                <a:buSzTx/>
                <a:buFontTx/>
                <a:buNone/>
                <a:tabLst/>
                <a:defRPr/>
              </a:pPr>
              <a:r>
                <a:rPr lang="ja-JP" altLang="ja-JP" sz="1000" b="1" spc="100" dirty="0">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rPr>
                <a:t>２　</a:t>
              </a:r>
              <a:r>
                <a:rPr lang="ja-JP" altLang="ja-JP" sz="1000" b="1" u="sng" spc="100" dirty="0">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rPr>
                <a:t>職場環境の改善</a:t>
              </a:r>
              <a:endParaRPr lang="en-US" altLang="ja-JP" sz="1000" b="1" u="sng" spc="100" dirty="0">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endParaRPr>
            </a:p>
            <a:p>
              <a:pPr>
                <a:lnSpc>
                  <a:spcPts val="1400"/>
                </a:lnSpc>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a:t>
              </a:r>
              <a:r>
                <a:rPr lang="ja-JP"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a:t>
              </a: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１で実施したリスクアセスメントの結果に基づき、設備、装置等の導入、改善と高年齢者の特性（身体機能等）を考慮した</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a:lnSpc>
                  <a:spcPts val="1400"/>
                </a:lnSpc>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作業管理を検討し、事業場の実情に応じて優先順位を付けて改善に取り組むこと。</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marL="0" marR="0" lvl="0" indent="0" defTabSz="914400" eaLnBrk="1" fontAlgn="auto" latinLnBrk="0" hangingPunct="1">
                <a:lnSpc>
                  <a:spcPts val="1400"/>
                </a:lnSpc>
                <a:spcBef>
                  <a:spcPts val="0"/>
                </a:spcBef>
                <a:spcAft>
                  <a:spcPts val="0"/>
                </a:spcAft>
                <a:buClrTx/>
                <a:buSzTx/>
                <a:buFontTx/>
                <a:buNone/>
                <a:tabLst/>
                <a:defRPr/>
              </a:pPr>
              <a:r>
                <a:rPr lang="ja-JP" altLang="ja-JP" sz="1000" b="1" spc="100" dirty="0">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rPr>
                <a:t>３　</a:t>
              </a:r>
              <a:r>
                <a:rPr lang="ja-JP" altLang="ja-JP" sz="1000" b="1" u="sng" spc="100" dirty="0">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rPr>
                <a:t>高年齢者の健康や体力の状況の把握</a:t>
              </a:r>
              <a:endParaRPr lang="en-US" altLang="ja-JP" sz="1000" b="1" u="sng" spc="100" dirty="0">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endParaRPr>
            </a:p>
            <a:p>
              <a:pPr marL="0" marR="0" lvl="0" indent="0" defTabSz="914400" eaLnBrk="1" fontAlgn="auto" latinLnBrk="0" hangingPunct="1">
                <a:lnSpc>
                  <a:spcPts val="1400"/>
                </a:lnSpc>
                <a:spcBef>
                  <a:spcPts val="0"/>
                </a:spcBef>
                <a:spcAft>
                  <a:spcPts val="0"/>
                </a:spcAft>
                <a:buClrTx/>
                <a:buSzTx/>
                <a:buFontTx/>
                <a:buNone/>
                <a:tabLst/>
                <a:defRPr/>
              </a:pPr>
              <a:r>
                <a:rPr lang="ja-JP" altLang="en-US" sz="900" spc="100" baseline="0" dirty="0">
                  <a:solidFill>
                    <a:srgbClr val="00642D"/>
                  </a:solidFill>
                  <a:effectLst/>
                  <a:latin typeface="HG丸ｺﾞｼｯｸM-PRO" panose="020F0600000000000000" pitchFamily="50" charset="-128"/>
                  <a:ea typeface="HG丸ｺﾞｼｯｸM-PRO" panose="020F0600000000000000" pitchFamily="50" charset="-128"/>
                  <a:cs typeface="+mn-cs"/>
                </a:rPr>
                <a:t>　</a:t>
              </a:r>
              <a:r>
                <a:rPr lang="ja-JP"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a:t>
              </a: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労働安全衛生法で定める雇入れ時及び定期健康診断を確実に実施すること。</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marL="0" marR="0" lvl="0" indent="0" defTabSz="914400" eaLnBrk="1" fontAlgn="auto" latinLnBrk="0" hangingPunct="1">
                <a:lnSpc>
                  <a:spcPts val="1400"/>
                </a:lnSpc>
                <a:spcBef>
                  <a:spcPts val="0"/>
                </a:spcBef>
                <a:spcAft>
                  <a:spcPts val="0"/>
                </a:spcAft>
                <a:buClrTx/>
                <a:buSzTx/>
                <a:buFontTx/>
                <a:buNone/>
                <a:tabLst/>
                <a:defRPr/>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・体力の状況を客観的に把握し必要な対策を行うため、主に高年齢者を対象とした体力チェックを継続的に実施すること。</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marL="0" marR="0" lvl="0" indent="0" defTabSz="914400" eaLnBrk="1" fontAlgn="auto" latinLnBrk="0" hangingPunct="1">
                <a:lnSpc>
                  <a:spcPts val="1400"/>
                </a:lnSpc>
                <a:spcBef>
                  <a:spcPts val="0"/>
                </a:spcBef>
                <a:spcAft>
                  <a:spcPts val="0"/>
                </a:spcAft>
                <a:buClrTx/>
                <a:buSzTx/>
                <a:buFontTx/>
                <a:buNone/>
                <a:tabLst/>
                <a:defRPr/>
              </a:pPr>
              <a:r>
                <a:rPr lang="ja-JP" altLang="ja-JP" sz="1000" b="1" spc="100" dirty="0">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rPr>
                <a:t>４　</a:t>
              </a:r>
              <a:r>
                <a:rPr lang="ja-JP" altLang="ja-JP" sz="1000" b="1" u="sng" spc="100" dirty="0">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rPr>
                <a:t>高年齢者の健康や体力の状況に応じた対応</a:t>
              </a:r>
              <a:endParaRPr lang="en-US" altLang="ja-JP" sz="1000" b="1" u="sng" spc="100" dirty="0">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endParaRPr>
            </a:p>
            <a:p>
              <a:pPr marL="0" marR="0" lvl="0" indent="0" defTabSz="914400" eaLnBrk="1" fontAlgn="auto" latinLnBrk="0" hangingPunct="1">
                <a:lnSpc>
                  <a:spcPts val="1400"/>
                </a:lnSpc>
                <a:spcBef>
                  <a:spcPts val="0"/>
                </a:spcBef>
                <a:spcAft>
                  <a:spcPts val="0"/>
                </a:spcAft>
                <a:buClrTx/>
                <a:buSzTx/>
                <a:buFontTx/>
                <a:buNone/>
                <a:tabLst/>
                <a:defRPr/>
              </a:pPr>
              <a:r>
                <a:rPr lang="ja-JP" altLang="en-US" sz="900" spc="-50" baseline="0" dirty="0">
                  <a:effectLst/>
                  <a:latin typeface="HG丸ｺﾞｼｯｸM-PRO" panose="020F0600000000000000" pitchFamily="50" charset="-128"/>
                  <a:ea typeface="HG丸ｺﾞｼｯｸM-PRO" panose="020F0600000000000000" pitchFamily="50" charset="-128"/>
                </a:rPr>
                <a:t>　 </a:t>
              </a:r>
              <a:r>
                <a:rPr lang="ja-JP" altLang="en-US" sz="900" spc="-50" baseline="0" dirty="0">
                  <a:solidFill>
                    <a:schemeClr val="tx1"/>
                  </a:solidFill>
                  <a:effectLst/>
                  <a:latin typeface="HG丸ｺﾞｼｯｸM-PRO" panose="020F0600000000000000" pitchFamily="50" charset="-128"/>
                  <a:ea typeface="HG丸ｺﾞｼｯｸM-PRO" panose="020F0600000000000000" pitchFamily="50" charset="-128"/>
                </a:rPr>
                <a:t>・健康や体力の状況を踏まえて、必要に応じ就業上の措置を講じること。</a:t>
              </a:r>
              <a:endParaRPr lang="en-US" altLang="ja-JP" sz="900" spc="-50" baseline="0" dirty="0">
                <a:solidFill>
                  <a:schemeClr val="tx1"/>
                </a:solidFill>
                <a:effectLst/>
                <a:latin typeface="HG丸ｺﾞｼｯｸM-PRO" panose="020F0600000000000000" pitchFamily="50" charset="-128"/>
                <a:ea typeface="HG丸ｺﾞｼｯｸM-PRO" panose="020F0600000000000000" pitchFamily="50" charset="-128"/>
              </a:endParaRPr>
            </a:p>
            <a:p>
              <a:pPr marL="0" marR="0" lvl="0" indent="0" defTabSz="914400" eaLnBrk="1" fontAlgn="auto" latinLnBrk="0" hangingPunct="1">
                <a:lnSpc>
                  <a:spcPts val="1400"/>
                </a:lnSpc>
                <a:spcBef>
                  <a:spcPts val="0"/>
                </a:spcBef>
                <a:spcAft>
                  <a:spcPts val="0"/>
                </a:spcAft>
                <a:buClrTx/>
                <a:buSzTx/>
                <a:buFontTx/>
                <a:buNone/>
                <a:tabLst/>
                <a:defRPr/>
              </a:pPr>
              <a:r>
                <a:rPr lang="ja-JP" altLang="en-US" sz="900" spc="-50" baseline="0" dirty="0">
                  <a:solidFill>
                    <a:schemeClr val="tx1"/>
                  </a:solidFill>
                  <a:effectLst/>
                  <a:latin typeface="HG丸ｺﾞｼｯｸM-PRO" panose="020F0600000000000000" pitchFamily="50" charset="-128"/>
                  <a:ea typeface="HG丸ｺﾞｼｯｸM-PRO" panose="020F0600000000000000" pitchFamily="50" charset="-128"/>
                </a:rPr>
                <a:t>　 ・高年齢者に適切な就労の場を提供するため、職場環境の改善を進め、働き方のルールを構築するよう努めるとともに、高年</a:t>
              </a:r>
              <a:endParaRPr lang="en-US" altLang="ja-JP" sz="900" spc="-50" baseline="0" dirty="0">
                <a:solidFill>
                  <a:schemeClr val="tx1"/>
                </a:solidFill>
                <a:effectLst/>
                <a:latin typeface="HG丸ｺﾞｼｯｸM-PRO" panose="020F0600000000000000" pitchFamily="50" charset="-128"/>
                <a:ea typeface="HG丸ｺﾞｼｯｸM-PRO" panose="020F0600000000000000" pitchFamily="50" charset="-128"/>
              </a:endParaRPr>
            </a:p>
            <a:p>
              <a:pPr marL="0" marR="0" lvl="0" indent="0" defTabSz="914400" eaLnBrk="1" fontAlgn="auto" latinLnBrk="0" hangingPunct="1">
                <a:lnSpc>
                  <a:spcPts val="1400"/>
                </a:lnSpc>
                <a:spcBef>
                  <a:spcPts val="0"/>
                </a:spcBef>
                <a:spcAft>
                  <a:spcPts val="0"/>
                </a:spcAft>
                <a:buClrTx/>
                <a:buSzTx/>
                <a:buFontTx/>
                <a:buNone/>
                <a:tabLst/>
                <a:defRPr/>
              </a:pPr>
              <a:r>
                <a:rPr lang="ja-JP" altLang="en-US" sz="900" spc="-50" baseline="0" dirty="0">
                  <a:solidFill>
                    <a:schemeClr val="tx1"/>
                  </a:solidFill>
                  <a:effectLst/>
                  <a:latin typeface="HG丸ｺﾞｼｯｸM-PRO" panose="020F0600000000000000" pitchFamily="50" charset="-128"/>
                  <a:ea typeface="HG丸ｺﾞｼｯｸM-PRO" panose="020F0600000000000000" pitchFamily="50" charset="-128"/>
                </a:rPr>
                <a:t>　　齢者の業務内容決定の際は、健康や体力に応じて、安全と健康の観点を踏まえた適合する業務とのマッチングに努め、継続</a:t>
              </a:r>
              <a:endParaRPr lang="ja-JP" altLang="ja-JP" sz="900" spc="-50" baseline="0" dirty="0">
                <a:solidFill>
                  <a:schemeClr val="tx1"/>
                </a:solidFill>
                <a:effectLst/>
                <a:latin typeface="HG丸ｺﾞｼｯｸM-PRO" panose="020F0600000000000000" pitchFamily="50" charset="-128"/>
                <a:ea typeface="HG丸ｺﾞｼｯｸM-PRO" panose="020F0600000000000000" pitchFamily="50" charset="-128"/>
              </a:endParaRPr>
            </a:p>
            <a:p>
              <a:pPr>
                <a:lnSpc>
                  <a:spcPts val="1400"/>
                </a:lnSpc>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した業務の提供に配慮すること。</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a:lnSpc>
                  <a:spcPts val="1400"/>
                </a:lnSpc>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・高年齢者の治療と就業の両立については、「治療と就業の両立支援指針」に基づく取組に努めること。</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a:lnSpc>
                  <a:spcPts val="1400"/>
                </a:lnSpc>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・集団及び個々の高年齢者を対象として、身体機能等の維持向上のための取組を実施することが望ましいこと。</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marL="0" marR="0" lvl="0" indent="0" defTabSz="914400" eaLnBrk="1" fontAlgn="auto" latinLnBrk="0" hangingPunct="1">
                <a:lnSpc>
                  <a:spcPts val="1400"/>
                </a:lnSpc>
                <a:spcBef>
                  <a:spcPts val="0"/>
                </a:spcBef>
                <a:spcAft>
                  <a:spcPts val="0"/>
                </a:spcAft>
                <a:buClrTx/>
                <a:buSzTx/>
                <a:buFontTx/>
                <a:buNone/>
                <a:tabLst/>
                <a:defRPr/>
              </a:pPr>
              <a:r>
                <a:rPr lang="ja-JP" altLang="ja-JP" sz="1000" b="1" spc="100" baseline="0" dirty="0">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rPr>
                <a:t>５　</a:t>
              </a:r>
              <a:r>
                <a:rPr lang="ja-JP" altLang="ja-JP" sz="1000" b="1" u="sng" spc="100" baseline="0" dirty="0">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rPr>
                <a:t>安全衛生教育</a:t>
              </a:r>
              <a:endParaRPr lang="en-US" altLang="ja-JP" sz="1000" b="1" u="sng" spc="100" baseline="0" dirty="0">
                <a:solidFill>
                  <a:schemeClr val="accent6">
                    <a:lumMod val="75000"/>
                  </a:schemeClr>
                </a:solidFill>
                <a:effectLst/>
                <a:latin typeface="HG丸ｺﾞｼｯｸM-PRO" panose="020F0600000000000000" pitchFamily="50" charset="-128"/>
                <a:ea typeface="HG丸ｺﾞｼｯｸM-PRO" panose="020F0600000000000000" pitchFamily="50" charset="-128"/>
                <a:cs typeface="+mn-cs"/>
              </a:endParaRPr>
            </a:p>
            <a:p>
              <a:pPr marL="0" marR="0" lvl="0" indent="0" defTabSz="914400" eaLnBrk="1" fontAlgn="auto" latinLnBrk="0" hangingPunct="1">
                <a:lnSpc>
                  <a:spcPts val="1400"/>
                </a:lnSpc>
                <a:spcBef>
                  <a:spcPts val="0"/>
                </a:spcBef>
                <a:spcAft>
                  <a:spcPts val="0"/>
                </a:spcAft>
                <a:buClrTx/>
                <a:buSzTx/>
                <a:buFontTx/>
                <a:buNone/>
                <a:tabLst/>
                <a:defRPr/>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a:t>
              </a:r>
              <a:r>
                <a:rPr lang="ja-JP"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a:t>
              </a: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作業内容とそのリスクについての理解を得やすくするために、十分な時間をかけ、写真や図、映像等の文字以外の情報も活</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marL="0" marR="0" lvl="0" indent="0" defTabSz="914400" eaLnBrk="1" fontAlgn="auto" latinLnBrk="0" hangingPunct="1">
                <a:lnSpc>
                  <a:spcPts val="1400"/>
                </a:lnSpc>
                <a:spcBef>
                  <a:spcPts val="0"/>
                </a:spcBef>
                <a:spcAft>
                  <a:spcPts val="0"/>
                </a:spcAft>
                <a:buClrTx/>
                <a:buSzTx/>
                <a:buFontTx/>
                <a:buNone/>
                <a:tabLst/>
                <a:defRPr/>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用すること。</a:t>
              </a:r>
              <a:endParaRPr lang="ja-JP" altLang="ja-JP" sz="900" spc="-50" baseline="0" dirty="0">
                <a:effectLst/>
                <a:latin typeface="HG丸ｺﾞｼｯｸM-PRO" panose="020F0600000000000000" pitchFamily="50" charset="-128"/>
                <a:ea typeface="HG丸ｺﾞｼｯｸM-PRO" panose="020F0600000000000000" pitchFamily="50" charset="-128"/>
              </a:endParaRPr>
            </a:p>
            <a:p>
              <a:pPr>
                <a:lnSpc>
                  <a:spcPts val="1400"/>
                </a:lnSpc>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a:t>
              </a:r>
              <a:r>
                <a:rPr lang="ja-JP"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a:t>
              </a: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経験のない業種や業務に従事する場合には、特に丁寧な教育訓練を行うこと。</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a:lnSpc>
                  <a:spcPts val="1400"/>
                </a:lnSpc>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・加齢に伴う労働災害リスクの増大」への対応等、高年齢者特有の特性と高年齢者の安全衛生対策について教育を行うこと。</a:t>
              </a:r>
              <a:endParaRPr lang="ja-JP" altLang="ja-JP" sz="900" spc="-50" baseline="0" dirty="0">
                <a:effectLst/>
                <a:latin typeface="HG丸ｺﾞｼｯｸM-PRO" panose="020F0600000000000000" pitchFamily="50" charset="-128"/>
                <a:ea typeface="HG丸ｺﾞｼｯｸM-PRO" panose="020F0600000000000000" pitchFamily="50" charset="-128"/>
              </a:endParaRPr>
            </a:p>
            <a:p>
              <a:endParaRPr lang="ja-JP" altLang="ja-JP" sz="1000" spc="100" baseline="0" dirty="0">
                <a:effectLst/>
                <a:latin typeface="HG丸ｺﾞｼｯｸM-PRO" panose="020F0600000000000000" pitchFamily="50" charset="-128"/>
                <a:ea typeface="HG丸ｺﾞｼｯｸM-PRO" panose="020F0600000000000000" pitchFamily="50" charset="-128"/>
              </a:endParaRPr>
            </a:p>
            <a:p>
              <a:pPr marL="0" marR="0" lvl="0" indent="0" defTabSz="914400" eaLnBrk="1" fontAlgn="auto" latinLnBrk="0" hangingPunct="1">
                <a:lnSpc>
                  <a:spcPct val="100000"/>
                </a:lnSpc>
                <a:spcBef>
                  <a:spcPts val="0"/>
                </a:spcBef>
                <a:spcAft>
                  <a:spcPts val="0"/>
                </a:spcAft>
                <a:buClrTx/>
                <a:buSzTx/>
                <a:buFontTx/>
                <a:buNone/>
                <a:tabLst/>
                <a:defRPr/>
              </a:pPr>
              <a:endParaRPr lang="ja-JP" altLang="ja-JP" sz="1000" dirty="0">
                <a:effectLst/>
                <a:latin typeface="HG丸ｺﾞｼｯｸM-PRO" panose="020F0600000000000000" pitchFamily="50" charset="-128"/>
                <a:ea typeface="HG丸ｺﾞｼｯｸM-PRO" panose="020F0600000000000000" pitchFamily="50" charset="-128"/>
              </a:endParaRPr>
            </a:p>
            <a:p>
              <a:endParaRPr kumimoji="1" lang="ja-JP" altLang="en-US" sz="1100" dirty="0">
                <a:latin typeface="HG丸ｺﾞｼｯｸM-PRO" panose="020F0600000000000000" pitchFamily="50" charset="-128"/>
                <a:ea typeface="HG丸ｺﾞｼｯｸM-PRO" panose="020F0600000000000000" pitchFamily="50" charset="-128"/>
              </a:endParaRPr>
            </a:p>
          </p:txBody>
        </p:sp>
        <p:grpSp>
          <p:nvGrpSpPr>
            <p:cNvPr id="15" name="グループ化 14">
              <a:extLst>
                <a:ext uri="{FF2B5EF4-FFF2-40B4-BE49-F238E27FC236}">
                  <a16:creationId xmlns:a16="http://schemas.microsoft.com/office/drawing/2014/main" id="{0273B668-73CB-E214-FEE9-25FC41AA5B3F}"/>
                </a:ext>
              </a:extLst>
            </p:cNvPr>
            <p:cNvGrpSpPr/>
            <p:nvPr/>
          </p:nvGrpSpPr>
          <p:grpSpPr>
            <a:xfrm>
              <a:off x="5678108" y="589495"/>
              <a:ext cx="1101438" cy="1160263"/>
              <a:chOff x="7076770" y="-1047232"/>
              <a:chExt cx="1101438" cy="1160263"/>
            </a:xfrm>
          </p:grpSpPr>
          <p:sp>
            <p:nvSpPr>
              <p:cNvPr id="16" name="テキスト ボックス 57">
                <a:extLst>
                  <a:ext uri="{FF2B5EF4-FFF2-40B4-BE49-F238E27FC236}">
                    <a16:creationId xmlns:a16="http://schemas.microsoft.com/office/drawing/2014/main" id="{5A003FC0-E2DC-4138-805E-9A28D0A05085}"/>
                  </a:ext>
                </a:extLst>
              </p:cNvPr>
              <p:cNvSpPr txBox="1"/>
              <p:nvPr/>
            </p:nvSpPr>
            <p:spPr>
              <a:xfrm>
                <a:off x="7076770" y="-320275"/>
                <a:ext cx="1101438" cy="433306"/>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800" dirty="0">
                    <a:solidFill>
                      <a:schemeClr val="tx1"/>
                    </a:solidFill>
                    <a:latin typeface="HG丸ｺﾞｼｯｸM-PRO" panose="020F0600000000000000" pitchFamily="50" charset="-128"/>
                    <a:ea typeface="HG丸ｺﾞｼｯｸM-PRO" panose="020F0600000000000000" pitchFamily="50" charset="-128"/>
                  </a:rPr>
                  <a:t>高年齢労働者の</a:t>
                </a:r>
                <a:endParaRPr kumimoji="1" lang="en-US" altLang="ja-JP" sz="800" dirty="0">
                  <a:solidFill>
                    <a:schemeClr val="tx1"/>
                  </a:solidFill>
                  <a:latin typeface="HG丸ｺﾞｼｯｸM-PRO" panose="020F0600000000000000" pitchFamily="50" charset="-128"/>
                  <a:ea typeface="HG丸ｺﾞｼｯｸM-PRO" panose="020F0600000000000000" pitchFamily="50" charset="-128"/>
                </a:endParaRPr>
              </a:p>
              <a:p>
                <a:pPr algn="ctr"/>
                <a:r>
                  <a:rPr kumimoji="1" lang="ja-JP" altLang="en-US" sz="800" dirty="0">
                    <a:solidFill>
                      <a:schemeClr val="tx1"/>
                    </a:solidFill>
                    <a:latin typeface="HG丸ｺﾞｼｯｸM-PRO" panose="020F0600000000000000" pitchFamily="50" charset="-128"/>
                    <a:ea typeface="HG丸ｺﾞｼｯｸM-PRO" panose="020F0600000000000000" pitchFamily="50" charset="-128"/>
                  </a:rPr>
                  <a:t>安全衛生対策</a:t>
                </a:r>
              </a:p>
            </p:txBody>
          </p:sp>
          <p:pic>
            <p:nvPicPr>
              <p:cNvPr id="17" name="図 16">
                <a:extLst>
                  <a:ext uri="{FF2B5EF4-FFF2-40B4-BE49-F238E27FC236}">
                    <a16:creationId xmlns:a16="http://schemas.microsoft.com/office/drawing/2014/main" id="{2EF9E815-E79A-8CE2-C741-834172EE2D75}"/>
                  </a:ext>
                </a:extLst>
              </p:cNvPr>
              <p:cNvPicPr>
                <a:picLocks noChangeAspect="1"/>
              </p:cNvPicPr>
              <p:nvPr/>
            </p:nvPicPr>
            <p:blipFill>
              <a:blip r:embed="rId3"/>
              <a:stretch>
                <a:fillRect/>
              </a:stretch>
            </p:blipFill>
            <p:spPr>
              <a:xfrm>
                <a:off x="7259287" y="-1047232"/>
                <a:ext cx="736404" cy="767596"/>
              </a:xfrm>
              <a:prstGeom prst="rect">
                <a:avLst/>
              </a:prstGeom>
              <a:ln w="15875">
                <a:solidFill>
                  <a:schemeClr val="accent6">
                    <a:lumMod val="75000"/>
                  </a:schemeClr>
                </a:solidFill>
              </a:ln>
            </p:spPr>
          </p:pic>
        </p:grpSp>
      </p:grpSp>
      <p:grpSp>
        <p:nvGrpSpPr>
          <p:cNvPr id="36" name="グループ化 35">
            <a:extLst>
              <a:ext uri="{FF2B5EF4-FFF2-40B4-BE49-F238E27FC236}">
                <a16:creationId xmlns:a16="http://schemas.microsoft.com/office/drawing/2014/main" id="{D6AA5D7C-4E8E-8DC8-5B4F-E16172AB4B58}"/>
              </a:ext>
            </a:extLst>
          </p:cNvPr>
          <p:cNvGrpSpPr/>
          <p:nvPr/>
        </p:nvGrpSpPr>
        <p:grpSpPr>
          <a:xfrm>
            <a:off x="97245" y="6558225"/>
            <a:ext cx="6605796" cy="1735270"/>
            <a:chOff x="127854" y="7361879"/>
            <a:chExt cx="6605796" cy="1735270"/>
          </a:xfrm>
        </p:grpSpPr>
        <p:grpSp>
          <p:nvGrpSpPr>
            <p:cNvPr id="20" name="グループ化 19">
              <a:extLst>
                <a:ext uri="{FF2B5EF4-FFF2-40B4-BE49-F238E27FC236}">
                  <a16:creationId xmlns:a16="http://schemas.microsoft.com/office/drawing/2014/main" id="{510F99EA-573F-C967-4614-E50E5B17F862}"/>
                </a:ext>
              </a:extLst>
            </p:cNvPr>
            <p:cNvGrpSpPr/>
            <p:nvPr/>
          </p:nvGrpSpPr>
          <p:grpSpPr>
            <a:xfrm>
              <a:off x="127854" y="7361879"/>
              <a:ext cx="6605796" cy="1735270"/>
              <a:chOff x="1395095" y="2827462"/>
              <a:chExt cx="8898786" cy="3042998"/>
            </a:xfrm>
          </p:grpSpPr>
          <p:sp>
            <p:nvSpPr>
              <p:cNvPr id="22" name="テキスト ボックス 21">
                <a:extLst>
                  <a:ext uri="{FF2B5EF4-FFF2-40B4-BE49-F238E27FC236}">
                    <a16:creationId xmlns:a16="http://schemas.microsoft.com/office/drawing/2014/main" id="{CBD7BF5D-4A67-6669-7FD2-E83B8DED1FB9}"/>
                  </a:ext>
                </a:extLst>
              </p:cNvPr>
              <p:cNvSpPr txBox="1"/>
              <p:nvPr/>
            </p:nvSpPr>
            <p:spPr>
              <a:xfrm>
                <a:off x="1560429" y="3453584"/>
                <a:ext cx="8733452" cy="431777"/>
              </a:xfrm>
              <a:prstGeom prst="rect">
                <a:avLst/>
              </a:prstGeom>
              <a:noFill/>
            </p:spPr>
            <p:txBody>
              <a:bodyPr wrap="square" rtlCol="0">
                <a:spAutoFit/>
              </a:bodyPr>
              <a:lstStyle/>
              <a:p>
                <a:r>
                  <a:rPr kumimoji="1" lang="ja-JP" altLang="en-US" sz="1000" b="1" spc="100" dirty="0">
                    <a:solidFill>
                      <a:schemeClr val="accent6">
                        <a:lumMod val="75000"/>
                      </a:schemeClr>
                    </a:solidFill>
                    <a:latin typeface="HG丸ｺﾞｼｯｸM-PRO" panose="020F0600000000000000" pitchFamily="50" charset="-128"/>
                    <a:ea typeface="HG丸ｺﾞｼｯｸM-PRO" panose="020F0600000000000000" pitchFamily="50" charset="-128"/>
                  </a:rPr>
                  <a:t>１ </a:t>
                </a:r>
                <a:r>
                  <a:rPr kumimoji="1" lang="ja-JP" altLang="en-US" sz="1000" b="1" u="sng" spc="100" dirty="0">
                    <a:solidFill>
                      <a:schemeClr val="accent6">
                        <a:lumMod val="75000"/>
                      </a:schemeClr>
                    </a:solidFill>
                    <a:latin typeface="HG丸ｺﾞｼｯｸM-PRO" panose="020F0600000000000000" pitchFamily="50" charset="-128"/>
                    <a:ea typeface="HG丸ｺﾞｼｯｸM-PRO" panose="020F0600000000000000" pitchFamily="50" charset="-128"/>
                  </a:rPr>
                  <a:t>補助金の目的</a:t>
                </a:r>
              </a:p>
            </p:txBody>
          </p:sp>
          <p:sp>
            <p:nvSpPr>
              <p:cNvPr id="23" name="テキスト ボックス 22">
                <a:extLst>
                  <a:ext uri="{FF2B5EF4-FFF2-40B4-BE49-F238E27FC236}">
                    <a16:creationId xmlns:a16="http://schemas.microsoft.com/office/drawing/2014/main" id="{5A190A40-49A4-BEE3-35D0-2253888A420B}"/>
                  </a:ext>
                </a:extLst>
              </p:cNvPr>
              <p:cNvSpPr txBox="1"/>
              <p:nvPr/>
            </p:nvSpPr>
            <p:spPr>
              <a:xfrm>
                <a:off x="1395095" y="3815388"/>
                <a:ext cx="8733455" cy="1061903"/>
              </a:xfrm>
              <a:prstGeom prst="rect">
                <a:avLst/>
              </a:prstGeom>
              <a:noFill/>
            </p:spPr>
            <p:txBody>
              <a:bodyPr wrap="square" rtlCol="0">
                <a:spAutoFit/>
              </a:bodyPr>
              <a:lstStyle/>
              <a:p>
                <a:pPr defTabSz="432000">
                  <a:lnSpc>
                    <a:spcPts val="1400"/>
                  </a:lnSpc>
                </a:pPr>
                <a:r>
                  <a:rPr kumimoji="1" lang="ja-JP" altLang="en-US" sz="1000" kern="0" spc="-100" dirty="0">
                    <a:latin typeface="HG丸ｺﾞｼｯｸM-PRO" panose="020F0600000000000000" pitchFamily="50" charset="-128"/>
                    <a:ea typeface="HG丸ｺﾞｼｯｸM-PRO" panose="020F0600000000000000" pitchFamily="50" charset="-128"/>
                  </a:rPr>
                  <a:t>　・高年齢労働者の労働災害防止のための設備改善や専門家による指導などの費用を補助します。</a:t>
                </a:r>
              </a:p>
              <a:p>
                <a:pPr defTabSz="432000">
                  <a:lnSpc>
                    <a:spcPts val="1400"/>
                  </a:lnSpc>
                </a:pPr>
                <a:r>
                  <a:rPr kumimoji="1" lang="ja-JP" altLang="en-US" sz="1000" kern="0" spc="-100" dirty="0">
                    <a:latin typeface="HG丸ｺﾞｼｯｸM-PRO" panose="020F0600000000000000" pitchFamily="50" charset="-128"/>
                    <a:ea typeface="HG丸ｺﾞｼｯｸM-PRO" panose="020F0600000000000000" pitchFamily="50" charset="-128"/>
                  </a:rPr>
                  <a:t>　・高年齢労働者の雇用状況や対策・取組の計画を審査の上、効果が期待できるもの</a:t>
                </a:r>
                <a:br>
                  <a:rPr kumimoji="1" lang="en-US" altLang="ja-JP" sz="1000" kern="0" spc="-100" dirty="0">
                    <a:latin typeface="HG丸ｺﾞｼｯｸM-PRO" panose="020F0600000000000000" pitchFamily="50" charset="-128"/>
                    <a:ea typeface="HG丸ｺﾞｼｯｸM-PRO" panose="020F0600000000000000" pitchFamily="50" charset="-128"/>
                  </a:rPr>
                </a:br>
                <a:r>
                  <a:rPr kumimoji="1" lang="ja-JP" altLang="en-US" sz="1000" kern="0" spc="-100" dirty="0">
                    <a:latin typeface="HG丸ｺﾞｼｯｸM-PRO" panose="020F0600000000000000" pitchFamily="50" charset="-128"/>
                    <a:ea typeface="HG丸ｺﾞｼｯｸM-PRO" panose="020F0600000000000000" pitchFamily="50" charset="-128"/>
                  </a:rPr>
                  <a:t>　について、補助金を支給します。</a:t>
                </a:r>
              </a:p>
            </p:txBody>
          </p:sp>
          <p:sp>
            <p:nvSpPr>
              <p:cNvPr id="24" name="テキスト ボックス 23">
                <a:extLst>
                  <a:ext uri="{FF2B5EF4-FFF2-40B4-BE49-F238E27FC236}">
                    <a16:creationId xmlns:a16="http://schemas.microsoft.com/office/drawing/2014/main" id="{909CFD15-EA3D-AF9D-3F4B-D9761B77A0C3}"/>
                  </a:ext>
                </a:extLst>
              </p:cNvPr>
              <p:cNvSpPr txBox="1"/>
              <p:nvPr/>
            </p:nvSpPr>
            <p:spPr>
              <a:xfrm>
                <a:off x="1448802" y="4821361"/>
                <a:ext cx="8733455" cy="431777"/>
              </a:xfrm>
              <a:prstGeom prst="rect">
                <a:avLst/>
              </a:prstGeom>
              <a:noFill/>
            </p:spPr>
            <p:txBody>
              <a:bodyPr wrap="square" rtlCol="0">
                <a:spAutoFit/>
              </a:bodyPr>
              <a:lstStyle/>
              <a:p>
                <a:r>
                  <a:rPr kumimoji="1" lang="ja-JP" altLang="en-US" sz="900" b="1" spc="100" dirty="0">
                    <a:solidFill>
                      <a:schemeClr val="accent6">
                        <a:lumMod val="75000"/>
                      </a:schemeClr>
                    </a:solidFill>
                    <a:latin typeface="HG丸ｺﾞｼｯｸM-PRO" panose="020F0600000000000000" pitchFamily="50" charset="-128"/>
                    <a:ea typeface="HG丸ｺﾞｼｯｸM-PRO" panose="020F0600000000000000" pitchFamily="50" charset="-128"/>
                  </a:rPr>
                  <a:t> </a:t>
                </a:r>
                <a:r>
                  <a:rPr kumimoji="1" lang="ja-JP" altLang="en-US" sz="1000" b="1" spc="100" dirty="0">
                    <a:solidFill>
                      <a:schemeClr val="accent6">
                        <a:lumMod val="75000"/>
                      </a:schemeClr>
                    </a:solidFill>
                    <a:latin typeface="HG丸ｺﾞｼｯｸM-PRO" panose="020F0600000000000000" pitchFamily="50" charset="-128"/>
                    <a:ea typeface="HG丸ｺﾞｼｯｸM-PRO" panose="020F0600000000000000" pitchFamily="50" charset="-128"/>
                  </a:rPr>
                  <a:t>２ </a:t>
                </a:r>
                <a:r>
                  <a:rPr kumimoji="1" lang="ja-JP" altLang="en-US" sz="1000" b="1" u="sng" spc="100" dirty="0">
                    <a:solidFill>
                      <a:schemeClr val="accent6">
                        <a:lumMod val="75000"/>
                      </a:schemeClr>
                    </a:solidFill>
                    <a:latin typeface="HG丸ｺﾞｼｯｸM-PRO" panose="020F0600000000000000" pitchFamily="50" charset="-128"/>
                    <a:ea typeface="HG丸ｺﾞｼｯｸM-PRO" panose="020F0600000000000000" pitchFamily="50" charset="-128"/>
                  </a:rPr>
                  <a:t>対象となる事業者 </a:t>
                </a:r>
                <a:r>
                  <a:rPr kumimoji="1" lang="ja-JP" altLang="en-US" sz="900" kern="0" spc="100" dirty="0">
                    <a:latin typeface="HG丸ｺﾞｼｯｸM-PRO" panose="020F0600000000000000" pitchFamily="50" charset="-128"/>
                    <a:ea typeface="HG丸ｺﾞｼｯｸM-PRO" panose="020F0600000000000000" pitchFamily="50" charset="-128"/>
                  </a:rPr>
                  <a:t>（次のいずれも満たす中小企業事業者であること</a:t>
                </a:r>
                <a:r>
                  <a:rPr kumimoji="1" lang="en-US" altLang="ja-JP" sz="900" kern="0" spc="100" dirty="0">
                    <a:latin typeface="HG丸ｺﾞｼｯｸM-PRO" panose="020F0600000000000000" pitchFamily="50" charset="-128"/>
                    <a:ea typeface="HG丸ｺﾞｼｯｸM-PRO" panose="020F0600000000000000" pitchFamily="50" charset="-128"/>
                  </a:rPr>
                  <a:t>)</a:t>
                </a:r>
                <a:endParaRPr kumimoji="1" lang="ja-JP" altLang="en-US" sz="900" kern="0" spc="100" dirty="0">
                  <a:latin typeface="HG丸ｺﾞｼｯｸM-PRO" panose="020F0600000000000000" pitchFamily="50" charset="-128"/>
                  <a:ea typeface="HG丸ｺﾞｼｯｸM-PRO" panose="020F0600000000000000" pitchFamily="50" charset="-128"/>
                </a:endParaRPr>
              </a:p>
            </p:txBody>
          </p:sp>
          <p:pic>
            <p:nvPicPr>
              <p:cNvPr id="25" name="図 24" descr="QR コード&#10;&#10;自動的に生成された説明">
                <a:extLst>
                  <a:ext uri="{FF2B5EF4-FFF2-40B4-BE49-F238E27FC236}">
                    <a16:creationId xmlns:a16="http://schemas.microsoft.com/office/drawing/2014/main" id="{B37A9F2E-C770-618D-890A-E08AE99C9168}"/>
                  </a:ext>
                </a:extLst>
              </p:cNvPr>
              <p:cNvPicPr>
                <a:picLocks noChangeAspect="1"/>
              </p:cNvPicPr>
              <p:nvPr/>
            </p:nvPicPr>
            <p:blipFill>
              <a:blip r:embed="rId4"/>
              <a:stretch>
                <a:fillRect/>
              </a:stretch>
            </p:blipFill>
            <p:spPr>
              <a:xfrm>
                <a:off x="8972465" y="2972849"/>
                <a:ext cx="1149338" cy="1394911"/>
              </a:xfrm>
              <a:prstGeom prst="rect">
                <a:avLst/>
              </a:prstGeom>
              <a:ln w="19050">
                <a:solidFill>
                  <a:schemeClr val="accent6">
                    <a:lumMod val="75000"/>
                  </a:schemeClr>
                </a:solidFill>
              </a:ln>
            </p:spPr>
          </p:pic>
          <p:sp>
            <p:nvSpPr>
              <p:cNvPr id="27" name="テキスト ボックス 26">
                <a:extLst>
                  <a:ext uri="{FF2B5EF4-FFF2-40B4-BE49-F238E27FC236}">
                    <a16:creationId xmlns:a16="http://schemas.microsoft.com/office/drawing/2014/main" id="{F6DD0516-8A22-7421-5DF2-BED15BA18703}"/>
                  </a:ext>
                </a:extLst>
              </p:cNvPr>
              <p:cNvSpPr txBox="1"/>
              <p:nvPr/>
            </p:nvSpPr>
            <p:spPr>
              <a:xfrm>
                <a:off x="1533242" y="5123394"/>
                <a:ext cx="7622055" cy="747066"/>
              </a:xfrm>
              <a:prstGeom prst="rect">
                <a:avLst/>
              </a:prstGeom>
              <a:noFill/>
            </p:spPr>
            <p:txBody>
              <a:bodyPr wrap="square" rtlCol="0">
                <a:spAutoFit/>
              </a:bodyPr>
              <a:lstStyle/>
              <a:p>
                <a:pPr>
                  <a:lnSpc>
                    <a:spcPts val="1400"/>
                  </a:lnSpc>
                </a:pPr>
                <a:r>
                  <a:rPr kumimoji="1" lang="ja-JP" altLang="en-US" sz="1000" kern="0" spc="-100" dirty="0">
                    <a:latin typeface="HG丸ｺﾞｼｯｸM-PRO" panose="020F0600000000000000" pitchFamily="50" charset="-128"/>
                    <a:ea typeface="HG丸ｺﾞｼｯｸM-PRO" panose="020F0600000000000000" pitchFamily="50" charset="-128"/>
                  </a:rPr>
                  <a:t>・ １年以上事業を実施していること。</a:t>
                </a:r>
              </a:p>
              <a:p>
                <a:pPr>
                  <a:lnSpc>
                    <a:spcPts val="1400"/>
                  </a:lnSpc>
                </a:pPr>
                <a:r>
                  <a:rPr kumimoji="1" lang="ja-JP" altLang="en-US" sz="1000" kern="0" spc="-100" dirty="0">
                    <a:latin typeface="HG丸ｺﾞｼｯｸM-PRO" panose="020F0600000000000000" pitchFamily="50" charset="-128"/>
                    <a:ea typeface="HG丸ｺﾞｼｯｸM-PRO" panose="020F0600000000000000" pitchFamily="50" charset="-128"/>
                  </a:rPr>
                  <a:t>・ 役員を除き、自社の労災保険適用の高年齢労働者</a:t>
                </a:r>
                <a:r>
                  <a:rPr kumimoji="1" lang="en-US" altLang="ja-JP" sz="1000" kern="0" spc="-100" dirty="0">
                    <a:latin typeface="HG丸ｺﾞｼｯｸM-PRO" panose="020F0600000000000000" pitchFamily="50" charset="-128"/>
                    <a:ea typeface="HG丸ｺﾞｼｯｸM-PRO" panose="020F0600000000000000" pitchFamily="50" charset="-128"/>
                  </a:rPr>
                  <a:t>(60</a:t>
                </a:r>
                <a:r>
                  <a:rPr kumimoji="1" lang="ja-JP" altLang="en-US" sz="1000" kern="0" spc="-100" dirty="0">
                    <a:latin typeface="HG丸ｺﾞｼｯｸM-PRO" panose="020F0600000000000000" pitchFamily="50" charset="-128"/>
                    <a:ea typeface="HG丸ｺﾞｼｯｸM-PRO" panose="020F0600000000000000" pitchFamily="50" charset="-128"/>
                  </a:rPr>
                  <a:t>歳以上</a:t>
                </a:r>
                <a:r>
                  <a:rPr kumimoji="1" lang="en-US" altLang="ja-JP" sz="1000" kern="0" spc="-100" dirty="0">
                    <a:latin typeface="HG丸ｺﾞｼｯｸM-PRO" panose="020F0600000000000000" pitchFamily="50" charset="-128"/>
                    <a:ea typeface="HG丸ｺﾞｼｯｸM-PRO" panose="020F0600000000000000" pitchFamily="50" charset="-128"/>
                  </a:rPr>
                  <a:t>)</a:t>
                </a:r>
                <a:r>
                  <a:rPr kumimoji="1" lang="ja-JP" altLang="en-US" sz="1000" kern="0" spc="-100" dirty="0">
                    <a:latin typeface="HG丸ｺﾞｼｯｸM-PRO" panose="020F0600000000000000" pitchFamily="50" charset="-128"/>
                    <a:ea typeface="HG丸ｺﾞｼｯｸM-PRO" panose="020F0600000000000000" pitchFamily="50" charset="-128"/>
                  </a:rPr>
                  <a:t>が常時１名以上就労していること。</a:t>
                </a:r>
              </a:p>
            </p:txBody>
          </p:sp>
          <p:pic>
            <p:nvPicPr>
              <p:cNvPr id="28" name="図 27" descr="光 が含まれている画像&#10;&#10;自動的に生成された説明">
                <a:extLst>
                  <a:ext uri="{FF2B5EF4-FFF2-40B4-BE49-F238E27FC236}">
                    <a16:creationId xmlns:a16="http://schemas.microsoft.com/office/drawing/2014/main" id="{607D8575-A860-02C1-7644-D73E9A2E4C89}"/>
                  </a:ext>
                </a:extLst>
              </p:cNvPr>
              <p:cNvPicPr>
                <a:picLocks noChangeAspect="1"/>
              </p:cNvPicPr>
              <p:nvPr/>
            </p:nvPicPr>
            <p:blipFill>
              <a:blip r:embed="rId5"/>
              <a:stretch>
                <a:fillRect/>
              </a:stretch>
            </p:blipFill>
            <p:spPr>
              <a:xfrm>
                <a:off x="7967957" y="2827462"/>
                <a:ext cx="832430" cy="1151945"/>
              </a:xfrm>
              <a:prstGeom prst="rect">
                <a:avLst/>
              </a:prstGeom>
            </p:spPr>
          </p:pic>
        </p:grpSp>
        <p:sp>
          <p:nvSpPr>
            <p:cNvPr id="33" name="角丸四角形 21">
              <a:extLst>
                <a:ext uri="{FF2B5EF4-FFF2-40B4-BE49-F238E27FC236}">
                  <a16:creationId xmlns:a16="http://schemas.microsoft.com/office/drawing/2014/main" id="{1CA13BD8-5070-9525-CFF1-83D8542864E6}"/>
                </a:ext>
              </a:extLst>
            </p:cNvPr>
            <p:cNvSpPr/>
            <p:nvPr/>
          </p:nvSpPr>
          <p:spPr>
            <a:xfrm>
              <a:off x="250587" y="7420683"/>
              <a:ext cx="4643414" cy="298242"/>
            </a:xfrm>
            <a:prstGeom prst="roundRect">
              <a:avLst>
                <a:gd name="adj" fmla="val 50000"/>
              </a:avLst>
            </a:prstGeom>
            <a:solidFill>
              <a:schemeClr val="accent6">
                <a:lumMod val="75000"/>
                <a:alpha val="78000"/>
              </a:schemeClr>
            </a:solidFill>
          </p:spPr>
          <p:style>
            <a:lnRef idx="1">
              <a:schemeClr val="accent4"/>
            </a:lnRef>
            <a:fillRef idx="3">
              <a:schemeClr val="accent4"/>
            </a:fillRef>
            <a:effectRef idx="2">
              <a:schemeClr val="accent4"/>
            </a:effectRef>
            <a:fontRef idx="minor">
              <a:schemeClr val="lt1"/>
            </a:fontRef>
          </p:style>
          <p:txBody>
            <a:bodyPr wrap="square" rtlCol="0" anchor="ctr"/>
            <a:lstStyle>
              <a:defPPr>
                <a:defRPr lang="ja-JP"/>
              </a:defPPr>
              <a:lvl1pPr marL="0" indent="0" algn="l" defTabSz="914400" rtl="0" eaLnBrk="1" latinLnBrk="0" hangingPunct="1">
                <a:defRPr kumimoji="1" sz="1800" kern="1200">
                  <a:solidFill>
                    <a:schemeClr val="lt1"/>
                  </a:solidFill>
                  <a:latin typeface="+mn-lt"/>
                  <a:ea typeface="+mn-ea"/>
                  <a:cs typeface="+mn-cs"/>
                </a:defRPr>
              </a:lvl1pPr>
              <a:lvl2pPr marL="457200" indent="0" algn="l" defTabSz="914400" rtl="0" eaLnBrk="1" latinLnBrk="0" hangingPunct="1">
                <a:defRPr kumimoji="1" sz="1800" kern="1200">
                  <a:solidFill>
                    <a:schemeClr val="lt1"/>
                  </a:solidFill>
                  <a:latin typeface="+mn-lt"/>
                  <a:ea typeface="+mn-ea"/>
                  <a:cs typeface="+mn-cs"/>
                </a:defRPr>
              </a:lvl2pPr>
              <a:lvl3pPr marL="914400" indent="0" algn="l" defTabSz="914400" rtl="0" eaLnBrk="1" latinLnBrk="0" hangingPunct="1">
                <a:defRPr kumimoji="1" sz="1800" kern="1200">
                  <a:solidFill>
                    <a:schemeClr val="lt1"/>
                  </a:solidFill>
                  <a:latin typeface="+mn-lt"/>
                  <a:ea typeface="+mn-ea"/>
                  <a:cs typeface="+mn-cs"/>
                </a:defRPr>
              </a:lvl3pPr>
              <a:lvl4pPr marL="1371600" indent="0" algn="l" defTabSz="914400" rtl="0" eaLnBrk="1" latinLnBrk="0" hangingPunct="1">
                <a:defRPr kumimoji="1" sz="1800" kern="1200">
                  <a:solidFill>
                    <a:schemeClr val="lt1"/>
                  </a:solidFill>
                  <a:latin typeface="+mn-lt"/>
                  <a:ea typeface="+mn-ea"/>
                  <a:cs typeface="+mn-cs"/>
                </a:defRPr>
              </a:lvl4pPr>
              <a:lvl5pPr marL="1828800" indent="0" algn="l" defTabSz="914400" rtl="0" eaLnBrk="1" latinLnBrk="0" hangingPunct="1">
                <a:defRPr kumimoji="1" sz="1800" kern="1200">
                  <a:solidFill>
                    <a:schemeClr val="lt1"/>
                  </a:solidFill>
                  <a:latin typeface="+mn-lt"/>
                  <a:ea typeface="+mn-ea"/>
                  <a:cs typeface="+mn-cs"/>
                </a:defRPr>
              </a:lvl5pPr>
              <a:lvl6pPr marL="2286000" indent="0" algn="l" defTabSz="914400" rtl="0" eaLnBrk="1" latinLnBrk="0" hangingPunct="1">
                <a:defRPr kumimoji="1" sz="1800" kern="1200">
                  <a:solidFill>
                    <a:schemeClr val="lt1"/>
                  </a:solidFill>
                  <a:latin typeface="+mn-lt"/>
                  <a:ea typeface="+mn-ea"/>
                  <a:cs typeface="+mn-cs"/>
                </a:defRPr>
              </a:lvl6pPr>
              <a:lvl7pPr marL="2743200" indent="0" algn="l" defTabSz="914400" rtl="0" eaLnBrk="1" latinLnBrk="0" hangingPunct="1">
                <a:defRPr kumimoji="1" sz="1800" kern="1200">
                  <a:solidFill>
                    <a:schemeClr val="lt1"/>
                  </a:solidFill>
                  <a:latin typeface="+mn-lt"/>
                  <a:ea typeface="+mn-ea"/>
                  <a:cs typeface="+mn-cs"/>
                </a:defRPr>
              </a:lvl7pPr>
              <a:lvl8pPr marL="3200400" indent="0" algn="l" defTabSz="914400" rtl="0" eaLnBrk="1" latinLnBrk="0" hangingPunct="1">
                <a:defRPr kumimoji="1" sz="1800" kern="1200">
                  <a:solidFill>
                    <a:schemeClr val="lt1"/>
                  </a:solidFill>
                  <a:latin typeface="+mn-lt"/>
                  <a:ea typeface="+mn-ea"/>
                  <a:cs typeface="+mn-cs"/>
                </a:defRPr>
              </a:lvl8pPr>
              <a:lvl9pPr marL="3657600" indent="0" algn="l" defTabSz="914400" rtl="0" eaLnBrk="1" latinLnBrk="0" hangingPunct="1">
                <a:defRPr kumimoji="1" sz="1800" kern="1200">
                  <a:solidFill>
                    <a:schemeClr val="lt1"/>
                  </a:solidFill>
                  <a:latin typeface="+mn-lt"/>
                  <a:ea typeface="+mn-ea"/>
                  <a:cs typeface="+mn-cs"/>
                </a:defRPr>
              </a:lvl9pPr>
            </a:lstStyle>
            <a:p>
              <a:r>
                <a:rPr lang="ja-JP" altLang="en-US" sz="1200" b="1" dirty="0">
                  <a:solidFill>
                    <a:schemeClr val="bg1"/>
                  </a:solidFill>
                  <a:latin typeface="HG丸ｺﾞｼｯｸM-PRO" panose="020F0600000000000000" pitchFamily="50" charset="-128"/>
                  <a:ea typeface="HG丸ｺﾞｼｯｸM-PRO" panose="020F0600000000000000" pitchFamily="50" charset="-128"/>
                </a:rPr>
                <a:t>エイジフレンドリー補助金について</a:t>
              </a:r>
              <a:endParaRPr lang="en-US" altLang="ja-JP" sz="1200" b="1" dirty="0">
                <a:solidFill>
                  <a:schemeClr val="bg1"/>
                </a:solidFill>
                <a:latin typeface="HG丸ｺﾞｼｯｸM-PRO" panose="020F0600000000000000" pitchFamily="50" charset="-128"/>
                <a:ea typeface="HG丸ｺﾞｼｯｸM-PRO" panose="020F0600000000000000" pitchFamily="50" charset="-128"/>
              </a:endParaRPr>
            </a:p>
          </p:txBody>
        </p:sp>
      </p:grpSp>
      <p:sp>
        <p:nvSpPr>
          <p:cNvPr id="37" name="テキスト ボックス 36">
            <a:extLst>
              <a:ext uri="{FF2B5EF4-FFF2-40B4-BE49-F238E27FC236}">
                <a16:creationId xmlns:a16="http://schemas.microsoft.com/office/drawing/2014/main" id="{580EAF20-3186-BD6A-DA2F-6EB840D85956}"/>
              </a:ext>
            </a:extLst>
          </p:cNvPr>
          <p:cNvSpPr txBox="1"/>
          <p:nvPr/>
        </p:nvSpPr>
        <p:spPr>
          <a:xfrm>
            <a:off x="4973384" y="7480344"/>
            <a:ext cx="1823729" cy="276999"/>
          </a:xfrm>
          <a:prstGeom prst="rect">
            <a:avLst/>
          </a:prstGeom>
          <a:noFill/>
        </p:spPr>
        <p:txBody>
          <a:bodyPr wrap="square" rtlCol="0">
            <a:spAutoFit/>
          </a:bodyPr>
          <a:lstStyle/>
          <a:p>
            <a:r>
              <a:rPr kumimoji="1" lang="ja-JP" altLang="en-US" sz="1200" b="1" u="sng" dirty="0"/>
              <a:t>補助金の詳細はこちら☝</a:t>
            </a:r>
            <a:endParaRPr kumimoji="1" lang="ja-JP" altLang="en-US" sz="1200" b="1" dirty="0"/>
          </a:p>
        </p:txBody>
      </p:sp>
      <p:sp>
        <p:nvSpPr>
          <p:cNvPr id="39" name="テキスト ボックス 38">
            <a:extLst>
              <a:ext uri="{FF2B5EF4-FFF2-40B4-BE49-F238E27FC236}">
                <a16:creationId xmlns:a16="http://schemas.microsoft.com/office/drawing/2014/main" id="{F2AEAE2F-6499-C776-4DE3-4587E24B0EF6}"/>
              </a:ext>
            </a:extLst>
          </p:cNvPr>
          <p:cNvSpPr txBox="1"/>
          <p:nvPr/>
        </p:nvSpPr>
        <p:spPr>
          <a:xfrm>
            <a:off x="267462" y="873991"/>
            <a:ext cx="6448640" cy="400110"/>
          </a:xfrm>
          <a:prstGeom prst="rect">
            <a:avLst/>
          </a:prstGeom>
          <a:noFill/>
        </p:spPr>
        <p:txBody>
          <a:bodyPr wrap="square" rtlCol="0">
            <a:spAutoFit/>
          </a:bodyPr>
          <a:lstStyle/>
          <a:p>
            <a:r>
              <a:rPr kumimoji="1" lang="ja-JP" altLang="en-US" sz="2000" b="1" i="1" u="sng" dirty="0"/>
              <a:t>介護施設でも高年齢労働者の災害が増加しています！！</a:t>
            </a:r>
          </a:p>
        </p:txBody>
      </p:sp>
      <p:sp>
        <p:nvSpPr>
          <p:cNvPr id="2" name="テキスト ボックス 1">
            <a:extLst>
              <a:ext uri="{FF2B5EF4-FFF2-40B4-BE49-F238E27FC236}">
                <a16:creationId xmlns:a16="http://schemas.microsoft.com/office/drawing/2014/main" id="{460E149F-D8D6-FC35-C9DB-6F698ACE6248}"/>
              </a:ext>
            </a:extLst>
          </p:cNvPr>
          <p:cNvSpPr txBox="1"/>
          <p:nvPr/>
        </p:nvSpPr>
        <p:spPr>
          <a:xfrm>
            <a:off x="267462" y="8300796"/>
            <a:ext cx="4837938" cy="707886"/>
          </a:xfrm>
          <a:prstGeom prst="rect">
            <a:avLst/>
          </a:prstGeom>
          <a:noFill/>
        </p:spPr>
        <p:txBody>
          <a:bodyPr wrap="square" rtlCol="0">
            <a:spAutoFit/>
          </a:bodyPr>
          <a:lstStyle/>
          <a:p>
            <a:r>
              <a:rPr kumimoji="1" lang="en-US" altLang="ja-JP" sz="1000" dirty="0"/>
              <a:t>【</a:t>
            </a:r>
            <a:r>
              <a:rPr kumimoji="1" lang="ja-JP" altLang="en-US" sz="1000"/>
              <a:t>令和</a:t>
            </a:r>
            <a:r>
              <a:rPr kumimoji="1" lang="ja-JP" altLang="en-US" sz="1000" dirty="0"/>
              <a:t>８</a:t>
            </a:r>
            <a:r>
              <a:rPr kumimoji="1" lang="ja-JP" altLang="en-US" sz="1000"/>
              <a:t>年度 </a:t>
            </a:r>
            <a:r>
              <a:rPr kumimoji="1" lang="ja-JP" altLang="en-US" sz="1000" dirty="0"/>
              <a:t>お問合せ先</a:t>
            </a:r>
            <a:r>
              <a:rPr kumimoji="1" lang="en-US" altLang="ja-JP" sz="1000" dirty="0"/>
              <a:t>】</a:t>
            </a:r>
          </a:p>
          <a:p>
            <a:r>
              <a:rPr kumimoji="1" lang="ja-JP" altLang="en-US" sz="1000" dirty="0"/>
              <a:t>　（一社）日本労働安全衛生コンサルタント会　エイジフレンドリー補助金事務センター</a:t>
            </a:r>
            <a:endParaRPr kumimoji="1" lang="en-US" altLang="ja-JP" sz="1000" dirty="0"/>
          </a:p>
          <a:p>
            <a:r>
              <a:rPr kumimoji="1" lang="en-US" altLang="ja-JP" sz="1000" dirty="0"/>
              <a:t>【</a:t>
            </a:r>
            <a:r>
              <a:rPr kumimoji="1" lang="ja-JP" altLang="en-US" sz="1000" dirty="0"/>
              <a:t>申請担当</a:t>
            </a:r>
            <a:r>
              <a:rPr kumimoji="1" lang="en-US" altLang="ja-JP" sz="1000" dirty="0"/>
              <a:t>】03-6381-7507</a:t>
            </a:r>
            <a:r>
              <a:rPr kumimoji="1" lang="ja-JP" altLang="en-US" sz="1000" dirty="0"/>
              <a:t>　 </a:t>
            </a:r>
            <a:r>
              <a:rPr kumimoji="1" lang="en-US" altLang="ja-JP" sz="1000" dirty="0"/>
              <a:t>【</a:t>
            </a:r>
            <a:r>
              <a:rPr kumimoji="1" lang="ja-JP" altLang="en-US" sz="1000" dirty="0"/>
              <a:t>支払担当</a:t>
            </a:r>
            <a:r>
              <a:rPr kumimoji="1" lang="en-US" altLang="ja-JP" sz="1000" dirty="0"/>
              <a:t>】03-6809-4085</a:t>
            </a:r>
          </a:p>
          <a:p>
            <a:r>
              <a:rPr kumimoji="1" lang="ja-JP" altLang="en-US" sz="1000" dirty="0"/>
              <a:t>ＨＰ（</a:t>
            </a:r>
            <a:r>
              <a:rPr kumimoji="1" lang="en-US" altLang="ja-JP" sz="1000" u="sng" dirty="0"/>
              <a:t>https://www.jashcon-age.or.jp</a:t>
            </a:r>
            <a:r>
              <a:rPr kumimoji="1" lang="ja-JP" altLang="en-US" sz="1000" dirty="0"/>
              <a:t>）</a:t>
            </a:r>
          </a:p>
        </p:txBody>
      </p:sp>
      <p:sp>
        <p:nvSpPr>
          <p:cNvPr id="4" name="テキスト ボックス 3">
            <a:extLst>
              <a:ext uri="{FF2B5EF4-FFF2-40B4-BE49-F238E27FC236}">
                <a16:creationId xmlns:a16="http://schemas.microsoft.com/office/drawing/2014/main" id="{9DAD66C1-CBFB-9963-536D-E32B1578CAD5}"/>
              </a:ext>
            </a:extLst>
          </p:cNvPr>
          <p:cNvSpPr txBox="1"/>
          <p:nvPr/>
        </p:nvSpPr>
        <p:spPr>
          <a:xfrm>
            <a:off x="4804251" y="8654739"/>
            <a:ext cx="1987414" cy="338554"/>
          </a:xfrm>
          <a:prstGeom prst="rect">
            <a:avLst/>
          </a:prstGeom>
          <a:noFill/>
        </p:spPr>
        <p:txBody>
          <a:bodyPr wrap="square" rtlCol="0">
            <a:spAutoFit/>
          </a:bodyPr>
          <a:lstStyle/>
          <a:p>
            <a:r>
              <a:rPr kumimoji="1" lang="ja-JP" altLang="en-US" sz="800" b="1" u="sng" dirty="0"/>
              <a:t>令和８年度ＳＡＦＥ協議会と</a:t>
            </a:r>
            <a:endParaRPr kumimoji="1" lang="en-US" altLang="ja-JP" sz="800" b="1" u="sng" dirty="0"/>
          </a:p>
          <a:p>
            <a:r>
              <a:rPr kumimoji="1" lang="ja-JP" altLang="en-US" sz="800" b="1" u="sng" dirty="0"/>
              <a:t>災害防止対策の詳細についてはこちら☝</a:t>
            </a:r>
          </a:p>
        </p:txBody>
      </p:sp>
      <p:pic>
        <p:nvPicPr>
          <p:cNvPr id="6" name="図 5">
            <a:extLst>
              <a:ext uri="{FF2B5EF4-FFF2-40B4-BE49-F238E27FC236}">
                <a16:creationId xmlns:a16="http://schemas.microsoft.com/office/drawing/2014/main" id="{2C02F3D2-CC20-09CE-87DE-9B8C36B195FE}"/>
              </a:ext>
            </a:extLst>
          </p:cNvPr>
          <p:cNvPicPr>
            <a:picLocks noChangeAspect="1"/>
          </p:cNvPicPr>
          <p:nvPr/>
        </p:nvPicPr>
        <p:blipFill>
          <a:blip r:embed="rId6"/>
          <a:stretch>
            <a:fillRect/>
          </a:stretch>
        </p:blipFill>
        <p:spPr>
          <a:xfrm>
            <a:off x="5624670" y="7765274"/>
            <a:ext cx="944386" cy="944386"/>
          </a:xfrm>
          <a:prstGeom prst="rect">
            <a:avLst/>
          </a:prstGeom>
        </p:spPr>
      </p:pic>
    </p:spTree>
    <p:extLst>
      <p:ext uri="{BB962C8B-B14F-4D97-AF65-F5344CB8AC3E}">
        <p14:creationId xmlns:p14="http://schemas.microsoft.com/office/powerpoint/2010/main" val="3227845656"/>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ユーザー定義 1">
      <a:majorFont>
        <a:latin typeface="Meiryo UI"/>
        <a:ea typeface="Meiryo UI"/>
        <a:cs typeface=""/>
      </a:majorFont>
      <a:minorFont>
        <a:latin typeface="Meiryo U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Relationships xmlns="http://schemas.openxmlformats.org/package/2006/relationships"><Relationship Id="rId1" Target="itemProps1.xml" Type="http://schemas.openxmlformats.org/officeDocument/2006/relationships/customXmlProps"/></Relationships>
</file>

<file path=customXml/_rels/item2.xml.rels><?xml version="1.0" encoding="UTF-8" standalone="yes"?><Relationships xmlns="http://schemas.openxmlformats.org/package/2006/relationships"><Relationship Id="rId1" Target="itemProps2.xml" Type="http://schemas.openxmlformats.org/officeDocument/2006/relationships/customXmlProps"/></Relationships>
</file>

<file path=customXml/_rels/item3.xml.rels><?xml version="1.0" encoding="UTF-8" standalone="yes"?><Relationships xmlns="http://schemas.openxmlformats.org/package/2006/relationships"><Relationship Id="rId1" Target="itemProps3.xml" Type="http://schemas.openxmlformats.org/officeDocument/2006/relationships/customXmlProps"/></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53DEF170DDB1164F8EDC2336E9BFEA71" ma:contentTypeVersion="14" ma:contentTypeDescription="新しいドキュメントを作成します。" ma:contentTypeScope="" ma:versionID="22c8f88cb27d8e5957ca0dd31d8a3e46">
  <xsd:schema xmlns:xsd="http://www.w3.org/2001/XMLSchema" xmlns:xs="http://www.w3.org/2001/XMLSchema" xmlns:p="http://schemas.microsoft.com/office/2006/metadata/properties" xmlns:ns2="cbbc69c7-3860-4cfc-825b-e9bddeb8900d" xmlns:ns3="44856c1c-163a-4db4-9f2d-e69ab44d016d" targetNamespace="http://schemas.microsoft.com/office/2006/metadata/properties" ma:root="true" ma:fieldsID="090b88a5f9991d10ba810c31b40f9639" ns2:_="" ns3:_="">
    <xsd:import namespace="cbbc69c7-3860-4cfc-825b-e9bddeb8900d"/>
    <xsd:import namespace="44856c1c-163a-4db4-9f2d-e69ab44d016d"/>
    <xsd:element name="properties">
      <xsd:complexType>
        <xsd:sequence>
          <xsd:element name="documentManagement">
            <xsd:complexType>
              <xsd:all>
                <xsd:element ref="ns2:Owner" minOccurs="0"/>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bc69c7-3860-4cfc-825b-e9bddeb8900d" elementFormDefault="qualified">
    <xsd:import namespace="http://schemas.microsoft.com/office/2006/documentManagement/types"/>
    <xsd:import namespace="http://schemas.microsoft.com/office/infopath/2007/PartnerControls"/>
    <xsd:element name="Owner" ma:index="8" nillable="true" ma:displayName="所有者"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画像タグ" ma:readOnly="false" ma:fieldId="{5cf76f15-5ced-4ddc-b409-7134ff3c332f}" ma:taxonomyMulti="true" ma:sspId="0347f584-7be2-4218-8e94-402d99aedf0b"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4856c1c-163a-4db4-9f2d-e69ab44d016d"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fdb3ba73-bff6-46f8-804c-52ec06927128}" ma:internalName="TaxCatchAll" ma:showField="CatchAllData" ma:web="44856c1c-163a-4db4-9f2d-e69ab44d016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bbc69c7-3860-4cfc-825b-e9bddeb8900d">
      <Terms xmlns="http://schemas.microsoft.com/office/infopath/2007/PartnerControls"/>
    </lcf76f155ced4ddcb4097134ff3c332f>
    <Owner xmlns="cbbc69c7-3860-4cfc-825b-e9bddeb8900d">
      <UserInfo>
        <DisplayName/>
        <AccountId xsi:nil="true"/>
        <AccountType/>
      </UserInfo>
    </Owner>
    <TaxCatchAll xmlns="44856c1c-163a-4db4-9f2d-e69ab44d016d" xsi:nil="true"/>
  </documentManagement>
</p:properties>
</file>

<file path=customXml/itemProps1.xml><?xml version="1.0" encoding="utf-8"?>
<ds:datastoreItem xmlns:ds="http://schemas.openxmlformats.org/officeDocument/2006/customXml" ds:itemID="{3C246D2D-FCBE-44CE-80B0-EF9E1540E62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bbc69c7-3860-4cfc-825b-e9bddeb8900d"/>
    <ds:schemaRef ds:uri="44856c1c-163a-4db4-9f2d-e69ab44d016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7E38839-C43D-48B1-89DD-EA7A4F04FEF7}">
  <ds:schemaRefs>
    <ds:schemaRef ds:uri="http://schemas.microsoft.com/sharepoint/v3/contenttype/forms"/>
  </ds:schemaRefs>
</ds:datastoreItem>
</file>

<file path=customXml/itemProps3.xml><?xml version="1.0" encoding="utf-8"?>
<ds:datastoreItem xmlns:ds="http://schemas.openxmlformats.org/officeDocument/2006/customXml" ds:itemID="{A4124C41-38A6-4844-964D-A7BDBF22D1C1}">
  <ds:schemaRefs>
    <ds:schemaRef ds:uri="44856c1c-163a-4db4-9f2d-e69ab44d016d"/>
    <ds:schemaRef ds:uri="http://purl.org/dc/terms/"/>
    <ds:schemaRef ds:uri="http://schemas.microsoft.com/office/2006/documentManagement/types"/>
    <ds:schemaRef ds:uri="http://schemas.microsoft.com/office/infopath/2007/PartnerControls"/>
    <ds:schemaRef ds:uri="http://purl.org/dc/elements/1.1/"/>
    <ds:schemaRef ds:uri="cbbc69c7-3860-4cfc-825b-e9bddeb8900d"/>
    <ds:schemaRef ds:uri="http://schemas.microsoft.com/office/2006/metadata/propertie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Words>2069</Words>
  <PresentationFormat>A4 210 x 297 mm</PresentationFormat>
  <Paragraphs>207</Paragraphs>
  <Slides>4</Slides>
  <Notes>2</Notes>
  <HiddenSlides>0</HiddenSlides>
  <MMClips>0</MMClips>
  <ScaleCrop>false</ScaleCrop>
  <HeadingPairs>
    <vt:vector size="6" baseType="variant">
      <vt:variant>
        <vt:lpstr>使用されているフォント</vt:lpstr>
      </vt:variant>
      <vt:variant>
        <vt:i4>8</vt:i4>
      </vt:variant>
      <vt:variant>
        <vt:lpstr>テーマ</vt:lpstr>
      </vt:variant>
      <vt:variant>
        <vt:i4>2</vt:i4>
      </vt:variant>
      <vt:variant>
        <vt:lpstr>スライド タイトル</vt:lpstr>
      </vt:variant>
      <vt:variant>
        <vt:i4>4</vt:i4>
      </vt:variant>
    </vt:vector>
  </HeadingPairs>
  <TitlesOfParts>
    <vt:vector size="14" baseType="lpstr">
      <vt:lpstr>HG丸ｺﾞｼｯｸM-PRO</vt:lpstr>
      <vt:lpstr>Meiryo UI</vt:lpstr>
      <vt:lpstr>UD デジタル 教科書体 NP-R</vt:lpstr>
      <vt:lpstr>メイリオ</vt:lpstr>
      <vt:lpstr>游ゴシック</vt:lpstr>
      <vt:lpstr>Arial</vt:lpstr>
      <vt:lpstr>Calibri</vt:lpstr>
      <vt:lpstr>Times New Roman</vt:lpstr>
      <vt:lpstr>Office テーマ</vt:lpstr>
      <vt:lpstr>Office ​​テーマ</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0x01010053DEF170DDB1164F8EDC2336E9BFEA71</vt:lpwstr>
  </property>
  <property fmtid="{D5CDD505-2E9C-101B-9397-08002B2CF9AE}" pid="3" name="MediaServiceImageTags">
    <vt:lpwstr/>
  </property>
</Properties>
</file>