
<file path=[Content_Types].xml><?xml version="1.0" encoding="utf-8"?>
<Types xmlns="http://schemas.openxmlformats.org/package/2006/content-types">
  <Default ContentType="image/x-emf" Extension="emf"/>
  <Default ContentType="image/jpeg" Extension="jpeg"/>
  <Default ContentType="image/png" Extension="png"/>
  <Default ContentType="application/vnd.openxmlformats-package.relationships+xml" Extension="rels"/>
  <Default ContentType="image/png" Extension="tmp"/>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changesinfo+xml" PartName="/ppt/changesInfos/changesInfo1.xml"/>
  <Override ContentType="application/vnd.openxmlformats-officedocument.drawingml.chart+xml" PartName="/ppt/charts/chart1.xml"/>
  <Override ContentType="application/vnd.openxmlformats-officedocument.drawingml.chart+xml" PartName="/ppt/charts/chart2.xml"/>
  <Override ContentType="application/vnd.openxmlformats-officedocument.drawingml.chart+xml" PartName="/ppt/charts/chart3.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ms-office.chartstyle+xml" PartName="/ppt/charts/style1.xml"/>
  <Override ContentType="application/vnd.ms-office.chartstyle+xml" PartName="/ppt/charts/style2.xml"/>
  <Override ContentType="application/vnd.ms-office.chartstyle+xml" PartName="/ppt/charts/style3.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10"/>
  </p:notesMasterIdLst>
  <p:sldIdLst>
    <p:sldId id="256" r:id="rId6"/>
    <p:sldId id="258" r:id="rId7"/>
    <p:sldId id="264" r:id="rId8"/>
    <p:sldId id="265" r:id="rId9"/>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47"/>
    <a:srgbClr val="385723"/>
    <a:srgbClr val="E2F0D9"/>
    <a:srgbClr val="F2F8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5537D1-FF6D-413C-B78F-234A0E04A0AE}" v="10" dt="2026-10-07T08:00:29.355"/>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p:scale>
          <a:sx n="90" d="100"/>
          <a:sy n="90" d="100"/>
        </p:scale>
        <p:origin x="300" y="-714"/>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notesMasters/notesMaster1.xml" Type="http://schemas.openxmlformats.org/officeDocument/2006/relationships/notesMaster"/><Relationship Id="rId11" Target="presProps.xml" Type="http://schemas.openxmlformats.org/officeDocument/2006/relationships/presProps"/><Relationship Id="rId12" Target="viewProps.xml" Type="http://schemas.openxmlformats.org/officeDocument/2006/relationships/viewProps"/><Relationship Id="rId13" Target="theme/theme1.xml" Type="http://schemas.openxmlformats.org/officeDocument/2006/relationships/theme"/><Relationship Id="rId14" Target="tableStyles.xml" Type="http://schemas.openxmlformats.org/officeDocument/2006/relationships/tableStyles"/><Relationship Id="rId15" Target="changesInfos/changesInfo1.xml" Type="http://schemas.microsoft.com/office/2016/11/relationships/changesInfo"/><Relationship Id="rId16" Target="revisionInfo.xml" Type="http://schemas.microsoft.com/office/2015/10/relationships/revisionInfo"/><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Masters/slideMaster2.xml" Type="http://schemas.openxmlformats.org/officeDocument/2006/relationships/slideMaster"/><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座間渉" userId="921c8509-234c-4b6e-ba78-c38f6782d6fe" providerId="ADAL" clId="{AA063F12-FA10-425A-97AD-86B7DEE4D42A}"/>
    <pc:docChg chg="undo custSel modSld">
      <pc:chgData name="座間渉" userId="921c8509-234c-4b6e-ba78-c38f6782d6fe" providerId="ADAL" clId="{AA063F12-FA10-425A-97AD-86B7DEE4D42A}" dt="2025-02-28T12:04:40.759" v="1409" actId="404"/>
      <pc:docMkLst>
        <pc:docMk/>
      </pc:docMkLst>
      <pc:sldChg chg="addSp delSp modSp mod">
        <pc:chgData name="座間渉" userId="921c8509-234c-4b6e-ba78-c38f6782d6fe" providerId="ADAL" clId="{AA063F12-FA10-425A-97AD-86B7DEE4D42A}" dt="2025-02-28T11:43:22.620" v="1022" actId="1076"/>
        <pc:sldMkLst>
          <pc:docMk/>
          <pc:sldMk cId="1469193832" sldId="256"/>
        </pc:sldMkLst>
      </pc:sldChg>
      <pc:sldChg chg="addSp delSp modSp mod">
        <pc:chgData name="座間渉" userId="921c8509-234c-4b6e-ba78-c38f6782d6fe" providerId="ADAL" clId="{AA063F12-FA10-425A-97AD-86B7DEE4D42A}" dt="2025-02-28T12:01:44.089" v="1299" actId="1076"/>
        <pc:sldMkLst>
          <pc:docMk/>
          <pc:sldMk cId="3843880024" sldId="261"/>
        </pc:sldMkLst>
      </pc:sldChg>
      <pc:sldChg chg="modSp mod">
        <pc:chgData name="座間渉" userId="921c8509-234c-4b6e-ba78-c38f6782d6fe" providerId="ADAL" clId="{AA063F12-FA10-425A-97AD-86B7DEE4D42A}" dt="2025-02-28T12:04:07.698" v="1384" actId="404"/>
        <pc:sldMkLst>
          <pc:docMk/>
          <pc:sldMk cId="3192550213" sldId="262"/>
        </pc:sldMkLst>
      </pc:sldChg>
      <pc:sldChg chg="modSp mod">
        <pc:chgData name="座間渉" userId="921c8509-234c-4b6e-ba78-c38f6782d6fe" providerId="ADAL" clId="{AA063F12-FA10-425A-97AD-86B7DEE4D42A}" dt="2025-02-28T12:04:40.759" v="1409" actId="404"/>
        <pc:sldMkLst>
          <pc:docMk/>
          <pc:sldMk cId="481495138" sldId="263"/>
        </pc:sldMkLst>
      </pc:sldChg>
    </pc:docChg>
  </pc:docChgLst>
  <pc:docChgLst>
    <pc:chgData name="座間渉" userId="921c8509-234c-4b6e-ba78-c38f6782d6fe" providerId="ADAL" clId="{CA1726C6-0518-4655-9933-0536D1879FF1}"/>
    <pc:docChg chg="modSld">
      <pc:chgData name="座間渉" userId="921c8509-234c-4b6e-ba78-c38f6782d6fe" providerId="ADAL" clId="{CA1726C6-0518-4655-9933-0536D1879FF1}" dt="2025-02-28T12:20:40.701" v="1" actId="1076"/>
      <pc:docMkLst>
        <pc:docMk/>
      </pc:docMkLst>
      <pc:sldChg chg="modSp mod">
        <pc:chgData name="座間渉" userId="921c8509-234c-4b6e-ba78-c38f6782d6fe" providerId="ADAL" clId="{CA1726C6-0518-4655-9933-0536D1879FF1}" dt="2025-02-28T12:20:40.701" v="1" actId="1076"/>
        <pc:sldMkLst>
          <pc:docMk/>
          <pc:sldMk cId="1469193832" sldId="256"/>
        </pc:sldMkLst>
      </pc:sldChg>
    </pc:docChg>
  </pc:docChgLst>
  <pc:docChgLst>
    <pc:chgData name="座間渉" userId="921c8509-234c-4b6e-ba78-c38f6782d6fe" providerId="ADAL" clId="{B883AE53-214C-4633-8BF0-EF675FCF6740}"/>
    <pc:docChg chg="delSld">
      <pc:chgData name="座間渉" userId="921c8509-234c-4b6e-ba78-c38f6782d6fe" providerId="ADAL" clId="{B883AE53-214C-4633-8BF0-EF675FCF6740}" dt="2025-02-28T12:12:58.330" v="0" actId="2696"/>
      <pc:docMkLst>
        <pc:docMk/>
      </pc:docMkLst>
      <pc:sldChg chg="del">
        <pc:chgData name="座間渉" userId="921c8509-234c-4b6e-ba78-c38f6782d6fe" providerId="ADAL" clId="{B883AE53-214C-4633-8BF0-EF675FCF6740}" dt="2025-02-28T12:12:58.330" v="0" actId="2696"/>
        <pc:sldMkLst>
          <pc:docMk/>
          <pc:sldMk cId="3192550213" sldId="262"/>
        </pc:sldMkLst>
      </pc:sldChg>
      <pc:sldChg chg="del">
        <pc:chgData name="座間渉" userId="921c8509-234c-4b6e-ba78-c38f6782d6fe" providerId="ADAL" clId="{B883AE53-214C-4633-8BF0-EF675FCF6740}" dt="2025-02-28T12:12:58.330" v="0" actId="2696"/>
        <pc:sldMkLst>
          <pc:docMk/>
          <pc:sldMk cId="481495138" sldId="263"/>
        </pc:sldMkLst>
      </pc:sldChg>
    </pc:docChg>
  </pc:docChgLst>
  <pc:docChgLst>
    <pc:chgData name="座間渉" userId="921c8509-234c-4b6e-ba78-c38f6782d6fe" providerId="ADAL" clId="{CDA711AE-05FB-412D-94D6-16BC0AB03AE9}"/>
    <pc:docChg chg="undo redo custSel addSld modSld">
      <pc:chgData name="座間渉" userId="921c8509-234c-4b6e-ba78-c38f6782d6fe" providerId="ADAL" clId="{CDA711AE-05FB-412D-94D6-16BC0AB03AE9}" dt="2025-03-03T01:04:52.859" v="21" actId="2890"/>
      <pc:docMkLst>
        <pc:docMk/>
      </pc:docMkLst>
      <pc:sldChg chg="modSp mod">
        <pc:chgData name="座間渉" userId="921c8509-234c-4b6e-ba78-c38f6782d6fe" providerId="ADAL" clId="{CDA711AE-05FB-412D-94D6-16BC0AB03AE9}" dt="2025-03-03T01:02:26.194" v="20" actId="14100"/>
        <pc:sldMkLst>
          <pc:docMk/>
          <pc:sldMk cId="3843880024" sldId="261"/>
        </pc:sldMkLst>
      </pc:sldChg>
      <pc:sldChg chg="add">
        <pc:chgData name="座間渉" userId="921c8509-234c-4b6e-ba78-c38f6782d6fe" providerId="ADAL" clId="{CDA711AE-05FB-412D-94D6-16BC0AB03AE9}" dt="2025-03-03T01:04:52.859" v="21" actId="2890"/>
        <pc:sldMkLst>
          <pc:docMk/>
          <pc:sldMk cId="2284241908" sldId="262"/>
        </pc:sldMkLst>
      </pc:sldChg>
    </pc:docChg>
  </pc:docChgLst>
  <pc:docChgLst>
    <pc:chgData name="富澤蛍心" userId="57825eae-7eab-4f03-8c61-25743c96df9a" providerId="ADAL" clId="{3C00DC4B-E192-40DA-B2AC-921775AEFBB9}"/>
    <pc:docChg chg="custSel modSld">
      <pc:chgData name="富澤蛍心" userId="57825eae-7eab-4f03-8c61-25743c96df9a" providerId="ADAL" clId="{3C00DC4B-E192-40DA-B2AC-921775AEFBB9}" dt="2026-10-07T08:03:38.248" v="52" actId="1076"/>
      <pc:docMkLst>
        <pc:docMk/>
      </pc:docMkLst>
      <pc:sldChg chg="addSp delSp modSp mod">
        <pc:chgData name="富澤蛍心" userId="57825eae-7eab-4f03-8c61-25743c96df9a" providerId="ADAL" clId="{3C00DC4B-E192-40DA-B2AC-921775AEFBB9}" dt="2026-10-07T08:03:38.248" v="52" actId="1076"/>
        <pc:sldMkLst>
          <pc:docMk/>
          <pc:sldMk cId="3227845656" sldId="265"/>
        </pc:sldMkLst>
        <pc:spChg chg="del">
          <ac:chgData name="富澤蛍心" userId="57825eae-7eab-4f03-8c61-25743c96df9a" providerId="ADAL" clId="{3C00DC4B-E192-40DA-B2AC-921775AEFBB9}" dt="2026-10-07T08:00:21.902" v="18" actId="478"/>
          <ac:spMkLst>
            <pc:docMk/>
            <pc:sldMk cId="3227845656" sldId="265"/>
            <ac:spMk id="3" creationId="{0BBF9D7B-54C8-FD6F-69C5-8A3EEB724B1B}"/>
          </ac:spMkLst>
        </pc:spChg>
        <pc:spChg chg="mod">
          <ac:chgData name="富澤蛍心" userId="57825eae-7eab-4f03-8c61-25743c96df9a" providerId="ADAL" clId="{3C00DC4B-E192-40DA-B2AC-921775AEFBB9}" dt="2026-10-07T08:03:36.471" v="50" actId="1076"/>
          <ac:spMkLst>
            <pc:docMk/>
            <pc:sldMk cId="3227845656" sldId="265"/>
            <ac:spMk id="4" creationId="{25BF2729-B31A-FA61-2C40-68346AE52F89}"/>
          </ac:spMkLst>
        </pc:spChg>
        <pc:spChg chg="mod">
          <ac:chgData name="富澤蛍心" userId="57825eae-7eab-4f03-8c61-25743c96df9a" providerId="ADAL" clId="{3C00DC4B-E192-40DA-B2AC-921775AEFBB9}" dt="2026-10-07T08:03:23.017" v="47" actId="1076"/>
          <ac:spMkLst>
            <pc:docMk/>
            <pc:sldMk cId="3227845656" sldId="265"/>
            <ac:spMk id="37" creationId="{580EAF20-3186-BD6A-DA2F-6EB840D85956}"/>
          </ac:spMkLst>
        </pc:spChg>
        <pc:spChg chg="mod">
          <ac:chgData name="富澤蛍心" userId="57825eae-7eab-4f03-8c61-25743c96df9a" providerId="ADAL" clId="{3C00DC4B-E192-40DA-B2AC-921775AEFBB9}" dt="2026-10-07T08:00:26.736" v="19"/>
          <ac:spMkLst>
            <pc:docMk/>
            <pc:sldMk cId="3227845656" sldId="265"/>
            <ac:spMk id="44" creationId="{5376DA2D-0A7B-0E9A-7585-006A51F8FEEE}"/>
          </ac:spMkLst>
        </pc:spChg>
        <pc:picChg chg="add mod">
          <ac:chgData name="富澤蛍心" userId="57825eae-7eab-4f03-8c61-25743c96df9a" providerId="ADAL" clId="{3C00DC4B-E192-40DA-B2AC-921775AEFBB9}" dt="2026-10-07T08:03:38.248" v="52" actId="1076"/>
          <ac:picMkLst>
            <pc:docMk/>
            <pc:sldMk cId="3227845656" sldId="265"/>
            <ac:picMk id="6" creationId="{188EBC01-DB73-64ED-4922-EF3E87B3FE13}"/>
          </ac:picMkLst>
        </pc:picChg>
        <pc:picChg chg="mod">
          <ac:chgData name="富澤蛍心" userId="57825eae-7eab-4f03-8c61-25743c96df9a" providerId="ADAL" clId="{3C00DC4B-E192-40DA-B2AC-921775AEFBB9}" dt="2026-10-07T08:03:16.977" v="45" actId="1076"/>
          <ac:picMkLst>
            <pc:docMk/>
            <pc:sldMk cId="3227845656" sldId="265"/>
            <ac:picMk id="25" creationId="{B37A9F2E-C770-618D-890A-E08AE99C9168}"/>
          </ac:picMkLst>
        </pc:picChg>
        <pc:picChg chg="mod">
          <ac:chgData name="富澤蛍心" userId="57825eae-7eab-4f03-8c61-25743c96df9a" providerId="ADAL" clId="{3C00DC4B-E192-40DA-B2AC-921775AEFBB9}" dt="2026-10-07T08:03:29.193" v="48" actId="1076"/>
          <ac:picMkLst>
            <pc:docMk/>
            <pc:sldMk cId="3227845656" sldId="265"/>
            <ac:picMk id="28" creationId="{607D8575-A860-02C1-7644-D73E9A2E4C89}"/>
          </ac:picMkLst>
        </pc:picChg>
      </pc:sldChg>
    </pc:docChg>
  </pc:docChgLst>
  <pc:docChgLst>
    <pc:chgData name="座間渉" userId="921c8509-234c-4b6e-ba78-c38f6782d6fe" providerId="ADAL" clId="{013F7BFE-D46E-48F2-B2F1-5D6D9E300098}"/>
    <pc:docChg chg="delSld">
      <pc:chgData name="座間渉" userId="921c8509-234c-4b6e-ba78-c38f6782d6fe" providerId="ADAL" clId="{013F7BFE-D46E-48F2-B2F1-5D6D9E300098}" dt="2025-03-24T11:46:24.176" v="0" actId="2696"/>
      <pc:docMkLst>
        <pc:docMk/>
      </pc:docMkLst>
      <pc:sldChg chg="del">
        <pc:chgData name="座間渉" userId="921c8509-234c-4b6e-ba78-c38f6782d6fe" providerId="ADAL" clId="{013F7BFE-D46E-48F2-B2F1-5D6D9E300098}" dt="2025-03-24T11:46:24.176" v="0" actId="2696"/>
        <pc:sldMkLst>
          <pc:docMk/>
          <pc:sldMk cId="2284241908" sldId="262"/>
        </pc:sldMkLst>
      </pc:sldChg>
    </pc:docChg>
  </pc:docChgLst>
</pc:chgInfo>
</file>

<file path=ppt/charts/_rels/chart1.xml.rels><?xml version="1.0" encoding="UTF-8" standalone="yes"?><Relationships xmlns="http://schemas.openxmlformats.org/package/2006/relationships"><Relationship Id="rId1" Target="style1.xml" Type="http://schemas.microsoft.com/office/2011/relationships/chartStyle"/><Relationship Id="rId2" Target="colors1.xml" Type="http://schemas.microsoft.com/office/2011/relationships/chartColorStyle"/><Relationship Id="rId3" Target="http://invalid.uri" TargetMode="External" Type="http://schemas.openxmlformats.org/officeDocument/2006/relationships/oleObject"/></Relationships>
</file>

<file path=ppt/charts/_rels/chart2.xml.rels><?xml version="1.0" encoding="UTF-8" standalone="yes"?><Relationships xmlns="http://schemas.openxmlformats.org/package/2006/relationships"><Relationship Id="rId1" Target="style2.xml" Type="http://schemas.microsoft.com/office/2011/relationships/chartStyle"/><Relationship Id="rId2" Target="colors2.xml" Type="http://schemas.microsoft.com/office/2011/relationships/chartColorStyle"/><Relationship Id="rId3" Target="http://invalid.uri" TargetMode="External" Type="http://schemas.openxmlformats.org/officeDocument/2006/relationships/oleObject"/></Relationships>
</file>

<file path=ppt/charts/_rels/chart3.xml.rels><?xml version="1.0" encoding="UTF-8" standalone="yes"?><Relationships xmlns="http://schemas.openxmlformats.org/package/2006/relationships"><Relationship Id="rId1" Target="style3.xml" Type="http://schemas.microsoft.com/office/2011/relationships/chartStyle"/><Relationship Id="rId2" Target="colors3.xml" Type="http://schemas.microsoft.com/office/2011/relationships/chartColorStyle"/><Relationship Id="rId3" Target="http://invalid.uri" TargetMode="External" Type="http://schemas.openxmlformats.org/officeDocument/2006/relationships/oleObject"/></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ja-JP" altLang="en-US" sz="1400" b="1" u="sng" dirty="0"/>
              <a:t>山梨県における死傷者数の推移（休業４日以上）</a:t>
            </a:r>
          </a:p>
        </c:rich>
      </c:tx>
      <c:layout>
        <c:manualLayout>
          <c:xMode val="edge"/>
          <c:yMode val="edge"/>
          <c:x val="0.18426653226711556"/>
          <c:y val="1.172073587976602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9.0326669856518799E-2"/>
          <c:y val="8.3748212285997464E-2"/>
          <c:w val="0.81267215547636373"/>
          <c:h val="0.80389888106092"/>
        </c:manualLayout>
      </c:layout>
      <c:lineChart>
        <c:grouping val="standard"/>
        <c:varyColors val="0"/>
        <c:ser>
          <c:idx val="0"/>
          <c:order val="0"/>
          <c:tx>
            <c:strRef>
              <c:f>小売業※黄塗り部分ベタ打ち!$A$5</c:f>
              <c:strCache>
                <c:ptCount val="1"/>
                <c:pt idx="0">
                  <c:v>全産業</c:v>
                </c:pt>
              </c:strCache>
            </c:strRef>
          </c:tx>
          <c:spPr>
            <a:ln w="28575" cap="rnd">
              <a:solidFill>
                <a:srgbClr val="00B0F0"/>
              </a:solidFill>
              <a:round/>
            </a:ln>
            <a:effectLst/>
          </c:spPr>
          <c:marker>
            <c:symbol val="circle"/>
            <c:size val="6"/>
            <c:spPr>
              <a:solidFill>
                <a:srgbClr val="00B0F0"/>
              </a:solidFill>
              <a:ln w="1270">
                <a:solidFill>
                  <a:srgbClr val="0070C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小売業※黄塗り部分ベタ打ち!$C$4:$L$4</c:f>
              <c:strCache>
                <c:ptCount val="10"/>
                <c:pt idx="0">
                  <c:v>H28年</c:v>
                </c:pt>
                <c:pt idx="1">
                  <c:v>H29年</c:v>
                </c:pt>
                <c:pt idx="2">
                  <c:v>H30年</c:v>
                </c:pt>
                <c:pt idx="3">
                  <c:v>R元年</c:v>
                </c:pt>
                <c:pt idx="4">
                  <c:v>R2年</c:v>
                </c:pt>
                <c:pt idx="5">
                  <c:v>R3年</c:v>
                </c:pt>
                <c:pt idx="6">
                  <c:v>R4年</c:v>
                </c:pt>
                <c:pt idx="7">
                  <c:v>R5年</c:v>
                </c:pt>
                <c:pt idx="8">
                  <c:v>R6年</c:v>
                </c:pt>
                <c:pt idx="9">
                  <c:v>R7年</c:v>
                </c:pt>
              </c:strCache>
            </c:strRef>
          </c:cat>
          <c:val>
            <c:numRef>
              <c:f>小売業※黄塗り部分ベタ打ち!$C$5:$L$5</c:f>
              <c:numCache>
                <c:formatCode>General</c:formatCode>
                <c:ptCount val="10"/>
                <c:pt idx="0">
                  <c:v>744</c:v>
                </c:pt>
                <c:pt idx="1">
                  <c:v>726</c:v>
                </c:pt>
                <c:pt idx="2">
                  <c:v>830</c:v>
                </c:pt>
                <c:pt idx="3">
                  <c:v>801</c:v>
                </c:pt>
                <c:pt idx="4">
                  <c:v>745</c:v>
                </c:pt>
                <c:pt idx="5">
                  <c:v>877</c:v>
                </c:pt>
                <c:pt idx="6">
                  <c:v>908</c:v>
                </c:pt>
                <c:pt idx="7">
                  <c:v>911</c:v>
                </c:pt>
                <c:pt idx="8">
                  <c:v>896</c:v>
                </c:pt>
                <c:pt idx="9">
                  <c:v>948</c:v>
                </c:pt>
              </c:numCache>
            </c:numRef>
          </c:val>
          <c:smooth val="0"/>
          <c:extLst>
            <c:ext xmlns:c16="http://schemas.microsoft.com/office/drawing/2014/chart" uri="{C3380CC4-5D6E-409C-BE32-E72D297353CC}">
              <c16:uniqueId val="{00000000-2848-410B-84EB-C15414A72CDA}"/>
            </c:ext>
          </c:extLst>
        </c:ser>
        <c:dLbls>
          <c:showLegendKey val="0"/>
          <c:showVal val="0"/>
          <c:showCatName val="0"/>
          <c:showSerName val="0"/>
          <c:showPercent val="0"/>
          <c:showBubbleSize val="0"/>
        </c:dLbls>
        <c:marker val="1"/>
        <c:smooth val="0"/>
        <c:axId val="625620648"/>
        <c:axId val="625618848"/>
      </c:lineChart>
      <c:lineChart>
        <c:grouping val="standard"/>
        <c:varyColors val="0"/>
        <c:ser>
          <c:idx val="1"/>
          <c:order val="1"/>
          <c:tx>
            <c:strRef>
              <c:f>小売業※黄塗り部分ベタ打ち!$A$6</c:f>
              <c:strCache>
                <c:ptCount val="1"/>
                <c:pt idx="0">
                  <c:v>小売業</c:v>
                </c:pt>
              </c:strCache>
            </c:strRef>
          </c:tx>
          <c:spPr>
            <a:ln w="28575" cap="rnd">
              <a:solidFill>
                <a:srgbClr val="96CE43"/>
              </a:solidFill>
              <a:round/>
            </a:ln>
            <a:effectLst/>
          </c:spPr>
          <c:marker>
            <c:symbol val="circle"/>
            <c:size val="6"/>
            <c:spPr>
              <a:solidFill>
                <a:srgbClr val="96CE43"/>
              </a:solidFill>
              <a:ln w="9525">
                <a:solidFill>
                  <a:srgbClr val="00B0F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小売業※黄塗り部分ベタ打ち!$C$4:$L$4</c:f>
              <c:strCache>
                <c:ptCount val="10"/>
                <c:pt idx="0">
                  <c:v>H28年</c:v>
                </c:pt>
                <c:pt idx="1">
                  <c:v>H29年</c:v>
                </c:pt>
                <c:pt idx="2">
                  <c:v>H30年</c:v>
                </c:pt>
                <c:pt idx="3">
                  <c:v>R元年</c:v>
                </c:pt>
                <c:pt idx="4">
                  <c:v>R2年</c:v>
                </c:pt>
                <c:pt idx="5">
                  <c:v>R3年</c:v>
                </c:pt>
                <c:pt idx="6">
                  <c:v>R4年</c:v>
                </c:pt>
                <c:pt idx="7">
                  <c:v>R5年</c:v>
                </c:pt>
                <c:pt idx="8">
                  <c:v>R6年</c:v>
                </c:pt>
                <c:pt idx="9">
                  <c:v>R7年</c:v>
                </c:pt>
              </c:strCache>
            </c:strRef>
          </c:cat>
          <c:val>
            <c:numRef>
              <c:f>小売業※黄塗り部分ベタ打ち!$C$6:$L$6</c:f>
              <c:numCache>
                <c:formatCode>General</c:formatCode>
                <c:ptCount val="10"/>
                <c:pt idx="0">
                  <c:v>89</c:v>
                </c:pt>
                <c:pt idx="1">
                  <c:v>72</c:v>
                </c:pt>
                <c:pt idx="2">
                  <c:v>86</c:v>
                </c:pt>
                <c:pt idx="3">
                  <c:v>90</c:v>
                </c:pt>
                <c:pt idx="4">
                  <c:v>81</c:v>
                </c:pt>
                <c:pt idx="5">
                  <c:v>103</c:v>
                </c:pt>
                <c:pt idx="6">
                  <c:v>92</c:v>
                </c:pt>
                <c:pt idx="7">
                  <c:v>108</c:v>
                </c:pt>
                <c:pt idx="8">
                  <c:v>96</c:v>
                </c:pt>
                <c:pt idx="9">
                  <c:v>133</c:v>
                </c:pt>
              </c:numCache>
            </c:numRef>
          </c:val>
          <c:smooth val="0"/>
          <c:extLst>
            <c:ext xmlns:c16="http://schemas.microsoft.com/office/drawing/2014/chart" uri="{C3380CC4-5D6E-409C-BE32-E72D297353CC}">
              <c16:uniqueId val="{00000001-2848-410B-84EB-C15414A72CDA}"/>
            </c:ext>
          </c:extLst>
        </c:ser>
        <c:ser>
          <c:idx val="2"/>
          <c:order val="2"/>
          <c:tx>
            <c:strRef>
              <c:f>小売業※黄塗り部分ベタ打ち!$A$7</c:f>
              <c:strCache>
                <c:ptCount val="1"/>
                <c:pt idx="0">
                  <c:v>うち60歳以上</c:v>
                </c:pt>
              </c:strCache>
            </c:strRef>
          </c:tx>
          <c:spPr>
            <a:ln w="28575" cap="rnd">
              <a:solidFill>
                <a:srgbClr val="F66063"/>
              </a:solidFill>
              <a:round/>
            </a:ln>
            <a:effectLst/>
          </c:spPr>
          <c:marker>
            <c:symbol val="circle"/>
            <c:size val="6"/>
            <c:spPr>
              <a:solidFill>
                <a:srgbClr val="F66063"/>
              </a:solidFill>
              <a:ln w="9525">
                <a:solidFill>
                  <a:srgbClr val="C00000"/>
                </a:solidFill>
              </a:ln>
              <a:effectLst/>
            </c:spPr>
          </c:marker>
          <c:dLbls>
            <c:dLbl>
              <c:idx val="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b"/>
              <c:showLegendKey val="0"/>
              <c:showVal val="1"/>
              <c:showCatName val="0"/>
              <c:showSerName val="0"/>
              <c:showPercent val="0"/>
              <c:showBubbleSize val="0"/>
              <c:extLst>
                <c:ext xmlns:c15="http://schemas.microsoft.com/office/drawing/2012/chart" uri="{CE6537A1-D6FC-4f65-9D91-7224C49458BB}">
                  <c15:layout>
                    <c:manualLayout>
                      <c:w val="3.9335768652338211E-2"/>
                      <c:h val="3.4782748074739245E-2"/>
                    </c:manualLayout>
                  </c15:layout>
                </c:ext>
                <c:ext xmlns:c16="http://schemas.microsoft.com/office/drawing/2014/chart" uri="{C3380CC4-5D6E-409C-BE32-E72D297353CC}">
                  <c16:uniqueId val="{00000004-2848-410B-84EB-C15414A72CDA}"/>
                </c:ext>
              </c:extLst>
            </c:dLbl>
            <c:dLbl>
              <c:idx val="1"/>
              <c:layout>
                <c:manualLayout>
                  <c:x val="-3.7271813995069181E-2"/>
                  <c:y val="2.53150751375236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848-410B-84EB-C15414A72CDA}"/>
                </c:ext>
              </c:extLst>
            </c:dLbl>
            <c:dLbl>
              <c:idx val="2"/>
              <c:layout>
                <c:manualLayout>
                  <c:x val="-2.9922255716246848E-2"/>
                  <c:y val="3.50925180957610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848-410B-84EB-C15414A72CDA}"/>
                </c:ext>
              </c:extLst>
            </c:dLbl>
            <c:dLbl>
              <c:idx val="3"/>
              <c:layout>
                <c:manualLayout>
                  <c:x val="-2.9922255716246925E-2"/>
                  <c:y val="3.95178041103589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848-410B-84EB-C15414A72CDA}"/>
                </c:ext>
              </c:extLst>
            </c:dLbl>
            <c:dLbl>
              <c:idx val="4"/>
              <c:layout>
                <c:manualLayout>
                  <c:x val="-3.1973129994262398E-2"/>
                  <c:y val="2.62419460665653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848-410B-84EB-C15414A72CDA}"/>
                </c:ext>
              </c:extLst>
            </c:dLbl>
            <c:dLbl>
              <c:idx val="5"/>
              <c:layout>
                <c:manualLayout>
                  <c:x val="-2.7871381438231375E-2"/>
                  <c:y val="3.509251809576093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r"/>
              <c:showLegendKey val="0"/>
              <c:showVal val="1"/>
              <c:showCatName val="0"/>
              <c:showSerName val="0"/>
              <c:showPercent val="0"/>
              <c:showBubbleSize val="0"/>
              <c:extLst>
                <c:ext xmlns:c15="http://schemas.microsoft.com/office/drawing/2012/chart" uri="{CE6537A1-D6FC-4f65-9D91-7224C49458BB}">
                  <c15:layout>
                    <c:manualLayout>
                      <c:w val="3.523402009630712E-2"/>
                      <c:h val="0.10558732430830514"/>
                    </c:manualLayout>
                  </c15:layout>
                </c:ext>
                <c:ext xmlns:c16="http://schemas.microsoft.com/office/drawing/2014/chart" uri="{C3380CC4-5D6E-409C-BE32-E72D297353CC}">
                  <c16:uniqueId val="{00000008-2848-410B-84EB-C15414A72CDA}"/>
                </c:ext>
              </c:extLst>
            </c:dLbl>
            <c:dLbl>
              <c:idx val="6"/>
              <c:layout>
                <c:manualLayout>
                  <c:x val="-2.9922255716246848E-2"/>
                  <c:y val="3.95178041103589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848-410B-84EB-C15414A72CDA}"/>
                </c:ext>
              </c:extLst>
            </c:dLbl>
            <c:dLbl>
              <c:idx val="7"/>
              <c:layout>
                <c:manualLayout>
                  <c:x val="-2.9922255716246848E-2"/>
                  <c:y val="4.83683761395547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2848-410B-84EB-C15414A72CDA}"/>
                </c:ext>
              </c:extLst>
            </c:dLbl>
            <c:dLbl>
              <c:idx val="8"/>
              <c:layout>
                <c:manualLayout>
                  <c:x val="-2.5820507160215753E-2"/>
                  <c:y val="3.50925180957610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2848-410B-84EB-C15414A72CDA}"/>
                </c:ext>
              </c:extLst>
            </c:dLbl>
            <c:dLbl>
              <c:idx val="9"/>
              <c:layout>
                <c:manualLayout>
                  <c:x val="-2.7871381438231452E-2"/>
                  <c:y val="3.066723208116323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848-410B-84EB-C15414A72CD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小売業※黄塗り部分ベタ打ち!$C$4:$L$4</c:f>
              <c:strCache>
                <c:ptCount val="10"/>
                <c:pt idx="0">
                  <c:v>H28年</c:v>
                </c:pt>
                <c:pt idx="1">
                  <c:v>H29年</c:v>
                </c:pt>
                <c:pt idx="2">
                  <c:v>H30年</c:v>
                </c:pt>
                <c:pt idx="3">
                  <c:v>R元年</c:v>
                </c:pt>
                <c:pt idx="4">
                  <c:v>R2年</c:v>
                </c:pt>
                <c:pt idx="5">
                  <c:v>R3年</c:v>
                </c:pt>
                <c:pt idx="6">
                  <c:v>R4年</c:v>
                </c:pt>
                <c:pt idx="7">
                  <c:v>R5年</c:v>
                </c:pt>
                <c:pt idx="8">
                  <c:v>R6年</c:v>
                </c:pt>
                <c:pt idx="9">
                  <c:v>R7年</c:v>
                </c:pt>
              </c:strCache>
            </c:strRef>
          </c:cat>
          <c:val>
            <c:numRef>
              <c:f>小売業※黄塗り部分ベタ打ち!$C$7:$L$7</c:f>
              <c:numCache>
                <c:formatCode>General</c:formatCode>
                <c:ptCount val="10"/>
                <c:pt idx="0">
                  <c:v>27</c:v>
                </c:pt>
                <c:pt idx="1">
                  <c:v>16</c:v>
                </c:pt>
                <c:pt idx="2">
                  <c:v>29</c:v>
                </c:pt>
                <c:pt idx="3">
                  <c:v>35</c:v>
                </c:pt>
                <c:pt idx="4">
                  <c:v>20</c:v>
                </c:pt>
                <c:pt idx="5">
                  <c:v>33</c:v>
                </c:pt>
                <c:pt idx="6">
                  <c:v>33</c:v>
                </c:pt>
                <c:pt idx="7">
                  <c:v>38</c:v>
                </c:pt>
                <c:pt idx="8">
                  <c:v>35</c:v>
                </c:pt>
                <c:pt idx="9">
                  <c:v>55</c:v>
                </c:pt>
              </c:numCache>
            </c:numRef>
          </c:val>
          <c:smooth val="0"/>
          <c:extLst>
            <c:ext xmlns:c16="http://schemas.microsoft.com/office/drawing/2014/chart" uri="{C3380CC4-5D6E-409C-BE32-E72D297353CC}">
              <c16:uniqueId val="{00000002-2848-410B-84EB-C15414A72CDA}"/>
            </c:ext>
          </c:extLst>
        </c:ser>
        <c:dLbls>
          <c:showLegendKey val="0"/>
          <c:showVal val="0"/>
          <c:showCatName val="0"/>
          <c:showSerName val="0"/>
          <c:showPercent val="0"/>
          <c:showBubbleSize val="0"/>
        </c:dLbls>
        <c:marker val="1"/>
        <c:smooth val="0"/>
        <c:axId val="466247632"/>
        <c:axId val="466249432"/>
      </c:lineChart>
      <c:catAx>
        <c:axId val="6256206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25618848"/>
        <c:crosses val="autoZero"/>
        <c:auto val="1"/>
        <c:lblAlgn val="ctr"/>
        <c:lblOffset val="100"/>
        <c:noMultiLvlLbl val="0"/>
      </c:catAx>
      <c:valAx>
        <c:axId val="625618848"/>
        <c:scaling>
          <c:orientation val="minMax"/>
          <c:max val="1200"/>
        </c:scaling>
        <c:delete val="0"/>
        <c:axPos val="l"/>
        <c:majorGridlines>
          <c:spPr>
            <a:ln w="9525" cap="flat" cmpd="sng" algn="ctr">
              <a:solidFill>
                <a:schemeClr val="bg1">
                  <a:lumMod val="95000"/>
                </a:schemeClr>
              </a:solidFill>
              <a:round/>
            </a:ln>
            <a:effectLst/>
          </c:spPr>
        </c:majorGridlines>
        <c:numFmt formatCode="General" sourceLinked="1"/>
        <c:majorTickMark val="out"/>
        <c:minorTickMark val="none"/>
        <c:tickLblPos val="nextTo"/>
        <c:spPr>
          <a:noFill/>
          <a:ln>
            <a:solidFill>
              <a:schemeClr val="bg1">
                <a:lumMod val="9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625620648"/>
        <c:crosses val="autoZero"/>
        <c:crossBetween val="between"/>
      </c:valAx>
      <c:valAx>
        <c:axId val="466249432"/>
        <c:scaling>
          <c:orientation val="minMax"/>
          <c:max val="30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66247632"/>
        <c:crosses val="max"/>
        <c:crossBetween val="between"/>
      </c:valAx>
      <c:catAx>
        <c:axId val="466247632"/>
        <c:scaling>
          <c:orientation val="minMax"/>
        </c:scaling>
        <c:delete val="1"/>
        <c:axPos val="t"/>
        <c:numFmt formatCode="General" sourceLinked="1"/>
        <c:majorTickMark val="out"/>
        <c:minorTickMark val="none"/>
        <c:tickLblPos val="nextTo"/>
        <c:crossAx val="466249432"/>
        <c:crosses val="max"/>
        <c:auto val="1"/>
        <c:lblAlgn val="ctr"/>
        <c:lblOffset val="100"/>
        <c:noMultiLvlLbl val="0"/>
      </c:catAx>
      <c:spPr>
        <a:noFill/>
        <a:ln>
          <a:noFill/>
        </a:ln>
        <a:effectLst/>
      </c:spPr>
    </c:plotArea>
    <c:legend>
      <c:legendPos val="r"/>
      <c:layout>
        <c:manualLayout>
          <c:xMode val="edge"/>
          <c:yMode val="edge"/>
          <c:x val="0.33482598035469835"/>
          <c:y val="0.31432909681361948"/>
          <c:w val="0.45385947195463311"/>
          <c:h val="0.281872079016890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9050" cap="flat" cmpd="sng" algn="ctr">
      <a:solidFill>
        <a:srgbClr val="96CE43"/>
      </a:solidFill>
      <a:round/>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6CE43"/>
            </a:solidFill>
            <a:ln>
              <a:noFill/>
            </a:ln>
          </c:spPr>
          <c:dPt>
            <c:idx val="0"/>
            <c:bubble3D val="0"/>
            <c:spPr>
              <a:solidFill>
                <a:schemeClr val="accent2">
                  <a:lumMod val="75000"/>
                </a:schemeClr>
              </a:solidFill>
              <a:ln w="19050">
                <a:noFill/>
              </a:ln>
              <a:effectLst/>
            </c:spPr>
            <c:extLst>
              <c:ext xmlns:c16="http://schemas.microsoft.com/office/drawing/2014/chart" uri="{C3380CC4-5D6E-409C-BE32-E72D297353CC}">
                <c16:uniqueId val="{00000001-B617-4FEE-A421-6A572B14EBAD}"/>
              </c:ext>
            </c:extLst>
          </c:dPt>
          <c:dPt>
            <c:idx val="1"/>
            <c:bubble3D val="0"/>
            <c:spPr>
              <a:solidFill>
                <a:schemeClr val="accent4">
                  <a:lumMod val="60000"/>
                  <a:lumOff val="40000"/>
                </a:schemeClr>
              </a:solidFill>
              <a:ln w="19050">
                <a:noFill/>
              </a:ln>
              <a:effectLst/>
            </c:spPr>
            <c:extLst>
              <c:ext xmlns:c16="http://schemas.microsoft.com/office/drawing/2014/chart" uri="{C3380CC4-5D6E-409C-BE32-E72D297353CC}">
                <c16:uniqueId val="{00000003-B617-4FEE-A421-6A572B14EBAD}"/>
              </c:ext>
            </c:extLst>
          </c:dPt>
          <c:dPt>
            <c:idx val="2"/>
            <c:bubble3D val="0"/>
            <c:spPr>
              <a:solidFill>
                <a:schemeClr val="accent6">
                  <a:lumMod val="50000"/>
                </a:schemeClr>
              </a:solidFill>
              <a:ln w="19050">
                <a:noFill/>
              </a:ln>
              <a:effectLst/>
            </c:spPr>
            <c:extLst>
              <c:ext xmlns:c16="http://schemas.microsoft.com/office/drawing/2014/chart" uri="{C3380CC4-5D6E-409C-BE32-E72D297353CC}">
                <c16:uniqueId val="{00000005-B617-4FEE-A421-6A572B14EBAD}"/>
              </c:ext>
            </c:extLst>
          </c:dPt>
          <c:dPt>
            <c:idx val="3"/>
            <c:bubble3D val="0"/>
            <c:spPr>
              <a:solidFill>
                <a:schemeClr val="accent6">
                  <a:lumMod val="75000"/>
                </a:schemeClr>
              </a:solidFill>
              <a:ln w="19050">
                <a:noFill/>
              </a:ln>
              <a:effectLst/>
            </c:spPr>
            <c:extLst>
              <c:ext xmlns:c16="http://schemas.microsoft.com/office/drawing/2014/chart" uri="{C3380CC4-5D6E-409C-BE32-E72D297353CC}">
                <c16:uniqueId val="{00000007-B617-4FEE-A421-6A572B14EBAD}"/>
              </c:ext>
            </c:extLst>
          </c:dPt>
          <c:dPt>
            <c:idx val="4"/>
            <c:bubble3D val="0"/>
            <c:spPr>
              <a:solidFill>
                <a:schemeClr val="accent6"/>
              </a:solidFill>
              <a:ln w="19050">
                <a:noFill/>
              </a:ln>
              <a:effectLst/>
            </c:spPr>
            <c:extLst>
              <c:ext xmlns:c16="http://schemas.microsoft.com/office/drawing/2014/chart" uri="{C3380CC4-5D6E-409C-BE32-E72D297353CC}">
                <c16:uniqueId val="{00000009-B617-4FEE-A421-6A572B14EBAD}"/>
              </c:ext>
            </c:extLst>
          </c:dPt>
          <c:dPt>
            <c:idx val="5"/>
            <c:bubble3D val="0"/>
            <c:spPr>
              <a:solidFill>
                <a:schemeClr val="accent6">
                  <a:lumMod val="60000"/>
                  <a:lumOff val="40000"/>
                </a:schemeClr>
              </a:solidFill>
              <a:ln w="19050">
                <a:noFill/>
              </a:ln>
              <a:effectLst/>
            </c:spPr>
            <c:extLst>
              <c:ext xmlns:c16="http://schemas.microsoft.com/office/drawing/2014/chart" uri="{C3380CC4-5D6E-409C-BE32-E72D297353CC}">
                <c16:uniqueId val="{0000000B-B617-4FEE-A421-6A572B14EBAD}"/>
              </c:ext>
            </c:extLst>
          </c:dPt>
          <c:dPt>
            <c:idx val="6"/>
            <c:bubble3D val="0"/>
            <c:spPr>
              <a:solidFill>
                <a:schemeClr val="accent6">
                  <a:lumMod val="40000"/>
                  <a:lumOff val="60000"/>
                </a:schemeClr>
              </a:solidFill>
              <a:ln w="19050">
                <a:noFill/>
              </a:ln>
              <a:effectLst/>
            </c:spPr>
            <c:extLst>
              <c:ext xmlns:c16="http://schemas.microsoft.com/office/drawing/2014/chart" uri="{C3380CC4-5D6E-409C-BE32-E72D297353CC}">
                <c16:uniqueId val="{0000000D-B617-4FEE-A421-6A572B14EBAD}"/>
              </c:ext>
            </c:extLst>
          </c:dPt>
          <c:dPt>
            <c:idx val="7"/>
            <c:bubble3D val="0"/>
            <c:spPr>
              <a:solidFill>
                <a:schemeClr val="accent6">
                  <a:lumMod val="20000"/>
                  <a:lumOff val="80000"/>
                </a:schemeClr>
              </a:solidFill>
              <a:ln w="19050">
                <a:noFill/>
              </a:ln>
              <a:effectLst/>
            </c:spPr>
            <c:extLst>
              <c:ext xmlns:c16="http://schemas.microsoft.com/office/drawing/2014/chart" uri="{C3380CC4-5D6E-409C-BE32-E72D297353CC}">
                <c16:uniqueId val="{0000000F-B617-4FEE-A421-6A572B14EBAD}"/>
              </c:ext>
            </c:extLst>
          </c:dPt>
          <c:dPt>
            <c:idx val="8"/>
            <c:bubble3D val="0"/>
            <c:spPr>
              <a:solidFill>
                <a:schemeClr val="accent4">
                  <a:lumMod val="20000"/>
                  <a:lumOff val="80000"/>
                </a:schemeClr>
              </a:solidFill>
              <a:ln w="19050">
                <a:noFill/>
              </a:ln>
              <a:effectLst/>
            </c:spPr>
            <c:extLst>
              <c:ext xmlns:c16="http://schemas.microsoft.com/office/drawing/2014/chart" uri="{C3380CC4-5D6E-409C-BE32-E72D297353CC}">
                <c16:uniqueId val="{00000011-B617-4FEE-A421-6A572B14EBAD}"/>
              </c:ext>
            </c:extLst>
          </c:dPt>
          <c:dLbls>
            <c:dLbl>
              <c:idx val="0"/>
              <c:layout>
                <c:manualLayout>
                  <c:x val="-0.24091700744896932"/>
                  <c:y val="8.1247448235637218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90500">
                            <a:schemeClr val="bg1"/>
                          </a:glow>
                        </a:effectLst>
                        <a:latin typeface="+mn-lt"/>
                        <a:ea typeface="+mn-ea"/>
                        <a:cs typeface="+mn-cs"/>
                      </a:defRPr>
                    </a:pPr>
                    <a:r>
                      <a:rPr lang="ja-JP" altLang="en-US" sz="1400" b="1" baseline="0">
                        <a:solidFill>
                          <a:schemeClr val="tx1"/>
                        </a:solidFill>
                        <a:effectLst>
                          <a:glow rad="190500">
                            <a:schemeClr val="bg1"/>
                          </a:glow>
                        </a:effectLst>
                      </a:rPr>
                      <a:t>転倒</a:t>
                    </a:r>
                    <a:r>
                      <a:rPr lang="ja-JP" altLang="en-US" b="1" baseline="0">
                        <a:solidFill>
                          <a:schemeClr val="tx1"/>
                        </a:solidFill>
                        <a:effectLst>
                          <a:glow rad="190500">
                            <a:schemeClr val="bg1"/>
                          </a:glow>
                        </a:effectLst>
                      </a:rPr>
                      <a:t> </a:t>
                    </a:r>
                    <a:fld id="{AC7C592C-8DBC-4525-8DF4-7B714C878885}" type="PERCENTAGE">
                      <a:rPr lang="en-US" altLang="ja-JP" sz="1400" b="1" baseline="0">
                        <a:solidFill>
                          <a:schemeClr val="tx1"/>
                        </a:solidFill>
                        <a:effectLst>
                          <a:glow rad="190500">
                            <a:schemeClr val="bg1"/>
                          </a:glow>
                        </a:effectLst>
                      </a:rPr>
                      <a:pPr>
                        <a:defRPr>
                          <a:solidFill>
                            <a:schemeClr val="tx1"/>
                          </a:solidFill>
                          <a:effectLst>
                            <a:glow rad="190500">
                              <a:schemeClr val="bg1"/>
                            </a:glow>
                          </a:effectLst>
                        </a:defRPr>
                      </a:pPr>
                      <a:t>[パーセンテージ]</a:t>
                    </a:fld>
                    <a:endParaRPr lang="ja-JP" altLang="en-US" b="1" baseline="0">
                      <a:solidFill>
                        <a:schemeClr val="tx1"/>
                      </a:solidFill>
                      <a:effectLst>
                        <a:glow rad="1905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905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617-4FEE-A421-6A572B14EBAD}"/>
                </c:ext>
              </c:extLst>
            </c:dLbl>
            <c:dLbl>
              <c:idx val="1"/>
              <c:layout>
                <c:manualLayout>
                  <c:x val="-3.8291468443929867E-2"/>
                  <c:y val="-0.1111111111111111"/>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77800">
                            <a:schemeClr val="bg1"/>
                          </a:glow>
                        </a:effectLst>
                        <a:latin typeface="+mn-lt"/>
                        <a:ea typeface="+mn-ea"/>
                        <a:cs typeface="+mn-cs"/>
                      </a:defRPr>
                    </a:pPr>
                    <a:r>
                      <a:rPr lang="ja-JP" altLang="en-US" b="1" baseline="0" dirty="0">
                        <a:solidFill>
                          <a:schemeClr val="tx1"/>
                        </a:solidFill>
                        <a:effectLst>
                          <a:glow rad="177800">
                            <a:schemeClr val="bg1"/>
                          </a:glow>
                        </a:effectLst>
                      </a:rPr>
                      <a:t>動作の反動</a:t>
                    </a:r>
                  </a:p>
                  <a:p>
                    <a:pPr>
                      <a:defRPr>
                        <a:solidFill>
                          <a:schemeClr val="tx1"/>
                        </a:solidFill>
                        <a:effectLst>
                          <a:glow rad="177800">
                            <a:schemeClr val="bg1"/>
                          </a:glow>
                        </a:effectLst>
                      </a:defRPr>
                    </a:pPr>
                    <a:r>
                      <a:rPr lang="ja-JP" altLang="en-US" b="1" baseline="0" dirty="0">
                        <a:solidFill>
                          <a:schemeClr val="tx1"/>
                        </a:solidFill>
                        <a:effectLst>
                          <a:glow rad="177800">
                            <a:schemeClr val="bg1"/>
                          </a:glow>
                        </a:effectLst>
                      </a:rPr>
                      <a:t>無理な動作 </a:t>
                    </a:r>
                  </a:p>
                  <a:p>
                    <a:pPr>
                      <a:defRPr>
                        <a:solidFill>
                          <a:schemeClr val="tx1"/>
                        </a:solidFill>
                        <a:effectLst>
                          <a:glow rad="177800">
                            <a:schemeClr val="bg1"/>
                          </a:glow>
                        </a:effectLst>
                      </a:defRPr>
                    </a:pPr>
                    <a:r>
                      <a:rPr lang="en-US" altLang="ja-JP" b="1" baseline="0" dirty="0">
                        <a:solidFill>
                          <a:schemeClr val="tx1"/>
                        </a:solidFill>
                        <a:effectLst>
                          <a:glow rad="177800">
                            <a:schemeClr val="bg1"/>
                          </a:glow>
                        </a:effectLst>
                      </a:rPr>
                      <a:t>(</a:t>
                    </a:r>
                    <a:r>
                      <a:rPr lang="ja-JP" altLang="en-US" b="1" baseline="0" dirty="0">
                        <a:solidFill>
                          <a:schemeClr val="tx1"/>
                        </a:solidFill>
                        <a:effectLst>
                          <a:glow rad="177800">
                            <a:schemeClr val="bg1"/>
                          </a:glow>
                        </a:effectLst>
                      </a:rPr>
                      <a:t>腰痛等</a:t>
                    </a:r>
                    <a:r>
                      <a:rPr lang="en-US" altLang="ja-JP" b="1" baseline="0" dirty="0">
                        <a:solidFill>
                          <a:schemeClr val="tx1"/>
                        </a:solidFill>
                        <a:effectLst>
                          <a:glow rad="177800">
                            <a:schemeClr val="bg1"/>
                          </a:glow>
                        </a:effectLst>
                      </a:rPr>
                      <a:t>)</a:t>
                    </a:r>
                    <a:fld id="{03E3EEAB-D554-401A-8E17-78A7211136F0}" type="PERCENTAGE">
                      <a:rPr lang="en-US" altLang="ja-JP" sz="1000" b="1" baseline="0">
                        <a:solidFill>
                          <a:schemeClr val="tx1"/>
                        </a:solidFill>
                        <a:effectLst>
                          <a:glow rad="177800">
                            <a:schemeClr val="bg1"/>
                          </a:glow>
                        </a:effectLst>
                      </a:rPr>
                      <a:pPr>
                        <a:defRPr>
                          <a:solidFill>
                            <a:schemeClr val="tx1"/>
                          </a:solidFill>
                          <a:effectLst>
                            <a:glow rad="177800">
                              <a:schemeClr val="bg1"/>
                            </a:glow>
                          </a:effectLst>
                        </a:defRPr>
                      </a:pPr>
                      <a:t>[パーセンテージ]</a:t>
                    </a:fld>
                    <a:endParaRPr lang="en-US" altLang="ja-JP" b="1" baseline="0" dirty="0">
                      <a:solidFill>
                        <a:schemeClr val="tx1"/>
                      </a:solidFill>
                      <a:effectLst>
                        <a:glow rad="1778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77800">
                          <a:schemeClr val="bg1"/>
                        </a:glow>
                      </a:effectLst>
                      <a:latin typeface="+mn-lt"/>
                      <a:ea typeface="+mn-ea"/>
                      <a:cs typeface="+mn-cs"/>
                    </a:defRPr>
                  </a:pPr>
                  <a:endParaRPr lang="ja-JP"/>
                </a:p>
              </c:txPr>
              <c:showLegendKey val="0"/>
              <c:showVal val="1"/>
              <c:showCatName val="0"/>
              <c:showSerName val="0"/>
              <c:showPercent val="1"/>
              <c:showBubbleSize val="0"/>
              <c:extLst>
                <c:ext xmlns:c15="http://schemas.microsoft.com/office/drawing/2012/chart" uri="{CE6537A1-D6FC-4f65-9D91-7224C49458BB}">
                  <c15:layout>
                    <c:manualLayout>
                      <c:w val="0.3460968984481107"/>
                      <c:h val="0.29166666666666669"/>
                    </c:manualLayout>
                  </c15:layout>
                  <c15:dlblFieldTable/>
                  <c15:showDataLabelsRange val="0"/>
                </c:ext>
                <c:ext xmlns:c16="http://schemas.microsoft.com/office/drawing/2014/chart" uri="{C3380CC4-5D6E-409C-BE32-E72D297353CC}">
                  <c16:uniqueId val="{00000003-B617-4FEE-A421-6A572B14EBAD}"/>
                </c:ext>
              </c:extLst>
            </c:dLbl>
            <c:dLbl>
              <c:idx val="2"/>
              <c:layout>
                <c:manualLayout>
                  <c:x val="0.18463999534903283"/>
                  <c:y val="-0.13112642169728791"/>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r>
                      <a:rPr lang="ja-JP" altLang="en-US" sz="900" baseline="0" dirty="0">
                        <a:solidFill>
                          <a:schemeClr val="tx1"/>
                        </a:solidFill>
                        <a:effectLst>
                          <a:glow rad="127000">
                            <a:schemeClr val="bg1"/>
                          </a:glow>
                        </a:effectLst>
                      </a:rPr>
                      <a:t>　</a:t>
                    </a:r>
                    <a:r>
                      <a:rPr lang="ja-JP" altLang="en-US" sz="900" b="1" baseline="0" dirty="0">
                        <a:solidFill>
                          <a:schemeClr val="tx1"/>
                        </a:solidFill>
                        <a:effectLst>
                          <a:glow rad="127000">
                            <a:schemeClr val="bg1"/>
                          </a:glow>
                        </a:effectLst>
                      </a:rPr>
                      <a:t>墜落・転落 </a:t>
                    </a:r>
                    <a:fld id="{31D14660-C588-4CA6-AB46-82DCF72C1F61}" type="PERCENTAGE">
                      <a:rPr lang="en-US" altLang="ja-JP" sz="900" b="1" baseline="0">
                        <a:solidFill>
                          <a:schemeClr val="tx1"/>
                        </a:solidFill>
                        <a:effectLst>
                          <a:glow rad="127000">
                            <a:schemeClr val="bg1"/>
                          </a:glow>
                        </a:effectLst>
                      </a:rPr>
                      <a:pPr>
                        <a:defRPr>
                          <a:solidFill>
                            <a:schemeClr val="tx1"/>
                          </a:solidFill>
                          <a:effectLst>
                            <a:glow rad="127000">
                              <a:schemeClr val="bg1"/>
                            </a:glow>
                          </a:effectLst>
                        </a:defRPr>
                      </a:pPr>
                      <a:t>[パーセンテージ]</a:t>
                    </a:fld>
                    <a:endParaRPr lang="ja-JP" altLang="en-US" sz="900" b="1" baseline="0" dirty="0">
                      <a:solidFill>
                        <a:schemeClr val="tx1"/>
                      </a:solidFill>
                      <a:effectLst>
                        <a:glow rad="127000">
                          <a:schemeClr val="bg1"/>
                        </a:glow>
                      </a:effectLst>
                    </a:endParaRP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23956810327126271"/>
                      <c:h val="0.26442147856517934"/>
                    </c:manualLayout>
                  </c15:layout>
                  <c15:dlblFieldTable/>
                  <c15:showDataLabelsRange val="0"/>
                </c:ext>
                <c:ext xmlns:c16="http://schemas.microsoft.com/office/drawing/2014/chart" uri="{C3380CC4-5D6E-409C-BE32-E72D297353CC}">
                  <c16:uniqueId val="{00000005-B617-4FEE-A421-6A572B14EBAD}"/>
                </c:ext>
              </c:extLst>
            </c:dLbl>
            <c:dLbl>
              <c:idx val="3"/>
              <c:layout>
                <c:manualLayout>
                  <c:x val="9.2057916910966126E-2"/>
                  <c:y val="-8.6448308544765234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solidFill>
                        <a:latin typeface="+mn-lt"/>
                        <a:ea typeface="+mn-ea"/>
                        <a:cs typeface="+mn-cs"/>
                      </a:defRPr>
                    </a:pPr>
                    <a:r>
                      <a:rPr lang="ja-JP" altLang="en-US" sz="800" baseline="0" dirty="0">
                        <a:solidFill>
                          <a:schemeClr val="tx1"/>
                        </a:solidFill>
                      </a:rPr>
                      <a:t>　　　　</a:t>
                    </a:r>
                    <a:r>
                      <a:rPr lang="ja-JP" altLang="en-US" sz="800" b="1" baseline="0" dirty="0">
                        <a:solidFill>
                          <a:schemeClr val="tx1"/>
                        </a:solidFill>
                        <a:effectLst>
                          <a:glow rad="152400">
                            <a:schemeClr val="bg1"/>
                          </a:glow>
                        </a:effectLst>
                      </a:rPr>
                      <a:t>激突、激突され</a:t>
                    </a:r>
                  </a:p>
                  <a:p>
                    <a:pPr>
                      <a:defRPr>
                        <a:solidFill>
                          <a:schemeClr val="tx1"/>
                        </a:solidFill>
                      </a:defRPr>
                    </a:pPr>
                    <a:fld id="{0F6A99B7-7185-4F7F-8899-CBC12A29C24F}" type="PERCENTAGE">
                      <a:rPr lang="en-US" altLang="ja-JP" sz="900" b="1" baseline="0">
                        <a:solidFill>
                          <a:schemeClr val="tx1"/>
                        </a:solidFill>
                        <a:effectLst>
                          <a:glow rad="152400">
                            <a:schemeClr val="bg1"/>
                          </a:glow>
                        </a:effectLst>
                      </a:rPr>
                      <a:pPr>
                        <a:defRPr>
                          <a:solidFill>
                            <a:schemeClr val="tx1"/>
                          </a:solidFill>
                        </a:defRPr>
                      </a:pPr>
                      <a:t>[パーセンテージ]</a:t>
                    </a:fld>
                    <a:endParaRPr lang="ja-JP" altLang="en-US"/>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solidFill>
                      <a:latin typeface="+mn-lt"/>
                      <a:ea typeface="+mn-ea"/>
                      <a:cs typeface="+mn-cs"/>
                    </a:defRPr>
                  </a:pPr>
                  <a:endParaRPr lang="ja-JP"/>
                </a:p>
              </c:txPr>
              <c:showLegendKey val="0"/>
              <c:showVal val="1"/>
              <c:showCatName val="0"/>
              <c:showSerName val="0"/>
              <c:showPercent val="1"/>
              <c:showBubbleSize val="0"/>
              <c:extLst>
                <c:ext xmlns:c15="http://schemas.microsoft.com/office/drawing/2012/chart" uri="{CE6537A1-D6FC-4f65-9D91-7224C49458BB}">
                  <c15:layout>
                    <c:manualLayout>
                      <c:w val="0.32693206866608776"/>
                      <c:h val="0.2412733304170312"/>
                    </c:manualLayout>
                  </c15:layout>
                  <c15:dlblFieldTable/>
                  <c15:showDataLabelsRange val="0"/>
                </c:ext>
                <c:ext xmlns:c16="http://schemas.microsoft.com/office/drawing/2014/chart" uri="{C3380CC4-5D6E-409C-BE32-E72D297353CC}">
                  <c16:uniqueId val="{00000007-B617-4FEE-A421-6A572B14EBAD}"/>
                </c:ext>
              </c:extLst>
            </c:dLbl>
            <c:dLbl>
              <c:idx val="4"/>
              <c:layout>
                <c:manualLayout>
                  <c:x val="1.5709383821066406E-2"/>
                  <c:y val="-1.3143044619422572E-2"/>
                </c:manualLayout>
              </c:layout>
              <c:tx>
                <c:rich>
                  <a:bodyPr rot="0" spcFirstLastPara="1" vertOverflow="ellipsis" vert="horz" wrap="square" lIns="38100" tIns="19050" rIns="38100" bIns="19050" anchor="ctr" anchorCtr="1">
                    <a:spAutoFit/>
                  </a:bodyPr>
                  <a:lstStyle/>
                  <a:p>
                    <a:pPr>
                      <a:defRPr sz="900" b="1" i="0" u="none" strike="noStrike" kern="1200" baseline="0">
                        <a:solidFill>
                          <a:schemeClr val="tx1"/>
                        </a:solidFill>
                        <a:effectLst>
                          <a:glow rad="127000">
                            <a:schemeClr val="bg1"/>
                          </a:glow>
                        </a:effectLst>
                        <a:latin typeface="+mn-lt"/>
                        <a:ea typeface="+mn-ea"/>
                        <a:cs typeface="+mn-cs"/>
                      </a:defRPr>
                    </a:pPr>
                    <a:r>
                      <a:rPr lang="ja-JP" altLang="en-US" b="1" baseline="0">
                        <a:solidFill>
                          <a:schemeClr val="tx1"/>
                        </a:solidFill>
                        <a:effectLst>
                          <a:glow rad="127000">
                            <a:schemeClr val="bg1"/>
                          </a:glow>
                        </a:effectLst>
                      </a:rPr>
                      <a:t>切れ、こすれ </a:t>
                    </a:r>
                    <a:fld id="{1C43EC4C-6946-4336-9C51-48D66AA0B39F}" type="PERCENTAGE">
                      <a:rPr lang="en-US" altLang="ja-JP" b="1" baseline="0">
                        <a:solidFill>
                          <a:schemeClr val="tx1"/>
                        </a:solidFill>
                        <a:effectLst>
                          <a:glow rad="127000">
                            <a:schemeClr val="bg1"/>
                          </a:glow>
                        </a:effectLst>
                      </a:rPr>
                      <a:pPr>
                        <a:defRPr b="1">
                          <a:solidFill>
                            <a:schemeClr val="tx1"/>
                          </a:solidFill>
                          <a:effectLst>
                            <a:glow rad="127000">
                              <a:schemeClr val="bg1"/>
                            </a:glow>
                          </a:effectLst>
                        </a:defRPr>
                      </a:pPr>
                      <a:t>[パーセンテージ]</a:t>
                    </a:fld>
                    <a:endParaRPr lang="ja-JP" altLang="en-US" b="1" baseline="0">
                      <a:solidFill>
                        <a:schemeClr val="tx1"/>
                      </a:solidFill>
                      <a:effectLst>
                        <a:glow rad="1270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effectLst>
                        <a:glow rad="1270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29847829260026176"/>
                      <c:h val="0.15277777777777779"/>
                    </c:manualLayout>
                  </c15:layout>
                  <c15:dlblFieldTable/>
                  <c15:showDataLabelsRange val="0"/>
                </c:ext>
                <c:ext xmlns:c16="http://schemas.microsoft.com/office/drawing/2014/chart" uri="{C3380CC4-5D6E-409C-BE32-E72D297353CC}">
                  <c16:uniqueId val="{00000009-B617-4FEE-A421-6A572B14EBAD}"/>
                </c:ext>
              </c:extLst>
            </c:dLbl>
            <c:dLbl>
              <c:idx val="5"/>
              <c:layout>
                <c:manualLayout>
                  <c:x val="3.1418767642132812E-2"/>
                  <c:y val="8.6590113735783028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52400">
                            <a:schemeClr val="bg1"/>
                          </a:glow>
                        </a:effectLst>
                        <a:latin typeface="+mn-lt"/>
                        <a:ea typeface="+mn-ea"/>
                        <a:cs typeface="+mn-cs"/>
                      </a:defRPr>
                    </a:pPr>
                    <a:r>
                      <a:rPr lang="ja-JP" altLang="en-US" b="1" baseline="0">
                        <a:solidFill>
                          <a:schemeClr val="tx1"/>
                        </a:solidFill>
                        <a:effectLst>
                          <a:glow rad="152400">
                            <a:schemeClr val="bg1"/>
                          </a:glow>
                        </a:effectLst>
                      </a:rPr>
                      <a:t>交通事故 </a:t>
                    </a:r>
                    <a:fld id="{25C9CDA7-22CF-4175-AD36-6BF30E259A95}" type="PERCENTAGE">
                      <a:rPr lang="en-US" altLang="ja-JP" b="1" baseline="0">
                        <a:solidFill>
                          <a:schemeClr val="tx1"/>
                        </a:solidFill>
                        <a:effectLst>
                          <a:glow rad="152400">
                            <a:schemeClr val="bg1"/>
                          </a:glow>
                        </a:effectLst>
                      </a:rPr>
                      <a:pPr>
                        <a:defRPr>
                          <a:solidFill>
                            <a:schemeClr val="tx1"/>
                          </a:solidFill>
                          <a:effectLst>
                            <a:glow rad="152400">
                              <a:schemeClr val="bg1"/>
                            </a:glow>
                          </a:effectLst>
                        </a:defRPr>
                      </a:pPr>
                      <a:t>[パーセンテージ]</a:t>
                    </a:fld>
                    <a:endParaRPr lang="ja-JP" altLang="en-US" b="1" baseline="0">
                      <a:solidFill>
                        <a:schemeClr val="tx1"/>
                      </a:solidFill>
                      <a:effectLst>
                        <a:glow rad="1524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524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27098687091339552"/>
                      <c:h val="0.13194444444444445"/>
                    </c:manualLayout>
                  </c15:layout>
                  <c15:dlblFieldTable/>
                  <c15:showDataLabelsRange val="0"/>
                </c:ext>
                <c:ext xmlns:c16="http://schemas.microsoft.com/office/drawing/2014/chart" uri="{C3380CC4-5D6E-409C-BE32-E72D297353CC}">
                  <c16:uniqueId val="{0000000B-B617-4FEE-A421-6A572B14EBAD}"/>
                </c:ext>
              </c:extLst>
            </c:dLbl>
            <c:dLbl>
              <c:idx val="6"/>
              <c:layout>
                <c:manualLayout>
                  <c:x val="1.963672977633301E-2"/>
                  <c:y val="0.14626421697287839"/>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39700">
                            <a:schemeClr val="bg1"/>
                          </a:glow>
                        </a:effectLst>
                        <a:latin typeface="+mn-lt"/>
                        <a:ea typeface="+mn-ea"/>
                        <a:cs typeface="+mn-cs"/>
                      </a:defRPr>
                    </a:pPr>
                    <a:r>
                      <a:rPr lang="ja-JP" altLang="en-US" b="1" baseline="0">
                        <a:solidFill>
                          <a:schemeClr val="tx1"/>
                        </a:solidFill>
                        <a:effectLst>
                          <a:glow rad="139700">
                            <a:schemeClr val="bg1"/>
                          </a:glow>
                        </a:effectLst>
                      </a:rPr>
                      <a:t>飛来・落下 </a:t>
                    </a:r>
                    <a:fld id="{96B75DEB-C718-478A-926E-E1D73004194D}" type="PERCENTAGE">
                      <a:rPr lang="en-US" altLang="ja-JP" b="1" baseline="0">
                        <a:solidFill>
                          <a:schemeClr val="tx1"/>
                        </a:solidFill>
                        <a:effectLst>
                          <a:glow rad="139700">
                            <a:schemeClr val="bg1"/>
                          </a:glow>
                        </a:effectLst>
                      </a:rPr>
                      <a:pPr>
                        <a:defRPr>
                          <a:solidFill>
                            <a:schemeClr val="tx1"/>
                          </a:solidFill>
                          <a:effectLst>
                            <a:glow rad="139700">
                              <a:schemeClr val="bg1"/>
                            </a:glow>
                          </a:effectLst>
                        </a:defRPr>
                      </a:pPr>
                      <a:t>[パーセンテージ]</a:t>
                    </a:fld>
                    <a:endParaRPr lang="ja-JP" altLang="en-US" b="1" baseline="0">
                      <a:solidFill>
                        <a:schemeClr val="tx1"/>
                      </a:solidFill>
                      <a:effectLst>
                        <a:glow rad="1397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397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29455094664499515"/>
                      <c:h val="0.13194444444444445"/>
                    </c:manualLayout>
                  </c15:layout>
                  <c15:dlblFieldTable/>
                  <c15:showDataLabelsRange val="0"/>
                </c:ext>
                <c:ext xmlns:c16="http://schemas.microsoft.com/office/drawing/2014/chart" uri="{C3380CC4-5D6E-409C-BE32-E72D297353CC}">
                  <c16:uniqueId val="{0000000D-B617-4FEE-A421-6A572B14EBAD}"/>
                </c:ext>
              </c:extLst>
            </c:dLbl>
            <c:dLbl>
              <c:idx val="7"/>
              <c:layout>
                <c:manualLayout>
                  <c:x val="-2.7491421686866219E-2"/>
                  <c:y val="0.11708187518226888"/>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r>
                      <a:rPr lang="ja-JP" altLang="en-US" sz="800" b="1" baseline="0">
                        <a:solidFill>
                          <a:schemeClr val="tx1"/>
                        </a:solidFill>
                        <a:effectLst>
                          <a:glow rad="127000">
                            <a:schemeClr val="bg1"/>
                          </a:glow>
                        </a:effectLst>
                      </a:rPr>
                      <a:t>はさまれ・巻き込まれ </a:t>
                    </a:r>
                    <a:fld id="{E239406C-495F-4710-9C57-D31F3BF05A41}" type="PERCENTAGE">
                      <a:rPr lang="en-US" altLang="ja-JP" sz="800" b="1" baseline="0">
                        <a:solidFill>
                          <a:schemeClr val="tx1"/>
                        </a:solidFill>
                        <a:effectLst>
                          <a:glow rad="127000">
                            <a:schemeClr val="bg1"/>
                          </a:glow>
                        </a:effectLst>
                      </a:rPr>
                      <a:pPr>
                        <a:defRPr>
                          <a:solidFill>
                            <a:schemeClr val="tx1"/>
                          </a:solidFill>
                          <a:effectLst>
                            <a:glow rad="127000">
                              <a:schemeClr val="bg1"/>
                            </a:glow>
                          </a:effectLst>
                        </a:defRPr>
                      </a:pPr>
                      <a:t>[パーセンテージ]</a:t>
                    </a:fld>
                    <a:endParaRPr lang="ja-JP" altLang="en-US" sz="800" b="1" baseline="0">
                      <a:solidFill>
                        <a:schemeClr val="tx1"/>
                      </a:solidFill>
                      <a:effectLst>
                        <a:glow rad="127000">
                          <a:schemeClr val="bg1"/>
                        </a:glow>
                      </a:effectLst>
                    </a:endParaRP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38978908606021023"/>
                      <c:h val="9.6064814814814811E-2"/>
                    </c:manualLayout>
                  </c15:layout>
                  <c15:dlblFieldTable/>
                  <c15:showDataLabelsRange val="0"/>
                </c:ext>
                <c:ext xmlns:c16="http://schemas.microsoft.com/office/drawing/2014/chart" uri="{C3380CC4-5D6E-409C-BE32-E72D297353CC}">
                  <c16:uniqueId val="{0000000F-B617-4FEE-A421-6A572B14EBAD}"/>
                </c:ext>
              </c:extLst>
            </c:dLbl>
            <c:dLbl>
              <c:idx val="8"/>
              <c:layout>
                <c:manualLayout>
                  <c:x val="-0.16102118416593067"/>
                  <c:y val="6.7802566345873436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r>
                      <a:rPr lang="ja-JP" altLang="en-US" sz="900" b="1" baseline="0">
                        <a:solidFill>
                          <a:schemeClr val="tx1"/>
                        </a:solidFill>
                        <a:effectLst>
                          <a:glow rad="127000">
                            <a:schemeClr val="bg1"/>
                          </a:glow>
                        </a:effectLst>
                      </a:rPr>
                      <a:t>その他 </a:t>
                    </a:r>
                    <a:fld id="{8D5F9FD3-9778-4460-ABA5-1E72ABDB6745}" type="PERCENTAGE">
                      <a:rPr lang="en-US" altLang="ja-JP" sz="900" b="1" baseline="0">
                        <a:solidFill>
                          <a:schemeClr val="tx1"/>
                        </a:solidFill>
                        <a:effectLst>
                          <a:glow rad="127000">
                            <a:schemeClr val="bg1"/>
                          </a:glow>
                        </a:effectLst>
                      </a:rPr>
                      <a:pPr>
                        <a:defRPr>
                          <a:solidFill>
                            <a:schemeClr val="tx1"/>
                          </a:solidFill>
                          <a:effectLst>
                            <a:glow rad="127000">
                              <a:schemeClr val="bg1"/>
                            </a:glow>
                          </a:effectLst>
                        </a:defRPr>
                      </a:pPr>
                      <a:t>[パーセンテージ]</a:t>
                    </a:fld>
                    <a:endParaRPr lang="ja-JP" altLang="en-US" sz="900" b="1" baseline="0">
                      <a:solidFill>
                        <a:schemeClr val="tx1"/>
                      </a:solidFill>
                      <a:effectLst>
                        <a:glow rad="127000">
                          <a:schemeClr val="bg1"/>
                        </a:glow>
                      </a:effectLst>
                    </a:endParaRP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23465892082717946"/>
                      <c:h val="8.7962962962962965E-2"/>
                    </c:manualLayout>
                  </c15:layout>
                  <c15:dlblFieldTable/>
                  <c15:showDataLabelsRange val="0"/>
                </c:ext>
                <c:ext xmlns:c16="http://schemas.microsoft.com/office/drawing/2014/chart" uri="{C3380CC4-5D6E-409C-BE32-E72D297353CC}">
                  <c16:uniqueId val="{00000011-B617-4FEE-A421-6A572B14EBA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ja-JP"/>
              </a:p>
            </c:txPr>
            <c:showLegendKey val="0"/>
            <c:showVal val="1"/>
            <c:showCatName val="0"/>
            <c:showSerName val="0"/>
            <c:showPercent val="1"/>
            <c:showBubbleSize val="0"/>
            <c:showLeaderLines val="0"/>
            <c:extLst>
              <c:ext xmlns:c15="http://schemas.microsoft.com/office/drawing/2012/chart" uri="{CE6537A1-D6FC-4f65-9D91-7224C49458BB}"/>
            </c:extLst>
          </c:dLbls>
          <c:cat>
            <c:strRef>
              <c:f>小売業※黄塗り部分ベタ打ち!$B$12:$B$20</c:f>
              <c:strCache>
                <c:ptCount val="9"/>
                <c:pt idx="0">
                  <c:v>転倒</c:v>
                </c:pt>
                <c:pt idx="1">
                  <c:v>動作の反動
・無理な動作</c:v>
                </c:pt>
                <c:pt idx="2">
                  <c:v>墜落・転落</c:v>
                </c:pt>
                <c:pt idx="3">
                  <c:v>激突・激突され</c:v>
                </c:pt>
                <c:pt idx="4">
                  <c:v>切れ・こすれ</c:v>
                </c:pt>
                <c:pt idx="5">
                  <c:v>交通事故</c:v>
                </c:pt>
                <c:pt idx="6">
                  <c:v>飛来・落下</c:v>
                </c:pt>
                <c:pt idx="7">
                  <c:v>はさまれ・巻き込まれ</c:v>
                </c:pt>
                <c:pt idx="8">
                  <c:v>その他</c:v>
                </c:pt>
              </c:strCache>
            </c:strRef>
          </c:cat>
          <c:val>
            <c:numRef>
              <c:f>小売業※黄塗り部分ベタ打ち!$C$12:$C$20</c:f>
              <c:numCache>
                <c:formatCode>General"人"</c:formatCode>
                <c:ptCount val="9"/>
                <c:pt idx="0">
                  <c:v>216</c:v>
                </c:pt>
                <c:pt idx="1">
                  <c:v>84</c:v>
                </c:pt>
                <c:pt idx="2">
                  <c:v>47</c:v>
                </c:pt>
                <c:pt idx="3">
                  <c:v>38</c:v>
                </c:pt>
                <c:pt idx="4">
                  <c:v>34</c:v>
                </c:pt>
                <c:pt idx="5">
                  <c:v>31</c:v>
                </c:pt>
                <c:pt idx="6">
                  <c:v>29</c:v>
                </c:pt>
                <c:pt idx="7">
                  <c:v>28</c:v>
                </c:pt>
                <c:pt idx="8">
                  <c:v>25</c:v>
                </c:pt>
              </c:numCache>
            </c:numRef>
          </c:val>
          <c:extLst>
            <c:ext xmlns:c16="http://schemas.microsoft.com/office/drawing/2014/chart" uri="{C3380CC4-5D6E-409C-BE32-E72D297353CC}">
              <c16:uniqueId val="{00000012-B617-4FEE-A421-6A572B14EBAD}"/>
            </c:ext>
          </c:extLst>
        </c:ser>
        <c:dLbls>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96CE43"/>
            </a:solidFill>
            <a:ln>
              <a:noFill/>
            </a:ln>
          </c:spPr>
          <c:dPt>
            <c:idx val="0"/>
            <c:bubble3D val="0"/>
            <c:spPr>
              <a:solidFill>
                <a:schemeClr val="accent6">
                  <a:lumMod val="20000"/>
                  <a:lumOff val="80000"/>
                </a:schemeClr>
              </a:solidFill>
              <a:ln w="19050">
                <a:noFill/>
              </a:ln>
              <a:effectLst/>
            </c:spPr>
            <c:extLst>
              <c:ext xmlns:c16="http://schemas.microsoft.com/office/drawing/2014/chart" uri="{C3380CC4-5D6E-409C-BE32-E72D297353CC}">
                <c16:uniqueId val="{00000001-2393-4525-A848-A4B3BCBA505B}"/>
              </c:ext>
            </c:extLst>
          </c:dPt>
          <c:dPt>
            <c:idx val="1"/>
            <c:bubble3D val="0"/>
            <c:spPr>
              <a:solidFill>
                <a:schemeClr val="accent6">
                  <a:lumMod val="40000"/>
                  <a:lumOff val="60000"/>
                </a:schemeClr>
              </a:solidFill>
              <a:ln w="19050">
                <a:noFill/>
              </a:ln>
              <a:effectLst/>
            </c:spPr>
            <c:extLst>
              <c:ext xmlns:c16="http://schemas.microsoft.com/office/drawing/2014/chart" uri="{C3380CC4-5D6E-409C-BE32-E72D297353CC}">
                <c16:uniqueId val="{00000003-2393-4525-A848-A4B3BCBA505B}"/>
              </c:ext>
            </c:extLst>
          </c:dPt>
          <c:dPt>
            <c:idx val="2"/>
            <c:bubble3D val="0"/>
            <c:spPr>
              <a:solidFill>
                <a:schemeClr val="accent6"/>
              </a:solidFill>
              <a:ln w="19050">
                <a:noFill/>
              </a:ln>
              <a:effectLst/>
            </c:spPr>
            <c:extLst>
              <c:ext xmlns:c16="http://schemas.microsoft.com/office/drawing/2014/chart" uri="{C3380CC4-5D6E-409C-BE32-E72D297353CC}">
                <c16:uniqueId val="{00000005-2393-4525-A848-A4B3BCBA505B}"/>
              </c:ext>
            </c:extLst>
          </c:dPt>
          <c:dPt>
            <c:idx val="3"/>
            <c:bubble3D val="0"/>
            <c:spPr>
              <a:solidFill>
                <a:schemeClr val="accent2">
                  <a:lumMod val="75000"/>
                </a:schemeClr>
              </a:solidFill>
              <a:ln w="19050">
                <a:noFill/>
              </a:ln>
              <a:effectLst/>
            </c:spPr>
            <c:extLst>
              <c:ext xmlns:c16="http://schemas.microsoft.com/office/drawing/2014/chart" uri="{C3380CC4-5D6E-409C-BE32-E72D297353CC}">
                <c16:uniqueId val="{00000007-2393-4525-A848-A4B3BCBA505B}"/>
              </c:ext>
            </c:extLst>
          </c:dPt>
          <c:dPt>
            <c:idx val="4"/>
            <c:bubble3D val="0"/>
            <c:spPr>
              <a:solidFill>
                <a:schemeClr val="accent4">
                  <a:lumMod val="60000"/>
                  <a:lumOff val="40000"/>
                </a:schemeClr>
              </a:solidFill>
              <a:ln w="19050">
                <a:noFill/>
              </a:ln>
              <a:effectLst/>
            </c:spPr>
            <c:extLst>
              <c:ext xmlns:c16="http://schemas.microsoft.com/office/drawing/2014/chart" uri="{C3380CC4-5D6E-409C-BE32-E72D297353CC}">
                <c16:uniqueId val="{00000009-2393-4525-A848-A4B3BCBA505B}"/>
              </c:ext>
            </c:extLst>
          </c:dPt>
          <c:dLbls>
            <c:dLbl>
              <c:idx val="0"/>
              <c:layout>
                <c:manualLayout>
                  <c:x val="-0.1291232984507244"/>
                  <c:y val="0.10134933654126567"/>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27000">
                            <a:schemeClr val="bg1"/>
                          </a:glow>
                        </a:effectLst>
                        <a:latin typeface="+mn-lt"/>
                        <a:ea typeface="+mn-ea"/>
                        <a:cs typeface="+mn-cs"/>
                      </a:defRPr>
                    </a:pPr>
                    <a:r>
                      <a:rPr lang="en-US" altLang="ja-JP" b="1">
                        <a:solidFill>
                          <a:schemeClr val="tx1"/>
                        </a:solidFill>
                        <a:effectLst>
                          <a:glow rad="127000">
                            <a:schemeClr val="bg1"/>
                          </a:glow>
                        </a:effectLst>
                      </a:rPr>
                      <a:t>6</a:t>
                    </a:r>
                    <a:r>
                      <a:rPr lang="ja-JP" altLang="en-US" b="1">
                        <a:solidFill>
                          <a:schemeClr val="tx1"/>
                        </a:solidFill>
                        <a:effectLst>
                          <a:glow rad="127000">
                            <a:schemeClr val="bg1"/>
                          </a:glow>
                        </a:effectLst>
                      </a:rPr>
                      <a:t>か月以上 </a:t>
                    </a:r>
                    <a:r>
                      <a:rPr lang="en-US" altLang="ja-JP" b="1">
                        <a:solidFill>
                          <a:schemeClr val="tx1"/>
                        </a:solidFill>
                        <a:effectLst>
                          <a:glow rad="127000">
                            <a:schemeClr val="bg1"/>
                          </a:glow>
                        </a:effectLst>
                      </a:rPr>
                      <a:t>1</a:t>
                    </a:r>
                    <a:r>
                      <a:rPr lang="ja-JP" altLang="en-US" b="1">
                        <a:solidFill>
                          <a:schemeClr val="tx1"/>
                        </a:solidFill>
                        <a:effectLst>
                          <a:glow rad="127000">
                            <a:schemeClr val="bg1"/>
                          </a:glow>
                        </a:effectLst>
                      </a:rPr>
                      <a:t>％</a:t>
                    </a: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27000">
                          <a:schemeClr val="bg1"/>
                        </a:glow>
                      </a:effectLst>
                      <a:latin typeface="+mn-lt"/>
                      <a:ea typeface="+mn-ea"/>
                      <a:cs typeface="+mn-cs"/>
                    </a:defRPr>
                  </a:pPr>
                  <a:endParaRPr lang="ja-JP"/>
                </a:p>
              </c:txPr>
              <c:showLegendKey val="0"/>
              <c:showVal val="1"/>
              <c:showCatName val="0"/>
              <c:showSerName val="0"/>
              <c:showPercent val="1"/>
              <c:showBubbleSize val="0"/>
              <c:extLst>
                <c:ext xmlns:c15="http://schemas.microsoft.com/office/drawing/2012/chart" uri="{CE6537A1-D6FC-4f65-9D91-7224C49458BB}">
                  <c15:layout>
                    <c:manualLayout>
                      <c:w val="0.28786970119058236"/>
                      <c:h val="0.15337962962962962"/>
                    </c:manualLayout>
                  </c15:layout>
                  <c15:showDataLabelsRange val="0"/>
                </c:ext>
                <c:ext xmlns:c16="http://schemas.microsoft.com/office/drawing/2014/chart" uri="{C3380CC4-5D6E-409C-BE32-E72D297353CC}">
                  <c16:uniqueId val="{00000001-2393-4525-A848-A4B3BCBA505B}"/>
                </c:ext>
              </c:extLst>
            </c:dLbl>
            <c:dLbl>
              <c:idx val="1"/>
              <c:layout>
                <c:manualLayout>
                  <c:x val="-0.18975698604230307"/>
                  <c:y val="9.0264836687080768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r>
                      <a:rPr lang="ja-JP" altLang="en-US" sz="1100" b="1" baseline="0">
                        <a:solidFill>
                          <a:schemeClr val="tx1"/>
                        </a:solidFill>
                        <a:effectLst>
                          <a:glow rad="127000">
                            <a:schemeClr val="bg1"/>
                          </a:glow>
                        </a:effectLst>
                      </a:rPr>
                      <a:t>　　</a:t>
                    </a:r>
                    <a:r>
                      <a:rPr lang="en-US" altLang="ja-JP" sz="1100" b="1" baseline="0">
                        <a:solidFill>
                          <a:schemeClr val="tx1"/>
                        </a:solidFill>
                        <a:effectLst>
                          <a:glow rad="127000">
                            <a:schemeClr val="bg1"/>
                          </a:glow>
                        </a:effectLst>
                      </a:rPr>
                      <a:t>3</a:t>
                    </a:r>
                    <a:r>
                      <a:rPr lang="ja-JP" altLang="en-US" sz="1100" b="1" baseline="0">
                        <a:solidFill>
                          <a:schemeClr val="tx1"/>
                        </a:solidFill>
                        <a:effectLst>
                          <a:glow rad="127000">
                            <a:schemeClr val="bg1"/>
                          </a:glow>
                        </a:effectLst>
                      </a:rPr>
                      <a:t>か月～</a:t>
                    </a:r>
                  </a:p>
                  <a:p>
                    <a:pPr>
                      <a:defRPr>
                        <a:solidFill>
                          <a:schemeClr val="tx1"/>
                        </a:solidFill>
                        <a:effectLst>
                          <a:glow rad="127000">
                            <a:schemeClr val="bg1"/>
                          </a:glow>
                        </a:effectLst>
                      </a:defRPr>
                    </a:pPr>
                    <a:r>
                      <a:rPr lang="en-US" altLang="ja-JP" sz="1100" b="1" baseline="0">
                        <a:solidFill>
                          <a:schemeClr val="tx1"/>
                        </a:solidFill>
                        <a:effectLst>
                          <a:glow rad="127000">
                            <a:schemeClr val="bg1"/>
                          </a:glow>
                        </a:effectLst>
                      </a:rPr>
                      <a:t>6</a:t>
                    </a:r>
                    <a:r>
                      <a:rPr lang="ja-JP" altLang="en-US" sz="1100" b="1" baseline="0">
                        <a:solidFill>
                          <a:schemeClr val="tx1"/>
                        </a:solidFill>
                        <a:effectLst>
                          <a:glow rad="127000">
                            <a:schemeClr val="bg1"/>
                          </a:glow>
                        </a:effectLst>
                      </a:rPr>
                      <a:t>か月 </a:t>
                    </a:r>
                  </a:p>
                  <a:p>
                    <a:pPr>
                      <a:defRPr>
                        <a:solidFill>
                          <a:schemeClr val="tx1"/>
                        </a:solidFill>
                        <a:effectLst>
                          <a:glow rad="127000">
                            <a:schemeClr val="bg1"/>
                          </a:glow>
                        </a:effectLst>
                      </a:defRPr>
                    </a:pPr>
                    <a:fld id="{556F2267-1DEF-4C8B-9652-5520B6B9FACC}" type="PERCENTAGE">
                      <a:rPr lang="en-US" altLang="ja-JP" sz="1100" b="1" baseline="0">
                        <a:solidFill>
                          <a:schemeClr val="tx1"/>
                        </a:solidFill>
                        <a:effectLst>
                          <a:glow rad="127000">
                            <a:schemeClr val="bg1"/>
                          </a:glow>
                        </a:effectLst>
                      </a:rPr>
                      <a:pPr>
                        <a:defRPr>
                          <a:solidFill>
                            <a:schemeClr val="tx1"/>
                          </a:solidFill>
                          <a:effectLst>
                            <a:glow rad="127000">
                              <a:schemeClr val="bg1"/>
                            </a:glow>
                          </a:effectLst>
                        </a:defRPr>
                      </a:pPr>
                      <a:t>[パーセンテージ]</a:t>
                    </a:fld>
                    <a:endParaRPr lang="ja-JP" altLang="en-US"/>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solidFill>
                      <a:effectLst>
                        <a:glow rad="127000">
                          <a:schemeClr val="bg1"/>
                        </a:glow>
                      </a:effectLst>
                      <a:latin typeface="+mn-lt"/>
                      <a:ea typeface="+mn-ea"/>
                      <a:cs typeface="+mn-cs"/>
                    </a:defRPr>
                  </a:pPr>
                  <a:endParaRPr lang="ja-JP"/>
                </a:p>
              </c:txPr>
              <c:showLegendKey val="0"/>
              <c:showVal val="1"/>
              <c:showCatName val="0"/>
              <c:showSerName val="0"/>
              <c:showPercent val="1"/>
              <c:showBubbleSize val="0"/>
              <c:extLst>
                <c:ext xmlns:c15="http://schemas.microsoft.com/office/drawing/2012/chart" uri="{CE6537A1-D6FC-4f65-9D91-7224C49458BB}">
                  <c15:layout>
                    <c:manualLayout>
                      <c:w val="0.25022457501688766"/>
                      <c:h val="0.3756018518518518"/>
                    </c:manualLayout>
                  </c15:layout>
                  <c15:dlblFieldTable/>
                  <c15:showDataLabelsRange val="0"/>
                </c:ext>
                <c:ext xmlns:c16="http://schemas.microsoft.com/office/drawing/2014/chart" uri="{C3380CC4-5D6E-409C-BE32-E72D297353CC}">
                  <c16:uniqueId val="{00000003-2393-4525-A848-A4B3BCBA505B}"/>
                </c:ext>
              </c:extLst>
            </c:dLbl>
            <c:dLbl>
              <c:idx val="2"/>
              <c:layout>
                <c:manualLayout>
                  <c:x val="-0.18736094938892517"/>
                  <c:y val="8.0909157188684702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39700">
                            <a:schemeClr val="bg1"/>
                          </a:glow>
                        </a:effectLst>
                        <a:latin typeface="+mn-lt"/>
                        <a:ea typeface="+mn-ea"/>
                        <a:cs typeface="+mn-cs"/>
                      </a:defRPr>
                    </a:pPr>
                    <a:r>
                      <a:rPr lang="en-US" altLang="ja-JP" sz="1100" b="1" baseline="0">
                        <a:solidFill>
                          <a:schemeClr val="tx1"/>
                        </a:solidFill>
                        <a:effectLst>
                          <a:glow rad="139700">
                            <a:schemeClr val="bg1"/>
                          </a:glow>
                        </a:effectLst>
                      </a:rPr>
                      <a:t>1</a:t>
                    </a:r>
                    <a:r>
                      <a:rPr lang="ja-JP" altLang="en-US" sz="1100" b="1" baseline="0">
                        <a:solidFill>
                          <a:schemeClr val="tx1"/>
                        </a:solidFill>
                        <a:effectLst>
                          <a:glow rad="139700">
                            <a:schemeClr val="bg1"/>
                          </a:glow>
                        </a:effectLst>
                      </a:rPr>
                      <a:t>か月～</a:t>
                    </a:r>
                  </a:p>
                  <a:p>
                    <a:pPr>
                      <a:defRPr>
                        <a:solidFill>
                          <a:schemeClr val="tx1"/>
                        </a:solidFill>
                        <a:effectLst>
                          <a:glow rad="139700">
                            <a:schemeClr val="bg1"/>
                          </a:glow>
                        </a:effectLst>
                      </a:defRPr>
                    </a:pPr>
                    <a:r>
                      <a:rPr lang="en-US" altLang="ja-JP" sz="1100" b="1" baseline="0">
                        <a:solidFill>
                          <a:schemeClr val="tx1"/>
                        </a:solidFill>
                        <a:effectLst>
                          <a:glow rad="139700">
                            <a:schemeClr val="bg1"/>
                          </a:glow>
                        </a:effectLst>
                      </a:rPr>
                      <a:t>3</a:t>
                    </a:r>
                    <a:r>
                      <a:rPr lang="ja-JP" altLang="en-US" sz="1100" b="1" baseline="0">
                        <a:solidFill>
                          <a:schemeClr val="tx1"/>
                        </a:solidFill>
                        <a:effectLst>
                          <a:glow rad="139700">
                            <a:schemeClr val="bg1"/>
                          </a:glow>
                        </a:effectLst>
                      </a:rPr>
                      <a:t>か月 </a:t>
                    </a:r>
                    <a:fld id="{1B2422DC-B5C1-4091-98F7-E3012B3D9142}" type="PERCENTAGE">
                      <a:rPr lang="en-US" altLang="ja-JP" sz="1100" b="1" baseline="0">
                        <a:solidFill>
                          <a:schemeClr val="tx1"/>
                        </a:solidFill>
                        <a:effectLst>
                          <a:glow rad="139700">
                            <a:schemeClr val="bg1"/>
                          </a:glow>
                        </a:effectLst>
                      </a:rPr>
                      <a:pPr>
                        <a:defRPr>
                          <a:solidFill>
                            <a:schemeClr val="tx1"/>
                          </a:solidFill>
                          <a:effectLst>
                            <a:glow rad="139700">
                              <a:schemeClr val="bg1"/>
                            </a:glow>
                          </a:effectLst>
                        </a:defRPr>
                      </a:pPr>
                      <a:t>[パーセンテージ]</a:t>
                    </a:fld>
                    <a:endParaRPr lang="ja-JP" altLang="en-US" sz="1100" b="1" baseline="0">
                      <a:solidFill>
                        <a:schemeClr val="tx1"/>
                      </a:solidFill>
                      <a:effectLst>
                        <a:glow rad="1397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39700">
                          <a:schemeClr val="bg1"/>
                        </a:glow>
                      </a:effectLst>
                      <a:latin typeface="+mn-lt"/>
                      <a:ea typeface="+mn-ea"/>
                      <a:cs typeface="+mn-cs"/>
                    </a:defRPr>
                  </a:pPr>
                  <a:endParaRPr lang="ja-JP"/>
                </a:p>
              </c:txPr>
              <c:showLegendKey val="0"/>
              <c:showVal val="1"/>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2393-4525-A848-A4B3BCBA505B}"/>
                </c:ext>
              </c:extLst>
            </c:dLbl>
            <c:dLbl>
              <c:idx val="3"/>
              <c:layout>
                <c:manualLayout>
                  <c:x val="0.13025778334415489"/>
                  <c:y val="-0.15046314523184601"/>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52400">
                            <a:schemeClr val="bg1"/>
                          </a:glow>
                        </a:effectLst>
                        <a:latin typeface="+mn-lt"/>
                        <a:ea typeface="+mn-ea"/>
                        <a:cs typeface="+mn-cs"/>
                      </a:defRPr>
                    </a:pPr>
                    <a:r>
                      <a:rPr lang="en-US" altLang="ja-JP" sz="1400" b="1" baseline="0">
                        <a:solidFill>
                          <a:schemeClr val="tx1"/>
                        </a:solidFill>
                        <a:effectLst>
                          <a:glow rad="152400">
                            <a:schemeClr val="bg1"/>
                          </a:glow>
                        </a:effectLst>
                      </a:rPr>
                      <a:t>2</a:t>
                    </a:r>
                    <a:r>
                      <a:rPr lang="ja-JP" altLang="en-US" sz="1400" b="1" baseline="0">
                        <a:solidFill>
                          <a:schemeClr val="tx1"/>
                        </a:solidFill>
                        <a:effectLst>
                          <a:glow rad="152400">
                            <a:schemeClr val="bg1"/>
                          </a:glow>
                        </a:effectLst>
                      </a:rPr>
                      <a:t>週間～</a:t>
                    </a:r>
                    <a:r>
                      <a:rPr lang="en-US" altLang="ja-JP" sz="1400" b="1" baseline="0">
                        <a:solidFill>
                          <a:schemeClr val="tx1"/>
                        </a:solidFill>
                        <a:effectLst>
                          <a:glow rad="152400">
                            <a:schemeClr val="bg1"/>
                          </a:glow>
                        </a:effectLst>
                      </a:rPr>
                      <a:t>1</a:t>
                    </a:r>
                    <a:r>
                      <a:rPr lang="ja-JP" altLang="en-US" sz="1400" b="1" baseline="0">
                        <a:solidFill>
                          <a:schemeClr val="tx1"/>
                        </a:solidFill>
                        <a:effectLst>
                          <a:glow rad="152400">
                            <a:schemeClr val="bg1"/>
                          </a:glow>
                        </a:effectLst>
                      </a:rPr>
                      <a:t>か月</a:t>
                    </a:r>
                    <a:fld id="{05C9BC2D-FAD4-4CB9-853D-EA2EA31BEA59}" type="PERCENTAGE">
                      <a:rPr lang="en-US" altLang="ja-JP" sz="1400" b="1" baseline="0">
                        <a:solidFill>
                          <a:schemeClr val="tx1"/>
                        </a:solidFill>
                        <a:effectLst>
                          <a:glow rad="152400">
                            <a:schemeClr val="bg1"/>
                          </a:glow>
                        </a:effectLst>
                      </a:rPr>
                      <a:pPr>
                        <a:defRPr>
                          <a:solidFill>
                            <a:schemeClr val="tx1"/>
                          </a:solidFill>
                          <a:effectLst>
                            <a:glow rad="152400">
                              <a:schemeClr val="bg1"/>
                            </a:glow>
                          </a:effectLst>
                        </a:defRPr>
                      </a:pPr>
                      <a:t>[パーセンテージ]</a:t>
                    </a:fld>
                    <a:endParaRPr lang="ja-JP" altLang="en-US" sz="1400" b="1" baseline="0">
                      <a:solidFill>
                        <a:schemeClr val="tx1"/>
                      </a:solidFill>
                      <a:effectLst>
                        <a:glow rad="1524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524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39167791797235468"/>
                      <c:h val="0.34027777777777773"/>
                    </c:manualLayout>
                  </c15:layout>
                  <c15:dlblFieldTable/>
                  <c15:showDataLabelsRange val="0"/>
                </c:ext>
                <c:ext xmlns:c16="http://schemas.microsoft.com/office/drawing/2014/chart" uri="{C3380CC4-5D6E-409C-BE32-E72D297353CC}">
                  <c16:uniqueId val="{00000007-2393-4525-A848-A4B3BCBA505B}"/>
                </c:ext>
              </c:extLst>
            </c:dLbl>
            <c:dLbl>
              <c:idx val="4"/>
              <c:layout>
                <c:manualLayout>
                  <c:x val="0.2168800639778824"/>
                  <c:y val="0.26176181102362206"/>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27000">
                            <a:schemeClr val="bg1"/>
                          </a:glow>
                        </a:effectLst>
                        <a:latin typeface="+mn-lt"/>
                        <a:ea typeface="+mn-ea"/>
                        <a:cs typeface="+mn-cs"/>
                      </a:defRPr>
                    </a:pPr>
                    <a:r>
                      <a:rPr lang="en-US" altLang="ja-JP" sz="1200" b="1" baseline="0">
                        <a:solidFill>
                          <a:schemeClr val="tx1"/>
                        </a:solidFill>
                        <a:effectLst>
                          <a:glow rad="127000">
                            <a:schemeClr val="bg1"/>
                          </a:glow>
                        </a:effectLst>
                      </a:rPr>
                      <a:t>2</a:t>
                    </a:r>
                    <a:r>
                      <a:rPr lang="ja-JP" altLang="en-US" sz="1200" b="1" baseline="0">
                        <a:solidFill>
                          <a:schemeClr val="tx1"/>
                        </a:solidFill>
                        <a:effectLst>
                          <a:glow rad="127000">
                            <a:schemeClr val="bg1"/>
                          </a:glow>
                        </a:effectLst>
                      </a:rPr>
                      <a:t>週間未満 </a:t>
                    </a:r>
                    <a:fld id="{775880EA-A3C4-42B7-A1DE-F4C34427AB79}" type="PERCENTAGE">
                      <a:rPr lang="en-US" altLang="ja-JP" sz="1200" b="1" baseline="0">
                        <a:solidFill>
                          <a:schemeClr val="tx1"/>
                        </a:solidFill>
                        <a:effectLst>
                          <a:glow rad="127000">
                            <a:schemeClr val="bg1"/>
                          </a:glow>
                        </a:effectLst>
                      </a:rPr>
                      <a:pPr>
                        <a:defRPr>
                          <a:solidFill>
                            <a:schemeClr val="tx1"/>
                          </a:solidFill>
                          <a:effectLst>
                            <a:glow rad="127000">
                              <a:schemeClr val="bg1"/>
                            </a:glow>
                          </a:effectLst>
                        </a:defRPr>
                      </a:pPr>
                      <a:t>[パーセンテージ]</a:t>
                    </a:fld>
                    <a:endParaRPr lang="ja-JP" altLang="en-US" sz="1200" b="1" baseline="0">
                      <a:solidFill>
                        <a:schemeClr val="tx1"/>
                      </a:solidFill>
                      <a:effectLst>
                        <a:glow rad="127000">
                          <a:schemeClr val="bg1"/>
                        </a:glow>
                      </a:effectLst>
                    </a:endParaRPr>
                  </a:p>
                </c:rich>
              </c:tx>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effectLst>
                        <a:glow rad="127000">
                          <a:schemeClr val="bg1"/>
                        </a:glow>
                      </a:effectLst>
                      <a:latin typeface="+mn-lt"/>
                      <a:ea typeface="+mn-ea"/>
                      <a:cs typeface="+mn-cs"/>
                    </a:defRPr>
                  </a:pPr>
                  <a:endParaRPr lang="ja-JP" altLang="en-US"/>
                </a:p>
              </c:txPr>
              <c:showLegendKey val="0"/>
              <c:showVal val="1"/>
              <c:showCatName val="0"/>
              <c:showSerName val="0"/>
              <c:showPercent val="1"/>
              <c:showBubbleSize val="0"/>
              <c:extLst>
                <c:ext xmlns:c15="http://schemas.microsoft.com/office/drawing/2012/chart" uri="{CE6537A1-D6FC-4f65-9D91-7224C49458BB}">
                  <c15:layout>
                    <c:manualLayout>
                      <c:w val="0.26051556668830983"/>
                      <c:h val="0.19791666666666666"/>
                    </c:manualLayout>
                  </c15:layout>
                  <c15:dlblFieldTable/>
                  <c15:showDataLabelsRange val="0"/>
                </c:ext>
                <c:ext xmlns:c16="http://schemas.microsoft.com/office/drawing/2014/chart" uri="{C3380CC4-5D6E-409C-BE32-E72D297353CC}">
                  <c16:uniqueId val="{00000009-2393-4525-A848-A4B3BCBA505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ja-JP"/>
              </a:p>
            </c:txPr>
            <c:showLegendKey val="0"/>
            <c:showVal val="1"/>
            <c:showCatName val="0"/>
            <c:showSerName val="0"/>
            <c:showPercent val="1"/>
            <c:showBubbleSize val="0"/>
            <c:showLeaderLines val="0"/>
            <c:extLst>
              <c:ext xmlns:c15="http://schemas.microsoft.com/office/drawing/2012/chart" uri="{CE6537A1-D6FC-4f65-9D91-7224C49458BB}"/>
            </c:extLst>
          </c:dLbls>
          <c:cat>
            <c:strRef>
              <c:f>小売業※黄塗り部分ベタ打ち!$B$22:$B$26</c:f>
              <c:strCache>
                <c:ptCount val="5"/>
                <c:pt idx="0">
                  <c:v>６ヶ月以上</c:v>
                </c:pt>
                <c:pt idx="1">
                  <c:v>３～６ヶ月</c:v>
                </c:pt>
                <c:pt idx="2">
                  <c:v>１～３か月</c:v>
                </c:pt>
                <c:pt idx="3">
                  <c:v>２週間～１か月</c:v>
                </c:pt>
                <c:pt idx="4">
                  <c:v>２週間未満</c:v>
                </c:pt>
              </c:strCache>
            </c:strRef>
          </c:cat>
          <c:val>
            <c:numRef>
              <c:f>小売業※黄塗り部分ベタ打ち!$C$22:$C$26</c:f>
              <c:numCache>
                <c:formatCode>General"人"</c:formatCode>
                <c:ptCount val="5"/>
                <c:pt idx="0">
                  <c:v>3</c:v>
                </c:pt>
                <c:pt idx="1">
                  <c:v>62</c:v>
                </c:pt>
                <c:pt idx="2">
                  <c:v>95</c:v>
                </c:pt>
                <c:pt idx="3">
                  <c:v>238</c:v>
                </c:pt>
                <c:pt idx="4">
                  <c:v>134</c:v>
                </c:pt>
              </c:numCache>
            </c:numRef>
          </c:val>
          <c:extLst>
            <c:ext xmlns:c16="http://schemas.microsoft.com/office/drawing/2014/chart" uri="{C3380CC4-5D6E-409C-BE32-E72D297353CC}">
              <c16:uniqueId val="{0000000A-2393-4525-A848-A4B3BCBA505B}"/>
            </c:ext>
          </c:extLst>
        </c:ser>
        <c:dLbls>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Relationships xmlns="http://schemas.openxmlformats.org/package/2006/relationships"><Relationship Id="rId1" Target="../theme/theme3.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0EEF202C-6480-4BA7-9C60-64F0B72AF4A5}" type="datetimeFigureOut">
              <a:rPr kumimoji="1" lang="ja-JP" altLang="en-US" smtClean="0"/>
              <a:t>2026/10/7</a:t>
            </a:fld>
            <a:endParaRPr kumimoji="1" lang="ja-JP" altLang="en-US"/>
          </a:p>
        </p:txBody>
      </p:sp>
      <p:sp>
        <p:nvSpPr>
          <p:cNvPr id="4" name="スライド イメージ プレースホルダー 3"/>
          <p:cNvSpPr>
            <a:spLocks noGrp="1" noRot="1" noChangeAspect="1"/>
          </p:cNvSpPr>
          <p:nvPr>
            <p:ph type="sldImg" idx="2"/>
          </p:nvPr>
        </p:nvSpPr>
        <p:spPr>
          <a:xfrm>
            <a:off x="2243138" y="1243013"/>
            <a:ext cx="232092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151EE239-A3D1-4CBF-B531-84F83AE2A3F6}" type="slidenum">
              <a:rPr kumimoji="1" lang="ja-JP" altLang="en-US" smtClean="0"/>
              <a:t>‹#›</a:t>
            </a:fld>
            <a:endParaRPr kumimoji="1" lang="ja-JP" altLang="en-US"/>
          </a:p>
        </p:txBody>
      </p:sp>
    </p:spTree>
    <p:extLst>
      <p:ext uri="{BB962C8B-B14F-4D97-AF65-F5344CB8AC3E}">
        <p14:creationId xmlns:p14="http://schemas.microsoft.com/office/powerpoint/2010/main" val="355793046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4550" y="747713"/>
            <a:ext cx="2578100" cy="37242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3793">
              <a:defRPr/>
            </a:pPr>
            <a:fld id="{331AE6D4-4AC8-40FA-8A3F-29321B280757}" type="slidenum">
              <a:rPr kumimoji="1" lang="ja-JP" altLang="en-US">
                <a:solidFill>
                  <a:prstClr val="black"/>
                </a:solidFill>
                <a:latin typeface="Calibri"/>
                <a:ea typeface="ＭＳ Ｐゴシック" panose="020B0600070205080204" pitchFamily="50" charset="-128"/>
              </a:rPr>
              <a:pPr defTabSz="913793">
                <a:defRPr/>
              </a:pPr>
              <a:t>3</a:t>
            </a:fld>
            <a:endParaRPr kumimoji="1"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344718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2D351-7960-FCA2-9441-19F3C696C19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E4C12C5-BEB3-554F-DD84-308B9042BB90}"/>
              </a:ext>
            </a:extLst>
          </p:cNvPr>
          <p:cNvSpPr>
            <a:spLocks noGrp="1" noRot="1" noChangeAspect="1"/>
          </p:cNvSpPr>
          <p:nvPr>
            <p:ph type="sldImg"/>
          </p:nvPr>
        </p:nvSpPr>
        <p:spPr>
          <a:xfrm>
            <a:off x="2114550" y="747713"/>
            <a:ext cx="2578100" cy="3724275"/>
          </a:xfrm>
        </p:spPr>
      </p:sp>
      <p:sp>
        <p:nvSpPr>
          <p:cNvPr id="3" name="ノート プレースホルダー 2">
            <a:extLst>
              <a:ext uri="{FF2B5EF4-FFF2-40B4-BE49-F238E27FC236}">
                <a16:creationId xmlns:a16="http://schemas.microsoft.com/office/drawing/2014/main" id="{3B3CBABF-3792-FD02-B6E3-C10323142A32}"/>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420C6F1-D3BD-C62F-0C8B-2F27D37D8FD7}"/>
              </a:ext>
            </a:extLst>
          </p:cNvPr>
          <p:cNvSpPr>
            <a:spLocks noGrp="1"/>
          </p:cNvSpPr>
          <p:nvPr>
            <p:ph type="sldNum" sz="quarter" idx="10"/>
          </p:nvPr>
        </p:nvSpPr>
        <p:spPr/>
        <p:txBody>
          <a:bodyPr/>
          <a:lstStyle/>
          <a:p>
            <a:pPr defTabSz="913793">
              <a:defRPr/>
            </a:pPr>
            <a:fld id="{331AE6D4-4AC8-40FA-8A3F-29321B280757}" type="slidenum">
              <a:rPr kumimoji="1" lang="ja-JP" altLang="en-US">
                <a:solidFill>
                  <a:prstClr val="black"/>
                </a:solidFill>
                <a:latin typeface="Calibri"/>
                <a:ea typeface="ＭＳ Ｐゴシック" panose="020B0600070205080204" pitchFamily="50" charset="-128"/>
              </a:rPr>
              <a:pPr defTabSz="913793">
                <a:defRPr/>
              </a:pPr>
              <a:t>4</a:t>
            </a:fld>
            <a:endParaRPr kumimoji="1" lang="ja-JP" altLang="en-US">
              <a:solidFill>
                <a:prstClr val="black"/>
              </a:solidFill>
              <a:latin typeface="Calibri"/>
              <a:ea typeface="ＭＳ Ｐゴシック" panose="020B0600070205080204" pitchFamily="50" charset="-128"/>
            </a:endParaRPr>
          </a:p>
        </p:txBody>
      </p:sp>
    </p:spTree>
    <p:extLst>
      <p:ext uri="{BB962C8B-B14F-4D97-AF65-F5344CB8AC3E}">
        <p14:creationId xmlns:p14="http://schemas.microsoft.com/office/powerpoint/2010/main" val="308708562"/>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3.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4.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5.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6.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7.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8.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9.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0.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1.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538079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3397165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76942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323081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412711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2062025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2250835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658377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031269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84341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C604D3-DA1F-4BCB-A1D2-36156F57292D}" type="datetimeFigureOut">
              <a:rPr kumimoji="1" lang="ja-JP" altLang="en-US" smtClean="0"/>
              <a:t>2026/10/7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26775465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1" y="3077283"/>
            <a:ext cx="5829300" cy="2123369"/>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613401"/>
            <a:ext cx="4800600" cy="2531533"/>
          </a:xfrm>
        </p:spPr>
        <p:txBody>
          <a:bodyPr/>
          <a:lstStyle>
            <a:lvl1pPr marL="0" indent="0" algn="ctr">
              <a:buNone/>
              <a:defRPr>
                <a:solidFill>
                  <a:schemeClr val="tx1">
                    <a:tint val="75000"/>
                  </a:schemeClr>
                </a:solidFill>
              </a:defRPr>
            </a:lvl1pPr>
            <a:lvl2pPr marL="457159" indent="0" algn="ctr">
              <a:buNone/>
              <a:defRPr>
                <a:solidFill>
                  <a:schemeClr val="tx1">
                    <a:tint val="75000"/>
                  </a:schemeClr>
                </a:solidFill>
              </a:defRPr>
            </a:lvl2pPr>
            <a:lvl3pPr marL="914316" indent="0" algn="ctr">
              <a:buNone/>
              <a:defRPr>
                <a:solidFill>
                  <a:schemeClr val="tx1">
                    <a:tint val="75000"/>
                  </a:schemeClr>
                </a:solidFill>
              </a:defRPr>
            </a:lvl3pPr>
            <a:lvl4pPr marL="1371475" indent="0" algn="ctr">
              <a:buNone/>
              <a:defRPr>
                <a:solidFill>
                  <a:schemeClr val="tx1">
                    <a:tint val="75000"/>
                  </a:schemeClr>
                </a:solidFill>
              </a:defRPr>
            </a:lvl4pPr>
            <a:lvl5pPr marL="1828632" indent="0" algn="ctr">
              <a:buNone/>
              <a:defRPr>
                <a:solidFill>
                  <a:schemeClr val="tx1">
                    <a:tint val="75000"/>
                  </a:schemeClr>
                </a:solidFill>
              </a:defRPr>
            </a:lvl5pPr>
            <a:lvl6pPr marL="2285791" indent="0" algn="ctr">
              <a:buNone/>
              <a:defRPr>
                <a:solidFill>
                  <a:schemeClr val="tx1">
                    <a:tint val="75000"/>
                  </a:schemeClr>
                </a:solidFill>
              </a:defRPr>
            </a:lvl6pPr>
            <a:lvl7pPr marL="2742949" indent="0" algn="ctr">
              <a:buNone/>
              <a:defRPr>
                <a:solidFill>
                  <a:schemeClr val="tx1">
                    <a:tint val="75000"/>
                  </a:schemeClr>
                </a:solidFill>
              </a:defRPr>
            </a:lvl7pPr>
            <a:lvl8pPr marL="3200107" indent="0" algn="ctr">
              <a:buNone/>
              <a:defRPr>
                <a:solidFill>
                  <a:schemeClr val="tx1">
                    <a:tint val="75000"/>
                  </a:schemeClr>
                </a:solidFill>
              </a:defRPr>
            </a:lvl8pPr>
            <a:lvl9pPr marL="3657265"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37783497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88006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6" y="6365522"/>
            <a:ext cx="5829300" cy="1967442"/>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6" y="4198587"/>
            <a:ext cx="5829300" cy="2166936"/>
          </a:xfrm>
        </p:spPr>
        <p:txBody>
          <a:bodyPr anchor="b"/>
          <a:lstStyle>
            <a:lvl1pPr marL="0" indent="0">
              <a:buNone/>
              <a:defRPr sz="2000">
                <a:solidFill>
                  <a:schemeClr val="tx1">
                    <a:tint val="75000"/>
                  </a:schemeClr>
                </a:solidFill>
              </a:defRPr>
            </a:lvl1pPr>
            <a:lvl2pPr marL="457159" indent="0">
              <a:buNone/>
              <a:defRPr sz="1800">
                <a:solidFill>
                  <a:schemeClr val="tx1">
                    <a:tint val="75000"/>
                  </a:schemeClr>
                </a:solidFill>
              </a:defRPr>
            </a:lvl2pPr>
            <a:lvl3pPr marL="914316" indent="0">
              <a:buNone/>
              <a:defRPr sz="1600">
                <a:solidFill>
                  <a:schemeClr val="tx1">
                    <a:tint val="75000"/>
                  </a:schemeClr>
                </a:solidFill>
              </a:defRPr>
            </a:lvl3pPr>
            <a:lvl4pPr marL="1371475" indent="0">
              <a:buNone/>
              <a:defRPr sz="1400">
                <a:solidFill>
                  <a:schemeClr val="tx1">
                    <a:tint val="75000"/>
                  </a:schemeClr>
                </a:solidFill>
              </a:defRPr>
            </a:lvl4pPr>
            <a:lvl5pPr marL="1828632" indent="0">
              <a:buNone/>
              <a:defRPr sz="1400">
                <a:solidFill>
                  <a:schemeClr val="tx1">
                    <a:tint val="75000"/>
                  </a:schemeClr>
                </a:solidFill>
              </a:defRPr>
            </a:lvl5pPr>
            <a:lvl6pPr marL="2285791" indent="0">
              <a:buNone/>
              <a:defRPr sz="1400">
                <a:solidFill>
                  <a:schemeClr val="tx1">
                    <a:tint val="75000"/>
                  </a:schemeClr>
                </a:solidFill>
              </a:defRPr>
            </a:lvl6pPr>
            <a:lvl7pPr marL="2742949" indent="0">
              <a:buNone/>
              <a:defRPr sz="1400">
                <a:solidFill>
                  <a:schemeClr val="tx1">
                    <a:tint val="75000"/>
                  </a:schemeClr>
                </a:solidFill>
              </a:defRPr>
            </a:lvl7pPr>
            <a:lvl8pPr marL="3200107" indent="0">
              <a:buNone/>
              <a:defRPr sz="1400">
                <a:solidFill>
                  <a:schemeClr val="tx1">
                    <a:tint val="75000"/>
                  </a:schemeClr>
                </a:solidFill>
              </a:defRPr>
            </a:lvl8pPr>
            <a:lvl9pPr marL="3657265"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1489300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257176" y="3081868"/>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2628902" y="3081868"/>
            <a:ext cx="2257425" cy="871590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40692752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96699"/>
            <a:ext cx="6172200" cy="1651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1" y="2217386"/>
            <a:ext cx="3030141" cy="924101"/>
          </a:xfrm>
        </p:spPr>
        <p:txBody>
          <a:bodyPr anchor="b"/>
          <a:lstStyle>
            <a:lvl1pPr marL="0" indent="0">
              <a:buNone/>
              <a:defRPr sz="2400" b="1"/>
            </a:lvl1pPr>
            <a:lvl2pPr marL="457159" indent="0">
              <a:buNone/>
              <a:defRPr sz="2000" b="1"/>
            </a:lvl2pPr>
            <a:lvl3pPr marL="914316" indent="0">
              <a:buNone/>
              <a:defRPr sz="1800" b="1"/>
            </a:lvl3pPr>
            <a:lvl4pPr marL="1371475" indent="0">
              <a:buNone/>
              <a:defRPr sz="1600" b="1"/>
            </a:lvl4pPr>
            <a:lvl5pPr marL="1828632" indent="0">
              <a:buNone/>
              <a:defRPr sz="1600" b="1"/>
            </a:lvl5pPr>
            <a:lvl6pPr marL="2285791" indent="0">
              <a:buNone/>
              <a:defRPr sz="1600" b="1"/>
            </a:lvl6pPr>
            <a:lvl7pPr marL="2742949" indent="0">
              <a:buNone/>
              <a:defRPr sz="1600" b="1"/>
            </a:lvl7pPr>
            <a:lvl8pPr marL="3200107" indent="0">
              <a:buNone/>
              <a:defRPr sz="1600" b="1"/>
            </a:lvl8pPr>
            <a:lvl9pPr marL="3657265"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1" y="3141487"/>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70" y="2217386"/>
            <a:ext cx="3031331" cy="924101"/>
          </a:xfrm>
        </p:spPr>
        <p:txBody>
          <a:bodyPr anchor="b"/>
          <a:lstStyle>
            <a:lvl1pPr marL="0" indent="0">
              <a:buNone/>
              <a:defRPr sz="2400" b="1"/>
            </a:lvl1pPr>
            <a:lvl2pPr marL="457159" indent="0">
              <a:buNone/>
              <a:defRPr sz="2000" b="1"/>
            </a:lvl2pPr>
            <a:lvl3pPr marL="914316" indent="0">
              <a:buNone/>
              <a:defRPr sz="1800" b="1"/>
            </a:lvl3pPr>
            <a:lvl4pPr marL="1371475" indent="0">
              <a:buNone/>
              <a:defRPr sz="1600" b="1"/>
            </a:lvl4pPr>
            <a:lvl5pPr marL="1828632" indent="0">
              <a:buNone/>
              <a:defRPr sz="1600" b="1"/>
            </a:lvl5pPr>
            <a:lvl6pPr marL="2285791" indent="0">
              <a:buNone/>
              <a:defRPr sz="1600" b="1"/>
            </a:lvl6pPr>
            <a:lvl7pPr marL="2742949" indent="0">
              <a:buNone/>
              <a:defRPr sz="1600" b="1"/>
            </a:lvl7pPr>
            <a:lvl8pPr marL="3200107" indent="0">
              <a:buNone/>
              <a:defRPr sz="1600" b="1"/>
            </a:lvl8pPr>
            <a:lvl9pPr marL="3657265"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70" y="3141487"/>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44783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17320595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1674472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2" y="394407"/>
            <a:ext cx="2256235" cy="1678517"/>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8" y="394407"/>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2" y="2072923"/>
            <a:ext cx="2256235" cy="6775980"/>
          </a:xfrm>
        </p:spPr>
        <p:txBody>
          <a:bodyPr/>
          <a:lstStyle>
            <a:lvl1pPr marL="0" indent="0">
              <a:buNone/>
              <a:defRPr sz="1400"/>
            </a:lvl1pPr>
            <a:lvl2pPr marL="457159" indent="0">
              <a:buNone/>
              <a:defRPr sz="1200"/>
            </a:lvl2pPr>
            <a:lvl3pPr marL="914316" indent="0">
              <a:buNone/>
              <a:defRPr sz="1000"/>
            </a:lvl3pPr>
            <a:lvl4pPr marL="1371475" indent="0">
              <a:buNone/>
              <a:defRPr sz="900"/>
            </a:lvl4pPr>
            <a:lvl5pPr marL="1828632" indent="0">
              <a:buNone/>
              <a:defRPr sz="900"/>
            </a:lvl5pPr>
            <a:lvl6pPr marL="2285791" indent="0">
              <a:buNone/>
              <a:defRPr sz="900"/>
            </a:lvl6pPr>
            <a:lvl7pPr marL="2742949" indent="0">
              <a:buNone/>
              <a:defRPr sz="900"/>
            </a:lvl7pPr>
            <a:lvl8pPr marL="3200107" indent="0">
              <a:buNone/>
              <a:defRPr sz="900"/>
            </a:lvl8pPr>
            <a:lvl9pPr marL="3657265"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6146636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2"/>
            <a:ext cx="4114800" cy="818622"/>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85120"/>
            <a:ext cx="4114800" cy="5943600"/>
          </a:xfrm>
        </p:spPr>
        <p:txBody>
          <a:bodyPr/>
          <a:lstStyle>
            <a:lvl1pPr marL="0" indent="0">
              <a:buNone/>
              <a:defRPr sz="3200"/>
            </a:lvl1pPr>
            <a:lvl2pPr marL="457159" indent="0">
              <a:buNone/>
              <a:defRPr sz="2800"/>
            </a:lvl2pPr>
            <a:lvl3pPr marL="914316" indent="0">
              <a:buNone/>
              <a:defRPr sz="2400"/>
            </a:lvl3pPr>
            <a:lvl4pPr marL="1371475" indent="0">
              <a:buNone/>
              <a:defRPr sz="2000"/>
            </a:lvl4pPr>
            <a:lvl5pPr marL="1828632" indent="0">
              <a:buNone/>
              <a:defRPr sz="2000"/>
            </a:lvl5pPr>
            <a:lvl6pPr marL="2285791" indent="0">
              <a:buNone/>
              <a:defRPr sz="2000"/>
            </a:lvl6pPr>
            <a:lvl7pPr marL="2742949" indent="0">
              <a:buNone/>
              <a:defRPr sz="2000"/>
            </a:lvl7pPr>
            <a:lvl8pPr marL="3200107" indent="0">
              <a:buNone/>
              <a:defRPr sz="2000"/>
            </a:lvl8pPr>
            <a:lvl9pPr marL="3657265"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752823"/>
            <a:ext cx="4114800" cy="1162578"/>
          </a:xfrm>
        </p:spPr>
        <p:txBody>
          <a:bodyPr/>
          <a:lstStyle>
            <a:lvl1pPr marL="0" indent="0">
              <a:buNone/>
              <a:defRPr sz="1400"/>
            </a:lvl1pPr>
            <a:lvl2pPr marL="457159" indent="0">
              <a:buNone/>
              <a:defRPr sz="1200"/>
            </a:lvl2pPr>
            <a:lvl3pPr marL="914316" indent="0">
              <a:buNone/>
              <a:defRPr sz="1000"/>
            </a:lvl3pPr>
            <a:lvl4pPr marL="1371475" indent="0">
              <a:buNone/>
              <a:defRPr sz="900"/>
            </a:lvl4pPr>
            <a:lvl5pPr marL="1828632" indent="0">
              <a:buNone/>
              <a:defRPr sz="900"/>
            </a:lvl5pPr>
            <a:lvl6pPr marL="2285791" indent="0">
              <a:buNone/>
              <a:defRPr sz="900"/>
            </a:lvl6pPr>
            <a:lvl7pPr marL="2742949" indent="0">
              <a:buNone/>
              <a:defRPr sz="900"/>
            </a:lvl7pPr>
            <a:lvl8pPr marL="3200107" indent="0">
              <a:buNone/>
              <a:defRPr sz="900"/>
            </a:lvl8pPr>
            <a:lvl9pPr marL="3657265"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2577769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824136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529698"/>
            <a:ext cx="1157288" cy="1126807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257176" y="529698"/>
            <a:ext cx="3357563" cy="1126807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2CAFE3D8-1CEC-452D-98D6-A20170D16CE3}" type="datetimeFigureOut">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2503072234"/>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_rels/slideMaster2.xml.rels><?xml version="1.0" encoding="UTF-8" standalone="yes"?><Relationships xmlns="http://schemas.openxmlformats.org/package/2006/relationships"><Relationship Id="rId1" Target="../slideLayouts/slideLayout12.xml" Type="http://schemas.openxmlformats.org/officeDocument/2006/relationships/slideLayout"/><Relationship Id="rId10" Target="../slideLayouts/slideLayout21.xml" Type="http://schemas.openxmlformats.org/officeDocument/2006/relationships/slideLayout"/><Relationship Id="rId11" Target="../slideLayouts/slideLayout22.xml" Type="http://schemas.openxmlformats.org/officeDocument/2006/relationships/slideLayout"/><Relationship Id="rId12" Target="../theme/theme2.xml" Type="http://schemas.openxmlformats.org/officeDocument/2006/relationships/theme"/><Relationship Id="rId2" Target="../slideLayouts/slideLayout13.xml" Type="http://schemas.openxmlformats.org/officeDocument/2006/relationships/slideLayout"/><Relationship Id="rId3" Target="../slideLayouts/slideLayout14.xml" Type="http://schemas.openxmlformats.org/officeDocument/2006/relationships/slideLayout"/><Relationship Id="rId4" Target="../slideLayouts/slideLayout15.xml" Type="http://schemas.openxmlformats.org/officeDocument/2006/relationships/slideLayout"/><Relationship Id="rId5" Target="../slideLayouts/slideLayout16.xml" Type="http://schemas.openxmlformats.org/officeDocument/2006/relationships/slideLayout"/><Relationship Id="rId6" Target="../slideLayouts/slideLayout17.xml" Type="http://schemas.openxmlformats.org/officeDocument/2006/relationships/slideLayout"/><Relationship Id="rId7" Target="../slideLayouts/slideLayout18.xml" Type="http://schemas.openxmlformats.org/officeDocument/2006/relationships/slideLayout"/><Relationship Id="rId8" Target="../slideLayouts/slideLayout19.xml" Type="http://schemas.openxmlformats.org/officeDocument/2006/relationships/slideLayout"/><Relationship Id="rId9" Target="../slideLayouts/slideLayout20.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7C604D3-DA1F-4BCB-A1D2-36156F57292D}" type="datetimeFigureOut">
              <a:rPr kumimoji="1" lang="ja-JP" altLang="en-US" smtClean="0"/>
              <a:t>2026/10/7</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2D1361A-3F7A-4CB1-ADC0-13EC0CF4AC94}" type="slidenum">
              <a:rPr kumimoji="1" lang="ja-JP" altLang="en-US" smtClean="0"/>
              <a:t>‹#›</a:t>
            </a:fld>
            <a:endParaRPr kumimoji="1" lang="ja-JP" altLang="en-US"/>
          </a:p>
        </p:txBody>
      </p:sp>
    </p:spTree>
    <p:extLst>
      <p:ext uri="{BB962C8B-B14F-4D97-AF65-F5344CB8AC3E}">
        <p14:creationId xmlns:p14="http://schemas.microsoft.com/office/powerpoint/2010/main" val="1916653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31" tIns="45716" rIns="91431" bIns="45716"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31" tIns="45716" rIns="91431" bIns="45716"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9181396"/>
            <a:ext cx="1600200" cy="527402"/>
          </a:xfrm>
          <a:prstGeom prst="rect">
            <a:avLst/>
          </a:prstGeom>
        </p:spPr>
        <p:txBody>
          <a:bodyPr vert="horz" lIns="91431" tIns="45716" rIns="91431" bIns="45716" rtlCol="0" anchor="ctr"/>
          <a:lstStyle>
            <a:lvl1pPr algn="l">
              <a:defRPr sz="1200">
                <a:solidFill>
                  <a:schemeClr val="tx1">
                    <a:tint val="75000"/>
                  </a:schemeClr>
                </a:solidFill>
              </a:defRPr>
            </a:lvl1pPr>
          </a:lstStyle>
          <a:p>
            <a:fld id="{2CAFE3D8-1CEC-452D-98D6-A20170D16CE3}" type="datetimeFigureOut">
              <a:rPr kumimoji="1" lang="ja-JP" altLang="en-US" smtClean="0"/>
              <a:t>2026/10/7</a:t>
            </a:fld>
            <a:endParaRPr kumimoji="1" lang="ja-JP" altLang="en-US"/>
          </a:p>
        </p:txBody>
      </p:sp>
      <p:sp>
        <p:nvSpPr>
          <p:cNvPr id="5" name="フッター プレースホルダー 4"/>
          <p:cNvSpPr>
            <a:spLocks noGrp="1"/>
          </p:cNvSpPr>
          <p:nvPr>
            <p:ph type="ftr" sz="quarter" idx="3"/>
          </p:nvPr>
        </p:nvSpPr>
        <p:spPr>
          <a:xfrm>
            <a:off x="2343151" y="9181396"/>
            <a:ext cx="2171700" cy="527402"/>
          </a:xfrm>
          <a:prstGeom prst="rect">
            <a:avLst/>
          </a:prstGeom>
        </p:spPr>
        <p:txBody>
          <a:bodyPr vert="horz" lIns="91431" tIns="45716" rIns="91431" bIns="45716"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9181396"/>
            <a:ext cx="1600200" cy="527402"/>
          </a:xfrm>
          <a:prstGeom prst="rect">
            <a:avLst/>
          </a:prstGeom>
        </p:spPr>
        <p:txBody>
          <a:bodyPr vert="horz" lIns="91431" tIns="45716" rIns="91431" bIns="45716" rtlCol="0" anchor="ctr"/>
          <a:lstStyle>
            <a:lvl1pPr algn="r">
              <a:defRPr sz="1200">
                <a:solidFill>
                  <a:schemeClr val="tx1">
                    <a:tint val="75000"/>
                  </a:schemeClr>
                </a:solidFill>
              </a:defRPr>
            </a:lvl1pPr>
          </a:lstStyle>
          <a:p>
            <a:fld id="{E84CFA33-8654-4AF2-AF54-EF43D5BAAA53}" type="slidenum">
              <a:rPr kumimoji="1" lang="ja-JP" altLang="en-US" smtClean="0"/>
              <a:t>‹#›</a:t>
            </a:fld>
            <a:endParaRPr kumimoji="1" lang="ja-JP" altLang="en-US"/>
          </a:p>
        </p:txBody>
      </p:sp>
    </p:spTree>
    <p:extLst>
      <p:ext uri="{BB962C8B-B14F-4D97-AF65-F5344CB8AC3E}">
        <p14:creationId xmlns:p14="http://schemas.microsoft.com/office/powerpoint/2010/main" val="5267332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316" rtl="0" eaLnBrk="1" latinLnBrk="0" hangingPunct="1">
        <a:spcBef>
          <a:spcPct val="0"/>
        </a:spcBef>
        <a:buNone/>
        <a:defRPr kumimoji="1" sz="4400" kern="1200">
          <a:solidFill>
            <a:schemeClr val="tx1"/>
          </a:solidFill>
          <a:latin typeface="+mj-lt"/>
          <a:ea typeface="+mj-ea"/>
          <a:cs typeface="+mj-cs"/>
        </a:defRPr>
      </a:lvl1pPr>
    </p:titleStyle>
    <p:bodyStyle>
      <a:lvl1pPr marL="342868" indent="-342868" algn="l" defTabSz="914316"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881" indent="-285724" algn="l" defTabSz="914316"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895" indent="-228579" algn="l" defTabSz="914316"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053"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212"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369"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528"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686"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5844" indent="-228579" algn="l" defTabSz="914316"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316" rtl="0" eaLnBrk="1" latinLnBrk="0" hangingPunct="1">
        <a:defRPr kumimoji="1" sz="1800" kern="1200">
          <a:solidFill>
            <a:schemeClr val="tx1"/>
          </a:solidFill>
          <a:latin typeface="+mn-lt"/>
          <a:ea typeface="+mn-ea"/>
          <a:cs typeface="+mn-cs"/>
        </a:defRPr>
      </a:lvl1pPr>
      <a:lvl2pPr marL="457159" algn="l" defTabSz="914316" rtl="0" eaLnBrk="1" latinLnBrk="0" hangingPunct="1">
        <a:defRPr kumimoji="1" sz="1800" kern="1200">
          <a:solidFill>
            <a:schemeClr val="tx1"/>
          </a:solidFill>
          <a:latin typeface="+mn-lt"/>
          <a:ea typeface="+mn-ea"/>
          <a:cs typeface="+mn-cs"/>
        </a:defRPr>
      </a:lvl2pPr>
      <a:lvl3pPr marL="914316" algn="l" defTabSz="914316" rtl="0" eaLnBrk="1" latinLnBrk="0" hangingPunct="1">
        <a:defRPr kumimoji="1" sz="1800" kern="1200">
          <a:solidFill>
            <a:schemeClr val="tx1"/>
          </a:solidFill>
          <a:latin typeface="+mn-lt"/>
          <a:ea typeface="+mn-ea"/>
          <a:cs typeface="+mn-cs"/>
        </a:defRPr>
      </a:lvl3pPr>
      <a:lvl4pPr marL="1371475" algn="l" defTabSz="914316" rtl="0" eaLnBrk="1" latinLnBrk="0" hangingPunct="1">
        <a:defRPr kumimoji="1" sz="1800" kern="1200">
          <a:solidFill>
            <a:schemeClr val="tx1"/>
          </a:solidFill>
          <a:latin typeface="+mn-lt"/>
          <a:ea typeface="+mn-ea"/>
          <a:cs typeface="+mn-cs"/>
        </a:defRPr>
      </a:lvl4pPr>
      <a:lvl5pPr marL="1828632" algn="l" defTabSz="914316" rtl="0" eaLnBrk="1" latinLnBrk="0" hangingPunct="1">
        <a:defRPr kumimoji="1" sz="1800" kern="1200">
          <a:solidFill>
            <a:schemeClr val="tx1"/>
          </a:solidFill>
          <a:latin typeface="+mn-lt"/>
          <a:ea typeface="+mn-ea"/>
          <a:cs typeface="+mn-cs"/>
        </a:defRPr>
      </a:lvl5pPr>
      <a:lvl6pPr marL="2285791" algn="l" defTabSz="914316" rtl="0" eaLnBrk="1" latinLnBrk="0" hangingPunct="1">
        <a:defRPr kumimoji="1" sz="1800" kern="1200">
          <a:solidFill>
            <a:schemeClr val="tx1"/>
          </a:solidFill>
          <a:latin typeface="+mn-lt"/>
          <a:ea typeface="+mn-ea"/>
          <a:cs typeface="+mn-cs"/>
        </a:defRPr>
      </a:lvl6pPr>
      <a:lvl7pPr marL="2742949" algn="l" defTabSz="914316" rtl="0" eaLnBrk="1" latinLnBrk="0" hangingPunct="1">
        <a:defRPr kumimoji="1" sz="1800" kern="1200">
          <a:solidFill>
            <a:schemeClr val="tx1"/>
          </a:solidFill>
          <a:latin typeface="+mn-lt"/>
          <a:ea typeface="+mn-ea"/>
          <a:cs typeface="+mn-cs"/>
        </a:defRPr>
      </a:lvl7pPr>
      <a:lvl8pPr marL="3200107" algn="l" defTabSz="914316" rtl="0" eaLnBrk="1" latinLnBrk="0" hangingPunct="1">
        <a:defRPr kumimoji="1" sz="1800" kern="1200">
          <a:solidFill>
            <a:schemeClr val="tx1"/>
          </a:solidFill>
          <a:latin typeface="+mn-lt"/>
          <a:ea typeface="+mn-ea"/>
          <a:cs typeface="+mn-cs"/>
        </a:defRPr>
      </a:lvl8pPr>
      <a:lvl9pPr marL="3657265" algn="l" defTabSz="914316"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charts/chart1.xml" Type="http://schemas.openxmlformats.org/officeDocument/2006/relationships/chart"/><Relationship Id="rId3" Target="../charts/chart2.xml" Type="http://schemas.openxmlformats.org/officeDocument/2006/relationships/chart"/><Relationship Id="rId4" Target="../charts/chart3.xml" Type="http://schemas.openxmlformats.org/officeDocument/2006/relationships/chart"/><Relationship Id="rId5"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2.xml" Type="http://schemas.openxmlformats.org/officeDocument/2006/relationships/slideLayout"/><Relationship Id="rId2" Target="../media/image2.tmp" Type="http://schemas.openxmlformats.org/officeDocument/2006/relationships/image"/><Relationship Id="rId3" Target="../media/image3.png" Type="http://schemas.openxmlformats.org/officeDocument/2006/relationships/image"/><Relationship Id="rId4" Target="../media/image4.emf" Type="http://schemas.openxmlformats.org/officeDocument/2006/relationships/image"/><Relationship Id="rId5" Target="../media/image5.emf" Type="http://schemas.openxmlformats.org/officeDocument/2006/relationships/image"/><Relationship Id="rId6" Target="../media/image6.emf"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7.png" Type="http://schemas.openxmlformats.org/officeDocument/2006/relationships/image"/><Relationship Id="rId4" Target="../media/image8.png" Type="http://schemas.openxmlformats.org/officeDocument/2006/relationships/image"/><Relationship Id="rId5" Target="../media/image9.png" Type="http://schemas.openxmlformats.org/officeDocument/2006/relationships/image"/><Relationship Id="rId6" Target="../media/image10.png" Type="http://schemas.openxmlformats.org/officeDocument/2006/relationships/image"/><Relationship Id="rId7" Target="../media/image1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18.xml" Type="http://schemas.openxmlformats.org/officeDocument/2006/relationships/slideLayout"/><Relationship Id="rId2" Target="../notesSlides/notesSlide2.xml" Type="http://schemas.openxmlformats.org/officeDocument/2006/relationships/notesSlide"/><Relationship Id="rId3" Target="../media/image12.pn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5.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4763" y="-98744"/>
            <a:ext cx="6858000" cy="892552"/>
          </a:xfrm>
          <a:prstGeom prst="rect">
            <a:avLst/>
          </a:prstGeom>
          <a:solidFill>
            <a:schemeClr val="accent6">
              <a:lumMod val="20000"/>
              <a:lumOff val="80000"/>
            </a:schemeClr>
          </a:solidFill>
          <a:ln>
            <a:solidFill>
              <a:schemeClr val="bg1"/>
            </a:solidFill>
          </a:ln>
        </p:spPr>
        <p:txBody>
          <a:bodyPr wrap="square" rtlCol="0" anchor="ctr">
            <a:spAutoFit/>
          </a:bodyPr>
          <a:lstStyle/>
          <a:p>
            <a:r>
              <a:rPr kumimoji="1" lang="ja-JP" altLang="en-US" sz="2800" b="1" dirty="0">
                <a:solidFill>
                  <a:schemeClr val="accent6"/>
                </a:solidFill>
                <a:latin typeface="Meiryo UI" panose="020B0604030504040204" pitchFamily="50" charset="-128"/>
                <a:ea typeface="Meiryo UI" panose="020B0604030504040204" pitchFamily="50" charset="-128"/>
              </a:rPr>
              <a:t>小売業の皆さまへ</a:t>
            </a:r>
            <a:endParaRPr kumimoji="1" lang="en-US" altLang="ja-JP" sz="2800" b="1" dirty="0">
              <a:solidFill>
                <a:schemeClr val="accent6"/>
              </a:solidFill>
              <a:latin typeface="Meiryo UI" panose="020B0604030504040204" pitchFamily="50" charset="-128"/>
              <a:ea typeface="Meiryo UI" panose="020B0604030504040204" pitchFamily="50" charset="-128"/>
            </a:endParaRPr>
          </a:p>
          <a:p>
            <a:pPr algn="ctr"/>
            <a:r>
              <a:rPr kumimoji="1" lang="ja-JP" altLang="en-US" sz="2400" b="1" dirty="0">
                <a:solidFill>
                  <a:schemeClr val="accent6"/>
                </a:solidFill>
                <a:latin typeface="Meiryo UI" panose="020B0604030504040204" pitchFamily="50" charset="-128"/>
                <a:ea typeface="Meiryo UI" panose="020B0604030504040204" pitchFamily="50" charset="-128"/>
              </a:rPr>
              <a:t>転倒防止・腰痛予防に取り組んでいますか？</a:t>
            </a:r>
            <a:endParaRPr kumimoji="1" lang="ja-JP" altLang="en-US" sz="2400" b="1" dirty="0">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30775" y="2091055"/>
            <a:ext cx="6660562" cy="954107"/>
          </a:xfrm>
          <a:prstGeom prst="rect">
            <a:avLst/>
          </a:prstGeom>
          <a:noFill/>
        </p:spPr>
        <p:txBody>
          <a:bodyPr wrap="square" rtlCol="0">
            <a:spAutoFit/>
          </a:bodyPr>
          <a:lstStyle/>
          <a:p>
            <a:pPr algn="just" hangingPunct="0"/>
            <a:r>
              <a:rPr lang="ja-JP" altLang="en-US" sz="1200" dirty="0"/>
              <a:t>　</a:t>
            </a:r>
            <a:r>
              <a:rPr lang="ja-JP" altLang="ja-JP" sz="1100" dirty="0"/>
              <a:t>県内の全産業における死傷者数は、昭和</a:t>
            </a:r>
            <a:r>
              <a:rPr lang="en-US" altLang="ja-JP" sz="1100" dirty="0"/>
              <a:t>35</a:t>
            </a:r>
            <a:r>
              <a:rPr lang="ja-JP" altLang="ja-JP" sz="1100" dirty="0"/>
              <a:t>年</a:t>
            </a:r>
            <a:r>
              <a:rPr lang="en-US" altLang="ja-JP" sz="1100" dirty="0"/>
              <a:t>(1960</a:t>
            </a:r>
            <a:r>
              <a:rPr lang="ja-JP" altLang="en-US" sz="1100" dirty="0"/>
              <a:t>年</a:t>
            </a:r>
            <a:r>
              <a:rPr lang="en-US" altLang="ja-JP" sz="1100" dirty="0"/>
              <a:t>)</a:t>
            </a:r>
            <a:r>
              <a:rPr lang="ja-JP" altLang="ja-JP" sz="1100" dirty="0"/>
              <a:t>の</a:t>
            </a:r>
            <a:r>
              <a:rPr lang="en-US" altLang="ja-JP" sz="1100" dirty="0"/>
              <a:t>3,856</a:t>
            </a:r>
            <a:r>
              <a:rPr lang="ja-JP" altLang="ja-JP" sz="1100" dirty="0"/>
              <a:t>人を</a:t>
            </a:r>
            <a:r>
              <a:rPr lang="ja-JP" altLang="en-US" sz="1100" dirty="0"/>
              <a:t>ピーク</a:t>
            </a:r>
            <a:r>
              <a:rPr lang="ja-JP" altLang="ja-JP" sz="1100" dirty="0"/>
              <a:t>に減少傾向が続いています</a:t>
            </a:r>
            <a:r>
              <a:rPr lang="ja-JP" altLang="en-US" sz="1100" dirty="0"/>
              <a:t>が、</a:t>
            </a:r>
            <a:r>
              <a:rPr lang="ja-JP" altLang="ja-JP" sz="1100" dirty="0"/>
              <a:t>近年は増減を繰り返しており、令和</a:t>
            </a:r>
            <a:r>
              <a:rPr lang="en-US" altLang="ja-JP" sz="1100" dirty="0"/>
              <a:t>7</a:t>
            </a:r>
            <a:r>
              <a:rPr lang="ja-JP" altLang="ja-JP" sz="1100" dirty="0"/>
              <a:t>年</a:t>
            </a:r>
            <a:r>
              <a:rPr lang="en-US" altLang="ja-JP" sz="1100" dirty="0"/>
              <a:t>(2025</a:t>
            </a:r>
            <a:r>
              <a:rPr lang="ja-JP" altLang="en-US" sz="1100" dirty="0"/>
              <a:t>年</a:t>
            </a:r>
            <a:r>
              <a:rPr lang="en-US" altLang="ja-JP" sz="1100" dirty="0"/>
              <a:t>)</a:t>
            </a:r>
            <a:r>
              <a:rPr lang="ja-JP" altLang="ja-JP" sz="1100" dirty="0"/>
              <a:t>は</a:t>
            </a:r>
            <a:r>
              <a:rPr lang="ja-JP" altLang="en-US" sz="1100" dirty="0"/>
              <a:t>、</a:t>
            </a:r>
            <a:r>
              <a:rPr lang="ja-JP" altLang="ja-JP" sz="1100" dirty="0"/>
              <a:t>過去</a:t>
            </a:r>
            <a:r>
              <a:rPr lang="en-US" altLang="ja-JP" sz="1100" dirty="0"/>
              <a:t>10</a:t>
            </a:r>
            <a:r>
              <a:rPr lang="ja-JP" altLang="ja-JP" sz="1100" dirty="0"/>
              <a:t>年間で最多</a:t>
            </a:r>
            <a:r>
              <a:rPr lang="ja-JP" altLang="en-US" sz="1100" dirty="0"/>
              <a:t>の</a:t>
            </a:r>
            <a:r>
              <a:rPr lang="en-US" altLang="ja-JP" sz="1100" dirty="0"/>
              <a:t>948</a:t>
            </a:r>
            <a:r>
              <a:rPr lang="ja-JP" altLang="en-US" sz="1100" dirty="0"/>
              <a:t>人</a:t>
            </a:r>
            <a:r>
              <a:rPr lang="ja-JP" altLang="ja-JP" sz="1100" dirty="0"/>
              <a:t>となりました</a:t>
            </a:r>
            <a:r>
              <a:rPr lang="en-US" altLang="ja-JP" sz="1100" dirty="0"/>
              <a:t>(</a:t>
            </a:r>
            <a:r>
              <a:rPr lang="ja-JP" altLang="en-US" sz="1100" dirty="0"/>
              <a:t>新型コロナ除く</a:t>
            </a:r>
            <a:r>
              <a:rPr lang="en-US" altLang="ja-JP" sz="1100" dirty="0"/>
              <a:t>)</a:t>
            </a:r>
            <a:r>
              <a:rPr lang="ja-JP" altLang="ja-JP" sz="1100" dirty="0"/>
              <a:t>。</a:t>
            </a:r>
            <a:endParaRPr lang="en-US" altLang="ja-JP" sz="1100" dirty="0"/>
          </a:p>
          <a:p>
            <a:pPr algn="just" hangingPunct="0"/>
            <a:r>
              <a:rPr lang="ja-JP" altLang="en-US" sz="1100" dirty="0"/>
              <a:t>　また、</a:t>
            </a:r>
            <a:r>
              <a:rPr lang="ja-JP" altLang="en-US" sz="1100" b="1" u="sng" dirty="0"/>
              <a:t>小売業</a:t>
            </a:r>
            <a:r>
              <a:rPr lang="ja-JP" altLang="ja-JP" sz="1100" dirty="0"/>
              <a:t>における死傷者数は</a:t>
            </a:r>
            <a:r>
              <a:rPr lang="ja-JP" altLang="en-US" sz="1100" b="1" u="sng" dirty="0"/>
              <a:t>増加傾向</a:t>
            </a:r>
            <a:r>
              <a:rPr lang="ja-JP" altLang="en-US" sz="1100" dirty="0"/>
              <a:t>にあり</a:t>
            </a:r>
            <a:r>
              <a:rPr lang="ja-JP" altLang="ja-JP" sz="1100" dirty="0"/>
              <a:t>、</a:t>
            </a:r>
            <a:r>
              <a:rPr lang="ja-JP" altLang="en-US" sz="1100" dirty="0"/>
              <a:t>令和</a:t>
            </a:r>
            <a:r>
              <a:rPr lang="en-US" altLang="ja-JP" sz="1100" dirty="0"/>
              <a:t>7</a:t>
            </a:r>
            <a:r>
              <a:rPr lang="ja-JP" altLang="en-US" sz="1100" dirty="0"/>
              <a:t>年は、過去</a:t>
            </a:r>
            <a:r>
              <a:rPr lang="en-US" altLang="ja-JP" sz="1100" dirty="0"/>
              <a:t>10</a:t>
            </a:r>
            <a:r>
              <a:rPr lang="ja-JP" altLang="en-US" sz="1100" dirty="0"/>
              <a:t>年間で最多の</a:t>
            </a:r>
            <a:r>
              <a:rPr lang="en-US" altLang="ja-JP" sz="1100" dirty="0"/>
              <a:t>133</a:t>
            </a:r>
            <a:r>
              <a:rPr lang="ja-JP" altLang="en-US" sz="1100" dirty="0"/>
              <a:t>人となりました</a:t>
            </a:r>
            <a:r>
              <a:rPr lang="en-US" altLang="ja-JP" sz="1100" dirty="0"/>
              <a:t>(</a:t>
            </a:r>
            <a:r>
              <a:rPr lang="ja-JP" altLang="en-US" sz="1100" dirty="0"/>
              <a:t>新型コロナ除く</a:t>
            </a:r>
            <a:r>
              <a:rPr lang="en-US" altLang="ja-JP" sz="1100" dirty="0"/>
              <a:t>)</a:t>
            </a:r>
            <a:r>
              <a:rPr lang="ja-JP" altLang="en-US" sz="1100" dirty="0"/>
              <a:t>。その内、</a:t>
            </a:r>
            <a:r>
              <a:rPr lang="en-US" altLang="ja-JP" sz="1100" b="1" u="sng" dirty="0"/>
              <a:t>60</a:t>
            </a:r>
            <a:r>
              <a:rPr lang="ja-JP" altLang="en-US" sz="1100" b="1" u="sng" dirty="0"/>
              <a:t>歳以上の高齢者</a:t>
            </a:r>
            <a:r>
              <a:rPr lang="ja-JP" altLang="en-US" sz="1100" dirty="0"/>
              <a:t>も増加傾向にあり、令和</a:t>
            </a:r>
            <a:r>
              <a:rPr lang="en-US" altLang="ja-JP" sz="1100" dirty="0"/>
              <a:t>7</a:t>
            </a:r>
            <a:r>
              <a:rPr lang="ja-JP" altLang="en-US" sz="1100" dirty="0"/>
              <a:t>年は</a:t>
            </a:r>
            <a:r>
              <a:rPr lang="en-US" altLang="ja-JP" sz="1100" dirty="0"/>
              <a:t>133</a:t>
            </a:r>
            <a:r>
              <a:rPr lang="ja-JP" altLang="en-US" sz="1100" dirty="0"/>
              <a:t>人中</a:t>
            </a:r>
            <a:r>
              <a:rPr lang="en-US" altLang="ja-JP" sz="1100" dirty="0"/>
              <a:t>55</a:t>
            </a:r>
            <a:r>
              <a:rPr lang="ja-JP" altLang="en-US" sz="1100" dirty="0"/>
              <a:t>人</a:t>
            </a:r>
            <a:r>
              <a:rPr lang="en-US" altLang="ja-JP" sz="1100" b="1" u="sng" dirty="0"/>
              <a:t>(</a:t>
            </a:r>
            <a:r>
              <a:rPr lang="ja-JP" altLang="en-US" sz="1100" b="1" u="sng" dirty="0"/>
              <a:t>約</a:t>
            </a:r>
            <a:r>
              <a:rPr lang="en-US" altLang="ja-JP" sz="1100" b="1" u="sng" dirty="0"/>
              <a:t>41</a:t>
            </a:r>
            <a:r>
              <a:rPr lang="ja-JP" altLang="en-US" sz="1100" b="1" u="sng" dirty="0"/>
              <a:t>％</a:t>
            </a:r>
            <a:r>
              <a:rPr lang="en-US" altLang="ja-JP" sz="1100" b="1" u="sng" dirty="0"/>
              <a:t>)</a:t>
            </a:r>
            <a:r>
              <a:rPr lang="ja-JP" altLang="en-US" sz="1100" b="1" u="sng" dirty="0"/>
              <a:t>が</a:t>
            </a:r>
            <a:r>
              <a:rPr lang="en-US" altLang="ja-JP" sz="1100" b="1" u="sng" dirty="0"/>
              <a:t>60</a:t>
            </a:r>
            <a:r>
              <a:rPr lang="ja-JP" altLang="en-US" sz="1100" b="1" u="sng" dirty="0"/>
              <a:t>歳以上</a:t>
            </a:r>
            <a:r>
              <a:rPr lang="ja-JP" altLang="en-US" sz="1100" dirty="0"/>
              <a:t>となりました。</a:t>
            </a:r>
            <a:endParaRPr lang="ja-JP" altLang="ja-JP" sz="1100" dirty="0"/>
          </a:p>
        </p:txBody>
      </p:sp>
      <p:sp>
        <p:nvSpPr>
          <p:cNvPr id="2" name="テキスト ボックス 1">
            <a:extLst>
              <a:ext uri="{FF2B5EF4-FFF2-40B4-BE49-F238E27FC236}">
                <a16:creationId xmlns:a16="http://schemas.microsoft.com/office/drawing/2014/main" id="{4355BF2F-2BA0-306D-CD08-9DA3B719A263}"/>
              </a:ext>
            </a:extLst>
          </p:cNvPr>
          <p:cNvSpPr txBox="1"/>
          <p:nvPr/>
        </p:nvSpPr>
        <p:spPr>
          <a:xfrm>
            <a:off x="-14919" y="1801409"/>
            <a:ext cx="3127237" cy="338554"/>
          </a:xfrm>
          <a:prstGeom prst="rect">
            <a:avLst/>
          </a:prstGeom>
          <a:solidFill>
            <a:schemeClr val="accent6">
              <a:lumMod val="20000"/>
              <a:lumOff val="80000"/>
            </a:schemeClr>
          </a:solidFill>
        </p:spPr>
        <p:txBody>
          <a:bodyPr wrap="square" rtlCol="0">
            <a:spAutoFit/>
          </a:bodyPr>
          <a:lstStyle/>
          <a:p>
            <a:r>
              <a:rPr kumimoji="1" lang="ja-JP" altLang="en-US" sz="1400" dirty="0">
                <a:ln>
                  <a:solidFill>
                    <a:schemeClr val="accent6"/>
                  </a:solidFill>
                </a:ln>
                <a:solidFill>
                  <a:schemeClr val="accent6"/>
                </a:solidFill>
              </a:rPr>
              <a:t>１　</a:t>
            </a:r>
            <a:r>
              <a:rPr kumimoji="1" lang="ja-JP" altLang="en-US" sz="1600" dirty="0">
                <a:ln>
                  <a:solidFill>
                    <a:schemeClr val="accent6"/>
                  </a:solidFill>
                </a:ln>
                <a:solidFill>
                  <a:schemeClr val="accent6"/>
                </a:solidFill>
              </a:rPr>
              <a:t>山梨県における労働災害の概況</a:t>
            </a:r>
            <a:endParaRPr kumimoji="1" lang="en-US" altLang="ja-JP" sz="1400" dirty="0">
              <a:ln>
                <a:solidFill>
                  <a:schemeClr val="accent6"/>
                </a:solidFill>
              </a:ln>
              <a:solidFill>
                <a:schemeClr val="accent6"/>
              </a:solidFill>
            </a:endParaRPr>
          </a:p>
        </p:txBody>
      </p:sp>
      <p:sp>
        <p:nvSpPr>
          <p:cNvPr id="11" name="テキスト ボックス 10">
            <a:extLst>
              <a:ext uri="{FF2B5EF4-FFF2-40B4-BE49-F238E27FC236}">
                <a16:creationId xmlns:a16="http://schemas.microsoft.com/office/drawing/2014/main" id="{430C7758-2A31-3B91-A031-6853A331697F}"/>
              </a:ext>
            </a:extLst>
          </p:cNvPr>
          <p:cNvSpPr txBox="1"/>
          <p:nvPr/>
        </p:nvSpPr>
        <p:spPr>
          <a:xfrm>
            <a:off x="-4763" y="5978776"/>
            <a:ext cx="3600000" cy="324000"/>
          </a:xfrm>
          <a:prstGeom prst="rect">
            <a:avLst/>
          </a:prstGeom>
          <a:solidFill>
            <a:schemeClr val="accent6">
              <a:lumMod val="20000"/>
              <a:lumOff val="80000"/>
            </a:schemeClr>
          </a:solidFill>
        </p:spPr>
        <p:txBody>
          <a:bodyPr wrap="square" rtlCol="0">
            <a:spAutoFit/>
          </a:bodyPr>
          <a:lstStyle/>
          <a:p>
            <a:r>
              <a:rPr kumimoji="1" lang="ja-JP" altLang="en-US" sz="1600" dirty="0">
                <a:ln>
                  <a:solidFill>
                    <a:schemeClr val="accent6"/>
                  </a:solidFill>
                </a:ln>
                <a:solidFill>
                  <a:schemeClr val="accent6"/>
                </a:solidFill>
              </a:rPr>
              <a:t>２　小売業における労働災害の発生状況</a:t>
            </a:r>
            <a:endParaRPr kumimoji="1" lang="en-US" altLang="ja-JP" sz="1600" dirty="0">
              <a:ln>
                <a:solidFill>
                  <a:schemeClr val="accent6"/>
                </a:solidFill>
              </a:ln>
              <a:solidFill>
                <a:schemeClr val="accent6"/>
              </a:solidFill>
            </a:endParaRPr>
          </a:p>
        </p:txBody>
      </p:sp>
      <p:sp>
        <p:nvSpPr>
          <p:cNvPr id="5" name="テキスト ボックス 4">
            <a:extLst>
              <a:ext uri="{FF2B5EF4-FFF2-40B4-BE49-F238E27FC236}">
                <a16:creationId xmlns:a16="http://schemas.microsoft.com/office/drawing/2014/main" id="{034B1A2E-76CC-73AD-7175-2A767F58033D}"/>
              </a:ext>
            </a:extLst>
          </p:cNvPr>
          <p:cNvSpPr txBox="1"/>
          <p:nvPr/>
        </p:nvSpPr>
        <p:spPr>
          <a:xfrm>
            <a:off x="5316039" y="3073198"/>
            <a:ext cx="684785" cy="261610"/>
          </a:xfrm>
          <a:prstGeom prst="rect">
            <a:avLst/>
          </a:prstGeom>
          <a:noFill/>
        </p:spPr>
        <p:txBody>
          <a:bodyPr wrap="square" rtlCol="0">
            <a:spAutoFit/>
          </a:bodyPr>
          <a:lstStyle/>
          <a:p>
            <a:r>
              <a:rPr kumimoji="1" lang="ja-JP" altLang="en-US" sz="1100" dirty="0"/>
              <a:t>（人）</a:t>
            </a:r>
          </a:p>
        </p:txBody>
      </p:sp>
      <p:sp>
        <p:nvSpPr>
          <p:cNvPr id="18" name="テキスト ボックス 17"/>
          <p:cNvSpPr txBox="1"/>
          <p:nvPr/>
        </p:nvSpPr>
        <p:spPr>
          <a:xfrm>
            <a:off x="0" y="799333"/>
            <a:ext cx="6660562" cy="1015663"/>
          </a:xfrm>
          <a:prstGeom prst="rect">
            <a:avLst/>
          </a:prstGeom>
          <a:noFill/>
        </p:spPr>
        <p:txBody>
          <a:bodyPr wrap="square" rtlCol="0">
            <a:spAutoFit/>
          </a:bodyPr>
          <a:lstStyle/>
          <a:p>
            <a:pPr algn="just" hangingPunct="0"/>
            <a:r>
              <a:rPr lang="ja-JP" altLang="en-US" sz="1200" dirty="0">
                <a:latin typeface="Meiryo UI" panose="020B0604030504040204" pitchFamily="50" charset="-128"/>
                <a:ea typeface="Meiryo UI" panose="020B0604030504040204" pitchFamily="50" charset="-128"/>
              </a:rPr>
              <a:t>　小売業において、転倒や腰痛等の「行動災害」が多発しています。</a:t>
            </a:r>
            <a:endParaRPr lang="en-US" altLang="ja-JP" sz="1200" dirty="0">
              <a:latin typeface="Meiryo UI" panose="020B0604030504040204" pitchFamily="50" charset="-128"/>
              <a:ea typeface="Meiryo UI" panose="020B0604030504040204" pitchFamily="50" charset="-128"/>
            </a:endParaRPr>
          </a:p>
          <a:p>
            <a:pPr algn="just" hangingPunct="0"/>
            <a:r>
              <a:rPr lang="ja-JP" altLang="en-US" sz="1200" dirty="0">
                <a:latin typeface="Meiryo UI" panose="020B0604030504040204" pitchFamily="50" charset="-128"/>
                <a:ea typeface="Meiryo UI" panose="020B0604030504040204" pitchFamily="50" charset="-128"/>
              </a:rPr>
              <a:t>　県内の小売業の労働災害の</a:t>
            </a:r>
            <a:r>
              <a:rPr lang="ja-JP" altLang="en-US" sz="1200" b="1" u="sng" dirty="0">
                <a:latin typeface="Meiryo UI" panose="020B0604030504040204" pitchFamily="50" charset="-128"/>
                <a:ea typeface="Meiryo UI" panose="020B0604030504040204" pitchFamily="50" charset="-128"/>
              </a:rPr>
              <a:t>約</a:t>
            </a:r>
            <a:r>
              <a:rPr lang="en-US" altLang="ja-JP" sz="1200" b="1" u="sng" dirty="0">
                <a:latin typeface="Meiryo UI" panose="020B0604030504040204" pitchFamily="50" charset="-128"/>
                <a:ea typeface="Meiryo UI" panose="020B0604030504040204" pitchFamily="50" charset="-128"/>
              </a:rPr>
              <a:t>6</a:t>
            </a:r>
            <a:r>
              <a:rPr lang="ja-JP" altLang="en-US" sz="1200" b="1" u="sng" dirty="0">
                <a:latin typeface="Meiryo UI" panose="020B0604030504040204" pitchFamily="50" charset="-128"/>
                <a:ea typeface="Meiryo UI" panose="020B0604030504040204" pitchFamily="50" charset="-128"/>
              </a:rPr>
              <a:t>割弱</a:t>
            </a:r>
            <a:r>
              <a:rPr lang="ja-JP" altLang="en-US" sz="1200" dirty="0">
                <a:latin typeface="Meiryo UI" panose="020B0604030504040204" pitchFamily="50" charset="-128"/>
                <a:ea typeface="Meiryo UI" panose="020B0604030504040204" pitchFamily="50" charset="-128"/>
              </a:rPr>
              <a:t>を占めている、転倒災害・腰痛災害の防止に取り組みましょう。</a:t>
            </a:r>
            <a:endParaRPr lang="en-US" altLang="ja-JP" sz="1200" dirty="0">
              <a:latin typeface="Meiryo UI" panose="020B0604030504040204" pitchFamily="50" charset="-128"/>
              <a:ea typeface="Meiryo UI" panose="020B0604030504040204" pitchFamily="50" charset="-128"/>
            </a:endParaRPr>
          </a:p>
          <a:p>
            <a:pPr algn="just" hangingPunct="0"/>
            <a:r>
              <a:rPr lang="ja-JP" altLang="en-US" sz="1200" dirty="0">
                <a:latin typeface="Meiryo UI" panose="020B0604030504040204" pitchFamily="50" charset="-128"/>
                <a:ea typeface="Meiryo UI" panose="020B0604030504040204" pitchFamily="50" charset="-128"/>
              </a:rPr>
              <a:t>　山梨県小売業</a:t>
            </a:r>
            <a:r>
              <a:rPr lang="en-US" altLang="ja-JP" sz="1200" dirty="0">
                <a:latin typeface="Meiryo UI" panose="020B0604030504040204" pitchFamily="50" charset="-128"/>
                <a:ea typeface="Meiryo UI" panose="020B0604030504040204" pitchFamily="50" charset="-128"/>
              </a:rPr>
              <a:t>SAFE</a:t>
            </a:r>
            <a:r>
              <a:rPr lang="ja-JP" altLang="en-US" sz="1200" dirty="0">
                <a:latin typeface="Meiryo UI" panose="020B0604030504040204" pitchFamily="50" charset="-128"/>
                <a:ea typeface="Meiryo UI" panose="020B0604030504040204" pitchFamily="50" charset="-128"/>
              </a:rPr>
              <a:t>協議会は、行動災害の予防を労働分野の問題としてだけでなく、企業の経営問題、国民の健康に関わる問題として捉え、行動災害防止のための好事例や問題点の共有、啓発資料の作成などを通じ、県内の小売業における安全衛生に対する機運醸成を推進することを目的に活動しています。</a:t>
            </a:r>
            <a:endParaRPr lang="ja-JP" altLang="ja-JP" sz="1200"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716EF93E-420C-626F-1EF1-EBC110568445}"/>
              </a:ext>
            </a:extLst>
          </p:cNvPr>
          <p:cNvSpPr txBox="1"/>
          <p:nvPr/>
        </p:nvSpPr>
        <p:spPr>
          <a:xfrm>
            <a:off x="3876675" y="0"/>
            <a:ext cx="2878728" cy="369332"/>
          </a:xfrm>
          <a:prstGeom prst="rect">
            <a:avLst/>
          </a:prstGeom>
          <a:solidFill>
            <a:schemeClr val="accent6">
              <a:lumMod val="75000"/>
            </a:schemeClr>
          </a:solidFill>
        </p:spPr>
        <p:txBody>
          <a:bodyPr wrap="square" rtlCol="0">
            <a:spAutoFit/>
          </a:bodyPr>
          <a:lstStyle/>
          <a:p>
            <a:r>
              <a:rPr kumimoji="1" lang="ja-JP" altLang="en-US" dirty="0">
                <a:solidFill>
                  <a:schemeClr val="bg1"/>
                </a:solidFill>
              </a:rPr>
              <a:t>山梨県小売業</a:t>
            </a:r>
            <a:r>
              <a:rPr kumimoji="1" lang="en-US" altLang="ja-JP" dirty="0">
                <a:solidFill>
                  <a:schemeClr val="bg1"/>
                </a:solidFill>
              </a:rPr>
              <a:t>SAFE</a:t>
            </a:r>
            <a:r>
              <a:rPr kumimoji="1" lang="ja-JP" altLang="en-US" dirty="0">
                <a:solidFill>
                  <a:schemeClr val="bg1"/>
                </a:solidFill>
              </a:rPr>
              <a:t>協議会</a:t>
            </a:r>
          </a:p>
        </p:txBody>
      </p:sp>
      <p:graphicFrame>
        <p:nvGraphicFramePr>
          <p:cNvPr id="14" name="グラフ 13">
            <a:extLst>
              <a:ext uri="{FF2B5EF4-FFF2-40B4-BE49-F238E27FC236}">
                <a16:creationId xmlns:a16="http://schemas.microsoft.com/office/drawing/2014/main" id="{EA78866F-604E-DA00-D196-B549419BD27E}"/>
              </a:ext>
            </a:extLst>
          </p:cNvPr>
          <p:cNvGraphicFramePr>
            <a:graphicFrameLocks/>
          </p:cNvGraphicFramePr>
          <p:nvPr>
            <p:extLst>
              <p:ext uri="{D42A27DB-BD31-4B8C-83A1-F6EECF244321}">
                <p14:modId xmlns:p14="http://schemas.microsoft.com/office/powerpoint/2010/main" val="3144134176"/>
              </p:ext>
            </p:extLst>
          </p:nvPr>
        </p:nvGraphicFramePr>
        <p:xfrm>
          <a:off x="312821" y="3026159"/>
          <a:ext cx="6192481" cy="2869871"/>
        </p:xfrm>
        <a:graphic>
          <a:graphicData uri="http://schemas.openxmlformats.org/drawingml/2006/chart">
            <c:chart xmlns:c="http://schemas.openxmlformats.org/drawingml/2006/chart" xmlns:r="http://schemas.openxmlformats.org/officeDocument/2006/relationships" r:id="rId2"/>
          </a:graphicData>
        </a:graphic>
      </p:graphicFrame>
      <p:grpSp>
        <p:nvGrpSpPr>
          <p:cNvPr id="39" name="グループ化 38">
            <a:extLst>
              <a:ext uri="{FF2B5EF4-FFF2-40B4-BE49-F238E27FC236}">
                <a16:creationId xmlns:a16="http://schemas.microsoft.com/office/drawing/2014/main" id="{EC3181CA-37A9-CF7C-3DA7-74921CB95DB2}"/>
              </a:ext>
            </a:extLst>
          </p:cNvPr>
          <p:cNvGrpSpPr/>
          <p:nvPr/>
        </p:nvGrpSpPr>
        <p:grpSpPr>
          <a:xfrm>
            <a:off x="144731" y="6444998"/>
            <a:ext cx="3233736" cy="2829910"/>
            <a:chOff x="96545" y="6406480"/>
            <a:chExt cx="3233736" cy="2829910"/>
          </a:xfrm>
        </p:grpSpPr>
        <p:sp>
          <p:nvSpPr>
            <p:cNvPr id="9" name="テキスト ボックス 8"/>
            <p:cNvSpPr txBox="1"/>
            <p:nvPr/>
          </p:nvSpPr>
          <p:spPr>
            <a:xfrm>
              <a:off x="214103" y="6406480"/>
              <a:ext cx="2898216" cy="307777"/>
            </a:xfrm>
            <a:prstGeom prst="rect">
              <a:avLst/>
            </a:prstGeom>
            <a:solidFill>
              <a:schemeClr val="accent6">
                <a:lumMod val="20000"/>
                <a:lumOff val="80000"/>
              </a:schemeClr>
            </a:solidFill>
          </p:spPr>
          <p:txBody>
            <a:bodyPr wrap="square" rtlCol="0">
              <a:spAutoFit/>
            </a:bodyPr>
            <a:lstStyle/>
            <a:p>
              <a:pPr algn="ctr" hangingPunct="0"/>
              <a:r>
                <a:rPr lang="ja-JP" altLang="en-US" sz="1400" dirty="0"/>
                <a:t>事故の型別</a:t>
              </a:r>
              <a:r>
                <a:rPr lang="en-US" altLang="ja-JP" sz="1400" dirty="0"/>
                <a:t>(</a:t>
              </a:r>
              <a:r>
                <a:rPr lang="ja-JP" altLang="en-US" sz="1400" dirty="0"/>
                <a:t>令和</a:t>
              </a:r>
              <a:r>
                <a:rPr lang="en-US" altLang="ja-JP" sz="1400" dirty="0"/>
                <a:t>2</a:t>
              </a:r>
              <a:r>
                <a:rPr lang="ja-JP" altLang="en-US" sz="1400" dirty="0"/>
                <a:t>年～令和</a:t>
              </a:r>
              <a:r>
                <a:rPr lang="en-US" altLang="ja-JP" sz="1400" dirty="0"/>
                <a:t>7</a:t>
              </a:r>
              <a:r>
                <a:rPr lang="ja-JP" altLang="en-US" sz="1400" dirty="0"/>
                <a:t>年</a:t>
              </a:r>
              <a:r>
                <a:rPr lang="en-US" altLang="ja-JP" sz="1400" dirty="0"/>
                <a:t>)</a:t>
              </a:r>
              <a:endParaRPr lang="ja-JP" altLang="ja-JP" sz="1400" dirty="0"/>
            </a:p>
          </p:txBody>
        </p:sp>
        <p:grpSp>
          <p:nvGrpSpPr>
            <p:cNvPr id="16" name="グループ化 15">
              <a:extLst>
                <a:ext uri="{FF2B5EF4-FFF2-40B4-BE49-F238E27FC236}">
                  <a16:creationId xmlns:a16="http://schemas.microsoft.com/office/drawing/2014/main" id="{27D7809B-8D53-0E45-DABF-B904D35F9269}"/>
                </a:ext>
              </a:extLst>
            </p:cNvPr>
            <p:cNvGrpSpPr/>
            <p:nvPr/>
          </p:nvGrpSpPr>
          <p:grpSpPr>
            <a:xfrm>
              <a:off x="96545" y="6493190"/>
              <a:ext cx="3233736" cy="2743200"/>
              <a:chOff x="0" y="0"/>
              <a:chExt cx="3233736" cy="2743200"/>
            </a:xfrm>
          </p:grpSpPr>
          <p:graphicFrame>
            <p:nvGraphicFramePr>
              <p:cNvPr id="17" name="グラフ 16">
                <a:extLst>
                  <a:ext uri="{FF2B5EF4-FFF2-40B4-BE49-F238E27FC236}">
                    <a16:creationId xmlns:a16="http://schemas.microsoft.com/office/drawing/2014/main" id="{51CE6D2E-A06D-C6F6-80DC-18B754D31755}"/>
                  </a:ext>
                </a:extLst>
              </p:cNvPr>
              <p:cNvGraphicFramePr/>
              <p:nvPr>
                <p:extLst>
                  <p:ext uri="{D42A27DB-BD31-4B8C-83A1-F6EECF244321}">
                    <p14:modId xmlns:p14="http://schemas.microsoft.com/office/powerpoint/2010/main" val="141122476"/>
                  </p:ext>
                </p:extLst>
              </p:nvPr>
            </p:nvGraphicFramePr>
            <p:xfrm>
              <a:off x="0" y="0"/>
              <a:ext cx="3233736" cy="2743200"/>
            </p:xfrm>
            <a:graphic>
              <a:graphicData uri="http://schemas.openxmlformats.org/drawingml/2006/chart">
                <c:chart xmlns:c="http://schemas.openxmlformats.org/drawingml/2006/chart" xmlns:r="http://schemas.openxmlformats.org/officeDocument/2006/relationships" r:id="rId3"/>
              </a:graphicData>
            </a:graphic>
          </p:graphicFrame>
          <p:grpSp>
            <p:nvGrpSpPr>
              <p:cNvPr id="19" name="グループ化 18">
                <a:extLst>
                  <a:ext uri="{FF2B5EF4-FFF2-40B4-BE49-F238E27FC236}">
                    <a16:creationId xmlns:a16="http://schemas.microsoft.com/office/drawing/2014/main" id="{FCA7A871-EC2A-40FB-8B18-D42580089C2B}"/>
                  </a:ext>
                </a:extLst>
              </p:cNvPr>
              <p:cNvGrpSpPr/>
              <p:nvPr/>
            </p:nvGrpSpPr>
            <p:grpSpPr>
              <a:xfrm>
                <a:off x="66675" y="638175"/>
                <a:ext cx="1209675" cy="47625"/>
                <a:chOff x="66675" y="638175"/>
                <a:chExt cx="1209675" cy="47625"/>
              </a:xfrm>
            </p:grpSpPr>
            <p:cxnSp>
              <p:nvCxnSpPr>
                <p:cNvPr id="37" name="直線コネクタ 36">
                  <a:extLst>
                    <a:ext uri="{FF2B5EF4-FFF2-40B4-BE49-F238E27FC236}">
                      <a16:creationId xmlns:a16="http://schemas.microsoft.com/office/drawing/2014/main" id="{44074609-84A5-223D-BCD0-B8004AD59631}"/>
                    </a:ext>
                  </a:extLst>
                </p:cNvPr>
                <p:cNvCxnSpPr/>
                <p:nvPr/>
              </p:nvCxnSpPr>
              <p:spPr>
                <a:xfrm>
                  <a:off x="66675" y="666750"/>
                  <a:ext cx="1200150" cy="0"/>
                </a:xfrm>
                <a:prstGeom prst="line">
                  <a:avLst/>
                </a:prstGeom>
              </p:spPr>
              <p:style>
                <a:lnRef idx="1">
                  <a:schemeClr val="dk1"/>
                </a:lnRef>
                <a:fillRef idx="0">
                  <a:schemeClr val="dk1"/>
                </a:fillRef>
                <a:effectRef idx="0">
                  <a:schemeClr val="dk1"/>
                </a:effectRef>
                <a:fontRef idx="minor">
                  <a:schemeClr val="tx1"/>
                </a:fontRef>
              </p:style>
            </p:cxnSp>
            <p:sp>
              <p:nvSpPr>
                <p:cNvPr id="38" name="楕円 37">
                  <a:extLst>
                    <a:ext uri="{FF2B5EF4-FFF2-40B4-BE49-F238E27FC236}">
                      <a16:creationId xmlns:a16="http://schemas.microsoft.com/office/drawing/2014/main" id="{6D19600B-71F3-AB44-981A-EC000DB3A743}"/>
                    </a:ext>
                  </a:extLst>
                </p:cNvPr>
                <p:cNvSpPr/>
                <p:nvPr/>
              </p:nvSpPr>
              <p:spPr>
                <a:xfrm>
                  <a:off x="1230631" y="638175"/>
                  <a:ext cx="45719" cy="47625"/>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nvGrpSpPr>
              <p:cNvPr id="22" name="グループ化 21">
                <a:extLst>
                  <a:ext uri="{FF2B5EF4-FFF2-40B4-BE49-F238E27FC236}">
                    <a16:creationId xmlns:a16="http://schemas.microsoft.com/office/drawing/2014/main" id="{BE639AA9-9250-42EE-B18E-82AA979432DD}"/>
                  </a:ext>
                </a:extLst>
              </p:cNvPr>
              <p:cNvGrpSpPr/>
              <p:nvPr/>
            </p:nvGrpSpPr>
            <p:grpSpPr>
              <a:xfrm>
                <a:off x="123825" y="1133475"/>
                <a:ext cx="1047750" cy="47625"/>
                <a:chOff x="123825" y="1133475"/>
                <a:chExt cx="1047750" cy="47625"/>
              </a:xfrm>
            </p:grpSpPr>
            <p:cxnSp>
              <p:nvCxnSpPr>
                <p:cNvPr id="35" name="直線コネクタ 34">
                  <a:extLst>
                    <a:ext uri="{FF2B5EF4-FFF2-40B4-BE49-F238E27FC236}">
                      <a16:creationId xmlns:a16="http://schemas.microsoft.com/office/drawing/2014/main" id="{3EC015FC-5468-A298-5E70-431358CFA9A9}"/>
                    </a:ext>
                  </a:extLst>
                </p:cNvPr>
                <p:cNvCxnSpPr/>
                <p:nvPr/>
              </p:nvCxnSpPr>
              <p:spPr>
                <a:xfrm>
                  <a:off x="123825" y="1162050"/>
                  <a:ext cx="1038225" cy="0"/>
                </a:xfrm>
                <a:prstGeom prst="line">
                  <a:avLst/>
                </a:prstGeom>
              </p:spPr>
              <p:style>
                <a:lnRef idx="1">
                  <a:schemeClr val="dk1"/>
                </a:lnRef>
                <a:fillRef idx="0">
                  <a:schemeClr val="dk1"/>
                </a:fillRef>
                <a:effectRef idx="0">
                  <a:schemeClr val="dk1"/>
                </a:effectRef>
                <a:fontRef idx="minor">
                  <a:schemeClr val="tx1"/>
                </a:fontRef>
              </p:style>
            </p:cxnSp>
            <p:sp>
              <p:nvSpPr>
                <p:cNvPr id="36" name="楕円 35">
                  <a:extLst>
                    <a:ext uri="{FF2B5EF4-FFF2-40B4-BE49-F238E27FC236}">
                      <a16:creationId xmlns:a16="http://schemas.microsoft.com/office/drawing/2014/main" id="{44C0717F-A03E-8FE1-7171-D95F4AE50A88}"/>
                    </a:ext>
                  </a:extLst>
                </p:cNvPr>
                <p:cNvSpPr/>
                <p:nvPr/>
              </p:nvSpPr>
              <p:spPr>
                <a:xfrm>
                  <a:off x="1125856" y="1133475"/>
                  <a:ext cx="45719" cy="47625"/>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nvGrpSpPr>
              <p:cNvPr id="26" name="グループ化 25">
                <a:extLst>
                  <a:ext uri="{FF2B5EF4-FFF2-40B4-BE49-F238E27FC236}">
                    <a16:creationId xmlns:a16="http://schemas.microsoft.com/office/drawing/2014/main" id="{D0FB9272-48E4-41AB-88DF-33D0A05A65CA}"/>
                  </a:ext>
                </a:extLst>
              </p:cNvPr>
              <p:cNvGrpSpPr/>
              <p:nvPr/>
            </p:nvGrpSpPr>
            <p:grpSpPr>
              <a:xfrm>
                <a:off x="457200" y="400050"/>
                <a:ext cx="1047750" cy="47625"/>
                <a:chOff x="457200" y="400050"/>
                <a:chExt cx="1047750" cy="47625"/>
              </a:xfrm>
            </p:grpSpPr>
            <p:cxnSp>
              <p:nvCxnSpPr>
                <p:cNvPr id="33" name="直線コネクタ 32">
                  <a:extLst>
                    <a:ext uri="{FF2B5EF4-FFF2-40B4-BE49-F238E27FC236}">
                      <a16:creationId xmlns:a16="http://schemas.microsoft.com/office/drawing/2014/main" id="{D90486D3-002F-C3AE-E569-EEB5805E7FD1}"/>
                    </a:ext>
                  </a:extLst>
                </p:cNvPr>
                <p:cNvCxnSpPr/>
                <p:nvPr/>
              </p:nvCxnSpPr>
              <p:spPr>
                <a:xfrm>
                  <a:off x="457200" y="428625"/>
                  <a:ext cx="1038225" cy="0"/>
                </a:xfrm>
                <a:prstGeom prst="line">
                  <a:avLst/>
                </a:prstGeom>
              </p:spPr>
              <p:style>
                <a:lnRef idx="1">
                  <a:schemeClr val="dk1"/>
                </a:lnRef>
                <a:fillRef idx="0">
                  <a:schemeClr val="dk1"/>
                </a:fillRef>
                <a:effectRef idx="0">
                  <a:schemeClr val="dk1"/>
                </a:effectRef>
                <a:fontRef idx="minor">
                  <a:schemeClr val="tx1"/>
                </a:fontRef>
              </p:style>
            </p:cxnSp>
            <p:sp>
              <p:nvSpPr>
                <p:cNvPr id="34" name="楕円 33">
                  <a:extLst>
                    <a:ext uri="{FF2B5EF4-FFF2-40B4-BE49-F238E27FC236}">
                      <a16:creationId xmlns:a16="http://schemas.microsoft.com/office/drawing/2014/main" id="{70D7B1D1-F2BF-CE3B-766A-EED7E0E86AFF}"/>
                    </a:ext>
                  </a:extLst>
                </p:cNvPr>
                <p:cNvSpPr/>
                <p:nvPr/>
              </p:nvSpPr>
              <p:spPr>
                <a:xfrm>
                  <a:off x="1459231" y="400050"/>
                  <a:ext cx="45719" cy="47625"/>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nvGrpSpPr>
              <p:cNvPr id="27" name="グループ化 26">
                <a:extLst>
                  <a:ext uri="{FF2B5EF4-FFF2-40B4-BE49-F238E27FC236}">
                    <a16:creationId xmlns:a16="http://schemas.microsoft.com/office/drawing/2014/main" id="{9410E3C4-5939-4837-8F12-61C8F8C0F7E5}"/>
                  </a:ext>
                </a:extLst>
              </p:cNvPr>
              <p:cNvGrpSpPr/>
              <p:nvPr/>
            </p:nvGrpSpPr>
            <p:grpSpPr>
              <a:xfrm>
                <a:off x="47625" y="1333500"/>
                <a:ext cx="1047750" cy="47625"/>
                <a:chOff x="47625" y="1333500"/>
                <a:chExt cx="1047750" cy="47625"/>
              </a:xfrm>
            </p:grpSpPr>
            <p:cxnSp>
              <p:nvCxnSpPr>
                <p:cNvPr id="31" name="直線コネクタ 30">
                  <a:extLst>
                    <a:ext uri="{FF2B5EF4-FFF2-40B4-BE49-F238E27FC236}">
                      <a16:creationId xmlns:a16="http://schemas.microsoft.com/office/drawing/2014/main" id="{BBF8EB6C-1B1F-BAC9-3046-179B9E4F61F3}"/>
                    </a:ext>
                  </a:extLst>
                </p:cNvPr>
                <p:cNvCxnSpPr/>
                <p:nvPr/>
              </p:nvCxnSpPr>
              <p:spPr>
                <a:xfrm>
                  <a:off x="47625" y="1362075"/>
                  <a:ext cx="1038225" cy="0"/>
                </a:xfrm>
                <a:prstGeom prst="line">
                  <a:avLst/>
                </a:prstGeom>
              </p:spPr>
              <p:style>
                <a:lnRef idx="1">
                  <a:schemeClr val="dk1"/>
                </a:lnRef>
                <a:fillRef idx="0">
                  <a:schemeClr val="dk1"/>
                </a:fillRef>
                <a:effectRef idx="0">
                  <a:schemeClr val="dk1"/>
                </a:effectRef>
                <a:fontRef idx="minor">
                  <a:schemeClr val="tx1"/>
                </a:fontRef>
              </p:style>
            </p:cxnSp>
            <p:sp>
              <p:nvSpPr>
                <p:cNvPr id="32" name="楕円 31">
                  <a:extLst>
                    <a:ext uri="{FF2B5EF4-FFF2-40B4-BE49-F238E27FC236}">
                      <a16:creationId xmlns:a16="http://schemas.microsoft.com/office/drawing/2014/main" id="{6281A24C-9876-0C83-AEEC-2FC0817AC40E}"/>
                    </a:ext>
                  </a:extLst>
                </p:cNvPr>
                <p:cNvSpPr/>
                <p:nvPr/>
              </p:nvSpPr>
              <p:spPr>
                <a:xfrm>
                  <a:off x="1049656" y="1333500"/>
                  <a:ext cx="45719" cy="47625"/>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effectLst>
                      <a:glow rad="127000">
                        <a:schemeClr val="bg1"/>
                      </a:glow>
                    </a:effectLst>
                  </a:endParaRPr>
                </a:p>
              </p:txBody>
            </p:sp>
          </p:grpSp>
          <p:grpSp>
            <p:nvGrpSpPr>
              <p:cNvPr id="28" name="グループ化 27">
                <a:extLst>
                  <a:ext uri="{FF2B5EF4-FFF2-40B4-BE49-F238E27FC236}">
                    <a16:creationId xmlns:a16="http://schemas.microsoft.com/office/drawing/2014/main" id="{24946CBC-D5A8-474B-A816-822BE36FE8E5}"/>
                  </a:ext>
                </a:extLst>
              </p:cNvPr>
              <p:cNvGrpSpPr/>
              <p:nvPr/>
            </p:nvGrpSpPr>
            <p:grpSpPr>
              <a:xfrm>
                <a:off x="76200" y="885825"/>
                <a:ext cx="1047750" cy="47625"/>
                <a:chOff x="76200" y="885825"/>
                <a:chExt cx="1047750" cy="47625"/>
              </a:xfrm>
            </p:grpSpPr>
            <p:cxnSp>
              <p:nvCxnSpPr>
                <p:cNvPr id="29" name="直線コネクタ 28">
                  <a:extLst>
                    <a:ext uri="{FF2B5EF4-FFF2-40B4-BE49-F238E27FC236}">
                      <a16:creationId xmlns:a16="http://schemas.microsoft.com/office/drawing/2014/main" id="{D93D6CD1-6896-10E3-DDD8-3ECB208AFEEC}"/>
                    </a:ext>
                  </a:extLst>
                </p:cNvPr>
                <p:cNvCxnSpPr/>
                <p:nvPr/>
              </p:nvCxnSpPr>
              <p:spPr>
                <a:xfrm>
                  <a:off x="76200" y="914400"/>
                  <a:ext cx="1038225" cy="0"/>
                </a:xfrm>
                <a:prstGeom prst="line">
                  <a:avLst/>
                </a:prstGeom>
              </p:spPr>
              <p:style>
                <a:lnRef idx="1">
                  <a:schemeClr val="dk1"/>
                </a:lnRef>
                <a:fillRef idx="0">
                  <a:schemeClr val="dk1"/>
                </a:fillRef>
                <a:effectRef idx="0">
                  <a:schemeClr val="dk1"/>
                </a:effectRef>
                <a:fontRef idx="minor">
                  <a:schemeClr val="tx1"/>
                </a:fontRef>
              </p:style>
            </p:cxnSp>
            <p:sp>
              <p:nvSpPr>
                <p:cNvPr id="30" name="楕円 29">
                  <a:extLst>
                    <a:ext uri="{FF2B5EF4-FFF2-40B4-BE49-F238E27FC236}">
                      <a16:creationId xmlns:a16="http://schemas.microsoft.com/office/drawing/2014/main" id="{014581DB-E030-140E-0BBB-7703C69F2985}"/>
                    </a:ext>
                  </a:extLst>
                </p:cNvPr>
                <p:cNvSpPr/>
                <p:nvPr/>
              </p:nvSpPr>
              <p:spPr>
                <a:xfrm>
                  <a:off x="1078231" y="885825"/>
                  <a:ext cx="45719" cy="47625"/>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grpSp>
      <p:grpSp>
        <p:nvGrpSpPr>
          <p:cNvPr id="25" name="グループ化 24">
            <a:extLst>
              <a:ext uri="{FF2B5EF4-FFF2-40B4-BE49-F238E27FC236}">
                <a16:creationId xmlns:a16="http://schemas.microsoft.com/office/drawing/2014/main" id="{A417F855-4A88-862F-EF58-9C38C1F5DE06}"/>
              </a:ext>
            </a:extLst>
          </p:cNvPr>
          <p:cNvGrpSpPr/>
          <p:nvPr/>
        </p:nvGrpSpPr>
        <p:grpSpPr>
          <a:xfrm>
            <a:off x="3113203" y="6444998"/>
            <a:ext cx="3509963" cy="2791392"/>
            <a:chOff x="3213590" y="6406480"/>
            <a:chExt cx="3509963" cy="2791392"/>
          </a:xfrm>
        </p:grpSpPr>
        <p:grpSp>
          <p:nvGrpSpPr>
            <p:cNvPr id="7" name="グループ化 6">
              <a:extLst>
                <a:ext uri="{FF2B5EF4-FFF2-40B4-BE49-F238E27FC236}">
                  <a16:creationId xmlns:a16="http://schemas.microsoft.com/office/drawing/2014/main" id="{EA377461-CEBB-F042-0B1A-86DD7D305E1F}"/>
                </a:ext>
              </a:extLst>
            </p:cNvPr>
            <p:cNvGrpSpPr/>
            <p:nvPr/>
          </p:nvGrpSpPr>
          <p:grpSpPr>
            <a:xfrm>
              <a:off x="3213590" y="6454672"/>
              <a:ext cx="3509963" cy="2743200"/>
              <a:chOff x="-1335037" y="116546"/>
              <a:chExt cx="3509963" cy="2743200"/>
            </a:xfrm>
          </p:grpSpPr>
          <p:graphicFrame>
            <p:nvGraphicFramePr>
              <p:cNvPr id="8" name="グラフ 7">
                <a:extLst>
                  <a:ext uri="{FF2B5EF4-FFF2-40B4-BE49-F238E27FC236}">
                    <a16:creationId xmlns:a16="http://schemas.microsoft.com/office/drawing/2014/main" id="{9BE39D94-9CE1-195D-D4E4-8152C902DF9E}"/>
                  </a:ext>
                </a:extLst>
              </p:cNvPr>
              <p:cNvGraphicFramePr/>
              <p:nvPr>
                <p:extLst>
                  <p:ext uri="{D42A27DB-BD31-4B8C-83A1-F6EECF244321}">
                    <p14:modId xmlns:p14="http://schemas.microsoft.com/office/powerpoint/2010/main" val="3934156474"/>
                  </p:ext>
                </p:extLst>
              </p:nvPr>
            </p:nvGraphicFramePr>
            <p:xfrm>
              <a:off x="-1335037" y="116546"/>
              <a:ext cx="3509963" cy="2743200"/>
            </p:xfrm>
            <a:graphic>
              <a:graphicData uri="http://schemas.openxmlformats.org/drawingml/2006/chart">
                <c:chart xmlns:c="http://schemas.openxmlformats.org/drawingml/2006/chart" xmlns:r="http://schemas.openxmlformats.org/officeDocument/2006/relationships" r:id="rId4"/>
              </a:graphicData>
            </a:graphic>
          </p:graphicFrame>
          <p:grpSp>
            <p:nvGrpSpPr>
              <p:cNvPr id="13" name="グループ化 12">
                <a:extLst>
                  <a:ext uri="{FF2B5EF4-FFF2-40B4-BE49-F238E27FC236}">
                    <a16:creationId xmlns:a16="http://schemas.microsoft.com/office/drawing/2014/main" id="{2B3D5D73-36FE-4B7E-93DF-E6720642ADDE}"/>
                  </a:ext>
                </a:extLst>
              </p:cNvPr>
              <p:cNvGrpSpPr/>
              <p:nvPr/>
            </p:nvGrpSpPr>
            <p:grpSpPr>
              <a:xfrm>
                <a:off x="-457332" y="690768"/>
                <a:ext cx="899159" cy="47625"/>
                <a:chOff x="-457332" y="690768"/>
                <a:chExt cx="899159" cy="47625"/>
              </a:xfrm>
            </p:grpSpPr>
            <p:cxnSp>
              <p:nvCxnSpPr>
                <p:cNvPr id="15" name="直線コネクタ 14">
                  <a:extLst>
                    <a:ext uri="{FF2B5EF4-FFF2-40B4-BE49-F238E27FC236}">
                      <a16:creationId xmlns:a16="http://schemas.microsoft.com/office/drawing/2014/main" id="{E0104E83-96D7-A46F-1FB0-CDC96E8587BA}"/>
                    </a:ext>
                  </a:extLst>
                </p:cNvPr>
                <p:cNvCxnSpPr/>
                <p:nvPr/>
              </p:nvCxnSpPr>
              <p:spPr>
                <a:xfrm>
                  <a:off x="-457332" y="714581"/>
                  <a:ext cx="876300" cy="0"/>
                </a:xfrm>
                <a:prstGeom prst="line">
                  <a:avLst/>
                </a:prstGeom>
              </p:spPr>
              <p:style>
                <a:lnRef idx="1">
                  <a:schemeClr val="dk1"/>
                </a:lnRef>
                <a:fillRef idx="0">
                  <a:schemeClr val="dk1"/>
                </a:fillRef>
                <a:effectRef idx="0">
                  <a:schemeClr val="dk1"/>
                </a:effectRef>
                <a:fontRef idx="minor">
                  <a:schemeClr val="tx1"/>
                </a:fontRef>
              </p:style>
            </p:cxnSp>
            <p:sp>
              <p:nvSpPr>
                <p:cNvPr id="20" name="楕円 19">
                  <a:extLst>
                    <a:ext uri="{FF2B5EF4-FFF2-40B4-BE49-F238E27FC236}">
                      <a16:creationId xmlns:a16="http://schemas.microsoft.com/office/drawing/2014/main" id="{176046D4-7627-7848-EFDD-2FE9CB53343E}"/>
                    </a:ext>
                  </a:extLst>
                </p:cNvPr>
                <p:cNvSpPr/>
                <p:nvPr/>
              </p:nvSpPr>
              <p:spPr>
                <a:xfrm>
                  <a:off x="396108" y="690768"/>
                  <a:ext cx="45719" cy="47625"/>
                </a:xfrm>
                <a:prstGeom prst="ellipse">
                  <a:avLst/>
                </a:prstGeom>
                <a:ln>
                  <a:solidFill>
                    <a:schemeClr val="tx1"/>
                  </a:solidFill>
                </a:ln>
              </p:spPr>
              <p:style>
                <a:lnRef idx="2">
                  <a:schemeClr val="dk1">
                    <a:shade val="15000"/>
                  </a:schemeClr>
                </a:lnRef>
                <a:fillRef idx="1">
                  <a:schemeClr val="dk1"/>
                </a:fillRef>
                <a:effectRef idx="0">
                  <a:schemeClr val="dk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kumimoji="1" lang="ja-JP" altLang="en-US" sz="1100" kern="1200"/>
                </a:p>
              </p:txBody>
            </p:sp>
          </p:grpSp>
        </p:grpSp>
        <p:pic>
          <p:nvPicPr>
            <p:cNvPr id="24" name="図 23" descr="アイコン&#10;&#10;自動的に生成された説明">
              <a:extLst>
                <a:ext uri="{FF2B5EF4-FFF2-40B4-BE49-F238E27FC236}">
                  <a16:creationId xmlns:a16="http://schemas.microsoft.com/office/drawing/2014/main" id="{47DF65C9-C4F6-A2E4-FA38-E3F08B773019}"/>
                </a:ext>
              </a:extLst>
            </p:cNvPr>
            <p:cNvPicPr>
              <a:picLocks noChangeAspect="1"/>
            </p:cNvPicPr>
            <p:nvPr/>
          </p:nvPicPr>
          <p:blipFill>
            <a:blip r:embed="rId5"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rot="1294276">
              <a:off x="6103769" y="6946510"/>
              <a:ext cx="540000" cy="540000"/>
            </a:xfrm>
            <a:prstGeom prst="rect">
              <a:avLst/>
            </a:prstGeom>
          </p:spPr>
        </p:pic>
        <p:sp>
          <p:nvSpPr>
            <p:cNvPr id="21" name="テキスト ボックス 20"/>
            <p:cNvSpPr txBox="1"/>
            <p:nvPr/>
          </p:nvSpPr>
          <p:spPr>
            <a:xfrm>
              <a:off x="3436716" y="6406480"/>
              <a:ext cx="3076301" cy="307777"/>
            </a:xfrm>
            <a:prstGeom prst="rect">
              <a:avLst/>
            </a:prstGeom>
            <a:solidFill>
              <a:schemeClr val="accent6">
                <a:lumMod val="20000"/>
                <a:lumOff val="80000"/>
              </a:schemeClr>
            </a:solidFill>
          </p:spPr>
          <p:txBody>
            <a:bodyPr wrap="square" rtlCol="0">
              <a:spAutoFit/>
            </a:bodyPr>
            <a:lstStyle/>
            <a:p>
              <a:pPr algn="ctr" hangingPunct="0"/>
              <a:r>
                <a:rPr lang="ja-JP" altLang="en-US" sz="1400" dirty="0"/>
                <a:t>休業見込日数別</a:t>
              </a:r>
              <a:r>
                <a:rPr lang="en-US" altLang="ja-JP" sz="1400" dirty="0"/>
                <a:t>(</a:t>
              </a:r>
              <a:r>
                <a:rPr lang="ja-JP" altLang="en-US" sz="1400" dirty="0"/>
                <a:t>令和</a:t>
              </a:r>
              <a:r>
                <a:rPr lang="en-US" altLang="ja-JP" sz="1400" dirty="0"/>
                <a:t>2</a:t>
              </a:r>
              <a:r>
                <a:rPr lang="ja-JP" altLang="en-US" sz="1400" dirty="0"/>
                <a:t>年～令和</a:t>
              </a:r>
              <a:r>
                <a:rPr lang="en-US" altLang="ja-JP" sz="1400" dirty="0"/>
                <a:t>7</a:t>
              </a:r>
              <a:r>
                <a:rPr lang="ja-JP" altLang="en-US" sz="1400" dirty="0"/>
                <a:t>年</a:t>
              </a:r>
              <a:r>
                <a:rPr lang="en-US" altLang="ja-JP" sz="1400" dirty="0"/>
                <a:t>)</a:t>
              </a:r>
              <a:endParaRPr lang="ja-JP" altLang="ja-JP" sz="1400" dirty="0"/>
            </a:p>
          </p:txBody>
        </p:sp>
      </p:grpSp>
      <p:sp>
        <p:nvSpPr>
          <p:cNvPr id="12" name="テキスト ボックス 11">
            <a:extLst>
              <a:ext uri="{FF2B5EF4-FFF2-40B4-BE49-F238E27FC236}">
                <a16:creationId xmlns:a16="http://schemas.microsoft.com/office/drawing/2014/main" id="{37F78C3A-1A21-11E0-CBC5-7ACF91DDFCA1}"/>
              </a:ext>
            </a:extLst>
          </p:cNvPr>
          <p:cNvSpPr txBox="1"/>
          <p:nvPr/>
        </p:nvSpPr>
        <p:spPr>
          <a:xfrm>
            <a:off x="44949" y="8967281"/>
            <a:ext cx="3305843" cy="938719"/>
          </a:xfrm>
          <a:prstGeom prst="rect">
            <a:avLst/>
          </a:prstGeom>
          <a:noFill/>
        </p:spPr>
        <p:txBody>
          <a:bodyPr wrap="square" rtlCol="0">
            <a:spAutoFit/>
          </a:bodyPr>
          <a:lstStyle/>
          <a:p>
            <a:pPr algn="just" hangingPunct="0"/>
            <a:r>
              <a:rPr lang="ja-JP" altLang="en-US" sz="1100" dirty="0"/>
              <a:t>　直近５年間の小売業の労働災害を事故の型別にみると</a:t>
            </a:r>
            <a:r>
              <a:rPr lang="ja-JP" altLang="en-US" sz="1100" b="1" u="sng" dirty="0"/>
              <a:t>「転倒」</a:t>
            </a:r>
            <a:r>
              <a:rPr lang="ja-JP" altLang="en-US" sz="1100" dirty="0"/>
              <a:t>が最も多く、</a:t>
            </a:r>
            <a:r>
              <a:rPr lang="ja-JP" altLang="en-US" sz="1100" b="1" u="sng" dirty="0"/>
              <a:t>全体の４割以上</a:t>
            </a:r>
            <a:r>
              <a:rPr lang="ja-JP" altLang="en-US" sz="1100" dirty="0"/>
              <a:t>を占めています。</a:t>
            </a:r>
            <a:endParaRPr lang="en-US" altLang="ja-JP" sz="1100" dirty="0"/>
          </a:p>
          <a:p>
            <a:pPr algn="just" hangingPunct="0"/>
            <a:r>
              <a:rPr lang="ja-JP" altLang="en-US" sz="1100" dirty="0"/>
              <a:t>　さらに、</a:t>
            </a:r>
            <a:r>
              <a:rPr lang="ja-JP" altLang="en-US" sz="1100" b="1" u="sng" dirty="0"/>
              <a:t>「転倒」</a:t>
            </a:r>
            <a:r>
              <a:rPr lang="ja-JP" altLang="en-US" sz="1100" dirty="0"/>
              <a:t>と</a:t>
            </a:r>
            <a:r>
              <a:rPr lang="ja-JP" altLang="en-US" sz="1100" b="1" u="sng" dirty="0"/>
              <a:t>「腰痛」</a:t>
            </a:r>
            <a:r>
              <a:rPr lang="ja-JP" altLang="en-US" sz="1100" dirty="0"/>
              <a:t>等</a:t>
            </a:r>
            <a:r>
              <a:rPr lang="en-US" altLang="ja-JP" sz="1100" dirty="0"/>
              <a:t>(</a:t>
            </a:r>
            <a:r>
              <a:rPr lang="ja-JP" altLang="en-US" sz="1100" dirty="0"/>
              <a:t>「動作の反動・無理な動作」</a:t>
            </a:r>
            <a:r>
              <a:rPr lang="en-US" altLang="ja-JP" sz="1100" dirty="0"/>
              <a:t>)</a:t>
            </a:r>
            <a:r>
              <a:rPr lang="ja-JP" altLang="en-US" sz="1100" dirty="0"/>
              <a:t>を合わせた、</a:t>
            </a:r>
            <a:r>
              <a:rPr lang="ja-JP" altLang="en-US" sz="1100" b="1" u="sng" dirty="0"/>
              <a:t>行動災害</a:t>
            </a:r>
            <a:r>
              <a:rPr lang="ja-JP" altLang="en-US" sz="1100" dirty="0"/>
              <a:t>としてみると、</a:t>
            </a:r>
            <a:r>
              <a:rPr lang="ja-JP" altLang="en-US" sz="1100" b="1" u="sng" dirty="0"/>
              <a:t>全体の６割弱</a:t>
            </a:r>
            <a:r>
              <a:rPr lang="ja-JP" altLang="en-US" sz="1100" dirty="0"/>
              <a:t>を占めています。</a:t>
            </a:r>
            <a:endParaRPr lang="ja-JP" altLang="ja-JP" sz="1100" dirty="0"/>
          </a:p>
        </p:txBody>
      </p:sp>
      <p:sp>
        <p:nvSpPr>
          <p:cNvPr id="23" name="テキスト ボックス 22">
            <a:extLst>
              <a:ext uri="{FF2B5EF4-FFF2-40B4-BE49-F238E27FC236}">
                <a16:creationId xmlns:a16="http://schemas.microsoft.com/office/drawing/2014/main" id="{2F34597C-151A-A4F4-1555-78B80C0447F3}"/>
              </a:ext>
            </a:extLst>
          </p:cNvPr>
          <p:cNvSpPr txBox="1"/>
          <p:nvPr/>
        </p:nvSpPr>
        <p:spPr>
          <a:xfrm>
            <a:off x="3299505" y="8888988"/>
            <a:ext cx="3558495" cy="938719"/>
          </a:xfrm>
          <a:prstGeom prst="rect">
            <a:avLst/>
          </a:prstGeom>
          <a:noFill/>
        </p:spPr>
        <p:txBody>
          <a:bodyPr wrap="square" rtlCol="0">
            <a:spAutoFit/>
          </a:bodyPr>
          <a:lstStyle/>
          <a:p>
            <a:pPr algn="just" hangingPunct="0"/>
            <a:r>
              <a:rPr lang="ja-JP" altLang="en-US" sz="1100" dirty="0"/>
              <a:t>　直近</a:t>
            </a:r>
            <a:r>
              <a:rPr lang="en-US" altLang="ja-JP" sz="1100" dirty="0"/>
              <a:t>5</a:t>
            </a:r>
            <a:r>
              <a:rPr lang="ja-JP" altLang="en-US" sz="1100" dirty="0"/>
              <a:t>年間の小売業の労働災害を休業見込日数別にみると</a:t>
            </a:r>
            <a:r>
              <a:rPr lang="ja-JP" altLang="en-US" sz="1100" b="1" u="sng" dirty="0"/>
              <a:t>「</a:t>
            </a:r>
            <a:r>
              <a:rPr lang="en-US" altLang="ja-JP" sz="1100" b="1" u="sng" dirty="0"/>
              <a:t>2</a:t>
            </a:r>
            <a:r>
              <a:rPr lang="ja-JP" altLang="en-US" sz="1100" b="1" u="sng" dirty="0"/>
              <a:t>週間以上</a:t>
            </a:r>
            <a:r>
              <a:rPr lang="en-US" altLang="ja-JP" sz="1100" b="1" u="sng" dirty="0"/>
              <a:t>1</a:t>
            </a:r>
            <a:r>
              <a:rPr lang="ja-JP" altLang="en-US" sz="1100" b="1" u="sng" dirty="0"/>
              <a:t>か月未満」</a:t>
            </a:r>
            <a:r>
              <a:rPr lang="ja-JP" altLang="en-US" sz="1100" dirty="0"/>
              <a:t>が最も多く、休業</a:t>
            </a:r>
            <a:r>
              <a:rPr lang="en-US" altLang="ja-JP" sz="1100" dirty="0"/>
              <a:t>1</a:t>
            </a:r>
            <a:r>
              <a:rPr lang="ja-JP" altLang="en-US" sz="1100" dirty="0"/>
              <a:t>か月以上と合計すると、実に</a:t>
            </a:r>
            <a:r>
              <a:rPr lang="en-US" altLang="ja-JP" sz="1100" b="1" u="sng" dirty="0"/>
              <a:t>75</a:t>
            </a:r>
            <a:r>
              <a:rPr lang="ja-JP" altLang="en-US" sz="1100" b="1" u="sng" dirty="0"/>
              <a:t>％以上</a:t>
            </a:r>
            <a:r>
              <a:rPr lang="ja-JP" altLang="en-US" sz="1100" dirty="0"/>
              <a:t>が労働災害により</a:t>
            </a:r>
            <a:r>
              <a:rPr lang="en-US" altLang="ja-JP" sz="1100" dirty="0"/>
              <a:t>2</a:t>
            </a:r>
            <a:r>
              <a:rPr lang="ja-JP" altLang="en-US" sz="1100" dirty="0"/>
              <a:t>週間以上休業しています。転倒等の行動災害は軽く済むと思いがちですが、実際は</a:t>
            </a:r>
            <a:r>
              <a:rPr lang="ja-JP" altLang="en-US" sz="1100" b="1" u="sng" dirty="0"/>
              <a:t>骨折を伴う重篤な災害</a:t>
            </a:r>
            <a:r>
              <a:rPr lang="ja-JP" altLang="en-US" sz="1100" dirty="0"/>
              <a:t>も多く発生しています。</a:t>
            </a:r>
            <a:endParaRPr lang="en-US" altLang="ja-JP" sz="1100" dirty="0"/>
          </a:p>
        </p:txBody>
      </p:sp>
    </p:spTree>
    <p:extLst>
      <p:ext uri="{BB962C8B-B14F-4D97-AF65-F5344CB8AC3E}">
        <p14:creationId xmlns:p14="http://schemas.microsoft.com/office/powerpoint/2010/main" val="14691938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303186438"/>
              </p:ext>
            </p:extLst>
          </p:nvPr>
        </p:nvGraphicFramePr>
        <p:xfrm>
          <a:off x="160518" y="935291"/>
          <a:ext cx="6565184" cy="7539826"/>
        </p:xfrm>
        <a:graphic>
          <a:graphicData uri="http://schemas.openxmlformats.org/drawingml/2006/table">
            <a:tbl>
              <a:tblPr firstRow="1" bandRow="1">
                <a:tableStyleId>{93296810-A885-4BE3-A3E7-6D5BEEA58F35}</a:tableStyleId>
              </a:tblPr>
              <a:tblGrid>
                <a:gridCol w="899924">
                  <a:extLst>
                    <a:ext uri="{9D8B030D-6E8A-4147-A177-3AD203B41FA5}">
                      <a16:colId xmlns:a16="http://schemas.microsoft.com/office/drawing/2014/main" val="2156445078"/>
                    </a:ext>
                  </a:extLst>
                </a:gridCol>
                <a:gridCol w="783996">
                  <a:extLst>
                    <a:ext uri="{9D8B030D-6E8A-4147-A177-3AD203B41FA5}">
                      <a16:colId xmlns:a16="http://schemas.microsoft.com/office/drawing/2014/main" val="1071385395"/>
                    </a:ext>
                  </a:extLst>
                </a:gridCol>
                <a:gridCol w="146675">
                  <a:extLst>
                    <a:ext uri="{9D8B030D-6E8A-4147-A177-3AD203B41FA5}">
                      <a16:colId xmlns:a16="http://schemas.microsoft.com/office/drawing/2014/main" val="539926327"/>
                    </a:ext>
                  </a:extLst>
                </a:gridCol>
                <a:gridCol w="1208640">
                  <a:extLst>
                    <a:ext uri="{9D8B030D-6E8A-4147-A177-3AD203B41FA5}">
                      <a16:colId xmlns:a16="http://schemas.microsoft.com/office/drawing/2014/main" val="2608252910"/>
                    </a:ext>
                  </a:extLst>
                </a:gridCol>
                <a:gridCol w="1026460">
                  <a:extLst>
                    <a:ext uri="{9D8B030D-6E8A-4147-A177-3AD203B41FA5}">
                      <a16:colId xmlns:a16="http://schemas.microsoft.com/office/drawing/2014/main" val="2610351803"/>
                    </a:ext>
                  </a:extLst>
                </a:gridCol>
                <a:gridCol w="1357890">
                  <a:extLst>
                    <a:ext uri="{9D8B030D-6E8A-4147-A177-3AD203B41FA5}">
                      <a16:colId xmlns:a16="http://schemas.microsoft.com/office/drawing/2014/main" val="3577274744"/>
                    </a:ext>
                  </a:extLst>
                </a:gridCol>
                <a:gridCol w="1141599">
                  <a:extLst>
                    <a:ext uri="{9D8B030D-6E8A-4147-A177-3AD203B41FA5}">
                      <a16:colId xmlns:a16="http://schemas.microsoft.com/office/drawing/2014/main" val="1897303247"/>
                    </a:ext>
                  </a:extLst>
                </a:gridCol>
              </a:tblGrid>
              <a:tr h="807454">
                <a:tc>
                  <a:txBody>
                    <a:bodyPr/>
                    <a:lstStyle/>
                    <a:p>
                      <a:pPr algn="ctr"/>
                      <a:r>
                        <a:rPr kumimoji="1" lang="ja-JP" altLang="en-US" dirty="0">
                          <a:latin typeface="+mn-lt"/>
                        </a:rPr>
                        <a:t>どこで</a:t>
                      </a:r>
                    </a:p>
                  </a:txBody>
                  <a:tcPr anchor="ctr"/>
                </a:tc>
                <a:tc>
                  <a:txBody>
                    <a:bodyPr/>
                    <a:lstStyle/>
                    <a:p>
                      <a:pPr algn="ctr"/>
                      <a:r>
                        <a:rPr kumimoji="1" lang="ja-JP" altLang="en-US">
                          <a:latin typeface="+mn-lt"/>
                        </a:rPr>
                        <a:t>何をしていて</a:t>
                      </a:r>
                      <a:endParaRPr kumimoji="1" lang="ja-JP" altLang="en-US" dirty="0">
                        <a:latin typeface="+mn-lt"/>
                      </a:endParaRPr>
                    </a:p>
                  </a:txBody>
                  <a:tcPr anchor="ctr"/>
                </a:tc>
                <a:tc gridSpan="2">
                  <a:txBody>
                    <a:bodyPr/>
                    <a:lstStyle/>
                    <a:p>
                      <a:pPr algn="ctr"/>
                      <a:r>
                        <a:rPr kumimoji="1" lang="ja-JP" altLang="en-US">
                          <a:latin typeface="+mn-lt"/>
                        </a:rPr>
                        <a:t>何が原因で</a:t>
                      </a:r>
                      <a:endParaRPr kumimoji="1" lang="en-US" altLang="ja-JP">
                        <a:latin typeface="+mn-lt"/>
                      </a:endParaRPr>
                    </a:p>
                    <a:p>
                      <a:pPr algn="ctr"/>
                      <a:r>
                        <a:rPr kumimoji="1" lang="ja-JP" altLang="en-US" sz="1100">
                          <a:latin typeface="+mn-lt"/>
                        </a:rPr>
                        <a:t>（何がきっかけで）</a:t>
                      </a:r>
                      <a:endParaRPr kumimoji="1" lang="ja-JP" altLang="en-US" dirty="0">
                        <a:latin typeface="+mn-lt"/>
                      </a:endParaRPr>
                    </a:p>
                  </a:txBody>
                  <a:tcPr anchor="ctr"/>
                </a:tc>
                <a:tc hMerge="1">
                  <a:txBody>
                    <a:bodyPr/>
                    <a:lstStyle/>
                    <a:p>
                      <a:pPr algn="ctr"/>
                      <a:r>
                        <a:rPr kumimoji="1" lang="ja-JP" altLang="en-US" dirty="0">
                          <a:latin typeface="+mn-lt"/>
                        </a:rPr>
                        <a:t>何が原因で</a:t>
                      </a:r>
                      <a:endParaRPr kumimoji="1" lang="en-US" altLang="ja-JP" dirty="0">
                        <a:latin typeface="+mn-lt"/>
                      </a:endParaRPr>
                    </a:p>
                    <a:p>
                      <a:pPr algn="ctr"/>
                      <a:r>
                        <a:rPr kumimoji="1" lang="ja-JP" altLang="en-US" sz="1100" dirty="0">
                          <a:latin typeface="+mn-lt"/>
                        </a:rPr>
                        <a:t>（何がきっかけで）</a:t>
                      </a:r>
                    </a:p>
                  </a:txBody>
                  <a:tcPr anchor="ctr"/>
                </a:tc>
                <a:tc>
                  <a:txBody>
                    <a:bodyPr/>
                    <a:lstStyle/>
                    <a:p>
                      <a:pPr algn="ctr"/>
                      <a:r>
                        <a:rPr kumimoji="1" lang="ja-JP" altLang="en-US" sz="1350">
                          <a:latin typeface="+mn-lt"/>
                        </a:rPr>
                        <a:t>いかにして</a:t>
                      </a:r>
                      <a:endParaRPr kumimoji="1" lang="ja-JP" altLang="en-US" dirty="0">
                        <a:latin typeface="+mn-lt"/>
                      </a:endParaRPr>
                    </a:p>
                  </a:txBody>
                  <a:tcPr anchor="ctr"/>
                </a:tc>
                <a:tc>
                  <a:txBody>
                    <a:bodyPr/>
                    <a:lstStyle/>
                    <a:p>
                      <a:pPr algn="ctr"/>
                      <a:r>
                        <a:rPr kumimoji="1" lang="ja-JP" altLang="en-US" dirty="0">
                          <a:latin typeface="+mn-lt"/>
                        </a:rPr>
                        <a:t>どうなった</a:t>
                      </a:r>
                      <a:endParaRPr kumimoji="1" lang="en-US" altLang="ja-JP" dirty="0">
                        <a:latin typeface="+mn-lt"/>
                      </a:endParaRPr>
                    </a:p>
                    <a:p>
                      <a:pPr algn="ctr"/>
                      <a:r>
                        <a:rPr kumimoji="1" lang="ja-JP" altLang="en-US" dirty="0">
                          <a:latin typeface="+mn-lt"/>
                        </a:rPr>
                        <a:t>ケガの程度</a:t>
                      </a:r>
                      <a:endParaRPr kumimoji="1" lang="en-US" altLang="ja-JP" dirty="0">
                        <a:latin typeface="+mn-lt"/>
                      </a:endParaRPr>
                    </a:p>
                    <a:p>
                      <a:pPr algn="ctr"/>
                      <a:r>
                        <a:rPr kumimoji="1" lang="ja-JP" altLang="en-US" dirty="0">
                          <a:latin typeface="+mn-lt"/>
                        </a:rPr>
                        <a:t>休業日数</a:t>
                      </a:r>
                    </a:p>
                  </a:txBody>
                  <a:tcPr anchor="ctr"/>
                </a:tc>
                <a:tc>
                  <a:txBody>
                    <a:bodyPr/>
                    <a:lstStyle/>
                    <a:p>
                      <a:pPr algn="ctr"/>
                      <a:r>
                        <a:rPr kumimoji="1" lang="ja-JP" altLang="en-US" sz="1300" dirty="0">
                          <a:latin typeface="+mn-lt"/>
                        </a:rPr>
                        <a:t>再発防止の</a:t>
                      </a:r>
                      <a:endParaRPr kumimoji="1" lang="en-US" altLang="ja-JP" sz="1300" dirty="0">
                        <a:latin typeface="+mn-lt"/>
                      </a:endParaRPr>
                    </a:p>
                    <a:p>
                      <a:pPr algn="ctr"/>
                      <a:r>
                        <a:rPr kumimoji="1" lang="ja-JP" altLang="en-US" sz="1300" dirty="0">
                          <a:latin typeface="+mn-lt"/>
                        </a:rPr>
                        <a:t>ポイント</a:t>
                      </a:r>
                      <a:endParaRPr kumimoji="1" lang="en-US" altLang="ja-JP" sz="1300" dirty="0">
                        <a:latin typeface="+mn-lt"/>
                      </a:endParaRPr>
                    </a:p>
                  </a:txBody>
                  <a:tcPr anchor="ctr"/>
                </a:tc>
                <a:extLst>
                  <a:ext uri="{0D108BD9-81ED-4DB2-BD59-A6C34878D82A}">
                    <a16:rowId xmlns:a16="http://schemas.microsoft.com/office/drawing/2014/main" val="2658925179"/>
                  </a:ext>
                </a:extLst>
              </a:tr>
              <a:tr h="850143">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店舗内通路</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移動中</a:t>
                      </a:r>
                    </a:p>
                  </a:txBody>
                  <a:tcPr marL="9525" marR="9525" marT="9525" marB="0" anchor="ctr">
                    <a:solidFill>
                      <a:schemeClr val="accent6">
                        <a:lumMod val="40000"/>
                        <a:lumOff val="60000"/>
                      </a:schemeClr>
                    </a:solidFill>
                  </a:tcPr>
                </a:tc>
                <a:tc gridSpan="2">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通路にオリコンがあったため、足でどかそうとして</a:t>
                      </a:r>
                    </a:p>
                  </a:txBody>
                  <a:tcPr marL="9525" marR="9525" marT="9525" marB="0" anchor="ctr">
                    <a:solidFill>
                      <a:schemeClr val="accent6">
                        <a:lumMod val="40000"/>
                        <a:lumOff val="60000"/>
                      </a:schemeClr>
                    </a:solidFill>
                  </a:tcPr>
                </a:tc>
                <a:tc hMerge="1">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通路にオリコンがあったため、足でどかそうとして</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左足をオリコンに引っ掛け</a:t>
                      </a:r>
                    </a:p>
                  </a:txBody>
                  <a:tcPr marL="9525" marR="9525" marT="9525" marB="0" anchor="ctr">
                    <a:solidFill>
                      <a:schemeClr val="accent6">
                        <a:lumMod val="40000"/>
                        <a:lumOff val="60000"/>
                      </a:schemeClr>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つまずき</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し、膝を強打</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下肢複合部位骨折</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(60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通路に物を置かず、足で動かさずに片付ける</a:t>
                      </a:r>
                    </a:p>
                  </a:txBody>
                  <a:tcPr marL="9525" marR="9525" marT="9525" marB="0" anchor="ctr">
                    <a:solidFill>
                      <a:schemeClr val="accent6">
                        <a:lumMod val="40000"/>
                        <a:lumOff val="60000"/>
                      </a:schemeClr>
                    </a:solidFill>
                  </a:tcPr>
                </a:tc>
                <a:extLst>
                  <a:ext uri="{0D108BD9-81ED-4DB2-BD59-A6C34878D82A}">
                    <a16:rowId xmlns:a16="http://schemas.microsoft.com/office/drawing/2014/main" val="2241474406"/>
                  </a:ext>
                </a:extLst>
              </a:tr>
              <a:tr h="741856">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店舗内通路</a:t>
                      </a: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移動中</a:t>
                      </a:r>
                    </a:p>
                  </a:txBody>
                  <a:tcPr marL="9525" marR="9525" marT="9525" marB="0" anchor="ctr">
                    <a:solidFill>
                      <a:srgbClr val="F2F8EE"/>
                    </a:solidFill>
                  </a:tcPr>
                </a:tc>
                <a:tc gridSpan="2">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清掃のために蓋が開いていたグレーチングに足を取られ</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hMerge="1">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清掃のために蓋が開いていたグレーチングに足を取られ</a:t>
                      </a: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左手を地面について</a:t>
                      </a: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つまずき</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腱板断裂</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(60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蓋を開けたままにせず、作業中は周囲を区画・表示する</a:t>
                      </a:r>
                    </a:p>
                  </a:txBody>
                  <a:tcPr marL="9525" marR="9525" marT="9525" marB="0" anchor="ctr">
                    <a:solidFill>
                      <a:srgbClr val="F2F8EE"/>
                    </a:solidFill>
                  </a:tcPr>
                </a:tc>
                <a:extLst>
                  <a:ext uri="{0D108BD9-81ED-4DB2-BD59-A6C34878D82A}">
                    <a16:rowId xmlns:a16="http://schemas.microsoft.com/office/drawing/2014/main" val="3196492841"/>
                  </a:ext>
                </a:extLst>
              </a:tr>
              <a:tr h="815136">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ゴミ捨て場内</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ゴミを捨てようとした際</a:t>
                      </a:r>
                    </a:p>
                  </a:txBody>
                  <a:tcPr marL="9525" marR="9525" marT="9525" marB="0" anchor="ctr">
                    <a:solidFill>
                      <a:schemeClr val="accent6">
                        <a:lumMod val="40000"/>
                        <a:lumOff val="60000"/>
                      </a:schemeClr>
                    </a:solidFill>
                  </a:tcPr>
                </a:tc>
                <a:tc gridSpan="2">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床が油や水で濡れていたため</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hMerge="1">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床が油や水で濡れていたため</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右足が滑って</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左手を地面について</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尻もちをつく形で転倒</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滑り</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左手首骨折</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2</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(60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油や水はすぐに拭き取り、乾くまで区画・表示する</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extLst>
                  <a:ext uri="{0D108BD9-81ED-4DB2-BD59-A6C34878D82A}">
                    <a16:rowId xmlns:a16="http://schemas.microsoft.com/office/drawing/2014/main" val="1099953287"/>
                  </a:ext>
                </a:extLst>
              </a:tr>
              <a:tr h="658855">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店舗内精肉作業場</a:t>
                      </a: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移動中</a:t>
                      </a:r>
                    </a:p>
                  </a:txBody>
                  <a:tcPr marL="9525" marR="9525" marT="9525" marB="0" anchor="ctr">
                    <a:solidFill>
                      <a:srgbClr val="F2F8EE"/>
                    </a:solidFill>
                  </a:tcPr>
                </a:tc>
                <a:tc gridSpan="2">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床に落ちていた肉片に気付かず踏んでしまい</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hMerge="1">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床に落ちていた肉片に気付かず踏んでしまい</a:t>
                      </a:r>
                    </a:p>
                  </a:txBody>
                  <a:tcPr marL="9525" marR="9525" marT="9525" marB="0" anchor="ctr">
                    <a:solidFill>
                      <a:srgbClr val="F2F8EE"/>
                    </a:solidFill>
                  </a:tcPr>
                </a:tc>
                <a:tc>
                  <a:txBody>
                    <a:bodyPr/>
                    <a:lstStyle/>
                    <a:p>
                      <a:pPr algn="l" fontAlgn="ctr"/>
                      <a:r>
                        <a:rPr lang="ja-JP" altLang="en-US" sz="1200" b="0" i="0" u="none" strike="noStrike">
                          <a:solidFill>
                            <a:srgbClr val="000000"/>
                          </a:solidFill>
                          <a:effectLst/>
                          <a:latin typeface="Meiryo UI" panose="020B0604030504040204" pitchFamily="50" charset="-128"/>
                          <a:ea typeface="Meiryo UI" panose="020B0604030504040204" pitchFamily="50" charset="-128"/>
                        </a:rPr>
                        <a:t>滑って右手を床についた状態で</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転倒</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滑り</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右手靭帯損傷</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2</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週間休業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(40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床の肉片は見つけたらすぐに取り除く</a:t>
                      </a:r>
                    </a:p>
                  </a:txBody>
                  <a:tcPr marL="9525" marR="9525" marT="9525" marB="0" anchor="ctr">
                    <a:solidFill>
                      <a:srgbClr val="F2F8EE"/>
                    </a:solidFill>
                  </a:tcPr>
                </a:tc>
                <a:extLst>
                  <a:ext uri="{0D108BD9-81ED-4DB2-BD59-A6C34878D82A}">
                    <a16:rowId xmlns:a16="http://schemas.microsoft.com/office/drawing/2014/main" val="3637488293"/>
                  </a:ext>
                </a:extLst>
              </a:tr>
              <a:tr h="934677">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バックヤード</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棚上の商品を下に降ろす作業</a:t>
                      </a:r>
                    </a:p>
                  </a:txBody>
                  <a:tcPr marL="9525" marR="9525" marT="9525" marB="0" anchor="ctr">
                    <a:solidFill>
                      <a:schemeClr val="accent6">
                        <a:lumMod val="40000"/>
                        <a:lumOff val="60000"/>
                      </a:schemeClr>
                    </a:solidFill>
                  </a:tcPr>
                </a:tc>
                <a:tc gridSpan="2">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パレットの上に脚立を乗せて作業をしており</a:t>
                      </a:r>
                    </a:p>
                  </a:txBody>
                  <a:tcPr marL="9525" marR="9525" marT="9525" marB="0" anchor="ctr">
                    <a:solidFill>
                      <a:schemeClr val="accent6">
                        <a:lumMod val="40000"/>
                        <a:lumOff val="60000"/>
                      </a:schemeClr>
                    </a:solidFill>
                  </a:tcPr>
                </a:tc>
                <a:tc hMerge="1">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パレットの上に脚立を乗せて作業をしており</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脚立から降りる際、下にあったパレットを踏み外してしまい</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左膝をひねって転倒</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踏み外し</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膝の関節を負傷</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6</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(40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脚立は平らな床に置き、物を持ったまま昇降しない</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extLst>
                  <a:ext uri="{0D108BD9-81ED-4DB2-BD59-A6C34878D82A}">
                    <a16:rowId xmlns:a16="http://schemas.microsoft.com/office/drawing/2014/main" val="4290104225"/>
                  </a:ext>
                </a:extLst>
              </a:tr>
              <a:tr h="430727">
                <a:tc gridSpan="7">
                  <a:txBody>
                    <a:bodyPr/>
                    <a:lstStyle/>
                    <a:p>
                      <a:pPr algn="ctr" fontAlgn="ct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pPr algn="l"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4"/>
                    </a:solidFill>
                  </a:tcPr>
                </a:tc>
                <a:tc hMerge="1">
                  <a:txBody>
                    <a:bodyPr/>
                    <a:lstStyle/>
                    <a:p>
                      <a:endParaRPr kumimoji="1" lang="ja-JP" altLang="en-US"/>
                    </a:p>
                  </a:txBody>
                  <a:tcPr/>
                </a:tc>
                <a:tc hMerge="1">
                  <a:txBody>
                    <a:bodyPr/>
                    <a:lstStyle/>
                    <a:p>
                      <a:pPr algn="ctr"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4"/>
                    </a:solidFill>
                  </a:tcPr>
                </a:tc>
                <a:tc hMerge="1">
                  <a:txBody>
                    <a:bodyPr/>
                    <a:lstStyle/>
                    <a:p>
                      <a:pPr algn="ctr" fontAlgn="ct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bg1"/>
                    </a:solidFill>
                  </a:tcPr>
                </a:tc>
                <a:extLst>
                  <a:ext uri="{0D108BD9-81ED-4DB2-BD59-A6C34878D82A}">
                    <a16:rowId xmlns:a16="http://schemas.microsoft.com/office/drawing/2014/main" val="3549394680"/>
                  </a:ext>
                </a:extLst>
              </a:tr>
              <a:tr h="765280">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食器類洗浄場所</a:t>
                      </a:r>
                    </a:p>
                  </a:txBody>
                  <a:tcPr marL="9525" marR="9525" marT="9525" marB="0" anchor="ctr">
                    <a:solidFill>
                      <a:schemeClr val="accent6">
                        <a:lumMod val="40000"/>
                        <a:lumOff val="60000"/>
                      </a:schemeClr>
                    </a:solidFill>
                  </a:tcPr>
                </a:tc>
                <a:tc gridSpan="2">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食器の上げ下げを行っている際</a:t>
                      </a:r>
                    </a:p>
                  </a:txBody>
                  <a:tcPr marL="9525" marR="9525" marT="9525" marB="0" anchor="ctr">
                    <a:solidFill>
                      <a:schemeClr val="accent6">
                        <a:lumMod val="40000"/>
                        <a:lumOff val="60000"/>
                      </a:schemeClr>
                    </a:solidFill>
                  </a:tcPr>
                </a:tc>
                <a:tc hMerge="1">
                  <a:txBody>
                    <a:bodyPr/>
                    <a:lstStyle/>
                    <a:p>
                      <a:pPr algn="l"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時間的に焦っており、無理な体勢で作業をしたことにより</a:t>
                      </a:r>
                    </a:p>
                  </a:txBody>
                  <a:tcPr marL="9525" marR="9525" marT="9525" marB="0" anchor="ctr">
                    <a:solidFill>
                      <a:schemeClr val="accent6">
                        <a:lumMod val="40000"/>
                        <a:lumOff val="60000"/>
                      </a:schemeClr>
                    </a:solidFill>
                  </a:tcPr>
                </a:tc>
                <a:tc>
                  <a:txBody>
                    <a:bodyPr/>
                    <a:lstStyle/>
                    <a:p>
                      <a:pPr algn="l"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胸椎椎体骨折による</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marL="0" marR="0" lvl="0" indent="0" algn="l" defTabSz="68580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腰痛</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algn="l" fontAlgn="ct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1</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(50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無理な姿勢を避け、重い物は複数人で扱う</a:t>
                      </a:r>
                    </a:p>
                  </a:txBody>
                  <a:tcPr marL="9525" marR="9525" marT="9525" marB="0" anchor="ctr">
                    <a:solidFill>
                      <a:schemeClr val="accent6">
                        <a:lumMod val="40000"/>
                        <a:lumOff val="60000"/>
                      </a:schemeClr>
                    </a:solidFill>
                  </a:tcPr>
                </a:tc>
                <a:extLst>
                  <a:ext uri="{0D108BD9-81ED-4DB2-BD59-A6C34878D82A}">
                    <a16:rowId xmlns:a16="http://schemas.microsoft.com/office/drawing/2014/main" val="1444925722"/>
                  </a:ext>
                </a:extLst>
              </a:tr>
              <a:tr h="767849">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店舗内バックヤード</a:t>
                      </a:r>
                    </a:p>
                  </a:txBody>
                  <a:tcPr marL="9525" marR="9525" marT="9525" marB="0" anchor="ctr">
                    <a:solidFill>
                      <a:srgbClr val="F2F8EE"/>
                    </a:solidFill>
                  </a:tcPr>
                </a:tc>
                <a:tc gridSpan="2">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商品を持ち上げて棚に格納中</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hMerge="1">
                  <a:txBody>
                    <a:bodyPr/>
                    <a:lstStyle/>
                    <a:p>
                      <a:pPr algn="l" fontAlgn="ct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重量物を一人で持ち上げたことにより</a:t>
                      </a:r>
                    </a:p>
                  </a:txBody>
                  <a:tcPr marL="9525" marR="9525" marT="9525" marB="0" anchor="ctr">
                    <a:solidFill>
                      <a:srgbClr val="F2F8EE"/>
                    </a:solidFill>
                  </a:tcPr>
                </a:tc>
                <a:tc>
                  <a:txBody>
                    <a:bodyPr/>
                    <a:lstStyle/>
                    <a:p>
                      <a:pPr algn="l"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腰痛</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3</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か月休業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(70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重量物は一人で持ち上げず、複数人又は台車で運ぶ</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rgbClr val="F2F8EE"/>
                    </a:solidFill>
                  </a:tcPr>
                </a:tc>
                <a:extLst>
                  <a:ext uri="{0D108BD9-81ED-4DB2-BD59-A6C34878D82A}">
                    <a16:rowId xmlns:a16="http://schemas.microsoft.com/office/drawing/2014/main" val="2776661380"/>
                  </a:ext>
                </a:extLst>
              </a:tr>
              <a:tr h="767849">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店舗内通路</a:t>
                      </a:r>
                    </a:p>
                  </a:txBody>
                  <a:tcPr marL="9525" marR="9525" marT="9525" marB="0" anchor="ctr">
                    <a:solidFill>
                      <a:schemeClr val="accent6">
                        <a:lumMod val="40000"/>
                        <a:lumOff val="60000"/>
                      </a:schemeClr>
                    </a:solidFill>
                  </a:tcPr>
                </a:tc>
                <a:tc gridSpan="2">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見本品を棚に戻そうとして</a:t>
                      </a:r>
                    </a:p>
                  </a:txBody>
                  <a:tcPr marL="9525" marR="9525" marT="9525" marB="0" anchor="ctr">
                    <a:solidFill>
                      <a:schemeClr val="accent6">
                        <a:lumMod val="40000"/>
                        <a:lumOff val="60000"/>
                      </a:schemeClr>
                    </a:solidFill>
                  </a:tcPr>
                </a:tc>
                <a:tc hMerge="1">
                  <a:txBody>
                    <a:bodyPr/>
                    <a:lstStyle/>
                    <a:p>
                      <a:pPr algn="l" fontAlgn="ct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腰を反らした状態で持ち上げたため</a:t>
                      </a: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腰に商品の重量が集中してしまい</a:t>
                      </a:r>
                    </a:p>
                  </a:txBody>
                  <a:tcPr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腰痛</a:t>
                      </a:r>
                      <a:endParaRPr lang="en-US" altLang="ja-JP" sz="1200" b="0" i="0" u="none" strike="noStrike" dirty="0">
                        <a:solidFill>
                          <a:srgbClr val="000000"/>
                        </a:solidFill>
                        <a:effectLst/>
                        <a:latin typeface="Meiryo UI" panose="020B0604030504040204" pitchFamily="50" charset="-128"/>
                        <a:ea typeface="Meiryo UI" panose="020B0604030504040204" pitchFamily="50" charset="-128"/>
                      </a:endParaRPr>
                    </a:p>
                    <a:p>
                      <a:pPr marL="0" marR="0" lvl="0" indent="0" algn="l" defTabSz="685800" rtl="0" eaLnBrk="1" fontAlgn="ctr" latinLnBrk="0" hangingPunct="1">
                        <a:lnSpc>
                          <a:spcPct val="100000"/>
                        </a:lnSpc>
                        <a:spcBef>
                          <a:spcPts val="0"/>
                        </a:spcBef>
                        <a:spcAft>
                          <a:spcPts val="0"/>
                        </a:spcAft>
                        <a:buClrTx/>
                        <a:buSzTx/>
                        <a:buFontTx/>
                        <a:buNone/>
                        <a:tabLst/>
                        <a:defRPr/>
                      </a:pP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4</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日休業 </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(50</a:t>
                      </a: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代</a:t>
                      </a:r>
                      <a:r>
                        <a:rPr lang="en-US" altLang="ja-JP" sz="1200" b="0" i="0" u="none" strike="noStrike" dirty="0">
                          <a:solidFill>
                            <a:srgbClr val="000000"/>
                          </a:solidFill>
                          <a:effectLst/>
                          <a:latin typeface="Meiryo UI" panose="020B0604030504040204" pitchFamily="50" charset="-128"/>
                          <a:ea typeface="Meiryo UI" panose="020B0604030504040204" pitchFamily="50" charset="-128"/>
                        </a:rPr>
                        <a:t>)</a:t>
                      </a: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9525" marR="9525" marT="9525" marB="0" anchor="ctr">
                    <a:solidFill>
                      <a:schemeClr val="accent6">
                        <a:lumMod val="40000"/>
                        <a:lumOff val="60000"/>
                      </a:schemeClr>
                    </a:solidFill>
                  </a:tcPr>
                </a:tc>
                <a:tc>
                  <a:txBody>
                    <a:bodyPr/>
                    <a:lstStyle/>
                    <a:p>
                      <a:pPr algn="l" fontAlgn="ctr"/>
                      <a:r>
                        <a:rPr lang="ja-JP" altLang="en-US" sz="1200" b="0" i="0" u="none" strike="noStrike" dirty="0">
                          <a:solidFill>
                            <a:srgbClr val="000000"/>
                          </a:solidFill>
                          <a:effectLst/>
                          <a:latin typeface="Meiryo UI" panose="020B0604030504040204" pitchFamily="50" charset="-128"/>
                          <a:ea typeface="Meiryo UI" panose="020B0604030504040204" pitchFamily="50" charset="-128"/>
                        </a:rPr>
                        <a:t>商品に体を近づけ、腰を反らさずに持ち上げる</a:t>
                      </a:r>
                    </a:p>
                  </a:txBody>
                  <a:tcPr marL="9525" marR="9525" marT="9525" marB="0" anchor="ctr">
                    <a:solidFill>
                      <a:schemeClr val="accent6">
                        <a:lumMod val="40000"/>
                        <a:lumOff val="60000"/>
                      </a:schemeClr>
                    </a:solidFill>
                  </a:tcPr>
                </a:tc>
                <a:extLst>
                  <a:ext uri="{0D108BD9-81ED-4DB2-BD59-A6C34878D82A}">
                    <a16:rowId xmlns:a16="http://schemas.microsoft.com/office/drawing/2014/main" val="2494080805"/>
                  </a:ext>
                </a:extLst>
              </a:tr>
            </a:tbl>
          </a:graphicData>
        </a:graphic>
      </p:graphicFrame>
      <p:sp>
        <p:nvSpPr>
          <p:cNvPr id="2" name="テキスト ボックス 1">
            <a:extLst>
              <a:ext uri="{FF2B5EF4-FFF2-40B4-BE49-F238E27FC236}">
                <a16:creationId xmlns:a16="http://schemas.microsoft.com/office/drawing/2014/main" id="{D2910E71-67B0-36C0-00FE-39B2633FF606}"/>
              </a:ext>
            </a:extLst>
          </p:cNvPr>
          <p:cNvSpPr txBox="1"/>
          <p:nvPr/>
        </p:nvSpPr>
        <p:spPr>
          <a:xfrm>
            <a:off x="0" y="265320"/>
            <a:ext cx="5372100" cy="338554"/>
          </a:xfrm>
          <a:prstGeom prst="rect">
            <a:avLst/>
          </a:prstGeom>
          <a:solidFill>
            <a:schemeClr val="accent6">
              <a:lumMod val="20000"/>
              <a:lumOff val="80000"/>
            </a:schemeClr>
          </a:solidFill>
        </p:spPr>
        <p:txBody>
          <a:bodyPr wrap="square" rtlCol="0">
            <a:spAutoFit/>
          </a:bodyPr>
          <a:lstStyle/>
          <a:p>
            <a:r>
              <a:rPr kumimoji="1" lang="ja-JP" altLang="en-US" sz="1600" dirty="0">
                <a:ln>
                  <a:solidFill>
                    <a:schemeClr val="accent6"/>
                  </a:solidFill>
                </a:ln>
                <a:solidFill>
                  <a:schemeClr val="accent6"/>
                </a:solidFill>
              </a:rPr>
              <a:t>３　労働災害の発生事例</a:t>
            </a:r>
            <a:r>
              <a:rPr kumimoji="1" lang="en-US" altLang="ja-JP" sz="1600" dirty="0">
                <a:ln>
                  <a:solidFill>
                    <a:schemeClr val="accent6"/>
                  </a:solidFill>
                </a:ln>
                <a:solidFill>
                  <a:schemeClr val="accent6"/>
                </a:solidFill>
              </a:rPr>
              <a:t>(</a:t>
            </a:r>
            <a:r>
              <a:rPr kumimoji="1" lang="ja-JP" altLang="en-US" sz="1600" dirty="0">
                <a:ln>
                  <a:solidFill>
                    <a:schemeClr val="accent6"/>
                  </a:solidFill>
                </a:ln>
                <a:solidFill>
                  <a:schemeClr val="accent6"/>
                </a:solidFill>
              </a:rPr>
              <a:t>令和７年に山梨県で発生したもの</a:t>
            </a:r>
            <a:r>
              <a:rPr kumimoji="1" lang="en-US" altLang="ja-JP" sz="1600" dirty="0">
                <a:ln>
                  <a:solidFill>
                    <a:schemeClr val="accent6"/>
                  </a:solidFill>
                </a:ln>
                <a:solidFill>
                  <a:schemeClr val="accent6"/>
                </a:solidFill>
              </a:rPr>
              <a:t>)</a:t>
            </a:r>
          </a:p>
        </p:txBody>
      </p:sp>
      <p:pic>
        <p:nvPicPr>
          <p:cNvPr id="19" name="図 18" descr="アイコン&#10;&#10;自動的に生成された説明">
            <a:extLst>
              <a:ext uri="{FF2B5EF4-FFF2-40B4-BE49-F238E27FC236}">
                <a16:creationId xmlns:a16="http://schemas.microsoft.com/office/drawing/2014/main" id="{AF970447-857E-A9C0-8F1E-D2B6EA63BC87}"/>
              </a:ext>
            </a:extLst>
          </p:cNvPr>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6219403" y="369940"/>
            <a:ext cx="494168" cy="487160"/>
          </a:xfrm>
          <a:prstGeom prst="rect">
            <a:avLst/>
          </a:prstGeom>
        </p:spPr>
      </p:pic>
      <p:pic>
        <p:nvPicPr>
          <p:cNvPr id="21" name="図 20" descr="アイコン&#10;&#10;中程度の精度で自動的に生成された説明">
            <a:extLst>
              <a:ext uri="{FF2B5EF4-FFF2-40B4-BE49-F238E27FC236}">
                <a16:creationId xmlns:a16="http://schemas.microsoft.com/office/drawing/2014/main" id="{A5C337D3-1100-4CD8-2020-CE026F35F017}"/>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rot="1243756">
            <a:off x="5501971" y="153023"/>
            <a:ext cx="627378" cy="623598"/>
          </a:xfrm>
          <a:prstGeom prst="rect">
            <a:avLst/>
          </a:prstGeom>
        </p:spPr>
      </p:pic>
      <p:sp>
        <p:nvSpPr>
          <p:cNvPr id="11" name="正方形/長方形 10"/>
          <p:cNvSpPr/>
          <p:nvPr/>
        </p:nvSpPr>
        <p:spPr>
          <a:xfrm>
            <a:off x="132299" y="640328"/>
            <a:ext cx="869149" cy="338554"/>
          </a:xfrm>
          <a:prstGeom prst="rect">
            <a:avLst/>
          </a:prstGeom>
          <a:noFill/>
        </p:spPr>
        <p:txBody>
          <a:bodyPr wrap="none" lIns="91440" tIns="45720" rIns="91440" bIns="45720">
            <a:spAutoFit/>
          </a:bodyPr>
          <a:lstStyle/>
          <a:p>
            <a:pPr marL="0" marR="0" lvl="0" indent="0" defTabSz="914316" rtl="0" eaLnBrk="1" fontAlgn="auto" latinLnBrk="0" hangingPunct="1">
              <a:lnSpc>
                <a:spcPct val="100000"/>
              </a:lnSpc>
              <a:spcBef>
                <a:spcPts val="0"/>
              </a:spcBef>
              <a:spcAft>
                <a:spcPts val="0"/>
              </a:spcAft>
              <a:buClrTx/>
              <a:buSzTx/>
              <a:buFontTx/>
              <a:buNone/>
              <a:tabLst/>
              <a:defRPr/>
            </a:pPr>
            <a:r>
              <a:rPr lang="ja-JP" altLang="en-US" sz="1600" b="1" dirty="0">
                <a:ln w="0"/>
                <a:solidFill>
                  <a:schemeClr val="accent6"/>
                </a:solidFill>
                <a:latin typeface="メイリオ" panose="020B0604030504040204" pitchFamily="50" charset="-128"/>
                <a:ea typeface="メイリオ" panose="020B0604030504040204" pitchFamily="50" charset="-128"/>
              </a:rPr>
              <a:t>● 転倒</a:t>
            </a:r>
            <a:endParaRPr kumimoji="1" lang="ja-JP" altLang="en-US" sz="1600" b="1" i="0" strike="noStrike" kern="1200" cap="none" spc="0" normalizeH="0" baseline="0" noProof="0" dirty="0">
              <a:ln w="0"/>
              <a:solidFill>
                <a:schemeClr val="accent6"/>
              </a:solidFill>
              <a:effectLst/>
              <a:uLnTx/>
              <a:uFillTx/>
              <a:latin typeface="メイリオ" panose="020B0604030504040204" pitchFamily="50" charset="-128"/>
              <a:ea typeface="メイリオ" panose="020B0604030504040204" pitchFamily="50" charset="-128"/>
            </a:endParaRPr>
          </a:p>
        </p:txBody>
      </p:sp>
      <p:sp>
        <p:nvSpPr>
          <p:cNvPr id="12" name="正方形/長方形 11"/>
          <p:cNvSpPr/>
          <p:nvPr/>
        </p:nvSpPr>
        <p:spPr>
          <a:xfrm>
            <a:off x="160518" y="5855129"/>
            <a:ext cx="869149" cy="338554"/>
          </a:xfrm>
          <a:prstGeom prst="rect">
            <a:avLst/>
          </a:prstGeom>
          <a:noFill/>
        </p:spPr>
        <p:txBody>
          <a:bodyPr wrap="none" lIns="91440" tIns="45720" rIns="91440" bIns="45720">
            <a:spAutoFit/>
          </a:bodyPr>
          <a:lstStyle/>
          <a:p>
            <a:pPr marL="0" marR="0" lvl="0" indent="0" defTabSz="914316" rtl="0" eaLnBrk="1" fontAlgn="auto" latinLnBrk="0" hangingPunct="1">
              <a:lnSpc>
                <a:spcPct val="100000"/>
              </a:lnSpc>
              <a:spcBef>
                <a:spcPts val="0"/>
              </a:spcBef>
              <a:spcAft>
                <a:spcPts val="0"/>
              </a:spcAft>
              <a:buClrTx/>
              <a:buSzTx/>
              <a:buFontTx/>
              <a:buNone/>
              <a:tabLst/>
              <a:defRPr/>
            </a:pPr>
            <a:r>
              <a:rPr kumimoji="1" lang="ja-JP" altLang="en-US" sz="1600" b="1" i="0" strike="noStrike" kern="1200" cap="none" spc="0" normalizeH="0" baseline="0" noProof="0" dirty="0">
                <a:ln w="0"/>
                <a:solidFill>
                  <a:schemeClr val="accent6"/>
                </a:solidFill>
                <a:effectLst/>
                <a:uLnTx/>
                <a:uFillTx/>
                <a:latin typeface="メイリオ" panose="020B0604030504040204" pitchFamily="50" charset="-128"/>
                <a:ea typeface="メイリオ" panose="020B0604030504040204" pitchFamily="50" charset="-128"/>
              </a:rPr>
              <a:t>●</a:t>
            </a:r>
            <a:r>
              <a:rPr kumimoji="1" lang="ja-JP" altLang="en-US" sz="1600" b="1" i="0" strike="noStrike" kern="1200" cap="none" spc="0" normalizeH="0" noProof="0" dirty="0">
                <a:ln w="0"/>
                <a:solidFill>
                  <a:schemeClr val="accent6"/>
                </a:solidFill>
                <a:effectLst/>
                <a:uLnTx/>
                <a:uFillTx/>
                <a:latin typeface="メイリオ" panose="020B0604030504040204" pitchFamily="50" charset="-128"/>
                <a:ea typeface="メイリオ" panose="020B0604030504040204" pitchFamily="50" charset="-128"/>
              </a:rPr>
              <a:t> </a:t>
            </a:r>
            <a:r>
              <a:rPr kumimoji="1" lang="ja-JP" altLang="en-US" sz="1600" b="1" i="0" strike="noStrike" kern="1200" cap="none" spc="0" normalizeH="0" baseline="0" noProof="0" dirty="0">
                <a:ln w="0"/>
                <a:solidFill>
                  <a:schemeClr val="accent6"/>
                </a:solidFill>
                <a:effectLst/>
                <a:uLnTx/>
                <a:uFillTx/>
                <a:latin typeface="メイリオ" panose="020B0604030504040204" pitchFamily="50" charset="-128"/>
                <a:ea typeface="メイリオ" panose="020B0604030504040204" pitchFamily="50" charset="-128"/>
              </a:rPr>
              <a:t>腰痛</a:t>
            </a:r>
          </a:p>
        </p:txBody>
      </p:sp>
      <p:pic>
        <p:nvPicPr>
          <p:cNvPr id="3" name="図 2"/>
          <p:cNvPicPr>
            <a:picLocks noChangeAspect="1"/>
          </p:cNvPicPr>
          <p:nvPr/>
        </p:nvPicPr>
        <p:blipFill>
          <a:blip r:embed="rId4">
            <a:lum contrast="20000"/>
          </a:blip>
          <a:stretch>
            <a:fillRect/>
          </a:stretch>
        </p:blipFill>
        <p:spPr>
          <a:xfrm>
            <a:off x="638596" y="8517406"/>
            <a:ext cx="1999248" cy="1321244"/>
          </a:xfrm>
          <a:prstGeom prst="rect">
            <a:avLst/>
          </a:prstGeom>
        </p:spPr>
      </p:pic>
      <p:pic>
        <p:nvPicPr>
          <p:cNvPr id="4" name="図 3"/>
          <p:cNvPicPr>
            <a:picLocks noChangeAspect="1"/>
          </p:cNvPicPr>
          <p:nvPr/>
        </p:nvPicPr>
        <p:blipFill>
          <a:blip r:embed="rId5">
            <a:lum contrast="20000"/>
          </a:blip>
          <a:stretch>
            <a:fillRect/>
          </a:stretch>
        </p:blipFill>
        <p:spPr>
          <a:xfrm>
            <a:off x="2620493" y="8517406"/>
            <a:ext cx="1617013" cy="1388594"/>
          </a:xfrm>
          <a:prstGeom prst="rect">
            <a:avLst/>
          </a:prstGeom>
        </p:spPr>
      </p:pic>
      <p:pic>
        <p:nvPicPr>
          <p:cNvPr id="6" name="図 5"/>
          <p:cNvPicPr>
            <a:picLocks noChangeAspect="1"/>
          </p:cNvPicPr>
          <p:nvPr/>
        </p:nvPicPr>
        <p:blipFill>
          <a:blip r:embed="rId6">
            <a:lum contrast="20000"/>
          </a:blip>
          <a:stretch>
            <a:fillRect/>
          </a:stretch>
        </p:blipFill>
        <p:spPr>
          <a:xfrm>
            <a:off x="4084377" y="8517406"/>
            <a:ext cx="1846928" cy="1310876"/>
          </a:xfrm>
          <a:prstGeom prst="rect">
            <a:avLst/>
          </a:prstGeom>
        </p:spPr>
      </p:pic>
    </p:spTree>
    <p:extLst>
      <p:ext uri="{BB962C8B-B14F-4D97-AF65-F5344CB8AC3E}">
        <p14:creationId xmlns:p14="http://schemas.microsoft.com/office/powerpoint/2010/main" val="4220954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194" name="テキスト ボックス 193"/>
          <p:cNvSpPr txBox="1"/>
          <p:nvPr/>
        </p:nvSpPr>
        <p:spPr>
          <a:xfrm>
            <a:off x="992893" y="107777"/>
            <a:ext cx="5213590" cy="1200329"/>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30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利用者・職員の</a:t>
            </a:r>
            <a:endParaRPr kumimoji="1" lang="en-US" altLang="ja-JP" sz="2400" b="1" i="0" u="none" strike="noStrike" kern="1200" cap="none" spc="30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転倒・腰痛のない</a:t>
            </a:r>
            <a:r>
              <a:rPr kumimoji="1" lang="ja-JP" altLang="en-US" sz="2400" b="1"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職場</a:t>
            </a: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づくりのため</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下記の対策に取り組みましょう</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0" name="正方形/長方形 209"/>
          <p:cNvSpPr/>
          <p:nvPr/>
        </p:nvSpPr>
        <p:spPr>
          <a:xfrm>
            <a:off x="139240" y="1348667"/>
            <a:ext cx="6619291" cy="8434251"/>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211" name="グループ化 210"/>
          <p:cNvGrpSpPr/>
          <p:nvPr/>
        </p:nvGrpSpPr>
        <p:grpSpPr>
          <a:xfrm>
            <a:off x="418789" y="2004008"/>
            <a:ext cx="6044606" cy="1818636"/>
            <a:chOff x="432000" y="2104931"/>
            <a:chExt cx="6044606" cy="1818636"/>
          </a:xfrm>
        </p:grpSpPr>
        <p:sp>
          <p:nvSpPr>
            <p:cNvPr id="214" name="角丸四角形 213"/>
            <p:cNvSpPr/>
            <p:nvPr/>
          </p:nvSpPr>
          <p:spPr>
            <a:xfrm>
              <a:off x="2554303" y="2104931"/>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12" name="角丸四角形 211"/>
            <p:cNvSpPr/>
            <p:nvPr/>
          </p:nvSpPr>
          <p:spPr>
            <a:xfrm>
              <a:off x="432000" y="2104931"/>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213" name="グループ化 212"/>
            <p:cNvGrpSpPr/>
            <p:nvPr/>
          </p:nvGrpSpPr>
          <p:grpSpPr>
            <a:xfrm>
              <a:off x="637584" y="2215723"/>
              <a:ext cx="2624832" cy="1615604"/>
              <a:chOff x="637584" y="2317705"/>
              <a:chExt cx="2624832" cy="1615604"/>
            </a:xfrm>
          </p:grpSpPr>
          <p:sp>
            <p:nvSpPr>
              <p:cNvPr id="267" name="楕円 266"/>
              <p:cNvSpPr/>
              <p:nvPr/>
            </p:nvSpPr>
            <p:spPr>
              <a:xfrm>
                <a:off x="687819" y="2317705"/>
                <a:ext cx="331172" cy="331172"/>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0" name="正方形/長方形 269"/>
              <p:cNvSpPr/>
              <p:nvPr/>
            </p:nvSpPr>
            <p:spPr>
              <a:xfrm>
                <a:off x="1286353" y="3672753"/>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1" name="角丸四角形 270"/>
              <p:cNvSpPr/>
              <p:nvPr/>
            </p:nvSpPr>
            <p:spPr>
              <a:xfrm>
                <a:off x="637584" y="2696315"/>
                <a:ext cx="453693" cy="1236994"/>
              </a:xfrm>
              <a:prstGeom prst="roundRect">
                <a:avLst>
                  <a:gd name="adj" fmla="val 34982"/>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ysClr val="windowText" lastClr="000000"/>
                  </a:solidFill>
                  <a:effectLst/>
                  <a:uLnTx/>
                  <a:uFillTx/>
                  <a:latin typeface="Calibri"/>
                  <a:ea typeface="ＭＳ Ｐゴシック" panose="020B0600070205080204" pitchFamily="50" charset="-128"/>
                  <a:cs typeface="+mn-cs"/>
                </a:endParaRPr>
              </a:p>
            </p:txBody>
          </p:sp>
          <p:sp>
            <p:nvSpPr>
              <p:cNvPr id="272" name="角丸四角形 271"/>
              <p:cNvSpPr/>
              <p:nvPr/>
            </p:nvSpPr>
            <p:spPr>
              <a:xfrm rot="17195062">
                <a:off x="1081190" y="2596239"/>
                <a:ext cx="170073" cy="7373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3" name="正方形/長方形 272"/>
              <p:cNvSpPr/>
              <p:nvPr/>
            </p:nvSpPr>
            <p:spPr>
              <a:xfrm>
                <a:off x="1286353" y="3412196"/>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4" name="正方形/長方形 273"/>
              <p:cNvSpPr/>
              <p:nvPr/>
            </p:nvSpPr>
            <p:spPr>
              <a:xfrm>
                <a:off x="1286353" y="3151639"/>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5" name="正方形/長方形 274"/>
              <p:cNvSpPr/>
              <p:nvPr/>
            </p:nvSpPr>
            <p:spPr>
              <a:xfrm>
                <a:off x="1166228" y="2891083"/>
                <a:ext cx="777528" cy="260556"/>
              </a:xfrm>
              <a:prstGeom prst="rect">
                <a:avLst/>
              </a:prstGeom>
              <a:noFill/>
              <a:ln w="571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85" name="正方形/長方形 284"/>
              <p:cNvSpPr/>
              <p:nvPr/>
            </p:nvSpPr>
            <p:spPr>
              <a:xfrm>
                <a:off x="637584" y="3672753"/>
                <a:ext cx="453693" cy="260556"/>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286" name="図 28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6794" y="2861999"/>
                <a:ext cx="565622" cy="532526"/>
              </a:xfrm>
              <a:prstGeom prst="rect">
                <a:avLst/>
              </a:prstGeom>
            </p:spPr>
          </p:pic>
        </p:grpSp>
        <p:sp>
          <p:nvSpPr>
            <p:cNvPr id="215" name="角丸四角形 214"/>
            <p:cNvSpPr/>
            <p:nvPr/>
          </p:nvSpPr>
          <p:spPr>
            <a:xfrm>
              <a:off x="4676606" y="2104931"/>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216" name="グループ化 215"/>
            <p:cNvGrpSpPr/>
            <p:nvPr/>
          </p:nvGrpSpPr>
          <p:grpSpPr>
            <a:xfrm>
              <a:off x="2636518" y="2190869"/>
              <a:ext cx="1606224" cy="1698869"/>
              <a:chOff x="2612893" y="2214002"/>
              <a:chExt cx="1606224" cy="1698869"/>
            </a:xfrm>
          </p:grpSpPr>
          <p:sp>
            <p:nvSpPr>
              <p:cNvPr id="226" name="楕円 225"/>
              <p:cNvSpPr/>
              <p:nvPr/>
            </p:nvSpPr>
            <p:spPr>
              <a:xfrm>
                <a:off x="3830705" y="2214002"/>
                <a:ext cx="327778" cy="327778"/>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8" name="楕円 227"/>
              <p:cNvSpPr/>
              <p:nvPr/>
            </p:nvSpPr>
            <p:spPr>
              <a:xfrm>
                <a:off x="2612893" y="3558473"/>
                <a:ext cx="711961" cy="176474"/>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9" name="楕円 228"/>
              <p:cNvSpPr/>
              <p:nvPr/>
            </p:nvSpPr>
            <p:spPr>
              <a:xfrm>
                <a:off x="3221908" y="3646709"/>
                <a:ext cx="56319" cy="56319"/>
              </a:xfrm>
              <a:prstGeom prst="ellipse">
                <a:avLst/>
              </a:prstGeom>
              <a:solidFill>
                <a:srgbClr val="C6D9F1">
                  <a:alpha val="50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30" name="角丸四角形 229"/>
              <p:cNvSpPr/>
              <p:nvPr/>
            </p:nvSpPr>
            <p:spPr>
              <a:xfrm rot="15717242" flipH="1">
                <a:off x="3074210" y="3607540"/>
                <a:ext cx="37579" cy="212142"/>
              </a:xfrm>
              <a:prstGeom prst="roundRect">
                <a:avLst>
                  <a:gd name="adj" fmla="val 50000"/>
                </a:avLst>
              </a:prstGeom>
              <a:solidFill>
                <a:srgbClr val="C6D9F1">
                  <a:alpha val="5000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31" name="角丸四角形 230"/>
              <p:cNvSpPr/>
              <p:nvPr/>
            </p:nvSpPr>
            <p:spPr>
              <a:xfrm>
                <a:off x="3770073" y="2608054"/>
                <a:ext cx="449044" cy="1304817"/>
              </a:xfrm>
              <a:prstGeom prst="roundRect">
                <a:avLst>
                  <a:gd name="adj" fmla="val 34982"/>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ysClr val="windowText" lastClr="000000"/>
                  </a:solidFill>
                  <a:effectLst/>
                  <a:uLnTx/>
                  <a:uFillTx/>
                  <a:latin typeface="Calibri"/>
                  <a:ea typeface="ＭＳ Ｐゴシック" panose="020B0600070205080204" pitchFamily="50" charset="-128"/>
                  <a:cs typeface="+mn-cs"/>
                </a:endParaRPr>
              </a:p>
            </p:txBody>
          </p:sp>
          <p:sp>
            <p:nvSpPr>
              <p:cNvPr id="259" name="正方形/長方形 258"/>
              <p:cNvSpPr/>
              <p:nvPr/>
            </p:nvSpPr>
            <p:spPr>
              <a:xfrm>
                <a:off x="3238603" y="3760845"/>
                <a:ext cx="409415" cy="1054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61" name="角丸四角形 260"/>
              <p:cNvSpPr/>
              <p:nvPr/>
            </p:nvSpPr>
            <p:spPr>
              <a:xfrm rot="2680112">
                <a:off x="3577477" y="2571747"/>
                <a:ext cx="168330" cy="729788"/>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62" name="正方形/長方形 261"/>
              <p:cNvSpPr/>
              <p:nvPr/>
            </p:nvSpPr>
            <p:spPr>
              <a:xfrm rot="5400000">
                <a:off x="2874540" y="3221636"/>
                <a:ext cx="1137542" cy="409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63" name="正方形/長方形 262"/>
              <p:cNvSpPr/>
              <p:nvPr/>
            </p:nvSpPr>
            <p:spPr>
              <a:xfrm>
                <a:off x="3768397" y="3703028"/>
                <a:ext cx="450718" cy="2098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217" name="グループ化 216"/>
            <p:cNvGrpSpPr/>
            <p:nvPr/>
          </p:nvGrpSpPr>
          <p:grpSpPr>
            <a:xfrm>
              <a:off x="4936958" y="2210977"/>
              <a:ext cx="1452064" cy="1712590"/>
              <a:chOff x="4886760" y="2235771"/>
              <a:chExt cx="1452064" cy="1712590"/>
            </a:xfrm>
          </p:grpSpPr>
          <p:sp>
            <p:nvSpPr>
              <p:cNvPr id="218" name="楕円 217"/>
              <p:cNvSpPr/>
              <p:nvPr/>
            </p:nvSpPr>
            <p:spPr>
              <a:xfrm>
                <a:off x="5201854" y="2290117"/>
                <a:ext cx="338156" cy="338154"/>
              </a:xfrm>
              <a:prstGeom prst="ellipse">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19" name="角丸四角形 218"/>
              <p:cNvSpPr/>
              <p:nvPr/>
            </p:nvSpPr>
            <p:spPr>
              <a:xfrm rot="1156563">
                <a:off x="5077610" y="2660986"/>
                <a:ext cx="371109" cy="541996"/>
              </a:xfrm>
              <a:prstGeom prst="roundRect">
                <a:avLst>
                  <a:gd name="adj" fmla="val 34982"/>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ysClr val="windowText" lastClr="000000"/>
                  </a:solidFill>
                  <a:effectLst/>
                  <a:uLnTx/>
                  <a:uFillTx/>
                  <a:latin typeface="Calibri"/>
                  <a:ea typeface="ＭＳ Ｐゴシック" panose="020B0600070205080204" pitchFamily="50" charset="-128"/>
                  <a:cs typeface="+mn-cs"/>
                </a:endParaRPr>
              </a:p>
            </p:txBody>
          </p:sp>
          <p:sp>
            <p:nvSpPr>
              <p:cNvPr id="220" name="角丸四角形 219"/>
              <p:cNvSpPr/>
              <p:nvPr/>
            </p:nvSpPr>
            <p:spPr>
              <a:xfrm rot="19694658">
                <a:off x="5484042" y="2679740"/>
                <a:ext cx="142632" cy="380377"/>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1" name="角丸四角形 220"/>
              <p:cNvSpPr/>
              <p:nvPr/>
            </p:nvSpPr>
            <p:spPr>
              <a:xfrm rot="2572431">
                <a:off x="5513763" y="2963211"/>
                <a:ext cx="133254" cy="296780"/>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2" name="角丸四角形 221"/>
              <p:cNvSpPr/>
              <p:nvPr/>
            </p:nvSpPr>
            <p:spPr>
              <a:xfrm rot="1265408">
                <a:off x="4886760" y="2952707"/>
                <a:ext cx="203258" cy="995654"/>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23" name="角丸四角形 222"/>
              <p:cNvSpPr/>
              <p:nvPr/>
            </p:nvSpPr>
            <p:spPr>
              <a:xfrm rot="19580433">
                <a:off x="4914204" y="2235771"/>
                <a:ext cx="188174" cy="634427"/>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24" name="角丸四角形 223"/>
              <p:cNvSpPr/>
              <p:nvPr/>
            </p:nvSpPr>
            <p:spPr>
              <a:xfrm rot="20630858">
                <a:off x="5319437" y="2919379"/>
                <a:ext cx="203258" cy="995654"/>
              </a:xfrm>
              <a:prstGeom prst="roundRect">
                <a:avLst>
                  <a:gd name="adj" fmla="val 50000"/>
                </a:avLst>
              </a:prstGeom>
              <a:solidFill>
                <a:schemeClr val="tx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225" name="図 2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74058" y="3367526"/>
                <a:ext cx="464766" cy="456752"/>
              </a:xfrm>
              <a:prstGeom prst="rect">
                <a:avLst/>
              </a:prstGeom>
            </p:spPr>
          </p:pic>
        </p:grpSp>
      </p:grpSp>
      <p:sp>
        <p:nvSpPr>
          <p:cNvPr id="288" name="角丸四角形 287"/>
          <p:cNvSpPr/>
          <p:nvPr/>
        </p:nvSpPr>
        <p:spPr>
          <a:xfrm>
            <a:off x="432000" y="4482852"/>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90" name="角丸四角形 289"/>
          <p:cNvSpPr/>
          <p:nvPr/>
        </p:nvSpPr>
        <p:spPr>
          <a:xfrm>
            <a:off x="2554303" y="4482852"/>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02" name="角丸四角形 301"/>
          <p:cNvSpPr/>
          <p:nvPr/>
        </p:nvSpPr>
        <p:spPr>
          <a:xfrm>
            <a:off x="4676606" y="4482852"/>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304" name="グループ化 303"/>
          <p:cNvGrpSpPr/>
          <p:nvPr/>
        </p:nvGrpSpPr>
        <p:grpSpPr>
          <a:xfrm>
            <a:off x="382618" y="4548823"/>
            <a:ext cx="1517895" cy="1668057"/>
            <a:chOff x="7235700" y="1024054"/>
            <a:chExt cx="2975684" cy="3625185"/>
          </a:xfrm>
        </p:grpSpPr>
        <p:grpSp>
          <p:nvGrpSpPr>
            <p:cNvPr id="462" name="グループ化 461"/>
            <p:cNvGrpSpPr/>
            <p:nvPr/>
          </p:nvGrpSpPr>
          <p:grpSpPr>
            <a:xfrm>
              <a:off x="8884156" y="1024054"/>
              <a:ext cx="1234231" cy="1475971"/>
              <a:chOff x="7489460" y="1211488"/>
              <a:chExt cx="1287738" cy="1475971"/>
            </a:xfrm>
          </p:grpSpPr>
          <p:sp>
            <p:nvSpPr>
              <p:cNvPr id="478" name="正方形/長方形 477"/>
              <p:cNvSpPr/>
              <p:nvPr/>
            </p:nvSpPr>
            <p:spPr>
              <a:xfrm>
                <a:off x="7489460" y="1211488"/>
                <a:ext cx="1287738" cy="142602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79" name="グループ化 478"/>
              <p:cNvGrpSpPr/>
              <p:nvPr/>
            </p:nvGrpSpPr>
            <p:grpSpPr>
              <a:xfrm>
                <a:off x="7550364" y="1263219"/>
                <a:ext cx="1203111" cy="975602"/>
                <a:chOff x="5750139" y="287618"/>
                <a:chExt cx="2439295" cy="2094973"/>
              </a:xfrm>
            </p:grpSpPr>
            <p:sp>
              <p:nvSpPr>
                <p:cNvPr id="481" name="二等辺三角形 480"/>
                <p:cNvSpPr/>
                <p:nvPr/>
              </p:nvSpPr>
              <p:spPr>
                <a:xfrm>
                  <a:off x="5750139" y="287618"/>
                  <a:ext cx="2439295" cy="2094973"/>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82" name="グループ化 481"/>
                <p:cNvGrpSpPr/>
                <p:nvPr/>
              </p:nvGrpSpPr>
              <p:grpSpPr>
                <a:xfrm>
                  <a:off x="6240134" y="735375"/>
                  <a:ext cx="1313192" cy="1531575"/>
                  <a:chOff x="1401433" y="1263219"/>
                  <a:chExt cx="3709383" cy="4153454"/>
                </a:xfrm>
              </p:grpSpPr>
              <p:sp>
                <p:nvSpPr>
                  <p:cNvPr id="483" name="正方形/長方形 482"/>
                  <p:cNvSpPr/>
                  <p:nvPr/>
                </p:nvSpPr>
                <p:spPr>
                  <a:xfrm>
                    <a:off x="1671781" y="4596343"/>
                    <a:ext cx="1648326" cy="8203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4" name="正方形/長方形 483"/>
                  <p:cNvSpPr/>
                  <p:nvPr/>
                </p:nvSpPr>
                <p:spPr>
                  <a:xfrm>
                    <a:off x="2725475" y="3809161"/>
                    <a:ext cx="1648326" cy="8203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5" name="正方形/長方形 484"/>
                  <p:cNvSpPr/>
                  <p:nvPr/>
                </p:nvSpPr>
                <p:spPr>
                  <a:xfrm>
                    <a:off x="3462490" y="2995650"/>
                    <a:ext cx="1648326" cy="82033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6" name="楕円 485"/>
                  <p:cNvSpPr/>
                  <p:nvPr/>
                </p:nvSpPr>
                <p:spPr>
                  <a:xfrm>
                    <a:off x="3085940" y="1263219"/>
                    <a:ext cx="639116" cy="64589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7" name="角丸四角形 486"/>
                  <p:cNvSpPr/>
                  <p:nvPr/>
                </p:nvSpPr>
                <p:spPr>
                  <a:xfrm rot="20962383">
                    <a:off x="2849951" y="1882341"/>
                    <a:ext cx="1569484" cy="35860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8" name="角丸四角形 487"/>
                  <p:cNvSpPr/>
                  <p:nvPr/>
                </p:nvSpPr>
                <p:spPr>
                  <a:xfrm rot="384755">
                    <a:off x="2812686" y="2505023"/>
                    <a:ext cx="1284540" cy="35860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89" name="角丸四角形 488"/>
                  <p:cNvSpPr/>
                  <p:nvPr/>
                </p:nvSpPr>
                <p:spPr>
                  <a:xfrm rot="17746393">
                    <a:off x="1988692" y="2581812"/>
                    <a:ext cx="1566804" cy="460581"/>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0" name="角丸四角形 489"/>
                  <p:cNvSpPr/>
                  <p:nvPr/>
                </p:nvSpPr>
                <p:spPr>
                  <a:xfrm rot="17746393">
                    <a:off x="2175767" y="2703977"/>
                    <a:ext cx="1620000"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1" name="角丸四角形 490"/>
                  <p:cNvSpPr/>
                  <p:nvPr/>
                </p:nvSpPr>
                <p:spPr>
                  <a:xfrm rot="17746393">
                    <a:off x="1637211" y="3799106"/>
                    <a:ext cx="1620000"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2" name="角丸四角形 491"/>
                  <p:cNvSpPr/>
                  <p:nvPr/>
                </p:nvSpPr>
                <p:spPr>
                  <a:xfrm rot="19432265">
                    <a:off x="1771434" y="3410306"/>
                    <a:ext cx="806464"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3" name="角丸四角形 492"/>
                  <p:cNvSpPr/>
                  <p:nvPr/>
                </p:nvSpPr>
                <p:spPr>
                  <a:xfrm rot="13374240">
                    <a:off x="1401433" y="3445170"/>
                    <a:ext cx="710797" cy="310317"/>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sp>
            <p:nvSpPr>
              <p:cNvPr id="480" name="正方形/長方形 479"/>
              <p:cNvSpPr/>
              <p:nvPr/>
            </p:nvSpPr>
            <p:spPr>
              <a:xfrm>
                <a:off x="7550450" y="2219235"/>
                <a:ext cx="1217079" cy="468224"/>
              </a:xfrm>
              <a:prstGeom prst="rect">
                <a:avLst/>
              </a:prstGeom>
              <a:noFill/>
              <a:ln>
                <a:noFill/>
              </a:ln>
            </p:spPr>
            <p:txBody>
              <a:bodyPr wrap="none" lIns="91440" tIns="45720" rIns="91440" bIns="4572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a:ea typeface="ＭＳ Ｐゴシック" panose="020B0600070205080204" pitchFamily="50" charset="-128"/>
                    <a:cs typeface="+mn-cs"/>
                  </a:rPr>
                  <a:t>段差注意</a:t>
                </a:r>
              </a:p>
            </p:txBody>
          </p:sp>
        </p:grpSp>
        <p:sp>
          <p:nvSpPr>
            <p:cNvPr id="464" name="正方形/長方形 463"/>
            <p:cNvSpPr/>
            <p:nvPr/>
          </p:nvSpPr>
          <p:spPr>
            <a:xfrm>
              <a:off x="7652462" y="4282388"/>
              <a:ext cx="1483821" cy="36685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5" name="正方形/長方形 464"/>
            <p:cNvSpPr/>
            <p:nvPr/>
          </p:nvSpPr>
          <p:spPr>
            <a:xfrm>
              <a:off x="8556601" y="3919174"/>
              <a:ext cx="1654783" cy="32897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66" name="グループ化 465"/>
            <p:cNvGrpSpPr/>
            <p:nvPr/>
          </p:nvGrpSpPr>
          <p:grpSpPr>
            <a:xfrm rot="19956193">
              <a:off x="7235700" y="1467620"/>
              <a:ext cx="1586863" cy="2612980"/>
              <a:chOff x="5184984" y="5890773"/>
              <a:chExt cx="992435" cy="1515315"/>
            </a:xfrm>
          </p:grpSpPr>
          <p:sp>
            <p:nvSpPr>
              <p:cNvPr id="467" name="楕円 466"/>
              <p:cNvSpPr/>
              <p:nvPr/>
            </p:nvSpPr>
            <p:spPr>
              <a:xfrm>
                <a:off x="5685679" y="5890773"/>
                <a:ext cx="278240" cy="278240"/>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8" name="角丸四角形 467"/>
              <p:cNvSpPr/>
              <p:nvPr/>
            </p:nvSpPr>
            <p:spPr>
              <a:xfrm rot="480000">
                <a:off x="5445336" y="6709392"/>
                <a:ext cx="144000" cy="43723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9" name="角丸四角形 468"/>
              <p:cNvSpPr/>
              <p:nvPr/>
            </p:nvSpPr>
            <p:spPr>
              <a:xfrm rot="840000">
                <a:off x="5530944" y="6199246"/>
                <a:ext cx="278240" cy="679100"/>
              </a:xfrm>
              <a:prstGeom prst="roundRect">
                <a:avLst>
                  <a:gd name="adj" fmla="val 46018"/>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0" name="角丸四角形 469"/>
              <p:cNvSpPr/>
              <p:nvPr/>
            </p:nvSpPr>
            <p:spPr>
              <a:xfrm rot="19680000">
                <a:off x="5627612" y="6741026"/>
                <a:ext cx="158994" cy="397486"/>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1" name="角丸四角形 470"/>
              <p:cNvSpPr/>
              <p:nvPr/>
            </p:nvSpPr>
            <p:spPr>
              <a:xfrm rot="11460000">
                <a:off x="5338706" y="6320508"/>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2" name="角丸四角形 471"/>
              <p:cNvSpPr/>
              <p:nvPr/>
            </p:nvSpPr>
            <p:spPr>
              <a:xfrm rot="4200000">
                <a:off x="5509683" y="6102941"/>
                <a:ext cx="144000" cy="43853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3" name="角丸四角形 472"/>
              <p:cNvSpPr/>
              <p:nvPr/>
            </p:nvSpPr>
            <p:spPr>
              <a:xfrm rot="3600000">
                <a:off x="5307239" y="6960627"/>
                <a:ext cx="144000" cy="38851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4" name="角丸四角形 473"/>
              <p:cNvSpPr/>
              <p:nvPr/>
            </p:nvSpPr>
            <p:spPr>
              <a:xfrm rot="840000">
                <a:off x="5670909" y="6980499"/>
                <a:ext cx="146715" cy="425589"/>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75" name="グループ化 474"/>
              <p:cNvGrpSpPr/>
              <p:nvPr/>
            </p:nvGrpSpPr>
            <p:grpSpPr>
              <a:xfrm>
                <a:off x="5782141" y="6235498"/>
                <a:ext cx="395278" cy="396000"/>
                <a:chOff x="5782141" y="6235498"/>
                <a:chExt cx="395278" cy="396000"/>
              </a:xfrm>
            </p:grpSpPr>
            <p:sp>
              <p:nvSpPr>
                <p:cNvPr id="476" name="角丸四角形 475"/>
                <p:cNvSpPr/>
                <p:nvPr/>
              </p:nvSpPr>
              <p:spPr>
                <a:xfrm rot="5294827">
                  <a:off x="5943419" y="6376796"/>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77" name="角丸四角形 476"/>
                <p:cNvSpPr/>
                <p:nvPr/>
              </p:nvSpPr>
              <p:spPr>
                <a:xfrm rot="19634827">
                  <a:off x="5782141" y="6235498"/>
                  <a:ext cx="144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grpSp>
      <p:grpSp>
        <p:nvGrpSpPr>
          <p:cNvPr id="305" name="グループ化 304"/>
          <p:cNvGrpSpPr/>
          <p:nvPr/>
        </p:nvGrpSpPr>
        <p:grpSpPr>
          <a:xfrm>
            <a:off x="518878" y="5549627"/>
            <a:ext cx="194367" cy="239498"/>
            <a:chOff x="7758884" y="3238914"/>
            <a:chExt cx="847255" cy="488679"/>
          </a:xfrm>
        </p:grpSpPr>
        <p:sp>
          <p:nvSpPr>
            <p:cNvPr id="442" name="角丸四角形 441"/>
            <p:cNvSpPr/>
            <p:nvPr/>
          </p:nvSpPr>
          <p:spPr>
            <a:xfrm rot="20364908">
              <a:off x="7758884" y="3238914"/>
              <a:ext cx="465058" cy="45720"/>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43" name="角丸四角形 442"/>
            <p:cNvSpPr/>
            <p:nvPr/>
          </p:nvSpPr>
          <p:spPr>
            <a:xfrm rot="19694482">
              <a:off x="7953893" y="3476197"/>
              <a:ext cx="465059" cy="4571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60" name="角丸四角形 459"/>
            <p:cNvSpPr/>
            <p:nvPr/>
          </p:nvSpPr>
          <p:spPr>
            <a:xfrm rot="19342196">
              <a:off x="8141080" y="3681874"/>
              <a:ext cx="465059" cy="4571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pic>
        <p:nvPicPr>
          <p:cNvPr id="315" name="図 314"/>
          <p:cNvPicPr>
            <a:picLocks noChangeAspect="1"/>
          </p:cNvPicPr>
          <p:nvPr/>
        </p:nvPicPr>
        <p:blipFill>
          <a:blip r:embed="rId5"/>
          <a:stretch>
            <a:fillRect/>
          </a:stretch>
        </p:blipFill>
        <p:spPr>
          <a:xfrm rot="1800000">
            <a:off x="5004183" y="5778257"/>
            <a:ext cx="324847" cy="324847"/>
          </a:xfrm>
          <a:prstGeom prst="rect">
            <a:avLst/>
          </a:prstGeom>
        </p:spPr>
      </p:pic>
      <p:pic>
        <p:nvPicPr>
          <p:cNvPr id="404" name="図 403"/>
          <p:cNvPicPr>
            <a:picLocks noChangeAspect="1"/>
          </p:cNvPicPr>
          <p:nvPr/>
        </p:nvPicPr>
        <p:blipFill>
          <a:blip r:embed="rId5"/>
          <a:stretch>
            <a:fillRect/>
          </a:stretch>
        </p:blipFill>
        <p:spPr>
          <a:xfrm>
            <a:off x="5461230" y="5903470"/>
            <a:ext cx="307585" cy="307585"/>
          </a:xfrm>
          <a:prstGeom prst="rect">
            <a:avLst/>
          </a:prstGeom>
        </p:spPr>
      </p:pic>
      <p:sp>
        <p:nvSpPr>
          <p:cNvPr id="409" name="楕円 408"/>
          <p:cNvSpPr/>
          <p:nvPr/>
        </p:nvSpPr>
        <p:spPr>
          <a:xfrm>
            <a:off x="5579134" y="4554649"/>
            <a:ext cx="278240" cy="278240"/>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0" name="角丸四角形 409"/>
          <p:cNvSpPr/>
          <p:nvPr/>
        </p:nvSpPr>
        <p:spPr>
          <a:xfrm rot="480000">
            <a:off x="5338791" y="5373268"/>
            <a:ext cx="144000" cy="43723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1" name="角丸四角形 410"/>
          <p:cNvSpPr/>
          <p:nvPr/>
        </p:nvSpPr>
        <p:spPr>
          <a:xfrm rot="840000">
            <a:off x="5424399" y="4863122"/>
            <a:ext cx="278240" cy="679100"/>
          </a:xfrm>
          <a:prstGeom prst="roundRect">
            <a:avLst>
              <a:gd name="adj" fmla="val 46018"/>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2" name="角丸四角形 411"/>
          <p:cNvSpPr/>
          <p:nvPr/>
        </p:nvSpPr>
        <p:spPr>
          <a:xfrm rot="19680000">
            <a:off x="5521067" y="5404902"/>
            <a:ext cx="158994" cy="397486"/>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3" name="角丸四角形 412"/>
          <p:cNvSpPr/>
          <p:nvPr/>
        </p:nvSpPr>
        <p:spPr>
          <a:xfrm rot="11460000">
            <a:off x="5232161" y="4984384"/>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4" name="角丸四角形 413"/>
          <p:cNvSpPr/>
          <p:nvPr/>
        </p:nvSpPr>
        <p:spPr>
          <a:xfrm rot="4200000">
            <a:off x="5403138" y="4766817"/>
            <a:ext cx="144000" cy="43853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5" name="角丸四角形 414"/>
          <p:cNvSpPr/>
          <p:nvPr/>
        </p:nvSpPr>
        <p:spPr>
          <a:xfrm rot="3600000">
            <a:off x="5227333" y="5657644"/>
            <a:ext cx="144000" cy="27824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16" name="角丸四角形 415"/>
          <p:cNvSpPr/>
          <p:nvPr/>
        </p:nvSpPr>
        <p:spPr>
          <a:xfrm rot="840000">
            <a:off x="5572419" y="5645050"/>
            <a:ext cx="144000" cy="357482"/>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nvGrpSpPr>
          <p:cNvPr id="417" name="グループ化 416"/>
          <p:cNvGrpSpPr/>
          <p:nvPr/>
        </p:nvGrpSpPr>
        <p:grpSpPr>
          <a:xfrm>
            <a:off x="5675596" y="4899374"/>
            <a:ext cx="395278" cy="396000"/>
            <a:chOff x="5782141" y="6235498"/>
            <a:chExt cx="395278" cy="396000"/>
          </a:xfrm>
        </p:grpSpPr>
        <p:sp>
          <p:nvSpPr>
            <p:cNvPr id="440" name="角丸四角形 439"/>
            <p:cNvSpPr/>
            <p:nvPr/>
          </p:nvSpPr>
          <p:spPr>
            <a:xfrm rot="5294827">
              <a:off x="5943419" y="6376796"/>
              <a:ext cx="144000" cy="324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41" name="角丸四角形 440"/>
            <p:cNvSpPr/>
            <p:nvPr/>
          </p:nvSpPr>
          <p:spPr>
            <a:xfrm rot="19634827">
              <a:off x="5782141" y="6235498"/>
              <a:ext cx="144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418" name="グループ化 417"/>
          <p:cNvGrpSpPr/>
          <p:nvPr/>
        </p:nvGrpSpPr>
        <p:grpSpPr>
          <a:xfrm rot="2672034">
            <a:off x="5814641" y="5922305"/>
            <a:ext cx="238907" cy="223870"/>
            <a:chOff x="6935210" y="3245939"/>
            <a:chExt cx="3115575" cy="2919485"/>
          </a:xfrm>
        </p:grpSpPr>
        <p:sp>
          <p:nvSpPr>
            <p:cNvPr id="437" name="角丸四角形 436"/>
            <p:cNvSpPr/>
            <p:nvPr/>
          </p:nvSpPr>
          <p:spPr>
            <a:xfrm rot="20700000" flipH="1">
              <a:off x="6935210"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8" name="角丸四角形 437"/>
            <p:cNvSpPr/>
            <p:nvPr/>
          </p:nvSpPr>
          <p:spPr>
            <a:xfrm flipH="1">
              <a:off x="8321470" y="3245939"/>
              <a:ext cx="298412" cy="290855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9" name="角丸四角形 438"/>
            <p:cNvSpPr/>
            <p:nvPr/>
          </p:nvSpPr>
          <p:spPr>
            <a:xfrm rot="900000" flipH="1">
              <a:off x="9752369"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419" name="グループ化 418"/>
          <p:cNvGrpSpPr/>
          <p:nvPr/>
        </p:nvGrpSpPr>
        <p:grpSpPr>
          <a:xfrm rot="18304094">
            <a:off x="4772498" y="5657290"/>
            <a:ext cx="217188" cy="223870"/>
            <a:chOff x="6935210" y="3245939"/>
            <a:chExt cx="3115575" cy="2919485"/>
          </a:xfrm>
        </p:grpSpPr>
        <p:sp>
          <p:nvSpPr>
            <p:cNvPr id="434" name="角丸四角形 433"/>
            <p:cNvSpPr/>
            <p:nvPr/>
          </p:nvSpPr>
          <p:spPr>
            <a:xfrm rot="20700000" flipH="1">
              <a:off x="6935210"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5" name="角丸四角形 434"/>
            <p:cNvSpPr/>
            <p:nvPr/>
          </p:nvSpPr>
          <p:spPr>
            <a:xfrm flipH="1">
              <a:off x="8321470" y="3245939"/>
              <a:ext cx="298412" cy="290855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6" name="角丸四角形 435"/>
            <p:cNvSpPr/>
            <p:nvPr/>
          </p:nvSpPr>
          <p:spPr>
            <a:xfrm rot="900000" flipH="1">
              <a:off x="9752369" y="3256880"/>
              <a:ext cx="298416" cy="2908544"/>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420" name="楕円 419"/>
          <p:cNvSpPr/>
          <p:nvPr/>
        </p:nvSpPr>
        <p:spPr>
          <a:xfrm>
            <a:off x="3008627" y="4672957"/>
            <a:ext cx="252000" cy="252000"/>
          </a:xfrm>
          <a:prstGeom prst="ellipse">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1" name="角丸四角形 420"/>
          <p:cNvSpPr/>
          <p:nvPr/>
        </p:nvSpPr>
        <p:spPr>
          <a:xfrm rot="18120000">
            <a:off x="3610155" y="5012774"/>
            <a:ext cx="45719" cy="1008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2" name="正方形/長方形 421"/>
          <p:cNvSpPr/>
          <p:nvPr/>
        </p:nvSpPr>
        <p:spPr>
          <a:xfrm>
            <a:off x="2793130" y="5633214"/>
            <a:ext cx="597610" cy="175410"/>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3" name="正方形/長方形 422"/>
          <p:cNvSpPr/>
          <p:nvPr/>
        </p:nvSpPr>
        <p:spPr>
          <a:xfrm>
            <a:off x="2793129" y="5777146"/>
            <a:ext cx="824445" cy="175410"/>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4" name="正方形/長方形 423"/>
          <p:cNvSpPr/>
          <p:nvPr/>
        </p:nvSpPr>
        <p:spPr>
          <a:xfrm>
            <a:off x="2793130" y="5947646"/>
            <a:ext cx="1129050" cy="175410"/>
          </a:xfrm>
          <a:prstGeom prst="rect">
            <a:avLst/>
          </a:prstGeom>
          <a:solidFill>
            <a:schemeClr val="tx1"/>
          </a:solidFill>
          <a:ln w="571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5" name="角丸四角形 424"/>
          <p:cNvSpPr/>
          <p:nvPr/>
        </p:nvSpPr>
        <p:spPr>
          <a:xfrm>
            <a:off x="4014578" y="5754596"/>
            <a:ext cx="45719" cy="360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6" name="角丸四角形 425"/>
          <p:cNvSpPr/>
          <p:nvPr/>
        </p:nvSpPr>
        <p:spPr>
          <a:xfrm>
            <a:off x="3207595" y="5258328"/>
            <a:ext cx="45719" cy="720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7" name="角丸四角形 426"/>
          <p:cNvSpPr/>
          <p:nvPr/>
        </p:nvSpPr>
        <p:spPr>
          <a:xfrm>
            <a:off x="3743223" y="5597167"/>
            <a:ext cx="45719" cy="468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8" name="角丸四角形 427"/>
          <p:cNvSpPr/>
          <p:nvPr/>
        </p:nvSpPr>
        <p:spPr>
          <a:xfrm>
            <a:off x="3480292" y="5448120"/>
            <a:ext cx="45719" cy="57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29" name="角丸四角形 428"/>
          <p:cNvSpPr/>
          <p:nvPr/>
        </p:nvSpPr>
        <p:spPr>
          <a:xfrm rot="19380000">
            <a:off x="3209493" y="4942802"/>
            <a:ext cx="108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0" name="角丸四角形 429"/>
          <p:cNvSpPr/>
          <p:nvPr/>
        </p:nvSpPr>
        <p:spPr>
          <a:xfrm rot="1980000">
            <a:off x="2904772" y="4926662"/>
            <a:ext cx="108000" cy="396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1" name="角丸四角形 430"/>
          <p:cNvSpPr/>
          <p:nvPr/>
        </p:nvSpPr>
        <p:spPr>
          <a:xfrm rot="480000">
            <a:off x="2968838" y="4943528"/>
            <a:ext cx="237138" cy="396000"/>
          </a:xfrm>
          <a:prstGeom prst="roundRect">
            <a:avLst>
              <a:gd name="adj" fmla="val 26993"/>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2" name="角丸四角形 431"/>
          <p:cNvSpPr/>
          <p:nvPr/>
        </p:nvSpPr>
        <p:spPr>
          <a:xfrm rot="780000">
            <a:off x="2909235" y="5242144"/>
            <a:ext cx="123274" cy="432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33" name="角丸四角形 432"/>
          <p:cNvSpPr/>
          <p:nvPr/>
        </p:nvSpPr>
        <p:spPr>
          <a:xfrm rot="21000000">
            <a:off x="3081176" y="5227063"/>
            <a:ext cx="123274" cy="432000"/>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4" name="角丸四角形 493"/>
          <p:cNvSpPr/>
          <p:nvPr/>
        </p:nvSpPr>
        <p:spPr>
          <a:xfrm>
            <a:off x="2554303" y="7001992"/>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5" name="角丸四角形 494"/>
          <p:cNvSpPr/>
          <p:nvPr/>
        </p:nvSpPr>
        <p:spPr>
          <a:xfrm>
            <a:off x="4684106" y="6986274"/>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96" name="テキスト ボックス 495"/>
          <p:cNvSpPr txBox="1"/>
          <p:nvPr/>
        </p:nvSpPr>
        <p:spPr>
          <a:xfrm>
            <a:off x="260648" y="1378365"/>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作業場所の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整理整頓</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497" name="テキスト ボックス 496"/>
          <p:cNvSpPr txBox="1"/>
          <p:nvPr/>
        </p:nvSpPr>
        <p:spPr>
          <a:xfrm>
            <a:off x="260648" y="3860892"/>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危険箇所の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見える化</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498" name="テキスト ボックス 497"/>
          <p:cNvSpPr txBox="1"/>
          <p:nvPr/>
        </p:nvSpPr>
        <p:spPr>
          <a:xfrm>
            <a:off x="2382520" y="1403342"/>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作業場所の</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清掃</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499" name="テキスト ボックス 498"/>
          <p:cNvSpPr txBox="1"/>
          <p:nvPr/>
        </p:nvSpPr>
        <p:spPr>
          <a:xfrm>
            <a:off x="4509120" y="1378365"/>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毎日の運動</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健康体操</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00" name="テキスト ボックス 499"/>
          <p:cNvSpPr txBox="1"/>
          <p:nvPr/>
        </p:nvSpPr>
        <p:spPr>
          <a:xfrm>
            <a:off x="2448430" y="3883192"/>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手すり等の</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設置</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01" name="テキスト ボックス 500"/>
          <p:cNvSpPr txBox="1"/>
          <p:nvPr/>
        </p:nvSpPr>
        <p:spPr>
          <a:xfrm>
            <a:off x="4509120" y="3860545"/>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滑りにくい</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靴の着用</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sp>
        <p:nvSpPr>
          <p:cNvPr id="530" name="角丸四角形 529"/>
          <p:cNvSpPr/>
          <p:nvPr/>
        </p:nvSpPr>
        <p:spPr>
          <a:xfrm>
            <a:off x="311728" y="8860382"/>
            <a:ext cx="6234545" cy="779325"/>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531" name="正方形/長方形 530"/>
          <p:cNvSpPr/>
          <p:nvPr/>
        </p:nvSpPr>
        <p:spPr>
          <a:xfrm>
            <a:off x="415033" y="8992059"/>
            <a:ext cx="5456234" cy="566309"/>
          </a:xfrm>
          <a:prstGeom prst="rect">
            <a:avLst/>
          </a:prstGeom>
        </p:spPr>
        <p:txBody>
          <a:bodyPr wrap="square">
            <a:spAutoFit/>
          </a:bodyPr>
          <a:lstStyle/>
          <a:p>
            <a:pPr lvl="0" defTabSz="914316">
              <a:lnSpc>
                <a:spcPct val="110000"/>
              </a:lnSpc>
              <a:defRPr/>
            </a:pPr>
            <a:r>
              <a:rPr kumimoji="1" lang="ja-JP" altLang="en-US" sz="1400" b="1" dirty="0">
                <a:solidFill>
                  <a:prstClr val="white"/>
                </a:solidFill>
                <a:latin typeface="メイリオ" panose="020B0604030504040204" pitchFamily="50" charset="-128"/>
                <a:ea typeface="メイリオ" panose="020B0604030504040204" pitchFamily="50" charset="-128"/>
              </a:rPr>
              <a:t>安全で安心な店舗・施設づくりに取り組みましょう！</a:t>
            </a:r>
            <a:endParaRPr kumimoji="1" lang="en-US" altLang="ja-JP" sz="1400" b="1" dirty="0">
              <a:solidFill>
                <a:prstClr val="white"/>
              </a:solidFill>
              <a:latin typeface="メイリオ" panose="020B0604030504040204" pitchFamily="50" charset="-128"/>
              <a:ea typeface="メイリオ" panose="020B0604030504040204" pitchFamily="50" charset="-128"/>
            </a:endParaRPr>
          </a:p>
          <a:p>
            <a:pPr lvl="0" defTabSz="914316">
              <a:lnSpc>
                <a:spcPct val="110000"/>
              </a:lnSpc>
              <a:defRPr/>
            </a:pPr>
            <a:r>
              <a:rPr kumimoji="1" lang="ja-JP" altLang="en-US" sz="1400" b="1" dirty="0">
                <a:solidFill>
                  <a:prstClr val="white"/>
                </a:solidFill>
                <a:latin typeface="メイリオ" panose="020B0604030504040204" pitchFamily="50" charset="-128"/>
                <a:ea typeface="メイリオ" panose="020B0604030504040204" pitchFamily="50" charset="-128"/>
              </a:rPr>
              <a:t>詳しくはこちらをチェック！</a:t>
            </a:r>
            <a:endParaRPr kumimoji="1" lang="en-US" altLang="ja-JP" sz="1400" b="1" dirty="0">
              <a:solidFill>
                <a:prstClr val="white"/>
              </a:solidFill>
              <a:latin typeface="メイリオ" panose="020B0604030504040204" pitchFamily="50" charset="-128"/>
              <a:ea typeface="メイリオ" panose="020B0604030504040204" pitchFamily="50" charset="-128"/>
            </a:endParaRPr>
          </a:p>
        </p:txBody>
      </p:sp>
      <p:sp>
        <p:nvSpPr>
          <p:cNvPr id="533" name="ストライプ矢印 532"/>
          <p:cNvSpPr/>
          <p:nvPr/>
        </p:nvSpPr>
        <p:spPr>
          <a:xfrm>
            <a:off x="4234369" y="9234175"/>
            <a:ext cx="1140552" cy="323849"/>
          </a:xfrm>
          <a:prstGeom prst="stripedRightArrow">
            <a:avLst>
              <a:gd name="adj1" fmla="val 50000"/>
              <a:gd name="adj2" fmla="val 55002"/>
            </a:avLst>
          </a:prstGeom>
          <a:gradFill flip="none" rotWithShape="1">
            <a:gsLst>
              <a:gs pos="0">
                <a:scrgbClr r="0" g="0" b="0"/>
              </a:gs>
              <a:gs pos="0">
                <a:schemeClr val="accent1">
                  <a:lumMod val="5000"/>
                  <a:lumOff val="95000"/>
                </a:schemeClr>
              </a:gs>
              <a:gs pos="25000">
                <a:srgbClr val="DB4D6D"/>
              </a:gs>
              <a:gs pos="100000">
                <a:srgbClr val="DB4D6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F6C700"/>
              </a:solidFill>
              <a:effectLst/>
              <a:uLnTx/>
              <a:uFillTx/>
              <a:latin typeface="Calibri"/>
              <a:ea typeface="ＭＳ Ｐゴシック" panose="020B0600070205080204" pitchFamily="50" charset="-128"/>
              <a:cs typeface="+mn-cs"/>
            </a:endParaRPr>
          </a:p>
        </p:txBody>
      </p:sp>
      <p:sp>
        <p:nvSpPr>
          <p:cNvPr id="562" name="角丸四角形 561"/>
          <p:cNvSpPr/>
          <p:nvPr/>
        </p:nvSpPr>
        <p:spPr>
          <a:xfrm>
            <a:off x="425103" y="6942530"/>
            <a:ext cx="1800000" cy="1800000"/>
          </a:xfrm>
          <a:prstGeom prst="roundRect">
            <a:avLst>
              <a:gd name="adj" fmla="val 8632"/>
            </a:avLst>
          </a:prstGeom>
          <a:solidFill>
            <a:schemeClr val="accent6">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 name="テキスト ボックス 1">
            <a:extLst>
              <a:ext uri="{FF2B5EF4-FFF2-40B4-BE49-F238E27FC236}">
                <a16:creationId xmlns:a16="http://schemas.microsoft.com/office/drawing/2014/main" id="{DB05C852-E0D9-D0D3-1EF2-3934AD7882AE}"/>
              </a:ext>
            </a:extLst>
          </p:cNvPr>
          <p:cNvSpPr txBox="1"/>
          <p:nvPr/>
        </p:nvSpPr>
        <p:spPr>
          <a:xfrm>
            <a:off x="2554303" y="2111228"/>
            <a:ext cx="1177725" cy="553998"/>
          </a:xfrm>
          <a:prstGeom prst="rect">
            <a:avLst/>
          </a:prstGeom>
          <a:noFill/>
        </p:spPr>
        <p:txBody>
          <a:bodyPr wrap="square" rtlCol="0">
            <a:spAutoFit/>
          </a:bodyPr>
          <a:lstStyle/>
          <a:p>
            <a:r>
              <a:rPr kumimoji="1" lang="ja-JP" altLang="en-US" sz="1000" dirty="0"/>
              <a:t>４Ｓ</a:t>
            </a:r>
            <a:r>
              <a:rPr kumimoji="1" lang="en-US" altLang="ja-JP" sz="1000" dirty="0"/>
              <a:t>(</a:t>
            </a:r>
            <a:r>
              <a:rPr kumimoji="1" lang="ja-JP" altLang="en-US" sz="1000" dirty="0"/>
              <a:t>整理・整頓・清掃・清潔</a:t>
            </a:r>
            <a:r>
              <a:rPr kumimoji="1" lang="en-US" altLang="ja-JP" sz="1000" dirty="0"/>
              <a:t>)</a:t>
            </a:r>
            <a:r>
              <a:rPr kumimoji="1" lang="ja-JP" altLang="en-US" sz="1000" dirty="0"/>
              <a:t>の手法はこちら↓</a:t>
            </a:r>
          </a:p>
        </p:txBody>
      </p:sp>
      <p:sp>
        <p:nvSpPr>
          <p:cNvPr id="3" name="テキスト ボックス 2">
            <a:extLst>
              <a:ext uri="{FF2B5EF4-FFF2-40B4-BE49-F238E27FC236}">
                <a16:creationId xmlns:a16="http://schemas.microsoft.com/office/drawing/2014/main" id="{AAF209D3-6F8D-95E0-E987-F63EBA497477}"/>
              </a:ext>
            </a:extLst>
          </p:cNvPr>
          <p:cNvSpPr txBox="1"/>
          <p:nvPr/>
        </p:nvSpPr>
        <p:spPr>
          <a:xfrm>
            <a:off x="5709684" y="2333477"/>
            <a:ext cx="836589" cy="861774"/>
          </a:xfrm>
          <a:prstGeom prst="rect">
            <a:avLst/>
          </a:prstGeom>
          <a:noFill/>
        </p:spPr>
        <p:txBody>
          <a:bodyPr wrap="square" rtlCol="0">
            <a:spAutoFit/>
          </a:bodyPr>
          <a:lstStyle/>
          <a:p>
            <a:r>
              <a:rPr kumimoji="1" lang="ja-JP" altLang="en-US" sz="1000" dirty="0"/>
              <a:t>転倒・腰痛予防に役立つ元気体操はこちら</a:t>
            </a:r>
            <a:endParaRPr kumimoji="1" lang="en-US" altLang="ja-JP" sz="1000" dirty="0"/>
          </a:p>
          <a:p>
            <a:r>
              <a:rPr kumimoji="1" lang="ja-JP" altLang="en-US" sz="1000" dirty="0"/>
              <a:t>から　　↓</a:t>
            </a:r>
          </a:p>
        </p:txBody>
      </p:sp>
      <p:pic>
        <p:nvPicPr>
          <p:cNvPr id="5" name="図 4">
            <a:extLst>
              <a:ext uri="{FF2B5EF4-FFF2-40B4-BE49-F238E27FC236}">
                <a16:creationId xmlns:a16="http://schemas.microsoft.com/office/drawing/2014/main" id="{C9B4D865-B617-F797-2A65-56669D05CD59}"/>
              </a:ext>
            </a:extLst>
          </p:cNvPr>
          <p:cNvPicPr>
            <a:picLocks noChangeAspect="1"/>
          </p:cNvPicPr>
          <p:nvPr/>
        </p:nvPicPr>
        <p:blipFill>
          <a:blip r:embed="rId6"/>
          <a:stretch>
            <a:fillRect/>
          </a:stretch>
        </p:blipFill>
        <p:spPr>
          <a:xfrm>
            <a:off x="1711697" y="5331430"/>
            <a:ext cx="497695" cy="502800"/>
          </a:xfrm>
          <a:prstGeom prst="rect">
            <a:avLst/>
          </a:prstGeom>
        </p:spPr>
      </p:pic>
      <p:sp>
        <p:nvSpPr>
          <p:cNvPr id="6" name="テキスト ボックス 5">
            <a:extLst>
              <a:ext uri="{FF2B5EF4-FFF2-40B4-BE49-F238E27FC236}">
                <a16:creationId xmlns:a16="http://schemas.microsoft.com/office/drawing/2014/main" id="{2A02EB8D-89E9-0ECC-0CFB-043522A18D82}"/>
              </a:ext>
            </a:extLst>
          </p:cNvPr>
          <p:cNvSpPr txBox="1"/>
          <p:nvPr/>
        </p:nvSpPr>
        <p:spPr>
          <a:xfrm>
            <a:off x="1026038" y="5192298"/>
            <a:ext cx="811068" cy="584775"/>
          </a:xfrm>
          <a:prstGeom prst="rect">
            <a:avLst/>
          </a:prstGeom>
          <a:noFill/>
        </p:spPr>
        <p:txBody>
          <a:bodyPr wrap="square" rtlCol="0">
            <a:spAutoFit/>
          </a:bodyPr>
          <a:lstStyle/>
          <a:p>
            <a:r>
              <a:rPr kumimoji="1" lang="ja-JP" altLang="en-US" sz="800" dirty="0"/>
              <a:t>職場の危険の見える化実践マニュアルはこちら　→</a:t>
            </a:r>
          </a:p>
        </p:txBody>
      </p:sp>
      <p:grpSp>
        <p:nvGrpSpPr>
          <p:cNvPr id="313" name="グループ化 312">
            <a:extLst>
              <a:ext uri="{FF2B5EF4-FFF2-40B4-BE49-F238E27FC236}">
                <a16:creationId xmlns:a16="http://schemas.microsoft.com/office/drawing/2014/main" id="{45EB1026-2800-20C2-8185-3BB926292DB9}"/>
              </a:ext>
            </a:extLst>
          </p:cNvPr>
          <p:cNvGrpSpPr/>
          <p:nvPr/>
        </p:nvGrpSpPr>
        <p:grpSpPr>
          <a:xfrm>
            <a:off x="590426" y="7146230"/>
            <a:ext cx="1535270" cy="1478087"/>
            <a:chOff x="7515348" y="6581070"/>
            <a:chExt cx="1650244" cy="1638762"/>
          </a:xfrm>
        </p:grpSpPr>
        <p:grpSp>
          <p:nvGrpSpPr>
            <p:cNvPr id="314" name="グループ化 313">
              <a:extLst>
                <a:ext uri="{FF2B5EF4-FFF2-40B4-BE49-F238E27FC236}">
                  <a16:creationId xmlns:a16="http://schemas.microsoft.com/office/drawing/2014/main" id="{D5C0A4BC-0F73-54F9-0ACD-2B19DAC68AA5}"/>
                </a:ext>
              </a:extLst>
            </p:cNvPr>
            <p:cNvGrpSpPr/>
            <p:nvPr/>
          </p:nvGrpSpPr>
          <p:grpSpPr>
            <a:xfrm>
              <a:off x="7576590" y="6581070"/>
              <a:ext cx="1589002" cy="1638762"/>
              <a:chOff x="2087418" y="711200"/>
              <a:chExt cx="5283200" cy="5516219"/>
            </a:xfrm>
          </p:grpSpPr>
          <p:sp>
            <p:nvSpPr>
              <p:cNvPr id="574" name="楕円 573">
                <a:extLst>
                  <a:ext uri="{FF2B5EF4-FFF2-40B4-BE49-F238E27FC236}">
                    <a16:creationId xmlns:a16="http://schemas.microsoft.com/office/drawing/2014/main" id="{2643B033-69A0-1C79-7F4E-FBE0BCA3EC6D}"/>
                  </a:ext>
                </a:extLst>
              </p:cNvPr>
              <p:cNvSpPr/>
              <p:nvPr/>
            </p:nvSpPr>
            <p:spPr>
              <a:xfrm>
                <a:off x="2087418" y="711200"/>
                <a:ext cx="1108364" cy="104370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575" name="角丸四角形 204">
                <a:extLst>
                  <a:ext uri="{FF2B5EF4-FFF2-40B4-BE49-F238E27FC236}">
                    <a16:creationId xmlns:a16="http://schemas.microsoft.com/office/drawing/2014/main" id="{1EA6D8E2-CE6E-AA1C-922A-2A035CB7F059}"/>
                  </a:ext>
                </a:extLst>
              </p:cNvPr>
              <p:cNvSpPr/>
              <p:nvPr/>
            </p:nvSpPr>
            <p:spPr>
              <a:xfrm>
                <a:off x="2150015" y="1890179"/>
                <a:ext cx="917477" cy="2487415"/>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4" name="角丸四角形 205">
                <a:extLst>
                  <a:ext uri="{FF2B5EF4-FFF2-40B4-BE49-F238E27FC236}">
                    <a16:creationId xmlns:a16="http://schemas.microsoft.com/office/drawing/2014/main" id="{A846D256-B545-D96F-A4BD-7D529C1AB766}"/>
                  </a:ext>
                </a:extLst>
              </p:cNvPr>
              <p:cNvSpPr/>
              <p:nvPr/>
            </p:nvSpPr>
            <p:spPr>
              <a:xfrm rot="2014502">
                <a:off x="4041016" y="3375382"/>
                <a:ext cx="762509" cy="153894"/>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5" name="角丸四角形 206">
                <a:extLst>
                  <a:ext uri="{FF2B5EF4-FFF2-40B4-BE49-F238E27FC236}">
                    <a16:creationId xmlns:a16="http://schemas.microsoft.com/office/drawing/2014/main" id="{28D85641-5C05-F889-C0C5-2E553BD82DEF}"/>
                  </a:ext>
                </a:extLst>
              </p:cNvPr>
              <p:cNvSpPr/>
              <p:nvPr/>
            </p:nvSpPr>
            <p:spPr>
              <a:xfrm rot="5400000">
                <a:off x="3934554" y="4313247"/>
                <a:ext cx="1512606" cy="13173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6" name="角丸四角形 208">
                <a:extLst>
                  <a:ext uri="{FF2B5EF4-FFF2-40B4-BE49-F238E27FC236}">
                    <a16:creationId xmlns:a16="http://schemas.microsoft.com/office/drawing/2014/main" id="{D4037734-89EF-940B-25EC-15FA892F07FD}"/>
                  </a:ext>
                </a:extLst>
              </p:cNvPr>
              <p:cNvSpPr/>
              <p:nvPr/>
            </p:nvSpPr>
            <p:spPr>
              <a:xfrm>
                <a:off x="4405746" y="4975829"/>
                <a:ext cx="2964872" cy="395880"/>
              </a:xfrm>
              <a:prstGeom prst="roundRect">
                <a:avLst>
                  <a:gd name="adj" fmla="val 4797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7" name="正方形/長方形 386">
                <a:extLst>
                  <a:ext uri="{FF2B5EF4-FFF2-40B4-BE49-F238E27FC236}">
                    <a16:creationId xmlns:a16="http://schemas.microsoft.com/office/drawing/2014/main" id="{8C4C5E95-A7C3-5FE9-FBBF-B9BB14D48792}"/>
                  </a:ext>
                </a:extLst>
              </p:cNvPr>
              <p:cNvSpPr/>
              <p:nvPr/>
            </p:nvSpPr>
            <p:spPr>
              <a:xfrm>
                <a:off x="5018747" y="3881562"/>
                <a:ext cx="1958109" cy="109426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8" name="正方形/長方形 387">
                <a:extLst>
                  <a:ext uri="{FF2B5EF4-FFF2-40B4-BE49-F238E27FC236}">
                    <a16:creationId xmlns:a16="http://schemas.microsoft.com/office/drawing/2014/main" id="{0B2ECCCA-301E-7551-B450-D2D956E95E7F}"/>
                  </a:ext>
                </a:extLst>
              </p:cNvPr>
              <p:cNvSpPr/>
              <p:nvPr/>
            </p:nvSpPr>
            <p:spPr>
              <a:xfrm>
                <a:off x="5157053" y="2755295"/>
                <a:ext cx="1634482" cy="1126267"/>
              </a:xfrm>
              <a:prstGeom prst="rect">
                <a:avLst/>
              </a:prstGeom>
              <a:solidFill>
                <a:schemeClr val="tx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89" name="角丸四角形 214">
                <a:extLst>
                  <a:ext uri="{FF2B5EF4-FFF2-40B4-BE49-F238E27FC236}">
                    <a16:creationId xmlns:a16="http://schemas.microsoft.com/office/drawing/2014/main" id="{0EB180EE-6A51-A0DF-1FF2-7C7D46A18B19}"/>
                  </a:ext>
                </a:extLst>
              </p:cNvPr>
              <p:cNvSpPr/>
              <p:nvPr/>
            </p:nvSpPr>
            <p:spPr>
              <a:xfrm rot="19956614">
                <a:off x="2787343" y="3770184"/>
                <a:ext cx="531697" cy="1597028"/>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0" name="角丸四角形 215">
                <a:extLst>
                  <a:ext uri="{FF2B5EF4-FFF2-40B4-BE49-F238E27FC236}">
                    <a16:creationId xmlns:a16="http://schemas.microsoft.com/office/drawing/2014/main" id="{89EE98B1-452B-66D7-594F-2FF6CAD72D02}"/>
                  </a:ext>
                </a:extLst>
              </p:cNvPr>
              <p:cNvSpPr/>
              <p:nvPr/>
            </p:nvSpPr>
            <p:spPr>
              <a:xfrm rot="1012598">
                <a:off x="2945895" y="4753008"/>
                <a:ext cx="468618" cy="1447189"/>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1" name="楕円 390">
                <a:extLst>
                  <a:ext uri="{FF2B5EF4-FFF2-40B4-BE49-F238E27FC236}">
                    <a16:creationId xmlns:a16="http://schemas.microsoft.com/office/drawing/2014/main" id="{F5AA2177-31CF-E3EC-B660-AEC8DFF46210}"/>
                  </a:ext>
                </a:extLst>
              </p:cNvPr>
              <p:cNvSpPr/>
              <p:nvPr/>
            </p:nvSpPr>
            <p:spPr>
              <a:xfrm>
                <a:off x="4692466" y="5367688"/>
                <a:ext cx="852198" cy="85390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2" name="楕円 391">
                <a:extLst>
                  <a:ext uri="{FF2B5EF4-FFF2-40B4-BE49-F238E27FC236}">
                    <a16:creationId xmlns:a16="http://schemas.microsoft.com/office/drawing/2014/main" id="{0DED512B-184D-548A-DB1B-D1666F2573FC}"/>
                  </a:ext>
                </a:extLst>
              </p:cNvPr>
              <p:cNvSpPr/>
              <p:nvPr/>
            </p:nvSpPr>
            <p:spPr>
              <a:xfrm>
                <a:off x="6227913" y="5373514"/>
                <a:ext cx="852198" cy="85390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3" name="楕円 392">
                <a:extLst>
                  <a:ext uri="{FF2B5EF4-FFF2-40B4-BE49-F238E27FC236}">
                    <a16:creationId xmlns:a16="http://schemas.microsoft.com/office/drawing/2014/main" id="{FEEAE386-D6E2-7EC4-9CF1-3E17351722EC}"/>
                  </a:ext>
                </a:extLst>
              </p:cNvPr>
              <p:cNvSpPr/>
              <p:nvPr/>
            </p:nvSpPr>
            <p:spPr>
              <a:xfrm>
                <a:off x="4924201" y="5619944"/>
                <a:ext cx="388727" cy="3534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94" name="楕円 393">
                <a:extLst>
                  <a:ext uri="{FF2B5EF4-FFF2-40B4-BE49-F238E27FC236}">
                    <a16:creationId xmlns:a16="http://schemas.microsoft.com/office/drawing/2014/main" id="{952873CE-96C7-74FD-B3A9-608DD9690F5E}"/>
                  </a:ext>
                </a:extLst>
              </p:cNvPr>
              <p:cNvSpPr/>
              <p:nvPr/>
            </p:nvSpPr>
            <p:spPr>
              <a:xfrm>
                <a:off x="6459648" y="5626611"/>
                <a:ext cx="388727" cy="3534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grpSp>
        <p:sp>
          <p:nvSpPr>
            <p:cNvPr id="316" name="角丸四角形 510">
              <a:extLst>
                <a:ext uri="{FF2B5EF4-FFF2-40B4-BE49-F238E27FC236}">
                  <a16:creationId xmlns:a16="http://schemas.microsoft.com/office/drawing/2014/main" id="{75466A2B-3C6E-74F1-BA83-C49426282FF4}"/>
                </a:ext>
              </a:extLst>
            </p:cNvPr>
            <p:cNvSpPr/>
            <p:nvPr/>
          </p:nvSpPr>
          <p:spPr>
            <a:xfrm rot="18104569">
              <a:off x="7928838" y="6938054"/>
              <a:ext cx="131470" cy="532724"/>
            </a:xfrm>
            <a:prstGeom prst="roundRect">
              <a:avLst>
                <a:gd name="adj" fmla="val 50000"/>
              </a:avLst>
            </a:prstGeom>
            <a:solidFill>
              <a:schemeClr val="tx1"/>
            </a:solidFill>
            <a:ln w="6350">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17" name="角丸四角形 511">
              <a:extLst>
                <a:ext uri="{FF2B5EF4-FFF2-40B4-BE49-F238E27FC236}">
                  <a16:creationId xmlns:a16="http://schemas.microsoft.com/office/drawing/2014/main" id="{068479F7-5018-7EE9-9B8A-DE0491407819}"/>
                </a:ext>
              </a:extLst>
            </p:cNvPr>
            <p:cNvSpPr/>
            <p:nvPr/>
          </p:nvSpPr>
          <p:spPr>
            <a:xfrm rot="10800000">
              <a:off x="7677732" y="6992879"/>
              <a:ext cx="183296" cy="265580"/>
            </a:xfrm>
            <a:prstGeom prst="roundRect">
              <a:avLst>
                <a:gd name="adj" fmla="val 50000"/>
              </a:avLst>
            </a:prstGeom>
            <a:solidFill>
              <a:schemeClr val="tx1"/>
            </a:solidFill>
            <a:ln w="635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18" name="角丸四角形 513">
              <a:extLst>
                <a:ext uri="{FF2B5EF4-FFF2-40B4-BE49-F238E27FC236}">
                  <a16:creationId xmlns:a16="http://schemas.microsoft.com/office/drawing/2014/main" id="{4E36E738-DF7F-F322-B0D2-D01B6464C44C}"/>
                </a:ext>
              </a:extLst>
            </p:cNvPr>
            <p:cNvSpPr/>
            <p:nvPr/>
          </p:nvSpPr>
          <p:spPr>
            <a:xfrm rot="445009">
              <a:off x="7589555" y="7477334"/>
              <a:ext cx="137925" cy="47444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sp>
          <p:nvSpPr>
            <p:cNvPr id="319" name="角丸四角形 514">
              <a:extLst>
                <a:ext uri="{FF2B5EF4-FFF2-40B4-BE49-F238E27FC236}">
                  <a16:creationId xmlns:a16="http://schemas.microsoft.com/office/drawing/2014/main" id="{F3CB30D9-E50D-FCD4-2110-52339AB43F78}"/>
                </a:ext>
              </a:extLst>
            </p:cNvPr>
            <p:cNvSpPr/>
            <p:nvPr/>
          </p:nvSpPr>
          <p:spPr>
            <a:xfrm rot="1333224">
              <a:off x="7515348" y="7842405"/>
              <a:ext cx="134245" cy="36182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UD デジタル 教科書体 NP-R" panose="02020400000000000000" pitchFamily="18" charset="-128"/>
                <a:ea typeface="UD デジタル 教科書体 NP-R" panose="02020400000000000000" pitchFamily="18" charset="-128"/>
              </a:endParaRPr>
            </a:p>
          </p:txBody>
        </p:sp>
      </p:grpSp>
      <p:sp>
        <p:nvSpPr>
          <p:cNvPr id="7" name="テキスト ボックス 6">
            <a:extLst>
              <a:ext uri="{FF2B5EF4-FFF2-40B4-BE49-F238E27FC236}">
                <a16:creationId xmlns:a16="http://schemas.microsoft.com/office/drawing/2014/main" id="{C70D6F81-4762-123A-980A-D0B7BD2212CA}"/>
              </a:ext>
            </a:extLst>
          </p:cNvPr>
          <p:cNvSpPr txBox="1"/>
          <p:nvPr/>
        </p:nvSpPr>
        <p:spPr>
          <a:xfrm>
            <a:off x="463001" y="6502128"/>
            <a:ext cx="1800000" cy="400110"/>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台車の利用</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grpSp>
        <p:nvGrpSpPr>
          <p:cNvPr id="9" name="グループ化 8">
            <a:extLst>
              <a:ext uri="{FF2B5EF4-FFF2-40B4-BE49-F238E27FC236}">
                <a16:creationId xmlns:a16="http://schemas.microsoft.com/office/drawing/2014/main" id="{F62AA92C-3E7E-BA8A-291A-36F2BA142451}"/>
              </a:ext>
            </a:extLst>
          </p:cNvPr>
          <p:cNvGrpSpPr/>
          <p:nvPr/>
        </p:nvGrpSpPr>
        <p:grpSpPr>
          <a:xfrm>
            <a:off x="2705770" y="7118119"/>
            <a:ext cx="1490168" cy="1609179"/>
            <a:chOff x="542924" y="7050032"/>
            <a:chExt cx="1490168" cy="1609179"/>
          </a:xfrm>
        </p:grpSpPr>
        <p:grpSp>
          <p:nvGrpSpPr>
            <p:cNvPr id="12" name="グループ化 11">
              <a:extLst>
                <a:ext uri="{FF2B5EF4-FFF2-40B4-BE49-F238E27FC236}">
                  <a16:creationId xmlns:a16="http://schemas.microsoft.com/office/drawing/2014/main" id="{EED7940B-21C3-8DFB-A95A-0320282702B6}"/>
                </a:ext>
              </a:extLst>
            </p:cNvPr>
            <p:cNvGrpSpPr/>
            <p:nvPr/>
          </p:nvGrpSpPr>
          <p:grpSpPr>
            <a:xfrm>
              <a:off x="542924" y="7050032"/>
              <a:ext cx="1490168" cy="1609179"/>
              <a:chOff x="549821" y="7901436"/>
              <a:chExt cx="1490168" cy="1609179"/>
            </a:xfrm>
          </p:grpSpPr>
          <p:grpSp>
            <p:nvGrpSpPr>
              <p:cNvPr id="15" name="グループ化 14">
                <a:extLst>
                  <a:ext uri="{FF2B5EF4-FFF2-40B4-BE49-F238E27FC236}">
                    <a16:creationId xmlns:a16="http://schemas.microsoft.com/office/drawing/2014/main" id="{9A8B87D0-227B-A533-6F9B-8148A6FD8FB1}"/>
                  </a:ext>
                </a:extLst>
              </p:cNvPr>
              <p:cNvGrpSpPr/>
              <p:nvPr/>
            </p:nvGrpSpPr>
            <p:grpSpPr>
              <a:xfrm>
                <a:off x="549821" y="7901436"/>
                <a:ext cx="1490168" cy="1609179"/>
                <a:chOff x="1633284" y="665018"/>
                <a:chExt cx="4806007" cy="5374723"/>
              </a:xfrm>
            </p:grpSpPr>
            <p:sp>
              <p:nvSpPr>
                <p:cNvPr id="17" name="爆発 1 183">
                  <a:extLst>
                    <a:ext uri="{FF2B5EF4-FFF2-40B4-BE49-F238E27FC236}">
                      <a16:creationId xmlns:a16="http://schemas.microsoft.com/office/drawing/2014/main" id="{D933C5FC-D957-7229-A4BE-0311C51A602D}"/>
                    </a:ext>
                  </a:extLst>
                </p:cNvPr>
                <p:cNvSpPr/>
                <p:nvPr/>
              </p:nvSpPr>
              <p:spPr>
                <a:xfrm>
                  <a:off x="4726188" y="1965627"/>
                  <a:ext cx="1713103" cy="2104774"/>
                </a:xfrm>
                <a:prstGeom prst="irregularSeal1">
                  <a:avLst/>
                </a:prstGeom>
                <a:solidFill>
                  <a:srgbClr val="C6D9F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8" name="正方形/長方形 17">
                  <a:extLst>
                    <a:ext uri="{FF2B5EF4-FFF2-40B4-BE49-F238E27FC236}">
                      <a16:creationId xmlns:a16="http://schemas.microsoft.com/office/drawing/2014/main" id="{EB919036-CC63-D934-DABE-091856AC719B}"/>
                    </a:ext>
                  </a:extLst>
                </p:cNvPr>
                <p:cNvSpPr/>
                <p:nvPr/>
              </p:nvSpPr>
              <p:spPr>
                <a:xfrm>
                  <a:off x="1633284" y="1973389"/>
                  <a:ext cx="1948874" cy="16810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19" name="楕円 18">
                  <a:extLst>
                    <a:ext uri="{FF2B5EF4-FFF2-40B4-BE49-F238E27FC236}">
                      <a16:creationId xmlns:a16="http://schemas.microsoft.com/office/drawing/2014/main" id="{44286B56-0E73-6138-0B75-74AF1907967A}"/>
                    </a:ext>
                  </a:extLst>
                </p:cNvPr>
                <p:cNvSpPr/>
                <p:nvPr/>
              </p:nvSpPr>
              <p:spPr>
                <a:xfrm>
                  <a:off x="3657601" y="665018"/>
                  <a:ext cx="942109" cy="89592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0" name="角丸四角形 186">
                  <a:extLst>
                    <a:ext uri="{FF2B5EF4-FFF2-40B4-BE49-F238E27FC236}">
                      <a16:creationId xmlns:a16="http://schemas.microsoft.com/office/drawing/2014/main" id="{C70B255B-09B7-F4AB-6235-820A5F396398}"/>
                    </a:ext>
                  </a:extLst>
                </p:cNvPr>
                <p:cNvSpPr/>
                <p:nvPr/>
              </p:nvSpPr>
              <p:spPr>
                <a:xfrm rot="19258045">
                  <a:off x="4035723" y="3993289"/>
                  <a:ext cx="1224000" cy="54000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1" name="角丸四角形 187">
                  <a:extLst>
                    <a:ext uri="{FF2B5EF4-FFF2-40B4-BE49-F238E27FC236}">
                      <a16:creationId xmlns:a16="http://schemas.microsoft.com/office/drawing/2014/main" id="{69E0C7F3-BB1F-E7E2-1CF6-D95282A92B04}"/>
                    </a:ext>
                  </a:extLst>
                </p:cNvPr>
                <p:cNvSpPr/>
                <p:nvPr/>
              </p:nvSpPr>
              <p:spPr>
                <a:xfrm rot="15180000">
                  <a:off x="3533379" y="4885241"/>
                  <a:ext cx="1800589" cy="508412"/>
                </a:xfrm>
                <a:prstGeom prst="roundRect">
                  <a:avLst>
                    <a:gd name="adj" fmla="val 50000"/>
                  </a:avLst>
                </a:prstGeom>
                <a:solidFill>
                  <a:schemeClr val="tx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2" name="正方形/長方形 21">
                  <a:extLst>
                    <a:ext uri="{FF2B5EF4-FFF2-40B4-BE49-F238E27FC236}">
                      <a16:creationId xmlns:a16="http://schemas.microsoft.com/office/drawing/2014/main" id="{D0CF7FBC-8C06-CD5D-1442-850170C29636}"/>
                    </a:ext>
                  </a:extLst>
                </p:cNvPr>
                <p:cNvSpPr/>
                <p:nvPr/>
              </p:nvSpPr>
              <p:spPr>
                <a:xfrm>
                  <a:off x="2048808" y="1058495"/>
                  <a:ext cx="1117819" cy="907132"/>
                </a:xfrm>
                <a:prstGeom prst="rect">
                  <a:avLst/>
                </a:prstGeom>
                <a:solidFill>
                  <a:schemeClr val="tx1"/>
                </a:solidFill>
                <a:ln w="12700">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16" name="角丸四角形 182">
                <a:extLst>
                  <a:ext uri="{FF2B5EF4-FFF2-40B4-BE49-F238E27FC236}">
                    <a16:creationId xmlns:a16="http://schemas.microsoft.com/office/drawing/2014/main" id="{77ABD0C6-AC0F-045D-8CCB-D032B7CB5B62}"/>
                  </a:ext>
                </a:extLst>
              </p:cNvPr>
              <p:cNvSpPr/>
              <p:nvPr/>
            </p:nvSpPr>
            <p:spPr>
              <a:xfrm rot="19965377">
                <a:off x="1360497" y="8170502"/>
                <a:ext cx="288010" cy="804705"/>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13" name="角丸四角形 256">
              <a:extLst>
                <a:ext uri="{FF2B5EF4-FFF2-40B4-BE49-F238E27FC236}">
                  <a16:creationId xmlns:a16="http://schemas.microsoft.com/office/drawing/2014/main" id="{F0DA810A-314E-22EA-8FAE-5A036CBA823C}"/>
                </a:ext>
              </a:extLst>
            </p:cNvPr>
            <p:cNvSpPr/>
            <p:nvPr/>
          </p:nvSpPr>
          <p:spPr>
            <a:xfrm rot="3361023">
              <a:off x="1064121" y="7268353"/>
              <a:ext cx="154850" cy="607859"/>
            </a:xfrm>
            <a:prstGeom prst="roundRect">
              <a:avLst>
                <a:gd name="adj" fmla="val 50000"/>
              </a:avLst>
            </a:prstGeom>
            <a:solidFill>
              <a:schemeClr val="tx1"/>
            </a:solidFill>
            <a:ln w="6350">
              <a:solidFill>
                <a:srgbClr val="C6D9F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4" name="楕円 13">
              <a:extLst>
                <a:ext uri="{FF2B5EF4-FFF2-40B4-BE49-F238E27FC236}">
                  <a16:creationId xmlns:a16="http://schemas.microsoft.com/office/drawing/2014/main" id="{69603B64-987F-5842-4230-D7EC560BD787}"/>
                </a:ext>
              </a:extLst>
            </p:cNvPr>
            <p:cNvSpPr/>
            <p:nvPr/>
          </p:nvSpPr>
          <p:spPr>
            <a:xfrm>
              <a:off x="1244206" y="7357528"/>
              <a:ext cx="211778" cy="265715"/>
            </a:xfrm>
            <a:prstGeom prst="ellipse">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23" name="テキスト ボックス 22">
            <a:extLst>
              <a:ext uri="{FF2B5EF4-FFF2-40B4-BE49-F238E27FC236}">
                <a16:creationId xmlns:a16="http://schemas.microsoft.com/office/drawing/2014/main" id="{34052C75-2003-2134-766C-0C01F57BBD0D}"/>
              </a:ext>
            </a:extLst>
          </p:cNvPr>
          <p:cNvSpPr txBox="1"/>
          <p:nvPr/>
        </p:nvSpPr>
        <p:spPr>
          <a:xfrm>
            <a:off x="2410588" y="6543205"/>
            <a:ext cx="2204706" cy="400110"/>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持ち物の制限</a:t>
            </a:r>
            <a:endParaRPr kumimoji="1" lang="en-US" altLang="ja-JP" sz="2000" b="1" i="0" u="none" strike="noStrike" kern="1200" cap="none" spc="60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cxnSp>
        <p:nvCxnSpPr>
          <p:cNvPr id="24" name="直線矢印コネクタ 23">
            <a:extLst>
              <a:ext uri="{FF2B5EF4-FFF2-40B4-BE49-F238E27FC236}">
                <a16:creationId xmlns:a16="http://schemas.microsoft.com/office/drawing/2014/main" id="{42F3908E-70B5-EE43-6073-CECE11EFC1B7}"/>
              </a:ext>
            </a:extLst>
          </p:cNvPr>
          <p:cNvCxnSpPr/>
          <p:nvPr/>
        </p:nvCxnSpPr>
        <p:spPr>
          <a:xfrm flipV="1">
            <a:off x="741497" y="7291305"/>
            <a:ext cx="1268492" cy="73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5" name="グループ化 24">
            <a:extLst>
              <a:ext uri="{FF2B5EF4-FFF2-40B4-BE49-F238E27FC236}">
                <a16:creationId xmlns:a16="http://schemas.microsoft.com/office/drawing/2014/main" id="{2C1EA057-54E1-E0FD-F83E-291CB9B52F2B}"/>
              </a:ext>
            </a:extLst>
          </p:cNvPr>
          <p:cNvGrpSpPr/>
          <p:nvPr/>
        </p:nvGrpSpPr>
        <p:grpSpPr>
          <a:xfrm>
            <a:off x="4817593" y="7079052"/>
            <a:ext cx="1507052" cy="1532788"/>
            <a:chOff x="2698710" y="7136214"/>
            <a:chExt cx="1507052" cy="1532788"/>
          </a:xfrm>
        </p:grpSpPr>
        <p:grpSp>
          <p:nvGrpSpPr>
            <p:cNvPr id="26" name="グループ化 25">
              <a:extLst>
                <a:ext uri="{FF2B5EF4-FFF2-40B4-BE49-F238E27FC236}">
                  <a16:creationId xmlns:a16="http://schemas.microsoft.com/office/drawing/2014/main" id="{1A734B53-5B90-B69A-DA07-DC78C1F815ED}"/>
                </a:ext>
              </a:extLst>
            </p:cNvPr>
            <p:cNvGrpSpPr/>
            <p:nvPr/>
          </p:nvGrpSpPr>
          <p:grpSpPr>
            <a:xfrm>
              <a:off x="2727716" y="7136214"/>
              <a:ext cx="1478046" cy="1532788"/>
              <a:chOff x="3009862" y="1141641"/>
              <a:chExt cx="5518220" cy="5453648"/>
            </a:xfrm>
          </p:grpSpPr>
          <p:grpSp>
            <p:nvGrpSpPr>
              <p:cNvPr id="31" name="グループ化 30">
                <a:extLst>
                  <a:ext uri="{FF2B5EF4-FFF2-40B4-BE49-F238E27FC236}">
                    <a16:creationId xmlns:a16="http://schemas.microsoft.com/office/drawing/2014/main" id="{8E4E4D8C-B9C5-3B6E-FEF3-43EF82B6063D}"/>
                  </a:ext>
                </a:extLst>
              </p:cNvPr>
              <p:cNvGrpSpPr/>
              <p:nvPr/>
            </p:nvGrpSpPr>
            <p:grpSpPr>
              <a:xfrm>
                <a:off x="4659584" y="1635023"/>
                <a:ext cx="1826416" cy="2004393"/>
                <a:chOff x="-2342147" y="237334"/>
                <a:chExt cx="2695073" cy="3612771"/>
              </a:xfrm>
              <a:solidFill>
                <a:schemeClr val="tx1"/>
              </a:solidFill>
            </p:grpSpPr>
            <p:sp>
              <p:nvSpPr>
                <p:cNvPr id="456" name="フローチャート: 処理 455">
                  <a:extLst>
                    <a:ext uri="{FF2B5EF4-FFF2-40B4-BE49-F238E27FC236}">
                      <a16:creationId xmlns:a16="http://schemas.microsoft.com/office/drawing/2014/main" id="{24DC25A4-EA8E-C8EA-D4F6-FD657A5BF16C}"/>
                    </a:ext>
                  </a:extLst>
                </p:cNvPr>
                <p:cNvSpPr/>
                <p:nvPr/>
              </p:nvSpPr>
              <p:spPr>
                <a:xfrm>
                  <a:off x="-2342147" y="1760979"/>
                  <a:ext cx="2695073" cy="2089126"/>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57" name="フローチャート: 処理 456">
                  <a:extLst>
                    <a:ext uri="{FF2B5EF4-FFF2-40B4-BE49-F238E27FC236}">
                      <a16:creationId xmlns:a16="http://schemas.microsoft.com/office/drawing/2014/main" id="{EF619DC5-B1AE-AF44-0E2D-E696DA1F1C57}"/>
                    </a:ext>
                  </a:extLst>
                </p:cNvPr>
                <p:cNvSpPr/>
                <p:nvPr/>
              </p:nvSpPr>
              <p:spPr>
                <a:xfrm>
                  <a:off x="-2263653" y="237334"/>
                  <a:ext cx="2516804" cy="1594054"/>
                </a:xfrm>
                <a:prstGeom prst="flowChartProcess">
                  <a:avLst/>
                </a:prstGeom>
                <a:grpFill/>
                <a:ln w="6350">
                  <a:solidFill>
                    <a:srgbClr val="C6D9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448" name="グループ化 447">
                <a:extLst>
                  <a:ext uri="{FF2B5EF4-FFF2-40B4-BE49-F238E27FC236}">
                    <a16:creationId xmlns:a16="http://schemas.microsoft.com/office/drawing/2014/main" id="{80A313CD-26A7-2172-154C-F4F31E872309}"/>
                  </a:ext>
                </a:extLst>
              </p:cNvPr>
              <p:cNvGrpSpPr/>
              <p:nvPr/>
            </p:nvGrpSpPr>
            <p:grpSpPr>
              <a:xfrm>
                <a:off x="6839577" y="1141641"/>
                <a:ext cx="1688505" cy="5385303"/>
                <a:chOff x="3736134" y="787245"/>
                <a:chExt cx="1579512" cy="5238460"/>
              </a:xfrm>
            </p:grpSpPr>
            <p:sp>
              <p:nvSpPr>
                <p:cNvPr id="453" name="楕円 452">
                  <a:extLst>
                    <a:ext uri="{FF2B5EF4-FFF2-40B4-BE49-F238E27FC236}">
                      <a16:creationId xmlns:a16="http://schemas.microsoft.com/office/drawing/2014/main" id="{2ED0908D-0FFB-A45F-6298-37045A95BEC0}"/>
                    </a:ext>
                  </a:extLst>
                </p:cNvPr>
                <p:cNvSpPr/>
                <p:nvPr/>
              </p:nvSpPr>
              <p:spPr>
                <a:xfrm>
                  <a:off x="3736134" y="787245"/>
                  <a:ext cx="942109" cy="89592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54" name="角丸四角形 197">
                  <a:extLst>
                    <a:ext uri="{FF2B5EF4-FFF2-40B4-BE49-F238E27FC236}">
                      <a16:creationId xmlns:a16="http://schemas.microsoft.com/office/drawing/2014/main" id="{68BD877B-E0F4-9FFC-E95B-B1DDE751AE6D}"/>
                    </a:ext>
                  </a:extLst>
                </p:cNvPr>
                <p:cNvSpPr/>
                <p:nvPr/>
              </p:nvSpPr>
              <p:spPr>
                <a:xfrm rot="19295407">
                  <a:off x="4021986" y="3928227"/>
                  <a:ext cx="1293660" cy="632060"/>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55" name="角丸四角形 198">
                  <a:extLst>
                    <a:ext uri="{FF2B5EF4-FFF2-40B4-BE49-F238E27FC236}">
                      <a16:creationId xmlns:a16="http://schemas.microsoft.com/office/drawing/2014/main" id="{5B5B6004-CFC8-7528-C94F-EDFF3D45FF1E}"/>
                    </a:ext>
                  </a:extLst>
                </p:cNvPr>
                <p:cNvSpPr/>
                <p:nvPr/>
              </p:nvSpPr>
              <p:spPr>
                <a:xfrm rot="15180000">
                  <a:off x="3524593" y="4871204"/>
                  <a:ext cx="1800591" cy="508411"/>
                </a:xfrm>
                <a:prstGeom prst="roundRect">
                  <a:avLst>
                    <a:gd name="adj" fmla="val 50000"/>
                  </a:avLst>
                </a:prstGeom>
                <a:solidFill>
                  <a:schemeClr val="tx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nvGrpSpPr>
              <p:cNvPr id="449" name="グループ化 448">
                <a:extLst>
                  <a:ext uri="{FF2B5EF4-FFF2-40B4-BE49-F238E27FC236}">
                    <a16:creationId xmlns:a16="http://schemas.microsoft.com/office/drawing/2014/main" id="{2EB80B7E-2697-A349-78D5-69433611DEBB}"/>
                  </a:ext>
                </a:extLst>
              </p:cNvPr>
              <p:cNvGrpSpPr/>
              <p:nvPr/>
            </p:nvGrpSpPr>
            <p:grpSpPr>
              <a:xfrm>
                <a:off x="3009862" y="1166633"/>
                <a:ext cx="1382162" cy="5428656"/>
                <a:chOff x="3441407" y="948203"/>
                <a:chExt cx="1292944" cy="5280632"/>
              </a:xfrm>
            </p:grpSpPr>
            <p:sp>
              <p:nvSpPr>
                <p:cNvPr id="450" name="楕円 449">
                  <a:extLst>
                    <a:ext uri="{FF2B5EF4-FFF2-40B4-BE49-F238E27FC236}">
                      <a16:creationId xmlns:a16="http://schemas.microsoft.com/office/drawing/2014/main" id="{35E52836-8F03-10BA-21BA-5CD39674A2B9}"/>
                    </a:ext>
                  </a:extLst>
                </p:cNvPr>
                <p:cNvSpPr/>
                <p:nvPr/>
              </p:nvSpPr>
              <p:spPr>
                <a:xfrm>
                  <a:off x="3792242" y="948203"/>
                  <a:ext cx="942109" cy="89592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51" name="角丸四角形 194">
                  <a:extLst>
                    <a:ext uri="{FF2B5EF4-FFF2-40B4-BE49-F238E27FC236}">
                      <a16:creationId xmlns:a16="http://schemas.microsoft.com/office/drawing/2014/main" id="{763BA0BA-4560-8F87-68C5-E3B3EE52655E}"/>
                    </a:ext>
                  </a:extLst>
                </p:cNvPr>
                <p:cNvSpPr/>
                <p:nvPr/>
              </p:nvSpPr>
              <p:spPr>
                <a:xfrm rot="12619435">
                  <a:off x="3441407" y="4237231"/>
                  <a:ext cx="1224000" cy="539999"/>
                </a:xfrm>
                <a:prstGeom prst="round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452" name="角丸四角形 195">
                  <a:extLst>
                    <a:ext uri="{FF2B5EF4-FFF2-40B4-BE49-F238E27FC236}">
                      <a16:creationId xmlns:a16="http://schemas.microsoft.com/office/drawing/2014/main" id="{54009D16-94FD-BBB3-2D61-C180892E9F07}"/>
                    </a:ext>
                  </a:extLst>
                </p:cNvPr>
                <p:cNvSpPr/>
                <p:nvPr/>
              </p:nvSpPr>
              <p:spPr>
                <a:xfrm rot="17428979">
                  <a:off x="3355863" y="5074336"/>
                  <a:ext cx="1800586" cy="508412"/>
                </a:xfrm>
                <a:prstGeom prst="roundRect">
                  <a:avLst>
                    <a:gd name="adj" fmla="val 50000"/>
                  </a:avLst>
                </a:prstGeom>
                <a:solidFill>
                  <a:schemeClr val="tx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grpSp>
        <p:sp>
          <p:nvSpPr>
            <p:cNvPr id="27" name="角丸四角形 201">
              <a:extLst>
                <a:ext uri="{FF2B5EF4-FFF2-40B4-BE49-F238E27FC236}">
                  <a16:creationId xmlns:a16="http://schemas.microsoft.com/office/drawing/2014/main" id="{2FA94E78-D0FF-7545-F37D-1EFB6558BC11}"/>
                </a:ext>
              </a:extLst>
            </p:cNvPr>
            <p:cNvSpPr/>
            <p:nvPr/>
          </p:nvSpPr>
          <p:spPr>
            <a:xfrm rot="19965377">
              <a:off x="3942948" y="7413004"/>
              <a:ext cx="242608" cy="731640"/>
            </a:xfrm>
            <a:prstGeom prst="roundRect">
              <a:avLst>
                <a:gd name="adj" fmla="val 50000"/>
              </a:avLst>
            </a:prstGeom>
            <a:solidFill>
              <a:schemeClr val="tx1"/>
            </a:solidFill>
            <a:ln w="6350">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8" name="角丸四角形 230">
              <a:extLst>
                <a:ext uri="{FF2B5EF4-FFF2-40B4-BE49-F238E27FC236}">
                  <a16:creationId xmlns:a16="http://schemas.microsoft.com/office/drawing/2014/main" id="{B36AE8A9-62A6-307B-DD55-4972C37A62BC}"/>
                </a:ext>
              </a:extLst>
            </p:cNvPr>
            <p:cNvSpPr/>
            <p:nvPr/>
          </p:nvSpPr>
          <p:spPr>
            <a:xfrm rot="1121196">
              <a:off x="2698710" y="7433002"/>
              <a:ext cx="259441" cy="747272"/>
            </a:xfrm>
            <a:prstGeom prst="roundRect">
              <a:avLst>
                <a:gd name="adj" fmla="val 50000"/>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9" name="角丸四角形 506">
              <a:extLst>
                <a:ext uri="{FF2B5EF4-FFF2-40B4-BE49-F238E27FC236}">
                  <a16:creationId xmlns:a16="http://schemas.microsoft.com/office/drawing/2014/main" id="{82A5ABF0-070C-800B-27AC-87ED30048CFC}"/>
                </a:ext>
              </a:extLst>
            </p:cNvPr>
            <p:cNvSpPr/>
            <p:nvPr/>
          </p:nvSpPr>
          <p:spPr>
            <a:xfrm rot="17961617">
              <a:off x="3049882" y="7386607"/>
              <a:ext cx="144000" cy="502281"/>
            </a:xfrm>
            <a:prstGeom prst="roundRect">
              <a:avLst>
                <a:gd name="adj" fmla="val 50000"/>
              </a:avLst>
            </a:prstGeom>
            <a:solidFill>
              <a:schemeClr val="tx1"/>
            </a:solidFill>
            <a:ln w="6350">
              <a:solidFill>
                <a:srgbClr val="C6D9F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0" name="角丸四角形 507">
              <a:extLst>
                <a:ext uri="{FF2B5EF4-FFF2-40B4-BE49-F238E27FC236}">
                  <a16:creationId xmlns:a16="http://schemas.microsoft.com/office/drawing/2014/main" id="{91786C25-7341-3FF4-262D-D28903E6E0FD}"/>
                </a:ext>
              </a:extLst>
            </p:cNvPr>
            <p:cNvSpPr/>
            <p:nvPr/>
          </p:nvSpPr>
          <p:spPr>
            <a:xfrm rot="3701407">
              <a:off x="3661873" y="7362687"/>
              <a:ext cx="144000" cy="532724"/>
            </a:xfrm>
            <a:prstGeom prst="roundRect">
              <a:avLst>
                <a:gd name="adj" fmla="val 50000"/>
              </a:avLst>
            </a:prstGeom>
            <a:solidFill>
              <a:schemeClr val="tx1"/>
            </a:solidFill>
            <a:ln w="6350">
              <a:solidFill>
                <a:srgbClr val="C6D9F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grpSp>
      <p:sp>
        <p:nvSpPr>
          <p:cNvPr id="458" name="テキスト ボックス 457">
            <a:extLst>
              <a:ext uri="{FF2B5EF4-FFF2-40B4-BE49-F238E27FC236}">
                <a16:creationId xmlns:a16="http://schemas.microsoft.com/office/drawing/2014/main" id="{7E63E6B4-FF25-7573-908F-8EDFACB7FB4C}"/>
              </a:ext>
            </a:extLst>
          </p:cNvPr>
          <p:cNvSpPr txBox="1"/>
          <p:nvPr/>
        </p:nvSpPr>
        <p:spPr>
          <a:xfrm>
            <a:off x="4392597" y="6326448"/>
            <a:ext cx="2204706" cy="707886"/>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重い物は</a:t>
            </a:r>
            <a:br>
              <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br>
            <a:r>
              <a:rPr kumimoji="1" lang="ja-JP" altLang="en-US"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rPr>
              <a:t>２人で保持</a:t>
            </a:r>
            <a:endParaRPr kumimoji="1" lang="en-US" altLang="ja-JP" sz="2000" b="1" i="0" u="none" strike="noStrike" kern="1200" cap="none" spc="0" normalizeH="0" baseline="0" noProof="0" dirty="0">
              <a:ln>
                <a:noFill/>
              </a:ln>
              <a:solidFill>
                <a:schemeClr val="accent6">
                  <a:lumMod val="75000"/>
                </a:schemeClr>
              </a:solidFill>
              <a:effectLst/>
              <a:uLnTx/>
              <a:uFillTx/>
              <a:latin typeface="メイリオ" panose="020B0604030504040204" pitchFamily="50" charset="-128"/>
              <a:ea typeface="メイリオ" panose="020B0604030504040204" pitchFamily="50" charset="-128"/>
              <a:cs typeface="+mn-cs"/>
            </a:endParaRPr>
          </a:p>
        </p:txBody>
      </p:sp>
      <p:pic>
        <p:nvPicPr>
          <p:cNvPr id="459" name="図 458">
            <a:extLst>
              <a:ext uri="{FF2B5EF4-FFF2-40B4-BE49-F238E27FC236}">
                <a16:creationId xmlns:a16="http://schemas.microsoft.com/office/drawing/2014/main" id="{3CE911D2-EAAC-23A1-6FCA-1DEFD29A487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21482" y="8932780"/>
            <a:ext cx="650633" cy="650633"/>
          </a:xfrm>
          <a:prstGeom prst="rect">
            <a:avLst/>
          </a:prstGeom>
        </p:spPr>
      </p:pic>
    </p:spTree>
    <p:extLst>
      <p:ext uri="{BB962C8B-B14F-4D97-AF65-F5344CB8AC3E}">
        <p14:creationId xmlns:p14="http://schemas.microsoft.com/office/powerpoint/2010/main" val="1423544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0AD47"/>
        </a:solidFill>
        <a:effectLst/>
      </p:bgPr>
    </p:bg>
    <p:spTree>
      <p:nvGrpSpPr>
        <p:cNvPr id="1" name="">
          <a:extLst>
            <a:ext uri="{FF2B5EF4-FFF2-40B4-BE49-F238E27FC236}">
              <a16:creationId xmlns:a16="http://schemas.microsoft.com/office/drawing/2014/main" id="{3702F669-43D7-864B-2E2C-5CEE5242AD5B}"/>
            </a:ext>
          </a:extLst>
        </p:cNvPr>
        <p:cNvGrpSpPr/>
        <p:nvPr/>
      </p:nvGrpSpPr>
      <p:grpSpPr>
        <a:xfrm>
          <a:off x="0" y="0"/>
          <a:ext cx="0" cy="0"/>
          <a:chOff x="0" y="0"/>
          <a:chExt cx="0" cy="0"/>
        </a:xfrm>
      </p:grpSpPr>
      <p:sp>
        <p:nvSpPr>
          <p:cNvPr id="44" name="正方形/長方形 43">
            <a:extLst>
              <a:ext uri="{FF2B5EF4-FFF2-40B4-BE49-F238E27FC236}">
                <a16:creationId xmlns:a16="http://schemas.microsoft.com/office/drawing/2014/main" id="{5376DA2D-0A7B-0E9A-7585-006A51F8FEEE}"/>
              </a:ext>
            </a:extLst>
          </p:cNvPr>
          <p:cNvSpPr/>
          <p:nvPr/>
        </p:nvSpPr>
        <p:spPr>
          <a:xfrm>
            <a:off x="107014" y="827286"/>
            <a:ext cx="6660000" cy="9012763"/>
          </a:xfrm>
          <a:prstGeom prst="rect">
            <a:avLst/>
          </a:prstGeom>
          <a:solidFill>
            <a:schemeClr val="bg1"/>
          </a:solidFill>
          <a:ln>
            <a:solidFill>
              <a:srgbClr val="70AD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16"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48" name="テキスト ボックス 47">
            <a:extLst>
              <a:ext uri="{FF2B5EF4-FFF2-40B4-BE49-F238E27FC236}">
                <a16:creationId xmlns:a16="http://schemas.microsoft.com/office/drawing/2014/main" id="{6FBB4866-0526-8277-A9C4-44977F4F2400}"/>
              </a:ext>
            </a:extLst>
          </p:cNvPr>
          <p:cNvSpPr txBox="1"/>
          <p:nvPr/>
        </p:nvSpPr>
        <p:spPr>
          <a:xfrm>
            <a:off x="-132966" y="42994"/>
            <a:ext cx="7043135" cy="830997"/>
          </a:xfrm>
          <a:prstGeom prst="rect">
            <a:avLst/>
          </a:prstGeom>
          <a:noFill/>
        </p:spPr>
        <p:txBody>
          <a:bodyPr wrap="square" rtlCol="0">
            <a:spAutoFit/>
          </a:bodyPr>
          <a:lstStyle/>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小売業における</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p>
            <a:pPr marL="0" marR="0" lvl="0" indent="0" algn="ctr" defTabSz="914316" rtl="0" eaLnBrk="1" fontAlgn="auto" latinLnBrk="0" hangingPunct="1">
              <a:lnSpc>
                <a:spcPct val="100000"/>
              </a:lnSpc>
              <a:spcBef>
                <a:spcPts val="0"/>
              </a:spcBef>
              <a:spcAft>
                <a:spcPts val="0"/>
              </a:spcAft>
              <a:buClrTx/>
              <a:buSzTx/>
              <a:buFontTx/>
              <a:buNone/>
              <a:tabLst/>
              <a:defRPr/>
            </a:pPr>
            <a:r>
              <a:rPr kumimoji="1" lang="ja-JP" altLang="en-US" sz="2400" b="1" dirty="0">
                <a:solidFill>
                  <a:prstClr val="white"/>
                </a:solidFill>
                <a:latin typeface="メイリオ" panose="020B0604030504040204" pitchFamily="50" charset="-128"/>
                <a:ea typeface="メイリオ" panose="020B0604030504040204" pitchFamily="50" charset="-128"/>
                <a:cs typeface="メイリオ" panose="020B0604030504040204" pitchFamily="50" charset="-128"/>
              </a:rPr>
              <a:t>高年齢労働者の災害防止対策について</a:t>
            </a:r>
            <a:endParaRPr kumimoji="1" lang="en-US" altLang="ja-JP" sz="24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テキスト ボックス 37">
            <a:extLst>
              <a:ext uri="{FF2B5EF4-FFF2-40B4-BE49-F238E27FC236}">
                <a16:creationId xmlns:a16="http://schemas.microsoft.com/office/drawing/2014/main" id="{B6E0E9A2-79A2-3674-E7CD-55E8561115DC}"/>
              </a:ext>
            </a:extLst>
          </p:cNvPr>
          <p:cNvSpPr txBox="1"/>
          <p:nvPr/>
        </p:nvSpPr>
        <p:spPr>
          <a:xfrm>
            <a:off x="164784" y="9056323"/>
            <a:ext cx="4695417" cy="698071"/>
          </a:xfrm>
          <a:prstGeom prst="rect">
            <a:avLst/>
          </a:prstGeom>
          <a:noFill/>
          <a:ln w="22225">
            <a:solidFill>
              <a:srgbClr val="70AD47"/>
            </a:solidFill>
          </a:ln>
        </p:spPr>
        <p:txBody>
          <a:bodyPr wrap="square" bIns="36000" rtlCol="0">
            <a:spAutoFit/>
          </a:bodyPr>
          <a:lstStyle/>
          <a:p>
            <a:pPr algn="ctr" hangingPunct="0"/>
            <a:r>
              <a:rPr lang="ja-JP" altLang="en-US" sz="2000" b="1" dirty="0">
                <a:latin typeface="Meiryo UI" panose="020B0604030504040204" pitchFamily="50" charset="-128"/>
                <a:ea typeface="Meiryo UI" panose="020B0604030504040204" pitchFamily="50" charset="-128"/>
              </a:rPr>
              <a:t>　山梨県小売業</a:t>
            </a:r>
            <a:r>
              <a:rPr lang="en-US" altLang="ja-JP" sz="2000" b="1" dirty="0">
                <a:latin typeface="Meiryo UI" panose="020B0604030504040204" pitchFamily="50" charset="-128"/>
                <a:ea typeface="Meiryo UI" panose="020B0604030504040204" pitchFamily="50" charset="-128"/>
              </a:rPr>
              <a:t>SAFE</a:t>
            </a:r>
            <a:r>
              <a:rPr lang="ja-JP" altLang="en-US" sz="2000" b="1" dirty="0">
                <a:latin typeface="Meiryo UI" panose="020B0604030504040204" pitchFamily="50" charset="-128"/>
                <a:ea typeface="Meiryo UI" panose="020B0604030504040204" pitchFamily="50" charset="-128"/>
              </a:rPr>
              <a:t>協議会</a:t>
            </a:r>
            <a:endParaRPr lang="en-US" altLang="ja-JP" sz="2000" b="1" dirty="0">
              <a:latin typeface="Meiryo UI" panose="020B0604030504040204" pitchFamily="50" charset="-128"/>
              <a:ea typeface="Meiryo UI" panose="020B0604030504040204" pitchFamily="50" charset="-128"/>
            </a:endParaRPr>
          </a:p>
          <a:p>
            <a:pPr algn="ctr" hangingPunct="0"/>
            <a:r>
              <a:rPr lang="ja-JP" altLang="en-US" sz="1000" dirty="0">
                <a:latin typeface="Meiryo UI" panose="020B0604030504040204" pitchFamily="50" charset="-128"/>
                <a:ea typeface="Meiryo UI" panose="020B0604030504040204" pitchFamily="50" charset="-128"/>
              </a:rPr>
              <a:t>　　山梨労働局・山梨県・山梨県損害保険代理業協会・全国健康保険協会山梨支部</a:t>
            </a:r>
            <a:endParaRPr lang="en-US" altLang="ja-JP" sz="1000" dirty="0">
              <a:latin typeface="Meiryo UI" panose="020B0604030504040204" pitchFamily="50" charset="-128"/>
              <a:ea typeface="Meiryo UI" panose="020B0604030504040204" pitchFamily="50" charset="-128"/>
            </a:endParaRPr>
          </a:p>
          <a:p>
            <a:pPr algn="ctr" hangingPunct="0"/>
            <a:r>
              <a:rPr lang="ja-JP" altLang="en-US" sz="1000" dirty="0">
                <a:latin typeface="Meiryo UI" panose="020B0604030504040204" pitchFamily="50" charset="-128"/>
                <a:ea typeface="Meiryo UI" panose="020B0604030504040204" pitchFamily="50" charset="-128"/>
              </a:rPr>
              <a:t>　　甲府商工会議所・</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株</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オギノ・</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株</a:t>
            </a:r>
            <a:r>
              <a:rPr lang="en-US" altLang="ja-JP" sz="1000" dirty="0">
                <a:latin typeface="Meiryo UI" panose="020B0604030504040204" pitchFamily="50" charset="-128"/>
                <a:ea typeface="Meiryo UI" panose="020B0604030504040204" pitchFamily="50" charset="-128"/>
              </a:rPr>
              <a:t>)</a:t>
            </a:r>
            <a:r>
              <a:rPr lang="ja-JP" altLang="en-US" sz="1000" dirty="0">
                <a:latin typeface="Meiryo UI" panose="020B0604030504040204" pitchFamily="50" charset="-128"/>
                <a:ea typeface="Meiryo UI" panose="020B0604030504040204" pitchFamily="50" charset="-128"/>
              </a:rPr>
              <a:t>いちやまマート</a:t>
            </a:r>
            <a:endParaRPr lang="en-US" altLang="ja-JP" sz="1000" dirty="0">
              <a:latin typeface="Meiryo UI" panose="020B0604030504040204" pitchFamily="50" charset="-128"/>
              <a:ea typeface="Meiryo UI" panose="020B0604030504040204" pitchFamily="50" charset="-128"/>
            </a:endParaRPr>
          </a:p>
        </p:txBody>
      </p:sp>
      <p:grpSp>
        <p:nvGrpSpPr>
          <p:cNvPr id="18" name="グループ化 17">
            <a:extLst>
              <a:ext uri="{FF2B5EF4-FFF2-40B4-BE49-F238E27FC236}">
                <a16:creationId xmlns:a16="http://schemas.microsoft.com/office/drawing/2014/main" id="{3668CE93-1815-2A00-7A7B-1AE5F2863A2A}"/>
              </a:ext>
            </a:extLst>
          </p:cNvPr>
          <p:cNvGrpSpPr/>
          <p:nvPr/>
        </p:nvGrpSpPr>
        <p:grpSpPr>
          <a:xfrm>
            <a:off x="-38380" y="1322393"/>
            <a:ext cx="6853961" cy="5061793"/>
            <a:chOff x="-155214" y="316500"/>
            <a:chExt cx="6853961" cy="5061793"/>
          </a:xfrm>
        </p:grpSpPr>
        <p:sp>
          <p:nvSpPr>
            <p:cNvPr id="11" name="角丸四角形 17">
              <a:extLst>
                <a:ext uri="{FF2B5EF4-FFF2-40B4-BE49-F238E27FC236}">
                  <a16:creationId xmlns:a16="http://schemas.microsoft.com/office/drawing/2014/main" id="{00000000-0008-0000-1600-000012000000}"/>
                </a:ext>
              </a:extLst>
            </p:cNvPr>
            <p:cNvSpPr/>
            <p:nvPr/>
          </p:nvSpPr>
          <p:spPr bwMode="auto">
            <a:xfrm>
              <a:off x="-155214" y="851971"/>
              <a:ext cx="6733741" cy="306279"/>
            </a:xfrm>
            <a:prstGeom prst="roundRect">
              <a:avLst>
                <a:gd name="adj" fmla="val 0"/>
              </a:avLst>
            </a:prstGeom>
            <a:noFill/>
            <a:ln w="9525" cap="rnd" cmpd="thickThin" algn="ctr">
              <a:noFill/>
              <a:prstDash val="solid"/>
              <a:round/>
              <a:headEnd type="none" w="med" len="med"/>
              <a:tailEnd type="none" w="med" len="med"/>
            </a:ln>
            <a:effectLst/>
          </p:spPr>
          <p:txBody>
            <a:bodyPr vert="horz" wrap="square" lIns="216000" tIns="90000" rIns="144000" bIns="36000" numCol="1" rtlCol="0" anchor="ctr" anchorCtr="0" compatLnSpc="1">
              <a:prstTxWarp prst="textNoShape">
                <a:avLst/>
              </a:prstTxWarp>
              <a:scene3d>
                <a:camera prst="orthographicFront"/>
                <a:lightRig rig="threePt" dir="t"/>
              </a:scene3d>
              <a:sp3d extrusionH="57150">
                <a:bevelT w="38100" h="38100"/>
              </a:sp3d>
            </a:bodyPr>
            <a:lstStyle>
              <a:defPPr>
                <a:defRPr lang="en-GB"/>
              </a:defPPr>
              <a:lvl1pPr marL="0" indent="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6" charset="0"/>
                <a:defRPr sz="1100" kern="1200">
                  <a:solidFill>
                    <a:schemeClr val="tx1"/>
                  </a:solidFill>
                  <a:latin typeface="Arial" charset="0"/>
                  <a:ea typeface="ＭＳ Ｐゴシック" charset="-128"/>
                  <a:cs typeface="+mn-cs"/>
                </a:defRPr>
              </a:lvl5pPr>
              <a:lvl6pPr marL="2286000" indent="0" algn="l" defTabSz="914400" rtl="0" eaLnBrk="1" latinLnBrk="0" hangingPunct="1">
                <a:defRPr sz="1100" kern="1200">
                  <a:solidFill>
                    <a:schemeClr val="tx1"/>
                  </a:solidFill>
                  <a:latin typeface="Arial" charset="0"/>
                  <a:ea typeface="ＭＳ Ｐゴシック" charset="-128"/>
                  <a:cs typeface="+mn-cs"/>
                </a:defRPr>
              </a:lvl6pPr>
              <a:lvl7pPr marL="2743200" indent="0" algn="l" defTabSz="914400" rtl="0" eaLnBrk="1" latinLnBrk="0" hangingPunct="1">
                <a:defRPr sz="1100" kern="1200">
                  <a:solidFill>
                    <a:schemeClr val="tx1"/>
                  </a:solidFill>
                  <a:latin typeface="Arial" charset="0"/>
                  <a:ea typeface="ＭＳ Ｐゴシック" charset="-128"/>
                  <a:cs typeface="+mn-cs"/>
                </a:defRPr>
              </a:lvl7pPr>
              <a:lvl8pPr marL="3200400" indent="0" algn="l" defTabSz="914400" rtl="0" eaLnBrk="1" latinLnBrk="0" hangingPunct="1">
                <a:defRPr sz="1100" kern="1200">
                  <a:solidFill>
                    <a:schemeClr val="tx1"/>
                  </a:solidFill>
                  <a:latin typeface="Arial" charset="0"/>
                  <a:ea typeface="ＭＳ Ｐゴシック" charset="-128"/>
                  <a:cs typeface="+mn-cs"/>
                </a:defRPr>
              </a:lvl8pPr>
              <a:lvl9pPr marL="3657600" indent="0" algn="l" defTabSz="914400" rtl="0" eaLnBrk="1" latinLnBrk="0" hangingPunct="1">
                <a:defRPr sz="1100" kern="1200">
                  <a:solidFill>
                    <a:schemeClr val="tx1"/>
                  </a:solidFill>
                  <a:latin typeface="Arial" charset="0"/>
                  <a:ea typeface="ＭＳ Ｐゴシック" charset="-128"/>
                  <a:cs typeface="+mn-cs"/>
                </a:defRPr>
              </a:lvl9pPr>
            </a:lstStyle>
            <a:p>
              <a:pPr marL="0" marR="0" lvl="0" indent="0" algn="l" defTabSz="449263" rtl="0" eaLnBrk="1" fontAlgn="base" latinLnBrk="0" hangingPunct="0">
                <a:lnSpc>
                  <a:spcPts val="1500"/>
                </a:lnSpc>
                <a:spcBef>
                  <a:spcPct val="0"/>
                </a:spcBef>
                <a:spcAft>
                  <a:spcPct val="0"/>
                </a:spcAft>
                <a:buClr>
                  <a:srgbClr val="000000"/>
                </a:buClr>
                <a:buSzPct val="100000"/>
                <a:buFont typeface="Times New Roman" pitchFamily="16" charset="0"/>
                <a:buNone/>
                <a:tabLst/>
                <a:defRPr/>
              </a:pPr>
              <a:r>
                <a:rPr kumimoji="0" lang="ja-JP" altLang="en-US" sz="2400" i="1" u="none" strike="noStrike" kern="1200" cap="none" normalizeH="0" baseline="0" dirty="0">
                  <a:ln>
                    <a:noFill/>
                  </a:ln>
                  <a:solidFill>
                    <a:srgbClr val="FF0000"/>
                  </a:solidFill>
                  <a:effectLst>
                    <a:outerShdw blurRad="38100" dist="38100" dir="2700000" algn="tl">
                      <a:srgbClr val="000000">
                        <a:alpha val="43137"/>
                      </a:srgbClr>
                    </a:outerShdw>
                  </a:effectLst>
                  <a:latin typeface="Arial" charset="0"/>
                  <a:ea typeface="ＭＳ Ｐゴシック" charset="-128"/>
                  <a:cs typeface="+mn-cs"/>
                </a:rPr>
                <a:t>　　</a:t>
              </a:r>
              <a:br>
                <a:rPr kumimoji="0" lang="en-US" altLang="ja-JP" sz="2400" i="1" u="none" strike="noStrike" kern="1200" cap="none" normalizeH="0" baseline="0" dirty="0">
                  <a:ln>
                    <a:noFill/>
                  </a:ln>
                  <a:solidFill>
                    <a:srgbClr val="FF0000"/>
                  </a:solidFill>
                  <a:effectLst>
                    <a:glow rad="101600">
                      <a:schemeClr val="accent3">
                        <a:satMod val="175000"/>
                        <a:alpha val="40000"/>
                      </a:schemeClr>
                    </a:glow>
                    <a:outerShdw blurRad="38100" dist="38100" dir="2700000" algn="tl">
                      <a:srgbClr val="000000">
                        <a:alpha val="43137"/>
                      </a:srgbClr>
                    </a:outerShdw>
                  </a:effectLst>
                  <a:latin typeface="Arial" charset="0"/>
                  <a:ea typeface="ＭＳ Ｐゴシック" charset="-128"/>
                  <a:cs typeface="+mn-cs"/>
                </a:rPr>
              </a:br>
              <a:r>
                <a:rPr lang="ja-JP" altLang="ja-JP" sz="1200" b="1" kern="1200" cap="none" spc="0" dirty="0">
                  <a:ln w="22225">
                    <a:noFill/>
                    <a:prstDash val="solid"/>
                  </a:ln>
                  <a:solidFill>
                    <a:srgbClr val="0070C0"/>
                  </a:solidFill>
                  <a:effectLst/>
                  <a:latin typeface="HG丸ｺﾞｼｯｸM-PRO" panose="020F0600000000000000" pitchFamily="50" charset="-128"/>
                  <a:ea typeface="HG丸ｺﾞｼｯｸM-PRO" panose="020F0600000000000000" pitchFamily="50" charset="-128"/>
                  <a:cs typeface="+mn-cs"/>
                </a:rPr>
                <a:t>「高年齢者の</a:t>
              </a:r>
              <a:r>
                <a:rPr lang="ja-JP" altLang="en-US" sz="1200" b="1" kern="1200" cap="none" spc="0" dirty="0">
                  <a:ln w="22225">
                    <a:noFill/>
                    <a:prstDash val="solid"/>
                  </a:ln>
                  <a:solidFill>
                    <a:srgbClr val="0070C0"/>
                  </a:solidFill>
                  <a:effectLst/>
                  <a:latin typeface="HG丸ｺﾞｼｯｸM-PRO" panose="020F0600000000000000" pitchFamily="50" charset="-128"/>
                  <a:ea typeface="HG丸ｺﾞｼｯｸM-PRO" panose="020F0600000000000000" pitchFamily="50" charset="-128"/>
                  <a:cs typeface="+mn-cs"/>
                </a:rPr>
                <a:t>労働災害防止</a:t>
              </a:r>
              <a:r>
                <a:rPr lang="ja-JP" altLang="ja-JP" sz="1200" b="1" kern="1200" cap="none" spc="0" dirty="0">
                  <a:ln w="22225">
                    <a:noFill/>
                    <a:prstDash val="solid"/>
                  </a:ln>
                  <a:solidFill>
                    <a:srgbClr val="0070C0"/>
                  </a:solidFill>
                  <a:effectLst/>
                  <a:latin typeface="HG丸ｺﾞｼｯｸM-PRO" panose="020F0600000000000000" pitchFamily="50" charset="-128"/>
                  <a:ea typeface="HG丸ｺﾞｼｯｸM-PRO" panose="020F0600000000000000" pitchFamily="50" charset="-128"/>
                  <a:cs typeface="+mn-cs"/>
                </a:rPr>
                <a:t>のための</a:t>
              </a:r>
              <a:r>
                <a:rPr lang="ja-JP" altLang="en-US" sz="1200" b="1" kern="1200" cap="none" spc="0" dirty="0">
                  <a:ln w="22225">
                    <a:noFill/>
                    <a:prstDash val="solid"/>
                  </a:ln>
                  <a:solidFill>
                    <a:srgbClr val="0070C0"/>
                  </a:solidFill>
                  <a:effectLst/>
                  <a:latin typeface="HG丸ｺﾞｼｯｸM-PRO" panose="020F0600000000000000" pitchFamily="50" charset="-128"/>
                  <a:ea typeface="HG丸ｺﾞｼｯｸM-PRO" panose="020F0600000000000000" pitchFamily="50" charset="-128"/>
                  <a:cs typeface="+mn-cs"/>
                </a:rPr>
                <a:t>指針</a:t>
              </a:r>
              <a:r>
                <a:rPr lang="ja-JP" altLang="ja-JP" sz="1200" b="1" kern="1200" cap="none" spc="0" dirty="0">
                  <a:ln w="22225">
                    <a:noFill/>
                    <a:prstDash val="solid"/>
                  </a:ln>
                  <a:solidFill>
                    <a:srgbClr val="0070C0"/>
                  </a:solidFill>
                  <a:effectLst/>
                  <a:latin typeface="HG丸ｺﾞｼｯｸM-PRO" panose="020F0600000000000000" pitchFamily="50" charset="-128"/>
                  <a:ea typeface="HG丸ｺﾞｼｯｸM-PRO" panose="020F0600000000000000" pitchFamily="50" charset="-128"/>
                  <a:cs typeface="+mn-cs"/>
                </a:rPr>
                <a:t>」</a:t>
              </a:r>
              <a:r>
                <a:rPr kumimoji="0" lang="ja-JP" altLang="ja-JP" sz="1200" b="1" i="0" u="none" strike="noStrike" kern="1200" cap="none" spc="0" normalizeH="0" baseline="0" noProof="0" dirty="0">
                  <a:ln w="22225">
                    <a:noFill/>
                    <a:prstDash val="solid"/>
                  </a:ln>
                  <a:solidFill>
                    <a:srgbClr val="0070C0"/>
                  </a:solidFill>
                  <a:effectLst/>
                  <a:uLnTx/>
                  <a:uFillTx/>
                  <a:latin typeface="HG丸ｺﾞｼｯｸM-PRO" panose="020F0600000000000000" pitchFamily="50" charset="-128"/>
                  <a:ea typeface="HG丸ｺﾞｼｯｸM-PRO" panose="020F0600000000000000" pitchFamily="50" charset="-128"/>
                  <a:cs typeface="+mn-cs"/>
                </a:rPr>
                <a:t>（エイジフレンドリー</a:t>
              </a:r>
              <a:r>
                <a:rPr kumimoji="0" lang="ja-JP" altLang="en-US" sz="1200" b="1" i="0" u="none" strike="noStrike" kern="1200" cap="none" spc="0" normalizeH="0" baseline="0" noProof="0" dirty="0">
                  <a:ln w="22225">
                    <a:noFill/>
                    <a:prstDash val="solid"/>
                  </a:ln>
                  <a:solidFill>
                    <a:srgbClr val="0070C0"/>
                  </a:solidFill>
                  <a:effectLst/>
                  <a:uLnTx/>
                  <a:uFillTx/>
                  <a:latin typeface="HG丸ｺﾞｼｯｸM-PRO" panose="020F0600000000000000" pitchFamily="50" charset="-128"/>
                  <a:ea typeface="HG丸ｺﾞｼｯｸM-PRO" panose="020F0600000000000000" pitchFamily="50" charset="-128"/>
                  <a:cs typeface="+mn-cs"/>
                </a:rPr>
                <a:t>指針）</a:t>
              </a:r>
              <a:r>
                <a:rPr lang="ja-JP" altLang="en-US" sz="1200" b="1" kern="1200" cap="none" spc="0" dirty="0">
                  <a:ln w="22225">
                    <a:noFill/>
                    <a:prstDash val="solid"/>
                  </a:ln>
                  <a:solidFill>
                    <a:srgbClr val="0070C0"/>
                  </a:solidFill>
                  <a:effectLst/>
                  <a:latin typeface="HG丸ｺﾞｼｯｸM-PRO" panose="020F0600000000000000" pitchFamily="50" charset="-128"/>
                  <a:ea typeface="HG丸ｺﾞｼｯｸM-PRO" panose="020F0600000000000000" pitchFamily="50" charset="-128"/>
                  <a:cs typeface="+mn-cs"/>
                </a:rPr>
                <a:t>概要</a:t>
              </a:r>
              <a:endParaRPr lang="en-US" altLang="ja-JP" sz="1200" b="1" kern="1200" cap="none" spc="0" dirty="0">
                <a:ln w="22225">
                  <a:noFill/>
                  <a:prstDash val="solid"/>
                </a:ln>
                <a:solidFill>
                  <a:srgbClr val="0070C0"/>
                </a:solidFill>
                <a:effectLst/>
                <a:latin typeface="HG丸ｺﾞｼｯｸM-PRO" panose="020F0600000000000000" pitchFamily="50" charset="-128"/>
                <a:ea typeface="HG丸ｺﾞｼｯｸM-PRO" panose="020F0600000000000000" pitchFamily="50" charset="-128"/>
                <a:cs typeface="+mn-cs"/>
              </a:endParaRPr>
            </a:p>
            <a:p>
              <a:pPr marL="0" marR="0" lvl="0" indent="0" algn="l" defTabSz="449263" rtl="0" eaLnBrk="1" fontAlgn="base" latinLnBrk="0" hangingPunct="0">
                <a:lnSpc>
                  <a:spcPts val="1500"/>
                </a:lnSpc>
                <a:spcBef>
                  <a:spcPct val="0"/>
                </a:spcBef>
                <a:spcAft>
                  <a:spcPct val="0"/>
                </a:spcAft>
                <a:buClr>
                  <a:srgbClr val="000000"/>
                </a:buClr>
                <a:buSzPct val="100000"/>
                <a:buFont typeface="Times New Roman" pitchFamily="16" charset="0"/>
                <a:buNone/>
                <a:tabLst/>
                <a:defRPr/>
              </a:pPr>
              <a:r>
                <a:rPr lang="ja-JP" altLang="en-US" sz="1200" kern="1200" cap="none" spc="0" dirty="0">
                  <a:ln w="22225">
                    <a:noFill/>
                    <a:prstDash val="solid"/>
                  </a:ln>
                  <a:solidFill>
                    <a:srgbClr val="00642D"/>
                  </a:solidFill>
                  <a:effectLst/>
                  <a:latin typeface="HG丸ｺﾞｼｯｸM-PRO" panose="020F0600000000000000" pitchFamily="50" charset="-128"/>
                  <a:ea typeface="HG丸ｺﾞｼｯｸM-PRO" panose="020F0600000000000000" pitchFamily="50" charset="-128"/>
                  <a:cs typeface="+mn-cs"/>
                </a:rPr>
                <a:t>　　　</a:t>
              </a:r>
              <a:r>
                <a:rPr lang="ja-JP" altLang="en-US" sz="1200" kern="1200" cap="none" spc="0" dirty="0">
                  <a:ln w="22225">
                    <a:solidFill>
                      <a:srgbClr val="00642D"/>
                    </a:solidFill>
                    <a:prstDash val="solid"/>
                  </a:ln>
                  <a:solidFill>
                    <a:srgbClr val="00642D"/>
                  </a:solidFill>
                  <a:effectLst/>
                  <a:latin typeface="HG丸ｺﾞｼｯｸM-PRO" panose="020F0600000000000000" pitchFamily="50" charset="-128"/>
                  <a:ea typeface="HG丸ｺﾞｼｯｸM-PRO" panose="020F0600000000000000" pitchFamily="50" charset="-128"/>
                  <a:cs typeface="+mn-cs"/>
                </a:rPr>
                <a:t>　　　　　　　</a:t>
              </a:r>
              <a:endParaRPr kumimoji="0" lang="en-US" altLang="ja-JP" sz="1200" i="0" u="none" strike="noStrike" cap="none" spc="0" normalizeH="0" baseline="0" dirty="0">
                <a:ln w="0"/>
                <a:solidFill>
                  <a:schemeClr val="accent1"/>
                </a:solidFill>
                <a:effectLst>
                  <a:outerShdw blurRad="38100" dist="25400" dir="5400000" algn="ctr" rotWithShape="0">
                    <a:srgbClr val="6E747A">
                      <a:alpha val="43000"/>
                    </a:srgbClr>
                  </a:outerShdw>
                </a:effectLst>
              </a:endParaRPr>
            </a:p>
            <a:p>
              <a:pPr marL="0" marR="0" lvl="0" indent="0" algn="l" defTabSz="449263" rtl="0" eaLnBrk="1" fontAlgn="base" latinLnBrk="0" hangingPunct="0">
                <a:lnSpc>
                  <a:spcPts val="1200"/>
                </a:lnSpc>
                <a:spcBef>
                  <a:spcPct val="0"/>
                </a:spcBef>
                <a:spcAft>
                  <a:spcPct val="0"/>
                </a:spcAft>
                <a:buClr>
                  <a:srgbClr val="000000"/>
                </a:buClr>
                <a:buSzPct val="100000"/>
                <a:buFont typeface="Times New Roman" pitchFamily="16" charset="0"/>
                <a:buNone/>
                <a:tabLst/>
                <a:defRPr/>
              </a:pPr>
              <a:r>
                <a:rPr kumimoji="0" lang="ja-JP" altLang="en-US" sz="1050" i="0" u="none" strike="noStrike" cap="none" normalizeH="0" baseline="0" dirty="0">
                  <a:ln>
                    <a:noFill/>
                  </a:ln>
                  <a:effectLst/>
                  <a:latin typeface="HG丸ｺﾞｼｯｸM-PRO" panose="020F0600000000000000" pitchFamily="50" charset="-128"/>
                  <a:ea typeface="HG丸ｺﾞｼｯｸM-PRO" panose="020F0600000000000000" pitchFamily="50" charset="-128"/>
                </a:rPr>
                <a:t>　</a:t>
              </a:r>
              <a:endParaRPr kumimoji="0" lang="en-US" altLang="ja-JP" sz="1400" i="0" u="none" strike="noStrike" cap="none" normalizeH="0" baseline="0" dirty="0">
                <a:ln>
                  <a:noFill/>
                </a:ln>
                <a:effectLst/>
                <a:latin typeface="HG丸ｺﾞｼｯｸM-PRO" panose="020F0600000000000000" pitchFamily="50" charset="-128"/>
                <a:ea typeface="HG丸ｺﾞｼｯｸM-PRO" panose="020F0600000000000000" pitchFamily="50" charset="-128"/>
              </a:endParaRPr>
            </a:p>
          </p:txBody>
        </p:sp>
        <p:sp>
          <p:nvSpPr>
            <p:cNvPr id="12" name="テキスト ボックス 94">
              <a:extLst>
                <a:ext uri="{FF2B5EF4-FFF2-40B4-BE49-F238E27FC236}">
                  <a16:creationId xmlns:a16="http://schemas.microsoft.com/office/drawing/2014/main" id="{D86B56DF-965C-4FC1-86DA-78FF9FF44B7F}"/>
                </a:ext>
              </a:extLst>
            </p:cNvPr>
            <p:cNvSpPr txBox="1"/>
            <p:nvPr/>
          </p:nvSpPr>
          <p:spPr>
            <a:xfrm>
              <a:off x="8082" y="1005727"/>
              <a:ext cx="5923918" cy="270164"/>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kumimoji="1" lang="ja-JP" altLang="en-US" b="1" dirty="0">
                  <a:solidFill>
                    <a:schemeClr val="accent6">
                      <a:lumMod val="75000"/>
                    </a:schemeClr>
                  </a:solidFill>
                  <a:latin typeface="HG丸ｺﾞｼｯｸM-PRO" panose="020F0600000000000000" pitchFamily="50" charset="-128"/>
                  <a:ea typeface="HG丸ｺﾞｼｯｸM-PRO" panose="020F0600000000000000" pitchFamily="50" charset="-128"/>
                </a:rPr>
                <a:t>令和８年４月１日から「高年齢者の労働災害防止のための措置」が事業者の努力義務に！</a:t>
              </a:r>
              <a:endParaRPr kumimoji="1" lang="en-US" altLang="ja-JP" b="1" dirty="0">
                <a:solidFill>
                  <a:schemeClr val="accent6">
                    <a:lumMod val="75000"/>
                  </a:schemeClr>
                </a:solidFill>
                <a:latin typeface="HG丸ｺﾞｼｯｸM-PRO" panose="020F0600000000000000" pitchFamily="50" charset="-128"/>
                <a:ea typeface="HG丸ｺﾞｼｯｸM-PRO" panose="020F0600000000000000" pitchFamily="50" charset="-128"/>
              </a:endParaRPr>
            </a:p>
            <a:p>
              <a:endParaRPr kumimoji="1" lang="ja-JP" altLang="en-US" sz="1100" dirty="0">
                <a:solidFill>
                  <a:srgbClr val="FFC000"/>
                </a:solidFill>
              </a:endParaRPr>
            </a:p>
          </p:txBody>
        </p:sp>
        <p:sp>
          <p:nvSpPr>
            <p:cNvPr id="13" name="角丸四角形 21">
              <a:extLst>
                <a:ext uri="{FF2B5EF4-FFF2-40B4-BE49-F238E27FC236}">
                  <a16:creationId xmlns:a16="http://schemas.microsoft.com/office/drawing/2014/main" id="{00000000-0008-0000-1600-000016000000}"/>
                </a:ext>
              </a:extLst>
            </p:cNvPr>
            <p:cNvSpPr/>
            <p:nvPr/>
          </p:nvSpPr>
          <p:spPr>
            <a:xfrm>
              <a:off x="122047" y="316500"/>
              <a:ext cx="5624355" cy="447392"/>
            </a:xfrm>
            <a:prstGeom prst="roundRect">
              <a:avLst>
                <a:gd name="adj" fmla="val 50000"/>
              </a:avLst>
            </a:prstGeom>
            <a:solidFill>
              <a:srgbClr val="70AD47">
                <a:alpha val="78000"/>
              </a:srgbClr>
            </a:solidFill>
          </p:spPr>
          <p:style>
            <a:lnRef idx="1">
              <a:schemeClr val="accent4"/>
            </a:lnRef>
            <a:fillRef idx="3">
              <a:schemeClr val="accent4"/>
            </a:fillRef>
            <a:effectRef idx="2">
              <a:schemeClr val="accent4"/>
            </a:effectRef>
            <a:fontRef idx="minor">
              <a:schemeClr val="lt1"/>
            </a:fontRef>
          </p:style>
          <p:txBody>
            <a:bodyPr wrap="square" rtlCol="0" anchor="ctr"/>
            <a:lstStyle>
              <a:defPPr>
                <a:defRPr lang="ja-JP"/>
              </a:defPPr>
              <a:lvl1pPr marL="0" indent="0" algn="l" defTabSz="914400" rtl="0" eaLnBrk="1" latinLnBrk="0" hangingPunct="1">
                <a:defRPr kumimoji="1" sz="1800" kern="1200">
                  <a:solidFill>
                    <a:schemeClr val="lt1"/>
                  </a:solidFill>
                  <a:latin typeface="+mn-lt"/>
                  <a:ea typeface="+mn-ea"/>
                  <a:cs typeface="+mn-cs"/>
                </a:defRPr>
              </a:lvl1pPr>
              <a:lvl2pPr marL="457200" indent="0" algn="l" defTabSz="914400" rtl="0" eaLnBrk="1" latinLnBrk="0" hangingPunct="1">
                <a:defRPr kumimoji="1" sz="1800" kern="1200">
                  <a:solidFill>
                    <a:schemeClr val="lt1"/>
                  </a:solidFill>
                  <a:latin typeface="+mn-lt"/>
                  <a:ea typeface="+mn-ea"/>
                  <a:cs typeface="+mn-cs"/>
                </a:defRPr>
              </a:lvl2pPr>
              <a:lvl3pPr marL="914400" indent="0" algn="l" defTabSz="914400" rtl="0" eaLnBrk="1" latinLnBrk="0" hangingPunct="1">
                <a:defRPr kumimoji="1" sz="1800" kern="1200">
                  <a:solidFill>
                    <a:schemeClr val="lt1"/>
                  </a:solidFill>
                  <a:latin typeface="+mn-lt"/>
                  <a:ea typeface="+mn-ea"/>
                  <a:cs typeface="+mn-cs"/>
                </a:defRPr>
              </a:lvl3pPr>
              <a:lvl4pPr marL="1371600" indent="0" algn="l" defTabSz="914400" rtl="0" eaLnBrk="1" latinLnBrk="0" hangingPunct="1">
                <a:defRPr kumimoji="1" sz="1800" kern="1200">
                  <a:solidFill>
                    <a:schemeClr val="lt1"/>
                  </a:solidFill>
                  <a:latin typeface="+mn-lt"/>
                  <a:ea typeface="+mn-ea"/>
                  <a:cs typeface="+mn-cs"/>
                </a:defRPr>
              </a:lvl4pPr>
              <a:lvl5pPr marL="1828800" indent="0" algn="l" defTabSz="914400" rtl="0" eaLnBrk="1" latinLnBrk="0" hangingPunct="1">
                <a:defRPr kumimoji="1" sz="1800" kern="1200">
                  <a:solidFill>
                    <a:schemeClr val="lt1"/>
                  </a:solidFill>
                  <a:latin typeface="+mn-lt"/>
                  <a:ea typeface="+mn-ea"/>
                  <a:cs typeface="+mn-cs"/>
                </a:defRPr>
              </a:lvl5pPr>
              <a:lvl6pPr marL="2286000" indent="0" algn="l" defTabSz="914400" rtl="0" eaLnBrk="1" latinLnBrk="0" hangingPunct="1">
                <a:defRPr kumimoji="1" sz="1800" kern="1200">
                  <a:solidFill>
                    <a:schemeClr val="lt1"/>
                  </a:solidFill>
                  <a:latin typeface="+mn-lt"/>
                  <a:ea typeface="+mn-ea"/>
                  <a:cs typeface="+mn-cs"/>
                </a:defRPr>
              </a:lvl6pPr>
              <a:lvl7pPr marL="2743200" indent="0" algn="l" defTabSz="914400" rtl="0" eaLnBrk="1" latinLnBrk="0" hangingPunct="1">
                <a:defRPr kumimoji="1" sz="1800" kern="1200">
                  <a:solidFill>
                    <a:schemeClr val="lt1"/>
                  </a:solidFill>
                  <a:latin typeface="+mn-lt"/>
                  <a:ea typeface="+mn-ea"/>
                  <a:cs typeface="+mn-cs"/>
                </a:defRPr>
              </a:lvl7pPr>
              <a:lvl8pPr marL="3200400" indent="0" algn="l" defTabSz="914400" rtl="0" eaLnBrk="1" latinLnBrk="0" hangingPunct="1">
                <a:defRPr kumimoji="1" sz="1800" kern="1200">
                  <a:solidFill>
                    <a:schemeClr val="lt1"/>
                  </a:solidFill>
                  <a:latin typeface="+mn-lt"/>
                  <a:ea typeface="+mn-ea"/>
                  <a:cs typeface="+mn-cs"/>
                </a:defRPr>
              </a:lvl8pPr>
              <a:lvl9pPr marL="3657600" indent="0" algn="l" defTabSz="914400" rtl="0" eaLnBrk="1" latinLnBrk="0" hangingPunct="1">
                <a:defRPr kumimoji="1" sz="1800" kern="1200">
                  <a:solidFill>
                    <a:schemeClr val="lt1"/>
                  </a:solidFill>
                  <a:latin typeface="+mn-lt"/>
                  <a:ea typeface="+mn-ea"/>
                  <a:cs typeface="+mn-cs"/>
                </a:defRPr>
              </a:lvl9pPr>
            </a:lstStyle>
            <a:p>
              <a:r>
                <a:rPr lang="ja-JP" altLang="en-US" sz="1200" b="1" dirty="0">
                  <a:solidFill>
                    <a:schemeClr val="bg1"/>
                  </a:solidFill>
                  <a:latin typeface="HG丸ｺﾞｼｯｸM-PRO" panose="020F0600000000000000" pitchFamily="50" charset="-128"/>
                  <a:ea typeface="HG丸ｺﾞｼｯｸM-PRO" panose="020F0600000000000000" pitchFamily="50" charset="-128"/>
                </a:rPr>
                <a:t>エイジフレンドリーガイドライン は </a:t>
              </a:r>
              <a:endParaRPr lang="en-US" altLang="ja-JP" sz="1200" b="1" dirty="0">
                <a:solidFill>
                  <a:schemeClr val="bg1"/>
                </a:solidFill>
                <a:latin typeface="HG丸ｺﾞｼｯｸM-PRO" panose="020F0600000000000000" pitchFamily="50" charset="-128"/>
                <a:ea typeface="HG丸ｺﾞｼｯｸM-PRO" panose="020F0600000000000000" pitchFamily="50" charset="-128"/>
              </a:endParaRPr>
            </a:p>
            <a:p>
              <a:r>
                <a:rPr lang="ja-JP" altLang="en-US" sz="1200" b="1" dirty="0">
                  <a:solidFill>
                    <a:schemeClr val="bg1"/>
                  </a:solidFill>
                  <a:latin typeface="HG丸ｺﾞｼｯｸM-PRO" panose="020F0600000000000000" pitchFamily="50" charset="-128"/>
                  <a:ea typeface="HG丸ｺﾞｼｯｸM-PRO" panose="020F0600000000000000" pitchFamily="50" charset="-128"/>
                </a:rPr>
                <a:t>　　　　　　　　　　　　　　エイジフレンドリー指針に格上げされました</a:t>
              </a:r>
              <a:endParaRPr lang="en-US" altLang="ja-JP" sz="1200" b="1" dirty="0">
                <a:solidFill>
                  <a:schemeClr val="bg1"/>
                </a:solidFill>
                <a:latin typeface="HG丸ｺﾞｼｯｸM-PRO" panose="020F0600000000000000" pitchFamily="50" charset="-128"/>
                <a:ea typeface="HG丸ｺﾞｼｯｸM-PRO" panose="020F0600000000000000" pitchFamily="50" charset="-128"/>
              </a:endParaRPr>
            </a:p>
          </p:txBody>
        </p:sp>
        <p:sp>
          <p:nvSpPr>
            <p:cNvPr id="14" name="テキスト ボックス 23">
              <a:extLst>
                <a:ext uri="{FF2B5EF4-FFF2-40B4-BE49-F238E27FC236}">
                  <a16:creationId xmlns:a16="http://schemas.microsoft.com/office/drawing/2014/main" id="{00000000-0008-0000-1600-000018000000}"/>
                </a:ext>
              </a:extLst>
            </p:cNvPr>
            <p:cNvSpPr txBox="1"/>
            <p:nvPr/>
          </p:nvSpPr>
          <p:spPr>
            <a:xfrm>
              <a:off x="79456" y="1216232"/>
              <a:ext cx="6619291" cy="4162061"/>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rgbClr val="70AD47"/>
                  </a:solidFill>
                  <a:effectLst/>
                  <a:latin typeface="HG丸ｺﾞｼｯｸM-PRO" panose="020F0600000000000000" pitchFamily="50" charset="-128"/>
                  <a:ea typeface="HG丸ｺﾞｼｯｸM-PRO" panose="020F0600000000000000" pitchFamily="50" charset="-128"/>
                  <a:cs typeface="+mn-cs"/>
                </a:rPr>
                <a:t>１　</a:t>
              </a:r>
              <a:r>
                <a:rPr lang="ja-JP"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rPr>
                <a:t>安全衛生管理体制の確立</a:t>
              </a:r>
              <a:r>
                <a:rPr lang="ja-JP" altLang="en-US"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rPr>
                <a:t>とリスクアセスメントの実施</a:t>
              </a:r>
              <a:endParaRPr lang="en-US"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経営トップが</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高年齢者の労働災害防止対策に取り組む方針を示し、対策の実施体制を明確化すること。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高年齢者の</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労働災害防止について、安全衛生委員会等において調査審議するなど労使で話し合うこと。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・高年齢者の身体機能（筋力、バランス力、敏捷性、全身持久力、感覚機能、認知機能）の低下等による労働災害の発生リスクに　　　　</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dirty="0">
                  <a:latin typeface="HG丸ｺﾞｼｯｸM-PRO" panose="020F0600000000000000" pitchFamily="50" charset="-128"/>
                  <a:ea typeface="HG丸ｺﾞｼｯｸM-PRO" panose="020F0600000000000000" pitchFamily="50" charset="-128"/>
                </a:rPr>
                <a:t>　　</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ついて、災害事例等からリスク洗い出し、対策の優先順位を検討し、その結果も踏まえて以下を参考に優先順位の高いものから</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dirty="0">
                  <a:latin typeface="HG丸ｺﾞｼｯｸM-PRO" panose="020F0600000000000000" pitchFamily="50" charset="-128"/>
                  <a:ea typeface="HG丸ｺﾞｼｯｸM-PRO" panose="020F0600000000000000" pitchFamily="50" charset="-128"/>
                </a:rPr>
                <a:t>　　</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取組事項を決めること。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rgbClr val="70AD47"/>
                  </a:solidFill>
                  <a:effectLst/>
                  <a:latin typeface="HG丸ｺﾞｼｯｸM-PRO" panose="020F0600000000000000" pitchFamily="50" charset="-128"/>
                  <a:ea typeface="HG丸ｺﾞｼｯｸM-PRO" panose="020F0600000000000000" pitchFamily="50" charset="-128"/>
                  <a:cs typeface="+mn-cs"/>
                </a:rPr>
                <a:t>２　</a:t>
              </a:r>
              <a:r>
                <a:rPr lang="ja-JP"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rPr>
                <a:t>職場環境の改善</a:t>
              </a:r>
              <a:endParaRPr lang="en-US"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１で実施したリスクアセスメントの結果に基づき、設備、装置等の導入、改善と高年齢者の特性（身体機能等）を考慮した</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作業管理を検討し、事業場の実情に応じて優先順位を付けて改善に取り組むこと。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rgbClr val="70AD47"/>
                  </a:solidFill>
                  <a:effectLst/>
                  <a:latin typeface="HG丸ｺﾞｼｯｸM-PRO" panose="020F0600000000000000" pitchFamily="50" charset="-128"/>
                  <a:ea typeface="HG丸ｺﾞｼｯｸM-PRO" panose="020F0600000000000000" pitchFamily="50" charset="-128"/>
                  <a:cs typeface="+mn-cs"/>
                </a:rPr>
                <a:t>３　</a:t>
              </a:r>
              <a:r>
                <a:rPr lang="ja-JP"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rPr>
                <a:t>高年齢者の健康や体力の状況の把握</a:t>
              </a:r>
              <a:endParaRPr lang="en-US"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100" baseline="0" dirty="0">
                  <a:solidFill>
                    <a:srgbClr val="00642D"/>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労働安全衛生法で定める雇入れ時及び定期健康診断を確実に実施すること。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・体力の状況を客観的に把握し必要な対策を行うため、主に高年齢者を対象とした体力チェックを継続的に実施すること。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dirty="0">
                  <a:solidFill>
                    <a:srgbClr val="70AD47"/>
                  </a:solidFill>
                  <a:effectLst/>
                  <a:latin typeface="HG丸ｺﾞｼｯｸM-PRO" panose="020F0600000000000000" pitchFamily="50" charset="-128"/>
                  <a:ea typeface="HG丸ｺﾞｼｯｸM-PRO" panose="020F0600000000000000" pitchFamily="50" charset="-128"/>
                  <a:cs typeface="+mn-cs"/>
                </a:rPr>
                <a:t>４　</a:t>
              </a:r>
              <a:r>
                <a:rPr lang="ja-JP"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rPr>
                <a:t>高年齢者の健康や体力の状況に応じた対応</a:t>
              </a:r>
              <a:endParaRPr lang="en-US" altLang="ja-JP" sz="1000" b="1" u="sng" spc="100" dirty="0">
                <a:solidFill>
                  <a:srgbClr val="70AD47"/>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effectLst/>
                  <a:latin typeface="HG丸ｺﾞｼｯｸM-PRO" panose="020F0600000000000000" pitchFamily="50" charset="-128"/>
                  <a:ea typeface="HG丸ｺﾞｼｯｸM-PRO" panose="020F0600000000000000" pitchFamily="50" charset="-128"/>
                </a:rPr>
                <a:t>　 </a:t>
              </a:r>
              <a:r>
                <a:rPr lang="ja-JP" altLang="en-US" sz="900" spc="-50" baseline="0" dirty="0">
                  <a:solidFill>
                    <a:schemeClr val="tx1"/>
                  </a:solidFill>
                  <a:effectLst/>
                  <a:latin typeface="HG丸ｺﾞｼｯｸM-PRO" panose="020F0600000000000000" pitchFamily="50" charset="-128"/>
                  <a:ea typeface="HG丸ｺﾞｼｯｸM-PRO" panose="020F0600000000000000" pitchFamily="50" charset="-128"/>
                </a:rPr>
                <a:t>・健康や体力の状況を踏まえて、必要に応じ就業上の措置を講じること。</a:t>
              </a:r>
              <a:endParaRPr lang="en-US" altLang="ja-JP" sz="900" spc="-50" baseline="0" dirty="0">
                <a:solidFill>
                  <a:schemeClr val="tx1"/>
                </a:solidFill>
                <a:effectLst/>
                <a:latin typeface="HG丸ｺﾞｼｯｸM-PRO" panose="020F0600000000000000" pitchFamily="50" charset="-128"/>
                <a:ea typeface="HG丸ｺﾞｼｯｸM-PRO" panose="020F0600000000000000" pitchFamily="50" charset="-128"/>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tx1"/>
                  </a:solidFill>
                  <a:effectLst/>
                  <a:latin typeface="HG丸ｺﾞｼｯｸM-PRO" panose="020F0600000000000000" pitchFamily="50" charset="-128"/>
                  <a:ea typeface="HG丸ｺﾞｼｯｸM-PRO" panose="020F0600000000000000" pitchFamily="50" charset="-128"/>
                </a:rPr>
                <a:t>　 ・高年齢者に適切な就労の場を提供するため、職場環境の改善を進め、働き方のルールを構築するよう努めるとともに、高年</a:t>
              </a:r>
              <a:endParaRPr lang="en-US" altLang="ja-JP" sz="900" spc="-50" baseline="0" dirty="0">
                <a:solidFill>
                  <a:schemeClr val="tx1"/>
                </a:solidFill>
                <a:effectLst/>
                <a:latin typeface="HG丸ｺﾞｼｯｸM-PRO" panose="020F0600000000000000" pitchFamily="50" charset="-128"/>
                <a:ea typeface="HG丸ｺﾞｼｯｸM-PRO" panose="020F0600000000000000" pitchFamily="50" charset="-128"/>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tx1"/>
                  </a:solidFill>
                  <a:effectLst/>
                  <a:latin typeface="HG丸ｺﾞｼｯｸM-PRO" panose="020F0600000000000000" pitchFamily="50" charset="-128"/>
                  <a:ea typeface="HG丸ｺﾞｼｯｸM-PRO" panose="020F0600000000000000" pitchFamily="50" charset="-128"/>
                </a:rPr>
                <a:t>　　齢者の業務内容決定の際は、健康や体力に応じて、安全と健康の観点を踏まえた適合する業務とのマッチングに努め、継続</a:t>
              </a:r>
              <a:endParaRPr lang="ja-JP" altLang="ja-JP" sz="900" spc="-50" baseline="0" dirty="0">
                <a:solidFill>
                  <a:schemeClr val="tx1"/>
                </a:solidFill>
                <a:effectLst/>
                <a:latin typeface="HG丸ｺﾞｼｯｸM-PRO" panose="020F0600000000000000" pitchFamily="50" charset="-128"/>
                <a:ea typeface="HG丸ｺﾞｼｯｸM-PRO" panose="020F0600000000000000" pitchFamily="50" charset="-128"/>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した業務の提供に配慮すること。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・高年齢者の治療と就業の両立については、「治療と就業の両立支援指針」に基づく取組に努めること。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・集団及び個々の高年齢者を対象として、身体機能等の維持向上のための取組を実施することが望ましいこと。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ja-JP" sz="1000" b="1" spc="100" baseline="0" dirty="0">
                  <a:solidFill>
                    <a:srgbClr val="70AD47"/>
                  </a:solidFill>
                  <a:effectLst/>
                  <a:latin typeface="HG丸ｺﾞｼｯｸM-PRO" panose="020F0600000000000000" pitchFamily="50" charset="-128"/>
                  <a:ea typeface="HG丸ｺﾞｼｯｸM-PRO" panose="020F0600000000000000" pitchFamily="50" charset="-128"/>
                  <a:cs typeface="+mn-cs"/>
                </a:rPr>
                <a:t>５　</a:t>
              </a:r>
              <a:r>
                <a:rPr lang="ja-JP" altLang="ja-JP" sz="1000" b="1" u="sng" spc="100" baseline="0" dirty="0">
                  <a:solidFill>
                    <a:srgbClr val="70AD47"/>
                  </a:solidFill>
                  <a:effectLst/>
                  <a:latin typeface="HG丸ｺﾞｼｯｸM-PRO" panose="020F0600000000000000" pitchFamily="50" charset="-128"/>
                  <a:ea typeface="HG丸ｺﾞｼｯｸM-PRO" panose="020F0600000000000000" pitchFamily="50" charset="-128"/>
                  <a:cs typeface="+mn-cs"/>
                </a:rPr>
                <a:t>安全衛生教育</a:t>
              </a:r>
              <a:endParaRPr lang="en-US" altLang="ja-JP" sz="1000" b="1" u="sng" spc="100" baseline="0" dirty="0">
                <a:solidFill>
                  <a:srgbClr val="70AD47"/>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作業内容とそのリスクについての理解を得やすくするために、十分な時間をかけ、写真や図、映像等の文字以外の情報も活</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marL="0" marR="0" lvl="0" indent="0" defTabSz="914400" eaLnBrk="1" fontAlgn="auto" latinLnBrk="0" hangingPunct="1">
                <a:lnSpc>
                  <a:spcPts val="1400"/>
                </a:lnSpc>
                <a:spcBef>
                  <a:spcPts val="0"/>
                </a:spcBef>
                <a:spcAft>
                  <a:spcPts val="0"/>
                </a:spcAft>
                <a:buClrTx/>
                <a:buSzTx/>
                <a:buFontTx/>
                <a:buNone/>
                <a:tabLst/>
                <a:defRPr/>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用すること。</a:t>
              </a:r>
              <a:endParaRPr lang="ja-JP" altLang="ja-JP" sz="900" spc="-50" baseline="0" dirty="0">
                <a:effectLst/>
                <a:latin typeface="HG丸ｺﾞｼｯｸM-PRO" panose="020F0600000000000000" pitchFamily="50" charset="-128"/>
                <a:ea typeface="HG丸ｺﾞｼｯｸM-PRO" panose="020F0600000000000000" pitchFamily="50" charset="-128"/>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a:t>
              </a:r>
              <a:r>
                <a:rPr lang="ja-JP"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a:t>
              </a: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経験のない業種や業務に従事する場合には、特に丁寧な教育訓練を行うこと。</a:t>
              </a:r>
              <a:endParaRPr lang="en-US" altLang="ja-JP"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endParaRPr>
            </a:p>
            <a:p>
              <a:pPr>
                <a:lnSpc>
                  <a:spcPts val="1400"/>
                </a:lnSpc>
              </a:pPr>
              <a:r>
                <a:rPr lang="ja-JP" altLang="en-US" sz="900" spc="-50" baseline="0" dirty="0">
                  <a:solidFill>
                    <a:schemeClr val="dk1"/>
                  </a:solidFill>
                  <a:effectLst/>
                  <a:latin typeface="HG丸ｺﾞｼｯｸM-PRO" panose="020F0600000000000000" pitchFamily="50" charset="-128"/>
                  <a:ea typeface="HG丸ｺﾞｼｯｸM-PRO" panose="020F0600000000000000" pitchFamily="50" charset="-128"/>
                  <a:cs typeface="+mn-cs"/>
                </a:rPr>
                <a:t>　・加齢に伴う労働災害リスクの増大」への対応等、高年齢者特有の特性と高年齢者の安全衛生対策について教育を行うこと。</a:t>
              </a:r>
              <a:endParaRPr lang="ja-JP" altLang="ja-JP" sz="900" spc="-50" baseline="0" dirty="0">
                <a:effectLst/>
                <a:latin typeface="HG丸ｺﾞｼｯｸM-PRO" panose="020F0600000000000000" pitchFamily="50" charset="-128"/>
                <a:ea typeface="HG丸ｺﾞｼｯｸM-PRO" panose="020F0600000000000000" pitchFamily="50" charset="-128"/>
              </a:endParaRPr>
            </a:p>
            <a:p>
              <a:endParaRPr lang="ja-JP" altLang="ja-JP" sz="1000" spc="100" baseline="0" dirty="0">
                <a:effectLst/>
                <a:latin typeface="HG丸ｺﾞｼｯｸM-PRO" panose="020F0600000000000000" pitchFamily="50" charset="-128"/>
                <a:ea typeface="HG丸ｺﾞｼｯｸM-PRO" panose="020F0600000000000000"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endParaRPr lang="ja-JP" altLang="ja-JP" sz="1000" dirty="0">
                <a:effectLst/>
                <a:latin typeface="HG丸ｺﾞｼｯｸM-PRO" panose="020F0600000000000000" pitchFamily="50" charset="-128"/>
                <a:ea typeface="HG丸ｺﾞｼｯｸM-PRO" panose="020F0600000000000000" pitchFamily="50" charset="-128"/>
              </a:endParaRPr>
            </a:p>
            <a:p>
              <a:endParaRPr kumimoji="1" lang="ja-JP" altLang="en-US" sz="1100" dirty="0">
                <a:latin typeface="HG丸ｺﾞｼｯｸM-PRO" panose="020F0600000000000000" pitchFamily="50" charset="-128"/>
                <a:ea typeface="HG丸ｺﾞｼｯｸM-PRO" panose="020F0600000000000000" pitchFamily="50" charset="-128"/>
              </a:endParaRPr>
            </a:p>
          </p:txBody>
        </p:sp>
        <p:grpSp>
          <p:nvGrpSpPr>
            <p:cNvPr id="15" name="グループ化 14">
              <a:extLst>
                <a:ext uri="{FF2B5EF4-FFF2-40B4-BE49-F238E27FC236}">
                  <a16:creationId xmlns:a16="http://schemas.microsoft.com/office/drawing/2014/main" id="{0273B668-73CB-E214-FEE9-25FC41AA5B3F}"/>
                </a:ext>
              </a:extLst>
            </p:cNvPr>
            <p:cNvGrpSpPr/>
            <p:nvPr/>
          </p:nvGrpSpPr>
          <p:grpSpPr>
            <a:xfrm>
              <a:off x="5593908" y="651408"/>
              <a:ext cx="1101438" cy="1147567"/>
              <a:chOff x="6992570" y="-985319"/>
              <a:chExt cx="1101438" cy="1147567"/>
            </a:xfrm>
          </p:grpSpPr>
          <p:sp>
            <p:nvSpPr>
              <p:cNvPr id="16" name="テキスト ボックス 57">
                <a:extLst>
                  <a:ext uri="{FF2B5EF4-FFF2-40B4-BE49-F238E27FC236}">
                    <a16:creationId xmlns:a16="http://schemas.microsoft.com/office/drawing/2014/main" id="{5A003FC0-E2DC-4138-805E-9A28D0A05085}"/>
                  </a:ext>
                </a:extLst>
              </p:cNvPr>
              <p:cNvSpPr txBox="1"/>
              <p:nvPr/>
            </p:nvSpPr>
            <p:spPr>
              <a:xfrm>
                <a:off x="6992570" y="-271058"/>
                <a:ext cx="1101438" cy="43330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kumimoji="1" lang="ja-JP" altLang="en-US" sz="800" dirty="0">
                    <a:solidFill>
                      <a:schemeClr val="tx1"/>
                    </a:solidFill>
                    <a:latin typeface="HG丸ｺﾞｼｯｸM-PRO" panose="020F0600000000000000" pitchFamily="50" charset="-128"/>
                    <a:ea typeface="HG丸ｺﾞｼｯｸM-PRO" panose="020F0600000000000000" pitchFamily="50" charset="-128"/>
                  </a:rPr>
                  <a:t>高年齢労働者の</a:t>
                </a:r>
                <a:endParaRPr kumimoji="1" lang="en-US" altLang="ja-JP" sz="800" dirty="0">
                  <a:solidFill>
                    <a:schemeClr val="tx1"/>
                  </a:solidFill>
                  <a:latin typeface="HG丸ｺﾞｼｯｸM-PRO" panose="020F0600000000000000" pitchFamily="50" charset="-128"/>
                  <a:ea typeface="HG丸ｺﾞｼｯｸM-PRO" panose="020F0600000000000000" pitchFamily="50" charset="-128"/>
                </a:endParaRPr>
              </a:p>
              <a:p>
                <a:pPr algn="ctr"/>
                <a:r>
                  <a:rPr kumimoji="1" lang="ja-JP" altLang="en-US" sz="800" dirty="0">
                    <a:solidFill>
                      <a:schemeClr val="tx1"/>
                    </a:solidFill>
                    <a:latin typeface="HG丸ｺﾞｼｯｸM-PRO" panose="020F0600000000000000" pitchFamily="50" charset="-128"/>
                    <a:ea typeface="HG丸ｺﾞｼｯｸM-PRO" panose="020F0600000000000000" pitchFamily="50" charset="-128"/>
                  </a:rPr>
                  <a:t>安全衛生対策</a:t>
                </a:r>
              </a:p>
            </p:txBody>
          </p:sp>
          <p:pic>
            <p:nvPicPr>
              <p:cNvPr id="17" name="図 16">
                <a:extLst>
                  <a:ext uri="{FF2B5EF4-FFF2-40B4-BE49-F238E27FC236}">
                    <a16:creationId xmlns:a16="http://schemas.microsoft.com/office/drawing/2014/main" id="{2EF9E815-E79A-8CE2-C741-834172EE2D75}"/>
                  </a:ext>
                </a:extLst>
              </p:cNvPr>
              <p:cNvPicPr>
                <a:picLocks noChangeAspect="1"/>
              </p:cNvPicPr>
              <p:nvPr/>
            </p:nvPicPr>
            <p:blipFill>
              <a:blip r:embed="rId3"/>
              <a:stretch>
                <a:fillRect/>
              </a:stretch>
            </p:blipFill>
            <p:spPr>
              <a:xfrm>
                <a:off x="7182517" y="-985319"/>
                <a:ext cx="736404" cy="767596"/>
              </a:xfrm>
              <a:prstGeom prst="rect">
                <a:avLst/>
              </a:prstGeom>
              <a:ln w="15875">
                <a:solidFill>
                  <a:srgbClr val="70AD47"/>
                </a:solidFill>
              </a:ln>
            </p:spPr>
          </p:pic>
        </p:grpSp>
      </p:grpSp>
      <p:grpSp>
        <p:nvGrpSpPr>
          <p:cNvPr id="36" name="グループ化 35">
            <a:extLst>
              <a:ext uri="{FF2B5EF4-FFF2-40B4-BE49-F238E27FC236}">
                <a16:creationId xmlns:a16="http://schemas.microsoft.com/office/drawing/2014/main" id="{D6AA5D7C-4E8E-8DC8-5B4F-E16172AB4B58}"/>
              </a:ext>
            </a:extLst>
          </p:cNvPr>
          <p:cNvGrpSpPr/>
          <p:nvPr/>
        </p:nvGrpSpPr>
        <p:grpSpPr>
          <a:xfrm>
            <a:off x="124916" y="6599260"/>
            <a:ext cx="6584531" cy="2473617"/>
            <a:chOff x="127854" y="7420683"/>
            <a:chExt cx="6584531" cy="2473617"/>
          </a:xfrm>
        </p:grpSpPr>
        <p:grpSp>
          <p:nvGrpSpPr>
            <p:cNvPr id="20" name="グループ化 19">
              <a:extLst>
                <a:ext uri="{FF2B5EF4-FFF2-40B4-BE49-F238E27FC236}">
                  <a16:creationId xmlns:a16="http://schemas.microsoft.com/office/drawing/2014/main" id="{510F99EA-573F-C967-4614-E50E5B17F862}"/>
                </a:ext>
              </a:extLst>
            </p:cNvPr>
            <p:cNvGrpSpPr/>
            <p:nvPr/>
          </p:nvGrpSpPr>
          <p:grpSpPr>
            <a:xfrm>
              <a:off x="127854" y="7707039"/>
              <a:ext cx="6584531" cy="2187261"/>
              <a:chOff x="1395095" y="3432740"/>
              <a:chExt cx="8870141" cy="3835618"/>
            </a:xfrm>
          </p:grpSpPr>
          <p:sp>
            <p:nvSpPr>
              <p:cNvPr id="22" name="テキスト ボックス 21">
                <a:extLst>
                  <a:ext uri="{FF2B5EF4-FFF2-40B4-BE49-F238E27FC236}">
                    <a16:creationId xmlns:a16="http://schemas.microsoft.com/office/drawing/2014/main" id="{CBD7BF5D-4A67-6669-7FD2-E83B8DED1FB9}"/>
                  </a:ext>
                </a:extLst>
              </p:cNvPr>
              <p:cNvSpPr txBox="1"/>
              <p:nvPr/>
            </p:nvSpPr>
            <p:spPr>
              <a:xfrm>
                <a:off x="1531783" y="3456926"/>
                <a:ext cx="8733453" cy="458764"/>
              </a:xfrm>
              <a:prstGeom prst="rect">
                <a:avLst/>
              </a:prstGeom>
              <a:noFill/>
            </p:spPr>
            <p:txBody>
              <a:bodyPr wrap="square" rtlCol="0">
                <a:spAutoFit/>
              </a:bodyPr>
              <a:lstStyle/>
              <a:p>
                <a:r>
                  <a:rPr kumimoji="1" lang="ja-JP" altLang="en-US" sz="1100" b="1" spc="100" dirty="0">
                    <a:solidFill>
                      <a:srgbClr val="70AD47"/>
                    </a:solidFill>
                    <a:latin typeface="HG丸ｺﾞｼｯｸM-PRO" panose="020F0600000000000000" pitchFamily="50" charset="-128"/>
                    <a:ea typeface="HG丸ｺﾞｼｯｸM-PRO" panose="020F0600000000000000" pitchFamily="50" charset="-128"/>
                  </a:rPr>
                  <a:t>１ </a:t>
                </a:r>
                <a:r>
                  <a:rPr kumimoji="1" lang="ja-JP" altLang="en-US" sz="1100" b="1" u="sng" spc="100" dirty="0">
                    <a:solidFill>
                      <a:srgbClr val="70AD47"/>
                    </a:solidFill>
                    <a:latin typeface="HG丸ｺﾞｼｯｸM-PRO" panose="020F0600000000000000" pitchFamily="50" charset="-128"/>
                    <a:ea typeface="HG丸ｺﾞｼｯｸM-PRO" panose="020F0600000000000000" pitchFamily="50" charset="-128"/>
                  </a:rPr>
                  <a:t>補助金の目的</a:t>
                </a:r>
              </a:p>
            </p:txBody>
          </p:sp>
          <p:sp>
            <p:nvSpPr>
              <p:cNvPr id="23" name="テキスト ボックス 22">
                <a:extLst>
                  <a:ext uri="{FF2B5EF4-FFF2-40B4-BE49-F238E27FC236}">
                    <a16:creationId xmlns:a16="http://schemas.microsoft.com/office/drawing/2014/main" id="{5A190A40-49A4-BEE3-35D0-2253888A420B}"/>
                  </a:ext>
                </a:extLst>
              </p:cNvPr>
              <p:cNvSpPr txBox="1"/>
              <p:nvPr/>
            </p:nvSpPr>
            <p:spPr>
              <a:xfrm>
                <a:off x="1395095" y="3815388"/>
                <a:ext cx="8733456" cy="1061903"/>
              </a:xfrm>
              <a:prstGeom prst="rect">
                <a:avLst/>
              </a:prstGeom>
              <a:noFill/>
            </p:spPr>
            <p:txBody>
              <a:bodyPr wrap="square" rtlCol="0">
                <a:spAutoFit/>
              </a:bodyPr>
              <a:lstStyle/>
              <a:p>
                <a:pPr defTabSz="432000">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・高年齢労働者の労働災害防止のための設備改善や専門家による指導などの費用を補助します。</a:t>
                </a:r>
              </a:p>
              <a:p>
                <a:pPr defTabSz="432000">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・高年齢労働者の雇用状況や対策・取組の計画を審査の上、効果が期待できるもの</a:t>
                </a:r>
                <a:br>
                  <a:rPr kumimoji="1" lang="en-US" altLang="ja-JP" sz="1000" kern="0" spc="-100" dirty="0">
                    <a:latin typeface="HG丸ｺﾞｼｯｸM-PRO" panose="020F0600000000000000" pitchFamily="50" charset="-128"/>
                    <a:ea typeface="HG丸ｺﾞｼｯｸM-PRO" panose="020F0600000000000000" pitchFamily="50" charset="-128"/>
                  </a:rPr>
                </a:br>
                <a:r>
                  <a:rPr kumimoji="1" lang="ja-JP" altLang="en-US" sz="1000" kern="0" spc="-100" dirty="0">
                    <a:latin typeface="HG丸ｺﾞｼｯｸM-PRO" panose="020F0600000000000000" pitchFamily="50" charset="-128"/>
                    <a:ea typeface="HG丸ｺﾞｼｯｸM-PRO" panose="020F0600000000000000" pitchFamily="50" charset="-128"/>
                  </a:rPr>
                  <a:t>　について、補助金を支給します。</a:t>
                </a:r>
              </a:p>
            </p:txBody>
          </p:sp>
          <p:sp>
            <p:nvSpPr>
              <p:cNvPr id="24" name="テキスト ボックス 23">
                <a:extLst>
                  <a:ext uri="{FF2B5EF4-FFF2-40B4-BE49-F238E27FC236}">
                    <a16:creationId xmlns:a16="http://schemas.microsoft.com/office/drawing/2014/main" id="{909CFD15-EA3D-AF9D-3F4B-D9761B77A0C3}"/>
                  </a:ext>
                </a:extLst>
              </p:cNvPr>
              <p:cNvSpPr txBox="1"/>
              <p:nvPr/>
            </p:nvSpPr>
            <p:spPr>
              <a:xfrm>
                <a:off x="1448802" y="4821361"/>
                <a:ext cx="8733455" cy="431777"/>
              </a:xfrm>
              <a:prstGeom prst="rect">
                <a:avLst/>
              </a:prstGeom>
              <a:noFill/>
            </p:spPr>
            <p:txBody>
              <a:bodyPr wrap="square" rtlCol="0">
                <a:spAutoFit/>
              </a:bodyPr>
              <a:lstStyle/>
              <a:p>
                <a:r>
                  <a:rPr kumimoji="1" lang="ja-JP" altLang="en-US" sz="900" b="1" spc="100" dirty="0">
                    <a:solidFill>
                      <a:srgbClr val="00B050"/>
                    </a:solidFill>
                    <a:latin typeface="HG丸ｺﾞｼｯｸM-PRO" panose="020F0600000000000000" pitchFamily="50" charset="-128"/>
                    <a:ea typeface="HG丸ｺﾞｼｯｸM-PRO" panose="020F0600000000000000" pitchFamily="50" charset="-128"/>
                  </a:rPr>
                  <a:t> </a:t>
                </a:r>
                <a:r>
                  <a:rPr kumimoji="1" lang="ja-JP" altLang="en-US" sz="1000" b="1" spc="100" dirty="0">
                    <a:solidFill>
                      <a:srgbClr val="70AD47"/>
                    </a:solidFill>
                    <a:latin typeface="HG丸ｺﾞｼｯｸM-PRO" panose="020F0600000000000000" pitchFamily="50" charset="-128"/>
                    <a:ea typeface="HG丸ｺﾞｼｯｸM-PRO" panose="020F0600000000000000" pitchFamily="50" charset="-128"/>
                  </a:rPr>
                  <a:t>２ </a:t>
                </a:r>
                <a:r>
                  <a:rPr kumimoji="1" lang="ja-JP" altLang="en-US" sz="1000" b="1" u="sng" spc="100" dirty="0">
                    <a:solidFill>
                      <a:srgbClr val="70AD47"/>
                    </a:solidFill>
                    <a:latin typeface="HG丸ｺﾞｼｯｸM-PRO" panose="020F0600000000000000" pitchFamily="50" charset="-128"/>
                    <a:ea typeface="HG丸ｺﾞｼｯｸM-PRO" panose="020F0600000000000000" pitchFamily="50" charset="-128"/>
                  </a:rPr>
                  <a:t>対象となる事業者 </a:t>
                </a:r>
                <a:r>
                  <a:rPr kumimoji="1" lang="ja-JP" altLang="en-US" sz="900" kern="0" spc="100" dirty="0">
                    <a:latin typeface="HG丸ｺﾞｼｯｸM-PRO" panose="020F0600000000000000" pitchFamily="50" charset="-128"/>
                    <a:ea typeface="HG丸ｺﾞｼｯｸM-PRO" panose="020F0600000000000000" pitchFamily="50" charset="-128"/>
                  </a:rPr>
                  <a:t>（次のいずれも満たす中小企業事業者であること</a:t>
                </a:r>
                <a:r>
                  <a:rPr kumimoji="1" lang="en-US" altLang="ja-JP" sz="900" kern="0" spc="100" dirty="0">
                    <a:latin typeface="HG丸ｺﾞｼｯｸM-PRO" panose="020F0600000000000000" pitchFamily="50" charset="-128"/>
                    <a:ea typeface="HG丸ｺﾞｼｯｸM-PRO" panose="020F0600000000000000" pitchFamily="50" charset="-128"/>
                  </a:rPr>
                  <a:t>)</a:t>
                </a:r>
                <a:endParaRPr kumimoji="1" lang="ja-JP" altLang="en-US" sz="900" kern="0" spc="100" dirty="0">
                  <a:latin typeface="HG丸ｺﾞｼｯｸM-PRO" panose="020F0600000000000000" pitchFamily="50" charset="-128"/>
                  <a:ea typeface="HG丸ｺﾞｼｯｸM-PRO" panose="020F0600000000000000" pitchFamily="50" charset="-128"/>
                </a:endParaRPr>
              </a:p>
            </p:txBody>
          </p:sp>
          <p:pic>
            <p:nvPicPr>
              <p:cNvPr id="25" name="図 24" descr="QR コード&#10;&#10;自動的に生成された説明">
                <a:extLst>
                  <a:ext uri="{FF2B5EF4-FFF2-40B4-BE49-F238E27FC236}">
                    <a16:creationId xmlns:a16="http://schemas.microsoft.com/office/drawing/2014/main" id="{B37A9F2E-C770-618D-890A-E08AE99C9168}"/>
                  </a:ext>
                </a:extLst>
              </p:cNvPr>
              <p:cNvPicPr>
                <a:picLocks noChangeAspect="1"/>
              </p:cNvPicPr>
              <p:nvPr/>
            </p:nvPicPr>
            <p:blipFill>
              <a:blip r:embed="rId4"/>
              <a:stretch>
                <a:fillRect/>
              </a:stretch>
            </p:blipFill>
            <p:spPr>
              <a:xfrm>
                <a:off x="8900260" y="3432740"/>
                <a:ext cx="1190239" cy="1444550"/>
              </a:xfrm>
              <a:prstGeom prst="rect">
                <a:avLst/>
              </a:prstGeom>
              <a:ln w="19050">
                <a:solidFill>
                  <a:srgbClr val="70AD47"/>
                </a:solidFill>
              </a:ln>
            </p:spPr>
          </p:pic>
          <p:sp>
            <p:nvSpPr>
              <p:cNvPr id="27" name="テキスト ボックス 26">
                <a:extLst>
                  <a:ext uri="{FF2B5EF4-FFF2-40B4-BE49-F238E27FC236}">
                    <a16:creationId xmlns:a16="http://schemas.microsoft.com/office/drawing/2014/main" id="{F6DD0516-8A22-7421-5DF2-BED15BA18703}"/>
                  </a:ext>
                </a:extLst>
              </p:cNvPr>
              <p:cNvSpPr txBox="1"/>
              <p:nvPr/>
            </p:nvSpPr>
            <p:spPr>
              <a:xfrm>
                <a:off x="1533242" y="5123394"/>
                <a:ext cx="7622055" cy="747066"/>
              </a:xfrm>
              <a:prstGeom prst="rect">
                <a:avLst/>
              </a:prstGeom>
              <a:noFill/>
            </p:spPr>
            <p:txBody>
              <a:bodyPr wrap="square" rtlCol="0">
                <a:spAutoFit/>
              </a:bodyPr>
              <a:lstStyle/>
              <a:p>
                <a:pPr>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１年以上事業を実施していること。</a:t>
                </a:r>
              </a:p>
              <a:p>
                <a:pPr>
                  <a:lnSpc>
                    <a:spcPts val="1400"/>
                  </a:lnSpc>
                </a:pPr>
                <a:r>
                  <a:rPr kumimoji="1" lang="ja-JP" altLang="en-US" sz="1000" kern="0" spc="-100" dirty="0">
                    <a:latin typeface="HG丸ｺﾞｼｯｸM-PRO" panose="020F0600000000000000" pitchFamily="50" charset="-128"/>
                    <a:ea typeface="HG丸ｺﾞｼｯｸM-PRO" panose="020F0600000000000000" pitchFamily="50" charset="-128"/>
                  </a:rPr>
                  <a:t>・ 役員を除き、自社の労災保険適用の高年齢労働者</a:t>
                </a:r>
                <a:r>
                  <a:rPr kumimoji="1" lang="en-US" altLang="ja-JP" sz="1000" kern="0" spc="-100" dirty="0">
                    <a:latin typeface="HG丸ｺﾞｼｯｸM-PRO" panose="020F0600000000000000" pitchFamily="50" charset="-128"/>
                    <a:ea typeface="HG丸ｺﾞｼｯｸM-PRO" panose="020F0600000000000000" pitchFamily="50" charset="-128"/>
                  </a:rPr>
                  <a:t>(60</a:t>
                </a:r>
                <a:r>
                  <a:rPr kumimoji="1" lang="ja-JP" altLang="en-US" sz="1000" kern="0" spc="-100" dirty="0">
                    <a:latin typeface="HG丸ｺﾞｼｯｸM-PRO" panose="020F0600000000000000" pitchFamily="50" charset="-128"/>
                    <a:ea typeface="HG丸ｺﾞｼｯｸM-PRO" panose="020F0600000000000000" pitchFamily="50" charset="-128"/>
                  </a:rPr>
                  <a:t>歳以上</a:t>
                </a:r>
                <a:r>
                  <a:rPr kumimoji="1" lang="en-US" altLang="ja-JP" sz="1000" kern="0" spc="-100" dirty="0">
                    <a:latin typeface="HG丸ｺﾞｼｯｸM-PRO" panose="020F0600000000000000" pitchFamily="50" charset="-128"/>
                    <a:ea typeface="HG丸ｺﾞｼｯｸM-PRO" panose="020F0600000000000000" pitchFamily="50" charset="-128"/>
                  </a:rPr>
                  <a:t>)</a:t>
                </a:r>
                <a:r>
                  <a:rPr kumimoji="1" lang="ja-JP" altLang="en-US" sz="1000" kern="0" spc="-100" dirty="0">
                    <a:latin typeface="HG丸ｺﾞｼｯｸM-PRO" panose="020F0600000000000000" pitchFamily="50" charset="-128"/>
                    <a:ea typeface="HG丸ｺﾞｼｯｸM-PRO" panose="020F0600000000000000" pitchFamily="50" charset="-128"/>
                  </a:rPr>
                  <a:t>が常時１名以上就労していること。</a:t>
                </a:r>
              </a:p>
            </p:txBody>
          </p:sp>
          <p:pic>
            <p:nvPicPr>
              <p:cNvPr id="28" name="図 27" descr="光 が含まれている画像&#10;&#10;自動的に生成された説明">
                <a:extLst>
                  <a:ext uri="{FF2B5EF4-FFF2-40B4-BE49-F238E27FC236}">
                    <a16:creationId xmlns:a16="http://schemas.microsoft.com/office/drawing/2014/main" id="{607D8575-A860-02C1-7644-D73E9A2E4C89}"/>
                  </a:ext>
                </a:extLst>
              </p:cNvPr>
              <p:cNvPicPr>
                <a:picLocks noChangeAspect="1"/>
              </p:cNvPicPr>
              <p:nvPr/>
            </p:nvPicPr>
            <p:blipFill>
              <a:blip r:embed="rId5"/>
              <a:stretch>
                <a:fillRect/>
              </a:stretch>
            </p:blipFill>
            <p:spPr>
              <a:xfrm>
                <a:off x="7515218" y="5812954"/>
                <a:ext cx="1119881" cy="1455404"/>
              </a:xfrm>
              <a:prstGeom prst="rect">
                <a:avLst/>
              </a:prstGeom>
            </p:spPr>
          </p:pic>
        </p:grpSp>
        <p:sp>
          <p:nvSpPr>
            <p:cNvPr id="33" name="角丸四角形 21">
              <a:extLst>
                <a:ext uri="{FF2B5EF4-FFF2-40B4-BE49-F238E27FC236}">
                  <a16:creationId xmlns:a16="http://schemas.microsoft.com/office/drawing/2014/main" id="{1CA13BD8-5070-9525-CFF1-83D8542864E6}"/>
                </a:ext>
              </a:extLst>
            </p:cNvPr>
            <p:cNvSpPr/>
            <p:nvPr/>
          </p:nvSpPr>
          <p:spPr>
            <a:xfrm>
              <a:off x="250585" y="7420683"/>
              <a:ext cx="5166431" cy="274370"/>
            </a:xfrm>
            <a:prstGeom prst="roundRect">
              <a:avLst>
                <a:gd name="adj" fmla="val 50000"/>
              </a:avLst>
            </a:prstGeom>
            <a:solidFill>
              <a:srgbClr val="70AD47">
                <a:alpha val="78000"/>
              </a:srgbClr>
            </a:solidFill>
          </p:spPr>
          <p:style>
            <a:lnRef idx="1">
              <a:schemeClr val="accent4"/>
            </a:lnRef>
            <a:fillRef idx="3">
              <a:schemeClr val="accent4"/>
            </a:fillRef>
            <a:effectRef idx="2">
              <a:schemeClr val="accent4"/>
            </a:effectRef>
            <a:fontRef idx="minor">
              <a:schemeClr val="lt1"/>
            </a:fontRef>
          </p:style>
          <p:txBody>
            <a:bodyPr wrap="square" rtlCol="0" anchor="ctr"/>
            <a:lstStyle>
              <a:defPPr>
                <a:defRPr lang="ja-JP"/>
              </a:defPPr>
              <a:lvl1pPr marL="0" indent="0" algn="l" defTabSz="914400" rtl="0" eaLnBrk="1" latinLnBrk="0" hangingPunct="1">
                <a:defRPr kumimoji="1" sz="1800" kern="1200">
                  <a:solidFill>
                    <a:schemeClr val="lt1"/>
                  </a:solidFill>
                  <a:latin typeface="+mn-lt"/>
                  <a:ea typeface="+mn-ea"/>
                  <a:cs typeface="+mn-cs"/>
                </a:defRPr>
              </a:lvl1pPr>
              <a:lvl2pPr marL="457200" indent="0" algn="l" defTabSz="914400" rtl="0" eaLnBrk="1" latinLnBrk="0" hangingPunct="1">
                <a:defRPr kumimoji="1" sz="1800" kern="1200">
                  <a:solidFill>
                    <a:schemeClr val="lt1"/>
                  </a:solidFill>
                  <a:latin typeface="+mn-lt"/>
                  <a:ea typeface="+mn-ea"/>
                  <a:cs typeface="+mn-cs"/>
                </a:defRPr>
              </a:lvl2pPr>
              <a:lvl3pPr marL="914400" indent="0" algn="l" defTabSz="914400" rtl="0" eaLnBrk="1" latinLnBrk="0" hangingPunct="1">
                <a:defRPr kumimoji="1" sz="1800" kern="1200">
                  <a:solidFill>
                    <a:schemeClr val="lt1"/>
                  </a:solidFill>
                  <a:latin typeface="+mn-lt"/>
                  <a:ea typeface="+mn-ea"/>
                  <a:cs typeface="+mn-cs"/>
                </a:defRPr>
              </a:lvl3pPr>
              <a:lvl4pPr marL="1371600" indent="0" algn="l" defTabSz="914400" rtl="0" eaLnBrk="1" latinLnBrk="0" hangingPunct="1">
                <a:defRPr kumimoji="1" sz="1800" kern="1200">
                  <a:solidFill>
                    <a:schemeClr val="lt1"/>
                  </a:solidFill>
                  <a:latin typeface="+mn-lt"/>
                  <a:ea typeface="+mn-ea"/>
                  <a:cs typeface="+mn-cs"/>
                </a:defRPr>
              </a:lvl4pPr>
              <a:lvl5pPr marL="1828800" indent="0" algn="l" defTabSz="914400" rtl="0" eaLnBrk="1" latinLnBrk="0" hangingPunct="1">
                <a:defRPr kumimoji="1" sz="1800" kern="1200">
                  <a:solidFill>
                    <a:schemeClr val="lt1"/>
                  </a:solidFill>
                  <a:latin typeface="+mn-lt"/>
                  <a:ea typeface="+mn-ea"/>
                  <a:cs typeface="+mn-cs"/>
                </a:defRPr>
              </a:lvl5pPr>
              <a:lvl6pPr marL="2286000" indent="0" algn="l" defTabSz="914400" rtl="0" eaLnBrk="1" latinLnBrk="0" hangingPunct="1">
                <a:defRPr kumimoji="1" sz="1800" kern="1200">
                  <a:solidFill>
                    <a:schemeClr val="lt1"/>
                  </a:solidFill>
                  <a:latin typeface="+mn-lt"/>
                  <a:ea typeface="+mn-ea"/>
                  <a:cs typeface="+mn-cs"/>
                </a:defRPr>
              </a:lvl6pPr>
              <a:lvl7pPr marL="2743200" indent="0" algn="l" defTabSz="914400" rtl="0" eaLnBrk="1" latinLnBrk="0" hangingPunct="1">
                <a:defRPr kumimoji="1" sz="1800" kern="1200">
                  <a:solidFill>
                    <a:schemeClr val="lt1"/>
                  </a:solidFill>
                  <a:latin typeface="+mn-lt"/>
                  <a:ea typeface="+mn-ea"/>
                  <a:cs typeface="+mn-cs"/>
                </a:defRPr>
              </a:lvl7pPr>
              <a:lvl8pPr marL="3200400" indent="0" algn="l" defTabSz="914400" rtl="0" eaLnBrk="1" latinLnBrk="0" hangingPunct="1">
                <a:defRPr kumimoji="1" sz="1800" kern="1200">
                  <a:solidFill>
                    <a:schemeClr val="lt1"/>
                  </a:solidFill>
                  <a:latin typeface="+mn-lt"/>
                  <a:ea typeface="+mn-ea"/>
                  <a:cs typeface="+mn-cs"/>
                </a:defRPr>
              </a:lvl8pPr>
              <a:lvl9pPr marL="3657600" indent="0" algn="l" defTabSz="914400" rtl="0" eaLnBrk="1" latinLnBrk="0" hangingPunct="1">
                <a:defRPr kumimoji="1" sz="1800" kern="1200">
                  <a:solidFill>
                    <a:schemeClr val="lt1"/>
                  </a:solidFill>
                  <a:latin typeface="+mn-lt"/>
                  <a:ea typeface="+mn-ea"/>
                  <a:cs typeface="+mn-cs"/>
                </a:defRPr>
              </a:lvl9pPr>
            </a:lstStyle>
            <a:p>
              <a:r>
                <a:rPr lang="ja-JP" altLang="en-US" sz="1200" b="1" dirty="0">
                  <a:solidFill>
                    <a:schemeClr val="bg1"/>
                  </a:solidFill>
                  <a:latin typeface="HG丸ｺﾞｼｯｸM-PRO" panose="020F0600000000000000" pitchFamily="50" charset="-128"/>
                  <a:ea typeface="HG丸ｺﾞｼｯｸM-PRO" panose="020F0600000000000000" pitchFamily="50" charset="-128"/>
                </a:rPr>
                <a:t>エイジフレンドリー補助金について</a:t>
              </a:r>
              <a:endParaRPr lang="en-US" altLang="ja-JP" sz="1200" b="1" dirty="0">
                <a:solidFill>
                  <a:schemeClr val="bg1"/>
                </a:solidFill>
                <a:latin typeface="HG丸ｺﾞｼｯｸM-PRO" panose="020F0600000000000000" pitchFamily="50" charset="-128"/>
                <a:ea typeface="HG丸ｺﾞｼｯｸM-PRO" panose="020F0600000000000000" pitchFamily="50" charset="-128"/>
              </a:endParaRPr>
            </a:p>
          </p:txBody>
        </p:sp>
      </p:grpSp>
      <p:sp>
        <p:nvSpPr>
          <p:cNvPr id="37" name="テキスト ボックス 36">
            <a:extLst>
              <a:ext uri="{FF2B5EF4-FFF2-40B4-BE49-F238E27FC236}">
                <a16:creationId xmlns:a16="http://schemas.microsoft.com/office/drawing/2014/main" id="{580EAF20-3186-BD6A-DA2F-6EB840D85956}"/>
              </a:ext>
            </a:extLst>
          </p:cNvPr>
          <p:cNvSpPr txBox="1"/>
          <p:nvPr/>
        </p:nvSpPr>
        <p:spPr>
          <a:xfrm>
            <a:off x="4927257" y="7770962"/>
            <a:ext cx="1823729" cy="276999"/>
          </a:xfrm>
          <a:prstGeom prst="rect">
            <a:avLst/>
          </a:prstGeom>
          <a:noFill/>
        </p:spPr>
        <p:txBody>
          <a:bodyPr wrap="square" rtlCol="0">
            <a:spAutoFit/>
          </a:bodyPr>
          <a:lstStyle/>
          <a:p>
            <a:r>
              <a:rPr kumimoji="1" lang="ja-JP" altLang="en-US" sz="1200" b="1" u="sng" dirty="0"/>
              <a:t>補助金の詳細はこちら☝</a:t>
            </a:r>
            <a:endParaRPr kumimoji="1" lang="ja-JP" altLang="en-US" sz="1200" b="1" dirty="0"/>
          </a:p>
        </p:txBody>
      </p:sp>
      <p:sp>
        <p:nvSpPr>
          <p:cNvPr id="39" name="テキスト ボックス 38">
            <a:extLst>
              <a:ext uri="{FF2B5EF4-FFF2-40B4-BE49-F238E27FC236}">
                <a16:creationId xmlns:a16="http://schemas.microsoft.com/office/drawing/2014/main" id="{F2AEAE2F-6499-C776-4DE3-4587E24B0EF6}"/>
              </a:ext>
            </a:extLst>
          </p:cNvPr>
          <p:cNvSpPr txBox="1"/>
          <p:nvPr/>
        </p:nvSpPr>
        <p:spPr>
          <a:xfrm>
            <a:off x="127155" y="908735"/>
            <a:ext cx="6870934" cy="400110"/>
          </a:xfrm>
          <a:prstGeom prst="rect">
            <a:avLst/>
          </a:prstGeom>
          <a:noFill/>
        </p:spPr>
        <p:txBody>
          <a:bodyPr wrap="square" rtlCol="0">
            <a:spAutoFit/>
          </a:bodyPr>
          <a:lstStyle/>
          <a:p>
            <a:r>
              <a:rPr kumimoji="1" lang="ja-JP" altLang="en-US" sz="2000" b="1" i="1" u="sng" dirty="0"/>
              <a:t>小売の現場でも高年齢労働者の災害が増加しています！！</a:t>
            </a:r>
          </a:p>
        </p:txBody>
      </p:sp>
      <p:sp>
        <p:nvSpPr>
          <p:cNvPr id="2" name="テキスト ボックス 1">
            <a:extLst>
              <a:ext uri="{FF2B5EF4-FFF2-40B4-BE49-F238E27FC236}">
                <a16:creationId xmlns:a16="http://schemas.microsoft.com/office/drawing/2014/main" id="{460E149F-D8D6-FC35-C9DB-6F698ACE6248}"/>
              </a:ext>
            </a:extLst>
          </p:cNvPr>
          <p:cNvSpPr txBox="1"/>
          <p:nvPr/>
        </p:nvSpPr>
        <p:spPr>
          <a:xfrm>
            <a:off x="247647" y="8289379"/>
            <a:ext cx="4695417" cy="707886"/>
          </a:xfrm>
          <a:prstGeom prst="rect">
            <a:avLst/>
          </a:prstGeom>
          <a:noFill/>
        </p:spPr>
        <p:txBody>
          <a:bodyPr wrap="square" rtlCol="0">
            <a:spAutoFit/>
          </a:bodyPr>
          <a:lstStyle/>
          <a:p>
            <a:r>
              <a:rPr kumimoji="1" lang="en-US" altLang="ja-JP" sz="1000" dirty="0"/>
              <a:t>【</a:t>
            </a:r>
            <a:r>
              <a:rPr kumimoji="1" lang="ja-JP" altLang="en-US" sz="1000" dirty="0"/>
              <a:t>令和８年度 お問合せ先</a:t>
            </a:r>
            <a:r>
              <a:rPr kumimoji="1" lang="en-US" altLang="ja-JP" sz="1000" dirty="0"/>
              <a:t>】</a:t>
            </a:r>
            <a:r>
              <a:rPr kumimoji="1" lang="ja-JP" altLang="en-US" sz="1000" dirty="0"/>
              <a:t>　</a:t>
            </a:r>
            <a:endParaRPr kumimoji="1" lang="en-US" altLang="ja-JP" sz="1000" dirty="0"/>
          </a:p>
          <a:p>
            <a:r>
              <a:rPr kumimoji="1" lang="ja-JP" altLang="en-US" sz="1000" dirty="0"/>
              <a:t>（一社）日本労働安全衛生コンサルタント会　エイジフレンドリー補助金事務センター</a:t>
            </a:r>
            <a:endParaRPr kumimoji="1" lang="en-US" altLang="ja-JP" sz="1000" dirty="0"/>
          </a:p>
          <a:p>
            <a:r>
              <a:rPr kumimoji="1" lang="en-US" altLang="ja-JP" sz="1000" dirty="0"/>
              <a:t>【</a:t>
            </a:r>
            <a:r>
              <a:rPr kumimoji="1" lang="ja-JP" altLang="en-US" sz="1000" dirty="0"/>
              <a:t>申請担当</a:t>
            </a:r>
            <a:r>
              <a:rPr kumimoji="1" lang="en-US" altLang="ja-JP" sz="1000" dirty="0"/>
              <a:t>】03-6381-7507</a:t>
            </a:r>
            <a:r>
              <a:rPr kumimoji="1" lang="ja-JP" altLang="en-US" sz="1000" dirty="0"/>
              <a:t> 　</a:t>
            </a:r>
            <a:r>
              <a:rPr kumimoji="1" lang="en-US" altLang="ja-JP" sz="1000" dirty="0"/>
              <a:t>【</a:t>
            </a:r>
            <a:r>
              <a:rPr kumimoji="1" lang="ja-JP" altLang="en-US" sz="1000" dirty="0"/>
              <a:t>支払担当</a:t>
            </a:r>
            <a:r>
              <a:rPr kumimoji="1" lang="en-US" altLang="ja-JP" sz="1000" dirty="0"/>
              <a:t>】03-6809-4085</a:t>
            </a:r>
            <a:r>
              <a:rPr kumimoji="1" lang="ja-JP" altLang="en-US" sz="1000" dirty="0"/>
              <a:t>　</a:t>
            </a:r>
            <a:endParaRPr kumimoji="1" lang="en-US" altLang="ja-JP" sz="1000" dirty="0"/>
          </a:p>
          <a:p>
            <a:r>
              <a:rPr kumimoji="1" lang="ja-JP" altLang="en-US" sz="1000" dirty="0"/>
              <a:t>ＨＰ（</a:t>
            </a:r>
            <a:r>
              <a:rPr kumimoji="1" lang="en-US" altLang="ja-JP" sz="1000" u="sng" dirty="0"/>
              <a:t>https://www.jashcon-age.or.jp</a:t>
            </a:r>
            <a:r>
              <a:rPr kumimoji="1" lang="ja-JP" altLang="en-US" sz="1000" dirty="0"/>
              <a:t>）</a:t>
            </a:r>
          </a:p>
        </p:txBody>
      </p:sp>
      <p:sp>
        <p:nvSpPr>
          <p:cNvPr id="4" name="テキスト ボックス 3">
            <a:extLst>
              <a:ext uri="{FF2B5EF4-FFF2-40B4-BE49-F238E27FC236}">
                <a16:creationId xmlns:a16="http://schemas.microsoft.com/office/drawing/2014/main" id="{25BF2729-B31A-FA61-2C40-68346AE52F89}"/>
              </a:ext>
            </a:extLst>
          </p:cNvPr>
          <p:cNvSpPr txBox="1"/>
          <p:nvPr/>
        </p:nvSpPr>
        <p:spPr>
          <a:xfrm>
            <a:off x="4893430" y="9284658"/>
            <a:ext cx="1949556" cy="338554"/>
          </a:xfrm>
          <a:prstGeom prst="rect">
            <a:avLst/>
          </a:prstGeom>
          <a:noFill/>
        </p:spPr>
        <p:txBody>
          <a:bodyPr wrap="square" rtlCol="0">
            <a:spAutoFit/>
          </a:bodyPr>
          <a:lstStyle/>
          <a:p>
            <a:r>
              <a:rPr kumimoji="1" lang="ja-JP" altLang="en-US" sz="800" b="1" u="sng" dirty="0"/>
              <a:t>令和８年度ＳＡＦＥ協議会と</a:t>
            </a:r>
            <a:r>
              <a:rPr kumimoji="1" lang="ja-JP" altLang="en-US" sz="800" b="1" dirty="0"/>
              <a:t>　　　　</a:t>
            </a:r>
            <a:r>
              <a:rPr kumimoji="1" lang="ja-JP" altLang="en-US" sz="800" b="1" u="sng" dirty="0"/>
              <a:t>☝ 　　　</a:t>
            </a:r>
            <a:endParaRPr kumimoji="1" lang="en-US" altLang="ja-JP" sz="800" b="1" u="sng" dirty="0"/>
          </a:p>
          <a:p>
            <a:r>
              <a:rPr kumimoji="1" lang="ja-JP" altLang="en-US" sz="800" b="1" u="sng" dirty="0"/>
              <a:t>災害防止対策の詳細についてはこちら</a:t>
            </a:r>
          </a:p>
        </p:txBody>
      </p:sp>
      <p:pic>
        <p:nvPicPr>
          <p:cNvPr id="6" name="図 5">
            <a:extLst>
              <a:ext uri="{FF2B5EF4-FFF2-40B4-BE49-F238E27FC236}">
                <a16:creationId xmlns:a16="http://schemas.microsoft.com/office/drawing/2014/main" id="{188EBC01-DB73-64ED-4922-EF3E87B3FE13}"/>
              </a:ext>
            </a:extLst>
          </p:cNvPr>
          <p:cNvPicPr>
            <a:picLocks noChangeAspect="1"/>
          </p:cNvPicPr>
          <p:nvPr/>
        </p:nvPicPr>
        <p:blipFill>
          <a:blip r:embed="rId6"/>
          <a:stretch>
            <a:fillRect/>
          </a:stretch>
        </p:blipFill>
        <p:spPr>
          <a:xfrm>
            <a:off x="5631292" y="8296531"/>
            <a:ext cx="967321" cy="967321"/>
          </a:xfrm>
          <a:prstGeom prst="rect">
            <a:avLst/>
          </a:prstGeom>
        </p:spPr>
      </p:pic>
    </p:spTree>
    <p:extLst>
      <p:ext uri="{BB962C8B-B14F-4D97-AF65-F5344CB8AC3E}">
        <p14:creationId xmlns:p14="http://schemas.microsoft.com/office/powerpoint/2010/main" val="322784565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bbc69c7-3860-4cfc-825b-e9bddeb8900d">
      <Terms xmlns="http://schemas.microsoft.com/office/infopath/2007/PartnerControls"/>
    </lcf76f155ced4ddcb4097134ff3c332f>
    <Owner xmlns="cbbc69c7-3860-4cfc-825b-e9bddeb8900d">
      <UserInfo>
        <DisplayName/>
        <AccountId xsi:nil="true"/>
        <AccountType/>
      </UserInfo>
    </Owner>
    <TaxCatchAll xmlns="44856c1c-163a-4db4-9f2d-e69ab44d016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53DEF170DDB1164F8EDC2336E9BFEA71" ma:contentTypeVersion="14" ma:contentTypeDescription="新しいドキュメントを作成します。" ma:contentTypeScope="" ma:versionID="22c8f88cb27d8e5957ca0dd31d8a3e46">
  <xsd:schema xmlns:xsd="http://www.w3.org/2001/XMLSchema" xmlns:xs="http://www.w3.org/2001/XMLSchema" xmlns:p="http://schemas.microsoft.com/office/2006/metadata/properties" xmlns:ns2="cbbc69c7-3860-4cfc-825b-e9bddeb8900d" xmlns:ns3="44856c1c-163a-4db4-9f2d-e69ab44d016d" targetNamespace="http://schemas.microsoft.com/office/2006/metadata/properties" ma:root="true" ma:fieldsID="090b88a5f9991d10ba810c31b40f9639" ns2:_="" ns3:_="">
    <xsd:import namespace="cbbc69c7-3860-4cfc-825b-e9bddeb8900d"/>
    <xsd:import namespace="44856c1c-163a-4db4-9f2d-e69ab44d016d"/>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bc69c7-3860-4cfc-825b-e9bddeb8900d"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856c1c-163a-4db4-9f2d-e69ab44d016d"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db3ba73-bff6-46f8-804c-52ec06927128}" ma:internalName="TaxCatchAll" ma:showField="CatchAllData" ma:web="44856c1c-163a-4db4-9f2d-e69ab44d01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724391-12CE-4088-B994-40A7B21A313F}">
  <ds:schemaRefs>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cbbc69c7-3860-4cfc-825b-e9bddeb8900d"/>
    <ds:schemaRef ds:uri="http://schemas.microsoft.com/office/2006/metadata/properties"/>
    <ds:schemaRef ds:uri="http://purl.org/dc/terms/"/>
    <ds:schemaRef ds:uri="44856c1c-163a-4db4-9f2d-e69ab44d016d"/>
    <ds:schemaRef ds:uri="http://www.w3.org/XML/1998/namespace"/>
    <ds:schemaRef ds:uri="http://purl.org/dc/elements/1.1/"/>
  </ds:schemaRefs>
</ds:datastoreItem>
</file>

<file path=customXml/itemProps2.xml><?xml version="1.0" encoding="utf-8"?>
<ds:datastoreItem xmlns:ds="http://schemas.openxmlformats.org/officeDocument/2006/customXml" ds:itemID="{3389754C-DBA2-49EC-B5B0-F0299BA8B0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bc69c7-3860-4cfc-825b-e9bddeb8900d"/>
    <ds:schemaRef ds:uri="44856c1c-163a-4db4-9f2d-e69ab44d01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813AD3E-93D6-4E6A-9E1F-B9C751DBBD9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Words>1978</Words>
  <PresentationFormat>A4 210 x 297 mm</PresentationFormat>
  <Paragraphs>199</Paragraphs>
  <Slides>4</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4</vt:i4>
      </vt:variant>
    </vt:vector>
  </HeadingPairs>
  <TitlesOfParts>
    <vt:vector size="14" baseType="lpstr">
      <vt:lpstr>HG丸ｺﾞｼｯｸM-PRO</vt:lpstr>
      <vt:lpstr>Meiryo UI</vt:lpstr>
      <vt:lpstr>UD デジタル 教科書体 NP-R</vt:lpstr>
      <vt:lpstr>メイリオ</vt:lpstr>
      <vt:lpstr>游ゴシック</vt:lpstr>
      <vt:lpstr>Arial</vt:lpstr>
      <vt:lpstr>Calibri</vt:lpstr>
      <vt:lpstr>Times New Roman</vt:lpstr>
      <vt:lpstr>Office テーマ</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0x01010053DEF170DDB1164F8EDC2336E9BFEA71</vt:lpwstr>
  </property>
  <property fmtid="{D5CDD505-2E9C-101B-9397-08002B2CF9AE}" pid="3" name="MediaServiceImageTags">
    <vt:lpwstr/>
  </property>
</Properties>
</file>