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Colors+xml" PartName="/ppt/diagrams/colors3.xml"/>
  <Override ContentType="application/vnd.openxmlformats-officedocument.drawingml.diagramColors+xml" PartName="/ppt/diagrams/colors4.xml"/>
  <Override ContentType="application/vnd.openxmlformats-officedocument.drawingml.diagramData+xml" PartName="/ppt/diagrams/data1.xml"/>
  <Override ContentType="application/vnd.openxmlformats-officedocument.drawingml.diagramData+xml" PartName="/ppt/diagrams/data2.xml"/>
  <Override ContentType="application/vnd.openxmlformats-officedocument.drawingml.diagramData+xml" PartName="/ppt/diagrams/data3.xml"/>
  <Override ContentType="application/vnd.openxmlformats-officedocument.drawingml.diagramData+xml" PartName="/ppt/diagrams/data4.xml"/>
  <Override ContentType="application/vnd.ms-office.drawingml.diagramDrawing+xml" PartName="/ppt/diagrams/drawing1.xml"/>
  <Override ContentType="application/vnd.ms-office.drawingml.diagramDrawing+xml" PartName="/ppt/diagrams/drawing2.xml"/>
  <Override ContentType="application/vnd.ms-office.drawingml.diagramDrawing+xml" PartName="/ppt/diagrams/drawing3.xml"/>
  <Override ContentType="application/vnd.ms-office.drawingml.diagramDrawing+xml" PartName="/ppt/diagrams/drawing4.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Layout+xml" PartName="/ppt/diagrams/layout3.xml"/>
  <Override ContentType="application/vnd.openxmlformats-officedocument.drawingml.diagramLayout+xml" PartName="/ppt/diagrams/layout4.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drawingml.diagramStyle+xml" PartName="/ppt/diagrams/quickStyle3.xml"/>
  <Override ContentType="application/vnd.openxmlformats-officedocument.drawingml.diagramStyle+xml" PartName="/ppt/diagrams/quickStyle4.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2146845898" r:id="rId2"/>
    <p:sldId id="2146845895" r:id="rId3"/>
    <p:sldId id="2146845896" r:id="rId4"/>
    <p:sldId id="2146845897"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 id="{A629F087-1660-4CA5-AFD6-1990E8CCBC8A}">
          <p14:sldIdLst>
            <p14:sldId id="2146845898"/>
          </p14:sldIdLst>
        </p14:section>
        <p14:section name="記載例" id="{DBF2EE51-521F-4465-882F-263B1BB8C644}">
          <p14:sldIdLst>
            <p14:sldId id="2146845895"/>
            <p14:sldId id="2146845896"/>
            <p14:sldId id="214684589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CC00"/>
    <a:srgbClr val="009900"/>
    <a:srgbClr val="FAE1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AF06C0-B808-42CA-AA4D-96E4F7EDDA9B}" v="4" dt="2026-02-24T08:49:13.8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21" autoAdjust="0"/>
  </p:normalViewPr>
  <p:slideViewPr>
    <p:cSldViewPr snapToGrid="0">
      <p:cViewPr varScale="1">
        <p:scale>
          <a:sx n="88" d="100"/>
          <a:sy n="88" d="100"/>
        </p:scale>
        <p:origin x="2064" y="9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customXml/item1.xml" Type="http://schemas.openxmlformats.org/officeDocument/2006/relationships/customXml"/><Relationship Id="rId13" Target="../customXml/item2.xml" Type="http://schemas.openxmlformats.org/officeDocument/2006/relationships/customXml"/><Relationship Id="rId14"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endParaRPr kumimoji="1" lang="ja-JP" altLang="en-US" sz="800" dirty="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777">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777">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777">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777">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777">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777">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777">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lnSpc>
              <a:spcPts val="1100"/>
            </a:lnSpc>
            <a:buClrTx/>
            <a:buSzTx/>
            <a:buFontTx/>
            <a:buNone/>
          </a:pPr>
          <a:r>
            <a:rPr kumimoji="1" lang="ja-JP" altLang="en-US" sz="800" b="1" dirty="0"/>
            <a:t>説明会の企画</a:t>
          </a:r>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lnSpc>
              <a:spcPts val="11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lnSpc>
              <a:spcPts val="1100"/>
            </a:lnSpc>
            <a:buClrTx/>
            <a:buSzTx/>
            <a:buFontTx/>
            <a:buNone/>
          </a:pPr>
          <a:r>
            <a:rPr kumimoji="1" lang="ja-JP" altLang="en-US" sz="800" b="1"/>
            <a:t>運営事業者への委託手続</a:t>
          </a:r>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lnSpc>
              <a:spcPts val="1100"/>
            </a:lnSpc>
            <a:buClrTx/>
            <a:buSzTx/>
            <a:buFontTx/>
            <a:buNone/>
          </a:pPr>
          <a:r>
            <a:rPr kumimoji="1" lang="ja-JP" altLang="en-US" sz="800" b="1"/>
            <a:t>参加事業所の募集</a:t>
          </a:r>
          <a:endParaRPr kumimoji="1" lang="en-US" altLang="ja-JP" sz="800" b="1"/>
        </a:p>
        <a:p>
          <a:pPr>
            <a:lnSpc>
              <a:spcPts val="1100"/>
            </a:lnSpc>
            <a:buClrTx/>
            <a:buSzTx/>
            <a:buFontTx/>
            <a:buNone/>
          </a:pPr>
          <a:r>
            <a:rPr kumimoji="1" lang="en-US" altLang="ja-JP" sz="800" b="1"/>
            <a:t>(SNS</a:t>
          </a:r>
          <a:r>
            <a:rPr kumimoji="1" lang="ja-JP" altLang="en-US" sz="800" b="1"/>
            <a:t>、</a:t>
          </a: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lnSpc>
              <a:spcPts val="9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a:p>
          <a:pPr>
            <a:lnSpc>
              <a:spcPts val="900"/>
            </a:lnSpc>
            <a:buClrTx/>
            <a:buSzTx/>
            <a:buFontTx/>
            <a:buNone/>
          </a:pP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929F9513-B02B-441E-ABDB-EA9C40C3D739}">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045941F2-1EA0-4C88-81F7-B3EE6DF5A4CE}">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F7BA76C7-273D-422B-95B3-FFBEEC343947}" type="sibTrans" cxnId="{42226D20-4207-4C2D-8A54-6E39B13AFCD8}">
      <dgm:prSet/>
      <dgm:spPr/>
      <dgm:t>
        <a:bodyPr/>
        <a:lstStyle/>
        <a:p>
          <a:endParaRPr kumimoji="1" lang="ja-JP" altLang="en-US"/>
        </a:p>
      </dgm:t>
    </dgm:pt>
    <dgm:pt modelId="{91D34E11-B0B3-490F-8B18-65B2E58E1525}" type="parTrans" cxnId="{42226D20-4207-4C2D-8A54-6E39B13AFCD8}">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68189" custLinFactNeighborY="-6783">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68189" custLinFactNeighborY="-6783">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68189" custLinFactNeighborY="-6783">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68189" custLinFactNeighborY="-6783">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X="125357" custScaleY="68189" custLinFactNeighborY="-6783">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00743" custScaleY="68189" custLinFactNeighborY="-6783">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68189" custLinFactNeighborX="-7373" custLinFactNeighborY="-6783">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5677"/>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5677"/>
        <a:ext cx="1372597" cy="432002"/>
      </dsp:txXfrm>
    </dsp:sp>
    <dsp:sp modelId="{81B4003B-0214-464F-AB93-26136C2AF10E}">
      <dsp:nvSpPr>
        <dsp:cNvPr id="0" name=""/>
        <dsp:cNvSpPr/>
      </dsp:nvSpPr>
      <dsp:spPr>
        <a:xfrm>
          <a:off x="1186812"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5677"/>
        <a:ext cx="1048595" cy="432002"/>
      </dsp:txXfrm>
    </dsp:sp>
    <dsp:sp modelId="{FB6A6D53-3707-4261-AA21-6E530AF97706}">
      <dsp:nvSpPr>
        <dsp:cNvPr id="0" name=""/>
        <dsp:cNvSpPr/>
      </dsp:nvSpPr>
      <dsp:spPr>
        <a:xfrm>
          <a:off x="2371290" y="1345677"/>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5677"/>
        <a:ext cx="1048595" cy="432002"/>
      </dsp:txXfrm>
    </dsp:sp>
    <dsp:sp modelId="{8DE33C1F-3822-4732-AC12-739BA3BF81EA}">
      <dsp:nvSpPr>
        <dsp:cNvPr id="0" name=""/>
        <dsp:cNvSpPr/>
      </dsp:nvSpPr>
      <dsp:spPr>
        <a:xfrm>
          <a:off x="3555768"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a:p>
      </dsp:txBody>
      <dsp:txXfrm>
        <a:off x="3771769" y="1345677"/>
        <a:ext cx="1048595" cy="432002"/>
      </dsp:txXfrm>
    </dsp:sp>
    <dsp:sp modelId="{F408B897-1A35-4FB8-9DF1-8C92D3D1D0BB}">
      <dsp:nvSpPr>
        <dsp:cNvPr id="0" name=""/>
        <dsp:cNvSpPr/>
      </dsp:nvSpPr>
      <dsp:spPr>
        <a:xfrm>
          <a:off x="4740246"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5677"/>
        <a:ext cx="1048595" cy="432002"/>
      </dsp:txXfrm>
    </dsp:sp>
    <dsp:sp modelId="{BFF11525-D21E-4BF4-832E-01CC5FE7F53D}">
      <dsp:nvSpPr>
        <dsp:cNvPr id="0" name=""/>
        <dsp:cNvSpPr/>
      </dsp:nvSpPr>
      <dsp:spPr>
        <a:xfrm>
          <a:off x="5924724" y="1345677"/>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5677"/>
        <a:ext cx="2067438" cy="432002"/>
      </dsp:txXfrm>
    </dsp:sp>
    <dsp:sp modelId="{E1193E00-CFE4-4A22-A24B-54121708D2DD}">
      <dsp:nvSpPr>
        <dsp:cNvPr id="0" name=""/>
        <dsp:cNvSpPr/>
      </dsp:nvSpPr>
      <dsp:spPr>
        <a:xfrm>
          <a:off x="8128045"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5677"/>
        <a:ext cx="1048595" cy="432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5660" y="1348763"/>
          <a:ext cx="1583840" cy="432001"/>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dirty="0"/>
            <a:t>説明会の企画</a:t>
          </a:r>
        </a:p>
      </dsp:txBody>
      <dsp:txXfrm>
        <a:off x="5660" y="1348763"/>
        <a:ext cx="1475840" cy="432001"/>
      </dsp:txXfrm>
    </dsp:sp>
    <dsp:sp modelId="{81B4003B-0214-464F-AB93-26136C2AF10E}">
      <dsp:nvSpPr>
        <dsp:cNvPr id="0" name=""/>
        <dsp:cNvSpPr/>
      </dsp:nvSpPr>
      <dsp:spPr>
        <a:xfrm>
          <a:off x="1272733"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88734" y="1348763"/>
        <a:ext cx="1151839" cy="432001"/>
      </dsp:txXfrm>
    </dsp:sp>
    <dsp:sp modelId="{FB6A6D53-3707-4261-AA21-6E530AF97706}">
      <dsp:nvSpPr>
        <dsp:cNvPr id="0" name=""/>
        <dsp:cNvSpPr/>
      </dsp:nvSpPr>
      <dsp:spPr>
        <a:xfrm>
          <a:off x="2539805" y="1348763"/>
          <a:ext cx="1583840"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運営事業者への委託手続</a:t>
          </a:r>
        </a:p>
      </dsp:txBody>
      <dsp:txXfrm>
        <a:off x="2755806" y="1348763"/>
        <a:ext cx="1151839" cy="432001"/>
      </dsp:txXfrm>
    </dsp:sp>
    <dsp:sp modelId="{8DE33C1F-3822-4732-AC12-739BA3BF81EA}">
      <dsp:nvSpPr>
        <dsp:cNvPr id="0" name=""/>
        <dsp:cNvSpPr/>
      </dsp:nvSpPr>
      <dsp:spPr>
        <a:xfrm>
          <a:off x="3806877" y="1348763"/>
          <a:ext cx="1583840"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参加事業所の募集</a:t>
          </a:r>
          <a:endParaRPr kumimoji="1" lang="en-US" altLang="ja-JP" sz="800" b="1" kern="1200"/>
        </a:p>
        <a:p>
          <a:pPr marL="0" lvl="0" indent="0" algn="ctr" defTabSz="355600">
            <a:lnSpc>
              <a:spcPts val="1100"/>
            </a:lnSpc>
            <a:spcBef>
              <a:spcPct val="0"/>
            </a:spcBef>
            <a:spcAft>
              <a:spcPct val="35000"/>
            </a:spcAft>
            <a:buClrTx/>
            <a:buSzTx/>
            <a:buFontTx/>
            <a:buNone/>
          </a:pPr>
          <a:r>
            <a:rPr kumimoji="1" lang="en-US" altLang="ja-JP" sz="800" b="1" kern="1200"/>
            <a:t>(SNS</a:t>
          </a:r>
          <a:r>
            <a:rPr kumimoji="1" lang="ja-JP" altLang="en-US" sz="800" b="1" kern="1200"/>
            <a:t>、</a:t>
          </a: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kern="1200"/>
        </a:p>
      </dsp:txBody>
      <dsp:txXfrm>
        <a:off x="4022878" y="1348763"/>
        <a:ext cx="1151839" cy="432001"/>
      </dsp:txXfrm>
    </dsp:sp>
    <dsp:sp modelId="{F408B897-1A35-4FB8-9DF1-8C92D3D1D0BB}">
      <dsp:nvSpPr>
        <dsp:cNvPr id="0" name=""/>
        <dsp:cNvSpPr/>
      </dsp:nvSpPr>
      <dsp:spPr>
        <a:xfrm>
          <a:off x="5073949" y="1348763"/>
          <a:ext cx="1985454"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9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900"/>
            </a:lnSpc>
            <a:spcBef>
              <a:spcPct val="0"/>
            </a:spcBef>
            <a:spcAft>
              <a:spcPct val="35000"/>
            </a:spcAft>
            <a:buClrTx/>
            <a:buSzTx/>
            <a:buFontTx/>
            <a:buNone/>
          </a:pP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p>
      </dsp:txBody>
      <dsp:txXfrm>
        <a:off x="5289950" y="1348763"/>
        <a:ext cx="1553453" cy="432001"/>
      </dsp:txXfrm>
    </dsp:sp>
    <dsp:sp modelId="{BFF11525-D21E-4BF4-832E-01CC5FE7F53D}">
      <dsp:nvSpPr>
        <dsp:cNvPr id="0" name=""/>
        <dsp:cNvSpPr/>
      </dsp:nvSpPr>
      <dsp:spPr>
        <a:xfrm>
          <a:off x="6742636" y="1348763"/>
          <a:ext cx="1595608"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958637" y="1348763"/>
        <a:ext cx="1163607" cy="432001"/>
      </dsp:txXfrm>
    </dsp:sp>
    <dsp:sp modelId="{E1193E00-CFE4-4A22-A24B-54121708D2DD}">
      <dsp:nvSpPr>
        <dsp:cNvPr id="0" name=""/>
        <dsp:cNvSpPr/>
      </dsp:nvSpPr>
      <dsp:spPr>
        <a:xfrm>
          <a:off x="7998121"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214122" y="1348763"/>
        <a:ext cx="1151839" cy="43200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45D2D99-8B5C-46C7-AB2E-E9A14A5ECF23}"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7FFA81C-F7C2-443F-857E-39A658BA1B30}" type="slidenum">
              <a:rPr kumimoji="1" lang="ja-JP" altLang="en-US" smtClean="0"/>
              <a:t>‹#›</a:t>
            </a:fld>
            <a:endParaRPr kumimoji="1" lang="ja-JP" altLang="en-US"/>
          </a:p>
        </p:txBody>
      </p:sp>
    </p:spTree>
    <p:extLst>
      <p:ext uri="{BB962C8B-B14F-4D97-AF65-F5344CB8AC3E}">
        <p14:creationId xmlns:p14="http://schemas.microsoft.com/office/powerpoint/2010/main" val="41414796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07A27-3A33-5B68-F5B1-B117ACED9B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6A4FC5A-9CF2-F28B-2646-E0116BC709E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5E90817-51B3-DEA5-B77A-884B4568069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AE84702-AADD-2A4B-45A6-99206D5830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59054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0C6D7-DD89-AF8E-35BF-50EFFDE8180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5C210A5-1726-F196-D70C-D7E656B911D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482CAB1-4FED-8ACC-9DD0-8E424321C00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1E629A0-9ACD-EF51-FCB7-D111F625E3D6}"/>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025262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FABCE-0342-2641-6594-83DF25A84C0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7C2464-1BCB-31CE-5F84-7E0DEB999A6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9A4CF58-7240-1CBA-2014-0BA8B8484F3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ED0F90-2A7F-879A-3F14-2DD045B6F5D4}"/>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57099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EA70C-0776-43EE-58EF-5D95E98D934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912CD8-CC20-363C-5943-5F59621C9C2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A1F30F-9BA0-A885-3507-BE507A97394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7D1753B-727D-409A-7F88-BAAA685DAE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8728635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 Id="rId3" Target="../media/image4.pn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ロゴ無し-タイトル＆コンテンツ">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3E570A37-384E-DC43-806F-95BD4EF48678}"/>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8" name="テキスト プレースホルダー 6">
            <a:extLst>
              <a:ext uri="{FF2B5EF4-FFF2-40B4-BE49-F238E27FC236}">
                <a16:creationId xmlns:a16="http://schemas.microsoft.com/office/drawing/2014/main" id="{B714221B-43CA-D24B-BCAF-0768E1FC8C9F}"/>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0" name="テキスト プレースホルダー 12">
            <a:extLst>
              <a:ext uri="{FF2B5EF4-FFF2-40B4-BE49-F238E27FC236}">
                <a16:creationId xmlns:a16="http://schemas.microsoft.com/office/drawing/2014/main" id="{2B853A86-3EEA-354D-94D1-2263E9AA6352}"/>
              </a:ext>
            </a:extLst>
          </p:cNvPr>
          <p:cNvSpPr>
            <a:spLocks noGrp="1"/>
          </p:cNvSpPr>
          <p:nvPr>
            <p:ph type="body" sz="quarter" idx="13"/>
          </p:nvPr>
        </p:nvSpPr>
        <p:spPr>
          <a:xfrm>
            <a:off x="0" y="828000"/>
            <a:ext cx="9907200" cy="550884"/>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311317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中扉・目次2">
    <p:spTree>
      <p:nvGrpSpPr>
        <p:cNvPr id="1" name=""/>
        <p:cNvGrpSpPr/>
        <p:nvPr/>
      </p:nvGrpSpPr>
      <p:grpSpPr>
        <a:xfrm>
          <a:off x="0" y="0"/>
          <a:ext cx="0" cy="0"/>
          <a:chOff x="0" y="0"/>
          <a:chExt cx="0" cy="0"/>
        </a:xfrm>
      </p:grpSpPr>
      <p:sp>
        <p:nvSpPr>
          <p:cNvPr id="101"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2"/>
            </a:fgClr>
            <a:bgClr>
              <a:srgbClr val="DF637E"/>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2"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1000">
                <a:schemeClr val="accent4"/>
              </a:gs>
              <a:gs pos="62000">
                <a:schemeClr val="accent2">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97"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4033378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中扉・目次3">
    <p:spTree>
      <p:nvGrpSpPr>
        <p:cNvPr id="1" name=""/>
        <p:cNvGrpSpPr/>
        <p:nvPr/>
      </p:nvGrpSpPr>
      <p:grpSpPr>
        <a:xfrm>
          <a:off x="0" y="0"/>
          <a:ext cx="0" cy="0"/>
          <a:chOff x="0" y="0"/>
          <a:chExt cx="0" cy="0"/>
        </a:xfrm>
      </p:grpSpPr>
      <p:sp>
        <p:nvSpPr>
          <p:cNvPr id="10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3"/>
            </a:fgClr>
            <a:bgClr>
              <a:srgbClr val="7EC4C1"/>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6000">
                <a:schemeClr val="accent5"/>
              </a:gs>
              <a:gs pos="67000">
                <a:schemeClr val="accent3">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12" name="テキスト プレースホルダー 13">
            <a:extLst>
              <a:ext uri="{FF2B5EF4-FFF2-40B4-BE49-F238E27FC236}">
                <a16:creationId xmlns:a16="http://schemas.microsoft.com/office/drawing/2014/main" id="{013672E4-8361-284E-8D6A-CC652AA0D4A3}"/>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164385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ロゴ無し-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8"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9"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1338060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ロゴ無し-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610874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ロゴ有-タイトル＆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04203"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3"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5"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6"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2964296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ロゴ有-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1"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5"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6"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7"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3874101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ロゴ有-白紙">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pic>
        <p:nvPicPr>
          <p:cNvPr id="4" name="図 3"/>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1983978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表紙1">
    <p:spTree>
      <p:nvGrpSpPr>
        <p:cNvPr id="1" name=""/>
        <p:cNvGrpSpPr/>
        <p:nvPr/>
      </p:nvGrpSpPr>
      <p:grpSpPr>
        <a:xfrm>
          <a:off x="0" y="0"/>
          <a:ext cx="0" cy="0"/>
          <a:chOff x="0" y="0"/>
          <a:chExt cx="0" cy="0"/>
        </a:xfrm>
      </p:grpSpPr>
      <p:sp>
        <p:nvSpPr>
          <p:cNvPr id="6" name="テキスト プレースホルダー 6">
            <a:extLst>
              <a:ext uri="{FF2B5EF4-FFF2-40B4-BE49-F238E27FC236}">
                <a16:creationId xmlns:a16="http://schemas.microsoft.com/office/drawing/2014/main" id="{947288C7-7203-D54E-8629-CD9317DDB283}"/>
              </a:ext>
            </a:extLst>
          </p:cNvPr>
          <p:cNvSpPr txBox="1">
            <a:spLocks/>
          </p:cNvSpPr>
          <p:nvPr userDrawn="1"/>
        </p:nvSpPr>
        <p:spPr>
          <a:xfrm>
            <a:off x="0" y="3886200"/>
            <a:ext cx="9906000" cy="3000118"/>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C430249E-AE45-AB46-9462-F239EA5FB436}"/>
              </a:ext>
            </a:extLst>
          </p:cNvPr>
          <p:cNvSpPr txBox="1">
            <a:spLocks/>
          </p:cNvSpPr>
          <p:nvPr userDrawn="1"/>
        </p:nvSpPr>
        <p:spPr>
          <a:xfrm>
            <a:off x="4165600" y="3886200"/>
            <a:ext cx="5740400" cy="300011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3858857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3858857 w 9907200"/>
              <a:gd name="connsiteY4" fmla="*/ 5588 h 827999"/>
              <a:gd name="connsiteX0" fmla="*/ 5052983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5052983 w 9907200"/>
              <a:gd name="connsiteY4" fmla="*/ 5588 h 827999"/>
              <a:gd name="connsiteX0" fmla="*/ 3331732 w 9907200"/>
              <a:gd name="connsiteY0" fmla="*/ 0 h 828042"/>
              <a:gd name="connsiteX1" fmla="*/ 9907200 w 9907200"/>
              <a:gd name="connsiteY1" fmla="*/ 43 h 828042"/>
              <a:gd name="connsiteX2" fmla="*/ 9907200 w 9907200"/>
              <a:gd name="connsiteY2" fmla="*/ 828042 h 828042"/>
              <a:gd name="connsiteX3" fmla="*/ 0 w 9907200"/>
              <a:gd name="connsiteY3" fmla="*/ 828042 h 828042"/>
              <a:gd name="connsiteX4" fmla="*/ 3331732 w 9907200"/>
              <a:gd name="connsiteY4" fmla="*/ 0 h 828042"/>
              <a:gd name="connsiteX0" fmla="*/ 4732750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4732750 w 11308218"/>
              <a:gd name="connsiteY4" fmla="*/ 0 h 828042"/>
              <a:gd name="connsiteX0" fmla="*/ 5153056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5153056 w 11308218"/>
              <a:gd name="connsiteY4" fmla="*/ 0 h 828042"/>
              <a:gd name="connsiteX0" fmla="*/ 5613390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613390 w 11308218"/>
              <a:gd name="connsiteY4" fmla="*/ 5588 h 827999"/>
              <a:gd name="connsiteX0" fmla="*/ 5702896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702896 w 11308218"/>
              <a:gd name="connsiteY4" fmla="*/ 5588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8218" h="827999">
                <a:moveTo>
                  <a:pt x="5702896" y="5588"/>
                </a:moveTo>
                <a:lnTo>
                  <a:pt x="11308218" y="0"/>
                </a:lnTo>
                <a:lnTo>
                  <a:pt x="11308218" y="827999"/>
                </a:lnTo>
                <a:lnTo>
                  <a:pt x="0" y="827999"/>
                </a:lnTo>
                <a:lnTo>
                  <a:pt x="5702896" y="5588"/>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17980" y="0"/>
            <a:ext cx="9923980" cy="3874149"/>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5620281" y="5866857"/>
            <a:ext cx="3913874" cy="340093"/>
          </a:xfrm>
        </p:spPr>
        <p:txBody>
          <a:bodyPr wrap="square" lIns="0" tIns="0" rIns="0" bIns="0" anchor="b">
            <a:spAutoFit/>
          </a:bodyPr>
          <a:lstStyle>
            <a:lvl1pPr marL="0" indent="0">
              <a:spcAft>
                <a:spcPts val="400"/>
              </a:spcAft>
              <a:buNone/>
              <a:defRPr lang="ja-JP" altLang="en-US" sz="1700" spc="150" smtClean="0">
                <a:solidFill>
                  <a:schemeClr val="bg1"/>
                </a:solidFill>
              </a:defRPr>
            </a:lvl1pPr>
            <a:lvl2pPr marL="228600" indent="0">
              <a:spcAft>
                <a:spcPts val="400"/>
              </a:spcAft>
              <a:buNone/>
              <a:defRPr lang="ja-JP" altLang="en-US" sz="1800" smtClean="0">
                <a:latin typeface="+mn-lt"/>
                <a:ea typeface="+mn-ea"/>
              </a:defRPr>
            </a:lvl2pPr>
            <a:lvl3pPr marL="685800" indent="0">
              <a:spcAft>
                <a:spcPts val="400"/>
              </a:spcAft>
              <a:buNone/>
              <a:defRPr lang="ja-JP" altLang="en-US" sz="1800" smtClean="0">
                <a:latin typeface="+mn-lt"/>
                <a:ea typeface="+mn-ea"/>
              </a:defRPr>
            </a:lvl3pPr>
            <a:lvl4pPr marL="1143000" indent="0">
              <a:spcAft>
                <a:spcPts val="400"/>
              </a:spcAft>
              <a:buNone/>
              <a:defRPr lang="ja-JP" altLang="en-US" sz="1800" smtClean="0">
                <a:latin typeface="+mn-lt"/>
                <a:ea typeface="+mn-ea"/>
              </a:defRPr>
            </a:lvl4pPr>
            <a:lvl5pPr marL="1600200" indent="0">
              <a:spcAft>
                <a:spcPts val="400"/>
              </a:spcAft>
              <a:buNone/>
              <a:defRPr lang="ja-JP" altLang="en-US" sz="1800">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3" name="Date Placeholder 1">
            <a:extLst>
              <a:ext uri="{FF2B5EF4-FFF2-40B4-BE49-F238E27FC236}">
                <a16:creationId xmlns:a16="http://schemas.microsoft.com/office/drawing/2014/main" id="{B4AD2287-6E3C-6647-80BD-596F7E84AFCC}"/>
              </a:ext>
            </a:extLst>
          </p:cNvPr>
          <p:cNvSpPr>
            <a:spLocks noGrp="1"/>
          </p:cNvSpPr>
          <p:nvPr>
            <p:ph type="dt" sz="half" idx="10"/>
          </p:nvPr>
        </p:nvSpPr>
        <p:spPr>
          <a:xfrm>
            <a:off x="5620019" y="4878176"/>
            <a:ext cx="2228850" cy="365125"/>
          </a:xfrm>
        </p:spPr>
        <p:txBody>
          <a:bodyPr/>
          <a:lstStyle>
            <a:lvl1pPr algn="l">
              <a:defRPr/>
            </a:lvl1pPr>
          </a:lstStyle>
          <a:p>
            <a:endParaRPr lang="en-US"/>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377683" y="6469296"/>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0" y="1981200"/>
            <a:ext cx="9897010" cy="1904457"/>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sp>
        <p:nvSpPr>
          <p:cNvPr id="16" name="テキスト プレースホルダー 14">
            <a:extLst>
              <a:ext uri="{FF2B5EF4-FFF2-40B4-BE49-F238E27FC236}">
                <a16:creationId xmlns:a16="http://schemas.microsoft.com/office/drawing/2014/main" id="{D77FD104-BAAE-1E43-B733-8EE9CC9EC49D}"/>
              </a:ext>
            </a:extLst>
          </p:cNvPr>
          <p:cNvSpPr>
            <a:spLocks noGrp="1"/>
          </p:cNvSpPr>
          <p:nvPr>
            <p:ph type="body" sz="quarter" idx="13"/>
          </p:nvPr>
        </p:nvSpPr>
        <p:spPr>
          <a:xfrm>
            <a:off x="-9227" y="3901925"/>
            <a:ext cx="9924453" cy="412805"/>
          </a:xfrm>
        </p:spPr>
        <p:txBody>
          <a:bodyPr wrap="square" lIns="288000">
            <a:spAutoFit/>
          </a:bodyPr>
          <a:lstStyle>
            <a:lvl1pPr marL="0" indent="0">
              <a:buNone/>
              <a:defRPr lang="ja-JP" altLang="en-US" sz="1700" spc="150" smtClean="0">
                <a:solidFill>
                  <a:schemeClr val="bg1"/>
                </a:solidFill>
              </a:defRPr>
            </a:lvl1pPr>
            <a:lvl2pPr marL="228600" indent="0">
              <a:buNone/>
              <a:defRPr lang="ja-JP" altLang="en-US" sz="1700" smtClean="0">
                <a:solidFill>
                  <a:schemeClr val="bg1"/>
                </a:solidFill>
                <a:latin typeface="+mn-lt"/>
                <a:ea typeface="+mn-ea"/>
              </a:defRPr>
            </a:lvl2pPr>
            <a:lvl3pPr marL="685800" indent="0">
              <a:buNone/>
              <a:defRPr lang="ja-JP" altLang="en-US" sz="1700" smtClean="0">
                <a:solidFill>
                  <a:schemeClr val="bg1"/>
                </a:solidFill>
                <a:latin typeface="+mn-lt"/>
                <a:ea typeface="+mn-ea"/>
              </a:defRPr>
            </a:lvl3pPr>
            <a:lvl4pPr marL="1143000" indent="0">
              <a:buNone/>
              <a:defRPr lang="ja-JP" altLang="en-US" sz="1700" smtClean="0">
                <a:solidFill>
                  <a:schemeClr val="bg1"/>
                </a:solidFill>
                <a:latin typeface="+mn-lt"/>
                <a:ea typeface="+mn-ea"/>
              </a:defRPr>
            </a:lvl4pPr>
            <a:lvl5pPr marL="1600200" indent="0">
              <a:buNone/>
              <a:defRPr lang="ja-JP" altLang="en-US" sz="1700">
                <a:solidFill>
                  <a:schemeClr val="bg1"/>
                </a:solidFill>
                <a:latin typeface="+mn-lt"/>
                <a:ea typeface="+mn-ea"/>
              </a:defRPr>
            </a:lvl5pPr>
          </a:lstStyle>
          <a:p>
            <a:pPr marL="0" lvl="0" defTabSz="457200"/>
            <a:r>
              <a:rPr kumimoji="1" lang="ja-JP" altLang="en-US"/>
              <a:t>マスター テキストの書式設定</a:t>
            </a:r>
          </a:p>
        </p:txBody>
      </p:sp>
      <p:grpSp>
        <p:nvGrpSpPr>
          <p:cNvPr id="99" name="グループ化 98"/>
          <p:cNvGrpSpPr/>
          <p:nvPr userDrawn="1"/>
        </p:nvGrpSpPr>
        <p:grpSpPr>
          <a:xfrm>
            <a:off x="5638800" y="6379733"/>
            <a:ext cx="3851369" cy="173467"/>
            <a:chOff x="900632" y="1414463"/>
            <a:chExt cx="7938089" cy="357535"/>
          </a:xfrm>
          <a:solidFill>
            <a:schemeClr val="bg1">
              <a:alpha val="17000"/>
            </a:schemeClr>
          </a:solidFill>
        </p:grpSpPr>
        <p:sp>
          <p:nvSpPr>
            <p:cNvPr id="19"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5477173" y="317901"/>
            <a:ext cx="4017612" cy="585267"/>
          </a:xfrm>
          <a:prstGeom prst="rect">
            <a:avLst/>
          </a:prstGeom>
        </p:spPr>
      </p:pic>
    </p:spTree>
    <p:extLst>
      <p:ext uri="{BB962C8B-B14F-4D97-AF65-F5344CB8AC3E}">
        <p14:creationId xmlns:p14="http://schemas.microsoft.com/office/powerpoint/2010/main" val="1911360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紙2">
    <p:spTree>
      <p:nvGrpSpPr>
        <p:cNvPr id="1" name=""/>
        <p:cNvGrpSpPr/>
        <p:nvPr/>
      </p:nvGrpSpPr>
      <p:grpSpPr>
        <a:xfrm>
          <a:off x="0" y="0"/>
          <a:ext cx="0" cy="0"/>
          <a:chOff x="0" y="0"/>
          <a:chExt cx="0" cy="0"/>
        </a:xfrm>
      </p:grpSpPr>
      <p:sp>
        <p:nvSpPr>
          <p:cNvPr id="17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7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2371426" y="3027"/>
            <a:ext cx="7543800" cy="6854973"/>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288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2362200" y="4042659"/>
            <a:ext cx="7534810" cy="412421"/>
          </a:xfrm>
        </p:spPr>
        <p:txBody>
          <a:bodyPr wrap="square" lIns="288000">
            <a:spAutoFit/>
          </a:bodyPr>
          <a:lstStyle>
            <a:lvl1pPr marL="0" indent="0">
              <a:spcAft>
                <a:spcPts val="400"/>
              </a:spcAft>
              <a:buNone/>
              <a:defRPr lang="ja-JP" altLang="en-US" sz="1600" spc="150" smtClean="0">
                <a:solidFill>
                  <a:schemeClr val="tx1"/>
                </a:solidFill>
              </a:defRPr>
            </a:lvl1pPr>
            <a:lvl2pPr marL="228600" indent="0">
              <a:spcAft>
                <a:spcPts val="400"/>
              </a:spcAft>
              <a:buNone/>
              <a:defRPr lang="ja-JP" altLang="en-US" sz="1600" smtClean="0">
                <a:solidFill>
                  <a:schemeClr val="tx1"/>
                </a:solidFill>
                <a:latin typeface="+mn-lt"/>
                <a:ea typeface="+mn-ea"/>
              </a:defRPr>
            </a:lvl2pPr>
            <a:lvl3pPr marL="685800" indent="0">
              <a:spcAft>
                <a:spcPts val="400"/>
              </a:spcAft>
              <a:buNone/>
              <a:defRPr lang="ja-JP" altLang="en-US" sz="1600" smtClean="0">
                <a:solidFill>
                  <a:schemeClr val="tx1"/>
                </a:solidFill>
                <a:latin typeface="+mn-lt"/>
                <a:ea typeface="+mn-ea"/>
              </a:defRPr>
            </a:lvl3pPr>
            <a:lvl4pPr marL="1143000" indent="0">
              <a:spcAft>
                <a:spcPts val="400"/>
              </a:spcAft>
              <a:buNone/>
              <a:defRPr lang="ja-JP" altLang="en-US" sz="1600" smtClean="0">
                <a:solidFill>
                  <a:schemeClr val="tx1"/>
                </a:solidFill>
                <a:latin typeface="+mn-lt"/>
                <a:ea typeface="+mn-ea"/>
              </a:defRPr>
            </a:lvl4pPr>
            <a:lvl5pPr marL="1600200" indent="0">
              <a:spcAft>
                <a:spcPts val="400"/>
              </a:spcAft>
              <a:buNone/>
              <a:defRPr lang="ja-JP" altLang="en-US" sz="1600">
                <a:solidFill>
                  <a:schemeClr val="tx1"/>
                </a:solidFill>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4450710" y="6379365"/>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2362200" y="1447800"/>
            <a:ext cx="7534810" cy="2304191"/>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grpSp>
        <p:nvGrpSpPr>
          <p:cNvPr id="89" name="グループ化 88"/>
          <p:cNvGrpSpPr/>
          <p:nvPr userDrawn="1"/>
        </p:nvGrpSpPr>
        <p:grpSpPr>
          <a:xfrm rot="16200000">
            <a:off x="-1117606" y="1574806"/>
            <a:ext cx="2819400" cy="126987"/>
            <a:chOff x="900632" y="1414463"/>
            <a:chExt cx="7938089" cy="357535"/>
          </a:xfrm>
          <a:solidFill>
            <a:schemeClr val="bg1">
              <a:alpha val="17000"/>
            </a:schemeClr>
          </a:solidFill>
        </p:grpSpPr>
        <p:sp>
          <p:nvSpPr>
            <p:cNvPr id="90"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2"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3"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5"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9"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0"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1"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2"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3"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4"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5"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6"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7"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8"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9"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0"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1"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2"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3"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4"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3" name="図 2"/>
          <p:cNvPicPr>
            <a:picLocks noChangeAspect="1"/>
          </p:cNvPicPr>
          <p:nvPr userDrawn="1"/>
        </p:nvPicPr>
        <p:blipFill>
          <a:blip r:embed="rId2"/>
          <a:stretch>
            <a:fillRect/>
          </a:stretch>
        </p:blipFill>
        <p:spPr>
          <a:xfrm>
            <a:off x="8505089" y="5715000"/>
            <a:ext cx="1176630" cy="1005927"/>
          </a:xfrm>
          <a:prstGeom prst="rect">
            <a:avLst/>
          </a:prstGeom>
        </p:spPr>
      </p:pic>
      <p:pic>
        <p:nvPicPr>
          <p:cNvPr id="4" name="図 3"/>
          <p:cNvPicPr>
            <a:picLocks noChangeAspect="1"/>
          </p:cNvPicPr>
          <p:nvPr userDrawn="1"/>
        </p:nvPicPr>
        <p:blipFill>
          <a:blip r:embed="rId3"/>
          <a:stretch>
            <a:fillRect/>
          </a:stretch>
        </p:blipFill>
        <p:spPr>
          <a:xfrm>
            <a:off x="5715000" y="6469296"/>
            <a:ext cx="3810330" cy="176799"/>
          </a:xfrm>
          <a:prstGeom prst="rect">
            <a:avLst/>
          </a:prstGeom>
        </p:spPr>
      </p:pic>
    </p:spTree>
    <p:extLst>
      <p:ext uri="{BB962C8B-B14F-4D97-AF65-F5344CB8AC3E}">
        <p14:creationId xmlns:p14="http://schemas.microsoft.com/office/powerpoint/2010/main" val="2602168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中扉・目次1">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53" name="グループ化 152"/>
          <p:cNvGrpSpPr/>
          <p:nvPr userDrawn="1"/>
        </p:nvGrpSpPr>
        <p:grpSpPr>
          <a:xfrm rot="16200000">
            <a:off x="-1117606" y="1574806"/>
            <a:ext cx="2819400" cy="126987"/>
            <a:chOff x="900632" y="1414463"/>
            <a:chExt cx="7938089" cy="357535"/>
          </a:xfrm>
          <a:solidFill>
            <a:schemeClr val="bg1">
              <a:alpha val="17000"/>
            </a:schemeClr>
          </a:solidFill>
        </p:grpSpPr>
        <p:sp>
          <p:nvSpPr>
            <p:cNvPr id="154"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0"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1"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2"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3"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4"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5"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6"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7"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8"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9"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0"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1"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2"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3"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4"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5"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6"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7"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8"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9"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5"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6"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7"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8"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9"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0"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6"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0"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1"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2"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3"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4"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5"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6"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7"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8"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9"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0"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1"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2"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3"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89"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259012066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9906000" cy="827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p>
            <a:pPr marL="0" lvl="0" defTabSz="457200"/>
            <a:r>
              <a:rPr lang="ja-JP" altLang="en-US"/>
              <a:t>マスター タイトルの書式設定</a:t>
            </a:r>
            <a:endParaRPr lang="en-US"/>
          </a:p>
        </p:txBody>
      </p:sp>
      <p:sp>
        <p:nvSpPr>
          <p:cNvPr id="3" name="Text Placeholder 2"/>
          <p:cNvSpPr>
            <a:spLocks noGrp="1"/>
          </p:cNvSpPr>
          <p:nvPr>
            <p:ph type="body" idx="1"/>
          </p:nvPr>
        </p:nvSpPr>
        <p:spPr>
          <a:xfrm>
            <a:off x="360000" y="1879525"/>
            <a:ext cx="9185828" cy="46521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7306040" y="427034"/>
            <a:ext cx="2228850" cy="365125"/>
          </a:xfrm>
          <a:prstGeom prst="rect">
            <a:avLst/>
          </a:prstGeom>
        </p:spPr>
        <p:txBody>
          <a:bodyPr vert="horz" lIns="0" tIns="0" rIns="0" bIns="0" rtlCol="0" anchor="ctr"/>
          <a:lstStyle>
            <a:lvl1pPr algn="r">
              <a:defRPr sz="1200">
                <a:solidFill>
                  <a:schemeClr val="bg1"/>
                </a:solidFill>
              </a:defRPr>
            </a:lvl1pPr>
          </a:lstStyle>
          <a:p>
            <a:endParaRPr lang="en-US"/>
          </a:p>
        </p:txBody>
      </p:sp>
      <p:sp>
        <p:nvSpPr>
          <p:cNvPr id="5" name="Footer Placeholder 4"/>
          <p:cNvSpPr>
            <a:spLocks noGrp="1"/>
          </p:cNvSpPr>
          <p:nvPr>
            <p:ph type="ftr" sz="quarter" idx="3"/>
          </p:nvPr>
        </p:nvSpPr>
        <p:spPr>
          <a:xfrm>
            <a:off x="5146228" y="6551316"/>
            <a:ext cx="3757975" cy="263263"/>
          </a:xfrm>
          <a:prstGeom prst="rect">
            <a:avLst/>
          </a:prstGeom>
        </p:spPr>
        <p:txBody>
          <a:bodyPr vert="horz" lIns="0" tIns="0" rIns="0" bIns="0" rtlCol="0" anchor="t"/>
          <a:lstStyle>
            <a:lvl1pPr algn="l">
              <a:defRPr sz="900">
                <a:solidFill>
                  <a:schemeClr val="bg2">
                    <a:lumMod val="50000"/>
                  </a:schemeClr>
                </a:solidFill>
              </a:defRPr>
            </a:lvl1pPr>
          </a:lstStyle>
          <a:p>
            <a:endParaRPr lang="en-US"/>
          </a:p>
        </p:txBody>
      </p:sp>
      <p:sp>
        <p:nvSpPr>
          <p:cNvPr id="6" name="Slide Number Placeholder 5"/>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6423161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lang="en-US" altLang="en-US" sz="1814" b="1" i="0" kern="1200" spc="272" dirty="0">
          <a:solidFill>
            <a:schemeClr val="bg1"/>
          </a:solidFill>
          <a:latin typeface="Meiryo" panose="020B0604030504040204" pitchFamily="34" charset="-128"/>
          <a:ea typeface="Meiryo" panose="020B0604030504040204" pitchFamily="34" charset="-128"/>
          <a:cs typeface="+mn-cs"/>
        </a:defRPr>
      </a:lvl1pPr>
    </p:titleStyle>
    <p:bodyStyle>
      <a:lvl1pPr marL="180975" indent="-180975" algn="l" defTabSz="914400" rtl="0" eaLnBrk="1" latinLnBrk="0" hangingPunct="1">
        <a:lnSpc>
          <a:spcPct val="130000"/>
        </a:lnSpc>
        <a:spcBef>
          <a:spcPts val="10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1pPr>
      <a:lvl2pPr marL="357188"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2pPr>
      <a:lvl3pPr marL="627063"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3pPr>
      <a:lvl4pPr marL="808038"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4pPr>
      <a:lvl5pPr marL="984250"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diagrams/drawing1.xml" Type="http://schemas.microsoft.com/office/2007/relationships/diagramDrawing"/></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diagrams/data2.xml" Type="http://schemas.openxmlformats.org/officeDocument/2006/relationships/diagramData"/><Relationship Id="rId4" Target="../diagrams/layout2.xml" Type="http://schemas.openxmlformats.org/officeDocument/2006/relationships/diagramLayout"/><Relationship Id="rId5" Target="../diagrams/quickStyle2.xml" Type="http://schemas.openxmlformats.org/officeDocument/2006/relationships/diagramQuickStyle"/><Relationship Id="rId6" Target="../diagrams/colors2.xml" Type="http://schemas.openxmlformats.org/officeDocument/2006/relationships/diagramColors"/><Relationship Id="rId7" Target="../diagrams/drawing2.xml" Type="http://schemas.microsoft.com/office/2007/relationships/diagramDrawing"/></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diagrams/data3.xml" Type="http://schemas.openxmlformats.org/officeDocument/2006/relationships/diagramData"/><Relationship Id="rId4" Target="../diagrams/layout3.xml" Type="http://schemas.openxmlformats.org/officeDocument/2006/relationships/diagramLayout"/><Relationship Id="rId5" Target="../diagrams/quickStyle3.xml" Type="http://schemas.openxmlformats.org/officeDocument/2006/relationships/diagramQuickStyle"/><Relationship Id="rId6" Target="../diagrams/colors3.xml" Type="http://schemas.openxmlformats.org/officeDocument/2006/relationships/diagramColors"/><Relationship Id="rId7" Target="../diagrams/drawing3.xml" Type="http://schemas.microsoft.com/office/2007/relationships/diagramDrawing"/></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diagrams/data4.xml" Type="http://schemas.openxmlformats.org/officeDocument/2006/relationships/diagramData"/><Relationship Id="rId4" Target="../diagrams/layout4.xml" Type="http://schemas.openxmlformats.org/officeDocument/2006/relationships/diagramLayout"/><Relationship Id="rId5" Target="../diagrams/quickStyle4.xml" Type="http://schemas.openxmlformats.org/officeDocument/2006/relationships/diagramQuickStyle"/><Relationship Id="rId6" Target="../diagrams/colors4.xml" Type="http://schemas.openxmlformats.org/officeDocument/2006/relationships/diagramColors"/><Relationship Id="rId7" Target="../diagrams/drawing4.xml" Type="http://schemas.microsoft.com/office/2007/relationships/diagramDrawi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A8188-2EF1-6C2E-A095-9526EA76DA24}"/>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351AEF61-2546-5614-50EB-67103738152D}"/>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08822B9C-AFFF-A5A8-E5B4-8ABB46F0545E}"/>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0A1D2AC2-C732-BBC5-3A41-AA9235649FD8}"/>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AD160FA9-A89C-D605-8D63-420C62AF0B32}"/>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4BD65BCC-7734-2238-335D-95A15EF628C4}"/>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DE585164-9C68-52C7-C716-21219532E2F8}"/>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B7E5DB98-F6C6-7F99-8EE0-B16BC6B8D373}"/>
                      </a:ext>
                    </a:extLst>
                  </p:cNvPr>
                  <p:cNvGraphicFramePr/>
                  <p:nvPr>
                    <p:extLst>
                      <p:ext uri="{D42A27DB-BD31-4B8C-83A1-F6EECF244321}">
                        <p14:modId xmlns:p14="http://schemas.microsoft.com/office/powerpoint/2010/main" val="4039815187"/>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91FA0960-6690-6A10-2BDD-4E84F2516DE1}"/>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7A55A23-884B-0D0D-5825-7C58A6D3EF87}"/>
                        </a:ext>
                      </a:extLst>
                    </p:cNvPr>
                    <p:cNvSpPr txBox="1"/>
                    <p:nvPr/>
                  </p:nvSpPr>
                  <p:spPr>
                    <a:xfrm>
                      <a:off x="75915" y="2471791"/>
                      <a:ext cx="4597946"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AE68F937-A179-40FA-B536-978392BFA542}"/>
                        </a:ext>
                      </a:extLst>
                    </p:cNvPr>
                    <p:cNvSpPr txBox="1"/>
                    <p:nvPr/>
                  </p:nvSpPr>
                  <p:spPr>
                    <a:xfrm>
                      <a:off x="4855685" y="2436488"/>
                      <a:ext cx="4774118"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A0702B4-0FE4-94C6-8135-5CB3D82694D1}"/>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001EE62C-9918-E795-1721-49EEC9D79E82}"/>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0FE88530-128A-4A03-6198-7689474EE478}"/>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753B0EE5-9E3E-5706-376B-6CCE8B5B3851}"/>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0BF6FF81-B92A-00CC-C225-F73405A8501B}"/>
                      </a:ext>
                    </a:extLst>
                  </p:cNvPr>
                  <p:cNvSpPr txBox="1"/>
                  <p:nvPr/>
                </p:nvSpPr>
                <p:spPr>
                  <a:xfrm>
                    <a:off x="60764" y="2035255"/>
                    <a:ext cx="9647677"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6272BB32-36D3-EFD4-EEC7-D75D19270A6A}"/>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3190437-4D21-18A7-D600-912F936147A4}"/>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502CFD5-96E4-A261-A3EE-3A0BCB7B85B9}"/>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D98176AC-0BAA-6F52-B6CB-763BFC5B699C}"/>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1D355673-0DCA-9B89-69E2-5A8522D62AE8}"/>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10AAF48D-729C-E3A5-1F48-3EA600CE1EC2}"/>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D65200F-4936-5E8E-C2F0-7B1D2490428D}"/>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C7A23B56-2D7E-601D-40FA-5DE9D2F3FAE0}"/>
              </a:ext>
            </a:extLst>
          </p:cNvPr>
          <p:cNvSpPr/>
          <p:nvPr/>
        </p:nvSpPr>
        <p:spPr>
          <a:xfrm>
            <a:off x="-2286442" y="-1103233"/>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2CE40508-8360-7164-8FA9-C6DFD41DD0B7}"/>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AFA65946-81CB-2A83-4081-A1347A6EDB57}"/>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4FDF36C-D554-B18D-80F8-6DBBBF7B434C}"/>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6C69B612-44DA-6FFA-9CE5-D080FFE70061}"/>
                </a:ext>
              </a:extLst>
            </p:cNvPr>
            <p:cNvSpPr txBox="1"/>
            <p:nvPr/>
          </p:nvSpPr>
          <p:spPr>
            <a:xfrm>
              <a:off x="75918" y="1139101"/>
              <a:ext cx="9637053" cy="276999"/>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CEB0D4FA-C49F-C080-0482-837632BE7018}"/>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4D08BE07-1569-26FF-1849-06D9434D5805}"/>
              </a:ext>
            </a:extLst>
          </p:cNvPr>
          <p:cNvSpPr/>
          <p:nvPr/>
        </p:nvSpPr>
        <p:spPr>
          <a:xfrm>
            <a:off x="10151612" y="-427529"/>
            <a:ext cx="2497588" cy="976490"/>
          </a:xfrm>
          <a:prstGeom prst="wedgeRectCallout">
            <a:avLst>
              <a:gd name="adj1" fmla="val -57521"/>
              <a:gd name="adj2" fmla="val 4260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ＨＰのＵＲＬ、メールアドレス及び電話番号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B8C9D65-2270-6681-2F73-CC30A4B2757E}"/>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59E3F249-A73E-FBC4-F96A-687480CD899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CB067B9F-9DF0-DA76-BC23-AF5CF3B803C5}"/>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F5415AEF-37C1-CA5A-89B5-0742F376D06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EBACBD48-4B1B-6F64-9576-542BAF21AF72}"/>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98D00D06-F8A6-5803-86EB-C4B17A56B75C}"/>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A6105EE8-677F-28A2-F8B0-9C2452474538}"/>
              </a:ext>
            </a:extLst>
          </p:cNvPr>
          <p:cNvSpPr/>
          <p:nvPr/>
        </p:nvSpPr>
        <p:spPr>
          <a:xfrm>
            <a:off x="102780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B84470F-E7D8-52AF-87CA-11137C001B4D}"/>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EB9D836A-982E-E9B6-5D9D-028140FDBF62}"/>
              </a:ext>
            </a:extLst>
          </p:cNvPr>
          <p:cNvGrpSpPr/>
          <p:nvPr/>
        </p:nvGrpSpPr>
        <p:grpSpPr>
          <a:xfrm>
            <a:off x="-4958" y="4931313"/>
            <a:ext cx="9832195" cy="1865971"/>
            <a:chOff x="-4958" y="4996196"/>
            <a:chExt cx="9832195" cy="1865971"/>
          </a:xfrm>
        </p:grpSpPr>
        <p:sp>
          <p:nvSpPr>
            <p:cNvPr id="134" name="正方形/長方形 133">
              <a:extLst>
                <a:ext uri="{FF2B5EF4-FFF2-40B4-BE49-F238E27FC236}">
                  <a16:creationId xmlns:a16="http://schemas.microsoft.com/office/drawing/2014/main" id="{6304B646-7A45-EB03-BA3E-7F5F40242B76}"/>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0BCA415E-184D-22D3-E9A5-7F425EE0E815}"/>
                </a:ext>
              </a:extLst>
            </p:cNvPr>
            <p:cNvGrpSpPr/>
            <p:nvPr/>
          </p:nvGrpSpPr>
          <p:grpSpPr>
            <a:xfrm>
              <a:off x="-4958" y="4996196"/>
              <a:ext cx="9832195" cy="1709136"/>
              <a:chOff x="-4958" y="4996196"/>
              <a:chExt cx="9832195" cy="1709136"/>
            </a:xfrm>
          </p:grpSpPr>
          <p:sp>
            <p:nvSpPr>
              <p:cNvPr id="153" name="テキスト ボックス 152">
                <a:extLst>
                  <a:ext uri="{FF2B5EF4-FFF2-40B4-BE49-F238E27FC236}">
                    <a16:creationId xmlns:a16="http://schemas.microsoft.com/office/drawing/2014/main" id="{80452957-FE9E-C740-F99E-19A3A9C931BA}"/>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A87B1276-6F71-7EA8-1620-CD393C3F0879}"/>
                  </a:ext>
                </a:extLst>
              </p:cNvPr>
              <p:cNvGrpSpPr/>
              <p:nvPr/>
            </p:nvGrpSpPr>
            <p:grpSpPr>
              <a:xfrm>
                <a:off x="-4958" y="5294693"/>
                <a:ext cx="7756367" cy="1102866"/>
                <a:chOff x="4469" y="5294710"/>
                <a:chExt cx="7756367" cy="1100456"/>
              </a:xfrm>
            </p:grpSpPr>
            <p:sp>
              <p:nvSpPr>
                <p:cNvPr id="155" name="テキスト ボックス 154">
                  <a:extLst>
                    <a:ext uri="{FF2B5EF4-FFF2-40B4-BE49-F238E27FC236}">
                      <a16:creationId xmlns:a16="http://schemas.microsoft.com/office/drawing/2014/main" id="{C35DEA11-0B05-09D0-3439-88E4F02B06EB}"/>
                    </a:ext>
                  </a:extLst>
                </p:cNvPr>
                <p:cNvSpPr txBox="1"/>
                <p:nvPr/>
              </p:nvSpPr>
              <p:spPr>
                <a:xfrm>
                  <a:off x="4622290" y="5302663"/>
                  <a:ext cx="3138546" cy="48624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B19FB52F-C180-7379-D5C6-1EF9F33CF291}"/>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9AC5DA22-1F9F-55CE-5783-CE44C1ACF729}"/>
                    </a:ext>
                  </a:extLst>
                </p:cNvPr>
                <p:cNvSpPr txBox="1"/>
                <p:nvPr/>
              </p:nvSpPr>
              <p:spPr>
                <a:xfrm>
                  <a:off x="1942607" y="5294710"/>
                  <a:ext cx="2777875" cy="6705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cxnSp>
            <p:nvCxnSpPr>
              <p:cNvPr id="9" name="直線コネクタ 8">
                <a:extLst>
                  <a:ext uri="{FF2B5EF4-FFF2-40B4-BE49-F238E27FC236}">
                    <a16:creationId xmlns:a16="http://schemas.microsoft.com/office/drawing/2014/main" id="{1E006ABB-DF84-B769-7E51-86E122905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3E10B8FA-DA2E-0428-71A2-258298C37DEF}"/>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E88A79DB-DFFA-F607-59FE-569A97C1E1E3}"/>
                  </a:ext>
                </a:extLst>
              </p:cNvPr>
              <p:cNvSpPr txBox="1"/>
              <p:nvPr/>
            </p:nvSpPr>
            <p:spPr>
              <a:xfrm>
                <a:off x="7801324" y="5318460"/>
                <a:ext cx="2025913"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F054B797-3508-F9B3-CD84-D8F49C39A6FA}"/>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142896AD-838F-BA21-8141-2534B215B7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1" name="フローチャート: 端子 30">
            <a:extLst>
              <a:ext uri="{FF2B5EF4-FFF2-40B4-BE49-F238E27FC236}">
                <a16:creationId xmlns:a16="http://schemas.microsoft.com/office/drawing/2014/main" id="{E7365E2A-0F3A-A1C9-386B-8B2C4E2CAD69}"/>
              </a:ext>
            </a:extLst>
          </p:cNvPr>
          <p:cNvSpPr/>
          <p:nvPr/>
        </p:nvSpPr>
        <p:spPr>
          <a:xfrm>
            <a:off x="1849092" y="-1059979"/>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32" name="フローチャート: 端子 31">
            <a:extLst>
              <a:ext uri="{FF2B5EF4-FFF2-40B4-BE49-F238E27FC236}">
                <a16:creationId xmlns:a16="http://schemas.microsoft.com/office/drawing/2014/main" id="{44E1FF89-2A66-F880-056B-932097F6A98A}"/>
              </a:ext>
            </a:extLst>
          </p:cNvPr>
          <p:cNvSpPr/>
          <p:nvPr/>
        </p:nvSpPr>
        <p:spPr>
          <a:xfrm>
            <a:off x="1933180" y="-138020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Ｃ　就職促進の取組 事例</a:t>
            </a:r>
          </a:p>
        </p:txBody>
      </p:sp>
      <p:sp>
        <p:nvSpPr>
          <p:cNvPr id="33" name="吹き出し: 四角形 32">
            <a:extLst>
              <a:ext uri="{FF2B5EF4-FFF2-40B4-BE49-F238E27FC236}">
                <a16:creationId xmlns:a16="http://schemas.microsoft.com/office/drawing/2014/main" id="{C89635AC-4E2A-1714-9AF6-591E442CF388}"/>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71375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99F9A-D0AA-C14C-F344-D41D64478A10}"/>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C5F05B09-2CFD-2866-9C7D-CED9FD14158B}"/>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242CA82A-BB7C-6BDC-9BD3-9A176C6A07C3}"/>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260D4E6C-8662-131E-4A9B-96BF0B260CE5}"/>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80BF1AF9-4E60-821C-4BF5-736285059019}"/>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6E05DD44-A8EB-1373-98C8-5098AE8E5868}"/>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9E4C4B9F-492C-F9D8-89DA-F3523473D591}"/>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C1C0B961-121F-EA0E-D69D-994598A89190}"/>
                      </a:ext>
                    </a:extLst>
                  </p:cNvPr>
                  <p:cNvGraphicFramePr/>
                  <p:nvPr>
                    <p:extLst>
                      <p:ext uri="{D42A27DB-BD31-4B8C-83A1-F6EECF244321}">
                        <p14:modId xmlns:p14="http://schemas.microsoft.com/office/powerpoint/2010/main" val="1506732198"/>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0ECEA80E-3F74-A4DA-A085-8237945E6C8E}"/>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F84CE4A4-2060-FBF4-6BA0-9F264DED9CB6}"/>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カリキュラムの中で、地域内の先進企業の事例を紹介したが、企業の選定に当たっては、地域の経済団体と連携して情報収集した。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実際に先進企業に協議会として訪問し、リモートワークの導入方法や働き方改革についてヒアリングを行った。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D6E09577-2FEC-394F-36A8-CEF0BDEE2F28}"/>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メニューの「ものづくりの魅力体験セミナー」に参加した求職者にあらかじめアンケートを配り、どんな企業で働きたいのかを記載してもらい、セミナーの中で</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紹介</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セミナー終了後も事業所訪問を行い、</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メニューの面接会の参加をよびかけ、メニュー間での連動を図った。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D5F0F0CE-B3FE-1F79-4BF8-A6EB55EBBCA8}"/>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E65F757-F5B7-E36B-BD28-BDF9EDFD3B5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E4A52F7A-E079-3C3C-C68E-9108A2346E8A}"/>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BA9191CA-F505-D785-E06E-207184EDF2B4}"/>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E4751FB3-ACD0-7C0C-258D-0BA584052BCA}"/>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・メインの対象は、●●業の幹部職員や人事担当者。２時間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３日で、主には●●●、●●●について習得する。参加者が自社の課題を持ち寄り共同で解決策を検討するワークショップ形式も導入。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76B23DBA-24CD-F768-E3A3-81A4ABD0261C}"/>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90482EB-FB0D-D3FB-0411-C44032FEB62D}"/>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EA390A3B-8D99-151D-B02F-69F1EE364552}"/>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6ECBFFC8-582E-73AD-E132-E535B48FB27A}"/>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4CF443FF-A1FE-0887-FB16-FA66258A59B2}"/>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8433FE94-95D8-78F2-8E47-66B58E1AAB09}"/>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メニュー名：雇用環境改善セミナー（令和○年○月実施）</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01BF93B-3DD9-70DD-7D64-F1267863CA40}"/>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F4155FAB-B090-DDD1-6BAE-23A1D011C5B6}"/>
              </a:ext>
            </a:extLst>
          </p:cNvPr>
          <p:cNvSpPr/>
          <p:nvPr/>
        </p:nvSpPr>
        <p:spPr>
          <a:xfrm>
            <a:off x="32617" y="60716"/>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60AAE188-0637-104E-6C08-51E7F34F4302}"/>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EC7DACDE-3221-53F1-1A98-393B4822AFD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54691074-21BD-16C5-579B-1768D220C2DE}"/>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2BAC5CA5-237D-5DB3-A289-E020F9D9DC89}"/>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地域外への人材流出が深刻となっている中、高齢者や子育て中の未就労者などでもライフスタイルに応じた働き方ができるよう、地域企業が就業規則や雇用管理等の改善方法等を学び、働きやすい職場作りを目指す。</a:t>
              </a: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8ACD6B8A-1499-234D-B8C7-0FF9528E8B97}"/>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69EB7874-9B2D-7974-8F37-0C02BFEA6AB1}"/>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D80E8D7-E389-2A4B-740B-F38CA91B4D46}"/>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3EB898E4-4C8E-166B-C581-5D16BC49D472}"/>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224FABF5-FC2E-D0F0-0F3A-C79E4D326842}"/>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4E234DFA-A9B6-0A0F-C1C7-F598EC2D3206}"/>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FBB434B6-17D5-1082-80B2-481665CC7F7D}"/>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A83BD501-80BA-C38D-B61F-D0FD2C1F39FE}"/>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DD286AED-2A55-E637-D023-CF5B9E61B586}"/>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D0199A5-8C5E-CEE7-A857-A94FB7699C0C}"/>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CF0C6CE6-691A-DCE6-A023-C6C0AAF1DB03}"/>
              </a:ext>
            </a:extLst>
          </p:cNvPr>
          <p:cNvGrpSpPr/>
          <p:nvPr/>
        </p:nvGrpSpPr>
        <p:grpSpPr>
          <a:xfrm>
            <a:off x="-4958" y="4931313"/>
            <a:ext cx="9832195" cy="1917573"/>
            <a:chOff x="-4958" y="4996196"/>
            <a:chExt cx="9832195" cy="1917573"/>
          </a:xfrm>
        </p:grpSpPr>
        <p:sp>
          <p:nvSpPr>
            <p:cNvPr id="134" name="正方形/長方形 133">
              <a:extLst>
                <a:ext uri="{FF2B5EF4-FFF2-40B4-BE49-F238E27FC236}">
                  <a16:creationId xmlns:a16="http://schemas.microsoft.com/office/drawing/2014/main" id="{552A45EF-0590-B150-6742-9D88E26A2271}"/>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87ED5837-BCF1-52C7-D189-1142F62601A5}"/>
                </a:ext>
              </a:extLst>
            </p:cNvPr>
            <p:cNvGrpSpPr/>
            <p:nvPr/>
          </p:nvGrpSpPr>
          <p:grpSpPr>
            <a:xfrm>
              <a:off x="-4958" y="4996196"/>
              <a:ext cx="9832195" cy="1917573"/>
              <a:chOff x="-4958" y="4996196"/>
              <a:chExt cx="9832195" cy="1917573"/>
            </a:xfrm>
          </p:grpSpPr>
          <p:sp>
            <p:nvSpPr>
              <p:cNvPr id="153" name="テキスト ボックス 152">
                <a:extLst>
                  <a:ext uri="{FF2B5EF4-FFF2-40B4-BE49-F238E27FC236}">
                    <a16:creationId xmlns:a16="http://schemas.microsoft.com/office/drawing/2014/main" id="{C447FD57-B649-CF29-8DFD-D4603981760C}"/>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BF5B7394-DE88-D07B-BDF3-54CACEB5CB80}"/>
                  </a:ext>
                </a:extLst>
              </p:cNvPr>
              <p:cNvGrpSpPr/>
              <p:nvPr/>
            </p:nvGrpSpPr>
            <p:grpSpPr>
              <a:xfrm>
                <a:off x="-4958" y="5294689"/>
                <a:ext cx="7756367" cy="1595309"/>
                <a:chOff x="4469" y="5294710"/>
                <a:chExt cx="7756367" cy="1591824"/>
              </a:xfrm>
            </p:grpSpPr>
            <p:sp>
              <p:nvSpPr>
                <p:cNvPr id="155" name="テキスト ボックス 154">
                  <a:extLst>
                    <a:ext uri="{FF2B5EF4-FFF2-40B4-BE49-F238E27FC236}">
                      <a16:creationId xmlns:a16="http://schemas.microsoft.com/office/drawing/2014/main" id="{0312D67D-7EB1-024D-DE58-EBD9BF514DF6}"/>
                    </a:ext>
                  </a:extLst>
                </p:cNvPr>
                <p:cNvSpPr txBox="1"/>
                <p:nvPr/>
              </p:nvSpPr>
              <p:spPr>
                <a:xfrm>
                  <a:off x="4622290" y="5302663"/>
                  <a:ext cx="3138546" cy="140756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社は工場勤務を前提とした働き方となるため、多様な働き方を進めることは困難であると考えていたが、きめ細かなシフト制の導入や、輪番制によるリモートワークのような制度を導入することで、できることから始めていくことが大切であると感じた。（食品製造業）</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2F7C1482-FBA4-A2DE-A0D9-71CFF6365AB8}"/>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5D1E7BBA-674B-9B13-3AB4-438E1C747F1D}"/>
                    </a:ext>
                  </a:extLst>
                </p:cNvPr>
                <p:cNvSpPr txBox="1"/>
                <p:nvPr/>
              </p:nvSpPr>
              <p:spPr>
                <a:xfrm>
                  <a:off x="1942607" y="5294710"/>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メニュー受講後、実際に就業規則や福利厚生を見直した企業が３社あった。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そのうち２社は、さらなる働きやすい職場作りを目指すべく、別途</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メニューの「製造業における労働生産性向上セミナー」も受講した。</a:t>
                  </a:r>
                </a:p>
              </p:txBody>
            </p:sp>
          </p:grpSp>
          <p:cxnSp>
            <p:nvCxnSpPr>
              <p:cNvPr id="9" name="直線コネクタ 8">
                <a:extLst>
                  <a:ext uri="{FF2B5EF4-FFF2-40B4-BE49-F238E27FC236}">
                    <a16:creationId xmlns:a16="http://schemas.microsoft.com/office/drawing/2014/main" id="{AC6DA14E-C370-A4C9-E3B3-F2D7E4093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A0F19899-9B76-EB13-AAC5-6B3A5EE0CA90}"/>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88F98F61-38B6-FE4E-B5E8-2A60996DA734}"/>
                  </a:ext>
                </a:extLst>
              </p:cNvPr>
              <p:cNvSpPr txBox="1"/>
              <p:nvPr/>
            </p:nvSpPr>
            <p:spPr>
              <a:xfrm>
                <a:off x="7801324" y="5318460"/>
                <a:ext cx="2025913"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ワークショップについて、異なる業種の事業所が同じグループになり、解決策の検討が進みづらいという意見があったため、業種ごとにグループ化することも必要であると感じた。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84BD739A-DEF2-0FB0-7025-5508473AAC95}"/>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B19CA7E5-2F28-B5F8-18B8-A0FB4A0E49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2" name="吹き出し: 四角形 31">
            <a:extLst>
              <a:ext uri="{FF2B5EF4-FFF2-40B4-BE49-F238E27FC236}">
                <a16:creationId xmlns:a16="http://schemas.microsoft.com/office/drawing/2014/main" id="{4CCE83D5-127E-D6DD-8C2A-63DA3ABFA5E5}"/>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96037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369B1-ACAD-5FB3-3C26-20D70FE2B0FA}"/>
            </a:ext>
          </a:extLst>
        </p:cNvPr>
        <p:cNvGrpSpPr/>
        <p:nvPr/>
      </p:nvGrpSpPr>
      <p:grpSpPr>
        <a:xfrm>
          <a:off x="0" y="0"/>
          <a:ext cx="0" cy="0"/>
          <a:chOff x="0" y="0"/>
          <a:chExt cx="0" cy="0"/>
        </a:xfrm>
      </p:grpSpPr>
      <p:grpSp>
        <p:nvGrpSpPr>
          <p:cNvPr id="30" name="グループ化 29">
            <a:extLst>
              <a:ext uri="{FF2B5EF4-FFF2-40B4-BE49-F238E27FC236}">
                <a16:creationId xmlns:a16="http://schemas.microsoft.com/office/drawing/2014/main" id="{9B2AB42B-0616-A9BF-51AC-D46104348AFD}"/>
              </a:ext>
            </a:extLst>
          </p:cNvPr>
          <p:cNvGrpSpPr/>
          <p:nvPr/>
        </p:nvGrpSpPr>
        <p:grpSpPr>
          <a:xfrm>
            <a:off x="57216" y="1684238"/>
            <a:ext cx="9860974" cy="4572745"/>
            <a:chOff x="57216" y="1684238"/>
            <a:chExt cx="9860974" cy="4572745"/>
          </a:xfrm>
        </p:grpSpPr>
        <p:grpSp>
          <p:nvGrpSpPr>
            <p:cNvPr id="29" name="グループ化 28">
              <a:extLst>
                <a:ext uri="{FF2B5EF4-FFF2-40B4-BE49-F238E27FC236}">
                  <a16:creationId xmlns:a16="http://schemas.microsoft.com/office/drawing/2014/main" id="{2E1FF456-CFE1-F0F6-2A5B-1D65574B515C}"/>
                </a:ext>
              </a:extLst>
            </p:cNvPr>
            <p:cNvGrpSpPr/>
            <p:nvPr/>
          </p:nvGrpSpPr>
          <p:grpSpPr>
            <a:xfrm>
              <a:off x="57216" y="1684238"/>
              <a:ext cx="9751320" cy="4572745"/>
              <a:chOff x="57216" y="1684238"/>
              <a:chExt cx="9751320" cy="4572745"/>
            </a:xfrm>
          </p:grpSpPr>
          <p:grpSp>
            <p:nvGrpSpPr>
              <p:cNvPr id="20" name="グループ化 19">
                <a:extLst>
                  <a:ext uri="{FF2B5EF4-FFF2-40B4-BE49-F238E27FC236}">
                    <a16:creationId xmlns:a16="http://schemas.microsoft.com/office/drawing/2014/main" id="{AAD33989-E6EF-A773-B454-0EE0945E6B55}"/>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60E29E73-9382-41F5-0DFE-6CE26C312356}"/>
                    </a:ext>
                  </a:extLst>
                </p:cNvPr>
                <p:cNvGraphicFramePr/>
                <p:nvPr>
                  <p:extLst>
                    <p:ext uri="{D42A27DB-BD31-4B8C-83A1-F6EECF244321}">
                      <p14:modId xmlns:p14="http://schemas.microsoft.com/office/powerpoint/2010/main" val="1775665810"/>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90FFB3B9-69B8-4941-BA7F-784A48FD58E9}"/>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388B4E23-3480-FF28-4E64-1E6B8B32E479}"/>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83F26C88-3C86-97C0-18D6-695DE951764B}"/>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県やハローワークなど関係機関が実施する求職者セミナーと日程や講義内容が重複しないよう、あらかじめ協議。</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講師は、市の産業振興課とともに実務経験のある者を選定。</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周知に当たっては、ハローワークにおける雇用保険説明会での紹介や、子育て支援カフェ等でのチラシ配架を実施。</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61280AFE-BE9F-D230-84A6-72C69A7E3E89}"/>
                      </a:ext>
                    </a:extLst>
                  </p:cNvPr>
                  <p:cNvSpPr txBox="1"/>
                  <p:nvPr/>
                </p:nvSpPr>
                <p:spPr>
                  <a:xfrm>
                    <a:off x="4855685" y="2436488"/>
                    <a:ext cx="4774118" cy="10413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昨年度に</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メニューに参加した企業のうち、特に現場の業務改革に乗り出していた２社について、その取組内容を働き方改革の事例として紹介。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セミナー終了後も、製造業での勤務に意欲的だった求職者に個別に連絡を取り、</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メニューの「工場見学会」への参加を促した。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254FBE98-70E7-9868-7109-D1A281C9549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C6C8EA4-103C-C52B-28B2-FC98101EE057}"/>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B3D2673E-02F3-7A9B-A7AB-B7000D94AF0E}"/>
                    </a:ext>
                  </a:extLst>
                </p:cNvPr>
                <p:cNvSpPr/>
                <p:nvPr/>
              </p:nvSpPr>
              <p:spPr>
                <a:xfrm>
                  <a:off x="57219" y="1903434"/>
                  <a:ext cx="9751317" cy="2950876"/>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06AF4B85-132D-A5A0-8BAD-594E68B9E882}"/>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70E05589-940D-0674-E79F-16AC0EB42E4D}"/>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・メインの対象は、製造業での勤務経験のない求職者。講義構成は２時間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３日で、初日は地元企業の働き方改革や設備の自動化について紹介するほか、育児と両立している技術者による業務経験談を講演。２日目以降、チームでの生産ライン改善の</a:t>
                  </a: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ワークショップを実施。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86AAE80C-C91C-F77E-9DA1-0B03854C9738}"/>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1984F52E-7ED6-7183-B9AF-06F09E9526D7}"/>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17C6123-8CBB-2483-6337-3216CD4ABB73}"/>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grpSp>
        <p:sp>
          <p:nvSpPr>
            <p:cNvPr id="12" name="テキスト ボックス 11">
              <a:extLst>
                <a:ext uri="{FF2B5EF4-FFF2-40B4-BE49-F238E27FC236}">
                  <a16:creationId xmlns:a16="http://schemas.microsoft.com/office/drawing/2014/main" id="{5B5AC727-99EB-5E0C-5746-EC8F02513971}"/>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sp>
        <p:nvSpPr>
          <p:cNvPr id="25" name="テキスト プレースホルダー 6">
            <a:extLst>
              <a:ext uri="{FF2B5EF4-FFF2-40B4-BE49-F238E27FC236}">
                <a16:creationId xmlns:a16="http://schemas.microsoft.com/office/drawing/2014/main" id="{27A65348-B8F4-1F31-25F8-3ADA37A0B3AA}"/>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4EB317FF-3710-2763-6C63-91D9729EBE68}"/>
              </a:ext>
            </a:extLst>
          </p:cNvPr>
          <p:cNvSpPr>
            <a:spLocks noGrp="1"/>
          </p:cNvSpPr>
          <p:nvPr>
            <p:ph type="title"/>
          </p:nvPr>
        </p:nvSpPr>
        <p:spPr>
          <a:xfrm>
            <a:off x="-294897" y="221811"/>
            <a:ext cx="7087583" cy="580589"/>
          </a:xfrm>
        </p:spPr>
        <p:txBody>
          <a:bodyPr/>
          <a:lstStyle/>
          <a:p>
            <a:r>
              <a:rPr lang="ja-JP" altLang="en-US" sz="1400" dirty="0">
                <a:solidFill>
                  <a:schemeClr val="bg1"/>
                </a:solidFill>
                <a:latin typeface="+mn-ea"/>
              </a:rPr>
              <a:t>メニュー名：ものづくりの魅力体験セミナー（令和○年○月実施）</a:t>
            </a:r>
            <a:endParaRPr kumimoji="1" lang="ja-JP" altLang="en-US" sz="1400" dirty="0">
              <a:solidFill>
                <a:schemeClr val="bg1"/>
              </a:solidFill>
              <a:latin typeface="+mn-ea"/>
            </a:endParaRPr>
          </a:p>
        </p:txBody>
      </p:sp>
      <p:grpSp>
        <p:nvGrpSpPr>
          <p:cNvPr id="32" name="グループ化 31">
            <a:extLst>
              <a:ext uri="{FF2B5EF4-FFF2-40B4-BE49-F238E27FC236}">
                <a16:creationId xmlns:a16="http://schemas.microsoft.com/office/drawing/2014/main" id="{9FD04111-EF6C-F70B-45FE-46866AF8A27F}"/>
              </a:ext>
            </a:extLst>
          </p:cNvPr>
          <p:cNvGrpSpPr/>
          <p:nvPr/>
        </p:nvGrpSpPr>
        <p:grpSpPr>
          <a:xfrm>
            <a:off x="57220" y="784493"/>
            <a:ext cx="9770015" cy="865676"/>
            <a:chOff x="57220" y="784493"/>
            <a:chExt cx="9770015" cy="865676"/>
          </a:xfrm>
        </p:grpSpPr>
        <p:sp>
          <p:nvSpPr>
            <p:cNvPr id="67" name="正方形/長方形 66">
              <a:extLst>
                <a:ext uri="{FF2B5EF4-FFF2-40B4-BE49-F238E27FC236}">
                  <a16:creationId xmlns:a16="http://schemas.microsoft.com/office/drawing/2014/main" id="{27D02576-C3C3-AF4F-F8B2-FC998A245D0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7DA6BCE-1317-B895-4BC0-336828D95F64}"/>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9498799F-FC65-8112-038C-077A08DC8FFA}"/>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a:ea typeface="メイリオ"/>
                  <a:cs typeface="+mn-cs"/>
                </a:rPr>
                <a:t>若者や子育て世代等に、時代に合わせて変化しているものづくり現場の就労体験を経験してもらうことで、ものづくりに関わり仕事をすることの楽しさややりがいを学び、業務改善能力を習得しつつ製造業を希望業種として選択肢に入れてもらうためのセミナーを開催する。</a:t>
              </a:r>
            </a:p>
          </p:txBody>
        </p:sp>
      </p:grpSp>
      <p:cxnSp>
        <p:nvCxnSpPr>
          <p:cNvPr id="6" name="直線コネクタ 5">
            <a:extLst>
              <a:ext uri="{FF2B5EF4-FFF2-40B4-BE49-F238E27FC236}">
                <a16:creationId xmlns:a16="http://schemas.microsoft.com/office/drawing/2014/main" id="{44C27639-B9AC-B3AC-A93C-FF3CBFF63F90}"/>
              </a:ext>
            </a:extLst>
          </p:cNvPr>
          <p:cNvCxnSpPr>
            <a:cxnSpLocks/>
          </p:cNvCxnSpPr>
          <p:nvPr/>
        </p:nvCxnSpPr>
        <p:spPr>
          <a:xfrm>
            <a:off x="201550"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sp>
        <p:nvSpPr>
          <p:cNvPr id="13" name="フローチャート: 端子 12">
            <a:extLst>
              <a:ext uri="{FF2B5EF4-FFF2-40B4-BE49-F238E27FC236}">
                <a16:creationId xmlns:a16="http://schemas.microsoft.com/office/drawing/2014/main" id="{6D8E560D-876F-A675-0714-2EC880990700}"/>
              </a:ext>
            </a:extLst>
          </p:cNvPr>
          <p:cNvSpPr/>
          <p:nvPr/>
        </p:nvSpPr>
        <p:spPr>
          <a:xfrm>
            <a:off x="32617" y="60716"/>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15" name="吹き出し: 四角形 14">
            <a:extLst>
              <a:ext uri="{FF2B5EF4-FFF2-40B4-BE49-F238E27FC236}">
                <a16:creationId xmlns:a16="http://schemas.microsoft.com/office/drawing/2014/main" id="{7740D160-521C-746C-D42F-92177229F52D}"/>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8" name="吹き出し: 四角形 17">
            <a:extLst>
              <a:ext uri="{FF2B5EF4-FFF2-40B4-BE49-F238E27FC236}">
                <a16:creationId xmlns:a16="http://schemas.microsoft.com/office/drawing/2014/main" id="{5DCB37B4-BB7C-3C7B-71CF-DD8E897DD29A}"/>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19" name="吹き出し: 四角形 18">
            <a:extLst>
              <a:ext uri="{FF2B5EF4-FFF2-40B4-BE49-F238E27FC236}">
                <a16:creationId xmlns:a16="http://schemas.microsoft.com/office/drawing/2014/main" id="{104BB03D-CF1E-D584-6432-1F0850E79586}"/>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1" name="吹き出し: 四角形 20">
            <a:extLst>
              <a:ext uri="{FF2B5EF4-FFF2-40B4-BE49-F238E27FC236}">
                <a16:creationId xmlns:a16="http://schemas.microsoft.com/office/drawing/2014/main" id="{AA9C1D93-6986-AA19-BD3B-48682A25E42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2" name="吹き出し: 四角形 21">
            <a:extLst>
              <a:ext uri="{FF2B5EF4-FFF2-40B4-BE49-F238E27FC236}">
                <a16:creationId xmlns:a16="http://schemas.microsoft.com/office/drawing/2014/main" id="{4C252FF6-12E7-17B1-4259-E957E56DE3F0}"/>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4" name="吹き出し: 四角形 23">
            <a:extLst>
              <a:ext uri="{FF2B5EF4-FFF2-40B4-BE49-F238E27FC236}">
                <a16:creationId xmlns:a16="http://schemas.microsoft.com/office/drawing/2014/main" id="{2101F49E-2D17-CAF9-23C9-A25F50648E14}"/>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テキスト ボックス 27">
            <a:extLst>
              <a:ext uri="{FF2B5EF4-FFF2-40B4-BE49-F238E27FC236}">
                <a16:creationId xmlns:a16="http://schemas.microsoft.com/office/drawing/2014/main" id="{2F7BB32A-B91F-CFFB-2F2C-D75AE0F664C3}"/>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grpSp>
        <p:nvGrpSpPr>
          <p:cNvPr id="31" name="グループ化 30">
            <a:extLst>
              <a:ext uri="{FF2B5EF4-FFF2-40B4-BE49-F238E27FC236}">
                <a16:creationId xmlns:a16="http://schemas.microsoft.com/office/drawing/2014/main" id="{E58BDF7F-2221-8E59-0A2F-20B292B396E9}"/>
              </a:ext>
            </a:extLst>
          </p:cNvPr>
          <p:cNvGrpSpPr/>
          <p:nvPr/>
        </p:nvGrpSpPr>
        <p:grpSpPr>
          <a:xfrm>
            <a:off x="-4958" y="4882286"/>
            <a:ext cx="9813495" cy="1917573"/>
            <a:chOff x="-4958" y="4996196"/>
            <a:chExt cx="9813495" cy="1917573"/>
          </a:xfrm>
        </p:grpSpPr>
        <p:sp>
          <p:nvSpPr>
            <p:cNvPr id="33" name="正方形/長方形 32">
              <a:extLst>
                <a:ext uri="{FF2B5EF4-FFF2-40B4-BE49-F238E27FC236}">
                  <a16:creationId xmlns:a16="http://schemas.microsoft.com/office/drawing/2014/main" id="{E31A5C50-7F5B-B69B-6203-71ED9C627BB1}"/>
                </a:ext>
              </a:extLst>
            </p:cNvPr>
            <p:cNvSpPr/>
            <p:nvPr/>
          </p:nvSpPr>
          <p:spPr>
            <a:xfrm>
              <a:off x="57220" y="5243221"/>
              <a:ext cx="9751317" cy="164677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4" name="グループ化 33">
              <a:extLst>
                <a:ext uri="{FF2B5EF4-FFF2-40B4-BE49-F238E27FC236}">
                  <a16:creationId xmlns:a16="http://schemas.microsoft.com/office/drawing/2014/main" id="{9FC5FF56-023B-6BD9-46E9-6A8BA05D7E63}"/>
                </a:ext>
              </a:extLst>
            </p:cNvPr>
            <p:cNvGrpSpPr/>
            <p:nvPr/>
          </p:nvGrpSpPr>
          <p:grpSpPr>
            <a:xfrm>
              <a:off x="-4958" y="4996196"/>
              <a:ext cx="9813494" cy="1917573"/>
              <a:chOff x="-4958" y="4996196"/>
              <a:chExt cx="9813494" cy="1917573"/>
            </a:xfrm>
          </p:grpSpPr>
          <p:sp>
            <p:nvSpPr>
              <p:cNvPr id="35" name="テキスト ボックス 34">
                <a:extLst>
                  <a:ext uri="{FF2B5EF4-FFF2-40B4-BE49-F238E27FC236}">
                    <a16:creationId xmlns:a16="http://schemas.microsoft.com/office/drawing/2014/main" id="{4D427ECC-A368-5C1A-5614-DA481A883D88}"/>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36" name="グループ化 35">
                <a:extLst>
                  <a:ext uri="{FF2B5EF4-FFF2-40B4-BE49-F238E27FC236}">
                    <a16:creationId xmlns:a16="http://schemas.microsoft.com/office/drawing/2014/main" id="{5FDA0578-6032-FF82-0F8A-3C048DB2F707}"/>
                  </a:ext>
                </a:extLst>
              </p:cNvPr>
              <p:cNvGrpSpPr/>
              <p:nvPr/>
            </p:nvGrpSpPr>
            <p:grpSpPr>
              <a:xfrm>
                <a:off x="-4958" y="5294689"/>
                <a:ext cx="7756367" cy="1595310"/>
                <a:chOff x="4469" y="5294710"/>
                <a:chExt cx="7756367" cy="1591825"/>
              </a:xfrm>
            </p:grpSpPr>
            <p:sp>
              <p:nvSpPr>
                <p:cNvPr id="41" name="テキスト ボックス 40">
                  <a:extLst>
                    <a:ext uri="{FF2B5EF4-FFF2-40B4-BE49-F238E27FC236}">
                      <a16:creationId xmlns:a16="http://schemas.microsoft.com/office/drawing/2014/main" id="{AFDC86B2-DB8D-B382-EC13-2EB169B9BC3A}"/>
                    </a:ext>
                  </a:extLst>
                </p:cNvPr>
                <p:cNvSpPr txBox="1"/>
                <p:nvPr/>
              </p:nvSpPr>
              <p:spPr>
                <a:xfrm>
                  <a:off x="4622290" y="5302663"/>
                  <a:ext cx="3138546" cy="122329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実際に手を動かして組み立てたり、改善の工夫を考えたりする体験がとても面白かった。また、働き方改革が進む現場の状況も知り、自分でもものづくりの仕事に挑戦できそうだと感じた。（参加求職者）</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テキスト ボックス 41">
                  <a:extLst>
                    <a:ext uri="{FF2B5EF4-FFF2-40B4-BE49-F238E27FC236}">
                      <a16:creationId xmlns:a16="http://schemas.microsoft.com/office/drawing/2014/main" id="{FFC57B38-B341-DCC8-38BA-DE5068102AB6}"/>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3" name="テキスト ボックス 42">
                  <a:extLst>
                    <a:ext uri="{FF2B5EF4-FFF2-40B4-BE49-F238E27FC236}">
                      <a16:creationId xmlns:a16="http://schemas.microsoft.com/office/drawing/2014/main" id="{35513D0D-3CB9-5E51-FA5D-A364B74F7D52}"/>
                    </a:ext>
                  </a:extLst>
                </p:cNvPr>
                <p:cNvSpPr txBox="1"/>
                <p:nvPr/>
              </p:nvSpPr>
              <p:spPr>
                <a:xfrm>
                  <a:off x="1942607" y="5294711"/>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メニュー受講後、ハローワークに新たに求職登録をした方が８人おり、さらに５人が就職した。（うち製造業３人）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ものづくり分野の知識、技能をさらに深めるため、ポリテクセンターの職業訓練を申し込んだ方が１人いた。</a:t>
                  </a:r>
                </a:p>
              </p:txBody>
            </p:sp>
          </p:grpSp>
          <p:cxnSp>
            <p:nvCxnSpPr>
              <p:cNvPr id="37" name="直線コネクタ 36">
                <a:extLst>
                  <a:ext uri="{FF2B5EF4-FFF2-40B4-BE49-F238E27FC236}">
                    <a16:creationId xmlns:a16="http://schemas.microsoft.com/office/drawing/2014/main" id="{85D70BB5-7280-C055-34B7-59E496E61910}"/>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2515CC6-D759-2ECF-5B99-B1F84527C6E8}"/>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a:extLst>
                  <a:ext uri="{FF2B5EF4-FFF2-40B4-BE49-F238E27FC236}">
                    <a16:creationId xmlns:a16="http://schemas.microsoft.com/office/drawing/2014/main" id="{68C4E54F-707E-AB64-8424-89AFF3ED46F4}"/>
                  </a:ext>
                </a:extLst>
              </p:cNvPr>
              <p:cNvSpPr txBox="1"/>
              <p:nvPr/>
            </p:nvSpPr>
            <p:spPr>
              <a:xfrm>
                <a:off x="7801324" y="5318460"/>
                <a:ext cx="2007212"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参加者によっては、ワークショップで扱った題材が難しいと感じた方もいるため、説明資料などでは、極力専門用語を使わずに分かりやすさ重視で作成したほうがよいと感じた。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0" name="直線コネクタ 39">
                <a:extLst>
                  <a:ext uri="{FF2B5EF4-FFF2-40B4-BE49-F238E27FC236}">
                    <a16:creationId xmlns:a16="http://schemas.microsoft.com/office/drawing/2014/main" id="{DFC57B5F-F104-3E2E-3CDD-6C6269F5DD4D}"/>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4" name="吹き出し: 四角形 43">
            <a:extLst>
              <a:ext uri="{FF2B5EF4-FFF2-40B4-BE49-F238E27FC236}">
                <a16:creationId xmlns:a16="http://schemas.microsoft.com/office/drawing/2014/main" id="{03222CEB-E2C4-C7DC-A667-76F4D15B2753}"/>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45" name="吹き出し: 四角形 44">
            <a:extLst>
              <a:ext uri="{FF2B5EF4-FFF2-40B4-BE49-F238E27FC236}">
                <a16:creationId xmlns:a16="http://schemas.microsoft.com/office/drawing/2014/main" id="{242D3D2B-D377-3F94-74EC-A101AF088BA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46" name="吹き出し: 四角形 45">
            <a:extLst>
              <a:ext uri="{FF2B5EF4-FFF2-40B4-BE49-F238E27FC236}">
                <a16:creationId xmlns:a16="http://schemas.microsoft.com/office/drawing/2014/main" id="{FA7FB5FD-5D3E-82DB-E818-3A9DC5E80432}"/>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7" name="吹き出し: 四角形 46">
            <a:extLst>
              <a:ext uri="{FF2B5EF4-FFF2-40B4-BE49-F238E27FC236}">
                <a16:creationId xmlns:a16="http://schemas.microsoft.com/office/drawing/2014/main" id="{2A61E8F8-C8AA-F2BA-4EA1-431DACE5597A}"/>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48" name="吹き出し: 四角形 47">
            <a:extLst>
              <a:ext uri="{FF2B5EF4-FFF2-40B4-BE49-F238E27FC236}">
                <a16:creationId xmlns:a16="http://schemas.microsoft.com/office/drawing/2014/main" id="{790092FE-C2D8-F148-6A7A-E864576FB39C}"/>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14" name="吹き出し: 四角形 13">
            <a:extLst>
              <a:ext uri="{FF2B5EF4-FFF2-40B4-BE49-F238E27FC236}">
                <a16:creationId xmlns:a16="http://schemas.microsoft.com/office/drawing/2014/main" id="{9E1253C0-BAB7-8921-0A01-4EC1022B0F63}"/>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77514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6BC83-E326-F50F-5FE2-D0FECEE9D552}"/>
            </a:ext>
          </a:extLst>
        </p:cNvPr>
        <p:cNvGrpSpPr/>
        <p:nvPr/>
      </p:nvGrpSpPr>
      <p:grpSpPr>
        <a:xfrm>
          <a:off x="0" y="0"/>
          <a:ext cx="0" cy="0"/>
          <a:chOff x="0" y="0"/>
          <a:chExt cx="0" cy="0"/>
        </a:xfrm>
      </p:grpSpPr>
      <p:sp>
        <p:nvSpPr>
          <p:cNvPr id="25" name="テキスト プレースホルダー 6">
            <a:extLst>
              <a:ext uri="{FF2B5EF4-FFF2-40B4-BE49-F238E27FC236}">
                <a16:creationId xmlns:a16="http://schemas.microsoft.com/office/drawing/2014/main" id="{E4293B13-B532-981F-9710-0EF2302677D2}"/>
              </a:ext>
            </a:extLst>
          </p:cNvPr>
          <p:cNvSpPr txBox="1">
            <a:spLocks/>
          </p:cNvSpPr>
          <p:nvPr/>
        </p:nvSpPr>
        <p:spPr>
          <a:xfrm>
            <a:off x="-3999" y="2195"/>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03F20C5A-592C-49DF-71AB-1C4AD9B50AE5}"/>
              </a:ext>
            </a:extLst>
          </p:cNvPr>
          <p:cNvSpPr>
            <a:spLocks noGrp="1"/>
          </p:cNvSpPr>
          <p:nvPr>
            <p:ph type="title"/>
          </p:nvPr>
        </p:nvSpPr>
        <p:spPr>
          <a:xfrm>
            <a:off x="-230497" y="221811"/>
            <a:ext cx="9906000" cy="580589"/>
          </a:xfrm>
        </p:spPr>
        <p:txBody>
          <a:bodyPr/>
          <a:lstStyle/>
          <a:p>
            <a:r>
              <a:rPr lang="ja-JP" altLang="en-US" sz="1400" dirty="0">
                <a:solidFill>
                  <a:schemeClr val="bg1"/>
                </a:solidFill>
                <a:latin typeface="+mn-ea"/>
              </a:rPr>
              <a:t>メニュー名：合同企業説明会・面接会（令和○年○月実施）</a:t>
            </a:r>
            <a:endParaRPr kumimoji="1" lang="ja-JP" altLang="en-US" sz="1400" dirty="0">
              <a:solidFill>
                <a:schemeClr val="bg1"/>
              </a:solidFill>
              <a:latin typeface="+mn-ea"/>
            </a:endParaRPr>
          </a:p>
        </p:txBody>
      </p:sp>
      <p:grpSp>
        <p:nvGrpSpPr>
          <p:cNvPr id="30" name="グループ化 29">
            <a:extLst>
              <a:ext uri="{FF2B5EF4-FFF2-40B4-BE49-F238E27FC236}">
                <a16:creationId xmlns:a16="http://schemas.microsoft.com/office/drawing/2014/main" id="{F4432465-45BC-0D62-3AAC-0DBB86BE3F63}"/>
              </a:ext>
            </a:extLst>
          </p:cNvPr>
          <p:cNvGrpSpPr/>
          <p:nvPr/>
        </p:nvGrpSpPr>
        <p:grpSpPr>
          <a:xfrm>
            <a:off x="57216" y="784493"/>
            <a:ext cx="9770019" cy="865676"/>
            <a:chOff x="57216" y="784493"/>
            <a:chExt cx="9770019" cy="865676"/>
          </a:xfrm>
        </p:grpSpPr>
        <p:sp>
          <p:nvSpPr>
            <p:cNvPr id="67" name="正方形/長方形 66">
              <a:extLst>
                <a:ext uri="{FF2B5EF4-FFF2-40B4-BE49-F238E27FC236}">
                  <a16:creationId xmlns:a16="http://schemas.microsoft.com/office/drawing/2014/main" id="{F5D6CE3C-61E1-4AC4-47F7-103513570963}"/>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F975464E-3A96-5EB1-8162-7793BDE179D5}"/>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71AE63A3-6F37-5C92-D46A-51B4ECDA9EED}"/>
                </a:ext>
              </a:extLst>
            </p:cNvPr>
            <p:cNvSpPr txBox="1"/>
            <p:nvPr/>
          </p:nvSpPr>
          <p:spPr>
            <a:xfrm>
              <a:off x="57216" y="1137782"/>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重点分野である「製造業」や地域の人手不足産業を中心に、採用に意欲的な事業所と、地域内求職者のマッチングを図るため、合同企業説明会・面接会を実施する。</a:t>
              </a:r>
            </a:p>
          </p:txBody>
        </p:sp>
      </p:grpSp>
      <p:sp>
        <p:nvSpPr>
          <p:cNvPr id="15" name="フローチャート: 端子 14">
            <a:extLst>
              <a:ext uri="{FF2B5EF4-FFF2-40B4-BE49-F238E27FC236}">
                <a16:creationId xmlns:a16="http://schemas.microsoft.com/office/drawing/2014/main" id="{56CC3C65-8A38-0426-773C-FA02B013FAC2}"/>
              </a:ext>
            </a:extLst>
          </p:cNvPr>
          <p:cNvSpPr/>
          <p:nvPr/>
        </p:nvSpPr>
        <p:spPr>
          <a:xfrm>
            <a:off x="32617" y="6071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Ｃ　就職促進の取組 事例</a:t>
            </a:r>
          </a:p>
        </p:txBody>
      </p:sp>
      <p:grpSp>
        <p:nvGrpSpPr>
          <p:cNvPr id="51" name="グループ化 50">
            <a:extLst>
              <a:ext uri="{FF2B5EF4-FFF2-40B4-BE49-F238E27FC236}">
                <a16:creationId xmlns:a16="http://schemas.microsoft.com/office/drawing/2014/main" id="{70AF81D6-49EB-B731-187E-4F7E54427853}"/>
              </a:ext>
            </a:extLst>
          </p:cNvPr>
          <p:cNvGrpSpPr/>
          <p:nvPr/>
        </p:nvGrpSpPr>
        <p:grpSpPr>
          <a:xfrm>
            <a:off x="69708" y="1703494"/>
            <a:ext cx="9860974" cy="4572745"/>
            <a:chOff x="441749" y="1704594"/>
            <a:chExt cx="9860974" cy="4572745"/>
          </a:xfrm>
        </p:grpSpPr>
        <p:cxnSp>
          <p:nvCxnSpPr>
            <p:cNvPr id="6" name="直線コネクタ 5">
              <a:extLst>
                <a:ext uri="{FF2B5EF4-FFF2-40B4-BE49-F238E27FC236}">
                  <a16:creationId xmlns:a16="http://schemas.microsoft.com/office/drawing/2014/main" id="{313AD5F7-1A10-2A7E-C92A-5C2184225D3B}"/>
                </a:ext>
              </a:extLst>
            </p:cNvPr>
            <p:cNvCxnSpPr>
              <a:cxnSpLocks/>
            </p:cNvCxnSpPr>
            <p:nvPr/>
          </p:nvCxnSpPr>
          <p:spPr>
            <a:xfrm>
              <a:off x="599682"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48" name="グループ化 47">
              <a:extLst>
                <a:ext uri="{FF2B5EF4-FFF2-40B4-BE49-F238E27FC236}">
                  <a16:creationId xmlns:a16="http://schemas.microsoft.com/office/drawing/2014/main" id="{0D92A79F-3B2E-97A1-9C05-EC53E7D81CDC}"/>
                </a:ext>
              </a:extLst>
            </p:cNvPr>
            <p:cNvGrpSpPr/>
            <p:nvPr/>
          </p:nvGrpSpPr>
          <p:grpSpPr>
            <a:xfrm>
              <a:off x="441749" y="1704594"/>
              <a:ext cx="9860974" cy="4572745"/>
              <a:chOff x="57216" y="1650169"/>
              <a:chExt cx="9860974" cy="4572745"/>
            </a:xfrm>
          </p:grpSpPr>
          <p:sp>
            <p:nvSpPr>
              <p:cNvPr id="73" name="正方形/長方形 72">
                <a:extLst>
                  <a:ext uri="{FF2B5EF4-FFF2-40B4-BE49-F238E27FC236}">
                    <a16:creationId xmlns:a16="http://schemas.microsoft.com/office/drawing/2014/main" id="{C8053E17-5369-E0B1-BA2F-CCE49D960361}"/>
                  </a:ext>
                </a:extLst>
              </p:cNvPr>
              <p:cNvSpPr/>
              <p:nvPr/>
            </p:nvSpPr>
            <p:spPr>
              <a:xfrm>
                <a:off x="57219" y="1903434"/>
                <a:ext cx="9751317" cy="293926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18" name="グループ化 17">
                <a:extLst>
                  <a:ext uri="{FF2B5EF4-FFF2-40B4-BE49-F238E27FC236}">
                    <a16:creationId xmlns:a16="http://schemas.microsoft.com/office/drawing/2014/main" id="{04EBE7BC-C7FB-9354-F09B-68CD0D8D8E0E}"/>
                  </a:ext>
                </a:extLst>
              </p:cNvPr>
              <p:cNvGrpSpPr/>
              <p:nvPr/>
            </p:nvGrpSpPr>
            <p:grpSpPr>
              <a:xfrm>
                <a:off x="57216" y="1650169"/>
                <a:ext cx="9860974" cy="4572745"/>
                <a:chOff x="57216" y="1684238"/>
                <a:chExt cx="9860974" cy="4572745"/>
              </a:xfrm>
            </p:grpSpPr>
            <p:sp>
              <p:nvSpPr>
                <p:cNvPr id="3" name="テキスト ボックス 2">
                  <a:extLst>
                    <a:ext uri="{FF2B5EF4-FFF2-40B4-BE49-F238E27FC236}">
                      <a16:creationId xmlns:a16="http://schemas.microsoft.com/office/drawing/2014/main" id="{5B105FFD-2182-9698-BDBA-474437E9ECA7}"/>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事業所ごとにブースを設け、求職者が希望するブースを訪問し、相談又は面談を行う。求職者には、簡単に職歴や自身のアピールポイント等を記載した自己紹介カードを持参するように勧奨。さらに、参加事業所の個別チラシを閲覧できるよう、資料コーナー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aphicFrame>
              <p:nvGraphicFramePr>
                <p:cNvPr id="5" name="図表 4">
                  <a:extLst>
                    <a:ext uri="{FF2B5EF4-FFF2-40B4-BE49-F238E27FC236}">
                      <a16:creationId xmlns:a16="http://schemas.microsoft.com/office/drawing/2014/main" id="{59124980-BA69-62D4-485B-DE52C5993EEB}"/>
                    </a:ext>
                  </a:extLst>
                </p:cNvPr>
                <p:cNvGraphicFramePr/>
                <p:nvPr>
                  <p:extLst>
                    <p:ext uri="{D42A27DB-BD31-4B8C-83A1-F6EECF244321}">
                      <p14:modId xmlns:p14="http://schemas.microsoft.com/office/powerpoint/2010/main" val="3199036502"/>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23364939-AEFA-6946-21D7-503AEDA98334}"/>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21CB0319-8147-6900-EECB-08468E1323F7}"/>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4C05323-98B0-8C99-CED1-C12116A9F65A}"/>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県やハローワークなど関係機関が実施する企業説明会と日程やが重複しないよう、あらかじめ協議。</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説明会には、ハローワークブースを設けて、企業との面談前後に職業相談ができる環境を整備。</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子育て世代の参加しやすいよう、無料の託児スペースを設置。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29AD58DA-E885-9188-750A-B62506108F6E}"/>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開催２か月前に、 </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メニュー「採用力向上セミナー」において、本面接会に参加する求職者へ配布するための</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チラシ作成指導を実施。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開催１か月前に、</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B</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メニュー「就職準備セミナー」を開催し、本面接会に参加する事業所に配布するための自己紹介カード作成指導を実施。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cxnSp>
                <p:nvCxnSpPr>
                  <p:cNvPr id="8" name="直線コネクタ 7">
                    <a:extLst>
                      <a:ext uri="{FF2B5EF4-FFF2-40B4-BE49-F238E27FC236}">
                        <a16:creationId xmlns:a16="http://schemas.microsoft.com/office/drawing/2014/main" id="{58D656BC-DD09-0D6D-A764-DDE5745FD43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F504D81A-2342-DE1E-33BE-CF28603FFAA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2" name="テキスト ボックス 71">
                  <a:extLst>
                    <a:ext uri="{FF2B5EF4-FFF2-40B4-BE49-F238E27FC236}">
                      <a16:creationId xmlns:a16="http://schemas.microsoft.com/office/drawing/2014/main" id="{BDAE98AD-C37C-CBFE-4D6D-77CFE185D2C6}"/>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7" name="テキスト ボックス 6">
                  <a:extLst>
                    <a:ext uri="{FF2B5EF4-FFF2-40B4-BE49-F238E27FC236}">
                      <a16:creationId xmlns:a16="http://schemas.microsoft.com/office/drawing/2014/main" id="{E9EBED5B-78EB-E041-6B74-687A2E61D973}"/>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～６か月前</a:t>
                  </a:r>
                </a:p>
              </p:txBody>
            </p:sp>
            <p:sp>
              <p:nvSpPr>
                <p:cNvPr id="10" name="テキスト ボックス 9">
                  <a:extLst>
                    <a:ext uri="{FF2B5EF4-FFF2-40B4-BE49-F238E27FC236}">
                      <a16:creationId xmlns:a16="http://schemas.microsoft.com/office/drawing/2014/main" id="{2598277C-6408-DCE4-0368-BDB04F14193C}"/>
                    </a:ext>
                  </a:extLst>
                </p:cNvPr>
                <p:cNvSpPr txBox="1"/>
                <p:nvPr/>
              </p:nvSpPr>
              <p:spPr>
                <a:xfrm>
                  <a:off x="2605339"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1" name="テキスト ボックス 10">
                  <a:extLst>
                    <a:ext uri="{FF2B5EF4-FFF2-40B4-BE49-F238E27FC236}">
                      <a16:creationId xmlns:a16="http://schemas.microsoft.com/office/drawing/2014/main" id="{7C614E11-9992-DF7A-D207-46D990D44144}"/>
                    </a:ext>
                  </a:extLst>
                </p:cNvPr>
                <p:cNvSpPr txBox="1"/>
                <p:nvPr/>
              </p:nvSpPr>
              <p:spPr>
                <a:xfrm>
                  <a:off x="5296494"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5A4308CB-5718-C84F-9291-E5DCC630A310}"/>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sp>
              <p:nvSpPr>
                <p:cNvPr id="17" name="テキスト ボックス 16">
                  <a:extLst>
                    <a:ext uri="{FF2B5EF4-FFF2-40B4-BE49-F238E27FC236}">
                      <a16:creationId xmlns:a16="http://schemas.microsoft.com/office/drawing/2014/main" id="{2B278613-85AD-FFF4-D1D8-CEB420704B05}"/>
                    </a:ext>
                  </a:extLst>
                </p:cNvPr>
                <p:cNvSpPr txBox="1"/>
                <p:nvPr/>
              </p:nvSpPr>
              <p:spPr>
                <a:xfrm>
                  <a:off x="6687145" y="416970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～１か月前</a:t>
                  </a:r>
                </a:p>
              </p:txBody>
            </p:sp>
          </p:grpSp>
        </p:grpSp>
      </p:grpSp>
      <p:sp>
        <p:nvSpPr>
          <p:cNvPr id="13" name="吹き出し: 四角形 12">
            <a:extLst>
              <a:ext uri="{FF2B5EF4-FFF2-40B4-BE49-F238E27FC236}">
                <a16:creationId xmlns:a16="http://schemas.microsoft.com/office/drawing/2014/main" id="{EF3EBB74-37AC-3FA4-B072-A171FB0853D5}"/>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20" name="吹き出し: 四角形 19">
            <a:extLst>
              <a:ext uri="{FF2B5EF4-FFF2-40B4-BE49-F238E27FC236}">
                <a16:creationId xmlns:a16="http://schemas.microsoft.com/office/drawing/2014/main" id="{059EB5FB-D893-B4BE-6EF4-FE5B9FDE3B92}"/>
              </a:ext>
            </a:extLst>
          </p:cNvPr>
          <p:cNvSpPr/>
          <p:nvPr/>
        </p:nvSpPr>
        <p:spPr>
          <a:xfrm>
            <a:off x="-2488679" y="608640"/>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1" name="吹き出し: 四角形 20">
            <a:extLst>
              <a:ext uri="{FF2B5EF4-FFF2-40B4-BE49-F238E27FC236}">
                <a16:creationId xmlns:a16="http://schemas.microsoft.com/office/drawing/2014/main" id="{C27F7BEF-ECC1-F21D-6D07-EFD583BD1EC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41777C65-6C7E-B2BD-CE68-DA46D608004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3" name="吹き出し: 四角形 22">
            <a:extLst>
              <a:ext uri="{FF2B5EF4-FFF2-40B4-BE49-F238E27FC236}">
                <a16:creationId xmlns:a16="http://schemas.microsoft.com/office/drawing/2014/main" id="{34414088-BF5D-AA15-B9D7-84CCCB54B6D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159A5710-F392-8B0B-97D1-03A5EA879CFB}"/>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75457757-0739-CD54-9B25-26587B76E5E5}"/>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31" name="吹き出し: 四角形 30">
            <a:extLst>
              <a:ext uri="{FF2B5EF4-FFF2-40B4-BE49-F238E27FC236}">
                <a16:creationId xmlns:a16="http://schemas.microsoft.com/office/drawing/2014/main" id="{87B11A16-D146-182C-0ABE-56458C3EC4CC}"/>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32" name="吹き出し: 四角形 31">
            <a:extLst>
              <a:ext uri="{FF2B5EF4-FFF2-40B4-BE49-F238E27FC236}">
                <a16:creationId xmlns:a16="http://schemas.microsoft.com/office/drawing/2014/main" id="{21E80848-8916-A331-56FD-38566293D08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主</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33" name="吹き出し: 四角形 32">
            <a:extLst>
              <a:ext uri="{FF2B5EF4-FFF2-40B4-BE49-F238E27FC236}">
                <a16:creationId xmlns:a16="http://schemas.microsoft.com/office/drawing/2014/main" id="{BB8499F2-36EA-6B27-10D9-FB1F5E478EE8}"/>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34" name="吹き出し: 四角形 33">
            <a:extLst>
              <a:ext uri="{FF2B5EF4-FFF2-40B4-BE49-F238E27FC236}">
                <a16:creationId xmlns:a16="http://schemas.microsoft.com/office/drawing/2014/main" id="{D3F2469F-8545-83AC-BB28-28D6B728BF87}"/>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35" name="吹き出し: 四角形 34">
            <a:extLst>
              <a:ext uri="{FF2B5EF4-FFF2-40B4-BE49-F238E27FC236}">
                <a16:creationId xmlns:a16="http://schemas.microsoft.com/office/drawing/2014/main" id="{63EBA891-0C8F-AF31-FA99-FC8DCB297CCB}"/>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grpSp>
        <p:nvGrpSpPr>
          <p:cNvPr id="50" name="グループ化 49">
            <a:extLst>
              <a:ext uri="{FF2B5EF4-FFF2-40B4-BE49-F238E27FC236}">
                <a16:creationId xmlns:a16="http://schemas.microsoft.com/office/drawing/2014/main" id="{0B0BD856-BC59-7BC5-F739-7F5F2839186B}"/>
              </a:ext>
            </a:extLst>
          </p:cNvPr>
          <p:cNvGrpSpPr/>
          <p:nvPr/>
        </p:nvGrpSpPr>
        <p:grpSpPr>
          <a:xfrm>
            <a:off x="75917" y="4956835"/>
            <a:ext cx="9887733" cy="1873157"/>
            <a:chOff x="-27433" y="4956835"/>
            <a:chExt cx="9887733" cy="1873157"/>
          </a:xfrm>
        </p:grpSpPr>
        <p:sp>
          <p:nvSpPr>
            <p:cNvPr id="49" name="テキスト ボックス 48">
              <a:extLst>
                <a:ext uri="{FF2B5EF4-FFF2-40B4-BE49-F238E27FC236}">
                  <a16:creationId xmlns:a16="http://schemas.microsoft.com/office/drawing/2014/main" id="{AB562DDC-6868-8038-3081-9BE33B5D5775}"/>
                </a:ext>
              </a:extLst>
            </p:cNvPr>
            <p:cNvSpPr txBox="1"/>
            <p:nvPr/>
          </p:nvSpPr>
          <p:spPr>
            <a:xfrm>
              <a:off x="-27433" y="5266136"/>
              <a:ext cx="2167901" cy="14106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lgn="ju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r>
                <a:rPr kumimoji="1" lang="ja-JP" altLang="en-US" sz="1200" dirty="0">
                  <a:solidFill>
                    <a:prstClr val="black"/>
                  </a:solidFill>
                  <a:latin typeface="Meiryo UI" panose="020B0604030504040204" pitchFamily="50" charset="-128"/>
                  <a:ea typeface="Meiryo UI" panose="020B0604030504040204" pitchFamily="50" charset="-128"/>
                </a:rPr>
                <a:t>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目標○人（求）</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実績○人（企）</a:t>
              </a:r>
              <a:endParaRPr kumimoji="1" lang="en-US" altLang="ja-JP" sz="1200" dirty="0">
                <a:solidFill>
                  <a:prstClr val="black"/>
                </a:solidFill>
                <a:latin typeface="Meiryo UI" panose="020B0604030504040204" pitchFamily="50" charset="-128"/>
                <a:ea typeface="Meiryo UI" panose="020B0604030504040204" pitchFamily="50" charset="-128"/>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実績○人（求）</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1C225190-3E5F-BCFA-55FA-366EBC7C31EB}"/>
                </a:ext>
              </a:extLst>
            </p:cNvPr>
            <p:cNvGrpSpPr/>
            <p:nvPr/>
          </p:nvGrpSpPr>
          <p:grpSpPr>
            <a:xfrm>
              <a:off x="57219" y="4956835"/>
              <a:ext cx="9803081" cy="1873157"/>
              <a:chOff x="57219" y="4996196"/>
              <a:chExt cx="9803081" cy="1951649"/>
            </a:xfrm>
          </p:grpSpPr>
          <p:sp>
            <p:nvSpPr>
              <p:cNvPr id="37" name="正方形/長方形 36">
                <a:extLst>
                  <a:ext uri="{FF2B5EF4-FFF2-40B4-BE49-F238E27FC236}">
                    <a16:creationId xmlns:a16="http://schemas.microsoft.com/office/drawing/2014/main" id="{CC5F4CD7-FDDE-4CA5-29C6-0C7D7B3D1EDE}"/>
                  </a:ext>
                </a:extLst>
              </p:cNvPr>
              <p:cNvSpPr/>
              <p:nvPr/>
            </p:nvSpPr>
            <p:spPr>
              <a:xfrm>
                <a:off x="57220" y="5210051"/>
                <a:ext cx="9751317" cy="170371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8" name="グループ化 37">
                <a:extLst>
                  <a:ext uri="{FF2B5EF4-FFF2-40B4-BE49-F238E27FC236}">
                    <a16:creationId xmlns:a16="http://schemas.microsoft.com/office/drawing/2014/main" id="{4F3C3255-8794-D255-5CFE-F02A9E6A8819}"/>
                  </a:ext>
                </a:extLst>
              </p:cNvPr>
              <p:cNvGrpSpPr/>
              <p:nvPr/>
            </p:nvGrpSpPr>
            <p:grpSpPr>
              <a:xfrm>
                <a:off x="57219" y="4996196"/>
                <a:ext cx="9803081" cy="1951649"/>
                <a:chOff x="57219" y="4996196"/>
                <a:chExt cx="9803081" cy="1951649"/>
              </a:xfrm>
            </p:grpSpPr>
            <p:sp>
              <p:nvSpPr>
                <p:cNvPr id="39" name="テキスト ボックス 38">
                  <a:extLst>
                    <a:ext uri="{FF2B5EF4-FFF2-40B4-BE49-F238E27FC236}">
                      <a16:creationId xmlns:a16="http://schemas.microsoft.com/office/drawing/2014/main" id="{A8C9781A-5A24-20FC-5934-389F80D98D9B}"/>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40" name="グループ化 39">
                  <a:extLst>
                    <a:ext uri="{FF2B5EF4-FFF2-40B4-BE49-F238E27FC236}">
                      <a16:creationId xmlns:a16="http://schemas.microsoft.com/office/drawing/2014/main" id="{CD73FAC7-1C88-8620-4D85-13809FD6AE80}"/>
                    </a:ext>
                  </a:extLst>
                </p:cNvPr>
                <p:cNvGrpSpPr/>
                <p:nvPr/>
              </p:nvGrpSpPr>
              <p:grpSpPr>
                <a:xfrm>
                  <a:off x="1964629" y="5268029"/>
                  <a:ext cx="5756095" cy="1662158"/>
                  <a:chOff x="1974056" y="5268105"/>
                  <a:chExt cx="5756095" cy="1658526"/>
                </a:xfrm>
              </p:grpSpPr>
              <p:sp>
                <p:nvSpPr>
                  <p:cNvPr id="45" name="テキスト ボックス 44">
                    <a:extLst>
                      <a:ext uri="{FF2B5EF4-FFF2-40B4-BE49-F238E27FC236}">
                        <a16:creationId xmlns:a16="http://schemas.microsoft.com/office/drawing/2014/main" id="{3422699B-B8B5-B575-977B-CC79A4C0C902}"/>
                      </a:ext>
                    </a:extLst>
                  </p:cNvPr>
                  <p:cNvSpPr txBox="1"/>
                  <p:nvPr/>
                </p:nvSpPr>
                <p:spPr>
                  <a:xfrm>
                    <a:off x="4374495" y="5268105"/>
                    <a:ext cx="3355656" cy="165852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p>
                  <a:p>
                    <a:pPr marL="285750" indent="-285750" algn="just">
                      <a:buFont typeface="Wingdings" panose="05000000000000000000" pitchFamily="2" charset="2"/>
                      <a:buChar char="ü"/>
                      <a:defRPr/>
                    </a:pPr>
                    <a:r>
                      <a:rPr kumimoji="1" lang="ja-JP" altLang="en-US" sz="1200" dirty="0">
                        <a:solidFill>
                          <a:prstClr val="black"/>
                        </a:solidFill>
                        <a:latin typeface="メイリオ"/>
                      </a:rPr>
                      <a:t>普段の採用活動では得られない、多様なバックグラウンドを持つ求職者との接点が持てたほか、事前に求職者が作成した自己紹介カードにより、面談の際にスムーズに質問や説明ができ、個々のスキルや希望条件を的確に把握することができました。（半導体製造業）</a:t>
                    </a:r>
                    <a:endParaRPr kumimoji="1" lang="en-US" altLang="ja-JP" sz="1200" dirty="0">
                      <a:solidFill>
                        <a:prstClr val="black"/>
                      </a:solidFill>
                      <a:latin typeface="メイリオ"/>
                    </a:endParaRPr>
                  </a:p>
                </p:txBody>
              </p:sp>
              <p:sp>
                <p:nvSpPr>
                  <p:cNvPr id="47" name="テキスト ボックス 46">
                    <a:extLst>
                      <a:ext uri="{FF2B5EF4-FFF2-40B4-BE49-F238E27FC236}">
                        <a16:creationId xmlns:a16="http://schemas.microsoft.com/office/drawing/2014/main" id="{81E7FDC9-7FF6-9291-7EA3-2B06F3932A96}"/>
                      </a:ext>
                    </a:extLst>
                  </p:cNvPr>
                  <p:cNvSpPr txBox="1"/>
                  <p:nvPr/>
                </p:nvSpPr>
                <p:spPr>
                  <a:xfrm>
                    <a:off x="1974056" y="5294656"/>
                    <a:ext cx="2394190" cy="14665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面接会に参加後、ハローワークを通じて参加事業所の職場見学に繋がった人が</a:t>
                    </a:r>
                    <a:r>
                      <a:rPr kumimoji="1" lang="en-US" altLang="ja-JP" sz="1200" dirty="0">
                        <a:solidFill>
                          <a:prstClr val="black"/>
                        </a:solidFill>
                        <a:latin typeface="Meiryo UI" panose="020B0604030504040204" pitchFamily="50" charset="-128"/>
                        <a:ea typeface="Meiryo UI" panose="020B0604030504040204" pitchFamily="50" charset="-128"/>
                      </a:rPr>
                      <a:t>10</a:t>
                    </a:r>
                    <a:r>
                      <a:rPr kumimoji="1" lang="ja-JP" altLang="en-US" sz="1200" dirty="0">
                        <a:solidFill>
                          <a:prstClr val="black"/>
                        </a:solidFill>
                        <a:latin typeface="Meiryo UI" panose="020B0604030504040204" pitchFamily="50" charset="-128"/>
                        <a:ea typeface="Meiryo UI" panose="020B0604030504040204" pitchFamily="50" charset="-128"/>
                      </a:rPr>
                      <a:t>人いた。</a:t>
                    </a:r>
                    <a:endParaRPr kumimoji="1" lang="en-US" altLang="ja-JP" sz="1200" dirty="0">
                      <a:solidFill>
                        <a:prstClr val="black"/>
                      </a:solidFill>
                      <a:latin typeface="Meiryo UI" panose="020B0604030504040204" pitchFamily="50" charset="-128"/>
                      <a:ea typeface="Meiryo UI" panose="020B0604030504040204" pitchFamily="50" charset="-128"/>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時間以上の就職にはならなかったものの、週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時間未満の就職を果たした人が５人いた。</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cxnSp>
              <p:nvCxnSpPr>
                <p:cNvPr id="41" name="直線コネクタ 40">
                  <a:extLst>
                    <a:ext uri="{FF2B5EF4-FFF2-40B4-BE49-F238E27FC236}">
                      <a16:creationId xmlns:a16="http://schemas.microsoft.com/office/drawing/2014/main" id="{0096B8C3-E739-7E1A-5D98-58D62ECA3BCF}"/>
                    </a:ext>
                  </a:extLst>
                </p:cNvPr>
                <p:cNvCxnSpPr>
                  <a:cxnSpLocks/>
                </p:cNvCxnSpPr>
                <p:nvPr/>
              </p:nvCxnSpPr>
              <p:spPr>
                <a:xfrm>
                  <a:off x="2047078" y="5359354"/>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95F13152-C740-5304-F26A-797FB6E8FB07}"/>
                    </a:ext>
                  </a:extLst>
                </p:cNvPr>
                <p:cNvCxnSpPr>
                  <a:cxnSpLocks/>
                </p:cNvCxnSpPr>
                <p:nvPr/>
              </p:nvCxnSpPr>
              <p:spPr>
                <a:xfrm>
                  <a:off x="4333307"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A06010F0-4FD3-65A7-5169-C8963E857642}"/>
                    </a:ext>
                  </a:extLst>
                </p:cNvPr>
                <p:cNvSpPr txBox="1"/>
                <p:nvPr/>
              </p:nvSpPr>
              <p:spPr>
                <a:xfrm>
                  <a:off x="7679603" y="5285687"/>
                  <a:ext cx="2180697" cy="166215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自己紹介カードについて、</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メニュー参加者の持参率は</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だったが、それ以外の求職者の持参率が低かったため、カードの構成を簡素化しつつ、開催前の周知を徹底する必要があると感じた。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4" name="直線コネクタ 43">
                  <a:extLst>
                    <a:ext uri="{FF2B5EF4-FFF2-40B4-BE49-F238E27FC236}">
                      <a16:creationId xmlns:a16="http://schemas.microsoft.com/office/drawing/2014/main" id="{1B418DB6-D798-2673-522B-8AB50CB58496}"/>
                    </a:ext>
                  </a:extLst>
                </p:cNvPr>
                <p:cNvCxnSpPr>
                  <a:cxnSpLocks/>
                </p:cNvCxnSpPr>
                <p:nvPr/>
              </p:nvCxnSpPr>
              <p:spPr>
                <a:xfrm>
                  <a:off x="7685853" y="5338170"/>
                  <a:ext cx="0" cy="136642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grpSp>
      <p:sp>
        <p:nvSpPr>
          <p:cNvPr id="14" name="吹き出し: 四角形 13">
            <a:extLst>
              <a:ext uri="{FF2B5EF4-FFF2-40B4-BE49-F238E27FC236}">
                <a16:creationId xmlns:a16="http://schemas.microsoft.com/office/drawing/2014/main" id="{D28598D0-57B0-B9E8-2064-C6492C36C9AE}"/>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18751868"/>
      </p:ext>
    </p:extLst>
  </p:cSld>
  <p:clrMapOvr>
    <a:masterClrMapping/>
  </p:clrMapOvr>
</p:sld>
</file>

<file path=ppt/theme/theme1.xml><?xml version="1.0" encoding="utf-8"?>
<a:theme xmlns:a="http://schemas.openxmlformats.org/drawingml/2006/main" name="1_Office テーマ">
  <a:themeElements>
    <a:clrScheme name="Co-color">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Co-font">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プレゼンテーション2" id="{A5D537A4-4E84-4669-ACC1-C8446850EBEB}" vid="{1A8A20BF-4F0C-438B-A467-8CDFB72CE27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7C3E2B85F17E142BBD3C9B86CBB8413" ma:contentTypeVersion="15" ma:contentTypeDescription="新しいドキュメントを作成します。" ma:contentTypeScope="" ma:versionID="3cede26a1589b20e0498c3ef4ed5a2ba">
  <xsd:schema xmlns:xsd="http://www.w3.org/2001/XMLSchema" xmlns:xs="http://www.w3.org/2001/XMLSchema" xmlns:p="http://schemas.microsoft.com/office/2006/metadata/properties" xmlns:ns2="fa863813-b924-4728-9379-8688214f0e32" xmlns:ns3="5d97817f-4418-4126-80a6-5cc4da4a022f" targetNamespace="http://schemas.microsoft.com/office/2006/metadata/properties" ma:root="true" ma:fieldsID="0b00f9f9555c7be0c32f26a9c8201707" ns2:_="" ns3:_="">
    <xsd:import namespace="fa863813-b924-4728-9379-8688214f0e32"/>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863813-b924-4728-9379-8688214f0e32"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27bca65-f71b-412a-a4a0-4a381a9e2061}"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863813-b924-4728-9379-8688214f0e32">
      <Terms xmlns="http://schemas.microsoft.com/office/infopath/2007/PartnerControls"/>
    </lcf76f155ced4ddcb4097134ff3c332f>
    <TaxCatchAll xmlns="5d97817f-4418-4126-80a6-5cc4da4a022f" xsi:nil="true"/>
    <Owner xmlns="fa863813-b924-4728-9379-8688214f0e32">
      <UserInfo>
        <DisplayName/>
        <AccountId xsi:nil="true"/>
        <AccountType/>
      </UserInfo>
    </Owner>
  </documentManagement>
</p:properties>
</file>

<file path=customXml/itemProps1.xml><?xml version="1.0" encoding="utf-8"?>
<ds:datastoreItem xmlns:ds="http://schemas.openxmlformats.org/officeDocument/2006/customXml" ds:itemID="{6DE16A55-AA85-4534-9B1E-39B4777C3728}"/>
</file>

<file path=customXml/itemProps2.xml><?xml version="1.0" encoding="utf-8"?>
<ds:datastoreItem xmlns:ds="http://schemas.openxmlformats.org/officeDocument/2006/customXml" ds:itemID="{654CFF70-536D-47EC-B7F4-AA9C6403E375}"/>
</file>

<file path=customXml/itemProps3.xml><?xml version="1.0" encoding="utf-8"?>
<ds:datastoreItem xmlns:ds="http://schemas.openxmlformats.org/officeDocument/2006/customXml" ds:itemID="{5AB135E7-9703-422B-8789-DFB00B32137F}"/>
</file>

<file path=docProps/app.xml><?xml version="1.0" encoding="utf-8"?>
<Properties xmlns="http://schemas.openxmlformats.org/officeDocument/2006/extended-properties" xmlns:vt="http://schemas.openxmlformats.org/officeDocument/2006/docPropsVTypes">
  <Template>Office Theme</Template>
  <Words>4081</Words>
  <PresentationFormat>A4 210 x 297 mm</PresentationFormat>
  <Paragraphs>259</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メイリオ</vt:lpstr>
      <vt:lpstr>メイリオ</vt:lpstr>
      <vt:lpstr>游ゴシック</vt:lpstr>
      <vt:lpstr>Arial</vt:lpstr>
      <vt:lpstr>Calibri</vt:lpstr>
      <vt:lpstr>Segoe UI</vt:lpstr>
      <vt:lpstr>Wingdings</vt:lpstr>
      <vt:lpstr>1_Office テーマ</vt:lpstr>
      <vt:lpstr>メニュー名：</vt:lpstr>
      <vt:lpstr>メニュー名：雇用環境改善セミナー（令和○年○月実施）</vt:lpstr>
      <vt:lpstr>メニュー名：ものづくりの魅力体験セミナー（令和○年○月実施）</vt:lpstr>
      <vt:lpstr>メニュー名：合同企業説明会・面接会（令和○年○月実施）</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0x010100C7C3E2B85F17E142BBD3C9B86CBB8413</vt:lpwstr>
  </property>
</Properties>
</file>