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4"/>
    <a:srgbClr val="5B9BD5"/>
    <a:srgbClr val="FFFF00"/>
    <a:srgbClr val="6787A4"/>
    <a:srgbClr val="E6E6E6"/>
    <a:srgbClr val="FFA0A0"/>
    <a:srgbClr val="FF9999"/>
    <a:srgbClr val="9F9FFF"/>
    <a:srgbClr val="B3B3FF"/>
    <a:srgbClr val="C1C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D7B53-1E7B-419F-BB4B-CC85A2827EB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C3E7D-3AD2-4620-B9D6-5E6530B32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173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2011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531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6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08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83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681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5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5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76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36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88033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0C6CC-ADD7-4003-BFE1-D514CB9C2A16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EC7-F9B7-4BE6-910D-4654F0A47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08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7A50308-3C5D-B2BF-50A8-BAE64617FEA6}"/>
              </a:ext>
            </a:extLst>
          </p:cNvPr>
          <p:cNvSpPr/>
          <p:nvPr/>
        </p:nvSpPr>
        <p:spPr>
          <a:xfrm>
            <a:off x="-37254" y="-32537"/>
            <a:ext cx="6912471" cy="9906000"/>
          </a:xfrm>
          <a:prstGeom prst="rect">
            <a:avLst/>
          </a:prstGeom>
          <a:gradFill flip="none" rotWithShape="1">
            <a:gsLst>
              <a:gs pos="91000">
                <a:srgbClr val="0E31A2"/>
              </a:gs>
              <a:gs pos="23000">
                <a:schemeClr val="accent5">
                  <a:lumMod val="75000"/>
                </a:schemeClr>
              </a:gs>
              <a:gs pos="33000">
                <a:schemeClr val="accent1">
                  <a:lumMod val="60000"/>
                  <a:lumOff val="40000"/>
                </a:schemeClr>
              </a:gs>
              <a:gs pos="84000">
                <a:srgbClr val="1E41A9"/>
              </a:gs>
              <a:gs pos="88072">
                <a:schemeClr val="accent1">
                  <a:lumMod val="60000"/>
                  <a:lumOff val="40000"/>
                </a:schemeClr>
              </a:gs>
              <a:gs pos="80000">
                <a:srgbClr val="0070C0"/>
              </a:gs>
              <a:gs pos="44000">
                <a:schemeClr val="accent5"/>
              </a:gs>
              <a:gs pos="20000">
                <a:srgbClr val="B2D6E8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1100" kern="1200">
                <a:solidFill>
                  <a:srgbClr val="3B3BCD"/>
                </a:solidFill>
              </a:rPr>
              <a:t>yata</a:t>
            </a:r>
            <a:endParaRPr kumimoji="1" lang="ja-JP" altLang="en-US" sz="1100" kern="1200">
              <a:solidFill>
                <a:srgbClr val="3B3BCD"/>
              </a:solidFill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DF0EEDC-942F-D06E-BEB2-34E8E2B9BD98}"/>
              </a:ext>
            </a:extLst>
          </p:cNvPr>
          <p:cNvGrpSpPr/>
          <p:nvPr/>
        </p:nvGrpSpPr>
        <p:grpSpPr>
          <a:xfrm>
            <a:off x="5245100" y="28846"/>
            <a:ext cx="2116650" cy="1320910"/>
            <a:chOff x="3642360" y="213360"/>
            <a:chExt cx="1447800" cy="762000"/>
          </a:xfrm>
          <a:effectLst>
            <a:glow rad="63500">
              <a:schemeClr val="accent3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grpSpPr>
        <p:sp>
          <p:nvSpPr>
            <p:cNvPr id="14" name="楕円 13">
              <a:extLst>
                <a:ext uri="{FF2B5EF4-FFF2-40B4-BE49-F238E27FC236}">
                  <a16:creationId xmlns:a16="http://schemas.microsoft.com/office/drawing/2014/main" id="{BC437A3A-0F20-3101-0CE5-83A643FA7B64}"/>
                </a:ext>
              </a:extLst>
            </p:cNvPr>
            <p:cNvSpPr/>
            <p:nvPr/>
          </p:nvSpPr>
          <p:spPr>
            <a:xfrm>
              <a:off x="3642360" y="373380"/>
              <a:ext cx="1013460" cy="6019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 kern="1200"/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CB58B7FD-322F-411C-84E3-C66E70F0E44A}"/>
                </a:ext>
              </a:extLst>
            </p:cNvPr>
            <p:cNvSpPr/>
            <p:nvPr/>
          </p:nvSpPr>
          <p:spPr>
            <a:xfrm>
              <a:off x="4267200" y="213360"/>
              <a:ext cx="822960" cy="495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 kern="1200"/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BC04255-BD5D-4164-A30D-D4E49A4C5692}"/>
              </a:ext>
            </a:extLst>
          </p:cNvPr>
          <p:cNvGrpSpPr/>
          <p:nvPr/>
        </p:nvGrpSpPr>
        <p:grpSpPr>
          <a:xfrm rot="20989022" flipH="1">
            <a:off x="-610531" y="5761156"/>
            <a:ext cx="2023911" cy="1226994"/>
            <a:chOff x="31781" y="3578558"/>
            <a:chExt cx="1371528" cy="924862"/>
          </a:xfrm>
          <a:effectLst>
            <a:glow rad="63500">
              <a:schemeClr val="accent3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grpSpPr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6C11BE9C-F4AA-D8F0-403A-A8D9C1591D1A}"/>
                </a:ext>
              </a:extLst>
            </p:cNvPr>
            <p:cNvSpPr/>
            <p:nvPr/>
          </p:nvSpPr>
          <p:spPr>
            <a:xfrm>
              <a:off x="31781" y="3901440"/>
              <a:ext cx="1013460" cy="6019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 kern="1200"/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515DFDB1-6483-1235-B0EB-861E072F7D78}"/>
                </a:ext>
              </a:extLst>
            </p:cNvPr>
            <p:cNvSpPr/>
            <p:nvPr/>
          </p:nvSpPr>
          <p:spPr>
            <a:xfrm>
              <a:off x="580349" y="3578558"/>
              <a:ext cx="822960" cy="495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 kern="1200"/>
            </a:p>
          </p:txBody>
        </p:sp>
      </p:grpSp>
      <p:sp>
        <p:nvSpPr>
          <p:cNvPr id="8" name="テキスト ボックス 19">
            <a:extLst>
              <a:ext uri="{FF2B5EF4-FFF2-40B4-BE49-F238E27FC236}">
                <a16:creationId xmlns:a16="http://schemas.microsoft.com/office/drawing/2014/main" id="{6183E2B6-B581-4DBF-A652-CE070D966EB2}"/>
              </a:ext>
            </a:extLst>
          </p:cNvPr>
          <p:cNvSpPr txBox="1"/>
          <p:nvPr/>
        </p:nvSpPr>
        <p:spPr>
          <a:xfrm>
            <a:off x="1734159" y="1644836"/>
            <a:ext cx="3803041" cy="48784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b="1" kern="1200" dirty="0">
                <a:solidFill>
                  <a:schemeClr val="bg1"/>
                </a:solidFill>
              </a:rPr>
              <a:t>カウンセリングコーナー</a:t>
            </a:r>
            <a:endParaRPr kumimoji="1" lang="en-US" altLang="ja-JP" sz="2400" b="1" kern="1200" dirty="0">
              <a:solidFill>
                <a:schemeClr val="bg1"/>
              </a:solidFill>
            </a:endParaRPr>
          </a:p>
        </p:txBody>
      </p:sp>
      <p:sp>
        <p:nvSpPr>
          <p:cNvPr id="9" name="テキスト ボックス 1">
            <a:extLst>
              <a:ext uri="{FF2B5EF4-FFF2-40B4-BE49-F238E27FC236}">
                <a16:creationId xmlns:a16="http://schemas.microsoft.com/office/drawing/2014/main" id="{4285476F-B330-5329-5617-85AAE560FCC1}"/>
              </a:ext>
            </a:extLst>
          </p:cNvPr>
          <p:cNvSpPr txBox="1"/>
          <p:nvPr/>
        </p:nvSpPr>
        <p:spPr>
          <a:xfrm>
            <a:off x="1758294" y="1333619"/>
            <a:ext cx="3273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就職活動で悩んでいませんか？</a:t>
            </a:r>
          </a:p>
        </p:txBody>
      </p:sp>
      <p:sp>
        <p:nvSpPr>
          <p:cNvPr id="10" name="テキスト ボックス 3">
            <a:extLst>
              <a:ext uri="{FF2B5EF4-FFF2-40B4-BE49-F238E27FC236}">
                <a16:creationId xmlns:a16="http://schemas.microsoft.com/office/drawing/2014/main" id="{F9684E8E-D7CF-E006-7703-4C96D00E6650}"/>
              </a:ext>
            </a:extLst>
          </p:cNvPr>
          <p:cNvSpPr txBox="1"/>
          <p:nvPr/>
        </p:nvSpPr>
        <p:spPr>
          <a:xfrm>
            <a:off x="915835" y="2296160"/>
            <a:ext cx="4579032" cy="407849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■就職活動の心理的な不安や悩みを抱える方を対象に</a:t>
            </a:r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　臨床心理士によるカウンセリング相談を行っています。</a:t>
            </a:r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■臨床心理士とは・・・</a:t>
            </a:r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　財団法人日本臨床心理士認定協会（文科省認可）から</a:t>
            </a:r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　資格認定された「心の専門家」です。</a:t>
            </a:r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　学校内での相談（スクールカウンセラー）や医療、福祉</a:t>
            </a:r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　分野などにおいて心の相談援助を専門に行っています。</a:t>
            </a:r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br>
              <a:rPr kumimoji="1" lang="en-US" altLang="ja-JP" sz="13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■</a:t>
            </a:r>
            <a:r>
              <a:rPr kumimoji="1" lang="ja-JP" altLang="en-US" sz="13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対象者</a:t>
            </a:r>
          </a:p>
          <a:p>
            <a:r>
              <a:rPr kumimoji="1" lang="ja-JP" altLang="en-US" sz="13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就職等に対する悩みをお持ちの</a:t>
            </a:r>
            <a:endParaRPr kumimoji="1" lang="en-US" altLang="ja-JP" sz="13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学生・既卒者・わかもの（概ね</a:t>
            </a:r>
            <a:r>
              <a:rPr kumimoji="1" lang="en-US" altLang="ja-JP" sz="13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  <a:r>
              <a:rPr kumimoji="1" lang="ja-JP" altLang="en-US" sz="13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才未満の方）</a:t>
            </a:r>
            <a:endParaRPr kumimoji="1" lang="en-US" altLang="ja-JP" sz="13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3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■開催日時</a:t>
            </a:r>
            <a:endParaRPr kumimoji="1" lang="en-US" altLang="ja-JP" b="1" dirty="0">
              <a:solidFill>
                <a:schemeClr val="bg1"/>
              </a:solidFill>
              <a:latin typeface="+mn-ea"/>
            </a:endParaRPr>
          </a:p>
          <a:p>
            <a:pPr algn="dist"/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 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1/15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（木）①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14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00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　②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15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</a:t>
            </a:r>
            <a:endParaRPr kumimoji="1" lang="en-US" altLang="ja-JP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dist"/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1/29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（木）①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14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00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　②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15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</a:t>
            </a:r>
            <a:endParaRPr kumimoji="1" lang="en-US" altLang="ja-JP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dist"/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 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2/12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（木）①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14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00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　②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15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</a:t>
            </a:r>
            <a:endParaRPr kumimoji="1" lang="en-US" altLang="ja-JP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dist"/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2/26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（木）①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14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00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　②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15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</a:t>
            </a:r>
            <a:r>
              <a:rPr kumimoji="1" lang="ja-JP" altLang="en-US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</a:t>
            </a:r>
            <a:endParaRPr kumimoji="1" lang="en-US" altLang="ja-JP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dist"/>
            <a:endParaRPr kumimoji="1" lang="en-US" altLang="ja-JP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endParaRPr kumimoji="1" lang="en-US" altLang="ja-JP" b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600" b="1" dirty="0">
                <a:solidFill>
                  <a:schemeClr val="bg1"/>
                </a:solidFill>
                <a:latin typeface="+mn-ea"/>
              </a:rPr>
              <a:t>　</a:t>
            </a:r>
            <a:endParaRPr kumimoji="1" lang="en-US" altLang="ja-JP" sz="600" b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　　　</a:t>
            </a:r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・</a:t>
            </a:r>
            <a:r>
              <a:rPr kumimoji="1" lang="en-US" altLang="ja-JP" sz="1300" dirty="0">
                <a:solidFill>
                  <a:schemeClr val="bg1"/>
                </a:solidFill>
                <a:latin typeface="+mn-ea"/>
              </a:rPr>
              <a:t>1</a:t>
            </a:r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回の相談時間は概ね</a:t>
            </a:r>
            <a:r>
              <a:rPr kumimoji="1" lang="en-US" altLang="ja-JP" sz="1300" dirty="0">
                <a:solidFill>
                  <a:schemeClr val="bg1"/>
                </a:solidFill>
                <a:latin typeface="+mn-ea"/>
              </a:rPr>
              <a:t>50</a:t>
            </a:r>
            <a:r>
              <a:rPr kumimoji="1" lang="ja-JP" altLang="en-US" sz="1300" dirty="0">
                <a:solidFill>
                  <a:schemeClr val="bg1"/>
                </a:solidFill>
                <a:latin typeface="+mn-ea"/>
              </a:rPr>
              <a:t>分以内です</a:t>
            </a:r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endParaRPr kumimoji="1" lang="ja-JP" altLang="en-US" sz="13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br>
              <a:rPr kumimoji="1" lang="en-US" altLang="ja-JP" sz="1300" dirty="0">
                <a:solidFill>
                  <a:schemeClr val="bg1"/>
                </a:solidFill>
                <a:latin typeface="+mn-ea"/>
              </a:rPr>
            </a:br>
            <a:endParaRPr kumimoji="1" lang="ja-JP" altLang="en-US" sz="1300" dirty="0">
              <a:solidFill>
                <a:schemeClr val="bg1"/>
              </a:solidFill>
              <a:latin typeface="+mn-ea"/>
            </a:endParaRPr>
          </a:p>
          <a:p>
            <a:endParaRPr kumimoji="1" lang="en-US" altLang="ja-JP" sz="1300" dirty="0">
              <a:solidFill>
                <a:schemeClr val="bg1"/>
              </a:solidFill>
              <a:latin typeface="+mn-ea"/>
            </a:endParaRPr>
          </a:p>
          <a:p>
            <a:endParaRPr kumimoji="1" lang="ja-JP" altLang="en-US" sz="1300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-20417" y="7823366"/>
            <a:ext cx="6992761" cy="2064048"/>
            <a:chOff x="-24064" y="7610646"/>
            <a:chExt cx="6992761" cy="2064048"/>
          </a:xfrm>
        </p:grpSpPr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828FABAF-DBD2-0EC0-03B5-BB6C71E186D3}"/>
                </a:ext>
              </a:extLst>
            </p:cNvPr>
            <p:cNvSpPr/>
            <p:nvPr/>
          </p:nvSpPr>
          <p:spPr>
            <a:xfrm>
              <a:off x="-24064" y="7874694"/>
              <a:ext cx="6896550" cy="18000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6833C06-46A7-DE80-8910-3195018E6AAF}"/>
                </a:ext>
              </a:extLst>
            </p:cNvPr>
            <p:cNvSpPr txBox="1"/>
            <p:nvPr/>
          </p:nvSpPr>
          <p:spPr>
            <a:xfrm>
              <a:off x="77835" y="7971626"/>
              <a:ext cx="6890862" cy="1657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rgbClr val="0066C4"/>
                  </a:solidFill>
                  <a:latin typeface="+mn-ea"/>
                </a:rPr>
                <a:t>・電話によるカウンセリングは行っておりません</a:t>
              </a:r>
              <a:endParaRPr kumimoji="1" lang="en-US" altLang="ja-JP" sz="1700" dirty="0">
                <a:solidFill>
                  <a:srgbClr val="0066C4"/>
                </a:solidFill>
                <a:latin typeface="+mn-ea"/>
              </a:endParaRPr>
            </a:p>
            <a:p>
              <a:r>
                <a:rPr kumimoji="1" lang="ja-JP" altLang="en-US" sz="1700" dirty="0">
                  <a:solidFill>
                    <a:srgbClr val="0066C4"/>
                  </a:solidFill>
                  <a:latin typeface="+mn-ea"/>
                </a:rPr>
                <a:t>・ハローワークの求職登録が必要です</a:t>
              </a:r>
              <a:endParaRPr kumimoji="1" lang="en-US" altLang="ja-JP" sz="1700" dirty="0">
                <a:solidFill>
                  <a:srgbClr val="0066C4"/>
                </a:solidFill>
                <a:latin typeface="+mn-ea"/>
              </a:endParaRPr>
            </a:p>
            <a:p>
              <a:r>
                <a:rPr kumimoji="1" lang="ja-JP" altLang="en-US" sz="1700" dirty="0">
                  <a:solidFill>
                    <a:srgbClr val="0066C4"/>
                  </a:solidFill>
                  <a:latin typeface="+mn-ea"/>
                </a:rPr>
                <a:t>・来所またはお電話で事前のご予約をお願いします</a:t>
              </a:r>
              <a:endParaRPr kumimoji="1" lang="en-US" altLang="ja-JP" sz="1700" dirty="0">
                <a:solidFill>
                  <a:srgbClr val="0066C4"/>
                </a:solidFill>
                <a:latin typeface="+mn-ea"/>
              </a:endParaRPr>
            </a:p>
            <a:p>
              <a:r>
                <a:rPr kumimoji="1" lang="ja-JP" altLang="en-US" sz="1700" dirty="0">
                  <a:solidFill>
                    <a:srgbClr val="0066C4"/>
                  </a:solidFill>
                  <a:latin typeface="+mn-ea"/>
                </a:rPr>
                <a:t>　　</a:t>
              </a:r>
              <a:r>
                <a:rPr kumimoji="1" lang="ja-JP" altLang="en-US" sz="1700" b="1" dirty="0">
                  <a:solidFill>
                    <a:srgbClr val="0066C4"/>
                  </a:solidFill>
                  <a:latin typeface="+mn-ea"/>
                </a:rPr>
                <a:t>やまがた新卒応援ハローワーク　</a:t>
              </a:r>
              <a:r>
                <a:rPr kumimoji="1" lang="en-US" altLang="ja-JP" b="1" dirty="0">
                  <a:solidFill>
                    <a:srgbClr val="0066C4"/>
                  </a:solidFill>
                  <a:latin typeface="+mn-ea"/>
                </a:rPr>
                <a:t>TEL</a:t>
              </a:r>
              <a:r>
                <a:rPr kumimoji="1" lang="ja-JP" altLang="en-US" b="1" dirty="0">
                  <a:solidFill>
                    <a:srgbClr val="0066C4"/>
                  </a:solidFill>
                  <a:latin typeface="+mn-ea"/>
                </a:rPr>
                <a:t> </a:t>
              </a:r>
              <a:r>
                <a:rPr kumimoji="1" lang="en-US" altLang="ja-JP" b="1" dirty="0">
                  <a:solidFill>
                    <a:srgbClr val="0066C4"/>
                  </a:solidFill>
                  <a:latin typeface="+mn-ea"/>
                </a:rPr>
                <a:t>023-646-7360</a:t>
              </a:r>
            </a:p>
            <a:p>
              <a:r>
                <a:rPr kumimoji="1" lang="ja-JP" altLang="en-US" sz="1700" dirty="0">
                  <a:solidFill>
                    <a:srgbClr val="0066C4"/>
                  </a:solidFill>
                  <a:latin typeface="+mn-ea"/>
                </a:rPr>
                <a:t>　　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山形市双葉町</a:t>
              </a:r>
              <a:r>
                <a:rPr kumimoji="1" lang="en-US" altLang="ja-JP" sz="1500" dirty="0">
                  <a:solidFill>
                    <a:srgbClr val="0066C4"/>
                  </a:solidFill>
                  <a:latin typeface="+mn-ea"/>
                </a:rPr>
                <a:t>1-2-3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（ハローワークプラザやまがた内）</a:t>
              </a:r>
              <a:endParaRPr kumimoji="1" lang="en-US" altLang="ja-JP" sz="1500" dirty="0">
                <a:solidFill>
                  <a:srgbClr val="0066C4"/>
                </a:solidFill>
                <a:latin typeface="+mn-ea"/>
              </a:endParaRPr>
            </a:p>
            <a:p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　 　平日</a:t>
              </a:r>
              <a:r>
                <a:rPr kumimoji="1" lang="en-US" altLang="ja-JP" sz="1500" dirty="0">
                  <a:solidFill>
                    <a:srgbClr val="0066C4"/>
                  </a:solidFill>
                  <a:latin typeface="+mn-ea"/>
                </a:rPr>
                <a:t>9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：</a:t>
              </a:r>
              <a:r>
                <a:rPr kumimoji="1" lang="en-US" altLang="ja-JP" sz="1500" dirty="0">
                  <a:solidFill>
                    <a:srgbClr val="0066C4"/>
                  </a:solidFill>
                  <a:latin typeface="+mn-ea"/>
                </a:rPr>
                <a:t>30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～</a:t>
              </a:r>
              <a:r>
                <a:rPr kumimoji="1" lang="en-US" altLang="ja-JP" sz="1500" dirty="0">
                  <a:solidFill>
                    <a:srgbClr val="0066C4"/>
                  </a:solidFill>
                  <a:latin typeface="+mn-ea"/>
                </a:rPr>
                <a:t>18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：</a:t>
              </a:r>
              <a:r>
                <a:rPr kumimoji="1" lang="en-US" altLang="ja-JP" sz="1500" dirty="0">
                  <a:solidFill>
                    <a:srgbClr val="0066C4"/>
                  </a:solidFill>
                  <a:latin typeface="+mn-ea"/>
                </a:rPr>
                <a:t>00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　土曜日</a:t>
              </a:r>
              <a:r>
                <a:rPr kumimoji="1" lang="en-US" altLang="ja-JP" sz="1500" dirty="0">
                  <a:solidFill>
                    <a:srgbClr val="0066C4"/>
                  </a:solidFill>
                  <a:latin typeface="+mn-ea"/>
                </a:rPr>
                <a:t>10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：</a:t>
              </a:r>
              <a:r>
                <a:rPr kumimoji="1" lang="en-US" altLang="ja-JP" sz="1500" dirty="0">
                  <a:solidFill>
                    <a:srgbClr val="0066C4"/>
                  </a:solidFill>
                  <a:latin typeface="+mn-ea"/>
                </a:rPr>
                <a:t>00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～</a:t>
              </a:r>
              <a:r>
                <a:rPr kumimoji="1" lang="en-US" altLang="ja-JP" sz="1500" dirty="0">
                  <a:solidFill>
                    <a:srgbClr val="0066C4"/>
                  </a:solidFill>
                  <a:latin typeface="+mn-ea"/>
                </a:rPr>
                <a:t>17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：</a:t>
              </a:r>
              <a:r>
                <a:rPr kumimoji="1" lang="en-US" altLang="ja-JP" sz="1500" dirty="0">
                  <a:solidFill>
                    <a:srgbClr val="0066C4"/>
                  </a:solidFill>
                  <a:latin typeface="+mn-ea"/>
                </a:rPr>
                <a:t>00</a:t>
              </a:r>
              <a:r>
                <a:rPr kumimoji="1" lang="ja-JP" altLang="en-US" sz="1500" dirty="0">
                  <a:solidFill>
                    <a:srgbClr val="0066C4"/>
                  </a:solidFill>
                  <a:latin typeface="+mn-ea"/>
                </a:rPr>
                <a:t>　日祝・年末年始閉庁</a:t>
              </a:r>
              <a:endParaRPr kumimoji="1" lang="en-US" altLang="ja-JP" sz="1500" dirty="0">
                <a:solidFill>
                  <a:srgbClr val="0066C4"/>
                </a:solidFill>
                <a:latin typeface="+mn-ea"/>
              </a:endParaRPr>
            </a:p>
          </p:txBody>
        </p:sp>
        <p:sp>
          <p:nvSpPr>
            <p:cNvPr id="5" name="四角形: 上の 2 つの角を丸める 4">
              <a:extLst>
                <a:ext uri="{FF2B5EF4-FFF2-40B4-BE49-F238E27FC236}">
                  <a16:creationId xmlns:a16="http://schemas.microsoft.com/office/drawing/2014/main" id="{017FACD2-72D0-1EA5-9BFC-8A177358CA4D}"/>
                </a:ext>
              </a:extLst>
            </p:cNvPr>
            <p:cNvSpPr/>
            <p:nvPr/>
          </p:nvSpPr>
          <p:spPr>
            <a:xfrm>
              <a:off x="509976" y="7610646"/>
              <a:ext cx="2149003" cy="283932"/>
            </a:xfrm>
            <a:prstGeom prst="round2Same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D0B2E1F-F6CB-9389-F4FF-725D5C50F4A4}"/>
                </a:ext>
              </a:extLst>
            </p:cNvPr>
            <p:cNvSpPr txBox="1"/>
            <p:nvPr/>
          </p:nvSpPr>
          <p:spPr>
            <a:xfrm>
              <a:off x="620993" y="7632909"/>
              <a:ext cx="199444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500" b="1" dirty="0">
                  <a:solidFill>
                    <a:srgbClr val="0066C4"/>
                  </a:solidFill>
                  <a:latin typeface="+mn-ea"/>
                </a:rPr>
                <a:t>お申込み・お問合せ</a:t>
              </a:r>
              <a:endParaRPr kumimoji="1" lang="en-US" altLang="ja-JP" sz="1500" b="1" dirty="0">
                <a:solidFill>
                  <a:srgbClr val="0066C4"/>
                </a:solidFill>
                <a:latin typeface="+mn-ea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754E5105-072D-4189-9BBD-D44F06232387}"/>
              </a:ext>
            </a:extLst>
          </p:cNvPr>
          <p:cNvGrpSpPr/>
          <p:nvPr/>
        </p:nvGrpSpPr>
        <p:grpSpPr>
          <a:xfrm rot="20897329" flipH="1">
            <a:off x="4145948" y="6489208"/>
            <a:ext cx="3021932" cy="1428253"/>
            <a:chOff x="0" y="0"/>
            <a:chExt cx="1447800" cy="762000"/>
          </a:xfrm>
          <a:effectLst>
            <a:glow rad="63500">
              <a:schemeClr val="accent3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grpSpPr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2E21842A-48D8-F7AC-FF54-4ED3ECBA0419}"/>
                </a:ext>
              </a:extLst>
            </p:cNvPr>
            <p:cNvSpPr/>
            <p:nvPr/>
          </p:nvSpPr>
          <p:spPr>
            <a:xfrm>
              <a:off x="0" y="160020"/>
              <a:ext cx="1013460" cy="6019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 kern="1200"/>
            </a:p>
          </p:txBody>
        </p:sp>
        <p:sp>
          <p:nvSpPr>
            <p:cNvPr id="25" name="楕円 24">
              <a:extLst>
                <a:ext uri="{FF2B5EF4-FFF2-40B4-BE49-F238E27FC236}">
                  <a16:creationId xmlns:a16="http://schemas.microsoft.com/office/drawing/2014/main" id="{830DC3BD-B449-B30C-7246-94C1C4D41B72}"/>
                </a:ext>
              </a:extLst>
            </p:cNvPr>
            <p:cNvSpPr/>
            <p:nvPr/>
          </p:nvSpPr>
          <p:spPr>
            <a:xfrm>
              <a:off x="624840" y="0"/>
              <a:ext cx="822960" cy="495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 kern="1200"/>
            </a:p>
          </p:txBody>
        </p:sp>
      </p:grpSp>
      <p:pic>
        <p:nvPicPr>
          <p:cNvPr id="16" name="図 15">
            <a:extLst>
              <a:ext uri="{FF2B5EF4-FFF2-40B4-BE49-F238E27FC236}">
                <a16:creationId xmlns:a16="http://schemas.microsoft.com/office/drawing/2014/main" id="{C80EAA9B-48A3-F4F4-7B80-7BABD48DCA8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E6FAFC"/>
              </a:clrFrom>
              <a:clrTo>
                <a:srgbClr val="E6FAFC">
                  <a:alpha val="0"/>
                </a:srgbClr>
              </a:clrTo>
            </a:clrChange>
            <a:alphaModFix/>
          </a:blip>
          <a:stretch/>
        </p:blipFill>
        <p:spPr>
          <a:xfrm flipH="1">
            <a:off x="4997735" y="5298631"/>
            <a:ext cx="2025149" cy="1734244"/>
          </a:xfrm>
          <a:prstGeom prst="rect">
            <a:avLst/>
          </a:prstGeom>
          <a:effectLst>
            <a:softEdge rad="38100"/>
          </a:effectLst>
        </p:spPr>
      </p:pic>
      <p:sp>
        <p:nvSpPr>
          <p:cNvPr id="21" name="星 5 20"/>
          <p:cNvSpPr/>
          <p:nvPr/>
        </p:nvSpPr>
        <p:spPr>
          <a:xfrm rot="21176289">
            <a:off x="410400" y="754248"/>
            <a:ext cx="165476" cy="156215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星 5 25"/>
          <p:cNvSpPr/>
          <p:nvPr/>
        </p:nvSpPr>
        <p:spPr>
          <a:xfrm rot="21176289" flipH="1" flipV="1">
            <a:off x="755719" y="337731"/>
            <a:ext cx="93044" cy="113988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星 5 27"/>
          <p:cNvSpPr/>
          <p:nvPr/>
        </p:nvSpPr>
        <p:spPr>
          <a:xfrm rot="21176289" flipH="1" flipV="1">
            <a:off x="138125" y="1238374"/>
            <a:ext cx="93044" cy="113988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星 5 28"/>
          <p:cNvSpPr/>
          <p:nvPr/>
        </p:nvSpPr>
        <p:spPr>
          <a:xfrm rot="21176289" flipH="1" flipV="1">
            <a:off x="1102098" y="70439"/>
            <a:ext cx="313225" cy="27102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星 5 29"/>
          <p:cNvSpPr/>
          <p:nvPr/>
        </p:nvSpPr>
        <p:spPr>
          <a:xfrm rot="21176289" flipH="1" flipV="1">
            <a:off x="1078039" y="748023"/>
            <a:ext cx="93044" cy="113988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星 5 30"/>
          <p:cNvSpPr/>
          <p:nvPr/>
        </p:nvSpPr>
        <p:spPr>
          <a:xfrm rot="21176289" flipH="1" flipV="1">
            <a:off x="177473" y="400012"/>
            <a:ext cx="93044" cy="113988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星 5 31"/>
          <p:cNvSpPr/>
          <p:nvPr/>
        </p:nvSpPr>
        <p:spPr>
          <a:xfrm rot="21176289">
            <a:off x="425640" y="25424"/>
            <a:ext cx="165476" cy="156215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162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42499540-33d9-4cb0-bbbc-80323f9b90e3">
      <UserInfo>
        <DisplayName/>
        <AccountId xsi:nil="true"/>
        <AccountType/>
      </UserInfo>
    </Owner>
    <lcf76f155ced4ddcb4097134ff3c332f xmlns="42499540-33d9-4cb0-bbbc-80323f9b90e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C9F23C3B84061449CC2B5EF6E9ADA57" ma:contentTypeVersion="14" ma:contentTypeDescription="新しいドキュメントを作成します。" ma:contentTypeScope="" ma:versionID="f89cfb2f3bab6ffb3a73a4623687ffa9">
  <xsd:schema xmlns:xsd="http://www.w3.org/2001/XMLSchema" xmlns:xs="http://www.w3.org/2001/XMLSchema" xmlns:p="http://schemas.microsoft.com/office/2006/metadata/properties" xmlns:ns2="42499540-33d9-4cb0-bbbc-80323f9b90e3" xmlns:ns3="263dbbe5-076b-4606-a03b-9598f5f2f35a" targetNamespace="http://schemas.microsoft.com/office/2006/metadata/properties" ma:root="true" ma:fieldsID="2ac87ddc69df82bc0ccf58b9c959d085" ns2:_="" ns3:_="">
    <xsd:import namespace="42499540-33d9-4cb0-bbbc-80323f9b90e3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99540-33d9-4cb0-bbbc-80323f9b90e3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d45477b-6fac-461c-a5eb-0690dbfcb105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E0A632-4358-4251-A648-2A9FADF63C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CA73D2-7D47-4975-A7F8-6A21059AE04F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63dbbe5-076b-4606-a03b-9598f5f2f35a"/>
    <ds:schemaRef ds:uri="http://www.w3.org/XML/1998/namespace"/>
    <ds:schemaRef ds:uri="http://purl.org/dc/terms/"/>
    <ds:schemaRef ds:uri="42499540-33d9-4cb0-bbbc-80323f9b90e3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9C54767-5937-4001-9879-6B7C06AC6C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499540-33d9-4cb0-bbbc-80323f9b90e3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270</Words>
  <PresentationFormat>A4 210 x 297 mm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HGSｺﾞｼｯｸE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0x010100BC9F23C3B84061449CC2B5EF6E9ADA57</vt:lpwstr>
  </property>
  <property fmtid="{D5CDD505-2E9C-101B-9397-08002B2CF9AE}" pid="3" name="MediaServiceImageTags">
    <vt:lpwstr/>
  </property>
</Properties>
</file>