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1" r:id="rId2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71" autoAdjust="0"/>
  </p:normalViewPr>
  <p:slideViewPr>
    <p:cSldViewPr snapToGrid="0">
      <p:cViewPr varScale="1">
        <p:scale>
          <a:sx n="71" d="100"/>
          <a:sy n="71" d="100"/>
        </p:scale>
        <p:origin x="1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1298-C142-4736-A9CE-3834DDA642AC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F9B2-F06B-4096-95B7-0D9ACE497E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6665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1298-C142-4736-A9CE-3834DDA642AC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F9B2-F06B-4096-95B7-0D9ACE497E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577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1298-C142-4736-A9CE-3834DDA642AC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F9B2-F06B-4096-95B7-0D9ACE497E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796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1298-C142-4736-A9CE-3834DDA642AC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F9B2-F06B-4096-95B7-0D9ACE497E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81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1298-C142-4736-A9CE-3834DDA642AC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F9B2-F06B-4096-95B7-0D9ACE497E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030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1298-C142-4736-A9CE-3834DDA642AC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F9B2-F06B-4096-95B7-0D9ACE497E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61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1298-C142-4736-A9CE-3834DDA642AC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F9B2-F06B-4096-95B7-0D9ACE497E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23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1298-C142-4736-A9CE-3834DDA642AC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F9B2-F06B-4096-95B7-0D9ACE497E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35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1298-C142-4736-A9CE-3834DDA642AC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F9B2-F06B-4096-95B7-0D9ACE497E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84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1298-C142-4736-A9CE-3834DDA642AC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F9B2-F06B-4096-95B7-0D9ACE497E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536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1298-C142-4736-A9CE-3834DDA642AC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F9B2-F06B-4096-95B7-0D9ACE497E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08415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C1298-C142-4736-A9CE-3834DDA642AC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2F9B2-F06B-4096-95B7-0D9ACE497E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60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80950" y="148920"/>
            <a:ext cx="3949143" cy="946276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（株）○○山形工場　</a:t>
            </a: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/>
            </a:r>
            <a:b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28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未経験者応援シート</a:t>
            </a:r>
            <a:endParaRPr lang="ja-JP" altLang="en-US" sz="2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6103557"/>
            <a:ext cx="6064624" cy="352072"/>
          </a:xfrm>
        </p:spPr>
        <p:txBody>
          <a:bodyPr>
            <a:noAutofit/>
          </a:bodyPr>
          <a:lstStyle/>
          <a:p>
            <a:pPr algn="l"/>
            <a:r>
              <a:rPr kumimoji="1" lang="en-US" altLang="ja-JP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社員からのメッセージ</a:t>
            </a:r>
            <a:r>
              <a:rPr kumimoji="1" lang="en-US" altLang="ja-JP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（採用　年目）</a:t>
            </a:r>
            <a:endParaRPr kumimoji="1"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57207" y="1272847"/>
            <a:ext cx="3925964" cy="1393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949" dirty="0" smtClean="0">
                <a:solidFill>
                  <a:schemeClr val="tx1"/>
                </a:solidFill>
              </a:rPr>
              <a:t>会社の外観・社内の写真など</a:t>
            </a:r>
            <a:endParaRPr kumimoji="1" lang="ja-JP" altLang="en-US" sz="1949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31745" y="4639695"/>
            <a:ext cx="6291393" cy="13817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-1" y="2698957"/>
            <a:ext cx="5706062" cy="1413780"/>
          </a:xfrm>
          <a:prstGeom prst="rect">
            <a:avLst/>
          </a:prstGeom>
        </p:spPr>
        <p:txBody>
          <a:bodyPr vert="horz" lIns="99060" tIns="49531" rIns="99060" bIns="49531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はじめに経験する仕事内容</a:t>
            </a:r>
            <a:r>
              <a:rPr lang="en-US" altLang="ja-JP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5" name="サブタイトル 2"/>
          <p:cNvSpPr txBox="1">
            <a:spLocks/>
          </p:cNvSpPr>
          <p:nvPr/>
        </p:nvSpPr>
        <p:spPr>
          <a:xfrm>
            <a:off x="4183171" y="1161948"/>
            <a:ext cx="2446173" cy="859384"/>
          </a:xfrm>
          <a:prstGeom prst="rect">
            <a:avLst/>
          </a:prstGeom>
        </p:spPr>
        <p:txBody>
          <a:bodyPr vert="horz" lIns="99060" tIns="49531" rIns="99060" bIns="49531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従業員年齢構成</a:t>
            </a:r>
            <a:r>
              <a:rPr lang="en-US" altLang="ja-JP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/>
          </p:nvPr>
        </p:nvGraphicFramePr>
        <p:xfrm>
          <a:off x="4450778" y="1483667"/>
          <a:ext cx="1910957" cy="2080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8797">
                  <a:extLst>
                    <a:ext uri="{9D8B030D-6E8A-4147-A177-3AD203B41FA5}">
                      <a16:colId xmlns:a16="http://schemas.microsoft.com/office/drawing/2014/main" val="2198845491"/>
                    </a:ext>
                  </a:extLst>
                </a:gridCol>
                <a:gridCol w="862160">
                  <a:extLst>
                    <a:ext uri="{9D8B030D-6E8A-4147-A177-3AD203B41FA5}">
                      <a16:colId xmlns:a16="http://schemas.microsoft.com/office/drawing/2014/main" val="809673303"/>
                    </a:ext>
                  </a:extLst>
                </a:gridCol>
              </a:tblGrid>
              <a:tr h="2753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年齢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人数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664535"/>
                  </a:ext>
                </a:extLst>
              </a:tr>
              <a:tr h="27532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24</a:t>
                      </a:r>
                      <a:r>
                        <a:rPr kumimoji="1" lang="ja-JP" altLang="en-US" dirty="0" smtClean="0"/>
                        <a:t>以下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434920"/>
                  </a:ext>
                </a:extLst>
              </a:tr>
              <a:tr h="27532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25-34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156395"/>
                  </a:ext>
                </a:extLst>
              </a:tr>
              <a:tr h="27532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35-44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950753"/>
                  </a:ext>
                </a:extLst>
              </a:tr>
              <a:tr h="27532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45-54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415738"/>
                  </a:ext>
                </a:extLst>
              </a:tr>
              <a:tr h="27532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55-64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092424"/>
                  </a:ext>
                </a:extLst>
              </a:tr>
              <a:tr h="27532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65</a:t>
                      </a:r>
                      <a:r>
                        <a:rPr kumimoji="1" lang="ja-JP" altLang="en-US" dirty="0" smtClean="0"/>
                        <a:t>以上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6198514"/>
                  </a:ext>
                </a:extLst>
              </a:tr>
            </a:tbl>
          </a:graphicData>
        </a:graphic>
      </p:graphicFrame>
      <p:sp>
        <p:nvSpPr>
          <p:cNvPr id="32" name="正方形/長方形 31"/>
          <p:cNvSpPr/>
          <p:nvPr/>
        </p:nvSpPr>
        <p:spPr>
          <a:xfrm>
            <a:off x="257207" y="3051624"/>
            <a:ext cx="4059768" cy="12077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5" name="サブタイトル 2"/>
          <p:cNvSpPr txBox="1">
            <a:spLocks/>
          </p:cNvSpPr>
          <p:nvPr/>
        </p:nvSpPr>
        <p:spPr>
          <a:xfrm>
            <a:off x="-1" y="8098679"/>
            <a:ext cx="6064624" cy="352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資格取得・キャリアアップについて</a:t>
            </a:r>
            <a:r>
              <a:rPr lang="en-US" altLang="ja-JP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31745" y="8488355"/>
            <a:ext cx="4931925" cy="9218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91014" y="148920"/>
            <a:ext cx="1209186" cy="9940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製造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01</a:t>
            </a:r>
          </a:p>
        </p:txBody>
      </p:sp>
      <p:sp>
        <p:nvSpPr>
          <p:cNvPr id="20" name="サブタイトル 2"/>
          <p:cNvSpPr txBox="1">
            <a:spLocks/>
          </p:cNvSpPr>
          <p:nvPr/>
        </p:nvSpPr>
        <p:spPr>
          <a:xfrm>
            <a:off x="0" y="9353511"/>
            <a:ext cx="5373559" cy="352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●もっと知りたい人はホームページをご覧ください！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398366" y="8632752"/>
            <a:ext cx="963368" cy="987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ＱＲ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コード</a:t>
            </a:r>
            <a:endParaRPr kumimoji="1" lang="ja-JP" altLang="en-US" dirty="0"/>
          </a:p>
        </p:txBody>
      </p:sp>
      <p:sp>
        <p:nvSpPr>
          <p:cNvPr id="22" name="サブタイトル 2"/>
          <p:cNvSpPr txBox="1">
            <a:spLocks/>
          </p:cNvSpPr>
          <p:nvPr/>
        </p:nvSpPr>
        <p:spPr>
          <a:xfrm>
            <a:off x="-1" y="4308852"/>
            <a:ext cx="5706062" cy="397956"/>
          </a:xfrm>
          <a:prstGeom prst="rect">
            <a:avLst/>
          </a:prstGeom>
        </p:spPr>
        <p:txBody>
          <a:bodyPr vert="horz" lIns="99060" tIns="49531" rIns="99060" bIns="49531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他社にはない！ウチの会社の魅力</a:t>
            </a:r>
            <a:r>
              <a:rPr lang="en-US" altLang="ja-JP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31744" y="6445186"/>
            <a:ext cx="6291393" cy="140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630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89</Words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HGP創英角ﾎﾟｯﾌﾟ体</vt:lpstr>
      <vt:lpstr>ＭＳ 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（株）○○山形工場　 未経験者応援シート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