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262813" cy="10396538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門脇綾音" initials="門脇綾音" lastIdx="1" clrIdx="0">
    <p:extLst>
      <p:ext uri="{19B8F6BF-5375-455C-9EA6-DF929625EA0E}">
        <p15:presenceInfo xmlns:p15="http://schemas.microsoft.com/office/powerpoint/2012/main" userId="門脇綾音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9E8D5-31E6-4438-B5AE-036B38C6FCE5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E8A4D-74EB-4290-8E8A-995DFEC1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827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B045F-D36E-429E-8E40-535DFD40ABA0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415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9CC48-074C-49B3-9453-B37043381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08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1pPr>
    <a:lvl2pPr marL="477093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2pPr>
    <a:lvl3pPr marL="954188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3pPr>
    <a:lvl4pPr marL="1431281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4pPr>
    <a:lvl5pPr marL="1908375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5pPr>
    <a:lvl6pPr marL="2385470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6pPr>
    <a:lvl7pPr marL="2862563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7pPr>
    <a:lvl8pPr marL="3339657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8pPr>
    <a:lvl9pPr marL="3816751" algn="l" defTabSz="954188" rtl="0" eaLnBrk="1" latinLnBrk="0" hangingPunct="1">
      <a:defRPr kumimoji="1" sz="12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2025" y="1243013"/>
            <a:ext cx="234156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77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711" y="1701471"/>
            <a:ext cx="6173391" cy="3619535"/>
          </a:xfrm>
        </p:spPr>
        <p:txBody>
          <a:bodyPr anchor="b"/>
          <a:lstStyle>
            <a:lvl1pPr algn="ctr">
              <a:defRPr sz="47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852" y="5460590"/>
            <a:ext cx="5447110" cy="2510089"/>
          </a:xfrm>
        </p:spPr>
        <p:txBody>
          <a:bodyPr/>
          <a:lstStyle>
            <a:lvl1pPr marL="0" indent="0" algn="ctr">
              <a:buNone/>
              <a:defRPr sz="1906"/>
            </a:lvl1pPr>
            <a:lvl2pPr marL="363154" indent="0" algn="ctr">
              <a:buNone/>
              <a:defRPr sz="1589"/>
            </a:lvl2pPr>
            <a:lvl3pPr marL="726308" indent="0" algn="ctr">
              <a:buNone/>
              <a:defRPr sz="1430"/>
            </a:lvl3pPr>
            <a:lvl4pPr marL="1089462" indent="0" algn="ctr">
              <a:buNone/>
              <a:defRPr sz="1271"/>
            </a:lvl4pPr>
            <a:lvl5pPr marL="1452616" indent="0" algn="ctr">
              <a:buNone/>
              <a:defRPr sz="1271"/>
            </a:lvl5pPr>
            <a:lvl6pPr marL="1815770" indent="0" algn="ctr">
              <a:buNone/>
              <a:defRPr sz="1271"/>
            </a:lvl6pPr>
            <a:lvl7pPr marL="2178924" indent="0" algn="ctr">
              <a:buNone/>
              <a:defRPr sz="1271"/>
            </a:lvl7pPr>
            <a:lvl8pPr marL="2542078" indent="0" algn="ctr">
              <a:buNone/>
              <a:defRPr sz="1271"/>
            </a:lvl8pPr>
            <a:lvl9pPr marL="2905232" indent="0" algn="ctr">
              <a:buNone/>
              <a:defRPr sz="12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1E7-7482-421C-AA0A-8A067C2C337E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518A-73BF-4FD7-A969-8900A6077C69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0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7451" y="553520"/>
            <a:ext cx="1566044" cy="881058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9319" y="553520"/>
            <a:ext cx="4607347" cy="881058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944E-D0C7-4063-B261-F91E07D1AF3D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4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251D-80EC-4F91-80A4-04A6AFC03966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3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36" y="2591918"/>
            <a:ext cx="6264176" cy="4324670"/>
          </a:xfrm>
        </p:spPr>
        <p:txBody>
          <a:bodyPr anchor="b"/>
          <a:lstStyle>
            <a:lvl1pPr>
              <a:defRPr sz="47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536" y="6957501"/>
            <a:ext cx="6264176" cy="2274242"/>
          </a:xfrm>
        </p:spPr>
        <p:txBody>
          <a:bodyPr/>
          <a:lstStyle>
            <a:lvl1pPr marL="0" indent="0">
              <a:buNone/>
              <a:defRPr sz="1906">
                <a:solidFill>
                  <a:schemeClr val="tx1"/>
                </a:solidFill>
              </a:defRPr>
            </a:lvl1pPr>
            <a:lvl2pPr marL="363154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2pPr>
            <a:lvl3pPr marL="726308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3pPr>
            <a:lvl4pPr marL="1089462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452616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1815770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17892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54207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2905232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BA11-4F4F-48BF-9692-B8E46D5839D3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3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318" y="2767597"/>
            <a:ext cx="3086696" cy="65965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6799" y="2767597"/>
            <a:ext cx="3086696" cy="65965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0039-A778-4E29-9B51-A5585FC20AE4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64" y="553522"/>
            <a:ext cx="6264176" cy="2009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265" y="2548596"/>
            <a:ext cx="3072510" cy="1249028"/>
          </a:xfrm>
        </p:spPr>
        <p:txBody>
          <a:bodyPr anchor="b"/>
          <a:lstStyle>
            <a:lvl1pPr marL="0" indent="0">
              <a:buNone/>
              <a:defRPr sz="1906" b="1"/>
            </a:lvl1pPr>
            <a:lvl2pPr marL="363154" indent="0">
              <a:buNone/>
              <a:defRPr sz="1589" b="1"/>
            </a:lvl2pPr>
            <a:lvl3pPr marL="726308" indent="0">
              <a:buNone/>
              <a:defRPr sz="1430" b="1"/>
            </a:lvl3pPr>
            <a:lvl4pPr marL="1089462" indent="0">
              <a:buNone/>
              <a:defRPr sz="1271" b="1"/>
            </a:lvl4pPr>
            <a:lvl5pPr marL="1452616" indent="0">
              <a:buNone/>
              <a:defRPr sz="1271" b="1"/>
            </a:lvl5pPr>
            <a:lvl6pPr marL="1815770" indent="0">
              <a:buNone/>
              <a:defRPr sz="1271" b="1"/>
            </a:lvl6pPr>
            <a:lvl7pPr marL="2178924" indent="0">
              <a:buNone/>
              <a:defRPr sz="1271" b="1"/>
            </a:lvl7pPr>
            <a:lvl8pPr marL="2542078" indent="0">
              <a:buNone/>
              <a:defRPr sz="1271" b="1"/>
            </a:lvl8pPr>
            <a:lvl9pPr marL="2905232" indent="0">
              <a:buNone/>
              <a:defRPr sz="12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265" y="3797624"/>
            <a:ext cx="3072510" cy="5585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6799" y="2548596"/>
            <a:ext cx="3087642" cy="1249028"/>
          </a:xfrm>
        </p:spPr>
        <p:txBody>
          <a:bodyPr anchor="b"/>
          <a:lstStyle>
            <a:lvl1pPr marL="0" indent="0">
              <a:buNone/>
              <a:defRPr sz="1906" b="1"/>
            </a:lvl1pPr>
            <a:lvl2pPr marL="363154" indent="0">
              <a:buNone/>
              <a:defRPr sz="1589" b="1"/>
            </a:lvl2pPr>
            <a:lvl3pPr marL="726308" indent="0">
              <a:buNone/>
              <a:defRPr sz="1430" b="1"/>
            </a:lvl3pPr>
            <a:lvl4pPr marL="1089462" indent="0">
              <a:buNone/>
              <a:defRPr sz="1271" b="1"/>
            </a:lvl4pPr>
            <a:lvl5pPr marL="1452616" indent="0">
              <a:buNone/>
              <a:defRPr sz="1271" b="1"/>
            </a:lvl5pPr>
            <a:lvl6pPr marL="1815770" indent="0">
              <a:buNone/>
              <a:defRPr sz="1271" b="1"/>
            </a:lvl6pPr>
            <a:lvl7pPr marL="2178924" indent="0">
              <a:buNone/>
              <a:defRPr sz="1271" b="1"/>
            </a:lvl7pPr>
            <a:lvl8pPr marL="2542078" indent="0">
              <a:buNone/>
              <a:defRPr sz="1271" b="1"/>
            </a:lvl8pPr>
            <a:lvl9pPr marL="2905232" indent="0">
              <a:buNone/>
              <a:defRPr sz="12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6799" y="3797624"/>
            <a:ext cx="3087642" cy="5585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BCD8-CCFD-4F1F-B805-E0BF7822EC6F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09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BDE-3A01-4EF2-80C7-A7EE7F618363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29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6629-5F17-43A5-9F1C-8D00C3D22717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14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64" y="693102"/>
            <a:ext cx="2342446" cy="2425859"/>
          </a:xfrm>
        </p:spPr>
        <p:txBody>
          <a:bodyPr anchor="b"/>
          <a:lstStyle>
            <a:lvl1pPr>
              <a:defRPr sz="25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642" y="1496911"/>
            <a:ext cx="3676799" cy="7388280"/>
          </a:xfrm>
        </p:spPr>
        <p:txBody>
          <a:bodyPr/>
          <a:lstStyle>
            <a:lvl1pPr>
              <a:defRPr sz="2542"/>
            </a:lvl1pPr>
            <a:lvl2pPr>
              <a:defRPr sz="2224"/>
            </a:lvl2pPr>
            <a:lvl3pPr>
              <a:defRPr sz="1906"/>
            </a:lvl3pPr>
            <a:lvl4pPr>
              <a:defRPr sz="1589"/>
            </a:lvl4pPr>
            <a:lvl5pPr>
              <a:defRPr sz="1589"/>
            </a:lvl5pPr>
            <a:lvl6pPr>
              <a:defRPr sz="1589"/>
            </a:lvl6pPr>
            <a:lvl7pPr>
              <a:defRPr sz="1589"/>
            </a:lvl7pPr>
            <a:lvl8pPr>
              <a:defRPr sz="1589"/>
            </a:lvl8pPr>
            <a:lvl9pPr>
              <a:defRPr sz="15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264" y="3118961"/>
            <a:ext cx="2342446" cy="5778262"/>
          </a:xfrm>
        </p:spPr>
        <p:txBody>
          <a:bodyPr/>
          <a:lstStyle>
            <a:lvl1pPr marL="0" indent="0">
              <a:buNone/>
              <a:defRPr sz="1271"/>
            </a:lvl1pPr>
            <a:lvl2pPr marL="363154" indent="0">
              <a:buNone/>
              <a:defRPr sz="1112"/>
            </a:lvl2pPr>
            <a:lvl3pPr marL="726308" indent="0">
              <a:buNone/>
              <a:defRPr sz="953"/>
            </a:lvl3pPr>
            <a:lvl4pPr marL="1089462" indent="0">
              <a:buNone/>
              <a:defRPr sz="794"/>
            </a:lvl4pPr>
            <a:lvl5pPr marL="1452616" indent="0">
              <a:buNone/>
              <a:defRPr sz="794"/>
            </a:lvl5pPr>
            <a:lvl6pPr marL="1815770" indent="0">
              <a:buNone/>
              <a:defRPr sz="794"/>
            </a:lvl6pPr>
            <a:lvl7pPr marL="2178924" indent="0">
              <a:buNone/>
              <a:defRPr sz="794"/>
            </a:lvl7pPr>
            <a:lvl8pPr marL="2542078" indent="0">
              <a:buNone/>
              <a:defRPr sz="794"/>
            </a:lvl8pPr>
            <a:lvl9pPr marL="2905232" indent="0">
              <a:buNone/>
              <a:defRPr sz="7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1C77-5119-4919-A043-A484A5066F4C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44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64" y="693102"/>
            <a:ext cx="2342446" cy="2425859"/>
          </a:xfrm>
        </p:spPr>
        <p:txBody>
          <a:bodyPr anchor="b"/>
          <a:lstStyle>
            <a:lvl1pPr>
              <a:defRPr sz="25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7642" y="1496911"/>
            <a:ext cx="3676799" cy="7388280"/>
          </a:xfrm>
        </p:spPr>
        <p:txBody>
          <a:bodyPr anchor="t"/>
          <a:lstStyle>
            <a:lvl1pPr marL="0" indent="0">
              <a:buNone/>
              <a:defRPr sz="2542"/>
            </a:lvl1pPr>
            <a:lvl2pPr marL="363154" indent="0">
              <a:buNone/>
              <a:defRPr sz="2224"/>
            </a:lvl2pPr>
            <a:lvl3pPr marL="726308" indent="0">
              <a:buNone/>
              <a:defRPr sz="1906"/>
            </a:lvl3pPr>
            <a:lvl4pPr marL="1089462" indent="0">
              <a:buNone/>
              <a:defRPr sz="1589"/>
            </a:lvl4pPr>
            <a:lvl5pPr marL="1452616" indent="0">
              <a:buNone/>
              <a:defRPr sz="1589"/>
            </a:lvl5pPr>
            <a:lvl6pPr marL="1815770" indent="0">
              <a:buNone/>
              <a:defRPr sz="1589"/>
            </a:lvl6pPr>
            <a:lvl7pPr marL="2178924" indent="0">
              <a:buNone/>
              <a:defRPr sz="1589"/>
            </a:lvl7pPr>
            <a:lvl8pPr marL="2542078" indent="0">
              <a:buNone/>
              <a:defRPr sz="1589"/>
            </a:lvl8pPr>
            <a:lvl9pPr marL="2905232" indent="0">
              <a:buNone/>
              <a:defRPr sz="15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264" y="3118961"/>
            <a:ext cx="2342446" cy="5778262"/>
          </a:xfrm>
        </p:spPr>
        <p:txBody>
          <a:bodyPr/>
          <a:lstStyle>
            <a:lvl1pPr marL="0" indent="0">
              <a:buNone/>
              <a:defRPr sz="1271"/>
            </a:lvl1pPr>
            <a:lvl2pPr marL="363154" indent="0">
              <a:buNone/>
              <a:defRPr sz="1112"/>
            </a:lvl2pPr>
            <a:lvl3pPr marL="726308" indent="0">
              <a:buNone/>
              <a:defRPr sz="953"/>
            </a:lvl3pPr>
            <a:lvl4pPr marL="1089462" indent="0">
              <a:buNone/>
              <a:defRPr sz="794"/>
            </a:lvl4pPr>
            <a:lvl5pPr marL="1452616" indent="0">
              <a:buNone/>
              <a:defRPr sz="794"/>
            </a:lvl5pPr>
            <a:lvl6pPr marL="1815770" indent="0">
              <a:buNone/>
              <a:defRPr sz="794"/>
            </a:lvl6pPr>
            <a:lvl7pPr marL="2178924" indent="0">
              <a:buNone/>
              <a:defRPr sz="794"/>
            </a:lvl7pPr>
            <a:lvl8pPr marL="2542078" indent="0">
              <a:buNone/>
              <a:defRPr sz="794"/>
            </a:lvl8pPr>
            <a:lvl9pPr marL="2905232" indent="0">
              <a:buNone/>
              <a:defRPr sz="7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C3D2-A764-451A-A34A-8B6F68185908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3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319" y="553522"/>
            <a:ext cx="6264176" cy="20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319" y="2767597"/>
            <a:ext cx="6264176" cy="659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9318" y="9636053"/>
            <a:ext cx="1634133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2D80-995B-42FD-BFB9-C0CD469BECEE}" type="datetime1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5807" y="9636053"/>
            <a:ext cx="2451199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362" y="9636053"/>
            <a:ext cx="1634133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5854-8106-4C65-9FA6-D14A05C09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6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726308" rtl="0" eaLnBrk="1" latinLnBrk="0" hangingPunct="1">
        <a:lnSpc>
          <a:spcPct val="90000"/>
        </a:lnSpc>
        <a:spcBef>
          <a:spcPct val="0"/>
        </a:spcBef>
        <a:buNone/>
        <a:defRPr kumimoji="1" sz="34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577" indent="-181577" algn="l" defTabSz="726308" rtl="0" eaLnBrk="1" latinLnBrk="0" hangingPunct="1">
        <a:lnSpc>
          <a:spcPct val="90000"/>
        </a:lnSpc>
        <a:spcBef>
          <a:spcPts val="794"/>
        </a:spcBef>
        <a:buFont typeface="Arial" panose="020B0604020202020204" pitchFamily="34" charset="0"/>
        <a:buChar char="•"/>
        <a:defRPr kumimoji="1" sz="2224" kern="1200">
          <a:solidFill>
            <a:schemeClr val="tx1"/>
          </a:solidFill>
          <a:latin typeface="+mn-lt"/>
          <a:ea typeface="+mn-ea"/>
          <a:cs typeface="+mn-cs"/>
        </a:defRPr>
      </a:lvl1pPr>
      <a:lvl2pPr marL="544731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906" kern="1200">
          <a:solidFill>
            <a:schemeClr val="tx1"/>
          </a:solidFill>
          <a:latin typeface="+mn-lt"/>
          <a:ea typeface="+mn-ea"/>
          <a:cs typeface="+mn-cs"/>
        </a:defRPr>
      </a:lvl2pPr>
      <a:lvl3pPr marL="907885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589" kern="1200">
          <a:solidFill>
            <a:schemeClr val="tx1"/>
          </a:solidFill>
          <a:latin typeface="+mn-lt"/>
          <a:ea typeface="+mn-ea"/>
          <a:cs typeface="+mn-cs"/>
        </a:defRPr>
      </a:lvl3pPr>
      <a:lvl4pPr marL="1271039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634193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997347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360501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723655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3086809" indent="-181577" algn="l" defTabSz="726308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1pPr>
      <a:lvl2pPr marL="363154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2pPr>
      <a:lvl3pPr marL="726308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089462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452616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815770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178924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542078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2905232" algn="l" defTabSz="726308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CC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256312" y="1292024"/>
            <a:ext cx="5812777" cy="4798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2"/>
          </a:p>
        </p:txBody>
      </p:sp>
      <p:sp>
        <p:nvSpPr>
          <p:cNvPr id="2" name="正方形/長方形 1"/>
          <p:cNvSpPr/>
          <p:nvPr/>
        </p:nvSpPr>
        <p:spPr>
          <a:xfrm>
            <a:off x="8382" y="-34989"/>
            <a:ext cx="7246049" cy="114058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802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電子</a:t>
            </a:r>
            <a:r>
              <a:rPr kumimoji="1" lang="ja-JP" altLang="en-US" sz="3802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申請を始めて</a:t>
            </a:r>
            <a:r>
              <a:rPr kumimoji="1" lang="ja-JP" altLang="en-US" sz="3802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みませんか</a:t>
            </a:r>
            <a:r>
              <a:rPr kumimoji="1" lang="en-US" altLang="ja-JP" sz="3802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?</a:t>
            </a:r>
            <a:endParaRPr kumimoji="1" lang="ja-JP" altLang="en-US" sz="3802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626463" y="1615500"/>
            <a:ext cx="1690324" cy="97955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78" b="1" dirty="0">
                <a:solidFill>
                  <a:schemeClr val="accent6">
                    <a:lumMod val="75000"/>
                  </a:schemeClr>
                </a:solidFill>
              </a:rPr>
              <a:t>24</a:t>
            </a:r>
            <a:r>
              <a:rPr kumimoji="1" lang="ja-JP" altLang="en-US" sz="1478" b="1" dirty="0">
                <a:solidFill>
                  <a:schemeClr val="accent6">
                    <a:lumMod val="75000"/>
                  </a:schemeClr>
                </a:solidFill>
              </a:rPr>
              <a:t>時間いつでもどこでも申請</a:t>
            </a:r>
            <a:endParaRPr kumimoji="1" lang="en-US" altLang="ja-JP" sz="1478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478" b="1" dirty="0">
                <a:solidFill>
                  <a:schemeClr val="accent6">
                    <a:lumMod val="75000"/>
                  </a:schemeClr>
                </a:solidFill>
              </a:rPr>
              <a:t>できます！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507923" y="1615500"/>
            <a:ext cx="1704791" cy="966141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78" b="1" dirty="0">
                <a:solidFill>
                  <a:schemeClr val="accent6">
                    <a:lumMod val="75000"/>
                  </a:schemeClr>
                </a:solidFill>
              </a:rPr>
              <a:t>移動費や郵送費、待ち時間を削減できます！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379613" y="1615500"/>
            <a:ext cx="1679422" cy="966141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78" b="1" dirty="0">
                <a:solidFill>
                  <a:schemeClr val="accent6">
                    <a:lumMod val="75000"/>
                  </a:schemeClr>
                </a:solidFill>
              </a:rPr>
              <a:t>個人情報の持ち運びが</a:t>
            </a:r>
            <a:r>
              <a:rPr kumimoji="1" lang="ja-JP" altLang="en-US" sz="1478" b="1" dirty="0" smtClean="0">
                <a:solidFill>
                  <a:schemeClr val="accent6">
                    <a:lumMod val="75000"/>
                  </a:schemeClr>
                </a:solidFill>
              </a:rPr>
              <a:t>不要に</a:t>
            </a:r>
            <a:endParaRPr kumimoji="1" lang="en-US" altLang="ja-JP" sz="1478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478" b="1" dirty="0" smtClean="0">
                <a:solidFill>
                  <a:schemeClr val="accent6">
                    <a:lumMod val="75000"/>
                  </a:schemeClr>
                </a:solidFill>
              </a:rPr>
              <a:t>なります！</a:t>
            </a:r>
            <a:endParaRPr kumimoji="1" lang="ja-JP" altLang="en-US" sz="1478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5765" y="3063529"/>
            <a:ext cx="1301605" cy="6575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8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電子申請</a:t>
            </a:r>
            <a:endParaRPr kumimoji="1" lang="en-US" altLang="ja-JP" sz="148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ja-JP" altLang="en-US" sz="148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について</a:t>
            </a:r>
            <a:endParaRPr kumimoji="1" lang="en-US" altLang="ja-JP" sz="148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5710" y="3880415"/>
            <a:ext cx="68633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/>
              <a:t>○電子申請は</a:t>
            </a:r>
            <a:r>
              <a:rPr lang="ja-JP" altLang="ja-JP" sz="1200" b="1" dirty="0" smtClean="0"/>
              <a:t>総務省</a:t>
            </a:r>
            <a:r>
              <a:rPr lang="ja-JP" altLang="ja-JP" sz="1200" b="1" dirty="0"/>
              <a:t>がインターネット上で運営する行政サービスの総合窓口で</a:t>
            </a:r>
            <a:r>
              <a:rPr lang="ja-JP" altLang="ja-JP" sz="1200" b="1" dirty="0" smtClean="0"/>
              <a:t>ある</a:t>
            </a:r>
            <a:r>
              <a:rPr lang="ja-JP" altLang="en-US" sz="1200" b="1" dirty="0" smtClean="0"/>
              <a:t>「</a:t>
            </a:r>
            <a:r>
              <a:rPr lang="en-US" altLang="ja-JP" sz="1200" b="1" dirty="0" smtClean="0"/>
              <a:t>e</a:t>
            </a:r>
            <a:r>
              <a:rPr lang="en-US" altLang="ja-JP" sz="1200" b="1" dirty="0"/>
              <a:t>-</a:t>
            </a:r>
            <a:r>
              <a:rPr lang="en-US" altLang="ja-JP" sz="1200" b="1" dirty="0" err="1" smtClean="0"/>
              <a:t>Gov</a:t>
            </a:r>
            <a:r>
              <a:rPr lang="ja-JP" altLang="en-US" sz="1200" b="1" dirty="0" smtClean="0"/>
              <a:t>」から申請する</a:t>
            </a:r>
            <a:r>
              <a:rPr lang="ja-JP" altLang="ja-JP" sz="1200" b="1" dirty="0" smtClean="0"/>
              <a:t>ほか</a:t>
            </a:r>
            <a:r>
              <a:rPr lang="ja-JP" altLang="ja-JP" sz="1200" b="1" dirty="0"/>
              <a:t>、社会保険・雇用保険の一部の申請に</a:t>
            </a:r>
            <a:r>
              <a:rPr lang="ja-JP" altLang="ja-JP" sz="1200" b="1" dirty="0" smtClean="0"/>
              <a:t>ついて</a:t>
            </a:r>
            <a:r>
              <a:rPr lang="ja-JP" altLang="en-US" sz="1200" b="1" dirty="0" smtClean="0"/>
              <a:t>は</a:t>
            </a:r>
            <a:r>
              <a:rPr lang="ja-JP" altLang="ja-JP" sz="1200" b="1" dirty="0" smtClean="0"/>
              <a:t>、</a:t>
            </a:r>
            <a:r>
              <a:rPr lang="ja-JP" altLang="ja-JP" sz="1200" b="1" dirty="0"/>
              <a:t>日本年金機構が作製</a:t>
            </a:r>
            <a:r>
              <a:rPr lang="ja-JP" altLang="ja-JP" sz="1200" b="1" dirty="0" smtClean="0"/>
              <a:t>した</a:t>
            </a:r>
            <a:r>
              <a:rPr lang="ja-JP" altLang="en-US" sz="1200" b="1" dirty="0" smtClean="0"/>
              <a:t>「</a:t>
            </a:r>
            <a:r>
              <a:rPr lang="ja-JP" altLang="ja-JP" sz="1200" b="1" dirty="0" smtClean="0"/>
              <a:t>届書</a:t>
            </a:r>
            <a:r>
              <a:rPr lang="ja-JP" altLang="ja-JP" sz="1200" b="1" dirty="0"/>
              <a:t>作成</a:t>
            </a:r>
            <a:r>
              <a:rPr lang="ja-JP" altLang="ja-JP" sz="1200" b="1" dirty="0" smtClean="0"/>
              <a:t>プログラム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から</a:t>
            </a:r>
            <a:r>
              <a:rPr lang="ja-JP" altLang="en-US" sz="1200" b="1" dirty="0" smtClean="0"/>
              <a:t>「</a:t>
            </a:r>
            <a:r>
              <a:rPr lang="ja-JP" altLang="ja-JP" sz="1200" b="1" dirty="0" smtClean="0"/>
              <a:t>マイナポータル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を</a:t>
            </a:r>
            <a:r>
              <a:rPr lang="ja-JP" altLang="ja-JP" sz="1200" b="1" dirty="0"/>
              <a:t>通じて電子申請することができます。また、電子申請に対応した市販ソフト等でも申請が可能です。</a:t>
            </a:r>
          </a:p>
          <a:p>
            <a:r>
              <a:rPr lang="en-US" altLang="ja-JP" sz="1200" b="1" dirty="0"/>
              <a:t> </a:t>
            </a:r>
            <a:endParaRPr lang="ja-JP" altLang="ja-JP" sz="1200" b="1" dirty="0"/>
          </a:p>
          <a:p>
            <a:pPr lvl="0"/>
            <a:r>
              <a:rPr lang="ja-JP" altLang="en-US" sz="1200" b="1" dirty="0" smtClean="0"/>
              <a:t>○電子申請を行う場合には</a:t>
            </a:r>
            <a:r>
              <a:rPr lang="ja-JP" altLang="ja-JP" sz="1200" b="1" dirty="0" smtClean="0"/>
              <a:t>電子署名</a:t>
            </a:r>
            <a:r>
              <a:rPr lang="ja-JP" altLang="en-US" sz="1200" b="1" dirty="0" smtClean="0"/>
              <a:t>が必要</a:t>
            </a:r>
            <a:r>
              <a:rPr lang="ja-JP" altLang="ja-JP" sz="1200" b="1" dirty="0" smtClean="0"/>
              <a:t>で</a:t>
            </a:r>
            <a:r>
              <a:rPr lang="ja-JP" altLang="en-US" sz="1200" b="1" dirty="0" smtClean="0"/>
              <a:t>すので</a:t>
            </a:r>
            <a:r>
              <a:rPr lang="ja-JP" altLang="ja-JP" sz="1200" b="1" dirty="0" smtClean="0"/>
              <a:t>、</a:t>
            </a:r>
            <a:r>
              <a:rPr lang="ja-JP" altLang="ja-JP" sz="1200" b="1" dirty="0"/>
              <a:t>予め公的認証サービス、商業登記電子証明書等による</a:t>
            </a:r>
            <a:r>
              <a:rPr lang="ja-JP" altLang="ja-JP" sz="1200" b="1" u="dotted" dirty="0"/>
              <a:t>電子証明書</a:t>
            </a:r>
            <a:r>
              <a:rPr lang="ja-JP" altLang="ja-JP" sz="1200" b="1" dirty="0"/>
              <a:t>を取得する必要があります。</a:t>
            </a:r>
            <a:r>
              <a:rPr lang="ja-JP" altLang="ja-JP" sz="1200" b="1" dirty="0" smtClean="0"/>
              <a:t>ただし</a:t>
            </a:r>
            <a:r>
              <a:rPr lang="ja-JP" altLang="en-US" sz="1200" b="1" dirty="0" smtClean="0"/>
              <a:t>「</a:t>
            </a:r>
            <a:r>
              <a:rPr lang="ja-JP" altLang="ja-JP" sz="1200" b="1" dirty="0" smtClean="0"/>
              <a:t>届書</a:t>
            </a:r>
            <a:r>
              <a:rPr lang="ja-JP" altLang="ja-JP" sz="1200" b="1" dirty="0"/>
              <a:t>作成</a:t>
            </a:r>
            <a:r>
              <a:rPr lang="ja-JP" altLang="ja-JP" sz="1200" b="1" dirty="0" smtClean="0"/>
              <a:t>プログラム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や</a:t>
            </a:r>
            <a:r>
              <a:rPr lang="ja-JP" altLang="en-US" sz="1200" b="1" dirty="0" smtClean="0"/>
              <a:t>「</a:t>
            </a:r>
            <a:r>
              <a:rPr lang="en-US" altLang="ja-JP" sz="1200" b="1" dirty="0" smtClean="0"/>
              <a:t>e</a:t>
            </a:r>
            <a:r>
              <a:rPr lang="en-US" altLang="ja-JP" sz="1200" b="1" dirty="0"/>
              <a:t>-</a:t>
            </a:r>
            <a:r>
              <a:rPr lang="en-US" altLang="ja-JP" sz="1200" b="1" dirty="0" err="1" smtClean="0"/>
              <a:t>Gov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、</a:t>
            </a:r>
            <a:r>
              <a:rPr lang="ja-JP" altLang="en-US" sz="1200" b="1" dirty="0" smtClean="0"/>
              <a:t>「</a:t>
            </a:r>
            <a:r>
              <a:rPr lang="ja-JP" altLang="ja-JP" sz="1200" b="1" dirty="0" smtClean="0"/>
              <a:t>マイナポータル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の</a:t>
            </a:r>
            <a:r>
              <a:rPr lang="ja-JP" altLang="ja-JP" sz="1200" b="1" dirty="0"/>
              <a:t>一部の申請については、別途</a:t>
            </a:r>
            <a:r>
              <a:rPr lang="ja-JP" altLang="ja-JP" sz="1200" b="1" u="dotted" dirty="0"/>
              <a:t>「</a:t>
            </a:r>
            <a:r>
              <a:rPr lang="en-US" altLang="ja-JP" sz="1200" b="1" u="dotted" dirty="0"/>
              <a:t>G</a:t>
            </a:r>
            <a:r>
              <a:rPr lang="ja-JP" altLang="ja-JP" sz="1200" b="1" u="dotted" dirty="0"/>
              <a:t>ビズ</a:t>
            </a:r>
            <a:r>
              <a:rPr lang="en-US" altLang="ja-JP" sz="1200" b="1" u="dotted" dirty="0"/>
              <a:t>ID</a:t>
            </a:r>
            <a:r>
              <a:rPr lang="ja-JP" altLang="ja-JP" sz="1200" b="1" u="dotted" dirty="0"/>
              <a:t>」</a:t>
            </a:r>
            <a:r>
              <a:rPr lang="ja-JP" altLang="ja-JP" sz="1200" b="1" dirty="0"/>
              <a:t>を取得するだけで、申請を完了することができます。</a:t>
            </a:r>
          </a:p>
          <a:p>
            <a:r>
              <a:rPr lang="en-US" altLang="ja-JP" sz="1200" b="1" dirty="0"/>
              <a:t> </a:t>
            </a:r>
            <a:endParaRPr lang="ja-JP" altLang="ja-JP" sz="1200" b="1" dirty="0"/>
          </a:p>
          <a:p>
            <a:r>
              <a:rPr lang="ja-JP" altLang="ja-JP" sz="1200" b="1" dirty="0">
                <a:solidFill>
                  <a:srgbClr val="0070C0"/>
                </a:solidFill>
              </a:rPr>
              <a:t>〈電子証明書とは？〉</a:t>
            </a:r>
          </a:p>
          <a:p>
            <a:r>
              <a:rPr lang="ja-JP" altLang="ja-JP" sz="1200" b="1" dirty="0"/>
              <a:t>電子上の実印に相当するものです。認証局で発行が可能で、各認証局で利用できるシステムや、費用が異なります。また、マイナンバーカードを使うと、電子証明書の</a:t>
            </a:r>
            <a:r>
              <a:rPr lang="ja-JP" altLang="ja-JP" sz="1200" b="1" dirty="0" smtClean="0"/>
              <a:t>取得</a:t>
            </a:r>
            <a:r>
              <a:rPr lang="ja-JP" altLang="en-US" sz="1200" b="1" dirty="0" smtClean="0"/>
              <a:t>手数料</a:t>
            </a:r>
            <a:r>
              <a:rPr lang="ja-JP" altLang="ja-JP" sz="1200" b="1" dirty="0" smtClean="0"/>
              <a:t>が</a:t>
            </a:r>
            <a:r>
              <a:rPr lang="ja-JP" altLang="ja-JP" sz="1200" b="1" dirty="0"/>
              <a:t>かかりません。</a:t>
            </a:r>
          </a:p>
          <a:p>
            <a:r>
              <a:rPr lang="en-US" altLang="ja-JP" sz="1200" b="1" dirty="0"/>
              <a:t> </a:t>
            </a:r>
            <a:endParaRPr lang="ja-JP" altLang="ja-JP" sz="1200" b="1" dirty="0"/>
          </a:p>
          <a:p>
            <a:r>
              <a:rPr lang="ja-JP" altLang="ja-JP" sz="1200" b="1" dirty="0">
                <a:solidFill>
                  <a:srgbClr val="0070C0"/>
                </a:solidFill>
              </a:rPr>
              <a:t>〈ＧビズＩＤとは？〉</a:t>
            </a:r>
          </a:p>
          <a:p>
            <a:r>
              <a:rPr lang="ja-JP" altLang="ja-JP" sz="1200" b="1" dirty="0"/>
              <a:t>１つのアカウントで複数の行政サービスにアクセス</a:t>
            </a:r>
            <a:r>
              <a:rPr lang="ja-JP" altLang="ja-JP" sz="1200" b="1" dirty="0" smtClean="0"/>
              <a:t>できる</a:t>
            </a:r>
            <a:r>
              <a:rPr lang="ja-JP" altLang="en-US" sz="1200" b="1" dirty="0" smtClean="0"/>
              <a:t>法人共通の</a:t>
            </a:r>
            <a:r>
              <a:rPr lang="ja-JP" altLang="ja-JP" sz="1200" b="1" dirty="0" smtClean="0"/>
              <a:t>認証</a:t>
            </a:r>
            <a:r>
              <a:rPr lang="ja-JP" altLang="ja-JP" sz="1200" b="1" dirty="0"/>
              <a:t>システムで、</a:t>
            </a:r>
            <a:r>
              <a:rPr lang="ja-JP" altLang="ja-JP" sz="1200" b="1" dirty="0">
                <a:solidFill>
                  <a:srgbClr val="FF0000"/>
                </a:solidFill>
              </a:rPr>
              <a:t>無料</a:t>
            </a:r>
            <a:r>
              <a:rPr lang="ja-JP" altLang="ja-JP" sz="1200" b="1" dirty="0"/>
              <a:t>でアカウントの取得ができます。この</a:t>
            </a:r>
            <a:r>
              <a:rPr lang="ja-JP" altLang="ja-JP" sz="1200" b="1" dirty="0" smtClean="0"/>
              <a:t>認証</a:t>
            </a:r>
            <a:r>
              <a:rPr lang="ja-JP" altLang="en-US" sz="1200" b="1" dirty="0" smtClean="0"/>
              <a:t>システム</a:t>
            </a:r>
            <a:r>
              <a:rPr lang="ja-JP" altLang="ja-JP" sz="1200" b="1" dirty="0" smtClean="0"/>
              <a:t>と、</a:t>
            </a:r>
            <a:r>
              <a:rPr lang="ja-JP" altLang="en-US" sz="1200" b="1" dirty="0"/>
              <a:t> 「</a:t>
            </a:r>
            <a:r>
              <a:rPr lang="en-US" altLang="ja-JP" sz="1200" b="1" dirty="0"/>
              <a:t>e-</a:t>
            </a:r>
            <a:r>
              <a:rPr lang="en-US" altLang="ja-JP" sz="1200" b="1" dirty="0" err="1"/>
              <a:t>Gov</a:t>
            </a:r>
            <a:r>
              <a:rPr lang="ja-JP" altLang="en-US" sz="1200" b="1" dirty="0"/>
              <a:t>」</a:t>
            </a:r>
            <a:r>
              <a:rPr lang="ja-JP" altLang="ja-JP" sz="1200" b="1" dirty="0" smtClean="0"/>
              <a:t>または</a:t>
            </a:r>
            <a:r>
              <a:rPr lang="ja-JP" altLang="en-US" sz="1200" b="1" dirty="0" smtClean="0"/>
              <a:t>「</a:t>
            </a:r>
            <a:r>
              <a:rPr lang="ja-JP" altLang="ja-JP" sz="1200" b="1" dirty="0" smtClean="0"/>
              <a:t>マイナポータル</a:t>
            </a:r>
            <a:r>
              <a:rPr lang="ja-JP" altLang="en-US" sz="1200" b="1" dirty="0" smtClean="0"/>
              <a:t>」</a:t>
            </a:r>
            <a:r>
              <a:rPr lang="ja-JP" altLang="ja-JP" sz="1200" b="1" dirty="0" smtClean="0"/>
              <a:t>を</a:t>
            </a:r>
            <a:r>
              <a:rPr lang="ja-JP" altLang="ja-JP" sz="1200" b="1" dirty="0"/>
              <a:t>利用して、電子申請が可能になります。</a:t>
            </a:r>
            <a:r>
              <a:rPr lang="ja-JP" altLang="ja-JP" sz="1200" b="1" u="wavy" dirty="0"/>
              <a:t>無料で取得可能ですので、是非活用してみてください！</a:t>
            </a:r>
            <a:endParaRPr lang="ja-JP" altLang="ja-JP" sz="1200" b="1" dirty="0"/>
          </a:p>
          <a:p>
            <a:endParaRPr lang="en-US" altLang="ja-JP" sz="1200" b="1" dirty="0">
              <a:solidFill>
                <a:srgbClr val="0070C0"/>
              </a:solidFill>
            </a:endParaRPr>
          </a:p>
          <a:p>
            <a:r>
              <a:rPr lang="en-US" altLang="ja-JP" sz="1200" b="1" dirty="0">
                <a:solidFill>
                  <a:srgbClr val="0070C0"/>
                </a:solidFill>
              </a:rPr>
              <a:t>〈</a:t>
            </a:r>
            <a:r>
              <a:rPr lang="ja-JP" altLang="ja-JP" sz="1200" b="1" dirty="0">
                <a:solidFill>
                  <a:srgbClr val="0070C0"/>
                </a:solidFill>
              </a:rPr>
              <a:t>「</a:t>
            </a:r>
            <a:r>
              <a:rPr lang="en-US" altLang="ja-JP" sz="1200" b="1" dirty="0">
                <a:solidFill>
                  <a:srgbClr val="0070C0"/>
                </a:solidFill>
              </a:rPr>
              <a:t>G</a:t>
            </a:r>
            <a:r>
              <a:rPr lang="ja-JP" altLang="ja-JP" sz="1200" b="1" dirty="0">
                <a:solidFill>
                  <a:srgbClr val="0070C0"/>
                </a:solidFill>
              </a:rPr>
              <a:t>ビズ</a:t>
            </a:r>
            <a:r>
              <a:rPr lang="en-US" altLang="ja-JP" sz="1200" b="1" dirty="0">
                <a:solidFill>
                  <a:srgbClr val="0070C0"/>
                </a:solidFill>
              </a:rPr>
              <a:t>ID</a:t>
            </a:r>
            <a:r>
              <a:rPr lang="ja-JP" altLang="ja-JP" sz="1200" b="1" dirty="0">
                <a:solidFill>
                  <a:srgbClr val="0070C0"/>
                </a:solidFill>
              </a:rPr>
              <a:t>」手続き方法</a:t>
            </a:r>
            <a:r>
              <a:rPr lang="en-US" altLang="ja-JP" sz="1200" b="1" dirty="0">
                <a:solidFill>
                  <a:srgbClr val="0070C0"/>
                </a:solidFill>
              </a:rPr>
              <a:t> 〉</a:t>
            </a:r>
            <a:endParaRPr lang="ja-JP" altLang="ja-JP" sz="1200" b="1" dirty="0">
              <a:solidFill>
                <a:srgbClr val="0070C0"/>
              </a:solidFill>
            </a:endParaRPr>
          </a:p>
          <a:p>
            <a:r>
              <a:rPr lang="ja-JP" altLang="en-US" sz="1200" b="1" dirty="0"/>
              <a:t>①</a:t>
            </a:r>
            <a:r>
              <a:rPr lang="ja-JP" altLang="ja-JP" sz="1200" b="1" dirty="0"/>
              <a:t>「</a:t>
            </a:r>
            <a:r>
              <a:rPr lang="en-US" altLang="ja-JP" sz="1200" b="1" dirty="0"/>
              <a:t>G</a:t>
            </a:r>
            <a:r>
              <a:rPr lang="ja-JP" altLang="ja-JP" sz="1200" b="1" dirty="0"/>
              <a:t>ビズ</a:t>
            </a:r>
            <a:r>
              <a:rPr lang="en-US" altLang="ja-JP" sz="1200" b="1" dirty="0"/>
              <a:t>ID</a:t>
            </a:r>
            <a:r>
              <a:rPr lang="ja-JP" altLang="ja-JP" sz="1200" b="1" dirty="0"/>
              <a:t>」のホームページから「</a:t>
            </a:r>
            <a:r>
              <a:rPr lang="ja-JP" altLang="ja-JP" sz="1200" b="1" dirty="0" err="1"/>
              <a:t>ｇ</a:t>
            </a:r>
            <a:r>
              <a:rPr lang="en-US" altLang="ja-JP" sz="1200" b="1" dirty="0" err="1"/>
              <a:t>BizID</a:t>
            </a:r>
            <a:r>
              <a:rPr lang="ja-JP" altLang="ja-JP" sz="1200" b="1" dirty="0"/>
              <a:t>プライム作成」のボタンをクリック。</a:t>
            </a:r>
          </a:p>
          <a:p>
            <a:r>
              <a:rPr lang="en-US" altLang="ja-JP" sz="1200" b="1" dirty="0"/>
              <a:t>    </a:t>
            </a:r>
            <a:r>
              <a:rPr lang="en-US" altLang="ja-JP" sz="1200" b="1" dirty="0" smtClean="0"/>
              <a:t>  </a:t>
            </a:r>
            <a:r>
              <a:rPr lang="ja-JP" altLang="en-US" sz="1200" b="1" dirty="0"/>
              <a:t> </a:t>
            </a:r>
            <a:r>
              <a:rPr lang="ja-JP" altLang="ja-JP" sz="1200" b="1" dirty="0" smtClean="0"/>
              <a:t>申</a:t>
            </a:r>
            <a:r>
              <a:rPr lang="ja-JP" altLang="ja-JP" sz="1200" b="1" dirty="0"/>
              <a:t>請書を作成・ダウンロードします。</a:t>
            </a:r>
          </a:p>
          <a:p>
            <a:r>
              <a:rPr lang="ja-JP" altLang="en-US" sz="1200" b="1" dirty="0" smtClean="0"/>
              <a:t>②  </a:t>
            </a:r>
            <a:r>
              <a:rPr lang="ja-JP" altLang="ja-JP" sz="1200" b="1" dirty="0" smtClean="0"/>
              <a:t>必要</a:t>
            </a:r>
            <a:r>
              <a:rPr lang="ja-JP" altLang="ja-JP" sz="1200" b="1" dirty="0"/>
              <a:t>事項を入力して、作成した申請書と印鑑証明書を「</a:t>
            </a:r>
            <a:r>
              <a:rPr lang="en-US" altLang="ja-JP" sz="1200" b="1" dirty="0"/>
              <a:t>G</a:t>
            </a:r>
            <a:r>
              <a:rPr lang="ja-JP" altLang="ja-JP" sz="1200" b="1" dirty="0"/>
              <a:t>ビズ</a:t>
            </a:r>
            <a:r>
              <a:rPr lang="en-US" altLang="ja-JP" sz="1200" b="1" dirty="0"/>
              <a:t>ID</a:t>
            </a:r>
            <a:r>
              <a:rPr lang="ja-JP" altLang="ja-JP" sz="1200" b="1" dirty="0"/>
              <a:t>運用センター」に</a:t>
            </a:r>
            <a:r>
              <a:rPr lang="ja-JP" altLang="ja-JP" sz="1200" b="1" dirty="0" smtClean="0"/>
              <a:t>送付</a:t>
            </a:r>
            <a:r>
              <a:rPr lang="ja-JP" altLang="en-US" sz="1200" b="1" dirty="0" smtClean="0"/>
              <a:t>し</a:t>
            </a:r>
            <a:r>
              <a:rPr lang="ja-JP" altLang="ja-JP" sz="1200" b="1" dirty="0" smtClean="0"/>
              <a:t>ます</a:t>
            </a:r>
            <a:r>
              <a:rPr lang="ja-JP" altLang="ja-JP" sz="1200" b="1" dirty="0"/>
              <a:t>。</a:t>
            </a:r>
            <a:endParaRPr lang="en-US" altLang="ja-JP" sz="1200" b="1" dirty="0"/>
          </a:p>
          <a:p>
            <a:r>
              <a:rPr lang="ja-JP" altLang="en-US" sz="1200" b="1" dirty="0"/>
              <a:t>③ </a:t>
            </a:r>
            <a:r>
              <a:rPr lang="ja-JP" altLang="en-US" sz="1200" b="1" dirty="0" smtClean="0"/>
              <a:t> </a:t>
            </a:r>
            <a:r>
              <a:rPr lang="ja-JP" altLang="ja-JP" sz="1200" b="1" dirty="0" smtClean="0"/>
              <a:t>申請</a:t>
            </a:r>
            <a:r>
              <a:rPr lang="ja-JP" altLang="ja-JP" sz="1200" b="1" dirty="0"/>
              <a:t>が承認されると、メールが送られてきます。（書類審査は原則</a:t>
            </a:r>
            <a:r>
              <a:rPr lang="en-US" altLang="ja-JP" sz="1200" b="1" dirty="0"/>
              <a:t>2</a:t>
            </a:r>
            <a:r>
              <a:rPr lang="ja-JP" altLang="ja-JP" sz="1200" b="1" dirty="0"/>
              <a:t>週間以内です）</a:t>
            </a:r>
          </a:p>
          <a:p>
            <a:r>
              <a:rPr lang="ja-JP" altLang="en-US" sz="1200" b="1" dirty="0" smtClean="0"/>
              <a:t>④  </a:t>
            </a:r>
            <a:r>
              <a:rPr lang="ja-JP" altLang="ja-JP" sz="1200" b="1" dirty="0" smtClean="0"/>
              <a:t>メール</a:t>
            </a:r>
            <a:r>
              <a:rPr lang="ja-JP" altLang="ja-JP" sz="1200" b="1" dirty="0"/>
              <a:t>に記載された</a:t>
            </a:r>
            <a:r>
              <a:rPr lang="en-US" altLang="ja-JP" sz="1200" b="1" dirty="0"/>
              <a:t>URL</a:t>
            </a:r>
            <a:r>
              <a:rPr lang="ja-JP" altLang="ja-JP" sz="1200" b="1" dirty="0"/>
              <a:t>をクリック、パスワードを設定したら手続き完了です！</a:t>
            </a:r>
          </a:p>
          <a:p>
            <a:r>
              <a:rPr lang="en-US" altLang="ja-JP" sz="1200" b="1" dirty="0"/>
              <a:t> </a:t>
            </a:r>
            <a:endParaRPr lang="en-US" altLang="ja-JP" sz="1200" b="1" dirty="0" smtClean="0"/>
          </a:p>
          <a:p>
            <a:endParaRPr lang="en-US" altLang="ja-JP" sz="1200" b="1" dirty="0" smtClean="0"/>
          </a:p>
          <a:p>
            <a:r>
              <a:rPr lang="ja-JP" altLang="ja-JP" sz="1200" b="1" dirty="0" smtClean="0"/>
              <a:t>〈</a:t>
            </a:r>
            <a:r>
              <a:rPr lang="ja-JP" altLang="en-US" sz="1200" b="1" dirty="0" smtClean="0"/>
              <a:t>専用</a:t>
            </a:r>
            <a:r>
              <a:rPr lang="ja-JP" altLang="ja-JP" sz="1200" b="1" dirty="0" smtClean="0"/>
              <a:t>お問い合わせ</a:t>
            </a:r>
            <a:r>
              <a:rPr lang="ja-JP" altLang="en-US" sz="1200" b="1" dirty="0" smtClean="0"/>
              <a:t>先</a:t>
            </a:r>
            <a:r>
              <a:rPr lang="ja-JP" altLang="ja-JP" sz="1200" b="1" dirty="0" smtClean="0"/>
              <a:t>〉</a:t>
            </a:r>
            <a:endParaRPr lang="ja-JP" altLang="ja-JP" sz="1200" b="1" dirty="0"/>
          </a:p>
          <a:p>
            <a:r>
              <a:rPr lang="ja-JP" altLang="ja-JP" sz="1200" b="1" dirty="0"/>
              <a:t>ｅ</a:t>
            </a:r>
            <a:r>
              <a:rPr lang="en-US" altLang="ja-JP" sz="1200" b="1" dirty="0"/>
              <a:t>-</a:t>
            </a:r>
            <a:r>
              <a:rPr lang="ja-JP" altLang="ja-JP" sz="1200" b="1" dirty="0"/>
              <a:t>ｇｏｖ利用者サポートデスク　</a:t>
            </a:r>
            <a:r>
              <a:rPr lang="en-US" altLang="ja-JP" sz="1200" b="1" dirty="0"/>
              <a:t>050-3786-2225</a:t>
            </a:r>
            <a:endParaRPr lang="ja-JP" altLang="ja-JP" sz="1200" b="1" dirty="0"/>
          </a:p>
          <a:p>
            <a:r>
              <a:rPr lang="ja-JP" altLang="ja-JP" sz="1200" b="1" dirty="0"/>
              <a:t>ｇＢｉｚＩＤヘルプデスク　　　</a:t>
            </a:r>
            <a:r>
              <a:rPr lang="en-US" altLang="ja-JP" sz="1200" b="1" dirty="0"/>
              <a:t>0570-023-797</a:t>
            </a:r>
            <a:endParaRPr lang="ja-JP" altLang="ja-JP" sz="1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3927457" y="9814440"/>
            <a:ext cx="2113431" cy="3522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6613" tIns="48307" rIns="96613" bIns="483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9" b="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電子申請　厚生労働省</a:t>
            </a:r>
            <a:endParaRPr lang="ja-JP" altLang="en-US" sz="1109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40888" y="9814439"/>
            <a:ext cx="654157" cy="352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6613" tIns="48307" rIns="96613" bIns="483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9" b="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検索</a:t>
            </a:r>
            <a:endParaRPr lang="ja-JP" altLang="en-US" sz="1109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805519" y="8882154"/>
            <a:ext cx="3064686" cy="815238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6613" tIns="48307" rIns="96613" bIns="483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61" b="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取得、喪失等</a:t>
            </a:r>
            <a:r>
              <a:rPr lang="ja-JP" altLang="en-US" sz="1161" b="1" kern="100" dirty="0" smtClean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手続き頻度</a:t>
            </a:r>
            <a:r>
              <a:rPr lang="ja-JP" altLang="en-US" sz="1161" b="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の高い申請のみ</a:t>
            </a:r>
            <a:r>
              <a:rPr lang="ja-JP" altLang="en-US" sz="1161" b="1" kern="100" dirty="0" smtClean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でも是非</a:t>
            </a:r>
            <a:r>
              <a:rPr lang="ja-JP" altLang="en-US" sz="1161" b="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電子申請を利用してみてください！</a:t>
            </a:r>
            <a:endParaRPr lang="ja-JP" altLang="en-US" sz="1109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974" y="10053941"/>
            <a:ext cx="3296789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6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ハローワーク鶴岡　適用担当　</a:t>
            </a:r>
            <a:r>
              <a:rPr lang="en-US" altLang="ja-JP" sz="116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2022</a:t>
            </a:r>
            <a:r>
              <a:rPr lang="ja-JP" altLang="ja-JP" sz="1161" kern="100" dirty="0" smtClean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16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161" kern="100" dirty="0" smtClean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ja-JP" sz="1161" kern="100" dirty="0">
                <a:solidFill>
                  <a:srgbClr val="000000"/>
                </a:solidFill>
                <a:ea typeface="HGPｺﾞｼｯｸM" panose="020B0600000000000000" pitchFamily="50" charset="-128"/>
                <a:cs typeface="Times New Roman" panose="02020603050405020304" pitchFamily="18" charset="0"/>
              </a:rPr>
              <a:t>作成</a:t>
            </a:r>
            <a:endParaRPr kumimoji="1" lang="ja-JP" altLang="en-US" sz="1161" dirty="0"/>
          </a:p>
        </p:txBody>
      </p:sp>
      <p:sp>
        <p:nvSpPr>
          <p:cNvPr id="23" name="角丸四角形 22"/>
          <p:cNvSpPr/>
          <p:nvPr/>
        </p:nvSpPr>
        <p:spPr>
          <a:xfrm>
            <a:off x="205764" y="1286744"/>
            <a:ext cx="1301605" cy="6575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68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電子申請の</a:t>
            </a:r>
            <a:endParaRPr kumimoji="1" lang="en-US" altLang="ja-JP" sz="1268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ja-JP" altLang="en-US" sz="1902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メリット</a:t>
            </a:r>
            <a:endParaRPr kumimoji="1" lang="en-US" altLang="ja-JP" sz="1902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257012" y="3064719"/>
            <a:ext cx="5812777" cy="4798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2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6369" y="3126119"/>
            <a:ext cx="531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以下の内容に関する</a:t>
            </a:r>
            <a:r>
              <a:rPr lang="ja-JP" altLang="ja-JP" sz="1200" b="1" dirty="0" smtClean="0"/>
              <a:t>詳細</a:t>
            </a:r>
            <a:r>
              <a:rPr lang="ja-JP" altLang="ja-JP" sz="1200" b="1" dirty="0"/>
              <a:t>については「雇用保険</a:t>
            </a:r>
            <a:r>
              <a:rPr lang="ja-JP" altLang="ja-JP" sz="1200" b="1" dirty="0" smtClean="0"/>
              <a:t>関係電子</a:t>
            </a:r>
            <a:r>
              <a:rPr lang="ja-JP" altLang="ja-JP" sz="1200" b="1" dirty="0"/>
              <a:t>申請のご案内</a:t>
            </a:r>
            <a:r>
              <a:rPr lang="ja-JP" altLang="ja-JP" sz="1200" b="1" dirty="0" smtClean="0"/>
              <a:t>」</a:t>
            </a:r>
            <a:endParaRPr lang="en-US" altLang="ja-JP" sz="1200" b="1" dirty="0" smtClean="0"/>
          </a:p>
          <a:p>
            <a:r>
              <a:rPr lang="ja-JP" altLang="ja-JP" sz="1200" b="1" dirty="0" smtClean="0"/>
              <a:t>パンフレットを</a:t>
            </a:r>
            <a:r>
              <a:rPr lang="ja-JP" altLang="en-US" sz="1200" b="1" dirty="0" smtClean="0"/>
              <a:t>検索の上、</a:t>
            </a:r>
            <a:r>
              <a:rPr lang="ja-JP" altLang="ja-JP" sz="1200" b="1" dirty="0" smtClean="0"/>
              <a:t>ご参照</a:t>
            </a:r>
            <a:r>
              <a:rPr lang="ja-JP" altLang="ja-JP" sz="1200" b="1" dirty="0"/>
              <a:t>ください</a:t>
            </a:r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4046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504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HGSｺﾞｼｯｸM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門脇綾音</dc:creator>
  <cp:lastModifiedBy>門脇綾音</cp:lastModifiedBy>
  <cp:revision>34</cp:revision>
  <cp:lastPrinted>2022-11-21T01:07:15Z</cp:lastPrinted>
  <dcterms:created xsi:type="dcterms:W3CDTF">2022-07-29T04:56:37Z</dcterms:created>
  <dcterms:modified xsi:type="dcterms:W3CDTF">2022-11-21T01:39:26Z</dcterms:modified>
</cp:coreProperties>
</file>