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5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000"/>
    <a:srgbClr val="0000FF"/>
    <a:srgbClr val="000000"/>
    <a:srgbClr val="006600"/>
    <a:srgbClr val="00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333" autoAdjust="0"/>
  </p:normalViewPr>
  <p:slideViewPr>
    <p:cSldViewPr>
      <p:cViewPr varScale="1">
        <p:scale>
          <a:sx n="71" d="100"/>
          <a:sy n="71" d="100"/>
        </p:scale>
        <p:origin x="1632" y="60"/>
      </p:cViewPr>
      <p:guideLst>
        <p:guide orient="horz" pos="3120"/>
        <p:guide pos="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866FE-85F6-4A80-9566-A757274170A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111AC-98EE-4F39-BD20-5A62BC86C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7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ystem@mail.hellowork.mhlw.go.jp" TargetMode="External"/><Relationship Id="rId2" Type="http://schemas.openxmlformats.org/officeDocument/2006/relationships/hyperlink" Target="mailto:kyujin0605@mhlw.go.jp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139272"/>
              </p:ext>
            </p:extLst>
          </p:nvPr>
        </p:nvGraphicFramePr>
        <p:xfrm>
          <a:off x="332656" y="229110"/>
          <a:ext cx="6192688" cy="2469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3855983799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431726789"/>
                    </a:ext>
                  </a:extLst>
                </a:gridCol>
              </a:tblGrid>
              <a:tr h="763450"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ログインアカウントとして使用する事業所のメールアドレスを次のとおり登録します。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360304"/>
                  </a:ext>
                </a:extLst>
              </a:tr>
              <a:tr h="42649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事業所名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903949"/>
                  </a:ext>
                </a:extLst>
              </a:tr>
              <a:tr h="42649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事業所番号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０６０５　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871756"/>
                  </a:ext>
                </a:extLst>
              </a:tr>
              <a:tr h="42649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役職・氏名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役職：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　　　　　　　　　　　　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氏名：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292181"/>
                  </a:ext>
                </a:extLst>
              </a:tr>
              <a:tr h="42649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メールアドレス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33270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96369"/>
              </p:ext>
            </p:extLst>
          </p:nvPr>
        </p:nvGraphicFramePr>
        <p:xfrm>
          <a:off x="348716" y="3008784"/>
          <a:ext cx="6192688" cy="4648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3984545934"/>
                    </a:ext>
                  </a:extLst>
                </a:gridCol>
              </a:tblGrid>
              <a:tr h="4648853">
                <a:tc>
                  <a:txBody>
                    <a:bodyPr/>
                    <a:lstStyle/>
                    <a:p>
                      <a:endParaRPr kumimoji="1" lang="en-US" altLang="ja-JP" sz="105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上記「利用申込書」の所定事項を入力のうえ、本ファイルを添付し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ハローワークへ電子メー　　　　　　　　　　　　　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ル（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2"/>
                        </a:rPr>
                        <a:t>kyujin0605@mhlw.go.jp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）で申込み。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100" b="1" u="sng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申込受理後、「登録完了」の旨ハローワークから電子メールで連絡します。</a:t>
                      </a:r>
                      <a:endParaRPr kumimoji="1" lang="en-US" altLang="ja-JP" sz="1100" b="1" u="sng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 </a:t>
                      </a: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 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②のメール受信確認後、以下③～⑦は貴事業所のＰＣ等で行ってください。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メールの受信制限をしている場合は、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 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パスワード登録手続きを行う前に 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9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3"/>
                        </a:rPr>
                        <a:t>system@mail.hellowork.mhlw.go.jp</a:t>
                      </a:r>
                      <a:r>
                        <a:rPr lang="en-US" altLang="ja-JP" sz="9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   からの受信を許可してください。 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　　　　　　　　　　　　　　　　　にアクセスし、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ボタンをクリック。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　　　　　　　　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1000"/>
                        </a:spcBef>
                        <a:buFont typeface="+mj-lt"/>
                        <a:buNone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 利用規約などを確認の上、画面下部の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『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「プライバシーポリシー」「マイページ利用規約」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 に同意します。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』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に☑し、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ボタンをクリック。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1000"/>
                        </a:spcBef>
                        <a:buNone/>
                      </a:pP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 登録したメールアドレスを入力し、　　　　 ボタンをクリック。</a:t>
                      </a:r>
                      <a:endParaRPr kumimoji="1" lang="en-US" altLang="ja-JP" sz="1100" b="0" baseline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1000"/>
                        </a:spcBef>
                        <a:buNone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 登録したメールアドレス宛てに「認証キー」が記載されたメールが配信される。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800"/>
                        </a:spcBef>
                        <a:buNone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 パスワードを設定の上、「認証キー」を入力し、　　　</a:t>
                      </a: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ボタンをクリック。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マイページ開設完了</a:t>
                      </a:r>
                      <a:r>
                        <a:rPr lang="en-US" altLang="ja-JP" sz="1100" dirty="0" smtClean="0">
                          <a:solidFill>
                            <a:srgbClr val="FF99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‼</a:t>
                      </a:r>
                      <a:r>
                        <a:rPr lang="ja-JP" altLang="en-US" sz="1100" dirty="0" smtClean="0">
                          <a:solidFill>
                            <a:srgbClr val="FF99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ボタンをクリックし、</a:t>
                      </a:r>
                      <a:endParaRPr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登録したメールアドレスとパスワードでログイン後、各種サービスをご利用いただけます。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695780"/>
                  </a:ext>
                </a:extLst>
              </a:tr>
            </a:tbl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1525710" y="2855118"/>
            <a:ext cx="3744416" cy="35386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求人者マイページの開設手順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21" y="4947726"/>
            <a:ext cx="2227235" cy="167894"/>
          </a:xfrm>
          <a:prstGeom prst="rect">
            <a:avLst/>
          </a:prstGeom>
        </p:spPr>
      </p:pic>
      <p:sp>
        <p:nvSpPr>
          <p:cNvPr id="21" name="下矢印 20"/>
          <p:cNvSpPr/>
          <p:nvPr/>
        </p:nvSpPr>
        <p:spPr>
          <a:xfrm>
            <a:off x="647809" y="4214687"/>
            <a:ext cx="288032" cy="699784"/>
          </a:xfrm>
          <a:prstGeom prst="down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636146" y="6934153"/>
            <a:ext cx="288032" cy="216024"/>
          </a:xfrm>
          <a:prstGeom prst="down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33998" y="5183452"/>
            <a:ext cx="1777936" cy="2000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700" b="1" dirty="0" smtClean="0"/>
              <a:t>求人者マイページ開設（パスワード登録）</a:t>
            </a:r>
            <a:endParaRPr kumimoji="1" lang="ja-JP" altLang="en-US" sz="700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2328083" y="5827956"/>
            <a:ext cx="588849" cy="2000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700" b="1" dirty="0" smtClean="0"/>
              <a:t>次へ進む</a:t>
            </a:r>
            <a:endParaRPr kumimoji="1" lang="ja-JP" altLang="en-US" sz="700" b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3758903" y="6676419"/>
            <a:ext cx="423585" cy="2000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700" b="1" dirty="0" smtClean="0"/>
              <a:t>完了</a:t>
            </a:r>
            <a:endParaRPr kumimoji="1" lang="ja-JP" altLang="en-US" sz="7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2156262" y="7142201"/>
            <a:ext cx="1479005" cy="2000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700" b="1" dirty="0" smtClean="0"/>
              <a:t>ログイン（求人者マイページ開設）</a:t>
            </a:r>
            <a:endParaRPr kumimoji="1" lang="ja-JP" altLang="en-US" sz="700" b="1" dirty="0"/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2813"/>
              </p:ext>
            </p:extLst>
          </p:nvPr>
        </p:nvGraphicFramePr>
        <p:xfrm>
          <a:off x="362163" y="8244008"/>
          <a:ext cx="6192687" cy="1487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7">
                  <a:extLst>
                    <a:ext uri="{9D8B030D-6E8A-4147-A177-3AD203B41FA5}">
                      <a16:colId xmlns:a16="http://schemas.microsoft.com/office/drawing/2014/main" val="4178829859"/>
                    </a:ext>
                  </a:extLst>
                </a:gridCol>
              </a:tblGrid>
              <a:tr h="1487836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操作方法がご不明な場合は、以下の連絡先へお問い合わせください。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3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600" b="0" u="none" baseline="0" dirty="0" smtClean="0">
                          <a:solidFill>
                            <a:srgbClr val="00B05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200" b="1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ヘルプデスク</a:t>
                      </a:r>
                      <a:r>
                        <a:rPr kumimoji="1" lang="ja-JP" altLang="en-US" sz="12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：</a:t>
                      </a:r>
                      <a:r>
                        <a:rPr kumimoji="1" lang="ja-JP" altLang="en-US" sz="14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b="0" u="none" baseline="0" dirty="0" smtClean="0">
                          <a:solidFill>
                            <a:srgbClr val="00B05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☎ </a:t>
                      </a:r>
                      <a:r>
                        <a:rPr kumimoji="1" lang="en-US" altLang="ja-JP" sz="2000" b="1" u="none" baseline="0" dirty="0" smtClean="0">
                          <a:solidFill>
                            <a:srgbClr val="00B05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0570-077450</a:t>
                      </a:r>
                      <a:r>
                        <a:rPr kumimoji="1" lang="ja-JP" altLang="en-US" sz="1600" b="1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（平日</a:t>
                      </a:r>
                      <a:r>
                        <a:rPr kumimoji="1" lang="en-US" altLang="ja-JP" sz="12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2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2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2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200" b="0" u="non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sz="1400" b="0" u="none" baseline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求人者マイページ利用者マニュアル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」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（ハローワークインターネットサービスに掲載）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でも操作方法をご確認いただけます。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8412"/>
                  </a:ext>
                </a:extLst>
              </a:tr>
            </a:tbl>
          </a:graphicData>
        </a:graphic>
      </p:graphicFrame>
      <p:sp>
        <p:nvSpPr>
          <p:cNvPr id="29" name="角丸四角形 28"/>
          <p:cNvSpPr/>
          <p:nvPr/>
        </p:nvSpPr>
        <p:spPr>
          <a:xfrm>
            <a:off x="1522966" y="8022485"/>
            <a:ext cx="3744416" cy="421238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お問い合わせ先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4343" y="5890623"/>
            <a:ext cx="568776" cy="492375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2869657" y="6108175"/>
            <a:ext cx="588849" cy="2000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700" b="1" dirty="0" smtClean="0"/>
              <a:t>次へ進む</a:t>
            </a:r>
            <a:endParaRPr kumimoji="1" lang="ja-JP" altLang="en-US" sz="700" b="1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4339641" y="5627625"/>
            <a:ext cx="2084595" cy="217316"/>
            <a:chOff x="2495174" y="7154185"/>
            <a:chExt cx="2084595" cy="217316"/>
          </a:xfrm>
        </p:grpSpPr>
        <p:sp>
          <p:nvSpPr>
            <p:cNvPr id="25" name="正方形/長方形 24"/>
            <p:cNvSpPr/>
            <p:nvPr/>
          </p:nvSpPr>
          <p:spPr>
            <a:xfrm>
              <a:off x="2495174" y="7155501"/>
              <a:ext cx="1800000" cy="216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ja-JP" altLang="en-US" sz="7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ハローワークインターネットサービス</a:t>
              </a:r>
              <a:endParaRPr kumimoji="1" lang="ja-JP" altLang="en-US" sz="7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298546" y="7154185"/>
              <a:ext cx="281223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検索</a:t>
              </a:r>
              <a:endParaRPr kumimoji="1"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4319110" y="5406087"/>
            <a:ext cx="2320364" cy="223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50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https://www.hellowork.mhlw.go.jp</a:t>
            </a:r>
            <a:r>
              <a:rPr lang="en-US" altLang="ja-JP" sz="850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endParaRPr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368695" y="4186951"/>
            <a:ext cx="2074424" cy="1208879"/>
            <a:chOff x="6900623" y="4234413"/>
            <a:chExt cx="2074424" cy="1208879"/>
          </a:xfrm>
        </p:grpSpPr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00623" y="4234413"/>
              <a:ext cx="2074424" cy="1163751"/>
            </a:xfrm>
            <a:prstGeom prst="rect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37" name="正方形/長方形 36"/>
            <p:cNvSpPr/>
            <p:nvPr/>
          </p:nvSpPr>
          <p:spPr>
            <a:xfrm>
              <a:off x="7626042" y="4565847"/>
              <a:ext cx="885726" cy="877445"/>
            </a:xfrm>
            <a:prstGeom prst="rect">
              <a:avLst/>
            </a:prstGeom>
            <a:noFill/>
            <a:ln w="19050">
              <a:solidFill>
                <a:srgbClr val="FF5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山形 7"/>
          <p:cNvSpPr/>
          <p:nvPr/>
        </p:nvSpPr>
        <p:spPr>
          <a:xfrm>
            <a:off x="3897906" y="5054857"/>
            <a:ext cx="102172" cy="188281"/>
          </a:xfrm>
          <a:prstGeom prst="chevron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" name="山形 39"/>
          <p:cNvSpPr/>
          <p:nvPr/>
        </p:nvSpPr>
        <p:spPr>
          <a:xfrm>
            <a:off x="4008688" y="5057259"/>
            <a:ext cx="102172" cy="188281"/>
          </a:xfrm>
          <a:prstGeom prst="chevron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大かっこ 8"/>
          <p:cNvSpPr/>
          <p:nvPr/>
        </p:nvSpPr>
        <p:spPr>
          <a:xfrm>
            <a:off x="1512407" y="4241242"/>
            <a:ext cx="2180198" cy="576918"/>
          </a:xfrm>
          <a:prstGeom prst="bracketPair">
            <a:avLst/>
          </a:prstGeom>
          <a:noFill/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山形 43"/>
          <p:cNvSpPr/>
          <p:nvPr/>
        </p:nvSpPr>
        <p:spPr>
          <a:xfrm>
            <a:off x="4124307" y="5057258"/>
            <a:ext cx="102172" cy="188281"/>
          </a:xfrm>
          <a:prstGeom prst="chevron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522966" y="43960"/>
            <a:ext cx="3744416" cy="35386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求人者マイページ利用申込書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299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2130</TotalTime>
  <Words>496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中鉢就人</dc:creator>
  <cp:lastModifiedBy>三宅和仁</cp:lastModifiedBy>
  <cp:revision>249</cp:revision>
  <cp:lastPrinted>2022-06-08T01:42:25Z</cp:lastPrinted>
  <dcterms:created xsi:type="dcterms:W3CDTF">2019-04-19T07:01:59Z</dcterms:created>
  <dcterms:modified xsi:type="dcterms:W3CDTF">2022-12-09T06:28:38Z</dcterms:modified>
</cp:coreProperties>
</file>