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62" r:id="rId4"/>
    <p:sldId id="260" r:id="rId5"/>
    <p:sldId id="264" r:id="rId6"/>
    <p:sldId id="265" r:id="rId7"/>
    <p:sldId id="263" r:id="rId8"/>
    <p:sldId id="266" r:id="rId9"/>
    <p:sldId id="269" r:id="rId10"/>
    <p:sldId id="292" r:id="rId11"/>
    <p:sldId id="288" r:id="rId12"/>
    <p:sldId id="268" r:id="rId13"/>
    <p:sldId id="290" r:id="rId14"/>
    <p:sldId id="291" r:id="rId15"/>
    <p:sldId id="293" r:id="rId16"/>
    <p:sldId id="294" r:id="rId17"/>
  </p:sldIdLst>
  <p:sldSz cx="9144000" cy="6858000" type="screen4x3"/>
  <p:notesSz cx="68072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D7F47-014F-4007-B841-9F6D9C0354F9}" type="datetimeFigureOut">
              <a:rPr kumimoji="1" lang="ja-JP" altLang="en-US" smtClean="0"/>
              <a:t>2017/10/2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45C3-7280-464D-8261-BEE719937B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1511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D7F47-014F-4007-B841-9F6D9C0354F9}" type="datetimeFigureOut">
              <a:rPr kumimoji="1" lang="ja-JP" altLang="en-US" smtClean="0"/>
              <a:t>2017/10/2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45C3-7280-464D-8261-BEE719937B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5002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D7F47-014F-4007-B841-9F6D9C0354F9}" type="datetimeFigureOut">
              <a:rPr kumimoji="1" lang="ja-JP" altLang="en-US" smtClean="0"/>
              <a:t>2017/10/2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45C3-7280-464D-8261-BEE719937B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6641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D7F47-014F-4007-B841-9F6D9C0354F9}" type="datetimeFigureOut">
              <a:rPr kumimoji="1" lang="ja-JP" altLang="en-US" smtClean="0"/>
              <a:t>2017/10/2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45C3-7280-464D-8261-BEE719937B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2726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D7F47-014F-4007-B841-9F6D9C0354F9}" type="datetimeFigureOut">
              <a:rPr kumimoji="1" lang="ja-JP" altLang="en-US" smtClean="0"/>
              <a:t>2017/10/2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45C3-7280-464D-8261-BEE719937B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8847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D7F47-014F-4007-B841-9F6D9C0354F9}" type="datetimeFigureOut">
              <a:rPr kumimoji="1" lang="ja-JP" altLang="en-US" smtClean="0"/>
              <a:t>2017/10/2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45C3-7280-464D-8261-BEE719937B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6278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D7F47-014F-4007-B841-9F6D9C0354F9}" type="datetimeFigureOut">
              <a:rPr kumimoji="1" lang="ja-JP" altLang="en-US" smtClean="0"/>
              <a:t>2017/10/2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45C3-7280-464D-8261-BEE719937B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6488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D7F47-014F-4007-B841-9F6D9C0354F9}" type="datetimeFigureOut">
              <a:rPr kumimoji="1" lang="ja-JP" altLang="en-US" smtClean="0"/>
              <a:t>2017/10/2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45C3-7280-464D-8261-BEE719937B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3644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D7F47-014F-4007-B841-9F6D9C0354F9}" type="datetimeFigureOut">
              <a:rPr kumimoji="1" lang="ja-JP" altLang="en-US" smtClean="0"/>
              <a:t>2017/10/2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45C3-7280-464D-8261-BEE719937B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7464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D7F47-014F-4007-B841-9F6D9C0354F9}" type="datetimeFigureOut">
              <a:rPr kumimoji="1" lang="ja-JP" altLang="en-US" smtClean="0"/>
              <a:t>2017/10/2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45C3-7280-464D-8261-BEE719937B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3776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D7F47-014F-4007-B841-9F6D9C0354F9}" type="datetimeFigureOut">
              <a:rPr kumimoji="1" lang="ja-JP" altLang="en-US" smtClean="0"/>
              <a:t>2017/10/2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45C3-7280-464D-8261-BEE719937B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1158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D7F47-014F-4007-B841-9F6D9C0354F9}" type="datetimeFigureOut">
              <a:rPr kumimoji="1" lang="ja-JP" altLang="en-US" smtClean="0"/>
              <a:t>2017/10/2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C45C3-7280-464D-8261-BEE719937B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0682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20000"/>
                <a:lumOff val="8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報道発表資料psdのコピー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088" y="4825866"/>
            <a:ext cx="2050791" cy="600233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351921" y="1268760"/>
            <a:ext cx="6552728" cy="258532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dirty="0" smtClean="0"/>
              <a:t>無期転換ルール</a:t>
            </a:r>
            <a:endParaRPr kumimoji="1" lang="en-US" altLang="ja-JP" sz="5400" dirty="0" smtClean="0"/>
          </a:p>
          <a:p>
            <a:pPr algn="ctr"/>
            <a:r>
              <a:rPr kumimoji="1" lang="ja-JP" altLang="en-US" sz="5400" dirty="0" smtClean="0"/>
              <a:t>と</a:t>
            </a:r>
            <a:endParaRPr kumimoji="1" lang="en-US" altLang="ja-JP" sz="5400" dirty="0" smtClean="0"/>
          </a:p>
          <a:p>
            <a:pPr algn="ctr"/>
            <a:r>
              <a:rPr kumimoji="1" lang="ja-JP" altLang="en-US" sz="5400" dirty="0" smtClean="0"/>
              <a:t>有期雇用特別措置法</a:t>
            </a:r>
            <a:endParaRPr kumimoji="1" lang="ja-JP" altLang="en-US" sz="5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123728" y="4825935"/>
            <a:ext cx="578092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和歌山労働局雇用環境・均等室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525359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10" y="116632"/>
            <a:ext cx="4526622" cy="3138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56748"/>
            <a:ext cx="2880320" cy="3391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2816915"/>
            <a:ext cx="3240360" cy="3921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5160" y="3542477"/>
            <a:ext cx="4471372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右矢印 1"/>
          <p:cNvSpPr/>
          <p:nvPr/>
        </p:nvSpPr>
        <p:spPr>
          <a:xfrm rot="18225710">
            <a:off x="3663124" y="4237009"/>
            <a:ext cx="2249799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右矢印 8"/>
          <p:cNvSpPr/>
          <p:nvPr/>
        </p:nvSpPr>
        <p:spPr>
          <a:xfrm>
            <a:off x="4139952" y="5140952"/>
            <a:ext cx="165618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3300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835696" y="260648"/>
            <a:ext cx="5400600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b="1" dirty="0" smtClean="0"/>
              <a:t>有期雇用特別措置法による特例</a:t>
            </a:r>
            <a:endParaRPr kumimoji="1" lang="en-US" altLang="ja-JP" sz="2800" b="1" dirty="0" smtClean="0"/>
          </a:p>
          <a:p>
            <a:pPr algn="ctr"/>
            <a:r>
              <a:rPr kumimoji="1" lang="ja-JP" altLang="en-US" sz="2800" b="1" dirty="0" smtClean="0"/>
              <a:t>（継続雇用の高齢者の場合）</a:t>
            </a:r>
            <a:endParaRPr kumimoji="1" lang="ja-JP" altLang="en-US" sz="2800" b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1412776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/>
              <a:t>◎無期転換ルール⇒定年後に引き続いて雇用される有期雇用労</a:t>
            </a:r>
            <a:endParaRPr kumimoji="1" lang="en-US" altLang="ja-JP" sz="2400" b="1" dirty="0" smtClean="0"/>
          </a:p>
          <a:p>
            <a:r>
              <a:rPr lang="ja-JP" altLang="en-US" sz="2400" b="1" dirty="0"/>
              <a:t>　</a:t>
            </a:r>
            <a:r>
              <a:rPr lang="ja-JP" altLang="en-US" sz="2400" b="1" dirty="0" smtClean="0"/>
              <a:t>　　　　　　　　　　　　  </a:t>
            </a:r>
            <a:r>
              <a:rPr kumimoji="1" lang="ja-JP" altLang="en-US" sz="2400" b="1" dirty="0" smtClean="0"/>
              <a:t>働者（継続雇用の高齢者）にも適用。</a:t>
            </a:r>
            <a:endParaRPr kumimoji="1" lang="en-US" altLang="ja-JP" sz="2400" b="1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50734" y="2264094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◎「専門的知識等を有する有期雇用労働者等に関する</a:t>
            </a:r>
            <a:r>
              <a:rPr lang="ja-JP" altLang="en-US" sz="2400" b="1" dirty="0" smtClean="0"/>
              <a:t>特別措</a:t>
            </a:r>
            <a:endParaRPr lang="en-US" altLang="ja-JP" sz="2400" b="1" dirty="0" smtClean="0"/>
          </a:p>
          <a:p>
            <a:r>
              <a:rPr lang="ja-JP" altLang="en-US" sz="2400" b="1" dirty="0"/>
              <a:t>　</a:t>
            </a:r>
            <a:r>
              <a:rPr lang="ja-JP" altLang="en-US" sz="2400" b="1" dirty="0" smtClean="0"/>
              <a:t>置法</a:t>
            </a:r>
            <a:r>
              <a:rPr lang="ja-JP" altLang="en-US" sz="2400" b="1" dirty="0"/>
              <a:t>（有期雇用特別措置法）」が平成２７年４月１日から施行</a:t>
            </a:r>
            <a:r>
              <a:rPr lang="ja-JP" altLang="en-US" sz="2400" b="1" dirty="0" smtClean="0"/>
              <a:t>。</a:t>
            </a:r>
            <a:endParaRPr lang="en-US" altLang="ja-JP" sz="2400" b="1" dirty="0"/>
          </a:p>
        </p:txBody>
      </p:sp>
      <p:sp>
        <p:nvSpPr>
          <p:cNvPr id="9" name="下矢印 8"/>
          <p:cNvSpPr/>
          <p:nvPr/>
        </p:nvSpPr>
        <p:spPr>
          <a:xfrm>
            <a:off x="4355976" y="3095091"/>
            <a:ext cx="360040" cy="4059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55160" y="3645024"/>
            <a:ext cx="846094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/>
              <a:t>①専門的知識等を有する有期雇用労働者（高度専門職）</a:t>
            </a:r>
            <a:endParaRPr kumimoji="1" lang="en-US" altLang="ja-JP" sz="2400" b="1" dirty="0" smtClean="0"/>
          </a:p>
          <a:p>
            <a:r>
              <a:rPr lang="ja-JP" altLang="en-US" sz="2400" b="1" dirty="0" smtClean="0"/>
              <a:t>②定年に達した後引き続いて雇用される有期雇用労働者（継続雇用の高齢者）</a:t>
            </a:r>
            <a:endParaRPr kumimoji="1" lang="ja-JP" altLang="en-US" sz="2400" b="1" dirty="0"/>
          </a:p>
        </p:txBody>
      </p:sp>
      <p:sp>
        <p:nvSpPr>
          <p:cNvPr id="12" name="下矢印 11"/>
          <p:cNvSpPr/>
          <p:nvPr/>
        </p:nvSpPr>
        <p:spPr>
          <a:xfrm>
            <a:off x="4333575" y="4947961"/>
            <a:ext cx="360040" cy="4059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55160" y="5353878"/>
            <a:ext cx="83205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/>
              <a:t>適切な雇用管理に関する計画を作成し、都道府県労働局長の認定を受けた場合、</a:t>
            </a:r>
            <a:r>
              <a:rPr kumimoji="1" lang="ja-JP" altLang="en-US" sz="2400" b="1" u="sng" dirty="0" smtClean="0">
                <a:solidFill>
                  <a:srgbClr val="FF0000"/>
                </a:solidFill>
              </a:rPr>
              <a:t>無期転換ルールに関する特例が適用</a:t>
            </a:r>
            <a:r>
              <a:rPr kumimoji="1" lang="ja-JP" altLang="en-US" sz="2400" b="1" dirty="0" smtClean="0"/>
              <a:t>されます。</a:t>
            </a:r>
            <a:endParaRPr kumimoji="1"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47519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/>
          <p:cNvGrpSpPr/>
          <p:nvPr/>
        </p:nvGrpSpPr>
        <p:grpSpPr>
          <a:xfrm>
            <a:off x="131222" y="1311980"/>
            <a:ext cx="9012778" cy="5150902"/>
            <a:chOff x="131222" y="116632"/>
            <a:chExt cx="9012778" cy="4394224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1222" y="116632"/>
              <a:ext cx="9012778" cy="4394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テキスト ボックス 2"/>
            <p:cNvSpPr txBox="1"/>
            <p:nvPr/>
          </p:nvSpPr>
          <p:spPr>
            <a:xfrm>
              <a:off x="1907704" y="347720"/>
              <a:ext cx="1152128" cy="64633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</a:rPr>
                <a:t>あ</a:t>
              </a:r>
              <a:endParaRPr kumimoji="1" lang="en-US" altLang="ja-JP" dirty="0" smtClean="0">
                <a:solidFill>
                  <a:schemeClr val="accent6">
                    <a:lumMod val="20000"/>
                    <a:lumOff val="80000"/>
                  </a:schemeClr>
                </a:solidFill>
              </a:endParaRPr>
            </a:p>
            <a:p>
              <a:endParaRPr kumimoji="1" lang="ja-JP" altLang="en-US" dirty="0">
                <a:solidFill>
                  <a:schemeClr val="accent6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7" name="テキスト ボックス 6"/>
          <p:cNvSpPr txBox="1"/>
          <p:nvPr/>
        </p:nvSpPr>
        <p:spPr>
          <a:xfrm>
            <a:off x="1875054" y="404664"/>
            <a:ext cx="54006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b="1" dirty="0" smtClean="0"/>
              <a:t>継続雇用の高齢者の特例</a:t>
            </a:r>
            <a:endParaRPr kumimoji="1" lang="ja-JP" altLang="en-US" sz="3600" b="1" dirty="0"/>
          </a:p>
        </p:txBody>
      </p:sp>
      <p:cxnSp>
        <p:nvCxnSpPr>
          <p:cNvPr id="8" name="直線コネクタ 7"/>
          <p:cNvCxnSpPr/>
          <p:nvPr/>
        </p:nvCxnSpPr>
        <p:spPr>
          <a:xfrm>
            <a:off x="3491880" y="3068960"/>
            <a:ext cx="511256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611560" y="3429000"/>
            <a:ext cx="799288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611560" y="3789040"/>
            <a:ext cx="799288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611560" y="4149080"/>
            <a:ext cx="273630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1960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496944" cy="5998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円/楕円 8"/>
          <p:cNvSpPr/>
          <p:nvPr/>
        </p:nvSpPr>
        <p:spPr>
          <a:xfrm>
            <a:off x="5148064" y="4653136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1763688" y="5085184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矢印コネクタ 12"/>
          <p:cNvCxnSpPr>
            <a:endCxn id="11" idx="5"/>
          </p:cNvCxnSpPr>
          <p:nvPr/>
        </p:nvCxnSpPr>
        <p:spPr>
          <a:xfrm flipH="1" flipV="1">
            <a:off x="2009539" y="5331035"/>
            <a:ext cx="2274431" cy="33021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>
            <a:endCxn id="9" idx="3"/>
          </p:cNvCxnSpPr>
          <p:nvPr/>
        </p:nvCxnSpPr>
        <p:spPr>
          <a:xfrm flipV="1">
            <a:off x="4283968" y="4898987"/>
            <a:ext cx="906277" cy="76226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>
            <a:off x="4283968" y="5661248"/>
            <a:ext cx="0" cy="43204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0216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4400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直線コネクタ 5"/>
          <p:cNvCxnSpPr/>
          <p:nvPr/>
        </p:nvCxnSpPr>
        <p:spPr>
          <a:xfrm>
            <a:off x="1475656" y="2492896"/>
            <a:ext cx="0" cy="2232248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1475656" y="2492896"/>
            <a:ext cx="7272808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8748464" y="2492896"/>
            <a:ext cx="0" cy="2232248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1475656" y="4725144"/>
            <a:ext cx="7272808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724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8784976" cy="6855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57016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951" y="332656"/>
            <a:ext cx="9030049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0661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467544" y="404664"/>
            <a:ext cx="8352928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/>
              <a:t>１　平成２４年の改正労働契約法のポイント</a:t>
            </a:r>
            <a:endParaRPr kumimoji="1" lang="ja-JP" altLang="en-US" sz="32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67544" y="1196752"/>
            <a:ext cx="83529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　平成２０年３月１日から施行されている労働契約法は、労働契約に関する基本的な</a:t>
            </a:r>
            <a:r>
              <a:rPr lang="ja-JP" altLang="en-US" sz="2800" dirty="0" smtClean="0"/>
              <a:t>ルールを規定した法律です。労働契約法は、平成２４年８月１０日に一部改正され、有期労働契約についての３つのルールが新たに規定されました。</a:t>
            </a:r>
            <a:r>
              <a:rPr kumimoji="1" lang="ja-JP" altLang="en-US" sz="2800" dirty="0"/>
              <a:t>　</a:t>
            </a:r>
            <a:endParaRPr kumimoji="1" lang="en-US" altLang="ja-JP" sz="28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987824" y="3250968"/>
            <a:ext cx="3060093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dirty="0" smtClean="0"/>
              <a:t>３つのルール</a:t>
            </a:r>
            <a:endParaRPr kumimoji="1" lang="ja-JP" altLang="en-US" sz="36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91580" y="3897299"/>
            <a:ext cx="7704856" cy="2677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FF0000"/>
                </a:solidFill>
              </a:rPr>
              <a:t>Ⅰ</a:t>
            </a:r>
            <a:r>
              <a:rPr kumimoji="1" lang="ja-JP" altLang="en-US" sz="2800" b="1" dirty="0" smtClean="0">
                <a:solidFill>
                  <a:srgbClr val="FF0000"/>
                </a:solidFill>
              </a:rPr>
              <a:t>　無期労働契約への転換</a:t>
            </a:r>
            <a:endParaRPr kumimoji="1" lang="en-US" altLang="ja-JP" sz="2800" b="1" dirty="0" smtClean="0">
              <a:solidFill>
                <a:srgbClr val="FF0000"/>
              </a:solidFill>
            </a:endParaRPr>
          </a:p>
          <a:p>
            <a:r>
              <a:rPr lang="ja-JP" altLang="en-US" sz="2800" b="1" dirty="0">
                <a:solidFill>
                  <a:srgbClr val="FF0000"/>
                </a:solidFill>
              </a:rPr>
              <a:t>　</a:t>
            </a:r>
            <a:r>
              <a:rPr lang="ja-JP" altLang="en-US" sz="2800" b="1" dirty="0" smtClean="0">
                <a:solidFill>
                  <a:srgbClr val="FF0000"/>
                </a:solidFill>
              </a:rPr>
              <a:t>　　　　　</a:t>
            </a:r>
            <a:r>
              <a:rPr kumimoji="1" lang="ja-JP" altLang="en-US" sz="2800" b="1" dirty="0" smtClean="0">
                <a:solidFill>
                  <a:srgbClr val="FF0000"/>
                </a:solidFill>
              </a:rPr>
              <a:t>（平成２５年４月１日から施行）</a:t>
            </a:r>
            <a:endParaRPr lang="en-US" altLang="ja-JP" sz="2800" b="1" dirty="0" smtClean="0"/>
          </a:p>
          <a:p>
            <a:r>
              <a:rPr lang="en-US" altLang="ja-JP" sz="2800" b="1" dirty="0" smtClean="0"/>
              <a:t>Ⅱ</a:t>
            </a:r>
            <a:r>
              <a:rPr lang="ja-JP" altLang="en-US" sz="2800" b="1" dirty="0" smtClean="0"/>
              <a:t>　「雇止め法理」の法定化</a:t>
            </a:r>
            <a:endParaRPr lang="en-US" altLang="ja-JP" sz="2800" b="1" dirty="0" smtClean="0"/>
          </a:p>
          <a:p>
            <a:r>
              <a:rPr lang="ja-JP" altLang="en-US" sz="2800" b="1" dirty="0"/>
              <a:t>　</a:t>
            </a:r>
            <a:r>
              <a:rPr lang="ja-JP" altLang="en-US" sz="2800" b="1" dirty="0" smtClean="0"/>
              <a:t>　　　　　（平成２４年８月１０日から施行）</a:t>
            </a:r>
            <a:endParaRPr kumimoji="1" lang="en-US" altLang="ja-JP" sz="2800" b="1" dirty="0"/>
          </a:p>
          <a:p>
            <a:r>
              <a:rPr lang="en-US" altLang="ja-JP" sz="2800" b="1" dirty="0" smtClean="0"/>
              <a:t>Ⅲ</a:t>
            </a:r>
            <a:r>
              <a:rPr lang="ja-JP" altLang="en-US" sz="2800" b="1" dirty="0" smtClean="0"/>
              <a:t>　不合理な労働条件の禁止</a:t>
            </a:r>
            <a:endParaRPr lang="en-US" altLang="ja-JP" sz="2800" b="1" dirty="0" smtClean="0"/>
          </a:p>
          <a:p>
            <a:r>
              <a:rPr lang="ja-JP" altLang="en-US" sz="2800" b="1" dirty="0"/>
              <a:t>　</a:t>
            </a:r>
            <a:r>
              <a:rPr lang="ja-JP" altLang="en-US" sz="2800" b="1" dirty="0" smtClean="0"/>
              <a:t>　　　　　（平成２５年４月１日から施行）</a:t>
            </a:r>
            <a:endParaRPr kumimoji="1" lang="ja-JP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091565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95536" y="251765"/>
            <a:ext cx="8424936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/>
              <a:t>２　無期労働契約への転換（第１８条）</a:t>
            </a:r>
            <a:endParaRPr kumimoji="1" lang="ja-JP" altLang="en-US" sz="32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95545" y="4611231"/>
            <a:ext cx="8568952" cy="200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/>
              <a:t>　</a:t>
            </a:r>
            <a:r>
              <a:rPr kumimoji="1" lang="en-US" altLang="ja-JP" sz="2800" b="1" dirty="0" smtClean="0"/>
              <a:t>※</a:t>
            </a:r>
            <a:r>
              <a:rPr kumimoji="1" lang="ja-JP" altLang="en-US" sz="2800" b="1" dirty="0" smtClean="0"/>
              <a:t>通算契約期間のカウントは、</a:t>
            </a:r>
            <a:r>
              <a:rPr kumimoji="1" lang="ja-JP" altLang="en-US" sz="2800" b="1" u="sng" dirty="0" smtClean="0">
                <a:solidFill>
                  <a:srgbClr val="FF0000"/>
                </a:solidFill>
              </a:rPr>
              <a:t>平成２５年４月１日以後　</a:t>
            </a:r>
            <a:endParaRPr kumimoji="1" lang="en-US" altLang="ja-JP" sz="2800" b="1" u="sng" dirty="0" smtClean="0">
              <a:solidFill>
                <a:srgbClr val="FF0000"/>
              </a:solidFill>
            </a:endParaRPr>
          </a:p>
          <a:p>
            <a:r>
              <a:rPr lang="ja-JP" altLang="en-US" sz="2800" b="1" dirty="0">
                <a:solidFill>
                  <a:srgbClr val="FF0000"/>
                </a:solidFill>
              </a:rPr>
              <a:t>　</a:t>
            </a:r>
            <a:r>
              <a:rPr kumimoji="1" lang="ja-JP" altLang="en-US" sz="2800" b="1" dirty="0" smtClean="0"/>
              <a:t>に開始する有期労働契約が対象です。</a:t>
            </a:r>
            <a:endParaRPr kumimoji="1" lang="en-US" altLang="ja-JP" sz="2800" b="1" dirty="0" smtClean="0"/>
          </a:p>
          <a:p>
            <a:pPr>
              <a:lnSpc>
                <a:spcPts val="1500"/>
              </a:lnSpc>
            </a:pPr>
            <a:r>
              <a:rPr lang="ja-JP" altLang="en-US" sz="2800" b="1" dirty="0" smtClean="0"/>
              <a:t>　</a:t>
            </a:r>
            <a:endParaRPr lang="en-US" altLang="ja-JP" sz="2800" b="1" dirty="0" smtClean="0"/>
          </a:p>
          <a:p>
            <a:r>
              <a:rPr lang="ja-JP" altLang="en-US" sz="2800" b="1" dirty="0" smtClean="0"/>
              <a:t>　⇒</a:t>
            </a:r>
            <a:r>
              <a:rPr lang="ja-JP" altLang="en-US" sz="2800" b="1" dirty="0" smtClean="0">
                <a:solidFill>
                  <a:srgbClr val="FF0000"/>
                </a:solidFill>
              </a:rPr>
              <a:t>平成２５年３月３１日以前</a:t>
            </a:r>
            <a:r>
              <a:rPr lang="ja-JP" altLang="en-US" sz="2800" b="1" dirty="0" smtClean="0"/>
              <a:t>に開始した有期労働契約</a:t>
            </a:r>
            <a:endParaRPr lang="en-US" altLang="ja-JP" sz="2800" b="1" dirty="0" smtClean="0"/>
          </a:p>
          <a:p>
            <a:r>
              <a:rPr lang="ja-JP" altLang="en-US" sz="2800" b="1" dirty="0"/>
              <a:t>　</a:t>
            </a:r>
            <a:r>
              <a:rPr lang="ja-JP" altLang="en-US" sz="2800" b="1" dirty="0" smtClean="0"/>
              <a:t>は、通算期間に含めません。　</a:t>
            </a:r>
            <a:endParaRPr kumimoji="1" lang="ja-JP" altLang="en-US" sz="2800" b="1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95536" y="1052736"/>
            <a:ext cx="84249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 smtClean="0">
                <a:solidFill>
                  <a:srgbClr val="FF0000"/>
                </a:solidFill>
              </a:rPr>
              <a:t>　同一</a:t>
            </a:r>
            <a:r>
              <a:rPr lang="ja-JP" altLang="en-US" sz="2800" b="1" dirty="0">
                <a:solidFill>
                  <a:srgbClr val="FF0000"/>
                </a:solidFill>
              </a:rPr>
              <a:t>の使用者</a:t>
            </a:r>
            <a:r>
              <a:rPr lang="ja-JP" altLang="en-US" sz="2800" b="1" dirty="0"/>
              <a:t>との間で、有期労働契約が</a:t>
            </a:r>
            <a:r>
              <a:rPr lang="ja-JP" altLang="en-US" sz="2800" b="1" dirty="0">
                <a:solidFill>
                  <a:srgbClr val="FF0000"/>
                </a:solidFill>
              </a:rPr>
              <a:t>通算で５年</a:t>
            </a:r>
            <a:r>
              <a:rPr lang="ja-JP" altLang="en-US" sz="2800" b="1" dirty="0"/>
              <a:t>を</a:t>
            </a:r>
            <a:r>
              <a:rPr lang="ja-JP" altLang="en-US" sz="2800" b="1" dirty="0" smtClean="0"/>
              <a:t>超えて繰り返し</a:t>
            </a:r>
            <a:r>
              <a:rPr lang="ja-JP" altLang="en-US" sz="2800" b="1" dirty="0"/>
              <a:t>更新された場合は、</a:t>
            </a:r>
            <a:r>
              <a:rPr lang="ja-JP" altLang="en-US" sz="2800" b="1" dirty="0">
                <a:solidFill>
                  <a:srgbClr val="FF0000"/>
                </a:solidFill>
              </a:rPr>
              <a:t>労働者の申込み</a:t>
            </a:r>
            <a:r>
              <a:rPr lang="ja-JP" altLang="en-US" sz="2800" b="1" dirty="0"/>
              <a:t>により、無期</a:t>
            </a:r>
            <a:r>
              <a:rPr lang="ja-JP" altLang="en-US" sz="2800" b="1" dirty="0" smtClean="0"/>
              <a:t>労働契約</a:t>
            </a:r>
            <a:r>
              <a:rPr lang="ja-JP" altLang="en-US" sz="2800" b="1" dirty="0"/>
              <a:t>に転換します。</a:t>
            </a:r>
            <a:endParaRPr lang="en-US" altLang="ja-JP" sz="2800" b="1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527376" y="2474605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/>
              <a:t>この</a:t>
            </a:r>
            <a:r>
              <a:rPr lang="ja-JP" altLang="en-US" b="1" dirty="0"/>
              <a:t>ルールは、有期労働契約の濫用的な利用を抑制し、</a:t>
            </a:r>
            <a:r>
              <a:rPr lang="ja-JP" altLang="en-US" b="1" dirty="0" smtClean="0"/>
              <a:t>労働者</a:t>
            </a:r>
            <a:r>
              <a:rPr lang="ja-JP" altLang="en-US" b="1" dirty="0"/>
              <a:t>の雇用の安定を図ることを目的としています。</a:t>
            </a:r>
            <a:endParaRPr lang="en-US" altLang="ja-JP" b="1" dirty="0"/>
          </a:p>
        </p:txBody>
      </p:sp>
      <p:sp>
        <p:nvSpPr>
          <p:cNvPr id="33" name="角丸四角形 32"/>
          <p:cNvSpPr/>
          <p:nvPr/>
        </p:nvSpPr>
        <p:spPr>
          <a:xfrm>
            <a:off x="3527376" y="2401727"/>
            <a:ext cx="5472608" cy="792088"/>
          </a:xfrm>
          <a:prstGeom prst="roundRect">
            <a:avLst/>
          </a:prstGeom>
          <a:noFill/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 9"/>
          <p:cNvSpPr/>
          <p:nvPr/>
        </p:nvSpPr>
        <p:spPr>
          <a:xfrm>
            <a:off x="383878" y="3351769"/>
            <a:ext cx="8616106" cy="1039763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05780" y="3560535"/>
            <a:ext cx="8694204" cy="83099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　同一の会社で通算５年を超えるすべての有期契約労働者が対象。パートタイマー、アルバイト、派遣社員など、名称は問いません。</a:t>
            </a:r>
            <a:endParaRPr kumimoji="1" lang="ja-JP" altLang="en-US" sz="2400" b="1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04170" y="3120936"/>
            <a:ext cx="273250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 smtClean="0"/>
              <a:t>対象となる労働者</a:t>
            </a:r>
            <a:endParaRPr kumimoji="1"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210579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4" name="テキスト ボックス 44"/>
          <p:cNvSpPr txBox="1">
            <a:spLocks noChangeArrowheads="1"/>
          </p:cNvSpPr>
          <p:nvPr/>
        </p:nvSpPr>
        <p:spPr bwMode="auto">
          <a:xfrm>
            <a:off x="298107" y="231502"/>
            <a:ext cx="8512519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400" b="1" dirty="0">
                <a:latin typeface="メイリオ" pitchFamily="50" charset="-128"/>
                <a:ea typeface="メイリオ" pitchFamily="50" charset="-128"/>
              </a:rPr>
              <a:t>【</a:t>
            </a:r>
            <a:r>
              <a:rPr lang="ja-JP" altLang="en-US" sz="2400" b="1" dirty="0">
                <a:latin typeface="メイリオ" pitchFamily="50" charset="-128"/>
                <a:ea typeface="メイリオ" pitchFamily="50" charset="-128"/>
              </a:rPr>
              <a:t>平成</a:t>
            </a:r>
            <a:r>
              <a:rPr lang="en-US" altLang="ja-JP" sz="2400" b="1" dirty="0">
                <a:latin typeface="メイリオ" pitchFamily="50" charset="-128"/>
                <a:ea typeface="メイリオ" pitchFamily="50" charset="-128"/>
              </a:rPr>
              <a:t>25</a:t>
            </a:r>
            <a:r>
              <a:rPr lang="ja-JP" altLang="en-US" sz="2400" b="1" dirty="0">
                <a:latin typeface="メイリオ" pitchFamily="50" charset="-128"/>
                <a:ea typeface="メイリオ" pitchFamily="50" charset="-128"/>
              </a:rPr>
              <a:t>年</a:t>
            </a:r>
            <a:r>
              <a:rPr lang="en-US" altLang="ja-JP" sz="2400" b="1" dirty="0">
                <a:latin typeface="メイリオ" pitchFamily="50" charset="-128"/>
                <a:ea typeface="メイリオ" pitchFamily="50" charset="-128"/>
              </a:rPr>
              <a:t>4</a:t>
            </a:r>
            <a:r>
              <a:rPr lang="ja-JP" altLang="en-US" sz="2400" b="1" dirty="0">
                <a:latin typeface="メイリオ" pitchFamily="50" charset="-128"/>
                <a:ea typeface="メイリオ" pitchFamily="50" charset="-128"/>
              </a:rPr>
              <a:t>月開始で契約期間が１年の場合の例</a:t>
            </a:r>
            <a:r>
              <a:rPr lang="en-US" altLang="ja-JP" sz="2400" b="1" dirty="0">
                <a:latin typeface="メイリオ" pitchFamily="50" charset="-128"/>
                <a:ea typeface="メイリオ" pitchFamily="50" charset="-128"/>
              </a:rPr>
              <a:t>】</a:t>
            </a:r>
            <a:endParaRPr lang="ja-JP" altLang="en-US" sz="2400" b="1" dirty="0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46" name="屈折矢印 45"/>
          <p:cNvSpPr/>
          <p:nvPr/>
        </p:nvSpPr>
        <p:spPr>
          <a:xfrm rot="5400000">
            <a:off x="4762057" y="2889900"/>
            <a:ext cx="555625" cy="211137"/>
          </a:xfrm>
          <a:prstGeom prst="bentUpArrow">
            <a:avLst>
              <a:gd name="adj1" fmla="val 27605"/>
              <a:gd name="adj2" fmla="val 37449"/>
              <a:gd name="adj3" fmla="val 49610"/>
            </a:avLst>
          </a:prstGeom>
          <a:solidFill>
            <a:schemeClr val="accent3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>
              <a:defRPr/>
            </a:pP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右中かっこ 4"/>
          <p:cNvSpPr/>
          <p:nvPr/>
        </p:nvSpPr>
        <p:spPr>
          <a:xfrm rot="5400000">
            <a:off x="6190624" y="2964042"/>
            <a:ext cx="241300" cy="858837"/>
          </a:xfrm>
          <a:prstGeom prst="rightBrace">
            <a:avLst/>
          </a:prstGeom>
          <a:solidFill>
            <a:schemeClr val="bg1"/>
          </a:solidFill>
          <a:ln w="19050">
            <a:solidFill>
              <a:srgbClr val="F26649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 sz="2800"/>
          </a:p>
        </p:txBody>
      </p:sp>
      <p:grpSp>
        <p:nvGrpSpPr>
          <p:cNvPr id="11" name="グループ化 10"/>
          <p:cNvGrpSpPr/>
          <p:nvPr/>
        </p:nvGrpSpPr>
        <p:grpSpPr>
          <a:xfrm>
            <a:off x="200715" y="804959"/>
            <a:ext cx="8794061" cy="3439400"/>
            <a:chOff x="26090" y="2198914"/>
            <a:chExt cx="8794061" cy="3439400"/>
          </a:xfrm>
        </p:grpSpPr>
        <p:grpSp>
          <p:nvGrpSpPr>
            <p:cNvPr id="2" name="グループ化 76"/>
            <p:cNvGrpSpPr>
              <a:grpSpLocks/>
            </p:cNvGrpSpPr>
            <p:nvPr/>
          </p:nvGrpSpPr>
          <p:grpSpPr bwMode="auto">
            <a:xfrm>
              <a:off x="257175" y="2615714"/>
              <a:ext cx="8553450" cy="2171700"/>
              <a:chOff x="166562" y="2266847"/>
              <a:chExt cx="6300365" cy="1826288"/>
            </a:xfrm>
          </p:grpSpPr>
          <p:sp>
            <p:nvSpPr>
              <p:cNvPr id="13346" name="AutoShape 6"/>
              <p:cNvSpPr>
                <a:spLocks noChangeArrowheads="1"/>
              </p:cNvSpPr>
              <p:nvPr/>
            </p:nvSpPr>
            <p:spPr bwMode="auto">
              <a:xfrm>
                <a:off x="4489207" y="2865863"/>
                <a:ext cx="831057" cy="246743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ja-JP" sz="3600">
                    <a:solidFill>
                      <a:srgbClr val="FF0000"/>
                    </a:solidFill>
                    <a:latin typeface="ＭＳ Ｐゴシック" charset="-128"/>
                  </a:rPr>
                  <a:t> </a:t>
                </a:r>
                <a:endParaRPr lang="ja-JP" altLang="en-US" sz="2400">
                  <a:solidFill>
                    <a:srgbClr val="FF0000"/>
                  </a:solidFill>
                  <a:latin typeface="ＭＳ Ｐゴシック" charset="-128"/>
                </a:endParaRPr>
              </a:p>
            </p:txBody>
          </p:sp>
          <p:sp>
            <p:nvSpPr>
              <p:cNvPr id="8" name="右矢印 7"/>
              <p:cNvSpPr/>
              <p:nvPr/>
            </p:nvSpPr>
            <p:spPr>
              <a:xfrm>
                <a:off x="4149309" y="2483118"/>
                <a:ext cx="2317618" cy="432542"/>
              </a:xfrm>
              <a:prstGeom prst="rightArrow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8" tIns="45714" rIns="91428" bIns="45714"/>
              <a:lstStyle/>
              <a:p>
                <a:pPr algn="ctr">
                  <a:defRPr/>
                </a:pPr>
                <a:r>
                  <a:rPr lang="ja-JP" altLang="en-US" sz="1400" b="1" dirty="0" smtClean="0">
                    <a:solidFill>
                      <a:schemeClr val="tx1"/>
                    </a:solidFill>
                    <a:latin typeface="メイリオ" pitchFamily="50" charset="-128"/>
                    <a:ea typeface="メイリオ" pitchFamily="50" charset="-128"/>
                  </a:rPr>
                  <a:t>無期</a:t>
                </a:r>
                <a:r>
                  <a:rPr lang="ja-JP" altLang="en-US" sz="1400" b="1" dirty="0">
                    <a:solidFill>
                      <a:schemeClr val="tx1"/>
                    </a:solidFill>
                    <a:latin typeface="メイリオ" pitchFamily="50" charset="-128"/>
                    <a:ea typeface="メイリオ" pitchFamily="50" charset="-128"/>
                  </a:rPr>
                  <a:t>労働契約</a:t>
                </a:r>
              </a:p>
            </p:txBody>
          </p:sp>
          <p:sp>
            <p:nvSpPr>
              <p:cNvPr id="9" name="左右矢印 8"/>
              <p:cNvSpPr/>
              <p:nvPr/>
            </p:nvSpPr>
            <p:spPr>
              <a:xfrm>
                <a:off x="260109" y="2333597"/>
                <a:ext cx="3241390" cy="170881"/>
              </a:xfrm>
              <a:prstGeom prst="leftRightArrow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49" name="テキスト ボックス 9"/>
              <p:cNvSpPr txBox="1">
                <a:spLocks noChangeArrowheads="1"/>
              </p:cNvSpPr>
              <p:nvPr/>
            </p:nvSpPr>
            <p:spPr bwMode="auto">
              <a:xfrm>
                <a:off x="1628800" y="2266847"/>
                <a:ext cx="555217" cy="33642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ja-JP" altLang="en-US" sz="2000" b="1" dirty="0">
                    <a:latin typeface="メイリオ" pitchFamily="50" charset="-128"/>
                    <a:ea typeface="メイリオ" pitchFamily="50" charset="-128"/>
                  </a:rPr>
                  <a:t>５年</a:t>
                </a:r>
              </a:p>
            </p:txBody>
          </p:sp>
          <p:sp>
            <p:nvSpPr>
              <p:cNvPr id="13350" name="テキスト ボックス 10"/>
              <p:cNvSpPr txBox="1">
                <a:spLocks noChangeArrowheads="1"/>
              </p:cNvSpPr>
              <p:nvPr/>
            </p:nvSpPr>
            <p:spPr bwMode="auto">
              <a:xfrm>
                <a:off x="166562" y="2901266"/>
                <a:ext cx="212245" cy="646319"/>
              </a:xfrm>
              <a:prstGeom prst="rect">
                <a:avLst/>
              </a:prstGeom>
              <a:noFill/>
              <a:ln w="15875">
                <a:noFill/>
                <a:miter lim="800000"/>
                <a:headEnd/>
                <a:tailEnd/>
              </a:ln>
            </p:spPr>
            <p:txBody>
              <a:bodyPr vert="eaVert" lIns="36000" tIns="0" rIns="36000" bIns="0" anchor="ctr">
                <a:spAutoFit/>
              </a:bodyPr>
              <a:lstStyle/>
              <a:p>
                <a:r>
                  <a:rPr lang="ja-JP" altLang="en-US" sz="1400" b="1">
                    <a:solidFill>
                      <a:srgbClr val="000000"/>
                    </a:solidFill>
                    <a:latin typeface="メイリオ" pitchFamily="50" charset="-128"/>
                    <a:ea typeface="メイリオ" pitchFamily="50" charset="-128"/>
                  </a:rPr>
                  <a:t> ←</a:t>
                </a:r>
                <a:r>
                  <a:rPr lang="ja-JP" altLang="en-US" sz="1400">
                    <a:solidFill>
                      <a:srgbClr val="000000"/>
                    </a:solidFill>
                    <a:latin typeface="メイリオ" pitchFamily="50" charset="-128"/>
                    <a:ea typeface="メイリオ" pitchFamily="50" charset="-128"/>
                  </a:rPr>
                  <a:t>締結</a:t>
                </a:r>
                <a:endParaRPr lang="en-US" altLang="ja-JP" sz="1400">
                  <a:solidFill>
                    <a:srgbClr val="000000"/>
                  </a:solidFill>
                  <a:latin typeface="メイリオ" pitchFamily="50" charset="-128"/>
                  <a:ea typeface="メイリオ" pitchFamily="50" charset="-128"/>
                </a:endParaRPr>
              </a:p>
            </p:txBody>
          </p:sp>
          <p:sp>
            <p:nvSpPr>
              <p:cNvPr id="13351" name="テキスト ボックス 11"/>
              <p:cNvSpPr txBox="1">
                <a:spLocks noChangeArrowheads="1"/>
              </p:cNvSpPr>
              <p:nvPr/>
            </p:nvSpPr>
            <p:spPr bwMode="auto">
              <a:xfrm>
                <a:off x="797119" y="2901266"/>
                <a:ext cx="212246" cy="646319"/>
              </a:xfrm>
              <a:prstGeom prst="rect">
                <a:avLst/>
              </a:prstGeom>
              <a:noFill/>
              <a:ln w="15875">
                <a:noFill/>
                <a:miter lim="800000"/>
                <a:headEnd/>
                <a:tailEnd/>
              </a:ln>
            </p:spPr>
            <p:txBody>
              <a:bodyPr vert="eaVert" lIns="36000" tIns="0" rIns="36000" bIns="0" anchor="ctr">
                <a:spAutoFit/>
              </a:bodyPr>
              <a:lstStyle/>
              <a:p>
                <a:r>
                  <a:rPr lang="ja-JP" altLang="en-US" sz="1400" dirty="0">
                    <a:solidFill>
                      <a:srgbClr val="000000"/>
                    </a:solidFill>
                    <a:latin typeface="メイリオ" pitchFamily="50" charset="-128"/>
                    <a:ea typeface="メイリオ" pitchFamily="50" charset="-128"/>
                  </a:rPr>
                  <a:t> ←更新</a:t>
                </a:r>
                <a:endParaRPr lang="en-US" altLang="ja-JP" sz="1400" dirty="0">
                  <a:solidFill>
                    <a:srgbClr val="000000"/>
                  </a:solidFill>
                  <a:latin typeface="メイリオ" pitchFamily="50" charset="-128"/>
                  <a:ea typeface="メイリオ" pitchFamily="50" charset="-128"/>
                </a:endParaRPr>
              </a:p>
            </p:txBody>
          </p:sp>
          <p:sp>
            <p:nvSpPr>
              <p:cNvPr id="13" name="右矢印 12"/>
              <p:cNvSpPr/>
              <p:nvPr/>
            </p:nvSpPr>
            <p:spPr>
              <a:xfrm>
                <a:off x="260109" y="2528508"/>
                <a:ext cx="648980" cy="376472"/>
              </a:xfrm>
              <a:prstGeom prst="rightArrow">
                <a:avLst>
                  <a:gd name="adj1" fmla="val 50000"/>
                  <a:gd name="adj2" fmla="val 34788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8" tIns="45714" rIns="91428" bIns="45714"/>
              <a:lstStyle/>
              <a:p>
                <a:pPr algn="ctr">
                  <a:defRPr/>
                </a:pPr>
                <a:r>
                  <a:rPr lang="ja-JP" altLang="en-US" sz="1400" b="1" dirty="0">
                    <a:solidFill>
                      <a:schemeClr val="tx1"/>
                    </a:solidFill>
                    <a:latin typeface="メイリオ" pitchFamily="50" charset="-128"/>
                    <a:ea typeface="メイリオ" pitchFamily="50" charset="-128"/>
                  </a:rPr>
                  <a:t>１年</a:t>
                </a:r>
              </a:p>
            </p:txBody>
          </p:sp>
          <p:sp>
            <p:nvSpPr>
              <p:cNvPr id="13353" name="テキスト ボックス 13"/>
              <p:cNvSpPr txBox="1">
                <a:spLocks noChangeArrowheads="1"/>
              </p:cNvSpPr>
              <p:nvPr/>
            </p:nvSpPr>
            <p:spPr bwMode="auto">
              <a:xfrm>
                <a:off x="1450776" y="2901266"/>
                <a:ext cx="212246" cy="646319"/>
              </a:xfrm>
              <a:prstGeom prst="rect">
                <a:avLst/>
              </a:prstGeom>
              <a:noFill/>
              <a:ln w="15875">
                <a:noFill/>
                <a:miter lim="800000"/>
                <a:headEnd/>
                <a:tailEnd/>
              </a:ln>
            </p:spPr>
            <p:txBody>
              <a:bodyPr vert="eaVert" lIns="36000" tIns="0" rIns="36000" bIns="0" anchor="ctr">
                <a:spAutoFit/>
              </a:bodyPr>
              <a:lstStyle/>
              <a:p>
                <a:r>
                  <a:rPr lang="ja-JP" altLang="en-US" sz="1400" dirty="0">
                    <a:solidFill>
                      <a:srgbClr val="000000"/>
                    </a:solidFill>
                    <a:latin typeface="メイリオ" pitchFamily="50" charset="-128"/>
                    <a:ea typeface="メイリオ" pitchFamily="50" charset="-128"/>
                  </a:rPr>
                  <a:t> ←更新</a:t>
                </a:r>
                <a:endParaRPr lang="en-US" altLang="ja-JP" sz="1400" dirty="0">
                  <a:solidFill>
                    <a:srgbClr val="000000"/>
                  </a:solidFill>
                  <a:latin typeface="メイリオ" pitchFamily="50" charset="-128"/>
                  <a:ea typeface="メイリオ" pitchFamily="50" charset="-128"/>
                </a:endParaRPr>
              </a:p>
            </p:txBody>
          </p:sp>
          <p:sp>
            <p:nvSpPr>
              <p:cNvPr id="15" name="右矢印 14"/>
              <p:cNvSpPr/>
              <p:nvPr/>
            </p:nvSpPr>
            <p:spPr>
              <a:xfrm>
                <a:off x="909089" y="2527173"/>
                <a:ext cx="647810" cy="375137"/>
              </a:xfrm>
              <a:prstGeom prst="rightArrow">
                <a:avLst>
                  <a:gd name="adj1" fmla="val 50000"/>
                  <a:gd name="adj2" fmla="val 34788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8" tIns="45714" rIns="91428" bIns="45714"/>
              <a:lstStyle/>
              <a:p>
                <a:pPr algn="ctr">
                  <a:defRPr/>
                </a:pPr>
                <a:r>
                  <a:rPr lang="ja-JP" altLang="en-US" sz="1400" b="1" dirty="0">
                    <a:solidFill>
                      <a:schemeClr val="tx1"/>
                    </a:solidFill>
                    <a:latin typeface="メイリオ" pitchFamily="50" charset="-128"/>
                    <a:ea typeface="メイリオ" pitchFamily="50" charset="-128"/>
                  </a:rPr>
                  <a:t>１年</a:t>
                </a:r>
              </a:p>
            </p:txBody>
          </p:sp>
          <p:sp>
            <p:nvSpPr>
              <p:cNvPr id="13355" name="テキスト ボックス 15"/>
              <p:cNvSpPr txBox="1">
                <a:spLocks noChangeArrowheads="1"/>
              </p:cNvSpPr>
              <p:nvPr/>
            </p:nvSpPr>
            <p:spPr bwMode="auto">
              <a:xfrm>
                <a:off x="2098586" y="2901266"/>
                <a:ext cx="212246" cy="646319"/>
              </a:xfrm>
              <a:prstGeom prst="rect">
                <a:avLst/>
              </a:prstGeom>
              <a:noFill/>
              <a:ln w="15875">
                <a:noFill/>
                <a:miter lim="800000"/>
                <a:headEnd/>
                <a:tailEnd/>
              </a:ln>
            </p:spPr>
            <p:txBody>
              <a:bodyPr vert="eaVert" lIns="36000" tIns="0" rIns="36000" bIns="0" anchor="ctr">
                <a:spAutoFit/>
              </a:bodyPr>
              <a:lstStyle/>
              <a:p>
                <a:r>
                  <a:rPr lang="ja-JP" altLang="en-US" sz="1400" dirty="0">
                    <a:solidFill>
                      <a:srgbClr val="000000"/>
                    </a:solidFill>
                    <a:latin typeface="メイリオ" pitchFamily="50" charset="-128"/>
                    <a:ea typeface="メイリオ" pitchFamily="50" charset="-128"/>
                  </a:rPr>
                  <a:t> ←更新</a:t>
                </a:r>
                <a:endParaRPr lang="en-US" altLang="ja-JP" sz="1400" dirty="0">
                  <a:solidFill>
                    <a:srgbClr val="000000"/>
                  </a:solidFill>
                  <a:latin typeface="メイリオ" pitchFamily="50" charset="-128"/>
                  <a:ea typeface="メイリオ" pitchFamily="50" charset="-128"/>
                </a:endParaRPr>
              </a:p>
            </p:txBody>
          </p:sp>
          <p:sp>
            <p:nvSpPr>
              <p:cNvPr id="17" name="右矢印 16"/>
              <p:cNvSpPr/>
              <p:nvPr/>
            </p:nvSpPr>
            <p:spPr>
              <a:xfrm>
                <a:off x="1556899" y="2527173"/>
                <a:ext cx="647810" cy="375137"/>
              </a:xfrm>
              <a:prstGeom prst="rightArrow">
                <a:avLst>
                  <a:gd name="adj1" fmla="val 50000"/>
                  <a:gd name="adj2" fmla="val 34788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8" tIns="45714" rIns="91428" bIns="45714"/>
              <a:lstStyle/>
              <a:p>
                <a:pPr algn="ctr">
                  <a:defRPr/>
                </a:pPr>
                <a:r>
                  <a:rPr lang="ja-JP" altLang="en-US" sz="1400" b="1" dirty="0">
                    <a:solidFill>
                      <a:schemeClr val="tx1"/>
                    </a:solidFill>
                    <a:latin typeface="メイリオ" pitchFamily="50" charset="-128"/>
                    <a:ea typeface="メイリオ" pitchFamily="50" charset="-128"/>
                  </a:rPr>
                  <a:t>１年</a:t>
                </a:r>
              </a:p>
            </p:txBody>
          </p:sp>
          <p:sp>
            <p:nvSpPr>
              <p:cNvPr id="13357" name="テキスト ボックス 17"/>
              <p:cNvSpPr txBox="1">
                <a:spLocks noChangeArrowheads="1"/>
              </p:cNvSpPr>
              <p:nvPr/>
            </p:nvSpPr>
            <p:spPr bwMode="auto">
              <a:xfrm>
                <a:off x="2746396" y="2892789"/>
                <a:ext cx="212246" cy="646319"/>
              </a:xfrm>
              <a:prstGeom prst="rect">
                <a:avLst/>
              </a:prstGeom>
              <a:noFill/>
              <a:ln w="15875">
                <a:noFill/>
                <a:miter lim="800000"/>
                <a:headEnd/>
                <a:tailEnd/>
              </a:ln>
            </p:spPr>
            <p:txBody>
              <a:bodyPr vert="eaVert" lIns="36000" tIns="0" rIns="36000" bIns="0" anchor="ctr">
                <a:spAutoFit/>
              </a:bodyPr>
              <a:lstStyle/>
              <a:p>
                <a:r>
                  <a:rPr lang="ja-JP" altLang="en-US" sz="1400" dirty="0">
                    <a:solidFill>
                      <a:srgbClr val="000000"/>
                    </a:solidFill>
                    <a:latin typeface="メイリオ" pitchFamily="50" charset="-128"/>
                    <a:ea typeface="メイリオ" pitchFamily="50" charset="-128"/>
                  </a:rPr>
                  <a:t> ←更新</a:t>
                </a:r>
                <a:endParaRPr lang="en-US" altLang="ja-JP" sz="1400" dirty="0">
                  <a:solidFill>
                    <a:srgbClr val="000000"/>
                  </a:solidFill>
                  <a:latin typeface="メイリオ" pitchFamily="50" charset="-128"/>
                  <a:ea typeface="メイリオ" pitchFamily="50" charset="-128"/>
                </a:endParaRPr>
              </a:p>
            </p:txBody>
          </p:sp>
          <p:sp>
            <p:nvSpPr>
              <p:cNvPr id="19" name="右矢印 18"/>
              <p:cNvSpPr/>
              <p:nvPr/>
            </p:nvSpPr>
            <p:spPr>
              <a:xfrm>
                <a:off x="2204709" y="2527173"/>
                <a:ext cx="647810" cy="375137"/>
              </a:xfrm>
              <a:prstGeom prst="rightArrow">
                <a:avLst>
                  <a:gd name="adj1" fmla="val 50000"/>
                  <a:gd name="adj2" fmla="val 34788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8" tIns="45714" rIns="91428" bIns="45714"/>
              <a:lstStyle/>
              <a:p>
                <a:pPr algn="ctr">
                  <a:defRPr/>
                </a:pPr>
                <a:r>
                  <a:rPr lang="ja-JP" altLang="en-US" sz="1400" b="1" dirty="0">
                    <a:solidFill>
                      <a:schemeClr val="tx1"/>
                    </a:solidFill>
                    <a:latin typeface="メイリオ" pitchFamily="50" charset="-128"/>
                    <a:ea typeface="メイリオ" pitchFamily="50" charset="-128"/>
                  </a:rPr>
                  <a:t>１年</a:t>
                </a:r>
              </a:p>
            </p:txBody>
          </p:sp>
          <p:sp>
            <p:nvSpPr>
              <p:cNvPr id="20" name="テキスト ボックス 19"/>
              <p:cNvSpPr txBox="1"/>
              <p:nvPr/>
            </p:nvSpPr>
            <p:spPr>
              <a:xfrm>
                <a:off x="3391868" y="2972679"/>
                <a:ext cx="212246" cy="818359"/>
              </a:xfrm>
              <a:prstGeom prst="rect">
                <a:avLst/>
              </a:prstGeom>
              <a:noFill/>
              <a:ln w="15875">
                <a:noFill/>
              </a:ln>
            </p:spPr>
            <p:txBody>
              <a:bodyPr vert="eaVert" lIns="36000" tIns="0" rIns="36000" bIns="0" anchor="ctr">
                <a:spAutoFit/>
              </a:bodyPr>
              <a:lstStyle/>
              <a:p>
                <a:pPr>
                  <a:defRPr/>
                </a:pPr>
                <a:r>
                  <a:rPr lang="ja-JP" altLang="en-US" sz="1400" b="1" dirty="0">
                    <a:solidFill>
                      <a:schemeClr val="accent3">
                        <a:lumMod val="50000"/>
                      </a:schemeClr>
                    </a:solidFill>
                    <a:latin typeface="メイリオ" pitchFamily="50" charset="-128"/>
                    <a:ea typeface="メイリオ" pitchFamily="50" charset="-128"/>
                  </a:rPr>
                  <a:t> </a:t>
                </a:r>
                <a:r>
                  <a:rPr lang="ja-JP" altLang="en-US" sz="1400" b="1" dirty="0" smtClean="0">
                    <a:solidFill>
                      <a:schemeClr val="accent3">
                        <a:lumMod val="50000"/>
                      </a:schemeClr>
                    </a:solidFill>
                    <a:latin typeface="メイリオ" pitchFamily="50" charset="-128"/>
                    <a:ea typeface="メイリオ" pitchFamily="50" charset="-128"/>
                  </a:rPr>
                  <a:t>←更新</a:t>
                </a:r>
                <a:endParaRPr lang="en-US" altLang="ja-JP" sz="1400" b="1" dirty="0">
                  <a:solidFill>
                    <a:schemeClr val="accent3">
                      <a:lumMod val="50000"/>
                    </a:schemeClr>
                  </a:solidFill>
                  <a:latin typeface="メイリオ" pitchFamily="50" charset="-128"/>
                  <a:ea typeface="メイリオ" pitchFamily="50" charset="-128"/>
                </a:endParaRPr>
              </a:p>
            </p:txBody>
          </p:sp>
          <p:sp>
            <p:nvSpPr>
              <p:cNvPr id="21" name="右矢印 20"/>
              <p:cNvSpPr/>
              <p:nvPr/>
            </p:nvSpPr>
            <p:spPr>
              <a:xfrm>
                <a:off x="2852520" y="2527173"/>
                <a:ext cx="648979" cy="375137"/>
              </a:xfrm>
              <a:prstGeom prst="rightArrow">
                <a:avLst>
                  <a:gd name="adj1" fmla="val 50000"/>
                  <a:gd name="adj2" fmla="val 34788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8" tIns="45714" rIns="91428" bIns="45714"/>
              <a:lstStyle/>
              <a:p>
                <a:pPr algn="ctr">
                  <a:defRPr/>
                </a:pPr>
                <a:r>
                  <a:rPr lang="ja-JP" altLang="en-US" sz="1400" b="1" dirty="0">
                    <a:solidFill>
                      <a:schemeClr val="tx1"/>
                    </a:solidFill>
                    <a:latin typeface="メイリオ" pitchFamily="50" charset="-128"/>
                    <a:ea typeface="メイリオ" pitchFamily="50" charset="-128"/>
                  </a:rPr>
                  <a:t>１年</a:t>
                </a:r>
              </a:p>
            </p:txBody>
          </p:sp>
          <p:sp>
            <p:nvSpPr>
              <p:cNvPr id="13361" name="テキスト ボックス 21"/>
              <p:cNvSpPr txBox="1">
                <a:spLocks noChangeArrowheads="1"/>
              </p:cNvSpPr>
              <p:nvPr/>
            </p:nvSpPr>
            <p:spPr bwMode="auto">
              <a:xfrm>
                <a:off x="4033832" y="2965397"/>
                <a:ext cx="212246" cy="732418"/>
              </a:xfrm>
              <a:prstGeom prst="rect">
                <a:avLst/>
              </a:prstGeom>
              <a:noFill/>
              <a:ln w="15875">
                <a:noFill/>
                <a:miter lim="800000"/>
                <a:headEnd/>
                <a:tailEnd/>
              </a:ln>
            </p:spPr>
            <p:txBody>
              <a:bodyPr vert="eaVert" lIns="36000" tIns="0" rIns="36000" bIns="0" anchor="ctr">
                <a:spAutoFit/>
              </a:bodyPr>
              <a:lstStyle/>
              <a:p>
                <a:r>
                  <a:rPr lang="ja-JP" altLang="en-US" sz="1400" b="1" dirty="0">
                    <a:solidFill>
                      <a:schemeClr val="tx2"/>
                    </a:solidFill>
                    <a:latin typeface="メイリオ" pitchFamily="50" charset="-128"/>
                    <a:ea typeface="メイリオ" pitchFamily="50" charset="-128"/>
                  </a:rPr>
                  <a:t> </a:t>
                </a:r>
                <a:r>
                  <a:rPr lang="ja-JP" altLang="en-US" sz="1400" b="1" dirty="0" smtClean="0">
                    <a:solidFill>
                      <a:schemeClr val="tx2"/>
                    </a:solidFill>
                    <a:latin typeface="メイリオ" pitchFamily="50" charset="-128"/>
                    <a:ea typeface="メイリオ" pitchFamily="50" charset="-128"/>
                  </a:rPr>
                  <a:t>←転換</a:t>
                </a:r>
                <a:endParaRPr lang="en-US" altLang="ja-JP" sz="1400" b="1" dirty="0">
                  <a:solidFill>
                    <a:schemeClr val="tx2"/>
                  </a:solidFill>
                  <a:latin typeface="メイリオ" pitchFamily="50" charset="-128"/>
                  <a:ea typeface="メイリオ" pitchFamily="50" charset="-128"/>
                </a:endParaRPr>
              </a:p>
            </p:txBody>
          </p:sp>
          <p:sp>
            <p:nvSpPr>
              <p:cNvPr id="23" name="右矢印 22"/>
              <p:cNvSpPr/>
              <p:nvPr/>
            </p:nvSpPr>
            <p:spPr>
              <a:xfrm>
                <a:off x="3501499" y="2527173"/>
                <a:ext cx="647810" cy="375137"/>
              </a:xfrm>
              <a:prstGeom prst="rightArrow">
                <a:avLst>
                  <a:gd name="adj1" fmla="val 50000"/>
                  <a:gd name="adj2" fmla="val 34788"/>
                </a:avLst>
              </a:prstGeom>
              <a:solidFill>
                <a:srgbClr val="F26649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8" tIns="45714" rIns="91428" bIns="45714"/>
              <a:lstStyle/>
              <a:p>
                <a:pPr algn="ctr">
                  <a:defRPr/>
                </a:pPr>
                <a:r>
                  <a:rPr lang="ja-JP" altLang="en-US" sz="1400" b="1" dirty="0">
                    <a:solidFill>
                      <a:schemeClr val="bg1"/>
                    </a:solidFill>
                    <a:latin typeface="メイリオ" pitchFamily="50" charset="-128"/>
                    <a:ea typeface="メイリオ" pitchFamily="50" charset="-128"/>
                  </a:rPr>
                  <a:t>１年</a:t>
                </a:r>
              </a:p>
            </p:txBody>
          </p:sp>
          <p:sp>
            <p:nvSpPr>
              <p:cNvPr id="13363" name="テキスト ボックス 23"/>
              <p:cNvSpPr txBox="1">
                <a:spLocks noChangeArrowheads="1"/>
              </p:cNvSpPr>
              <p:nvPr/>
            </p:nvSpPr>
            <p:spPr bwMode="auto">
              <a:xfrm>
                <a:off x="3708801" y="3078874"/>
                <a:ext cx="212246" cy="720080"/>
              </a:xfrm>
              <a:prstGeom prst="rect">
                <a:avLst/>
              </a:prstGeom>
              <a:noFill/>
              <a:ln w="15875">
                <a:noFill/>
                <a:miter lim="800000"/>
                <a:headEnd/>
                <a:tailEnd/>
              </a:ln>
            </p:spPr>
            <p:txBody>
              <a:bodyPr vert="eaVert" lIns="36000" tIns="0" rIns="36000" bIns="0" anchor="ctr">
                <a:spAutoFit/>
              </a:bodyPr>
              <a:lstStyle/>
              <a:p>
                <a:r>
                  <a:rPr lang="ja-JP" altLang="en-US" sz="1400" b="1" dirty="0">
                    <a:solidFill>
                      <a:srgbClr val="E14D21"/>
                    </a:solidFill>
                    <a:latin typeface="メイリオ" pitchFamily="50" charset="-128"/>
                    <a:ea typeface="メイリオ" pitchFamily="50" charset="-128"/>
                  </a:rPr>
                  <a:t> </a:t>
                </a:r>
                <a:r>
                  <a:rPr lang="ja-JP" altLang="en-US" sz="1400" b="1" dirty="0" smtClean="0">
                    <a:solidFill>
                      <a:srgbClr val="E14D21"/>
                    </a:solidFill>
                    <a:latin typeface="メイリオ" pitchFamily="50" charset="-128"/>
                    <a:ea typeface="メイリオ" pitchFamily="50" charset="-128"/>
                  </a:rPr>
                  <a:t>申込み</a:t>
                </a:r>
                <a:endParaRPr lang="en-US" altLang="ja-JP" sz="1400" b="1" dirty="0">
                  <a:solidFill>
                    <a:srgbClr val="E14D21"/>
                  </a:solidFill>
                  <a:latin typeface="メイリオ" pitchFamily="50" charset="-128"/>
                  <a:ea typeface="メイリオ" pitchFamily="50" charset="-128"/>
                </a:endParaRPr>
              </a:p>
            </p:txBody>
          </p:sp>
          <p:sp>
            <p:nvSpPr>
              <p:cNvPr id="25" name="右中かっこ 24"/>
              <p:cNvSpPr/>
              <p:nvPr/>
            </p:nvSpPr>
            <p:spPr>
              <a:xfrm rot="5400000">
                <a:off x="3713760" y="2615970"/>
                <a:ext cx="216271" cy="612730"/>
              </a:xfrm>
              <a:prstGeom prst="rightBrace">
                <a:avLst/>
              </a:prstGeom>
              <a:ln w="19050">
                <a:solidFill>
                  <a:srgbClr val="F26649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3200"/>
              </a:p>
            </p:txBody>
          </p:sp>
          <p:sp>
            <p:nvSpPr>
              <p:cNvPr id="26" name="右矢印 25"/>
              <p:cNvSpPr/>
              <p:nvPr/>
            </p:nvSpPr>
            <p:spPr>
              <a:xfrm>
                <a:off x="3565813" y="3717998"/>
                <a:ext cx="597529" cy="375137"/>
              </a:xfrm>
              <a:prstGeom prst="rightArrow">
                <a:avLst>
                  <a:gd name="adj1" fmla="val 50000"/>
                  <a:gd name="adj2" fmla="val 34788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8" tIns="45714" rIns="91428" bIns="45714"/>
              <a:lstStyle/>
              <a:p>
                <a:pPr algn="ctr">
                  <a:defRPr/>
                </a:pPr>
                <a:r>
                  <a:rPr lang="ja-JP" altLang="en-US" sz="1400" b="1" dirty="0">
                    <a:solidFill>
                      <a:schemeClr val="tx1"/>
                    </a:solidFill>
                    <a:latin typeface="メイリオ" pitchFamily="50" charset="-128"/>
                    <a:ea typeface="メイリオ" pitchFamily="50" charset="-128"/>
                  </a:rPr>
                  <a:t>１年</a:t>
                </a:r>
              </a:p>
            </p:txBody>
          </p:sp>
        </p:grpSp>
        <p:sp>
          <p:nvSpPr>
            <p:cNvPr id="13318" name="AutoShape 6"/>
            <p:cNvSpPr>
              <a:spLocks noChangeArrowheads="1"/>
            </p:cNvSpPr>
            <p:nvPr/>
          </p:nvSpPr>
          <p:spPr bwMode="auto">
            <a:xfrm>
              <a:off x="4387851" y="4246076"/>
              <a:ext cx="809625" cy="293688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altLang="ja-JP" sz="3200" dirty="0">
                  <a:solidFill>
                    <a:srgbClr val="FF0000"/>
                  </a:solidFill>
                  <a:latin typeface="ＭＳ Ｐゴシック" charset="-128"/>
                </a:rPr>
                <a:t> </a:t>
              </a:r>
              <a:endParaRPr lang="ja-JP" altLang="en-US" sz="2000" dirty="0">
                <a:solidFill>
                  <a:srgbClr val="FF0000"/>
                </a:solidFill>
                <a:latin typeface="ＭＳ Ｐゴシック" charset="-128"/>
              </a:endParaRPr>
            </a:p>
          </p:txBody>
        </p:sp>
        <p:sp>
          <p:nvSpPr>
            <p:cNvPr id="28" name="右矢印 27"/>
            <p:cNvSpPr/>
            <p:nvPr/>
          </p:nvSpPr>
          <p:spPr>
            <a:xfrm>
              <a:off x="6575426" y="4307989"/>
              <a:ext cx="2244725" cy="512762"/>
            </a:xfrm>
            <a:prstGeom prst="rightArrow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/>
            <a:lstStyle/>
            <a:p>
              <a:pPr algn="ctr">
                <a:defRPr/>
              </a:pPr>
              <a:r>
                <a:rPr lang="ja-JP" altLang="en-US" sz="1400" b="1" dirty="0" smtClean="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</a:rPr>
                <a:t>無期</a:t>
              </a:r>
              <a:r>
                <a:rPr lang="ja-JP" altLang="en-US" sz="1400" b="1" dirty="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</a:rPr>
                <a:t>労働契約</a:t>
              </a: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5520971" y="4800114"/>
              <a:ext cx="257369" cy="768350"/>
            </a:xfrm>
            <a:prstGeom prst="rect">
              <a:avLst/>
            </a:prstGeom>
            <a:noFill/>
            <a:ln w="15875">
              <a:noFill/>
            </a:ln>
          </p:spPr>
          <p:txBody>
            <a:bodyPr vert="eaVert" lIns="36000" tIns="0" rIns="36000" bIns="0" anchor="ctr">
              <a:spAutoFit/>
            </a:bodyPr>
            <a:lstStyle/>
            <a:p>
              <a:pPr>
                <a:defRPr/>
              </a:pPr>
              <a:r>
                <a:rPr lang="ja-JP" altLang="en-US" sz="1200" b="1" dirty="0">
                  <a:solidFill>
                    <a:schemeClr val="accent3">
                      <a:lumMod val="50000"/>
                    </a:schemeClr>
                  </a:solidFill>
                  <a:latin typeface="メイリオ" pitchFamily="50" charset="-128"/>
                  <a:ea typeface="メイリオ" pitchFamily="50" charset="-128"/>
                </a:rPr>
                <a:t> </a:t>
              </a:r>
              <a:r>
                <a:rPr lang="ja-JP" altLang="en-US" sz="1200" b="1" dirty="0" smtClean="0">
                  <a:solidFill>
                    <a:schemeClr val="accent3">
                      <a:lumMod val="50000"/>
                    </a:schemeClr>
                  </a:solidFill>
                  <a:latin typeface="メイリオ" pitchFamily="50" charset="-128"/>
                  <a:ea typeface="メイリオ" pitchFamily="50" charset="-128"/>
                </a:rPr>
                <a:t>←更新</a:t>
              </a:r>
              <a:endParaRPr lang="en-US" altLang="ja-JP" sz="1200" b="1" dirty="0">
                <a:solidFill>
                  <a:schemeClr val="accent3">
                    <a:lumMod val="50000"/>
                  </a:schemeClr>
                </a:solidFill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13321" name="テキスト ボックス 29"/>
            <p:cNvSpPr txBox="1">
              <a:spLocks noChangeArrowheads="1"/>
            </p:cNvSpPr>
            <p:nvPr/>
          </p:nvSpPr>
          <p:spPr bwMode="auto">
            <a:xfrm>
              <a:off x="6451536" y="4800114"/>
              <a:ext cx="257369" cy="768350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 vert="eaVert" lIns="36000" tIns="0" rIns="36000" bIns="0" anchor="ctr">
              <a:spAutoFit/>
            </a:bodyPr>
            <a:lstStyle/>
            <a:p>
              <a:r>
                <a:rPr lang="ja-JP" altLang="en-US" sz="1200" b="1" dirty="0">
                  <a:solidFill>
                    <a:schemeClr val="tx2"/>
                  </a:solidFill>
                  <a:latin typeface="メイリオ" pitchFamily="50" charset="-128"/>
                  <a:ea typeface="メイリオ" pitchFamily="50" charset="-128"/>
                </a:rPr>
                <a:t> </a:t>
              </a:r>
              <a:r>
                <a:rPr lang="ja-JP" altLang="en-US" sz="1200" b="1" dirty="0" smtClean="0">
                  <a:solidFill>
                    <a:schemeClr val="tx2"/>
                  </a:solidFill>
                  <a:latin typeface="メイリオ" pitchFamily="50" charset="-128"/>
                  <a:ea typeface="メイリオ" pitchFamily="50" charset="-128"/>
                </a:rPr>
                <a:t>←転換</a:t>
              </a:r>
              <a:endParaRPr lang="en-US" altLang="ja-JP" sz="1200" b="1" dirty="0">
                <a:solidFill>
                  <a:schemeClr val="tx2"/>
                </a:solidFill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13322" name="テキスト ボックス 38"/>
            <p:cNvSpPr txBox="1">
              <a:spLocks noChangeArrowheads="1"/>
            </p:cNvSpPr>
            <p:nvPr/>
          </p:nvSpPr>
          <p:spPr bwMode="auto">
            <a:xfrm>
              <a:off x="6005416" y="4869964"/>
              <a:ext cx="257369" cy="768350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 vert="eaVert" lIns="36000" tIns="0" rIns="36000" bIns="0" anchor="ctr">
              <a:spAutoFit/>
            </a:bodyPr>
            <a:lstStyle/>
            <a:p>
              <a:r>
                <a:rPr lang="ja-JP" altLang="en-US" sz="1200" b="1" dirty="0">
                  <a:solidFill>
                    <a:srgbClr val="E14D21"/>
                  </a:solidFill>
                  <a:latin typeface="メイリオ" pitchFamily="50" charset="-128"/>
                  <a:ea typeface="メイリオ" pitchFamily="50" charset="-128"/>
                </a:rPr>
                <a:t> </a:t>
              </a:r>
              <a:r>
                <a:rPr lang="ja-JP" altLang="en-US" sz="1200" b="1" dirty="0" smtClean="0">
                  <a:solidFill>
                    <a:srgbClr val="E14D21"/>
                  </a:solidFill>
                  <a:latin typeface="メイリオ" pitchFamily="50" charset="-128"/>
                  <a:ea typeface="メイリオ" pitchFamily="50" charset="-128"/>
                </a:rPr>
                <a:t>申込み</a:t>
              </a:r>
              <a:endParaRPr lang="en-US" altLang="ja-JP" sz="1200" b="1" dirty="0">
                <a:solidFill>
                  <a:srgbClr val="E14D21"/>
                </a:solidFill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41" name="右矢印 40"/>
            <p:cNvSpPr/>
            <p:nvPr/>
          </p:nvSpPr>
          <p:spPr>
            <a:xfrm>
              <a:off x="5683252" y="4330216"/>
              <a:ext cx="898196" cy="446087"/>
            </a:xfrm>
            <a:prstGeom prst="rightArrow">
              <a:avLst>
                <a:gd name="adj1" fmla="val 50000"/>
                <a:gd name="adj2" fmla="val 34788"/>
              </a:avLst>
            </a:prstGeom>
            <a:solidFill>
              <a:srgbClr val="F26649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/>
            <a:lstStyle/>
            <a:p>
              <a:pPr algn="ctr">
                <a:defRPr/>
              </a:pPr>
              <a:r>
                <a:rPr lang="ja-JP" altLang="en-US" sz="1400" b="1" dirty="0">
                  <a:solidFill>
                    <a:schemeClr val="bg1"/>
                  </a:solidFill>
                  <a:latin typeface="メイリオ" pitchFamily="50" charset="-128"/>
                  <a:ea typeface="メイリオ" pitchFamily="50" charset="-128"/>
                </a:rPr>
                <a:t>１年</a:t>
              </a:r>
            </a:p>
          </p:txBody>
        </p:sp>
        <p:sp>
          <p:nvSpPr>
            <p:cNvPr id="13326" name="テキスト ボックス 60"/>
            <p:cNvSpPr>
              <a:spLocks noChangeArrowheads="1"/>
            </p:cNvSpPr>
            <p:nvPr/>
          </p:nvSpPr>
          <p:spPr bwMode="auto">
            <a:xfrm>
              <a:off x="209550" y="4074048"/>
              <a:ext cx="4550125" cy="1226865"/>
            </a:xfrm>
            <a:prstGeom prst="homePlate">
              <a:avLst>
                <a:gd name="adj" fmla="val 36970"/>
              </a:avLst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square" tIns="72000" rIns="180000">
              <a:spAutoFit/>
            </a:bodyPr>
            <a:lstStyle/>
            <a:p>
              <a:r>
                <a:rPr lang="ja-JP" altLang="en-US" b="1" dirty="0">
                  <a:latin typeface="HG丸ｺﾞｼｯｸM-PRO" pitchFamily="50" charset="-128"/>
                  <a:ea typeface="HG丸ｺﾞｼｯｸM-PRO" pitchFamily="50" charset="-128"/>
                </a:rPr>
                <a:t>通算</a:t>
              </a:r>
              <a:r>
                <a:rPr lang="en-US" altLang="ja-JP" b="1" dirty="0">
                  <a:latin typeface="HG丸ｺﾞｼｯｸM-PRO" pitchFamily="50" charset="-128"/>
                  <a:ea typeface="HG丸ｺﾞｼｯｸM-PRO" pitchFamily="50" charset="-128"/>
                </a:rPr>
                <a:t>5</a:t>
              </a:r>
              <a:r>
                <a:rPr lang="ja-JP" altLang="en-US" b="1" dirty="0">
                  <a:latin typeface="HG丸ｺﾞｼｯｸM-PRO" pitchFamily="50" charset="-128"/>
                  <a:ea typeface="HG丸ｺﾞｼｯｸM-PRO" pitchFamily="50" charset="-128"/>
                </a:rPr>
                <a:t>年を超えて契約更新した労働者が、その契約期間中に無期転換の申込みをしなかったときは、次の更新以降でも無期転換の申込みができます。</a:t>
              </a:r>
            </a:p>
          </p:txBody>
        </p:sp>
        <p:cxnSp>
          <p:nvCxnSpPr>
            <p:cNvPr id="48" name="直線コネクタ 47"/>
            <p:cNvCxnSpPr/>
            <p:nvPr/>
          </p:nvCxnSpPr>
          <p:spPr>
            <a:xfrm flipH="1">
              <a:off x="393700" y="2544276"/>
              <a:ext cx="0" cy="1081088"/>
            </a:xfrm>
            <a:prstGeom prst="line">
              <a:avLst/>
            </a:prstGeom>
            <a:ln w="63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コネクタ 49"/>
            <p:cNvCxnSpPr/>
            <p:nvPr/>
          </p:nvCxnSpPr>
          <p:spPr>
            <a:xfrm flipH="1">
              <a:off x="1257300" y="2544276"/>
              <a:ext cx="0" cy="1081088"/>
            </a:xfrm>
            <a:prstGeom prst="line">
              <a:avLst/>
            </a:prstGeom>
            <a:ln w="63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コネクタ 50"/>
            <p:cNvCxnSpPr/>
            <p:nvPr/>
          </p:nvCxnSpPr>
          <p:spPr>
            <a:xfrm flipH="1">
              <a:off x="2143125" y="2544276"/>
              <a:ext cx="1588" cy="1081088"/>
            </a:xfrm>
            <a:prstGeom prst="line">
              <a:avLst/>
            </a:prstGeom>
            <a:ln w="63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コネクタ 51"/>
            <p:cNvCxnSpPr/>
            <p:nvPr/>
          </p:nvCxnSpPr>
          <p:spPr>
            <a:xfrm flipH="1">
              <a:off x="3024187" y="2540346"/>
              <a:ext cx="0" cy="1081088"/>
            </a:xfrm>
            <a:prstGeom prst="line">
              <a:avLst/>
            </a:prstGeom>
            <a:ln w="63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コネクタ 52"/>
            <p:cNvCxnSpPr/>
            <p:nvPr/>
          </p:nvCxnSpPr>
          <p:spPr>
            <a:xfrm flipH="1">
              <a:off x="3916363" y="2544276"/>
              <a:ext cx="0" cy="1081088"/>
            </a:xfrm>
            <a:prstGeom prst="line">
              <a:avLst/>
            </a:prstGeom>
            <a:ln w="63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コネクタ 53"/>
            <p:cNvCxnSpPr/>
            <p:nvPr/>
          </p:nvCxnSpPr>
          <p:spPr>
            <a:xfrm>
              <a:off x="5651500" y="2506178"/>
              <a:ext cx="7938" cy="2663825"/>
            </a:xfrm>
            <a:prstGeom prst="line">
              <a:avLst/>
            </a:prstGeom>
            <a:ln w="63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コネクタ 54"/>
            <p:cNvCxnSpPr/>
            <p:nvPr/>
          </p:nvCxnSpPr>
          <p:spPr>
            <a:xfrm>
              <a:off x="6575425" y="2506176"/>
              <a:ext cx="12700" cy="2736850"/>
            </a:xfrm>
            <a:prstGeom prst="line">
              <a:avLst/>
            </a:prstGeom>
            <a:ln w="63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34" name="テキスト ボックス 57"/>
            <p:cNvSpPr txBox="1">
              <a:spLocks noChangeArrowheads="1"/>
            </p:cNvSpPr>
            <p:nvPr/>
          </p:nvSpPr>
          <p:spPr bwMode="auto">
            <a:xfrm>
              <a:off x="26090" y="2215604"/>
              <a:ext cx="79861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000" b="1" dirty="0"/>
                <a:t>H25.4</a:t>
              </a:r>
              <a:endParaRPr lang="ja-JP" altLang="en-US" sz="2000" b="1" dirty="0"/>
            </a:p>
          </p:txBody>
        </p:sp>
        <p:sp>
          <p:nvSpPr>
            <p:cNvPr id="13335" name="テキスト ボックス 58"/>
            <p:cNvSpPr txBox="1">
              <a:spLocks noChangeArrowheads="1"/>
            </p:cNvSpPr>
            <p:nvPr/>
          </p:nvSpPr>
          <p:spPr bwMode="auto">
            <a:xfrm>
              <a:off x="906358" y="2207259"/>
              <a:ext cx="79861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000" b="1" dirty="0"/>
                <a:t>H26.4</a:t>
              </a:r>
            </a:p>
          </p:txBody>
        </p:sp>
        <p:sp>
          <p:nvSpPr>
            <p:cNvPr id="13336" name="テキスト ボックス 59"/>
            <p:cNvSpPr txBox="1">
              <a:spLocks noChangeArrowheads="1"/>
            </p:cNvSpPr>
            <p:nvPr/>
          </p:nvSpPr>
          <p:spPr bwMode="auto">
            <a:xfrm>
              <a:off x="1785833" y="2215604"/>
              <a:ext cx="79861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000" b="1" dirty="0"/>
                <a:t>H27.4</a:t>
              </a:r>
            </a:p>
          </p:txBody>
        </p:sp>
        <p:sp>
          <p:nvSpPr>
            <p:cNvPr id="13337" name="テキスト ボックス 61"/>
            <p:cNvSpPr txBox="1">
              <a:spLocks noChangeArrowheads="1"/>
            </p:cNvSpPr>
            <p:nvPr/>
          </p:nvSpPr>
          <p:spPr bwMode="auto">
            <a:xfrm>
              <a:off x="2647477" y="2204637"/>
              <a:ext cx="79861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000" b="1" dirty="0"/>
                <a:t>H28.4</a:t>
              </a:r>
            </a:p>
          </p:txBody>
        </p:sp>
        <p:sp>
          <p:nvSpPr>
            <p:cNvPr id="13338" name="テキスト ボックス 62"/>
            <p:cNvSpPr txBox="1">
              <a:spLocks noChangeArrowheads="1"/>
            </p:cNvSpPr>
            <p:nvPr/>
          </p:nvSpPr>
          <p:spPr bwMode="auto">
            <a:xfrm>
              <a:off x="3544419" y="2198914"/>
              <a:ext cx="79861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000" b="1" dirty="0"/>
                <a:t>H29.4</a:t>
              </a:r>
            </a:p>
          </p:txBody>
        </p:sp>
        <p:cxnSp>
          <p:nvCxnSpPr>
            <p:cNvPr id="64" name="直線コネクタ 63"/>
            <p:cNvCxnSpPr/>
            <p:nvPr/>
          </p:nvCxnSpPr>
          <p:spPr>
            <a:xfrm flipH="1">
              <a:off x="4779963" y="2544276"/>
              <a:ext cx="0" cy="1081088"/>
            </a:xfrm>
            <a:prstGeom prst="line">
              <a:avLst/>
            </a:prstGeom>
            <a:ln w="63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40" name="テキスト ボックス 64"/>
            <p:cNvSpPr txBox="1">
              <a:spLocks noChangeArrowheads="1"/>
            </p:cNvSpPr>
            <p:nvPr/>
          </p:nvSpPr>
          <p:spPr bwMode="auto">
            <a:xfrm>
              <a:off x="4416293" y="2215604"/>
              <a:ext cx="79861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000" b="1" dirty="0"/>
                <a:t>H30.4</a:t>
              </a:r>
            </a:p>
          </p:txBody>
        </p:sp>
        <p:sp>
          <p:nvSpPr>
            <p:cNvPr id="13341" name="テキスト ボックス 65"/>
            <p:cNvSpPr txBox="1">
              <a:spLocks noChangeArrowheads="1"/>
            </p:cNvSpPr>
            <p:nvPr/>
          </p:nvSpPr>
          <p:spPr bwMode="auto">
            <a:xfrm>
              <a:off x="5252191" y="2218705"/>
              <a:ext cx="79861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000" b="1" dirty="0"/>
                <a:t>H31.4</a:t>
              </a:r>
            </a:p>
          </p:txBody>
        </p:sp>
        <p:sp>
          <p:nvSpPr>
            <p:cNvPr id="13342" name="テキスト ボックス 66"/>
            <p:cNvSpPr txBox="1">
              <a:spLocks noChangeArrowheads="1"/>
            </p:cNvSpPr>
            <p:nvPr/>
          </p:nvSpPr>
          <p:spPr bwMode="auto">
            <a:xfrm>
              <a:off x="6188816" y="2215604"/>
              <a:ext cx="79861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000" b="1" dirty="0"/>
                <a:t>H32.4</a:t>
              </a:r>
            </a:p>
          </p:txBody>
        </p:sp>
      </p:grpSp>
      <p:sp>
        <p:nvSpPr>
          <p:cNvPr id="1334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3035" y="6104251"/>
            <a:ext cx="8785225" cy="576064"/>
          </a:xfrm>
        </p:spPr>
        <p:txBody>
          <a:bodyPr>
            <a:noAutofit/>
          </a:bodyPr>
          <a:lstStyle/>
          <a:p>
            <a:pPr marL="0" indent="0" defTabSz="912813">
              <a:buFont typeface="Arial" charset="0"/>
              <a:buNone/>
              <a:defRPr/>
            </a:pPr>
            <a:r>
              <a:rPr lang="ja-JP" altLang="en-US" sz="1200" b="1" dirty="0" smtClean="0">
                <a:solidFill>
                  <a:srgbClr val="0070C0"/>
                </a:solidFill>
                <a:latin typeface="メイリオ" pitchFamily="50" charset="-128"/>
                <a:ea typeface="メイリオ" pitchFamily="50" charset="-128"/>
              </a:rPr>
              <a:t>　</a:t>
            </a:r>
            <a:endParaRPr lang="ja-JP" altLang="en-US" sz="1200" u="sng" dirty="0" smtClean="0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384176" y="4174509"/>
            <a:ext cx="842645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 smtClean="0"/>
              <a:t>　</a:t>
            </a:r>
            <a:r>
              <a:rPr kumimoji="1"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無期転換の申込みができる時期</a:t>
            </a:r>
            <a:endParaRPr kumimoji="1" lang="ja-JP" altLang="en-US" sz="24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342268" y="4797152"/>
            <a:ext cx="845619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/>
              <a:t>　平成２５年４月１日以後に開始した有期労働契約の</a:t>
            </a:r>
            <a:r>
              <a:rPr lang="ja-JP" altLang="en-US" sz="2000" b="1" dirty="0" smtClean="0"/>
              <a:t>通算契約期間が５年を超える場合、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その契約期間の初日から末日まで</a:t>
            </a:r>
            <a:r>
              <a:rPr lang="ja-JP" altLang="en-US" sz="2000" b="1" dirty="0" smtClean="0"/>
              <a:t>の間に、無期転換の申込みをすることができます。</a:t>
            </a:r>
            <a:endParaRPr lang="en-US" altLang="ja-JP" sz="2000" b="1" dirty="0" smtClean="0"/>
          </a:p>
          <a:p>
            <a:r>
              <a:rPr kumimoji="1" lang="ja-JP" altLang="en-US" sz="2000" b="1" dirty="0"/>
              <a:t>　</a:t>
            </a:r>
            <a:r>
              <a:rPr kumimoji="1" lang="ja-JP" altLang="en-US" sz="2000" b="1" dirty="0" smtClean="0"/>
              <a:t>この申込みは、労働者の権利（無期転換申込権）であり、申込みをするかどうかは</a:t>
            </a:r>
            <a:r>
              <a:rPr kumimoji="1" lang="ja-JP" altLang="en-US" sz="2000" b="1" dirty="0" smtClean="0">
                <a:solidFill>
                  <a:srgbClr val="FF0000"/>
                </a:solidFill>
              </a:rPr>
              <a:t>労働者の自由</a:t>
            </a:r>
            <a:r>
              <a:rPr kumimoji="1" lang="ja-JP" altLang="en-US" sz="2000" b="1" dirty="0" smtClean="0"/>
              <a:t>です。</a:t>
            </a:r>
            <a:endParaRPr kumimoji="1" lang="ja-JP" altLang="en-US" sz="2000" b="1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703488" y="6228313"/>
            <a:ext cx="431628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 smtClean="0"/>
              <a:t>無期転換申込みは書面にて・・・</a:t>
            </a:r>
            <a:r>
              <a:rPr kumimoji="1" lang="en-US" altLang="ja-JP" sz="2000" b="1" dirty="0" smtClean="0"/>
              <a:t>Q3</a:t>
            </a:r>
            <a:r>
              <a:rPr kumimoji="1" lang="ja-JP" altLang="en-US" sz="2000" b="1" dirty="0" smtClean="0"/>
              <a:t>へ</a:t>
            </a:r>
            <a:endParaRPr kumimoji="1" lang="ja-JP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71756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908720"/>
            <a:ext cx="9144000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1583669" y="116632"/>
            <a:ext cx="5976664" cy="78296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kumimoji="1" lang="ja-JP" altLang="en-US" sz="3200" dirty="0" smtClean="0"/>
              <a:t>無期転換申込権が発生する場合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518454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8537"/>
            <a:ext cx="9108504" cy="584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6264695" cy="78296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kumimoji="1" lang="ja-JP" altLang="en-US" sz="3200" dirty="0" smtClean="0"/>
              <a:t>無期転換申込権が発生しない場合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945362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971600" y="254010"/>
            <a:ext cx="7272808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/>
              <a:t>無期転換後の労働条件はどうなる？</a:t>
            </a:r>
            <a:endParaRPr kumimoji="1" lang="ja-JP" altLang="en-US" sz="2400" b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63574" y="845267"/>
            <a:ext cx="81729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/>
              <a:t>　無期労働契約も労働条件（職務、勤務地、賃金、労働時間など）は、別段の定めがない限り、</a:t>
            </a:r>
            <a:r>
              <a:rPr kumimoji="1" lang="ja-JP" altLang="en-US" sz="2400" b="1" u="sng" dirty="0" smtClean="0">
                <a:solidFill>
                  <a:srgbClr val="FF0000"/>
                </a:solidFill>
              </a:rPr>
              <a:t>直前の有期労働契約と同一</a:t>
            </a:r>
            <a:r>
              <a:rPr kumimoji="1" lang="ja-JP" altLang="en-US" sz="2400" b="1" dirty="0" smtClean="0"/>
              <a:t>となります。別段の定めをすることにより、変更可能です。</a:t>
            </a:r>
            <a:endParaRPr kumimoji="1" lang="ja-JP" altLang="en-US" sz="2400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89965" y="2219435"/>
            <a:ext cx="741682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/>
              <a:t>無期転換後の役割を考えましょう。</a:t>
            </a:r>
            <a:endParaRPr kumimoji="1" lang="ja-JP" altLang="en-US" sz="2400" b="1" dirty="0"/>
          </a:p>
        </p:txBody>
      </p:sp>
      <p:sp>
        <p:nvSpPr>
          <p:cNvPr id="7" name="右カーブ矢印 6"/>
          <p:cNvSpPr/>
          <p:nvPr/>
        </p:nvSpPr>
        <p:spPr>
          <a:xfrm>
            <a:off x="164893" y="484842"/>
            <a:ext cx="664332" cy="720851"/>
          </a:xfrm>
          <a:prstGeom prst="curved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51887" y="2724961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/>
              <a:t>　無期転換後の労働条件の設定にあたっては、中長期的な人材活用の視点を持ち、社員の処遇を検討することが大切です。</a:t>
            </a:r>
            <a:endParaRPr kumimoji="1" lang="ja-JP" altLang="en-US" sz="2400" b="1" dirty="0"/>
          </a:p>
        </p:txBody>
      </p:sp>
      <p:sp>
        <p:nvSpPr>
          <p:cNvPr id="10" name="右カーブ矢印 9"/>
          <p:cNvSpPr/>
          <p:nvPr/>
        </p:nvSpPr>
        <p:spPr>
          <a:xfrm>
            <a:off x="207561" y="2450267"/>
            <a:ext cx="664332" cy="720851"/>
          </a:xfrm>
          <a:prstGeom prst="curved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909343"/>
              </p:ext>
            </p:extLst>
          </p:nvPr>
        </p:nvGraphicFramePr>
        <p:xfrm>
          <a:off x="207561" y="4653136"/>
          <a:ext cx="8684920" cy="19826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76209"/>
                <a:gridCol w="6408711"/>
              </a:tblGrid>
              <a:tr h="57606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ja-JP" altLang="en-US" sz="2000" b="1" dirty="0" smtClean="0"/>
                        <a:t>無期転換社員</a:t>
                      </a:r>
                      <a:endParaRPr kumimoji="1" lang="ja-JP" altLang="en-US" sz="20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1" dirty="0" smtClean="0"/>
                        <a:t>契約期間のみを変更する転換。無期転換申込みがなされると、有期労働契約が無期労働契約となる。</a:t>
                      </a:r>
                      <a:endParaRPr kumimoji="1" lang="ja-JP" altLang="en-US" sz="2000" b="1" dirty="0"/>
                    </a:p>
                  </a:txBody>
                  <a:tcPr/>
                </a:tc>
              </a:tr>
              <a:tr h="6458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ja-JP" altLang="en-US" sz="2000" b="1" dirty="0" smtClean="0"/>
                        <a:t>多様な正社員</a:t>
                      </a:r>
                      <a:endParaRPr kumimoji="1" lang="ja-JP" altLang="en-US" sz="20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1" dirty="0" smtClean="0"/>
                        <a:t>正社員と比較して、勤務地や労働時間、職務などの労働条件に制約を設けた正社員への転換。</a:t>
                      </a:r>
                      <a:endParaRPr kumimoji="1" lang="ja-JP" altLang="en-US" sz="2000" b="1" dirty="0"/>
                    </a:p>
                  </a:txBody>
                  <a:tcPr/>
                </a:tc>
              </a:tr>
              <a:tr h="5805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ja-JP" altLang="en-US" sz="2000" b="1" dirty="0" smtClean="0"/>
                        <a:t>正社員</a:t>
                      </a:r>
                      <a:endParaRPr kumimoji="1" lang="ja-JP" altLang="en-US" sz="20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kumimoji="1" lang="ja-JP" altLang="en-US" sz="2000" b="1" dirty="0" smtClean="0"/>
                        <a:t>既存の正社員への転換。</a:t>
                      </a:r>
                      <a:endParaRPr kumimoji="1" lang="ja-JP" altLang="en-US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テキスト ボックス 1"/>
          <p:cNvSpPr txBox="1"/>
          <p:nvPr/>
        </p:nvSpPr>
        <p:spPr>
          <a:xfrm>
            <a:off x="600842" y="4077072"/>
            <a:ext cx="799521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b="1" u="sng" dirty="0" smtClean="0"/>
              <a:t>◎無期転換後の処遇としては、次の３タイプが考えられます。</a:t>
            </a:r>
            <a:endParaRPr kumimoji="1" lang="ja-JP" altLang="en-US" sz="2400" b="1" u="sng" dirty="0"/>
          </a:p>
        </p:txBody>
      </p:sp>
    </p:spTree>
    <p:extLst>
      <p:ext uri="{BB962C8B-B14F-4D97-AF65-F5344CB8AC3E}">
        <p14:creationId xmlns:p14="http://schemas.microsoft.com/office/powerpoint/2010/main" val="4081571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439093"/>
            <a:ext cx="9108257" cy="6299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テキスト ボックス 2"/>
          <p:cNvSpPr txBox="1"/>
          <p:nvPr/>
        </p:nvSpPr>
        <p:spPr>
          <a:xfrm>
            <a:off x="1887452" y="265832"/>
            <a:ext cx="568863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/>
              <a:t>有期社員の登用の考え方（例）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445443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86" y="954380"/>
            <a:ext cx="9122514" cy="5677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テキスト ボックス 1"/>
          <p:cNvSpPr txBox="1"/>
          <p:nvPr/>
        </p:nvSpPr>
        <p:spPr>
          <a:xfrm>
            <a:off x="2422503" y="254010"/>
            <a:ext cx="432048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dirty="0" smtClean="0"/>
              <a:t>導入の流れ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8839645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403</Words>
  <Application>Microsoft Office PowerPoint</Application>
  <PresentationFormat>画面に合わせる (4:3)</PresentationFormat>
  <Paragraphs>88</Paragraphs>
  <Slides>16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17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無期転換申込権が発生する場合</vt:lpstr>
      <vt:lpstr>無期転換申込権が発生しない場合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2017-10-02T06:07:22Z</dcterms:created>
  <dcterms:modified xsi:type="dcterms:W3CDTF">2017-10-02T06:07:31Z</dcterms:modified>
  <cp:contentStatus>最終版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