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99CC00"/>
    <a:srgbClr val="CCFF99"/>
    <a:srgbClr val="FFCCCC"/>
    <a:srgbClr val="CCFF66"/>
    <a:srgbClr val="99FF66"/>
    <a:srgbClr val="FFFF66"/>
    <a:srgbClr val="CC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25" d="100"/>
          <a:sy n="125" d="100"/>
        </p:scale>
        <p:origin x="-588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D05D-8224-44F4-8D91-F4336913D365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D6770-0F32-4F4A-A0D0-461A171894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656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D6770-0F32-4F4A-A0D0-461A1718943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4355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588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3996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233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7721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6365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5211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5316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30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5324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4953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089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30BB-C38E-4BB4-8BEE-2882D3FACDCF}" type="datetimeFigureOut">
              <a:rPr kumimoji="1" lang="ja-JP" altLang="en-US" smtClean="0"/>
              <a:pPr/>
              <a:t>2015/2/23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504ED-CF9D-4807-9434-8A5EBDB03AF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0681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円/楕円 22"/>
          <p:cNvSpPr/>
          <p:nvPr/>
        </p:nvSpPr>
        <p:spPr>
          <a:xfrm>
            <a:off x="7812360" y="3192526"/>
            <a:ext cx="1008112" cy="354549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0528" y="44624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90" tIns="4390" rIns="4390" bIns="0" anchor="ctr"/>
          <a:lstStyle/>
          <a:p>
            <a:r>
              <a:rPr lang="ja-JP" altLang="en-US" sz="2000" u="sng" dirty="0" smtClean="0">
                <a:latin typeface="Calibri" pitchFamily="34" charset="0"/>
              </a:rPr>
              <a:t>ハローワークの求職者に対する民間人材ビジネスのリーフレット配付（概要）</a:t>
            </a:r>
            <a:r>
              <a:rPr lang="ja-JP" altLang="en-US" sz="2000" dirty="0">
                <a:latin typeface="Calibri" pitchFamily="34" charset="0"/>
              </a:rPr>
              <a:t>　</a:t>
            </a:r>
            <a:endParaRPr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179512" y="548681"/>
            <a:ext cx="8768984" cy="20162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75856" y="3319438"/>
            <a:ext cx="936104" cy="1837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都道府県労働局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80112" y="3317143"/>
            <a:ext cx="936104" cy="1840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ハローワーク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812360" y="3068960"/>
            <a:ext cx="936104" cy="345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希望する</a:t>
            </a:r>
            <a:r>
              <a:rPr kumimoji="1" lang="ja-JP" altLang="en-US" dirty="0" smtClean="0">
                <a:solidFill>
                  <a:schemeClr val="tx1"/>
                </a:solidFill>
              </a:rPr>
              <a:t>求職者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7504" y="2708920"/>
            <a:ext cx="2771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《</a:t>
            </a:r>
            <a:r>
              <a:rPr kumimoji="1" lang="ja-JP" altLang="en-US" dirty="0" smtClean="0">
                <a:solidFill>
                  <a:schemeClr val="tx1"/>
                </a:solidFill>
              </a:rPr>
              <a:t>実施イメージ</a:t>
            </a:r>
            <a:r>
              <a:rPr kumimoji="1" lang="en-US" altLang="ja-JP" dirty="0" smtClean="0">
                <a:solidFill>
                  <a:schemeClr val="tx1"/>
                </a:solidFill>
              </a:rPr>
              <a:t>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187624" y="4293096"/>
            <a:ext cx="208823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4211960" y="4272512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6516216" y="4272512"/>
            <a:ext cx="1296144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1187624" y="6669360"/>
            <a:ext cx="69847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4365306" y="3839600"/>
            <a:ext cx="1142798" cy="386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②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リーフレット送付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597554" y="3813080"/>
            <a:ext cx="1142798" cy="386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③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リーフレット</a:t>
            </a:r>
            <a:r>
              <a:rPr lang="ja-JP" altLang="en-US" sz="1200" dirty="0">
                <a:solidFill>
                  <a:schemeClr val="tx1"/>
                </a:solidFill>
              </a:rPr>
              <a:t>配付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92180" y="6309320"/>
            <a:ext cx="1476164" cy="386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④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求職登録等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5528" y="548681"/>
            <a:ext cx="8748464" cy="201622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000066"/>
                </a:solidFill>
              </a:rPr>
              <a:t>○ 平成２５年１１月下旬から、求職者本人が職業相談窓口で民間人材</a:t>
            </a:r>
            <a:r>
              <a:rPr lang="ja-JP" altLang="en-US" dirty="0">
                <a:solidFill>
                  <a:srgbClr val="000066"/>
                </a:solidFill>
              </a:rPr>
              <a:t>ビジネス</a:t>
            </a:r>
            <a:r>
              <a:rPr lang="ja-JP" altLang="en-US" dirty="0" smtClean="0">
                <a:solidFill>
                  <a:srgbClr val="000066"/>
                </a:solidFill>
              </a:rPr>
              <a:t>の利用を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　</a:t>
            </a:r>
            <a:r>
              <a:rPr lang="ja-JP" altLang="en-US" dirty="0" smtClean="0">
                <a:solidFill>
                  <a:srgbClr val="000066"/>
                </a:solidFill>
              </a:rPr>
              <a:t>　希望</a:t>
            </a:r>
            <a:r>
              <a:rPr lang="ja-JP" altLang="en-US" dirty="0">
                <a:solidFill>
                  <a:srgbClr val="000066"/>
                </a:solidFill>
              </a:rPr>
              <a:t>した</a:t>
            </a:r>
            <a:r>
              <a:rPr lang="ja-JP" altLang="en-US" dirty="0" smtClean="0">
                <a:solidFill>
                  <a:srgbClr val="000066"/>
                </a:solidFill>
              </a:rPr>
              <a:t>場合などにおける、民間人材</a:t>
            </a:r>
            <a:r>
              <a:rPr lang="ja-JP" altLang="en-US" dirty="0">
                <a:solidFill>
                  <a:srgbClr val="000066"/>
                </a:solidFill>
              </a:rPr>
              <a:t>ビジネス</a:t>
            </a:r>
            <a:r>
              <a:rPr lang="ja-JP" altLang="en-US" dirty="0" smtClean="0">
                <a:solidFill>
                  <a:srgbClr val="000066"/>
                </a:solidFill>
              </a:rPr>
              <a:t>を</a:t>
            </a:r>
            <a:r>
              <a:rPr lang="ja-JP" altLang="en-US" dirty="0">
                <a:solidFill>
                  <a:srgbClr val="000066"/>
                </a:solidFill>
              </a:rPr>
              <a:t>紹介</a:t>
            </a:r>
            <a:r>
              <a:rPr lang="ja-JP" altLang="en-US" dirty="0" smtClean="0">
                <a:solidFill>
                  <a:srgbClr val="000066"/>
                </a:solidFill>
              </a:rPr>
              <a:t>したリーフレット</a:t>
            </a:r>
            <a:r>
              <a:rPr lang="ja-JP" altLang="en-US" dirty="0">
                <a:solidFill>
                  <a:srgbClr val="000066"/>
                </a:solidFill>
              </a:rPr>
              <a:t>の</a:t>
            </a:r>
            <a:r>
              <a:rPr lang="ja-JP" altLang="en-US" dirty="0" smtClean="0">
                <a:solidFill>
                  <a:srgbClr val="000066"/>
                </a:solidFill>
              </a:rPr>
              <a:t>配付を開始。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lang="ja-JP" altLang="en-US" dirty="0" smtClean="0">
                <a:solidFill>
                  <a:srgbClr val="000066"/>
                </a:solidFill>
              </a:rPr>
              <a:t>　　（平成２６年１２月末までの延べ配付数は</a:t>
            </a:r>
            <a:r>
              <a:rPr lang="ja-JP" altLang="en-US" dirty="0">
                <a:solidFill>
                  <a:srgbClr val="000066"/>
                </a:solidFill>
              </a:rPr>
              <a:t>約</a:t>
            </a:r>
            <a:r>
              <a:rPr lang="ja-JP" altLang="en-US" dirty="0" smtClean="0">
                <a:solidFill>
                  <a:srgbClr val="000066"/>
                </a:solidFill>
              </a:rPr>
              <a:t>１６万枚）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kumimoji="1" lang="ja-JP" altLang="en-US" dirty="0" smtClean="0">
                <a:solidFill>
                  <a:srgbClr val="000066"/>
                </a:solidFill>
              </a:rPr>
              <a:t>○ 今般、新たにリーフレットの配付を希望する民間人材ビジネスの公募を実施。</a:t>
            </a:r>
            <a:endParaRPr kumimoji="1" lang="en-US" altLang="ja-JP" dirty="0" smtClean="0">
              <a:solidFill>
                <a:srgbClr val="000066"/>
              </a:solidFill>
            </a:endParaRPr>
          </a:p>
          <a:p>
            <a:r>
              <a:rPr lang="ja-JP" altLang="en-US" dirty="0" smtClean="0">
                <a:solidFill>
                  <a:srgbClr val="000066"/>
                </a:solidFill>
              </a:rPr>
              <a:t>○ 併せて、ハローワークのインターネット閲覧端末の活用、ハローワークインターネット</a:t>
            </a:r>
            <a:endParaRPr lang="en-US" altLang="ja-JP" dirty="0" smtClean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　</a:t>
            </a:r>
            <a:r>
              <a:rPr lang="ja-JP" altLang="en-US" dirty="0" smtClean="0">
                <a:solidFill>
                  <a:srgbClr val="000066"/>
                </a:solidFill>
              </a:rPr>
              <a:t>　サービスへのまとめページの開設など、利用促進に向けた取組を実施。</a:t>
            </a:r>
            <a:endParaRPr kumimoji="1" lang="en-US" altLang="ja-JP" dirty="0" smtClean="0">
              <a:solidFill>
                <a:srgbClr val="000066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75656" y="4437112"/>
            <a:ext cx="1440160" cy="378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取り決め事項に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対する同意書を添付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835695" y="2728853"/>
            <a:ext cx="3024337" cy="484123"/>
            <a:chOff x="1979712" y="2878593"/>
            <a:chExt cx="2287290" cy="612000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1979712" y="2878593"/>
              <a:ext cx="2287290" cy="612000"/>
            </a:xfrm>
            <a:prstGeom prst="wedgeRoundRectCallout">
              <a:avLst>
                <a:gd name="adj1" fmla="val -4432"/>
                <a:gd name="adj2" fmla="val 114309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038164" y="2941913"/>
              <a:ext cx="2228838" cy="476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内容が法令に抵触していないか、求職者に誤解を招くような表現がないかチェック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4067944" y="4343656"/>
            <a:ext cx="1656184" cy="378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リーフレットと合わせて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一覧表（リスト）も送付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51520" y="3311932"/>
            <a:ext cx="936104" cy="3426092"/>
            <a:chOff x="827584" y="3216320"/>
            <a:chExt cx="936104" cy="3453040"/>
          </a:xfrm>
        </p:grpSpPr>
        <p:sp>
          <p:nvSpPr>
            <p:cNvPr id="7" name="正方形/長方形 6"/>
            <p:cNvSpPr/>
            <p:nvPr/>
          </p:nvSpPr>
          <p:spPr>
            <a:xfrm>
              <a:off x="827584" y="3216320"/>
              <a:ext cx="936104" cy="3453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民間人材ビジネス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259632" y="3332612"/>
              <a:ext cx="360040" cy="32795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（職業</a:t>
              </a:r>
              <a:r>
                <a:rPr lang="ja-JP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紹介事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業者・労働者派遣事業者）</a:t>
              </a:r>
              <a:endPara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27" name="直線矢印コネクタ 26"/>
          <p:cNvCxnSpPr/>
          <p:nvPr/>
        </p:nvCxnSpPr>
        <p:spPr>
          <a:xfrm flipH="1">
            <a:off x="4644008" y="5517232"/>
            <a:ext cx="31683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6876256" y="5562720"/>
            <a:ext cx="720080" cy="386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③</a:t>
            </a:r>
            <a:r>
              <a:rPr lang="en-US" altLang="ja-JP" sz="1200" dirty="0" smtClean="0">
                <a:solidFill>
                  <a:schemeClr val="tx1"/>
                </a:solidFill>
              </a:rPr>
              <a:t>’</a:t>
            </a:r>
            <a:r>
              <a:rPr lang="ja-JP" altLang="en-US" sz="1200" dirty="0" smtClean="0">
                <a:solidFill>
                  <a:schemeClr val="tx1"/>
                </a:solidFill>
              </a:rPr>
              <a:t>閲覧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292079" y="5157192"/>
            <a:ext cx="1512169" cy="693560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</a:rPr>
              <a:t>ハローワークの</a:t>
            </a:r>
            <a:endParaRPr lang="en-US" altLang="ja-JP" sz="12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rgbClr val="FF0000"/>
                </a:solidFill>
              </a:rPr>
              <a:t>インターネット</a:t>
            </a:r>
            <a:endParaRPr lang="en-US" altLang="ja-JP" sz="12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rgbClr val="FF0000"/>
                </a:solidFill>
              </a:rPr>
              <a:t>閲覧端末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807804" y="5157192"/>
            <a:ext cx="1836204" cy="1348752"/>
          </a:xfrm>
          <a:prstGeom prst="round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＜ＨＰ掲載＞</a:t>
            </a:r>
            <a:endParaRPr lang="en-US" altLang="ja-JP" sz="1200" dirty="0" smtClean="0"/>
          </a:p>
          <a:p>
            <a:pPr algn="ctr"/>
            <a:r>
              <a:rPr lang="ja-JP" altLang="en-US" sz="1200" b="1" dirty="0" smtClean="0">
                <a:solidFill>
                  <a:srgbClr val="FF0000"/>
                </a:solidFill>
              </a:rPr>
              <a:t>ハローワーク</a:t>
            </a:r>
            <a:endParaRPr lang="en-US" altLang="ja-JP" sz="12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rgbClr val="FF0000"/>
                </a:solidFill>
              </a:rPr>
              <a:t>インターネットサービスのまとめページ</a:t>
            </a:r>
            <a:endParaRPr lang="en-US" altLang="ja-JP" sz="1200" b="1" dirty="0" smtClean="0">
              <a:solidFill>
                <a:srgbClr val="FF0000"/>
              </a:solidFill>
            </a:endParaRPr>
          </a:p>
          <a:p>
            <a:pPr algn="ctr"/>
            <a:endParaRPr lang="en-US" altLang="ja-JP" sz="800" dirty="0"/>
          </a:p>
          <a:p>
            <a:pPr algn="ctr"/>
            <a:r>
              <a:rPr lang="ja-JP" altLang="en-US" sz="1200" dirty="0" smtClean="0"/>
              <a:t>都道府県労働局の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掲載ページ</a:t>
            </a:r>
            <a:endParaRPr lang="ja-JP" altLang="en-US" sz="1200" dirty="0"/>
          </a:p>
        </p:txBody>
      </p:sp>
      <p:cxnSp>
        <p:nvCxnSpPr>
          <p:cNvPr id="54" name="直線矢印コネクタ 53"/>
          <p:cNvCxnSpPr/>
          <p:nvPr/>
        </p:nvCxnSpPr>
        <p:spPr>
          <a:xfrm flipH="1">
            <a:off x="4644008" y="6165304"/>
            <a:ext cx="32323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475656" y="3573016"/>
            <a:ext cx="1440160" cy="701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①希望する労働局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に</a:t>
            </a:r>
            <a:r>
              <a:rPr lang="ja-JP" altLang="en-US" sz="1200">
                <a:solidFill>
                  <a:schemeClr val="tx1"/>
                </a:solidFill>
              </a:rPr>
              <a:t>リーフレット</a:t>
            </a:r>
            <a:r>
              <a:rPr kumimoji="1" lang="ja-JP" altLang="en-US" sz="1200" smtClean="0">
                <a:solidFill>
                  <a:schemeClr val="tx1"/>
                </a:solidFill>
              </a:rPr>
              <a:t>応募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81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131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厚生労働省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職業安定行政関係システム</cp:lastModifiedBy>
  <cp:revision>86</cp:revision>
  <cp:lastPrinted>2015-02-17T07:29:49Z</cp:lastPrinted>
  <dcterms:created xsi:type="dcterms:W3CDTF">2013-08-20T10:14:40Z</dcterms:created>
  <dcterms:modified xsi:type="dcterms:W3CDTF">2015-02-23T04:52:31Z</dcterms:modified>
</cp:coreProperties>
</file>