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3" r:id="rId5"/>
  </p:sldIdLst>
  <p:sldSz cx="7200900" cy="10333038"/>
  <p:notesSz cx="6805613"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CCECFF"/>
    <a:srgbClr val="0099FF"/>
    <a:srgbClr val="00FFFF"/>
    <a:srgbClr val="FFFF99"/>
    <a:srgbClr val="FFCCCC"/>
    <a:srgbClr val="CC0000"/>
    <a:srgbClr val="FF0000"/>
    <a:srgbClr val="CC99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4660"/>
  </p:normalViewPr>
  <p:slideViewPr>
    <p:cSldViewPr showGuides="1">
      <p:cViewPr varScale="1">
        <p:scale>
          <a:sx n="70" d="100"/>
          <a:sy n="70" d="100"/>
        </p:scale>
        <p:origin x="1512" y="186"/>
      </p:cViewPr>
      <p:guideLst>
        <p:guide orient="horz" pos="2846"/>
        <p:guide pos="2268"/>
      </p:guideLst>
    </p:cSldViewPr>
  </p:slideViewPr>
  <p:notesTextViewPr>
    <p:cViewPr>
      <p:scale>
        <a:sx n="1" d="1"/>
        <a:sy n="1" d="1"/>
      </p:scale>
      <p:origin x="0" y="0"/>
    </p:cViewPr>
  </p:notesTextViewPr>
  <p:notesViewPr>
    <p:cSldViewPr>
      <p:cViewPr varScale="1">
        <p:scale>
          <a:sx n="45" d="100"/>
          <a:sy n="45" d="100"/>
        </p:scale>
        <p:origin x="-2742" y="-108"/>
      </p:cViewPr>
      <p:guideLst>
        <p:guide orient="horz" pos="3130"/>
        <p:guide pos="2144"/>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1" y="0"/>
            <a:ext cx="2948887" cy="496888"/>
          </a:xfrm>
          <a:prstGeom prst="rect">
            <a:avLst/>
          </a:prstGeom>
        </p:spPr>
        <p:txBody>
          <a:bodyPr vert="horz" lIns="91440" tIns="45720" rIns="91440" bIns="45720" rtlCol="0"/>
          <a:lstStyle>
            <a:lvl1pPr algn="r">
              <a:defRPr sz="1200"/>
            </a:lvl1pPr>
          </a:lstStyle>
          <a:p>
            <a:fld id="{0379D9F6-D022-44C4-A8F0-B374FB4DA7C7}" type="datetimeFigureOut">
              <a:rPr kumimoji="1" lang="ja-JP" altLang="en-US" smtClean="0"/>
              <a:t>2026/1/5</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5563"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21225"/>
            <a:ext cx="5443856"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6"/>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1" y="9440866"/>
            <a:ext cx="2948887" cy="496887"/>
          </a:xfrm>
          <a:prstGeom prst="rect">
            <a:avLst/>
          </a:prstGeom>
        </p:spPr>
        <p:txBody>
          <a:bodyPr vert="horz" lIns="91440" tIns="45720" rIns="91440" bIns="45720"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35A095-2CAB-4BDF-A635-4A730F2D0316}" type="slidenum">
              <a:rPr kumimoji="1" lang="ja-JP" altLang="en-US" smtClean="0"/>
              <a:t>1</a:t>
            </a:fld>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2026/1/5</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emf"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6393" y="3499511"/>
            <a:ext cx="6840364" cy="4492902"/>
          </a:xfrm>
          <a:prstGeom prst="rect">
            <a:avLst/>
          </a:prstGeom>
          <a:solidFill>
            <a:srgbClr val="FFCCFF">
              <a:alpha val="60000"/>
            </a:srgbClr>
          </a:solidFill>
          <a:ln w="57150" cmpd="tri">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角丸四角形 7"/>
          <p:cNvSpPr/>
          <p:nvPr/>
        </p:nvSpPr>
        <p:spPr>
          <a:xfrm>
            <a:off x="315962" y="1674131"/>
            <a:ext cx="6495793" cy="1757636"/>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ct val="120000"/>
              </a:lnSpc>
            </a:pPr>
            <a:r>
              <a:rPr lang="ja-JP" altLang="en-US" sz="14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精神障害、発達障害のある方々の雇用は、年々増加しています。障害のある方々が安定して働き続けるためのポイントの一つは</a:t>
            </a:r>
            <a:r>
              <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「職場において同僚や上司がその人の障害特性について理解し、共に働く上での配慮があること」</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ですが、企業等で働く一般の従業員の方が障害等に関する基礎的な知識や情報を得る機会は限られていました。</a:t>
            </a:r>
            <a:endParaRPr lang="en-US" altLang="ja-JP"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このため、労働局・ハローワークでは、一般の従業員の方を主な対象に、精神</a:t>
            </a:r>
            <a:endParaRPr lang="en-US" altLang="ja-JP"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障害、発達障害に関して正しく理解いただき、職場における応援者（精神・発達</a:t>
            </a:r>
            <a:endParaRPr lang="en-US" altLang="ja-JP"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障害者しごとサポーター）となっていただくためのオンライン講座を実施いたします。</a:t>
            </a:r>
          </a:p>
        </p:txBody>
      </p:sp>
      <p:sp>
        <p:nvSpPr>
          <p:cNvPr id="12" name="テキスト ボックス 11"/>
          <p:cNvSpPr txBox="1"/>
          <p:nvPr/>
        </p:nvSpPr>
        <p:spPr>
          <a:xfrm>
            <a:off x="349314" y="4080695"/>
            <a:ext cx="6627105" cy="4579313"/>
          </a:xfrm>
          <a:prstGeom prst="rect">
            <a:avLst/>
          </a:prstGeom>
          <a:noFill/>
        </p:spPr>
        <p:txBody>
          <a:bodyPr wrap="square" lIns="100186" tIns="50093" rIns="100186" bIns="50093" rtlCol="0">
            <a:spAutoFit/>
          </a:bodyPr>
          <a:lstStyle/>
          <a:p>
            <a:pPr algn="just">
              <a:lnSpc>
                <a:spcPts val="16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◆内　　容 ：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精神疾患（発達障害を含む）の種類」、「精神・発達障害の特性」、</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共に</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00"/>
              </a:lnSpc>
            </a:pP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働く上でのポイント（コミュニケーション方法）」等について</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8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◆メリット ：　精神・発達障害についての基礎知識や一緒に働くために必要な配慮などを</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00"/>
              </a:lnSpc>
            </a:pP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短時間で学ぶことができます。</a:t>
            </a: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4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◆講座時間 ：  </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９０分程度を予定</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（専門スタッフによる講義</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分および質疑応答）</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2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◆受講対象 ：  </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企業等に雇用されている方であれば、どなたでも受講可能です</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00"/>
              </a:lnSpc>
            </a:pP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（現在、障害のある方と一緒に働いているかどうか等は問いません。）</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4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◆実施方法 ：  </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Ｚｏｏｍ によるオンライン講座（ライブ形式）</a:t>
            </a:r>
            <a:endParaRPr lang="en-US" altLang="ja-JP" sz="8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6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◆実施日時 ：  </a:t>
            </a:r>
            <a:r>
              <a:rPr lang="ja-JP" altLang="en-US" sz="16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令和８年３月</a:t>
            </a:r>
            <a:r>
              <a:rPr lang="en-US" altLang="ja-JP" sz="16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日（月）</a:t>
            </a:r>
            <a:r>
              <a:rPr lang="en-US" altLang="ja-JP" sz="16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6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a:t>
            </a:r>
            <a:r>
              <a:rPr lang="ja-JP" altLang="en-US" sz="900" b="1"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0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◆受講費用 ：  無料</a:t>
            </a:r>
            <a:endParaRPr lang="en-US" altLang="ja-JP" sz="9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0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◆申込方法 ：  当課</a:t>
            </a:r>
            <a:r>
              <a:rPr lang="ja-JP" altLang="en-US" sz="1200" dirty="0">
                <a:latin typeface="メイリオ" panose="020B0604030504040204" pitchFamily="50" charset="-128"/>
                <a:ea typeface="メイリオ" panose="020B0604030504040204" pitchFamily="50" charset="-128"/>
              </a:rPr>
              <a:t>メールアドレス（ </a:t>
            </a:r>
            <a:r>
              <a:rPr lang="en-US" altLang="ja-JP" sz="1200" b="1" dirty="0">
                <a:latin typeface="メイリオ" panose="020B0604030504040204" pitchFamily="50" charset="-128"/>
                <a:ea typeface="メイリオ" panose="020B0604030504040204" pitchFamily="50" charset="-128"/>
              </a:rPr>
              <a:t>taisakuka-wakayamakyoku@mhlw.go.jp</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あて</a:t>
            </a:r>
            <a:endParaRPr lang="en-US" altLang="ja-JP" sz="1200" dirty="0">
              <a:latin typeface="メイリオ" panose="020B0604030504040204" pitchFamily="50" charset="-128"/>
              <a:ea typeface="メイリオ" panose="020B0604030504040204" pitchFamily="50" charset="-128"/>
            </a:endParaRPr>
          </a:p>
          <a:p>
            <a:pPr algn="just">
              <a:lnSpc>
                <a:spcPts val="2000"/>
              </a:lnSpc>
            </a:pPr>
            <a:r>
              <a:rPr lang="ja-JP" altLang="en-US" sz="1200" dirty="0">
                <a:latin typeface="メイリオ" panose="020B0604030504040204" pitchFamily="50" charset="-128"/>
                <a:ea typeface="メイリオ" panose="020B0604030504040204" pitchFamily="50" charset="-128"/>
              </a:rPr>
              <a:t>　　　　　　メールの件名に</a:t>
            </a:r>
            <a:r>
              <a:rPr lang="ja-JP" altLang="en-US" sz="1200" u="sng" dirty="0">
                <a:latin typeface="メイリオ" panose="020B0604030504040204" pitchFamily="50" charset="-128"/>
                <a:ea typeface="メイリオ" panose="020B0604030504040204" pitchFamily="50" charset="-128"/>
              </a:rPr>
              <a:t>「しごサポ受講申込み」</a:t>
            </a:r>
            <a:r>
              <a:rPr lang="ja-JP" altLang="en-US" sz="1200" dirty="0">
                <a:latin typeface="メイリオ" panose="020B0604030504040204" pitchFamily="50" charset="-128"/>
                <a:ea typeface="メイリオ" panose="020B0604030504040204" pitchFamily="50" charset="-128"/>
              </a:rPr>
              <a:t>、本文に</a:t>
            </a:r>
            <a:r>
              <a:rPr lang="ja-JP" altLang="en-US" sz="1200" u="sng" dirty="0">
                <a:latin typeface="メイリオ" panose="020B0604030504040204" pitchFamily="50" charset="-128"/>
                <a:ea typeface="メイリオ" panose="020B0604030504040204" pitchFamily="50" charset="-128"/>
              </a:rPr>
              <a:t>「企業（団体）名、担当者名、</a:t>
            </a:r>
            <a:endParaRPr lang="en-US" altLang="ja-JP" sz="1200" u="sng" dirty="0">
              <a:latin typeface="メイリオ" panose="020B0604030504040204" pitchFamily="50" charset="-128"/>
              <a:ea typeface="メイリオ" panose="020B0604030504040204" pitchFamily="50" charset="-128"/>
            </a:endParaRPr>
          </a:p>
          <a:p>
            <a:pPr algn="just">
              <a:lnSpc>
                <a:spcPts val="2000"/>
              </a:lnSpc>
            </a:pPr>
            <a:r>
              <a:rPr lang="ja-JP" altLang="en-US" sz="1200" dirty="0">
                <a:latin typeface="メイリオ" panose="020B0604030504040204" pitchFamily="50" charset="-128"/>
                <a:ea typeface="メイリオ" panose="020B0604030504040204" pitchFamily="50" charset="-128"/>
              </a:rPr>
              <a:t>　　　　　　</a:t>
            </a:r>
            <a:r>
              <a:rPr lang="ja-JP" altLang="en-US" sz="1200" u="sng" dirty="0">
                <a:latin typeface="メイリオ" panose="020B0604030504040204" pitchFamily="50" charset="-128"/>
                <a:ea typeface="メイリオ" panose="020B0604030504040204" pitchFamily="50" charset="-128"/>
              </a:rPr>
              <a:t>連絡先（住所、ＴＥＬ）、受講（招待）者数」</a:t>
            </a:r>
            <a:r>
              <a:rPr lang="ja-JP" altLang="en-US" sz="1200" dirty="0">
                <a:latin typeface="メイリオ" panose="020B0604030504040204" pitchFamily="50" charset="-128"/>
                <a:ea typeface="メイリオ" panose="020B0604030504040204" pitchFamily="50" charset="-128"/>
              </a:rPr>
              <a:t> をそれぞれご記入の上</a:t>
            </a:r>
            <a:endParaRPr lang="en-US" altLang="ja-JP" sz="1200" dirty="0">
              <a:latin typeface="メイリオ" panose="020B0604030504040204" pitchFamily="50" charset="-128"/>
              <a:ea typeface="メイリオ" panose="020B0604030504040204" pitchFamily="50" charset="-128"/>
            </a:endParaRPr>
          </a:p>
          <a:p>
            <a:pPr algn="just">
              <a:lnSpc>
                <a:spcPts val="2000"/>
              </a:lnSpc>
            </a:pPr>
            <a:r>
              <a:rPr lang="ja-JP" altLang="en-US" sz="1200" dirty="0">
                <a:latin typeface="メイリオ" panose="020B0604030504040204" pitchFamily="50" charset="-128"/>
                <a:ea typeface="メイリオ" panose="020B0604030504040204" pitchFamily="50" charset="-128"/>
              </a:rPr>
              <a:t>　　　　　　</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令和８年３月９日（月）まで  </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にご連絡ください。</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0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メール確認後、当課より詳細につきましてご案内いたします。</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ct val="1500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1100" kern="100" dirty="0">
              <a:latin typeface="ＭＳ Ｐゴシック" panose="020B060007020508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kern="100"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6" name="Text Box 42"/>
          <p:cNvSpPr txBox="1">
            <a:spLocks noChangeArrowheads="1"/>
          </p:cNvSpPr>
          <p:nvPr/>
        </p:nvSpPr>
        <p:spPr bwMode="auto">
          <a:xfrm>
            <a:off x="2736354" y="9545148"/>
            <a:ext cx="4356471" cy="581128"/>
          </a:xfrm>
          <a:prstGeom prst="rect">
            <a:avLst/>
          </a:prstGeom>
          <a:noFill/>
          <a:ln w="9525">
            <a:noFill/>
            <a:miter lim="800000"/>
            <a:headEnd/>
            <a:tailEnd/>
          </a:ln>
        </p:spPr>
        <p:txBody>
          <a:bodyPr wrap="square" lIns="34578" tIns="43914" rIns="34578" bIns="43914">
            <a:spAutoFit/>
          </a:bodyPr>
          <a:lstStyle/>
          <a:p>
            <a:pPr>
              <a:defRPr/>
            </a:pPr>
            <a:r>
              <a:rPr lang="ja-JP" altLang="en-US" sz="1400" b="1" spc="-19" dirty="0">
                <a:latin typeface="メイリオ" pitchFamily="50" charset="-128"/>
                <a:ea typeface="メイリオ" pitchFamily="50" charset="-128"/>
              </a:rPr>
              <a:t>和歌山労働局職業安定部職業対策課　</a:t>
            </a:r>
            <a:endParaRPr lang="en-US" altLang="ja-JP" sz="1400" b="1" spc="-19" dirty="0">
              <a:latin typeface="メイリオ" pitchFamily="50" charset="-128"/>
              <a:ea typeface="メイリオ" pitchFamily="50" charset="-128"/>
            </a:endParaRPr>
          </a:p>
          <a:p>
            <a:pPr>
              <a:defRPr/>
            </a:pPr>
            <a:r>
              <a:rPr lang="en-US" altLang="ja-JP" sz="1800" b="1" spc="-19" dirty="0">
                <a:latin typeface="メイリオ" pitchFamily="50" charset="-128"/>
                <a:ea typeface="メイリオ" pitchFamily="50" charset="-128"/>
              </a:rPr>
              <a:t>TEL</a:t>
            </a:r>
            <a:r>
              <a:rPr lang="ja-JP" altLang="en-US" sz="1800" b="1" spc="-19" dirty="0">
                <a:latin typeface="メイリオ" pitchFamily="50" charset="-128"/>
                <a:ea typeface="メイリオ" pitchFamily="50" charset="-128"/>
              </a:rPr>
              <a:t>　</a:t>
            </a:r>
            <a:r>
              <a:rPr lang="en-US" altLang="ja-JP" sz="1800" b="1" spc="-19" dirty="0">
                <a:latin typeface="メイリオ" pitchFamily="50" charset="-128"/>
                <a:ea typeface="メイリオ" pitchFamily="50" charset="-128"/>
              </a:rPr>
              <a:t>073-488-1161</a:t>
            </a:r>
            <a:r>
              <a:rPr lang="ja-JP" altLang="en-US" sz="1800" b="1" spc="-19" dirty="0">
                <a:latin typeface="メイリオ" pitchFamily="50" charset="-128"/>
                <a:ea typeface="メイリオ" pitchFamily="50" charset="-128"/>
              </a:rPr>
              <a:t>　</a:t>
            </a:r>
          </a:p>
        </p:txBody>
      </p:sp>
      <p:pic>
        <p:nvPicPr>
          <p:cNvPr id="22" name="図 30" descr="マーク最小.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2230591" y="9570611"/>
            <a:ext cx="440740" cy="440740"/>
          </a:xfrm>
          <a:prstGeom prst="rect">
            <a:avLst/>
          </a:prstGeom>
          <a:noFill/>
          <a:ln w="9525">
            <a:noFill/>
            <a:miter lim="800000"/>
            <a:headEnd/>
            <a:tailEnd/>
          </a:ln>
        </p:spPr>
      </p:pic>
      <p:sp>
        <p:nvSpPr>
          <p:cNvPr id="2" name="角丸四角形 1"/>
          <p:cNvSpPr/>
          <p:nvPr/>
        </p:nvSpPr>
        <p:spPr>
          <a:xfrm>
            <a:off x="144000" y="677549"/>
            <a:ext cx="6866400" cy="1013255"/>
          </a:xfrm>
          <a:prstGeom prst="roundRect">
            <a:avLst>
              <a:gd name="adj" fmla="val 17600"/>
            </a:avLst>
          </a:prstGeom>
          <a:solidFill>
            <a:srgbClr val="FF66CC"/>
          </a:solidFill>
          <a:ln>
            <a:solidFill>
              <a:srgbClr val="CCECFF"/>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pPr algn="ctr"/>
            <a:r>
              <a:rPr lang="ja-JP" altLang="en-US" sz="2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a:t>
            </a:r>
            <a:endParaRPr lang="en-US" altLang="ja-JP" sz="2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「オンライン</a:t>
            </a:r>
            <a:r>
              <a:rPr lang="en-US" altLang="ja-JP"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(Zoom)</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講座」</a:t>
            </a:r>
            <a:r>
              <a:rPr lang="ja-JP" altLang="en-US" sz="2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のご案内</a:t>
            </a:r>
          </a:p>
        </p:txBody>
      </p:sp>
      <p:sp>
        <p:nvSpPr>
          <p:cNvPr id="3" name="テキスト ボックス 2"/>
          <p:cNvSpPr txBox="1"/>
          <p:nvPr/>
        </p:nvSpPr>
        <p:spPr>
          <a:xfrm>
            <a:off x="108000" y="341983"/>
            <a:ext cx="698482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障害のある方を雇用している、または雇用しようとしている事</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業主の皆さまへ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7" name="正方形/長方形 6"/>
          <p:cNvSpPr/>
          <p:nvPr/>
        </p:nvSpPr>
        <p:spPr>
          <a:xfrm>
            <a:off x="1089595" y="8047747"/>
            <a:ext cx="5937162" cy="1092607"/>
          </a:xfrm>
          <a:prstGeom prst="rect">
            <a:avLst/>
          </a:prstGeom>
        </p:spPr>
        <p:txBody>
          <a:bodyPr wrap="square">
            <a:spAutoFit/>
          </a:bodyPr>
          <a:lstStyle/>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精神・発達障害者しごとサポーター」は特別な資格制度等ではありません。また、本講座の受講により、職場の中で障害者に対する特別な役割を求めるものでもありません。</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の養成は、広く職場における精神障害、発達障害に関する正しい理解の浸透を図り、精神・発達障害者にとって働きやすい職場環境づくりを推進し、「障害のある方々と一緒に働くことが当たり前」の社会になることを後押しすることを目的としてい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5" name="グループ化 24"/>
          <p:cNvGrpSpPr/>
          <p:nvPr/>
        </p:nvGrpSpPr>
        <p:grpSpPr>
          <a:xfrm>
            <a:off x="-330772" y="-306089"/>
            <a:ext cx="8467726" cy="570471"/>
            <a:chOff x="-191295" y="-88637"/>
            <a:chExt cx="8064501" cy="504826"/>
          </a:xfrm>
        </p:grpSpPr>
        <p:pic>
          <p:nvPicPr>
            <p:cNvPr id="26" name="図 1"/>
            <p:cNvPicPr>
              <a:picLocks noChangeAspect="1" noChangeArrowheads="1"/>
            </p:cNvPicPr>
            <p:nvPr/>
          </p:nvPicPr>
          <p:blipFill>
            <a:blip r:embed="rId4" cstate="print"/>
            <a:srcRect/>
            <a:stretch>
              <a:fillRect/>
            </a:stretch>
          </p:blipFill>
          <p:spPr bwMode="auto">
            <a:xfrm>
              <a:off x="457993" y="35519"/>
              <a:ext cx="501650" cy="360363"/>
            </a:xfrm>
            <a:prstGeom prst="rect">
              <a:avLst/>
            </a:prstGeom>
            <a:noFill/>
            <a:ln w="9525">
              <a:noFill/>
              <a:miter lim="800000"/>
              <a:headEnd/>
              <a:tailEnd/>
            </a:ln>
          </p:spPr>
        </p:pic>
        <p:sp>
          <p:nvSpPr>
            <p:cNvPr id="27" name="AutoShape 3"/>
            <p:cNvSpPr>
              <a:spLocks noChangeArrowheads="1"/>
            </p:cNvSpPr>
            <p:nvPr/>
          </p:nvSpPr>
          <p:spPr bwMode="auto">
            <a:xfrm>
              <a:off x="-191295" y="-88637"/>
              <a:ext cx="647701"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28" name="AutoShape 5"/>
            <p:cNvSpPr>
              <a:spLocks noChangeArrowheads="1"/>
            </p:cNvSpPr>
            <p:nvPr/>
          </p:nvSpPr>
          <p:spPr bwMode="auto">
            <a:xfrm>
              <a:off x="961231" y="-88637"/>
              <a:ext cx="6911975"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grpSp>
        <p:nvGrpSpPr>
          <p:cNvPr id="29" name="グループ化 28"/>
          <p:cNvGrpSpPr/>
          <p:nvPr/>
        </p:nvGrpSpPr>
        <p:grpSpPr>
          <a:xfrm>
            <a:off x="-885200" y="10106517"/>
            <a:ext cx="8467726" cy="570468"/>
            <a:chOff x="-234050" y="10246463"/>
            <a:chExt cx="8064501" cy="504825"/>
          </a:xfrm>
        </p:grpSpPr>
        <p:pic>
          <p:nvPicPr>
            <p:cNvPr id="30" name="図 1"/>
            <p:cNvPicPr>
              <a:picLocks noChangeAspect="1" noChangeArrowheads="1"/>
            </p:cNvPicPr>
            <p:nvPr/>
          </p:nvPicPr>
          <p:blipFill>
            <a:blip r:embed="rId4" cstate="print"/>
            <a:srcRect/>
            <a:stretch>
              <a:fillRect/>
            </a:stretch>
          </p:blipFill>
          <p:spPr bwMode="auto">
            <a:xfrm rot="10800000">
              <a:off x="6677926" y="10246463"/>
              <a:ext cx="503237" cy="360363"/>
            </a:xfrm>
            <a:prstGeom prst="rect">
              <a:avLst/>
            </a:prstGeom>
            <a:noFill/>
            <a:ln w="9525">
              <a:noFill/>
              <a:miter lim="800000"/>
              <a:headEnd/>
              <a:tailEnd/>
            </a:ln>
          </p:spPr>
        </p:pic>
        <p:sp>
          <p:nvSpPr>
            <p:cNvPr id="31" name="AutoShape 7"/>
            <p:cNvSpPr>
              <a:spLocks noChangeArrowheads="1"/>
            </p:cNvSpPr>
            <p:nvPr/>
          </p:nvSpPr>
          <p:spPr bwMode="auto">
            <a:xfrm>
              <a:off x="-234050" y="10246463"/>
              <a:ext cx="6911976"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32" name="AutoShape 9"/>
            <p:cNvSpPr>
              <a:spLocks noChangeArrowheads="1"/>
            </p:cNvSpPr>
            <p:nvPr/>
          </p:nvSpPr>
          <p:spPr bwMode="auto">
            <a:xfrm>
              <a:off x="7182751" y="10246463"/>
              <a:ext cx="647700"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sp>
        <p:nvSpPr>
          <p:cNvPr id="35" name="角丸四角形 34"/>
          <p:cNvSpPr/>
          <p:nvPr/>
        </p:nvSpPr>
        <p:spPr>
          <a:xfrm>
            <a:off x="534459" y="3592288"/>
            <a:ext cx="6131908" cy="432048"/>
          </a:xfrm>
          <a:prstGeom prst="roundRect">
            <a:avLst/>
          </a:prstGeom>
          <a:solidFill>
            <a:srgbClr val="FF66CC"/>
          </a:solidFill>
          <a:ln>
            <a:solidFill>
              <a:srgbClr val="CCECFF"/>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精神･発達障害者しごとサポーター養成オンライン講座の概要</a:t>
            </a:r>
          </a:p>
        </p:txBody>
      </p:sp>
      <p:pic>
        <p:nvPicPr>
          <p:cNvPr id="24" name="Picture 4" descr="クリックすると新しいウィンドウで開きます"/>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31859" y="2391960"/>
            <a:ext cx="878541" cy="1039694"/>
          </a:xfrm>
          <a:prstGeom prst="rect">
            <a:avLst/>
          </a:prstGeom>
          <a:noFill/>
          <a:extLst>
            <a:ext uri="{909E8E84-426E-40DD-AFC4-6F175D3DCCD1}">
              <a14:hiddenFill xmlns:a14="http://schemas.microsoft.com/office/drawing/2010/main">
                <a:solidFill>
                  <a:srgbClr val="FFFFFF"/>
                </a:solidFill>
              </a14:hiddenFill>
            </a:ext>
          </a:extLst>
        </p:spPr>
      </p:pic>
      <p:sp>
        <p:nvSpPr>
          <p:cNvPr id="40" name="山形 39"/>
          <p:cNvSpPr/>
          <p:nvPr/>
        </p:nvSpPr>
        <p:spPr>
          <a:xfrm>
            <a:off x="1034088" y="9599475"/>
            <a:ext cx="1113170" cy="356554"/>
          </a:xfrm>
          <a:prstGeom prst="chevron">
            <a:avLst>
              <a:gd name="adj" fmla="val 40839"/>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87828" tIns="72000" rIns="87828" bIns="36000" rtlCol="0" anchor="ctr" anchorCtr="1"/>
          <a:lstStyle/>
          <a:p>
            <a:pPr algn="ct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お問い合わせ先</a:t>
            </a:r>
          </a:p>
        </p:txBody>
      </p:sp>
      <p:sp>
        <p:nvSpPr>
          <p:cNvPr id="17" name="円/楕円 16"/>
          <p:cNvSpPr/>
          <p:nvPr/>
        </p:nvSpPr>
        <p:spPr>
          <a:xfrm>
            <a:off x="278970" y="8060157"/>
            <a:ext cx="882000" cy="828000"/>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224969" y="8218579"/>
            <a:ext cx="936001" cy="5970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0186" tIns="43200" rIns="100186" bIns="36000" spcCol="0" rtlCol="0" anchor="t" anchorCtr="1"/>
          <a:lstStyle/>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ご留意</a:t>
            </a:r>
            <a:endPar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ja-JP" altLang="en-US" sz="1300" b="1"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5645" y="5534100"/>
            <a:ext cx="1024232" cy="1030401"/>
          </a:xfrm>
          <a:prstGeom prst="rect">
            <a:avLst/>
          </a:prstGeom>
          <a:noFill/>
          <a:ln>
            <a:noFill/>
          </a:ln>
        </p:spPr>
      </p:pic>
      <p:sp>
        <p:nvSpPr>
          <p:cNvPr id="37" name="正方形/長方形 36"/>
          <p:cNvSpPr/>
          <p:nvPr/>
        </p:nvSpPr>
        <p:spPr>
          <a:xfrm>
            <a:off x="6552778" y="10151040"/>
            <a:ext cx="648072" cy="200055"/>
          </a:xfrm>
          <a:prstGeom prst="rect">
            <a:avLst/>
          </a:prstGeom>
        </p:spPr>
        <p:txBody>
          <a:bodyPr wrap="square" anchor="ctr">
            <a:spAutoFit/>
          </a:bodyPr>
          <a:lstStyle/>
          <a:p>
            <a:pPr marL="216000" indent="-216000" algn="just">
              <a:spcBef>
                <a:spcPts val="600"/>
              </a:spcBef>
            </a:pPr>
            <a:r>
              <a:rPr lang="en-US" altLang="ja-JP" sz="700" kern="100" dirty="0">
                <a:latin typeface="メイリオ" panose="020B0604030504040204" pitchFamily="50" charset="-128"/>
                <a:ea typeface="メイリオ" panose="020B0604030504040204" pitchFamily="50" charset="-128"/>
                <a:cs typeface="メイリオ" panose="020B0604030504040204" pitchFamily="50" charset="-128"/>
              </a:rPr>
              <a:t>030805DK</a:t>
            </a:r>
          </a:p>
        </p:txBody>
      </p:sp>
      <p:sp>
        <p:nvSpPr>
          <p:cNvPr id="38" name="正方形/長方形 37"/>
          <p:cNvSpPr/>
          <p:nvPr/>
        </p:nvSpPr>
        <p:spPr>
          <a:xfrm>
            <a:off x="200301" y="8755174"/>
            <a:ext cx="5081885" cy="10266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しごとサポーター</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ポータルサイト</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を開設しています。</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受講者の声をはじめ、幅広い情報をご覧いただけます。</a:t>
            </a:r>
          </a:p>
        </p:txBody>
      </p:sp>
      <p:sp>
        <p:nvSpPr>
          <p:cNvPr id="39" name="ストライプ矢印 38"/>
          <p:cNvSpPr/>
          <p:nvPr/>
        </p:nvSpPr>
        <p:spPr>
          <a:xfrm>
            <a:off x="4295150" y="9041800"/>
            <a:ext cx="333962" cy="391056"/>
          </a:xfrm>
          <a:prstGeom prst="stripedRightArrow">
            <a:avLst>
              <a:gd name="adj1" fmla="val 74357"/>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4720841" y="9135139"/>
            <a:ext cx="993668" cy="18919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kumimoji="1" lang="ja-JP" altLang="en-US" sz="1000" dirty="0">
                <a:solidFill>
                  <a:schemeClr val="tx1"/>
                </a:solidFill>
              </a:rPr>
              <a:t>しごとサポーター</a:t>
            </a:r>
          </a:p>
        </p:txBody>
      </p:sp>
      <p:sp>
        <p:nvSpPr>
          <p:cNvPr id="46" name="正方形/長方形 45"/>
          <p:cNvSpPr/>
          <p:nvPr/>
        </p:nvSpPr>
        <p:spPr>
          <a:xfrm>
            <a:off x="5714508" y="9134697"/>
            <a:ext cx="360040" cy="189639"/>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lang="ja-JP" altLang="en-US" sz="1000" dirty="0">
                <a:solidFill>
                  <a:schemeClr val="tx1"/>
                </a:solidFill>
              </a:rPr>
              <a:t>検索</a:t>
            </a:r>
            <a:endParaRPr kumimoji="1" lang="ja-JP" altLang="en-US" sz="1000" dirty="0">
              <a:solidFill>
                <a:schemeClr val="tx1"/>
              </a:solidFill>
            </a:endParaRPr>
          </a:p>
        </p:txBody>
      </p:sp>
      <p:sp>
        <p:nvSpPr>
          <p:cNvPr id="47" name="上矢印 46"/>
          <p:cNvSpPr/>
          <p:nvPr/>
        </p:nvSpPr>
        <p:spPr>
          <a:xfrm rot="17800644">
            <a:off x="6000307" y="9240796"/>
            <a:ext cx="212968" cy="256213"/>
          </a:xfrm>
          <a:prstGeom prst="upArrow">
            <a:avLst>
              <a:gd name="adj1" fmla="val 28428"/>
              <a:gd name="adj2" fmla="val 78475"/>
            </a:avLst>
          </a:prstGeom>
          <a:solidFill>
            <a:schemeClr val="bg1"/>
          </a:solid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8" name="Picture 2" descr="C:\Users\SNEOF\Desktop\しごとサポーター.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85296" y="8913386"/>
            <a:ext cx="657225" cy="657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5771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BC345417792FA4DA913563E02E946EC" ma:contentTypeVersion="14" ma:contentTypeDescription="新しいドキュメントを作成します。" ma:contentTypeScope="" ma:versionID="c526cb4ae3ddbd7ceee1dfa600289eca">
  <xsd:schema xmlns:xsd="http://www.w3.org/2001/XMLSchema" xmlns:xs="http://www.w3.org/2001/XMLSchema" xmlns:p="http://schemas.microsoft.com/office/2006/metadata/properties" xmlns:ns2="2af7bb88-e520-476f-8456-949a902b799c" xmlns:ns3="44856c1c-163a-4db4-9f2d-e69ab44d016d" targetNamespace="http://schemas.microsoft.com/office/2006/metadata/properties" ma:root="true" ma:fieldsID="1e6fce54b3b005f6f723f0797b4c7796" ns2:_="" ns3:_="">
    <xsd:import namespace="2af7bb88-e520-476f-8456-949a902b799c"/>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f7bb88-e520-476f-8456-949a902b799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6709ec0-5546-469c-a9f8-412c41801788}"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wner xmlns="2af7bb88-e520-476f-8456-949a902b799c">
      <UserInfo>
        <DisplayName/>
        <AccountId xsi:nil="true"/>
        <AccountType/>
      </UserInfo>
    </Owner>
    <lcf76f155ced4ddcb4097134ff3c332f xmlns="2af7bb88-e520-476f-8456-949a902b799c">
      <Terms xmlns="http://schemas.microsoft.com/office/infopath/2007/PartnerControls"/>
    </lcf76f155ced4ddcb4097134ff3c332f>
    <TaxCatchAll xmlns="44856c1c-163a-4db4-9f2d-e69ab44d016d" xsi:nil="true"/>
  </documentManagement>
</p:properties>
</file>

<file path=customXml/itemProps1.xml><?xml version="1.0" encoding="utf-8"?>
<ds:datastoreItem xmlns:ds="http://schemas.openxmlformats.org/officeDocument/2006/customXml" ds:itemID="{1F38CB79-E7A9-4DD0-AB67-B377CC1473F4}">
  <ds:schemaRefs>
    <ds:schemaRef ds:uri="http://schemas.microsoft.com/sharepoint/v3/contenttype/forms"/>
  </ds:schemaRefs>
</ds:datastoreItem>
</file>

<file path=customXml/itemProps2.xml><?xml version="1.0" encoding="utf-8"?>
<ds:datastoreItem xmlns:ds="http://schemas.openxmlformats.org/officeDocument/2006/customXml" ds:itemID="{4317E9D5-C696-4A17-8CE8-CBBC4656FF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f7bb88-e520-476f-8456-949a902b799c"/>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89505C0-838D-48C6-8251-57EC78F8F2E9}">
  <ds:schemaRefs>
    <ds:schemaRef ds:uri="44856c1c-163a-4db4-9f2d-e69ab44d016d"/>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www.w3.org/XML/1998/namespace"/>
    <ds:schemaRef ds:uri="http://purl.org/dc/dcmitype/"/>
    <ds:schemaRef ds:uri="http://schemas.microsoft.com/office/infopath/2007/PartnerControls"/>
    <ds:schemaRef ds:uri="2af7bb88-e520-476f-8456-949a902b799c"/>
    <ds:schemaRef ds:uri="http://purl.org/dc/terms/"/>
  </ds:schemaRefs>
</ds:datastoreItem>
</file>

<file path=docProps/app.xml><?xml version="1.0" encoding="utf-8"?>
<Properties xmlns="http://schemas.openxmlformats.org/officeDocument/2006/extended-properties" xmlns:vt="http://schemas.openxmlformats.org/officeDocument/2006/docPropsVTypes">
  <Template>Organic</Template>
  <Words>599</Words>
  <PresentationFormat>ユーザー設定</PresentationFormat>
  <Paragraphs>39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0x010100BBC345417792FA4DA913563E02E946EC</vt:lpwstr>
  </property>
</Properties>
</file>