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7" r:id="rId2"/>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278C"/>
    <a:srgbClr val="37441C"/>
    <a:srgbClr val="003300"/>
    <a:srgbClr val="92F66A"/>
    <a:srgbClr val="FC96B6"/>
    <a:srgbClr val="FEC2E4"/>
    <a:srgbClr val="FFCCFF"/>
    <a:srgbClr val="F4F4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3BF516-4F16-43B9-8A54-38893D7C0789}" v="3" dt="2023-01-19T23:52:08.5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10" autoAdjust="0"/>
  </p:normalViewPr>
  <p:slideViewPr>
    <p:cSldViewPr>
      <p:cViewPr varScale="1">
        <p:scale>
          <a:sx n="69" d="100"/>
          <a:sy n="69" d="100"/>
        </p:scale>
        <p:origin x="3312" y="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0AEC8EB-4746-4625-A1B3-299EECA9BF94}" type="datetimeFigureOut">
              <a:rPr kumimoji="1" lang="ja-JP" altLang="en-US" smtClean="0"/>
              <a:t>2023/1/20</a:t>
            </a:fld>
            <a:endParaRPr kumimoji="1" lang="ja-JP" altLang="en-US"/>
          </a:p>
        </p:txBody>
      </p:sp>
      <p:sp>
        <p:nvSpPr>
          <p:cNvPr id="4" name="スライド イメージ プレースホルダー 3"/>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8B6F3BF-8B24-4D72-A4EF-24BC6FC89CCF}" type="slidenum">
              <a:rPr kumimoji="1" lang="ja-JP" altLang="en-US" smtClean="0"/>
              <a:t>‹#›</a:t>
            </a:fld>
            <a:endParaRPr kumimoji="1" lang="ja-JP" altLang="en-US"/>
          </a:p>
        </p:txBody>
      </p:sp>
    </p:spTree>
    <p:extLst>
      <p:ext uri="{BB962C8B-B14F-4D97-AF65-F5344CB8AC3E}">
        <p14:creationId xmlns:p14="http://schemas.microsoft.com/office/powerpoint/2010/main" val="3459244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B6F3BF-8B24-4D72-A4EF-24BC6FC89CCF}" type="slidenum">
              <a:rPr kumimoji="1" lang="ja-JP" altLang="en-US" smtClean="0"/>
              <a:t>1</a:t>
            </a:fld>
            <a:endParaRPr kumimoji="1" lang="ja-JP" altLang="en-US"/>
          </a:p>
        </p:txBody>
      </p:sp>
    </p:spTree>
    <p:extLst>
      <p:ext uri="{BB962C8B-B14F-4D97-AF65-F5344CB8AC3E}">
        <p14:creationId xmlns:p14="http://schemas.microsoft.com/office/powerpoint/2010/main" val="2557379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5393834-BBC1-425A-96FA-43413799F5B4}" type="datetimeFigureOut">
              <a:rPr kumimoji="1" lang="ja-JP" altLang="en-US" smtClean="0"/>
              <a:t>2023/1/20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AD83EB-D0DB-4D53-B227-1C0298A56F64}" type="slidenum">
              <a:rPr kumimoji="1" lang="ja-JP" altLang="en-US" smtClean="0"/>
              <a:t>‹#›</a:t>
            </a:fld>
            <a:endParaRPr kumimoji="1" lang="ja-JP" altLang="en-US"/>
          </a:p>
        </p:txBody>
      </p:sp>
    </p:spTree>
    <p:extLst>
      <p:ext uri="{BB962C8B-B14F-4D97-AF65-F5344CB8AC3E}">
        <p14:creationId xmlns:p14="http://schemas.microsoft.com/office/powerpoint/2010/main" val="1766085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5393834-BBC1-425A-96FA-43413799F5B4}" type="datetimeFigureOut">
              <a:rPr kumimoji="1" lang="ja-JP" altLang="en-US" smtClean="0"/>
              <a:t>2023/1/20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AD83EB-D0DB-4D53-B227-1C0298A56F64}" type="slidenum">
              <a:rPr kumimoji="1" lang="ja-JP" altLang="en-US" smtClean="0"/>
              <a:t>‹#›</a:t>
            </a:fld>
            <a:endParaRPr kumimoji="1" lang="ja-JP" altLang="en-US"/>
          </a:p>
        </p:txBody>
      </p:sp>
    </p:spTree>
    <p:extLst>
      <p:ext uri="{BB962C8B-B14F-4D97-AF65-F5344CB8AC3E}">
        <p14:creationId xmlns:p14="http://schemas.microsoft.com/office/powerpoint/2010/main" val="605521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386387" y="396701"/>
            <a:ext cx="1671638"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1475" y="396701"/>
            <a:ext cx="4900613"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5393834-BBC1-425A-96FA-43413799F5B4}" type="datetimeFigureOut">
              <a:rPr kumimoji="1" lang="ja-JP" altLang="en-US" smtClean="0"/>
              <a:t>2023/1/20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AD83EB-D0DB-4D53-B227-1C0298A56F64}" type="slidenum">
              <a:rPr kumimoji="1" lang="ja-JP" altLang="en-US" smtClean="0"/>
              <a:t>‹#›</a:t>
            </a:fld>
            <a:endParaRPr kumimoji="1" lang="ja-JP" altLang="en-US"/>
          </a:p>
        </p:txBody>
      </p:sp>
    </p:spTree>
    <p:extLst>
      <p:ext uri="{BB962C8B-B14F-4D97-AF65-F5344CB8AC3E}">
        <p14:creationId xmlns:p14="http://schemas.microsoft.com/office/powerpoint/2010/main" val="3430149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5393834-BBC1-425A-96FA-43413799F5B4}" type="datetimeFigureOut">
              <a:rPr kumimoji="1" lang="ja-JP" altLang="en-US" smtClean="0"/>
              <a:t>2023/1/20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AD83EB-D0DB-4D53-B227-1C0298A56F64}" type="slidenum">
              <a:rPr kumimoji="1" lang="ja-JP" altLang="en-US" smtClean="0"/>
              <a:t>‹#›</a:t>
            </a:fld>
            <a:endParaRPr kumimoji="1" lang="ja-JP" altLang="en-US"/>
          </a:p>
        </p:txBody>
      </p:sp>
    </p:spTree>
    <p:extLst>
      <p:ext uri="{BB962C8B-B14F-4D97-AF65-F5344CB8AC3E}">
        <p14:creationId xmlns:p14="http://schemas.microsoft.com/office/powerpoint/2010/main" val="2270541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5393834-BBC1-425A-96FA-43413799F5B4}" type="datetimeFigureOut">
              <a:rPr kumimoji="1" lang="ja-JP" altLang="en-US" smtClean="0"/>
              <a:t>2023/1/20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AD83EB-D0DB-4D53-B227-1C0298A56F64}" type="slidenum">
              <a:rPr kumimoji="1" lang="ja-JP" altLang="en-US" smtClean="0"/>
              <a:t>‹#›</a:t>
            </a:fld>
            <a:endParaRPr kumimoji="1" lang="ja-JP" altLang="en-US"/>
          </a:p>
        </p:txBody>
      </p:sp>
    </p:spTree>
    <p:extLst>
      <p:ext uri="{BB962C8B-B14F-4D97-AF65-F5344CB8AC3E}">
        <p14:creationId xmlns:p14="http://schemas.microsoft.com/office/powerpoint/2010/main" val="4205785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1475" y="2311402"/>
            <a:ext cx="3286125"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771900" y="2311402"/>
            <a:ext cx="3286125"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5393834-BBC1-425A-96FA-43413799F5B4}" type="datetimeFigureOut">
              <a:rPr kumimoji="1" lang="ja-JP" altLang="en-US" smtClean="0"/>
              <a:t>2023/1/20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AD83EB-D0DB-4D53-B227-1C0298A56F64}" type="slidenum">
              <a:rPr kumimoji="1" lang="ja-JP" altLang="en-US" smtClean="0"/>
              <a:t>‹#›</a:t>
            </a:fld>
            <a:endParaRPr kumimoji="1" lang="ja-JP" altLang="en-US"/>
          </a:p>
        </p:txBody>
      </p:sp>
    </p:spTree>
    <p:extLst>
      <p:ext uri="{BB962C8B-B14F-4D97-AF65-F5344CB8AC3E}">
        <p14:creationId xmlns:p14="http://schemas.microsoft.com/office/powerpoint/2010/main" val="215713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2"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2"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5393834-BBC1-425A-96FA-43413799F5B4}" type="datetimeFigureOut">
              <a:rPr kumimoji="1" lang="ja-JP" altLang="en-US" smtClean="0"/>
              <a:t>2023/1/20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4AD83EB-D0DB-4D53-B227-1C0298A56F64}" type="slidenum">
              <a:rPr kumimoji="1" lang="ja-JP" altLang="en-US" smtClean="0"/>
              <a:t>‹#›</a:t>
            </a:fld>
            <a:endParaRPr kumimoji="1" lang="ja-JP" altLang="en-US"/>
          </a:p>
        </p:txBody>
      </p:sp>
    </p:spTree>
    <p:extLst>
      <p:ext uri="{BB962C8B-B14F-4D97-AF65-F5344CB8AC3E}">
        <p14:creationId xmlns:p14="http://schemas.microsoft.com/office/powerpoint/2010/main" val="1052226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5393834-BBC1-425A-96FA-43413799F5B4}" type="datetimeFigureOut">
              <a:rPr kumimoji="1" lang="ja-JP" altLang="en-US" smtClean="0"/>
              <a:t>2023/1/20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4AD83EB-D0DB-4D53-B227-1C0298A56F64}" type="slidenum">
              <a:rPr kumimoji="1" lang="ja-JP" altLang="en-US" smtClean="0"/>
              <a:t>‹#›</a:t>
            </a:fld>
            <a:endParaRPr kumimoji="1" lang="ja-JP" altLang="en-US"/>
          </a:p>
        </p:txBody>
      </p:sp>
    </p:spTree>
    <p:extLst>
      <p:ext uri="{BB962C8B-B14F-4D97-AF65-F5344CB8AC3E}">
        <p14:creationId xmlns:p14="http://schemas.microsoft.com/office/powerpoint/2010/main" val="3305426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5393834-BBC1-425A-96FA-43413799F5B4}" type="datetimeFigureOut">
              <a:rPr kumimoji="1" lang="ja-JP" altLang="en-US" smtClean="0"/>
              <a:t>2023/1/20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4AD83EB-D0DB-4D53-B227-1C0298A56F64}" type="slidenum">
              <a:rPr kumimoji="1" lang="ja-JP" altLang="en-US" smtClean="0"/>
              <a:t>‹#›</a:t>
            </a:fld>
            <a:endParaRPr kumimoji="1" lang="ja-JP" altLang="en-US"/>
          </a:p>
        </p:txBody>
      </p:sp>
    </p:spTree>
    <p:extLst>
      <p:ext uri="{BB962C8B-B14F-4D97-AF65-F5344CB8AC3E}">
        <p14:creationId xmlns:p14="http://schemas.microsoft.com/office/powerpoint/2010/main" val="1584906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8"/>
            <a:ext cx="3833812"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5393834-BBC1-425A-96FA-43413799F5B4}" type="datetimeFigureOut">
              <a:rPr kumimoji="1" lang="ja-JP" altLang="en-US" smtClean="0"/>
              <a:t>2023/1/20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AD83EB-D0DB-4D53-B227-1C0298A56F64}" type="slidenum">
              <a:rPr kumimoji="1" lang="ja-JP" altLang="en-US" smtClean="0"/>
              <a:t>‹#›</a:t>
            </a:fld>
            <a:endParaRPr kumimoji="1" lang="ja-JP" altLang="en-US"/>
          </a:p>
        </p:txBody>
      </p:sp>
    </p:spTree>
    <p:extLst>
      <p:ext uri="{BB962C8B-B14F-4D97-AF65-F5344CB8AC3E}">
        <p14:creationId xmlns:p14="http://schemas.microsoft.com/office/powerpoint/2010/main" val="3430534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5393834-BBC1-425A-96FA-43413799F5B4}" type="datetimeFigureOut">
              <a:rPr kumimoji="1" lang="ja-JP" altLang="en-US" smtClean="0"/>
              <a:t>2023/1/20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AD83EB-D0DB-4D53-B227-1C0298A56F64}" type="slidenum">
              <a:rPr kumimoji="1" lang="ja-JP" altLang="en-US" smtClean="0"/>
              <a:t>‹#›</a:t>
            </a:fld>
            <a:endParaRPr kumimoji="1" lang="ja-JP" altLang="en-US"/>
          </a:p>
        </p:txBody>
      </p:sp>
    </p:spTree>
    <p:extLst>
      <p:ext uri="{BB962C8B-B14F-4D97-AF65-F5344CB8AC3E}">
        <p14:creationId xmlns:p14="http://schemas.microsoft.com/office/powerpoint/2010/main" val="1464848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B5393834-BBC1-425A-96FA-43413799F5B4}" type="datetimeFigureOut">
              <a:rPr kumimoji="1" lang="ja-JP" altLang="en-US" smtClean="0"/>
              <a:t>2023/1/20</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14AD83EB-D0DB-4D53-B227-1C0298A56F64}" type="slidenum">
              <a:rPr kumimoji="1" lang="ja-JP" altLang="en-US" smtClean="0"/>
              <a:t>‹#›</a:t>
            </a:fld>
            <a:endParaRPr kumimoji="1" lang="ja-JP" altLang="en-US"/>
          </a:p>
        </p:txBody>
      </p:sp>
    </p:spTree>
    <p:extLst>
      <p:ext uri="{BB962C8B-B14F-4D97-AF65-F5344CB8AC3E}">
        <p14:creationId xmlns:p14="http://schemas.microsoft.com/office/powerpoint/2010/main" val="2200326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9"/>
          <p:cNvSpPr>
            <a:spLocks noChangeArrowheads="1"/>
          </p:cNvSpPr>
          <p:nvPr/>
        </p:nvSpPr>
        <p:spPr bwMode="auto">
          <a:xfrm>
            <a:off x="132497" y="6492414"/>
            <a:ext cx="6408120" cy="606425"/>
          </a:xfrm>
          <a:prstGeom prst="rect">
            <a:avLst/>
          </a:prstGeom>
          <a:solidFill>
            <a:srgbClr val="FFFF00"/>
          </a:solidFill>
          <a:ln w="9525">
            <a:solidFill>
              <a:srgbClr val="000000"/>
            </a:solidFill>
            <a:miter lim="800000"/>
            <a:headEnd/>
            <a:tailEnd/>
          </a:ln>
          <a:effectLst/>
        </p:spPr>
        <p:txBody>
          <a:bodyPr vert="horz" wrap="square" lIns="36000" tIns="36000" rIns="36000" bIns="36000" numCol="1" anchor="ctr" anchorCtr="0" compatLnSpc="1">
            <a:prstTxWarp prst="textNoShape">
              <a:avLst/>
            </a:prstTxWarp>
          </a:bodyPr>
          <a:lstStyle>
            <a:lvl1pPr indent="228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228600" defTabSz="914400" rtl="0" eaLnBrk="1" fontAlgn="base" latinLnBrk="0" hangingPunct="1">
              <a:lnSpc>
                <a:spcPct val="100000"/>
              </a:lnSpc>
              <a:spcBef>
                <a:spcPct val="0"/>
              </a:spcBef>
              <a:spcAft>
                <a:spcPct val="0"/>
              </a:spcAft>
              <a:buClrTx/>
              <a:buSzTx/>
              <a:buFontTx/>
              <a:buNone/>
              <a:tabLst/>
            </a:pPr>
            <a:r>
              <a:rPr kumimoji="1" lang="ja-JP" altLang="ja-JP" sz="1200" b="1" i="0" u="none" strike="noStrike" cap="none" normalizeH="0" baseline="0" dirty="0">
                <a:ln>
                  <a:noFill/>
                </a:ln>
                <a:solidFill>
                  <a:srgbClr val="000000"/>
                </a:solidFill>
                <a:effectLst/>
                <a:latin typeface="ＤＦ平成ゴシック体W5" panose="020B0509000000000000" pitchFamily="49" charset="-128"/>
                <a:ea typeface="ＤＦ平成ゴシック体W5" panose="020B0509000000000000" pitchFamily="49" charset="-128"/>
                <a:cs typeface="ＭＳ 明朝" pitchFamily="17" charset="-128"/>
              </a:rPr>
              <a:t>※</a:t>
            </a:r>
            <a:r>
              <a:rPr kumimoji="1" lang="ja-JP" altLang="ja-JP" sz="1200" b="1" i="0" u="none" strike="noStrike" cap="none" normalizeH="0" baseline="0" dirty="0">
                <a:ln>
                  <a:noFill/>
                </a:ln>
                <a:solidFill>
                  <a:srgbClr val="000000"/>
                </a:solidFill>
                <a:effectLst/>
                <a:latin typeface="ＤＦ平成ゴシック体W5" panose="020B0509000000000000" pitchFamily="49" charset="-128"/>
                <a:ea typeface="ＤＦ平成ゴシック体W5" panose="020B0509000000000000" pitchFamily="49" charset="-128"/>
                <a:cs typeface="Times New Roman" pitchFamily="18" charset="0"/>
              </a:rPr>
              <a:t>ハラスメントが確認された場合は、就業規則等に基づき、懲戒処分の対象となること</a:t>
            </a:r>
            <a:r>
              <a:rPr kumimoji="1" lang="ja-JP" altLang="en-US" sz="1200" b="1" i="0" u="none" strike="noStrike" cap="none" normalizeH="0" baseline="0" dirty="0">
                <a:ln>
                  <a:noFill/>
                </a:ln>
                <a:solidFill>
                  <a:srgbClr val="000000"/>
                </a:solidFill>
                <a:effectLst/>
                <a:latin typeface="ＤＦ平成ゴシック体W5" panose="020B0509000000000000" pitchFamily="49" charset="-128"/>
                <a:ea typeface="ＤＦ平成ゴシック体W5" panose="020B0509000000000000" pitchFamily="49" charset="-128"/>
                <a:cs typeface="Times New Roman" pitchFamily="18" charset="0"/>
              </a:rPr>
              <a:t>　</a:t>
            </a:r>
            <a:r>
              <a:rPr kumimoji="1" lang="ja-JP" altLang="ja-JP" sz="1200" b="1" i="0" u="none" strike="noStrike" cap="none" normalizeH="0" baseline="0" dirty="0">
                <a:ln>
                  <a:noFill/>
                </a:ln>
                <a:solidFill>
                  <a:srgbClr val="000000"/>
                </a:solidFill>
                <a:effectLst/>
                <a:latin typeface="ＤＦ平成ゴシック体W5" panose="020B0509000000000000" pitchFamily="49" charset="-128"/>
                <a:ea typeface="ＤＦ平成ゴシック体W5" panose="020B0509000000000000" pitchFamily="49" charset="-128"/>
                <a:cs typeface="Times New Roman" pitchFamily="18" charset="0"/>
              </a:rPr>
              <a:t>があります。</a:t>
            </a:r>
            <a:endParaRPr kumimoji="1" lang="ja-JP" altLang="ja-JP" sz="1200" b="1" i="0" u="none" strike="noStrike" cap="none" normalizeH="0" baseline="0" dirty="0">
              <a:ln>
                <a:noFill/>
              </a:ln>
              <a:solidFill>
                <a:schemeClr val="tx1"/>
              </a:solidFill>
              <a:effectLst/>
              <a:latin typeface="ＤＦ平成ゴシック体W5" panose="020B0509000000000000" pitchFamily="49" charset="-128"/>
              <a:ea typeface="ＤＦ平成ゴシック体W5" panose="020B0509000000000000" pitchFamily="49" charset="-128"/>
            </a:endParaRPr>
          </a:p>
        </p:txBody>
      </p:sp>
      <p:grpSp>
        <p:nvGrpSpPr>
          <p:cNvPr id="8" name="グループ化 7"/>
          <p:cNvGrpSpPr/>
          <p:nvPr/>
        </p:nvGrpSpPr>
        <p:grpSpPr>
          <a:xfrm>
            <a:off x="4299083" y="6072"/>
            <a:ext cx="2595582" cy="538608"/>
            <a:chOff x="4299083" y="6072"/>
            <a:chExt cx="2595582" cy="538608"/>
          </a:xfrm>
        </p:grpSpPr>
        <p:sp>
          <p:nvSpPr>
            <p:cNvPr id="5" name="正方形/長方形 4"/>
            <p:cNvSpPr/>
            <p:nvPr/>
          </p:nvSpPr>
          <p:spPr>
            <a:xfrm>
              <a:off x="5478892" y="6072"/>
              <a:ext cx="1261884" cy="276999"/>
            </a:xfrm>
            <a:prstGeom prst="rect">
              <a:avLst/>
            </a:prstGeom>
          </p:spPr>
          <p:txBody>
            <a:bodyPr wrap="none">
              <a:spAutoFit/>
            </a:bodyPr>
            <a:lstStyle/>
            <a:p>
              <a:pPr lvl="0" algn="ctr" fontAlgn="base">
                <a:spcBef>
                  <a:spcPct val="0"/>
                </a:spcBef>
                <a:spcAft>
                  <a:spcPct val="0"/>
                </a:spcAft>
              </a:pPr>
              <a:r>
                <a:rPr lang="ja-JP" altLang="ja-JP" sz="1200" b="1" dirty="0">
                  <a:latin typeface="+mn-ea"/>
                  <a:cs typeface="ＭＳ Ｐゴシック" pitchFamily="50" charset="-128"/>
                </a:rPr>
                <a:t>　　年　　月　　日</a:t>
              </a:r>
              <a:endParaRPr lang="ja-JP" altLang="ja-JP" sz="1200" dirty="0">
                <a:latin typeface="+mn-ea"/>
                <a:cs typeface="ＭＳ Ｐゴシック" pitchFamily="50" charset="-128"/>
              </a:endParaRPr>
            </a:p>
          </p:txBody>
        </p:sp>
        <p:sp>
          <p:nvSpPr>
            <p:cNvPr id="7" name="テキスト ボックス 6"/>
            <p:cNvSpPr txBox="1"/>
            <p:nvPr/>
          </p:nvSpPr>
          <p:spPr>
            <a:xfrm>
              <a:off x="4299083" y="267681"/>
              <a:ext cx="2595582" cy="276999"/>
            </a:xfrm>
            <a:prstGeom prst="rect">
              <a:avLst/>
            </a:prstGeom>
            <a:noFill/>
          </p:spPr>
          <p:txBody>
            <a:bodyPr wrap="square" rtlCol="0">
              <a:spAutoFit/>
            </a:bodyPr>
            <a:lstStyle/>
            <a:p>
              <a:r>
                <a:rPr kumimoji="1" lang="ja-JP" altLang="en-US" sz="1200" b="1" dirty="0">
                  <a:latin typeface="+mn-ea"/>
                </a:rPr>
                <a:t>○○株式会社　代表取締役○○○○</a:t>
              </a:r>
            </a:p>
          </p:txBody>
        </p:sp>
      </p:grpSp>
      <p:sp>
        <p:nvSpPr>
          <p:cNvPr id="10" name="テキスト ボックス 9"/>
          <p:cNvSpPr txBox="1"/>
          <p:nvPr/>
        </p:nvSpPr>
        <p:spPr>
          <a:xfrm>
            <a:off x="-34002" y="525386"/>
            <a:ext cx="6724918" cy="553998"/>
          </a:xfrm>
          <a:prstGeom prst="rect">
            <a:avLst/>
          </a:prstGeom>
          <a:noFill/>
        </p:spPr>
        <p:txBody>
          <a:bodyPr wrap="none" rtlCol="0">
            <a:spAutoFit/>
          </a:bodyPr>
          <a:lstStyle/>
          <a:p>
            <a:r>
              <a:rPr kumimoji="1" lang="ja-JP" altLang="en-US" sz="3000" dirty="0">
                <a:ln w="19050">
                  <a:solidFill>
                    <a:schemeClr val="bg2">
                      <a:lumMod val="10000"/>
                    </a:schemeClr>
                  </a:solidFill>
                </a:ln>
                <a:solidFill>
                  <a:srgbClr val="FFC000"/>
                </a:solidFill>
                <a:latin typeface="ＤＨＰ特太ゴシック体" panose="020B0500000000000000" pitchFamily="50" charset="-128"/>
                <a:ea typeface="ＤＨＰ特太ゴシック体" panose="020B0500000000000000" pitchFamily="50" charset="-128"/>
              </a:rPr>
              <a:t>当社はハラスメントを許しません！！</a:t>
            </a:r>
          </a:p>
        </p:txBody>
      </p:sp>
      <p:sp>
        <p:nvSpPr>
          <p:cNvPr id="11" name="正方形/長方形 2"/>
          <p:cNvSpPr>
            <a:spLocks noChangeArrowheads="1"/>
          </p:cNvSpPr>
          <p:nvPr/>
        </p:nvSpPr>
        <p:spPr bwMode="auto">
          <a:xfrm>
            <a:off x="-100235" y="904248"/>
            <a:ext cx="4680520"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mn-ea"/>
                <a:cs typeface="Times New Roman" pitchFamily="18" charset="0"/>
              </a:rPr>
              <a:t>職場におけるハラスメントは、労働者の個人としての尊厳を</a:t>
            </a:r>
            <a:endParaRPr kumimoji="1" lang="en-US" altLang="ja-JP" sz="1100" b="0" i="0" u="none" strike="noStrike" cap="none" normalizeH="0" baseline="0" dirty="0">
              <a:ln>
                <a:noFill/>
              </a:ln>
              <a:solidFill>
                <a:srgbClr val="000000"/>
              </a:solidFill>
              <a:effectLst/>
              <a:latin typeface="+mn-ea"/>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mn-ea"/>
                <a:cs typeface="Times New Roman" pitchFamily="18" charset="0"/>
              </a:rPr>
              <a:t>不当に傷つける社会的に許されない行為です。</a:t>
            </a:r>
            <a:endParaRPr kumimoji="1" lang="ja-JP" altLang="ja-JP" sz="1100" b="0" i="0" u="none" strike="noStrike" cap="none" normalizeH="0" baseline="0" dirty="0">
              <a:ln>
                <a:noFill/>
              </a:ln>
              <a:solidFill>
                <a:schemeClr val="tx1"/>
              </a:solidFill>
              <a:effectLst/>
              <a:latin typeface="+mn-ea"/>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mn-ea"/>
                <a:cs typeface="Times New Roman" pitchFamily="18" charset="0"/>
              </a:rPr>
              <a:t>性別役割分担意識に基づく言動は、セクシュアルハラスメントの、</a:t>
            </a:r>
            <a:endParaRPr kumimoji="1" lang="en-US" altLang="ja-JP" sz="1100" b="0" i="0" u="none" strike="noStrike" cap="none" normalizeH="0" baseline="0" dirty="0">
              <a:ln>
                <a:noFill/>
              </a:ln>
              <a:solidFill>
                <a:srgbClr val="000000"/>
              </a:solidFill>
              <a:effectLst/>
              <a:latin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mn-ea"/>
                <a:cs typeface="Times New Roman" pitchFamily="18" charset="0"/>
              </a:rPr>
              <a:t>妊娠・出産等に関する否定的な言動は、妊娠・出産、育児休業等に関する</a:t>
            </a:r>
            <a:endParaRPr kumimoji="1" lang="en-US" altLang="ja-JP" sz="1100" b="0" i="0" u="none" strike="noStrike" cap="none" normalizeH="0" baseline="0" dirty="0">
              <a:ln>
                <a:noFill/>
              </a:ln>
              <a:solidFill>
                <a:srgbClr val="000000"/>
              </a:solidFill>
              <a:effectLst/>
              <a:latin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mn-ea"/>
                <a:cs typeface="Times New Roman" pitchFamily="18" charset="0"/>
              </a:rPr>
              <a:t>ハラスメントの原因や背景になることがあります。</a:t>
            </a:r>
            <a:endParaRPr kumimoji="1" lang="ja-JP" altLang="ja-JP" sz="1100" b="0" i="0" u="none" strike="noStrike" cap="none" normalizeH="0" baseline="0" dirty="0">
              <a:ln>
                <a:noFill/>
              </a:ln>
              <a:solidFill>
                <a:schemeClr val="tx1"/>
              </a:solidFill>
              <a:effectLst/>
              <a:latin typeface="+mn-ea"/>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mn-ea"/>
                <a:cs typeface="Times New Roman" pitchFamily="18" charset="0"/>
              </a:rPr>
              <a:t>日頃から言動に注意し、ハラスメントのない職場を作っていきましょう</a:t>
            </a:r>
            <a:r>
              <a:rPr kumimoji="1" lang="ja-JP" altLang="ja-JP" sz="1000" b="0" i="0" u="none" strike="noStrike" cap="none" normalizeH="0" baseline="0" dirty="0">
                <a:ln>
                  <a:noFill/>
                </a:ln>
                <a:solidFill>
                  <a:srgbClr val="000000"/>
                </a:solidFill>
                <a:effectLst/>
                <a:latin typeface="Arial" pitchFamily="34" charset="0"/>
                <a:ea typeface="AR P丸ゴシック体M" charset="-128"/>
                <a:cs typeface="Times New Roman" pitchFamily="18" charset="0"/>
              </a:rPr>
              <a:t>。</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角丸四角形吹き出し 14"/>
          <p:cNvSpPr/>
          <p:nvPr/>
        </p:nvSpPr>
        <p:spPr>
          <a:xfrm>
            <a:off x="4516820" y="1156328"/>
            <a:ext cx="1296143" cy="853968"/>
          </a:xfrm>
          <a:prstGeom prst="wedgeRoundRectCallout">
            <a:avLst>
              <a:gd name="adj1" fmla="val 62648"/>
              <a:gd name="adj2" fmla="val 31338"/>
              <a:gd name="adj3" fmla="val 16667"/>
            </a:avLst>
          </a:prstGeom>
          <a:solidFill>
            <a:srgbClr val="F4F466"/>
          </a:solidFill>
          <a:ln w="317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ea typeface="AR P丸ゴシック体M"/>
              </a:rPr>
              <a:t>すべての労働者</a:t>
            </a:r>
            <a:endParaRPr lang="en-US" altLang="ja-JP" sz="900" dirty="0">
              <a:solidFill>
                <a:schemeClr val="tx1"/>
              </a:solidFill>
              <a:ea typeface="AR P丸ゴシック体M"/>
            </a:endParaRPr>
          </a:p>
          <a:p>
            <a:pPr algn="ctr"/>
            <a:r>
              <a:rPr kumimoji="1" lang="ja-JP" altLang="en-US" sz="900" dirty="0">
                <a:solidFill>
                  <a:schemeClr val="tx1"/>
                </a:solidFill>
                <a:ea typeface="AR P丸ゴシック体M"/>
              </a:rPr>
              <a:t>（正社員・派遣社員・パート・アルバイト等）が対象で</a:t>
            </a:r>
            <a:r>
              <a:rPr lang="ja-JP" altLang="en-US" sz="900" dirty="0">
                <a:solidFill>
                  <a:schemeClr val="tx1"/>
                </a:solidFill>
                <a:ea typeface="AR P丸ゴシック体M"/>
              </a:rPr>
              <a:t>す！</a:t>
            </a:r>
            <a:endParaRPr kumimoji="1" lang="ja-JP" altLang="en-US" sz="900" dirty="0">
              <a:solidFill>
                <a:schemeClr val="tx1"/>
              </a:solidFill>
              <a:ea typeface="AR P丸ゴシック体M"/>
            </a:endParaRPr>
          </a:p>
        </p:txBody>
      </p:sp>
      <p:sp>
        <p:nvSpPr>
          <p:cNvPr id="16" name="角丸四角形 15"/>
          <p:cNvSpPr/>
          <p:nvPr/>
        </p:nvSpPr>
        <p:spPr>
          <a:xfrm>
            <a:off x="94803" y="2238076"/>
            <a:ext cx="2228561" cy="4066030"/>
          </a:xfrm>
          <a:prstGeom prst="round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2312809" y="2205998"/>
            <a:ext cx="2228561" cy="4066030"/>
          </a:xfrm>
          <a:prstGeom prst="roundRect">
            <a:avLst/>
          </a:prstGeom>
          <a:solidFill>
            <a:srgbClr val="FFCCFF"/>
          </a:solidFill>
          <a:ln>
            <a:solidFill>
              <a:srgbClr val="FC96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角丸四角形 17"/>
          <p:cNvSpPr/>
          <p:nvPr/>
        </p:nvSpPr>
        <p:spPr>
          <a:xfrm>
            <a:off x="4569157" y="2205997"/>
            <a:ext cx="2228561" cy="4066030"/>
          </a:xfrm>
          <a:prstGeom prst="roundRect">
            <a:avLst/>
          </a:prstGeom>
          <a:solidFill>
            <a:srgbClr val="92F66A"/>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テキスト ボックス 18"/>
          <p:cNvSpPr txBox="1"/>
          <p:nvPr/>
        </p:nvSpPr>
        <p:spPr>
          <a:xfrm>
            <a:off x="121576" y="2447803"/>
            <a:ext cx="2089034" cy="292388"/>
          </a:xfrm>
          <a:prstGeom prst="rect">
            <a:avLst/>
          </a:prstGeom>
          <a:noFill/>
        </p:spPr>
        <p:txBody>
          <a:bodyPr wrap="none" rtlCol="0">
            <a:spAutoFit/>
          </a:bodyPr>
          <a:lstStyle/>
          <a:p>
            <a:pPr lvl="0" algn="ctr" fontAlgn="base">
              <a:spcBef>
                <a:spcPct val="0"/>
              </a:spcBef>
              <a:spcAft>
                <a:spcPct val="0"/>
              </a:spcAft>
            </a:pPr>
            <a:r>
              <a:rPr lang="ja-JP" altLang="ja-JP" sz="1300" b="1" dirty="0">
                <a:ln w="3175">
                  <a:solidFill>
                    <a:schemeClr val="tx1"/>
                  </a:solidFill>
                </a:ln>
                <a:solidFill>
                  <a:srgbClr val="1F497D"/>
                </a:solidFill>
                <a:latin typeface="ＤＨＰ特太ゴシック体" panose="020B0500000000000000" pitchFamily="50" charset="-128"/>
                <a:ea typeface="ＤＨＰ特太ゴシック体" panose="020B0500000000000000" pitchFamily="50" charset="-128"/>
                <a:cs typeface="Times New Roman" pitchFamily="18" charset="0"/>
              </a:rPr>
              <a:t>セクシュアルハラスメント</a:t>
            </a:r>
            <a:endParaRPr lang="ja-JP" altLang="ja-JP" sz="1300" b="1" dirty="0">
              <a:ln w="3175">
                <a:solidFill>
                  <a:schemeClr val="tx1"/>
                </a:solidFill>
              </a:ln>
              <a:latin typeface="ＤＨＰ特太ゴシック体" panose="020B0500000000000000" pitchFamily="50" charset="-128"/>
              <a:ea typeface="ＤＨＰ特太ゴシック体" panose="020B0500000000000000" pitchFamily="50" charset="-128"/>
              <a:cs typeface="ＭＳ Ｐゴシック" pitchFamily="50" charset="-128"/>
            </a:endParaRPr>
          </a:p>
        </p:txBody>
      </p:sp>
      <p:sp>
        <p:nvSpPr>
          <p:cNvPr id="20" name="テキスト ボックス 19"/>
          <p:cNvSpPr txBox="1"/>
          <p:nvPr/>
        </p:nvSpPr>
        <p:spPr>
          <a:xfrm>
            <a:off x="2276165" y="2470300"/>
            <a:ext cx="2340191" cy="461665"/>
          </a:xfrm>
          <a:prstGeom prst="rect">
            <a:avLst/>
          </a:prstGeom>
          <a:noFill/>
        </p:spPr>
        <p:txBody>
          <a:bodyPr wrap="square" rtlCol="0">
            <a:spAutoFit/>
          </a:bodyPr>
          <a:lstStyle/>
          <a:p>
            <a:pPr lvl="0" algn="ctr" fontAlgn="base">
              <a:spcBef>
                <a:spcPct val="0"/>
              </a:spcBef>
              <a:spcAft>
                <a:spcPct val="0"/>
              </a:spcAft>
            </a:pPr>
            <a:r>
              <a:rPr lang="ja-JP" altLang="ja-JP" sz="1200" b="1" dirty="0">
                <a:ln w="3175">
                  <a:solidFill>
                    <a:schemeClr val="tx1"/>
                  </a:solidFill>
                </a:ln>
                <a:solidFill>
                  <a:srgbClr val="FF0000"/>
                </a:solidFill>
                <a:latin typeface="ＤＨＰ特太ゴシック体" panose="020B0500000000000000" pitchFamily="50" charset="-128"/>
                <a:ea typeface="ＤＨＰ特太ゴシック体" panose="020B0500000000000000" pitchFamily="50" charset="-128"/>
                <a:cs typeface="Times New Roman" pitchFamily="18" charset="0"/>
              </a:rPr>
              <a:t>妊娠･出産、育児･介護休業等に関するハラスメント</a:t>
            </a:r>
            <a:endParaRPr lang="ja-JP" altLang="ja-JP" sz="1200" dirty="0">
              <a:ln w="3175">
                <a:solidFill>
                  <a:schemeClr val="tx1"/>
                </a:solidFill>
              </a:ln>
              <a:latin typeface="ＤＨＰ特太ゴシック体" panose="020B0500000000000000" pitchFamily="50" charset="-128"/>
              <a:ea typeface="ＤＨＰ特太ゴシック体" panose="020B0500000000000000" pitchFamily="50" charset="-128"/>
              <a:cs typeface="ＭＳ Ｐゴシック" pitchFamily="50" charset="-128"/>
            </a:endParaRPr>
          </a:p>
        </p:txBody>
      </p:sp>
      <p:sp>
        <p:nvSpPr>
          <p:cNvPr id="2" name="テキスト ボックス 1"/>
          <p:cNvSpPr txBox="1"/>
          <p:nvPr/>
        </p:nvSpPr>
        <p:spPr>
          <a:xfrm>
            <a:off x="4914851" y="2468688"/>
            <a:ext cx="1625766" cy="292388"/>
          </a:xfrm>
          <a:prstGeom prst="rect">
            <a:avLst/>
          </a:prstGeom>
          <a:noFill/>
        </p:spPr>
        <p:txBody>
          <a:bodyPr wrap="none" rtlCol="0">
            <a:spAutoFit/>
          </a:bodyPr>
          <a:lstStyle/>
          <a:p>
            <a:r>
              <a:rPr kumimoji="1" lang="ja-JP" altLang="en-US" sz="1300" b="1" dirty="0">
                <a:ln w="3175">
                  <a:solidFill>
                    <a:schemeClr val="tx1"/>
                  </a:solidFill>
                </a:ln>
                <a:solidFill>
                  <a:srgbClr val="003300"/>
                </a:solidFill>
                <a:latin typeface="ＤＨＰ特太ゴシック体" panose="020B0500000000000000" pitchFamily="50" charset="-128"/>
                <a:ea typeface="ＤＨＰ特太ゴシック体" panose="020B0500000000000000" pitchFamily="50" charset="-128"/>
              </a:rPr>
              <a:t>パワーハラスメント</a:t>
            </a:r>
          </a:p>
        </p:txBody>
      </p:sp>
      <p:sp>
        <p:nvSpPr>
          <p:cNvPr id="3" name="テキスト ボックス 2"/>
          <p:cNvSpPr txBox="1"/>
          <p:nvPr/>
        </p:nvSpPr>
        <p:spPr>
          <a:xfrm>
            <a:off x="105892" y="2896302"/>
            <a:ext cx="2260996" cy="3323987"/>
          </a:xfrm>
          <a:prstGeom prst="rect">
            <a:avLst/>
          </a:prstGeom>
          <a:noFill/>
        </p:spPr>
        <p:txBody>
          <a:bodyPr wrap="square" rtlCol="0">
            <a:spAutoFit/>
          </a:bodyPr>
          <a:lstStyle/>
          <a:p>
            <a:pPr lvl="0" eaLnBrk="0" fontAlgn="base" hangingPunct="0">
              <a:spcBef>
                <a:spcPct val="0"/>
              </a:spcBef>
              <a:spcAft>
                <a:spcPct val="0"/>
              </a:spcAft>
            </a:pPr>
            <a:r>
              <a:rPr lang="ja-JP" altLang="ja-JP" sz="1050" b="1" dirty="0">
                <a:solidFill>
                  <a:schemeClr val="tx2">
                    <a:lumMod val="50000"/>
                  </a:schemeClr>
                </a:solidFill>
                <a:latin typeface="ＤＦ平成ゴシック体W5" panose="020B0509000000000000" pitchFamily="49" charset="-128"/>
                <a:ea typeface="ＤＦ平成ゴシック体W5" panose="020B0509000000000000" pitchFamily="49" charset="-128"/>
                <a:cs typeface="Times New Roman" pitchFamily="18" charset="0"/>
              </a:rPr>
              <a:t>● 性的な冗談、からかい、</a:t>
            </a:r>
            <a:r>
              <a:rPr lang="ja-JP" altLang="en-US" sz="1050" b="1" dirty="0">
                <a:solidFill>
                  <a:schemeClr val="tx2">
                    <a:lumMod val="50000"/>
                  </a:schemeClr>
                </a:solidFill>
                <a:latin typeface="ＤＦ平成ゴシック体W5" panose="020B0509000000000000" pitchFamily="49" charset="-128"/>
                <a:ea typeface="ＤＦ平成ゴシック体W5" panose="020B0509000000000000" pitchFamily="49" charset="-128"/>
                <a:cs typeface="Times New Roman" pitchFamily="18" charset="0"/>
              </a:rPr>
              <a:t>質問、　</a:t>
            </a:r>
            <a:r>
              <a:rPr lang="ja-JP" altLang="ja-JP" sz="1050" b="1" dirty="0">
                <a:solidFill>
                  <a:schemeClr val="tx2">
                    <a:lumMod val="50000"/>
                  </a:schemeClr>
                </a:solidFill>
                <a:latin typeface="ＤＦ平成ゴシック体W5" panose="020B0509000000000000" pitchFamily="49" charset="-128"/>
                <a:ea typeface="ＤＦ平成ゴシック体W5" panose="020B0509000000000000" pitchFamily="49" charset="-128"/>
                <a:cs typeface="Times New Roman" pitchFamily="18" charset="0"/>
              </a:rPr>
              <a:t>性的な噂の流布</a:t>
            </a:r>
            <a:endParaRPr lang="ja-JP" altLang="ja-JP" sz="1050" b="1" dirty="0">
              <a:solidFill>
                <a:schemeClr val="tx2">
                  <a:lumMod val="50000"/>
                </a:schemeClr>
              </a:solidFill>
              <a:latin typeface="ＤＦ平成ゴシック体W5" panose="020B0509000000000000" pitchFamily="49" charset="-128"/>
              <a:ea typeface="ＤＦ平成ゴシック体W5" panose="020B0509000000000000" pitchFamily="49" charset="-128"/>
              <a:cs typeface="ＭＳ Ｐゴシック" pitchFamily="50" charset="-128"/>
            </a:endParaRPr>
          </a:p>
          <a:p>
            <a:pPr lvl="0" eaLnBrk="0" fontAlgn="base" hangingPunct="0">
              <a:spcBef>
                <a:spcPct val="0"/>
              </a:spcBef>
              <a:spcAft>
                <a:spcPct val="0"/>
              </a:spcAft>
            </a:pPr>
            <a:r>
              <a:rPr lang="ja-JP" altLang="ja-JP" sz="1050" b="1" dirty="0">
                <a:solidFill>
                  <a:schemeClr val="tx2">
                    <a:lumMod val="50000"/>
                  </a:schemeClr>
                </a:solidFill>
                <a:latin typeface="ＤＦ平成ゴシック体W5" panose="020B0509000000000000" pitchFamily="49" charset="-128"/>
                <a:ea typeface="ＤＦ平成ゴシック体W5" panose="020B0509000000000000" pitchFamily="49" charset="-128"/>
                <a:cs typeface="Times New Roman" pitchFamily="18" charset="0"/>
              </a:rPr>
              <a:t>● わいせつ図画の閲覧、配付、</a:t>
            </a:r>
            <a:endParaRPr lang="ja-JP" altLang="ja-JP" sz="1050" b="1" dirty="0">
              <a:solidFill>
                <a:schemeClr val="tx2">
                  <a:lumMod val="50000"/>
                </a:schemeClr>
              </a:solidFill>
              <a:latin typeface="ＤＦ平成ゴシック体W5" panose="020B0509000000000000" pitchFamily="49" charset="-128"/>
              <a:ea typeface="ＤＦ平成ゴシック体W5" panose="020B0509000000000000" pitchFamily="49" charset="-128"/>
              <a:cs typeface="ＭＳ Ｐゴシック" pitchFamily="50" charset="-128"/>
            </a:endParaRPr>
          </a:p>
          <a:p>
            <a:pPr lvl="0" eaLnBrk="0" fontAlgn="base" hangingPunct="0">
              <a:spcBef>
                <a:spcPct val="0"/>
              </a:spcBef>
              <a:spcAft>
                <a:spcPct val="0"/>
              </a:spcAft>
            </a:pPr>
            <a:r>
              <a:rPr lang="ja-JP" altLang="ja-JP" sz="1050" b="1" dirty="0">
                <a:solidFill>
                  <a:schemeClr val="tx2">
                    <a:lumMod val="50000"/>
                  </a:schemeClr>
                </a:solidFill>
                <a:latin typeface="ＤＦ平成ゴシック体W5" panose="020B0509000000000000" pitchFamily="49" charset="-128"/>
                <a:ea typeface="ＤＦ平成ゴシック体W5" panose="020B0509000000000000" pitchFamily="49" charset="-128"/>
                <a:cs typeface="Times New Roman" pitchFamily="18" charset="0"/>
              </a:rPr>
              <a:t>掲示</a:t>
            </a:r>
            <a:endParaRPr lang="ja-JP" altLang="ja-JP" sz="1050" b="1" dirty="0">
              <a:solidFill>
                <a:schemeClr val="tx2">
                  <a:lumMod val="50000"/>
                </a:schemeClr>
              </a:solidFill>
              <a:latin typeface="ＤＦ平成ゴシック体W5" panose="020B0509000000000000" pitchFamily="49" charset="-128"/>
              <a:ea typeface="ＤＦ平成ゴシック体W5" panose="020B0509000000000000" pitchFamily="49" charset="-128"/>
              <a:cs typeface="ＭＳ Ｐゴシック" pitchFamily="50" charset="-128"/>
            </a:endParaRPr>
          </a:p>
          <a:p>
            <a:pPr lvl="0" eaLnBrk="0" fontAlgn="base" hangingPunct="0">
              <a:spcBef>
                <a:spcPct val="0"/>
              </a:spcBef>
              <a:spcAft>
                <a:spcPct val="0"/>
              </a:spcAft>
            </a:pPr>
            <a:r>
              <a:rPr lang="ja-JP" altLang="ja-JP" sz="1050" b="1" dirty="0">
                <a:solidFill>
                  <a:schemeClr val="tx2">
                    <a:lumMod val="50000"/>
                  </a:schemeClr>
                </a:solidFill>
                <a:latin typeface="ＤＦ平成ゴシック体W5" panose="020B0509000000000000" pitchFamily="49" charset="-128"/>
                <a:ea typeface="ＤＦ平成ゴシック体W5" panose="020B0509000000000000" pitchFamily="49" charset="-128"/>
                <a:cs typeface="Times New Roman" pitchFamily="18" charset="0"/>
              </a:rPr>
              <a:t>● 他人に不快感を与える性的言動</a:t>
            </a:r>
            <a:endParaRPr lang="ja-JP" altLang="ja-JP" sz="1050" b="1" dirty="0">
              <a:solidFill>
                <a:schemeClr val="tx2">
                  <a:lumMod val="50000"/>
                </a:schemeClr>
              </a:solidFill>
              <a:latin typeface="ＤＦ平成ゴシック体W5" panose="020B0509000000000000" pitchFamily="49" charset="-128"/>
              <a:ea typeface="ＤＦ平成ゴシック体W5" panose="020B0509000000000000" pitchFamily="49" charset="-128"/>
              <a:cs typeface="ＭＳ Ｐゴシック" pitchFamily="50" charset="-128"/>
            </a:endParaRPr>
          </a:p>
          <a:p>
            <a:pPr lvl="0" eaLnBrk="0" fontAlgn="base" hangingPunct="0">
              <a:spcBef>
                <a:spcPct val="0"/>
              </a:spcBef>
              <a:spcAft>
                <a:spcPct val="0"/>
              </a:spcAft>
            </a:pPr>
            <a:r>
              <a:rPr lang="ja-JP" altLang="ja-JP" sz="1050" b="1" dirty="0">
                <a:solidFill>
                  <a:schemeClr val="tx2">
                    <a:lumMod val="50000"/>
                  </a:schemeClr>
                </a:solidFill>
                <a:latin typeface="ＤＦ平成ゴシック体W5" panose="020B0509000000000000" pitchFamily="49" charset="-128"/>
                <a:ea typeface="ＤＦ平成ゴシック体W5" panose="020B0509000000000000" pitchFamily="49" charset="-128"/>
                <a:cs typeface="Times New Roman" pitchFamily="18" charset="0"/>
              </a:rPr>
              <a:t>● 身体への不必要な接触</a:t>
            </a:r>
            <a:endParaRPr lang="ja-JP" altLang="ja-JP" sz="1050" b="1" dirty="0">
              <a:solidFill>
                <a:schemeClr val="tx2">
                  <a:lumMod val="50000"/>
                </a:schemeClr>
              </a:solidFill>
              <a:latin typeface="ＤＦ平成ゴシック体W5" panose="020B0509000000000000" pitchFamily="49" charset="-128"/>
              <a:ea typeface="ＤＦ平成ゴシック体W5" panose="020B0509000000000000" pitchFamily="49" charset="-128"/>
              <a:cs typeface="ＭＳ Ｐゴシック" pitchFamily="50" charset="-128"/>
            </a:endParaRPr>
          </a:p>
          <a:p>
            <a:pPr lvl="0" eaLnBrk="0" fontAlgn="base" hangingPunct="0">
              <a:spcBef>
                <a:spcPct val="0"/>
              </a:spcBef>
              <a:spcAft>
                <a:spcPct val="0"/>
              </a:spcAft>
            </a:pPr>
            <a:r>
              <a:rPr lang="ja-JP" altLang="ja-JP" sz="1050" b="1" dirty="0">
                <a:solidFill>
                  <a:schemeClr val="tx2">
                    <a:lumMod val="50000"/>
                  </a:schemeClr>
                </a:solidFill>
                <a:latin typeface="ＤＦ平成ゴシック体W5" panose="020B0509000000000000" pitchFamily="49" charset="-128"/>
                <a:ea typeface="ＤＦ平成ゴシック体W5" panose="020B0509000000000000" pitchFamily="49" charset="-128"/>
                <a:cs typeface="Times New Roman" pitchFamily="18" charset="0"/>
              </a:rPr>
              <a:t>● 交際、性的な関係の強要</a:t>
            </a:r>
            <a:endParaRPr lang="ja-JP" altLang="ja-JP" sz="1050" b="1" dirty="0">
              <a:solidFill>
                <a:schemeClr val="tx2">
                  <a:lumMod val="50000"/>
                </a:schemeClr>
              </a:solidFill>
              <a:latin typeface="ＤＦ平成ゴシック体W5" panose="020B0509000000000000" pitchFamily="49" charset="-128"/>
              <a:ea typeface="ＤＦ平成ゴシック体W5" panose="020B0509000000000000" pitchFamily="49" charset="-128"/>
              <a:cs typeface="ＭＳ Ｐゴシック" pitchFamily="50" charset="-128"/>
            </a:endParaRPr>
          </a:p>
          <a:p>
            <a:pPr lvl="0" eaLnBrk="0" fontAlgn="base" hangingPunct="0">
              <a:spcBef>
                <a:spcPct val="0"/>
              </a:spcBef>
              <a:spcAft>
                <a:spcPct val="0"/>
              </a:spcAft>
            </a:pPr>
            <a:r>
              <a:rPr lang="ja-JP" altLang="ja-JP" sz="1050" b="1" dirty="0">
                <a:solidFill>
                  <a:schemeClr val="tx2">
                    <a:lumMod val="50000"/>
                  </a:schemeClr>
                </a:solidFill>
                <a:latin typeface="ＤＦ平成ゴシック体W5" panose="020B0509000000000000" pitchFamily="49" charset="-128"/>
                <a:ea typeface="ＤＦ平成ゴシック体W5" panose="020B0509000000000000" pitchFamily="49" charset="-128"/>
                <a:cs typeface="Times New Roman" pitchFamily="18" charset="0"/>
              </a:rPr>
              <a:t>● 性的な言動に対して拒否等を行った部下等従業員に対する不利益取扱いなど</a:t>
            </a:r>
            <a:endParaRPr lang="en-US" altLang="ja-JP" sz="1050" b="1" dirty="0">
              <a:solidFill>
                <a:schemeClr val="tx2">
                  <a:lumMod val="50000"/>
                </a:schemeClr>
              </a:solidFill>
              <a:latin typeface="ＤＦ平成ゴシック体W5" panose="020B0509000000000000" pitchFamily="49" charset="-128"/>
              <a:ea typeface="ＤＦ平成ゴシック体W5" panose="020B0509000000000000" pitchFamily="49" charset="-128"/>
              <a:cs typeface="Times New Roman" pitchFamily="18" charset="0"/>
            </a:endParaRPr>
          </a:p>
          <a:p>
            <a:pPr lvl="0" eaLnBrk="0" fontAlgn="base" hangingPunct="0">
              <a:spcBef>
                <a:spcPct val="0"/>
              </a:spcBef>
              <a:spcAft>
                <a:spcPct val="0"/>
              </a:spcAft>
            </a:pPr>
            <a:endParaRPr lang="en-US" altLang="ja-JP" sz="1050" b="1" dirty="0">
              <a:solidFill>
                <a:srgbClr val="1F497D"/>
              </a:solidFill>
              <a:latin typeface="+mn-ea"/>
              <a:cs typeface="Times New Roman" pitchFamily="18" charset="0"/>
            </a:endParaRPr>
          </a:p>
          <a:p>
            <a:pPr lvl="0" eaLnBrk="0" fontAlgn="base" hangingPunct="0">
              <a:spcBef>
                <a:spcPct val="0"/>
              </a:spcBef>
              <a:spcAft>
                <a:spcPct val="0"/>
              </a:spcAft>
            </a:pPr>
            <a:r>
              <a:rPr lang="ja-JP" altLang="ja-JP" sz="1050" dirty="0">
                <a:solidFill>
                  <a:srgbClr val="000000"/>
                </a:solidFill>
                <a:latin typeface="+mn-ea"/>
                <a:cs typeface="Times New Roman" pitchFamily="18" charset="0"/>
              </a:rPr>
              <a:t>上司、同僚、顧客、取引先の社員の方等が被害者及び行為者になり得るものであり、異性に対する行為だけでなく、同性に対する行為も対象となります。また、被害者の性的指向又は性自認にかかわらず、性的な言動であればセクシュアルハラスメントに該当します。</a:t>
            </a:r>
            <a:endParaRPr lang="ja-JP" altLang="ja-JP" sz="1050" dirty="0">
              <a:solidFill>
                <a:prstClr val="black"/>
              </a:solidFill>
              <a:latin typeface="+mn-ea"/>
              <a:cs typeface="ＭＳ Ｐゴシック" pitchFamily="50" charset="-128"/>
            </a:endParaRPr>
          </a:p>
          <a:p>
            <a:pPr lvl="0" eaLnBrk="0" fontAlgn="base" hangingPunct="0">
              <a:spcBef>
                <a:spcPct val="0"/>
              </a:spcBef>
              <a:spcAft>
                <a:spcPct val="0"/>
              </a:spcAft>
            </a:pPr>
            <a:endParaRPr lang="ja-JP" altLang="ja-JP" sz="1050" dirty="0">
              <a:latin typeface="+mn-ea"/>
              <a:cs typeface="ＭＳ Ｐゴシック" pitchFamily="50" charset="-128"/>
            </a:endParaRPr>
          </a:p>
        </p:txBody>
      </p:sp>
      <p:sp>
        <p:nvSpPr>
          <p:cNvPr id="4" name="テキスト ボックス 3"/>
          <p:cNvSpPr txBox="1"/>
          <p:nvPr/>
        </p:nvSpPr>
        <p:spPr>
          <a:xfrm>
            <a:off x="2312809" y="2904625"/>
            <a:ext cx="2228561" cy="3147015"/>
          </a:xfrm>
          <a:prstGeom prst="rect">
            <a:avLst/>
          </a:prstGeom>
          <a:noFill/>
        </p:spPr>
        <p:txBody>
          <a:bodyPr wrap="square" rtlCol="0">
            <a:spAutoFit/>
          </a:bodyPr>
          <a:lstStyle/>
          <a:p>
            <a:pPr lvl="0" eaLnBrk="0" fontAlgn="base" hangingPunct="0">
              <a:spcBef>
                <a:spcPct val="0"/>
              </a:spcBef>
              <a:spcAft>
                <a:spcPct val="0"/>
              </a:spcAft>
            </a:pPr>
            <a:r>
              <a:rPr lang="ja-JP" altLang="en-US" sz="1050" b="1" dirty="0">
                <a:solidFill>
                  <a:srgbClr val="C00000"/>
                </a:solidFill>
                <a:latin typeface="ＤＦ平成ゴシック体W5" panose="020B0509000000000000" pitchFamily="49" charset="-128"/>
                <a:ea typeface="ＤＦ平成ゴシック体W5" panose="020B0509000000000000" pitchFamily="49" charset="-128"/>
                <a:cs typeface="Times New Roman" pitchFamily="18" charset="0"/>
              </a:rPr>
              <a:t>● </a:t>
            </a:r>
            <a:r>
              <a:rPr lang="ja-JP" altLang="ja-JP" sz="1050" b="1" dirty="0">
                <a:solidFill>
                  <a:srgbClr val="C00000"/>
                </a:solidFill>
                <a:latin typeface="ＤＦ平成ゴシック体W5" panose="020B0509000000000000" pitchFamily="49" charset="-128"/>
                <a:ea typeface="ＤＦ平成ゴシック体W5" panose="020B0509000000000000" pitchFamily="49" charset="-128"/>
                <a:cs typeface="Times New Roman" pitchFamily="18" charset="0"/>
              </a:rPr>
              <a:t>部下又は同僚による妊娠・出産、育児･介護に関する制度や措置の利用を阻害する言動</a:t>
            </a:r>
            <a:endParaRPr lang="ja-JP" altLang="ja-JP" sz="1050" b="1" dirty="0">
              <a:solidFill>
                <a:srgbClr val="C00000"/>
              </a:solidFill>
              <a:latin typeface="ＤＦ平成ゴシック体W5" panose="020B0509000000000000" pitchFamily="49" charset="-128"/>
              <a:ea typeface="ＤＦ平成ゴシック体W5" panose="020B0509000000000000" pitchFamily="49" charset="-128"/>
              <a:cs typeface="ＭＳ Ｐゴシック" pitchFamily="50" charset="-128"/>
            </a:endParaRPr>
          </a:p>
          <a:p>
            <a:pPr lvl="0" eaLnBrk="0" fontAlgn="base" hangingPunct="0">
              <a:spcBef>
                <a:spcPct val="0"/>
              </a:spcBef>
              <a:spcAft>
                <a:spcPct val="0"/>
              </a:spcAft>
            </a:pPr>
            <a:r>
              <a:rPr lang="ja-JP" altLang="en-US" sz="1050" b="1" dirty="0">
                <a:solidFill>
                  <a:srgbClr val="C00000"/>
                </a:solidFill>
                <a:latin typeface="ＤＦ平成ゴシック体W5" panose="020B0509000000000000" pitchFamily="49" charset="-128"/>
                <a:ea typeface="ＤＦ平成ゴシック体W5" panose="020B0509000000000000" pitchFamily="49" charset="-128"/>
                <a:cs typeface="Times New Roman" pitchFamily="18" charset="0"/>
              </a:rPr>
              <a:t>●</a:t>
            </a:r>
            <a:r>
              <a:rPr lang="ja-JP" altLang="ja-JP" sz="1050" b="1" dirty="0">
                <a:solidFill>
                  <a:srgbClr val="C00000"/>
                </a:solidFill>
                <a:latin typeface="ＤＦ平成ゴシック体W5" panose="020B0509000000000000" pitchFamily="49" charset="-128"/>
                <a:ea typeface="ＤＦ平成ゴシック体W5" panose="020B0509000000000000" pitchFamily="49" charset="-128"/>
                <a:cs typeface="Times New Roman" pitchFamily="18" charset="0"/>
              </a:rPr>
              <a:t> 部下又は同僚が妊娠・出産、育児･介護に関する制度や措置を利用したことによる嫌がらせ等</a:t>
            </a:r>
            <a:endParaRPr lang="ja-JP" altLang="ja-JP" sz="1050" b="1" dirty="0">
              <a:solidFill>
                <a:srgbClr val="C00000"/>
              </a:solidFill>
              <a:latin typeface="ＤＦ平成ゴシック体W5" panose="020B0509000000000000" pitchFamily="49" charset="-128"/>
              <a:ea typeface="ＤＦ平成ゴシック体W5" panose="020B0509000000000000" pitchFamily="49" charset="-128"/>
              <a:cs typeface="ＭＳ Ｐゴシック" pitchFamily="50" charset="-128"/>
            </a:endParaRPr>
          </a:p>
          <a:p>
            <a:pPr lvl="0" eaLnBrk="0" fontAlgn="base" hangingPunct="0">
              <a:spcBef>
                <a:spcPct val="0"/>
              </a:spcBef>
              <a:spcAft>
                <a:spcPct val="0"/>
              </a:spcAft>
            </a:pPr>
            <a:r>
              <a:rPr lang="ja-JP" altLang="en-US" sz="1050" b="1" dirty="0">
                <a:solidFill>
                  <a:srgbClr val="C00000"/>
                </a:solidFill>
                <a:latin typeface="ＤＦ平成ゴシック体W5" panose="020B0509000000000000" pitchFamily="49" charset="-128"/>
                <a:ea typeface="ＤＦ平成ゴシック体W5" panose="020B0509000000000000" pitchFamily="49" charset="-128"/>
                <a:cs typeface="Times New Roman" pitchFamily="18" charset="0"/>
              </a:rPr>
              <a:t>●</a:t>
            </a:r>
            <a:r>
              <a:rPr lang="ja-JP" altLang="ja-JP" sz="1050" b="1" dirty="0">
                <a:solidFill>
                  <a:srgbClr val="C00000"/>
                </a:solidFill>
                <a:latin typeface="ＤＦ平成ゴシック体W5" panose="020B0509000000000000" pitchFamily="49" charset="-128"/>
                <a:ea typeface="ＤＦ平成ゴシック体W5" panose="020B0509000000000000" pitchFamily="49" charset="-128"/>
                <a:cs typeface="Times New Roman" pitchFamily="18" charset="0"/>
              </a:rPr>
              <a:t> 部下による妊娠・出産、育児･介護に関する制度や措置の利用等に関し、解雇その他不利益な取扱いを示唆する行為</a:t>
            </a:r>
            <a:endParaRPr lang="ja-JP" altLang="ja-JP" sz="1050" b="1" dirty="0">
              <a:solidFill>
                <a:srgbClr val="C00000"/>
              </a:solidFill>
              <a:latin typeface="ＤＦ平成ゴシック体W5" panose="020B0509000000000000" pitchFamily="49" charset="-128"/>
              <a:ea typeface="ＤＦ平成ゴシック体W5" panose="020B0509000000000000" pitchFamily="49" charset="-128"/>
              <a:cs typeface="ＭＳ Ｐゴシック" pitchFamily="50" charset="-128"/>
            </a:endParaRPr>
          </a:p>
          <a:p>
            <a:pPr lvl="0" eaLnBrk="0" fontAlgn="base" hangingPunct="0">
              <a:spcBef>
                <a:spcPct val="0"/>
              </a:spcBef>
              <a:spcAft>
                <a:spcPct val="0"/>
              </a:spcAft>
            </a:pPr>
            <a:r>
              <a:rPr lang="ja-JP" altLang="en-US" sz="1050" b="1" dirty="0">
                <a:solidFill>
                  <a:srgbClr val="C00000"/>
                </a:solidFill>
                <a:latin typeface="ＤＦ平成ゴシック体W5" panose="020B0509000000000000" pitchFamily="49" charset="-128"/>
                <a:ea typeface="ＤＦ平成ゴシック体W5" panose="020B0509000000000000" pitchFamily="49" charset="-128"/>
                <a:cs typeface="Times New Roman" pitchFamily="18" charset="0"/>
              </a:rPr>
              <a:t>●</a:t>
            </a:r>
            <a:r>
              <a:rPr lang="ja-JP" altLang="ja-JP" sz="1050" b="1" dirty="0">
                <a:solidFill>
                  <a:srgbClr val="C00000"/>
                </a:solidFill>
                <a:latin typeface="ＤＦ平成ゴシック体W5" panose="020B0509000000000000" pitchFamily="49" charset="-128"/>
                <a:ea typeface="ＤＦ平成ゴシック体W5" panose="020B0509000000000000" pitchFamily="49" charset="-128"/>
                <a:cs typeface="Times New Roman" pitchFamily="18" charset="0"/>
              </a:rPr>
              <a:t> 部下が妊娠・出産等したことにより、解雇その他の不利益な取扱いを示唆する行為など</a:t>
            </a:r>
            <a:endParaRPr lang="en-US" altLang="ja-JP" sz="1050" b="1" dirty="0">
              <a:solidFill>
                <a:srgbClr val="C00000"/>
              </a:solidFill>
              <a:latin typeface="ＤＦ平成ゴシック体W5" panose="020B0509000000000000" pitchFamily="49" charset="-128"/>
              <a:ea typeface="ＤＦ平成ゴシック体W5" panose="020B0509000000000000" pitchFamily="49" charset="-128"/>
              <a:cs typeface="Times New Roman" pitchFamily="18" charset="0"/>
            </a:endParaRPr>
          </a:p>
          <a:p>
            <a:pPr lvl="0" eaLnBrk="0" fontAlgn="base" hangingPunct="0">
              <a:spcBef>
                <a:spcPct val="0"/>
              </a:spcBef>
              <a:spcAft>
                <a:spcPct val="0"/>
              </a:spcAft>
            </a:pPr>
            <a:endParaRPr lang="en-US" altLang="ja-JP" sz="1050" b="1" dirty="0">
              <a:solidFill>
                <a:srgbClr val="FF0000"/>
              </a:solidFill>
              <a:latin typeface="ＤＦ平成ゴシック体W5" panose="020B0509000000000000" pitchFamily="49" charset="-128"/>
              <a:ea typeface="ＤＦ平成ゴシック体W5" panose="020B0509000000000000" pitchFamily="49" charset="-128"/>
              <a:cs typeface="Times New Roman" pitchFamily="18" charset="0"/>
            </a:endParaRPr>
          </a:p>
          <a:p>
            <a:pPr lvl="0" eaLnBrk="0" fontAlgn="base" hangingPunct="0">
              <a:spcBef>
                <a:spcPct val="0"/>
              </a:spcBef>
              <a:spcAft>
                <a:spcPct val="0"/>
              </a:spcAft>
            </a:pPr>
            <a:r>
              <a:rPr lang="ja-JP" altLang="ja-JP" sz="1050" dirty="0">
                <a:solidFill>
                  <a:srgbClr val="000000"/>
                </a:solidFill>
                <a:latin typeface="+mn-ea"/>
                <a:cs typeface="Times New Roman" pitchFamily="18" charset="0"/>
              </a:rPr>
              <a:t>妊娠・出産等をした女性労働者及び育児休業等の制度を利用する男女労働者の上司及び同僚が行為者となり得ます。</a:t>
            </a:r>
            <a:r>
              <a:rPr lang="ja-JP" altLang="en-US" sz="1050" dirty="0">
                <a:solidFill>
                  <a:srgbClr val="000000"/>
                </a:solidFill>
                <a:latin typeface="+mn-ea"/>
                <a:cs typeface="Times New Roman" pitchFamily="18" charset="0"/>
              </a:rPr>
              <a:t>  </a:t>
            </a:r>
            <a:endParaRPr lang="ja-JP" altLang="en-US" sz="1050" dirty="0">
              <a:solidFill>
                <a:prstClr val="black"/>
              </a:solidFill>
              <a:latin typeface="+mn-ea"/>
              <a:cs typeface="ＭＳ Ｐゴシック" pitchFamily="50" charset="-128"/>
            </a:endParaRPr>
          </a:p>
          <a:p>
            <a:pPr lvl="0" eaLnBrk="0" fontAlgn="base" hangingPunct="0">
              <a:spcBef>
                <a:spcPct val="0"/>
              </a:spcBef>
              <a:spcAft>
                <a:spcPct val="0"/>
              </a:spcAft>
            </a:pPr>
            <a:endParaRPr lang="ja-JP" altLang="ja-JP" sz="1050" b="1" dirty="0">
              <a:solidFill>
                <a:srgbClr val="FF0000"/>
              </a:solidFill>
              <a:latin typeface="ＤＦ平成ゴシック体W5" panose="020B0509000000000000" pitchFamily="49" charset="-128"/>
              <a:ea typeface="ＤＦ平成ゴシック体W5" panose="020B0509000000000000" pitchFamily="49" charset="-128"/>
              <a:cs typeface="ＭＳ Ｐゴシック" pitchFamily="50" charset="-128"/>
            </a:endParaRPr>
          </a:p>
        </p:txBody>
      </p:sp>
      <p:sp>
        <p:nvSpPr>
          <p:cNvPr id="6" name="テキスト ボックス 5"/>
          <p:cNvSpPr txBox="1"/>
          <p:nvPr/>
        </p:nvSpPr>
        <p:spPr>
          <a:xfrm>
            <a:off x="4569157" y="2874605"/>
            <a:ext cx="2315608" cy="3477875"/>
          </a:xfrm>
          <a:prstGeom prst="rect">
            <a:avLst/>
          </a:prstGeom>
          <a:noFill/>
        </p:spPr>
        <p:txBody>
          <a:bodyPr wrap="square" rtlCol="0">
            <a:spAutoFit/>
          </a:bodyPr>
          <a:lstStyle/>
          <a:p>
            <a:pPr lvl="0" eaLnBrk="0" fontAlgn="base" hangingPunct="0">
              <a:spcBef>
                <a:spcPct val="0"/>
              </a:spcBef>
              <a:spcAft>
                <a:spcPct val="0"/>
              </a:spcAft>
            </a:pPr>
            <a:r>
              <a:rPr lang="ja-JP" altLang="en-US" sz="1050" b="1" dirty="0">
                <a:solidFill>
                  <a:srgbClr val="37441C"/>
                </a:solidFill>
                <a:latin typeface="ＤＦ平成ゴシック体W5" panose="020B0509000000000000" pitchFamily="49" charset="-128"/>
                <a:ea typeface="ＤＦ平成ゴシック体W5" panose="020B0509000000000000" pitchFamily="49" charset="-128"/>
                <a:cs typeface="Times New Roman" pitchFamily="18" charset="0"/>
              </a:rPr>
              <a:t>●</a:t>
            </a:r>
            <a:r>
              <a:rPr lang="ja-JP" altLang="ja-JP" sz="1050" b="1" dirty="0">
                <a:solidFill>
                  <a:srgbClr val="37441C"/>
                </a:solidFill>
                <a:latin typeface="ＤＦ平成ゴシック体W5" panose="020B0509000000000000" pitchFamily="49" charset="-128"/>
                <a:ea typeface="ＤＦ平成ゴシック体W5" panose="020B0509000000000000" pitchFamily="49" charset="-128"/>
                <a:cs typeface="Times New Roman" pitchFamily="18" charset="0"/>
              </a:rPr>
              <a:t> 身体的な攻撃</a:t>
            </a:r>
            <a:endParaRPr lang="ja-JP" altLang="ja-JP" sz="1050" dirty="0">
              <a:solidFill>
                <a:srgbClr val="37441C"/>
              </a:solidFill>
              <a:latin typeface="ＤＦ平成ゴシック体W5" panose="020B0509000000000000" pitchFamily="49" charset="-128"/>
              <a:ea typeface="ＤＦ平成ゴシック体W5" panose="020B0509000000000000" pitchFamily="49" charset="-128"/>
              <a:cs typeface="ＭＳ Ｐゴシック" pitchFamily="50" charset="-128"/>
            </a:endParaRPr>
          </a:p>
          <a:p>
            <a:pPr lvl="0" eaLnBrk="0" fontAlgn="base" hangingPunct="0">
              <a:spcBef>
                <a:spcPct val="0"/>
              </a:spcBef>
              <a:spcAft>
                <a:spcPct val="0"/>
              </a:spcAft>
            </a:pPr>
            <a:r>
              <a:rPr lang="ja-JP" altLang="ja-JP" sz="1050" b="1" dirty="0">
                <a:solidFill>
                  <a:srgbClr val="37441C"/>
                </a:solidFill>
                <a:latin typeface="ＤＦ平成ゴシック体W5" panose="020B0509000000000000" pitchFamily="49" charset="-128"/>
                <a:ea typeface="ＤＦ平成ゴシック体W5" panose="020B0509000000000000" pitchFamily="49" charset="-128"/>
                <a:cs typeface="ＭＳ Ｐゴシック" pitchFamily="50" charset="-128"/>
              </a:rPr>
              <a:t>（殴る、蹴る等）</a:t>
            </a:r>
            <a:endParaRPr lang="ja-JP" altLang="ja-JP" sz="1050" dirty="0">
              <a:solidFill>
                <a:srgbClr val="37441C"/>
              </a:solidFill>
              <a:latin typeface="ＤＦ平成ゴシック体W5" panose="020B0509000000000000" pitchFamily="49" charset="-128"/>
              <a:ea typeface="ＤＦ平成ゴシック体W5" panose="020B0509000000000000" pitchFamily="49" charset="-128"/>
              <a:cs typeface="ＭＳ Ｐゴシック" pitchFamily="50" charset="-128"/>
            </a:endParaRPr>
          </a:p>
          <a:p>
            <a:pPr lvl="0" eaLnBrk="0" fontAlgn="base" hangingPunct="0">
              <a:spcBef>
                <a:spcPct val="0"/>
              </a:spcBef>
              <a:spcAft>
                <a:spcPct val="0"/>
              </a:spcAft>
            </a:pPr>
            <a:r>
              <a:rPr lang="ja-JP" altLang="en-US" sz="1050" b="1" dirty="0">
                <a:solidFill>
                  <a:srgbClr val="37441C"/>
                </a:solidFill>
                <a:latin typeface="ＤＦ平成ゴシック体W5" panose="020B0509000000000000" pitchFamily="49" charset="-128"/>
                <a:ea typeface="ＤＦ平成ゴシック体W5" panose="020B0509000000000000" pitchFamily="49" charset="-128"/>
                <a:cs typeface="Times New Roman" pitchFamily="18" charset="0"/>
              </a:rPr>
              <a:t>●</a:t>
            </a:r>
            <a:r>
              <a:rPr lang="ja-JP" altLang="ja-JP" sz="1050" b="1" dirty="0">
                <a:solidFill>
                  <a:srgbClr val="37441C"/>
                </a:solidFill>
                <a:latin typeface="ＤＦ平成ゴシック体W5" panose="020B0509000000000000" pitchFamily="49" charset="-128"/>
                <a:ea typeface="ＤＦ平成ゴシック体W5" panose="020B0509000000000000" pitchFamily="49" charset="-128"/>
                <a:cs typeface="Times New Roman" pitchFamily="18" charset="0"/>
              </a:rPr>
              <a:t> 精神的な攻撃</a:t>
            </a:r>
            <a:endParaRPr lang="ja-JP" altLang="ja-JP" sz="1050" dirty="0">
              <a:solidFill>
                <a:srgbClr val="37441C"/>
              </a:solidFill>
              <a:latin typeface="ＤＦ平成ゴシック体W5" panose="020B0509000000000000" pitchFamily="49" charset="-128"/>
              <a:ea typeface="ＤＦ平成ゴシック体W5" panose="020B0509000000000000" pitchFamily="49" charset="-128"/>
              <a:cs typeface="ＭＳ Ｐゴシック" pitchFamily="50" charset="-128"/>
            </a:endParaRPr>
          </a:p>
          <a:p>
            <a:pPr lvl="0" eaLnBrk="0" fontAlgn="base" hangingPunct="0">
              <a:spcBef>
                <a:spcPct val="0"/>
              </a:spcBef>
              <a:spcAft>
                <a:spcPct val="0"/>
              </a:spcAft>
            </a:pPr>
            <a:r>
              <a:rPr lang="ja-JP" altLang="ja-JP" sz="1050" b="1" dirty="0">
                <a:solidFill>
                  <a:srgbClr val="37441C"/>
                </a:solidFill>
                <a:latin typeface="ＤＦ平成ゴシック体W5" panose="020B0509000000000000" pitchFamily="49" charset="-128"/>
                <a:ea typeface="ＤＦ平成ゴシック体W5" panose="020B0509000000000000" pitchFamily="49" charset="-128"/>
                <a:cs typeface="ＭＳ Ｐゴシック" pitchFamily="50" charset="-128"/>
              </a:rPr>
              <a:t>（繰り返し執拗に叱られる等）</a:t>
            </a:r>
            <a:endParaRPr lang="ja-JP" altLang="ja-JP" sz="1050" dirty="0">
              <a:solidFill>
                <a:srgbClr val="37441C"/>
              </a:solidFill>
              <a:latin typeface="ＤＦ平成ゴシック体W5" panose="020B0509000000000000" pitchFamily="49" charset="-128"/>
              <a:ea typeface="ＤＦ平成ゴシック体W5" panose="020B0509000000000000" pitchFamily="49" charset="-128"/>
              <a:cs typeface="ＭＳ Ｐゴシック" pitchFamily="50" charset="-128"/>
            </a:endParaRPr>
          </a:p>
          <a:p>
            <a:pPr lvl="0" eaLnBrk="0" fontAlgn="base" hangingPunct="0">
              <a:spcBef>
                <a:spcPct val="0"/>
              </a:spcBef>
              <a:spcAft>
                <a:spcPct val="0"/>
              </a:spcAft>
            </a:pPr>
            <a:r>
              <a:rPr lang="ja-JP" altLang="en-US" sz="1050" b="1" dirty="0">
                <a:solidFill>
                  <a:srgbClr val="37441C"/>
                </a:solidFill>
                <a:latin typeface="ＤＦ平成ゴシック体W5" panose="020B0509000000000000" pitchFamily="49" charset="-128"/>
                <a:ea typeface="ＤＦ平成ゴシック体W5" panose="020B0509000000000000" pitchFamily="49" charset="-128"/>
                <a:cs typeface="Times New Roman" pitchFamily="18" charset="0"/>
              </a:rPr>
              <a:t>●</a:t>
            </a:r>
            <a:r>
              <a:rPr lang="ja-JP" altLang="ja-JP" sz="1050" b="1" dirty="0">
                <a:solidFill>
                  <a:srgbClr val="37441C"/>
                </a:solidFill>
                <a:latin typeface="ＤＦ平成ゴシック体W5" panose="020B0509000000000000" pitchFamily="49" charset="-128"/>
                <a:ea typeface="ＤＦ平成ゴシック体W5" panose="020B0509000000000000" pitchFamily="49" charset="-128"/>
                <a:cs typeface="Times New Roman" pitchFamily="18" charset="0"/>
              </a:rPr>
              <a:t> 人間関係からの切り離し</a:t>
            </a:r>
            <a:endParaRPr lang="ja-JP" altLang="ja-JP" sz="1050" dirty="0">
              <a:solidFill>
                <a:srgbClr val="37441C"/>
              </a:solidFill>
              <a:latin typeface="ＤＦ平成ゴシック体W5" panose="020B0509000000000000" pitchFamily="49" charset="-128"/>
              <a:ea typeface="ＤＦ平成ゴシック体W5" panose="020B0509000000000000" pitchFamily="49" charset="-128"/>
              <a:cs typeface="ＭＳ Ｐゴシック" pitchFamily="50" charset="-128"/>
            </a:endParaRPr>
          </a:p>
          <a:p>
            <a:pPr lvl="0" eaLnBrk="0" fontAlgn="base" hangingPunct="0">
              <a:spcBef>
                <a:spcPct val="0"/>
              </a:spcBef>
              <a:spcAft>
                <a:spcPct val="0"/>
              </a:spcAft>
            </a:pPr>
            <a:r>
              <a:rPr lang="ja-JP" altLang="ja-JP" sz="1050" b="1" dirty="0">
                <a:solidFill>
                  <a:srgbClr val="37441C"/>
                </a:solidFill>
                <a:latin typeface="ＤＦ平成ゴシック体W5" panose="020B0509000000000000" pitchFamily="49" charset="-128"/>
                <a:ea typeface="ＤＦ平成ゴシック体W5" panose="020B0509000000000000" pitchFamily="49" charset="-128"/>
                <a:cs typeface="ＭＳ Ｐゴシック" pitchFamily="50" charset="-128"/>
              </a:rPr>
              <a:t>（挨拶しても無視される等）</a:t>
            </a:r>
            <a:endParaRPr lang="ja-JP" altLang="ja-JP" sz="1050" dirty="0">
              <a:solidFill>
                <a:srgbClr val="37441C"/>
              </a:solidFill>
              <a:latin typeface="ＤＦ平成ゴシック体W5" panose="020B0509000000000000" pitchFamily="49" charset="-128"/>
              <a:ea typeface="ＤＦ平成ゴシック体W5" panose="020B0509000000000000" pitchFamily="49" charset="-128"/>
              <a:cs typeface="ＭＳ Ｐゴシック" pitchFamily="50" charset="-128"/>
            </a:endParaRPr>
          </a:p>
          <a:p>
            <a:pPr lvl="0" eaLnBrk="0" fontAlgn="base" hangingPunct="0">
              <a:spcBef>
                <a:spcPct val="0"/>
              </a:spcBef>
              <a:spcAft>
                <a:spcPct val="0"/>
              </a:spcAft>
            </a:pPr>
            <a:r>
              <a:rPr lang="ja-JP" altLang="en-US" sz="1050" b="1" dirty="0">
                <a:solidFill>
                  <a:srgbClr val="37441C"/>
                </a:solidFill>
                <a:latin typeface="ＤＦ平成ゴシック体W5" panose="020B0509000000000000" pitchFamily="49" charset="-128"/>
                <a:ea typeface="ＤＦ平成ゴシック体W5" panose="020B0509000000000000" pitchFamily="49" charset="-128"/>
                <a:cs typeface="Times New Roman" pitchFamily="18" charset="0"/>
              </a:rPr>
              <a:t>●</a:t>
            </a:r>
            <a:r>
              <a:rPr lang="ja-JP" altLang="ja-JP" sz="1050" b="1" dirty="0">
                <a:solidFill>
                  <a:srgbClr val="37441C"/>
                </a:solidFill>
                <a:latin typeface="ＤＦ平成ゴシック体W5" panose="020B0509000000000000" pitchFamily="49" charset="-128"/>
                <a:ea typeface="ＤＦ平成ゴシック体W5" panose="020B0509000000000000" pitchFamily="49" charset="-128"/>
                <a:cs typeface="Times New Roman" pitchFamily="18" charset="0"/>
              </a:rPr>
              <a:t> 過大な要求</a:t>
            </a:r>
            <a:endParaRPr lang="ja-JP" altLang="ja-JP" sz="1050" dirty="0">
              <a:solidFill>
                <a:srgbClr val="37441C"/>
              </a:solidFill>
              <a:latin typeface="ＤＦ平成ゴシック体W5" panose="020B0509000000000000" pitchFamily="49" charset="-128"/>
              <a:ea typeface="ＤＦ平成ゴシック体W5" panose="020B0509000000000000" pitchFamily="49" charset="-128"/>
              <a:cs typeface="ＭＳ Ｐゴシック" pitchFamily="50" charset="-128"/>
            </a:endParaRPr>
          </a:p>
          <a:p>
            <a:pPr lvl="0" eaLnBrk="0" fontAlgn="base" hangingPunct="0">
              <a:spcBef>
                <a:spcPct val="0"/>
              </a:spcBef>
              <a:spcAft>
                <a:spcPct val="0"/>
              </a:spcAft>
            </a:pPr>
            <a:r>
              <a:rPr lang="ja-JP" altLang="ja-JP" sz="1050" b="1" dirty="0">
                <a:solidFill>
                  <a:srgbClr val="37441C"/>
                </a:solidFill>
                <a:latin typeface="ＤＦ平成ゴシック体W5" panose="020B0509000000000000" pitchFamily="49" charset="-128"/>
                <a:ea typeface="ＤＦ平成ゴシック体W5" panose="020B0509000000000000" pitchFamily="49" charset="-128"/>
                <a:cs typeface="ＭＳ Ｐゴシック" pitchFamily="50" charset="-128"/>
              </a:rPr>
              <a:t>（過大なノルマ、到底こなせない</a:t>
            </a:r>
            <a:endParaRPr lang="en-US" altLang="ja-JP" sz="1050" b="1" dirty="0">
              <a:solidFill>
                <a:srgbClr val="37441C"/>
              </a:solidFill>
              <a:latin typeface="ＤＦ平成ゴシック体W5" panose="020B0509000000000000" pitchFamily="49" charset="-128"/>
              <a:ea typeface="ＤＦ平成ゴシック体W5" panose="020B0509000000000000" pitchFamily="49" charset="-128"/>
              <a:cs typeface="ＭＳ Ｐゴシック" pitchFamily="50" charset="-128"/>
            </a:endParaRPr>
          </a:p>
          <a:p>
            <a:pPr lvl="0" eaLnBrk="0" fontAlgn="base" hangingPunct="0">
              <a:spcBef>
                <a:spcPct val="0"/>
              </a:spcBef>
              <a:spcAft>
                <a:spcPct val="0"/>
              </a:spcAft>
            </a:pPr>
            <a:r>
              <a:rPr lang="ja-JP" altLang="en-US" sz="1050" b="1" dirty="0">
                <a:solidFill>
                  <a:srgbClr val="37441C"/>
                </a:solidFill>
                <a:latin typeface="ＤＦ平成ゴシック体W5" panose="020B0509000000000000" pitchFamily="49" charset="-128"/>
                <a:ea typeface="ＤＦ平成ゴシック体W5" panose="020B0509000000000000" pitchFamily="49" charset="-128"/>
                <a:cs typeface="ＭＳ Ｐゴシック" pitchFamily="50" charset="-128"/>
              </a:rPr>
              <a:t>量</a:t>
            </a:r>
            <a:r>
              <a:rPr lang="ja-JP" altLang="ja-JP" sz="1050" b="1" dirty="0">
                <a:solidFill>
                  <a:srgbClr val="37441C"/>
                </a:solidFill>
                <a:latin typeface="ＤＦ平成ゴシック体W5" panose="020B0509000000000000" pitchFamily="49" charset="-128"/>
                <a:ea typeface="ＤＦ平成ゴシック体W5" panose="020B0509000000000000" pitchFamily="49" charset="-128"/>
                <a:cs typeface="ＭＳ Ｐゴシック" pitchFamily="50" charset="-128"/>
              </a:rPr>
              <a:t>の仕事を命じられる等）</a:t>
            </a:r>
            <a:endParaRPr lang="ja-JP" altLang="ja-JP" sz="1050" dirty="0">
              <a:solidFill>
                <a:srgbClr val="37441C"/>
              </a:solidFill>
              <a:latin typeface="ＤＦ平成ゴシック体W5" panose="020B0509000000000000" pitchFamily="49" charset="-128"/>
              <a:ea typeface="ＤＦ平成ゴシック体W5" panose="020B0509000000000000" pitchFamily="49" charset="-128"/>
              <a:cs typeface="ＭＳ Ｐゴシック" pitchFamily="50" charset="-128"/>
            </a:endParaRPr>
          </a:p>
          <a:p>
            <a:pPr lvl="0" eaLnBrk="0" fontAlgn="base" hangingPunct="0">
              <a:spcBef>
                <a:spcPct val="0"/>
              </a:spcBef>
              <a:spcAft>
                <a:spcPct val="0"/>
              </a:spcAft>
            </a:pPr>
            <a:r>
              <a:rPr lang="ja-JP" altLang="en-US" sz="1050" b="1" dirty="0">
                <a:solidFill>
                  <a:srgbClr val="37441C"/>
                </a:solidFill>
                <a:latin typeface="ＤＦ平成ゴシック体W5" panose="020B0509000000000000" pitchFamily="49" charset="-128"/>
                <a:ea typeface="ＤＦ平成ゴシック体W5" panose="020B0509000000000000" pitchFamily="49" charset="-128"/>
                <a:cs typeface="Times New Roman" pitchFamily="18" charset="0"/>
              </a:rPr>
              <a:t>●</a:t>
            </a:r>
            <a:r>
              <a:rPr lang="ja-JP" altLang="ja-JP" sz="1050" b="1" dirty="0">
                <a:solidFill>
                  <a:srgbClr val="37441C"/>
                </a:solidFill>
                <a:latin typeface="ＤＦ平成ゴシック体W5" panose="020B0509000000000000" pitchFamily="49" charset="-128"/>
                <a:ea typeface="ＤＦ平成ゴシック体W5" panose="020B0509000000000000" pitchFamily="49" charset="-128"/>
                <a:cs typeface="Times New Roman" pitchFamily="18" charset="0"/>
              </a:rPr>
              <a:t> 過小な要求</a:t>
            </a:r>
            <a:endParaRPr lang="ja-JP" altLang="ja-JP" sz="1050" dirty="0">
              <a:solidFill>
                <a:srgbClr val="37441C"/>
              </a:solidFill>
              <a:latin typeface="ＤＦ平成ゴシック体W5" panose="020B0509000000000000" pitchFamily="49" charset="-128"/>
              <a:ea typeface="ＤＦ平成ゴシック体W5" panose="020B0509000000000000" pitchFamily="49" charset="-128"/>
              <a:cs typeface="ＭＳ Ｐゴシック" pitchFamily="50" charset="-128"/>
            </a:endParaRPr>
          </a:p>
          <a:p>
            <a:pPr lvl="0" eaLnBrk="0" fontAlgn="base" hangingPunct="0">
              <a:spcBef>
                <a:spcPct val="0"/>
              </a:spcBef>
              <a:spcAft>
                <a:spcPct val="0"/>
              </a:spcAft>
            </a:pPr>
            <a:r>
              <a:rPr lang="ja-JP" altLang="ja-JP" sz="1050" b="1" dirty="0">
                <a:solidFill>
                  <a:srgbClr val="37441C"/>
                </a:solidFill>
                <a:latin typeface="ＤＦ平成ゴシック体W5" panose="020B0509000000000000" pitchFamily="49" charset="-128"/>
                <a:ea typeface="ＤＦ平成ゴシック体W5" panose="020B0509000000000000" pitchFamily="49" charset="-128"/>
                <a:cs typeface="Times New Roman" pitchFamily="18" charset="0"/>
              </a:rPr>
              <a:t>（仕事を何も与えられない等）</a:t>
            </a:r>
            <a:endParaRPr lang="ja-JP" altLang="ja-JP" sz="1050" dirty="0">
              <a:solidFill>
                <a:srgbClr val="37441C"/>
              </a:solidFill>
              <a:latin typeface="ＤＦ平成ゴシック体W5" panose="020B0509000000000000" pitchFamily="49" charset="-128"/>
              <a:ea typeface="ＤＦ平成ゴシック体W5" panose="020B0509000000000000" pitchFamily="49" charset="-128"/>
              <a:cs typeface="ＭＳ Ｐゴシック" pitchFamily="50" charset="-128"/>
            </a:endParaRPr>
          </a:p>
          <a:p>
            <a:pPr lvl="0" eaLnBrk="0" fontAlgn="base" hangingPunct="0">
              <a:spcBef>
                <a:spcPct val="0"/>
              </a:spcBef>
              <a:spcAft>
                <a:spcPct val="0"/>
              </a:spcAft>
            </a:pPr>
            <a:r>
              <a:rPr lang="ja-JP" altLang="en-US" sz="1050" b="1" dirty="0">
                <a:solidFill>
                  <a:srgbClr val="37441C"/>
                </a:solidFill>
                <a:latin typeface="ＤＦ平成ゴシック体W5" panose="020B0509000000000000" pitchFamily="49" charset="-128"/>
                <a:ea typeface="ＤＦ平成ゴシック体W5" panose="020B0509000000000000" pitchFamily="49" charset="-128"/>
                <a:cs typeface="Times New Roman" pitchFamily="18" charset="0"/>
              </a:rPr>
              <a:t>●</a:t>
            </a:r>
            <a:r>
              <a:rPr lang="ja-JP" altLang="ja-JP" sz="1050" b="1" dirty="0">
                <a:solidFill>
                  <a:srgbClr val="37441C"/>
                </a:solidFill>
                <a:latin typeface="ＤＦ平成ゴシック体W5" panose="020B0509000000000000" pitchFamily="49" charset="-128"/>
                <a:ea typeface="ＤＦ平成ゴシック体W5" panose="020B0509000000000000" pitchFamily="49" charset="-128"/>
                <a:cs typeface="Times New Roman" pitchFamily="18" charset="0"/>
              </a:rPr>
              <a:t> 個の侵害</a:t>
            </a:r>
            <a:endParaRPr lang="ja-JP" altLang="ja-JP" sz="1050" dirty="0">
              <a:solidFill>
                <a:srgbClr val="37441C"/>
              </a:solidFill>
              <a:latin typeface="ＤＦ平成ゴシック体W5" panose="020B0509000000000000" pitchFamily="49" charset="-128"/>
              <a:ea typeface="ＤＦ平成ゴシック体W5" panose="020B0509000000000000" pitchFamily="49" charset="-128"/>
              <a:cs typeface="ＭＳ Ｐゴシック" pitchFamily="50" charset="-128"/>
            </a:endParaRPr>
          </a:p>
          <a:p>
            <a:pPr lvl="0" eaLnBrk="0" fontAlgn="base" hangingPunct="0">
              <a:spcBef>
                <a:spcPct val="0"/>
              </a:spcBef>
              <a:spcAft>
                <a:spcPct val="0"/>
              </a:spcAft>
            </a:pPr>
            <a:r>
              <a:rPr lang="ja-JP" altLang="ja-JP" sz="1050" b="1" dirty="0">
                <a:solidFill>
                  <a:srgbClr val="37441C"/>
                </a:solidFill>
                <a:latin typeface="ＤＦ平成ゴシック体W5" panose="020B0509000000000000" pitchFamily="49" charset="-128"/>
                <a:ea typeface="ＤＦ平成ゴシック体W5" panose="020B0509000000000000" pitchFamily="49" charset="-128"/>
                <a:cs typeface="Times New Roman" pitchFamily="18" charset="0"/>
              </a:rPr>
              <a:t>（個人の携帯を勝手に覗かれる等</a:t>
            </a:r>
            <a:r>
              <a:rPr lang="ja-JP" altLang="ja-JP" sz="1000" b="1" dirty="0">
                <a:solidFill>
                  <a:srgbClr val="37441C"/>
                </a:solidFill>
                <a:latin typeface="ＭＳ ゴシック" pitchFamily="49" charset="-128"/>
                <a:ea typeface="ＭＳ ゴシック" pitchFamily="49" charset="-128"/>
                <a:cs typeface="Times New Roman" pitchFamily="18" charset="0"/>
              </a:rPr>
              <a:t>）</a:t>
            </a:r>
            <a:endParaRPr lang="en-US" altLang="ja-JP" sz="1000" b="1" dirty="0">
              <a:solidFill>
                <a:srgbClr val="37441C"/>
              </a:solidFill>
              <a:latin typeface="ＭＳ ゴシック" pitchFamily="49" charset="-128"/>
              <a:ea typeface="ＭＳ ゴシック" pitchFamily="49" charset="-128"/>
              <a:cs typeface="Times New Roman" pitchFamily="18" charset="0"/>
            </a:endParaRPr>
          </a:p>
          <a:p>
            <a:pPr lvl="0" eaLnBrk="0" fontAlgn="base" hangingPunct="0">
              <a:spcBef>
                <a:spcPct val="0"/>
              </a:spcBef>
              <a:spcAft>
                <a:spcPct val="0"/>
              </a:spcAft>
            </a:pPr>
            <a:endParaRPr lang="en-US" altLang="ja-JP" sz="1000" dirty="0">
              <a:solidFill>
                <a:prstClr val="black"/>
              </a:solidFill>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r>
              <a:rPr lang="ja-JP" altLang="ja-JP" sz="1050" dirty="0">
                <a:solidFill>
                  <a:prstClr val="black"/>
                </a:solidFill>
                <a:latin typeface="+mn-ea"/>
                <a:cs typeface="ＭＳ Ｐゴシック" pitchFamily="50" charset="-128"/>
              </a:rPr>
              <a:t>同じ職場で働く労働者に対して、職務</a:t>
            </a:r>
          </a:p>
          <a:p>
            <a:pPr lvl="0" eaLnBrk="0" fontAlgn="base" hangingPunct="0">
              <a:spcBef>
                <a:spcPct val="0"/>
              </a:spcBef>
              <a:spcAft>
                <a:spcPct val="0"/>
              </a:spcAft>
            </a:pPr>
            <a:r>
              <a:rPr lang="ja-JP" altLang="ja-JP" sz="1050" dirty="0">
                <a:solidFill>
                  <a:prstClr val="black"/>
                </a:solidFill>
                <a:latin typeface="+mn-ea"/>
                <a:cs typeface="ＭＳ Ｐゴシック" pitchFamily="50" charset="-128"/>
              </a:rPr>
              <a:t>上の地位や人間関係などの職場内で</a:t>
            </a:r>
          </a:p>
          <a:p>
            <a:pPr lvl="0" eaLnBrk="0" fontAlgn="base" hangingPunct="0">
              <a:spcBef>
                <a:spcPct val="0"/>
              </a:spcBef>
              <a:spcAft>
                <a:spcPct val="0"/>
              </a:spcAft>
            </a:pPr>
            <a:r>
              <a:rPr lang="ja-JP" altLang="ja-JP" sz="1050" dirty="0">
                <a:solidFill>
                  <a:prstClr val="black"/>
                </a:solidFill>
                <a:latin typeface="+mn-ea"/>
                <a:cs typeface="ＭＳ Ｐゴシック" pitchFamily="50" charset="-128"/>
              </a:rPr>
              <a:t>の優位性を背景に、業務の適正な範</a:t>
            </a:r>
          </a:p>
          <a:p>
            <a:pPr lvl="0" eaLnBrk="0" fontAlgn="base" hangingPunct="0">
              <a:spcBef>
                <a:spcPct val="0"/>
              </a:spcBef>
              <a:spcAft>
                <a:spcPct val="0"/>
              </a:spcAft>
            </a:pPr>
            <a:r>
              <a:rPr lang="ja-JP" altLang="ja-JP" sz="1050" dirty="0">
                <a:solidFill>
                  <a:prstClr val="black"/>
                </a:solidFill>
                <a:latin typeface="+mn-ea"/>
                <a:cs typeface="ＭＳ Ｐゴシック" pitchFamily="50" charset="-128"/>
              </a:rPr>
              <a:t>囲を超えて、精神的・身体的苦痛を与</a:t>
            </a:r>
          </a:p>
          <a:p>
            <a:pPr lvl="0" eaLnBrk="0" fontAlgn="base" hangingPunct="0">
              <a:spcBef>
                <a:spcPct val="0"/>
              </a:spcBef>
              <a:spcAft>
                <a:spcPct val="0"/>
              </a:spcAft>
            </a:pPr>
            <a:r>
              <a:rPr lang="ja-JP" altLang="ja-JP" sz="1050" dirty="0">
                <a:solidFill>
                  <a:prstClr val="black"/>
                </a:solidFill>
                <a:latin typeface="+mn-ea"/>
                <a:cs typeface="ＭＳ Ｐゴシック" pitchFamily="50" charset="-128"/>
              </a:rPr>
              <a:t>えられたり、職場環境を悪化させられ</a:t>
            </a:r>
          </a:p>
          <a:p>
            <a:pPr lvl="0" eaLnBrk="0" fontAlgn="base" hangingPunct="0">
              <a:spcBef>
                <a:spcPct val="0"/>
              </a:spcBef>
              <a:spcAft>
                <a:spcPct val="0"/>
              </a:spcAft>
            </a:pPr>
            <a:r>
              <a:rPr lang="ja-JP" altLang="ja-JP" sz="1050" dirty="0">
                <a:solidFill>
                  <a:prstClr val="black"/>
                </a:solidFill>
                <a:latin typeface="+mn-ea"/>
                <a:cs typeface="ＭＳ Ｐゴシック" pitchFamily="50" charset="-128"/>
              </a:rPr>
              <a:t>る行為が該当します。</a:t>
            </a:r>
          </a:p>
          <a:p>
            <a:pPr lvl="0" eaLnBrk="0" fontAlgn="base" hangingPunct="0">
              <a:spcBef>
                <a:spcPct val="0"/>
              </a:spcBef>
              <a:spcAft>
                <a:spcPct val="0"/>
              </a:spcAft>
            </a:pPr>
            <a:endParaRPr kumimoji="1" lang="en-US" altLang="ja-JP" sz="1050" dirty="0">
              <a:solidFill>
                <a:srgbClr val="37441C"/>
              </a:solidFill>
              <a:latin typeface="+mn-ea"/>
            </a:endParaRPr>
          </a:p>
        </p:txBody>
      </p:sp>
      <p:sp>
        <p:nvSpPr>
          <p:cNvPr id="9" name="下矢印 8"/>
          <p:cNvSpPr/>
          <p:nvPr/>
        </p:nvSpPr>
        <p:spPr>
          <a:xfrm>
            <a:off x="1024899" y="6272027"/>
            <a:ext cx="292811" cy="312408"/>
          </a:xfrm>
          <a:prstGeom prst="down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5">
                  <a:lumMod val="75000"/>
                </a:schemeClr>
              </a:solidFill>
            </a:endParaRPr>
          </a:p>
        </p:txBody>
      </p:sp>
      <p:sp>
        <p:nvSpPr>
          <p:cNvPr id="21" name="下矢印 20"/>
          <p:cNvSpPr/>
          <p:nvPr/>
        </p:nvSpPr>
        <p:spPr>
          <a:xfrm>
            <a:off x="3141156" y="6266243"/>
            <a:ext cx="305452" cy="312409"/>
          </a:xfrm>
          <a:prstGeom prst="downArrow">
            <a:avLst/>
          </a:prstGeom>
          <a:solidFill>
            <a:srgbClr val="F1278C"/>
          </a:solidFill>
          <a:ln>
            <a:solidFill>
              <a:srgbClr val="F127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5">
                  <a:lumMod val="75000"/>
                </a:schemeClr>
              </a:solidFill>
            </a:endParaRPr>
          </a:p>
        </p:txBody>
      </p:sp>
      <p:sp>
        <p:nvSpPr>
          <p:cNvPr id="22" name="下矢印 21"/>
          <p:cNvSpPr/>
          <p:nvPr/>
        </p:nvSpPr>
        <p:spPr>
          <a:xfrm>
            <a:off x="5534438" y="6272028"/>
            <a:ext cx="293758" cy="312408"/>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5">
                  <a:lumMod val="75000"/>
                </a:schemeClr>
              </a:solidFill>
            </a:endParaRPr>
          </a:p>
        </p:txBody>
      </p:sp>
      <p:sp>
        <p:nvSpPr>
          <p:cNvPr id="24" name="角丸四角形 23"/>
          <p:cNvSpPr/>
          <p:nvPr/>
        </p:nvSpPr>
        <p:spPr>
          <a:xfrm>
            <a:off x="5067" y="7150579"/>
            <a:ext cx="6776956" cy="1425704"/>
          </a:xfrm>
          <a:prstGeom prst="roundRect">
            <a:avLst>
              <a:gd name="adj" fmla="val 39016"/>
            </a:avLst>
          </a:prstGeom>
          <a:solidFill>
            <a:schemeClr val="accent6">
              <a:lumMod val="40000"/>
              <a:lumOff val="60000"/>
            </a:schemeClr>
          </a:solidFill>
          <a:ln>
            <a:no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nchor="ctr">
            <a:noAutofit/>
          </a:bodyPr>
          <a:lstStyle/>
          <a:p>
            <a:endParaRPr lang="ja-JP" altLang="en-US" dirty="0"/>
          </a:p>
        </p:txBody>
      </p:sp>
      <p:sp>
        <p:nvSpPr>
          <p:cNvPr id="12" name="テキスト ボックス 11"/>
          <p:cNvSpPr txBox="1"/>
          <p:nvPr/>
        </p:nvSpPr>
        <p:spPr>
          <a:xfrm>
            <a:off x="125821" y="7150578"/>
            <a:ext cx="6414796" cy="846386"/>
          </a:xfrm>
          <a:prstGeom prst="rect">
            <a:avLst/>
          </a:prstGeom>
          <a:noFill/>
        </p:spPr>
        <p:txBody>
          <a:bodyPr wrap="square" rtlCol="0">
            <a:spAutoFit/>
          </a:bodyPr>
          <a:lstStyle/>
          <a:p>
            <a:pPr lvl="0" algn="ctr" fontAlgn="base">
              <a:spcBef>
                <a:spcPct val="0"/>
              </a:spcBef>
              <a:spcAft>
                <a:spcPct val="0"/>
              </a:spcAft>
            </a:pPr>
            <a:r>
              <a:rPr lang="ja-JP" altLang="ja-JP" sz="1600" b="1" dirty="0">
                <a:solidFill>
                  <a:srgbClr val="000000"/>
                </a:solidFill>
                <a:latin typeface="+mn-ea"/>
                <a:cs typeface="Times New Roman" pitchFamily="18" charset="0"/>
              </a:rPr>
              <a:t>ハラスメントで悩んでいませんか？</a:t>
            </a:r>
            <a:endParaRPr lang="ja-JP" altLang="ja-JP" sz="1400" b="1" dirty="0">
              <a:solidFill>
                <a:prstClr val="black"/>
              </a:solidFill>
              <a:latin typeface="+mn-ea"/>
              <a:cs typeface="ＭＳ Ｐゴシック" pitchFamily="50" charset="-128"/>
            </a:endParaRPr>
          </a:p>
          <a:p>
            <a:pPr lvl="0" algn="ctr" eaLnBrk="0" fontAlgn="base" hangingPunct="0">
              <a:spcBef>
                <a:spcPct val="0"/>
              </a:spcBef>
              <a:spcAft>
                <a:spcPct val="0"/>
              </a:spcAft>
            </a:pPr>
            <a:r>
              <a:rPr lang="ja-JP" altLang="ja-JP" sz="1100" dirty="0">
                <a:solidFill>
                  <a:srgbClr val="000000"/>
                </a:solidFill>
                <a:latin typeface="+mn-ea"/>
                <a:cs typeface="Times New Roman" pitchFamily="18" charset="0"/>
              </a:rPr>
              <a:t>ハラスメントに関する相談（苦情を含む）窓口担当者は次の者です。</a:t>
            </a:r>
            <a:endParaRPr lang="ja-JP" altLang="ja-JP" sz="1200" dirty="0">
              <a:solidFill>
                <a:prstClr val="black"/>
              </a:solidFill>
              <a:latin typeface="+mn-ea"/>
              <a:cs typeface="ＭＳ Ｐゴシック" pitchFamily="50" charset="-128"/>
            </a:endParaRPr>
          </a:p>
          <a:p>
            <a:pPr lvl="0" algn="ctr" eaLnBrk="0" fontAlgn="base" hangingPunct="0">
              <a:spcBef>
                <a:spcPct val="0"/>
              </a:spcBef>
              <a:spcAft>
                <a:spcPct val="0"/>
              </a:spcAft>
            </a:pPr>
            <a:r>
              <a:rPr lang="ja-JP" altLang="ja-JP" sz="1100" dirty="0">
                <a:solidFill>
                  <a:srgbClr val="000000"/>
                </a:solidFill>
                <a:latin typeface="+mn-ea"/>
                <a:cs typeface="Times New Roman" pitchFamily="18" charset="0"/>
              </a:rPr>
              <a:t>電話、メールでの相談も受け付けますので、一人で悩まず早めに相談してください。</a:t>
            </a:r>
            <a:endParaRPr lang="en-US" altLang="ja-JP" sz="1100" dirty="0">
              <a:solidFill>
                <a:srgbClr val="000000"/>
              </a:solidFill>
              <a:latin typeface="+mn-ea"/>
              <a:cs typeface="Times New Roman" pitchFamily="18" charset="0"/>
            </a:endParaRPr>
          </a:p>
          <a:p>
            <a:pPr lvl="0" algn="ctr" eaLnBrk="0" fontAlgn="base" hangingPunct="0">
              <a:spcBef>
                <a:spcPct val="0"/>
              </a:spcBef>
              <a:spcAft>
                <a:spcPct val="0"/>
              </a:spcAft>
            </a:pPr>
            <a:r>
              <a:rPr lang="ja-JP" altLang="ja-JP" sz="1100" dirty="0">
                <a:solidFill>
                  <a:srgbClr val="000000"/>
                </a:solidFill>
                <a:latin typeface="+mn-ea"/>
                <a:cs typeface="Times New Roman" pitchFamily="18" charset="0"/>
              </a:rPr>
              <a:t>ハラスメントに当たるかどうか微妙な場合も相談してください。</a:t>
            </a:r>
            <a:endParaRPr lang="ja-JP" altLang="ja-JP" dirty="0">
              <a:solidFill>
                <a:prstClr val="black"/>
              </a:solidFill>
              <a:latin typeface="+mn-ea"/>
              <a:cs typeface="ＭＳ Ｐゴシック" pitchFamily="50" charset="-128"/>
            </a:endParaRPr>
          </a:p>
        </p:txBody>
      </p:sp>
      <p:sp>
        <p:nvSpPr>
          <p:cNvPr id="25" name="正方形/長方形 13"/>
          <p:cNvSpPr>
            <a:spLocks noChangeArrowheads="1"/>
          </p:cNvSpPr>
          <p:nvPr/>
        </p:nvSpPr>
        <p:spPr bwMode="auto">
          <a:xfrm>
            <a:off x="536374" y="7966186"/>
            <a:ext cx="5819775" cy="5016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100" b="1" i="0" u="none" strike="noStrike" cap="none" normalizeH="0" baseline="0" dirty="0">
                <a:ln>
                  <a:noFill/>
                </a:ln>
                <a:solidFill>
                  <a:srgbClr val="000000"/>
                </a:solidFill>
                <a:effectLst/>
                <a:latin typeface="+mn-ea"/>
                <a:cs typeface="Times New Roman" pitchFamily="18" charset="0"/>
              </a:rPr>
              <a:t>相談窓口　　　○○課 ○○○○（内線○○、メールアドレス○○）</a:t>
            </a:r>
            <a:r>
              <a:rPr kumimoji="1" lang="ja-JP" altLang="ja-JP" sz="1100" b="0" i="0" u="none" strike="noStrike" cap="none" normalizeH="0" baseline="0" dirty="0">
                <a:ln>
                  <a:noFill/>
                </a:ln>
                <a:solidFill>
                  <a:srgbClr val="000000"/>
                </a:solidFill>
                <a:effectLst/>
                <a:latin typeface="+mn-ea"/>
                <a:cs typeface="Times New Roman" pitchFamily="18" charset="0"/>
              </a:rPr>
              <a:t>（女性） </a:t>
            </a:r>
            <a:endParaRPr kumimoji="1" lang="ja-JP" altLang="ja-JP" sz="1200" b="0" i="0" u="none" strike="noStrike" cap="none" normalizeH="0" baseline="0" dirty="0">
              <a:ln>
                <a:noFill/>
              </a:ln>
              <a:solidFill>
                <a:schemeClr val="tx1"/>
              </a:solidFill>
              <a:effectLst/>
              <a:latin typeface="+mn-ea"/>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a:ln>
                  <a:noFill/>
                </a:ln>
                <a:solidFill>
                  <a:srgbClr val="000000"/>
                </a:solidFill>
                <a:effectLst/>
                <a:latin typeface="+mn-ea"/>
                <a:cs typeface="Times New Roman" pitchFamily="18" charset="0"/>
              </a:rPr>
              <a:t> 　　　　　　　</a:t>
            </a:r>
            <a:r>
              <a:rPr kumimoji="1" lang="ja-JP" altLang="en-US" sz="1100" b="1" i="0" u="none" strike="noStrike" cap="none" normalizeH="0" baseline="0" dirty="0">
                <a:ln>
                  <a:noFill/>
                </a:ln>
                <a:solidFill>
                  <a:srgbClr val="000000"/>
                </a:solidFill>
                <a:effectLst/>
                <a:latin typeface="+mn-ea"/>
                <a:cs typeface="Times New Roman" pitchFamily="18" charset="0"/>
              </a:rPr>
              <a:t>△△課 △△△△（内線△△、メールアドレス△△）</a:t>
            </a:r>
            <a:r>
              <a:rPr kumimoji="1" lang="ja-JP" altLang="en-US" sz="1100" b="0" i="0" u="none" strike="noStrike" cap="none" normalizeH="0" baseline="0" dirty="0">
                <a:ln>
                  <a:noFill/>
                </a:ln>
                <a:solidFill>
                  <a:srgbClr val="000000"/>
                </a:solidFill>
                <a:effectLst/>
                <a:latin typeface="+mn-ea"/>
                <a:cs typeface="Times New Roman" pitchFamily="18" charset="0"/>
              </a:rPr>
              <a:t>（男性）</a:t>
            </a:r>
            <a:endParaRPr kumimoji="1" lang="ja-JP" altLang="en-US" sz="1800" b="0" i="0" u="none" strike="noStrike" cap="none" normalizeH="0" baseline="0" dirty="0">
              <a:ln>
                <a:noFill/>
              </a:ln>
              <a:solidFill>
                <a:schemeClr val="tx1"/>
              </a:solidFill>
              <a:effectLst/>
              <a:latin typeface="+mn-ea"/>
              <a:cs typeface="ＭＳ Ｐゴシック" pitchFamily="50" charset="-128"/>
            </a:endParaRPr>
          </a:p>
        </p:txBody>
      </p:sp>
      <p:sp>
        <p:nvSpPr>
          <p:cNvPr id="13" name="正方形/長方形 12"/>
          <p:cNvSpPr/>
          <p:nvPr/>
        </p:nvSpPr>
        <p:spPr>
          <a:xfrm>
            <a:off x="-51060" y="8589413"/>
            <a:ext cx="7045282" cy="1323439"/>
          </a:xfrm>
          <a:prstGeom prst="rect">
            <a:avLst/>
          </a:prstGeom>
        </p:spPr>
        <p:txBody>
          <a:bodyPr wrap="square">
            <a:spAutoFit/>
          </a:bodyPr>
          <a:lstStyle/>
          <a:p>
            <a:pPr lvl="0" fontAlgn="base">
              <a:spcBef>
                <a:spcPct val="0"/>
              </a:spcBef>
              <a:spcAft>
                <a:spcPct val="0"/>
              </a:spcAft>
            </a:pPr>
            <a:r>
              <a:rPr lang="ja-JP" altLang="ja-JP" sz="1000" b="1" dirty="0">
                <a:solidFill>
                  <a:srgbClr val="000000"/>
                </a:solidFill>
                <a:latin typeface="+mn-ea"/>
                <a:cs typeface="Times New Roman" pitchFamily="18" charset="0"/>
              </a:rPr>
              <a:t>＊</a:t>
            </a:r>
            <a:r>
              <a:rPr lang="ja-JP" altLang="ja-JP" sz="1000" dirty="0">
                <a:solidFill>
                  <a:srgbClr val="000000"/>
                </a:solidFill>
                <a:latin typeface="+mn-ea"/>
                <a:cs typeface="Times New Roman" pitchFamily="18" charset="0"/>
              </a:rPr>
              <a:t>相談には公平に、相談者だけではなく行為者についても、</a:t>
            </a:r>
            <a:r>
              <a:rPr lang="ja-JP" altLang="ja-JP" sz="1000" u="sng" dirty="0">
                <a:solidFill>
                  <a:srgbClr val="000000"/>
                </a:solidFill>
                <a:latin typeface="+mn-ea"/>
                <a:cs typeface="Times New Roman" pitchFamily="18" charset="0"/>
              </a:rPr>
              <a:t>プライバシーを守って対応します</a:t>
            </a:r>
            <a:r>
              <a:rPr lang="ja-JP" altLang="ja-JP" sz="1000" dirty="0">
                <a:solidFill>
                  <a:srgbClr val="000000"/>
                </a:solidFill>
                <a:latin typeface="+mn-ea"/>
                <a:cs typeface="Times New Roman" pitchFamily="18" charset="0"/>
              </a:rPr>
              <a:t>ので安心してご相談ください。 </a:t>
            </a:r>
            <a:endParaRPr lang="en-US" altLang="ja-JP" sz="1000" dirty="0">
              <a:solidFill>
                <a:srgbClr val="000000"/>
              </a:solidFill>
              <a:latin typeface="+mn-ea"/>
              <a:cs typeface="Times New Roman" pitchFamily="18" charset="0"/>
            </a:endParaRPr>
          </a:p>
          <a:p>
            <a:pPr lvl="0" fontAlgn="base">
              <a:spcBef>
                <a:spcPct val="0"/>
              </a:spcBef>
              <a:spcAft>
                <a:spcPct val="0"/>
              </a:spcAft>
            </a:pPr>
            <a:r>
              <a:rPr lang="ja-JP" altLang="ja-JP" sz="1000" dirty="0">
                <a:solidFill>
                  <a:srgbClr val="000000"/>
                </a:solidFill>
                <a:latin typeface="+mn-ea"/>
                <a:cs typeface="Times New Roman" pitchFamily="18" charset="0"/>
              </a:rPr>
              <a:t>相談者はもちろん、事実関係の確認に協力した方に</a:t>
            </a:r>
            <a:r>
              <a:rPr lang="ja-JP" altLang="ja-JP" sz="1000" u="sng" dirty="0">
                <a:solidFill>
                  <a:srgbClr val="000000"/>
                </a:solidFill>
                <a:latin typeface="+mn-ea"/>
                <a:cs typeface="Times New Roman" pitchFamily="18" charset="0"/>
              </a:rPr>
              <a:t>不利益な取扱いは行いません。</a:t>
            </a:r>
            <a:r>
              <a:rPr lang="ja-JP" altLang="ja-JP" sz="1000" dirty="0">
                <a:solidFill>
                  <a:srgbClr val="000000"/>
                </a:solidFill>
                <a:latin typeface="+mn-ea"/>
                <a:cs typeface="Times New Roman" pitchFamily="18" charset="0"/>
              </a:rPr>
              <a:t> </a:t>
            </a:r>
            <a:endParaRPr lang="ja-JP" altLang="ja-JP" sz="1000" dirty="0">
              <a:solidFill>
                <a:prstClr val="black"/>
              </a:solidFill>
              <a:latin typeface="+mn-ea"/>
              <a:cs typeface="ＭＳ Ｐゴシック" pitchFamily="50" charset="-128"/>
            </a:endParaRPr>
          </a:p>
          <a:p>
            <a:pPr lvl="0" eaLnBrk="0" fontAlgn="base" hangingPunct="0">
              <a:spcBef>
                <a:spcPct val="0"/>
              </a:spcBef>
              <a:spcAft>
                <a:spcPct val="0"/>
              </a:spcAft>
            </a:pPr>
            <a:r>
              <a:rPr lang="ja-JP" altLang="ja-JP" sz="1000" b="1" dirty="0">
                <a:solidFill>
                  <a:srgbClr val="000000"/>
                </a:solidFill>
                <a:latin typeface="+mn-ea"/>
                <a:cs typeface="Times New Roman" pitchFamily="18" charset="0"/>
              </a:rPr>
              <a:t>＊</a:t>
            </a:r>
            <a:r>
              <a:rPr lang="ja-JP" altLang="ja-JP" sz="1000" dirty="0">
                <a:solidFill>
                  <a:srgbClr val="000000"/>
                </a:solidFill>
                <a:latin typeface="+mn-ea"/>
                <a:cs typeface="Times New Roman" pitchFamily="18" charset="0"/>
              </a:rPr>
              <a:t>相談を受けた場合、事実関係を確認し、事実が確認できた場合には、被害者に対する配慮のための措置及び行為者に対する措置を講じます。また、再発防止策を講じる等適切に対処します。 </a:t>
            </a:r>
            <a:endParaRPr lang="ja-JP" altLang="ja-JP" sz="1000" dirty="0">
              <a:solidFill>
                <a:prstClr val="black"/>
              </a:solidFill>
              <a:latin typeface="+mn-ea"/>
              <a:cs typeface="ＭＳ Ｐゴシック" pitchFamily="50" charset="-128"/>
            </a:endParaRPr>
          </a:p>
          <a:p>
            <a:pPr lvl="0" eaLnBrk="0" fontAlgn="base" hangingPunct="0">
              <a:spcBef>
                <a:spcPct val="0"/>
              </a:spcBef>
              <a:spcAft>
                <a:spcPct val="0"/>
              </a:spcAft>
            </a:pPr>
            <a:r>
              <a:rPr lang="ja-JP" altLang="ja-JP" sz="1000" b="1" dirty="0">
                <a:solidFill>
                  <a:srgbClr val="000000"/>
                </a:solidFill>
                <a:latin typeface="+mn-ea"/>
                <a:cs typeface="Times New Roman" pitchFamily="18" charset="0"/>
              </a:rPr>
              <a:t>＊</a:t>
            </a:r>
            <a:r>
              <a:rPr lang="ja-JP" altLang="ja-JP" sz="1000" dirty="0">
                <a:solidFill>
                  <a:srgbClr val="000000"/>
                </a:solidFill>
                <a:latin typeface="+mn-ea"/>
                <a:cs typeface="Times New Roman" pitchFamily="18" charset="0"/>
              </a:rPr>
              <a:t>当社には、妊娠・出産、育児や介護を行う労働者が利用できる様々な制度があります。派遣社員については、派遣元企業においても利用できる制度が整備されています。就業規則を確認しましょう。制度や措置を利用する場合には、必要に応じて業務配分の見直しなどを行います。</a:t>
            </a:r>
            <a:endParaRPr lang="ja-JP" altLang="ja-JP" sz="1000" dirty="0">
              <a:solidFill>
                <a:prstClr val="black"/>
              </a:solidFill>
              <a:latin typeface="+mn-ea"/>
              <a:cs typeface="ＭＳ Ｐゴシック" pitchFamily="50" charset="-128"/>
            </a:endParaRPr>
          </a:p>
          <a:p>
            <a:pPr lvl="0" eaLnBrk="0" fontAlgn="base" hangingPunct="0">
              <a:spcBef>
                <a:spcPct val="0"/>
              </a:spcBef>
              <a:spcAft>
                <a:spcPct val="0"/>
              </a:spcAft>
            </a:pPr>
            <a:r>
              <a:rPr lang="ja-JP" altLang="ja-JP" sz="1000" b="1" dirty="0">
                <a:solidFill>
                  <a:srgbClr val="000000"/>
                </a:solidFill>
                <a:latin typeface="+mn-ea"/>
                <a:cs typeface="Times New Roman" pitchFamily="18" charset="0"/>
              </a:rPr>
              <a:t>＊</a:t>
            </a:r>
            <a:r>
              <a:rPr lang="ja-JP" altLang="ja-JP" sz="1000" dirty="0">
                <a:solidFill>
                  <a:srgbClr val="000000"/>
                </a:solidFill>
                <a:latin typeface="+mn-ea"/>
                <a:cs typeface="Times New Roman" pitchFamily="18" charset="0"/>
              </a:rPr>
              <a:t>気持ちよく制度を利用するためにも、利用者は日頃から業務に関わる方々とのコミュニケーションを図ることを大切にしましょう。 </a:t>
            </a:r>
            <a:endParaRPr lang="ja-JP" altLang="ja-JP" sz="1000" dirty="0">
              <a:solidFill>
                <a:prstClr val="black"/>
              </a:solidFill>
              <a:latin typeface="+mn-ea"/>
              <a:cs typeface="ＭＳ Ｐゴシック" pitchFamily="50" charset="-128"/>
            </a:endParaRPr>
          </a:p>
        </p:txBody>
      </p:sp>
      <p:pic>
        <p:nvPicPr>
          <p:cNvPr id="26" name="図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2743" y="1095556"/>
            <a:ext cx="806280" cy="977309"/>
          </a:xfrm>
          <a:prstGeom prst="rect">
            <a:avLst/>
          </a:prstGeom>
        </p:spPr>
      </p:pic>
    </p:spTree>
    <p:extLst>
      <p:ext uri="{BB962C8B-B14F-4D97-AF65-F5344CB8AC3E}">
        <p14:creationId xmlns:p14="http://schemas.microsoft.com/office/powerpoint/2010/main" val="31668444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841</Words>
  <Application>Microsoft Office PowerPoint</Application>
  <PresentationFormat>A4 210 x 297 mm</PresentationFormat>
  <Paragraphs>62</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ＤＦ平成ゴシック体W5</vt:lpstr>
      <vt:lpstr>ＤＨＰ特太ゴシック体</vt:lpstr>
      <vt:lpstr>ＭＳ Ｐゴシック</vt:lpstr>
      <vt:lpstr>ＭＳ 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2023-01-19T23:52:08Z</dcterms:created>
  <dcterms:modified xsi:type="dcterms:W3CDTF">2023-01-19T23:52:13Z</dcterms:modified>
</cp:coreProperties>
</file>