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30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4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08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4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01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17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16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21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93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92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2825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F1E5-A050-4444-8D0F-CB060C5520C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E2E3-D2B8-4C24-B3F3-76F2D0E11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0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8A239D05-C32B-F551-8803-170616158805}"/>
              </a:ext>
            </a:extLst>
          </p:cNvPr>
          <p:cNvSpPr/>
          <p:nvPr/>
        </p:nvSpPr>
        <p:spPr>
          <a:xfrm>
            <a:off x="394304" y="820794"/>
            <a:ext cx="8923283" cy="18568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B513F28-3467-8CC7-868C-2FD7BA0CDC0F}"/>
              </a:ext>
            </a:extLst>
          </p:cNvPr>
          <p:cNvSpPr/>
          <p:nvPr/>
        </p:nvSpPr>
        <p:spPr>
          <a:xfrm>
            <a:off x="1699104" y="59359"/>
            <a:ext cx="6381750" cy="73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4800" b="1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熱中症対応表</a:t>
            </a:r>
            <a:endParaRPr lang="ja-JP" sz="700" b="1" kern="100" dirty="0">
              <a:solidFill>
                <a:srgbClr val="FF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角丸四角形 40">
            <a:extLst>
              <a:ext uri="{FF2B5EF4-FFF2-40B4-BE49-F238E27FC236}">
                <a16:creationId xmlns:a16="http://schemas.microsoft.com/office/drawing/2014/main" id="{3AC34ACC-6CC5-53E3-99D4-1A0F0C2342F2}"/>
              </a:ext>
            </a:extLst>
          </p:cNvPr>
          <p:cNvSpPr/>
          <p:nvPr/>
        </p:nvSpPr>
        <p:spPr>
          <a:xfrm>
            <a:off x="989103" y="1308726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6D73F2-A1AC-1805-BBD8-284BE24E1914}"/>
              </a:ext>
            </a:extLst>
          </p:cNvPr>
          <p:cNvSpPr txBox="1"/>
          <p:nvPr/>
        </p:nvSpPr>
        <p:spPr>
          <a:xfrm>
            <a:off x="1086073" y="1386813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手足がつる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筋肉硬直</a:t>
            </a:r>
          </a:p>
        </p:txBody>
      </p:sp>
      <p:graphicFrame>
        <p:nvGraphicFramePr>
          <p:cNvPr id="41" name="表 41">
            <a:extLst>
              <a:ext uri="{FF2B5EF4-FFF2-40B4-BE49-F238E27FC236}">
                <a16:creationId xmlns:a16="http://schemas.microsoft.com/office/drawing/2014/main" id="{DDB94512-41D6-A200-0FCF-947671CB8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287660"/>
              </p:ext>
            </p:extLst>
          </p:nvPr>
        </p:nvGraphicFramePr>
        <p:xfrm>
          <a:off x="360186" y="10285309"/>
          <a:ext cx="905958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9793">
                  <a:extLst>
                    <a:ext uri="{9D8B030D-6E8A-4147-A177-3AD203B41FA5}">
                      <a16:colId xmlns:a16="http://schemas.microsoft.com/office/drawing/2014/main" val="1495502719"/>
                    </a:ext>
                  </a:extLst>
                </a:gridCol>
                <a:gridCol w="4529793">
                  <a:extLst>
                    <a:ext uri="{9D8B030D-6E8A-4147-A177-3AD203B41FA5}">
                      <a16:colId xmlns:a16="http://schemas.microsoft.com/office/drawing/2014/main" val="2869814673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担当者・連絡先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2403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副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721922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　　　　－　　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－　　　　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643356"/>
                  </a:ext>
                </a:extLst>
              </a:tr>
            </a:tbl>
          </a:graphicData>
        </a:graphic>
      </p:graphicFrame>
      <p:graphicFrame>
        <p:nvGraphicFramePr>
          <p:cNvPr id="42" name="表 42">
            <a:extLst>
              <a:ext uri="{FF2B5EF4-FFF2-40B4-BE49-F238E27FC236}">
                <a16:creationId xmlns:a16="http://schemas.microsoft.com/office/drawing/2014/main" id="{6AD1B694-4981-CF31-6B70-6BA7C5B31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08075"/>
              </p:ext>
            </p:extLst>
          </p:nvPr>
        </p:nvGraphicFramePr>
        <p:xfrm>
          <a:off x="360186" y="11747792"/>
          <a:ext cx="905958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900">
                  <a:extLst>
                    <a:ext uri="{9D8B030D-6E8A-4147-A177-3AD203B41FA5}">
                      <a16:colId xmlns:a16="http://schemas.microsoft.com/office/drawing/2014/main" val="2148633780"/>
                    </a:ext>
                  </a:extLst>
                </a:gridCol>
                <a:gridCol w="2786743">
                  <a:extLst>
                    <a:ext uri="{9D8B030D-6E8A-4147-A177-3AD203B41FA5}">
                      <a16:colId xmlns:a16="http://schemas.microsoft.com/office/drawing/2014/main" val="3681120672"/>
                    </a:ext>
                  </a:extLst>
                </a:gridCol>
                <a:gridCol w="4513943">
                  <a:extLst>
                    <a:ext uri="{9D8B030D-6E8A-4147-A177-3AD203B41FA5}">
                      <a16:colId xmlns:a16="http://schemas.microsoft.com/office/drawing/2014/main" val="4288253869"/>
                    </a:ext>
                  </a:extLst>
                </a:gridCol>
              </a:tblGrid>
              <a:tr h="43200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搬送先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609217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　　　　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0115930"/>
                  </a:ext>
                </a:extLst>
              </a:tr>
            </a:tbl>
          </a:graphicData>
        </a:graphic>
      </p:graphicFrame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E9E0849-6702-240D-8BF1-F2BA070F0A2F}"/>
              </a:ext>
            </a:extLst>
          </p:cNvPr>
          <p:cNvSpPr txBox="1"/>
          <p:nvPr/>
        </p:nvSpPr>
        <p:spPr>
          <a:xfrm>
            <a:off x="1996212" y="2213456"/>
            <a:ext cx="726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我慢せず、すぐに周囲の人や担当者に申し出ること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7087834-9E87-BC14-7961-EA6698C96BE4}"/>
              </a:ext>
            </a:extLst>
          </p:cNvPr>
          <p:cNvSpPr txBox="1"/>
          <p:nvPr/>
        </p:nvSpPr>
        <p:spPr>
          <a:xfrm>
            <a:off x="552538" y="866093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熱中症かも？と感じたら</a:t>
            </a:r>
          </a:p>
        </p:txBody>
      </p:sp>
      <p:sp>
        <p:nvSpPr>
          <p:cNvPr id="57" name="角丸四角形 40">
            <a:extLst>
              <a:ext uri="{FF2B5EF4-FFF2-40B4-BE49-F238E27FC236}">
                <a16:creationId xmlns:a16="http://schemas.microsoft.com/office/drawing/2014/main" id="{3B198F5D-3C9C-3ECC-F0A6-7252B4D7F70C}"/>
              </a:ext>
            </a:extLst>
          </p:cNvPr>
          <p:cNvSpPr/>
          <p:nvPr/>
        </p:nvSpPr>
        <p:spPr>
          <a:xfrm>
            <a:off x="2598659" y="1328781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FDD943E-7DD9-8ACD-8A40-193310CF3447}"/>
              </a:ext>
            </a:extLst>
          </p:cNvPr>
          <p:cNvSpPr txBox="1"/>
          <p:nvPr/>
        </p:nvSpPr>
        <p:spPr>
          <a:xfrm>
            <a:off x="2695629" y="1406868"/>
            <a:ext cx="1338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立ちくらみ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めまい</a:t>
            </a:r>
          </a:p>
        </p:txBody>
      </p:sp>
      <p:sp>
        <p:nvSpPr>
          <p:cNvPr id="60" name="角丸四角形 40">
            <a:extLst>
              <a:ext uri="{FF2B5EF4-FFF2-40B4-BE49-F238E27FC236}">
                <a16:creationId xmlns:a16="http://schemas.microsoft.com/office/drawing/2014/main" id="{4735DC88-D2F9-021F-7A0B-0C6E5D2C4EFB}"/>
              </a:ext>
            </a:extLst>
          </p:cNvPr>
          <p:cNvSpPr/>
          <p:nvPr/>
        </p:nvSpPr>
        <p:spPr>
          <a:xfrm>
            <a:off x="4232631" y="1323423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28622A3-68D8-A64F-EB5B-B96B7004A21C}"/>
              </a:ext>
            </a:extLst>
          </p:cNvPr>
          <p:cNvSpPr txBox="1"/>
          <p:nvPr/>
        </p:nvSpPr>
        <p:spPr>
          <a:xfrm>
            <a:off x="4319571" y="1384805"/>
            <a:ext cx="1332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頭痛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不快感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角丸四角形 40">
            <a:extLst>
              <a:ext uri="{FF2B5EF4-FFF2-40B4-BE49-F238E27FC236}">
                <a16:creationId xmlns:a16="http://schemas.microsoft.com/office/drawing/2014/main" id="{7963B8B6-8C6E-D0B6-B8C5-83495D7E84FD}"/>
              </a:ext>
            </a:extLst>
          </p:cNvPr>
          <p:cNvSpPr/>
          <p:nvPr/>
        </p:nvSpPr>
        <p:spPr>
          <a:xfrm>
            <a:off x="5866492" y="1349698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C26B663-8178-505D-A6B6-BEF8871BD207}"/>
              </a:ext>
            </a:extLst>
          </p:cNvPr>
          <p:cNvSpPr txBox="1"/>
          <p:nvPr/>
        </p:nvSpPr>
        <p:spPr>
          <a:xfrm>
            <a:off x="5919905" y="1396400"/>
            <a:ext cx="1332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吐き気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倦怠感</a:t>
            </a:r>
          </a:p>
        </p:txBody>
      </p:sp>
      <p:sp>
        <p:nvSpPr>
          <p:cNvPr id="66" name="角丸四角形 40">
            <a:extLst>
              <a:ext uri="{FF2B5EF4-FFF2-40B4-BE49-F238E27FC236}">
                <a16:creationId xmlns:a16="http://schemas.microsoft.com/office/drawing/2014/main" id="{B6AFB166-E5FA-5548-CBDE-48FEDBC4670D}"/>
              </a:ext>
            </a:extLst>
          </p:cNvPr>
          <p:cNvSpPr/>
          <p:nvPr/>
        </p:nvSpPr>
        <p:spPr>
          <a:xfrm>
            <a:off x="7518363" y="1328074"/>
            <a:ext cx="1440000" cy="720000"/>
          </a:xfrm>
          <a:prstGeom prst="roundRect">
            <a:avLst>
              <a:gd name="adj" fmla="val 50000"/>
            </a:avLst>
          </a:prstGeom>
          <a:solidFill>
            <a:srgbClr val="FFE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20D1443A-0F05-5A26-0C07-ECBDAB86859E}"/>
              </a:ext>
            </a:extLst>
          </p:cNvPr>
          <p:cNvSpPr txBox="1"/>
          <p:nvPr/>
        </p:nvSpPr>
        <p:spPr>
          <a:xfrm>
            <a:off x="7615332" y="1406161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汗のかき方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おかしい</a:t>
            </a: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EFDE907F-C5E5-BCC9-EB98-AB4755C6DEC6}"/>
              </a:ext>
            </a:extLst>
          </p:cNvPr>
          <p:cNvGrpSpPr/>
          <p:nvPr/>
        </p:nvGrpSpPr>
        <p:grpSpPr>
          <a:xfrm>
            <a:off x="-189466" y="2835378"/>
            <a:ext cx="9507053" cy="7375547"/>
            <a:chOff x="-189466" y="2806908"/>
            <a:chExt cx="9507053" cy="7375547"/>
          </a:xfrm>
        </p:grpSpPr>
        <p:sp>
          <p:nvSpPr>
            <p:cNvPr id="18" name="角丸四角形 51">
              <a:extLst>
                <a:ext uri="{FF2B5EF4-FFF2-40B4-BE49-F238E27FC236}">
                  <a16:creationId xmlns:a16="http://schemas.microsoft.com/office/drawing/2014/main" id="{C93F82D5-C64B-74E7-2664-C53C08A087EB}"/>
                </a:ext>
              </a:extLst>
            </p:cNvPr>
            <p:cNvSpPr/>
            <p:nvPr/>
          </p:nvSpPr>
          <p:spPr>
            <a:xfrm>
              <a:off x="684694" y="3354111"/>
              <a:ext cx="3276000" cy="36000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イライラ・フラフラしている</a:t>
              </a:r>
            </a:p>
          </p:txBody>
        </p:sp>
        <p:sp>
          <p:nvSpPr>
            <p:cNvPr id="22" name="角丸四角形 55">
              <a:extLst>
                <a:ext uri="{FF2B5EF4-FFF2-40B4-BE49-F238E27FC236}">
                  <a16:creationId xmlns:a16="http://schemas.microsoft.com/office/drawing/2014/main" id="{EAE09593-6473-F890-5C2A-84D8C06E3EA9}"/>
                </a:ext>
              </a:extLst>
            </p:cNvPr>
            <p:cNvSpPr/>
            <p:nvPr/>
          </p:nvSpPr>
          <p:spPr>
            <a:xfrm>
              <a:off x="6645792" y="3354111"/>
              <a:ext cx="2520000" cy="36000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呼びかけに反応なし</a:t>
              </a:r>
            </a:p>
          </p:txBody>
        </p:sp>
        <p:sp>
          <p:nvSpPr>
            <p:cNvPr id="24" name="角丸四角形 57">
              <a:extLst>
                <a:ext uri="{FF2B5EF4-FFF2-40B4-BE49-F238E27FC236}">
                  <a16:creationId xmlns:a16="http://schemas.microsoft.com/office/drawing/2014/main" id="{F9974F5B-FE46-A478-A489-7869689D3EEE}"/>
                </a:ext>
              </a:extLst>
            </p:cNvPr>
            <p:cNvSpPr/>
            <p:nvPr/>
          </p:nvSpPr>
          <p:spPr>
            <a:xfrm>
              <a:off x="4045021" y="3357307"/>
              <a:ext cx="2520000" cy="36000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ボーッとしている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B80FB9A-D65D-9CE4-104F-752D6827583D}"/>
                </a:ext>
              </a:extLst>
            </p:cNvPr>
            <p:cNvSpPr txBox="1"/>
            <p:nvPr/>
          </p:nvSpPr>
          <p:spPr>
            <a:xfrm>
              <a:off x="-189466" y="4842035"/>
              <a:ext cx="1415772" cy="670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あれっ、</a:t>
              </a:r>
            </a:p>
            <a:p>
              <a:pPr algn="ctr">
                <a:lnSpc>
                  <a:spcPct val="120000"/>
                </a:lnSpc>
              </a:pP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何かおかしい</a:t>
              </a: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6A382624-B905-052A-5E73-2381B01C804B}"/>
                </a:ext>
              </a:extLst>
            </p:cNvPr>
            <p:cNvSpPr txBox="1"/>
            <p:nvPr/>
          </p:nvSpPr>
          <p:spPr>
            <a:xfrm>
              <a:off x="500134" y="2882000"/>
              <a:ext cx="5419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熱中症のおそれのある者を発見</a:t>
              </a:r>
            </a:p>
          </p:txBody>
        </p:sp>
        <p:sp>
          <p:nvSpPr>
            <p:cNvPr id="81" name="角丸四角形 31">
              <a:extLst>
                <a:ext uri="{FF2B5EF4-FFF2-40B4-BE49-F238E27FC236}">
                  <a16:creationId xmlns:a16="http://schemas.microsoft.com/office/drawing/2014/main" id="{7DD5B319-39D1-3A58-7CA1-770709A537C7}"/>
                </a:ext>
              </a:extLst>
            </p:cNvPr>
            <p:cNvSpPr/>
            <p:nvPr/>
          </p:nvSpPr>
          <p:spPr>
            <a:xfrm>
              <a:off x="394305" y="2806908"/>
              <a:ext cx="8923282" cy="7375547"/>
            </a:xfrm>
            <a:prstGeom prst="roundRect">
              <a:avLst>
                <a:gd name="adj" fmla="val 4749"/>
              </a:avLst>
            </a:prstGeom>
            <a:noFill/>
            <a:ln w="444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000">
                <a:solidFill>
                  <a:srgbClr val="1351FF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C74B2A2E-89AF-B38A-508F-D5BB6AE50481}"/>
                </a:ext>
              </a:extLst>
            </p:cNvPr>
            <p:cNvSpPr txBox="1"/>
            <p:nvPr/>
          </p:nvSpPr>
          <p:spPr>
            <a:xfrm>
              <a:off x="394305" y="7873672"/>
              <a:ext cx="22626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いずれの場合でも</a:t>
              </a:r>
              <a:endParaRPr kumimoji="1" lang="en-US" altLang="ja-JP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r>
                <a:rPr kumimoji="1" lang="ja-JP" altLang="en-US" sz="2000" b="1" dirty="0">
                  <a:solidFill>
                    <a:srgbClr val="FF000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　絶対に</a:t>
              </a:r>
              <a:endParaRPr kumimoji="1" lang="en-US" altLang="ja-JP" sz="2000" b="1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r>
                <a:rPr kumimoji="1" lang="ja-JP" altLang="en-US" sz="2000" b="1" dirty="0">
                  <a:solidFill>
                    <a:srgbClr val="FF000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　一人にしない！</a:t>
              </a:r>
            </a:p>
          </p:txBody>
        </p:sp>
        <p:sp>
          <p:nvSpPr>
            <p:cNvPr id="6" name="フローチャート: 代替処理 5">
              <a:extLst>
                <a:ext uri="{FF2B5EF4-FFF2-40B4-BE49-F238E27FC236}">
                  <a16:creationId xmlns:a16="http://schemas.microsoft.com/office/drawing/2014/main" id="{FA7C70F3-BED7-59AF-6917-A82F2DEF22B4}"/>
                </a:ext>
              </a:extLst>
            </p:cNvPr>
            <p:cNvSpPr/>
            <p:nvPr/>
          </p:nvSpPr>
          <p:spPr>
            <a:xfrm>
              <a:off x="684694" y="4672013"/>
              <a:ext cx="8341638" cy="452861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20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Check!</a:t>
              </a:r>
              <a:r>
                <a:rPr kumimoji="1" lang="ja-JP" altLang="en-US" sz="20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意識はありますか？</a:t>
              </a:r>
            </a:p>
          </p:txBody>
        </p:sp>
        <p:sp>
          <p:nvSpPr>
            <p:cNvPr id="7" name="フローチャート: 代替処理 6">
              <a:extLst>
                <a:ext uri="{FF2B5EF4-FFF2-40B4-BE49-F238E27FC236}">
                  <a16:creationId xmlns:a16="http://schemas.microsoft.com/office/drawing/2014/main" id="{54243955-7AC1-F955-33D5-0DA52985C9C2}"/>
                </a:ext>
              </a:extLst>
            </p:cNvPr>
            <p:cNvSpPr/>
            <p:nvPr/>
          </p:nvSpPr>
          <p:spPr>
            <a:xfrm>
              <a:off x="5282477" y="5204655"/>
              <a:ext cx="3600000" cy="4320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意識はしっかりしている</a:t>
              </a:r>
            </a:p>
          </p:txBody>
        </p:sp>
        <p:sp>
          <p:nvSpPr>
            <p:cNvPr id="10" name="フローチャート: 代替処理 9">
              <a:extLst>
                <a:ext uri="{FF2B5EF4-FFF2-40B4-BE49-F238E27FC236}">
                  <a16:creationId xmlns:a16="http://schemas.microsoft.com/office/drawing/2014/main" id="{615F8BEC-7E31-42FE-8CF2-43E745BC32E9}"/>
                </a:ext>
              </a:extLst>
            </p:cNvPr>
            <p:cNvSpPr/>
            <p:nvPr/>
          </p:nvSpPr>
          <p:spPr>
            <a:xfrm>
              <a:off x="5282478" y="5957345"/>
              <a:ext cx="3600000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　　　　　）に避難させる</a:t>
              </a:r>
            </a:p>
          </p:txBody>
        </p:sp>
        <p:sp>
          <p:nvSpPr>
            <p:cNvPr id="11" name="フローチャート: 代替処理 10">
              <a:extLst>
                <a:ext uri="{FF2B5EF4-FFF2-40B4-BE49-F238E27FC236}">
                  <a16:creationId xmlns:a16="http://schemas.microsoft.com/office/drawing/2014/main" id="{0D9EAE65-1A36-CA5F-7923-C44A5588A9CD}"/>
                </a:ext>
              </a:extLst>
            </p:cNvPr>
            <p:cNvSpPr/>
            <p:nvPr/>
          </p:nvSpPr>
          <p:spPr>
            <a:xfrm>
              <a:off x="5282478" y="6465826"/>
              <a:ext cx="3600000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脱衣・冷却（　　　　）する</a:t>
              </a:r>
            </a:p>
          </p:txBody>
        </p:sp>
        <p:sp>
          <p:nvSpPr>
            <p:cNvPr id="12" name="フローチャート: 代替処理 11">
              <a:extLst>
                <a:ext uri="{FF2B5EF4-FFF2-40B4-BE49-F238E27FC236}">
                  <a16:creationId xmlns:a16="http://schemas.microsoft.com/office/drawing/2014/main" id="{D27B2265-35E3-8969-A183-955F079EA690}"/>
                </a:ext>
              </a:extLst>
            </p:cNvPr>
            <p:cNvSpPr/>
            <p:nvPr/>
          </p:nvSpPr>
          <p:spPr>
            <a:xfrm>
              <a:off x="784758" y="5204655"/>
              <a:ext cx="3627806" cy="4320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意識がない／返事がおかしい</a:t>
              </a:r>
            </a:p>
          </p:txBody>
        </p:sp>
        <p:sp>
          <p:nvSpPr>
            <p:cNvPr id="13" name="フローチャート: 代替処理 12">
              <a:extLst>
                <a:ext uri="{FF2B5EF4-FFF2-40B4-BE49-F238E27FC236}">
                  <a16:creationId xmlns:a16="http://schemas.microsoft.com/office/drawing/2014/main" id="{0801B94E-4820-85D3-89DD-13CDE5E6F740}"/>
                </a:ext>
              </a:extLst>
            </p:cNvPr>
            <p:cNvSpPr/>
            <p:nvPr/>
          </p:nvSpPr>
          <p:spPr>
            <a:xfrm>
              <a:off x="783974" y="5957909"/>
              <a:ext cx="3627806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すぐに救急車要請</a:t>
              </a:r>
            </a:p>
          </p:txBody>
        </p:sp>
        <p:sp>
          <p:nvSpPr>
            <p:cNvPr id="14" name="フローチャート: 代替処理 13">
              <a:extLst>
                <a:ext uri="{FF2B5EF4-FFF2-40B4-BE49-F238E27FC236}">
                  <a16:creationId xmlns:a16="http://schemas.microsoft.com/office/drawing/2014/main" id="{611AED7E-54CD-FBC5-0C5C-9B042147C963}"/>
                </a:ext>
              </a:extLst>
            </p:cNvPr>
            <p:cNvSpPr/>
            <p:nvPr/>
          </p:nvSpPr>
          <p:spPr>
            <a:xfrm>
              <a:off x="783975" y="6445942"/>
              <a:ext cx="3627806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　　　　　）に避難させる</a:t>
              </a:r>
            </a:p>
          </p:txBody>
        </p:sp>
        <p:sp>
          <p:nvSpPr>
            <p:cNvPr id="15" name="フローチャート: 代替処理 14">
              <a:extLst>
                <a:ext uri="{FF2B5EF4-FFF2-40B4-BE49-F238E27FC236}">
                  <a16:creationId xmlns:a16="http://schemas.microsoft.com/office/drawing/2014/main" id="{3A6F850B-683B-A7EC-93BA-DDA86D6F1177}"/>
                </a:ext>
              </a:extLst>
            </p:cNvPr>
            <p:cNvSpPr/>
            <p:nvPr/>
          </p:nvSpPr>
          <p:spPr>
            <a:xfrm>
              <a:off x="779100" y="6938485"/>
              <a:ext cx="3635245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脱衣・冷却（　　　　）する</a:t>
              </a:r>
            </a:p>
          </p:txBody>
        </p:sp>
        <p:sp>
          <p:nvSpPr>
            <p:cNvPr id="16" name="フローチャート: 代替処理 15">
              <a:extLst>
                <a:ext uri="{FF2B5EF4-FFF2-40B4-BE49-F238E27FC236}">
                  <a16:creationId xmlns:a16="http://schemas.microsoft.com/office/drawing/2014/main" id="{7D35D9EF-E990-9104-96DA-A864ED8F6DC2}"/>
                </a:ext>
              </a:extLst>
            </p:cNvPr>
            <p:cNvSpPr/>
            <p:nvPr/>
          </p:nvSpPr>
          <p:spPr>
            <a:xfrm>
              <a:off x="4302519" y="7463268"/>
              <a:ext cx="4720584" cy="432000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20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Check!</a:t>
              </a:r>
              <a:r>
                <a:rPr kumimoji="1" lang="ja-JP" altLang="en-US" sz="20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水分を自力で摂れますか？</a:t>
              </a:r>
            </a:p>
          </p:txBody>
        </p:sp>
        <p:sp>
          <p:nvSpPr>
            <p:cNvPr id="17" name="フローチャート: 代替処理 16">
              <a:extLst>
                <a:ext uri="{FF2B5EF4-FFF2-40B4-BE49-F238E27FC236}">
                  <a16:creationId xmlns:a16="http://schemas.microsoft.com/office/drawing/2014/main" id="{8D47BEB6-8254-66C5-CBCB-5172B11DA86B}"/>
                </a:ext>
              </a:extLst>
            </p:cNvPr>
            <p:cNvSpPr/>
            <p:nvPr/>
          </p:nvSpPr>
          <p:spPr>
            <a:xfrm>
              <a:off x="6686332" y="8692755"/>
              <a:ext cx="2340000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水分・塩分を摂る</a:t>
              </a:r>
            </a:p>
          </p:txBody>
        </p:sp>
        <p:sp>
          <p:nvSpPr>
            <p:cNvPr id="26" name="フローチャート: 代替処理 25">
              <a:extLst>
                <a:ext uri="{FF2B5EF4-FFF2-40B4-BE49-F238E27FC236}">
                  <a16:creationId xmlns:a16="http://schemas.microsoft.com/office/drawing/2014/main" id="{647B8FF9-25A3-65E8-D640-2A0EB9F97AE5}"/>
                </a:ext>
              </a:extLst>
            </p:cNvPr>
            <p:cNvSpPr/>
            <p:nvPr/>
          </p:nvSpPr>
          <p:spPr>
            <a:xfrm>
              <a:off x="7250804" y="7970983"/>
              <a:ext cx="1772299" cy="4320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摂れる</a:t>
              </a:r>
            </a:p>
          </p:txBody>
        </p:sp>
        <p:sp>
          <p:nvSpPr>
            <p:cNvPr id="28" name="フローチャート: 代替処理 27">
              <a:extLst>
                <a:ext uri="{FF2B5EF4-FFF2-40B4-BE49-F238E27FC236}">
                  <a16:creationId xmlns:a16="http://schemas.microsoft.com/office/drawing/2014/main" id="{E212FB1E-66BE-CAD2-9158-45B346F71BE6}"/>
                </a:ext>
              </a:extLst>
            </p:cNvPr>
            <p:cNvSpPr/>
            <p:nvPr/>
          </p:nvSpPr>
          <p:spPr>
            <a:xfrm>
              <a:off x="4323725" y="7963524"/>
              <a:ext cx="2791401" cy="432000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摂れない（吐き気等）</a:t>
              </a:r>
            </a:p>
          </p:txBody>
        </p:sp>
        <p:sp>
          <p:nvSpPr>
            <p:cNvPr id="32" name="角丸四角形 1">
              <a:extLst>
                <a:ext uri="{FF2B5EF4-FFF2-40B4-BE49-F238E27FC236}">
                  <a16:creationId xmlns:a16="http://schemas.microsoft.com/office/drawing/2014/main" id="{8A2BF481-949A-D8A5-6A09-F01C664DAEBE}"/>
                </a:ext>
              </a:extLst>
            </p:cNvPr>
            <p:cNvSpPr/>
            <p:nvPr/>
          </p:nvSpPr>
          <p:spPr>
            <a:xfrm>
              <a:off x="1084320" y="9458735"/>
              <a:ext cx="4835586" cy="6120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kumimoji="1" lang="ja-JP" altLang="en-US" sz="28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医療機関への搬送</a:t>
              </a:r>
            </a:p>
          </p:txBody>
        </p:sp>
        <p:sp>
          <p:nvSpPr>
            <p:cNvPr id="33" name="フローチャート: 代替処理 32">
              <a:extLst>
                <a:ext uri="{FF2B5EF4-FFF2-40B4-BE49-F238E27FC236}">
                  <a16:creationId xmlns:a16="http://schemas.microsoft.com/office/drawing/2014/main" id="{628D17C1-B4F5-5DCF-A026-585AEA8B2270}"/>
                </a:ext>
              </a:extLst>
            </p:cNvPr>
            <p:cNvSpPr/>
            <p:nvPr/>
          </p:nvSpPr>
          <p:spPr>
            <a:xfrm>
              <a:off x="4223689" y="8687818"/>
              <a:ext cx="2340000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すぐに救急車要請</a:t>
              </a:r>
            </a:p>
          </p:txBody>
        </p:sp>
        <p:sp>
          <p:nvSpPr>
            <p:cNvPr id="2" name="角丸四角形 1">
              <a:extLst>
                <a:ext uri="{FF2B5EF4-FFF2-40B4-BE49-F238E27FC236}">
                  <a16:creationId xmlns:a16="http://schemas.microsoft.com/office/drawing/2014/main" id="{DEB8E851-586F-11B8-85ED-27FCD083CF0E}"/>
                </a:ext>
              </a:extLst>
            </p:cNvPr>
            <p:cNvSpPr/>
            <p:nvPr/>
          </p:nvSpPr>
          <p:spPr>
            <a:xfrm>
              <a:off x="708148" y="3810832"/>
              <a:ext cx="8318184" cy="6120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kumimoji="1" lang="ja-JP" altLang="en-US" sz="28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担当者に連絡</a:t>
              </a:r>
            </a:p>
          </p:txBody>
        </p:sp>
        <p:sp>
          <p:nvSpPr>
            <p:cNvPr id="19" name="矢印: 下 18">
              <a:extLst>
                <a:ext uri="{FF2B5EF4-FFF2-40B4-BE49-F238E27FC236}">
                  <a16:creationId xmlns:a16="http://schemas.microsoft.com/office/drawing/2014/main" id="{9CDEED0B-CB7E-23FC-31B5-A08D0473B796}"/>
                </a:ext>
              </a:extLst>
            </p:cNvPr>
            <p:cNvSpPr/>
            <p:nvPr/>
          </p:nvSpPr>
          <p:spPr>
            <a:xfrm>
              <a:off x="2423389" y="5644201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矢印: 下 29">
              <a:extLst>
                <a:ext uri="{FF2B5EF4-FFF2-40B4-BE49-F238E27FC236}">
                  <a16:creationId xmlns:a16="http://schemas.microsoft.com/office/drawing/2014/main" id="{3BBCE9C0-73D6-1C86-48F4-5E443AE02C1C}"/>
                </a:ext>
              </a:extLst>
            </p:cNvPr>
            <p:cNvSpPr/>
            <p:nvPr/>
          </p:nvSpPr>
          <p:spPr>
            <a:xfrm>
              <a:off x="6587752" y="5642064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矢印: 下 30">
              <a:extLst>
                <a:ext uri="{FF2B5EF4-FFF2-40B4-BE49-F238E27FC236}">
                  <a16:creationId xmlns:a16="http://schemas.microsoft.com/office/drawing/2014/main" id="{74C31699-E928-A1F6-C8EB-100CE2B8F8E6}"/>
                </a:ext>
              </a:extLst>
            </p:cNvPr>
            <p:cNvSpPr/>
            <p:nvPr/>
          </p:nvSpPr>
          <p:spPr>
            <a:xfrm>
              <a:off x="6592660" y="6897827"/>
              <a:ext cx="732720" cy="576246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矢印: 下 33">
              <a:extLst>
                <a:ext uri="{FF2B5EF4-FFF2-40B4-BE49-F238E27FC236}">
                  <a16:creationId xmlns:a16="http://schemas.microsoft.com/office/drawing/2014/main" id="{D3E3E842-F406-E746-2767-4D78DB6E20A9}"/>
                </a:ext>
              </a:extLst>
            </p:cNvPr>
            <p:cNvSpPr/>
            <p:nvPr/>
          </p:nvSpPr>
          <p:spPr>
            <a:xfrm>
              <a:off x="2423389" y="7370485"/>
              <a:ext cx="732720" cy="2080703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矢印: 下 34">
              <a:extLst>
                <a:ext uri="{FF2B5EF4-FFF2-40B4-BE49-F238E27FC236}">
                  <a16:creationId xmlns:a16="http://schemas.microsoft.com/office/drawing/2014/main" id="{3742842D-2221-5F01-AC4E-ED9A077799F7}"/>
                </a:ext>
              </a:extLst>
            </p:cNvPr>
            <p:cNvSpPr/>
            <p:nvPr/>
          </p:nvSpPr>
          <p:spPr>
            <a:xfrm>
              <a:off x="5027329" y="8406844"/>
              <a:ext cx="732720" cy="280974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矢印: 下 35">
              <a:extLst>
                <a:ext uri="{FF2B5EF4-FFF2-40B4-BE49-F238E27FC236}">
                  <a16:creationId xmlns:a16="http://schemas.microsoft.com/office/drawing/2014/main" id="{3E90E022-6B3C-561C-577B-097F50DA8932}"/>
                </a:ext>
              </a:extLst>
            </p:cNvPr>
            <p:cNvSpPr/>
            <p:nvPr/>
          </p:nvSpPr>
          <p:spPr>
            <a:xfrm>
              <a:off x="7680180" y="8406843"/>
              <a:ext cx="732720" cy="290767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矢印: 下 36">
              <a:extLst>
                <a:ext uri="{FF2B5EF4-FFF2-40B4-BE49-F238E27FC236}">
                  <a16:creationId xmlns:a16="http://schemas.microsoft.com/office/drawing/2014/main" id="{FBB12A41-268E-D5B6-7A20-20A0FEEE787A}"/>
                </a:ext>
              </a:extLst>
            </p:cNvPr>
            <p:cNvSpPr/>
            <p:nvPr/>
          </p:nvSpPr>
          <p:spPr>
            <a:xfrm>
              <a:off x="5027329" y="9127900"/>
              <a:ext cx="732720" cy="323289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矢印: 下 37">
              <a:extLst>
                <a:ext uri="{FF2B5EF4-FFF2-40B4-BE49-F238E27FC236}">
                  <a16:creationId xmlns:a16="http://schemas.microsoft.com/office/drawing/2014/main" id="{9C5724B9-749B-17FB-0062-C7FE68B393E7}"/>
                </a:ext>
              </a:extLst>
            </p:cNvPr>
            <p:cNvSpPr/>
            <p:nvPr/>
          </p:nvSpPr>
          <p:spPr>
            <a:xfrm>
              <a:off x="4434241" y="4435562"/>
              <a:ext cx="732720" cy="240897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フローチャート: 代替処理 19">
              <a:extLst>
                <a:ext uri="{FF2B5EF4-FFF2-40B4-BE49-F238E27FC236}">
                  <a16:creationId xmlns:a16="http://schemas.microsoft.com/office/drawing/2014/main" id="{74609E0F-7A91-07E9-0171-747A998DD6FB}"/>
                </a:ext>
              </a:extLst>
            </p:cNvPr>
            <p:cNvSpPr/>
            <p:nvPr/>
          </p:nvSpPr>
          <p:spPr>
            <a:xfrm>
              <a:off x="6380232" y="9485004"/>
              <a:ext cx="1606331" cy="432000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救急車要請</a:t>
              </a:r>
            </a:p>
          </p:txBody>
        </p:sp>
        <p:sp>
          <p:nvSpPr>
            <p:cNvPr id="21" name="矢印: 下 20">
              <a:extLst>
                <a:ext uri="{FF2B5EF4-FFF2-40B4-BE49-F238E27FC236}">
                  <a16:creationId xmlns:a16="http://schemas.microsoft.com/office/drawing/2014/main" id="{A2E98D23-9C49-573D-D567-59ABCD73ADD6}"/>
                </a:ext>
              </a:extLst>
            </p:cNvPr>
            <p:cNvSpPr/>
            <p:nvPr/>
          </p:nvSpPr>
          <p:spPr>
            <a:xfrm rot="5400000">
              <a:off x="5778053" y="9546735"/>
              <a:ext cx="732720" cy="315281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矢印: 下 22">
              <a:extLst>
                <a:ext uri="{FF2B5EF4-FFF2-40B4-BE49-F238E27FC236}">
                  <a16:creationId xmlns:a16="http://schemas.microsoft.com/office/drawing/2014/main" id="{3A200962-3723-4C76-1E84-3D22756539DC}"/>
                </a:ext>
              </a:extLst>
            </p:cNvPr>
            <p:cNvSpPr/>
            <p:nvPr/>
          </p:nvSpPr>
          <p:spPr>
            <a:xfrm>
              <a:off x="6835535" y="9127900"/>
              <a:ext cx="732720" cy="338554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F7C5FA67-3921-3B41-4F8C-5576A2C069B3}"/>
                </a:ext>
              </a:extLst>
            </p:cNvPr>
            <p:cNvSpPr txBox="1"/>
            <p:nvPr/>
          </p:nvSpPr>
          <p:spPr>
            <a:xfrm>
              <a:off x="7347667" y="9156134"/>
              <a:ext cx="1938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回復しない場合</a:t>
              </a:r>
              <a:endParaRPr kumimoji="1" lang="en-US" altLang="ja-JP" sz="160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EB41F2-EF8A-B6DC-652D-CAABCDDA4303}"/>
              </a:ext>
            </a:extLst>
          </p:cNvPr>
          <p:cNvSpPr txBox="1"/>
          <p:nvPr/>
        </p:nvSpPr>
        <p:spPr>
          <a:xfrm>
            <a:off x="7954216" y="9406561"/>
            <a:ext cx="139789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Meiryo" panose="020B0604030504040204" pitchFamily="50" charset="-128"/>
              <a:buChar char="※"/>
            </a:pPr>
            <a:r>
              <a:rPr kumimoji="1" lang="ja-JP" altLang="en-US" sz="900" dirty="0">
                <a:latin typeface="Meiryo" panose="020B0604030504040204" pitchFamily="34" charset="-128"/>
                <a:ea typeface="Meiryo" panose="020B0604030504040204" pitchFamily="34" charset="-128"/>
              </a:rPr>
              <a:t>回復した場合であっても、体調急変に備え、連絡体制や体調急変時等の対応を定めておく。</a:t>
            </a:r>
            <a:endParaRPr kumimoji="1" lang="en-US" altLang="ja-JP" sz="9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01C56276-0581-EFBE-4164-AE528EFA8D0F}"/>
              </a:ext>
            </a:extLst>
          </p:cNvPr>
          <p:cNvGrpSpPr/>
          <p:nvPr/>
        </p:nvGrpSpPr>
        <p:grpSpPr>
          <a:xfrm>
            <a:off x="6686332" y="-38248"/>
            <a:ext cx="2974987" cy="754352"/>
            <a:chOff x="6686332" y="47388"/>
            <a:chExt cx="2974987" cy="754352"/>
          </a:xfrm>
        </p:grpSpPr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D8CE7EF6-03EA-D77D-289B-63B80CDD0B69}"/>
                </a:ext>
              </a:extLst>
            </p:cNvPr>
            <p:cNvSpPr txBox="1"/>
            <p:nvPr/>
          </p:nvSpPr>
          <p:spPr>
            <a:xfrm>
              <a:off x="6686332" y="47388"/>
              <a:ext cx="297498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魚津労働基準監督署　周知用資料</a:t>
              </a:r>
              <a:r>
                <a:rPr lang="en-US" altLang="ja-JP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9172ED93-E32B-2F4D-E005-057E39B444A5}"/>
                </a:ext>
              </a:extLst>
            </p:cNvPr>
            <p:cNvSpPr txBox="1"/>
            <p:nvPr/>
          </p:nvSpPr>
          <p:spPr>
            <a:xfrm>
              <a:off x="6835535" y="232266"/>
              <a:ext cx="277779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Meiryo" panose="020B0604030504040204" pitchFamily="50" charset="-128"/>
                <a:buChar char="※"/>
              </a:pPr>
              <a:r>
                <a:rPr lang="ja-JP" altLang="en-US" sz="1050" dirty="0">
                  <a:solidFill>
                    <a:schemeClr val="bg1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これはあくまでも参考例であり、現場の実情にあった内容にしてください。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BBF6D3BC-6CDC-7F4E-6AB0-CE8B7EEAD316}"/>
                </a:ext>
              </a:extLst>
            </p:cNvPr>
            <p:cNvSpPr txBox="1"/>
            <p:nvPr/>
          </p:nvSpPr>
          <p:spPr>
            <a:xfrm>
              <a:off x="7000611" y="547824"/>
              <a:ext cx="247550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solidFill>
                    <a:schemeClr val="bg1">
                      <a:lumMod val="50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例：涼しい環境に避難⇒○○室に避難</a:t>
              </a:r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1817783-7788-84E2-472C-3AA2B0173F2B}"/>
              </a:ext>
            </a:extLst>
          </p:cNvPr>
          <p:cNvSpPr txBox="1"/>
          <p:nvPr/>
        </p:nvSpPr>
        <p:spPr>
          <a:xfrm>
            <a:off x="7269209" y="620082"/>
            <a:ext cx="12973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冷却する⇒水かけ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7434D95-A479-D6AD-F59C-7CE257FC2101}"/>
              </a:ext>
            </a:extLst>
          </p:cNvPr>
          <p:cNvSpPr txBox="1"/>
          <p:nvPr/>
        </p:nvSpPr>
        <p:spPr>
          <a:xfrm>
            <a:off x="4796147" y="12203278"/>
            <a:ext cx="66753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連絡先</a:t>
            </a:r>
            <a:endParaRPr kumimoji="1" lang="ja-JP" altLang="en-US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AF9D6A2-52A6-FACB-7290-B74A2AE42391}"/>
              </a:ext>
            </a:extLst>
          </p:cNvPr>
          <p:cNvSpPr txBox="1"/>
          <p:nvPr/>
        </p:nvSpPr>
        <p:spPr>
          <a:xfrm>
            <a:off x="192959" y="12203278"/>
            <a:ext cx="91434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医療機関名</a:t>
            </a:r>
            <a:endParaRPr kumimoji="1" lang="ja-JP" altLang="en-US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D186499-2B1F-9300-CC7E-521AFF3A1A08}"/>
              </a:ext>
            </a:extLst>
          </p:cNvPr>
          <p:cNvSpPr txBox="1"/>
          <p:nvPr/>
        </p:nvSpPr>
        <p:spPr>
          <a:xfrm>
            <a:off x="2091309" y="12224276"/>
            <a:ext cx="49266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所在地</a:t>
            </a:r>
            <a:endParaRPr kumimoji="1" lang="ja-JP" altLang="en-US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F15FA61-A95A-7F66-4229-8B9678317E3B}"/>
              </a:ext>
            </a:extLst>
          </p:cNvPr>
          <p:cNvSpPr txBox="1"/>
          <p:nvPr/>
        </p:nvSpPr>
        <p:spPr>
          <a:xfrm>
            <a:off x="646467" y="10746003"/>
            <a:ext cx="6675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氏名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E895276-4632-A094-DB44-EAA6974B7976}"/>
              </a:ext>
            </a:extLst>
          </p:cNvPr>
          <p:cNvSpPr txBox="1"/>
          <p:nvPr/>
        </p:nvSpPr>
        <p:spPr>
          <a:xfrm>
            <a:off x="5129916" y="10746003"/>
            <a:ext cx="66753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氏名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2A83DF-388C-2D9E-719A-C3D4905BD7E3}"/>
              </a:ext>
            </a:extLst>
          </p:cNvPr>
          <p:cNvSpPr txBox="1"/>
          <p:nvPr/>
        </p:nvSpPr>
        <p:spPr>
          <a:xfrm>
            <a:off x="218769" y="11211508"/>
            <a:ext cx="66753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連絡先</a:t>
            </a:r>
            <a:endParaRPr kumimoji="1" lang="ja-JP" altLang="en-US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2A3551A-6D70-70CA-921B-42CC3ADF1208}"/>
              </a:ext>
            </a:extLst>
          </p:cNvPr>
          <p:cNvSpPr txBox="1"/>
          <p:nvPr/>
        </p:nvSpPr>
        <p:spPr>
          <a:xfrm>
            <a:off x="4763089" y="11203059"/>
            <a:ext cx="66753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連絡先</a:t>
            </a:r>
            <a:endParaRPr kumimoji="1" lang="ja-JP" altLang="en-US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4752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Words>245</Words>
  <PresentationFormat>A3 297x420 mm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Meiryo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