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65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8000"/>
    <a:srgbClr val="E6E6E6"/>
    <a:srgbClr val="00CC00"/>
    <a:srgbClr val="FF9999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b="1" dirty="0" smtClean="0">
                <a:effectLst/>
              </a:rPr>
              <a:t>富山労働基準監督署に報告された</a:t>
            </a:r>
            <a:r>
              <a:rPr lang="ja-JP" altLang="ja-JP" sz="1200" b="1" dirty="0" smtClean="0">
                <a:effectLst/>
              </a:rPr>
              <a:t>一人親方の災害発生状況</a:t>
            </a:r>
            <a:endParaRPr lang="ja-JP" altLang="en-US" sz="1200" dirty="0"/>
          </a:p>
        </c:rich>
      </c:tx>
      <c:layout>
        <c:manualLayout>
          <c:xMode val="edge"/>
          <c:yMode val="edge"/>
          <c:x val="0.1580926181385261"/>
          <c:y val="5.3192857916431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小売業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innerShdw blurRad="63500" dist="50800" dir="16200000">
                <a:srgbClr val="FF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R3</c:v>
                </c:pt>
                <c:pt idx="1">
                  <c:v>R4</c:v>
                </c:pt>
                <c:pt idx="2">
                  <c:v>R5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2-4D10-8039-75D115D2FC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70550240"/>
        <c:axId val="570545976"/>
      </c:barChart>
      <c:catAx>
        <c:axId val="5705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70545976"/>
        <c:crosses val="autoZero"/>
        <c:auto val="1"/>
        <c:lblAlgn val="ctr"/>
        <c:lblOffset val="100"/>
        <c:noMultiLvlLbl val="0"/>
      </c:catAx>
      <c:valAx>
        <c:axId val="57054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7055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219246031746031"/>
          <c:y val="0.12313374485596706"/>
          <c:w val="0.80570436507936505"/>
          <c:h val="0.753732638888888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事故の型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7F2-4A4C-9A01-04552A1359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7F2-4A4C-9A01-04552A1359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7F2-4A4C-9A01-04552A1359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7F2-4A4C-9A01-04552A1359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37F2-4A4C-9A01-04552A1359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7F2-4A4C-9A01-04552A1359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400-4F1D-AA24-F3CA56268B6B}"/>
              </c:ext>
            </c:extLst>
          </c:dPt>
          <c:dLbls>
            <c:dLbl>
              <c:idx val="0"/>
              <c:layout>
                <c:manualLayout>
                  <c:x val="-6.3207928802588992E-2"/>
                  <c:y val="-0.15210425505936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defRPr>
                    </a:pPr>
                    <a:fld id="{4E2189E2-3E1D-4A78-9EE2-0792EE738E05}" type="CATEGORYNAME">
                      <a:rPr lang="ja-JP" altLang="en-US" sz="1100"/>
                      <a:pPr>
                        <a:defRPr sz="12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E4E99A36-FC47-4E18-B15B-211A96F7EE11}" type="PERCENTAGE">
                      <a:rPr lang="en-US" altLang="ja-JP" baseline="0"/>
                      <a:pPr>
                        <a:defRPr sz="12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defRPr>
                      </a:pPr>
                      <a:t>[パーセンテージ]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F2-4A4C-9A01-04552A135968}"/>
                </c:ext>
              </c:extLst>
            </c:dLbl>
            <c:dLbl>
              <c:idx val="1"/>
              <c:layout>
                <c:manualLayout>
                  <c:x val="-0.1436884832955235"/>
                  <c:y val="-3.9535111457621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45743791176147"/>
                      <c:h val="0.21501801756077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F2-4A4C-9A01-04552A135968}"/>
                </c:ext>
              </c:extLst>
            </c:dLbl>
            <c:dLbl>
              <c:idx val="2"/>
              <c:layout>
                <c:manualLayout>
                  <c:x val="-1.2674023030261753E-2"/>
                  <c:y val="7.2958432725980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21726190476191"/>
                      <c:h val="0.295818936074029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F2-4A4C-9A01-04552A135968}"/>
                </c:ext>
              </c:extLst>
            </c:dLbl>
            <c:dLbl>
              <c:idx val="3"/>
              <c:layout>
                <c:manualLayout>
                  <c:x val="-3.0621550294149428E-2"/>
                  <c:y val="0.10701607694031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6666666666661"/>
                      <c:h val="0.23151041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F2-4A4C-9A01-04552A135968}"/>
                </c:ext>
              </c:extLst>
            </c:dLbl>
            <c:dLbl>
              <c:idx val="4"/>
              <c:layout>
                <c:manualLayout>
                  <c:x val="-1.9682821411372026E-2"/>
                  <c:y val="-1.00045385294787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7F2-4A4C-9A01-04552A135968}"/>
                </c:ext>
              </c:extLst>
            </c:dLbl>
            <c:dLbl>
              <c:idx val="5"/>
              <c:layout>
                <c:manualLayout>
                  <c:x val="0.15183299460970051"/>
                  <c:y val="3.08893069608989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0255158341942"/>
                      <c:h val="0.2494312714097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7F2-4A4C-9A01-04552A135968}"/>
                </c:ext>
              </c:extLst>
            </c:dLbl>
            <c:dLbl>
              <c:idx val="6"/>
              <c:layout>
                <c:manualLayout>
                  <c:x val="0.1640558192316274"/>
                  <c:y val="5.550753377061397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400-4F1D-AA24-F3CA56268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墜落・転落</c:v>
                </c:pt>
                <c:pt idx="1">
                  <c:v>転倒</c:v>
                </c:pt>
                <c:pt idx="2">
                  <c:v>切れ・こすれ</c:v>
                </c:pt>
                <c:pt idx="3">
                  <c:v>飛来・落下</c:v>
                </c:pt>
                <c:pt idx="4">
                  <c:v>はさまれ</c:v>
                </c:pt>
                <c:pt idx="5">
                  <c:v>踏み抜き</c:v>
                </c:pt>
                <c:pt idx="6">
                  <c:v>その他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</c:v>
                </c:pt>
                <c:pt idx="1">
                  <c:v>18.5</c:v>
                </c:pt>
                <c:pt idx="2">
                  <c:v>18.5</c:v>
                </c:pt>
                <c:pt idx="3">
                  <c:v>6.2</c:v>
                </c:pt>
                <c:pt idx="4">
                  <c:v>3.7</c:v>
                </c:pt>
                <c:pt idx="5">
                  <c:v>3.7</c:v>
                </c:pt>
                <c:pt idx="6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F2-4A4C-9A01-04552A13596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休業日数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0A7-4BD5-A41A-5318B05A04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0A7-4BD5-A41A-5318B05A04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6794-4956-A887-15F8566E3E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794-4956-A887-15F8566E3E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6794-4956-A887-15F8566E3E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794-4956-A887-15F8566E3EC7}"/>
              </c:ext>
            </c:extLst>
          </c:dPt>
          <c:dLbls>
            <c:dLbl>
              <c:idx val="0"/>
              <c:layout>
                <c:manualLayout>
                  <c:x val="-7.8460972314370367E-2"/>
                  <c:y val="3.5649976335033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02014306167015"/>
                      <c:h val="0.20238704018793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A7-4BD5-A41A-5318B05A046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0A7-4BD5-A41A-5318B05A046F}"/>
                </c:ext>
              </c:extLst>
            </c:dLbl>
            <c:dLbl>
              <c:idx val="2"/>
              <c:layout>
                <c:manualLayout>
                  <c:x val="-9.6942700333404894E-2"/>
                  <c:y val="-6.9032744350548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94-4956-A887-15F8566E3EC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794-4956-A887-15F8566E3EC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6794-4956-A887-15F8566E3EC7}"/>
                </c:ext>
              </c:extLst>
            </c:dLbl>
            <c:dLbl>
              <c:idx val="5"/>
              <c:layout>
                <c:manualLayout>
                  <c:x val="2.1573920858682194E-3"/>
                  <c:y val="1.6479529345257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94-4956-A887-15F8566E3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14日～1か月　</c:v>
                </c:pt>
                <c:pt idx="1">
                  <c:v>2か月　</c:v>
                </c:pt>
                <c:pt idx="2">
                  <c:v>3か月　</c:v>
                </c:pt>
                <c:pt idx="3">
                  <c:v>4か月　</c:v>
                </c:pt>
                <c:pt idx="4">
                  <c:v>5か月　</c:v>
                </c:pt>
                <c:pt idx="5">
                  <c:v>6か月　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A7-4BD5-A41A-5318B05A046F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77256166663388E-2"/>
          <c:y val="9.0009062899642694E-2"/>
          <c:w val="0.87500011001290523"/>
          <c:h val="0.830985586003971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平均休業月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FBA-4439-97B0-EFCC433B2B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FBA-4439-97B0-EFCC433B2B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FBA-4439-97B0-EFCC433B2B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FBA-4439-97B0-EFCC433B2B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282-431C-9C29-1BC1C74792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C799-40BB-92CF-739D21094EAC}"/>
              </c:ext>
            </c:extLst>
          </c:dPt>
          <c:dLbls>
            <c:dLbl>
              <c:idx val="0"/>
              <c:layout>
                <c:manualLayout>
                  <c:x val="-9.7487735345792484E-2"/>
                  <c:y val="1.14491996246741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11145062229212"/>
                      <c:h val="0.21963479064769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BA-4439-97B0-EFCC433B2B5F}"/>
                </c:ext>
              </c:extLst>
            </c:dLbl>
            <c:dLbl>
              <c:idx val="1"/>
              <c:layout>
                <c:manualLayout>
                  <c:x val="-1.5623798920457991E-7"/>
                  <c:y val="-0.114170019104302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15491877875728"/>
                      <c:h val="0.376697770938127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BA-4439-97B0-EFCC433B2B5F}"/>
                </c:ext>
              </c:extLst>
            </c:dLbl>
            <c:dLbl>
              <c:idx val="2"/>
              <c:layout>
                <c:manualLayout>
                  <c:x val="-0.223447342585243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BA-4439-97B0-EFCC433B2B5F}"/>
                </c:ext>
              </c:extLst>
            </c:dLbl>
            <c:dLbl>
              <c:idx val="3"/>
              <c:layout>
                <c:manualLayout>
                  <c:x val="1.6360216639699894E-2"/>
                  <c:y val="0.137361479142718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9438405696924"/>
                      <c:h val="0.2435542106955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FBA-4439-97B0-EFCC433B2B5F}"/>
                </c:ext>
              </c:extLst>
            </c:dLbl>
            <c:dLbl>
              <c:idx val="4"/>
              <c:layout>
                <c:manualLayout>
                  <c:x val="4.1848909156036538E-4"/>
                  <c:y val="-2.4324917948700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50927432655472"/>
                      <c:h val="0.18728476747206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282-431C-9C29-1BC1C74792AE}"/>
                </c:ext>
              </c:extLst>
            </c:dLbl>
            <c:dLbl>
              <c:idx val="5"/>
              <c:layout>
                <c:manualLayout>
                  <c:x val="7.451540782077342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99-40BB-92CF-739D21094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1か月</c:v>
                </c:pt>
                <c:pt idx="1">
                  <c:v>2か月</c:v>
                </c:pt>
                <c:pt idx="2">
                  <c:v>3か月</c:v>
                </c:pt>
                <c:pt idx="3">
                  <c:v>4か月</c:v>
                </c:pt>
                <c:pt idx="4">
                  <c:v>5か月</c:v>
                </c:pt>
                <c:pt idx="5">
                  <c:v>１年5か月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BA-4439-97B0-EFCC433B2B5F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B261-B43C-4032-8047-2FDC76A1376C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091FA-B554-433A-AAE9-101635F27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96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31D3-6173-442D-A8BE-86DA00131A7E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12BD-6FFC-4FF1-A0E6-AE48EBEBA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16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6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06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07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49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80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26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3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7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4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26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DD66-4DB8-4703-8C27-CF44DB6DC0AF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48D9D-E784-4181-ACDF-48F205484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31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爆発 1 29"/>
          <p:cNvSpPr/>
          <p:nvPr/>
        </p:nvSpPr>
        <p:spPr>
          <a:xfrm>
            <a:off x="4291011" y="8512901"/>
            <a:ext cx="2779561" cy="703277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5535" y="494804"/>
            <a:ext cx="6556474" cy="5927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altLang="ja-JP" sz="2000" b="1" dirty="0" smtClean="0">
              <a:ln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9099" y="496583"/>
            <a:ext cx="64852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3200" b="1" cap="none" spc="0" dirty="0" smtClean="0">
                <a:ln/>
                <a:solidFill>
                  <a:schemeClr val="bg1"/>
                </a:solidFill>
                <a:effectLst/>
                <a:latin typeface="+mn-ea"/>
              </a:rPr>
              <a:t>一人親方の災害を防止しましょう</a:t>
            </a:r>
            <a:endParaRPr lang="ja-JP" altLang="en-US" sz="3200" b="1" cap="none" spc="0" dirty="0">
              <a:ln/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6741" y="4009834"/>
            <a:ext cx="2414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　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4358" y="3751005"/>
            <a:ext cx="307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１</a:t>
            </a:r>
            <a:r>
              <a:rPr kumimoji="1" lang="en-US" altLang="ja-JP" sz="1400" dirty="0" smtClean="0"/>
              <a:t>.</a:t>
            </a:r>
            <a:r>
              <a:rPr kumimoji="1" lang="ja-JP" altLang="en-US" sz="1400" b="1" dirty="0" smtClean="0"/>
              <a:t>発生頻度</a:t>
            </a:r>
            <a:r>
              <a:rPr kumimoji="1" lang="ja-JP" altLang="en-US" sz="1400" b="1" dirty="0"/>
              <a:t>が</a:t>
            </a:r>
            <a:r>
              <a:rPr kumimoji="1" lang="ja-JP" altLang="en-US" sz="1400" b="1" dirty="0" smtClean="0"/>
              <a:t>高く特に注意が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必要な災害の種類は</a:t>
            </a:r>
            <a:endParaRPr kumimoji="1" lang="en-US" altLang="ja-JP" sz="1400" b="1" dirty="0" smtClean="0"/>
          </a:p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①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脚立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、梯子からの墜落・転落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②通路や足場歩行の際の転倒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③釘打機の誤操作による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切れ・こすれ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r>
              <a:rPr kumimoji="1" lang="ja-JP" altLang="en-US" sz="1400" b="1" dirty="0" smtClean="0"/>
              <a:t>です！！</a:t>
            </a:r>
            <a:endParaRPr kumimoji="1" lang="en-US" altLang="ja-JP" sz="1200" b="1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27308" y="8941454"/>
            <a:ext cx="2212447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富山労働基準監督署</a:t>
            </a:r>
            <a:endParaRPr kumimoji="1" lang="ja-JP" altLang="en-US" sz="1000" b="1" dirty="0"/>
          </a:p>
        </p:txBody>
      </p:sp>
      <p:graphicFrame>
        <p:nvGraphicFramePr>
          <p:cNvPr id="16" name="グラフ 15"/>
          <p:cNvGraphicFramePr/>
          <p:nvPr>
            <p:extLst>
              <p:ext uri="{D42A27DB-BD31-4B8C-83A1-F6EECF244321}">
                <p14:modId xmlns:p14="http://schemas.microsoft.com/office/powerpoint/2010/main" val="2996598870"/>
              </p:ext>
            </p:extLst>
          </p:nvPr>
        </p:nvGraphicFramePr>
        <p:xfrm>
          <a:off x="400049" y="1590090"/>
          <a:ext cx="6245105" cy="200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グラフ 38"/>
          <p:cNvGraphicFramePr/>
          <p:nvPr>
            <p:extLst>
              <p:ext uri="{D42A27DB-BD31-4B8C-83A1-F6EECF244321}">
                <p14:modId xmlns:p14="http://schemas.microsoft.com/office/powerpoint/2010/main" val="260164026"/>
              </p:ext>
            </p:extLst>
          </p:nvPr>
        </p:nvGraphicFramePr>
        <p:xfrm>
          <a:off x="3040336" y="4121654"/>
          <a:ext cx="3961932" cy="212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グラフ 40"/>
          <p:cNvGraphicFramePr/>
          <p:nvPr>
            <p:extLst>
              <p:ext uri="{D42A27DB-BD31-4B8C-83A1-F6EECF244321}">
                <p14:modId xmlns:p14="http://schemas.microsoft.com/office/powerpoint/2010/main" val="1722647754"/>
              </p:ext>
            </p:extLst>
          </p:nvPr>
        </p:nvGraphicFramePr>
        <p:xfrm>
          <a:off x="3371296" y="6595336"/>
          <a:ext cx="3537141" cy="220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3528142" y="3707932"/>
            <a:ext cx="3333749" cy="411341"/>
            <a:chOff x="3417277" y="3547425"/>
            <a:chExt cx="3137844" cy="443532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3505182" y="3637014"/>
              <a:ext cx="3004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 smtClean="0"/>
                <a:t>事故型別</a:t>
              </a:r>
              <a:r>
                <a:rPr lang="ja-JP" altLang="ja-JP" sz="1200" b="1" dirty="0" smtClean="0"/>
                <a:t>災害発生</a:t>
              </a:r>
              <a:r>
                <a:rPr lang="ja-JP" altLang="en-US" sz="1200" b="1" dirty="0" smtClean="0"/>
                <a:t>割合（令和３年～５年</a:t>
              </a:r>
              <a:r>
                <a:rPr lang="ja-JP" altLang="ja-JP" sz="1200" b="1" dirty="0" smtClean="0"/>
                <a:t>）</a:t>
              </a:r>
              <a:endParaRPr lang="ja-JP" altLang="ja-JP" sz="1200" b="1" dirty="0"/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3417277" y="3547425"/>
              <a:ext cx="3137844" cy="443532"/>
            </a:xfrm>
            <a:prstGeom prst="roundRect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79284" y="6220488"/>
            <a:ext cx="319818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/>
              <a:t>墜落・転落災害休業月数（構成比）</a:t>
            </a:r>
            <a:endParaRPr lang="ja-JP" altLang="ja-JP" sz="1400" b="1" dirty="0"/>
          </a:p>
        </p:txBody>
      </p:sp>
      <p:sp>
        <p:nvSpPr>
          <p:cNvPr id="45" name="角丸四角形 44"/>
          <p:cNvSpPr/>
          <p:nvPr/>
        </p:nvSpPr>
        <p:spPr>
          <a:xfrm>
            <a:off x="96704" y="6183906"/>
            <a:ext cx="3016808" cy="326033"/>
          </a:xfrm>
          <a:prstGeom prst="roundRect">
            <a:avLst/>
          </a:pr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4358" y="1150165"/>
            <a:ext cx="646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smtClean="0">
                <a:solidFill>
                  <a:srgbClr val="FF0000"/>
                </a:solidFill>
              </a:rPr>
              <a:t>富山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労働基準監督署管内においては、一人親方の災害が増加しています。労働安全衛生法による措置を一人親方のみな</a:t>
            </a:r>
            <a:r>
              <a:rPr kumimoji="1" lang="ja-JP" altLang="en-US" sz="1200" b="1" smtClean="0">
                <a:solidFill>
                  <a:srgbClr val="FF0000"/>
                </a:solidFill>
              </a:rPr>
              <a:t>さまも遵守され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災害のない現場を目指しましょう！！</a:t>
            </a:r>
            <a:endParaRPr kumimoji="1" lang="en-US" altLang="ja-JP" sz="1100" b="1" dirty="0" smtClean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9284" y="5672674"/>
            <a:ext cx="365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２</a:t>
            </a:r>
            <a:r>
              <a:rPr kumimoji="1" lang="en-US" altLang="ja-JP" sz="1400" b="1" dirty="0" smtClean="0"/>
              <a:t>.</a:t>
            </a:r>
            <a:r>
              <a:rPr kumimoji="1" lang="ja-JP" altLang="en-US" sz="1400" b="1" dirty="0" smtClean="0"/>
              <a:t>墜落・転落または転倒災害が発生すると長期間の休業が必要となります！！</a:t>
            </a:r>
            <a:endParaRPr kumimoji="1" lang="en-US" altLang="ja-JP" sz="1200" b="1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3660383" y="6181406"/>
            <a:ext cx="3146516" cy="328533"/>
          </a:xfrm>
          <a:prstGeom prst="roundRect">
            <a:avLst/>
          </a:pr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" name="グラフ 22"/>
          <p:cNvGraphicFramePr/>
          <p:nvPr>
            <p:extLst>
              <p:ext uri="{D42A27DB-BD31-4B8C-83A1-F6EECF244321}">
                <p14:modId xmlns:p14="http://schemas.microsoft.com/office/powerpoint/2010/main" val="1051528302"/>
              </p:ext>
            </p:extLst>
          </p:nvPr>
        </p:nvGraphicFramePr>
        <p:xfrm>
          <a:off x="128954" y="6577453"/>
          <a:ext cx="3200246" cy="217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3872392" y="6206117"/>
            <a:ext cx="27727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/>
              <a:t>転倒災害休業月数（構成比）</a:t>
            </a:r>
            <a:endParaRPr lang="ja-JP" altLang="ja-JP" sz="1400" b="1" dirty="0"/>
          </a:p>
        </p:txBody>
      </p:sp>
      <p:sp>
        <p:nvSpPr>
          <p:cNvPr id="8" name="円 7"/>
          <p:cNvSpPr/>
          <p:nvPr/>
        </p:nvSpPr>
        <p:spPr>
          <a:xfrm>
            <a:off x="3829050" y="6869157"/>
            <a:ext cx="2605322" cy="1520106"/>
          </a:xfrm>
          <a:custGeom>
            <a:avLst/>
            <a:gdLst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02661 w 2605322"/>
              <a:gd name="connsiteY4" fmla="*/ 760053 h 1520106"/>
              <a:gd name="connsiteX5" fmla="*/ 2605322 w 2605322"/>
              <a:gd name="connsiteY5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02661 w 2605322"/>
              <a:gd name="connsiteY4" fmla="*/ 760053 h 1520106"/>
              <a:gd name="connsiteX5" fmla="*/ 2444749 w 2605322"/>
              <a:gd name="connsiteY5" fmla="*/ 75691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15361 w 2605322"/>
              <a:gd name="connsiteY4" fmla="*/ 769578 h 1520106"/>
              <a:gd name="connsiteX5" fmla="*/ 2444749 w 2605322"/>
              <a:gd name="connsiteY5" fmla="*/ 75691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15361 w 2605322"/>
              <a:gd name="connsiteY4" fmla="*/ 769578 h 1520106"/>
              <a:gd name="connsiteX5" fmla="*/ 2244724 w 2605322"/>
              <a:gd name="connsiteY5" fmla="*/ 21716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28061 w 2605322"/>
              <a:gd name="connsiteY4" fmla="*/ 502878 h 1520106"/>
              <a:gd name="connsiteX5" fmla="*/ 2244724 w 2605322"/>
              <a:gd name="connsiteY5" fmla="*/ 21716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28061 w 2605322"/>
              <a:gd name="connsiteY4" fmla="*/ 502878 h 1520106"/>
              <a:gd name="connsiteX5" fmla="*/ 2244724 w 2605322"/>
              <a:gd name="connsiteY5" fmla="*/ 21716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28061 w 2605322"/>
              <a:gd name="connsiteY4" fmla="*/ 502878 h 1520106"/>
              <a:gd name="connsiteX5" fmla="*/ 2244724 w 2605322"/>
              <a:gd name="connsiteY5" fmla="*/ 21716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28061 w 2605322"/>
              <a:gd name="connsiteY4" fmla="*/ 502878 h 1520106"/>
              <a:gd name="connsiteX5" fmla="*/ 2244724 w 2605322"/>
              <a:gd name="connsiteY5" fmla="*/ 21716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28061 w 2605322"/>
              <a:gd name="connsiteY4" fmla="*/ 502878 h 1520106"/>
              <a:gd name="connsiteX5" fmla="*/ 2244724 w 2605322"/>
              <a:gd name="connsiteY5" fmla="*/ 21716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28061 w 2605322"/>
              <a:gd name="connsiteY4" fmla="*/ 502878 h 1520106"/>
              <a:gd name="connsiteX5" fmla="*/ 2244724 w 2605322"/>
              <a:gd name="connsiteY5" fmla="*/ 217164 h 1520106"/>
              <a:gd name="connsiteX6" fmla="*/ 2605322 w 2605322"/>
              <a:gd name="connsiteY6" fmla="*/ 760053 h 1520106"/>
              <a:gd name="connsiteX0" fmla="*/ 2605322 w 2605322"/>
              <a:gd name="connsiteY0" fmla="*/ 760053 h 1520106"/>
              <a:gd name="connsiteX1" fmla="*/ 1302661 w 2605322"/>
              <a:gd name="connsiteY1" fmla="*/ 1520106 h 1520106"/>
              <a:gd name="connsiteX2" fmla="*/ 0 w 2605322"/>
              <a:gd name="connsiteY2" fmla="*/ 760053 h 1520106"/>
              <a:gd name="connsiteX3" fmla="*/ 1302661 w 2605322"/>
              <a:gd name="connsiteY3" fmla="*/ 0 h 1520106"/>
              <a:gd name="connsiteX4" fmla="*/ 1328061 w 2605322"/>
              <a:gd name="connsiteY4" fmla="*/ 502878 h 1520106"/>
              <a:gd name="connsiteX5" fmla="*/ 2244724 w 2605322"/>
              <a:gd name="connsiteY5" fmla="*/ 217164 h 1520106"/>
              <a:gd name="connsiteX6" fmla="*/ 2605322 w 2605322"/>
              <a:gd name="connsiteY6" fmla="*/ 760053 h 15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5322" h="1520106">
                <a:moveTo>
                  <a:pt x="2605322" y="760053"/>
                </a:moveTo>
                <a:cubicBezTo>
                  <a:pt x="2605322" y="1179819"/>
                  <a:pt x="2022101" y="1520106"/>
                  <a:pt x="1302661" y="1520106"/>
                </a:cubicBezTo>
                <a:cubicBezTo>
                  <a:pt x="583221" y="1520106"/>
                  <a:pt x="0" y="1179819"/>
                  <a:pt x="0" y="760053"/>
                </a:cubicBezTo>
                <a:cubicBezTo>
                  <a:pt x="0" y="340287"/>
                  <a:pt x="583221" y="0"/>
                  <a:pt x="1302661" y="0"/>
                </a:cubicBezTo>
                <a:lnTo>
                  <a:pt x="1328061" y="502878"/>
                </a:lnTo>
                <a:lnTo>
                  <a:pt x="2244724" y="217164"/>
                </a:lnTo>
                <a:cubicBezTo>
                  <a:pt x="2364923" y="398127"/>
                  <a:pt x="2593073" y="334615"/>
                  <a:pt x="2605322" y="76005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20382" y="8472585"/>
            <a:ext cx="2961201" cy="703277"/>
            <a:chOff x="320804" y="8472585"/>
            <a:chExt cx="2860779" cy="703277"/>
          </a:xfrm>
        </p:grpSpPr>
        <p:sp>
          <p:nvSpPr>
            <p:cNvPr id="27" name="爆発 1 26"/>
            <p:cNvSpPr/>
            <p:nvPr/>
          </p:nvSpPr>
          <p:spPr>
            <a:xfrm>
              <a:off x="320804" y="8472585"/>
              <a:ext cx="2779561" cy="703277"/>
            </a:xfrm>
            <a:prstGeom prst="irregularSeal1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20804" y="8585100"/>
              <a:ext cx="2860779" cy="557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kumimoji="1" lang="ja-JP" altLang="en-US" sz="1050" dirty="0" smtClean="0"/>
                <a:t>墜落・転落災害の平均休業月数は</a:t>
              </a:r>
              <a:r>
                <a:rPr kumimoji="1" lang="ja-JP" altLang="en-US" sz="1050" dirty="0" smtClean="0">
                  <a:solidFill>
                    <a:srgbClr val="FF0000"/>
                  </a:solidFill>
                </a:rPr>
                <a:t>３カ月</a:t>
              </a:r>
              <a:r>
                <a:rPr kumimoji="1" lang="ja-JP" altLang="en-US" sz="1050" dirty="0" smtClean="0"/>
                <a:t>です</a:t>
              </a:r>
              <a:endParaRPr kumimoji="1" lang="en-US" altLang="ja-JP" sz="1050" dirty="0" smtClean="0"/>
            </a:p>
            <a:p>
              <a:pPr algn="l"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kumimoji="1" lang="en-US" altLang="ja-JP" sz="1050" dirty="0" smtClean="0"/>
                <a:t>(</a:t>
              </a:r>
              <a:r>
                <a:rPr kumimoji="1" lang="ja-JP" altLang="en-US" sz="1050" dirty="0" smtClean="0"/>
                <a:t>最低１か月、最高で１年５カ月）</a:t>
              </a: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4189114" y="8565299"/>
            <a:ext cx="281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ja-JP" altLang="en-US" sz="1000" dirty="0" smtClean="0"/>
              <a:t>転倒災害は骨折等が発生しやすく、</a:t>
            </a:r>
            <a:r>
              <a:rPr kumimoji="1" lang="ja-JP" altLang="en-US" sz="1000" b="1" dirty="0" smtClean="0">
                <a:solidFill>
                  <a:srgbClr val="FF0000"/>
                </a:solidFill>
              </a:rPr>
              <a:t>８４％</a:t>
            </a:r>
            <a:r>
              <a:rPr kumimoji="1" lang="ja-JP" altLang="en-US" sz="1000" dirty="0" smtClean="0"/>
              <a:t>が</a:t>
            </a:r>
            <a:r>
              <a:rPr kumimoji="1" lang="ja-JP" altLang="en-US" sz="1000" dirty="0" smtClean="0">
                <a:solidFill>
                  <a:srgbClr val="FF0000"/>
                </a:solidFill>
              </a:rPr>
              <a:t>１カ月超</a:t>
            </a:r>
            <a:r>
              <a:rPr kumimoji="1" lang="ja-JP" altLang="en-US" sz="1000" dirty="0" smtClean="0"/>
              <a:t>の休業となっています。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5534" y="113565"/>
            <a:ext cx="428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事業者・</a:t>
            </a:r>
            <a:r>
              <a:rPr kumimoji="1" lang="ja-JP" altLang="en-US" sz="1400" b="1" dirty="0" smtClean="0"/>
              <a:t>一人親方のみなさまへ</a:t>
            </a:r>
            <a:endParaRPr kumimoji="1" lang="en-US" altLang="ja-JP" sz="1400" b="1" dirty="0" smtClean="0"/>
          </a:p>
        </p:txBody>
      </p:sp>
      <p:sp>
        <p:nvSpPr>
          <p:cNvPr id="6" name="フレーム 5"/>
          <p:cNvSpPr/>
          <p:nvPr/>
        </p:nvSpPr>
        <p:spPr>
          <a:xfrm>
            <a:off x="129979" y="444696"/>
            <a:ext cx="6576646" cy="688550"/>
          </a:xfrm>
          <a:prstGeom prst="frame">
            <a:avLst>
              <a:gd name="adj1" fmla="val 6309"/>
            </a:avLst>
          </a:prstGeom>
          <a:pattFill prst="wdUpDiag">
            <a:fgClr>
              <a:schemeClr val="accent4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6704" y="1751311"/>
            <a:ext cx="68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(</a:t>
            </a:r>
            <a:r>
              <a:rPr kumimoji="1" lang="ja-JP" altLang="en-US" sz="1000" dirty="0" smtClean="0"/>
              <a:t>人）</a:t>
            </a:r>
            <a:endParaRPr kumimoji="1" lang="ja-JP" altLang="en-US" sz="1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27248" y="8906229"/>
            <a:ext cx="875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（</a:t>
            </a:r>
            <a:r>
              <a:rPr kumimoji="1" lang="ja-JP" altLang="en-US" sz="1100" dirty="0"/>
              <a:t>Ｒ</a:t>
            </a:r>
            <a:r>
              <a:rPr kumimoji="1" lang="en-US" altLang="ja-JP" sz="1100" dirty="0" smtClean="0"/>
              <a:t>6.</a:t>
            </a:r>
            <a:r>
              <a:rPr kumimoji="1" lang="ja-JP" altLang="en-US" sz="1100" smtClean="0"/>
              <a:t>６）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647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9214" y="6023806"/>
            <a:ext cx="6748640" cy="3100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46191" y="104693"/>
            <a:ext cx="6428929" cy="6179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9688" t="22266" r="35937" b="40820"/>
          <a:stretch/>
        </p:blipFill>
        <p:spPr>
          <a:xfrm>
            <a:off x="5595734" y="6915150"/>
            <a:ext cx="1192120" cy="1444298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123239" y="6093965"/>
            <a:ext cx="6580590" cy="4130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319923" y="6062305"/>
            <a:ext cx="498085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2200" b="1" dirty="0" smtClean="0">
                <a:ln/>
                <a:solidFill>
                  <a:srgbClr val="0000FF"/>
                </a:solidFill>
              </a:rPr>
              <a:t>女性は７の倍数、男性は８の倍数？　</a:t>
            </a:r>
            <a:endParaRPr lang="ja-JP" altLang="en-US" sz="2200" b="1" dirty="0">
              <a:ln/>
              <a:solidFill>
                <a:srgbClr val="0000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7264" y="6492766"/>
            <a:ext cx="665073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　古来より東洋医学では、女性は７、男性は８の年齢を区切りに体が変化していくと言われています</a:t>
            </a:r>
            <a:r>
              <a:rPr kumimoji="1" lang="ja-JP" altLang="en-US" sz="1200" b="1" dirty="0"/>
              <a:t>。今回は男性に</a:t>
            </a:r>
            <a:r>
              <a:rPr kumimoji="1" lang="ja-JP" altLang="en-US" sz="1200" b="1" dirty="0" smtClean="0"/>
              <a:t>ついてです。あくまでも個人差があるため、目安となります。</a:t>
            </a:r>
            <a:endParaRPr kumimoji="1" lang="en-US" altLang="ja-JP" sz="1200" b="1" dirty="0" smtClean="0"/>
          </a:p>
          <a:p>
            <a:endParaRPr kumimoji="1" lang="en-US" altLang="ja-JP" sz="1200" b="1" dirty="0" smtClean="0"/>
          </a:p>
          <a:p>
            <a:r>
              <a:rPr lang="en-US" altLang="ja-JP" sz="1200" b="1" dirty="0" smtClean="0"/>
              <a:t>16</a:t>
            </a:r>
            <a:r>
              <a:rPr lang="ja-JP" altLang="ja-JP" sz="1200" b="1" dirty="0"/>
              <a:t>歳　</a:t>
            </a:r>
            <a:r>
              <a:rPr lang="ja-JP" altLang="en-US" sz="1200" b="1" dirty="0" smtClean="0"/>
              <a:t>成長期を迎える。体つきが大きくなり、</a:t>
            </a:r>
            <a:r>
              <a:rPr lang="ja-JP" altLang="ja-JP" sz="1200" b="1" dirty="0" smtClean="0"/>
              <a:t>旺盛</a:t>
            </a:r>
            <a:r>
              <a:rPr lang="ja-JP" altLang="ja-JP" sz="1200" b="1" dirty="0"/>
              <a:t>に</a:t>
            </a:r>
            <a:r>
              <a:rPr lang="ja-JP" altLang="ja-JP" sz="1200" b="1" dirty="0" smtClean="0"/>
              <a:t>なる。</a:t>
            </a:r>
            <a:r>
              <a:rPr lang="ja-JP" altLang="en-US" sz="1200" b="1" dirty="0" smtClean="0"/>
              <a:t>よく眠れる。</a:t>
            </a:r>
            <a:endParaRPr lang="ja-JP" altLang="ja-JP" sz="1200" b="1" dirty="0"/>
          </a:p>
          <a:p>
            <a:r>
              <a:rPr lang="en-US" altLang="ja-JP" sz="1200" b="1" dirty="0"/>
              <a:t>24</a:t>
            </a:r>
            <a:r>
              <a:rPr lang="ja-JP" altLang="ja-JP" sz="1200" b="1" dirty="0"/>
              <a:t>歳　筋骨がしっかりし、身長も伸びて最も体が動く状態になる。</a:t>
            </a:r>
          </a:p>
          <a:p>
            <a:r>
              <a:rPr lang="en-US" altLang="ja-JP" sz="1200" b="1" dirty="0"/>
              <a:t>32</a:t>
            </a:r>
            <a:r>
              <a:rPr lang="ja-JP" altLang="ja-JP" sz="1200" b="1" dirty="0"/>
              <a:t>歳　筋骨が強壮となり、肌肉が豊かで逞しくなる。</a:t>
            </a:r>
          </a:p>
          <a:p>
            <a:r>
              <a:rPr lang="en-US" altLang="ja-JP" sz="1200" b="1" dirty="0"/>
              <a:t>40</a:t>
            </a:r>
            <a:r>
              <a:rPr lang="ja-JP" altLang="ja-JP" sz="1200" b="1" dirty="0"/>
              <a:t>歳　</a:t>
            </a:r>
            <a:r>
              <a:rPr lang="ja-JP" altLang="en-US" sz="1200" b="1" dirty="0"/>
              <a:t>体力</a:t>
            </a:r>
            <a:r>
              <a:rPr lang="ja-JP" altLang="en-US" sz="1200" b="1" dirty="0" smtClean="0"/>
              <a:t>が少しずつ衰え始めていき。白髪が増え始める。</a:t>
            </a:r>
            <a:endParaRPr lang="ja-JP" altLang="ja-JP" sz="1200" b="1" dirty="0"/>
          </a:p>
          <a:p>
            <a:r>
              <a:rPr lang="en-US" altLang="ja-JP" sz="1200" b="1" dirty="0"/>
              <a:t>48</a:t>
            </a:r>
            <a:r>
              <a:rPr lang="ja-JP" altLang="ja-JP" sz="1200" b="1" dirty="0"/>
              <a:t>歳　体力的に</a:t>
            </a:r>
            <a:r>
              <a:rPr lang="ja-JP" altLang="ja-JP" sz="1200" b="1" dirty="0" smtClean="0"/>
              <a:t>衰えが</a:t>
            </a:r>
            <a:r>
              <a:rPr lang="ja-JP" altLang="en-US" sz="1200" b="1" dirty="0" smtClean="0"/>
              <a:t>以前よりわか</a:t>
            </a:r>
            <a:r>
              <a:rPr lang="ja-JP" altLang="ja-JP" sz="1200" b="1" dirty="0" smtClean="0"/>
              <a:t>る。</a:t>
            </a:r>
            <a:r>
              <a:rPr lang="ja-JP" altLang="en-US" sz="1200" b="1" dirty="0" smtClean="0"/>
              <a:t>眠りが浅くなりはじめる。</a:t>
            </a:r>
            <a:endParaRPr lang="ja-JP" altLang="ja-JP" sz="1200" b="1" dirty="0"/>
          </a:p>
          <a:p>
            <a:r>
              <a:rPr lang="en-US" altLang="ja-JP" sz="1200" b="1" dirty="0"/>
              <a:t>56</a:t>
            </a:r>
            <a:r>
              <a:rPr lang="ja-JP" altLang="ja-JP" sz="1200" b="1" dirty="0"/>
              <a:t>歳　筋肉の衰えが</a:t>
            </a:r>
            <a:r>
              <a:rPr lang="ja-JP" altLang="ja-JP" sz="1200" b="1" dirty="0" smtClean="0"/>
              <a:t>始</a:t>
            </a:r>
            <a:r>
              <a:rPr lang="ja-JP" altLang="en-US" sz="1200" b="1" dirty="0" smtClean="0"/>
              <a:t>まる。白髪が多くなる。</a:t>
            </a:r>
            <a:endParaRPr lang="en-US" altLang="ja-JP" sz="1200" b="1" dirty="0" smtClean="0"/>
          </a:p>
          <a:p>
            <a:r>
              <a:rPr lang="en-US" altLang="ja-JP" sz="1200" b="1" dirty="0" smtClean="0"/>
              <a:t>64</a:t>
            </a:r>
            <a:r>
              <a:rPr lang="ja-JP" altLang="ja-JP" sz="1200" b="1" dirty="0"/>
              <a:t>歳　</a:t>
            </a:r>
            <a:r>
              <a:rPr lang="ja-JP" altLang="en-US" sz="1200" b="1" dirty="0" smtClean="0"/>
              <a:t>筋力の低下を感じる</a:t>
            </a:r>
            <a:r>
              <a:rPr lang="ja-JP" altLang="ja-JP" sz="1200" b="1" dirty="0" smtClean="0"/>
              <a:t>。</a:t>
            </a:r>
            <a:r>
              <a:rPr lang="ja-JP" altLang="en-US" sz="1200" b="1" dirty="0" smtClean="0"/>
              <a:t>また、疲れやすく、眠りが浅くなる。</a:t>
            </a:r>
            <a:endParaRPr lang="en-US" altLang="ja-JP" sz="1200" b="1" dirty="0" smtClean="0"/>
          </a:p>
          <a:p>
            <a:endParaRPr lang="en-US" altLang="ja-JP" sz="1100" b="1" dirty="0" smtClean="0"/>
          </a:p>
          <a:p>
            <a:r>
              <a:rPr kumimoji="1" lang="ja-JP" altLang="en-US" sz="1100" b="1" dirty="0" smtClean="0"/>
              <a:t>　お怪我をされた方のお話を聞くと「</a:t>
            </a:r>
            <a:r>
              <a:rPr kumimoji="1" lang="ja-JP" altLang="en-US" sz="1100" b="1" dirty="0"/>
              <a:t>体</a:t>
            </a:r>
            <a:r>
              <a:rPr kumimoji="1" lang="ja-JP" altLang="en-US" sz="1100" b="1" dirty="0" smtClean="0"/>
              <a:t>がついてこなかった」「まだまだ若いと思っていた」と回答されることが多いです。老化は皆等しく訪れますが、自分の体や目安を知り、心身ともに健康に過ごしていきたいものですね。</a:t>
            </a:r>
            <a:r>
              <a:rPr kumimoji="1" lang="ja-JP" altLang="en-US" sz="1200" b="1" dirty="0" smtClean="0"/>
              <a:t>　　　　</a:t>
            </a:r>
            <a:endParaRPr kumimoji="1" lang="en-US" altLang="ja-JP" sz="1200" b="1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20565" t="27232" r="25268" b="10416"/>
          <a:stretch/>
        </p:blipFill>
        <p:spPr>
          <a:xfrm>
            <a:off x="183854" y="805977"/>
            <a:ext cx="6594898" cy="500281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655061" y="229265"/>
            <a:ext cx="340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/>
              <a:t>実例から学ぶ</a:t>
            </a:r>
            <a:endParaRPr lang="ja-JP" altLang="ja-JP" sz="28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0230" y="5546881"/>
            <a:ext cx="3403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b="1" dirty="0" smtClean="0"/>
              <a:t>出典：長崎労働局</a:t>
            </a:r>
            <a:endParaRPr lang="ja-JP" altLang="ja-JP" sz="1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046" y="822076"/>
            <a:ext cx="2993853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死亡災害</a:t>
            </a:r>
            <a:endParaRPr lang="ja-JP" altLang="ja-JP" sz="12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6496" y="3515528"/>
            <a:ext cx="2993853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FF0000"/>
                </a:solidFill>
              </a:rPr>
              <a:t>休業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災害 ３カ月</a:t>
            </a:r>
            <a:endParaRPr lang="ja-JP" altLang="ja-JP" sz="12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3" y="5862281"/>
            <a:ext cx="10001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コラム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3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531</Words>
  <Application>Microsoft Office PowerPoint</Application>
  <PresentationFormat>画面に合わせる (4:3)</PresentationFormat>
  <Paragraphs>58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谷川晃司</dc:creator>
  <cp:lastModifiedBy>健二 中内</cp:lastModifiedBy>
  <cp:revision>211</cp:revision>
  <cp:lastPrinted>2024-06-28T06:21:18Z</cp:lastPrinted>
  <dcterms:created xsi:type="dcterms:W3CDTF">2021-06-28T00:45:44Z</dcterms:created>
  <dcterms:modified xsi:type="dcterms:W3CDTF">2024-07-11T00:31:37Z</dcterms:modified>
</cp:coreProperties>
</file>