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6ED27E3-8E9D-455A-9BC0-90A4D8E95719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8" autoAdjust="0"/>
    <p:restoredTop sz="96187" autoAdjust="0"/>
  </p:normalViewPr>
  <p:slideViewPr>
    <p:cSldViewPr>
      <p:cViewPr>
        <p:scale>
          <a:sx n="50" d="100"/>
          <a:sy n="50" d="100"/>
        </p:scale>
        <p:origin x="1956" y="70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06303440047725"/>
          <c:y val="0.14577425421836024"/>
          <c:w val="0.80570436507936505"/>
          <c:h val="0.753732638888888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事故の型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408-480D-9581-3648907187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408-480D-9581-3648907187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408-480D-9581-3648907187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408-480D-9581-3648907187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408-480D-9581-3648907187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408-480D-9581-3648907187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408-480D-9581-3648907187A1}"/>
              </c:ext>
            </c:extLst>
          </c:dPt>
          <c:dLbls>
            <c:dLbl>
              <c:idx val="0"/>
              <c:layout>
                <c:manualLayout>
                  <c:x val="-3.4358489746921454E-2"/>
                  <c:y val="0.2305634179458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4E2189E2-3E1D-4A78-9EE2-0792EE738E05}" type="CATEGORYNAME">
                      <a:rPr lang="ja-JP" altLang="en-US" sz="1100"/>
                      <a:pPr>
                        <a:defRPr sz="12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E4E99A36-FC47-4E18-B15B-211A96F7EE11}" type="PERCENTAGE">
                      <a:rPr lang="en-US" altLang="ja-JP" baseline="0"/>
                      <a:pPr>
                        <a:defRPr sz="12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3412345290125"/>
                      <c:h val="0.30021477978715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08-480D-9581-3648907187A1}"/>
                </c:ext>
              </c:extLst>
            </c:dLbl>
            <c:dLbl>
              <c:idx val="1"/>
              <c:layout>
                <c:manualLayout>
                  <c:x val="4.7769455873026466E-2"/>
                  <c:y val="7.7741095006537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45743791176147"/>
                      <c:h val="0.21501801756077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08-480D-9581-3648907187A1}"/>
                </c:ext>
              </c:extLst>
            </c:dLbl>
            <c:dLbl>
              <c:idx val="2"/>
              <c:layout>
                <c:manualLayout>
                  <c:x val="-1.2674023030261753E-2"/>
                  <c:y val="7.2958432725980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1726190476191"/>
                      <c:h val="0.295818936074029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08-480D-9581-3648907187A1}"/>
                </c:ext>
              </c:extLst>
            </c:dLbl>
            <c:dLbl>
              <c:idx val="3"/>
              <c:layout>
                <c:manualLayout>
                  <c:x val="2.066647651374965E-2"/>
                  <c:y val="4.7224407450642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6666666666661"/>
                      <c:h val="0.23151041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08-480D-9581-3648907187A1}"/>
                </c:ext>
              </c:extLst>
            </c:dLbl>
            <c:dLbl>
              <c:idx val="4"/>
              <c:layout>
                <c:manualLayout>
                  <c:x val="1.5577818018500115E-2"/>
                  <c:y val="-3.3921430969750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08-480D-9581-3648907187A1}"/>
                </c:ext>
              </c:extLst>
            </c:dLbl>
            <c:dLbl>
              <c:idx val="5"/>
              <c:layout>
                <c:manualLayout>
                  <c:x val="0.13099714865227938"/>
                  <c:y val="-3.8765670202507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470500754936"/>
                      <c:h val="0.14180581637314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408-480D-9581-3648907187A1}"/>
                </c:ext>
              </c:extLst>
            </c:dLbl>
            <c:dLbl>
              <c:idx val="6"/>
              <c:layout>
                <c:manualLayout>
                  <c:x val="9.674029652502629E-2"/>
                  <c:y val="6.53411494019523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08-480D-9581-364890718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墜落・転落</c:v>
                </c:pt>
                <c:pt idx="1">
                  <c:v>転倒</c:v>
                </c:pt>
                <c:pt idx="2">
                  <c:v>切れ・こすれ</c:v>
                </c:pt>
                <c:pt idx="3">
                  <c:v>飛来・落下</c:v>
                </c:pt>
                <c:pt idx="4">
                  <c:v>はさまれ</c:v>
                </c:pt>
                <c:pt idx="5">
                  <c:v>激突され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08-480D-9581-3648907187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80DB-5F8A-4CF0-B02F-883DD02A9484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0C3B1-9E98-44D7-B982-CD2FB15AE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C3B1-9E98-44D7-B982-CD2FB15AE6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05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90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76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87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8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5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7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63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B82B-44B8-4FE1-979F-D515596FD7C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5BA5-302F-4837-9F29-86F699244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4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29576" y="915001"/>
            <a:ext cx="6135585" cy="1124709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建築工事業における労働災害が</a:t>
            </a:r>
            <a:r>
              <a:rPr lang="en-US" altLang="ja-JP" sz="2800" dirty="0" smtClean="0">
                <a:solidFill>
                  <a:srgbClr val="FFFF00"/>
                </a:solidFill>
              </a:rPr>
              <a:t/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r>
              <a:rPr lang="ja-JP" altLang="en-US" sz="2800" dirty="0" smtClean="0">
                <a:solidFill>
                  <a:srgbClr val="FFFF00"/>
                </a:solidFill>
              </a:rPr>
              <a:t>増加しています！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6702" y="2240779"/>
            <a:ext cx="6286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富山労働基準監督署管内における令和６年１月～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月の休業４日以上の死傷者数は、「全産業」では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90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で前年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同期の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120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人より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30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人（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25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％）減少していますが、</a:t>
            </a:r>
            <a:r>
              <a:rPr lang="ja-JP" altLang="en-US" sz="16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「建築工事業」では</a:t>
            </a:r>
            <a:r>
              <a:rPr lang="en-US" altLang="ja-JP" sz="16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16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人と、前年同期の</a:t>
            </a:r>
            <a:r>
              <a:rPr lang="en-US" altLang="ja-JP" sz="16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</a:t>
            </a:r>
            <a:r>
              <a:rPr lang="ja-JP" altLang="en-US" sz="1600" u="sng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人から倍増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しています。</a:t>
            </a:r>
            <a:endParaRPr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また、</a:t>
            </a:r>
            <a:r>
              <a:rPr lang="en-US" altLang="ja-JP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12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件の災害のうち７件が、はしご、脚立及び建築物等からの</a:t>
            </a:r>
            <a:r>
              <a:rPr lang="ja-JP" altLang="en-US" sz="1600" dirty="0" smtClean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「墜落・転落」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となっております。</a:t>
            </a:r>
            <a:endParaRPr kumimoji="1" lang="en-US" altLang="ja-JP" sz="9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全国安全週間（７月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日～７日）を迎えるに当たり、改めて安全意識の高揚を図るなど、</a:t>
            </a:r>
            <a:r>
              <a:rPr kumimoji="1"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関係者が一体となって労働災害の防止に努めましょう。</a:t>
            </a:r>
            <a:endParaRPr kumimoji="1" lang="en-US" altLang="ja-JP" sz="1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57287" y="9489504"/>
            <a:ext cx="623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>
                <a:latin typeface="+mn-ea"/>
              </a:rPr>
              <a:t>（</a:t>
            </a:r>
            <a:r>
              <a:rPr lang="en-US" altLang="ja-JP" sz="1050" dirty="0" smtClean="0">
                <a:latin typeface="+mn-ea"/>
              </a:rPr>
              <a:t>R6.6</a:t>
            </a:r>
            <a:r>
              <a:rPr lang="ja-JP" altLang="en-US" sz="1050" dirty="0" smtClean="0">
                <a:latin typeface="+mn-ea"/>
              </a:rPr>
              <a:t>）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1027" name="図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2" y="284848"/>
            <a:ext cx="186842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02750" y="9275524"/>
            <a:ext cx="36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富山労働基準監督署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702" y="4578765"/>
            <a:ext cx="582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◆ </a:t>
            </a:r>
            <a:r>
              <a:rPr kumimoji="1"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建築工事業における墜落・転落災害の内容</a:t>
            </a:r>
            <a:endParaRPr kumimoji="1" lang="en-US" altLang="ja-JP" sz="2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58342" y="263565"/>
            <a:ext cx="362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富山労働基準監督署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6294" t="27114" r="39370" b="26375"/>
          <a:stretch/>
        </p:blipFill>
        <p:spPr>
          <a:xfrm>
            <a:off x="299167" y="4993908"/>
            <a:ext cx="6230566" cy="42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6763" y="520724"/>
            <a:ext cx="516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◆ 建築工事業における事故の型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別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割合 </a:t>
            </a:r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◆</a:t>
            </a:r>
            <a:endParaRPr kumimoji="1" lang="en-US" altLang="ja-JP" sz="2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（令和６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は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５月末日時点</a:t>
            </a:r>
            <a:r>
              <a:rPr lang="ja-JP" altLang="en-US" sz="1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の速報値）</a:t>
            </a:r>
            <a:endParaRPr kumimoji="1" lang="ja-JP" altLang="en-US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107902295"/>
              </p:ext>
            </p:extLst>
          </p:nvPr>
        </p:nvGraphicFramePr>
        <p:xfrm>
          <a:off x="347847" y="1105499"/>
          <a:ext cx="5989539" cy="392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228227" y="9271026"/>
            <a:ext cx="36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富山労働基準監督署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爆発 1 12"/>
          <p:cNvSpPr/>
          <p:nvPr/>
        </p:nvSpPr>
        <p:spPr>
          <a:xfrm>
            <a:off x="4264244" y="573896"/>
            <a:ext cx="3024336" cy="1843554"/>
          </a:xfrm>
          <a:prstGeom prst="irregularSeal1">
            <a:avLst/>
          </a:prstGeom>
          <a:solidFill>
            <a:srgbClr val="FF0000"/>
          </a:solidFill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墜落・転落災害が多く発生しています。ＫＹやリスクアセスメントの再徹底をお願いします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6763" y="4934450"/>
            <a:ext cx="627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◆ 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リスクアセスメントで現場の危険を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あらかじめ</a:t>
            </a:r>
            <a:endParaRPr lang="en-US" altLang="ja-JP" sz="2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200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把握</a:t>
            </a:r>
            <a:r>
              <a:rPr lang="ja-JP" altLang="en-US" sz="2000" dirty="0" err="1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し</a:t>
            </a:r>
            <a:r>
              <a:rPr lang="ja-JP" altLang="en-US" sz="2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不安全状態と不安全行動を排除しましょう　</a:t>
            </a:r>
            <a:endParaRPr kumimoji="1" lang="ja-JP" altLang="en-US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4828" y="763215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作業を行う環境の確認・把握</a:t>
            </a:r>
            <a:endParaRPr kumimoji="1" lang="ja-JP" altLang="en-US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01837" y="7174678"/>
            <a:ext cx="185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作業を行う際の</a:t>
            </a:r>
            <a:endParaRPr kumimoji="1" lang="en-US" altLang="ja-JP" sz="1600" b="1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6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災害の発生可能性と重篤性を評価</a:t>
            </a:r>
            <a:endParaRPr kumimoji="1" lang="ja-JP" altLang="en-US" sz="16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86587" y="6934485"/>
            <a:ext cx="194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①と②を踏まえた対策方法の確認と実行</a:t>
            </a:r>
            <a:endParaRPr kumimoji="1" lang="ja-JP" altLang="en-US" sz="16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9" name="L 字 18"/>
          <p:cNvSpPr/>
          <p:nvPr/>
        </p:nvSpPr>
        <p:spPr>
          <a:xfrm rot="5400000">
            <a:off x="659845" y="7207710"/>
            <a:ext cx="1529436" cy="2022117"/>
          </a:xfrm>
          <a:custGeom>
            <a:avLst/>
            <a:gdLst>
              <a:gd name="connsiteX0" fmla="*/ 0 w 390402"/>
              <a:gd name="connsiteY0" fmla="*/ 0 h 2022117"/>
              <a:gd name="connsiteX1" fmla="*/ 195201 w 390402"/>
              <a:gd name="connsiteY1" fmla="*/ 0 h 2022117"/>
              <a:gd name="connsiteX2" fmla="*/ 195201 w 390402"/>
              <a:gd name="connsiteY2" fmla="*/ 1826916 h 2022117"/>
              <a:gd name="connsiteX3" fmla="*/ 390402 w 390402"/>
              <a:gd name="connsiteY3" fmla="*/ 1826916 h 2022117"/>
              <a:gd name="connsiteX4" fmla="*/ 390402 w 390402"/>
              <a:gd name="connsiteY4" fmla="*/ 2022117 h 2022117"/>
              <a:gd name="connsiteX5" fmla="*/ 0 w 390402"/>
              <a:gd name="connsiteY5" fmla="*/ 2022117 h 2022117"/>
              <a:gd name="connsiteX6" fmla="*/ 0 w 390402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390402 w 1520705"/>
              <a:gd name="connsiteY3" fmla="*/ 18269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1469902 w 1520705"/>
              <a:gd name="connsiteY3" fmla="*/ 18396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7848"/>
              <a:gd name="connsiteY0" fmla="*/ 0 h 2022117"/>
              <a:gd name="connsiteX1" fmla="*/ 195201 w 1527848"/>
              <a:gd name="connsiteY1" fmla="*/ 0 h 2022117"/>
              <a:gd name="connsiteX2" fmla="*/ 195201 w 1527848"/>
              <a:gd name="connsiteY2" fmla="*/ 1826916 h 2022117"/>
              <a:gd name="connsiteX3" fmla="*/ 1469902 w 1527848"/>
              <a:gd name="connsiteY3" fmla="*/ 1839616 h 2022117"/>
              <a:gd name="connsiteX4" fmla="*/ 1527848 w 1527848"/>
              <a:gd name="connsiteY4" fmla="*/ 2014973 h 2022117"/>
              <a:gd name="connsiteX5" fmla="*/ 0 w 1527848"/>
              <a:gd name="connsiteY5" fmla="*/ 2022117 h 2022117"/>
              <a:gd name="connsiteX6" fmla="*/ 0 w 1527848"/>
              <a:gd name="connsiteY6" fmla="*/ 0 h 2022117"/>
              <a:gd name="connsiteX0" fmla="*/ 0 w 1529436"/>
              <a:gd name="connsiteY0" fmla="*/ 0 h 2022117"/>
              <a:gd name="connsiteX1" fmla="*/ 195201 w 1529436"/>
              <a:gd name="connsiteY1" fmla="*/ 0 h 2022117"/>
              <a:gd name="connsiteX2" fmla="*/ 195201 w 1529436"/>
              <a:gd name="connsiteY2" fmla="*/ 1826916 h 2022117"/>
              <a:gd name="connsiteX3" fmla="*/ 1529436 w 1529436"/>
              <a:gd name="connsiteY3" fmla="*/ 1815804 h 2022117"/>
              <a:gd name="connsiteX4" fmla="*/ 1527848 w 1529436"/>
              <a:gd name="connsiteY4" fmla="*/ 2014973 h 2022117"/>
              <a:gd name="connsiteX5" fmla="*/ 0 w 1529436"/>
              <a:gd name="connsiteY5" fmla="*/ 2022117 h 2022117"/>
              <a:gd name="connsiteX6" fmla="*/ 0 w 1529436"/>
              <a:gd name="connsiteY6" fmla="*/ 0 h 20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436" h="2022117">
                <a:moveTo>
                  <a:pt x="0" y="0"/>
                </a:moveTo>
                <a:lnTo>
                  <a:pt x="195201" y="0"/>
                </a:lnTo>
                <a:lnTo>
                  <a:pt x="195201" y="1826916"/>
                </a:lnTo>
                <a:lnTo>
                  <a:pt x="1529436" y="1815804"/>
                </a:lnTo>
                <a:cubicBezTo>
                  <a:pt x="1528907" y="1882194"/>
                  <a:pt x="1528377" y="1948583"/>
                  <a:pt x="1527848" y="2014973"/>
                </a:cubicBezTo>
                <a:lnTo>
                  <a:pt x="0" y="2022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L 字 18"/>
          <p:cNvSpPr/>
          <p:nvPr/>
        </p:nvSpPr>
        <p:spPr>
          <a:xfrm rot="5400000">
            <a:off x="2944901" y="6714134"/>
            <a:ext cx="1529436" cy="2022117"/>
          </a:xfrm>
          <a:custGeom>
            <a:avLst/>
            <a:gdLst>
              <a:gd name="connsiteX0" fmla="*/ 0 w 390402"/>
              <a:gd name="connsiteY0" fmla="*/ 0 h 2022117"/>
              <a:gd name="connsiteX1" fmla="*/ 195201 w 390402"/>
              <a:gd name="connsiteY1" fmla="*/ 0 h 2022117"/>
              <a:gd name="connsiteX2" fmla="*/ 195201 w 390402"/>
              <a:gd name="connsiteY2" fmla="*/ 1826916 h 2022117"/>
              <a:gd name="connsiteX3" fmla="*/ 390402 w 390402"/>
              <a:gd name="connsiteY3" fmla="*/ 1826916 h 2022117"/>
              <a:gd name="connsiteX4" fmla="*/ 390402 w 390402"/>
              <a:gd name="connsiteY4" fmla="*/ 2022117 h 2022117"/>
              <a:gd name="connsiteX5" fmla="*/ 0 w 390402"/>
              <a:gd name="connsiteY5" fmla="*/ 2022117 h 2022117"/>
              <a:gd name="connsiteX6" fmla="*/ 0 w 390402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390402 w 1520705"/>
              <a:gd name="connsiteY3" fmla="*/ 18269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1469902 w 1520705"/>
              <a:gd name="connsiteY3" fmla="*/ 18396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7848"/>
              <a:gd name="connsiteY0" fmla="*/ 0 h 2022117"/>
              <a:gd name="connsiteX1" fmla="*/ 195201 w 1527848"/>
              <a:gd name="connsiteY1" fmla="*/ 0 h 2022117"/>
              <a:gd name="connsiteX2" fmla="*/ 195201 w 1527848"/>
              <a:gd name="connsiteY2" fmla="*/ 1826916 h 2022117"/>
              <a:gd name="connsiteX3" fmla="*/ 1469902 w 1527848"/>
              <a:gd name="connsiteY3" fmla="*/ 1839616 h 2022117"/>
              <a:gd name="connsiteX4" fmla="*/ 1527848 w 1527848"/>
              <a:gd name="connsiteY4" fmla="*/ 2014973 h 2022117"/>
              <a:gd name="connsiteX5" fmla="*/ 0 w 1527848"/>
              <a:gd name="connsiteY5" fmla="*/ 2022117 h 2022117"/>
              <a:gd name="connsiteX6" fmla="*/ 0 w 1527848"/>
              <a:gd name="connsiteY6" fmla="*/ 0 h 2022117"/>
              <a:gd name="connsiteX0" fmla="*/ 0 w 1529436"/>
              <a:gd name="connsiteY0" fmla="*/ 0 h 2022117"/>
              <a:gd name="connsiteX1" fmla="*/ 195201 w 1529436"/>
              <a:gd name="connsiteY1" fmla="*/ 0 h 2022117"/>
              <a:gd name="connsiteX2" fmla="*/ 195201 w 1529436"/>
              <a:gd name="connsiteY2" fmla="*/ 1826916 h 2022117"/>
              <a:gd name="connsiteX3" fmla="*/ 1529436 w 1529436"/>
              <a:gd name="connsiteY3" fmla="*/ 1815804 h 2022117"/>
              <a:gd name="connsiteX4" fmla="*/ 1527848 w 1529436"/>
              <a:gd name="connsiteY4" fmla="*/ 2014973 h 2022117"/>
              <a:gd name="connsiteX5" fmla="*/ 0 w 1529436"/>
              <a:gd name="connsiteY5" fmla="*/ 2022117 h 2022117"/>
              <a:gd name="connsiteX6" fmla="*/ 0 w 1529436"/>
              <a:gd name="connsiteY6" fmla="*/ 0 h 20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436" h="2022117">
                <a:moveTo>
                  <a:pt x="0" y="0"/>
                </a:moveTo>
                <a:lnTo>
                  <a:pt x="195201" y="0"/>
                </a:lnTo>
                <a:lnTo>
                  <a:pt x="195201" y="1826916"/>
                </a:lnTo>
                <a:lnTo>
                  <a:pt x="1529436" y="1815804"/>
                </a:lnTo>
                <a:cubicBezTo>
                  <a:pt x="1528907" y="1882194"/>
                  <a:pt x="1528377" y="1948583"/>
                  <a:pt x="1527848" y="2014973"/>
                </a:cubicBezTo>
                <a:lnTo>
                  <a:pt x="0" y="2022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L 字 18"/>
          <p:cNvSpPr/>
          <p:nvPr/>
        </p:nvSpPr>
        <p:spPr>
          <a:xfrm rot="5400000">
            <a:off x="5099428" y="6477915"/>
            <a:ext cx="1366524" cy="1800770"/>
          </a:xfrm>
          <a:custGeom>
            <a:avLst/>
            <a:gdLst>
              <a:gd name="connsiteX0" fmla="*/ 0 w 390402"/>
              <a:gd name="connsiteY0" fmla="*/ 0 h 2022117"/>
              <a:gd name="connsiteX1" fmla="*/ 195201 w 390402"/>
              <a:gd name="connsiteY1" fmla="*/ 0 h 2022117"/>
              <a:gd name="connsiteX2" fmla="*/ 195201 w 390402"/>
              <a:gd name="connsiteY2" fmla="*/ 1826916 h 2022117"/>
              <a:gd name="connsiteX3" fmla="*/ 390402 w 390402"/>
              <a:gd name="connsiteY3" fmla="*/ 1826916 h 2022117"/>
              <a:gd name="connsiteX4" fmla="*/ 390402 w 390402"/>
              <a:gd name="connsiteY4" fmla="*/ 2022117 h 2022117"/>
              <a:gd name="connsiteX5" fmla="*/ 0 w 390402"/>
              <a:gd name="connsiteY5" fmla="*/ 2022117 h 2022117"/>
              <a:gd name="connsiteX6" fmla="*/ 0 w 390402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390402 w 1520705"/>
              <a:gd name="connsiteY3" fmla="*/ 18269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0705"/>
              <a:gd name="connsiteY0" fmla="*/ 0 h 2022117"/>
              <a:gd name="connsiteX1" fmla="*/ 195201 w 1520705"/>
              <a:gd name="connsiteY1" fmla="*/ 0 h 2022117"/>
              <a:gd name="connsiteX2" fmla="*/ 195201 w 1520705"/>
              <a:gd name="connsiteY2" fmla="*/ 1826916 h 2022117"/>
              <a:gd name="connsiteX3" fmla="*/ 1469902 w 1520705"/>
              <a:gd name="connsiteY3" fmla="*/ 1839616 h 2022117"/>
              <a:gd name="connsiteX4" fmla="*/ 1520705 w 1520705"/>
              <a:gd name="connsiteY4" fmla="*/ 1984017 h 2022117"/>
              <a:gd name="connsiteX5" fmla="*/ 0 w 1520705"/>
              <a:gd name="connsiteY5" fmla="*/ 2022117 h 2022117"/>
              <a:gd name="connsiteX6" fmla="*/ 0 w 1520705"/>
              <a:gd name="connsiteY6" fmla="*/ 0 h 2022117"/>
              <a:gd name="connsiteX0" fmla="*/ 0 w 1527848"/>
              <a:gd name="connsiteY0" fmla="*/ 0 h 2022117"/>
              <a:gd name="connsiteX1" fmla="*/ 195201 w 1527848"/>
              <a:gd name="connsiteY1" fmla="*/ 0 h 2022117"/>
              <a:gd name="connsiteX2" fmla="*/ 195201 w 1527848"/>
              <a:gd name="connsiteY2" fmla="*/ 1826916 h 2022117"/>
              <a:gd name="connsiteX3" fmla="*/ 1469902 w 1527848"/>
              <a:gd name="connsiteY3" fmla="*/ 1839616 h 2022117"/>
              <a:gd name="connsiteX4" fmla="*/ 1527848 w 1527848"/>
              <a:gd name="connsiteY4" fmla="*/ 2014973 h 2022117"/>
              <a:gd name="connsiteX5" fmla="*/ 0 w 1527848"/>
              <a:gd name="connsiteY5" fmla="*/ 2022117 h 2022117"/>
              <a:gd name="connsiteX6" fmla="*/ 0 w 1527848"/>
              <a:gd name="connsiteY6" fmla="*/ 0 h 2022117"/>
              <a:gd name="connsiteX0" fmla="*/ 0 w 1529436"/>
              <a:gd name="connsiteY0" fmla="*/ 0 h 2022117"/>
              <a:gd name="connsiteX1" fmla="*/ 195201 w 1529436"/>
              <a:gd name="connsiteY1" fmla="*/ 0 h 2022117"/>
              <a:gd name="connsiteX2" fmla="*/ 195201 w 1529436"/>
              <a:gd name="connsiteY2" fmla="*/ 1826916 h 2022117"/>
              <a:gd name="connsiteX3" fmla="*/ 1529436 w 1529436"/>
              <a:gd name="connsiteY3" fmla="*/ 1815804 h 2022117"/>
              <a:gd name="connsiteX4" fmla="*/ 1527848 w 1529436"/>
              <a:gd name="connsiteY4" fmla="*/ 2014973 h 2022117"/>
              <a:gd name="connsiteX5" fmla="*/ 0 w 1529436"/>
              <a:gd name="connsiteY5" fmla="*/ 2022117 h 2022117"/>
              <a:gd name="connsiteX6" fmla="*/ 0 w 1529436"/>
              <a:gd name="connsiteY6" fmla="*/ 0 h 20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436" h="2022117">
                <a:moveTo>
                  <a:pt x="0" y="0"/>
                </a:moveTo>
                <a:lnTo>
                  <a:pt x="195201" y="0"/>
                </a:lnTo>
                <a:lnTo>
                  <a:pt x="195201" y="1826916"/>
                </a:lnTo>
                <a:lnTo>
                  <a:pt x="1529436" y="1815804"/>
                </a:lnTo>
                <a:cubicBezTo>
                  <a:pt x="1528907" y="1882194"/>
                  <a:pt x="1528377" y="1948583"/>
                  <a:pt x="1527848" y="2014973"/>
                </a:cubicBezTo>
                <a:lnTo>
                  <a:pt x="0" y="2022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10705" y="6509286"/>
            <a:ext cx="1148168" cy="864787"/>
            <a:chOff x="980728" y="6199011"/>
            <a:chExt cx="1215898" cy="842222"/>
          </a:xfrm>
        </p:grpSpPr>
        <p:sp>
          <p:nvSpPr>
            <p:cNvPr id="22" name="楕円 21"/>
            <p:cNvSpPr/>
            <p:nvPr/>
          </p:nvSpPr>
          <p:spPr>
            <a:xfrm>
              <a:off x="980728" y="6199011"/>
              <a:ext cx="936104" cy="8422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045385" y="6373319"/>
              <a:ext cx="1151241" cy="47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ステップ</a:t>
              </a:r>
              <a:endParaRPr kumimoji="1" lang="en-US" altLang="ja-JP" sz="12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4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①</a:t>
              </a:r>
              <a:endParaRPr kumimoji="1" lang="ja-JP" altLang="en-US" sz="1400" b="1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189146" y="5995242"/>
            <a:ext cx="1215898" cy="842222"/>
            <a:chOff x="980728" y="6199011"/>
            <a:chExt cx="1215898" cy="842222"/>
          </a:xfrm>
        </p:grpSpPr>
        <p:sp>
          <p:nvSpPr>
            <p:cNvPr id="27" name="楕円 26"/>
            <p:cNvSpPr/>
            <p:nvPr/>
          </p:nvSpPr>
          <p:spPr>
            <a:xfrm>
              <a:off x="980728" y="6199011"/>
              <a:ext cx="936104" cy="8422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045385" y="6373319"/>
              <a:ext cx="11512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ステップ</a:t>
              </a:r>
              <a:endParaRPr kumimoji="1" lang="en-US" altLang="ja-JP" sz="1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6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②</a:t>
              </a:r>
              <a:endParaRPr kumimoji="1"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547406" y="5674576"/>
            <a:ext cx="1215898" cy="842222"/>
            <a:chOff x="980728" y="6199011"/>
            <a:chExt cx="1215898" cy="842222"/>
          </a:xfrm>
        </p:grpSpPr>
        <p:sp>
          <p:nvSpPr>
            <p:cNvPr id="30" name="楕円 29"/>
            <p:cNvSpPr/>
            <p:nvPr/>
          </p:nvSpPr>
          <p:spPr>
            <a:xfrm>
              <a:off x="980728" y="6199011"/>
              <a:ext cx="936104" cy="8422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045385" y="6373319"/>
              <a:ext cx="11512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ステップ</a:t>
              </a:r>
              <a:endParaRPr kumimoji="1" lang="en-US" altLang="ja-JP" sz="1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600" b="1" dirty="0" smtClean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③</a:t>
              </a:r>
              <a:endParaRPr kumimoji="1" lang="ja-JP" altLang="en-US" sz="1600" b="1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sp>
        <p:nvSpPr>
          <p:cNvPr id="36" name="直角三角形 35"/>
          <p:cNvSpPr/>
          <p:nvPr/>
        </p:nvSpPr>
        <p:spPr>
          <a:xfrm rot="16200000">
            <a:off x="1988973" y="6837464"/>
            <a:ext cx="424047" cy="512380"/>
          </a:xfrm>
          <a:prstGeom prst="rtTriangle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直角三角形 36"/>
          <p:cNvSpPr/>
          <p:nvPr/>
        </p:nvSpPr>
        <p:spPr>
          <a:xfrm rot="16200000">
            <a:off x="4308411" y="6285812"/>
            <a:ext cx="424047" cy="512380"/>
          </a:xfrm>
          <a:prstGeom prst="rtTriangle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/>
          <a:srcRect l="62993" t="23422" r="21651" b="55168"/>
          <a:stretch/>
        </p:blipFill>
        <p:spPr>
          <a:xfrm>
            <a:off x="5148191" y="8271587"/>
            <a:ext cx="1360044" cy="15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293</Words>
  <Application>Microsoft Office PowerPoint</Application>
  <PresentationFormat>A4 210 x 297 mm</PresentationFormat>
  <Paragraphs>31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HGSｺﾞｼｯｸE</vt:lpstr>
      <vt:lpstr>HGSｺﾞｼｯｸM</vt:lpstr>
      <vt:lpstr>HG丸ｺﾞｼｯｸM-PRO</vt:lpstr>
      <vt:lpstr>ＭＳ Ｐゴシック</vt:lpstr>
      <vt:lpstr>ＭＳ ゴシック</vt:lpstr>
      <vt:lpstr>Arial</vt:lpstr>
      <vt:lpstr>Calibri</vt:lpstr>
      <vt:lpstr>Office ​​テーマ</vt:lpstr>
      <vt:lpstr>建築工事業における労働災害が 増加しています！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吉岡　健一</dc:creator>
  <cp:lastModifiedBy>健二 中内</cp:lastModifiedBy>
  <cp:revision>254</cp:revision>
  <cp:lastPrinted>2024-06-26T04:55:01Z</cp:lastPrinted>
  <dcterms:created xsi:type="dcterms:W3CDTF">2015-09-30T01:42:01Z</dcterms:created>
  <dcterms:modified xsi:type="dcterms:W3CDTF">2024-06-28T00:45:26Z</dcterms:modified>
</cp:coreProperties>
</file>