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0"/>
  </p:notesMasterIdLst>
  <p:sldIdLst>
    <p:sldId id="289" r:id="rId4"/>
    <p:sldId id="261" r:id="rId5"/>
    <p:sldId id="295" r:id="rId6"/>
    <p:sldId id="262" r:id="rId7"/>
    <p:sldId id="268" r:id="rId8"/>
    <p:sldId id="277" r:id="rId9"/>
    <p:sldId id="292" r:id="rId10"/>
    <p:sldId id="308" r:id="rId11"/>
    <p:sldId id="309" r:id="rId12"/>
    <p:sldId id="310" r:id="rId13"/>
    <p:sldId id="263" r:id="rId14"/>
    <p:sldId id="317" r:id="rId15"/>
    <p:sldId id="291" r:id="rId16"/>
    <p:sldId id="301" r:id="rId17"/>
    <p:sldId id="300" r:id="rId18"/>
    <p:sldId id="316" r:id="rId19"/>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201" userDrawn="1">
          <p15:clr>
            <a:srgbClr val="A4A3A4"/>
          </p15:clr>
        </p15:guide>
        <p15:guide id="5" orient="horz" pos="172" userDrawn="1">
          <p15:clr>
            <a:srgbClr val="A4A3A4"/>
          </p15:clr>
        </p15:guide>
        <p15:guide id="6" pos="2024" userDrawn="1">
          <p15:clr>
            <a:srgbClr val="A4A3A4"/>
          </p15:clr>
        </p15:guide>
        <p15:guide id="7" pos="550" userDrawn="1">
          <p15:clr>
            <a:srgbClr val="A4A3A4"/>
          </p15:clr>
        </p15:guide>
        <p15:guide id="8" pos="2432" userDrawn="1">
          <p15:clr>
            <a:srgbClr val="A4A3A4"/>
          </p15:clr>
        </p15:guide>
        <p15:guide id="9" pos="10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103185"/>
    <a:srgbClr val="FEDFE1"/>
    <a:srgbClr val="FDF3B9"/>
    <a:srgbClr val="FFFFCC"/>
    <a:srgbClr val="C9E7E7"/>
    <a:srgbClr val="AEB5D3"/>
    <a:srgbClr val="66BAB7"/>
    <a:srgbClr val="2D2D8A"/>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D77C1A-4655-4E8B-83F2-5759CDA91E03}" v="57" dt="2023-09-11T05:41:36.581"/>
    <p1510:client id="{D86965FE-E6E5-4513-BFF3-07F0FF72312B}" v="1" dt="2023-09-10T23:28:03.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94000" autoAdjust="0"/>
  </p:normalViewPr>
  <p:slideViewPr>
    <p:cSldViewPr snapToGrid="0">
      <p:cViewPr varScale="1">
        <p:scale>
          <a:sx n="71" d="100"/>
          <a:sy n="71" d="100"/>
        </p:scale>
        <p:origin x="1842" y="84"/>
      </p:cViewPr>
      <p:guideLst>
        <p:guide orient="horz" pos="3120"/>
        <p:guide pos="2160"/>
        <p:guide pos="119"/>
        <p:guide pos="4201"/>
        <p:guide orient="horz" pos="172"/>
        <p:guide pos="2024"/>
        <p:guide pos="550"/>
        <p:guide pos="2432"/>
        <p:guide pos="10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野村 好美(nomura-konomi.tp5)" userId="4e0a8abb-2314-4905-a5b4-46a92dd18399" providerId="ADAL" clId="{24A6B421-BEFC-4215-87E6-8376F70675E3}"/>
    <pc:docChg chg="undo custSel modSld">
      <pc:chgData name="野村 好美(nomura-konomi.tp5)" userId="4e0a8abb-2314-4905-a5b4-46a92dd18399" providerId="ADAL" clId="{24A6B421-BEFC-4215-87E6-8376F70675E3}" dt="2023-09-08T05:43:00.102" v="22" actId="207"/>
      <pc:docMkLst>
        <pc:docMk/>
      </pc:docMkLst>
      <pc:sldChg chg="modSp mod">
        <pc:chgData name="野村 好美(nomura-konomi.tp5)" userId="4e0a8abb-2314-4905-a5b4-46a92dd18399" providerId="ADAL" clId="{24A6B421-BEFC-4215-87E6-8376F70675E3}" dt="2023-09-08T05:43:00.102" v="22" actId="207"/>
        <pc:sldMkLst>
          <pc:docMk/>
          <pc:sldMk cId="0" sldId="268"/>
        </pc:sldMkLst>
        <pc:spChg chg="mod">
          <ac:chgData name="野村 好美(nomura-konomi.tp5)" userId="4e0a8abb-2314-4905-a5b4-46a92dd18399" providerId="ADAL" clId="{24A6B421-BEFC-4215-87E6-8376F70675E3}" dt="2023-09-08T05:43:00.102" v="22" actId="207"/>
          <ac:spMkLst>
            <pc:docMk/>
            <pc:sldMk cId="0" sldId="268"/>
            <ac:spMk id="20" creationId="{1F5350A6-DC95-C4FC-B309-5F1A9F5D6623}"/>
          </ac:spMkLst>
        </pc:spChg>
        <pc:spChg chg="mod">
          <ac:chgData name="野村 好美(nomura-konomi.tp5)" userId="4e0a8abb-2314-4905-a5b4-46a92dd18399" providerId="ADAL" clId="{24A6B421-BEFC-4215-87E6-8376F70675E3}" dt="2023-09-08T05:42:01.409" v="4" actId="207"/>
          <ac:spMkLst>
            <pc:docMk/>
            <pc:sldMk cId="0" sldId="268"/>
            <ac:spMk id="22" creationId="{BAA3AA47-EB29-86AE-9B5D-8141B9963824}"/>
          </ac:spMkLst>
        </pc:spChg>
      </pc:sldChg>
    </pc:docChg>
  </pc:docChgLst>
  <pc:docChgLst>
    <pc:chgData name="野村 好美(nomura-konomi.tp5)" userId="4e0a8abb-2314-4905-a5b4-46a92dd18399" providerId="ADAL" clId="{D86965FE-E6E5-4513-BFF3-07F0FF72312B}"/>
    <pc:docChg chg="modSld">
      <pc:chgData name="野村 好美(nomura-konomi.tp5)" userId="4e0a8abb-2314-4905-a5b4-46a92dd18399" providerId="ADAL" clId="{D86965FE-E6E5-4513-BFF3-07F0FF72312B}" dt="2023-09-10T23:28:03.379" v="0" actId="1076"/>
      <pc:docMkLst>
        <pc:docMk/>
      </pc:docMkLst>
      <pc:sldChg chg="modSp">
        <pc:chgData name="野村 好美(nomura-konomi.tp5)" userId="4e0a8abb-2314-4905-a5b4-46a92dd18399" providerId="ADAL" clId="{D86965FE-E6E5-4513-BFF3-07F0FF72312B}" dt="2023-09-10T23:28:03.379" v="0" actId="1076"/>
        <pc:sldMkLst>
          <pc:docMk/>
          <pc:sldMk cId="0" sldId="295"/>
        </pc:sldMkLst>
        <pc:spChg chg="mod">
          <ac:chgData name="野村 好美(nomura-konomi.tp5)" userId="4e0a8abb-2314-4905-a5b4-46a92dd18399" providerId="ADAL" clId="{D86965FE-E6E5-4513-BFF3-07F0FF72312B}" dt="2023-09-10T23:28:03.379" v="0" actId="1076"/>
          <ac:spMkLst>
            <pc:docMk/>
            <pc:sldMk cId="0" sldId="295"/>
            <ac:spMk id="32" creationId="{7A5A9078-20EE-F568-4907-40CC5C6ADE2C}"/>
          </ac:spMkLst>
        </pc:spChg>
      </pc:sldChg>
    </pc:docChg>
  </pc:docChgLst>
  <pc:docChgLst>
    <pc:chgData name="野村 好美(nomura-konomi.tp5)" userId="4e0a8abb-2314-4905-a5b4-46a92dd18399" providerId="ADAL" clId="{B707654D-15FA-44FA-A46B-57B488A983F3}"/>
    <pc:docChg chg="custSel modSld">
      <pc:chgData name="野村 好美(nomura-konomi.tp5)" userId="4e0a8abb-2314-4905-a5b4-46a92dd18399" providerId="ADAL" clId="{B707654D-15FA-44FA-A46B-57B488A983F3}" dt="2023-09-08T08:03:01.698" v="456" actId="1076"/>
      <pc:docMkLst>
        <pc:docMk/>
      </pc:docMkLst>
      <pc:sldChg chg="modSp mod">
        <pc:chgData name="野村 好美(nomura-konomi.tp5)" userId="4e0a8abb-2314-4905-a5b4-46a92dd18399" providerId="ADAL" clId="{B707654D-15FA-44FA-A46B-57B488A983F3}" dt="2023-09-08T07:33:34.270" v="2" actId="207"/>
        <pc:sldMkLst>
          <pc:docMk/>
          <pc:sldMk cId="0" sldId="268"/>
        </pc:sldMkLst>
        <pc:spChg chg="mod">
          <ac:chgData name="野村 好美(nomura-konomi.tp5)" userId="4e0a8abb-2314-4905-a5b4-46a92dd18399" providerId="ADAL" clId="{B707654D-15FA-44FA-A46B-57B488A983F3}" dt="2023-09-08T07:33:34.270" v="2" actId="207"/>
          <ac:spMkLst>
            <pc:docMk/>
            <pc:sldMk cId="0" sldId="268"/>
            <ac:spMk id="20" creationId="{1F5350A6-DC95-C4FC-B309-5F1A9F5D6623}"/>
          </ac:spMkLst>
        </pc:spChg>
        <pc:spChg chg="mod">
          <ac:chgData name="野村 好美(nomura-konomi.tp5)" userId="4e0a8abb-2314-4905-a5b4-46a92dd18399" providerId="ADAL" clId="{B707654D-15FA-44FA-A46B-57B488A983F3}" dt="2023-09-08T07:33:27.961" v="1" actId="207"/>
          <ac:spMkLst>
            <pc:docMk/>
            <pc:sldMk cId="0" sldId="268"/>
            <ac:spMk id="22" creationId="{BAA3AA47-EB29-86AE-9B5D-8141B9963824}"/>
          </ac:spMkLst>
        </pc:spChg>
      </pc:sldChg>
      <pc:sldChg chg="addSp delSp modSp mod">
        <pc:chgData name="野村 好美(nomura-konomi.tp5)" userId="4e0a8abb-2314-4905-a5b4-46a92dd18399" providerId="ADAL" clId="{B707654D-15FA-44FA-A46B-57B488A983F3}" dt="2023-09-08T08:03:01.698" v="456" actId="1076"/>
        <pc:sldMkLst>
          <pc:docMk/>
          <pc:sldMk cId="0" sldId="291"/>
        </pc:sldMkLst>
        <pc:spChg chg="mod">
          <ac:chgData name="野村 好美(nomura-konomi.tp5)" userId="4e0a8abb-2314-4905-a5b4-46a92dd18399" providerId="ADAL" clId="{B707654D-15FA-44FA-A46B-57B488A983F3}" dt="2023-09-08T08:00:05.430" v="433" actId="1076"/>
          <ac:spMkLst>
            <pc:docMk/>
            <pc:sldMk cId="0" sldId="291"/>
            <ac:spMk id="17" creationId="{42A04883-C37C-C785-170C-1BEE243D01E9}"/>
          </ac:spMkLst>
        </pc:spChg>
        <pc:spChg chg="mod">
          <ac:chgData name="野村 好美(nomura-konomi.tp5)" userId="4e0a8abb-2314-4905-a5b4-46a92dd18399" providerId="ADAL" clId="{B707654D-15FA-44FA-A46B-57B488A983F3}" dt="2023-09-08T08:03:01.698" v="456" actId="1076"/>
          <ac:spMkLst>
            <pc:docMk/>
            <pc:sldMk cId="0" sldId="291"/>
            <ac:spMk id="23" creationId="{F7DCCE13-30E6-078C-5200-024892762261}"/>
          </ac:spMkLst>
        </pc:spChg>
        <pc:spChg chg="add mod">
          <ac:chgData name="野村 好美(nomura-konomi.tp5)" userId="4e0a8abb-2314-4905-a5b4-46a92dd18399" providerId="ADAL" clId="{B707654D-15FA-44FA-A46B-57B488A983F3}" dt="2023-09-08T07:59:39.235" v="430" actId="1076"/>
          <ac:spMkLst>
            <pc:docMk/>
            <pc:sldMk cId="0" sldId="291"/>
            <ac:spMk id="27" creationId="{351D0DB2-E9D3-C557-83B2-69A80B9AE29A}"/>
          </ac:spMkLst>
        </pc:spChg>
        <pc:spChg chg="add del mod">
          <ac:chgData name="野村 好美(nomura-konomi.tp5)" userId="4e0a8abb-2314-4905-a5b4-46a92dd18399" providerId="ADAL" clId="{B707654D-15FA-44FA-A46B-57B488A983F3}" dt="2023-09-08T07:57:01.894" v="403" actId="21"/>
          <ac:spMkLst>
            <pc:docMk/>
            <pc:sldMk cId="0" sldId="291"/>
            <ac:spMk id="28" creationId="{D8F220BA-8515-A29F-F7CB-7A0D680FD446}"/>
          </ac:spMkLst>
        </pc:spChg>
        <pc:spChg chg="del mod">
          <ac:chgData name="野村 好美(nomura-konomi.tp5)" userId="4e0a8abb-2314-4905-a5b4-46a92dd18399" providerId="ADAL" clId="{B707654D-15FA-44FA-A46B-57B488A983F3}" dt="2023-09-08T07:59:43.474" v="431" actId="478"/>
          <ac:spMkLst>
            <pc:docMk/>
            <pc:sldMk cId="0" sldId="291"/>
            <ac:spMk id="38" creationId="{BF9E1142-29F3-921A-44B8-A97F17C23B78}"/>
          </ac:spMkLst>
        </pc:spChg>
      </pc:sldChg>
      <pc:sldChg chg="addSp delSp modSp mod">
        <pc:chgData name="野村 好美(nomura-konomi.tp5)" userId="4e0a8abb-2314-4905-a5b4-46a92dd18399" providerId="ADAL" clId="{B707654D-15FA-44FA-A46B-57B488A983F3}" dt="2023-09-08T07:53:12.991" v="394" actId="255"/>
        <pc:sldMkLst>
          <pc:docMk/>
          <pc:sldMk cId="0" sldId="317"/>
        </pc:sldMkLst>
        <pc:spChg chg="mod">
          <ac:chgData name="野村 好美(nomura-konomi.tp5)" userId="4e0a8abb-2314-4905-a5b4-46a92dd18399" providerId="ADAL" clId="{B707654D-15FA-44FA-A46B-57B488A983F3}" dt="2023-09-08T07:48:04.126" v="162" actId="1076"/>
          <ac:spMkLst>
            <pc:docMk/>
            <pc:sldMk cId="0" sldId="317"/>
            <ac:spMk id="2" creationId="{4239CF77-B65C-0DDB-9B6F-8115655D9931}"/>
          </ac:spMkLst>
        </pc:spChg>
        <pc:spChg chg="del">
          <ac:chgData name="野村 好美(nomura-konomi.tp5)" userId="4e0a8abb-2314-4905-a5b4-46a92dd18399" providerId="ADAL" clId="{B707654D-15FA-44FA-A46B-57B488A983F3}" dt="2023-09-08T07:33:56.238" v="4" actId="21"/>
          <ac:spMkLst>
            <pc:docMk/>
            <pc:sldMk cId="0" sldId="317"/>
            <ac:spMk id="3" creationId="{4BB4C1D9-6689-D38D-07D1-A0DA0BCA19EA}"/>
          </ac:spMkLst>
        </pc:spChg>
        <pc:spChg chg="del">
          <ac:chgData name="野村 好美(nomura-konomi.tp5)" userId="4e0a8abb-2314-4905-a5b4-46a92dd18399" providerId="ADAL" clId="{B707654D-15FA-44FA-A46B-57B488A983F3}" dt="2023-09-08T07:33:53.254" v="3" actId="21"/>
          <ac:spMkLst>
            <pc:docMk/>
            <pc:sldMk cId="0" sldId="317"/>
            <ac:spMk id="6" creationId="{51460CC8-6E7C-6881-261C-9A47DC387DF1}"/>
          </ac:spMkLst>
        </pc:spChg>
        <pc:spChg chg="del">
          <ac:chgData name="野村 好美(nomura-konomi.tp5)" userId="4e0a8abb-2314-4905-a5b4-46a92dd18399" providerId="ADAL" clId="{B707654D-15FA-44FA-A46B-57B488A983F3}" dt="2023-09-08T07:34:06.416" v="6" actId="21"/>
          <ac:spMkLst>
            <pc:docMk/>
            <pc:sldMk cId="0" sldId="317"/>
            <ac:spMk id="9" creationId="{59D87DCD-69B0-B6FF-582D-3C3C8BF63EAB}"/>
          </ac:spMkLst>
        </pc:spChg>
        <pc:spChg chg="del">
          <ac:chgData name="野村 好美(nomura-konomi.tp5)" userId="4e0a8abb-2314-4905-a5b4-46a92dd18399" providerId="ADAL" clId="{B707654D-15FA-44FA-A46B-57B488A983F3}" dt="2023-09-08T07:34:02.090" v="5" actId="21"/>
          <ac:spMkLst>
            <pc:docMk/>
            <pc:sldMk cId="0" sldId="317"/>
            <ac:spMk id="10" creationId="{EAC7DDE9-74AA-96A9-8BEF-CF57DDB78462}"/>
          </ac:spMkLst>
        </pc:spChg>
        <pc:spChg chg="add mod">
          <ac:chgData name="野村 好美(nomura-konomi.tp5)" userId="4e0a8abb-2314-4905-a5b4-46a92dd18399" providerId="ADAL" clId="{B707654D-15FA-44FA-A46B-57B488A983F3}" dt="2023-09-08T07:52:57.973" v="393" actId="255"/>
          <ac:spMkLst>
            <pc:docMk/>
            <pc:sldMk cId="0" sldId="317"/>
            <ac:spMk id="13" creationId="{8157F0BD-D081-03CF-2A75-72E0FF5FC61C}"/>
          </ac:spMkLst>
        </pc:spChg>
        <pc:spChg chg="mod">
          <ac:chgData name="野村 好美(nomura-konomi.tp5)" userId="4e0a8abb-2314-4905-a5b4-46a92dd18399" providerId="ADAL" clId="{B707654D-15FA-44FA-A46B-57B488A983F3}" dt="2023-09-08T07:48:42.070" v="167" actId="1076"/>
          <ac:spMkLst>
            <pc:docMk/>
            <pc:sldMk cId="0" sldId="317"/>
            <ac:spMk id="18447" creationId="{2B5D9EE8-769D-9C5F-285F-08AD7B5D9109}"/>
          </ac:spMkLst>
        </pc:spChg>
        <pc:spChg chg="mod">
          <ac:chgData name="野村 好美(nomura-konomi.tp5)" userId="4e0a8abb-2314-4905-a5b4-46a92dd18399" providerId="ADAL" clId="{B707654D-15FA-44FA-A46B-57B488A983F3}" dt="2023-09-08T07:53:12.991" v="394" actId="255"/>
          <ac:spMkLst>
            <pc:docMk/>
            <pc:sldMk cId="0" sldId="317"/>
            <ac:spMk id="18450" creationId="{5FBBD54C-A0E1-BE11-DF1C-E41A2D81B705}"/>
          </ac:spMkLst>
        </pc:spChg>
        <pc:spChg chg="del">
          <ac:chgData name="野村 好美(nomura-konomi.tp5)" userId="4e0a8abb-2314-4905-a5b4-46a92dd18399" providerId="ADAL" clId="{B707654D-15FA-44FA-A46B-57B488A983F3}" dt="2023-09-08T07:48:50.511" v="168" actId="21"/>
          <ac:spMkLst>
            <pc:docMk/>
            <pc:sldMk cId="0" sldId="317"/>
            <ac:spMk id="18474" creationId="{985A4170-61FC-9FD1-0E04-E2E00180045A}"/>
          </ac:spMkLst>
        </pc:spChg>
        <pc:cxnChg chg="del">
          <ac:chgData name="野村 好美(nomura-konomi.tp5)" userId="4e0a8abb-2314-4905-a5b4-46a92dd18399" providerId="ADAL" clId="{B707654D-15FA-44FA-A46B-57B488A983F3}" dt="2023-09-08T07:34:13.546" v="7" actId="21"/>
          <ac:cxnSpMkLst>
            <pc:docMk/>
            <pc:sldMk cId="0" sldId="317"/>
            <ac:cxnSpMk id="11" creationId="{F6510476-B9C1-330C-0D08-E39552C41297}"/>
          </ac:cxnSpMkLst>
        </pc:cxnChg>
      </pc:sldChg>
    </pc:docChg>
  </pc:docChgLst>
  <pc:docChgLst>
    <pc:chgData name="野村 好美(nomura-konomi.tp5)" userId="4e0a8abb-2314-4905-a5b4-46a92dd18399" providerId="ADAL" clId="{8BD77C1A-4655-4E8B-83F2-5759CDA91E03}"/>
    <pc:docChg chg="undo redo custSel modSld">
      <pc:chgData name="野村 好美(nomura-konomi.tp5)" userId="4e0a8abb-2314-4905-a5b4-46a92dd18399" providerId="ADAL" clId="{8BD77C1A-4655-4E8B-83F2-5759CDA91E03}" dt="2023-09-11T05:41:42.829" v="442" actId="20577"/>
      <pc:docMkLst>
        <pc:docMk/>
      </pc:docMkLst>
      <pc:sldChg chg="addSp delSp modSp mod">
        <pc:chgData name="野村 好美(nomura-konomi.tp5)" userId="4e0a8abb-2314-4905-a5b4-46a92dd18399" providerId="ADAL" clId="{8BD77C1A-4655-4E8B-83F2-5759CDA91E03}" dt="2023-09-11T05:41:42.829" v="442" actId="20577"/>
        <pc:sldMkLst>
          <pc:docMk/>
          <pc:sldMk cId="0" sldId="317"/>
        </pc:sldMkLst>
        <pc:spChg chg="mod">
          <ac:chgData name="野村 好美(nomura-konomi.tp5)" userId="4e0a8abb-2314-4905-a5b4-46a92dd18399" providerId="ADAL" clId="{8BD77C1A-4655-4E8B-83F2-5759CDA91E03}" dt="2023-09-11T01:59:27.278" v="51" actId="1076"/>
          <ac:spMkLst>
            <pc:docMk/>
            <pc:sldMk cId="0" sldId="317"/>
            <ac:spMk id="3" creationId="{72A48D5C-15FF-CE9C-DAF5-7E340BF1676D}"/>
          </ac:spMkLst>
        </pc:spChg>
        <pc:spChg chg="mod">
          <ac:chgData name="野村 好美(nomura-konomi.tp5)" userId="4e0a8abb-2314-4905-a5b4-46a92dd18399" providerId="ADAL" clId="{8BD77C1A-4655-4E8B-83F2-5759CDA91E03}" dt="2023-09-11T02:05:14.361" v="105" actId="1076"/>
          <ac:spMkLst>
            <pc:docMk/>
            <pc:sldMk cId="0" sldId="317"/>
            <ac:spMk id="4" creationId="{655C7C74-38A8-0E29-1BA2-F65EE1AC0D43}"/>
          </ac:spMkLst>
        </pc:spChg>
        <pc:spChg chg="mod">
          <ac:chgData name="野村 好美(nomura-konomi.tp5)" userId="4e0a8abb-2314-4905-a5b4-46a92dd18399" providerId="ADAL" clId="{8BD77C1A-4655-4E8B-83F2-5759CDA91E03}" dt="2023-09-11T02:12:26.076" v="147" actId="1076"/>
          <ac:spMkLst>
            <pc:docMk/>
            <pc:sldMk cId="0" sldId="317"/>
            <ac:spMk id="5" creationId="{2B4F57CE-F10F-4FC7-59EE-203268153F68}"/>
          </ac:spMkLst>
        </pc:spChg>
        <pc:spChg chg="mod">
          <ac:chgData name="野村 好美(nomura-konomi.tp5)" userId="4e0a8abb-2314-4905-a5b4-46a92dd18399" providerId="ADAL" clId="{8BD77C1A-4655-4E8B-83F2-5759CDA91E03}" dt="2023-09-11T02:25:21.407" v="295" actId="1076"/>
          <ac:spMkLst>
            <pc:docMk/>
            <pc:sldMk cId="0" sldId="317"/>
            <ac:spMk id="8" creationId="{3E1F970E-F6F8-B48D-954B-DD5946513061}"/>
          </ac:spMkLst>
        </pc:spChg>
        <pc:spChg chg="mod">
          <ac:chgData name="野村 好美(nomura-konomi.tp5)" userId="4e0a8abb-2314-4905-a5b4-46a92dd18399" providerId="ADAL" clId="{8BD77C1A-4655-4E8B-83F2-5759CDA91E03}" dt="2023-09-11T02:18:20.079" v="221" actId="1076"/>
          <ac:spMkLst>
            <pc:docMk/>
            <pc:sldMk cId="0" sldId="317"/>
            <ac:spMk id="13" creationId="{8157F0BD-D081-03CF-2A75-72E0FF5FC61C}"/>
          </ac:spMkLst>
        </pc:spChg>
        <pc:spChg chg="add del mod">
          <ac:chgData name="野村 好美(nomura-konomi.tp5)" userId="4e0a8abb-2314-4905-a5b4-46a92dd18399" providerId="ADAL" clId="{8BD77C1A-4655-4E8B-83F2-5759CDA91E03}" dt="2023-09-11T02:09:43.408" v="134"/>
          <ac:spMkLst>
            <pc:docMk/>
            <pc:sldMk cId="0" sldId="317"/>
            <ac:spMk id="23" creationId="{41EFD73E-362F-A2FC-3180-6778B888DFCE}"/>
          </ac:spMkLst>
        </pc:spChg>
        <pc:spChg chg="mod">
          <ac:chgData name="野村 好美(nomura-konomi.tp5)" userId="4e0a8abb-2314-4905-a5b4-46a92dd18399" providerId="ADAL" clId="{8BD77C1A-4655-4E8B-83F2-5759CDA91E03}" dt="2023-09-11T02:12:47.890" v="150" actId="14100"/>
          <ac:spMkLst>
            <pc:docMk/>
            <pc:sldMk cId="0" sldId="317"/>
            <ac:spMk id="26" creationId="{E1BFC512-747A-41FC-CE95-747A30CBCE03}"/>
          </ac:spMkLst>
        </pc:spChg>
        <pc:spChg chg="mod">
          <ac:chgData name="野村 好美(nomura-konomi.tp5)" userId="4e0a8abb-2314-4905-a5b4-46a92dd18399" providerId="ADAL" clId="{8BD77C1A-4655-4E8B-83F2-5759CDA91E03}" dt="2023-09-11T02:21:06.419" v="252" actId="1076"/>
          <ac:spMkLst>
            <pc:docMk/>
            <pc:sldMk cId="0" sldId="317"/>
            <ac:spMk id="27" creationId="{80F81F8B-4624-53CB-FB81-88E05AB1F4E1}"/>
          </ac:spMkLst>
        </pc:spChg>
        <pc:spChg chg="mod">
          <ac:chgData name="野村 好美(nomura-konomi.tp5)" userId="4e0a8abb-2314-4905-a5b4-46a92dd18399" providerId="ADAL" clId="{8BD77C1A-4655-4E8B-83F2-5759CDA91E03}" dt="2023-09-11T02:24:36.815" v="287" actId="14100"/>
          <ac:spMkLst>
            <pc:docMk/>
            <pc:sldMk cId="0" sldId="317"/>
            <ac:spMk id="29" creationId="{53B5237C-BF8E-35F1-7735-5E89744A11E7}"/>
          </ac:spMkLst>
        </pc:spChg>
        <pc:spChg chg="mod">
          <ac:chgData name="野村 好美(nomura-konomi.tp5)" userId="4e0a8abb-2314-4905-a5b4-46a92dd18399" providerId="ADAL" clId="{8BD77C1A-4655-4E8B-83F2-5759CDA91E03}" dt="2023-09-11T02:14:56.370" v="182" actId="14100"/>
          <ac:spMkLst>
            <pc:docMk/>
            <pc:sldMk cId="0" sldId="317"/>
            <ac:spMk id="30" creationId="{F06F4196-F4A4-7853-C390-F31F8DE2C36D}"/>
          </ac:spMkLst>
        </pc:spChg>
        <pc:spChg chg="mod">
          <ac:chgData name="野村 好美(nomura-konomi.tp5)" userId="4e0a8abb-2314-4905-a5b4-46a92dd18399" providerId="ADAL" clId="{8BD77C1A-4655-4E8B-83F2-5759CDA91E03}" dt="2023-09-11T02:22:38.533" v="266" actId="14100"/>
          <ac:spMkLst>
            <pc:docMk/>
            <pc:sldMk cId="0" sldId="317"/>
            <ac:spMk id="33" creationId="{28F34C61-E94C-80A2-4EC9-213891AEE7DC}"/>
          </ac:spMkLst>
        </pc:spChg>
        <pc:spChg chg="mod">
          <ac:chgData name="野村 好美(nomura-konomi.tp5)" userId="4e0a8abb-2314-4905-a5b4-46a92dd18399" providerId="ADAL" clId="{8BD77C1A-4655-4E8B-83F2-5759CDA91E03}" dt="2023-09-11T02:22:44.373" v="268" actId="14100"/>
          <ac:spMkLst>
            <pc:docMk/>
            <pc:sldMk cId="0" sldId="317"/>
            <ac:spMk id="34" creationId="{611325E7-E62E-705B-F3C8-4317D78D43E5}"/>
          </ac:spMkLst>
        </pc:spChg>
        <pc:spChg chg="mod">
          <ac:chgData name="野村 好美(nomura-konomi.tp5)" userId="4e0a8abb-2314-4905-a5b4-46a92dd18399" providerId="ADAL" clId="{8BD77C1A-4655-4E8B-83F2-5759CDA91E03}" dt="2023-09-11T02:21:57.755" v="259" actId="14100"/>
          <ac:spMkLst>
            <pc:docMk/>
            <pc:sldMk cId="0" sldId="317"/>
            <ac:spMk id="35" creationId="{742399E6-DD0D-C140-FAD0-43598DF42817}"/>
          </ac:spMkLst>
        </pc:spChg>
        <pc:spChg chg="mod">
          <ac:chgData name="野村 好美(nomura-konomi.tp5)" userId="4e0a8abb-2314-4905-a5b4-46a92dd18399" providerId="ADAL" clId="{8BD77C1A-4655-4E8B-83F2-5759CDA91E03}" dt="2023-09-11T02:13:10.614" v="154" actId="1076"/>
          <ac:spMkLst>
            <pc:docMk/>
            <pc:sldMk cId="0" sldId="317"/>
            <ac:spMk id="36" creationId="{D1B1526F-E1A3-5035-173A-FE6B0E53E818}"/>
          </ac:spMkLst>
        </pc:spChg>
        <pc:spChg chg="mod">
          <ac:chgData name="野村 好美(nomura-konomi.tp5)" userId="4e0a8abb-2314-4905-a5b4-46a92dd18399" providerId="ADAL" clId="{8BD77C1A-4655-4E8B-83F2-5759CDA91E03}" dt="2023-09-11T02:22:33.523" v="264" actId="14100"/>
          <ac:spMkLst>
            <pc:docMk/>
            <pc:sldMk cId="0" sldId="317"/>
            <ac:spMk id="43" creationId="{7D7C71A5-9E72-F9B7-EC08-CBC97A4A3D48}"/>
          </ac:spMkLst>
        </pc:spChg>
        <pc:spChg chg="mod">
          <ac:chgData name="野村 好美(nomura-konomi.tp5)" userId="4e0a8abb-2314-4905-a5b4-46a92dd18399" providerId="ADAL" clId="{8BD77C1A-4655-4E8B-83F2-5759CDA91E03}" dt="2023-09-11T02:23:10.052" v="272" actId="1076"/>
          <ac:spMkLst>
            <pc:docMk/>
            <pc:sldMk cId="0" sldId="317"/>
            <ac:spMk id="44" creationId="{F56A361C-5B61-8204-2C79-3E1077C2F02C}"/>
          </ac:spMkLst>
        </pc:spChg>
        <pc:spChg chg="add mod">
          <ac:chgData name="野村 好美(nomura-konomi.tp5)" userId="4e0a8abb-2314-4905-a5b4-46a92dd18399" providerId="ADAL" clId="{8BD77C1A-4655-4E8B-83F2-5759CDA91E03}" dt="2023-09-11T02:52:28.894" v="300" actId="14100"/>
          <ac:spMkLst>
            <pc:docMk/>
            <pc:sldMk cId="0" sldId="317"/>
            <ac:spMk id="47" creationId="{6F3DD3DC-A008-EBD6-41A3-1ED3120FA622}"/>
          </ac:spMkLst>
        </pc:spChg>
        <pc:spChg chg="add mod">
          <ac:chgData name="野村 好美(nomura-konomi.tp5)" userId="4e0a8abb-2314-4905-a5b4-46a92dd18399" providerId="ADAL" clId="{8BD77C1A-4655-4E8B-83F2-5759CDA91E03}" dt="2023-09-11T02:25:43.175" v="299" actId="14100"/>
          <ac:spMkLst>
            <pc:docMk/>
            <pc:sldMk cId="0" sldId="317"/>
            <ac:spMk id="48" creationId="{BBFC146F-BC3F-39FE-CAA7-31A2FB279899}"/>
          </ac:spMkLst>
        </pc:spChg>
        <pc:spChg chg="add mod">
          <ac:chgData name="野村 好美(nomura-konomi.tp5)" userId="4e0a8abb-2314-4905-a5b4-46a92dd18399" providerId="ADAL" clId="{8BD77C1A-4655-4E8B-83F2-5759CDA91E03}" dt="2023-09-11T02:20:46.489" v="249" actId="14100"/>
          <ac:spMkLst>
            <pc:docMk/>
            <pc:sldMk cId="0" sldId="317"/>
            <ac:spMk id="51" creationId="{BCD9F54A-587A-AFD6-2E38-45C066082A47}"/>
          </ac:spMkLst>
        </pc:spChg>
        <pc:spChg chg="mod">
          <ac:chgData name="野村 好美(nomura-konomi.tp5)" userId="4e0a8abb-2314-4905-a5b4-46a92dd18399" providerId="ADAL" clId="{8BD77C1A-4655-4E8B-83F2-5759CDA91E03}" dt="2023-09-11T02:24:17.154" v="282" actId="1076"/>
          <ac:spMkLst>
            <pc:docMk/>
            <pc:sldMk cId="0" sldId="317"/>
            <ac:spMk id="53" creationId="{7FC1F245-0FD8-1089-CA39-68D630CFE00D}"/>
          </ac:spMkLst>
        </pc:spChg>
        <pc:spChg chg="mod">
          <ac:chgData name="野村 好美(nomura-konomi.tp5)" userId="4e0a8abb-2314-4905-a5b4-46a92dd18399" providerId="ADAL" clId="{8BD77C1A-4655-4E8B-83F2-5759CDA91E03}" dt="2023-09-11T04:32:55.666" v="303" actId="1076"/>
          <ac:spMkLst>
            <pc:docMk/>
            <pc:sldMk cId="0" sldId="317"/>
            <ac:spMk id="68" creationId="{0D52DDC4-8A79-2FEC-2DE5-9E09302B88FA}"/>
          </ac:spMkLst>
        </pc:spChg>
        <pc:spChg chg="mod">
          <ac:chgData name="野村 好美(nomura-konomi.tp5)" userId="4e0a8abb-2314-4905-a5b4-46a92dd18399" providerId="ADAL" clId="{8BD77C1A-4655-4E8B-83F2-5759CDA91E03}" dt="2023-09-11T02:23:48.724" v="278" actId="255"/>
          <ac:spMkLst>
            <pc:docMk/>
            <pc:sldMk cId="0" sldId="317"/>
            <ac:spMk id="11291" creationId="{A5A66F4F-3381-18B7-DB5A-B71C26A9AD4B}"/>
          </ac:spMkLst>
        </pc:spChg>
        <pc:spChg chg="mod">
          <ac:chgData name="野村 好美(nomura-konomi.tp5)" userId="4e0a8abb-2314-4905-a5b4-46a92dd18399" providerId="ADAL" clId="{8BD77C1A-4655-4E8B-83F2-5759CDA91E03}" dt="2023-09-11T02:10:27.789" v="140" actId="14100"/>
          <ac:spMkLst>
            <pc:docMk/>
            <pc:sldMk cId="0" sldId="317"/>
            <ac:spMk id="18434" creationId="{816A258D-3A1F-507B-F8CD-A90EB887BFB8}"/>
          </ac:spMkLst>
        </pc:spChg>
        <pc:spChg chg="mod">
          <ac:chgData name="野村 好美(nomura-konomi.tp5)" userId="4e0a8abb-2314-4905-a5b4-46a92dd18399" providerId="ADAL" clId="{8BD77C1A-4655-4E8B-83F2-5759CDA91E03}" dt="2023-09-11T02:20:57.338" v="251" actId="1076"/>
          <ac:spMkLst>
            <pc:docMk/>
            <pc:sldMk cId="0" sldId="317"/>
            <ac:spMk id="18441" creationId="{FFCDDCA9-1C4E-95B6-C07D-ADE4EFA37FE7}"/>
          </ac:spMkLst>
        </pc:spChg>
        <pc:spChg chg="mod">
          <ac:chgData name="野村 好美(nomura-konomi.tp5)" userId="4e0a8abb-2314-4905-a5b4-46a92dd18399" providerId="ADAL" clId="{8BD77C1A-4655-4E8B-83F2-5759CDA91E03}" dt="2023-09-11T04:33:15.052" v="307" actId="1076"/>
          <ac:spMkLst>
            <pc:docMk/>
            <pc:sldMk cId="0" sldId="317"/>
            <ac:spMk id="18444" creationId="{2B6AEEF5-C080-AA99-6466-E48D3F83539C}"/>
          </ac:spMkLst>
        </pc:spChg>
        <pc:spChg chg="del">
          <ac:chgData name="野村 好美(nomura-konomi.tp5)" userId="4e0a8abb-2314-4905-a5b4-46a92dd18399" providerId="ADAL" clId="{8BD77C1A-4655-4E8B-83F2-5759CDA91E03}" dt="2023-09-11T02:20:34.246" v="246" actId="21"/>
          <ac:spMkLst>
            <pc:docMk/>
            <pc:sldMk cId="0" sldId="317"/>
            <ac:spMk id="18447" creationId="{2B5D9EE8-769D-9C5F-285F-08AD7B5D9109}"/>
          </ac:spMkLst>
        </pc:spChg>
        <pc:spChg chg="mod">
          <ac:chgData name="野村 好美(nomura-konomi.tp5)" userId="4e0a8abb-2314-4905-a5b4-46a92dd18399" providerId="ADAL" clId="{8BD77C1A-4655-4E8B-83F2-5759CDA91E03}" dt="2023-09-11T05:41:42.829" v="442" actId="20577"/>
          <ac:spMkLst>
            <pc:docMk/>
            <pc:sldMk cId="0" sldId="317"/>
            <ac:spMk id="18453" creationId="{441080CD-BD8D-42FF-CAFF-AABE10D563CB}"/>
          </ac:spMkLst>
        </pc:spChg>
        <pc:spChg chg="mod">
          <ac:chgData name="野村 好美(nomura-konomi.tp5)" userId="4e0a8abb-2314-4905-a5b4-46a92dd18399" providerId="ADAL" clId="{8BD77C1A-4655-4E8B-83F2-5759CDA91E03}" dt="2023-09-11T02:15:24.768" v="187" actId="1076"/>
          <ac:spMkLst>
            <pc:docMk/>
            <pc:sldMk cId="0" sldId="317"/>
            <ac:spMk id="18460" creationId="{A7AE5402-762F-0E85-328E-5DB2307957BF}"/>
          </ac:spMkLst>
        </pc:spChg>
        <pc:spChg chg="mod">
          <ac:chgData name="野村 好美(nomura-konomi.tp5)" userId="4e0a8abb-2314-4905-a5b4-46a92dd18399" providerId="ADAL" clId="{8BD77C1A-4655-4E8B-83F2-5759CDA91E03}" dt="2023-09-11T02:12:34.478" v="148" actId="1076"/>
          <ac:spMkLst>
            <pc:docMk/>
            <pc:sldMk cId="0" sldId="317"/>
            <ac:spMk id="18462" creationId="{9710F169-9CB8-0A45-AC59-CE0770E1465D}"/>
          </ac:spMkLst>
        </pc:spChg>
        <pc:spChg chg="mod">
          <ac:chgData name="野村 好美(nomura-konomi.tp5)" userId="4e0a8abb-2314-4905-a5b4-46a92dd18399" providerId="ADAL" clId="{8BD77C1A-4655-4E8B-83F2-5759CDA91E03}" dt="2023-09-11T02:25:37.209" v="298" actId="1076"/>
          <ac:spMkLst>
            <pc:docMk/>
            <pc:sldMk cId="0" sldId="317"/>
            <ac:spMk id="18469" creationId="{63370B14-A08D-19BF-0A05-1D3F28406573}"/>
          </ac:spMkLst>
        </pc:spChg>
        <pc:spChg chg="mod">
          <ac:chgData name="野村 好美(nomura-konomi.tp5)" userId="4e0a8abb-2314-4905-a5b4-46a92dd18399" providerId="ADAL" clId="{8BD77C1A-4655-4E8B-83F2-5759CDA91E03}" dt="2023-09-11T02:24:11.806" v="281" actId="1076"/>
          <ac:spMkLst>
            <pc:docMk/>
            <pc:sldMk cId="0" sldId="317"/>
            <ac:spMk id="18472" creationId="{EF4F4EC1-146B-EE25-AA52-8EFFEA205030}"/>
          </ac:spMkLst>
        </pc:spChg>
        <pc:spChg chg="mod">
          <ac:chgData name="野村 好美(nomura-konomi.tp5)" userId="4e0a8abb-2314-4905-a5b4-46a92dd18399" providerId="ADAL" clId="{8BD77C1A-4655-4E8B-83F2-5759CDA91E03}" dt="2023-09-11T02:52:43.704" v="301" actId="14100"/>
          <ac:spMkLst>
            <pc:docMk/>
            <pc:sldMk cId="0" sldId="317"/>
            <ac:spMk id="18475" creationId="{12053880-7040-2108-4F94-03BD44D281FE}"/>
          </ac:spMkLst>
        </pc:spChg>
        <pc:spChg chg="mod">
          <ac:chgData name="野村 好美(nomura-konomi.tp5)" userId="4e0a8abb-2314-4905-a5b4-46a92dd18399" providerId="ADAL" clId="{8BD77C1A-4655-4E8B-83F2-5759CDA91E03}" dt="2023-09-11T04:33:31.308" v="309" actId="1076"/>
          <ac:spMkLst>
            <pc:docMk/>
            <pc:sldMk cId="0" sldId="317"/>
            <ac:spMk id="18483" creationId="{7BB58E10-B1BF-F5E7-4303-F4F2BF802A48}"/>
          </ac:spMkLst>
        </pc:spChg>
        <pc:cxnChg chg="mod">
          <ac:chgData name="野村 好美(nomura-konomi.tp5)" userId="4e0a8abb-2314-4905-a5b4-46a92dd18399" providerId="ADAL" clId="{8BD77C1A-4655-4E8B-83F2-5759CDA91E03}" dt="2023-09-11T02:23:48.724" v="278" actId="255"/>
          <ac:cxnSpMkLst>
            <pc:docMk/>
            <pc:sldMk cId="0" sldId="317"/>
            <ac:cxnSpMk id="18" creationId="{0736B94D-590E-EC86-AF2E-8FE84254B9A7}"/>
          </ac:cxnSpMkLst>
        </pc:cxnChg>
        <pc:cxnChg chg="mod">
          <ac:chgData name="野村 好美(nomura-konomi.tp5)" userId="4e0a8abb-2314-4905-a5b4-46a92dd18399" providerId="ADAL" clId="{8BD77C1A-4655-4E8B-83F2-5759CDA91E03}" dt="2023-09-11T02:23:48.724" v="278" actId="255"/>
          <ac:cxnSpMkLst>
            <pc:docMk/>
            <pc:sldMk cId="0" sldId="317"/>
            <ac:cxnSpMk id="20" creationId="{357EFEC0-8999-9E88-F15B-FFB4161F3C83}"/>
          </ac:cxnSpMkLst>
        </pc:cxnChg>
        <pc:cxnChg chg="mod">
          <ac:chgData name="野村 好美(nomura-konomi.tp5)" userId="4e0a8abb-2314-4905-a5b4-46a92dd18399" providerId="ADAL" clId="{8BD77C1A-4655-4E8B-83F2-5759CDA91E03}" dt="2023-09-11T04:33:03.858" v="305" actId="14100"/>
          <ac:cxnSpMkLst>
            <pc:docMk/>
            <pc:sldMk cId="0" sldId="317"/>
            <ac:cxnSpMk id="38" creationId="{1EECAD2A-FCD0-D814-ECD1-49BF7CA67479}"/>
          </ac:cxnSpMkLst>
        </pc:cxnChg>
        <pc:cxnChg chg="mod">
          <ac:chgData name="野村 好美(nomura-konomi.tp5)" userId="4e0a8abb-2314-4905-a5b4-46a92dd18399" providerId="ADAL" clId="{8BD77C1A-4655-4E8B-83F2-5759CDA91E03}" dt="2023-09-11T04:33:08.166" v="306" actId="14100"/>
          <ac:cxnSpMkLst>
            <pc:docMk/>
            <pc:sldMk cId="0" sldId="317"/>
            <ac:cxnSpMk id="40" creationId="{C2E58E41-01A3-E725-B9E1-105C10E857CA}"/>
          </ac:cxnSpMkLst>
        </pc:cxnChg>
        <pc:cxnChg chg="add del mod">
          <ac:chgData name="野村 好美(nomura-konomi.tp5)" userId="4e0a8abb-2314-4905-a5b4-46a92dd18399" providerId="ADAL" clId="{8BD77C1A-4655-4E8B-83F2-5759CDA91E03}" dt="2023-09-11T02:20:22.110" v="241"/>
          <ac:cxnSpMkLst>
            <pc:docMk/>
            <pc:sldMk cId="0" sldId="317"/>
            <ac:cxnSpMk id="49" creationId="{C46F0A62-9075-D98A-8415-EB2E29ABEBC7}"/>
          </ac:cxnSpMkLst>
        </pc:cxnChg>
        <pc:cxnChg chg="del mod">
          <ac:chgData name="野村 好美(nomura-konomi.tp5)" userId="4e0a8abb-2314-4905-a5b4-46a92dd18399" providerId="ADAL" clId="{8BD77C1A-4655-4E8B-83F2-5759CDA91E03}" dt="2023-09-11T02:20:08.971" v="238" actId="21"/>
          <ac:cxnSpMkLst>
            <pc:docMk/>
            <pc:sldMk cId="0" sldId="317"/>
            <ac:cxnSpMk id="50" creationId="{49850E41-C9A0-7A68-CF95-A92F7CDAC5C0}"/>
          </ac:cxnSpMkLst>
        </pc:cxnChg>
        <pc:cxnChg chg="mod">
          <ac:chgData name="野村 好美(nomura-konomi.tp5)" userId="4e0a8abb-2314-4905-a5b4-46a92dd18399" providerId="ADAL" clId="{8BD77C1A-4655-4E8B-83F2-5759CDA91E03}" dt="2023-09-11T04:33:24.455" v="308" actId="1076"/>
          <ac:cxnSpMkLst>
            <pc:docMk/>
            <pc:sldMk cId="0" sldId="317"/>
            <ac:cxnSpMk id="58" creationId="{0FAE9D71-B4F3-955E-C77B-CDAC463AB700}"/>
          </ac:cxnSpMkLst>
        </pc:cxnChg>
        <pc:cxnChg chg="del mod">
          <ac:chgData name="野村 好美(nomura-konomi.tp5)" userId="4e0a8abb-2314-4905-a5b4-46a92dd18399" providerId="ADAL" clId="{8BD77C1A-4655-4E8B-83F2-5759CDA91E03}" dt="2023-09-11T02:20:11.783" v="239" actId="21"/>
          <ac:cxnSpMkLst>
            <pc:docMk/>
            <pc:sldMk cId="0" sldId="317"/>
            <ac:cxnSpMk id="18459" creationId="{896F7842-80F4-11B3-2DB7-C58F92FF3E1F}"/>
          </ac:cxnSpMkLst>
        </pc:cxnChg>
      </pc:sldChg>
    </pc:docChg>
  </pc:docChgLst>
  <pc:docChgLst>
    <pc:chgData name="野村 好美(nomura-konomi.tp5)" userId="4e0a8abb-2314-4905-a5b4-46a92dd18399" providerId="ADAL" clId="{22D78456-F552-4F0C-A1C9-407B278BD37A}"/>
    <pc:docChg chg="modSld">
      <pc:chgData name="野村 好美(nomura-konomi.tp5)" userId="4e0a8abb-2314-4905-a5b4-46a92dd18399" providerId="ADAL" clId="{22D78456-F552-4F0C-A1C9-407B278BD37A}" dt="2023-09-08T08:26:59.325" v="29" actId="1076"/>
      <pc:docMkLst>
        <pc:docMk/>
      </pc:docMkLst>
      <pc:sldChg chg="addSp delSp modSp mod">
        <pc:chgData name="野村 好美(nomura-konomi.tp5)" userId="4e0a8abb-2314-4905-a5b4-46a92dd18399" providerId="ADAL" clId="{22D78456-F552-4F0C-A1C9-407B278BD37A}" dt="2023-09-08T08:26:59.325" v="29" actId="1076"/>
        <pc:sldMkLst>
          <pc:docMk/>
          <pc:sldMk cId="0" sldId="317"/>
        </pc:sldMkLst>
        <pc:spChg chg="mod">
          <ac:chgData name="野村 好美(nomura-konomi.tp5)" userId="4e0a8abb-2314-4905-a5b4-46a92dd18399" providerId="ADAL" clId="{22D78456-F552-4F0C-A1C9-407B278BD37A}" dt="2023-09-08T08:26:39.150" v="26" actId="1076"/>
          <ac:spMkLst>
            <pc:docMk/>
            <pc:sldMk cId="0" sldId="317"/>
            <ac:spMk id="3" creationId="{72A48D5C-15FF-CE9C-DAF5-7E340BF1676D}"/>
          </ac:spMkLst>
        </pc:spChg>
        <pc:spChg chg="add del">
          <ac:chgData name="野村 好美(nomura-konomi.tp5)" userId="4e0a8abb-2314-4905-a5b4-46a92dd18399" providerId="ADAL" clId="{22D78456-F552-4F0C-A1C9-407B278BD37A}" dt="2023-09-08T08:25:38.028" v="16"/>
          <ac:spMkLst>
            <pc:docMk/>
            <pc:sldMk cId="0" sldId="317"/>
            <ac:spMk id="6" creationId="{7FFECE1B-776A-779B-B37C-3C9FCB88BE96}"/>
          </ac:spMkLst>
        </pc:spChg>
        <pc:spChg chg="add mod">
          <ac:chgData name="野村 好美(nomura-konomi.tp5)" userId="4e0a8abb-2314-4905-a5b4-46a92dd18399" providerId="ADAL" clId="{22D78456-F552-4F0C-A1C9-407B278BD37A}" dt="2023-09-08T08:26:59.325" v="29" actId="1076"/>
          <ac:spMkLst>
            <pc:docMk/>
            <pc:sldMk cId="0" sldId="317"/>
            <ac:spMk id="10" creationId="{2D0AF3BE-337C-7C63-86CC-F3F337205300}"/>
          </ac:spMkLst>
        </pc:spChg>
        <pc:spChg chg="mod">
          <ac:chgData name="野村 好美(nomura-konomi.tp5)" userId="4e0a8abb-2314-4905-a5b4-46a92dd18399" providerId="ADAL" clId="{22D78456-F552-4F0C-A1C9-407B278BD37A}" dt="2023-09-08T08:26:50.272" v="28" actId="14100"/>
          <ac:spMkLst>
            <pc:docMk/>
            <pc:sldMk cId="0" sldId="317"/>
            <ac:spMk id="18450" creationId="{5FBBD54C-A0E1-BE11-DF1C-E41A2D81B705}"/>
          </ac:spMkLst>
        </pc:spChg>
        <pc:graphicFrameChg chg="add del">
          <ac:chgData name="野村 好美(nomura-konomi.tp5)" userId="4e0a8abb-2314-4905-a5b4-46a92dd18399" providerId="ADAL" clId="{22D78456-F552-4F0C-A1C9-407B278BD37A}" dt="2023-09-08T08:25:38.028" v="16"/>
          <ac:graphicFrameMkLst>
            <pc:docMk/>
            <pc:sldMk cId="0" sldId="317"/>
            <ac:graphicFrameMk id="9" creationId="{87133499-358D-F264-4E34-85589F958EC9}"/>
          </ac:graphicFrameMkLst>
        </pc:graphicFrameChg>
      </pc:sldChg>
    </pc:docChg>
  </pc:docChgLst>
  <pc:docChgLst>
    <pc:chgData name="野村 好美(nomura-konomi.tp5)" userId="4e0a8abb-2314-4905-a5b4-46a92dd18399" providerId="ADAL" clId="{F87157E7-1550-4FFD-B303-800E21B29D57}"/>
    <pc:docChg chg="modSld">
      <pc:chgData name="野村 好美(nomura-konomi.tp5)" userId="4e0a8abb-2314-4905-a5b4-46a92dd18399" providerId="ADAL" clId="{F87157E7-1550-4FFD-B303-800E21B29D57}" dt="2023-09-08T08:17:17.552" v="7" actId="120"/>
      <pc:docMkLst>
        <pc:docMk/>
      </pc:docMkLst>
      <pc:sldChg chg="modSp mod">
        <pc:chgData name="野村 好美(nomura-konomi.tp5)" userId="4e0a8abb-2314-4905-a5b4-46a92dd18399" providerId="ADAL" clId="{F87157E7-1550-4FFD-B303-800E21B29D57}" dt="2023-09-08T08:17:17.552" v="7" actId="120"/>
        <pc:sldMkLst>
          <pc:docMk/>
          <pc:sldMk cId="0" sldId="317"/>
        </pc:sldMkLst>
        <pc:spChg chg="mod">
          <ac:chgData name="野村 好美(nomura-konomi.tp5)" userId="4e0a8abb-2314-4905-a5b4-46a92dd18399" providerId="ADAL" clId="{F87157E7-1550-4FFD-B303-800E21B29D57}" dt="2023-09-08T08:17:17.552" v="7" actId="120"/>
          <ac:spMkLst>
            <pc:docMk/>
            <pc:sldMk cId="0" sldId="317"/>
            <ac:spMk id="18450" creationId="{5FBBD54C-A0E1-BE11-DF1C-E41A2D81B705}"/>
          </ac:spMkLst>
        </pc:spChg>
      </pc:sldChg>
    </pc:docChg>
  </pc:docChgLst>
  <pc:docChgLst>
    <pc:chgData name="野村 好美(nomura-konomi.tp5)" userId="4e0a8abb-2314-4905-a5b4-46a92dd18399" providerId="ADAL" clId="{0CEA7FB4-DC6E-4CFC-8FFC-2713926C130A}"/>
    <pc:docChg chg="undo custSel modSld">
      <pc:chgData name="野村 好美(nomura-konomi.tp5)" userId="4e0a8abb-2314-4905-a5b4-46a92dd18399" providerId="ADAL" clId="{0CEA7FB4-DC6E-4CFC-8FFC-2713926C130A}" dt="2023-09-08T01:13:43.937" v="288" actId="14100"/>
      <pc:docMkLst>
        <pc:docMk/>
      </pc:docMkLst>
      <pc:sldChg chg="addSp modSp mod">
        <pc:chgData name="野村 好美(nomura-konomi.tp5)" userId="4e0a8abb-2314-4905-a5b4-46a92dd18399" providerId="ADAL" clId="{0CEA7FB4-DC6E-4CFC-8FFC-2713926C130A}" dt="2023-09-08T01:13:43.937" v="288" actId="14100"/>
        <pc:sldMkLst>
          <pc:docMk/>
          <pc:sldMk cId="0" sldId="291"/>
        </pc:sldMkLst>
        <pc:spChg chg="add mod">
          <ac:chgData name="野村 好美(nomura-konomi.tp5)" userId="4e0a8abb-2314-4905-a5b4-46a92dd18399" providerId="ADAL" clId="{0CEA7FB4-DC6E-4CFC-8FFC-2713926C130A}" dt="2023-09-08T01:12:33.187" v="271" actId="1076"/>
          <ac:spMkLst>
            <pc:docMk/>
            <pc:sldMk cId="0" sldId="291"/>
            <ac:spMk id="17" creationId="{42A04883-C37C-C785-170C-1BEE243D01E9}"/>
          </ac:spMkLst>
        </pc:spChg>
        <pc:spChg chg="mod">
          <ac:chgData name="野村 好美(nomura-konomi.tp5)" userId="4e0a8abb-2314-4905-a5b4-46a92dd18399" providerId="ADAL" clId="{0CEA7FB4-DC6E-4CFC-8FFC-2713926C130A}" dt="2023-09-08T01:13:23.704" v="284" actId="1076"/>
          <ac:spMkLst>
            <pc:docMk/>
            <pc:sldMk cId="0" sldId="291"/>
            <ac:spMk id="18" creationId="{F7E703BC-345D-BE01-DAA2-5B69106A2DAB}"/>
          </ac:spMkLst>
        </pc:spChg>
        <pc:spChg chg="add mod">
          <ac:chgData name="野村 好美(nomura-konomi.tp5)" userId="4e0a8abb-2314-4905-a5b4-46a92dd18399" providerId="ADAL" clId="{0CEA7FB4-DC6E-4CFC-8FFC-2713926C130A}" dt="2023-09-08T01:13:43.937" v="288" actId="14100"/>
          <ac:spMkLst>
            <pc:docMk/>
            <pc:sldMk cId="0" sldId="291"/>
            <ac:spMk id="23" creationId="{F7DCCE13-30E6-078C-5200-024892762261}"/>
          </ac:spMkLst>
        </pc:spChg>
        <pc:spChg chg="mod">
          <ac:chgData name="野村 好美(nomura-konomi.tp5)" userId="4e0a8abb-2314-4905-a5b4-46a92dd18399" providerId="ADAL" clId="{0CEA7FB4-DC6E-4CFC-8FFC-2713926C130A}" dt="2023-09-08T01:11:46.437" v="263" actId="1076"/>
          <ac:spMkLst>
            <pc:docMk/>
            <pc:sldMk cId="0" sldId="291"/>
            <ac:spMk id="25" creationId="{FE08DE1C-511D-67DF-D61E-3FF7C7BFA262}"/>
          </ac:spMkLst>
        </pc:spChg>
        <pc:spChg chg="mod">
          <ac:chgData name="野村 好美(nomura-konomi.tp5)" userId="4e0a8abb-2314-4905-a5b4-46a92dd18399" providerId="ADAL" clId="{0CEA7FB4-DC6E-4CFC-8FFC-2713926C130A}" dt="2023-09-08T01:12:11.251" v="267" actId="1076"/>
          <ac:spMkLst>
            <pc:docMk/>
            <pc:sldMk cId="0" sldId="291"/>
            <ac:spMk id="26" creationId="{C163E210-F3F9-C3A8-4C03-5B688A8F9D1D}"/>
          </ac:spMkLst>
        </pc:spChg>
        <pc:spChg chg="mod">
          <ac:chgData name="野村 好美(nomura-konomi.tp5)" userId="4e0a8abb-2314-4905-a5b4-46a92dd18399" providerId="ADAL" clId="{0CEA7FB4-DC6E-4CFC-8FFC-2713926C130A}" dt="2023-09-08T01:12:22.469" v="269" actId="1076"/>
          <ac:spMkLst>
            <pc:docMk/>
            <pc:sldMk cId="0" sldId="291"/>
            <ac:spMk id="29" creationId="{40FA5FDC-2DF8-E26A-4AC6-EB4FAC1E3C31}"/>
          </ac:spMkLst>
        </pc:spChg>
        <pc:spChg chg="mod">
          <ac:chgData name="野村 好美(nomura-konomi.tp5)" userId="4e0a8abb-2314-4905-a5b4-46a92dd18399" providerId="ADAL" clId="{0CEA7FB4-DC6E-4CFC-8FFC-2713926C130A}" dt="2023-09-08T01:11:54.657" v="265" actId="1076"/>
          <ac:spMkLst>
            <pc:docMk/>
            <pc:sldMk cId="0" sldId="291"/>
            <ac:spMk id="31" creationId="{F57EB30D-8E5B-1A58-09EB-269D226F7434}"/>
          </ac:spMkLst>
        </pc:spChg>
        <pc:spChg chg="mod">
          <ac:chgData name="野村 好美(nomura-konomi.tp5)" userId="4e0a8abb-2314-4905-a5b4-46a92dd18399" providerId="ADAL" clId="{0CEA7FB4-DC6E-4CFC-8FFC-2713926C130A}" dt="2023-09-08T01:12:39.976" v="273" actId="20577"/>
          <ac:spMkLst>
            <pc:docMk/>
            <pc:sldMk cId="0" sldId="291"/>
            <ac:spMk id="38" creationId="{BF9E1142-29F3-921A-44B8-A97F17C23B78}"/>
          </ac:spMkLst>
        </pc:spChg>
        <pc:spChg chg="mod">
          <ac:chgData name="野村 好美(nomura-konomi.tp5)" userId="4e0a8abb-2314-4905-a5b4-46a92dd18399" providerId="ADAL" clId="{0CEA7FB4-DC6E-4CFC-8FFC-2713926C130A}" dt="2023-09-08T01:12:25.542" v="270" actId="1076"/>
          <ac:spMkLst>
            <pc:docMk/>
            <pc:sldMk cId="0" sldId="291"/>
            <ac:spMk id="39" creationId="{D7A279AB-D77C-85FF-DAE9-9602650386C5}"/>
          </ac:spMkLst>
        </pc:spChg>
        <pc:spChg chg="mod">
          <ac:chgData name="野村 好美(nomura-konomi.tp5)" userId="4e0a8abb-2314-4905-a5b4-46a92dd18399" providerId="ADAL" clId="{0CEA7FB4-DC6E-4CFC-8FFC-2713926C130A}" dt="2023-09-08T01:09:14.905" v="27" actId="20577"/>
          <ac:spMkLst>
            <pc:docMk/>
            <pc:sldMk cId="0" sldId="291"/>
            <ac:spMk id="16387" creationId="{32C3B435-ABFA-986E-4147-9CDC01ECB7C7}"/>
          </ac:spMkLst>
        </pc:spChg>
        <pc:spChg chg="mod">
          <ac:chgData name="野村 好美(nomura-konomi.tp5)" userId="4e0a8abb-2314-4905-a5b4-46a92dd18399" providerId="ADAL" clId="{0CEA7FB4-DC6E-4CFC-8FFC-2713926C130A}" dt="2023-09-08T01:11:42.285" v="262" actId="1076"/>
          <ac:spMkLst>
            <pc:docMk/>
            <pc:sldMk cId="0" sldId="291"/>
            <ac:spMk id="16388" creationId="{8EA82038-FEAA-6FE8-70DC-F1B648A2277B}"/>
          </ac:spMkLst>
        </pc:spChg>
        <pc:spChg chg="mod">
          <ac:chgData name="野村 好美(nomura-konomi.tp5)" userId="4e0a8abb-2314-4905-a5b4-46a92dd18399" providerId="ADAL" clId="{0CEA7FB4-DC6E-4CFC-8FFC-2713926C130A}" dt="2023-09-08T01:11:50.199" v="264" actId="1076"/>
          <ac:spMkLst>
            <pc:docMk/>
            <pc:sldMk cId="0" sldId="291"/>
            <ac:spMk id="16389" creationId="{C122EEC2-A249-33AB-34EE-BDEEF63DCB35}"/>
          </ac:spMkLst>
        </pc:spChg>
      </pc:sldChg>
      <pc:sldChg chg="addSp modSp mod">
        <pc:chgData name="野村 好美(nomura-konomi.tp5)" userId="4e0a8abb-2314-4905-a5b4-46a92dd18399" providerId="ADAL" clId="{0CEA7FB4-DC6E-4CFC-8FFC-2713926C130A}" dt="2023-09-08T01:08:40.037" v="17" actId="14100"/>
        <pc:sldMkLst>
          <pc:docMk/>
          <pc:sldMk cId="0" sldId="317"/>
        </pc:sldMkLst>
        <pc:spChg chg="add mod">
          <ac:chgData name="野村 好美(nomura-konomi.tp5)" userId="4e0a8abb-2314-4905-a5b4-46a92dd18399" providerId="ADAL" clId="{0CEA7FB4-DC6E-4CFC-8FFC-2713926C130A}" dt="2023-09-08T01:08:40.037" v="17" actId="14100"/>
          <ac:spMkLst>
            <pc:docMk/>
            <pc:sldMk cId="0" sldId="317"/>
            <ac:spMk id="12" creationId="{9BAEF132-CD80-22D6-88F0-764E37C8A080}"/>
          </ac:spMkLst>
        </pc:spChg>
      </pc:sldChg>
    </pc:docChg>
  </pc:docChgLst>
  <pc:docChgLst>
    <pc:chgData name="野村 好美(nomura-konomi.tp5)" userId="4e0a8abb-2314-4905-a5b4-46a92dd18399" providerId="ADAL" clId="{7F8FF9A7-77BE-41F6-837F-C512F6821DFE}"/>
    <pc:docChg chg="modSld">
      <pc:chgData name="野村 好美(nomura-konomi.tp5)" userId="4e0a8abb-2314-4905-a5b4-46a92dd18399" providerId="ADAL" clId="{7F8FF9A7-77BE-41F6-837F-C512F6821DFE}" dt="2023-09-08T08:23:39.108" v="48" actId="1076"/>
      <pc:docMkLst>
        <pc:docMk/>
      </pc:docMkLst>
      <pc:sldChg chg="addSp modSp mod">
        <pc:chgData name="野村 好美(nomura-konomi.tp5)" userId="4e0a8abb-2314-4905-a5b4-46a92dd18399" providerId="ADAL" clId="{7F8FF9A7-77BE-41F6-837F-C512F6821DFE}" dt="2023-09-08T08:23:39.108" v="48" actId="1076"/>
        <pc:sldMkLst>
          <pc:docMk/>
          <pc:sldMk cId="0" sldId="317"/>
        </pc:sldMkLst>
        <pc:spChg chg="add mod">
          <ac:chgData name="野村 好美(nomura-konomi.tp5)" userId="4e0a8abb-2314-4905-a5b4-46a92dd18399" providerId="ADAL" clId="{7F8FF9A7-77BE-41F6-837F-C512F6821DFE}" dt="2023-09-08T08:23:18.651" v="46" actId="1076"/>
          <ac:spMkLst>
            <pc:docMk/>
            <pc:sldMk cId="0" sldId="317"/>
            <ac:spMk id="3" creationId="{72A48D5C-15FF-CE9C-DAF5-7E340BF1676D}"/>
          </ac:spMkLst>
        </pc:spChg>
        <pc:spChg chg="mod">
          <ac:chgData name="野村 好美(nomura-konomi.tp5)" userId="4e0a8abb-2314-4905-a5b4-46a92dd18399" providerId="ADAL" clId="{7F8FF9A7-77BE-41F6-837F-C512F6821DFE}" dt="2023-09-08T08:23:39.108" v="48" actId="1076"/>
          <ac:spMkLst>
            <pc:docMk/>
            <pc:sldMk cId="0" sldId="317"/>
            <ac:spMk id="27" creationId="{80F81F8B-4624-53CB-FB81-88E05AB1F4E1}"/>
          </ac:spMkLst>
        </pc:spChg>
        <pc:spChg chg="mod">
          <ac:chgData name="野村 好美(nomura-konomi.tp5)" userId="4e0a8abb-2314-4905-a5b4-46a92dd18399" providerId="ADAL" clId="{7F8FF9A7-77BE-41F6-837F-C512F6821DFE}" dt="2023-09-08T08:22:43.805" v="42" actId="20577"/>
          <ac:spMkLst>
            <pc:docMk/>
            <pc:sldMk cId="0" sldId="317"/>
            <ac:spMk id="18450" creationId="{5FBBD54C-A0E1-BE11-DF1C-E41A2D81B705}"/>
          </ac:spMkLst>
        </pc:spChg>
        <pc:spChg chg="mod">
          <ac:chgData name="野村 好美(nomura-konomi.tp5)" userId="4e0a8abb-2314-4905-a5b4-46a92dd18399" providerId="ADAL" clId="{7F8FF9A7-77BE-41F6-837F-C512F6821DFE}" dt="2023-09-08T08:21:48.753" v="14" actId="1076"/>
          <ac:spMkLst>
            <pc:docMk/>
            <pc:sldMk cId="0" sldId="317"/>
            <ac:spMk id="18451" creationId="{BCF9FB75-56F1-4FB5-DD7D-A1C32035B256}"/>
          </ac:spMkLst>
        </pc:spChg>
      </pc:sldChg>
    </pc:docChg>
  </pc:docChgLst>
  <pc:docChgLst>
    <pc:chgData name="野村 好美(nomura-konomi.tp5)" userId="4e0a8abb-2314-4905-a5b4-46a92dd18399" providerId="ADAL" clId="{2CE17525-0062-4DE8-A4BB-23F16609F3E0}"/>
    <pc:docChg chg="modSld">
      <pc:chgData name="野村 好美(nomura-konomi.tp5)" userId="4e0a8abb-2314-4905-a5b4-46a92dd18399" providerId="ADAL" clId="{2CE17525-0062-4DE8-A4BB-23F16609F3E0}" dt="2023-09-10T23:37:04.954" v="45" actId="14100"/>
      <pc:docMkLst>
        <pc:docMk/>
      </pc:docMkLst>
      <pc:sldChg chg="modSp mod">
        <pc:chgData name="野村 好美(nomura-konomi.tp5)" userId="4e0a8abb-2314-4905-a5b4-46a92dd18399" providerId="ADAL" clId="{2CE17525-0062-4DE8-A4BB-23F16609F3E0}" dt="2023-09-10T23:37:04.954" v="45" actId="14100"/>
        <pc:sldMkLst>
          <pc:docMk/>
          <pc:sldMk cId="0" sldId="317"/>
        </pc:sldMkLst>
        <pc:spChg chg="mod">
          <ac:chgData name="野村 好美(nomura-konomi.tp5)" userId="4e0a8abb-2314-4905-a5b4-46a92dd18399" providerId="ADAL" clId="{2CE17525-0062-4DE8-A4BB-23F16609F3E0}" dt="2023-09-10T23:33:14.355" v="19" actId="14100"/>
          <ac:spMkLst>
            <pc:docMk/>
            <pc:sldMk cId="0" sldId="317"/>
            <ac:spMk id="7" creationId="{1CD39FA9-8B8B-1097-ED4B-1C4612AD24C2}"/>
          </ac:spMkLst>
        </pc:spChg>
        <pc:spChg chg="mod">
          <ac:chgData name="野村 好美(nomura-konomi.tp5)" userId="4e0a8abb-2314-4905-a5b4-46a92dd18399" providerId="ADAL" clId="{2CE17525-0062-4DE8-A4BB-23F16609F3E0}" dt="2023-09-10T23:34:33.449" v="29" actId="14100"/>
          <ac:spMkLst>
            <pc:docMk/>
            <pc:sldMk cId="0" sldId="317"/>
            <ac:spMk id="35" creationId="{742399E6-DD0D-C140-FAD0-43598DF42817}"/>
          </ac:spMkLst>
        </pc:spChg>
        <pc:spChg chg="mod">
          <ac:chgData name="野村 好美(nomura-konomi.tp5)" userId="4e0a8abb-2314-4905-a5b4-46a92dd18399" providerId="ADAL" clId="{2CE17525-0062-4DE8-A4BB-23F16609F3E0}" dt="2023-09-10T23:34:19.359" v="28" actId="14100"/>
          <ac:spMkLst>
            <pc:docMk/>
            <pc:sldMk cId="0" sldId="317"/>
            <ac:spMk id="43" creationId="{7D7C71A5-9E72-F9B7-EC08-CBC97A4A3D48}"/>
          </ac:spMkLst>
        </pc:spChg>
        <pc:spChg chg="mod">
          <ac:chgData name="野村 好美(nomura-konomi.tp5)" userId="4e0a8abb-2314-4905-a5b4-46a92dd18399" providerId="ADAL" clId="{2CE17525-0062-4DE8-A4BB-23F16609F3E0}" dt="2023-09-10T23:36:40.912" v="43" actId="14100"/>
          <ac:spMkLst>
            <pc:docMk/>
            <pc:sldMk cId="0" sldId="317"/>
            <ac:spMk id="53" creationId="{7FC1F245-0FD8-1089-CA39-68D630CFE00D}"/>
          </ac:spMkLst>
        </pc:spChg>
        <pc:spChg chg="mod">
          <ac:chgData name="野村 好美(nomura-konomi.tp5)" userId="4e0a8abb-2314-4905-a5b4-46a92dd18399" providerId="ADAL" clId="{2CE17525-0062-4DE8-A4BB-23F16609F3E0}" dt="2023-09-10T23:33:18.696" v="20" actId="14100"/>
          <ac:spMkLst>
            <pc:docMk/>
            <pc:sldMk cId="0" sldId="317"/>
            <ac:spMk id="59" creationId="{653D6C30-FD0A-6154-D853-E4D789855689}"/>
          </ac:spMkLst>
        </pc:spChg>
        <pc:spChg chg="mod">
          <ac:chgData name="野村 好美(nomura-konomi.tp5)" userId="4e0a8abb-2314-4905-a5b4-46a92dd18399" providerId="ADAL" clId="{2CE17525-0062-4DE8-A4BB-23F16609F3E0}" dt="2023-09-10T23:33:41.132" v="24" actId="14100"/>
          <ac:spMkLst>
            <pc:docMk/>
            <pc:sldMk cId="0" sldId="317"/>
            <ac:spMk id="68" creationId="{0D52DDC4-8A79-2FEC-2DE5-9E09302B88FA}"/>
          </ac:spMkLst>
        </pc:spChg>
        <pc:spChg chg="mod">
          <ac:chgData name="野村 好美(nomura-konomi.tp5)" userId="4e0a8abb-2314-4905-a5b4-46a92dd18399" providerId="ADAL" clId="{2CE17525-0062-4DE8-A4BB-23F16609F3E0}" dt="2023-09-10T23:33:11.893" v="18" actId="1076"/>
          <ac:spMkLst>
            <pc:docMk/>
            <pc:sldMk cId="0" sldId="317"/>
            <ac:spMk id="18437" creationId="{0760B212-75E0-ABEE-32FE-3215760E17AD}"/>
          </ac:spMkLst>
        </pc:spChg>
        <pc:spChg chg="mod">
          <ac:chgData name="野村 好美(nomura-konomi.tp5)" userId="4e0a8abb-2314-4905-a5b4-46a92dd18399" providerId="ADAL" clId="{2CE17525-0062-4DE8-A4BB-23F16609F3E0}" dt="2023-09-10T23:33:22.140" v="21" actId="1076"/>
          <ac:spMkLst>
            <pc:docMk/>
            <pc:sldMk cId="0" sldId="317"/>
            <ac:spMk id="18438" creationId="{90D6D1C7-300F-3709-D46B-818E7C230264}"/>
          </ac:spMkLst>
        </pc:spChg>
        <pc:spChg chg="mod">
          <ac:chgData name="野村 好美(nomura-konomi.tp5)" userId="4e0a8abb-2314-4905-a5b4-46a92dd18399" providerId="ADAL" clId="{2CE17525-0062-4DE8-A4BB-23F16609F3E0}" dt="2023-09-10T23:32:27.912" v="11" actId="1076"/>
          <ac:spMkLst>
            <pc:docMk/>
            <pc:sldMk cId="0" sldId="317"/>
            <ac:spMk id="18444" creationId="{2B6AEEF5-C080-AA99-6466-E48D3F83539C}"/>
          </ac:spMkLst>
        </pc:spChg>
        <pc:spChg chg="mod">
          <ac:chgData name="野村 好美(nomura-konomi.tp5)" userId="4e0a8abb-2314-4905-a5b4-46a92dd18399" providerId="ADAL" clId="{2CE17525-0062-4DE8-A4BB-23F16609F3E0}" dt="2023-09-10T23:36:44.403" v="44" actId="14100"/>
          <ac:spMkLst>
            <pc:docMk/>
            <pc:sldMk cId="0" sldId="317"/>
            <ac:spMk id="18469" creationId="{63370B14-A08D-19BF-0A05-1D3F28406573}"/>
          </ac:spMkLst>
        </pc:spChg>
        <pc:spChg chg="mod">
          <ac:chgData name="野村 好美(nomura-konomi.tp5)" userId="4e0a8abb-2314-4905-a5b4-46a92dd18399" providerId="ADAL" clId="{2CE17525-0062-4DE8-A4BB-23F16609F3E0}" dt="2023-09-10T23:37:04.954" v="45" actId="14100"/>
          <ac:spMkLst>
            <pc:docMk/>
            <pc:sldMk cId="0" sldId="317"/>
            <ac:spMk id="18475" creationId="{12053880-7040-2108-4F94-03BD44D281FE}"/>
          </ac:spMkLst>
        </pc:spChg>
        <pc:cxnChg chg="mod">
          <ac:chgData name="野村 好美(nomura-konomi.tp5)" userId="4e0a8abb-2314-4905-a5b4-46a92dd18399" providerId="ADAL" clId="{2CE17525-0062-4DE8-A4BB-23F16609F3E0}" dt="2023-09-10T23:33:14.355" v="19" actId="14100"/>
          <ac:cxnSpMkLst>
            <pc:docMk/>
            <pc:sldMk cId="0" sldId="317"/>
            <ac:cxnSpMk id="18" creationId="{0736B94D-590E-EC86-AF2E-8FE84254B9A7}"/>
          </ac:cxnSpMkLst>
        </pc:cxnChg>
        <pc:cxnChg chg="mod">
          <ac:chgData name="野村 好美(nomura-konomi.tp5)" userId="4e0a8abb-2314-4905-a5b4-46a92dd18399" providerId="ADAL" clId="{2CE17525-0062-4DE8-A4BB-23F16609F3E0}" dt="2023-09-10T23:33:18.696" v="20" actId="14100"/>
          <ac:cxnSpMkLst>
            <pc:docMk/>
            <pc:sldMk cId="0" sldId="317"/>
            <ac:cxnSpMk id="20" creationId="{357EFEC0-8999-9E88-F15B-FFB4161F3C83}"/>
          </ac:cxnSpMkLst>
        </pc:cxnChg>
        <pc:cxnChg chg="mod">
          <ac:chgData name="野村 好美(nomura-konomi.tp5)" userId="4e0a8abb-2314-4905-a5b4-46a92dd18399" providerId="ADAL" clId="{2CE17525-0062-4DE8-A4BB-23F16609F3E0}" dt="2023-09-10T23:31:22.339" v="2" actId="14100"/>
          <ac:cxnSpMkLst>
            <pc:docMk/>
            <pc:sldMk cId="0" sldId="317"/>
            <ac:cxnSpMk id="40" creationId="{C2E58E41-01A3-E725-B9E1-105C10E857CA}"/>
          </ac:cxnSpMkLst>
        </pc:cxnChg>
        <pc:cxnChg chg="mod">
          <ac:chgData name="野村 好美(nomura-konomi.tp5)" userId="4e0a8abb-2314-4905-a5b4-46a92dd18399" providerId="ADAL" clId="{2CE17525-0062-4DE8-A4BB-23F16609F3E0}" dt="2023-09-10T23:35:31.537" v="34" actId="14100"/>
          <ac:cxnSpMkLst>
            <pc:docMk/>
            <pc:sldMk cId="0" sldId="317"/>
            <ac:cxnSpMk id="50" creationId="{49850E41-C9A0-7A68-CF95-A92F7CDAC5C0}"/>
          </ac:cxnSpMkLst>
        </pc:cxnChg>
        <pc:cxnChg chg="mod">
          <ac:chgData name="野村 好美(nomura-konomi.tp5)" userId="4e0a8abb-2314-4905-a5b4-46a92dd18399" providerId="ADAL" clId="{2CE17525-0062-4DE8-A4BB-23F16609F3E0}" dt="2023-09-10T23:35:40.108" v="35" actId="14100"/>
          <ac:cxnSpMkLst>
            <pc:docMk/>
            <pc:sldMk cId="0" sldId="317"/>
            <ac:cxnSpMk id="18459" creationId="{896F7842-80F4-11B3-2DB7-C58F92FF3E1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F38FC5-FDA9-451E-A59E-E4F065325148}" type="datetimeFigureOut">
              <a:rPr kumimoji="1" lang="ja-JP" altLang="en-US" smtClean="0"/>
              <a:t>2023/9/14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B8D7ED7-AFC3-4B8D-A783-B5ED24BC0541}" type="slidenum">
              <a:rPr kumimoji="1" lang="ja-JP" altLang="en-US" smtClean="0"/>
              <a:t>‹#›</a:t>
            </a:fld>
            <a:endParaRPr kumimoji="1" lang="ja-JP" altLang="en-US"/>
          </a:p>
        </p:txBody>
      </p:sp>
    </p:spTree>
    <p:extLst>
      <p:ext uri="{BB962C8B-B14F-4D97-AF65-F5344CB8AC3E}">
        <p14:creationId xmlns:p14="http://schemas.microsoft.com/office/powerpoint/2010/main" val="5107683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a:extLst>
              <a:ext uri="{FF2B5EF4-FFF2-40B4-BE49-F238E27FC236}">
                <a16:creationId xmlns:a16="http://schemas.microsoft.com/office/drawing/2014/main" id="{BA78AAA8-6E33-718C-DF17-02B40A3B0E38}"/>
              </a:ext>
            </a:extLst>
          </p:cNvPr>
          <p:cNvSpPr>
            <a:spLocks noGrp="1" noRot="1" noChangeAspect="1" noChangeArrowheads="1" noTextEdit="1"/>
          </p:cNvSpPr>
          <p:nvPr>
            <p:ph type="sldImg"/>
          </p:nvPr>
        </p:nvSpPr>
        <p:spPr>
          <a:ln/>
        </p:spPr>
      </p:sp>
      <p:sp>
        <p:nvSpPr>
          <p:cNvPr id="6147" name="ノート プレースホルダ 2">
            <a:extLst>
              <a:ext uri="{FF2B5EF4-FFF2-40B4-BE49-F238E27FC236}">
                <a16:creationId xmlns:a16="http://schemas.microsoft.com/office/drawing/2014/main" id="{2E0B8BB8-8865-35A7-C59A-83109D7D6D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6148" name="スライド番号プレースホルダ 3">
            <a:extLst>
              <a:ext uri="{FF2B5EF4-FFF2-40B4-BE49-F238E27FC236}">
                <a16:creationId xmlns:a16="http://schemas.microsoft.com/office/drawing/2014/main" id="{BD826D24-28D3-6542-21AA-C118F3E8FE4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2263B20-4EC8-45F2-9CA8-5824ABCF30AD}"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8D7ED7-AFC3-4B8D-A783-B5ED24BC054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84712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a:extLst>
              <a:ext uri="{FF2B5EF4-FFF2-40B4-BE49-F238E27FC236}">
                <a16:creationId xmlns:a16="http://schemas.microsoft.com/office/drawing/2014/main" id="{2453BE6F-1B8E-BBDE-B68D-420C9A304BDC}"/>
              </a:ext>
            </a:extLst>
          </p:cNvPr>
          <p:cNvSpPr>
            <a:spLocks noGrp="1" noRot="1" noChangeAspect="1" noChangeArrowheads="1" noTextEdit="1"/>
          </p:cNvSpPr>
          <p:nvPr>
            <p:ph type="sldImg"/>
          </p:nvPr>
        </p:nvSpPr>
        <p:spPr>
          <a:ln/>
        </p:spPr>
      </p:sp>
      <p:sp>
        <p:nvSpPr>
          <p:cNvPr id="19459" name="ノート プレースホルダ 2">
            <a:extLst>
              <a:ext uri="{FF2B5EF4-FFF2-40B4-BE49-F238E27FC236}">
                <a16:creationId xmlns:a16="http://schemas.microsoft.com/office/drawing/2014/main" id="{DB8527CE-7E77-A0FA-29A3-063CDD800E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19460" name="スライド番号プレースホルダ 3">
            <a:extLst>
              <a:ext uri="{FF2B5EF4-FFF2-40B4-BE49-F238E27FC236}">
                <a16:creationId xmlns:a16="http://schemas.microsoft.com/office/drawing/2014/main" id="{74775240-7803-008E-7ED2-A5C38914A9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C13B0B5-DB44-4593-9E11-5D751C0502B2}"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B8D7ED7-AFC3-4B8D-A783-B5ED24BC0541}" type="slidenum">
              <a:rPr kumimoji="1" lang="ja-JP" altLang="en-US" smtClean="0"/>
              <a:t>13</a:t>
            </a:fld>
            <a:endParaRPr kumimoji="1" lang="ja-JP" altLang="en-US"/>
          </a:p>
        </p:txBody>
      </p:sp>
    </p:spTree>
    <p:extLst>
      <p:ext uri="{BB962C8B-B14F-4D97-AF65-F5344CB8AC3E}">
        <p14:creationId xmlns:p14="http://schemas.microsoft.com/office/powerpoint/2010/main" val="76664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B8D7ED7-AFC3-4B8D-A783-B5ED24BC0541}" type="slidenum">
              <a:rPr kumimoji="1" lang="ja-JP" altLang="en-US" smtClean="0"/>
              <a:t>15</a:t>
            </a:fld>
            <a:endParaRPr kumimoji="1" lang="ja-JP" altLang="en-US"/>
          </a:p>
        </p:txBody>
      </p:sp>
    </p:spTree>
    <p:extLst>
      <p:ext uri="{BB962C8B-B14F-4D97-AF65-F5344CB8AC3E}">
        <p14:creationId xmlns:p14="http://schemas.microsoft.com/office/powerpoint/2010/main" val="668871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AB7BF8E7-93C6-7A84-521E-6C9EA98AA88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1148B15-E9EB-488A-67E9-E38049017C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3F657DB-93CA-92B5-11A7-63682E885A15}"/>
              </a:ext>
            </a:extLst>
          </p:cNvPr>
          <p:cNvSpPr>
            <a:spLocks noGrp="1" noChangeArrowheads="1"/>
          </p:cNvSpPr>
          <p:nvPr>
            <p:ph type="sldNum" sz="quarter" idx="12"/>
          </p:nvPr>
        </p:nvSpPr>
        <p:spPr>
          <a:ln/>
        </p:spPr>
        <p:txBody>
          <a:bodyPr/>
          <a:lstStyle>
            <a:lvl1pPr>
              <a:defRPr/>
            </a:lvl1pPr>
          </a:lstStyle>
          <a:p>
            <a:pPr>
              <a:defRPr/>
            </a:pPr>
            <a:fld id="{DFD9D1E7-DC68-430D-844F-25BAF2C9B62E}" type="slidenum">
              <a:rPr lang="en-US" altLang="ja-JP"/>
              <a:pPr>
                <a:defRPr/>
              </a:pPr>
              <a:t>‹#›</a:t>
            </a:fld>
            <a:endParaRPr lang="en-US" altLang="ja-JP"/>
          </a:p>
        </p:txBody>
      </p:sp>
    </p:spTree>
    <p:extLst>
      <p:ext uri="{BB962C8B-B14F-4D97-AF65-F5344CB8AC3E}">
        <p14:creationId xmlns:p14="http://schemas.microsoft.com/office/powerpoint/2010/main" val="204041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52C24FE-E22E-9C24-B673-73FE43C3E9C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7D74000-47E7-B6A3-C2A9-5BB3B25B35F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EF5F530-D909-2B75-F96D-5E6035B90767}"/>
              </a:ext>
            </a:extLst>
          </p:cNvPr>
          <p:cNvSpPr>
            <a:spLocks noGrp="1" noChangeArrowheads="1"/>
          </p:cNvSpPr>
          <p:nvPr>
            <p:ph type="sldNum" sz="quarter" idx="12"/>
          </p:nvPr>
        </p:nvSpPr>
        <p:spPr>
          <a:ln/>
        </p:spPr>
        <p:txBody>
          <a:bodyPr/>
          <a:lstStyle>
            <a:lvl1pPr>
              <a:defRPr/>
            </a:lvl1pPr>
          </a:lstStyle>
          <a:p>
            <a:pPr>
              <a:defRPr/>
            </a:pPr>
            <a:fld id="{51334DD5-9D21-4B50-9EC6-562FFA44C70B}" type="slidenum">
              <a:rPr lang="en-US" altLang="ja-JP"/>
              <a:pPr>
                <a:defRPr/>
              </a:pPr>
              <a:t>‹#›</a:t>
            </a:fld>
            <a:endParaRPr lang="en-US" altLang="ja-JP"/>
          </a:p>
        </p:txBody>
      </p:sp>
    </p:spTree>
    <p:extLst>
      <p:ext uri="{BB962C8B-B14F-4D97-AF65-F5344CB8AC3E}">
        <p14:creationId xmlns:p14="http://schemas.microsoft.com/office/powerpoint/2010/main" val="36238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7273"/>
            <a:ext cx="4476750" cy="84510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9C6347D-02E5-DD61-94D3-4B8B97D441D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7D2E9EA-3910-39CA-0661-78403AA69DD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34B51C-EE8F-1A3C-1047-8F3D37FB70E0}"/>
              </a:ext>
            </a:extLst>
          </p:cNvPr>
          <p:cNvSpPr>
            <a:spLocks noGrp="1" noChangeArrowheads="1"/>
          </p:cNvSpPr>
          <p:nvPr>
            <p:ph type="sldNum" sz="quarter" idx="12"/>
          </p:nvPr>
        </p:nvSpPr>
        <p:spPr>
          <a:ln/>
        </p:spPr>
        <p:txBody>
          <a:bodyPr/>
          <a:lstStyle>
            <a:lvl1pPr>
              <a:defRPr/>
            </a:lvl1pPr>
          </a:lstStyle>
          <a:p>
            <a:pPr>
              <a:defRPr/>
            </a:pPr>
            <a:fld id="{CA662D45-23FC-4A0C-A273-AA952531F9D1}" type="slidenum">
              <a:rPr lang="en-US" altLang="ja-JP"/>
              <a:pPr>
                <a:defRPr/>
              </a:pPr>
              <a:t>‹#›</a:t>
            </a:fld>
            <a:endParaRPr lang="en-US" altLang="ja-JP"/>
          </a:p>
        </p:txBody>
      </p:sp>
    </p:spTree>
    <p:extLst>
      <p:ext uri="{BB962C8B-B14F-4D97-AF65-F5344CB8AC3E}">
        <p14:creationId xmlns:p14="http://schemas.microsoft.com/office/powerpoint/2010/main" val="1723821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6EB00438-1879-2F06-A009-62223950F70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6EC0235-B508-024E-D849-A561786627F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FEE40C3-0E8A-2584-EAD9-FBCF8718C47A}"/>
              </a:ext>
            </a:extLst>
          </p:cNvPr>
          <p:cNvSpPr>
            <a:spLocks noGrp="1" noChangeArrowheads="1"/>
          </p:cNvSpPr>
          <p:nvPr>
            <p:ph type="sldNum" sz="quarter" idx="12"/>
          </p:nvPr>
        </p:nvSpPr>
        <p:spPr>
          <a:ln/>
        </p:spPr>
        <p:txBody>
          <a:bodyPr/>
          <a:lstStyle>
            <a:lvl1pPr>
              <a:defRPr/>
            </a:lvl1pPr>
          </a:lstStyle>
          <a:p>
            <a:pPr>
              <a:defRPr/>
            </a:pPr>
            <a:fld id="{B28DD191-D706-4168-A506-07457D2A6201}" type="slidenum">
              <a:rPr lang="en-US" altLang="ja-JP"/>
              <a:pPr>
                <a:defRPr/>
              </a:pPr>
              <a:t>‹#›</a:t>
            </a:fld>
            <a:endParaRPr lang="en-US" altLang="ja-JP"/>
          </a:p>
        </p:txBody>
      </p:sp>
    </p:spTree>
    <p:extLst>
      <p:ext uri="{BB962C8B-B14F-4D97-AF65-F5344CB8AC3E}">
        <p14:creationId xmlns:p14="http://schemas.microsoft.com/office/powerpoint/2010/main" val="1462852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B129CFD-F2FE-A3D1-D4C3-E0D84B125D0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5FD0AAF-31BD-2C85-AD76-633DF6324F7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FF9C1CA-532C-38B2-BF17-A8D835A3149C}"/>
              </a:ext>
            </a:extLst>
          </p:cNvPr>
          <p:cNvSpPr>
            <a:spLocks noGrp="1" noChangeArrowheads="1"/>
          </p:cNvSpPr>
          <p:nvPr>
            <p:ph type="sldNum" sz="quarter" idx="12"/>
          </p:nvPr>
        </p:nvSpPr>
        <p:spPr>
          <a:ln/>
        </p:spPr>
        <p:txBody>
          <a:bodyPr/>
          <a:lstStyle>
            <a:lvl1pPr>
              <a:defRPr/>
            </a:lvl1pPr>
          </a:lstStyle>
          <a:p>
            <a:pPr>
              <a:defRPr/>
            </a:pPr>
            <a:fld id="{8724C55D-156D-463F-B876-2F4B399A9579}" type="slidenum">
              <a:rPr lang="en-US" altLang="ja-JP"/>
              <a:pPr>
                <a:defRPr/>
              </a:pPr>
              <a:t>‹#›</a:t>
            </a:fld>
            <a:endParaRPr lang="en-US" altLang="ja-JP"/>
          </a:p>
        </p:txBody>
      </p:sp>
    </p:spTree>
    <p:extLst>
      <p:ext uri="{BB962C8B-B14F-4D97-AF65-F5344CB8AC3E}">
        <p14:creationId xmlns:p14="http://schemas.microsoft.com/office/powerpoint/2010/main" val="2831723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EA314531-6111-54E8-311C-92B547EE97E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2B279B1-E801-24F9-61F2-6A0ABF6865F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F612241-E637-5751-0089-9C98FA33C36D}"/>
              </a:ext>
            </a:extLst>
          </p:cNvPr>
          <p:cNvSpPr>
            <a:spLocks noGrp="1" noChangeArrowheads="1"/>
          </p:cNvSpPr>
          <p:nvPr>
            <p:ph type="sldNum" sz="quarter" idx="12"/>
          </p:nvPr>
        </p:nvSpPr>
        <p:spPr>
          <a:ln/>
        </p:spPr>
        <p:txBody>
          <a:bodyPr/>
          <a:lstStyle>
            <a:lvl1pPr>
              <a:defRPr/>
            </a:lvl1pPr>
          </a:lstStyle>
          <a:p>
            <a:pPr>
              <a:defRPr/>
            </a:pPr>
            <a:fld id="{995DA96C-BF2C-4848-AC38-BCA9B3CC1E88}" type="slidenum">
              <a:rPr lang="en-US" altLang="ja-JP"/>
              <a:pPr>
                <a:defRPr/>
              </a:pPr>
              <a:t>‹#›</a:t>
            </a:fld>
            <a:endParaRPr lang="en-US" altLang="ja-JP"/>
          </a:p>
        </p:txBody>
      </p:sp>
    </p:spTree>
    <p:extLst>
      <p:ext uri="{BB962C8B-B14F-4D97-AF65-F5344CB8AC3E}">
        <p14:creationId xmlns:p14="http://schemas.microsoft.com/office/powerpoint/2010/main" val="1421091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E1A6D0A-1E73-89CC-3527-816C2829C49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285A717-7C2F-72AE-FD5F-E8A4B38D790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C560E86-029A-D661-6027-DB3D21927B33}"/>
              </a:ext>
            </a:extLst>
          </p:cNvPr>
          <p:cNvSpPr>
            <a:spLocks noGrp="1" noChangeArrowheads="1"/>
          </p:cNvSpPr>
          <p:nvPr>
            <p:ph type="sldNum" sz="quarter" idx="12"/>
          </p:nvPr>
        </p:nvSpPr>
        <p:spPr>
          <a:ln/>
        </p:spPr>
        <p:txBody>
          <a:bodyPr/>
          <a:lstStyle>
            <a:lvl1pPr>
              <a:defRPr/>
            </a:lvl1pPr>
          </a:lstStyle>
          <a:p>
            <a:pPr>
              <a:defRPr/>
            </a:pPr>
            <a:fld id="{A1A03897-DDB5-4502-81BC-84ACF31D6643}" type="slidenum">
              <a:rPr lang="en-US" altLang="ja-JP"/>
              <a:pPr>
                <a:defRPr/>
              </a:pPr>
              <a:t>‹#›</a:t>
            </a:fld>
            <a:endParaRPr lang="en-US" altLang="ja-JP"/>
          </a:p>
        </p:txBody>
      </p:sp>
    </p:spTree>
    <p:extLst>
      <p:ext uri="{BB962C8B-B14F-4D97-AF65-F5344CB8AC3E}">
        <p14:creationId xmlns:p14="http://schemas.microsoft.com/office/powerpoint/2010/main" val="976754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2EC92B98-1EC7-9E13-0D4F-54837BE906A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4368BD6-197C-2D09-46AD-94F62599F2D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B4BCBE7-B9AB-B43F-A667-9FB2E50DDCAC}"/>
              </a:ext>
            </a:extLst>
          </p:cNvPr>
          <p:cNvSpPr>
            <a:spLocks noGrp="1" noChangeArrowheads="1"/>
          </p:cNvSpPr>
          <p:nvPr>
            <p:ph type="sldNum" sz="quarter" idx="12"/>
          </p:nvPr>
        </p:nvSpPr>
        <p:spPr>
          <a:ln/>
        </p:spPr>
        <p:txBody>
          <a:bodyPr/>
          <a:lstStyle>
            <a:lvl1pPr>
              <a:defRPr/>
            </a:lvl1pPr>
          </a:lstStyle>
          <a:p>
            <a:pPr>
              <a:defRPr/>
            </a:pPr>
            <a:fld id="{D264A105-8053-4702-B4AF-B7CCF6BD13EE}" type="slidenum">
              <a:rPr lang="en-US" altLang="ja-JP"/>
              <a:pPr>
                <a:defRPr/>
              </a:pPr>
              <a:t>‹#›</a:t>
            </a:fld>
            <a:endParaRPr lang="en-US" altLang="ja-JP"/>
          </a:p>
        </p:txBody>
      </p:sp>
    </p:spTree>
    <p:extLst>
      <p:ext uri="{BB962C8B-B14F-4D97-AF65-F5344CB8AC3E}">
        <p14:creationId xmlns:p14="http://schemas.microsoft.com/office/powerpoint/2010/main" val="3961070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9D06D433-44CE-5CAD-0DA5-6F90C49B6A5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6FBDABD6-0DBF-DD15-E954-C9D0844C0CC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F064D67-D068-E60D-F1DB-BA89C643FFF0}"/>
              </a:ext>
            </a:extLst>
          </p:cNvPr>
          <p:cNvSpPr>
            <a:spLocks noGrp="1" noChangeArrowheads="1"/>
          </p:cNvSpPr>
          <p:nvPr>
            <p:ph type="sldNum" sz="quarter" idx="12"/>
          </p:nvPr>
        </p:nvSpPr>
        <p:spPr>
          <a:ln/>
        </p:spPr>
        <p:txBody>
          <a:bodyPr/>
          <a:lstStyle>
            <a:lvl1pPr>
              <a:defRPr/>
            </a:lvl1pPr>
          </a:lstStyle>
          <a:p>
            <a:pPr>
              <a:defRPr/>
            </a:pPr>
            <a:fld id="{8E187E8F-5FF8-45EB-A022-EAF0D0C1844B}" type="slidenum">
              <a:rPr lang="en-US" altLang="ja-JP"/>
              <a:pPr>
                <a:defRPr/>
              </a:pPr>
              <a:t>‹#›</a:t>
            </a:fld>
            <a:endParaRPr lang="en-US" altLang="ja-JP"/>
          </a:p>
        </p:txBody>
      </p:sp>
    </p:spTree>
    <p:extLst>
      <p:ext uri="{BB962C8B-B14F-4D97-AF65-F5344CB8AC3E}">
        <p14:creationId xmlns:p14="http://schemas.microsoft.com/office/powerpoint/2010/main" val="2091386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6570C74-C8F8-CB64-085B-03A3F1E7D0C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B390E168-9C88-C260-62BB-827F53987D4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4C2453A-72F3-B414-36BA-12280FAE7683}"/>
              </a:ext>
            </a:extLst>
          </p:cNvPr>
          <p:cNvSpPr>
            <a:spLocks noGrp="1" noChangeArrowheads="1"/>
          </p:cNvSpPr>
          <p:nvPr>
            <p:ph type="sldNum" sz="quarter" idx="12"/>
          </p:nvPr>
        </p:nvSpPr>
        <p:spPr>
          <a:ln/>
        </p:spPr>
        <p:txBody>
          <a:bodyPr/>
          <a:lstStyle>
            <a:lvl1pPr>
              <a:defRPr/>
            </a:lvl1pPr>
          </a:lstStyle>
          <a:p>
            <a:pPr>
              <a:defRPr/>
            </a:pPr>
            <a:fld id="{68C897F6-5D16-4E58-8D79-F056BFB3EF3D}" type="slidenum">
              <a:rPr lang="en-US" altLang="ja-JP"/>
              <a:pPr>
                <a:defRPr/>
              </a:pPr>
              <a:t>‹#›</a:t>
            </a:fld>
            <a:endParaRPr lang="en-US" altLang="ja-JP"/>
          </a:p>
        </p:txBody>
      </p:sp>
    </p:spTree>
    <p:extLst>
      <p:ext uri="{BB962C8B-B14F-4D97-AF65-F5344CB8AC3E}">
        <p14:creationId xmlns:p14="http://schemas.microsoft.com/office/powerpoint/2010/main" val="2735861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6859587-7021-BCD7-FC8F-6E853F3700B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CB645D-6958-781B-7585-B8EBB82DAB0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8B31CDD-D2E0-9517-4714-91E22456EA0F}"/>
              </a:ext>
            </a:extLst>
          </p:cNvPr>
          <p:cNvSpPr>
            <a:spLocks noGrp="1" noChangeArrowheads="1"/>
          </p:cNvSpPr>
          <p:nvPr>
            <p:ph type="sldNum" sz="quarter" idx="12"/>
          </p:nvPr>
        </p:nvSpPr>
        <p:spPr>
          <a:ln/>
        </p:spPr>
        <p:txBody>
          <a:bodyPr/>
          <a:lstStyle>
            <a:lvl1pPr>
              <a:defRPr/>
            </a:lvl1pPr>
          </a:lstStyle>
          <a:p>
            <a:pPr>
              <a:defRPr/>
            </a:pPr>
            <a:fld id="{3325E090-90E4-4014-9E8B-4420B044B14E}" type="slidenum">
              <a:rPr lang="en-US" altLang="ja-JP"/>
              <a:pPr>
                <a:defRPr/>
              </a:pPr>
              <a:t>‹#›</a:t>
            </a:fld>
            <a:endParaRPr lang="en-US" altLang="ja-JP"/>
          </a:p>
        </p:txBody>
      </p:sp>
    </p:spTree>
    <p:extLst>
      <p:ext uri="{BB962C8B-B14F-4D97-AF65-F5344CB8AC3E}">
        <p14:creationId xmlns:p14="http://schemas.microsoft.com/office/powerpoint/2010/main" val="376345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322E5F4-A47A-98AE-3135-7B4F0AF9B6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A866083-BA6F-37EB-D8AF-384620E5D13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85470AB-2E2D-B1F2-5BC5-2502F9BCE2A9}"/>
              </a:ext>
            </a:extLst>
          </p:cNvPr>
          <p:cNvSpPr>
            <a:spLocks noGrp="1" noChangeArrowheads="1"/>
          </p:cNvSpPr>
          <p:nvPr>
            <p:ph type="sldNum" sz="quarter" idx="12"/>
          </p:nvPr>
        </p:nvSpPr>
        <p:spPr>
          <a:ln/>
        </p:spPr>
        <p:txBody>
          <a:bodyPr/>
          <a:lstStyle>
            <a:lvl1pPr>
              <a:defRPr/>
            </a:lvl1pPr>
          </a:lstStyle>
          <a:p>
            <a:pPr>
              <a:defRPr/>
            </a:pPr>
            <a:fld id="{444D9F89-ED9A-403C-8564-97BF94F5D26F}" type="slidenum">
              <a:rPr lang="en-US" altLang="ja-JP"/>
              <a:pPr>
                <a:defRPr/>
              </a:pPr>
              <a:t>‹#›</a:t>
            </a:fld>
            <a:endParaRPr lang="en-US" altLang="ja-JP"/>
          </a:p>
        </p:txBody>
      </p:sp>
    </p:spTree>
    <p:extLst>
      <p:ext uri="{BB962C8B-B14F-4D97-AF65-F5344CB8AC3E}">
        <p14:creationId xmlns:p14="http://schemas.microsoft.com/office/powerpoint/2010/main" val="214087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181505D5-BE44-D1FA-0040-9F2F8699BC4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78AC5C6-85D7-26A1-CE15-68A6B44C644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2B28301-461E-8512-BA5A-652FDDCA7F2E}"/>
              </a:ext>
            </a:extLst>
          </p:cNvPr>
          <p:cNvSpPr>
            <a:spLocks noGrp="1" noChangeArrowheads="1"/>
          </p:cNvSpPr>
          <p:nvPr>
            <p:ph type="sldNum" sz="quarter" idx="12"/>
          </p:nvPr>
        </p:nvSpPr>
        <p:spPr>
          <a:ln/>
        </p:spPr>
        <p:txBody>
          <a:bodyPr/>
          <a:lstStyle>
            <a:lvl1pPr>
              <a:defRPr/>
            </a:lvl1pPr>
          </a:lstStyle>
          <a:p>
            <a:pPr>
              <a:defRPr/>
            </a:pPr>
            <a:fld id="{52B837AC-085A-418B-9D68-AD65A7564514}" type="slidenum">
              <a:rPr lang="en-US" altLang="ja-JP"/>
              <a:pPr>
                <a:defRPr/>
              </a:pPr>
              <a:t>‹#›</a:t>
            </a:fld>
            <a:endParaRPr lang="en-US" altLang="ja-JP"/>
          </a:p>
        </p:txBody>
      </p:sp>
    </p:spTree>
    <p:extLst>
      <p:ext uri="{BB962C8B-B14F-4D97-AF65-F5344CB8AC3E}">
        <p14:creationId xmlns:p14="http://schemas.microsoft.com/office/powerpoint/2010/main" val="471392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7DDC628-4C23-8D44-1EEE-6B72EAD3161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46D203E-9EA1-0CD4-27C6-D8C2E1DB3ED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AD506F4-AB60-4205-57A3-FCAF421B4F6A}"/>
              </a:ext>
            </a:extLst>
          </p:cNvPr>
          <p:cNvSpPr>
            <a:spLocks noGrp="1" noChangeArrowheads="1"/>
          </p:cNvSpPr>
          <p:nvPr>
            <p:ph type="sldNum" sz="quarter" idx="12"/>
          </p:nvPr>
        </p:nvSpPr>
        <p:spPr>
          <a:ln/>
        </p:spPr>
        <p:txBody>
          <a:bodyPr/>
          <a:lstStyle>
            <a:lvl1pPr>
              <a:defRPr/>
            </a:lvl1pPr>
          </a:lstStyle>
          <a:p>
            <a:pPr>
              <a:defRPr/>
            </a:pPr>
            <a:fld id="{26648DB8-C4B0-444D-AA18-C32EB99BA57B}" type="slidenum">
              <a:rPr lang="en-US" altLang="ja-JP"/>
              <a:pPr>
                <a:defRPr/>
              </a:pPr>
              <a:t>‹#›</a:t>
            </a:fld>
            <a:endParaRPr lang="en-US" altLang="ja-JP"/>
          </a:p>
        </p:txBody>
      </p:sp>
    </p:spTree>
    <p:extLst>
      <p:ext uri="{BB962C8B-B14F-4D97-AF65-F5344CB8AC3E}">
        <p14:creationId xmlns:p14="http://schemas.microsoft.com/office/powerpoint/2010/main" val="3071171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7273"/>
            <a:ext cx="4476750" cy="84510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ED97291-9B17-A565-0F88-E9D9F2E144E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E640FDD-27E3-94DA-A310-AA6A108B260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E1459CB-5A4C-1E7E-A268-74FDD6B3289C}"/>
              </a:ext>
            </a:extLst>
          </p:cNvPr>
          <p:cNvSpPr>
            <a:spLocks noGrp="1" noChangeArrowheads="1"/>
          </p:cNvSpPr>
          <p:nvPr>
            <p:ph type="sldNum" sz="quarter" idx="12"/>
          </p:nvPr>
        </p:nvSpPr>
        <p:spPr>
          <a:ln/>
        </p:spPr>
        <p:txBody>
          <a:bodyPr/>
          <a:lstStyle>
            <a:lvl1pPr>
              <a:defRPr/>
            </a:lvl1pPr>
          </a:lstStyle>
          <a:p>
            <a:pPr>
              <a:defRPr/>
            </a:pPr>
            <a:fld id="{B5D4FF63-6F4E-4805-94DD-9CBCE6C7EE3E}" type="slidenum">
              <a:rPr lang="en-US" altLang="ja-JP"/>
              <a:pPr>
                <a:defRPr/>
              </a:pPr>
              <a:t>‹#›</a:t>
            </a:fld>
            <a:endParaRPr lang="en-US" altLang="ja-JP"/>
          </a:p>
        </p:txBody>
      </p:sp>
    </p:spTree>
    <p:extLst>
      <p:ext uri="{BB962C8B-B14F-4D97-AF65-F5344CB8AC3E}">
        <p14:creationId xmlns:p14="http://schemas.microsoft.com/office/powerpoint/2010/main" val="35357401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32544843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31197564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194344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16007991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28910506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40737709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190759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0A751EB4-0DEB-632F-2C49-8FD5B1D2BE2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4F26541-FE54-2638-B63F-718FED8CF6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CEA550B-FB61-7943-8625-AD8136F5117B}"/>
              </a:ext>
            </a:extLst>
          </p:cNvPr>
          <p:cNvSpPr>
            <a:spLocks noGrp="1" noChangeArrowheads="1"/>
          </p:cNvSpPr>
          <p:nvPr>
            <p:ph type="sldNum" sz="quarter" idx="12"/>
          </p:nvPr>
        </p:nvSpPr>
        <p:spPr>
          <a:ln/>
        </p:spPr>
        <p:txBody>
          <a:bodyPr/>
          <a:lstStyle>
            <a:lvl1pPr>
              <a:defRPr/>
            </a:lvl1pPr>
          </a:lstStyle>
          <a:p>
            <a:pPr>
              <a:defRPr/>
            </a:pPr>
            <a:fld id="{016765D2-16AB-4E06-A632-D85309243AD2}" type="slidenum">
              <a:rPr lang="en-US" altLang="ja-JP"/>
              <a:pPr>
                <a:defRPr/>
              </a:pPr>
              <a:t>‹#›</a:t>
            </a:fld>
            <a:endParaRPr lang="en-US" altLang="ja-JP"/>
          </a:p>
        </p:txBody>
      </p:sp>
    </p:spTree>
    <p:extLst>
      <p:ext uri="{BB962C8B-B14F-4D97-AF65-F5344CB8AC3E}">
        <p14:creationId xmlns:p14="http://schemas.microsoft.com/office/powerpoint/2010/main" val="14108205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41925533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3947794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1258378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247B88-A2A2-4525-B1B8-7BCE87992FCD}"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383385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D6BD4DE-7657-A96B-36BD-618C44844C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3D70467-6FD1-2226-FDF2-5827BA3A7DA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23A0AE3-423D-C6AD-D9A5-3C30476F9BA2}"/>
              </a:ext>
            </a:extLst>
          </p:cNvPr>
          <p:cNvSpPr>
            <a:spLocks noGrp="1" noChangeArrowheads="1"/>
          </p:cNvSpPr>
          <p:nvPr>
            <p:ph type="sldNum" sz="quarter" idx="12"/>
          </p:nvPr>
        </p:nvSpPr>
        <p:spPr>
          <a:ln/>
        </p:spPr>
        <p:txBody>
          <a:bodyPr/>
          <a:lstStyle>
            <a:lvl1pPr>
              <a:defRPr/>
            </a:lvl1pPr>
          </a:lstStyle>
          <a:p>
            <a:pPr>
              <a:defRPr/>
            </a:pPr>
            <a:fld id="{581665F6-E916-4640-9D49-AA3CEF00B769}" type="slidenum">
              <a:rPr lang="en-US" altLang="ja-JP"/>
              <a:pPr>
                <a:defRPr/>
              </a:pPr>
              <a:t>‹#›</a:t>
            </a:fld>
            <a:endParaRPr lang="en-US" altLang="ja-JP"/>
          </a:p>
        </p:txBody>
      </p:sp>
    </p:spTree>
    <p:extLst>
      <p:ext uri="{BB962C8B-B14F-4D97-AF65-F5344CB8AC3E}">
        <p14:creationId xmlns:p14="http://schemas.microsoft.com/office/powerpoint/2010/main" val="1154376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402774C9-D036-667E-6398-66CD77AA574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FFB5FBF-3646-468E-A092-F217A795A59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AA2329B-0181-CF8A-8056-E4D03D80E729}"/>
              </a:ext>
            </a:extLst>
          </p:cNvPr>
          <p:cNvSpPr>
            <a:spLocks noGrp="1" noChangeArrowheads="1"/>
          </p:cNvSpPr>
          <p:nvPr>
            <p:ph type="sldNum" sz="quarter" idx="12"/>
          </p:nvPr>
        </p:nvSpPr>
        <p:spPr>
          <a:ln/>
        </p:spPr>
        <p:txBody>
          <a:bodyPr/>
          <a:lstStyle>
            <a:lvl1pPr>
              <a:defRPr/>
            </a:lvl1pPr>
          </a:lstStyle>
          <a:p>
            <a:pPr>
              <a:defRPr/>
            </a:pPr>
            <a:fld id="{42D85B8C-3DDA-4AF4-BEC2-D73DA432BF33}" type="slidenum">
              <a:rPr lang="en-US" altLang="ja-JP"/>
              <a:pPr>
                <a:defRPr/>
              </a:pPr>
              <a:t>‹#›</a:t>
            </a:fld>
            <a:endParaRPr lang="en-US" altLang="ja-JP"/>
          </a:p>
        </p:txBody>
      </p:sp>
    </p:spTree>
    <p:extLst>
      <p:ext uri="{BB962C8B-B14F-4D97-AF65-F5344CB8AC3E}">
        <p14:creationId xmlns:p14="http://schemas.microsoft.com/office/powerpoint/2010/main" val="33177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ADAFB59-BC49-AF1A-CB45-2D0762A4EFF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502B59B1-15D0-A6CF-D197-442F09A0EE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32069D10-4348-6008-2B8E-3291007BF023}"/>
              </a:ext>
            </a:extLst>
          </p:cNvPr>
          <p:cNvSpPr>
            <a:spLocks noGrp="1" noChangeArrowheads="1"/>
          </p:cNvSpPr>
          <p:nvPr>
            <p:ph type="sldNum" sz="quarter" idx="12"/>
          </p:nvPr>
        </p:nvSpPr>
        <p:spPr>
          <a:ln/>
        </p:spPr>
        <p:txBody>
          <a:bodyPr/>
          <a:lstStyle>
            <a:lvl1pPr>
              <a:defRPr/>
            </a:lvl1pPr>
          </a:lstStyle>
          <a:p>
            <a:pPr>
              <a:defRPr/>
            </a:pPr>
            <a:fld id="{D5E472AC-DD0A-419E-9100-F1177451122A}" type="slidenum">
              <a:rPr lang="en-US" altLang="ja-JP"/>
              <a:pPr>
                <a:defRPr/>
              </a:pPr>
              <a:t>‹#›</a:t>
            </a:fld>
            <a:endParaRPr lang="en-US" altLang="ja-JP"/>
          </a:p>
        </p:txBody>
      </p:sp>
    </p:spTree>
    <p:extLst>
      <p:ext uri="{BB962C8B-B14F-4D97-AF65-F5344CB8AC3E}">
        <p14:creationId xmlns:p14="http://schemas.microsoft.com/office/powerpoint/2010/main" val="82503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2DFCB47-C337-F975-98C4-B2F3FD0B305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C742926-0BC0-AFB6-6EDE-139A75BBB11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3464708F-2580-7F09-61EE-71C72DEE4857}"/>
              </a:ext>
            </a:extLst>
          </p:cNvPr>
          <p:cNvSpPr>
            <a:spLocks noGrp="1" noChangeArrowheads="1"/>
          </p:cNvSpPr>
          <p:nvPr>
            <p:ph type="sldNum" sz="quarter" idx="12"/>
          </p:nvPr>
        </p:nvSpPr>
        <p:spPr>
          <a:ln/>
        </p:spPr>
        <p:txBody>
          <a:bodyPr/>
          <a:lstStyle>
            <a:lvl1pPr>
              <a:defRPr/>
            </a:lvl1pPr>
          </a:lstStyle>
          <a:p>
            <a:pPr>
              <a:defRPr/>
            </a:pPr>
            <a:fld id="{0ABA0D58-91CE-466C-9AA8-10017074880D}" type="slidenum">
              <a:rPr lang="en-US" altLang="ja-JP"/>
              <a:pPr>
                <a:defRPr/>
              </a:pPr>
              <a:t>‹#›</a:t>
            </a:fld>
            <a:endParaRPr lang="en-US" altLang="ja-JP"/>
          </a:p>
        </p:txBody>
      </p:sp>
    </p:spTree>
    <p:extLst>
      <p:ext uri="{BB962C8B-B14F-4D97-AF65-F5344CB8AC3E}">
        <p14:creationId xmlns:p14="http://schemas.microsoft.com/office/powerpoint/2010/main" val="356759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FE796DC9-650E-F43D-F859-B4C835D777B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227FD73-8830-7A44-128F-D35256F4EA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FAB968A-93A3-9E77-CCF4-E58D4B12FE95}"/>
              </a:ext>
            </a:extLst>
          </p:cNvPr>
          <p:cNvSpPr>
            <a:spLocks noGrp="1" noChangeArrowheads="1"/>
          </p:cNvSpPr>
          <p:nvPr>
            <p:ph type="sldNum" sz="quarter" idx="12"/>
          </p:nvPr>
        </p:nvSpPr>
        <p:spPr>
          <a:ln/>
        </p:spPr>
        <p:txBody>
          <a:bodyPr/>
          <a:lstStyle>
            <a:lvl1pPr>
              <a:defRPr/>
            </a:lvl1pPr>
          </a:lstStyle>
          <a:p>
            <a:pPr>
              <a:defRPr/>
            </a:pPr>
            <a:fld id="{99E1D005-3D22-4E75-90CA-2B727D7DA5BA}" type="slidenum">
              <a:rPr lang="en-US" altLang="ja-JP"/>
              <a:pPr>
                <a:defRPr/>
              </a:pPr>
              <a:t>‹#›</a:t>
            </a:fld>
            <a:endParaRPr lang="en-US" altLang="ja-JP"/>
          </a:p>
        </p:txBody>
      </p:sp>
    </p:spTree>
    <p:extLst>
      <p:ext uri="{BB962C8B-B14F-4D97-AF65-F5344CB8AC3E}">
        <p14:creationId xmlns:p14="http://schemas.microsoft.com/office/powerpoint/2010/main" val="194100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C5301C2C-FECC-1AF1-1E25-4FEF5084F5A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2E899EC-9E65-E97D-905B-F989960B4EE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95E1B30-048E-7238-D20B-E1C65923359B}"/>
              </a:ext>
            </a:extLst>
          </p:cNvPr>
          <p:cNvSpPr>
            <a:spLocks noGrp="1" noChangeArrowheads="1"/>
          </p:cNvSpPr>
          <p:nvPr>
            <p:ph type="sldNum" sz="quarter" idx="12"/>
          </p:nvPr>
        </p:nvSpPr>
        <p:spPr>
          <a:ln/>
        </p:spPr>
        <p:txBody>
          <a:bodyPr/>
          <a:lstStyle>
            <a:lvl1pPr>
              <a:defRPr/>
            </a:lvl1pPr>
          </a:lstStyle>
          <a:p>
            <a:pPr>
              <a:defRPr/>
            </a:pPr>
            <a:fld id="{8FF5E489-E8AC-409B-B394-BA93EEDB36BD}" type="slidenum">
              <a:rPr lang="en-US" altLang="ja-JP"/>
              <a:pPr>
                <a:defRPr/>
              </a:pPr>
              <a:t>‹#›</a:t>
            </a:fld>
            <a:endParaRPr lang="en-US" altLang="ja-JP"/>
          </a:p>
        </p:txBody>
      </p:sp>
    </p:spTree>
    <p:extLst>
      <p:ext uri="{BB962C8B-B14F-4D97-AF65-F5344CB8AC3E}">
        <p14:creationId xmlns:p14="http://schemas.microsoft.com/office/powerpoint/2010/main" val="621859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32A9DEE-F929-BFBA-0008-4454D46A4362}"/>
              </a:ext>
            </a:extLst>
          </p:cNvPr>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23559DD8-130B-4325-68D4-1296291FF225}"/>
              </a:ext>
            </a:extLst>
          </p:cNvPr>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0DE48A9D-37A8-74A0-169C-46E0E1091F12}"/>
              </a:ext>
            </a:extLst>
          </p:cNvPr>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B1ED0461-B6E4-B15C-70EF-69A07A653169}"/>
              </a:ext>
            </a:extLst>
          </p:cNvPr>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FA0AC7B3-70AF-BDC2-15BD-D6232E3DEACF}"/>
              </a:ext>
            </a:extLst>
          </p:cNvPr>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defRPr>
            </a:lvl1pPr>
          </a:lstStyle>
          <a:p>
            <a:pPr>
              <a:defRPr/>
            </a:pPr>
            <a:fld id="{1B333E4B-EE95-470C-95D2-191CA4B2F4D9}" type="slidenum">
              <a:rPr lang="en-US" altLang="ja-JP"/>
              <a:pPr>
                <a:defRPr/>
              </a:pPr>
              <a:t>‹#›</a:t>
            </a:fld>
            <a:endParaRPr lang="en-US" altLang="ja-JP"/>
          </a:p>
        </p:txBody>
      </p:sp>
    </p:spTree>
    <p:extLst>
      <p:ext uri="{BB962C8B-B14F-4D97-AF65-F5344CB8AC3E}">
        <p14:creationId xmlns:p14="http://schemas.microsoft.com/office/powerpoint/2010/main" val="152014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C59E916-55FB-4B06-1A62-81CC8936261D}"/>
              </a:ext>
            </a:extLst>
          </p:cNvPr>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a:extLst>
              <a:ext uri="{FF2B5EF4-FFF2-40B4-BE49-F238E27FC236}">
                <a16:creationId xmlns:a16="http://schemas.microsoft.com/office/drawing/2014/main" id="{4FFBE1F3-B0E6-5016-D880-F063630544C1}"/>
              </a:ext>
            </a:extLst>
          </p:cNvPr>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321540EA-A658-C11A-365A-618F7F0645B5}"/>
              </a:ext>
            </a:extLst>
          </p:cNvPr>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48B00966-7666-A628-9CB2-A0214C4EE867}"/>
              </a:ext>
            </a:extLst>
          </p:cNvPr>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A603C001-04B4-A10F-BC11-509D841CFD25}"/>
              </a:ext>
            </a:extLst>
          </p:cNvPr>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a:defRPr/>
            </a:pPr>
            <a:fld id="{2F58A5A5-6EA7-4949-98D1-FBCC2C883ECD}" type="slidenum">
              <a:rPr lang="en-US" altLang="ja-JP"/>
              <a:pPr>
                <a:defRPr/>
              </a:pPr>
              <a:t>‹#›</a:t>
            </a:fld>
            <a:endParaRPr lang="en-US" altLang="ja-JP"/>
          </a:p>
        </p:txBody>
      </p:sp>
    </p:spTree>
    <p:extLst>
      <p:ext uri="{BB962C8B-B14F-4D97-AF65-F5344CB8AC3E}">
        <p14:creationId xmlns:p14="http://schemas.microsoft.com/office/powerpoint/2010/main" val="2570340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C247B88-A2A2-4525-B1B8-7BCE87992FCD}" type="datetimeFigureOut">
              <a:rPr kumimoji="1" lang="ja-JP" altLang="en-US" smtClean="0"/>
              <a:t>2023/9/14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7DE96-F71A-4962-B895-96F00AAF4421}" type="slidenum">
              <a:rPr kumimoji="1" lang="ja-JP" altLang="en-US" smtClean="0"/>
              <a:t>‹#›</a:t>
            </a:fld>
            <a:endParaRPr kumimoji="1" lang="ja-JP" altLang="en-US"/>
          </a:p>
        </p:txBody>
      </p:sp>
    </p:spTree>
    <p:extLst>
      <p:ext uri="{BB962C8B-B14F-4D97-AF65-F5344CB8AC3E}">
        <p14:creationId xmlns:p14="http://schemas.microsoft.com/office/powerpoint/2010/main" val="41729464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直線矢印コネクタ 8">
            <a:extLst>
              <a:ext uri="{FF2B5EF4-FFF2-40B4-BE49-F238E27FC236}">
                <a16:creationId xmlns:a16="http://schemas.microsoft.com/office/drawing/2014/main" id="{D4C4CB5D-07CB-1425-811A-38F8D6D6EA38}"/>
              </a:ext>
            </a:extLst>
          </p:cNvPr>
          <p:cNvCxnSpPr>
            <a:cxnSpLocks noChangeShapeType="1"/>
          </p:cNvCxnSpPr>
          <p:nvPr/>
        </p:nvCxnSpPr>
        <p:spPr bwMode="auto">
          <a:xfrm>
            <a:off x="4559300" y="4953000"/>
            <a:ext cx="842963" cy="8445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triangle" w="med" len="med"/>
              </a14:hiddenLine>
            </a:ext>
          </a:extLst>
        </p:spPr>
      </p:cxnSp>
      <p:sp>
        <p:nvSpPr>
          <p:cNvPr id="10" name="テキスト ボックス 1">
            <a:extLst>
              <a:ext uri="{FF2B5EF4-FFF2-40B4-BE49-F238E27FC236}">
                <a16:creationId xmlns:a16="http://schemas.microsoft.com/office/drawing/2014/main" id="{5B622B96-49AC-0763-2F3D-623FADB02D4B}"/>
              </a:ext>
            </a:extLst>
          </p:cNvPr>
          <p:cNvSpPr txBox="1">
            <a:spLocks noChangeArrowheads="1"/>
          </p:cNvSpPr>
          <p:nvPr/>
        </p:nvSpPr>
        <p:spPr bwMode="auto">
          <a:xfrm>
            <a:off x="189000" y="831850"/>
            <a:ext cx="6480000" cy="728267"/>
          </a:xfrm>
          <a:prstGeom prst="rect">
            <a:avLst/>
          </a:prstGeom>
          <a:noFill/>
          <a:ln w="9525">
            <a:noFill/>
            <a:miter lim="800000"/>
            <a:headEnd/>
            <a:tailEnd/>
          </a:ln>
        </p:spPr>
        <p:txBody>
          <a:bodyPr lIns="108000" tIns="72000" rIns="108000">
            <a:spAutoFit/>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1" lang="ja-JP" altLang="en-US" sz="3600" b="1" i="0" u="none" strike="noStrike" kern="1200" cap="none" spc="200" normalizeH="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精神障害の労災認定</a:t>
            </a:r>
          </a:p>
        </p:txBody>
      </p:sp>
      <p:sp>
        <p:nvSpPr>
          <p:cNvPr id="12" name="テキスト ボックス 1">
            <a:extLst>
              <a:ext uri="{FF2B5EF4-FFF2-40B4-BE49-F238E27FC236}">
                <a16:creationId xmlns:a16="http://schemas.microsoft.com/office/drawing/2014/main" id="{A6303C0B-3CA5-2ECD-33F7-F48B3F4B8759}"/>
              </a:ext>
            </a:extLst>
          </p:cNvPr>
          <p:cNvSpPr txBox="1">
            <a:spLocks noChangeArrowheads="1"/>
          </p:cNvSpPr>
          <p:nvPr/>
        </p:nvSpPr>
        <p:spPr bwMode="auto">
          <a:xfrm>
            <a:off x="1089000" y="1634356"/>
            <a:ext cx="4680000" cy="439221"/>
          </a:xfrm>
          <a:prstGeom prst="rect">
            <a:avLst/>
          </a:prstGeom>
          <a:solidFill>
            <a:srgbClr val="C9E7E7"/>
          </a:solidFill>
          <a:ln w="9525">
            <a:noFill/>
            <a:miter lim="800000"/>
            <a:headEnd/>
            <a:tailEnd/>
          </a:ln>
        </p:spPr>
        <p:txBody>
          <a:bodyPr tIns="66462" bIns="33231">
            <a:spAutoFit/>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1" lang="ja-JP" altLang="en-US" sz="2000" b="1" i="0" u="none" strike="noStrike" kern="1200" cap="none" spc="150" normalizeH="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過労死等の労災補償 </a:t>
            </a:r>
            <a:r>
              <a:rPr kumimoji="1" lang="en-US" altLang="ja-JP" sz="2000" b="1" i="0" u="none" strike="noStrike" kern="1200" cap="none" spc="150" normalizeH="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Ⅱ</a:t>
            </a:r>
            <a:endParaRPr kumimoji="1" lang="ja-JP" altLang="en-US" sz="2000" b="1" i="0" u="none" strike="noStrike" kern="1200" cap="none" spc="150" normalizeH="0" noProof="0" dirty="0">
              <a:ln>
                <a:noFill/>
              </a:ln>
              <a:solidFill>
                <a:srgbClr val="103185"/>
              </a:solidFill>
              <a:effectLst/>
              <a:uLnTx/>
              <a:uFillTx/>
              <a:latin typeface="メイリオ" panose="020B0604030504040204" pitchFamily="50" charset="-128"/>
              <a:ea typeface="メイリオ" panose="020B0604030504040204" pitchFamily="50" charset="-128"/>
              <a:cs typeface="+mn-cs"/>
            </a:endParaRPr>
          </a:p>
        </p:txBody>
      </p:sp>
      <p:sp>
        <p:nvSpPr>
          <p:cNvPr id="13" name="Text Box 4">
            <a:extLst>
              <a:ext uri="{FF2B5EF4-FFF2-40B4-BE49-F238E27FC236}">
                <a16:creationId xmlns:a16="http://schemas.microsoft.com/office/drawing/2014/main" id="{E29E9196-0704-982E-5BCE-AF3EB8CF4A9D}"/>
              </a:ext>
            </a:extLst>
          </p:cNvPr>
          <p:cNvSpPr txBox="1">
            <a:spLocks noChangeArrowheads="1"/>
          </p:cNvSpPr>
          <p:nvPr/>
        </p:nvSpPr>
        <p:spPr bwMode="auto">
          <a:xfrm>
            <a:off x="1834695" y="9232039"/>
            <a:ext cx="3257550" cy="200025"/>
          </a:xfrm>
          <a:prstGeom prst="rect">
            <a:avLst/>
          </a:prstGeom>
          <a:noFill/>
          <a:ln w="9525">
            <a:noFill/>
            <a:miter lim="800000"/>
            <a:headEnd/>
            <a:tailEnd/>
          </a:ln>
        </p:spPr>
        <p:txBody>
          <a:bodyPr lIns="70953" tIns="8490" rIns="70953" bIns="849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ＭＳ Ｐゴシック" pitchFamily="50" charset="-128"/>
              </a:rPr>
              <a:t>都道府県労働局・労働基準監督署</a:t>
            </a:r>
          </a:p>
        </p:txBody>
      </p:sp>
      <p:pic>
        <p:nvPicPr>
          <p:cNvPr id="4102" name="図 13">
            <a:extLst>
              <a:ext uri="{FF2B5EF4-FFF2-40B4-BE49-F238E27FC236}">
                <a16:creationId xmlns:a16="http://schemas.microsoft.com/office/drawing/2014/main" id="{3844A738-0E00-988D-1B95-6E6563C9E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3921" y="8376148"/>
            <a:ext cx="215015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a:extLst>
              <a:ext uri="{FF2B5EF4-FFF2-40B4-BE49-F238E27FC236}">
                <a16:creationId xmlns:a16="http://schemas.microsoft.com/office/drawing/2014/main" id="{CA94AA77-88C1-95B3-3D0A-EA5A9E0BD22A}"/>
              </a:ext>
            </a:extLst>
          </p:cNvPr>
          <p:cNvSpPr txBox="1">
            <a:spLocks/>
          </p:cNvSpPr>
          <p:nvPr/>
        </p:nvSpPr>
        <p:spPr>
          <a:xfrm>
            <a:off x="6163944" y="9666201"/>
            <a:ext cx="944323" cy="310970"/>
          </a:xfrm>
          <a:prstGeom prst="rect">
            <a:avLst/>
          </a:prstGeom>
          <a:noFill/>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defRPr/>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Ｒ</a:t>
            </a:r>
            <a:r>
              <a:rPr lang="en-US" altLang="ja-JP" sz="1000" dirty="0">
                <a:latin typeface="メイリオ" panose="020B0604030504040204" pitchFamily="50" charset="-128"/>
                <a:ea typeface="メイリオ" panose="020B0604030504040204" pitchFamily="50" charset="-128"/>
              </a:rPr>
              <a:t>5.9</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gn="ctr">
              <a:defRPr/>
            </a:pPr>
            <a:endParaRPr lang="en-US" altLang="ja-JP" sz="1400" dirty="0">
              <a:latin typeface="メイリオ" panose="020B0604030504040204" pitchFamily="50" charset="-128"/>
              <a:ea typeface="メイリオ" panose="020B0604030504040204" pitchFamily="50" charset="-128"/>
            </a:endParaRPr>
          </a:p>
        </p:txBody>
      </p:sp>
    </p:spTree>
  </p:cSld>
  <p:clrMapOvr>
    <a:masterClrMapping/>
  </p:clrMapOvr>
  <p:transition spd="slow" advTm="1219"/>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1038F21B-91D6-4D15-226C-912187D84DBB}"/>
              </a:ext>
            </a:extLst>
          </p:cNvPr>
          <p:cNvGraphicFramePr>
            <a:graphicFrameLocks noGrp="1"/>
          </p:cNvGraphicFramePr>
          <p:nvPr>
            <p:extLst>
              <p:ext uri="{D42A27DB-BD31-4B8C-83A1-F6EECF244321}">
                <p14:modId xmlns:p14="http://schemas.microsoft.com/office/powerpoint/2010/main" val="3540588826"/>
              </p:ext>
            </p:extLst>
          </p:nvPr>
        </p:nvGraphicFramePr>
        <p:xfrm>
          <a:off x="189001" y="158750"/>
          <a:ext cx="6479999" cy="9413271"/>
        </p:xfrm>
        <a:graphic>
          <a:graphicData uri="http://schemas.openxmlformats.org/drawingml/2006/table">
            <a:tbl>
              <a:tblPr lastCol="1"/>
              <a:tblGrid>
                <a:gridCol w="132783">
                  <a:extLst>
                    <a:ext uri="{9D8B030D-6E8A-4147-A177-3AD203B41FA5}">
                      <a16:colId xmlns:a16="http://schemas.microsoft.com/office/drawing/2014/main" val="257178749"/>
                    </a:ext>
                  </a:extLst>
                </a:gridCol>
                <a:gridCol w="257415">
                  <a:extLst>
                    <a:ext uri="{9D8B030D-6E8A-4147-A177-3AD203B41FA5}">
                      <a16:colId xmlns:a16="http://schemas.microsoft.com/office/drawing/2014/main" val="1848917121"/>
                    </a:ext>
                  </a:extLst>
                </a:gridCol>
                <a:gridCol w="365528">
                  <a:extLst>
                    <a:ext uri="{9D8B030D-6E8A-4147-A177-3AD203B41FA5}">
                      <a16:colId xmlns:a16="http://schemas.microsoft.com/office/drawing/2014/main" val="1506726398"/>
                    </a:ext>
                  </a:extLst>
                </a:gridCol>
                <a:gridCol w="154449">
                  <a:extLst>
                    <a:ext uri="{9D8B030D-6E8A-4147-A177-3AD203B41FA5}">
                      <a16:colId xmlns:a16="http://schemas.microsoft.com/office/drawing/2014/main" val="1764811099"/>
                    </a:ext>
                  </a:extLst>
                </a:gridCol>
                <a:gridCol w="154448">
                  <a:extLst>
                    <a:ext uri="{9D8B030D-6E8A-4147-A177-3AD203B41FA5}">
                      <a16:colId xmlns:a16="http://schemas.microsoft.com/office/drawing/2014/main" val="1484830605"/>
                    </a:ext>
                  </a:extLst>
                </a:gridCol>
                <a:gridCol w="154448">
                  <a:extLst>
                    <a:ext uri="{9D8B030D-6E8A-4147-A177-3AD203B41FA5}">
                      <a16:colId xmlns:a16="http://schemas.microsoft.com/office/drawing/2014/main" val="888111845"/>
                    </a:ext>
                  </a:extLst>
                </a:gridCol>
                <a:gridCol w="1036887">
                  <a:extLst>
                    <a:ext uri="{9D8B030D-6E8A-4147-A177-3AD203B41FA5}">
                      <a16:colId xmlns:a16="http://schemas.microsoft.com/office/drawing/2014/main" val="2145049294"/>
                    </a:ext>
                  </a:extLst>
                </a:gridCol>
                <a:gridCol w="997564">
                  <a:extLst>
                    <a:ext uri="{9D8B030D-6E8A-4147-A177-3AD203B41FA5}">
                      <a16:colId xmlns:a16="http://schemas.microsoft.com/office/drawing/2014/main" val="2376403349"/>
                    </a:ext>
                  </a:extLst>
                </a:gridCol>
                <a:gridCol w="1240953">
                  <a:extLst>
                    <a:ext uri="{9D8B030D-6E8A-4147-A177-3AD203B41FA5}">
                      <a16:colId xmlns:a16="http://schemas.microsoft.com/office/drawing/2014/main" val="2589161713"/>
                    </a:ext>
                  </a:extLst>
                </a:gridCol>
                <a:gridCol w="1985524">
                  <a:extLst>
                    <a:ext uri="{9D8B030D-6E8A-4147-A177-3AD203B41FA5}">
                      <a16:colId xmlns:a16="http://schemas.microsoft.com/office/drawing/2014/main" val="2958794368"/>
                    </a:ext>
                  </a:extLst>
                </a:gridCol>
              </a:tblGrid>
              <a:tr h="199693">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出来事の類型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zh-CN" altLang="en-US" sz="600" b="0" i="0" u="none" strike="noStrike" dirty="0">
                          <a:effectLst/>
                          <a:latin typeface="メイリオ" panose="020B0604030504040204" pitchFamily="50" charset="-128"/>
                          <a:ea typeface="メイリオ" panose="020B0604030504040204" pitchFamily="50" charset="-128"/>
                        </a:rPr>
                        <a:t>具体的</a:t>
                      </a:r>
                      <a:br>
                        <a:rPr lang="zh-CN" altLang="en-US" sz="600" b="0" i="0" u="none" strike="noStrike" dirty="0">
                          <a:effectLst/>
                          <a:latin typeface="メイリオ" panose="020B0604030504040204" pitchFamily="50" charset="-128"/>
                          <a:ea typeface="メイリオ" panose="020B0604030504040204" pitchFamily="50" charset="-128"/>
                        </a:rPr>
                      </a:br>
                      <a:r>
                        <a:rPr lang="zh-CN" altLang="en-US" sz="600" b="0" i="0" u="none" strike="noStrike" dirty="0">
                          <a:effectLst/>
                          <a:latin typeface="メイリオ" panose="020B0604030504040204" pitchFamily="50" charset="-128"/>
                          <a:ea typeface="メイリオ" panose="020B0604030504040204" pitchFamily="50" charset="-128"/>
                        </a:rPr>
                        <a:t>出来事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500" b="0" i="0" u="none" strike="noStrike" dirty="0">
                          <a:effectLst/>
                          <a:latin typeface="メイリオ" panose="020B0604030504040204" pitchFamily="50" charset="-128"/>
                          <a:ea typeface="メイリオ" panose="020B0604030504040204" pitchFamily="50" charset="-128"/>
                        </a:rPr>
                        <a:t>平均的な心理</a:t>
                      </a:r>
                      <a:endParaRPr lang="en-US" altLang="ja-JP" sz="500" b="0" i="0" u="none" strike="noStrike" dirty="0">
                        <a:effectLst/>
                        <a:latin typeface="メイリオ" panose="020B0604030504040204" pitchFamily="50" charset="-128"/>
                        <a:ea typeface="メイリオ" panose="020B0604030504040204" pitchFamily="50" charset="-128"/>
                      </a:endParaRPr>
                    </a:p>
                    <a:p>
                      <a:pPr algn="ctr" fontAlgn="ctr"/>
                      <a:r>
                        <a:rPr lang="ja-JP" altLang="en-US" sz="500" b="0" i="0" u="none" strike="noStrike" dirty="0">
                          <a:effectLst/>
                          <a:latin typeface="メイリオ" panose="020B0604030504040204" pitchFamily="50" charset="-128"/>
                          <a:ea typeface="メイリオ" panose="020B0604030504040204" pitchFamily="50" charset="-128"/>
                        </a:rPr>
                        <a:t>的負荷の強度</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心理的負荷の総合評価の視点</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心理的負荷の強度を「弱」「中」「強」と判断する具体例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4381028"/>
                  </a:ext>
                </a:extLst>
              </a:tr>
              <a:tr h="101600">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Ⅰ</a:t>
                      </a:r>
                    </a:p>
                  </a:txBody>
                  <a:tcPr marL="5146" marR="5146" marT="5146"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Ⅲ</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弱</a:t>
                      </a:r>
                    </a:p>
                  </a:txBody>
                  <a:tcPr marL="5146" marR="5146" marT="5146"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中</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強</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744253745"/>
                  </a:ext>
                </a:extLst>
              </a:tr>
              <a:tr h="2103120">
                <a:tc>
                  <a:txBody>
                    <a:bodyPr/>
                    <a:lstStyle/>
                    <a:p>
                      <a:pPr algn="r" fontAlgn="ctr"/>
                      <a:r>
                        <a:rPr lang="en-US" altLang="ja-JP" sz="600" b="0" i="0" u="none" strike="noStrike">
                          <a:effectLst/>
                          <a:latin typeface="メイリオ" panose="020B0604030504040204" pitchFamily="50" charset="-128"/>
                          <a:ea typeface="メイリオ" panose="020B0604030504040204" pitchFamily="50" charset="-128"/>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⑤</a:t>
                      </a:r>
                      <a:endParaRPr lang="en-US" altLang="ja-JP" sz="54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パワ</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ーハラスメント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上司等から、身体的攻撃、精神的攻撃等のパワーハラスメントを受けた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・指導・叱責等の言動に至る経緯や状況等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・身体的攻撃、精神的攻撃等の</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内容、程度、上司（経営者を含む）等との職務上の関係等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・反復・継続など執拗性の状況</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・就業環境を害する程度</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
                      </a:r>
                      <a:br>
                        <a:rPr lang="ja-JP" altLang="en-US" sz="540" b="0" i="0" u="none" strike="noStrike" dirty="0">
                          <a:effectLst/>
                          <a:latin typeface="メイリオ" panose="020B0604030504040204" pitchFamily="50" charset="-128"/>
                          <a:ea typeface="メイリオ" panose="020B0604030504040204" pitchFamily="50" charset="-128"/>
                        </a:rPr>
                      </a:b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当該出来事の評価対象とならな</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い対人関係のトラブルは、出来事</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の類型「対人関係」の各出来事で</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評価する。</a:t>
                      </a:r>
                      <a:br>
                        <a:rPr lang="ja-JP" altLang="en-US" sz="480" b="0" i="0" u="none" strike="noStrike" dirty="0">
                          <a:effectLst/>
                          <a:latin typeface="メイリオ" panose="020B0604030504040204" pitchFamily="50" charset="-128"/>
                          <a:ea typeface="メイリオ" panose="020B0604030504040204" pitchFamily="50" charset="-128"/>
                        </a:rPr>
                      </a:b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「上司等」には、職務上の地位</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が上位の者のほか、同僚又は部下</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であっても、業務上必要な知識や</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豊富な</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経験を有しており、その者</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の協力が得られなければ業務の円</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滑な遂行を行うことが困難な場合、</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同僚又は部下からの集団による</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　  行為でこれに抵抗又は拒絶する</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ことが困難である場合も含む。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・上司等による「中」に至らない程度の身体的攻撃、精神的攻撃等が行われた</a:t>
                      </a:r>
                      <a:br>
                        <a:rPr lang="ja-JP" altLang="en-US" sz="540" b="0" i="0" u="none" strike="noStrike" dirty="0">
                          <a:effectLst/>
                          <a:latin typeface="メイリオ" panose="020B0604030504040204" pitchFamily="50" charset="-128"/>
                          <a:ea typeface="メイリオ" panose="020B0604030504040204" pitchFamily="50" charset="-128"/>
                        </a:rPr>
                      </a:br>
                      <a:endParaRPr lang="ja-JP" altLang="en-US" sz="54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・上司等による次のような身体的攻撃・精神的攻撃等が行われ、行為が反復・継続していない</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▸治療を要さない程度の暴行による身体</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的攻撃</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▸人格や人間性を否定するような、業務</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上明らかに必要性がない又は業務の </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目的を逸脱した精神的攻撃</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▸必要以上に長時間にわたる叱責、他の</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労働者の面前における威圧的な叱責な </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ど、態様や手段が社会通念に照らして</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許容される範囲を超える精神的攻撃</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▸無視等の人間関係からの切り離し</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▸業務上明らかに不要なことや遂行不可</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能なことを強制する等の過大な要求</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▸業務上の合理性なく仕事を与えない等</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の過小な要求</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▸私的なことに過度に立ち入る個の侵害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・上司等から、治療を要する程度の暴行等の身体的攻撃を受けた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・上司等から、暴行等の身体的攻撃を反復・継続するなどして執拗に受けた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・上司等から、次のような精神的攻撃等を反復・継続するなど</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して執拗に受けた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▸人格や人間性を否定するような、業務上明らかに必要性がな</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い又は業務の目的を大きく逸脱した精神的攻撃</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▸必要以上に長時間にわたる厳しい叱責、他の労働者の面前に</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おける大声での威圧的な叱責など、態様や手段が社会通念に照</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らして許容される範囲を超える精神的攻撃</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▸無視等の人間関係からの切り離し</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▸業務上明らかに不要なことや遂行不可能なことを強制する等</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の過大な要求</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▸業務上の合理性なく仕事を与えない等の過小な要求</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▸私的なことに過度に立ち入る個の侵害</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・心理的負荷としては「中」程度の身体的攻撃、精神的攻撃等を受けた場合であって、会社に相談しても又は会社がパワーハラスメントがあると把握していても適切な対応がなく</a:t>
                      </a:r>
                      <a:r>
                        <a:rPr lang="ja-JP" altLang="en-US" sz="540" b="0" i="0" u="none" strike="noStrike" dirty="0">
                          <a:effectLst/>
                          <a:latin typeface="メイリオ" panose="020B0604030504040204" pitchFamily="50" charset="-128"/>
                          <a:ea typeface="メイリオ" panose="020B0604030504040204" pitchFamily="50" charset="-128"/>
                        </a:rPr>
                        <a:t>、改善がなされなかった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
                      </a:r>
                      <a:br>
                        <a:rPr lang="ja-JP" altLang="en-US" sz="540" b="0" i="0" u="none" strike="noStrike" dirty="0">
                          <a:effectLst/>
                          <a:latin typeface="メイリオ" panose="020B0604030504040204" pitchFamily="50" charset="-128"/>
                          <a:ea typeface="メイリオ" panose="020B0604030504040204" pitchFamily="50" charset="-128"/>
                        </a:rPr>
                      </a:b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　性的指向・性自認に関する精神的攻撃等を含む。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6004140"/>
                  </a:ext>
                </a:extLst>
              </a:tr>
              <a:tr h="1031240">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⑥</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対人</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関係</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
                      </a:r>
                      <a:br>
                        <a:rPr lang="ja-JP" altLang="en-US" sz="600" b="0" i="0" u="none" strike="noStrike" dirty="0">
                          <a:effectLst/>
                          <a:latin typeface="メイリオ" panose="020B0604030504040204" pitchFamily="50" charset="-128"/>
                          <a:ea typeface="メイリオ" panose="020B0604030504040204" pitchFamily="50" charset="-128"/>
                        </a:rPr>
                      </a:br>
                      <a:endParaRPr lang="ja-JP" altLang="en-US" sz="60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同僚等から、暴行又はひどいいじめ</a:t>
                      </a:r>
                      <a:r>
                        <a:rPr lang="ja-JP" altLang="en-US" sz="600" b="0" i="0" u="none" strike="noStrike" dirty="0">
                          <a:effectLst/>
                          <a:latin typeface="メイリオ" panose="020B0604030504040204" pitchFamily="50" charset="-128"/>
                          <a:ea typeface="メイリオ" panose="020B0604030504040204" pitchFamily="50" charset="-128"/>
                        </a:rPr>
                        <a:t>・嫌がらせを受けた</a:t>
                      </a:r>
                      <a:br>
                        <a:rPr lang="ja-JP" altLang="en-US" sz="600" b="0" i="0" u="none" strike="noStrike" dirty="0">
                          <a:effectLst/>
                          <a:latin typeface="メイリオ" panose="020B0604030504040204" pitchFamily="50" charset="-128"/>
                          <a:ea typeface="メイリオ" panose="020B0604030504040204" pitchFamily="50" charset="-128"/>
                        </a:rPr>
                      </a:br>
                      <a:endParaRPr lang="ja-JP" altLang="en-US" sz="60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暴行又はいじめ・嫌がらせに至る経緯や状況等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・暴行又はいじめ・嫌がらせの内容、程度、同僚</a:t>
                      </a:r>
                      <a:r>
                        <a:rPr lang="ja-JP" altLang="en-US" sz="540" b="0" i="0" u="none" strike="noStrike" dirty="0">
                          <a:effectLst/>
                          <a:latin typeface="メイリオ" panose="020B0604030504040204" pitchFamily="50" charset="-128"/>
                          <a:ea typeface="メイリオ" panose="020B0604030504040204" pitchFamily="50" charset="-128"/>
                        </a:rPr>
                        <a:t>等との職務上の関係等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・反復・継続など執拗性の状況</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・同僚等から、「中」に至らない程度の言動を受けた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・同僚等から、治療を要さない程度の暴行を受け、行為が反復・継続していない</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・同僚等から、人格や人間性を否定するような言動を受け、行為が反復・継続していない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・同僚等から、治療を要する程度の暴行等を受けた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・同僚等から、暴行等を反復・継続するなどして執拗に受けた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・同僚等から、</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人格や人間性を否定するような言動を反復・継続するなどして執拗に受けた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・心理的負荷としては「中」程度の暴行又はいじめ・嫌が</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らせを受けた場合であって</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会社に相談しても又は会社が暴行若しくはいじめ・嫌がらせがあると把握していても適切</a:t>
                      </a:r>
                      <a:r>
                        <a:rPr lang="ja-JP" altLang="en-US" sz="540" b="0" i="0" u="none" strike="noStrike" dirty="0">
                          <a:effectLst/>
                          <a:latin typeface="メイリオ" panose="020B0604030504040204" pitchFamily="50" charset="-128"/>
                          <a:ea typeface="メイリオ" panose="020B0604030504040204" pitchFamily="50" charset="-128"/>
                        </a:rPr>
                        <a:t>な対応がなく</a:t>
                      </a: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改善がなされなかった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
                      </a:r>
                      <a:br>
                        <a:rPr lang="ja-JP" altLang="en-US" sz="540" b="0" i="0" u="none" strike="noStrike" dirty="0">
                          <a:effectLst/>
                          <a:latin typeface="メイリオ" panose="020B0604030504040204" pitchFamily="50" charset="-128"/>
                          <a:ea typeface="メイリオ" panose="020B0604030504040204" pitchFamily="50" charset="-128"/>
                        </a:rPr>
                      </a:b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　性的指向・性自認に関するいじめ等を含む。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63095806"/>
                  </a:ext>
                </a:extLst>
              </a:tr>
              <a:tr h="640080">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上司とのトラブルがあった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・トラブルに至る経緯や状況等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・トラブルの内容、程度、回数、上司（経営者を含む）との職務上の関係等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・その後の業務への支障等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・上司から、業務指導の範囲内である指導・叱責を受けた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・業務をめぐる方針等において、上司との考え方の相違が生じた</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（客観的にはトラブルとはいえないものも含む）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・上司から、業務指導の範囲内である強い指導・叱責を受けた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・業務をめぐる方針等において、周囲からも客観的に認識されるような大きな対立が上司との間に生じた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・業務をめぐる方針等において、周囲からも客観的に認識されるような大きな対立が上司との間に生じ、その後の業務に大きな支障を来した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2211096"/>
                  </a:ext>
                </a:extLst>
              </a:tr>
              <a:tr h="708349">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同僚とのトラブルがあった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・トラブルに至る経緯や状況等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・トラブルの内容、程度、回数、同僚との職務上の関係等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・その後の業務への支障等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・業務をめぐる方針等において、同僚との考え方の相違が生じた</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（客観的にはトラブルとはいえないものも含む）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・業務をめぐる方針等において、周囲からも客観的に認識されるような大きな対立が同僚との間に生じた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・同僚との対立により、本来得られるべき業務上必要な協力が得られず、業務に一定の影響が生じた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・業務をめぐる方針等において、周囲</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からも客観的に認識されるような大きな対立が多数の同僚との間に又は頻繁に生じ、その後の業務に大きな支障を来した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871358"/>
                  </a:ext>
                </a:extLst>
              </a:tr>
              <a:tr h="724211">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部下とのトラブルがあった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・トラブルに至る経緯や状況等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・トラブルの内容、程度、回数、部下との職務上の関係等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・その後の業務への支障等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・業務をめぐる方針等において、部下との考え方の相違が生じた</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（客観的にはトラブルとはいえないものも含む）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・業務をめぐる方針等において、周囲からも客観的に認識されるような大きな対立が部下との間に生じた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・部下との対立により、本来得られるべき業務上必要な協力が得られず、業務に一定の影響が生じた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・業務をめぐる方針等において、周囲からも客観的に認識されるような大きな対立が多数の部下との間に又は頻繁に生じ、その後の業務に大きな支障を来した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20864932"/>
                  </a:ext>
                </a:extLst>
              </a:tr>
              <a:tr h="1026160">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顧客や取引先、施設利用者等から著しい迷惑行為を受けた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・迷惑行為に至る経緯や状況等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・迷惑行為の内容、程度、顧客等（相手方）との職務上の関係等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・反復・継続など執拗性の状況</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・その後の業務への支障等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改善の状況等</a:t>
                      </a:r>
                      <a:br>
                        <a:rPr lang="ja-JP" altLang="en-US" sz="540" b="0" i="0" u="none" strike="noStrike" dirty="0">
                          <a:effectLst/>
                          <a:latin typeface="メイリオ" panose="020B0604030504040204" pitchFamily="50" charset="-128"/>
                          <a:ea typeface="メイリオ" panose="020B0604030504040204" pitchFamily="50" charset="-128"/>
                        </a:rPr>
                      </a:b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著しい迷惑行為とは、暴行、</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脅迫、ひどい暴言、著しく不当</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な要求等をいう。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・顧客等から、「中」に至らない程度の言動を受けた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・顧客等から治療を要さない程度の暴行を受け、行為が反復・継続していない</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・顧客等から、人格や人間性を否定するような言動を受け、行為が反復・継続していない</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・顧客等から、威圧的な言動などその態様や手段が社会通念に照らして許容される範囲を超える著しい迷惑行為を受け、行為が反復・継続していない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・顧客等から、治療を要する程度の暴行等を受けた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・顧客等から、暴行等を反復・継続するなどして執拗に受けた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・顧客等から、人格や人間性を否定するような言動を反復・継続するなどして執拗に受けた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・顧客等から、威圧的な言動などその態様や手段が社会通念に照らして許容される範囲を超える著しい迷惑行為を、反復・継続するなどして</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執拗に受けた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・心理的負荷としては「中」程度の迷惑行為を受けた場合であって</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会社に相談しても又は会社が</a:t>
                      </a:r>
                      <a:r>
                        <a:rPr lang="ja-JP" altLang="en-US" sz="540" b="0" i="0" u="none" strike="noStrike" dirty="0">
                          <a:effectLst/>
                          <a:latin typeface="メイリオ" panose="020B0604030504040204" pitchFamily="50" charset="-128"/>
                          <a:ea typeface="メイリオ" panose="020B0604030504040204" pitchFamily="50" charset="-128"/>
                        </a:rPr>
                        <a:t>迷惑行為を把握していても適切な対応がなく</a:t>
                      </a: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改善がなされなかった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7633801"/>
                  </a:ext>
                </a:extLst>
              </a:tr>
              <a:tr h="773614">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上司が替わる等、</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職場の人間関係に変化があった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・人間関係の変化の内容等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・その後の業務への支障等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・上司が替わったが、特に業務内容に変更もなく、上司との関係に問題もなかった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・良好な関係にあった上司、同僚等が異動・退職した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・同僚・後輩に昇進で先を越されたが、人間関係に問題が生じたものではなかった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（注）上司が替わった、同僚等に昇進で先を越された等に伴い、上司・同僚等との関係に問題</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が生じたときには、項目</a:t>
                      </a:r>
                      <a:r>
                        <a:rPr lang="en-US" altLang="ja-JP" sz="540" b="0" i="0" u="none" strike="noStrike" dirty="0">
                          <a:effectLst/>
                          <a:latin typeface="メイリオ" panose="020B0604030504040204" pitchFamily="50" charset="-128"/>
                          <a:ea typeface="メイリオ" panose="020B0604030504040204" pitchFamily="50" charset="-128"/>
                        </a:rPr>
                        <a:t>22</a:t>
                      </a:r>
                      <a:r>
                        <a:rPr lang="ja-JP" altLang="en-US" sz="540" b="0" i="0" u="none" strike="noStrike" dirty="0">
                          <a:effectLst/>
                          <a:latin typeface="メイリオ" panose="020B0604030504040204" pitchFamily="50" charset="-128"/>
                          <a:ea typeface="メイリオ" panose="020B0604030504040204" pitchFamily="50" charset="-128"/>
                        </a:rPr>
                        <a:t>～</a:t>
                      </a:r>
                      <a:r>
                        <a:rPr lang="en-US" altLang="ja-JP" sz="540" b="0" i="0" u="none" strike="noStrike" dirty="0">
                          <a:effectLst/>
                          <a:latin typeface="メイリオ" panose="020B0604030504040204" pitchFamily="50" charset="-128"/>
                          <a:ea typeface="メイリオ" panose="020B0604030504040204" pitchFamily="50" charset="-128"/>
                        </a:rPr>
                        <a:t>25</a:t>
                      </a:r>
                      <a:r>
                        <a:rPr lang="ja-JP" altLang="en-US" sz="540" b="0" i="0" u="none" strike="noStrike" dirty="0">
                          <a:effectLst/>
                          <a:latin typeface="メイリオ" panose="020B0604030504040204" pitchFamily="50" charset="-128"/>
                          <a:ea typeface="メイリオ" panose="020B0604030504040204" pitchFamily="50" charset="-128"/>
                        </a:rPr>
                        <a:t>で評価する。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2920942925"/>
                  </a:ext>
                </a:extLst>
              </a:tr>
              <a:tr h="1528557">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⑦</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セクシュアルハラスメント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セクシュ</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アルハラ</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スメント</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・セクシュアルハラスメントの内容、程度等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・その継続する状況</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・会社の対応の有無及び内容、</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改善の状況、職場の人間関係等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・「○○ちゃん」等のセクシュアルハラスメントに当たる発言をされた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・職場内に水着姿の女性のポスター等を掲示された</a:t>
                      </a:r>
                      <a:br>
                        <a:rPr lang="ja-JP" altLang="en-US" sz="540" b="0" i="0" u="none" strike="noStrike" dirty="0">
                          <a:effectLst/>
                          <a:latin typeface="メイリオ" panose="020B0604030504040204" pitchFamily="50" charset="-128"/>
                          <a:ea typeface="メイリオ" panose="020B0604030504040204" pitchFamily="50" charset="-128"/>
                        </a:rPr>
                      </a:br>
                      <a:endParaRPr lang="ja-JP" altLang="en-US" sz="54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・胸や腰等への身体接触を含むセクシュアルハラスメントであっても、行為が継続しておらず、会社が適切かつ迅速に対応し発病前に解決した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・身体接触のない性的な発言のみのセクシュアルハラスメントであって、発言が継続していない</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・身体接触のない性的な発言のみのセクシュアルハラスメントであって、複数回行われたものの、会社が適切かつ迅速に対応し発病前にそれが終了した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・胸や腰等への身体接触を含むセクシュアルハラスメントであって、継続して行われた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・胸や腰等への身体接触を含むセクシュアルハラスメントであって、行為は継続していないが、会社に相談しても適切な対応がなく、改善が</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なされなかった又は会社への相談等の後に職場の人間関係が悪化した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・身体接触のない性的な発言のみのセクシュアルハラスメントであって、発言の中に人格を否定するようなものを含み、かつ継続してなされた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・身体接触のない性的な発言のみのセクシュアルハラスメントであって、性的な発言が継続してなされ、会社に相談しても又は会社がセクシュアルハラスメントがあると把握していて</a:t>
                      </a:r>
                      <a:r>
                        <a:rPr lang="ja-JP" altLang="en-US" sz="540" b="0" i="0" u="none" strike="noStrike" dirty="0">
                          <a:effectLst/>
                          <a:latin typeface="メイリオ" panose="020B0604030504040204" pitchFamily="50" charset="-128"/>
                          <a:ea typeface="メイリオ" panose="020B0604030504040204" pitchFamily="50" charset="-128"/>
                        </a:rPr>
                        <a:t>も適切な対応がなく、改善がなされなかった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
                      </a:r>
                      <a:br>
                        <a:rPr lang="ja-JP" altLang="en-US" sz="540" b="0" i="0" u="none" strike="noStrike" dirty="0">
                          <a:effectLst/>
                          <a:latin typeface="メイリオ" panose="020B0604030504040204" pitchFamily="50" charset="-128"/>
                          <a:ea typeface="メイリオ" panose="020B0604030504040204" pitchFamily="50" charset="-128"/>
                        </a:rPr>
                      </a:b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注</a:t>
                      </a: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強姦や、本人の意思を抑圧して行われたわいせつ行為など</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     </a:t>
                      </a:r>
                      <a:r>
                        <a:rPr lang="ja-JP" altLang="en-US" sz="540" b="0" i="0" u="none" strike="noStrike" dirty="0">
                          <a:effectLst/>
                          <a:latin typeface="メイリオ" panose="020B0604030504040204" pitchFamily="50" charset="-128"/>
                          <a:ea typeface="メイリオ" panose="020B0604030504040204" pitchFamily="50" charset="-128"/>
                        </a:rPr>
                        <a:t>のセクシュアルハラスメントは、特別な出来事として評価</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7926558"/>
                  </a:ext>
                </a:extLst>
              </a:tr>
              <a:tr h="502140">
                <a:tc gridSpan="6">
                  <a:txBody>
                    <a:bodyPr/>
                    <a:lstStyle/>
                    <a:p>
                      <a:pPr algn="ctr" fontAlgn="ctr">
                        <a:lnSpc>
                          <a:spcPct val="110000"/>
                        </a:lnSpc>
                      </a:pPr>
                      <a:r>
                        <a:rPr lang="en-US" altLang="ja-JP" sz="600" b="0" i="0" u="none" strike="noStrike" dirty="0">
                          <a:effectLst/>
                          <a:latin typeface="メイリオ" panose="020B0604030504040204" pitchFamily="50" charset="-128"/>
                          <a:ea typeface="メイリオ" panose="020B0604030504040204" pitchFamily="50" charset="-128"/>
                        </a:rPr>
                        <a:t>【</a:t>
                      </a:r>
                      <a:r>
                        <a:rPr lang="ja-JP" altLang="en-US" sz="600" b="0" i="0" u="none" strike="noStrike" dirty="0">
                          <a:effectLst/>
                          <a:latin typeface="メイリオ" panose="020B0604030504040204" pitchFamily="50" charset="-128"/>
                          <a:ea typeface="メイリオ" panose="020B0604030504040204" pitchFamily="50" charset="-128"/>
                        </a:rPr>
                        <a:t>恒常的長時間労働がある場合に</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「強」となる具体例</a:t>
                      </a:r>
                      <a:r>
                        <a:rPr lang="en-US" altLang="ja-JP" sz="600" b="0" i="0" u="none" strike="noStrike" dirty="0">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おおむね</a:t>
                      </a: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100</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時間の時間外労働を「恒常的長時間労働」の状況とし、次の①～③の場合には当該具体的出来事の心理的負荷を「強」と判断する。</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①　具体的出来事の心理的負荷の強度が労働時間を加味せずに「中」程度と評価され、かつ、出来事の後に恒常的長時間労働が認められる場合</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②　具体的出来事の心理的負荷の強度が労働時間を</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加味せずに「中」程度と評価され、かつ、出来事の前に恒常的長時間労働が認められ、出来事後すぐに（出来事後</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日以内に）発病に至っている場合、又は、</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出来事後すぐに発病には至っていないが事後対応に多大な労力を費やしその後発病した場合</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③　具体的出来事の心理的負荷の強度が、労働時間を加味せずに「弱」程度と評価され、かつ、出来事の前及び後にそれぞれ恒常的長時間労働が認められる場合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3114234117"/>
                  </a:ext>
                </a:extLst>
              </a:tr>
            </a:tbl>
          </a:graphicData>
        </a:graphic>
      </p:graphicFrame>
      <p:sp>
        <p:nvSpPr>
          <p:cNvPr id="3" name="フッター プレースホルダー 5">
            <a:extLst>
              <a:ext uri="{FF2B5EF4-FFF2-40B4-BE49-F238E27FC236}">
                <a16:creationId xmlns:a16="http://schemas.microsoft.com/office/drawing/2014/main" id="{1C154071-3CE9-F5F4-0B46-988B49BF762E}"/>
              </a:ext>
            </a:extLst>
          </p:cNvPr>
          <p:cNvSpPr>
            <a:spLocks noGrp="1"/>
          </p:cNvSpPr>
          <p:nvPr>
            <p:ph type="ftr" sz="quarter" idx="11"/>
          </p:nvPr>
        </p:nvSpPr>
        <p:spPr>
          <a:xfrm>
            <a:off x="2358627" y="9570871"/>
            <a:ext cx="2140745" cy="361491"/>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1000956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ボックス 1">
            <a:extLst>
              <a:ext uri="{FF2B5EF4-FFF2-40B4-BE49-F238E27FC236}">
                <a16:creationId xmlns:a16="http://schemas.microsoft.com/office/drawing/2014/main" id="{A3617BC9-0C7B-0D95-C652-B73431478F7F}"/>
              </a:ext>
            </a:extLst>
          </p:cNvPr>
          <p:cNvSpPr txBox="1">
            <a:spLocks noChangeArrowheads="1"/>
          </p:cNvSpPr>
          <p:nvPr/>
        </p:nvSpPr>
        <p:spPr bwMode="auto">
          <a:xfrm>
            <a:off x="188913" y="8141470"/>
            <a:ext cx="6480175" cy="409906"/>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rPr>
              <a:t>６　</a:t>
            </a:r>
            <a:r>
              <a:rPr kumimoji="1" lang="ja-JP" altLang="en-US" sz="1700" b="1" i="0" u="none" strike="noStrike" kern="1200" cap="none" spc="100" normalizeH="0" noProof="0" dirty="0">
                <a:ln>
                  <a:noFill/>
                </a:ln>
                <a:solidFill>
                  <a:srgbClr val="FFFFFF"/>
                </a:solidFill>
                <a:effectLst/>
                <a:uLnTx/>
                <a:uFillTx/>
                <a:latin typeface="メイリオ" panose="020B0604030504040204" pitchFamily="50" charset="-128"/>
                <a:ea typeface="メイリオ" panose="020B0604030504040204" pitchFamily="50" charset="-128"/>
              </a:rPr>
              <a:t>認定要件③</a:t>
            </a:r>
            <a:r>
              <a:rPr kumimoji="1" lang="en-US" altLang="ja-JP" sz="1700" b="1" i="0" u="none" strike="noStrike" kern="1200" cap="none" spc="100" normalizeH="0" noProof="0" dirty="0">
                <a:ln>
                  <a:noFill/>
                </a:ln>
                <a:solidFill>
                  <a:srgbClr val="FFFFFF"/>
                </a:solidFill>
                <a:effectLst/>
                <a:uLnTx/>
                <a:uFillTx/>
                <a:latin typeface="メイリオ" panose="020B0604030504040204" pitchFamily="50" charset="-128"/>
                <a:ea typeface="メイリオ" panose="020B0604030504040204" pitchFamily="50" charset="-128"/>
              </a:rPr>
              <a:t>-</a:t>
            </a:r>
            <a:r>
              <a:rPr kumimoji="1" lang="ja-JP" altLang="en-US" sz="1700" b="1" i="0" u="none" strike="noStrike" kern="1200" cap="none" spc="100" normalizeH="0" noProof="0" dirty="0">
                <a:ln>
                  <a:noFill/>
                </a:ln>
                <a:solidFill>
                  <a:srgbClr val="FFFFFF"/>
                </a:solidFill>
                <a:effectLst/>
                <a:uLnTx/>
                <a:uFillTx/>
                <a:latin typeface="メイリオ" panose="020B0604030504040204" pitchFamily="50" charset="-128"/>
                <a:ea typeface="メイリオ" panose="020B0604030504040204" pitchFamily="50" charset="-128"/>
              </a:rPr>
              <a:t>２個体側要因による発病かどうか</a:t>
            </a:r>
          </a:p>
        </p:txBody>
      </p:sp>
      <p:sp>
        <p:nvSpPr>
          <p:cNvPr id="15363" name="テキスト ボックス 2">
            <a:extLst>
              <a:ext uri="{FF2B5EF4-FFF2-40B4-BE49-F238E27FC236}">
                <a16:creationId xmlns:a16="http://schemas.microsoft.com/office/drawing/2014/main" id="{C5CD736B-F137-7B68-0668-C33DD50D342D}"/>
              </a:ext>
            </a:extLst>
          </p:cNvPr>
          <p:cNvSpPr txBox="1">
            <a:spLocks noChangeArrowheads="1"/>
          </p:cNvSpPr>
          <p:nvPr/>
        </p:nvSpPr>
        <p:spPr bwMode="auto">
          <a:xfrm>
            <a:off x="190501" y="8628063"/>
            <a:ext cx="6480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個体側要因について</a:t>
            </a:r>
            <a:r>
              <a:rPr kumimoji="1" lang="ja-JP" altLang="en-US" sz="12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は、精神障害の既往歴やアルコール依存状況などがある場合に、その内容等について確認し、顕著な個体側要因がある場合には、それが発病の原因であるといえるか、慎重に判断します。</a:t>
            </a:r>
            <a:endParaRPr kumimoji="1" lang="en-US" altLang="ja-JP" sz="12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p:txBody>
      </p:sp>
      <p:graphicFrame>
        <p:nvGraphicFramePr>
          <p:cNvPr id="14" name="表 13">
            <a:extLst>
              <a:ext uri="{FF2B5EF4-FFF2-40B4-BE49-F238E27FC236}">
                <a16:creationId xmlns:a16="http://schemas.microsoft.com/office/drawing/2014/main" id="{25DEDC5A-BA1B-15CF-07C3-DADF692AB04B}"/>
              </a:ext>
            </a:extLst>
          </p:cNvPr>
          <p:cNvGraphicFramePr>
            <a:graphicFrameLocks noGrp="1"/>
          </p:cNvGraphicFramePr>
          <p:nvPr>
            <p:extLst>
              <p:ext uri="{D42A27DB-BD31-4B8C-83A1-F6EECF244321}">
                <p14:modId xmlns:p14="http://schemas.microsoft.com/office/powerpoint/2010/main" val="1368225653"/>
              </p:ext>
            </p:extLst>
          </p:nvPr>
        </p:nvGraphicFramePr>
        <p:xfrm>
          <a:off x="296863" y="1904335"/>
          <a:ext cx="6264275" cy="6077456"/>
        </p:xfrm>
        <a:graphic>
          <a:graphicData uri="http://schemas.openxmlformats.org/drawingml/2006/table">
            <a:tbl>
              <a:tblPr/>
              <a:tblGrid>
                <a:gridCol w="203011">
                  <a:extLst>
                    <a:ext uri="{9D8B030D-6E8A-4147-A177-3AD203B41FA5}">
                      <a16:colId xmlns:a16="http://schemas.microsoft.com/office/drawing/2014/main" val="20000"/>
                    </a:ext>
                  </a:extLst>
                </a:gridCol>
                <a:gridCol w="919312">
                  <a:extLst>
                    <a:ext uri="{9D8B030D-6E8A-4147-A177-3AD203B41FA5}">
                      <a16:colId xmlns:a16="http://schemas.microsoft.com/office/drawing/2014/main" val="20001"/>
                    </a:ext>
                  </a:extLst>
                </a:gridCol>
                <a:gridCol w="3630099">
                  <a:extLst>
                    <a:ext uri="{9D8B030D-6E8A-4147-A177-3AD203B41FA5}">
                      <a16:colId xmlns:a16="http://schemas.microsoft.com/office/drawing/2014/main" val="20002"/>
                    </a:ext>
                  </a:extLst>
                </a:gridCol>
                <a:gridCol w="503852">
                  <a:extLst>
                    <a:ext uri="{9D8B030D-6E8A-4147-A177-3AD203B41FA5}">
                      <a16:colId xmlns:a16="http://schemas.microsoft.com/office/drawing/2014/main" val="20003"/>
                    </a:ext>
                  </a:extLst>
                </a:gridCol>
                <a:gridCol w="503852">
                  <a:extLst>
                    <a:ext uri="{9D8B030D-6E8A-4147-A177-3AD203B41FA5}">
                      <a16:colId xmlns:a16="http://schemas.microsoft.com/office/drawing/2014/main" val="20004"/>
                    </a:ext>
                  </a:extLst>
                </a:gridCol>
                <a:gridCol w="504149">
                  <a:extLst>
                    <a:ext uri="{9D8B030D-6E8A-4147-A177-3AD203B41FA5}">
                      <a16:colId xmlns:a16="http://schemas.microsoft.com/office/drawing/2014/main" val="20005"/>
                    </a:ext>
                  </a:extLst>
                </a:gridCol>
              </a:tblGrid>
              <a:tr h="173703">
                <a:tc rowSpan="2" gridSpan="2">
                  <a:txBody>
                    <a:bodyPr/>
                    <a:lstStyle/>
                    <a:p>
                      <a:pPr algn="ctr" fontAlgn="ctr"/>
                      <a:r>
                        <a:rPr lang="ja-JP" altLang="en-US" sz="800" b="1" i="0" u="none" strike="noStrike" spc="300" dirty="0">
                          <a:latin typeface="メイリオ" panose="020B0604030504040204" pitchFamily="50" charset="-128"/>
                          <a:ea typeface="メイリオ" panose="020B0604030504040204" pitchFamily="50" charset="-128"/>
                        </a:rPr>
                        <a:t>出来事の類型</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3B9"/>
                    </a:solidFill>
                  </a:tcPr>
                </a:tc>
                <a:tc rowSpan="2" hMerge="1">
                  <a:txBody>
                    <a:bodyPr/>
                    <a:lstStyle/>
                    <a:p>
                      <a:endParaRPr kumimoji="1" lang="ja-JP" altLang="en-US"/>
                    </a:p>
                  </a:txBody>
                  <a:tcPr/>
                </a:tc>
                <a:tc rowSpan="2">
                  <a:txBody>
                    <a:bodyPr/>
                    <a:lstStyle/>
                    <a:p>
                      <a:pPr algn="ctr" fontAlgn="ctr"/>
                      <a:r>
                        <a:rPr lang="zh-CN" altLang="en-US" sz="800" b="1" i="0" u="none" strike="noStrike" dirty="0">
                          <a:latin typeface="メイリオ" panose="020B0604030504040204" pitchFamily="50" charset="-128"/>
                          <a:ea typeface="メイリオ" panose="020B0604030504040204" pitchFamily="50" charset="-128"/>
                        </a:rPr>
                        <a:t>具　体　的　出　来　事</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3B9"/>
                    </a:solidFill>
                  </a:tcPr>
                </a:tc>
                <a:tc gridSpan="3">
                  <a:txBody>
                    <a:bodyPr/>
                    <a:lstStyle/>
                    <a:p>
                      <a:pPr algn="ctr" fontAlgn="ctr"/>
                      <a:r>
                        <a:rPr lang="ja-JP" altLang="en-US" sz="800" b="1" i="0" u="none" strike="noStrike" spc="300" dirty="0">
                          <a:latin typeface="メイリオ" panose="020B0604030504040204" pitchFamily="50" charset="-128"/>
                          <a:ea typeface="メイリオ" panose="020B0604030504040204" pitchFamily="50" charset="-128"/>
                        </a:rPr>
                        <a:t>心理的負荷の強度</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3B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629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800" b="1" i="0" u="none" strike="noStrike" dirty="0">
                          <a:latin typeface="メイリオ" panose="020B0604030504040204" pitchFamily="50" charset="-128"/>
                          <a:ea typeface="メイリオ" panose="020B0604030504040204" pitchFamily="50" charset="-128"/>
                        </a:rPr>
                        <a:t>Ⅰ</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3B9"/>
                    </a:solidFill>
                  </a:tcPr>
                </a:tc>
                <a:tc>
                  <a:txBody>
                    <a:bodyPr/>
                    <a:lstStyle/>
                    <a:p>
                      <a:pPr algn="ctr" fontAlgn="ctr"/>
                      <a:r>
                        <a:rPr lang="en-US" altLang="ja-JP" sz="800" b="1" i="0" u="none" strike="noStrike" dirty="0">
                          <a:latin typeface="メイリオ" panose="020B0604030504040204" pitchFamily="50" charset="-128"/>
                          <a:ea typeface="メイリオ" panose="020B0604030504040204" pitchFamily="50" charset="-128"/>
                        </a:rPr>
                        <a:t>Ⅱ</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3B9"/>
                    </a:solidFill>
                  </a:tcPr>
                </a:tc>
                <a:tc>
                  <a:txBody>
                    <a:bodyPr/>
                    <a:lstStyle/>
                    <a:p>
                      <a:pPr algn="ctr" fontAlgn="ctr"/>
                      <a:r>
                        <a:rPr lang="en-US" altLang="ja-JP" sz="800" b="1" i="0" u="none" strike="noStrike" dirty="0">
                          <a:latin typeface="メイリオ" panose="020B0604030504040204" pitchFamily="50" charset="-128"/>
                          <a:ea typeface="メイリオ" panose="020B0604030504040204" pitchFamily="50" charset="-128"/>
                        </a:rPr>
                        <a:t>Ⅲ</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val="10001"/>
                  </a:ext>
                </a:extLst>
              </a:tr>
              <a:tr h="178974">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①</a:t>
                      </a:r>
                    </a:p>
                  </a:txBody>
                  <a:tcPr marL="2840" marR="2840" marT="2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自分の出来事</a:t>
                      </a:r>
                    </a:p>
                  </a:txBody>
                  <a:tcPr marL="2840" marR="2840" marT="2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離婚又は配偶者と別居した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自分が重い病気やケガをした又は流産した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自分が病気やケガをした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配偶者とのトラブル、不和があった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自分が妊娠した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定年退職した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②</a:t>
                      </a:r>
                    </a:p>
                  </a:txBody>
                  <a:tcPr marL="2840" marR="2840" marT="2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自分以外の家族・</a:t>
                      </a:r>
                    </a:p>
                  </a:txBody>
                  <a:tcPr marL="2840" marR="2840" marT="2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配偶者、子供、親又は兄弟姉妹が死亡した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08"/>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t"/>
                      <a:r>
                        <a:rPr lang="ja-JP" altLang="en-US" sz="800" b="0" i="0" u="none" strike="noStrike" dirty="0">
                          <a:latin typeface="メイリオ" panose="020B0604030504040204" pitchFamily="50" charset="-128"/>
                          <a:ea typeface="メイリオ" panose="020B0604030504040204" pitchFamily="50" charset="-128"/>
                        </a:rPr>
                        <a:t>親族の出来事</a:t>
                      </a:r>
                    </a:p>
                  </a:txBody>
                  <a:tcPr marL="2840" marR="2840" marT="2840" marB="0">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配偶者や子供が重い病気やケガをした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09"/>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親類の誰かで世間的にまずいことをした人が出た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0"/>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親族とのつきあいで困ったり、辛い思いをしたことがあった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1"/>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親が重い病気やケガをした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2"/>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家族が婚約した又はその話が具体化した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3"/>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子供の入試・進学があった又は子供が受験勉強を始めた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4"/>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親子の不和、子供の問題行動、非行があった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5"/>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家族が増えた（子供が産まれた）又は減った</a:t>
                      </a:r>
                      <a:r>
                        <a:rPr lang="ja-JP" altLang="en-US" sz="750" b="0" i="0" u="none" strike="noStrike" dirty="0">
                          <a:latin typeface="メイリオ" panose="020B0604030504040204" pitchFamily="50" charset="-128"/>
                          <a:ea typeface="メイリオ" panose="020B0604030504040204" pitchFamily="50" charset="-128"/>
                        </a:rPr>
                        <a:t>（子供が独立して家を離れた）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16"/>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配偶者が仕事を始めた又は辞めた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extLst>
                  <a:ext uri="{0D108BD9-81ED-4DB2-BD59-A6C34878D82A}">
                    <a16:rowId xmlns:a16="http://schemas.microsoft.com/office/drawing/2014/main" val="10017"/>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③</a:t>
                      </a:r>
                    </a:p>
                  </a:txBody>
                  <a:tcPr marL="2840" marR="2840" marT="2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金銭関係</a:t>
                      </a:r>
                    </a:p>
                  </a:txBody>
                  <a:tcPr marL="2840" marR="2840" marT="2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多額の財産を損失した又は突然大きな支出があった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8"/>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収入が減少した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9"/>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借金返済の遅れ、困難があった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0"/>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住宅ローン又は消費者ローンを借りた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④</a:t>
                      </a:r>
                    </a:p>
                  </a:txBody>
                  <a:tcPr marL="2840" marR="2840" marT="2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9E7E7"/>
                    </a:solidFill>
                  </a:tcPr>
                </a:tc>
                <a:tc>
                  <a:txBody>
                    <a:bodyPr/>
                    <a:lstStyle/>
                    <a:p>
                      <a:pPr algn="l" fontAlgn="ctr"/>
                      <a:r>
                        <a:rPr lang="zh-TW" altLang="en-US" sz="800" b="0" i="0" u="none" strike="noStrike" dirty="0">
                          <a:latin typeface="メイリオ" panose="020B0604030504040204" pitchFamily="50" charset="-128"/>
                          <a:ea typeface="メイリオ" panose="020B0604030504040204" pitchFamily="50" charset="-128"/>
                        </a:rPr>
                        <a:t>事件、事故、災害</a:t>
                      </a:r>
                    </a:p>
                  </a:txBody>
                  <a:tcPr marL="2840" marR="2840" marT="2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天災や火災などにあった又は犯罪に巻き込まれた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22"/>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t"/>
                      <a:r>
                        <a:rPr lang="ja-JP" altLang="en-US" sz="800" b="0" i="0" u="none" strike="noStrike" dirty="0">
                          <a:latin typeface="メイリオ" panose="020B0604030504040204" pitchFamily="50" charset="-128"/>
                          <a:ea typeface="メイリオ" panose="020B0604030504040204" pitchFamily="50" charset="-128"/>
                        </a:rPr>
                        <a:t>の体験</a:t>
                      </a:r>
                    </a:p>
                  </a:txBody>
                  <a:tcPr marL="2840" marR="2840" marT="2840" marB="0">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自宅に泥棒が入った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23"/>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endParaRPr lang="ja-JP" altLang="en-US" sz="800" b="0" i="0" u="none" strike="noStrike" dirty="0">
                        <a:latin typeface="メイリオ" panose="020B0604030504040204" pitchFamily="50" charset="-128"/>
                        <a:ea typeface="メイリオ" panose="020B0604030504040204" pitchFamily="50" charset="-128"/>
                      </a:endParaRP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交通事故を起こした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24"/>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軽度の法律違反をした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extLst>
                  <a:ext uri="{0D108BD9-81ED-4DB2-BD59-A6C34878D82A}">
                    <a16:rowId xmlns:a16="http://schemas.microsoft.com/office/drawing/2014/main" val="10025"/>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⑤</a:t>
                      </a:r>
                    </a:p>
                  </a:txBody>
                  <a:tcPr marL="2840" marR="2840" marT="2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住環境の変化</a:t>
                      </a:r>
                    </a:p>
                  </a:txBody>
                  <a:tcPr marL="2840" marR="2840" marT="2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騒音等、家の周囲の環境（人間環境を含む）が悪化した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6"/>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引越した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7"/>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家屋や土地を売買した又はその具体的な計画が持ち上がった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8"/>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家族以外の人（知人、下宿人など）が一緒に住むようになった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⑥</a:t>
                      </a:r>
                    </a:p>
                  </a:txBody>
                  <a:tcPr marL="2840" marR="2840" marT="2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他人との人間関係</a:t>
                      </a:r>
                    </a:p>
                  </a:txBody>
                  <a:tcPr marL="2840" marR="2840" marT="2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友人、先輩に裏切られショックを受けた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30"/>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親しい友人、先輩が死亡した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31"/>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a:noFill/>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失恋、異性関係のもつれがあった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9E7E7"/>
                    </a:solidFill>
                  </a:tcPr>
                </a:tc>
                <a:extLst>
                  <a:ext uri="{0D108BD9-81ED-4DB2-BD59-A6C34878D82A}">
                    <a16:rowId xmlns:a16="http://schemas.microsoft.com/office/drawing/2014/main" val="10032"/>
                  </a:ext>
                </a:extLst>
              </a:tr>
              <a:tr h="169631">
                <a:tc>
                  <a:txBody>
                    <a:bodyPr/>
                    <a:lstStyle/>
                    <a:p>
                      <a:pPr algn="ctr"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a:t>
                      </a:r>
                    </a:p>
                  </a:txBody>
                  <a:tcPr marL="2840" marR="2840" marT="2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　隣近所とのトラブルがあった</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ctr"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tc>
                  <a:txBody>
                    <a:bodyPr/>
                    <a:lstStyle/>
                    <a:p>
                      <a:pPr algn="l" fontAlgn="ctr"/>
                      <a:r>
                        <a:rPr lang="ja-JP" altLang="en-US" sz="800" b="0" i="0" u="none" strike="noStrike" dirty="0">
                          <a:solidFill>
                            <a:srgbClr val="008000"/>
                          </a:solidFill>
                          <a:latin typeface="メイリオ" panose="020B0604030504040204" pitchFamily="50" charset="-128"/>
                          <a:ea typeface="メイリオ" panose="020B0604030504040204" pitchFamily="50" charset="-128"/>
                        </a:rPr>
                        <a:t>　</a:t>
                      </a:r>
                    </a:p>
                  </a:txBody>
                  <a:tcPr marL="2840" marR="2840" marT="284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9E7E7"/>
                    </a:solidFill>
                  </a:tcPr>
                </a:tc>
                <a:extLst>
                  <a:ext uri="{0D108BD9-81ED-4DB2-BD59-A6C34878D82A}">
                    <a16:rowId xmlns:a16="http://schemas.microsoft.com/office/drawing/2014/main" val="10033"/>
                  </a:ext>
                </a:extLst>
              </a:tr>
              <a:tr h="0">
                <a:tc gridSpan="3">
                  <a:txBody>
                    <a:bodyPr/>
                    <a:lstStyle/>
                    <a:p>
                      <a:pPr algn="l" fontAlgn="ctr"/>
                      <a:r>
                        <a:rPr lang="ja-JP" altLang="en-US" sz="800" b="0" i="0" u="none" strike="noStrike" dirty="0">
                          <a:latin typeface="メイリオ" panose="020B0604030504040204" pitchFamily="50" charset="-128"/>
                          <a:ea typeface="メイリオ" panose="020B0604030504040204" pitchFamily="50" charset="-128"/>
                        </a:rPr>
                        <a:t>（注）心理的負荷の強度</a:t>
                      </a:r>
                      <a:r>
                        <a:rPr lang="en-US" altLang="ja-JP" sz="800" b="0" i="0" u="none" strike="noStrike" dirty="0">
                          <a:latin typeface="メイリオ" panose="020B0604030504040204" pitchFamily="50" charset="-128"/>
                          <a:ea typeface="メイリオ" panose="020B0604030504040204" pitchFamily="50" charset="-128"/>
                        </a:rPr>
                        <a:t>Ⅰ</a:t>
                      </a:r>
                      <a:r>
                        <a:rPr lang="ja-JP" altLang="en-US" sz="800" b="0" i="0" u="none" strike="noStrike" dirty="0">
                          <a:latin typeface="メイリオ" panose="020B0604030504040204" pitchFamily="50" charset="-128"/>
                          <a:ea typeface="メイリオ" panose="020B0604030504040204" pitchFamily="50" charset="-128"/>
                        </a:rPr>
                        <a:t>から</a:t>
                      </a:r>
                      <a:r>
                        <a:rPr lang="en-US" altLang="ja-JP" sz="800" b="0" i="0" u="none" strike="noStrike" dirty="0">
                          <a:latin typeface="メイリオ" panose="020B0604030504040204" pitchFamily="50" charset="-128"/>
                          <a:ea typeface="メイリオ" panose="020B0604030504040204" pitchFamily="50" charset="-128"/>
                        </a:rPr>
                        <a:t>Ⅲ</a:t>
                      </a:r>
                      <a:r>
                        <a:rPr lang="ja-JP" altLang="en-US" sz="800" b="0" i="0" u="none" strike="noStrike" dirty="0">
                          <a:latin typeface="メイリオ" panose="020B0604030504040204" pitchFamily="50" charset="-128"/>
                          <a:ea typeface="メイリオ" panose="020B0604030504040204" pitchFamily="50" charset="-128"/>
                        </a:rPr>
                        <a:t>は、</a:t>
                      </a:r>
                      <a:r>
                        <a:rPr lang="ja-JP" altLang="en-US" sz="800" b="0" i="0" u="none" strike="noStrike" dirty="0">
                          <a:solidFill>
                            <a:schemeClr val="tx1"/>
                          </a:solidFill>
                          <a:latin typeface="メイリオ" panose="020B0604030504040204" pitchFamily="50" charset="-128"/>
                          <a:ea typeface="メイリオ" panose="020B0604030504040204" pitchFamily="50" charset="-128"/>
                        </a:rPr>
                        <a:t>別表</a:t>
                      </a:r>
                      <a:r>
                        <a:rPr lang="en-US" altLang="ja-JP" sz="800" b="0" i="0" u="none" strike="noStrike" dirty="0">
                          <a:solidFill>
                            <a:schemeClr val="tx1"/>
                          </a:solidFill>
                          <a:latin typeface="メイリオ" panose="020B0604030504040204" pitchFamily="50" charset="-128"/>
                          <a:ea typeface="メイリオ" panose="020B0604030504040204" pitchFamily="50" charset="-128"/>
                        </a:rPr>
                        <a:t>1</a:t>
                      </a:r>
                      <a:r>
                        <a:rPr lang="ja-JP" altLang="en-US" sz="800" b="0" i="0" u="none" strike="noStrike" dirty="0">
                          <a:solidFill>
                            <a:schemeClr val="tx1"/>
                          </a:solidFill>
                          <a:latin typeface="メイリオ" panose="020B0604030504040204" pitchFamily="50" charset="-128"/>
                          <a:ea typeface="メイリオ" panose="020B0604030504040204" pitchFamily="50" charset="-128"/>
                        </a:rPr>
                        <a:t>と</a:t>
                      </a:r>
                      <a:r>
                        <a:rPr lang="ja-JP" altLang="en-US" sz="800" b="0" i="0" u="none" strike="noStrike" dirty="0">
                          <a:latin typeface="メイリオ" panose="020B0604030504040204" pitchFamily="50" charset="-128"/>
                          <a:ea typeface="メイリオ" panose="020B0604030504040204" pitchFamily="50" charset="-128"/>
                        </a:rPr>
                        <a:t>同程度である。</a:t>
                      </a:r>
                    </a:p>
                  </a:txBody>
                  <a:tcPr marL="36000" marR="36000" marT="72000" marB="3600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dirty="0">
                        <a:solidFill>
                          <a:srgbClr val="008000"/>
                        </a:solidFill>
                        <a:latin typeface="メイリオ" panose="020B0604030504040204" pitchFamily="50" charset="-128"/>
                        <a:ea typeface="メイリオ" panose="020B0604030504040204" pitchFamily="50" charset="-128"/>
                      </a:endParaRPr>
                    </a:p>
                  </a:txBody>
                  <a:tcPr marL="2840" marR="2840" marT="284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800" b="0" i="0" u="none" strike="noStrike" dirty="0">
                        <a:solidFill>
                          <a:srgbClr val="008000"/>
                        </a:solidFill>
                        <a:latin typeface="メイリオ" panose="020B0604030504040204" pitchFamily="50" charset="-128"/>
                        <a:ea typeface="メイリオ" panose="020B0604030504040204" pitchFamily="50" charset="-128"/>
                      </a:endParaRPr>
                    </a:p>
                  </a:txBody>
                  <a:tcPr marL="2840" marR="2840" marT="284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800" b="0" i="0" u="none" strike="noStrike" dirty="0">
                        <a:solidFill>
                          <a:srgbClr val="008000"/>
                        </a:solidFill>
                        <a:latin typeface="メイリオ" panose="020B0604030504040204" pitchFamily="50" charset="-128"/>
                        <a:ea typeface="メイリオ" panose="020B0604030504040204" pitchFamily="50" charset="-128"/>
                      </a:endParaRPr>
                    </a:p>
                  </a:txBody>
                  <a:tcPr marL="2840" marR="2840" marT="284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4"/>
                  </a:ext>
                </a:extLst>
              </a:tr>
            </a:tbl>
          </a:graphicData>
        </a:graphic>
      </p:graphicFrame>
      <p:sp>
        <p:nvSpPr>
          <p:cNvPr id="15608" name="テキスト ボックス 1">
            <a:extLst>
              <a:ext uri="{FF2B5EF4-FFF2-40B4-BE49-F238E27FC236}">
                <a16:creationId xmlns:a16="http://schemas.microsoft.com/office/drawing/2014/main" id="{624C8919-E5FF-BC2C-88DC-955008D87FBC}"/>
              </a:ext>
            </a:extLst>
          </p:cNvPr>
          <p:cNvSpPr txBox="1">
            <a:spLocks noChangeArrowheads="1"/>
          </p:cNvSpPr>
          <p:nvPr/>
        </p:nvSpPr>
        <p:spPr bwMode="auto">
          <a:xfrm>
            <a:off x="188913" y="1467772"/>
            <a:ext cx="6480175" cy="356815"/>
          </a:xfrm>
          <a:prstGeom prst="rect">
            <a:avLst/>
          </a:prstGeom>
          <a:solidFill>
            <a:srgbClr val="66BAB7"/>
          </a:solidFill>
          <a:ln w="9525">
            <a:noFill/>
            <a:miter lim="800000"/>
            <a:headEnd/>
            <a:tailEnd/>
          </a:ln>
        </p:spPr>
        <p:txBody>
          <a:bodyPr wrap="square" lIns="108000" tIns="72000" rIns="10800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（別表２）業務以外の心理的負荷評価表</a:t>
            </a:r>
          </a:p>
        </p:txBody>
      </p:sp>
      <p:sp>
        <p:nvSpPr>
          <p:cNvPr id="15609" name="テキスト ボックス 2">
            <a:extLst>
              <a:ext uri="{FF2B5EF4-FFF2-40B4-BE49-F238E27FC236}">
                <a16:creationId xmlns:a16="http://schemas.microsoft.com/office/drawing/2014/main" id="{9DC014B5-10A0-AED3-45B3-1F3BC21CBE9D}"/>
              </a:ext>
            </a:extLst>
          </p:cNvPr>
          <p:cNvSpPr txBox="1">
            <a:spLocks noChangeArrowheads="1"/>
          </p:cNvSpPr>
          <p:nvPr/>
        </p:nvSpPr>
        <p:spPr bwMode="auto">
          <a:xfrm>
            <a:off x="189000" y="710737"/>
            <a:ext cx="6480000" cy="72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「業務以外の心理的負荷評価表」を用い、心理的負荷の強度を評価します。</a:t>
            </a:r>
            <a:endPar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a:t>
            </a:r>
            <a:r>
              <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Ⅲ</a:t>
            </a: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」に該当する出来事が複数ある場合などは、それが発病の原因であるといえるか、慎重に判断します。　</a:t>
            </a:r>
            <a:endPar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8" name="テキスト ボックス 1">
            <a:extLst>
              <a:ext uri="{FF2B5EF4-FFF2-40B4-BE49-F238E27FC236}">
                <a16:creationId xmlns:a16="http://schemas.microsoft.com/office/drawing/2014/main" id="{B27A9635-AFB1-B004-3501-09187E856785}"/>
              </a:ext>
            </a:extLst>
          </p:cNvPr>
          <p:cNvSpPr txBox="1">
            <a:spLocks noChangeArrowheads="1"/>
          </p:cNvSpPr>
          <p:nvPr/>
        </p:nvSpPr>
        <p:spPr bwMode="auto">
          <a:xfrm>
            <a:off x="188913" y="284400"/>
            <a:ext cx="6480175" cy="409906"/>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５　認定要件③</a:t>
            </a:r>
            <a:r>
              <a:rPr kumimoji="1" lang="en-US" altLang="ja-JP"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a:t>
            </a:r>
            <a:r>
              <a:rPr kumimoji="1" lang="ja-JP" altLang="en-US"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１業務以外の心理的負荷による発病かどうか</a:t>
            </a:r>
          </a:p>
        </p:txBody>
      </p:sp>
      <p:sp>
        <p:nvSpPr>
          <p:cNvPr id="3" name="フッター プレースホルダー 5">
            <a:extLst>
              <a:ext uri="{FF2B5EF4-FFF2-40B4-BE49-F238E27FC236}">
                <a16:creationId xmlns:a16="http://schemas.microsoft.com/office/drawing/2014/main" id="{72EA6B98-1675-40D4-837A-B0A7EBFC88B8}"/>
              </a:ext>
            </a:extLst>
          </p:cNvPr>
          <p:cNvSpPr>
            <a:spLocks noGrp="1"/>
          </p:cNvSpPr>
          <p:nvPr>
            <p:ph type="ftr" sz="quarter" idx="11"/>
          </p:nvPr>
        </p:nvSpPr>
        <p:spPr>
          <a:xfrm>
            <a:off x="2371327" y="9558801"/>
            <a:ext cx="2115345" cy="347199"/>
          </a:xfrm>
        </p:spPr>
        <p:txBody>
          <a:bodyPr/>
          <a:lstStyle/>
          <a:p>
            <a:r>
              <a:rPr kumimoji="1" lang="en-US" altLang="ja-JP" sz="1100" dirty="0">
                <a:solidFill>
                  <a:schemeClr val="tx1"/>
                </a:solidFill>
                <a:latin typeface="Arial" panose="020B0604020202020204" pitchFamily="34" charset="0"/>
                <a:cs typeface="Arial" panose="020B0604020202020204" pitchFamily="34" charset="0"/>
              </a:rPr>
              <a:t>9</a:t>
            </a:r>
            <a:endParaRPr kumimoji="1" lang="ja-JP" altLang="en-US" sz="11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advTm="328"/>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正方形/長方形 2">
            <a:extLst>
              <a:ext uri="{FF2B5EF4-FFF2-40B4-BE49-F238E27FC236}">
                <a16:creationId xmlns:a16="http://schemas.microsoft.com/office/drawing/2014/main" id="{816A258D-3A1F-507B-F8CD-A90EB887BFB8}"/>
              </a:ext>
            </a:extLst>
          </p:cNvPr>
          <p:cNvSpPr>
            <a:spLocks noChangeArrowheads="1"/>
          </p:cNvSpPr>
          <p:nvPr/>
        </p:nvSpPr>
        <p:spPr bwMode="auto">
          <a:xfrm>
            <a:off x="228132" y="1905314"/>
            <a:ext cx="6480000" cy="3374238"/>
          </a:xfrm>
          <a:prstGeom prst="rect">
            <a:avLst/>
          </a:prstGeom>
          <a:solidFill>
            <a:srgbClr val="FDF3B9"/>
          </a:solidFill>
          <a:ln w="9525" algn="ctr">
            <a:no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1" i="0" u="none" strike="noStrike" kern="1200" cap="none" spc="0" normalizeH="0" baseline="0" noProof="0">
              <a:ln>
                <a:noFill/>
              </a:ln>
              <a:solidFill>
                <a:srgbClr val="002060"/>
              </a:solidFill>
              <a:effectLst/>
              <a:uLnTx/>
              <a:uFillTx/>
              <a:latin typeface="メイリオ" panose="020B0604030504040204" pitchFamily="50" charset="-128"/>
              <a:ea typeface="メイリオ" panose="020B0604030504040204" pitchFamily="50" charset="-128"/>
            </a:endParaRPr>
          </a:p>
        </p:txBody>
      </p:sp>
      <p:cxnSp>
        <p:nvCxnSpPr>
          <p:cNvPr id="58" name="カギ線コネクタ 57">
            <a:extLst>
              <a:ext uri="{FF2B5EF4-FFF2-40B4-BE49-F238E27FC236}">
                <a16:creationId xmlns:a16="http://schemas.microsoft.com/office/drawing/2014/main" id="{0FAE9D71-B4F3-955E-C77B-CDAC463AB700}"/>
              </a:ext>
            </a:extLst>
          </p:cNvPr>
          <p:cNvCxnSpPr>
            <a:cxnSpLocks/>
          </p:cNvCxnSpPr>
          <p:nvPr/>
        </p:nvCxnSpPr>
        <p:spPr bwMode="auto">
          <a:xfrm flipH="1">
            <a:off x="4853826" y="2319233"/>
            <a:ext cx="1296000" cy="2195512"/>
          </a:xfrm>
          <a:prstGeom prst="bentConnector4">
            <a:avLst>
              <a:gd name="adj1" fmla="val -29915"/>
              <a:gd name="adj2" fmla="val 100024"/>
            </a:avLst>
          </a:prstGeom>
          <a:ln w="101600" cap="sq">
            <a:solidFill>
              <a:srgbClr val="103185"/>
            </a:solidFill>
            <a:miter lim="800000"/>
            <a:headEnd type="none" w="med" len="med"/>
            <a:tailEnd type="triangle" w="sm" len="sm"/>
          </a:ln>
        </p:spPr>
        <p:style>
          <a:lnRef idx="1">
            <a:schemeClr val="accent2"/>
          </a:lnRef>
          <a:fillRef idx="0">
            <a:schemeClr val="accent2"/>
          </a:fillRef>
          <a:effectRef idx="0">
            <a:schemeClr val="accent2"/>
          </a:effectRef>
          <a:fontRef idx="minor">
            <a:schemeClr val="tx1"/>
          </a:fontRef>
        </p:style>
      </p:cxnSp>
      <p:sp>
        <p:nvSpPr>
          <p:cNvPr id="18437" name="下矢印 10">
            <a:extLst>
              <a:ext uri="{FF2B5EF4-FFF2-40B4-BE49-F238E27FC236}">
                <a16:creationId xmlns:a16="http://schemas.microsoft.com/office/drawing/2014/main" id="{0760B212-75E0-ABEE-32FE-3215760E17AD}"/>
              </a:ext>
            </a:extLst>
          </p:cNvPr>
          <p:cNvSpPr>
            <a:spLocks noChangeArrowheads="1"/>
          </p:cNvSpPr>
          <p:nvPr/>
        </p:nvSpPr>
        <p:spPr bwMode="auto">
          <a:xfrm>
            <a:off x="1386375" y="3862890"/>
            <a:ext cx="288000" cy="360000"/>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8438" name="下矢印 11">
            <a:extLst>
              <a:ext uri="{FF2B5EF4-FFF2-40B4-BE49-F238E27FC236}">
                <a16:creationId xmlns:a16="http://schemas.microsoft.com/office/drawing/2014/main" id="{90D6D1C7-300F-3709-D46B-818E7C230264}"/>
              </a:ext>
            </a:extLst>
          </p:cNvPr>
          <p:cNvSpPr>
            <a:spLocks noChangeArrowheads="1"/>
          </p:cNvSpPr>
          <p:nvPr/>
        </p:nvSpPr>
        <p:spPr bwMode="auto">
          <a:xfrm>
            <a:off x="2400549" y="3849829"/>
            <a:ext cx="288000" cy="360000"/>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8441" name="正方形/長方形 1">
            <a:extLst>
              <a:ext uri="{FF2B5EF4-FFF2-40B4-BE49-F238E27FC236}">
                <a16:creationId xmlns:a16="http://schemas.microsoft.com/office/drawing/2014/main" id="{FFCDDCA9-1C4E-95B6-C07D-ADE4EFA37FE7}"/>
              </a:ext>
            </a:extLst>
          </p:cNvPr>
          <p:cNvSpPr>
            <a:spLocks noChangeArrowheads="1"/>
          </p:cNvSpPr>
          <p:nvPr/>
        </p:nvSpPr>
        <p:spPr bwMode="auto">
          <a:xfrm>
            <a:off x="215228" y="7079392"/>
            <a:ext cx="6464402" cy="554160"/>
          </a:xfrm>
          <a:prstGeom prst="rect">
            <a:avLst/>
          </a:prstGeom>
          <a:solidFill>
            <a:srgbClr val="FDF3B9"/>
          </a:solidFill>
          <a:ln w="9525" algn="ctr">
            <a:no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1" i="0" u="none" strike="noStrike" kern="1200" cap="none" spc="0" normalizeH="0" baseline="0" noProof="0">
              <a:ln>
                <a:noFill/>
              </a:ln>
              <a:solidFill>
                <a:srgbClr val="002060"/>
              </a:solidFill>
              <a:effectLst/>
              <a:uLnTx/>
              <a:uFillTx/>
              <a:latin typeface="メイリオ" panose="020B0604030504040204" pitchFamily="50" charset="-128"/>
              <a:ea typeface="メイリオ" panose="020B0604030504040204" pitchFamily="50" charset="-128"/>
            </a:endParaRPr>
          </a:p>
        </p:txBody>
      </p:sp>
      <p:sp>
        <p:nvSpPr>
          <p:cNvPr id="18444" name="下矢印 12">
            <a:extLst>
              <a:ext uri="{FF2B5EF4-FFF2-40B4-BE49-F238E27FC236}">
                <a16:creationId xmlns:a16="http://schemas.microsoft.com/office/drawing/2014/main" id="{2B6AEEF5-C080-AA99-6466-E48D3F83539C}"/>
              </a:ext>
            </a:extLst>
          </p:cNvPr>
          <p:cNvSpPr>
            <a:spLocks noChangeArrowheads="1"/>
          </p:cNvSpPr>
          <p:nvPr/>
        </p:nvSpPr>
        <p:spPr bwMode="auto">
          <a:xfrm>
            <a:off x="4462746" y="3899590"/>
            <a:ext cx="288000" cy="323300"/>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8450" name="正方形/長方形 1">
            <a:extLst>
              <a:ext uri="{FF2B5EF4-FFF2-40B4-BE49-F238E27FC236}">
                <a16:creationId xmlns:a16="http://schemas.microsoft.com/office/drawing/2014/main" id="{5FBBD54C-A0E1-BE11-DF1C-E41A2D81B705}"/>
              </a:ext>
            </a:extLst>
          </p:cNvPr>
          <p:cNvSpPr>
            <a:spLocks noChangeArrowheads="1"/>
          </p:cNvSpPr>
          <p:nvPr/>
        </p:nvSpPr>
        <p:spPr bwMode="auto">
          <a:xfrm>
            <a:off x="215228" y="917816"/>
            <a:ext cx="6464401" cy="553810"/>
          </a:xfrm>
          <a:prstGeom prst="rect">
            <a:avLst/>
          </a:prstGeom>
          <a:solidFill>
            <a:srgbClr val="FDF3B9"/>
          </a:solidFill>
          <a:ln w="9525" algn="ctr">
            <a:noFill/>
            <a:round/>
            <a:headEnd/>
            <a:tailEnd/>
          </a:ln>
        </p:spPr>
        <p:txBody>
          <a:bodyPr wrap="none" lIns="108000" tIns="72000" rIns="108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504000" marR="0" lvl="0" defTabSz="914400" rtl="0" eaLnBrk="1" fontAlgn="base" latinLnBrk="0" hangingPunct="1">
              <a:lnSpc>
                <a:spcPct val="110000"/>
              </a:lnSpc>
              <a:spcBef>
                <a:spcPct val="0"/>
              </a:spcBef>
              <a:spcAft>
                <a:spcPct val="0"/>
              </a:spcAft>
              <a:buClrTx/>
              <a:buSzTx/>
              <a:buFontTx/>
              <a:buNone/>
              <a:tabLst/>
              <a:defRPr/>
            </a:pPr>
            <a:endParaRPr kumimoji="1" lang="en-US" altLang="ja-JP" sz="14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endParaRPr>
          </a:p>
          <a:p>
            <a:pPr marL="504000" marR="0" lvl="0" defTabSz="914400" rtl="0" eaLnBrk="1" fontAlgn="base" latinLnBrk="0" hangingPunct="1">
              <a:lnSpc>
                <a:spcPct val="110000"/>
              </a:lnSpc>
              <a:spcBef>
                <a:spcPct val="0"/>
              </a:spcBef>
              <a:spcAft>
                <a:spcPct val="0"/>
              </a:spcAft>
              <a:buClrTx/>
              <a:buSzTx/>
              <a:buFontTx/>
              <a:buNone/>
              <a:tabLst/>
              <a:defRPr/>
            </a:pPr>
            <a:endParaRPr kumimoji="1" lang="en-US" altLang="ja-JP" sz="14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endParaRPr>
          </a:p>
          <a:p>
            <a:pPr marL="504000" marR="0" lvl="0" algn="ctr" defTabSz="914400" rtl="0" eaLnBrk="1" fontAlgn="base" latinLnBrk="0" hangingPunct="1">
              <a:lnSpc>
                <a:spcPct val="110000"/>
              </a:lnSpc>
              <a:spcBef>
                <a:spcPct val="0"/>
              </a:spcBef>
              <a:spcAft>
                <a:spcPct val="0"/>
              </a:spcAft>
              <a:buClrTx/>
              <a:buSzTx/>
              <a:buFontTx/>
              <a:buNone/>
              <a:tabLst/>
              <a:defRPr/>
            </a:pPr>
            <a:endParaRPr kumimoji="1" lang="en-US" altLang="ja-JP" sz="1400" b="1" i="0" u="none" strike="noStrike" kern="1200" cap="none" spc="100" normalizeH="0" noProof="0" dirty="0">
              <a:ln>
                <a:noFill/>
              </a:ln>
              <a:solidFill>
                <a:srgbClr val="103185"/>
              </a:solidFill>
              <a:effectLst/>
              <a:uLnTx/>
              <a:uFillTx/>
              <a:latin typeface="メイリオ" panose="020B0604030504040204" pitchFamily="50" charset="-128"/>
              <a:ea typeface="メイリオ" panose="020B0604030504040204" pitchFamily="50" charset="-128"/>
            </a:endParaRPr>
          </a:p>
          <a:p>
            <a:pPr marL="504000" marR="0" lvl="0" defTabSz="914400" rtl="0" eaLnBrk="1" fontAlgn="base" latinLnBrk="0" hangingPunct="1">
              <a:lnSpc>
                <a:spcPct val="110000"/>
              </a:lnSpc>
              <a:spcBef>
                <a:spcPct val="0"/>
              </a:spcBef>
              <a:spcAft>
                <a:spcPct val="0"/>
              </a:spcAft>
              <a:buClrTx/>
              <a:buSzTx/>
              <a:buFontTx/>
              <a:buNone/>
              <a:tabLst/>
              <a:defRPr/>
            </a:pPr>
            <a:endParaRPr kumimoji="1" lang="en-US" altLang="ja-JP" sz="1400" b="1" i="0" u="none" strike="noStrike" kern="1200" cap="none" spc="100" normalizeH="0" noProof="0" dirty="0">
              <a:ln>
                <a:noFill/>
              </a:ln>
              <a:solidFill>
                <a:srgbClr val="103185"/>
              </a:solidFill>
              <a:effectLst/>
              <a:uLnTx/>
              <a:uFillTx/>
              <a:latin typeface="メイリオ" panose="020B0604030504040204" pitchFamily="50" charset="-128"/>
              <a:ea typeface="メイリオ" panose="020B0604030504040204" pitchFamily="50" charset="-128"/>
            </a:endParaRPr>
          </a:p>
        </p:txBody>
      </p:sp>
      <p:sp>
        <p:nvSpPr>
          <p:cNvPr id="18451" name="テキスト ボックス 3">
            <a:extLst>
              <a:ext uri="{FF2B5EF4-FFF2-40B4-BE49-F238E27FC236}">
                <a16:creationId xmlns:a16="http://schemas.microsoft.com/office/drawing/2014/main" id="{BCF9FB75-56F1-4FB5-DD7D-A1C32035B256}"/>
              </a:ext>
            </a:extLst>
          </p:cNvPr>
          <p:cNvSpPr txBox="1">
            <a:spLocks noChangeArrowheads="1"/>
          </p:cNvSpPr>
          <p:nvPr/>
        </p:nvSpPr>
        <p:spPr bwMode="auto">
          <a:xfrm>
            <a:off x="670578" y="1905313"/>
            <a:ext cx="41011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rPr>
              <a:t>認定要件②　</a:t>
            </a:r>
            <a:r>
              <a:rPr kumimoji="1" lang="ja-JP" altLang="en-US" sz="1400" b="1" i="0" u="none" strike="noStrike" kern="1200" cap="none" spc="150" normalizeH="0" noProof="0" dirty="0">
                <a:ln>
                  <a:noFill/>
                </a:ln>
                <a:solidFill>
                  <a:srgbClr val="103185"/>
                </a:solidFill>
                <a:effectLst/>
                <a:uLnTx/>
                <a:uFillTx/>
                <a:latin typeface="メイリオ" panose="020B0604030504040204" pitchFamily="50" charset="-128"/>
                <a:ea typeface="メイリオ" panose="020B0604030504040204" pitchFamily="50" charset="-128"/>
              </a:rPr>
              <a:t>業務による心理的負荷の評価</a:t>
            </a:r>
            <a:endParaRPr kumimoji="1" lang="en-US" altLang="ja-JP" sz="1400" b="1" i="0" u="none" strike="noStrike" kern="1200" cap="none" spc="150" normalizeH="0" noProof="0" dirty="0">
              <a:ln>
                <a:noFill/>
              </a:ln>
              <a:solidFill>
                <a:srgbClr val="103185"/>
              </a:solidFill>
              <a:effectLst/>
              <a:uLnTx/>
              <a:uFillTx/>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2B4F57CE-F10F-4FC7-59EE-203268153F68}"/>
              </a:ext>
            </a:extLst>
          </p:cNvPr>
          <p:cNvSpPr txBox="1"/>
          <p:nvPr/>
        </p:nvSpPr>
        <p:spPr>
          <a:xfrm>
            <a:off x="253582" y="1939380"/>
            <a:ext cx="384721" cy="3290198"/>
          </a:xfrm>
          <a:prstGeom prst="rect">
            <a:avLst/>
          </a:prstGeom>
          <a:solidFill>
            <a:srgbClr val="66BAB7"/>
          </a:solidFill>
          <a:ln>
            <a:solidFill>
              <a:srgbClr val="66BAB7"/>
            </a:solidFill>
          </a:ln>
        </p:spPr>
        <p:txBody>
          <a:bodyPr vert="eaVert"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別　　　表　　　１</a:t>
            </a:r>
          </a:p>
        </p:txBody>
      </p:sp>
      <p:sp>
        <p:nvSpPr>
          <p:cNvPr id="18453" name="正方形/長方形 5">
            <a:extLst>
              <a:ext uri="{FF2B5EF4-FFF2-40B4-BE49-F238E27FC236}">
                <a16:creationId xmlns:a16="http://schemas.microsoft.com/office/drawing/2014/main" id="{441080CD-BD8D-42FF-CAFF-AABE10D563CB}"/>
              </a:ext>
            </a:extLst>
          </p:cNvPr>
          <p:cNvSpPr>
            <a:spLocks noChangeArrowheads="1"/>
          </p:cNvSpPr>
          <p:nvPr/>
        </p:nvSpPr>
        <p:spPr bwMode="auto">
          <a:xfrm>
            <a:off x="739775" y="2606090"/>
            <a:ext cx="5581650" cy="1296987"/>
          </a:xfrm>
          <a:prstGeom prst="rect">
            <a:avLst/>
          </a:prstGeom>
          <a:solidFill>
            <a:schemeClr val="bg1"/>
          </a:solidFill>
          <a:ln w="19050" algn="ctr">
            <a:solidFill>
              <a:srgbClr val="00206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２　特別な出来事に該当する出来事がない場合</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（１）出来事の平均的な心理的負荷の強度の判定　　　　　　　 ：</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Ⅰ </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Ⅱ </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Ⅲ</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（２）出来事ごとの心理的負荷の総合評価　　　　　　　　　　  </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弱 、中 、強）</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defTabSz="914400" fontAlgn="base">
              <a:lnSpc>
                <a:spcPts val="2000"/>
              </a:lnSpc>
              <a:spcBef>
                <a:spcPct val="0"/>
              </a:spcBef>
              <a:spcAft>
                <a:spcPct val="0"/>
              </a:spcAft>
              <a:buNone/>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（３）出来事が複数ある場合の心理的負荷</a:t>
            </a:r>
            <a:r>
              <a:rPr kumimoji="1" lang="ja-JP" altLang="en-US" sz="11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の全体を総合的に評価  </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弱 、中 、強）</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CD39FA9-8B8B-1097-ED4B-1C4612AD24C2}"/>
              </a:ext>
            </a:extLst>
          </p:cNvPr>
          <p:cNvSpPr/>
          <p:nvPr/>
        </p:nvSpPr>
        <p:spPr bwMode="auto">
          <a:xfrm>
            <a:off x="1270063" y="4216400"/>
            <a:ext cx="568423" cy="440309"/>
          </a:xfrm>
          <a:prstGeom prst="rect">
            <a:avLst/>
          </a:prstGeom>
          <a:solidFill>
            <a:srgbClr val="C9E7E7"/>
          </a:solidFill>
          <a:ln w="9525" cap="flat" cmpd="sng" algn="ctr">
            <a:noFill/>
            <a:prstDash val="solid"/>
            <a:round/>
            <a:headEnd type="none" w="med" len="med"/>
            <a:tailEnd type="none" w="med" len="med"/>
          </a:ln>
          <a:effectLst/>
        </p:spPr>
        <p:txBody>
          <a:bodyPr wrap="none" lIns="108000" tIns="72000" rIns="108000" bIns="36000" anchor="ct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弱</a:t>
            </a:r>
            <a:endParaRPr kumimoji="1" lang="en-US" altLang="ja-JP"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18455" name="直線コネクタ 33">
            <a:extLst>
              <a:ext uri="{FF2B5EF4-FFF2-40B4-BE49-F238E27FC236}">
                <a16:creationId xmlns:a16="http://schemas.microsoft.com/office/drawing/2014/main" id="{FF6C19FF-EFD1-9654-182D-B3BC3E489E13}"/>
              </a:ext>
            </a:extLst>
          </p:cNvPr>
          <p:cNvCxnSpPr>
            <a:cxnSpLocks noChangeShapeType="1"/>
          </p:cNvCxnSpPr>
          <p:nvPr/>
        </p:nvCxnSpPr>
        <p:spPr bwMode="auto">
          <a:xfrm flipH="1">
            <a:off x="3284538" y="4291013"/>
            <a:ext cx="36512" cy="287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18456" name="直線コネクタ 33">
            <a:extLst>
              <a:ext uri="{FF2B5EF4-FFF2-40B4-BE49-F238E27FC236}">
                <a16:creationId xmlns:a16="http://schemas.microsoft.com/office/drawing/2014/main" id="{F6F56697-C7E4-8962-5686-5FC0503B9B50}"/>
              </a:ext>
            </a:extLst>
          </p:cNvPr>
          <p:cNvCxnSpPr>
            <a:cxnSpLocks noChangeShapeType="1"/>
          </p:cNvCxnSpPr>
          <p:nvPr/>
        </p:nvCxnSpPr>
        <p:spPr bwMode="auto">
          <a:xfrm flipH="1">
            <a:off x="3068638" y="4148138"/>
            <a:ext cx="36512" cy="287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18457" name="直線コネクタ 33">
            <a:extLst>
              <a:ext uri="{FF2B5EF4-FFF2-40B4-BE49-F238E27FC236}">
                <a16:creationId xmlns:a16="http://schemas.microsoft.com/office/drawing/2014/main" id="{2078F782-5041-D13A-B332-EDC42465CDA7}"/>
              </a:ext>
            </a:extLst>
          </p:cNvPr>
          <p:cNvCxnSpPr>
            <a:cxnSpLocks noChangeShapeType="1"/>
          </p:cNvCxnSpPr>
          <p:nvPr/>
        </p:nvCxnSpPr>
        <p:spPr bwMode="auto">
          <a:xfrm flipH="1">
            <a:off x="3500438" y="4148138"/>
            <a:ext cx="36512" cy="287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11291" name="正方形/長方形 23">
            <a:extLst>
              <a:ext uri="{FF2B5EF4-FFF2-40B4-BE49-F238E27FC236}">
                <a16:creationId xmlns:a16="http://schemas.microsoft.com/office/drawing/2014/main" id="{A5A66F4F-3381-18B7-DB5A-B71C26A9AD4B}"/>
              </a:ext>
            </a:extLst>
          </p:cNvPr>
          <p:cNvSpPr>
            <a:spLocks noChangeArrowheads="1"/>
          </p:cNvSpPr>
          <p:nvPr/>
        </p:nvSpPr>
        <p:spPr bwMode="auto">
          <a:xfrm>
            <a:off x="812365" y="5563071"/>
            <a:ext cx="2411018" cy="365091"/>
          </a:xfrm>
          <a:prstGeom prst="rect">
            <a:avLst/>
          </a:prstGeom>
          <a:solidFill>
            <a:schemeClr val="bg1">
              <a:lumMod val="50000"/>
            </a:schemeClr>
          </a:solidFill>
          <a:ln w="9525" algn="ctr">
            <a:noFill/>
            <a:round/>
            <a:headEnd/>
            <a:tailEnd/>
          </a:ln>
        </p:spPr>
        <p:txBody>
          <a:bodyPr wrap="none" lIns="108000" tIns="72000" rIns="10800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労災にはなりません</a:t>
            </a:r>
            <a:endParaRPr kumimoji="1" lang="en-US" altLang="ja-JP" sz="16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18460" name="正方形/長方形 1">
            <a:extLst>
              <a:ext uri="{FF2B5EF4-FFF2-40B4-BE49-F238E27FC236}">
                <a16:creationId xmlns:a16="http://schemas.microsoft.com/office/drawing/2014/main" id="{A7AE5402-762F-0E85-328E-5DB2307957BF}"/>
              </a:ext>
            </a:extLst>
          </p:cNvPr>
          <p:cNvSpPr>
            <a:spLocks noChangeArrowheads="1"/>
          </p:cNvSpPr>
          <p:nvPr/>
        </p:nvSpPr>
        <p:spPr bwMode="auto">
          <a:xfrm>
            <a:off x="171599" y="6051856"/>
            <a:ext cx="6508030" cy="757487"/>
          </a:xfrm>
          <a:prstGeom prst="rect">
            <a:avLst/>
          </a:prstGeom>
          <a:solidFill>
            <a:srgbClr val="FDF3B9"/>
          </a:solidFill>
          <a:ln w="9525" algn="ctr">
            <a:no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1" i="0" u="none" strike="noStrike" kern="1200" cap="none" spc="0" normalizeH="0" baseline="0" noProof="0">
              <a:ln>
                <a:noFill/>
              </a:ln>
              <a:solidFill>
                <a:srgbClr val="002060"/>
              </a:solidFill>
              <a:effectLst/>
              <a:uLnTx/>
              <a:uFillTx/>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E1BFC512-747A-41FC-CE95-747A30CBCE03}"/>
              </a:ext>
            </a:extLst>
          </p:cNvPr>
          <p:cNvSpPr txBox="1"/>
          <p:nvPr/>
        </p:nvSpPr>
        <p:spPr>
          <a:xfrm>
            <a:off x="198160" y="6070658"/>
            <a:ext cx="384721" cy="735501"/>
          </a:xfrm>
          <a:prstGeom prst="rect">
            <a:avLst/>
          </a:prstGeom>
          <a:solidFill>
            <a:srgbClr val="66BAB7"/>
          </a:solidFill>
          <a:ln>
            <a:solidFill>
              <a:srgbClr val="66BAB7"/>
            </a:solidFill>
          </a:ln>
        </p:spPr>
        <p:txBody>
          <a:bodyPr vert="eaVert"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別表２</a:t>
            </a:r>
          </a:p>
        </p:txBody>
      </p:sp>
      <p:sp>
        <p:nvSpPr>
          <p:cNvPr id="18462" name="テキスト ボックス 21">
            <a:extLst>
              <a:ext uri="{FF2B5EF4-FFF2-40B4-BE49-F238E27FC236}">
                <a16:creationId xmlns:a16="http://schemas.microsoft.com/office/drawing/2014/main" id="{9710F169-9CB8-0A45-AC59-CE0770E1465D}"/>
              </a:ext>
            </a:extLst>
          </p:cNvPr>
          <p:cNvSpPr txBox="1">
            <a:spLocks noChangeArrowheads="1"/>
          </p:cNvSpPr>
          <p:nvPr/>
        </p:nvSpPr>
        <p:spPr bwMode="auto">
          <a:xfrm>
            <a:off x="519312" y="6133292"/>
            <a:ext cx="1456914" cy="672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rPr>
              <a:t>認定要件</a:t>
            </a: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③</a:t>
            </a:r>
            <a:r>
              <a:rPr kumimoji="1" lang="en-US" altLang="ja-JP"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１ </a:t>
            </a:r>
            <a:endParaRPr kumimoji="1" lang="en-US" altLang="ja-JP"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業務以外の心理的</a:t>
            </a:r>
            <a:endParaRPr kumimoji="1" lang="en-US" altLang="ja-JP"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負荷の評価</a:t>
            </a:r>
          </a:p>
        </p:txBody>
      </p:sp>
      <p:sp>
        <p:nvSpPr>
          <p:cNvPr id="18475" name="正方形/長方形 23">
            <a:extLst>
              <a:ext uri="{FF2B5EF4-FFF2-40B4-BE49-F238E27FC236}">
                <a16:creationId xmlns:a16="http://schemas.microsoft.com/office/drawing/2014/main" id="{12053880-7040-2108-4F94-03BD44D281FE}"/>
              </a:ext>
            </a:extLst>
          </p:cNvPr>
          <p:cNvSpPr>
            <a:spLocks noChangeArrowheads="1"/>
          </p:cNvSpPr>
          <p:nvPr/>
        </p:nvSpPr>
        <p:spPr bwMode="auto">
          <a:xfrm>
            <a:off x="4336975" y="7977603"/>
            <a:ext cx="2342653" cy="626701"/>
          </a:xfrm>
          <a:prstGeom prst="rect">
            <a:avLst/>
          </a:prstGeom>
          <a:solidFill>
            <a:srgbClr val="FDF3B9"/>
          </a:solidFill>
          <a:ln w="9525" algn="ctr">
            <a:noFill/>
            <a:round/>
            <a:headEnd/>
            <a:tailEnd/>
          </a:ln>
        </p:spPr>
        <p:txBody>
          <a:bodyPr wrap="square" lIns="108000" tIns="72000" rIns="108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rPr>
              <a:t>業務以外の心理的負荷や</a:t>
            </a:r>
            <a:endParaRPr kumimoji="1" lang="en-US" altLang="ja-JP" sz="1100" b="1"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rPr>
              <a:t>個体側要因により</a:t>
            </a:r>
            <a:endParaRPr kumimoji="1" lang="en-US" altLang="ja-JP" sz="1100" b="1"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rPr>
              <a:t>発病したのかを判断</a:t>
            </a:r>
          </a:p>
        </p:txBody>
      </p:sp>
      <p:sp>
        <p:nvSpPr>
          <p:cNvPr id="2" name="テキスト ボックス 1">
            <a:extLst>
              <a:ext uri="{FF2B5EF4-FFF2-40B4-BE49-F238E27FC236}">
                <a16:creationId xmlns:a16="http://schemas.microsoft.com/office/drawing/2014/main" id="{4239CF77-B65C-0DDB-9B6F-8115655D9931}"/>
              </a:ext>
            </a:extLst>
          </p:cNvPr>
          <p:cNvSpPr txBox="1">
            <a:spLocks noChangeArrowheads="1"/>
          </p:cNvSpPr>
          <p:nvPr/>
        </p:nvSpPr>
        <p:spPr bwMode="auto">
          <a:xfrm>
            <a:off x="199455" y="336048"/>
            <a:ext cx="6480175" cy="409906"/>
          </a:xfrm>
          <a:prstGeom prst="rect">
            <a:avLst/>
          </a:prstGeom>
          <a:solidFill>
            <a:srgbClr val="103185"/>
          </a:solidFill>
          <a:ln w="9525">
            <a:noFill/>
            <a:miter lim="800000"/>
            <a:headEnd/>
            <a:tailEnd/>
          </a:ln>
        </p:spPr>
        <p:txBody>
          <a:bodyPr wrap="square" lIns="108000" tIns="72000" rIns="108000" bIns="36000" anchor="ctr">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７　</a:t>
            </a:r>
            <a:r>
              <a:rPr kumimoji="1" lang="ja-JP" altLang="en-US" sz="1700" b="1" i="0" u="none" strike="noStrike" kern="1200" cap="none" spc="150" normalizeH="0" noProof="0" dirty="0">
                <a:ln>
                  <a:noFill/>
                </a:ln>
                <a:solidFill>
                  <a:schemeClr val="bg1"/>
                </a:solidFill>
                <a:effectLst/>
                <a:uLnTx/>
                <a:uFillTx/>
                <a:latin typeface="メイリオ" panose="020B0604030504040204" pitchFamily="50" charset="-128"/>
                <a:ea typeface="メイリオ" panose="020B0604030504040204" pitchFamily="50" charset="-128"/>
              </a:rPr>
              <a:t>精神</a:t>
            </a:r>
            <a:r>
              <a:rPr kumimoji="1" lang="ja-JP" altLang="en-US" sz="1700" b="1" i="0" u="none" strike="noStrike" kern="1200" cap="none" spc="150" normalizeH="0" noProof="0" dirty="0">
                <a:ln>
                  <a:noFill/>
                </a:ln>
                <a:solidFill>
                  <a:srgbClr val="FFFFFF"/>
                </a:solidFill>
                <a:effectLst/>
                <a:uLnTx/>
                <a:uFillTx/>
                <a:latin typeface="メイリオ" panose="020B0604030504040204" pitchFamily="50" charset="-128"/>
                <a:ea typeface="メイリオ" panose="020B0604030504040204" pitchFamily="50" charset="-128"/>
              </a:rPr>
              <a:t>障害の労災認定フローチャート</a:t>
            </a:r>
          </a:p>
        </p:txBody>
      </p:sp>
      <p:sp>
        <p:nvSpPr>
          <p:cNvPr id="18483" name="正方形/長方形 5">
            <a:extLst>
              <a:ext uri="{FF2B5EF4-FFF2-40B4-BE49-F238E27FC236}">
                <a16:creationId xmlns:a16="http://schemas.microsoft.com/office/drawing/2014/main" id="{7BB58E10-B1BF-F5E7-4303-F4F2BF802A48}"/>
              </a:ext>
            </a:extLst>
          </p:cNvPr>
          <p:cNvSpPr>
            <a:spLocks noChangeArrowheads="1"/>
          </p:cNvSpPr>
          <p:nvPr/>
        </p:nvSpPr>
        <p:spPr bwMode="auto">
          <a:xfrm>
            <a:off x="739775" y="2160609"/>
            <a:ext cx="5598172" cy="344487"/>
          </a:xfrm>
          <a:prstGeom prst="rect">
            <a:avLst/>
          </a:prstGeom>
          <a:solidFill>
            <a:schemeClr val="bg1"/>
          </a:solidFill>
          <a:ln w="19050" algn="ctr">
            <a:solidFill>
              <a:srgbClr val="00206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１　特別な出来事に該当する出来事がある場合</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59" name="正方形/長方形 58">
            <a:extLst>
              <a:ext uri="{FF2B5EF4-FFF2-40B4-BE49-F238E27FC236}">
                <a16:creationId xmlns:a16="http://schemas.microsoft.com/office/drawing/2014/main" id="{653D6C30-FD0A-6154-D853-E4D789855689}"/>
              </a:ext>
            </a:extLst>
          </p:cNvPr>
          <p:cNvSpPr/>
          <p:nvPr/>
        </p:nvSpPr>
        <p:spPr bwMode="auto">
          <a:xfrm>
            <a:off x="2282289" y="4216400"/>
            <a:ext cx="519437" cy="440308"/>
          </a:xfrm>
          <a:prstGeom prst="rect">
            <a:avLst/>
          </a:prstGeom>
          <a:solidFill>
            <a:srgbClr val="FEDFE1"/>
          </a:solidFill>
          <a:ln w="9525" cap="flat" cmpd="sng" algn="ctr">
            <a:noFill/>
            <a:prstDash val="solid"/>
            <a:round/>
            <a:headEnd type="none" w="med" len="med"/>
            <a:tailEnd type="none" w="med" len="med"/>
          </a:ln>
          <a:effectLst/>
        </p:spPr>
        <p:txBody>
          <a:bodyPr wrap="none" lIns="108000" tIns="72000" rIns="108000" bIns="36000" anchor="ct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中</a:t>
            </a:r>
            <a:endParaRPr kumimoji="1" lang="en-US" altLang="ja-JP"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68" name="正方形/長方形 67">
            <a:extLst>
              <a:ext uri="{FF2B5EF4-FFF2-40B4-BE49-F238E27FC236}">
                <a16:creationId xmlns:a16="http://schemas.microsoft.com/office/drawing/2014/main" id="{0D52DDC4-8A79-2FEC-2DE5-9E09302B88FA}"/>
              </a:ext>
            </a:extLst>
          </p:cNvPr>
          <p:cNvSpPr/>
          <p:nvPr/>
        </p:nvSpPr>
        <p:spPr bwMode="auto">
          <a:xfrm>
            <a:off x="4359701" y="4222443"/>
            <a:ext cx="509599" cy="478825"/>
          </a:xfrm>
          <a:prstGeom prst="rect">
            <a:avLst/>
          </a:prstGeom>
          <a:solidFill>
            <a:srgbClr val="DB4D6D"/>
          </a:solidFill>
          <a:ln w="9525" cap="flat" cmpd="sng" algn="ctr">
            <a:noFill/>
            <a:prstDash val="solid"/>
            <a:round/>
            <a:headEnd type="none" w="med" len="med"/>
            <a:tailEnd type="none" w="med" len="med"/>
          </a:ln>
          <a:effectLst/>
        </p:spPr>
        <p:txBody>
          <a:bodyPr wrap="none" lIns="108000" tIns="72000" rIns="108000" bIns="36000" anchor="ct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強</a:t>
            </a:r>
            <a:endParaRPr kumimoji="1" lang="en-US" altLang="ja-JP"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4" name="フッター プレースホルダー 5">
            <a:extLst>
              <a:ext uri="{FF2B5EF4-FFF2-40B4-BE49-F238E27FC236}">
                <a16:creationId xmlns:a16="http://schemas.microsoft.com/office/drawing/2014/main" id="{655C7C74-38A8-0E29-1BA2-F65EE1AC0D43}"/>
              </a:ext>
            </a:extLst>
          </p:cNvPr>
          <p:cNvSpPr>
            <a:spLocks noGrp="1"/>
          </p:cNvSpPr>
          <p:nvPr>
            <p:ph type="ftr" sz="quarter" idx="11"/>
          </p:nvPr>
        </p:nvSpPr>
        <p:spPr>
          <a:xfrm>
            <a:off x="2289966" y="9648021"/>
            <a:ext cx="2115345" cy="347199"/>
          </a:xfrm>
        </p:spPr>
        <p:txBody>
          <a:bodyPr/>
          <a:lstStyle/>
          <a:p>
            <a:r>
              <a:rPr kumimoji="1" lang="en-US" altLang="ja-JP" sz="1100" dirty="0">
                <a:solidFill>
                  <a:schemeClr val="tx1"/>
                </a:solidFill>
                <a:latin typeface="Arial" panose="020B0604020202020204" pitchFamily="34" charset="0"/>
                <a:cs typeface="Arial" panose="020B0604020202020204" pitchFamily="34" charset="0"/>
              </a:rPr>
              <a:t>10</a:t>
            </a:r>
            <a:endParaRPr kumimoji="1" lang="ja-JP" altLang="en-US" sz="1100" dirty="0">
              <a:solidFill>
                <a:schemeClr val="tx1"/>
              </a:solidFill>
              <a:latin typeface="Arial" panose="020B0604020202020204" pitchFamily="34" charset="0"/>
              <a:cs typeface="Arial" panose="020B0604020202020204" pitchFamily="34" charset="0"/>
            </a:endParaRPr>
          </a:p>
        </p:txBody>
      </p:sp>
      <p:cxnSp>
        <p:nvCxnSpPr>
          <p:cNvPr id="18" name="コネクタ: カギ線 17">
            <a:extLst>
              <a:ext uri="{FF2B5EF4-FFF2-40B4-BE49-F238E27FC236}">
                <a16:creationId xmlns:a16="http://schemas.microsoft.com/office/drawing/2014/main" id="{0736B94D-590E-EC86-AF2E-8FE84254B9A7}"/>
              </a:ext>
            </a:extLst>
          </p:cNvPr>
          <p:cNvCxnSpPr>
            <a:cxnSpLocks/>
            <a:stCxn id="7" idx="2"/>
            <a:endCxn id="11291" idx="0"/>
          </p:cNvCxnSpPr>
          <p:nvPr/>
        </p:nvCxnSpPr>
        <p:spPr bwMode="auto">
          <a:xfrm rot="16200000" flipH="1">
            <a:off x="1332893" y="4878090"/>
            <a:ext cx="906362" cy="463599"/>
          </a:xfrm>
          <a:prstGeom prst="bentConnector3">
            <a:avLst/>
          </a:prstGeom>
          <a:noFill/>
          <a:ln w="76200" cap="flat" cmpd="sng" algn="ctr">
            <a:solidFill>
              <a:srgbClr val="103185"/>
            </a:solidFill>
            <a:prstDash val="solid"/>
            <a:miter lim="800000"/>
            <a:headEnd type="none" w="sm" len="sm"/>
            <a:tailEnd type="triangle" w="med" len="sm"/>
          </a:ln>
          <a:effectLst/>
        </p:spPr>
      </p:cxnSp>
      <p:cxnSp>
        <p:nvCxnSpPr>
          <p:cNvPr id="20" name="コネクタ: カギ線 19">
            <a:extLst>
              <a:ext uri="{FF2B5EF4-FFF2-40B4-BE49-F238E27FC236}">
                <a16:creationId xmlns:a16="http://schemas.microsoft.com/office/drawing/2014/main" id="{357EFEC0-8999-9E88-F15B-FFB4161F3C83}"/>
              </a:ext>
            </a:extLst>
          </p:cNvPr>
          <p:cNvCxnSpPr>
            <a:cxnSpLocks/>
            <a:stCxn id="59" idx="2"/>
            <a:endCxn id="11291" idx="0"/>
          </p:cNvCxnSpPr>
          <p:nvPr/>
        </p:nvCxnSpPr>
        <p:spPr bwMode="auto">
          <a:xfrm rot="5400000">
            <a:off x="1826760" y="4847822"/>
            <a:ext cx="906363" cy="524134"/>
          </a:xfrm>
          <a:prstGeom prst="bentConnector3">
            <a:avLst/>
          </a:prstGeom>
          <a:noFill/>
          <a:ln w="76200" cap="flat" cmpd="sng" algn="ctr">
            <a:solidFill>
              <a:srgbClr val="103185"/>
            </a:solidFill>
            <a:prstDash val="solid"/>
            <a:miter lim="800000"/>
            <a:headEnd type="none" w="sm" len="sm"/>
            <a:tailEnd type="triangle" w="med" len="sm"/>
          </a:ln>
          <a:effectLst/>
        </p:spPr>
      </p:cxnSp>
      <p:sp>
        <p:nvSpPr>
          <p:cNvPr id="27" name="テキスト ボックス 21">
            <a:extLst>
              <a:ext uri="{FF2B5EF4-FFF2-40B4-BE49-F238E27FC236}">
                <a16:creationId xmlns:a16="http://schemas.microsoft.com/office/drawing/2014/main" id="{80F81F8B-4624-53CB-FB81-88E05AB1F4E1}"/>
              </a:ext>
            </a:extLst>
          </p:cNvPr>
          <p:cNvSpPr txBox="1">
            <a:spLocks noChangeArrowheads="1"/>
          </p:cNvSpPr>
          <p:nvPr/>
        </p:nvSpPr>
        <p:spPr bwMode="auto">
          <a:xfrm>
            <a:off x="519312" y="7124371"/>
            <a:ext cx="1438903" cy="48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rPr>
              <a:t>認定要件</a:t>
            </a: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③</a:t>
            </a:r>
            <a:r>
              <a:rPr kumimoji="1" lang="en-US" altLang="ja-JP"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２</a:t>
            </a:r>
            <a:endParaRPr kumimoji="1" lang="en-US" altLang="ja-JP"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rPr>
              <a:t>個体側要因の評価</a:t>
            </a:r>
          </a:p>
        </p:txBody>
      </p:sp>
      <p:sp>
        <p:nvSpPr>
          <p:cNvPr id="29" name="正方形/長方形 28">
            <a:extLst>
              <a:ext uri="{FF2B5EF4-FFF2-40B4-BE49-F238E27FC236}">
                <a16:creationId xmlns:a16="http://schemas.microsoft.com/office/drawing/2014/main" id="{53B5237C-BF8E-35F1-7735-5E89744A11E7}"/>
              </a:ext>
            </a:extLst>
          </p:cNvPr>
          <p:cNvSpPr/>
          <p:nvPr/>
        </p:nvSpPr>
        <p:spPr bwMode="auto">
          <a:xfrm>
            <a:off x="1948723" y="6207452"/>
            <a:ext cx="2136470" cy="515320"/>
          </a:xfrm>
          <a:prstGeom prst="rect">
            <a:avLst/>
          </a:prstGeom>
          <a:solidFill>
            <a:srgbClr val="DB4D6D"/>
          </a:solidFill>
          <a:ln w="9525" cap="flat" cmpd="sng" algn="ctr">
            <a:noFill/>
            <a:prstDash val="solid"/>
            <a:round/>
            <a:headEnd type="none" w="med" len="med"/>
            <a:tailEnd type="none" w="med" len="med"/>
          </a:ln>
          <a:effectLst/>
        </p:spPr>
        <p:txBody>
          <a:bodyPr wrap="square" lIns="108000" tIns="72000" rIns="108000" bIns="36000" anchor="ctr">
            <a:spAutoFit/>
          </a:bodyPr>
          <a:lstStyle/>
          <a:p>
            <a:pPr marL="0" marR="0" lvl="0" indent="0"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強度</a:t>
            </a:r>
            <a:r>
              <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Ⅲ</a:t>
            </a: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に該当する出来事が　    </a:t>
            </a:r>
            <a:endPar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defTabSz="914400" rtl="0" eaLnBrk="1" fontAlgn="base" latinLnBrk="0" hangingPunct="1">
              <a:lnSpc>
                <a:spcPct val="110000"/>
              </a:lnSpc>
              <a:spcBef>
                <a:spcPct val="0"/>
              </a:spcBef>
              <a:spcAft>
                <a:spcPct val="0"/>
              </a:spcAft>
              <a:buClrTx/>
              <a:buSzTx/>
              <a:buFontTx/>
              <a:buNone/>
              <a:tabLst/>
              <a:defRPr/>
            </a:pPr>
            <a:r>
              <a:rPr kumimoji="1" lang="en-US" altLang="ja-JP" sz="1200" b="1" dirty="0">
                <a:solidFill>
                  <a:srgbClr val="000000"/>
                </a:solidFill>
                <a:latin typeface="メイリオ" panose="020B0604030504040204" pitchFamily="50" charset="-128"/>
                <a:ea typeface="メイリオ" panose="020B0604030504040204" pitchFamily="50" charset="-128"/>
              </a:rPr>
              <a:t> </a:t>
            </a: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認められない</a:t>
            </a:r>
            <a:endPar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0" name="正方形/長方形 29">
            <a:extLst>
              <a:ext uri="{FF2B5EF4-FFF2-40B4-BE49-F238E27FC236}">
                <a16:creationId xmlns:a16="http://schemas.microsoft.com/office/drawing/2014/main" id="{F06F4196-F4A4-7853-C390-F31F8DE2C36D}"/>
              </a:ext>
            </a:extLst>
          </p:cNvPr>
          <p:cNvSpPr/>
          <p:nvPr/>
        </p:nvSpPr>
        <p:spPr bwMode="auto">
          <a:xfrm>
            <a:off x="1948723" y="7212379"/>
            <a:ext cx="2136470" cy="312187"/>
          </a:xfrm>
          <a:prstGeom prst="rect">
            <a:avLst/>
          </a:prstGeom>
          <a:solidFill>
            <a:srgbClr val="DB4D6D"/>
          </a:solidFill>
          <a:ln w="9525" cap="flat" cmpd="sng" algn="ctr">
            <a:noFill/>
            <a:prstDash val="solid"/>
            <a:round/>
            <a:headEnd type="none" w="med" len="med"/>
            <a:tailEnd type="none" w="med" len="med"/>
          </a:ln>
          <a:effectLst/>
        </p:spPr>
        <p:txBody>
          <a:bodyPr wrap="square" lIns="108000" tIns="72000" rIns="108000" bIns="36000" anchor="ctr">
            <a:spAutoFit/>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顕著な個体側要因が無い</a:t>
            </a:r>
            <a:endPar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28F34C61-E94C-80A2-4EC9-213891AEE7DC}"/>
              </a:ext>
            </a:extLst>
          </p:cNvPr>
          <p:cNvSpPr/>
          <p:nvPr/>
        </p:nvSpPr>
        <p:spPr bwMode="auto">
          <a:xfrm>
            <a:off x="4300297" y="6207452"/>
            <a:ext cx="2151303" cy="515320"/>
          </a:xfrm>
          <a:prstGeom prst="rect">
            <a:avLst/>
          </a:prstGeom>
          <a:solidFill>
            <a:schemeClr val="bg1"/>
          </a:solidFill>
          <a:ln w="9525" cap="flat" cmpd="sng" algn="ctr">
            <a:solidFill>
              <a:srgbClr val="103185"/>
            </a:solidFill>
            <a:prstDash val="solid"/>
            <a:round/>
            <a:headEnd type="none" w="med" len="med"/>
            <a:tailEnd type="none" w="med" len="med"/>
          </a:ln>
          <a:effectLst/>
        </p:spPr>
        <p:txBody>
          <a:bodyPr wrap="square" lIns="108000" tIns="72000" rIns="108000" bIns="36000" anchor="ctr">
            <a:spAutoFit/>
          </a:bodyPr>
          <a:lstStyle/>
          <a:p>
            <a:pPr marL="0" marR="0" lvl="0" indent="0"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強度</a:t>
            </a:r>
            <a:r>
              <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Ⅲ</a:t>
            </a: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に該当する出来事が</a:t>
            </a:r>
            <a:endPar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認められる</a:t>
            </a:r>
            <a:endPar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611325E7-E62E-705B-F3C8-4317D78D43E5}"/>
              </a:ext>
            </a:extLst>
          </p:cNvPr>
          <p:cNvSpPr/>
          <p:nvPr/>
        </p:nvSpPr>
        <p:spPr bwMode="auto">
          <a:xfrm>
            <a:off x="4306830" y="7192464"/>
            <a:ext cx="2144770" cy="312187"/>
          </a:xfrm>
          <a:prstGeom prst="rect">
            <a:avLst/>
          </a:prstGeom>
          <a:solidFill>
            <a:schemeClr val="bg1"/>
          </a:solidFill>
          <a:ln w="9525" cap="flat" cmpd="sng" algn="ctr">
            <a:solidFill>
              <a:srgbClr val="103185"/>
            </a:solidFill>
            <a:prstDash val="solid"/>
            <a:round/>
            <a:headEnd type="none" w="med" len="med"/>
            <a:tailEnd type="none" w="med" len="med"/>
          </a:ln>
          <a:effectLst/>
        </p:spPr>
        <p:txBody>
          <a:bodyPr wrap="square" lIns="108000" tIns="72000" rIns="108000" bIns="36000" anchor="ctr">
            <a:spAutoFit/>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顕著な個体側要因がある</a:t>
            </a:r>
            <a:endParaRPr kumimoji="1" lang="en-US" altLang="ja-JP"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742399E6-DD0D-C140-FAD0-43598DF42817}"/>
              </a:ext>
            </a:extLst>
          </p:cNvPr>
          <p:cNvSpPr/>
          <p:nvPr/>
        </p:nvSpPr>
        <p:spPr bwMode="auto">
          <a:xfrm>
            <a:off x="1901090" y="6133292"/>
            <a:ext cx="2244374" cy="1524344"/>
          </a:xfrm>
          <a:prstGeom prst="rect">
            <a:avLst/>
          </a:prstGeom>
          <a:noFill/>
          <a:ln w="19050" cap="flat" cmpd="sng" algn="ctr">
            <a:solidFill>
              <a:srgbClr val="DB4D6D"/>
            </a:solidFill>
            <a:prstDash val="dash"/>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2"/>
              </a:solidFill>
              <a:effectLst/>
              <a:latin typeface="Arial" charset="0"/>
              <a:ea typeface="ＭＳ Ｐゴシック" pitchFamily="50" charset="-128"/>
            </a:endParaRPr>
          </a:p>
        </p:txBody>
      </p:sp>
      <p:sp>
        <p:nvSpPr>
          <p:cNvPr id="36" name="テキスト ボックス 21">
            <a:extLst>
              <a:ext uri="{FF2B5EF4-FFF2-40B4-BE49-F238E27FC236}">
                <a16:creationId xmlns:a16="http://schemas.microsoft.com/office/drawing/2014/main" id="{D1B1526F-E1A3-5035-173A-FE6B0E53E818}"/>
              </a:ext>
            </a:extLst>
          </p:cNvPr>
          <p:cNvSpPr txBox="1">
            <a:spLocks noChangeArrowheads="1"/>
          </p:cNvSpPr>
          <p:nvPr/>
        </p:nvSpPr>
        <p:spPr bwMode="auto">
          <a:xfrm>
            <a:off x="2640308" y="6791512"/>
            <a:ext cx="654126" cy="33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DB4D6D"/>
                </a:solidFill>
                <a:effectLst/>
                <a:uLnTx/>
                <a:uFillTx/>
                <a:latin typeface="メイリオ" panose="020B0604030504040204" pitchFamily="50" charset="-128"/>
                <a:ea typeface="メイリオ" panose="020B0604030504040204" pitchFamily="50" charset="-128"/>
              </a:rPr>
              <a:t>かつ</a:t>
            </a:r>
          </a:p>
        </p:txBody>
      </p:sp>
      <p:cxnSp>
        <p:nvCxnSpPr>
          <p:cNvPr id="38" name="コネクタ: カギ線 37">
            <a:extLst>
              <a:ext uri="{FF2B5EF4-FFF2-40B4-BE49-F238E27FC236}">
                <a16:creationId xmlns:a16="http://schemas.microsoft.com/office/drawing/2014/main" id="{1EECAD2A-FCD0-D814-ECD1-49BF7CA67479}"/>
              </a:ext>
            </a:extLst>
          </p:cNvPr>
          <p:cNvCxnSpPr>
            <a:cxnSpLocks/>
            <a:stCxn id="68" idx="2"/>
          </p:cNvCxnSpPr>
          <p:nvPr/>
        </p:nvCxnSpPr>
        <p:spPr bwMode="auto">
          <a:xfrm rot="5400000">
            <a:off x="3464144" y="4917371"/>
            <a:ext cx="1366461" cy="934255"/>
          </a:xfrm>
          <a:prstGeom prst="bentConnector3">
            <a:avLst/>
          </a:prstGeom>
          <a:noFill/>
          <a:ln w="76200" cap="flat" cmpd="sng" algn="ctr">
            <a:solidFill>
              <a:srgbClr val="103185"/>
            </a:solidFill>
            <a:prstDash val="solid"/>
            <a:miter lim="800000"/>
            <a:headEnd type="none" w="med" len="med"/>
            <a:tailEnd type="triangle" w="med" len="sm"/>
          </a:ln>
          <a:effectLst/>
        </p:spPr>
      </p:cxnSp>
      <p:cxnSp>
        <p:nvCxnSpPr>
          <p:cNvPr id="40" name="コネクタ: カギ線 39">
            <a:extLst>
              <a:ext uri="{FF2B5EF4-FFF2-40B4-BE49-F238E27FC236}">
                <a16:creationId xmlns:a16="http://schemas.microsoft.com/office/drawing/2014/main" id="{C2E58E41-01A3-E725-B9E1-105C10E857CA}"/>
              </a:ext>
            </a:extLst>
          </p:cNvPr>
          <p:cNvCxnSpPr>
            <a:cxnSpLocks/>
          </p:cNvCxnSpPr>
          <p:nvPr/>
        </p:nvCxnSpPr>
        <p:spPr bwMode="auto">
          <a:xfrm rot="16200000" flipH="1">
            <a:off x="4351378" y="4962394"/>
            <a:ext cx="1370909" cy="844660"/>
          </a:xfrm>
          <a:prstGeom prst="bentConnector3">
            <a:avLst>
              <a:gd name="adj1" fmla="val 50000"/>
            </a:avLst>
          </a:prstGeom>
          <a:noFill/>
          <a:ln w="76200" cap="flat" cmpd="sng" algn="ctr">
            <a:solidFill>
              <a:srgbClr val="103185"/>
            </a:solidFill>
            <a:prstDash val="solid"/>
            <a:miter lim="800000"/>
            <a:headEnd type="none" w="med" len="med"/>
            <a:tailEnd type="triangle" w="med" len="sm"/>
          </a:ln>
          <a:effectLst/>
        </p:spPr>
      </p:cxnSp>
      <p:sp>
        <p:nvSpPr>
          <p:cNvPr id="43" name="正方形/長方形 42">
            <a:extLst>
              <a:ext uri="{FF2B5EF4-FFF2-40B4-BE49-F238E27FC236}">
                <a16:creationId xmlns:a16="http://schemas.microsoft.com/office/drawing/2014/main" id="{7D7C71A5-9E72-F9B7-EC08-CBC97A4A3D48}"/>
              </a:ext>
            </a:extLst>
          </p:cNvPr>
          <p:cNvSpPr/>
          <p:nvPr/>
        </p:nvSpPr>
        <p:spPr bwMode="auto">
          <a:xfrm>
            <a:off x="4272277" y="6133292"/>
            <a:ext cx="2244374" cy="1524261"/>
          </a:xfrm>
          <a:prstGeom prst="rect">
            <a:avLst/>
          </a:prstGeom>
          <a:noFill/>
          <a:ln w="19050" cap="flat" cmpd="sng" algn="ctr">
            <a:solidFill>
              <a:srgbClr val="103185"/>
            </a:solidFill>
            <a:prstDash val="dash"/>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2"/>
              </a:solidFill>
              <a:effectLst/>
              <a:latin typeface="Arial" charset="0"/>
              <a:ea typeface="ＭＳ Ｐゴシック" pitchFamily="50" charset="-128"/>
            </a:endParaRPr>
          </a:p>
        </p:txBody>
      </p:sp>
      <p:sp>
        <p:nvSpPr>
          <p:cNvPr id="44" name="テキスト ボックス 21">
            <a:extLst>
              <a:ext uri="{FF2B5EF4-FFF2-40B4-BE49-F238E27FC236}">
                <a16:creationId xmlns:a16="http://schemas.microsoft.com/office/drawing/2014/main" id="{F56A361C-5B61-8204-2C79-3E1077C2F02C}"/>
              </a:ext>
            </a:extLst>
          </p:cNvPr>
          <p:cNvSpPr txBox="1">
            <a:spLocks noChangeArrowheads="1"/>
          </p:cNvSpPr>
          <p:nvPr/>
        </p:nvSpPr>
        <p:spPr bwMode="auto">
          <a:xfrm>
            <a:off x="4879097" y="6791511"/>
            <a:ext cx="872135" cy="33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rPr>
              <a:t>または</a:t>
            </a:r>
          </a:p>
        </p:txBody>
      </p:sp>
      <p:sp>
        <p:nvSpPr>
          <p:cNvPr id="53" name="下矢印 12">
            <a:extLst>
              <a:ext uri="{FF2B5EF4-FFF2-40B4-BE49-F238E27FC236}">
                <a16:creationId xmlns:a16="http://schemas.microsoft.com/office/drawing/2014/main" id="{7FC1F245-0FD8-1089-CA39-68D630CFE00D}"/>
              </a:ext>
            </a:extLst>
          </p:cNvPr>
          <p:cNvSpPr>
            <a:spLocks noChangeArrowheads="1"/>
          </p:cNvSpPr>
          <p:nvPr/>
        </p:nvSpPr>
        <p:spPr bwMode="auto">
          <a:xfrm>
            <a:off x="2657726" y="7657552"/>
            <a:ext cx="288000" cy="1223799"/>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8469" name="矢印: 上向き折線 18468">
            <a:extLst>
              <a:ext uri="{FF2B5EF4-FFF2-40B4-BE49-F238E27FC236}">
                <a16:creationId xmlns:a16="http://schemas.microsoft.com/office/drawing/2014/main" id="{63370B14-A08D-19BF-0A05-1D3F28406573}"/>
              </a:ext>
            </a:extLst>
          </p:cNvPr>
          <p:cNvSpPr/>
          <p:nvPr/>
        </p:nvSpPr>
        <p:spPr bwMode="auto">
          <a:xfrm flipH="1" flipV="1">
            <a:off x="3068638" y="8312943"/>
            <a:ext cx="1238192" cy="554161"/>
          </a:xfrm>
          <a:prstGeom prst="bentUpArrow">
            <a:avLst>
              <a:gd name="adj1" fmla="val 25000"/>
              <a:gd name="adj2" fmla="val 22681"/>
              <a:gd name="adj3" fmla="val 23001"/>
            </a:avLst>
          </a:prstGeom>
          <a:solidFill>
            <a:srgbClr val="103185"/>
          </a:solidFill>
          <a:ln w="19050" cap="flat" cmpd="sng" algn="ctr">
            <a:solidFill>
              <a:srgbClr val="2D2D8A"/>
            </a:solidFill>
            <a:prstDash val="solid"/>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2"/>
              </a:solidFill>
              <a:effectLst/>
              <a:latin typeface="Arial" charset="0"/>
              <a:ea typeface="ＭＳ Ｐゴシック" pitchFamily="50" charset="-128"/>
            </a:endParaRPr>
          </a:p>
        </p:txBody>
      </p:sp>
      <p:sp>
        <p:nvSpPr>
          <p:cNvPr id="18472" name="正方形/長方形 23">
            <a:extLst>
              <a:ext uri="{FF2B5EF4-FFF2-40B4-BE49-F238E27FC236}">
                <a16:creationId xmlns:a16="http://schemas.microsoft.com/office/drawing/2014/main" id="{EF4F4EC1-146B-EE25-AA52-8EFFEA205030}"/>
              </a:ext>
            </a:extLst>
          </p:cNvPr>
          <p:cNvSpPr>
            <a:spLocks noChangeArrowheads="1"/>
          </p:cNvSpPr>
          <p:nvPr/>
        </p:nvSpPr>
        <p:spPr bwMode="auto">
          <a:xfrm>
            <a:off x="4155631" y="8936587"/>
            <a:ext cx="2523998" cy="365091"/>
          </a:xfrm>
          <a:prstGeom prst="rect">
            <a:avLst/>
          </a:prstGeom>
          <a:solidFill>
            <a:schemeClr val="bg1">
              <a:lumMod val="50000"/>
            </a:schemeClr>
          </a:solidFill>
          <a:ln w="9525" algn="ctr">
            <a:noFill/>
            <a:round/>
            <a:headEnd/>
            <a:tailEnd/>
          </a:ln>
        </p:spPr>
        <p:txBody>
          <a:bodyPr wrap="square" lIns="108000" tIns="72000" rIns="10800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労災にはなりません</a:t>
            </a:r>
            <a:endParaRPr kumimoji="1" lang="en-US" altLang="ja-JP" sz="16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8" name="正方形/長方形 23">
            <a:extLst>
              <a:ext uri="{FF2B5EF4-FFF2-40B4-BE49-F238E27FC236}">
                <a16:creationId xmlns:a16="http://schemas.microsoft.com/office/drawing/2014/main" id="{3E1F970E-F6F8-B48D-954B-DD5946513061}"/>
              </a:ext>
            </a:extLst>
          </p:cNvPr>
          <p:cNvSpPr>
            <a:spLocks noChangeArrowheads="1"/>
          </p:cNvSpPr>
          <p:nvPr/>
        </p:nvSpPr>
        <p:spPr bwMode="auto">
          <a:xfrm>
            <a:off x="1920567" y="8891188"/>
            <a:ext cx="2066620" cy="410676"/>
          </a:xfrm>
          <a:prstGeom prst="rect">
            <a:avLst/>
          </a:prstGeom>
          <a:solidFill>
            <a:srgbClr val="DB4D6D"/>
          </a:solidFill>
          <a:ln w="9525" algn="ctr">
            <a:noFill/>
            <a:round/>
            <a:headEnd/>
            <a:tailEnd/>
          </a:ln>
        </p:spPr>
        <p:txBody>
          <a:bodyPr wrap="square" lIns="144000" tIns="72000" rIns="144000" bIns="36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dist" defTabSz="914400" rtl="0" eaLnBrk="1" fontAlgn="base" latinLnBrk="0" hangingPunct="1">
              <a:lnSpc>
                <a:spcPct val="130000"/>
              </a:lnSpc>
              <a:spcBef>
                <a:spcPct val="0"/>
              </a:spcBef>
              <a:spcAft>
                <a:spcPct val="0"/>
              </a:spcAft>
              <a:buClrTx/>
              <a:buSzTx/>
              <a:buFontTx/>
              <a:buNone/>
              <a:tabLst/>
              <a:defRPr/>
            </a:pPr>
            <a:r>
              <a:rPr kumimoji="1" lang="ja-JP" altLang="en-US" sz="1600" b="1" i="0" u="none" strike="noStrike" kern="1200" cap="none" spc="30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rPr>
              <a:t>労災認定</a:t>
            </a:r>
            <a:endParaRPr kumimoji="1" lang="en-US" altLang="ja-JP" sz="1600" b="1" i="0" u="none" strike="noStrike" kern="1200" cap="none" spc="30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endParaRPr>
          </a:p>
        </p:txBody>
      </p:sp>
      <p:sp>
        <p:nvSpPr>
          <p:cNvPr id="12" name="テキスト ボックス 21">
            <a:extLst>
              <a:ext uri="{FF2B5EF4-FFF2-40B4-BE49-F238E27FC236}">
                <a16:creationId xmlns:a16="http://schemas.microsoft.com/office/drawing/2014/main" id="{9BAEF132-CD80-22D6-88F0-764E37C8A080}"/>
              </a:ext>
            </a:extLst>
          </p:cNvPr>
          <p:cNvSpPr txBox="1">
            <a:spLocks noChangeArrowheads="1"/>
          </p:cNvSpPr>
          <p:nvPr/>
        </p:nvSpPr>
        <p:spPr bwMode="auto">
          <a:xfrm>
            <a:off x="-2160242" y="6752127"/>
            <a:ext cx="371937"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i="0" u="none" strike="noStrike" kern="1200" cap="none" spc="300" normalizeH="0" baseline="0" noProof="0" dirty="0">
                <a:ln>
                  <a:noFill/>
                </a:ln>
                <a:effectLst/>
                <a:uLnTx/>
                <a:uFillTx/>
                <a:latin typeface="メイリオ" panose="020B0604030504040204" pitchFamily="50" charset="-128"/>
                <a:ea typeface="メイリオ" panose="020B0604030504040204" pitchFamily="50" charset="-128"/>
              </a:rPr>
              <a:t>※</a:t>
            </a:r>
            <a:endParaRPr kumimoji="1" lang="ja-JP" altLang="en-US" sz="1100" i="0" u="none" strike="noStrike" kern="1200" cap="none" spc="30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3" name="テキスト ボックス 5">
            <a:extLst>
              <a:ext uri="{FF2B5EF4-FFF2-40B4-BE49-F238E27FC236}">
                <a16:creationId xmlns:a16="http://schemas.microsoft.com/office/drawing/2014/main" id="{8157F0BD-D081-03CF-2A75-72E0FF5FC61C}"/>
              </a:ext>
            </a:extLst>
          </p:cNvPr>
          <p:cNvSpPr txBox="1">
            <a:spLocks noChangeArrowheads="1"/>
          </p:cNvSpPr>
          <p:nvPr/>
        </p:nvSpPr>
        <p:spPr bwMode="auto">
          <a:xfrm>
            <a:off x="428114" y="9311701"/>
            <a:ext cx="4412962" cy="29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自殺については「８</a:t>
            </a:r>
            <a:r>
              <a:rPr kumimoji="1" lang="en-US"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自殺</a:t>
            </a:r>
            <a:r>
              <a:rPr kumimoji="1" lang="en-US"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の取り扱い」をご覧ください。</a:t>
            </a:r>
          </a:p>
        </p:txBody>
      </p:sp>
      <p:sp>
        <p:nvSpPr>
          <p:cNvPr id="3" name="テキスト ボックス 3">
            <a:extLst>
              <a:ext uri="{FF2B5EF4-FFF2-40B4-BE49-F238E27FC236}">
                <a16:creationId xmlns:a16="http://schemas.microsoft.com/office/drawing/2014/main" id="{72A48D5C-15FF-CE9C-DAF5-7E340BF1676D}"/>
              </a:ext>
            </a:extLst>
          </p:cNvPr>
          <p:cNvSpPr txBox="1">
            <a:spLocks noChangeArrowheads="1"/>
          </p:cNvSpPr>
          <p:nvPr/>
        </p:nvSpPr>
        <p:spPr bwMode="auto">
          <a:xfrm>
            <a:off x="171599" y="684427"/>
            <a:ext cx="6694189"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504000" marR="0" lvl="0" defTabSz="914400" rtl="0" eaLnBrk="1" fontAlgn="base" latinLnBrk="0" hangingPunct="1">
              <a:lnSpc>
                <a:spcPct val="110000"/>
              </a:lnSpc>
              <a:spcBef>
                <a:spcPct val="0"/>
              </a:spcBef>
              <a:spcAft>
                <a:spcPct val="0"/>
              </a:spcAft>
              <a:buClrTx/>
              <a:buSzTx/>
              <a:buFontTx/>
              <a:buNone/>
              <a:tabLst/>
              <a:defRPr/>
            </a:pPr>
            <a:endParaRPr kumimoji="1" lang="en-US" altLang="ja-JP" sz="14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endParaRPr>
          </a:p>
          <a:p>
            <a:pPr marL="504000" marR="0" lvl="0" defTabSz="914400" rtl="0" eaLnBrk="1" fontAlgn="base" latinLnBrk="0" hangingPunct="1">
              <a:lnSpc>
                <a:spcPct val="11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rPr>
              <a:t>認定要件① 　</a:t>
            </a:r>
            <a:r>
              <a:rPr kumimoji="1" lang="ja-JP" altLang="en-US" sz="1400" b="1" i="0" u="none" strike="noStrike" kern="1200" cap="none" spc="100" normalizeH="0" noProof="0" dirty="0">
                <a:ln>
                  <a:noFill/>
                </a:ln>
                <a:solidFill>
                  <a:srgbClr val="103185"/>
                </a:solidFill>
                <a:effectLst/>
                <a:uLnTx/>
                <a:uFillTx/>
                <a:latin typeface="メイリオ" panose="020B0604030504040204" pitchFamily="50" charset="-128"/>
                <a:ea typeface="メイリオ" panose="020B0604030504040204" pitchFamily="50" charset="-128"/>
              </a:rPr>
              <a:t>認定基準の対象となる精神障害を発病している</a:t>
            </a:r>
            <a:endParaRPr lang="en-US" altLang="ja-JP" sz="1400" b="1" spc="100" dirty="0">
              <a:solidFill>
                <a:srgbClr val="103185"/>
              </a:solidFill>
              <a:latin typeface="メイリオ" panose="020B0604030504040204" pitchFamily="50" charset="-128"/>
              <a:ea typeface="メイリオ" panose="020B0604030504040204" pitchFamily="50" charset="-128"/>
            </a:endParaRPr>
          </a:p>
        </p:txBody>
      </p:sp>
      <p:sp>
        <p:nvSpPr>
          <p:cNvPr id="10" name="テキスト ボックス 3">
            <a:extLst>
              <a:ext uri="{FF2B5EF4-FFF2-40B4-BE49-F238E27FC236}">
                <a16:creationId xmlns:a16="http://schemas.microsoft.com/office/drawing/2014/main" id="{2D0AF3BE-337C-7C63-86CC-F3F337205300}"/>
              </a:ext>
            </a:extLst>
          </p:cNvPr>
          <p:cNvSpPr txBox="1">
            <a:spLocks noChangeArrowheads="1"/>
          </p:cNvSpPr>
          <p:nvPr/>
        </p:nvSpPr>
        <p:spPr bwMode="auto">
          <a:xfrm>
            <a:off x="50056" y="1165316"/>
            <a:ext cx="6794743" cy="32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504000" marR="0" lvl="0" defTabSz="914400" rtl="0" eaLnBrk="1" fontAlgn="base" latinLnBrk="0" hangingPunct="1">
              <a:lnSpc>
                <a:spcPct val="110000"/>
              </a:lnSpc>
              <a:spcBef>
                <a:spcPct val="0"/>
              </a:spcBef>
              <a:spcAft>
                <a:spcPct val="0"/>
              </a:spcAft>
              <a:buClrTx/>
              <a:buSzTx/>
              <a:buFontTx/>
              <a:buNone/>
              <a:tabLst/>
              <a:defRPr/>
            </a:pPr>
            <a:r>
              <a:rPr kumimoji="1" lang="ja-JP" altLang="en-US" sz="1400" b="1" i="0" u="none" strike="noStrike" kern="1200" cap="none" spc="100" normalizeH="0" noProof="0" dirty="0">
                <a:ln>
                  <a:noFill/>
                </a:ln>
                <a:solidFill>
                  <a:srgbClr val="103185"/>
                </a:solidFill>
                <a:effectLst/>
                <a:uLnTx/>
                <a:uFillTx/>
                <a:latin typeface="メイリオ" panose="020B0604030504040204" pitchFamily="50" charset="-128"/>
                <a:ea typeface="メイリオ" panose="020B0604030504040204" pitchFamily="50" charset="-128"/>
              </a:rPr>
              <a:t>（認定基準の対象となる精神障害により自殺</a:t>
            </a:r>
            <a:r>
              <a:rPr kumimoji="1" lang="en-US" altLang="ja-JP" sz="1100" b="1" i="0" u="none" strike="noStrike" kern="1200" cap="none" spc="100" normalizeH="0" noProof="0" dirty="0">
                <a:ln>
                  <a:noFill/>
                </a:ln>
                <a:solidFill>
                  <a:srgbClr val="103185"/>
                </a:solidFill>
                <a:effectLst/>
                <a:uLnTx/>
                <a:uFillTx/>
                <a:latin typeface="メイリオ" panose="020B0604030504040204" pitchFamily="50" charset="-128"/>
                <a:ea typeface="メイリオ" panose="020B0604030504040204" pitchFamily="50" charset="-128"/>
              </a:rPr>
              <a:t>※</a:t>
            </a:r>
            <a:r>
              <a:rPr kumimoji="1" lang="ja-JP" altLang="en-US" sz="1400" b="1" i="0" u="none" strike="noStrike" kern="1200" cap="none" spc="100" normalizeH="0" noProof="0" dirty="0">
                <a:ln>
                  <a:noFill/>
                </a:ln>
                <a:solidFill>
                  <a:srgbClr val="103185"/>
                </a:solidFill>
                <a:effectLst/>
                <a:uLnTx/>
                <a:uFillTx/>
                <a:latin typeface="メイリオ" panose="020B0604030504040204" pitchFamily="50" charset="-128"/>
                <a:ea typeface="メイリオ" panose="020B0604030504040204" pitchFamily="50" charset="-128"/>
              </a:rPr>
              <a:t>を図った場合を含む）</a:t>
            </a:r>
            <a:endParaRPr kumimoji="1" lang="en-US" altLang="ja-JP" sz="1400" b="1" i="0" u="none" strike="noStrike" kern="1200" cap="none" spc="150" normalizeH="0" noProof="0" dirty="0">
              <a:ln>
                <a:noFill/>
              </a:ln>
              <a:solidFill>
                <a:srgbClr val="103185"/>
              </a:solidFill>
              <a:effectLst/>
              <a:uLnTx/>
              <a:uFillTx/>
              <a:latin typeface="メイリオ" panose="020B0604030504040204" pitchFamily="50" charset="-128"/>
              <a:ea typeface="メイリオ" panose="020B0604030504040204" pitchFamily="50" charset="-128"/>
            </a:endParaRPr>
          </a:p>
        </p:txBody>
      </p:sp>
      <p:sp>
        <p:nvSpPr>
          <p:cNvPr id="47" name="下矢印 11">
            <a:extLst>
              <a:ext uri="{FF2B5EF4-FFF2-40B4-BE49-F238E27FC236}">
                <a16:creationId xmlns:a16="http://schemas.microsoft.com/office/drawing/2014/main" id="{6F3DD3DC-A008-EBD6-41A3-1ED3120FA622}"/>
              </a:ext>
            </a:extLst>
          </p:cNvPr>
          <p:cNvSpPr>
            <a:spLocks noChangeArrowheads="1"/>
          </p:cNvSpPr>
          <p:nvPr/>
        </p:nvSpPr>
        <p:spPr bwMode="auto">
          <a:xfrm>
            <a:off x="5171166" y="7688706"/>
            <a:ext cx="287998" cy="320051"/>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48" name="下矢印 11">
            <a:extLst>
              <a:ext uri="{FF2B5EF4-FFF2-40B4-BE49-F238E27FC236}">
                <a16:creationId xmlns:a16="http://schemas.microsoft.com/office/drawing/2014/main" id="{BBFC146F-BC3F-39FE-CAA7-31A2FB279899}"/>
              </a:ext>
            </a:extLst>
          </p:cNvPr>
          <p:cNvSpPr>
            <a:spLocks noChangeArrowheads="1"/>
          </p:cNvSpPr>
          <p:nvPr/>
        </p:nvSpPr>
        <p:spPr bwMode="auto">
          <a:xfrm>
            <a:off x="5171166" y="8604303"/>
            <a:ext cx="287998" cy="320051"/>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51" name="下矢印 11">
            <a:extLst>
              <a:ext uri="{FF2B5EF4-FFF2-40B4-BE49-F238E27FC236}">
                <a16:creationId xmlns:a16="http://schemas.microsoft.com/office/drawing/2014/main" id="{BCD9F54A-587A-AFD6-2E38-45C066082A47}"/>
              </a:ext>
            </a:extLst>
          </p:cNvPr>
          <p:cNvSpPr>
            <a:spLocks noChangeArrowheads="1"/>
          </p:cNvSpPr>
          <p:nvPr/>
        </p:nvSpPr>
        <p:spPr bwMode="auto">
          <a:xfrm>
            <a:off x="3230695" y="1489760"/>
            <a:ext cx="269743" cy="387330"/>
          </a:xfrm>
          <a:prstGeom prst="downArrow">
            <a:avLst>
              <a:gd name="adj1" fmla="val 50000"/>
              <a:gd name="adj2" fmla="val 50026"/>
            </a:avLst>
          </a:prstGeom>
          <a:solidFill>
            <a:srgbClr val="103185"/>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Tree>
  </p:cSld>
  <p:clrMapOvr>
    <a:masterClrMapping/>
  </p:clrMapOvr>
  <p:transition spd="slow" advTm="573"/>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ボックス 1">
            <a:extLst>
              <a:ext uri="{FF2B5EF4-FFF2-40B4-BE49-F238E27FC236}">
                <a16:creationId xmlns:a16="http://schemas.microsoft.com/office/drawing/2014/main" id="{655B2362-D6E6-0705-08B2-AB4BEFEDD6E0}"/>
              </a:ext>
            </a:extLst>
          </p:cNvPr>
          <p:cNvSpPr txBox="1">
            <a:spLocks noChangeArrowheads="1"/>
          </p:cNvSpPr>
          <p:nvPr/>
        </p:nvSpPr>
        <p:spPr bwMode="auto">
          <a:xfrm>
            <a:off x="188913" y="283032"/>
            <a:ext cx="6480175" cy="419721"/>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rPr>
              <a:t>８　</a:t>
            </a:r>
            <a:r>
              <a:rPr kumimoji="1" lang="ja-JP" altLang="en-US" sz="1700" b="1" i="0" u="none" strike="noStrike" kern="1200" cap="none" spc="200" normalizeH="0" noProof="0" dirty="0">
                <a:ln>
                  <a:noFill/>
                </a:ln>
                <a:solidFill>
                  <a:srgbClr val="FFFFFF"/>
                </a:solidFill>
                <a:effectLst/>
                <a:uLnTx/>
                <a:uFillTx/>
                <a:latin typeface="メイリオ" panose="020B0604030504040204" pitchFamily="50" charset="-128"/>
                <a:ea typeface="メイリオ" panose="020B0604030504040204" pitchFamily="50" charset="-128"/>
              </a:rPr>
              <a:t>「自殺」の</a:t>
            </a:r>
            <a:r>
              <a:rPr kumimoji="1" lang="ja-JP" altLang="en-US" sz="1700" b="1" i="0" u="none" strike="noStrike" kern="1200" cap="none" spc="200" normalizeH="0" noProof="0" dirty="0">
                <a:ln>
                  <a:noFill/>
                </a:ln>
                <a:solidFill>
                  <a:schemeClr val="accent3"/>
                </a:solidFill>
                <a:effectLst/>
                <a:uLnTx/>
                <a:uFillTx/>
                <a:latin typeface="メイリオ" panose="020B0604030504040204" pitchFamily="50" charset="-128"/>
                <a:ea typeface="メイリオ" panose="020B0604030504040204" pitchFamily="50" charset="-128"/>
              </a:rPr>
              <a:t>取り扱い</a:t>
            </a:r>
          </a:p>
        </p:txBody>
      </p:sp>
      <p:sp>
        <p:nvSpPr>
          <p:cNvPr id="16387" name="テキスト ボックス 2">
            <a:extLst>
              <a:ext uri="{FF2B5EF4-FFF2-40B4-BE49-F238E27FC236}">
                <a16:creationId xmlns:a16="http://schemas.microsoft.com/office/drawing/2014/main" id="{32C3B435-ABFA-986E-4147-9CDC01ECB7C7}"/>
              </a:ext>
            </a:extLst>
          </p:cNvPr>
          <p:cNvSpPr txBox="1">
            <a:spLocks noChangeArrowheads="1"/>
          </p:cNvSpPr>
          <p:nvPr/>
        </p:nvSpPr>
        <p:spPr bwMode="auto">
          <a:xfrm>
            <a:off x="194379" y="804127"/>
            <a:ext cx="648000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業務による心理的負荷によって精神障害を発病した人が自殺を図った場合は、精神障害によって、正常な認識や行為選択能力、自殺行為を思いとどまる精神的な抑制力が著しく阻害されている状態に陥ったもの（故意の欠如）と推定され、原則としてその死亡は労災認定されます。</a:t>
            </a:r>
            <a:endPar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6388" name="正方形/長方形 12">
            <a:extLst>
              <a:ext uri="{FF2B5EF4-FFF2-40B4-BE49-F238E27FC236}">
                <a16:creationId xmlns:a16="http://schemas.microsoft.com/office/drawing/2014/main" id="{8EA82038-FEAA-6FE8-70DC-F1B648A2277B}"/>
              </a:ext>
            </a:extLst>
          </p:cNvPr>
          <p:cNvSpPr>
            <a:spLocks noChangeArrowheads="1"/>
          </p:cNvSpPr>
          <p:nvPr/>
        </p:nvSpPr>
        <p:spPr bwMode="auto">
          <a:xfrm>
            <a:off x="358855" y="1757159"/>
            <a:ext cx="792163" cy="1512888"/>
          </a:xfrm>
          <a:prstGeom prst="rect">
            <a:avLst/>
          </a:prstGeom>
          <a:noFill/>
          <a:ln w="57150" algn="ctr">
            <a:solidFill>
              <a:srgbClr val="66BAB7"/>
            </a:solidFill>
            <a:round/>
            <a:headEnd/>
            <a:tailEnd/>
          </a:ln>
        </p:spPr>
        <p:txBody>
          <a:bodyPr vert="eaVert" wrap="none" lIns="108000" tIns="144000" rIns="10800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業務による</a:t>
            </a:r>
            <a:endParaRPr kumimoji="1" lang="en-US" altLang="ja-JP"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心理的負荷</a:t>
            </a:r>
          </a:p>
        </p:txBody>
      </p:sp>
      <p:sp>
        <p:nvSpPr>
          <p:cNvPr id="16389" name="正方形/長方形 15">
            <a:extLst>
              <a:ext uri="{FF2B5EF4-FFF2-40B4-BE49-F238E27FC236}">
                <a16:creationId xmlns:a16="http://schemas.microsoft.com/office/drawing/2014/main" id="{C122EEC2-A249-33AB-34EE-BDEEF63DCB35}"/>
              </a:ext>
            </a:extLst>
          </p:cNvPr>
          <p:cNvSpPr>
            <a:spLocks noChangeArrowheads="1"/>
          </p:cNvSpPr>
          <p:nvPr/>
        </p:nvSpPr>
        <p:spPr bwMode="auto">
          <a:xfrm>
            <a:off x="1735957" y="1743487"/>
            <a:ext cx="792163" cy="1512888"/>
          </a:xfrm>
          <a:prstGeom prst="rect">
            <a:avLst/>
          </a:prstGeom>
          <a:noFill/>
          <a:ln w="57150" algn="ctr">
            <a:solidFill>
              <a:srgbClr val="66BAB7"/>
            </a:solidFill>
            <a:round/>
            <a:headEnd/>
            <a:tailEnd/>
          </a:ln>
        </p:spPr>
        <p:txBody>
          <a:bodyPr vert="eaVert" wrap="none" lIns="108000" tIns="144000" rIns="10800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業務上の</a:t>
            </a:r>
            <a:endParaRPr kumimoji="1" lang="en-US" altLang="ja-JP"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精神障害</a:t>
            </a:r>
          </a:p>
        </p:txBody>
      </p:sp>
      <p:sp>
        <p:nvSpPr>
          <p:cNvPr id="18" name="正方形/長方形 17">
            <a:extLst>
              <a:ext uri="{FF2B5EF4-FFF2-40B4-BE49-F238E27FC236}">
                <a16:creationId xmlns:a16="http://schemas.microsoft.com/office/drawing/2014/main" id="{F7E703BC-345D-BE01-DAA2-5B69106A2DAB}"/>
              </a:ext>
            </a:extLst>
          </p:cNvPr>
          <p:cNvSpPr/>
          <p:nvPr/>
        </p:nvSpPr>
        <p:spPr bwMode="auto">
          <a:xfrm>
            <a:off x="4462404" y="1758213"/>
            <a:ext cx="503237" cy="1512888"/>
          </a:xfrm>
          <a:prstGeom prst="rect">
            <a:avLst/>
          </a:prstGeom>
          <a:noFill/>
          <a:ln w="57150" cap="flat" cmpd="sng" algn="ctr">
            <a:solidFill>
              <a:schemeClr val="accent6">
                <a:lumMod val="60000"/>
                <a:lumOff val="40000"/>
              </a:schemeClr>
            </a:solidFill>
            <a:prstDash val="solid"/>
            <a:round/>
            <a:headEnd type="none" w="med" len="med"/>
            <a:tailEnd type="none" w="med" len="me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自　　殺</a:t>
            </a:r>
            <a:endParaRPr kumimoji="1" lang="en-US" altLang="ja-JP"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5" name="右矢印 24">
            <a:extLst>
              <a:ext uri="{FF2B5EF4-FFF2-40B4-BE49-F238E27FC236}">
                <a16:creationId xmlns:a16="http://schemas.microsoft.com/office/drawing/2014/main" id="{FE08DE1C-511D-67DF-D61E-3FF7C7BFA262}"/>
              </a:ext>
            </a:extLst>
          </p:cNvPr>
          <p:cNvSpPr/>
          <p:nvPr/>
        </p:nvSpPr>
        <p:spPr bwMode="auto">
          <a:xfrm>
            <a:off x="1222338" y="2287450"/>
            <a:ext cx="431800" cy="360362"/>
          </a:xfrm>
          <a:prstGeom prst="rightArrow">
            <a:avLst>
              <a:gd name="adj1" fmla="val 59584"/>
              <a:gd name="adj2" fmla="val 54793"/>
            </a:avLst>
          </a:prstGeom>
          <a:solidFill>
            <a:schemeClr val="accent1">
              <a:lumMod val="75000"/>
            </a:schemeClr>
          </a:solidFill>
          <a:ln w="9525" cap="flat" cmpd="sng" algn="ctr">
            <a:noFill/>
            <a:prstDash val="solid"/>
            <a:round/>
            <a:headEnd type="none" w="med" len="med"/>
            <a:tailEnd type="none" w="med" len="me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6" name="右矢印 25">
            <a:extLst>
              <a:ext uri="{FF2B5EF4-FFF2-40B4-BE49-F238E27FC236}">
                <a16:creationId xmlns:a16="http://schemas.microsoft.com/office/drawing/2014/main" id="{C163E210-F3F9-C3A8-4C03-5B688A8F9D1D}"/>
              </a:ext>
            </a:extLst>
          </p:cNvPr>
          <p:cNvSpPr/>
          <p:nvPr/>
        </p:nvSpPr>
        <p:spPr bwMode="auto">
          <a:xfrm>
            <a:off x="3886964" y="2269334"/>
            <a:ext cx="503238" cy="360362"/>
          </a:xfrm>
          <a:prstGeom prst="rightArrow">
            <a:avLst>
              <a:gd name="adj1" fmla="val 59584"/>
              <a:gd name="adj2" fmla="val 54793"/>
            </a:avLst>
          </a:prstGeom>
          <a:solidFill>
            <a:schemeClr val="accent1">
              <a:lumMod val="75000"/>
            </a:schemeClr>
          </a:solidFill>
          <a:ln w="9525" cap="flat" cmpd="sng" algn="ctr">
            <a:noFill/>
            <a:prstDash val="solid"/>
            <a:round/>
            <a:headEnd type="none" w="med" len="med"/>
            <a:tailEnd type="none" w="med" len="me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9" name="右矢印 28">
            <a:extLst>
              <a:ext uri="{FF2B5EF4-FFF2-40B4-BE49-F238E27FC236}">
                <a16:creationId xmlns:a16="http://schemas.microsoft.com/office/drawing/2014/main" id="{40FA5FDC-2DF8-E26A-4AC6-EB4FAC1E3C31}"/>
              </a:ext>
            </a:extLst>
          </p:cNvPr>
          <p:cNvSpPr/>
          <p:nvPr/>
        </p:nvSpPr>
        <p:spPr bwMode="auto">
          <a:xfrm>
            <a:off x="5049183" y="2249595"/>
            <a:ext cx="431800" cy="360362"/>
          </a:xfrm>
          <a:prstGeom prst="rightArrow">
            <a:avLst>
              <a:gd name="adj1" fmla="val 59584"/>
              <a:gd name="adj2" fmla="val 54793"/>
            </a:avLst>
          </a:prstGeom>
          <a:solidFill>
            <a:schemeClr val="accent1">
              <a:lumMod val="75000"/>
            </a:schemeClr>
          </a:solidFill>
          <a:ln w="9525" cap="flat" cmpd="sng" algn="ctr">
            <a:noFill/>
            <a:prstDash val="solid"/>
            <a:round/>
            <a:headEnd type="none" w="med" len="med"/>
            <a:tailEnd type="none" w="med" len="me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F57EB30D-8E5B-1A58-09EB-269D226F7434}"/>
              </a:ext>
            </a:extLst>
          </p:cNvPr>
          <p:cNvSpPr/>
          <p:nvPr/>
        </p:nvSpPr>
        <p:spPr bwMode="auto">
          <a:xfrm>
            <a:off x="2594818" y="2353400"/>
            <a:ext cx="360362" cy="215900"/>
          </a:xfrm>
          <a:prstGeom prst="rect">
            <a:avLst/>
          </a:prstGeom>
          <a:solidFill>
            <a:schemeClr val="accent1">
              <a:lumMod val="75000"/>
            </a:schemeClr>
          </a:solidFill>
          <a:ln w="9525" cap="flat" cmpd="sng" algn="ctr">
            <a:noFill/>
            <a:prstDash val="solid"/>
            <a:round/>
            <a:headEnd type="none" w="med" len="med"/>
            <a:tailEnd type="none" w="med" len="me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4" name="テキスト ボックス 1">
            <a:extLst>
              <a:ext uri="{FF2B5EF4-FFF2-40B4-BE49-F238E27FC236}">
                <a16:creationId xmlns:a16="http://schemas.microsoft.com/office/drawing/2014/main" id="{EB8B1878-3449-9703-4CBE-D3A7C7CD9336}"/>
              </a:ext>
            </a:extLst>
          </p:cNvPr>
          <p:cNvSpPr txBox="1">
            <a:spLocks noChangeArrowheads="1"/>
          </p:cNvSpPr>
          <p:nvPr/>
        </p:nvSpPr>
        <p:spPr bwMode="auto">
          <a:xfrm>
            <a:off x="188912" y="3790027"/>
            <a:ext cx="6480175" cy="409906"/>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rPr>
              <a:t>９　</a:t>
            </a:r>
            <a:r>
              <a:rPr kumimoji="1" lang="ja-JP" altLang="en-US" sz="1700" b="1" i="0" u="none" strike="noStrike" kern="1200" cap="none" spc="200" normalizeH="0" noProof="0" dirty="0">
                <a:ln>
                  <a:noFill/>
                </a:ln>
                <a:solidFill>
                  <a:srgbClr val="FFFFFF"/>
                </a:solidFill>
                <a:effectLst/>
                <a:uLnTx/>
                <a:uFillTx/>
                <a:latin typeface="メイリオ" panose="020B0604030504040204" pitchFamily="50" charset="-128"/>
                <a:ea typeface="メイリオ" panose="020B0604030504040204" pitchFamily="50" charset="-128"/>
              </a:rPr>
              <a:t>「発病後の悪化」の</a:t>
            </a:r>
            <a:r>
              <a:rPr kumimoji="1" lang="ja-JP" altLang="en-US" sz="1700" b="1" i="0" u="none" strike="noStrike" kern="1200" cap="none" spc="200" normalizeH="0" noProof="0" dirty="0">
                <a:ln>
                  <a:noFill/>
                </a:ln>
                <a:solidFill>
                  <a:schemeClr val="accent3"/>
                </a:solidFill>
                <a:effectLst/>
                <a:uLnTx/>
                <a:uFillTx/>
                <a:latin typeface="メイリオ" panose="020B0604030504040204" pitchFamily="50" charset="-128"/>
                <a:ea typeface="メイリオ" panose="020B0604030504040204" pitchFamily="50" charset="-128"/>
              </a:rPr>
              <a:t>取り扱い</a:t>
            </a:r>
          </a:p>
        </p:txBody>
      </p:sp>
      <p:sp>
        <p:nvSpPr>
          <p:cNvPr id="8206" name="テキスト ボックス 2">
            <a:extLst>
              <a:ext uri="{FF2B5EF4-FFF2-40B4-BE49-F238E27FC236}">
                <a16:creationId xmlns:a16="http://schemas.microsoft.com/office/drawing/2014/main" id="{B5CA5682-D6B6-C1EF-2849-F19E762405C3}"/>
              </a:ext>
            </a:extLst>
          </p:cNvPr>
          <p:cNvSpPr txBox="1">
            <a:spLocks noChangeArrowheads="1"/>
          </p:cNvSpPr>
          <p:nvPr/>
        </p:nvSpPr>
        <p:spPr bwMode="auto">
          <a:xfrm>
            <a:off x="189000" y="4271103"/>
            <a:ext cx="6480000" cy="2671876"/>
          </a:xfrm>
          <a:prstGeom prst="rect">
            <a:avLst/>
          </a:prstGeom>
          <a:noFill/>
          <a:ln>
            <a:noFill/>
          </a:ln>
        </p:spPr>
        <p:txBody>
          <a:bodyPr lIns="108000" tIns="72000" rIns="108000">
            <a:spAutoFit/>
          </a:bodyPr>
          <a:lstStyle>
            <a:lvl1pPr eaLnBrk="0" hangingPunct="0">
              <a:defRPr kumimoji="1" sz="3000" b="1">
                <a:solidFill>
                  <a:schemeClr val="tx2"/>
                </a:solidFill>
                <a:latin typeface="Arial" panose="020B0604020202020204" pitchFamily="34" charset="0"/>
                <a:ea typeface="ＭＳ Ｐゴシック" panose="020B0600070205080204" pitchFamily="50" charset="-128"/>
              </a:defRPr>
            </a:lvl1pPr>
            <a:lvl2pPr marL="742950" indent="-285750" eaLnBrk="0" hangingPunct="0">
              <a:defRPr kumimoji="1" sz="3000" b="1">
                <a:solidFill>
                  <a:schemeClr val="tx2"/>
                </a:solidFill>
                <a:latin typeface="Arial" panose="020B0604020202020204" pitchFamily="34" charset="0"/>
                <a:ea typeface="ＭＳ Ｐゴシック" panose="020B0600070205080204" pitchFamily="50" charset="-128"/>
              </a:defRPr>
            </a:lvl2pPr>
            <a:lvl3pPr marL="1143000" indent="-228600" eaLnBrk="0" hangingPunct="0">
              <a:defRPr kumimoji="1" sz="3000" b="1">
                <a:solidFill>
                  <a:schemeClr val="tx2"/>
                </a:solidFill>
                <a:latin typeface="Arial" panose="020B0604020202020204" pitchFamily="34" charset="0"/>
                <a:ea typeface="ＭＳ Ｐゴシック" panose="020B0600070205080204" pitchFamily="50" charset="-128"/>
              </a:defRPr>
            </a:lvl3pPr>
            <a:lvl4pPr marL="1600200" indent="-228600" eaLnBrk="0" hangingPunct="0">
              <a:defRPr kumimoji="1" sz="3000" b="1">
                <a:solidFill>
                  <a:schemeClr val="tx2"/>
                </a:solidFill>
                <a:latin typeface="Arial" panose="020B0604020202020204" pitchFamily="34" charset="0"/>
                <a:ea typeface="ＭＳ Ｐゴシック" panose="020B0600070205080204" pitchFamily="50" charset="-128"/>
              </a:defRPr>
            </a:lvl4pPr>
            <a:lvl5pPr marL="2057400" indent="-228600" eaLnBrk="0" hangingPunct="0">
              <a:defRPr kumimoji="1" sz="3000" b="1">
                <a:solidFill>
                  <a:schemeClr val="tx2"/>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ct val="0"/>
              </a:spcBef>
              <a:spcAft>
                <a:spcPts val="300"/>
              </a:spcAft>
              <a:buClrTx/>
              <a:buSzTx/>
              <a:buFontTx/>
              <a:buNone/>
              <a:tabLst/>
              <a:defRPr/>
            </a:pP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rPr>
              <a:t>　業務以外の心理的負荷により発病して治療が必要な状態にある精神障害が悪化した場合は、悪化する前に業務による心理的負荷があっても、直ちにそれが悪化の原因であるとは判断できません。</a:t>
            </a:r>
            <a:endParaRPr kumimoji="1" lang="en-US"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ct val="0"/>
              </a:spcBef>
              <a:spcAft>
                <a:spcPts val="300"/>
              </a:spcAft>
              <a:buClrTx/>
              <a:buSzTx/>
              <a:buFontTx/>
              <a:buNone/>
              <a:tabLst/>
              <a:defRPr/>
            </a:pP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ただし、別表</a:t>
            </a:r>
            <a:r>
              <a:rPr kumimoji="1" lang="en-US"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の「特別な出来事」があり、その後おおむね</a:t>
            </a:r>
            <a:r>
              <a:rPr kumimoji="1" lang="en-US"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6</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か月以内に精神障害が自然経過を超えて著しく悪化したと医学的に認められ</a:t>
            </a: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るときには、</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その「特別な出来事」による心理的負荷が悪化の原因と推認</a:t>
            </a: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し、</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悪化した部分については労災補償の対象となります。</a:t>
            </a:r>
            <a:endParaRPr kumimoji="1" lang="en-US"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914400" rtl="0" eaLnBrk="1" fontAlgn="base" latinLnBrk="0" hangingPunct="1">
              <a:lnSpc>
                <a:spcPct val="110000"/>
              </a:lnSpc>
              <a:spcBef>
                <a:spcPts val="300"/>
              </a:spcBef>
              <a:spcAft>
                <a:spcPct val="0"/>
              </a:spcAft>
              <a:buClrTx/>
              <a:buSzTx/>
              <a:buFontTx/>
              <a:buNone/>
              <a:tabLst/>
              <a:defRPr/>
            </a:pP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また、特別な出来事がなくとも、悪化の前に業務による強い心理的負荷が認められる場合には、業務による強い心理的負荷、本人の個体側要因</a:t>
            </a: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（悪化前の精神障害の状況）</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と業務以外の心理的負荷、悪化の態様や経緯等を十分に検討し、業務による強い心理的負荷によって精神障害が自然経過を超えて著しく悪化したものと医学的に判断される</a:t>
            </a:r>
            <a:r>
              <a:rPr kumimoji="1" lang="ja-JP" altLang="en-US"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ときに</a:t>
            </a:r>
            <a:r>
              <a:rPr kumimoji="1" lang="ja-JP" altLang="ja-JP" sz="1200" b="0" i="0" u="none" strike="noStrike" cap="none" spc="50" normalizeH="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は、悪化した部分については労災補償の対象となります。</a:t>
            </a:r>
          </a:p>
        </p:txBody>
      </p:sp>
      <p:grpSp>
        <p:nvGrpSpPr>
          <p:cNvPr id="2" name="グループ化 1">
            <a:extLst>
              <a:ext uri="{FF2B5EF4-FFF2-40B4-BE49-F238E27FC236}">
                <a16:creationId xmlns:a16="http://schemas.microsoft.com/office/drawing/2014/main" id="{4B0D6FD6-20EB-D980-7332-1B2E7FE1BC67}"/>
              </a:ext>
            </a:extLst>
          </p:cNvPr>
          <p:cNvGrpSpPr/>
          <p:nvPr/>
        </p:nvGrpSpPr>
        <p:grpSpPr>
          <a:xfrm>
            <a:off x="522748" y="6986960"/>
            <a:ext cx="6028573" cy="2372827"/>
            <a:chOff x="522748" y="6954302"/>
            <a:chExt cx="6028573" cy="2372827"/>
          </a:xfrm>
        </p:grpSpPr>
        <p:grpSp>
          <p:nvGrpSpPr>
            <p:cNvPr id="16399" name="グループ化 1">
              <a:extLst>
                <a:ext uri="{FF2B5EF4-FFF2-40B4-BE49-F238E27FC236}">
                  <a16:creationId xmlns:a16="http://schemas.microsoft.com/office/drawing/2014/main" id="{7244229A-6721-8286-799A-111AEE9BA0C4}"/>
                </a:ext>
              </a:extLst>
            </p:cNvPr>
            <p:cNvGrpSpPr>
              <a:grpSpLocks/>
            </p:cNvGrpSpPr>
            <p:nvPr/>
          </p:nvGrpSpPr>
          <p:grpSpPr bwMode="auto">
            <a:xfrm>
              <a:off x="522748" y="6954302"/>
              <a:ext cx="5827508" cy="2372827"/>
              <a:chOff x="993256" y="4263878"/>
              <a:chExt cx="5511374" cy="2352866"/>
            </a:xfrm>
          </p:grpSpPr>
          <p:sp>
            <p:nvSpPr>
              <p:cNvPr id="3" name="正方形/長方形 2">
                <a:extLst>
                  <a:ext uri="{FF2B5EF4-FFF2-40B4-BE49-F238E27FC236}">
                    <a16:creationId xmlns:a16="http://schemas.microsoft.com/office/drawing/2014/main" id="{B1B40C8E-5EAA-2510-0EA8-A6532DF47B03}"/>
                  </a:ext>
                </a:extLst>
              </p:cNvPr>
              <p:cNvSpPr/>
              <p:nvPr/>
            </p:nvSpPr>
            <p:spPr>
              <a:xfrm>
                <a:off x="993256" y="4263878"/>
                <a:ext cx="1740725" cy="535457"/>
              </a:xfrm>
              <a:prstGeom prst="rect">
                <a:avLst/>
              </a:prstGeom>
              <a:noFill/>
              <a:ln w="12700" cap="flat" cmpd="sng" algn="ctr">
                <a:solidFill>
                  <a:srgbClr val="000000"/>
                </a:solidFill>
                <a:prstDash val="solid"/>
                <a:miter lim="800000"/>
              </a:ln>
              <a:effectLst/>
            </p:spPr>
            <p:txBody>
              <a:bodyPr lIns="108000" tIns="72000" rIns="108000" anchor="ctr">
                <a:noAutofit/>
              </a:bodyPr>
              <a:lstStyle/>
              <a:p>
                <a:pPr marL="0" marR="0" lvl="0" indent="0" algn="ctr" defTabSz="457200" rtl="0" eaLnBrk="1" fontAlgn="auto" latinLnBrk="0" hangingPunct="1">
                  <a:lnSpc>
                    <a:spcPct val="110000"/>
                  </a:lnSpc>
                  <a:spcBef>
                    <a:spcPts val="0"/>
                  </a:spcBef>
                  <a:spcAft>
                    <a:spcPts val="0"/>
                  </a:spcAft>
                  <a:buClrTx/>
                  <a:buSzTx/>
                  <a:buFontTx/>
                  <a:buNone/>
                  <a:tabLst/>
                  <a:defRPr/>
                </a:pPr>
                <a:r>
                  <a:rPr kumimoji="0" lang="ja-JP" altLang="en-US" sz="1200" b="0"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rPr>
                  <a:t>特別な出来事があるか</a:t>
                </a:r>
              </a:p>
            </p:txBody>
          </p:sp>
          <p:sp>
            <p:nvSpPr>
              <p:cNvPr id="4" name="正方形/長方形 3">
                <a:extLst>
                  <a:ext uri="{FF2B5EF4-FFF2-40B4-BE49-F238E27FC236}">
                    <a16:creationId xmlns:a16="http://schemas.microsoft.com/office/drawing/2014/main" id="{8AD00761-484D-7E52-497C-0C41E62CC94D}"/>
                  </a:ext>
                </a:extLst>
              </p:cNvPr>
              <p:cNvSpPr/>
              <p:nvPr/>
            </p:nvSpPr>
            <p:spPr>
              <a:xfrm>
                <a:off x="3400937" y="4263878"/>
                <a:ext cx="3103693" cy="535457"/>
              </a:xfrm>
              <a:prstGeom prst="rect">
                <a:avLst/>
              </a:prstGeom>
              <a:noFill/>
              <a:ln w="12700" cap="flat" cmpd="sng" algn="ctr">
                <a:solidFill>
                  <a:srgbClr val="000000"/>
                </a:solidFill>
                <a:prstDash val="solid"/>
                <a:miter lim="800000"/>
              </a:ln>
              <a:effectLst/>
            </p:spPr>
            <p:txBody>
              <a:bodyPr lIns="108000" tIns="72000" rIns="108000" anchor="ctr">
                <a:spAutoFit/>
              </a:bodyPr>
              <a:lstStyle/>
              <a:p>
                <a:pPr marL="0" marR="0" lvl="0" indent="0" algn="ctr" defTabSz="457200" rtl="0" eaLnBrk="1" fontAlgn="auto" latinLnBrk="0" hangingPunct="1">
                  <a:lnSpc>
                    <a:spcPct val="110000"/>
                  </a:lnSpc>
                  <a:spcBef>
                    <a:spcPts val="0"/>
                  </a:spcBef>
                  <a:spcAft>
                    <a:spcPts val="0"/>
                  </a:spcAft>
                  <a:buClrTx/>
                  <a:buSzTx/>
                  <a:buFontTx/>
                  <a:buNone/>
                  <a:tabLst/>
                  <a:defRPr/>
                </a:pPr>
                <a:r>
                  <a:rPr kumimoji="0" lang="ja-JP" altLang="en-US" sz="1200" b="0"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rPr>
                  <a:t>業務による強い心理的負荷があるか</a:t>
                </a:r>
                <a:endParaRPr kumimoji="0" lang="en-US" altLang="ja-JP" sz="1200" b="0"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10000"/>
                  </a:lnSpc>
                  <a:spcBef>
                    <a:spcPts val="0"/>
                  </a:spcBef>
                  <a:spcAft>
                    <a:spcPts val="0"/>
                  </a:spcAft>
                  <a:buClrTx/>
                  <a:buSzTx/>
                  <a:buFontTx/>
                  <a:buNone/>
                  <a:tabLst/>
                  <a:defRPr/>
                </a:pPr>
                <a:r>
                  <a:rPr kumimoji="0" lang="ja-JP" altLang="en-US" sz="1200" b="0"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rPr>
                  <a:t>（心理的負荷の全体評価が「強」か）</a:t>
                </a:r>
              </a:p>
            </p:txBody>
          </p:sp>
          <p:sp>
            <p:nvSpPr>
              <p:cNvPr id="5" name="正方形/長方形 4">
                <a:extLst>
                  <a:ext uri="{FF2B5EF4-FFF2-40B4-BE49-F238E27FC236}">
                    <a16:creationId xmlns:a16="http://schemas.microsoft.com/office/drawing/2014/main" id="{CF088E34-D253-D40A-92FC-51AD0BFFFDE9}"/>
                  </a:ext>
                </a:extLst>
              </p:cNvPr>
              <p:cNvSpPr/>
              <p:nvPr/>
            </p:nvSpPr>
            <p:spPr>
              <a:xfrm>
                <a:off x="2289805" y="5212902"/>
                <a:ext cx="3441323" cy="535457"/>
              </a:xfrm>
              <a:prstGeom prst="rect">
                <a:avLst/>
              </a:prstGeom>
              <a:noFill/>
              <a:ln w="12700" cap="flat" cmpd="sng" algn="ctr">
                <a:solidFill>
                  <a:srgbClr val="000000"/>
                </a:solidFill>
                <a:prstDash val="solid"/>
                <a:miter lim="800000"/>
              </a:ln>
              <a:effectLst/>
            </p:spPr>
            <p:txBody>
              <a:bodyPr lIns="108000" tIns="72000" rIns="108000" anchor="ctr">
                <a:noAutofit/>
              </a:bodyPr>
              <a:lstStyle/>
              <a:p>
                <a:pPr marL="0" marR="0" lvl="0" indent="0" algn="ctr" defTabSz="457200" rtl="0" eaLnBrk="1" fontAlgn="auto" latinLnBrk="0" hangingPunct="1">
                  <a:lnSpc>
                    <a:spcPct val="110000"/>
                  </a:lnSpc>
                  <a:spcBef>
                    <a:spcPts val="0"/>
                  </a:spcBef>
                  <a:spcAft>
                    <a:spcPts val="0"/>
                  </a:spcAft>
                  <a:buClrTx/>
                  <a:buSzTx/>
                  <a:buFontTx/>
                  <a:buNone/>
                  <a:tabLst/>
                  <a:defRPr/>
                </a:pPr>
                <a:r>
                  <a:rPr kumimoji="0" lang="ja-JP" altLang="en-US" sz="1200" b="0"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rPr>
                  <a:t>悪化の態様や経緯等から</a:t>
                </a:r>
                <a:r>
                  <a:rPr kumimoji="0" lang="ja-JP" altLang="en-US" sz="1200" b="0" i="0" u="none" strike="noStrike"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業務による強い心理的</a:t>
                </a:r>
                <a:endParaRPr kumimoji="0" lang="en-US" altLang="ja-JP" sz="1200" b="0" i="0" u="none" strike="noStrike"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10000"/>
                  </a:lnSpc>
                  <a:spcBef>
                    <a:spcPts val="0"/>
                  </a:spcBef>
                  <a:spcAft>
                    <a:spcPts val="0"/>
                  </a:spcAft>
                  <a:buClrTx/>
                  <a:buSzTx/>
                  <a:buFontTx/>
                  <a:buNone/>
                  <a:tabLst/>
                  <a:defRPr/>
                </a:pPr>
                <a:r>
                  <a:rPr kumimoji="0" lang="ja-JP" altLang="en-US" sz="1200" b="0" i="0" u="none" strike="noStrike"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負荷によって精神障害が著しく悪化したか</a:t>
                </a:r>
                <a:endParaRPr kumimoji="0" lang="ja-JP" altLang="en-US" sz="1200" b="0"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6" name="矢印: 下 5">
                <a:extLst>
                  <a:ext uri="{FF2B5EF4-FFF2-40B4-BE49-F238E27FC236}">
                    <a16:creationId xmlns:a16="http://schemas.microsoft.com/office/drawing/2014/main" id="{6AABA536-60CF-5BD6-0BD4-1A00900684FA}"/>
                  </a:ext>
                </a:extLst>
              </p:cNvPr>
              <p:cNvSpPr/>
              <p:nvPr/>
            </p:nvSpPr>
            <p:spPr>
              <a:xfrm>
                <a:off x="1640839" y="4840568"/>
                <a:ext cx="431722" cy="1392189"/>
              </a:xfrm>
              <a:prstGeom prst="downArrow">
                <a:avLst/>
              </a:prstGeom>
              <a:solidFill>
                <a:srgbClr val="103185"/>
              </a:solidFill>
              <a:ln w="12700" cap="flat" cmpd="sng" algn="ctr">
                <a:no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49188FCA-FFFB-A21B-F170-6C84ED94B224}"/>
                  </a:ext>
                </a:extLst>
              </p:cNvPr>
              <p:cNvSpPr/>
              <p:nvPr/>
            </p:nvSpPr>
            <p:spPr>
              <a:xfrm>
                <a:off x="1137163" y="6256355"/>
                <a:ext cx="2342645" cy="360389"/>
              </a:xfrm>
              <a:prstGeom prst="rect">
                <a:avLst/>
              </a:prstGeom>
              <a:solidFill>
                <a:srgbClr val="103185"/>
              </a:solidFill>
              <a:ln w="12700" cap="flat" cmpd="sng" algn="ctr">
                <a:noFill/>
                <a:prstDash val="solid"/>
                <a:miter lim="800000"/>
              </a:ln>
              <a:effectLst/>
            </p:spPr>
            <p:txBody>
              <a:bodyPr tIns="72000" bIns="3600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cap="none" spc="300" normalizeH="0" noProof="0" dirty="0">
                    <a:ln>
                      <a:noFill/>
                    </a:ln>
                    <a:solidFill>
                      <a:schemeClr val="bg1"/>
                    </a:solidFill>
                    <a:effectLst/>
                    <a:uLnTx/>
                    <a:uFillTx/>
                    <a:latin typeface="メイリオ" panose="020B0604030504040204" pitchFamily="50" charset="-128"/>
                    <a:ea typeface="メイリオ" panose="020B0604030504040204" pitchFamily="50" charset="-128"/>
                  </a:rPr>
                  <a:t>労災認定</a:t>
                </a:r>
              </a:p>
            </p:txBody>
          </p:sp>
          <p:sp>
            <p:nvSpPr>
              <p:cNvPr id="8" name="正方形/長方形 7">
                <a:extLst>
                  <a:ext uri="{FF2B5EF4-FFF2-40B4-BE49-F238E27FC236}">
                    <a16:creationId xmlns:a16="http://schemas.microsoft.com/office/drawing/2014/main" id="{68178D9B-6F96-F5FB-73B3-6A418E640CB0}"/>
                  </a:ext>
                </a:extLst>
              </p:cNvPr>
              <p:cNvSpPr/>
              <p:nvPr/>
            </p:nvSpPr>
            <p:spPr>
              <a:xfrm>
                <a:off x="4160601" y="6256355"/>
                <a:ext cx="2344029" cy="360389"/>
              </a:xfrm>
              <a:prstGeom prst="rect">
                <a:avLst/>
              </a:prstGeom>
              <a:noFill/>
              <a:ln w="12700" cap="flat" cmpd="sng" algn="ctr">
                <a:solidFill>
                  <a:srgbClr val="000000"/>
                </a:solidFill>
                <a:prstDash val="solid"/>
                <a:miter lim="800000"/>
              </a:ln>
              <a:effectLst/>
            </p:spPr>
            <p:txBody>
              <a:bodyPr tIns="72000" bIns="3600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spc="50" normalizeH="0" noProof="0" dirty="0">
                    <a:ln>
                      <a:noFill/>
                    </a:ln>
                    <a:solidFill>
                      <a:sysClr val="windowText" lastClr="000000"/>
                    </a:solidFill>
                    <a:effectLst/>
                    <a:uLnTx/>
                    <a:uFillTx/>
                    <a:latin typeface="メイリオ" panose="020B0604030504040204" pitchFamily="50" charset="-128"/>
                    <a:ea typeface="メイリオ" panose="020B0604030504040204" pitchFamily="50" charset="-128"/>
                  </a:rPr>
                  <a:t>労災にはなりません</a:t>
                </a:r>
                <a:endParaRPr kumimoji="0" lang="ja-JP" altLang="en-US" sz="1200" b="1" i="0" u="none" strike="noStrike" cap="none" spc="50" normalizeH="0" noProof="0" dirty="0">
                  <a:ln>
                    <a:noFill/>
                  </a:ln>
                  <a:effectLst/>
                  <a:uLnTx/>
                  <a:uFillTx/>
                  <a:latin typeface="メイリオ" panose="020B0604030504040204" pitchFamily="50" charset="-128"/>
                  <a:ea typeface="メイリオ" panose="020B0604030504040204" pitchFamily="50" charset="-128"/>
                </a:endParaRPr>
              </a:p>
            </p:txBody>
          </p:sp>
          <p:sp>
            <p:nvSpPr>
              <p:cNvPr id="9" name="矢印: 下 8">
                <a:extLst>
                  <a:ext uri="{FF2B5EF4-FFF2-40B4-BE49-F238E27FC236}">
                    <a16:creationId xmlns:a16="http://schemas.microsoft.com/office/drawing/2014/main" id="{24DE8C3A-303B-BB56-005F-2391F26E1280}"/>
                  </a:ext>
                </a:extLst>
              </p:cNvPr>
              <p:cNvSpPr/>
              <p:nvPr/>
            </p:nvSpPr>
            <p:spPr>
              <a:xfrm>
                <a:off x="3827124" y="4840568"/>
                <a:ext cx="431722" cy="382912"/>
              </a:xfrm>
              <a:prstGeom prst="downArrow">
                <a:avLst/>
              </a:prstGeom>
              <a:solidFill>
                <a:srgbClr val="103185"/>
              </a:solidFill>
              <a:ln w="12700" cap="flat" cmpd="sng" algn="ctr">
                <a:no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10" name="矢印: 下 9">
                <a:extLst>
                  <a:ext uri="{FF2B5EF4-FFF2-40B4-BE49-F238E27FC236}">
                    <a16:creationId xmlns:a16="http://schemas.microsoft.com/office/drawing/2014/main" id="{F7E4B5FA-A4CD-FF6F-0432-479F302ACB83}"/>
                  </a:ext>
                </a:extLst>
              </p:cNvPr>
              <p:cNvSpPr/>
              <p:nvPr/>
            </p:nvSpPr>
            <p:spPr>
              <a:xfrm>
                <a:off x="5895791" y="4840568"/>
                <a:ext cx="431722" cy="1320795"/>
              </a:xfrm>
              <a:prstGeom prst="downArrow">
                <a:avLst/>
              </a:prstGeom>
              <a:solidFill>
                <a:schemeClr val="bg1"/>
              </a:solidFill>
              <a:ln w="12700" cap="flat" cmpd="sng" algn="ctr">
                <a:solidFill>
                  <a:srgbClr val="DB4D6D"/>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11" name="矢印: 下 10">
                <a:extLst>
                  <a:ext uri="{FF2B5EF4-FFF2-40B4-BE49-F238E27FC236}">
                    <a16:creationId xmlns:a16="http://schemas.microsoft.com/office/drawing/2014/main" id="{1B715C07-E297-6601-CF37-2114688DFA4F}"/>
                  </a:ext>
                </a:extLst>
              </p:cNvPr>
              <p:cNvSpPr/>
              <p:nvPr/>
            </p:nvSpPr>
            <p:spPr>
              <a:xfrm>
                <a:off x="4520369" y="5787850"/>
                <a:ext cx="433106" cy="381411"/>
              </a:xfrm>
              <a:prstGeom prst="downArrow">
                <a:avLst/>
              </a:prstGeom>
              <a:solidFill>
                <a:schemeClr val="bg1"/>
              </a:solidFill>
              <a:ln w="12700" cap="flat" cmpd="sng" algn="ctr">
                <a:solidFill>
                  <a:srgbClr val="DB4D6D"/>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12" name="矢印: 下 11">
                <a:extLst>
                  <a:ext uri="{FF2B5EF4-FFF2-40B4-BE49-F238E27FC236}">
                    <a16:creationId xmlns:a16="http://schemas.microsoft.com/office/drawing/2014/main" id="{C80647F1-5CCF-52B0-6E04-B59886B3D0DD}"/>
                  </a:ext>
                </a:extLst>
              </p:cNvPr>
              <p:cNvSpPr/>
              <p:nvPr/>
            </p:nvSpPr>
            <p:spPr>
              <a:xfrm>
                <a:off x="2865435" y="5783345"/>
                <a:ext cx="431722" cy="381411"/>
              </a:xfrm>
              <a:prstGeom prst="downArrow">
                <a:avLst/>
              </a:prstGeom>
              <a:solidFill>
                <a:srgbClr val="103185"/>
              </a:solidFill>
              <a:ln w="12700" cap="flat" cmpd="sng" algn="ctr">
                <a:no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13" name="矢印: 右 12">
                <a:extLst>
                  <a:ext uri="{FF2B5EF4-FFF2-40B4-BE49-F238E27FC236}">
                    <a16:creationId xmlns:a16="http://schemas.microsoft.com/office/drawing/2014/main" id="{DEEF07BC-E119-8613-B467-EC179FF6D04F}"/>
                  </a:ext>
                </a:extLst>
              </p:cNvPr>
              <p:cNvSpPr/>
              <p:nvPr/>
            </p:nvSpPr>
            <p:spPr>
              <a:xfrm>
                <a:off x="2804551" y="4323771"/>
                <a:ext cx="539653" cy="376907"/>
              </a:xfrm>
              <a:prstGeom prst="rightArrow">
                <a:avLst/>
              </a:prstGeom>
              <a:solidFill>
                <a:schemeClr val="bg1"/>
              </a:solidFill>
              <a:ln w="12700" cap="flat" cmpd="sng" algn="ctr">
                <a:solidFill>
                  <a:srgbClr val="DB4D6D"/>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grpSp>
        <p:sp>
          <p:nvSpPr>
            <p:cNvPr id="15" name="正方形/長方形 14">
              <a:extLst>
                <a:ext uri="{FF2B5EF4-FFF2-40B4-BE49-F238E27FC236}">
                  <a16:creationId xmlns:a16="http://schemas.microsoft.com/office/drawing/2014/main" id="{1D164C53-DC16-1E69-2E29-99EDCB14F820}"/>
                </a:ext>
              </a:extLst>
            </p:cNvPr>
            <p:cNvSpPr/>
            <p:nvPr/>
          </p:nvSpPr>
          <p:spPr>
            <a:xfrm>
              <a:off x="2404837" y="7353559"/>
              <a:ext cx="504056" cy="232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なし</a:t>
              </a:r>
            </a:p>
          </p:txBody>
        </p:sp>
        <p:sp>
          <p:nvSpPr>
            <p:cNvPr id="16" name="正方形/長方形 15">
              <a:extLst>
                <a:ext uri="{FF2B5EF4-FFF2-40B4-BE49-F238E27FC236}">
                  <a16:creationId xmlns:a16="http://schemas.microsoft.com/office/drawing/2014/main" id="{BEACBE7B-D386-855A-6FBD-5759344EC8F5}"/>
                </a:ext>
              </a:extLst>
            </p:cNvPr>
            <p:cNvSpPr/>
            <p:nvPr/>
          </p:nvSpPr>
          <p:spPr>
            <a:xfrm>
              <a:off x="4777580" y="8579135"/>
              <a:ext cx="504056" cy="232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否定</a:t>
              </a:r>
            </a:p>
          </p:txBody>
        </p:sp>
        <p:sp>
          <p:nvSpPr>
            <p:cNvPr id="19" name="テキスト ボックス 18">
              <a:extLst>
                <a:ext uri="{FF2B5EF4-FFF2-40B4-BE49-F238E27FC236}">
                  <a16:creationId xmlns:a16="http://schemas.microsoft.com/office/drawing/2014/main" id="{A13DA45B-B68D-26B0-14FA-6A32E046EAD3}"/>
                </a:ext>
              </a:extLst>
            </p:cNvPr>
            <p:cNvSpPr txBox="1"/>
            <p:nvPr/>
          </p:nvSpPr>
          <p:spPr>
            <a:xfrm>
              <a:off x="6022685" y="7969060"/>
              <a:ext cx="528636" cy="246221"/>
            </a:xfrm>
            <a:prstGeom prst="rect">
              <a:avLst/>
            </a:prstGeom>
            <a:noFill/>
          </p:spPr>
          <p:txBody>
            <a:bodyPr wrap="square">
              <a:spAutoFit/>
            </a:bodyPr>
            <a:lstStyle/>
            <a:p>
              <a:pPr algn="ctr"/>
              <a:r>
                <a:rPr kumimoji="1" lang="ja-JP" altLang="en-US" sz="1000" dirty="0">
                  <a:latin typeface="メイリオ" panose="020B0604030504040204" pitchFamily="50" charset="-128"/>
                  <a:ea typeface="メイリオ" panose="020B0604030504040204" pitchFamily="50" charset="-128"/>
                </a:rPr>
                <a:t>なし</a:t>
              </a:r>
            </a:p>
          </p:txBody>
        </p:sp>
        <p:sp>
          <p:nvSpPr>
            <p:cNvPr id="20" name="正方形/長方形 19">
              <a:extLst>
                <a:ext uri="{FF2B5EF4-FFF2-40B4-BE49-F238E27FC236}">
                  <a16:creationId xmlns:a16="http://schemas.microsoft.com/office/drawing/2014/main" id="{8A50E6F3-799F-37CF-6C4D-ED65771A80B8}"/>
                </a:ext>
              </a:extLst>
            </p:cNvPr>
            <p:cNvSpPr/>
            <p:nvPr/>
          </p:nvSpPr>
          <p:spPr>
            <a:xfrm>
              <a:off x="3946103" y="7545501"/>
              <a:ext cx="504056" cy="232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あり</a:t>
              </a:r>
            </a:p>
          </p:txBody>
        </p:sp>
        <p:sp>
          <p:nvSpPr>
            <p:cNvPr id="21" name="正方形/長方形 20">
              <a:extLst>
                <a:ext uri="{FF2B5EF4-FFF2-40B4-BE49-F238E27FC236}">
                  <a16:creationId xmlns:a16="http://schemas.microsoft.com/office/drawing/2014/main" id="{B35E5455-3912-5E6F-9CAD-D9B418729F94}"/>
                </a:ext>
              </a:extLst>
            </p:cNvPr>
            <p:cNvSpPr/>
            <p:nvPr/>
          </p:nvSpPr>
          <p:spPr>
            <a:xfrm>
              <a:off x="769008" y="8009368"/>
              <a:ext cx="504056" cy="232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あり</a:t>
              </a:r>
            </a:p>
          </p:txBody>
        </p:sp>
        <p:sp>
          <p:nvSpPr>
            <p:cNvPr id="22" name="正方形/長方形 21">
              <a:extLst>
                <a:ext uri="{FF2B5EF4-FFF2-40B4-BE49-F238E27FC236}">
                  <a16:creationId xmlns:a16="http://schemas.microsoft.com/office/drawing/2014/main" id="{610248B7-6BA1-3311-3005-41E413CEE7F3}"/>
                </a:ext>
              </a:extLst>
            </p:cNvPr>
            <p:cNvSpPr/>
            <p:nvPr/>
          </p:nvSpPr>
          <p:spPr>
            <a:xfrm>
              <a:off x="1965302" y="8545779"/>
              <a:ext cx="504056" cy="232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肯定</a:t>
              </a:r>
            </a:p>
          </p:txBody>
        </p:sp>
      </p:grpSp>
      <p:sp>
        <p:nvSpPr>
          <p:cNvPr id="24" name="フッター プレースホルダー 5">
            <a:extLst>
              <a:ext uri="{FF2B5EF4-FFF2-40B4-BE49-F238E27FC236}">
                <a16:creationId xmlns:a16="http://schemas.microsoft.com/office/drawing/2014/main" id="{93015AE5-46A8-A67C-845F-0940AB1BDF36}"/>
              </a:ext>
            </a:extLst>
          </p:cNvPr>
          <p:cNvSpPr>
            <a:spLocks noGrp="1"/>
          </p:cNvSpPr>
          <p:nvPr>
            <p:ph type="ftr" sz="quarter" idx="11"/>
          </p:nvPr>
        </p:nvSpPr>
        <p:spPr>
          <a:xfrm>
            <a:off x="2992499" y="9563655"/>
            <a:ext cx="1441053" cy="347199"/>
          </a:xfrm>
        </p:spPr>
        <p:txBody>
          <a:bodyPr/>
          <a:lstStyle/>
          <a:p>
            <a:pPr algn="ctr"/>
            <a:r>
              <a:rPr kumimoji="1" lang="en-US" altLang="ja-JP" sz="1100" dirty="0">
                <a:solidFill>
                  <a:schemeClr val="tx1"/>
                </a:solidFill>
                <a:latin typeface="Arial" panose="020B0604020202020204" pitchFamily="34" charset="0"/>
                <a:cs typeface="Arial" panose="020B0604020202020204" pitchFamily="34" charset="0"/>
              </a:rPr>
              <a:t>11</a:t>
            </a:r>
            <a:endParaRPr kumimoji="1" lang="ja-JP" altLang="en-US" sz="1100" dirty="0">
              <a:solidFill>
                <a:schemeClr val="tx1"/>
              </a:solidFill>
              <a:latin typeface="Arial" panose="020B0604020202020204" pitchFamily="34" charset="0"/>
              <a:cs typeface="Arial" panose="020B0604020202020204" pitchFamily="34" charset="0"/>
            </a:endParaRPr>
          </a:p>
        </p:txBody>
      </p:sp>
      <p:sp>
        <p:nvSpPr>
          <p:cNvPr id="39" name="正方形/長方形 38">
            <a:extLst>
              <a:ext uri="{FF2B5EF4-FFF2-40B4-BE49-F238E27FC236}">
                <a16:creationId xmlns:a16="http://schemas.microsoft.com/office/drawing/2014/main" id="{D7A279AB-D77C-85FF-DAE9-9602650386C5}"/>
              </a:ext>
            </a:extLst>
          </p:cNvPr>
          <p:cNvSpPr/>
          <p:nvPr/>
        </p:nvSpPr>
        <p:spPr bwMode="auto">
          <a:xfrm>
            <a:off x="5552112" y="1747919"/>
            <a:ext cx="503237" cy="1531367"/>
          </a:xfrm>
          <a:prstGeom prst="rect">
            <a:avLst/>
          </a:prstGeom>
          <a:solidFill>
            <a:srgbClr val="103185"/>
          </a:solidFill>
          <a:ln w="57150" cap="flat" cmpd="sng" algn="ctr">
            <a:noFill/>
            <a:prstDash val="solid"/>
            <a:round/>
            <a:headEnd type="none" w="med" len="med"/>
            <a:tailEnd type="none" w="med" len="me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600" normalizeH="0" noProof="0" dirty="0">
                <a:ln>
                  <a:noFill/>
                </a:ln>
                <a:solidFill>
                  <a:schemeClr val="bg1"/>
                </a:solidFill>
                <a:effectLst/>
                <a:uLnTx/>
                <a:uFillTx/>
                <a:latin typeface="メイリオ" panose="020B0604030504040204" pitchFamily="50" charset="-128"/>
                <a:ea typeface="メイリオ" panose="020B0604030504040204" pitchFamily="50" charset="-128"/>
              </a:rPr>
              <a:t>労災認定</a:t>
            </a:r>
            <a:endParaRPr kumimoji="1" lang="en-US" altLang="ja-JP" sz="1400" b="1" i="0" u="none" strike="noStrike" kern="1200" cap="none" spc="600" normalizeH="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17" name="テキスト ボックス 21">
            <a:extLst>
              <a:ext uri="{FF2B5EF4-FFF2-40B4-BE49-F238E27FC236}">
                <a16:creationId xmlns:a16="http://schemas.microsoft.com/office/drawing/2014/main" id="{42A04883-C37C-C785-170C-1BEE243D01E9}"/>
              </a:ext>
            </a:extLst>
          </p:cNvPr>
          <p:cNvSpPr txBox="1">
            <a:spLocks noChangeArrowheads="1"/>
          </p:cNvSpPr>
          <p:nvPr/>
        </p:nvSpPr>
        <p:spPr bwMode="auto">
          <a:xfrm>
            <a:off x="3184147" y="1781404"/>
            <a:ext cx="371937"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i="0" u="none" strike="noStrike" kern="1200" cap="none" spc="300" normalizeH="0" baseline="0" noProof="0" dirty="0">
                <a:ln>
                  <a:noFill/>
                </a:ln>
                <a:effectLst/>
                <a:uLnTx/>
                <a:uFillTx/>
                <a:latin typeface="メイリオ" panose="020B0604030504040204" pitchFamily="50" charset="-128"/>
                <a:ea typeface="メイリオ" panose="020B0604030504040204" pitchFamily="50" charset="-128"/>
              </a:rPr>
              <a:t>※</a:t>
            </a:r>
            <a:endParaRPr kumimoji="1" lang="ja-JP" altLang="en-US" sz="1100" i="0" u="none" strike="noStrike" kern="1200" cap="none" spc="30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23" name="テキスト ボックス 2">
            <a:extLst>
              <a:ext uri="{FF2B5EF4-FFF2-40B4-BE49-F238E27FC236}">
                <a16:creationId xmlns:a16="http://schemas.microsoft.com/office/drawing/2014/main" id="{F7DCCE13-30E6-078C-5200-024892762261}"/>
              </a:ext>
            </a:extLst>
          </p:cNvPr>
          <p:cNvSpPr txBox="1">
            <a:spLocks noChangeArrowheads="1"/>
          </p:cNvSpPr>
          <p:nvPr/>
        </p:nvSpPr>
        <p:spPr bwMode="auto">
          <a:xfrm>
            <a:off x="188826" y="3386432"/>
            <a:ext cx="6480174"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en-US" altLang="ja-JP" sz="105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故意に死亡またはその直接の原因となった事故を生じさせたときは</a:t>
            </a:r>
            <a:r>
              <a:rPr lang="ja-JP" altLang="en-US" sz="1050" dirty="0">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05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労災保険の給付は行われません。</a:t>
            </a:r>
            <a:endParaRPr kumimoji="1" lang="en-US" altLang="ja-JP" sz="105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7" name="円/楕円 16">
            <a:extLst>
              <a:ext uri="{FF2B5EF4-FFF2-40B4-BE49-F238E27FC236}">
                <a16:creationId xmlns:a16="http://schemas.microsoft.com/office/drawing/2014/main" id="{351D0DB2-E9D3-C557-83B2-69A80B9AE29A}"/>
              </a:ext>
            </a:extLst>
          </p:cNvPr>
          <p:cNvSpPr>
            <a:spLocks noChangeArrowheads="1"/>
          </p:cNvSpPr>
          <p:nvPr/>
        </p:nvSpPr>
        <p:spPr bwMode="auto">
          <a:xfrm>
            <a:off x="2955944" y="1757159"/>
            <a:ext cx="916593" cy="1498008"/>
          </a:xfrm>
          <a:prstGeom prst="ellipse">
            <a:avLst/>
          </a:prstGeom>
          <a:noFill/>
          <a:ln w="57150" algn="ctr">
            <a:solidFill>
              <a:srgbClr val="DB4D6D"/>
            </a:solidFill>
            <a:round/>
            <a:headEnd/>
            <a:tailEnd/>
          </a:ln>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故意の欠如の</a:t>
            </a:r>
            <a:endParaRPr kumimoji="1" lang="en-US" altLang="ja-JP"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推定</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p:txBody>
      </p:sp>
    </p:spTree>
  </p:cSld>
  <p:clrMapOvr>
    <a:masterClrMapping/>
  </p:clrMapOvr>
  <p:transition spd="slow" advTm="86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テキスト ボックス 2">
            <a:extLst>
              <a:ext uri="{FF2B5EF4-FFF2-40B4-BE49-F238E27FC236}">
                <a16:creationId xmlns:a16="http://schemas.microsoft.com/office/drawing/2014/main" id="{636D2219-837E-61F0-9FF7-66BFCCCE69C6}"/>
              </a:ext>
            </a:extLst>
          </p:cNvPr>
          <p:cNvSpPr txBox="1">
            <a:spLocks noChangeArrowheads="1"/>
          </p:cNvSpPr>
          <p:nvPr/>
        </p:nvSpPr>
        <p:spPr bwMode="auto">
          <a:xfrm>
            <a:off x="207563" y="8318264"/>
            <a:ext cx="6442868" cy="173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914400" fontAlgn="base">
              <a:lnSpc>
                <a:spcPts val="1600"/>
              </a:lnSpc>
              <a:spcBef>
                <a:spcPct val="0"/>
              </a:spcBef>
              <a:spcAft>
                <a:spcPct val="0"/>
              </a:spcAft>
              <a:buNone/>
              <a:defRPr/>
            </a:pPr>
            <a:r>
              <a:rPr lang="ja-JP" altLang="en-US" sz="1200" b="0" dirty="0">
                <a:latin typeface="メイリオ" panose="020B0604030504040204" pitchFamily="50" charset="-128"/>
                <a:ea typeface="メイリオ" panose="020B0604030504040204" pitchFamily="50" charset="-128"/>
              </a:rPr>
              <a:t>　</a:t>
            </a:r>
            <a:r>
              <a:rPr lang="en-US" altLang="ja-JP" sz="1200" b="0" dirty="0">
                <a:latin typeface="メイリオ" panose="020B0604030504040204" pitchFamily="50" charset="-128"/>
                <a:ea typeface="メイリオ" panose="020B0604030504040204" pitchFamily="50" charset="-128"/>
              </a:rPr>
              <a:t>1</a:t>
            </a:r>
            <a:r>
              <a:rPr lang="ja-JP" altLang="en-US" sz="1200" b="0" dirty="0">
                <a:latin typeface="メイリオ" panose="020B0604030504040204" pitchFamily="50" charset="-128"/>
                <a:ea typeface="メイリオ" panose="020B0604030504040204" pitchFamily="50" charset="-128"/>
              </a:rPr>
              <a:t>つの勤務先での心理的負荷を評価しても労災認定できない場合は、すべての勤務先の　</a:t>
            </a:r>
            <a:endParaRPr lang="en-US" altLang="ja-JP" sz="1200" b="0" dirty="0">
              <a:latin typeface="メイリオ" panose="020B0604030504040204" pitchFamily="50" charset="-128"/>
              <a:ea typeface="メイリオ" panose="020B0604030504040204" pitchFamily="50" charset="-128"/>
            </a:endParaRPr>
          </a:p>
          <a:p>
            <a:pPr defTabSz="914400" fontAlgn="base">
              <a:lnSpc>
                <a:spcPts val="1600"/>
              </a:lnSpc>
              <a:spcBef>
                <a:spcPct val="0"/>
              </a:spcBef>
              <a:spcAft>
                <a:spcPct val="0"/>
              </a:spcAft>
              <a:buNone/>
              <a:defRPr/>
            </a:pPr>
            <a:r>
              <a:rPr lang="ja-JP" altLang="en-US" sz="1200" b="0" dirty="0">
                <a:latin typeface="メイリオ" panose="020B0604030504040204" pitchFamily="50" charset="-128"/>
                <a:ea typeface="メイリオ" panose="020B0604030504040204" pitchFamily="50" charset="-128"/>
              </a:rPr>
              <a:t>業務による心理的負荷を総合的に評価して労災認定できるかどうかを判断します。 </a:t>
            </a:r>
            <a:endParaRPr lang="en-US" altLang="ja-JP" sz="1200" b="0" dirty="0">
              <a:latin typeface="メイリオ" panose="020B0604030504040204" pitchFamily="50" charset="-128"/>
              <a:ea typeface="メイリオ" panose="020B0604030504040204" pitchFamily="50" charset="-128"/>
            </a:endParaRPr>
          </a:p>
          <a:p>
            <a:pPr defTabSz="914400" fontAlgn="base">
              <a:lnSpc>
                <a:spcPts val="1600"/>
              </a:lnSpc>
              <a:spcBef>
                <a:spcPct val="0"/>
              </a:spcBef>
              <a:spcAft>
                <a:spcPct val="0"/>
              </a:spcAft>
              <a:buNone/>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なお、業務による心理的負荷は、</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労働時間、労働日数</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については</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通算</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し</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それぞれの勤務先での</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出来事をそれぞれ別表</a:t>
            </a:r>
            <a:r>
              <a:rPr lang="en-US"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に当てはめ心理的負荷を評価し</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ます。</a:t>
            </a:r>
            <a:endParaRPr lang="en-US" altLang="ja-JP" sz="1200" dirty="0">
              <a:latin typeface="メイリオ" panose="020B0604030504040204" pitchFamily="50" charset="-128"/>
              <a:ea typeface="メイリオ" panose="020B0604030504040204" pitchFamily="50" charset="-128"/>
              <a:cs typeface="Times New Roman" panose="02020603050405020304" pitchFamily="18" charset="0"/>
            </a:endParaRPr>
          </a:p>
          <a:p>
            <a:pPr defTabSz="914400" fontAlgn="base">
              <a:lnSpc>
                <a:spcPts val="1600"/>
              </a:lnSpc>
              <a:spcBef>
                <a:spcPct val="0"/>
              </a:spcBef>
              <a:spcAft>
                <a:spcPct val="0"/>
              </a:spcAft>
              <a:buNone/>
              <a:defRPr/>
            </a:pP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　その際、</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それぞれの職場の支援等の心理的負荷の緩和要因をはじめ、</a:t>
            </a: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複数の会社等で</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労働することによる個別の状況を十分</a:t>
            </a: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に</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勘案して</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評価します。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7415" name="テキスト ボックス 2">
            <a:extLst>
              <a:ext uri="{FF2B5EF4-FFF2-40B4-BE49-F238E27FC236}">
                <a16:creationId xmlns:a16="http://schemas.microsoft.com/office/drawing/2014/main" id="{C4FAD6D3-CA6D-08F8-A667-F7F754F76E1B}"/>
              </a:ext>
            </a:extLst>
          </p:cNvPr>
          <p:cNvSpPr txBox="1">
            <a:spLocks noChangeArrowheads="1"/>
          </p:cNvSpPr>
          <p:nvPr/>
        </p:nvSpPr>
        <p:spPr bwMode="auto">
          <a:xfrm>
            <a:off x="189469" y="814158"/>
            <a:ext cx="644086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業務以外の心理的負荷により発病していた精神障害について、一定期間、通院・服薬を継続しているものの、症状がなく、</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また</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は安定していた状態で、通常の勤務を行っており、その後、症状の変化が生じた場合は、医学専門家の判断により、</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9</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「発病後の悪化」の取</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り</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扱い</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P.11</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ではなく、症状が改善し安定した状態が一定期間継続した後に新たに発病したものとして、通常の認定要件（</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7</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のフローチャート</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P.</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10</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に照らして判断することがあります。</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p>
        </p:txBody>
      </p:sp>
      <p:sp>
        <p:nvSpPr>
          <p:cNvPr id="6" name="フッター プレースホルダー 5">
            <a:extLst>
              <a:ext uri="{FF2B5EF4-FFF2-40B4-BE49-F238E27FC236}">
                <a16:creationId xmlns:a16="http://schemas.microsoft.com/office/drawing/2014/main" id="{04B28C2A-23D9-4723-F2F9-77C6F6D67C1F}"/>
              </a:ext>
            </a:extLst>
          </p:cNvPr>
          <p:cNvSpPr>
            <a:spLocks noGrp="1"/>
          </p:cNvSpPr>
          <p:nvPr>
            <p:ph type="ftr" sz="quarter" idx="11"/>
          </p:nvPr>
        </p:nvSpPr>
        <p:spPr>
          <a:xfrm>
            <a:off x="2708470" y="9634776"/>
            <a:ext cx="1441053" cy="347199"/>
          </a:xfrm>
        </p:spPr>
        <p:txBody>
          <a:bodyPr/>
          <a:lstStyle/>
          <a:p>
            <a:pPr algn="ctr"/>
            <a:r>
              <a:rPr kumimoji="1" lang="en-US" altLang="ja-JP" sz="1100" dirty="0">
                <a:solidFill>
                  <a:schemeClr val="tx1"/>
                </a:solidFill>
                <a:latin typeface="Arial" panose="020B0604020202020204" pitchFamily="34" charset="0"/>
                <a:cs typeface="Arial" panose="020B0604020202020204" pitchFamily="34" charset="0"/>
              </a:rPr>
              <a:t>12</a:t>
            </a:r>
            <a:endParaRPr kumimoji="1" lang="ja-JP" altLang="en-US" sz="1100" dirty="0">
              <a:solidFill>
                <a:schemeClr val="tx1"/>
              </a:solidFill>
              <a:latin typeface="Arial" panose="020B0604020202020204" pitchFamily="34" charset="0"/>
              <a:cs typeface="Arial" panose="020B0604020202020204" pitchFamily="34" charset="0"/>
            </a:endParaRPr>
          </a:p>
        </p:txBody>
      </p:sp>
      <p:sp>
        <p:nvSpPr>
          <p:cNvPr id="18" name="四角形: 角を丸くする 17">
            <a:extLst>
              <a:ext uri="{FF2B5EF4-FFF2-40B4-BE49-F238E27FC236}">
                <a16:creationId xmlns:a16="http://schemas.microsoft.com/office/drawing/2014/main" id="{9721B380-A235-5B68-4500-BF5CF679B4AD}"/>
              </a:ext>
            </a:extLst>
          </p:cNvPr>
          <p:cNvSpPr/>
          <p:nvPr/>
        </p:nvSpPr>
        <p:spPr bwMode="auto">
          <a:xfrm>
            <a:off x="215855" y="6229697"/>
            <a:ext cx="2660427" cy="826645"/>
          </a:xfrm>
          <a:prstGeom prst="roundRect">
            <a:avLst/>
          </a:prstGeom>
          <a:solidFill>
            <a:schemeClr val="accent1">
              <a:lumMod val="90000"/>
            </a:schemeClr>
          </a:solidFill>
          <a:ln w="19050" cap="flat" cmpd="sng" algn="ctr">
            <a:noFill/>
            <a:prstDash val="solid"/>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algn="just"/>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療養を継続して十分な治療を行ってもなお症状に改善の見込みがないと判断され、症状が固定している</a:t>
            </a:r>
            <a:r>
              <a:rPr lang="ja-JP" altLang="en-US" sz="1200" dirty="0">
                <a:latin typeface="メイリオ" panose="020B0604030504040204" pitchFamily="50" charset="-128"/>
                <a:ea typeface="メイリオ" panose="020B0604030504040204" pitchFamily="50" charset="-128"/>
                <a:cs typeface="ＭＳ 明朝" panose="02020609040205080304" pitchFamily="17" charset="-128"/>
              </a:rPr>
              <a:t>場合</a:t>
            </a:r>
            <a:endParaRPr lang="en-US" altLang="ja-JP" sz="1200" dirty="0">
              <a:latin typeface="メイリオ" panose="020B0604030504040204" pitchFamily="50" charset="-128"/>
              <a:ea typeface="メイリオ" panose="020B0604030504040204" pitchFamily="50" charset="-128"/>
              <a:cs typeface="ＭＳ 明朝" panose="02020609040205080304" pitchFamily="17" charset="-128"/>
            </a:endParaRPr>
          </a:p>
        </p:txBody>
      </p:sp>
      <p:sp>
        <p:nvSpPr>
          <p:cNvPr id="19" name="矢印: 右 18">
            <a:extLst>
              <a:ext uri="{FF2B5EF4-FFF2-40B4-BE49-F238E27FC236}">
                <a16:creationId xmlns:a16="http://schemas.microsoft.com/office/drawing/2014/main" id="{27B2420D-D6D2-3ADA-FC07-11FCF73C88FE}"/>
              </a:ext>
            </a:extLst>
          </p:cNvPr>
          <p:cNvSpPr/>
          <p:nvPr/>
        </p:nvSpPr>
        <p:spPr bwMode="auto">
          <a:xfrm>
            <a:off x="4304081" y="5058241"/>
            <a:ext cx="399021" cy="415535"/>
          </a:xfrm>
          <a:prstGeom prst="rightArrow">
            <a:avLst/>
          </a:prstGeom>
          <a:solidFill>
            <a:srgbClr val="00B0F0"/>
          </a:solidFill>
          <a:ln w="19050" cap="flat" cmpd="sng" algn="ctr">
            <a:noFill/>
            <a:prstDash val="solid"/>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2"/>
              </a:solidFill>
              <a:effectLst/>
              <a:latin typeface="Arial" charset="0"/>
              <a:ea typeface="ＭＳ Ｐゴシック" pitchFamily="50" charset="-128"/>
            </a:endParaRPr>
          </a:p>
        </p:txBody>
      </p:sp>
      <p:sp>
        <p:nvSpPr>
          <p:cNvPr id="9" name="テキスト ボックス 2">
            <a:extLst>
              <a:ext uri="{FF2B5EF4-FFF2-40B4-BE49-F238E27FC236}">
                <a16:creationId xmlns:a16="http://schemas.microsoft.com/office/drawing/2014/main" id="{EAFB6EFD-12C2-611E-A1C2-02B2B569834C}"/>
              </a:ext>
            </a:extLst>
          </p:cNvPr>
          <p:cNvSpPr txBox="1">
            <a:spLocks noChangeArrowheads="1"/>
          </p:cNvSpPr>
          <p:nvPr/>
        </p:nvSpPr>
        <p:spPr bwMode="auto">
          <a:xfrm>
            <a:off x="4641797" y="4653798"/>
            <a:ext cx="2154898" cy="142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indent="0" defTabSz="914400" rtl="0" eaLnBrk="1" fontAlgn="base" latinLnBrk="0" hangingPunct="1">
              <a:lnSpc>
                <a:spcPct val="100000"/>
              </a:lnSpc>
              <a:spcBef>
                <a:spcPct val="0"/>
              </a:spcBef>
              <a:spcAft>
                <a:spcPct val="0"/>
              </a:spcAft>
              <a:buClrTx/>
              <a:buSzTx/>
              <a:buFontTx/>
              <a:buNone/>
              <a:tabLst/>
            </a:pP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通常は治ゆ（症状固定）の状態にあると考えられ</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る（ 「寛解」の診断がなされている場合、</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投薬等を継続して</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いる場合等も含む）</a:t>
            </a:r>
            <a:endParaRPr kumimoji="1" lang="ja-JP" altLang="en-US" sz="1200" b="0" i="0" u="none" strike="noStrike" cap="none" normalizeH="0" baseline="0" dirty="0">
              <a:ln>
                <a:noFill/>
              </a:ln>
              <a:solidFill>
                <a:schemeClr val="tx2"/>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0" name="テキスト ボックス 2">
            <a:extLst>
              <a:ext uri="{FF2B5EF4-FFF2-40B4-BE49-F238E27FC236}">
                <a16:creationId xmlns:a16="http://schemas.microsoft.com/office/drawing/2014/main" id="{1C8EA2BA-3ECD-C327-17B7-80D677B92780}"/>
              </a:ext>
            </a:extLst>
          </p:cNvPr>
          <p:cNvSpPr txBox="1">
            <a:spLocks noChangeArrowheads="1"/>
          </p:cNvSpPr>
          <p:nvPr/>
        </p:nvSpPr>
        <p:spPr bwMode="auto">
          <a:xfrm>
            <a:off x="3420888" y="6315555"/>
            <a:ext cx="3597477" cy="105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914400" fontAlgn="base">
              <a:spcBef>
                <a:spcPct val="0"/>
              </a:spcBef>
              <a:spcAft>
                <a:spcPct val="0"/>
              </a:spcAft>
              <a:buNone/>
            </a:pP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治ゆ（症状固定）の状態にあると考えられ</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る</a:t>
            </a:r>
            <a:endParaRPr lang="en-US" altLang="ja-JP" sz="12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「寛解」との診断がない場合も含</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む）</a:t>
            </a:r>
            <a:endParaRPr lang="en-US" altLang="ja-JP" sz="1200" dirty="0">
              <a:effectLst/>
              <a:latin typeface="メイリオ" panose="020B0604030504040204" pitchFamily="50" charset="-128"/>
              <a:ea typeface="メイリオ" panose="020B0604030504040204" pitchFamily="50" charset="-128"/>
              <a:cs typeface="Times New Roman" panose="02020603050405020304" pitchFamily="18" charset="0"/>
            </a:endParaRPr>
          </a:p>
          <a:p>
            <a:pPr defTabSz="914400" fontAlgn="base">
              <a:spcBef>
                <a:spcPct val="0"/>
              </a:spcBef>
              <a:spcAft>
                <a:spcPct val="0"/>
              </a:spcAft>
              <a:buNone/>
            </a:pPr>
            <a:r>
              <a:rPr lang="en-US" altLang="ja-JP" sz="12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20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医学意見を踏まえ</a:t>
            </a: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判断し</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ます。</a:t>
            </a:r>
            <a:endParaRPr lang="ja-JP" altLang="ja-JP" sz="1200" spc="15" dirty="0">
              <a:effectLst/>
              <a:latin typeface="メイリオ" panose="020B0604030504040204" pitchFamily="50" charset="-128"/>
              <a:ea typeface="メイリオ" panose="020B0604030504040204" pitchFamily="50" charset="-128"/>
              <a:cs typeface="ＭＳ 明朝" panose="02020609040205080304" pitchFamily="17"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1" name="矢印: 右 10">
            <a:extLst>
              <a:ext uri="{FF2B5EF4-FFF2-40B4-BE49-F238E27FC236}">
                <a16:creationId xmlns:a16="http://schemas.microsoft.com/office/drawing/2014/main" id="{F5E115AE-4909-FFE7-200A-8B082E239116}"/>
              </a:ext>
            </a:extLst>
          </p:cNvPr>
          <p:cNvSpPr/>
          <p:nvPr/>
        </p:nvSpPr>
        <p:spPr bwMode="auto">
          <a:xfrm>
            <a:off x="2980071" y="6408952"/>
            <a:ext cx="399021" cy="415535"/>
          </a:xfrm>
          <a:prstGeom prst="rightArrow">
            <a:avLst/>
          </a:prstGeom>
          <a:solidFill>
            <a:srgbClr val="00B0F0"/>
          </a:solidFill>
          <a:ln w="19050" cap="flat" cmpd="sng" algn="ctr">
            <a:noFill/>
            <a:prstDash val="solid"/>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2"/>
              </a:solidFill>
              <a:effectLst/>
              <a:latin typeface="Arial" charset="0"/>
              <a:ea typeface="ＭＳ Ｐゴシック" pitchFamily="50" charset="-128"/>
            </a:endParaRPr>
          </a:p>
        </p:txBody>
      </p:sp>
      <p:sp>
        <p:nvSpPr>
          <p:cNvPr id="7" name="正方形/長方形 6">
            <a:extLst>
              <a:ext uri="{FF2B5EF4-FFF2-40B4-BE49-F238E27FC236}">
                <a16:creationId xmlns:a16="http://schemas.microsoft.com/office/drawing/2014/main" id="{3E9E0037-DC55-8FB8-7D24-8F3883ED5C08}"/>
              </a:ext>
            </a:extLst>
          </p:cNvPr>
          <p:cNvSpPr/>
          <p:nvPr/>
        </p:nvSpPr>
        <p:spPr bwMode="auto">
          <a:xfrm>
            <a:off x="200818" y="7207348"/>
            <a:ext cx="6441429" cy="488201"/>
          </a:xfrm>
          <a:prstGeom prst="rect">
            <a:avLst/>
          </a:prstGeom>
          <a:solidFill>
            <a:srgbClr val="C9E7E7"/>
          </a:solidFill>
          <a:ln w="19050" cap="flat" cmpd="sng" algn="ctr">
            <a:noFill/>
            <a:prstDash val="solid"/>
            <a:round/>
            <a:headEnd type="none" w="med" len="med"/>
            <a:tailEnd type="none" w="med" len="med"/>
          </a:ln>
          <a:effectLst/>
        </p:spPr>
        <p:txBody>
          <a:bodyPr vert="horz" wrap="square" lIns="108000" tIns="72000" rIns="108000" bIns="45720" numCol="1" rtlCol="0" anchor="t" anchorCtr="0" compatLnSpc="1">
            <a:prstTxWarp prst="textNoShape">
              <a:avLst/>
            </a:prstTxWarp>
            <a:spAutoFit/>
          </a:bodyPr>
          <a:lstStyle/>
          <a:p>
            <a:pPr algn="just" defTabSz="914400" fontAlgn="base">
              <a:spcBef>
                <a:spcPct val="0"/>
              </a:spcBef>
              <a:spcAft>
                <a:spcPct val="0"/>
              </a:spcAft>
            </a:pPr>
            <a:r>
              <a:rPr kumimoji="1" lang="ja-JP"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治ゆ後、症状の</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増悪</a:t>
            </a:r>
            <a:r>
              <a:rPr kumimoji="1" lang="ja-JP"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を</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予防</a:t>
            </a:r>
            <a:r>
              <a:rPr kumimoji="1" lang="ja-JP"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するために</a:t>
            </a:r>
            <a:r>
              <a:rPr kumimoji="1" lang="ja-JP" altLang="en-US" sz="1200" b="0" i="0" u="none" kern="1200" cap="none" spc="0" normalizeH="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診察や</a:t>
            </a:r>
            <a:r>
              <a:rPr kumimoji="1" lang="ja-JP" altLang="ja-JP" sz="1200" b="0" i="0" u="non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投</a:t>
            </a:r>
            <a:r>
              <a:rPr kumimoji="1" lang="ja-JP"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薬などが必要とされる場合</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に</a:t>
            </a:r>
            <a:r>
              <a:rPr kumimoji="1" lang="ja-JP"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は「アフターケア」を、一定の障害が残った場合には障害（補償）</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等</a:t>
            </a:r>
            <a:r>
              <a:rPr kumimoji="1" lang="ja-JP"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給付を、受けることができます。</a:t>
            </a:r>
            <a:endParaRPr kumimoji="1" lang="ja-JP" altLang="en-US" sz="1000" b="0" i="0" u="none" strike="noStrike" cap="none" normalizeH="0" baseline="0" dirty="0">
              <a:ln>
                <a:noFill/>
              </a:ln>
              <a:effectLst/>
              <a:latin typeface="Arial" charset="0"/>
              <a:ea typeface="ＭＳ Ｐゴシック" pitchFamily="50" charset="-128"/>
            </a:endParaRPr>
          </a:p>
        </p:txBody>
      </p:sp>
      <p:sp>
        <p:nvSpPr>
          <p:cNvPr id="12" name="テキスト ボックス 1">
            <a:extLst>
              <a:ext uri="{FF2B5EF4-FFF2-40B4-BE49-F238E27FC236}">
                <a16:creationId xmlns:a16="http://schemas.microsoft.com/office/drawing/2014/main" id="{C80637C0-0CDB-724A-B728-31ECFBBCB175}"/>
              </a:ext>
            </a:extLst>
          </p:cNvPr>
          <p:cNvSpPr txBox="1">
            <a:spLocks noChangeArrowheads="1"/>
          </p:cNvSpPr>
          <p:nvPr/>
        </p:nvSpPr>
        <p:spPr bwMode="auto">
          <a:xfrm>
            <a:off x="200818" y="271224"/>
            <a:ext cx="6492084" cy="419721"/>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en-US" altLang="ja-JP" sz="1700" b="1" dirty="0">
                <a:solidFill>
                  <a:srgbClr val="FFFFFF"/>
                </a:solidFill>
                <a:latin typeface="メイリオ" panose="020B0604030504040204" pitchFamily="50" charset="-128"/>
                <a:ea typeface="メイリオ" panose="020B0604030504040204" pitchFamily="50" charset="-128"/>
              </a:rPr>
              <a:t>10</a:t>
            </a:r>
            <a:r>
              <a:rPr kumimoji="1" lang="ja-JP" altLang="en-US" sz="1700" b="1" dirty="0">
                <a:solidFill>
                  <a:srgbClr val="FFFFFF"/>
                </a:solidFill>
                <a:latin typeface="メイリオ" panose="020B0604030504040204" pitchFamily="50" charset="-128"/>
                <a:ea typeface="メイリオ" panose="020B0604030504040204" pitchFamily="50" charset="-128"/>
              </a:rPr>
              <a:t>　「症状安定後の新たな発病」の取り扱い</a:t>
            </a:r>
            <a:endParaRPr kumimoji="1" lang="ja-JP" altLang="en-US" sz="1700" b="1" i="0" u="none" strike="noStrike" kern="1200" cap="none" spc="200" normalizeH="0" noProof="0" dirty="0">
              <a:ln>
                <a:noFill/>
              </a:ln>
              <a:solidFill>
                <a:schemeClr val="accent3"/>
              </a:solidFill>
              <a:effectLst/>
              <a:uLnTx/>
              <a:uFillTx/>
              <a:latin typeface="メイリオ" panose="020B0604030504040204" pitchFamily="50" charset="-128"/>
              <a:ea typeface="メイリオ" panose="020B0604030504040204" pitchFamily="50" charset="-128"/>
            </a:endParaRPr>
          </a:p>
        </p:txBody>
      </p:sp>
      <p:sp>
        <p:nvSpPr>
          <p:cNvPr id="13" name="テキスト ボックス 1">
            <a:extLst>
              <a:ext uri="{FF2B5EF4-FFF2-40B4-BE49-F238E27FC236}">
                <a16:creationId xmlns:a16="http://schemas.microsoft.com/office/drawing/2014/main" id="{887FB3B1-E556-2FB2-87E0-4D950AE58EC0}"/>
              </a:ext>
            </a:extLst>
          </p:cNvPr>
          <p:cNvSpPr txBox="1">
            <a:spLocks noChangeArrowheads="1"/>
          </p:cNvSpPr>
          <p:nvPr/>
        </p:nvSpPr>
        <p:spPr bwMode="auto">
          <a:xfrm>
            <a:off x="188914" y="2081353"/>
            <a:ext cx="6480175" cy="419721"/>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en-US" altLang="ja-JP" sz="1700" b="1" dirty="0">
                <a:solidFill>
                  <a:srgbClr val="FFFFFF"/>
                </a:solidFill>
                <a:latin typeface="メイリオ" panose="020B0604030504040204" pitchFamily="50" charset="-128"/>
                <a:ea typeface="メイリオ" panose="020B0604030504040204" pitchFamily="50" charset="-128"/>
              </a:rPr>
              <a:t>11</a:t>
            </a:r>
            <a:r>
              <a:rPr kumimoji="1" lang="ja-JP" altLang="en-US" sz="1700" b="1" dirty="0">
                <a:solidFill>
                  <a:srgbClr val="FFFFFF"/>
                </a:solidFill>
                <a:latin typeface="メイリオ" panose="020B0604030504040204" pitchFamily="50" charset="-128"/>
                <a:ea typeface="メイリオ" panose="020B0604030504040204" pitchFamily="50" charset="-128"/>
              </a:rPr>
              <a:t>　「治ゆ（症状固定）」とは</a:t>
            </a:r>
            <a:endParaRPr kumimoji="1" lang="ja-JP" altLang="en-US" sz="1700" b="1" i="0" u="none" strike="noStrike" kern="1200" cap="none" spc="200" normalizeH="0" noProof="0" dirty="0">
              <a:ln>
                <a:noFill/>
              </a:ln>
              <a:solidFill>
                <a:schemeClr val="accent3"/>
              </a:solidFill>
              <a:effectLst/>
              <a:uLnTx/>
              <a:uFillTx/>
              <a:latin typeface="メイリオ" panose="020B0604030504040204" pitchFamily="50" charset="-128"/>
              <a:ea typeface="メイリオ" panose="020B0604030504040204" pitchFamily="50" charset="-128"/>
            </a:endParaRPr>
          </a:p>
        </p:txBody>
      </p:sp>
      <p:sp>
        <p:nvSpPr>
          <p:cNvPr id="14" name="テキスト ボックス 1">
            <a:extLst>
              <a:ext uri="{FF2B5EF4-FFF2-40B4-BE49-F238E27FC236}">
                <a16:creationId xmlns:a16="http://schemas.microsoft.com/office/drawing/2014/main" id="{5B3BCC76-3138-670D-0C49-CD6429DC9C4A}"/>
              </a:ext>
            </a:extLst>
          </p:cNvPr>
          <p:cNvSpPr txBox="1">
            <a:spLocks noChangeArrowheads="1"/>
          </p:cNvSpPr>
          <p:nvPr/>
        </p:nvSpPr>
        <p:spPr bwMode="auto">
          <a:xfrm>
            <a:off x="170256" y="7862053"/>
            <a:ext cx="6480175" cy="419721"/>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en-US" altLang="ja-JP" sz="1700" b="1" dirty="0">
                <a:solidFill>
                  <a:srgbClr val="FFFFFF"/>
                </a:solidFill>
                <a:latin typeface="メイリオ" panose="020B0604030504040204" pitchFamily="50" charset="-128"/>
                <a:ea typeface="メイリオ" panose="020B0604030504040204" pitchFamily="50" charset="-128"/>
              </a:rPr>
              <a:t>12</a:t>
            </a:r>
            <a:r>
              <a:rPr kumimoji="1" lang="ja-JP" altLang="en-US" sz="1700" b="1" dirty="0">
                <a:solidFill>
                  <a:srgbClr val="FFFFFF"/>
                </a:solidFill>
                <a:latin typeface="メイリオ" panose="020B0604030504040204" pitchFamily="50" charset="-128"/>
                <a:ea typeface="メイリオ" panose="020B0604030504040204" pitchFamily="50" charset="-128"/>
              </a:rPr>
              <a:t>　「複数の会社等に雇用されている労働者」の</a:t>
            </a:r>
            <a:r>
              <a:rPr kumimoji="1" lang="ja-JP" altLang="en-US" sz="1700" b="1" i="0" u="none" strike="noStrike" kern="1200" cap="none" spc="200" normalizeH="0" noProof="0" dirty="0">
                <a:ln>
                  <a:noFill/>
                </a:ln>
                <a:solidFill>
                  <a:schemeClr val="accent3"/>
                </a:solidFill>
                <a:effectLst/>
                <a:uLnTx/>
                <a:uFillTx/>
                <a:latin typeface="メイリオ" panose="020B0604030504040204" pitchFamily="50" charset="-128"/>
                <a:ea typeface="メイリオ" panose="020B0604030504040204" pitchFamily="50" charset="-128"/>
              </a:rPr>
              <a:t>取り扱い</a:t>
            </a:r>
          </a:p>
        </p:txBody>
      </p:sp>
      <p:sp>
        <p:nvSpPr>
          <p:cNvPr id="4" name="テキスト ボックス 2">
            <a:extLst>
              <a:ext uri="{FF2B5EF4-FFF2-40B4-BE49-F238E27FC236}">
                <a16:creationId xmlns:a16="http://schemas.microsoft.com/office/drawing/2014/main" id="{B7662EC5-A7E8-A31F-2AC1-4A93A9C2C557}"/>
              </a:ext>
            </a:extLst>
          </p:cNvPr>
          <p:cNvSpPr txBox="1">
            <a:spLocks noChangeArrowheads="1"/>
          </p:cNvSpPr>
          <p:nvPr/>
        </p:nvSpPr>
        <p:spPr bwMode="auto">
          <a:xfrm>
            <a:off x="200818" y="2598178"/>
            <a:ext cx="6466936" cy="201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労災保険における「治ゆ」とは、健康時の状態に完全に回復した状態のみをいうものではなく、傷病の症状が安定し、医学上一般に認められた医療を行っても、その医療効果が期待できなくなった状態（傷病の症状の回復・改善が期待できなくなった状態）をいいます。「治ゆ」（症状固定）となった後は、療養（補償）</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給付や休業（補償）</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給付は支給されません。</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buNone/>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このことは、精神障害についても同様です。</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心理的負荷による精神障害は、その原因を取り除き、適切な療養を行えば全治し、再度の就労が可能となる場合が多い</a:t>
            </a: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ですが</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、就労が可能な状態でなくとも治ゆ（症状固定）の状態にある場合もあ</a:t>
            </a: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ります</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a:t>
            </a:r>
            <a:endParaRPr lang="en-US" altLang="ja-JP" sz="1200" spc="0" dirty="0">
              <a:effectLst/>
              <a:latin typeface="メイリオ" panose="020B0604030504040204" pitchFamily="50" charset="-128"/>
              <a:ea typeface="メイリオ" panose="020B0604030504040204" pitchFamily="50" charset="-128"/>
              <a:cs typeface="ＭＳ 明朝" panose="02020609040205080304" pitchFamily="17" charset="-128"/>
            </a:endParaRPr>
          </a:p>
          <a:p>
            <a:pPr>
              <a:buNone/>
            </a:pP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a:t>
            </a:r>
          </a:p>
        </p:txBody>
      </p:sp>
      <p:sp>
        <p:nvSpPr>
          <p:cNvPr id="15" name="テキスト ボックス 2">
            <a:extLst>
              <a:ext uri="{FF2B5EF4-FFF2-40B4-BE49-F238E27FC236}">
                <a16:creationId xmlns:a16="http://schemas.microsoft.com/office/drawing/2014/main" id="{127D9AD5-EB23-C760-6361-7891EE9DBAA6}"/>
              </a:ext>
            </a:extLst>
          </p:cNvPr>
          <p:cNvSpPr txBox="1">
            <a:spLocks noChangeArrowheads="1"/>
          </p:cNvSpPr>
          <p:nvPr/>
        </p:nvSpPr>
        <p:spPr bwMode="auto">
          <a:xfrm>
            <a:off x="145817" y="4281022"/>
            <a:ext cx="3039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▶（例）</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再度の就労が可能とな</a:t>
            </a: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った</a:t>
            </a:r>
            <a:r>
              <a:rPr lang="ja-JP" altLang="ja-JP" sz="1200" spc="0" dirty="0">
                <a:effectLst/>
                <a:latin typeface="メイリオ" panose="020B0604030504040204" pitchFamily="50" charset="-128"/>
                <a:ea typeface="メイリオ" panose="020B0604030504040204" pitchFamily="50" charset="-128"/>
                <a:cs typeface="ＭＳ 明朝" panose="02020609040205080304" pitchFamily="17" charset="-128"/>
              </a:rPr>
              <a:t>場合</a:t>
            </a:r>
            <a:endParaRPr lang="en-US" altLang="ja-JP" sz="1200" spc="0" dirty="0">
              <a:effectLst/>
              <a:latin typeface="メイリオ" panose="020B0604030504040204" pitchFamily="50" charset="-128"/>
              <a:ea typeface="メイリオ" panose="020B0604030504040204" pitchFamily="50"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6" name="テキスト ボックス 2">
            <a:extLst>
              <a:ext uri="{FF2B5EF4-FFF2-40B4-BE49-F238E27FC236}">
                <a16:creationId xmlns:a16="http://schemas.microsoft.com/office/drawing/2014/main" id="{5A1EAD1D-AFAA-7A58-BD71-A0F890A8A035}"/>
              </a:ext>
            </a:extLst>
          </p:cNvPr>
          <p:cNvSpPr txBox="1">
            <a:spLocks noChangeArrowheads="1"/>
          </p:cNvSpPr>
          <p:nvPr/>
        </p:nvSpPr>
        <p:spPr bwMode="auto">
          <a:xfrm>
            <a:off x="165098" y="5962365"/>
            <a:ext cx="4749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1200" spc="0" dirty="0">
                <a:effectLst/>
                <a:latin typeface="メイリオ" panose="020B0604030504040204" pitchFamily="50" charset="-128"/>
                <a:ea typeface="メイリオ" panose="020B0604030504040204" pitchFamily="50" charset="-128"/>
                <a:cs typeface="ＭＳ 明朝" panose="02020609040205080304" pitchFamily="17" charset="-128"/>
              </a:rPr>
              <a:t>▶（例）</a:t>
            </a:r>
            <a:r>
              <a:rPr lang="ja-JP" altLang="ja-JP" sz="1200" spc="15" dirty="0">
                <a:effectLst/>
                <a:latin typeface="メイリオ" panose="020B0604030504040204" pitchFamily="50" charset="-128"/>
                <a:ea typeface="メイリオ" panose="020B0604030504040204" pitchFamily="50" charset="-128"/>
                <a:cs typeface="ＭＳ 明朝" panose="02020609040205080304" pitchFamily="17" charset="-128"/>
              </a:rPr>
              <a:t>就労が可能な状態ではないが症状固定の状態にある場合</a:t>
            </a:r>
            <a:endPar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ED4518A1-21C2-5837-5EDD-A6164339A851}"/>
              </a:ext>
            </a:extLst>
          </p:cNvPr>
          <p:cNvSpPr/>
          <p:nvPr/>
        </p:nvSpPr>
        <p:spPr bwMode="auto">
          <a:xfrm>
            <a:off x="215856" y="4537848"/>
            <a:ext cx="4073187" cy="698866"/>
          </a:xfrm>
          <a:prstGeom prst="roundRect">
            <a:avLst/>
          </a:prstGeom>
          <a:solidFill>
            <a:schemeClr val="accent1">
              <a:lumMod val="90000"/>
            </a:schemeClr>
          </a:solidFill>
          <a:ln w="19050" cap="flat" cmpd="sng" algn="ctr">
            <a:noFill/>
            <a:prstDash val="solid"/>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精神障害の症状が現れなくな</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り（</a:t>
            </a:r>
            <a:r>
              <a:rPr lang="ja-JP" altLang="en-US" sz="1200" dirty="0">
                <a:latin typeface="メイリオ" panose="020B0604030504040204" pitchFamily="50" charset="-128"/>
                <a:ea typeface="メイリオ" panose="020B0604030504040204" pitchFamily="50" charset="-128"/>
                <a:cs typeface="Times New Roman" panose="02020603050405020304" pitchFamily="18" charset="0"/>
              </a:rPr>
              <a:t>また</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は</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症状が改善し安定した状態が一定期間継続して</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おり）、</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通常の就労が可能な</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場合</a:t>
            </a:r>
            <a:endParaRPr kumimoji="1" lang="ja-JP" altLang="en-US" sz="1200" b="0" i="0" u="none" strike="noStrike" cap="none" normalizeH="0" baseline="0" dirty="0">
              <a:ln>
                <a:noFill/>
              </a:ln>
              <a:solidFill>
                <a:schemeClr val="tx2"/>
              </a:solidFill>
              <a:effectLst/>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1E6FC431-2CDC-AF54-7B35-E17F593BC468}"/>
              </a:ext>
            </a:extLst>
          </p:cNvPr>
          <p:cNvSpPr/>
          <p:nvPr/>
        </p:nvSpPr>
        <p:spPr bwMode="auto">
          <a:xfrm>
            <a:off x="215856" y="5362678"/>
            <a:ext cx="4093436" cy="493825"/>
          </a:xfrm>
          <a:prstGeom prst="roundRect">
            <a:avLst/>
          </a:prstGeom>
          <a:solidFill>
            <a:schemeClr val="accent1">
              <a:lumMod val="90000"/>
            </a:schemeClr>
          </a:solidFill>
          <a:ln w="19050" cap="flat" cmpd="sng" algn="ctr">
            <a:noFill/>
            <a:prstDash val="solid"/>
            <a:round/>
            <a:headEnd type="none" w="med" len="med"/>
            <a:tailEnd type="none" w="med" len="med"/>
          </a:ln>
          <a:effectLst/>
        </p:spPr>
        <p:txBody>
          <a:bodyPr vert="horz" wrap="square" lIns="91440" tIns="45720" rIns="3600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社会復帰を目指して行ったリハビリテーション療法等を終え</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通常の就労が可能な場合</a:t>
            </a:r>
            <a:endParaRPr kumimoji="1" lang="ja-JP" altLang="en-US" sz="1200" b="0" i="0" u="none" strike="noStrike" cap="none" normalizeH="0" baseline="0" dirty="0">
              <a:ln>
                <a:noFill/>
              </a:ln>
              <a:solidFill>
                <a:schemeClr val="tx2"/>
              </a:solidFill>
              <a:effectLst/>
              <a:latin typeface="メイリオ" panose="020B0604030504040204" pitchFamily="50" charset="-128"/>
              <a:ea typeface="メイリオ" panose="020B0604030504040204" pitchFamily="50" charset="-128"/>
            </a:endParaRPr>
          </a:p>
        </p:txBody>
      </p:sp>
    </p:spTree>
  </p:cSld>
  <p:clrMapOvr>
    <a:masterClrMapping/>
  </p:clrMapOvr>
  <p:transition spd="slow" advTm="435"/>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正方形/長方形 7">
            <a:extLst>
              <a:ext uri="{FF2B5EF4-FFF2-40B4-BE49-F238E27FC236}">
                <a16:creationId xmlns:a16="http://schemas.microsoft.com/office/drawing/2014/main" id="{3C32AA20-1302-11DF-8233-A774DCBF2BAD}"/>
              </a:ext>
            </a:extLst>
          </p:cNvPr>
          <p:cNvSpPr>
            <a:spLocks noChangeArrowheads="1"/>
          </p:cNvSpPr>
          <p:nvPr/>
        </p:nvSpPr>
        <p:spPr bwMode="auto">
          <a:xfrm>
            <a:off x="188913" y="6042586"/>
            <a:ext cx="6480175" cy="3367451"/>
          </a:xfrm>
          <a:prstGeom prst="rect">
            <a:avLst/>
          </a:prstGeom>
          <a:ln>
            <a:solidFill>
              <a:srgbClr val="103185"/>
            </a:solidFill>
            <a:headEnd/>
            <a:tailEnd/>
          </a:ln>
        </p:spPr>
        <p:style>
          <a:lnRef idx="2">
            <a:schemeClr val="accent2"/>
          </a:lnRef>
          <a:fillRef idx="1">
            <a:schemeClr val="lt1"/>
          </a:fillRef>
          <a:effectRef idx="0">
            <a:schemeClr val="accent2"/>
          </a:effectRef>
          <a:fontRef idx="minor">
            <a:schemeClr val="dk1"/>
          </a:fontRef>
        </p:style>
        <p:txBody>
          <a:bodyPr lIns="108000" tIns="72000" rIns="108000">
            <a:spAutoFit/>
          </a:bodyPr>
          <a:lstStyle/>
          <a:p>
            <a:pPr algn="just">
              <a:lnSpc>
                <a:spcPct val="110000"/>
              </a:lnSpc>
              <a:defRPr/>
            </a:pPr>
            <a:r>
              <a:rPr lang="ja-JP" altLang="en-US" sz="1100" spc="50" dirty="0">
                <a:latin typeface="メイリオ" panose="020B0604030504040204" pitchFamily="50" charset="-128"/>
                <a:ea typeface="メイリオ" panose="020B0604030504040204" pitchFamily="50" charset="-128"/>
              </a:rPr>
              <a:t>　Ｂさんは、総合衣料販売店に営業職として勤務していたところ、異動して係長に昇格し、主に新規顧客の開拓</a:t>
            </a:r>
            <a:r>
              <a:rPr lang="ja-JP" altLang="en-US" sz="1100" spc="50" dirty="0">
                <a:solidFill>
                  <a:schemeClr val="tx1"/>
                </a:solidFill>
                <a:latin typeface="メイリオ" panose="020B0604030504040204" pitchFamily="50" charset="-128"/>
                <a:ea typeface="メイリオ" panose="020B0604030504040204" pitchFamily="50" charset="-128"/>
              </a:rPr>
              <a:t>などに従事することとなった。新部署の上司はＢさんに対して連日のように叱責を繰り返し、その際には、「辞めてしまえ」、「死ね」といった発言や書類を投げつけるなどの行為を伴うことも度々あった。</a:t>
            </a:r>
          </a:p>
          <a:p>
            <a:pPr algn="just">
              <a:lnSpc>
                <a:spcPct val="110000"/>
              </a:lnSpc>
              <a:defRPr/>
            </a:pPr>
            <a:r>
              <a:rPr lang="ja-JP" altLang="en-US" sz="1100" spc="50" dirty="0">
                <a:solidFill>
                  <a:schemeClr val="tx1"/>
                </a:solidFill>
                <a:latin typeface="メイリオ" panose="020B0604030504040204" pitchFamily="50" charset="-128"/>
                <a:ea typeface="メイリオ" panose="020B0604030504040204" pitchFamily="50" charset="-128"/>
              </a:rPr>
              <a:t>　係長に昇格してから</a:t>
            </a:r>
            <a:r>
              <a:rPr lang="en-US" altLang="ja-JP" sz="1100" spc="50" dirty="0">
                <a:solidFill>
                  <a:schemeClr val="tx1"/>
                </a:solidFill>
                <a:latin typeface="メイリオ" panose="020B0604030504040204" pitchFamily="50" charset="-128"/>
                <a:ea typeface="メイリオ" panose="020B0604030504040204" pitchFamily="50" charset="-128"/>
              </a:rPr>
              <a:t>3</a:t>
            </a:r>
            <a:r>
              <a:rPr lang="ja-JP" altLang="en-US" sz="1100" spc="50" dirty="0">
                <a:solidFill>
                  <a:schemeClr val="tx1"/>
                </a:solidFill>
                <a:latin typeface="メイリオ" panose="020B0604030504040204" pitchFamily="50" charset="-128"/>
                <a:ea typeface="メイリオ" panose="020B0604030504040204" pitchFamily="50" charset="-128"/>
              </a:rPr>
              <a:t>か月後、抑うつ気分、睡眠障害などの症状が生じ、精神科を受診したところ「うつ病」と診断された。</a:t>
            </a:r>
            <a:endParaRPr lang="en-US" altLang="ja-JP" sz="1100" spc="50" dirty="0">
              <a:solidFill>
                <a:schemeClr val="tx1"/>
              </a:solidFill>
              <a:latin typeface="メイリオ" panose="020B0604030504040204" pitchFamily="50" charset="-128"/>
              <a:ea typeface="メイリオ" panose="020B0604030504040204" pitchFamily="50" charset="-128"/>
            </a:endParaRPr>
          </a:p>
          <a:p>
            <a:pPr algn="just">
              <a:lnSpc>
                <a:spcPct val="110000"/>
              </a:lnSpc>
              <a:spcBef>
                <a:spcPts val="600"/>
              </a:spcBef>
              <a:defRPr/>
            </a:pPr>
            <a:r>
              <a:rPr lang="ja-JP" altLang="en-US" sz="1100" b="1" spc="300" dirty="0">
                <a:solidFill>
                  <a:schemeClr val="tx1"/>
                </a:solidFill>
                <a:latin typeface="メイリオ" panose="020B0604030504040204" pitchFamily="50" charset="-128"/>
                <a:ea typeface="メイリオ" panose="020B0604030504040204" pitchFamily="50" charset="-128"/>
              </a:rPr>
              <a:t>＜判断＞</a:t>
            </a:r>
            <a:endParaRPr lang="en-US" altLang="ja-JP" sz="1100" b="1" spc="300" dirty="0">
              <a:solidFill>
                <a:schemeClr val="tx1"/>
              </a:solidFill>
              <a:latin typeface="メイリオ" panose="020B0604030504040204" pitchFamily="50" charset="-128"/>
              <a:ea typeface="メイリオ" panose="020B0604030504040204" pitchFamily="50" charset="-128"/>
            </a:endParaRPr>
          </a:p>
          <a:p>
            <a:pPr marL="360000" indent="-252000" algn="just">
              <a:lnSpc>
                <a:spcPct val="110000"/>
              </a:lnSpc>
              <a:spcBef>
                <a:spcPts val="300"/>
              </a:spcBef>
              <a:buFont typeface="+mj-ea"/>
              <a:buAutoNum type="circleNumDbPlain"/>
              <a:defRPr/>
            </a:pPr>
            <a:r>
              <a:rPr lang="ja-JP" altLang="en-US" sz="1100" spc="50" dirty="0">
                <a:solidFill>
                  <a:schemeClr val="tx1"/>
                </a:solidFill>
                <a:latin typeface="メイリオ" panose="020B0604030504040204" pitchFamily="50" charset="-128"/>
                <a:ea typeface="メイリオ" panose="020B0604030504040204" pitchFamily="50" charset="-128"/>
              </a:rPr>
              <a:t>「うつ病」は、対象疾病に該当する。</a:t>
            </a:r>
          </a:p>
          <a:p>
            <a:pPr marL="360000" indent="-252000" algn="just">
              <a:lnSpc>
                <a:spcPct val="110000"/>
              </a:lnSpc>
              <a:spcBef>
                <a:spcPts val="300"/>
              </a:spcBef>
              <a:buFont typeface="+mj-ea"/>
              <a:buAutoNum type="circleNumDbPlain"/>
            </a:pPr>
            <a:r>
              <a:rPr lang="ja-JP" altLang="ja-JP" sz="110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上司のＢさんに対する言動には、人格や人間性を否定するようなものが含まれており、それが執拗に行われている状況も認められることから、別表</a:t>
            </a:r>
            <a:r>
              <a:rPr lang="en-US" altLang="ja-JP" sz="110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110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の具体的出来事</a:t>
            </a:r>
            <a:r>
              <a:rPr lang="en-US" altLang="ja-JP" sz="110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22</a:t>
            </a:r>
            <a:r>
              <a:rPr lang="ja-JP" altLang="ja-JP" sz="110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「上司等から、身体的攻撃、精神的攻撃等のパワーハラスメント</a:t>
            </a:r>
            <a:r>
              <a:rPr lang="ja-JP" altLang="ja-JP" sz="1100" spc="50" dirty="0">
                <a:effectLst/>
                <a:latin typeface="メイリオ" panose="020B0604030504040204" pitchFamily="50" charset="-128"/>
                <a:ea typeface="メイリオ" panose="020B0604030504040204" pitchFamily="50" charset="-128"/>
                <a:cs typeface="ＭＳ 明朝" panose="02020609040205080304" pitchFamily="17" charset="-128"/>
              </a:rPr>
              <a:t>を受けた」の心理的負荷「強」の具体例である「部下に対する上司の言動が、業務範囲を逸脱しており、その中に人格や人間性を否定するような言動が含まれ、かつ、これが執拗に行われた」に合致し、総合評価は「強」と判断される。</a:t>
            </a:r>
            <a:endParaRPr lang="ja-JP" altLang="en-US" sz="1100" spc="50" dirty="0">
              <a:solidFill>
                <a:schemeClr val="tx1"/>
              </a:solidFill>
              <a:latin typeface="メイリオ" panose="020B0604030504040204" pitchFamily="50" charset="-128"/>
              <a:ea typeface="メイリオ" panose="020B0604030504040204" pitchFamily="50" charset="-128"/>
            </a:endParaRPr>
          </a:p>
          <a:p>
            <a:pPr marL="360000" indent="-252000" algn="just">
              <a:lnSpc>
                <a:spcPct val="110000"/>
              </a:lnSpc>
              <a:spcBef>
                <a:spcPts val="300"/>
              </a:spcBef>
              <a:buFont typeface="+mj-ea"/>
              <a:buAutoNum type="circleNumDbPlain"/>
              <a:defRPr/>
            </a:pPr>
            <a:r>
              <a:rPr lang="ja-JP" altLang="en-US" sz="1100" spc="50" dirty="0">
                <a:solidFill>
                  <a:schemeClr val="tx1"/>
                </a:solidFill>
                <a:latin typeface="メイリオ" panose="020B0604030504040204" pitchFamily="50" charset="-128"/>
                <a:ea typeface="メイリオ" panose="020B0604030504040204" pitchFamily="50" charset="-128"/>
              </a:rPr>
              <a:t>業務以外の心理的負荷、個体側要因はいずれも顕著なものはなかった。</a:t>
            </a:r>
            <a:endParaRPr lang="en-US" altLang="ja-JP" sz="1100" spc="50" dirty="0">
              <a:latin typeface="メイリオ" panose="020B0604030504040204" pitchFamily="50" charset="-128"/>
              <a:ea typeface="メイリオ" panose="020B0604030504040204" pitchFamily="50" charset="-128"/>
            </a:endParaRPr>
          </a:p>
          <a:p>
            <a:pPr algn="just">
              <a:lnSpc>
                <a:spcPct val="110000"/>
              </a:lnSpc>
              <a:spcBef>
                <a:spcPts val="600"/>
              </a:spcBef>
              <a:defRPr/>
            </a:pPr>
            <a:r>
              <a:rPr lang="ja-JP" altLang="en-US" sz="1100" dirty="0">
                <a:latin typeface="メイリオ" panose="020B0604030504040204" pitchFamily="50" charset="-128"/>
                <a:ea typeface="メイリオ" panose="020B0604030504040204" pitchFamily="50" charset="-128"/>
              </a:rPr>
              <a:t>　①②③より、Ｂさんは労災認定された。</a:t>
            </a:r>
            <a:endParaRPr lang="en-US" altLang="ja-JP" sz="1100" dirty="0">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8A7BBEEA-D46B-2D39-56E3-C477C42498E6}"/>
              </a:ext>
            </a:extLst>
          </p:cNvPr>
          <p:cNvSpPr txBox="1">
            <a:spLocks noChangeArrowheads="1"/>
          </p:cNvSpPr>
          <p:nvPr/>
        </p:nvSpPr>
        <p:spPr bwMode="auto">
          <a:xfrm>
            <a:off x="188913" y="288704"/>
            <a:ext cx="6480175" cy="419721"/>
          </a:xfrm>
          <a:prstGeom prst="rect">
            <a:avLst/>
          </a:prstGeom>
          <a:solidFill>
            <a:srgbClr val="103185"/>
          </a:solidFill>
          <a:ln w="9525">
            <a:noFill/>
            <a:miter lim="800000"/>
            <a:headEnd/>
            <a:tailEnd/>
          </a:ln>
        </p:spPr>
        <p:txBody>
          <a:bodyPr wrap="square" lIns="108000" tIns="72000" rIns="108000">
            <a:spAutoFit/>
          </a:bodyPr>
          <a:lstStyle/>
          <a:p>
            <a:pPr>
              <a:lnSpc>
                <a:spcPct val="120000"/>
              </a:lnSpc>
              <a:defRPr/>
            </a:pPr>
            <a:r>
              <a:rPr lang="en-US" altLang="ja-JP" sz="1700" b="1" dirty="0">
                <a:solidFill>
                  <a:schemeClr val="bg1"/>
                </a:solidFill>
                <a:latin typeface="メイリオ" panose="020B0604030504040204" pitchFamily="50" charset="-128"/>
                <a:ea typeface="メイリオ" panose="020B0604030504040204" pitchFamily="50" charset="-128"/>
              </a:rPr>
              <a:t>13</a:t>
            </a:r>
            <a:r>
              <a:rPr lang="ja-JP" altLang="en-US" sz="1700" b="1" dirty="0">
                <a:solidFill>
                  <a:schemeClr val="bg1"/>
                </a:solidFill>
                <a:latin typeface="メイリオ" panose="020B0604030504040204" pitchFamily="50" charset="-128"/>
                <a:ea typeface="メイリオ" panose="020B0604030504040204" pitchFamily="50" charset="-128"/>
              </a:rPr>
              <a:t>　</a:t>
            </a:r>
            <a:r>
              <a:rPr lang="ja-JP" altLang="en-US" sz="1700" b="1" spc="200" dirty="0">
                <a:solidFill>
                  <a:schemeClr val="bg1"/>
                </a:solidFill>
                <a:latin typeface="メイリオ" panose="020B0604030504040204" pitchFamily="50" charset="-128"/>
                <a:ea typeface="メイリオ" panose="020B0604030504040204" pitchFamily="50" charset="-128"/>
              </a:rPr>
              <a:t>労災認定事例</a:t>
            </a:r>
          </a:p>
        </p:txBody>
      </p:sp>
      <p:sp>
        <p:nvSpPr>
          <p:cNvPr id="9" name="正方形/長方形 8">
            <a:extLst>
              <a:ext uri="{FF2B5EF4-FFF2-40B4-BE49-F238E27FC236}">
                <a16:creationId xmlns:a16="http://schemas.microsoft.com/office/drawing/2014/main" id="{F3753989-8982-66D5-85DF-B74B95D012AE}"/>
              </a:ext>
            </a:extLst>
          </p:cNvPr>
          <p:cNvSpPr/>
          <p:nvPr/>
        </p:nvSpPr>
        <p:spPr bwMode="auto">
          <a:xfrm>
            <a:off x="200282" y="871458"/>
            <a:ext cx="1692245" cy="287337"/>
          </a:xfrm>
          <a:prstGeom prst="rect">
            <a:avLst/>
          </a:prstGeom>
          <a:solidFill>
            <a:srgbClr val="66BAB7"/>
          </a:solidFill>
          <a:ln w="9525" cap="flat" cmpd="sng" algn="ctr">
            <a:noFill/>
            <a:prstDash val="solid"/>
            <a:round/>
            <a:headEnd type="none" w="med" len="med"/>
            <a:tailEnd type="none" w="med" len="med"/>
          </a:ln>
          <a:effectLst/>
        </p:spPr>
        <p:txBody>
          <a:bodyPr wrap="none" anchor="ctr"/>
          <a:lstStyle/>
          <a:p>
            <a:pPr>
              <a:defRPr/>
            </a:pPr>
            <a:endParaRPr lang="ja-JP" altLang="en-US">
              <a:latin typeface="HG丸ｺﾞｼｯｸM-PRO" pitchFamily="50" charset="-128"/>
              <a:ea typeface="HG丸ｺﾞｼｯｸM-PRO" pitchFamily="50" charset="-128"/>
            </a:endParaRPr>
          </a:p>
        </p:txBody>
      </p:sp>
      <p:sp>
        <p:nvSpPr>
          <p:cNvPr id="10246" name="円/楕円 6">
            <a:extLst>
              <a:ext uri="{FF2B5EF4-FFF2-40B4-BE49-F238E27FC236}">
                <a16:creationId xmlns:a16="http://schemas.microsoft.com/office/drawing/2014/main" id="{54941B72-0C82-D546-7BDD-922AA69AD724}"/>
              </a:ext>
            </a:extLst>
          </p:cNvPr>
          <p:cNvSpPr>
            <a:spLocks noChangeArrowheads="1"/>
          </p:cNvSpPr>
          <p:nvPr/>
        </p:nvSpPr>
        <p:spPr bwMode="auto">
          <a:xfrm>
            <a:off x="448059" y="792156"/>
            <a:ext cx="1250931" cy="504825"/>
          </a:xfrm>
          <a:prstGeom prst="ellipse">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3000" b="1">
                <a:solidFill>
                  <a:schemeClr val="tx2"/>
                </a:solidFill>
                <a:latin typeface="Arial" panose="020B0604020202020204" pitchFamily="34" charset="0"/>
                <a:ea typeface="ＭＳ Ｐゴシック" panose="020B0600070205080204" pitchFamily="50" charset="-128"/>
              </a:defRPr>
            </a:lvl1pPr>
            <a:lvl2pPr marL="742950" indent="-285750" eaLnBrk="0" hangingPunct="0">
              <a:defRPr kumimoji="1" sz="3000" b="1">
                <a:solidFill>
                  <a:schemeClr val="tx2"/>
                </a:solidFill>
                <a:latin typeface="Arial" panose="020B0604020202020204" pitchFamily="34" charset="0"/>
                <a:ea typeface="ＭＳ Ｐゴシック" panose="020B0600070205080204" pitchFamily="50" charset="-128"/>
              </a:defRPr>
            </a:lvl2pPr>
            <a:lvl3pPr marL="1143000" indent="-228600" eaLnBrk="0" hangingPunct="0">
              <a:defRPr kumimoji="1" sz="3000" b="1">
                <a:solidFill>
                  <a:schemeClr val="tx2"/>
                </a:solidFill>
                <a:latin typeface="Arial" panose="020B0604020202020204" pitchFamily="34" charset="0"/>
                <a:ea typeface="ＭＳ Ｐゴシック" panose="020B0600070205080204" pitchFamily="50" charset="-128"/>
              </a:defRPr>
            </a:lvl3pPr>
            <a:lvl4pPr marL="1600200" indent="-228600" eaLnBrk="0" hangingPunct="0">
              <a:defRPr kumimoji="1" sz="3000" b="1">
                <a:solidFill>
                  <a:schemeClr val="tx2"/>
                </a:solidFill>
                <a:latin typeface="Arial" panose="020B0604020202020204" pitchFamily="34" charset="0"/>
                <a:ea typeface="ＭＳ Ｐゴシック" panose="020B0600070205080204" pitchFamily="50" charset="-128"/>
              </a:defRPr>
            </a:lvl4pPr>
            <a:lvl5pPr marL="2057400" indent="-228600" eaLnBrk="0" hangingPunct="0">
              <a:defRPr kumimoji="1" sz="3000" b="1">
                <a:solidFill>
                  <a:schemeClr val="tx2"/>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9pPr>
          </a:lstStyle>
          <a:p>
            <a:pPr eaLnBrk="1" hangingPunct="1"/>
            <a:r>
              <a:rPr lang="ja-JP" altLang="en-US" sz="1600" spc="200" dirty="0">
                <a:solidFill>
                  <a:srgbClr val="103185"/>
                </a:solidFill>
                <a:latin typeface="メイリオ" panose="020B0604030504040204" pitchFamily="50" charset="-128"/>
                <a:ea typeface="メイリオ" panose="020B0604030504040204" pitchFamily="50" charset="-128"/>
              </a:rPr>
              <a:t>事例１</a:t>
            </a:r>
          </a:p>
        </p:txBody>
      </p:sp>
      <p:sp>
        <p:nvSpPr>
          <p:cNvPr id="11" name="テキスト ボックス 2">
            <a:extLst>
              <a:ext uri="{FF2B5EF4-FFF2-40B4-BE49-F238E27FC236}">
                <a16:creationId xmlns:a16="http://schemas.microsoft.com/office/drawing/2014/main" id="{5F97B24A-4371-361B-B80B-C831B01D9BA6}"/>
              </a:ext>
            </a:extLst>
          </p:cNvPr>
          <p:cNvSpPr txBox="1">
            <a:spLocks noChangeArrowheads="1"/>
          </p:cNvSpPr>
          <p:nvPr/>
        </p:nvSpPr>
        <p:spPr bwMode="auto">
          <a:xfrm>
            <a:off x="191347" y="1223664"/>
            <a:ext cx="6475306" cy="338930"/>
          </a:xfrm>
          <a:prstGeom prst="rect">
            <a:avLst/>
          </a:prstGeom>
          <a:solidFill>
            <a:schemeClr val="accent5"/>
          </a:solidFill>
          <a:ln w="19050">
            <a:solidFill>
              <a:srgbClr val="103185"/>
            </a:solidFill>
            <a:headEnd/>
            <a:tailEnd/>
          </a:ln>
        </p:spPr>
        <p:style>
          <a:lnRef idx="2">
            <a:schemeClr val="accent2"/>
          </a:lnRef>
          <a:fillRef idx="1">
            <a:schemeClr val="lt1"/>
          </a:fillRef>
          <a:effectRef idx="0">
            <a:schemeClr val="accent2"/>
          </a:effectRef>
          <a:fontRef idx="minor">
            <a:schemeClr val="dk1"/>
          </a:fontRef>
        </p:style>
        <p:txBody>
          <a:bodyPr wrap="square" lIns="108000" tIns="72000" rIns="108000">
            <a:spAutoFit/>
          </a:bodyPr>
          <a:lstStyle/>
          <a:p>
            <a:pPr algn="l">
              <a:lnSpc>
                <a:spcPct val="110000"/>
              </a:lnSpc>
              <a:defRPr/>
            </a:pPr>
            <a:r>
              <a:rPr lang="ja-JP" altLang="en-US" sz="1300" b="1" spc="-20" dirty="0">
                <a:solidFill>
                  <a:schemeClr val="tx1"/>
                </a:solidFill>
                <a:latin typeface="メイリオ" panose="020B0604030504040204" pitchFamily="50" charset="-128"/>
                <a:ea typeface="メイリオ" panose="020B0604030504040204" pitchFamily="50" charset="-128"/>
              </a:rPr>
              <a:t>新規事業の担当となったことにより、適応障害を発病したとして認定された例</a:t>
            </a:r>
            <a:endParaRPr lang="en-US" altLang="ja-JP" sz="1300" b="1" spc="-20" dirty="0">
              <a:solidFill>
                <a:schemeClr val="tx1"/>
              </a:solidFill>
              <a:latin typeface="メイリオ" panose="020B0604030504040204" pitchFamily="50" charset="-128"/>
              <a:ea typeface="メイリオ" panose="020B0604030504040204" pitchFamily="50" charset="-128"/>
            </a:endParaRPr>
          </a:p>
        </p:txBody>
      </p:sp>
      <p:sp>
        <p:nvSpPr>
          <p:cNvPr id="5" name="フッター プレースホルダー 5">
            <a:extLst>
              <a:ext uri="{FF2B5EF4-FFF2-40B4-BE49-F238E27FC236}">
                <a16:creationId xmlns:a16="http://schemas.microsoft.com/office/drawing/2014/main" id="{DC84CB2E-8ED8-F116-D494-A81842536708}"/>
              </a:ext>
            </a:extLst>
          </p:cNvPr>
          <p:cNvSpPr>
            <a:spLocks noGrp="1"/>
          </p:cNvSpPr>
          <p:nvPr>
            <p:ph type="ftr" sz="quarter" idx="11"/>
          </p:nvPr>
        </p:nvSpPr>
        <p:spPr>
          <a:xfrm>
            <a:off x="2708471" y="9558801"/>
            <a:ext cx="1441053" cy="347199"/>
          </a:xfrm>
        </p:spPr>
        <p:txBody>
          <a:bodyPr/>
          <a:lstStyle/>
          <a:p>
            <a:pPr algn="ctr"/>
            <a:r>
              <a:rPr kumimoji="1" lang="en-US" altLang="ja-JP" sz="1100" dirty="0">
                <a:solidFill>
                  <a:schemeClr val="tx1"/>
                </a:solidFill>
                <a:latin typeface="Arial" panose="020B0604020202020204" pitchFamily="34" charset="0"/>
                <a:cs typeface="Arial" panose="020B0604020202020204" pitchFamily="34" charset="0"/>
              </a:rPr>
              <a:t>13</a:t>
            </a:r>
            <a:endParaRPr kumimoji="1" lang="ja-JP" altLang="en-US" sz="1100" dirty="0">
              <a:solidFill>
                <a:schemeClr val="tx1"/>
              </a:solidFill>
              <a:latin typeface="Arial" panose="020B0604020202020204" pitchFamily="34" charset="0"/>
              <a:cs typeface="Arial" panose="020B0604020202020204" pitchFamily="34" charset="0"/>
            </a:endParaRPr>
          </a:p>
        </p:txBody>
      </p:sp>
      <p:sp>
        <p:nvSpPr>
          <p:cNvPr id="3" name="正方形/長方形 2">
            <a:extLst>
              <a:ext uri="{FF2B5EF4-FFF2-40B4-BE49-F238E27FC236}">
                <a16:creationId xmlns:a16="http://schemas.microsoft.com/office/drawing/2014/main" id="{275E2952-849F-F094-C87D-A11893357E0A}"/>
              </a:ext>
            </a:extLst>
          </p:cNvPr>
          <p:cNvSpPr/>
          <p:nvPr/>
        </p:nvSpPr>
        <p:spPr bwMode="auto">
          <a:xfrm>
            <a:off x="204694" y="5329390"/>
            <a:ext cx="1655763" cy="287337"/>
          </a:xfrm>
          <a:prstGeom prst="rect">
            <a:avLst/>
          </a:prstGeom>
          <a:solidFill>
            <a:srgbClr val="66BAB7"/>
          </a:solidFill>
          <a:ln w="9525" cap="flat" cmpd="sng" algn="ctr">
            <a:noFill/>
            <a:prstDash val="solid"/>
            <a:round/>
            <a:headEnd type="none" w="med" len="med"/>
            <a:tailEnd type="none" w="med" len="med"/>
          </a:ln>
          <a:effectLst/>
        </p:spPr>
        <p:txBody>
          <a:bodyPr wrap="none" anchor="ctr"/>
          <a:lstStyle/>
          <a:p>
            <a:pPr>
              <a:defRPr/>
            </a:pPr>
            <a:endParaRPr lang="ja-JP" altLang="en-US">
              <a:latin typeface="HG丸ｺﾞｼｯｸM-PRO" pitchFamily="50" charset="-128"/>
              <a:ea typeface="HG丸ｺﾞｼｯｸM-PRO" pitchFamily="50" charset="-128"/>
            </a:endParaRPr>
          </a:p>
        </p:txBody>
      </p:sp>
      <p:sp>
        <p:nvSpPr>
          <p:cNvPr id="7" name="円/楕円 6">
            <a:extLst>
              <a:ext uri="{FF2B5EF4-FFF2-40B4-BE49-F238E27FC236}">
                <a16:creationId xmlns:a16="http://schemas.microsoft.com/office/drawing/2014/main" id="{D975EFDC-0460-DC61-F4DF-36A6E22DA502}"/>
              </a:ext>
            </a:extLst>
          </p:cNvPr>
          <p:cNvSpPr>
            <a:spLocks noChangeArrowheads="1"/>
          </p:cNvSpPr>
          <p:nvPr/>
        </p:nvSpPr>
        <p:spPr bwMode="auto">
          <a:xfrm>
            <a:off x="420594" y="5234140"/>
            <a:ext cx="1223963" cy="504825"/>
          </a:xfrm>
          <a:prstGeom prst="ellipse">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3000" b="1">
                <a:solidFill>
                  <a:schemeClr val="tx2"/>
                </a:solidFill>
                <a:latin typeface="Arial" panose="020B0604020202020204" pitchFamily="34" charset="0"/>
                <a:ea typeface="ＭＳ Ｐゴシック" panose="020B0600070205080204" pitchFamily="50" charset="-128"/>
              </a:defRPr>
            </a:lvl1pPr>
            <a:lvl2pPr marL="742950" indent="-285750" eaLnBrk="0" hangingPunct="0">
              <a:defRPr kumimoji="1" sz="3000" b="1">
                <a:solidFill>
                  <a:schemeClr val="tx2"/>
                </a:solidFill>
                <a:latin typeface="Arial" panose="020B0604020202020204" pitchFamily="34" charset="0"/>
                <a:ea typeface="ＭＳ Ｐゴシック" panose="020B0600070205080204" pitchFamily="50" charset="-128"/>
              </a:defRPr>
            </a:lvl2pPr>
            <a:lvl3pPr marL="1143000" indent="-228600" eaLnBrk="0" hangingPunct="0">
              <a:defRPr kumimoji="1" sz="3000" b="1">
                <a:solidFill>
                  <a:schemeClr val="tx2"/>
                </a:solidFill>
                <a:latin typeface="Arial" panose="020B0604020202020204" pitchFamily="34" charset="0"/>
                <a:ea typeface="ＭＳ Ｐゴシック" panose="020B0600070205080204" pitchFamily="50" charset="-128"/>
              </a:defRPr>
            </a:lvl3pPr>
            <a:lvl4pPr marL="1600200" indent="-228600" eaLnBrk="0" hangingPunct="0">
              <a:defRPr kumimoji="1" sz="3000" b="1">
                <a:solidFill>
                  <a:schemeClr val="tx2"/>
                </a:solidFill>
                <a:latin typeface="Arial" panose="020B0604020202020204" pitchFamily="34" charset="0"/>
                <a:ea typeface="ＭＳ Ｐゴシック" panose="020B0600070205080204" pitchFamily="50" charset="-128"/>
              </a:defRPr>
            </a:lvl4pPr>
            <a:lvl5pPr marL="2057400" indent="-228600" eaLnBrk="0" hangingPunct="0">
              <a:defRPr kumimoji="1" sz="3000" b="1">
                <a:solidFill>
                  <a:schemeClr val="tx2"/>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3000" b="1">
                <a:solidFill>
                  <a:schemeClr val="tx2"/>
                </a:solidFill>
                <a:latin typeface="Arial" panose="020B0604020202020204" pitchFamily="34" charset="0"/>
                <a:ea typeface="ＭＳ Ｐゴシック" panose="020B0600070205080204" pitchFamily="50" charset="-128"/>
              </a:defRPr>
            </a:lvl9pPr>
          </a:lstStyle>
          <a:p>
            <a:pPr eaLnBrk="1" hangingPunct="1"/>
            <a:r>
              <a:rPr lang="ja-JP" altLang="en-US" sz="1600" spc="200" dirty="0">
                <a:solidFill>
                  <a:srgbClr val="103185"/>
                </a:solidFill>
                <a:latin typeface="メイリオ" panose="020B0604030504040204" pitchFamily="50" charset="-128"/>
                <a:ea typeface="メイリオ" panose="020B0604030504040204" pitchFamily="50" charset="-128"/>
              </a:rPr>
              <a:t>事例２</a:t>
            </a:r>
          </a:p>
        </p:txBody>
      </p:sp>
      <p:sp>
        <p:nvSpPr>
          <p:cNvPr id="6" name="テキスト ボックス 2">
            <a:extLst>
              <a:ext uri="{FF2B5EF4-FFF2-40B4-BE49-F238E27FC236}">
                <a16:creationId xmlns:a16="http://schemas.microsoft.com/office/drawing/2014/main" id="{8B9EC01F-A986-02B7-A5E9-4ADD3C35FDB6}"/>
              </a:ext>
            </a:extLst>
          </p:cNvPr>
          <p:cNvSpPr txBox="1">
            <a:spLocks noChangeArrowheads="1"/>
          </p:cNvSpPr>
          <p:nvPr/>
        </p:nvSpPr>
        <p:spPr bwMode="auto">
          <a:xfrm>
            <a:off x="189648" y="5710644"/>
            <a:ext cx="6478705" cy="338930"/>
          </a:xfrm>
          <a:prstGeom prst="rect">
            <a:avLst/>
          </a:prstGeom>
          <a:solidFill>
            <a:schemeClr val="accent5"/>
          </a:solidFill>
          <a:ln w="19050">
            <a:solidFill>
              <a:srgbClr val="103185"/>
            </a:solidFill>
            <a:headEnd/>
            <a:tailEnd/>
          </a:ln>
        </p:spPr>
        <p:style>
          <a:lnRef idx="2">
            <a:schemeClr val="accent2"/>
          </a:lnRef>
          <a:fillRef idx="1">
            <a:schemeClr val="lt1"/>
          </a:fillRef>
          <a:effectRef idx="0">
            <a:schemeClr val="accent2"/>
          </a:effectRef>
          <a:fontRef idx="minor">
            <a:schemeClr val="dk1"/>
          </a:fontRef>
        </p:style>
        <p:txBody>
          <a:bodyPr wrap="square" lIns="108000" tIns="72000" rIns="108000">
            <a:spAutoFit/>
          </a:bodyPr>
          <a:lstStyle/>
          <a:p>
            <a:pPr algn="l">
              <a:lnSpc>
                <a:spcPct val="110000"/>
              </a:lnSpc>
              <a:defRPr/>
            </a:pPr>
            <a:r>
              <a:rPr lang="ja-JP" altLang="en-US" sz="1300" b="1" spc="-140" dirty="0">
                <a:solidFill>
                  <a:schemeClr val="tx1"/>
                </a:solidFill>
                <a:latin typeface="メイリオ" panose="020B0604030504040204" pitchFamily="50" charset="-128"/>
                <a:ea typeface="メイリオ" panose="020B0604030504040204" pitchFamily="50" charset="-128"/>
              </a:rPr>
              <a:t>上司からパワーハラスメントを受けたことにより、うつ病を発病したとして認定された例　</a:t>
            </a:r>
            <a:endParaRPr lang="en-US" altLang="ja-JP" sz="1300" b="1" spc="-140" dirty="0">
              <a:solidFill>
                <a:schemeClr val="tx1"/>
              </a:solidFill>
              <a:latin typeface="メイリオ" panose="020B0604030504040204" pitchFamily="50" charset="-128"/>
              <a:ea typeface="メイリオ" panose="020B0604030504040204" pitchFamily="50" charset="-128"/>
            </a:endParaRPr>
          </a:p>
        </p:txBody>
      </p:sp>
      <p:sp>
        <p:nvSpPr>
          <p:cNvPr id="12297" name="正方形/長方形 11">
            <a:extLst>
              <a:ext uri="{FF2B5EF4-FFF2-40B4-BE49-F238E27FC236}">
                <a16:creationId xmlns:a16="http://schemas.microsoft.com/office/drawing/2014/main" id="{61F7D91D-2F25-0B1F-C129-0484EA0245E9}"/>
              </a:ext>
            </a:extLst>
          </p:cNvPr>
          <p:cNvSpPr>
            <a:spLocks noChangeArrowheads="1"/>
          </p:cNvSpPr>
          <p:nvPr/>
        </p:nvSpPr>
        <p:spPr bwMode="auto">
          <a:xfrm>
            <a:off x="188913" y="1559312"/>
            <a:ext cx="6480175" cy="3549424"/>
          </a:xfrm>
          <a:prstGeom prst="rect">
            <a:avLst/>
          </a:prstGeom>
          <a:ln w="19050">
            <a:solidFill>
              <a:srgbClr val="103185"/>
            </a:solidFill>
            <a:headEnd/>
            <a:tailEnd/>
          </a:ln>
        </p:spPr>
        <p:style>
          <a:lnRef idx="2">
            <a:schemeClr val="accent2"/>
          </a:lnRef>
          <a:fillRef idx="1">
            <a:schemeClr val="lt1"/>
          </a:fillRef>
          <a:effectRef idx="0">
            <a:schemeClr val="accent2"/>
          </a:effectRef>
          <a:fontRef idx="minor">
            <a:schemeClr val="dk1"/>
          </a:fontRef>
        </p:style>
        <p:txBody>
          <a:bodyPr wrap="square" lIns="108000" tIns="72000" rIns="108000">
            <a:spAutoFit/>
          </a:bodyPr>
          <a:lstStyle/>
          <a:p>
            <a:pPr algn="just">
              <a:lnSpc>
                <a:spcPct val="110000"/>
              </a:lnSpc>
              <a:spcBef>
                <a:spcPts val="600"/>
              </a:spcBef>
              <a:defRPr/>
            </a:pPr>
            <a:r>
              <a:rPr lang="ja-JP" altLang="en-US" sz="1100" spc="50" dirty="0">
                <a:solidFill>
                  <a:schemeClr val="tx1"/>
                </a:solidFill>
                <a:latin typeface="メイリオ" panose="020B0604030504040204" pitchFamily="50" charset="-128"/>
                <a:ea typeface="メイリオ" panose="020B0604030504040204" pitchFamily="50" charset="-128"/>
              </a:rPr>
              <a:t>　Ａさんは、大学卒業後、デジタル通信関連会社に設計技師として勤務していたところ、</a:t>
            </a:r>
            <a:r>
              <a:rPr lang="en-US" altLang="ja-JP" sz="1100" spc="50" dirty="0">
                <a:solidFill>
                  <a:schemeClr val="tx1"/>
                </a:solidFill>
                <a:latin typeface="メイリオ" panose="020B0604030504040204" pitchFamily="50" charset="-128"/>
                <a:ea typeface="メイリオ" panose="020B0604030504040204" pitchFamily="50" charset="-128"/>
              </a:rPr>
              <a:t>3</a:t>
            </a:r>
            <a:r>
              <a:rPr lang="ja-JP" altLang="en-US" sz="1100" spc="50" dirty="0">
                <a:solidFill>
                  <a:schemeClr val="tx1"/>
                </a:solidFill>
                <a:latin typeface="メイリオ" panose="020B0604030504040204" pitchFamily="50" charset="-128"/>
                <a:ea typeface="メイリオ" panose="020B0604030504040204" pitchFamily="50" charset="-128"/>
              </a:rPr>
              <a:t>年目にプロジェクトリーダーに昇格し、新たな分野の商品開発に従事することとなった。しかし、同社にとって初めての技術が多く、設計は難航し、Ａさんの帰宅は翌日の午前</a:t>
            </a:r>
            <a:r>
              <a:rPr lang="en-US" altLang="ja-JP" sz="1100" spc="50" dirty="0">
                <a:solidFill>
                  <a:schemeClr val="tx1"/>
                </a:solidFill>
                <a:latin typeface="メイリオ" panose="020B0604030504040204" pitchFamily="50" charset="-128"/>
                <a:ea typeface="メイリオ" panose="020B0604030504040204" pitchFamily="50" charset="-128"/>
              </a:rPr>
              <a:t>2</a:t>
            </a:r>
            <a:r>
              <a:rPr lang="ja-JP" altLang="en-US" sz="1100" spc="50" dirty="0">
                <a:solidFill>
                  <a:schemeClr val="tx1"/>
                </a:solidFill>
                <a:latin typeface="メイリオ" panose="020B0604030504040204" pitchFamily="50" charset="-128"/>
                <a:ea typeface="メイリオ" panose="020B0604030504040204" pitchFamily="50" charset="-128"/>
              </a:rPr>
              <a:t>時頃に及ぶこともあり、以後、会社から特段の支援もないまま</a:t>
            </a:r>
            <a:r>
              <a:rPr lang="en-US" altLang="ja-JP" sz="1100" spc="50" dirty="0">
                <a:solidFill>
                  <a:schemeClr val="tx1"/>
                </a:solidFill>
                <a:latin typeface="メイリオ" panose="020B0604030504040204" pitchFamily="50" charset="-128"/>
                <a:ea typeface="メイリオ" panose="020B0604030504040204" pitchFamily="50" charset="-128"/>
              </a:rPr>
              <a:t>1</a:t>
            </a:r>
            <a:r>
              <a:rPr lang="ja-JP" altLang="en-US" sz="1100" spc="50" dirty="0">
                <a:solidFill>
                  <a:schemeClr val="tx1"/>
                </a:solidFill>
                <a:latin typeface="メイリオ" panose="020B0604030504040204" pitchFamily="50" charset="-128"/>
                <a:ea typeface="メイリオ" panose="020B0604030504040204" pitchFamily="50" charset="-128"/>
              </a:rPr>
              <a:t>か月当たりの時間外労働時間数は</a:t>
            </a:r>
            <a:r>
              <a:rPr lang="en-US" altLang="ja-JP" sz="1100" spc="50" dirty="0">
                <a:solidFill>
                  <a:schemeClr val="tx1"/>
                </a:solidFill>
                <a:latin typeface="メイリオ" panose="020B0604030504040204" pitchFamily="50" charset="-128"/>
                <a:ea typeface="メイリオ" panose="020B0604030504040204" pitchFamily="50" charset="-128"/>
              </a:rPr>
              <a:t>90</a:t>
            </a:r>
            <a:r>
              <a:rPr lang="ja-JP" altLang="en-US" sz="1100" spc="50" dirty="0">
                <a:solidFill>
                  <a:schemeClr val="tx1"/>
                </a:solidFill>
                <a:latin typeface="メイリオ" panose="020B0604030504040204" pitchFamily="50" charset="-128"/>
                <a:ea typeface="メイリオ" panose="020B0604030504040204" pitchFamily="50" charset="-128"/>
              </a:rPr>
              <a:t>～</a:t>
            </a:r>
            <a:r>
              <a:rPr lang="en-US" altLang="ja-JP" sz="1100" spc="50" dirty="0">
                <a:solidFill>
                  <a:schemeClr val="tx1"/>
                </a:solidFill>
                <a:latin typeface="メイリオ" panose="020B0604030504040204" pitchFamily="50" charset="-128"/>
                <a:ea typeface="メイリオ" panose="020B0604030504040204" pitchFamily="50" charset="-128"/>
              </a:rPr>
              <a:t>120</a:t>
            </a:r>
            <a:r>
              <a:rPr lang="ja-JP" altLang="en-US" sz="1100" spc="50" dirty="0">
                <a:solidFill>
                  <a:schemeClr val="tx1"/>
                </a:solidFill>
                <a:latin typeface="メイリオ" panose="020B0604030504040204" pitchFamily="50" charset="-128"/>
                <a:ea typeface="メイリオ" panose="020B0604030504040204" pitchFamily="50" charset="-128"/>
              </a:rPr>
              <a:t>時間で推移した。</a:t>
            </a:r>
            <a:endParaRPr lang="en-US" altLang="ja-JP" sz="1100" spc="50" dirty="0">
              <a:solidFill>
                <a:schemeClr val="tx1"/>
              </a:solidFill>
              <a:latin typeface="メイリオ" panose="020B0604030504040204" pitchFamily="50" charset="-128"/>
              <a:ea typeface="メイリオ" panose="020B0604030504040204" pitchFamily="50" charset="-128"/>
            </a:endParaRPr>
          </a:p>
          <a:p>
            <a:pPr algn="just">
              <a:lnSpc>
                <a:spcPct val="110000"/>
              </a:lnSpc>
              <a:defRPr/>
            </a:pPr>
            <a:r>
              <a:rPr lang="ja-JP" altLang="en-US" sz="1100" spc="50" dirty="0">
                <a:solidFill>
                  <a:schemeClr val="tx1"/>
                </a:solidFill>
                <a:latin typeface="メイリオ" panose="020B0604030504040204" pitchFamily="50" charset="-128"/>
                <a:ea typeface="メイリオ" panose="020B0604030504040204" pitchFamily="50" charset="-128"/>
              </a:rPr>
              <a:t>　新プロジェクトに従事してから約</a:t>
            </a:r>
            <a:r>
              <a:rPr lang="en-US" altLang="ja-JP" sz="1100" spc="50" dirty="0">
                <a:solidFill>
                  <a:schemeClr val="tx1"/>
                </a:solidFill>
                <a:latin typeface="メイリオ" panose="020B0604030504040204" pitchFamily="50" charset="-128"/>
                <a:ea typeface="メイリオ" panose="020B0604030504040204" pitchFamily="50" charset="-128"/>
              </a:rPr>
              <a:t>4</a:t>
            </a:r>
            <a:r>
              <a:rPr lang="ja-JP" altLang="en-US" sz="1100" spc="50" dirty="0">
                <a:solidFill>
                  <a:schemeClr val="tx1"/>
                </a:solidFill>
                <a:latin typeface="メイリオ" panose="020B0604030504040204" pitchFamily="50" charset="-128"/>
                <a:ea typeface="メイリオ" panose="020B0604030504040204" pitchFamily="50" charset="-128"/>
              </a:rPr>
              <a:t>か月後、抑うつ気分、食欲低下といった症状が生じ、心療内科を受診したところ「適応障害」と診断された。</a:t>
            </a:r>
          </a:p>
          <a:p>
            <a:pPr algn="just">
              <a:lnSpc>
                <a:spcPct val="110000"/>
              </a:lnSpc>
              <a:spcBef>
                <a:spcPts val="600"/>
              </a:spcBef>
              <a:defRPr/>
            </a:pPr>
            <a:r>
              <a:rPr lang="ja-JP" altLang="en-US" sz="1100" b="1" spc="300" dirty="0">
                <a:solidFill>
                  <a:schemeClr val="tx1"/>
                </a:solidFill>
                <a:latin typeface="メイリオ" panose="020B0604030504040204" pitchFamily="50" charset="-128"/>
                <a:ea typeface="メイリオ" panose="020B0604030504040204" pitchFamily="50" charset="-128"/>
              </a:rPr>
              <a:t>＜判断＞</a:t>
            </a:r>
            <a:endParaRPr lang="en-US" altLang="ja-JP" sz="1100" b="1" spc="300" dirty="0">
              <a:solidFill>
                <a:schemeClr val="tx1"/>
              </a:solidFill>
              <a:latin typeface="メイリオ" panose="020B0604030504040204" pitchFamily="50" charset="-128"/>
              <a:ea typeface="メイリオ" panose="020B0604030504040204" pitchFamily="50" charset="-128"/>
            </a:endParaRPr>
          </a:p>
          <a:p>
            <a:pPr marL="360000" indent="-252000" algn="just">
              <a:lnSpc>
                <a:spcPct val="110000"/>
              </a:lnSpc>
              <a:spcBef>
                <a:spcPts val="300"/>
              </a:spcBef>
              <a:buFont typeface="+mj-ea"/>
              <a:buAutoNum type="circleNumDbPlain"/>
              <a:defRPr/>
            </a:pPr>
            <a:r>
              <a:rPr lang="ja-JP" altLang="en-US" sz="1100" spc="50" dirty="0">
                <a:solidFill>
                  <a:schemeClr val="tx1"/>
                </a:solidFill>
                <a:latin typeface="メイリオ" panose="020B0604030504040204" pitchFamily="50" charset="-128"/>
                <a:ea typeface="メイリオ" panose="020B0604030504040204" pitchFamily="50" charset="-128"/>
              </a:rPr>
              <a:t>「適応障害」は、対象疾病に該当する。</a:t>
            </a:r>
          </a:p>
          <a:p>
            <a:pPr marL="360000" indent="-252000" algn="just">
              <a:lnSpc>
                <a:spcPct val="110000"/>
              </a:lnSpc>
              <a:spcBef>
                <a:spcPts val="300"/>
              </a:spcBef>
              <a:buFont typeface="+mj-ea"/>
              <a:buAutoNum type="circleNumDbPlain"/>
              <a:defRPr/>
            </a:pP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新たな分野の商品開発のプロジェクトリーダーとなったことは、別表</a:t>
            </a:r>
            <a:r>
              <a:rPr lang="en-US"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の具体的出来事</a:t>
            </a:r>
            <a:r>
              <a:rPr lang="en-US"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8</a:t>
            </a: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「新規事業や、大型プロジェクト（情報システム構築等を含む）などの担当になった」に該当する</a:t>
            </a:r>
            <a:r>
              <a:rPr lang="ja-JP" altLang="en-US"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失敗した場合に大幅な業績悪化につながるものではな</a:t>
            </a:r>
            <a:r>
              <a:rPr lang="ja-JP" altLang="en-US"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く</a:t>
            </a: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、心理的負荷「中」の具体例である「新規事業等の担当</a:t>
            </a:r>
            <a:r>
              <a:rPr lang="ja-JP" altLang="en-US"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になり、当該業務に当たった</a:t>
            </a: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」に合致し、さらに、この出来事後に恒常的長時間労働</a:t>
            </a:r>
            <a:r>
              <a:rPr lang="ja-JP" altLang="en-US"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が</a:t>
            </a:r>
            <a:r>
              <a:rPr lang="ja-JP" altLang="ja-JP" sz="1100" kern="0" spc="5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認められることから、総合評価は「強」と判断される。</a:t>
            </a:r>
            <a:endParaRPr lang="ja-JP" altLang="en-US" sz="1100" spc="50" dirty="0">
              <a:solidFill>
                <a:schemeClr val="tx1"/>
              </a:solidFill>
              <a:latin typeface="メイリオ" panose="020B0604030504040204" pitchFamily="50" charset="-128"/>
              <a:ea typeface="メイリオ" panose="020B0604030504040204" pitchFamily="50" charset="-128"/>
            </a:endParaRPr>
          </a:p>
          <a:p>
            <a:pPr marL="360000" indent="-252000" algn="just">
              <a:lnSpc>
                <a:spcPct val="110000"/>
              </a:lnSpc>
              <a:spcBef>
                <a:spcPts val="300"/>
              </a:spcBef>
              <a:buFont typeface="+mj-ea"/>
              <a:buAutoNum type="circleNumDbPlain"/>
              <a:defRPr/>
            </a:pPr>
            <a:r>
              <a:rPr lang="ja-JP" altLang="en-US" sz="1100" spc="50" dirty="0">
                <a:solidFill>
                  <a:schemeClr val="tx1"/>
                </a:solidFill>
                <a:latin typeface="メイリオ" panose="020B0604030504040204" pitchFamily="50" charset="-128"/>
                <a:ea typeface="メイリオ" panose="020B0604030504040204" pitchFamily="50" charset="-128"/>
              </a:rPr>
              <a:t>発病直前に妻が交通事故で軽傷を負う出来事があったが、その他に業務以外の心理的負荷、個体側要因はいずれも顕著なものはなかった。</a:t>
            </a:r>
            <a:endParaRPr lang="en-US" altLang="ja-JP" sz="1100" spc="50" dirty="0">
              <a:solidFill>
                <a:schemeClr val="tx1"/>
              </a:solidFill>
              <a:latin typeface="メイリオ" panose="020B0604030504040204" pitchFamily="50" charset="-128"/>
              <a:ea typeface="メイリオ" panose="020B0604030504040204" pitchFamily="50" charset="-128"/>
            </a:endParaRPr>
          </a:p>
          <a:p>
            <a:pPr algn="just">
              <a:lnSpc>
                <a:spcPct val="110000"/>
              </a:lnSpc>
              <a:spcBef>
                <a:spcPts val="600"/>
              </a:spcBef>
              <a:defRPr/>
            </a:pPr>
            <a:r>
              <a:rPr lang="ja-JP" altLang="en-US" sz="1100" dirty="0">
                <a:solidFill>
                  <a:schemeClr val="tx1"/>
                </a:solidFill>
                <a:latin typeface="メイリオ" panose="020B0604030504040204" pitchFamily="50" charset="-128"/>
                <a:ea typeface="メイリオ" panose="020B0604030504040204" pitchFamily="50" charset="-128"/>
              </a:rPr>
              <a:t>　①②③より、Ａさんは労災認定された。 </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289EA3EE-C19E-4217-46BF-5FD71D381C71}"/>
              </a:ext>
            </a:extLst>
          </p:cNvPr>
          <p:cNvSpPr txBox="1">
            <a:spLocks/>
          </p:cNvSpPr>
          <p:nvPr/>
        </p:nvSpPr>
        <p:spPr>
          <a:xfrm>
            <a:off x="6163944" y="9666201"/>
            <a:ext cx="944323" cy="310970"/>
          </a:xfrm>
          <a:prstGeom prst="rect">
            <a:avLst/>
          </a:prstGeom>
          <a:noFill/>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defRPr/>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Ｒ</a:t>
            </a:r>
            <a:r>
              <a:rPr lang="en-US" altLang="ja-JP" sz="1000" dirty="0">
                <a:latin typeface="メイリオ" panose="020B0604030504040204" pitchFamily="50" charset="-128"/>
                <a:ea typeface="メイリオ" panose="020B0604030504040204" pitchFamily="50" charset="-128"/>
              </a:rPr>
              <a:t>5.9</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HGPｺﾞｼｯｸM" panose="020B0600000000000000" pitchFamily="50" charset="-128"/>
              <a:ea typeface="HGPｺﾞｼｯｸM" panose="020B0600000000000000" pitchFamily="50" charset="-128"/>
            </a:endParaRPr>
          </a:p>
          <a:p>
            <a:pPr algn="ctr">
              <a:defRPr/>
            </a:pPr>
            <a:endParaRPr lang="en-US" altLang="ja-JP" sz="1400" dirty="0">
              <a:latin typeface="HGPｺﾞｼｯｸM" panose="020B0600000000000000" pitchFamily="50" charset="-128"/>
              <a:ea typeface="HGPｺﾞｼｯｸM" panose="020B0600000000000000" pitchFamily="50" charset="-128"/>
            </a:endParaRPr>
          </a:p>
        </p:txBody>
      </p:sp>
      <p:sp>
        <p:nvSpPr>
          <p:cNvPr id="15" name="テキスト ボックス 14">
            <a:extLst>
              <a:ext uri="{FF2B5EF4-FFF2-40B4-BE49-F238E27FC236}">
                <a16:creationId xmlns:a16="http://schemas.microsoft.com/office/drawing/2014/main" id="{8DE13DF5-4395-99C9-5349-59C5E0617672}"/>
              </a:ext>
            </a:extLst>
          </p:cNvPr>
          <p:cNvSpPr txBox="1"/>
          <p:nvPr/>
        </p:nvSpPr>
        <p:spPr>
          <a:xfrm>
            <a:off x="3407377" y="9115994"/>
            <a:ext cx="1610385" cy="261610"/>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■請求書ダウンロード　</a:t>
            </a:r>
            <a:endParaRPr kumimoji="1" lang="en-US" altLang="ja-JP" sz="1100" b="1" dirty="0">
              <a:latin typeface="メイリオ" panose="020B0604030504040204" pitchFamily="50" charset="-128"/>
              <a:ea typeface="メイリオ" panose="020B0604030504040204" pitchFamily="50" charset="-128"/>
            </a:endParaRPr>
          </a:p>
        </p:txBody>
      </p:sp>
      <p:graphicFrame>
        <p:nvGraphicFramePr>
          <p:cNvPr id="8" name="表 7">
            <a:extLst>
              <a:ext uri="{FF2B5EF4-FFF2-40B4-BE49-F238E27FC236}">
                <a16:creationId xmlns:a16="http://schemas.microsoft.com/office/drawing/2014/main" id="{1C52E874-106E-E849-54EE-2B0B37C44ED3}"/>
              </a:ext>
            </a:extLst>
          </p:cNvPr>
          <p:cNvGraphicFramePr>
            <a:graphicFrameLocks noGrp="1"/>
          </p:cNvGraphicFramePr>
          <p:nvPr>
            <p:extLst>
              <p:ext uri="{D42A27DB-BD31-4B8C-83A1-F6EECF244321}">
                <p14:modId xmlns:p14="http://schemas.microsoft.com/office/powerpoint/2010/main" val="1767475651"/>
              </p:ext>
            </p:extLst>
          </p:nvPr>
        </p:nvGraphicFramePr>
        <p:xfrm>
          <a:off x="176252" y="411281"/>
          <a:ext cx="6505497" cy="7478481"/>
        </p:xfrm>
        <a:graphic>
          <a:graphicData uri="http://schemas.openxmlformats.org/drawingml/2006/table">
            <a:tbl>
              <a:tblPr>
                <a:tableStyleId>{5C22544A-7EE6-4342-B048-85BDC9FD1C3A}</a:tableStyleId>
              </a:tblPr>
              <a:tblGrid>
                <a:gridCol w="641375">
                  <a:extLst>
                    <a:ext uri="{9D8B030D-6E8A-4147-A177-3AD203B41FA5}">
                      <a16:colId xmlns:a16="http://schemas.microsoft.com/office/drawing/2014/main" val="1674744673"/>
                    </a:ext>
                  </a:extLst>
                </a:gridCol>
                <a:gridCol w="824644">
                  <a:extLst>
                    <a:ext uri="{9D8B030D-6E8A-4147-A177-3AD203B41FA5}">
                      <a16:colId xmlns:a16="http://schemas.microsoft.com/office/drawing/2014/main" val="3441151682"/>
                    </a:ext>
                  </a:extLst>
                </a:gridCol>
                <a:gridCol w="3802520">
                  <a:extLst>
                    <a:ext uri="{9D8B030D-6E8A-4147-A177-3AD203B41FA5}">
                      <a16:colId xmlns:a16="http://schemas.microsoft.com/office/drawing/2014/main" val="1370847010"/>
                    </a:ext>
                  </a:extLst>
                </a:gridCol>
                <a:gridCol w="1236958">
                  <a:extLst>
                    <a:ext uri="{9D8B030D-6E8A-4147-A177-3AD203B41FA5}">
                      <a16:colId xmlns:a16="http://schemas.microsoft.com/office/drawing/2014/main" val="1807618387"/>
                    </a:ext>
                  </a:extLst>
                </a:gridCol>
              </a:tblGrid>
              <a:tr h="145652">
                <a:tc>
                  <a:txBody>
                    <a:bodyPr/>
                    <a:lstStyle/>
                    <a:p>
                      <a:pPr algn="ctr" rtl="0" fontAlgn="ctr">
                        <a:lnSpc>
                          <a:spcPct val="120000"/>
                        </a:lnSpc>
                      </a:pPr>
                      <a:r>
                        <a:rPr lang="ja-JP" altLang="en-US" sz="850" b="0" i="0" u="none" strike="noStrike" spc="150" baseline="0" dirty="0">
                          <a:solidFill>
                            <a:srgbClr val="000000"/>
                          </a:solidFill>
                          <a:effectLst/>
                          <a:latin typeface="メイリオ" panose="020B0604030504040204" pitchFamily="50" charset="-128"/>
                          <a:ea typeface="メイリオ" panose="020B0604030504040204" pitchFamily="50" charset="-128"/>
                        </a:rPr>
                        <a:t>都道府県</a:t>
                      </a: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solidFill>
                      <a:srgbClr val="C9E7E7"/>
                    </a:solidFill>
                  </a:tcPr>
                </a:tc>
                <a:tc>
                  <a:txBody>
                    <a:bodyPr/>
                    <a:lstStyle/>
                    <a:p>
                      <a:pPr algn="ctr" rtl="0" fontAlgn="ctr">
                        <a:lnSpc>
                          <a:spcPct val="120000"/>
                        </a:lnSpc>
                      </a:pPr>
                      <a:r>
                        <a:rPr lang="ja-JP" altLang="en-US" sz="850" b="0" i="0" u="none" strike="noStrike" spc="150" baseline="0" dirty="0">
                          <a:solidFill>
                            <a:srgbClr val="000000"/>
                          </a:solidFill>
                          <a:effectLst/>
                          <a:latin typeface="メイリオ" panose="020B0604030504040204" pitchFamily="50" charset="-128"/>
                          <a:ea typeface="メイリオ" panose="020B0604030504040204" pitchFamily="50" charset="-128"/>
                        </a:rPr>
                        <a:t>郵便番号</a:t>
                      </a: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solidFill>
                      <a:srgbClr val="C9E7E7"/>
                    </a:solidFill>
                  </a:tcPr>
                </a:tc>
                <a:tc>
                  <a:txBody>
                    <a:bodyPr/>
                    <a:lstStyle/>
                    <a:p>
                      <a:pPr algn="ctr" rtl="0" fontAlgn="ctr">
                        <a:lnSpc>
                          <a:spcPct val="120000"/>
                        </a:lnSpc>
                      </a:pPr>
                      <a:r>
                        <a:rPr lang="ja-JP" altLang="en-US" sz="850" b="0" i="0" u="none" strike="noStrike" spc="150" baseline="0" dirty="0">
                          <a:solidFill>
                            <a:srgbClr val="000000"/>
                          </a:solidFill>
                          <a:effectLst/>
                          <a:latin typeface="メイリオ" panose="020B0604030504040204" pitchFamily="50" charset="-128"/>
                          <a:ea typeface="メイリオ" panose="020B0604030504040204" pitchFamily="50" charset="-128"/>
                        </a:rPr>
                        <a:t>所在地</a:t>
                      </a:r>
                      <a:endParaRPr lang="zh-CN" altLang="en-US" sz="850" b="0" i="0" u="none" strike="noStrike" spc="150" baseline="0"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solidFill>
                      <a:srgbClr val="C9E7E7"/>
                    </a:solidFill>
                  </a:tcPr>
                </a:tc>
                <a:tc>
                  <a:txBody>
                    <a:bodyPr/>
                    <a:lstStyle/>
                    <a:p>
                      <a:pPr algn="ctr" rtl="0" fontAlgn="ctr">
                        <a:lnSpc>
                          <a:spcPct val="120000"/>
                        </a:lnSpc>
                      </a:pPr>
                      <a:r>
                        <a:rPr lang="ja-JP" altLang="en-US" sz="850" b="0" i="0" u="none" strike="noStrike" spc="150" baseline="0" dirty="0">
                          <a:solidFill>
                            <a:srgbClr val="000000"/>
                          </a:solidFill>
                          <a:effectLst/>
                          <a:latin typeface="メイリオ" panose="020B0604030504040204" pitchFamily="50" charset="-128"/>
                          <a:ea typeface="メイリオ" panose="020B0604030504040204" pitchFamily="50" charset="-128"/>
                        </a:rPr>
                        <a:t>電話番号</a:t>
                      </a:r>
                      <a:endParaRPr lang="en-US" altLang="ja-JP" sz="850" b="0" i="0" u="none" strike="noStrike" spc="150" baseline="0"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solidFill>
                      <a:srgbClr val="C9E7E7"/>
                    </a:solidFill>
                  </a:tcPr>
                </a:tc>
                <a:extLst>
                  <a:ext uri="{0D108BD9-81ED-4DB2-BD59-A6C34878D82A}">
                    <a16:rowId xmlns:a16="http://schemas.microsoft.com/office/drawing/2014/main" val="2474873988"/>
                  </a:ext>
                </a:extLst>
              </a:tr>
              <a:tr h="155364">
                <a:tc>
                  <a:txBody>
                    <a:bodyPr/>
                    <a:lstStyle/>
                    <a:p>
                      <a:pPr algn="ctr" rtl="0" fontAlgn="ctr">
                        <a:lnSpc>
                          <a:spcPct val="110000"/>
                        </a:lnSpc>
                      </a:pPr>
                      <a:r>
                        <a:rPr lang="ja-JP" altLang="en-US" sz="850" u="none" strike="noStrike" spc="200" baseline="0" dirty="0">
                          <a:effectLst/>
                          <a:latin typeface="メイリオ" panose="020B0604030504040204" pitchFamily="50" charset="-128"/>
                          <a:ea typeface="メイリオ" panose="020B0604030504040204" pitchFamily="50" charset="-128"/>
                        </a:rPr>
                        <a:t>北海道</a:t>
                      </a:r>
                      <a:r>
                        <a:rPr lang="ja-JP" altLang="en-US" sz="850" u="none" strike="noStrike" dirty="0">
                          <a:effectLst/>
                          <a:latin typeface="メイリオ" panose="020B0604030504040204" pitchFamily="50" charset="-128"/>
                          <a:ea typeface="メイリオ" panose="020B0604030504040204" pitchFamily="50" charset="-128"/>
                        </a:rPr>
                        <a:t>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060-8566</a:t>
                      </a:r>
                      <a:r>
                        <a:rPr lang="ja-JP" altLang="en-US" sz="850" u="none" strike="noStrike" dirty="0">
                          <a:effectLst/>
                          <a:latin typeface="メイリオ" panose="020B0604030504040204" pitchFamily="50" charset="-128"/>
                          <a:ea typeface="メイリオ" panose="020B0604030504040204" pitchFamily="50" charset="-128"/>
                        </a:rPr>
                        <a:t>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CN" altLang="en-US" sz="850" u="none" strike="noStrike" dirty="0">
                          <a:effectLst/>
                          <a:latin typeface="メイリオ" panose="020B0604030504040204" pitchFamily="50" charset="-128"/>
                          <a:ea typeface="メイリオ" panose="020B0604030504040204" pitchFamily="50" charset="-128"/>
                        </a:rPr>
                        <a:t>札幌市北区北</a:t>
                      </a:r>
                      <a:r>
                        <a:rPr lang="en-US" altLang="zh-CN" sz="850" u="none" strike="noStrike" dirty="0">
                          <a:effectLst/>
                          <a:latin typeface="メイリオ" panose="020B0604030504040204" pitchFamily="50" charset="-128"/>
                          <a:ea typeface="メイリオ" panose="020B0604030504040204" pitchFamily="50" charset="-128"/>
                        </a:rPr>
                        <a:t>8</a:t>
                      </a:r>
                      <a:r>
                        <a:rPr lang="zh-CN" altLang="en-US" sz="850" u="none" strike="noStrike" dirty="0">
                          <a:effectLst/>
                          <a:latin typeface="メイリオ" panose="020B0604030504040204" pitchFamily="50" charset="-128"/>
                          <a:ea typeface="メイリオ" panose="020B0604030504040204" pitchFamily="50" charset="-128"/>
                        </a:rPr>
                        <a:t>条西</a:t>
                      </a:r>
                      <a:r>
                        <a:rPr lang="en-US" altLang="zh-CN" sz="850" u="none" strike="noStrike" dirty="0">
                          <a:effectLst/>
                          <a:latin typeface="メイリオ" panose="020B0604030504040204" pitchFamily="50" charset="-128"/>
                          <a:ea typeface="メイリオ" panose="020B0604030504040204" pitchFamily="50" charset="-128"/>
                        </a:rPr>
                        <a:t>2</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　札幌第</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合同庁舎　　　　　　　　　　　　　　　　</a:t>
                      </a:r>
                      <a:endParaRPr lang="zh-CN"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011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709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2311</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427194932"/>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青    森</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030-8558</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青森市新町</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4</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25</a:t>
                      </a:r>
                      <a:r>
                        <a:rPr lang="ja-JP" altLang="en-US" sz="850" u="none" strike="noStrike" dirty="0">
                          <a:effectLst/>
                          <a:latin typeface="メイリオ" panose="020B0604030504040204" pitchFamily="50" charset="-128"/>
                          <a:ea typeface="メイリオ" panose="020B0604030504040204" pitchFamily="50" charset="-128"/>
                        </a:rPr>
                        <a:t>　青森合同庁舎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017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734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4115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308048115"/>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岩    手</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020-8522</a:t>
                      </a:r>
                      <a:endParaRPr lang="en-US" altLang="ja-JP"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盛岡市盛岡駅西通</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9</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15</a:t>
                      </a:r>
                      <a:r>
                        <a:rPr lang="zh-TW" altLang="en-US" sz="850" u="none" strike="noStrike" dirty="0">
                          <a:effectLst/>
                          <a:latin typeface="メイリオ" panose="020B0604030504040204" pitchFamily="50" charset="-128"/>
                          <a:ea typeface="メイリオ" panose="020B0604030504040204" pitchFamily="50" charset="-128"/>
                        </a:rPr>
                        <a:t>　盛岡第</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合同庁舎                                               </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019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604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3009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968984188"/>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宮    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983-8585</a:t>
                      </a:r>
                      <a:r>
                        <a:rPr lang="ja-JP" altLang="en-US" sz="850" u="none" strike="noStrike">
                          <a:effectLst/>
                          <a:latin typeface="メイリオ" panose="020B0604030504040204" pitchFamily="50" charset="-128"/>
                          <a:ea typeface="メイリオ" panose="020B0604030504040204" pitchFamily="50" charset="-128"/>
                        </a:rPr>
                        <a:t>　　</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仙台市宮城野区鉄砲町</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仙台第</a:t>
                      </a:r>
                      <a:r>
                        <a:rPr lang="en-US" altLang="zh-TW" sz="850" u="none" strike="noStrike" dirty="0">
                          <a:effectLst/>
                          <a:latin typeface="メイリオ" panose="020B0604030504040204" pitchFamily="50" charset="-128"/>
                          <a:ea typeface="メイリオ" panose="020B0604030504040204" pitchFamily="50" charset="-128"/>
                        </a:rPr>
                        <a:t>4</a:t>
                      </a:r>
                      <a:r>
                        <a:rPr lang="zh-TW" altLang="en-US" sz="850" u="none" strike="noStrike" dirty="0">
                          <a:effectLst/>
                          <a:latin typeface="メイリオ" panose="020B0604030504040204" pitchFamily="50" charset="-128"/>
                          <a:ea typeface="メイリオ" panose="020B0604030504040204" pitchFamily="50" charset="-128"/>
                        </a:rPr>
                        <a:t>合同庁舎　　　　　　　　　　　　　　　　　</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299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8843</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719034031"/>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秋    田</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010-0951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秋田市山王</a:t>
                      </a:r>
                      <a:r>
                        <a:rPr lang="en-US" altLang="ja-JP" sz="850" u="none" strike="noStrike" dirty="0">
                          <a:effectLst/>
                          <a:latin typeface="メイリオ" panose="020B0604030504040204" pitchFamily="50" charset="-128"/>
                          <a:ea typeface="メイリオ" panose="020B0604030504040204" pitchFamily="50" charset="-128"/>
                        </a:rPr>
                        <a:t>7</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　秋田合同庁舎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018</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883</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4275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530730336"/>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山    形</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990-8567</a:t>
                      </a:r>
                      <a:endParaRPr lang="en-US" altLang="ja-JP"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山形市香澄町</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　山交ビル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624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8227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594908933"/>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福    島</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960-8021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福島市霞町</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46</a:t>
                      </a:r>
                      <a:r>
                        <a:rPr lang="zh-TW" altLang="en-US" sz="850" u="none" strike="noStrike" dirty="0">
                          <a:effectLst/>
                          <a:latin typeface="メイリオ" panose="020B0604030504040204" pitchFamily="50" charset="-128"/>
                          <a:ea typeface="メイリオ" panose="020B0604030504040204" pitchFamily="50" charset="-128"/>
                        </a:rPr>
                        <a:t>　福島合同庁舎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536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4605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262918867"/>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茨    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310-8511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水戸市宮町</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8</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31</a:t>
                      </a:r>
                      <a:r>
                        <a:rPr lang="zh-TW" altLang="en-US" sz="850" u="none" strike="noStrike" dirty="0">
                          <a:effectLst/>
                          <a:latin typeface="メイリオ" panose="020B0604030504040204" pitchFamily="50" charset="-128"/>
                          <a:ea typeface="メイリオ" panose="020B0604030504040204" pitchFamily="50" charset="-128"/>
                        </a:rPr>
                        <a:t>　茨城労働総合庁舎                                            </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6217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864486768"/>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栃    木</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320-0845</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宇都宮市明保野町</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4</a:t>
                      </a:r>
                      <a:r>
                        <a:rPr lang="zh-TW" altLang="en-US" sz="850" u="none" strike="noStrike" dirty="0">
                          <a:effectLst/>
                          <a:latin typeface="メイリオ" panose="020B0604030504040204" pitchFamily="50" charset="-128"/>
                          <a:ea typeface="メイリオ" panose="020B0604030504040204" pitchFamily="50" charset="-128"/>
                        </a:rPr>
                        <a:t>　宇都宮第</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地方合同庁舎                                </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634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9118</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228609164"/>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群    馬</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371-8567</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前橋市大手町</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3</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前橋地方合同庁舎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896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4738</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107572819"/>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埼    玉</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330-6016</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さいたま市中央区新都心</a:t>
                      </a:r>
                      <a:r>
                        <a:rPr lang="en-US" altLang="ja-JP" sz="850" u="none" strike="noStrike" dirty="0">
                          <a:effectLst/>
                          <a:latin typeface="メイリオ" panose="020B0604030504040204" pitchFamily="50" charset="-128"/>
                          <a:ea typeface="メイリオ" panose="020B0604030504040204" pitchFamily="50" charset="-128"/>
                        </a:rPr>
                        <a:t>11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　ランド・アクシス・タワー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048</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600</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6207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935649777"/>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千    葉</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260-8612</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千葉市中央区中央</a:t>
                      </a:r>
                      <a:r>
                        <a:rPr lang="en-US" altLang="zh-TW" sz="850" u="none" strike="noStrike" dirty="0">
                          <a:effectLst/>
                          <a:latin typeface="メイリオ" panose="020B0604030504040204" pitchFamily="50" charset="-128"/>
                          <a:ea typeface="メイリオ" panose="020B0604030504040204" pitchFamily="50" charset="-128"/>
                        </a:rPr>
                        <a:t>4</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千葉第</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地方合同庁舎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043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4313</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517441267"/>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東    京</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102-8306</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CN" altLang="en-US" sz="850" u="none" strike="noStrike" dirty="0">
                          <a:effectLst/>
                          <a:latin typeface="メイリオ" panose="020B0604030504040204" pitchFamily="50" charset="-128"/>
                          <a:ea typeface="メイリオ" panose="020B0604030504040204" pitchFamily="50" charset="-128"/>
                        </a:rPr>
                        <a:t>千代田区九段南</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2</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　九段第</a:t>
                      </a:r>
                      <a:r>
                        <a:rPr lang="en-US" altLang="zh-CN" sz="850" u="none" strike="noStrike" dirty="0">
                          <a:effectLst/>
                          <a:latin typeface="メイリオ" panose="020B0604030504040204" pitchFamily="50" charset="-128"/>
                          <a:ea typeface="メイリオ" panose="020B0604030504040204" pitchFamily="50" charset="-128"/>
                        </a:rPr>
                        <a:t>3</a:t>
                      </a:r>
                      <a:r>
                        <a:rPr lang="zh-CN" altLang="en-US" sz="850" u="none" strike="noStrike" dirty="0">
                          <a:effectLst/>
                          <a:latin typeface="メイリオ" panose="020B0604030504040204" pitchFamily="50" charset="-128"/>
                          <a:ea typeface="メイリオ" panose="020B0604030504040204" pitchFamily="50" charset="-128"/>
                        </a:rPr>
                        <a:t>合同庁舎</a:t>
                      </a:r>
                      <a:endParaRPr lang="zh-CN"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3512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1617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207154442"/>
                  </a:ext>
                </a:extLst>
              </a:tr>
              <a:tr h="155364">
                <a:tc>
                  <a:txBody>
                    <a:bodyPr/>
                    <a:lstStyle/>
                    <a:p>
                      <a:pPr algn="ctr" rtl="0" fontAlgn="ctr">
                        <a:lnSpc>
                          <a:spcPct val="110000"/>
                        </a:lnSpc>
                      </a:pPr>
                      <a:r>
                        <a:rPr lang="ja-JP" altLang="en-US" sz="850" u="none" strike="noStrike" spc="200" baseline="0" dirty="0">
                          <a:effectLst/>
                          <a:latin typeface="メイリオ" panose="020B0604030504040204" pitchFamily="50" charset="-128"/>
                          <a:ea typeface="メイリオ" panose="020B0604030504040204" pitchFamily="50" charset="-128"/>
                        </a:rPr>
                        <a:t>神奈川</a:t>
                      </a:r>
                      <a:endParaRPr lang="ja-JP" altLang="en-US" sz="850" b="0" i="0" u="none" strike="noStrike" spc="200" baseline="0"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231-8434</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CN" altLang="en-US" sz="850" u="none" strike="noStrike" dirty="0">
                          <a:effectLst/>
                          <a:latin typeface="メイリオ" panose="020B0604030504040204" pitchFamily="50" charset="-128"/>
                          <a:ea typeface="メイリオ" panose="020B0604030504040204" pitchFamily="50" charset="-128"/>
                        </a:rPr>
                        <a:t>横浜市中区北仲通</a:t>
                      </a:r>
                      <a:r>
                        <a:rPr lang="en-US" altLang="zh-CN" sz="850" u="none" strike="noStrike" dirty="0">
                          <a:effectLst/>
                          <a:latin typeface="メイリオ" panose="020B0604030504040204" pitchFamily="50" charset="-128"/>
                          <a:ea typeface="メイリオ" panose="020B0604030504040204" pitchFamily="50" charset="-128"/>
                        </a:rPr>
                        <a:t>5</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57</a:t>
                      </a:r>
                      <a:r>
                        <a:rPr lang="zh-CN" altLang="en-US" sz="850" u="none" strike="noStrike" dirty="0">
                          <a:effectLst/>
                          <a:latin typeface="メイリオ" panose="020B0604030504040204" pitchFamily="50" charset="-128"/>
                          <a:ea typeface="メイリオ" panose="020B0604030504040204" pitchFamily="50" charset="-128"/>
                        </a:rPr>
                        <a:t>　横浜第</a:t>
                      </a:r>
                      <a:r>
                        <a:rPr lang="en-US" altLang="zh-CN" sz="850" u="none" strike="noStrike" dirty="0">
                          <a:effectLst/>
                          <a:latin typeface="メイリオ" panose="020B0604030504040204" pitchFamily="50" charset="-128"/>
                          <a:ea typeface="メイリオ" panose="020B0604030504040204" pitchFamily="50" charset="-128"/>
                        </a:rPr>
                        <a:t>2</a:t>
                      </a:r>
                      <a:r>
                        <a:rPr lang="zh-CN" altLang="en-US" sz="850" u="none" strike="noStrike" dirty="0">
                          <a:effectLst/>
                          <a:latin typeface="メイリオ" panose="020B0604030504040204" pitchFamily="50" charset="-128"/>
                          <a:ea typeface="メイリオ" panose="020B0604030504040204" pitchFamily="50" charset="-128"/>
                        </a:rPr>
                        <a:t>合同庁舎</a:t>
                      </a:r>
                      <a:endParaRPr lang="zh-CN"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045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211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7355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404325788"/>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新    潟</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950-8625</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新潟市中央区美咲町</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新潟美咲合同庁舎</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号館                                                               </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288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3506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677010841"/>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富    山</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930-8509</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富山市神通本町</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5</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5</a:t>
                      </a:r>
                      <a:r>
                        <a:rPr lang="ja-JP" altLang="en-US" sz="850" u="none" strike="noStrike" dirty="0">
                          <a:effectLst/>
                          <a:latin typeface="メイリオ" panose="020B0604030504040204" pitchFamily="50" charset="-128"/>
                          <a:ea typeface="メイリオ" panose="020B0604030504040204" pitchFamily="50" charset="-128"/>
                        </a:rPr>
                        <a:t>　富山労働総合庁舎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432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2739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321606011"/>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石    川</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920-0024</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金沢市西念</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4</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　金沢駅西合同庁舎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265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4426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237287000"/>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福    井</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910-8559</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福井市春山</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54</a:t>
                      </a:r>
                      <a:r>
                        <a:rPr lang="ja-JP" altLang="en-US" sz="850" u="none" strike="noStrike" dirty="0">
                          <a:effectLst/>
                          <a:latin typeface="メイリオ" panose="020B0604030504040204" pitchFamily="50" charset="-128"/>
                          <a:ea typeface="メイリオ" panose="020B0604030504040204" pitchFamily="50" charset="-128"/>
                        </a:rPr>
                        <a:t>　福井春山合同庁舎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0776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2656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684371128"/>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山    梨</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400-8577</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甲府市丸の内</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11</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055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2856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523223097"/>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長    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380-8572</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長野市中御所</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22</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026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0556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893376954"/>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岐    阜</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500-8723</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岐阜市金竜町</a:t>
                      </a:r>
                      <a:r>
                        <a:rPr lang="en-US" altLang="ja-JP" sz="850" u="none" strike="noStrike" dirty="0">
                          <a:effectLst/>
                          <a:latin typeface="メイリオ" panose="020B0604030504040204" pitchFamily="50" charset="-128"/>
                          <a:ea typeface="メイリオ" panose="020B0604030504040204" pitchFamily="50" charset="-128"/>
                        </a:rPr>
                        <a:t>5</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13</a:t>
                      </a:r>
                      <a:r>
                        <a:rPr lang="ja-JP" altLang="en-US" sz="850" u="none" strike="noStrike" dirty="0">
                          <a:effectLst/>
                          <a:latin typeface="メイリオ" panose="020B0604030504040204" pitchFamily="50" charset="-128"/>
                          <a:ea typeface="メイリオ" panose="020B0604030504040204" pitchFamily="50" charset="-128"/>
                        </a:rPr>
                        <a:t>　岐阜合同庁舎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058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245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8105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652247121"/>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静    岡</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420-8639</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CN" altLang="en-US" sz="850" u="none" strike="noStrike" dirty="0">
                          <a:effectLst/>
                          <a:latin typeface="メイリオ" panose="020B0604030504040204" pitchFamily="50" charset="-128"/>
                          <a:ea typeface="メイリオ" panose="020B0604030504040204" pitchFamily="50" charset="-128"/>
                        </a:rPr>
                        <a:t>静岡市葵区追手町</a:t>
                      </a:r>
                      <a:r>
                        <a:rPr lang="en-US" altLang="zh-CN" sz="850" u="none" strike="noStrike" dirty="0">
                          <a:effectLst/>
                          <a:latin typeface="メイリオ" panose="020B0604030504040204" pitchFamily="50" charset="-128"/>
                          <a:ea typeface="メイリオ" panose="020B0604030504040204" pitchFamily="50" charset="-128"/>
                        </a:rPr>
                        <a:t>9</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50</a:t>
                      </a:r>
                      <a:r>
                        <a:rPr lang="zh-CN" altLang="en-US" sz="850" u="none" strike="noStrike" dirty="0">
                          <a:effectLst/>
                          <a:latin typeface="メイリオ" panose="020B0604030504040204" pitchFamily="50" charset="-128"/>
                          <a:ea typeface="メイリオ" panose="020B0604030504040204" pitchFamily="50" charset="-128"/>
                        </a:rPr>
                        <a:t>　静岡地方合同庁舎</a:t>
                      </a:r>
                      <a:endParaRPr lang="zh-CN"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054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254</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6369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404061496"/>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愛    知</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460-0008</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名古屋市中区栄</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　名古屋広小路ビルヂング</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052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855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2147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686378474"/>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三    重</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514-8524</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津市島崎町</a:t>
                      </a:r>
                      <a:r>
                        <a:rPr lang="en-US" altLang="zh-TW" sz="850" u="none" strike="noStrike" dirty="0">
                          <a:effectLst/>
                          <a:latin typeface="メイリオ" panose="020B0604030504040204" pitchFamily="50" charset="-128"/>
                          <a:ea typeface="メイリオ" panose="020B0604030504040204" pitchFamily="50" charset="-128"/>
                        </a:rPr>
                        <a:t>327</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　津第二地方合同庁舎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059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2109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359917386"/>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滋    賀</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520-0806</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大津市打出浜</a:t>
                      </a:r>
                      <a:r>
                        <a:rPr lang="en-US" altLang="ja-JP" sz="850" u="none" strike="noStrike" dirty="0">
                          <a:effectLst/>
                          <a:latin typeface="メイリオ" panose="020B0604030504040204" pitchFamily="50" charset="-128"/>
                          <a:ea typeface="メイリオ" panose="020B0604030504040204" pitchFamily="50" charset="-128"/>
                        </a:rPr>
                        <a:t>14</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15</a:t>
                      </a:r>
                      <a:r>
                        <a:rPr lang="ja-JP" altLang="en-US" sz="850" u="none" strike="noStrike" dirty="0">
                          <a:effectLst/>
                          <a:latin typeface="メイリオ" panose="020B0604030504040204" pitchFamily="50" charset="-128"/>
                          <a:ea typeface="メイリオ" panose="020B0604030504040204" pitchFamily="50" charset="-128"/>
                        </a:rPr>
                        <a:t>　滋賀労働総合庁舎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522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6630</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628250944"/>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京    都</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604-0846</a:t>
                      </a:r>
                      <a:endParaRPr lang="en-US" altLang="ja-JP"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京都市中京区両替町通御池上ル金吹町</a:t>
                      </a:r>
                      <a:r>
                        <a:rPr lang="en-US" altLang="ja-JP" sz="850" u="none" strike="noStrike" dirty="0">
                          <a:effectLst/>
                          <a:latin typeface="メイリオ" panose="020B0604030504040204" pitchFamily="50" charset="-128"/>
                          <a:ea typeface="メイリオ" panose="020B0604030504040204" pitchFamily="50" charset="-128"/>
                        </a:rPr>
                        <a:t>451</a:t>
                      </a:r>
                      <a:r>
                        <a:rPr lang="ja-JP" altLang="en-US" sz="850" u="none" strike="noStrike" dirty="0">
                          <a:effectLst/>
                          <a:latin typeface="メイリオ" panose="020B0604030504040204" pitchFamily="50" charset="-128"/>
                          <a:ea typeface="メイリオ" panose="020B0604030504040204" pitchFamily="50" charset="-128"/>
                        </a:rPr>
                        <a:t>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241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3217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90016472"/>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大    阪</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540-8527</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CN" altLang="en-US" sz="850" u="none" strike="noStrike" dirty="0">
                          <a:effectLst/>
                          <a:latin typeface="メイリオ" panose="020B0604030504040204" pitchFamily="50" charset="-128"/>
                          <a:ea typeface="メイリオ" panose="020B0604030504040204" pitchFamily="50" charset="-128"/>
                        </a:rPr>
                        <a:t>大阪市中央区大手前</a:t>
                      </a:r>
                      <a:r>
                        <a:rPr lang="en-US" altLang="zh-CN" sz="850" u="none" strike="noStrike" dirty="0">
                          <a:effectLst/>
                          <a:latin typeface="メイリオ" panose="020B0604030504040204" pitchFamily="50" charset="-128"/>
                          <a:ea typeface="メイリオ" panose="020B0604030504040204" pitchFamily="50" charset="-128"/>
                        </a:rPr>
                        <a:t>4</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67</a:t>
                      </a:r>
                      <a:r>
                        <a:rPr lang="zh-CN" altLang="en-US" sz="850" u="none" strike="noStrike" dirty="0">
                          <a:effectLst/>
                          <a:latin typeface="メイリオ" panose="020B0604030504040204" pitchFamily="50" charset="-128"/>
                          <a:ea typeface="メイリオ" panose="020B0604030504040204" pitchFamily="50" charset="-128"/>
                        </a:rPr>
                        <a:t>　大阪合同庁舎第</a:t>
                      </a:r>
                      <a:r>
                        <a:rPr lang="en-US" altLang="zh-CN" sz="850" u="none" strike="noStrike" dirty="0">
                          <a:effectLst/>
                          <a:latin typeface="メイリオ" panose="020B0604030504040204" pitchFamily="50" charset="-128"/>
                          <a:ea typeface="メイリオ" panose="020B0604030504040204" pitchFamily="50" charset="-128"/>
                        </a:rPr>
                        <a:t>2</a:t>
                      </a:r>
                      <a:r>
                        <a:rPr lang="zh-CN" altLang="en-US" sz="850" u="none" strike="noStrike" dirty="0">
                          <a:effectLst/>
                          <a:latin typeface="メイリオ" panose="020B0604030504040204" pitchFamily="50" charset="-128"/>
                          <a:ea typeface="メイリオ" panose="020B0604030504040204" pitchFamily="50" charset="-128"/>
                        </a:rPr>
                        <a:t>号館                       </a:t>
                      </a:r>
                      <a:endParaRPr lang="zh-CN"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6949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6507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99601009"/>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兵    庫</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650-0044</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神戸市中央区東川崎町</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　神戸クリスタルタワー</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367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9155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610682285"/>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奈    良</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630-8113</a:t>
                      </a:r>
                      <a:endParaRPr lang="en-US" altLang="ja-JP"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kumimoji="1" lang="ja-JP" altLang="ja-JP" sz="850" kern="1200" dirty="0">
                          <a:solidFill>
                            <a:schemeClr val="dk1"/>
                          </a:solidFill>
                          <a:effectLst/>
                          <a:latin typeface="メイリオ" panose="020B0604030504040204" pitchFamily="50" charset="-128"/>
                          <a:ea typeface="メイリオ" panose="020B0604030504040204" pitchFamily="50" charset="-128"/>
                          <a:cs typeface="+mn-cs"/>
                        </a:rPr>
                        <a:t>奈良市法蓮町</a:t>
                      </a:r>
                      <a:r>
                        <a:rPr kumimoji="1" lang="en-US" altLang="ja-JP" sz="850" kern="1200" dirty="0">
                          <a:solidFill>
                            <a:schemeClr val="dk1"/>
                          </a:solidFill>
                          <a:effectLst/>
                          <a:latin typeface="メイリオ" panose="020B0604030504040204" pitchFamily="50" charset="-128"/>
                          <a:ea typeface="メイリオ" panose="020B0604030504040204" pitchFamily="50" charset="-128"/>
                          <a:cs typeface="+mn-cs"/>
                        </a:rPr>
                        <a:t>163</a:t>
                      </a:r>
                      <a:r>
                        <a:rPr lang="ja-JP" altLang="en-US" sz="850" u="none" strike="noStrike" dirty="0">
                          <a:effectLst/>
                          <a:latin typeface="メイリオ" panose="020B0604030504040204" pitchFamily="50" charset="-128"/>
                          <a:ea typeface="メイリオ" panose="020B0604030504040204" pitchFamily="50" charset="-128"/>
                        </a:rPr>
                        <a:t>－</a:t>
                      </a:r>
                      <a:r>
                        <a:rPr kumimoji="1" lang="en-US" altLang="ja-JP" sz="85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850" kern="1200" dirty="0">
                          <a:solidFill>
                            <a:schemeClr val="dk1"/>
                          </a:solidFill>
                          <a:effectLst/>
                          <a:latin typeface="メイリオ" panose="020B0604030504040204" pitchFamily="50" charset="-128"/>
                          <a:ea typeface="メイリオ" panose="020B0604030504040204" pitchFamily="50" charset="-128"/>
                          <a:cs typeface="+mn-cs"/>
                        </a:rPr>
                        <a:t>　新大宮愛正寺ビル</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0742</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32</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1910</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946850629"/>
                  </a:ext>
                </a:extLst>
              </a:tr>
              <a:tr h="155364">
                <a:tc>
                  <a:txBody>
                    <a:bodyPr/>
                    <a:lstStyle/>
                    <a:p>
                      <a:pPr algn="ctr" rtl="0" fontAlgn="ctr">
                        <a:lnSpc>
                          <a:spcPct val="110000"/>
                        </a:lnSpc>
                      </a:pPr>
                      <a:r>
                        <a:rPr lang="ja-JP" altLang="en-US" sz="850" u="none" strike="noStrike" spc="200" baseline="0" dirty="0">
                          <a:effectLst/>
                          <a:latin typeface="メイリオ" panose="020B0604030504040204" pitchFamily="50" charset="-128"/>
                          <a:ea typeface="メイリオ" panose="020B0604030504040204" pitchFamily="50" charset="-128"/>
                        </a:rPr>
                        <a:t>和歌山</a:t>
                      </a:r>
                      <a:endParaRPr lang="ja-JP" altLang="en-US" sz="850" b="0" i="0" u="none" strike="noStrike" spc="200" baseline="0"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640-8581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和歌山市黒田</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　和歌山労働総合庁舎                                        </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073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488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1153</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668559836"/>
                  </a:ext>
                </a:extLst>
              </a:tr>
              <a:tr h="155364">
                <a:tc>
                  <a:txBody>
                    <a:bodyPr/>
                    <a:lstStyle/>
                    <a:p>
                      <a:pPr algn="ctr" rtl="0" fontAlgn="ctr">
                        <a:lnSpc>
                          <a:spcPct val="110000"/>
                        </a:lnSpc>
                      </a:pPr>
                      <a:r>
                        <a:rPr lang="ja-JP" altLang="en-US" sz="850" u="none" strike="noStrike">
                          <a:effectLst/>
                          <a:latin typeface="メイリオ" panose="020B0604030504040204" pitchFamily="50" charset="-128"/>
                          <a:ea typeface="メイリオ" panose="020B0604030504040204" pitchFamily="50" charset="-128"/>
                        </a:rPr>
                        <a:t>鳥    取</a:t>
                      </a:r>
                      <a:endParaRPr lang="ja-JP" altLang="en-US"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680-8522</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鳥取市富安</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89</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9</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0857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1706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636444672"/>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島    根</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690-0841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松江市向島町</a:t>
                      </a:r>
                      <a:r>
                        <a:rPr lang="en-US" altLang="zh-TW" sz="850" u="none" strike="noStrike" dirty="0">
                          <a:effectLst/>
                          <a:latin typeface="メイリオ" panose="020B0604030504040204" pitchFamily="50" charset="-128"/>
                          <a:ea typeface="メイリオ" panose="020B0604030504040204" pitchFamily="50" charset="-128"/>
                        </a:rPr>
                        <a:t>134</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10</a:t>
                      </a:r>
                      <a:r>
                        <a:rPr lang="zh-TW" altLang="en-US" sz="850" u="none" strike="noStrike" dirty="0">
                          <a:effectLst/>
                          <a:latin typeface="メイリオ" panose="020B0604030504040204" pitchFamily="50" charset="-128"/>
                          <a:ea typeface="メイリオ" panose="020B0604030504040204" pitchFamily="50" charset="-128"/>
                        </a:rPr>
                        <a:t>　松江地方合同庁舎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0852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1159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007302642"/>
                  </a:ext>
                </a:extLst>
              </a:tr>
              <a:tr h="163985">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岡    山</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700-8611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岡山市北区下石井</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4</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岡山第</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2019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858108985"/>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広    島</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730-8538</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広島市中区上八丁堀</a:t>
                      </a:r>
                      <a:r>
                        <a:rPr lang="en-US" altLang="zh-TW" sz="850" u="none" strike="noStrike" dirty="0">
                          <a:effectLst/>
                          <a:latin typeface="メイリオ" panose="020B0604030504040204" pitchFamily="50" charset="-128"/>
                          <a:ea typeface="メイリオ" panose="020B0604030504040204" pitchFamily="50" charset="-128"/>
                        </a:rPr>
                        <a:t>6</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30</a:t>
                      </a:r>
                      <a:r>
                        <a:rPr lang="zh-TW" altLang="en-US" sz="850" u="none" strike="noStrike" dirty="0">
                          <a:effectLst/>
                          <a:latin typeface="メイリオ" panose="020B0604030504040204" pitchFamily="50" charset="-128"/>
                          <a:ea typeface="メイリオ" panose="020B0604030504040204" pitchFamily="50" charset="-128"/>
                        </a:rPr>
                        <a:t>　広島合同庁舎第</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号館</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9245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450217823"/>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山    口</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753-8510</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山口市中河原町</a:t>
                      </a:r>
                      <a:r>
                        <a:rPr lang="en-US" altLang="ja-JP" sz="850" u="none" strike="noStrike" dirty="0">
                          <a:effectLst/>
                          <a:latin typeface="メイリオ" panose="020B0604030504040204" pitchFamily="50" charset="-128"/>
                          <a:ea typeface="メイリオ" panose="020B0604030504040204" pitchFamily="50" charset="-128"/>
                        </a:rPr>
                        <a:t>6</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16</a:t>
                      </a:r>
                      <a:r>
                        <a:rPr lang="ja-JP" altLang="en-US" sz="850" u="none" strike="noStrike" dirty="0">
                          <a:effectLst/>
                          <a:latin typeface="メイリオ" panose="020B0604030504040204" pitchFamily="50" charset="-128"/>
                          <a:ea typeface="メイリオ" panose="020B0604030504040204" pitchFamily="50" charset="-128"/>
                        </a:rPr>
                        <a:t>　山口地方合同庁舎</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号館</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995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0374</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633598052"/>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徳    島</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770-0851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徳島市徳島町城内</a:t>
                      </a:r>
                      <a:r>
                        <a:rPr lang="en-US" altLang="zh-TW" sz="850" u="none" strike="noStrike" dirty="0">
                          <a:effectLst/>
                          <a:latin typeface="メイリオ" panose="020B0604030504040204" pitchFamily="50" charset="-128"/>
                          <a:ea typeface="メイリオ" panose="020B0604030504040204" pitchFamily="50" charset="-128"/>
                        </a:rPr>
                        <a:t>6</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6</a:t>
                      </a:r>
                      <a:r>
                        <a:rPr lang="zh-TW" altLang="en-US" sz="850" u="none" strike="noStrike" dirty="0">
                          <a:effectLst/>
                          <a:latin typeface="メイリオ" panose="020B0604030504040204" pitchFamily="50" charset="-128"/>
                          <a:ea typeface="メイリオ" panose="020B0604030504040204" pitchFamily="50" charset="-128"/>
                        </a:rPr>
                        <a:t>　徳島地方合同庁舎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652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9144</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176255161"/>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香    川</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760-0019</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高松市サンポート</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33</a:t>
                      </a:r>
                      <a:r>
                        <a:rPr lang="ja-JP" altLang="en-US" sz="850" u="none" strike="noStrike" dirty="0">
                          <a:effectLst/>
                          <a:latin typeface="メイリオ" panose="020B0604030504040204" pitchFamily="50" charset="-128"/>
                          <a:ea typeface="メイリオ" panose="020B0604030504040204" pitchFamily="50" charset="-128"/>
                        </a:rPr>
                        <a:t>　高松サンポート合同庁舎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811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8921</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695847118"/>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愛    媛</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790-8538</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松山市若草町</a:t>
                      </a:r>
                      <a:r>
                        <a:rPr lang="en-US" altLang="ja-JP" sz="850" u="none" strike="noStrike" dirty="0">
                          <a:effectLst/>
                          <a:latin typeface="メイリオ" panose="020B0604030504040204" pitchFamily="50" charset="-128"/>
                          <a:ea typeface="メイリオ" panose="020B0604030504040204" pitchFamily="50" charset="-128"/>
                        </a:rPr>
                        <a:t>4</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a:t>
                      </a:r>
                      <a:r>
                        <a:rPr lang="ja-JP" altLang="en-US" sz="850" u="none" strike="noStrike" dirty="0">
                          <a:effectLst/>
                          <a:latin typeface="メイリオ" panose="020B0604030504040204" pitchFamily="50" charset="-128"/>
                          <a:ea typeface="メイリオ" panose="020B0604030504040204" pitchFamily="50" charset="-128"/>
                        </a:rPr>
                        <a:t>　松山若草合同庁舎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935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5206</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529593766"/>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高    知</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781-9548</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高知市南金田</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39</a:t>
                      </a:r>
                      <a:r>
                        <a:rPr lang="ja-JP" altLang="en-US" sz="850" u="none" strike="noStrike" dirty="0">
                          <a:effectLst/>
                          <a:latin typeface="メイリオ" panose="020B0604030504040204" pitchFamily="50" charset="-128"/>
                          <a:ea typeface="メイリオ" panose="020B0604030504040204" pitchFamily="50" charset="-128"/>
                        </a:rPr>
                        <a:t>　高知労働総合庁舎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088</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885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6025</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023056981"/>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福    岡</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812-0013</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福岡市博多区博多駅東</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　福岡合同庁舎新館</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092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411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4799</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793358239"/>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佐    賀</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840-0801</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佐賀市駅前中央</a:t>
                      </a:r>
                      <a:r>
                        <a:rPr lang="en-US" altLang="zh-TW" sz="850" u="none" strike="noStrike" dirty="0">
                          <a:effectLst/>
                          <a:latin typeface="メイリオ" panose="020B0604030504040204" pitchFamily="50" charset="-128"/>
                          <a:ea typeface="メイリオ" panose="020B0604030504040204" pitchFamily="50" charset="-128"/>
                        </a:rPr>
                        <a:t>3</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3</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20</a:t>
                      </a:r>
                      <a:r>
                        <a:rPr lang="zh-TW" altLang="en-US" sz="850" u="none" strike="noStrike" dirty="0">
                          <a:effectLst/>
                          <a:latin typeface="メイリオ" panose="020B0604030504040204" pitchFamily="50" charset="-128"/>
                          <a:ea typeface="メイリオ" panose="020B0604030504040204" pitchFamily="50" charset="-128"/>
                        </a:rPr>
                        <a:t>　佐賀第</a:t>
                      </a:r>
                      <a:r>
                        <a:rPr lang="en-US" altLang="zh-TW" sz="850" u="none" strike="noStrike" dirty="0">
                          <a:effectLst/>
                          <a:latin typeface="メイリオ" panose="020B0604030504040204" pitchFamily="50" charset="-128"/>
                          <a:ea typeface="メイリオ" panose="020B0604030504040204" pitchFamily="50" charset="-128"/>
                        </a:rPr>
                        <a:t>2</a:t>
                      </a:r>
                      <a:r>
                        <a:rPr lang="zh-TW" altLang="en-US" sz="850" u="none" strike="noStrike" dirty="0">
                          <a:effectLst/>
                          <a:latin typeface="メイリオ" panose="020B0604030504040204" pitchFamily="50" charset="-128"/>
                          <a:ea typeface="メイリオ" panose="020B0604030504040204" pitchFamily="50" charset="-128"/>
                        </a:rPr>
                        <a:t>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0952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32</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7193</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831415166"/>
                  </a:ext>
                </a:extLst>
              </a:tr>
              <a:tr h="167668">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長    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850-0033</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長崎市万才町</a:t>
                      </a:r>
                      <a:r>
                        <a:rPr lang="en-US" altLang="ja-JP" sz="850" u="none" strike="noStrike" dirty="0">
                          <a:effectLst/>
                          <a:latin typeface="メイリオ" panose="020B0604030504040204" pitchFamily="50" charset="-128"/>
                          <a:ea typeface="メイリオ" panose="020B0604030504040204" pitchFamily="50" charset="-128"/>
                        </a:rPr>
                        <a:t>7</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　</a:t>
                      </a:r>
                      <a:r>
                        <a:rPr lang="en-US" altLang="ja-JP" sz="850" u="none" strike="noStrike" dirty="0">
                          <a:effectLst/>
                          <a:latin typeface="メイリオ" panose="020B0604030504040204" pitchFamily="50" charset="-128"/>
                          <a:ea typeface="メイリオ" panose="020B0604030504040204" pitchFamily="50" charset="-128"/>
                        </a:rPr>
                        <a:t>TBM</a:t>
                      </a:r>
                      <a:r>
                        <a:rPr lang="ja-JP" altLang="en-US" sz="850" u="none" strike="noStrike" dirty="0">
                          <a:effectLst/>
                          <a:latin typeface="メイリオ" panose="020B0604030504040204" pitchFamily="50" charset="-128"/>
                          <a:ea typeface="メイリオ" panose="020B0604030504040204" pitchFamily="50" charset="-128"/>
                        </a:rPr>
                        <a:t>長崎ビル</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095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801</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0034</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226756268"/>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熊    本</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860-8514</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CN" altLang="en-US" sz="850" u="none" strike="noStrike" dirty="0">
                          <a:effectLst/>
                          <a:latin typeface="メイリオ" panose="020B0604030504040204" pitchFamily="50" charset="-128"/>
                          <a:ea typeface="メイリオ" panose="020B0604030504040204" pitchFamily="50" charset="-128"/>
                        </a:rPr>
                        <a:t>熊本市西区春日</a:t>
                      </a:r>
                      <a:r>
                        <a:rPr lang="en-US" altLang="zh-CN" sz="850" u="none" strike="noStrike" dirty="0">
                          <a:effectLst/>
                          <a:latin typeface="メイリオ" panose="020B0604030504040204" pitchFamily="50" charset="-128"/>
                          <a:ea typeface="メイリオ" panose="020B0604030504040204" pitchFamily="50" charset="-128"/>
                        </a:rPr>
                        <a:t>2</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10</a:t>
                      </a:r>
                      <a:r>
                        <a:rPr lang="zh-CN" altLang="en-US" sz="850" u="none" strike="noStrike" dirty="0">
                          <a:effectLst/>
                          <a:latin typeface="メイリオ" panose="020B0604030504040204" pitchFamily="50" charset="-128"/>
                          <a:ea typeface="メイリオ" panose="020B0604030504040204" pitchFamily="50" charset="-128"/>
                        </a:rPr>
                        <a:t>－</a:t>
                      </a:r>
                      <a:r>
                        <a:rPr lang="en-US" altLang="zh-CN" sz="850" u="none" strike="noStrike" dirty="0">
                          <a:effectLst/>
                          <a:latin typeface="メイリオ" panose="020B0604030504040204" pitchFamily="50" charset="-128"/>
                          <a:ea typeface="メイリオ" panose="020B0604030504040204" pitchFamily="50" charset="-128"/>
                        </a:rPr>
                        <a:t>1</a:t>
                      </a:r>
                      <a:r>
                        <a:rPr lang="zh-CN" altLang="en-US" sz="850" u="none" strike="noStrike" dirty="0">
                          <a:effectLst/>
                          <a:latin typeface="メイリオ" panose="020B0604030504040204" pitchFamily="50" charset="-128"/>
                          <a:ea typeface="メイリオ" panose="020B0604030504040204" pitchFamily="50" charset="-128"/>
                        </a:rPr>
                        <a:t>　熊本地方合同庁舎                                            </a:t>
                      </a:r>
                      <a:endParaRPr lang="zh-CN"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096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355</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3183</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491240848"/>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大    分</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870-0037</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大分市東春日町</a:t>
                      </a:r>
                      <a:r>
                        <a:rPr lang="en-US" altLang="ja-JP" sz="850" u="none" strike="noStrike" dirty="0">
                          <a:effectLst/>
                          <a:latin typeface="メイリオ" panose="020B0604030504040204" pitchFamily="50" charset="-128"/>
                          <a:ea typeface="メイリオ" panose="020B0604030504040204" pitchFamily="50" charset="-128"/>
                        </a:rPr>
                        <a:t>17</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20</a:t>
                      </a:r>
                      <a:r>
                        <a:rPr lang="ja-JP" altLang="en-US" sz="850" u="none" strike="noStrike" dirty="0">
                          <a:effectLst/>
                          <a:latin typeface="メイリオ" panose="020B0604030504040204" pitchFamily="50" charset="-128"/>
                          <a:ea typeface="メイリオ" panose="020B0604030504040204" pitchFamily="50" charset="-128"/>
                        </a:rPr>
                        <a:t>　大分第</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ソフィアプラザビル</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097</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536</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3214</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559859571"/>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宮    崎</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a:effectLst/>
                          <a:latin typeface="メイリオ" panose="020B0604030504040204" pitchFamily="50" charset="-128"/>
                          <a:ea typeface="メイリオ" panose="020B0604030504040204" pitchFamily="50" charset="-128"/>
                        </a:rPr>
                        <a:t>880-0805</a:t>
                      </a:r>
                      <a:endParaRPr lang="en-US" altLang="ja-JP" sz="850" b="0" i="0" u="none" strike="noStrike">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zh-TW" altLang="en-US" sz="850" u="none" strike="noStrike" dirty="0">
                          <a:effectLst/>
                          <a:latin typeface="メイリオ" panose="020B0604030504040204" pitchFamily="50" charset="-128"/>
                          <a:ea typeface="メイリオ" panose="020B0604030504040204" pitchFamily="50" charset="-128"/>
                        </a:rPr>
                        <a:t>宮崎市橘通東</a:t>
                      </a:r>
                      <a:r>
                        <a:rPr lang="en-US" altLang="zh-TW" sz="850" u="none" strike="noStrike" dirty="0">
                          <a:effectLst/>
                          <a:latin typeface="メイリオ" panose="020B0604030504040204" pitchFamily="50" charset="-128"/>
                          <a:ea typeface="メイリオ" panose="020B0604030504040204" pitchFamily="50" charset="-128"/>
                        </a:rPr>
                        <a:t>3</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1</a:t>
                      </a:r>
                      <a:r>
                        <a:rPr lang="zh-TW" altLang="en-US" sz="850" u="none" strike="noStrike" dirty="0">
                          <a:effectLst/>
                          <a:latin typeface="メイリオ" panose="020B0604030504040204" pitchFamily="50" charset="-128"/>
                          <a:ea typeface="メイリオ" panose="020B0604030504040204" pitchFamily="50" charset="-128"/>
                        </a:rPr>
                        <a:t>－</a:t>
                      </a:r>
                      <a:r>
                        <a:rPr lang="en-US" altLang="zh-TW" sz="850" u="none" strike="noStrike" dirty="0">
                          <a:effectLst/>
                          <a:latin typeface="メイリオ" panose="020B0604030504040204" pitchFamily="50" charset="-128"/>
                          <a:ea typeface="メイリオ" panose="020B0604030504040204" pitchFamily="50" charset="-128"/>
                        </a:rPr>
                        <a:t>22</a:t>
                      </a:r>
                      <a:r>
                        <a:rPr lang="zh-TW" altLang="en-US" sz="850" u="none" strike="noStrike" dirty="0">
                          <a:effectLst/>
                          <a:latin typeface="メイリオ" panose="020B0604030504040204" pitchFamily="50" charset="-128"/>
                          <a:ea typeface="メイリオ" panose="020B0604030504040204" pitchFamily="50" charset="-128"/>
                        </a:rPr>
                        <a:t>　宮崎合同庁舎</a:t>
                      </a:r>
                      <a:endParaRPr lang="zh-TW"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0985</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38</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8837</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96281902"/>
                  </a:ext>
                </a:extLst>
              </a:tr>
              <a:tr h="155364">
                <a:tc>
                  <a:txBody>
                    <a:bodyPr/>
                    <a:lstStyle/>
                    <a:p>
                      <a:pPr algn="ctr" rtl="0" fontAlgn="ctr">
                        <a:lnSpc>
                          <a:spcPct val="110000"/>
                        </a:lnSpc>
                      </a:pPr>
                      <a:r>
                        <a:rPr lang="ja-JP" altLang="en-US" sz="850" u="none" strike="noStrike" spc="200" baseline="0" dirty="0">
                          <a:effectLst/>
                          <a:latin typeface="メイリオ" panose="020B0604030504040204" pitchFamily="50" charset="-128"/>
                          <a:ea typeface="メイリオ" panose="020B0604030504040204" pitchFamily="50" charset="-128"/>
                        </a:rPr>
                        <a:t>鹿児島</a:t>
                      </a:r>
                      <a:endParaRPr lang="ja-JP" altLang="en-US" sz="850" b="0" i="0" u="none" strike="noStrike" spc="200" baseline="0"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892-0842</a:t>
                      </a:r>
                      <a:endParaRPr lang="en-US" altLang="ja-JP"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鹿児島市東千石町</a:t>
                      </a:r>
                      <a:r>
                        <a:rPr lang="en-US" altLang="ja-JP" sz="850" u="none" strike="noStrike" dirty="0">
                          <a:effectLst/>
                          <a:latin typeface="メイリオ" panose="020B0604030504040204" pitchFamily="50" charset="-128"/>
                          <a:ea typeface="メイリオ" panose="020B0604030504040204" pitchFamily="50" charset="-128"/>
                        </a:rPr>
                        <a:t>14</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10</a:t>
                      </a:r>
                      <a:r>
                        <a:rPr lang="ja-JP" altLang="en-US" sz="850" u="none" strike="noStrike" dirty="0">
                          <a:effectLst/>
                          <a:latin typeface="メイリオ" panose="020B0604030504040204" pitchFamily="50" charset="-128"/>
                          <a:ea typeface="メイリオ" panose="020B0604030504040204" pitchFamily="50" charset="-128"/>
                        </a:rPr>
                        <a:t>　天文館</a:t>
                      </a:r>
                      <a:r>
                        <a:rPr lang="en-US" altLang="ja-JP" sz="850" u="none" strike="noStrike" dirty="0">
                          <a:effectLst/>
                          <a:latin typeface="メイリオ" panose="020B0604030504040204" pitchFamily="50" charset="-128"/>
                          <a:ea typeface="メイリオ" panose="020B0604030504040204" pitchFamily="50" charset="-128"/>
                        </a:rPr>
                        <a:t>NN</a:t>
                      </a:r>
                      <a:r>
                        <a:rPr lang="ja-JP" altLang="en-US" sz="850" u="none" strike="noStrike" dirty="0">
                          <a:effectLst/>
                          <a:latin typeface="メイリオ" panose="020B0604030504040204" pitchFamily="50" charset="-128"/>
                          <a:ea typeface="メイリオ" panose="020B0604030504040204" pitchFamily="50" charset="-128"/>
                        </a:rPr>
                        <a:t>ビル</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099</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223</a:t>
                      </a:r>
                      <a:r>
                        <a:rPr lang="ja-JP" altLang="en-US" sz="85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a:solidFill>
                            <a:srgbClr val="000000"/>
                          </a:solidFill>
                          <a:effectLst/>
                          <a:latin typeface="メイリオ" panose="020B0604030504040204" pitchFamily="50" charset="-128"/>
                          <a:ea typeface="メイリオ" panose="020B0604030504040204" pitchFamily="50" charset="-128"/>
                        </a:rPr>
                        <a:t>8280</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733419190"/>
                  </a:ext>
                </a:extLst>
              </a:tr>
              <a:tr h="155364">
                <a:tc>
                  <a:txBody>
                    <a:bodyPr/>
                    <a:lstStyle/>
                    <a:p>
                      <a:pPr algn="ctr"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沖    縄</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lnSpc>
                          <a:spcPct val="110000"/>
                        </a:lnSpc>
                      </a:pPr>
                      <a:r>
                        <a:rPr lang="en-US" altLang="ja-JP" sz="850" u="none" strike="noStrike" dirty="0">
                          <a:effectLst/>
                          <a:latin typeface="メイリオ" panose="020B0604030504040204" pitchFamily="50" charset="-128"/>
                          <a:ea typeface="メイリオ" panose="020B0604030504040204" pitchFamily="50" charset="-128"/>
                        </a:rPr>
                        <a:t>900-0006     </a:t>
                      </a:r>
                      <a:endParaRPr lang="en-US" altLang="ja-JP"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l" rtl="0" fontAlgn="ctr">
                        <a:lnSpc>
                          <a:spcPct val="110000"/>
                        </a:lnSpc>
                      </a:pPr>
                      <a:r>
                        <a:rPr lang="ja-JP" altLang="en-US" sz="850" u="none" strike="noStrike" dirty="0">
                          <a:effectLst/>
                          <a:latin typeface="メイリオ" panose="020B0604030504040204" pitchFamily="50" charset="-128"/>
                          <a:ea typeface="メイリオ" panose="020B0604030504040204" pitchFamily="50" charset="-128"/>
                        </a:rPr>
                        <a:t>那覇市おもろまち</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　那覇第</a:t>
                      </a:r>
                      <a:r>
                        <a:rPr lang="en-US" altLang="ja-JP" sz="850" u="none" strike="noStrike" dirty="0">
                          <a:effectLst/>
                          <a:latin typeface="メイリオ" panose="020B0604030504040204" pitchFamily="50" charset="-128"/>
                          <a:ea typeface="メイリオ" panose="020B0604030504040204" pitchFamily="50" charset="-128"/>
                        </a:rPr>
                        <a:t>2</a:t>
                      </a:r>
                      <a:r>
                        <a:rPr lang="ja-JP" altLang="en-US" sz="850" u="none" strike="noStrike" dirty="0">
                          <a:effectLst/>
                          <a:latin typeface="メイリオ" panose="020B0604030504040204" pitchFamily="50" charset="-128"/>
                          <a:ea typeface="メイリオ" panose="020B0604030504040204" pitchFamily="50" charset="-128"/>
                        </a:rPr>
                        <a:t>地方合同庁舎</a:t>
                      </a:r>
                      <a:r>
                        <a:rPr lang="en-US" altLang="ja-JP" sz="850" u="none" strike="noStrike" dirty="0">
                          <a:effectLst/>
                          <a:latin typeface="メイリオ" panose="020B0604030504040204" pitchFamily="50" charset="-128"/>
                          <a:ea typeface="メイリオ" panose="020B0604030504040204" pitchFamily="50" charset="-128"/>
                        </a:rPr>
                        <a:t>1</a:t>
                      </a:r>
                      <a:r>
                        <a:rPr lang="ja-JP" altLang="en-US" sz="850" u="none" strike="noStrike" dirty="0">
                          <a:effectLst/>
                          <a:latin typeface="メイリオ" panose="020B0604030504040204" pitchFamily="50" charset="-128"/>
                          <a:ea typeface="メイリオ" panose="020B0604030504040204" pitchFamily="50" charset="-128"/>
                        </a:rPr>
                        <a:t>号館</a:t>
                      </a:r>
                      <a:endParaRPr lang="ja-JP" altLang="en-US" sz="8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36000" marT="0"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rtl="0" fontAlgn="ct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098</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868</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850" b="0" i="0" u="none" strike="noStrike" dirty="0">
                          <a:solidFill>
                            <a:srgbClr val="000000"/>
                          </a:solidFill>
                          <a:effectLst/>
                          <a:latin typeface="メイリオ" panose="020B0604030504040204" pitchFamily="50" charset="-128"/>
                          <a:ea typeface="メイリオ" panose="020B0604030504040204" pitchFamily="50" charset="-128"/>
                        </a:rPr>
                        <a:t>3559</a:t>
                      </a:r>
                      <a:r>
                        <a:rPr lang="ja-JP" altLang="en-US" sz="85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932959870"/>
                  </a:ext>
                </a:extLst>
              </a:tr>
            </a:tbl>
          </a:graphicData>
        </a:graphic>
      </p:graphicFrame>
      <p:sp>
        <p:nvSpPr>
          <p:cNvPr id="17" name="テキスト ボックス 16">
            <a:extLst>
              <a:ext uri="{FF2B5EF4-FFF2-40B4-BE49-F238E27FC236}">
                <a16:creationId xmlns:a16="http://schemas.microsoft.com/office/drawing/2014/main" id="{2480C376-5849-9E49-4E45-2B00CC7CD999}"/>
              </a:ext>
            </a:extLst>
          </p:cNvPr>
          <p:cNvSpPr txBox="1"/>
          <p:nvPr/>
        </p:nvSpPr>
        <p:spPr>
          <a:xfrm>
            <a:off x="197859" y="8275974"/>
            <a:ext cx="2206053" cy="261610"/>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■全国の労働基準監督署 一覧　</a:t>
            </a:r>
            <a:endParaRPr kumimoji="1" lang="en-US" altLang="ja-JP" sz="1100" b="1"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7FBECF95-E979-D4AC-18BF-1ED7520738E0}"/>
              </a:ext>
            </a:extLst>
          </p:cNvPr>
          <p:cNvSpPr txBox="1"/>
          <p:nvPr/>
        </p:nvSpPr>
        <p:spPr>
          <a:xfrm>
            <a:off x="183146" y="9099746"/>
            <a:ext cx="2159566" cy="430887"/>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■精神障害の労災補償について</a:t>
            </a:r>
            <a:endParaRPr kumimoji="1" lang="en-US" altLang="ja-JP" sz="1100" b="1"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厚生労働省のウェブサイト</a:t>
            </a:r>
            <a:r>
              <a:rPr lang="en-US" altLang="ja-JP" sz="10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p:txBody>
      </p:sp>
      <p:cxnSp>
        <p:nvCxnSpPr>
          <p:cNvPr id="21" name="直線コネクタ 20">
            <a:extLst>
              <a:ext uri="{FF2B5EF4-FFF2-40B4-BE49-F238E27FC236}">
                <a16:creationId xmlns:a16="http://schemas.microsoft.com/office/drawing/2014/main" id="{14C712EF-FB33-D3DA-66F0-E64F293461F6}"/>
              </a:ext>
            </a:extLst>
          </p:cNvPr>
          <p:cNvCxnSpPr>
            <a:cxnSpLocks/>
          </p:cNvCxnSpPr>
          <p:nvPr/>
        </p:nvCxnSpPr>
        <p:spPr bwMode="auto">
          <a:xfrm>
            <a:off x="3263900" y="8305595"/>
            <a:ext cx="0" cy="1360606"/>
          </a:xfrm>
          <a:prstGeom prst="line">
            <a:avLst/>
          </a:prstGeom>
          <a:ln w="12700" cap="flat" cmpd="sng" algn="ctr">
            <a:solidFill>
              <a:srgbClr val="10318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2" name="テキスト ボックス 21">
            <a:extLst>
              <a:ext uri="{FF2B5EF4-FFF2-40B4-BE49-F238E27FC236}">
                <a16:creationId xmlns:a16="http://schemas.microsoft.com/office/drawing/2014/main" id="{29757514-A23A-FA7A-51C9-E1F2A789F505}"/>
              </a:ext>
            </a:extLst>
          </p:cNvPr>
          <p:cNvSpPr txBox="1"/>
          <p:nvPr/>
        </p:nvSpPr>
        <p:spPr>
          <a:xfrm>
            <a:off x="3407377" y="8275974"/>
            <a:ext cx="3024336" cy="261610"/>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■労災保険相談ダイヤル</a:t>
            </a:r>
            <a:endParaRPr kumimoji="1" lang="en-US" altLang="ja-JP" sz="1100" b="1"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55EB7E01-09DF-D554-A7DA-279B5961C08D}"/>
              </a:ext>
            </a:extLst>
          </p:cNvPr>
          <p:cNvSpPr txBox="1"/>
          <p:nvPr/>
        </p:nvSpPr>
        <p:spPr>
          <a:xfrm>
            <a:off x="3533534" y="8463572"/>
            <a:ext cx="2919799" cy="276999"/>
          </a:xfrm>
          <a:prstGeom prst="rect">
            <a:avLst/>
          </a:prstGeom>
          <a:noFill/>
        </p:spPr>
        <p:txBody>
          <a:bodyPr wrap="square" rtlCol="0">
            <a:spAutoFit/>
          </a:bodyPr>
          <a:lstStyle/>
          <a:p>
            <a:r>
              <a:rPr lang="en-US" altLang="ja-JP" sz="1200" b="1" dirty="0">
                <a:latin typeface="メイリオ" panose="020B0604030504040204" pitchFamily="50" charset="-128"/>
                <a:ea typeface="メイリオ" panose="020B0604030504040204" pitchFamily="50" charset="-128"/>
              </a:rPr>
              <a:t>0570-</a:t>
            </a:r>
            <a:r>
              <a:rPr kumimoji="1" lang="en-US" altLang="ja-JP" sz="1200" b="1" dirty="0">
                <a:latin typeface="メイリオ" panose="020B0604030504040204" pitchFamily="50" charset="-128"/>
                <a:ea typeface="メイリオ" panose="020B0604030504040204" pitchFamily="50" charset="-128"/>
              </a:rPr>
              <a:t>006031</a:t>
            </a:r>
            <a:r>
              <a:rPr lang="ja-JP" altLang="en-US" sz="1200" b="1" dirty="0">
                <a:latin typeface="メイリオ" panose="020B0604030504040204" pitchFamily="50" charset="-128"/>
                <a:ea typeface="メイリオ" panose="020B0604030504040204" pitchFamily="50" charset="-128"/>
              </a:rPr>
              <a:t> </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平日８</a:t>
            </a:r>
            <a:r>
              <a:rPr kumimoji="1" lang="en-US" altLang="ja-JP" sz="1200" b="1" dirty="0">
                <a:latin typeface="メイリオ" panose="020B0604030504040204" pitchFamily="50" charset="-128"/>
                <a:ea typeface="メイリオ" panose="020B0604030504040204" pitchFamily="50" charset="-128"/>
              </a:rPr>
              <a:t>:30~17:15)</a:t>
            </a:r>
            <a:r>
              <a:rPr kumimoji="1" lang="ja-JP" altLang="en-US" sz="1200" b="1" dirty="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p:txBody>
      </p:sp>
      <p:pic>
        <p:nvPicPr>
          <p:cNvPr id="25" name="Picture 2" descr="C:">
            <a:extLst>
              <a:ext uri="{FF2B5EF4-FFF2-40B4-BE49-F238E27FC236}">
                <a16:creationId xmlns:a16="http://schemas.microsoft.com/office/drawing/2014/main" id="{ED670425-89BE-7E5A-E50A-E9F564320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6867" y="8282356"/>
            <a:ext cx="578024" cy="57531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
            <a:extLst>
              <a:ext uri="{FF2B5EF4-FFF2-40B4-BE49-F238E27FC236}">
                <a16:creationId xmlns:a16="http://schemas.microsoft.com/office/drawing/2014/main" id="{F2C3BF3C-67D2-FA0C-B886-7FD8C6519B5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6867" y="9170146"/>
            <a:ext cx="578246" cy="575312"/>
          </a:xfrm>
          <a:prstGeom prst="rect">
            <a:avLst/>
          </a:prstGeom>
          <a:noFill/>
          <a:extLst>
            <a:ext uri="{909E8E84-426E-40DD-AFC4-6F175D3DCCD1}">
              <a14:hiddenFill xmlns:a14="http://schemas.microsoft.com/office/drawing/2010/main">
                <a:solidFill>
                  <a:srgbClr val="FFFFFF"/>
                </a:solidFill>
              </a14:hiddenFill>
            </a:ext>
          </a:extLst>
        </p:spPr>
      </p:pic>
      <p:pic>
        <p:nvPicPr>
          <p:cNvPr id="30" name="図 29">
            <a:extLst>
              <a:ext uri="{FF2B5EF4-FFF2-40B4-BE49-F238E27FC236}">
                <a16:creationId xmlns:a16="http://schemas.microsoft.com/office/drawing/2014/main" id="{C75E3F84-01A4-07E2-96D5-3F0E0A2D4748}"/>
              </a:ext>
            </a:extLst>
          </p:cNvPr>
          <p:cNvPicPr>
            <a:picLocks noChangeAspect="1"/>
          </p:cNvPicPr>
          <p:nvPr/>
        </p:nvPicPr>
        <p:blipFill>
          <a:blip r:embed="rId4"/>
          <a:stretch>
            <a:fillRect/>
          </a:stretch>
        </p:blipFill>
        <p:spPr>
          <a:xfrm>
            <a:off x="5049798" y="9113388"/>
            <a:ext cx="713400" cy="688829"/>
          </a:xfrm>
          <a:prstGeom prst="rect">
            <a:avLst/>
          </a:prstGeom>
        </p:spPr>
      </p:pic>
      <p:sp>
        <p:nvSpPr>
          <p:cNvPr id="32" name="テキスト ボックス 9">
            <a:extLst>
              <a:ext uri="{FF2B5EF4-FFF2-40B4-BE49-F238E27FC236}">
                <a16:creationId xmlns:a16="http://schemas.microsoft.com/office/drawing/2014/main" id="{1DC2DB95-3089-5C80-14D9-B9437090757F}"/>
              </a:ext>
            </a:extLst>
          </p:cNvPr>
          <p:cNvSpPr txBox="1">
            <a:spLocks noChangeArrowheads="1"/>
          </p:cNvSpPr>
          <p:nvPr/>
        </p:nvSpPr>
        <p:spPr bwMode="auto">
          <a:xfrm>
            <a:off x="3533534" y="8646539"/>
            <a:ext cx="2630408" cy="48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精神障害の労災補償や労災保険給付などに関する</a:t>
            </a:r>
            <a:endParaRPr kumimoji="1" lang="en-US" altLang="ja-JP"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一般的なご質問は、こちらでも受け付けています。</a:t>
            </a:r>
            <a:endParaRPr kumimoji="1" lang="en-US" altLang="ja-JP"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r>
              <a:rPr kumimoji="1" lang="en-US" altLang="ja-JP"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ja-JP" altLang="en-US"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ご利用には通話料がかかります。</a:t>
            </a:r>
            <a:endParaRPr kumimoji="1" lang="en-US" altLang="ja-JP" sz="80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0A218C52-12C5-7D59-9559-DEEC29A2E2CA}"/>
              </a:ext>
            </a:extLst>
          </p:cNvPr>
          <p:cNvSpPr txBox="1"/>
          <p:nvPr/>
        </p:nvSpPr>
        <p:spPr>
          <a:xfrm>
            <a:off x="-2965561" y="-4708"/>
            <a:ext cx="2664296" cy="282703"/>
          </a:xfrm>
          <a:prstGeom prst="rect">
            <a:avLst/>
          </a:prstGeom>
          <a:solidFill>
            <a:schemeClr val="bg1"/>
          </a:solidFill>
          <a:ln>
            <a:solidFill>
              <a:srgbClr val="00B0F0"/>
            </a:solidFill>
          </a:ln>
        </p:spPr>
        <p:txBody>
          <a:bodyPr wrap="square" lIns="72258" tIns="36129" rIns="72258" bIns="0" rtlCol="0" anchor="t" anchorCtr="0">
            <a:spAutoFit/>
          </a:bodyPr>
          <a:lstStyle>
            <a:defPPr>
              <a:defRPr lang="ja-JP"/>
            </a:defPPr>
            <a:lvl1pPr marL="0" algn="l" defTabSz="1028517" rtl="0" eaLnBrk="1" latinLnBrk="0" hangingPunct="1">
              <a:defRPr kumimoji="1" sz="2025" kern="1200">
                <a:solidFill>
                  <a:schemeClr val="tx1"/>
                </a:solidFill>
                <a:latin typeface="+mn-lt"/>
                <a:ea typeface="+mn-ea"/>
                <a:cs typeface="+mn-cs"/>
              </a:defRPr>
            </a:lvl1pPr>
            <a:lvl2pPr marL="514259" algn="l" defTabSz="1028517" rtl="0" eaLnBrk="1" latinLnBrk="0" hangingPunct="1">
              <a:defRPr kumimoji="1" sz="2025" kern="1200">
                <a:solidFill>
                  <a:schemeClr val="tx1"/>
                </a:solidFill>
                <a:latin typeface="+mn-lt"/>
                <a:ea typeface="+mn-ea"/>
                <a:cs typeface="+mn-cs"/>
              </a:defRPr>
            </a:lvl2pPr>
            <a:lvl3pPr marL="1028517" algn="l" defTabSz="1028517" rtl="0" eaLnBrk="1" latinLnBrk="0" hangingPunct="1">
              <a:defRPr kumimoji="1" sz="2025" kern="1200">
                <a:solidFill>
                  <a:schemeClr val="tx1"/>
                </a:solidFill>
                <a:latin typeface="+mn-lt"/>
                <a:ea typeface="+mn-ea"/>
                <a:cs typeface="+mn-cs"/>
              </a:defRPr>
            </a:lvl3pPr>
            <a:lvl4pPr marL="1542776" algn="l" defTabSz="1028517" rtl="0" eaLnBrk="1" latinLnBrk="0" hangingPunct="1">
              <a:defRPr kumimoji="1" sz="2025" kern="1200">
                <a:solidFill>
                  <a:schemeClr val="tx1"/>
                </a:solidFill>
                <a:latin typeface="+mn-lt"/>
                <a:ea typeface="+mn-ea"/>
                <a:cs typeface="+mn-cs"/>
              </a:defRPr>
            </a:lvl4pPr>
            <a:lvl5pPr marL="2057034" algn="l" defTabSz="1028517" rtl="0" eaLnBrk="1" latinLnBrk="0" hangingPunct="1">
              <a:defRPr kumimoji="1" sz="2025" kern="1200">
                <a:solidFill>
                  <a:schemeClr val="tx1"/>
                </a:solidFill>
                <a:latin typeface="+mn-lt"/>
                <a:ea typeface="+mn-ea"/>
                <a:cs typeface="+mn-cs"/>
              </a:defRPr>
            </a:lvl5pPr>
            <a:lvl6pPr marL="2571293" algn="l" defTabSz="1028517" rtl="0" eaLnBrk="1" latinLnBrk="0" hangingPunct="1">
              <a:defRPr kumimoji="1" sz="2025" kern="1200">
                <a:solidFill>
                  <a:schemeClr val="tx1"/>
                </a:solidFill>
                <a:latin typeface="+mn-lt"/>
                <a:ea typeface="+mn-ea"/>
                <a:cs typeface="+mn-cs"/>
              </a:defRPr>
            </a:lvl6pPr>
            <a:lvl7pPr marL="3085551" algn="l" defTabSz="1028517" rtl="0" eaLnBrk="1" latinLnBrk="0" hangingPunct="1">
              <a:defRPr kumimoji="1" sz="2025" kern="1200">
                <a:solidFill>
                  <a:schemeClr val="tx1"/>
                </a:solidFill>
                <a:latin typeface="+mn-lt"/>
                <a:ea typeface="+mn-ea"/>
                <a:cs typeface="+mn-cs"/>
              </a:defRPr>
            </a:lvl7pPr>
            <a:lvl8pPr marL="3599810" algn="l" defTabSz="1028517" rtl="0" eaLnBrk="1" latinLnBrk="0" hangingPunct="1">
              <a:defRPr kumimoji="1" sz="2025" kern="1200">
                <a:solidFill>
                  <a:schemeClr val="tx1"/>
                </a:solidFill>
                <a:latin typeface="+mn-lt"/>
                <a:ea typeface="+mn-ea"/>
                <a:cs typeface="+mn-cs"/>
              </a:defRPr>
            </a:lvl8pPr>
            <a:lvl9pPr marL="4114068" algn="l" defTabSz="1028517" rtl="0" eaLnBrk="1" latinLnBrk="0" hangingPunct="1">
              <a:defRPr kumimoji="1" sz="2025" kern="1200">
                <a:solidFill>
                  <a:schemeClr val="tx1"/>
                </a:solidFill>
                <a:latin typeface="+mn-lt"/>
                <a:ea typeface="+mn-ea"/>
                <a:cs typeface="+mn-cs"/>
              </a:defRPr>
            </a:lvl9pPr>
          </a:lstStyle>
          <a:p>
            <a:pPr lvl="0" algn="ctr">
              <a:defRPr/>
            </a:pP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P.16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案</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B</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a:extLst>
              <a:ext uri="{FF2B5EF4-FFF2-40B4-BE49-F238E27FC236}">
                <a16:creationId xmlns:a16="http://schemas.microsoft.com/office/drawing/2014/main" id="{4E1BD7C8-A9C5-0A8B-0723-CCB00237CF9B}"/>
              </a:ext>
            </a:extLst>
          </p:cNvPr>
          <p:cNvSpPr txBox="1">
            <a:spLocks noChangeArrowheads="1"/>
          </p:cNvSpPr>
          <p:nvPr/>
        </p:nvSpPr>
        <p:spPr bwMode="auto">
          <a:xfrm>
            <a:off x="189000" y="84314"/>
            <a:ext cx="6480000" cy="284112"/>
          </a:xfrm>
          <a:prstGeom prst="rect">
            <a:avLst/>
          </a:prstGeom>
          <a:solidFill>
            <a:srgbClr val="103185"/>
          </a:solidFill>
          <a:ln w="9525">
            <a:noFill/>
            <a:miter lim="800000"/>
            <a:headEnd/>
            <a:tailEnd/>
          </a:ln>
        </p:spPr>
        <p:txBody>
          <a:bodyPr wrap="square" lIns="108000" tIns="36000" rIns="108000" bIns="0">
            <a:spAutoFit/>
          </a:bodyP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ja-JP" altLang="en-US" sz="1400" b="1" i="0" u="none" strike="noStrike" kern="1200" cap="none" spc="300" normalizeH="0" noProof="0" dirty="0">
                <a:ln>
                  <a:noFill/>
                </a:ln>
                <a:solidFill>
                  <a:srgbClr val="FFFFFF"/>
                </a:solidFill>
                <a:effectLst/>
                <a:uLnTx/>
                <a:uFillTx/>
                <a:latin typeface="メイリオ" panose="020B0604030504040204" pitchFamily="50" charset="-128"/>
                <a:ea typeface="メイリオ" panose="020B0604030504040204" pitchFamily="50" charset="-128"/>
              </a:rPr>
              <a:t>都道府県労働局一覧／お問い合わせ</a:t>
            </a:r>
          </a:p>
        </p:txBody>
      </p:sp>
      <p:sp>
        <p:nvSpPr>
          <p:cNvPr id="10" name="正方形/長方形 9">
            <a:extLst>
              <a:ext uri="{FF2B5EF4-FFF2-40B4-BE49-F238E27FC236}">
                <a16:creationId xmlns:a16="http://schemas.microsoft.com/office/drawing/2014/main" id="{1842379A-FB41-CAD3-B9A3-963A2E172699}"/>
              </a:ext>
            </a:extLst>
          </p:cNvPr>
          <p:cNvSpPr/>
          <p:nvPr/>
        </p:nvSpPr>
        <p:spPr bwMode="auto">
          <a:xfrm>
            <a:off x="177421" y="7935284"/>
            <a:ext cx="6489284" cy="272758"/>
          </a:xfrm>
          <a:prstGeom prst="rect">
            <a:avLst/>
          </a:prstGeom>
          <a:solidFill>
            <a:srgbClr val="103185"/>
          </a:solidFill>
          <a:ln w="19050" cap="flat" cmpd="sng" algn="ctr">
            <a:noFill/>
            <a:prstDash val="solid"/>
            <a:round/>
            <a:headEnd type="none" w="med" len="med"/>
            <a:tailEnd type="none" w="med" len="med"/>
          </a:ln>
          <a:effectLst/>
        </p:spPr>
        <p:txBody>
          <a:bodyPr vert="horz" wrap="square" lIns="108000" tIns="72000" rIns="108000" bIns="36000" numCol="1" rtlCol="0" anchor="t" anchorCtr="0" compatLnSpc="1">
            <a:prstTxWarp prst="textNoShape">
              <a:avLst/>
            </a:prstTxWarp>
            <a:spAutoFit/>
          </a:bodyPr>
          <a:lstStyle/>
          <a:p>
            <a:pPr algn="ctr" defTabSz="914400" fontAlgn="base">
              <a:spcBef>
                <a:spcPct val="0"/>
              </a:spcBef>
              <a:spcAft>
                <a:spcPct val="0"/>
              </a:spcAft>
            </a:pPr>
            <a:r>
              <a:rPr lang="ja-JP" altLang="en-US" sz="1000" b="1" spc="300" dirty="0">
                <a:solidFill>
                  <a:schemeClr val="bg1"/>
                </a:solidFill>
                <a:latin typeface="メイリオ" panose="020B0604030504040204" pitchFamily="50" charset="-128"/>
                <a:ea typeface="メイリオ" panose="020B0604030504040204" pitchFamily="50" charset="-128"/>
              </a:rPr>
              <a:t>最寄りの都道府県労働局または労働基準監督署にご相談ください</a:t>
            </a:r>
          </a:p>
        </p:txBody>
      </p:sp>
    </p:spTree>
    <p:extLst>
      <p:ext uri="{BB962C8B-B14F-4D97-AF65-F5344CB8AC3E}">
        <p14:creationId xmlns:p14="http://schemas.microsoft.com/office/powerpoint/2010/main" val="682699033"/>
      </p:ext>
    </p:extLst>
  </p:cSld>
  <p:clrMapOvr>
    <a:masterClrMapping/>
  </p:clrMapOvr>
  <p:transition spd="slow" advTm="586"/>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テキスト ボックス 1">
            <a:extLst>
              <a:ext uri="{FF2B5EF4-FFF2-40B4-BE49-F238E27FC236}">
                <a16:creationId xmlns:a16="http://schemas.microsoft.com/office/drawing/2014/main" id="{F47D43AC-37AB-7E92-5556-90EF2E64A2C3}"/>
              </a:ext>
            </a:extLst>
          </p:cNvPr>
          <p:cNvSpPr txBox="1">
            <a:spLocks noChangeArrowheads="1"/>
          </p:cNvSpPr>
          <p:nvPr/>
        </p:nvSpPr>
        <p:spPr bwMode="auto">
          <a:xfrm>
            <a:off x="189000" y="324000"/>
            <a:ext cx="6480000" cy="561486"/>
          </a:xfrm>
          <a:prstGeom prst="rect">
            <a:avLst/>
          </a:prstGeom>
          <a:noFill/>
          <a:ln w="9525">
            <a:noFill/>
            <a:miter lim="800000"/>
            <a:headEnd/>
            <a:tailEnd/>
          </a:ln>
        </p:spPr>
        <p:txBody>
          <a:bodyPr lIns="108000" tIns="72000" rIns="108000" bIns="36000">
            <a:spAutoFit/>
          </a:bodyPr>
          <a:lstStyle/>
          <a:p>
            <a:pPr marL="0" marR="0" lvl="0" indent="0" algn="ctr" defTabSz="914400" rtl="0" eaLnBrk="1" fontAlgn="base" latinLnBrk="0" hangingPunct="1">
              <a:lnSpc>
                <a:spcPct val="130000"/>
              </a:lnSpc>
              <a:spcBef>
                <a:spcPct val="0"/>
              </a:spcBef>
              <a:spcAft>
                <a:spcPct val="0"/>
              </a:spcAft>
              <a:buClrTx/>
              <a:buSzTx/>
              <a:buFontTx/>
              <a:buNone/>
              <a:tabLst/>
              <a:defRPr/>
            </a:pPr>
            <a:r>
              <a:rPr kumimoji="1" lang="ja-JP" altLang="en-US" sz="2400" b="1" i="0" u="none" strike="noStrike" kern="1200" cap="none" spc="300" normalizeH="0" noProof="0" dirty="0">
                <a:ln>
                  <a:noFill/>
                </a:ln>
                <a:solidFill>
                  <a:srgbClr val="103185"/>
                </a:solidFill>
                <a:effectLst/>
                <a:uLnTx/>
                <a:uFillTx/>
                <a:latin typeface="メイリオ" panose="020B0604030504040204" pitchFamily="50" charset="-128"/>
                <a:ea typeface="メイリオ" panose="020B0604030504040204" pitchFamily="50" charset="-128"/>
              </a:rPr>
              <a:t>は じ め に</a:t>
            </a:r>
          </a:p>
        </p:txBody>
      </p:sp>
      <p:sp>
        <p:nvSpPr>
          <p:cNvPr id="22" name="正方形/長方形 21">
            <a:extLst>
              <a:ext uri="{FF2B5EF4-FFF2-40B4-BE49-F238E27FC236}">
                <a16:creationId xmlns:a16="http://schemas.microsoft.com/office/drawing/2014/main" id="{F02A3493-BA07-EA95-968C-E05BB65F4275}"/>
              </a:ext>
            </a:extLst>
          </p:cNvPr>
          <p:cNvSpPr/>
          <p:nvPr/>
        </p:nvSpPr>
        <p:spPr bwMode="auto">
          <a:xfrm>
            <a:off x="2322920" y="4633766"/>
            <a:ext cx="2159000" cy="431800"/>
          </a:xfrm>
          <a:prstGeom prst="rect">
            <a:avLst/>
          </a:prstGeom>
          <a:solidFill>
            <a:schemeClr val="accent5">
              <a:lumMod val="90000"/>
            </a:schemeClr>
          </a:solidFill>
          <a:ln w="9525" cap="flat" cmpd="sng" algn="ctr">
            <a:noFill/>
            <a:prstDash val="solid"/>
            <a:round/>
            <a:headEnd type="none" w="med" len="med"/>
            <a:tailEnd type="none" w="med" len="me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endParaRPr>
          </a:p>
        </p:txBody>
      </p:sp>
      <p:sp>
        <p:nvSpPr>
          <p:cNvPr id="23" name="円/楕円 6">
            <a:extLst>
              <a:ext uri="{FF2B5EF4-FFF2-40B4-BE49-F238E27FC236}">
                <a16:creationId xmlns:a16="http://schemas.microsoft.com/office/drawing/2014/main" id="{4B662E0A-6483-08D9-260B-28018F4050A8}"/>
              </a:ext>
            </a:extLst>
          </p:cNvPr>
          <p:cNvSpPr>
            <a:spLocks noChangeArrowheads="1"/>
          </p:cNvSpPr>
          <p:nvPr/>
        </p:nvSpPr>
        <p:spPr bwMode="auto">
          <a:xfrm>
            <a:off x="2597558" y="4343253"/>
            <a:ext cx="1597025" cy="1009650"/>
          </a:xfrm>
          <a:prstGeom prst="ellipse">
            <a:avLst/>
          </a:prstGeom>
          <a:solidFill>
            <a:schemeClr val="bg1"/>
          </a:solidFill>
          <a:ln w="9525" algn="ctr">
            <a:noFill/>
            <a:round/>
            <a:headEnd/>
            <a:tailEnd/>
          </a:ln>
        </p:spPr>
        <p:txBody>
          <a:bodyPr wrap="none" tIns="7200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rPr>
              <a:t>目　次</a:t>
            </a:r>
          </a:p>
        </p:txBody>
      </p:sp>
      <p:sp>
        <p:nvSpPr>
          <p:cNvPr id="3078" name="テキスト ボックス 23">
            <a:extLst>
              <a:ext uri="{FF2B5EF4-FFF2-40B4-BE49-F238E27FC236}">
                <a16:creationId xmlns:a16="http://schemas.microsoft.com/office/drawing/2014/main" id="{2274890E-6BEB-1A84-1E98-489682E50675}"/>
              </a:ext>
            </a:extLst>
          </p:cNvPr>
          <p:cNvSpPr txBox="1">
            <a:spLocks noChangeArrowheads="1"/>
          </p:cNvSpPr>
          <p:nvPr/>
        </p:nvSpPr>
        <p:spPr bwMode="auto">
          <a:xfrm>
            <a:off x="189000" y="5365750"/>
            <a:ext cx="6480000" cy="3986082"/>
          </a:xfrm>
          <a:prstGeom prst="rect">
            <a:avLst/>
          </a:prstGeom>
          <a:noFill/>
          <a:ln w="9525">
            <a:noFill/>
            <a:miter lim="800000"/>
            <a:headEnd/>
            <a:tailEnd/>
          </a:ln>
        </p:spPr>
        <p:txBody>
          <a:bodyPr lIns="108000" tIns="72000" rIns="108000">
            <a:spAutoFit/>
          </a:bodyPr>
          <a:lstStyle/>
          <a:p>
            <a:pPr marL="446088" marR="0" lvl="0" indent="-446088"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１　精神障害の発病についての考え方・・・・・・・・・・・・・・・・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p>
          <a:p>
            <a:pPr marL="342900" marR="0" lvl="0" indent="-34290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２　精神障害の労災認定要件・・・・・・・・・・・・・・・・・・・・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p>
          <a:p>
            <a:pPr marL="342900" marR="0" lvl="0" indent="-34290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３　認定要件①認定基準の対象となる精神障害かどうか・・・・・・・・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p>
          <a:p>
            <a:pPr marL="342900" marR="0" lvl="0" indent="-34290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４　認定要件②業務による強い心理的負荷が認められるかどうか・・・・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（別表</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）業務による心理的負荷評価表 ・・・・・・・・・・・・・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5</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５　認定要件③</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業務以外の心理的負荷による発病かどうか・・・・・・ </a:t>
            </a:r>
            <a:r>
              <a:rPr kumimoji="1" lang="en-US" altLang="ja-JP" sz="1400" dirty="0">
                <a:latin typeface="メイリオ" panose="020B0604030504040204" pitchFamily="50" charset="-128"/>
                <a:ea typeface="メイリオ" panose="020B0604030504040204" pitchFamily="50" charset="-128"/>
              </a:rPr>
              <a:t>9</a:t>
            </a:r>
          </a:p>
          <a:p>
            <a:pPr algn="just" defTabSz="914400" fontAlgn="base">
              <a:lnSpc>
                <a:spcPct val="120000"/>
              </a:lnSpc>
              <a:spcBef>
                <a:spcPct val="0"/>
              </a:spcBef>
              <a:spcAft>
                <a:spcPct val="0"/>
              </a:spcAf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（別表</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）業務以外の心理的負荷評価表 ・・・・・・・・・・・・・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9</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６　認定要件③</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個体側要因による発病かどうか・・・・・・・・・・・ </a:t>
            </a:r>
            <a:r>
              <a:rPr kumimoji="1" lang="en-US" altLang="ja-JP" sz="1400" dirty="0">
                <a:latin typeface="メイリオ" panose="020B0604030504040204" pitchFamily="50" charset="-128"/>
                <a:ea typeface="メイリオ" panose="020B0604030504040204" pitchFamily="50" charset="-128"/>
              </a:rPr>
              <a:t>9</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７　精神障害の労災認定フローチャート  ・・・・・・・・・・・・・・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８　「自殺」の取り扱い・・・・・・・・・・・・・・・・・・・・・・</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11</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９　「発病後の悪化」の取り扱い・・・・・・・・・・・・・・・・・・</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11</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  </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「症状安定後の新たな発病」</a:t>
            </a:r>
            <a:r>
              <a:rPr kumimoji="1" lang="ja-JP" altLang="en-US" sz="1400" dirty="0">
                <a:latin typeface="メイリオ" panose="020B0604030504040204" pitchFamily="50" charset="-128"/>
                <a:ea typeface="メイリオ" panose="020B0604030504040204" pitchFamily="50" charset="-128"/>
              </a:rPr>
              <a:t>の取り扱い</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12</a:t>
            </a:r>
            <a:endPar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en-US" altLang="ja-JP" sz="1400" dirty="0">
                <a:latin typeface="メイリオ" panose="020B0604030504040204" pitchFamily="50" charset="-128"/>
                <a:ea typeface="メイリオ" panose="020B0604030504040204" pitchFamily="50" charset="-128"/>
              </a:rPr>
              <a:t>11  </a:t>
            </a:r>
            <a:r>
              <a:rPr kumimoji="1" lang="ja-JP" altLang="en-US" sz="1400" dirty="0">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治ゆ（症状固定）」とは・・・・・・・・・・・・・・・・・・・</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12</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en-US" altLang="ja-JP" sz="1400" dirty="0">
                <a:latin typeface="メイリオ" panose="020B0604030504040204" pitchFamily="50" charset="-128"/>
                <a:ea typeface="メイリオ" panose="020B0604030504040204" pitchFamily="50" charset="-128"/>
              </a:rPr>
              <a:t>12  </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「複数の会社等に雇用されている労働者」の取り扱い・・・・・・・</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12</a:t>
            </a:r>
          </a:p>
          <a:p>
            <a:pPr marL="0" marR="0" lvl="0" indent="0" algn="just" defTabSz="914400" rtl="0" eaLnBrk="1" fontAlgn="base" latinLnBrk="0" hangingPunct="1">
              <a:lnSpc>
                <a:spcPct val="120000"/>
              </a:lnSpc>
              <a:spcBef>
                <a:spcPct val="0"/>
              </a:spcBef>
              <a:spcAft>
                <a:spcPct val="0"/>
              </a:spcAft>
              <a:buClrTx/>
              <a:buSzTx/>
              <a:buFontTx/>
              <a:buNone/>
              <a:tabLst/>
              <a:defRPr/>
            </a:pP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13   </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労災認定事例 ・・・・・・・・・・・・・・・・・・・・・・・・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13</a:t>
            </a:r>
            <a:endPar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5126" name="テキスト ボックス 2">
            <a:extLst>
              <a:ext uri="{FF2B5EF4-FFF2-40B4-BE49-F238E27FC236}">
                <a16:creationId xmlns:a16="http://schemas.microsoft.com/office/drawing/2014/main" id="{58F91565-E598-E202-1224-5FD278DC0A6B}"/>
              </a:ext>
            </a:extLst>
          </p:cNvPr>
          <p:cNvSpPr txBox="1">
            <a:spLocks noChangeArrowheads="1"/>
          </p:cNvSpPr>
          <p:nvPr/>
        </p:nvSpPr>
        <p:spPr bwMode="auto">
          <a:xfrm>
            <a:off x="189000" y="1039716"/>
            <a:ext cx="6480175" cy="209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defTabSz="914400" fontAlgn="base">
              <a:lnSpc>
                <a:spcPct val="110000"/>
              </a:lnSpc>
              <a:spcBef>
                <a:spcPct val="0"/>
              </a:spcBef>
              <a:spcAft>
                <a:spcPct val="0"/>
              </a:spcAft>
              <a:buNone/>
              <a:defRPr/>
            </a:pP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近年、仕事によるストレス（業務による心理的負荷）が関係した精神障害についての労災請求が増えています。仕事が主な原因で発病した精神障害は、「過労死等」</a:t>
            </a:r>
            <a:r>
              <a:rPr kumimoji="1" lang="en-US" altLang="ja-JP" sz="1300" b="0" i="0" u="none" strike="noStrike" kern="1200" cap="none" spc="50" normalizeH="0" baseline="30000" noProof="0" dirty="0">
                <a:ln>
                  <a:noFill/>
                </a:ln>
                <a:effectLst/>
                <a:uLnTx/>
                <a:uFillTx/>
                <a:latin typeface="メイリオ" panose="020B0604030504040204" pitchFamily="50" charset="-128"/>
                <a:ea typeface="メイリオ" panose="020B0604030504040204" pitchFamily="50" charset="-128"/>
              </a:rPr>
              <a:t>※</a:t>
            </a: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とも呼ばれます。</a:t>
            </a:r>
            <a:endParaRPr kumimoji="1" lang="en-US" altLang="ja-JP"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algn="just" defTabSz="914400" fontAlgn="base">
              <a:lnSpc>
                <a:spcPct val="110000"/>
              </a:lnSpc>
              <a:spcBef>
                <a:spcPct val="0"/>
              </a:spcBef>
              <a:spcAft>
                <a:spcPct val="0"/>
              </a:spcAft>
              <a:buNone/>
              <a:defRPr/>
            </a:pP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厚生労働省では、</a:t>
            </a:r>
            <a:r>
              <a:rPr kumimoji="1" lang="ja-JP" altLang="ja-JP"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労働者</a:t>
            </a: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に発病した精神障害について、仕事が主な原因と認められるかの判断（労災認定）の基準として</a:t>
            </a:r>
            <a:r>
              <a:rPr kumimoji="1" lang="ja-JP" altLang="en-US" sz="1300" b="1"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「心理的負荷による精神障害の認定基準」</a:t>
            </a: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（以下「認定基準」）を定めています。この認定基準は、令和</a:t>
            </a:r>
            <a:r>
              <a:rPr lang="en-US" altLang="ja-JP" sz="1300" spc="50" dirty="0">
                <a:latin typeface="メイリオ" panose="020B0604030504040204" pitchFamily="50" charset="-128"/>
                <a:ea typeface="メイリオ" panose="020B0604030504040204" pitchFamily="50" charset="-128"/>
              </a:rPr>
              <a:t>5</a:t>
            </a: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年</a:t>
            </a:r>
            <a:r>
              <a:rPr lang="en-US" altLang="ja-JP" sz="1300" spc="50" dirty="0">
                <a:latin typeface="メイリオ" panose="020B0604030504040204" pitchFamily="50" charset="-128"/>
                <a:ea typeface="メイリオ" panose="020B0604030504040204" pitchFamily="50" charset="-128"/>
              </a:rPr>
              <a:t>9</a:t>
            </a: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月に改正されました。</a:t>
            </a:r>
            <a:endParaRPr kumimoji="1" lang="en-US" altLang="ja-JP"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algn="just" defTabSz="914400" fontAlgn="base">
              <a:lnSpc>
                <a:spcPct val="110000"/>
              </a:lnSpc>
              <a:spcBef>
                <a:spcPct val="0"/>
              </a:spcBef>
              <a:spcAft>
                <a:spcPct val="0"/>
              </a:spcAft>
              <a:buNone/>
              <a:defRPr/>
            </a:pPr>
            <a:r>
              <a:rPr kumimoji="1" lang="ja-JP" altLang="en-US" sz="13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このパンフレットは、認定基準の概要を説明し、精神障害（自殺）の労災認定の考え方についてわかりやすくまとめたものです。</a:t>
            </a:r>
          </a:p>
        </p:txBody>
      </p:sp>
      <p:sp>
        <p:nvSpPr>
          <p:cNvPr id="5127" name="テキスト ボックス 2">
            <a:extLst>
              <a:ext uri="{FF2B5EF4-FFF2-40B4-BE49-F238E27FC236}">
                <a16:creationId xmlns:a16="http://schemas.microsoft.com/office/drawing/2014/main" id="{AE6D9848-08DB-C730-AFBD-EF0187C3AB73}"/>
              </a:ext>
            </a:extLst>
          </p:cNvPr>
          <p:cNvSpPr txBox="1">
            <a:spLocks noChangeArrowheads="1"/>
          </p:cNvSpPr>
          <p:nvPr/>
        </p:nvSpPr>
        <p:spPr bwMode="auto">
          <a:xfrm>
            <a:off x="189000" y="3293359"/>
            <a:ext cx="6480000" cy="1088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just" defTabSz="914400" rtl="0" eaLnBrk="1" fontAlgn="base" latinLnBrk="0" hangingPunct="1">
              <a:lnSpc>
                <a:spcPct val="110000"/>
              </a:lnSpc>
              <a:spcBef>
                <a:spcPts val="0"/>
              </a:spcBef>
              <a:spcAft>
                <a:spcPct val="0"/>
              </a:spcAft>
              <a:buClrTx/>
              <a:buSzTx/>
              <a:buFont typeface="メイリオ" panose="020B0604030504040204" pitchFamily="50" charset="-128"/>
              <a:buChar char="※"/>
              <a:tabLst/>
              <a:defRPr/>
            </a:pPr>
            <a:r>
              <a:rPr kumimoji="1" lang="ja-JP" altLang="en-US" sz="11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過労死等」とは、業務における過重な負荷による脳・心臓疾患を原因とする死亡、業務における強い心理的負荷による精神障害を原因とする自殺による死亡またはこれらの脳・心臓疾患、精神障害をいいます。</a:t>
            </a:r>
            <a:endParaRPr kumimoji="1" lang="en-US" altLang="ja-JP" sz="11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marL="182563" marR="0" lvl="0" algn="just" defTabSz="914400" rtl="0" eaLnBrk="1" fontAlgn="base" latinLnBrk="0" hangingPunct="1">
              <a:lnSpc>
                <a:spcPct val="110000"/>
              </a:lnSpc>
              <a:spcBef>
                <a:spcPts val="300"/>
              </a:spcBef>
              <a:spcAft>
                <a:spcPct val="0"/>
              </a:spcAft>
              <a:buClrTx/>
              <a:buSzTx/>
              <a:buNone/>
              <a:tabLst/>
              <a:defRPr/>
            </a:pPr>
            <a:r>
              <a:rPr kumimoji="1" lang="ja-JP" altLang="en-US" sz="11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なお、脳・心臓疾患の認定基準は、「脳・心臓疾患の労災認定」のパンフレットなどをご参照ください。　</a:t>
            </a:r>
          </a:p>
        </p:txBody>
      </p:sp>
    </p:spTree>
  </p:cSld>
  <p:clrMapOvr>
    <a:masterClrMapping/>
  </p:clrMapOvr>
  <p:transition spd="slow" advTm="28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ボックス 2">
            <a:extLst>
              <a:ext uri="{FF2B5EF4-FFF2-40B4-BE49-F238E27FC236}">
                <a16:creationId xmlns:a16="http://schemas.microsoft.com/office/drawing/2014/main" id="{F46DDCC0-683D-A7E7-52FD-36987FC383C6}"/>
              </a:ext>
            </a:extLst>
          </p:cNvPr>
          <p:cNvSpPr txBox="1">
            <a:spLocks noChangeArrowheads="1"/>
          </p:cNvSpPr>
          <p:nvPr/>
        </p:nvSpPr>
        <p:spPr bwMode="auto">
          <a:xfrm>
            <a:off x="189000" y="897254"/>
            <a:ext cx="6480000" cy="187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110000"/>
              </a:lnSpc>
              <a:spcBef>
                <a:spcPct val="0"/>
              </a:spcBef>
              <a:buFontTx/>
              <a:buNone/>
            </a:pPr>
            <a:r>
              <a:rPr lang="ja-JP" altLang="en-US" sz="1200" b="0" spc="50" dirty="0">
                <a:latin typeface="メイリオ" panose="020B0604030504040204" pitchFamily="50" charset="-128"/>
                <a:ea typeface="メイリオ" panose="020B0604030504040204" pitchFamily="50" charset="-128"/>
              </a:rPr>
              <a:t>　精神障害は、外部からのストレス（仕事によるストレスや私生活でのストレス）とそのストレスへの個人の反応しやすさとの関係で発病に至ると考えられています。　</a:t>
            </a:r>
          </a:p>
          <a:p>
            <a:pPr algn="just" eaLnBrk="1" hangingPunct="1">
              <a:lnSpc>
                <a:spcPct val="110000"/>
              </a:lnSpc>
              <a:spcBef>
                <a:spcPts val="600"/>
              </a:spcBef>
              <a:buFontTx/>
              <a:buNone/>
            </a:pPr>
            <a:r>
              <a:rPr lang="ja-JP" altLang="en-US" sz="1200" b="0" spc="50" dirty="0">
                <a:latin typeface="メイリオ" panose="020B0604030504040204" pitchFamily="50" charset="-128"/>
                <a:ea typeface="メイリオ" panose="020B0604030504040204" pitchFamily="50" charset="-128"/>
              </a:rPr>
              <a:t>　精神障害が労災認定されるのは、その発病が仕事による強いストレスによるものと判断できる場合に限ります。</a:t>
            </a:r>
            <a:endParaRPr lang="en-US" altLang="ja-JP" sz="1200" b="0" spc="50" dirty="0">
              <a:latin typeface="メイリオ" panose="020B0604030504040204" pitchFamily="50" charset="-128"/>
              <a:ea typeface="メイリオ" panose="020B0604030504040204" pitchFamily="50" charset="-128"/>
            </a:endParaRPr>
          </a:p>
          <a:p>
            <a:pPr algn="just" eaLnBrk="1" hangingPunct="1">
              <a:lnSpc>
                <a:spcPct val="110000"/>
              </a:lnSpc>
              <a:spcBef>
                <a:spcPts val="600"/>
              </a:spcBef>
              <a:buFontTx/>
              <a:buNone/>
            </a:pPr>
            <a:r>
              <a:rPr lang="ja-JP" altLang="en-US" sz="1200" b="0" spc="50" dirty="0">
                <a:latin typeface="メイリオ" panose="020B0604030504040204" pitchFamily="50" charset="-128"/>
                <a:ea typeface="メイリオ" panose="020B0604030504040204" pitchFamily="50" charset="-128"/>
              </a:rPr>
              <a:t>　仕事によるストレス（業務による心理的負荷）が強かった場合でも、同時に私生活でのストレス（業務以外の心理的負荷）が強かったり、重度のアルコール依存があるなどストレスに対する反応しやすさ（個体側要因）に顕著なものがある場合には、どれが発病の原因なのかを医学的に慎重に判断します。</a:t>
            </a:r>
          </a:p>
        </p:txBody>
      </p:sp>
      <p:sp>
        <p:nvSpPr>
          <p:cNvPr id="7171" name="テキスト ボックス 13">
            <a:extLst>
              <a:ext uri="{FF2B5EF4-FFF2-40B4-BE49-F238E27FC236}">
                <a16:creationId xmlns:a16="http://schemas.microsoft.com/office/drawing/2014/main" id="{0158A3F1-1AB9-1026-2A3E-2DAA898A6CA4}"/>
              </a:ext>
            </a:extLst>
          </p:cNvPr>
          <p:cNvSpPr txBox="1">
            <a:spLocks noChangeArrowheads="1"/>
          </p:cNvSpPr>
          <p:nvPr/>
        </p:nvSpPr>
        <p:spPr bwMode="auto">
          <a:xfrm>
            <a:off x="549275" y="5203825"/>
            <a:ext cx="19431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3000" b="0">
              <a:solidFill>
                <a:schemeClr val="tx2"/>
              </a:solidFill>
            </a:endParaRPr>
          </a:p>
        </p:txBody>
      </p:sp>
      <p:sp>
        <p:nvSpPr>
          <p:cNvPr id="7173" name="テキスト ボックス 16">
            <a:extLst>
              <a:ext uri="{FF2B5EF4-FFF2-40B4-BE49-F238E27FC236}">
                <a16:creationId xmlns:a16="http://schemas.microsoft.com/office/drawing/2014/main" id="{4765783E-2289-CE35-A4C8-2B3CEC31AAB3}"/>
              </a:ext>
            </a:extLst>
          </p:cNvPr>
          <p:cNvSpPr txBox="1">
            <a:spLocks noChangeArrowheads="1"/>
          </p:cNvSpPr>
          <p:nvPr/>
        </p:nvSpPr>
        <p:spPr bwMode="auto">
          <a:xfrm>
            <a:off x="1154250" y="3988126"/>
            <a:ext cx="43926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0" dirty="0">
                <a:latin typeface="メイリオ" panose="020B0604030504040204" pitchFamily="50" charset="-128"/>
                <a:ea typeface="メイリオ" panose="020B0604030504040204" pitchFamily="50" charset="-128"/>
              </a:rPr>
              <a:t>精神障害は、さまざまな要因で発病します</a:t>
            </a:r>
          </a:p>
        </p:txBody>
      </p:sp>
      <p:sp>
        <p:nvSpPr>
          <p:cNvPr id="2" name="Rectangle 12">
            <a:extLst>
              <a:ext uri="{FF2B5EF4-FFF2-40B4-BE49-F238E27FC236}">
                <a16:creationId xmlns:a16="http://schemas.microsoft.com/office/drawing/2014/main" id="{447F08EC-5538-55CE-3079-57A6A5DC7B66}"/>
              </a:ext>
            </a:extLst>
          </p:cNvPr>
          <p:cNvSpPr>
            <a:spLocks noChangeArrowheads="1"/>
          </p:cNvSpPr>
          <p:nvPr/>
        </p:nvSpPr>
        <p:spPr bwMode="auto">
          <a:xfrm>
            <a:off x="0" y="2854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2000"/>
          </a:p>
        </p:txBody>
      </p:sp>
      <p:sp>
        <p:nvSpPr>
          <p:cNvPr id="14" name="Rectangle 20">
            <a:extLst>
              <a:ext uri="{FF2B5EF4-FFF2-40B4-BE49-F238E27FC236}">
                <a16:creationId xmlns:a16="http://schemas.microsoft.com/office/drawing/2014/main" id="{E6BDB87C-9DC5-A1E8-46DB-42947C0553AF}"/>
              </a:ext>
            </a:extLst>
          </p:cNvPr>
          <p:cNvSpPr>
            <a:spLocks noChangeArrowheads="1"/>
          </p:cNvSpPr>
          <p:nvPr/>
        </p:nvSpPr>
        <p:spPr bwMode="auto">
          <a:xfrm>
            <a:off x="168432" y="11715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3175"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r>
            <a:br>
              <a:rPr kumimoji="0" lang="ja-JP"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7" name="テキスト ボックス 3">
            <a:extLst>
              <a:ext uri="{FF2B5EF4-FFF2-40B4-BE49-F238E27FC236}">
                <a16:creationId xmlns:a16="http://schemas.microsoft.com/office/drawing/2014/main" id="{BDE9974E-8663-BD62-4889-748F238B6AE3}"/>
              </a:ext>
            </a:extLst>
          </p:cNvPr>
          <p:cNvSpPr txBox="1">
            <a:spLocks noChangeArrowheads="1"/>
          </p:cNvSpPr>
          <p:nvPr/>
        </p:nvSpPr>
        <p:spPr bwMode="auto">
          <a:xfrm>
            <a:off x="189000" y="283946"/>
            <a:ext cx="6480000" cy="409906"/>
          </a:xfrm>
          <a:prstGeom prst="rect">
            <a:avLst/>
          </a:prstGeom>
          <a:solidFill>
            <a:schemeClr val="accent6"/>
          </a:solidFill>
          <a:ln w="9525">
            <a:noFill/>
            <a:miter lim="800000"/>
            <a:headEnd/>
            <a:tailEnd/>
          </a:ln>
        </p:spPr>
        <p:txBody>
          <a:bodyPr wrap="square" lIns="108000" tIns="72000" rIns="108000" bIns="36000">
            <a:spAutoFit/>
          </a:bodyPr>
          <a:lstStyle/>
          <a:p>
            <a:pPr eaLnBrk="1" hangingPunct="1">
              <a:lnSpc>
                <a:spcPct val="120000"/>
              </a:lnSpc>
              <a:defRPr/>
            </a:pPr>
            <a:r>
              <a:rPr lang="ja-JP" altLang="en-US" sz="1700" b="1" dirty="0">
                <a:solidFill>
                  <a:schemeClr val="bg1"/>
                </a:solidFill>
                <a:latin typeface="メイリオ" panose="020B0604030504040204" pitchFamily="50" charset="-128"/>
                <a:ea typeface="メイリオ" panose="020B0604030504040204" pitchFamily="50" charset="-128"/>
              </a:rPr>
              <a:t>１　</a:t>
            </a:r>
            <a:r>
              <a:rPr lang="ja-JP" altLang="en-US" sz="1700" b="1" spc="150" dirty="0">
                <a:solidFill>
                  <a:schemeClr val="bg1"/>
                </a:solidFill>
                <a:latin typeface="メイリオ" panose="020B0604030504040204" pitchFamily="50" charset="-128"/>
                <a:ea typeface="メイリオ" panose="020B0604030504040204" pitchFamily="50" charset="-128"/>
              </a:rPr>
              <a:t>精神障害の発病についての考え方</a:t>
            </a:r>
          </a:p>
        </p:txBody>
      </p:sp>
      <p:sp>
        <p:nvSpPr>
          <p:cNvPr id="3" name="フッター プレースホルダー 2">
            <a:extLst>
              <a:ext uri="{FF2B5EF4-FFF2-40B4-BE49-F238E27FC236}">
                <a16:creationId xmlns:a16="http://schemas.microsoft.com/office/drawing/2014/main" id="{74B713FC-936C-A542-5AC1-2AA476E4C4A5}"/>
              </a:ext>
            </a:extLst>
          </p:cNvPr>
          <p:cNvSpPr>
            <a:spLocks noGrp="1"/>
          </p:cNvSpPr>
          <p:nvPr>
            <p:ph type="ftr" sz="quarter" idx="11"/>
          </p:nvPr>
        </p:nvSpPr>
        <p:spPr>
          <a:xfrm>
            <a:off x="2720180" y="9509125"/>
            <a:ext cx="1416050" cy="396875"/>
          </a:xfrm>
        </p:spPr>
        <p:txBody>
          <a:bodyPr/>
          <a:lstStyle/>
          <a:p>
            <a:pPr>
              <a:defRPr/>
            </a:pPr>
            <a:r>
              <a:rPr lang="en-US" altLang="ja-JP" sz="1100" dirty="0"/>
              <a:t>1</a:t>
            </a:r>
          </a:p>
        </p:txBody>
      </p:sp>
      <p:grpSp>
        <p:nvGrpSpPr>
          <p:cNvPr id="19" name="グループ化 18">
            <a:extLst>
              <a:ext uri="{FF2B5EF4-FFF2-40B4-BE49-F238E27FC236}">
                <a16:creationId xmlns:a16="http://schemas.microsoft.com/office/drawing/2014/main" id="{2EE31B76-C02E-88FB-ED74-9768F83FE4CB}"/>
              </a:ext>
            </a:extLst>
          </p:cNvPr>
          <p:cNvGrpSpPr/>
          <p:nvPr/>
        </p:nvGrpSpPr>
        <p:grpSpPr>
          <a:xfrm>
            <a:off x="379397" y="4624989"/>
            <a:ext cx="6097615" cy="3831147"/>
            <a:chOff x="1655479" y="3900917"/>
            <a:chExt cx="5985472" cy="3286190"/>
          </a:xfrm>
        </p:grpSpPr>
        <p:sp>
          <p:nvSpPr>
            <p:cNvPr id="21" name="角丸四角形 8">
              <a:extLst>
                <a:ext uri="{FF2B5EF4-FFF2-40B4-BE49-F238E27FC236}">
                  <a16:creationId xmlns:a16="http://schemas.microsoft.com/office/drawing/2014/main" id="{D8247709-ED6F-A770-0E91-100F54DF28F4}"/>
                </a:ext>
              </a:extLst>
            </p:cNvPr>
            <p:cNvSpPr/>
            <p:nvPr/>
          </p:nvSpPr>
          <p:spPr>
            <a:xfrm>
              <a:off x="2145742" y="3900917"/>
              <a:ext cx="2207359" cy="378107"/>
            </a:xfrm>
            <a:prstGeom prst="roundRect">
              <a:avLst/>
            </a:prstGeom>
            <a:solidFill>
              <a:srgbClr val="005CAF"/>
            </a:solidFill>
            <a:ln w="12700" cap="flat" cmpd="sng" algn="ctr">
              <a:solidFill>
                <a:srgbClr val="005CAF">
                  <a:shade val="50000"/>
                </a:srgbClr>
              </a:solidFill>
              <a:prstDash val="solid"/>
              <a:miter lim="800000"/>
            </a:ln>
            <a:effectLst/>
          </p:spPr>
          <p:txBody>
            <a:bodyPr lIns="69733" tIns="34867" rIns="69733" bIns="3486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FFFFFF"/>
                  </a:solidFill>
                  <a:effectLst/>
                  <a:uLnTx/>
                  <a:uFillTx/>
                  <a:latin typeface="Segoe UI"/>
                  <a:ea typeface="メイリオ"/>
                  <a:cs typeface="+mn-cs"/>
                </a:rPr>
                <a:t>業務による心理的負荷</a:t>
              </a:r>
            </a:p>
          </p:txBody>
        </p:sp>
        <p:sp>
          <p:nvSpPr>
            <p:cNvPr id="22" name="角丸四角形 9">
              <a:extLst>
                <a:ext uri="{FF2B5EF4-FFF2-40B4-BE49-F238E27FC236}">
                  <a16:creationId xmlns:a16="http://schemas.microsoft.com/office/drawing/2014/main" id="{7896C53B-FFAB-9F0E-221F-20F6F61979E4}"/>
                </a:ext>
              </a:extLst>
            </p:cNvPr>
            <p:cNvSpPr/>
            <p:nvPr/>
          </p:nvSpPr>
          <p:spPr>
            <a:xfrm>
              <a:off x="4875049" y="3909553"/>
              <a:ext cx="2235280" cy="378107"/>
            </a:xfrm>
            <a:prstGeom prst="roundRect">
              <a:avLst/>
            </a:prstGeom>
            <a:solidFill>
              <a:srgbClr val="005CAF"/>
            </a:solidFill>
            <a:ln w="12700" cap="flat" cmpd="sng" algn="ctr">
              <a:solidFill>
                <a:srgbClr val="005CAF">
                  <a:shade val="50000"/>
                </a:srgbClr>
              </a:solidFill>
              <a:prstDash val="solid"/>
              <a:miter lim="800000"/>
            </a:ln>
            <a:effectLst/>
          </p:spPr>
          <p:txBody>
            <a:bodyPr lIns="69733" tIns="34867" rIns="69733" bIns="3486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FFFFFF"/>
                  </a:solidFill>
                  <a:effectLst/>
                  <a:uLnTx/>
                  <a:uFillTx/>
                  <a:latin typeface="Segoe UI"/>
                  <a:ea typeface="メイリオ"/>
                  <a:cs typeface="+mn-cs"/>
                </a:rPr>
                <a:t>業務以外の心理的負荷</a:t>
              </a:r>
            </a:p>
          </p:txBody>
        </p:sp>
        <p:sp>
          <p:nvSpPr>
            <p:cNvPr id="23" name="下矢印 10">
              <a:extLst>
                <a:ext uri="{FF2B5EF4-FFF2-40B4-BE49-F238E27FC236}">
                  <a16:creationId xmlns:a16="http://schemas.microsoft.com/office/drawing/2014/main" id="{662BF9E8-4328-09EF-F5DB-8E52EA434EAB}"/>
                </a:ext>
              </a:extLst>
            </p:cNvPr>
            <p:cNvSpPr/>
            <p:nvPr/>
          </p:nvSpPr>
          <p:spPr>
            <a:xfrm>
              <a:off x="3916127" y="4376496"/>
              <a:ext cx="377693" cy="723455"/>
            </a:xfrm>
            <a:prstGeom prst="downArrow">
              <a:avLst/>
            </a:prstGeom>
            <a:solidFill>
              <a:srgbClr val="005CAF"/>
            </a:solidFill>
            <a:ln w="12700" cap="flat" cmpd="sng" algn="ctr">
              <a:solidFill>
                <a:srgbClr val="005CAF">
                  <a:shade val="50000"/>
                </a:srgbClr>
              </a:solidFill>
              <a:prstDash val="solid"/>
              <a:miter lim="800000"/>
            </a:ln>
            <a:effectLst/>
          </p:spPr>
          <p:txBody>
            <a:bodyPr lIns="69733" tIns="34867" rIns="69733" bIns="3486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dirty="0">
                <a:ln>
                  <a:noFill/>
                </a:ln>
                <a:solidFill>
                  <a:srgbClr val="FFFFFF"/>
                </a:solidFill>
                <a:effectLst/>
                <a:uLnTx/>
                <a:uFillTx/>
                <a:latin typeface="Segoe UI"/>
                <a:ea typeface="メイリオ"/>
                <a:cs typeface="+mn-cs"/>
              </a:endParaRPr>
            </a:p>
          </p:txBody>
        </p:sp>
        <p:sp>
          <p:nvSpPr>
            <p:cNvPr id="24" name="下矢印 11">
              <a:extLst>
                <a:ext uri="{FF2B5EF4-FFF2-40B4-BE49-F238E27FC236}">
                  <a16:creationId xmlns:a16="http://schemas.microsoft.com/office/drawing/2014/main" id="{886230EC-F1B5-8449-21A3-E005522353F1}"/>
                </a:ext>
              </a:extLst>
            </p:cNvPr>
            <p:cNvSpPr/>
            <p:nvPr/>
          </p:nvSpPr>
          <p:spPr>
            <a:xfrm>
              <a:off x="4932648" y="4376496"/>
              <a:ext cx="377693" cy="723455"/>
            </a:xfrm>
            <a:prstGeom prst="downArrow">
              <a:avLst/>
            </a:prstGeom>
            <a:solidFill>
              <a:srgbClr val="005CAF"/>
            </a:solidFill>
            <a:ln w="12700" cap="flat" cmpd="sng" algn="ctr">
              <a:solidFill>
                <a:srgbClr val="005CAF">
                  <a:shade val="50000"/>
                </a:srgbClr>
              </a:solidFill>
              <a:prstDash val="solid"/>
              <a:miter lim="800000"/>
            </a:ln>
            <a:effectLst/>
          </p:spPr>
          <p:txBody>
            <a:bodyPr lIns="69733" tIns="34867" rIns="69733" bIns="3486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srgbClr val="FFFFFF"/>
                </a:solidFill>
                <a:effectLst/>
                <a:uLnTx/>
                <a:uFillTx/>
                <a:latin typeface="Segoe UI"/>
                <a:ea typeface="メイリオ"/>
                <a:cs typeface="+mn-cs"/>
              </a:endParaRPr>
            </a:p>
          </p:txBody>
        </p:sp>
        <p:sp>
          <p:nvSpPr>
            <p:cNvPr id="25" name="テキスト ボックス 24">
              <a:extLst>
                <a:ext uri="{FF2B5EF4-FFF2-40B4-BE49-F238E27FC236}">
                  <a16:creationId xmlns:a16="http://schemas.microsoft.com/office/drawing/2014/main" id="{614C4C8A-4835-021C-E24C-0BC25017C817}"/>
                </a:ext>
              </a:extLst>
            </p:cNvPr>
            <p:cNvSpPr txBox="1"/>
            <p:nvPr/>
          </p:nvSpPr>
          <p:spPr>
            <a:xfrm>
              <a:off x="3516795" y="5185883"/>
              <a:ext cx="2110405" cy="271596"/>
            </a:xfrm>
            <a:prstGeom prst="rect">
              <a:avLst/>
            </a:prstGeom>
            <a:noFill/>
            <a:ln w="47625" cmpd="dbl">
              <a:solidFill>
                <a:srgbClr val="000000"/>
              </a:solidFill>
            </a:ln>
          </p:spPr>
          <p:txBody>
            <a:bodyPr wrap="square" lIns="69733" tIns="34867" rIns="69733" bIns="34867"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Segoe UI"/>
                  <a:ea typeface="メイリオ"/>
                </a:rPr>
                <a:t>精神障害の発病</a:t>
              </a:r>
            </a:p>
          </p:txBody>
        </p:sp>
        <p:sp>
          <p:nvSpPr>
            <p:cNvPr id="26" name="サブタイトル 2">
              <a:extLst>
                <a:ext uri="{FF2B5EF4-FFF2-40B4-BE49-F238E27FC236}">
                  <a16:creationId xmlns:a16="http://schemas.microsoft.com/office/drawing/2014/main" id="{E1592BF9-3A63-B31B-8647-8E9516D9AB59}"/>
                </a:ext>
              </a:extLst>
            </p:cNvPr>
            <p:cNvSpPr txBox="1">
              <a:spLocks/>
            </p:cNvSpPr>
            <p:nvPr/>
          </p:nvSpPr>
          <p:spPr>
            <a:xfrm>
              <a:off x="1655479" y="4314239"/>
              <a:ext cx="2715298" cy="9102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例　事故や災害の体験</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仕事の失敗、過重な責任の発生</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仕事の量・質</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役割・地位の変化</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対人関係　等</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27" name="サブタイトル 2">
              <a:extLst>
                <a:ext uri="{FF2B5EF4-FFF2-40B4-BE49-F238E27FC236}">
                  <a16:creationId xmlns:a16="http://schemas.microsoft.com/office/drawing/2014/main" id="{030C544B-4CB3-45D7-0275-1B36A817D28F}"/>
                </a:ext>
              </a:extLst>
            </p:cNvPr>
            <p:cNvSpPr txBox="1">
              <a:spLocks/>
            </p:cNvSpPr>
            <p:nvPr/>
          </p:nvSpPr>
          <p:spPr>
            <a:xfrm>
              <a:off x="5408966" y="4336043"/>
              <a:ext cx="2231985" cy="707850"/>
            </a:xfrm>
            <a:prstGeom prst="rect">
              <a:avLst/>
            </a:prstGeom>
          </p:spPr>
          <p:txBody>
            <a:bodyPr vert="horz" lIns="69733" tIns="34867" rIns="69733" bIns="34867"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例　自分の出来事</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家族・親族の出来事</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金銭関係</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　　事件、事故、災害の体験　等</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28" name="下矢印 16">
              <a:extLst>
                <a:ext uri="{FF2B5EF4-FFF2-40B4-BE49-F238E27FC236}">
                  <a16:creationId xmlns:a16="http://schemas.microsoft.com/office/drawing/2014/main" id="{356AC568-9747-1334-71B5-35B5BC2CB864}"/>
                </a:ext>
              </a:extLst>
            </p:cNvPr>
            <p:cNvSpPr/>
            <p:nvPr/>
          </p:nvSpPr>
          <p:spPr>
            <a:xfrm rot="10800000">
              <a:off x="4383154" y="5523969"/>
              <a:ext cx="377693" cy="702200"/>
            </a:xfrm>
            <a:prstGeom prst="downArrow">
              <a:avLst/>
            </a:prstGeom>
            <a:solidFill>
              <a:srgbClr val="005CAF"/>
            </a:solidFill>
            <a:ln w="12700" cap="flat" cmpd="sng" algn="ctr">
              <a:solidFill>
                <a:srgbClr val="005CAF">
                  <a:shade val="50000"/>
                </a:srgbClr>
              </a:solidFill>
              <a:prstDash val="solid"/>
              <a:miter lim="800000"/>
            </a:ln>
            <a:effectLst/>
          </p:spPr>
          <p:txBody>
            <a:bodyPr lIns="69733" tIns="34867" rIns="69733" bIns="3486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srgbClr val="FFFFFF"/>
                </a:solidFill>
                <a:effectLst/>
                <a:uLnTx/>
                <a:uFillTx/>
                <a:latin typeface="Segoe UI"/>
                <a:ea typeface="メイリオ"/>
                <a:cs typeface="+mn-cs"/>
              </a:endParaRPr>
            </a:p>
          </p:txBody>
        </p:sp>
        <p:sp>
          <p:nvSpPr>
            <p:cNvPr id="29" name="角丸四角形 17">
              <a:extLst>
                <a:ext uri="{FF2B5EF4-FFF2-40B4-BE49-F238E27FC236}">
                  <a16:creationId xmlns:a16="http://schemas.microsoft.com/office/drawing/2014/main" id="{82BB0EA5-9A7E-D2CA-41FD-4EF77FD200D8}"/>
                </a:ext>
              </a:extLst>
            </p:cNvPr>
            <p:cNvSpPr/>
            <p:nvPr/>
          </p:nvSpPr>
          <p:spPr>
            <a:xfrm>
              <a:off x="3729597" y="6265906"/>
              <a:ext cx="1679370" cy="412283"/>
            </a:xfrm>
            <a:prstGeom prst="roundRect">
              <a:avLst/>
            </a:prstGeom>
            <a:solidFill>
              <a:srgbClr val="005CAF"/>
            </a:solidFill>
            <a:ln w="12700" cap="flat" cmpd="sng" algn="ctr">
              <a:solidFill>
                <a:srgbClr val="005CAF">
                  <a:shade val="50000"/>
                </a:srgbClr>
              </a:solidFill>
              <a:prstDash val="solid"/>
              <a:miter lim="800000"/>
            </a:ln>
            <a:effectLst/>
          </p:spPr>
          <p:txBody>
            <a:bodyPr lIns="69733" tIns="34867" rIns="69733" bIns="3486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FFFFFF"/>
                  </a:solidFill>
                  <a:effectLst/>
                  <a:uLnTx/>
                  <a:uFillTx/>
                  <a:latin typeface="Segoe UI"/>
                  <a:ea typeface="メイリオ"/>
                  <a:cs typeface="+mn-cs"/>
                </a:rPr>
                <a:t>個体側要因</a:t>
              </a:r>
            </a:p>
          </p:txBody>
        </p:sp>
        <p:sp>
          <p:nvSpPr>
            <p:cNvPr id="30" name="サブタイトル 2">
              <a:extLst>
                <a:ext uri="{FF2B5EF4-FFF2-40B4-BE49-F238E27FC236}">
                  <a16:creationId xmlns:a16="http://schemas.microsoft.com/office/drawing/2014/main" id="{C305E111-F54E-8EEF-1C21-F1320ED83E53}"/>
                </a:ext>
              </a:extLst>
            </p:cNvPr>
            <p:cNvSpPr txBox="1">
              <a:spLocks/>
            </p:cNvSpPr>
            <p:nvPr/>
          </p:nvSpPr>
          <p:spPr>
            <a:xfrm>
              <a:off x="3729597" y="6756179"/>
              <a:ext cx="1738215" cy="430928"/>
            </a:xfrm>
            <a:prstGeom prst="rect">
              <a:avLst/>
            </a:prstGeom>
          </p:spPr>
          <p:txBody>
            <a:bodyPr vert="horz" lIns="69733" tIns="34867" rIns="69733" bIns="34867"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個人のストレスに対する</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dirty="0">
                  <a:ln>
                    <a:noFill/>
                  </a:ln>
                  <a:solidFill>
                    <a:srgbClr val="000000"/>
                  </a:solidFill>
                  <a:effectLst/>
                  <a:uLnTx/>
                  <a:uFillTx/>
                  <a:latin typeface="Segoe UI"/>
                  <a:ea typeface="メイリオ"/>
                  <a:cs typeface="+mn-cs"/>
                </a:rPr>
                <a:t>反応しやすさ</a:t>
              </a:r>
              <a:endParaRPr kumimoji="1" lang="en-US" altLang="ja-JP" sz="1050" b="0" i="0" u="none" strike="noStrike" kern="1200" cap="none" spc="0" normalizeH="0" baseline="0" noProof="0" dirty="0">
                <a:ln>
                  <a:noFill/>
                </a:ln>
                <a:solidFill>
                  <a:srgbClr val="000000"/>
                </a:solidFill>
                <a:effectLst/>
                <a:uLnTx/>
                <a:uFillTx/>
                <a:latin typeface="Segoe UI"/>
                <a:ea typeface="メイリオ"/>
                <a:cs typeface="+mn-cs"/>
              </a:endParaRPr>
            </a:p>
          </p:txBody>
        </p:sp>
      </p:grpSp>
      <p:sp>
        <p:nvSpPr>
          <p:cNvPr id="32" name="テキスト ボックス 16">
            <a:extLst>
              <a:ext uri="{FF2B5EF4-FFF2-40B4-BE49-F238E27FC236}">
                <a16:creationId xmlns:a16="http://schemas.microsoft.com/office/drawing/2014/main" id="{7A5A9078-20EE-F568-4907-40CC5C6ADE2C}"/>
              </a:ext>
            </a:extLst>
          </p:cNvPr>
          <p:cNvSpPr txBox="1">
            <a:spLocks noChangeArrowheads="1"/>
          </p:cNvSpPr>
          <p:nvPr/>
        </p:nvSpPr>
        <p:spPr bwMode="auto">
          <a:xfrm>
            <a:off x="2362235" y="8456136"/>
            <a:ext cx="247039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50" b="0" dirty="0">
                <a:latin typeface="メイリオ" panose="020B0604030504040204" pitchFamily="50" charset="-128"/>
                <a:ea typeface="メイリオ" panose="020B0604030504040204" pitchFamily="50" charset="-128"/>
              </a:rPr>
              <a:t>※</a:t>
            </a:r>
            <a:r>
              <a:rPr lang="ja-JP" altLang="en-US" sz="1050" b="0" dirty="0">
                <a:latin typeface="メイリオ" panose="020B0604030504040204" pitchFamily="50" charset="-128"/>
                <a:ea typeface="メイリオ" panose="020B0604030504040204" pitchFamily="50" charset="-128"/>
              </a:rPr>
              <a:t>既往や治療中の精神障害、</a:t>
            </a:r>
            <a:endParaRPr lang="en-US" altLang="ja-JP" sz="1050" b="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050" b="0" dirty="0">
                <a:latin typeface="メイリオ" panose="020B0604030504040204" pitchFamily="50" charset="-128"/>
                <a:ea typeface="メイリオ" panose="020B0604030504040204" pitchFamily="50" charset="-128"/>
              </a:rPr>
              <a:t>　アルコール依存状況等の</a:t>
            </a:r>
            <a:endParaRPr lang="en-US" altLang="ja-JP" sz="1050" b="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050" b="0" dirty="0">
                <a:latin typeface="メイリオ" panose="020B0604030504040204" pitchFamily="50" charset="-128"/>
                <a:ea typeface="メイリオ" panose="020B0604030504040204" pitchFamily="50" charset="-128"/>
              </a:rPr>
              <a:t>　存在が明らかな場合には</a:t>
            </a:r>
            <a:endParaRPr lang="en-US" altLang="ja-JP" sz="1050" b="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050" b="0" dirty="0">
                <a:latin typeface="メイリオ" panose="020B0604030504040204" pitchFamily="50" charset="-128"/>
                <a:ea typeface="メイリオ" panose="020B0604030504040204" pitchFamily="50" charset="-128"/>
              </a:rPr>
              <a:t>　その内容等を調査します。</a:t>
            </a:r>
          </a:p>
        </p:txBody>
      </p:sp>
    </p:spTree>
  </p:cSld>
  <p:clrMapOvr>
    <a:masterClrMapping/>
  </p:clrMapOvr>
  <p:transition spd="slow" advTm="298"/>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70492FC-E910-8A93-7B1B-7F21A36834DB}"/>
              </a:ext>
            </a:extLst>
          </p:cNvPr>
          <p:cNvSpPr>
            <a:spLocks noChangeArrowheads="1"/>
          </p:cNvSpPr>
          <p:nvPr/>
        </p:nvSpPr>
        <p:spPr bwMode="auto">
          <a:xfrm>
            <a:off x="189000" y="1300384"/>
            <a:ext cx="6480000" cy="1590999"/>
          </a:xfrm>
          <a:prstGeom prst="rect">
            <a:avLst/>
          </a:prstGeom>
          <a:noFill/>
          <a:ln w="57150">
            <a:solidFill>
              <a:srgbClr val="DB4D6D"/>
            </a:solidFill>
            <a:headEnd/>
            <a:tailEnd/>
          </a:ln>
        </p:spPr>
        <p:style>
          <a:lnRef idx="2">
            <a:schemeClr val="accent2"/>
          </a:lnRef>
          <a:fillRef idx="1">
            <a:schemeClr val="lt1"/>
          </a:fillRef>
          <a:effectRef idx="0">
            <a:schemeClr val="accent2"/>
          </a:effectRef>
          <a:fontRef idx="minor">
            <a:schemeClr val="dk1"/>
          </a:fontRef>
        </p:style>
        <p:txBody>
          <a:bodyPr wrap="square" lIns="144000" tIns="108000" rIns="180000" anchor="t">
            <a:spAutoFit/>
          </a:bodyPr>
          <a:lstStyle/>
          <a:p>
            <a:pPr marL="85725" marR="0" lvl="0" indent="-85725" algn="l" defTabSz="914400" rtl="0" eaLnBrk="1" fontAlgn="base" latinLnBrk="0" hangingPunct="1">
              <a:lnSpc>
                <a:spcPct val="120000"/>
              </a:lnSpc>
              <a:spcBef>
                <a:spcPts val="600"/>
              </a:spcBef>
              <a:spcAft>
                <a:spcPct val="0"/>
              </a:spcAft>
              <a:buClrTx/>
              <a:buSzTx/>
              <a:buFontTx/>
              <a:buNone/>
              <a:tabLst/>
              <a:defRPr/>
            </a:pPr>
            <a:r>
              <a:rPr kumimoji="1" lang="ja-JP" altLang="en-US" sz="1400" b="0" i="0" u="none" strike="noStrike" kern="1200" cap="none" spc="5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①　認定基準の</a:t>
            </a:r>
            <a:r>
              <a:rPr kumimoji="1" lang="ja-JP" altLang="en-US"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対象となる精神障害を発病していること</a:t>
            </a:r>
            <a:endParaRPr kumimoji="1" lang="en-US" altLang="ja-JP"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342900" marR="0" lvl="0" indent="-342900" algn="l" defTabSz="914400" rtl="0" eaLnBrk="1" fontAlgn="base" latinLnBrk="0" hangingPunct="1">
              <a:lnSpc>
                <a:spcPct val="120000"/>
              </a:lnSpc>
              <a:spcBef>
                <a:spcPts val="600"/>
              </a:spcBef>
              <a:spcAft>
                <a:spcPct val="0"/>
              </a:spcAft>
              <a:buClrTx/>
              <a:buSzTx/>
              <a:buFontTx/>
              <a:buNone/>
              <a:tabLst/>
              <a:defRPr/>
            </a:pPr>
            <a:r>
              <a:rPr kumimoji="1" lang="ja-JP" altLang="en-US"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②　認定基準の対象となる精神障害の発病前おおむね</a:t>
            </a:r>
            <a:r>
              <a:rPr kumimoji="1" lang="en-US" altLang="ja-JP"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6</a:t>
            </a:r>
            <a:r>
              <a:rPr kumimoji="1" lang="ja-JP" altLang="en-US"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か月の間に、</a:t>
            </a:r>
            <a:r>
              <a:rPr kumimoji="1" lang="ja-JP" altLang="en-US" sz="1400" b="1" i="0" u="sng"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業務による強い心理的負荷</a:t>
            </a:r>
            <a:r>
              <a:rPr kumimoji="1" lang="ja-JP" altLang="en-US"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が認められること</a:t>
            </a:r>
            <a:endParaRPr kumimoji="1" lang="en-US" altLang="ja-JP"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342900" marR="0" lvl="0" indent="-342900" algn="l" defTabSz="914400" rtl="0" eaLnBrk="1" fontAlgn="base" latinLnBrk="0" hangingPunct="1">
              <a:lnSpc>
                <a:spcPct val="120000"/>
              </a:lnSpc>
              <a:spcBef>
                <a:spcPts val="600"/>
              </a:spcBef>
              <a:spcAft>
                <a:spcPct val="0"/>
              </a:spcAft>
              <a:buClrTx/>
              <a:buSzTx/>
              <a:buFontTx/>
              <a:buNone/>
              <a:tabLst/>
              <a:defRPr/>
            </a:pPr>
            <a:r>
              <a:rPr kumimoji="1" lang="ja-JP" altLang="en-US" sz="14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③　業務以外の心理的負荷や個体側要因により発病した</a:t>
            </a:r>
            <a:r>
              <a:rPr kumimoji="1" lang="ja-JP" altLang="en-US" sz="1400" b="0" i="0" u="none" strike="noStrike" kern="1200" cap="none" spc="5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とは認められないこと</a:t>
            </a:r>
            <a:endParaRPr kumimoji="1" lang="en-US" altLang="ja-JP" sz="1400" b="0" i="0" u="none" strike="noStrike" kern="1200" cap="none" spc="5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8195" name="テキスト ボックス 7">
            <a:extLst>
              <a:ext uri="{FF2B5EF4-FFF2-40B4-BE49-F238E27FC236}">
                <a16:creationId xmlns:a16="http://schemas.microsoft.com/office/drawing/2014/main" id="{D5765556-6A7E-5FF8-AEDD-5320E6648E27}"/>
              </a:ext>
            </a:extLst>
          </p:cNvPr>
          <p:cNvSpPr txBox="1">
            <a:spLocks noChangeArrowheads="1"/>
          </p:cNvSpPr>
          <p:nvPr/>
        </p:nvSpPr>
        <p:spPr bwMode="auto">
          <a:xfrm>
            <a:off x="189000" y="849947"/>
            <a:ext cx="6480000" cy="32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労災認定のための要件は次のとおりです。</a:t>
            </a:r>
          </a:p>
        </p:txBody>
      </p:sp>
      <p:sp>
        <p:nvSpPr>
          <p:cNvPr id="8196" name="テキスト ボックス 7">
            <a:extLst>
              <a:ext uri="{FF2B5EF4-FFF2-40B4-BE49-F238E27FC236}">
                <a16:creationId xmlns:a16="http://schemas.microsoft.com/office/drawing/2014/main" id="{761345C2-6951-4964-597A-FEBDA5CE7FC8}"/>
              </a:ext>
            </a:extLst>
          </p:cNvPr>
          <p:cNvSpPr txBox="1">
            <a:spLocks noChangeArrowheads="1"/>
          </p:cNvSpPr>
          <p:nvPr/>
        </p:nvSpPr>
        <p:spPr bwMode="auto">
          <a:xfrm>
            <a:off x="189000" y="3163471"/>
            <a:ext cx="6480000" cy="15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82563" marR="0" lvl="0" indent="-182563" algn="just" defTabSz="914400" rtl="0" eaLnBrk="1" fontAlgn="base" latinLnBrk="0" hangingPunct="1">
              <a:lnSpc>
                <a:spcPct val="120000"/>
              </a:lnSpc>
              <a:spcBef>
                <a:spcPts val="600"/>
              </a:spcBef>
              <a:spcAft>
                <a:spcPct val="0"/>
              </a:spcAft>
              <a:buClrTx/>
              <a:buSzTx/>
              <a:buFont typeface="Wingdings" panose="05000000000000000000" pitchFamily="2" charset="2"/>
              <a:buChar char="l"/>
              <a:tabLst/>
              <a:defRPr/>
            </a:pPr>
            <a:r>
              <a:rPr kumimoji="1" lang="ja-JP" altLang="en-US" sz="1200" b="0" i="0" u="none" strike="noStrike" kern="1200" cap="none" normalizeH="0" noProof="0" dirty="0">
                <a:ln>
                  <a:noFill/>
                </a:ln>
                <a:effectLst/>
                <a:uLnTx/>
                <a:uFillTx/>
                <a:latin typeface="メイリオ" panose="020B0604030504040204" pitchFamily="50" charset="-128"/>
                <a:ea typeface="メイリオ" panose="020B0604030504040204" pitchFamily="50" charset="-128"/>
              </a:rPr>
              <a:t>「業務による強い心理的負荷が認められる」とは、業務による具体的な出来事があり、その出来事と出来事後の状況が、労働者に強い心理的負荷を与えたことをいいます。</a:t>
            </a:r>
            <a:r>
              <a:rPr kumimoji="1" lang="ja-JP" altLang="en-US"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82563" marR="0" lvl="0" indent="-182563" algn="just" defTabSz="914400" rtl="0" eaLnBrk="1" fontAlgn="base" latinLnBrk="0" hangingPunct="1">
              <a:lnSpc>
                <a:spcPct val="120000"/>
              </a:lnSpc>
              <a:spcBef>
                <a:spcPts val="600"/>
              </a:spcBef>
              <a:spcAft>
                <a:spcPct val="0"/>
              </a:spcAft>
              <a:buClrTx/>
              <a:buSzTx/>
              <a:buFont typeface="Wingdings" panose="05000000000000000000" pitchFamily="2" charset="2"/>
              <a:buChar char="l"/>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心理的負荷の強度は、精神障害を発病した労働者が、その出来事と出来事後の状況を主観的にどう受け止めたかではなく、同種の労働者が一般的にどう受け止めるかという観点から評価します。「同種の労働者」とは、発病した労働者と職種、職場における立場や職責、年齢、経験などが類似する人をいいます。</a:t>
            </a:r>
          </a:p>
        </p:txBody>
      </p:sp>
      <p:sp>
        <p:nvSpPr>
          <p:cNvPr id="5125" name="テキスト ボックス 9">
            <a:extLst>
              <a:ext uri="{FF2B5EF4-FFF2-40B4-BE49-F238E27FC236}">
                <a16:creationId xmlns:a16="http://schemas.microsoft.com/office/drawing/2014/main" id="{80EBFF4E-037C-75BF-7C84-99A9A7159896}"/>
              </a:ext>
            </a:extLst>
          </p:cNvPr>
          <p:cNvSpPr txBox="1">
            <a:spLocks noChangeArrowheads="1"/>
          </p:cNvSpPr>
          <p:nvPr/>
        </p:nvSpPr>
        <p:spPr bwMode="auto">
          <a:xfrm>
            <a:off x="188914" y="6188772"/>
            <a:ext cx="2637414" cy="2978883"/>
          </a:xfrm>
          <a:prstGeom prst="rect">
            <a:avLst/>
          </a:prstGeom>
          <a:noFill/>
          <a:ln w="9525">
            <a:noFill/>
            <a:miter lim="800000"/>
            <a:headEnd/>
            <a:tailEnd/>
          </a:ln>
        </p:spPr>
        <p:txBody>
          <a:bodyPr wrap="square" lIns="108000" tIns="72000" rIns="108000">
            <a:spAutoFit/>
          </a:bodyPr>
          <a:lstStyle/>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認定基準の対象となる精神障害は、</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疾病及び関連保健問題の</a:t>
            </a:r>
            <a:r>
              <a:rPr kumimoji="1" lang="ja-JP"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国際統計分類第</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10</a:t>
            </a:r>
            <a:r>
              <a:rPr kumimoji="1" lang="ja-JP"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回改訂版</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ICD-10</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）第</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Ⅴ</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章「精神及び行動の障害」に分類される精神障害であって、認知症や頭部外傷などによる障害（</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F0</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）及びアルコールや薬物による障害（</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F1</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）は除きます。</a:t>
            </a:r>
            <a:endPar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ct val="0"/>
              </a:spcBef>
              <a:spcAft>
                <a:spcPct val="0"/>
              </a:spcAft>
              <a:buClrTx/>
              <a:buSzTx/>
              <a:buFontTx/>
              <a:buNone/>
              <a:tabLst/>
              <a:defRPr/>
            </a:pPr>
            <a:endPar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　業務に関連して発病する可能性のある精神障害の代表的なものは、うつ病（</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F3</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）や急性ストレス反応（</a:t>
            </a:r>
            <a:r>
              <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F4</a:t>
            </a:r>
            <a:r>
              <a:rPr kumimoji="1" lang="ja-JP" altLang="en-US"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rPr>
              <a:t>）などです。</a:t>
            </a:r>
            <a:endParaRPr kumimoji="1" lang="en-US" altLang="ja-JP" sz="1200" b="0" i="0" u="none" strike="noStrike" kern="1200" cap="none" spc="70" normalizeH="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ts val="1800"/>
              </a:lnSpc>
              <a:spcBef>
                <a:spcPct val="0"/>
              </a:spcBef>
              <a:spcAft>
                <a:spcPct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graphicFrame>
        <p:nvGraphicFramePr>
          <p:cNvPr id="14" name="表 13">
            <a:extLst>
              <a:ext uri="{FF2B5EF4-FFF2-40B4-BE49-F238E27FC236}">
                <a16:creationId xmlns:a16="http://schemas.microsoft.com/office/drawing/2014/main" id="{B372117F-9438-7DF7-9145-09187772B60A}"/>
              </a:ext>
            </a:extLst>
          </p:cNvPr>
          <p:cNvGraphicFramePr>
            <a:graphicFrameLocks noGrp="1"/>
          </p:cNvGraphicFramePr>
          <p:nvPr>
            <p:extLst>
              <p:ext uri="{D42A27DB-BD31-4B8C-83A1-F6EECF244321}">
                <p14:modId xmlns:p14="http://schemas.microsoft.com/office/powerpoint/2010/main" val="1208577740"/>
              </p:ext>
            </p:extLst>
          </p:nvPr>
        </p:nvGraphicFramePr>
        <p:xfrm>
          <a:off x="2924175" y="6188772"/>
          <a:ext cx="3744912" cy="3219280"/>
        </p:xfrm>
        <a:graphic>
          <a:graphicData uri="http://schemas.openxmlformats.org/drawingml/2006/table">
            <a:tbl>
              <a:tblPr firstRow="1" bandRow="1">
                <a:tableStyleId>{F5AB1C69-6EDB-4FF4-983F-18BD219EF322}</a:tableStyleId>
              </a:tblPr>
              <a:tblGrid>
                <a:gridCol w="472927">
                  <a:extLst>
                    <a:ext uri="{9D8B030D-6E8A-4147-A177-3AD203B41FA5}">
                      <a16:colId xmlns:a16="http://schemas.microsoft.com/office/drawing/2014/main" val="20000"/>
                    </a:ext>
                  </a:extLst>
                </a:gridCol>
                <a:gridCol w="3271985">
                  <a:extLst>
                    <a:ext uri="{9D8B030D-6E8A-4147-A177-3AD203B41FA5}">
                      <a16:colId xmlns:a16="http://schemas.microsoft.com/office/drawing/2014/main" val="20001"/>
                    </a:ext>
                  </a:extLst>
                </a:gridCol>
              </a:tblGrid>
              <a:tr h="213344">
                <a:tc>
                  <a:txBody>
                    <a:bodyPr/>
                    <a:lstStyle/>
                    <a:p>
                      <a:pPr algn="ctr"/>
                      <a:r>
                        <a:rPr kumimoji="1" lang="ja-JP" altLang="en-US" sz="800" b="1" spc="-150" baseline="0" dirty="0">
                          <a:solidFill>
                            <a:schemeClr val="tx1"/>
                          </a:solidFill>
                          <a:latin typeface="メイリオ" panose="020B0604030504040204" pitchFamily="50" charset="-128"/>
                          <a:ea typeface="メイリオ" panose="020B0604030504040204" pitchFamily="50" charset="-128"/>
                        </a:rPr>
                        <a:t>分類コード</a:t>
                      </a:r>
                      <a:endParaRPr kumimoji="1" lang="en-US" altLang="ja-JP" sz="800" b="1" spc="-150" baseline="0" dirty="0">
                        <a:solidFill>
                          <a:schemeClr val="tx1"/>
                        </a:solidFill>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疾病の種類　　　</a:t>
                      </a:r>
                    </a:p>
                  </a:txBody>
                  <a:tcPr marL="91447" marR="91447" marT="45712"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Ｆ０</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症状性を含む器質性精神障害</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Ｆ１</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精神作用物質使用による精神及び行動の障害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Ｆ２</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統合失調症、統合失調症型障害及び妄想性障害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Ｆ３</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気分［感情］障害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58475">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Ｆ４</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神経症性障害、ストレス関連障害及び身体表現性障害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Ｆ５</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生理的障害及び身体的要因に関連した行動症候群</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Ｆ６</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成人の人格及び行動の障害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Ｆ７</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知的障害＜精神遅滞＞</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9164">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Ｆ８</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心理的発達の障害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96223">
                <a:tc>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Ｆ９</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FE1"/>
                    </a:solidFill>
                  </a:tcPr>
                </a:tc>
                <a:tc>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小児＜児童＞期及び青年期に通常発症する行動及び情緒の障害、詳細不明の精神障害</a:t>
                      </a:r>
                    </a:p>
                  </a:txBody>
                  <a:tcPr marL="91447" marR="91447" marT="72000" marB="45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161" name="テキスト ボックス 13">
            <a:extLst>
              <a:ext uri="{FF2B5EF4-FFF2-40B4-BE49-F238E27FC236}">
                <a16:creationId xmlns:a16="http://schemas.microsoft.com/office/drawing/2014/main" id="{B4378A7F-E80F-66AC-4B89-39A44B5DF463}"/>
              </a:ext>
            </a:extLst>
          </p:cNvPr>
          <p:cNvSpPr txBox="1">
            <a:spLocks noChangeArrowheads="1"/>
          </p:cNvSpPr>
          <p:nvPr/>
        </p:nvSpPr>
        <p:spPr bwMode="auto">
          <a:xfrm>
            <a:off x="2923356" y="5889419"/>
            <a:ext cx="3744912" cy="303536"/>
          </a:xfrm>
          <a:prstGeom prst="rect">
            <a:avLst/>
          </a:prstGeom>
          <a:noFill/>
          <a:ln w="9525">
            <a:noFill/>
            <a:miter lim="800000"/>
            <a:headEnd/>
            <a:tailEnd/>
          </a:ln>
        </p:spPr>
        <p:txBody>
          <a:bodyPr lIns="108000" tIns="72000" rIns="10800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ICD-10</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第</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Ⅴ</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章「精神及び行動の障害」分類</a:t>
            </a:r>
          </a:p>
        </p:txBody>
      </p:sp>
      <p:sp>
        <p:nvSpPr>
          <p:cNvPr id="17" name="テキスト ボックス 3">
            <a:extLst>
              <a:ext uri="{FF2B5EF4-FFF2-40B4-BE49-F238E27FC236}">
                <a16:creationId xmlns:a16="http://schemas.microsoft.com/office/drawing/2014/main" id="{7610F849-2EA3-A064-636D-38DE4579492A}"/>
              </a:ext>
            </a:extLst>
          </p:cNvPr>
          <p:cNvSpPr txBox="1">
            <a:spLocks noChangeArrowheads="1"/>
          </p:cNvSpPr>
          <p:nvPr/>
        </p:nvSpPr>
        <p:spPr bwMode="auto">
          <a:xfrm>
            <a:off x="188913" y="5315587"/>
            <a:ext cx="6480175" cy="409906"/>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３</a:t>
            </a:r>
            <a:r>
              <a:rPr kumimoji="1" lang="ja-JP" altLang="en-US" sz="17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rPr>
              <a:t>　</a:t>
            </a:r>
            <a:r>
              <a:rPr kumimoji="1" lang="ja-JP" altLang="en-US" sz="1700" b="1" i="0" u="none" strike="noStrike" kern="1200" cap="none" spc="50" normalizeH="0" noProof="0" dirty="0">
                <a:ln>
                  <a:noFill/>
                </a:ln>
                <a:solidFill>
                  <a:srgbClr val="FFFFFF"/>
                </a:solidFill>
                <a:effectLst/>
                <a:uLnTx/>
                <a:uFillTx/>
                <a:latin typeface="メイリオ" panose="020B0604030504040204" pitchFamily="50" charset="-128"/>
                <a:ea typeface="メイリオ" panose="020B0604030504040204" pitchFamily="50" charset="-128"/>
              </a:rPr>
              <a:t>認定要件①認定基準の対象となる精神障害かどうか</a:t>
            </a:r>
            <a:endParaRPr kumimoji="1" lang="en-US" altLang="ja-JP" sz="1700" b="1" i="0" u="none" strike="noStrike" kern="1200" cap="none" spc="50" normalizeH="0" noProof="0" dirty="0">
              <a:ln>
                <a:noFill/>
              </a:ln>
              <a:solidFill>
                <a:srgbClr val="FFFFFF"/>
              </a:solidFill>
              <a:effectLst/>
              <a:uLnTx/>
              <a:uFillTx/>
              <a:latin typeface="メイリオ" panose="020B0604030504040204" pitchFamily="50" charset="-128"/>
              <a:ea typeface="メイリオ" panose="020B0604030504040204" pitchFamily="50" charset="-128"/>
            </a:endParaRPr>
          </a:p>
        </p:txBody>
      </p:sp>
      <p:sp>
        <p:nvSpPr>
          <p:cNvPr id="3" name="テキスト ボックス 3">
            <a:extLst>
              <a:ext uri="{FF2B5EF4-FFF2-40B4-BE49-F238E27FC236}">
                <a16:creationId xmlns:a16="http://schemas.microsoft.com/office/drawing/2014/main" id="{C27A9761-9A9F-DDDF-2ED1-AA3A9E3D6477}"/>
              </a:ext>
            </a:extLst>
          </p:cNvPr>
          <p:cNvSpPr txBox="1">
            <a:spLocks noChangeArrowheads="1"/>
          </p:cNvSpPr>
          <p:nvPr/>
        </p:nvSpPr>
        <p:spPr bwMode="auto">
          <a:xfrm>
            <a:off x="188914" y="283946"/>
            <a:ext cx="6480173" cy="409906"/>
          </a:xfrm>
          <a:prstGeom prst="rect">
            <a:avLst/>
          </a:prstGeom>
          <a:solidFill>
            <a:srgbClr val="103185"/>
          </a:solidFill>
          <a:ln w="9525">
            <a:noFill/>
            <a:miter lim="800000"/>
            <a:headEnd/>
            <a:tailEnd/>
          </a:ln>
        </p:spPr>
        <p:txBody>
          <a:bodyPr wrap="square" lIns="108000" tIns="72000" rIns="108000" bIns="36000">
            <a:spAutoFit/>
          </a:body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２</a:t>
            </a:r>
            <a:r>
              <a:rPr kumimoji="1" lang="ja-JP" altLang="en-US" sz="17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rPr>
              <a:t>　</a:t>
            </a:r>
            <a:r>
              <a:rPr kumimoji="1" lang="ja-JP" altLang="en-US" sz="1700" b="1" i="0" u="none" strike="noStrike" kern="1200" cap="none" spc="200" normalizeH="0" noProof="0" dirty="0">
                <a:ln>
                  <a:noFill/>
                </a:ln>
                <a:solidFill>
                  <a:srgbClr val="FFFFFF"/>
                </a:solidFill>
                <a:effectLst/>
                <a:uLnTx/>
                <a:uFillTx/>
                <a:latin typeface="メイリオ" panose="020B0604030504040204" pitchFamily="50" charset="-128"/>
                <a:ea typeface="メイリオ" panose="020B0604030504040204" pitchFamily="50" charset="-128"/>
              </a:rPr>
              <a:t>精神障害の労災認定要件</a:t>
            </a:r>
            <a:endParaRPr kumimoji="1" lang="en-US" altLang="ja-JP" sz="1700" b="1" i="0" u="none" strike="noStrike" kern="1200" cap="none" spc="200" normalizeH="0" noProof="0" dirty="0">
              <a:ln>
                <a:noFill/>
              </a:ln>
              <a:solidFill>
                <a:srgbClr val="FFFFFF"/>
              </a:solidFill>
              <a:effectLst/>
              <a:uLnTx/>
              <a:uFillTx/>
              <a:latin typeface="メイリオ" panose="020B0604030504040204" pitchFamily="50" charset="-128"/>
              <a:ea typeface="メイリオ" panose="020B0604030504040204" pitchFamily="50" charset="-128"/>
            </a:endParaRPr>
          </a:p>
        </p:txBody>
      </p:sp>
      <p:sp>
        <p:nvSpPr>
          <p:cNvPr id="8239" name="テキスト ボックス 9">
            <a:extLst>
              <a:ext uri="{FF2B5EF4-FFF2-40B4-BE49-F238E27FC236}">
                <a16:creationId xmlns:a16="http://schemas.microsoft.com/office/drawing/2014/main" id="{B8AC4E12-CD47-186B-4DB1-0578AE052150}"/>
              </a:ext>
            </a:extLst>
          </p:cNvPr>
          <p:cNvSpPr txBox="1">
            <a:spLocks noChangeArrowheads="1"/>
          </p:cNvSpPr>
          <p:nvPr/>
        </p:nvSpPr>
        <p:spPr bwMode="auto">
          <a:xfrm>
            <a:off x="189000" y="4869590"/>
            <a:ext cx="6480000" cy="32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　以下、認定要件を満たすかどうかの判断方法を説明します。</a:t>
            </a:r>
          </a:p>
        </p:txBody>
      </p:sp>
      <p:sp>
        <p:nvSpPr>
          <p:cNvPr id="4" name="フッター プレースホルダー 3">
            <a:extLst>
              <a:ext uri="{FF2B5EF4-FFF2-40B4-BE49-F238E27FC236}">
                <a16:creationId xmlns:a16="http://schemas.microsoft.com/office/drawing/2014/main" id="{D23A8790-E6EB-B306-2FF7-52E4EF20334C}"/>
              </a:ext>
            </a:extLst>
          </p:cNvPr>
          <p:cNvSpPr>
            <a:spLocks noGrp="1"/>
          </p:cNvSpPr>
          <p:nvPr>
            <p:ph type="ftr" sz="quarter" idx="11"/>
          </p:nvPr>
        </p:nvSpPr>
        <p:spPr>
          <a:xfrm>
            <a:off x="2548731" y="9553061"/>
            <a:ext cx="1758950" cy="290512"/>
          </a:xfrm>
        </p:spPr>
        <p:txBody>
          <a:bodyPr/>
          <a:lstStyle/>
          <a:p>
            <a:pPr>
              <a:defRPr/>
            </a:pPr>
            <a:r>
              <a:rPr lang="en-US" altLang="ja-JP" sz="1100" dirty="0"/>
              <a:t>2</a:t>
            </a:r>
          </a:p>
        </p:txBody>
      </p:sp>
    </p:spTree>
  </p:cSld>
  <p:clrMapOvr>
    <a:masterClrMapping/>
  </p:clrMapOvr>
  <p:transition spd="slow" advTm="318"/>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1">
            <a:extLst>
              <a:ext uri="{FF2B5EF4-FFF2-40B4-BE49-F238E27FC236}">
                <a16:creationId xmlns:a16="http://schemas.microsoft.com/office/drawing/2014/main" id="{0ECDBEA7-F1D6-97B0-C880-B1DBA7D4BA8D}"/>
              </a:ext>
            </a:extLst>
          </p:cNvPr>
          <p:cNvSpPr txBox="1">
            <a:spLocks noChangeArrowheads="1"/>
          </p:cNvSpPr>
          <p:nvPr/>
        </p:nvSpPr>
        <p:spPr bwMode="auto">
          <a:xfrm>
            <a:off x="188912" y="285478"/>
            <a:ext cx="6480175" cy="409906"/>
          </a:xfrm>
          <a:prstGeom prst="rect">
            <a:avLst/>
          </a:prstGeom>
          <a:solidFill>
            <a:srgbClr val="103185"/>
          </a:solidFill>
          <a:ln w="9525">
            <a:noFill/>
            <a:miter lim="800000"/>
            <a:headEnd/>
            <a:tailEnd/>
          </a:ln>
        </p:spPr>
        <p:txBody>
          <a:bodyPr wrap="square" lIns="108000" tIns="72000" rIns="10800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20000"/>
              </a:lnSpc>
              <a:spcBef>
                <a:spcPct val="0"/>
              </a:spcBef>
              <a:spcAft>
                <a:spcPct val="0"/>
              </a:spcAft>
              <a:buClrTx/>
              <a:buSzTx/>
              <a:buFontTx/>
              <a:buNone/>
              <a:tabLst/>
              <a:defRPr/>
            </a:pPr>
            <a:r>
              <a:rPr kumimoji="1" lang="ja-JP" altLang="en-US" sz="17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４</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　</a:t>
            </a:r>
            <a:r>
              <a:rPr kumimoji="1" lang="ja-JP" altLang="en-US" sz="1600" b="1" i="0" u="none" strike="noStrike" kern="1200" cap="none" spc="0" normalizeH="0" noProof="0" dirty="0">
                <a:ln>
                  <a:noFill/>
                </a:ln>
                <a:solidFill>
                  <a:schemeClr val="bg1"/>
                </a:solidFill>
                <a:effectLst/>
                <a:uLnTx/>
                <a:uFillTx/>
                <a:latin typeface="メイリオ" panose="020B0604030504040204" pitchFamily="50" charset="-128"/>
                <a:ea typeface="メイリオ" panose="020B0604030504040204" pitchFamily="50" charset="-128"/>
              </a:rPr>
              <a:t>認定要件②業務による強い心理的負荷が認められるかどうか</a:t>
            </a:r>
          </a:p>
        </p:txBody>
      </p:sp>
      <p:sp>
        <p:nvSpPr>
          <p:cNvPr id="9219" name="テキスト ボックス 2">
            <a:extLst>
              <a:ext uri="{FF2B5EF4-FFF2-40B4-BE49-F238E27FC236}">
                <a16:creationId xmlns:a16="http://schemas.microsoft.com/office/drawing/2014/main" id="{DD370C15-E121-F105-6C6F-A382433C8FCF}"/>
              </a:ext>
            </a:extLst>
          </p:cNvPr>
          <p:cNvSpPr txBox="1">
            <a:spLocks noChangeArrowheads="1"/>
          </p:cNvSpPr>
          <p:nvPr/>
        </p:nvSpPr>
        <p:spPr bwMode="auto">
          <a:xfrm>
            <a:off x="189000" y="726028"/>
            <a:ext cx="6480000" cy="1008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ts val="30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労働基準監督署の調査に基づき、発病前おおむね</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6</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か月の間に起きた業務による出来事について、別表</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「業務による心理的負荷評価表」（</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P.</a:t>
            </a:r>
            <a:r>
              <a:rPr lang="en-US" altLang="ja-JP" sz="1200" dirty="0">
                <a:latin typeface="メイリオ" panose="020B0604030504040204" pitchFamily="50" charset="-128"/>
                <a:ea typeface="メイリオ" panose="020B0604030504040204" pitchFamily="50" charset="-128"/>
              </a:rPr>
              <a:t>5</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P.</a:t>
            </a:r>
            <a:r>
              <a:rPr lang="en-US" altLang="ja-JP" sz="1200" dirty="0">
                <a:latin typeface="メイリオ" panose="020B0604030504040204" pitchFamily="50" charset="-128"/>
                <a:ea typeface="メイリオ" panose="020B0604030504040204" pitchFamily="50" charset="-128"/>
              </a:rPr>
              <a:t>8</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）により「強」と評価される場合、認定要件の②を満たします。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ts val="30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具体的な評価手順は、次のとおりです。</a:t>
            </a:r>
          </a:p>
        </p:txBody>
      </p:sp>
      <p:sp>
        <p:nvSpPr>
          <p:cNvPr id="9221" name="テキスト ボックス 5">
            <a:extLst>
              <a:ext uri="{FF2B5EF4-FFF2-40B4-BE49-F238E27FC236}">
                <a16:creationId xmlns:a16="http://schemas.microsoft.com/office/drawing/2014/main" id="{C2EF6377-333A-47F9-586F-9C5B86F14618}"/>
              </a:ext>
            </a:extLst>
          </p:cNvPr>
          <p:cNvSpPr txBox="1">
            <a:spLocks noChangeArrowheads="1"/>
          </p:cNvSpPr>
          <p:nvPr/>
        </p:nvSpPr>
        <p:spPr bwMode="auto">
          <a:xfrm>
            <a:off x="189000" y="2077486"/>
            <a:ext cx="64800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別表</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の「特別な出来事」に該当する出来事が認められた場合には、心理的負荷の総合評価を「強」とします。</a:t>
            </a:r>
          </a:p>
        </p:txBody>
      </p:sp>
      <p:sp>
        <p:nvSpPr>
          <p:cNvPr id="9224" name="正方形/長方形 9">
            <a:extLst>
              <a:ext uri="{FF2B5EF4-FFF2-40B4-BE49-F238E27FC236}">
                <a16:creationId xmlns:a16="http://schemas.microsoft.com/office/drawing/2014/main" id="{270D7616-0680-AE97-5D01-2566E784843A}"/>
              </a:ext>
            </a:extLst>
          </p:cNvPr>
          <p:cNvSpPr>
            <a:spLocks noChangeArrowheads="1"/>
          </p:cNvSpPr>
          <p:nvPr/>
        </p:nvSpPr>
        <p:spPr bwMode="auto">
          <a:xfrm>
            <a:off x="871949" y="8168782"/>
            <a:ext cx="288925"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強</a:t>
            </a:r>
          </a:p>
        </p:txBody>
      </p:sp>
      <p:sp>
        <p:nvSpPr>
          <p:cNvPr id="23" name="加算記号 22">
            <a:extLst>
              <a:ext uri="{FF2B5EF4-FFF2-40B4-BE49-F238E27FC236}">
                <a16:creationId xmlns:a16="http://schemas.microsoft.com/office/drawing/2014/main" id="{81F8B946-8236-E90E-A0ED-F36FB97D1F92}"/>
              </a:ext>
            </a:extLst>
          </p:cNvPr>
          <p:cNvSpPr/>
          <p:nvPr/>
        </p:nvSpPr>
        <p:spPr bwMode="auto">
          <a:xfrm>
            <a:off x="1341438" y="8221169"/>
            <a:ext cx="215900" cy="215900"/>
          </a:xfrm>
          <a:prstGeom prst="mathPlus">
            <a:avLst/>
          </a:prstGeom>
          <a:solidFill>
            <a:srgbClr val="DB4D6D"/>
          </a:solidFill>
          <a:ln w="9525" cap="flat" cmpd="sng" algn="ctr">
            <a:solidFill>
              <a:srgbClr val="DB4D6D"/>
            </a:solidFill>
            <a:prstDash val="solid"/>
            <a:round/>
            <a:headEnd type="none" w="med" len="med"/>
            <a:tailEnd type="none" w="med" len="med"/>
          </a:ln>
          <a:effectLst/>
        </p:spPr>
        <p:txBody>
          <a:bodyPr wrap="none" t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26" name="テキスト ボックス 26">
            <a:extLst>
              <a:ext uri="{FF2B5EF4-FFF2-40B4-BE49-F238E27FC236}">
                <a16:creationId xmlns:a16="http://schemas.microsoft.com/office/drawing/2014/main" id="{05107F47-D593-1292-A13E-990CADA64CD5}"/>
              </a:ext>
            </a:extLst>
          </p:cNvPr>
          <p:cNvSpPr txBox="1">
            <a:spLocks noChangeArrowheads="1"/>
          </p:cNvSpPr>
          <p:nvPr/>
        </p:nvSpPr>
        <p:spPr bwMode="auto">
          <a:xfrm>
            <a:off x="1989138" y="8164969"/>
            <a:ext cx="647700" cy="25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72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または</a:t>
            </a:r>
          </a:p>
        </p:txBody>
      </p:sp>
      <p:sp>
        <p:nvSpPr>
          <p:cNvPr id="9227" name="テキスト ボックス 27">
            <a:extLst>
              <a:ext uri="{FF2B5EF4-FFF2-40B4-BE49-F238E27FC236}">
                <a16:creationId xmlns:a16="http://schemas.microsoft.com/office/drawing/2014/main" id="{3F192997-D706-DFE8-DC38-63A31D0A9CC6}"/>
              </a:ext>
            </a:extLst>
          </p:cNvPr>
          <p:cNvSpPr txBox="1">
            <a:spLocks noChangeArrowheads="1"/>
          </p:cNvSpPr>
          <p:nvPr/>
        </p:nvSpPr>
        <p:spPr bwMode="auto">
          <a:xfrm>
            <a:off x="1989138" y="8456119"/>
            <a:ext cx="1152525" cy="47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72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　</a:t>
            </a:r>
            <a:r>
              <a:rPr kumimoji="1" lang="ja-JP" altLang="en-US" sz="9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a:t>
            </a:r>
            <a:endParaRPr kumimoji="1" lang="en-US" altLang="ja-JP" sz="9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（「中」が複数）</a:t>
            </a:r>
          </a:p>
        </p:txBody>
      </p:sp>
      <p:sp>
        <p:nvSpPr>
          <p:cNvPr id="9228" name="右矢印 28">
            <a:extLst>
              <a:ext uri="{FF2B5EF4-FFF2-40B4-BE49-F238E27FC236}">
                <a16:creationId xmlns:a16="http://schemas.microsoft.com/office/drawing/2014/main" id="{7F0BA74D-26F4-47D9-F84C-69A773A08769}"/>
              </a:ext>
            </a:extLst>
          </p:cNvPr>
          <p:cNvSpPr>
            <a:spLocks noChangeArrowheads="1"/>
          </p:cNvSpPr>
          <p:nvPr/>
        </p:nvSpPr>
        <p:spPr bwMode="auto">
          <a:xfrm>
            <a:off x="3213100" y="8240219"/>
            <a:ext cx="431800" cy="144463"/>
          </a:xfrm>
          <a:prstGeom prst="rightArrow">
            <a:avLst>
              <a:gd name="adj1" fmla="val 50000"/>
              <a:gd name="adj2" fmla="val 49927"/>
            </a:avLst>
          </a:prstGeom>
          <a:solidFill>
            <a:srgbClr val="DB4D6D"/>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29" name="テキスト ボックス 32">
            <a:extLst>
              <a:ext uri="{FF2B5EF4-FFF2-40B4-BE49-F238E27FC236}">
                <a16:creationId xmlns:a16="http://schemas.microsoft.com/office/drawing/2014/main" id="{3AA085C9-4005-6A73-5D36-B1BFC3FA7C91}"/>
              </a:ext>
            </a:extLst>
          </p:cNvPr>
          <p:cNvSpPr txBox="1">
            <a:spLocks noChangeArrowheads="1"/>
          </p:cNvSpPr>
          <p:nvPr/>
        </p:nvSpPr>
        <p:spPr bwMode="auto">
          <a:xfrm>
            <a:off x="4076700" y="8551458"/>
            <a:ext cx="647700" cy="25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72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または</a:t>
            </a:r>
          </a:p>
        </p:txBody>
      </p:sp>
      <p:sp>
        <p:nvSpPr>
          <p:cNvPr id="9232" name="正方形/長方形 9">
            <a:extLst>
              <a:ext uri="{FF2B5EF4-FFF2-40B4-BE49-F238E27FC236}">
                <a16:creationId xmlns:a16="http://schemas.microsoft.com/office/drawing/2014/main" id="{D0B0FECE-D13F-7AD9-DE98-C6A038B71884}"/>
              </a:ext>
            </a:extLst>
          </p:cNvPr>
          <p:cNvSpPr>
            <a:spLocks noChangeArrowheads="1"/>
          </p:cNvSpPr>
          <p:nvPr/>
        </p:nvSpPr>
        <p:spPr bwMode="auto">
          <a:xfrm>
            <a:off x="873715" y="8910358"/>
            <a:ext cx="278605" cy="261540"/>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中</a:t>
            </a:r>
          </a:p>
        </p:txBody>
      </p:sp>
      <p:sp>
        <p:nvSpPr>
          <p:cNvPr id="9233" name="正方形/長方形 9">
            <a:extLst>
              <a:ext uri="{FF2B5EF4-FFF2-40B4-BE49-F238E27FC236}">
                <a16:creationId xmlns:a16="http://schemas.microsoft.com/office/drawing/2014/main" id="{EBE8A455-560A-01D3-87B0-E0185330DB6F}"/>
              </a:ext>
            </a:extLst>
          </p:cNvPr>
          <p:cNvSpPr>
            <a:spLocks noChangeArrowheads="1"/>
          </p:cNvSpPr>
          <p:nvPr/>
        </p:nvSpPr>
        <p:spPr bwMode="auto">
          <a:xfrm>
            <a:off x="874743" y="8522000"/>
            <a:ext cx="287337"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中</a:t>
            </a:r>
          </a:p>
        </p:txBody>
      </p:sp>
      <p:sp>
        <p:nvSpPr>
          <p:cNvPr id="9234" name="正方形/長方形 9">
            <a:extLst>
              <a:ext uri="{FF2B5EF4-FFF2-40B4-BE49-F238E27FC236}">
                <a16:creationId xmlns:a16="http://schemas.microsoft.com/office/drawing/2014/main" id="{7376A306-C7F8-5071-0BB8-319EFC5B6009}"/>
              </a:ext>
            </a:extLst>
          </p:cNvPr>
          <p:cNvSpPr>
            <a:spLocks noChangeArrowheads="1"/>
          </p:cNvSpPr>
          <p:nvPr/>
        </p:nvSpPr>
        <p:spPr bwMode="auto">
          <a:xfrm>
            <a:off x="877123" y="9248281"/>
            <a:ext cx="287337"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弱</a:t>
            </a:r>
          </a:p>
        </p:txBody>
      </p:sp>
      <p:sp>
        <p:nvSpPr>
          <p:cNvPr id="9235" name="正方形/長方形 9">
            <a:extLst>
              <a:ext uri="{FF2B5EF4-FFF2-40B4-BE49-F238E27FC236}">
                <a16:creationId xmlns:a16="http://schemas.microsoft.com/office/drawing/2014/main" id="{33F6CB10-3370-DD80-8F58-E32987350334}"/>
              </a:ext>
            </a:extLst>
          </p:cNvPr>
          <p:cNvSpPr>
            <a:spLocks noChangeArrowheads="1"/>
          </p:cNvSpPr>
          <p:nvPr/>
        </p:nvSpPr>
        <p:spPr bwMode="auto">
          <a:xfrm>
            <a:off x="1773238" y="9249869"/>
            <a:ext cx="287337" cy="287338"/>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弱</a:t>
            </a:r>
          </a:p>
        </p:txBody>
      </p:sp>
      <p:sp>
        <p:nvSpPr>
          <p:cNvPr id="9236" name="正方形/長方形 9">
            <a:extLst>
              <a:ext uri="{FF2B5EF4-FFF2-40B4-BE49-F238E27FC236}">
                <a16:creationId xmlns:a16="http://schemas.microsoft.com/office/drawing/2014/main" id="{B81DD440-F12F-8276-666A-9978B8853292}"/>
              </a:ext>
            </a:extLst>
          </p:cNvPr>
          <p:cNvSpPr>
            <a:spLocks noChangeArrowheads="1"/>
          </p:cNvSpPr>
          <p:nvPr/>
        </p:nvSpPr>
        <p:spPr bwMode="auto">
          <a:xfrm>
            <a:off x="1773238" y="8889507"/>
            <a:ext cx="287337"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弱</a:t>
            </a:r>
            <a:endParaRPr kumimoji="1" lang="en-US" altLang="ja-JP"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37" name="正方形/長方形 9">
            <a:extLst>
              <a:ext uri="{FF2B5EF4-FFF2-40B4-BE49-F238E27FC236}">
                <a16:creationId xmlns:a16="http://schemas.microsoft.com/office/drawing/2014/main" id="{0D1D13D9-68CB-CD03-97CD-21AC66931F70}"/>
              </a:ext>
            </a:extLst>
          </p:cNvPr>
          <p:cNvSpPr>
            <a:spLocks noChangeArrowheads="1"/>
          </p:cNvSpPr>
          <p:nvPr/>
        </p:nvSpPr>
        <p:spPr bwMode="auto">
          <a:xfrm>
            <a:off x="1773238" y="8529144"/>
            <a:ext cx="287337" cy="287338"/>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中</a:t>
            </a:r>
          </a:p>
        </p:txBody>
      </p:sp>
      <p:sp>
        <p:nvSpPr>
          <p:cNvPr id="9238" name="正方形/長方形 9">
            <a:extLst>
              <a:ext uri="{FF2B5EF4-FFF2-40B4-BE49-F238E27FC236}">
                <a16:creationId xmlns:a16="http://schemas.microsoft.com/office/drawing/2014/main" id="{193AE3E2-EAE7-DD01-B2FC-CBA3788B49F1}"/>
              </a:ext>
            </a:extLst>
          </p:cNvPr>
          <p:cNvSpPr>
            <a:spLocks noChangeArrowheads="1"/>
          </p:cNvSpPr>
          <p:nvPr/>
        </p:nvSpPr>
        <p:spPr bwMode="auto">
          <a:xfrm>
            <a:off x="1773238" y="8168782"/>
            <a:ext cx="287337"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中</a:t>
            </a:r>
          </a:p>
        </p:txBody>
      </p:sp>
      <p:sp>
        <p:nvSpPr>
          <p:cNvPr id="48" name="加算記号 47">
            <a:extLst>
              <a:ext uri="{FF2B5EF4-FFF2-40B4-BE49-F238E27FC236}">
                <a16:creationId xmlns:a16="http://schemas.microsoft.com/office/drawing/2014/main" id="{C493AD44-58CE-86E9-6155-E88E6C23763C}"/>
              </a:ext>
            </a:extLst>
          </p:cNvPr>
          <p:cNvSpPr/>
          <p:nvPr/>
        </p:nvSpPr>
        <p:spPr bwMode="auto">
          <a:xfrm>
            <a:off x="1341438" y="8581532"/>
            <a:ext cx="215900" cy="215900"/>
          </a:xfrm>
          <a:prstGeom prst="mathPlus">
            <a:avLst/>
          </a:prstGeom>
          <a:solidFill>
            <a:srgbClr val="DB4D6D"/>
          </a:solidFill>
          <a:ln w="9525" cap="flat" cmpd="sng" algn="ctr">
            <a:solidFill>
              <a:srgbClr val="DB4D6D"/>
            </a:solidFill>
            <a:prstDash val="solid"/>
            <a:round/>
            <a:headEnd type="none" w="med" len="med"/>
            <a:tailEnd type="none" w="med" len="med"/>
          </a:ln>
          <a:effectLst/>
        </p:spPr>
        <p:txBody>
          <a:bodyPr wrap="none" t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49" name="加算記号 48">
            <a:extLst>
              <a:ext uri="{FF2B5EF4-FFF2-40B4-BE49-F238E27FC236}">
                <a16:creationId xmlns:a16="http://schemas.microsoft.com/office/drawing/2014/main" id="{1F5E7EB1-04B0-0742-A2B5-DB3D353DE003}"/>
              </a:ext>
            </a:extLst>
          </p:cNvPr>
          <p:cNvSpPr/>
          <p:nvPr/>
        </p:nvSpPr>
        <p:spPr bwMode="auto">
          <a:xfrm>
            <a:off x="1341438" y="8941894"/>
            <a:ext cx="215900" cy="215900"/>
          </a:xfrm>
          <a:prstGeom prst="mathPlus">
            <a:avLst/>
          </a:prstGeom>
          <a:solidFill>
            <a:srgbClr val="DB4D6D"/>
          </a:solidFill>
          <a:ln w="9525" cap="flat" cmpd="sng" algn="ctr">
            <a:solidFill>
              <a:srgbClr val="DB4D6D"/>
            </a:solidFill>
            <a:prstDash val="solid"/>
            <a:round/>
            <a:headEnd type="none" w="med" len="med"/>
            <a:tailEnd type="none" w="med" len="med"/>
          </a:ln>
          <a:effectLst/>
        </p:spPr>
        <p:txBody>
          <a:bodyPr wrap="none" t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50" name="加算記号 49">
            <a:extLst>
              <a:ext uri="{FF2B5EF4-FFF2-40B4-BE49-F238E27FC236}">
                <a16:creationId xmlns:a16="http://schemas.microsoft.com/office/drawing/2014/main" id="{DA8D9670-9594-B053-2867-AA7DCBEA7CEB}"/>
              </a:ext>
            </a:extLst>
          </p:cNvPr>
          <p:cNvSpPr/>
          <p:nvPr/>
        </p:nvSpPr>
        <p:spPr bwMode="auto">
          <a:xfrm>
            <a:off x="1341438" y="9300669"/>
            <a:ext cx="215900" cy="215900"/>
          </a:xfrm>
          <a:prstGeom prst="mathPlus">
            <a:avLst/>
          </a:prstGeom>
          <a:solidFill>
            <a:srgbClr val="DB4D6D"/>
          </a:solidFill>
          <a:ln w="9525" cap="flat" cmpd="sng" algn="ctr">
            <a:solidFill>
              <a:srgbClr val="DB4D6D"/>
            </a:solidFill>
            <a:prstDash val="solid"/>
            <a:round/>
            <a:headEnd type="none" w="med" len="med"/>
            <a:tailEnd type="none" w="med" len="med"/>
          </a:ln>
          <a:effectLst/>
        </p:spPr>
        <p:txBody>
          <a:bodyPr wrap="none" t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42" name="正方形/長方形 9">
            <a:extLst>
              <a:ext uri="{FF2B5EF4-FFF2-40B4-BE49-F238E27FC236}">
                <a16:creationId xmlns:a16="http://schemas.microsoft.com/office/drawing/2014/main" id="{3C853F9A-16B6-4166-E51F-2283D90A61E1}"/>
              </a:ext>
            </a:extLst>
          </p:cNvPr>
          <p:cNvSpPr>
            <a:spLocks noChangeArrowheads="1"/>
          </p:cNvSpPr>
          <p:nvPr/>
        </p:nvSpPr>
        <p:spPr bwMode="auto">
          <a:xfrm>
            <a:off x="2565400" y="8168782"/>
            <a:ext cx="287338"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弱</a:t>
            </a:r>
          </a:p>
        </p:txBody>
      </p:sp>
      <p:sp>
        <p:nvSpPr>
          <p:cNvPr id="9243" name="正方形/長方形 9">
            <a:extLst>
              <a:ext uri="{FF2B5EF4-FFF2-40B4-BE49-F238E27FC236}">
                <a16:creationId xmlns:a16="http://schemas.microsoft.com/office/drawing/2014/main" id="{E3C943CC-6A35-F167-5460-C7E056E462C6}"/>
              </a:ext>
            </a:extLst>
          </p:cNvPr>
          <p:cNvSpPr>
            <a:spLocks noChangeArrowheads="1"/>
          </p:cNvSpPr>
          <p:nvPr/>
        </p:nvSpPr>
        <p:spPr bwMode="auto">
          <a:xfrm>
            <a:off x="3860800" y="8168782"/>
            <a:ext cx="288925"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強</a:t>
            </a:r>
          </a:p>
        </p:txBody>
      </p:sp>
      <p:sp>
        <p:nvSpPr>
          <p:cNvPr id="9244" name="正方形/長方形 9">
            <a:extLst>
              <a:ext uri="{FF2B5EF4-FFF2-40B4-BE49-F238E27FC236}">
                <a16:creationId xmlns:a16="http://schemas.microsoft.com/office/drawing/2014/main" id="{84E1A8CB-3B2B-B22F-6AE9-EC3AB0EE749F}"/>
              </a:ext>
            </a:extLst>
          </p:cNvPr>
          <p:cNvSpPr>
            <a:spLocks noChangeArrowheads="1"/>
          </p:cNvSpPr>
          <p:nvPr/>
        </p:nvSpPr>
        <p:spPr bwMode="auto">
          <a:xfrm>
            <a:off x="3860800" y="8529144"/>
            <a:ext cx="288925" cy="287338"/>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強</a:t>
            </a:r>
          </a:p>
        </p:txBody>
      </p:sp>
      <p:sp>
        <p:nvSpPr>
          <p:cNvPr id="9245" name="正方形/長方形 9">
            <a:extLst>
              <a:ext uri="{FF2B5EF4-FFF2-40B4-BE49-F238E27FC236}">
                <a16:creationId xmlns:a16="http://schemas.microsoft.com/office/drawing/2014/main" id="{DD1BC58F-C390-C79E-3E57-06E46A92BF28}"/>
              </a:ext>
            </a:extLst>
          </p:cNvPr>
          <p:cNvSpPr>
            <a:spLocks noChangeArrowheads="1"/>
          </p:cNvSpPr>
          <p:nvPr/>
        </p:nvSpPr>
        <p:spPr bwMode="auto">
          <a:xfrm>
            <a:off x="3860800" y="8889507"/>
            <a:ext cx="288925" cy="287337"/>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中</a:t>
            </a:r>
          </a:p>
        </p:txBody>
      </p:sp>
      <p:sp>
        <p:nvSpPr>
          <p:cNvPr id="9246" name="正方形/長方形 9">
            <a:extLst>
              <a:ext uri="{FF2B5EF4-FFF2-40B4-BE49-F238E27FC236}">
                <a16:creationId xmlns:a16="http://schemas.microsoft.com/office/drawing/2014/main" id="{AE05E203-DF96-67E5-86FE-461D289B2DD8}"/>
              </a:ext>
            </a:extLst>
          </p:cNvPr>
          <p:cNvSpPr>
            <a:spLocks noChangeArrowheads="1"/>
          </p:cNvSpPr>
          <p:nvPr/>
        </p:nvSpPr>
        <p:spPr bwMode="auto">
          <a:xfrm>
            <a:off x="4652963" y="8529144"/>
            <a:ext cx="288925" cy="287338"/>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中</a:t>
            </a:r>
          </a:p>
        </p:txBody>
      </p:sp>
      <p:sp>
        <p:nvSpPr>
          <p:cNvPr id="9247" name="正方形/長方形 9">
            <a:extLst>
              <a:ext uri="{FF2B5EF4-FFF2-40B4-BE49-F238E27FC236}">
                <a16:creationId xmlns:a16="http://schemas.microsoft.com/office/drawing/2014/main" id="{37C55F7A-10C2-829A-0DED-D5236AB64EE1}"/>
              </a:ext>
            </a:extLst>
          </p:cNvPr>
          <p:cNvSpPr>
            <a:spLocks noChangeArrowheads="1"/>
          </p:cNvSpPr>
          <p:nvPr/>
        </p:nvSpPr>
        <p:spPr bwMode="auto">
          <a:xfrm>
            <a:off x="3860800" y="9249869"/>
            <a:ext cx="288925" cy="287338"/>
          </a:xfrm>
          <a:prstGeom prst="rect">
            <a:avLst/>
          </a:prstGeom>
          <a:solidFill>
            <a:srgbClr val="FEDFE1"/>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弱</a:t>
            </a:r>
          </a:p>
        </p:txBody>
      </p:sp>
      <p:sp>
        <p:nvSpPr>
          <p:cNvPr id="9248" name="右矢印 28">
            <a:extLst>
              <a:ext uri="{FF2B5EF4-FFF2-40B4-BE49-F238E27FC236}">
                <a16:creationId xmlns:a16="http://schemas.microsoft.com/office/drawing/2014/main" id="{1D092672-C29B-664B-EFBD-FDBA783FCE75}"/>
              </a:ext>
            </a:extLst>
          </p:cNvPr>
          <p:cNvSpPr>
            <a:spLocks noChangeArrowheads="1"/>
          </p:cNvSpPr>
          <p:nvPr/>
        </p:nvSpPr>
        <p:spPr bwMode="auto">
          <a:xfrm>
            <a:off x="3213100" y="9319719"/>
            <a:ext cx="431800" cy="144463"/>
          </a:xfrm>
          <a:prstGeom prst="rightArrow">
            <a:avLst>
              <a:gd name="adj1" fmla="val 50000"/>
              <a:gd name="adj2" fmla="val 49927"/>
            </a:avLst>
          </a:prstGeom>
          <a:solidFill>
            <a:srgbClr val="DB4D6D"/>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49" name="右矢印 28">
            <a:extLst>
              <a:ext uri="{FF2B5EF4-FFF2-40B4-BE49-F238E27FC236}">
                <a16:creationId xmlns:a16="http://schemas.microsoft.com/office/drawing/2014/main" id="{B8FBF849-B590-8B9C-3BFC-E65063C9089A}"/>
              </a:ext>
            </a:extLst>
          </p:cNvPr>
          <p:cNvSpPr>
            <a:spLocks noChangeArrowheads="1"/>
          </p:cNvSpPr>
          <p:nvPr/>
        </p:nvSpPr>
        <p:spPr bwMode="auto">
          <a:xfrm>
            <a:off x="3213100" y="8960944"/>
            <a:ext cx="431800" cy="142875"/>
          </a:xfrm>
          <a:prstGeom prst="rightArrow">
            <a:avLst>
              <a:gd name="adj1" fmla="val 50000"/>
              <a:gd name="adj2" fmla="val 50482"/>
            </a:avLst>
          </a:prstGeom>
          <a:solidFill>
            <a:srgbClr val="DB4D6D"/>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50" name="右矢印 28">
            <a:extLst>
              <a:ext uri="{FF2B5EF4-FFF2-40B4-BE49-F238E27FC236}">
                <a16:creationId xmlns:a16="http://schemas.microsoft.com/office/drawing/2014/main" id="{9DCF7C62-EFA8-6990-7DA1-C708DA4C4622}"/>
              </a:ext>
            </a:extLst>
          </p:cNvPr>
          <p:cNvSpPr>
            <a:spLocks noChangeArrowheads="1"/>
          </p:cNvSpPr>
          <p:nvPr/>
        </p:nvSpPr>
        <p:spPr bwMode="auto">
          <a:xfrm>
            <a:off x="3213100" y="8600582"/>
            <a:ext cx="431800" cy="144462"/>
          </a:xfrm>
          <a:prstGeom prst="rightArrow">
            <a:avLst>
              <a:gd name="adj1" fmla="val 50000"/>
              <a:gd name="adj2" fmla="val 49928"/>
            </a:avLst>
          </a:prstGeom>
          <a:solidFill>
            <a:srgbClr val="DB4D6D"/>
          </a:solidFill>
          <a:ln w="9525" algn="ctr">
            <a:solidFill>
              <a:srgbClr val="DB4D6D"/>
            </a:solidFill>
            <a:round/>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9251" name="角丸四角形 36">
            <a:extLst>
              <a:ext uri="{FF2B5EF4-FFF2-40B4-BE49-F238E27FC236}">
                <a16:creationId xmlns:a16="http://schemas.microsoft.com/office/drawing/2014/main" id="{125A05BB-B00A-4F4E-6E92-4DDCC26D3589}"/>
              </a:ext>
            </a:extLst>
          </p:cNvPr>
          <p:cNvSpPr>
            <a:spLocks noChangeArrowheads="1"/>
          </p:cNvSpPr>
          <p:nvPr/>
        </p:nvSpPr>
        <p:spPr bwMode="auto">
          <a:xfrm>
            <a:off x="190800" y="3565887"/>
            <a:ext cx="3031564" cy="345399"/>
          </a:xfrm>
          <a:prstGeom prst="roundRect">
            <a:avLst>
              <a:gd name="adj" fmla="val 16667"/>
            </a:avLst>
          </a:prstGeom>
          <a:solidFill>
            <a:srgbClr val="FEDFE1"/>
          </a:solidFill>
          <a:ln>
            <a:noFill/>
          </a:ln>
        </p:spPr>
        <p:txBody>
          <a:bodyPr wrap="square" lIns="108000" tIns="72000" rIns="108000" bIns="36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en-US" altLang="ja-JP"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1</a:t>
            </a:r>
            <a:r>
              <a:rPr kumimoji="1" lang="ja-JP" altLang="en-US"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）「具体的出来事」への当てはめ</a:t>
            </a:r>
            <a:endParaRPr kumimoji="1" lang="en-US" altLang="ja-JP"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 name="フッター プレースホルダー 1">
            <a:extLst>
              <a:ext uri="{FF2B5EF4-FFF2-40B4-BE49-F238E27FC236}">
                <a16:creationId xmlns:a16="http://schemas.microsoft.com/office/drawing/2014/main" id="{FD7D5A43-EEE5-F726-DEBB-7B8CBEA8556D}"/>
              </a:ext>
            </a:extLst>
          </p:cNvPr>
          <p:cNvSpPr>
            <a:spLocks noGrp="1"/>
          </p:cNvSpPr>
          <p:nvPr>
            <p:ph type="ftr" sz="quarter" idx="11"/>
          </p:nvPr>
        </p:nvSpPr>
        <p:spPr>
          <a:xfrm>
            <a:off x="2559844" y="9563958"/>
            <a:ext cx="1733550" cy="313467"/>
          </a:xfrm>
        </p:spPr>
        <p:txBody>
          <a:bodyPr/>
          <a:lstStyle/>
          <a:p>
            <a:pPr>
              <a:defRPr/>
            </a:pPr>
            <a:r>
              <a:rPr lang="en-US" altLang="ja-JP" sz="1100" dirty="0"/>
              <a:t>3</a:t>
            </a:r>
          </a:p>
        </p:txBody>
      </p:sp>
      <p:sp>
        <p:nvSpPr>
          <p:cNvPr id="13" name="正方形/長方形 12">
            <a:extLst>
              <a:ext uri="{FF2B5EF4-FFF2-40B4-BE49-F238E27FC236}">
                <a16:creationId xmlns:a16="http://schemas.microsoft.com/office/drawing/2014/main" id="{7940776E-C23D-04DD-D268-1F983DE6B909}"/>
              </a:ext>
            </a:extLst>
          </p:cNvPr>
          <p:cNvSpPr/>
          <p:nvPr/>
        </p:nvSpPr>
        <p:spPr>
          <a:xfrm>
            <a:off x="169145" y="1679176"/>
            <a:ext cx="6480000" cy="356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rtlCol="0" anchor="ctr">
            <a:spAutoFit/>
          </a:bodyPr>
          <a:lstStyle/>
          <a:p>
            <a:pPr>
              <a:lnSpc>
                <a:spcPct val="120000"/>
              </a:lnSpc>
            </a:pPr>
            <a:r>
              <a:rPr kumimoji="1" lang="en-US" altLang="ja-JP" sz="1400" b="1" spc="150" dirty="0">
                <a:solidFill>
                  <a:srgbClr val="103185"/>
                </a:solidFill>
                <a:latin typeface="メイリオ" panose="020B0604030504040204" pitchFamily="50" charset="-128"/>
                <a:ea typeface="メイリオ" panose="020B0604030504040204" pitchFamily="50" charset="-128"/>
              </a:rPr>
              <a:t>1</a:t>
            </a:r>
            <a:r>
              <a:rPr kumimoji="1" lang="ja-JP" altLang="en-US" sz="1400" b="1" spc="150" dirty="0">
                <a:solidFill>
                  <a:srgbClr val="103185"/>
                </a:solidFill>
                <a:latin typeface="メイリオ" panose="020B0604030504040204" pitchFamily="50" charset="-128"/>
                <a:ea typeface="メイリオ" panose="020B0604030504040204" pitchFamily="50" charset="-128"/>
              </a:rPr>
              <a:t>「特別な出来事」に該当する出来事がある場合</a:t>
            </a:r>
          </a:p>
        </p:txBody>
      </p:sp>
      <p:cxnSp>
        <p:nvCxnSpPr>
          <p:cNvPr id="14" name="直線コネクタ 13">
            <a:extLst>
              <a:ext uri="{FF2B5EF4-FFF2-40B4-BE49-F238E27FC236}">
                <a16:creationId xmlns:a16="http://schemas.microsoft.com/office/drawing/2014/main" id="{0304CDF1-2C7A-70F5-F6A8-91566318EC27}"/>
              </a:ext>
            </a:extLst>
          </p:cNvPr>
          <p:cNvCxnSpPr>
            <a:cxnSpLocks/>
          </p:cNvCxnSpPr>
          <p:nvPr/>
        </p:nvCxnSpPr>
        <p:spPr>
          <a:xfrm>
            <a:off x="189000" y="2019032"/>
            <a:ext cx="6480000" cy="0"/>
          </a:xfrm>
          <a:prstGeom prst="line">
            <a:avLst/>
          </a:prstGeom>
          <a:ln w="15875">
            <a:solidFill>
              <a:srgbClr val="103185"/>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2EFDF231-4FB2-78C6-D3F2-F1B2A829E8D0}"/>
              </a:ext>
            </a:extLst>
          </p:cNvPr>
          <p:cNvSpPr/>
          <p:nvPr/>
        </p:nvSpPr>
        <p:spPr>
          <a:xfrm>
            <a:off x="173497" y="2619707"/>
            <a:ext cx="6480000" cy="356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rtlCol="0" anchor="ctr">
            <a:spAutoFit/>
          </a:bodyPr>
          <a:lstStyle/>
          <a:p>
            <a:pPr>
              <a:lnSpc>
                <a:spcPct val="120000"/>
              </a:lnSpc>
            </a:pPr>
            <a:r>
              <a:rPr kumimoji="1" lang="ja-JP" altLang="en-US" sz="1400" b="1" spc="150" dirty="0">
                <a:solidFill>
                  <a:srgbClr val="103185"/>
                </a:solidFill>
                <a:latin typeface="メイリオ" panose="020B0604030504040204" pitchFamily="50" charset="-128"/>
                <a:ea typeface="メイリオ" panose="020B0604030504040204" pitchFamily="50" charset="-128"/>
              </a:rPr>
              <a:t>２「特別な出来事」に該当する出来事がない場合</a:t>
            </a:r>
          </a:p>
        </p:txBody>
      </p:sp>
      <p:cxnSp>
        <p:nvCxnSpPr>
          <p:cNvPr id="18" name="直線コネクタ 17">
            <a:extLst>
              <a:ext uri="{FF2B5EF4-FFF2-40B4-BE49-F238E27FC236}">
                <a16:creationId xmlns:a16="http://schemas.microsoft.com/office/drawing/2014/main" id="{24F713BD-00C0-B18E-45D5-9CDD066E0BB4}"/>
              </a:ext>
            </a:extLst>
          </p:cNvPr>
          <p:cNvCxnSpPr>
            <a:cxnSpLocks/>
          </p:cNvCxnSpPr>
          <p:nvPr/>
        </p:nvCxnSpPr>
        <p:spPr>
          <a:xfrm>
            <a:off x="189000" y="2985689"/>
            <a:ext cx="6480000" cy="0"/>
          </a:xfrm>
          <a:prstGeom prst="line">
            <a:avLst/>
          </a:prstGeom>
          <a:ln w="15875">
            <a:solidFill>
              <a:srgbClr val="103185"/>
            </a:solidFill>
          </a:ln>
        </p:spPr>
        <p:style>
          <a:lnRef idx="1">
            <a:schemeClr val="accent1"/>
          </a:lnRef>
          <a:fillRef idx="0">
            <a:schemeClr val="accent1"/>
          </a:fillRef>
          <a:effectRef idx="0">
            <a:schemeClr val="accent1"/>
          </a:effectRef>
          <a:fontRef idx="minor">
            <a:schemeClr val="tx1"/>
          </a:fontRef>
        </p:style>
      </p:cxnSp>
      <p:sp>
        <p:nvSpPr>
          <p:cNvPr id="15" name="テキスト ボックス 7">
            <a:extLst>
              <a:ext uri="{FF2B5EF4-FFF2-40B4-BE49-F238E27FC236}">
                <a16:creationId xmlns:a16="http://schemas.microsoft.com/office/drawing/2014/main" id="{99CA54C7-A2DC-CCC6-D703-BB0F32C20A00}"/>
              </a:ext>
            </a:extLst>
          </p:cNvPr>
          <p:cNvSpPr txBox="1">
            <a:spLocks noChangeArrowheads="1"/>
          </p:cNvSpPr>
          <p:nvPr/>
        </p:nvSpPr>
        <p:spPr bwMode="auto">
          <a:xfrm>
            <a:off x="189000" y="3028091"/>
            <a:ext cx="64800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以下の手順により、出来事と出来事後の状況の全体を検討して総合評価を行い、心理的負荷の強度を「強」、「中」、「弱」と評価します。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6" name="テキスト ボックス 7">
            <a:extLst>
              <a:ext uri="{FF2B5EF4-FFF2-40B4-BE49-F238E27FC236}">
                <a16:creationId xmlns:a16="http://schemas.microsoft.com/office/drawing/2014/main" id="{7E38FC56-98F7-2D23-9053-479C27CF2258}"/>
              </a:ext>
            </a:extLst>
          </p:cNvPr>
          <p:cNvSpPr txBox="1">
            <a:spLocks noChangeArrowheads="1"/>
          </p:cNvSpPr>
          <p:nvPr/>
        </p:nvSpPr>
        <p:spPr bwMode="auto">
          <a:xfrm>
            <a:off x="189000" y="3946299"/>
            <a:ext cx="64800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業務による出来事が、別表</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の「具体的出来事」のどれに当てはまるか、あるいは近いかを判断します。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なお、別表</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では、「具体的出来事」ごとにその平均的な心理的負荷の強度を、強い方から「</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Ⅲ</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Ⅱ</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Ⅰ</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」と示しています。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9" name="テキスト ボックス 7">
            <a:extLst>
              <a:ext uri="{FF2B5EF4-FFF2-40B4-BE49-F238E27FC236}">
                <a16:creationId xmlns:a16="http://schemas.microsoft.com/office/drawing/2014/main" id="{2E477305-5CBE-F4BB-E01D-4BC0A1DC0A5B}"/>
              </a:ext>
            </a:extLst>
          </p:cNvPr>
          <p:cNvSpPr txBox="1">
            <a:spLocks noChangeArrowheads="1"/>
          </p:cNvSpPr>
          <p:nvPr/>
        </p:nvSpPr>
        <p:spPr bwMode="auto">
          <a:xfrm>
            <a:off x="189000" y="5257936"/>
            <a:ext cx="6480000" cy="9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10000"/>
              </a:lnSpc>
              <a:spcBef>
                <a:spcPts val="30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当てはめた「具体的出来事」の欄に示されている具体例の内容に、事実関係が合致する場合には、その強度で評価します。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0" hangingPunct="1">
              <a:lnSpc>
                <a:spcPct val="110000"/>
              </a:lnSpc>
              <a:spcBef>
                <a:spcPts val="30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事実関係が具体例に合致しない場合には、「心理的負荷の総合評価の視点」の欄と「総合評価の留意事項」に示す事項を考慮し、個々の事案ごとに評価します。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20" name="テキスト ボックス 7">
            <a:extLst>
              <a:ext uri="{FF2B5EF4-FFF2-40B4-BE49-F238E27FC236}">
                <a16:creationId xmlns:a16="http://schemas.microsoft.com/office/drawing/2014/main" id="{1F5350A6-DC95-C4FC-B309-5F1A9F5D6623}"/>
              </a:ext>
            </a:extLst>
          </p:cNvPr>
          <p:cNvSpPr txBox="1">
            <a:spLocks noChangeArrowheads="1"/>
          </p:cNvSpPr>
          <p:nvPr/>
        </p:nvSpPr>
        <p:spPr bwMode="auto">
          <a:xfrm>
            <a:off x="189000" y="6638886"/>
            <a:ext cx="6480000" cy="138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8600" marR="0" lvl="0" indent="-228600" algn="l" defTabSz="914400" rtl="0" eaLnBrk="1" fontAlgn="base" latinLnBrk="0" hangingPunct="1">
              <a:lnSpc>
                <a:spcPct val="110000"/>
              </a:lnSpc>
              <a:spcBef>
                <a:spcPct val="0"/>
              </a:spcBef>
              <a:spcAft>
                <a:spcPct val="0"/>
              </a:spcAft>
              <a:buClrTx/>
              <a:buSzTx/>
              <a:buFont typeface="+mj-ea"/>
              <a:buAutoNum type="circleNumDbPlain"/>
              <a:tabLst/>
              <a:defRPr/>
            </a:pP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複数の</a:t>
            </a:r>
            <a:r>
              <a:rPr kumimoji="1" lang="ja-JP" altLang="en-US" sz="1200" b="1" i="0" strike="noStrike" cap="none" spc="50" normalizeH="0" baseline="0" noProof="0" dirty="0">
                <a:ln>
                  <a:noFill/>
                </a:ln>
                <a:effectLst/>
                <a:uLnTx/>
                <a:uFillTx/>
                <a:latin typeface="メイリオ" panose="020B0604030504040204" pitchFamily="50" charset="-128"/>
                <a:ea typeface="メイリオ" panose="020B0604030504040204" pitchFamily="50" charset="-128"/>
              </a:rPr>
              <a:t>出来事が関連して生じた場合</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には、その全体を一つの出来事として評価します。</a:t>
            </a:r>
            <a:r>
              <a:rPr lang="en-US" altLang="ja-JP" sz="1200" spc="50" dirty="0">
                <a:latin typeface="メイリオ" panose="020B0604030504040204" pitchFamily="50" charset="-128"/>
                <a:ea typeface="メイリオ" panose="020B0604030504040204" pitchFamily="50" charset="-128"/>
              </a:rPr>
              <a:t>   </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原則として最初の出来事を具体的出来事として別表</a:t>
            </a:r>
            <a:r>
              <a:rPr kumimoji="1" lang="en-US" altLang="ja-JP"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に当てはめ、関連して生じたそれぞれの出来事は出来事後の状況とみなして評価をします。</a:t>
            </a:r>
            <a:endParaRPr kumimoji="1" lang="en-US" altLang="ja-JP"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endParaRPr>
          </a:p>
          <a:p>
            <a:pPr marL="228600" marR="0" lvl="0" indent="-228600" algn="just" defTabSz="914400" rtl="0" eaLnBrk="0" fontAlgn="base" latinLnBrk="0" hangingPunct="0">
              <a:lnSpc>
                <a:spcPct val="110000"/>
              </a:lnSpc>
              <a:spcBef>
                <a:spcPts val="600"/>
              </a:spcBef>
              <a:spcAft>
                <a:spcPct val="0"/>
              </a:spcAft>
              <a:buClrTx/>
              <a:buSzTx/>
              <a:buFont typeface="+mj-ea"/>
              <a:buAutoNum type="circleNumDbPlain"/>
              <a:tabLst/>
              <a:defRPr/>
            </a:pPr>
            <a:r>
              <a:rPr kumimoji="1" lang="ja-JP" altLang="en-US" sz="1200" b="1" i="0" strike="noStrike" cap="none" spc="50" normalizeH="0" baseline="0" noProof="0" dirty="0">
                <a:ln>
                  <a:noFill/>
                </a:ln>
                <a:effectLst/>
                <a:uLnTx/>
                <a:uFillTx/>
                <a:latin typeface="メイリオ" panose="020B0604030504040204" pitchFamily="50" charset="-128"/>
                <a:ea typeface="メイリオ" panose="020B0604030504040204" pitchFamily="50" charset="-128"/>
              </a:rPr>
              <a:t>関連しない出来事が複数生じた場合</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には、それらの出来事の</a:t>
            </a:r>
            <a:r>
              <a:rPr kumimoji="1" lang="ja-JP" altLang="ja-JP"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近接の程度、各出来事と</a:t>
            </a:r>
            <a:r>
              <a:rPr lang="en-US" altLang="ja-JP" sz="1200" spc="50" dirty="0">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発病との時間的な近接の程度、継続期間、内容、数等を考慮して全体を</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総合的に</a:t>
            </a:r>
            <a:r>
              <a:rPr kumimoji="1" lang="ja-JP" altLang="ja-JP"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評価します</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200" b="0" i="0" u="none" strike="noStrike" cap="none" spc="50" normalizeH="0" baseline="0" noProof="0" dirty="0">
                <a:ln>
                  <a:noFill/>
                </a:ln>
                <a:effectLst/>
                <a:uLnTx/>
                <a:uFillTx/>
                <a:latin typeface="メイリオ" panose="020B0604030504040204" pitchFamily="50" charset="-128"/>
                <a:ea typeface="メイリオ" panose="020B0604030504040204" pitchFamily="50" charset="-128"/>
              </a:rPr>
              <a:t>（下の図を参照）</a:t>
            </a:r>
            <a:endParaRPr kumimoji="1" lang="en-US" altLang="ja-JP" sz="1200" b="1" i="0" u="none" strike="noStrike" cap="none" spc="5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21" name="角丸四角形 36">
            <a:extLst>
              <a:ext uri="{FF2B5EF4-FFF2-40B4-BE49-F238E27FC236}">
                <a16:creationId xmlns:a16="http://schemas.microsoft.com/office/drawing/2014/main" id="{591203A7-8D72-8EE8-A43E-E9B8A582113A}"/>
              </a:ext>
            </a:extLst>
          </p:cNvPr>
          <p:cNvSpPr>
            <a:spLocks noChangeArrowheads="1"/>
          </p:cNvSpPr>
          <p:nvPr/>
        </p:nvSpPr>
        <p:spPr bwMode="auto">
          <a:xfrm>
            <a:off x="190800" y="4882124"/>
            <a:ext cx="3368213" cy="345399"/>
          </a:xfrm>
          <a:prstGeom prst="roundRect">
            <a:avLst>
              <a:gd name="adj" fmla="val 16667"/>
            </a:avLst>
          </a:prstGeom>
          <a:solidFill>
            <a:srgbClr val="FEDFE1"/>
          </a:solidFill>
          <a:ln>
            <a:noFill/>
          </a:ln>
        </p:spPr>
        <p:txBody>
          <a:bodyPr wrap="square" lIns="108000" tIns="72000" rIns="108000" bIns="36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en-US" altLang="ja-JP"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2</a:t>
            </a:r>
            <a:r>
              <a:rPr kumimoji="1" lang="ja-JP" altLang="en-US"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）出来事ごとの心理的負荷の総合評価</a:t>
            </a:r>
            <a:endParaRPr kumimoji="1" lang="en-US" altLang="ja-JP"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2" name="角丸四角形 36">
            <a:extLst>
              <a:ext uri="{FF2B5EF4-FFF2-40B4-BE49-F238E27FC236}">
                <a16:creationId xmlns:a16="http://schemas.microsoft.com/office/drawing/2014/main" id="{BAA3AA47-EB29-86AE-9B5D-8141B9963824}"/>
              </a:ext>
            </a:extLst>
          </p:cNvPr>
          <p:cNvSpPr>
            <a:spLocks noChangeArrowheads="1"/>
          </p:cNvSpPr>
          <p:nvPr/>
        </p:nvSpPr>
        <p:spPr bwMode="auto">
          <a:xfrm>
            <a:off x="190800" y="6254052"/>
            <a:ext cx="3199889" cy="345399"/>
          </a:xfrm>
          <a:prstGeom prst="roundRect">
            <a:avLst>
              <a:gd name="adj" fmla="val 16667"/>
            </a:avLst>
          </a:prstGeom>
          <a:solidFill>
            <a:srgbClr val="FEDFE1"/>
          </a:solidFill>
          <a:ln>
            <a:noFill/>
          </a:ln>
        </p:spPr>
        <p:txBody>
          <a:bodyPr wrap="square" lIns="108000" tIns="72000" rIns="108000" bIns="36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lang="en-US" altLang="ja-JP" sz="1200" b="1" spc="100" dirty="0">
                <a:solidFill>
                  <a:srgbClr val="000000"/>
                </a:solidFill>
                <a:latin typeface="メイリオ" panose="020B0604030504040204" pitchFamily="50" charset="-128"/>
                <a:ea typeface="メイリオ" panose="020B0604030504040204" pitchFamily="50" charset="-128"/>
              </a:rPr>
              <a:t>3</a:t>
            </a:r>
            <a:r>
              <a:rPr kumimoji="1" lang="ja-JP" altLang="en-US" sz="1200" b="1" i="0" u="none" strike="noStrike" kern="1200" cap="none" spc="1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）出来事が複数ある場合の</a:t>
            </a:r>
            <a:r>
              <a:rPr kumimoji="1" lang="ja-JP" altLang="en-US" sz="1200" b="1"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rPr>
              <a:t>評価</a:t>
            </a:r>
            <a:endParaRPr kumimoji="1" lang="en-US" altLang="ja-JP" sz="1200" b="1"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endParaRPr>
          </a:p>
        </p:txBody>
      </p:sp>
    </p:spTree>
  </p:cSld>
  <p:clrMapOvr>
    <a:masterClrMapping/>
  </p:clrMapOvr>
  <p:transition spd="slow" advTm="333"/>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正方形/長方形 11">
            <a:extLst>
              <a:ext uri="{FF2B5EF4-FFF2-40B4-BE49-F238E27FC236}">
                <a16:creationId xmlns:a16="http://schemas.microsoft.com/office/drawing/2014/main" id="{6401004A-9B24-DEB6-CD8F-55D253AC2260}"/>
              </a:ext>
            </a:extLst>
          </p:cNvPr>
          <p:cNvSpPr>
            <a:spLocks noChangeArrowheads="1"/>
          </p:cNvSpPr>
          <p:nvPr/>
        </p:nvSpPr>
        <p:spPr bwMode="auto">
          <a:xfrm>
            <a:off x="153000" y="508943"/>
            <a:ext cx="6552000" cy="6876000"/>
          </a:xfrm>
          <a:prstGeom prst="rect">
            <a:avLst/>
          </a:prstGeom>
          <a:noFill/>
          <a:ln w="28575" algn="ctr">
            <a:solidFill>
              <a:srgbClr val="103185"/>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0244" name="正方形/長方形 13">
            <a:extLst>
              <a:ext uri="{FF2B5EF4-FFF2-40B4-BE49-F238E27FC236}">
                <a16:creationId xmlns:a16="http://schemas.microsoft.com/office/drawing/2014/main" id="{F0CC1838-5EE5-47C8-20F1-9A46B2E2378C}"/>
              </a:ext>
            </a:extLst>
          </p:cNvPr>
          <p:cNvSpPr>
            <a:spLocks noChangeArrowheads="1"/>
          </p:cNvSpPr>
          <p:nvPr/>
        </p:nvSpPr>
        <p:spPr bwMode="auto">
          <a:xfrm>
            <a:off x="153000" y="7834087"/>
            <a:ext cx="6552000" cy="1752593"/>
          </a:xfrm>
          <a:prstGeom prst="rect">
            <a:avLst/>
          </a:prstGeom>
          <a:solidFill>
            <a:schemeClr val="bg1"/>
          </a:solidFill>
          <a:ln w="28575" algn="ctr">
            <a:solidFill>
              <a:srgbClr val="103185"/>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0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7173" name="テキスト ボックス 2">
            <a:extLst>
              <a:ext uri="{FF2B5EF4-FFF2-40B4-BE49-F238E27FC236}">
                <a16:creationId xmlns:a16="http://schemas.microsoft.com/office/drawing/2014/main" id="{965FD388-DDD6-D2AE-78EE-8CDCDFA58EB0}"/>
              </a:ext>
            </a:extLst>
          </p:cNvPr>
          <p:cNvSpPr txBox="1">
            <a:spLocks noChangeArrowheads="1"/>
          </p:cNvSpPr>
          <p:nvPr/>
        </p:nvSpPr>
        <p:spPr bwMode="auto">
          <a:xfrm>
            <a:off x="189000" y="542311"/>
            <a:ext cx="6480000" cy="508207"/>
          </a:xfrm>
          <a:prstGeom prst="rect">
            <a:avLst/>
          </a:prstGeom>
          <a:noFill/>
          <a:ln w="9525">
            <a:noFill/>
            <a:miter lim="800000"/>
            <a:headEnd/>
            <a:tailEnd/>
          </a:ln>
        </p:spPr>
        <p:txBody>
          <a:bodyPr wrap="square" lIns="108000" tIns="72000" rIns="108000">
            <a:spAutoFit/>
          </a:bodyPr>
          <a:lstStyle/>
          <a:p>
            <a:pPr marL="0" marR="0" lvl="0" indent="0" algn="just" defTabSz="914400" rtl="0" eaLnBrk="1" fontAlgn="base" latinLnBrk="1" hangingPunct="1">
              <a:lnSpc>
                <a:spcPct val="110000"/>
              </a:lnSpc>
              <a:spcBef>
                <a:spcPct val="0"/>
              </a:spcBef>
              <a:spcAft>
                <a:spcPct val="0"/>
              </a:spcAft>
              <a:buClrTx/>
              <a:buSzTx/>
              <a:buFontTx/>
              <a:buNone/>
              <a:tabLst/>
              <a:defRPr/>
            </a:pP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長時間労働に従事することも精神障害発病の原因となり得ることから、長時間労働を</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次の</a:t>
            </a: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通りの</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視点から</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評価</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します。</a:t>
            </a:r>
            <a:endPar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0248" name="角丸四角形 38">
            <a:extLst>
              <a:ext uri="{FF2B5EF4-FFF2-40B4-BE49-F238E27FC236}">
                <a16:creationId xmlns:a16="http://schemas.microsoft.com/office/drawing/2014/main" id="{896DF12A-D493-7D50-3A67-56FCA68C60FD}"/>
              </a:ext>
            </a:extLst>
          </p:cNvPr>
          <p:cNvSpPr>
            <a:spLocks noChangeArrowheads="1"/>
          </p:cNvSpPr>
          <p:nvPr/>
        </p:nvSpPr>
        <p:spPr bwMode="auto">
          <a:xfrm>
            <a:off x="225000" y="1032622"/>
            <a:ext cx="6408000" cy="335827"/>
          </a:xfrm>
          <a:prstGeom prst="roundRect">
            <a:avLst>
              <a:gd name="adj" fmla="val 16667"/>
            </a:avLst>
          </a:prstGeom>
          <a:solidFill>
            <a:srgbClr val="FEDFE1"/>
          </a:solidFill>
          <a:ln>
            <a:noFill/>
          </a:ln>
        </p:spPr>
        <p:txBody>
          <a:bodyPr wrap="none" lIns="108000" tIns="72000" rIns="108000"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①「特別な出来事」としての「極度の長時間労働」　</a:t>
            </a:r>
            <a:r>
              <a:rPr kumimoji="1" lang="ja-JP" altLang="en-US" sz="120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en-US" altLang="ja-JP" sz="120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P.</a:t>
            </a:r>
            <a:r>
              <a:rPr lang="en-US" altLang="ja-JP" sz="1200" spc="50" dirty="0">
                <a:solidFill>
                  <a:srgbClr val="000000"/>
                </a:solidFill>
                <a:latin typeface="メイリオ" panose="020B0604030504040204" pitchFamily="50" charset="-128"/>
                <a:ea typeface="メイリオ" panose="020B0604030504040204" pitchFamily="50" charset="-128"/>
              </a:rPr>
              <a:t>5</a:t>
            </a:r>
            <a:r>
              <a:rPr kumimoji="1" lang="ja-JP" altLang="en-US" sz="120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a:t>
            </a:r>
            <a:r>
              <a:rPr kumimoji="1" lang="ja-JP" altLang="en-US"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a:t>
            </a:r>
          </a:p>
        </p:txBody>
      </p:sp>
      <p:sp>
        <p:nvSpPr>
          <p:cNvPr id="10249" name="角丸四角形 38">
            <a:extLst>
              <a:ext uri="{FF2B5EF4-FFF2-40B4-BE49-F238E27FC236}">
                <a16:creationId xmlns:a16="http://schemas.microsoft.com/office/drawing/2014/main" id="{B1DB592E-61CF-502B-26ED-6A23182D0EF3}"/>
              </a:ext>
            </a:extLst>
          </p:cNvPr>
          <p:cNvSpPr>
            <a:spLocks noChangeArrowheads="1"/>
          </p:cNvSpPr>
          <p:nvPr/>
        </p:nvSpPr>
        <p:spPr bwMode="auto">
          <a:xfrm>
            <a:off x="225000" y="2337160"/>
            <a:ext cx="6408000" cy="335827"/>
          </a:xfrm>
          <a:prstGeom prst="roundRect">
            <a:avLst>
              <a:gd name="adj" fmla="val 16667"/>
            </a:avLst>
          </a:prstGeom>
          <a:solidFill>
            <a:srgbClr val="FEDFE1"/>
          </a:solidFill>
          <a:ln>
            <a:noFill/>
          </a:ln>
        </p:spPr>
        <p:txBody>
          <a:bodyPr wrap="none" lIns="108000" tIns="72000" rIns="108000"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②「具体的出来事」としての長時間労働の評価　</a:t>
            </a: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P.</a:t>
            </a:r>
            <a:r>
              <a:rPr lang="en-US" altLang="ja-JP" sz="1200" spc="50" dirty="0">
                <a:solidFill>
                  <a:srgbClr val="000000"/>
                </a:solidFill>
                <a:latin typeface="メイリオ" panose="020B0604030504040204" pitchFamily="50" charset="-128"/>
                <a:ea typeface="メイリオ" panose="020B0604030504040204" pitchFamily="50" charset="-128"/>
              </a:rPr>
              <a:t>6</a:t>
            </a:r>
            <a:r>
              <a:rPr kumimoji="1" lang="ja-JP" altLang="en-US" sz="12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a:t>
            </a:r>
            <a:endParaRPr kumimoji="1" lang="ja-JP" altLang="en-US" sz="120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p:txBody>
      </p:sp>
      <p:sp>
        <p:nvSpPr>
          <p:cNvPr id="10251" name="テキスト ボックス 2">
            <a:extLst>
              <a:ext uri="{FF2B5EF4-FFF2-40B4-BE49-F238E27FC236}">
                <a16:creationId xmlns:a16="http://schemas.microsoft.com/office/drawing/2014/main" id="{884D500D-0B69-5329-370C-253A5BF58A5E}"/>
              </a:ext>
            </a:extLst>
          </p:cNvPr>
          <p:cNvSpPr txBox="1">
            <a:spLocks noChangeArrowheads="1"/>
          </p:cNvSpPr>
          <p:nvPr/>
        </p:nvSpPr>
        <p:spPr bwMode="auto">
          <a:xfrm>
            <a:off x="153000" y="7895918"/>
            <a:ext cx="6480000" cy="1879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72000" rIns="108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1" hangingPunct="1">
              <a:lnSpc>
                <a:spcPct val="110000"/>
              </a:lnSpc>
              <a:spcBef>
                <a:spcPct val="0"/>
              </a:spcBef>
              <a:spcAft>
                <a:spcPct val="0"/>
              </a:spcAft>
              <a:buClrTx/>
              <a:buSzTx/>
              <a:buFontTx/>
              <a:buNone/>
              <a:tabLst/>
              <a:defRPr/>
            </a:pP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心理的負荷の評価期間は発病前おおむね</a:t>
            </a:r>
            <a:r>
              <a:rPr kumimoji="1" lang="en-US"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6</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か月です。</a:t>
            </a:r>
            <a:endParaRPr kumimoji="1" lang="en-US"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1" hangingPunct="1">
              <a:lnSpc>
                <a:spcPct val="110000"/>
              </a:lnSpc>
              <a:spcBef>
                <a:spcPct val="0"/>
              </a:spcBef>
              <a:spcAft>
                <a:spcPct val="0"/>
              </a:spcAft>
              <a:buClrTx/>
              <a:buSzTx/>
              <a:buFontTx/>
              <a:buNone/>
              <a:tabLst/>
              <a:defRPr/>
            </a:pPr>
            <a:endParaRPr kumimoji="1" lang="en-US" altLang="ja-JP" sz="6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1" hangingPunct="1">
              <a:lnSpc>
                <a:spcPct val="110000"/>
              </a:lnSpc>
              <a:spcBef>
                <a:spcPct val="0"/>
              </a:spcBef>
              <a:spcAft>
                <a:spcPct val="0"/>
              </a:spcAft>
              <a:buClrTx/>
              <a:buSzTx/>
              <a:buFontTx/>
              <a:buNone/>
              <a:tabLst/>
              <a:defRPr/>
            </a:pP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ただし、ハラスメントやいじめのように出来事が繰り返されるものについては、繰り返される出来事を一体のものとして評価することとなるので、</a:t>
            </a:r>
            <a:r>
              <a:rPr kumimoji="1" lang="ja-JP"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発病の</a:t>
            </a:r>
            <a:r>
              <a:rPr kumimoji="1" lang="en-US"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6</a:t>
            </a:r>
            <a:r>
              <a:rPr kumimoji="1" lang="ja-JP"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か月よりも前にそ</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れ</a:t>
            </a:r>
            <a:r>
              <a:rPr kumimoji="1" lang="ja-JP"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が</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始まり、発病まで</a:t>
            </a:r>
            <a:r>
              <a:rPr kumimoji="1" lang="ja-JP"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継続してい</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た</a:t>
            </a:r>
            <a:r>
              <a:rPr kumimoji="1" lang="ja-JP"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ときは、</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それが始まった時点からの心理的負荷を評価します。</a:t>
            </a:r>
            <a:endParaRPr kumimoji="1" lang="en-US"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algn="just" defTabSz="914400" fontAlgn="base" latinLnBrk="1">
              <a:lnSpc>
                <a:spcPct val="110000"/>
              </a:lnSpc>
              <a:spcBef>
                <a:spcPct val="0"/>
              </a:spcBef>
              <a:spcAft>
                <a:spcPct val="0"/>
              </a:spcAft>
              <a:buNone/>
              <a:defRPr/>
            </a:pPr>
            <a:endParaRPr kumimoji="1" lang="en-US" altLang="ja-JP" sz="6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endParaRPr>
          </a:p>
          <a:p>
            <a:pPr algn="just" defTabSz="914400" fontAlgn="base" latinLnBrk="1">
              <a:lnSpc>
                <a:spcPct val="110000"/>
              </a:lnSpc>
              <a:spcBef>
                <a:spcPct val="0"/>
              </a:spcBef>
              <a:spcAft>
                <a:spcPct val="0"/>
              </a:spcAft>
              <a:buNone/>
              <a:defRPr/>
            </a:pP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さらに、出来事の起点が発病の</a:t>
            </a:r>
            <a:r>
              <a:rPr kumimoji="1" lang="en-US"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6</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か月より前でも、その出来事（出来事後の状況）が継続している場合にあっては、発病前おおむね</a:t>
            </a:r>
            <a:r>
              <a:rPr kumimoji="1" lang="en-US" altLang="ja-JP"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6</a:t>
            </a: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か月の間における状況や対応について、心理的負荷を評価します。</a:t>
            </a:r>
          </a:p>
          <a:p>
            <a:pPr marL="0" marR="0" lvl="0" indent="0" algn="just" defTabSz="914400" rtl="0" eaLnBrk="1" fontAlgn="base" latinLnBrk="1" hangingPunct="1">
              <a:lnSpc>
                <a:spcPct val="110000"/>
              </a:lnSpc>
              <a:spcBef>
                <a:spcPct val="0"/>
              </a:spcBef>
              <a:spcAft>
                <a:spcPct val="0"/>
              </a:spcAft>
              <a:buClrTx/>
              <a:buSzTx/>
              <a:buFontTx/>
              <a:buNone/>
              <a:tabLst/>
              <a:defRPr/>
            </a:pPr>
            <a:r>
              <a:rPr kumimoji="1" lang="ja-JP" altLang="en-US" sz="115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a:t>
            </a:r>
          </a:p>
        </p:txBody>
      </p:sp>
      <p:sp>
        <p:nvSpPr>
          <p:cNvPr id="4" name="角丸四角形 38">
            <a:extLst>
              <a:ext uri="{FF2B5EF4-FFF2-40B4-BE49-F238E27FC236}">
                <a16:creationId xmlns:a16="http://schemas.microsoft.com/office/drawing/2014/main" id="{EF38C05C-ACB0-5D67-6AE9-21ED1550C8D0}"/>
              </a:ext>
            </a:extLst>
          </p:cNvPr>
          <p:cNvSpPr>
            <a:spLocks noChangeArrowheads="1"/>
          </p:cNvSpPr>
          <p:nvPr/>
        </p:nvSpPr>
        <p:spPr bwMode="auto">
          <a:xfrm>
            <a:off x="225000" y="4607836"/>
            <a:ext cx="6408000" cy="335827"/>
          </a:xfrm>
          <a:prstGeom prst="roundRect">
            <a:avLst>
              <a:gd name="adj" fmla="val 16667"/>
            </a:avLst>
          </a:prstGeom>
          <a:solidFill>
            <a:srgbClr val="FEDFE1"/>
          </a:solidFill>
          <a:ln>
            <a:noFill/>
          </a:ln>
        </p:spPr>
        <p:txBody>
          <a:bodyPr wrap="none" lIns="108000" tIns="72000" rIns="108000"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③　</a:t>
            </a:r>
            <a:r>
              <a:rPr kumimoji="1" lang="ja-JP" altLang="ja-JP"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恒常的長時間労働が認められる場合</a:t>
            </a:r>
            <a:r>
              <a:rPr kumimoji="1" lang="ja-JP" altLang="ja-JP" sz="1200" b="1"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の</a:t>
            </a:r>
            <a:r>
              <a:rPr kumimoji="1" lang="ja-JP" altLang="en-US" sz="1200" b="1"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他の出来事の</a:t>
            </a:r>
            <a:r>
              <a:rPr kumimoji="1" lang="ja-JP" altLang="ja-JP" sz="1200" b="1"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総合評価</a:t>
            </a:r>
            <a:r>
              <a:rPr kumimoji="1" lang="ja-JP" altLang="en-US" sz="1200" b="1"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　 </a:t>
            </a:r>
            <a:r>
              <a:rPr kumimoji="1" lang="ja-JP" altLang="en-US" sz="1200" b="0" i="0" u="none" strike="noStrike" kern="1200" cap="none" spc="50" normalizeH="0" noProof="0" dirty="0">
                <a:ln>
                  <a:noFill/>
                </a:ln>
                <a:effectLst/>
                <a:uLnTx/>
                <a:uFillTx/>
                <a:latin typeface="メイリオ" panose="020B0604030504040204" pitchFamily="50" charset="-128"/>
                <a:ea typeface="メイリオ" panose="020B0604030504040204" pitchFamily="50" charset="-128"/>
              </a:rPr>
              <a:t>（</a:t>
            </a:r>
            <a:r>
              <a:rPr kumimoji="1" lang="en-US" altLang="ja-JP"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P.</a:t>
            </a:r>
            <a:r>
              <a:rPr lang="en-US" altLang="ja-JP" sz="1200" spc="50" dirty="0">
                <a:solidFill>
                  <a:srgbClr val="000000"/>
                </a:solidFill>
                <a:latin typeface="メイリオ" panose="020B0604030504040204" pitchFamily="50" charset="-128"/>
                <a:ea typeface="メイリオ" panose="020B0604030504040204" pitchFamily="50" charset="-128"/>
              </a:rPr>
              <a:t>8</a:t>
            </a:r>
            <a:r>
              <a:rPr kumimoji="1" lang="ja-JP" altLang="en-US" sz="1200" b="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ja-JP" altLang="ja-JP"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a:t>
            </a:r>
            <a:r>
              <a:rPr kumimoji="1" lang="ja-JP" altLang="en-US" sz="1200" b="1"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rPr>
              <a:t>　</a:t>
            </a:r>
            <a:endParaRPr kumimoji="1" lang="ja-JP" altLang="en-US" sz="1200" i="0" u="none" strike="noStrike" kern="1200" cap="none" spc="50"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 name="フッター プレースホルダー 1">
            <a:extLst>
              <a:ext uri="{FF2B5EF4-FFF2-40B4-BE49-F238E27FC236}">
                <a16:creationId xmlns:a16="http://schemas.microsoft.com/office/drawing/2014/main" id="{F7A87CC5-AB47-F8F5-B84E-CCB0DEDCFE25}"/>
              </a:ext>
            </a:extLst>
          </p:cNvPr>
          <p:cNvSpPr>
            <a:spLocks noGrp="1"/>
          </p:cNvSpPr>
          <p:nvPr>
            <p:ph type="ftr" sz="quarter" idx="11"/>
          </p:nvPr>
        </p:nvSpPr>
        <p:spPr>
          <a:xfrm>
            <a:off x="2548929" y="9626160"/>
            <a:ext cx="1760141" cy="323173"/>
          </a:xfrm>
        </p:spPr>
        <p:txBody>
          <a:bodyPr/>
          <a:lstStyle/>
          <a:p>
            <a:pPr>
              <a:defRPr/>
            </a:pPr>
            <a:r>
              <a:rPr lang="en-US" altLang="ja-JP" sz="1100" dirty="0"/>
              <a:t>4</a:t>
            </a:r>
          </a:p>
        </p:txBody>
      </p:sp>
      <p:sp>
        <p:nvSpPr>
          <p:cNvPr id="3" name="テキスト ボックス 3">
            <a:extLst>
              <a:ext uri="{FF2B5EF4-FFF2-40B4-BE49-F238E27FC236}">
                <a16:creationId xmlns:a16="http://schemas.microsoft.com/office/drawing/2014/main" id="{E4A20D2E-7B62-0B24-135D-EA6AA4BF7767}"/>
              </a:ext>
            </a:extLst>
          </p:cNvPr>
          <p:cNvSpPr txBox="1">
            <a:spLocks noChangeArrowheads="1"/>
          </p:cNvSpPr>
          <p:nvPr/>
        </p:nvSpPr>
        <p:spPr bwMode="auto">
          <a:xfrm>
            <a:off x="139937" y="145226"/>
            <a:ext cx="3488235" cy="374991"/>
          </a:xfrm>
          <a:prstGeom prst="rect">
            <a:avLst/>
          </a:prstGeom>
          <a:solidFill>
            <a:srgbClr val="103185"/>
          </a:solidFill>
          <a:ln w="9525">
            <a:noFill/>
            <a:miter lim="800000"/>
            <a:headEnd/>
            <a:tailEnd/>
          </a:ln>
        </p:spPr>
        <p:txBody>
          <a:bodyPr wrap="square" lIns="108000" tIns="72000" rIns="108000" bIns="54000">
            <a:spAutoFit/>
          </a:bodyPr>
          <a:lstStyle/>
          <a:p>
            <a:pPr eaLnBrk="1" hangingPunct="1">
              <a:lnSpc>
                <a:spcPct val="120000"/>
              </a:lnSpc>
              <a:defRPr/>
            </a:pPr>
            <a:r>
              <a:rPr lang="ja-JP" altLang="en-US" sz="1400" b="1" spc="300" dirty="0">
                <a:solidFill>
                  <a:schemeClr val="bg1"/>
                </a:solidFill>
                <a:latin typeface="メイリオ" panose="020B0604030504040204" pitchFamily="50" charset="-128"/>
                <a:ea typeface="メイリオ" panose="020B0604030504040204" pitchFamily="50" charset="-128"/>
              </a:rPr>
              <a:t>長時間労働がある場合の評価方法</a:t>
            </a:r>
          </a:p>
        </p:txBody>
      </p:sp>
      <p:sp>
        <p:nvSpPr>
          <p:cNvPr id="6" name="テキスト ボックス 2">
            <a:extLst>
              <a:ext uri="{FF2B5EF4-FFF2-40B4-BE49-F238E27FC236}">
                <a16:creationId xmlns:a16="http://schemas.microsoft.com/office/drawing/2014/main" id="{9703CAE3-AFEB-06DF-5FC3-372B8B38CE8E}"/>
              </a:ext>
            </a:extLst>
          </p:cNvPr>
          <p:cNvSpPr txBox="1">
            <a:spLocks noChangeArrowheads="1"/>
          </p:cNvSpPr>
          <p:nvPr/>
        </p:nvSpPr>
        <p:spPr bwMode="auto">
          <a:xfrm>
            <a:off x="189000" y="1392436"/>
            <a:ext cx="6480000" cy="943335"/>
          </a:xfrm>
          <a:prstGeom prst="rect">
            <a:avLst/>
          </a:prstGeom>
          <a:noFill/>
          <a:ln w="9525">
            <a:noFill/>
            <a:miter lim="800000"/>
            <a:headEnd/>
            <a:tailEnd/>
          </a:ln>
        </p:spPr>
        <p:txBody>
          <a:bodyPr wrap="square" lIns="108000" tIns="72000" rIns="108000">
            <a:spAutoFit/>
          </a:bodyPr>
          <a:lstStyle/>
          <a:p>
            <a:pPr marL="0" marR="0" lvl="0" indent="0" algn="just" defTabSz="914400" rtl="0" eaLnBrk="1" fontAlgn="base" latinLnBrk="1" hangingPunct="1">
              <a:lnSpc>
                <a:spcPct val="110000"/>
              </a:lnSpc>
              <a:spcBef>
                <a:spcPct val="0"/>
              </a:spcBef>
              <a:spcAft>
                <a:spcPct val="0"/>
              </a:spcAft>
              <a:buClrTx/>
              <a:buSzTx/>
              <a:buFontTx/>
              <a:buNone/>
              <a:tabLst/>
              <a:defRPr/>
            </a:pP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発病直前の極めて長い労働時間を評価します。</a:t>
            </a:r>
            <a:endPar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1" hangingPunct="1">
              <a:lnSpc>
                <a:spcPct val="110000"/>
              </a:lnSpc>
              <a:spcBef>
                <a:spcPts val="300"/>
              </a:spcBef>
              <a:spcAft>
                <a:spcPct val="0"/>
              </a:spcAft>
              <a:buClrTx/>
              <a:buSzTx/>
              <a:buFontTx/>
              <a:buNone/>
              <a:tabLst/>
              <a:defRPr/>
            </a:pP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【「強」になる例】</a:t>
            </a:r>
          </a:p>
          <a:p>
            <a:pPr marL="288000" marR="0" lvl="0" indent="-108000" algn="just" defTabSz="914400" rtl="0" eaLnBrk="1" fontAlgn="base" latinLnBrk="1" hangingPunct="1">
              <a:lnSpc>
                <a:spcPct val="110000"/>
              </a:lnSpc>
              <a:spcBef>
                <a:spcPct val="0"/>
              </a:spcBef>
              <a:spcAft>
                <a:spcPct val="0"/>
              </a:spcAft>
              <a:buClrTx/>
              <a:buSzTx/>
              <a:buFont typeface="Arial" panose="020B0604020202020204" pitchFamily="34" charset="0"/>
              <a:buChar char="•"/>
              <a:tabLst/>
              <a:defRPr/>
            </a:pP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発病直前の</a:t>
            </a: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か月におおむね</a:t>
            </a:r>
            <a:r>
              <a:rPr kumimoji="1" lang="en-US" altLang="ja-JP" sz="1150" dirty="0">
                <a:latin typeface="メイリオ" panose="020B0604030504040204" pitchFamily="50" charset="-128"/>
                <a:ea typeface="メイリオ" panose="020B0604030504040204" pitchFamily="50" charset="-128"/>
              </a:rPr>
              <a:t>160</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以上の</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時間外労働を行った場合</a:t>
            </a:r>
          </a:p>
          <a:p>
            <a:pPr marL="288000" marR="0" lvl="0" indent="-108000" algn="just" defTabSz="914400" rtl="0" eaLnBrk="1" fontAlgn="base" latinLnBrk="1" hangingPunct="1">
              <a:lnSpc>
                <a:spcPct val="110000"/>
              </a:lnSpc>
              <a:spcBef>
                <a:spcPct val="0"/>
              </a:spcBef>
              <a:spcAft>
                <a:spcPct val="0"/>
              </a:spcAft>
              <a:buClrTx/>
              <a:buSzTx/>
              <a:buFont typeface="Arial" panose="020B0604020202020204" pitchFamily="34" charset="0"/>
              <a:buChar char="•"/>
              <a:tabLst/>
              <a:defRPr/>
            </a:pP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発病直前の</a:t>
            </a: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週間におおむね</a:t>
            </a: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120</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時間以上</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時間外労働を行った場合</a:t>
            </a:r>
            <a:endPar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7" name="テキスト ボックス 2">
            <a:extLst>
              <a:ext uri="{FF2B5EF4-FFF2-40B4-BE49-F238E27FC236}">
                <a16:creationId xmlns:a16="http://schemas.microsoft.com/office/drawing/2014/main" id="{26221420-5B2E-7520-4AF8-90894BE3F212}"/>
              </a:ext>
            </a:extLst>
          </p:cNvPr>
          <p:cNvSpPr txBox="1">
            <a:spLocks noChangeArrowheads="1"/>
          </p:cNvSpPr>
          <p:nvPr/>
        </p:nvSpPr>
        <p:spPr bwMode="auto">
          <a:xfrm>
            <a:off x="189000" y="2684812"/>
            <a:ext cx="6480000" cy="943335"/>
          </a:xfrm>
          <a:prstGeom prst="rect">
            <a:avLst/>
          </a:prstGeom>
          <a:noFill/>
          <a:ln w="9525">
            <a:noFill/>
            <a:miter lim="800000"/>
            <a:headEnd/>
            <a:tailEnd/>
          </a:ln>
        </p:spPr>
        <p:txBody>
          <a:bodyPr wrap="square" lIns="108000" tIns="72000" rIns="108000">
            <a:spAutoFit/>
          </a:bodyPr>
          <a:lstStyle/>
          <a:p>
            <a:pPr algn="just" defTabSz="914400" fontAlgn="base" latinLnBrk="1">
              <a:lnSpc>
                <a:spcPct val="110000"/>
              </a:lnSpc>
              <a:spcBef>
                <a:spcPct val="0"/>
              </a:spcBef>
              <a:spcAft>
                <a:spcPct val="0"/>
              </a:spcAft>
              <a:defRPr/>
            </a:pPr>
            <a:r>
              <a:rPr lang="ja-JP" altLang="en-US" sz="1150" b="1" dirty="0">
                <a:latin typeface="メイリオ" panose="020B0604030504040204" pitchFamily="50" charset="-128"/>
                <a:ea typeface="メイリオ" panose="020B0604030504040204" pitchFamily="50" charset="-128"/>
              </a:rPr>
              <a:t>　具体的出来事</a:t>
            </a:r>
            <a:r>
              <a:rPr lang="en-US" altLang="ja-JP" sz="1150" b="1" dirty="0">
                <a:latin typeface="メイリオ" panose="020B0604030504040204" pitchFamily="50" charset="-128"/>
                <a:ea typeface="メイリオ" panose="020B0604030504040204" pitchFamily="50" charset="-128"/>
              </a:rPr>
              <a:t>11</a:t>
            </a:r>
            <a:r>
              <a:rPr lang="ja-JP" altLang="en-US" sz="1150" b="1" dirty="0">
                <a:latin typeface="メイリオ" panose="020B0604030504040204" pitchFamily="50" charset="-128"/>
                <a:ea typeface="メイリオ" panose="020B0604030504040204" pitchFamily="50" charset="-128"/>
              </a:rPr>
              <a:t>「仕事内容・仕事量の大きな変化を生じさせる出来事があった」</a:t>
            </a:r>
            <a:endParaRPr kumimoji="1" lang="en-US" altLang="ja-JP" sz="115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algn="just" defTabSz="914400" fontAlgn="base" latinLnBrk="1">
              <a:lnSpc>
                <a:spcPct val="110000"/>
              </a:lnSpc>
              <a:spcBef>
                <a:spcPts val="300"/>
              </a:spcBef>
              <a:spcAft>
                <a:spcPct val="0"/>
              </a:spcAft>
              <a:defRPr/>
            </a:pP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【「強」になる例】</a:t>
            </a:r>
            <a:endPar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1" hangingPunct="1">
              <a:lnSpc>
                <a:spcPct val="110000"/>
              </a:lnSpc>
              <a:spcBef>
                <a:spcPct val="0"/>
              </a:spcBef>
              <a:spcAft>
                <a:spcPct val="0"/>
              </a:spcAft>
              <a:buClrTx/>
              <a:buSzTx/>
              <a:buFontTx/>
              <a:buNone/>
              <a:tabLst/>
              <a:defRPr/>
            </a:pPr>
            <a:r>
              <a:rPr lang="ja-JP" altLang="en-US" sz="1150" dirty="0">
                <a:latin typeface="メイリオ" panose="020B0604030504040204" pitchFamily="50" charset="-128"/>
                <a:ea typeface="メイリオ" panose="020B0604030504040204" pitchFamily="50" charset="-128"/>
              </a:rPr>
              <a:t>　仕事量が著しく増加して時間外労働も大幅に増える（おおむね倍以上に増加し</a:t>
            </a:r>
            <a:r>
              <a:rPr lang="en-US" altLang="ja-JP" sz="1150" dirty="0">
                <a:latin typeface="メイリオ" panose="020B0604030504040204" pitchFamily="50" charset="-128"/>
                <a:ea typeface="メイリオ" panose="020B0604030504040204" pitchFamily="50" charset="-128"/>
              </a:rPr>
              <a:t>1</a:t>
            </a:r>
            <a:r>
              <a:rPr lang="ja-JP" altLang="en-US" sz="1150" dirty="0">
                <a:latin typeface="メイリオ" panose="020B0604030504040204" pitchFamily="50" charset="-128"/>
                <a:ea typeface="メイリオ" panose="020B0604030504040204" pitchFamily="50" charset="-128"/>
              </a:rPr>
              <a:t>か月当たりおおむね</a:t>
            </a:r>
            <a:r>
              <a:rPr lang="en-US" altLang="ja-JP" sz="1150" dirty="0">
                <a:latin typeface="メイリオ" panose="020B0604030504040204" pitchFamily="50" charset="-128"/>
                <a:ea typeface="メイリオ" panose="020B0604030504040204" pitchFamily="50" charset="-128"/>
              </a:rPr>
              <a:t>100</a:t>
            </a:r>
            <a:r>
              <a:rPr lang="ja-JP" altLang="en-US" sz="1150" dirty="0">
                <a:latin typeface="メイリオ" panose="020B0604030504040204" pitchFamily="50" charset="-128"/>
                <a:ea typeface="メイリオ" panose="020B0604030504040204" pitchFamily="50" charset="-128"/>
              </a:rPr>
              <a:t>時間以上となる）などの状況になり、業務に多大な労力を費やした場合</a:t>
            </a:r>
            <a:endParaRPr lang="en-US" altLang="ja-JP" sz="1150" dirty="0">
              <a:latin typeface="メイリオ" panose="020B0604030504040204" pitchFamily="50" charset="-128"/>
              <a:ea typeface="メイリオ" panose="020B0604030504040204" pitchFamily="50" charset="-128"/>
            </a:endParaRPr>
          </a:p>
        </p:txBody>
      </p:sp>
      <p:sp>
        <p:nvSpPr>
          <p:cNvPr id="8" name="テキスト ボックス 2">
            <a:extLst>
              <a:ext uri="{FF2B5EF4-FFF2-40B4-BE49-F238E27FC236}">
                <a16:creationId xmlns:a16="http://schemas.microsoft.com/office/drawing/2014/main" id="{9DC6EBAF-082F-A290-7C17-2A879EB03376}"/>
              </a:ext>
            </a:extLst>
          </p:cNvPr>
          <p:cNvSpPr txBox="1">
            <a:spLocks noChangeArrowheads="1"/>
          </p:cNvSpPr>
          <p:nvPr/>
        </p:nvSpPr>
        <p:spPr bwMode="auto">
          <a:xfrm>
            <a:off x="189000" y="3618694"/>
            <a:ext cx="6480000" cy="943335"/>
          </a:xfrm>
          <a:prstGeom prst="rect">
            <a:avLst/>
          </a:prstGeom>
          <a:noFill/>
          <a:ln w="9525">
            <a:noFill/>
            <a:miter lim="800000"/>
            <a:headEnd/>
            <a:tailEnd/>
          </a:ln>
        </p:spPr>
        <p:txBody>
          <a:bodyPr wrap="square" lIns="108000" tIns="72000" rIns="108000">
            <a:spAutoFit/>
          </a:bodyPr>
          <a:lstStyle/>
          <a:p>
            <a:pPr algn="just" defTabSz="914400" fontAlgn="base" latinLnBrk="1">
              <a:lnSpc>
                <a:spcPct val="110000"/>
              </a:lnSpc>
              <a:spcBef>
                <a:spcPct val="0"/>
              </a:spcBef>
              <a:spcAft>
                <a:spcPct val="0"/>
              </a:spcAft>
              <a:defRPr/>
            </a:pPr>
            <a:r>
              <a:rPr lang="ja-JP" altLang="en-US" sz="1150" b="1" dirty="0">
                <a:latin typeface="メイリオ" panose="020B0604030504040204" pitchFamily="50" charset="-128"/>
                <a:ea typeface="メイリオ" panose="020B0604030504040204" pitchFamily="50" charset="-128"/>
              </a:rPr>
              <a:t>　具体的出来事</a:t>
            </a:r>
            <a:r>
              <a:rPr lang="en-US" altLang="ja-JP" sz="1150" b="1" dirty="0">
                <a:latin typeface="メイリオ" panose="020B0604030504040204" pitchFamily="50" charset="-128"/>
                <a:ea typeface="メイリオ" panose="020B0604030504040204" pitchFamily="50" charset="-128"/>
              </a:rPr>
              <a:t>12</a:t>
            </a:r>
            <a:r>
              <a:rPr lang="ja-JP" altLang="en-US" sz="1150" b="1" dirty="0">
                <a:latin typeface="メイリオ" panose="020B0604030504040204" pitchFamily="50" charset="-128"/>
                <a:ea typeface="メイリオ" panose="020B0604030504040204" pitchFamily="50" charset="-128"/>
              </a:rPr>
              <a:t>「</a:t>
            </a:r>
            <a:r>
              <a:rPr lang="en-US" altLang="ja-JP" sz="1150" b="1" dirty="0">
                <a:latin typeface="メイリオ" panose="020B0604030504040204" pitchFamily="50" charset="-128"/>
                <a:ea typeface="メイリオ" panose="020B0604030504040204" pitchFamily="50" charset="-128"/>
              </a:rPr>
              <a:t>1</a:t>
            </a:r>
            <a:r>
              <a:rPr lang="ja-JP" altLang="en-US" sz="1150" b="1" dirty="0">
                <a:latin typeface="メイリオ" panose="020B0604030504040204" pitchFamily="50" charset="-128"/>
                <a:ea typeface="メイリオ" panose="020B0604030504040204" pitchFamily="50" charset="-128"/>
              </a:rPr>
              <a:t>か月に</a:t>
            </a:r>
            <a:r>
              <a:rPr lang="en-US" altLang="ja-JP" sz="1150" b="1" dirty="0">
                <a:latin typeface="メイリオ" panose="020B0604030504040204" pitchFamily="50" charset="-128"/>
                <a:ea typeface="メイリオ" panose="020B0604030504040204" pitchFamily="50" charset="-128"/>
              </a:rPr>
              <a:t>80</a:t>
            </a:r>
            <a:r>
              <a:rPr lang="ja-JP" altLang="en-US" sz="1150" b="1" dirty="0">
                <a:latin typeface="メイリオ" panose="020B0604030504040204" pitchFamily="50" charset="-128"/>
                <a:ea typeface="メイリオ" panose="020B0604030504040204" pitchFamily="50" charset="-128"/>
              </a:rPr>
              <a:t>時間以上の時間外労働を行った」</a:t>
            </a:r>
            <a:endParaRPr kumimoji="1" lang="en-US" altLang="ja-JP" sz="1150" b="1" dirty="0">
              <a:latin typeface="メイリオ" panose="020B0604030504040204" pitchFamily="50" charset="-128"/>
              <a:ea typeface="メイリオ" panose="020B0604030504040204" pitchFamily="50" charset="-128"/>
            </a:endParaRPr>
          </a:p>
          <a:p>
            <a:pPr algn="just" defTabSz="914400" fontAlgn="base" latinLnBrk="1">
              <a:lnSpc>
                <a:spcPct val="110000"/>
              </a:lnSpc>
              <a:spcBef>
                <a:spcPts val="300"/>
              </a:spcBef>
              <a:spcAft>
                <a:spcPct val="0"/>
              </a:spcAft>
              <a:defRPr/>
            </a:pP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【「強」になる例】</a:t>
            </a:r>
            <a:endPar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288000" marR="0" lvl="0" indent="-108000" algn="just" defTabSz="914400" rtl="0" eaLnBrk="1" fontAlgn="base" latinLnBrk="1" hangingPunct="1">
              <a:lnSpc>
                <a:spcPct val="110000"/>
              </a:lnSpc>
              <a:spcBef>
                <a:spcPct val="0"/>
              </a:spcBef>
              <a:spcAft>
                <a:spcPct val="0"/>
              </a:spcAft>
              <a:buClrTx/>
              <a:buSzTx/>
              <a:buFont typeface="Arial" panose="020B0604020202020204" pitchFamily="34" charset="0"/>
              <a:buChar char="•"/>
              <a:tabLst/>
              <a:defRPr/>
            </a:pP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発病直前の</a:t>
            </a:r>
            <a:r>
              <a:rPr kumimoji="1" lang="en-US"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2</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か月</a:t>
            </a:r>
            <a:r>
              <a:rPr kumimoji="1" lang="ja-JP" altLang="en-US"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間連続して</a:t>
            </a:r>
            <a:r>
              <a:rPr kumimoji="1" lang="en-US" altLang="ja-JP" sz="1150" spc="-30" dirty="0">
                <a:latin typeface="メイリオ" panose="020B0604030504040204" pitchFamily="50" charset="-128"/>
                <a:ea typeface="メイリオ" panose="020B0604030504040204" pitchFamily="50" charset="-128"/>
              </a:rPr>
              <a:t>1</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月当たりおおむね</a:t>
            </a:r>
            <a:r>
              <a:rPr kumimoji="1" lang="en-US"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120</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時間以上</a:t>
            </a:r>
            <a:r>
              <a:rPr kumimoji="1" lang="ja-JP" altLang="en-US"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の</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時間外労働を行った場合</a:t>
            </a:r>
            <a:endParaRPr kumimoji="1" lang="ja-JP" altLang="en-US"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endParaRPr>
          </a:p>
          <a:p>
            <a:pPr marL="288000" marR="0" lvl="0" indent="-108000" algn="just" defTabSz="914400" rtl="0" eaLnBrk="1" fontAlgn="base" latinLnBrk="1" hangingPunct="1">
              <a:lnSpc>
                <a:spcPct val="110000"/>
              </a:lnSpc>
              <a:spcBef>
                <a:spcPct val="0"/>
              </a:spcBef>
              <a:spcAft>
                <a:spcPct val="0"/>
              </a:spcAft>
              <a:buClrTx/>
              <a:buSzTx/>
              <a:buFont typeface="Arial" panose="020B0604020202020204" pitchFamily="34" charset="0"/>
              <a:buChar char="•"/>
              <a:tabLst/>
              <a:defRPr/>
            </a:pP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発病直前の</a:t>
            </a:r>
            <a:r>
              <a:rPr kumimoji="1" lang="en-US"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3</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か月</a:t>
            </a:r>
            <a:r>
              <a:rPr kumimoji="1" lang="ja-JP" altLang="en-US"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間連続して</a:t>
            </a:r>
            <a:r>
              <a:rPr kumimoji="1" lang="en-US" altLang="ja-JP" sz="1150" spc="-30" dirty="0">
                <a:latin typeface="メイリオ" panose="020B0604030504040204" pitchFamily="50" charset="-128"/>
                <a:ea typeface="メイリオ" panose="020B0604030504040204" pitchFamily="50" charset="-128"/>
              </a:rPr>
              <a:t>1</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月当たりおおむね</a:t>
            </a:r>
            <a:r>
              <a:rPr kumimoji="1" lang="en-US"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100</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時間以上</a:t>
            </a:r>
            <a:r>
              <a:rPr kumimoji="1" lang="ja-JP" altLang="en-US"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の</a:t>
            </a:r>
            <a:r>
              <a:rPr kumimoji="1" lang="ja-JP"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rPr>
              <a:t>時間外労働を行った場合</a:t>
            </a:r>
            <a:endParaRPr kumimoji="1" lang="en-US" altLang="ja-JP" sz="1150" b="0" i="0" u="none" strike="noStrike" kern="1200" cap="none" spc="-3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1" name="テキスト ボックス 2">
            <a:extLst>
              <a:ext uri="{FF2B5EF4-FFF2-40B4-BE49-F238E27FC236}">
                <a16:creationId xmlns:a16="http://schemas.microsoft.com/office/drawing/2014/main" id="{8D37C8F4-87D6-C863-D4D8-D2A1407161E5}"/>
              </a:ext>
            </a:extLst>
          </p:cNvPr>
          <p:cNvSpPr txBox="1">
            <a:spLocks noChangeArrowheads="1"/>
          </p:cNvSpPr>
          <p:nvPr/>
        </p:nvSpPr>
        <p:spPr bwMode="auto">
          <a:xfrm>
            <a:off x="189000" y="5001454"/>
            <a:ext cx="6480000" cy="943335"/>
          </a:xfrm>
          <a:prstGeom prst="rect">
            <a:avLst/>
          </a:prstGeom>
          <a:noFill/>
          <a:ln w="9525">
            <a:noFill/>
            <a:miter lim="800000"/>
            <a:headEnd/>
            <a:tailEnd/>
          </a:ln>
        </p:spPr>
        <p:txBody>
          <a:bodyPr wrap="square" lIns="108000" tIns="72000" rIns="108000">
            <a:spAutoFit/>
          </a:bodyPr>
          <a:lstStyle/>
          <a:p>
            <a:pPr algn="just" defTabSz="914400" fontAlgn="base" latinLnBrk="1">
              <a:lnSpc>
                <a:spcPct val="110000"/>
              </a:lnSpc>
              <a:spcBef>
                <a:spcPct val="0"/>
              </a:spcBef>
              <a:spcAft>
                <a:spcPct val="0"/>
              </a:spcAft>
              <a:defRPr/>
            </a:pP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出来事が発生した前や後に</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恒常的長時間労働（</a:t>
            </a:r>
            <a:r>
              <a:rPr kumimoji="1" lang="en-US" altLang="ja-JP" sz="1150" dirty="0">
                <a:latin typeface="メイリオ" panose="020B0604030504040204" pitchFamily="50" charset="-128"/>
                <a:ea typeface="メイリオ" panose="020B0604030504040204" pitchFamily="50" charset="-128"/>
              </a:rPr>
              <a:t>1</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か</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おおむね</a:t>
            </a: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100</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の</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時間外労働）</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がある場合、心理的負荷の強度を修正する要素として評価します。</a:t>
            </a:r>
            <a:endPar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just" defTabSz="914400" rtl="0" eaLnBrk="1" fontAlgn="base" latinLnBrk="1" hangingPunct="1">
              <a:lnSpc>
                <a:spcPct val="110000"/>
              </a:lnSpc>
              <a:spcBef>
                <a:spcPts val="300"/>
              </a:spcBef>
              <a:spcAft>
                <a:spcPct val="0"/>
              </a:spcAft>
              <a:buClrTx/>
              <a:buSzTx/>
              <a:buFontTx/>
              <a:buNone/>
              <a:tabLst/>
              <a:defRPr/>
            </a:pP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【「強」になる例】</a:t>
            </a:r>
          </a:p>
          <a:p>
            <a:pPr marL="288000" marR="0" lvl="0" indent="-108000" algn="just" defTabSz="914400" rtl="0" eaLnBrk="1" fontAlgn="base" latinLnBrk="1" hangingPunct="1">
              <a:lnSpc>
                <a:spcPct val="110000"/>
              </a:lnSpc>
              <a:spcBef>
                <a:spcPct val="0"/>
              </a:spcBef>
              <a:spcAft>
                <a:spcPct val="0"/>
              </a:spcAft>
              <a:buClrTx/>
              <a:buSzTx/>
              <a:buFont typeface="Arial" panose="020B0604020202020204" pitchFamily="34" charset="0"/>
              <a:buChar char="•"/>
              <a:tabLst/>
              <a:defRPr/>
            </a:pP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転勤して新たな業務に従事し、その後</a:t>
            </a:r>
            <a:r>
              <a:rPr kumimoji="1" lang="en-US" altLang="ja-JP" sz="1150" dirty="0">
                <a:latin typeface="メイリオ" panose="020B0604030504040204" pitchFamily="50" charset="-128"/>
                <a:ea typeface="メイリオ" panose="020B0604030504040204" pitchFamily="50" charset="-128"/>
              </a:rPr>
              <a:t>1</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か</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ja-JP" altLang="en-US"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おおむね</a:t>
            </a:r>
            <a:r>
              <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100</a:t>
            </a:r>
            <a:r>
              <a:rPr kumimoji="1" lang="ja-JP"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時間の時間外労働を行った場合</a:t>
            </a:r>
            <a:endParaRPr kumimoji="1" lang="en-US" altLang="ja-JP" sz="11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2" name="テキスト ボックス 2">
            <a:extLst>
              <a:ext uri="{FF2B5EF4-FFF2-40B4-BE49-F238E27FC236}">
                <a16:creationId xmlns:a16="http://schemas.microsoft.com/office/drawing/2014/main" id="{4E431592-97A8-F8FF-24E0-F19ABB1B493F}"/>
              </a:ext>
            </a:extLst>
          </p:cNvPr>
          <p:cNvSpPr txBox="1">
            <a:spLocks noChangeArrowheads="1"/>
          </p:cNvSpPr>
          <p:nvPr/>
        </p:nvSpPr>
        <p:spPr bwMode="auto">
          <a:xfrm>
            <a:off x="189000" y="6592621"/>
            <a:ext cx="6480000" cy="677484"/>
          </a:xfrm>
          <a:prstGeom prst="rect">
            <a:avLst/>
          </a:prstGeom>
          <a:noFill/>
          <a:ln w="9525">
            <a:noFill/>
            <a:miter lim="800000"/>
            <a:headEnd/>
            <a:tailEnd/>
          </a:ln>
        </p:spPr>
        <p:txBody>
          <a:bodyPr wrap="square" lIns="108000" tIns="72000" rIns="108000">
            <a:spAutoFit/>
          </a:bodyPr>
          <a:lstStyle/>
          <a:p>
            <a:pPr marL="171450" marR="0" lvl="0" indent="-171450" algn="l" defTabSz="914400" rtl="0" eaLnBrk="1" fontAlgn="base" latinLnBrk="1" hangingPunct="1">
              <a:lnSpc>
                <a:spcPct val="110000"/>
              </a:lnSpc>
              <a:spcBef>
                <a:spcPct val="0"/>
              </a:spcBef>
              <a:spcAft>
                <a:spcPct val="0"/>
              </a:spcAft>
              <a:buClrTx/>
              <a:buSzTx/>
              <a:buFont typeface="メイリオ" panose="020B0604030504040204" pitchFamily="50" charset="-128"/>
              <a:buChar char="※"/>
              <a:tabLst/>
              <a:defRPr/>
            </a:pPr>
            <a:r>
              <a:rPr kumimoji="1" lang="ja-JP"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ここでの「時間外労働」は、週</a:t>
            </a:r>
            <a:r>
              <a:rPr kumimoji="1" lang="en-US"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40</a:t>
            </a:r>
            <a:r>
              <a:rPr kumimoji="1" lang="ja-JP"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時間を超える労働時間をいい</a:t>
            </a:r>
            <a:r>
              <a:rPr kumimoji="1" lang="ja-JP" altLang="en-US"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ます。休憩時間は少ないが手待ち時間が多い場合等、労働密度が特に低い場合は除きます。 また、その業務内容が通常その程度の労働時間を要するものである場合を想定してい</a:t>
            </a:r>
            <a:r>
              <a:rPr kumimoji="1" lang="ja-JP"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ます。</a:t>
            </a:r>
          </a:p>
        </p:txBody>
      </p:sp>
      <p:sp>
        <p:nvSpPr>
          <p:cNvPr id="13" name="テキスト ボックス 3">
            <a:extLst>
              <a:ext uri="{FF2B5EF4-FFF2-40B4-BE49-F238E27FC236}">
                <a16:creationId xmlns:a16="http://schemas.microsoft.com/office/drawing/2014/main" id="{602C2517-4563-654B-1C28-4B23104D412B}"/>
              </a:ext>
            </a:extLst>
          </p:cNvPr>
          <p:cNvSpPr txBox="1">
            <a:spLocks noChangeArrowheads="1"/>
          </p:cNvSpPr>
          <p:nvPr/>
        </p:nvSpPr>
        <p:spPr bwMode="auto">
          <a:xfrm>
            <a:off x="140400" y="7495014"/>
            <a:ext cx="1962177" cy="356815"/>
          </a:xfrm>
          <a:prstGeom prst="rect">
            <a:avLst/>
          </a:prstGeom>
          <a:solidFill>
            <a:srgbClr val="103185"/>
          </a:solidFill>
          <a:ln w="9525">
            <a:noFill/>
            <a:miter lim="800000"/>
            <a:headEnd/>
            <a:tailEnd/>
          </a:ln>
        </p:spPr>
        <p:txBody>
          <a:bodyPr wrap="square" lIns="108000" tIns="72000" rIns="108000" bIns="36000">
            <a:spAutoFit/>
          </a:bodyPr>
          <a:lstStyle/>
          <a:p>
            <a:pPr eaLnBrk="1" hangingPunct="1">
              <a:lnSpc>
                <a:spcPct val="120000"/>
              </a:lnSpc>
              <a:defRPr/>
            </a:pPr>
            <a:r>
              <a:rPr lang="ja-JP" altLang="en-US" sz="1400" b="1" spc="300" dirty="0">
                <a:solidFill>
                  <a:schemeClr val="bg1"/>
                </a:solidFill>
                <a:latin typeface="メイリオ" panose="020B0604030504040204" pitchFamily="50" charset="-128"/>
                <a:ea typeface="メイリオ" panose="020B0604030504040204" pitchFamily="50" charset="-128"/>
              </a:rPr>
              <a:t>評価期間の留意点</a:t>
            </a:r>
          </a:p>
        </p:txBody>
      </p:sp>
      <p:sp>
        <p:nvSpPr>
          <p:cNvPr id="24" name="正方形/長方形 23">
            <a:extLst>
              <a:ext uri="{FF2B5EF4-FFF2-40B4-BE49-F238E27FC236}">
                <a16:creationId xmlns:a16="http://schemas.microsoft.com/office/drawing/2014/main" id="{3ABF4D47-C901-3B8A-3808-CA91621466F7}"/>
              </a:ext>
            </a:extLst>
          </p:cNvPr>
          <p:cNvSpPr/>
          <p:nvPr/>
        </p:nvSpPr>
        <p:spPr bwMode="auto">
          <a:xfrm>
            <a:off x="225000" y="6032089"/>
            <a:ext cx="6408000" cy="491279"/>
          </a:xfrm>
          <a:prstGeom prst="rect">
            <a:avLst/>
          </a:prstGeom>
          <a:solidFill>
            <a:srgbClr val="C9E7E7"/>
          </a:solidFill>
          <a:ln w="19050" cap="flat" cmpd="sng" algn="ctr">
            <a:noFill/>
            <a:prstDash val="solid"/>
            <a:round/>
            <a:headEnd type="none" w="med" len="med"/>
            <a:tailEnd type="none" w="med" len="med"/>
          </a:ln>
          <a:effectLst/>
        </p:spPr>
        <p:txBody>
          <a:bodyPr vert="horz" wrap="square" lIns="108000" tIns="72000" rIns="108000" bIns="45720" numCol="1" rtlCol="0" anchor="ctr" anchorCtr="0" compatLnSpc="1">
            <a:prstTxWarp prst="textNoShape">
              <a:avLst/>
            </a:prstTxWarp>
            <a:spAutoFit/>
          </a:bodyPr>
          <a:lstStyle/>
          <a:p>
            <a:pPr defTabSz="914400" fontAlgn="base">
              <a:lnSpc>
                <a:spcPct val="110000"/>
              </a:lnSpc>
              <a:spcBef>
                <a:spcPct val="0"/>
              </a:spcBef>
              <a:spcAft>
                <a:spcPct val="0"/>
              </a:spcAft>
            </a:pPr>
            <a:r>
              <a:rPr lang="ja-JP" altLang="en-US" sz="1100" b="0" spc="50" dirty="0">
                <a:latin typeface="メイリオ" panose="020B0604030504040204" pitchFamily="50" charset="-128"/>
                <a:ea typeface="メイリオ" panose="020B0604030504040204" pitchFamily="50" charset="-128"/>
              </a:rPr>
              <a:t>　　　　　</a:t>
            </a:r>
            <a:r>
              <a:rPr lang="ja-JP" altLang="ja-JP" sz="1100" b="0" spc="50" dirty="0">
                <a:latin typeface="メイリオ" panose="020B0604030504040204" pitchFamily="50" charset="-128"/>
                <a:ea typeface="メイリオ" panose="020B0604030504040204" pitchFamily="50" charset="-128"/>
              </a:rPr>
              <a:t>上記の時間外労働時間数</a:t>
            </a:r>
            <a:r>
              <a:rPr lang="ja-JP" altLang="en-US" sz="1100" b="0" spc="50" dirty="0">
                <a:latin typeface="メイリオ" panose="020B0604030504040204" pitchFamily="50" charset="-128"/>
                <a:ea typeface="メイリオ" panose="020B0604030504040204" pitchFamily="50" charset="-128"/>
              </a:rPr>
              <a:t>は目安であり、こ</a:t>
            </a:r>
            <a:r>
              <a:rPr lang="ja-JP" altLang="ja-JP" sz="1100" b="0" spc="50" dirty="0">
                <a:latin typeface="メイリオ" panose="020B0604030504040204" pitchFamily="50" charset="-128"/>
                <a:ea typeface="メイリオ" panose="020B0604030504040204" pitchFamily="50" charset="-128"/>
              </a:rPr>
              <a:t>の基準に至らない場合</a:t>
            </a:r>
            <a:r>
              <a:rPr lang="ja-JP" altLang="en-US" sz="1100" b="0" spc="50" dirty="0">
                <a:latin typeface="メイリオ" panose="020B0604030504040204" pitchFamily="50" charset="-128"/>
                <a:ea typeface="メイリオ" panose="020B0604030504040204" pitchFamily="50" charset="-128"/>
              </a:rPr>
              <a:t>でも</a:t>
            </a:r>
            <a:r>
              <a:rPr lang="ja-JP" altLang="ja-JP" sz="1100" b="0" spc="50" dirty="0">
                <a:latin typeface="メイリオ" panose="020B0604030504040204" pitchFamily="50" charset="-128"/>
                <a:ea typeface="メイリオ" panose="020B0604030504040204" pitchFamily="50" charset="-128"/>
              </a:rPr>
              <a:t>、</a:t>
            </a:r>
            <a:endParaRPr lang="en-US" altLang="ja-JP" sz="1100" b="0" spc="50" dirty="0">
              <a:latin typeface="メイリオ" panose="020B0604030504040204" pitchFamily="50" charset="-128"/>
              <a:ea typeface="メイリオ" panose="020B0604030504040204" pitchFamily="50" charset="-128"/>
            </a:endParaRPr>
          </a:p>
          <a:p>
            <a:pPr defTabSz="914400" fontAlgn="base">
              <a:lnSpc>
                <a:spcPct val="110000"/>
              </a:lnSpc>
              <a:spcBef>
                <a:spcPct val="0"/>
              </a:spcBef>
              <a:spcAft>
                <a:spcPct val="0"/>
              </a:spcAft>
            </a:pPr>
            <a:r>
              <a:rPr lang="ja-JP" altLang="en-US" sz="1100" b="0" spc="50" dirty="0">
                <a:latin typeface="メイリオ" panose="020B0604030504040204" pitchFamily="50" charset="-128"/>
                <a:ea typeface="メイリオ" panose="020B0604030504040204" pitchFamily="50" charset="-128"/>
              </a:rPr>
              <a:t>　　　　　</a:t>
            </a:r>
            <a:r>
              <a:rPr lang="ja-JP" altLang="ja-JP" sz="1100" b="0" spc="50" dirty="0">
                <a:latin typeface="メイリオ" panose="020B0604030504040204" pitchFamily="50" charset="-128"/>
                <a:ea typeface="メイリオ" panose="020B0604030504040204" pitchFamily="50" charset="-128"/>
              </a:rPr>
              <a:t>心理的負荷</a:t>
            </a:r>
            <a:r>
              <a:rPr lang="ja-JP" altLang="en-US" sz="1100" b="0" spc="50" dirty="0">
                <a:latin typeface="メイリオ" panose="020B0604030504040204" pitchFamily="50" charset="-128"/>
                <a:ea typeface="メイリオ" panose="020B0604030504040204" pitchFamily="50" charset="-128"/>
              </a:rPr>
              <a:t>を</a:t>
            </a:r>
            <a:r>
              <a:rPr lang="ja-JP" altLang="en-US" sz="1100" b="0" spc="50" dirty="0">
                <a:solidFill>
                  <a:schemeClr val="tx1"/>
                </a:solidFill>
                <a:latin typeface="メイリオ" panose="020B0604030504040204" pitchFamily="50" charset="-128"/>
                <a:ea typeface="メイリオ" panose="020B0604030504040204" pitchFamily="50" charset="-128"/>
              </a:rPr>
              <a:t>「強」と判断することがあります。</a:t>
            </a:r>
            <a:endParaRPr lang="en-US" altLang="ja-JP" sz="1100" b="0" spc="5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advTm="305"/>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1038F21B-91D6-4D15-226C-912187D84DBB}"/>
              </a:ext>
            </a:extLst>
          </p:cNvPr>
          <p:cNvGraphicFramePr>
            <a:graphicFrameLocks noGrp="1"/>
          </p:cNvGraphicFramePr>
          <p:nvPr>
            <p:extLst>
              <p:ext uri="{D42A27DB-BD31-4B8C-83A1-F6EECF244321}">
                <p14:modId xmlns:p14="http://schemas.microsoft.com/office/powerpoint/2010/main" val="3783753868"/>
              </p:ext>
            </p:extLst>
          </p:nvPr>
        </p:nvGraphicFramePr>
        <p:xfrm>
          <a:off x="189000" y="3422895"/>
          <a:ext cx="6480001" cy="5963055"/>
        </p:xfrm>
        <a:graphic>
          <a:graphicData uri="http://schemas.openxmlformats.org/drawingml/2006/table">
            <a:tbl>
              <a:tblPr/>
              <a:tblGrid>
                <a:gridCol w="137053">
                  <a:extLst>
                    <a:ext uri="{9D8B030D-6E8A-4147-A177-3AD203B41FA5}">
                      <a16:colId xmlns:a16="http://schemas.microsoft.com/office/drawing/2014/main" val="257178749"/>
                    </a:ext>
                  </a:extLst>
                </a:gridCol>
                <a:gridCol w="265696">
                  <a:extLst>
                    <a:ext uri="{9D8B030D-6E8A-4147-A177-3AD203B41FA5}">
                      <a16:colId xmlns:a16="http://schemas.microsoft.com/office/drawing/2014/main" val="1848917121"/>
                    </a:ext>
                  </a:extLst>
                </a:gridCol>
                <a:gridCol w="377287">
                  <a:extLst>
                    <a:ext uri="{9D8B030D-6E8A-4147-A177-3AD203B41FA5}">
                      <a16:colId xmlns:a16="http://schemas.microsoft.com/office/drawing/2014/main" val="1506726398"/>
                    </a:ext>
                  </a:extLst>
                </a:gridCol>
                <a:gridCol w="159420">
                  <a:extLst>
                    <a:ext uri="{9D8B030D-6E8A-4147-A177-3AD203B41FA5}">
                      <a16:colId xmlns:a16="http://schemas.microsoft.com/office/drawing/2014/main" val="1764811099"/>
                    </a:ext>
                  </a:extLst>
                </a:gridCol>
                <a:gridCol w="159419">
                  <a:extLst>
                    <a:ext uri="{9D8B030D-6E8A-4147-A177-3AD203B41FA5}">
                      <a16:colId xmlns:a16="http://schemas.microsoft.com/office/drawing/2014/main" val="1484830605"/>
                    </a:ext>
                  </a:extLst>
                </a:gridCol>
                <a:gridCol w="159419">
                  <a:extLst>
                    <a:ext uri="{9D8B030D-6E8A-4147-A177-3AD203B41FA5}">
                      <a16:colId xmlns:a16="http://schemas.microsoft.com/office/drawing/2014/main" val="888111845"/>
                    </a:ext>
                  </a:extLst>
                </a:gridCol>
                <a:gridCol w="1070247">
                  <a:extLst>
                    <a:ext uri="{9D8B030D-6E8A-4147-A177-3AD203B41FA5}">
                      <a16:colId xmlns:a16="http://schemas.microsoft.com/office/drawing/2014/main" val="2145049294"/>
                    </a:ext>
                  </a:extLst>
                </a:gridCol>
                <a:gridCol w="1215178">
                  <a:extLst>
                    <a:ext uri="{9D8B030D-6E8A-4147-A177-3AD203B41FA5}">
                      <a16:colId xmlns:a16="http://schemas.microsoft.com/office/drawing/2014/main" val="2376403349"/>
                    </a:ext>
                  </a:extLst>
                </a:gridCol>
                <a:gridCol w="1064875">
                  <a:extLst>
                    <a:ext uri="{9D8B030D-6E8A-4147-A177-3AD203B41FA5}">
                      <a16:colId xmlns:a16="http://schemas.microsoft.com/office/drawing/2014/main" val="2589161713"/>
                    </a:ext>
                  </a:extLst>
                </a:gridCol>
                <a:gridCol w="1871407">
                  <a:extLst>
                    <a:ext uri="{9D8B030D-6E8A-4147-A177-3AD203B41FA5}">
                      <a16:colId xmlns:a16="http://schemas.microsoft.com/office/drawing/2014/main" val="1207398290"/>
                    </a:ext>
                  </a:extLst>
                </a:gridCol>
              </a:tblGrid>
              <a:tr h="205859">
                <a:tc rowSpan="2">
                  <a:txBody>
                    <a:bodyPr/>
                    <a:lstStyle/>
                    <a:p>
                      <a:pPr algn="ctr" fontAlgn="ctr"/>
                      <a:r>
                        <a:rPr lang="ja-JP" altLang="en-US" sz="600" b="0" i="0" u="none" strike="noStrike" dirty="0">
                          <a:effectLst/>
                          <a:latin typeface="ＭＳ Ｐゴシック" panose="020B0600070205080204" pitchFamily="50" charset="-128"/>
                          <a:ea typeface="ＭＳ Ｐゴシック" panose="020B0600070205080204" pitchFamily="50" charset="-128"/>
                        </a:rPr>
                        <a:t>　</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出来事の類型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zh-CN" altLang="en-US" sz="600" b="0" i="0" u="none" strike="noStrike" dirty="0">
                          <a:effectLst/>
                          <a:latin typeface="メイリオ" panose="020B0604030504040204" pitchFamily="50" charset="-128"/>
                          <a:ea typeface="メイリオ" panose="020B0604030504040204" pitchFamily="50" charset="-128"/>
                        </a:rPr>
                        <a:t>具体的</a:t>
                      </a:r>
                      <a:br>
                        <a:rPr lang="zh-CN" altLang="en-US" sz="600" b="0" i="0" u="none" strike="noStrike" dirty="0">
                          <a:effectLst/>
                          <a:latin typeface="メイリオ" panose="020B0604030504040204" pitchFamily="50" charset="-128"/>
                          <a:ea typeface="メイリオ" panose="020B0604030504040204" pitchFamily="50" charset="-128"/>
                        </a:rPr>
                      </a:br>
                      <a:r>
                        <a:rPr lang="zh-CN" altLang="en-US" sz="600" b="0" i="0" u="none" strike="noStrike" dirty="0">
                          <a:effectLst/>
                          <a:latin typeface="メイリオ" panose="020B0604030504040204" pitchFamily="50" charset="-128"/>
                          <a:ea typeface="メイリオ" panose="020B0604030504040204" pitchFamily="50" charset="-128"/>
                        </a:rPr>
                        <a:t>出来事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500" b="0" i="0" u="none" strike="noStrike" dirty="0">
                          <a:effectLst/>
                          <a:latin typeface="メイリオ" panose="020B0604030504040204" pitchFamily="50" charset="-128"/>
                          <a:ea typeface="メイリオ" panose="020B0604030504040204" pitchFamily="50" charset="-128"/>
                        </a:rPr>
                        <a:t>平均的な心理</a:t>
                      </a:r>
                      <a:endParaRPr lang="en-US" altLang="ja-JP" sz="500" b="0" i="0" u="none" strike="noStrike" dirty="0">
                        <a:effectLst/>
                        <a:latin typeface="メイリオ" panose="020B0604030504040204" pitchFamily="50" charset="-128"/>
                        <a:ea typeface="メイリオ" panose="020B0604030504040204" pitchFamily="50" charset="-128"/>
                      </a:endParaRPr>
                    </a:p>
                    <a:p>
                      <a:pPr algn="ctr" fontAlgn="ctr"/>
                      <a:r>
                        <a:rPr lang="ja-JP" altLang="en-US" sz="500" b="0" i="0" u="none" strike="noStrike" dirty="0">
                          <a:effectLst/>
                          <a:latin typeface="メイリオ" panose="020B0604030504040204" pitchFamily="50" charset="-128"/>
                          <a:ea typeface="メイリオ" panose="020B0604030504040204" pitchFamily="50" charset="-128"/>
                        </a:rPr>
                        <a:t>的負荷の強度</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心理的負荷の総合評価の視点</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心理的負荷の強度を「弱」「中」「強」と判断する具体例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4381028"/>
                  </a:ext>
                </a:extLst>
              </a:tr>
              <a:tr h="1029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Ⅰ</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Ⅲ</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vMerge="1">
                  <a:txBody>
                    <a:bodyPr/>
                    <a:lstStyle/>
                    <a:p>
                      <a:endParaRPr kumimoji="1" lang="ja-JP" altLang="en-US"/>
                    </a:p>
                  </a:txBody>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中</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強</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744253745"/>
                  </a:ext>
                </a:extLst>
              </a:tr>
              <a:tr h="961363">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①</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事故や災害の体験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業務により重度の病気やケガをした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・病気やケガの内容及び程度（苦痛や日常生活への支障の状況を含む）等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・その継続する状況（苦痛や支障の継続する状況、死の恐怖、事故等を再度体験することへの恐怖、回復の期待・失望の状況等の症状の経過を含む）</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・後遺障害の程度、社会復帰の</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困難性等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・休業を要さない又は数日程度の休業を要するものであって、後遺障害を残さない業務上の病気やケガをした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・短期間の入院を要する業務上</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の病気やケガをした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・業務上の病気やケガをし、一部に後遺障害を残すも、現職への復帰に支障がないようなものであった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endParaRPr lang="ja-JP" altLang="en-US" sz="54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・長期間の入院を要する業務上の病気やケガをした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・大きな後遺障害を残すような（労災の障害年金に該当する、現職への復帰ができなくなる、外形的に明らかで日常生活にも支障を来すなどの）業務上の病気やケガをした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・業務上の病気やケガで療養中の者について、当該傷病により社会復帰が困難な状況にあった、死の恐怖や強い苦痛が生じた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（注）生死にかかわる等の業務上の病気やケガは、特別な</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出来事として評価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6004140"/>
                  </a:ext>
                </a:extLst>
              </a:tr>
              <a:tr h="961363">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業務に関連し、悲惨な事故や災害の体験、目撃をした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・本人が体験した場合、予感させる被害の内容及び程度、死の恐怖、事故等を再度体験することへの恐怖等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・他人の事故を目撃した場合、被害の内容及び程度、被害者との関係、本人が被災していた可能性や救助できた可能性等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・業務に関連し、本人の負傷は軽症・無傷で、悲惨とまではいえない事故等の体験、目撃をした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・業務に関連し、本人の負傷は軽症・無傷で、生命等に支障はないような悲惨な事故等の体験、目撃をした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・特に悲惨な事故を目撃したが、被災者との関係は浅く、本人が被災者を救助できる状況等でもなかった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・業務に関連し、本人の負傷は軽度・無傷であったが、自らの死を予感させる、あるいは重大な傷病を招きかねない程度の事故等を体験した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に関連し、被災者が死亡する事故、多量の出血を伴うような事故等特に悲惨な事故であって、本人が巻き込まれる可能性がある状況や、本人が被災者を救助することができたかもしれない状況を伴う事故を目撃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3095806"/>
                  </a:ext>
                </a:extLst>
              </a:tr>
              <a:tr h="961363">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②</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仕事の失敗、過重な責任の発生等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業務に関連し、重大な人身事故、重大事故を起こした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・事故の内容、大きさ・重大性、社会的反響の大きさ、加害の程度等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・ペナルティ・責任追及の有無及び程度、事後対応の困難性、その後の業務内容・業務量の程度、職場の人間関係、職場の支援・協力の有無及び内容等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（注）本人に過失がない場合も含む。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・軽微な物損事故を生じさせたが特段の責任追及・事故対応はなかった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・軽微な物損事故を生じさせ、再発防止のための対応等を行った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・他人に負わせたケガの程度は重度ではないが、事後対応に一定の労力を要した（強い叱責を受けた、職場の人間関係が悪化した等を含む）</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endParaRPr lang="ja-JP" altLang="en-US" sz="54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・業務に関連し、他人に重度の病気やケガ（項目</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参照）を負わせ、事後対応にも当たった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・他人に負わせたケガの程度は重度ではないが、事後対応に多大な労力を費やした（減給、降格等の重いペナルティを課された、職場の人間関係が著しく悪化した等を含む）</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（注）他人を死亡させる等の事故は、特別な出来事として</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評価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82211096"/>
                  </a:ext>
                </a:extLst>
              </a:tr>
              <a:tr h="1479857">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多額の損失を発生させるなど仕事上のミスをした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・ミスやその結果（損失、損害等）の内容、程度、社会的反響の大きさ等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・ペナルティ・責任追及の有無及び程度、事後対応の困難性、その後の業務内容・業務量の程度、職場の人間関係、職場の支援・協力の有無及び内容等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・軽微な仕事上のミスをしたが、通常想定される指導等を受けたほかは、特段の事後対応は生じなかった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・軽微な仕事上のミスをし、再発防止のための対応等を行った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・多額とはいえない損失（その後の業務で容易に回復できる損失、社内でたびたび生じる損失等）等を生じさせ、何らかの事後対応を行った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・不正行為等の疑いのため事実確認の間、自宅待機等が命じられたが、他の例と比べても均衡を失するものではなく、会社の手続に瑕疵はなかった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・会社に大きな損害を与えるなどのミスをしたが、通常想定される指導等を受けたほかは、特段の事後対応は生じなかった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・業務上製造する製品の品質に大きく影響する、取引先との関係に大きく影響するなどのミスをし、事後対応にも当たった（取引先からの叱責、ペナルティを課された等も含む）</a:t>
                      </a:r>
                      <a: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・多額の損失等を生じさせ、何らかの事後対応を行った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endParaRPr lang="ja-JP" altLang="en-US" sz="54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・会社の経営に影響するなどの重大な仕事上のミス（倒産を招きかねないミス、大幅な業績悪化に繋がるミス、会社の信用を著しく傷つけるミス等）をし、事後対応にも当たった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会社の経営に影響するなどの重大な仕事上のミスとまではいえないが、その事後対応に多大な労力を費やした（懲戒処分、降格、月給額を超える賠償責任の追及等重いペナルティを課された、職場の人間関係が著しく悪化した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871358"/>
                  </a:ext>
                </a:extLst>
              </a:tr>
              <a:tr h="1290320">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会社で起きた事故、事件について、責</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任を問われた</a:t>
                      </a:r>
                      <a:br>
                        <a:rPr lang="ja-JP" altLang="en-US" sz="600" b="0" i="0" u="none" strike="noStrike" dirty="0">
                          <a:effectLst/>
                          <a:latin typeface="メイリオ" panose="020B0604030504040204" pitchFamily="50" charset="-128"/>
                          <a:ea typeface="メイリオ" panose="020B0604030504040204" pitchFamily="50" charset="-128"/>
                        </a:rPr>
                      </a:br>
                      <a:endParaRPr lang="ja-JP" altLang="en-US" sz="60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・事故、事件の内容、程度、当該事故等への関与・責任の程度、社会的反響の大きさ等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・ペナルティの有無及び程度、責任追及の程度、事後対応の困難性、その後の業務内容、業務量の程度、職場の人間関係、職場の支援・協力の有無及び内容等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注）この項目は、部下が起こした事故等、本人が直接引き起こしたものではない事故、事件について、監督責任等を問われた場合の心理的負荷を評価する。本人が直接引き起こした事故等については、項目４で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・軽微な事故、事件（損害等の生じない事態、その後の業務で容易に損害等を回復できる事態、社内でたびたび生じる事態等）の責任（監督責任等）を一応問われたが、特段の事後対応はなかった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・立場や職責に応じて事故、事件の責任（監督責任等）を問われ、何らかの事後対応を行った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endParaRPr lang="ja-JP" altLang="en-US" sz="54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重大な事故、事件（倒産を招きかねない事態や大幅な業績悪化に繋がる事態、会社の信用を著しく傷つける事態、他人を死亡させ、又は生死に関わるケガを負わせる事態等）の責任（監督責任等）を問われ、事後対応に多大な労力を費や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・重大とまではいえない事故、事件ではあるが、その責任（監督責任等）を問われ、立場や職責を大きく上回る事後対応を行った（減給、降格等の重いペナルティが課された等を含む）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3190601"/>
                  </a:ext>
                </a:extLst>
              </a:tr>
            </a:tbl>
          </a:graphicData>
        </a:graphic>
      </p:graphicFrame>
      <p:graphicFrame>
        <p:nvGraphicFramePr>
          <p:cNvPr id="3" name="表 2">
            <a:extLst>
              <a:ext uri="{FF2B5EF4-FFF2-40B4-BE49-F238E27FC236}">
                <a16:creationId xmlns:a16="http://schemas.microsoft.com/office/drawing/2014/main" id="{C11650AB-581A-9DE2-90BD-A05A20FB9966}"/>
              </a:ext>
            </a:extLst>
          </p:cNvPr>
          <p:cNvGraphicFramePr>
            <a:graphicFrameLocks noGrp="1"/>
          </p:cNvGraphicFramePr>
          <p:nvPr>
            <p:extLst>
              <p:ext uri="{D42A27DB-BD31-4B8C-83A1-F6EECF244321}">
                <p14:modId xmlns:p14="http://schemas.microsoft.com/office/powerpoint/2010/main" val="3398186605"/>
              </p:ext>
            </p:extLst>
          </p:nvPr>
        </p:nvGraphicFramePr>
        <p:xfrm>
          <a:off x="189000" y="927944"/>
          <a:ext cx="6480000" cy="1027623"/>
        </p:xfrm>
        <a:graphic>
          <a:graphicData uri="http://schemas.openxmlformats.org/drawingml/2006/table">
            <a:tbl>
              <a:tblPr/>
              <a:tblGrid>
                <a:gridCol w="1296000">
                  <a:extLst>
                    <a:ext uri="{9D8B030D-6E8A-4147-A177-3AD203B41FA5}">
                      <a16:colId xmlns:a16="http://schemas.microsoft.com/office/drawing/2014/main" val="3770999955"/>
                    </a:ext>
                  </a:extLst>
                </a:gridCol>
                <a:gridCol w="4140000">
                  <a:extLst>
                    <a:ext uri="{9D8B030D-6E8A-4147-A177-3AD203B41FA5}">
                      <a16:colId xmlns:a16="http://schemas.microsoft.com/office/drawing/2014/main" val="2727065965"/>
                    </a:ext>
                  </a:extLst>
                </a:gridCol>
                <a:gridCol w="1044000">
                  <a:extLst>
                    <a:ext uri="{9D8B030D-6E8A-4147-A177-3AD203B41FA5}">
                      <a16:colId xmlns:a16="http://schemas.microsoft.com/office/drawing/2014/main" val="406724591"/>
                    </a:ext>
                  </a:extLst>
                </a:gridCol>
              </a:tblGrid>
              <a:tr h="153216">
                <a:tc>
                  <a:txBody>
                    <a:bodyPr/>
                    <a:lstStyle/>
                    <a:p>
                      <a:pPr algn="ctr" fontAlgn="ctr"/>
                      <a:r>
                        <a:rPr lang="ja-JP" altLang="en-US" sz="620" b="1" i="0" u="none" strike="noStrike" dirty="0">
                          <a:effectLst/>
                          <a:latin typeface="メイリオ" panose="020B0604030504040204" pitchFamily="50" charset="-128"/>
                          <a:ea typeface="メイリオ" panose="020B0604030504040204" pitchFamily="50" charset="-128"/>
                        </a:rPr>
                        <a:t>特別な出来事の類型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ja-JP" altLang="en-US" sz="620" b="1" i="0" u="none" strike="noStrike" dirty="0">
                          <a:effectLst/>
                          <a:latin typeface="メイリオ" panose="020B0604030504040204" pitchFamily="50" charset="-128"/>
                          <a:ea typeface="メイリオ" panose="020B0604030504040204" pitchFamily="50" charset="-128"/>
                        </a:rPr>
                        <a:t>心理的負荷の総合評価を</a:t>
                      </a:r>
                      <a:r>
                        <a:rPr lang="en-US" altLang="ja-JP" sz="620" b="1" i="0" u="none" strike="noStrike" dirty="0">
                          <a:effectLst/>
                          <a:latin typeface="メイリオ" panose="020B0604030504040204" pitchFamily="50" charset="-128"/>
                          <a:ea typeface="メイリオ" panose="020B0604030504040204" pitchFamily="50" charset="-128"/>
                        </a:rPr>
                        <a:t>｢</a:t>
                      </a:r>
                      <a:r>
                        <a:rPr lang="ja-JP" altLang="en-US" sz="620" b="1" i="0" u="none" strike="noStrike" dirty="0">
                          <a:effectLst/>
                          <a:latin typeface="メイリオ" panose="020B0604030504040204" pitchFamily="50" charset="-128"/>
                          <a:ea typeface="メイリオ" panose="020B0604030504040204" pitchFamily="50" charset="-128"/>
                        </a:rPr>
                        <a:t>強」とするもの</a:t>
                      </a:r>
                      <a:endParaRPr lang="ja-JP" altLang="en-US" sz="500" b="1" i="0" u="none" strike="noStrike" dirty="0">
                        <a:effectLst/>
                        <a:latin typeface="メイリオ" panose="020B0604030504040204" pitchFamily="50" charset="-128"/>
                        <a:ea typeface="メイリオ" panose="020B0604030504040204" pitchFamily="50" charset="-128"/>
                      </a:endParaRP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064731746"/>
                  </a:ext>
                </a:extLst>
              </a:tr>
              <a:tr h="228680">
                <a:tc rowSpan="2">
                  <a:txBody>
                    <a:bodyPr/>
                    <a:lstStyle/>
                    <a:p>
                      <a:pPr algn="ctr" fontAlgn="ctr"/>
                      <a:r>
                        <a:rPr lang="ja-JP" altLang="en-US" sz="620" b="1" i="0" u="none" strike="noStrike" dirty="0">
                          <a:effectLst/>
                          <a:latin typeface="メイリオ" panose="020B0604030504040204" pitchFamily="50" charset="-128"/>
                          <a:ea typeface="メイリオ" panose="020B0604030504040204" pitchFamily="50" charset="-128"/>
                        </a:rPr>
                        <a:t>心理的負荷が極度のもの</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lnSpc>
                          <a:spcPct val="110000"/>
                        </a:lnSpc>
                      </a:pP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　生死にかかわる、極度の苦痛を伴う、又は永久労働不能となる後遺障害を残す業務上の病気やケガをした</a:t>
                      </a:r>
                      <a:b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　（業務上の傷病による療養中に症状が急変し極度の苦痛を伴った場合を含む）　</a:t>
                      </a:r>
                      <a:endParaRPr lang="ja-JP" altLang="en-US" sz="500" b="0" i="0" u="none" strike="noStrike" dirty="0">
                        <a:solidFill>
                          <a:schemeClr val="tx1"/>
                        </a:solidFill>
                        <a:effectLst/>
                        <a:latin typeface="メイリオ" panose="020B0604030504040204" pitchFamily="50" charset="-128"/>
                        <a:ea typeface="メイリオ" panose="020B0604030504040204" pitchFamily="50" charset="-128"/>
                      </a:endParaRPr>
                    </a:p>
                  </a:txBody>
                  <a:tcPr marL="5146" marR="5146" marT="51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altLang="ja-JP" sz="600" b="0" i="0" u="none" strike="noStrike" dirty="0">
                          <a:effectLst/>
                          <a:latin typeface="メイリオ" panose="020B0604030504040204" pitchFamily="50" charset="-128"/>
                          <a:ea typeface="メイリオ" panose="020B0604030504040204" pitchFamily="50" charset="-128"/>
                        </a:rPr>
                        <a:t>…</a:t>
                      </a:r>
                      <a:r>
                        <a:rPr lang="ja-JP" altLang="en-US" sz="600" b="0" i="0" u="none" strike="noStrike" dirty="0">
                          <a:effectLst/>
                          <a:latin typeface="メイリオ" panose="020B0604030504040204" pitchFamily="50" charset="-128"/>
                          <a:ea typeface="メイリオ" panose="020B0604030504040204" pitchFamily="50" charset="-128"/>
                        </a:rPr>
                        <a:t>項目１関連</a:t>
                      </a:r>
                    </a:p>
                  </a:txBody>
                  <a:tcPr marL="5146" marR="5146" marT="5146"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55213748"/>
                  </a:ext>
                </a:extLst>
              </a:tr>
              <a:tr h="341200">
                <a:tc vMerge="1">
                  <a:txBody>
                    <a:bodyPr/>
                    <a:lstStyle/>
                    <a:p>
                      <a:endParaRPr kumimoji="1" lang="ja-JP" altLang="en-US"/>
                    </a:p>
                  </a:txBody>
                  <a:tcPr/>
                </a:tc>
                <a:tc>
                  <a:txBody>
                    <a:bodyPr/>
                    <a:lstStyle/>
                    <a:p>
                      <a:pPr algn="l" fontAlgn="t">
                        <a:lnSpc>
                          <a:spcPct val="110000"/>
                        </a:lnSpc>
                      </a:pP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　業務に関連し、他人を死亡させ、又は生死にかかわる重大なケガを負わせた（故意によるものを除く）　</a:t>
                      </a:r>
                      <a:b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　強姦や、本人の意思を抑圧して行われたわいせつ行為などのセクシュアルハラスメントを受けた</a:t>
                      </a:r>
                      <a:b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　その他、上記に準ずる程度の心理的負荷が極度と認められるもの</a:t>
                      </a:r>
                      <a:endParaRPr lang="ja-JP" altLang="en-US" sz="500" b="0" i="0" u="none" strike="noStrike" dirty="0">
                        <a:solidFill>
                          <a:schemeClr val="tx1"/>
                        </a:solidFill>
                        <a:effectLst/>
                        <a:latin typeface="メイリオ" panose="020B0604030504040204" pitchFamily="50" charset="-128"/>
                        <a:ea typeface="メイリオ" panose="020B0604030504040204" pitchFamily="50" charset="-128"/>
                      </a:endParaRPr>
                    </a:p>
                  </a:txBody>
                  <a:tcPr marL="5146" marR="5146" marT="5146"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altLang="zh-TW" sz="600" b="0" i="0" u="none" strike="noStrike" dirty="0">
                          <a:effectLst/>
                          <a:latin typeface="メイリオ" panose="020B0604030504040204" pitchFamily="50" charset="-128"/>
                          <a:ea typeface="メイリオ" panose="020B0604030504040204" pitchFamily="50" charset="-128"/>
                        </a:rPr>
                        <a:t>…</a:t>
                      </a:r>
                      <a:r>
                        <a:rPr lang="zh-TW" altLang="en-US" sz="600" b="0" i="0" u="none" strike="noStrike" dirty="0">
                          <a:effectLst/>
                          <a:latin typeface="メイリオ" panose="020B0604030504040204" pitchFamily="50" charset="-128"/>
                          <a:ea typeface="メイリオ" panose="020B0604030504040204" pitchFamily="50" charset="-128"/>
                        </a:rPr>
                        <a:t>項目３関連</a:t>
                      </a:r>
                      <a:br>
                        <a:rPr lang="zh-TW" altLang="en-US" sz="600" b="0" i="0" u="none" strike="noStrike" dirty="0">
                          <a:effectLst/>
                          <a:latin typeface="メイリオ" panose="020B0604030504040204" pitchFamily="50" charset="-128"/>
                          <a:ea typeface="メイリオ" panose="020B0604030504040204" pitchFamily="50" charset="-128"/>
                        </a:rPr>
                      </a:br>
                      <a:r>
                        <a:rPr lang="en-US" altLang="zh-TW" sz="600" b="0" i="0" u="none" strike="noStrike" dirty="0">
                          <a:effectLst/>
                          <a:latin typeface="メイリオ" panose="020B0604030504040204" pitchFamily="50" charset="-128"/>
                          <a:ea typeface="メイリオ" panose="020B0604030504040204" pitchFamily="50" charset="-128"/>
                        </a:rPr>
                        <a:t>…</a:t>
                      </a:r>
                      <a:r>
                        <a:rPr lang="zh-TW" altLang="en-US" sz="600" b="0" i="0" u="none" strike="noStrike" dirty="0">
                          <a:effectLst/>
                          <a:latin typeface="メイリオ" panose="020B0604030504040204" pitchFamily="50" charset="-128"/>
                          <a:ea typeface="メイリオ" panose="020B0604030504040204" pitchFamily="50" charset="-128"/>
                        </a:rPr>
                        <a:t>項目</a:t>
                      </a:r>
                      <a:r>
                        <a:rPr lang="en-US" altLang="zh-TW" sz="600" b="0" i="0" u="none" strike="noStrike" dirty="0">
                          <a:effectLst/>
                          <a:latin typeface="メイリオ" panose="020B0604030504040204" pitchFamily="50" charset="-128"/>
                          <a:ea typeface="メイリオ" panose="020B0604030504040204" pitchFamily="50" charset="-128"/>
                        </a:rPr>
                        <a:t>29</a:t>
                      </a:r>
                      <a:r>
                        <a:rPr lang="zh-TW" altLang="en-US" sz="600" b="0" i="0" u="none" strike="noStrike" dirty="0">
                          <a:effectLst/>
                          <a:latin typeface="メイリオ" panose="020B0604030504040204" pitchFamily="50" charset="-128"/>
                          <a:ea typeface="メイリオ" panose="020B0604030504040204" pitchFamily="50" charset="-128"/>
                        </a:rPr>
                        <a:t>関連</a:t>
                      </a:r>
                    </a:p>
                  </a:txBody>
                  <a:tcPr marL="5146" marR="5146" marT="5146" marB="0">
                    <a:lnL>
                      <a:noFill/>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947583"/>
                  </a:ext>
                </a:extLst>
              </a:tr>
              <a:tr h="304527">
                <a:tc>
                  <a:txBody>
                    <a:bodyPr/>
                    <a:lstStyle/>
                    <a:p>
                      <a:pPr algn="ctr" fontAlgn="ctr"/>
                      <a:r>
                        <a:rPr lang="ja-JP" altLang="en-US" sz="620" b="1" i="0" u="none" strike="noStrike" dirty="0">
                          <a:effectLst/>
                          <a:latin typeface="メイリオ" panose="020B0604030504040204" pitchFamily="50" charset="-128"/>
                          <a:ea typeface="メイリオ" panose="020B0604030504040204" pitchFamily="50" charset="-128"/>
                        </a:rPr>
                        <a:t>極度の長時間労働</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　発病直前の</a:t>
                      </a: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か月におおむね</a:t>
                      </a: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160</a:t>
                      </a: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時間を超えるような、又はこれに満たない期間にこれと同程度の</a:t>
                      </a:r>
                      <a:endParaRPr lang="en-US" altLang="ja-JP" sz="60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（例えば</a:t>
                      </a: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3</a:t>
                      </a: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週間におおむね</a:t>
                      </a: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120</a:t>
                      </a: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時間以上の）時間外労働を行った</a:t>
                      </a:r>
                      <a:endParaRPr lang="ja-JP" altLang="en-US" sz="500" b="0" i="0" u="none" strike="noStrike" dirty="0">
                        <a:solidFill>
                          <a:schemeClr val="tx1"/>
                        </a:solidFill>
                        <a:effectLst/>
                        <a:latin typeface="メイリオ" panose="020B0604030504040204" pitchFamily="50" charset="-128"/>
                        <a:ea typeface="メイリオ" panose="020B0604030504040204" pitchFamily="50" charset="-128"/>
                      </a:endParaRPr>
                    </a:p>
                  </a:txBody>
                  <a:tcPr marL="5146" marR="5146" marT="514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600" b="0" i="0" u="none" strike="noStrike" dirty="0">
                          <a:effectLst/>
                          <a:latin typeface="メイリオ" panose="020B0604030504040204" pitchFamily="50" charset="-128"/>
                          <a:ea typeface="メイリオ" panose="020B0604030504040204" pitchFamily="50" charset="-128"/>
                        </a:rPr>
                        <a:t>…</a:t>
                      </a:r>
                      <a:r>
                        <a:rPr lang="ja-JP" altLang="en-US" sz="600" b="0" i="0" u="none" strike="noStrike" dirty="0">
                          <a:effectLst/>
                          <a:latin typeface="メイリオ" panose="020B0604030504040204" pitchFamily="50" charset="-128"/>
                          <a:ea typeface="メイリオ" panose="020B0604030504040204" pitchFamily="50" charset="-128"/>
                        </a:rPr>
                        <a:t>項目</a:t>
                      </a:r>
                      <a:r>
                        <a:rPr lang="en-US" altLang="ja-JP" sz="600" b="0" i="0" u="none" strike="noStrike" dirty="0">
                          <a:effectLst/>
                          <a:latin typeface="メイリオ" panose="020B0604030504040204" pitchFamily="50" charset="-128"/>
                          <a:ea typeface="メイリオ" panose="020B0604030504040204" pitchFamily="50" charset="-128"/>
                        </a:rPr>
                        <a:t>12</a:t>
                      </a:r>
                      <a:r>
                        <a:rPr lang="ja-JP" altLang="en-US" sz="600" b="0" i="0" u="none" strike="noStrike" dirty="0">
                          <a:effectLst/>
                          <a:latin typeface="メイリオ" panose="020B0604030504040204" pitchFamily="50" charset="-128"/>
                          <a:ea typeface="メイリオ" panose="020B0604030504040204" pitchFamily="50" charset="-128"/>
                        </a:rPr>
                        <a:t>関連</a:t>
                      </a:r>
                    </a:p>
                  </a:txBody>
                  <a:tcPr marL="5146" marR="5146" marT="5146"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477924"/>
                  </a:ext>
                </a:extLst>
              </a:tr>
            </a:tbl>
          </a:graphicData>
        </a:graphic>
      </p:graphicFrame>
      <p:sp>
        <p:nvSpPr>
          <p:cNvPr id="2" name="テキスト ボックス 1">
            <a:extLst>
              <a:ext uri="{FF2B5EF4-FFF2-40B4-BE49-F238E27FC236}">
                <a16:creationId xmlns:a16="http://schemas.microsoft.com/office/drawing/2014/main" id="{DBD007B8-1DBD-3FCA-B74F-EC994029459B}"/>
              </a:ext>
            </a:extLst>
          </p:cNvPr>
          <p:cNvSpPr txBox="1">
            <a:spLocks noChangeArrowheads="1"/>
          </p:cNvSpPr>
          <p:nvPr/>
        </p:nvSpPr>
        <p:spPr bwMode="auto">
          <a:xfrm>
            <a:off x="188913" y="192346"/>
            <a:ext cx="6480175" cy="356815"/>
          </a:xfrm>
          <a:prstGeom prst="rect">
            <a:avLst/>
          </a:prstGeom>
          <a:solidFill>
            <a:srgbClr val="66BAB7"/>
          </a:solidFill>
          <a:ln w="9525">
            <a:noFill/>
            <a:miter lim="800000"/>
            <a:headEnd/>
            <a:tailEnd/>
          </a:ln>
        </p:spPr>
        <p:txBody>
          <a:bodyPr wrap="square" lIns="108000" tIns="72000" rIns="10800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（別表１）業務による心理的負荷評価表</a:t>
            </a:r>
          </a:p>
        </p:txBody>
      </p:sp>
      <p:sp>
        <p:nvSpPr>
          <p:cNvPr id="6" name="フッター プレースホルダー 5">
            <a:extLst>
              <a:ext uri="{FF2B5EF4-FFF2-40B4-BE49-F238E27FC236}">
                <a16:creationId xmlns:a16="http://schemas.microsoft.com/office/drawing/2014/main" id="{5FB034CF-5FD1-BF13-C943-F5257A0040A8}"/>
              </a:ext>
            </a:extLst>
          </p:cNvPr>
          <p:cNvSpPr>
            <a:spLocks noGrp="1"/>
          </p:cNvSpPr>
          <p:nvPr>
            <p:ph type="ftr" sz="quarter" idx="11"/>
          </p:nvPr>
        </p:nvSpPr>
        <p:spPr>
          <a:xfrm>
            <a:off x="2396724" y="9507236"/>
            <a:ext cx="2064547" cy="347063"/>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5</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graphicFrame>
        <p:nvGraphicFramePr>
          <p:cNvPr id="19" name="表 18">
            <a:extLst>
              <a:ext uri="{FF2B5EF4-FFF2-40B4-BE49-F238E27FC236}">
                <a16:creationId xmlns:a16="http://schemas.microsoft.com/office/drawing/2014/main" id="{F3291620-BC0F-363C-6059-32097FB37364}"/>
              </a:ext>
            </a:extLst>
          </p:cNvPr>
          <p:cNvGraphicFramePr>
            <a:graphicFrameLocks noGrp="1"/>
          </p:cNvGraphicFramePr>
          <p:nvPr/>
        </p:nvGraphicFramePr>
        <p:xfrm>
          <a:off x="188913" y="598856"/>
          <a:ext cx="1080000" cy="229920"/>
        </p:xfrm>
        <a:graphic>
          <a:graphicData uri="http://schemas.openxmlformats.org/drawingml/2006/table">
            <a:tbl>
              <a:tblPr>
                <a:effectLst/>
              </a:tblPr>
              <a:tblGrid>
                <a:gridCol w="1080000">
                  <a:extLst>
                    <a:ext uri="{9D8B030D-6E8A-4147-A177-3AD203B41FA5}">
                      <a16:colId xmlns:a16="http://schemas.microsoft.com/office/drawing/2014/main" val="2307881349"/>
                    </a:ext>
                  </a:extLst>
                </a:gridCol>
              </a:tblGrid>
              <a:tr h="178478">
                <a:tc>
                  <a:txBody>
                    <a:bodyPr/>
                    <a:lstStyle/>
                    <a:p>
                      <a:pPr algn="ctr" fontAlgn="ctr"/>
                      <a:r>
                        <a:rPr lang="ja-JP" altLang="en-US" sz="800" b="1" i="0" u="none" strike="noStrike" spc="300" dirty="0">
                          <a:effectLst/>
                          <a:latin typeface="メイリオ" panose="020B0604030504040204" pitchFamily="50" charset="-128"/>
                          <a:ea typeface="メイリオ" panose="020B0604030504040204" pitchFamily="50" charset="-128"/>
                        </a:rPr>
                        <a:t>特別な出来事</a:t>
                      </a:r>
                    </a:p>
                  </a:txBody>
                  <a:tcPr marL="108000" marR="108000" marT="72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298642883"/>
                  </a:ext>
                </a:extLst>
              </a:tr>
            </a:tbl>
          </a:graphicData>
        </a:graphic>
      </p:graphicFrame>
      <p:graphicFrame>
        <p:nvGraphicFramePr>
          <p:cNvPr id="20" name="表 19">
            <a:extLst>
              <a:ext uri="{FF2B5EF4-FFF2-40B4-BE49-F238E27FC236}">
                <a16:creationId xmlns:a16="http://schemas.microsoft.com/office/drawing/2014/main" id="{7331B14B-4D84-8E2E-6437-A5C24B8C7781}"/>
              </a:ext>
            </a:extLst>
          </p:cNvPr>
          <p:cNvGraphicFramePr>
            <a:graphicFrameLocks noGrp="1"/>
          </p:cNvGraphicFramePr>
          <p:nvPr/>
        </p:nvGraphicFramePr>
        <p:xfrm>
          <a:off x="188913" y="2020434"/>
          <a:ext cx="1440000" cy="229920"/>
        </p:xfrm>
        <a:graphic>
          <a:graphicData uri="http://schemas.openxmlformats.org/drawingml/2006/table">
            <a:tbl>
              <a:tblPr>
                <a:effectLst/>
              </a:tblPr>
              <a:tblGrid>
                <a:gridCol w="1440000">
                  <a:extLst>
                    <a:ext uri="{9D8B030D-6E8A-4147-A177-3AD203B41FA5}">
                      <a16:colId xmlns:a16="http://schemas.microsoft.com/office/drawing/2014/main" val="2307881349"/>
                    </a:ext>
                  </a:extLst>
                </a:gridCol>
              </a:tblGrid>
              <a:tr h="178478">
                <a:tc>
                  <a:txBody>
                    <a:bodyPr/>
                    <a:lstStyle/>
                    <a:p>
                      <a:pPr algn="ctr" fontAlgn="ctr"/>
                      <a:r>
                        <a:rPr lang="ja-JP" altLang="en-US" sz="800" b="1" i="0" u="none" strike="noStrike" spc="300" dirty="0">
                          <a:effectLst/>
                          <a:latin typeface="メイリオ" panose="020B0604030504040204" pitchFamily="50" charset="-128"/>
                          <a:ea typeface="メイリオ" panose="020B0604030504040204" pitchFamily="50" charset="-128"/>
                        </a:rPr>
                        <a:t>特別な出来事以外</a:t>
                      </a:r>
                    </a:p>
                  </a:txBody>
                  <a:tcPr marL="108000" marR="108000" marT="72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298642883"/>
                  </a:ext>
                </a:extLst>
              </a:tr>
            </a:tbl>
          </a:graphicData>
        </a:graphic>
      </p:graphicFrame>
      <p:sp>
        <p:nvSpPr>
          <p:cNvPr id="21" name="テキスト ボックス 20">
            <a:extLst>
              <a:ext uri="{FF2B5EF4-FFF2-40B4-BE49-F238E27FC236}">
                <a16:creationId xmlns:a16="http://schemas.microsoft.com/office/drawing/2014/main" id="{46878EBD-60EE-1CEF-238A-A90D6ADAAA99}"/>
              </a:ext>
            </a:extLst>
          </p:cNvPr>
          <p:cNvSpPr txBox="1"/>
          <p:nvPr/>
        </p:nvSpPr>
        <p:spPr>
          <a:xfrm>
            <a:off x="189000" y="2258150"/>
            <a:ext cx="6480000" cy="940633"/>
          </a:xfrm>
          <a:prstGeom prst="rect">
            <a:avLst/>
          </a:prstGeom>
          <a:noFill/>
        </p:spPr>
        <p:txBody>
          <a:bodyPr wrap="square" lIns="108000" tIns="72000" rIns="108000" rtlCol="0">
            <a:spAutoFit/>
          </a:bodyPr>
          <a:lstStyle/>
          <a:p>
            <a:pPr marL="0" marR="0" lvl="0" indent="0" algn="l" defTabSz="457200" rtl="0" eaLnBrk="1" fontAlgn="ctr" latinLnBrk="0" hangingPunct="1">
              <a:lnSpc>
                <a:spcPct val="110000"/>
              </a:lnSpc>
              <a:spcBef>
                <a:spcPts val="0"/>
              </a:spcBef>
              <a:spcAft>
                <a:spcPts val="200"/>
              </a:spcAft>
              <a:buClrTx/>
              <a:buSzTx/>
              <a:buFontTx/>
              <a:buNone/>
              <a:tabLst/>
              <a:defRPr/>
            </a:pPr>
            <a:r>
              <a:rPr kumimoji="0" lang="ja-JP" altLang="en-US" sz="8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［総合評価の留意事項］</a:t>
            </a:r>
            <a:endParaRPr kumimoji="0" lang="en-US" altLang="ja-JP" sz="8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5725" marR="0" lvl="0" indent="-85725" algn="just" defTabSz="457200" rtl="0" eaLnBrk="1" fontAlgn="ctr" latinLnBrk="0" hangingPunct="1">
              <a:lnSpc>
                <a:spcPct val="110000"/>
              </a:lnSpc>
              <a:spcBef>
                <a:spcPts val="0"/>
              </a:spcBef>
              <a:spcAft>
                <a:spcPts val="200"/>
              </a:spcAft>
              <a:buClrTx/>
              <a:buSzTx/>
              <a:buFont typeface="Arial" panose="020B0604020202020204" pitchFamily="34" charset="0"/>
              <a:buChar char="•"/>
              <a:tabLst/>
              <a:defRPr/>
            </a:pPr>
            <a:r>
              <a:rPr kumimoji="0" lang="ja-JP" altLang="en-US" sz="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出来事の総合評価に当たっては、出来事それ自体と、当該出来事の継続性や事後対応の状況、職場環境の変化などの出来事後の状況の双方を十分に検討し、例示されているもの以外であっても出来事に伴って発生したと認められる状況や、当該出来事が生じるに至った経緯等も含めて総合的に考慮して、当該出来事の心理的負荷の程度を判断する。</a:t>
            </a:r>
            <a:endParaRPr kumimoji="0" lang="en-US" altLang="ja-JP" sz="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5725" marR="0" lvl="0" indent="-85725" algn="just" defTabSz="457200" rtl="0" eaLnBrk="1" fontAlgn="ctr" latinLnBrk="0" hangingPunct="1">
              <a:lnSpc>
                <a:spcPct val="110000"/>
              </a:lnSpc>
              <a:spcBef>
                <a:spcPts val="0"/>
              </a:spcBef>
              <a:spcAft>
                <a:spcPts val="200"/>
              </a:spcAft>
              <a:buClrTx/>
              <a:buSzTx/>
              <a:buFont typeface="Arial" panose="020B0604020202020204" pitchFamily="34" charset="0"/>
              <a:buChar char="•"/>
              <a:tabLst/>
              <a:defRPr/>
            </a:pPr>
            <a:r>
              <a:rPr kumimoji="0" lang="ja-JP" altLang="en-US" sz="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職場の支援・協力が欠如した状況であること（問題への対処、業務の見直し、応援体制の確立、責任の分散その他の支援・協力がなされていない等）は、総合評価を強める要素となる。</a:t>
            </a:r>
            <a:endParaRPr kumimoji="0" lang="en-US" altLang="ja-JP" sz="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5725" marR="0" lvl="0" indent="-85725" algn="just" defTabSz="457200" rtl="0" eaLnBrk="1" fontAlgn="ctr" latinLnBrk="0" hangingPunct="1">
              <a:lnSpc>
                <a:spcPct val="110000"/>
              </a:lnSpc>
              <a:spcBef>
                <a:spcPts val="0"/>
              </a:spcBef>
              <a:spcAft>
                <a:spcPts val="200"/>
              </a:spcAft>
              <a:buClrTx/>
              <a:buSzTx/>
              <a:buFont typeface="Arial" panose="020B0604020202020204" pitchFamily="34" charset="0"/>
              <a:buChar char="•"/>
              <a:tabLst/>
              <a:defRPr/>
            </a:pPr>
            <a:r>
              <a:rPr kumimoji="0" lang="ja-JP" altLang="en-US" sz="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仕事の裁量性が欠如した状況であること（仕事が孤独で単調となった、自分で仕事の順番・やり方を決めることができなくなった、自分の技能や知識を仕事で使うことが要求されなくなった等）は、総合評価を強める要素となる。</a:t>
            </a:r>
          </a:p>
        </p:txBody>
      </p:sp>
      <p:sp>
        <p:nvSpPr>
          <p:cNvPr id="22" name="テキスト ボックス 21">
            <a:extLst>
              <a:ext uri="{FF2B5EF4-FFF2-40B4-BE49-F238E27FC236}">
                <a16:creationId xmlns:a16="http://schemas.microsoft.com/office/drawing/2014/main" id="{CB2D6E9C-0C70-CD9E-7CAC-B3FD41EF3005}"/>
              </a:ext>
            </a:extLst>
          </p:cNvPr>
          <p:cNvSpPr txBox="1"/>
          <p:nvPr/>
        </p:nvSpPr>
        <p:spPr>
          <a:xfrm>
            <a:off x="189000" y="3155390"/>
            <a:ext cx="1205559" cy="254291"/>
          </a:xfrm>
          <a:prstGeom prst="rect">
            <a:avLst/>
          </a:prstGeom>
          <a:noFill/>
        </p:spPr>
        <p:txBody>
          <a:bodyPr wrap="square" lIns="108000" tIns="72000" rIns="108000" rtlCol="0">
            <a:spAutoFit/>
          </a:bodyPr>
          <a:lstStyle/>
          <a:p>
            <a:pPr marL="0" marR="0" lvl="0" indent="0" algn="l" defTabSz="457200" rtl="0" eaLnBrk="1" fontAlgn="ctr" latinLnBrk="0" hangingPunct="1">
              <a:lnSpc>
                <a:spcPct val="110000"/>
              </a:lnSpc>
              <a:spcBef>
                <a:spcPts val="0"/>
              </a:spcBef>
              <a:spcAft>
                <a:spcPts val="200"/>
              </a:spcAft>
              <a:buClrTx/>
              <a:buSzTx/>
              <a:buFontTx/>
              <a:buNone/>
              <a:tabLst/>
              <a:defRPr/>
            </a:pPr>
            <a:r>
              <a:rPr kumimoji="0" lang="ja-JP" altLang="en-US" sz="8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■具体的出来事</a:t>
            </a:r>
            <a:endParaRPr kumimoji="0" lang="en-US" altLang="ja-JP" sz="8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90187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1038F21B-91D6-4D15-226C-912187D84DBB}"/>
              </a:ext>
            </a:extLst>
          </p:cNvPr>
          <p:cNvGraphicFramePr>
            <a:graphicFrameLocks noGrp="1"/>
          </p:cNvGraphicFramePr>
          <p:nvPr>
            <p:extLst>
              <p:ext uri="{D42A27DB-BD31-4B8C-83A1-F6EECF244321}">
                <p14:modId xmlns:p14="http://schemas.microsoft.com/office/powerpoint/2010/main" val="1663750185"/>
              </p:ext>
            </p:extLst>
          </p:nvPr>
        </p:nvGraphicFramePr>
        <p:xfrm>
          <a:off x="189001" y="232107"/>
          <a:ext cx="6479999" cy="9305298"/>
        </p:xfrm>
        <a:graphic>
          <a:graphicData uri="http://schemas.openxmlformats.org/drawingml/2006/table">
            <a:tbl>
              <a:tblPr/>
              <a:tblGrid>
                <a:gridCol w="137594">
                  <a:extLst>
                    <a:ext uri="{9D8B030D-6E8A-4147-A177-3AD203B41FA5}">
                      <a16:colId xmlns:a16="http://schemas.microsoft.com/office/drawing/2014/main" val="257178749"/>
                    </a:ext>
                  </a:extLst>
                </a:gridCol>
                <a:gridCol w="266746">
                  <a:extLst>
                    <a:ext uri="{9D8B030D-6E8A-4147-A177-3AD203B41FA5}">
                      <a16:colId xmlns:a16="http://schemas.microsoft.com/office/drawing/2014/main" val="1848917121"/>
                    </a:ext>
                  </a:extLst>
                </a:gridCol>
                <a:gridCol w="378776">
                  <a:extLst>
                    <a:ext uri="{9D8B030D-6E8A-4147-A177-3AD203B41FA5}">
                      <a16:colId xmlns:a16="http://schemas.microsoft.com/office/drawing/2014/main" val="1506726398"/>
                    </a:ext>
                  </a:extLst>
                </a:gridCol>
                <a:gridCol w="160047">
                  <a:extLst>
                    <a:ext uri="{9D8B030D-6E8A-4147-A177-3AD203B41FA5}">
                      <a16:colId xmlns:a16="http://schemas.microsoft.com/office/drawing/2014/main" val="1764811099"/>
                    </a:ext>
                  </a:extLst>
                </a:gridCol>
                <a:gridCol w="160046">
                  <a:extLst>
                    <a:ext uri="{9D8B030D-6E8A-4147-A177-3AD203B41FA5}">
                      <a16:colId xmlns:a16="http://schemas.microsoft.com/office/drawing/2014/main" val="1484830605"/>
                    </a:ext>
                  </a:extLst>
                </a:gridCol>
                <a:gridCol w="160046">
                  <a:extLst>
                    <a:ext uri="{9D8B030D-6E8A-4147-A177-3AD203B41FA5}">
                      <a16:colId xmlns:a16="http://schemas.microsoft.com/office/drawing/2014/main" val="888111845"/>
                    </a:ext>
                  </a:extLst>
                </a:gridCol>
                <a:gridCol w="1154507">
                  <a:extLst>
                    <a:ext uri="{9D8B030D-6E8A-4147-A177-3AD203B41FA5}">
                      <a16:colId xmlns:a16="http://schemas.microsoft.com/office/drawing/2014/main" val="2145049294"/>
                    </a:ext>
                  </a:extLst>
                </a:gridCol>
                <a:gridCol w="995484">
                  <a:extLst>
                    <a:ext uri="{9D8B030D-6E8A-4147-A177-3AD203B41FA5}">
                      <a16:colId xmlns:a16="http://schemas.microsoft.com/office/drawing/2014/main" val="2376403349"/>
                    </a:ext>
                  </a:extLst>
                </a:gridCol>
                <a:gridCol w="1193905">
                  <a:extLst>
                    <a:ext uri="{9D8B030D-6E8A-4147-A177-3AD203B41FA5}">
                      <a16:colId xmlns:a16="http://schemas.microsoft.com/office/drawing/2014/main" val="2589161713"/>
                    </a:ext>
                  </a:extLst>
                </a:gridCol>
                <a:gridCol w="1872848">
                  <a:extLst>
                    <a:ext uri="{9D8B030D-6E8A-4147-A177-3AD203B41FA5}">
                      <a16:colId xmlns:a16="http://schemas.microsoft.com/office/drawing/2014/main" val="1207398290"/>
                    </a:ext>
                  </a:extLst>
                </a:gridCol>
              </a:tblGrid>
              <a:tr h="207141">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出来事の類型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zh-CN" altLang="en-US" sz="600" b="0" i="0" u="none" strike="noStrike" dirty="0">
                          <a:effectLst/>
                          <a:latin typeface="メイリオ" panose="020B0604030504040204" pitchFamily="50" charset="-128"/>
                          <a:ea typeface="メイリオ" panose="020B0604030504040204" pitchFamily="50" charset="-128"/>
                        </a:rPr>
                        <a:t>具体的</a:t>
                      </a:r>
                      <a:br>
                        <a:rPr lang="zh-CN" altLang="en-US" sz="600" b="0" i="0" u="none" strike="noStrike" dirty="0">
                          <a:effectLst/>
                          <a:latin typeface="メイリオ" panose="020B0604030504040204" pitchFamily="50" charset="-128"/>
                          <a:ea typeface="メイリオ" panose="020B0604030504040204" pitchFamily="50" charset="-128"/>
                        </a:rPr>
                      </a:br>
                      <a:r>
                        <a:rPr lang="zh-CN" altLang="en-US" sz="600" b="0" i="0" u="none" strike="noStrike" dirty="0">
                          <a:effectLst/>
                          <a:latin typeface="メイリオ" panose="020B0604030504040204" pitchFamily="50" charset="-128"/>
                          <a:ea typeface="メイリオ" panose="020B0604030504040204" pitchFamily="50" charset="-128"/>
                        </a:rPr>
                        <a:t>出来事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500" b="0" i="0" u="none" strike="noStrike" dirty="0">
                          <a:effectLst/>
                          <a:latin typeface="メイリオ" panose="020B0604030504040204" pitchFamily="50" charset="-128"/>
                          <a:ea typeface="メイリオ" panose="020B0604030504040204" pitchFamily="50" charset="-128"/>
                        </a:rPr>
                        <a:t>平均的な心理</a:t>
                      </a:r>
                      <a:endParaRPr lang="en-US" altLang="ja-JP" sz="500" b="0" i="0" u="none" strike="noStrike" dirty="0">
                        <a:effectLst/>
                        <a:latin typeface="メイリオ" panose="020B0604030504040204" pitchFamily="50" charset="-128"/>
                        <a:ea typeface="メイリオ" panose="020B0604030504040204" pitchFamily="50" charset="-128"/>
                      </a:endParaRPr>
                    </a:p>
                    <a:p>
                      <a:pPr algn="ctr" fontAlgn="ctr"/>
                      <a:r>
                        <a:rPr lang="ja-JP" altLang="en-US" sz="500" b="0" i="0" u="none" strike="noStrike" dirty="0">
                          <a:effectLst/>
                          <a:latin typeface="メイリオ" panose="020B0604030504040204" pitchFamily="50" charset="-128"/>
                          <a:ea typeface="メイリオ" panose="020B0604030504040204" pitchFamily="50" charset="-128"/>
                        </a:rPr>
                        <a:t>的負荷の強度</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心理的負荷の総合評価の視点</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心理的負荷の強度を「弱」「中」「強」と判断する具体例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4381028"/>
                  </a:ext>
                </a:extLst>
              </a:tr>
              <a:tr h="1035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Ⅰ</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Ⅲ</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vMerge="1">
                  <a:txBody>
                    <a:bodyPr/>
                    <a:lstStyle/>
                    <a:p>
                      <a:endParaRPr kumimoji="1" lang="ja-JP" altLang="en-US"/>
                    </a:p>
                  </a:txBody>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中</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強</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744253745"/>
                  </a:ext>
                </a:extLst>
              </a:tr>
              <a:tr h="1011847">
                <a:tc>
                  <a:txBody>
                    <a:bodyPr/>
                    <a:lstStyle/>
                    <a:p>
                      <a:pPr algn="ctr" fontAlgn="ctr"/>
                      <a:r>
                        <a:rPr lang="en-US" altLang="ja-JP" sz="540" b="0" i="0" u="none" strike="noStrike" dirty="0">
                          <a:effectLst/>
                          <a:latin typeface="メイリオ" panose="020B0604030504040204" pitchFamily="50" charset="-128"/>
                          <a:ea typeface="メイリオ" panose="020B0604030504040204"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②</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仕事の失敗、過重な責任の発生等</a:t>
                      </a:r>
                    </a:p>
                    <a:p>
                      <a:pPr algn="l" fontAlgn="ctr">
                        <a:lnSpc>
                          <a:spcPct val="110000"/>
                        </a:lnSpc>
                      </a:pPr>
                      <a:endParaRPr lang="ja-JP" altLang="en-US" sz="54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業務に関</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連し、違</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法な行為</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や不適切</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な行為等</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を強要さ</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れた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・違法性・不適切の程度、強要の程度（頻度、方法、本人の拒否等の状況との関係）、本人の関与の程度等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・事後のペナルティの程度、事後対応の困難性、その後の業務内容・業務量の程度、職場の人間関係、職場の支援・協力の有無及び内容等</a:t>
                      </a:r>
                      <a:br>
                        <a:rPr lang="ja-JP" altLang="en-US" sz="540" b="0" i="0" u="none" strike="noStrike" dirty="0">
                          <a:effectLst/>
                          <a:latin typeface="メイリオ" panose="020B0604030504040204" pitchFamily="50" charset="-128"/>
                          <a:ea typeface="メイリオ" panose="020B0604030504040204" pitchFamily="50" charset="-128"/>
                        </a:rPr>
                      </a:br>
                      <a:endParaRPr lang="ja-JP" altLang="en-US" sz="54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・業務に関連し、商慣習としてはまれに行われるような違法行為、不適切な行為・言動を求められたが、拒むことにより終了した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・業務に関連し、商慣習としては</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まれに行われるような違法行為や、商慣習上不適切とされる行為、社内で禁止されている行為・言動等を命じられ、これに従った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・業務に関連し、重大な違法行為（人の生命に関わる違法行為、発覚した場合に会社の信用を著しく傷つける違法行為）を命じられた</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・業務に関連し、反対したにもかかわらず、違法行為等を執拗に命じられ、やむなくそれに従った</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・業務に関連し、重大な違法行為を命じられ、何度もそれに従った</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・業務に関連し、強要された違法行為等が発覚し、事後</a:t>
                      </a:r>
                      <a:endParaRPr lang="en-US" altLang="ja-JP" sz="54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対応に多大な労力を費やした（重いペナルティを課された等を含む）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6004140"/>
                  </a:ext>
                </a:extLst>
              </a:tr>
              <a:tr h="1841720">
                <a:tc>
                  <a:txBody>
                    <a:bodyPr/>
                    <a:lstStyle/>
                    <a:p>
                      <a:pPr algn="ctr" fontAlgn="ctr"/>
                      <a:r>
                        <a:rPr lang="en-US" altLang="ja-JP" sz="540" b="0" i="0" u="none" strike="noStrike" dirty="0">
                          <a:effectLst/>
                          <a:latin typeface="メイリオ" panose="020B0604030504040204" pitchFamily="50" charset="-128"/>
                          <a:ea typeface="メイリオ" panose="020B0604030504040204"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4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達成困難</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なノルマ</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が課され</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た・対応</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した・達</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成できな</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・ノルマの内容、困難性、強制の程度、達成できなかった場合の影響、ペナルティの有無及び内容等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・ノルマに対応するための業務内容、業務量の程度、職場の人間関係、職場の支援・協力の有無及び内容等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・未達成による経営上の影響度、ペナルティの有無及び内容等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・未達成による事後対応の困難性、その後の業務内容、業務量の程度、職場の人間関係、職場の支援・協力の有無及び内容等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ノルマには、達成が強く求められ</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480" b="0" i="0" u="none" strike="noStrike" dirty="0">
                          <a:effectLst/>
                          <a:latin typeface="メイリオ" panose="020B0604030504040204" pitchFamily="50" charset="-128"/>
                          <a:ea typeface="メイリオ" panose="020B0604030504040204" pitchFamily="50" charset="-128"/>
                        </a:rPr>
                        <a:t>　　 る業績目標等を含む。</a:t>
                      </a:r>
                      <a:br>
                        <a:rPr lang="ja-JP" altLang="en-US" sz="480" b="0" i="0" u="none" strike="noStrike" dirty="0">
                          <a:effectLst/>
                          <a:latin typeface="メイリオ" panose="020B0604030504040204" pitchFamily="50" charset="-128"/>
                          <a:ea typeface="メイリオ" panose="020B0604030504040204" pitchFamily="50" charset="-128"/>
                        </a:rPr>
                      </a:br>
                      <a:r>
                        <a:rPr lang="ja-JP" altLang="en-US" sz="480" b="0" i="0" u="none" strike="noStrike" dirty="0">
                          <a:effectLst/>
                          <a:latin typeface="メイリオ" panose="020B0604030504040204" pitchFamily="50" charset="-128"/>
                          <a:ea typeface="メイリオ" panose="020B0604030504040204" pitchFamily="50" charset="-128"/>
                        </a:rPr>
                        <a:t>　　 また、未達成については、期限に</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480" b="0" i="0" u="none" strike="noStrike" dirty="0">
                          <a:effectLst/>
                          <a:latin typeface="メイリオ" panose="020B0604030504040204" pitchFamily="50" charset="-128"/>
                          <a:ea typeface="メイリオ" panose="020B0604030504040204" pitchFamily="50" charset="-128"/>
                        </a:rPr>
                        <a:t>　　 至っていない場合でも、達成でき　　　</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480" b="0" i="0" u="none" strike="noStrike" dirty="0">
                          <a:effectLst/>
                          <a:latin typeface="メイリオ" panose="020B0604030504040204" pitchFamily="50" charset="-128"/>
                          <a:ea typeface="メイリオ" panose="020B0604030504040204" pitchFamily="50" charset="-128"/>
                        </a:rPr>
                        <a:t>　　 ない状況が明らかになったときに　　</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480" b="0" i="0" u="none" strike="noStrike" dirty="0">
                          <a:effectLst/>
                          <a:latin typeface="メイリオ" panose="020B0604030504040204" pitchFamily="50" charset="-128"/>
                          <a:ea typeface="メイリオ" panose="020B0604030504040204" pitchFamily="50" charset="-128"/>
                        </a:rPr>
                        <a:t>　　 はこの項目で評価する。</a:t>
                      </a:r>
                      <a:br>
                        <a:rPr lang="ja-JP" altLang="en-US" sz="480" b="0" i="0" u="none" strike="noStrike" dirty="0">
                          <a:effectLst/>
                          <a:latin typeface="メイリオ" panose="020B0604030504040204" pitchFamily="50" charset="-128"/>
                          <a:ea typeface="メイリオ" panose="020B0604030504040204" pitchFamily="50" charset="-128"/>
                        </a:rPr>
                      </a:b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パワーハラスメントに該当する</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480" b="0" i="0" u="none" strike="noStrike" dirty="0">
                          <a:effectLst/>
                          <a:latin typeface="メイリオ" panose="020B0604030504040204" pitchFamily="50" charset="-128"/>
                          <a:ea typeface="メイリオ" panose="020B0604030504040204" pitchFamily="50" charset="-128"/>
                        </a:rPr>
                        <a:t>　　 場合は、項目</a:t>
                      </a:r>
                      <a:r>
                        <a:rPr lang="en-US" altLang="ja-JP" sz="480" b="0" i="0" u="none" strike="noStrike" dirty="0">
                          <a:effectLst/>
                          <a:latin typeface="メイリオ" panose="020B0604030504040204" pitchFamily="50" charset="-128"/>
                          <a:ea typeface="メイリオ" panose="020B0604030504040204" pitchFamily="50" charset="-128"/>
                        </a:rPr>
                        <a:t>22</a:t>
                      </a:r>
                      <a:r>
                        <a:rPr lang="ja-JP" altLang="en-US" sz="480" b="0" i="0" u="none" strike="noStrike" dirty="0">
                          <a:effectLst/>
                          <a:latin typeface="メイリオ" panose="020B0604030504040204" pitchFamily="50" charset="-128"/>
                          <a:ea typeface="メイリオ" panose="020B0604030504040204" pitchFamily="50" charset="-128"/>
                        </a:rPr>
                        <a:t>で評価する。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・同種の経験等を有する労働者であれば達成可能なノルマを課された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・ノルマではない業績目標が示された（当該目標が、達成を強く求められるものではなかった）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・ノルマが達成できなかったが、何ら事後対応は必要なく、会社から責任を問われること等もなかった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・業績目標が達成できなかったものの、当該目標の達成は、強く求められていたものではなかった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・達成は容易ではないものの、客観的にみて、努力すれば達成も可能であるノルマが課され、この達成に向けた業務を行った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・達成が容易ではないノルマが課され、この達成に向け一定の労力を費やした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・ノルマが達成できなかったことにより、その事後対応に一定の労力を費やした、または一定のペナルティを受けた、強い叱責を受けた、職場の人間関係が悪化した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・客観的に相当な努力があっても達成困難なノルマが課され、これが達成できない場合には著しい不利益を被ることが明らかで、その達成のため多大な労力を費やした</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経営に影響するようなノルマ（達成できなかったことにより倒産を招きかねないもの、大幅な業績悪化につながるもの、会社の信用を著しく傷つけるもの等）が達成できず、そのため、事後対応に多大な労力を費やした（懲戒処分、降格、左遷、賠償責任の追及といった重いペナルティを課された等を含む）</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・客観的に相当な努力があっても達成困難なノルマが達成できず、事後対応にも多大な労力を費やした（重いペナルティを課された等を含む）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3095806"/>
                  </a:ext>
                </a:extLst>
              </a:tr>
              <a:tr h="1021687">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新規事業や、大型プロジェクト（情報システム構築等を含む）などの担当になった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・新規事業等の内容、本人の職責、困難性の程度、能力と業務内容のギャップの程度等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・その後の業務内容、業務量の程度、職場の人間関係、職場の支援・協力の有無及び内容等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・軽微な新規事業等（新規事業であるが、責任が大きいとはいえないもの、期限が定められていないもの等）の担当になった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・新規事業等（新規・大型プロジェクト、新規研究開発、新規出店の</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統括、大型システム導入、会社全体や不採算部門の建て直し等、成功に対する高い評価が期待されやりがいも大きいが責任も大きい業務）の担当になり、当該業務に当たった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経営に重大な影響のある新規事業等（失敗した場合に倒産を招きかねないもの、大幅な業績悪化につながるもの、会社の信用を著しく傷つけるもの、成功した場合に会社の新たな主要事業になるもの等）の担当であって、事業の成否に重大な責任のある立場に就き、当該業務に当た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2211096"/>
                  </a:ext>
                </a:extLst>
              </a:tr>
              <a:tr h="1401097">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顧客や取引先から対応が困難な注文や要求等を受けた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・顧客・取引先の重要性、注文・要求・指摘の内容、会社の被る負担・損害の内容、程度等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・事後対応の困難性、その後の業務内容、業務量の程度、職場の人間関係、職場の支援・協力の有無及び内容等</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480" b="0" i="0" u="none" strike="noStrike" dirty="0">
                          <a:effectLst/>
                          <a:latin typeface="メイリオ" panose="020B0604030504040204" pitchFamily="50" charset="-128"/>
                          <a:ea typeface="メイリオ" panose="020B0604030504040204" pitchFamily="50" charset="-128"/>
                        </a:rPr>
                        <a:t/>
                      </a:r>
                      <a:br>
                        <a:rPr lang="ja-JP" altLang="en-US" sz="480" b="0" i="0" u="none" strike="noStrike" dirty="0">
                          <a:effectLst/>
                          <a:latin typeface="メイリオ" panose="020B0604030504040204" pitchFamily="50" charset="-128"/>
                          <a:ea typeface="メイリオ" panose="020B0604030504040204" pitchFamily="50" charset="-128"/>
                        </a:rPr>
                      </a:b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ここでいう「要求等」とは、契約に  </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付帯して商慣習上あり得る要求や、</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納品物の不適合の指摘等をいう。</a:t>
                      </a:r>
                      <a:br>
                        <a:rPr lang="ja-JP" altLang="en-US" sz="480" b="0" i="0" u="none" strike="noStrike" dirty="0">
                          <a:effectLst/>
                          <a:latin typeface="メイリオ" panose="020B0604030504040204" pitchFamily="50" charset="-128"/>
                          <a:ea typeface="メイリオ" panose="020B0604030504040204" pitchFamily="50" charset="-128"/>
                        </a:rPr>
                      </a:b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注</a:t>
                      </a:r>
                      <a:r>
                        <a:rPr lang="en-US" altLang="ja-JP" sz="480" b="0" i="0" u="none" strike="noStrike" dirty="0">
                          <a:effectLst/>
                          <a:latin typeface="メイリオ" panose="020B0604030504040204" pitchFamily="50" charset="-128"/>
                          <a:ea typeface="メイリオ" panose="020B0604030504040204" pitchFamily="50" charset="-128"/>
                        </a:rPr>
                        <a:t>)</a:t>
                      </a:r>
                      <a:r>
                        <a:rPr lang="ja-JP" altLang="en-US" sz="480" b="0" i="0" u="none" strike="noStrike" dirty="0">
                          <a:effectLst/>
                          <a:latin typeface="メイリオ" panose="020B0604030504040204" pitchFamily="50" charset="-128"/>
                          <a:ea typeface="メイリオ" panose="020B0604030504040204" pitchFamily="50" charset="-128"/>
                        </a:rPr>
                        <a:t>顧客からの指摘等が本人のミスによ</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る場合は、項目</a:t>
                      </a:r>
                      <a:r>
                        <a:rPr lang="en-US" altLang="ja-JP" sz="480" b="0" i="0" u="none" strike="noStrike" dirty="0">
                          <a:effectLst/>
                          <a:latin typeface="メイリオ" panose="020B0604030504040204" pitchFamily="50" charset="-128"/>
                          <a:ea typeface="メイリオ" panose="020B0604030504040204" pitchFamily="50" charset="-128"/>
                        </a:rPr>
                        <a:t>4</a:t>
                      </a:r>
                      <a:r>
                        <a:rPr lang="ja-JP" altLang="en-US" sz="480" b="0" i="0" u="none" strike="noStrike" dirty="0">
                          <a:effectLst/>
                          <a:latin typeface="メイリオ" panose="020B0604030504040204" pitchFamily="50" charset="-128"/>
                          <a:ea typeface="メイリオ" panose="020B0604030504040204" pitchFamily="50" charset="-128"/>
                        </a:rPr>
                        <a:t>で評価する。また、</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顧客等の行為が著しい迷惑行為に該 </a:t>
                      </a:r>
                      <a:endParaRPr lang="en-US" altLang="ja-JP" sz="48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effectLst/>
                          <a:latin typeface="メイリオ" panose="020B0604030504040204" pitchFamily="50" charset="-128"/>
                          <a:ea typeface="メイリオ" panose="020B0604030504040204" pitchFamily="50" charset="-128"/>
                        </a:rPr>
                        <a:t>     </a:t>
                      </a:r>
                      <a:r>
                        <a:rPr lang="ja-JP" altLang="en-US" sz="480" b="0" i="0" u="none" strike="noStrike" dirty="0">
                          <a:effectLst/>
                          <a:latin typeface="メイリオ" panose="020B0604030504040204" pitchFamily="50" charset="-128"/>
                          <a:ea typeface="メイリオ" panose="020B0604030504040204" pitchFamily="50" charset="-128"/>
                        </a:rPr>
                        <a:t>当する場合は、項目</a:t>
                      </a:r>
                      <a:r>
                        <a:rPr lang="en-US" altLang="ja-JP" sz="480" b="0" i="0" u="none" strike="noStrike" dirty="0">
                          <a:effectLst/>
                          <a:latin typeface="メイリオ" panose="020B0604030504040204" pitchFamily="50" charset="-128"/>
                          <a:ea typeface="メイリオ" panose="020B0604030504040204" pitchFamily="50" charset="-128"/>
                        </a:rPr>
                        <a:t>27</a:t>
                      </a:r>
                      <a:r>
                        <a:rPr lang="ja-JP" altLang="en-US" sz="480" b="0" i="0" u="none" strike="noStrike" dirty="0">
                          <a:effectLst/>
                          <a:latin typeface="メイリオ" panose="020B0604030504040204" pitchFamily="50" charset="-128"/>
                          <a:ea typeface="メイリオ" panose="020B0604030504040204" pitchFamily="50" charset="-128"/>
                        </a:rPr>
                        <a:t>で評価する。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「弱」になる例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・同種の経験等を有する労働者であれば達成可能な注文を出され、業務内容・業務量に一定の変化があった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・要望が示されたが、達成を強く求められるものではなく、業務内容・業務量に大きな変化もなかった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・顧客等から何らかの指摘を受けたが、特に対応を求められるものではなく、取引関係や、業務内容・業務量に大きな変化もなかった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「中」である例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・業務に関連して、顧客や取引先から対応が困難な注文（大幅な値下げや納期の繰上げ、度重なる設計変更等）を受け、何らかの事後対応を行った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・業務に関連して、顧客等から納品物の不適合の指摘等その内容は妥当であるが対応が困難な指摘・要求を受け、その事後対応に従事した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・業務に関連して、顧客等から対応が困難な要求等を受け、その対応に従事した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effectLst/>
                          <a:latin typeface="メイリオ" panose="020B0604030504040204" pitchFamily="50" charset="-128"/>
                          <a:ea typeface="メイリオ" panose="020B0604030504040204" pitchFamily="50" charset="-128"/>
                        </a:rPr>
                        <a:t>【</a:t>
                      </a:r>
                      <a:r>
                        <a:rPr lang="ja-JP" altLang="en-US" sz="540" b="0" i="0" u="none" strike="noStrike" dirty="0">
                          <a:effectLst/>
                          <a:latin typeface="メイリオ" panose="020B0604030504040204" pitchFamily="50" charset="-128"/>
                          <a:ea typeface="メイリオ" panose="020B0604030504040204" pitchFamily="50" charset="-128"/>
                        </a:rPr>
                        <a:t>「強」になる例</a:t>
                      </a:r>
                      <a:r>
                        <a:rPr lang="en-US" altLang="ja-JP" sz="540" b="0" i="0" u="none" strike="noStrike" dirty="0">
                          <a:effectLst/>
                          <a:latin typeface="メイリオ" panose="020B0604030504040204" pitchFamily="50" charset="-128"/>
                          <a:ea typeface="メイリオ" panose="020B0604030504040204" pitchFamily="50" charset="-128"/>
                        </a:rPr>
                        <a:t>】</a:t>
                      </a:r>
                      <a:br>
                        <a:rPr lang="en-US" altLang="ja-JP"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通常なら拒むことが明らかな注文（業績の著しい悪化が予想される注文、不適切な行為を内包する注文等）ではあるが、重要な顧客や取引先からのものであるためこれを受け、他部門や別の取引先と困難な調整に当たる等の事後対応に多大な労力を費やした</a:t>
                      </a:r>
                      <a:br>
                        <a:rPr lang="ja-JP" altLang="en-US" sz="540" b="0" i="0" u="none" strike="noStrike" dirty="0">
                          <a:effectLst/>
                          <a:latin typeface="メイリオ" panose="020B0604030504040204" pitchFamily="50" charset="-128"/>
                          <a:ea typeface="メイリオ" panose="020B0604030504040204" pitchFamily="50" charset="-128"/>
                        </a:rPr>
                      </a:br>
                      <a:r>
                        <a:rPr lang="ja-JP" altLang="en-US" sz="540" b="0" i="0" u="none" strike="noStrike" dirty="0">
                          <a:effectLst/>
                          <a:latin typeface="メイリオ" panose="020B0604030504040204" pitchFamily="50" charset="-128"/>
                          <a:ea typeface="メイリオ" panose="020B0604030504040204" pitchFamily="50" charset="-128"/>
                        </a:rPr>
                        <a:t>・顧客や取引先から重大な指摘・要求（大口の顧客等の喪失を招きかねないもの、会社の信用を著しく傷つけるもの等）を受け、その解消のために他部門や別の取引先と</a:t>
                      </a:r>
                      <a:endParaRPr lang="en-US" altLang="ja-JP" sz="54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effectLst/>
                          <a:latin typeface="メイリオ" panose="020B0604030504040204" pitchFamily="50" charset="-128"/>
                          <a:ea typeface="メイリオ" panose="020B0604030504040204" pitchFamily="50" charset="-128"/>
                        </a:rPr>
                        <a:t>困難な調整に当たった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871358"/>
                  </a:ext>
                </a:extLst>
              </a:tr>
              <a:tr h="946086">
                <a:tc>
                  <a:txBody>
                    <a:bodyPr/>
                    <a:lstStyle/>
                    <a:p>
                      <a:pPr algn="ctr"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上司や担当者の不在等により、担当</a:t>
                      </a:r>
                      <a:br>
                        <a:rPr lang="ja-JP" altLang="en-US" sz="600" b="0" i="0" u="none" strike="noStrike">
                          <a:solidFill>
                            <a:srgbClr val="000000"/>
                          </a:solidFill>
                          <a:effectLst/>
                          <a:latin typeface="メイリオ" panose="020B0604030504040204" pitchFamily="50" charset="-128"/>
                          <a:ea typeface="メイリオ" panose="020B0604030504040204" pitchFamily="50" charset="-128"/>
                        </a:rPr>
                      </a:b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外の業務</a:t>
                      </a:r>
                      <a:br>
                        <a:rPr lang="ja-JP" altLang="en-US" sz="600" b="0" i="0" u="none" strike="noStrike">
                          <a:solidFill>
                            <a:srgbClr val="000000"/>
                          </a:solidFill>
                          <a:effectLst/>
                          <a:latin typeface="メイリオ" panose="020B0604030504040204" pitchFamily="50" charset="-128"/>
                          <a:ea typeface="メイリオ" panose="020B0604030504040204" pitchFamily="50" charset="-128"/>
                        </a:rPr>
                      </a:b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を行った</a:t>
                      </a:r>
                      <a:br>
                        <a:rPr lang="ja-JP" altLang="en-US" sz="600" b="0" i="0" u="none" strike="noStrike">
                          <a:solidFill>
                            <a:srgbClr val="000000"/>
                          </a:solidFill>
                          <a:effectLst/>
                          <a:latin typeface="メイリオ" panose="020B0604030504040204" pitchFamily="50" charset="-128"/>
                          <a:ea typeface="メイリオ" panose="020B0604030504040204" pitchFamily="50" charset="-128"/>
                        </a:rPr>
                      </a:b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・責任を</a:t>
                      </a:r>
                      <a:br>
                        <a:rPr lang="ja-JP" altLang="en-US" sz="600" b="0" i="0" u="none" strike="noStrike">
                          <a:solidFill>
                            <a:srgbClr val="000000"/>
                          </a:solidFill>
                          <a:effectLst/>
                          <a:latin typeface="メイリオ" panose="020B0604030504040204" pitchFamily="50" charset="-128"/>
                          <a:ea typeface="メイリオ" panose="020B0604030504040204" pitchFamily="50" charset="-128"/>
                        </a:rPr>
                      </a:b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負った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・担当外の業務の内容、責任、業務量の程度、本来業務との関係、能力・経験とのギャップ、職場の人間関係、職場の支援・協力の有無及び内容等</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・代行期間等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「弱」である例</a:t>
                      </a: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・上司等の不在時に上司等が担当していた業務を代行したが、当該業務は以前から経験しているものであった</a:t>
                      </a:r>
                      <a:b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・上司等の不在時に自らが当該業務の責任者の立場となったが、特に責任ある判断を求められる事態や追加の業務が生じる事態は生じなかった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・上司が長期間不在となり、各労働者との調整が必要なシフト表の作成等、一定の労力を要し責任もある業務を継続的に代行した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54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540" b="0" i="0" u="none" strike="noStrike" dirty="0">
                          <a:solidFill>
                            <a:srgbClr val="000000"/>
                          </a:solidFill>
                          <a:effectLst/>
                          <a:latin typeface="メイリオ" panose="020B0604030504040204" pitchFamily="50" charset="-128"/>
                          <a:ea typeface="メイリオ" panose="020B0604030504040204" pitchFamily="50" charset="-128"/>
                        </a:rPr>
                        <a:t>・上司等の急な欠員により、能力・経験に比して高度かつ困難な担当外の業務・重大な責任のある業務を長期間担当することを余儀なくされ、当該業務の遂行に多大な労力を費やした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20864932"/>
                  </a:ext>
                </a:extLst>
              </a:tr>
              <a:tr h="1637175">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③</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仕事の量・質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仕事内</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容・仕事</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量の大きな変化を生じさせる出来事があった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・業務の内容、困難性、能力・経験と業務内容のギャップ、職場の支援・協力の有無及び内容等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・時間外労働、休日労働の状況とその変化の程度、勤務間インターバルの状況等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・業務の密度の変化の程度、仕事内容、責任の変化の程度、仕事内容の変化の原因に係る社会的反響の大きさ等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注</a:t>
                      </a: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発病前おおむね</a:t>
                      </a: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6</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か月において、時</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間外労働時間数に大きな変化がみら</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れる場合には、他の項目で評価され</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る場合でも、この項目でも評価する。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・仕事内容の変化が容易に対応できるもの（</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）であり、変化後の業務の負荷が大きくなかった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・仕事量（時間外労働時間数等）に、「中」に至らない程度の変化があった</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en-US" altLang="ja-JP" sz="500" b="0" i="0" u="none" strike="noStrike" dirty="0">
                          <a:solidFill>
                            <a:schemeClr val="tx1"/>
                          </a:solidFill>
                          <a:effectLst/>
                          <a:latin typeface="メイリオ" panose="020B0604030504040204" pitchFamily="50" charset="-128"/>
                          <a:ea typeface="メイリオ" panose="020B0604030504040204" pitchFamily="50" charset="-128"/>
                        </a:rPr>
                        <a:t/>
                      </a:r>
                      <a:br>
                        <a:rPr lang="en-US" altLang="ja-JP" sz="500" b="0" i="0" u="none" strike="noStrike" dirty="0">
                          <a:solidFill>
                            <a:schemeClr val="tx1"/>
                          </a:solidFill>
                          <a:effectLst/>
                          <a:latin typeface="メイリオ" panose="020B0604030504040204" pitchFamily="50" charset="-128"/>
                          <a:ea typeface="メイリオ" panose="020B0604030504040204" pitchFamily="50" charset="-128"/>
                        </a:rPr>
                      </a:br>
                      <a:r>
                        <a:rPr lang="en-US" altLang="ja-JP" sz="50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00" b="0" i="0" u="none" strike="noStrike" dirty="0">
                          <a:solidFill>
                            <a:schemeClr val="tx1"/>
                          </a:solidFill>
                          <a:effectLst/>
                          <a:latin typeface="メイリオ" panose="020B0604030504040204" pitchFamily="50" charset="-128"/>
                          <a:ea typeface="メイリオ" panose="020B0604030504040204" pitchFamily="50" charset="-128"/>
                        </a:rPr>
                        <a:t>多額とはいえない損失の事後対応、大きな説明会での発表、部下の増加・減少、所属部署の統廃合等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・担当業務内容の変更、初めて担当する業務や日常的には実施していない困難な業務の実施、損失や不具合の発生への対応等により、仕事内容の大きな変化が生じた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・取引量の急増、担当者の減少等により、仕事量の大きな変化（時間外労働時間数としてはおおむね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20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時間以上増加し</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月当たりおおむね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45</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時間以上となるなど）が生じた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・担当取引先からの契約を打ち切られるなど多額の損失が見込まれる事態が生じ、その原因に本人は関与していないが、当該損失を補うために積極的な営業活動等の事後対応を行った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・過去に経験したことがない仕事内容、能力・経験に比して質的に高度かつ困難な仕事内容等に変更となり、常時緊張を強いられる状態となった又はその後の業務に多大な労力を費やした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・仕事量が著しく増加して時間外労働も大幅に増える（おおむね倍以上に増加し</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月当たりおおむね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100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時間以上となる）などの状況になり、業務に多大な労力を費やした（休憩・休日を確保するのが困難なほどの状態となった等を含む）</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・会社の経営に影響するなどの特に多額の損失（倒産を招きかねない損失、大幅な業績悪化に繋がる損失等）が</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生じ、その原因に本人は関与していないが、倒産を回避するための金融機関や取引先への対応等の事後対応に多大な労力を費やした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7633801"/>
                  </a:ext>
                </a:extLst>
              </a:tr>
              <a:tr h="1134974">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l" fontAlgn="ctr">
                        <a:lnSpc>
                          <a:spcPct val="110000"/>
                        </a:lnSpc>
                      </a:pP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rPr>
                        <a:t>か月</a:t>
                      </a:r>
                      <a:r>
                        <a:rPr lang="ja-JP" altLang="en-US" sz="600" b="0" i="0" u="none" strike="noStrike" dirty="0">
                          <a:effectLst/>
                          <a:latin typeface="メイリオ" panose="020B0604030504040204" pitchFamily="50" charset="-128"/>
                          <a:ea typeface="メイリオ" panose="020B0604030504040204" pitchFamily="50" charset="-128"/>
                        </a:rPr>
                        <a:t>に</a:t>
                      </a:r>
                      <a:r>
                        <a:rPr lang="en-US" altLang="ja-JP" sz="600" b="0" i="0" u="none" strike="noStrike" dirty="0">
                          <a:effectLst/>
                          <a:latin typeface="メイリオ" panose="020B0604030504040204" pitchFamily="50" charset="-128"/>
                          <a:ea typeface="メイリオ" panose="020B0604030504040204" pitchFamily="50" charset="-128"/>
                        </a:rPr>
                        <a:t>80</a:t>
                      </a:r>
                      <a:r>
                        <a:rPr lang="ja-JP" altLang="en-US" sz="600" b="0" i="0" u="none" strike="noStrike" dirty="0">
                          <a:effectLst/>
                          <a:latin typeface="メイリオ" panose="020B0604030504040204" pitchFamily="50" charset="-128"/>
                          <a:ea typeface="メイリオ" panose="020B0604030504040204" pitchFamily="50" charset="-128"/>
                        </a:rPr>
                        <a:t>時間以上の時間外労働を行った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・業務の困難性、能力・経験と業務内容のギャップ、職場の支援・協力の有無及び内容等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・業務の密度、業務内容、責任等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・長時間労働の継続期間、労働時間数、勤務間インターバルの状況等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b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注</a:t>
                      </a: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発病前おおむね</a:t>
                      </a: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6</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か月において、</a:t>
                      </a: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か</a:t>
                      </a:r>
                      <a:endParaRPr lang="en-US" altLang="ja-JP" sz="47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月におおむね</a:t>
                      </a: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80</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時間以上の時間外労</a:t>
                      </a:r>
                      <a:endParaRPr lang="en-US" altLang="ja-JP" sz="47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働がみられる場合には、他の項目</a:t>
                      </a:r>
                      <a:endParaRPr lang="en-US" altLang="ja-JP" sz="47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（項目</a:t>
                      </a: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11</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の仕事量の変化を除く）で</a:t>
                      </a:r>
                      <a:endParaRPr lang="en-US" altLang="ja-JP" sz="47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評価される場合でも、この項目でも</a:t>
                      </a:r>
                      <a:endParaRPr lang="en-US" altLang="ja-JP" sz="47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7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か月におおむね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80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時間未満の時間外労働を行った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（注</a:t>
                      </a: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他の項目で労働時間の状況が</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評価されない場合に評価する。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か月におおむね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80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時間以上の時間外労働を行った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・発病直前の連続した</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2</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か月間に、</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月当たりおおむね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120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時間以上の時間外労働を行った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・発病直前の連続した</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3</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か月間に、</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月当たりおおむね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100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時間以上の時間外労働を行った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注</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発病直前の</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か月におおむね</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160</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時間を超える等の</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極度の長時間労働は、特別な出来事として評価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0942925"/>
                  </a:ext>
                </a:extLst>
              </a:tr>
            </a:tbl>
          </a:graphicData>
        </a:graphic>
      </p:graphicFrame>
      <p:sp>
        <p:nvSpPr>
          <p:cNvPr id="3" name="フッター プレースホルダー 5">
            <a:extLst>
              <a:ext uri="{FF2B5EF4-FFF2-40B4-BE49-F238E27FC236}">
                <a16:creationId xmlns:a16="http://schemas.microsoft.com/office/drawing/2014/main" id="{9DB384A6-5E2C-8A97-314D-534CDD627CEC}"/>
              </a:ext>
            </a:extLst>
          </p:cNvPr>
          <p:cNvSpPr>
            <a:spLocks noGrp="1"/>
          </p:cNvSpPr>
          <p:nvPr>
            <p:ph type="ftr" sz="quarter" idx="11"/>
          </p:nvPr>
        </p:nvSpPr>
        <p:spPr>
          <a:xfrm>
            <a:off x="2177255" y="9312401"/>
            <a:ext cx="2503490" cy="722983"/>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6</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3049515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1038F21B-91D6-4D15-226C-912187D84DBB}"/>
              </a:ext>
            </a:extLst>
          </p:cNvPr>
          <p:cNvGraphicFramePr>
            <a:graphicFrameLocks noGrp="1"/>
          </p:cNvGraphicFramePr>
          <p:nvPr>
            <p:extLst>
              <p:ext uri="{D42A27DB-BD31-4B8C-83A1-F6EECF244321}">
                <p14:modId xmlns:p14="http://schemas.microsoft.com/office/powerpoint/2010/main" val="1402615065"/>
              </p:ext>
            </p:extLst>
          </p:nvPr>
        </p:nvGraphicFramePr>
        <p:xfrm>
          <a:off x="189001" y="273050"/>
          <a:ext cx="6479999" cy="9083978"/>
        </p:xfrm>
        <a:graphic>
          <a:graphicData uri="http://schemas.openxmlformats.org/drawingml/2006/table">
            <a:tbl>
              <a:tblPr/>
              <a:tblGrid>
                <a:gridCol w="135606">
                  <a:extLst>
                    <a:ext uri="{9D8B030D-6E8A-4147-A177-3AD203B41FA5}">
                      <a16:colId xmlns:a16="http://schemas.microsoft.com/office/drawing/2014/main" val="257178749"/>
                    </a:ext>
                  </a:extLst>
                </a:gridCol>
                <a:gridCol w="262891">
                  <a:extLst>
                    <a:ext uri="{9D8B030D-6E8A-4147-A177-3AD203B41FA5}">
                      <a16:colId xmlns:a16="http://schemas.microsoft.com/office/drawing/2014/main" val="1848917121"/>
                    </a:ext>
                  </a:extLst>
                </a:gridCol>
                <a:gridCol w="373303">
                  <a:extLst>
                    <a:ext uri="{9D8B030D-6E8A-4147-A177-3AD203B41FA5}">
                      <a16:colId xmlns:a16="http://schemas.microsoft.com/office/drawing/2014/main" val="1506726398"/>
                    </a:ext>
                  </a:extLst>
                </a:gridCol>
                <a:gridCol w="157733">
                  <a:extLst>
                    <a:ext uri="{9D8B030D-6E8A-4147-A177-3AD203B41FA5}">
                      <a16:colId xmlns:a16="http://schemas.microsoft.com/office/drawing/2014/main" val="1764811099"/>
                    </a:ext>
                  </a:extLst>
                </a:gridCol>
                <a:gridCol w="157732">
                  <a:extLst>
                    <a:ext uri="{9D8B030D-6E8A-4147-A177-3AD203B41FA5}">
                      <a16:colId xmlns:a16="http://schemas.microsoft.com/office/drawing/2014/main" val="1484830605"/>
                    </a:ext>
                  </a:extLst>
                </a:gridCol>
                <a:gridCol w="157732">
                  <a:extLst>
                    <a:ext uri="{9D8B030D-6E8A-4147-A177-3AD203B41FA5}">
                      <a16:colId xmlns:a16="http://schemas.microsoft.com/office/drawing/2014/main" val="888111845"/>
                    </a:ext>
                  </a:extLst>
                </a:gridCol>
                <a:gridCol w="1072474">
                  <a:extLst>
                    <a:ext uri="{9D8B030D-6E8A-4147-A177-3AD203B41FA5}">
                      <a16:colId xmlns:a16="http://schemas.microsoft.com/office/drawing/2014/main" val="2145049294"/>
                    </a:ext>
                  </a:extLst>
                </a:gridCol>
                <a:gridCol w="1183213">
                  <a:extLst>
                    <a:ext uri="{9D8B030D-6E8A-4147-A177-3AD203B41FA5}">
                      <a16:colId xmlns:a16="http://schemas.microsoft.com/office/drawing/2014/main" val="2376403349"/>
                    </a:ext>
                  </a:extLst>
                </a:gridCol>
                <a:gridCol w="1036802">
                  <a:extLst>
                    <a:ext uri="{9D8B030D-6E8A-4147-A177-3AD203B41FA5}">
                      <a16:colId xmlns:a16="http://schemas.microsoft.com/office/drawing/2014/main" val="2589161713"/>
                    </a:ext>
                  </a:extLst>
                </a:gridCol>
                <a:gridCol w="1942513">
                  <a:extLst>
                    <a:ext uri="{9D8B030D-6E8A-4147-A177-3AD203B41FA5}">
                      <a16:colId xmlns:a16="http://schemas.microsoft.com/office/drawing/2014/main" val="1207398290"/>
                    </a:ext>
                  </a:extLst>
                </a:gridCol>
              </a:tblGrid>
              <a:tr h="205859">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出来事の類型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fontAlgn="ctr"/>
                      <a:r>
                        <a:rPr lang="zh-CN" altLang="en-US" sz="600" b="0" i="0" u="none" strike="noStrike" dirty="0">
                          <a:effectLst/>
                          <a:latin typeface="メイリオ" panose="020B0604030504040204" pitchFamily="50" charset="-128"/>
                          <a:ea typeface="メイリオ" panose="020B0604030504040204" pitchFamily="50" charset="-128"/>
                        </a:rPr>
                        <a:t>具体的</a:t>
                      </a:r>
                      <a:br>
                        <a:rPr lang="zh-CN" altLang="en-US" sz="600" b="0" i="0" u="none" strike="noStrike" dirty="0">
                          <a:effectLst/>
                          <a:latin typeface="メイリオ" panose="020B0604030504040204" pitchFamily="50" charset="-128"/>
                          <a:ea typeface="メイリオ" panose="020B0604030504040204" pitchFamily="50" charset="-128"/>
                        </a:rPr>
                      </a:br>
                      <a:r>
                        <a:rPr lang="zh-CN" altLang="en-US" sz="600" b="0" i="0" u="none" strike="noStrike" dirty="0">
                          <a:effectLst/>
                          <a:latin typeface="メイリオ" panose="020B0604030504040204" pitchFamily="50" charset="-128"/>
                          <a:ea typeface="メイリオ" panose="020B0604030504040204" pitchFamily="50" charset="-128"/>
                        </a:rPr>
                        <a:t>出来事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500" b="0" i="0" u="none" strike="noStrike" dirty="0">
                          <a:effectLst/>
                          <a:latin typeface="メイリオ" panose="020B0604030504040204" pitchFamily="50" charset="-128"/>
                          <a:ea typeface="メイリオ" panose="020B0604030504040204" pitchFamily="50" charset="-128"/>
                        </a:rPr>
                        <a:t>平均的な心理</a:t>
                      </a:r>
                      <a:endParaRPr lang="en-US" altLang="ja-JP" sz="500" b="0" i="0" u="none" strike="noStrike" dirty="0">
                        <a:effectLst/>
                        <a:latin typeface="メイリオ" panose="020B0604030504040204" pitchFamily="50" charset="-128"/>
                        <a:ea typeface="メイリオ" panose="020B0604030504040204" pitchFamily="50" charset="-128"/>
                      </a:endParaRPr>
                    </a:p>
                    <a:p>
                      <a:pPr algn="ctr" fontAlgn="ctr"/>
                      <a:r>
                        <a:rPr lang="ja-JP" altLang="en-US" sz="500" b="0" i="0" u="none" strike="noStrike" dirty="0">
                          <a:effectLst/>
                          <a:latin typeface="メイリオ" panose="020B0604030504040204" pitchFamily="50" charset="-128"/>
                          <a:ea typeface="メイリオ" panose="020B0604030504040204" pitchFamily="50" charset="-128"/>
                        </a:rPr>
                        <a:t>的負荷の強度</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心理的負荷の総合評価の視点</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心理的負荷の強度を「弱」「中」「強」と判断する具体例</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4381028"/>
                  </a:ext>
                </a:extLst>
              </a:tr>
              <a:tr h="1029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Ⅰ</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600" b="0" i="0" u="none" strike="noStrike" dirty="0">
                          <a:effectLst/>
                          <a:latin typeface="メイリオ" panose="020B0604030504040204" pitchFamily="50" charset="-128"/>
                          <a:ea typeface="メイリオ" panose="020B0604030504040204" pitchFamily="50" charset="-128"/>
                        </a:rPr>
                        <a:t>Ⅲ</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vMerge="1">
                  <a:txBody>
                    <a:bodyPr/>
                    <a:lstStyle/>
                    <a:p>
                      <a:endParaRPr kumimoji="1" lang="ja-JP" altLang="en-US"/>
                    </a:p>
                  </a:txBody>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弱</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a:effectLst/>
                          <a:latin typeface="メイリオ" panose="020B0604030504040204" pitchFamily="50" charset="-128"/>
                          <a:ea typeface="メイリオ" panose="020B0604030504040204" pitchFamily="50" charset="-128"/>
                        </a:rPr>
                        <a:t>中</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強</a:t>
                      </a:r>
                    </a:p>
                  </a:txBody>
                  <a:tcPr marL="5146" marR="5146" marT="51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744253745"/>
                  </a:ext>
                </a:extLst>
              </a:tr>
              <a:tr h="781936">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800" rtl="0" eaLnBrk="1" fontAlgn="ctr" latinLnBrk="0" hangingPunct="1">
                        <a:lnSpc>
                          <a:spcPct val="110000"/>
                        </a:lnSpc>
                        <a:spcBef>
                          <a:spcPts val="0"/>
                        </a:spcBef>
                        <a:spcAft>
                          <a:spcPts val="0"/>
                        </a:spcAft>
                        <a:buClrTx/>
                        <a:buSzTx/>
                        <a:buFontTx/>
                        <a:buNone/>
                        <a:tabLst/>
                        <a:defRPr/>
                      </a:pPr>
                      <a:r>
                        <a:rPr lang="ja-JP" altLang="en-US" sz="600" b="0" i="0" u="none" strike="noStrike" dirty="0">
                          <a:effectLst/>
                          <a:latin typeface="メイリオ" panose="020B0604030504040204" pitchFamily="50" charset="-128"/>
                          <a:ea typeface="メイリオ" panose="020B0604030504040204" pitchFamily="50" charset="-128"/>
                        </a:rPr>
                        <a:t>③</a:t>
                      </a:r>
                      <a:endParaRPr lang="en-US" altLang="ja-JP" sz="600" b="0" i="0" u="none" strike="noStrike" dirty="0">
                        <a:effectLst/>
                        <a:latin typeface="メイリオ" panose="020B0604030504040204" pitchFamily="50" charset="-128"/>
                        <a:ea typeface="メイリオ" panose="020B0604030504040204" pitchFamily="50" charset="-128"/>
                      </a:endParaRPr>
                    </a:p>
                    <a:p>
                      <a:pPr marL="0" marR="0" lvl="0" indent="0" algn="l" defTabSz="685800" rtl="0" eaLnBrk="1" fontAlgn="ctr" latinLnBrk="0" hangingPunct="1">
                        <a:lnSpc>
                          <a:spcPct val="110000"/>
                        </a:lnSpc>
                        <a:spcBef>
                          <a:spcPts val="0"/>
                        </a:spcBef>
                        <a:spcAft>
                          <a:spcPts val="0"/>
                        </a:spcAft>
                        <a:buClrTx/>
                        <a:buSzTx/>
                        <a:buFontTx/>
                        <a:buNone/>
                        <a:tabLst/>
                        <a:defRPr/>
                      </a:pPr>
                      <a:r>
                        <a:rPr lang="ja-JP" altLang="en-US" sz="600" b="0" i="0" u="none" strike="noStrike" dirty="0">
                          <a:effectLst/>
                          <a:latin typeface="メイリオ" panose="020B0604030504040204" pitchFamily="50" charset="-128"/>
                          <a:ea typeface="メイリオ" panose="020B0604030504040204" pitchFamily="50" charset="-128"/>
                        </a:rPr>
                        <a:t>仕事の量・質</a:t>
                      </a:r>
                    </a:p>
                    <a:p>
                      <a:pPr algn="l" fontAlgn="ctr">
                        <a:lnSpc>
                          <a:spcPct val="110000"/>
                        </a:lnSpc>
                      </a:pPr>
                      <a:endParaRPr lang="ja-JP" altLang="en-US" sz="60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en-US" altLang="ja-JP" sz="600" b="0" i="0" u="none" strike="noStrike" dirty="0">
                          <a:effectLst/>
                          <a:latin typeface="メイリオ" panose="020B0604030504040204" pitchFamily="50" charset="-128"/>
                          <a:ea typeface="メイリオ" panose="020B0604030504040204" pitchFamily="50" charset="-128"/>
                        </a:rPr>
                        <a:t>2</a:t>
                      </a:r>
                      <a:r>
                        <a:rPr lang="ja-JP" altLang="en-US" sz="600" b="0" i="0" u="none" strike="noStrike" dirty="0">
                          <a:effectLst/>
                          <a:latin typeface="メイリオ" panose="020B0604030504040204" pitchFamily="50" charset="-128"/>
                          <a:ea typeface="メイリオ" panose="020B0604030504040204" pitchFamily="50" charset="-128"/>
                        </a:rPr>
                        <a:t>週間以</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上にわたって休日のない連続勤務を行った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・業務の困難性、能力・経験と業務内容のギャップ、職場の支援・協力の有無及び内容等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・業務の密度、業務内容、責任等及びそれらの変化の程度等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・連続勤務の継続期間、労働時間数、勤務間インターバルの状況等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・休日労働を行った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・休日出勤により連続勤務となったが、休日の労働時間が特に短いものであった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・平日の時間外労働だけではこなせない業務量がある、休日に対応しなければならない業務が生じた等の事情により、</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2</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週間以上にわたって連続勤務を行った（</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日当たりの労働時間が特に短い場合を除く）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か月以上にわたって連続勤務を行った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2</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週間以上にわたって連続勤務を行い、その間、連日、深夜時間帯に及ぶ時間外労働を行った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（いずれも、</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日当たりの労働時間が特に短い場合を除く）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6004140"/>
                  </a:ext>
                </a:extLst>
              </a:tr>
              <a:tr h="973328">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感染症等の病気や事故の危険性が高い業務に従事した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内容・困難性（ばく露のおそれがある病原体・化学物質等の有害因子の性質・危険性等を含む）、能力・経験と業務内容のギャップ、職場の支援・協力（教育訓練の状況や防護・災害防止対策の状況等を含む）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・当該業務に従事する経緯、その予測の度合、当該業務の継続期間等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・重篤ではない感染症等の病気や事故の危険性がある業務に従事した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・感染症等の病気や事故の危険性がある業務ではあるが、防護等の対策の負担は大きいものではなかった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・感染症等の病気や事故の危険性が高い業務に従事し、防護等対策も一定の負担を伴うものであったが、確立した対策を実施すること等により職員のリスクは低減されていた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・新興感染症の感染の危険性が高い業務等に急遽従事することとなり、防護対策も試行錯誤しながら実施する中で、施設内における感染等の被害拡大も生じ、死の恐怖等を感じつつ業務を継続した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3095806"/>
                  </a:ext>
                </a:extLst>
              </a:tr>
              <a:tr h="1044221">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勤務形態、作業速度、作業環境等の変化や不規則な勤務があった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・交替制勤務、深夜勤務等、勤務形態の変化の内容、変化の程度、変化に至る経緯、変化後の状況等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・作業速度（仕事のペース）、作業環境（騒音、照明、温度、湿度、換気、臭気等）、作業場所の変化の内容、変化の程度、変化に至る経緯、変化後の状況等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・勤務の不規則な程度、一般的な日常生活・労働者の過去の経験とのギャップ、深夜勤務や勤務間インターバルの状況等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1"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1"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・日勤から夜勤、交替制勤務等に変更になったが、業務内容・業務量にも変更はなかった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・自分の勤務形態がテレワークになった、部下、上司、同僚等がテレワークになった</a:t>
                      </a:r>
                      <a:endParaRPr lang="ja-JP" altLang="en-US" sz="54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・客観的に夜勤への対応が困難な事情があり、これを会社が把握していたにもかかわらず頻回の夜勤を含む勤務に変更となり、睡眠時間帯が不規則な状況となった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・勤務形態が頻回の急な変更により著しく不規則となり、その予測も困難であって、生理的に必要な睡眠時間をまとまって確保できない状況となり、かつこれが継続した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2211096"/>
                  </a:ext>
                </a:extLst>
              </a:tr>
              <a:tr h="1353235">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④</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役割・地位の変化等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退職を強要された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・退職強要・退職勧奨に至る理由・経緯、退職強要等の態様、強要の程度、職場の人間関係等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・解雇に至る理由・経過、解雇通告や理由説明の態様、職場の人間関係等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（注</a:t>
                      </a: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ここでいう「解雇」には、労働契</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約の形式上期間を定めて雇用され</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ている者であっても、当該契約が</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期間の定めのない契約と実質的に</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異ならない状態となっている場合</a:t>
                      </a:r>
                      <a:endParaRPr lang="en-US" altLang="ja-JP" sz="48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48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480" b="0" i="0" u="none" strike="noStrike" dirty="0">
                          <a:solidFill>
                            <a:schemeClr val="tx1"/>
                          </a:solidFill>
                          <a:effectLst/>
                          <a:latin typeface="メイリオ" panose="020B0604030504040204" pitchFamily="50" charset="-128"/>
                          <a:ea typeface="メイリオ" panose="020B0604030504040204" pitchFamily="50" charset="-128"/>
                        </a:rPr>
                        <a:t>の雇止めの通知を含む。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・退職勧奨が行われたが、退職強要とはいえず、断ることによって終了し、職場の人間関係への悪影響もなかった</a:t>
                      </a:r>
                      <a: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・業務状況や労働条件に関する面談の中で上司等から退職に関する発言があったが、客観的に退職勧奨がなされたとはいえないものであった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・早期退職制度の対象となり、年齢等の要件に合致して早期退職者の募集とこれに係る個人面談が複数回なされたが、当該制度の利用が強いられたものではなかった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・強い退職勧奨（早期退職制度の強い利用勧奨を含む）が行われたが、その方法、頻度等からして強要とはいえないものであった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・退職の意思のないことを表明しているにもかかわらず、長時間にわたり又は威圧的な方法等により、執拗に退職を求められた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・突然解雇の通告を受け、何ら理由が説明されることなく又は明らかに不合理な理由が説明され、更なる説明を求めても応じられず、撤回されることもなかった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1871358"/>
                  </a:ext>
                </a:extLst>
              </a:tr>
              <a:tr h="1155269">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転勤・配</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置転換等があった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・職種、職務の変化の程度、転勤・配置転換等の理由・経緯等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・転勤の場合、単身赴任の有無、海外の治安の状況等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・業務の困難性、能力・経験と業務内容のギャップ等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・その後の業務内容、業務量の</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程度、職場の人間関係、職場の支援・協力の有無及び内容等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470" b="0" i="0" u="none" strike="noStrike" dirty="0">
                          <a:solidFill>
                            <a:schemeClr val="tx1"/>
                          </a:solidFill>
                          <a:effectLst/>
                          <a:latin typeface="メイリオ" panose="020B0604030504040204" pitchFamily="50" charset="-128"/>
                          <a:ea typeface="メイリオ" panose="020B0604030504040204" pitchFamily="50" charset="-128"/>
                        </a:rPr>
                        <a:t>（注）出向を含む。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・以前に経験した場所・業務である等、転勤・配置転換等の後の業務が容易に対応できるものであり、変化後の業務の負荷が軽微であった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・過去に経験した場所・業務ではないものの、経験、年齢、職種等に応じた通常の転勤・配置転換等であり、その後の業務に対応した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注</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ここでの「転勤」は、勤務</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場所の変更であって転居を</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伴うものを指す。「配置転</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換」は、所属部署（担当係 </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等）、勤務場所の変更を指</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し、転居を伴うものを除く。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・転勤先は初めて赴任する外国であって現地の職員との会話が不能、治安状況が不安といったような事情から、転勤後の業務遂行に著しい困難を伴った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・配置転換後の業務が、過去に経験した業務と全く異なる質のものであり、これに対応するのに多大な労力を費やした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・配置転換後の地位が、過去の経験からみて異例なほど重い責任が課されるものであり、これに対応するのに多大な労力を費やした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・配置転換の内容が左遷（明らかな降格で配置転換としては異例、不合理なもの）であって職場内で孤立した状況になり、配置転換後の業務遂行に著しい困難を伴った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20864932"/>
                  </a:ext>
                </a:extLst>
              </a:tr>
              <a:tr h="961363">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複数名で担当していた業務を</a:t>
                      </a:r>
                      <a:r>
                        <a:rPr lang="en-US" altLang="ja-JP" sz="60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600" b="0" i="0" u="none" strike="noStrike" dirty="0">
                          <a:effectLst/>
                          <a:latin typeface="メイリオ" panose="020B0604030504040204" pitchFamily="50" charset="-128"/>
                          <a:ea typeface="メイリオ" panose="020B0604030504040204" pitchFamily="50" charset="-128"/>
                        </a:rPr>
                        <a:t>人で担当するようになった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・職務、責任、業務内容、業務量の変化の程度等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・その後の業務内容、業務量の</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程度、職場の人間関係、職場の支援・協力の有無及び内容等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・複数名で担当していた業務を</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人で担当するようになったが、業務内容・業務量はほとんど変化がなかった、職場の支援が十分になされていた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・複数名で担当していた業務を</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人で担当するようになったが、研修・引継期間等の終了に伴うもので、本来</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人で担当することが予定されたものであった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・複数名で担当していた業務を</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人で担当するようになり、業務内容・業務量が増加するとともに、職場の支援が少なく業務に係る相談や休暇取得が困難となった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・人員削減等のため業務を</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1</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人で担当するようになり、職場の支援等もなされず孤立した状態で業務内容、業務量、責任が著しく増加して業務密度が高まり、必要な休憩・休日も取れない等常時緊張を強いられるような状態となって業務遂行に著しい困難を伴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7633801"/>
                  </a:ext>
                </a:extLst>
              </a:tr>
              <a:tr h="845847">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雇用形態や国籍、性別等を理由に、不利益な処遇等を受けた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・不利益な処遇等（差別に該当する場合も含む）の理由・経緯、内</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容、程度、職場の人間関係等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・その継続する状況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・労働者間に処遇の差異があるが、その差は小さいものであった、又は理由のあるものであった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・軽微な不利益処遇を受けたが、理由のあるものであった（客観的には不利益とはいえないものも含む）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・非正規雇用労働者であるなどの雇用形態や国籍、性別等の理由、又はその他の理由により、不利益な処遇等を受けた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・雇用形態や国籍、人種、信条、性別等を理由になされた仕事上の差別、不利益取扱いの程度が著しく大きく、人格を否定するようなものであって、かつこれが継続した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　性的指向・性自認に関する差別等を含む。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0942925"/>
                  </a:ext>
                </a:extLst>
              </a:tr>
              <a:tr h="629362">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自分の昇格・昇進</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等の立</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場・地位</a:t>
                      </a:r>
                      <a:endParaRPr lang="en-US" altLang="ja-JP" sz="600" b="0" i="0" u="none" strike="noStrike" dirty="0">
                        <a:effectLst/>
                        <a:latin typeface="メイリオ" panose="020B0604030504040204" pitchFamily="50" charset="-128"/>
                        <a:ea typeface="メイリオ" panose="020B0604030504040204" pitchFamily="50" charset="-128"/>
                      </a:endParaRPr>
                    </a:p>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の変更があった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・職務・責任、職場における役割・位置付けの変化の程度等</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・その後の業務内容、職場の人</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間関係等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・昇進し管理業務等を新たに担当することとなったが、本人の能力や経験と乖離したものではなかった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・本人の経験等と著しく乖離した責任が課せられたものであったが、職場内における研修・支援等があり、昇進後の職責は困難なものではなかった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・本人の経験等と著しく乖離した重い責任・極めて困難な職責が課せられ、職場の支援等もなされず孤立した状態で当該職責を果たすこととなり、当該昇進後の業務に多大な労力を費やした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871869"/>
                  </a:ext>
                </a:extLst>
              </a:tr>
              <a:tr h="895908">
                <a:tc>
                  <a:txBody>
                    <a:bodyPr/>
                    <a:lstStyle/>
                    <a:p>
                      <a:pPr algn="ctr" fontAlgn="ctr"/>
                      <a:r>
                        <a:rPr lang="en-US" altLang="ja-JP" sz="600" b="0" i="0" u="none" strike="noStrike">
                          <a:effectLst/>
                          <a:latin typeface="メイリオ" panose="020B0604030504040204" pitchFamily="50" charset="-128"/>
                          <a:ea typeface="メイリオ" panose="020B0604030504040204" pitchFamily="50" charset="-128"/>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lnSpc>
                          <a:spcPct val="110000"/>
                        </a:lnSpc>
                      </a:pPr>
                      <a:r>
                        <a:rPr lang="ja-JP" altLang="en-US" sz="600" b="0" i="0" u="none" strike="noStrike" dirty="0">
                          <a:effectLst/>
                          <a:latin typeface="メイリオ" panose="020B0604030504040204" pitchFamily="50" charset="-128"/>
                          <a:ea typeface="メイリオ" panose="020B0604030504040204" pitchFamily="50" charset="-128"/>
                        </a:rPr>
                        <a:t>雇用契約期間の</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満了が</a:t>
                      </a:r>
                      <a:br>
                        <a:rPr lang="ja-JP" altLang="en-US" sz="600" b="0" i="0" u="none" strike="noStrike" dirty="0">
                          <a:effectLst/>
                          <a:latin typeface="メイリオ" panose="020B0604030504040204" pitchFamily="50" charset="-128"/>
                          <a:ea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rPr>
                        <a:t>迫った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lnSpc>
                          <a:spcPct val="110000"/>
                        </a:lnSpc>
                      </a:pPr>
                      <a:r>
                        <a:rPr lang="ja-JP" altLang="en-US" sz="600" b="0" i="0" u="none" strike="noStrike">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・契約締結時、期間満了前の説</a:t>
                      </a:r>
                      <a:endParaRPr lang="en-US" altLang="ja-JP" sz="540" b="0" i="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lnSpc>
                          <a:spcPct val="110000"/>
                        </a:lnSpc>
                      </a:pP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明の有無、その内容、その後の状況、職場の人間関係等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「弱」である例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・契約期間の満了が迫ったが、契約更新が見込まれるものであった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・契約終了（雇止め）の通告があったが、事前に十分な説明が尽くされる等、契約更新が期待されるものではなかった</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・派遣先における派遣期間の終了が迫ったが、派遣元において雇用維持がなされる状況であった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「中」になる例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t/>
                      </a:r>
                      <a:br>
                        <a:rPr lang="ja-JP" altLang="en-US" sz="540" b="0" i="0" u="none" strike="sng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・事前の説明が尽くされていな</a:t>
                      </a:r>
                      <a:b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い突然の契約終了（雇止め）通告であり契約終了までの期間が短かかった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lnSpc>
                          <a:spcPct val="110000"/>
                        </a:lnSpc>
                      </a:pP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「強」になる例</a:t>
                      </a:r>
                      <a: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t>】</a:t>
                      </a:r>
                      <a:br>
                        <a:rPr lang="en-US" altLang="ja-JP" sz="540" b="0" i="0" u="none" strike="noStrike" dirty="0">
                          <a:solidFill>
                            <a:schemeClr val="tx1"/>
                          </a:solidFill>
                          <a:effectLst/>
                          <a:latin typeface="メイリオ" panose="020B0604030504040204" pitchFamily="50" charset="-128"/>
                          <a:ea typeface="メイリオ" panose="020B0604030504040204" pitchFamily="50" charset="-128"/>
                        </a:rPr>
                      </a:br>
                      <a:r>
                        <a:rPr lang="ja-JP" altLang="en-US" sz="540" b="0" i="0" u="none" strike="noStrike" dirty="0">
                          <a:solidFill>
                            <a:schemeClr val="tx1"/>
                          </a:solidFill>
                          <a:effectLst/>
                          <a:latin typeface="メイリオ" panose="020B0604030504040204" pitchFamily="50" charset="-128"/>
                          <a:ea typeface="メイリオ" panose="020B0604030504040204" pitchFamily="50" charset="-128"/>
                        </a:rPr>
                        <a:t>・契約の更新等を強く期待することが合理的な状況であった（上司等がそのような言動を継続的に行っていた）にもかかわらず、突然に契約終了（雇止め）が通告され、通告時の態様も著しく配慮を欠くものであっ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8873417"/>
                  </a:ext>
                </a:extLst>
              </a:tr>
            </a:tbl>
          </a:graphicData>
        </a:graphic>
      </p:graphicFrame>
      <p:sp>
        <p:nvSpPr>
          <p:cNvPr id="3" name="フッター プレースホルダー 5">
            <a:extLst>
              <a:ext uri="{FF2B5EF4-FFF2-40B4-BE49-F238E27FC236}">
                <a16:creationId xmlns:a16="http://schemas.microsoft.com/office/drawing/2014/main" id="{34D7C394-820C-6B16-D5AC-DE3A7B64D745}"/>
              </a:ext>
            </a:extLst>
          </p:cNvPr>
          <p:cNvSpPr>
            <a:spLocks noGrp="1"/>
          </p:cNvSpPr>
          <p:nvPr>
            <p:ph type="ftr" sz="quarter" idx="11"/>
          </p:nvPr>
        </p:nvSpPr>
        <p:spPr>
          <a:xfrm>
            <a:off x="2177255" y="9312401"/>
            <a:ext cx="2503490" cy="722983"/>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7</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100322135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FF3300"/>
          </a:solidFill>
          <a:prstDash val="solid"/>
          <a:round/>
          <a:headEnd type="none" w="med" len="med"/>
          <a:tailEnd type="none" w="med" len="med"/>
        </a:ln>
        <a:effectLst/>
      </a:spPr>
      <a:bodyPr vert="horz" wrap="square" lIns="91440" tIns="45720" rIns="36000" bIns="45720" numCol="1" rtlCol="0" anchor="ctr"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000" b="0" i="0" u="none" strike="noStrike" cap="none" normalizeH="0" baseline="0" dirty="0" smtClean="0">
            <a:ln>
              <a:noFill/>
            </a:ln>
            <a:solidFill>
              <a:schemeClr val="tx2"/>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3000" b="1" i="0" u="none" strike="noStrike" cap="none" normalizeH="0" baseline="0" smtClean="0">
            <a:ln>
              <a:noFill/>
            </a:ln>
            <a:solidFill>
              <a:schemeClr val="tx2"/>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FF3300"/>
          </a:solidFill>
          <a:prstDash val="solid"/>
          <a:round/>
          <a:headEnd type="none" w="med" len="med"/>
          <a:tailEnd type="none" w="med" len="med"/>
        </a:ln>
        <a:effectLst/>
      </a:spPr>
      <a:bodyPr vert="horz" wrap="square" lIns="91440" tIns="45720" rIns="36000" bIns="45720" numCol="1" rtlCol="0" anchor="ctr"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000" b="0" i="0" u="none" strike="noStrike" cap="none" normalizeH="0" baseline="0" dirty="0" smtClean="0">
            <a:ln>
              <a:noFill/>
            </a:ln>
            <a:solidFill>
              <a:schemeClr val="tx2"/>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3000" b="1" i="0" u="none" strike="noStrike" cap="none" normalizeH="0" baseline="0" smtClean="0">
            <a:ln>
              <a:noFill/>
            </a:ln>
            <a:solidFill>
              <a:schemeClr val="tx2"/>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5721</TotalTime>
  <Words>16549</Words>
  <Application>Microsoft Office PowerPoint</Application>
  <PresentationFormat>A4 210 x 297 mm</PresentationFormat>
  <Paragraphs>1157</Paragraphs>
  <Slides>16</Slides>
  <Notes>5</Notes>
  <HiddenSlides>0</HiddenSlides>
  <MMClips>0</MMClips>
  <ScaleCrop>false</ScaleCrop>
  <HeadingPairs>
    <vt:vector size="6" baseType="variant">
      <vt:variant>
        <vt:lpstr>使用されているフォント</vt:lpstr>
      </vt:variant>
      <vt:variant>
        <vt:i4>14</vt:i4>
      </vt:variant>
      <vt:variant>
        <vt:lpstr>テーマ</vt:lpstr>
      </vt:variant>
      <vt:variant>
        <vt:i4>3</vt:i4>
      </vt:variant>
      <vt:variant>
        <vt:lpstr>スライド タイトル</vt:lpstr>
      </vt:variant>
      <vt:variant>
        <vt:i4>16</vt:i4>
      </vt:variant>
    </vt:vector>
  </HeadingPairs>
  <TitlesOfParts>
    <vt:vector size="33" baseType="lpstr">
      <vt:lpstr>HGPｺﾞｼｯｸM</vt:lpstr>
      <vt:lpstr>HG丸ｺﾞｼｯｸM-PRO</vt:lpstr>
      <vt:lpstr>ＭＳ Ｐゴシック</vt:lpstr>
      <vt:lpstr>ＭＳ 明朝</vt:lpstr>
      <vt:lpstr>メイリオ</vt:lpstr>
      <vt:lpstr>游ゴシック</vt:lpstr>
      <vt:lpstr>游ゴシック Light</vt:lpstr>
      <vt:lpstr>Arial</vt:lpstr>
      <vt:lpstr>Calibri</vt:lpstr>
      <vt:lpstr>Calibri Light</vt:lpstr>
      <vt:lpstr>Century</vt:lpstr>
      <vt:lpstr>Segoe UI</vt:lpstr>
      <vt:lpstr>Times New Roman</vt:lpstr>
      <vt:lpstr>Wingdings</vt:lpstr>
      <vt:lpstr>標準デザイン</vt:lpstr>
      <vt:lpstr>1_標準デザイン</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舟本栄子</cp:lastModifiedBy>
  <cp:revision>86</cp:revision>
  <cp:lastPrinted>2023-09-11T05:40:15Z</cp:lastPrinted>
  <dcterms:created xsi:type="dcterms:W3CDTF">2023-08-09T07:06:20Z</dcterms:created>
  <dcterms:modified xsi:type="dcterms:W3CDTF">2023-09-14T05:05:47Z</dcterms:modified>
</cp:coreProperties>
</file>