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968466-9285-43EA-8690-D6E024A4DA6D}" v="15" dt="2023-05-22T03:00:38.0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3C27-4B45-4BEE-91E0-E3F7D302C706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1BFC-D8A1-46ED-BEC1-A75032A2C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66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3C27-4B45-4BEE-91E0-E3F7D302C706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1BFC-D8A1-46ED-BEC1-A75032A2C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17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3C27-4B45-4BEE-91E0-E3F7D302C706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1BFC-D8A1-46ED-BEC1-A75032A2C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676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3C27-4B45-4BEE-91E0-E3F7D302C706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1BFC-D8A1-46ED-BEC1-A75032A2C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58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3C27-4B45-4BEE-91E0-E3F7D302C706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1BFC-D8A1-46ED-BEC1-A75032A2C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16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3C27-4B45-4BEE-91E0-E3F7D302C706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1BFC-D8A1-46ED-BEC1-A75032A2C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50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3C27-4B45-4BEE-91E0-E3F7D302C706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1BFC-D8A1-46ED-BEC1-A75032A2C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75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3C27-4B45-4BEE-91E0-E3F7D302C706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1BFC-D8A1-46ED-BEC1-A75032A2C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01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3C27-4B45-4BEE-91E0-E3F7D302C706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1BFC-D8A1-46ED-BEC1-A75032A2C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03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3C27-4B45-4BEE-91E0-E3F7D302C706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1BFC-D8A1-46ED-BEC1-A75032A2C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59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3C27-4B45-4BEE-91E0-E3F7D302C706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1BFC-D8A1-46ED-BEC1-A75032A2C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60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D3C27-4B45-4BEE-91E0-E3F7D302C706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11BFC-D8A1-46ED-BEC1-A75032A2C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31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BA9542E-653C-5FFB-04B7-4C264D6BFFE8}"/>
              </a:ext>
            </a:extLst>
          </p:cNvPr>
          <p:cNvSpPr txBox="1"/>
          <p:nvPr/>
        </p:nvSpPr>
        <p:spPr>
          <a:xfrm>
            <a:off x="1712975" y="197964"/>
            <a:ext cx="34320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仕事と育児の両立支援制度概要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790C33D-4D29-ECD1-96C5-07EF88118703}"/>
              </a:ext>
            </a:extLst>
          </p:cNvPr>
          <p:cNvGrpSpPr/>
          <p:nvPr/>
        </p:nvGrpSpPr>
        <p:grpSpPr>
          <a:xfrm>
            <a:off x="402686" y="5044698"/>
            <a:ext cx="6109365" cy="2458974"/>
            <a:chOff x="506780" y="4768334"/>
            <a:chExt cx="6109365" cy="2458974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CD6897CD-96F4-0684-EE7C-B22E7E75C03D}"/>
                </a:ext>
              </a:extLst>
            </p:cNvPr>
            <p:cNvSpPr txBox="1"/>
            <p:nvPr/>
          </p:nvSpPr>
          <p:spPr>
            <a:xfrm>
              <a:off x="1712975" y="4768334"/>
              <a:ext cx="343204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dirty="0"/>
                <a:t>仕事と介護の両立支援制度概要</a:t>
              </a:r>
            </a:p>
          </p:txBody>
        </p: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991F84ED-1846-2208-9F22-2DE1D98CAF08}"/>
                </a:ext>
              </a:extLst>
            </p:cNvPr>
            <p:cNvGrpSpPr/>
            <p:nvPr/>
          </p:nvGrpSpPr>
          <p:grpSpPr>
            <a:xfrm>
              <a:off x="506780" y="5226952"/>
              <a:ext cx="6109365" cy="2000356"/>
              <a:chOff x="670554" y="5288507"/>
              <a:chExt cx="6109365" cy="2000356"/>
            </a:xfrm>
          </p:grpSpPr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E4DC86FD-1254-64CD-40A3-A5D9E3DDEAE2}"/>
                  </a:ext>
                </a:extLst>
              </p:cNvPr>
              <p:cNvSpPr txBox="1"/>
              <p:nvPr/>
            </p:nvSpPr>
            <p:spPr>
              <a:xfrm>
                <a:off x="670554" y="5288507"/>
                <a:ext cx="6109365" cy="2000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ja-JP" altLang="en-US" sz="1400" dirty="0"/>
                  <a:t>〇介護休業：対象家族１人につき通算９３日まで（３回まで分割可能）</a:t>
                </a:r>
                <a:endParaRPr kumimoji="1" lang="en-US" altLang="ja-JP" sz="1400" dirty="0"/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1400" dirty="0"/>
                  <a:t>〇介護短時間勤務制度：対象家族１人につき３年の間で２回まで</a:t>
                </a:r>
                <a:endParaRPr kumimoji="1" lang="en-US" altLang="ja-JP" sz="1400" dirty="0"/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1400" dirty="0"/>
                  <a:t>〇介護休暇：１年に５日まで（対象家族が２人以上の場合は１０日）</a:t>
                </a:r>
                <a:endParaRPr kumimoji="1" lang="en-US" altLang="ja-JP" sz="1400" dirty="0"/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1400" dirty="0"/>
                  <a:t>〇所定外労働の制限</a:t>
                </a:r>
                <a:endParaRPr kumimoji="1" lang="en-US" altLang="ja-JP" sz="1400" dirty="0"/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1400" dirty="0"/>
                  <a:t>〇時間外労働の制限　　　介護期間中、回数制限なし</a:t>
                </a:r>
                <a:endParaRPr kumimoji="1" lang="en-US" altLang="ja-JP" sz="1400" dirty="0"/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1400" dirty="0"/>
                  <a:t>〇深夜業の制限</a:t>
                </a:r>
              </a:p>
            </p:txBody>
          </p:sp>
          <p:sp>
            <p:nvSpPr>
              <p:cNvPr id="14" name="右中かっこ 13">
                <a:extLst>
                  <a:ext uri="{FF2B5EF4-FFF2-40B4-BE49-F238E27FC236}">
                    <a16:creationId xmlns:a16="http://schemas.microsoft.com/office/drawing/2014/main" id="{BCEE9681-6CB6-1BD9-062E-4998BB1EEDB2}"/>
                  </a:ext>
                </a:extLst>
              </p:cNvPr>
              <p:cNvSpPr/>
              <p:nvPr/>
            </p:nvSpPr>
            <p:spPr>
              <a:xfrm>
                <a:off x="2422478" y="6393976"/>
                <a:ext cx="252483" cy="798393"/>
              </a:xfrm>
              <a:prstGeom prst="rightBrac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E2C2F309-92B2-3036-8AF6-C08B6F189CE9}"/>
              </a:ext>
            </a:extLst>
          </p:cNvPr>
          <p:cNvGrpSpPr/>
          <p:nvPr/>
        </p:nvGrpSpPr>
        <p:grpSpPr>
          <a:xfrm>
            <a:off x="127581" y="7592958"/>
            <a:ext cx="6621235" cy="2229063"/>
            <a:chOff x="345947" y="7478973"/>
            <a:chExt cx="6109365" cy="2229063"/>
          </a:xfrm>
        </p:grpSpPr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C18605C7-5C53-3FAC-3E62-E10A56CA5944}"/>
                </a:ext>
              </a:extLst>
            </p:cNvPr>
            <p:cNvSpPr txBox="1"/>
            <p:nvPr/>
          </p:nvSpPr>
          <p:spPr>
            <a:xfrm>
              <a:off x="366417" y="7567459"/>
              <a:ext cx="587043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+mn-ea"/>
                </a:rPr>
                <a:t>（育児休業・介護休業等に関する相談窓口）</a:t>
              </a:r>
              <a:endParaRPr kumimoji="1" lang="en-US" altLang="ja-JP" sz="1200" dirty="0">
                <a:latin typeface="+mn-ea"/>
              </a:endParaRPr>
            </a:p>
            <a:p>
              <a:r>
                <a:rPr kumimoji="1" lang="ja-JP" altLang="en-US" sz="1200" dirty="0">
                  <a:latin typeface="+mn-ea"/>
                </a:rPr>
                <a:t>　</a:t>
              </a:r>
              <a:endParaRPr kumimoji="1" lang="en-US" altLang="ja-JP" sz="1200" dirty="0">
                <a:latin typeface="+mn-ea"/>
              </a:endParaRPr>
            </a:p>
            <a:p>
              <a:r>
                <a:rPr kumimoji="1" lang="ja-JP" altLang="en-US" sz="1200" dirty="0">
                  <a:latin typeface="+mn-ea"/>
                </a:rPr>
                <a:t>　〇部署：</a:t>
              </a:r>
              <a:endParaRPr kumimoji="1" lang="en-US" altLang="ja-JP" sz="1200" dirty="0">
                <a:latin typeface="+mn-ea"/>
              </a:endParaRPr>
            </a:p>
            <a:p>
              <a:endParaRPr kumimoji="1" lang="en-US" altLang="ja-JP" sz="1200" dirty="0">
                <a:latin typeface="+mn-ea"/>
              </a:endParaRPr>
            </a:p>
            <a:p>
              <a:endParaRPr kumimoji="1" lang="en-US" altLang="ja-JP" sz="1200" dirty="0">
                <a:latin typeface="+mn-ea"/>
              </a:endParaRPr>
            </a:p>
            <a:p>
              <a:r>
                <a:rPr kumimoji="1" lang="ja-JP" altLang="en-US" sz="1200" dirty="0">
                  <a:latin typeface="+mn-ea"/>
                </a:rPr>
                <a:t>　〇担当者：</a:t>
              </a:r>
              <a:endParaRPr kumimoji="1" lang="en-US" altLang="ja-JP" sz="1200" dirty="0">
                <a:latin typeface="+mn-ea"/>
              </a:endParaRPr>
            </a:p>
            <a:p>
              <a:endParaRPr kumimoji="1" lang="en-US" altLang="ja-JP" sz="1200" dirty="0">
                <a:latin typeface="+mn-ea"/>
              </a:endParaRPr>
            </a:p>
            <a:p>
              <a:endParaRPr kumimoji="1" lang="en-US" altLang="ja-JP" sz="1200" dirty="0">
                <a:latin typeface="+mn-ea"/>
              </a:endParaRPr>
            </a:p>
            <a:p>
              <a:r>
                <a:rPr kumimoji="1" lang="ja-JP" altLang="en-US" sz="1200" dirty="0">
                  <a:latin typeface="+mn-ea"/>
                </a:rPr>
                <a:t>　〇内線・メールアドレス：</a:t>
              </a:r>
              <a:endParaRPr kumimoji="1" lang="en-US" altLang="ja-JP" sz="1200" dirty="0">
                <a:latin typeface="+mn-ea"/>
              </a:endParaRPr>
            </a:p>
            <a:p>
              <a:endParaRPr kumimoji="1" lang="ja-JP" altLang="en-US" sz="1200" dirty="0">
                <a:latin typeface="+mn-ea"/>
              </a:endParaRPr>
            </a:p>
          </p:txBody>
        </p:sp>
        <p:sp>
          <p:nvSpPr>
            <p:cNvPr id="18" name="四角形: 角を丸くする 17">
              <a:extLst>
                <a:ext uri="{FF2B5EF4-FFF2-40B4-BE49-F238E27FC236}">
                  <a16:creationId xmlns:a16="http://schemas.microsoft.com/office/drawing/2014/main" id="{9796F043-4C4E-7080-1D5D-13806BE33375}"/>
                </a:ext>
              </a:extLst>
            </p:cNvPr>
            <p:cNvSpPr/>
            <p:nvPr/>
          </p:nvSpPr>
          <p:spPr>
            <a:xfrm>
              <a:off x="345947" y="7478973"/>
              <a:ext cx="6109365" cy="222906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30" name="図 29" descr="ダイアグラム&#10;&#10;自動的に生成された説明">
            <a:extLst>
              <a:ext uri="{FF2B5EF4-FFF2-40B4-BE49-F238E27FC236}">
                <a16:creationId xmlns:a16="http://schemas.microsoft.com/office/drawing/2014/main" id="{78F76FB0-10F6-A40B-5739-D347FA4ADA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2" y="616545"/>
            <a:ext cx="6621235" cy="441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041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116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2023-05-25T02:14:20Z</dcterms:created>
  <dcterms:modified xsi:type="dcterms:W3CDTF">2023-05-25T02:14:47Z</dcterms:modified>
</cp:coreProperties>
</file>