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744" y="-12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CE7B35A-D9C5-4759-98EA-A18B36F0DF37}" type="datetimeFigureOut">
              <a:rPr kumimoji="1" lang="ja-JP" altLang="en-US" smtClean="0"/>
              <a:t>2017/12/25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9EA8248-E339-4467-97D1-DFCF4305B8A6}" type="slidenum">
              <a:rPr kumimoji="1" lang="ja-JP" altLang="en-US" smtClean="0"/>
              <a:t>‹#›</a:t>
            </a:fld>
            <a:endParaRPr kumimoji="1" lang="ja-JP" altLang="en-US"/>
          </a:p>
        </p:txBody>
      </p:sp>
    </p:spTree>
    <p:extLst>
      <p:ext uri="{BB962C8B-B14F-4D97-AF65-F5344CB8AC3E}">
        <p14:creationId xmlns:p14="http://schemas.microsoft.com/office/powerpoint/2010/main" val="30511680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3116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2331418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254439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1910008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1723803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1702422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543047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2841988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1377189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92150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8B7919-EEF6-4304-B8E1-8D9C53008F82}" type="datetimeFigureOut">
              <a:rPr kumimoji="1" lang="ja-JP" altLang="en-US" smtClean="0"/>
              <a:t>2017/12/25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1533820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B7919-EEF6-4304-B8E1-8D9C53008F82}" type="datetimeFigureOut">
              <a:rPr kumimoji="1" lang="ja-JP" altLang="en-US" smtClean="0"/>
              <a:t>2017/12/25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988FE-6F7C-4B9E-BE0C-AFBEFD822F4F}" type="slidenum">
              <a:rPr kumimoji="1" lang="ja-JP" altLang="en-US" smtClean="0"/>
              <a:t>‹#›</a:t>
            </a:fld>
            <a:endParaRPr kumimoji="1" lang="ja-JP" altLang="en-US"/>
          </a:p>
        </p:txBody>
      </p:sp>
    </p:spTree>
    <p:extLst>
      <p:ext uri="{BB962C8B-B14F-4D97-AF65-F5344CB8AC3E}">
        <p14:creationId xmlns:p14="http://schemas.microsoft.com/office/powerpoint/2010/main" val="1317820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100420" y="1716833"/>
            <a:ext cx="9777537" cy="1880221"/>
          </a:xfrm>
          <a:prstGeom prst="rect">
            <a:avLst/>
          </a:prstGeom>
          <a:ln w="28575">
            <a:solidFill>
              <a:schemeClr val="tx1"/>
            </a:solidFill>
          </a:ln>
        </p:spPr>
        <p:style>
          <a:lnRef idx="2">
            <a:schemeClr val="accent2"/>
          </a:lnRef>
          <a:fillRef idx="1">
            <a:schemeClr val="lt1"/>
          </a:fillRef>
          <a:effectRef idx="0">
            <a:schemeClr val="accent2"/>
          </a:effectRef>
          <a:fontRef idx="minor">
            <a:schemeClr val="dk1"/>
          </a:fontRef>
        </p:style>
        <p:txBody>
          <a:bodyPr wrap="square" lIns="36000" rIns="0" rtlCol="0" anchor="ctr">
            <a:noAutofit/>
          </a:bodyPr>
          <a:lstStyle/>
          <a:p>
            <a:pPr fontAlgn="base">
              <a:spcBef>
                <a:spcPct val="0"/>
              </a:spcBef>
              <a:spcAft>
                <a:spcPct val="0"/>
              </a:spcAft>
            </a:pPr>
            <a:r>
              <a:rPr lang="ja-JP" altLang="en-US" sz="1300" dirty="0">
                <a:solidFill>
                  <a:srgbClr val="000000"/>
                </a:solidFill>
              </a:rPr>
              <a:t>　</a:t>
            </a:r>
            <a:r>
              <a:rPr lang="en-US" altLang="ja-JP" sz="1400" dirty="0" smtClean="0">
                <a:solidFill>
                  <a:srgbClr val="000000"/>
                </a:solidFill>
                <a:latin typeface="+mn-ea"/>
              </a:rPr>
              <a:t>47</a:t>
            </a:r>
            <a:r>
              <a:rPr lang="ja-JP" altLang="en-US" sz="1400" dirty="0" smtClean="0">
                <a:solidFill>
                  <a:srgbClr val="000000"/>
                </a:solidFill>
                <a:latin typeface="+mn-ea"/>
              </a:rPr>
              <a:t>都道府県において、</a:t>
            </a:r>
            <a:r>
              <a:rPr lang="ja-JP" altLang="en-US" sz="1400" dirty="0" smtClean="0">
                <a:solidFill>
                  <a:srgbClr val="000000"/>
                </a:solidFill>
              </a:rPr>
              <a:t>以下の事業を民間団体に委託して実施する。</a:t>
            </a:r>
            <a:endParaRPr lang="en-US" altLang="ja-JP" sz="1400" dirty="0" smtClean="0">
              <a:solidFill>
                <a:srgbClr val="000000"/>
              </a:solidFill>
            </a:endParaRPr>
          </a:p>
          <a:p>
            <a:pPr defTabSz="914400" fontAlgn="base">
              <a:spcBef>
                <a:spcPct val="0"/>
              </a:spcBef>
              <a:spcAft>
                <a:spcPct val="0"/>
              </a:spcAft>
            </a:pPr>
            <a:endParaRPr lang="en-US" altLang="ja-JP" sz="800" b="1" u="sng" dirty="0">
              <a:solidFill>
                <a:srgbClr val="000000"/>
              </a:solidFill>
            </a:endParaRPr>
          </a:p>
          <a:p>
            <a:pPr defTabSz="914400" fontAlgn="base">
              <a:spcBef>
                <a:spcPct val="0"/>
              </a:spcBef>
              <a:spcAft>
                <a:spcPct val="0"/>
              </a:spcAft>
            </a:pPr>
            <a:r>
              <a:rPr lang="ja-JP" altLang="en-US" sz="1400" b="1" u="sng" dirty="0" smtClean="0">
                <a:solidFill>
                  <a:srgbClr val="000000"/>
                </a:solidFill>
              </a:rPr>
              <a:t>①　先進事業所モデル調査</a:t>
            </a:r>
            <a:endParaRPr lang="en-US" altLang="ja-JP" sz="1400" b="1" u="sng" dirty="0" smtClean="0">
              <a:solidFill>
                <a:srgbClr val="000000"/>
              </a:solidFill>
            </a:endParaRPr>
          </a:p>
          <a:p>
            <a:pPr defTabSz="914400" fontAlgn="base">
              <a:spcBef>
                <a:spcPct val="0"/>
              </a:spcBef>
              <a:spcAft>
                <a:spcPct val="0"/>
              </a:spcAft>
            </a:pPr>
            <a:r>
              <a:rPr lang="ja-JP" altLang="en-US" sz="1400" dirty="0">
                <a:solidFill>
                  <a:srgbClr val="000000"/>
                </a:solidFill>
              </a:rPr>
              <a:t>　</a:t>
            </a:r>
            <a:r>
              <a:rPr lang="ja-JP" altLang="en-US" sz="1400" dirty="0" smtClean="0">
                <a:solidFill>
                  <a:srgbClr val="000000"/>
                </a:solidFill>
              </a:rPr>
              <a:t>　様々</a:t>
            </a:r>
            <a:r>
              <a:rPr lang="ja-JP" altLang="en-US" sz="1400" dirty="0">
                <a:solidFill>
                  <a:srgbClr val="000000"/>
                </a:solidFill>
              </a:rPr>
              <a:t>な雇用管理改善の取組の一環として介護ロボットの導入や</a:t>
            </a:r>
            <a:r>
              <a:rPr lang="en-US" altLang="ja-JP" sz="1400" dirty="0">
                <a:solidFill>
                  <a:srgbClr val="000000"/>
                </a:solidFill>
                <a:latin typeface="+mn-ea"/>
              </a:rPr>
              <a:t>ICT</a:t>
            </a:r>
            <a:r>
              <a:rPr lang="ja-JP" altLang="en-US" sz="1400" dirty="0">
                <a:solidFill>
                  <a:srgbClr val="000000"/>
                </a:solidFill>
              </a:rPr>
              <a:t>を活用したペーパーレス化などを組み合わせた先進的な</a:t>
            </a:r>
            <a:r>
              <a:rPr lang="ja-JP" altLang="en-US" sz="1400" dirty="0" smtClean="0">
                <a:solidFill>
                  <a:srgbClr val="000000"/>
                </a:solidFill>
              </a:rPr>
              <a:t>取　</a:t>
            </a:r>
            <a:endParaRPr lang="en-US" altLang="ja-JP" sz="1400" dirty="0" smtClean="0">
              <a:solidFill>
                <a:srgbClr val="000000"/>
              </a:solidFill>
            </a:endParaRPr>
          </a:p>
          <a:p>
            <a:pPr defTabSz="914400" fontAlgn="base">
              <a:spcBef>
                <a:spcPct val="0"/>
              </a:spcBef>
              <a:spcAft>
                <a:spcPct val="0"/>
              </a:spcAft>
            </a:pPr>
            <a:r>
              <a:rPr lang="ja-JP" altLang="en-US" sz="1400" dirty="0">
                <a:solidFill>
                  <a:srgbClr val="000000"/>
                </a:solidFill>
              </a:rPr>
              <a:t>　</a:t>
            </a:r>
            <a:r>
              <a:rPr lang="ja-JP" altLang="en-US" sz="1400" dirty="0" smtClean="0">
                <a:solidFill>
                  <a:srgbClr val="000000"/>
                </a:solidFill>
              </a:rPr>
              <a:t>組</a:t>
            </a:r>
            <a:r>
              <a:rPr lang="ja-JP" altLang="en-US" sz="1400" dirty="0">
                <a:solidFill>
                  <a:srgbClr val="000000"/>
                </a:solidFill>
              </a:rPr>
              <a:t>を</a:t>
            </a:r>
            <a:r>
              <a:rPr lang="ja-JP" altLang="en-US" sz="1400" dirty="0" smtClean="0">
                <a:solidFill>
                  <a:srgbClr val="000000"/>
                </a:solidFill>
              </a:rPr>
              <a:t>行っている</a:t>
            </a:r>
            <a:r>
              <a:rPr lang="ja-JP" altLang="en-US" sz="1400" dirty="0">
                <a:solidFill>
                  <a:srgbClr val="000000"/>
                </a:solidFill>
              </a:rPr>
              <a:t>介護事業所における雇用管理改善に関する課題や好事例の把握などのモデル調査及び</a:t>
            </a:r>
            <a:r>
              <a:rPr lang="ja-JP" altLang="en-US" sz="1400" dirty="0" smtClean="0">
                <a:solidFill>
                  <a:srgbClr val="000000"/>
                </a:solidFill>
              </a:rPr>
              <a:t>コンサルティング</a:t>
            </a:r>
            <a:endParaRPr lang="en-US" altLang="ja-JP" sz="1400" b="1" u="sng" dirty="0" smtClean="0">
              <a:solidFill>
                <a:srgbClr val="000000"/>
              </a:solidFill>
            </a:endParaRPr>
          </a:p>
          <a:p>
            <a:pPr fontAlgn="base">
              <a:spcBef>
                <a:spcPct val="0"/>
              </a:spcBef>
              <a:spcAft>
                <a:spcPct val="0"/>
              </a:spcAft>
            </a:pPr>
            <a:endParaRPr lang="en-US" altLang="ja-JP" sz="800" b="1" u="sng" dirty="0" smtClean="0">
              <a:solidFill>
                <a:srgbClr val="000000"/>
              </a:solidFill>
            </a:endParaRPr>
          </a:p>
          <a:p>
            <a:pPr fontAlgn="base">
              <a:spcBef>
                <a:spcPct val="0"/>
              </a:spcBef>
              <a:spcAft>
                <a:spcPct val="0"/>
              </a:spcAft>
            </a:pPr>
            <a:r>
              <a:rPr lang="ja-JP" altLang="en-US" sz="1400" b="1" u="sng" dirty="0" smtClean="0">
                <a:solidFill>
                  <a:srgbClr val="000000"/>
                </a:solidFill>
              </a:rPr>
              <a:t>②　地域ネットワーク・コミュニティ構築</a:t>
            </a:r>
            <a:endParaRPr lang="en-US" altLang="ja-JP" sz="1400" b="1" dirty="0" smtClean="0">
              <a:solidFill>
                <a:srgbClr val="000000"/>
              </a:solidFill>
            </a:endParaRPr>
          </a:p>
          <a:p>
            <a:pPr fontAlgn="base">
              <a:spcBef>
                <a:spcPct val="0"/>
              </a:spcBef>
              <a:spcAft>
                <a:spcPct val="0"/>
              </a:spcAft>
            </a:pPr>
            <a:r>
              <a:rPr lang="ja-JP" altLang="en-US" sz="1400" dirty="0">
                <a:solidFill>
                  <a:srgbClr val="000000"/>
                </a:solidFill>
              </a:rPr>
              <a:t>　</a:t>
            </a:r>
            <a:r>
              <a:rPr lang="ja-JP" altLang="en-US" sz="1400" dirty="0" smtClean="0">
                <a:solidFill>
                  <a:srgbClr val="000000"/>
                </a:solidFill>
              </a:rPr>
              <a:t>　雇用</a:t>
            </a:r>
            <a:r>
              <a:rPr lang="ja-JP" altLang="en-US" sz="1400" dirty="0">
                <a:solidFill>
                  <a:srgbClr val="000000"/>
                </a:solidFill>
              </a:rPr>
              <a:t>管理改善に積極的に取り組む事業主を中心とした地域ネットワーク・</a:t>
            </a:r>
            <a:r>
              <a:rPr lang="ja-JP" altLang="en-US" sz="1400" dirty="0" smtClean="0">
                <a:solidFill>
                  <a:srgbClr val="000000"/>
                </a:solidFill>
              </a:rPr>
              <a:t>コミュニティ</a:t>
            </a:r>
            <a:r>
              <a:rPr lang="en-US" altLang="ja-JP" sz="1400" dirty="0" smtClean="0">
                <a:solidFill>
                  <a:srgbClr val="000000"/>
                </a:solidFill>
              </a:rPr>
              <a:t>※</a:t>
            </a:r>
            <a:r>
              <a:rPr lang="ja-JP" altLang="en-US" sz="1400" dirty="0" smtClean="0">
                <a:solidFill>
                  <a:srgbClr val="000000"/>
                </a:solidFill>
              </a:rPr>
              <a:t>に</a:t>
            </a:r>
            <a:r>
              <a:rPr lang="ja-JP" altLang="en-US" sz="1400" dirty="0">
                <a:solidFill>
                  <a:srgbClr val="000000"/>
                </a:solidFill>
              </a:rPr>
              <a:t>よる地域ぐるみで</a:t>
            </a:r>
            <a:r>
              <a:rPr lang="ja-JP" altLang="en-US" sz="1400" dirty="0" err="1">
                <a:solidFill>
                  <a:srgbClr val="000000"/>
                </a:solidFill>
              </a:rPr>
              <a:t>の</a:t>
            </a:r>
            <a:r>
              <a:rPr lang="ja-JP" altLang="en-US" sz="1400" dirty="0">
                <a:solidFill>
                  <a:srgbClr val="000000"/>
                </a:solidFill>
              </a:rPr>
              <a:t>雇用管理改善</a:t>
            </a:r>
            <a:r>
              <a:rPr lang="ja-JP" altLang="en-US" sz="1400" dirty="0" smtClean="0">
                <a:solidFill>
                  <a:srgbClr val="000000"/>
                </a:solidFill>
              </a:rPr>
              <a:t>の</a:t>
            </a:r>
            <a:endParaRPr lang="en-US" altLang="ja-JP" sz="1400" dirty="0" smtClean="0">
              <a:solidFill>
                <a:srgbClr val="000000"/>
              </a:solidFill>
            </a:endParaRPr>
          </a:p>
          <a:p>
            <a:pPr fontAlgn="base">
              <a:spcBef>
                <a:spcPct val="0"/>
              </a:spcBef>
              <a:spcAft>
                <a:spcPct val="0"/>
              </a:spcAft>
            </a:pPr>
            <a:r>
              <a:rPr lang="ja-JP" altLang="en-US" sz="1400" dirty="0">
                <a:solidFill>
                  <a:srgbClr val="000000"/>
                </a:solidFill>
              </a:rPr>
              <a:t>　</a:t>
            </a:r>
            <a:r>
              <a:rPr lang="ja-JP" altLang="en-US" sz="1400" dirty="0" smtClean="0">
                <a:solidFill>
                  <a:srgbClr val="000000"/>
                </a:solidFill>
              </a:rPr>
              <a:t>実践</a:t>
            </a:r>
            <a:endParaRPr lang="en-US" altLang="ja-JP" sz="1400" b="1" u="sng" dirty="0" smtClean="0">
              <a:solidFill>
                <a:srgbClr val="000000"/>
              </a:solidFill>
            </a:endParaRPr>
          </a:p>
        </p:txBody>
      </p:sp>
      <p:sp>
        <p:nvSpPr>
          <p:cNvPr id="489506" name="AutoShape 34"/>
          <p:cNvSpPr>
            <a:spLocks noChangeArrowheads="1"/>
          </p:cNvSpPr>
          <p:nvPr/>
        </p:nvSpPr>
        <p:spPr bwMode="auto">
          <a:xfrm>
            <a:off x="113245" y="764704"/>
            <a:ext cx="9764712" cy="648072"/>
          </a:xfrm>
          <a:prstGeom prst="roundRect">
            <a:avLst>
              <a:gd name="adj" fmla="val 0"/>
            </a:avLst>
          </a:prstGeom>
          <a:solidFill>
            <a:schemeClr val="bg1"/>
          </a:solidFill>
          <a:ln w="28575">
            <a:solidFill>
              <a:schemeClr val="tx1"/>
            </a:solidFill>
            <a:round/>
            <a:headEnd/>
            <a:tailEnd/>
          </a:ln>
          <a:effectLst>
            <a:outerShdw dist="35921" dir="2700000" algn="ctr" rotWithShape="0">
              <a:schemeClr val="bg2"/>
            </a:outerShdw>
          </a:effectLst>
        </p:spPr>
        <p:txBody>
          <a:bodyPr lIns="91428" tIns="45714" rIns="91428" bIns="45714" anchor="ctr"/>
          <a:lstStyle/>
          <a:p>
            <a:pPr indent="-457200" fontAlgn="base">
              <a:lnSpc>
                <a:spcPct val="105000"/>
              </a:lnSpc>
              <a:spcBef>
                <a:spcPct val="0"/>
              </a:spcBef>
              <a:spcAft>
                <a:spcPct val="0"/>
              </a:spcAft>
              <a:defRPr/>
            </a:pPr>
            <a:r>
              <a:rPr lang="ja-JP" altLang="en-US" sz="1400" dirty="0">
                <a:solidFill>
                  <a:srgbClr val="000000"/>
                </a:solidFill>
                <a:latin typeface="ＭＳ Ｐゴシック"/>
              </a:rPr>
              <a:t>　</a:t>
            </a:r>
            <a:r>
              <a:rPr lang="ja-JP" altLang="en-US" sz="1400" dirty="0" smtClean="0">
                <a:solidFill>
                  <a:srgbClr val="000000"/>
                </a:solidFill>
                <a:latin typeface="ＭＳ Ｐゴシック"/>
              </a:rPr>
              <a:t>介護</a:t>
            </a:r>
            <a:r>
              <a:rPr lang="ja-JP" altLang="en-US" sz="1400" dirty="0">
                <a:solidFill>
                  <a:srgbClr val="000000"/>
                </a:solidFill>
                <a:latin typeface="ＭＳ Ｐゴシック"/>
              </a:rPr>
              <a:t>分野においては、人材不足が顕著となっており、この解消のためには、介護分野における特性を踏まえた事業主による雇用管理改善の取組を促進し、「魅力ある職場」を創出することが</a:t>
            </a:r>
            <a:r>
              <a:rPr lang="ja-JP" altLang="en-US" sz="1400" dirty="0" smtClean="0">
                <a:solidFill>
                  <a:srgbClr val="000000"/>
                </a:solidFill>
                <a:latin typeface="ＭＳ Ｐゴシック"/>
              </a:rPr>
              <a:t>必要。</a:t>
            </a:r>
            <a:r>
              <a:rPr lang="ja-JP" altLang="en-US" sz="1400" dirty="0">
                <a:solidFill>
                  <a:srgbClr val="000000"/>
                </a:solidFill>
                <a:latin typeface="ＭＳ Ｐゴシック"/>
              </a:rPr>
              <a:t>　</a:t>
            </a:r>
            <a:endParaRPr lang="en-US" altLang="ja-JP" sz="1400" dirty="0" smtClean="0">
              <a:solidFill>
                <a:srgbClr val="000000"/>
              </a:solidFill>
              <a:latin typeface="ＭＳ Ｐゴシック"/>
            </a:endParaRPr>
          </a:p>
        </p:txBody>
      </p:sp>
      <p:sp>
        <p:nvSpPr>
          <p:cNvPr id="60" name="AutoShape 53"/>
          <p:cNvSpPr>
            <a:spLocks noChangeArrowheads="1"/>
          </p:cNvSpPr>
          <p:nvPr/>
        </p:nvSpPr>
        <p:spPr bwMode="auto">
          <a:xfrm>
            <a:off x="272480" y="480449"/>
            <a:ext cx="1216564" cy="308287"/>
          </a:xfrm>
          <a:prstGeom prst="roundRect">
            <a:avLst>
              <a:gd name="adj" fmla="val 16667"/>
            </a:avLst>
          </a:prstGeom>
          <a:solidFill>
            <a:schemeClr val="accent5">
              <a:lumMod val="40000"/>
              <a:lumOff val="60000"/>
            </a:schemeClr>
          </a:solidFill>
          <a:ln w="9525" algn="ctr">
            <a:solidFill>
              <a:schemeClr val="tx1"/>
            </a:solidFill>
            <a:round/>
            <a:headEnd/>
            <a:tailEnd/>
          </a:ln>
          <a:effectLst>
            <a:outerShdw dist="35921" dir="2700000" algn="ctr" rotWithShape="0">
              <a:schemeClr val="bg2"/>
            </a:outerShdw>
          </a:effectLst>
        </p:spPr>
        <p:txBody>
          <a:bodyPr vert="horz" lIns="88697" tIns="44348" rIns="88697" bIns="44348" anchor="ctr"/>
          <a:lstStyle/>
          <a:p>
            <a:pPr marL="176213" indent="-176213" algn="ctr" defTabSz="887413" fontAlgn="base">
              <a:lnSpc>
                <a:spcPct val="80000"/>
              </a:lnSpc>
              <a:spcBef>
                <a:spcPct val="20000"/>
              </a:spcBef>
              <a:spcAft>
                <a:spcPct val="0"/>
              </a:spcAft>
              <a:defRPr/>
            </a:pPr>
            <a:r>
              <a:rPr lang="ja-JP" altLang="en-US" sz="1600" dirty="0" smtClean="0">
                <a:solidFill>
                  <a:srgbClr val="000000"/>
                </a:solidFill>
                <a:latin typeface="Arial" charset="0"/>
                <a:ea typeface="ＭＳ ゴシック" pitchFamily="49" charset="-128"/>
              </a:rPr>
              <a:t>背景</a:t>
            </a:r>
            <a:endParaRPr lang="ja-JP" altLang="en-US" sz="1600" dirty="0">
              <a:solidFill>
                <a:srgbClr val="000000"/>
              </a:solidFill>
              <a:latin typeface="Arial" charset="0"/>
              <a:ea typeface="ＭＳ ゴシック" pitchFamily="49" charset="-128"/>
            </a:endParaRPr>
          </a:p>
        </p:txBody>
      </p:sp>
      <p:sp>
        <p:nvSpPr>
          <p:cNvPr id="43" name="テキスト ボックス 17"/>
          <p:cNvSpPr txBox="1">
            <a:spLocks noChangeArrowheads="1"/>
          </p:cNvSpPr>
          <p:nvPr/>
        </p:nvSpPr>
        <p:spPr bwMode="auto">
          <a:xfrm>
            <a:off x="-15552" y="-11994"/>
            <a:ext cx="9906000" cy="492443"/>
          </a:xfrm>
          <a:prstGeom prst="rect">
            <a:avLst/>
          </a:prstGeom>
          <a:noFill/>
          <a:ln w="9525">
            <a:noFill/>
            <a:miter lim="800000"/>
            <a:headEnd/>
            <a:tailEnd/>
          </a:ln>
        </p:spPr>
        <p:txBody>
          <a:bodyPr anchor="ctr">
            <a:spAutoFit/>
          </a:bodyPr>
          <a:lstStyle/>
          <a:p>
            <a:pPr algn="ctr" fontAlgn="base">
              <a:spcBef>
                <a:spcPct val="0"/>
              </a:spcBef>
              <a:spcAft>
                <a:spcPct val="0"/>
              </a:spcAft>
            </a:pPr>
            <a:r>
              <a:rPr lang="ja-JP" altLang="en-US" sz="2600" dirty="0" smtClean="0">
                <a:solidFill>
                  <a:srgbClr val="000000"/>
                </a:solidFill>
                <a:latin typeface="Calibri" pitchFamily="34" charset="0"/>
              </a:rPr>
              <a:t>介護</a:t>
            </a:r>
            <a:r>
              <a:rPr lang="ja-JP" altLang="en-US" sz="2600" dirty="0">
                <a:solidFill>
                  <a:srgbClr val="000000"/>
                </a:solidFill>
                <a:latin typeface="Calibri" pitchFamily="34" charset="0"/>
              </a:rPr>
              <a:t>分野における人材確保のための雇用管理改善推進</a:t>
            </a:r>
            <a:r>
              <a:rPr lang="ja-JP" altLang="en-US" sz="2600" dirty="0" smtClean="0">
                <a:solidFill>
                  <a:srgbClr val="000000"/>
                </a:solidFill>
                <a:latin typeface="Calibri" pitchFamily="34" charset="0"/>
              </a:rPr>
              <a:t>事業</a:t>
            </a:r>
            <a:endParaRPr lang="ja-JP" altLang="en-US" sz="2600" dirty="0">
              <a:solidFill>
                <a:srgbClr val="000000"/>
              </a:solidFill>
              <a:latin typeface="Calibri" pitchFamily="34" charset="0"/>
            </a:endParaRPr>
          </a:p>
        </p:txBody>
      </p:sp>
      <p:sp>
        <p:nvSpPr>
          <p:cNvPr id="40" name="AutoShape 62"/>
          <p:cNvSpPr>
            <a:spLocks noChangeArrowheads="1"/>
          </p:cNvSpPr>
          <p:nvPr/>
        </p:nvSpPr>
        <p:spPr bwMode="auto">
          <a:xfrm>
            <a:off x="1784647" y="4353079"/>
            <a:ext cx="6246693" cy="1866669"/>
          </a:xfrm>
          <a:prstGeom prst="roundRect">
            <a:avLst>
              <a:gd name="adj" fmla="val 16667"/>
            </a:avLst>
          </a:prstGeom>
          <a:noFill/>
          <a:ln w="50800" cmpd="dbl">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defTabSz="914400"/>
            <a:endParaRPr lang="ja-JP" altLang="en-US" sz="800" b="1">
              <a:solidFill>
                <a:prstClr val="black"/>
              </a:solidFill>
              <a:latin typeface="Calibri" pitchFamily="34" charset="0"/>
            </a:endParaRPr>
          </a:p>
        </p:txBody>
      </p:sp>
      <p:sp>
        <p:nvSpPr>
          <p:cNvPr id="106" name="AutoShape 53"/>
          <p:cNvSpPr>
            <a:spLocks noChangeArrowheads="1"/>
          </p:cNvSpPr>
          <p:nvPr/>
        </p:nvSpPr>
        <p:spPr bwMode="auto">
          <a:xfrm>
            <a:off x="322118" y="3652591"/>
            <a:ext cx="1440161" cy="311599"/>
          </a:xfrm>
          <a:prstGeom prst="roundRect">
            <a:avLst>
              <a:gd name="adj" fmla="val 16667"/>
            </a:avLst>
          </a:prstGeom>
          <a:solidFill>
            <a:schemeClr val="accent5">
              <a:lumMod val="40000"/>
              <a:lumOff val="60000"/>
            </a:schemeClr>
          </a:solidFill>
          <a:ln w="9525" algn="ctr">
            <a:solidFill>
              <a:schemeClr val="tx1"/>
            </a:solidFill>
            <a:round/>
            <a:headEnd/>
            <a:tailEnd/>
          </a:ln>
          <a:effectLst>
            <a:outerShdw dist="35921" dir="2700000" algn="ctr" rotWithShape="0">
              <a:schemeClr val="bg2"/>
            </a:outerShdw>
          </a:effectLst>
        </p:spPr>
        <p:txBody>
          <a:bodyPr vert="horz" lIns="88697" tIns="44348" rIns="88697" bIns="44348" anchor="ctr"/>
          <a:lstStyle/>
          <a:p>
            <a:pPr marL="176213" indent="-176213" algn="ctr" defTabSz="887413" fontAlgn="base">
              <a:lnSpc>
                <a:spcPct val="80000"/>
              </a:lnSpc>
              <a:spcBef>
                <a:spcPct val="20000"/>
              </a:spcBef>
              <a:spcAft>
                <a:spcPct val="0"/>
              </a:spcAft>
              <a:defRPr/>
            </a:pPr>
            <a:r>
              <a:rPr lang="ja-JP" altLang="en-US" sz="1600" dirty="0" smtClean="0">
                <a:solidFill>
                  <a:srgbClr val="000000"/>
                </a:solidFill>
                <a:latin typeface="Arial" charset="0"/>
                <a:ea typeface="ＭＳ ゴシック" pitchFamily="49" charset="-128"/>
              </a:rPr>
              <a:t>実施</a:t>
            </a:r>
            <a:r>
              <a:rPr lang="ja-JP" altLang="en-US" sz="1600" dirty="0">
                <a:solidFill>
                  <a:srgbClr val="000000"/>
                </a:solidFill>
                <a:latin typeface="Arial" charset="0"/>
                <a:ea typeface="ＭＳ ゴシック" pitchFamily="49" charset="-128"/>
              </a:rPr>
              <a:t>イメージ</a:t>
            </a:r>
          </a:p>
        </p:txBody>
      </p:sp>
      <p:sp>
        <p:nvSpPr>
          <p:cNvPr id="110" name="AutoShape 53"/>
          <p:cNvSpPr>
            <a:spLocks noChangeArrowheads="1"/>
          </p:cNvSpPr>
          <p:nvPr/>
        </p:nvSpPr>
        <p:spPr bwMode="auto">
          <a:xfrm>
            <a:off x="272480" y="1412775"/>
            <a:ext cx="1216564" cy="304057"/>
          </a:xfrm>
          <a:prstGeom prst="roundRect">
            <a:avLst>
              <a:gd name="adj" fmla="val 16667"/>
            </a:avLst>
          </a:prstGeom>
          <a:solidFill>
            <a:schemeClr val="accent5">
              <a:lumMod val="40000"/>
              <a:lumOff val="60000"/>
            </a:schemeClr>
          </a:solidFill>
          <a:ln w="9525" algn="ctr">
            <a:solidFill>
              <a:schemeClr val="tx1"/>
            </a:solidFill>
            <a:round/>
            <a:headEnd/>
            <a:tailEnd/>
          </a:ln>
          <a:effectLst>
            <a:outerShdw dist="35921" dir="2700000" algn="ctr" rotWithShape="0">
              <a:schemeClr val="bg2"/>
            </a:outerShdw>
          </a:effectLst>
        </p:spPr>
        <p:txBody>
          <a:bodyPr vert="horz" lIns="88697" tIns="44348" rIns="88697" bIns="44348" anchor="ctr"/>
          <a:lstStyle/>
          <a:p>
            <a:pPr marL="176213" indent="-176213" algn="ctr" defTabSz="887413" fontAlgn="base">
              <a:lnSpc>
                <a:spcPct val="80000"/>
              </a:lnSpc>
              <a:spcBef>
                <a:spcPct val="20000"/>
              </a:spcBef>
              <a:spcAft>
                <a:spcPct val="0"/>
              </a:spcAft>
              <a:defRPr/>
            </a:pPr>
            <a:r>
              <a:rPr lang="ja-JP" altLang="en-US" sz="1600" dirty="0" smtClean="0">
                <a:solidFill>
                  <a:srgbClr val="000000"/>
                </a:solidFill>
                <a:latin typeface="Arial" charset="0"/>
                <a:ea typeface="ＭＳ ゴシック" pitchFamily="49" charset="-128"/>
              </a:rPr>
              <a:t>事業内容</a:t>
            </a:r>
            <a:endParaRPr lang="ja-JP" altLang="en-US" sz="1600" dirty="0">
              <a:solidFill>
                <a:srgbClr val="000000"/>
              </a:solidFill>
              <a:latin typeface="Arial" charset="0"/>
              <a:ea typeface="ＭＳ ゴシック" pitchFamily="49" charset="-128"/>
            </a:endParaRPr>
          </a:p>
        </p:txBody>
      </p:sp>
      <p:sp>
        <p:nvSpPr>
          <p:cNvPr id="113" name="AutoShape 50"/>
          <p:cNvSpPr>
            <a:spLocks noChangeArrowheads="1"/>
          </p:cNvSpPr>
          <p:nvPr/>
        </p:nvSpPr>
        <p:spPr bwMode="auto">
          <a:xfrm>
            <a:off x="1856656" y="4937527"/>
            <a:ext cx="1570413" cy="1083761"/>
          </a:xfrm>
          <a:prstGeom prst="roundRect">
            <a:avLst>
              <a:gd name="adj" fmla="val 7775"/>
            </a:avLst>
          </a:prstGeom>
          <a:solidFill>
            <a:srgbClr val="CCFFCC"/>
          </a:solidFill>
          <a:ln w="6350">
            <a:solidFill>
              <a:schemeClr val="tx2">
                <a:lumMod val="60000"/>
                <a:lumOff val="40000"/>
              </a:schemeClr>
            </a:solidFill>
            <a:prstDash val="sysDot"/>
            <a:round/>
            <a:headEnd/>
            <a:tailEnd/>
          </a:ln>
        </p:spPr>
        <p:txBody>
          <a:bodyPr wrap="none" anchor="ctr"/>
          <a:lstStyle/>
          <a:p>
            <a:pPr defTabSz="914400">
              <a:defRPr/>
            </a:pPr>
            <a:r>
              <a:rPr lang="ja-JP" altLang="en-US" sz="1400" b="1" u="sng" dirty="0" smtClean="0">
                <a:solidFill>
                  <a:srgbClr val="EEECE1">
                    <a:lumMod val="10000"/>
                  </a:srgbClr>
                </a:solidFill>
                <a:latin typeface="HGPｺﾞｼｯｸM" pitchFamily="50" charset="-128"/>
                <a:ea typeface="HGPｺﾞｼｯｸM" pitchFamily="50" charset="-128"/>
              </a:rPr>
              <a:t>先進事業所モデル</a:t>
            </a:r>
            <a:endParaRPr lang="en-US" altLang="ja-JP" sz="1400" b="1" u="sng"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400" b="1" u="sng" dirty="0" smtClean="0">
                <a:solidFill>
                  <a:srgbClr val="EEECE1">
                    <a:lumMod val="10000"/>
                  </a:srgbClr>
                </a:solidFill>
                <a:latin typeface="HGPｺﾞｼｯｸM" pitchFamily="50" charset="-128"/>
                <a:ea typeface="HGPｺﾞｼｯｸM" pitchFamily="50" charset="-128"/>
              </a:rPr>
              <a:t>調査</a:t>
            </a:r>
            <a:endParaRPr lang="en-US" altLang="ja-JP" sz="1400" b="1" u="sng"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200" b="1" dirty="0" smtClean="0">
                <a:solidFill>
                  <a:srgbClr val="EEECE1">
                    <a:lumMod val="10000"/>
                  </a:srgbClr>
                </a:solidFill>
                <a:latin typeface="HGPｺﾞｼｯｸM" pitchFamily="50" charset="-128"/>
                <a:ea typeface="HGPｺﾞｼｯｸM" pitchFamily="50" charset="-128"/>
              </a:rPr>
              <a:t>・課題・好事例の把握</a:t>
            </a:r>
            <a:endParaRPr lang="en-US" altLang="ja-JP" sz="1200" b="1"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200" b="1" dirty="0" smtClean="0">
                <a:solidFill>
                  <a:srgbClr val="EEECE1">
                    <a:lumMod val="10000"/>
                  </a:srgbClr>
                </a:solidFill>
                <a:latin typeface="HGPｺﾞｼｯｸM" pitchFamily="50" charset="-128"/>
                <a:ea typeface="HGPｺﾞｼｯｸM" pitchFamily="50" charset="-128"/>
              </a:rPr>
              <a:t>　（モデル調査）</a:t>
            </a:r>
            <a:endParaRPr lang="en-US" altLang="ja-JP" sz="1200" b="1"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200" b="1" dirty="0" smtClean="0">
                <a:solidFill>
                  <a:srgbClr val="EEECE1">
                    <a:lumMod val="10000"/>
                  </a:srgbClr>
                </a:solidFill>
                <a:latin typeface="HGPｺﾞｼｯｸM" pitchFamily="50" charset="-128"/>
                <a:ea typeface="HGPｺﾞｼｯｸM" pitchFamily="50" charset="-128"/>
              </a:rPr>
              <a:t>・コンサルティング</a:t>
            </a:r>
            <a:endParaRPr lang="en-US" altLang="ja-JP" sz="1200" b="1" dirty="0" smtClean="0">
              <a:solidFill>
                <a:srgbClr val="EEECE1">
                  <a:lumMod val="10000"/>
                </a:srgbClr>
              </a:solidFill>
              <a:latin typeface="HGPｺﾞｼｯｸM" pitchFamily="50" charset="-128"/>
              <a:ea typeface="HGPｺﾞｼｯｸM" pitchFamily="50" charset="-128"/>
            </a:endParaRPr>
          </a:p>
        </p:txBody>
      </p:sp>
      <p:sp>
        <p:nvSpPr>
          <p:cNvPr id="116" name="AutoShape 50"/>
          <p:cNvSpPr>
            <a:spLocks noChangeArrowheads="1"/>
          </p:cNvSpPr>
          <p:nvPr/>
        </p:nvSpPr>
        <p:spPr bwMode="auto">
          <a:xfrm>
            <a:off x="5527290" y="4885041"/>
            <a:ext cx="2386423" cy="1136247"/>
          </a:xfrm>
          <a:prstGeom prst="roundRect">
            <a:avLst>
              <a:gd name="adj" fmla="val 16667"/>
            </a:avLst>
          </a:prstGeom>
          <a:solidFill>
            <a:srgbClr val="CCFFCC"/>
          </a:solidFill>
          <a:ln w="6350">
            <a:solidFill>
              <a:schemeClr val="tx2">
                <a:lumMod val="60000"/>
                <a:lumOff val="40000"/>
              </a:schemeClr>
            </a:solidFill>
            <a:prstDash val="sysDot"/>
            <a:round/>
            <a:headEnd/>
            <a:tailEnd/>
          </a:ln>
        </p:spPr>
        <p:txBody>
          <a:bodyPr wrap="none" anchor="ctr"/>
          <a:lstStyle/>
          <a:p>
            <a:pPr defTabSz="914400">
              <a:defRPr/>
            </a:pPr>
            <a:r>
              <a:rPr lang="ja-JP" altLang="en-US" sz="1400" b="1" u="sng" dirty="0" smtClean="0">
                <a:solidFill>
                  <a:srgbClr val="EEECE1">
                    <a:lumMod val="10000"/>
                  </a:srgbClr>
                </a:solidFill>
                <a:latin typeface="HGPｺﾞｼｯｸM" pitchFamily="50" charset="-128"/>
                <a:ea typeface="HGPｺﾞｼｯｸM" pitchFamily="50" charset="-128"/>
              </a:rPr>
              <a:t>地域ネットワーク・コミュニティ</a:t>
            </a:r>
            <a:endParaRPr lang="en-US" altLang="ja-JP" sz="1400" b="1" u="sng"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400" b="1" u="sng" dirty="0" smtClean="0">
                <a:solidFill>
                  <a:srgbClr val="EEECE1">
                    <a:lumMod val="10000"/>
                  </a:srgbClr>
                </a:solidFill>
                <a:latin typeface="HGPｺﾞｼｯｸM" pitchFamily="50" charset="-128"/>
                <a:ea typeface="HGPｺﾞｼｯｸM" pitchFamily="50" charset="-128"/>
              </a:rPr>
              <a:t>構築</a:t>
            </a:r>
            <a:endParaRPr lang="en-US" altLang="ja-JP" sz="1400" b="1"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200" b="1" dirty="0" smtClean="0">
                <a:solidFill>
                  <a:srgbClr val="EEECE1">
                    <a:lumMod val="10000"/>
                  </a:srgbClr>
                </a:solidFill>
                <a:latin typeface="HGPｺﾞｼｯｸM" pitchFamily="50" charset="-128"/>
                <a:ea typeface="HGPｺﾞｼｯｸM" pitchFamily="50" charset="-128"/>
              </a:rPr>
              <a:t>構成事業所内での</a:t>
            </a:r>
            <a:endParaRPr lang="en-US" altLang="ja-JP" sz="1200" b="1"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200" b="1" dirty="0">
                <a:solidFill>
                  <a:srgbClr val="EEECE1">
                    <a:lumMod val="10000"/>
                  </a:srgbClr>
                </a:solidFill>
                <a:latin typeface="HGPｺﾞｼｯｸM" pitchFamily="50" charset="-128"/>
                <a:ea typeface="HGPｺﾞｼｯｸM" pitchFamily="50" charset="-128"/>
              </a:rPr>
              <a:t>・</a:t>
            </a:r>
            <a:r>
              <a:rPr lang="ja-JP" altLang="en-US" sz="1200" b="1" dirty="0" smtClean="0">
                <a:solidFill>
                  <a:srgbClr val="EEECE1">
                    <a:lumMod val="10000"/>
                  </a:srgbClr>
                </a:solidFill>
                <a:latin typeface="HGPｺﾞｼｯｸM" pitchFamily="50" charset="-128"/>
                <a:ea typeface="HGPｺﾞｼｯｸM" pitchFamily="50" charset="-128"/>
              </a:rPr>
              <a:t>同一の雇用管理改善の取組</a:t>
            </a:r>
            <a:endParaRPr lang="en-US" altLang="ja-JP" sz="1200" b="1"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200" b="1" dirty="0" smtClean="0">
                <a:solidFill>
                  <a:srgbClr val="EEECE1">
                    <a:lumMod val="10000"/>
                  </a:srgbClr>
                </a:solidFill>
                <a:latin typeface="HGPｺﾞｼｯｸM" pitchFamily="50" charset="-128"/>
                <a:ea typeface="HGPｺﾞｼｯｸM" pitchFamily="50" charset="-128"/>
              </a:rPr>
              <a:t>・雇用管理ノウハウの相互活用</a:t>
            </a:r>
            <a:endParaRPr lang="en-US" altLang="ja-JP" sz="1200" b="1" dirty="0" smtClean="0">
              <a:solidFill>
                <a:srgbClr val="EEECE1">
                  <a:lumMod val="10000"/>
                </a:srgbClr>
              </a:solidFill>
              <a:latin typeface="HGPｺﾞｼｯｸM" pitchFamily="50" charset="-128"/>
              <a:ea typeface="HGPｺﾞｼｯｸM" pitchFamily="50" charset="-128"/>
            </a:endParaRPr>
          </a:p>
        </p:txBody>
      </p:sp>
      <p:sp>
        <p:nvSpPr>
          <p:cNvPr id="48" name="AutoShape 45"/>
          <p:cNvSpPr>
            <a:spLocks noChangeArrowheads="1"/>
          </p:cNvSpPr>
          <p:nvPr/>
        </p:nvSpPr>
        <p:spPr bwMode="auto">
          <a:xfrm>
            <a:off x="159568" y="4001702"/>
            <a:ext cx="2161907" cy="579568"/>
          </a:xfrm>
          <a:prstGeom prst="rect">
            <a:avLst/>
          </a:prstGeom>
          <a:solidFill>
            <a:srgbClr val="FFFF66"/>
          </a:solidFill>
          <a:ln w="6350">
            <a:solidFill>
              <a:schemeClr val="accent6">
                <a:lumMod val="75000"/>
              </a:schemeClr>
            </a:solidFill>
            <a:round/>
            <a:headEnd/>
            <a:tailEnd/>
          </a:ln>
        </p:spPr>
        <p:txBody>
          <a:bodyPr wrap="none" anchor="ctr"/>
          <a:lstStyle/>
          <a:p>
            <a:pPr algn="ctr" defTabSz="914400">
              <a:defRPr/>
            </a:pPr>
            <a:r>
              <a:rPr lang="ja-JP" altLang="en-US" sz="1400" b="1" dirty="0">
                <a:solidFill>
                  <a:srgbClr val="EEECE1">
                    <a:lumMod val="10000"/>
                  </a:srgbClr>
                </a:solidFill>
                <a:latin typeface="HGPｺﾞｼｯｸM" pitchFamily="50" charset="-128"/>
                <a:ea typeface="HGPｺﾞｼｯｸM" pitchFamily="50" charset="-128"/>
              </a:rPr>
              <a:t>厚生</a:t>
            </a:r>
            <a:r>
              <a:rPr lang="ja-JP" altLang="en-US" sz="1400" b="1" dirty="0" smtClean="0">
                <a:solidFill>
                  <a:srgbClr val="EEECE1">
                    <a:lumMod val="10000"/>
                  </a:srgbClr>
                </a:solidFill>
                <a:latin typeface="HGPｺﾞｼｯｸM" pitchFamily="50" charset="-128"/>
                <a:ea typeface="HGPｺﾞｼｯｸM" pitchFamily="50" charset="-128"/>
              </a:rPr>
              <a:t>労働省</a:t>
            </a:r>
            <a:endParaRPr lang="en-US" altLang="ja-JP" sz="1400" b="1" dirty="0" smtClean="0">
              <a:solidFill>
                <a:srgbClr val="EEECE1">
                  <a:lumMod val="10000"/>
                </a:srgbClr>
              </a:solidFill>
              <a:latin typeface="HGPｺﾞｼｯｸM" pitchFamily="50" charset="-128"/>
              <a:ea typeface="HGPｺﾞｼｯｸM" pitchFamily="50" charset="-128"/>
            </a:endParaRPr>
          </a:p>
          <a:p>
            <a:pPr algn="ctr" defTabSz="914400">
              <a:defRPr/>
            </a:pPr>
            <a:r>
              <a:rPr lang="ja-JP" altLang="en-US" sz="1400" b="1" dirty="0" smtClean="0">
                <a:solidFill>
                  <a:srgbClr val="EEECE1">
                    <a:lumMod val="10000"/>
                  </a:srgbClr>
                </a:solidFill>
                <a:latin typeface="HGPｺﾞｼｯｸM" pitchFamily="50" charset="-128"/>
                <a:ea typeface="HGPｺﾞｼｯｸM" pitchFamily="50" charset="-128"/>
              </a:rPr>
              <a:t>（都道府県労働局）</a:t>
            </a:r>
            <a:endParaRPr lang="ja-JP" altLang="en-US" sz="1400" b="1" dirty="0">
              <a:solidFill>
                <a:srgbClr val="EEECE1">
                  <a:lumMod val="10000"/>
                </a:srgbClr>
              </a:solidFill>
              <a:latin typeface="HGPｺﾞｼｯｸM" pitchFamily="50" charset="-128"/>
              <a:ea typeface="HGPｺﾞｼｯｸM" pitchFamily="50" charset="-128"/>
            </a:endParaRPr>
          </a:p>
        </p:txBody>
      </p:sp>
      <p:sp>
        <p:nvSpPr>
          <p:cNvPr id="50" name="AutoShape 46"/>
          <p:cNvSpPr>
            <a:spLocks noChangeArrowheads="1"/>
          </p:cNvSpPr>
          <p:nvPr/>
        </p:nvSpPr>
        <p:spPr bwMode="auto">
          <a:xfrm>
            <a:off x="3439057" y="3933056"/>
            <a:ext cx="2088233" cy="407100"/>
          </a:xfrm>
          <a:prstGeom prst="rect">
            <a:avLst/>
          </a:prstGeom>
          <a:solidFill>
            <a:srgbClr val="FFFF66"/>
          </a:solidFill>
          <a:ln w="6350">
            <a:solidFill>
              <a:schemeClr val="accent6">
                <a:lumMod val="75000"/>
              </a:schemeClr>
            </a:solidFill>
            <a:round/>
            <a:headEnd/>
            <a:tailEnd/>
          </a:ln>
        </p:spPr>
        <p:txBody>
          <a:bodyPr wrap="none" anchor="ctr"/>
          <a:lstStyle/>
          <a:p>
            <a:pPr algn="ctr" defTabSz="914400">
              <a:defRPr/>
            </a:pPr>
            <a:r>
              <a:rPr lang="ja-JP" altLang="en-US" sz="1400" b="1" dirty="0" smtClean="0">
                <a:solidFill>
                  <a:srgbClr val="000000"/>
                </a:solidFill>
                <a:latin typeface="HGPｺﾞｼｯｸM" pitchFamily="50" charset="-128"/>
                <a:ea typeface="HGPｺﾞｼｯｸM" pitchFamily="50" charset="-128"/>
              </a:rPr>
              <a:t>受託者（民間団体等）</a:t>
            </a:r>
            <a:endParaRPr lang="ja-JP" altLang="en-US" sz="1400" b="1" dirty="0">
              <a:solidFill>
                <a:srgbClr val="000000"/>
              </a:solidFill>
              <a:latin typeface="HGPｺﾞｼｯｸM" pitchFamily="50" charset="-128"/>
              <a:ea typeface="HGPｺﾞｼｯｸM" pitchFamily="50" charset="-128"/>
            </a:endParaRPr>
          </a:p>
        </p:txBody>
      </p:sp>
      <p:sp>
        <p:nvSpPr>
          <p:cNvPr id="51" name="Line 51" descr="20%"/>
          <p:cNvSpPr>
            <a:spLocks noChangeShapeType="1"/>
          </p:cNvSpPr>
          <p:nvPr/>
        </p:nvSpPr>
        <p:spPr bwMode="auto">
          <a:xfrm>
            <a:off x="2106283" y="4553920"/>
            <a:ext cx="430381" cy="289784"/>
          </a:xfrm>
          <a:prstGeom prst="line">
            <a:avLst/>
          </a:prstGeom>
          <a:noFill/>
          <a:ln w="31750">
            <a:solidFill>
              <a:schemeClr val="tx2">
                <a:lumMod val="50000"/>
              </a:schemeClr>
            </a:solidFill>
            <a:round/>
            <a:headEnd/>
            <a:tailEnd type="triangle" w="med" len="med"/>
          </a:ln>
        </p:spPr>
        <p:txBody>
          <a:bodyPr/>
          <a:lstStyle/>
          <a:p>
            <a:pPr defTabSz="914400">
              <a:defRPr/>
            </a:pPr>
            <a:endParaRPr lang="ja-JP" altLang="en-US" sz="800" b="1">
              <a:solidFill>
                <a:prstClr val="black"/>
              </a:solidFill>
              <a:latin typeface="Calibri"/>
            </a:endParaRPr>
          </a:p>
        </p:txBody>
      </p:sp>
      <p:sp>
        <p:nvSpPr>
          <p:cNvPr id="38" name="正方形/長方形 37"/>
          <p:cNvSpPr/>
          <p:nvPr/>
        </p:nvSpPr>
        <p:spPr>
          <a:xfrm>
            <a:off x="100420" y="6282940"/>
            <a:ext cx="6436756" cy="458428"/>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latin typeface="+mn-ea"/>
              </a:rPr>
              <a:t>【</a:t>
            </a:r>
            <a:r>
              <a:rPr lang="ja-JP" altLang="en-US" sz="1200" dirty="0" smtClean="0">
                <a:solidFill>
                  <a:schemeClr val="tx1"/>
                </a:solidFill>
                <a:latin typeface="+mn-ea"/>
              </a:rPr>
              <a:t>短期的</a:t>
            </a:r>
            <a:r>
              <a:rPr lang="ja-JP" altLang="en-US" sz="1200" dirty="0">
                <a:solidFill>
                  <a:schemeClr val="tx1"/>
                </a:solidFill>
                <a:latin typeface="+mn-ea"/>
              </a:rPr>
              <a:t>成果</a:t>
            </a:r>
            <a:r>
              <a:rPr kumimoji="1" lang="en-US" altLang="ja-JP" sz="1200" dirty="0" smtClean="0">
                <a:solidFill>
                  <a:schemeClr val="tx1"/>
                </a:solidFill>
                <a:latin typeface="+mn-ea"/>
              </a:rPr>
              <a:t>】</a:t>
            </a:r>
            <a:r>
              <a:rPr kumimoji="1" lang="ja-JP" altLang="en-US" sz="1200" dirty="0" smtClean="0">
                <a:solidFill>
                  <a:schemeClr val="tx1"/>
                </a:solidFill>
                <a:latin typeface="+mn-ea"/>
              </a:rPr>
              <a:t>対象事業所における</a:t>
            </a:r>
            <a:r>
              <a:rPr lang="ja-JP" altLang="en-US" sz="1200" dirty="0" smtClean="0">
                <a:solidFill>
                  <a:schemeClr val="tx1"/>
                </a:solidFill>
                <a:latin typeface="+mn-ea"/>
              </a:rPr>
              <a:t>課題に対応した雇用管理制度の導入等による職場定着の促進</a:t>
            </a:r>
            <a:endParaRPr kumimoji="1" lang="en-US" altLang="ja-JP" sz="1200" dirty="0" smtClean="0">
              <a:solidFill>
                <a:schemeClr val="tx1"/>
              </a:solidFill>
              <a:latin typeface="+mn-ea"/>
            </a:endParaRPr>
          </a:p>
          <a:p>
            <a:r>
              <a:rPr kumimoji="1" lang="en-US" altLang="ja-JP" sz="1200" dirty="0" smtClean="0">
                <a:solidFill>
                  <a:schemeClr val="tx1"/>
                </a:solidFill>
                <a:latin typeface="+mn-ea"/>
              </a:rPr>
              <a:t>【</a:t>
            </a:r>
            <a:r>
              <a:rPr kumimoji="1" lang="ja-JP" altLang="en-US" sz="1200" dirty="0" smtClean="0">
                <a:solidFill>
                  <a:schemeClr val="tx1"/>
                </a:solidFill>
                <a:latin typeface="+mn-ea"/>
              </a:rPr>
              <a:t>長期的効果</a:t>
            </a:r>
            <a:r>
              <a:rPr kumimoji="1" lang="en-US" altLang="ja-JP" sz="1200" dirty="0" smtClean="0">
                <a:solidFill>
                  <a:schemeClr val="tx1"/>
                </a:solidFill>
                <a:latin typeface="+mn-ea"/>
              </a:rPr>
              <a:t>】</a:t>
            </a:r>
            <a:r>
              <a:rPr kumimoji="1" lang="ja-JP" altLang="en-US" sz="1200" dirty="0" smtClean="0">
                <a:solidFill>
                  <a:schemeClr val="tx1"/>
                </a:solidFill>
                <a:latin typeface="+mn-ea"/>
              </a:rPr>
              <a:t>業界ぐるみ・地域ぐるみの雇用管理改善の</a:t>
            </a:r>
            <a:r>
              <a:rPr lang="ja-JP" altLang="en-US" sz="1200" dirty="0" smtClean="0">
                <a:solidFill>
                  <a:schemeClr val="tx1"/>
                </a:solidFill>
                <a:latin typeface="+mn-ea"/>
              </a:rPr>
              <a:t>促</a:t>
            </a:r>
            <a:r>
              <a:rPr kumimoji="1" lang="ja-JP" altLang="en-US" sz="1200" dirty="0" smtClean="0">
                <a:solidFill>
                  <a:schemeClr val="tx1"/>
                </a:solidFill>
                <a:latin typeface="+mn-ea"/>
              </a:rPr>
              <a:t>進・底上げによる人材確保</a:t>
            </a:r>
            <a:endParaRPr kumimoji="1" lang="en-US" altLang="ja-JP" sz="1200" dirty="0" smtClean="0">
              <a:solidFill>
                <a:schemeClr val="tx1"/>
              </a:solidFill>
              <a:latin typeface="+mn-ea"/>
            </a:endParaRPr>
          </a:p>
        </p:txBody>
      </p:sp>
      <p:sp>
        <p:nvSpPr>
          <p:cNvPr id="41" name="AutoShape 50"/>
          <p:cNvSpPr>
            <a:spLocks noChangeArrowheads="1"/>
          </p:cNvSpPr>
          <p:nvPr/>
        </p:nvSpPr>
        <p:spPr bwMode="auto">
          <a:xfrm>
            <a:off x="373822" y="4828236"/>
            <a:ext cx="1244765" cy="1262710"/>
          </a:xfrm>
          <a:prstGeom prst="roundRect">
            <a:avLst>
              <a:gd name="adj" fmla="val 7775"/>
            </a:avLst>
          </a:prstGeom>
          <a:solidFill>
            <a:schemeClr val="accent6">
              <a:lumMod val="60000"/>
              <a:lumOff val="40000"/>
            </a:schemeClr>
          </a:solidFill>
          <a:ln w="6350">
            <a:solidFill>
              <a:schemeClr val="tx2">
                <a:lumMod val="60000"/>
                <a:lumOff val="40000"/>
              </a:schemeClr>
            </a:solidFill>
            <a:prstDash val="sysDot"/>
            <a:round/>
            <a:headEnd/>
            <a:tailEnd/>
          </a:ln>
        </p:spPr>
        <p:txBody>
          <a:bodyPr wrap="none" anchor="ctr"/>
          <a:lstStyle/>
          <a:p>
            <a:pPr defTabSz="914400">
              <a:defRPr/>
            </a:pPr>
            <a:r>
              <a:rPr lang="ja-JP" altLang="en-US" sz="1400" b="1" dirty="0" smtClean="0">
                <a:solidFill>
                  <a:srgbClr val="EEECE1">
                    <a:lumMod val="10000"/>
                  </a:srgbClr>
                </a:solidFill>
                <a:latin typeface="HGPｺﾞｼｯｸM" pitchFamily="50" charset="-128"/>
                <a:ea typeface="HGPｺﾞｼｯｸM" pitchFamily="50" charset="-128"/>
              </a:rPr>
              <a:t>先進的な雇用</a:t>
            </a:r>
            <a:endParaRPr lang="en-US" altLang="ja-JP" sz="1400" b="1"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400" b="1" dirty="0" smtClean="0">
                <a:solidFill>
                  <a:srgbClr val="EEECE1">
                    <a:lumMod val="10000"/>
                  </a:srgbClr>
                </a:solidFill>
                <a:latin typeface="HGPｺﾞｼｯｸM" pitchFamily="50" charset="-128"/>
                <a:ea typeface="HGPｺﾞｼｯｸM" pitchFamily="50" charset="-128"/>
              </a:rPr>
              <a:t>管理の取組を</a:t>
            </a:r>
            <a:endParaRPr lang="en-US" altLang="ja-JP" sz="1400" b="1"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400" b="1" dirty="0" smtClean="0">
                <a:solidFill>
                  <a:srgbClr val="EEECE1">
                    <a:lumMod val="10000"/>
                  </a:srgbClr>
                </a:solidFill>
                <a:latin typeface="HGPｺﾞｼｯｸM" pitchFamily="50" charset="-128"/>
                <a:ea typeface="HGPｺﾞｼｯｸM" pitchFamily="50" charset="-128"/>
              </a:rPr>
              <a:t>行っている介</a:t>
            </a:r>
            <a:endParaRPr lang="en-US" altLang="ja-JP" sz="1400" b="1" dirty="0" smtClean="0">
              <a:solidFill>
                <a:srgbClr val="EEECE1">
                  <a:lumMod val="10000"/>
                </a:srgbClr>
              </a:solidFill>
              <a:latin typeface="HGPｺﾞｼｯｸM" pitchFamily="50" charset="-128"/>
              <a:ea typeface="HGPｺﾞｼｯｸM" pitchFamily="50" charset="-128"/>
            </a:endParaRPr>
          </a:p>
          <a:p>
            <a:pPr defTabSz="914400">
              <a:defRPr/>
            </a:pPr>
            <a:r>
              <a:rPr lang="ja-JP" altLang="en-US" sz="1400" b="1" dirty="0" smtClean="0">
                <a:solidFill>
                  <a:srgbClr val="EEECE1">
                    <a:lumMod val="10000"/>
                  </a:srgbClr>
                </a:solidFill>
                <a:latin typeface="HGPｺﾞｼｯｸM" pitchFamily="50" charset="-128"/>
                <a:ea typeface="HGPｺﾞｼｯｸM" pitchFamily="50" charset="-128"/>
              </a:rPr>
              <a:t>護</a:t>
            </a:r>
            <a:r>
              <a:rPr lang="ja-JP" altLang="en-US" sz="1400" b="1" dirty="0">
                <a:solidFill>
                  <a:srgbClr val="EEECE1">
                    <a:lumMod val="10000"/>
                  </a:srgbClr>
                </a:solidFill>
                <a:latin typeface="HGPｺﾞｼｯｸM" pitchFamily="50" charset="-128"/>
                <a:ea typeface="HGPｺﾞｼｯｸM" pitchFamily="50" charset="-128"/>
              </a:rPr>
              <a:t>事業所</a:t>
            </a:r>
            <a:endParaRPr lang="en-US" altLang="ja-JP" sz="1400" b="1" dirty="0" smtClean="0">
              <a:solidFill>
                <a:srgbClr val="EEECE1">
                  <a:lumMod val="10000"/>
                </a:srgbClr>
              </a:solidFill>
              <a:latin typeface="HGPｺﾞｼｯｸM" pitchFamily="50" charset="-128"/>
              <a:ea typeface="HGPｺﾞｼｯｸM" pitchFamily="50" charset="-128"/>
            </a:endParaRPr>
          </a:p>
        </p:txBody>
      </p:sp>
      <p:sp>
        <p:nvSpPr>
          <p:cNvPr id="44" name="AutoShape 50"/>
          <p:cNvSpPr>
            <a:spLocks noChangeArrowheads="1"/>
          </p:cNvSpPr>
          <p:nvPr/>
        </p:nvSpPr>
        <p:spPr bwMode="auto">
          <a:xfrm>
            <a:off x="8121352" y="4828236"/>
            <a:ext cx="1494022" cy="1262710"/>
          </a:xfrm>
          <a:prstGeom prst="roundRect">
            <a:avLst>
              <a:gd name="adj" fmla="val 7775"/>
            </a:avLst>
          </a:prstGeom>
          <a:solidFill>
            <a:schemeClr val="accent6">
              <a:lumMod val="60000"/>
              <a:lumOff val="40000"/>
            </a:schemeClr>
          </a:solidFill>
          <a:ln w="6350">
            <a:solidFill>
              <a:schemeClr val="tx2">
                <a:lumMod val="60000"/>
                <a:lumOff val="40000"/>
              </a:schemeClr>
            </a:solidFill>
            <a:prstDash val="sysDot"/>
            <a:round/>
            <a:headEnd/>
            <a:tailEnd/>
          </a:ln>
        </p:spPr>
        <p:txBody>
          <a:bodyPr wrap="none" anchor="ctr"/>
          <a:lstStyle/>
          <a:p>
            <a:pPr algn="ctr" defTabSz="914400">
              <a:defRPr/>
            </a:pPr>
            <a:r>
              <a:rPr lang="ja-JP" altLang="en-US" sz="1400" b="1" dirty="0" smtClean="0">
                <a:solidFill>
                  <a:srgbClr val="EEECE1">
                    <a:lumMod val="10000"/>
                  </a:srgbClr>
                </a:solidFill>
                <a:latin typeface="HGPｺﾞｼｯｸM" pitchFamily="50" charset="-128"/>
                <a:ea typeface="HGPｺﾞｼｯｸM" pitchFamily="50" charset="-128"/>
              </a:rPr>
              <a:t>地理的に近接した</a:t>
            </a:r>
            <a:endParaRPr lang="en-US" altLang="ja-JP" sz="1400" b="1" dirty="0" smtClean="0">
              <a:solidFill>
                <a:srgbClr val="EEECE1">
                  <a:lumMod val="10000"/>
                </a:srgbClr>
              </a:solidFill>
              <a:latin typeface="HGPｺﾞｼｯｸM" pitchFamily="50" charset="-128"/>
              <a:ea typeface="HGPｺﾞｼｯｸM" pitchFamily="50" charset="-128"/>
            </a:endParaRPr>
          </a:p>
          <a:p>
            <a:pPr algn="ctr" defTabSz="914400">
              <a:defRPr/>
            </a:pPr>
            <a:r>
              <a:rPr lang="ja-JP" altLang="en-US" sz="1400" b="1" dirty="0" smtClean="0">
                <a:solidFill>
                  <a:srgbClr val="EEECE1">
                    <a:lumMod val="10000"/>
                  </a:srgbClr>
                </a:solidFill>
                <a:latin typeface="HGPｺﾞｼｯｸM" pitchFamily="50" charset="-128"/>
                <a:ea typeface="HGPｺﾞｼｯｸM" pitchFamily="50" charset="-128"/>
              </a:rPr>
              <a:t>複数の介護事業所</a:t>
            </a:r>
            <a:endParaRPr lang="en-US" altLang="ja-JP" sz="1400" b="1" dirty="0" smtClean="0">
              <a:solidFill>
                <a:srgbClr val="EEECE1">
                  <a:lumMod val="10000"/>
                </a:srgbClr>
              </a:solidFill>
              <a:latin typeface="HGPｺﾞｼｯｸM" pitchFamily="50" charset="-128"/>
              <a:ea typeface="HGPｺﾞｼｯｸM" pitchFamily="50" charset="-128"/>
            </a:endParaRPr>
          </a:p>
        </p:txBody>
      </p:sp>
      <p:sp>
        <p:nvSpPr>
          <p:cNvPr id="47" name="AutoShape 50"/>
          <p:cNvSpPr>
            <a:spLocks noChangeArrowheads="1"/>
          </p:cNvSpPr>
          <p:nvPr/>
        </p:nvSpPr>
        <p:spPr bwMode="auto">
          <a:xfrm>
            <a:off x="3446804" y="5021092"/>
            <a:ext cx="2088233" cy="916629"/>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wrap="none" anchor="ctr"/>
          <a:lstStyle/>
          <a:p>
            <a:pPr algn="ctr" defTabSz="914400">
              <a:defRPr/>
            </a:pPr>
            <a:r>
              <a:rPr lang="ja-JP" altLang="en-US" sz="1400" b="1" dirty="0">
                <a:solidFill>
                  <a:srgbClr val="EEECE1">
                    <a:lumMod val="10000"/>
                  </a:srgbClr>
                </a:solidFill>
                <a:latin typeface="HGPｺﾞｼｯｸM" pitchFamily="50" charset="-128"/>
                <a:ea typeface="HGPｺﾞｼｯｸM" pitchFamily="50" charset="-128"/>
              </a:rPr>
              <a:t>経験</a:t>
            </a:r>
            <a:r>
              <a:rPr lang="ja-JP" altLang="en-US" sz="1400" b="1" dirty="0" smtClean="0">
                <a:solidFill>
                  <a:srgbClr val="EEECE1">
                    <a:lumMod val="10000"/>
                  </a:srgbClr>
                </a:solidFill>
                <a:latin typeface="HGPｺﾞｼｯｸM" pitchFamily="50" charset="-128"/>
                <a:ea typeface="HGPｺﾞｼｯｸM" pitchFamily="50" charset="-128"/>
              </a:rPr>
              <a:t>交流会</a:t>
            </a:r>
            <a:endParaRPr lang="en-US" altLang="ja-JP" sz="1400" b="1" dirty="0" smtClean="0">
              <a:solidFill>
                <a:srgbClr val="EEECE1">
                  <a:lumMod val="10000"/>
                </a:srgbClr>
              </a:solidFill>
              <a:latin typeface="HGPｺﾞｼｯｸM" pitchFamily="50" charset="-128"/>
              <a:ea typeface="HGPｺﾞｼｯｸM" pitchFamily="50" charset="-128"/>
            </a:endParaRPr>
          </a:p>
          <a:p>
            <a:pPr algn="ctr" defTabSz="914400">
              <a:defRPr/>
            </a:pPr>
            <a:endParaRPr lang="en-US" altLang="ja-JP" sz="800" b="1" dirty="0" smtClean="0">
              <a:solidFill>
                <a:srgbClr val="EEECE1">
                  <a:lumMod val="10000"/>
                </a:srgbClr>
              </a:solidFill>
              <a:latin typeface="HGPｺﾞｼｯｸM" pitchFamily="50" charset="-128"/>
              <a:ea typeface="HGPｺﾞｼｯｸM" pitchFamily="50" charset="-128"/>
            </a:endParaRPr>
          </a:p>
          <a:p>
            <a:pPr algn="ctr" defTabSz="914400">
              <a:defRPr/>
            </a:pPr>
            <a:r>
              <a:rPr lang="ja-JP" altLang="en-US" sz="1050" b="1" dirty="0" smtClean="0">
                <a:solidFill>
                  <a:srgbClr val="EEECE1">
                    <a:lumMod val="10000"/>
                  </a:srgbClr>
                </a:solidFill>
                <a:latin typeface="HGPｺﾞｼｯｸM" pitchFamily="50" charset="-128"/>
                <a:ea typeface="HGPｺﾞｼｯｸM" pitchFamily="50" charset="-128"/>
              </a:rPr>
              <a:t>事業</a:t>
            </a:r>
            <a:r>
              <a:rPr lang="ja-JP" altLang="en-US" sz="1050" b="1" dirty="0">
                <a:solidFill>
                  <a:srgbClr val="EEECE1">
                    <a:lumMod val="10000"/>
                  </a:srgbClr>
                </a:solidFill>
                <a:latin typeface="HGPｺﾞｼｯｸM" pitchFamily="50" charset="-128"/>
                <a:ea typeface="HGPｺﾞｼｯｸM" pitchFamily="50" charset="-128"/>
              </a:rPr>
              <a:t>間</a:t>
            </a:r>
            <a:r>
              <a:rPr lang="ja-JP" altLang="en-US" sz="1050" b="1" dirty="0" smtClean="0">
                <a:solidFill>
                  <a:srgbClr val="EEECE1">
                    <a:lumMod val="10000"/>
                  </a:srgbClr>
                </a:solidFill>
                <a:latin typeface="HGPｺﾞｼｯｸM" pitchFamily="50" charset="-128"/>
                <a:ea typeface="HGPｺﾞｼｯｸM" pitchFamily="50" charset="-128"/>
              </a:rPr>
              <a:t>の成果の共有・</a:t>
            </a:r>
            <a:endParaRPr lang="en-US" altLang="ja-JP" sz="1050" b="1" dirty="0" smtClean="0">
              <a:solidFill>
                <a:srgbClr val="EEECE1">
                  <a:lumMod val="10000"/>
                </a:srgbClr>
              </a:solidFill>
              <a:latin typeface="HGPｺﾞｼｯｸM" pitchFamily="50" charset="-128"/>
              <a:ea typeface="HGPｺﾞｼｯｸM" pitchFamily="50" charset="-128"/>
            </a:endParaRPr>
          </a:p>
          <a:p>
            <a:pPr algn="ctr" defTabSz="914400">
              <a:defRPr/>
            </a:pPr>
            <a:r>
              <a:rPr lang="ja-JP" altLang="en-US" sz="1050" b="1" dirty="0" smtClean="0">
                <a:solidFill>
                  <a:srgbClr val="EEECE1">
                    <a:lumMod val="10000"/>
                  </a:srgbClr>
                </a:solidFill>
                <a:latin typeface="HGPｺﾞｼｯｸM" pitchFamily="50" charset="-128"/>
                <a:ea typeface="HGPｺﾞｼｯｸM" pitchFamily="50" charset="-128"/>
              </a:rPr>
              <a:t>周知による相乗効果</a:t>
            </a:r>
            <a:endParaRPr lang="en-US" altLang="ja-JP" sz="1050" b="1" dirty="0" smtClean="0">
              <a:solidFill>
                <a:srgbClr val="EEECE1">
                  <a:lumMod val="10000"/>
                </a:srgbClr>
              </a:solidFill>
              <a:latin typeface="HGPｺﾞｼｯｸM" pitchFamily="50" charset="-128"/>
              <a:ea typeface="HGPｺﾞｼｯｸM" pitchFamily="50" charset="-128"/>
            </a:endParaRPr>
          </a:p>
        </p:txBody>
      </p:sp>
      <p:sp>
        <p:nvSpPr>
          <p:cNvPr id="49" name="AutoShape 50"/>
          <p:cNvSpPr>
            <a:spLocks noChangeArrowheads="1"/>
          </p:cNvSpPr>
          <p:nvPr/>
        </p:nvSpPr>
        <p:spPr bwMode="auto">
          <a:xfrm>
            <a:off x="3080792" y="4492719"/>
            <a:ext cx="3024335" cy="376441"/>
          </a:xfrm>
          <a:prstGeom prst="roundRect">
            <a:avLst>
              <a:gd name="adj" fmla="val 16667"/>
            </a:avLst>
          </a:prstGeom>
          <a:solidFill>
            <a:srgbClr val="92D050"/>
          </a:solidFill>
          <a:ln w="6350">
            <a:solidFill>
              <a:schemeClr val="tx1"/>
            </a:solidFill>
            <a:prstDash val="sysDot"/>
            <a:round/>
            <a:headEnd/>
            <a:tailEnd/>
          </a:ln>
        </p:spPr>
        <p:txBody>
          <a:bodyPr wrap="none" anchor="ctr"/>
          <a:lstStyle/>
          <a:p>
            <a:pPr algn="ctr" defTabSz="914400">
              <a:defRPr/>
            </a:pPr>
            <a:r>
              <a:rPr lang="ja-JP" altLang="en-US" sz="1200" b="1" dirty="0" smtClean="0">
                <a:solidFill>
                  <a:srgbClr val="EEECE1">
                    <a:lumMod val="10000"/>
                  </a:srgbClr>
                </a:solidFill>
                <a:latin typeface="HGPｺﾞｼｯｸM" pitchFamily="50" charset="-128"/>
                <a:ea typeface="HGPｺﾞｼｯｸM" pitchFamily="50" charset="-128"/>
              </a:rPr>
              <a:t>雇用管理改善企画委員会の設置</a:t>
            </a:r>
            <a:r>
              <a:rPr lang="ja-JP" altLang="en-US" sz="1200" b="1" dirty="0">
                <a:solidFill>
                  <a:srgbClr val="EEECE1">
                    <a:lumMod val="10000"/>
                  </a:srgbClr>
                </a:solidFill>
                <a:latin typeface="HGPｺﾞｼｯｸM" pitchFamily="50" charset="-128"/>
                <a:ea typeface="HGPｺﾞｼｯｸM" pitchFamily="50" charset="-128"/>
              </a:rPr>
              <a:t>に</a:t>
            </a:r>
            <a:r>
              <a:rPr lang="ja-JP" altLang="en-US" sz="1200" b="1" dirty="0" smtClean="0">
                <a:solidFill>
                  <a:srgbClr val="EEECE1">
                    <a:lumMod val="10000"/>
                  </a:srgbClr>
                </a:solidFill>
                <a:latin typeface="HGPｺﾞｼｯｸM" pitchFamily="50" charset="-128"/>
                <a:ea typeface="HGPｺﾞｼｯｸM" pitchFamily="50" charset="-128"/>
              </a:rPr>
              <a:t>よる</a:t>
            </a:r>
            <a:endParaRPr lang="en-US" altLang="ja-JP" sz="1200" b="1" dirty="0" smtClean="0">
              <a:solidFill>
                <a:srgbClr val="EEECE1">
                  <a:lumMod val="10000"/>
                </a:srgbClr>
              </a:solidFill>
              <a:latin typeface="HGPｺﾞｼｯｸM" pitchFamily="50" charset="-128"/>
              <a:ea typeface="HGPｺﾞｼｯｸM" pitchFamily="50" charset="-128"/>
            </a:endParaRPr>
          </a:p>
          <a:p>
            <a:pPr algn="ctr" defTabSz="914400">
              <a:defRPr/>
            </a:pPr>
            <a:r>
              <a:rPr lang="ja-JP" altLang="en-US" sz="1200" b="1" dirty="0" smtClean="0">
                <a:solidFill>
                  <a:srgbClr val="EEECE1">
                    <a:lumMod val="10000"/>
                  </a:srgbClr>
                </a:solidFill>
                <a:latin typeface="HGPｺﾞｼｯｸM" pitchFamily="50" charset="-128"/>
                <a:ea typeface="HGPｺﾞｼｯｸM" pitchFamily="50" charset="-128"/>
              </a:rPr>
              <a:t>事業の計画的・効果的な実施</a:t>
            </a:r>
            <a:endParaRPr lang="en-US" altLang="ja-JP" sz="1200" b="1" dirty="0" smtClean="0">
              <a:solidFill>
                <a:srgbClr val="EEECE1">
                  <a:lumMod val="10000"/>
                </a:srgbClr>
              </a:solidFill>
              <a:latin typeface="HGPｺﾞｼｯｸM" pitchFamily="50" charset="-128"/>
              <a:ea typeface="HGPｺﾞｼｯｸM" pitchFamily="50" charset="-128"/>
            </a:endParaRPr>
          </a:p>
        </p:txBody>
      </p:sp>
      <p:sp>
        <p:nvSpPr>
          <p:cNvPr id="3" name="テキスト ボックス 2"/>
          <p:cNvSpPr txBox="1"/>
          <p:nvPr/>
        </p:nvSpPr>
        <p:spPr>
          <a:xfrm>
            <a:off x="6537176" y="6219748"/>
            <a:ext cx="3340781" cy="553998"/>
          </a:xfrm>
          <a:prstGeom prst="rect">
            <a:avLst/>
          </a:prstGeom>
          <a:noFill/>
        </p:spPr>
        <p:txBody>
          <a:bodyPr wrap="square" rtlCol="0">
            <a:spAutoFit/>
          </a:bodyPr>
          <a:lstStyle/>
          <a:p>
            <a:r>
              <a:rPr kumimoji="1" lang="en-US" altLang="ja-JP" sz="1000" dirty="0" smtClean="0">
                <a:latin typeface="HGPｺﾞｼｯｸM" panose="020B0600000000000000" pitchFamily="50" charset="-128"/>
                <a:ea typeface="HGPｺﾞｼｯｸM" panose="020B0600000000000000" pitchFamily="50" charset="-128"/>
              </a:rPr>
              <a:t>※</a:t>
            </a:r>
            <a:r>
              <a:rPr kumimoji="1" lang="ja-JP" altLang="en-US" sz="1000" dirty="0" smtClean="0">
                <a:latin typeface="HGPｺﾞｼｯｸM" panose="020B0600000000000000" pitchFamily="50" charset="-128"/>
                <a:ea typeface="HGPｺﾞｼｯｸM" panose="020B0600000000000000" pitchFamily="50" charset="-128"/>
              </a:rPr>
              <a:t>地域ネットワーク・コミュニティ･･･地理的</a:t>
            </a:r>
            <a:r>
              <a:rPr lang="ja-JP" altLang="en-US" sz="1000" dirty="0" smtClean="0">
                <a:latin typeface="HGPｺﾞｼｯｸM" panose="020B0600000000000000" pitchFamily="50" charset="-128"/>
                <a:ea typeface="HGPｺﾞｼｯｸM" panose="020B0600000000000000" pitchFamily="50" charset="-128"/>
              </a:rPr>
              <a:t>に近接した事業所</a:t>
            </a:r>
            <a:r>
              <a:rPr lang="ja-JP" altLang="en-US" sz="1000" dirty="0">
                <a:latin typeface="HGPｺﾞｼｯｸM" panose="020B0600000000000000" pitchFamily="50" charset="-128"/>
                <a:ea typeface="HGPｺﾞｼｯｸM" panose="020B0600000000000000" pitchFamily="50" charset="-128"/>
              </a:rPr>
              <a:t>の</a:t>
            </a:r>
            <a:r>
              <a:rPr kumimoji="1" lang="ja-JP" altLang="en-US" sz="1000" dirty="0" smtClean="0">
                <a:latin typeface="HGPｺﾞｼｯｸM" panose="020B0600000000000000" pitchFamily="50" charset="-128"/>
                <a:ea typeface="HGPｺﾞｼｯｸM" panose="020B0600000000000000" pitchFamily="50" charset="-128"/>
              </a:rPr>
              <a:t>連携、同種の介護サービスを提供する事業所等の連携により、構成事業所全体で雇用管理改善の取組を行うもの</a:t>
            </a:r>
            <a:endParaRPr kumimoji="1" lang="ja-JP" altLang="en-US" sz="1000" dirty="0">
              <a:latin typeface="HGPｺﾞｼｯｸM" panose="020B0600000000000000" pitchFamily="50" charset="-128"/>
              <a:ea typeface="HGPｺﾞｼｯｸM" panose="020B0600000000000000" pitchFamily="50" charset="-128"/>
            </a:endParaRPr>
          </a:p>
        </p:txBody>
      </p:sp>
      <p:sp>
        <p:nvSpPr>
          <p:cNvPr id="2" name="テキスト ボックス 1"/>
          <p:cNvSpPr txBox="1"/>
          <p:nvPr/>
        </p:nvSpPr>
        <p:spPr>
          <a:xfrm>
            <a:off x="2417389" y="4431115"/>
            <a:ext cx="653865" cy="307777"/>
          </a:xfrm>
          <a:prstGeom prst="rect">
            <a:avLst/>
          </a:prstGeom>
          <a:noFill/>
        </p:spPr>
        <p:txBody>
          <a:bodyPr wrap="square" rtlCol="0">
            <a:spAutoFit/>
          </a:bodyPr>
          <a:lstStyle/>
          <a:p>
            <a:r>
              <a:rPr kumimoji="1" lang="ja-JP" altLang="en-US" sz="1400" dirty="0" smtClean="0">
                <a:latin typeface="HGPｺﾞｼｯｸM" panose="020B0600000000000000" pitchFamily="50" charset="-128"/>
                <a:ea typeface="HGPｺﾞｼｯｸM" panose="020B0600000000000000" pitchFamily="50" charset="-128"/>
              </a:rPr>
              <a:t>委託</a:t>
            </a:r>
            <a:endParaRPr kumimoji="1" lang="ja-JP" altLang="en-US" sz="1400" dirty="0">
              <a:latin typeface="HGPｺﾞｼｯｸM" panose="020B0600000000000000" pitchFamily="50" charset="-128"/>
              <a:ea typeface="HGPｺﾞｼｯｸM" panose="020B0600000000000000" pitchFamily="50" charset="-128"/>
            </a:endParaRPr>
          </a:p>
        </p:txBody>
      </p:sp>
      <p:sp>
        <p:nvSpPr>
          <p:cNvPr id="5" name="左矢印 4"/>
          <p:cNvSpPr/>
          <p:nvPr/>
        </p:nvSpPr>
        <p:spPr>
          <a:xfrm>
            <a:off x="1564580" y="5257865"/>
            <a:ext cx="292076" cy="40345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下矢印 5"/>
          <p:cNvSpPr/>
          <p:nvPr/>
        </p:nvSpPr>
        <p:spPr>
          <a:xfrm rot="16200000">
            <a:off x="7815316" y="5295195"/>
            <a:ext cx="43204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22224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2054</TotalTime>
  <Words>201</Words>
  <Application>Microsoft Office PowerPoint</Application>
  <PresentationFormat>A4 210 x 297 mm</PresentationFormat>
  <Paragraphs>43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dc:creator>
  <cp:lastModifiedBy>厚生労働省ネットワークシステム</cp:lastModifiedBy>
  <cp:revision>223</cp:revision>
  <cp:lastPrinted>2015-12-08T09:46:59Z</cp:lastPrinted>
  <dcterms:created xsi:type="dcterms:W3CDTF">2014-08-22T02:33:30Z</dcterms:created>
  <dcterms:modified xsi:type="dcterms:W3CDTF">2017-12-25T07:19:16Z</dcterms:modified>
</cp:coreProperties>
</file>