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848" r:id="rId1"/>
  </p:sldMasterIdLst>
  <p:notesMasterIdLst>
    <p:notesMasterId r:id="rId13"/>
  </p:notesMasterIdLst>
  <p:handoutMasterIdLst>
    <p:handoutMasterId r:id="rId14"/>
  </p:handoutMasterIdLst>
  <p:sldIdLst>
    <p:sldId id="274" r:id="rId2"/>
    <p:sldId id="256" r:id="rId3"/>
    <p:sldId id="257" r:id="rId4"/>
    <p:sldId id="259" r:id="rId5"/>
    <p:sldId id="268" r:id="rId6"/>
    <p:sldId id="261" r:id="rId7"/>
    <p:sldId id="272" r:id="rId8"/>
    <p:sldId id="271" r:id="rId9"/>
    <p:sldId id="273" r:id="rId10"/>
    <p:sldId id="262" r:id="rId11"/>
    <p:sldId id="270" r:id="rId12"/>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FFFCC"/>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p:cViewPr varScale="1">
        <p:scale>
          <a:sx n="105" d="100"/>
          <a:sy n="105" d="100"/>
        </p:scale>
        <p:origin x="1692"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E18BCFC7-570B-406B-B388-2508EFDC8E50}" type="datetimeFigureOut">
              <a:rPr kumimoji="1" lang="ja-JP" altLang="en-US" smtClean="0"/>
              <a:t>2024/6/14</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6567787B-4036-42E2-90D9-F94033B57A82}" type="slidenum">
              <a:rPr kumimoji="1" lang="ja-JP" altLang="en-US" smtClean="0"/>
              <a:t>‹#›</a:t>
            </a:fld>
            <a:endParaRPr kumimoji="1" lang="ja-JP" altLang="en-US"/>
          </a:p>
        </p:txBody>
      </p:sp>
    </p:spTree>
    <p:extLst>
      <p:ext uri="{BB962C8B-B14F-4D97-AF65-F5344CB8AC3E}">
        <p14:creationId xmlns:p14="http://schemas.microsoft.com/office/powerpoint/2010/main" val="410712364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91628D2C-8179-43DD-9B07-7037ABC1FD32}" type="datetimeFigureOut">
              <a:rPr kumimoji="1" lang="ja-JP" altLang="en-US" smtClean="0"/>
              <a:t>2024/6/14</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D101D676-88C9-4649-82D2-734390DA19C4}" type="slidenum">
              <a:rPr kumimoji="1" lang="ja-JP" altLang="en-US" smtClean="0"/>
              <a:t>‹#›</a:t>
            </a:fld>
            <a:endParaRPr kumimoji="1" lang="ja-JP" altLang="en-US"/>
          </a:p>
        </p:txBody>
      </p:sp>
    </p:spTree>
    <p:extLst>
      <p:ext uri="{BB962C8B-B14F-4D97-AF65-F5344CB8AC3E}">
        <p14:creationId xmlns:p14="http://schemas.microsoft.com/office/powerpoint/2010/main" val="274305852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E5A94C86-C0D2-4734-A32D-BDD8B86D3633}" type="datetime1">
              <a:rPr kumimoji="1" lang="ja-JP" altLang="en-US" smtClean="0"/>
              <a:t>2024/6/14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926875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A94F1F6-B516-459E-A87B-FFD448CE2276}" type="datetime1">
              <a:rPr kumimoji="1" lang="ja-JP" altLang="en-US" smtClean="0"/>
              <a:t>2024/6/14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111325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6F6620D-5A5B-488E-935C-C1AD5CBDC32C}" type="datetime1">
              <a:rPr kumimoji="1" lang="ja-JP" altLang="en-US" smtClean="0"/>
              <a:t>2024/6/14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963136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E21B767-3389-4303-8F12-57ED3B03E6CD}" type="datetime1">
              <a:rPr kumimoji="1" lang="ja-JP" altLang="en-US" smtClean="0"/>
              <a:t>2024/6/14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7176880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79FD0F2-03CF-48A5-B191-256183EDC9B3}" type="datetime1">
              <a:rPr kumimoji="1" lang="ja-JP" altLang="en-US" smtClean="0"/>
              <a:t>2024/6/14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1667664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D388218-6C86-49F2-A3ED-2360A18C6B20}" type="datetime1">
              <a:rPr kumimoji="1" lang="ja-JP" altLang="en-US" smtClean="0"/>
              <a:t>2024/6/14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5143113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C8F78B9-A651-4851-84A2-F12EC37E637A}" type="datetime1">
              <a:rPr kumimoji="1" lang="ja-JP" altLang="en-US" smtClean="0"/>
              <a:t>2024/6/14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42291512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53637BE-993A-4B72-AB95-B5975AECEB04}" type="datetime1">
              <a:rPr kumimoji="1" lang="ja-JP" altLang="en-US" smtClean="0"/>
              <a:t>2024/6/14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60824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94DF004-1FC3-4D15-8866-16C4F155CE6F}" type="datetime1">
              <a:rPr kumimoji="1" lang="ja-JP" altLang="en-US" smtClean="0"/>
              <a:t>2024/6/14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9132400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06ECFC1-BCCD-4FF0-AC73-8A0039F39ED2}" type="datetime1">
              <a:rPr kumimoji="1" lang="ja-JP" altLang="en-US" smtClean="0"/>
              <a:t>2024/6/14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931329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3DA7A222-6A33-4D39-A3C6-F2E81432AF35}" type="datetime1">
              <a:rPr kumimoji="1" lang="ja-JP" altLang="en-US" smtClean="0"/>
              <a:t>2024/6/14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1292451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6A67A616-19F6-4B82-B2D0-42A6EE3E93AE}" type="datetime1">
              <a:rPr kumimoji="1" lang="ja-JP" altLang="en-US" smtClean="0"/>
              <a:t>2024/6/14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690538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AF07D36-5D5B-454E-9E8A-378BFC407EE2}" type="datetime1">
              <a:rPr kumimoji="1" lang="ja-JP" altLang="en-US" smtClean="0"/>
              <a:t>2024/6/14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5980242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5CFB80-C108-477B-AE0C-795799AA179E}" type="datetime1">
              <a:rPr kumimoji="1" lang="ja-JP" altLang="en-US" smtClean="0"/>
              <a:t>2024/6/14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6192174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ja-JP" altLang="en-US"/>
              <a:t>マスター タイトルの書式設定</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18091AF-038F-473A-99C3-8B98188CC036}" type="datetime1">
              <a:rPr kumimoji="1" lang="ja-JP" altLang="en-US" smtClean="0"/>
              <a:t>2024/6/14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0006533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図を追加</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A04FF9E-8878-47C1-AA4B-E9370EC6C067}" type="datetime1">
              <a:rPr kumimoji="1" lang="ja-JP" altLang="en-US" smtClean="0"/>
              <a:t>2024/6/14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1198376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6ADA421-503D-4ABD-ACB4-7742AB4FEAA6}" type="datetime1">
              <a:rPr kumimoji="1" lang="ja-JP" altLang="en-US" smtClean="0"/>
              <a:t>2024/6/14</a:t>
            </a:fld>
            <a:endParaRPr kumimoji="1" lang="ja-JP" alt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696034618"/>
      </p:ext>
    </p:extLst>
  </p:cSld>
  <p:clrMap bg1="lt1" tx1="dk1" bg2="lt2" tx2="dk2" accent1="accent1" accent2="accent2" accent3="accent3" accent4="accent4" accent5="accent5" accent6="accent6" hlink="hlink" folHlink="folHlink"/>
  <p:sldLayoutIdLst>
    <p:sldLayoutId id="2147483849" r:id="rId1"/>
    <p:sldLayoutId id="2147483850" r:id="rId2"/>
    <p:sldLayoutId id="2147483851" r:id="rId3"/>
    <p:sldLayoutId id="2147483852" r:id="rId4"/>
    <p:sldLayoutId id="2147483853" r:id="rId5"/>
    <p:sldLayoutId id="2147483854" r:id="rId6"/>
    <p:sldLayoutId id="2147483855" r:id="rId7"/>
    <p:sldLayoutId id="2147483856" r:id="rId8"/>
    <p:sldLayoutId id="2147483857" r:id="rId9"/>
    <p:sldLayoutId id="2147483858" r:id="rId10"/>
    <p:sldLayoutId id="2147483859" r:id="rId11"/>
    <p:sldLayoutId id="2147483860" r:id="rId12"/>
    <p:sldLayoutId id="2147483861" r:id="rId13"/>
    <p:sldLayoutId id="2147483862" r:id="rId14"/>
    <p:sldLayoutId id="2147483863" r:id="rId15"/>
    <p:sldLayoutId id="2147483864" r:id="rId16"/>
  </p:sldLayoutIdLst>
  <p:hf hdr="0" ftr="0" dt="0"/>
  <p:txStyles>
    <p:title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1115616" y="1772816"/>
            <a:ext cx="6768752" cy="2923877"/>
          </a:xfrm>
          <a:prstGeom prst="rect">
            <a:avLst/>
          </a:prstGeom>
          <a:noFill/>
        </p:spPr>
        <p:txBody>
          <a:bodyPr wrap="square" rtlCol="0">
            <a:spAutoFit/>
          </a:bodyPr>
          <a:lstStyle/>
          <a:p>
            <a:pPr algn="just"/>
            <a:r>
              <a:rPr kumimoji="1" lang="ja-JP" altLang="en-US" sz="2800" b="1" dirty="0"/>
              <a:t>募集要項－別紙４（事業構想概要）</a:t>
            </a:r>
          </a:p>
          <a:p>
            <a:pPr marL="342900" indent="-342900" algn="just">
              <a:buClr>
                <a:srgbClr val="FF0000"/>
              </a:buClr>
              <a:buFont typeface="游ゴシック" panose="020B0400000000000000" pitchFamily="50" charset="-128"/>
              <a:buChar char="※"/>
            </a:pPr>
            <a:r>
              <a:rPr kumimoji="1" lang="ja-JP" altLang="en-US" sz="2000" b="1" dirty="0">
                <a:solidFill>
                  <a:srgbClr val="FF0000"/>
                </a:solidFill>
              </a:rPr>
              <a:t>　</a:t>
            </a:r>
            <a:r>
              <a:rPr kumimoji="1" lang="ja-JP" altLang="en-US" sz="2000" b="1" dirty="0"/>
              <a:t>この資料については、</a:t>
            </a:r>
            <a:r>
              <a:rPr kumimoji="1" lang="ja-JP" altLang="en-US" sz="2000" b="1" dirty="0">
                <a:solidFill>
                  <a:srgbClr val="FF0000"/>
                </a:solidFill>
              </a:rPr>
              <a:t>必要な記載事項を示すために便宜的にお示しするもの</a:t>
            </a:r>
            <a:r>
              <a:rPr kumimoji="1" lang="ja-JP" altLang="en-US" sz="2000" b="1" dirty="0"/>
              <a:t>です。</a:t>
            </a:r>
            <a:r>
              <a:rPr kumimoji="1" lang="ja-JP" altLang="en-US" sz="2000" b="1" dirty="0">
                <a:solidFill>
                  <a:srgbClr val="FF0000"/>
                </a:solidFill>
              </a:rPr>
              <a:t>各協議会のプレゼン資料については、</a:t>
            </a:r>
            <a:r>
              <a:rPr kumimoji="1" lang="ja-JP" altLang="en-US" sz="2000" b="1" dirty="0"/>
              <a:t>仕様書等の内容を受けて企画した事業構想提案書の内容について説明できていればよく、</a:t>
            </a:r>
            <a:r>
              <a:rPr kumimoji="1" lang="ja-JP" altLang="en-US" sz="2400" b="1" u="sng" dirty="0">
                <a:solidFill>
                  <a:srgbClr val="FF0000"/>
                </a:solidFill>
              </a:rPr>
              <a:t>様式は自由</a:t>
            </a:r>
            <a:r>
              <a:rPr kumimoji="1" lang="ja-JP" altLang="en-US" sz="2000" b="1" dirty="0"/>
              <a:t>です。</a:t>
            </a:r>
            <a:endParaRPr kumimoji="1" lang="en-US" altLang="ja-JP" sz="2000" b="1" dirty="0"/>
          </a:p>
          <a:p>
            <a:pPr marL="342900" indent="-342900" algn="just">
              <a:buClr>
                <a:schemeClr val="bg1"/>
              </a:buClr>
              <a:buFont typeface="游ゴシック" panose="020B0400000000000000" pitchFamily="50" charset="-128"/>
              <a:buChar char="※"/>
            </a:pPr>
            <a:r>
              <a:rPr kumimoji="1" lang="ja-JP" altLang="en-US" sz="2000" b="1" dirty="0">
                <a:solidFill>
                  <a:srgbClr val="FF0000"/>
                </a:solidFill>
              </a:rPr>
              <a:t>　</a:t>
            </a:r>
            <a:r>
              <a:rPr kumimoji="1" lang="ja-JP" altLang="en-US" sz="2400" b="1" u="sng" dirty="0">
                <a:solidFill>
                  <a:srgbClr val="FF0000"/>
                </a:solidFill>
              </a:rPr>
              <a:t>各協議会において創意工夫いただき、独自性あるプレゼンを期待</a:t>
            </a:r>
            <a:r>
              <a:rPr kumimoji="1" lang="ja-JP" altLang="en-US" sz="2000" b="1" dirty="0"/>
              <a:t>しています。</a:t>
            </a:r>
          </a:p>
        </p:txBody>
      </p:sp>
    </p:spTree>
    <p:extLst>
      <p:ext uri="{BB962C8B-B14F-4D97-AF65-F5344CB8AC3E}">
        <p14:creationId xmlns:p14="http://schemas.microsoft.com/office/powerpoint/2010/main" val="20362525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9598" y="332656"/>
            <a:ext cx="6347713" cy="731168"/>
          </a:xfrm>
        </p:spPr>
        <p:txBody>
          <a:bodyPr>
            <a:normAutofit fontScale="90000"/>
          </a:bodyPr>
          <a:lstStyle/>
          <a:p>
            <a:r>
              <a:rPr lang="ja-JP" altLang="en-US" dirty="0">
                <a:solidFill>
                  <a:srgbClr val="003399"/>
                </a:solidFill>
              </a:rPr>
              <a:t>８　計画終了後の協議会の在り方</a:t>
            </a:r>
            <a:endParaRPr kumimoji="1" lang="ja-JP" altLang="en-US" dirty="0">
              <a:solidFill>
                <a:srgbClr val="003399"/>
              </a:solidFill>
            </a:endParaRPr>
          </a:p>
        </p:txBody>
      </p:sp>
      <p:sp>
        <p:nvSpPr>
          <p:cNvPr id="4" name="コンテンツ プレースホルダー 3"/>
          <p:cNvSpPr>
            <a:spLocks noGrp="1"/>
          </p:cNvSpPr>
          <p:nvPr>
            <p:ph idx="1"/>
          </p:nvPr>
        </p:nvSpPr>
        <p:spPr>
          <a:xfrm>
            <a:off x="609598" y="1340768"/>
            <a:ext cx="8066857" cy="5040560"/>
          </a:xfrm>
          <a:solidFill>
            <a:srgbClr val="FFFFCC"/>
          </a:solidFill>
        </p:spPr>
        <p:txBody>
          <a:bodyPr/>
          <a:lstStyle/>
          <a:p>
            <a:r>
              <a:rPr lang="ja-JP" altLang="en-US" dirty="0"/>
              <a:t>現時点で想定する、事業実施後の協議会の在り方（自走に向けた具体的な取組スケジュール及び自走する際の協議会体制・役割分担等）について、具体的に記載してください。</a:t>
            </a:r>
            <a:endParaRPr lang="en-US" altLang="ja-JP" dirty="0"/>
          </a:p>
        </p:txBody>
      </p:sp>
      <p:sp>
        <p:nvSpPr>
          <p:cNvPr id="5" name="スライド番号プレースホルダー 4"/>
          <p:cNvSpPr>
            <a:spLocks noGrp="1"/>
          </p:cNvSpPr>
          <p:nvPr>
            <p:ph type="sldNum" sz="quarter" idx="12"/>
          </p:nvPr>
        </p:nvSpPr>
        <p:spPr>
          <a:xfrm>
            <a:off x="8631362" y="6492875"/>
            <a:ext cx="512638" cy="365125"/>
          </a:xfrm>
        </p:spPr>
        <p:txBody>
          <a:bodyPr/>
          <a:lstStyle/>
          <a:p>
            <a:fld id="{9E2A29CB-BA86-48A6-80E1-CB8750A963B5}" type="slidenum">
              <a:rPr kumimoji="1" lang="ja-JP" altLang="en-US" sz="2000" smtClean="0">
                <a:solidFill>
                  <a:srgbClr val="003399"/>
                </a:solidFill>
              </a:rPr>
              <a:t>9</a:t>
            </a:fld>
            <a:endParaRPr kumimoji="1" lang="ja-JP" altLang="en-US" sz="2000" dirty="0">
              <a:solidFill>
                <a:srgbClr val="003399"/>
              </a:solidFill>
            </a:endParaRPr>
          </a:p>
        </p:txBody>
      </p:sp>
    </p:spTree>
    <p:extLst>
      <p:ext uri="{BB962C8B-B14F-4D97-AF65-F5344CB8AC3E}">
        <p14:creationId xmlns:p14="http://schemas.microsoft.com/office/powerpoint/2010/main" val="41198377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9598" y="332656"/>
            <a:ext cx="7645085" cy="648072"/>
          </a:xfrm>
        </p:spPr>
        <p:txBody>
          <a:bodyPr>
            <a:normAutofit/>
          </a:bodyPr>
          <a:lstStyle/>
          <a:p>
            <a:r>
              <a:rPr lang="ja-JP" altLang="en-US" sz="3200" dirty="0">
                <a:solidFill>
                  <a:srgbClr val="003399"/>
                </a:solidFill>
              </a:rPr>
              <a:t>９　事業構想（案）作成者等の声</a:t>
            </a:r>
            <a:endParaRPr kumimoji="1" lang="ja-JP" altLang="en-US" sz="3200" dirty="0">
              <a:solidFill>
                <a:srgbClr val="003399"/>
              </a:solidFill>
            </a:endParaRPr>
          </a:p>
        </p:txBody>
      </p:sp>
      <p:sp>
        <p:nvSpPr>
          <p:cNvPr id="12" name="コンテンツ プレースホルダー 3"/>
          <p:cNvSpPr>
            <a:spLocks noGrp="1"/>
          </p:cNvSpPr>
          <p:nvPr>
            <p:ph idx="1"/>
          </p:nvPr>
        </p:nvSpPr>
        <p:spPr>
          <a:xfrm>
            <a:off x="609598" y="1412776"/>
            <a:ext cx="8066857" cy="4968552"/>
          </a:xfrm>
          <a:solidFill>
            <a:srgbClr val="FFFFCC"/>
          </a:solidFill>
        </p:spPr>
        <p:txBody>
          <a:bodyPr/>
          <a:lstStyle/>
          <a:p>
            <a:r>
              <a:rPr lang="ja-JP" altLang="en-US" dirty="0"/>
              <a:t>事業構想の企画立案や事業を実践していく上で、活動の中心となるキーパーソンや組織から、本事業に対する意気込み等を記載してください。</a:t>
            </a:r>
            <a:endParaRPr kumimoji="1" lang="ja-JP" altLang="en-US" dirty="0"/>
          </a:p>
        </p:txBody>
      </p:sp>
      <p:sp>
        <p:nvSpPr>
          <p:cNvPr id="3" name="スライド番号プレースホルダー 2"/>
          <p:cNvSpPr>
            <a:spLocks noGrp="1"/>
          </p:cNvSpPr>
          <p:nvPr>
            <p:ph type="sldNum" sz="quarter" idx="12"/>
          </p:nvPr>
        </p:nvSpPr>
        <p:spPr>
          <a:xfrm>
            <a:off x="8631362" y="6492875"/>
            <a:ext cx="512638" cy="365125"/>
          </a:xfrm>
        </p:spPr>
        <p:txBody>
          <a:bodyPr/>
          <a:lstStyle/>
          <a:p>
            <a:fld id="{9E2A29CB-BA86-48A6-80E1-CB8750A963B5}" type="slidenum">
              <a:rPr kumimoji="1" lang="ja-JP" altLang="en-US" sz="2000" smtClean="0">
                <a:solidFill>
                  <a:srgbClr val="003399"/>
                </a:solidFill>
              </a:rPr>
              <a:t>10</a:t>
            </a:fld>
            <a:endParaRPr kumimoji="1" lang="ja-JP" altLang="en-US" sz="2000" dirty="0">
              <a:solidFill>
                <a:srgbClr val="003399"/>
              </a:solidFill>
            </a:endParaRPr>
          </a:p>
        </p:txBody>
      </p:sp>
    </p:spTree>
    <p:extLst>
      <p:ext uri="{BB962C8B-B14F-4D97-AF65-F5344CB8AC3E}">
        <p14:creationId xmlns:p14="http://schemas.microsoft.com/office/powerpoint/2010/main" val="34379632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47383" y="1184326"/>
            <a:ext cx="8064896" cy="1098703"/>
          </a:xfrm>
          <a:solidFill>
            <a:srgbClr val="FFFFCC"/>
          </a:solidFill>
          <a:ln>
            <a:noFill/>
          </a:ln>
        </p:spPr>
        <p:txBody>
          <a:bodyPr anchor="ctr" anchorCtr="0">
            <a:normAutofit/>
          </a:bodyPr>
          <a:lstStyle/>
          <a:p>
            <a:pPr algn="ctr"/>
            <a:r>
              <a:rPr kumimoji="1" lang="ja-JP" altLang="en-US" sz="2400" dirty="0">
                <a:solidFill>
                  <a:schemeClr val="tx1"/>
                </a:solidFill>
                <a:latin typeface="+mj-ea"/>
              </a:rPr>
              <a:t>タイトル</a:t>
            </a:r>
          </a:p>
        </p:txBody>
      </p:sp>
      <p:sp>
        <p:nvSpPr>
          <p:cNvPr id="3" name="サブタイトル 2"/>
          <p:cNvSpPr>
            <a:spLocks noGrp="1"/>
          </p:cNvSpPr>
          <p:nvPr>
            <p:ph type="subTitle" idx="1"/>
          </p:nvPr>
        </p:nvSpPr>
        <p:spPr>
          <a:xfrm>
            <a:off x="715254" y="2492896"/>
            <a:ext cx="7529153" cy="1655762"/>
          </a:xfrm>
          <a:solidFill>
            <a:srgbClr val="FFFFCC"/>
          </a:solidFill>
          <a:ln>
            <a:noFill/>
          </a:ln>
        </p:spPr>
        <p:txBody>
          <a:bodyPr/>
          <a:lstStyle/>
          <a:p>
            <a:pPr algn="ctr"/>
            <a:endParaRPr kumimoji="1" lang="en-US" altLang="ja-JP" dirty="0"/>
          </a:p>
          <a:p>
            <a:pPr algn="ctr"/>
            <a:endParaRPr lang="en-US" altLang="ja-JP" sz="1000" dirty="0"/>
          </a:p>
          <a:p>
            <a:pPr algn="ctr"/>
            <a:r>
              <a:rPr kumimoji="1" lang="ja-JP" altLang="en-US" dirty="0"/>
              <a:t>地域を象徴する写真</a:t>
            </a:r>
          </a:p>
        </p:txBody>
      </p:sp>
      <p:sp>
        <p:nvSpPr>
          <p:cNvPr id="5" name="サブタイトル 2"/>
          <p:cNvSpPr txBox="1">
            <a:spLocks/>
          </p:cNvSpPr>
          <p:nvPr/>
        </p:nvSpPr>
        <p:spPr>
          <a:xfrm>
            <a:off x="1050830" y="4358525"/>
            <a:ext cx="6858000" cy="2304256"/>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Arial" panose="020B0604020202020204" pitchFamily="34" charset="0"/>
              <a:buNone/>
              <a:defRPr kumimoji="1"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kumimoji="1"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kumimoji="1"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9pPr>
          </a:lstStyle>
          <a:p>
            <a:pPr algn="l">
              <a:lnSpc>
                <a:spcPct val="120000"/>
              </a:lnSpc>
            </a:pPr>
            <a:r>
              <a:rPr lang="ja-JP" altLang="en-US" sz="1400" dirty="0">
                <a:latin typeface="+mn-ea"/>
              </a:rPr>
              <a:t>実施地域：○○県○○市</a:t>
            </a:r>
            <a:endParaRPr lang="en-US" altLang="ja-JP" sz="1400" dirty="0">
              <a:latin typeface="+mn-ea"/>
            </a:endParaRPr>
          </a:p>
          <a:p>
            <a:pPr algn="l">
              <a:lnSpc>
                <a:spcPct val="120000"/>
              </a:lnSpc>
            </a:pPr>
            <a:r>
              <a:rPr lang="ja-JP" altLang="en-US" sz="1400" dirty="0">
                <a:latin typeface="+mn-ea"/>
              </a:rPr>
              <a:t>実施主体：○○協議会　</a:t>
            </a:r>
            <a:endParaRPr lang="en-US" altLang="ja-JP" sz="1400" dirty="0">
              <a:latin typeface="+mn-ea"/>
            </a:endParaRPr>
          </a:p>
          <a:p>
            <a:pPr algn="l">
              <a:lnSpc>
                <a:spcPct val="120000"/>
              </a:lnSpc>
            </a:pPr>
            <a:r>
              <a:rPr lang="ja-JP" altLang="en-US" sz="1400" dirty="0">
                <a:latin typeface="+mn-ea"/>
              </a:rPr>
              <a:t>構成員一覧</a:t>
            </a:r>
            <a:endParaRPr lang="en-US" altLang="ja-JP" sz="1400" dirty="0">
              <a:latin typeface="+mn-ea"/>
            </a:endParaRPr>
          </a:p>
          <a:p>
            <a:pPr marL="358775" indent="-358775" algn="l"/>
            <a:r>
              <a:rPr lang="ja-JP" altLang="en-US" sz="1400" dirty="0">
                <a:latin typeface="+mn-ea"/>
              </a:rPr>
              <a:t>　：○○</a:t>
            </a:r>
            <a:r>
              <a:rPr lang="ja-JP" altLang="ja-JP" sz="1400" dirty="0">
                <a:latin typeface="+mn-ea"/>
              </a:rPr>
              <a:t>市、</a:t>
            </a:r>
            <a:r>
              <a:rPr lang="ja-JP" altLang="en-US" sz="1400" dirty="0">
                <a:latin typeface="+mn-ea"/>
              </a:rPr>
              <a:t>○○商工会議所</a:t>
            </a:r>
            <a:r>
              <a:rPr lang="ja-JP" altLang="ja-JP" sz="1400" dirty="0">
                <a:latin typeface="+mn-ea"/>
              </a:rPr>
              <a:t>、</a:t>
            </a:r>
            <a:r>
              <a:rPr lang="ja-JP" altLang="en-US" sz="1400" dirty="0">
                <a:latin typeface="+mn-ea"/>
              </a:rPr>
              <a:t>○○商工会、○○</a:t>
            </a:r>
            <a:r>
              <a:rPr lang="ja-JP" altLang="ja-JP" sz="1400" dirty="0">
                <a:latin typeface="+mn-ea"/>
              </a:rPr>
              <a:t>市シルバー人材センター、</a:t>
            </a:r>
            <a:endParaRPr lang="en-US" altLang="ja-JP" sz="1400" dirty="0">
              <a:latin typeface="+mn-ea"/>
            </a:endParaRPr>
          </a:p>
          <a:p>
            <a:pPr marL="358775" indent="-358775" algn="l"/>
            <a:r>
              <a:rPr lang="ja-JP" altLang="en-US" sz="1400" dirty="0">
                <a:latin typeface="+mn-ea"/>
              </a:rPr>
              <a:t>　　○○社会福祉協議会、○○地域包括支援センター、教育機関、金融機関</a:t>
            </a:r>
            <a:endParaRPr lang="en-US" altLang="ja-JP" sz="1400" dirty="0">
              <a:latin typeface="+mn-ea"/>
            </a:endParaRPr>
          </a:p>
          <a:p>
            <a:pPr marL="358775" indent="-358775" algn="l"/>
            <a:r>
              <a:rPr lang="ja-JP" altLang="en-US" sz="1400" dirty="0">
                <a:latin typeface="+mn-ea"/>
              </a:rPr>
              <a:t>　　○○</a:t>
            </a:r>
            <a:endParaRPr lang="en-US" altLang="ja-JP" sz="1400" dirty="0">
              <a:latin typeface="+mn-ea"/>
            </a:endParaRPr>
          </a:p>
          <a:p>
            <a:pPr marL="358775" indent="-358775" algn="l"/>
            <a:r>
              <a:rPr lang="ja-JP" altLang="en-US" sz="1400" dirty="0">
                <a:latin typeface="+mn-ea"/>
              </a:rPr>
              <a:t>重点業種：○○業</a:t>
            </a:r>
            <a:r>
              <a:rPr lang="ja-JP" altLang="en-US" sz="1400" dirty="0"/>
              <a:t>、○○業、○○業</a:t>
            </a:r>
            <a:endParaRPr lang="ja-JP" altLang="ja-JP" sz="1400" dirty="0">
              <a:latin typeface="+mn-ea"/>
            </a:endParaRPr>
          </a:p>
        </p:txBody>
      </p:sp>
      <p:sp>
        <p:nvSpPr>
          <p:cNvPr id="4" name="スライド番号プレースホルダー 3"/>
          <p:cNvSpPr>
            <a:spLocks noGrp="1"/>
          </p:cNvSpPr>
          <p:nvPr>
            <p:ph type="sldNum" sz="quarter" idx="12"/>
          </p:nvPr>
        </p:nvSpPr>
        <p:spPr>
          <a:xfrm>
            <a:off x="8512279" y="6328605"/>
            <a:ext cx="512638" cy="365125"/>
          </a:xfrm>
        </p:spPr>
        <p:txBody>
          <a:bodyPr/>
          <a:lstStyle/>
          <a:p>
            <a:fld id="{9E2A29CB-BA86-48A6-80E1-CB8750A963B5}" type="slidenum">
              <a:rPr kumimoji="1" lang="ja-JP" altLang="en-US" sz="2000" smtClean="0">
                <a:solidFill>
                  <a:srgbClr val="003399"/>
                </a:solidFill>
              </a:rPr>
              <a:t>1</a:t>
            </a:fld>
            <a:endParaRPr kumimoji="1" lang="ja-JP" altLang="en-US" sz="2000" dirty="0">
              <a:solidFill>
                <a:srgbClr val="003399"/>
              </a:solidFill>
            </a:endParaRPr>
          </a:p>
        </p:txBody>
      </p:sp>
    </p:spTree>
    <p:extLst>
      <p:ext uri="{BB962C8B-B14F-4D97-AF65-F5344CB8AC3E}">
        <p14:creationId xmlns:p14="http://schemas.microsoft.com/office/powerpoint/2010/main" val="23914332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9599" y="332656"/>
            <a:ext cx="6347713" cy="587151"/>
          </a:xfrm>
          <a:noFill/>
        </p:spPr>
        <p:txBody>
          <a:bodyPr>
            <a:normAutofit fontScale="90000"/>
          </a:bodyPr>
          <a:lstStyle/>
          <a:p>
            <a:r>
              <a:rPr lang="ja-JP" altLang="en-US" dirty="0">
                <a:solidFill>
                  <a:srgbClr val="003399"/>
                </a:solidFill>
              </a:rPr>
              <a:t>１</a:t>
            </a:r>
            <a:r>
              <a:rPr kumimoji="1" lang="ja-JP" altLang="en-US" dirty="0">
                <a:solidFill>
                  <a:srgbClr val="003399"/>
                </a:solidFill>
              </a:rPr>
              <a:t>　事業の趣旨・目的</a:t>
            </a:r>
          </a:p>
        </p:txBody>
      </p:sp>
      <p:sp>
        <p:nvSpPr>
          <p:cNvPr id="3" name="コンテンツ プレースホルダー 2"/>
          <p:cNvSpPr>
            <a:spLocks noGrp="1"/>
          </p:cNvSpPr>
          <p:nvPr>
            <p:ph idx="1"/>
          </p:nvPr>
        </p:nvSpPr>
        <p:spPr>
          <a:xfrm>
            <a:off x="609599" y="1397105"/>
            <a:ext cx="8210873" cy="5128239"/>
          </a:xfrm>
          <a:solidFill>
            <a:srgbClr val="FFFFCC"/>
          </a:solidFill>
        </p:spPr>
        <p:txBody>
          <a:bodyPr/>
          <a:lstStyle/>
          <a:p>
            <a:r>
              <a:rPr lang="ja-JP" altLang="en-US" dirty="0"/>
              <a:t>仕様書に詳述した環境整備事業の趣旨や成果目標などに鑑み、また、計画区域における経済・社会情勢や高年齢者の雇用情勢等を踏まえ、環境整備事業で実施しようとする事業の趣旨・目的を簡潔に記載するととともに、３年度間に亘る実施スケジュールを示して下さい。</a:t>
            </a:r>
            <a:endParaRPr kumimoji="1" lang="ja-JP" altLang="en-US" dirty="0"/>
          </a:p>
        </p:txBody>
      </p:sp>
      <p:sp>
        <p:nvSpPr>
          <p:cNvPr id="4" name="スライド番号プレースホルダー 3"/>
          <p:cNvSpPr>
            <a:spLocks noGrp="1"/>
          </p:cNvSpPr>
          <p:nvPr>
            <p:ph type="sldNum" sz="quarter" idx="12"/>
          </p:nvPr>
        </p:nvSpPr>
        <p:spPr>
          <a:xfrm>
            <a:off x="8564153" y="6409496"/>
            <a:ext cx="512638" cy="365125"/>
          </a:xfrm>
        </p:spPr>
        <p:txBody>
          <a:bodyPr/>
          <a:lstStyle/>
          <a:p>
            <a:fld id="{9E2A29CB-BA86-48A6-80E1-CB8750A963B5}" type="slidenum">
              <a:rPr kumimoji="1" lang="ja-JP" altLang="en-US" sz="2000" smtClean="0">
                <a:solidFill>
                  <a:srgbClr val="003399"/>
                </a:solidFill>
              </a:rPr>
              <a:t>2</a:t>
            </a:fld>
            <a:endParaRPr kumimoji="1" lang="ja-JP" altLang="en-US" sz="2000" dirty="0">
              <a:solidFill>
                <a:srgbClr val="003399"/>
              </a:solidFill>
            </a:endParaRPr>
          </a:p>
        </p:txBody>
      </p:sp>
    </p:spTree>
    <p:extLst>
      <p:ext uri="{BB962C8B-B14F-4D97-AF65-F5344CB8AC3E}">
        <p14:creationId xmlns:p14="http://schemas.microsoft.com/office/powerpoint/2010/main" val="25414772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9599" y="332656"/>
            <a:ext cx="6347713" cy="1152128"/>
          </a:xfrm>
        </p:spPr>
        <p:txBody>
          <a:bodyPr>
            <a:normAutofit fontScale="90000"/>
          </a:bodyPr>
          <a:lstStyle/>
          <a:p>
            <a:r>
              <a:rPr lang="ja-JP" altLang="en-US" dirty="0">
                <a:solidFill>
                  <a:srgbClr val="003399"/>
                </a:solidFill>
                <a:latin typeface="+mj-ea"/>
              </a:rPr>
              <a:t>２　重点業種における高年齢者の</a:t>
            </a:r>
            <a:br>
              <a:rPr lang="en-US" altLang="ja-JP" dirty="0">
                <a:solidFill>
                  <a:srgbClr val="003399"/>
                </a:solidFill>
                <a:latin typeface="+mj-ea"/>
              </a:rPr>
            </a:br>
            <a:r>
              <a:rPr lang="ja-JP" altLang="en-US" dirty="0">
                <a:solidFill>
                  <a:srgbClr val="003399"/>
                </a:solidFill>
                <a:latin typeface="+mj-ea"/>
              </a:rPr>
              <a:t>　雇用機会の確保における課題</a:t>
            </a:r>
            <a:endParaRPr kumimoji="1" lang="ja-JP" altLang="en-US" dirty="0">
              <a:solidFill>
                <a:srgbClr val="003399"/>
              </a:solidFill>
              <a:latin typeface="+mj-ea"/>
            </a:endParaRPr>
          </a:p>
        </p:txBody>
      </p:sp>
      <p:sp>
        <p:nvSpPr>
          <p:cNvPr id="7" name="コンテンツ プレースホルダー 2"/>
          <p:cNvSpPr>
            <a:spLocks noGrp="1"/>
          </p:cNvSpPr>
          <p:nvPr>
            <p:ph idx="1"/>
          </p:nvPr>
        </p:nvSpPr>
        <p:spPr>
          <a:xfrm>
            <a:off x="609599" y="1556792"/>
            <a:ext cx="8210873" cy="4968552"/>
          </a:xfrm>
          <a:solidFill>
            <a:srgbClr val="FFFFCC"/>
          </a:solidFill>
        </p:spPr>
        <p:txBody>
          <a:bodyPr/>
          <a:lstStyle/>
          <a:p>
            <a:r>
              <a:rPr lang="ja-JP" altLang="en-US" dirty="0"/>
              <a:t>地域計画に盛り込む予定の計画区域における重点業種とその設定理由を記載して下さい。</a:t>
            </a:r>
            <a:endParaRPr lang="en-US" altLang="ja-JP" dirty="0"/>
          </a:p>
          <a:p>
            <a:endParaRPr lang="en-US" altLang="ja-JP" dirty="0"/>
          </a:p>
          <a:p>
            <a:endParaRPr lang="en-US" altLang="ja-JP" dirty="0"/>
          </a:p>
          <a:p>
            <a:r>
              <a:rPr lang="ja-JP" altLang="en-US" dirty="0"/>
              <a:t>重点業種における高年齢者等の雇用動向と今後の見通しについて、具体的なデータを用いて記載して下さい。</a:t>
            </a:r>
            <a:endParaRPr lang="en-US" altLang="ja-JP" dirty="0"/>
          </a:p>
          <a:p>
            <a:endParaRPr lang="en-US" altLang="ja-JP" dirty="0"/>
          </a:p>
          <a:p>
            <a:endParaRPr lang="en-US" altLang="ja-JP" dirty="0"/>
          </a:p>
          <a:p>
            <a:r>
              <a:rPr lang="ja-JP" altLang="en-US" dirty="0"/>
              <a:t>重点業種における高年齢者等の雇用・就業機会の確保を図る上での課題（人材確保・人材育成等）と対策方針について記載して下さい。</a:t>
            </a:r>
            <a:endParaRPr lang="en-US" altLang="ja-JP" dirty="0"/>
          </a:p>
          <a:p>
            <a:pPr marL="0" indent="0">
              <a:buNone/>
            </a:pPr>
            <a:endParaRPr kumimoji="1" lang="en-US" altLang="ja-JP" dirty="0"/>
          </a:p>
          <a:p>
            <a:pPr marL="0" indent="0">
              <a:buNone/>
            </a:pPr>
            <a:endParaRPr lang="en-US" altLang="ja-JP" dirty="0"/>
          </a:p>
          <a:p>
            <a:pPr marL="0" indent="0">
              <a:buNone/>
            </a:pPr>
            <a:endParaRPr kumimoji="1" lang="en-US" altLang="ja-JP" dirty="0"/>
          </a:p>
          <a:p>
            <a:pPr marL="0" indent="0">
              <a:buNone/>
            </a:pPr>
            <a:endParaRPr kumimoji="1" lang="en-US" altLang="ja-JP" dirty="0"/>
          </a:p>
        </p:txBody>
      </p:sp>
      <p:sp>
        <p:nvSpPr>
          <p:cNvPr id="5" name="コンテンツ プレースホルダー 3"/>
          <p:cNvSpPr txBox="1">
            <a:spLocks/>
          </p:cNvSpPr>
          <p:nvPr/>
        </p:nvSpPr>
        <p:spPr>
          <a:xfrm>
            <a:off x="609599" y="1368502"/>
            <a:ext cx="6347714" cy="476322"/>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buFont typeface="Wingdings 3" charset="2"/>
              <a:buNone/>
            </a:pPr>
            <a:endParaRPr lang="ja-JP" altLang="en-US" sz="1400" dirty="0"/>
          </a:p>
        </p:txBody>
      </p:sp>
      <p:sp>
        <p:nvSpPr>
          <p:cNvPr id="3" name="スライド番号プレースホルダー 2"/>
          <p:cNvSpPr>
            <a:spLocks noGrp="1"/>
          </p:cNvSpPr>
          <p:nvPr>
            <p:ph type="sldNum" sz="quarter" idx="12"/>
          </p:nvPr>
        </p:nvSpPr>
        <p:spPr>
          <a:xfrm>
            <a:off x="8631362" y="6492875"/>
            <a:ext cx="512638" cy="365125"/>
          </a:xfrm>
        </p:spPr>
        <p:txBody>
          <a:bodyPr/>
          <a:lstStyle/>
          <a:p>
            <a:fld id="{9E2A29CB-BA86-48A6-80E1-CB8750A963B5}" type="slidenum">
              <a:rPr kumimoji="1" lang="ja-JP" altLang="en-US" sz="2000" smtClean="0">
                <a:solidFill>
                  <a:srgbClr val="003399"/>
                </a:solidFill>
              </a:rPr>
              <a:t>3</a:t>
            </a:fld>
            <a:endParaRPr kumimoji="1" lang="ja-JP" altLang="en-US" sz="2000" dirty="0">
              <a:solidFill>
                <a:srgbClr val="003399"/>
              </a:solidFill>
            </a:endParaRPr>
          </a:p>
        </p:txBody>
      </p:sp>
    </p:spTree>
    <p:extLst>
      <p:ext uri="{BB962C8B-B14F-4D97-AF65-F5344CB8AC3E}">
        <p14:creationId xmlns:p14="http://schemas.microsoft.com/office/powerpoint/2010/main" val="42747483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9599" y="330408"/>
            <a:ext cx="6347713" cy="515144"/>
          </a:xfrm>
        </p:spPr>
        <p:txBody>
          <a:bodyPr>
            <a:normAutofit fontScale="90000"/>
          </a:bodyPr>
          <a:lstStyle/>
          <a:p>
            <a:r>
              <a:rPr lang="ja-JP" altLang="en-US" dirty="0">
                <a:solidFill>
                  <a:srgbClr val="003399"/>
                </a:solidFill>
              </a:rPr>
              <a:t>３　支援メニューの内容</a:t>
            </a:r>
            <a:endParaRPr kumimoji="1" lang="ja-JP" altLang="en-US" dirty="0">
              <a:solidFill>
                <a:srgbClr val="003399"/>
              </a:solidFill>
            </a:endParaRPr>
          </a:p>
        </p:txBody>
      </p:sp>
      <p:sp>
        <p:nvSpPr>
          <p:cNvPr id="10" name="コンテンツ プレースホルダー 2"/>
          <p:cNvSpPr txBox="1">
            <a:spLocks/>
          </p:cNvSpPr>
          <p:nvPr/>
        </p:nvSpPr>
        <p:spPr>
          <a:xfrm>
            <a:off x="609599" y="1196752"/>
            <a:ext cx="8138865" cy="5310048"/>
          </a:xfrm>
          <a:prstGeom prst="rect">
            <a:avLst/>
          </a:prstGeom>
          <a:solidFill>
            <a:srgbClr val="FFFFCC"/>
          </a:solidFill>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r>
              <a:rPr lang="ja-JP" altLang="en-US" dirty="0"/>
              <a:t>環境整備事業にて実施しようとする事業の内容を記載して下さい。</a:t>
            </a:r>
          </a:p>
        </p:txBody>
      </p:sp>
      <p:sp>
        <p:nvSpPr>
          <p:cNvPr id="6" name="スライド番号プレースホルダー 5"/>
          <p:cNvSpPr>
            <a:spLocks noGrp="1"/>
          </p:cNvSpPr>
          <p:nvPr>
            <p:ph type="sldNum" sz="quarter" idx="12"/>
          </p:nvPr>
        </p:nvSpPr>
        <p:spPr>
          <a:xfrm>
            <a:off x="8631362" y="6492875"/>
            <a:ext cx="512638" cy="365125"/>
          </a:xfrm>
        </p:spPr>
        <p:txBody>
          <a:bodyPr/>
          <a:lstStyle/>
          <a:p>
            <a:fld id="{9E2A29CB-BA86-48A6-80E1-CB8750A963B5}" type="slidenum">
              <a:rPr kumimoji="1" lang="ja-JP" altLang="en-US" sz="2000" smtClean="0">
                <a:solidFill>
                  <a:srgbClr val="003399"/>
                </a:solidFill>
              </a:rPr>
              <a:t>4</a:t>
            </a:fld>
            <a:endParaRPr kumimoji="1" lang="ja-JP" altLang="en-US" sz="2000" dirty="0">
              <a:solidFill>
                <a:srgbClr val="003399"/>
              </a:solidFill>
            </a:endParaRPr>
          </a:p>
        </p:txBody>
      </p:sp>
    </p:spTree>
    <p:extLst>
      <p:ext uri="{BB962C8B-B14F-4D97-AF65-F5344CB8AC3E}">
        <p14:creationId xmlns:p14="http://schemas.microsoft.com/office/powerpoint/2010/main" val="1817328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9552" y="332656"/>
            <a:ext cx="6347713" cy="576064"/>
          </a:xfrm>
        </p:spPr>
        <p:txBody>
          <a:bodyPr>
            <a:normAutofit fontScale="90000"/>
          </a:bodyPr>
          <a:lstStyle/>
          <a:p>
            <a:r>
              <a:rPr lang="ja-JP" altLang="en-US" dirty="0">
                <a:solidFill>
                  <a:srgbClr val="003399"/>
                </a:solidFill>
              </a:rPr>
              <a:t>４　事業実施による効果</a:t>
            </a:r>
            <a:endParaRPr kumimoji="1" lang="ja-JP" altLang="en-US" dirty="0">
              <a:solidFill>
                <a:srgbClr val="003399"/>
              </a:solidFill>
            </a:endParaRPr>
          </a:p>
        </p:txBody>
      </p:sp>
      <p:sp>
        <p:nvSpPr>
          <p:cNvPr id="4" name="スライド番号プレースホルダー 3"/>
          <p:cNvSpPr>
            <a:spLocks noGrp="1"/>
          </p:cNvSpPr>
          <p:nvPr>
            <p:ph type="sldNum" sz="quarter" idx="12"/>
          </p:nvPr>
        </p:nvSpPr>
        <p:spPr>
          <a:xfrm>
            <a:off x="8635906" y="6492875"/>
            <a:ext cx="512638" cy="365125"/>
          </a:xfrm>
        </p:spPr>
        <p:txBody>
          <a:bodyPr/>
          <a:lstStyle/>
          <a:p>
            <a:fld id="{9E2A29CB-BA86-48A6-80E1-CB8750A963B5}" type="slidenum">
              <a:rPr kumimoji="1" lang="ja-JP" altLang="en-US" sz="2000" smtClean="0">
                <a:solidFill>
                  <a:srgbClr val="003399"/>
                </a:solidFill>
              </a:rPr>
              <a:t>5</a:t>
            </a:fld>
            <a:endParaRPr kumimoji="1" lang="ja-JP" altLang="en-US" sz="2000" dirty="0">
              <a:solidFill>
                <a:srgbClr val="003399"/>
              </a:solidFill>
            </a:endParaRPr>
          </a:p>
        </p:txBody>
      </p:sp>
      <p:graphicFrame>
        <p:nvGraphicFramePr>
          <p:cNvPr id="5" name="表 4"/>
          <p:cNvGraphicFramePr>
            <a:graphicFrameLocks noGrp="1"/>
          </p:cNvGraphicFramePr>
          <p:nvPr>
            <p:extLst>
              <p:ext uri="{D42A27DB-BD31-4B8C-83A1-F6EECF244321}">
                <p14:modId xmlns:p14="http://schemas.microsoft.com/office/powerpoint/2010/main" val="2234063991"/>
              </p:ext>
            </p:extLst>
          </p:nvPr>
        </p:nvGraphicFramePr>
        <p:xfrm>
          <a:off x="645424" y="1268760"/>
          <a:ext cx="7990482" cy="4536504"/>
        </p:xfrm>
        <a:graphic>
          <a:graphicData uri="http://schemas.openxmlformats.org/drawingml/2006/table">
            <a:tbl>
              <a:tblPr/>
              <a:tblGrid>
                <a:gridCol w="548966">
                  <a:extLst>
                    <a:ext uri="{9D8B030D-6E8A-4147-A177-3AD203B41FA5}">
                      <a16:colId xmlns:a16="http://schemas.microsoft.com/office/drawing/2014/main" val="3169974389"/>
                    </a:ext>
                  </a:extLst>
                </a:gridCol>
                <a:gridCol w="548966">
                  <a:extLst>
                    <a:ext uri="{9D8B030D-6E8A-4147-A177-3AD203B41FA5}">
                      <a16:colId xmlns:a16="http://schemas.microsoft.com/office/drawing/2014/main" val="3362110777"/>
                    </a:ext>
                  </a:extLst>
                </a:gridCol>
                <a:gridCol w="264316">
                  <a:extLst>
                    <a:ext uri="{9D8B030D-6E8A-4147-A177-3AD203B41FA5}">
                      <a16:colId xmlns:a16="http://schemas.microsoft.com/office/drawing/2014/main" val="2672641278"/>
                    </a:ext>
                  </a:extLst>
                </a:gridCol>
                <a:gridCol w="264316">
                  <a:extLst>
                    <a:ext uri="{9D8B030D-6E8A-4147-A177-3AD203B41FA5}">
                      <a16:colId xmlns:a16="http://schemas.microsoft.com/office/drawing/2014/main" val="3831537874"/>
                    </a:ext>
                  </a:extLst>
                </a:gridCol>
                <a:gridCol w="264316">
                  <a:extLst>
                    <a:ext uri="{9D8B030D-6E8A-4147-A177-3AD203B41FA5}">
                      <a16:colId xmlns:a16="http://schemas.microsoft.com/office/drawing/2014/main" val="3449290826"/>
                    </a:ext>
                  </a:extLst>
                </a:gridCol>
                <a:gridCol w="264316">
                  <a:extLst>
                    <a:ext uri="{9D8B030D-6E8A-4147-A177-3AD203B41FA5}">
                      <a16:colId xmlns:a16="http://schemas.microsoft.com/office/drawing/2014/main" val="1028642621"/>
                    </a:ext>
                  </a:extLst>
                </a:gridCol>
                <a:gridCol w="264316">
                  <a:extLst>
                    <a:ext uri="{9D8B030D-6E8A-4147-A177-3AD203B41FA5}">
                      <a16:colId xmlns:a16="http://schemas.microsoft.com/office/drawing/2014/main" val="640048374"/>
                    </a:ext>
                  </a:extLst>
                </a:gridCol>
                <a:gridCol w="264316">
                  <a:extLst>
                    <a:ext uri="{9D8B030D-6E8A-4147-A177-3AD203B41FA5}">
                      <a16:colId xmlns:a16="http://schemas.microsoft.com/office/drawing/2014/main" val="242776918"/>
                    </a:ext>
                  </a:extLst>
                </a:gridCol>
                <a:gridCol w="264316">
                  <a:extLst>
                    <a:ext uri="{9D8B030D-6E8A-4147-A177-3AD203B41FA5}">
                      <a16:colId xmlns:a16="http://schemas.microsoft.com/office/drawing/2014/main" val="414301985"/>
                    </a:ext>
                  </a:extLst>
                </a:gridCol>
                <a:gridCol w="264316">
                  <a:extLst>
                    <a:ext uri="{9D8B030D-6E8A-4147-A177-3AD203B41FA5}">
                      <a16:colId xmlns:a16="http://schemas.microsoft.com/office/drawing/2014/main" val="4039787161"/>
                    </a:ext>
                  </a:extLst>
                </a:gridCol>
                <a:gridCol w="264316">
                  <a:extLst>
                    <a:ext uri="{9D8B030D-6E8A-4147-A177-3AD203B41FA5}">
                      <a16:colId xmlns:a16="http://schemas.microsoft.com/office/drawing/2014/main" val="1119563103"/>
                    </a:ext>
                  </a:extLst>
                </a:gridCol>
                <a:gridCol w="264316">
                  <a:extLst>
                    <a:ext uri="{9D8B030D-6E8A-4147-A177-3AD203B41FA5}">
                      <a16:colId xmlns:a16="http://schemas.microsoft.com/office/drawing/2014/main" val="3136800171"/>
                    </a:ext>
                  </a:extLst>
                </a:gridCol>
                <a:gridCol w="264316">
                  <a:extLst>
                    <a:ext uri="{9D8B030D-6E8A-4147-A177-3AD203B41FA5}">
                      <a16:colId xmlns:a16="http://schemas.microsoft.com/office/drawing/2014/main" val="3836236604"/>
                    </a:ext>
                  </a:extLst>
                </a:gridCol>
                <a:gridCol w="264316">
                  <a:extLst>
                    <a:ext uri="{9D8B030D-6E8A-4147-A177-3AD203B41FA5}">
                      <a16:colId xmlns:a16="http://schemas.microsoft.com/office/drawing/2014/main" val="543734879"/>
                    </a:ext>
                  </a:extLst>
                </a:gridCol>
                <a:gridCol w="548966">
                  <a:extLst>
                    <a:ext uri="{9D8B030D-6E8A-4147-A177-3AD203B41FA5}">
                      <a16:colId xmlns:a16="http://schemas.microsoft.com/office/drawing/2014/main" val="2051662871"/>
                    </a:ext>
                  </a:extLst>
                </a:gridCol>
                <a:gridCol w="264316">
                  <a:extLst>
                    <a:ext uri="{9D8B030D-6E8A-4147-A177-3AD203B41FA5}">
                      <a16:colId xmlns:a16="http://schemas.microsoft.com/office/drawing/2014/main" val="2389894909"/>
                    </a:ext>
                  </a:extLst>
                </a:gridCol>
                <a:gridCol w="264316">
                  <a:extLst>
                    <a:ext uri="{9D8B030D-6E8A-4147-A177-3AD203B41FA5}">
                      <a16:colId xmlns:a16="http://schemas.microsoft.com/office/drawing/2014/main" val="1914362237"/>
                    </a:ext>
                  </a:extLst>
                </a:gridCol>
                <a:gridCol w="264316">
                  <a:extLst>
                    <a:ext uri="{9D8B030D-6E8A-4147-A177-3AD203B41FA5}">
                      <a16:colId xmlns:a16="http://schemas.microsoft.com/office/drawing/2014/main" val="2862579332"/>
                    </a:ext>
                  </a:extLst>
                </a:gridCol>
                <a:gridCol w="264316">
                  <a:extLst>
                    <a:ext uri="{9D8B030D-6E8A-4147-A177-3AD203B41FA5}">
                      <a16:colId xmlns:a16="http://schemas.microsoft.com/office/drawing/2014/main" val="2761024349"/>
                    </a:ext>
                  </a:extLst>
                </a:gridCol>
                <a:gridCol w="264316">
                  <a:extLst>
                    <a:ext uri="{9D8B030D-6E8A-4147-A177-3AD203B41FA5}">
                      <a16:colId xmlns:a16="http://schemas.microsoft.com/office/drawing/2014/main" val="1177504987"/>
                    </a:ext>
                  </a:extLst>
                </a:gridCol>
                <a:gridCol w="264316">
                  <a:extLst>
                    <a:ext uri="{9D8B030D-6E8A-4147-A177-3AD203B41FA5}">
                      <a16:colId xmlns:a16="http://schemas.microsoft.com/office/drawing/2014/main" val="1117673184"/>
                    </a:ext>
                  </a:extLst>
                </a:gridCol>
                <a:gridCol w="264316">
                  <a:extLst>
                    <a:ext uri="{9D8B030D-6E8A-4147-A177-3AD203B41FA5}">
                      <a16:colId xmlns:a16="http://schemas.microsoft.com/office/drawing/2014/main" val="2691594550"/>
                    </a:ext>
                  </a:extLst>
                </a:gridCol>
                <a:gridCol w="264316">
                  <a:extLst>
                    <a:ext uri="{9D8B030D-6E8A-4147-A177-3AD203B41FA5}">
                      <a16:colId xmlns:a16="http://schemas.microsoft.com/office/drawing/2014/main" val="2745100844"/>
                    </a:ext>
                  </a:extLst>
                </a:gridCol>
                <a:gridCol w="264316">
                  <a:extLst>
                    <a:ext uri="{9D8B030D-6E8A-4147-A177-3AD203B41FA5}">
                      <a16:colId xmlns:a16="http://schemas.microsoft.com/office/drawing/2014/main" val="2457624626"/>
                    </a:ext>
                  </a:extLst>
                </a:gridCol>
                <a:gridCol w="264316">
                  <a:extLst>
                    <a:ext uri="{9D8B030D-6E8A-4147-A177-3AD203B41FA5}">
                      <a16:colId xmlns:a16="http://schemas.microsoft.com/office/drawing/2014/main" val="1878081639"/>
                    </a:ext>
                  </a:extLst>
                </a:gridCol>
                <a:gridCol w="264316">
                  <a:extLst>
                    <a:ext uri="{9D8B030D-6E8A-4147-A177-3AD203B41FA5}">
                      <a16:colId xmlns:a16="http://schemas.microsoft.com/office/drawing/2014/main" val="3667529603"/>
                    </a:ext>
                  </a:extLst>
                </a:gridCol>
                <a:gridCol w="264316">
                  <a:extLst>
                    <a:ext uri="{9D8B030D-6E8A-4147-A177-3AD203B41FA5}">
                      <a16:colId xmlns:a16="http://schemas.microsoft.com/office/drawing/2014/main" val="3923215469"/>
                    </a:ext>
                  </a:extLst>
                </a:gridCol>
              </a:tblGrid>
              <a:tr h="212505">
                <a:tc rowSpan="3">
                  <a:txBody>
                    <a:bodyPr/>
                    <a:lstStyle/>
                    <a:p>
                      <a:pPr algn="ctr" rtl="0" fontAlgn="ctr"/>
                      <a:endParaRPr lang="ja-JP" altLang="en-US" sz="800" b="1" i="0" u="none" strike="noStrike" dirty="0">
                        <a:solidFill>
                          <a:srgbClr val="FFFFFF"/>
                        </a:solidFill>
                        <a:effectLst/>
                        <a:latin typeface="メイリオ" panose="020B0604030504040204" pitchFamily="50" charset="-128"/>
                        <a:ea typeface="メイリオ" panose="020B0604030504040204" pitchFamily="50" charset="-128"/>
                      </a:endParaRP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E67C8"/>
                    </a:solidFill>
                  </a:tcPr>
                </a:tc>
                <a:tc rowSpan="3">
                  <a:txBody>
                    <a:bodyPr/>
                    <a:lstStyle/>
                    <a:p>
                      <a:pPr algn="ctr"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accent1">
                        <a:lumMod val="40000"/>
                        <a:lumOff val="60000"/>
                      </a:schemeClr>
                    </a:solidFill>
                  </a:tcPr>
                </a:tc>
                <a:tc gridSpan="12">
                  <a:txBody>
                    <a:bodyPr/>
                    <a:lstStyle/>
                    <a:p>
                      <a:pPr algn="ctr" rtl="0" fontAlgn="ctr"/>
                      <a:r>
                        <a:rPr lang="ja-JP" altLang="en-US" sz="800" b="1" i="0" u="none" strike="noStrike" dirty="0">
                          <a:solidFill>
                            <a:schemeClr val="tx1"/>
                          </a:solidFill>
                          <a:effectLst/>
                          <a:latin typeface="メイリオ" panose="020B0604030504040204" pitchFamily="50" charset="-128"/>
                          <a:ea typeface="メイリオ" panose="020B0604030504040204" pitchFamily="50" charset="-128"/>
                        </a:rPr>
                        <a:t>アウトプット</a:t>
                      </a:r>
                    </a:p>
                  </a:txBody>
                  <a:tcPr marL="7625" marR="7625" marT="7625"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accent1">
                        <a:lumMod val="40000"/>
                        <a:lumOff val="6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3">
                  <a:txBody>
                    <a:bodyPr/>
                    <a:lstStyle/>
                    <a:p>
                      <a:pPr algn="ctr" fontAlgn="ctr"/>
                      <a:r>
                        <a:rPr lang="ja-JP" altLang="en-US" sz="800" b="0" i="0" u="none" strike="noStrike" dirty="0">
                          <a:solidFill>
                            <a:schemeClr val="tx1"/>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accent1">
                        <a:lumMod val="40000"/>
                        <a:lumOff val="60000"/>
                      </a:schemeClr>
                    </a:solidFill>
                  </a:tcPr>
                </a:tc>
                <a:tc gridSpan="12">
                  <a:txBody>
                    <a:bodyPr/>
                    <a:lstStyle/>
                    <a:p>
                      <a:pPr algn="ctr" rtl="0" fontAlgn="ctr"/>
                      <a:r>
                        <a:rPr lang="ja-JP" altLang="en-US" sz="800" b="1" i="0" u="none" strike="noStrike" dirty="0">
                          <a:solidFill>
                            <a:schemeClr val="tx1"/>
                          </a:solidFill>
                          <a:effectLst/>
                          <a:latin typeface="メイリオ" panose="020B0604030504040204" pitchFamily="50" charset="-128"/>
                          <a:ea typeface="メイリオ" panose="020B0604030504040204" pitchFamily="50" charset="-128"/>
                        </a:rPr>
                        <a:t>アウトカム</a:t>
                      </a:r>
                    </a:p>
                  </a:txBody>
                  <a:tcPr marL="7625" marR="7625" marT="7625"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accent1">
                        <a:lumMod val="40000"/>
                        <a:lumOff val="6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574692554"/>
                  </a:ext>
                </a:extLst>
              </a:tr>
              <a:tr h="175546">
                <a:tc vMerge="1">
                  <a:txBody>
                    <a:bodyPr/>
                    <a:lstStyle/>
                    <a:p>
                      <a:endParaRPr kumimoji="1" lang="ja-JP" altLang="en-US"/>
                    </a:p>
                  </a:txBody>
                  <a:tcPr/>
                </a:tc>
                <a:tc vMerge="1">
                  <a:txBody>
                    <a:bodyPr/>
                    <a:lstStyle/>
                    <a:p>
                      <a:endParaRPr kumimoji="1" lang="ja-JP" altLang="en-US"/>
                    </a:p>
                  </a:txBody>
                  <a:tcPr/>
                </a:tc>
                <a:tc gridSpan="4">
                  <a:txBody>
                    <a:bodyPr/>
                    <a:lstStyle/>
                    <a:p>
                      <a:pPr algn="ctr" fontAlgn="ctr"/>
                      <a:r>
                        <a:rPr lang="en-US" sz="800" b="0" i="0" u="none" strike="noStrike" dirty="0">
                          <a:solidFill>
                            <a:srgbClr val="000000"/>
                          </a:solidFill>
                          <a:effectLst/>
                          <a:latin typeface="Arial" panose="020B0604020202020204" pitchFamily="34" charset="0"/>
                          <a:ea typeface="游ゴシック" panose="020B0400000000000000" pitchFamily="50" charset="-128"/>
                        </a:rPr>
                        <a:t>R</a:t>
                      </a:r>
                      <a:r>
                        <a:rPr lang="en-US" altLang="ja-JP" sz="800" b="0" i="0" u="none" strike="noStrike" dirty="0">
                          <a:solidFill>
                            <a:srgbClr val="000000"/>
                          </a:solidFill>
                          <a:effectLst/>
                          <a:latin typeface="Arial" panose="020B0604020202020204" pitchFamily="34" charset="0"/>
                          <a:ea typeface="游ゴシック" panose="020B0400000000000000" pitchFamily="50" charset="-128"/>
                        </a:rPr>
                        <a:t>6</a:t>
                      </a:r>
                      <a:endParaRPr lang="en-US" sz="800" b="0" i="0" u="none" strike="noStrike" dirty="0">
                        <a:solidFill>
                          <a:srgbClr val="000000"/>
                        </a:solidFill>
                        <a:effectLst/>
                        <a:latin typeface="Arial" panose="020B0604020202020204" pitchFamily="34" charset="0"/>
                        <a:ea typeface="游ゴシック" panose="020B0400000000000000" pitchFamily="50" charset="-128"/>
                      </a:endParaRPr>
                    </a:p>
                  </a:txBody>
                  <a:tcPr marL="7625" marR="7625" marT="7625" marB="0" anchor="ctr">
                    <a:lnL>
                      <a:noFill/>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sz="800" b="0" i="0" u="none" strike="noStrike" dirty="0">
                          <a:solidFill>
                            <a:srgbClr val="000000"/>
                          </a:solidFill>
                          <a:effectLst/>
                          <a:latin typeface="Arial" panose="020B0604020202020204" pitchFamily="34" charset="0"/>
                          <a:ea typeface="游ゴシック" panose="020B0400000000000000" pitchFamily="50" charset="-128"/>
                        </a:rPr>
                        <a:t>R7</a:t>
                      </a:r>
                    </a:p>
                  </a:txBody>
                  <a:tcPr marL="7625" marR="7625" marT="76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sz="800" b="0" i="0" u="none" strike="noStrike" dirty="0">
                          <a:solidFill>
                            <a:srgbClr val="000000"/>
                          </a:solidFill>
                          <a:effectLst/>
                          <a:latin typeface="Arial" panose="020B0604020202020204" pitchFamily="34" charset="0"/>
                          <a:ea typeface="游ゴシック" panose="020B0400000000000000" pitchFamily="50" charset="-128"/>
                        </a:rPr>
                        <a:t>R8</a:t>
                      </a:r>
                    </a:p>
                  </a:txBody>
                  <a:tcPr marL="7625" marR="7625" marT="76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tc gridSpan="4">
                  <a:txBody>
                    <a:bodyPr/>
                    <a:lstStyle/>
                    <a:p>
                      <a:pPr algn="ctr" fontAlgn="ctr"/>
                      <a:r>
                        <a:rPr lang="en-US" sz="800" b="0" i="0" u="none" strike="noStrike" dirty="0">
                          <a:solidFill>
                            <a:srgbClr val="000000"/>
                          </a:solidFill>
                          <a:effectLst/>
                          <a:latin typeface="Arial" panose="020B0604020202020204" pitchFamily="34" charset="0"/>
                          <a:ea typeface="游ゴシック" panose="020B0400000000000000" pitchFamily="50" charset="-128"/>
                        </a:rPr>
                        <a:t>R6</a:t>
                      </a:r>
                    </a:p>
                  </a:txBody>
                  <a:tcPr marL="7625" marR="7625" marT="7625" marB="0" anchor="ctr">
                    <a:lnL>
                      <a:noFill/>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sz="800" b="0" i="0" u="none" strike="noStrike" dirty="0">
                          <a:solidFill>
                            <a:srgbClr val="000000"/>
                          </a:solidFill>
                          <a:effectLst/>
                          <a:latin typeface="Arial" panose="020B0604020202020204" pitchFamily="34" charset="0"/>
                          <a:ea typeface="游ゴシック" panose="020B0400000000000000" pitchFamily="50" charset="-128"/>
                        </a:rPr>
                        <a:t>R7</a:t>
                      </a:r>
                    </a:p>
                  </a:txBody>
                  <a:tcPr marL="7625" marR="7625" marT="76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sz="800" b="0" i="0" u="none" strike="noStrike" dirty="0">
                          <a:solidFill>
                            <a:srgbClr val="000000"/>
                          </a:solidFill>
                          <a:effectLst/>
                          <a:latin typeface="Arial" panose="020B0604020202020204" pitchFamily="34" charset="0"/>
                          <a:ea typeface="游ゴシック" panose="020B0400000000000000" pitchFamily="50" charset="-128"/>
                        </a:rPr>
                        <a:t>R8</a:t>
                      </a:r>
                    </a:p>
                  </a:txBody>
                  <a:tcPr marL="7625" marR="7625" marT="76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988662348"/>
                  </a:ext>
                </a:extLst>
              </a:tr>
              <a:tr h="212505">
                <a:tc vMerge="1">
                  <a:txBody>
                    <a:bodyPr/>
                    <a:lstStyle/>
                    <a:p>
                      <a:endParaRPr kumimoji="1" lang="ja-JP" altLang="en-US"/>
                    </a:p>
                  </a:txBody>
                  <a:tcPr/>
                </a:tc>
                <a:tc vMerge="1">
                  <a:txBody>
                    <a:bodyPr/>
                    <a:lstStyle/>
                    <a:p>
                      <a:endParaRPr kumimoji="1" lang="ja-JP" altLang="en-US"/>
                    </a:p>
                  </a:txBody>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1Q</a:t>
                      </a:r>
                    </a:p>
                  </a:txBody>
                  <a:tcPr marL="7625" marR="7625" marT="7625" marB="0" anchor="ctr">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2Q</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3Q</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4Q</a:t>
                      </a:r>
                    </a:p>
                  </a:txBody>
                  <a:tcPr marL="7625" marR="7625" marT="7625" marB="0" anchor="ctr">
                    <a:lnL w="1270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1Q</a:t>
                      </a:r>
                    </a:p>
                  </a:txBody>
                  <a:tcPr marL="7625" marR="7625" marT="7625" marB="0" anchor="ctr">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2Q</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3Q</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4Q</a:t>
                      </a:r>
                    </a:p>
                  </a:txBody>
                  <a:tcPr marL="7625" marR="7625" marT="7625" marB="0" anchor="ctr">
                    <a:lnL w="1270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1Q</a:t>
                      </a:r>
                    </a:p>
                  </a:txBody>
                  <a:tcPr marL="7625" marR="7625" marT="7625" marB="0" anchor="ctr">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2Q</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3Q</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4Q</a:t>
                      </a:r>
                    </a:p>
                  </a:txBody>
                  <a:tcPr marL="7625" marR="7625" marT="7625" marB="0" anchor="ctr">
                    <a:lnL w="1270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vMerge="1">
                  <a:txBody>
                    <a:bodyPr/>
                    <a:lstStyle/>
                    <a:p>
                      <a:endParaRPr kumimoji="1" lang="ja-JP" altLang="en-US"/>
                    </a:p>
                  </a:txBody>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1Q</a:t>
                      </a:r>
                    </a:p>
                  </a:txBody>
                  <a:tcPr marL="7625" marR="7625" marT="7625" marB="0" anchor="ctr">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2Q</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3Q</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4Q</a:t>
                      </a:r>
                    </a:p>
                  </a:txBody>
                  <a:tcPr marL="7625" marR="7625" marT="7625" marB="0" anchor="ctr">
                    <a:lnL w="1270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1Q</a:t>
                      </a:r>
                    </a:p>
                  </a:txBody>
                  <a:tcPr marL="7625" marR="7625" marT="7625" marB="0" anchor="ctr">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2Q</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3Q</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4Q</a:t>
                      </a:r>
                    </a:p>
                  </a:txBody>
                  <a:tcPr marL="7625" marR="7625" marT="7625" marB="0" anchor="ctr">
                    <a:lnL w="1270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1Q</a:t>
                      </a:r>
                    </a:p>
                  </a:txBody>
                  <a:tcPr marL="7625" marR="7625" marT="7625" marB="0" anchor="ctr">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2Q</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3Q</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4Q</a:t>
                      </a:r>
                    </a:p>
                  </a:txBody>
                  <a:tcPr marL="7625" marR="7625" marT="7625" marB="0" anchor="ctr">
                    <a:lnL w="1270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extLst>
                  <a:ext uri="{0D108BD9-81ED-4DB2-BD59-A6C34878D82A}">
                    <a16:rowId xmlns:a16="http://schemas.microsoft.com/office/drawing/2014/main" val="2039971757"/>
                  </a:ext>
                </a:extLst>
              </a:tr>
              <a:tr h="831539">
                <a:tc>
                  <a:txBody>
                    <a:bodyPr/>
                    <a:lstStyle/>
                    <a:p>
                      <a:pPr algn="l" rtl="0" fontAlgn="ctr"/>
                      <a:r>
                        <a:rPr lang="ja-JP" altLang="en-US" sz="800" b="1" i="0" u="none" strike="noStrike" dirty="0">
                          <a:solidFill>
                            <a:srgbClr val="FFFFFF"/>
                          </a:solidFill>
                          <a:effectLst/>
                          <a:latin typeface="メイリオ" panose="020B0604030504040204" pitchFamily="50" charset="-128"/>
                          <a:ea typeface="メイリオ" panose="020B0604030504040204" pitchFamily="50" charset="-128"/>
                        </a:rPr>
                        <a:t>高年齢者就業ニーズ調査</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E67C8"/>
                    </a:solidFill>
                  </a:tcPr>
                </a:tc>
                <a:tc>
                  <a:txBody>
                    <a:bodyPr/>
                    <a:lstStyle/>
                    <a:p>
                      <a:pPr algn="l" rtl="0" fontAlgn="ct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rPr>
                        <a:t>アンケート回収数</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endParaRPr lang="en-US" altLang="ja-JP" sz="800" b="0" i="0" u="none" strike="noStrike" dirty="0">
                        <a:solidFill>
                          <a:srgbClr val="000000"/>
                        </a:solidFill>
                        <a:effectLst/>
                        <a:latin typeface="Arial" panose="020B0604020202020204" pitchFamily="34" charset="0"/>
                        <a:ea typeface="游ゴシック" panose="020B0400000000000000" pitchFamily="50" charset="-128"/>
                      </a:endParaRP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endParaRPr lang="en-US" altLang="ja-JP" sz="800" b="0" i="0" u="none" strike="noStrike" dirty="0">
                        <a:solidFill>
                          <a:srgbClr val="000000"/>
                        </a:solidFill>
                        <a:effectLst/>
                        <a:latin typeface="Arial" panose="020B0604020202020204" pitchFamily="34" charset="0"/>
                        <a:ea typeface="游ゴシック" panose="020B0400000000000000" pitchFamily="50" charset="-128"/>
                      </a:endParaRP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endParaRPr lang="en-US" altLang="ja-JP" sz="800" b="0" i="0" u="none" strike="noStrike" dirty="0">
                        <a:solidFill>
                          <a:srgbClr val="000000"/>
                        </a:solidFill>
                        <a:effectLst/>
                        <a:latin typeface="Arial" panose="020B0604020202020204" pitchFamily="34" charset="0"/>
                        <a:ea typeface="游ゴシック" panose="020B0400000000000000" pitchFamily="50" charset="-128"/>
                      </a:endParaRP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rtl="0" fontAlgn="ctr"/>
                      <a:r>
                        <a:rPr lang="ja-JP" altLang="en-US" sz="800" b="0" i="0" u="none" strike="noStrike" dirty="0">
                          <a:solidFill>
                            <a:schemeClr val="tx1"/>
                          </a:solidFill>
                          <a:effectLst/>
                          <a:latin typeface="メイリオ" panose="020B0604030504040204" pitchFamily="50" charset="-128"/>
                          <a:ea typeface="メイリオ" panose="020B0604030504040204" pitchFamily="50" charset="-128"/>
                        </a:rPr>
                        <a:t>アンケートから就業相談会への参加者数</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extLst>
                  <a:ext uri="{0D108BD9-81ED-4DB2-BD59-A6C34878D82A}">
                    <a16:rowId xmlns:a16="http://schemas.microsoft.com/office/drawing/2014/main" val="2527498598"/>
                  </a:ext>
                </a:extLst>
              </a:tr>
              <a:tr h="619034">
                <a:tc>
                  <a:txBody>
                    <a:bodyPr/>
                    <a:lstStyle/>
                    <a:p>
                      <a:pPr algn="l" rtl="0" fontAlgn="ctr"/>
                      <a:r>
                        <a:rPr lang="ja-JP" altLang="en-US" sz="800" b="1" i="0" u="none" strike="noStrike">
                          <a:solidFill>
                            <a:srgbClr val="FFFFFF"/>
                          </a:solidFill>
                          <a:effectLst/>
                          <a:latin typeface="メイリオ" panose="020B0604030504040204" pitchFamily="50" charset="-128"/>
                          <a:ea typeface="メイリオ" panose="020B0604030504040204" pitchFamily="50" charset="-128"/>
                        </a:rPr>
                        <a:t>企業ヒアリング</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E67C8"/>
                    </a:solidFill>
                  </a:tcPr>
                </a:tc>
                <a:tc>
                  <a:txBody>
                    <a:bodyPr/>
                    <a:lstStyle/>
                    <a:p>
                      <a:pPr algn="l" rtl="0" fontAlgn="ct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rPr>
                        <a:t>企業数</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rtl="0" fontAlgn="ctr"/>
                      <a:r>
                        <a:rPr lang="ja-JP" altLang="en-US" sz="800" b="0" i="0" u="none" strike="noStrike" dirty="0">
                          <a:solidFill>
                            <a:schemeClr val="tx1"/>
                          </a:solidFill>
                          <a:effectLst/>
                          <a:latin typeface="メイリオ" panose="020B0604030504040204" pitchFamily="50" charset="-128"/>
                          <a:ea typeface="メイリオ" panose="020B0604030504040204" pitchFamily="50" charset="-128"/>
                        </a:rPr>
                        <a:t>高年齢者雇用関心企業数</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extLst>
                  <a:ext uri="{0D108BD9-81ED-4DB2-BD59-A6C34878D82A}">
                    <a16:rowId xmlns:a16="http://schemas.microsoft.com/office/drawing/2014/main" val="3186583166"/>
                  </a:ext>
                </a:extLst>
              </a:tr>
              <a:tr h="415769">
                <a:tc>
                  <a:txBody>
                    <a:bodyPr/>
                    <a:lstStyle/>
                    <a:p>
                      <a:pPr algn="l" rtl="0" fontAlgn="ctr"/>
                      <a:r>
                        <a:rPr lang="ja-JP" altLang="en-US" sz="800" b="1" i="0" u="none" strike="noStrike">
                          <a:solidFill>
                            <a:srgbClr val="FFFFFF"/>
                          </a:solidFill>
                          <a:effectLst/>
                          <a:latin typeface="メイリオ" panose="020B0604030504040204" pitchFamily="50" charset="-128"/>
                          <a:ea typeface="メイリオ" panose="020B0604030504040204" pitchFamily="50" charset="-128"/>
                        </a:rPr>
                        <a:t>就業相談会</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E67C8"/>
                    </a:solidFill>
                  </a:tcPr>
                </a:tc>
                <a:tc>
                  <a:txBody>
                    <a:bodyPr/>
                    <a:lstStyle/>
                    <a:p>
                      <a:pPr algn="l" rtl="0" fontAlgn="ct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rPr>
                        <a:t>参加者</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rtl="0" fontAlgn="ctr"/>
                      <a:r>
                        <a:rPr lang="ja-JP" altLang="en-US" sz="800" b="0" i="0" u="none" strike="noStrike" dirty="0">
                          <a:solidFill>
                            <a:schemeClr val="tx1"/>
                          </a:solidFill>
                          <a:effectLst/>
                          <a:latin typeface="メイリオ" panose="020B0604030504040204" pitchFamily="50" charset="-128"/>
                          <a:ea typeface="メイリオ" panose="020B0604030504040204" pitchFamily="50" charset="-128"/>
                        </a:rPr>
                        <a:t>雇用・就業者数</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extLst>
                  <a:ext uri="{0D108BD9-81ED-4DB2-BD59-A6C34878D82A}">
                    <a16:rowId xmlns:a16="http://schemas.microsoft.com/office/drawing/2014/main" val="629826680"/>
                  </a:ext>
                </a:extLst>
              </a:tr>
              <a:tr h="415769">
                <a:tc>
                  <a:txBody>
                    <a:bodyPr/>
                    <a:lstStyle/>
                    <a:p>
                      <a:pPr algn="l" rtl="0" fontAlgn="ctr"/>
                      <a:r>
                        <a:rPr lang="ja-JP" altLang="en-US" sz="800" b="1" i="0" u="none" strike="noStrike">
                          <a:solidFill>
                            <a:srgbClr val="FFFFFF"/>
                          </a:solidFill>
                          <a:effectLst/>
                          <a:latin typeface="メイリオ" panose="020B0604030504040204" pitchFamily="50" charset="-128"/>
                          <a:ea typeface="メイリオ" panose="020B0604030504040204" pitchFamily="50" charset="-128"/>
                        </a:rPr>
                        <a:t>事業主向け説明会</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E67C8"/>
                    </a:solidFill>
                  </a:tcPr>
                </a:tc>
                <a:tc>
                  <a:txBody>
                    <a:bodyPr/>
                    <a:lstStyle/>
                    <a:p>
                      <a:pPr algn="l" rtl="0" fontAlgn="ct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rPr>
                        <a:t>参加企業</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rtl="0" fontAlgn="ctr"/>
                      <a:r>
                        <a:rPr lang="zh-CN" altLang="en-US" sz="800" b="0" i="0" u="none" strike="noStrike" dirty="0">
                          <a:solidFill>
                            <a:schemeClr val="tx1"/>
                          </a:solidFill>
                          <a:effectLst/>
                          <a:latin typeface="メイリオ" panose="020B0604030504040204" pitchFamily="50" charset="-128"/>
                          <a:ea typeface="メイリオ" panose="020B0604030504040204" pitchFamily="50" charset="-128"/>
                        </a:rPr>
                        <a:t>求人増加件数</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extLst>
                  <a:ext uri="{0D108BD9-81ED-4DB2-BD59-A6C34878D82A}">
                    <a16:rowId xmlns:a16="http://schemas.microsoft.com/office/drawing/2014/main" val="2426232721"/>
                  </a:ext>
                </a:extLst>
              </a:tr>
              <a:tr h="415769">
                <a:tc>
                  <a:txBody>
                    <a:bodyPr/>
                    <a:lstStyle/>
                    <a:p>
                      <a:pPr algn="l" rtl="0" fontAlgn="ctr"/>
                      <a:r>
                        <a:rPr lang="ja-JP" altLang="en-US" sz="800" b="1" i="0" u="none" strike="noStrike">
                          <a:solidFill>
                            <a:srgbClr val="FFFFFF"/>
                          </a:solidFill>
                          <a:effectLst/>
                          <a:latin typeface="メイリオ" panose="020B0604030504040204" pitchFamily="50" charset="-128"/>
                          <a:ea typeface="メイリオ" panose="020B0604030504040204" pitchFamily="50" charset="-128"/>
                        </a:rPr>
                        <a:t>スキルアップセミナー</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E67C8"/>
                    </a:solidFill>
                  </a:tcPr>
                </a:tc>
                <a:tc>
                  <a:txBody>
                    <a:bodyPr/>
                    <a:lstStyle/>
                    <a:p>
                      <a:pPr algn="l" rtl="0" fontAlgn="ct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rPr>
                        <a:t>参加者</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rtl="0" fontAlgn="ctr"/>
                      <a:r>
                        <a:rPr lang="ja-JP" altLang="en-US" sz="800" b="0" i="0" u="none" strike="noStrike" dirty="0">
                          <a:solidFill>
                            <a:schemeClr val="tx1"/>
                          </a:solidFill>
                          <a:effectLst/>
                          <a:latin typeface="メイリオ" panose="020B0604030504040204" pitchFamily="50" charset="-128"/>
                          <a:ea typeface="メイリオ" panose="020B0604030504040204" pitchFamily="50" charset="-128"/>
                        </a:rPr>
                        <a:t>関連業種の関心数</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extLst>
                  <a:ext uri="{0D108BD9-81ED-4DB2-BD59-A6C34878D82A}">
                    <a16:rowId xmlns:a16="http://schemas.microsoft.com/office/drawing/2014/main" val="2144636313"/>
                  </a:ext>
                </a:extLst>
              </a:tr>
              <a:tr h="415769">
                <a:tc>
                  <a:txBody>
                    <a:bodyPr/>
                    <a:lstStyle/>
                    <a:p>
                      <a:pPr algn="l" rtl="0" fontAlgn="ctr"/>
                      <a:r>
                        <a:rPr lang="ja-JP" altLang="en-US" sz="800" b="1" i="0" u="none" strike="noStrike">
                          <a:solidFill>
                            <a:srgbClr val="FFFFFF"/>
                          </a:solidFill>
                          <a:effectLst/>
                          <a:latin typeface="メイリオ" panose="020B0604030504040204" pitchFamily="50" charset="-128"/>
                          <a:ea typeface="メイリオ" panose="020B0604030504040204" pitchFamily="50" charset="-128"/>
                        </a:rPr>
                        <a:t>ワンストップ窓口</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E67C8"/>
                    </a:solidFill>
                  </a:tcPr>
                </a:tc>
                <a:tc>
                  <a:txBody>
                    <a:bodyPr/>
                    <a:lstStyle/>
                    <a:p>
                      <a:pPr algn="l" rtl="0" fontAlgn="ct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rPr>
                        <a:t>利用者</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rtl="0" fontAlgn="ctr"/>
                      <a:r>
                        <a:rPr lang="ja-JP" altLang="en-US" sz="800" b="0" i="0" u="none" strike="noStrike" dirty="0">
                          <a:solidFill>
                            <a:schemeClr val="tx1"/>
                          </a:solidFill>
                          <a:effectLst/>
                          <a:latin typeface="メイリオ" panose="020B0604030504040204" pitchFamily="50" charset="-128"/>
                          <a:ea typeface="メイリオ" panose="020B0604030504040204" pitchFamily="50" charset="-128"/>
                        </a:rPr>
                        <a:t>雇用・就業者数</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extLst>
                  <a:ext uri="{0D108BD9-81ED-4DB2-BD59-A6C34878D82A}">
                    <a16:rowId xmlns:a16="http://schemas.microsoft.com/office/drawing/2014/main" val="769674793"/>
                  </a:ext>
                </a:extLst>
              </a:tr>
              <a:tr h="822299">
                <a:tc>
                  <a:txBody>
                    <a:bodyPr/>
                    <a:lstStyle/>
                    <a:p>
                      <a:pPr algn="l" rtl="0" fontAlgn="ctr"/>
                      <a:r>
                        <a:rPr lang="ja-JP" altLang="en-US" sz="800" b="1" i="0" u="none" strike="noStrike" dirty="0">
                          <a:solidFill>
                            <a:srgbClr val="FFFFFF"/>
                          </a:solidFill>
                          <a:effectLst/>
                          <a:latin typeface="メイリオ" panose="020B0604030504040204" pitchFamily="50" charset="-128"/>
                          <a:ea typeface="メイリオ" panose="020B0604030504040204" pitchFamily="50" charset="-128"/>
                        </a:rPr>
                        <a:t>高年齢者活用講演会（シンポジウム</a:t>
                      </a:r>
                      <a:r>
                        <a:rPr lang="en-US" altLang="ja-JP" sz="800" b="1" i="0" u="none" strike="noStrike" dirty="0">
                          <a:solidFill>
                            <a:srgbClr val="FFFFFF"/>
                          </a:solidFill>
                          <a:effectLst/>
                          <a:latin typeface="メイリオ" panose="020B0604030504040204" pitchFamily="50" charset="-128"/>
                          <a:ea typeface="メイリオ" panose="020B0604030504040204" pitchFamily="50" charset="-128"/>
                        </a:rPr>
                        <a:t>)</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E67C8"/>
                    </a:solidFill>
                  </a:tcPr>
                </a:tc>
                <a:tc>
                  <a:txBody>
                    <a:bodyPr/>
                    <a:lstStyle/>
                    <a:p>
                      <a:pPr algn="l" rtl="0" fontAlgn="ct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rPr>
                        <a:t>参加者</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rtl="0" fontAlgn="ctr"/>
                      <a:r>
                        <a:rPr lang="ja-JP" altLang="en-US" sz="800" b="0" i="0" u="none" strike="noStrike" dirty="0">
                          <a:solidFill>
                            <a:schemeClr val="tx1"/>
                          </a:solidFill>
                          <a:effectLst/>
                          <a:latin typeface="メイリオ" panose="020B0604030504040204" pitchFamily="50" charset="-128"/>
                          <a:ea typeface="メイリオ" panose="020B0604030504040204" pitchFamily="50" charset="-128"/>
                        </a:rPr>
                        <a:t>満足度</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extLst>
                  <a:ext uri="{0D108BD9-81ED-4DB2-BD59-A6C34878D82A}">
                    <a16:rowId xmlns:a16="http://schemas.microsoft.com/office/drawing/2014/main" val="2164487828"/>
                  </a:ext>
                </a:extLst>
              </a:tr>
            </a:tbl>
          </a:graphicData>
        </a:graphic>
      </p:graphicFrame>
      <p:sp>
        <p:nvSpPr>
          <p:cNvPr id="6" name="タイトル 1"/>
          <p:cNvSpPr txBox="1">
            <a:spLocks/>
          </p:cNvSpPr>
          <p:nvPr/>
        </p:nvSpPr>
        <p:spPr>
          <a:xfrm>
            <a:off x="645424" y="5916811"/>
            <a:ext cx="7990482" cy="576064"/>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marL="171450" indent="-171450">
              <a:buFont typeface="游ゴシック" panose="020B0400000000000000" pitchFamily="50" charset="-128"/>
              <a:buChar char="※"/>
            </a:pPr>
            <a:r>
              <a:rPr lang="ja-JP" altLang="en-US" sz="1100" dirty="0">
                <a:solidFill>
                  <a:srgbClr val="FF0000"/>
                </a:solidFill>
                <a:latin typeface="+mj-ea"/>
              </a:rPr>
              <a:t>　特に、アウトカムのうち、高年齢者の雇用・就業者数の目標値については、応募時点で公表されている最新の国勢調査における対象地域の高齢者人口（</a:t>
            </a:r>
            <a:r>
              <a:rPr lang="en-US" altLang="ja-JP" sz="1100" dirty="0">
                <a:solidFill>
                  <a:srgbClr val="FF0000"/>
                </a:solidFill>
                <a:latin typeface="+mj-ea"/>
              </a:rPr>
              <a:t>60</a:t>
            </a:r>
            <a:r>
              <a:rPr lang="ja-JP" altLang="en-US" sz="1100" dirty="0">
                <a:solidFill>
                  <a:srgbClr val="FF0000"/>
                </a:solidFill>
                <a:latin typeface="+mj-ea"/>
              </a:rPr>
              <a:t>歳以上）の</a:t>
            </a:r>
            <a:r>
              <a:rPr lang="en-US" altLang="ja-JP" sz="1100" dirty="0">
                <a:solidFill>
                  <a:srgbClr val="FF0000"/>
                </a:solidFill>
                <a:latin typeface="+mj-ea"/>
              </a:rPr>
              <a:t>1.1/1,000</a:t>
            </a:r>
            <a:r>
              <a:rPr lang="ja-JP" altLang="en-US" sz="1100" dirty="0">
                <a:solidFill>
                  <a:srgbClr val="FF0000"/>
                </a:solidFill>
                <a:latin typeface="+mj-ea"/>
              </a:rPr>
              <a:t>以上となるよう設定してください。</a:t>
            </a:r>
          </a:p>
        </p:txBody>
      </p:sp>
    </p:spTree>
    <p:extLst>
      <p:ext uri="{BB962C8B-B14F-4D97-AF65-F5344CB8AC3E}">
        <p14:creationId xmlns:p14="http://schemas.microsoft.com/office/powerpoint/2010/main" val="19279664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9598" y="332656"/>
            <a:ext cx="7645085" cy="587152"/>
          </a:xfrm>
        </p:spPr>
        <p:txBody>
          <a:bodyPr>
            <a:normAutofit fontScale="90000"/>
          </a:bodyPr>
          <a:lstStyle/>
          <a:p>
            <a:r>
              <a:rPr lang="ja-JP" altLang="en-US" dirty="0">
                <a:solidFill>
                  <a:srgbClr val="003399"/>
                </a:solidFill>
              </a:rPr>
              <a:t>５　民間資金等の調達</a:t>
            </a:r>
            <a:endParaRPr kumimoji="1" lang="ja-JP" altLang="en-US" dirty="0">
              <a:solidFill>
                <a:srgbClr val="003399"/>
              </a:solidFill>
            </a:endParaRPr>
          </a:p>
        </p:txBody>
      </p:sp>
      <p:sp>
        <p:nvSpPr>
          <p:cNvPr id="12" name="コンテンツ プレースホルダー 3"/>
          <p:cNvSpPr>
            <a:spLocks noGrp="1"/>
          </p:cNvSpPr>
          <p:nvPr>
            <p:ph idx="1"/>
          </p:nvPr>
        </p:nvSpPr>
        <p:spPr>
          <a:xfrm>
            <a:off x="609598" y="1340768"/>
            <a:ext cx="8066857" cy="5040560"/>
          </a:xfrm>
          <a:solidFill>
            <a:srgbClr val="FFFFCC"/>
          </a:solidFill>
        </p:spPr>
        <p:txBody>
          <a:bodyPr/>
          <a:lstStyle/>
          <a:p>
            <a:r>
              <a:rPr lang="ja-JP" altLang="en-US" dirty="0"/>
              <a:t>第二評価基準期間以降における、協議会の民間資金等の調達方法を記載して下さい。</a:t>
            </a:r>
            <a:endParaRPr kumimoji="1" lang="ja-JP" altLang="en-US" dirty="0"/>
          </a:p>
        </p:txBody>
      </p:sp>
      <p:sp>
        <p:nvSpPr>
          <p:cNvPr id="3" name="スライド番号プレースホルダー 2"/>
          <p:cNvSpPr>
            <a:spLocks noGrp="1"/>
          </p:cNvSpPr>
          <p:nvPr>
            <p:ph type="sldNum" sz="quarter" idx="12"/>
          </p:nvPr>
        </p:nvSpPr>
        <p:spPr>
          <a:xfrm>
            <a:off x="8650555" y="6465090"/>
            <a:ext cx="512638" cy="365125"/>
          </a:xfrm>
        </p:spPr>
        <p:txBody>
          <a:bodyPr/>
          <a:lstStyle/>
          <a:p>
            <a:fld id="{9E2A29CB-BA86-48A6-80E1-CB8750A963B5}" type="slidenum">
              <a:rPr kumimoji="1" lang="ja-JP" altLang="en-US" sz="2000" smtClean="0">
                <a:solidFill>
                  <a:srgbClr val="003399"/>
                </a:solidFill>
              </a:rPr>
              <a:t>6</a:t>
            </a:fld>
            <a:endParaRPr kumimoji="1" lang="ja-JP" altLang="en-US" sz="2000" dirty="0">
              <a:solidFill>
                <a:srgbClr val="003399"/>
              </a:solidFill>
            </a:endParaRPr>
          </a:p>
        </p:txBody>
      </p:sp>
    </p:spTree>
    <p:extLst>
      <p:ext uri="{BB962C8B-B14F-4D97-AF65-F5344CB8AC3E}">
        <p14:creationId xmlns:p14="http://schemas.microsoft.com/office/powerpoint/2010/main" val="32195779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9598" y="404664"/>
            <a:ext cx="7645085" cy="1019200"/>
          </a:xfrm>
        </p:spPr>
        <p:txBody>
          <a:bodyPr>
            <a:noAutofit/>
          </a:bodyPr>
          <a:lstStyle/>
          <a:p>
            <a:r>
              <a:rPr lang="ja-JP" altLang="en-US" sz="3200" dirty="0">
                <a:solidFill>
                  <a:srgbClr val="003399"/>
                </a:solidFill>
              </a:rPr>
              <a:t>６　自治体等が実施する地域福祉・</a:t>
            </a:r>
            <a:br>
              <a:rPr lang="en-US" altLang="ja-JP" sz="3200" dirty="0">
                <a:solidFill>
                  <a:srgbClr val="003399"/>
                </a:solidFill>
              </a:rPr>
            </a:br>
            <a:r>
              <a:rPr lang="ja-JP" altLang="en-US" sz="3200" dirty="0">
                <a:solidFill>
                  <a:srgbClr val="003399"/>
                </a:solidFill>
              </a:rPr>
              <a:t>　地方創生等の地域活性化の取組</a:t>
            </a:r>
            <a:endParaRPr kumimoji="1" lang="ja-JP" altLang="en-US" sz="3200" dirty="0">
              <a:solidFill>
                <a:srgbClr val="003399"/>
              </a:solidFill>
            </a:endParaRPr>
          </a:p>
        </p:txBody>
      </p:sp>
      <p:sp>
        <p:nvSpPr>
          <p:cNvPr id="12" name="コンテンツ プレースホルダー 3"/>
          <p:cNvSpPr>
            <a:spLocks noGrp="1"/>
          </p:cNvSpPr>
          <p:nvPr>
            <p:ph idx="1"/>
          </p:nvPr>
        </p:nvSpPr>
        <p:spPr>
          <a:xfrm>
            <a:off x="609598" y="1628800"/>
            <a:ext cx="8066857" cy="4752528"/>
          </a:xfrm>
          <a:solidFill>
            <a:srgbClr val="FFFFCC"/>
          </a:solidFill>
        </p:spPr>
        <p:txBody>
          <a:bodyPr/>
          <a:lstStyle/>
          <a:p>
            <a:r>
              <a:rPr lang="ja-JP" altLang="en-US" dirty="0"/>
              <a:t>環境整備事業の実施にあたり、自治体事業等との連携の具体的な方法及び期待する効果について、具体的に記載して下さい。</a:t>
            </a:r>
            <a:endParaRPr lang="en-US" altLang="ja-JP" dirty="0"/>
          </a:p>
          <a:p>
            <a:endParaRPr lang="en-US" altLang="ja-JP" dirty="0"/>
          </a:p>
          <a:p>
            <a:endParaRPr lang="en-US" altLang="ja-JP" dirty="0"/>
          </a:p>
          <a:p>
            <a:endParaRPr lang="en-US" altLang="ja-JP" dirty="0"/>
          </a:p>
          <a:p>
            <a:endParaRPr lang="en-US" altLang="ja-JP" dirty="0"/>
          </a:p>
          <a:p>
            <a:r>
              <a:rPr lang="ja-JP" altLang="en-US" dirty="0"/>
              <a:t>環境整備事業の実施後、計画区域における重点業種等での雇用・就業機会の創出効果を記載して下さい。</a:t>
            </a:r>
            <a:endParaRPr kumimoji="1" lang="ja-JP" altLang="en-US" dirty="0"/>
          </a:p>
        </p:txBody>
      </p:sp>
      <p:sp>
        <p:nvSpPr>
          <p:cNvPr id="3" name="スライド番号プレースホルダー 2"/>
          <p:cNvSpPr>
            <a:spLocks noGrp="1"/>
          </p:cNvSpPr>
          <p:nvPr>
            <p:ph type="sldNum" sz="quarter" idx="12"/>
          </p:nvPr>
        </p:nvSpPr>
        <p:spPr>
          <a:xfrm>
            <a:off x="8652531" y="6492875"/>
            <a:ext cx="512638" cy="365125"/>
          </a:xfrm>
        </p:spPr>
        <p:txBody>
          <a:bodyPr/>
          <a:lstStyle/>
          <a:p>
            <a:fld id="{9E2A29CB-BA86-48A6-80E1-CB8750A963B5}" type="slidenum">
              <a:rPr kumimoji="1" lang="ja-JP" altLang="en-US" sz="2000" smtClean="0">
                <a:solidFill>
                  <a:srgbClr val="003399"/>
                </a:solidFill>
              </a:rPr>
              <a:t>7</a:t>
            </a:fld>
            <a:endParaRPr kumimoji="1" lang="ja-JP" altLang="en-US" sz="2000" dirty="0">
              <a:solidFill>
                <a:srgbClr val="003399"/>
              </a:solidFill>
            </a:endParaRPr>
          </a:p>
        </p:txBody>
      </p:sp>
    </p:spTree>
    <p:extLst>
      <p:ext uri="{BB962C8B-B14F-4D97-AF65-F5344CB8AC3E}">
        <p14:creationId xmlns:p14="http://schemas.microsoft.com/office/powerpoint/2010/main" val="31149497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9598" y="404664"/>
            <a:ext cx="7645085" cy="648072"/>
          </a:xfrm>
        </p:spPr>
        <p:txBody>
          <a:bodyPr>
            <a:normAutofit/>
          </a:bodyPr>
          <a:lstStyle/>
          <a:p>
            <a:r>
              <a:rPr lang="ja-JP" altLang="en-US" sz="3200" dirty="0">
                <a:solidFill>
                  <a:srgbClr val="003399"/>
                </a:solidFill>
              </a:rPr>
              <a:t>７　協議会組織等の体制整備</a:t>
            </a:r>
            <a:endParaRPr kumimoji="1" lang="ja-JP" altLang="en-US" sz="3200" dirty="0">
              <a:solidFill>
                <a:srgbClr val="003399"/>
              </a:solidFill>
            </a:endParaRPr>
          </a:p>
        </p:txBody>
      </p:sp>
      <p:sp>
        <p:nvSpPr>
          <p:cNvPr id="12" name="コンテンツ プレースホルダー 3"/>
          <p:cNvSpPr>
            <a:spLocks noGrp="1"/>
          </p:cNvSpPr>
          <p:nvPr>
            <p:ph idx="1"/>
          </p:nvPr>
        </p:nvSpPr>
        <p:spPr>
          <a:xfrm>
            <a:off x="609598" y="1340768"/>
            <a:ext cx="8066857" cy="5040560"/>
          </a:xfrm>
          <a:solidFill>
            <a:srgbClr val="FFFFCC"/>
          </a:solidFill>
        </p:spPr>
        <p:txBody>
          <a:bodyPr/>
          <a:lstStyle/>
          <a:p>
            <a:r>
              <a:rPr lang="ja-JP" altLang="en-US" dirty="0"/>
              <a:t>環境整備事業の実施にあたり各関係機関が参画する趣旨、各関係機関が実施する取組及び果たす役割について、具体的に記載して下さい。</a:t>
            </a:r>
            <a:endParaRPr lang="en-US" altLang="ja-JP" dirty="0"/>
          </a:p>
          <a:p>
            <a:endParaRPr lang="en-US" altLang="ja-JP" dirty="0"/>
          </a:p>
          <a:p>
            <a:endParaRPr lang="en-US" altLang="ja-JP" dirty="0"/>
          </a:p>
          <a:p>
            <a:endParaRPr lang="en-US" altLang="ja-JP" dirty="0"/>
          </a:p>
          <a:p>
            <a:endParaRPr lang="en-US" altLang="ja-JP" dirty="0"/>
          </a:p>
          <a:p>
            <a:r>
              <a:rPr lang="ja-JP" altLang="en-US" dirty="0"/>
              <a:t>自治体内の関係部局の協力・連絡体制及び各部局が果たす主な役割等について具体的に記載して下さい。</a:t>
            </a:r>
          </a:p>
          <a:p>
            <a:endParaRPr lang="en-US" altLang="ja-JP" dirty="0"/>
          </a:p>
          <a:p>
            <a:pPr marL="0" indent="0">
              <a:buNone/>
            </a:pPr>
            <a:endParaRPr kumimoji="1" lang="ja-JP" altLang="en-US" dirty="0"/>
          </a:p>
        </p:txBody>
      </p:sp>
      <p:sp>
        <p:nvSpPr>
          <p:cNvPr id="3" name="スライド番号プレースホルダー 2"/>
          <p:cNvSpPr>
            <a:spLocks noGrp="1"/>
          </p:cNvSpPr>
          <p:nvPr>
            <p:ph type="sldNum" sz="quarter" idx="12"/>
          </p:nvPr>
        </p:nvSpPr>
        <p:spPr>
          <a:xfrm>
            <a:off x="8631362" y="6470810"/>
            <a:ext cx="512638" cy="365125"/>
          </a:xfrm>
        </p:spPr>
        <p:txBody>
          <a:bodyPr/>
          <a:lstStyle/>
          <a:p>
            <a:fld id="{9E2A29CB-BA86-48A6-80E1-CB8750A963B5}" type="slidenum">
              <a:rPr kumimoji="1" lang="ja-JP" altLang="en-US" sz="2000" smtClean="0">
                <a:solidFill>
                  <a:srgbClr val="003399"/>
                </a:solidFill>
              </a:rPr>
              <a:t>8</a:t>
            </a:fld>
            <a:endParaRPr kumimoji="1" lang="ja-JP" altLang="en-US" sz="2000" dirty="0">
              <a:solidFill>
                <a:srgbClr val="003399"/>
              </a:solidFill>
            </a:endParaRPr>
          </a:p>
        </p:txBody>
      </p:sp>
    </p:spTree>
    <p:extLst>
      <p:ext uri="{BB962C8B-B14F-4D97-AF65-F5344CB8AC3E}">
        <p14:creationId xmlns:p14="http://schemas.microsoft.com/office/powerpoint/2010/main" val="2831868364"/>
      </p:ext>
    </p:extLst>
  </p:cSld>
  <p:clrMapOvr>
    <a:masterClrMapping/>
  </p:clrMapOvr>
</p:sld>
</file>

<file path=ppt/theme/theme1.xml><?xml version="1.0" encoding="utf-8"?>
<a:theme xmlns:a="http://schemas.openxmlformats.org/drawingml/2006/main" name="ファセット">
  <a:themeElements>
    <a:clrScheme name="スリップストリーム">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0</TotalTime>
  <Words>952</Words>
  <Application>Microsoft Office PowerPoint</Application>
  <PresentationFormat>画面に合わせる (4:3)</PresentationFormat>
  <Paragraphs>283</Paragraphs>
  <Slides>11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11</vt:i4>
      </vt:variant>
    </vt:vector>
  </HeadingPairs>
  <TitlesOfParts>
    <vt:vector size="17" baseType="lpstr">
      <vt:lpstr>メイリオ</vt:lpstr>
      <vt:lpstr>游ゴシック</vt:lpstr>
      <vt:lpstr>Arial</vt:lpstr>
      <vt:lpstr>Trebuchet MS</vt:lpstr>
      <vt:lpstr>Wingdings 3</vt:lpstr>
      <vt:lpstr>ファセット</vt:lpstr>
      <vt:lpstr>PowerPoint プレゼンテーション</vt:lpstr>
      <vt:lpstr>タイトル</vt:lpstr>
      <vt:lpstr>１　事業の趣旨・目的</vt:lpstr>
      <vt:lpstr>２　重点業種における高年齢者の 　雇用機会の確保における課題</vt:lpstr>
      <vt:lpstr>３　支援メニューの内容</vt:lpstr>
      <vt:lpstr>４　事業実施による効果</vt:lpstr>
      <vt:lpstr>５　民間資金等の調達</vt:lpstr>
      <vt:lpstr>６　自治体等が実施する地域福祉・ 　地方創生等の地域活性化の取組</vt:lpstr>
      <vt:lpstr>７　協議会組織等の体制整備</vt:lpstr>
      <vt:lpstr>８　計画終了後の協議会の在り方</vt:lpstr>
      <vt:lpstr>９　事業構想（案）作成者等の声</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p:lastModifiedBy/>
  <cp:revision>1</cp:revision>
  <dcterms:created xsi:type="dcterms:W3CDTF">2023-12-27T03:46:33Z</dcterms:created>
  <dcterms:modified xsi:type="dcterms:W3CDTF">2024-06-14T00:27:43Z</dcterms:modified>
</cp:coreProperties>
</file>