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sldIdLst>
    <p:sldId id="257" r:id="rId5"/>
    <p:sldId id="258" r:id="rId6"/>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99"/>
    <a:srgbClr val="FFCC00"/>
    <a:srgbClr val="FF66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275822-CFD8-48FE-9B84-2D7E3B8CF40C}" v="2" dt="2025-01-07T09:50:07.230"/>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5" d="100"/>
          <a:sy n="105" d="100"/>
        </p:scale>
        <p:origin x="1314" y="114"/>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ableStyles.xml" Type="http://schemas.openxmlformats.org/officeDocument/2006/relationships/tableStyles"/><Relationship Id="rId11" Target="revisionInfo.xml" Type="http://schemas.microsoft.com/office/2015/10/relationships/revision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3575316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2865943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10590187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3874992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2278378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2900133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3028227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36167074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1121168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1684734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775175798"/>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18704688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矢印: 五方向 3">
            <a:extLst>
              <a:ext uri="{FF2B5EF4-FFF2-40B4-BE49-F238E27FC236}">
                <a16:creationId xmlns:a16="http://schemas.microsoft.com/office/drawing/2014/main" id="{DE617ADA-9366-A109-8269-EAE71E907EC3}"/>
              </a:ext>
            </a:extLst>
          </p:cNvPr>
          <p:cNvSpPr/>
          <p:nvPr/>
        </p:nvSpPr>
        <p:spPr>
          <a:xfrm>
            <a:off x="122190" y="37904"/>
            <a:ext cx="4275529" cy="192188"/>
          </a:xfrm>
          <a:prstGeom prst="homePlate">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DDF4D347-D059-4B4D-A851-8FB08C58F9EB}"/>
              </a:ext>
            </a:extLst>
          </p:cNvPr>
          <p:cNvSpPr txBox="1"/>
          <p:nvPr/>
        </p:nvSpPr>
        <p:spPr>
          <a:xfrm>
            <a:off x="19818" y="249892"/>
            <a:ext cx="5083443" cy="369332"/>
          </a:xfrm>
          <a:prstGeom prst="rect">
            <a:avLst/>
          </a:prstGeom>
          <a:noFill/>
        </p:spPr>
        <p:txBody>
          <a:bodyPr wrap="none" rtlCol="0">
            <a:spAutoFit/>
          </a:bodyPr>
          <a:lstStyle/>
          <a:p>
            <a:r>
              <a:rPr kumimoji="1" lang="ja-JP" altLang="en-US" b="1" dirty="0">
                <a:solidFill>
                  <a:schemeClr val="bg2">
                    <a:lumMod val="25000"/>
                  </a:schemeClr>
                </a:solidFill>
                <a:latin typeface="メイリオ" panose="020B0604030504040204" pitchFamily="50" charset="-128"/>
                <a:ea typeface="メイリオ" panose="020B0604030504040204" pitchFamily="50" charset="-128"/>
              </a:rPr>
              <a:t>○○生涯現役地域づくり協議会（</a:t>
            </a:r>
            <a:r>
              <a:rPr kumimoji="1" lang="ja-JP" altLang="en-US" sz="1600" b="1" dirty="0">
                <a:solidFill>
                  <a:schemeClr val="bg2">
                    <a:lumMod val="25000"/>
                  </a:schemeClr>
                </a:solidFill>
                <a:latin typeface="メイリオ" panose="020B0604030504040204" pitchFamily="50" charset="-128"/>
                <a:ea typeface="メイリオ" panose="020B0604030504040204" pitchFamily="50" charset="-128"/>
              </a:rPr>
              <a:t>○○県▲▲市）</a:t>
            </a:r>
            <a:endParaRPr kumimoji="1" lang="ja-JP" altLang="en-US" b="1" dirty="0">
              <a:solidFill>
                <a:schemeClr val="bg2">
                  <a:lumMod val="25000"/>
                </a:schemeClr>
              </a:solidFill>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607FD7C9-2917-4B70-ECA1-500D6D00A25E}"/>
              </a:ext>
            </a:extLst>
          </p:cNvPr>
          <p:cNvSpPr/>
          <p:nvPr/>
        </p:nvSpPr>
        <p:spPr>
          <a:xfrm>
            <a:off x="6322225" y="63150"/>
            <a:ext cx="2672092" cy="165691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A7F07F61-8902-9BD5-35FE-4E93A7E5A897}"/>
              </a:ext>
            </a:extLst>
          </p:cNvPr>
          <p:cNvSpPr txBox="1"/>
          <p:nvPr/>
        </p:nvSpPr>
        <p:spPr>
          <a:xfrm>
            <a:off x="6602833" y="635156"/>
            <a:ext cx="2236510" cy="584775"/>
          </a:xfrm>
          <a:prstGeom prst="rect">
            <a:avLst/>
          </a:prstGeom>
          <a:noFill/>
        </p:spPr>
        <p:txBody>
          <a:bodyPr wrap="none" rtlCol="0">
            <a:spAutoFit/>
          </a:bodyPr>
          <a:lstStyle/>
          <a:p>
            <a:pPr algn="ctr"/>
            <a:r>
              <a:rPr kumimoji="1" lang="ja-JP" altLang="en-US" sz="1600" dirty="0">
                <a:latin typeface="メイリオ" panose="020B0604030504040204" pitchFamily="50" charset="-128"/>
                <a:ea typeface="メイリオ" panose="020B0604030504040204" pitchFamily="50" charset="-128"/>
              </a:rPr>
              <a:t>厚労省側において、</a:t>
            </a:r>
            <a:endParaRPr kumimoji="1" lang="en-US" altLang="ja-JP" sz="1600" dirty="0">
              <a:latin typeface="メイリオ" panose="020B0604030504040204" pitchFamily="50" charset="-128"/>
              <a:ea typeface="メイリオ" panose="020B0604030504040204" pitchFamily="50" charset="-128"/>
            </a:endParaRPr>
          </a:p>
          <a:p>
            <a:pPr algn="ctr"/>
            <a:r>
              <a:rPr kumimoji="1" lang="ja-JP" altLang="en-US" sz="1600" dirty="0">
                <a:latin typeface="メイリオ" panose="020B0604030504040204" pitchFamily="50" charset="-128"/>
                <a:ea typeface="メイリオ" panose="020B0604030504040204" pitchFamily="50" charset="-128"/>
              </a:rPr>
              <a:t>地域地図を添付します</a:t>
            </a:r>
          </a:p>
        </p:txBody>
      </p:sp>
      <p:graphicFrame>
        <p:nvGraphicFramePr>
          <p:cNvPr id="9" name="表 11">
            <a:extLst>
              <a:ext uri="{FF2B5EF4-FFF2-40B4-BE49-F238E27FC236}">
                <a16:creationId xmlns:a16="http://schemas.microsoft.com/office/drawing/2014/main" id="{848CEA1D-D70B-4E0D-34A2-E06B0B6A2781}"/>
              </a:ext>
            </a:extLst>
          </p:cNvPr>
          <p:cNvGraphicFramePr>
            <a:graphicFrameLocks noGrp="1"/>
          </p:cNvGraphicFramePr>
          <p:nvPr>
            <p:extLst>
              <p:ext uri="{D42A27DB-BD31-4B8C-83A1-F6EECF244321}">
                <p14:modId xmlns:p14="http://schemas.microsoft.com/office/powerpoint/2010/main" val="2664030897"/>
              </p:ext>
            </p:extLst>
          </p:nvPr>
        </p:nvGraphicFramePr>
        <p:xfrm>
          <a:off x="122251" y="564845"/>
          <a:ext cx="6096000" cy="990600"/>
        </p:xfrm>
        <a:graphic>
          <a:graphicData uri="http://schemas.openxmlformats.org/drawingml/2006/table">
            <a:tbl>
              <a:tblPr firstRow="1" bandRow="1">
                <a:tableStyleId>{5C22544A-7EE6-4342-B048-85BDC9FD1C3A}</a:tableStyleId>
              </a:tblPr>
              <a:tblGrid>
                <a:gridCol w="1016000">
                  <a:extLst>
                    <a:ext uri="{9D8B030D-6E8A-4147-A177-3AD203B41FA5}">
                      <a16:colId xmlns:a16="http://schemas.microsoft.com/office/drawing/2014/main" val="3481344052"/>
                    </a:ext>
                  </a:extLst>
                </a:gridCol>
                <a:gridCol w="1016000">
                  <a:extLst>
                    <a:ext uri="{9D8B030D-6E8A-4147-A177-3AD203B41FA5}">
                      <a16:colId xmlns:a16="http://schemas.microsoft.com/office/drawing/2014/main" val="3770100816"/>
                    </a:ext>
                  </a:extLst>
                </a:gridCol>
                <a:gridCol w="1016000">
                  <a:extLst>
                    <a:ext uri="{9D8B030D-6E8A-4147-A177-3AD203B41FA5}">
                      <a16:colId xmlns:a16="http://schemas.microsoft.com/office/drawing/2014/main" val="173128082"/>
                    </a:ext>
                  </a:extLst>
                </a:gridCol>
                <a:gridCol w="1016000">
                  <a:extLst>
                    <a:ext uri="{9D8B030D-6E8A-4147-A177-3AD203B41FA5}">
                      <a16:colId xmlns:a16="http://schemas.microsoft.com/office/drawing/2014/main" val="3927801003"/>
                    </a:ext>
                  </a:extLst>
                </a:gridCol>
                <a:gridCol w="1016000">
                  <a:extLst>
                    <a:ext uri="{9D8B030D-6E8A-4147-A177-3AD203B41FA5}">
                      <a16:colId xmlns:a16="http://schemas.microsoft.com/office/drawing/2014/main" val="2515540442"/>
                    </a:ext>
                  </a:extLst>
                </a:gridCol>
                <a:gridCol w="1016000">
                  <a:extLst>
                    <a:ext uri="{9D8B030D-6E8A-4147-A177-3AD203B41FA5}">
                      <a16:colId xmlns:a16="http://schemas.microsoft.com/office/drawing/2014/main" val="1698033265"/>
                    </a:ext>
                  </a:extLst>
                </a:gridCol>
              </a:tblGrid>
              <a:tr h="370840">
                <a:tc>
                  <a:txBody>
                    <a:bodyPr/>
                    <a:lstStyle/>
                    <a:p>
                      <a:pPr algn="ctr"/>
                      <a:r>
                        <a:rPr kumimoji="1" lang="ja-JP" altLang="en-US" sz="1400" b="0" dirty="0">
                          <a:solidFill>
                            <a:schemeClr val="bg2">
                              <a:lumMod val="25000"/>
                            </a:schemeClr>
                          </a:solidFill>
                          <a:latin typeface="メイリオ" panose="020B0604030504040204" pitchFamily="50" charset="-128"/>
                          <a:ea typeface="メイリオ" panose="020B0604030504040204" pitchFamily="50" charset="-128"/>
                        </a:rPr>
                        <a:t>事業</a:t>
                      </a:r>
                      <a:endParaRPr kumimoji="1" lang="en-US" altLang="ja-JP" sz="1400" b="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ja-JP" altLang="en-US" sz="1400" b="0" dirty="0">
                          <a:solidFill>
                            <a:schemeClr val="bg2">
                              <a:lumMod val="25000"/>
                            </a:schemeClr>
                          </a:solidFill>
                          <a:latin typeface="メイリオ" panose="020B0604030504040204" pitchFamily="50" charset="-128"/>
                          <a:ea typeface="メイリオ" panose="020B0604030504040204" pitchFamily="50" charset="-128"/>
                        </a:rPr>
                        <a:t>タイトル</a:t>
                      </a: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gridSpan="5">
                  <a:txBody>
                    <a:bodyPr/>
                    <a:lstStyle/>
                    <a:p>
                      <a:pPr algn="l"/>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2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75565249"/>
                  </a:ext>
                </a:extLst>
              </a:tr>
              <a:tr h="370840">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人口</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※1)</a:t>
                      </a: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000,000</a:t>
                      </a:r>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高齢者数</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(※1,2)</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000,000</a:t>
                      </a:r>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高齢者率</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(※3)</a:t>
                      </a:r>
                      <a:endParaRPr kumimoji="1" lang="ja-JP" altLang="en-US" sz="14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00.0%</a:t>
                      </a:r>
                      <a:endParaRPr kumimoji="1" lang="ja-JP" altLang="en-US" sz="12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5216096"/>
                  </a:ext>
                </a:extLst>
              </a:tr>
            </a:tbl>
          </a:graphicData>
        </a:graphic>
      </p:graphicFrame>
      <p:sp>
        <p:nvSpPr>
          <p:cNvPr id="12" name="テキスト ボックス 11">
            <a:extLst>
              <a:ext uri="{FF2B5EF4-FFF2-40B4-BE49-F238E27FC236}">
                <a16:creationId xmlns:a16="http://schemas.microsoft.com/office/drawing/2014/main" id="{AB1FFEC9-138A-5EB8-88A9-3EABC63186E5}"/>
              </a:ext>
            </a:extLst>
          </p:cNvPr>
          <p:cNvSpPr txBox="1"/>
          <p:nvPr/>
        </p:nvSpPr>
        <p:spPr>
          <a:xfrm>
            <a:off x="640080" y="1551304"/>
            <a:ext cx="5820421" cy="253916"/>
          </a:xfrm>
          <a:prstGeom prst="rect">
            <a:avLst/>
          </a:prstGeom>
          <a:noFill/>
        </p:spPr>
        <p:txBody>
          <a:bodyPr wrap="square" rtlCol="0">
            <a:spAutoFit/>
          </a:bodyPr>
          <a:lstStyle/>
          <a:p>
            <a:r>
              <a:rPr kumimoji="1" lang="ja-JP" altLang="en-US" sz="1050" dirty="0">
                <a:latin typeface="メイリオ" panose="020B0604030504040204" pitchFamily="50" charset="-128"/>
                <a:ea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rPr>
              <a:t>※1</a:t>
            </a:r>
            <a:r>
              <a:rPr kumimoji="1" lang="ja-JP" altLang="en-US" sz="1050" dirty="0">
                <a:latin typeface="メイリオ" panose="020B0604030504040204" pitchFamily="50" charset="-128"/>
                <a:ea typeface="メイリオ" panose="020B0604030504040204" pitchFamily="50" charset="-128"/>
              </a:rPr>
              <a:t>）令和２年国勢調査より　（</a:t>
            </a:r>
            <a:r>
              <a:rPr kumimoji="1" lang="en-US" altLang="ja-JP" sz="1050" dirty="0">
                <a:latin typeface="メイリオ" panose="020B0604030504040204" pitchFamily="50" charset="-128"/>
                <a:ea typeface="メイリオ" panose="020B0604030504040204" pitchFamily="50" charset="-128"/>
              </a:rPr>
              <a:t>※2</a:t>
            </a:r>
            <a:r>
              <a:rPr kumimoji="1" lang="ja-JP" altLang="en-US" sz="1050" dirty="0">
                <a:latin typeface="メイリオ" panose="020B0604030504040204" pitchFamily="50" charset="-128"/>
                <a:ea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rPr>
              <a:t>65</a:t>
            </a:r>
            <a:r>
              <a:rPr kumimoji="1" lang="ja-JP" altLang="en-US" sz="1050" dirty="0">
                <a:latin typeface="メイリオ" panose="020B0604030504040204" pitchFamily="50" charset="-128"/>
                <a:ea typeface="メイリオ" panose="020B0604030504040204" pitchFamily="50" charset="-128"/>
              </a:rPr>
              <a:t>歳以上の者　（</a:t>
            </a:r>
            <a:r>
              <a:rPr kumimoji="1" lang="en-US" altLang="ja-JP" sz="1050" dirty="0">
                <a:latin typeface="メイリオ" panose="020B0604030504040204" pitchFamily="50" charset="-128"/>
                <a:ea typeface="メイリオ" panose="020B0604030504040204" pitchFamily="50" charset="-128"/>
              </a:rPr>
              <a:t>※3</a:t>
            </a:r>
            <a:r>
              <a:rPr kumimoji="1" lang="ja-JP" altLang="en-US" sz="1050" dirty="0">
                <a:latin typeface="メイリオ" panose="020B0604030504040204" pitchFamily="50" charset="-128"/>
                <a:ea typeface="メイリオ" panose="020B0604030504040204" pitchFamily="50" charset="-128"/>
              </a:rPr>
              <a:t>）高齢者数／人口により算出</a:t>
            </a:r>
            <a:endParaRPr kumimoji="1" lang="en-US" altLang="ja-JP" sz="1050" dirty="0">
              <a:latin typeface="メイリオ" panose="020B0604030504040204" pitchFamily="50" charset="-128"/>
              <a:ea typeface="メイリオ" panose="020B0604030504040204" pitchFamily="50" charset="-128"/>
            </a:endParaRPr>
          </a:p>
        </p:txBody>
      </p:sp>
      <p:graphicFrame>
        <p:nvGraphicFramePr>
          <p:cNvPr id="14" name="表 22">
            <a:extLst>
              <a:ext uri="{FF2B5EF4-FFF2-40B4-BE49-F238E27FC236}">
                <a16:creationId xmlns:a16="http://schemas.microsoft.com/office/drawing/2014/main" id="{F818BD29-3701-F67B-2B0E-F4868F19F8A7}"/>
              </a:ext>
            </a:extLst>
          </p:cNvPr>
          <p:cNvGraphicFramePr>
            <a:graphicFrameLocks noGrp="1"/>
          </p:cNvGraphicFramePr>
          <p:nvPr>
            <p:extLst>
              <p:ext uri="{D42A27DB-BD31-4B8C-83A1-F6EECF244321}">
                <p14:modId xmlns:p14="http://schemas.microsoft.com/office/powerpoint/2010/main" val="1580794508"/>
              </p:ext>
            </p:extLst>
          </p:nvPr>
        </p:nvGraphicFramePr>
        <p:xfrm>
          <a:off x="122251" y="1783871"/>
          <a:ext cx="8872066" cy="2125980"/>
        </p:xfrm>
        <a:graphic>
          <a:graphicData uri="http://schemas.openxmlformats.org/drawingml/2006/table">
            <a:tbl>
              <a:tblPr firstRow="1" bandRow="1">
                <a:tableStyleId>{5C22544A-7EE6-4342-B048-85BDC9FD1C3A}</a:tableStyleId>
              </a:tblPr>
              <a:tblGrid>
                <a:gridCol w="4436033">
                  <a:extLst>
                    <a:ext uri="{9D8B030D-6E8A-4147-A177-3AD203B41FA5}">
                      <a16:colId xmlns:a16="http://schemas.microsoft.com/office/drawing/2014/main" val="3960740269"/>
                    </a:ext>
                  </a:extLst>
                </a:gridCol>
                <a:gridCol w="4436033">
                  <a:extLst>
                    <a:ext uri="{9D8B030D-6E8A-4147-A177-3AD203B41FA5}">
                      <a16:colId xmlns:a16="http://schemas.microsoft.com/office/drawing/2014/main" val="963971316"/>
                    </a:ext>
                  </a:extLst>
                </a:gridCol>
              </a:tblGrid>
              <a:tr h="264385">
                <a:tc>
                  <a:txBody>
                    <a:bodyPr/>
                    <a:lstStyle/>
                    <a:p>
                      <a:pPr algn="ctr"/>
                      <a:endParaRPr kumimoji="1" lang="ja-JP" altLang="en-US" sz="1200" b="0" dirty="0">
                        <a:solidFill>
                          <a:schemeClr val="bg2">
                            <a:lumMod val="25000"/>
                          </a:schemeClr>
                        </a:solidFill>
                        <a:latin typeface="メイリオ" panose="020B0604030504040204" pitchFamily="50" charset="-128"/>
                        <a:ea typeface="メイリオ" panose="020B0604030504040204"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endParaRPr kumimoji="1" lang="ja-JP" altLang="en-US" sz="1200" b="0" dirty="0">
                        <a:solidFill>
                          <a:schemeClr val="bg2">
                            <a:lumMod val="25000"/>
                          </a:schemeClr>
                        </a:solidFill>
                        <a:latin typeface="メイリオ" panose="020B0604030504040204" pitchFamily="50" charset="-128"/>
                        <a:ea typeface="メイリオ" panose="020B0604030504040204"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447393131"/>
                  </a:ext>
                </a:extLst>
              </a:tr>
              <a:tr h="1014962">
                <a:tc>
                  <a:txBody>
                    <a:bodyPr/>
                    <a:lstStyle/>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a:t>
                      </a: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050" b="0" dirty="0">
                        <a:solidFill>
                          <a:schemeClr val="bg2">
                            <a:lumMod val="25000"/>
                          </a:schemeClr>
                        </a:solidFill>
                        <a:latin typeface="メイリオ" panose="020B0604030504040204" pitchFamily="50" charset="-128"/>
                        <a:ea typeface="メイリオ" panose="020B0604030504040204" pitchFamily="50" charset="-128"/>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7694338"/>
                  </a:ext>
                </a:extLst>
              </a:tr>
            </a:tbl>
          </a:graphicData>
        </a:graphic>
      </p:graphicFrame>
      <p:sp>
        <p:nvSpPr>
          <p:cNvPr id="93" name="テキスト ボックス 92">
            <a:extLst>
              <a:ext uri="{FF2B5EF4-FFF2-40B4-BE49-F238E27FC236}">
                <a16:creationId xmlns:a16="http://schemas.microsoft.com/office/drawing/2014/main" id="{5379BEEE-8DA6-36FE-0696-A37CB684F07B}"/>
              </a:ext>
            </a:extLst>
          </p:cNvPr>
          <p:cNvSpPr txBox="1"/>
          <p:nvPr/>
        </p:nvSpPr>
        <p:spPr>
          <a:xfrm>
            <a:off x="2622973" y="4724901"/>
            <a:ext cx="103105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事業内容</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94" name="テキスト ボックス 93">
            <a:extLst>
              <a:ext uri="{FF2B5EF4-FFF2-40B4-BE49-F238E27FC236}">
                <a16:creationId xmlns:a16="http://schemas.microsoft.com/office/drawing/2014/main" id="{8F04090B-3853-BF73-4FDF-6C7B3E37B331}"/>
              </a:ext>
            </a:extLst>
          </p:cNvPr>
          <p:cNvSpPr txBox="1"/>
          <p:nvPr/>
        </p:nvSpPr>
        <p:spPr>
          <a:xfrm>
            <a:off x="2753980" y="4890198"/>
            <a:ext cx="1031051"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①　●●●</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grpSp>
        <p:nvGrpSpPr>
          <p:cNvPr id="97" name="グループ化 96">
            <a:extLst>
              <a:ext uri="{FF2B5EF4-FFF2-40B4-BE49-F238E27FC236}">
                <a16:creationId xmlns:a16="http://schemas.microsoft.com/office/drawing/2014/main" id="{5737895A-54FF-C331-BB28-75A5439000B6}"/>
              </a:ext>
            </a:extLst>
          </p:cNvPr>
          <p:cNvGrpSpPr/>
          <p:nvPr/>
        </p:nvGrpSpPr>
        <p:grpSpPr>
          <a:xfrm>
            <a:off x="1374812" y="1791937"/>
            <a:ext cx="6077389" cy="281892"/>
            <a:chOff x="1374812" y="1791937"/>
            <a:chExt cx="6077389" cy="281892"/>
          </a:xfrm>
        </p:grpSpPr>
        <p:sp>
          <p:nvSpPr>
            <p:cNvPr id="95" name="テキスト ボックス 94">
              <a:extLst>
                <a:ext uri="{FF2B5EF4-FFF2-40B4-BE49-F238E27FC236}">
                  <a16:creationId xmlns:a16="http://schemas.microsoft.com/office/drawing/2014/main" id="{D0BFFCB1-9E4F-C0AC-F5BE-6C325F0E935C}"/>
                </a:ext>
              </a:extLst>
            </p:cNvPr>
            <p:cNvSpPr txBox="1"/>
            <p:nvPr/>
          </p:nvSpPr>
          <p:spPr>
            <a:xfrm>
              <a:off x="1374812" y="1796830"/>
              <a:ext cx="1992853" cy="276999"/>
            </a:xfrm>
            <a:prstGeom prst="rect">
              <a:avLst/>
            </a:prstGeom>
            <a:noFill/>
          </p:spPr>
          <p:txBody>
            <a:bodyPr wrap="none" rtlCol="0">
              <a:spAutoFit/>
            </a:bodyPr>
            <a:lstStyle/>
            <a:p>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地 域 の 現 状 及 び 課 題</a:t>
              </a:r>
            </a:p>
          </p:txBody>
        </p:sp>
        <p:sp>
          <p:nvSpPr>
            <p:cNvPr id="96" name="テキスト ボックス 95">
              <a:extLst>
                <a:ext uri="{FF2B5EF4-FFF2-40B4-BE49-F238E27FC236}">
                  <a16:creationId xmlns:a16="http://schemas.microsoft.com/office/drawing/2014/main" id="{23E48CEC-8962-E7EF-B704-D460A01333E6}"/>
                </a:ext>
              </a:extLst>
            </p:cNvPr>
            <p:cNvSpPr txBox="1"/>
            <p:nvPr/>
          </p:nvSpPr>
          <p:spPr>
            <a:xfrm>
              <a:off x="6286497" y="1791937"/>
              <a:ext cx="1165704" cy="276999"/>
            </a:xfrm>
            <a:prstGeom prst="rect">
              <a:avLst/>
            </a:prstGeom>
            <a:noFill/>
          </p:spPr>
          <p:txBody>
            <a:bodyPr wrap="none" rtlCol="0">
              <a:spAutoFit/>
            </a:bodyPr>
            <a:lstStyle/>
            <a:p>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事 業 の 目 的</a:t>
              </a:r>
            </a:p>
          </p:txBody>
        </p:sp>
      </p:grpSp>
      <p:grpSp>
        <p:nvGrpSpPr>
          <p:cNvPr id="104" name="グループ化 103">
            <a:extLst>
              <a:ext uri="{FF2B5EF4-FFF2-40B4-BE49-F238E27FC236}">
                <a16:creationId xmlns:a16="http://schemas.microsoft.com/office/drawing/2014/main" id="{FDC28854-1D1D-2C50-751A-148F23039CDA}"/>
              </a:ext>
            </a:extLst>
          </p:cNvPr>
          <p:cNvGrpSpPr/>
          <p:nvPr/>
        </p:nvGrpSpPr>
        <p:grpSpPr>
          <a:xfrm>
            <a:off x="2470173" y="3941390"/>
            <a:ext cx="4308413" cy="2888022"/>
            <a:chOff x="2470173" y="3941390"/>
            <a:chExt cx="4308413" cy="2888022"/>
          </a:xfrm>
        </p:grpSpPr>
        <p:grpSp>
          <p:nvGrpSpPr>
            <p:cNvPr id="103" name="グループ化 102">
              <a:extLst>
                <a:ext uri="{FF2B5EF4-FFF2-40B4-BE49-F238E27FC236}">
                  <a16:creationId xmlns:a16="http://schemas.microsoft.com/office/drawing/2014/main" id="{03BFE121-2E8F-6ECA-ED56-98734506BAC9}"/>
                </a:ext>
              </a:extLst>
            </p:cNvPr>
            <p:cNvGrpSpPr/>
            <p:nvPr/>
          </p:nvGrpSpPr>
          <p:grpSpPr>
            <a:xfrm>
              <a:off x="2470173" y="3941390"/>
              <a:ext cx="4308413" cy="2888022"/>
              <a:chOff x="2470173" y="3941390"/>
              <a:chExt cx="4308413" cy="2888022"/>
            </a:xfrm>
          </p:grpSpPr>
          <p:grpSp>
            <p:nvGrpSpPr>
              <p:cNvPr id="87" name="グループ化 86">
                <a:extLst>
                  <a:ext uri="{FF2B5EF4-FFF2-40B4-BE49-F238E27FC236}">
                    <a16:creationId xmlns:a16="http://schemas.microsoft.com/office/drawing/2014/main" id="{22419341-EDE7-074C-0E57-BECC205BABC7}"/>
                  </a:ext>
                </a:extLst>
              </p:cNvPr>
              <p:cNvGrpSpPr/>
              <p:nvPr/>
            </p:nvGrpSpPr>
            <p:grpSpPr>
              <a:xfrm>
                <a:off x="2470173" y="4167019"/>
                <a:ext cx="4308413" cy="2662393"/>
                <a:chOff x="2440673" y="3994022"/>
                <a:chExt cx="4308413" cy="2769183"/>
              </a:xfrm>
            </p:grpSpPr>
            <p:sp>
              <p:nvSpPr>
                <p:cNvPr id="86" name="正方形/長方形 85">
                  <a:extLst>
                    <a:ext uri="{FF2B5EF4-FFF2-40B4-BE49-F238E27FC236}">
                      <a16:creationId xmlns:a16="http://schemas.microsoft.com/office/drawing/2014/main" id="{665232EE-8C69-39DF-C2C8-EE94A4E6DA97}"/>
                    </a:ext>
                  </a:extLst>
                </p:cNvPr>
                <p:cNvSpPr/>
                <p:nvPr/>
              </p:nvSpPr>
              <p:spPr>
                <a:xfrm>
                  <a:off x="2607450" y="3994022"/>
                  <a:ext cx="3886524" cy="2615295"/>
                </a:xfrm>
                <a:prstGeom prst="rect">
                  <a:avLst/>
                </a:prstGeom>
                <a:noFill/>
                <a:ln w="19050">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5" name="グループ化 84">
                  <a:extLst>
                    <a:ext uri="{FF2B5EF4-FFF2-40B4-BE49-F238E27FC236}">
                      <a16:creationId xmlns:a16="http://schemas.microsoft.com/office/drawing/2014/main" id="{3D46231E-1CA8-F86C-3AF5-C52CBDD2FAA3}"/>
                    </a:ext>
                  </a:extLst>
                </p:cNvPr>
                <p:cNvGrpSpPr/>
                <p:nvPr/>
              </p:nvGrpSpPr>
              <p:grpSpPr>
                <a:xfrm>
                  <a:off x="2440673" y="6347046"/>
                  <a:ext cx="4308413" cy="416159"/>
                  <a:chOff x="2554865" y="6347046"/>
                  <a:chExt cx="4308413" cy="416159"/>
                </a:xfrm>
              </p:grpSpPr>
              <p:sp>
                <p:nvSpPr>
                  <p:cNvPr id="74" name="四角形: 角を丸くする 73">
                    <a:extLst>
                      <a:ext uri="{FF2B5EF4-FFF2-40B4-BE49-F238E27FC236}">
                        <a16:creationId xmlns:a16="http://schemas.microsoft.com/office/drawing/2014/main" id="{DFDE894D-7340-3172-651D-F8037A4B465B}"/>
                      </a:ext>
                    </a:extLst>
                  </p:cNvPr>
                  <p:cNvSpPr/>
                  <p:nvPr/>
                </p:nvSpPr>
                <p:spPr>
                  <a:xfrm>
                    <a:off x="2554865" y="6347046"/>
                    <a:ext cx="4218574" cy="416159"/>
                  </a:xfrm>
                  <a:prstGeom prst="roundRect">
                    <a:avLst/>
                  </a:prstGeom>
                  <a:solidFill>
                    <a:srgbClr val="00B0F0"/>
                  </a:solidFill>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5" name="テキスト ボックス 74">
                    <a:extLst>
                      <a:ext uri="{FF2B5EF4-FFF2-40B4-BE49-F238E27FC236}">
                        <a16:creationId xmlns:a16="http://schemas.microsoft.com/office/drawing/2014/main" id="{B0E14A72-0383-A0D3-C34A-67AE324AB37C}"/>
                      </a:ext>
                    </a:extLst>
                  </p:cNvPr>
                  <p:cNvSpPr txBox="1"/>
                  <p:nvPr/>
                </p:nvSpPr>
                <p:spPr>
                  <a:xfrm>
                    <a:off x="2644703" y="6406948"/>
                    <a:ext cx="4218575" cy="307777"/>
                  </a:xfrm>
                  <a:prstGeom prst="rect">
                    <a:avLst/>
                  </a:prstGeom>
                  <a:noFill/>
                </p:spPr>
                <p:txBody>
                  <a:bodyPr wrap="square" rtlCol="0">
                    <a:spAutoFit/>
                  </a:bodyPr>
                  <a:lstStyle/>
                  <a:p>
                    <a:r>
                      <a:rPr kumimoji="1" lang="ja-JP" altLang="en-US" sz="1400" dirty="0">
                        <a:solidFill>
                          <a:schemeClr val="bg1"/>
                        </a:solidFill>
                        <a:latin typeface="メイリオ" panose="020B0604030504040204" pitchFamily="50" charset="-128"/>
                        <a:ea typeface="メイリオ" panose="020B0604030504040204" pitchFamily="50" charset="-128"/>
                      </a:rPr>
                      <a:t>高年齢者の雇用・就業者数目標：○○人</a:t>
                    </a:r>
                    <a:r>
                      <a:rPr kumimoji="1" lang="ja-JP" altLang="en-US" sz="1000" dirty="0">
                        <a:solidFill>
                          <a:schemeClr val="bg1"/>
                        </a:solidFill>
                        <a:latin typeface="メイリオ" panose="020B0604030504040204" pitchFamily="50" charset="-128"/>
                        <a:ea typeface="メイリオ" panose="020B0604030504040204" pitchFamily="50" charset="-128"/>
                      </a:rPr>
                      <a:t>（３年度計）</a:t>
                    </a:r>
                    <a:endParaRPr kumimoji="1" lang="ja-JP" altLang="en-US" dirty="0">
                      <a:solidFill>
                        <a:schemeClr val="bg1"/>
                      </a:solidFill>
                      <a:latin typeface="メイリオ" panose="020B0604030504040204" pitchFamily="50" charset="-128"/>
                      <a:ea typeface="メイリオ" panose="020B0604030504040204" pitchFamily="50" charset="-128"/>
                    </a:endParaRPr>
                  </a:p>
                </p:txBody>
              </p:sp>
            </p:grpSp>
          </p:grpSp>
          <p:sp>
            <p:nvSpPr>
              <p:cNvPr id="102" name="正方形/長方形 101">
                <a:extLst>
                  <a:ext uri="{FF2B5EF4-FFF2-40B4-BE49-F238E27FC236}">
                    <a16:creationId xmlns:a16="http://schemas.microsoft.com/office/drawing/2014/main" id="{B63C6615-9073-269A-8EF2-70FA30821D89}"/>
                  </a:ext>
                </a:extLst>
              </p:cNvPr>
              <p:cNvSpPr/>
              <p:nvPr/>
            </p:nvSpPr>
            <p:spPr>
              <a:xfrm>
                <a:off x="3253214" y="3941390"/>
                <a:ext cx="2569103" cy="5153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91" name="四角形: 角を丸くする 90">
              <a:extLst>
                <a:ext uri="{FF2B5EF4-FFF2-40B4-BE49-F238E27FC236}">
                  <a16:creationId xmlns:a16="http://schemas.microsoft.com/office/drawing/2014/main" id="{A3E2AEC7-A29F-A9A4-BC6D-A023D9577857}"/>
                </a:ext>
              </a:extLst>
            </p:cNvPr>
            <p:cNvSpPr/>
            <p:nvPr/>
          </p:nvSpPr>
          <p:spPr>
            <a:xfrm>
              <a:off x="3386431" y="3979785"/>
              <a:ext cx="2326764" cy="379168"/>
            </a:xfrm>
            <a:prstGeom prst="roundRect">
              <a:avLst/>
            </a:prstGeom>
            <a:gradFill flip="none" rotWithShape="1">
              <a:gsLst>
                <a:gs pos="21000">
                  <a:srgbClr val="FFFF00"/>
                </a:gs>
                <a:gs pos="100000">
                  <a:srgbClr val="00B0F0"/>
                </a:gs>
                <a:gs pos="96000">
                  <a:srgbClr val="00B0F0">
                    <a:lumMod val="49000"/>
                    <a:lumOff val="51000"/>
                  </a:srgbClr>
                </a:gs>
                <a:gs pos="96000">
                  <a:schemeClr val="accent4">
                    <a:lumMod val="30000"/>
                    <a:lumOff val="70000"/>
                  </a:schemeClr>
                </a:gs>
              </a:gsLst>
              <a:lin ang="5400000" scaled="1"/>
              <a:tileRect/>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テキスト ボックス 91">
              <a:extLst>
                <a:ext uri="{FF2B5EF4-FFF2-40B4-BE49-F238E27FC236}">
                  <a16:creationId xmlns:a16="http://schemas.microsoft.com/office/drawing/2014/main" id="{A29874C3-1C7B-C012-F6CE-476ED74F3B8D}"/>
                </a:ext>
              </a:extLst>
            </p:cNvPr>
            <p:cNvSpPr txBox="1"/>
            <p:nvPr/>
          </p:nvSpPr>
          <p:spPr>
            <a:xfrm>
              <a:off x="3642834" y="4045648"/>
              <a:ext cx="1789864" cy="307777"/>
            </a:xfrm>
            <a:prstGeom prst="rect">
              <a:avLst/>
            </a:prstGeom>
            <a:noFill/>
          </p:spPr>
          <p:txBody>
            <a:bodyPr wrap="square" rtlCol="0">
              <a:spAutoFit/>
            </a:bodyPr>
            <a:lstStyle/>
            <a:p>
              <a:r>
                <a:rPr kumimoji="1" lang="ja-JP" altLang="en-US" sz="1400" b="1" dirty="0">
                  <a:solidFill>
                    <a:schemeClr val="tx2">
                      <a:lumMod val="75000"/>
                    </a:schemeClr>
                  </a:solidFill>
                  <a:latin typeface="メイリオ" panose="020B0604030504040204" pitchFamily="50" charset="-128"/>
                  <a:ea typeface="メイリオ" panose="020B0604030504040204" pitchFamily="50" charset="-128"/>
                </a:rPr>
                <a:t>環境整備事業の実施</a:t>
              </a:r>
              <a:endParaRPr kumimoji="1" lang="ja-JP" altLang="en-US" b="1" dirty="0">
                <a:solidFill>
                  <a:schemeClr val="tx2">
                    <a:lumMod val="75000"/>
                  </a:schemeClr>
                </a:solidFill>
                <a:latin typeface="メイリオ" panose="020B0604030504040204" pitchFamily="50" charset="-128"/>
                <a:ea typeface="メイリオ" panose="020B0604030504040204" pitchFamily="50" charset="-128"/>
              </a:endParaRPr>
            </a:p>
          </p:txBody>
        </p:sp>
      </p:grpSp>
      <p:sp>
        <p:nvSpPr>
          <p:cNvPr id="107" name="二等辺三角形 106">
            <a:extLst>
              <a:ext uri="{FF2B5EF4-FFF2-40B4-BE49-F238E27FC236}">
                <a16:creationId xmlns:a16="http://schemas.microsoft.com/office/drawing/2014/main" id="{ED4D19BA-4A52-097D-D87E-3EA7CB6D4022}"/>
              </a:ext>
            </a:extLst>
          </p:cNvPr>
          <p:cNvSpPr/>
          <p:nvPr/>
        </p:nvSpPr>
        <p:spPr>
          <a:xfrm rot="5400000">
            <a:off x="2134063" y="5483390"/>
            <a:ext cx="765609" cy="163681"/>
          </a:xfrm>
          <a:prstGeom prst="triangle">
            <a:avLst>
              <a:gd name="adj" fmla="val 48276"/>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二等辺三角形 107">
            <a:extLst>
              <a:ext uri="{FF2B5EF4-FFF2-40B4-BE49-F238E27FC236}">
                <a16:creationId xmlns:a16="http://schemas.microsoft.com/office/drawing/2014/main" id="{5109D0E0-3964-B963-F79C-323C9A5F3E2D}"/>
              </a:ext>
            </a:extLst>
          </p:cNvPr>
          <p:cNvSpPr/>
          <p:nvPr/>
        </p:nvSpPr>
        <p:spPr>
          <a:xfrm rot="5400000">
            <a:off x="6272424" y="5488188"/>
            <a:ext cx="765609" cy="163681"/>
          </a:xfrm>
          <a:prstGeom prst="triangle">
            <a:avLst>
              <a:gd name="adj" fmla="val 48276"/>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4" name="グループ化 123">
            <a:extLst>
              <a:ext uri="{FF2B5EF4-FFF2-40B4-BE49-F238E27FC236}">
                <a16:creationId xmlns:a16="http://schemas.microsoft.com/office/drawing/2014/main" id="{9F7D3AE9-107F-CA52-CB4E-1272A3D59A1F}"/>
              </a:ext>
            </a:extLst>
          </p:cNvPr>
          <p:cNvGrpSpPr/>
          <p:nvPr/>
        </p:nvGrpSpPr>
        <p:grpSpPr>
          <a:xfrm>
            <a:off x="0" y="3799506"/>
            <a:ext cx="2385113" cy="2969135"/>
            <a:chOff x="0" y="3799506"/>
            <a:chExt cx="2385113" cy="2969135"/>
          </a:xfrm>
        </p:grpSpPr>
        <p:grpSp>
          <p:nvGrpSpPr>
            <p:cNvPr id="110" name="グループ化 109">
              <a:extLst>
                <a:ext uri="{FF2B5EF4-FFF2-40B4-BE49-F238E27FC236}">
                  <a16:creationId xmlns:a16="http://schemas.microsoft.com/office/drawing/2014/main" id="{73A9967B-07E3-3B81-A893-46E2802B92BA}"/>
                </a:ext>
              </a:extLst>
            </p:cNvPr>
            <p:cNvGrpSpPr/>
            <p:nvPr/>
          </p:nvGrpSpPr>
          <p:grpSpPr>
            <a:xfrm>
              <a:off x="0" y="3799506"/>
              <a:ext cx="2385113" cy="2969135"/>
              <a:chOff x="0" y="3799506"/>
              <a:chExt cx="2385113" cy="2969135"/>
            </a:xfrm>
          </p:grpSpPr>
          <p:sp>
            <p:nvSpPr>
              <p:cNvPr id="63" name="テキスト ボックス 62">
                <a:extLst>
                  <a:ext uri="{FF2B5EF4-FFF2-40B4-BE49-F238E27FC236}">
                    <a16:creationId xmlns:a16="http://schemas.microsoft.com/office/drawing/2014/main" id="{ECD2AE06-04A7-66E3-5867-90116A87D232}"/>
                  </a:ext>
                </a:extLst>
              </p:cNvPr>
              <p:cNvSpPr txBox="1"/>
              <p:nvPr/>
            </p:nvSpPr>
            <p:spPr>
              <a:xfrm>
                <a:off x="163384" y="4964920"/>
                <a:ext cx="2159566" cy="261610"/>
              </a:xfrm>
              <a:prstGeom prst="rect">
                <a:avLst/>
              </a:prstGeom>
              <a:noFill/>
            </p:spPr>
            <p:txBody>
              <a:bodyPr wrap="square" rtlCol="0">
                <a:spAutoFit/>
              </a:bodyPr>
              <a:lstStyle/>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①　●●●</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nvGrpSpPr>
              <p:cNvPr id="65" name="グループ化 64">
                <a:extLst>
                  <a:ext uri="{FF2B5EF4-FFF2-40B4-BE49-F238E27FC236}">
                    <a16:creationId xmlns:a16="http://schemas.microsoft.com/office/drawing/2014/main" id="{8E436995-3FB6-9457-513B-D4915A4B799F}"/>
                  </a:ext>
                </a:extLst>
              </p:cNvPr>
              <p:cNvGrpSpPr/>
              <p:nvPr/>
            </p:nvGrpSpPr>
            <p:grpSpPr>
              <a:xfrm>
                <a:off x="111636" y="3799506"/>
                <a:ext cx="2273477" cy="2969135"/>
                <a:chOff x="122251" y="3740379"/>
                <a:chExt cx="2273477" cy="2969135"/>
              </a:xfrm>
            </p:grpSpPr>
            <p:sp>
              <p:nvSpPr>
                <p:cNvPr id="66" name="正方形/長方形 65">
                  <a:extLst>
                    <a:ext uri="{FF2B5EF4-FFF2-40B4-BE49-F238E27FC236}">
                      <a16:creationId xmlns:a16="http://schemas.microsoft.com/office/drawing/2014/main" id="{EDC4F39A-78FF-1064-51B0-C7036A52F4B9}"/>
                    </a:ext>
                  </a:extLst>
                </p:cNvPr>
                <p:cNvSpPr/>
                <p:nvPr/>
              </p:nvSpPr>
              <p:spPr>
                <a:xfrm>
                  <a:off x="122251" y="4346672"/>
                  <a:ext cx="2273477" cy="236284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7" name="グループ化 66">
                  <a:extLst>
                    <a:ext uri="{FF2B5EF4-FFF2-40B4-BE49-F238E27FC236}">
                      <a16:creationId xmlns:a16="http://schemas.microsoft.com/office/drawing/2014/main" id="{7FC05A59-0DB9-50E3-7690-169ABBF181B3}"/>
                    </a:ext>
                  </a:extLst>
                </p:cNvPr>
                <p:cNvGrpSpPr/>
                <p:nvPr/>
              </p:nvGrpSpPr>
              <p:grpSpPr>
                <a:xfrm>
                  <a:off x="696354" y="3740379"/>
                  <a:ext cx="1060704" cy="1143466"/>
                  <a:chOff x="717525" y="3740379"/>
                  <a:chExt cx="1060704" cy="1143466"/>
                </a:xfrm>
              </p:grpSpPr>
              <p:sp>
                <p:nvSpPr>
                  <p:cNvPr id="68" name="正方形/長方形 67">
                    <a:extLst>
                      <a:ext uri="{FF2B5EF4-FFF2-40B4-BE49-F238E27FC236}">
                        <a16:creationId xmlns:a16="http://schemas.microsoft.com/office/drawing/2014/main" id="{DE915746-02CB-41AE-521E-73D66E8CE24D}"/>
                      </a:ext>
                    </a:extLst>
                  </p:cNvPr>
                  <p:cNvSpPr/>
                  <p:nvPr/>
                </p:nvSpPr>
                <p:spPr>
                  <a:xfrm>
                    <a:off x="717525" y="3887149"/>
                    <a:ext cx="1060704" cy="996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9" name="グループ化 68">
                    <a:extLst>
                      <a:ext uri="{FF2B5EF4-FFF2-40B4-BE49-F238E27FC236}">
                        <a16:creationId xmlns:a16="http://schemas.microsoft.com/office/drawing/2014/main" id="{C9B8EE62-34BC-6D4C-E0D6-FB167AA68235}"/>
                      </a:ext>
                    </a:extLst>
                  </p:cNvPr>
                  <p:cNvGrpSpPr/>
                  <p:nvPr/>
                </p:nvGrpSpPr>
                <p:grpSpPr>
                  <a:xfrm>
                    <a:off x="771485" y="3740379"/>
                    <a:ext cx="914400" cy="1033885"/>
                    <a:chOff x="844637" y="3740379"/>
                    <a:chExt cx="914400" cy="1033885"/>
                  </a:xfrm>
                </p:grpSpPr>
                <p:pic>
                  <p:nvPicPr>
                    <p:cNvPr id="70" name="グラフィックス 6" descr="都市 単色塗りつぶし">
                      <a:extLst>
                        <a:ext uri="{FF2B5EF4-FFF2-40B4-BE49-F238E27FC236}">
                          <a16:creationId xmlns:a16="http://schemas.microsoft.com/office/drawing/2014/main" id="{04103619-8010-6A1A-79F1-8723F94888A5}"/>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gray">
                    <a:xfrm>
                      <a:off x="844637" y="3740379"/>
                      <a:ext cx="914400" cy="914400"/>
                    </a:xfrm>
                    <a:prstGeom prst="rect">
                      <a:avLst/>
                    </a:prstGeom>
                  </p:spPr>
                </p:pic>
                <p:sp>
                  <p:nvSpPr>
                    <p:cNvPr id="71" name="角丸四角形 7">
                      <a:extLst>
                        <a:ext uri="{FF2B5EF4-FFF2-40B4-BE49-F238E27FC236}">
                          <a16:creationId xmlns:a16="http://schemas.microsoft.com/office/drawing/2014/main" id="{9A0D266B-4CDD-EF67-E5AE-0A289A2B7D25}"/>
                        </a:ext>
                      </a:extLst>
                    </p:cNvPr>
                    <p:cNvSpPr/>
                    <p:nvPr/>
                  </p:nvSpPr>
                  <p:spPr bwMode="gray">
                    <a:xfrm>
                      <a:off x="906239" y="4558264"/>
                      <a:ext cx="792000" cy="216000"/>
                    </a:xfrm>
                    <a:prstGeom prst="roundRect">
                      <a:avLst>
                        <a:gd name="adj" fmla="val 17286"/>
                      </a:avLst>
                    </a:prstGeom>
                    <a:solidFill>
                      <a:schemeClr val="accent1"/>
                    </a:solidFill>
                    <a:ln>
                      <a:noFill/>
                    </a:ln>
                  </p:spPr>
                  <p:txBody>
                    <a:bodyPr anchor="ctr"/>
                    <a:lstStyle/>
                    <a:p>
                      <a:pPr marL="0" marR="0" lvl="0" indent="0" algn="ctr" defTabSz="591055" rtl="0" eaLnBrk="1" fontAlgn="auto" latinLnBrk="0" hangingPunct="1">
                        <a:lnSpc>
                          <a:spcPct val="130000"/>
                        </a:lnSpc>
                        <a:spcBef>
                          <a:spcPts val="0"/>
                        </a:spcBef>
                        <a:spcAft>
                          <a:spcPts val="796"/>
                        </a:spcAft>
                        <a:buClrTx/>
                        <a:buSzTx/>
                        <a:buFontTx/>
                        <a:buNone/>
                        <a:tabLst/>
                        <a:defRPr/>
                      </a:pPr>
                      <a:r>
                        <a:rPr kumimoji="0" lang="ja-JP" altLang="en-US" sz="900" b="0" i="0" u="none" strike="noStrike" kern="0" cap="none" spc="239"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Noto Sans CJK JP DemiLight" charset="-128"/>
                        </a:rPr>
                        <a:t>協議会</a:t>
                      </a:r>
                    </a:p>
                  </p:txBody>
                </p:sp>
              </p:grpSp>
            </p:grpSp>
          </p:grpSp>
          <p:sp>
            <p:nvSpPr>
              <p:cNvPr id="64" name="テキスト ボックス 63">
                <a:extLst>
                  <a:ext uri="{FF2B5EF4-FFF2-40B4-BE49-F238E27FC236}">
                    <a16:creationId xmlns:a16="http://schemas.microsoft.com/office/drawing/2014/main" id="{6C84CE46-D07F-D01B-4110-0136CFB4EA3C}"/>
                  </a:ext>
                </a:extLst>
              </p:cNvPr>
              <p:cNvSpPr txBox="1"/>
              <p:nvPr/>
            </p:nvSpPr>
            <p:spPr>
              <a:xfrm>
                <a:off x="10674" y="4783373"/>
                <a:ext cx="889987"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構成員</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sp>
            <p:nvSpPr>
              <p:cNvPr id="109" name="テキスト ボックス 108">
                <a:extLst>
                  <a:ext uri="{FF2B5EF4-FFF2-40B4-BE49-F238E27FC236}">
                    <a16:creationId xmlns:a16="http://schemas.microsoft.com/office/drawing/2014/main" id="{C7231AC3-6F09-FD6E-731B-63EC2BC70D06}"/>
                  </a:ext>
                </a:extLst>
              </p:cNvPr>
              <p:cNvSpPr txBox="1"/>
              <p:nvPr/>
            </p:nvSpPr>
            <p:spPr>
              <a:xfrm>
                <a:off x="0" y="6152781"/>
                <a:ext cx="889987"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事務局</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sp>
          <p:nvSpPr>
            <p:cNvPr id="111" name="テキスト ボックス 110">
              <a:extLst>
                <a:ext uri="{FF2B5EF4-FFF2-40B4-BE49-F238E27FC236}">
                  <a16:creationId xmlns:a16="http://schemas.microsoft.com/office/drawing/2014/main" id="{636BFF3E-9CF9-CB99-A38F-2E7836CF1580}"/>
                </a:ext>
              </a:extLst>
            </p:cNvPr>
            <p:cNvSpPr txBox="1"/>
            <p:nvPr/>
          </p:nvSpPr>
          <p:spPr>
            <a:xfrm>
              <a:off x="70277" y="6348642"/>
              <a:ext cx="697627" cy="246221"/>
            </a:xfrm>
            <a:prstGeom prst="rect">
              <a:avLst/>
            </a:prstGeom>
            <a:noFill/>
          </p:spPr>
          <p:txBody>
            <a:bodyPr wrap="none" rtlCol="0">
              <a:spAutoFit/>
            </a:bodyPr>
            <a:lstStyle/>
            <a:p>
              <a:r>
                <a:rPr kumimoji="1" lang="ja-JP" altLang="en-US" sz="10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0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000" dirty="0">
                <a:solidFill>
                  <a:schemeClr val="bg2">
                    <a:lumMod val="25000"/>
                  </a:schemeClr>
                </a:solidFill>
                <a:latin typeface="メイリオ" panose="020B0604030504040204" pitchFamily="50" charset="-128"/>
                <a:ea typeface="メイリオ" panose="020B0604030504040204" pitchFamily="50" charset="-128"/>
              </a:endParaRPr>
            </a:p>
          </p:txBody>
        </p:sp>
      </p:grpSp>
      <p:grpSp>
        <p:nvGrpSpPr>
          <p:cNvPr id="123" name="グループ化 122">
            <a:extLst>
              <a:ext uri="{FF2B5EF4-FFF2-40B4-BE49-F238E27FC236}">
                <a16:creationId xmlns:a16="http://schemas.microsoft.com/office/drawing/2014/main" id="{82C4983C-C4F8-E84F-5078-0C249FFCBCEF}"/>
              </a:ext>
            </a:extLst>
          </p:cNvPr>
          <p:cNvGrpSpPr/>
          <p:nvPr/>
        </p:nvGrpSpPr>
        <p:grpSpPr>
          <a:xfrm>
            <a:off x="6660510" y="3799506"/>
            <a:ext cx="2387121" cy="2969135"/>
            <a:chOff x="6660510" y="3799506"/>
            <a:chExt cx="2387121" cy="2969135"/>
          </a:xfrm>
        </p:grpSpPr>
        <p:sp>
          <p:nvSpPr>
            <p:cNvPr id="99" name="テキスト ボックス 98">
              <a:extLst>
                <a:ext uri="{FF2B5EF4-FFF2-40B4-BE49-F238E27FC236}">
                  <a16:creationId xmlns:a16="http://schemas.microsoft.com/office/drawing/2014/main" id="{C19B17B6-C749-362F-BB0A-8BCC8B7240B9}"/>
                </a:ext>
              </a:extLst>
            </p:cNvPr>
            <p:cNvSpPr txBox="1"/>
            <p:nvPr/>
          </p:nvSpPr>
          <p:spPr>
            <a:xfrm>
              <a:off x="6805611" y="5051621"/>
              <a:ext cx="748923" cy="261610"/>
            </a:xfrm>
            <a:prstGeom prst="rect">
              <a:avLst/>
            </a:prstGeom>
            <a:noFill/>
          </p:spPr>
          <p:txBody>
            <a:bodyPr wrap="none" rtlCol="0">
              <a:spAutoFit/>
            </a:bodyPr>
            <a:lstStyle/>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nvGrpSpPr>
            <p:cNvPr id="114" name="グループ化 113">
              <a:extLst>
                <a:ext uri="{FF2B5EF4-FFF2-40B4-BE49-F238E27FC236}">
                  <a16:creationId xmlns:a16="http://schemas.microsoft.com/office/drawing/2014/main" id="{43753545-FDEA-20AB-F1DE-7E6533014893}"/>
                </a:ext>
              </a:extLst>
            </p:cNvPr>
            <p:cNvGrpSpPr/>
            <p:nvPr/>
          </p:nvGrpSpPr>
          <p:grpSpPr>
            <a:xfrm>
              <a:off x="6774154" y="3799506"/>
              <a:ext cx="2273477" cy="2969135"/>
              <a:chOff x="122251" y="3740379"/>
              <a:chExt cx="2273477" cy="2969135"/>
            </a:xfrm>
          </p:grpSpPr>
          <p:sp>
            <p:nvSpPr>
              <p:cNvPr id="117" name="正方形/長方形 116">
                <a:extLst>
                  <a:ext uri="{FF2B5EF4-FFF2-40B4-BE49-F238E27FC236}">
                    <a16:creationId xmlns:a16="http://schemas.microsoft.com/office/drawing/2014/main" id="{B39113CA-6E38-E9D8-455A-172E4958A0CB}"/>
                  </a:ext>
                </a:extLst>
              </p:cNvPr>
              <p:cNvSpPr/>
              <p:nvPr/>
            </p:nvSpPr>
            <p:spPr>
              <a:xfrm>
                <a:off x="122251" y="4346672"/>
                <a:ext cx="2273477" cy="236284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18" name="グループ化 117">
                <a:extLst>
                  <a:ext uri="{FF2B5EF4-FFF2-40B4-BE49-F238E27FC236}">
                    <a16:creationId xmlns:a16="http://schemas.microsoft.com/office/drawing/2014/main" id="{CCE33E93-F65A-070D-05E0-876A47E2EEA7}"/>
                  </a:ext>
                </a:extLst>
              </p:cNvPr>
              <p:cNvGrpSpPr/>
              <p:nvPr/>
            </p:nvGrpSpPr>
            <p:grpSpPr>
              <a:xfrm>
                <a:off x="696354" y="3740379"/>
                <a:ext cx="1060704" cy="1143466"/>
                <a:chOff x="717525" y="3740379"/>
                <a:chExt cx="1060704" cy="1143466"/>
              </a:xfrm>
            </p:grpSpPr>
            <p:sp>
              <p:nvSpPr>
                <p:cNvPr id="119" name="正方形/長方形 118">
                  <a:extLst>
                    <a:ext uri="{FF2B5EF4-FFF2-40B4-BE49-F238E27FC236}">
                      <a16:creationId xmlns:a16="http://schemas.microsoft.com/office/drawing/2014/main" id="{1D5CCA3F-4939-641F-C5F9-11FE208139BF}"/>
                    </a:ext>
                  </a:extLst>
                </p:cNvPr>
                <p:cNvSpPr/>
                <p:nvPr/>
              </p:nvSpPr>
              <p:spPr>
                <a:xfrm>
                  <a:off x="717525" y="3887149"/>
                  <a:ext cx="1060704" cy="996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0" name="グループ化 119">
                  <a:extLst>
                    <a:ext uri="{FF2B5EF4-FFF2-40B4-BE49-F238E27FC236}">
                      <a16:creationId xmlns:a16="http://schemas.microsoft.com/office/drawing/2014/main" id="{00B835AF-EB14-C441-EAF9-1B81B2EA03A3}"/>
                    </a:ext>
                  </a:extLst>
                </p:cNvPr>
                <p:cNvGrpSpPr/>
                <p:nvPr/>
              </p:nvGrpSpPr>
              <p:grpSpPr>
                <a:xfrm>
                  <a:off x="771485" y="3740379"/>
                  <a:ext cx="914400" cy="1033885"/>
                  <a:chOff x="844637" y="3740379"/>
                  <a:chExt cx="914400" cy="1033885"/>
                </a:xfrm>
              </p:grpSpPr>
              <p:pic>
                <p:nvPicPr>
                  <p:cNvPr id="121" name="グラフィックス 6" descr="都市 単色塗りつぶし">
                    <a:extLst>
                      <a:ext uri="{FF2B5EF4-FFF2-40B4-BE49-F238E27FC236}">
                        <a16:creationId xmlns:a16="http://schemas.microsoft.com/office/drawing/2014/main" id="{303D7E78-91BD-69C4-3BA6-2F6F3BBC69D6}"/>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gray">
                  <a:xfrm>
                    <a:off x="844637" y="3740379"/>
                    <a:ext cx="914400" cy="914400"/>
                  </a:xfrm>
                  <a:prstGeom prst="rect">
                    <a:avLst/>
                  </a:prstGeom>
                </p:spPr>
              </p:pic>
              <p:sp>
                <p:nvSpPr>
                  <p:cNvPr id="122" name="角丸四角形 7">
                    <a:extLst>
                      <a:ext uri="{FF2B5EF4-FFF2-40B4-BE49-F238E27FC236}">
                        <a16:creationId xmlns:a16="http://schemas.microsoft.com/office/drawing/2014/main" id="{0E1CE81F-B36B-A9F0-136D-DB40D149D0D8}"/>
                      </a:ext>
                    </a:extLst>
                  </p:cNvPr>
                  <p:cNvSpPr/>
                  <p:nvPr/>
                </p:nvSpPr>
                <p:spPr bwMode="gray">
                  <a:xfrm>
                    <a:off x="906239" y="4558264"/>
                    <a:ext cx="792000" cy="216000"/>
                  </a:xfrm>
                  <a:prstGeom prst="roundRect">
                    <a:avLst>
                      <a:gd name="adj" fmla="val 17286"/>
                    </a:avLst>
                  </a:prstGeom>
                  <a:solidFill>
                    <a:schemeClr val="accent1"/>
                  </a:solidFill>
                  <a:ln>
                    <a:noFill/>
                  </a:ln>
                </p:spPr>
                <p:txBody>
                  <a:bodyPr anchor="ctr"/>
                  <a:lstStyle/>
                  <a:p>
                    <a:pPr marL="0" marR="0" lvl="0" indent="0" algn="ctr" defTabSz="591055" rtl="0" eaLnBrk="1" fontAlgn="auto" latinLnBrk="0" hangingPunct="1">
                      <a:lnSpc>
                        <a:spcPct val="130000"/>
                      </a:lnSpc>
                      <a:spcBef>
                        <a:spcPts val="0"/>
                      </a:spcBef>
                      <a:spcAft>
                        <a:spcPts val="796"/>
                      </a:spcAft>
                      <a:buClrTx/>
                      <a:buSzTx/>
                      <a:buFontTx/>
                      <a:buNone/>
                      <a:tabLst/>
                      <a:defRPr/>
                    </a:pPr>
                    <a:r>
                      <a:rPr kumimoji="0" lang="ja-JP" altLang="en-US" sz="900" b="0" i="0" u="none" strike="noStrike" kern="0" cap="none" spc="239"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Noto Sans CJK JP DemiLight" charset="-128"/>
                      </a:rPr>
                      <a:t>協議会</a:t>
                    </a:r>
                  </a:p>
                </p:txBody>
              </p:sp>
            </p:grpSp>
          </p:grpSp>
        </p:grpSp>
        <p:pic>
          <p:nvPicPr>
            <p:cNvPr id="79" name="図 78" descr="ロゴ&#10;&#10;自動的に生成された説明">
              <a:extLst>
                <a:ext uri="{FF2B5EF4-FFF2-40B4-BE49-F238E27FC236}">
                  <a16:creationId xmlns:a16="http://schemas.microsoft.com/office/drawing/2014/main" id="{676A5DF5-6DCC-41F1-C8F7-607A2790003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68938" y="3967428"/>
              <a:ext cx="383263" cy="383263"/>
            </a:xfrm>
            <a:prstGeom prst="rect">
              <a:avLst/>
            </a:prstGeom>
            <a:noFill/>
          </p:spPr>
        </p:pic>
        <p:pic>
          <p:nvPicPr>
            <p:cNvPr id="77" name="図 76" descr="ロゴ&#10;&#10;自動的に生成された説明">
              <a:extLst>
                <a:ext uri="{FF2B5EF4-FFF2-40B4-BE49-F238E27FC236}">
                  <a16:creationId xmlns:a16="http://schemas.microsoft.com/office/drawing/2014/main" id="{28E42B75-0928-F4B2-431D-F340E4D9A9D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8324328" y="4042845"/>
              <a:ext cx="261610" cy="261610"/>
            </a:xfrm>
            <a:prstGeom prst="rect">
              <a:avLst/>
            </a:prstGeom>
            <a:noFill/>
          </p:spPr>
        </p:pic>
        <p:sp>
          <p:nvSpPr>
            <p:cNvPr id="98" name="テキスト ボックス 97">
              <a:extLst>
                <a:ext uri="{FF2B5EF4-FFF2-40B4-BE49-F238E27FC236}">
                  <a16:creationId xmlns:a16="http://schemas.microsoft.com/office/drawing/2014/main" id="{9FE2A0F4-BCF9-5EA9-4CDD-CA11BFE6BAD5}"/>
                </a:ext>
              </a:extLst>
            </p:cNvPr>
            <p:cNvSpPr txBox="1"/>
            <p:nvPr/>
          </p:nvSpPr>
          <p:spPr>
            <a:xfrm>
              <a:off x="6660510" y="4866958"/>
              <a:ext cx="1595309"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自走後のビジョン</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sp>
        <p:nvSpPr>
          <p:cNvPr id="3" name="テキスト ボックス 2">
            <a:extLst>
              <a:ext uri="{FF2B5EF4-FFF2-40B4-BE49-F238E27FC236}">
                <a16:creationId xmlns:a16="http://schemas.microsoft.com/office/drawing/2014/main" id="{E15D1952-61DC-DD9B-7645-75083D57DD33}"/>
              </a:ext>
            </a:extLst>
          </p:cNvPr>
          <p:cNvSpPr txBox="1"/>
          <p:nvPr/>
        </p:nvSpPr>
        <p:spPr>
          <a:xfrm>
            <a:off x="96368" y="17119"/>
            <a:ext cx="4275529" cy="261610"/>
          </a:xfrm>
          <a:prstGeom prst="rect">
            <a:avLst/>
          </a:prstGeom>
          <a:noFill/>
        </p:spPr>
        <p:txBody>
          <a:bodyPr wrap="square" rtlCol="0">
            <a:spAutoFit/>
          </a:bodyPr>
          <a:lstStyle/>
          <a:p>
            <a:r>
              <a:rPr kumimoji="1" lang="ja-JP" altLang="en-US" sz="1100" dirty="0">
                <a:solidFill>
                  <a:schemeClr val="bg1"/>
                </a:solidFill>
                <a:latin typeface="メイリオ" panose="020B0604030504040204" pitchFamily="50" charset="-128"/>
                <a:ea typeface="メイリオ" panose="020B0604030504040204" pitchFamily="50" charset="-128"/>
              </a:rPr>
              <a:t>生涯現役地域づくり環境整備事業（令和○年度開始分）採択団体</a:t>
            </a:r>
          </a:p>
        </p:txBody>
      </p:sp>
      <p:sp>
        <p:nvSpPr>
          <p:cNvPr id="100" name="テキスト ボックス 99">
            <a:extLst>
              <a:ext uri="{FF2B5EF4-FFF2-40B4-BE49-F238E27FC236}">
                <a16:creationId xmlns:a16="http://schemas.microsoft.com/office/drawing/2014/main" id="{02AF8883-19DD-4E19-49D3-37E9918D1960}"/>
              </a:ext>
            </a:extLst>
          </p:cNvPr>
          <p:cNvSpPr txBox="1"/>
          <p:nvPr/>
        </p:nvSpPr>
        <p:spPr>
          <a:xfrm>
            <a:off x="2611783" y="4353333"/>
            <a:ext cx="103105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重点業種</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01" name="テキスト ボックス 100">
            <a:extLst>
              <a:ext uri="{FF2B5EF4-FFF2-40B4-BE49-F238E27FC236}">
                <a16:creationId xmlns:a16="http://schemas.microsoft.com/office/drawing/2014/main" id="{50B17D24-9234-54B3-518C-BC5D8D195FAB}"/>
              </a:ext>
            </a:extLst>
          </p:cNvPr>
          <p:cNvSpPr txBox="1"/>
          <p:nvPr/>
        </p:nvSpPr>
        <p:spPr>
          <a:xfrm>
            <a:off x="2749780" y="4536548"/>
            <a:ext cx="748923"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0" name="テキスト ボックス 9">
            <a:extLst>
              <a:ext uri="{FF2B5EF4-FFF2-40B4-BE49-F238E27FC236}">
                <a16:creationId xmlns:a16="http://schemas.microsoft.com/office/drawing/2014/main" id="{05FC4DF4-5473-5654-6FBA-EA3930F3A320}"/>
              </a:ext>
            </a:extLst>
          </p:cNvPr>
          <p:cNvSpPr txBox="1"/>
          <p:nvPr/>
        </p:nvSpPr>
        <p:spPr>
          <a:xfrm>
            <a:off x="2629016" y="6078421"/>
            <a:ext cx="201850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民間からの資金調達方法</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1" name="テキスト ボックス 10">
            <a:extLst>
              <a:ext uri="{FF2B5EF4-FFF2-40B4-BE49-F238E27FC236}">
                <a16:creationId xmlns:a16="http://schemas.microsoft.com/office/drawing/2014/main" id="{9D0A9669-CCB0-C248-EBDE-51312CA037DD}"/>
              </a:ext>
            </a:extLst>
          </p:cNvPr>
          <p:cNvSpPr txBox="1"/>
          <p:nvPr/>
        </p:nvSpPr>
        <p:spPr>
          <a:xfrm>
            <a:off x="2759279" y="6240840"/>
            <a:ext cx="748923"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3" name="テキスト ボックス 12">
            <a:extLst>
              <a:ext uri="{FF2B5EF4-FFF2-40B4-BE49-F238E27FC236}">
                <a16:creationId xmlns:a16="http://schemas.microsoft.com/office/drawing/2014/main" id="{FE028776-C00B-ADA9-AD84-01CA2C883FA2}"/>
              </a:ext>
            </a:extLst>
          </p:cNvPr>
          <p:cNvSpPr txBox="1"/>
          <p:nvPr/>
        </p:nvSpPr>
        <p:spPr>
          <a:xfrm>
            <a:off x="9301722" y="30256"/>
            <a:ext cx="3025265" cy="3416320"/>
          </a:xfrm>
          <a:prstGeom prst="rect">
            <a:avLst/>
          </a:prstGeom>
          <a:noFill/>
          <a:ln w="25400">
            <a:solidFill>
              <a:srgbClr val="FF0000"/>
            </a:solidFill>
          </a:ln>
        </p:spPr>
        <p:txBody>
          <a:bodyPr wrap="square" rtlCol="0">
            <a:spAutoFit/>
          </a:bodyPr>
          <a:lstStyle/>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p:txBody>
      </p:sp>
      <p:sp>
        <p:nvSpPr>
          <p:cNvPr id="15" name="テキスト ボックス 14">
            <a:extLst>
              <a:ext uri="{FF2B5EF4-FFF2-40B4-BE49-F238E27FC236}">
                <a16:creationId xmlns:a16="http://schemas.microsoft.com/office/drawing/2014/main" id="{A5E4D03A-65EB-F7E4-E786-7B29F7B5E317}"/>
              </a:ext>
            </a:extLst>
          </p:cNvPr>
          <p:cNvSpPr txBox="1"/>
          <p:nvPr/>
        </p:nvSpPr>
        <p:spPr>
          <a:xfrm flipH="1">
            <a:off x="9413991" y="63150"/>
            <a:ext cx="2936860" cy="338554"/>
          </a:xfrm>
          <a:prstGeom prst="rect">
            <a:avLst/>
          </a:prstGeom>
          <a:noFill/>
        </p:spPr>
        <p:txBody>
          <a:bodyPr wrap="square" rtlCol="0">
            <a:spAutoFit/>
          </a:bodyPr>
          <a:lstStyle/>
          <a:p>
            <a:r>
              <a:rPr kumimoji="1" lang="ja-JP" altLang="en-US" sz="1600" dirty="0">
                <a:solidFill>
                  <a:srgbClr val="FF0000"/>
                </a:solidFill>
                <a:latin typeface="メイリオ" panose="020B0604030504040204" pitchFamily="50" charset="-128"/>
                <a:ea typeface="メイリオ" panose="020B0604030504040204" pitchFamily="50" charset="-128"/>
              </a:rPr>
              <a:t>＜作成に当たっての留意点＞</a:t>
            </a:r>
          </a:p>
        </p:txBody>
      </p:sp>
      <p:sp>
        <p:nvSpPr>
          <p:cNvPr id="16" name="テキスト ボックス 15">
            <a:extLst>
              <a:ext uri="{FF2B5EF4-FFF2-40B4-BE49-F238E27FC236}">
                <a16:creationId xmlns:a16="http://schemas.microsoft.com/office/drawing/2014/main" id="{36507488-D9D8-B722-B222-D8A1CF006A52}"/>
              </a:ext>
            </a:extLst>
          </p:cNvPr>
          <p:cNvSpPr txBox="1"/>
          <p:nvPr/>
        </p:nvSpPr>
        <p:spPr>
          <a:xfrm flipH="1">
            <a:off x="9326119" y="401704"/>
            <a:ext cx="2936860" cy="2800767"/>
          </a:xfrm>
          <a:prstGeom prst="rect">
            <a:avLst/>
          </a:prstGeom>
          <a:noFill/>
        </p:spPr>
        <p:txBody>
          <a:bodyPr wrap="square" rtlCol="0">
            <a:spAutoFit/>
          </a:bodyPr>
          <a:lstStyle/>
          <a:p>
            <a:r>
              <a:rPr kumimoji="1" lang="ja-JP" altLang="en-US" sz="1100" dirty="0">
                <a:solidFill>
                  <a:srgbClr val="FF0000"/>
                </a:solidFill>
                <a:latin typeface="メイリオ" panose="020B0604030504040204" pitchFamily="50" charset="-128"/>
                <a:ea typeface="メイリオ" panose="020B0604030504040204" pitchFamily="50" charset="-128"/>
              </a:rPr>
              <a:t>・　本資料は、採択地域として選定された</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場合に、厚生労働本省</a:t>
            </a:r>
            <a:r>
              <a:rPr kumimoji="1" lang="en-US" altLang="ja-JP" sz="1100" dirty="0">
                <a:solidFill>
                  <a:srgbClr val="FF0000"/>
                </a:solidFill>
                <a:latin typeface="メイリオ" panose="020B0604030504040204" pitchFamily="50" charset="-128"/>
                <a:ea typeface="メイリオ" panose="020B0604030504040204" pitchFamily="50" charset="-128"/>
              </a:rPr>
              <a:t>HP</a:t>
            </a:r>
            <a:r>
              <a:rPr kumimoji="1" lang="ja-JP" altLang="en-US" sz="1100" dirty="0">
                <a:solidFill>
                  <a:srgbClr val="FF0000"/>
                </a:solidFill>
                <a:latin typeface="メイリオ" panose="020B0604030504040204" pitchFamily="50" charset="-128"/>
                <a:ea typeface="メイリオ" panose="020B0604030504040204" pitchFamily="50" charset="-128"/>
              </a:rPr>
              <a:t>において結果を</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公表する際の地域概要資料として使用し</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ます。このため、個人情報等、公開とす</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べきでない情報については記載しないで</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記載内容については、事業構想提案書</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と整合性を図ってください。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様式の加工（枠の拡大等）は行わない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でください。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（文字数が多い場合、文字サイズで調整</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してください）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・フォントは「メイリオ」で統一してくだ</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人口及び高齢者数については、令和２</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年国勢調査結果より記載してください。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346686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矢印: 五方向 3">
            <a:extLst>
              <a:ext uri="{FF2B5EF4-FFF2-40B4-BE49-F238E27FC236}">
                <a16:creationId xmlns:a16="http://schemas.microsoft.com/office/drawing/2014/main" id="{DE617ADA-9366-A109-8269-EAE71E907EC3}"/>
              </a:ext>
            </a:extLst>
          </p:cNvPr>
          <p:cNvSpPr/>
          <p:nvPr/>
        </p:nvSpPr>
        <p:spPr>
          <a:xfrm>
            <a:off x="122190" y="37904"/>
            <a:ext cx="4275529" cy="192188"/>
          </a:xfrm>
          <a:prstGeom prst="homePlate">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DDF4D347-D059-4B4D-A851-8FB08C58F9EB}"/>
              </a:ext>
            </a:extLst>
          </p:cNvPr>
          <p:cNvSpPr txBox="1"/>
          <p:nvPr/>
        </p:nvSpPr>
        <p:spPr>
          <a:xfrm>
            <a:off x="19818" y="249892"/>
            <a:ext cx="5083443" cy="369332"/>
          </a:xfrm>
          <a:prstGeom prst="rect">
            <a:avLst/>
          </a:prstGeom>
          <a:noFill/>
        </p:spPr>
        <p:txBody>
          <a:bodyPr wrap="none" rtlCol="0">
            <a:spAutoFit/>
          </a:bodyPr>
          <a:lstStyle/>
          <a:p>
            <a:r>
              <a:rPr kumimoji="1" lang="ja-JP" altLang="en-US" b="1" dirty="0">
                <a:solidFill>
                  <a:schemeClr val="bg2">
                    <a:lumMod val="25000"/>
                  </a:schemeClr>
                </a:solidFill>
                <a:latin typeface="メイリオ" panose="020B0604030504040204" pitchFamily="50" charset="-128"/>
                <a:ea typeface="メイリオ" panose="020B0604030504040204" pitchFamily="50" charset="-128"/>
              </a:rPr>
              <a:t>▲▲生涯現役地域づくり協議会（</a:t>
            </a:r>
            <a:r>
              <a:rPr kumimoji="1" lang="ja-JP" altLang="en-US" sz="1600" b="1" dirty="0">
                <a:solidFill>
                  <a:schemeClr val="bg2">
                    <a:lumMod val="25000"/>
                  </a:schemeClr>
                </a:solidFill>
                <a:latin typeface="メイリオ" panose="020B0604030504040204" pitchFamily="50" charset="-128"/>
                <a:ea typeface="メイリオ" panose="020B0604030504040204" pitchFamily="50" charset="-128"/>
              </a:rPr>
              <a:t>○○県▲▲市）</a:t>
            </a:r>
            <a:endParaRPr kumimoji="1" lang="ja-JP" altLang="en-US" b="1" dirty="0">
              <a:solidFill>
                <a:schemeClr val="bg2">
                  <a:lumMod val="25000"/>
                </a:schemeClr>
              </a:solidFill>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607FD7C9-2917-4B70-ECA1-500D6D00A25E}"/>
              </a:ext>
            </a:extLst>
          </p:cNvPr>
          <p:cNvSpPr/>
          <p:nvPr/>
        </p:nvSpPr>
        <p:spPr>
          <a:xfrm>
            <a:off x="6322225" y="63150"/>
            <a:ext cx="2672092" cy="165691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A7F07F61-8902-9BD5-35FE-4E93A7E5A897}"/>
              </a:ext>
            </a:extLst>
          </p:cNvPr>
          <p:cNvSpPr txBox="1"/>
          <p:nvPr/>
        </p:nvSpPr>
        <p:spPr>
          <a:xfrm>
            <a:off x="6602833" y="635156"/>
            <a:ext cx="2236510" cy="584775"/>
          </a:xfrm>
          <a:prstGeom prst="rect">
            <a:avLst/>
          </a:prstGeom>
          <a:noFill/>
        </p:spPr>
        <p:txBody>
          <a:bodyPr wrap="none" rtlCol="0">
            <a:spAutoFit/>
          </a:bodyPr>
          <a:lstStyle/>
          <a:p>
            <a:pPr algn="ctr"/>
            <a:r>
              <a:rPr kumimoji="1" lang="ja-JP" altLang="en-US" sz="1600" dirty="0">
                <a:latin typeface="メイリオ" panose="020B0604030504040204" pitchFamily="50" charset="-128"/>
                <a:ea typeface="メイリオ" panose="020B0604030504040204" pitchFamily="50" charset="-128"/>
              </a:rPr>
              <a:t>厚労省側において、</a:t>
            </a:r>
            <a:endParaRPr kumimoji="1" lang="en-US" altLang="ja-JP" sz="1600" dirty="0">
              <a:latin typeface="メイリオ" panose="020B0604030504040204" pitchFamily="50" charset="-128"/>
              <a:ea typeface="メイリオ" panose="020B0604030504040204" pitchFamily="50" charset="-128"/>
            </a:endParaRPr>
          </a:p>
          <a:p>
            <a:pPr algn="ctr"/>
            <a:r>
              <a:rPr kumimoji="1" lang="ja-JP" altLang="en-US" sz="1600" dirty="0">
                <a:latin typeface="メイリオ" panose="020B0604030504040204" pitchFamily="50" charset="-128"/>
                <a:ea typeface="メイリオ" panose="020B0604030504040204" pitchFamily="50" charset="-128"/>
              </a:rPr>
              <a:t>地域地図を添付します</a:t>
            </a:r>
          </a:p>
        </p:txBody>
      </p:sp>
      <p:graphicFrame>
        <p:nvGraphicFramePr>
          <p:cNvPr id="9" name="表 11">
            <a:extLst>
              <a:ext uri="{FF2B5EF4-FFF2-40B4-BE49-F238E27FC236}">
                <a16:creationId xmlns:a16="http://schemas.microsoft.com/office/drawing/2014/main" id="{848CEA1D-D70B-4E0D-34A2-E06B0B6A2781}"/>
              </a:ext>
            </a:extLst>
          </p:cNvPr>
          <p:cNvGraphicFramePr>
            <a:graphicFrameLocks noGrp="1"/>
          </p:cNvGraphicFramePr>
          <p:nvPr>
            <p:extLst>
              <p:ext uri="{D42A27DB-BD31-4B8C-83A1-F6EECF244321}">
                <p14:modId xmlns:p14="http://schemas.microsoft.com/office/powerpoint/2010/main" val="2655960465"/>
              </p:ext>
            </p:extLst>
          </p:nvPr>
        </p:nvGraphicFramePr>
        <p:xfrm>
          <a:off x="122251" y="564845"/>
          <a:ext cx="6096000" cy="990600"/>
        </p:xfrm>
        <a:graphic>
          <a:graphicData uri="http://schemas.openxmlformats.org/drawingml/2006/table">
            <a:tbl>
              <a:tblPr firstRow="1" bandRow="1">
                <a:tableStyleId>{5C22544A-7EE6-4342-B048-85BDC9FD1C3A}</a:tableStyleId>
              </a:tblPr>
              <a:tblGrid>
                <a:gridCol w="1016000">
                  <a:extLst>
                    <a:ext uri="{9D8B030D-6E8A-4147-A177-3AD203B41FA5}">
                      <a16:colId xmlns:a16="http://schemas.microsoft.com/office/drawing/2014/main" val="3481344052"/>
                    </a:ext>
                  </a:extLst>
                </a:gridCol>
                <a:gridCol w="1016000">
                  <a:extLst>
                    <a:ext uri="{9D8B030D-6E8A-4147-A177-3AD203B41FA5}">
                      <a16:colId xmlns:a16="http://schemas.microsoft.com/office/drawing/2014/main" val="3770100816"/>
                    </a:ext>
                  </a:extLst>
                </a:gridCol>
                <a:gridCol w="1016000">
                  <a:extLst>
                    <a:ext uri="{9D8B030D-6E8A-4147-A177-3AD203B41FA5}">
                      <a16:colId xmlns:a16="http://schemas.microsoft.com/office/drawing/2014/main" val="173128082"/>
                    </a:ext>
                  </a:extLst>
                </a:gridCol>
                <a:gridCol w="1016000">
                  <a:extLst>
                    <a:ext uri="{9D8B030D-6E8A-4147-A177-3AD203B41FA5}">
                      <a16:colId xmlns:a16="http://schemas.microsoft.com/office/drawing/2014/main" val="3927801003"/>
                    </a:ext>
                  </a:extLst>
                </a:gridCol>
                <a:gridCol w="1016000">
                  <a:extLst>
                    <a:ext uri="{9D8B030D-6E8A-4147-A177-3AD203B41FA5}">
                      <a16:colId xmlns:a16="http://schemas.microsoft.com/office/drawing/2014/main" val="2515540442"/>
                    </a:ext>
                  </a:extLst>
                </a:gridCol>
                <a:gridCol w="1016000">
                  <a:extLst>
                    <a:ext uri="{9D8B030D-6E8A-4147-A177-3AD203B41FA5}">
                      <a16:colId xmlns:a16="http://schemas.microsoft.com/office/drawing/2014/main" val="1698033265"/>
                    </a:ext>
                  </a:extLst>
                </a:gridCol>
              </a:tblGrid>
              <a:tr h="370840">
                <a:tc>
                  <a:txBody>
                    <a:bodyPr/>
                    <a:lstStyle/>
                    <a:p>
                      <a:pPr algn="ctr"/>
                      <a:r>
                        <a:rPr kumimoji="1" lang="ja-JP" altLang="en-US" sz="1400" b="0" dirty="0">
                          <a:solidFill>
                            <a:schemeClr val="bg2">
                              <a:lumMod val="25000"/>
                            </a:schemeClr>
                          </a:solidFill>
                          <a:latin typeface="メイリオ" panose="020B0604030504040204" pitchFamily="50" charset="-128"/>
                          <a:ea typeface="メイリオ" panose="020B0604030504040204" pitchFamily="50" charset="-128"/>
                        </a:rPr>
                        <a:t>事業</a:t>
                      </a:r>
                      <a:endParaRPr kumimoji="1" lang="en-US" altLang="ja-JP" sz="1400" b="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ja-JP" altLang="en-US" sz="1400" b="0" dirty="0">
                          <a:solidFill>
                            <a:schemeClr val="bg2">
                              <a:lumMod val="25000"/>
                            </a:schemeClr>
                          </a:solidFill>
                          <a:latin typeface="メイリオ" panose="020B0604030504040204" pitchFamily="50" charset="-128"/>
                          <a:ea typeface="メイリオ" panose="020B0604030504040204" pitchFamily="50" charset="-128"/>
                        </a:rPr>
                        <a:t>タイトル</a:t>
                      </a: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gridSpan="5">
                  <a:txBody>
                    <a:bodyPr/>
                    <a:lstStyle/>
                    <a:p>
                      <a:pPr algn="l"/>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～実現しよう！▲▲市生涯現役社会創設！～</a:t>
                      </a: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75565249"/>
                  </a:ext>
                </a:extLst>
              </a:tr>
              <a:tr h="370840">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人口</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※1)</a:t>
                      </a: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100,000</a:t>
                      </a:r>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高齢者数</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(※1,2)</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28,000</a:t>
                      </a:r>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高齢者率</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(※3)</a:t>
                      </a:r>
                      <a:endParaRPr kumimoji="1" lang="ja-JP" altLang="en-US" sz="14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28.0%</a:t>
                      </a:r>
                      <a:endParaRPr kumimoji="1" lang="ja-JP" altLang="en-US" sz="12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5216096"/>
                  </a:ext>
                </a:extLst>
              </a:tr>
            </a:tbl>
          </a:graphicData>
        </a:graphic>
      </p:graphicFrame>
      <p:graphicFrame>
        <p:nvGraphicFramePr>
          <p:cNvPr id="14" name="表 22">
            <a:extLst>
              <a:ext uri="{FF2B5EF4-FFF2-40B4-BE49-F238E27FC236}">
                <a16:creationId xmlns:a16="http://schemas.microsoft.com/office/drawing/2014/main" id="{F818BD29-3701-F67B-2B0E-F4868F19F8A7}"/>
              </a:ext>
            </a:extLst>
          </p:cNvPr>
          <p:cNvGraphicFramePr>
            <a:graphicFrameLocks noGrp="1"/>
          </p:cNvGraphicFramePr>
          <p:nvPr>
            <p:extLst>
              <p:ext uri="{D42A27DB-BD31-4B8C-83A1-F6EECF244321}">
                <p14:modId xmlns:p14="http://schemas.microsoft.com/office/powerpoint/2010/main" val="1682147599"/>
              </p:ext>
            </p:extLst>
          </p:nvPr>
        </p:nvGraphicFramePr>
        <p:xfrm>
          <a:off x="122251" y="1783871"/>
          <a:ext cx="8872066" cy="2125980"/>
        </p:xfrm>
        <a:graphic>
          <a:graphicData uri="http://schemas.openxmlformats.org/drawingml/2006/table">
            <a:tbl>
              <a:tblPr firstRow="1" bandRow="1">
                <a:tableStyleId>{5C22544A-7EE6-4342-B048-85BDC9FD1C3A}</a:tableStyleId>
              </a:tblPr>
              <a:tblGrid>
                <a:gridCol w="4436033">
                  <a:extLst>
                    <a:ext uri="{9D8B030D-6E8A-4147-A177-3AD203B41FA5}">
                      <a16:colId xmlns:a16="http://schemas.microsoft.com/office/drawing/2014/main" val="3960740269"/>
                    </a:ext>
                  </a:extLst>
                </a:gridCol>
                <a:gridCol w="4436033">
                  <a:extLst>
                    <a:ext uri="{9D8B030D-6E8A-4147-A177-3AD203B41FA5}">
                      <a16:colId xmlns:a16="http://schemas.microsoft.com/office/drawing/2014/main" val="963971316"/>
                    </a:ext>
                  </a:extLst>
                </a:gridCol>
              </a:tblGrid>
              <a:tr h="264385">
                <a:tc>
                  <a:txBody>
                    <a:bodyPr/>
                    <a:lstStyle/>
                    <a:p>
                      <a:pPr algn="ctr"/>
                      <a:endParaRPr kumimoji="1" lang="ja-JP" altLang="en-US" sz="1200" b="0" dirty="0">
                        <a:solidFill>
                          <a:schemeClr val="bg2">
                            <a:lumMod val="25000"/>
                          </a:schemeClr>
                        </a:solidFill>
                        <a:latin typeface="メイリオ" panose="020B0604030504040204" pitchFamily="50" charset="-128"/>
                        <a:ea typeface="メイリオ" panose="020B0604030504040204"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endParaRPr kumimoji="1" lang="ja-JP" altLang="en-US" sz="1200" b="0" dirty="0">
                        <a:solidFill>
                          <a:schemeClr val="bg2">
                            <a:lumMod val="25000"/>
                          </a:schemeClr>
                        </a:solidFill>
                        <a:latin typeface="メイリオ" panose="020B0604030504040204" pitchFamily="50" charset="-128"/>
                        <a:ea typeface="メイリオ" panose="020B0604030504040204"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447393131"/>
                  </a:ext>
                </a:extLst>
              </a:tr>
              <a:tr h="374091">
                <a:tc>
                  <a:txBody>
                    <a:bodyPr/>
                    <a:lstStyle/>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○○県▲▲市は、●●県□□市のベッドタウンとして古くから発展している市である。平成</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27</a:t>
                      </a:r>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年をピークと市人口が減少傾向にあるとともに、市民の高齢化が進んでおり、老年人口が年少人口を上回っている。</a:t>
                      </a:r>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　市の南部を中心として製造業が盛んであり、▲▲工業団地には多くの大企業の工場が立地しているものの、中小企業は人手不足傾向が顕著であり、今後も加速度的に人手不足が続くと予測され、</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2040</a:t>
                      </a:r>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年には地域内の中小企業のうち、</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30</a:t>
                      </a:r>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％が後継者不足等により廃業を余儀なくされると推計される。</a:t>
                      </a:r>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　また、全国的な傾向と同様、福祉分野、特に介護関係については、慢性的な人手不足状態が続いている。背景には、企業側のシーズが高い一方で、求職者側のニーズが合致していないこと等が挙げられる。</a:t>
                      </a:r>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これまで過疎地域対策として他の地域からの移住者に対する雇用支援等を実施していた実績はあるものの、高齢者の活躍の場を創出するための取組が手薄となっており、結果として左記に記載したような現状及び課題が見受けられるところである。環境整備事業を実施することにより、課題解決に向けた基盤を整備することはもちろんのこと、高齢者の暮らしを豊かにし、市民が生涯活き活きと暮らせる町づくりを目指していく。</a:t>
                      </a:r>
                    </a:p>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　なお、環境整備事業における主たる支援対象は高年齢者であるところ、▲▲市の潜在的労働力の活用を図り、人手不足解消を目指すべく、子育て中の女性も射程とし、隙間時間を利用して簡単な就業を行いたいといった希望を現実化させていく。</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7694338"/>
                  </a:ext>
                </a:extLst>
              </a:tr>
            </a:tbl>
          </a:graphicData>
        </a:graphic>
      </p:graphicFrame>
      <p:sp>
        <p:nvSpPr>
          <p:cNvPr id="93" name="テキスト ボックス 92">
            <a:extLst>
              <a:ext uri="{FF2B5EF4-FFF2-40B4-BE49-F238E27FC236}">
                <a16:creationId xmlns:a16="http://schemas.microsoft.com/office/drawing/2014/main" id="{5379BEEE-8DA6-36FE-0696-A37CB684F07B}"/>
              </a:ext>
            </a:extLst>
          </p:cNvPr>
          <p:cNvSpPr txBox="1"/>
          <p:nvPr/>
        </p:nvSpPr>
        <p:spPr>
          <a:xfrm>
            <a:off x="2622973" y="4724901"/>
            <a:ext cx="103105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事業内容</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94" name="テキスト ボックス 93">
            <a:extLst>
              <a:ext uri="{FF2B5EF4-FFF2-40B4-BE49-F238E27FC236}">
                <a16:creationId xmlns:a16="http://schemas.microsoft.com/office/drawing/2014/main" id="{8F04090B-3853-BF73-4FDF-6C7B3E37B331}"/>
              </a:ext>
            </a:extLst>
          </p:cNvPr>
          <p:cNvSpPr txBox="1"/>
          <p:nvPr/>
        </p:nvSpPr>
        <p:spPr>
          <a:xfrm>
            <a:off x="2753980" y="4890198"/>
            <a:ext cx="3729553" cy="1277273"/>
          </a:xfrm>
          <a:prstGeom prst="rect">
            <a:avLst/>
          </a:prstGeom>
          <a:noFill/>
        </p:spPr>
        <p:txBody>
          <a:bodyPr wrap="square" rtlCol="0">
            <a:spAutoFit/>
          </a:bodyPr>
          <a:lstStyle/>
          <a:p>
            <a:r>
              <a:rPr kumimoji="1" lang="ja-JP" altLang="en-US" sz="1100" dirty="0">
                <a:latin typeface="メイリオ" panose="020B0604030504040204" pitchFamily="50" charset="-128"/>
                <a:ea typeface="メイリオ" panose="020B0604030504040204" pitchFamily="50" charset="-128"/>
              </a:rPr>
              <a:t>①　高年齢者及び地域企業へのニーズ・シーズ調査</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②　大手企業高年齢職員等を中心としたセカンドキャリ</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ア支援のためのニーズ調査</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③　地域魅力発信事業</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④　企業向け／求職者向け生涯現役支援セミナー</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⑤　合同説明会・職場見学会</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⑥　個別相談</a:t>
            </a:r>
          </a:p>
        </p:txBody>
      </p:sp>
      <p:grpSp>
        <p:nvGrpSpPr>
          <p:cNvPr id="97" name="グループ化 96">
            <a:extLst>
              <a:ext uri="{FF2B5EF4-FFF2-40B4-BE49-F238E27FC236}">
                <a16:creationId xmlns:a16="http://schemas.microsoft.com/office/drawing/2014/main" id="{5737895A-54FF-C331-BB28-75A5439000B6}"/>
              </a:ext>
            </a:extLst>
          </p:cNvPr>
          <p:cNvGrpSpPr/>
          <p:nvPr/>
        </p:nvGrpSpPr>
        <p:grpSpPr>
          <a:xfrm>
            <a:off x="1374812" y="1791937"/>
            <a:ext cx="6077389" cy="281892"/>
            <a:chOff x="1374812" y="1791937"/>
            <a:chExt cx="6077389" cy="281892"/>
          </a:xfrm>
        </p:grpSpPr>
        <p:sp>
          <p:nvSpPr>
            <p:cNvPr id="95" name="テキスト ボックス 94">
              <a:extLst>
                <a:ext uri="{FF2B5EF4-FFF2-40B4-BE49-F238E27FC236}">
                  <a16:creationId xmlns:a16="http://schemas.microsoft.com/office/drawing/2014/main" id="{D0BFFCB1-9E4F-C0AC-F5BE-6C325F0E935C}"/>
                </a:ext>
              </a:extLst>
            </p:cNvPr>
            <p:cNvSpPr txBox="1"/>
            <p:nvPr/>
          </p:nvSpPr>
          <p:spPr>
            <a:xfrm>
              <a:off x="1374812" y="1796830"/>
              <a:ext cx="1992853" cy="276999"/>
            </a:xfrm>
            <a:prstGeom prst="rect">
              <a:avLst/>
            </a:prstGeom>
            <a:noFill/>
          </p:spPr>
          <p:txBody>
            <a:bodyPr wrap="none" rtlCol="0">
              <a:spAutoFit/>
            </a:bodyPr>
            <a:lstStyle/>
            <a:p>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地 域 の 現 状 及 び 課 題</a:t>
              </a:r>
            </a:p>
          </p:txBody>
        </p:sp>
        <p:sp>
          <p:nvSpPr>
            <p:cNvPr id="96" name="テキスト ボックス 95">
              <a:extLst>
                <a:ext uri="{FF2B5EF4-FFF2-40B4-BE49-F238E27FC236}">
                  <a16:creationId xmlns:a16="http://schemas.microsoft.com/office/drawing/2014/main" id="{23E48CEC-8962-E7EF-B704-D460A01333E6}"/>
                </a:ext>
              </a:extLst>
            </p:cNvPr>
            <p:cNvSpPr txBox="1"/>
            <p:nvPr/>
          </p:nvSpPr>
          <p:spPr>
            <a:xfrm>
              <a:off x="6286497" y="1791937"/>
              <a:ext cx="1165704" cy="276999"/>
            </a:xfrm>
            <a:prstGeom prst="rect">
              <a:avLst/>
            </a:prstGeom>
            <a:noFill/>
          </p:spPr>
          <p:txBody>
            <a:bodyPr wrap="none" rtlCol="0">
              <a:spAutoFit/>
            </a:bodyPr>
            <a:lstStyle/>
            <a:p>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事 業 の 目 的</a:t>
              </a:r>
            </a:p>
          </p:txBody>
        </p:sp>
      </p:grpSp>
      <p:grpSp>
        <p:nvGrpSpPr>
          <p:cNvPr id="104" name="グループ化 103">
            <a:extLst>
              <a:ext uri="{FF2B5EF4-FFF2-40B4-BE49-F238E27FC236}">
                <a16:creationId xmlns:a16="http://schemas.microsoft.com/office/drawing/2014/main" id="{FDC28854-1D1D-2C50-751A-148F23039CDA}"/>
              </a:ext>
            </a:extLst>
          </p:cNvPr>
          <p:cNvGrpSpPr/>
          <p:nvPr/>
        </p:nvGrpSpPr>
        <p:grpSpPr>
          <a:xfrm>
            <a:off x="2470173" y="3941390"/>
            <a:ext cx="4308413" cy="2888022"/>
            <a:chOff x="2470173" y="3941390"/>
            <a:chExt cx="4308413" cy="2888022"/>
          </a:xfrm>
        </p:grpSpPr>
        <p:grpSp>
          <p:nvGrpSpPr>
            <p:cNvPr id="103" name="グループ化 102">
              <a:extLst>
                <a:ext uri="{FF2B5EF4-FFF2-40B4-BE49-F238E27FC236}">
                  <a16:creationId xmlns:a16="http://schemas.microsoft.com/office/drawing/2014/main" id="{03BFE121-2E8F-6ECA-ED56-98734506BAC9}"/>
                </a:ext>
              </a:extLst>
            </p:cNvPr>
            <p:cNvGrpSpPr/>
            <p:nvPr/>
          </p:nvGrpSpPr>
          <p:grpSpPr>
            <a:xfrm>
              <a:off x="2470173" y="3941390"/>
              <a:ext cx="4308413" cy="2888022"/>
              <a:chOff x="2470173" y="3941390"/>
              <a:chExt cx="4308413" cy="2888022"/>
            </a:xfrm>
          </p:grpSpPr>
          <p:grpSp>
            <p:nvGrpSpPr>
              <p:cNvPr id="87" name="グループ化 86">
                <a:extLst>
                  <a:ext uri="{FF2B5EF4-FFF2-40B4-BE49-F238E27FC236}">
                    <a16:creationId xmlns:a16="http://schemas.microsoft.com/office/drawing/2014/main" id="{22419341-EDE7-074C-0E57-BECC205BABC7}"/>
                  </a:ext>
                </a:extLst>
              </p:cNvPr>
              <p:cNvGrpSpPr/>
              <p:nvPr/>
            </p:nvGrpSpPr>
            <p:grpSpPr>
              <a:xfrm>
                <a:off x="2470173" y="4167019"/>
                <a:ext cx="4308413" cy="2662393"/>
                <a:chOff x="2440673" y="3994022"/>
                <a:chExt cx="4308413" cy="2769183"/>
              </a:xfrm>
            </p:grpSpPr>
            <p:sp>
              <p:nvSpPr>
                <p:cNvPr id="86" name="正方形/長方形 85">
                  <a:extLst>
                    <a:ext uri="{FF2B5EF4-FFF2-40B4-BE49-F238E27FC236}">
                      <a16:creationId xmlns:a16="http://schemas.microsoft.com/office/drawing/2014/main" id="{665232EE-8C69-39DF-C2C8-EE94A4E6DA97}"/>
                    </a:ext>
                  </a:extLst>
                </p:cNvPr>
                <p:cNvSpPr/>
                <p:nvPr/>
              </p:nvSpPr>
              <p:spPr>
                <a:xfrm>
                  <a:off x="2607450" y="3994022"/>
                  <a:ext cx="3886524" cy="2615295"/>
                </a:xfrm>
                <a:prstGeom prst="rect">
                  <a:avLst/>
                </a:prstGeom>
                <a:noFill/>
                <a:ln w="19050">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5" name="グループ化 84">
                  <a:extLst>
                    <a:ext uri="{FF2B5EF4-FFF2-40B4-BE49-F238E27FC236}">
                      <a16:creationId xmlns:a16="http://schemas.microsoft.com/office/drawing/2014/main" id="{3D46231E-1CA8-F86C-3AF5-C52CBDD2FAA3}"/>
                    </a:ext>
                  </a:extLst>
                </p:cNvPr>
                <p:cNvGrpSpPr/>
                <p:nvPr/>
              </p:nvGrpSpPr>
              <p:grpSpPr>
                <a:xfrm>
                  <a:off x="2440673" y="6347046"/>
                  <a:ext cx="4308413" cy="416159"/>
                  <a:chOff x="2554865" y="6347046"/>
                  <a:chExt cx="4308413" cy="416159"/>
                </a:xfrm>
              </p:grpSpPr>
              <p:sp>
                <p:nvSpPr>
                  <p:cNvPr id="74" name="四角形: 角を丸くする 73">
                    <a:extLst>
                      <a:ext uri="{FF2B5EF4-FFF2-40B4-BE49-F238E27FC236}">
                        <a16:creationId xmlns:a16="http://schemas.microsoft.com/office/drawing/2014/main" id="{DFDE894D-7340-3172-651D-F8037A4B465B}"/>
                      </a:ext>
                    </a:extLst>
                  </p:cNvPr>
                  <p:cNvSpPr/>
                  <p:nvPr/>
                </p:nvSpPr>
                <p:spPr>
                  <a:xfrm>
                    <a:off x="2554865" y="6347046"/>
                    <a:ext cx="4218574" cy="416159"/>
                  </a:xfrm>
                  <a:prstGeom prst="roundRect">
                    <a:avLst/>
                  </a:prstGeom>
                  <a:solidFill>
                    <a:srgbClr val="00B0F0"/>
                  </a:solidFill>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5" name="テキスト ボックス 74">
                    <a:extLst>
                      <a:ext uri="{FF2B5EF4-FFF2-40B4-BE49-F238E27FC236}">
                        <a16:creationId xmlns:a16="http://schemas.microsoft.com/office/drawing/2014/main" id="{B0E14A72-0383-A0D3-C34A-67AE324AB37C}"/>
                      </a:ext>
                    </a:extLst>
                  </p:cNvPr>
                  <p:cNvSpPr txBox="1"/>
                  <p:nvPr/>
                </p:nvSpPr>
                <p:spPr>
                  <a:xfrm>
                    <a:off x="2644703" y="6406948"/>
                    <a:ext cx="4218575" cy="320122"/>
                  </a:xfrm>
                  <a:prstGeom prst="rect">
                    <a:avLst/>
                  </a:prstGeom>
                  <a:noFill/>
                </p:spPr>
                <p:txBody>
                  <a:bodyPr wrap="square" rtlCol="0">
                    <a:spAutoFit/>
                  </a:bodyPr>
                  <a:lstStyle/>
                  <a:p>
                    <a:r>
                      <a:rPr kumimoji="1" lang="ja-JP" altLang="en-US" sz="1400" dirty="0">
                        <a:solidFill>
                          <a:schemeClr val="bg1"/>
                        </a:solidFill>
                        <a:latin typeface="メイリオ" panose="020B0604030504040204" pitchFamily="50" charset="-128"/>
                        <a:ea typeface="メイリオ" panose="020B0604030504040204" pitchFamily="50" charset="-128"/>
                      </a:rPr>
                      <a:t>高年齢者の雇用・就業者数目標：</a:t>
                    </a:r>
                    <a:r>
                      <a:rPr kumimoji="1" lang="en-US" altLang="ja-JP" sz="1400" dirty="0">
                        <a:solidFill>
                          <a:schemeClr val="bg1"/>
                        </a:solidFill>
                        <a:latin typeface="メイリオ" panose="020B0604030504040204" pitchFamily="50" charset="-128"/>
                        <a:ea typeface="メイリオ" panose="020B0604030504040204" pitchFamily="50" charset="-128"/>
                      </a:rPr>
                      <a:t>100</a:t>
                    </a:r>
                    <a:r>
                      <a:rPr kumimoji="1" lang="ja-JP" altLang="en-US" sz="1400" dirty="0">
                        <a:solidFill>
                          <a:schemeClr val="bg1"/>
                        </a:solidFill>
                        <a:latin typeface="メイリオ" panose="020B0604030504040204" pitchFamily="50" charset="-128"/>
                        <a:ea typeface="メイリオ" panose="020B0604030504040204" pitchFamily="50" charset="-128"/>
                      </a:rPr>
                      <a:t>人</a:t>
                    </a:r>
                    <a:r>
                      <a:rPr kumimoji="1" lang="ja-JP" altLang="en-US" sz="1000" dirty="0">
                        <a:solidFill>
                          <a:schemeClr val="bg1"/>
                        </a:solidFill>
                        <a:latin typeface="メイリオ" panose="020B0604030504040204" pitchFamily="50" charset="-128"/>
                        <a:ea typeface="メイリオ" panose="020B0604030504040204" pitchFamily="50" charset="-128"/>
                      </a:rPr>
                      <a:t>（３年度計）</a:t>
                    </a:r>
                    <a:endParaRPr kumimoji="1" lang="ja-JP" altLang="en-US" dirty="0">
                      <a:solidFill>
                        <a:schemeClr val="bg1"/>
                      </a:solidFill>
                      <a:latin typeface="メイリオ" panose="020B0604030504040204" pitchFamily="50" charset="-128"/>
                      <a:ea typeface="メイリオ" panose="020B0604030504040204" pitchFamily="50" charset="-128"/>
                    </a:endParaRPr>
                  </a:p>
                </p:txBody>
              </p:sp>
            </p:grpSp>
          </p:grpSp>
          <p:sp>
            <p:nvSpPr>
              <p:cNvPr id="102" name="正方形/長方形 101">
                <a:extLst>
                  <a:ext uri="{FF2B5EF4-FFF2-40B4-BE49-F238E27FC236}">
                    <a16:creationId xmlns:a16="http://schemas.microsoft.com/office/drawing/2014/main" id="{B63C6615-9073-269A-8EF2-70FA30821D89}"/>
                  </a:ext>
                </a:extLst>
              </p:cNvPr>
              <p:cNvSpPr/>
              <p:nvPr/>
            </p:nvSpPr>
            <p:spPr>
              <a:xfrm>
                <a:off x="3253214" y="3941390"/>
                <a:ext cx="2569103" cy="5153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91" name="四角形: 角を丸くする 90">
              <a:extLst>
                <a:ext uri="{FF2B5EF4-FFF2-40B4-BE49-F238E27FC236}">
                  <a16:creationId xmlns:a16="http://schemas.microsoft.com/office/drawing/2014/main" id="{A3E2AEC7-A29F-A9A4-BC6D-A023D9577857}"/>
                </a:ext>
              </a:extLst>
            </p:cNvPr>
            <p:cNvSpPr/>
            <p:nvPr/>
          </p:nvSpPr>
          <p:spPr>
            <a:xfrm>
              <a:off x="3386431" y="3979785"/>
              <a:ext cx="2326764" cy="379168"/>
            </a:xfrm>
            <a:prstGeom prst="roundRect">
              <a:avLst/>
            </a:prstGeom>
            <a:gradFill flip="none" rotWithShape="1">
              <a:gsLst>
                <a:gs pos="21000">
                  <a:srgbClr val="FFFF00"/>
                </a:gs>
                <a:gs pos="100000">
                  <a:srgbClr val="00B0F0"/>
                </a:gs>
                <a:gs pos="96000">
                  <a:srgbClr val="00B0F0">
                    <a:lumMod val="49000"/>
                    <a:lumOff val="51000"/>
                  </a:srgbClr>
                </a:gs>
                <a:gs pos="96000">
                  <a:schemeClr val="accent4">
                    <a:lumMod val="30000"/>
                    <a:lumOff val="70000"/>
                  </a:schemeClr>
                </a:gs>
              </a:gsLst>
              <a:lin ang="5400000" scaled="1"/>
              <a:tileRect/>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テキスト ボックス 91">
              <a:extLst>
                <a:ext uri="{FF2B5EF4-FFF2-40B4-BE49-F238E27FC236}">
                  <a16:creationId xmlns:a16="http://schemas.microsoft.com/office/drawing/2014/main" id="{A29874C3-1C7B-C012-F6CE-476ED74F3B8D}"/>
                </a:ext>
              </a:extLst>
            </p:cNvPr>
            <p:cNvSpPr txBox="1"/>
            <p:nvPr/>
          </p:nvSpPr>
          <p:spPr>
            <a:xfrm>
              <a:off x="3642834" y="4045648"/>
              <a:ext cx="1789864" cy="307777"/>
            </a:xfrm>
            <a:prstGeom prst="rect">
              <a:avLst/>
            </a:prstGeom>
            <a:noFill/>
          </p:spPr>
          <p:txBody>
            <a:bodyPr wrap="square" rtlCol="0">
              <a:spAutoFit/>
            </a:bodyPr>
            <a:lstStyle/>
            <a:p>
              <a:r>
                <a:rPr kumimoji="1" lang="ja-JP" altLang="en-US" sz="1400" b="1" dirty="0">
                  <a:solidFill>
                    <a:schemeClr val="tx2">
                      <a:lumMod val="75000"/>
                    </a:schemeClr>
                  </a:solidFill>
                  <a:latin typeface="メイリオ" panose="020B0604030504040204" pitchFamily="50" charset="-128"/>
                  <a:ea typeface="メイリオ" panose="020B0604030504040204" pitchFamily="50" charset="-128"/>
                </a:rPr>
                <a:t>環境整備事業の実施</a:t>
              </a:r>
              <a:endParaRPr kumimoji="1" lang="ja-JP" altLang="en-US" b="1" dirty="0">
                <a:solidFill>
                  <a:schemeClr val="tx2">
                    <a:lumMod val="75000"/>
                  </a:schemeClr>
                </a:solidFill>
                <a:latin typeface="メイリオ" panose="020B0604030504040204" pitchFamily="50" charset="-128"/>
                <a:ea typeface="メイリオ" panose="020B0604030504040204" pitchFamily="50" charset="-128"/>
              </a:endParaRPr>
            </a:p>
          </p:txBody>
        </p:sp>
      </p:grpSp>
      <p:sp>
        <p:nvSpPr>
          <p:cNvPr id="107" name="二等辺三角形 106">
            <a:extLst>
              <a:ext uri="{FF2B5EF4-FFF2-40B4-BE49-F238E27FC236}">
                <a16:creationId xmlns:a16="http://schemas.microsoft.com/office/drawing/2014/main" id="{ED4D19BA-4A52-097D-D87E-3EA7CB6D4022}"/>
              </a:ext>
            </a:extLst>
          </p:cNvPr>
          <p:cNvSpPr/>
          <p:nvPr/>
        </p:nvSpPr>
        <p:spPr>
          <a:xfrm rot="5400000">
            <a:off x="2134063" y="5483390"/>
            <a:ext cx="765609" cy="163681"/>
          </a:xfrm>
          <a:prstGeom prst="triangle">
            <a:avLst>
              <a:gd name="adj" fmla="val 48276"/>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二等辺三角形 107">
            <a:extLst>
              <a:ext uri="{FF2B5EF4-FFF2-40B4-BE49-F238E27FC236}">
                <a16:creationId xmlns:a16="http://schemas.microsoft.com/office/drawing/2014/main" id="{5109D0E0-3964-B963-F79C-323C9A5F3E2D}"/>
              </a:ext>
            </a:extLst>
          </p:cNvPr>
          <p:cNvSpPr/>
          <p:nvPr/>
        </p:nvSpPr>
        <p:spPr>
          <a:xfrm rot="5400000">
            <a:off x="6272424" y="5488188"/>
            <a:ext cx="765609" cy="163681"/>
          </a:xfrm>
          <a:prstGeom prst="triangle">
            <a:avLst>
              <a:gd name="adj" fmla="val 48276"/>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4" name="グループ化 123">
            <a:extLst>
              <a:ext uri="{FF2B5EF4-FFF2-40B4-BE49-F238E27FC236}">
                <a16:creationId xmlns:a16="http://schemas.microsoft.com/office/drawing/2014/main" id="{9F7D3AE9-107F-CA52-CB4E-1272A3D59A1F}"/>
              </a:ext>
            </a:extLst>
          </p:cNvPr>
          <p:cNvGrpSpPr/>
          <p:nvPr/>
        </p:nvGrpSpPr>
        <p:grpSpPr>
          <a:xfrm>
            <a:off x="0" y="3799506"/>
            <a:ext cx="2435027" cy="2969135"/>
            <a:chOff x="0" y="3799506"/>
            <a:chExt cx="2435027" cy="2969135"/>
          </a:xfrm>
        </p:grpSpPr>
        <p:grpSp>
          <p:nvGrpSpPr>
            <p:cNvPr id="110" name="グループ化 109">
              <a:extLst>
                <a:ext uri="{FF2B5EF4-FFF2-40B4-BE49-F238E27FC236}">
                  <a16:creationId xmlns:a16="http://schemas.microsoft.com/office/drawing/2014/main" id="{73A9967B-07E3-3B81-A893-46E2802B92BA}"/>
                </a:ext>
              </a:extLst>
            </p:cNvPr>
            <p:cNvGrpSpPr/>
            <p:nvPr/>
          </p:nvGrpSpPr>
          <p:grpSpPr>
            <a:xfrm>
              <a:off x="0" y="3799506"/>
              <a:ext cx="2385113" cy="2969135"/>
              <a:chOff x="0" y="3799506"/>
              <a:chExt cx="2385113" cy="2969135"/>
            </a:xfrm>
          </p:grpSpPr>
          <p:sp>
            <p:nvSpPr>
              <p:cNvPr id="63" name="テキスト ボックス 62">
                <a:extLst>
                  <a:ext uri="{FF2B5EF4-FFF2-40B4-BE49-F238E27FC236}">
                    <a16:creationId xmlns:a16="http://schemas.microsoft.com/office/drawing/2014/main" id="{ECD2AE06-04A7-66E3-5867-90116A87D232}"/>
                  </a:ext>
                </a:extLst>
              </p:cNvPr>
              <p:cNvSpPr txBox="1"/>
              <p:nvPr/>
            </p:nvSpPr>
            <p:spPr>
              <a:xfrm>
                <a:off x="163384" y="4964920"/>
                <a:ext cx="2159566" cy="1446550"/>
              </a:xfrm>
              <a:prstGeom prst="rect">
                <a:avLst/>
              </a:prstGeom>
              <a:noFill/>
            </p:spPr>
            <p:txBody>
              <a:bodyPr wrap="none" rtlCol="0">
                <a:spAutoFit/>
              </a:bodyPr>
              <a:lstStyle/>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①　▲▲市　②　▲▲商工会</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③　▲▲シルバー人材センター</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④　▲▲社会福祉協議会</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⑤　</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銀行▲▲支店</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⑥　農業協同組合▲▲支所</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⑦　▲▲市産業振興協議会</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⑧　▲▲大学　等</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nvGrpSpPr>
              <p:cNvPr id="65" name="グループ化 64">
                <a:extLst>
                  <a:ext uri="{FF2B5EF4-FFF2-40B4-BE49-F238E27FC236}">
                    <a16:creationId xmlns:a16="http://schemas.microsoft.com/office/drawing/2014/main" id="{8E436995-3FB6-9457-513B-D4915A4B799F}"/>
                  </a:ext>
                </a:extLst>
              </p:cNvPr>
              <p:cNvGrpSpPr/>
              <p:nvPr/>
            </p:nvGrpSpPr>
            <p:grpSpPr>
              <a:xfrm>
                <a:off x="111636" y="3799506"/>
                <a:ext cx="2273477" cy="2969135"/>
                <a:chOff x="122251" y="3740379"/>
                <a:chExt cx="2273477" cy="2969135"/>
              </a:xfrm>
            </p:grpSpPr>
            <p:sp>
              <p:nvSpPr>
                <p:cNvPr id="66" name="正方形/長方形 65">
                  <a:extLst>
                    <a:ext uri="{FF2B5EF4-FFF2-40B4-BE49-F238E27FC236}">
                      <a16:creationId xmlns:a16="http://schemas.microsoft.com/office/drawing/2014/main" id="{EDC4F39A-78FF-1064-51B0-C7036A52F4B9}"/>
                    </a:ext>
                  </a:extLst>
                </p:cNvPr>
                <p:cNvSpPr/>
                <p:nvPr/>
              </p:nvSpPr>
              <p:spPr>
                <a:xfrm>
                  <a:off x="122251" y="4346672"/>
                  <a:ext cx="2273477" cy="236284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7" name="グループ化 66">
                  <a:extLst>
                    <a:ext uri="{FF2B5EF4-FFF2-40B4-BE49-F238E27FC236}">
                      <a16:creationId xmlns:a16="http://schemas.microsoft.com/office/drawing/2014/main" id="{7FC05A59-0DB9-50E3-7690-169ABBF181B3}"/>
                    </a:ext>
                  </a:extLst>
                </p:cNvPr>
                <p:cNvGrpSpPr/>
                <p:nvPr/>
              </p:nvGrpSpPr>
              <p:grpSpPr>
                <a:xfrm>
                  <a:off x="696354" y="3740379"/>
                  <a:ext cx="1060704" cy="1143466"/>
                  <a:chOff x="717525" y="3740379"/>
                  <a:chExt cx="1060704" cy="1143466"/>
                </a:xfrm>
              </p:grpSpPr>
              <p:sp>
                <p:nvSpPr>
                  <p:cNvPr id="68" name="正方形/長方形 67">
                    <a:extLst>
                      <a:ext uri="{FF2B5EF4-FFF2-40B4-BE49-F238E27FC236}">
                        <a16:creationId xmlns:a16="http://schemas.microsoft.com/office/drawing/2014/main" id="{DE915746-02CB-41AE-521E-73D66E8CE24D}"/>
                      </a:ext>
                    </a:extLst>
                  </p:cNvPr>
                  <p:cNvSpPr/>
                  <p:nvPr/>
                </p:nvSpPr>
                <p:spPr>
                  <a:xfrm>
                    <a:off x="717525" y="3887149"/>
                    <a:ext cx="1060704" cy="996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9" name="グループ化 68">
                    <a:extLst>
                      <a:ext uri="{FF2B5EF4-FFF2-40B4-BE49-F238E27FC236}">
                        <a16:creationId xmlns:a16="http://schemas.microsoft.com/office/drawing/2014/main" id="{C9B8EE62-34BC-6D4C-E0D6-FB167AA68235}"/>
                      </a:ext>
                    </a:extLst>
                  </p:cNvPr>
                  <p:cNvGrpSpPr/>
                  <p:nvPr/>
                </p:nvGrpSpPr>
                <p:grpSpPr>
                  <a:xfrm>
                    <a:off x="771485" y="3740379"/>
                    <a:ext cx="914400" cy="1033885"/>
                    <a:chOff x="844637" y="3740379"/>
                    <a:chExt cx="914400" cy="1033885"/>
                  </a:xfrm>
                </p:grpSpPr>
                <p:pic>
                  <p:nvPicPr>
                    <p:cNvPr id="70" name="グラフィックス 6" descr="都市 単色塗りつぶし">
                      <a:extLst>
                        <a:ext uri="{FF2B5EF4-FFF2-40B4-BE49-F238E27FC236}">
                          <a16:creationId xmlns:a16="http://schemas.microsoft.com/office/drawing/2014/main" id="{04103619-8010-6A1A-79F1-8723F94888A5}"/>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gray">
                    <a:xfrm>
                      <a:off x="844637" y="3740379"/>
                      <a:ext cx="914400" cy="914400"/>
                    </a:xfrm>
                    <a:prstGeom prst="rect">
                      <a:avLst/>
                    </a:prstGeom>
                  </p:spPr>
                </p:pic>
                <p:sp>
                  <p:nvSpPr>
                    <p:cNvPr id="71" name="角丸四角形 7">
                      <a:extLst>
                        <a:ext uri="{FF2B5EF4-FFF2-40B4-BE49-F238E27FC236}">
                          <a16:creationId xmlns:a16="http://schemas.microsoft.com/office/drawing/2014/main" id="{9A0D266B-4CDD-EF67-E5AE-0A289A2B7D25}"/>
                        </a:ext>
                      </a:extLst>
                    </p:cNvPr>
                    <p:cNvSpPr/>
                    <p:nvPr/>
                  </p:nvSpPr>
                  <p:spPr bwMode="gray">
                    <a:xfrm>
                      <a:off x="906239" y="4558264"/>
                      <a:ext cx="792000" cy="216000"/>
                    </a:xfrm>
                    <a:prstGeom prst="roundRect">
                      <a:avLst>
                        <a:gd name="adj" fmla="val 17286"/>
                      </a:avLst>
                    </a:prstGeom>
                    <a:solidFill>
                      <a:schemeClr val="accent1"/>
                    </a:solidFill>
                    <a:ln>
                      <a:noFill/>
                    </a:ln>
                  </p:spPr>
                  <p:txBody>
                    <a:bodyPr anchor="ctr"/>
                    <a:lstStyle/>
                    <a:p>
                      <a:pPr marL="0" marR="0" lvl="0" indent="0" algn="ctr" defTabSz="591055" rtl="0" eaLnBrk="1" fontAlgn="auto" latinLnBrk="0" hangingPunct="1">
                        <a:lnSpc>
                          <a:spcPct val="130000"/>
                        </a:lnSpc>
                        <a:spcBef>
                          <a:spcPts val="0"/>
                        </a:spcBef>
                        <a:spcAft>
                          <a:spcPts val="796"/>
                        </a:spcAft>
                        <a:buClrTx/>
                        <a:buSzTx/>
                        <a:buFontTx/>
                        <a:buNone/>
                        <a:tabLst/>
                        <a:defRPr/>
                      </a:pPr>
                      <a:r>
                        <a:rPr kumimoji="0" lang="ja-JP" altLang="en-US" sz="900" b="0" i="0" u="none" strike="noStrike" kern="0" cap="none" spc="239"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Noto Sans CJK JP DemiLight" charset="-128"/>
                        </a:rPr>
                        <a:t>協議会</a:t>
                      </a:r>
                    </a:p>
                  </p:txBody>
                </p:sp>
              </p:grpSp>
            </p:grpSp>
          </p:grpSp>
          <p:sp>
            <p:nvSpPr>
              <p:cNvPr id="64" name="テキスト ボックス 63">
                <a:extLst>
                  <a:ext uri="{FF2B5EF4-FFF2-40B4-BE49-F238E27FC236}">
                    <a16:creationId xmlns:a16="http://schemas.microsoft.com/office/drawing/2014/main" id="{6C84CE46-D07F-D01B-4110-0136CFB4EA3C}"/>
                  </a:ext>
                </a:extLst>
              </p:cNvPr>
              <p:cNvSpPr txBox="1"/>
              <p:nvPr/>
            </p:nvSpPr>
            <p:spPr>
              <a:xfrm>
                <a:off x="10674" y="4783373"/>
                <a:ext cx="889987"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構成員</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sp>
            <p:nvSpPr>
              <p:cNvPr id="109" name="テキスト ボックス 108">
                <a:extLst>
                  <a:ext uri="{FF2B5EF4-FFF2-40B4-BE49-F238E27FC236}">
                    <a16:creationId xmlns:a16="http://schemas.microsoft.com/office/drawing/2014/main" id="{C7231AC3-6F09-FD6E-731B-63EC2BC70D06}"/>
                  </a:ext>
                </a:extLst>
              </p:cNvPr>
              <p:cNvSpPr txBox="1"/>
              <p:nvPr/>
            </p:nvSpPr>
            <p:spPr>
              <a:xfrm>
                <a:off x="0" y="6152781"/>
                <a:ext cx="889987"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事務局</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sp>
          <p:nvSpPr>
            <p:cNvPr id="111" name="テキスト ボックス 110">
              <a:extLst>
                <a:ext uri="{FF2B5EF4-FFF2-40B4-BE49-F238E27FC236}">
                  <a16:creationId xmlns:a16="http://schemas.microsoft.com/office/drawing/2014/main" id="{636BFF3E-9CF9-CB99-A38F-2E7836CF1580}"/>
                </a:ext>
              </a:extLst>
            </p:cNvPr>
            <p:cNvSpPr txBox="1"/>
            <p:nvPr/>
          </p:nvSpPr>
          <p:spPr>
            <a:xfrm>
              <a:off x="70277" y="6348642"/>
              <a:ext cx="2364750" cy="400110"/>
            </a:xfrm>
            <a:prstGeom prst="rect">
              <a:avLst/>
            </a:prstGeom>
            <a:noFill/>
          </p:spPr>
          <p:txBody>
            <a:bodyPr wrap="none" rtlCol="0">
              <a:spAutoFit/>
            </a:bodyPr>
            <a:lstStyle/>
            <a:p>
              <a:r>
                <a:rPr kumimoji="1" lang="ja-JP" altLang="en-US" sz="1000" dirty="0">
                  <a:solidFill>
                    <a:schemeClr val="bg2">
                      <a:lumMod val="25000"/>
                    </a:schemeClr>
                  </a:solidFill>
                  <a:latin typeface="メイリオ" panose="020B0604030504040204" pitchFamily="50" charset="-128"/>
                  <a:ea typeface="メイリオ" panose="020B0604030504040204" pitchFamily="50" charset="-128"/>
                </a:rPr>
                <a:t>事務局長、会計責任者１名、</a:t>
              </a:r>
              <a:endParaRPr kumimoji="1" lang="en-US" altLang="ja-JP" sz="10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000" dirty="0">
                  <a:solidFill>
                    <a:schemeClr val="bg2">
                      <a:lumMod val="25000"/>
                    </a:schemeClr>
                  </a:solidFill>
                  <a:latin typeface="メイリオ" panose="020B0604030504040204" pitchFamily="50" charset="-128"/>
                  <a:ea typeface="メイリオ" panose="020B0604030504040204" pitchFamily="50" charset="-128"/>
                </a:rPr>
                <a:t>統括員１名、推進者１名、支援員１名</a:t>
              </a:r>
            </a:p>
          </p:txBody>
        </p:sp>
      </p:grpSp>
      <p:grpSp>
        <p:nvGrpSpPr>
          <p:cNvPr id="123" name="グループ化 122">
            <a:extLst>
              <a:ext uri="{FF2B5EF4-FFF2-40B4-BE49-F238E27FC236}">
                <a16:creationId xmlns:a16="http://schemas.microsoft.com/office/drawing/2014/main" id="{82C4983C-C4F8-E84F-5078-0C249FFCBCEF}"/>
              </a:ext>
            </a:extLst>
          </p:cNvPr>
          <p:cNvGrpSpPr/>
          <p:nvPr/>
        </p:nvGrpSpPr>
        <p:grpSpPr>
          <a:xfrm>
            <a:off x="6660510" y="3799506"/>
            <a:ext cx="2387121" cy="2969135"/>
            <a:chOff x="6660510" y="3799506"/>
            <a:chExt cx="2387121" cy="2969135"/>
          </a:xfrm>
        </p:grpSpPr>
        <p:sp>
          <p:nvSpPr>
            <p:cNvPr id="99" name="テキスト ボックス 98">
              <a:extLst>
                <a:ext uri="{FF2B5EF4-FFF2-40B4-BE49-F238E27FC236}">
                  <a16:creationId xmlns:a16="http://schemas.microsoft.com/office/drawing/2014/main" id="{C19B17B6-C749-362F-BB0A-8BCC8B7240B9}"/>
                </a:ext>
              </a:extLst>
            </p:cNvPr>
            <p:cNvSpPr txBox="1"/>
            <p:nvPr/>
          </p:nvSpPr>
          <p:spPr>
            <a:xfrm>
              <a:off x="6805611" y="5051621"/>
              <a:ext cx="2188706" cy="1107996"/>
            </a:xfrm>
            <a:prstGeom prst="rect">
              <a:avLst/>
            </a:prstGeom>
            <a:noFill/>
          </p:spPr>
          <p:txBody>
            <a:bodyPr wrap="square" rtlCol="0">
              <a:spAutoFit/>
            </a:bodyPr>
            <a:lstStyle/>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事業終了後、３年間▲▲市からの助成を受けつつ、独立を目指す。事業終了後も支援員等は継続して雇用し、そのことを見据えた上で、事業実施期間中にノウハウを蓄積していく。</a:t>
              </a:r>
            </a:p>
          </p:txBody>
        </p:sp>
        <p:grpSp>
          <p:nvGrpSpPr>
            <p:cNvPr id="114" name="グループ化 113">
              <a:extLst>
                <a:ext uri="{FF2B5EF4-FFF2-40B4-BE49-F238E27FC236}">
                  <a16:creationId xmlns:a16="http://schemas.microsoft.com/office/drawing/2014/main" id="{43753545-FDEA-20AB-F1DE-7E6533014893}"/>
                </a:ext>
              </a:extLst>
            </p:cNvPr>
            <p:cNvGrpSpPr/>
            <p:nvPr/>
          </p:nvGrpSpPr>
          <p:grpSpPr>
            <a:xfrm>
              <a:off x="6774154" y="3799506"/>
              <a:ext cx="2273477" cy="2969135"/>
              <a:chOff x="122251" y="3740379"/>
              <a:chExt cx="2273477" cy="2969135"/>
            </a:xfrm>
          </p:grpSpPr>
          <p:sp>
            <p:nvSpPr>
              <p:cNvPr id="117" name="正方形/長方形 116">
                <a:extLst>
                  <a:ext uri="{FF2B5EF4-FFF2-40B4-BE49-F238E27FC236}">
                    <a16:creationId xmlns:a16="http://schemas.microsoft.com/office/drawing/2014/main" id="{B39113CA-6E38-E9D8-455A-172E4958A0CB}"/>
                  </a:ext>
                </a:extLst>
              </p:cNvPr>
              <p:cNvSpPr/>
              <p:nvPr/>
            </p:nvSpPr>
            <p:spPr>
              <a:xfrm>
                <a:off x="122251" y="4346672"/>
                <a:ext cx="2273477" cy="236284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18" name="グループ化 117">
                <a:extLst>
                  <a:ext uri="{FF2B5EF4-FFF2-40B4-BE49-F238E27FC236}">
                    <a16:creationId xmlns:a16="http://schemas.microsoft.com/office/drawing/2014/main" id="{CCE33E93-F65A-070D-05E0-876A47E2EEA7}"/>
                  </a:ext>
                </a:extLst>
              </p:cNvPr>
              <p:cNvGrpSpPr/>
              <p:nvPr/>
            </p:nvGrpSpPr>
            <p:grpSpPr>
              <a:xfrm>
                <a:off x="696354" y="3740379"/>
                <a:ext cx="1060704" cy="1143466"/>
                <a:chOff x="717525" y="3740379"/>
                <a:chExt cx="1060704" cy="1143466"/>
              </a:xfrm>
            </p:grpSpPr>
            <p:sp>
              <p:nvSpPr>
                <p:cNvPr id="119" name="正方形/長方形 118">
                  <a:extLst>
                    <a:ext uri="{FF2B5EF4-FFF2-40B4-BE49-F238E27FC236}">
                      <a16:creationId xmlns:a16="http://schemas.microsoft.com/office/drawing/2014/main" id="{1D5CCA3F-4939-641F-C5F9-11FE208139BF}"/>
                    </a:ext>
                  </a:extLst>
                </p:cNvPr>
                <p:cNvSpPr/>
                <p:nvPr/>
              </p:nvSpPr>
              <p:spPr>
                <a:xfrm>
                  <a:off x="717525" y="3887149"/>
                  <a:ext cx="1060704" cy="996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0" name="グループ化 119">
                  <a:extLst>
                    <a:ext uri="{FF2B5EF4-FFF2-40B4-BE49-F238E27FC236}">
                      <a16:creationId xmlns:a16="http://schemas.microsoft.com/office/drawing/2014/main" id="{00B835AF-EB14-C441-EAF9-1B81B2EA03A3}"/>
                    </a:ext>
                  </a:extLst>
                </p:cNvPr>
                <p:cNvGrpSpPr/>
                <p:nvPr/>
              </p:nvGrpSpPr>
              <p:grpSpPr>
                <a:xfrm>
                  <a:off x="771485" y="3740379"/>
                  <a:ext cx="914400" cy="1033885"/>
                  <a:chOff x="844637" y="3740379"/>
                  <a:chExt cx="914400" cy="1033885"/>
                </a:xfrm>
              </p:grpSpPr>
              <p:pic>
                <p:nvPicPr>
                  <p:cNvPr id="121" name="グラフィックス 6" descr="都市 単色塗りつぶし">
                    <a:extLst>
                      <a:ext uri="{FF2B5EF4-FFF2-40B4-BE49-F238E27FC236}">
                        <a16:creationId xmlns:a16="http://schemas.microsoft.com/office/drawing/2014/main" id="{303D7E78-91BD-69C4-3BA6-2F6F3BBC69D6}"/>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gray">
                  <a:xfrm>
                    <a:off x="844637" y="3740379"/>
                    <a:ext cx="914400" cy="914400"/>
                  </a:xfrm>
                  <a:prstGeom prst="rect">
                    <a:avLst/>
                  </a:prstGeom>
                </p:spPr>
              </p:pic>
              <p:sp>
                <p:nvSpPr>
                  <p:cNvPr id="122" name="角丸四角形 7">
                    <a:extLst>
                      <a:ext uri="{FF2B5EF4-FFF2-40B4-BE49-F238E27FC236}">
                        <a16:creationId xmlns:a16="http://schemas.microsoft.com/office/drawing/2014/main" id="{0E1CE81F-B36B-A9F0-136D-DB40D149D0D8}"/>
                      </a:ext>
                    </a:extLst>
                  </p:cNvPr>
                  <p:cNvSpPr/>
                  <p:nvPr/>
                </p:nvSpPr>
                <p:spPr bwMode="gray">
                  <a:xfrm>
                    <a:off x="906239" y="4558264"/>
                    <a:ext cx="792000" cy="216000"/>
                  </a:xfrm>
                  <a:prstGeom prst="roundRect">
                    <a:avLst>
                      <a:gd name="adj" fmla="val 17286"/>
                    </a:avLst>
                  </a:prstGeom>
                  <a:solidFill>
                    <a:schemeClr val="accent1"/>
                  </a:solidFill>
                  <a:ln>
                    <a:noFill/>
                  </a:ln>
                </p:spPr>
                <p:txBody>
                  <a:bodyPr anchor="ctr"/>
                  <a:lstStyle/>
                  <a:p>
                    <a:pPr marL="0" marR="0" lvl="0" indent="0" algn="ctr" defTabSz="591055" rtl="0" eaLnBrk="1" fontAlgn="auto" latinLnBrk="0" hangingPunct="1">
                      <a:lnSpc>
                        <a:spcPct val="130000"/>
                      </a:lnSpc>
                      <a:spcBef>
                        <a:spcPts val="0"/>
                      </a:spcBef>
                      <a:spcAft>
                        <a:spcPts val="796"/>
                      </a:spcAft>
                      <a:buClrTx/>
                      <a:buSzTx/>
                      <a:buFontTx/>
                      <a:buNone/>
                      <a:tabLst/>
                      <a:defRPr/>
                    </a:pPr>
                    <a:r>
                      <a:rPr kumimoji="0" lang="ja-JP" altLang="en-US" sz="900" b="0" i="0" u="none" strike="noStrike" kern="0" cap="none" spc="239"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Noto Sans CJK JP DemiLight" charset="-128"/>
                      </a:rPr>
                      <a:t>協議会</a:t>
                    </a:r>
                  </a:p>
                </p:txBody>
              </p:sp>
            </p:grpSp>
          </p:grpSp>
        </p:grpSp>
        <p:pic>
          <p:nvPicPr>
            <p:cNvPr id="79" name="図 78" descr="ロゴ&#10;&#10;自動的に生成された説明">
              <a:extLst>
                <a:ext uri="{FF2B5EF4-FFF2-40B4-BE49-F238E27FC236}">
                  <a16:creationId xmlns:a16="http://schemas.microsoft.com/office/drawing/2014/main" id="{676A5DF5-6DCC-41F1-C8F7-607A2790003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68938" y="3967428"/>
              <a:ext cx="383263" cy="383263"/>
            </a:xfrm>
            <a:prstGeom prst="rect">
              <a:avLst/>
            </a:prstGeom>
            <a:noFill/>
          </p:spPr>
        </p:pic>
        <p:pic>
          <p:nvPicPr>
            <p:cNvPr id="77" name="図 76" descr="ロゴ&#10;&#10;自動的に生成された説明">
              <a:extLst>
                <a:ext uri="{FF2B5EF4-FFF2-40B4-BE49-F238E27FC236}">
                  <a16:creationId xmlns:a16="http://schemas.microsoft.com/office/drawing/2014/main" id="{28E42B75-0928-F4B2-431D-F340E4D9A9D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8324328" y="4042845"/>
              <a:ext cx="261610" cy="261610"/>
            </a:xfrm>
            <a:prstGeom prst="rect">
              <a:avLst/>
            </a:prstGeom>
            <a:noFill/>
          </p:spPr>
        </p:pic>
        <p:sp>
          <p:nvSpPr>
            <p:cNvPr id="98" name="テキスト ボックス 97">
              <a:extLst>
                <a:ext uri="{FF2B5EF4-FFF2-40B4-BE49-F238E27FC236}">
                  <a16:creationId xmlns:a16="http://schemas.microsoft.com/office/drawing/2014/main" id="{9FE2A0F4-BCF9-5EA9-4CDD-CA11BFE6BAD5}"/>
                </a:ext>
              </a:extLst>
            </p:cNvPr>
            <p:cNvSpPr txBox="1"/>
            <p:nvPr/>
          </p:nvSpPr>
          <p:spPr>
            <a:xfrm>
              <a:off x="6660510" y="4866958"/>
              <a:ext cx="1595309"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自走後のビジョン</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sp>
        <p:nvSpPr>
          <p:cNvPr id="3" name="テキスト ボックス 2">
            <a:extLst>
              <a:ext uri="{FF2B5EF4-FFF2-40B4-BE49-F238E27FC236}">
                <a16:creationId xmlns:a16="http://schemas.microsoft.com/office/drawing/2014/main" id="{E15D1952-61DC-DD9B-7645-75083D57DD33}"/>
              </a:ext>
            </a:extLst>
          </p:cNvPr>
          <p:cNvSpPr txBox="1"/>
          <p:nvPr/>
        </p:nvSpPr>
        <p:spPr>
          <a:xfrm>
            <a:off x="96368" y="17119"/>
            <a:ext cx="4275529" cy="261610"/>
          </a:xfrm>
          <a:prstGeom prst="rect">
            <a:avLst/>
          </a:prstGeom>
          <a:noFill/>
        </p:spPr>
        <p:txBody>
          <a:bodyPr wrap="square" rtlCol="0">
            <a:spAutoFit/>
          </a:bodyPr>
          <a:lstStyle/>
          <a:p>
            <a:r>
              <a:rPr kumimoji="1" lang="ja-JP" altLang="en-US" sz="1100" dirty="0">
                <a:solidFill>
                  <a:schemeClr val="bg1"/>
                </a:solidFill>
                <a:latin typeface="メイリオ" panose="020B0604030504040204" pitchFamily="50" charset="-128"/>
                <a:ea typeface="メイリオ" panose="020B0604030504040204" pitchFamily="50" charset="-128"/>
              </a:rPr>
              <a:t>生涯現役地域づくり環境整備事業（令和○年度開始分）採択団体</a:t>
            </a:r>
          </a:p>
        </p:txBody>
      </p:sp>
      <p:sp>
        <p:nvSpPr>
          <p:cNvPr id="100" name="テキスト ボックス 99">
            <a:extLst>
              <a:ext uri="{FF2B5EF4-FFF2-40B4-BE49-F238E27FC236}">
                <a16:creationId xmlns:a16="http://schemas.microsoft.com/office/drawing/2014/main" id="{02AF8883-19DD-4E19-49D3-37E9918D1960}"/>
              </a:ext>
            </a:extLst>
          </p:cNvPr>
          <p:cNvSpPr txBox="1"/>
          <p:nvPr/>
        </p:nvSpPr>
        <p:spPr>
          <a:xfrm>
            <a:off x="2611783" y="4353333"/>
            <a:ext cx="103105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重点業種</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01" name="テキスト ボックス 100">
            <a:extLst>
              <a:ext uri="{FF2B5EF4-FFF2-40B4-BE49-F238E27FC236}">
                <a16:creationId xmlns:a16="http://schemas.microsoft.com/office/drawing/2014/main" id="{50B17D24-9234-54B3-518C-BC5D8D195FAB}"/>
              </a:ext>
            </a:extLst>
          </p:cNvPr>
          <p:cNvSpPr txBox="1"/>
          <p:nvPr/>
        </p:nvSpPr>
        <p:spPr>
          <a:xfrm>
            <a:off x="2749780" y="4536548"/>
            <a:ext cx="2300630"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医療・介護・福祉業種、製造業種</a:t>
            </a:r>
          </a:p>
        </p:txBody>
      </p:sp>
      <p:sp>
        <p:nvSpPr>
          <p:cNvPr id="10" name="テキスト ボックス 9">
            <a:extLst>
              <a:ext uri="{FF2B5EF4-FFF2-40B4-BE49-F238E27FC236}">
                <a16:creationId xmlns:a16="http://schemas.microsoft.com/office/drawing/2014/main" id="{05FC4DF4-5473-5654-6FBA-EA3930F3A320}"/>
              </a:ext>
            </a:extLst>
          </p:cNvPr>
          <p:cNvSpPr txBox="1"/>
          <p:nvPr/>
        </p:nvSpPr>
        <p:spPr>
          <a:xfrm>
            <a:off x="2629016" y="6078421"/>
            <a:ext cx="201850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民間からの資金調達方法</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1" name="テキスト ボックス 10">
            <a:extLst>
              <a:ext uri="{FF2B5EF4-FFF2-40B4-BE49-F238E27FC236}">
                <a16:creationId xmlns:a16="http://schemas.microsoft.com/office/drawing/2014/main" id="{9D0A9669-CCB0-C248-EBDE-51312CA037DD}"/>
              </a:ext>
            </a:extLst>
          </p:cNvPr>
          <p:cNvSpPr txBox="1"/>
          <p:nvPr/>
        </p:nvSpPr>
        <p:spPr>
          <a:xfrm>
            <a:off x="2759279" y="6240840"/>
            <a:ext cx="3429144"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市からの出向職員、寄附金、再委託事業の実施　等</a:t>
            </a:r>
          </a:p>
        </p:txBody>
      </p:sp>
      <p:sp>
        <p:nvSpPr>
          <p:cNvPr id="7" name="テキスト ボックス 6">
            <a:extLst>
              <a:ext uri="{FF2B5EF4-FFF2-40B4-BE49-F238E27FC236}">
                <a16:creationId xmlns:a16="http://schemas.microsoft.com/office/drawing/2014/main" id="{6796C30B-372C-71B1-4B42-ADC699951109}"/>
              </a:ext>
            </a:extLst>
          </p:cNvPr>
          <p:cNvSpPr txBox="1"/>
          <p:nvPr/>
        </p:nvSpPr>
        <p:spPr>
          <a:xfrm>
            <a:off x="-1073578" y="63150"/>
            <a:ext cx="877163" cy="369332"/>
          </a:xfrm>
          <a:prstGeom prst="rect">
            <a:avLst/>
          </a:prstGeom>
          <a:noFill/>
          <a:ln>
            <a:solidFill>
              <a:srgbClr val="FF0000"/>
            </a:solidFill>
          </a:ln>
        </p:spPr>
        <p:txBody>
          <a:bodyPr wrap="none" rtlCol="0">
            <a:spAutoFit/>
          </a:bodyPr>
          <a:lstStyle/>
          <a:p>
            <a:r>
              <a:rPr kumimoji="1" lang="ja-JP" altLang="en-US" dirty="0">
                <a:solidFill>
                  <a:srgbClr val="FF0000"/>
                </a:solidFill>
                <a:latin typeface="メイリオ" panose="020B0604030504040204" pitchFamily="50" charset="-128"/>
                <a:ea typeface="メイリオ" panose="020B0604030504040204" pitchFamily="50" charset="-128"/>
              </a:rPr>
              <a:t>記載例</a:t>
            </a:r>
          </a:p>
        </p:txBody>
      </p:sp>
      <p:sp>
        <p:nvSpPr>
          <p:cNvPr id="8" name="テキスト ボックス 7">
            <a:extLst>
              <a:ext uri="{FF2B5EF4-FFF2-40B4-BE49-F238E27FC236}">
                <a16:creationId xmlns:a16="http://schemas.microsoft.com/office/drawing/2014/main" id="{C0B4B1BB-5482-EEED-7B64-AC04172FE974}"/>
              </a:ext>
            </a:extLst>
          </p:cNvPr>
          <p:cNvSpPr txBox="1"/>
          <p:nvPr/>
        </p:nvSpPr>
        <p:spPr>
          <a:xfrm>
            <a:off x="640080" y="1551304"/>
            <a:ext cx="5820421" cy="253916"/>
          </a:xfrm>
          <a:prstGeom prst="rect">
            <a:avLst/>
          </a:prstGeom>
          <a:noFill/>
        </p:spPr>
        <p:txBody>
          <a:bodyPr wrap="square" rtlCol="0">
            <a:spAutoFit/>
          </a:bodyPr>
          <a:lstStyle/>
          <a:p>
            <a:r>
              <a:rPr kumimoji="1" lang="ja-JP" altLang="en-US" sz="1050" dirty="0">
                <a:latin typeface="メイリオ" panose="020B0604030504040204" pitchFamily="50" charset="-128"/>
                <a:ea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rPr>
              <a:t>※1</a:t>
            </a:r>
            <a:r>
              <a:rPr kumimoji="1" lang="ja-JP" altLang="en-US" sz="1050" dirty="0">
                <a:latin typeface="メイリオ" panose="020B0604030504040204" pitchFamily="50" charset="-128"/>
                <a:ea typeface="メイリオ" panose="020B0604030504040204" pitchFamily="50" charset="-128"/>
              </a:rPr>
              <a:t>）令和２年国勢調査より　（</a:t>
            </a:r>
            <a:r>
              <a:rPr kumimoji="1" lang="en-US" altLang="ja-JP" sz="1050" dirty="0">
                <a:latin typeface="メイリオ" panose="020B0604030504040204" pitchFamily="50" charset="-128"/>
                <a:ea typeface="メイリオ" panose="020B0604030504040204" pitchFamily="50" charset="-128"/>
              </a:rPr>
              <a:t>※2</a:t>
            </a:r>
            <a:r>
              <a:rPr kumimoji="1" lang="ja-JP" altLang="en-US" sz="1050" dirty="0">
                <a:latin typeface="メイリオ" panose="020B0604030504040204" pitchFamily="50" charset="-128"/>
                <a:ea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rPr>
              <a:t>65</a:t>
            </a:r>
            <a:r>
              <a:rPr kumimoji="1" lang="ja-JP" altLang="en-US" sz="1050" dirty="0">
                <a:latin typeface="メイリオ" panose="020B0604030504040204" pitchFamily="50" charset="-128"/>
                <a:ea typeface="メイリオ" panose="020B0604030504040204" pitchFamily="50" charset="-128"/>
              </a:rPr>
              <a:t>歳以上の者　（</a:t>
            </a:r>
            <a:r>
              <a:rPr kumimoji="1" lang="en-US" altLang="ja-JP" sz="1050" dirty="0">
                <a:latin typeface="メイリオ" panose="020B0604030504040204" pitchFamily="50" charset="-128"/>
                <a:ea typeface="メイリオ" panose="020B0604030504040204" pitchFamily="50" charset="-128"/>
              </a:rPr>
              <a:t>※3</a:t>
            </a:r>
            <a:r>
              <a:rPr kumimoji="1" lang="ja-JP" altLang="en-US" sz="1050" dirty="0">
                <a:latin typeface="メイリオ" panose="020B0604030504040204" pitchFamily="50" charset="-128"/>
                <a:ea typeface="メイリオ" panose="020B0604030504040204" pitchFamily="50" charset="-128"/>
              </a:rPr>
              <a:t>）高齢者数／人口により算出</a:t>
            </a:r>
            <a:endParaRPr kumimoji="1" lang="en-US" altLang="ja-JP" sz="105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24311802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e0e86db0-997c-4cb6-bb34-f88ecb8e7e9c" xsi:nil="true"/>
    <lcf76f155ced4ddcb4097134ff3c332f xmlns="db658f94-4821-4f1d-84d9-a6fdbda61af7">
      <Terms xmlns="http://schemas.microsoft.com/office/infopath/2007/PartnerControls"/>
    </lcf76f155ced4ddcb4097134ff3c332f>
    <_Flow_SignoffStatus xmlns="db658f94-4821-4f1d-84d9-a6fdbda61af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6024CE727724F24E82983C4EBA1D224A" ma:contentTypeVersion="15" ma:contentTypeDescription="新しいドキュメントを作成します。" ma:contentTypeScope="" ma:versionID="fef8b2f770488050fc39352833edd017">
  <xsd:schema xmlns:xsd="http://www.w3.org/2001/XMLSchema" xmlns:xs="http://www.w3.org/2001/XMLSchema" xmlns:p="http://schemas.microsoft.com/office/2006/metadata/properties" xmlns:ns2="db658f94-4821-4f1d-84d9-a6fdbda61af7" xmlns:ns3="e0e86db0-997c-4cb6-bb34-f88ecb8e7e9c" targetNamespace="http://schemas.microsoft.com/office/2006/metadata/properties" ma:root="true" ma:fieldsID="888fad8c0c6cc12badd93860957654ae" ns2:_="" ns3:_="">
    <xsd:import namespace="db658f94-4821-4f1d-84d9-a6fdbda61af7"/>
    <xsd:import namespace="e0e86db0-997c-4cb6-bb34-f88ecb8e7e9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Location" minOccurs="0"/>
                <xsd:element ref="ns2:_Flow_SignoffStatu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b658f94-4821-4f1d-84d9-a6fdbda61af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element name="_Flow_SignoffStatus" ma:index="21" nillable="true" ma:displayName="承認の状態" ma:internalName="_x0024_Resources_x003a_core_x002c_Signoff_Status">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0e86db0-997c-4cb6-bb34-f88ecb8e7e9c"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4d64d79f-490f-4319-9e7e-d23a27898a6f}" ma:internalName="TaxCatchAll" ma:showField="CatchAllData" ma:web="e0e86db0-997c-4cb6-bb34-f88ecb8e7e9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58525D0-CCF6-47FD-BF7B-2EF95617838E}">
  <ds:schemaRefs>
    <ds:schemaRef ds:uri="http://schemas.microsoft.com/office/2006/metadata/properties"/>
    <ds:schemaRef ds:uri="http://schemas.microsoft.com/office/infopath/2007/PartnerControls"/>
    <ds:schemaRef ds:uri="263dbbe5-076b-4606-a03b-9598f5f2f35a"/>
    <ds:schemaRef ds:uri="00727007-9bab-47fe-9024-c8a3f9ca87c1"/>
  </ds:schemaRefs>
</ds:datastoreItem>
</file>

<file path=customXml/itemProps2.xml><?xml version="1.0" encoding="utf-8"?>
<ds:datastoreItem xmlns:ds="http://schemas.openxmlformats.org/officeDocument/2006/customXml" ds:itemID="{BE7DAA11-E89D-497A-90C5-31587C8BA2C2}">
  <ds:schemaRefs>
    <ds:schemaRef ds:uri="http://schemas.microsoft.com/sharepoint/v3/contenttype/forms"/>
  </ds:schemaRefs>
</ds:datastoreItem>
</file>

<file path=customXml/itemProps3.xml><?xml version="1.0" encoding="utf-8"?>
<ds:datastoreItem xmlns:ds="http://schemas.openxmlformats.org/officeDocument/2006/customXml" ds:itemID="{8A85E31D-391E-4CC5-8475-5B4295A95D8D}"/>
</file>

<file path=docProps/app.xml><?xml version="1.0" encoding="utf-8"?>
<Properties xmlns="http://schemas.openxmlformats.org/officeDocument/2006/extended-properties" xmlns:vt="http://schemas.openxmlformats.org/officeDocument/2006/docPropsVTypes">
  <Template>Office Theme</Template>
  <Words>1032</Words>
  <PresentationFormat>画面に合わせる (4:3)</PresentationFormat>
  <Paragraphs>124</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メイリオ</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0x0101006024CE727724F24E82983C4EBA1D224A</vt:lpwstr>
  </property>
  <property fmtid="{D5CDD505-2E9C-101B-9397-08002B2CF9AE}" pid="3" name="MediaServiceImageTags">
    <vt:lpwstr/>
  </property>
</Properties>
</file>