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sldIdLst>
    <p:sldId id="258" r:id="rId5"/>
    <p:sldId id="259" r:id="rId6"/>
  </p:sldIdLst>
  <p:sldSz cx="6858000" cy="9721850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2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615" autoAdjust="0"/>
    <p:restoredTop sz="86453" autoAdjust="0"/>
  </p:normalViewPr>
  <p:slideViewPr>
    <p:cSldViewPr>
      <p:cViewPr varScale="1">
        <p:scale>
          <a:sx n="74" d="100"/>
          <a:sy n="74" d="100"/>
        </p:scale>
        <p:origin x="1968" y="72"/>
      </p:cViewPr>
      <p:guideLst>
        <p:guide orient="horz" pos="3062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changesInfos/changesInfo1.xml" Type="http://schemas.microsoft.com/office/2016/11/relationships/changes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小坂勇太" userId="b4e42567-f978-4207-99e7-2300bd3df04b" providerId="ADAL" clId="{3E853B38-C28B-4F29-8F60-BE480BD1F1E9}"/>
    <pc:docChg chg="modSld">
      <pc:chgData name="小坂勇太" userId="b4e42567-f978-4207-99e7-2300bd3df04b" providerId="ADAL" clId="{3E853B38-C28B-4F29-8F60-BE480BD1F1E9}" dt="2026-01-15T23:49:46.431" v="10" actId="1076"/>
      <pc:docMkLst>
        <pc:docMk/>
      </pc:docMkLst>
      <pc:sldChg chg="modSp mod">
        <pc:chgData name="小坂勇太" userId="b4e42567-f978-4207-99e7-2300bd3df04b" providerId="ADAL" clId="{3E853B38-C28B-4F29-8F60-BE480BD1F1E9}" dt="2026-01-15T23:49:46.431" v="10" actId="1076"/>
        <pc:sldMkLst>
          <pc:docMk/>
          <pc:sldMk cId="3276260688" sldId="258"/>
        </pc:sldMkLst>
        <pc:spChg chg="mod">
          <ac:chgData name="小坂勇太" userId="b4e42567-f978-4207-99e7-2300bd3df04b" providerId="ADAL" clId="{3E853B38-C28B-4F29-8F60-BE480BD1F1E9}" dt="2026-01-15T23:49:46.431" v="10" actId="1076"/>
          <ac:spMkLst>
            <pc:docMk/>
            <pc:sldMk cId="3276260688" sldId="258"/>
            <ac:spMk id="2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5"/>
            <a:ext cx="2948991" cy="496967"/>
          </a:xfrm>
          <a:prstGeom prst="rect">
            <a:avLst/>
          </a:prstGeom>
        </p:spPr>
        <p:txBody>
          <a:bodyPr vert="horz" lIns="91741" tIns="45871" rIns="91741" bIns="458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031" y="5"/>
            <a:ext cx="2948991" cy="496967"/>
          </a:xfrm>
          <a:prstGeom prst="rect">
            <a:avLst/>
          </a:prstGeom>
        </p:spPr>
        <p:txBody>
          <a:bodyPr vert="horz" lIns="91741" tIns="45871" rIns="91741" bIns="45871" rtlCol="0"/>
          <a:lstStyle>
            <a:lvl1pPr algn="r">
              <a:defRPr sz="1200"/>
            </a:lvl1pPr>
          </a:lstStyle>
          <a:p>
            <a:fld id="{0DC4333E-CF33-4988-A893-DF61DD053392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9150" y="746125"/>
            <a:ext cx="262731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41" tIns="45871" rIns="91741" bIns="458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925" y="4721186"/>
            <a:ext cx="5445764" cy="4472702"/>
          </a:xfrm>
          <a:prstGeom prst="rect">
            <a:avLst/>
          </a:prstGeom>
        </p:spPr>
        <p:txBody>
          <a:bodyPr vert="horz" lIns="91741" tIns="45871" rIns="91741" bIns="4587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784"/>
            <a:ext cx="2948991" cy="496967"/>
          </a:xfrm>
          <a:prstGeom prst="rect">
            <a:avLst/>
          </a:prstGeom>
        </p:spPr>
        <p:txBody>
          <a:bodyPr vert="horz" lIns="91741" tIns="45871" rIns="91741" bIns="458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031" y="9440784"/>
            <a:ext cx="2948991" cy="496967"/>
          </a:xfrm>
          <a:prstGeom prst="rect">
            <a:avLst/>
          </a:prstGeom>
        </p:spPr>
        <p:txBody>
          <a:bodyPr vert="horz" lIns="91741" tIns="45871" rIns="91741" bIns="45871" rtlCol="0" anchor="b"/>
          <a:lstStyle>
            <a:lvl1pPr algn="r">
              <a:defRPr sz="1200"/>
            </a:lvl1pPr>
          </a:lstStyle>
          <a:p>
            <a:fld id="{0A9620BE-56E1-4B14-9B57-11003C7BF2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2604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89150" y="746125"/>
            <a:ext cx="2627313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9620BE-56E1-4B14-9B57-11003C7BF24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143274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20079"/>
            <a:ext cx="5829300" cy="208389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509048"/>
            <a:ext cx="4800600" cy="24844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276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165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51361"/>
            <a:ext cx="1157288" cy="1175848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8" y="551361"/>
            <a:ext cx="3357563" cy="1175848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363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3284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247194"/>
            <a:ext cx="5829300" cy="193086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20538"/>
            <a:ext cx="5829300" cy="21266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25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7" y="3215863"/>
            <a:ext cx="2257425" cy="90939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2" y="3215863"/>
            <a:ext cx="2257425" cy="90939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956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89325"/>
            <a:ext cx="6172200" cy="1620308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2" y="2176165"/>
            <a:ext cx="3030141" cy="9069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2" y="3083086"/>
            <a:ext cx="3030141" cy="56013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2" y="2176165"/>
            <a:ext cx="3031331" cy="9069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2" y="3083086"/>
            <a:ext cx="3031331" cy="56013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380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994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968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3" y="387074"/>
            <a:ext cx="2256235" cy="16473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90" y="387074"/>
            <a:ext cx="3833813" cy="829733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3" y="2034389"/>
            <a:ext cx="2256235" cy="66500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5727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805295"/>
            <a:ext cx="4114800" cy="8034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68665"/>
            <a:ext cx="4114800" cy="58331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608699"/>
            <a:ext cx="4114800" cy="114096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608048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89325"/>
            <a:ext cx="6172200" cy="16203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68432"/>
            <a:ext cx="6172200" cy="6415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010717"/>
            <a:ext cx="1600200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010717"/>
            <a:ext cx="2171700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010717"/>
            <a:ext cx="1600200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184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-32402" y="-26074"/>
            <a:ext cx="16283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事業主の皆さまへ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675038" y="9425401"/>
            <a:ext cx="10986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/>
              <a:t>ＨＷＹ</a:t>
            </a:r>
            <a:r>
              <a:rPr lang="en-US" altLang="ja-JP" sz="1100" dirty="0"/>
              <a:t>080116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446022" y="9177637"/>
            <a:ext cx="15566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（裏面に続きます）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372219" y="5971823"/>
            <a:ext cx="61531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原則、求人申込み後に求人取消・求人数の削減はできません。</a:t>
            </a:r>
            <a:endParaRPr lang="en-US" altLang="ja-JP" sz="1600" b="1" dirty="0">
              <a:solidFill>
                <a:srgbClr val="292934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-78568" y="450409"/>
            <a:ext cx="69249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28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 ◇　留　意　事　項　◇ ◆ 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372219" y="6437550"/>
            <a:ext cx="61531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1600" b="1" dirty="0">
                <a:solidFill>
                  <a:srgbClr val="292934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lang="ja-JP" altLang="en-US" sz="1600" dirty="0">
                <a:solidFill>
                  <a:srgbClr val="292934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求人取消は、以下の場合に限り可能です。</a:t>
            </a:r>
            <a:br>
              <a:rPr lang="en-US" altLang="ja-JP" sz="1600" dirty="0">
                <a:solidFill>
                  <a:srgbClr val="292934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600" dirty="0">
                <a:solidFill>
                  <a:srgbClr val="292934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① 募集した求人数以上の採用内定をした場合</a:t>
            </a:r>
            <a:endParaRPr lang="en-US" altLang="ja-JP" sz="1600" dirty="0">
              <a:solidFill>
                <a:srgbClr val="292934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1600" dirty="0">
                <a:solidFill>
                  <a:srgbClr val="292934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② 求人票記載の受付期間が経過した場合</a:t>
            </a:r>
            <a:endParaRPr lang="en-US" altLang="ja-JP" sz="1600" dirty="0">
              <a:solidFill>
                <a:srgbClr val="292934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 </a:t>
            </a:r>
            <a:r>
              <a:rPr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①② 以外の理由で求人の取り下げを希望する場合は、</a:t>
            </a:r>
            <a:endParaRPr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必ずハローワークへご相談ください。</a:t>
            </a:r>
            <a:endParaRPr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求人者マイページからの取消は行わないでください。</a:t>
            </a:r>
            <a:endParaRPr lang="en-US" altLang="ja-JP" sz="1600" dirty="0">
              <a:solidFill>
                <a:srgbClr val="292934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372219" y="8134384"/>
            <a:ext cx="61531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大学等卒業予定者の求人の募集人員は高等学校卒業予定者の求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人や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一般求人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の募集人員と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併用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することは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できません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b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それぞれの採用枠を確保したうえで求人申込みをお願いします。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44996" y="1032519"/>
            <a:ext cx="61803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令和８年度（令和９年３月）大学等卒業予定者（</a:t>
            </a:r>
            <a:r>
              <a:rPr lang="zh-CN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大学、短期大</a:t>
            </a:r>
            <a:endParaRPr lang="en-US" altLang="zh-CN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zh-CN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学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及び</a:t>
            </a:r>
            <a:r>
              <a:rPr lang="zh-CN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高等専門学校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卒業・修了予定者等）の就職・採用活動は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以下のスケジュールに沿って行ってください。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835787"/>
              </p:ext>
            </p:extLst>
          </p:nvPr>
        </p:nvGraphicFramePr>
        <p:xfrm>
          <a:off x="372219" y="3565589"/>
          <a:ext cx="6290705" cy="1999758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3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67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378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ハローワークにおける求人の取り扱い</a:t>
                      </a:r>
                      <a:endParaRPr kumimoji="1" lang="en-US" altLang="ja-JP" sz="1800" b="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4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求人の受理</a:t>
                      </a:r>
                      <a:endParaRPr kumimoji="1" lang="en-US" altLang="ja-JP" sz="14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令和８年２月１日以降</a:t>
                      </a:r>
                      <a:endParaRPr kumimoji="1" lang="en-US" altLang="ja-JP" sz="14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4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求人の公開</a:t>
                      </a:r>
                      <a:endParaRPr kumimoji="1" lang="en-US" altLang="ja-JP" sz="14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令和８年４月１日以降</a:t>
                      </a:r>
                      <a:endParaRPr kumimoji="1" lang="en-US" altLang="ja-JP" sz="14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5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職業紹介</a:t>
                      </a:r>
                      <a:endParaRPr kumimoji="1" lang="en-US" altLang="ja-JP" sz="14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令和８年６月１日以降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5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正式な内定日</a:t>
                      </a:r>
                      <a:endParaRPr kumimoji="1" lang="en-US" altLang="ja-JP" sz="14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令和８年１０月１日以降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15866"/>
                  </a:ext>
                </a:extLst>
              </a:tr>
            </a:tbl>
          </a:graphicData>
        </a:graphic>
      </p:graphicFrame>
      <p:graphicFrame>
        <p:nvGraphicFramePr>
          <p:cNvPr id="39" name="表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045939"/>
              </p:ext>
            </p:extLst>
          </p:nvPr>
        </p:nvGraphicFramePr>
        <p:xfrm>
          <a:off x="372219" y="1880361"/>
          <a:ext cx="6290705" cy="161165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680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9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907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大学等卒業予定者の就職・採用活動に関するスケジュール</a:t>
                      </a:r>
                      <a:endParaRPr kumimoji="1" lang="en-US" altLang="ja-JP" sz="1800" b="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3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spc="60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広報活動</a:t>
                      </a:r>
                      <a:endParaRPr kumimoji="1" lang="en-US" altLang="ja-JP" sz="1400" b="1" spc="600" dirty="0">
                        <a:solidFill>
                          <a:schemeClr val="tx1"/>
                        </a:solidFill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spc="3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令和８年３月１日以降</a:t>
                      </a:r>
                      <a:endParaRPr kumimoji="1" lang="en-US" altLang="ja-JP" sz="1400" b="1" spc="300" dirty="0">
                        <a:solidFill>
                          <a:schemeClr val="tx1"/>
                        </a:solidFill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523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spc="600" dirty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採用選考活動</a:t>
                      </a:r>
                      <a:endParaRPr kumimoji="1" lang="en-US" altLang="ja-JP" sz="1400" b="1" spc="600" dirty="0">
                        <a:solidFill>
                          <a:schemeClr val="tx1"/>
                        </a:solidFill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spc="300" dirty="0">
                          <a:effectLst/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令和８年６月１日以降</a:t>
                      </a:r>
                      <a:endParaRPr kumimoji="1" lang="ja-JP" altLang="en-US" sz="1400" b="1" spc="300" dirty="0">
                        <a:solidFill>
                          <a:schemeClr val="tx1"/>
                        </a:solidFill>
                        <a:effectLst/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6260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直線コネクタ 22"/>
          <p:cNvCxnSpPr/>
          <p:nvPr/>
        </p:nvCxnSpPr>
        <p:spPr>
          <a:xfrm>
            <a:off x="486478" y="3695791"/>
            <a:ext cx="72008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5576851" y="3636788"/>
            <a:ext cx="72008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グループ化 2"/>
          <p:cNvGrpSpPr/>
          <p:nvPr/>
        </p:nvGrpSpPr>
        <p:grpSpPr>
          <a:xfrm>
            <a:off x="538716" y="7391887"/>
            <a:ext cx="5873020" cy="1933534"/>
            <a:chOff x="194447" y="7827220"/>
            <a:chExt cx="6633038" cy="1933534"/>
          </a:xfrm>
        </p:grpSpPr>
        <p:sp>
          <p:nvSpPr>
            <p:cNvPr id="38" name="メモ 37"/>
            <p:cNvSpPr/>
            <p:nvPr/>
          </p:nvSpPr>
          <p:spPr>
            <a:xfrm>
              <a:off x="194447" y="7827220"/>
              <a:ext cx="6525497" cy="1769714"/>
            </a:xfrm>
            <a:prstGeom prst="foldedCorner">
              <a:avLst/>
            </a:prstGeom>
            <a:solidFill>
              <a:schemeClr val="tx2">
                <a:lumMod val="10000"/>
                <a:lumOff val="90000"/>
              </a:schemeClr>
            </a:solidFill>
            <a:ln w="19050">
              <a:solidFill>
                <a:schemeClr val="tx2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368353" y="7991039"/>
              <a:ext cx="6459132" cy="17697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ハローワーク米子（米子公共職業安定所）学卒係</a:t>
              </a:r>
              <a:endPara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〒６８３－００４３　米子市末広町３１１　イオン米子駅前店４階</a:t>
              </a:r>
              <a:endPara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13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ＴＥＬ </a:t>
              </a:r>
              <a:r>
                <a:rPr lang="en-US" altLang="ja-JP" sz="13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:  </a:t>
              </a:r>
              <a:r>
                <a:rPr lang="ja-JP" altLang="en-US" sz="13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０８５９</a:t>
              </a:r>
              <a:r>
                <a:rPr lang="en-US" altLang="ja-JP" sz="13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-</a:t>
              </a:r>
              <a:r>
                <a:rPr lang="ja-JP" altLang="en-US" sz="13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３３</a:t>
              </a:r>
              <a:r>
                <a:rPr lang="en-US" altLang="ja-JP" sz="13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-</a:t>
              </a:r>
              <a:r>
                <a:rPr lang="ja-JP" altLang="en-US" sz="13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３９１１</a:t>
              </a:r>
              <a:endParaRPr lang="en-US" altLang="ja-JP" sz="13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lang="en-US" altLang="ja-JP" sz="13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13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ハローワーク根雨（米子公共職業安定所　根雨出張所）</a:t>
              </a:r>
            </a:p>
            <a:p>
              <a:r>
                <a:rPr lang="ja-JP" altLang="en-US" sz="13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〒６８９－４５０３　日野郡日野町大字根雨３４９ｰ１</a:t>
              </a:r>
            </a:p>
            <a:p>
              <a:r>
                <a:rPr lang="ja-JP" altLang="en-US" sz="13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ＴＥＬ </a:t>
              </a:r>
              <a:r>
                <a:rPr lang="en-US" altLang="ja-JP" sz="13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:  </a:t>
              </a:r>
              <a:r>
                <a:rPr lang="ja-JP" altLang="en-US" sz="13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０８５９</a:t>
              </a:r>
              <a:r>
                <a:rPr lang="en-US" altLang="ja-JP" sz="13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-</a:t>
              </a:r>
              <a:r>
                <a:rPr lang="ja-JP" altLang="en-US" sz="13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７２</a:t>
              </a:r>
              <a:r>
                <a:rPr lang="en-US" altLang="ja-JP" sz="13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-</a:t>
              </a:r>
              <a:r>
                <a:rPr lang="ja-JP" altLang="en-US" sz="13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００６５</a:t>
              </a:r>
            </a:p>
            <a:p>
              <a:endParaRPr lang="en-US" altLang="ja-JP" sz="135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537470" y="4558643"/>
            <a:ext cx="5758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採用内定取消は、職業生活への円滑な移行の妨げと</a:t>
            </a:r>
            <a:endParaRPr kumimoji="1" lang="en-US" altLang="ja-JP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なりますので、絶対に行わないでください！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37470" y="3220211"/>
            <a:ext cx="57582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選考結果は、求人者マイページからの入力または電話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にて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ハローワークまで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ご連絡ください。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選考結果については、就職未内定者への支援等のため、必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要に応じて就職未内定者または学校等へ情報提供します。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38716" y="2128000"/>
            <a:ext cx="57190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当初の労働条件を安易に変更することは不適切です。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変更を行わざるを得ない場合には、内定までに書面による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明示を行わなければなりません。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38718" y="789568"/>
            <a:ext cx="575821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1600" b="1" dirty="0">
                <a:solidFill>
                  <a:srgbClr val="292934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lang="ja-JP" altLang="en-US" sz="1600" dirty="0">
                <a:solidFill>
                  <a:srgbClr val="292934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求人の有効期間は</a:t>
            </a:r>
            <a:r>
              <a:rPr lang="ja-JP" altLang="en-US" sz="1600" u="sng" dirty="0">
                <a:solidFill>
                  <a:srgbClr val="292934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令和９年３月末まで</a:t>
            </a:r>
            <a:r>
              <a:rPr lang="ja-JP" altLang="en-US" sz="1600" dirty="0">
                <a:solidFill>
                  <a:srgbClr val="292934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です。</a:t>
            </a:r>
            <a:br>
              <a:rPr lang="en-US" altLang="ja-JP" sz="1600" dirty="0">
                <a:solidFill>
                  <a:srgbClr val="292934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600" dirty="0">
                <a:solidFill>
                  <a:srgbClr val="292934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有効期間よりも前に募集終了を考えられている場合は、</a:t>
            </a:r>
            <a:br>
              <a:rPr lang="en-US" altLang="ja-JP" sz="1600" dirty="0">
                <a:solidFill>
                  <a:srgbClr val="292934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600" dirty="0">
                <a:solidFill>
                  <a:srgbClr val="292934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求人申込時に受付期間を設定するようにお願いします。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当初の受付期間を延長することも可能です。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37470" y="5465794"/>
            <a:ext cx="57582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職業安定法施行規則の改正により、令和６年４月１日以降、　　　　　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求人票に以下の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点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明示が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必要になります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                    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 ①従事すべき業務の変更の範囲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 ②就業場所の変更の範囲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 ③有期労働契約を更新する場合の基準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7423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ストロー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69b9428-6d38-47fe-8e27-8e40099676f1">
      <Terms xmlns="http://schemas.microsoft.com/office/infopath/2007/PartnerControls"/>
    </lcf76f155ced4ddcb4097134ff3c332f>
    <TaxCatchAll xmlns="2af7db65-e281-4bdf-8fb7-478a6b55ba37" xsi:nil="true"/>
    <Owner xmlns="869b9428-6d38-47fe-8e27-8e40099676f1">
      <UserInfo>
        <DisplayName/>
        <AccountId xsi:nil="true"/>
        <AccountType/>
      </UserInfo>
    </Own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7305EEDF424314094EE7596AC28D96B" ma:contentTypeVersion="14" ma:contentTypeDescription="新しいドキュメントを作成します。" ma:contentTypeScope="" ma:versionID="70302e3db74c5a2d6ec0b8abfb9c9dbe">
  <xsd:schema xmlns:xsd="http://www.w3.org/2001/XMLSchema" xmlns:xs="http://www.w3.org/2001/XMLSchema" xmlns:p="http://schemas.microsoft.com/office/2006/metadata/properties" xmlns:ns2="869b9428-6d38-47fe-8e27-8e40099676f1" xmlns:ns3="2af7db65-e281-4bdf-8fb7-478a6b55ba37" targetNamespace="http://schemas.microsoft.com/office/2006/metadata/properties" ma:root="true" ma:fieldsID="cc3e39ad5a922fc00d4facedea20e6e1" ns2:_="" ns3:_="">
    <xsd:import namespace="869b9428-6d38-47fe-8e27-8e40099676f1"/>
    <xsd:import namespace="2af7db65-e281-4bdf-8fb7-478a6b55ba37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b9428-6d38-47fe-8e27-8e40099676f1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7db65-e281-4bdf-8fb7-478a6b55ba3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58c4d463-7c06-4b4e-90df-a9093103f283}" ma:internalName="TaxCatchAll" ma:showField="CatchAllData" ma:web="2af7db65-e281-4bdf-8fb7-478a6b55ba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0B4AF8-CEDB-4367-A828-4829EFCBCD7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6CD233-0188-4DF9-B105-F11500C5E856}">
  <ds:schemaRefs>
    <ds:schemaRef ds:uri="869b9428-6d38-47fe-8e27-8e40099676f1"/>
    <ds:schemaRef ds:uri="2af7db65-e281-4bdf-8fb7-478a6b55ba37"/>
    <ds:schemaRef ds:uri="http://www.w3.org/XML/1998/namespace"/>
    <ds:schemaRef ds:uri="http://purl.org/dc/dcmitype/"/>
    <ds:schemaRef ds:uri="http://purl.org/dc/terms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9BABBC3C-FF7C-4AC2-A7C9-754F1EDE9A56}"/>
</file>

<file path=docProps/app.xml><?xml version="1.0" encoding="utf-8"?>
<Properties xmlns="http://schemas.openxmlformats.org/officeDocument/2006/extended-properties" xmlns:vt="http://schemas.openxmlformats.org/officeDocument/2006/docPropsVTypes">
  <Template/>
  <Words>545</Words>
  <PresentationFormat>ユーザー設定</PresentationFormat>
  <Paragraphs>53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HGSｺﾞｼｯｸM</vt:lpstr>
      <vt:lpstr>メイリオ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0x010100E7305EEDF424314094EE7596AC28D96B</vt:lpwstr>
  </property>
  <property fmtid="{D5CDD505-2E9C-101B-9397-08002B2CF9AE}" pid="3" name="MediaServiceImageTags">
    <vt:lpwstr/>
  </property>
</Properties>
</file>