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57" r:id="rId5"/>
    <p:sldId id="258" r:id="rId6"/>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FF5"/>
    <a:srgbClr val="FFFFFF"/>
    <a:srgbClr val="F6F5FF"/>
    <a:srgbClr val="D2D7E4"/>
    <a:srgbClr val="D0D3DD"/>
    <a:srgbClr val="ECEBF6"/>
    <a:srgbClr val="0024F3"/>
    <a:srgbClr val="24B4D6"/>
    <a:srgbClr val="5B4D47"/>
    <a:srgbClr val="FDF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24E4E7-3A55-B302-6A42-804A8D0A111A}" v="27" dt="2024-11-22T04:28:17.68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6139" autoAdjust="0"/>
  </p:normalViewPr>
  <p:slideViewPr>
    <p:cSldViewPr snapToGrid="0">
      <p:cViewPr varScale="1">
        <p:scale>
          <a:sx n="72" d="100"/>
          <a:sy n="72" d="100"/>
        </p:scale>
        <p:origin x="1452"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1DDCFC52-E5BE-43E6-94E0-691910AC8210}" type="datetimeFigureOut">
              <a:rPr kumimoji="1" lang="ja-JP" altLang="en-US" smtClean="0"/>
              <a:t>2024/11/21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r>
              <a:rPr kumimoji="1" lang="en-US" altLang="ja-JP"/>
              <a:t>HWY20240730</a:t>
            </a:r>
            <a:endParaRPr kumimoji="1" lang="ja-JP" altLang="en-US"/>
          </a:p>
        </p:txBody>
      </p:sp>
      <p:sp>
        <p:nvSpPr>
          <p:cNvPr id="5" name="スライド番号プレースホルダー 4"/>
          <p:cNvSpPr>
            <a:spLocks noGrp="1"/>
          </p:cNvSpPr>
          <p:nvPr>
            <p:ph type="sldNum" sz="quarter" idx="3"/>
          </p:nvPr>
        </p:nvSpPr>
        <p:spPr>
          <a:xfrm>
            <a:off x="3854450" y="9440863"/>
            <a:ext cx="2949575" cy="498475"/>
          </a:xfrm>
          <a:prstGeom prst="rect">
            <a:avLst/>
          </a:prstGeom>
        </p:spPr>
        <p:txBody>
          <a:bodyPr vert="horz" lIns="91440" tIns="45720" rIns="91440" bIns="45720" rtlCol="0" anchor="b"/>
          <a:lstStyle>
            <a:lvl1pPr algn="r">
              <a:defRPr sz="1200"/>
            </a:lvl1pPr>
          </a:lstStyle>
          <a:p>
            <a:fld id="{6F4E8EB1-BDD7-4D00-AAE0-4F61293AA395}" type="slidenum">
              <a:rPr kumimoji="1" lang="ja-JP" altLang="en-US" smtClean="0"/>
              <a:t>‹#›</a:t>
            </a:fld>
            <a:endParaRPr kumimoji="1" lang="ja-JP" altLang="en-US"/>
          </a:p>
        </p:txBody>
      </p:sp>
    </p:spTree>
    <p:extLst>
      <p:ext uri="{BB962C8B-B14F-4D97-AF65-F5344CB8AC3E}">
        <p14:creationId xmlns:p14="http://schemas.microsoft.com/office/powerpoint/2010/main" val="877536114"/>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43D5F484-F04B-4731-8EC9-F9F8556F327B}"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r>
              <a:rPr kumimoji="1" lang="en-US" altLang="ja-JP"/>
              <a:t>HWY20240730</a:t>
            </a:r>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51932E0D-6A12-45D0-A93E-40CD0BB9F2B5}" type="slidenum">
              <a:rPr kumimoji="1" lang="ja-JP" altLang="en-US" smtClean="0"/>
              <a:t>‹#›</a:t>
            </a:fld>
            <a:endParaRPr kumimoji="1" lang="ja-JP" altLang="en-US"/>
          </a:p>
        </p:txBody>
      </p:sp>
    </p:spTree>
    <p:extLst>
      <p:ext uri="{BB962C8B-B14F-4D97-AF65-F5344CB8AC3E}">
        <p14:creationId xmlns:p14="http://schemas.microsoft.com/office/powerpoint/2010/main" val="18291088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46A992A-DC38-4800-8E68-F593003FFE99}"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2532652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57DDC2-0E01-4DB0-8F4B-9870D25996DE}"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219284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357A61-1683-4938-A4B1-D2A5961776C3}"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202091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04867C-71BD-464F-9F97-A2CC855364C2}"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139664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25272D-D7D1-4ED4-B87E-B51CCF1C69BC}" type="datetime1">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96481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657944-3FCA-46C5-AD25-452D1548BC3D}"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20374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9C5FC73-99FC-4361-BF3F-F559E28319E3}" type="datetime1">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99191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01FF8A-565B-4D3E-9B78-F2FDB7876962}" type="datetime1">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3516801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79BBA-DFEB-4612-90F8-91AE6AD3D806}" type="datetime1">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227603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85C4EA-3680-4867-8076-9F900ACC45FC}"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1833731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C11C3E-F10E-4192-BAF7-C62CB548E3E5}" type="datetime1">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725740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567D86E-0CC3-413B-B524-CA7C37F0AE53}" type="datetime1">
              <a:rPr kumimoji="1" lang="ja-JP" altLang="en-US" smtClean="0"/>
              <a:t>2024/11/21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2B53701-18D5-4C06-B312-F60167BDFE3A}" type="slidenum">
              <a:rPr kumimoji="1" lang="ja-JP" altLang="en-US" smtClean="0"/>
              <a:t>‹#›</a:t>
            </a:fld>
            <a:endParaRPr kumimoji="1" lang="ja-JP" altLang="en-US"/>
          </a:p>
        </p:txBody>
      </p:sp>
    </p:spTree>
    <p:extLst>
      <p:ext uri="{BB962C8B-B14F-4D97-AF65-F5344CB8AC3E}">
        <p14:creationId xmlns:p14="http://schemas.microsoft.com/office/powerpoint/2010/main" val="1516291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17" Type="http://schemas.openxmlformats.org/officeDocument/2006/relationships/image" Target="../media/image9.jpeg"/><Relationship Id="rId2" Type="http://schemas.openxmlformats.org/officeDocument/2006/relationships/image" Target="../media/image1.png"/><Relationship Id="rId16"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5" Type="http://schemas.microsoft.com/office/2007/relationships/hdphoto" Target="../media/hdphoto7.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 Id="rId1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 Id="rId9"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CE1F4"/>
        </a:solidFill>
        <a:effectLst/>
      </p:bgPr>
    </p:bg>
    <p:spTree>
      <p:nvGrpSpPr>
        <p:cNvPr id="1" name=""/>
        <p:cNvGrpSpPr/>
        <p:nvPr/>
      </p:nvGrpSpPr>
      <p:grpSpPr>
        <a:xfrm>
          <a:off x="0" y="0"/>
          <a:ext cx="0" cy="0"/>
          <a:chOff x="0" y="0"/>
          <a:chExt cx="0" cy="0"/>
        </a:xfrm>
      </p:grpSpPr>
      <p:sp>
        <p:nvSpPr>
          <p:cNvPr id="28" name="正方形/長方形 27"/>
          <p:cNvSpPr/>
          <p:nvPr/>
        </p:nvSpPr>
        <p:spPr>
          <a:xfrm>
            <a:off x="1545400" y="-15081"/>
            <a:ext cx="5340350" cy="73817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9"/>
          <p:cNvSpPr/>
          <p:nvPr/>
        </p:nvSpPr>
        <p:spPr>
          <a:xfrm>
            <a:off x="0" y="-11356"/>
            <a:ext cx="1803401" cy="1311220"/>
          </a:xfrm>
          <a:custGeom>
            <a:avLst/>
            <a:gdLst>
              <a:gd name="connsiteX0" fmla="*/ 0 w 2290814"/>
              <a:gd name="connsiteY0" fmla="*/ 0 h 1861210"/>
              <a:gd name="connsiteX1" fmla="*/ 2186974 w 2290814"/>
              <a:gd name="connsiteY1" fmla="*/ 0 h 1861210"/>
              <a:gd name="connsiteX2" fmla="*/ 2187759 w 2290814"/>
              <a:gd name="connsiteY2" fmla="*/ 1072 h 1861210"/>
              <a:gd name="connsiteX3" fmla="*/ 2290659 w 2290814"/>
              <a:gd name="connsiteY3" fmla="*/ 364526 h 1861210"/>
              <a:gd name="connsiteX4" fmla="*/ 2029772 w 2290814"/>
              <a:gd name="connsiteY4" fmla="*/ 855614 h 1861210"/>
              <a:gd name="connsiteX5" fmla="*/ 1980205 w 2290814"/>
              <a:gd name="connsiteY5" fmla="*/ 1239829 h 1861210"/>
              <a:gd name="connsiteX6" fmla="*/ 1564275 w 2290814"/>
              <a:gd name="connsiteY6" fmla="*/ 1372551 h 1861210"/>
              <a:gd name="connsiteX7" fmla="*/ 1340834 w 2290814"/>
              <a:gd name="connsiteY7" fmla="*/ 1818303 h 1861210"/>
              <a:gd name="connsiteX8" fmla="*/ 845210 w 2290814"/>
              <a:gd name="connsiteY8" fmla="*/ 1679120 h 1861210"/>
              <a:gd name="connsiteX9" fmla="*/ 133364 w 2290814"/>
              <a:gd name="connsiteY9" fmla="*/ 1588321 h 1861210"/>
              <a:gd name="connsiteX10" fmla="*/ 35940 w 2290814"/>
              <a:gd name="connsiteY10" fmla="*/ 1600731 h 1861210"/>
              <a:gd name="connsiteX11" fmla="*/ 0 w 2290814"/>
              <a:gd name="connsiteY11" fmla="*/ 1592894 h 1861210"/>
              <a:gd name="connsiteX0" fmla="*/ 0 w 2290814"/>
              <a:gd name="connsiteY0" fmla="*/ 0 h 1861210"/>
              <a:gd name="connsiteX1" fmla="*/ 2186974 w 2290814"/>
              <a:gd name="connsiteY1" fmla="*/ 0 h 1861210"/>
              <a:gd name="connsiteX2" fmla="*/ 1995715 w 2290814"/>
              <a:gd name="connsiteY2" fmla="*/ 45387 h 1861210"/>
              <a:gd name="connsiteX3" fmla="*/ 2290659 w 2290814"/>
              <a:gd name="connsiteY3" fmla="*/ 364526 h 1861210"/>
              <a:gd name="connsiteX4" fmla="*/ 2029772 w 2290814"/>
              <a:gd name="connsiteY4" fmla="*/ 855614 h 1861210"/>
              <a:gd name="connsiteX5" fmla="*/ 1980205 w 2290814"/>
              <a:gd name="connsiteY5" fmla="*/ 1239829 h 1861210"/>
              <a:gd name="connsiteX6" fmla="*/ 1564275 w 2290814"/>
              <a:gd name="connsiteY6" fmla="*/ 1372551 h 1861210"/>
              <a:gd name="connsiteX7" fmla="*/ 1340834 w 2290814"/>
              <a:gd name="connsiteY7" fmla="*/ 1818303 h 1861210"/>
              <a:gd name="connsiteX8" fmla="*/ 845210 w 2290814"/>
              <a:gd name="connsiteY8" fmla="*/ 1679120 h 1861210"/>
              <a:gd name="connsiteX9" fmla="*/ 133364 w 2290814"/>
              <a:gd name="connsiteY9" fmla="*/ 1588321 h 1861210"/>
              <a:gd name="connsiteX10" fmla="*/ 35940 w 2290814"/>
              <a:gd name="connsiteY10" fmla="*/ 1600731 h 1861210"/>
              <a:gd name="connsiteX11" fmla="*/ 0 w 2290814"/>
              <a:gd name="connsiteY11" fmla="*/ 1592894 h 1861210"/>
              <a:gd name="connsiteX12" fmla="*/ 0 w 2290814"/>
              <a:gd name="connsiteY12" fmla="*/ 0 h 1861210"/>
              <a:gd name="connsiteX0" fmla="*/ 0 w 2290814"/>
              <a:gd name="connsiteY0" fmla="*/ 29543 h 1890753"/>
              <a:gd name="connsiteX1" fmla="*/ 1940060 w 2290814"/>
              <a:gd name="connsiteY1" fmla="*/ 0 h 1890753"/>
              <a:gd name="connsiteX2" fmla="*/ 1995715 w 2290814"/>
              <a:gd name="connsiteY2" fmla="*/ 74930 h 1890753"/>
              <a:gd name="connsiteX3" fmla="*/ 2290659 w 2290814"/>
              <a:gd name="connsiteY3" fmla="*/ 394069 h 1890753"/>
              <a:gd name="connsiteX4" fmla="*/ 2029772 w 2290814"/>
              <a:gd name="connsiteY4" fmla="*/ 885157 h 1890753"/>
              <a:gd name="connsiteX5" fmla="*/ 1980205 w 2290814"/>
              <a:gd name="connsiteY5" fmla="*/ 1269372 h 1890753"/>
              <a:gd name="connsiteX6" fmla="*/ 1564275 w 2290814"/>
              <a:gd name="connsiteY6" fmla="*/ 1402094 h 1890753"/>
              <a:gd name="connsiteX7" fmla="*/ 1340834 w 2290814"/>
              <a:gd name="connsiteY7" fmla="*/ 1847846 h 1890753"/>
              <a:gd name="connsiteX8" fmla="*/ 845210 w 2290814"/>
              <a:gd name="connsiteY8" fmla="*/ 1708663 h 1890753"/>
              <a:gd name="connsiteX9" fmla="*/ 133364 w 2290814"/>
              <a:gd name="connsiteY9" fmla="*/ 1617864 h 1890753"/>
              <a:gd name="connsiteX10" fmla="*/ 35940 w 2290814"/>
              <a:gd name="connsiteY10" fmla="*/ 1630274 h 1890753"/>
              <a:gd name="connsiteX11" fmla="*/ 0 w 2290814"/>
              <a:gd name="connsiteY11" fmla="*/ 1622437 h 1890753"/>
              <a:gd name="connsiteX12" fmla="*/ 0 w 2290814"/>
              <a:gd name="connsiteY12" fmla="*/ 29543 h 1890753"/>
              <a:gd name="connsiteX0" fmla="*/ 0 w 2290814"/>
              <a:gd name="connsiteY0" fmla="*/ 29543 h 1890753"/>
              <a:gd name="connsiteX1" fmla="*/ 1940060 w 2290814"/>
              <a:gd name="connsiteY1" fmla="*/ 0 h 1890753"/>
              <a:gd name="connsiteX2" fmla="*/ 2091737 w 2290814"/>
              <a:gd name="connsiteY2" fmla="*/ 119244 h 1890753"/>
              <a:gd name="connsiteX3" fmla="*/ 2290659 w 2290814"/>
              <a:gd name="connsiteY3" fmla="*/ 394069 h 1890753"/>
              <a:gd name="connsiteX4" fmla="*/ 2029772 w 2290814"/>
              <a:gd name="connsiteY4" fmla="*/ 885157 h 1890753"/>
              <a:gd name="connsiteX5" fmla="*/ 1980205 w 2290814"/>
              <a:gd name="connsiteY5" fmla="*/ 1269372 h 1890753"/>
              <a:gd name="connsiteX6" fmla="*/ 1564275 w 2290814"/>
              <a:gd name="connsiteY6" fmla="*/ 1402094 h 1890753"/>
              <a:gd name="connsiteX7" fmla="*/ 1340834 w 2290814"/>
              <a:gd name="connsiteY7" fmla="*/ 1847846 h 1890753"/>
              <a:gd name="connsiteX8" fmla="*/ 845210 w 2290814"/>
              <a:gd name="connsiteY8" fmla="*/ 1708663 h 1890753"/>
              <a:gd name="connsiteX9" fmla="*/ 133364 w 2290814"/>
              <a:gd name="connsiteY9" fmla="*/ 1617864 h 1890753"/>
              <a:gd name="connsiteX10" fmla="*/ 35940 w 2290814"/>
              <a:gd name="connsiteY10" fmla="*/ 1630274 h 1890753"/>
              <a:gd name="connsiteX11" fmla="*/ 0 w 2290814"/>
              <a:gd name="connsiteY11" fmla="*/ 1622437 h 1890753"/>
              <a:gd name="connsiteX12" fmla="*/ 0 w 2290814"/>
              <a:gd name="connsiteY12" fmla="*/ 29543 h 1890753"/>
              <a:gd name="connsiteX0" fmla="*/ 0 w 2290814"/>
              <a:gd name="connsiteY0" fmla="*/ 29543 h 1890753"/>
              <a:gd name="connsiteX1" fmla="*/ 1940060 w 2290814"/>
              <a:gd name="connsiteY1" fmla="*/ 0 h 1890753"/>
              <a:gd name="connsiteX2" fmla="*/ 2187759 w 2290814"/>
              <a:gd name="connsiteY2" fmla="*/ 60158 h 1890753"/>
              <a:gd name="connsiteX3" fmla="*/ 2290659 w 2290814"/>
              <a:gd name="connsiteY3" fmla="*/ 394069 h 1890753"/>
              <a:gd name="connsiteX4" fmla="*/ 2029772 w 2290814"/>
              <a:gd name="connsiteY4" fmla="*/ 885157 h 1890753"/>
              <a:gd name="connsiteX5" fmla="*/ 1980205 w 2290814"/>
              <a:gd name="connsiteY5" fmla="*/ 1269372 h 1890753"/>
              <a:gd name="connsiteX6" fmla="*/ 1564275 w 2290814"/>
              <a:gd name="connsiteY6" fmla="*/ 1402094 h 1890753"/>
              <a:gd name="connsiteX7" fmla="*/ 1340834 w 2290814"/>
              <a:gd name="connsiteY7" fmla="*/ 1847846 h 1890753"/>
              <a:gd name="connsiteX8" fmla="*/ 845210 w 2290814"/>
              <a:gd name="connsiteY8" fmla="*/ 1708663 h 1890753"/>
              <a:gd name="connsiteX9" fmla="*/ 133364 w 2290814"/>
              <a:gd name="connsiteY9" fmla="*/ 1617864 h 1890753"/>
              <a:gd name="connsiteX10" fmla="*/ 35940 w 2290814"/>
              <a:gd name="connsiteY10" fmla="*/ 1630274 h 1890753"/>
              <a:gd name="connsiteX11" fmla="*/ 0 w 2290814"/>
              <a:gd name="connsiteY11" fmla="*/ 1622437 h 1890753"/>
              <a:gd name="connsiteX12" fmla="*/ 0 w 2290814"/>
              <a:gd name="connsiteY12" fmla="*/ 29543 h 1890753"/>
              <a:gd name="connsiteX0" fmla="*/ 0 w 2290814"/>
              <a:gd name="connsiteY0" fmla="*/ 29543 h 1890753"/>
              <a:gd name="connsiteX1" fmla="*/ 1940060 w 2290814"/>
              <a:gd name="connsiteY1" fmla="*/ 0 h 1890753"/>
              <a:gd name="connsiteX2" fmla="*/ 2228912 w 2290814"/>
              <a:gd name="connsiteY2" fmla="*/ 15844 h 1890753"/>
              <a:gd name="connsiteX3" fmla="*/ 2290659 w 2290814"/>
              <a:gd name="connsiteY3" fmla="*/ 394069 h 1890753"/>
              <a:gd name="connsiteX4" fmla="*/ 2029772 w 2290814"/>
              <a:gd name="connsiteY4" fmla="*/ 885157 h 1890753"/>
              <a:gd name="connsiteX5" fmla="*/ 1980205 w 2290814"/>
              <a:gd name="connsiteY5" fmla="*/ 1269372 h 1890753"/>
              <a:gd name="connsiteX6" fmla="*/ 1564275 w 2290814"/>
              <a:gd name="connsiteY6" fmla="*/ 1402094 h 1890753"/>
              <a:gd name="connsiteX7" fmla="*/ 1340834 w 2290814"/>
              <a:gd name="connsiteY7" fmla="*/ 1847846 h 1890753"/>
              <a:gd name="connsiteX8" fmla="*/ 845210 w 2290814"/>
              <a:gd name="connsiteY8" fmla="*/ 1708663 h 1890753"/>
              <a:gd name="connsiteX9" fmla="*/ 133364 w 2290814"/>
              <a:gd name="connsiteY9" fmla="*/ 1617864 h 1890753"/>
              <a:gd name="connsiteX10" fmla="*/ 35940 w 2290814"/>
              <a:gd name="connsiteY10" fmla="*/ 1630274 h 1890753"/>
              <a:gd name="connsiteX11" fmla="*/ 0 w 2290814"/>
              <a:gd name="connsiteY11" fmla="*/ 1622437 h 1890753"/>
              <a:gd name="connsiteX12" fmla="*/ 0 w 2290814"/>
              <a:gd name="connsiteY12" fmla="*/ 29543 h 1890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814" h="1890753">
                <a:moveTo>
                  <a:pt x="0" y="29543"/>
                </a:moveTo>
                <a:lnTo>
                  <a:pt x="1940060" y="0"/>
                </a:lnTo>
                <a:cubicBezTo>
                  <a:pt x="1940322" y="357"/>
                  <a:pt x="2228650" y="15487"/>
                  <a:pt x="2228912" y="15844"/>
                </a:cubicBezTo>
                <a:cubicBezTo>
                  <a:pt x="2292271" y="122006"/>
                  <a:pt x="2287994" y="264750"/>
                  <a:pt x="2290659" y="394069"/>
                </a:cubicBezTo>
                <a:cubicBezTo>
                  <a:pt x="2295387" y="623295"/>
                  <a:pt x="2192279" y="817389"/>
                  <a:pt x="2029772" y="885157"/>
                </a:cubicBezTo>
                <a:cubicBezTo>
                  <a:pt x="2057902" y="1022939"/>
                  <a:pt x="2039797" y="1163028"/>
                  <a:pt x="1980205" y="1269372"/>
                </a:cubicBezTo>
                <a:cubicBezTo>
                  <a:pt x="1889665" y="1430968"/>
                  <a:pt x="1721099" y="1484733"/>
                  <a:pt x="1564275" y="1402094"/>
                </a:cubicBezTo>
                <a:cubicBezTo>
                  <a:pt x="1561079" y="1601356"/>
                  <a:pt x="1476007" y="1771057"/>
                  <a:pt x="1340834" y="1847846"/>
                </a:cubicBezTo>
                <a:cubicBezTo>
                  <a:pt x="1181546" y="1938327"/>
                  <a:pt x="983770" y="1882807"/>
                  <a:pt x="845210" y="1708663"/>
                </a:cubicBezTo>
                <a:cubicBezTo>
                  <a:pt x="653647" y="1941895"/>
                  <a:pt x="332536" y="1900965"/>
                  <a:pt x="133364" y="1617864"/>
                </a:cubicBezTo>
                <a:cubicBezTo>
                  <a:pt x="101598" y="1629885"/>
                  <a:pt x="68640" y="1633749"/>
                  <a:pt x="35940" y="1630274"/>
                </a:cubicBezTo>
                <a:lnTo>
                  <a:pt x="0" y="1622437"/>
                </a:lnTo>
                <a:lnTo>
                  <a:pt x="0" y="29543"/>
                </a:lnTo>
                <a:close/>
              </a:path>
            </a:pathLst>
          </a:cu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500" b="1" u="dotted" dirty="0">
              <a:solidFill>
                <a:srgbClr val="5B4D47"/>
              </a:solidFill>
              <a:uFill>
                <a:solidFill>
                  <a:srgbClr val="5B4D47"/>
                </a:solidFill>
              </a:uFill>
              <a:latin typeface="游明朝" panose="02020400000000000000" pitchFamily="18" charset="-128"/>
              <a:ea typeface="游明朝" panose="02020400000000000000" pitchFamily="18" charset="-128"/>
            </a:endParaRPr>
          </a:p>
        </p:txBody>
      </p:sp>
      <p:sp>
        <p:nvSpPr>
          <p:cNvPr id="2" name="テキスト ボックス 1"/>
          <p:cNvSpPr txBox="1"/>
          <p:nvPr/>
        </p:nvSpPr>
        <p:spPr>
          <a:xfrm>
            <a:off x="-66510" y="88682"/>
            <a:ext cx="1585520" cy="861774"/>
          </a:xfrm>
          <a:prstGeom prst="rect">
            <a:avLst/>
          </a:prstGeom>
          <a:noFill/>
        </p:spPr>
        <p:txBody>
          <a:bodyPr wrap="square" rtlCol="0">
            <a:spAutoFit/>
          </a:bodyPr>
          <a:lstStyle/>
          <a:p>
            <a:pPr algn="ctr"/>
            <a:r>
              <a:rPr kumimoji="1" lang="ja-JP" altLang="en-US" sz="2500" b="1" u="dotted" dirty="0">
                <a:solidFill>
                  <a:srgbClr val="5B4D47"/>
                </a:solidFill>
                <a:uFill>
                  <a:solidFill>
                    <a:srgbClr val="5B4D47"/>
                  </a:solidFill>
                </a:uFill>
                <a:latin typeface="+mn-ea"/>
              </a:rPr>
              <a:t>無料</a:t>
            </a:r>
            <a:endParaRPr kumimoji="1" lang="en-US" altLang="ja-JP" sz="2500" b="1" u="dotted" dirty="0">
              <a:solidFill>
                <a:srgbClr val="5B4D47"/>
              </a:solidFill>
              <a:uFill>
                <a:solidFill>
                  <a:srgbClr val="5B4D47"/>
                </a:solidFill>
              </a:uFill>
              <a:latin typeface="+mn-ea"/>
            </a:endParaRPr>
          </a:p>
          <a:p>
            <a:pPr algn="ctr"/>
            <a:r>
              <a:rPr kumimoji="1" lang="ja-JP" altLang="en-US" sz="2500" b="1" u="dotted" dirty="0">
                <a:solidFill>
                  <a:srgbClr val="5B4D47"/>
                </a:solidFill>
                <a:uFill>
                  <a:solidFill>
                    <a:srgbClr val="5B4D47"/>
                  </a:solidFill>
                </a:uFill>
                <a:latin typeface="+mn-ea"/>
              </a:rPr>
              <a:t>託児付き</a:t>
            </a:r>
            <a:endParaRPr kumimoji="1" lang="en-US" altLang="ja-JP" sz="2500" b="1" u="dotted" dirty="0">
              <a:solidFill>
                <a:srgbClr val="5B4D47"/>
              </a:solidFill>
              <a:uFill>
                <a:solidFill>
                  <a:srgbClr val="5B4D47"/>
                </a:solidFill>
              </a:uFill>
              <a:latin typeface="+mn-ea"/>
            </a:endParaRPr>
          </a:p>
        </p:txBody>
      </p:sp>
      <p:grpSp>
        <p:nvGrpSpPr>
          <p:cNvPr id="15" name="グループ化 14"/>
          <p:cNvGrpSpPr/>
          <p:nvPr/>
        </p:nvGrpSpPr>
        <p:grpSpPr>
          <a:xfrm>
            <a:off x="1082472" y="879617"/>
            <a:ext cx="5803278" cy="2563781"/>
            <a:chOff x="895522" y="566194"/>
            <a:chExt cx="5803278" cy="2563781"/>
          </a:xfrm>
        </p:grpSpPr>
        <p:grpSp>
          <p:nvGrpSpPr>
            <p:cNvPr id="13" name="グループ化 12"/>
            <p:cNvGrpSpPr/>
            <p:nvPr/>
          </p:nvGrpSpPr>
          <p:grpSpPr>
            <a:xfrm>
              <a:off x="895522" y="753513"/>
              <a:ext cx="5215526" cy="2376462"/>
              <a:chOff x="895522" y="753513"/>
              <a:chExt cx="5215526" cy="2376462"/>
            </a:xfrm>
          </p:grpSpPr>
          <p:sp>
            <p:nvSpPr>
              <p:cNvPr id="11" name="テキスト ボックス 10"/>
              <p:cNvSpPr txBox="1"/>
              <p:nvPr/>
            </p:nvSpPr>
            <p:spPr>
              <a:xfrm>
                <a:off x="895522" y="753513"/>
                <a:ext cx="4063933" cy="830997"/>
              </a:xfrm>
              <a:prstGeom prst="rect">
                <a:avLst/>
              </a:prstGeom>
              <a:noFill/>
            </p:spPr>
            <p:txBody>
              <a:bodyPr wrap="none" rtlCol="0">
                <a:spAutoFit/>
              </a:bodyPr>
              <a:lstStyle/>
              <a:p>
                <a:r>
                  <a:rPr kumimoji="1" lang="ja-JP" altLang="en-US" sz="2000" b="1" dirty="0">
                    <a:solidFill>
                      <a:srgbClr val="5B4D47"/>
                    </a:solidFill>
                    <a:latin typeface="游明朝" panose="02020400000000000000" pitchFamily="18" charset="-128"/>
                    <a:ea typeface="游明朝" panose="02020400000000000000" pitchFamily="18" charset="-128"/>
                  </a:rPr>
                  <a:t>会場・オンライン</a:t>
                </a:r>
                <a:endParaRPr kumimoji="1" lang="en-US" altLang="ja-JP" sz="2000" b="1" dirty="0">
                  <a:solidFill>
                    <a:srgbClr val="5B4D47"/>
                  </a:solidFill>
                  <a:latin typeface="游明朝" panose="02020400000000000000" pitchFamily="18" charset="-128"/>
                  <a:ea typeface="游明朝" panose="02020400000000000000" pitchFamily="18" charset="-128"/>
                </a:endParaRPr>
              </a:p>
              <a:p>
                <a:r>
                  <a:rPr kumimoji="1" lang="ja-JP" altLang="en-US" sz="2800" b="1" dirty="0">
                    <a:solidFill>
                      <a:srgbClr val="5B4D47"/>
                    </a:solidFill>
                    <a:latin typeface="游明朝" panose="02020400000000000000" pitchFamily="18" charset="-128"/>
                    <a:ea typeface="游明朝" panose="02020400000000000000" pitchFamily="18" charset="-128"/>
                  </a:rPr>
                  <a:t>ハイブリッド型セミナー</a:t>
                </a:r>
              </a:p>
            </p:txBody>
          </p:sp>
          <p:sp>
            <p:nvSpPr>
              <p:cNvPr id="12" name="角丸四角形 11"/>
              <p:cNvSpPr/>
              <p:nvPr/>
            </p:nvSpPr>
            <p:spPr>
              <a:xfrm>
                <a:off x="1006918" y="1590078"/>
                <a:ext cx="1008000" cy="972000"/>
              </a:xfrm>
              <a:prstGeom prst="roundRect">
                <a:avLst/>
              </a:prstGeom>
              <a:solidFill>
                <a:srgbClr val="FFE07D"/>
              </a:solidFill>
              <a:ln w="28575">
                <a:solidFill>
                  <a:srgbClr val="5B4D4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6000" dirty="0">
                    <a:solidFill>
                      <a:srgbClr val="5B4D47"/>
                    </a:solidFill>
                    <a:latin typeface="游明朝" panose="02020400000000000000" pitchFamily="18" charset="-128"/>
                    <a:ea typeface="游明朝" panose="02020400000000000000" pitchFamily="18" charset="-128"/>
                  </a:rPr>
                  <a:t>年</a:t>
                </a:r>
              </a:p>
            </p:txBody>
          </p:sp>
          <p:sp>
            <p:nvSpPr>
              <p:cNvPr id="8" name="角丸四角形 7"/>
              <p:cNvSpPr/>
              <p:nvPr/>
            </p:nvSpPr>
            <p:spPr>
              <a:xfrm>
                <a:off x="2211152" y="1590078"/>
                <a:ext cx="1008000" cy="972000"/>
              </a:xfrm>
              <a:prstGeom prst="roundRect">
                <a:avLst/>
              </a:prstGeom>
              <a:solidFill>
                <a:srgbClr val="FFE07D"/>
              </a:solidFill>
              <a:ln w="28575">
                <a:solidFill>
                  <a:srgbClr val="5B4D4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6000" dirty="0">
                    <a:solidFill>
                      <a:srgbClr val="5B4D47"/>
                    </a:solidFill>
                    <a:latin typeface="游明朝" panose="02020400000000000000" pitchFamily="18" charset="-128"/>
                    <a:ea typeface="游明朝" panose="02020400000000000000" pitchFamily="18" charset="-128"/>
                  </a:rPr>
                  <a:t>収</a:t>
                </a:r>
                <a:endParaRPr kumimoji="1" lang="en-US" altLang="ja-JP" sz="6000" dirty="0">
                  <a:solidFill>
                    <a:srgbClr val="5B4D47"/>
                  </a:solidFill>
                  <a:latin typeface="游明朝" panose="02020400000000000000" pitchFamily="18" charset="-128"/>
                  <a:ea typeface="游明朝" panose="02020400000000000000" pitchFamily="18" charset="-128"/>
                </a:endParaRPr>
              </a:p>
            </p:txBody>
          </p:sp>
          <p:sp>
            <p:nvSpPr>
              <p:cNvPr id="9" name="角丸四角形 8"/>
              <p:cNvSpPr/>
              <p:nvPr/>
            </p:nvSpPr>
            <p:spPr>
              <a:xfrm>
                <a:off x="3415386" y="1590078"/>
                <a:ext cx="1008000" cy="972000"/>
              </a:xfrm>
              <a:prstGeom prst="roundRect">
                <a:avLst/>
              </a:prstGeom>
              <a:solidFill>
                <a:srgbClr val="FFE07D"/>
              </a:solidFill>
              <a:ln w="28575">
                <a:solidFill>
                  <a:srgbClr val="5B4D4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6000" dirty="0">
                    <a:solidFill>
                      <a:srgbClr val="5B4D47"/>
                    </a:solidFill>
                    <a:latin typeface="游明朝" panose="02020400000000000000" pitchFamily="18" charset="-128"/>
                    <a:ea typeface="游明朝" panose="02020400000000000000" pitchFamily="18" charset="-128"/>
                  </a:rPr>
                  <a:t>の</a:t>
                </a:r>
              </a:p>
            </p:txBody>
          </p:sp>
          <p:sp>
            <p:nvSpPr>
              <p:cNvPr id="16" name="角丸四角形 15"/>
              <p:cNvSpPr/>
              <p:nvPr/>
            </p:nvSpPr>
            <p:spPr>
              <a:xfrm>
                <a:off x="4619619" y="1590078"/>
                <a:ext cx="1008000" cy="972000"/>
              </a:xfrm>
              <a:prstGeom prst="roundRect">
                <a:avLst/>
              </a:prstGeom>
              <a:solidFill>
                <a:srgbClr val="FFE07D"/>
              </a:solidFill>
              <a:ln w="28575">
                <a:solidFill>
                  <a:srgbClr val="5B4D4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6000" dirty="0">
                    <a:solidFill>
                      <a:srgbClr val="5B4D47"/>
                    </a:solidFill>
                    <a:latin typeface="游明朝" panose="02020400000000000000" pitchFamily="18" charset="-128"/>
                    <a:ea typeface="游明朝" panose="02020400000000000000" pitchFamily="18" charset="-128"/>
                  </a:rPr>
                  <a:t>壁</a:t>
                </a:r>
              </a:p>
            </p:txBody>
          </p:sp>
          <p:sp>
            <p:nvSpPr>
              <p:cNvPr id="17" name="テキスト ボックス 16"/>
              <p:cNvSpPr txBox="1"/>
              <p:nvPr/>
            </p:nvSpPr>
            <p:spPr>
              <a:xfrm>
                <a:off x="2503970" y="2499033"/>
                <a:ext cx="3607078" cy="630942"/>
              </a:xfrm>
              <a:prstGeom prst="rect">
                <a:avLst/>
              </a:prstGeom>
              <a:noFill/>
            </p:spPr>
            <p:txBody>
              <a:bodyPr wrap="none" rtlCol="0">
                <a:spAutoFit/>
              </a:bodyPr>
              <a:lstStyle/>
              <a:p>
                <a:r>
                  <a:rPr kumimoji="1" lang="ja-JP" altLang="en-US" sz="3500" b="1" spc="300" dirty="0">
                    <a:solidFill>
                      <a:srgbClr val="5B4D47"/>
                    </a:solidFill>
                    <a:latin typeface="HG教科書体" panose="02020609000000000000" pitchFamily="17" charset="-128"/>
                    <a:ea typeface="HG教科書体" panose="02020609000000000000" pitchFamily="17" charset="-128"/>
                  </a:rPr>
                  <a:t>について知ろう</a:t>
                </a:r>
                <a:endParaRPr kumimoji="1" lang="en-US" altLang="ja-JP" sz="3500" b="1" spc="300" dirty="0">
                  <a:solidFill>
                    <a:srgbClr val="5B4D47"/>
                  </a:solidFill>
                  <a:latin typeface="HG教科書体" panose="02020609000000000000" pitchFamily="17" charset="-128"/>
                  <a:ea typeface="HG教科書体" panose="02020609000000000000" pitchFamily="17" charset="-128"/>
                </a:endParaRPr>
              </a:p>
            </p:txBody>
          </p:sp>
        </p:grpSp>
        <p:grpSp>
          <p:nvGrpSpPr>
            <p:cNvPr id="7" name="グループ化 6"/>
            <p:cNvGrpSpPr/>
            <p:nvPr/>
          </p:nvGrpSpPr>
          <p:grpSpPr>
            <a:xfrm>
              <a:off x="3051648" y="566194"/>
              <a:ext cx="3647152" cy="547453"/>
              <a:chOff x="3051648" y="566194"/>
              <a:chExt cx="3647152" cy="547453"/>
            </a:xfrm>
          </p:grpSpPr>
          <p:sp>
            <p:nvSpPr>
              <p:cNvPr id="4" name="左中かっこ 3"/>
              <p:cNvSpPr/>
              <p:nvPr/>
            </p:nvSpPr>
            <p:spPr>
              <a:xfrm rot="16200000">
                <a:off x="4648468" y="-843699"/>
                <a:ext cx="374329" cy="3540363"/>
              </a:xfrm>
              <a:prstGeom prst="leftBrace">
                <a:avLst>
                  <a:gd name="adj1" fmla="val 198786"/>
                  <a:gd name="adj2" fmla="val 57964"/>
                </a:avLst>
              </a:prstGeom>
              <a:noFill/>
              <a:ln>
                <a:solidFill>
                  <a:srgbClr val="5B4D47">
                    <a:alpha val="9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3051648" y="566194"/>
                <a:ext cx="3647152" cy="276999"/>
              </a:xfrm>
              <a:prstGeom prst="rect">
                <a:avLst/>
              </a:prstGeom>
              <a:noFill/>
            </p:spPr>
            <p:txBody>
              <a:bodyPr wrap="none" rtlCol="0">
                <a:spAutoFit/>
              </a:bodyPr>
              <a:lstStyle/>
              <a:p>
                <a:r>
                  <a:rPr kumimoji="1" lang="ja-JP" altLang="en-US" sz="1200" spc="300" dirty="0">
                    <a:solidFill>
                      <a:srgbClr val="5B4D47"/>
                    </a:solidFill>
                    <a:latin typeface="HG丸ｺﾞｼｯｸM-PRO" panose="020F0600000000000000" pitchFamily="50" charset="-128"/>
                    <a:ea typeface="HG丸ｺﾞｼｯｸM-PRO" panose="020F0600000000000000" pitchFamily="50" charset="-128"/>
                    <a:cs typeface="MV Boli" panose="02000500030200090000" pitchFamily="2" charset="0"/>
                  </a:rPr>
                  <a:t>スマホ・タブレット・ＰＣでも受講可能</a:t>
                </a:r>
              </a:p>
            </p:txBody>
          </p:sp>
        </p:grpSp>
      </p:grpSp>
      <p:pic>
        <p:nvPicPr>
          <p:cNvPr id="18" name="図 17"/>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backgroundRemoval t="0" b="100000" l="0" r="100000">
                        <a14:foregroundMark x1="45861" y1="25050" x2="45861" y2="25050"/>
                        <a14:foregroundMark x1="50333" y1="52096" x2="50333" y2="52096"/>
                        <a14:foregroundMark x1="86204" y1="9780" x2="86204" y2="9780"/>
                      </a14:backgroundRemoval>
                    </a14:imgEffect>
                  </a14:imgLayer>
                </a14:imgProps>
              </a:ext>
              <a:ext uri="{28A0092B-C50C-407E-A947-70E740481C1C}">
                <a14:useLocalDpi xmlns:a14="http://schemas.microsoft.com/office/drawing/2010/main" val="0"/>
              </a:ext>
            </a:extLst>
          </a:blip>
          <a:stretch>
            <a:fillRect/>
          </a:stretch>
        </p:blipFill>
        <p:spPr>
          <a:xfrm rot="20995709">
            <a:off x="6048042" y="1653417"/>
            <a:ext cx="679510" cy="647810"/>
          </a:xfrm>
          <a:prstGeom prst="rect">
            <a:avLst/>
          </a:prstGeom>
          <a:noFill/>
          <a:ln>
            <a:noFill/>
          </a:ln>
        </p:spPr>
      </p:pic>
      <p:pic>
        <p:nvPicPr>
          <p:cNvPr id="19" name="図 18"/>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ackgroundRemoval t="0" b="100000" l="0" r="100000">
                        <a14:foregroundMark x1="45861" y1="25050" x2="45861" y2="25050"/>
                        <a14:foregroundMark x1="50333" y1="52096" x2="50333" y2="52096"/>
                        <a14:foregroundMark x1="86204" y1="9780" x2="86204" y2="9780"/>
                      </a14:backgroundRemoval>
                    </a14:imgEffect>
                  </a14:imgLayer>
                </a14:imgProps>
              </a:ext>
              <a:ext uri="{28A0092B-C50C-407E-A947-70E740481C1C}">
                <a14:useLocalDpi xmlns:a14="http://schemas.microsoft.com/office/drawing/2010/main" val="0"/>
              </a:ext>
            </a:extLst>
          </a:blip>
          <a:stretch>
            <a:fillRect/>
          </a:stretch>
        </p:blipFill>
        <p:spPr>
          <a:xfrm rot="334885">
            <a:off x="6404171" y="2372911"/>
            <a:ext cx="372218" cy="354854"/>
          </a:xfrm>
          <a:prstGeom prst="rect">
            <a:avLst/>
          </a:prstGeom>
          <a:noFill/>
          <a:ln>
            <a:noFill/>
          </a:ln>
        </p:spPr>
      </p:pic>
      <p:pic>
        <p:nvPicPr>
          <p:cNvPr id="20" name="図 19"/>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backgroundRemoval t="0" b="100000" l="0" r="100000">
                        <a14:foregroundMark x1="45861" y1="25050" x2="45861" y2="25050"/>
                        <a14:foregroundMark x1="50333" y1="52096" x2="50333" y2="52096"/>
                        <a14:foregroundMark x1="86204" y1="9780" x2="86204" y2="9780"/>
                      </a14:backgroundRemoval>
                    </a14:imgEffect>
                  </a14:imgLayer>
                </a14:imgProps>
              </a:ext>
              <a:ext uri="{28A0092B-C50C-407E-A947-70E740481C1C}">
                <a14:useLocalDpi xmlns:a14="http://schemas.microsoft.com/office/drawing/2010/main" val="0"/>
              </a:ext>
            </a:extLst>
          </a:blip>
          <a:stretch>
            <a:fillRect/>
          </a:stretch>
        </p:blipFill>
        <p:spPr>
          <a:xfrm rot="334885">
            <a:off x="5984175" y="2404903"/>
            <a:ext cx="372218" cy="354854"/>
          </a:xfrm>
          <a:prstGeom prst="rect">
            <a:avLst/>
          </a:prstGeom>
          <a:noFill/>
          <a:ln>
            <a:noFill/>
          </a:ln>
        </p:spPr>
      </p:pic>
      <p:pic>
        <p:nvPicPr>
          <p:cNvPr id="21" name="図 20"/>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backgroundRemoval t="0" b="100000" l="0" r="100000">
                        <a14:foregroundMark x1="45861" y1="25050" x2="45861" y2="25050"/>
                        <a14:foregroundMark x1="50333" y1="52096" x2="50333" y2="52096"/>
                        <a14:foregroundMark x1="86204" y1="9780" x2="86204" y2="9780"/>
                      </a14:backgroundRemoval>
                    </a14:imgEffect>
                  </a14:imgLayer>
                </a14:imgProps>
              </a:ext>
              <a:ext uri="{28A0092B-C50C-407E-A947-70E740481C1C}">
                <a14:useLocalDpi xmlns:a14="http://schemas.microsoft.com/office/drawing/2010/main" val="0"/>
              </a:ext>
            </a:extLst>
          </a:blip>
          <a:stretch>
            <a:fillRect/>
          </a:stretch>
        </p:blipFill>
        <p:spPr>
          <a:xfrm rot="16624471">
            <a:off x="253642" y="2167310"/>
            <a:ext cx="679510" cy="647810"/>
          </a:xfrm>
          <a:prstGeom prst="rect">
            <a:avLst/>
          </a:prstGeom>
          <a:noFill/>
          <a:ln>
            <a:noFill/>
          </a:ln>
        </p:spPr>
      </p:pic>
      <p:pic>
        <p:nvPicPr>
          <p:cNvPr id="23" name="図 22"/>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backgroundRemoval t="0" b="100000" l="0" r="100000">
                        <a14:foregroundMark x1="45861" y1="25050" x2="45861" y2="25050"/>
                        <a14:foregroundMark x1="50333" y1="52096" x2="50333" y2="52096"/>
                        <a14:foregroundMark x1="86204" y1="9780" x2="86204" y2="9780"/>
                      </a14:backgroundRemoval>
                    </a14:imgEffect>
                  </a14:imgLayer>
                </a14:imgProps>
              </a:ext>
              <a:ext uri="{28A0092B-C50C-407E-A947-70E740481C1C}">
                <a14:useLocalDpi xmlns:a14="http://schemas.microsoft.com/office/drawing/2010/main" val="0"/>
              </a:ext>
            </a:extLst>
          </a:blip>
          <a:stretch>
            <a:fillRect/>
          </a:stretch>
        </p:blipFill>
        <p:spPr>
          <a:xfrm rot="16526838">
            <a:off x="576279" y="1865108"/>
            <a:ext cx="372218" cy="354854"/>
          </a:xfrm>
          <a:prstGeom prst="rect">
            <a:avLst/>
          </a:prstGeom>
          <a:noFill/>
          <a:ln>
            <a:noFill/>
          </a:ln>
        </p:spPr>
      </p:pic>
      <p:cxnSp>
        <p:nvCxnSpPr>
          <p:cNvPr id="25" name="直線コネクタ 24"/>
          <p:cNvCxnSpPr/>
          <p:nvPr/>
        </p:nvCxnSpPr>
        <p:spPr>
          <a:xfrm>
            <a:off x="1601231" y="801982"/>
            <a:ext cx="5256769" cy="17242"/>
          </a:xfrm>
          <a:prstGeom prst="line">
            <a:avLst/>
          </a:prstGeom>
          <a:ln w="9525" cap="flat" cmpd="sng" algn="ctr">
            <a:solidFill>
              <a:schemeClr val="bg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7" name="テキスト ボックス 26"/>
          <p:cNvSpPr txBox="1"/>
          <p:nvPr/>
        </p:nvSpPr>
        <p:spPr>
          <a:xfrm>
            <a:off x="2400400" y="-73036"/>
            <a:ext cx="4457600" cy="784830"/>
          </a:xfrm>
          <a:prstGeom prst="rect">
            <a:avLst/>
          </a:prstGeom>
          <a:noFill/>
        </p:spPr>
        <p:txBody>
          <a:bodyPr wrap="square" rtlCol="0">
            <a:spAutoFit/>
          </a:bodyPr>
          <a:lstStyle/>
          <a:p>
            <a:pPr>
              <a:lnSpc>
                <a:spcPct val="150000"/>
              </a:lnSpc>
            </a:pPr>
            <a:r>
              <a:rPr lang="ja-JP" altLang="en-US" sz="2000" b="1" spc="600" dirty="0">
                <a:ln w="22225">
                  <a:noFill/>
                  <a:prstDash val="solid"/>
                </a:ln>
                <a:solidFill>
                  <a:srgbClr val="88736A"/>
                </a:solidFill>
                <a:latin typeface="メイリオ" panose="020B0604030504040204" pitchFamily="50" charset="-128"/>
                <a:ea typeface="メイリオ" panose="020B0604030504040204" pitchFamily="50" charset="-128"/>
              </a:rPr>
              <a:t>就職・子育て応援セミナー</a:t>
            </a:r>
            <a:endParaRPr lang="en-US" altLang="ja-JP" sz="2000" b="1" spc="600" dirty="0">
              <a:ln w="22225">
                <a:noFill/>
                <a:prstDash val="solid"/>
              </a:ln>
              <a:solidFill>
                <a:srgbClr val="88736A"/>
              </a:solidFill>
              <a:latin typeface="メイリオ" panose="020B0604030504040204" pitchFamily="50" charset="-128"/>
              <a:ea typeface="メイリオ" panose="020B0604030504040204" pitchFamily="50" charset="-128"/>
            </a:endParaRPr>
          </a:p>
          <a:p>
            <a:r>
              <a:rPr lang="ja-JP" altLang="en-US" sz="1500" b="1" spc="-150" dirty="0">
                <a:ln w="22225">
                  <a:noFill/>
                  <a:prstDash val="solid"/>
                </a:ln>
                <a:solidFill>
                  <a:srgbClr val="88736A"/>
                </a:solidFill>
                <a:latin typeface="+mn-ea"/>
              </a:rPr>
              <a:t>　　</a:t>
            </a:r>
            <a:r>
              <a:rPr lang="ja-JP" altLang="en-US" sz="1500" b="1" u="sng" spc="-150" dirty="0">
                <a:ln w="22225">
                  <a:noFill/>
                  <a:prstDash val="solid"/>
                </a:ln>
                <a:solidFill>
                  <a:srgbClr val="5B4D47"/>
                </a:solidFill>
                <a:latin typeface="+mn-ea"/>
              </a:rPr>
              <a:t>受講方法が選べます：会場 またはオンライン受講</a:t>
            </a:r>
            <a:endParaRPr lang="en-US" altLang="ja-JP" sz="1500" b="1" u="sng" spc="-150" dirty="0">
              <a:ln w="22225">
                <a:noFill/>
                <a:prstDash val="solid"/>
              </a:ln>
              <a:solidFill>
                <a:srgbClr val="5B4D47"/>
              </a:solidFill>
              <a:latin typeface="+mn-ea"/>
            </a:endParaRPr>
          </a:p>
        </p:txBody>
      </p:sp>
      <p:pic>
        <p:nvPicPr>
          <p:cNvPr id="29" name="図 28"/>
          <p:cNvPicPr>
            <a:picLocks noChangeAspect="1"/>
          </p:cNvPicPr>
          <p:nvPr/>
        </p:nvPicPr>
        <p:blipFill>
          <a:blip r:embed="rId6" cstate="print">
            <a:lum bright="70000" contrast="-70000"/>
            <a:extLst>
              <a:ext uri="{BEBA8EAE-BF5A-486C-A8C5-ECC9F3942E4B}">
                <a14:imgProps xmlns:a14="http://schemas.microsoft.com/office/drawing/2010/main">
                  <a14:imgLayer r:embed="rId7">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1579650" y="275284"/>
            <a:ext cx="380148" cy="443659"/>
          </a:xfrm>
          <a:prstGeom prst="rect">
            <a:avLst/>
          </a:prstGeom>
        </p:spPr>
      </p:pic>
      <p:pic>
        <p:nvPicPr>
          <p:cNvPr id="30" name="図 29"/>
          <p:cNvPicPr>
            <a:picLocks noChangeAspect="1"/>
          </p:cNvPicPr>
          <p:nvPr/>
        </p:nvPicPr>
        <p:blipFill>
          <a:blip r:embed="rId8" cstate="print">
            <a:lum bright="70000" contrast="-70000"/>
            <a:extLst>
              <a:ext uri="{BEBA8EAE-BF5A-486C-A8C5-ECC9F3942E4B}">
                <a14:imgProps xmlns:a14="http://schemas.microsoft.com/office/drawing/2010/main">
                  <a14:imgLayer r:embed="rId9">
                    <a14:imgEffect>
                      <a14:backgroundRemoval t="0" b="98846" l="0" r="100000"/>
                    </a14:imgEffect>
                  </a14:imgLayer>
                </a14:imgProps>
              </a:ext>
              <a:ext uri="{28A0092B-C50C-407E-A947-70E740481C1C}">
                <a14:useLocalDpi xmlns:a14="http://schemas.microsoft.com/office/drawing/2010/main" val="0"/>
              </a:ext>
            </a:extLst>
          </a:blip>
          <a:stretch>
            <a:fillRect/>
          </a:stretch>
        </p:blipFill>
        <p:spPr>
          <a:xfrm>
            <a:off x="1996867" y="279587"/>
            <a:ext cx="449370" cy="443659"/>
          </a:xfrm>
          <a:prstGeom prst="rect">
            <a:avLst/>
          </a:prstGeom>
          <a:ln>
            <a:noFill/>
          </a:ln>
        </p:spPr>
      </p:pic>
      <p:sp>
        <p:nvSpPr>
          <p:cNvPr id="34" name="正方形/長方形 33"/>
          <p:cNvSpPr/>
          <p:nvPr/>
        </p:nvSpPr>
        <p:spPr>
          <a:xfrm>
            <a:off x="71874" y="9436280"/>
            <a:ext cx="6845529" cy="323165"/>
          </a:xfrm>
          <a:prstGeom prst="rect">
            <a:avLst/>
          </a:prstGeom>
        </p:spPr>
        <p:txBody>
          <a:bodyPr wrap="square">
            <a:spAutoFit/>
          </a:bodyPr>
          <a:lstStyle/>
          <a:p>
            <a:pPr lvl="0"/>
            <a:r>
              <a:rPr lang="ja-JP" altLang="en-US" sz="1400" b="1" spc="-150" dirty="0">
                <a:solidFill>
                  <a:schemeClr val="bg2">
                    <a:lumMod val="25000"/>
                  </a:schemeClr>
                </a:solidFill>
                <a:latin typeface="HG丸ｺﾞｼｯｸM-PRO" panose="020F0600000000000000" pitchFamily="50" charset="-128"/>
                <a:ea typeface="HG丸ｺﾞｼｯｸM-PRO" panose="020F0600000000000000" pitchFamily="50" charset="-128"/>
              </a:rPr>
              <a:t>お問い合わせ先：ハローワーク米子 マザーズコーナー</a:t>
            </a:r>
            <a:r>
              <a:rPr lang="ja-JP" altLang="en-US" sz="1200" b="1" spc="-150" dirty="0">
                <a:solidFill>
                  <a:schemeClr val="bg2">
                    <a:lumMod val="25000"/>
                  </a:schemeClr>
                </a:solidFill>
                <a:latin typeface="HG丸ｺﾞｼｯｸM-PRO" panose="020F0600000000000000" pitchFamily="50" charset="-128"/>
                <a:ea typeface="HG丸ｺﾞｼｯｸM-PRO" panose="020F0600000000000000" pitchFamily="50" charset="-128"/>
              </a:rPr>
              <a:t>　</a:t>
            </a:r>
            <a:r>
              <a:rPr lang="en-US" altLang="ja-JP" sz="1500" b="1" u="sng" spc="300" dirty="0">
                <a:solidFill>
                  <a:schemeClr val="bg2">
                    <a:lumMod val="25000"/>
                  </a:schemeClr>
                </a:solidFill>
                <a:latin typeface="HG丸ｺﾞｼｯｸM-PRO" panose="020F0600000000000000" pitchFamily="50" charset="-128"/>
                <a:ea typeface="HG丸ｺﾞｼｯｸM-PRO" panose="020F0600000000000000" pitchFamily="50" charset="-128"/>
              </a:rPr>
              <a:t>0859-33-3911</a:t>
            </a:r>
          </a:p>
        </p:txBody>
      </p:sp>
      <p:grpSp>
        <p:nvGrpSpPr>
          <p:cNvPr id="57" name="グループ化 56"/>
          <p:cNvGrpSpPr/>
          <p:nvPr/>
        </p:nvGrpSpPr>
        <p:grpSpPr>
          <a:xfrm>
            <a:off x="-94485" y="5652092"/>
            <a:ext cx="7097942" cy="3726410"/>
            <a:chOff x="-130065" y="5754789"/>
            <a:chExt cx="7101918" cy="3878479"/>
          </a:xfrm>
        </p:grpSpPr>
        <p:sp>
          <p:nvSpPr>
            <p:cNvPr id="45" name="正方形/長方形 44"/>
            <p:cNvSpPr/>
            <p:nvPr/>
          </p:nvSpPr>
          <p:spPr>
            <a:xfrm>
              <a:off x="-31235" y="6162421"/>
              <a:ext cx="6916985" cy="34708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5"/>
            <p:cNvGrpSpPr/>
            <p:nvPr/>
          </p:nvGrpSpPr>
          <p:grpSpPr>
            <a:xfrm>
              <a:off x="-130065" y="5754789"/>
              <a:ext cx="7101918" cy="1267771"/>
              <a:chOff x="8419" y="4372727"/>
              <a:chExt cx="7101918" cy="1267771"/>
            </a:xfrm>
          </p:grpSpPr>
          <p:pic>
            <p:nvPicPr>
              <p:cNvPr id="36" name="図 35"/>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7783329">
                <a:off x="27726" y="4391880"/>
                <a:ext cx="1185362" cy="1223976"/>
              </a:xfrm>
              <a:prstGeom prst="rect">
                <a:avLst/>
              </a:prstGeom>
            </p:spPr>
          </p:pic>
          <p:pic>
            <p:nvPicPr>
              <p:cNvPr id="37" name="図 36"/>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749658" y="4391985"/>
                <a:ext cx="1307501" cy="1218292"/>
              </a:xfrm>
              <a:prstGeom prst="rect">
                <a:avLst/>
              </a:prstGeom>
            </p:spPr>
          </p:pic>
          <p:pic>
            <p:nvPicPr>
              <p:cNvPr id="38" name="図 37"/>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1640537" y="4391985"/>
                <a:ext cx="1307501" cy="1218292"/>
              </a:xfrm>
              <a:prstGeom prst="rect">
                <a:avLst/>
              </a:prstGeom>
            </p:spPr>
          </p:pic>
          <p:pic>
            <p:nvPicPr>
              <p:cNvPr id="39" name="図 38"/>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2413661" y="4389747"/>
                <a:ext cx="1307501" cy="1218292"/>
              </a:xfrm>
              <a:prstGeom prst="rect">
                <a:avLst/>
              </a:prstGeom>
            </p:spPr>
          </p:pic>
          <p:pic>
            <p:nvPicPr>
              <p:cNvPr id="40" name="図 39"/>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3333856" y="4389747"/>
                <a:ext cx="1307501" cy="1218292"/>
              </a:xfrm>
              <a:prstGeom prst="rect">
                <a:avLst/>
              </a:prstGeom>
            </p:spPr>
          </p:pic>
          <p:pic>
            <p:nvPicPr>
              <p:cNvPr id="41" name="図 40"/>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4224735" y="4389747"/>
                <a:ext cx="1307501" cy="1218292"/>
              </a:xfrm>
              <a:prstGeom prst="rect">
                <a:avLst/>
              </a:prstGeom>
            </p:spPr>
          </p:pic>
          <p:pic>
            <p:nvPicPr>
              <p:cNvPr id="42" name="図 41"/>
              <p:cNvPicPr>
                <a:picLocks noChangeAspect="1"/>
              </p:cNvPicPr>
              <p:nvPr/>
            </p:nvPicPr>
            <p:blipFill>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tretch>
                <a:fillRect/>
              </a:stretch>
            </p:blipFill>
            <p:spPr>
              <a:xfrm rot="9335066">
                <a:off x="5074322" y="4372727"/>
                <a:ext cx="1307501" cy="1218292"/>
              </a:xfrm>
              <a:prstGeom prst="rect">
                <a:avLst/>
              </a:prstGeom>
            </p:spPr>
          </p:pic>
          <p:pic>
            <p:nvPicPr>
              <p:cNvPr id="43" name="図 42"/>
              <p:cNvPicPr>
                <a:picLocks noChangeAspect="1"/>
              </p:cNvPicPr>
              <p:nvPr/>
            </p:nvPicPr>
            <p:blipFill rotWithShape="1">
              <a:blip r:embed="rId10" cstate="print">
                <a:lum bright="70000" contrast="-70000"/>
                <a:extLst>
                  <a:ext uri="{BEBA8EAE-BF5A-486C-A8C5-ECC9F3942E4B}">
                    <a14:imgProps xmlns:a14="http://schemas.microsoft.com/office/drawing/2010/main">
                      <a14:imgLayer r:embed="rId11">
                        <a14:imgEffect>
                          <a14:backgroundRemoval t="0" b="99231" l="0" r="97491"/>
                        </a14:imgEffect>
                      </a14:imgLayer>
                    </a14:imgProps>
                  </a:ext>
                  <a:ext uri="{28A0092B-C50C-407E-A947-70E740481C1C}">
                    <a14:useLocalDpi xmlns:a14="http://schemas.microsoft.com/office/drawing/2010/main" val="0"/>
                  </a:ext>
                </a:extLst>
              </a:blip>
              <a:srcRect l="-5673" t="-903" b="-228"/>
              <a:stretch/>
            </p:blipFill>
            <p:spPr>
              <a:xfrm rot="9335066">
                <a:off x="6005271" y="4414004"/>
                <a:ext cx="1105066" cy="1226494"/>
              </a:xfrm>
              <a:prstGeom prst="rect">
                <a:avLst/>
              </a:prstGeom>
            </p:spPr>
          </p:pic>
        </p:grpSp>
      </p:grpSp>
      <p:grpSp>
        <p:nvGrpSpPr>
          <p:cNvPr id="51" name="グループ化 50"/>
          <p:cNvGrpSpPr/>
          <p:nvPr/>
        </p:nvGrpSpPr>
        <p:grpSpPr>
          <a:xfrm>
            <a:off x="2386009" y="3658993"/>
            <a:ext cx="4448654" cy="1048297"/>
            <a:chOff x="2467030" y="3958822"/>
            <a:chExt cx="4448654" cy="1048297"/>
          </a:xfrm>
        </p:grpSpPr>
        <p:sp>
          <p:nvSpPr>
            <p:cNvPr id="49" name="フローチャート: 端子 48"/>
            <p:cNvSpPr/>
            <p:nvPr/>
          </p:nvSpPr>
          <p:spPr>
            <a:xfrm>
              <a:off x="2611304" y="3958822"/>
              <a:ext cx="1033843" cy="378786"/>
            </a:xfrm>
            <a:prstGeom prst="flowChartTerminator">
              <a:avLst/>
            </a:prstGeom>
            <a:solidFill>
              <a:srgbClr val="FEEB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rgbClr val="5B4D47"/>
                  </a:solidFill>
                  <a:latin typeface="HG丸ｺﾞｼｯｸM-PRO" panose="020F0600000000000000" pitchFamily="50" charset="-128"/>
                  <a:ea typeface="HG丸ｺﾞｼｯｸM-PRO" panose="020F0600000000000000" pitchFamily="50" charset="-128"/>
                </a:rPr>
                <a:t>テーマ</a:t>
              </a:r>
            </a:p>
          </p:txBody>
        </p:sp>
        <p:sp>
          <p:nvSpPr>
            <p:cNvPr id="50" name="テキスト ボックス 49"/>
            <p:cNvSpPr txBox="1"/>
            <p:nvPr/>
          </p:nvSpPr>
          <p:spPr>
            <a:xfrm>
              <a:off x="2467030" y="3960679"/>
              <a:ext cx="4448654" cy="1046440"/>
            </a:xfrm>
            <a:prstGeom prst="rect">
              <a:avLst/>
            </a:prstGeom>
            <a:noFill/>
          </p:spPr>
          <p:txBody>
            <a:bodyPr wrap="none" rtlCol="0">
              <a:spAutoFit/>
            </a:bodyPr>
            <a:lstStyle/>
            <a:p>
              <a:r>
                <a:rPr kumimoji="1" lang="ja-JP" altLang="en-US"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sz="1500"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sz="1500" dirty="0">
                  <a:solidFill>
                    <a:schemeClr val="bg2">
                      <a:lumMod val="10000"/>
                    </a:schemeClr>
                  </a:solidFill>
                  <a:latin typeface="メイリオ" panose="020B0604030504040204" pitchFamily="50" charset="-128"/>
                  <a:ea typeface="メイリオ" panose="020B0604030504040204" pitchFamily="50" charset="-128"/>
                </a:rPr>
                <a:t>「あなたにベストな働き方とは？」</a:t>
              </a:r>
              <a:endParaRPr kumimoji="1" lang="en-US" altLang="ja-JP" sz="1500" dirty="0">
                <a:solidFill>
                  <a:schemeClr val="bg2">
                    <a:lumMod val="10000"/>
                  </a:schemeClr>
                </a:solidFill>
                <a:latin typeface="メイリオ" panose="020B0604030504040204" pitchFamily="50" charset="-128"/>
                <a:ea typeface="メイリオ" panose="020B0604030504040204" pitchFamily="50" charset="-128"/>
              </a:endParaRPr>
            </a:p>
            <a:p>
              <a:pPr>
                <a:lnSpc>
                  <a:spcPct val="200000"/>
                </a:lnSpc>
              </a:pPr>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103</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万、</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130</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万の壁って何？　扶養内、扶養外の違いは</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a:t>
              </a:r>
            </a:p>
            <a:p>
              <a:pPr>
                <a:lnSpc>
                  <a:spcPct val="150000"/>
                </a:lnSpc>
              </a:pP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 求人票の見方を知ってベストな働き方を考えませんか？</a:t>
              </a:r>
            </a:p>
          </p:txBody>
        </p:sp>
      </p:grpSp>
      <p:sp>
        <p:nvSpPr>
          <p:cNvPr id="52" name="テキスト ボックス 51"/>
          <p:cNvSpPr txBox="1"/>
          <p:nvPr/>
        </p:nvSpPr>
        <p:spPr>
          <a:xfrm>
            <a:off x="83920" y="3023641"/>
            <a:ext cx="2005677" cy="1477328"/>
          </a:xfrm>
          <a:prstGeom prst="rect">
            <a:avLst/>
          </a:prstGeom>
          <a:noFill/>
        </p:spPr>
        <p:txBody>
          <a:bodyPr wrap="none" rtlCol="0">
            <a:spAutoFit/>
          </a:bodyPr>
          <a:lstStyle/>
          <a:p>
            <a:r>
              <a:rPr kumimoji="1" lang="ja-JP" altLang="en-US" sz="1000" b="1" spc="-150" dirty="0">
                <a:ln w="22225">
                  <a:noFill/>
                  <a:prstDash val="solid"/>
                </a:ln>
                <a:solidFill>
                  <a:srgbClr val="5B4D47"/>
                </a:solidFill>
                <a:latin typeface="Palatino Linotype" panose="02040502050505030304" pitchFamily="18" charset="0"/>
              </a:rPr>
              <a:t>　</a:t>
            </a:r>
            <a:r>
              <a:rPr kumimoji="1" lang="en-US" altLang="ja-JP" sz="4000" b="1" spc="-150" dirty="0">
                <a:ln w="22225">
                  <a:noFill/>
                  <a:prstDash val="solid"/>
                </a:ln>
                <a:solidFill>
                  <a:srgbClr val="5B4D47"/>
                </a:solidFill>
                <a:latin typeface="Palatino Linotype" panose="02040502050505030304" pitchFamily="18" charset="0"/>
              </a:rPr>
              <a:t>12</a:t>
            </a:r>
            <a:r>
              <a:rPr kumimoji="1" lang="en-US" altLang="ja-JP" sz="6000" b="1" spc="-150" dirty="0">
                <a:ln w="22225">
                  <a:noFill/>
                  <a:prstDash val="solid"/>
                </a:ln>
                <a:solidFill>
                  <a:srgbClr val="5B4D47"/>
                </a:solidFill>
                <a:latin typeface="Palatino Linotype" panose="02040502050505030304" pitchFamily="18" charset="0"/>
              </a:rPr>
              <a:t>/</a:t>
            </a:r>
            <a:r>
              <a:rPr kumimoji="1" lang="en-US" altLang="ja-JP" sz="7000" b="1" spc="-150" dirty="0">
                <a:ln w="22225">
                  <a:noFill/>
                  <a:prstDash val="solid"/>
                </a:ln>
                <a:solidFill>
                  <a:srgbClr val="5B4D47"/>
                </a:solidFill>
                <a:latin typeface="Palatino Linotype" panose="02040502050505030304" pitchFamily="18" charset="0"/>
              </a:rPr>
              <a:t>16</a:t>
            </a:r>
          </a:p>
          <a:p>
            <a:r>
              <a:rPr kumimoji="1" lang="en-US" altLang="ja-JP" sz="2000" b="1" spc="-150" dirty="0">
                <a:ln w="22225">
                  <a:noFill/>
                  <a:prstDash val="solid"/>
                </a:ln>
                <a:solidFill>
                  <a:srgbClr val="5B4D47"/>
                </a:solidFill>
                <a:latin typeface="Palatino Linotype" panose="02040502050505030304" pitchFamily="18" charset="0"/>
              </a:rPr>
              <a:t>10</a:t>
            </a:r>
            <a:r>
              <a:rPr kumimoji="1" lang="ja-JP" altLang="en-US" sz="2000" b="1" spc="-150" dirty="0">
                <a:ln w="22225">
                  <a:noFill/>
                  <a:prstDash val="solid"/>
                </a:ln>
                <a:solidFill>
                  <a:srgbClr val="5B4D47"/>
                </a:solidFill>
                <a:latin typeface="Palatino Linotype" panose="02040502050505030304" pitchFamily="18" charset="0"/>
              </a:rPr>
              <a:t>：</a:t>
            </a:r>
            <a:r>
              <a:rPr kumimoji="1" lang="en-US" altLang="ja-JP" sz="2000" b="1" spc="-150" dirty="0">
                <a:ln w="22225">
                  <a:noFill/>
                  <a:prstDash val="solid"/>
                </a:ln>
                <a:solidFill>
                  <a:srgbClr val="5B4D47"/>
                </a:solidFill>
                <a:latin typeface="Palatino Linotype" panose="02040502050505030304" pitchFamily="18" charset="0"/>
              </a:rPr>
              <a:t>00</a:t>
            </a:r>
            <a:r>
              <a:rPr kumimoji="1" lang="ja-JP" altLang="en-US" sz="2000" b="1" spc="-150" dirty="0">
                <a:ln w="22225">
                  <a:noFill/>
                  <a:prstDash val="solid"/>
                </a:ln>
                <a:solidFill>
                  <a:srgbClr val="5B4D47"/>
                </a:solidFill>
                <a:latin typeface="Palatino Linotype" panose="02040502050505030304" pitchFamily="18" charset="0"/>
              </a:rPr>
              <a:t>～</a:t>
            </a:r>
            <a:r>
              <a:rPr kumimoji="1" lang="en-US" altLang="ja-JP" sz="2000" b="1" spc="-150" dirty="0">
                <a:ln w="22225">
                  <a:noFill/>
                  <a:prstDash val="solid"/>
                </a:ln>
                <a:solidFill>
                  <a:srgbClr val="5B4D47"/>
                </a:solidFill>
                <a:latin typeface="Palatino Linotype" panose="02040502050505030304" pitchFamily="18" charset="0"/>
              </a:rPr>
              <a:t>11</a:t>
            </a:r>
            <a:r>
              <a:rPr kumimoji="1" lang="ja-JP" altLang="en-US" sz="2000" b="1" spc="-150" dirty="0">
                <a:ln w="22225">
                  <a:noFill/>
                  <a:prstDash val="solid"/>
                </a:ln>
                <a:solidFill>
                  <a:srgbClr val="5B4D47"/>
                </a:solidFill>
                <a:latin typeface="Palatino Linotype" panose="02040502050505030304" pitchFamily="18" charset="0"/>
              </a:rPr>
              <a:t>：</a:t>
            </a:r>
            <a:r>
              <a:rPr kumimoji="1" lang="en-US" altLang="ja-JP" sz="2000" b="1" spc="-150" dirty="0">
                <a:ln w="22225">
                  <a:noFill/>
                  <a:prstDash val="solid"/>
                </a:ln>
                <a:solidFill>
                  <a:srgbClr val="5B4D47"/>
                </a:solidFill>
                <a:latin typeface="Palatino Linotype" panose="02040502050505030304" pitchFamily="18" charset="0"/>
              </a:rPr>
              <a:t>30</a:t>
            </a:r>
            <a:r>
              <a:rPr kumimoji="1" lang="ja-JP" altLang="en-US" sz="2000" b="1" spc="-150" dirty="0">
                <a:ln w="22225">
                  <a:noFill/>
                  <a:prstDash val="solid"/>
                </a:ln>
                <a:solidFill>
                  <a:srgbClr val="5B4D47"/>
                </a:solidFill>
                <a:latin typeface="Palatino Linotype" panose="02040502050505030304" pitchFamily="18" charset="0"/>
              </a:rPr>
              <a:t>　</a:t>
            </a:r>
          </a:p>
        </p:txBody>
      </p:sp>
      <p:sp>
        <p:nvSpPr>
          <p:cNvPr id="58" name="フローチャート: 端子 57"/>
          <p:cNvSpPr/>
          <p:nvPr/>
        </p:nvSpPr>
        <p:spPr>
          <a:xfrm>
            <a:off x="222297" y="5918856"/>
            <a:ext cx="2951142" cy="261272"/>
          </a:xfrm>
          <a:prstGeom prst="roundRect">
            <a:avLst>
              <a:gd name="adj" fmla="val 31290"/>
            </a:avLst>
          </a:prstGeom>
          <a:solidFill>
            <a:schemeClr val="accent5">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ja-JP" altLang="en-US" sz="1500" b="1" spc="300" dirty="0">
                <a:solidFill>
                  <a:schemeClr val="bg2">
                    <a:lumMod val="25000"/>
                  </a:schemeClr>
                </a:solidFill>
                <a:latin typeface="游ゴシック" panose="020B0400000000000000" pitchFamily="50" charset="-128"/>
                <a:ea typeface="游ゴシック" panose="020B0400000000000000" pitchFamily="50" charset="-128"/>
              </a:rPr>
              <a:t>申込方法</a:t>
            </a:r>
          </a:p>
        </p:txBody>
      </p:sp>
      <p:grpSp>
        <p:nvGrpSpPr>
          <p:cNvPr id="65" name="グループ化 64"/>
          <p:cNvGrpSpPr/>
          <p:nvPr/>
        </p:nvGrpSpPr>
        <p:grpSpPr>
          <a:xfrm>
            <a:off x="180993" y="6185203"/>
            <a:ext cx="6544959" cy="1009224"/>
            <a:chOff x="87123" y="6638183"/>
            <a:chExt cx="6544959" cy="1121766"/>
          </a:xfrm>
        </p:grpSpPr>
        <p:sp>
          <p:nvSpPr>
            <p:cNvPr id="63" name="正方形/長方形 62"/>
            <p:cNvSpPr/>
            <p:nvPr/>
          </p:nvSpPr>
          <p:spPr>
            <a:xfrm>
              <a:off x="87123" y="6880166"/>
              <a:ext cx="6544959" cy="87978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0" name="テキスト ボックス 59"/>
            <p:cNvSpPr txBox="1"/>
            <p:nvPr/>
          </p:nvSpPr>
          <p:spPr>
            <a:xfrm>
              <a:off x="276536" y="6638183"/>
              <a:ext cx="5459780" cy="1103265"/>
            </a:xfrm>
            <a:prstGeom prst="rect">
              <a:avLst/>
            </a:prstGeom>
            <a:solidFill>
              <a:schemeClr val="bg1"/>
            </a:solidFill>
          </p:spPr>
          <p:txBody>
            <a:bodyPr wrap="square" rtlCol="0">
              <a:spAutoFit/>
            </a:bodyPr>
            <a:lstStyle/>
            <a:p>
              <a:pPr>
                <a:lnSpc>
                  <a:spcPct val="150000"/>
                </a:lnSpc>
              </a:pPr>
              <a:r>
                <a:rPr kumimoji="1" lang="ja-JP" altLang="en-US" sz="1500" dirty="0">
                  <a:solidFill>
                    <a:schemeClr val="bg2">
                      <a:lumMod val="10000"/>
                    </a:schemeClr>
                  </a:solidFill>
                  <a:latin typeface="メイリオ" panose="020B0604030504040204" pitchFamily="50" charset="-128"/>
                  <a:ea typeface="メイリオ" panose="020B0604030504040204" pitchFamily="50" charset="-128"/>
                </a:rPr>
                <a:t>事前申込制</a:t>
              </a:r>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ハローワーク相談窓口 または 電話にてお申し込みください。</a:t>
              </a:r>
              <a:endParaRPr kumimoji="1" lang="en-US" altLang="ja-JP" sz="1200" dirty="0">
                <a:solidFill>
                  <a:schemeClr val="bg2">
                    <a:lumMod val="10000"/>
                  </a:schemeClr>
                </a:solidFill>
                <a:latin typeface="メイリオ" panose="020B0604030504040204" pitchFamily="50" charset="-128"/>
                <a:ea typeface="メイリオ" panose="020B0604030504040204" pitchFamily="50" charset="-128"/>
              </a:endParaRPr>
            </a:p>
            <a:p>
              <a:pPr>
                <a:lnSpc>
                  <a:spcPct val="150000"/>
                </a:lnSpc>
              </a:pP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受講方法をお選びください</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会場参加</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10</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名・オンライン受講</a:t>
              </a:r>
              <a:r>
                <a:rPr kumimoji="1" lang="en-US" altLang="ja-JP" sz="1200" dirty="0">
                  <a:solidFill>
                    <a:schemeClr val="bg2">
                      <a:lumMod val="10000"/>
                    </a:schemeClr>
                  </a:solidFill>
                  <a:latin typeface="メイリオ" panose="020B0604030504040204" pitchFamily="50" charset="-128"/>
                  <a:ea typeface="メイリオ" panose="020B0604030504040204" pitchFamily="50" charset="-128"/>
                </a:rPr>
                <a:t>》</a:t>
              </a: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a:t>
              </a:r>
              <a:endParaRPr kumimoji="1" lang="en-US" altLang="ja-JP" sz="1200" dirty="0">
                <a:solidFill>
                  <a:schemeClr val="bg2">
                    <a:lumMod val="10000"/>
                  </a:schemeClr>
                </a:solidFill>
                <a:latin typeface="メイリオ" panose="020B0604030504040204" pitchFamily="50" charset="-128"/>
                <a:ea typeface="メイリオ" panose="020B0604030504040204" pitchFamily="50" charset="-128"/>
              </a:endParaRPr>
            </a:p>
            <a:p>
              <a:pPr>
                <a:lnSpc>
                  <a:spcPct val="150000"/>
                </a:lnSpc>
              </a:pPr>
              <a:r>
                <a:rPr kumimoji="1" lang="ja-JP" altLang="en-US" sz="1200" dirty="0">
                  <a:solidFill>
                    <a:schemeClr val="bg2">
                      <a:lumMod val="10000"/>
                    </a:schemeClr>
                  </a:solidFill>
                  <a:latin typeface="メイリオ" panose="020B0604030504040204" pitchFamily="50" charset="-128"/>
                  <a:ea typeface="メイリオ" panose="020B0604030504040204" pitchFamily="50" charset="-128"/>
                </a:rPr>
                <a:t>　 会場参加ご希望の際には、託児が必要かお知らせください。</a:t>
              </a:r>
              <a:endParaRPr kumimoji="1" lang="en-US" altLang="ja-JP" sz="1200" dirty="0">
                <a:solidFill>
                  <a:schemeClr val="bg2">
                    <a:lumMod val="10000"/>
                  </a:schemeClr>
                </a:solidFill>
                <a:latin typeface="メイリオ" panose="020B0604030504040204" pitchFamily="50" charset="-128"/>
                <a:ea typeface="メイリオ" panose="020B0604030504040204" pitchFamily="50" charset="-128"/>
              </a:endParaRPr>
            </a:p>
          </p:txBody>
        </p:sp>
      </p:grpSp>
      <p:grpSp>
        <p:nvGrpSpPr>
          <p:cNvPr id="14" name="グループ化 13"/>
          <p:cNvGrpSpPr/>
          <p:nvPr/>
        </p:nvGrpSpPr>
        <p:grpSpPr>
          <a:xfrm>
            <a:off x="230113" y="4883703"/>
            <a:ext cx="6717220" cy="659938"/>
            <a:chOff x="228506" y="4950944"/>
            <a:chExt cx="6717220" cy="659938"/>
          </a:xfrm>
        </p:grpSpPr>
        <p:grpSp>
          <p:nvGrpSpPr>
            <p:cNvPr id="55" name="グループ化 54"/>
            <p:cNvGrpSpPr/>
            <p:nvPr/>
          </p:nvGrpSpPr>
          <p:grpSpPr>
            <a:xfrm>
              <a:off x="228506" y="4984286"/>
              <a:ext cx="1372725" cy="347691"/>
              <a:chOff x="990646" y="5263422"/>
              <a:chExt cx="1372725" cy="347691"/>
            </a:xfrm>
            <a:solidFill>
              <a:schemeClr val="bg1">
                <a:lumMod val="95000"/>
              </a:schemeClr>
            </a:solidFill>
          </p:grpSpPr>
          <p:sp>
            <p:nvSpPr>
              <p:cNvPr id="54" name="フローチャート: 端子 53"/>
              <p:cNvSpPr/>
              <p:nvPr/>
            </p:nvSpPr>
            <p:spPr>
              <a:xfrm>
                <a:off x="990646" y="5263422"/>
                <a:ext cx="1372725" cy="347691"/>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chemeClr val="bg2">
                        <a:lumMod val="10000"/>
                      </a:schemeClr>
                    </a:solidFill>
                    <a:latin typeface="HG丸ｺﾞｼｯｸM-PRO" panose="020F0600000000000000" pitchFamily="50" charset="-128"/>
                    <a:ea typeface="HG丸ｺﾞｼｯｸM-PRO" panose="020F0600000000000000" pitchFamily="50" charset="-128"/>
                  </a:rPr>
                  <a:t>　　：</a:t>
                </a:r>
                <a:r>
                  <a:rPr kumimoji="1" lang="ja-JP" altLang="en-US" sz="1500" dirty="0">
                    <a:solidFill>
                      <a:schemeClr val="bg2">
                        <a:lumMod val="10000"/>
                      </a:schemeClr>
                    </a:solidFill>
                    <a:latin typeface="メイリオ" panose="020B0604030504040204" pitchFamily="50" charset="-128"/>
                    <a:ea typeface="メイリオ" panose="020B0604030504040204" pitchFamily="50" charset="-128"/>
                  </a:rPr>
                  <a:t>会場</a:t>
                </a:r>
              </a:p>
            </p:txBody>
          </p:sp>
          <p:pic>
            <p:nvPicPr>
              <p:cNvPr id="53" name="図 52"/>
              <p:cNvPicPr>
                <a:picLocks noChangeAspect="1"/>
              </p:cNvPicPr>
              <p:nvPr/>
            </p:nvPicPr>
            <p:blipFill>
              <a:blip r:embed="rId12" cstate="print">
                <a:duotone>
                  <a:prstClr val="black"/>
                  <a:schemeClr val="accent1">
                    <a:lumMod val="50000"/>
                    <a:tint val="45000"/>
                    <a:satMod val="400000"/>
                  </a:schemeClr>
                </a:duotone>
                <a:extLst>
                  <a:ext uri="{BEBA8EAE-BF5A-486C-A8C5-ECC9F3942E4B}">
                    <a14:imgProps xmlns:a14="http://schemas.microsoft.com/office/drawing/2010/main">
                      <a14:imgLayer r:embed="rId13">
                        <a14:imgEffect>
                          <a14:backgroundRemoval t="1154" b="100000" l="0" r="100000">
                            <a14:foregroundMark x1="33241" y1="73462" x2="33241" y2="73462"/>
                            <a14:foregroundMark x1="67313" y1="76923" x2="67313" y2="76923"/>
                          </a14:backgroundRemoval>
                        </a14:imgEffect>
                      </a14:imgLayer>
                    </a14:imgProps>
                  </a:ext>
                  <a:ext uri="{28A0092B-C50C-407E-A947-70E740481C1C}">
                    <a14:useLocalDpi xmlns:a14="http://schemas.microsoft.com/office/drawing/2010/main" val="0"/>
                  </a:ext>
                </a:extLst>
              </a:blip>
              <a:stretch>
                <a:fillRect/>
              </a:stretch>
            </p:blipFill>
            <p:spPr>
              <a:xfrm>
                <a:off x="1175200" y="5287930"/>
                <a:ext cx="395411" cy="284931"/>
              </a:xfrm>
              <a:prstGeom prst="rect">
                <a:avLst/>
              </a:prstGeom>
              <a:grpFill/>
            </p:spPr>
          </p:pic>
        </p:grpSp>
        <p:sp>
          <p:nvSpPr>
            <p:cNvPr id="56" name="テキスト ボックス 55"/>
            <p:cNvSpPr txBox="1"/>
            <p:nvPr/>
          </p:nvSpPr>
          <p:spPr>
            <a:xfrm>
              <a:off x="1633493" y="4950944"/>
              <a:ext cx="4334841" cy="292388"/>
            </a:xfrm>
            <a:prstGeom prst="rect">
              <a:avLst/>
            </a:prstGeom>
            <a:noFill/>
          </p:spPr>
          <p:txBody>
            <a:bodyPr wrap="none" rtlCol="0">
              <a:spAutoFit/>
            </a:bodyPr>
            <a:lstStyle/>
            <a:p>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 米子市文化ホール </a:t>
              </a:r>
              <a:r>
                <a:rPr kumimoji="1" lang="en-US" altLang="ja-JP" sz="1300" dirty="0">
                  <a:solidFill>
                    <a:schemeClr val="bg2">
                      <a:lumMod val="10000"/>
                    </a:schemeClr>
                  </a:solidFill>
                  <a:latin typeface="メイリオ" panose="020B0604030504040204" pitchFamily="50" charset="-128"/>
                  <a:ea typeface="メイリオ" panose="020B0604030504040204" pitchFamily="50" charset="-128"/>
                </a:rPr>
                <a:t>2</a:t>
              </a:r>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階 研修室 </a:t>
              </a:r>
              <a:r>
                <a:rPr kumimoji="1" lang="en-US" altLang="ja-JP" sz="1300" dirty="0">
                  <a:solidFill>
                    <a:schemeClr val="bg2">
                      <a:lumMod val="10000"/>
                    </a:schemeClr>
                  </a:solidFill>
                  <a:latin typeface="メイリオ" panose="020B0604030504040204" pitchFamily="50" charset="-128"/>
                  <a:ea typeface="メイリオ" panose="020B0604030504040204" pitchFamily="50" charset="-128"/>
                </a:rPr>
                <a:t>1</a:t>
              </a:r>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　（託児：</a:t>
              </a:r>
              <a:r>
                <a:rPr kumimoji="1" lang="en-US" altLang="ja-JP" sz="1300" dirty="0">
                  <a:solidFill>
                    <a:schemeClr val="bg2">
                      <a:lumMod val="10000"/>
                    </a:schemeClr>
                  </a:solidFill>
                  <a:latin typeface="メイリオ" panose="020B0604030504040204" pitchFamily="50" charset="-128"/>
                  <a:ea typeface="メイリオ" panose="020B0604030504040204" pitchFamily="50" charset="-128"/>
                </a:rPr>
                <a:t>2</a:t>
              </a:r>
              <a:r>
                <a:rPr kumimoji="1" lang="ja-JP" altLang="en-US" sz="1300" dirty="0">
                  <a:solidFill>
                    <a:schemeClr val="bg2">
                      <a:lumMod val="10000"/>
                    </a:schemeClr>
                  </a:solidFill>
                  <a:latin typeface="メイリオ" panose="020B0604030504040204" pitchFamily="50" charset="-128"/>
                  <a:ea typeface="メイリオ" panose="020B0604030504040204" pitchFamily="50" charset="-128"/>
                </a:rPr>
                <a:t>階 和室）</a:t>
              </a:r>
              <a:r>
                <a:rPr kumimoji="1" lang="en-US" altLang="ja-JP" sz="1300" dirty="0">
                  <a:solidFill>
                    <a:schemeClr val="bg2">
                      <a:lumMod val="10000"/>
                    </a:schemeClr>
                  </a:solidFill>
                  <a:latin typeface="メイリオ" panose="020B0604030504040204" pitchFamily="50" charset="-128"/>
                  <a:ea typeface="メイリオ" panose="020B0604030504040204" pitchFamily="50" charset="-128"/>
                </a:rPr>
                <a:t> </a:t>
              </a:r>
            </a:p>
          </p:txBody>
        </p:sp>
        <p:sp>
          <p:nvSpPr>
            <p:cNvPr id="62" name="正方形/長方形 61"/>
            <p:cNvSpPr/>
            <p:nvPr/>
          </p:nvSpPr>
          <p:spPr>
            <a:xfrm>
              <a:off x="1633493" y="5210772"/>
              <a:ext cx="5312233" cy="400110"/>
            </a:xfrm>
            <a:prstGeom prst="rect">
              <a:avLst/>
            </a:prstGeom>
          </p:spPr>
          <p:txBody>
            <a:bodyPr wrap="square">
              <a:spAutoFit/>
            </a:bodyPr>
            <a:lstStyle/>
            <a:p>
              <a:pPr lvl="0"/>
              <a:r>
                <a:rPr lang="ja-JP" altLang="en-US" sz="1000" dirty="0">
                  <a:solidFill>
                    <a:schemeClr val="bg2">
                      <a:lumMod val="25000"/>
                    </a:schemeClr>
                  </a:solidFill>
                </a:rPr>
                <a:t>お車でお越しの方は米子コンベンションセンター前駐車場、イオン米子駅前店駐車場を</a:t>
              </a:r>
              <a:endParaRPr lang="en-US" altLang="ja-JP" sz="1000" dirty="0">
                <a:solidFill>
                  <a:schemeClr val="bg2">
                    <a:lumMod val="25000"/>
                  </a:schemeClr>
                </a:solidFill>
              </a:endParaRPr>
            </a:p>
            <a:p>
              <a:pPr lvl="0"/>
              <a:r>
                <a:rPr lang="ja-JP" altLang="en-US" sz="1000" dirty="0">
                  <a:solidFill>
                    <a:schemeClr val="bg2">
                      <a:lumMod val="25000"/>
                    </a:schemeClr>
                  </a:solidFill>
                </a:rPr>
                <a:t>ご利用可能。ご利用時間分の駐車料金は無料処理致しますので駐車券をお持ちください。</a:t>
              </a:r>
              <a:endParaRPr lang="en-US" altLang="ja-JP" sz="1000" dirty="0">
                <a:solidFill>
                  <a:schemeClr val="bg2">
                    <a:lumMod val="25000"/>
                  </a:schemeClr>
                </a:solidFill>
              </a:endParaRPr>
            </a:p>
          </p:txBody>
        </p:sp>
      </p:grpSp>
      <p:grpSp>
        <p:nvGrpSpPr>
          <p:cNvPr id="79" name="グループ化 78"/>
          <p:cNvGrpSpPr/>
          <p:nvPr/>
        </p:nvGrpSpPr>
        <p:grpSpPr>
          <a:xfrm>
            <a:off x="50954" y="7415573"/>
            <a:ext cx="3885028" cy="1904441"/>
            <a:chOff x="53811" y="7718111"/>
            <a:chExt cx="3885028" cy="1904441"/>
          </a:xfrm>
        </p:grpSpPr>
        <p:sp>
          <p:nvSpPr>
            <p:cNvPr id="66" name="正方形/長方形 65"/>
            <p:cNvSpPr/>
            <p:nvPr/>
          </p:nvSpPr>
          <p:spPr>
            <a:xfrm>
              <a:off x="86217" y="7718111"/>
              <a:ext cx="3852622" cy="784830"/>
            </a:xfrm>
            <a:prstGeom prst="rect">
              <a:avLst/>
            </a:prstGeom>
          </p:spPr>
          <p:txBody>
            <a:bodyPr wrap="square">
              <a:spAutoFit/>
            </a:bodyPr>
            <a:lstStyle/>
            <a:p>
              <a:pPr>
                <a:lnSpc>
                  <a:spcPct val="150000"/>
                </a:lnSpc>
              </a:pPr>
              <a:r>
                <a:rPr lang="ja-JP" altLang="en-US" sz="1000" dirty="0">
                  <a:solidFill>
                    <a:schemeClr val="bg2">
                      <a:lumMod val="25000"/>
                    </a:schemeClr>
                  </a:solidFill>
                  <a:latin typeface="HG丸ｺﾞｼｯｸM-PRO" panose="020F0600000000000000" pitchFamily="50" charset="-128"/>
                  <a:ea typeface="HG丸ｺﾞｼｯｸM-PRO" panose="020F0600000000000000" pitchFamily="50" charset="-128"/>
                </a:rPr>
                <a:t>○  雇用保険受給者の方は、</a:t>
              </a:r>
              <a:r>
                <a:rPr lang="ja-JP" altLang="en-US" sz="1000" u="sng" dirty="0">
                  <a:solidFill>
                    <a:schemeClr val="bg2">
                      <a:lumMod val="25000"/>
                    </a:schemeClr>
                  </a:solidFill>
                  <a:latin typeface="HG丸ｺﾞｼｯｸM-PRO" panose="020F0600000000000000" pitchFamily="50" charset="-128"/>
                  <a:ea typeface="HG丸ｺﾞｼｯｸM-PRO" panose="020F0600000000000000" pitchFamily="50" charset="-128"/>
                </a:rPr>
                <a:t>求職活動実績となります</a:t>
              </a:r>
              <a:r>
                <a:rPr lang="ja-JP" altLang="en-US" sz="1000" dirty="0">
                  <a:solidFill>
                    <a:schemeClr val="bg2">
                      <a:lumMod val="25000"/>
                    </a:schemeClr>
                  </a:solidFill>
                  <a:latin typeface="HG丸ｺﾞｼｯｸM-PRO" panose="020F0600000000000000" pitchFamily="50" charset="-128"/>
                  <a:ea typeface="HG丸ｺﾞｼｯｸM-PRO" panose="020F0600000000000000" pitchFamily="50" charset="-128"/>
                </a:rPr>
                <a:t>。</a:t>
              </a:r>
              <a:endParaRPr lang="en-US" altLang="ja-JP" sz="1000" dirty="0">
                <a:solidFill>
                  <a:schemeClr val="bg2">
                    <a:lumMod val="25000"/>
                  </a:schemeClr>
                </a:solidFill>
                <a:latin typeface="HG丸ｺﾞｼｯｸM-PRO" panose="020F0600000000000000" pitchFamily="50" charset="-128"/>
                <a:ea typeface="HG丸ｺﾞｼｯｸM-PRO" panose="020F0600000000000000" pitchFamily="50" charset="-128"/>
              </a:endParaRPr>
            </a:p>
            <a:p>
              <a:pPr>
                <a:lnSpc>
                  <a:spcPct val="150000"/>
                </a:lnSpc>
              </a:pPr>
              <a:r>
                <a:rPr lang="ja-JP" altLang="en-US" sz="1000" dirty="0">
                  <a:solidFill>
                    <a:schemeClr val="bg2">
                      <a:lumMod val="25000"/>
                    </a:schemeClr>
                  </a:solidFill>
                  <a:latin typeface="HG丸ｺﾞｼｯｸM-PRO" panose="020F0600000000000000" pitchFamily="50" charset="-128"/>
                  <a:ea typeface="HG丸ｺﾞｼｯｸM-PRO" panose="020F0600000000000000" pitchFamily="50" charset="-128"/>
                </a:rPr>
                <a:t>○  ハローワークで求職登録をされていない方は、</a:t>
              </a:r>
              <a:endParaRPr lang="en-US" altLang="ja-JP" sz="1000" dirty="0">
                <a:solidFill>
                  <a:schemeClr val="bg2">
                    <a:lumMod val="25000"/>
                  </a:schemeClr>
                </a:solidFill>
                <a:latin typeface="HG丸ｺﾞｼｯｸM-PRO" panose="020F0600000000000000" pitchFamily="50" charset="-128"/>
                <a:ea typeface="HG丸ｺﾞｼｯｸM-PRO" panose="020F0600000000000000" pitchFamily="50" charset="-128"/>
              </a:endParaRPr>
            </a:p>
            <a:p>
              <a:pPr>
                <a:lnSpc>
                  <a:spcPct val="150000"/>
                </a:lnSpc>
              </a:pPr>
              <a:r>
                <a:rPr lang="ja-JP" altLang="en-US" sz="1000" dirty="0">
                  <a:solidFill>
                    <a:schemeClr val="bg2">
                      <a:lumMod val="25000"/>
                    </a:schemeClr>
                  </a:solidFill>
                  <a:latin typeface="HG丸ｺﾞｼｯｸM-PRO" panose="020F0600000000000000" pitchFamily="50" charset="-128"/>
                  <a:ea typeface="HG丸ｺﾞｼｯｸM-PRO" panose="020F0600000000000000" pitchFamily="50" charset="-128"/>
                </a:rPr>
                <a:t>　  事前登録をオススメしています </a:t>
              </a:r>
              <a:endParaRPr lang="en-US" altLang="ja-JP" sz="1000" dirty="0">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67" name="正方形/長方形 66"/>
            <p:cNvSpPr/>
            <p:nvPr/>
          </p:nvSpPr>
          <p:spPr>
            <a:xfrm>
              <a:off x="53811" y="8526405"/>
              <a:ext cx="3363178" cy="430887"/>
            </a:xfrm>
            <a:prstGeom prst="rect">
              <a:avLst/>
            </a:prstGeom>
          </p:spPr>
          <p:txBody>
            <a:bodyPr wrap="square">
              <a:spAutoFit/>
            </a:bodyPr>
            <a:lstStyle/>
            <a:p>
              <a:r>
                <a:rPr lang="en-US" altLang="ja-JP" sz="1100" b="1" dirty="0">
                  <a:solidFill>
                    <a:schemeClr val="bg2">
                      <a:lumMod val="25000"/>
                    </a:schemeClr>
                  </a:solidFill>
                  <a:latin typeface="HG丸ｺﾞｼｯｸM-PRO" panose="020F0600000000000000" pitchFamily="50" charset="-128"/>
                  <a:ea typeface="HG丸ｺﾞｼｯｸM-PRO" panose="020F0600000000000000" pitchFamily="50" charset="-128"/>
                </a:rPr>
                <a:t>※ </a:t>
              </a:r>
              <a:r>
                <a:rPr lang="ja-JP" altLang="en-US" sz="1100" b="1" dirty="0">
                  <a:solidFill>
                    <a:schemeClr val="bg2">
                      <a:lumMod val="25000"/>
                    </a:schemeClr>
                  </a:solidFill>
                  <a:latin typeface="HG丸ｺﾞｼｯｸM-PRO" panose="020F0600000000000000" pitchFamily="50" charset="-128"/>
                  <a:ea typeface="HG丸ｺﾞｼｯｸM-PRO" panose="020F0600000000000000" pitchFamily="50" charset="-128"/>
                </a:rPr>
                <a:t>登録にはかんたん便利なハローワーク</a:t>
              </a:r>
              <a:endParaRPr lang="en-US" altLang="ja-JP" sz="1100" b="1" dirty="0">
                <a:solidFill>
                  <a:schemeClr val="bg2">
                    <a:lumMod val="25000"/>
                  </a:schemeClr>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bg2">
                      <a:lumMod val="25000"/>
                    </a:schemeClr>
                  </a:solidFill>
                  <a:latin typeface="HG丸ｺﾞｼｯｸM-PRO" panose="020F0600000000000000" pitchFamily="50" charset="-128"/>
                  <a:ea typeface="HG丸ｺﾞｼｯｸM-PRO" panose="020F0600000000000000" pitchFamily="50" charset="-128"/>
                </a:rPr>
                <a:t>インターネットサービスをご利用ください！</a:t>
              </a:r>
              <a:endParaRPr lang="en-US" altLang="ja-JP" sz="1100" b="1" dirty="0">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68" name="フローチャート: 端子 57"/>
            <p:cNvSpPr/>
            <p:nvPr/>
          </p:nvSpPr>
          <p:spPr>
            <a:xfrm>
              <a:off x="184185" y="9096054"/>
              <a:ext cx="2481170" cy="251234"/>
            </a:xfrm>
            <a:prstGeom prst="roundRect">
              <a:avLst>
                <a:gd name="adj" fmla="val 31290"/>
              </a:avLst>
            </a:prstGeom>
            <a:ln/>
          </p:spPr>
          <p:style>
            <a:lnRef idx="2">
              <a:schemeClr val="dk1"/>
            </a:lnRef>
            <a:fillRef idx="1">
              <a:schemeClr val="lt1"/>
            </a:fillRef>
            <a:effectRef idx="0">
              <a:schemeClr val="dk1"/>
            </a:effectRef>
            <a:fontRef idx="minor">
              <a:schemeClr val="dk1"/>
            </a:fontRef>
          </p:style>
          <p:txBody>
            <a:bodyPr rtlCol="0" anchor="ctr"/>
            <a:lstStyle/>
            <a:p>
              <a:pPr algn="r"/>
              <a:r>
                <a:rPr kumimoji="1" lang="ja-JP" altLang="en-US" sz="1000" b="1" spc="-150" dirty="0">
                  <a:solidFill>
                    <a:schemeClr val="bg2">
                      <a:lumMod val="25000"/>
                    </a:schemeClr>
                  </a:solidFill>
                  <a:latin typeface="游ゴシック" panose="020B0400000000000000" pitchFamily="50" charset="-128"/>
                  <a:ea typeface="游ゴシック" panose="020B0400000000000000" pitchFamily="50" charset="-128"/>
                </a:rPr>
                <a:t>　ハローワークインターネットサービス　</a:t>
              </a:r>
              <a:r>
                <a:rPr kumimoji="1" lang="en-US" altLang="ja-JP" sz="1100" b="1" spc="-150" dirty="0">
                  <a:solidFill>
                    <a:schemeClr val="bg2">
                      <a:lumMod val="25000"/>
                    </a:schemeClr>
                  </a:solidFill>
                  <a:latin typeface="游ゴシック" panose="020B0400000000000000" pitchFamily="50" charset="-128"/>
                  <a:ea typeface="游ゴシック" panose="020B0400000000000000" pitchFamily="50" charset="-128"/>
                </a:rPr>
                <a:t>×</a:t>
              </a:r>
              <a:endParaRPr kumimoji="1" lang="ja-JP" altLang="en-US" sz="1100" b="1" spc="-150" dirty="0">
                <a:solidFill>
                  <a:schemeClr val="bg2">
                    <a:lumMod val="25000"/>
                  </a:schemeClr>
                </a:solidFill>
                <a:latin typeface="游ゴシック" panose="020B0400000000000000" pitchFamily="50" charset="-128"/>
                <a:ea typeface="游ゴシック" panose="020B0400000000000000" pitchFamily="50" charset="-128"/>
              </a:endParaRPr>
            </a:p>
          </p:txBody>
        </p:sp>
        <p:grpSp>
          <p:nvGrpSpPr>
            <p:cNvPr id="72" name="グループ化 71"/>
            <p:cNvGrpSpPr/>
            <p:nvPr/>
          </p:nvGrpSpPr>
          <p:grpSpPr>
            <a:xfrm>
              <a:off x="290277" y="9150468"/>
              <a:ext cx="189099" cy="155634"/>
              <a:chOff x="-1727200" y="1092955"/>
              <a:chExt cx="211911" cy="188150"/>
            </a:xfrm>
          </p:grpSpPr>
          <p:sp>
            <p:nvSpPr>
              <p:cNvPr id="69" name="楕円 68"/>
              <p:cNvSpPr/>
              <p:nvPr/>
            </p:nvSpPr>
            <p:spPr>
              <a:xfrm>
                <a:off x="-1727200" y="1092955"/>
                <a:ext cx="152400" cy="15164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69" idx="5"/>
              </p:cNvCxnSpPr>
              <p:nvPr/>
            </p:nvCxnSpPr>
            <p:spPr>
              <a:xfrm>
                <a:off x="-1597119" y="1222392"/>
                <a:ext cx="81830" cy="587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78" name="図 77"/>
            <p:cNvPicPr/>
            <p:nvPr/>
          </p:nvPicPr>
          <p:blipFill>
            <a:blip r:embed="rId14" cstate="print">
              <a:extLst>
                <a:ext uri="{BEBA8EAE-BF5A-486C-A8C5-ECC9F3942E4B}">
                  <a14:imgProps xmlns:a14="http://schemas.microsoft.com/office/drawing/2010/main">
                    <a14:imgLayer r:embed="rId15">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901051" y="8957292"/>
              <a:ext cx="708414" cy="665260"/>
            </a:xfrm>
            <a:prstGeom prst="rect">
              <a:avLst/>
            </a:prstGeom>
            <a:noFill/>
            <a:effectLst>
              <a:outerShdw blurRad="63500" sx="102000" sy="102000" algn="ctr" rotWithShape="0">
                <a:prstClr val="black">
                  <a:alpha val="40000"/>
                </a:prstClr>
              </a:outerShdw>
            </a:effectLst>
          </p:spPr>
        </p:pic>
      </p:grpSp>
      <p:grpSp>
        <p:nvGrpSpPr>
          <p:cNvPr id="5" name="グループ化 4"/>
          <p:cNvGrpSpPr/>
          <p:nvPr/>
        </p:nvGrpSpPr>
        <p:grpSpPr>
          <a:xfrm>
            <a:off x="3881035" y="7388032"/>
            <a:ext cx="3134191" cy="1930364"/>
            <a:chOff x="3881035" y="7425978"/>
            <a:chExt cx="3134191" cy="1930364"/>
          </a:xfrm>
        </p:grpSpPr>
        <p:sp>
          <p:nvSpPr>
            <p:cNvPr id="59" name="フローチャート: 端子 57"/>
            <p:cNvSpPr/>
            <p:nvPr/>
          </p:nvSpPr>
          <p:spPr>
            <a:xfrm>
              <a:off x="3907689" y="7425978"/>
              <a:ext cx="2687121" cy="223111"/>
            </a:xfrm>
            <a:prstGeom prst="roundRect">
              <a:avLst>
                <a:gd name="adj" fmla="val 31290"/>
              </a:avLst>
            </a:prstGeom>
            <a:solidFill>
              <a:schemeClr val="accent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kumimoji="1" lang="ja-JP" altLang="en-US" sz="1500" b="1" spc="300" dirty="0">
                  <a:solidFill>
                    <a:schemeClr val="bg2">
                      <a:lumMod val="25000"/>
                    </a:schemeClr>
                  </a:solidFill>
                  <a:latin typeface="游ゴシック" panose="020B0400000000000000" pitchFamily="50" charset="-128"/>
                  <a:ea typeface="游ゴシック" panose="020B0400000000000000" pitchFamily="50" charset="-128"/>
                </a:rPr>
                <a:t>受講方法</a:t>
              </a:r>
              <a:r>
                <a:rPr kumimoji="1" lang="ja-JP" altLang="en-US" sz="1300" b="1" spc="-150" dirty="0">
                  <a:solidFill>
                    <a:schemeClr val="bg2">
                      <a:lumMod val="25000"/>
                    </a:schemeClr>
                  </a:solidFill>
                  <a:latin typeface="游ゴシック" panose="020B0400000000000000" pitchFamily="50" charset="-128"/>
                  <a:ea typeface="游ゴシック" panose="020B0400000000000000" pitchFamily="50" charset="-128"/>
                </a:rPr>
                <a:t>（ＺＯＯＭ参加者）</a:t>
              </a:r>
            </a:p>
          </p:txBody>
        </p:sp>
        <p:grpSp>
          <p:nvGrpSpPr>
            <p:cNvPr id="3" name="グループ化 2"/>
            <p:cNvGrpSpPr/>
            <p:nvPr/>
          </p:nvGrpSpPr>
          <p:grpSpPr>
            <a:xfrm>
              <a:off x="3881035" y="7725126"/>
              <a:ext cx="3134191" cy="1631216"/>
              <a:chOff x="3881035" y="7725126"/>
              <a:chExt cx="3134191" cy="1631216"/>
            </a:xfrm>
          </p:grpSpPr>
          <p:sp>
            <p:nvSpPr>
              <p:cNvPr id="80" name="テキスト ボックス 79"/>
              <p:cNvSpPr txBox="1"/>
              <p:nvPr/>
            </p:nvSpPr>
            <p:spPr>
              <a:xfrm>
                <a:off x="3881035" y="7725126"/>
                <a:ext cx="3134191" cy="1631216"/>
              </a:xfrm>
              <a:prstGeom prst="rect">
                <a:avLst/>
              </a:prstGeom>
              <a:noFill/>
            </p:spPr>
            <p:txBody>
              <a:bodyPr wrap="none" rtlCol="0">
                <a:spAutoFit/>
              </a:bodyPr>
              <a:lstStyle/>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事前にＺＯＯＭアプリのインストールと</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求職者マイページ開設をお願いしております。</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求職者マイページにセミナー参加のための</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「ミーティングＩＤとパスコード」を</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お送りします。</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当日、ＺＯＯＭにログイン</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ＩＤ・パスワードを入力しご参加ください。</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　　　    </a:t>
                </a:r>
                <a:r>
                  <a:rPr kumimoji="1" lang="ja-JP" altLang="en-US" sz="1000" u="sng" dirty="0">
                    <a:solidFill>
                      <a:schemeClr val="bg2">
                        <a:lumMod val="10000"/>
                      </a:schemeClr>
                    </a:solidFill>
                    <a:latin typeface="メイリオ" panose="020B0604030504040204" pitchFamily="50" charset="-128"/>
                    <a:ea typeface="メイリオ" panose="020B0604030504040204" pitchFamily="50" charset="-128"/>
                  </a:rPr>
                  <a:t>☆ 詳しくは裏面をご覧ください</a:t>
                </a:r>
                <a:r>
                  <a:rPr kumimoji="1" lang="ja-JP" altLang="en-US" sz="1000" dirty="0">
                    <a:solidFill>
                      <a:schemeClr val="bg2">
                        <a:lumMod val="10000"/>
                      </a:schemeClr>
                    </a:solidFill>
                    <a:latin typeface="メイリオ" panose="020B0604030504040204" pitchFamily="50" charset="-128"/>
                    <a:ea typeface="メイリオ" panose="020B0604030504040204" pitchFamily="50" charset="-128"/>
                  </a:rPr>
                  <a:t>。</a:t>
                </a:r>
                <a:endParaRPr kumimoji="1" lang="en-US" altLang="ja-JP" sz="1000" dirty="0">
                  <a:solidFill>
                    <a:schemeClr val="bg2">
                      <a:lumMod val="10000"/>
                    </a:schemeClr>
                  </a:solidFill>
                  <a:latin typeface="メイリオ" panose="020B0604030504040204" pitchFamily="50" charset="-128"/>
                  <a:ea typeface="メイリオ" panose="020B0604030504040204" pitchFamily="50" charset="-128"/>
                </a:endParaRPr>
              </a:p>
            </p:txBody>
          </p:sp>
          <p:pic>
            <p:nvPicPr>
              <p:cNvPr id="81" name="図 80"/>
              <p:cNvPicPr>
                <a:picLocks noChangeAspect="1"/>
              </p:cNvPicPr>
              <p:nvPr/>
            </p:nvPicPr>
            <p:blipFill>
              <a:blip r:embed="rId16" cstate="print">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969574" y="8763033"/>
                <a:ext cx="273524" cy="392357"/>
              </a:xfrm>
              <a:prstGeom prst="rect">
                <a:avLst/>
              </a:prstGeom>
            </p:spPr>
          </p:pic>
          <p:pic>
            <p:nvPicPr>
              <p:cNvPr id="82" name="図 81"/>
              <p:cNvPicPr>
                <a:picLocks noChangeAspect="1"/>
              </p:cNvPicPr>
              <p:nvPr/>
            </p:nvPicPr>
            <p:blipFill>
              <a:blip r:embed="rId17" cstate="print">
                <a:clrChange>
                  <a:clrFrom>
                    <a:srgbClr val="FFFFFF"/>
                  </a:clrFrom>
                  <a:clrTo>
                    <a:srgbClr val="FFFFFF">
                      <a:alpha val="0"/>
                    </a:srgbClr>
                  </a:clrTo>
                </a:clrChange>
                <a:duotone>
                  <a:prstClr val="black"/>
                  <a:schemeClr val="accent6">
                    <a:lumMod val="50000"/>
                    <a:tint val="45000"/>
                    <a:satMod val="400000"/>
                  </a:schemeClr>
                </a:duotone>
                <a:extLst>
                  <a:ext uri="{28A0092B-C50C-407E-A947-70E740481C1C}">
                    <a14:useLocalDpi xmlns:a14="http://schemas.microsoft.com/office/drawing/2010/main" val="0"/>
                  </a:ext>
                </a:extLst>
              </a:blip>
              <a:stretch>
                <a:fillRect/>
              </a:stretch>
            </p:blipFill>
            <p:spPr>
              <a:xfrm>
                <a:off x="3911109" y="8219824"/>
                <a:ext cx="370332" cy="257036"/>
              </a:xfrm>
              <a:prstGeom prst="rect">
                <a:avLst/>
              </a:prstGeom>
            </p:spPr>
          </p:pic>
        </p:grpSp>
      </p:grpSp>
      <p:sp>
        <p:nvSpPr>
          <p:cNvPr id="70" name="楕円 69"/>
          <p:cNvSpPr/>
          <p:nvPr/>
        </p:nvSpPr>
        <p:spPr>
          <a:xfrm>
            <a:off x="1785358" y="3803253"/>
            <a:ext cx="596719" cy="511398"/>
          </a:xfrm>
          <a:prstGeom prst="ellipse">
            <a:avLst/>
          </a:prstGeom>
          <a:solidFill>
            <a:schemeClr val="accent1">
              <a:lumMod val="60000"/>
              <a:lumOff val="40000"/>
            </a:schemeClr>
          </a:solidFill>
          <a:ln>
            <a:solidFill>
              <a:srgbClr val="5B4D47"/>
            </a:solidFill>
          </a:ln>
        </p:spPr>
        <p:style>
          <a:lnRef idx="2">
            <a:schemeClr val="accent1"/>
          </a:lnRef>
          <a:fillRef idx="1">
            <a:schemeClr val="lt1"/>
          </a:fillRef>
          <a:effectRef idx="0">
            <a:schemeClr val="accent1"/>
          </a:effectRef>
          <a:fontRef idx="minor">
            <a:schemeClr val="dk1"/>
          </a:fontRef>
        </p:style>
        <p:txBody>
          <a:bodyPr rtlCol="0" anchor="ctr" anchorCtr="0"/>
          <a:lstStyle/>
          <a:p>
            <a:pPr algn="ctr"/>
            <a:r>
              <a:rPr kumimoji="1" lang="ja-JP" altLang="en-US" sz="3000" b="1" dirty="0">
                <a:ln w="22225">
                  <a:solidFill>
                    <a:schemeClr val="bg1"/>
                  </a:solidFill>
                  <a:prstDash val="solid"/>
                </a:ln>
                <a:solidFill>
                  <a:schemeClr val="bg1"/>
                </a:solidFill>
                <a:latin typeface="HG丸ｺﾞｼｯｸM-PRO" panose="020F0600000000000000" pitchFamily="50" charset="-128"/>
                <a:ea typeface="HG丸ｺﾞｼｯｸM-PRO" panose="020F0600000000000000" pitchFamily="50" charset="-128"/>
              </a:rPr>
              <a:t>月</a:t>
            </a:r>
          </a:p>
        </p:txBody>
      </p:sp>
      <p:sp>
        <p:nvSpPr>
          <p:cNvPr id="24" name="正方形/長方形 23"/>
          <p:cNvSpPr/>
          <p:nvPr/>
        </p:nvSpPr>
        <p:spPr>
          <a:xfrm>
            <a:off x="1321192" y="9690195"/>
            <a:ext cx="1736373" cy="215444"/>
          </a:xfrm>
          <a:prstGeom prst="rect">
            <a:avLst/>
          </a:prstGeom>
        </p:spPr>
        <p:txBody>
          <a:bodyPr wrap="none">
            <a:spAutoFit/>
          </a:bodyPr>
          <a:lstStyle/>
          <a:p>
            <a:r>
              <a:rPr lang="ja-JP" altLang="en-US" sz="800" spc="300" dirty="0">
                <a:solidFill>
                  <a:srgbClr val="E7E6E6">
                    <a:lumMod val="25000"/>
                  </a:srgbClr>
                </a:solidFill>
                <a:latin typeface="HG丸ｺﾞｼｯｸM-PRO" panose="020F0600000000000000" pitchFamily="50" charset="-128"/>
                <a:ea typeface="HG丸ｺﾞｼｯｸM-PRO" panose="020F0600000000000000" pitchFamily="50" charset="-128"/>
              </a:rPr>
              <a:t>（米子公共職業安定所）</a:t>
            </a:r>
            <a:endParaRPr lang="ja-JP" altLang="en-US" sz="800" spc="300" dirty="0"/>
          </a:p>
        </p:txBody>
      </p:sp>
      <p:cxnSp>
        <p:nvCxnSpPr>
          <p:cNvPr id="26" name="直線矢印コネクタ 25"/>
          <p:cNvCxnSpPr/>
          <p:nvPr/>
        </p:nvCxnSpPr>
        <p:spPr>
          <a:xfrm flipH="1">
            <a:off x="2319130" y="7979766"/>
            <a:ext cx="2273" cy="23658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5948870" y="9721875"/>
            <a:ext cx="966931" cy="230832"/>
          </a:xfrm>
          <a:prstGeom prst="rect">
            <a:avLst/>
          </a:prstGeom>
          <a:noFill/>
        </p:spPr>
        <p:txBody>
          <a:bodyPr wrap="none" rtlCol="0">
            <a:spAutoFit/>
          </a:bodyPr>
          <a:lstStyle/>
          <a:p>
            <a:r>
              <a:rPr kumimoji="1" lang="en-US" altLang="ja-JP" sz="900" dirty="0">
                <a:latin typeface="+mn-ea"/>
              </a:rPr>
              <a:t>HWY20241111</a:t>
            </a:r>
          </a:p>
        </p:txBody>
      </p:sp>
      <p:sp>
        <p:nvSpPr>
          <p:cNvPr id="31" name="正方形/長方形 30"/>
          <p:cNvSpPr/>
          <p:nvPr/>
        </p:nvSpPr>
        <p:spPr>
          <a:xfrm>
            <a:off x="4895736" y="6625924"/>
            <a:ext cx="1869652" cy="215444"/>
          </a:xfrm>
          <a:prstGeom prst="rect">
            <a:avLst/>
          </a:prstGeom>
        </p:spPr>
        <p:txBody>
          <a:bodyPr wrap="square">
            <a:spAutoFit/>
          </a:bodyPr>
          <a:lstStyle/>
          <a:p>
            <a:r>
              <a:rPr lang="ja-JP" altLang="en-US" sz="800" spc="-150" dirty="0">
                <a:latin typeface="+mn-ea"/>
              </a:rPr>
              <a:t>定員になり次第締め切らせていただきます。</a:t>
            </a:r>
          </a:p>
        </p:txBody>
      </p:sp>
    </p:spTree>
    <p:extLst>
      <p:ext uri="{BB962C8B-B14F-4D97-AF65-F5344CB8AC3E}">
        <p14:creationId xmlns:p14="http://schemas.microsoft.com/office/powerpoint/2010/main" val="299348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flipV="1">
            <a:off x="3999669" y="745447"/>
            <a:ext cx="2073831" cy="62934"/>
          </a:xfrm>
          <a:prstGeom prst="rect">
            <a:avLst/>
          </a:prstGeom>
          <a:solidFill>
            <a:srgbClr val="24B4D6">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正方形/長方形 1"/>
          <p:cNvSpPr/>
          <p:nvPr/>
        </p:nvSpPr>
        <p:spPr>
          <a:xfrm>
            <a:off x="177248" y="742122"/>
            <a:ext cx="3429612" cy="45719"/>
          </a:xfrm>
          <a:prstGeom prst="rect">
            <a:avLst/>
          </a:prstGeom>
          <a:solidFill>
            <a:srgbClr val="FFC000">
              <a:alpha val="50000"/>
            </a:srgbClr>
          </a:solidFill>
          <a:ln>
            <a:solidFill>
              <a:schemeClr val="accent4">
                <a:lumMod val="40000"/>
                <a:lumOff val="60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0" name="正方形/長方形 9"/>
          <p:cNvSpPr/>
          <p:nvPr/>
        </p:nvSpPr>
        <p:spPr>
          <a:xfrm>
            <a:off x="49151" y="577808"/>
            <a:ext cx="3724096" cy="276999"/>
          </a:xfrm>
          <a:prstGeom prst="rect">
            <a:avLst/>
          </a:prstGeom>
        </p:spPr>
        <p:txBody>
          <a:bodyPr wrap="none">
            <a:spAutoFit/>
          </a:bodyP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スマートフォン・タブレットでのご利用の場合</a:t>
            </a:r>
            <a:r>
              <a:rPr lang="en-US" altLang="ja-JP" sz="1200" dirty="0">
                <a:latin typeface="メイリオ" panose="020B0604030504040204" pitchFamily="50" charset="-128"/>
                <a:ea typeface="メイリオ" panose="020B0604030504040204" pitchFamily="50" charset="-128"/>
              </a:rPr>
              <a:t>】</a:t>
            </a:r>
            <a:endParaRPr lang="ja-JP" altLang="en-US" dirty="0"/>
          </a:p>
        </p:txBody>
      </p:sp>
      <p:sp>
        <p:nvSpPr>
          <p:cNvPr id="33" name="正方形/長方形 32"/>
          <p:cNvSpPr/>
          <p:nvPr/>
        </p:nvSpPr>
        <p:spPr>
          <a:xfrm>
            <a:off x="3896135" y="577807"/>
            <a:ext cx="2436960" cy="276999"/>
          </a:xfrm>
          <a:prstGeom prst="rect">
            <a:avLst/>
          </a:prstGeom>
        </p:spPr>
        <p:txBody>
          <a:bodyPr wrap="square">
            <a:spAutoFit/>
          </a:bodyP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パソコンでのご利用の場合</a:t>
            </a:r>
            <a:r>
              <a:rPr lang="en-US" altLang="ja-JP" sz="1200" dirty="0">
                <a:latin typeface="メイリオ" panose="020B0604030504040204" pitchFamily="50" charset="-128"/>
                <a:ea typeface="メイリオ" panose="020B0604030504040204" pitchFamily="50" charset="-128"/>
              </a:rPr>
              <a:t>】</a:t>
            </a:r>
            <a:endParaRPr lang="ja-JP" altLang="en-US" dirty="0"/>
          </a:p>
        </p:txBody>
      </p:sp>
      <p:pic>
        <p:nvPicPr>
          <p:cNvPr id="6" name="図 5"/>
          <p:cNvPicPr>
            <a:picLocks noChangeAspect="1"/>
          </p:cNvPicPr>
          <p:nvPr/>
        </p:nvPicPr>
        <p:blipFill>
          <a:blip r:embed="rId2">
            <a:lum bright="-20000" contrast="40000"/>
          </a:blip>
          <a:stretch>
            <a:fillRect/>
          </a:stretch>
        </p:blipFill>
        <p:spPr>
          <a:xfrm>
            <a:off x="605169" y="1406930"/>
            <a:ext cx="1933597" cy="946516"/>
          </a:xfrm>
          <a:prstGeom prst="rect">
            <a:avLst/>
          </a:prstGeom>
        </p:spPr>
      </p:pic>
      <p:sp>
        <p:nvSpPr>
          <p:cNvPr id="8" name="角丸四角形 7"/>
          <p:cNvSpPr/>
          <p:nvPr/>
        </p:nvSpPr>
        <p:spPr>
          <a:xfrm>
            <a:off x="148258" y="132522"/>
            <a:ext cx="6568109" cy="318052"/>
          </a:xfrm>
          <a:prstGeom prst="roundRect">
            <a:avLst/>
          </a:prstGeom>
          <a:solidFill>
            <a:srgbClr val="24B4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latin typeface="游ゴシック" panose="020B0400000000000000" pitchFamily="50" charset="-128"/>
                <a:ea typeface="游ゴシック" panose="020B0400000000000000" pitchFamily="50" charset="-128"/>
              </a:rPr>
              <a:t>ZOOM</a:t>
            </a:r>
            <a:r>
              <a:rPr kumimoji="1" lang="ja-JP" altLang="en-US" b="1" dirty="0">
                <a:latin typeface="游ゴシック" panose="020B0400000000000000" pitchFamily="50" charset="-128"/>
                <a:ea typeface="游ゴシック" panose="020B0400000000000000" pitchFamily="50" charset="-128"/>
              </a:rPr>
              <a:t>のインストールと設定</a:t>
            </a:r>
          </a:p>
        </p:txBody>
      </p:sp>
      <p:sp>
        <p:nvSpPr>
          <p:cNvPr id="12" name="正方形/長方形 11"/>
          <p:cNvSpPr/>
          <p:nvPr/>
        </p:nvSpPr>
        <p:spPr>
          <a:xfrm>
            <a:off x="177248" y="928979"/>
            <a:ext cx="3429612" cy="400110"/>
          </a:xfrm>
          <a:prstGeom prst="rect">
            <a:avLst/>
          </a:prstGeom>
        </p:spPr>
        <p:txBody>
          <a:bodyPr wrap="square">
            <a:spAutoFit/>
          </a:bodyPr>
          <a:lstStyle/>
          <a:p>
            <a:r>
              <a:rPr lang="en-US" altLang="ja-JP" sz="1000" dirty="0">
                <a:latin typeface="メイリオ" panose="020B0604030504040204" pitchFamily="50" charset="-128"/>
                <a:ea typeface="メイリオ" panose="020B0604030504040204" pitchFamily="50" charset="-128"/>
              </a:rPr>
              <a:t>iOS</a:t>
            </a:r>
            <a:r>
              <a:rPr lang="ja-JP" altLang="en-US" sz="1000" dirty="0">
                <a:latin typeface="メイリオ" panose="020B0604030504040204" pitchFamily="50" charset="-128"/>
                <a:ea typeface="メイリオ" panose="020B0604030504040204" pitchFamily="50" charset="-128"/>
              </a:rPr>
              <a:t>の方は</a:t>
            </a:r>
            <a:r>
              <a:rPr lang="en-US" altLang="ja-JP" sz="1000" dirty="0" err="1">
                <a:latin typeface="メイリオ" panose="020B0604030504040204" pitchFamily="50" charset="-128"/>
                <a:ea typeface="メイリオ" panose="020B0604030504040204" pitchFamily="50" charset="-128"/>
              </a:rPr>
              <a:t>AppStore</a:t>
            </a:r>
            <a:r>
              <a:rPr lang="ja-JP" altLang="en-US" sz="1000" dirty="0">
                <a:latin typeface="メイリオ" panose="020B0604030504040204" pitchFamily="50" charset="-128"/>
                <a:ea typeface="メイリオ" panose="020B0604030504040204" pitchFamily="50" charset="-128"/>
              </a:rPr>
              <a:t>から、</a:t>
            </a:r>
            <a:r>
              <a:rPr lang="en-US" altLang="ja-JP" sz="1000" dirty="0">
                <a:latin typeface="メイリオ" panose="020B0604030504040204" pitchFamily="50" charset="-128"/>
                <a:ea typeface="メイリオ" panose="020B0604030504040204" pitchFamily="50" charset="-128"/>
              </a:rPr>
              <a:t>Android</a:t>
            </a:r>
            <a:r>
              <a:rPr lang="ja-JP" altLang="en-US" sz="1000" dirty="0">
                <a:latin typeface="メイリオ" panose="020B0604030504040204" pitchFamily="50" charset="-128"/>
                <a:ea typeface="メイリオ" panose="020B0604030504040204" pitchFamily="50" charset="-128"/>
              </a:rPr>
              <a:t>の方は</a:t>
            </a:r>
            <a:r>
              <a:rPr lang="en-US" altLang="ja-JP" sz="1000" dirty="0" err="1">
                <a:latin typeface="メイリオ" panose="020B0604030504040204" pitchFamily="50" charset="-128"/>
                <a:ea typeface="メイリオ" panose="020B0604030504040204" pitchFamily="50" charset="-128"/>
              </a:rPr>
              <a:t>GooglePlay</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から</a:t>
            </a:r>
            <a:r>
              <a:rPr lang="en-US" altLang="ja-JP" sz="1000" dirty="0">
                <a:latin typeface="メイリオ" panose="020B0604030504040204" pitchFamily="50" charset="-128"/>
                <a:ea typeface="メイリオ" panose="020B0604030504040204" pitchFamily="50" charset="-128"/>
              </a:rPr>
              <a:t>Zoom</a:t>
            </a:r>
            <a:r>
              <a:rPr lang="ja-JP" altLang="en-US" sz="1000" dirty="0">
                <a:latin typeface="メイリオ" panose="020B0604030504040204" pitchFamily="50" charset="-128"/>
                <a:ea typeface="メイリオ" panose="020B0604030504040204" pitchFamily="50" charset="-128"/>
              </a:rPr>
              <a:t>をインストールしてください。</a:t>
            </a:r>
            <a:endParaRPr lang="ja-JP" altLang="en-US" sz="1000" dirty="0"/>
          </a:p>
        </p:txBody>
      </p:sp>
      <p:sp>
        <p:nvSpPr>
          <p:cNvPr id="14" name="正方形/長方形 13"/>
          <p:cNvSpPr/>
          <p:nvPr/>
        </p:nvSpPr>
        <p:spPr>
          <a:xfrm>
            <a:off x="135004" y="2677602"/>
            <a:ext cx="3877917" cy="246221"/>
          </a:xfrm>
          <a:prstGeom prst="rect">
            <a:avLst/>
          </a:prstGeom>
        </p:spPr>
        <p:txBody>
          <a:bodyPr wrap="square">
            <a:spAutoFit/>
          </a:bodyPr>
          <a:lstStyle/>
          <a:p>
            <a:r>
              <a:rPr lang="en-US" altLang="ja-JP" sz="1000" dirty="0">
                <a:latin typeface="メイリオ" panose="020B0604030504040204" pitchFamily="50" charset="-128"/>
                <a:ea typeface="メイリオ" panose="020B0604030504040204" pitchFamily="50" charset="-128"/>
              </a:rPr>
              <a:t>Zoom</a:t>
            </a:r>
            <a:r>
              <a:rPr lang="ja-JP" altLang="en-US" sz="1000" dirty="0">
                <a:latin typeface="メイリオ" panose="020B0604030504040204" pitchFamily="50" charset="-128"/>
                <a:ea typeface="メイリオ" panose="020B0604030504040204" pitchFamily="50" charset="-128"/>
              </a:rPr>
              <a:t>アプリを起動し「ミーティングに参加」をクリック</a:t>
            </a:r>
            <a:endParaRPr lang="ja-JP" altLang="en-US" sz="1000" dirty="0"/>
          </a:p>
        </p:txBody>
      </p:sp>
      <p:sp>
        <p:nvSpPr>
          <p:cNvPr id="15" name="二等辺三角形 14"/>
          <p:cNvSpPr/>
          <p:nvPr/>
        </p:nvSpPr>
        <p:spPr>
          <a:xfrm rot="10800000">
            <a:off x="1361245" y="2411042"/>
            <a:ext cx="569843" cy="18553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p:cNvGrpSpPr/>
          <p:nvPr/>
        </p:nvGrpSpPr>
        <p:grpSpPr>
          <a:xfrm>
            <a:off x="966339" y="2974436"/>
            <a:ext cx="1440000" cy="1980000"/>
            <a:chOff x="963441" y="2938631"/>
            <a:chExt cx="1682671" cy="2498789"/>
          </a:xfrm>
        </p:grpSpPr>
        <p:pic>
          <p:nvPicPr>
            <p:cNvPr id="16" name="図 15"/>
            <p:cNvPicPr>
              <a:picLocks noChangeAspect="1"/>
            </p:cNvPicPr>
            <p:nvPr/>
          </p:nvPicPr>
          <p:blipFill>
            <a:blip r:embed="rId3">
              <a:lum bright="-20000" contrast="40000"/>
            </a:blip>
            <a:stretch>
              <a:fillRect/>
            </a:stretch>
          </p:blipFill>
          <p:spPr>
            <a:xfrm>
              <a:off x="963441" y="2938631"/>
              <a:ext cx="1682671" cy="2498789"/>
            </a:xfrm>
            <a:prstGeom prst="rect">
              <a:avLst/>
            </a:prstGeom>
          </p:spPr>
        </p:pic>
        <p:sp>
          <p:nvSpPr>
            <p:cNvPr id="17" name="角丸四角形 16"/>
            <p:cNvSpPr/>
            <p:nvPr/>
          </p:nvSpPr>
          <p:spPr>
            <a:xfrm>
              <a:off x="1178879" y="5000678"/>
              <a:ext cx="1224568" cy="174474"/>
            </a:xfrm>
            <a:prstGeom prst="roundRect">
              <a:avLst/>
            </a:prstGeom>
            <a:solidFill>
              <a:srgbClr val="0024F3"/>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二等辺三角形 17"/>
          <p:cNvSpPr/>
          <p:nvPr/>
        </p:nvSpPr>
        <p:spPr>
          <a:xfrm rot="10800000">
            <a:off x="1406314" y="5094250"/>
            <a:ext cx="569843" cy="18553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77860" y="5383931"/>
            <a:ext cx="3429000" cy="600164"/>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rPr>
              <a:t>ミーティング</a:t>
            </a:r>
            <a:r>
              <a:rPr lang="en-US" altLang="ja-JP" sz="1100" dirty="0">
                <a:latin typeface="メイリオ" panose="020B0604030504040204" pitchFamily="50" charset="-128"/>
                <a:ea typeface="メイリオ" panose="020B0604030504040204" pitchFamily="50" charset="-128"/>
              </a:rPr>
              <a:t>ID</a:t>
            </a:r>
            <a:r>
              <a:rPr lang="ja-JP" altLang="en-US" sz="1100" dirty="0">
                <a:latin typeface="メイリオ" panose="020B0604030504040204" pitchFamily="50" charset="-128"/>
                <a:ea typeface="メイリオ" panose="020B0604030504040204" pitchFamily="50" charset="-128"/>
              </a:rPr>
              <a:t>・スクリーンネーム（「セミナー</a:t>
            </a:r>
          </a:p>
          <a:p>
            <a:r>
              <a:rPr lang="ja-JP" altLang="en-US" sz="1100" dirty="0">
                <a:latin typeface="メイリオ" panose="020B0604030504040204" pitchFamily="50" charset="-128"/>
                <a:ea typeface="メイリオ" panose="020B0604030504040204" pitchFamily="50" charset="-128"/>
              </a:rPr>
              <a:t>受講者」等個人が特定されない名称）を入力し</a:t>
            </a:r>
          </a:p>
          <a:p>
            <a:r>
              <a:rPr lang="ja-JP" altLang="en-US" sz="1100" dirty="0">
                <a:latin typeface="メイリオ" panose="020B0604030504040204" pitchFamily="50" charset="-128"/>
                <a:ea typeface="メイリオ" panose="020B0604030504040204" pitchFamily="50" charset="-128"/>
              </a:rPr>
              <a:t>「参加」をクリック</a:t>
            </a:r>
            <a:endParaRPr lang="ja-JP" altLang="en-US" dirty="0"/>
          </a:p>
        </p:txBody>
      </p:sp>
      <p:grpSp>
        <p:nvGrpSpPr>
          <p:cNvPr id="25" name="グループ化 24"/>
          <p:cNvGrpSpPr/>
          <p:nvPr/>
        </p:nvGrpSpPr>
        <p:grpSpPr>
          <a:xfrm>
            <a:off x="796002" y="6088246"/>
            <a:ext cx="1800000" cy="1774529"/>
            <a:chOff x="938874" y="6520606"/>
            <a:chExt cx="1800000" cy="1774529"/>
          </a:xfrm>
        </p:grpSpPr>
        <p:pic>
          <p:nvPicPr>
            <p:cNvPr id="20" name="図 19"/>
            <p:cNvPicPr>
              <a:picLocks noChangeAspect="1"/>
            </p:cNvPicPr>
            <p:nvPr/>
          </p:nvPicPr>
          <p:blipFill>
            <a:blip r:embed="rId4">
              <a:lum bright="-20000" contrast="40000"/>
            </a:blip>
            <a:stretch>
              <a:fillRect/>
            </a:stretch>
          </p:blipFill>
          <p:spPr>
            <a:xfrm>
              <a:off x="938874" y="6520606"/>
              <a:ext cx="1800000" cy="1774529"/>
            </a:xfrm>
            <a:prstGeom prst="rect">
              <a:avLst/>
            </a:prstGeom>
          </p:spPr>
        </p:pic>
        <p:sp>
          <p:nvSpPr>
            <p:cNvPr id="21" name="角丸四角形 20"/>
            <p:cNvSpPr/>
            <p:nvPr/>
          </p:nvSpPr>
          <p:spPr>
            <a:xfrm>
              <a:off x="984288" y="6745313"/>
              <a:ext cx="1741334" cy="19878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984288" y="7234497"/>
              <a:ext cx="1741334" cy="19878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1610088" y="7824261"/>
              <a:ext cx="417492" cy="18834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二等辺三角形 23"/>
          <p:cNvSpPr/>
          <p:nvPr/>
        </p:nvSpPr>
        <p:spPr>
          <a:xfrm rot="10800000">
            <a:off x="1376983" y="7963595"/>
            <a:ext cx="569843" cy="18553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42867" y="8234734"/>
            <a:ext cx="2723823" cy="261610"/>
          </a:xfrm>
          <a:prstGeom prst="rect">
            <a:avLst/>
          </a:prstGeom>
        </p:spPr>
        <p:txBody>
          <a:bodyPr wrap="none">
            <a:spAutoFit/>
          </a:bodyPr>
          <a:lstStyle/>
          <a:p>
            <a:r>
              <a:rPr lang="ja-JP" altLang="en-US" sz="1100" dirty="0">
                <a:latin typeface="メイリオ" panose="020B0604030504040204" pitchFamily="50" charset="-128"/>
                <a:ea typeface="メイリオ" panose="020B0604030504040204" pitchFamily="50" charset="-128"/>
              </a:rPr>
              <a:t>パスコードを入力し「続行」をクリック</a:t>
            </a:r>
            <a:endParaRPr lang="ja-JP" altLang="en-US" dirty="0"/>
          </a:p>
        </p:txBody>
      </p:sp>
      <p:grpSp>
        <p:nvGrpSpPr>
          <p:cNvPr id="58" name="グループ化 57"/>
          <p:cNvGrpSpPr/>
          <p:nvPr/>
        </p:nvGrpSpPr>
        <p:grpSpPr>
          <a:xfrm>
            <a:off x="796002" y="8581953"/>
            <a:ext cx="1800000" cy="1135714"/>
            <a:chOff x="938877" y="8581953"/>
            <a:chExt cx="1800000" cy="1135714"/>
          </a:xfrm>
        </p:grpSpPr>
        <p:pic>
          <p:nvPicPr>
            <p:cNvPr id="29" name="図 28"/>
            <p:cNvPicPr>
              <a:picLocks noChangeAspect="1"/>
            </p:cNvPicPr>
            <p:nvPr/>
          </p:nvPicPr>
          <p:blipFill>
            <a:blip r:embed="rId5">
              <a:lum bright="-20000" contrast="40000"/>
            </a:blip>
            <a:stretch>
              <a:fillRect/>
            </a:stretch>
          </p:blipFill>
          <p:spPr>
            <a:xfrm>
              <a:off x="938877" y="8581953"/>
              <a:ext cx="1800000" cy="1135714"/>
            </a:xfrm>
            <a:prstGeom prst="rect">
              <a:avLst/>
            </a:prstGeom>
          </p:spPr>
        </p:pic>
        <p:sp>
          <p:nvSpPr>
            <p:cNvPr id="30" name="角丸四角形 29"/>
            <p:cNvSpPr/>
            <p:nvPr/>
          </p:nvSpPr>
          <p:spPr>
            <a:xfrm>
              <a:off x="1999540" y="9462052"/>
              <a:ext cx="554207" cy="20966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997543" y="9105901"/>
              <a:ext cx="1639640" cy="2286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正方形/長方形 34"/>
          <p:cNvSpPr/>
          <p:nvPr/>
        </p:nvSpPr>
        <p:spPr>
          <a:xfrm>
            <a:off x="3773247" y="921626"/>
            <a:ext cx="2947780" cy="553998"/>
          </a:xfrm>
          <a:prstGeom prst="rect">
            <a:avLst/>
          </a:prstGeom>
        </p:spPr>
        <p:txBody>
          <a:bodyPr wrap="square">
            <a:spAutoFit/>
          </a:bodyPr>
          <a:lstStyle/>
          <a:p>
            <a:r>
              <a:rPr lang="en-US" altLang="ja-JP" sz="1000" dirty="0">
                <a:latin typeface="メイリオ" panose="020B0604030504040204" pitchFamily="50" charset="-128"/>
                <a:ea typeface="メイリオ" panose="020B0604030504040204" pitchFamily="50" charset="-128"/>
              </a:rPr>
              <a:t>Zoom</a:t>
            </a:r>
            <a:r>
              <a:rPr lang="ja-JP" altLang="en-US" sz="1000" dirty="0">
                <a:latin typeface="メイリオ" panose="020B0604030504040204" pitchFamily="50" charset="-128"/>
                <a:ea typeface="メイリオ" panose="020B0604030504040204" pitchFamily="50" charset="-128"/>
              </a:rPr>
              <a:t>公式サイトから</a:t>
            </a:r>
            <a:r>
              <a:rPr lang="en-US" altLang="ja-JP" sz="1000" dirty="0">
                <a:latin typeface="メイリオ" panose="020B0604030504040204" pitchFamily="50" charset="-128"/>
                <a:ea typeface="メイリオ" panose="020B0604030504040204" pitchFamily="50" charset="-128"/>
              </a:rPr>
              <a:t>Zoom</a:t>
            </a:r>
            <a:r>
              <a:rPr lang="ja-JP" altLang="en-US" sz="1000" dirty="0">
                <a:latin typeface="メイリオ" panose="020B0604030504040204" pitchFamily="50" charset="-128"/>
                <a:ea typeface="メイリオ" panose="020B0604030504040204" pitchFamily="50" charset="-128"/>
              </a:rPr>
              <a:t>をダウンロードし、</a:t>
            </a:r>
          </a:p>
          <a:p>
            <a:r>
              <a:rPr lang="ja-JP" altLang="en-US" sz="1000" dirty="0">
                <a:latin typeface="メイリオ" panose="020B0604030504040204" pitchFamily="50" charset="-128"/>
                <a:ea typeface="メイリオ" panose="020B0604030504040204" pitchFamily="50" charset="-128"/>
              </a:rPr>
              <a:t>ファイルを実行してインストールしてください。</a:t>
            </a:r>
          </a:p>
          <a:p>
            <a:r>
              <a:rPr lang="en-US" altLang="ja-JP" sz="1000" dirty="0">
                <a:latin typeface="メイリオ" panose="020B0604030504040204" pitchFamily="50" charset="-128"/>
                <a:ea typeface="メイリオ" panose="020B0604030504040204" pitchFamily="50" charset="-128"/>
              </a:rPr>
              <a:t>(https://zoom.us/download)</a:t>
            </a:r>
            <a:endParaRPr lang="ja-JP" altLang="en-US" sz="1000" dirty="0"/>
          </a:p>
        </p:txBody>
      </p:sp>
      <p:pic>
        <p:nvPicPr>
          <p:cNvPr id="36" name="図 35"/>
          <p:cNvPicPr>
            <a:picLocks noChangeAspect="1"/>
          </p:cNvPicPr>
          <p:nvPr/>
        </p:nvPicPr>
        <p:blipFill>
          <a:blip r:embed="rId6">
            <a:lum bright="-20000" contrast="40000"/>
          </a:blip>
          <a:stretch>
            <a:fillRect/>
          </a:stretch>
        </p:blipFill>
        <p:spPr>
          <a:xfrm>
            <a:off x="3896135" y="1541995"/>
            <a:ext cx="2686748" cy="1420876"/>
          </a:xfrm>
          <a:prstGeom prst="rect">
            <a:avLst/>
          </a:prstGeom>
        </p:spPr>
      </p:pic>
      <p:sp>
        <p:nvSpPr>
          <p:cNvPr id="37" name="角丸四角形 36"/>
          <p:cNvSpPr/>
          <p:nvPr/>
        </p:nvSpPr>
        <p:spPr>
          <a:xfrm>
            <a:off x="4012921" y="2658485"/>
            <a:ext cx="678349" cy="249691"/>
          </a:xfrm>
          <a:prstGeom prst="roundRect">
            <a:avLst/>
          </a:prstGeom>
          <a:solidFill>
            <a:srgbClr val="0024F3"/>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二等辺三角形 37"/>
          <p:cNvSpPr/>
          <p:nvPr/>
        </p:nvSpPr>
        <p:spPr>
          <a:xfrm rot="10800000">
            <a:off x="4954587" y="3135258"/>
            <a:ext cx="569843" cy="185530"/>
          </a:xfrm>
          <a:prstGeom prst="triangle">
            <a:avLst/>
          </a:prstGeom>
          <a:solidFill>
            <a:srgbClr val="24B4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3773247" y="3440168"/>
            <a:ext cx="2266192" cy="400110"/>
          </a:xfrm>
          <a:prstGeom prst="rect">
            <a:avLst/>
          </a:prstGeom>
        </p:spPr>
        <p:txBody>
          <a:bodyPr wrap="square">
            <a:spAutoFit/>
          </a:bodyPr>
          <a:lstStyle/>
          <a:p>
            <a:r>
              <a:rPr lang="en-US" altLang="ja-JP" sz="1000" dirty="0">
                <a:latin typeface="メイリオ" panose="020B0604030504040204" pitchFamily="50" charset="-128"/>
                <a:ea typeface="メイリオ" panose="020B0604030504040204" pitchFamily="50" charset="-128"/>
              </a:rPr>
              <a:t>Zoom</a:t>
            </a:r>
            <a:r>
              <a:rPr lang="ja-JP" altLang="en-US" sz="1000" dirty="0">
                <a:latin typeface="メイリオ" panose="020B0604030504040204" pitchFamily="50" charset="-128"/>
                <a:ea typeface="メイリオ" panose="020B0604030504040204" pitchFamily="50" charset="-128"/>
              </a:rPr>
              <a:t>アプリを起動し</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「ミーティングに参加」をクリック</a:t>
            </a:r>
            <a:endParaRPr lang="ja-JP" altLang="en-US" sz="1000" dirty="0"/>
          </a:p>
        </p:txBody>
      </p:sp>
      <p:pic>
        <p:nvPicPr>
          <p:cNvPr id="41" name="図 40"/>
          <p:cNvPicPr>
            <a:picLocks noChangeAspect="1"/>
          </p:cNvPicPr>
          <p:nvPr/>
        </p:nvPicPr>
        <p:blipFill>
          <a:blip r:embed="rId7">
            <a:lum bright="-20000" contrast="40000"/>
          </a:blip>
          <a:stretch>
            <a:fillRect/>
          </a:stretch>
        </p:blipFill>
        <p:spPr>
          <a:xfrm>
            <a:off x="3726128" y="3860944"/>
            <a:ext cx="3067333" cy="1572848"/>
          </a:xfrm>
          <a:prstGeom prst="rect">
            <a:avLst/>
          </a:prstGeom>
        </p:spPr>
      </p:pic>
      <p:sp>
        <p:nvSpPr>
          <p:cNvPr id="44" name="二等辺三角形 43"/>
          <p:cNvSpPr/>
          <p:nvPr/>
        </p:nvSpPr>
        <p:spPr>
          <a:xfrm rot="10800000">
            <a:off x="4962215" y="5334938"/>
            <a:ext cx="569843" cy="185530"/>
          </a:xfrm>
          <a:prstGeom prst="triangle">
            <a:avLst/>
          </a:prstGeom>
          <a:solidFill>
            <a:srgbClr val="24B4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3896135" y="5613658"/>
            <a:ext cx="3429000" cy="553998"/>
          </a:xfrm>
          <a:prstGeom prst="rect">
            <a:avLst/>
          </a:prstGeom>
        </p:spPr>
        <p:txBody>
          <a:bodyPr>
            <a:spAutoFit/>
          </a:bodyPr>
          <a:lstStyle/>
          <a:p>
            <a:r>
              <a:rPr lang="ja-JP" altLang="en-US" sz="1000" dirty="0">
                <a:latin typeface="メイリオ" panose="020B0604030504040204" pitchFamily="50" charset="-128"/>
                <a:ea typeface="メイリオ" panose="020B0604030504040204" pitchFamily="50" charset="-128"/>
              </a:rPr>
              <a:t>ミーティング</a:t>
            </a:r>
            <a:r>
              <a:rPr lang="en-US" altLang="ja-JP" sz="1000" dirty="0">
                <a:latin typeface="メイリオ" panose="020B0604030504040204" pitchFamily="50" charset="-128"/>
                <a:ea typeface="メイリオ" panose="020B0604030504040204" pitchFamily="50" charset="-128"/>
              </a:rPr>
              <a:t>ID</a:t>
            </a:r>
            <a:r>
              <a:rPr lang="ja-JP" altLang="en-US" sz="1000" dirty="0">
                <a:latin typeface="メイリオ" panose="020B0604030504040204" pitchFamily="50" charset="-128"/>
                <a:ea typeface="メイリオ" panose="020B0604030504040204" pitchFamily="50" charset="-128"/>
              </a:rPr>
              <a:t>・スクリーンネーム（「セミナー</a:t>
            </a:r>
          </a:p>
          <a:p>
            <a:r>
              <a:rPr lang="ja-JP" altLang="en-US" sz="1000" dirty="0">
                <a:latin typeface="メイリオ" panose="020B0604030504040204" pitchFamily="50" charset="-128"/>
                <a:ea typeface="メイリオ" panose="020B0604030504040204" pitchFamily="50" charset="-128"/>
              </a:rPr>
              <a:t>受講者」等個人が特定されない名称）を入力し</a:t>
            </a:r>
          </a:p>
          <a:p>
            <a:r>
              <a:rPr lang="ja-JP" altLang="en-US" sz="1000" dirty="0">
                <a:latin typeface="メイリオ" panose="020B0604030504040204" pitchFamily="50" charset="-128"/>
                <a:ea typeface="メイリオ" panose="020B0604030504040204" pitchFamily="50" charset="-128"/>
              </a:rPr>
              <a:t>「参加」をクリック</a:t>
            </a:r>
            <a:endParaRPr lang="ja-JP" altLang="en-US" sz="1000" dirty="0"/>
          </a:p>
        </p:txBody>
      </p:sp>
      <p:grpSp>
        <p:nvGrpSpPr>
          <p:cNvPr id="59" name="グループ化 58"/>
          <p:cNvGrpSpPr/>
          <p:nvPr/>
        </p:nvGrpSpPr>
        <p:grpSpPr>
          <a:xfrm>
            <a:off x="3896134" y="6225598"/>
            <a:ext cx="2686748" cy="1637177"/>
            <a:chOff x="3896134" y="6225598"/>
            <a:chExt cx="2686748" cy="1637177"/>
          </a:xfrm>
        </p:grpSpPr>
        <p:pic>
          <p:nvPicPr>
            <p:cNvPr id="47" name="図 46"/>
            <p:cNvPicPr>
              <a:picLocks noChangeAspect="1"/>
            </p:cNvPicPr>
            <p:nvPr/>
          </p:nvPicPr>
          <p:blipFill>
            <a:blip r:embed="rId8">
              <a:lum bright="-20000" contrast="40000"/>
            </a:blip>
            <a:stretch>
              <a:fillRect/>
            </a:stretch>
          </p:blipFill>
          <p:spPr>
            <a:xfrm>
              <a:off x="3896134" y="6225598"/>
              <a:ext cx="2686748" cy="1637177"/>
            </a:xfrm>
            <a:prstGeom prst="rect">
              <a:avLst/>
            </a:prstGeom>
          </p:spPr>
        </p:pic>
        <p:sp>
          <p:nvSpPr>
            <p:cNvPr id="48" name="角丸四角形 47"/>
            <p:cNvSpPr/>
            <p:nvPr/>
          </p:nvSpPr>
          <p:spPr>
            <a:xfrm>
              <a:off x="4108450" y="6586330"/>
              <a:ext cx="2247899" cy="21580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114800" y="6866512"/>
              <a:ext cx="2247899" cy="21580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114615" y="7508404"/>
              <a:ext cx="530811" cy="18779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1" name="二等辺三角形 50"/>
          <p:cNvSpPr/>
          <p:nvPr/>
        </p:nvSpPr>
        <p:spPr>
          <a:xfrm rot="10800000">
            <a:off x="4974871" y="7935468"/>
            <a:ext cx="569843" cy="185530"/>
          </a:xfrm>
          <a:prstGeom prst="triangle">
            <a:avLst/>
          </a:prstGeom>
          <a:solidFill>
            <a:srgbClr val="24B4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3817558" y="8155592"/>
            <a:ext cx="2898809" cy="430887"/>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パスコードを入力し、</a:t>
            </a:r>
          </a:p>
          <a:p>
            <a:r>
              <a:rPr lang="ja-JP" altLang="en-US" sz="1100" dirty="0">
                <a:latin typeface="メイリオ" panose="020B0604030504040204" pitchFamily="50" charset="-128"/>
                <a:ea typeface="メイリオ" panose="020B0604030504040204" pitchFamily="50" charset="-128"/>
              </a:rPr>
              <a:t>「ミーティングに参加する」をクリック</a:t>
            </a:r>
            <a:endParaRPr lang="ja-JP" altLang="en-US" dirty="0"/>
          </a:p>
        </p:txBody>
      </p:sp>
      <p:grpSp>
        <p:nvGrpSpPr>
          <p:cNvPr id="57" name="グループ化 56"/>
          <p:cNvGrpSpPr/>
          <p:nvPr/>
        </p:nvGrpSpPr>
        <p:grpSpPr>
          <a:xfrm>
            <a:off x="4299642" y="8702177"/>
            <a:ext cx="1947892" cy="1015490"/>
            <a:chOff x="4091547" y="8668922"/>
            <a:chExt cx="2219723" cy="1015490"/>
          </a:xfrm>
        </p:grpSpPr>
        <p:pic>
          <p:nvPicPr>
            <p:cNvPr id="54" name="図 53"/>
            <p:cNvPicPr>
              <a:picLocks noChangeAspect="1"/>
            </p:cNvPicPr>
            <p:nvPr/>
          </p:nvPicPr>
          <p:blipFill>
            <a:blip r:embed="rId9"/>
            <a:stretch>
              <a:fillRect/>
            </a:stretch>
          </p:blipFill>
          <p:spPr>
            <a:xfrm>
              <a:off x="4091547" y="8668922"/>
              <a:ext cx="2219723" cy="1015490"/>
            </a:xfrm>
            <a:prstGeom prst="rect">
              <a:avLst/>
            </a:prstGeom>
          </p:spPr>
        </p:pic>
        <p:sp>
          <p:nvSpPr>
            <p:cNvPr id="55" name="角丸四角形 54"/>
            <p:cNvSpPr/>
            <p:nvPr/>
          </p:nvSpPr>
          <p:spPr>
            <a:xfrm>
              <a:off x="4294794" y="8911598"/>
              <a:ext cx="1787953" cy="14543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4597409" y="9495744"/>
              <a:ext cx="981756" cy="17724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3" name="正方形/長方形 62"/>
          <p:cNvSpPr/>
          <p:nvPr/>
        </p:nvSpPr>
        <p:spPr>
          <a:xfrm>
            <a:off x="966339" y="2923823"/>
            <a:ext cx="1453011" cy="2105377"/>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65" name="正方形/長方形 64"/>
          <p:cNvSpPr/>
          <p:nvPr/>
        </p:nvSpPr>
        <p:spPr>
          <a:xfrm>
            <a:off x="552450" y="6088246"/>
            <a:ext cx="2257426" cy="1774529"/>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66" name="正方形/長方形 65"/>
          <p:cNvSpPr/>
          <p:nvPr/>
        </p:nvSpPr>
        <p:spPr>
          <a:xfrm>
            <a:off x="803634" y="8581953"/>
            <a:ext cx="1779116" cy="1135714"/>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67" name="正方形/長方形 66"/>
          <p:cNvSpPr/>
          <p:nvPr/>
        </p:nvSpPr>
        <p:spPr>
          <a:xfrm>
            <a:off x="3906565" y="6189066"/>
            <a:ext cx="2756793" cy="1673709"/>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68" name="正方形/長方形 67"/>
          <p:cNvSpPr/>
          <p:nvPr/>
        </p:nvSpPr>
        <p:spPr>
          <a:xfrm>
            <a:off x="3959572" y="3839804"/>
            <a:ext cx="2623310" cy="140845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70" name="正方形/長方形 69"/>
          <p:cNvSpPr/>
          <p:nvPr/>
        </p:nvSpPr>
        <p:spPr>
          <a:xfrm>
            <a:off x="4286390" y="8649125"/>
            <a:ext cx="1961144" cy="1135714"/>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71" name="正方形/長方形 70"/>
          <p:cNvSpPr/>
          <p:nvPr/>
        </p:nvSpPr>
        <p:spPr>
          <a:xfrm>
            <a:off x="3882886" y="1524001"/>
            <a:ext cx="2686743" cy="1513560"/>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kumimoji="1" lang="ja-JP" altLang="en-US"/>
          </a:p>
        </p:txBody>
      </p:sp>
      <p:sp>
        <p:nvSpPr>
          <p:cNvPr id="64" name="テキスト ボックス 63"/>
          <p:cNvSpPr txBox="1"/>
          <p:nvPr/>
        </p:nvSpPr>
        <p:spPr>
          <a:xfrm>
            <a:off x="1137696" y="4588771"/>
            <a:ext cx="1268643" cy="215444"/>
          </a:xfrm>
          <a:prstGeom prst="rect">
            <a:avLst/>
          </a:prstGeom>
          <a:noFill/>
        </p:spPr>
        <p:txBody>
          <a:bodyPr wrap="square" rtlCol="0">
            <a:spAutoFit/>
          </a:bodyPr>
          <a:lstStyle/>
          <a:p>
            <a:r>
              <a:rPr kumimoji="1" lang="ja-JP" altLang="en-US" sz="800" b="1" spc="-150" dirty="0">
                <a:solidFill>
                  <a:schemeClr val="bg1"/>
                </a:solidFill>
                <a:latin typeface="+mn-ea"/>
              </a:rPr>
              <a:t>ミーティングに参加する</a:t>
            </a:r>
            <a:endParaRPr kumimoji="1" lang="en-US" altLang="ja-JP" sz="800" b="1" spc="-150" dirty="0">
              <a:solidFill>
                <a:schemeClr val="bg1"/>
              </a:solidFill>
              <a:latin typeface="+mn-ea"/>
            </a:endParaRPr>
          </a:p>
        </p:txBody>
      </p:sp>
      <p:sp>
        <p:nvSpPr>
          <p:cNvPr id="69" name="角丸四角形 68"/>
          <p:cNvSpPr/>
          <p:nvPr/>
        </p:nvSpPr>
        <p:spPr>
          <a:xfrm>
            <a:off x="4572000" y="4825033"/>
            <a:ext cx="1325366" cy="161246"/>
          </a:xfrm>
          <a:prstGeom prst="roundRect">
            <a:avLst/>
          </a:prstGeom>
          <a:solidFill>
            <a:srgbClr val="0024F3"/>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678328" y="4810392"/>
            <a:ext cx="1268643" cy="215444"/>
          </a:xfrm>
          <a:prstGeom prst="rect">
            <a:avLst/>
          </a:prstGeom>
          <a:noFill/>
        </p:spPr>
        <p:txBody>
          <a:bodyPr wrap="square" rtlCol="0">
            <a:spAutoFit/>
          </a:bodyPr>
          <a:lstStyle/>
          <a:p>
            <a:r>
              <a:rPr kumimoji="1" lang="ja-JP" altLang="en-US" sz="800" b="1" spc="-150" dirty="0">
                <a:solidFill>
                  <a:schemeClr val="bg1"/>
                </a:solidFill>
                <a:latin typeface="+mn-ea"/>
              </a:rPr>
              <a:t>ミーティングに参加する</a:t>
            </a:r>
            <a:endParaRPr kumimoji="1" lang="en-US" altLang="ja-JP" sz="800" b="1" spc="-150" dirty="0">
              <a:solidFill>
                <a:schemeClr val="bg1"/>
              </a:solidFill>
              <a:latin typeface="+mn-ea"/>
            </a:endParaRPr>
          </a:p>
        </p:txBody>
      </p:sp>
      <p:sp>
        <p:nvSpPr>
          <p:cNvPr id="73" name="テキスト ボックス 72"/>
          <p:cNvSpPr txBox="1"/>
          <p:nvPr/>
        </p:nvSpPr>
        <p:spPr>
          <a:xfrm>
            <a:off x="4026170" y="2696223"/>
            <a:ext cx="865425" cy="215444"/>
          </a:xfrm>
          <a:prstGeom prst="rect">
            <a:avLst/>
          </a:prstGeom>
          <a:noFill/>
        </p:spPr>
        <p:txBody>
          <a:bodyPr wrap="square" rtlCol="0">
            <a:spAutoFit/>
          </a:bodyPr>
          <a:lstStyle/>
          <a:p>
            <a:r>
              <a:rPr kumimoji="1" lang="ja-JP" altLang="en-US" sz="800" b="1" spc="-150" dirty="0">
                <a:solidFill>
                  <a:schemeClr val="bg1"/>
                </a:solidFill>
                <a:latin typeface="+mn-ea"/>
              </a:rPr>
              <a:t>ダウンロード</a:t>
            </a:r>
            <a:endParaRPr kumimoji="1" lang="en-US" altLang="ja-JP" sz="800" b="1" spc="-150" dirty="0">
              <a:solidFill>
                <a:schemeClr val="bg1"/>
              </a:solidFill>
              <a:latin typeface="+mn-ea"/>
            </a:endParaRPr>
          </a:p>
        </p:txBody>
      </p:sp>
      <p:sp>
        <p:nvSpPr>
          <p:cNvPr id="7" name="正方形/長方形 6"/>
          <p:cNvSpPr/>
          <p:nvPr/>
        </p:nvSpPr>
        <p:spPr>
          <a:xfrm>
            <a:off x="901095" y="9155038"/>
            <a:ext cx="662512" cy="123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853195" y="9142035"/>
            <a:ext cx="1268643" cy="215444"/>
          </a:xfrm>
          <a:prstGeom prst="rect">
            <a:avLst/>
          </a:prstGeom>
          <a:noFill/>
        </p:spPr>
        <p:txBody>
          <a:bodyPr wrap="square" rtlCol="0">
            <a:spAutoFit/>
          </a:bodyPr>
          <a:lstStyle/>
          <a:p>
            <a:r>
              <a:rPr kumimoji="1" lang="ja-JP" altLang="en-US" sz="800" spc="-150" dirty="0">
                <a:solidFill>
                  <a:schemeClr val="tx1">
                    <a:lumMod val="85000"/>
                    <a:lumOff val="15000"/>
                  </a:schemeClr>
                </a:solidFill>
                <a:latin typeface="+mn-ea"/>
              </a:rPr>
              <a:t>パスコード</a:t>
            </a:r>
            <a:endParaRPr kumimoji="1" lang="en-US" altLang="ja-JP" sz="800" spc="-150" dirty="0">
              <a:solidFill>
                <a:schemeClr val="tx1">
                  <a:lumMod val="85000"/>
                  <a:lumOff val="15000"/>
                </a:schemeClr>
              </a:solidFill>
              <a:latin typeface="+mn-ea"/>
            </a:endParaRPr>
          </a:p>
        </p:txBody>
      </p:sp>
      <p:sp>
        <p:nvSpPr>
          <p:cNvPr id="76" name="正方形/長方形 75"/>
          <p:cNvSpPr/>
          <p:nvPr/>
        </p:nvSpPr>
        <p:spPr>
          <a:xfrm>
            <a:off x="1389192" y="6368982"/>
            <a:ext cx="662512" cy="123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1354345" y="6319270"/>
            <a:ext cx="1268643" cy="215444"/>
          </a:xfrm>
          <a:prstGeom prst="rect">
            <a:avLst/>
          </a:prstGeom>
          <a:noFill/>
        </p:spPr>
        <p:txBody>
          <a:bodyPr wrap="square" rtlCol="0">
            <a:spAutoFit/>
          </a:bodyPr>
          <a:lstStyle/>
          <a:p>
            <a:r>
              <a:rPr kumimoji="1" lang="ja-JP" altLang="en-US" sz="800" spc="-150" dirty="0">
                <a:solidFill>
                  <a:schemeClr val="tx1">
                    <a:lumMod val="85000"/>
                    <a:lumOff val="15000"/>
                  </a:schemeClr>
                </a:solidFill>
                <a:latin typeface="+mn-ea"/>
              </a:rPr>
              <a:t>ミーティングＩＤ</a:t>
            </a:r>
            <a:endParaRPr kumimoji="1" lang="en-US" altLang="ja-JP" sz="800" spc="-150" dirty="0">
              <a:solidFill>
                <a:schemeClr val="tx1">
                  <a:lumMod val="85000"/>
                  <a:lumOff val="15000"/>
                </a:schemeClr>
              </a:solidFill>
              <a:latin typeface="+mn-ea"/>
            </a:endParaRPr>
          </a:p>
        </p:txBody>
      </p:sp>
      <p:sp>
        <p:nvSpPr>
          <p:cNvPr id="77" name="正方形/長方形 76"/>
          <p:cNvSpPr/>
          <p:nvPr/>
        </p:nvSpPr>
        <p:spPr>
          <a:xfrm>
            <a:off x="1367408" y="6850528"/>
            <a:ext cx="662512" cy="123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1361244" y="6808428"/>
            <a:ext cx="1268643" cy="215444"/>
          </a:xfrm>
          <a:prstGeom prst="rect">
            <a:avLst/>
          </a:prstGeom>
          <a:noFill/>
        </p:spPr>
        <p:txBody>
          <a:bodyPr wrap="square" rtlCol="0">
            <a:spAutoFit/>
          </a:bodyPr>
          <a:lstStyle/>
          <a:p>
            <a:r>
              <a:rPr kumimoji="1" lang="ja-JP" altLang="en-US" sz="800" spc="-150" dirty="0">
                <a:solidFill>
                  <a:schemeClr val="tx1">
                    <a:lumMod val="85000"/>
                    <a:lumOff val="15000"/>
                  </a:schemeClr>
                </a:solidFill>
                <a:latin typeface="+mn-ea"/>
              </a:rPr>
              <a:t>スクリーンネーム</a:t>
            </a:r>
            <a:endParaRPr kumimoji="1" lang="en-US" altLang="ja-JP" sz="800" spc="-150" dirty="0">
              <a:solidFill>
                <a:schemeClr val="tx1">
                  <a:lumMod val="85000"/>
                  <a:lumOff val="15000"/>
                </a:schemeClr>
              </a:solidFill>
              <a:latin typeface="+mn-ea"/>
            </a:endParaRPr>
          </a:p>
        </p:txBody>
      </p:sp>
      <p:sp>
        <p:nvSpPr>
          <p:cNvPr id="81" name="正方形/長方形 80"/>
          <p:cNvSpPr/>
          <p:nvPr/>
        </p:nvSpPr>
        <p:spPr>
          <a:xfrm>
            <a:off x="1515535" y="7443232"/>
            <a:ext cx="331256" cy="123887"/>
          </a:xfrm>
          <a:prstGeom prst="rect">
            <a:avLst/>
          </a:prstGeom>
          <a:solidFill>
            <a:srgbClr val="ECEB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1487516" y="7386857"/>
            <a:ext cx="487027" cy="215444"/>
          </a:xfrm>
          <a:prstGeom prst="rect">
            <a:avLst/>
          </a:prstGeom>
          <a:noFill/>
        </p:spPr>
        <p:txBody>
          <a:bodyPr wrap="square" rtlCol="0">
            <a:spAutoFit/>
          </a:bodyPr>
          <a:lstStyle/>
          <a:p>
            <a:r>
              <a:rPr kumimoji="1" lang="ja-JP" altLang="en-US" sz="800" b="1" dirty="0">
                <a:solidFill>
                  <a:schemeClr val="bg2">
                    <a:lumMod val="50000"/>
                  </a:schemeClr>
                </a:solidFill>
                <a:latin typeface="+mn-ea"/>
              </a:rPr>
              <a:t>参加</a:t>
            </a:r>
            <a:endParaRPr kumimoji="1" lang="en-US" altLang="ja-JP" sz="800" b="1" dirty="0">
              <a:solidFill>
                <a:schemeClr val="bg2">
                  <a:lumMod val="50000"/>
                </a:schemeClr>
              </a:solidFill>
              <a:latin typeface="+mn-ea"/>
            </a:endParaRPr>
          </a:p>
        </p:txBody>
      </p:sp>
      <p:sp>
        <p:nvSpPr>
          <p:cNvPr id="9" name="正方形/長方形 8"/>
          <p:cNvSpPr/>
          <p:nvPr/>
        </p:nvSpPr>
        <p:spPr>
          <a:xfrm>
            <a:off x="2027683" y="9525854"/>
            <a:ext cx="297579" cy="119826"/>
          </a:xfrm>
          <a:prstGeom prst="rect">
            <a:avLst/>
          </a:prstGeom>
          <a:solidFill>
            <a:srgbClr val="D2D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1946826" y="9462052"/>
            <a:ext cx="468190" cy="230832"/>
          </a:xfrm>
          <a:prstGeom prst="rect">
            <a:avLst/>
          </a:prstGeom>
          <a:noFill/>
        </p:spPr>
        <p:txBody>
          <a:bodyPr wrap="square" rtlCol="0">
            <a:spAutoFit/>
          </a:bodyPr>
          <a:lstStyle/>
          <a:p>
            <a:r>
              <a:rPr kumimoji="1" lang="ja-JP" altLang="en-US" sz="900" b="1" dirty="0">
                <a:solidFill>
                  <a:schemeClr val="bg2">
                    <a:lumMod val="25000"/>
                  </a:schemeClr>
                </a:solidFill>
                <a:latin typeface="+mn-ea"/>
              </a:rPr>
              <a:t>続行</a:t>
            </a:r>
            <a:endParaRPr kumimoji="1" lang="en-US" altLang="ja-JP" sz="900" b="1" dirty="0">
              <a:solidFill>
                <a:schemeClr val="bg2">
                  <a:lumMod val="25000"/>
                </a:schemeClr>
              </a:solidFill>
              <a:latin typeface="+mn-ea"/>
            </a:endParaRPr>
          </a:p>
        </p:txBody>
      </p:sp>
      <p:sp>
        <p:nvSpPr>
          <p:cNvPr id="11" name="正方形/長方形 10"/>
          <p:cNvSpPr/>
          <p:nvPr/>
        </p:nvSpPr>
        <p:spPr>
          <a:xfrm>
            <a:off x="4186100" y="6606367"/>
            <a:ext cx="1924188" cy="161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lumMod val="85000"/>
                    <a:lumOff val="15000"/>
                  </a:schemeClr>
                </a:solidFill>
              </a:rPr>
              <a:t>ミーティングＩＤまたは個人リンク名</a:t>
            </a:r>
          </a:p>
        </p:txBody>
      </p:sp>
      <p:sp>
        <p:nvSpPr>
          <p:cNvPr id="82" name="正方形/長方形 81"/>
          <p:cNvSpPr/>
          <p:nvPr/>
        </p:nvSpPr>
        <p:spPr>
          <a:xfrm>
            <a:off x="4508066" y="8974658"/>
            <a:ext cx="1332506" cy="88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spc="-150" dirty="0">
                <a:solidFill>
                  <a:schemeClr val="tx1">
                    <a:lumMod val="65000"/>
                    <a:lumOff val="35000"/>
                  </a:schemeClr>
                </a:solidFill>
                <a:latin typeface="HGSｺﾞｼｯｸM" panose="020B0600000000000000" pitchFamily="50" charset="-128"/>
                <a:ea typeface="HGSｺﾞｼｯｸM" panose="020B0600000000000000" pitchFamily="50" charset="-128"/>
              </a:rPr>
              <a:t>ミーティングパスワード</a:t>
            </a:r>
          </a:p>
        </p:txBody>
      </p:sp>
      <p:sp>
        <p:nvSpPr>
          <p:cNvPr id="83" name="正方形/長方形 82"/>
          <p:cNvSpPr/>
          <p:nvPr/>
        </p:nvSpPr>
        <p:spPr>
          <a:xfrm>
            <a:off x="4186100" y="6897303"/>
            <a:ext cx="1924188" cy="161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rPr>
              <a:t>名前を</a:t>
            </a:r>
            <a:r>
              <a:rPr kumimoji="1" lang="ja-JP" altLang="en-US" sz="800" dirty="0">
                <a:solidFill>
                  <a:schemeClr val="tx1">
                    <a:lumMod val="85000"/>
                    <a:lumOff val="15000"/>
                  </a:schemeClr>
                </a:solidFill>
              </a:rPr>
              <a:t>入力</a:t>
            </a:r>
            <a:r>
              <a:rPr kumimoji="1" lang="ja-JP" altLang="en-US" sz="800" dirty="0">
                <a:solidFill>
                  <a:schemeClr val="tx1"/>
                </a:solidFill>
              </a:rPr>
              <a:t>してください</a:t>
            </a:r>
          </a:p>
        </p:txBody>
      </p:sp>
      <p:sp>
        <p:nvSpPr>
          <p:cNvPr id="84" name="正方形/長方形 83"/>
          <p:cNvSpPr/>
          <p:nvPr/>
        </p:nvSpPr>
        <p:spPr>
          <a:xfrm>
            <a:off x="5200802" y="7541692"/>
            <a:ext cx="331256" cy="123887"/>
          </a:xfrm>
          <a:prstGeom prst="rect">
            <a:avLst/>
          </a:prstGeom>
          <a:solidFill>
            <a:srgbClr val="F6F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5198351" y="7505971"/>
            <a:ext cx="487027" cy="215444"/>
          </a:xfrm>
          <a:prstGeom prst="rect">
            <a:avLst/>
          </a:prstGeom>
          <a:noFill/>
        </p:spPr>
        <p:txBody>
          <a:bodyPr wrap="square" rtlCol="0">
            <a:spAutoFit/>
          </a:bodyPr>
          <a:lstStyle/>
          <a:p>
            <a:r>
              <a:rPr kumimoji="1" lang="ja-JP" altLang="en-US" sz="800" b="1" dirty="0">
                <a:solidFill>
                  <a:schemeClr val="bg2">
                    <a:lumMod val="50000"/>
                  </a:schemeClr>
                </a:solidFill>
                <a:latin typeface="+mn-ea"/>
              </a:rPr>
              <a:t>参加</a:t>
            </a:r>
            <a:endParaRPr kumimoji="1" lang="en-US" altLang="ja-JP" sz="800" b="1" dirty="0">
              <a:solidFill>
                <a:schemeClr val="bg2">
                  <a:lumMod val="50000"/>
                </a:schemeClr>
              </a:solidFill>
              <a:latin typeface="+mn-ea"/>
            </a:endParaRPr>
          </a:p>
        </p:txBody>
      </p:sp>
      <p:sp>
        <p:nvSpPr>
          <p:cNvPr id="13" name="正方形/長方形 12"/>
          <p:cNvSpPr/>
          <p:nvPr/>
        </p:nvSpPr>
        <p:spPr>
          <a:xfrm>
            <a:off x="4827761" y="9583036"/>
            <a:ext cx="720301" cy="85945"/>
          </a:xfrm>
          <a:prstGeom prst="rect">
            <a:avLst/>
          </a:prstGeom>
          <a:solidFill>
            <a:srgbClr val="F0EFF5"/>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4659973" y="9533675"/>
            <a:ext cx="1025405" cy="184666"/>
          </a:xfrm>
          <a:prstGeom prst="rect">
            <a:avLst/>
          </a:prstGeom>
          <a:noFill/>
        </p:spPr>
        <p:txBody>
          <a:bodyPr wrap="square" rtlCol="0">
            <a:spAutoFit/>
          </a:bodyPr>
          <a:lstStyle/>
          <a:p>
            <a:r>
              <a:rPr kumimoji="1" lang="ja-JP" altLang="en-US" sz="600" b="1" dirty="0">
                <a:solidFill>
                  <a:schemeClr val="tx1">
                    <a:lumMod val="85000"/>
                    <a:lumOff val="15000"/>
                  </a:schemeClr>
                </a:solidFill>
                <a:latin typeface="+mn-ea"/>
              </a:rPr>
              <a:t>ミーティングに参加する</a:t>
            </a:r>
            <a:endParaRPr kumimoji="1" lang="en-US" altLang="ja-JP" sz="600" b="1" dirty="0">
              <a:solidFill>
                <a:schemeClr val="tx1">
                  <a:lumMod val="85000"/>
                  <a:lumOff val="15000"/>
                </a:schemeClr>
              </a:solidFill>
              <a:latin typeface="+mn-ea"/>
            </a:endParaRPr>
          </a:p>
        </p:txBody>
      </p:sp>
    </p:spTree>
    <p:extLst>
      <p:ext uri="{BB962C8B-B14F-4D97-AF65-F5344CB8AC3E}">
        <p14:creationId xmlns:p14="http://schemas.microsoft.com/office/powerpoint/2010/main" val="3213273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2579A29834BF542A3F49FD90BE44FCC" ma:contentTypeVersion="14" ma:contentTypeDescription="新しいドキュメントを作成します。" ma:contentTypeScope="" ma:versionID="07e0b887ae2a2c043034299d445866b0">
  <xsd:schema xmlns:xsd="http://www.w3.org/2001/XMLSchema" xmlns:xs="http://www.w3.org/2001/XMLSchema" xmlns:p="http://schemas.microsoft.com/office/2006/metadata/properties" xmlns:ns2="a67c448a-f24a-4a7e-bc0d-b6228ad18cdf" xmlns:ns3="eaa5ab06-d741-4ed2-85eb-529d5be34e45" targetNamespace="http://schemas.microsoft.com/office/2006/metadata/properties" ma:root="true" ma:fieldsID="b83c49c304096c77c46bf89dae539cae" ns2:_="" ns3:_="">
    <xsd:import namespace="a67c448a-f24a-4a7e-bc0d-b6228ad18cdf"/>
    <xsd:import namespace="eaa5ab06-d741-4ed2-85eb-529d5be34e45"/>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7c448a-f24a-4a7e-bc0d-b6228ad18cdf"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a5ab06-d741-4ed2-85eb-529d5be34e4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19106577-eb4b-4abb-8ad0-7b1dd1d234a1}" ma:internalName="TaxCatchAll" ma:showField="CatchAllData" ma:web="eaa5ab06-d741-4ed2-85eb-529d5be34e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67c448a-f24a-4a7e-bc0d-b6228ad18cdf">
      <Terms xmlns="http://schemas.microsoft.com/office/infopath/2007/PartnerControls"/>
    </lcf76f155ced4ddcb4097134ff3c332f>
    <TaxCatchAll xmlns="eaa5ab06-d741-4ed2-85eb-529d5be34e45" xsi:nil="true"/>
    <Owner xmlns="a67c448a-f24a-4a7e-bc0d-b6228ad18cdf">
      <UserInfo>
        <DisplayName/>
        <AccountId xsi:nil="true"/>
        <AccountType/>
      </UserInfo>
    </Owner>
  </documentManagement>
</p:properties>
</file>

<file path=customXml/itemProps1.xml><?xml version="1.0" encoding="utf-8"?>
<ds:datastoreItem xmlns:ds="http://schemas.openxmlformats.org/officeDocument/2006/customXml" ds:itemID="{B4F9FA4F-78F5-4BAD-90BF-C51599428C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7c448a-f24a-4a7e-bc0d-b6228ad18cdf"/>
    <ds:schemaRef ds:uri="eaa5ab06-d741-4ed2-85eb-529d5be34e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EFD329-EBE1-4B25-AD8F-EF29DBB34A66}">
  <ds:schemaRefs>
    <ds:schemaRef ds:uri="http://schemas.microsoft.com/sharepoint/v3/contenttype/forms"/>
  </ds:schemaRefs>
</ds:datastoreItem>
</file>

<file path=customXml/itemProps3.xml><?xml version="1.0" encoding="utf-8"?>
<ds:datastoreItem xmlns:ds="http://schemas.openxmlformats.org/officeDocument/2006/customXml" ds:itemID="{245BE86E-615A-4238-AB19-EACBA316B2F8}">
  <ds:schemaRefs>
    <ds:schemaRef ds:uri="http://schemas.microsoft.com/office/2006/metadata/properties"/>
    <ds:schemaRef ds:uri="http://schemas.microsoft.com/office/infopath/2007/PartnerControls"/>
    <ds:schemaRef ds:uri="a67c448a-f24a-4a7e-bc0d-b6228ad18cdf"/>
    <ds:schemaRef ds:uri="eaa5ab06-d741-4ed2-85eb-529d5be34e45"/>
  </ds:schemaRefs>
</ds:datastoreItem>
</file>

<file path=docProps/app.xml><?xml version="1.0" encoding="utf-8"?>
<Properties xmlns="http://schemas.openxmlformats.org/officeDocument/2006/extended-properties" xmlns:vt="http://schemas.openxmlformats.org/officeDocument/2006/docPropsVTypes">
  <Template>Office Theme</Template>
  <TotalTime>1048</TotalTime>
  <Words>551</Words>
  <Application>Microsoft Office PowerPoint</Application>
  <PresentationFormat>A4 210 x 297 mm</PresentationFormat>
  <Paragraphs>85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耒海愛弓</dc:creator>
  <cp:lastModifiedBy>耒海愛弓</cp:lastModifiedBy>
  <cp:revision>145</cp:revision>
  <cp:lastPrinted>2024-11-22T04:20:31Z</cp:lastPrinted>
  <dcterms:created xsi:type="dcterms:W3CDTF">2024-07-26T07:25:42Z</dcterms:created>
  <dcterms:modified xsi:type="dcterms:W3CDTF">2024-11-22T06:00:55Z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0x01010072579A29834BF542A3F49FD90BE44FCC</vt:lpwstr>
  </property>
  <property fmtid="{D5CDD505-2E9C-101B-9397-08002B2CF9AE}" pid="3" name="MediaServiceImageTags">
    <vt:lpwstr/>
  </property>
</Properties>
</file>