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</p:sldIdLst>
  <p:sldSz cx="6858000" cy="9144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152" autoAdjust="0"/>
  </p:normalViewPr>
  <p:slideViewPr>
    <p:cSldViewPr>
      <p:cViewPr>
        <p:scale>
          <a:sx n="150" d="100"/>
          <a:sy n="150" d="100"/>
        </p:scale>
        <p:origin x="192" y="9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5B883-E3AD-457D-8DD7-6DEDDEBA7BB0}" type="datetimeFigureOut">
              <a:rPr lang="ja-JP" altLang="en-US"/>
              <a:pPr>
                <a:defRPr/>
              </a:pPr>
              <a:t>2016/3/14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A59B9-A943-492A-8A40-D23242FDC5C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4EFEE-F18B-4338-92A6-16394838A2F7}" type="datetimeFigureOut">
              <a:rPr lang="ja-JP" altLang="en-US"/>
              <a:pPr>
                <a:defRPr/>
              </a:pPr>
              <a:t>2016/3/14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9B94A-3015-4E3B-AE80-D870AFEB54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99E1E-D4A1-4B78-A606-F01593F84C38}" type="datetimeFigureOut">
              <a:rPr lang="ja-JP" altLang="en-US"/>
              <a:pPr>
                <a:defRPr/>
              </a:pPr>
              <a:t>2016/3/14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083EB-E4F4-46F5-9945-45A923724CB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F3CC3-FADA-4705-B9FD-56708D77C12A}" type="datetimeFigureOut">
              <a:rPr lang="ja-JP" altLang="en-US"/>
              <a:pPr>
                <a:defRPr/>
              </a:pPr>
              <a:t>2016/3/14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5B1AC-3E57-40D6-AC78-44D573746A7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FC1FE-8C2C-40D4-A493-1820C9B1A5A3}" type="datetimeFigureOut">
              <a:rPr lang="ja-JP" altLang="en-US"/>
              <a:pPr>
                <a:defRPr/>
              </a:pPr>
              <a:t>2016/3/14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736DA-36A9-4926-8D57-A629991D54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ABEF8-6F3E-434A-838B-3395437F71C1}" type="datetimeFigureOut">
              <a:rPr lang="ja-JP" altLang="en-US"/>
              <a:pPr>
                <a:defRPr/>
              </a:pPr>
              <a:t>2016/3/14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E5815-6036-469F-BF9D-570B84FAEC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ECCCA-6EA9-4576-88C7-93D935980FB1}" type="datetimeFigureOut">
              <a:rPr lang="ja-JP" altLang="en-US"/>
              <a:pPr>
                <a:defRPr/>
              </a:pPr>
              <a:t>2016/3/14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0CAD1-2F8D-4343-A490-67D9ABFFC3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FD156-EE90-4776-ABB0-092A13E7BFAF}" type="datetimeFigureOut">
              <a:rPr lang="ja-JP" altLang="en-US"/>
              <a:pPr>
                <a:defRPr/>
              </a:pPr>
              <a:t>2016/3/14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52E47-34C5-47FF-B1FC-995125E5339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77DFE-4470-4CEE-BB1F-D0E7B77A2853}" type="datetimeFigureOut">
              <a:rPr lang="ja-JP" altLang="en-US"/>
              <a:pPr>
                <a:defRPr/>
              </a:pPr>
              <a:t>2016/3/14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9D10D-BB5F-4025-8A5B-84B1BFA082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DAC46-B79D-4FB5-B9D4-280800D4550E}" type="datetimeFigureOut">
              <a:rPr lang="ja-JP" altLang="en-US"/>
              <a:pPr>
                <a:defRPr/>
              </a:pPr>
              <a:t>2016/3/14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6CE26-4D86-46F9-9A6D-94AC43F1294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4122C-974B-4F54-8143-7B67603615AF}" type="datetimeFigureOut">
              <a:rPr lang="ja-JP" altLang="en-US"/>
              <a:pPr>
                <a:defRPr/>
              </a:pPr>
              <a:t>2016/3/14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50239-DEB4-47ED-93D3-C0B458B2391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C06FD36-A109-4C55-BEB3-8DF654212A6B}" type="datetimeFigureOut">
              <a:rPr lang="ja-JP" altLang="en-US"/>
              <a:pPr>
                <a:defRPr/>
              </a:pPr>
              <a:t>2016/3/14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76BDAE7-F792-436D-BF48-68315AB6AAC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正方形/長方形 51"/>
          <p:cNvSpPr/>
          <p:nvPr/>
        </p:nvSpPr>
        <p:spPr>
          <a:xfrm>
            <a:off x="836712" y="7929554"/>
            <a:ext cx="5438718" cy="114300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正方形/長方形 113"/>
          <p:cNvSpPr/>
          <p:nvPr/>
        </p:nvSpPr>
        <p:spPr>
          <a:xfrm>
            <a:off x="836712" y="1214382"/>
            <a:ext cx="5438718" cy="33575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正方形/長方形 98"/>
          <p:cNvSpPr/>
          <p:nvPr/>
        </p:nvSpPr>
        <p:spPr>
          <a:xfrm rot="16200000">
            <a:off x="-2883749" y="4464850"/>
            <a:ext cx="6500812" cy="42859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 smtClean="0"/>
              <a:t>「</a:t>
            </a:r>
            <a:r>
              <a:rPr lang="en-US" altLang="ja-JP" dirty="0" smtClean="0"/>
              <a:t>Safe</a:t>
            </a:r>
            <a:r>
              <a:rPr lang="ja-JP" altLang="en-US" dirty="0" smtClean="0"/>
              <a:t> </a:t>
            </a:r>
            <a:r>
              <a:rPr lang="en-US" altLang="ja-JP" dirty="0" smtClean="0"/>
              <a:t>Work</a:t>
            </a:r>
            <a:r>
              <a:rPr lang="ja-JP" altLang="en-US" dirty="0" smtClean="0"/>
              <a:t> </a:t>
            </a:r>
            <a:r>
              <a:rPr lang="en-US" altLang="ja-JP" dirty="0" smtClean="0"/>
              <a:t>TOKYO</a:t>
            </a:r>
            <a:r>
              <a:rPr lang="ja-JP" altLang="en-US" dirty="0" smtClean="0"/>
              <a:t>」卓上カレンダー（上半期分）</a:t>
            </a:r>
            <a:endParaRPr lang="ja-JP" altLang="en-US" dirty="0"/>
          </a:p>
        </p:txBody>
      </p:sp>
      <p:sp>
        <p:nvSpPr>
          <p:cNvPr id="48" name="正方形/長方形 47"/>
          <p:cNvSpPr/>
          <p:nvPr/>
        </p:nvSpPr>
        <p:spPr>
          <a:xfrm>
            <a:off x="836712" y="4571968"/>
            <a:ext cx="5438718" cy="33575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正方形/長方形 95"/>
          <p:cNvSpPr/>
          <p:nvPr/>
        </p:nvSpPr>
        <p:spPr bwMode="auto">
          <a:xfrm>
            <a:off x="3349499" y="5857523"/>
            <a:ext cx="2643206" cy="4571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私は災害防止のために</a:t>
            </a:r>
            <a:endParaRPr lang="en-US" altLang="ja-JP" sz="1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次のことを宣言します</a:t>
            </a:r>
            <a:endParaRPr lang="ja-JP" altLang="en-US" sz="1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3346469" y="5395858"/>
            <a:ext cx="256297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「私の安全宣言」</a:t>
            </a:r>
            <a:endParaRPr lang="en-US" altLang="ja-JP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8" name="角丸四角形 97"/>
          <p:cNvSpPr/>
          <p:nvPr/>
        </p:nvSpPr>
        <p:spPr>
          <a:xfrm>
            <a:off x="3304320" y="6360773"/>
            <a:ext cx="2714644" cy="1320657"/>
          </a:xfrm>
          <a:prstGeom prst="roundRect">
            <a:avLst>
              <a:gd name="adj" fmla="val 768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正方形/長方形 173"/>
          <p:cNvSpPr/>
          <p:nvPr/>
        </p:nvSpPr>
        <p:spPr bwMode="auto">
          <a:xfrm>
            <a:off x="3560786" y="7329482"/>
            <a:ext cx="2500330" cy="4571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5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sz="5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「安全宣言」を記入して災害防止に取り組んでください</a:t>
            </a:r>
            <a:endParaRPr lang="ja-JP" altLang="en-US" sz="5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1720344" y="7751376"/>
            <a:ext cx="4714908" cy="1781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dirty="0" smtClean="0">
                <a:solidFill>
                  <a:schemeClr val="tx1"/>
                </a:solidFill>
                <a:latin typeface="Arial Narrow" pitchFamily="34" charset="0"/>
              </a:rPr>
              <a:t>東京局</a:t>
            </a:r>
            <a:r>
              <a:rPr lang="en-US" altLang="ja-JP" sz="900" dirty="0" smtClean="0">
                <a:solidFill>
                  <a:schemeClr val="tx1"/>
                </a:solidFill>
                <a:latin typeface="Arial Narrow" pitchFamily="34" charset="0"/>
              </a:rPr>
              <a:t>HP</a:t>
            </a:r>
            <a:r>
              <a:rPr lang="ja-JP" altLang="en-US" sz="900" dirty="0" smtClean="0">
                <a:solidFill>
                  <a:schemeClr val="tx1"/>
                </a:solidFill>
                <a:latin typeface="Arial Narrow" pitchFamily="34" charset="0"/>
              </a:rPr>
              <a:t>　</a:t>
            </a:r>
            <a:r>
              <a:rPr lang="en-US" altLang="ja-JP" sz="900" dirty="0" smtClean="0">
                <a:solidFill>
                  <a:schemeClr val="tx1"/>
                </a:solidFill>
                <a:latin typeface="Arial Narrow" pitchFamily="34" charset="0"/>
              </a:rPr>
              <a:t>http://tokyo-roudoukyoku.jsite.mhlw.go.jp/jirei_toukei/anzen_eisei/oshirase/anzen/12jibou.html</a:t>
            </a:r>
            <a:endParaRPr kumimoji="1" lang="ja-JP" altLang="en-US" sz="9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7" name="正方形/長方形 46"/>
          <p:cNvSpPr/>
          <p:nvPr/>
        </p:nvSpPr>
        <p:spPr>
          <a:xfrm rot="10800000">
            <a:off x="759554" y="1204164"/>
            <a:ext cx="4633865" cy="19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dirty="0" smtClean="0">
                <a:solidFill>
                  <a:schemeClr val="tx1"/>
                </a:solidFill>
                <a:latin typeface="Arial Narrow" pitchFamily="34" charset="0"/>
              </a:rPr>
              <a:t>東京局</a:t>
            </a:r>
            <a:r>
              <a:rPr lang="en-US" altLang="ja-JP" sz="900" dirty="0" smtClean="0">
                <a:solidFill>
                  <a:schemeClr val="tx1"/>
                </a:solidFill>
                <a:latin typeface="Arial Narrow" pitchFamily="34" charset="0"/>
              </a:rPr>
              <a:t>HP</a:t>
            </a:r>
            <a:r>
              <a:rPr lang="ja-JP" altLang="en-US" sz="900" dirty="0" smtClean="0">
                <a:solidFill>
                  <a:schemeClr val="tx1"/>
                </a:solidFill>
                <a:latin typeface="Arial Narrow" pitchFamily="34" charset="0"/>
              </a:rPr>
              <a:t>　</a:t>
            </a:r>
            <a:r>
              <a:rPr lang="en-US" altLang="ja-JP" sz="900" dirty="0" smtClean="0">
                <a:solidFill>
                  <a:schemeClr val="tx1"/>
                </a:solidFill>
                <a:latin typeface="Arial Narrow" pitchFamily="34" charset="0"/>
              </a:rPr>
              <a:t>http://tokyo-roudoukyoku.jsite.mhlw.go.jp/jirei_toukei/anzen_eisei/oshirase/anzen/12jibou.html</a:t>
            </a:r>
            <a:endParaRPr lang="ja-JP" altLang="en-US" sz="9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836712" y="71374"/>
            <a:ext cx="5438718" cy="114300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3" name="グループ化 52"/>
          <p:cNvGrpSpPr/>
          <p:nvPr/>
        </p:nvGrpSpPr>
        <p:grpSpPr>
          <a:xfrm>
            <a:off x="1381927" y="4627177"/>
            <a:ext cx="4357718" cy="349788"/>
            <a:chOff x="1785926" y="4774140"/>
            <a:chExt cx="4357718" cy="349788"/>
          </a:xfrm>
        </p:grpSpPr>
        <p:grpSp>
          <p:nvGrpSpPr>
            <p:cNvPr id="101" name="グループ化 21"/>
            <p:cNvGrpSpPr>
              <a:grpSpLocks/>
            </p:cNvGrpSpPr>
            <p:nvPr/>
          </p:nvGrpSpPr>
          <p:grpSpPr bwMode="auto">
            <a:xfrm>
              <a:off x="1785926" y="4793634"/>
              <a:ext cx="474660" cy="330294"/>
              <a:chOff x="4143332" y="1000021"/>
              <a:chExt cx="1643079" cy="1142994"/>
            </a:xfrm>
          </p:grpSpPr>
          <p:sp>
            <p:nvSpPr>
              <p:cNvPr id="104" name="正方形/長方形 103"/>
              <p:cNvSpPr/>
              <p:nvPr/>
            </p:nvSpPr>
            <p:spPr>
              <a:xfrm>
                <a:off x="4143332" y="1000021"/>
                <a:ext cx="1643079" cy="1142991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grpSp>
            <p:nvGrpSpPr>
              <p:cNvPr id="105" name="グループ化 20"/>
              <p:cNvGrpSpPr>
                <a:grpSpLocks/>
              </p:cNvGrpSpPr>
              <p:nvPr/>
            </p:nvGrpSpPr>
            <p:grpSpPr bwMode="auto">
              <a:xfrm>
                <a:off x="4396989" y="1000023"/>
                <a:ext cx="1135768" cy="1142992"/>
                <a:chOff x="4148519" y="714238"/>
                <a:chExt cx="1632666" cy="1643052"/>
              </a:xfrm>
            </p:grpSpPr>
            <p:sp>
              <p:nvSpPr>
                <p:cNvPr id="109" name="正方形/長方形 108"/>
                <p:cNvSpPr/>
                <p:nvPr/>
              </p:nvSpPr>
              <p:spPr>
                <a:xfrm>
                  <a:off x="4148519" y="1285498"/>
                  <a:ext cx="1632666" cy="5005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110" name="正方形/長方形 109"/>
                <p:cNvSpPr/>
                <p:nvPr/>
              </p:nvSpPr>
              <p:spPr>
                <a:xfrm rot="5400000">
                  <a:off x="4143325" y="1285422"/>
                  <a:ext cx="1643052" cy="50068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  <p:grpSp>
            <p:nvGrpSpPr>
              <p:cNvPr id="106" name="グループ化 18"/>
              <p:cNvGrpSpPr>
                <a:grpSpLocks/>
              </p:cNvGrpSpPr>
              <p:nvPr/>
            </p:nvGrpSpPr>
            <p:grpSpPr bwMode="auto">
              <a:xfrm>
                <a:off x="4574924" y="1177906"/>
                <a:ext cx="779894" cy="787226"/>
                <a:chOff x="-1636976" y="1355643"/>
                <a:chExt cx="1630686" cy="1646022"/>
              </a:xfrm>
            </p:grpSpPr>
            <p:sp>
              <p:nvSpPr>
                <p:cNvPr id="107" name="正方形/長方形 106"/>
                <p:cNvSpPr/>
                <p:nvPr/>
              </p:nvSpPr>
              <p:spPr>
                <a:xfrm>
                  <a:off x="-1636976" y="2004556"/>
                  <a:ext cx="1630686" cy="356108"/>
                </a:xfrm>
                <a:prstGeom prst="rect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108" name="正方形/長方形 107"/>
                <p:cNvSpPr/>
                <p:nvPr/>
              </p:nvSpPr>
              <p:spPr>
                <a:xfrm rot="5400000">
                  <a:off x="-1644642" y="2004503"/>
                  <a:ext cx="1646022" cy="348302"/>
                </a:xfrm>
                <a:prstGeom prst="rect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</p:grpSp>
        <p:sp>
          <p:nvSpPr>
            <p:cNvPr id="102" name="正方形/長方形 101"/>
            <p:cNvSpPr/>
            <p:nvPr/>
          </p:nvSpPr>
          <p:spPr>
            <a:xfrm>
              <a:off x="2214554" y="4774140"/>
              <a:ext cx="3357586" cy="33855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16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第１２次労働災害防止計画推進中</a:t>
              </a:r>
              <a:endParaRPr lang="ja-JP" altLang="en-US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51" name="図 50" descr="12次災害防止ロゴ最終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00702" y="4774328"/>
              <a:ext cx="642942" cy="297738"/>
            </a:xfrm>
            <a:prstGeom prst="rect">
              <a:avLst/>
            </a:prstGeom>
          </p:spPr>
        </p:pic>
      </p:grpSp>
      <p:grpSp>
        <p:nvGrpSpPr>
          <p:cNvPr id="54" name="グループ化 53"/>
          <p:cNvGrpSpPr/>
          <p:nvPr/>
        </p:nvGrpSpPr>
        <p:grpSpPr>
          <a:xfrm rot="10800000">
            <a:off x="1371614" y="4187810"/>
            <a:ext cx="4357718" cy="349788"/>
            <a:chOff x="1785926" y="4774140"/>
            <a:chExt cx="4357718" cy="349788"/>
          </a:xfrm>
        </p:grpSpPr>
        <p:grpSp>
          <p:nvGrpSpPr>
            <p:cNvPr id="55" name="グループ化 21"/>
            <p:cNvGrpSpPr>
              <a:grpSpLocks/>
            </p:cNvGrpSpPr>
            <p:nvPr/>
          </p:nvGrpSpPr>
          <p:grpSpPr bwMode="auto">
            <a:xfrm>
              <a:off x="1785926" y="4793634"/>
              <a:ext cx="474660" cy="330294"/>
              <a:chOff x="4143332" y="1000021"/>
              <a:chExt cx="1643079" cy="1142994"/>
            </a:xfrm>
          </p:grpSpPr>
          <p:sp>
            <p:nvSpPr>
              <p:cNvPr id="58" name="正方形/長方形 57"/>
              <p:cNvSpPr/>
              <p:nvPr/>
            </p:nvSpPr>
            <p:spPr>
              <a:xfrm>
                <a:off x="4143332" y="1000021"/>
                <a:ext cx="1643079" cy="1142991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grpSp>
            <p:nvGrpSpPr>
              <p:cNvPr id="59" name="グループ化 20"/>
              <p:cNvGrpSpPr>
                <a:grpSpLocks/>
              </p:cNvGrpSpPr>
              <p:nvPr/>
            </p:nvGrpSpPr>
            <p:grpSpPr bwMode="auto">
              <a:xfrm>
                <a:off x="4396989" y="1000023"/>
                <a:ext cx="1135768" cy="1142992"/>
                <a:chOff x="4148519" y="714238"/>
                <a:chExt cx="1632666" cy="1643052"/>
              </a:xfrm>
            </p:grpSpPr>
            <p:sp>
              <p:nvSpPr>
                <p:cNvPr id="64" name="正方形/長方形 63"/>
                <p:cNvSpPr/>
                <p:nvPr/>
              </p:nvSpPr>
              <p:spPr>
                <a:xfrm>
                  <a:off x="4148519" y="1285498"/>
                  <a:ext cx="1632666" cy="5005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65" name="正方形/長方形 64"/>
                <p:cNvSpPr/>
                <p:nvPr/>
              </p:nvSpPr>
              <p:spPr>
                <a:xfrm rot="5400000">
                  <a:off x="4143325" y="1285422"/>
                  <a:ext cx="1643052" cy="50068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  <p:grpSp>
            <p:nvGrpSpPr>
              <p:cNvPr id="60" name="グループ化 18"/>
              <p:cNvGrpSpPr>
                <a:grpSpLocks/>
              </p:cNvGrpSpPr>
              <p:nvPr/>
            </p:nvGrpSpPr>
            <p:grpSpPr bwMode="auto">
              <a:xfrm>
                <a:off x="4574924" y="1177906"/>
                <a:ext cx="779894" cy="787226"/>
                <a:chOff x="-1636976" y="1355643"/>
                <a:chExt cx="1630686" cy="1646022"/>
              </a:xfrm>
            </p:grpSpPr>
            <p:sp>
              <p:nvSpPr>
                <p:cNvPr id="61" name="正方形/長方形 60"/>
                <p:cNvSpPr/>
                <p:nvPr/>
              </p:nvSpPr>
              <p:spPr>
                <a:xfrm>
                  <a:off x="-1636976" y="2004556"/>
                  <a:ext cx="1630686" cy="356108"/>
                </a:xfrm>
                <a:prstGeom prst="rect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62" name="正方形/長方形 61"/>
                <p:cNvSpPr/>
                <p:nvPr/>
              </p:nvSpPr>
              <p:spPr>
                <a:xfrm rot="5400000">
                  <a:off x="-1644642" y="2004503"/>
                  <a:ext cx="1646022" cy="348302"/>
                </a:xfrm>
                <a:prstGeom prst="rect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</p:grpSp>
        <p:sp>
          <p:nvSpPr>
            <p:cNvPr id="56" name="正方形/長方形 55"/>
            <p:cNvSpPr/>
            <p:nvPr/>
          </p:nvSpPr>
          <p:spPr>
            <a:xfrm>
              <a:off x="2214554" y="4774140"/>
              <a:ext cx="3357586" cy="33855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16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第１２次労働災害防止計画推進中</a:t>
              </a:r>
              <a:endParaRPr lang="ja-JP" altLang="en-US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57" name="図 56" descr="12次災害防止ロゴ最終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00702" y="4774328"/>
              <a:ext cx="642942" cy="297738"/>
            </a:xfrm>
            <a:prstGeom prst="rect">
              <a:avLst/>
            </a:prstGeom>
          </p:spPr>
        </p:pic>
      </p:grpSp>
      <p:sp>
        <p:nvSpPr>
          <p:cNvPr id="2" name="テキスト ボックス 1"/>
          <p:cNvSpPr txBox="1"/>
          <p:nvPr/>
        </p:nvSpPr>
        <p:spPr>
          <a:xfrm>
            <a:off x="4077798" y="4867193"/>
            <a:ext cx="962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B050"/>
                </a:solidFill>
              </a:rPr>
              <a:t>4th Stage</a:t>
            </a:r>
            <a:endParaRPr kumimoji="1" lang="ja-JP" altLang="en-US" sz="1400" dirty="0">
              <a:solidFill>
                <a:srgbClr val="00B050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 rot="10800000">
            <a:off x="2091436" y="3982168"/>
            <a:ext cx="962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B050"/>
                </a:solidFill>
              </a:rPr>
              <a:t>4th Stage</a:t>
            </a:r>
            <a:endParaRPr kumimoji="1" lang="ja-JP" altLang="en-US" sz="1400" dirty="0">
              <a:solidFill>
                <a:srgbClr val="00B050"/>
              </a:solidFill>
            </a:endParaRP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085" y="5098315"/>
            <a:ext cx="2066646" cy="2603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077798" y="1468101"/>
            <a:ext cx="2066646" cy="2603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623" y="2614336"/>
            <a:ext cx="2889279" cy="67793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108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角丸四角形 3"/>
          <p:cNvSpPr/>
          <p:nvPr/>
        </p:nvSpPr>
        <p:spPr>
          <a:xfrm rot="10800000">
            <a:off x="1004569" y="3297555"/>
            <a:ext cx="2848597" cy="6301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丸ｺﾞｼｯｸM-PRO" pitchFamily="50" charset="-128"/>
                <a:ea typeface="HG丸ｺﾞｼｯｸM-PRO" pitchFamily="50" charset="-128"/>
              </a:rPr>
              <a:t>H</a:t>
            </a:r>
            <a:r>
              <a:rPr lang="ja-JP" altLang="en-US" sz="105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丸ｺﾞｼｯｸM-PRO" pitchFamily="50" charset="-128"/>
                <a:ea typeface="HG丸ｺﾞｼｯｸM-PRO" pitchFamily="50" charset="-128"/>
              </a:rPr>
              <a:t>２８年度東京行運の副題を載せること</a:t>
            </a:r>
            <a:endParaRPr lang="en-US" altLang="ja-JP" sz="105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05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丸ｺﾞｼｯｸM-PRO" pitchFamily="50" charset="-128"/>
                <a:ea typeface="HG丸ｺﾞｼｯｸM-PRO" pitchFamily="50" charset="-128"/>
              </a:rPr>
              <a:t>東京</a:t>
            </a:r>
            <a:r>
              <a:rPr lang="ja-JP" altLang="en-US" sz="9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丸ｺﾞｼｯｸM-PRO" pitchFamily="50" charset="-128"/>
                <a:ea typeface="HG丸ｺﾞｼｯｸM-PRO" pitchFamily="50" charset="-128"/>
              </a:rPr>
              <a:t>労働局</a:t>
            </a:r>
            <a:r>
              <a:rPr lang="ja-JP" altLang="en-US" sz="9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丸ｺﾞｼｯｸM-PRO" pitchFamily="50" charset="-128"/>
                <a:ea typeface="HG丸ｺﾞｼｯｸM-PRO" pitchFamily="50" charset="-128"/>
              </a:rPr>
              <a:t>は総力を挙げて取り組みます</a:t>
            </a:r>
            <a:endParaRPr lang="ja-JP" altLang="en-US" sz="9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488" y="1407200"/>
            <a:ext cx="1295413" cy="11901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108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49" y="1407994"/>
            <a:ext cx="1295413" cy="11901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108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正方形/長方形 51"/>
          <p:cNvSpPr/>
          <p:nvPr/>
        </p:nvSpPr>
        <p:spPr>
          <a:xfrm>
            <a:off x="836712" y="7929554"/>
            <a:ext cx="5438718" cy="114300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正方形/長方形 113"/>
          <p:cNvSpPr/>
          <p:nvPr/>
        </p:nvSpPr>
        <p:spPr>
          <a:xfrm>
            <a:off x="836712" y="1214382"/>
            <a:ext cx="5438718" cy="33575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正方形/長方形 98"/>
          <p:cNvSpPr/>
          <p:nvPr/>
        </p:nvSpPr>
        <p:spPr>
          <a:xfrm rot="16200000">
            <a:off x="-2883749" y="4464850"/>
            <a:ext cx="6500812" cy="42859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 smtClean="0"/>
              <a:t>「</a:t>
            </a:r>
            <a:r>
              <a:rPr lang="en-US" altLang="ja-JP" dirty="0" smtClean="0"/>
              <a:t>Safe</a:t>
            </a:r>
            <a:r>
              <a:rPr lang="ja-JP" altLang="en-US" dirty="0" smtClean="0"/>
              <a:t> </a:t>
            </a:r>
            <a:r>
              <a:rPr lang="en-US" altLang="ja-JP" dirty="0" smtClean="0"/>
              <a:t>Work</a:t>
            </a:r>
            <a:r>
              <a:rPr lang="ja-JP" altLang="en-US" dirty="0" smtClean="0"/>
              <a:t> </a:t>
            </a:r>
            <a:r>
              <a:rPr lang="en-US" altLang="ja-JP" dirty="0" smtClean="0"/>
              <a:t>TOKYO</a:t>
            </a:r>
            <a:r>
              <a:rPr lang="ja-JP" altLang="en-US" dirty="0" smtClean="0"/>
              <a:t>」卓上カレンダー（下半期分）</a:t>
            </a:r>
            <a:endParaRPr lang="ja-JP" altLang="en-US" dirty="0"/>
          </a:p>
        </p:txBody>
      </p:sp>
      <p:sp>
        <p:nvSpPr>
          <p:cNvPr id="48" name="正方形/長方形 47"/>
          <p:cNvSpPr/>
          <p:nvPr/>
        </p:nvSpPr>
        <p:spPr>
          <a:xfrm>
            <a:off x="836712" y="4571968"/>
            <a:ext cx="5438718" cy="33575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正方形/長方形 95"/>
          <p:cNvSpPr/>
          <p:nvPr/>
        </p:nvSpPr>
        <p:spPr bwMode="auto">
          <a:xfrm>
            <a:off x="3349499" y="5857523"/>
            <a:ext cx="2643206" cy="4571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私は災害防止のために</a:t>
            </a:r>
            <a:endParaRPr lang="en-US" altLang="ja-JP" sz="1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次のことを宣言します</a:t>
            </a:r>
            <a:endParaRPr lang="ja-JP" altLang="en-US" sz="1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3346469" y="5395858"/>
            <a:ext cx="256297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「私の安全宣言」</a:t>
            </a:r>
            <a:endParaRPr lang="en-US" altLang="ja-JP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8" name="角丸四角形 97"/>
          <p:cNvSpPr/>
          <p:nvPr/>
        </p:nvSpPr>
        <p:spPr>
          <a:xfrm>
            <a:off x="3304320" y="6360773"/>
            <a:ext cx="2714644" cy="1320657"/>
          </a:xfrm>
          <a:prstGeom prst="roundRect">
            <a:avLst>
              <a:gd name="adj" fmla="val 768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正方形/長方形 173"/>
          <p:cNvSpPr/>
          <p:nvPr/>
        </p:nvSpPr>
        <p:spPr bwMode="auto">
          <a:xfrm>
            <a:off x="3560786" y="7329482"/>
            <a:ext cx="2500330" cy="4571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5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sz="5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「安全宣言」を記入して災害防止に取り組んでください</a:t>
            </a:r>
            <a:endParaRPr lang="ja-JP" altLang="en-US" sz="5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1720344" y="7751376"/>
            <a:ext cx="4714908" cy="1781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dirty="0" smtClean="0">
                <a:solidFill>
                  <a:schemeClr val="tx1"/>
                </a:solidFill>
                <a:latin typeface="Arial Narrow" pitchFamily="34" charset="0"/>
              </a:rPr>
              <a:t>東京局</a:t>
            </a:r>
            <a:r>
              <a:rPr lang="en-US" altLang="ja-JP" sz="900" dirty="0" smtClean="0">
                <a:solidFill>
                  <a:schemeClr val="tx1"/>
                </a:solidFill>
                <a:latin typeface="Arial Narrow" pitchFamily="34" charset="0"/>
              </a:rPr>
              <a:t>HP</a:t>
            </a:r>
            <a:r>
              <a:rPr lang="ja-JP" altLang="en-US" sz="900" dirty="0" smtClean="0">
                <a:solidFill>
                  <a:schemeClr val="tx1"/>
                </a:solidFill>
                <a:latin typeface="Arial Narrow" pitchFamily="34" charset="0"/>
              </a:rPr>
              <a:t>　</a:t>
            </a:r>
            <a:r>
              <a:rPr lang="en-US" altLang="ja-JP" sz="900" dirty="0" smtClean="0">
                <a:solidFill>
                  <a:schemeClr val="tx1"/>
                </a:solidFill>
                <a:latin typeface="Arial Narrow" pitchFamily="34" charset="0"/>
              </a:rPr>
              <a:t>http://tokyo-roudoukyoku.jsite.mhlw.go.jp/jirei_toukei/anzen_eisei/oshirase/anzen/12jibou.html</a:t>
            </a:r>
            <a:endParaRPr kumimoji="1" lang="ja-JP" altLang="en-US" sz="9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7" name="正方形/長方形 46"/>
          <p:cNvSpPr/>
          <p:nvPr/>
        </p:nvSpPr>
        <p:spPr>
          <a:xfrm rot="10800000">
            <a:off x="759554" y="1204164"/>
            <a:ext cx="4633865" cy="19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dirty="0" smtClean="0">
                <a:solidFill>
                  <a:schemeClr val="tx1"/>
                </a:solidFill>
                <a:latin typeface="Arial Narrow" pitchFamily="34" charset="0"/>
              </a:rPr>
              <a:t>東京局</a:t>
            </a:r>
            <a:r>
              <a:rPr lang="en-US" altLang="ja-JP" sz="900" dirty="0" smtClean="0">
                <a:solidFill>
                  <a:schemeClr val="tx1"/>
                </a:solidFill>
                <a:latin typeface="Arial Narrow" pitchFamily="34" charset="0"/>
              </a:rPr>
              <a:t>HP</a:t>
            </a:r>
            <a:r>
              <a:rPr lang="ja-JP" altLang="en-US" sz="900" dirty="0" smtClean="0">
                <a:solidFill>
                  <a:schemeClr val="tx1"/>
                </a:solidFill>
                <a:latin typeface="Arial Narrow" pitchFamily="34" charset="0"/>
              </a:rPr>
              <a:t>　</a:t>
            </a:r>
            <a:r>
              <a:rPr lang="en-US" altLang="ja-JP" sz="900" dirty="0" smtClean="0">
                <a:solidFill>
                  <a:schemeClr val="tx1"/>
                </a:solidFill>
                <a:latin typeface="Arial Narrow" pitchFamily="34" charset="0"/>
              </a:rPr>
              <a:t>http://tokyo-roudoukyoku.jsite.mhlw.go.jp/jirei_toukei/anzen_eisei/oshirase/anzen/12jibou.html</a:t>
            </a:r>
            <a:endParaRPr lang="ja-JP" altLang="en-US" sz="9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836712" y="71374"/>
            <a:ext cx="5438718" cy="114300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3" name="グループ化 52"/>
          <p:cNvGrpSpPr/>
          <p:nvPr/>
        </p:nvGrpSpPr>
        <p:grpSpPr>
          <a:xfrm>
            <a:off x="1381927" y="4627177"/>
            <a:ext cx="4357718" cy="349788"/>
            <a:chOff x="1785926" y="4774140"/>
            <a:chExt cx="4357718" cy="349788"/>
          </a:xfrm>
        </p:grpSpPr>
        <p:grpSp>
          <p:nvGrpSpPr>
            <p:cNvPr id="101" name="グループ化 21"/>
            <p:cNvGrpSpPr>
              <a:grpSpLocks/>
            </p:cNvGrpSpPr>
            <p:nvPr/>
          </p:nvGrpSpPr>
          <p:grpSpPr bwMode="auto">
            <a:xfrm>
              <a:off x="1785926" y="4793634"/>
              <a:ext cx="474660" cy="330294"/>
              <a:chOff x="4143332" y="1000021"/>
              <a:chExt cx="1643079" cy="1142994"/>
            </a:xfrm>
          </p:grpSpPr>
          <p:sp>
            <p:nvSpPr>
              <p:cNvPr id="104" name="正方形/長方形 103"/>
              <p:cNvSpPr/>
              <p:nvPr/>
            </p:nvSpPr>
            <p:spPr>
              <a:xfrm>
                <a:off x="4143332" y="1000021"/>
                <a:ext cx="1643079" cy="1142991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grpSp>
            <p:nvGrpSpPr>
              <p:cNvPr id="105" name="グループ化 20"/>
              <p:cNvGrpSpPr>
                <a:grpSpLocks/>
              </p:cNvGrpSpPr>
              <p:nvPr/>
            </p:nvGrpSpPr>
            <p:grpSpPr bwMode="auto">
              <a:xfrm>
                <a:off x="4396989" y="1000023"/>
                <a:ext cx="1135768" cy="1142992"/>
                <a:chOff x="4148519" y="714238"/>
                <a:chExt cx="1632666" cy="1643052"/>
              </a:xfrm>
            </p:grpSpPr>
            <p:sp>
              <p:nvSpPr>
                <p:cNvPr id="109" name="正方形/長方形 108"/>
                <p:cNvSpPr/>
                <p:nvPr/>
              </p:nvSpPr>
              <p:spPr>
                <a:xfrm>
                  <a:off x="4148519" y="1285498"/>
                  <a:ext cx="1632666" cy="5005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110" name="正方形/長方形 109"/>
                <p:cNvSpPr/>
                <p:nvPr/>
              </p:nvSpPr>
              <p:spPr>
                <a:xfrm rot="5400000">
                  <a:off x="4143325" y="1285422"/>
                  <a:ext cx="1643052" cy="50068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  <p:grpSp>
            <p:nvGrpSpPr>
              <p:cNvPr id="106" name="グループ化 18"/>
              <p:cNvGrpSpPr>
                <a:grpSpLocks/>
              </p:cNvGrpSpPr>
              <p:nvPr/>
            </p:nvGrpSpPr>
            <p:grpSpPr bwMode="auto">
              <a:xfrm>
                <a:off x="4574924" y="1177906"/>
                <a:ext cx="779894" cy="787226"/>
                <a:chOff x="-1636976" y="1355643"/>
                <a:chExt cx="1630686" cy="1646022"/>
              </a:xfrm>
            </p:grpSpPr>
            <p:sp>
              <p:nvSpPr>
                <p:cNvPr id="107" name="正方形/長方形 106"/>
                <p:cNvSpPr/>
                <p:nvPr/>
              </p:nvSpPr>
              <p:spPr>
                <a:xfrm>
                  <a:off x="-1636976" y="2004556"/>
                  <a:ext cx="1630686" cy="356108"/>
                </a:xfrm>
                <a:prstGeom prst="rect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108" name="正方形/長方形 107"/>
                <p:cNvSpPr/>
                <p:nvPr/>
              </p:nvSpPr>
              <p:spPr>
                <a:xfrm rot="5400000">
                  <a:off x="-1644642" y="2004503"/>
                  <a:ext cx="1646022" cy="348302"/>
                </a:xfrm>
                <a:prstGeom prst="rect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</p:grpSp>
        <p:sp>
          <p:nvSpPr>
            <p:cNvPr id="102" name="正方形/長方形 101"/>
            <p:cNvSpPr/>
            <p:nvPr/>
          </p:nvSpPr>
          <p:spPr>
            <a:xfrm>
              <a:off x="2214554" y="4774140"/>
              <a:ext cx="3357586" cy="33855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16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第１２次労働災害防止計画推進中</a:t>
              </a:r>
              <a:endParaRPr lang="ja-JP" altLang="en-US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51" name="図 50" descr="12次災害防止ロゴ最終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00702" y="4774328"/>
              <a:ext cx="642942" cy="297738"/>
            </a:xfrm>
            <a:prstGeom prst="rect">
              <a:avLst/>
            </a:prstGeom>
          </p:spPr>
        </p:pic>
      </p:grpSp>
      <p:grpSp>
        <p:nvGrpSpPr>
          <p:cNvPr id="54" name="グループ化 53"/>
          <p:cNvGrpSpPr/>
          <p:nvPr/>
        </p:nvGrpSpPr>
        <p:grpSpPr>
          <a:xfrm rot="10800000">
            <a:off x="1371614" y="4187810"/>
            <a:ext cx="4357718" cy="349788"/>
            <a:chOff x="1785926" y="4774140"/>
            <a:chExt cx="4357718" cy="349788"/>
          </a:xfrm>
        </p:grpSpPr>
        <p:grpSp>
          <p:nvGrpSpPr>
            <p:cNvPr id="55" name="グループ化 21"/>
            <p:cNvGrpSpPr>
              <a:grpSpLocks/>
            </p:cNvGrpSpPr>
            <p:nvPr/>
          </p:nvGrpSpPr>
          <p:grpSpPr bwMode="auto">
            <a:xfrm>
              <a:off x="1785926" y="4793634"/>
              <a:ext cx="474660" cy="330294"/>
              <a:chOff x="4143332" y="1000021"/>
              <a:chExt cx="1643079" cy="1142994"/>
            </a:xfrm>
          </p:grpSpPr>
          <p:sp>
            <p:nvSpPr>
              <p:cNvPr id="58" name="正方形/長方形 57"/>
              <p:cNvSpPr/>
              <p:nvPr/>
            </p:nvSpPr>
            <p:spPr>
              <a:xfrm>
                <a:off x="4143332" y="1000021"/>
                <a:ext cx="1643079" cy="1142991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grpSp>
            <p:nvGrpSpPr>
              <p:cNvPr id="59" name="グループ化 20"/>
              <p:cNvGrpSpPr>
                <a:grpSpLocks/>
              </p:cNvGrpSpPr>
              <p:nvPr/>
            </p:nvGrpSpPr>
            <p:grpSpPr bwMode="auto">
              <a:xfrm>
                <a:off x="4396989" y="1000023"/>
                <a:ext cx="1135768" cy="1142992"/>
                <a:chOff x="4148519" y="714238"/>
                <a:chExt cx="1632666" cy="1643052"/>
              </a:xfrm>
            </p:grpSpPr>
            <p:sp>
              <p:nvSpPr>
                <p:cNvPr id="64" name="正方形/長方形 63"/>
                <p:cNvSpPr/>
                <p:nvPr/>
              </p:nvSpPr>
              <p:spPr>
                <a:xfrm>
                  <a:off x="4148519" y="1285498"/>
                  <a:ext cx="1632666" cy="5005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65" name="正方形/長方形 64"/>
                <p:cNvSpPr/>
                <p:nvPr/>
              </p:nvSpPr>
              <p:spPr>
                <a:xfrm rot="5400000">
                  <a:off x="4143325" y="1285422"/>
                  <a:ext cx="1643052" cy="50068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  <p:grpSp>
            <p:nvGrpSpPr>
              <p:cNvPr id="60" name="グループ化 18"/>
              <p:cNvGrpSpPr>
                <a:grpSpLocks/>
              </p:cNvGrpSpPr>
              <p:nvPr/>
            </p:nvGrpSpPr>
            <p:grpSpPr bwMode="auto">
              <a:xfrm>
                <a:off x="4574924" y="1177906"/>
                <a:ext cx="779894" cy="787226"/>
                <a:chOff x="-1636976" y="1355643"/>
                <a:chExt cx="1630686" cy="1646022"/>
              </a:xfrm>
            </p:grpSpPr>
            <p:sp>
              <p:nvSpPr>
                <p:cNvPr id="61" name="正方形/長方形 60"/>
                <p:cNvSpPr/>
                <p:nvPr/>
              </p:nvSpPr>
              <p:spPr>
                <a:xfrm>
                  <a:off x="-1636976" y="2004556"/>
                  <a:ext cx="1630686" cy="356108"/>
                </a:xfrm>
                <a:prstGeom prst="rect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62" name="正方形/長方形 61"/>
                <p:cNvSpPr/>
                <p:nvPr/>
              </p:nvSpPr>
              <p:spPr>
                <a:xfrm rot="5400000">
                  <a:off x="-1644642" y="2004503"/>
                  <a:ext cx="1646022" cy="348302"/>
                </a:xfrm>
                <a:prstGeom prst="rect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</p:grpSp>
        <p:sp>
          <p:nvSpPr>
            <p:cNvPr id="56" name="正方形/長方形 55"/>
            <p:cNvSpPr/>
            <p:nvPr/>
          </p:nvSpPr>
          <p:spPr>
            <a:xfrm>
              <a:off x="2214554" y="4774140"/>
              <a:ext cx="3357586" cy="33855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16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第１２次労働災害防止計画推進中</a:t>
              </a:r>
              <a:endParaRPr lang="ja-JP" altLang="en-US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57" name="図 56" descr="12次災害防止ロゴ最終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00702" y="4774328"/>
              <a:ext cx="642942" cy="297738"/>
            </a:xfrm>
            <a:prstGeom prst="rect">
              <a:avLst/>
            </a:prstGeom>
          </p:spPr>
        </p:pic>
      </p:grpSp>
      <p:sp>
        <p:nvSpPr>
          <p:cNvPr id="2" name="テキスト ボックス 1"/>
          <p:cNvSpPr txBox="1"/>
          <p:nvPr/>
        </p:nvSpPr>
        <p:spPr>
          <a:xfrm>
            <a:off x="4077798" y="4867193"/>
            <a:ext cx="962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B050"/>
                </a:solidFill>
              </a:rPr>
              <a:t>4th Stage</a:t>
            </a:r>
            <a:endParaRPr kumimoji="1" lang="ja-JP" altLang="en-US" sz="1400" dirty="0">
              <a:solidFill>
                <a:srgbClr val="00B050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 rot="10800000">
            <a:off x="2091436" y="3982168"/>
            <a:ext cx="962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B050"/>
                </a:solidFill>
              </a:rPr>
              <a:t>4th Stage</a:t>
            </a:r>
            <a:endParaRPr kumimoji="1" lang="ja-JP" altLang="en-US" sz="1400" dirty="0">
              <a:solidFill>
                <a:srgbClr val="00B05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777" y="5078295"/>
            <a:ext cx="2156745" cy="2603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8329" y="1447104"/>
            <a:ext cx="2156745" cy="260313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108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293" y="2619617"/>
            <a:ext cx="2889279" cy="67793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108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角丸四角形 3"/>
          <p:cNvSpPr/>
          <p:nvPr/>
        </p:nvSpPr>
        <p:spPr>
          <a:xfrm rot="10800000">
            <a:off x="1004569" y="3297555"/>
            <a:ext cx="2848597" cy="6301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丸ｺﾞｼｯｸM-PRO" pitchFamily="50" charset="-128"/>
                <a:ea typeface="HG丸ｺﾞｼｯｸM-PRO" pitchFamily="50" charset="-128"/>
              </a:rPr>
              <a:t>H</a:t>
            </a:r>
            <a:r>
              <a:rPr lang="ja-JP" altLang="en-US" sz="105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丸ｺﾞｼｯｸM-PRO" pitchFamily="50" charset="-128"/>
                <a:ea typeface="HG丸ｺﾞｼｯｸM-PRO" pitchFamily="50" charset="-128"/>
              </a:rPr>
              <a:t>２８年度東京行運の副題を載せること</a:t>
            </a:r>
            <a:endParaRPr lang="en-US" altLang="ja-JP" sz="105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丸ｺﾞｼｯｸM-PRO" pitchFamily="50" charset="-128"/>
                <a:ea typeface="HG丸ｺﾞｼｯｸM-PRO" pitchFamily="50" charset="-128"/>
              </a:rPr>
              <a:t>東京労働局</a:t>
            </a:r>
            <a:r>
              <a:rPr lang="ja-JP" altLang="en-US" sz="9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丸ｺﾞｼｯｸM-PRO" pitchFamily="50" charset="-128"/>
                <a:ea typeface="HG丸ｺﾞｼｯｸM-PRO" pitchFamily="50" charset="-128"/>
              </a:rPr>
              <a:t>は総力を挙げて取り組みます</a:t>
            </a:r>
            <a:endParaRPr lang="ja-JP" altLang="en-US" sz="9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261" y="1402090"/>
            <a:ext cx="1295413" cy="11901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108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199" y="1402090"/>
            <a:ext cx="1295413" cy="11901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108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141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正方形/長方形 98"/>
          <p:cNvSpPr/>
          <p:nvPr/>
        </p:nvSpPr>
        <p:spPr>
          <a:xfrm>
            <a:off x="153988" y="71438"/>
            <a:ext cx="6500812" cy="5715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 smtClean="0"/>
              <a:t>「</a:t>
            </a:r>
            <a:r>
              <a:rPr lang="en-US" altLang="ja-JP" dirty="0" smtClean="0"/>
              <a:t>Safe</a:t>
            </a:r>
            <a:r>
              <a:rPr lang="ja-JP" altLang="en-US" dirty="0" smtClean="0"/>
              <a:t> </a:t>
            </a:r>
            <a:r>
              <a:rPr lang="en-US" altLang="ja-JP" dirty="0" smtClean="0"/>
              <a:t>Work</a:t>
            </a:r>
            <a:r>
              <a:rPr lang="ja-JP" altLang="en-US" dirty="0" smtClean="0"/>
              <a:t> </a:t>
            </a:r>
            <a:r>
              <a:rPr lang="en-US" altLang="ja-JP" dirty="0" smtClean="0"/>
              <a:t>TOKYO</a:t>
            </a:r>
            <a:r>
              <a:rPr lang="ja-JP" altLang="en-US" dirty="0" smtClean="0"/>
              <a:t>」</a:t>
            </a:r>
            <a:r>
              <a:rPr lang="ja-JP" altLang="en-US" dirty="0"/>
              <a:t>卓上スタンド</a:t>
            </a:r>
          </a:p>
        </p:txBody>
      </p:sp>
      <p:grpSp>
        <p:nvGrpSpPr>
          <p:cNvPr id="2" name="グループ化 51"/>
          <p:cNvGrpSpPr>
            <a:grpSpLocks/>
          </p:cNvGrpSpPr>
          <p:nvPr/>
        </p:nvGrpSpPr>
        <p:grpSpPr bwMode="auto">
          <a:xfrm>
            <a:off x="22225" y="714375"/>
            <a:ext cx="6886575" cy="6748463"/>
            <a:chOff x="214290" y="727075"/>
            <a:chExt cx="6886598" cy="6748362"/>
          </a:xfrm>
        </p:grpSpPr>
        <p:sp>
          <p:nvSpPr>
            <p:cNvPr id="145" name="台形 144"/>
            <p:cNvSpPr/>
            <p:nvPr/>
          </p:nvSpPr>
          <p:spPr>
            <a:xfrm rot="1575222">
              <a:off x="1528744" y="2225653"/>
              <a:ext cx="5572144" cy="441318"/>
            </a:xfrm>
            <a:prstGeom prst="trapezoid">
              <a:avLst>
                <a:gd name="adj" fmla="val 8560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ja-JP" altLang="en-US" dirty="0">
                  <a:solidFill>
                    <a:schemeClr val="tx1"/>
                  </a:solidFill>
                </a:rPr>
                <a:t>のり</a:t>
              </a:r>
            </a:p>
          </p:txBody>
        </p:sp>
        <p:sp>
          <p:nvSpPr>
            <p:cNvPr id="48" name="台形 47"/>
            <p:cNvSpPr/>
            <p:nvPr/>
          </p:nvSpPr>
          <p:spPr>
            <a:xfrm rot="18651726" flipV="1">
              <a:off x="4894278" y="4757671"/>
              <a:ext cx="2479638" cy="714377"/>
            </a:xfrm>
            <a:prstGeom prst="trapezoid">
              <a:avLst>
                <a:gd name="adj" fmla="val 57323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5" name="台形 44"/>
            <p:cNvSpPr/>
            <p:nvPr/>
          </p:nvSpPr>
          <p:spPr>
            <a:xfrm rot="20126334" flipV="1">
              <a:off x="2841612" y="6303880"/>
              <a:ext cx="2479683" cy="714364"/>
            </a:xfrm>
            <a:prstGeom prst="trapezoid">
              <a:avLst>
                <a:gd name="adj" fmla="val 58464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4" name="台形 43"/>
            <p:cNvSpPr/>
            <p:nvPr/>
          </p:nvSpPr>
          <p:spPr>
            <a:xfrm flipV="1">
              <a:off x="214290" y="6786472"/>
              <a:ext cx="2571759" cy="688965"/>
            </a:xfrm>
            <a:prstGeom prst="trapezoid">
              <a:avLst>
                <a:gd name="adj" fmla="val 59568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66" name="二等辺三角形 65"/>
            <p:cNvSpPr/>
            <p:nvPr/>
          </p:nvSpPr>
          <p:spPr>
            <a:xfrm>
              <a:off x="214290" y="976309"/>
              <a:ext cx="2528896" cy="5881599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6" name="正方形/長方形 45"/>
            <p:cNvSpPr/>
            <p:nvPr/>
          </p:nvSpPr>
          <p:spPr bwMode="auto">
            <a:xfrm>
              <a:off x="1231881" y="3149564"/>
              <a:ext cx="446088" cy="360515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600" dirty="0" smtClean="0">
                  <a:solidFill>
                    <a:schemeClr val="accent3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第</a:t>
              </a:r>
              <a:r>
                <a:rPr lang="en-US" altLang="ja-JP" sz="1600" dirty="0" smtClean="0">
                  <a:solidFill>
                    <a:schemeClr val="accent3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12</a:t>
              </a:r>
              <a:r>
                <a:rPr lang="ja-JP" altLang="en-US" sz="1600" dirty="0" smtClean="0">
                  <a:solidFill>
                    <a:schemeClr val="accent3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次労働災害防止計画推進中</a:t>
              </a:r>
              <a:endParaRPr lang="ja-JP" altLang="en-US" sz="1600" dirty="0">
                <a:solidFill>
                  <a:schemeClr val="accent3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47" name="正方形/長方形 46"/>
            <p:cNvSpPr/>
            <p:nvPr/>
          </p:nvSpPr>
          <p:spPr bwMode="auto">
            <a:xfrm>
              <a:off x="1555732" y="3555958"/>
              <a:ext cx="446088" cy="291460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eaVert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200" dirty="0" smtClean="0">
                  <a:solidFill>
                    <a:schemeClr val="tx2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安全・安心な首都東京の実現に向けて</a:t>
              </a:r>
              <a:endParaRPr lang="ja-JP" altLang="en-US" sz="1200" dirty="0">
                <a:solidFill>
                  <a:schemeClr val="tx2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grpSp>
          <p:nvGrpSpPr>
            <p:cNvPr id="3" name="グループ化 21"/>
            <p:cNvGrpSpPr>
              <a:grpSpLocks/>
            </p:cNvGrpSpPr>
            <p:nvPr/>
          </p:nvGrpSpPr>
          <p:grpSpPr bwMode="auto">
            <a:xfrm>
              <a:off x="1112838" y="2921000"/>
              <a:ext cx="688975" cy="479425"/>
              <a:chOff x="4143380" y="1000100"/>
              <a:chExt cx="1643074" cy="1143008"/>
            </a:xfrm>
          </p:grpSpPr>
          <p:sp>
            <p:nvSpPr>
              <p:cNvPr id="49" name="正方形/長方形 48"/>
              <p:cNvSpPr/>
              <p:nvPr/>
            </p:nvSpPr>
            <p:spPr>
              <a:xfrm>
                <a:off x="4143332" y="1000021"/>
                <a:ext cx="1643079" cy="1142991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grpSp>
            <p:nvGrpSpPr>
              <p:cNvPr id="4" name="グループ化 20"/>
              <p:cNvGrpSpPr>
                <a:grpSpLocks/>
              </p:cNvGrpSpPr>
              <p:nvPr/>
            </p:nvGrpSpPr>
            <p:grpSpPr bwMode="auto">
              <a:xfrm>
                <a:off x="4396351" y="1000818"/>
                <a:ext cx="1137666" cy="1142961"/>
                <a:chOff x="4147604" y="715381"/>
                <a:chExt cx="1635395" cy="1643007"/>
              </a:xfrm>
            </p:grpSpPr>
            <p:sp>
              <p:nvSpPr>
                <p:cNvPr id="55" name="正方形/長方形 54"/>
                <p:cNvSpPr/>
                <p:nvPr/>
              </p:nvSpPr>
              <p:spPr>
                <a:xfrm>
                  <a:off x="4148519" y="1285498"/>
                  <a:ext cx="1632666" cy="5005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57" name="正方形/長方形 56"/>
                <p:cNvSpPr/>
                <p:nvPr/>
              </p:nvSpPr>
              <p:spPr>
                <a:xfrm rot="5400000">
                  <a:off x="4143325" y="1285422"/>
                  <a:ext cx="1643052" cy="50068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  <p:grpSp>
            <p:nvGrpSpPr>
              <p:cNvPr id="5" name="グループ化 18"/>
              <p:cNvGrpSpPr>
                <a:grpSpLocks/>
              </p:cNvGrpSpPr>
              <p:nvPr/>
            </p:nvGrpSpPr>
            <p:grpSpPr bwMode="auto">
              <a:xfrm>
                <a:off x="4574168" y="1178612"/>
                <a:ext cx="782033" cy="787372"/>
                <a:chOff x="-1638557" y="1357119"/>
                <a:chExt cx="1635159" cy="1646326"/>
              </a:xfrm>
            </p:grpSpPr>
            <p:sp>
              <p:nvSpPr>
                <p:cNvPr id="53" name="正方形/長方形 52"/>
                <p:cNvSpPr/>
                <p:nvPr/>
              </p:nvSpPr>
              <p:spPr>
                <a:xfrm>
                  <a:off x="-1636976" y="2004556"/>
                  <a:ext cx="1630686" cy="356108"/>
                </a:xfrm>
                <a:prstGeom prst="rect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54" name="正方形/長方形 53"/>
                <p:cNvSpPr/>
                <p:nvPr/>
              </p:nvSpPr>
              <p:spPr>
                <a:xfrm rot="5400000">
                  <a:off x="-1644642" y="2004503"/>
                  <a:ext cx="1646022" cy="348302"/>
                </a:xfrm>
                <a:prstGeom prst="rect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</p:grpSp>
        <p:sp>
          <p:nvSpPr>
            <p:cNvPr id="77" name="二等辺三角形 76"/>
            <p:cNvSpPr/>
            <p:nvPr/>
          </p:nvSpPr>
          <p:spPr>
            <a:xfrm rot="20142460">
              <a:off x="1433494" y="727075"/>
              <a:ext cx="2528896" cy="5881600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9" name="正方形/長方形 78"/>
            <p:cNvSpPr/>
            <p:nvPr/>
          </p:nvSpPr>
          <p:spPr bwMode="auto">
            <a:xfrm rot="20142460">
              <a:off x="2879712" y="2819369"/>
              <a:ext cx="446088" cy="360357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600" dirty="0" smtClean="0">
                  <a:solidFill>
                    <a:schemeClr val="accent3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第</a:t>
              </a:r>
              <a:r>
                <a:rPr lang="en-US" altLang="ja-JP" sz="1600" dirty="0" smtClean="0">
                  <a:solidFill>
                    <a:schemeClr val="accent3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12</a:t>
              </a:r>
              <a:r>
                <a:rPr lang="ja-JP" altLang="en-US" sz="1600" dirty="0" smtClean="0">
                  <a:solidFill>
                    <a:schemeClr val="accent3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次労働災害防止計画推進中</a:t>
              </a:r>
              <a:endParaRPr lang="ja-JP" altLang="en-US" sz="1600" dirty="0">
                <a:solidFill>
                  <a:schemeClr val="accent3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80" name="正方形/長方形 79"/>
            <p:cNvSpPr/>
            <p:nvPr/>
          </p:nvSpPr>
          <p:spPr bwMode="auto">
            <a:xfrm rot="20142460">
              <a:off x="3200388" y="3086065"/>
              <a:ext cx="446088" cy="291619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eaVert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200" dirty="0" smtClean="0">
                  <a:solidFill>
                    <a:schemeClr val="tx2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安全・安心な首都東京の実現に向けて</a:t>
              </a:r>
              <a:endParaRPr lang="ja-JP" altLang="en-US" sz="1200" dirty="0">
                <a:solidFill>
                  <a:schemeClr val="tx2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grpSp>
          <p:nvGrpSpPr>
            <p:cNvPr id="6" name="グループ化 21"/>
            <p:cNvGrpSpPr>
              <a:grpSpLocks/>
            </p:cNvGrpSpPr>
            <p:nvPr/>
          </p:nvGrpSpPr>
          <p:grpSpPr bwMode="auto">
            <a:xfrm rot="-1457540">
              <a:off x="2022475" y="2747963"/>
              <a:ext cx="690563" cy="479425"/>
              <a:chOff x="4143380" y="1000100"/>
              <a:chExt cx="1643074" cy="1143008"/>
            </a:xfrm>
          </p:grpSpPr>
          <p:sp>
            <p:nvSpPr>
              <p:cNvPr id="84" name="正方形/長方形 83"/>
              <p:cNvSpPr/>
              <p:nvPr/>
            </p:nvSpPr>
            <p:spPr>
              <a:xfrm>
                <a:off x="4143378" y="1000020"/>
                <a:ext cx="1643076" cy="1142991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grpSp>
            <p:nvGrpSpPr>
              <p:cNvPr id="7" name="グループ化 20"/>
              <p:cNvGrpSpPr>
                <a:grpSpLocks/>
              </p:cNvGrpSpPr>
              <p:nvPr/>
            </p:nvGrpSpPr>
            <p:grpSpPr bwMode="auto">
              <a:xfrm>
                <a:off x="4395598" y="1000100"/>
                <a:ext cx="1138643" cy="1143008"/>
                <a:chOff x="4146520" y="714348"/>
                <a:chExt cx="1636799" cy="1643073"/>
              </a:xfrm>
            </p:grpSpPr>
            <p:sp>
              <p:nvSpPr>
                <p:cNvPr id="89" name="正方形/長方形 88"/>
                <p:cNvSpPr/>
                <p:nvPr/>
              </p:nvSpPr>
              <p:spPr>
                <a:xfrm>
                  <a:off x="4147743" y="1285489"/>
                  <a:ext cx="1634343" cy="5005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90" name="正方形/長方形 89"/>
                <p:cNvSpPr/>
                <p:nvPr/>
              </p:nvSpPr>
              <p:spPr>
                <a:xfrm rot="5400000">
                  <a:off x="4145862" y="1287110"/>
                  <a:ext cx="1643049" cy="49953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  <p:grpSp>
            <p:nvGrpSpPr>
              <p:cNvPr id="8" name="グループ化 18"/>
              <p:cNvGrpSpPr>
                <a:grpSpLocks/>
              </p:cNvGrpSpPr>
              <p:nvPr/>
            </p:nvGrpSpPr>
            <p:grpSpPr bwMode="auto">
              <a:xfrm>
                <a:off x="4574350" y="1178774"/>
                <a:ext cx="781134" cy="788114"/>
                <a:chOff x="-1638176" y="1357454"/>
                <a:chExt cx="1633279" cy="1647873"/>
              </a:xfrm>
            </p:grpSpPr>
            <p:sp>
              <p:nvSpPr>
                <p:cNvPr id="87" name="正方形/長方形 86"/>
                <p:cNvSpPr/>
                <p:nvPr/>
              </p:nvSpPr>
              <p:spPr>
                <a:xfrm>
                  <a:off x="-1638952" y="1996628"/>
                  <a:ext cx="1634831" cy="364022"/>
                </a:xfrm>
                <a:prstGeom prst="rect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88" name="正方形/長方形 87"/>
                <p:cNvSpPr/>
                <p:nvPr/>
              </p:nvSpPr>
              <p:spPr>
                <a:xfrm rot="5400000">
                  <a:off x="-1644542" y="2000937"/>
                  <a:ext cx="1646014" cy="355401"/>
                </a:xfrm>
                <a:prstGeom prst="rect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</p:grpSp>
        <p:sp>
          <p:nvSpPr>
            <p:cNvPr id="111" name="二等辺三角形 110"/>
            <p:cNvSpPr/>
            <p:nvPr/>
          </p:nvSpPr>
          <p:spPr>
            <a:xfrm rot="18692427">
              <a:off x="2434440" y="-5599"/>
              <a:ext cx="2528849" cy="5883295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12" name="正方形/長方形 111"/>
            <p:cNvSpPr/>
            <p:nvPr/>
          </p:nvSpPr>
          <p:spPr bwMode="auto">
            <a:xfrm rot="18692427">
              <a:off x="4236240" y="1837481"/>
              <a:ext cx="444493" cy="36052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600" dirty="0" smtClean="0">
                  <a:solidFill>
                    <a:schemeClr val="accent3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第</a:t>
              </a:r>
              <a:r>
                <a:rPr lang="en-US" altLang="ja-JP" sz="1600" dirty="0" smtClean="0">
                  <a:solidFill>
                    <a:schemeClr val="accent3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12</a:t>
              </a:r>
              <a:r>
                <a:rPr lang="ja-JP" altLang="en-US" sz="1600" dirty="0" smtClean="0">
                  <a:solidFill>
                    <a:schemeClr val="accent3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次労働災害防止計画推進中</a:t>
              </a:r>
              <a:endParaRPr lang="ja-JP" altLang="en-US" sz="1600" dirty="0">
                <a:solidFill>
                  <a:schemeClr val="accent3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13" name="正方形/長方形 112"/>
            <p:cNvSpPr/>
            <p:nvPr/>
          </p:nvSpPr>
          <p:spPr bwMode="auto">
            <a:xfrm rot="18692427">
              <a:off x="4495796" y="1979568"/>
              <a:ext cx="446080" cy="291624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eaVert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200" dirty="0" smtClean="0">
                  <a:solidFill>
                    <a:schemeClr val="tx2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安全・安心な首都東京の実現に向けて</a:t>
              </a:r>
              <a:endParaRPr lang="ja-JP" altLang="en-US" sz="1200" dirty="0">
                <a:solidFill>
                  <a:schemeClr val="tx2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grpSp>
          <p:nvGrpSpPr>
            <p:cNvPr id="9" name="グループ化 21"/>
            <p:cNvGrpSpPr>
              <a:grpSpLocks/>
            </p:cNvGrpSpPr>
            <p:nvPr/>
          </p:nvGrpSpPr>
          <p:grpSpPr bwMode="auto">
            <a:xfrm rot="-2907573">
              <a:off x="2773362" y="2209801"/>
              <a:ext cx="690563" cy="481012"/>
              <a:chOff x="4143380" y="1000100"/>
              <a:chExt cx="1643074" cy="1143008"/>
            </a:xfrm>
          </p:grpSpPr>
          <p:sp>
            <p:nvSpPr>
              <p:cNvPr id="116" name="正方形/長方形 115"/>
              <p:cNvSpPr/>
              <p:nvPr/>
            </p:nvSpPr>
            <p:spPr>
              <a:xfrm>
                <a:off x="4143420" y="1000033"/>
                <a:ext cx="1643050" cy="1143015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grpSp>
            <p:nvGrpSpPr>
              <p:cNvPr id="10" name="グループ化 20"/>
              <p:cNvGrpSpPr>
                <a:grpSpLocks/>
              </p:cNvGrpSpPr>
              <p:nvPr/>
            </p:nvGrpSpPr>
            <p:grpSpPr bwMode="auto">
              <a:xfrm>
                <a:off x="4395598" y="1000100"/>
                <a:ext cx="1138643" cy="1143008"/>
                <a:chOff x="4146520" y="714348"/>
                <a:chExt cx="1636799" cy="1643073"/>
              </a:xfrm>
            </p:grpSpPr>
            <p:sp>
              <p:nvSpPr>
                <p:cNvPr id="131" name="正方形/長方形 130"/>
                <p:cNvSpPr/>
                <p:nvPr/>
              </p:nvSpPr>
              <p:spPr>
                <a:xfrm>
                  <a:off x="4147800" y="1283640"/>
                  <a:ext cx="1634312" cy="50431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132" name="正方形/長方形 131"/>
                <p:cNvSpPr/>
                <p:nvPr/>
              </p:nvSpPr>
              <p:spPr>
                <a:xfrm rot="5400000">
                  <a:off x="4136214" y="1280629"/>
                  <a:ext cx="1643083" cy="49409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  <p:grpSp>
            <p:nvGrpSpPr>
              <p:cNvPr id="11" name="グループ化 18"/>
              <p:cNvGrpSpPr>
                <a:grpSpLocks/>
              </p:cNvGrpSpPr>
              <p:nvPr/>
            </p:nvGrpSpPr>
            <p:grpSpPr bwMode="auto">
              <a:xfrm>
                <a:off x="4574350" y="1178774"/>
                <a:ext cx="781134" cy="788114"/>
                <a:chOff x="-1638176" y="1357454"/>
                <a:chExt cx="1633279" cy="1647873"/>
              </a:xfrm>
            </p:grpSpPr>
            <p:sp>
              <p:nvSpPr>
                <p:cNvPr id="119" name="正方形/長方形 118"/>
                <p:cNvSpPr/>
                <p:nvPr/>
              </p:nvSpPr>
              <p:spPr>
                <a:xfrm>
                  <a:off x="-1638881" y="2001226"/>
                  <a:ext cx="1634811" cy="354938"/>
                </a:xfrm>
                <a:prstGeom prst="rect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125" name="正方形/長方形 124"/>
                <p:cNvSpPr/>
                <p:nvPr/>
              </p:nvSpPr>
              <p:spPr>
                <a:xfrm rot="5400000">
                  <a:off x="-1645725" y="2000999"/>
                  <a:ext cx="1648499" cy="355391"/>
                </a:xfrm>
                <a:prstGeom prst="rect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</p:grpSp>
      </p:grpSp>
      <p:grpSp>
        <p:nvGrpSpPr>
          <p:cNvPr id="12" name="グループ化 51"/>
          <p:cNvGrpSpPr>
            <a:grpSpLocks/>
          </p:cNvGrpSpPr>
          <p:nvPr/>
        </p:nvGrpSpPr>
        <p:grpSpPr bwMode="auto">
          <a:xfrm>
            <a:off x="4719638" y="7072313"/>
            <a:ext cx="1995487" cy="1901825"/>
            <a:chOff x="4719638" y="7072313"/>
            <a:chExt cx="1995487" cy="1901825"/>
          </a:xfrm>
        </p:grpSpPr>
        <p:sp>
          <p:nvSpPr>
            <p:cNvPr id="140" name="正方形/長方形 139"/>
            <p:cNvSpPr/>
            <p:nvPr/>
          </p:nvSpPr>
          <p:spPr>
            <a:xfrm>
              <a:off x="4719638" y="7072313"/>
              <a:ext cx="1995487" cy="190182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grpSp>
          <p:nvGrpSpPr>
            <p:cNvPr id="13" name="グループ化 137"/>
            <p:cNvGrpSpPr>
              <a:grpSpLocks/>
            </p:cNvGrpSpPr>
            <p:nvPr/>
          </p:nvGrpSpPr>
          <p:grpSpPr bwMode="auto">
            <a:xfrm>
              <a:off x="4987925" y="7577138"/>
              <a:ext cx="1485900" cy="1281112"/>
              <a:chOff x="-2786106" y="2357422"/>
              <a:chExt cx="2486042" cy="2143140"/>
            </a:xfrm>
          </p:grpSpPr>
          <p:sp>
            <p:nvSpPr>
              <p:cNvPr id="117" name="二等辺三角形 116"/>
              <p:cNvSpPr/>
              <p:nvPr/>
            </p:nvSpPr>
            <p:spPr>
              <a:xfrm>
                <a:off x="-2786106" y="2357422"/>
                <a:ext cx="2486042" cy="2143140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118" name="二等辺三角形 117"/>
              <p:cNvSpPr/>
              <p:nvPr/>
            </p:nvSpPr>
            <p:spPr>
              <a:xfrm>
                <a:off x="-1928208" y="3385173"/>
                <a:ext cx="786184" cy="616120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cxnSp>
            <p:nvCxnSpPr>
              <p:cNvPr id="121" name="直線コネクタ 120"/>
              <p:cNvCxnSpPr/>
              <p:nvPr/>
            </p:nvCxnSpPr>
            <p:spPr>
              <a:xfrm>
                <a:off x="-1928208" y="4001293"/>
                <a:ext cx="135722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直線コネクタ 126"/>
              <p:cNvCxnSpPr/>
              <p:nvPr/>
            </p:nvCxnSpPr>
            <p:spPr>
              <a:xfrm>
                <a:off x="-2500354" y="3924745"/>
                <a:ext cx="128588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  <a:scene3d>
                <a:camera prst="orthographicFront">
                  <a:rot lat="0" lon="0" rev="360000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直線コネクタ 127"/>
              <p:cNvCxnSpPr/>
              <p:nvPr/>
            </p:nvCxnSpPr>
            <p:spPr>
              <a:xfrm>
                <a:off x="-2143163" y="3425051"/>
                <a:ext cx="128588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  <a:scene3d>
                <a:camera prst="orthographicFront">
                  <a:rot lat="0" lon="0" rev="1800000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9" name="正方形/長方形 138"/>
            <p:cNvSpPr/>
            <p:nvPr/>
          </p:nvSpPr>
          <p:spPr>
            <a:xfrm>
              <a:off x="4791075" y="7215188"/>
              <a:ext cx="1857375" cy="2143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sz="1400" dirty="0">
                  <a:solidFill>
                    <a:schemeClr val="tx1"/>
                  </a:solidFill>
                </a:rPr>
                <a:t>底面のイメージ</a:t>
              </a:r>
            </a:p>
          </p:txBody>
        </p:sp>
      </p:grpSp>
      <p:pic>
        <p:nvPicPr>
          <p:cNvPr id="56" name="図 55" descr="12次災害防止ロゴ最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7763" y="6450697"/>
            <a:ext cx="642942" cy="297738"/>
          </a:xfrm>
          <a:prstGeom prst="rect">
            <a:avLst/>
          </a:prstGeom>
        </p:spPr>
      </p:pic>
      <p:pic>
        <p:nvPicPr>
          <p:cNvPr id="58" name="図 57" descr="12次災害防止ロゴ最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110172">
            <a:off x="3283676" y="5962905"/>
            <a:ext cx="642942" cy="297738"/>
          </a:xfrm>
          <a:prstGeom prst="rect">
            <a:avLst/>
          </a:prstGeom>
        </p:spPr>
      </p:pic>
      <p:pic>
        <p:nvPicPr>
          <p:cNvPr id="59" name="図 58" descr="12次災害防止ロゴ最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8739809">
            <a:off x="5193341" y="4594349"/>
            <a:ext cx="642942" cy="297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81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正方形/長方形 58"/>
          <p:cNvSpPr/>
          <p:nvPr/>
        </p:nvSpPr>
        <p:spPr>
          <a:xfrm>
            <a:off x="4857750" y="2405063"/>
            <a:ext cx="1876425" cy="502443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ja-JP" altLang="en-US" sz="1200" dirty="0"/>
              <a:t>つくり方</a:t>
            </a:r>
            <a:endParaRPr lang="en-US" altLang="ja-JP" sz="1200" dirty="0"/>
          </a:p>
          <a:p>
            <a:pPr>
              <a:defRPr/>
            </a:pPr>
            <a:endParaRPr lang="en-US" altLang="ja-JP" sz="1200" dirty="0"/>
          </a:p>
          <a:p>
            <a:pPr>
              <a:defRPr/>
            </a:pPr>
            <a:r>
              <a:rPr lang="ja-JP" altLang="en-US" sz="1200" dirty="0"/>
              <a:t>１　①を山折り、谷折り両</a:t>
            </a:r>
            <a:endParaRPr lang="en-US" altLang="ja-JP" sz="1200" dirty="0"/>
          </a:p>
          <a:p>
            <a:pPr>
              <a:defRPr/>
            </a:pPr>
            <a:r>
              <a:rPr lang="ja-JP" altLang="en-US" sz="1200" dirty="0"/>
              <a:t>　方に折り目をつける</a:t>
            </a:r>
            <a:endParaRPr lang="en-US" altLang="ja-JP" sz="1200" dirty="0"/>
          </a:p>
          <a:p>
            <a:pPr>
              <a:defRPr/>
            </a:pPr>
            <a:endParaRPr lang="en-US" altLang="ja-JP" sz="1200" dirty="0"/>
          </a:p>
          <a:p>
            <a:pPr>
              <a:defRPr/>
            </a:pPr>
            <a:r>
              <a:rPr lang="ja-JP" altLang="en-US" sz="1200" dirty="0"/>
              <a:t>２　①を山折りした状態で、</a:t>
            </a:r>
            <a:endParaRPr lang="en-US" altLang="ja-JP" sz="1200" dirty="0"/>
          </a:p>
          <a:p>
            <a:pPr>
              <a:defRPr/>
            </a:pPr>
            <a:r>
              <a:rPr lang="ja-JP" altLang="en-US" sz="1200" dirty="0"/>
              <a:t>　②～④の赤点線部分に</a:t>
            </a:r>
            <a:endParaRPr lang="en-US" altLang="ja-JP" sz="1200" dirty="0"/>
          </a:p>
          <a:p>
            <a:pPr>
              <a:defRPr/>
            </a:pPr>
            <a:r>
              <a:rPr lang="ja-JP" altLang="en-US" sz="1200" dirty="0"/>
              <a:t>　切込みを入れる</a:t>
            </a:r>
            <a:endParaRPr lang="en-US" altLang="ja-JP" sz="1200" dirty="0"/>
          </a:p>
          <a:p>
            <a:pPr>
              <a:defRPr/>
            </a:pPr>
            <a:endParaRPr lang="en-US" altLang="ja-JP" sz="1200" dirty="0"/>
          </a:p>
          <a:p>
            <a:pPr>
              <a:defRPr/>
            </a:pPr>
            <a:r>
              <a:rPr lang="ja-JP" altLang="en-US" sz="1200" dirty="0"/>
              <a:t>３　⑤及び⑥を山折りする</a:t>
            </a:r>
            <a:endParaRPr lang="en-US" altLang="ja-JP" sz="1200" dirty="0"/>
          </a:p>
          <a:p>
            <a:pPr>
              <a:defRPr/>
            </a:pPr>
            <a:endParaRPr lang="en-US" altLang="ja-JP" sz="1200" dirty="0"/>
          </a:p>
          <a:p>
            <a:pPr>
              <a:defRPr/>
            </a:pPr>
            <a:r>
              <a:rPr lang="ja-JP" altLang="en-US" sz="1200" dirty="0"/>
              <a:t>４　②～③の水色部分を</a:t>
            </a:r>
            <a:endParaRPr lang="en-US" altLang="ja-JP" sz="1200" dirty="0"/>
          </a:p>
          <a:p>
            <a:pPr>
              <a:defRPr/>
            </a:pPr>
            <a:r>
              <a:rPr lang="ja-JP" altLang="en-US" sz="1200" dirty="0"/>
              <a:t>　谷側に折り込む</a:t>
            </a:r>
            <a:endParaRPr lang="en-US" altLang="ja-JP" sz="1200" dirty="0"/>
          </a:p>
          <a:p>
            <a:pPr>
              <a:defRPr/>
            </a:pPr>
            <a:endParaRPr lang="en-US" altLang="ja-JP" sz="1200" dirty="0"/>
          </a:p>
          <a:p>
            <a:pPr>
              <a:defRPr/>
            </a:pPr>
            <a:r>
              <a:rPr lang="ja-JP" altLang="en-US" sz="1200" dirty="0"/>
              <a:t>５　外側を切り離す</a:t>
            </a:r>
            <a:endParaRPr lang="en-US" altLang="ja-JP" sz="1200" dirty="0"/>
          </a:p>
          <a:p>
            <a:pPr>
              <a:defRPr/>
            </a:pPr>
            <a:endParaRPr lang="en-US" altLang="ja-JP" sz="1200" dirty="0"/>
          </a:p>
          <a:p>
            <a:pPr>
              <a:defRPr/>
            </a:pPr>
            <a:r>
              <a:rPr lang="ja-JP" altLang="en-US" sz="1200" dirty="0"/>
              <a:t>６　⑦及び⑧を山折りする</a:t>
            </a:r>
            <a:endParaRPr lang="en-US" altLang="ja-JP" sz="1200" dirty="0"/>
          </a:p>
          <a:p>
            <a:pPr>
              <a:defRPr/>
            </a:pPr>
            <a:endParaRPr lang="en-US" altLang="ja-JP" sz="1200" dirty="0"/>
          </a:p>
          <a:p>
            <a:pPr>
              <a:defRPr/>
            </a:pPr>
            <a:r>
              <a:rPr lang="ja-JP" altLang="en-US" sz="1200" dirty="0"/>
              <a:t>７　棒などに差す（６で折り</a:t>
            </a:r>
            <a:endParaRPr lang="en-US" altLang="ja-JP" sz="1200" dirty="0"/>
          </a:p>
          <a:p>
            <a:pPr>
              <a:defRPr/>
            </a:pPr>
            <a:r>
              <a:rPr lang="ja-JP" altLang="en-US" sz="1200" dirty="0"/>
              <a:t>　曲げた部分がストッパー</a:t>
            </a:r>
            <a:endParaRPr lang="en-US" altLang="ja-JP" sz="1200" dirty="0"/>
          </a:p>
          <a:p>
            <a:pPr>
              <a:defRPr/>
            </a:pPr>
            <a:r>
              <a:rPr lang="ja-JP" altLang="en-US" sz="1200" dirty="0"/>
              <a:t>　になります）</a:t>
            </a:r>
            <a:endParaRPr lang="en-US" altLang="ja-JP" sz="1200" dirty="0"/>
          </a:p>
          <a:p>
            <a:pPr>
              <a:defRPr/>
            </a:pPr>
            <a:endParaRPr lang="en-US" altLang="ja-JP" sz="1200" dirty="0"/>
          </a:p>
          <a:p>
            <a:pPr>
              <a:defRPr/>
            </a:pPr>
            <a:r>
              <a:rPr lang="ja-JP" altLang="en-US" sz="1200" dirty="0"/>
              <a:t>　　</a:t>
            </a:r>
            <a:r>
              <a:rPr lang="en-US" altLang="ja-JP" sz="1200" dirty="0"/>
              <a:t>※</a:t>
            </a:r>
            <a:r>
              <a:rPr lang="ja-JP" altLang="en-US" sz="1200" dirty="0"/>
              <a:t>　旗を固定する棒の</a:t>
            </a:r>
            <a:endParaRPr lang="en-US" altLang="ja-JP" sz="1200" dirty="0"/>
          </a:p>
          <a:p>
            <a:pPr>
              <a:defRPr/>
            </a:pPr>
            <a:r>
              <a:rPr lang="ja-JP" altLang="en-US" sz="1200" dirty="0"/>
              <a:t>　　　太さに応じ、適宜、旗</a:t>
            </a:r>
            <a:endParaRPr lang="en-US" altLang="ja-JP" sz="1200" dirty="0"/>
          </a:p>
          <a:p>
            <a:pPr>
              <a:defRPr/>
            </a:pPr>
            <a:r>
              <a:rPr lang="ja-JP" altLang="en-US" sz="1200" dirty="0"/>
              <a:t>　　　の部分を移動させた</a:t>
            </a:r>
            <a:endParaRPr lang="en-US" altLang="ja-JP" sz="1200" dirty="0"/>
          </a:p>
          <a:p>
            <a:pPr>
              <a:defRPr/>
            </a:pPr>
            <a:r>
              <a:rPr lang="ja-JP" altLang="en-US" sz="1200" dirty="0"/>
              <a:t>　　　上で印刷してください。</a:t>
            </a:r>
            <a:endParaRPr lang="en-US" altLang="ja-JP" sz="1200" dirty="0"/>
          </a:p>
          <a:p>
            <a:pPr>
              <a:defRPr/>
            </a:pPr>
            <a:endParaRPr lang="en-US" altLang="ja-JP" sz="1200" dirty="0"/>
          </a:p>
        </p:txBody>
      </p:sp>
      <p:sp>
        <p:nvSpPr>
          <p:cNvPr id="99" name="正方形/長方形 98"/>
          <p:cNvSpPr/>
          <p:nvPr/>
        </p:nvSpPr>
        <p:spPr>
          <a:xfrm>
            <a:off x="153988" y="71438"/>
            <a:ext cx="6500812" cy="5715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 smtClean="0"/>
              <a:t>「</a:t>
            </a:r>
            <a:r>
              <a:rPr lang="en-US" altLang="ja-JP" dirty="0" smtClean="0"/>
              <a:t>Safe</a:t>
            </a:r>
            <a:r>
              <a:rPr lang="ja-JP" altLang="en-US" dirty="0" smtClean="0"/>
              <a:t> </a:t>
            </a:r>
            <a:r>
              <a:rPr lang="en-US" altLang="ja-JP" dirty="0" smtClean="0"/>
              <a:t>Work</a:t>
            </a:r>
            <a:r>
              <a:rPr lang="ja-JP" altLang="en-US" dirty="0" smtClean="0"/>
              <a:t> </a:t>
            </a:r>
            <a:r>
              <a:rPr lang="en-US" altLang="ja-JP" dirty="0" smtClean="0"/>
              <a:t>TOKYO</a:t>
            </a:r>
            <a:r>
              <a:rPr lang="ja-JP" altLang="en-US" dirty="0" smtClean="0"/>
              <a:t>」卓上</a:t>
            </a:r>
            <a:r>
              <a:rPr lang="ja-JP" altLang="en-US" dirty="0"/>
              <a:t>のぼり旗</a:t>
            </a:r>
          </a:p>
        </p:txBody>
      </p:sp>
      <p:grpSp>
        <p:nvGrpSpPr>
          <p:cNvPr id="67" name="グループ化 66"/>
          <p:cNvGrpSpPr/>
          <p:nvPr/>
        </p:nvGrpSpPr>
        <p:grpSpPr>
          <a:xfrm>
            <a:off x="1425575" y="703263"/>
            <a:ext cx="2038350" cy="8512175"/>
            <a:chOff x="1425575" y="703263"/>
            <a:chExt cx="2038350" cy="8512175"/>
          </a:xfrm>
        </p:grpSpPr>
        <p:sp>
          <p:nvSpPr>
            <p:cNvPr id="6" name="正方形/長方形 5"/>
            <p:cNvSpPr/>
            <p:nvPr/>
          </p:nvSpPr>
          <p:spPr bwMode="auto">
            <a:xfrm>
              <a:off x="1525588" y="1662113"/>
              <a:ext cx="1938337" cy="117475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7" name="正方形/長方形 26"/>
            <p:cNvSpPr/>
            <p:nvPr/>
          </p:nvSpPr>
          <p:spPr bwMode="auto">
            <a:xfrm>
              <a:off x="1525588" y="3856038"/>
              <a:ext cx="1938337" cy="187325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30" name="正方形/長方形 29"/>
            <p:cNvSpPr/>
            <p:nvPr/>
          </p:nvSpPr>
          <p:spPr bwMode="auto">
            <a:xfrm>
              <a:off x="1525588" y="6045200"/>
              <a:ext cx="1938337" cy="187325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33" name="正方形/長方形 32"/>
            <p:cNvSpPr/>
            <p:nvPr/>
          </p:nvSpPr>
          <p:spPr bwMode="auto">
            <a:xfrm>
              <a:off x="1525588" y="8296275"/>
              <a:ext cx="1938337" cy="19050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83" name="正方形/長方形 82"/>
            <p:cNvSpPr/>
            <p:nvPr/>
          </p:nvSpPr>
          <p:spPr bwMode="auto">
            <a:xfrm>
              <a:off x="3128963" y="1014413"/>
              <a:ext cx="319087" cy="31908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/>
                <a:t>⑧</a:t>
              </a:r>
            </a:p>
          </p:txBody>
        </p:sp>
        <p:grpSp>
          <p:nvGrpSpPr>
            <p:cNvPr id="2" name="グループ化 66"/>
            <p:cNvGrpSpPr>
              <a:grpSpLocks/>
            </p:cNvGrpSpPr>
            <p:nvPr/>
          </p:nvGrpSpPr>
          <p:grpSpPr bwMode="auto">
            <a:xfrm>
              <a:off x="1425575" y="703263"/>
              <a:ext cx="1622425" cy="8512175"/>
              <a:chOff x="1425575" y="703263"/>
              <a:chExt cx="1622425" cy="8512175"/>
            </a:xfrm>
          </p:grpSpPr>
          <p:cxnSp>
            <p:nvCxnSpPr>
              <p:cNvPr id="64" name="直線コネクタ 63"/>
              <p:cNvCxnSpPr/>
              <p:nvPr/>
            </p:nvCxnSpPr>
            <p:spPr bwMode="auto">
              <a:xfrm rot="5400000">
                <a:off x="-2170113" y="4959351"/>
                <a:ext cx="8512175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線コネクタ 68"/>
              <p:cNvCxnSpPr/>
              <p:nvPr/>
            </p:nvCxnSpPr>
            <p:spPr bwMode="auto">
              <a:xfrm rot="5400000">
                <a:off x="-1474788" y="4959351"/>
                <a:ext cx="8512175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正方形/長方形 60"/>
              <p:cNvSpPr/>
              <p:nvPr/>
            </p:nvSpPr>
            <p:spPr>
              <a:xfrm>
                <a:off x="2000250" y="1822450"/>
                <a:ext cx="850900" cy="650081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23" name="正方形/長方形 22"/>
              <p:cNvSpPr/>
              <p:nvPr/>
            </p:nvSpPr>
            <p:spPr bwMode="auto">
              <a:xfrm>
                <a:off x="1962150" y="1638300"/>
                <a:ext cx="939800" cy="10795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28" name="正方形/長方形 27"/>
              <p:cNvSpPr/>
              <p:nvPr/>
            </p:nvSpPr>
            <p:spPr bwMode="auto">
              <a:xfrm>
                <a:off x="1962150" y="3867150"/>
                <a:ext cx="939800" cy="166688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31" name="正方形/長方形 30"/>
              <p:cNvSpPr/>
              <p:nvPr/>
            </p:nvSpPr>
            <p:spPr bwMode="auto">
              <a:xfrm>
                <a:off x="1962150" y="6054725"/>
                <a:ext cx="939800" cy="144463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34" name="正方形/長方形 33"/>
              <p:cNvSpPr/>
              <p:nvPr/>
            </p:nvSpPr>
            <p:spPr bwMode="auto">
              <a:xfrm>
                <a:off x="1962150" y="8326438"/>
                <a:ext cx="939800" cy="130175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43" name="正方形/長方形 42"/>
              <p:cNvSpPr/>
              <p:nvPr/>
            </p:nvSpPr>
            <p:spPr bwMode="auto">
              <a:xfrm rot="5400000">
                <a:off x="2258219" y="1053306"/>
                <a:ext cx="357188" cy="746125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44" name="正方形/長方形 43"/>
              <p:cNvSpPr/>
              <p:nvPr/>
            </p:nvSpPr>
            <p:spPr bwMode="auto">
              <a:xfrm rot="5400000">
                <a:off x="2342356" y="1223169"/>
                <a:ext cx="193675" cy="706438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cxnSp>
            <p:nvCxnSpPr>
              <p:cNvPr id="52" name="直線コネクタ 51"/>
              <p:cNvCxnSpPr/>
              <p:nvPr/>
            </p:nvCxnSpPr>
            <p:spPr bwMode="auto">
              <a:xfrm rot="5400000">
                <a:off x="-1820863" y="4959351"/>
                <a:ext cx="8512175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コネクタ 55"/>
              <p:cNvCxnSpPr/>
              <p:nvPr/>
            </p:nvCxnSpPr>
            <p:spPr bwMode="auto">
              <a:xfrm rot="10800000" flipV="1">
                <a:off x="2419350" y="1035050"/>
                <a:ext cx="628650" cy="5603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線コネクタ 59"/>
              <p:cNvCxnSpPr/>
              <p:nvPr/>
            </p:nvCxnSpPr>
            <p:spPr bwMode="auto">
              <a:xfrm>
                <a:off x="1709738" y="928688"/>
                <a:ext cx="719137" cy="6477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正方形/長方形 69"/>
              <p:cNvSpPr/>
              <p:nvPr/>
            </p:nvSpPr>
            <p:spPr bwMode="auto">
              <a:xfrm>
                <a:off x="2276475" y="8620125"/>
                <a:ext cx="320675" cy="319088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ja-JP" altLang="en-US" dirty="0"/>
                  <a:t>①</a:t>
                </a:r>
              </a:p>
            </p:txBody>
          </p:sp>
          <p:sp>
            <p:nvSpPr>
              <p:cNvPr id="71" name="正方形/長方形 70"/>
              <p:cNvSpPr/>
              <p:nvPr/>
            </p:nvSpPr>
            <p:spPr bwMode="auto">
              <a:xfrm>
                <a:off x="1851025" y="8620125"/>
                <a:ext cx="319088" cy="319088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ja-JP" altLang="en-US" dirty="0"/>
                  <a:t>⑤</a:t>
                </a:r>
              </a:p>
            </p:txBody>
          </p:sp>
          <p:sp>
            <p:nvSpPr>
              <p:cNvPr id="72" name="正方形/長方形 71"/>
              <p:cNvSpPr/>
              <p:nvPr/>
            </p:nvSpPr>
            <p:spPr bwMode="auto">
              <a:xfrm>
                <a:off x="2703513" y="8620125"/>
                <a:ext cx="319087" cy="319088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ja-JP" altLang="en-US" dirty="0"/>
                  <a:t>⑥</a:t>
                </a:r>
              </a:p>
            </p:txBody>
          </p:sp>
          <p:sp>
            <p:nvSpPr>
              <p:cNvPr id="78" name="正方形/長方形 77"/>
              <p:cNvSpPr/>
              <p:nvPr/>
            </p:nvSpPr>
            <p:spPr bwMode="auto">
              <a:xfrm>
                <a:off x="1425575" y="1014413"/>
                <a:ext cx="319088" cy="319087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ja-JP" altLang="en-US" dirty="0"/>
                  <a:t>⑦</a:t>
                </a:r>
              </a:p>
            </p:txBody>
          </p:sp>
          <p:sp>
            <p:nvSpPr>
              <p:cNvPr id="93" name="正方形/長方形 92"/>
              <p:cNvSpPr/>
              <p:nvPr/>
            </p:nvSpPr>
            <p:spPr bwMode="auto">
              <a:xfrm>
                <a:off x="2428875" y="2679700"/>
                <a:ext cx="319088" cy="319088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ja-JP" altLang="en-US" dirty="0"/>
                  <a:t>②</a:t>
                </a:r>
              </a:p>
            </p:txBody>
          </p:sp>
          <p:cxnSp>
            <p:nvCxnSpPr>
              <p:cNvPr id="101" name="直線コネクタ 100"/>
              <p:cNvCxnSpPr/>
              <p:nvPr/>
            </p:nvCxnSpPr>
            <p:spPr>
              <a:xfrm>
                <a:off x="2071688" y="1814513"/>
                <a:ext cx="714375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直線コネクタ 101"/>
              <p:cNvCxnSpPr/>
              <p:nvPr/>
            </p:nvCxnSpPr>
            <p:spPr>
              <a:xfrm>
                <a:off x="2071688" y="3819525"/>
                <a:ext cx="714375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線矢印コネクタ 93"/>
              <p:cNvCxnSpPr>
                <a:stCxn id="93" idx="0"/>
                <a:endCxn id="61" idx="0"/>
              </p:cNvCxnSpPr>
              <p:nvPr/>
            </p:nvCxnSpPr>
            <p:spPr>
              <a:xfrm rot="16200000" flipV="1">
                <a:off x="2078038" y="2170112"/>
                <a:ext cx="857250" cy="16192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線矢印コネクタ 94"/>
              <p:cNvCxnSpPr>
                <a:stCxn id="93" idx="2"/>
              </p:cNvCxnSpPr>
              <p:nvPr/>
            </p:nvCxnSpPr>
            <p:spPr>
              <a:xfrm rot="5400000">
                <a:off x="2114550" y="3313113"/>
                <a:ext cx="787400" cy="15875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0" name="正方形/長方形 119"/>
              <p:cNvSpPr/>
              <p:nvPr/>
            </p:nvSpPr>
            <p:spPr bwMode="auto">
              <a:xfrm>
                <a:off x="2428875" y="4951413"/>
                <a:ext cx="319088" cy="319087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ja-JP" altLang="en-US" dirty="0"/>
                  <a:t>③</a:t>
                </a:r>
              </a:p>
            </p:txBody>
          </p:sp>
          <p:cxnSp>
            <p:nvCxnSpPr>
              <p:cNvPr id="121" name="直線コネクタ 120"/>
              <p:cNvCxnSpPr/>
              <p:nvPr/>
            </p:nvCxnSpPr>
            <p:spPr>
              <a:xfrm>
                <a:off x="2071688" y="4086225"/>
                <a:ext cx="714375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直線コネクタ 121"/>
              <p:cNvCxnSpPr/>
              <p:nvPr/>
            </p:nvCxnSpPr>
            <p:spPr>
              <a:xfrm>
                <a:off x="2071688" y="6010275"/>
                <a:ext cx="714375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直線矢印コネクタ 122"/>
              <p:cNvCxnSpPr>
                <a:stCxn id="120" idx="0"/>
              </p:cNvCxnSpPr>
              <p:nvPr/>
            </p:nvCxnSpPr>
            <p:spPr>
              <a:xfrm rot="16200000" flipV="1">
                <a:off x="2078038" y="4441825"/>
                <a:ext cx="857250" cy="16192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直線矢印コネクタ 123"/>
              <p:cNvCxnSpPr>
                <a:stCxn id="120" idx="2"/>
              </p:cNvCxnSpPr>
              <p:nvPr/>
            </p:nvCxnSpPr>
            <p:spPr>
              <a:xfrm rot="5400000">
                <a:off x="2149475" y="5551488"/>
                <a:ext cx="719138" cy="15716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6" name="正方形/長方形 125"/>
              <p:cNvSpPr/>
              <p:nvPr/>
            </p:nvSpPr>
            <p:spPr bwMode="auto">
              <a:xfrm>
                <a:off x="2428875" y="7118350"/>
                <a:ext cx="319088" cy="319088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ja-JP" altLang="en-US" dirty="0"/>
                  <a:t>④</a:t>
                </a:r>
              </a:p>
            </p:txBody>
          </p:sp>
          <p:cxnSp>
            <p:nvCxnSpPr>
              <p:cNvPr id="127" name="直線コネクタ 126"/>
              <p:cNvCxnSpPr/>
              <p:nvPr/>
            </p:nvCxnSpPr>
            <p:spPr>
              <a:xfrm>
                <a:off x="2071688" y="6253163"/>
                <a:ext cx="714375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直線コネクタ 127"/>
              <p:cNvCxnSpPr/>
              <p:nvPr/>
            </p:nvCxnSpPr>
            <p:spPr>
              <a:xfrm>
                <a:off x="2071688" y="8258175"/>
                <a:ext cx="714375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直線矢印コネクタ 128"/>
              <p:cNvCxnSpPr>
                <a:stCxn id="126" idx="0"/>
              </p:cNvCxnSpPr>
              <p:nvPr/>
            </p:nvCxnSpPr>
            <p:spPr>
              <a:xfrm rot="16200000" flipV="1">
                <a:off x="2078038" y="6608762"/>
                <a:ext cx="857250" cy="16192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直線矢印コネクタ 129"/>
              <p:cNvCxnSpPr>
                <a:stCxn id="126" idx="2"/>
              </p:cNvCxnSpPr>
              <p:nvPr/>
            </p:nvCxnSpPr>
            <p:spPr>
              <a:xfrm rot="5400000">
                <a:off x="2114550" y="7751763"/>
                <a:ext cx="787400" cy="15875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グループ化 65"/>
          <p:cNvGrpSpPr>
            <a:grpSpLocks/>
          </p:cNvGrpSpPr>
          <p:nvPr/>
        </p:nvGrpSpPr>
        <p:grpSpPr bwMode="auto">
          <a:xfrm>
            <a:off x="149225" y="1604963"/>
            <a:ext cx="1938338" cy="6878637"/>
            <a:chOff x="149225" y="1604963"/>
            <a:chExt cx="1938338" cy="6878637"/>
          </a:xfrm>
        </p:grpSpPr>
        <p:sp>
          <p:nvSpPr>
            <p:cNvPr id="4" name="正方形/長方形 3"/>
            <p:cNvSpPr/>
            <p:nvPr/>
          </p:nvSpPr>
          <p:spPr bwMode="auto">
            <a:xfrm>
              <a:off x="149225" y="1604963"/>
              <a:ext cx="1938338" cy="687863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6" name="正方形/長方形 45"/>
            <p:cNvSpPr/>
            <p:nvPr/>
          </p:nvSpPr>
          <p:spPr bwMode="auto">
            <a:xfrm>
              <a:off x="785813" y="2465388"/>
              <a:ext cx="687387" cy="55657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2800" dirty="0" smtClean="0">
                  <a:solidFill>
                    <a:schemeClr val="accent3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第</a:t>
              </a:r>
              <a:r>
                <a:rPr lang="en-US" altLang="ja-JP" sz="2800" dirty="0" smtClean="0">
                  <a:solidFill>
                    <a:schemeClr val="accent3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12</a:t>
              </a:r>
              <a:r>
                <a:rPr lang="ja-JP" altLang="en-US" sz="2800" dirty="0" smtClean="0">
                  <a:solidFill>
                    <a:schemeClr val="accent3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次労働災害防止計画推進中</a:t>
              </a:r>
              <a:endParaRPr lang="ja-JP" altLang="en-US" sz="2800" dirty="0">
                <a:solidFill>
                  <a:schemeClr val="accent3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47" name="正方形/長方形 46"/>
            <p:cNvSpPr/>
            <p:nvPr/>
          </p:nvSpPr>
          <p:spPr bwMode="auto">
            <a:xfrm>
              <a:off x="1347788" y="2840038"/>
              <a:ext cx="688975" cy="45021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eaVert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2000" dirty="0" smtClean="0">
                  <a:solidFill>
                    <a:schemeClr val="tx2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安全・安心な首都東京の実現に向けて</a:t>
              </a:r>
              <a:endParaRPr lang="ja-JP" altLang="en-US" sz="2000" dirty="0">
                <a:solidFill>
                  <a:schemeClr val="tx2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grpSp>
          <p:nvGrpSpPr>
            <p:cNvPr id="7" name="グループ化 21"/>
            <p:cNvGrpSpPr>
              <a:grpSpLocks/>
            </p:cNvGrpSpPr>
            <p:nvPr/>
          </p:nvGrpSpPr>
          <p:grpSpPr bwMode="auto">
            <a:xfrm>
              <a:off x="600075" y="1822450"/>
              <a:ext cx="1065213" cy="741363"/>
              <a:chOff x="4143380" y="1000100"/>
              <a:chExt cx="1643074" cy="1143008"/>
            </a:xfrm>
          </p:grpSpPr>
          <p:sp>
            <p:nvSpPr>
              <p:cNvPr id="49" name="正方形/長方形 48"/>
              <p:cNvSpPr/>
              <p:nvPr/>
            </p:nvSpPr>
            <p:spPr>
              <a:xfrm>
                <a:off x="4143380" y="1000100"/>
                <a:ext cx="1643074" cy="1143008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grpSp>
            <p:nvGrpSpPr>
              <p:cNvPr id="8" name="グループ化 20"/>
              <p:cNvGrpSpPr>
                <a:grpSpLocks/>
              </p:cNvGrpSpPr>
              <p:nvPr/>
            </p:nvGrpSpPr>
            <p:grpSpPr bwMode="auto">
              <a:xfrm>
                <a:off x="4396351" y="1000818"/>
                <a:ext cx="1137666" cy="1142961"/>
                <a:chOff x="4147604" y="715381"/>
                <a:chExt cx="1635395" cy="1643007"/>
              </a:xfrm>
            </p:grpSpPr>
            <p:sp>
              <p:nvSpPr>
                <p:cNvPr id="55" name="正方形/長方形 54"/>
                <p:cNvSpPr/>
                <p:nvPr/>
              </p:nvSpPr>
              <p:spPr>
                <a:xfrm>
                  <a:off x="4146520" y="1284322"/>
                  <a:ext cx="1636799" cy="50312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57" name="正方形/長方形 56"/>
                <p:cNvSpPr/>
                <p:nvPr/>
              </p:nvSpPr>
              <p:spPr>
                <a:xfrm rot="5400000">
                  <a:off x="4145143" y="1285965"/>
                  <a:ext cx="1643073" cy="4998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  <p:grpSp>
            <p:nvGrpSpPr>
              <p:cNvPr id="9" name="グループ化 18"/>
              <p:cNvGrpSpPr>
                <a:grpSpLocks/>
              </p:cNvGrpSpPr>
              <p:nvPr/>
            </p:nvGrpSpPr>
            <p:grpSpPr bwMode="auto">
              <a:xfrm>
                <a:off x="4574168" y="1178612"/>
                <a:ext cx="782033" cy="787372"/>
                <a:chOff x="-1638557" y="1357119"/>
                <a:chExt cx="1635159" cy="1646326"/>
              </a:xfrm>
            </p:grpSpPr>
            <p:sp>
              <p:nvSpPr>
                <p:cNvPr id="53" name="正方形/長方形 52"/>
                <p:cNvSpPr/>
                <p:nvPr/>
              </p:nvSpPr>
              <p:spPr>
                <a:xfrm>
                  <a:off x="-1638176" y="2002274"/>
                  <a:ext cx="1633279" cy="358233"/>
                </a:xfrm>
                <a:prstGeom prst="rect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54" name="正方形/長方形 53"/>
                <p:cNvSpPr/>
                <p:nvPr/>
              </p:nvSpPr>
              <p:spPr>
                <a:xfrm rot="5400000">
                  <a:off x="-1645474" y="2004752"/>
                  <a:ext cx="1647873" cy="353278"/>
                </a:xfrm>
                <a:prstGeom prst="rect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</p:grpSp>
      </p:grpSp>
      <p:grpSp>
        <p:nvGrpSpPr>
          <p:cNvPr id="10" name="グループ化 64"/>
          <p:cNvGrpSpPr>
            <a:grpSpLocks/>
          </p:cNvGrpSpPr>
          <p:nvPr/>
        </p:nvGrpSpPr>
        <p:grpSpPr bwMode="auto">
          <a:xfrm>
            <a:off x="2776538" y="1604963"/>
            <a:ext cx="1938337" cy="6878637"/>
            <a:chOff x="2776547" y="1604963"/>
            <a:chExt cx="1938337" cy="6878637"/>
          </a:xfrm>
        </p:grpSpPr>
        <p:sp>
          <p:nvSpPr>
            <p:cNvPr id="5" name="正方形/長方形 4"/>
            <p:cNvSpPr/>
            <p:nvPr/>
          </p:nvSpPr>
          <p:spPr bwMode="auto">
            <a:xfrm>
              <a:off x="2776547" y="1604963"/>
              <a:ext cx="1938337" cy="687863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3" name="正方形/長方形 12"/>
            <p:cNvSpPr/>
            <p:nvPr/>
          </p:nvSpPr>
          <p:spPr bwMode="auto">
            <a:xfrm>
              <a:off x="3400434" y="2465388"/>
              <a:ext cx="687388" cy="55657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2800" dirty="0" smtClean="0">
                  <a:solidFill>
                    <a:schemeClr val="accent3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第</a:t>
              </a:r>
              <a:r>
                <a:rPr lang="en-US" altLang="ja-JP" sz="2800" dirty="0" smtClean="0">
                  <a:solidFill>
                    <a:schemeClr val="accent3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12</a:t>
              </a:r>
              <a:r>
                <a:rPr lang="ja-JP" altLang="en-US" sz="2800" dirty="0" smtClean="0">
                  <a:solidFill>
                    <a:schemeClr val="accent3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次労働災害防止計画推進中</a:t>
              </a:r>
              <a:endParaRPr lang="ja-JP" altLang="en-US" sz="2800" dirty="0">
                <a:solidFill>
                  <a:schemeClr val="accent3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5" name="正方形/長方形 14"/>
            <p:cNvSpPr/>
            <p:nvPr/>
          </p:nvSpPr>
          <p:spPr bwMode="auto">
            <a:xfrm>
              <a:off x="3962409" y="2840038"/>
              <a:ext cx="688975" cy="45021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eaVert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2000" dirty="0" smtClean="0">
                  <a:solidFill>
                    <a:schemeClr val="tx2">
                      <a:lumMod val="7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安全・安心な首都東京の実現に向けて</a:t>
              </a:r>
              <a:endParaRPr lang="ja-JP" altLang="en-US" sz="2000" dirty="0">
                <a:solidFill>
                  <a:schemeClr val="tx2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grpSp>
          <p:nvGrpSpPr>
            <p:cNvPr id="12" name="グループ化 21"/>
            <p:cNvGrpSpPr>
              <a:grpSpLocks/>
            </p:cNvGrpSpPr>
            <p:nvPr/>
          </p:nvGrpSpPr>
          <p:grpSpPr bwMode="auto">
            <a:xfrm>
              <a:off x="3214688" y="1822450"/>
              <a:ext cx="1065212" cy="741363"/>
              <a:chOff x="4143380" y="1000100"/>
              <a:chExt cx="1643074" cy="1143008"/>
            </a:xfrm>
          </p:grpSpPr>
          <p:sp>
            <p:nvSpPr>
              <p:cNvPr id="11" name="正方形/長方形 10"/>
              <p:cNvSpPr/>
              <p:nvPr/>
            </p:nvSpPr>
            <p:spPr>
              <a:xfrm>
                <a:off x="4143394" y="1000100"/>
                <a:ext cx="1643074" cy="1143008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grpSp>
            <p:nvGrpSpPr>
              <p:cNvPr id="14" name="グループ化 20"/>
              <p:cNvGrpSpPr>
                <a:grpSpLocks/>
              </p:cNvGrpSpPr>
              <p:nvPr/>
            </p:nvGrpSpPr>
            <p:grpSpPr bwMode="auto">
              <a:xfrm>
                <a:off x="4393413" y="1000100"/>
                <a:ext cx="1143008" cy="1143008"/>
                <a:chOff x="4143380" y="714348"/>
                <a:chExt cx="1643074" cy="1643074"/>
              </a:xfrm>
            </p:grpSpPr>
            <p:sp>
              <p:nvSpPr>
                <p:cNvPr id="16" name="正方形/長方形 15"/>
                <p:cNvSpPr/>
                <p:nvPr/>
              </p:nvSpPr>
              <p:spPr>
                <a:xfrm>
                  <a:off x="4146537" y="1287841"/>
                  <a:ext cx="1636801" cy="49960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20" name="正方形/長方形 19"/>
                <p:cNvSpPr/>
                <p:nvPr/>
              </p:nvSpPr>
              <p:spPr>
                <a:xfrm rot="5400000">
                  <a:off x="4145161" y="1285965"/>
                  <a:ext cx="1643074" cy="4998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  <p:grpSp>
            <p:nvGrpSpPr>
              <p:cNvPr id="19" name="グループ化 18"/>
              <p:cNvGrpSpPr>
                <a:grpSpLocks/>
              </p:cNvGrpSpPr>
              <p:nvPr/>
            </p:nvGrpSpPr>
            <p:grpSpPr bwMode="auto">
              <a:xfrm>
                <a:off x="4572008" y="1178695"/>
                <a:ext cx="785818" cy="785818"/>
                <a:chOff x="-1643074" y="1357290"/>
                <a:chExt cx="1643074" cy="1643074"/>
              </a:xfrm>
            </p:grpSpPr>
            <p:sp>
              <p:nvSpPr>
                <p:cNvPr id="17" name="正方形/長方形 16"/>
                <p:cNvSpPr/>
                <p:nvPr/>
              </p:nvSpPr>
              <p:spPr>
                <a:xfrm>
                  <a:off x="-1638146" y="2002270"/>
                  <a:ext cx="1633279" cy="358233"/>
                </a:xfrm>
                <a:prstGeom prst="rect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18" name="正方形/長方形 17"/>
                <p:cNvSpPr/>
                <p:nvPr/>
              </p:nvSpPr>
              <p:spPr>
                <a:xfrm rot="5400000">
                  <a:off x="-1645443" y="2004747"/>
                  <a:ext cx="1647871" cy="353282"/>
                </a:xfrm>
                <a:prstGeom prst="rect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</p:grpSp>
      </p:grpSp>
      <p:pic>
        <p:nvPicPr>
          <p:cNvPr id="68" name="図 67" descr="12次災害防止ロゴ最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6839" y="7919785"/>
            <a:ext cx="1079448" cy="499878"/>
          </a:xfrm>
          <a:prstGeom prst="rect">
            <a:avLst/>
          </a:prstGeom>
        </p:spPr>
      </p:pic>
      <p:pic>
        <p:nvPicPr>
          <p:cNvPr id="73" name="図 72" descr="12次災害防止ロゴ最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2745" y="7919785"/>
            <a:ext cx="1079448" cy="499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9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247</Words>
  <Application>Microsoft Office PowerPoint</Application>
  <PresentationFormat>画面に合わせる (4:3)</PresentationFormat>
  <Paragraphs>76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厚生労働省</dc:creator>
  <cp:lastModifiedBy>糸永　淳一</cp:lastModifiedBy>
  <cp:revision>81</cp:revision>
  <cp:lastPrinted>2016-03-03T01:33:58Z</cp:lastPrinted>
  <dcterms:created xsi:type="dcterms:W3CDTF">2012-07-10T02:47:20Z</dcterms:created>
  <dcterms:modified xsi:type="dcterms:W3CDTF">2016-03-14T09:48:52Z</dcterms:modified>
</cp:coreProperties>
</file>