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0" r:id="rId2"/>
    <p:sldId id="271" r:id="rId3"/>
  </p:sldIdLst>
  <p:sldSz cx="6840538" cy="972185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94660"/>
  </p:normalViewPr>
  <p:slideViewPr>
    <p:cSldViewPr>
      <p:cViewPr>
        <p:scale>
          <a:sx n="100" d="100"/>
          <a:sy n="100" d="100"/>
        </p:scale>
        <p:origin x="-1020" y="972"/>
      </p:cViewPr>
      <p:guideLst>
        <p:guide orient="horz" pos="3063"/>
        <p:guide pos="215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CD6B320F-3D78-40C8-B39C-880E679F0780}" type="datetimeFigureOut">
              <a:rPr lang="ja-JP" altLang="en-US"/>
              <a:pPr>
                <a:defRPr/>
              </a:pPr>
              <a:t>2013/6/3</a:t>
            </a:fld>
            <a:endParaRPr lang="ja-JP" altLang="en-US"/>
          </a:p>
        </p:txBody>
      </p:sp>
      <p:sp>
        <p:nvSpPr>
          <p:cNvPr id="4" name="スライド イメージ プレースホルダ 3"/>
          <p:cNvSpPr>
            <a:spLocks noGrp="1" noRot="1" noChangeAspect="1"/>
          </p:cNvSpPr>
          <p:nvPr>
            <p:ph type="sldImg" idx="2"/>
          </p:nvPr>
        </p:nvSpPr>
        <p:spPr>
          <a:xfrm>
            <a:off x="2065338" y="739775"/>
            <a:ext cx="2605087"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849AE73-53C3-4A16-BB87-7EE608F3B42F}" type="slidenum">
              <a:rPr lang="ja-JP" altLang="en-US"/>
              <a:pPr>
                <a:defRPr/>
              </a:pPr>
              <a:t>‹#›</a:t>
            </a:fld>
            <a:endParaRPr lang="ja-JP" altLang="en-US"/>
          </a:p>
        </p:txBody>
      </p:sp>
    </p:spTree>
    <p:extLst>
      <p:ext uri="{BB962C8B-B14F-4D97-AF65-F5344CB8AC3E}">
        <p14:creationId xmlns:p14="http://schemas.microsoft.com/office/powerpoint/2010/main" val="25586237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1" y="3020077"/>
            <a:ext cx="5814457" cy="208389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6081" y="5509048"/>
            <a:ext cx="4788377" cy="2484474"/>
          </a:xfrm>
        </p:spPr>
        <p:txBody>
          <a:bodyPr/>
          <a:lstStyle>
            <a:lvl1pPr marL="0" indent="0" algn="ctr">
              <a:buNone/>
              <a:defRPr>
                <a:solidFill>
                  <a:schemeClr val="tx1">
                    <a:tint val="75000"/>
                  </a:schemeClr>
                </a:solidFill>
              </a:defRPr>
            </a:lvl1pPr>
            <a:lvl2pPr marL="457180" indent="0" algn="ctr">
              <a:buNone/>
              <a:defRPr>
                <a:solidFill>
                  <a:schemeClr val="tx1">
                    <a:tint val="75000"/>
                  </a:schemeClr>
                </a:solidFill>
              </a:defRPr>
            </a:lvl2pPr>
            <a:lvl3pPr marL="914360" indent="0" algn="ctr">
              <a:buNone/>
              <a:defRPr>
                <a:solidFill>
                  <a:schemeClr val="tx1">
                    <a:tint val="75000"/>
                  </a:schemeClr>
                </a:solidFill>
              </a:defRPr>
            </a:lvl3pPr>
            <a:lvl4pPr marL="1371540" indent="0" algn="ctr">
              <a:buNone/>
              <a:defRPr>
                <a:solidFill>
                  <a:schemeClr val="tx1">
                    <a:tint val="75000"/>
                  </a:schemeClr>
                </a:solidFill>
              </a:defRPr>
            </a:lvl4pPr>
            <a:lvl5pPr marL="1828720" indent="0" algn="ctr">
              <a:buNone/>
              <a:defRPr>
                <a:solidFill>
                  <a:schemeClr val="tx1">
                    <a:tint val="75000"/>
                  </a:schemeClr>
                </a:solidFill>
              </a:defRPr>
            </a:lvl5pPr>
            <a:lvl6pPr marL="2285900" indent="0" algn="ctr">
              <a:buNone/>
              <a:defRPr>
                <a:solidFill>
                  <a:schemeClr val="tx1">
                    <a:tint val="75000"/>
                  </a:schemeClr>
                </a:solidFill>
              </a:defRPr>
            </a:lvl6pPr>
            <a:lvl7pPr marL="2743080" indent="0" algn="ctr">
              <a:buNone/>
              <a:defRPr>
                <a:solidFill>
                  <a:schemeClr val="tx1">
                    <a:tint val="75000"/>
                  </a:schemeClr>
                </a:solidFill>
              </a:defRPr>
            </a:lvl7pPr>
            <a:lvl8pPr marL="3200260" indent="0" algn="ctr">
              <a:buNone/>
              <a:defRPr>
                <a:solidFill>
                  <a:schemeClr val="tx1">
                    <a:tint val="75000"/>
                  </a:schemeClr>
                </a:solidFill>
              </a:defRPr>
            </a:lvl8pPr>
            <a:lvl9pPr marL="365744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026AFA0-6FF0-4FE6-A188-6CD266C42CF2}" type="datetimeFigureOut">
              <a:rPr lang="ja-JP" altLang="en-US"/>
              <a:pPr>
                <a:defRPr/>
              </a:pPr>
              <a:t>2013/6/3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C8FB63-1BA1-460E-957E-8ADFD12A37E2}" type="slidenum">
              <a:rPr lang="ja-JP" altLang="en-US"/>
              <a:pPr>
                <a:defRPr/>
              </a:pPr>
              <a:t>‹#›</a:t>
            </a:fld>
            <a:endParaRPr lang="ja-JP" altLang="en-US"/>
          </a:p>
        </p:txBody>
      </p:sp>
    </p:spTree>
    <p:extLst>
      <p:ext uri="{BB962C8B-B14F-4D97-AF65-F5344CB8AC3E}">
        <p14:creationId xmlns:p14="http://schemas.microsoft.com/office/powerpoint/2010/main" val="129241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106D012-9153-4AF4-B481-B1BCC1910D40}" type="datetimeFigureOut">
              <a:rPr lang="ja-JP" altLang="en-US"/>
              <a:pPr>
                <a:defRPr/>
              </a:pPr>
              <a:t>2013/6/3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DAF5582-C4F0-4D2B-87B5-33A9FAF9630F}" type="slidenum">
              <a:rPr lang="ja-JP" altLang="en-US"/>
              <a:pPr>
                <a:defRPr/>
              </a:pPr>
              <a:t>‹#›</a:t>
            </a:fld>
            <a:endParaRPr lang="ja-JP" altLang="en-US"/>
          </a:p>
        </p:txBody>
      </p:sp>
    </p:spTree>
    <p:extLst>
      <p:ext uri="{BB962C8B-B14F-4D97-AF65-F5344CB8AC3E}">
        <p14:creationId xmlns:p14="http://schemas.microsoft.com/office/powerpoint/2010/main" val="398997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59391" y="389328"/>
            <a:ext cx="1539121" cy="829507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027" y="389328"/>
            <a:ext cx="4503354" cy="829507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DB6648-4570-4301-BA4C-D78B4C31CAAC}" type="datetimeFigureOut">
              <a:rPr lang="ja-JP" altLang="en-US"/>
              <a:pPr>
                <a:defRPr/>
              </a:pPr>
              <a:t>2013/6/3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3F3B934-7F7F-4B75-B009-F16A2116FBB3}" type="slidenum">
              <a:rPr lang="ja-JP" altLang="en-US"/>
              <a:pPr>
                <a:defRPr/>
              </a:pPr>
              <a:t>‹#›</a:t>
            </a:fld>
            <a:endParaRPr lang="ja-JP" altLang="en-US"/>
          </a:p>
        </p:txBody>
      </p:sp>
    </p:spTree>
    <p:extLst>
      <p:ext uri="{BB962C8B-B14F-4D97-AF65-F5344CB8AC3E}">
        <p14:creationId xmlns:p14="http://schemas.microsoft.com/office/powerpoint/2010/main" val="286245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094EB59-C92F-420F-96CA-735517E8FFFE}" type="datetimeFigureOut">
              <a:rPr lang="ja-JP" altLang="en-US"/>
              <a:pPr>
                <a:defRPr/>
              </a:pPr>
              <a:t>2013/6/3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CC32BCA-0CD8-43F7-9B79-3F48D4E78FF2}" type="slidenum">
              <a:rPr lang="ja-JP" altLang="en-US"/>
              <a:pPr>
                <a:defRPr/>
              </a:pPr>
              <a:t>‹#›</a:t>
            </a:fld>
            <a:endParaRPr lang="ja-JP" altLang="en-US"/>
          </a:p>
        </p:txBody>
      </p:sp>
    </p:spTree>
    <p:extLst>
      <p:ext uri="{BB962C8B-B14F-4D97-AF65-F5344CB8AC3E}">
        <p14:creationId xmlns:p14="http://schemas.microsoft.com/office/powerpoint/2010/main" val="252917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0357" y="6247189"/>
            <a:ext cx="5814457" cy="1930868"/>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0357" y="4120537"/>
            <a:ext cx="5814457" cy="2126654"/>
          </a:xfrm>
        </p:spPr>
        <p:txBody>
          <a:bodyPr anchor="b"/>
          <a:lstStyle>
            <a:lvl1pPr marL="0" indent="0">
              <a:buNone/>
              <a:defRPr sz="2000">
                <a:solidFill>
                  <a:schemeClr val="tx1">
                    <a:tint val="75000"/>
                  </a:schemeClr>
                </a:solidFill>
              </a:defRPr>
            </a:lvl1pPr>
            <a:lvl2pPr marL="457180" indent="0">
              <a:buNone/>
              <a:defRPr sz="1800">
                <a:solidFill>
                  <a:schemeClr val="tx1">
                    <a:tint val="75000"/>
                  </a:schemeClr>
                </a:solidFill>
              </a:defRPr>
            </a:lvl2pPr>
            <a:lvl3pPr marL="914360" indent="0">
              <a:buNone/>
              <a:defRPr sz="1600">
                <a:solidFill>
                  <a:schemeClr val="tx1">
                    <a:tint val="75000"/>
                  </a:schemeClr>
                </a:solidFill>
              </a:defRPr>
            </a:lvl3pPr>
            <a:lvl4pPr marL="1371540" indent="0">
              <a:buNone/>
              <a:defRPr sz="1400">
                <a:solidFill>
                  <a:schemeClr val="tx1">
                    <a:tint val="75000"/>
                  </a:schemeClr>
                </a:solidFill>
              </a:defRPr>
            </a:lvl4pPr>
            <a:lvl5pPr marL="1828720" indent="0">
              <a:buNone/>
              <a:defRPr sz="1400">
                <a:solidFill>
                  <a:schemeClr val="tx1">
                    <a:tint val="75000"/>
                  </a:schemeClr>
                </a:solidFill>
              </a:defRPr>
            </a:lvl5pPr>
            <a:lvl6pPr marL="2285900" indent="0">
              <a:buNone/>
              <a:defRPr sz="1400">
                <a:solidFill>
                  <a:schemeClr val="tx1">
                    <a:tint val="75000"/>
                  </a:schemeClr>
                </a:solidFill>
              </a:defRPr>
            </a:lvl6pPr>
            <a:lvl7pPr marL="2743080" indent="0">
              <a:buNone/>
              <a:defRPr sz="1400">
                <a:solidFill>
                  <a:schemeClr val="tx1">
                    <a:tint val="75000"/>
                  </a:schemeClr>
                </a:solidFill>
              </a:defRPr>
            </a:lvl7pPr>
            <a:lvl8pPr marL="3200260" indent="0">
              <a:buNone/>
              <a:defRPr sz="1400">
                <a:solidFill>
                  <a:schemeClr val="tx1">
                    <a:tint val="75000"/>
                  </a:schemeClr>
                </a:solidFill>
              </a:defRPr>
            </a:lvl8pPr>
            <a:lvl9pPr marL="365744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5D3F563-9585-4690-A5F2-95CA1B4A5BE1}" type="datetimeFigureOut">
              <a:rPr lang="ja-JP" altLang="en-US"/>
              <a:pPr>
                <a:defRPr/>
              </a:pPr>
              <a:t>2013/6/3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3A35327-B78E-45EF-8E84-C9A56D7EB712}" type="slidenum">
              <a:rPr lang="ja-JP" altLang="en-US"/>
              <a:pPr>
                <a:defRPr/>
              </a:pPr>
              <a:t>‹#›</a:t>
            </a:fld>
            <a:endParaRPr lang="ja-JP" altLang="en-US"/>
          </a:p>
        </p:txBody>
      </p:sp>
    </p:spTree>
    <p:extLst>
      <p:ext uri="{BB962C8B-B14F-4D97-AF65-F5344CB8AC3E}">
        <p14:creationId xmlns:p14="http://schemas.microsoft.com/office/powerpoint/2010/main" val="406087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027" y="2268434"/>
            <a:ext cx="3021238" cy="64159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77273" y="2268434"/>
            <a:ext cx="3021238" cy="64159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E2E34A16-96C1-40C0-8066-F4941B5A1BEB}" type="datetimeFigureOut">
              <a:rPr lang="ja-JP" altLang="en-US"/>
              <a:pPr>
                <a:defRPr/>
              </a:pPr>
              <a:t>2013/6/3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CEBE9B4-4402-437E-BAB9-5E209A0CB388}" type="slidenum">
              <a:rPr lang="ja-JP" altLang="en-US"/>
              <a:pPr>
                <a:defRPr/>
              </a:pPr>
              <a:t>‹#›</a:t>
            </a:fld>
            <a:endParaRPr lang="ja-JP" altLang="en-US"/>
          </a:p>
        </p:txBody>
      </p:sp>
    </p:spTree>
    <p:extLst>
      <p:ext uri="{BB962C8B-B14F-4D97-AF65-F5344CB8AC3E}">
        <p14:creationId xmlns:p14="http://schemas.microsoft.com/office/powerpoint/2010/main" val="279481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027" y="2176165"/>
            <a:ext cx="3022426" cy="906922"/>
          </a:xfrm>
        </p:spPr>
        <p:txBody>
          <a:bodyPr anchor="b"/>
          <a:lstStyle>
            <a:lvl1pPr marL="0" indent="0">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60" indent="0">
              <a:buNone/>
              <a:defRPr sz="1600" b="1"/>
            </a:lvl8pPr>
            <a:lvl9pPr marL="365744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027" y="3083087"/>
            <a:ext cx="3022426" cy="56013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74900" y="2176165"/>
            <a:ext cx="3023613" cy="906922"/>
          </a:xfrm>
        </p:spPr>
        <p:txBody>
          <a:bodyPr anchor="b"/>
          <a:lstStyle>
            <a:lvl1pPr marL="0" indent="0">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60" indent="0">
              <a:buNone/>
              <a:defRPr sz="1600" b="1"/>
            </a:lvl8pPr>
            <a:lvl9pPr marL="365744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74900" y="3083087"/>
            <a:ext cx="3023613" cy="56013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E2E033B-2994-4750-A453-65009F2871E3}" type="datetimeFigureOut">
              <a:rPr lang="ja-JP" altLang="en-US"/>
              <a:pPr>
                <a:defRPr/>
              </a:pPr>
              <a:t>2013/6/3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FA9F1C6E-BF42-4754-9B2E-2D06812B6CF9}" type="slidenum">
              <a:rPr lang="ja-JP" altLang="en-US"/>
              <a:pPr>
                <a:defRPr/>
              </a:pPr>
              <a:t>‹#›</a:t>
            </a:fld>
            <a:endParaRPr lang="ja-JP" altLang="en-US"/>
          </a:p>
        </p:txBody>
      </p:sp>
    </p:spTree>
    <p:extLst>
      <p:ext uri="{BB962C8B-B14F-4D97-AF65-F5344CB8AC3E}">
        <p14:creationId xmlns:p14="http://schemas.microsoft.com/office/powerpoint/2010/main" val="147899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2F921AE5-ACBF-4DD6-A01C-762725B85036}" type="datetimeFigureOut">
              <a:rPr lang="ja-JP" altLang="en-US"/>
              <a:pPr>
                <a:defRPr/>
              </a:pPr>
              <a:t>2013/6/3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1442520-2990-4366-AECE-E5672C6A1688}" type="slidenum">
              <a:rPr lang="ja-JP" altLang="en-US"/>
              <a:pPr>
                <a:defRPr/>
              </a:pPr>
              <a:t>‹#›</a:t>
            </a:fld>
            <a:endParaRPr lang="ja-JP" altLang="en-US"/>
          </a:p>
        </p:txBody>
      </p:sp>
    </p:spTree>
    <p:extLst>
      <p:ext uri="{BB962C8B-B14F-4D97-AF65-F5344CB8AC3E}">
        <p14:creationId xmlns:p14="http://schemas.microsoft.com/office/powerpoint/2010/main" val="455277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C3037C-D7E3-4FC5-9A75-E95B24DECA8E}" type="datetimeFigureOut">
              <a:rPr lang="ja-JP" altLang="en-US"/>
              <a:pPr>
                <a:defRPr/>
              </a:pPr>
              <a:t>2013/6/3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044BAD-316A-45BC-8238-EBC5C109DFAF}" type="slidenum">
              <a:rPr lang="ja-JP" altLang="en-US"/>
              <a:pPr>
                <a:defRPr/>
              </a:pPr>
              <a:t>‹#›</a:t>
            </a:fld>
            <a:endParaRPr lang="ja-JP" altLang="en-US"/>
          </a:p>
        </p:txBody>
      </p:sp>
    </p:spTree>
    <p:extLst>
      <p:ext uri="{BB962C8B-B14F-4D97-AF65-F5344CB8AC3E}">
        <p14:creationId xmlns:p14="http://schemas.microsoft.com/office/powerpoint/2010/main" val="384212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387075"/>
            <a:ext cx="2250490" cy="1647313"/>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74461" y="387075"/>
            <a:ext cx="3824051"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027" y="2034389"/>
            <a:ext cx="2250490" cy="6650017"/>
          </a:xfrm>
        </p:spPr>
        <p:txBody>
          <a:bodyPr/>
          <a:lstStyle>
            <a:lvl1pPr marL="0" indent="0">
              <a:buNone/>
              <a:defRPr sz="1400"/>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60" indent="0">
              <a:buNone/>
              <a:defRPr sz="900"/>
            </a:lvl8pPr>
            <a:lvl9pPr marL="365744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06D409A-1649-4CE9-84DA-C0D650C28C02}" type="datetimeFigureOut">
              <a:rPr lang="ja-JP" altLang="en-US"/>
              <a:pPr>
                <a:defRPr/>
              </a:pPr>
              <a:t>2013/6/3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66D2BE4-55A9-45BE-AFFA-D1DEB9758881}" type="slidenum">
              <a:rPr lang="ja-JP" altLang="en-US"/>
              <a:pPr>
                <a:defRPr/>
              </a:pPr>
              <a:t>‹#›</a:t>
            </a:fld>
            <a:endParaRPr lang="ja-JP" altLang="en-US"/>
          </a:p>
        </p:txBody>
      </p:sp>
    </p:spTree>
    <p:extLst>
      <p:ext uri="{BB962C8B-B14F-4D97-AF65-F5344CB8AC3E}">
        <p14:creationId xmlns:p14="http://schemas.microsoft.com/office/powerpoint/2010/main" val="232382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0793" y="6805296"/>
            <a:ext cx="4104323" cy="803404"/>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0793" y="868665"/>
            <a:ext cx="4104323" cy="5833110"/>
          </a:xfrm>
        </p:spPr>
        <p:txBody>
          <a:bodyPr rtlCol="0">
            <a:normAutofit/>
          </a:bodyPr>
          <a:lstStyle>
            <a:lvl1pPr marL="0" indent="0">
              <a:buNone/>
              <a:defRPr sz="3200"/>
            </a:lvl1pPr>
            <a:lvl2pPr marL="457180" indent="0">
              <a:buNone/>
              <a:defRPr sz="2800"/>
            </a:lvl2pPr>
            <a:lvl3pPr marL="914360" indent="0">
              <a:buNone/>
              <a:defRPr sz="2400"/>
            </a:lvl3pPr>
            <a:lvl4pPr marL="1371540" indent="0">
              <a:buNone/>
              <a:defRPr sz="2000"/>
            </a:lvl4pPr>
            <a:lvl5pPr marL="1828720" indent="0">
              <a:buNone/>
              <a:defRPr sz="2000"/>
            </a:lvl5pPr>
            <a:lvl6pPr marL="2285900" indent="0">
              <a:buNone/>
              <a:defRPr sz="2000"/>
            </a:lvl6pPr>
            <a:lvl7pPr marL="2743080" indent="0">
              <a:buNone/>
              <a:defRPr sz="2000"/>
            </a:lvl7pPr>
            <a:lvl8pPr marL="3200260" indent="0">
              <a:buNone/>
              <a:defRPr sz="2000"/>
            </a:lvl8pPr>
            <a:lvl9pPr marL="365744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0793" y="7608701"/>
            <a:ext cx="4104323" cy="1140965"/>
          </a:xfrm>
        </p:spPr>
        <p:txBody>
          <a:bodyPr/>
          <a:lstStyle>
            <a:lvl1pPr marL="0" indent="0">
              <a:buNone/>
              <a:defRPr sz="1400"/>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60" indent="0">
              <a:buNone/>
              <a:defRPr sz="900"/>
            </a:lvl8pPr>
            <a:lvl9pPr marL="365744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C4B82FA-3563-4C82-979C-4B69048ABE19}" type="datetimeFigureOut">
              <a:rPr lang="ja-JP" altLang="en-US"/>
              <a:pPr>
                <a:defRPr/>
              </a:pPr>
              <a:t>2013/6/3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CC2532-F175-4C98-8B25-4E6BECAF4166}" type="slidenum">
              <a:rPr lang="ja-JP" altLang="en-US"/>
              <a:pPr>
                <a:defRPr/>
              </a:pPr>
              <a:t>‹#›</a:t>
            </a:fld>
            <a:endParaRPr lang="ja-JP" altLang="en-US"/>
          </a:p>
        </p:txBody>
      </p:sp>
    </p:spTree>
    <p:extLst>
      <p:ext uri="{BB962C8B-B14F-4D97-AF65-F5344CB8AC3E}">
        <p14:creationId xmlns:p14="http://schemas.microsoft.com/office/powerpoint/2010/main" val="196125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1313" y="390525"/>
            <a:ext cx="6157912"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1313" y="2268538"/>
            <a:ext cx="6157912" cy="641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1313" y="9010650"/>
            <a:ext cx="1597025" cy="5175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68EB046-284E-44A8-906C-BC19DBD4ED36}" type="datetimeFigureOut">
              <a:rPr lang="ja-JP" altLang="en-US"/>
              <a:pPr>
                <a:defRPr/>
              </a:pPr>
              <a:t>2013/6/3</a:t>
            </a:fld>
            <a:endParaRPr lang="ja-JP" altLang="en-US"/>
          </a:p>
        </p:txBody>
      </p:sp>
      <p:sp>
        <p:nvSpPr>
          <p:cNvPr id="5" name="フッター プレースホルダ 4"/>
          <p:cNvSpPr>
            <a:spLocks noGrp="1"/>
          </p:cNvSpPr>
          <p:nvPr>
            <p:ph type="ftr" sz="quarter" idx="3"/>
          </p:nvPr>
        </p:nvSpPr>
        <p:spPr>
          <a:xfrm>
            <a:off x="2336800" y="9010650"/>
            <a:ext cx="2166938" cy="5175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02200" y="9010650"/>
            <a:ext cx="1597025" cy="5175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8732BB93-9874-4080-A087-CA6C2A49E19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180" algn="ctr" rtl="0" fontAlgn="base">
        <a:spcBef>
          <a:spcPct val="0"/>
        </a:spcBef>
        <a:spcAft>
          <a:spcPct val="0"/>
        </a:spcAft>
        <a:defRPr kumimoji="1" sz="4400">
          <a:solidFill>
            <a:schemeClr val="tx1"/>
          </a:solidFill>
          <a:latin typeface="Calibri" pitchFamily="34" charset="0"/>
          <a:ea typeface="ＭＳ Ｐゴシック" charset="-128"/>
        </a:defRPr>
      </a:lvl6pPr>
      <a:lvl7pPr marL="914360" algn="ctr" rtl="0" fontAlgn="base">
        <a:spcBef>
          <a:spcPct val="0"/>
        </a:spcBef>
        <a:spcAft>
          <a:spcPct val="0"/>
        </a:spcAft>
        <a:defRPr kumimoji="1" sz="4400">
          <a:solidFill>
            <a:schemeClr val="tx1"/>
          </a:solidFill>
          <a:latin typeface="Calibri" pitchFamily="34" charset="0"/>
          <a:ea typeface="ＭＳ Ｐゴシック" charset="-128"/>
        </a:defRPr>
      </a:lvl7pPr>
      <a:lvl8pPr marL="1371540" algn="ctr" rtl="0" fontAlgn="base">
        <a:spcBef>
          <a:spcPct val="0"/>
        </a:spcBef>
        <a:spcAft>
          <a:spcPct val="0"/>
        </a:spcAft>
        <a:defRPr kumimoji="1" sz="4400">
          <a:solidFill>
            <a:schemeClr val="tx1"/>
          </a:solidFill>
          <a:latin typeface="Calibri" pitchFamily="34" charset="0"/>
          <a:ea typeface="ＭＳ Ｐゴシック" charset="-128"/>
        </a:defRPr>
      </a:lvl8pPr>
      <a:lvl9pPr marL="182872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491" indent="-228590" algn="l" defTabSz="9143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670" indent="-228590" algn="l" defTabSz="9143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850" indent="-228590" algn="l" defTabSz="9143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030" indent="-228590" algn="l" defTabSz="9143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60" rtl="0" eaLnBrk="1" latinLnBrk="0" hangingPunct="1">
        <a:defRPr kumimoji="1" sz="1800" kern="1200">
          <a:solidFill>
            <a:schemeClr val="tx1"/>
          </a:solidFill>
          <a:latin typeface="+mn-lt"/>
          <a:ea typeface="+mn-ea"/>
          <a:cs typeface="+mn-cs"/>
        </a:defRPr>
      </a:lvl1pPr>
      <a:lvl2pPr marL="457180" algn="l" defTabSz="914360" rtl="0" eaLnBrk="1" latinLnBrk="0" hangingPunct="1">
        <a:defRPr kumimoji="1" sz="1800" kern="1200">
          <a:solidFill>
            <a:schemeClr val="tx1"/>
          </a:solidFill>
          <a:latin typeface="+mn-lt"/>
          <a:ea typeface="+mn-ea"/>
          <a:cs typeface="+mn-cs"/>
        </a:defRPr>
      </a:lvl2pPr>
      <a:lvl3pPr marL="914360" algn="l" defTabSz="914360" rtl="0" eaLnBrk="1" latinLnBrk="0" hangingPunct="1">
        <a:defRPr kumimoji="1" sz="1800" kern="1200">
          <a:solidFill>
            <a:schemeClr val="tx1"/>
          </a:solidFill>
          <a:latin typeface="+mn-lt"/>
          <a:ea typeface="+mn-ea"/>
          <a:cs typeface="+mn-cs"/>
        </a:defRPr>
      </a:lvl3pPr>
      <a:lvl4pPr marL="1371540" algn="l" defTabSz="914360" rtl="0" eaLnBrk="1" latinLnBrk="0" hangingPunct="1">
        <a:defRPr kumimoji="1" sz="1800" kern="1200">
          <a:solidFill>
            <a:schemeClr val="tx1"/>
          </a:solidFill>
          <a:latin typeface="+mn-lt"/>
          <a:ea typeface="+mn-ea"/>
          <a:cs typeface="+mn-cs"/>
        </a:defRPr>
      </a:lvl4pPr>
      <a:lvl5pPr marL="1828720" algn="l" defTabSz="914360" rtl="0" eaLnBrk="1" latinLnBrk="0" hangingPunct="1">
        <a:defRPr kumimoji="1" sz="1800" kern="1200">
          <a:solidFill>
            <a:schemeClr val="tx1"/>
          </a:solidFill>
          <a:latin typeface="+mn-lt"/>
          <a:ea typeface="+mn-ea"/>
          <a:cs typeface="+mn-cs"/>
        </a:defRPr>
      </a:lvl5pPr>
      <a:lvl6pPr marL="2285900" algn="l" defTabSz="914360" rtl="0" eaLnBrk="1" latinLnBrk="0" hangingPunct="1">
        <a:defRPr kumimoji="1" sz="1800" kern="1200">
          <a:solidFill>
            <a:schemeClr val="tx1"/>
          </a:solidFill>
          <a:latin typeface="+mn-lt"/>
          <a:ea typeface="+mn-ea"/>
          <a:cs typeface="+mn-cs"/>
        </a:defRPr>
      </a:lvl6pPr>
      <a:lvl7pPr marL="2743080" algn="l" defTabSz="914360" rtl="0" eaLnBrk="1" latinLnBrk="0" hangingPunct="1">
        <a:defRPr kumimoji="1" sz="1800" kern="1200">
          <a:solidFill>
            <a:schemeClr val="tx1"/>
          </a:solidFill>
          <a:latin typeface="+mn-lt"/>
          <a:ea typeface="+mn-ea"/>
          <a:cs typeface="+mn-cs"/>
        </a:defRPr>
      </a:lvl7pPr>
      <a:lvl8pPr marL="3200260" algn="l" defTabSz="914360" rtl="0" eaLnBrk="1" latinLnBrk="0" hangingPunct="1">
        <a:defRPr kumimoji="1" sz="1800" kern="1200">
          <a:solidFill>
            <a:schemeClr val="tx1"/>
          </a:solidFill>
          <a:latin typeface="+mn-lt"/>
          <a:ea typeface="+mn-ea"/>
          <a:cs typeface="+mn-cs"/>
        </a:defRPr>
      </a:lvl8pPr>
      <a:lvl9pPr marL="3657440" algn="l" defTabSz="91436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107950" y="973138"/>
            <a:ext cx="6624638" cy="2217737"/>
          </a:xfrm>
          <a:prstGeom prst="roundRect">
            <a:avLst>
              <a:gd name="adj" fmla="val 4855"/>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労働災害防止</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に当たっては、具体的な取組に先立ち、労働者の安</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全や健康を守るという</a:t>
            </a:r>
            <a:r>
              <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経営トップの強い意識</a:t>
            </a:r>
            <a:r>
              <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が極めて重要</a:t>
            </a:r>
            <a:r>
              <a:rPr lang="ja-JP" altLang="en-US" sz="1600" dirty="0">
                <a:solidFill>
                  <a:schemeClr val="tx1"/>
                </a:solidFill>
                <a:latin typeface="HG丸ｺﾞｼｯｸM-PRO" panose="020F0600000000000000" pitchFamily="50" charset="-128"/>
                <a:ea typeface="HG丸ｺﾞｼｯｸM-PRO" panose="020F0600000000000000" pitchFamily="50" charset="-128"/>
              </a:rPr>
              <a:t>です。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defRPr/>
            </a:pPr>
            <a:endParaRPr lang="en-US" altLang="ja-JP" sz="50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特に、</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第三次産業</a:t>
            </a:r>
            <a:r>
              <a:rPr lang="ja-JP" altLang="en-US" sz="1600" dirty="0">
                <a:solidFill>
                  <a:schemeClr val="tx1"/>
                </a:solidFill>
                <a:latin typeface="HG丸ｺﾞｼｯｸM-PRO" panose="020F0600000000000000" pitchFamily="50" charset="-128"/>
                <a:ea typeface="HG丸ｺﾞｼｯｸM-PRO" panose="020F0600000000000000" pitchFamily="50" charset="-128"/>
              </a:rPr>
              <a:t>で発生している災害は、</a:t>
            </a: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転倒災害</a:t>
            </a: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をはじめ、</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日常生活においても起こりうる災害が多く、</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事業者、労働者双方と</a:t>
            </a:r>
            <a:endPar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も</a:t>
            </a:r>
            <a:r>
              <a:rPr lang="ja-JP" altLang="en-US" sz="1600" b="1" u="sng" dirty="0" err="1">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に</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労働災害防止に対する意識が希薄になりがち</a:t>
            </a:r>
            <a:r>
              <a:rPr lang="ja-JP" altLang="en-US" sz="1600" dirty="0">
                <a:solidFill>
                  <a:schemeClr val="tx1"/>
                </a:solidFill>
                <a:latin typeface="HG丸ｺﾞｼｯｸM-PRO" panose="020F0600000000000000" pitchFamily="50" charset="-128"/>
                <a:ea typeface="HG丸ｺﾞｼｯｸM-PRO" panose="020F0600000000000000" pitchFamily="50" charset="-128"/>
              </a:rPr>
              <a:t>です。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defRPr/>
            </a:pPr>
            <a:endParaRPr lang="en-US" altLang="ja-JP" sz="50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経営トップ</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が労働災害防止に対する明確な</a:t>
            </a:r>
            <a:r>
              <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安全衛生方針</a:t>
            </a:r>
            <a:r>
              <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を表明</a:t>
            </a:r>
            <a:endPar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し、その方針に沿った取組を</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一人ひとり</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a:t>
            </a:r>
            <a:r>
              <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安全宣言</a:t>
            </a:r>
            <a:r>
              <a:rPr lang="en-US" altLang="ja-JP"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として</a:t>
            </a:r>
            <a:r>
              <a:rPr lang="ja-JP" altLang="en-US" sz="1600" b="1" u="sng" dirty="0" err="1">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実践</a:t>
            </a:r>
            <a:r>
              <a:rPr lang="ja-JP" altLang="en-US" sz="1600" dirty="0" err="1">
                <a:solidFill>
                  <a:schemeClr val="tx1"/>
                </a:solidFill>
                <a:latin typeface="HG丸ｺﾞｼｯｸM-PRO" panose="020F0600000000000000" pitchFamily="50" charset="-128"/>
                <a:ea typeface="HG丸ｺﾞｼｯｸM-PRO" panose="020F0600000000000000" pitchFamily="50" charset="-128"/>
              </a:rPr>
              <a:t>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err="1">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ことにより、</a:t>
            </a:r>
            <a:r>
              <a:rPr lang="en-US" altLang="ja-JP" sz="1600" b="1" u="sng"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全員参加</a:t>
            </a:r>
            <a:r>
              <a:rPr lang="en-US" altLang="ja-JP" sz="1600" b="1" u="sng"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600" b="1" u="sng"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で労働災害の撲滅に取組みましょう</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r">
              <a:defRPr/>
            </a:pPr>
            <a:endParaRPr lang="en-US" altLang="ja-JP" sz="500"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107950" y="7859713"/>
            <a:ext cx="6640513" cy="755650"/>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Ａ：　従業員の皆さんは、「安全衛生方針」に沿った各種の取組を実際の職場で実践することになります。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そのためには、経営トップが表明した「安全衛生方針」に沿った内容の「安全宣言」を一人ひとりが</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行い、「事業場内への掲示」、「ワッペン、ヘルメット等への記載」、「社内メールの署名欄への記</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載」などにより、</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自らが宣言</a:t>
            </a:r>
            <a:r>
              <a:rPr lang="ja-JP" altLang="en-US" sz="1050" dirty="0">
                <a:solidFill>
                  <a:schemeClr val="tx1"/>
                </a:solidFill>
                <a:latin typeface="HG丸ｺﾞｼｯｸM-PRO" panose="020F0600000000000000" pitchFamily="50" charset="-128"/>
                <a:ea typeface="HG丸ｺﾞｼｯｸM-PRO" panose="020F0600000000000000" pitchFamily="50" charset="-128"/>
              </a:rPr>
              <a:t>した内容を実践することが効果的です。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07950" y="36513"/>
            <a:ext cx="6624638" cy="785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経営トップの「安全衛生方針」に基づく</a:t>
            </a:r>
            <a:endParaRPr lang="en-US" altLang="ja-JP" sz="24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defRPr/>
            </a:pPr>
            <a:r>
              <a:rPr lang="ja-JP" altLang="en-US" sz="24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労働災害防止活動を推進しましょう！</a:t>
            </a:r>
            <a:endParaRPr lang="en-US" altLang="ja-JP" sz="24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36513" y="7643813"/>
            <a:ext cx="2879725" cy="238125"/>
          </a:xfrm>
          <a:prstGeom prst="roundRect">
            <a:avLst/>
          </a:prstGeom>
          <a:solidFill>
            <a:srgbClr val="FFFF00"/>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Ｑ：従業員は何をすればよいの？</a:t>
            </a:r>
          </a:p>
        </p:txBody>
      </p:sp>
      <p:sp>
        <p:nvSpPr>
          <p:cNvPr id="8" name="正方形/長方形 7"/>
          <p:cNvSpPr/>
          <p:nvPr/>
        </p:nvSpPr>
        <p:spPr>
          <a:xfrm>
            <a:off x="107950" y="6823075"/>
            <a:ext cx="6640513" cy="749300"/>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Ａ：　「安全衛生方針」を表明したからといって、直ちに労働災害が減少する訳ではありません。</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しかし、経営トップの「安全衛生方針」に基づくことなく実施される安全衛生活動は、いわば軟弱地盤</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に建物を建築するようなものです。事業場の安全衛生水準を向上し、無災害の達成・継続を図るには、</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トップの明確な「安全衛生方針」に裏付けされた実効ある安全衛生活動の推進が必要です。</a:t>
            </a:r>
          </a:p>
        </p:txBody>
      </p:sp>
      <p:sp>
        <p:nvSpPr>
          <p:cNvPr id="29" name="角丸四角形 28"/>
          <p:cNvSpPr/>
          <p:nvPr/>
        </p:nvSpPr>
        <p:spPr>
          <a:xfrm>
            <a:off x="36513" y="6607175"/>
            <a:ext cx="3959225" cy="239713"/>
          </a:xfrm>
          <a:prstGeom prst="roundRect">
            <a:avLst/>
          </a:prstGeom>
          <a:solidFill>
            <a:srgbClr val="FFFF00"/>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Ｑ：安全衛生方針を表明すると災害は減るの？</a:t>
            </a:r>
          </a:p>
        </p:txBody>
      </p:sp>
      <p:sp>
        <p:nvSpPr>
          <p:cNvPr id="39" name="正方形/長方形 38"/>
          <p:cNvSpPr/>
          <p:nvPr/>
        </p:nvSpPr>
        <p:spPr>
          <a:xfrm>
            <a:off x="107950" y="3587750"/>
            <a:ext cx="6640513" cy="695325"/>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Ａ：　労働災害防止には、</a:t>
            </a:r>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安全衛生管理体制の確立</a:t>
            </a:r>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err="1">
                <a:solidFill>
                  <a:schemeClr val="tx1"/>
                </a:solidFill>
                <a:latin typeface="HG丸ｺﾞｼｯｸM-PRO" panose="020F0600000000000000" pitchFamily="50" charset="-128"/>
                <a:ea typeface="HG丸ｺﾞｼｯｸM-PRO" panose="020F0600000000000000" pitchFamily="50" charset="-128"/>
              </a:rPr>
              <a:t>、</a:t>
            </a:r>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機械・設備の安全化</a:t>
            </a:r>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err="1">
                <a:solidFill>
                  <a:schemeClr val="tx1"/>
                </a:solidFill>
                <a:latin typeface="HG丸ｺﾞｼｯｸM-PRO" panose="020F0600000000000000" pitchFamily="50" charset="-128"/>
                <a:ea typeface="HG丸ｺﾞｼｯｸM-PRO" panose="020F0600000000000000" pitchFamily="50" charset="-128"/>
              </a:rPr>
              <a:t>、</a:t>
            </a:r>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安全衛生教育の徹底</a:t>
            </a:r>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など</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各種の取組が求められますが、その推進には人的・経済的な経営資源の適切な配分が必要です。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その「道しる</a:t>
            </a:r>
            <a:r>
              <a:rPr lang="ja-JP" altLang="en-US" sz="1050" dirty="0" err="1">
                <a:solidFill>
                  <a:schemeClr val="tx1"/>
                </a:solidFill>
                <a:latin typeface="HG丸ｺﾞｼｯｸM-PRO" panose="020F0600000000000000" pitchFamily="50" charset="-128"/>
                <a:ea typeface="HG丸ｺﾞｼｯｸM-PRO" panose="020F0600000000000000" pitchFamily="50" charset="-128"/>
              </a:rPr>
              <a:t>べ</a:t>
            </a:r>
            <a:r>
              <a:rPr lang="ja-JP" altLang="en-US" sz="1050" dirty="0">
                <a:solidFill>
                  <a:schemeClr val="tx1"/>
                </a:solidFill>
                <a:latin typeface="HG丸ｺﾞｼｯｸM-PRO" panose="020F0600000000000000" pitchFamily="50" charset="-128"/>
                <a:ea typeface="HG丸ｺﾞｼｯｸM-PRO" panose="020F0600000000000000" pitchFamily="50" charset="-128"/>
              </a:rPr>
              <a:t>」となる「安全衛生方針」は、当然、経営トップや事業場・建設現場のトップなど、</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事業を総括する立場にある方が示す必要があります。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6513" y="3348038"/>
            <a:ext cx="2951162" cy="239712"/>
          </a:xfrm>
          <a:prstGeom prst="roundRect">
            <a:avLst/>
          </a:prstGeom>
          <a:solidFill>
            <a:srgbClr val="FFFF00"/>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Ｑ：安全衛生方針は誰が示すの？</a:t>
            </a:r>
          </a:p>
        </p:txBody>
      </p:sp>
      <p:sp>
        <p:nvSpPr>
          <p:cNvPr id="40" name="正方形/長方形 39"/>
          <p:cNvSpPr/>
          <p:nvPr/>
        </p:nvSpPr>
        <p:spPr>
          <a:xfrm>
            <a:off x="107950" y="5786438"/>
            <a:ext cx="6640513" cy="725487"/>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Ａ：　表明した「安全衛生方針」に基づき、具体的な取組が進められることになりますので、事業場内への</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掲示など、従業員一人ひとりが目にすることができる状態にしておくことが重要です。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また</a:t>
            </a:r>
            <a:r>
              <a:rPr lang="ja-JP" altLang="en-US" sz="1050" spc="-30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ＨＰ等を通じ</a:t>
            </a:r>
            <a:r>
              <a:rPr lang="ja-JP" altLang="en-US" sz="1050" spc="-300" dirty="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この方針を対外的に公表することにより</a:t>
            </a:r>
            <a:r>
              <a:rPr lang="ja-JP" altLang="en-US" sz="1050" spc="-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「対外的</a:t>
            </a:r>
            <a:r>
              <a:rPr lang="ja-JP" altLang="en-US" sz="1050" dirty="0">
                <a:solidFill>
                  <a:schemeClr val="tx1"/>
                </a:solidFill>
                <a:latin typeface="HG丸ｺﾞｼｯｸM-PRO" panose="020F0600000000000000" pitchFamily="50" charset="-128"/>
                <a:ea typeface="HG丸ｺﾞｼｯｸM-PRO" panose="020F0600000000000000" pitchFamily="50" charset="-128"/>
              </a:rPr>
              <a:t>に公表したことによる</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事業場</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内</a:t>
            </a:r>
            <a:r>
              <a:rPr lang="ja-JP" altLang="en-US" sz="1050" dirty="0">
                <a:solidFill>
                  <a:schemeClr val="tx1"/>
                </a:solidFill>
                <a:latin typeface="HG丸ｺﾞｼｯｸM-PRO" panose="020F0600000000000000" pitchFamily="50" charset="-128"/>
                <a:ea typeface="HG丸ｺﾞｼｯｸM-PRO" panose="020F0600000000000000" pitchFamily="50" charset="-128"/>
              </a:rPr>
              <a:t>の安全意識の高揚</a:t>
            </a:r>
            <a:r>
              <a:rPr lang="ja-JP" altLang="en-US" sz="1050" spc="-150" dirty="0">
                <a:solidFill>
                  <a:schemeClr val="tx1"/>
                </a:solidFill>
                <a:latin typeface="HG丸ｺﾞｼｯｸM-PRO" panose="020F0600000000000000" pitchFamily="50" charset="-128"/>
                <a:ea typeface="HG丸ｺﾞｼｯｸM-PRO" panose="020F0600000000000000" pitchFamily="50" charset="-128"/>
              </a:rPr>
              <a:t>」</a:t>
            </a:r>
            <a:r>
              <a:rPr lang="ja-JP" altLang="en-US" sz="1050" spc="-300" dirty="0">
                <a:solidFill>
                  <a:schemeClr val="tx1"/>
                </a:solidFill>
                <a:latin typeface="HG丸ｺﾞｼｯｸM-PRO" panose="020F0600000000000000" pitchFamily="50" charset="-128"/>
                <a:ea typeface="HG丸ｺﾞｼｯｸM-PRO" panose="020F0600000000000000" pitchFamily="50" charset="-128"/>
              </a:rPr>
              <a:t>、</a:t>
            </a:r>
            <a:r>
              <a:rPr lang="ja-JP" altLang="en-US" sz="1050" spc="-1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安全活動に意欲のある企業の社会的評価</a:t>
            </a:r>
            <a:r>
              <a:rPr lang="ja-JP" altLang="en-US" sz="1050" spc="-1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a:solidFill>
                  <a:schemeClr val="tx1"/>
                </a:solidFill>
                <a:latin typeface="HG丸ｺﾞｼｯｸM-PRO" panose="020F0600000000000000" pitchFamily="50" charset="-128"/>
                <a:ea typeface="HG丸ｺﾞｼｯｸM-PRO" panose="020F0600000000000000" pitchFamily="50" charset="-128"/>
              </a:rPr>
              <a:t>にもつながることが期待できます</a:t>
            </a:r>
            <a:r>
              <a:rPr lang="ja-JP" altLang="en-US" sz="1050" spc="-3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050" spc="-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36513" y="5556250"/>
            <a:ext cx="4175125" cy="238125"/>
          </a:xfrm>
          <a:prstGeom prst="roundRect">
            <a:avLst/>
          </a:prstGeom>
          <a:solidFill>
            <a:srgbClr val="FFFF00"/>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Ｑ：表明した安全衛生方針はどうすればよいの？</a:t>
            </a:r>
          </a:p>
        </p:txBody>
      </p:sp>
      <p:sp>
        <p:nvSpPr>
          <p:cNvPr id="42" name="正方形/長方形 41"/>
          <p:cNvSpPr/>
          <p:nvPr/>
        </p:nvSpPr>
        <p:spPr>
          <a:xfrm>
            <a:off x="107950" y="4595813"/>
            <a:ext cx="6640513" cy="889000"/>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Ａ：　法令上、「安全衛生方針」の表明が明確に義務付けられている訳ではありませんが、一定規模以上の</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事業場ごとに選任が義務付けられている「総括安全衛生管理者」の職務として、「安全衛生に関する方</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針の表明に関すること」が含まれています。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「安全衛生方針」はあらゆる安全衛生活動の根幹となるものですので、総括安全衛生管理者を選任す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err="1">
                <a:solidFill>
                  <a:schemeClr val="tx1"/>
                </a:solidFill>
                <a:latin typeface="HG丸ｺﾞｼｯｸM-PRO" panose="020F0600000000000000" pitchFamily="50" charset="-128"/>
                <a:ea typeface="HG丸ｺﾞｼｯｸM-PRO" panose="020F0600000000000000" pitchFamily="50" charset="-128"/>
              </a:rPr>
              <a:t>べき</a:t>
            </a:r>
            <a:r>
              <a:rPr lang="ja-JP" altLang="en-US" sz="1050" dirty="0">
                <a:solidFill>
                  <a:schemeClr val="tx1"/>
                </a:solidFill>
                <a:latin typeface="HG丸ｺﾞｼｯｸM-PRO" panose="020F0600000000000000" pitchFamily="50" charset="-128"/>
                <a:ea typeface="HG丸ｺﾞｼｯｸM-PRO" panose="020F0600000000000000" pitchFamily="50" charset="-128"/>
              </a:rPr>
              <a:t>事業場が有るか否かに関わらず、すべての事業者が表明すべきものであるといえます。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061" name="グループ化 8"/>
          <p:cNvGrpSpPr>
            <a:grpSpLocks/>
          </p:cNvGrpSpPr>
          <p:nvPr/>
        </p:nvGrpSpPr>
        <p:grpSpPr bwMode="auto">
          <a:xfrm>
            <a:off x="2124075" y="9182100"/>
            <a:ext cx="2692400" cy="558800"/>
            <a:chOff x="1664090" y="9110334"/>
            <a:chExt cx="2692283" cy="559887"/>
          </a:xfrm>
        </p:grpSpPr>
        <p:pic>
          <p:nvPicPr>
            <p:cNvPr id="2066" name="図 21" descr="12次災害防止ロゴ最終.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64090" y="9197964"/>
              <a:ext cx="1021889" cy="472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角丸四角形 43"/>
            <p:cNvSpPr/>
            <p:nvPr/>
          </p:nvSpPr>
          <p:spPr>
            <a:xfrm>
              <a:off x="2605437" y="9110334"/>
              <a:ext cx="1750936" cy="558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dist">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東京労働局</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dist">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労働基準監督署</a:t>
              </a:r>
            </a:p>
          </p:txBody>
        </p:sp>
      </p:grpSp>
      <p:sp>
        <p:nvSpPr>
          <p:cNvPr id="28" name="角丸四角形 27"/>
          <p:cNvSpPr/>
          <p:nvPr/>
        </p:nvSpPr>
        <p:spPr>
          <a:xfrm>
            <a:off x="36513" y="4357688"/>
            <a:ext cx="3240087" cy="238125"/>
          </a:xfrm>
          <a:prstGeom prst="roundRect">
            <a:avLst/>
          </a:prstGeom>
          <a:solidFill>
            <a:srgbClr val="FFFF00"/>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HG丸ｺﾞｼｯｸM-PRO" panose="020F0600000000000000" pitchFamily="50" charset="-128"/>
                <a:ea typeface="HG丸ｺﾞｼｯｸM-PRO" panose="020F0600000000000000" pitchFamily="50" charset="-128"/>
              </a:rPr>
              <a:t>Ｑ：安全衛生方針の表明は義務なの？</a:t>
            </a:r>
          </a:p>
        </p:txBody>
      </p:sp>
      <p:sp>
        <p:nvSpPr>
          <p:cNvPr id="14" name="横巻き 13"/>
          <p:cNvSpPr/>
          <p:nvPr/>
        </p:nvSpPr>
        <p:spPr>
          <a:xfrm>
            <a:off x="190500" y="8631238"/>
            <a:ext cx="6496050" cy="550862"/>
          </a:xfrm>
          <a:prstGeom prst="horizontalScroll">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　平成</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25</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年</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4</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月からスタートした「第</a:t>
            </a:r>
            <a:r>
              <a:rPr lang="en-US" altLang="ja-JP" sz="1200" b="1" dirty="0">
                <a:solidFill>
                  <a:schemeClr val="tx1"/>
                </a:solidFill>
                <a:latin typeface="HG丸ｺﾞｼｯｸM-PRO" panose="020F0600000000000000" pitchFamily="50" charset="-128"/>
                <a:ea typeface="HG丸ｺﾞｼｯｸM-PRO" panose="020F0600000000000000" pitchFamily="50" charset="-128"/>
              </a:rPr>
              <a:t>12</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次東京労働局労働災害防止計画」においては、</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ctr">
              <a:defRPr/>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「経営トップによる安全衛生方針の表明」を第三次産業対策の目標に掲げています。</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064" name="正方形/長方形 14"/>
          <p:cNvSpPr>
            <a:spLocks noChangeArrowheads="1"/>
          </p:cNvSpPr>
          <p:nvPr/>
        </p:nvSpPr>
        <p:spPr bwMode="auto">
          <a:xfrm>
            <a:off x="6840538" y="3954463"/>
            <a:ext cx="3419475"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ja-JP" sz="3200">
              <a:latin typeface="HG丸ｺﾞｼｯｸM-PRO" pitchFamily="50" charset="-128"/>
              <a:ea typeface="HG丸ｺﾞｼｯｸM-PRO" pitchFamily="50" charset="-128"/>
            </a:endParaRPr>
          </a:p>
          <a:p>
            <a:endParaRPr lang="en-US" altLang="ja-JP" sz="800" u="sng">
              <a:latin typeface="HG丸ｺﾞｼｯｸM-PRO" pitchFamily="50" charset="-128"/>
              <a:ea typeface="HG丸ｺﾞｼｯｸM-PRO" pitchFamily="50" charset="-128"/>
            </a:endParaRPr>
          </a:p>
          <a:p>
            <a:pPr algn="r"/>
            <a:r>
              <a:rPr lang="ja-JP" altLang="en-US" u="sng">
                <a:latin typeface="HG丸ｺﾞｼｯｸM-PRO" pitchFamily="50" charset="-128"/>
                <a:ea typeface="HG丸ｺﾞｼｯｸM-PRO" pitchFamily="50" charset="-128"/>
              </a:rPr>
              <a:t>　</a:t>
            </a:r>
            <a:endParaRPr lang="en-US" altLang="ja-JP" sz="800">
              <a:latin typeface="HG丸ｺﾞｼｯｸM-PRO" pitchFamily="50" charset="-128"/>
              <a:ea typeface="HG丸ｺﾞｼｯｸM-PRO" pitchFamily="50" charset="-128"/>
            </a:endParaRPr>
          </a:p>
        </p:txBody>
      </p:sp>
      <p:sp>
        <p:nvSpPr>
          <p:cNvPr id="2065" name="正方形/長方形 15"/>
          <p:cNvSpPr>
            <a:spLocks noChangeArrowheads="1"/>
          </p:cNvSpPr>
          <p:nvPr/>
        </p:nvSpPr>
        <p:spPr bwMode="auto">
          <a:xfrm>
            <a:off x="4824413" y="9283700"/>
            <a:ext cx="2016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000" u="sng">
                <a:latin typeface="HG丸ｺﾞｼｯｸM-PRO" pitchFamily="50" charset="-128"/>
                <a:ea typeface="HG丸ｺﾞｼｯｸM-PRO" pitchFamily="50" charset="-128"/>
              </a:rPr>
              <a:t>※</a:t>
            </a:r>
            <a:r>
              <a:rPr lang="ja-JP" altLang="en-US" sz="1000" u="sng">
                <a:latin typeface="HG丸ｺﾞｼｯｸM-PRO" pitchFamily="50" charset="-128"/>
                <a:ea typeface="HG丸ｺﾞｼｯｸM-PRO" pitchFamily="50" charset="-128"/>
              </a:rPr>
              <a:t> </a:t>
            </a:r>
            <a:r>
              <a:rPr lang="en-US" altLang="ja-JP" sz="1000" u="sng">
                <a:latin typeface="HG丸ｺﾞｼｯｸM-PRO" pitchFamily="50" charset="-128"/>
                <a:ea typeface="HG丸ｺﾞｼｯｸM-PRO" pitchFamily="50" charset="-128"/>
              </a:rPr>
              <a:t>｢</a:t>
            </a:r>
            <a:r>
              <a:rPr lang="ja-JP" altLang="en-US" sz="1000" u="sng">
                <a:latin typeface="HG丸ｺﾞｼｯｸM-PRO" pitchFamily="50" charset="-128"/>
                <a:ea typeface="HG丸ｺﾞｼｯｸM-PRO" pitchFamily="50" charset="-128"/>
              </a:rPr>
              <a:t>安全衛生方針</a:t>
            </a:r>
            <a:r>
              <a:rPr lang="en-US" altLang="ja-JP" sz="1000" u="sng">
                <a:latin typeface="HG丸ｺﾞｼｯｸM-PRO" pitchFamily="50" charset="-128"/>
                <a:ea typeface="HG丸ｺﾞｼｯｸM-PRO" pitchFamily="50" charset="-128"/>
              </a:rPr>
              <a:t>｣</a:t>
            </a:r>
            <a:r>
              <a:rPr lang="ja-JP" altLang="en-US" sz="1000" u="sng">
                <a:latin typeface="HG丸ｺﾞｼｯｸM-PRO" pitchFamily="50" charset="-128"/>
                <a:ea typeface="HG丸ｺﾞｼｯｸM-PRO" pitchFamily="50" charset="-128"/>
              </a:rPr>
              <a:t>、</a:t>
            </a:r>
            <a:r>
              <a:rPr lang="en-US" altLang="ja-JP" sz="1000" u="sng">
                <a:latin typeface="HG丸ｺﾞｼｯｸM-PRO" pitchFamily="50" charset="-128"/>
                <a:ea typeface="HG丸ｺﾞｼｯｸM-PRO" pitchFamily="50" charset="-128"/>
              </a:rPr>
              <a:t>｢</a:t>
            </a:r>
            <a:r>
              <a:rPr lang="ja-JP" altLang="en-US" sz="1000" u="sng">
                <a:latin typeface="HG丸ｺﾞｼｯｸM-PRO" pitchFamily="50" charset="-128"/>
                <a:ea typeface="HG丸ｺﾞｼｯｸM-PRO" pitchFamily="50" charset="-128"/>
              </a:rPr>
              <a:t>安全宣言</a:t>
            </a:r>
            <a:r>
              <a:rPr lang="en-US" altLang="ja-JP" sz="1000" u="sng">
                <a:latin typeface="HG丸ｺﾞｼｯｸM-PRO" pitchFamily="50" charset="-128"/>
                <a:ea typeface="HG丸ｺﾞｼｯｸM-PRO" pitchFamily="50" charset="-128"/>
              </a:rPr>
              <a:t>｣</a:t>
            </a:r>
          </a:p>
          <a:p>
            <a:r>
              <a:rPr lang="ja-JP" altLang="en-US" sz="1000">
                <a:latin typeface="HG丸ｺﾞｼｯｸM-PRO" pitchFamily="50" charset="-128"/>
                <a:ea typeface="HG丸ｺﾞｼｯｸM-PRO" pitchFamily="50" charset="-128"/>
              </a:rPr>
              <a:t>　</a:t>
            </a:r>
            <a:r>
              <a:rPr lang="ja-JP" altLang="en-US" sz="1000" u="sng">
                <a:latin typeface="HG丸ｺﾞｼｯｸM-PRO" pitchFamily="50" charset="-128"/>
                <a:ea typeface="HG丸ｺﾞｼｯｸM-PRO" pitchFamily="50" charset="-128"/>
              </a:rPr>
              <a:t>の例は裏面を参照ください。</a:t>
            </a:r>
            <a:endParaRPr lang="en-US" altLang="ja-JP" sz="100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メモ 58"/>
          <p:cNvSpPr/>
          <p:nvPr/>
        </p:nvSpPr>
        <p:spPr>
          <a:xfrm rot="16200000">
            <a:off x="1315244" y="-494506"/>
            <a:ext cx="4718050" cy="5849938"/>
          </a:xfrm>
          <a:prstGeom prst="foldedCorner">
            <a:avLst>
              <a:gd name="adj" fmla="val 1111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5" name="テキスト ボックス 7"/>
          <p:cNvSpPr txBox="1">
            <a:spLocks noChangeArrowheads="1"/>
          </p:cNvSpPr>
          <p:nvPr/>
        </p:nvSpPr>
        <p:spPr bwMode="auto">
          <a:xfrm rot="-5400000">
            <a:off x="-446087" y="2205038"/>
            <a:ext cx="3965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2800">
                <a:latin typeface="HG丸ｺﾞｼｯｸM-PRO" pitchFamily="50" charset="-128"/>
                <a:ea typeface="HG丸ｺﾞｼｯｸM-PRO" pitchFamily="50" charset="-128"/>
              </a:rPr>
              <a:t>私の安全宣言</a:t>
            </a:r>
          </a:p>
        </p:txBody>
      </p:sp>
      <p:sp>
        <p:nvSpPr>
          <p:cNvPr id="3076" name="テキスト ボックス 8"/>
          <p:cNvSpPr txBox="1">
            <a:spLocks noChangeArrowheads="1"/>
          </p:cNvSpPr>
          <p:nvPr/>
        </p:nvSpPr>
        <p:spPr bwMode="auto">
          <a:xfrm rot="-5400000">
            <a:off x="100806" y="2362994"/>
            <a:ext cx="3668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400">
                <a:latin typeface="HG丸ｺﾞｼｯｸM-PRO" pitchFamily="50" charset="-128"/>
                <a:ea typeface="HG丸ｺﾞｼｯｸM-PRO" pitchFamily="50" charset="-128"/>
              </a:rPr>
              <a:t>　</a:t>
            </a:r>
            <a:r>
              <a:rPr lang="ja-JP" altLang="en-US" sz="1400" b="1">
                <a:latin typeface="HG丸ｺﾞｼｯｸM-PRO" pitchFamily="50" charset="-128"/>
                <a:ea typeface="HG丸ｺﾞｼｯｸM-PRO" pitchFamily="50" charset="-128"/>
              </a:rPr>
              <a:t>労働災害防止のため　私はこうします！</a:t>
            </a:r>
          </a:p>
        </p:txBody>
      </p:sp>
      <p:sp>
        <p:nvSpPr>
          <p:cNvPr id="25" name="横巻き 24"/>
          <p:cNvSpPr/>
          <p:nvPr/>
        </p:nvSpPr>
        <p:spPr>
          <a:xfrm rot="16200000">
            <a:off x="593725" y="1727200"/>
            <a:ext cx="4214813" cy="1408113"/>
          </a:xfrm>
          <a:prstGeom prst="horizontalScroll">
            <a:avLst>
              <a:gd name="adj" fmla="val 7275"/>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dirty="0">
                <a:solidFill>
                  <a:srgbClr val="FF0000"/>
                </a:solidFill>
                <a:latin typeface="HG丸ｺﾞｼｯｸM-PRO" pitchFamily="50" charset="-128"/>
                <a:ea typeface="HG丸ｺﾞｼｯｸM-PRO" pitchFamily="50" charset="-128"/>
              </a:rPr>
              <a:t>　私は、スライサー清掃時に</a:t>
            </a:r>
            <a:endParaRPr lang="en-US" altLang="ja-JP" dirty="0">
              <a:solidFill>
                <a:srgbClr val="FF0000"/>
              </a:solidFill>
              <a:latin typeface="HG丸ｺﾞｼｯｸM-PRO" pitchFamily="50" charset="-128"/>
              <a:ea typeface="HG丸ｺﾞｼｯｸM-PRO" pitchFamily="50" charset="-128"/>
            </a:endParaRPr>
          </a:p>
          <a:p>
            <a:pPr eaLnBrk="1" hangingPunct="1">
              <a:defRPr/>
            </a:pPr>
            <a:r>
              <a:rPr lang="ja-JP" altLang="en-US" dirty="0">
                <a:solidFill>
                  <a:srgbClr val="FF0000"/>
                </a:solidFill>
                <a:latin typeface="HG丸ｺﾞｼｯｸM-PRO" pitchFamily="50" charset="-128"/>
                <a:ea typeface="HG丸ｺﾞｼｯｸM-PRO" pitchFamily="50" charset="-128"/>
              </a:rPr>
              <a:t>「主電源カット」と「治具使用」</a:t>
            </a:r>
            <a:endParaRPr lang="en-US" altLang="ja-JP" dirty="0">
              <a:solidFill>
                <a:srgbClr val="FF0000"/>
              </a:solidFill>
              <a:latin typeface="HG丸ｺﾞｼｯｸM-PRO" pitchFamily="50" charset="-128"/>
              <a:ea typeface="HG丸ｺﾞｼｯｸM-PRO" pitchFamily="50" charset="-128"/>
            </a:endParaRPr>
          </a:p>
          <a:p>
            <a:pPr eaLnBrk="1" hangingPunct="1">
              <a:defRPr/>
            </a:pPr>
            <a:r>
              <a:rPr lang="ja-JP" altLang="en-US" dirty="0">
                <a:solidFill>
                  <a:srgbClr val="FF0000"/>
                </a:solidFill>
                <a:latin typeface="HG丸ｺﾞｼｯｸM-PRO" pitchFamily="50" charset="-128"/>
                <a:ea typeface="HG丸ｺﾞｼｯｸM-PRO" pitchFamily="50" charset="-128"/>
              </a:rPr>
              <a:t>　　　　　　　　　　を徹底します。</a:t>
            </a:r>
            <a:endParaRPr lang="en-US" altLang="ja-JP" dirty="0">
              <a:solidFill>
                <a:srgbClr val="FF0000"/>
              </a:solidFill>
              <a:latin typeface="HG丸ｺﾞｼｯｸM-PRO" pitchFamily="50" charset="-128"/>
              <a:ea typeface="HG丸ｺﾞｼｯｸM-PRO" pitchFamily="50" charset="-128"/>
            </a:endParaRPr>
          </a:p>
        </p:txBody>
      </p:sp>
      <p:sp>
        <p:nvSpPr>
          <p:cNvPr id="3078" name="テキスト ボックス 11"/>
          <p:cNvSpPr txBox="1">
            <a:spLocks noChangeArrowheads="1"/>
          </p:cNvSpPr>
          <p:nvPr/>
        </p:nvSpPr>
        <p:spPr bwMode="auto">
          <a:xfrm rot="-5400000">
            <a:off x="2251075" y="1490663"/>
            <a:ext cx="2776538"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a:latin typeface="HG丸ｺﾞｼｯｸM-PRO" pitchFamily="50" charset="-128"/>
                <a:ea typeface="HG丸ｺﾞｼｯｸM-PRO" pitchFamily="50" charset="-128"/>
              </a:rPr>
              <a:t>会社名　</a:t>
            </a:r>
            <a:r>
              <a:rPr lang="ja-JP" altLang="en-US" sz="1200">
                <a:solidFill>
                  <a:srgbClr val="FF0000"/>
                </a:solidFill>
                <a:latin typeface="HG丸ｺﾞｼｯｸM-PRO" pitchFamily="50" charset="-128"/>
                <a:ea typeface="HG丸ｺﾞｼｯｸM-PRO" pitchFamily="50" charset="-128"/>
              </a:rPr>
              <a:t>株式会社●●スーパー▲▲店</a:t>
            </a:r>
            <a:endParaRPr lang="en-US" altLang="ja-JP" sz="1200">
              <a:latin typeface="HG丸ｺﾞｼｯｸM-PRO" pitchFamily="50" charset="-128"/>
              <a:ea typeface="HG丸ｺﾞｼｯｸM-PRO" pitchFamily="50" charset="-128"/>
            </a:endParaRPr>
          </a:p>
          <a:p>
            <a:pPr eaLnBrk="1" hangingPunct="1"/>
            <a:endParaRPr lang="en-US" altLang="ja-JP" sz="500">
              <a:latin typeface="HG丸ｺﾞｼｯｸM-PRO" pitchFamily="50" charset="-128"/>
              <a:ea typeface="HG丸ｺﾞｼｯｸM-PRO" pitchFamily="50" charset="-128"/>
            </a:endParaRPr>
          </a:p>
          <a:p>
            <a:pPr eaLnBrk="1" hangingPunct="1"/>
            <a:r>
              <a:rPr lang="ja-JP" altLang="en-US" sz="1200">
                <a:latin typeface="HG丸ｺﾞｼｯｸM-PRO" pitchFamily="50" charset="-128"/>
                <a:ea typeface="HG丸ｺﾞｼｯｸM-PRO" pitchFamily="50" charset="-128"/>
              </a:rPr>
              <a:t>職氏名　</a:t>
            </a:r>
            <a:r>
              <a:rPr lang="ja-JP" altLang="en-US" sz="1200">
                <a:solidFill>
                  <a:srgbClr val="FF0000"/>
                </a:solidFill>
                <a:latin typeface="HG丸ｺﾞｼｯｸM-PRO" pitchFamily="50" charset="-128"/>
                <a:ea typeface="HG丸ｺﾞｼｯｸM-PRO" pitchFamily="50" charset="-128"/>
              </a:rPr>
              <a:t>青果物主任　安全太郎</a:t>
            </a:r>
          </a:p>
        </p:txBody>
      </p:sp>
      <p:sp>
        <p:nvSpPr>
          <p:cNvPr id="27" name="角丸四角形 26"/>
          <p:cNvSpPr/>
          <p:nvPr/>
        </p:nvSpPr>
        <p:spPr>
          <a:xfrm rot="16200000">
            <a:off x="2825751" y="1712912"/>
            <a:ext cx="4165600" cy="1387475"/>
          </a:xfrm>
          <a:prstGeom prst="roundRect">
            <a:avLst>
              <a:gd name="adj" fmla="val 10137"/>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①　安全衛生活動の推進を可能とするための組織　体制の整備、責任の所在</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　の明確化を図る</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②　労使のコミュニケーションにより、職場の実情に応じた合理的な対策を</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　講ずる</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③　すべての社員、パート、アルバイトに安全衛生確保に必要かつ十分な教</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　育・訓練を実施する</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④　上記の実行に当たっては適切な経営資源を投入し、効果的な改善を継続</a:t>
            </a:r>
            <a:endParaRPr lang="en-US" altLang="ja-JP" sz="900" dirty="0">
              <a:solidFill>
                <a:srgbClr val="FF0000"/>
              </a:solidFill>
              <a:latin typeface="HG丸ｺﾞｼｯｸM-PRO" pitchFamily="50" charset="-128"/>
              <a:ea typeface="HG丸ｺﾞｼｯｸM-PRO" pitchFamily="50" charset="-128"/>
            </a:endParaRPr>
          </a:p>
          <a:p>
            <a:pPr eaLnBrk="1" hangingPunct="1">
              <a:defRPr/>
            </a:pPr>
            <a:r>
              <a:rPr lang="ja-JP" altLang="en-US" sz="900" dirty="0">
                <a:solidFill>
                  <a:srgbClr val="FF0000"/>
                </a:solidFill>
                <a:latin typeface="HG丸ｺﾞｼｯｸM-PRO" pitchFamily="50" charset="-128"/>
                <a:ea typeface="HG丸ｺﾞｼｯｸM-PRO" pitchFamily="50" charset="-128"/>
              </a:rPr>
              <a:t>　的に実施する</a:t>
            </a:r>
          </a:p>
        </p:txBody>
      </p:sp>
      <p:sp>
        <p:nvSpPr>
          <p:cNvPr id="3080" name="テキスト ボックス 13"/>
          <p:cNvSpPr txBox="1">
            <a:spLocks noChangeArrowheads="1"/>
          </p:cNvSpPr>
          <p:nvPr/>
        </p:nvSpPr>
        <p:spPr bwMode="auto">
          <a:xfrm rot="-5400000">
            <a:off x="3010693" y="2247107"/>
            <a:ext cx="2430463"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a:latin typeface="HG丸ｺﾞｼｯｸM-PRO" pitchFamily="50" charset="-128"/>
                <a:ea typeface="HG丸ｺﾞｼｯｸM-PRO" pitchFamily="50" charset="-128"/>
              </a:rPr>
              <a:t>安全衛生の基本方針</a:t>
            </a:r>
          </a:p>
        </p:txBody>
      </p:sp>
      <p:sp>
        <p:nvSpPr>
          <p:cNvPr id="3081" name="テキスト ボックス 14"/>
          <p:cNvSpPr txBox="1">
            <a:spLocks noChangeArrowheads="1"/>
          </p:cNvSpPr>
          <p:nvPr/>
        </p:nvSpPr>
        <p:spPr bwMode="auto">
          <a:xfrm rot="-5400000">
            <a:off x="4460082" y="2374106"/>
            <a:ext cx="386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b="1">
                <a:latin typeface="HG丸ｺﾞｼｯｸM-PRO" pitchFamily="50" charset="-128"/>
                <a:ea typeface="HG丸ｺﾞｼｯｸM-PRO" pitchFamily="50" charset="-128"/>
              </a:rPr>
              <a:t>第１２次東京労働局労働災害防止計画推進中</a:t>
            </a:r>
          </a:p>
        </p:txBody>
      </p:sp>
      <p:sp>
        <p:nvSpPr>
          <p:cNvPr id="3082" name="テキスト ボックス 13"/>
          <p:cNvSpPr txBox="1">
            <a:spLocks noChangeArrowheads="1"/>
          </p:cNvSpPr>
          <p:nvPr/>
        </p:nvSpPr>
        <p:spPr bwMode="auto">
          <a:xfrm rot="-5400000">
            <a:off x="3290094" y="1840706"/>
            <a:ext cx="133985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600">
                <a:latin typeface="HG丸ｺﾞｼｯｸM-PRO" pitchFamily="50" charset="-128"/>
                <a:ea typeface="HG丸ｺﾞｼｯｸM-PRO" pitchFamily="50" charset="-128"/>
              </a:rPr>
              <a:t>（自筆で署名しましょう）</a:t>
            </a:r>
          </a:p>
        </p:txBody>
      </p:sp>
      <p:sp>
        <p:nvSpPr>
          <p:cNvPr id="3083" name="テキスト ボックス 14"/>
          <p:cNvSpPr txBox="1">
            <a:spLocks noChangeArrowheads="1"/>
          </p:cNvSpPr>
          <p:nvPr/>
        </p:nvSpPr>
        <p:spPr bwMode="auto">
          <a:xfrm rot="-5400000">
            <a:off x="3605212" y="2389188"/>
            <a:ext cx="42132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r>
              <a:rPr lang="ja-JP" altLang="en-US" sz="600">
                <a:latin typeface="HG丸ｺﾞｼｯｸM-PRO" pitchFamily="50" charset="-128"/>
                <a:ea typeface="HG丸ｺﾞｼｯｸM-PRO" pitchFamily="50" charset="-128"/>
              </a:rPr>
              <a:t>社長、会社、事業場が定めた安全衛生に関する基本方針を記入しましょう。</a:t>
            </a:r>
          </a:p>
        </p:txBody>
      </p:sp>
      <p:sp>
        <p:nvSpPr>
          <p:cNvPr id="3084" name="テキスト ボックス 15"/>
          <p:cNvSpPr txBox="1">
            <a:spLocks noChangeArrowheads="1"/>
          </p:cNvSpPr>
          <p:nvPr/>
        </p:nvSpPr>
        <p:spPr bwMode="auto">
          <a:xfrm rot="-5400000">
            <a:off x="231776" y="688975"/>
            <a:ext cx="15732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800"/>
              <a:t>宣言日　平成　　　年　　月　　日</a:t>
            </a:r>
            <a:endParaRPr lang="en-US" altLang="ja-JP" sz="800"/>
          </a:p>
          <a:p>
            <a:pPr eaLnBrk="1" hangingPunct="1"/>
            <a:r>
              <a:rPr lang="ja-JP" altLang="en-US" sz="800"/>
              <a:t>掲示日　平成　　　年　　月　　日</a:t>
            </a:r>
            <a:endParaRPr lang="en-US" altLang="ja-JP" sz="800"/>
          </a:p>
        </p:txBody>
      </p:sp>
      <p:grpSp>
        <p:nvGrpSpPr>
          <p:cNvPr id="3085" name="グループ化 22"/>
          <p:cNvGrpSpPr>
            <a:grpSpLocks/>
          </p:cNvGrpSpPr>
          <p:nvPr/>
        </p:nvGrpSpPr>
        <p:grpSpPr bwMode="auto">
          <a:xfrm rot="-5400000">
            <a:off x="793750" y="2287588"/>
            <a:ext cx="593725" cy="412750"/>
            <a:chOff x="2420137" y="1574777"/>
            <a:chExt cx="1745263" cy="1214446"/>
          </a:xfrm>
        </p:grpSpPr>
        <p:sp>
          <p:nvSpPr>
            <p:cNvPr id="44" name="正方形/長方形 43"/>
            <p:cNvSpPr/>
            <p:nvPr/>
          </p:nvSpPr>
          <p:spPr bwMode="auto">
            <a:xfrm>
              <a:off x="2420137" y="1574777"/>
              <a:ext cx="1745263" cy="121444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45" name="正方形/長方形 44"/>
            <p:cNvSpPr/>
            <p:nvPr/>
          </p:nvSpPr>
          <p:spPr bwMode="auto">
            <a:xfrm>
              <a:off x="2690793" y="1995162"/>
              <a:ext cx="1203951" cy="373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46" name="正方形/長方形 45"/>
            <p:cNvSpPr/>
            <p:nvPr/>
          </p:nvSpPr>
          <p:spPr bwMode="auto">
            <a:xfrm rot="5400000">
              <a:off x="2685546" y="1995342"/>
              <a:ext cx="1214446" cy="37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47" name="正方形/長方形 46"/>
            <p:cNvSpPr/>
            <p:nvPr/>
          </p:nvSpPr>
          <p:spPr bwMode="auto">
            <a:xfrm>
              <a:off x="2877453" y="2046543"/>
              <a:ext cx="830633" cy="2709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48" name="正方形/長方形 47"/>
            <p:cNvSpPr/>
            <p:nvPr/>
          </p:nvSpPr>
          <p:spPr bwMode="auto">
            <a:xfrm rot="5400000">
              <a:off x="2872385" y="2037341"/>
              <a:ext cx="840770" cy="28932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grpSp>
      <p:pic>
        <p:nvPicPr>
          <p:cNvPr id="3086" name="図 21" descr="12次災害防止ロゴ最終.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13438" y="2124075"/>
            <a:ext cx="390525"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メモ 2"/>
          <p:cNvSpPr/>
          <p:nvPr/>
        </p:nvSpPr>
        <p:spPr>
          <a:xfrm rot="16200000">
            <a:off x="1287463" y="4352925"/>
            <a:ext cx="4768850" cy="5854700"/>
          </a:xfrm>
          <a:prstGeom prst="foldedCorner">
            <a:avLst>
              <a:gd name="adj" fmla="val 11116"/>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88" name="テキスト ボックス 7"/>
          <p:cNvSpPr txBox="1">
            <a:spLocks noChangeArrowheads="1"/>
          </p:cNvSpPr>
          <p:nvPr/>
        </p:nvSpPr>
        <p:spPr bwMode="auto">
          <a:xfrm rot="-5400000">
            <a:off x="-421481" y="7101682"/>
            <a:ext cx="39274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2800">
                <a:latin typeface="HG丸ｺﾞｼｯｸM-PRO" pitchFamily="50" charset="-128"/>
                <a:ea typeface="HG丸ｺﾞｼｯｸM-PRO" pitchFamily="50" charset="-128"/>
              </a:rPr>
              <a:t>安全衛生方針</a:t>
            </a:r>
          </a:p>
        </p:txBody>
      </p:sp>
      <p:sp>
        <p:nvSpPr>
          <p:cNvPr id="3089" name="テキスト ボックス 14"/>
          <p:cNvSpPr txBox="1">
            <a:spLocks noChangeArrowheads="1"/>
          </p:cNvSpPr>
          <p:nvPr/>
        </p:nvSpPr>
        <p:spPr bwMode="auto">
          <a:xfrm rot="-5400000">
            <a:off x="4501357" y="7250906"/>
            <a:ext cx="38290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000" b="1">
                <a:latin typeface="HG丸ｺﾞｼｯｸM-PRO" pitchFamily="50" charset="-128"/>
                <a:ea typeface="HG丸ｺﾞｼｯｸM-PRO" pitchFamily="50" charset="-128"/>
              </a:rPr>
              <a:t>第１２次東京労働局労働災害防止計画推進中</a:t>
            </a:r>
          </a:p>
        </p:txBody>
      </p:sp>
      <p:grpSp>
        <p:nvGrpSpPr>
          <p:cNvPr id="3090" name="グループ化 22"/>
          <p:cNvGrpSpPr>
            <a:grpSpLocks/>
          </p:cNvGrpSpPr>
          <p:nvPr/>
        </p:nvGrpSpPr>
        <p:grpSpPr bwMode="auto">
          <a:xfrm rot="-5400000">
            <a:off x="4171950" y="6103938"/>
            <a:ext cx="2749550" cy="654050"/>
            <a:chOff x="6840541" y="7098870"/>
            <a:chExt cx="4002088" cy="483962"/>
          </a:xfrm>
        </p:grpSpPr>
        <p:sp>
          <p:nvSpPr>
            <p:cNvPr id="3109" name="テキスト ボックス 11"/>
            <p:cNvSpPr txBox="1">
              <a:spLocks noChangeArrowheads="1"/>
            </p:cNvSpPr>
            <p:nvPr/>
          </p:nvSpPr>
          <p:spPr bwMode="auto">
            <a:xfrm>
              <a:off x="6840541" y="7098870"/>
              <a:ext cx="4002088" cy="37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200">
                  <a:latin typeface="HG丸ｺﾞｼｯｸM-PRO" pitchFamily="50" charset="-128"/>
                  <a:ea typeface="HG丸ｺﾞｼｯｸM-PRO" pitchFamily="50" charset="-128"/>
                </a:rPr>
                <a:t>会社名　　</a:t>
              </a:r>
              <a:r>
                <a:rPr lang="ja-JP" altLang="en-US" sz="1200">
                  <a:solidFill>
                    <a:srgbClr val="FF0000"/>
                  </a:solidFill>
                  <a:latin typeface="HG丸ｺﾞｼｯｸM-PRO" pitchFamily="50" charset="-128"/>
                  <a:ea typeface="HG丸ｺﾞｼｯｸM-PRO" pitchFamily="50" charset="-128"/>
                </a:rPr>
                <a:t>株式会社●●スーパー</a:t>
              </a:r>
              <a:endParaRPr lang="en-US" altLang="ja-JP" sz="1200">
                <a:solidFill>
                  <a:srgbClr val="FF0000"/>
                </a:solidFill>
                <a:latin typeface="HG丸ｺﾞｼｯｸM-PRO" pitchFamily="50" charset="-128"/>
                <a:ea typeface="HG丸ｺﾞｼｯｸM-PRO" pitchFamily="50" charset="-128"/>
              </a:endParaRPr>
            </a:p>
            <a:p>
              <a:pPr eaLnBrk="1" hangingPunct="1"/>
              <a:endParaRPr lang="en-US" altLang="ja-JP" sz="300">
                <a:latin typeface="HG丸ｺﾞｼｯｸM-PRO" pitchFamily="50" charset="-128"/>
                <a:ea typeface="HG丸ｺﾞｼｯｸM-PRO" pitchFamily="50" charset="-128"/>
              </a:endParaRPr>
            </a:p>
            <a:p>
              <a:pPr eaLnBrk="1" hangingPunct="1"/>
              <a:r>
                <a:rPr lang="ja-JP" altLang="en-US" sz="1200">
                  <a:latin typeface="HG丸ｺﾞｼｯｸM-PRO" pitchFamily="50" charset="-128"/>
                  <a:ea typeface="HG丸ｺﾞｼｯｸM-PRO" pitchFamily="50" charset="-128"/>
                </a:rPr>
                <a:t>代表者　　</a:t>
              </a:r>
              <a:r>
                <a:rPr lang="ja-JP" altLang="en-US" sz="1200">
                  <a:solidFill>
                    <a:srgbClr val="FF0000"/>
                  </a:solidFill>
                  <a:latin typeface="HG丸ｺﾞｼｯｸM-PRO" pitchFamily="50" charset="-128"/>
                  <a:ea typeface="HG丸ｺﾞｼｯｸM-PRO" pitchFamily="50" charset="-128"/>
                </a:rPr>
                <a:t>代表取締役　東京太郎</a:t>
              </a:r>
            </a:p>
          </p:txBody>
        </p:sp>
        <p:sp>
          <p:nvSpPr>
            <p:cNvPr id="3110" name="テキスト ボックス 13"/>
            <p:cNvSpPr txBox="1">
              <a:spLocks noChangeArrowheads="1"/>
            </p:cNvSpPr>
            <p:nvPr/>
          </p:nvSpPr>
          <p:spPr bwMode="auto">
            <a:xfrm>
              <a:off x="7907926" y="7446056"/>
              <a:ext cx="2287597" cy="136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600">
                  <a:latin typeface="HG丸ｺﾞｼｯｸM-PRO" pitchFamily="50" charset="-128"/>
                  <a:ea typeface="HG丸ｺﾞｼｯｸM-PRO" pitchFamily="50" charset="-128"/>
                </a:rPr>
                <a:t>（自筆で署名しましょう）</a:t>
              </a:r>
            </a:p>
          </p:txBody>
        </p:sp>
      </p:grpSp>
      <p:grpSp>
        <p:nvGrpSpPr>
          <p:cNvPr id="3091" name="グループ化 24"/>
          <p:cNvGrpSpPr>
            <a:grpSpLocks/>
          </p:cNvGrpSpPr>
          <p:nvPr/>
        </p:nvGrpSpPr>
        <p:grpSpPr bwMode="auto">
          <a:xfrm rot="-5400000">
            <a:off x="1992312" y="6207126"/>
            <a:ext cx="4124325" cy="2311400"/>
            <a:chOff x="490539" y="6181550"/>
            <a:chExt cx="6002337" cy="2044592"/>
          </a:xfrm>
        </p:grpSpPr>
        <p:sp>
          <p:nvSpPr>
            <p:cNvPr id="13" name="角丸四角形 12"/>
            <p:cNvSpPr/>
            <p:nvPr/>
          </p:nvSpPr>
          <p:spPr>
            <a:xfrm>
              <a:off x="490540" y="6432912"/>
              <a:ext cx="6002337" cy="1793230"/>
            </a:xfrm>
            <a:prstGeom prst="roundRect">
              <a:avLst>
                <a:gd name="adj" fmla="val 10137"/>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rgbClr val="FF0000"/>
                  </a:solidFill>
                  <a:latin typeface="HG丸ｺﾞｼｯｸM-PRO" pitchFamily="50" charset="-128"/>
                  <a:ea typeface="HG丸ｺﾞｼｯｸM-PRO" pitchFamily="50" charset="-128"/>
                </a:rPr>
                <a:t>①　安全衛生活動の推進を可能とするための組織体制</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　の整備、責任の所在の明確化を図る</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endParaRPr lang="en-US" altLang="ja-JP" sz="5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②　労使のコミュニケーションにより、職場の実情に</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　応じた合理的な対策を講じる</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endParaRPr lang="en-US" altLang="ja-JP" sz="5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③　すべての社員、パート、アルバイトに安全衛生確</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　保に必要かつ十分な教育・訓練を実施する</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endParaRPr lang="en-US" altLang="ja-JP" sz="5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④　上記の実行に当たっては適切な経営資源を投入し、</a:t>
              </a:r>
              <a:endParaRPr lang="en-US" altLang="ja-JP" sz="1200" dirty="0">
                <a:solidFill>
                  <a:srgbClr val="FF0000"/>
                </a:solidFill>
                <a:latin typeface="HG丸ｺﾞｼｯｸM-PRO" pitchFamily="50" charset="-128"/>
                <a:ea typeface="HG丸ｺﾞｼｯｸM-PRO" pitchFamily="50" charset="-128"/>
              </a:endParaRPr>
            </a:p>
            <a:p>
              <a:pPr eaLnBrk="1" hangingPunct="1">
                <a:defRPr/>
              </a:pPr>
              <a:r>
                <a:rPr lang="ja-JP" altLang="en-US" sz="1200" dirty="0">
                  <a:solidFill>
                    <a:srgbClr val="FF0000"/>
                  </a:solidFill>
                  <a:latin typeface="HG丸ｺﾞｼｯｸM-PRO" pitchFamily="50" charset="-128"/>
                  <a:ea typeface="HG丸ｺﾞｼｯｸM-PRO" pitchFamily="50" charset="-128"/>
                </a:rPr>
                <a:t>　効果的な改善を継続的に実施する</a:t>
              </a:r>
            </a:p>
          </p:txBody>
        </p:sp>
        <p:sp>
          <p:nvSpPr>
            <p:cNvPr id="3108" name="テキスト ボックス 13"/>
            <p:cNvSpPr txBox="1">
              <a:spLocks noChangeArrowheads="1"/>
            </p:cNvSpPr>
            <p:nvPr/>
          </p:nvSpPr>
          <p:spPr bwMode="auto">
            <a:xfrm>
              <a:off x="1491442" y="6181550"/>
              <a:ext cx="3714775" cy="3539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2000">
                  <a:latin typeface="HG丸ｺﾞｼｯｸM-PRO" pitchFamily="50" charset="-128"/>
                  <a:ea typeface="HG丸ｺﾞｼｯｸM-PRO" pitchFamily="50" charset="-128"/>
                </a:rPr>
                <a:t>安全衛生の基本方針</a:t>
              </a:r>
            </a:p>
          </p:txBody>
        </p:sp>
      </p:grpSp>
      <p:sp>
        <p:nvSpPr>
          <p:cNvPr id="3092" name="テキスト ボックス 15"/>
          <p:cNvSpPr txBox="1">
            <a:spLocks noChangeArrowheads="1"/>
          </p:cNvSpPr>
          <p:nvPr/>
        </p:nvSpPr>
        <p:spPr bwMode="auto">
          <a:xfrm rot="-5400000">
            <a:off x="177801" y="5695950"/>
            <a:ext cx="16621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800"/>
              <a:t>策定日　平成　　　年　　月　　日</a:t>
            </a:r>
            <a:endParaRPr lang="en-US" altLang="ja-JP" sz="800"/>
          </a:p>
          <a:p>
            <a:pPr eaLnBrk="1" hangingPunct="1"/>
            <a:r>
              <a:rPr lang="ja-JP" altLang="en-US" sz="800"/>
              <a:t>掲示日　平成　　　年　　月　　日</a:t>
            </a:r>
            <a:endParaRPr lang="en-US" altLang="ja-JP" sz="800"/>
          </a:p>
        </p:txBody>
      </p:sp>
      <p:pic>
        <p:nvPicPr>
          <p:cNvPr id="3093" name="図 21" descr="12次災害防止ロゴ最終.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7031038"/>
            <a:ext cx="38576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正方形/長方形 30"/>
          <p:cNvSpPr/>
          <p:nvPr/>
        </p:nvSpPr>
        <p:spPr>
          <a:xfrm rot="16200000">
            <a:off x="276226" y="6945312"/>
            <a:ext cx="4222750" cy="835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dirty="0">
                <a:solidFill>
                  <a:srgbClr val="FF0000"/>
                </a:solidFill>
                <a:latin typeface="HG丸ｺﾞｼｯｸM-PRO" pitchFamily="50" charset="-128"/>
                <a:ea typeface="HG丸ｺﾞｼｯｸM-PRO" pitchFamily="50" charset="-128"/>
              </a:rPr>
              <a:t>　当社は、「</a:t>
            </a:r>
            <a:r>
              <a:rPr lang="en-US" altLang="ja-JP" sz="1400" dirty="0">
                <a:solidFill>
                  <a:srgbClr val="FF0000"/>
                </a:solidFill>
                <a:latin typeface="HG丸ｺﾞｼｯｸM-PRO" pitchFamily="50" charset="-128"/>
                <a:ea typeface="HG丸ｺﾞｼｯｸM-PRO" pitchFamily="50" charset="-128"/>
              </a:rPr>
              <a:t>『</a:t>
            </a:r>
            <a:r>
              <a:rPr lang="ja-JP" altLang="en-US" sz="1400" dirty="0">
                <a:solidFill>
                  <a:srgbClr val="FF0000"/>
                </a:solidFill>
                <a:latin typeface="HG丸ｺﾞｼｯｸM-PRO" pitchFamily="50" charset="-128"/>
                <a:ea typeface="HG丸ｺﾞｼｯｸM-PRO" pitchFamily="50" charset="-128"/>
              </a:rPr>
              <a:t>従業員の安全</a:t>
            </a:r>
            <a:r>
              <a:rPr lang="en-US" altLang="ja-JP" sz="1400" dirty="0">
                <a:solidFill>
                  <a:srgbClr val="FF0000"/>
                </a:solidFill>
                <a:latin typeface="HG丸ｺﾞｼｯｸM-PRO" pitchFamily="50" charset="-128"/>
                <a:ea typeface="HG丸ｺﾞｼｯｸM-PRO" pitchFamily="50" charset="-128"/>
              </a:rPr>
              <a:t>』</a:t>
            </a:r>
            <a:r>
              <a:rPr lang="ja-JP" altLang="en-US" sz="1400" dirty="0">
                <a:solidFill>
                  <a:srgbClr val="FF0000"/>
                </a:solidFill>
                <a:latin typeface="HG丸ｺﾞｼｯｸM-PRO" pitchFamily="50" charset="-128"/>
                <a:ea typeface="HG丸ｺﾞｼｯｸM-PRO" pitchFamily="50" charset="-128"/>
              </a:rPr>
              <a:t>は</a:t>
            </a:r>
            <a:r>
              <a:rPr lang="en-US" altLang="ja-JP" sz="1400" dirty="0">
                <a:solidFill>
                  <a:srgbClr val="FF0000"/>
                </a:solidFill>
                <a:latin typeface="HG丸ｺﾞｼｯｸM-PRO" pitchFamily="50" charset="-128"/>
                <a:ea typeface="HG丸ｺﾞｼｯｸM-PRO" pitchFamily="50" charset="-128"/>
              </a:rPr>
              <a:t>『</a:t>
            </a:r>
            <a:r>
              <a:rPr lang="ja-JP" altLang="en-US" sz="1400" dirty="0">
                <a:solidFill>
                  <a:srgbClr val="FF0000"/>
                </a:solidFill>
                <a:latin typeface="HG丸ｺﾞｼｯｸM-PRO" pitchFamily="50" charset="-128"/>
                <a:ea typeface="HG丸ｺﾞｼｯｸM-PRO" pitchFamily="50" charset="-128"/>
              </a:rPr>
              <a:t>お客様の安全</a:t>
            </a:r>
            <a:r>
              <a:rPr lang="en-US" altLang="ja-JP" sz="1400" dirty="0">
                <a:solidFill>
                  <a:srgbClr val="FF0000"/>
                </a:solidFill>
                <a:latin typeface="HG丸ｺﾞｼｯｸM-PRO" pitchFamily="50" charset="-128"/>
                <a:ea typeface="HG丸ｺﾞｼｯｸM-PRO" pitchFamily="50" charset="-128"/>
              </a:rPr>
              <a:t>』</a:t>
            </a:r>
            <a:r>
              <a:rPr lang="ja-JP" altLang="en-US" sz="1400" dirty="0">
                <a:solidFill>
                  <a:srgbClr val="FF0000"/>
                </a:solidFill>
                <a:latin typeface="HG丸ｺﾞｼｯｸM-PRO" pitchFamily="50" charset="-128"/>
                <a:ea typeface="HG丸ｺﾞｼｯｸM-PRO" pitchFamily="50" charset="-128"/>
              </a:rPr>
              <a:t>の礎である」との理念に基づき、安全衛生の基本方針を以下のとおり定め、経営者、従業員一丸となって労働災害防止活動の推進に努めます。</a:t>
            </a:r>
          </a:p>
        </p:txBody>
      </p:sp>
      <p:sp>
        <p:nvSpPr>
          <p:cNvPr id="34" name="正方形/長方形 33"/>
          <p:cNvSpPr/>
          <p:nvPr/>
        </p:nvSpPr>
        <p:spPr bwMode="auto">
          <a:xfrm rot="16200000">
            <a:off x="542132" y="7131843"/>
            <a:ext cx="635000" cy="195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grpSp>
        <p:nvGrpSpPr>
          <p:cNvPr id="3096" name="グループ化 22"/>
          <p:cNvGrpSpPr>
            <a:grpSpLocks/>
          </p:cNvGrpSpPr>
          <p:nvPr/>
        </p:nvGrpSpPr>
        <p:grpSpPr bwMode="auto">
          <a:xfrm rot="-5400000">
            <a:off x="800100" y="7223126"/>
            <a:ext cx="593725" cy="412750"/>
            <a:chOff x="2420137" y="1574777"/>
            <a:chExt cx="1745263" cy="1214446"/>
          </a:xfrm>
        </p:grpSpPr>
        <p:sp>
          <p:nvSpPr>
            <p:cNvPr id="50" name="正方形/長方形 49"/>
            <p:cNvSpPr/>
            <p:nvPr/>
          </p:nvSpPr>
          <p:spPr bwMode="auto">
            <a:xfrm>
              <a:off x="2420137" y="1574777"/>
              <a:ext cx="1745263" cy="121444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1" name="正方形/長方形 50"/>
            <p:cNvSpPr/>
            <p:nvPr/>
          </p:nvSpPr>
          <p:spPr bwMode="auto">
            <a:xfrm>
              <a:off x="2690793" y="1995162"/>
              <a:ext cx="1203951" cy="373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2" name="正方形/長方形 51"/>
            <p:cNvSpPr/>
            <p:nvPr/>
          </p:nvSpPr>
          <p:spPr bwMode="auto">
            <a:xfrm rot="5400000">
              <a:off x="2685548" y="1995342"/>
              <a:ext cx="1214446" cy="37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3" name="正方形/長方形 52"/>
            <p:cNvSpPr/>
            <p:nvPr/>
          </p:nvSpPr>
          <p:spPr bwMode="auto">
            <a:xfrm>
              <a:off x="2877453" y="2046543"/>
              <a:ext cx="830633" cy="2709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4" name="正方形/長方形 53"/>
            <p:cNvSpPr/>
            <p:nvPr/>
          </p:nvSpPr>
          <p:spPr bwMode="auto">
            <a:xfrm rot="5400000">
              <a:off x="2872385" y="2037341"/>
              <a:ext cx="840770" cy="28932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grpSp>
      <p:sp>
        <p:nvSpPr>
          <p:cNvPr id="20" name="正方形/長方形 19"/>
          <p:cNvSpPr/>
          <p:nvPr/>
        </p:nvSpPr>
        <p:spPr>
          <a:xfrm rot="16200000">
            <a:off x="808037" y="9136063"/>
            <a:ext cx="422275" cy="368300"/>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rgbClr val="FF0000"/>
                </a:solidFill>
              </a:rPr>
              <a:t>例</a:t>
            </a:r>
          </a:p>
        </p:txBody>
      </p:sp>
      <p:sp>
        <p:nvSpPr>
          <p:cNvPr id="60" name="正方形/長方形 59"/>
          <p:cNvSpPr/>
          <p:nvPr/>
        </p:nvSpPr>
        <p:spPr>
          <a:xfrm rot="16200000">
            <a:off x="862806" y="4277520"/>
            <a:ext cx="422275" cy="366712"/>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rgbClr val="FF0000"/>
                </a:solidFill>
              </a:rPr>
              <a:t>例</a:t>
            </a:r>
          </a:p>
        </p:txBody>
      </p:sp>
      <p:sp>
        <p:nvSpPr>
          <p:cNvPr id="43" name="正方形/長方形 42"/>
          <p:cNvSpPr/>
          <p:nvPr/>
        </p:nvSpPr>
        <p:spPr>
          <a:xfrm rot="16200000">
            <a:off x="-4441030" y="4558506"/>
            <a:ext cx="9593262" cy="6191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　以下の例を参考に経営トップは「安全衛生方針」を表明し、事業場で働く方々一人ひとりが安全衛</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eaLnBrk="1" hangingPunct="1">
              <a:defRPr/>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 生方針に沿った「安全宣言」を行い、「全員参加」で労働災害防止に努めてください。</a:t>
            </a:r>
          </a:p>
        </p:txBody>
      </p:sp>
      <p:sp>
        <p:nvSpPr>
          <p:cNvPr id="7" name="正方形/長方形 6"/>
          <p:cNvSpPr/>
          <p:nvPr/>
        </p:nvSpPr>
        <p:spPr>
          <a:xfrm rot="16200000">
            <a:off x="1872457" y="4799806"/>
            <a:ext cx="9721850" cy="1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chemeClr val="tx1"/>
                </a:solidFill>
              </a:rPr>
              <a:t>上記の例は東京労働局ホームページからダウンロードできます。　　</a:t>
            </a:r>
            <a:r>
              <a:rPr lang="en-US" altLang="ja-JP" sz="1050" dirty="0">
                <a:solidFill>
                  <a:schemeClr val="tx1"/>
                </a:solidFill>
              </a:rPr>
              <a:t>http://tokyo-roudoukyoku.jsite.mhlw.go.jp/jirei_toukei/anzen_eisei/oshirase/anzen/12jibou.html</a:t>
            </a:r>
            <a:endParaRPr lang="ja-JP" altLang="en-US" sz="1050" dirty="0">
              <a:solidFill>
                <a:schemeClr val="tx1"/>
              </a:solidFill>
            </a:endParaRPr>
          </a:p>
        </p:txBody>
      </p:sp>
      <p:sp>
        <p:nvSpPr>
          <p:cNvPr id="8" name="正方形/長方形 7"/>
          <p:cNvSpPr/>
          <p:nvPr/>
        </p:nvSpPr>
        <p:spPr>
          <a:xfrm rot="16200000">
            <a:off x="6504781" y="181770"/>
            <a:ext cx="447675" cy="15716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800" dirty="0">
                <a:solidFill>
                  <a:schemeClr val="tx1"/>
                </a:solidFill>
              </a:rPr>
              <a:t>H25.5</a:t>
            </a:r>
            <a:endParaRPr lang="ja-JP" altLang="en-US" sz="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174</Words>
  <Application>Microsoft Office PowerPoint</Application>
  <PresentationFormat>ユーザー設定</PresentationFormat>
  <Paragraphs>97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dc:creator>
  <cp:lastModifiedBy>船井　雄一郎</cp:lastModifiedBy>
  <cp:revision>170</cp:revision>
  <dcterms:created xsi:type="dcterms:W3CDTF">2012-01-24T08:44:59Z</dcterms:created>
  <dcterms:modified xsi:type="dcterms:W3CDTF">2013-06-03T08:24:09Z</dcterms:modified>
</cp:coreProperties>
</file>