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drawings/drawing8.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drawings/drawing9.xml" ContentType="application/vnd.openxmlformats-officedocument.drawingml.chartshapes+xml"/>
  <Override PartName="/ppt/charts/chart22.xml" ContentType="application/vnd.openxmlformats-officedocument.drawingml.chart+xml"/>
  <Override PartName="/ppt/drawings/drawing10.xml" ContentType="application/vnd.openxmlformats-officedocument.drawingml.chartshapes+xml"/>
  <Override PartName="/ppt/charts/chart23.xml" ContentType="application/vnd.openxmlformats-officedocument.drawingml.chart+xml"/>
  <Override PartName="/ppt/drawings/drawing11.xml" ContentType="application/vnd.openxmlformats-officedocument.drawingml.chartshapes+xml"/>
  <Override PartName="/ppt/charts/chart24.xml" ContentType="application/vnd.openxmlformats-officedocument.drawingml.chart+xml"/>
  <Override PartName="/ppt/drawings/drawing12.xml" ContentType="application/vnd.openxmlformats-officedocument.drawingml.chartshapes+xml"/>
  <Override PartName="/ppt/charts/chart25.xml" ContentType="application/vnd.openxmlformats-officedocument.drawingml.chart+xml"/>
  <Override PartName="/ppt/drawings/drawing13.xml" ContentType="application/vnd.openxmlformats-officedocument.drawingml.chartshapes+xml"/>
  <Override PartName="/ppt/charts/chart26.xml" ContentType="application/vnd.openxmlformats-officedocument.drawingml.chart+xml"/>
  <Override PartName="/ppt/drawings/drawing14.xml" ContentType="application/vnd.openxmlformats-officedocument.drawingml.chartshapes+xml"/>
  <Override PartName="/ppt/charts/chart27.xml" ContentType="application/vnd.openxmlformats-officedocument.drawingml.chart+xml"/>
  <Override PartName="/ppt/drawings/drawing1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drawings/drawing1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 id="2147484644" r:id="rId2"/>
    <p:sldMasterId id="2147484657" r:id="rId3"/>
    <p:sldMasterId id="2147484669" r:id="rId4"/>
    <p:sldMasterId id="2147484681" r:id="rId5"/>
    <p:sldMasterId id="2147484837" r:id="rId6"/>
    <p:sldMasterId id="2147484849" r:id="rId7"/>
    <p:sldMasterId id="2147484945" r:id="rId8"/>
    <p:sldMasterId id="2147484957" r:id="rId9"/>
    <p:sldMasterId id="2147484969" r:id="rId10"/>
    <p:sldMasterId id="2147484981" r:id="rId11"/>
    <p:sldMasterId id="2147484993" r:id="rId12"/>
    <p:sldMasterId id="2147485007" r:id="rId13"/>
    <p:sldMasterId id="2147485019" r:id="rId14"/>
    <p:sldMasterId id="2147485031" r:id="rId15"/>
    <p:sldMasterId id="2147485043" r:id="rId16"/>
    <p:sldMasterId id="2147485055" r:id="rId17"/>
  </p:sldMasterIdLst>
  <p:notesMasterIdLst>
    <p:notesMasterId r:id="rId57"/>
  </p:notesMasterIdLst>
  <p:handoutMasterIdLst>
    <p:handoutMasterId r:id="rId58"/>
  </p:handoutMasterIdLst>
  <p:sldIdLst>
    <p:sldId id="346" r:id="rId18"/>
    <p:sldId id="257" r:id="rId19"/>
    <p:sldId id="444" r:id="rId20"/>
    <p:sldId id="435" r:id="rId21"/>
    <p:sldId id="436" r:id="rId22"/>
    <p:sldId id="437" r:id="rId23"/>
    <p:sldId id="438" r:id="rId24"/>
    <p:sldId id="439" r:id="rId25"/>
    <p:sldId id="440" r:id="rId26"/>
    <p:sldId id="441" r:id="rId27"/>
    <p:sldId id="442" r:id="rId28"/>
    <p:sldId id="443"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63" r:id="rId42"/>
    <p:sldId id="459" r:id="rId43"/>
    <p:sldId id="460" r:id="rId44"/>
    <p:sldId id="461" r:id="rId45"/>
    <p:sldId id="462" r:id="rId46"/>
    <p:sldId id="417" r:id="rId47"/>
    <p:sldId id="418" r:id="rId48"/>
    <p:sldId id="428" r:id="rId49"/>
    <p:sldId id="429" r:id="rId50"/>
    <p:sldId id="430" r:id="rId51"/>
    <p:sldId id="431" r:id="rId52"/>
    <p:sldId id="432" r:id="rId53"/>
    <p:sldId id="433" r:id="rId54"/>
    <p:sldId id="434" r:id="rId55"/>
    <p:sldId id="445" r:id="rId56"/>
  </p:sldIdLst>
  <p:sldSz cx="9906000" cy="6858000" type="A4"/>
  <p:notesSz cx="6735763" cy="9866313"/>
  <p:defaultTextStyle>
    <a:defPPr>
      <a:defRPr lang="ja-JP"/>
    </a:defPPr>
    <a:lvl1pPr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1pPr>
    <a:lvl2pPr marL="4572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2pPr>
    <a:lvl3pPr marL="9144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3pPr>
    <a:lvl4pPr marL="13716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4pPr>
    <a:lvl5pPr marL="18288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5pPr>
    <a:lvl6pPr marL="2286000" algn="l" defTabSz="914400" rtl="0" eaLnBrk="1" latinLnBrk="0" hangingPunct="1">
      <a:defRPr kumimoji="1" sz="3200" b="1" kern="1200">
        <a:solidFill>
          <a:srgbClr val="FF0000"/>
        </a:solidFill>
        <a:latin typeface="Arial" charset="0"/>
        <a:ea typeface="ＤＨＰ平成明朝体W7" pitchFamily="2" charset="-128"/>
        <a:cs typeface="+mn-cs"/>
      </a:defRPr>
    </a:lvl6pPr>
    <a:lvl7pPr marL="2743200" algn="l" defTabSz="914400" rtl="0" eaLnBrk="1" latinLnBrk="0" hangingPunct="1">
      <a:defRPr kumimoji="1" sz="3200" b="1" kern="1200">
        <a:solidFill>
          <a:srgbClr val="FF0000"/>
        </a:solidFill>
        <a:latin typeface="Arial" charset="0"/>
        <a:ea typeface="ＤＨＰ平成明朝体W7" pitchFamily="2" charset="-128"/>
        <a:cs typeface="+mn-cs"/>
      </a:defRPr>
    </a:lvl7pPr>
    <a:lvl8pPr marL="3200400" algn="l" defTabSz="914400" rtl="0" eaLnBrk="1" latinLnBrk="0" hangingPunct="1">
      <a:defRPr kumimoji="1" sz="3200" b="1" kern="1200">
        <a:solidFill>
          <a:srgbClr val="FF0000"/>
        </a:solidFill>
        <a:latin typeface="Arial" charset="0"/>
        <a:ea typeface="ＤＨＰ平成明朝体W7" pitchFamily="2" charset="-128"/>
        <a:cs typeface="+mn-cs"/>
      </a:defRPr>
    </a:lvl8pPr>
    <a:lvl9pPr marL="3657600" algn="l" defTabSz="914400" rtl="0" eaLnBrk="1" latinLnBrk="0" hangingPunct="1">
      <a:defRPr kumimoji="1" sz="3200" b="1" kern="1200">
        <a:solidFill>
          <a:srgbClr val="FF0000"/>
        </a:solidFill>
        <a:latin typeface="Arial" charset="0"/>
        <a:ea typeface="ＤＨＰ平成明朝体W7" pitchFamily="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FFFF"/>
    <a:srgbClr val="92D050"/>
    <a:srgbClr val="CCFFCC"/>
    <a:srgbClr val="FCEFE8"/>
    <a:srgbClr val="FBEDE5"/>
    <a:srgbClr val="FFF7E1"/>
    <a:srgbClr val="FFFAEB"/>
    <a:srgbClr val="E6AF00"/>
    <a:srgbClr val="FFF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4" autoAdjust="0"/>
    <p:restoredTop sz="99460" autoAdjust="0"/>
  </p:normalViewPr>
  <p:slideViewPr>
    <p:cSldViewPr>
      <p:cViewPr>
        <p:scale>
          <a:sx n="100" d="100"/>
          <a:sy n="100" d="100"/>
        </p:scale>
        <p:origin x="102" y="135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DL37000001\personal37\nishiokatka\redirects\Desktop\&#22320;&#21172;&#23529;\&#30456;&#35527;&#20214;&#25968;&#38598;&#35336;&#34920;&#65288;H27&#26481;&#20140;&#23616;&#65289;&#65288;&#25913;&#65289;.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oleObject" Target="file:///E:\Usr\AKUCVA\WJWorkArea\V3\1\Work\&#12464;&#12521;&#12501;&#20316;&#25104;&#29992;(&#21442;&#29031;)_20141113151056.xlsx" TargetMode="Externa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SDL37000001\personal37\nishiokatka\redirects\Desktop\&#22320;&#21172;&#23529;\&#30456;&#35527;&#20214;&#25968;&#38598;&#35336;&#34920;&#65288;H27&#26481;&#20140;&#23616;&#65289;&#65288;&#25913;&#6528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embeddings/oleObject3.bin"/></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embeddings/oleObject4.bin"/></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embeddings/oleObject5.bin"/></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10.90.1.40\shared_folder\13&#26481;&#20140;\&#21508;&#31278;&#32113;&#35336;&amp;&#20250;&#35696;&#36039;&#26009;\&#22320;&#21172;&#23529;&#36039;&#26009;\H28.3\&#12304;&#32946;&#20171;&#12305;2801&#26045;&#34892;&#29366;&#27841;&#12464;&#12521;&#12501;%20(&#36028;&#12426;&#20184;&#12369;&#29992;).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10.90.1.40\shared_folder\13&#26481;&#20140;\&#21508;&#31278;&#32113;&#35336;&amp;&#20250;&#35696;&#36039;&#26009;\&#22320;&#21172;&#23529;&#36039;&#26009;\H28.3\27.09&#12288;&#27425;&#19990;&#20195;&#20214;&#25968;.xls"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10.90.1.40\shared_folder\13&#26481;&#20140;\&#21508;&#31278;&#32113;&#35336;&amp;&#20250;&#35696;&#36039;&#26009;\&#22320;&#21172;&#23529;&#36039;&#26009;\H28.3\27.09&#12288;&#27425;&#19990;&#20195;&#20214;&#25968;.xls"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embeddings/oleObject6.bin"/></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xml.rels><?xml version="1.0" encoding="UTF-8" standalone="yes"?>
<Relationships xmlns="http://schemas.openxmlformats.org/package/2006/relationships"><Relationship Id="rId1" Type="http://schemas.openxmlformats.org/officeDocument/2006/relationships/oleObject" Target="file:///\\SDL37000001\personal37\nishiokatka\redirects\Desktop\&#22320;&#21172;&#23529;\&#30456;&#35527;&#20214;&#25968;&#38598;&#35336;&#34920;&#65288;H27&#26481;&#20140;&#23616;&#65289;&#65288;&#25913;&#65289;.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460988115258596"/>
          <c:y val="9.7039490294506411E-2"/>
          <c:w val="0.71723047511690807"/>
          <c:h val="0.90296023603618814"/>
        </c:manualLayout>
      </c:layout>
      <c:pie3DChart>
        <c:varyColors val="1"/>
        <c:ser>
          <c:idx val="0"/>
          <c:order val="0"/>
          <c:dLbls>
            <c:dLbl>
              <c:idx val="2"/>
              <c:layout>
                <c:manualLayout>
                  <c:x val="-0.20627005212219404"/>
                  <c:y val="4.2830423999915636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'グラフ（FM）'!$Z$10:$Z$12</c:f>
              <c:strCache>
                <c:ptCount val="3"/>
                <c:pt idx="0">
                  <c:v>労働者</c:v>
                </c:pt>
                <c:pt idx="1">
                  <c:v>事業主</c:v>
                </c:pt>
                <c:pt idx="2">
                  <c:v>その他</c:v>
                </c:pt>
              </c:strCache>
            </c:strRef>
          </c:cat>
          <c:val>
            <c:numRef>
              <c:f>'グラフ（FM）'!$AB$10:$AB$12</c:f>
              <c:numCache>
                <c:formatCode>0.0%</c:formatCode>
                <c:ptCount val="3"/>
                <c:pt idx="0">
                  <c:v>0.50231888567541716</c:v>
                </c:pt>
                <c:pt idx="1">
                  <c:v>0.4209435012395481</c:v>
                </c:pt>
                <c:pt idx="2">
                  <c:v>7.6737613085034767E-2</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44465451360394"/>
          <c:y val="0.14208997714914981"/>
          <c:w val="0.58181248642132855"/>
          <c:h val="0.50100804333115234"/>
        </c:manualLayout>
      </c:layout>
      <c:barChart>
        <c:barDir val="col"/>
        <c:grouping val="clustered"/>
        <c:varyColors val="0"/>
        <c:ser>
          <c:idx val="0"/>
          <c:order val="0"/>
          <c:tx>
            <c:strRef>
              <c:f>審議会!$M$9</c:f>
              <c:strCache>
                <c:ptCount val="1"/>
                <c:pt idx="0">
                  <c:v>H26</c:v>
                </c:pt>
              </c:strCache>
            </c:strRef>
          </c:tx>
          <c:spPr>
            <a:solidFill>
              <a:schemeClr val="tx2">
                <a:lumMod val="60000"/>
                <a:lumOff val="40000"/>
              </a:schemeClr>
            </a:solidFill>
          </c:spPr>
          <c:invertIfNegative val="0"/>
          <c:dLbls>
            <c:dLbl>
              <c:idx val="0"/>
              <c:layout>
                <c:manualLayout>
                  <c:x val="-1.6326544604676883E-2"/>
                  <c:y val="7.7285657110219745E-3"/>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審議会!$N$8</c:f>
              <c:strCache>
                <c:ptCount val="1"/>
                <c:pt idx="0">
                  <c:v>全業種</c:v>
                </c:pt>
              </c:strCache>
            </c:strRef>
          </c:cat>
          <c:val>
            <c:numRef>
              <c:f>審議会!$N$9</c:f>
              <c:numCache>
                <c:formatCode>#,##0_);[Red]\(#,##0\)</c:formatCode>
                <c:ptCount val="1"/>
                <c:pt idx="0">
                  <c:v>9106</c:v>
                </c:pt>
              </c:numCache>
            </c:numRef>
          </c:val>
        </c:ser>
        <c:ser>
          <c:idx val="1"/>
          <c:order val="1"/>
          <c:tx>
            <c:strRef>
              <c:f>審議会!$M$10</c:f>
              <c:strCache>
                <c:ptCount val="1"/>
                <c:pt idx="0">
                  <c:v>H27</c:v>
                </c:pt>
              </c:strCache>
            </c:strRef>
          </c:tx>
          <c:spPr>
            <a:solidFill>
              <a:schemeClr val="bg2">
                <a:lumMod val="50000"/>
              </a:schemeClr>
            </a:solidFill>
          </c:spPr>
          <c:invertIfNegative val="0"/>
          <c:dLbls>
            <c:dLbl>
              <c:idx val="0"/>
              <c:layout>
                <c:manualLayout>
                  <c:x val="5.4421815348923109E-3"/>
                  <c:y val="-7.1172482588660879E-2"/>
                </c:manualLayout>
              </c:layout>
              <c:showLegendKey val="0"/>
              <c:showVal val="1"/>
              <c:showCatName val="0"/>
              <c:showSerName val="0"/>
              <c:showPercent val="0"/>
              <c:showBubbleSize val="0"/>
            </c:dLbl>
            <c:txPr>
              <a:bodyPr/>
              <a:lstStyle/>
              <a:p>
                <a:pPr>
                  <a:defRPr sz="1200">
                    <a:solidFill>
                      <a:srgbClr val="FF0000"/>
                    </a:solidFill>
                  </a:defRPr>
                </a:pPr>
                <a:endParaRPr lang="ja-JP"/>
              </a:p>
            </c:txPr>
            <c:showLegendKey val="0"/>
            <c:showVal val="1"/>
            <c:showCatName val="0"/>
            <c:showSerName val="0"/>
            <c:showPercent val="0"/>
            <c:showBubbleSize val="0"/>
            <c:showLeaderLines val="0"/>
          </c:dLbls>
          <c:cat>
            <c:strRef>
              <c:f>審議会!$N$8</c:f>
              <c:strCache>
                <c:ptCount val="1"/>
                <c:pt idx="0">
                  <c:v>全業種</c:v>
                </c:pt>
              </c:strCache>
            </c:strRef>
          </c:cat>
          <c:val>
            <c:numRef>
              <c:f>審議会!$N$10</c:f>
              <c:numCache>
                <c:formatCode>#,##0_);[Red]\(#,##0\)</c:formatCode>
                <c:ptCount val="1"/>
                <c:pt idx="0">
                  <c:v>8658</c:v>
                </c:pt>
              </c:numCache>
            </c:numRef>
          </c:val>
        </c:ser>
        <c:dLbls>
          <c:showLegendKey val="0"/>
          <c:showVal val="0"/>
          <c:showCatName val="0"/>
          <c:showSerName val="0"/>
          <c:showPercent val="0"/>
          <c:showBubbleSize val="0"/>
        </c:dLbls>
        <c:gapWidth val="150"/>
        <c:axId val="136872320"/>
        <c:axId val="136873856"/>
      </c:barChart>
      <c:catAx>
        <c:axId val="136872320"/>
        <c:scaling>
          <c:orientation val="minMax"/>
        </c:scaling>
        <c:delete val="0"/>
        <c:axPos val="b"/>
        <c:majorTickMark val="none"/>
        <c:minorTickMark val="none"/>
        <c:tickLblPos val="nextTo"/>
        <c:crossAx val="136873856"/>
        <c:crosses val="autoZero"/>
        <c:auto val="1"/>
        <c:lblAlgn val="ctr"/>
        <c:lblOffset val="100"/>
        <c:noMultiLvlLbl val="0"/>
      </c:catAx>
      <c:valAx>
        <c:axId val="136873856"/>
        <c:scaling>
          <c:orientation val="minMax"/>
          <c:max val="10000"/>
          <c:min val="8000"/>
        </c:scaling>
        <c:delete val="0"/>
        <c:axPos val="l"/>
        <c:majorGridlines/>
        <c:numFmt formatCode="#,##0_);[Red]\(#,##0\)" sourceLinked="1"/>
        <c:majorTickMark val="none"/>
        <c:minorTickMark val="none"/>
        <c:tickLblPos val="nextTo"/>
        <c:crossAx val="136872320"/>
        <c:crosses val="autoZero"/>
        <c:crossBetween val="between"/>
        <c:majorUnit val="500"/>
      </c:valAx>
    </c:plotArea>
    <c:legend>
      <c:legendPos val="r"/>
      <c:legendEntry>
        <c:idx val="1"/>
        <c:txPr>
          <a:bodyPr/>
          <a:lstStyle/>
          <a:p>
            <a:pPr>
              <a:defRPr>
                <a:solidFill>
                  <a:srgbClr val="FF0000"/>
                </a:solidFill>
              </a:defRPr>
            </a:pPr>
            <a:endParaRPr lang="ja-JP"/>
          </a:p>
        </c:txPr>
      </c:legendEntry>
      <c:layout>
        <c:manualLayout>
          <c:xMode val="edge"/>
          <c:yMode val="edge"/>
          <c:x val="0.68381439504152985"/>
          <c:y val="0.74527162996660401"/>
          <c:w val="0.25720135600309046"/>
          <c:h val="0.16743438320209975"/>
        </c:manualLayout>
      </c:layout>
      <c:overlay val="0"/>
      <c:spPr>
        <a:solidFill>
          <a:schemeClr val="bg1"/>
        </a:solidFill>
        <a:ln>
          <a:solidFill>
            <a:schemeClr val="accent1">
              <a:shade val="95000"/>
              <a:satMod val="105000"/>
            </a:schemeClr>
          </a:solidFill>
        </a:ln>
      </c:sp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31980427573154"/>
          <c:y val="1.3055328948994789E-2"/>
          <c:w val="0.69220394357513182"/>
          <c:h val="0.7856901346003099"/>
        </c:manualLayout>
      </c:layout>
      <c:barChart>
        <c:barDir val="bar"/>
        <c:grouping val="clustered"/>
        <c:varyColors val="0"/>
        <c:ser>
          <c:idx val="0"/>
          <c:order val="0"/>
          <c:tx>
            <c:strRef>
              <c:f>Sheet1!$B$1</c:f>
              <c:strCache>
                <c:ptCount val="1"/>
                <c:pt idx="0">
                  <c:v>300人～
平成25年</c:v>
                </c:pt>
              </c:strCache>
            </c:strRef>
          </c:tx>
          <c:spPr>
            <a:scene3d>
              <a:camera prst="orthographicFront"/>
              <a:lightRig rig="threePt" dir="t"/>
            </a:scene3d>
            <a:sp3d>
              <a:bevelT w="190500" h="38100"/>
            </a:sp3d>
          </c:spPr>
          <c:invertIfNegative val="0"/>
          <c:cat>
            <c:numRef>
              <c:f>Sheet1!$A$2:$A$3</c:f>
              <c:numCache>
                <c:formatCode>General</c:formatCode>
                <c:ptCount val="2"/>
              </c:numCache>
            </c:numRef>
          </c:cat>
          <c:val>
            <c:numRef>
              <c:f>Sheet1!$B$2:$B$3</c:f>
              <c:numCache>
                <c:formatCode>General</c:formatCode>
                <c:ptCount val="2"/>
                <c:pt idx="0">
                  <c:v>82.1</c:v>
                </c:pt>
                <c:pt idx="1">
                  <c:v>81.400000000000006</c:v>
                </c:pt>
              </c:numCache>
            </c:numRef>
          </c:val>
        </c:ser>
        <c:ser>
          <c:idx val="1"/>
          <c:order val="1"/>
          <c:tx>
            <c:strRef>
              <c:f>Sheet1!$C$1</c:f>
              <c:strCache>
                <c:ptCount val="1"/>
                <c:pt idx="0">
                  <c:v>ない</c:v>
                </c:pt>
              </c:strCache>
            </c:strRef>
          </c:tx>
          <c:spPr>
            <a:noFill/>
          </c:spPr>
          <c:invertIfNegative val="0"/>
          <c:cat>
            <c:numRef>
              <c:f>Sheet1!$A$2:$A$3</c:f>
              <c:numCache>
                <c:formatCode>General</c:formatCode>
                <c:ptCount val="2"/>
              </c:numCache>
            </c:numRef>
          </c:cat>
          <c:val>
            <c:numRef>
              <c:f>Sheet1!$C$2:$C$3</c:f>
              <c:numCache>
                <c:formatCode>General</c:formatCode>
                <c:ptCount val="2"/>
                <c:pt idx="0">
                  <c:v>17.899999999999999</c:v>
                </c:pt>
                <c:pt idx="1">
                  <c:v>18.600000000000001</c:v>
                </c:pt>
              </c:numCache>
            </c:numRef>
          </c:val>
        </c:ser>
        <c:ser>
          <c:idx val="2"/>
          <c:order val="2"/>
          <c:tx>
            <c:strRef>
              <c:f>Sheet1!$D$1</c:f>
              <c:strCache>
                <c:ptCount val="1"/>
                <c:pt idx="0">
                  <c:v>150～299人平成26年</c:v>
                </c:pt>
              </c:strCache>
            </c:strRef>
          </c:tx>
          <c:spPr>
            <a:scene3d>
              <a:camera prst="orthographicFront"/>
              <a:lightRig rig="threePt" dir="t"/>
            </a:scene3d>
            <a:sp3d>
              <a:bevelT w="190500" h="38100"/>
            </a:sp3d>
          </c:spPr>
          <c:invertIfNegative val="0"/>
          <c:cat>
            <c:numRef>
              <c:f>Sheet1!$A$2:$A$3</c:f>
              <c:numCache>
                <c:formatCode>General</c:formatCode>
                <c:ptCount val="2"/>
              </c:numCache>
            </c:numRef>
          </c:cat>
          <c:val>
            <c:numRef>
              <c:f>Sheet1!$D$2:$D$3</c:f>
              <c:numCache>
                <c:formatCode>General</c:formatCode>
                <c:ptCount val="2"/>
                <c:pt idx="0">
                  <c:v>69.2</c:v>
                </c:pt>
                <c:pt idx="1">
                  <c:v>68.7</c:v>
                </c:pt>
              </c:numCache>
            </c:numRef>
          </c:val>
        </c:ser>
        <c:ser>
          <c:idx val="3"/>
          <c:order val="3"/>
          <c:tx>
            <c:strRef>
              <c:f>Sheet1!$E$1</c:f>
              <c:strCache>
                <c:ptCount val="1"/>
                <c:pt idx="0">
                  <c:v>列1</c:v>
                </c:pt>
              </c:strCache>
            </c:strRef>
          </c:tx>
          <c:invertIfNegative val="0"/>
          <c:cat>
            <c:numRef>
              <c:f>Sheet1!$A$2:$A$3</c:f>
              <c:numCache>
                <c:formatCode>General</c:formatCode>
                <c:ptCount val="2"/>
              </c:numCache>
            </c:numRef>
          </c:cat>
          <c:val>
            <c:numRef>
              <c:f>Sheet1!$E$2:$E$3</c:f>
              <c:numCache>
                <c:formatCode>General</c:formatCode>
                <c:ptCount val="2"/>
              </c:numCache>
            </c:numRef>
          </c:val>
        </c:ser>
        <c:ser>
          <c:idx val="4"/>
          <c:order val="4"/>
          <c:tx>
            <c:strRef>
              <c:f>Sheet1!$F$1</c:f>
              <c:strCache>
                <c:ptCount val="1"/>
                <c:pt idx="0">
                  <c:v>100～149人平成27年</c:v>
                </c:pt>
              </c:strCache>
            </c:strRef>
          </c:tx>
          <c:spPr>
            <a:solidFill>
              <a:srgbClr val="FF0000"/>
            </a:solidFill>
          </c:spPr>
          <c:invertIfNegative val="0"/>
          <c:cat>
            <c:numRef>
              <c:f>Sheet1!$A$2:$A$3</c:f>
              <c:numCache>
                <c:formatCode>General</c:formatCode>
                <c:ptCount val="2"/>
              </c:numCache>
            </c:numRef>
          </c:cat>
          <c:val>
            <c:numRef>
              <c:f>Sheet1!$F$2:$F$3</c:f>
              <c:numCache>
                <c:formatCode>General</c:formatCode>
                <c:ptCount val="2"/>
                <c:pt idx="0">
                  <c:v>61.7</c:v>
                </c:pt>
                <c:pt idx="1">
                  <c:v>62.1</c:v>
                </c:pt>
              </c:numCache>
            </c:numRef>
          </c:val>
        </c:ser>
        <c:dLbls>
          <c:showLegendKey val="0"/>
          <c:showVal val="0"/>
          <c:showCatName val="0"/>
          <c:showSerName val="0"/>
          <c:showPercent val="0"/>
          <c:showBubbleSize val="0"/>
        </c:dLbls>
        <c:gapWidth val="150"/>
        <c:axId val="137097216"/>
        <c:axId val="137098752"/>
      </c:barChart>
      <c:catAx>
        <c:axId val="137097216"/>
        <c:scaling>
          <c:orientation val="minMax"/>
        </c:scaling>
        <c:delete val="0"/>
        <c:axPos val="l"/>
        <c:numFmt formatCode="General" sourceLinked="1"/>
        <c:majorTickMark val="out"/>
        <c:minorTickMark val="none"/>
        <c:tickLblPos val="nextTo"/>
        <c:crossAx val="137098752"/>
        <c:crosses val="autoZero"/>
        <c:auto val="1"/>
        <c:lblAlgn val="ctr"/>
        <c:lblOffset val="100"/>
        <c:noMultiLvlLbl val="0"/>
      </c:catAx>
      <c:valAx>
        <c:axId val="137098752"/>
        <c:scaling>
          <c:orientation val="minMax"/>
        </c:scaling>
        <c:delete val="0"/>
        <c:axPos val="b"/>
        <c:majorGridlines/>
        <c:numFmt formatCode="General" sourceLinked="1"/>
        <c:majorTickMark val="out"/>
        <c:minorTickMark val="none"/>
        <c:tickLblPos val="nextTo"/>
        <c:txPr>
          <a:bodyPr/>
          <a:lstStyle/>
          <a:p>
            <a:pPr>
              <a:defRPr sz="1050"/>
            </a:pPr>
            <a:endParaRPr lang="ja-JP"/>
          </a:p>
        </c:txPr>
        <c:crossAx val="137097216"/>
        <c:crosses val="autoZero"/>
        <c:crossBetween val="between"/>
      </c:valAx>
    </c:plotArea>
    <c:legend>
      <c:legendPos val="r"/>
      <c:legendEntry>
        <c:idx val="1"/>
        <c:delete val="1"/>
      </c:legendEntry>
      <c:legendEntry>
        <c:idx val="3"/>
        <c:delete val="1"/>
      </c:legendEntry>
      <c:layout>
        <c:manualLayout>
          <c:xMode val="edge"/>
          <c:yMode val="edge"/>
          <c:x val="0.79810655370013295"/>
          <c:y val="3.5830696230884737E-2"/>
          <c:w val="0.19921672801518375"/>
          <c:h val="0.7291759248972336"/>
        </c:manualLayout>
      </c:layout>
      <c:overlay val="0"/>
      <c:txPr>
        <a:bodyPr/>
        <a:lstStyle/>
        <a:p>
          <a:pPr>
            <a:defRPr sz="900" baseline="0"/>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a:t>東京最低賃金の推移</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39459584"/>
        <c:axId val="139539200"/>
      </c:barChart>
      <c:catAx>
        <c:axId val="139459584"/>
        <c:scaling>
          <c:orientation val="minMax"/>
        </c:scaling>
        <c:delete val="0"/>
        <c:axPos val="b"/>
        <c:majorTickMark val="out"/>
        <c:minorTickMark val="none"/>
        <c:tickLblPos val="nextTo"/>
        <c:crossAx val="139539200"/>
        <c:crosses val="autoZero"/>
        <c:auto val="1"/>
        <c:lblAlgn val="ctr"/>
        <c:lblOffset val="100"/>
        <c:noMultiLvlLbl val="0"/>
      </c:catAx>
      <c:valAx>
        <c:axId val="139539200"/>
        <c:scaling>
          <c:orientation val="minMax"/>
          <c:min val="500"/>
        </c:scaling>
        <c:delete val="0"/>
        <c:axPos val="l"/>
        <c:majorGridlines>
          <c:spPr>
            <a:ln>
              <a:prstDash val="sysDot"/>
            </a:ln>
          </c:spPr>
        </c:majorGridlines>
        <c:numFmt formatCode="General" sourceLinked="1"/>
        <c:majorTickMark val="out"/>
        <c:minorTickMark val="none"/>
        <c:tickLblPos val="nextTo"/>
        <c:crossAx val="139459584"/>
        <c:crosses val="autoZero"/>
        <c:crossBetween val="between"/>
        <c:majorUnit val="100"/>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'[Microsoft PowerPoint 内のグラフ]有効求人倍率'!$B$1</c:f>
              <c:strCache>
                <c:ptCount val="1"/>
                <c:pt idx="0">
                  <c:v>２６年</c:v>
                </c:pt>
              </c:strCache>
            </c:strRef>
          </c:tx>
          <c:spPr>
            <a:ln>
              <a:solidFill>
                <a:srgbClr val="0070C0"/>
              </a:solidFill>
            </a:ln>
          </c:spPr>
          <c:marker>
            <c:symbol val="diamond"/>
            <c:size val="7"/>
            <c:spPr>
              <a:noFill/>
              <a:ln w="15875">
                <a:solidFill>
                  <a:srgbClr val="0070C0"/>
                </a:solidFill>
              </a:ln>
            </c:spPr>
          </c:marker>
          <c:dLbls>
            <c:dLbl>
              <c:idx val="9"/>
              <c:spPr>
                <a:ln>
                  <a:solidFill>
                    <a:schemeClr val="tx1"/>
                  </a:solidFill>
                </a:ln>
              </c:spPr>
              <c:txPr>
                <a:bodyPr/>
                <a:lstStyle/>
                <a:p>
                  <a:pPr>
                    <a:defRPr sz="1100" b="1"/>
                  </a:pPr>
                  <a:endParaRPr lang="ja-JP"/>
                </a:p>
              </c:txPr>
              <c:dLblPos val="b"/>
              <c:showLegendKey val="0"/>
              <c:showVal val="1"/>
              <c:showCatName val="0"/>
              <c:showSerName val="0"/>
              <c:showPercent val="0"/>
              <c:showBubbleSize val="0"/>
            </c:dLbl>
            <c:txPr>
              <a:bodyPr/>
              <a:lstStyle/>
              <a:p>
                <a:pPr>
                  <a:defRPr b="1"/>
                </a:pPr>
                <a:endParaRPr lang="ja-JP"/>
              </a:p>
            </c:txPr>
            <c:dLblPos val="b"/>
            <c:showLegendKey val="0"/>
            <c:showVal val="1"/>
            <c:showCatName val="0"/>
            <c:showSerName val="0"/>
            <c:showPercent val="0"/>
            <c:showBubbleSize val="0"/>
            <c:showLeaderLines val="0"/>
          </c:dLbls>
          <c:cat>
            <c:strRef>
              <c:f>'[Microsoft PowerPoint 内のグラフ]有効求人倍率'!$A$2:$A$11</c:f>
              <c:strCache>
                <c:ptCount val="10"/>
                <c:pt idx="0">
                  <c:v>４月</c:v>
                </c:pt>
                <c:pt idx="1">
                  <c:v>５月</c:v>
                </c:pt>
                <c:pt idx="2">
                  <c:v>６月</c:v>
                </c:pt>
                <c:pt idx="3">
                  <c:v>７月</c:v>
                </c:pt>
                <c:pt idx="4">
                  <c:v>８月</c:v>
                </c:pt>
                <c:pt idx="5">
                  <c:v>９月</c:v>
                </c:pt>
                <c:pt idx="6">
                  <c:v>10月</c:v>
                </c:pt>
                <c:pt idx="7">
                  <c:v>11月</c:v>
                </c:pt>
                <c:pt idx="8">
                  <c:v>12月</c:v>
                </c:pt>
                <c:pt idx="9">
                  <c:v>1月</c:v>
                </c:pt>
              </c:strCache>
            </c:strRef>
          </c:cat>
          <c:val>
            <c:numRef>
              <c:f>'[Microsoft PowerPoint 内のグラフ]有効求人倍率'!$B$2:$B$11</c:f>
              <c:numCache>
                <c:formatCode>0.00_ </c:formatCode>
                <c:ptCount val="10"/>
                <c:pt idx="0">
                  <c:v>1.54</c:v>
                </c:pt>
                <c:pt idx="1">
                  <c:v>1.55</c:v>
                </c:pt>
                <c:pt idx="2">
                  <c:v>1.57</c:v>
                </c:pt>
                <c:pt idx="3">
                  <c:v>1.6</c:v>
                </c:pt>
                <c:pt idx="4">
                  <c:v>1.6</c:v>
                </c:pt>
                <c:pt idx="5">
                  <c:v>1.6</c:v>
                </c:pt>
                <c:pt idx="6">
                  <c:v>1.6</c:v>
                </c:pt>
                <c:pt idx="7">
                  <c:v>1.6300000000000001</c:v>
                </c:pt>
                <c:pt idx="8">
                  <c:v>1.6600000000000001</c:v>
                </c:pt>
                <c:pt idx="9">
                  <c:v>1.6600000000000001</c:v>
                </c:pt>
              </c:numCache>
            </c:numRef>
          </c:val>
          <c:smooth val="0"/>
        </c:ser>
        <c:ser>
          <c:idx val="1"/>
          <c:order val="1"/>
          <c:tx>
            <c:strRef>
              <c:f>'[Microsoft PowerPoint 内のグラフ]有効求人倍率'!$C$1</c:f>
              <c:strCache>
                <c:ptCount val="1"/>
                <c:pt idx="0">
                  <c:v>２７年</c:v>
                </c:pt>
              </c:strCache>
            </c:strRef>
          </c:tx>
          <c:spPr>
            <a:ln>
              <a:solidFill>
                <a:srgbClr val="FF0000"/>
              </a:solidFill>
            </a:ln>
          </c:spPr>
          <c:marker>
            <c:symbol val="square"/>
            <c:size val="7"/>
            <c:spPr>
              <a:noFill/>
              <a:ln w="12700">
                <a:solidFill>
                  <a:srgbClr val="FF0000"/>
                </a:solidFill>
              </a:ln>
            </c:spPr>
          </c:marker>
          <c:dLbls>
            <c:dLbl>
              <c:idx val="5"/>
              <c:spPr>
                <a:ln>
                  <a:noFill/>
                </a:ln>
              </c:spPr>
              <c:txPr>
                <a:bodyPr/>
                <a:lstStyle/>
                <a:p>
                  <a:pPr>
                    <a:defRPr sz="1100" b="1"/>
                  </a:pPr>
                  <a:endParaRPr lang="ja-JP"/>
                </a:p>
              </c:txPr>
              <c:dLblPos val="b"/>
              <c:showLegendKey val="0"/>
              <c:showVal val="1"/>
              <c:showCatName val="0"/>
              <c:showSerName val="0"/>
              <c:showPercent val="0"/>
              <c:showBubbleSize val="0"/>
            </c:dLbl>
            <c:dLbl>
              <c:idx val="9"/>
              <c:spPr>
                <a:ln>
                  <a:solidFill>
                    <a:schemeClr val="tx1"/>
                  </a:solidFill>
                </a:ln>
              </c:spPr>
              <c:txPr>
                <a:bodyPr/>
                <a:lstStyle/>
                <a:p>
                  <a:pPr>
                    <a:defRPr sz="1100" b="1"/>
                  </a:pPr>
                  <a:endParaRPr lang="ja-JP"/>
                </a:p>
              </c:txPr>
              <c:dLblPos val="b"/>
              <c:showLegendKey val="0"/>
              <c:showVal val="1"/>
              <c:showCatName val="0"/>
              <c:showSerName val="0"/>
              <c:showPercent val="0"/>
              <c:showBubbleSize val="0"/>
            </c:dLbl>
            <c:spPr>
              <a:ln>
                <a:noFill/>
              </a:ln>
            </c:spPr>
            <c:txPr>
              <a:bodyPr/>
              <a:lstStyle/>
              <a:p>
                <a:pPr>
                  <a:defRPr b="1"/>
                </a:pPr>
                <a:endParaRPr lang="ja-JP"/>
              </a:p>
            </c:txPr>
            <c:dLblPos val="b"/>
            <c:showLegendKey val="0"/>
            <c:showVal val="1"/>
            <c:showCatName val="0"/>
            <c:showSerName val="0"/>
            <c:showPercent val="0"/>
            <c:showBubbleSize val="0"/>
            <c:showLeaderLines val="0"/>
          </c:dLbls>
          <c:cat>
            <c:strRef>
              <c:f>'[Microsoft PowerPoint 内のグラフ]有効求人倍率'!$A$2:$A$11</c:f>
              <c:strCache>
                <c:ptCount val="10"/>
                <c:pt idx="0">
                  <c:v>４月</c:v>
                </c:pt>
                <c:pt idx="1">
                  <c:v>５月</c:v>
                </c:pt>
                <c:pt idx="2">
                  <c:v>６月</c:v>
                </c:pt>
                <c:pt idx="3">
                  <c:v>７月</c:v>
                </c:pt>
                <c:pt idx="4">
                  <c:v>８月</c:v>
                </c:pt>
                <c:pt idx="5">
                  <c:v>９月</c:v>
                </c:pt>
                <c:pt idx="6">
                  <c:v>10月</c:v>
                </c:pt>
                <c:pt idx="7">
                  <c:v>11月</c:v>
                </c:pt>
                <c:pt idx="8">
                  <c:v>12月</c:v>
                </c:pt>
                <c:pt idx="9">
                  <c:v>1月</c:v>
                </c:pt>
              </c:strCache>
            </c:strRef>
          </c:cat>
          <c:val>
            <c:numRef>
              <c:f>'[Microsoft PowerPoint 内のグラフ]有効求人倍率'!$C$2:$C$11</c:f>
              <c:numCache>
                <c:formatCode>0.00_ </c:formatCode>
                <c:ptCount val="10"/>
                <c:pt idx="0">
                  <c:v>1.6900000000000019</c:v>
                </c:pt>
                <c:pt idx="1">
                  <c:v>1.7200000000000009</c:v>
                </c:pt>
                <c:pt idx="2">
                  <c:v>1.7400000000000009</c:v>
                </c:pt>
                <c:pt idx="3">
                  <c:v>1.7600000000000009</c:v>
                </c:pt>
                <c:pt idx="4">
                  <c:v>1.81</c:v>
                </c:pt>
                <c:pt idx="5">
                  <c:v>1.81</c:v>
                </c:pt>
                <c:pt idx="6">
                  <c:v>1.82</c:v>
                </c:pt>
                <c:pt idx="7">
                  <c:v>1.84</c:v>
                </c:pt>
                <c:pt idx="8">
                  <c:v>1.87</c:v>
                </c:pt>
                <c:pt idx="9">
                  <c:v>1.8800000000000001</c:v>
                </c:pt>
              </c:numCache>
            </c:numRef>
          </c:val>
          <c:smooth val="0"/>
        </c:ser>
        <c:dLbls>
          <c:showLegendKey val="0"/>
          <c:showVal val="0"/>
          <c:showCatName val="0"/>
          <c:showSerName val="0"/>
          <c:showPercent val="0"/>
          <c:showBubbleSize val="0"/>
        </c:dLbls>
        <c:marker val="1"/>
        <c:smooth val="0"/>
        <c:axId val="112751360"/>
        <c:axId val="112752896"/>
      </c:lineChart>
      <c:catAx>
        <c:axId val="112751360"/>
        <c:scaling>
          <c:orientation val="minMax"/>
        </c:scaling>
        <c:delete val="0"/>
        <c:axPos val="b"/>
        <c:majorTickMark val="out"/>
        <c:minorTickMark val="none"/>
        <c:tickLblPos val="nextTo"/>
        <c:txPr>
          <a:bodyPr/>
          <a:lstStyle/>
          <a:p>
            <a:pPr>
              <a:defRPr b="1"/>
            </a:pPr>
            <a:endParaRPr lang="ja-JP"/>
          </a:p>
        </c:txPr>
        <c:crossAx val="112752896"/>
        <c:crosses val="autoZero"/>
        <c:auto val="1"/>
        <c:lblAlgn val="ctr"/>
        <c:lblOffset val="100"/>
        <c:noMultiLvlLbl val="0"/>
      </c:catAx>
      <c:valAx>
        <c:axId val="112752896"/>
        <c:scaling>
          <c:orientation val="minMax"/>
          <c:min val="1.4"/>
        </c:scaling>
        <c:delete val="0"/>
        <c:axPos val="l"/>
        <c:majorGridlines/>
        <c:numFmt formatCode="0.00_ " sourceLinked="1"/>
        <c:majorTickMark val="out"/>
        <c:minorTickMark val="none"/>
        <c:tickLblPos val="nextTo"/>
        <c:spPr>
          <a:ln>
            <a:solidFill>
              <a:schemeClr val="accent6">
                <a:lumMod val="75000"/>
              </a:schemeClr>
            </a:solidFill>
          </a:ln>
        </c:spPr>
        <c:crossAx val="112751360"/>
        <c:crosses val="autoZero"/>
        <c:crossBetween val="between"/>
        <c:majorUnit val="0.1"/>
      </c:valAx>
      <c:spPr>
        <a:solidFill>
          <a:schemeClr val="accent6">
            <a:lumMod val="20000"/>
            <a:lumOff val="80000"/>
          </a:schemeClr>
        </a:solidFill>
        <a:ln>
          <a:solidFill>
            <a:schemeClr val="accent6">
              <a:lumMod val="75000"/>
            </a:schemeClr>
          </a:solidFill>
        </a:ln>
      </c:spPr>
    </c:plotArea>
    <c:plotVisOnly val="1"/>
    <c:dispBlanksAs val="gap"/>
    <c:showDLblsOverMax val="0"/>
  </c:chart>
  <c:spPr>
    <a:ln>
      <a:noFill/>
    </a:ln>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rgbClr val="FFC000"/>
            </a:solidFill>
          </c:spPr>
          <c:invertIfNegative val="0"/>
          <c:dLbls>
            <c:txPr>
              <a:bodyPr/>
              <a:lstStyle/>
              <a:p>
                <a:pPr>
                  <a:defRPr sz="800"/>
                </a:pPr>
                <a:endParaRPr lang="ja-JP"/>
              </a:p>
            </c:txPr>
            <c:showLegendKey val="0"/>
            <c:showVal val="1"/>
            <c:showCatName val="0"/>
            <c:showSerName val="0"/>
            <c:showPercent val="0"/>
            <c:showBubbleSize val="0"/>
            <c:showLeaderLines val="0"/>
          </c:dLbls>
          <c:cat>
            <c:strRef>
              <c:f>一般型!$A$4:$A$7</c:f>
              <c:strCache>
                <c:ptCount val="4"/>
                <c:pt idx="0">
                  <c:v>H24</c:v>
                </c:pt>
                <c:pt idx="1">
                  <c:v>H25</c:v>
                </c:pt>
                <c:pt idx="2">
                  <c:v>H26</c:v>
                </c:pt>
                <c:pt idx="3">
                  <c:v>H27(4月～1月）</c:v>
                </c:pt>
              </c:strCache>
            </c:strRef>
          </c:cat>
          <c:val>
            <c:numRef>
              <c:f>一般型!$B$4:$B$7</c:f>
              <c:numCache>
                <c:formatCode>#,##0_ </c:formatCode>
                <c:ptCount val="4"/>
                <c:pt idx="0">
                  <c:v>861</c:v>
                </c:pt>
                <c:pt idx="1">
                  <c:v>1353</c:v>
                </c:pt>
                <c:pt idx="2">
                  <c:v>2049</c:v>
                </c:pt>
                <c:pt idx="3">
                  <c:v>1327</c:v>
                </c:pt>
              </c:numCache>
            </c:numRef>
          </c:val>
        </c:ser>
        <c:ser>
          <c:idx val="1"/>
          <c:order val="1"/>
          <c:spPr>
            <a:solidFill>
              <a:srgbClr val="92D050"/>
            </a:solidFill>
          </c:spPr>
          <c:invertIfNegative val="0"/>
          <c:dLbls>
            <c:txPr>
              <a:bodyPr/>
              <a:lstStyle/>
              <a:p>
                <a:pPr>
                  <a:defRPr sz="900"/>
                </a:pPr>
                <a:endParaRPr lang="ja-JP"/>
              </a:p>
            </c:txPr>
            <c:showLegendKey val="0"/>
            <c:showVal val="1"/>
            <c:showCatName val="0"/>
            <c:showSerName val="0"/>
            <c:showPercent val="0"/>
            <c:showBubbleSize val="0"/>
            <c:showLeaderLines val="0"/>
          </c:dLbls>
          <c:cat>
            <c:strRef>
              <c:f>一般型!$A$4:$A$7</c:f>
              <c:strCache>
                <c:ptCount val="4"/>
                <c:pt idx="0">
                  <c:v>H24</c:v>
                </c:pt>
                <c:pt idx="1">
                  <c:v>H25</c:v>
                </c:pt>
                <c:pt idx="2">
                  <c:v>H26</c:v>
                </c:pt>
                <c:pt idx="3">
                  <c:v>H27(4月～1月）</c:v>
                </c:pt>
              </c:strCache>
            </c:strRef>
          </c:cat>
          <c:val>
            <c:numRef>
              <c:f>一般型!$C$4:$C$7</c:f>
              <c:numCache>
                <c:formatCode>General</c:formatCode>
                <c:ptCount val="4"/>
                <c:pt idx="2" formatCode="#,##0_ ">
                  <c:v>511</c:v>
                </c:pt>
                <c:pt idx="3" formatCode="#,##0_ ">
                  <c:v>939</c:v>
                </c:pt>
              </c:numCache>
            </c:numRef>
          </c:val>
        </c:ser>
        <c:dLbls>
          <c:showLegendKey val="0"/>
          <c:showVal val="0"/>
          <c:showCatName val="0"/>
          <c:showSerName val="0"/>
          <c:showPercent val="0"/>
          <c:showBubbleSize val="0"/>
        </c:dLbls>
        <c:gapWidth val="100"/>
        <c:overlap val="100"/>
        <c:axId val="112603136"/>
        <c:axId val="112604672"/>
      </c:barChart>
      <c:catAx>
        <c:axId val="112603136"/>
        <c:scaling>
          <c:orientation val="minMax"/>
        </c:scaling>
        <c:delete val="0"/>
        <c:axPos val="b"/>
        <c:majorTickMark val="out"/>
        <c:minorTickMark val="none"/>
        <c:tickLblPos val="nextTo"/>
        <c:txPr>
          <a:bodyPr/>
          <a:lstStyle/>
          <a:p>
            <a:pPr>
              <a:defRPr sz="700"/>
            </a:pPr>
            <a:endParaRPr lang="ja-JP"/>
          </a:p>
        </c:txPr>
        <c:crossAx val="112604672"/>
        <c:crosses val="autoZero"/>
        <c:auto val="1"/>
        <c:lblAlgn val="ctr"/>
        <c:lblOffset val="100"/>
        <c:noMultiLvlLbl val="0"/>
      </c:catAx>
      <c:valAx>
        <c:axId val="112604672"/>
        <c:scaling>
          <c:orientation val="minMax"/>
        </c:scaling>
        <c:delete val="0"/>
        <c:axPos val="l"/>
        <c:majorGridlines/>
        <c:numFmt formatCode="#,##0_ " sourceLinked="1"/>
        <c:majorTickMark val="out"/>
        <c:minorTickMark val="none"/>
        <c:tickLblPos val="nextTo"/>
        <c:txPr>
          <a:bodyPr/>
          <a:lstStyle/>
          <a:p>
            <a:pPr>
              <a:defRPr sz="600"/>
            </a:pPr>
            <a:endParaRPr lang="ja-JP"/>
          </a:p>
        </c:txPr>
        <c:crossAx val="112603136"/>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885389326336"/>
          <c:y val="9.4985862022312101E-2"/>
          <c:w val="0.7927200349956256"/>
          <c:h val="0.79821784655382122"/>
        </c:manualLayout>
      </c:layout>
      <c:lineChart>
        <c:grouping val="standard"/>
        <c:varyColors val="0"/>
        <c:ser>
          <c:idx val="0"/>
          <c:order val="0"/>
          <c:tx>
            <c:strRef>
              <c:f>'27.11 事業所数(凸凹版)'!$B$4</c:f>
              <c:strCache>
                <c:ptCount val="1"/>
                <c:pt idx="0">
                  <c:v>労働者派遣事業所数（左目盛）</c:v>
                </c:pt>
              </c:strCache>
            </c:strRef>
          </c:tx>
          <c:spPr>
            <a:ln>
              <a:solidFill>
                <a:schemeClr val="tx1"/>
              </a:solidFill>
            </a:ln>
          </c:spPr>
          <c:marker>
            <c:symbol val="circle"/>
            <c:size val="10"/>
          </c:marker>
          <c:dLbls>
            <c:dLbl>
              <c:idx val="0"/>
              <c:layout>
                <c:manualLayout>
                  <c:x val="-5.8329801784280939E-2"/>
                  <c:y val="6.2904103165916575E-2"/>
                </c:manualLayout>
              </c:layout>
              <c:showLegendKey val="0"/>
              <c:showVal val="1"/>
              <c:showCatName val="0"/>
              <c:showSerName val="0"/>
              <c:showPercent val="0"/>
              <c:showBubbleSize val="0"/>
            </c:dLbl>
            <c:dLbl>
              <c:idx val="1"/>
              <c:layout>
                <c:manualLayout>
                  <c:x val="-6.3889130645005315E-2"/>
                  <c:y val="4.5032420112006852E-2"/>
                </c:manualLayout>
              </c:layout>
              <c:showLegendKey val="0"/>
              <c:showVal val="1"/>
              <c:showCatName val="0"/>
              <c:showSerName val="0"/>
              <c:showPercent val="0"/>
              <c:showBubbleSize val="0"/>
            </c:dLbl>
            <c:dLbl>
              <c:idx val="2"/>
              <c:layout>
                <c:manualLayout>
                  <c:x val="-5.4970505753795515E-2"/>
                  <c:y val="3.9829049821939362E-2"/>
                </c:manualLayout>
              </c:layout>
              <c:showLegendKey val="0"/>
              <c:showVal val="1"/>
              <c:showCatName val="0"/>
              <c:showSerName val="0"/>
              <c:showPercent val="0"/>
              <c:showBubbleSize val="0"/>
            </c:dLbl>
            <c:dLbl>
              <c:idx val="3"/>
              <c:layout>
                <c:manualLayout>
                  <c:x val="-7.3107049608355096E-2"/>
                  <c:y val="5.5436596824051131E-2"/>
                </c:manualLayout>
              </c:layout>
              <c:showLegendKey val="0"/>
              <c:showVal val="1"/>
              <c:showCatName val="0"/>
              <c:showSerName val="0"/>
              <c:showPercent val="0"/>
              <c:showBubbleSize val="0"/>
            </c:dLbl>
            <c:dLbl>
              <c:idx val="4"/>
              <c:layout>
                <c:manualLayout>
                  <c:x val="-7.7799642355373483E-2"/>
                  <c:y val="6.4252814974915806E-2"/>
                </c:manualLayout>
              </c:layout>
              <c:tx>
                <c:rich>
                  <a:bodyPr/>
                  <a:lstStyle/>
                  <a:p>
                    <a:r>
                      <a:rPr lang="en-US" altLang="en-US" dirty="0" smtClean="0"/>
                      <a:t>20,437 </a:t>
                    </a:r>
                    <a:endParaRPr lang="en-US" alt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'27.11 事業所数(凸凹版)'!$A$5:$A$9</c:f>
              <c:strCache>
                <c:ptCount val="5"/>
                <c:pt idx="0">
                  <c:v>23年度</c:v>
                </c:pt>
                <c:pt idx="1">
                  <c:v>24年度</c:v>
                </c:pt>
                <c:pt idx="2">
                  <c:v>25年度</c:v>
                </c:pt>
                <c:pt idx="3">
                  <c:v>26年度</c:v>
                </c:pt>
                <c:pt idx="4">
                  <c:v>27年度</c:v>
                </c:pt>
              </c:strCache>
            </c:strRef>
          </c:cat>
          <c:val>
            <c:numRef>
              <c:f>'27.11 事業所数(凸凹版)'!$B$5:$B$9</c:f>
              <c:numCache>
                <c:formatCode>#,##0_);[Red]\(#,##0\)</c:formatCode>
                <c:ptCount val="5"/>
                <c:pt idx="0">
                  <c:v>19216</c:v>
                </c:pt>
                <c:pt idx="1">
                  <c:v>19491</c:v>
                </c:pt>
                <c:pt idx="2">
                  <c:v>19718</c:v>
                </c:pt>
                <c:pt idx="3">
                  <c:v>20061</c:v>
                </c:pt>
                <c:pt idx="4">
                  <c:v>20437</c:v>
                </c:pt>
              </c:numCache>
            </c:numRef>
          </c:val>
          <c:smooth val="0"/>
        </c:ser>
        <c:dLbls>
          <c:showLegendKey val="0"/>
          <c:showVal val="0"/>
          <c:showCatName val="0"/>
          <c:showSerName val="0"/>
          <c:showPercent val="0"/>
          <c:showBubbleSize val="0"/>
        </c:dLbls>
        <c:marker val="1"/>
        <c:smooth val="0"/>
        <c:axId val="251755136"/>
        <c:axId val="251773312"/>
      </c:lineChart>
      <c:lineChart>
        <c:grouping val="standard"/>
        <c:varyColors val="0"/>
        <c:ser>
          <c:idx val="1"/>
          <c:order val="1"/>
          <c:tx>
            <c:strRef>
              <c:f>'27.11 事業所数(凸凹版)'!$C$4</c:f>
              <c:strCache>
                <c:ptCount val="1"/>
                <c:pt idx="0">
                  <c:v>職業紹介事業所数（右目盛）</c:v>
                </c:pt>
              </c:strCache>
            </c:strRef>
          </c:tx>
          <c:spPr>
            <a:ln>
              <a:solidFill>
                <a:prstClr val="black"/>
              </a:solidFill>
            </a:ln>
          </c:spPr>
          <c:marker>
            <c:symbol val="square"/>
            <c:size val="9"/>
          </c:marker>
          <c:dLbls>
            <c:dLbl>
              <c:idx val="0"/>
              <c:layout>
                <c:manualLayout>
                  <c:x val="-5.8333333333333549E-2"/>
                  <c:y val="6.4838498168257638E-2"/>
                </c:manualLayout>
              </c:layout>
              <c:showLegendKey val="0"/>
              <c:showVal val="1"/>
              <c:showCatName val="0"/>
              <c:showSerName val="0"/>
              <c:showPercent val="0"/>
              <c:showBubbleSize val="0"/>
            </c:dLbl>
            <c:dLbl>
              <c:idx val="1"/>
              <c:layout>
                <c:manualLayout>
                  <c:x val="-6.1111111111111109E-2"/>
                  <c:y val="4.7762298661575393E-2"/>
                </c:manualLayout>
              </c:layout>
              <c:showLegendKey val="0"/>
              <c:showVal val="1"/>
              <c:showCatName val="0"/>
              <c:showSerName val="0"/>
              <c:showPercent val="0"/>
              <c:showBubbleSize val="0"/>
            </c:dLbl>
            <c:dLbl>
              <c:idx val="2"/>
              <c:layout>
                <c:manualLayout>
                  <c:x val="-5.4970505753795515E-2"/>
                  <c:y val="5.6087605663413691E-2"/>
                </c:manualLayout>
              </c:layout>
              <c:showLegendKey val="0"/>
              <c:showVal val="1"/>
              <c:showCatName val="0"/>
              <c:showSerName val="0"/>
              <c:showPercent val="0"/>
              <c:showBubbleSize val="0"/>
            </c:dLbl>
            <c:dLbl>
              <c:idx val="3"/>
              <c:layout>
                <c:manualLayout>
                  <c:x val="-5.584808045643555E-2"/>
                  <c:y val="3.5317710260685559E-2"/>
                </c:manualLayout>
              </c:layout>
              <c:showLegendKey val="0"/>
              <c:showVal val="1"/>
              <c:showCatName val="0"/>
              <c:showSerName val="0"/>
              <c:showPercent val="0"/>
              <c:showBubbleSize val="0"/>
            </c:dLbl>
            <c:dLbl>
              <c:idx val="4"/>
              <c:layout>
                <c:manualLayout>
                  <c:x val="-5.8625858234213325E-2"/>
                  <c:y val="4.4253431523783721E-2"/>
                </c:manualLayout>
              </c:layout>
              <c:tx>
                <c:rich>
                  <a:bodyPr/>
                  <a:lstStyle/>
                  <a:p>
                    <a:r>
                      <a:rPr lang="en-US" altLang="en-US" dirty="0" smtClean="0"/>
                      <a:t>5,935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'27.11 事業所数(凸凹版)'!$A$5:$A$9</c:f>
              <c:strCache>
                <c:ptCount val="5"/>
                <c:pt idx="0">
                  <c:v>23年度</c:v>
                </c:pt>
                <c:pt idx="1">
                  <c:v>24年度</c:v>
                </c:pt>
                <c:pt idx="2">
                  <c:v>25年度</c:v>
                </c:pt>
                <c:pt idx="3">
                  <c:v>26年度</c:v>
                </c:pt>
                <c:pt idx="4">
                  <c:v>27年度</c:v>
                </c:pt>
              </c:strCache>
            </c:strRef>
          </c:cat>
          <c:val>
            <c:numRef>
              <c:f>'27.11 事業所数(凸凹版)'!$C$5:$C$9</c:f>
              <c:numCache>
                <c:formatCode>#,##0_);[Red]\(#,##0\)</c:formatCode>
                <c:ptCount val="5"/>
                <c:pt idx="0">
                  <c:v>5157</c:v>
                </c:pt>
                <c:pt idx="1">
                  <c:v>5307</c:v>
                </c:pt>
                <c:pt idx="2">
                  <c:v>5429</c:v>
                </c:pt>
                <c:pt idx="3">
                  <c:v>5708</c:v>
                </c:pt>
                <c:pt idx="4">
                  <c:v>5935</c:v>
                </c:pt>
              </c:numCache>
            </c:numRef>
          </c:val>
          <c:smooth val="0"/>
        </c:ser>
        <c:dLbls>
          <c:showLegendKey val="0"/>
          <c:showVal val="0"/>
          <c:showCatName val="0"/>
          <c:showSerName val="0"/>
          <c:showPercent val="0"/>
          <c:showBubbleSize val="0"/>
        </c:dLbls>
        <c:marker val="1"/>
        <c:smooth val="0"/>
        <c:axId val="251776384"/>
        <c:axId val="251774848"/>
      </c:lineChart>
      <c:catAx>
        <c:axId val="251755136"/>
        <c:scaling>
          <c:orientation val="minMax"/>
        </c:scaling>
        <c:delete val="0"/>
        <c:axPos val="b"/>
        <c:majorTickMark val="out"/>
        <c:minorTickMark val="none"/>
        <c:tickLblPos val="nextTo"/>
        <c:crossAx val="251773312"/>
        <c:crosses val="autoZero"/>
        <c:auto val="1"/>
        <c:lblAlgn val="ctr"/>
        <c:lblOffset val="100"/>
        <c:noMultiLvlLbl val="0"/>
      </c:catAx>
      <c:valAx>
        <c:axId val="251773312"/>
        <c:scaling>
          <c:orientation val="minMax"/>
          <c:max val="21000"/>
          <c:min val="4000"/>
        </c:scaling>
        <c:delete val="0"/>
        <c:axPos val="l"/>
        <c:majorGridlines/>
        <c:numFmt formatCode="#,##0_);[Red]\(#,##0\)" sourceLinked="1"/>
        <c:majorTickMark val="out"/>
        <c:minorTickMark val="none"/>
        <c:tickLblPos val="nextTo"/>
        <c:crossAx val="251755136"/>
        <c:crosses val="autoZero"/>
        <c:crossBetween val="between"/>
      </c:valAx>
      <c:valAx>
        <c:axId val="251774848"/>
        <c:scaling>
          <c:orientation val="minMax"/>
          <c:max val="8000"/>
          <c:min val="4000"/>
        </c:scaling>
        <c:delete val="0"/>
        <c:axPos val="r"/>
        <c:numFmt formatCode="#,##0_);[Red]\(#,##0\)" sourceLinked="1"/>
        <c:majorTickMark val="out"/>
        <c:minorTickMark val="none"/>
        <c:tickLblPos val="nextTo"/>
        <c:crossAx val="251776384"/>
        <c:crosses val="max"/>
        <c:crossBetween val="between"/>
      </c:valAx>
      <c:catAx>
        <c:axId val="251776384"/>
        <c:scaling>
          <c:orientation val="minMax"/>
        </c:scaling>
        <c:delete val="1"/>
        <c:axPos val="b"/>
        <c:majorTickMark val="out"/>
        <c:minorTickMark val="none"/>
        <c:tickLblPos val="none"/>
        <c:crossAx val="251774848"/>
        <c:crosses val="autoZero"/>
        <c:auto val="1"/>
        <c:lblAlgn val="ctr"/>
        <c:lblOffset val="100"/>
        <c:noMultiLvlLbl val="0"/>
      </c:catAx>
    </c:plotArea>
    <c:legend>
      <c:legendPos val="r"/>
      <c:layout>
        <c:manualLayout>
          <c:xMode val="edge"/>
          <c:yMode val="edge"/>
          <c:x val="0"/>
          <c:y val="4.0645748462613419E-3"/>
          <c:w val="0.96388888888889046"/>
          <c:h val="0.12118235080034337"/>
        </c:manualLayout>
      </c:layout>
      <c:overlay val="0"/>
      <c:txPr>
        <a:bodyPr/>
        <a:lstStyle/>
        <a:p>
          <a:pPr>
            <a:defRPr>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74457580102709E-2"/>
          <c:y val="0.10150948169337456"/>
          <c:w val="0.82257078501296732"/>
          <c:h val="0.80174708349144264"/>
        </c:manualLayout>
      </c:layout>
      <c:pieChart>
        <c:varyColors val="1"/>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074457580102709E-2"/>
          <c:y val="0.1015094816933747"/>
          <c:w val="0.82257078501296887"/>
          <c:h val="0.80174708349144264"/>
        </c:manualLayout>
      </c:layout>
      <c:pieChart>
        <c:varyColors val="1"/>
        <c:ser>
          <c:idx val="0"/>
          <c:order val="0"/>
          <c:spPr>
            <a:noFill/>
            <a:ln>
              <a:solidFill>
                <a:prstClr val="black"/>
              </a:solidFill>
            </a:ln>
          </c:spPr>
          <c:explosion val="6"/>
          <c:dLbls>
            <c:dLbl>
              <c:idx val="4"/>
              <c:layout>
                <c:manualLayout>
                  <c:x val="6.1760708554951475E-3"/>
                  <c:y val="-7.7041994750656165E-2"/>
                </c:manualLayout>
              </c:layout>
              <c:showLegendKey val="0"/>
              <c:showVal val="1"/>
              <c:showCatName val="1"/>
              <c:showSerName val="0"/>
              <c:showPercent val="0"/>
              <c:showBubbleSize val="0"/>
              <c:separator>
</c:separator>
            </c:dLbl>
            <c:dLbl>
              <c:idx val="9"/>
              <c:layout>
                <c:manualLayout>
                  <c:x val="-5.7875946385469265E-2"/>
                  <c:y val="0.14200656167979003"/>
                </c:manualLayout>
              </c:layout>
              <c:tx>
                <c:rich>
                  <a:bodyPr/>
                  <a:lstStyle/>
                  <a:p>
                    <a:r>
                      <a:rPr lang="zh-TW" altLang="en-US" dirty="0" smtClean="0">
                        <a:latin typeface="HGPｺﾞｼｯｸM" panose="020B0600000000000000" pitchFamily="50" charset="-128"/>
                        <a:ea typeface="HGPｺﾞｼｯｸM" panose="020B0600000000000000" pitchFamily="50" charset="-128"/>
                      </a:rPr>
                      <a:t> 派遣期間  （</a:t>
                    </a:r>
                    <a:r>
                      <a:rPr lang="zh-TW" altLang="en-US" dirty="0">
                        <a:latin typeface="HGPｺﾞｼｯｸM" panose="020B0600000000000000" pitchFamily="50" charset="-128"/>
                        <a:ea typeface="HGPｺﾞｼｯｸM" panose="020B0600000000000000" pitchFamily="50" charset="-128"/>
                      </a:rPr>
                      <a:t>抵触日）
</a:t>
                    </a:r>
                    <a:r>
                      <a:rPr lang="en-US" altLang="zh-TW" dirty="0">
                        <a:latin typeface="HGPｺﾞｼｯｸM" panose="020B0600000000000000" pitchFamily="50" charset="-128"/>
                        <a:ea typeface="HGPｺﾞｼｯｸM" panose="020B0600000000000000" pitchFamily="50" charset="-128"/>
                      </a:rPr>
                      <a:t>3.7%</a:t>
                    </a:r>
                    <a:endParaRPr lang="zh-TW" altLang="en-US" dirty="0"/>
                  </a:p>
                </c:rich>
              </c:tx>
              <c:showLegendKey val="0"/>
              <c:showVal val="1"/>
              <c:showCatName val="1"/>
              <c:showSerName val="0"/>
              <c:showPercent val="0"/>
              <c:showBubbleSize val="0"/>
              <c:separator>
</c:separator>
            </c:dLbl>
            <c:dLbl>
              <c:idx val="10"/>
              <c:layout>
                <c:manualLayout>
                  <c:x val="-0.22372971969428695"/>
                  <c:y val="0.10477154665085532"/>
                </c:manualLayout>
              </c:layout>
              <c:showLegendKey val="0"/>
              <c:showVal val="1"/>
              <c:showCatName val="1"/>
              <c:showSerName val="0"/>
              <c:showPercent val="0"/>
              <c:showBubbleSize val="0"/>
              <c:separator>
</c:separator>
            </c:dLbl>
            <c:dLbl>
              <c:idx val="12"/>
              <c:layout>
                <c:manualLayout>
                  <c:x val="-6.4760744823128574E-2"/>
                  <c:y val="-1.9989557429711769E-3"/>
                </c:manualLayout>
              </c:layout>
              <c:showLegendKey val="0"/>
              <c:showVal val="1"/>
              <c:showCatName val="1"/>
              <c:showSerName val="0"/>
              <c:showPercent val="0"/>
              <c:showBubbleSize val="0"/>
              <c:separator>
</c:separator>
            </c:dLbl>
            <c:spPr>
              <a:noFill/>
            </c:spPr>
            <c:txPr>
              <a:bodyPr/>
              <a:lstStyle/>
              <a:p>
                <a:pPr>
                  <a:defRPr sz="600" baseline="0">
                    <a:latin typeface="HGPｺﾞｼｯｸM" panose="020B0600000000000000" pitchFamily="50" charset="-128"/>
                    <a:ea typeface="HGPｺﾞｼｯｸM" panose="020B0600000000000000" pitchFamily="50" charset="-128"/>
                  </a:defRPr>
                </a:pPr>
                <a:endParaRPr lang="ja-JP"/>
              </a:p>
            </c:txPr>
            <c:showLegendKey val="0"/>
            <c:showVal val="1"/>
            <c:showCatName val="1"/>
            <c:showSerName val="0"/>
            <c:showPercent val="0"/>
            <c:showBubbleSize val="0"/>
            <c:separator>
</c:separator>
            <c:showLeaderLines val="1"/>
          </c:dLbls>
          <c:cat>
            <c:strRef>
              <c:f>'28.1派遣労働者からの苦情'!$B$2:$B$17</c:f>
              <c:strCache>
                <c:ptCount val="16"/>
                <c:pt idx="0">
                  <c:v>解雇・雇止め</c:v>
                </c:pt>
                <c:pt idx="1">
                  <c:v>労働・社保</c:v>
                </c:pt>
                <c:pt idx="2">
                  <c:v>賃金・労働時間</c:v>
                </c:pt>
                <c:pt idx="3">
                  <c:v>就業条件明示</c:v>
                </c:pt>
                <c:pt idx="4">
                  <c:v>政令業務</c:v>
                </c:pt>
                <c:pt idx="5">
                  <c:v>適用除外業務</c:v>
                </c:pt>
                <c:pt idx="6">
                  <c:v>事前面接</c:v>
                </c:pt>
                <c:pt idx="7">
                  <c:v>年齢等差別（セクハラ含む）</c:v>
                </c:pt>
                <c:pt idx="8">
                  <c:v>個人情報保護</c:v>
                </c:pt>
                <c:pt idx="9">
                  <c:v>派遣期間（抵触日）</c:v>
                </c:pt>
                <c:pt idx="10">
                  <c:v>雇用の申込み義務</c:v>
                </c:pt>
                <c:pt idx="11">
                  <c:v>苦情処理</c:v>
                </c:pt>
                <c:pt idx="12">
                  <c:v>紹介予定派遣</c:v>
                </c:pt>
                <c:pt idx="13">
                  <c:v>事業運営</c:v>
                </c:pt>
                <c:pt idx="14">
                  <c:v>派遣・請負の区分（偽装・多重）</c:v>
                </c:pt>
                <c:pt idx="15">
                  <c:v>派遣法改正</c:v>
                </c:pt>
              </c:strCache>
            </c:strRef>
          </c:cat>
          <c:val>
            <c:numRef>
              <c:f>'28.1派遣労働者からの苦情'!$C$2:$C$17</c:f>
              <c:numCache>
                <c:formatCode>0.0%</c:formatCode>
                <c:ptCount val="16"/>
                <c:pt idx="0">
                  <c:v>9.7079715864246255E-2</c:v>
                </c:pt>
                <c:pt idx="1">
                  <c:v>1.973164956590371E-2</c:v>
                </c:pt>
                <c:pt idx="2">
                  <c:v>5.1302288871349647E-2</c:v>
                </c:pt>
                <c:pt idx="3">
                  <c:v>7.1033938437253349E-2</c:v>
                </c:pt>
                <c:pt idx="4">
                  <c:v>1.0260457774269928E-2</c:v>
                </c:pt>
                <c:pt idx="5">
                  <c:v>7.8926598263614842E-3</c:v>
                </c:pt>
                <c:pt idx="6">
                  <c:v>5.1302288871349647E-2</c:v>
                </c:pt>
                <c:pt idx="7">
                  <c:v>4.7355958958168907E-3</c:v>
                </c:pt>
                <c:pt idx="8">
                  <c:v>2.6045777426992895E-2</c:v>
                </c:pt>
                <c:pt idx="9">
                  <c:v>3.7095501183898975E-2</c:v>
                </c:pt>
                <c:pt idx="10">
                  <c:v>1.4206787687450671E-2</c:v>
                </c:pt>
                <c:pt idx="11">
                  <c:v>9.1554853985793216E-2</c:v>
                </c:pt>
                <c:pt idx="12">
                  <c:v>3.8674033149171269E-2</c:v>
                </c:pt>
                <c:pt idx="13">
                  <c:v>0.17205998421468036</c:v>
                </c:pt>
                <c:pt idx="14">
                  <c:v>0.13575374901341752</c:v>
                </c:pt>
                <c:pt idx="15">
                  <c:v>0.17127071823204421</c:v>
                </c:pt>
              </c:numCache>
            </c:numRef>
          </c:val>
        </c:ser>
        <c:ser>
          <c:idx val="1"/>
          <c:order val="1"/>
          <c:cat>
            <c:strRef>
              <c:f>'28.1派遣労働者からの苦情'!$B$2:$B$17</c:f>
              <c:strCache>
                <c:ptCount val="16"/>
                <c:pt idx="0">
                  <c:v>解雇・雇止め</c:v>
                </c:pt>
                <c:pt idx="1">
                  <c:v>労働・社保</c:v>
                </c:pt>
                <c:pt idx="2">
                  <c:v>賃金・労働時間</c:v>
                </c:pt>
                <c:pt idx="3">
                  <c:v>就業条件明示</c:v>
                </c:pt>
                <c:pt idx="4">
                  <c:v>政令業務</c:v>
                </c:pt>
                <c:pt idx="5">
                  <c:v>適用除外業務</c:v>
                </c:pt>
                <c:pt idx="6">
                  <c:v>事前面接</c:v>
                </c:pt>
                <c:pt idx="7">
                  <c:v>年齢等差別（セクハラ含む）</c:v>
                </c:pt>
                <c:pt idx="8">
                  <c:v>個人情報保護</c:v>
                </c:pt>
                <c:pt idx="9">
                  <c:v>派遣期間（抵触日）</c:v>
                </c:pt>
                <c:pt idx="10">
                  <c:v>雇用の申込み義務</c:v>
                </c:pt>
                <c:pt idx="11">
                  <c:v>苦情処理</c:v>
                </c:pt>
                <c:pt idx="12">
                  <c:v>紹介予定派遣</c:v>
                </c:pt>
                <c:pt idx="13">
                  <c:v>事業運営</c:v>
                </c:pt>
                <c:pt idx="14">
                  <c:v>派遣・請負の区分（偽装・多重）</c:v>
                </c:pt>
                <c:pt idx="15">
                  <c:v>派遣法改正</c:v>
                </c:pt>
              </c:strCache>
            </c:strRef>
          </c:cat>
          <c:val>
            <c:numRef>
              <c:f>'28.1派遣労働者からの苦情'!$D$2:$D$17</c:f>
              <c:numCache>
                <c:formatCode>General</c:formatCode>
                <c:ptCount val="16"/>
                <c:pt idx="0">
                  <c:v>123</c:v>
                </c:pt>
                <c:pt idx="1">
                  <c:v>25</c:v>
                </c:pt>
                <c:pt idx="2">
                  <c:v>65</c:v>
                </c:pt>
                <c:pt idx="3">
                  <c:v>90</c:v>
                </c:pt>
                <c:pt idx="4">
                  <c:v>13</c:v>
                </c:pt>
                <c:pt idx="5">
                  <c:v>10</c:v>
                </c:pt>
                <c:pt idx="6">
                  <c:v>65</c:v>
                </c:pt>
                <c:pt idx="7">
                  <c:v>6</c:v>
                </c:pt>
                <c:pt idx="8">
                  <c:v>33</c:v>
                </c:pt>
                <c:pt idx="9">
                  <c:v>47</c:v>
                </c:pt>
                <c:pt idx="10">
                  <c:v>18</c:v>
                </c:pt>
                <c:pt idx="11">
                  <c:v>116</c:v>
                </c:pt>
                <c:pt idx="12">
                  <c:v>49</c:v>
                </c:pt>
                <c:pt idx="13">
                  <c:v>218</c:v>
                </c:pt>
                <c:pt idx="14">
                  <c:v>172</c:v>
                </c:pt>
                <c:pt idx="15">
                  <c:v>217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835315618577738E-2"/>
          <c:y val="0.13633394431011622"/>
          <c:w val="0.80880994260823713"/>
          <c:h val="0.68227419858045391"/>
        </c:manualLayout>
      </c:layout>
      <c:pieChart>
        <c:varyColors val="1"/>
        <c:ser>
          <c:idx val="0"/>
          <c:order val="0"/>
          <c:spPr>
            <a:noFill/>
            <a:ln>
              <a:solidFill>
                <a:prstClr val="black"/>
              </a:solidFill>
            </a:ln>
          </c:spPr>
          <c:explosion val="4"/>
          <c:dLbls>
            <c:dLbl>
              <c:idx val="1"/>
              <c:tx>
                <c:rich>
                  <a:bodyPr/>
                  <a:lstStyle/>
                  <a:p>
                    <a:r>
                      <a:rPr lang="ja-JP" altLang="en-US">
                        <a:latin typeface="HGPｺﾞｼｯｸM" panose="020B0600000000000000" pitchFamily="50" charset="-128"/>
                        <a:ea typeface="HGPｺﾞｼｯｸM" panose="020B0600000000000000" pitchFamily="50" charset="-128"/>
                      </a:rPr>
                      <a:t>個人情報</a:t>
                    </a:r>
                    <a:endParaRPr lang="en-US" altLang="ja-JP">
                      <a:latin typeface="HGPｺﾞｼｯｸM" panose="020B0600000000000000" pitchFamily="50" charset="-128"/>
                      <a:ea typeface="HGPｺﾞｼｯｸM" panose="020B0600000000000000" pitchFamily="50" charset="-128"/>
                    </a:endParaRPr>
                  </a:p>
                  <a:p>
                    <a:r>
                      <a:rPr lang="ja-JP" altLang="en-US">
                        <a:latin typeface="HGPｺﾞｼｯｸM" panose="020B0600000000000000" pitchFamily="50" charset="-128"/>
                        <a:ea typeface="HGPｺﾞｼｯｸM" panose="020B0600000000000000" pitchFamily="50" charset="-128"/>
                      </a:rPr>
                      <a:t>保護
</a:t>
                    </a:r>
                    <a:r>
                      <a:rPr lang="en-US" altLang="ja-JP">
                        <a:latin typeface="HGPｺﾞｼｯｸM" panose="020B0600000000000000" pitchFamily="50" charset="-128"/>
                        <a:ea typeface="HGPｺﾞｼｯｸM" panose="020B0600000000000000" pitchFamily="50" charset="-128"/>
                      </a:rPr>
                      <a:t>22.2%</a:t>
                    </a:r>
                    <a:endParaRPr lang="en-US" altLang="ja-JP"/>
                  </a:p>
                </c:rich>
              </c:tx>
              <c:showLegendKey val="0"/>
              <c:showVal val="1"/>
              <c:showCatName val="1"/>
              <c:showSerName val="0"/>
              <c:showPercent val="0"/>
              <c:showBubbleSize val="0"/>
              <c:separator>
</c:separator>
            </c:dLbl>
            <c:dLbl>
              <c:idx val="3"/>
              <c:tx>
                <c:rich>
                  <a:bodyPr/>
                  <a:lstStyle/>
                  <a:p>
                    <a:r>
                      <a:rPr lang="ja-JP" altLang="en-US">
                        <a:latin typeface="HGPｺﾞｼｯｸM" panose="020B0600000000000000" pitchFamily="50" charset="-128"/>
                        <a:ea typeface="HGPｺﾞｼｯｸM" panose="020B0600000000000000" pitchFamily="50" charset="-128"/>
                      </a:rPr>
                      <a:t>労働条件</a:t>
                    </a:r>
                    <a:endParaRPr lang="en-US" altLang="ja-JP">
                      <a:latin typeface="HGPｺﾞｼｯｸM" panose="020B0600000000000000" pitchFamily="50" charset="-128"/>
                      <a:ea typeface="HGPｺﾞｼｯｸM" panose="020B0600000000000000" pitchFamily="50" charset="-128"/>
                    </a:endParaRPr>
                  </a:p>
                  <a:p>
                    <a:r>
                      <a:rPr lang="ja-JP" altLang="en-US">
                        <a:latin typeface="HGPｺﾞｼｯｸM" panose="020B0600000000000000" pitchFamily="50" charset="-128"/>
                        <a:ea typeface="HGPｺﾞｼｯｸM" panose="020B0600000000000000" pitchFamily="50" charset="-128"/>
                      </a:rPr>
                      <a:t>の明示
</a:t>
                    </a:r>
                    <a:r>
                      <a:rPr lang="en-US" altLang="ja-JP">
                        <a:latin typeface="HGPｺﾞｼｯｸM" panose="020B0600000000000000" pitchFamily="50" charset="-128"/>
                        <a:ea typeface="HGPｺﾞｼｯｸM" panose="020B0600000000000000" pitchFamily="50" charset="-128"/>
                      </a:rPr>
                      <a:t>15.6%</a:t>
                    </a:r>
                    <a:endParaRPr lang="en-US" altLang="ja-JP"/>
                  </a:p>
                </c:rich>
              </c:tx>
              <c:showLegendKey val="0"/>
              <c:showVal val="1"/>
              <c:showCatName val="1"/>
              <c:showSerName val="0"/>
              <c:showPercent val="0"/>
              <c:showBubbleSize val="0"/>
              <c:separator>
</c:separator>
            </c:dLbl>
            <c:dLbl>
              <c:idx val="4"/>
              <c:tx>
                <c:rich>
                  <a:bodyPr/>
                  <a:lstStyle/>
                  <a:p>
                    <a:r>
                      <a:rPr lang="ja-JP" altLang="en-US">
                        <a:latin typeface="HGPｺﾞｼｯｸM" panose="020B0600000000000000" pitchFamily="50" charset="-128"/>
                        <a:ea typeface="HGPｺﾞｼｯｸM" panose="020B0600000000000000" pitchFamily="50" charset="-128"/>
                      </a:rPr>
                      <a:t>求人求職</a:t>
                    </a:r>
                    <a:endParaRPr lang="en-US" altLang="ja-JP">
                      <a:latin typeface="HGPｺﾞｼｯｸM" panose="020B0600000000000000" pitchFamily="50" charset="-128"/>
                      <a:ea typeface="HGPｺﾞｼｯｸM" panose="020B0600000000000000" pitchFamily="50" charset="-128"/>
                    </a:endParaRPr>
                  </a:p>
                  <a:p>
                    <a:r>
                      <a:rPr lang="ja-JP" altLang="en-US">
                        <a:latin typeface="HGPｺﾞｼｯｸM" panose="020B0600000000000000" pitchFamily="50" charset="-128"/>
                        <a:ea typeface="HGPｺﾞｼｯｸM" panose="020B0600000000000000" pitchFamily="50" charset="-128"/>
                      </a:rPr>
                      <a:t>の受理
</a:t>
                    </a:r>
                    <a:r>
                      <a:rPr lang="en-US" altLang="ja-JP">
                        <a:latin typeface="HGPｺﾞｼｯｸM" panose="020B0600000000000000" pitchFamily="50" charset="-128"/>
                        <a:ea typeface="HGPｺﾞｼｯｸM" panose="020B0600000000000000" pitchFamily="50" charset="-128"/>
                      </a:rPr>
                      <a:t>6.7%</a:t>
                    </a:r>
                    <a:endParaRPr lang="en-US" altLang="ja-JP"/>
                  </a:p>
                </c:rich>
              </c:tx>
              <c:showLegendKey val="0"/>
              <c:showVal val="1"/>
              <c:showCatName val="1"/>
              <c:showSerName val="0"/>
              <c:showPercent val="0"/>
              <c:showBubbleSize val="0"/>
              <c:separator>
</c:separator>
            </c:dLbl>
            <c:dLbl>
              <c:idx val="5"/>
              <c:layout>
                <c:manualLayout>
                  <c:x val="0.1321932032838635"/>
                  <c:y val="8.8072668863583177E-3"/>
                </c:manualLayout>
              </c:layout>
              <c:tx>
                <c:rich>
                  <a:bodyPr/>
                  <a:lstStyle/>
                  <a:p>
                    <a:r>
                      <a:rPr lang="ja-JP" altLang="en-US">
                        <a:latin typeface="HGPｺﾞｼｯｸM" panose="020B0600000000000000" pitchFamily="50" charset="-128"/>
                        <a:ea typeface="HGPｺﾞｼｯｸM" panose="020B0600000000000000" pitchFamily="50" charset="-128"/>
                      </a:rPr>
                      <a:t>手数料</a:t>
                    </a:r>
                    <a:endParaRPr lang="en-US" altLang="ja-JP">
                      <a:latin typeface="HGPｺﾞｼｯｸM" panose="020B0600000000000000" pitchFamily="50" charset="-128"/>
                      <a:ea typeface="HGPｺﾞｼｯｸM" panose="020B0600000000000000" pitchFamily="50" charset="-128"/>
                    </a:endParaRPr>
                  </a:p>
                  <a:p>
                    <a:r>
                      <a:rPr lang="ja-JP" altLang="en-US">
                        <a:latin typeface="HGPｺﾞｼｯｸM" panose="020B0600000000000000" pitchFamily="50" charset="-128"/>
                        <a:ea typeface="HGPｺﾞｼｯｸM" panose="020B0600000000000000" pitchFamily="50" charset="-128"/>
                      </a:rPr>
                      <a:t>の徴収
</a:t>
                    </a:r>
                    <a:r>
                      <a:rPr lang="en-US" altLang="ja-JP">
                        <a:latin typeface="HGPｺﾞｼｯｸM" panose="020B0600000000000000" pitchFamily="50" charset="-128"/>
                        <a:ea typeface="HGPｺﾞｼｯｸM" panose="020B0600000000000000" pitchFamily="50" charset="-128"/>
                      </a:rPr>
                      <a:t>1.1%</a:t>
                    </a:r>
                    <a:endParaRPr lang="en-US" altLang="ja-JP"/>
                  </a:p>
                </c:rich>
              </c:tx>
              <c:showLegendKey val="0"/>
              <c:showVal val="1"/>
              <c:showCatName val="1"/>
              <c:showSerName val="0"/>
              <c:showPercent val="0"/>
              <c:showBubbleSize val="0"/>
              <c:separator>
</c:separator>
            </c:dLbl>
            <c:spPr>
              <a:noFill/>
            </c:spPr>
            <c:txPr>
              <a:bodyPr/>
              <a:lstStyle/>
              <a:p>
                <a:pPr>
                  <a:defRPr sz="600" baseline="0">
                    <a:latin typeface="HGPｺﾞｼｯｸM" panose="020B0600000000000000" pitchFamily="50" charset="-128"/>
                    <a:ea typeface="HGPｺﾞｼｯｸM" panose="020B0600000000000000" pitchFamily="50" charset="-128"/>
                  </a:defRPr>
                </a:pPr>
                <a:endParaRPr lang="ja-JP"/>
              </a:p>
            </c:txPr>
            <c:showLegendKey val="0"/>
            <c:showVal val="1"/>
            <c:showCatName val="1"/>
            <c:showSerName val="0"/>
            <c:showPercent val="0"/>
            <c:showBubbleSize val="0"/>
            <c:separator>
</c:separator>
            <c:showLeaderLines val="1"/>
          </c:dLbls>
          <c:cat>
            <c:strRef>
              <c:f>'28.1求職者からの苦情 '!$B$2:$B$17</c:f>
              <c:strCache>
                <c:ptCount val="6"/>
                <c:pt idx="0">
                  <c:v>事業運営</c:v>
                </c:pt>
                <c:pt idx="1">
                  <c:v>個人情報保護</c:v>
                </c:pt>
                <c:pt idx="2">
                  <c:v>苦情処理</c:v>
                </c:pt>
                <c:pt idx="3">
                  <c:v>労働条件の明示</c:v>
                </c:pt>
                <c:pt idx="4">
                  <c:v>求人求職の受理</c:v>
                </c:pt>
                <c:pt idx="5">
                  <c:v>手数料の徴収</c:v>
                </c:pt>
              </c:strCache>
            </c:strRef>
          </c:cat>
          <c:val>
            <c:numRef>
              <c:f>'28.1求職者からの苦情 '!$C$2:$C$17</c:f>
              <c:numCache>
                <c:formatCode>0.0%</c:formatCode>
                <c:ptCount val="16"/>
                <c:pt idx="0">
                  <c:v>0.33333333333333331</c:v>
                </c:pt>
                <c:pt idx="1">
                  <c:v>0.22222222222222221</c:v>
                </c:pt>
                <c:pt idx="2">
                  <c:v>0.21111111111111111</c:v>
                </c:pt>
                <c:pt idx="3">
                  <c:v>0.15555555555555556</c:v>
                </c:pt>
                <c:pt idx="4">
                  <c:v>6.6666666666666666E-2</c:v>
                </c:pt>
                <c:pt idx="5">
                  <c:v>1.1111111111111112E-2</c:v>
                </c:pt>
              </c:numCache>
            </c:numRef>
          </c:val>
        </c:ser>
        <c:ser>
          <c:idx val="1"/>
          <c:order val="1"/>
          <c:cat>
            <c:strRef>
              <c:f>'28.1求職者からの苦情 '!$B$2:$B$17</c:f>
              <c:strCache>
                <c:ptCount val="6"/>
                <c:pt idx="0">
                  <c:v>事業運営</c:v>
                </c:pt>
                <c:pt idx="1">
                  <c:v>個人情報保護</c:v>
                </c:pt>
                <c:pt idx="2">
                  <c:v>苦情処理</c:v>
                </c:pt>
                <c:pt idx="3">
                  <c:v>労働条件の明示</c:v>
                </c:pt>
                <c:pt idx="4">
                  <c:v>求人求職の受理</c:v>
                </c:pt>
                <c:pt idx="5">
                  <c:v>手数料の徴収</c:v>
                </c:pt>
              </c:strCache>
            </c:strRef>
          </c:cat>
          <c:val>
            <c:numRef>
              <c:f>'28.1求職者からの苦情 '!$D$2:$D$17</c:f>
              <c:numCache>
                <c:formatCode>General</c:formatCode>
                <c:ptCount val="16"/>
                <c:pt idx="0">
                  <c:v>30</c:v>
                </c:pt>
                <c:pt idx="1">
                  <c:v>20</c:v>
                </c:pt>
                <c:pt idx="2">
                  <c:v>19</c:v>
                </c:pt>
                <c:pt idx="3">
                  <c:v>14</c:v>
                </c:pt>
                <c:pt idx="4">
                  <c:v>6</c:v>
                </c:pt>
                <c:pt idx="5">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73752425085721"/>
          <c:y val="7.6476127506962394E-2"/>
          <c:w val="0.7346239905045272"/>
          <c:h val="0.76951953064690448"/>
        </c:manualLayout>
      </c:layout>
      <c:barChart>
        <c:barDir val="col"/>
        <c:grouping val="stacked"/>
        <c:varyColors val="0"/>
        <c:ser>
          <c:idx val="0"/>
          <c:order val="0"/>
          <c:tx>
            <c:strRef>
              <c:f>'[【均等】2801施行状況グラフ（貼り付け用）.xls]相談（属性別）'!$B$5</c:f>
              <c:strCache>
                <c:ptCount val="1"/>
                <c:pt idx="0">
                  <c:v>労働者</c:v>
                </c:pt>
              </c:strCache>
            </c:strRef>
          </c:tx>
          <c:spPr>
            <a:solidFill>
              <a:srgbClr val="92D050"/>
            </a:solidFill>
          </c:spPr>
          <c:invertIfNegative val="0"/>
          <c:dLbls>
            <c:dLbl>
              <c:idx val="0"/>
              <c:tx>
                <c:rich>
                  <a:bodyPr/>
                  <a:lstStyle/>
                  <a:p>
                    <a:pPr>
                      <a:defRPr/>
                    </a:pPr>
                    <a:r>
                      <a:rPr lang="en-US"/>
                      <a:t>1,513</a:t>
                    </a:r>
                  </a:p>
                  <a:p>
                    <a:pPr>
                      <a:defRPr/>
                    </a:pPr>
                    <a:r>
                      <a:rPr lang="en-US"/>
                      <a:t>(42.9%)</a:t>
                    </a:r>
                  </a:p>
                </c:rich>
              </c:tx>
              <c:spPr/>
              <c:dLblPos val="ctr"/>
              <c:showLegendKey val="0"/>
              <c:showVal val="0"/>
              <c:showCatName val="0"/>
              <c:showSerName val="0"/>
              <c:showPercent val="0"/>
              <c:showBubbleSize val="0"/>
            </c:dLbl>
            <c:dLbl>
              <c:idx val="1"/>
              <c:tx>
                <c:rich>
                  <a:bodyPr/>
                  <a:lstStyle/>
                  <a:p>
                    <a:pPr>
                      <a:defRPr/>
                    </a:pPr>
                    <a:r>
                      <a:rPr lang="en-US"/>
                      <a:t>1,992</a:t>
                    </a:r>
                  </a:p>
                  <a:p>
                    <a:pPr>
                      <a:defRPr/>
                    </a:pPr>
                    <a:r>
                      <a:rPr lang="en-US"/>
                      <a:t>(46.5%)</a:t>
                    </a:r>
                  </a:p>
                </c:rich>
              </c:tx>
              <c:spPr/>
              <c:dLblPos val="ctr"/>
              <c:showLegendKey val="0"/>
              <c:showVal val="0"/>
              <c:showCatName val="0"/>
              <c:showSerName val="0"/>
              <c:showPercent val="0"/>
              <c:showBubbleSize val="0"/>
            </c:dLbl>
            <c:dLbl>
              <c:idx val="2"/>
              <c:tx>
                <c:rich>
                  <a:bodyPr/>
                  <a:lstStyle/>
                  <a:p>
                    <a:pPr>
                      <a:defRPr/>
                    </a:pPr>
                    <a:r>
                      <a:rPr lang="en-US"/>
                      <a:t>1,719</a:t>
                    </a:r>
                  </a:p>
                  <a:p>
                    <a:pPr>
                      <a:defRPr/>
                    </a:pPr>
                    <a:r>
                      <a:rPr lang="en-US"/>
                      <a:t>(51.2%)</a:t>
                    </a:r>
                  </a:p>
                </c:rich>
              </c:tx>
              <c:spPr/>
              <c:dLblPos val="ctr"/>
              <c:showLegendKey val="0"/>
              <c:showVal val="0"/>
              <c:showCatName val="0"/>
              <c:showSerName val="0"/>
              <c:showPercent val="0"/>
              <c:showBubbleSize val="0"/>
            </c:dLbl>
            <c:dLblPos val="ctr"/>
            <c:showLegendKey val="0"/>
            <c:showVal val="1"/>
            <c:showCatName val="0"/>
            <c:showSerName val="0"/>
            <c:showPercent val="0"/>
            <c:showBubbleSize val="0"/>
            <c:showLeaderLines val="0"/>
          </c:dLbls>
          <c:cat>
            <c:strRef>
              <c:f>'[【均等】2801施行状況グラフ（貼り付け用）.xls]相談（属性別）'!$C$4:$E$4</c:f>
              <c:strCache>
                <c:ptCount val="3"/>
                <c:pt idx="0">
                  <c:v>平成25年度</c:v>
                </c:pt>
                <c:pt idx="1">
                  <c:v>平成26年度</c:v>
                </c:pt>
                <c:pt idx="2">
                  <c:v>平成27年度　　　　　　　　　　　　　　　　　　　　　　　　　　　　　　　　　　　　　　　　　　　　　　　　　　　　　　　　　　　　　　　　　　　　　　　　　　　　　　　　　　　　　　　　　　　　　　　　　　　　　　　　　　　　　　　　1月末</c:v>
                </c:pt>
              </c:strCache>
            </c:strRef>
          </c:cat>
          <c:val>
            <c:numRef>
              <c:f>'[【均等】2801施行状況グラフ（貼り付け用）.xls]相談（属性別）'!$C$5:$E$5</c:f>
              <c:numCache>
                <c:formatCode>#,##0_);[Red]\(#,##0\)</c:formatCode>
                <c:ptCount val="3"/>
                <c:pt idx="0">
                  <c:v>1513</c:v>
                </c:pt>
                <c:pt idx="1">
                  <c:v>1992</c:v>
                </c:pt>
                <c:pt idx="2">
                  <c:v>1719</c:v>
                </c:pt>
              </c:numCache>
            </c:numRef>
          </c:val>
        </c:ser>
        <c:ser>
          <c:idx val="1"/>
          <c:order val="1"/>
          <c:tx>
            <c:strRef>
              <c:f>'[【均等】2801施行状況グラフ（貼り付け用）.xls]相談（属性別）'!$B$6</c:f>
              <c:strCache>
                <c:ptCount val="1"/>
                <c:pt idx="0">
                  <c:v>事業主</c:v>
                </c:pt>
              </c:strCache>
            </c:strRef>
          </c:tx>
          <c:spPr>
            <a:solidFill>
              <a:srgbClr val="FFC000"/>
            </a:solidFill>
          </c:spPr>
          <c:invertIfNegative val="0"/>
          <c:dLbls>
            <c:dLbl>
              <c:idx val="0"/>
              <c:tx>
                <c:rich>
                  <a:bodyPr/>
                  <a:lstStyle/>
                  <a:p>
                    <a:pPr>
                      <a:defRPr/>
                    </a:pPr>
                    <a:r>
                      <a:rPr lang="en-US"/>
                      <a:t>1,389</a:t>
                    </a:r>
                  </a:p>
                  <a:p>
                    <a:pPr>
                      <a:defRPr/>
                    </a:pPr>
                    <a:r>
                      <a:rPr lang="en-US"/>
                      <a:t>(39.4%)</a:t>
                    </a:r>
                  </a:p>
                </c:rich>
              </c:tx>
              <c:spPr/>
              <c:dLblPos val="ctr"/>
              <c:showLegendKey val="0"/>
              <c:showVal val="0"/>
              <c:showCatName val="0"/>
              <c:showSerName val="0"/>
              <c:showPercent val="0"/>
              <c:showBubbleSize val="0"/>
            </c:dLbl>
            <c:dLbl>
              <c:idx val="1"/>
              <c:tx>
                <c:rich>
                  <a:bodyPr/>
                  <a:lstStyle/>
                  <a:p>
                    <a:pPr>
                      <a:defRPr/>
                    </a:pPr>
                    <a:r>
                      <a:rPr lang="en-US"/>
                      <a:t>1,490</a:t>
                    </a:r>
                  </a:p>
                  <a:p>
                    <a:pPr>
                      <a:defRPr/>
                    </a:pPr>
                    <a:r>
                      <a:rPr lang="en-US"/>
                      <a:t>(34.8%)</a:t>
                    </a:r>
                  </a:p>
                </c:rich>
              </c:tx>
              <c:spPr/>
              <c:dLblPos val="ctr"/>
              <c:showLegendKey val="0"/>
              <c:showVal val="0"/>
              <c:showCatName val="0"/>
              <c:showSerName val="0"/>
              <c:showPercent val="0"/>
              <c:showBubbleSize val="0"/>
            </c:dLbl>
            <c:dLbl>
              <c:idx val="2"/>
              <c:tx>
                <c:rich>
                  <a:bodyPr/>
                  <a:lstStyle/>
                  <a:p>
                    <a:pPr>
                      <a:defRPr/>
                    </a:pPr>
                    <a:r>
                      <a:rPr lang="en-US"/>
                      <a:t>1,090</a:t>
                    </a:r>
                  </a:p>
                  <a:p>
                    <a:pPr>
                      <a:defRPr/>
                    </a:pPr>
                    <a:r>
                      <a:rPr lang="en-US"/>
                      <a:t>(32.5%)</a:t>
                    </a:r>
                  </a:p>
                </c:rich>
              </c:tx>
              <c:spPr/>
              <c:dLblPos val="ctr"/>
              <c:showLegendKey val="0"/>
              <c:showVal val="0"/>
              <c:showCatName val="0"/>
              <c:showSerName val="0"/>
              <c:showPercent val="0"/>
              <c:showBubbleSize val="0"/>
            </c:dLbl>
            <c:dLblPos val="ctr"/>
            <c:showLegendKey val="0"/>
            <c:showVal val="1"/>
            <c:showCatName val="0"/>
            <c:showSerName val="0"/>
            <c:showPercent val="0"/>
            <c:showBubbleSize val="0"/>
            <c:showLeaderLines val="0"/>
          </c:dLbls>
          <c:cat>
            <c:strRef>
              <c:f>'[【均等】2801施行状況グラフ（貼り付け用）.xls]相談（属性別）'!$C$4:$E$4</c:f>
              <c:strCache>
                <c:ptCount val="3"/>
                <c:pt idx="0">
                  <c:v>平成25年度</c:v>
                </c:pt>
                <c:pt idx="1">
                  <c:v>平成26年度</c:v>
                </c:pt>
                <c:pt idx="2">
                  <c:v>平成27年度　　　　　　　　　　　　　　　　　　　　　　　　　　　　　　　　　　　　　　　　　　　　　　　　　　　　　　　　　　　　　　　　　　　　　　　　　　　　　　　　　　　　　　　　　　　　　　　　　　　　　　　　　　　　　　　　1月末</c:v>
                </c:pt>
              </c:strCache>
            </c:strRef>
          </c:cat>
          <c:val>
            <c:numRef>
              <c:f>'[【均等】2801施行状況グラフ（貼り付け用）.xls]相談（属性別）'!$C$6:$E$6</c:f>
              <c:numCache>
                <c:formatCode>#,##0_);[Red]\(#,##0\)</c:formatCode>
                <c:ptCount val="3"/>
                <c:pt idx="0">
                  <c:v>1389</c:v>
                </c:pt>
                <c:pt idx="1">
                  <c:v>1490</c:v>
                </c:pt>
                <c:pt idx="2">
                  <c:v>1090</c:v>
                </c:pt>
              </c:numCache>
            </c:numRef>
          </c:val>
        </c:ser>
        <c:ser>
          <c:idx val="2"/>
          <c:order val="2"/>
          <c:tx>
            <c:strRef>
              <c:f>'[【均等】2801施行状況グラフ（貼り付け用）.xls]相談（属性別）'!$B$7</c:f>
              <c:strCache>
                <c:ptCount val="1"/>
                <c:pt idx="0">
                  <c:v>その他</c:v>
                </c:pt>
              </c:strCache>
            </c:strRef>
          </c:tx>
          <c:spPr>
            <a:solidFill>
              <a:schemeClr val="bg1"/>
            </a:solidFill>
          </c:spPr>
          <c:invertIfNegative val="0"/>
          <c:dLbls>
            <c:dLbl>
              <c:idx val="0"/>
              <c:tx>
                <c:rich>
                  <a:bodyPr/>
                  <a:lstStyle/>
                  <a:p>
                    <a:pPr>
                      <a:defRPr/>
                    </a:pPr>
                    <a:r>
                      <a:rPr lang="en-US"/>
                      <a:t>625</a:t>
                    </a:r>
                  </a:p>
                  <a:p>
                    <a:pPr>
                      <a:defRPr/>
                    </a:pPr>
                    <a:r>
                      <a:rPr lang="en-US"/>
                      <a:t>(17.7%)</a:t>
                    </a:r>
                  </a:p>
                </c:rich>
              </c:tx>
              <c:spPr/>
              <c:dLblPos val="inEnd"/>
              <c:showLegendKey val="0"/>
              <c:showVal val="0"/>
              <c:showCatName val="0"/>
              <c:showSerName val="0"/>
              <c:showPercent val="0"/>
              <c:showBubbleSize val="0"/>
            </c:dLbl>
            <c:dLbl>
              <c:idx val="1"/>
              <c:tx>
                <c:rich>
                  <a:bodyPr/>
                  <a:lstStyle/>
                  <a:p>
                    <a:pPr>
                      <a:defRPr/>
                    </a:pPr>
                    <a:r>
                      <a:rPr lang="en-US"/>
                      <a:t>801</a:t>
                    </a:r>
                  </a:p>
                  <a:p>
                    <a:pPr>
                      <a:defRPr/>
                    </a:pPr>
                    <a:r>
                      <a:rPr lang="en-US"/>
                      <a:t>(18.7%)</a:t>
                    </a:r>
                  </a:p>
                </c:rich>
              </c:tx>
              <c:spPr/>
              <c:dLblPos val="inEnd"/>
              <c:showLegendKey val="0"/>
              <c:showVal val="0"/>
              <c:showCatName val="0"/>
              <c:showSerName val="0"/>
              <c:showPercent val="0"/>
              <c:showBubbleSize val="0"/>
            </c:dLbl>
            <c:dLbl>
              <c:idx val="2"/>
              <c:layout>
                <c:manualLayout>
                  <c:x val="1.3888878762847298E-2"/>
                  <c:y val="7.8798038285926731E-3"/>
                </c:manualLayout>
              </c:layout>
              <c:tx>
                <c:rich>
                  <a:bodyPr/>
                  <a:lstStyle/>
                  <a:p>
                    <a:pPr>
                      <a:defRPr/>
                    </a:pPr>
                    <a:r>
                      <a:rPr lang="en-US"/>
                      <a:t>549</a:t>
                    </a:r>
                  </a:p>
                  <a:p>
                    <a:pPr>
                      <a:defRPr/>
                    </a:pPr>
                    <a:r>
                      <a:rPr lang="en-US"/>
                      <a:t>(16.3%)</a:t>
                    </a:r>
                  </a:p>
                </c:rich>
              </c:tx>
              <c:spPr/>
              <c:dLblPos val="ctr"/>
              <c:showLegendKey val="0"/>
              <c:showVal val="0"/>
              <c:showCatName val="0"/>
              <c:showSerName val="0"/>
              <c:showPercent val="0"/>
              <c:showBubbleSize val="0"/>
            </c:dLbl>
            <c:dLblPos val="inEnd"/>
            <c:showLegendKey val="0"/>
            <c:showVal val="1"/>
            <c:showCatName val="0"/>
            <c:showSerName val="0"/>
            <c:showPercent val="0"/>
            <c:showBubbleSize val="0"/>
            <c:showLeaderLines val="0"/>
          </c:dLbls>
          <c:cat>
            <c:strRef>
              <c:f>'[【均等】2801施行状況グラフ（貼り付け用）.xls]相談（属性別）'!$C$4:$E$4</c:f>
              <c:strCache>
                <c:ptCount val="3"/>
                <c:pt idx="0">
                  <c:v>平成25年度</c:v>
                </c:pt>
                <c:pt idx="1">
                  <c:v>平成26年度</c:v>
                </c:pt>
                <c:pt idx="2">
                  <c:v>平成27年度　　　　　　　　　　　　　　　　　　　　　　　　　　　　　　　　　　　　　　　　　　　　　　　　　　　　　　　　　　　　　　　　　　　　　　　　　　　　　　　　　　　　　　　　　　　　　　　　　　　　　　　　　　　　　　　　1月末</c:v>
                </c:pt>
              </c:strCache>
            </c:strRef>
          </c:cat>
          <c:val>
            <c:numRef>
              <c:f>'[【均等】2801施行状況グラフ（貼り付け用）.xls]相談（属性別）'!$C$7:$E$7</c:f>
              <c:numCache>
                <c:formatCode>#,##0_);[Red]\(#,##0\)</c:formatCode>
                <c:ptCount val="3"/>
                <c:pt idx="0">
                  <c:v>625</c:v>
                </c:pt>
                <c:pt idx="1">
                  <c:v>801</c:v>
                </c:pt>
                <c:pt idx="2">
                  <c:v>549</c:v>
                </c:pt>
              </c:numCache>
            </c:numRef>
          </c:val>
        </c:ser>
        <c:dLbls>
          <c:showLegendKey val="0"/>
          <c:showVal val="0"/>
          <c:showCatName val="0"/>
          <c:showSerName val="0"/>
          <c:showPercent val="0"/>
          <c:showBubbleSize val="0"/>
        </c:dLbls>
        <c:gapWidth val="150"/>
        <c:overlap val="100"/>
        <c:axId val="112514176"/>
        <c:axId val="112515712"/>
      </c:barChart>
      <c:catAx>
        <c:axId val="112514176"/>
        <c:scaling>
          <c:orientation val="minMax"/>
        </c:scaling>
        <c:delete val="0"/>
        <c:axPos val="b"/>
        <c:numFmt formatCode="General" sourceLinked="1"/>
        <c:majorTickMark val="out"/>
        <c:minorTickMark val="none"/>
        <c:tickLblPos val="nextTo"/>
        <c:crossAx val="112515712"/>
        <c:crosses val="autoZero"/>
        <c:auto val="1"/>
        <c:lblAlgn val="ctr"/>
        <c:lblOffset val="100"/>
        <c:noMultiLvlLbl val="0"/>
      </c:catAx>
      <c:valAx>
        <c:axId val="112515712"/>
        <c:scaling>
          <c:orientation val="minMax"/>
          <c:max val="4500"/>
          <c:min val="0"/>
        </c:scaling>
        <c:delete val="0"/>
        <c:axPos val="l"/>
        <c:majorGridlines/>
        <c:title>
          <c:tx>
            <c:rich>
              <a:bodyPr rot="0" vert="horz"/>
              <a:lstStyle/>
              <a:p>
                <a:pPr>
                  <a:defRPr/>
                </a:pPr>
                <a:r>
                  <a:rPr lang="ja-JP"/>
                  <a:t>（件）</a:t>
                </a:r>
              </a:p>
            </c:rich>
          </c:tx>
          <c:layout>
            <c:manualLayout>
              <c:xMode val="edge"/>
              <c:yMode val="edge"/>
              <c:x val="8.7962898831365682E-2"/>
              <c:y val="1.3094864414212854E-2"/>
            </c:manualLayout>
          </c:layout>
          <c:overlay val="0"/>
        </c:title>
        <c:numFmt formatCode="#,##0_);[Red]\(#,##0\)" sourceLinked="1"/>
        <c:majorTickMark val="out"/>
        <c:minorTickMark val="none"/>
        <c:tickLblPos val="nextTo"/>
        <c:crossAx val="112514176"/>
        <c:crosses val="autoZero"/>
        <c:crossBetween val="between"/>
        <c:majorUnit val="1000"/>
      </c:valAx>
      <c:spPr>
        <a:noFill/>
        <a:ln w="25400">
          <a:noFill/>
        </a:ln>
      </c:spPr>
    </c:plotArea>
    <c:legend>
      <c:legendPos val="t"/>
      <c:layout>
        <c:manualLayout>
          <c:xMode val="edge"/>
          <c:yMode val="edge"/>
          <c:x val="0.69452559454243612"/>
          <c:y val="7.2827410568589894E-3"/>
          <c:w val="0.1961336395450568"/>
          <c:h val="0.19652047310880033"/>
        </c:manualLayout>
      </c:layout>
      <c:overlay val="0"/>
    </c:legend>
    <c:plotVisOnly val="1"/>
    <c:dispBlanksAs val="gap"/>
    <c:showDLblsOverMax val="0"/>
  </c:chart>
  <c:spPr>
    <a:noFill/>
    <a:ln>
      <a:noFill/>
    </a:ln>
  </c:spPr>
  <c:txPr>
    <a:bodyPr/>
    <a:lstStyle/>
    <a:p>
      <a:pPr>
        <a:defRPr sz="800" baseline="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0158278380646893E-2"/>
          <c:y val="0.1203824636691113"/>
          <c:w val="0.92984172161935308"/>
          <c:h val="0.76840092930034642"/>
        </c:manualLayout>
      </c:layout>
      <c:pie3DChart>
        <c:varyColors val="1"/>
        <c:ser>
          <c:idx val="0"/>
          <c:order val="0"/>
          <c:dLbls>
            <c:dLbl>
              <c:idx val="0"/>
              <c:layout>
                <c:manualLayout>
                  <c:x val="-0.16174193142613646"/>
                  <c:y val="0.14766419790217677"/>
                </c:manualLayout>
              </c:layout>
              <c:showLegendKey val="0"/>
              <c:showVal val="1"/>
              <c:showCatName val="1"/>
              <c:showSerName val="0"/>
              <c:showPercent val="0"/>
              <c:showBubbleSize val="0"/>
              <c:separator>
</c:separator>
            </c:dLbl>
            <c:dLbl>
              <c:idx val="1"/>
              <c:layout>
                <c:manualLayout>
                  <c:x val="0.19189130183518049"/>
                  <c:y val="-0.28873566675438928"/>
                </c:manualLayout>
              </c:layout>
              <c:showLegendKey val="0"/>
              <c:showVal val="1"/>
              <c:showCatName val="1"/>
              <c:showSerName val="0"/>
              <c:showPercent val="0"/>
              <c:showBubbleSize val="0"/>
              <c:separator>
</c:separator>
            </c:dLbl>
            <c:dLbl>
              <c:idx val="2"/>
              <c:layout>
                <c:manualLayout>
                  <c:x val="-0.33905808490677564"/>
                  <c:y val="0"/>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'グラフ（FM）'!$Z$23:$Z$25</c:f>
              <c:strCache>
                <c:ptCount val="3"/>
                <c:pt idx="0">
                  <c:v>来署</c:v>
                </c:pt>
                <c:pt idx="1">
                  <c:v>電話</c:v>
                </c:pt>
                <c:pt idx="2">
                  <c:v>FAX・郵送等</c:v>
                </c:pt>
              </c:strCache>
            </c:strRef>
          </c:cat>
          <c:val>
            <c:numRef>
              <c:f>'グラフ（FM）'!$AB$23:$AB$25</c:f>
              <c:numCache>
                <c:formatCode>0.0%</c:formatCode>
                <c:ptCount val="3"/>
                <c:pt idx="0">
                  <c:v>0.26065668623328075</c:v>
                </c:pt>
                <c:pt idx="1">
                  <c:v>0.73334738771099817</c:v>
                </c:pt>
                <c:pt idx="2">
                  <c:v>5.9959260557210436E-3</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6211859420732389"/>
          <c:y val="0.17432661290322582"/>
          <c:w val="0.67852712762438738"/>
          <c:h val="0.81637893689796714"/>
        </c:manualLayout>
      </c:layout>
      <c:doughnutChart>
        <c:varyColors val="1"/>
        <c:ser>
          <c:idx val="0"/>
          <c:order val="0"/>
          <c:spPr>
            <a:solidFill>
              <a:schemeClr val="bg1"/>
            </a:solidFill>
          </c:spPr>
          <c:dPt>
            <c:idx val="0"/>
            <c:bubble3D val="0"/>
            <c:spPr>
              <a:solidFill>
                <a:srgbClr val="FFFF00"/>
              </a:solidFill>
            </c:spPr>
          </c:dPt>
          <c:dPt>
            <c:idx val="1"/>
            <c:bubble3D val="0"/>
            <c:spPr>
              <a:solidFill>
                <a:schemeClr val="bg1">
                  <a:lumMod val="75000"/>
                </a:schemeClr>
              </a:solidFill>
            </c:spPr>
          </c:dPt>
          <c:dPt>
            <c:idx val="2"/>
            <c:bubble3D val="0"/>
            <c:spPr>
              <a:solidFill>
                <a:srgbClr val="9999FF"/>
              </a:solidFill>
            </c:spPr>
          </c:dPt>
          <c:dPt>
            <c:idx val="3"/>
            <c:bubble3D val="0"/>
            <c:spPr>
              <a:solidFill>
                <a:srgbClr val="FF99FF"/>
              </a:solidFill>
            </c:spPr>
          </c:dPt>
          <c:dPt>
            <c:idx val="4"/>
            <c:bubble3D val="0"/>
            <c:spPr>
              <a:solidFill>
                <a:srgbClr val="6699FF"/>
              </a:solidFill>
            </c:spPr>
          </c:dPt>
          <c:dPt>
            <c:idx val="5"/>
            <c:bubble3D val="0"/>
            <c:spPr>
              <a:solidFill>
                <a:srgbClr val="92D050"/>
              </a:solidFill>
            </c:spPr>
          </c:dPt>
          <c:dPt>
            <c:idx val="6"/>
            <c:bubble3D val="0"/>
            <c:spPr>
              <a:solidFill>
                <a:schemeClr val="bg1">
                  <a:lumMod val="75000"/>
                </a:schemeClr>
              </a:solidFill>
            </c:spPr>
          </c:dPt>
          <c:dPt>
            <c:idx val="7"/>
            <c:bubble3D val="0"/>
          </c:dPt>
          <c:dLbls>
            <c:dLbl>
              <c:idx val="0"/>
              <c:layout>
                <c:manualLayout>
                  <c:x val="2.5122697787343697E-2"/>
                  <c:y val="-0.18799103942652329"/>
                </c:manualLayout>
              </c:layout>
              <c:tx>
                <c:rich>
                  <a:bodyPr/>
                  <a:lstStyle/>
                  <a:p>
                    <a:r>
                      <a:rPr lang="ja-JP" altLang="en-US" sz="750" baseline="0"/>
                      <a:t>募集・採用</a:t>
                    </a:r>
                    <a:endParaRPr lang="en-US" altLang="ja-JP" sz="750" baseline="0"/>
                  </a:p>
                  <a:p>
                    <a:r>
                      <a:rPr lang="en-US" altLang="ja-JP" sz="750" baseline="0" smtClean="0"/>
                      <a:t>14</a:t>
                    </a:r>
                    <a:r>
                      <a:rPr lang="ja-JP" altLang="en-US" sz="750" baseline="0" smtClean="0"/>
                      <a:t>件</a:t>
                    </a:r>
                    <a:r>
                      <a:rPr lang="en-US" altLang="ja-JP" sz="750" baseline="0" smtClean="0"/>
                      <a:t>(0.9</a:t>
                    </a:r>
                    <a:r>
                      <a:rPr lang="en-US" altLang="ja-JP" sz="750" baseline="0"/>
                      <a:t>%)</a:t>
                    </a:r>
                    <a:endParaRPr lang="ja-JP" altLang="en-US"/>
                  </a:p>
                </c:rich>
              </c:tx>
              <c:showLegendKey val="0"/>
              <c:showVal val="0"/>
              <c:showCatName val="0"/>
              <c:showSerName val="0"/>
              <c:showPercent val="0"/>
              <c:showBubbleSize val="0"/>
            </c:dLbl>
            <c:dLbl>
              <c:idx val="1"/>
              <c:layout>
                <c:manualLayout>
                  <c:x val="0.27325951420576949"/>
                  <c:y val="-0.14274049355799637"/>
                </c:manualLayout>
              </c:layout>
              <c:tx>
                <c:rich>
                  <a:bodyPr/>
                  <a:lstStyle/>
                  <a:p>
                    <a:r>
                      <a:rPr lang="ja-JP" altLang="en-US" sz="750" baseline="0"/>
                      <a:t>配置・昇進・雇用形態の変更</a:t>
                    </a:r>
                    <a:r>
                      <a:rPr lang="ja-JP" altLang="en-US" sz="750" baseline="0" smtClean="0"/>
                      <a:t>等</a:t>
                    </a:r>
                    <a:r>
                      <a:rPr lang="en-US" altLang="ja-JP" sz="750" baseline="0" smtClean="0"/>
                      <a:t> </a:t>
                    </a:r>
                    <a:r>
                      <a:rPr lang="en-US" altLang="ja-JP" sz="750" baseline="0"/>
                      <a:t>26</a:t>
                    </a:r>
                    <a:r>
                      <a:rPr lang="ja-JP" altLang="en-US" sz="750" baseline="0"/>
                      <a:t>件</a:t>
                    </a:r>
                    <a:r>
                      <a:rPr lang="en-US" altLang="ja-JP" sz="750" baseline="0"/>
                      <a:t>(1.5%)</a:t>
                    </a:r>
                    <a:endParaRPr lang="en-US" altLang="ja-JP"/>
                  </a:p>
                </c:rich>
              </c:tx>
              <c:showLegendKey val="0"/>
              <c:showVal val="0"/>
              <c:showCatName val="0"/>
              <c:showSerName val="0"/>
              <c:showPercent val="0"/>
              <c:showBubbleSize val="0"/>
            </c:dLbl>
            <c:dLbl>
              <c:idx val="2"/>
              <c:delete val="1"/>
            </c:dLbl>
            <c:dLbl>
              <c:idx val="3"/>
              <c:layout>
                <c:manualLayout>
                  <c:x val="0.18645855831030811"/>
                  <c:y val="0.10352912186379928"/>
                </c:manualLayout>
              </c:layout>
              <c:tx>
                <c:rich>
                  <a:bodyPr/>
                  <a:lstStyle/>
                  <a:p>
                    <a:r>
                      <a:rPr lang="ja-JP" altLang="en-US" sz="750" baseline="0"/>
                      <a:t>妊娠・出産等を理由とする不利益取扱い</a:t>
                    </a:r>
                    <a:endParaRPr lang="en-US" altLang="ja-JP" sz="750" baseline="0"/>
                  </a:p>
                  <a:p>
                    <a:r>
                      <a:rPr lang="en-US" altLang="ja-JP" sz="750" baseline="0"/>
                      <a:t> 406</a:t>
                    </a:r>
                    <a:r>
                      <a:rPr lang="ja-JP" altLang="en-US" sz="750" baseline="0"/>
                      <a:t>件</a:t>
                    </a:r>
                    <a:r>
                      <a:rPr lang="en-US" altLang="ja-JP" sz="750" baseline="0"/>
                      <a:t>(23.6%)</a:t>
                    </a:r>
                    <a:endParaRPr lang="ja-JP" altLang="en-US"/>
                  </a:p>
                </c:rich>
              </c:tx>
              <c:showLegendKey val="0"/>
              <c:showVal val="0"/>
              <c:showCatName val="0"/>
              <c:showSerName val="0"/>
              <c:showPercent val="0"/>
              <c:showBubbleSize val="0"/>
            </c:dLbl>
            <c:dLbl>
              <c:idx val="4"/>
              <c:layout>
                <c:manualLayout>
                  <c:x val="-8.3543523870815067E-2"/>
                  <c:y val="0"/>
                </c:manualLayout>
              </c:layout>
              <c:tx>
                <c:rich>
                  <a:bodyPr/>
                  <a:lstStyle/>
                  <a:p>
                    <a:r>
                      <a:rPr lang="ja-JP" altLang="en-US" sz="750" baseline="0" smtClean="0"/>
                      <a:t>セクシュアルハラスメント</a:t>
                    </a:r>
                    <a:endParaRPr lang="en-US" altLang="ja-JP" sz="750" baseline="0" smtClean="0"/>
                  </a:p>
                  <a:p>
                    <a:r>
                      <a:rPr lang="en-US" altLang="ja-JP" sz="750" baseline="0" smtClean="0"/>
                      <a:t> </a:t>
                    </a:r>
                    <a:r>
                      <a:rPr lang="en-US" altLang="ja-JP" sz="750" baseline="0"/>
                      <a:t>1,032</a:t>
                    </a:r>
                    <a:r>
                      <a:rPr lang="ja-JP" altLang="en-US" sz="750" baseline="0"/>
                      <a:t>件</a:t>
                    </a:r>
                    <a:r>
                      <a:rPr lang="en-US" altLang="ja-JP" sz="750" baseline="0"/>
                      <a:t>(60.0%)</a:t>
                    </a:r>
                    <a:endParaRPr lang="en-US" altLang="ja-JP"/>
                  </a:p>
                </c:rich>
              </c:tx>
              <c:showLegendKey val="0"/>
              <c:showVal val="0"/>
              <c:showCatName val="0"/>
              <c:showSerName val="0"/>
              <c:showPercent val="0"/>
              <c:showBubbleSize val="0"/>
            </c:dLbl>
            <c:dLbl>
              <c:idx val="5"/>
              <c:layout>
                <c:manualLayout>
                  <c:x val="-0.25176655023720329"/>
                  <c:y val="3.2325268817204302E-2"/>
                </c:manualLayout>
              </c:layout>
              <c:tx>
                <c:rich>
                  <a:bodyPr/>
                  <a:lstStyle/>
                  <a:p>
                    <a:r>
                      <a:rPr lang="ja-JP" altLang="en-US" sz="750" baseline="0"/>
                      <a:t>母性健康</a:t>
                    </a:r>
                    <a:endParaRPr lang="en-US" altLang="ja-JP" sz="750" baseline="0"/>
                  </a:p>
                  <a:p>
                    <a:r>
                      <a:rPr lang="ja-JP" altLang="en-US" sz="750" baseline="0"/>
                      <a:t>管理</a:t>
                    </a:r>
                    <a:endParaRPr lang="en-US" altLang="ja-JP" sz="750" baseline="0"/>
                  </a:p>
                  <a:p>
                    <a:r>
                      <a:rPr lang="en-US" altLang="ja-JP" sz="750" baseline="0"/>
                      <a:t> 151</a:t>
                    </a:r>
                    <a:r>
                      <a:rPr lang="ja-JP" altLang="en-US" sz="750" baseline="0"/>
                      <a:t>件</a:t>
                    </a:r>
                    <a:r>
                      <a:rPr lang="en-US" altLang="ja-JP" sz="750" baseline="0"/>
                      <a:t>(8.8%)</a:t>
                    </a:r>
                    <a:endParaRPr lang="en-US" altLang="ja-JP"/>
                  </a:p>
                </c:rich>
              </c:tx>
              <c:showLegendKey val="0"/>
              <c:showVal val="0"/>
              <c:showCatName val="0"/>
              <c:showSerName val="0"/>
              <c:showPercent val="0"/>
              <c:showBubbleSize val="0"/>
            </c:dLbl>
            <c:dLbl>
              <c:idx val="6"/>
              <c:layout>
                <c:manualLayout>
                  <c:x val="-0.24005868640754285"/>
                  <c:y val="-0.16595878136200717"/>
                </c:manualLayout>
              </c:layout>
              <c:tx>
                <c:rich>
                  <a:bodyPr/>
                  <a:lstStyle/>
                  <a:p>
                    <a:r>
                      <a:rPr lang="ja-JP" altLang="en-US" sz="750" baseline="0"/>
                      <a:t>ポジティブ・</a:t>
                    </a:r>
                    <a:endParaRPr lang="en-US" altLang="ja-JP" sz="750" baseline="0"/>
                  </a:p>
                  <a:p>
                    <a:r>
                      <a:rPr lang="ja-JP" altLang="en-US" sz="750" baseline="0"/>
                      <a:t>アクション</a:t>
                    </a:r>
                    <a:endParaRPr lang="en-US" altLang="ja-JP" sz="750" baseline="0"/>
                  </a:p>
                  <a:p>
                    <a:r>
                      <a:rPr lang="en-US" altLang="ja-JP" sz="750" baseline="0"/>
                      <a:t> 1</a:t>
                    </a:r>
                    <a:r>
                      <a:rPr lang="ja-JP" altLang="en-US" sz="750" baseline="0"/>
                      <a:t>件</a:t>
                    </a:r>
                    <a:r>
                      <a:rPr lang="en-US" altLang="ja-JP" sz="750" baseline="0"/>
                      <a:t>(0.1%)</a:t>
                    </a:r>
                    <a:endParaRPr lang="ja-JP" altLang="en-US"/>
                  </a:p>
                </c:rich>
              </c:tx>
              <c:showLegendKey val="0"/>
              <c:showVal val="0"/>
              <c:showCatName val="0"/>
              <c:showSerName val="0"/>
              <c:showPercent val="0"/>
              <c:showBubbleSize val="0"/>
            </c:dLbl>
            <c:dLbl>
              <c:idx val="7"/>
              <c:layout>
                <c:manualLayout>
                  <c:x val="-9.1191080857655635E-2"/>
                  <c:y val="-0.18680913978494623"/>
                </c:manualLayout>
              </c:layout>
              <c:tx>
                <c:rich>
                  <a:bodyPr/>
                  <a:lstStyle/>
                  <a:p>
                    <a:r>
                      <a:rPr lang="ja-JP" altLang="en-US" sz="750" baseline="0"/>
                      <a:t>その他</a:t>
                    </a:r>
                    <a:endParaRPr lang="en-US" altLang="ja-JP" sz="750" baseline="0"/>
                  </a:p>
                  <a:p>
                    <a:r>
                      <a:rPr lang="en-US" altLang="ja-JP" sz="750" baseline="0"/>
                      <a:t> 89</a:t>
                    </a:r>
                    <a:r>
                      <a:rPr lang="ja-JP" altLang="en-US" sz="750" baseline="0"/>
                      <a:t>件</a:t>
                    </a:r>
                    <a:r>
                      <a:rPr lang="en-US" altLang="ja-JP" sz="750" baseline="0"/>
                      <a:t>(5.2%)</a:t>
                    </a:r>
                    <a:endParaRPr lang="en-US" altLang="ja-JP"/>
                  </a:p>
                </c:rich>
              </c:tx>
              <c:showLegendKey val="0"/>
              <c:showVal val="0"/>
              <c:showCatName val="0"/>
              <c:showSerName val="0"/>
              <c:showPercent val="0"/>
              <c:showBubbleSize val="0"/>
            </c:dLbl>
            <c:numFmt formatCode="0.0%" sourceLinked="0"/>
            <c:txPr>
              <a:bodyPr/>
              <a:lstStyle/>
              <a:p>
                <a:pPr>
                  <a:defRPr sz="750" baseline="0"/>
                </a:pPr>
                <a:endParaRPr lang="ja-JP"/>
              </a:p>
            </c:txPr>
            <c:showLegendKey val="0"/>
            <c:showVal val="1"/>
            <c:showCatName val="1"/>
            <c:showSerName val="0"/>
            <c:showPercent val="1"/>
            <c:showBubbleSize val="0"/>
            <c:showLeaderLines val="0"/>
          </c:dLbls>
          <c:cat>
            <c:strRef>
              <c:f>'[【均等】2801施行状況グラフ（貼り付け用）.xls]労働者からの相談（内容） (2)'!$B$4:$B$11</c:f>
              <c:strCache>
                <c:ptCount val="8"/>
                <c:pt idx="0">
                  <c:v>募集・採用</c:v>
                </c:pt>
                <c:pt idx="1">
                  <c:v>配置・昇進・雇用形態の変更等</c:v>
                </c:pt>
                <c:pt idx="2">
                  <c:v>間接差別</c:v>
                </c:pt>
                <c:pt idx="3">
                  <c:v>妊娠・出産等を理由とする不利益取扱い</c:v>
                </c:pt>
                <c:pt idx="4">
                  <c:v>セクシュアルハラスメント</c:v>
                </c:pt>
                <c:pt idx="5">
                  <c:v>母性健康管理</c:v>
                </c:pt>
                <c:pt idx="6">
                  <c:v>ポジティブ・アクション</c:v>
                </c:pt>
                <c:pt idx="7">
                  <c:v>その他</c:v>
                </c:pt>
              </c:strCache>
            </c:strRef>
          </c:cat>
          <c:val>
            <c:numRef>
              <c:f>'[【均等】2801施行状況グラフ（貼り付け用）.xls]労働者からの相談（内容） (2)'!$C$4:$C$11</c:f>
              <c:numCache>
                <c:formatCode>General"件"</c:formatCode>
                <c:ptCount val="8"/>
                <c:pt idx="0">
                  <c:v>15</c:v>
                </c:pt>
                <c:pt idx="1">
                  <c:v>26</c:v>
                </c:pt>
                <c:pt idx="2">
                  <c:v>0</c:v>
                </c:pt>
                <c:pt idx="3">
                  <c:v>406</c:v>
                </c:pt>
                <c:pt idx="4">
                  <c:v>1032</c:v>
                </c:pt>
                <c:pt idx="5">
                  <c:v>151</c:v>
                </c:pt>
                <c:pt idx="6">
                  <c:v>1</c:v>
                </c:pt>
                <c:pt idx="7">
                  <c:v>89</c:v>
                </c:pt>
              </c:numCache>
            </c:numRef>
          </c:val>
        </c:ser>
        <c:dLbls>
          <c:showLegendKey val="0"/>
          <c:showVal val="0"/>
          <c:showCatName val="0"/>
          <c:showSerName val="0"/>
          <c:showPercent val="0"/>
          <c:showBubbleSize val="0"/>
          <c:showLeaderLines val="0"/>
        </c:dLbls>
        <c:firstSliceAng val="0"/>
        <c:holeSize val="40"/>
      </c:doughnutChart>
      <c:spPr>
        <a:noFill/>
        <a:ln w="25400">
          <a:noFill/>
        </a:ln>
      </c:spPr>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3831212810291915"/>
          <c:y val="0.10699486599881014"/>
          <c:w val="0.46712790371959623"/>
          <c:h val="0.71305327255311901"/>
        </c:manualLayout>
      </c:layout>
      <c:barChart>
        <c:barDir val="col"/>
        <c:grouping val="stacked"/>
        <c:varyColors val="0"/>
        <c:ser>
          <c:idx val="4"/>
          <c:order val="0"/>
          <c:tx>
            <c:strRef>
              <c:f>'[【均等】2801施行状況グラフ（貼り付け用）.xls]援助'!$B$7</c:f>
              <c:strCache>
                <c:ptCount val="1"/>
                <c:pt idx="0">
                  <c:v>母性健康管理措置</c:v>
                </c:pt>
              </c:strCache>
            </c:strRef>
          </c:tx>
          <c:spPr>
            <a:solidFill>
              <a:srgbClr val="92D050"/>
            </a:solidFill>
          </c:spPr>
          <c:invertIfNegative val="0"/>
          <c:dLbls>
            <c:txPr>
              <a:bodyPr/>
              <a:lstStyle/>
              <a:p>
                <a:pPr>
                  <a:defRPr sz="900"/>
                </a:pPr>
                <a:endParaRPr lang="ja-JP"/>
              </a:p>
            </c:txPr>
            <c:showLegendKey val="0"/>
            <c:showVal val="1"/>
            <c:showCatName val="0"/>
            <c:showSerName val="0"/>
            <c:showPercent val="0"/>
            <c:showBubbleSize val="0"/>
            <c:showLeaderLines val="0"/>
          </c:dLbls>
          <c:cat>
            <c:strRef>
              <c:f>'[【均等】2801施行状況グラフ（貼り付け用）.xls]援助'!$C$3:$E$3</c:f>
              <c:strCache>
                <c:ptCount val="3"/>
                <c:pt idx="0">
                  <c:v>平成25年度</c:v>
                </c:pt>
                <c:pt idx="1">
                  <c:v>平成26年度</c:v>
                </c:pt>
                <c:pt idx="2">
                  <c:v>平成27年度　　　　　　　　　　　　　　　　　　　　　　　　　　　　　　　　　　　　　　　　　　　　　　　　　　　　　　　　　　　　　　　　　　　　　　　　　　　　　　　　　　　　　　　　　　　　　　　　　　　　1月末</c:v>
                </c:pt>
              </c:strCache>
            </c:strRef>
          </c:cat>
          <c:val>
            <c:numRef>
              <c:f>'[【均等】2801施行状況グラフ（貼り付け用）.xls]援助'!$C$7:$E$7</c:f>
              <c:numCache>
                <c:formatCode>General</c:formatCode>
                <c:ptCount val="3"/>
                <c:pt idx="0">
                  <c:v>4</c:v>
                </c:pt>
                <c:pt idx="1">
                  <c:v>5</c:v>
                </c:pt>
                <c:pt idx="2">
                  <c:v>2</c:v>
                </c:pt>
              </c:numCache>
            </c:numRef>
          </c:val>
        </c:ser>
        <c:ser>
          <c:idx val="2"/>
          <c:order val="1"/>
          <c:tx>
            <c:strRef>
              <c:f>'[【均等】2801施行状況グラフ（貼り付け用）.xls]援助'!$B$5</c:f>
              <c:strCache>
                <c:ptCount val="1"/>
                <c:pt idx="0">
                  <c:v>セクシュアルハラスメント</c:v>
                </c:pt>
              </c:strCache>
            </c:strRef>
          </c:tx>
          <c:spPr>
            <a:solidFill>
              <a:srgbClr val="6699FF"/>
            </a:solidFill>
          </c:spPr>
          <c:invertIfNegative val="0"/>
          <c:dLbls>
            <c:showLegendKey val="0"/>
            <c:showVal val="1"/>
            <c:showCatName val="0"/>
            <c:showSerName val="0"/>
            <c:showPercent val="0"/>
            <c:showBubbleSize val="0"/>
            <c:showLeaderLines val="0"/>
          </c:dLbls>
          <c:cat>
            <c:strRef>
              <c:f>'[【均等】2801施行状況グラフ（貼り付け用）.xls]援助'!$C$3:$E$3</c:f>
              <c:strCache>
                <c:ptCount val="3"/>
                <c:pt idx="0">
                  <c:v>平成25年度</c:v>
                </c:pt>
                <c:pt idx="1">
                  <c:v>平成26年度</c:v>
                </c:pt>
                <c:pt idx="2">
                  <c:v>平成27年度　　　　　　　　　　　　　　　　　　　　　　　　　　　　　　　　　　　　　　　　　　　　　　　　　　　　　　　　　　　　　　　　　　　　　　　　　　　　　　　　　　　　　　　　　　　　　　　　　　　　1月末</c:v>
                </c:pt>
              </c:strCache>
            </c:strRef>
          </c:cat>
          <c:val>
            <c:numRef>
              <c:f>'[【均等】2801施行状況グラフ（貼り付け用）.xls]援助'!$C$5:$E$5</c:f>
              <c:numCache>
                <c:formatCode>General</c:formatCode>
                <c:ptCount val="3"/>
                <c:pt idx="0">
                  <c:v>14</c:v>
                </c:pt>
                <c:pt idx="1">
                  <c:v>23</c:v>
                </c:pt>
                <c:pt idx="2">
                  <c:v>17</c:v>
                </c:pt>
              </c:numCache>
            </c:numRef>
          </c:val>
        </c:ser>
        <c:ser>
          <c:idx val="3"/>
          <c:order val="2"/>
          <c:tx>
            <c:strRef>
              <c:f>'[【均等】2801施行状況グラフ（貼り付け用）.xls]援助'!$B$6</c:f>
              <c:strCache>
                <c:ptCount val="1"/>
                <c:pt idx="0">
                  <c:v>妊娠・出産等を理由とする不利益取扱い</c:v>
                </c:pt>
              </c:strCache>
            </c:strRef>
          </c:tx>
          <c:spPr>
            <a:solidFill>
              <a:srgbClr val="FF99FF"/>
            </a:solidFill>
          </c:spPr>
          <c:invertIfNegative val="0"/>
          <c:dLbls>
            <c:showLegendKey val="0"/>
            <c:showVal val="1"/>
            <c:showCatName val="0"/>
            <c:showSerName val="0"/>
            <c:showPercent val="0"/>
            <c:showBubbleSize val="0"/>
            <c:showLeaderLines val="0"/>
          </c:dLbls>
          <c:cat>
            <c:strRef>
              <c:f>'[【均等】2801施行状況グラフ（貼り付け用）.xls]援助'!$C$3:$E$3</c:f>
              <c:strCache>
                <c:ptCount val="3"/>
                <c:pt idx="0">
                  <c:v>平成25年度</c:v>
                </c:pt>
                <c:pt idx="1">
                  <c:v>平成26年度</c:v>
                </c:pt>
                <c:pt idx="2">
                  <c:v>平成27年度　　　　　　　　　　　　　　　　　　　　　　　　　　　　　　　　　　　　　　　　　　　　　　　　　　　　　　　　　　　　　　　　　　　　　　　　　　　　　　　　　　　　　　　　　　　　　　　　　　　　1月末</c:v>
                </c:pt>
              </c:strCache>
            </c:strRef>
          </c:cat>
          <c:val>
            <c:numRef>
              <c:f>'[【均等】2801施行状況グラフ（貼り付け用）.xls]援助'!$C$6:$E$6</c:f>
              <c:numCache>
                <c:formatCode>General</c:formatCode>
                <c:ptCount val="3"/>
                <c:pt idx="0">
                  <c:v>21</c:v>
                </c:pt>
                <c:pt idx="1">
                  <c:v>25</c:v>
                </c:pt>
                <c:pt idx="2">
                  <c:v>15</c:v>
                </c:pt>
              </c:numCache>
            </c:numRef>
          </c:val>
        </c:ser>
        <c:ser>
          <c:idx val="1"/>
          <c:order val="3"/>
          <c:tx>
            <c:strRef>
              <c:f>'[【均等】2801施行状況グラフ（貼り付け用）.xls]援助'!$B$4</c:f>
              <c:strCache>
                <c:ptCount val="1"/>
                <c:pt idx="0">
                  <c:v>募集・採用、配置・昇進、雇用形態の変更等</c:v>
                </c:pt>
              </c:strCache>
            </c:strRef>
          </c:tx>
          <c:spPr>
            <a:solidFill>
              <a:srgbClr val="FFFF66"/>
            </a:solidFill>
          </c:spPr>
          <c:invertIfNegative val="0"/>
          <c:dLbls>
            <c:dLbl>
              <c:idx val="0"/>
              <c:delete val="1"/>
            </c:dLbl>
            <c:showLegendKey val="0"/>
            <c:showVal val="1"/>
            <c:showCatName val="0"/>
            <c:showSerName val="0"/>
            <c:showPercent val="0"/>
            <c:showBubbleSize val="0"/>
            <c:showLeaderLines val="0"/>
          </c:dLbls>
          <c:cat>
            <c:strRef>
              <c:f>'[【均等】2801施行状況グラフ（貼り付け用）.xls]援助'!$C$3:$E$3</c:f>
              <c:strCache>
                <c:ptCount val="3"/>
                <c:pt idx="0">
                  <c:v>平成25年度</c:v>
                </c:pt>
                <c:pt idx="1">
                  <c:v>平成26年度</c:v>
                </c:pt>
                <c:pt idx="2">
                  <c:v>平成27年度　　　　　　　　　　　　　　　　　　　　　　　　　　　　　　　　　　　　　　　　　　　　　　　　　　　　　　　　　　　　　　　　　　　　　　　　　　　　　　　　　　　　　　　　　　　　　　　　　　　　1月末</c:v>
                </c:pt>
              </c:strCache>
            </c:strRef>
          </c:cat>
          <c:val>
            <c:numRef>
              <c:f>'[【均等】2801施行状況グラフ（貼り付け用）.xls]援助'!$C$4:$E$4</c:f>
              <c:numCache>
                <c:formatCode>General</c:formatCode>
                <c:ptCount val="3"/>
                <c:pt idx="0">
                  <c:v>0</c:v>
                </c:pt>
                <c:pt idx="1">
                  <c:v>4</c:v>
                </c:pt>
                <c:pt idx="2">
                  <c:v>2</c:v>
                </c:pt>
              </c:numCache>
            </c:numRef>
          </c:val>
        </c:ser>
        <c:dLbls>
          <c:showLegendKey val="0"/>
          <c:showVal val="0"/>
          <c:showCatName val="0"/>
          <c:showSerName val="0"/>
          <c:showPercent val="0"/>
          <c:showBubbleSize val="0"/>
        </c:dLbls>
        <c:gapWidth val="150"/>
        <c:overlap val="100"/>
        <c:axId val="124244352"/>
        <c:axId val="124245888"/>
      </c:barChart>
      <c:catAx>
        <c:axId val="124244352"/>
        <c:scaling>
          <c:orientation val="minMax"/>
        </c:scaling>
        <c:delete val="0"/>
        <c:axPos val="b"/>
        <c:numFmt formatCode="General" sourceLinked="1"/>
        <c:majorTickMark val="out"/>
        <c:minorTickMark val="none"/>
        <c:tickLblPos val="nextTo"/>
        <c:txPr>
          <a:bodyPr/>
          <a:lstStyle/>
          <a:p>
            <a:pPr>
              <a:defRPr sz="700" baseline="0"/>
            </a:pPr>
            <a:endParaRPr lang="ja-JP"/>
          </a:p>
        </c:txPr>
        <c:crossAx val="124245888"/>
        <c:crosses val="autoZero"/>
        <c:auto val="1"/>
        <c:lblAlgn val="ctr"/>
        <c:lblOffset val="100"/>
        <c:noMultiLvlLbl val="0"/>
      </c:catAx>
      <c:valAx>
        <c:axId val="124245888"/>
        <c:scaling>
          <c:orientation val="minMax"/>
        </c:scaling>
        <c:delete val="0"/>
        <c:axPos val="l"/>
        <c:majorGridlines/>
        <c:title>
          <c:tx>
            <c:rich>
              <a:bodyPr rot="0" vert="horz"/>
              <a:lstStyle/>
              <a:p>
                <a:pPr>
                  <a:defRPr/>
                </a:pPr>
                <a:r>
                  <a:rPr lang="ja-JP"/>
                  <a:t>（件）</a:t>
                </a:r>
              </a:p>
            </c:rich>
          </c:tx>
          <c:layout>
            <c:manualLayout>
              <c:xMode val="edge"/>
              <c:yMode val="edge"/>
              <c:x val="5.2030304856801608E-2"/>
              <c:y val="2.8768014014636128E-3"/>
            </c:manualLayout>
          </c:layout>
          <c:overlay val="0"/>
        </c:title>
        <c:numFmt formatCode="General" sourceLinked="1"/>
        <c:majorTickMark val="out"/>
        <c:minorTickMark val="none"/>
        <c:tickLblPos val="nextTo"/>
        <c:txPr>
          <a:bodyPr/>
          <a:lstStyle/>
          <a:p>
            <a:pPr>
              <a:defRPr sz="1000" baseline="0"/>
            </a:pPr>
            <a:endParaRPr lang="ja-JP"/>
          </a:p>
        </c:txPr>
        <c:crossAx val="124244352"/>
        <c:crosses val="autoZero"/>
        <c:crossBetween val="between"/>
      </c:valAx>
      <c:spPr>
        <a:noFill/>
        <a:ln w="25400">
          <a:noFill/>
        </a:ln>
      </c:spPr>
    </c:plotArea>
    <c:legend>
      <c:legendPos val="r"/>
      <c:layout>
        <c:manualLayout>
          <c:xMode val="edge"/>
          <c:yMode val="edge"/>
          <c:x val="0.61538240601564131"/>
          <c:y val="5.519436863191627E-2"/>
          <c:w val="0.22866997389404869"/>
          <c:h val="0.91624920233529439"/>
        </c:manualLayout>
      </c:layout>
      <c:overlay val="0"/>
      <c:spPr>
        <a:solidFill>
          <a:schemeClr val="bg1"/>
        </a:solidFill>
      </c:spPr>
      <c:txPr>
        <a:bodyPr/>
        <a:lstStyle/>
        <a:p>
          <a:pPr>
            <a:defRPr sz="800" baseline="0"/>
          </a:pPr>
          <a:endParaRPr lang="ja-JP"/>
        </a:p>
      </c:txPr>
    </c:legend>
    <c:plotVisOnly val="1"/>
    <c:dispBlanksAs val="gap"/>
    <c:showDLblsOverMax val="0"/>
  </c:chart>
  <c:spPr>
    <a:noFill/>
    <a:ln>
      <a:noFill/>
    </a:ln>
  </c:spPr>
  <c:txPr>
    <a:bodyPr/>
    <a:lstStyle/>
    <a:p>
      <a:pPr>
        <a:defRPr sz="800" baseline="0"/>
      </a:pPr>
      <a:endParaRPr lang="ja-JP"/>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626414542048415"/>
          <c:y val="9.5712222018759285E-2"/>
          <c:w val="0.76796573290792192"/>
          <c:h val="0.73778675838049024"/>
        </c:manualLayout>
      </c:layout>
      <c:barChart>
        <c:barDir val="col"/>
        <c:grouping val="stacked"/>
        <c:varyColors val="0"/>
        <c:ser>
          <c:idx val="0"/>
          <c:order val="0"/>
          <c:tx>
            <c:strRef>
              <c:f>'[【育介】2801施行状況グラフ (貼り付け用).xls]相談（属性別）'!$B$5</c:f>
              <c:strCache>
                <c:ptCount val="1"/>
                <c:pt idx="0">
                  <c:v>労働者</c:v>
                </c:pt>
              </c:strCache>
            </c:strRef>
          </c:tx>
          <c:spPr>
            <a:solidFill>
              <a:srgbClr val="92D050"/>
            </a:solidFill>
          </c:spPr>
          <c:invertIfNegative val="0"/>
          <c:dLbls>
            <c:dLbl>
              <c:idx val="0"/>
              <c:tx>
                <c:rich>
                  <a:bodyPr/>
                  <a:lstStyle/>
                  <a:p>
                    <a:pPr>
                      <a:defRPr/>
                    </a:pPr>
                    <a:r>
                      <a:rPr lang="en-US"/>
                      <a:t>1,092</a:t>
                    </a:r>
                    <a:r>
                      <a:rPr lang="ja-JP"/>
                      <a:t>（</a:t>
                    </a:r>
                    <a:r>
                      <a:rPr lang="en-US"/>
                      <a:t>16.5%)</a:t>
                    </a:r>
                  </a:p>
                </c:rich>
              </c:tx>
              <c:spPr/>
              <c:showLegendKey val="0"/>
              <c:showVal val="0"/>
              <c:showCatName val="0"/>
              <c:showSerName val="0"/>
              <c:showPercent val="0"/>
              <c:showBubbleSize val="0"/>
            </c:dLbl>
            <c:dLbl>
              <c:idx val="1"/>
              <c:tx>
                <c:rich>
                  <a:bodyPr/>
                  <a:lstStyle/>
                  <a:p>
                    <a:pPr>
                      <a:defRPr/>
                    </a:pPr>
                    <a:r>
                      <a:rPr lang="en-US"/>
                      <a:t>1,339</a:t>
                    </a:r>
                  </a:p>
                  <a:p>
                    <a:pPr>
                      <a:defRPr/>
                    </a:pPr>
                    <a:r>
                      <a:rPr lang="en-US"/>
                      <a:t>(18.9%)</a:t>
                    </a:r>
                  </a:p>
                </c:rich>
              </c:tx>
              <c:spPr/>
              <c:showLegendKey val="0"/>
              <c:showVal val="0"/>
              <c:showCatName val="0"/>
              <c:showSerName val="0"/>
              <c:showPercent val="0"/>
              <c:showBubbleSize val="0"/>
            </c:dLbl>
            <c:dLbl>
              <c:idx val="2"/>
              <c:tx>
                <c:rich>
                  <a:bodyPr/>
                  <a:lstStyle/>
                  <a:p>
                    <a:pPr>
                      <a:defRPr/>
                    </a:pPr>
                    <a:r>
                      <a:rPr lang="en-US" altLang="ja-JP" smtClean="0"/>
                      <a:t>1,354</a:t>
                    </a:r>
                    <a:endParaRPr lang="en-US"/>
                  </a:p>
                  <a:p>
                    <a:pPr>
                      <a:defRPr/>
                    </a:pPr>
                    <a:r>
                      <a:rPr lang="en-US" smtClean="0"/>
                      <a:t>(</a:t>
                    </a:r>
                    <a:r>
                      <a:rPr lang="en-US" altLang="ja-JP" smtClean="0"/>
                      <a:t>20.1</a:t>
                    </a:r>
                    <a:r>
                      <a:rPr lang="en-US" smtClean="0"/>
                      <a:t>%)</a:t>
                    </a:r>
                    <a:endParaRPr lang="en-US"/>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'[【育介】2801施行状況グラフ (貼り付け用).xls]相談（属性別）'!$C$4:$E$4</c:f>
              <c:strCache>
                <c:ptCount val="3"/>
                <c:pt idx="0">
                  <c:v>平成25年度</c:v>
                </c:pt>
                <c:pt idx="1">
                  <c:v>平成26年度</c:v>
                </c:pt>
                <c:pt idx="2">
                  <c:v>平成27年度 　　　　　　　　　  1月末</c:v>
                </c:pt>
              </c:strCache>
            </c:strRef>
          </c:cat>
          <c:val>
            <c:numRef>
              <c:f>'[【育介】2801施行状況グラフ (貼り付け用).xls]相談（属性別）'!$C$5:$E$5</c:f>
              <c:numCache>
                <c:formatCode>#,##0_);[Red]\(#,##0\)</c:formatCode>
                <c:ptCount val="3"/>
                <c:pt idx="0">
                  <c:v>1092</c:v>
                </c:pt>
                <c:pt idx="1">
                  <c:v>1339</c:v>
                </c:pt>
                <c:pt idx="2">
                  <c:v>1354</c:v>
                </c:pt>
              </c:numCache>
            </c:numRef>
          </c:val>
        </c:ser>
        <c:ser>
          <c:idx val="1"/>
          <c:order val="1"/>
          <c:tx>
            <c:strRef>
              <c:f>'[【育介】2801施行状況グラフ (貼り付け用).xls]相談（属性別）'!$B$6</c:f>
              <c:strCache>
                <c:ptCount val="1"/>
                <c:pt idx="0">
                  <c:v>事業主</c:v>
                </c:pt>
              </c:strCache>
            </c:strRef>
          </c:tx>
          <c:spPr>
            <a:solidFill>
              <a:srgbClr val="FFC000"/>
            </a:solidFill>
          </c:spPr>
          <c:invertIfNegative val="0"/>
          <c:dLbls>
            <c:dLbl>
              <c:idx val="0"/>
              <c:tx>
                <c:rich>
                  <a:bodyPr/>
                  <a:lstStyle/>
                  <a:p>
                    <a:pPr>
                      <a:defRPr/>
                    </a:pPr>
                    <a:r>
                      <a:rPr lang="en-US"/>
                      <a:t>4,597</a:t>
                    </a:r>
                  </a:p>
                  <a:p>
                    <a:pPr>
                      <a:defRPr/>
                    </a:pPr>
                    <a:r>
                      <a:rPr lang="en-US"/>
                      <a:t>(69.3%)</a:t>
                    </a:r>
                  </a:p>
                </c:rich>
              </c:tx>
              <c:spPr/>
              <c:showLegendKey val="0"/>
              <c:showVal val="0"/>
              <c:showCatName val="0"/>
              <c:showSerName val="0"/>
              <c:showPercent val="0"/>
              <c:showBubbleSize val="0"/>
            </c:dLbl>
            <c:dLbl>
              <c:idx val="1"/>
              <c:tx>
                <c:rich>
                  <a:bodyPr/>
                  <a:lstStyle/>
                  <a:p>
                    <a:pPr>
                      <a:defRPr/>
                    </a:pPr>
                    <a:r>
                      <a:rPr lang="en-US"/>
                      <a:t>4,570</a:t>
                    </a:r>
                  </a:p>
                  <a:p>
                    <a:pPr>
                      <a:defRPr/>
                    </a:pPr>
                    <a:r>
                      <a:rPr lang="en-US"/>
                      <a:t>(64.4%)</a:t>
                    </a:r>
                  </a:p>
                </c:rich>
              </c:tx>
              <c:spPr/>
              <c:showLegendKey val="0"/>
              <c:showVal val="0"/>
              <c:showCatName val="0"/>
              <c:showSerName val="0"/>
              <c:showPercent val="0"/>
              <c:showBubbleSize val="0"/>
            </c:dLbl>
            <c:dLbl>
              <c:idx val="2"/>
              <c:tx>
                <c:rich>
                  <a:bodyPr/>
                  <a:lstStyle/>
                  <a:p>
                    <a:pPr>
                      <a:defRPr/>
                    </a:pPr>
                    <a:r>
                      <a:rPr lang="en-US" altLang="ja-JP" smtClean="0"/>
                      <a:t>4,017</a:t>
                    </a:r>
                  </a:p>
                  <a:p>
                    <a:pPr>
                      <a:defRPr/>
                    </a:pPr>
                    <a:r>
                      <a:rPr lang="en-US" smtClean="0"/>
                      <a:t>(</a:t>
                    </a:r>
                    <a:r>
                      <a:rPr lang="en-US" altLang="ja-JP" smtClean="0"/>
                      <a:t>59.6</a:t>
                    </a:r>
                    <a:r>
                      <a:rPr lang="en-US" smtClean="0"/>
                      <a:t>%)</a:t>
                    </a:r>
                    <a:endParaRPr lang="en-US"/>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'[【育介】2801施行状況グラフ (貼り付け用).xls]相談（属性別）'!$C$4:$E$4</c:f>
              <c:strCache>
                <c:ptCount val="3"/>
                <c:pt idx="0">
                  <c:v>平成25年度</c:v>
                </c:pt>
                <c:pt idx="1">
                  <c:v>平成26年度</c:v>
                </c:pt>
                <c:pt idx="2">
                  <c:v>平成27年度 　　　　　　　　　  1月末</c:v>
                </c:pt>
              </c:strCache>
            </c:strRef>
          </c:cat>
          <c:val>
            <c:numRef>
              <c:f>'[【育介】2801施行状況グラフ (貼り付け用).xls]相談（属性別）'!$C$6:$E$6</c:f>
              <c:numCache>
                <c:formatCode>#,##0_);[Red]\(#,##0\)</c:formatCode>
                <c:ptCount val="3"/>
                <c:pt idx="0">
                  <c:v>4597</c:v>
                </c:pt>
                <c:pt idx="1">
                  <c:v>4570</c:v>
                </c:pt>
                <c:pt idx="2">
                  <c:v>4017</c:v>
                </c:pt>
              </c:numCache>
            </c:numRef>
          </c:val>
        </c:ser>
        <c:ser>
          <c:idx val="2"/>
          <c:order val="2"/>
          <c:tx>
            <c:strRef>
              <c:f>'[【育介】2801施行状況グラフ (貼り付け用).xls]相談（属性別）'!$B$7</c:f>
              <c:strCache>
                <c:ptCount val="1"/>
                <c:pt idx="0">
                  <c:v>その他</c:v>
                </c:pt>
              </c:strCache>
            </c:strRef>
          </c:tx>
          <c:spPr>
            <a:solidFill>
              <a:schemeClr val="bg1"/>
            </a:solidFill>
          </c:spPr>
          <c:invertIfNegative val="0"/>
          <c:dLbls>
            <c:dLbl>
              <c:idx val="0"/>
              <c:tx>
                <c:rich>
                  <a:bodyPr/>
                  <a:lstStyle/>
                  <a:p>
                    <a:pPr>
                      <a:defRPr/>
                    </a:pPr>
                    <a:r>
                      <a:rPr lang="en-US"/>
                      <a:t>942</a:t>
                    </a:r>
                  </a:p>
                  <a:p>
                    <a:pPr>
                      <a:defRPr/>
                    </a:pPr>
                    <a:r>
                      <a:rPr lang="en-US"/>
                      <a:t>(14.2%)</a:t>
                    </a:r>
                  </a:p>
                </c:rich>
              </c:tx>
              <c:spPr/>
              <c:showLegendKey val="0"/>
              <c:showVal val="0"/>
              <c:showCatName val="0"/>
              <c:showSerName val="0"/>
              <c:showPercent val="0"/>
              <c:showBubbleSize val="0"/>
            </c:dLbl>
            <c:dLbl>
              <c:idx val="1"/>
              <c:tx>
                <c:rich>
                  <a:bodyPr/>
                  <a:lstStyle/>
                  <a:p>
                    <a:pPr>
                      <a:defRPr/>
                    </a:pPr>
                    <a:r>
                      <a:rPr lang="en-US"/>
                      <a:t>1,182</a:t>
                    </a:r>
                  </a:p>
                  <a:p>
                    <a:pPr>
                      <a:defRPr/>
                    </a:pPr>
                    <a:r>
                      <a:rPr lang="en-US"/>
                      <a:t>(16.7%)</a:t>
                    </a:r>
                  </a:p>
                </c:rich>
              </c:tx>
              <c:spPr/>
              <c:showLegendKey val="0"/>
              <c:showVal val="0"/>
              <c:showCatName val="0"/>
              <c:showSerName val="0"/>
              <c:showPercent val="0"/>
              <c:showBubbleSize val="0"/>
            </c:dLbl>
            <c:dLbl>
              <c:idx val="2"/>
              <c:tx>
                <c:rich>
                  <a:bodyPr/>
                  <a:lstStyle/>
                  <a:p>
                    <a:pPr>
                      <a:defRPr/>
                    </a:pPr>
                    <a:r>
                      <a:rPr lang="en-US" altLang="ja-JP"/>
                      <a:t>1,369</a:t>
                    </a:r>
                    <a:endParaRPr lang="en-US"/>
                  </a:p>
                  <a:p>
                    <a:pPr>
                      <a:defRPr/>
                    </a:pPr>
                    <a:r>
                      <a:rPr lang="en-US"/>
                      <a:t>(</a:t>
                    </a:r>
                    <a:r>
                      <a:rPr lang="en-US" smtClean="0"/>
                      <a:t>20.</a:t>
                    </a:r>
                    <a:r>
                      <a:rPr lang="en-US" altLang="ja-JP" smtClean="0"/>
                      <a:t>3</a:t>
                    </a:r>
                    <a:r>
                      <a:rPr lang="en-US" smtClean="0"/>
                      <a:t>%)</a:t>
                    </a:r>
                    <a:endParaRPr lang="en-US"/>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'[【育介】2801施行状況グラフ (貼り付け用).xls]相談（属性別）'!$C$4:$E$4</c:f>
              <c:strCache>
                <c:ptCount val="3"/>
                <c:pt idx="0">
                  <c:v>平成25年度</c:v>
                </c:pt>
                <c:pt idx="1">
                  <c:v>平成26年度</c:v>
                </c:pt>
                <c:pt idx="2">
                  <c:v>平成27年度 　　　　　　　　　  1月末</c:v>
                </c:pt>
              </c:strCache>
            </c:strRef>
          </c:cat>
          <c:val>
            <c:numRef>
              <c:f>'[【育介】2801施行状況グラフ (貼り付け用).xls]相談（属性別）'!$C$7:$E$7</c:f>
              <c:numCache>
                <c:formatCode>#,##0_);[Red]\(#,##0\)</c:formatCode>
                <c:ptCount val="3"/>
                <c:pt idx="0">
                  <c:v>942</c:v>
                </c:pt>
                <c:pt idx="1">
                  <c:v>1182</c:v>
                </c:pt>
                <c:pt idx="2">
                  <c:v>1369</c:v>
                </c:pt>
              </c:numCache>
            </c:numRef>
          </c:val>
        </c:ser>
        <c:dLbls>
          <c:showLegendKey val="0"/>
          <c:showVal val="0"/>
          <c:showCatName val="0"/>
          <c:showSerName val="0"/>
          <c:showPercent val="0"/>
          <c:showBubbleSize val="0"/>
        </c:dLbls>
        <c:gapWidth val="150"/>
        <c:overlap val="100"/>
        <c:axId val="124405632"/>
        <c:axId val="124407168"/>
      </c:barChart>
      <c:catAx>
        <c:axId val="124405632"/>
        <c:scaling>
          <c:orientation val="minMax"/>
        </c:scaling>
        <c:delete val="0"/>
        <c:axPos val="b"/>
        <c:numFmt formatCode="#,##0_);[Red]\(#,##0\)" sourceLinked="1"/>
        <c:majorTickMark val="out"/>
        <c:minorTickMark val="none"/>
        <c:tickLblPos val="nextTo"/>
        <c:crossAx val="124407168"/>
        <c:crosses val="autoZero"/>
        <c:auto val="1"/>
        <c:lblAlgn val="ctr"/>
        <c:lblOffset val="100"/>
        <c:tickLblSkip val="1"/>
        <c:noMultiLvlLbl val="0"/>
      </c:catAx>
      <c:valAx>
        <c:axId val="124407168"/>
        <c:scaling>
          <c:orientation val="minMax"/>
        </c:scaling>
        <c:delete val="0"/>
        <c:axPos val="l"/>
        <c:majorGridlines/>
        <c:title>
          <c:tx>
            <c:rich>
              <a:bodyPr rot="0" vert="horz"/>
              <a:lstStyle/>
              <a:p>
                <a:pPr>
                  <a:defRPr/>
                </a:pPr>
                <a:r>
                  <a:rPr lang="ja-JP"/>
                  <a:t>（件）</a:t>
                </a:r>
              </a:p>
            </c:rich>
          </c:tx>
          <c:layout>
            <c:manualLayout>
              <c:xMode val="edge"/>
              <c:yMode val="edge"/>
              <c:x val="2.4067753612582812E-2"/>
              <c:y val="0"/>
            </c:manualLayout>
          </c:layout>
          <c:overlay val="0"/>
        </c:title>
        <c:numFmt formatCode="#,##0_);[Red]\(#,##0\)" sourceLinked="1"/>
        <c:majorTickMark val="out"/>
        <c:minorTickMark val="none"/>
        <c:tickLblPos val="nextTo"/>
        <c:crossAx val="124405632"/>
        <c:crosses val="autoZero"/>
        <c:crossBetween val="between"/>
      </c:valAx>
      <c:spPr>
        <a:noFill/>
        <a:ln w="25400">
          <a:noFill/>
        </a:ln>
      </c:spPr>
    </c:plotArea>
    <c:legend>
      <c:legendPos val="t"/>
      <c:layout>
        <c:manualLayout>
          <c:xMode val="edge"/>
          <c:yMode val="edge"/>
          <c:x val="0.46379962727707363"/>
          <c:y val="3.8430079960935122E-2"/>
          <c:w val="0.52482883639545053"/>
          <c:h val="5.9675226056683559E-2"/>
        </c:manualLayout>
      </c:layout>
      <c:overlay val="0"/>
    </c:legend>
    <c:plotVisOnly val="1"/>
    <c:dispBlanksAs val="gap"/>
    <c:showDLblsOverMax val="0"/>
  </c:chart>
  <c:spPr>
    <a:ln>
      <a:noFill/>
    </a:ln>
  </c:spPr>
  <c:txPr>
    <a:bodyPr/>
    <a:lstStyle/>
    <a:p>
      <a:pPr>
        <a:defRPr sz="800" baseline="0"/>
      </a:pPr>
      <a:endParaRPr lang="ja-JP"/>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5451018673844297"/>
          <c:y val="5.0608186829429462E-2"/>
          <c:w val="0.78913261872944562"/>
          <c:h val="0.86873337158954556"/>
        </c:manualLayout>
      </c:layout>
      <c:doughnutChart>
        <c:varyColors val="1"/>
        <c:ser>
          <c:idx val="0"/>
          <c:order val="0"/>
          <c:dPt>
            <c:idx val="0"/>
            <c:bubble3D val="0"/>
            <c:spPr>
              <a:solidFill>
                <a:srgbClr val="FFFF99"/>
              </a:solidFill>
            </c:spPr>
          </c:dPt>
          <c:dPt>
            <c:idx val="1"/>
            <c:bubble3D val="0"/>
            <c:spPr>
              <a:solidFill>
                <a:schemeClr val="bg1">
                  <a:lumMod val="75000"/>
                </a:schemeClr>
              </a:solidFill>
            </c:spPr>
          </c:dPt>
          <c:dPt>
            <c:idx val="2"/>
            <c:bubble3D val="0"/>
            <c:spPr>
              <a:solidFill>
                <a:srgbClr val="FF99CC"/>
              </a:solidFill>
            </c:spPr>
          </c:dPt>
          <c:dPt>
            <c:idx val="3"/>
            <c:bubble3D val="0"/>
            <c:spPr>
              <a:solidFill>
                <a:srgbClr val="92D050"/>
              </a:solidFill>
            </c:spPr>
          </c:dPt>
          <c:dPt>
            <c:idx val="4"/>
            <c:bubble3D val="0"/>
          </c:dPt>
          <c:dPt>
            <c:idx val="5"/>
            <c:bubble3D val="0"/>
            <c:spPr>
              <a:solidFill>
                <a:schemeClr val="bg1"/>
              </a:solidFill>
            </c:spPr>
          </c:dPt>
          <c:dLbls>
            <c:dLbl>
              <c:idx val="0"/>
              <c:layout>
                <c:manualLayout>
                  <c:x val="7.1925576311291914E-2"/>
                  <c:y val="-2.5330394560662179E-2"/>
                </c:manualLayout>
              </c:layout>
              <c:tx>
                <c:rich>
                  <a:bodyPr/>
                  <a:lstStyle/>
                  <a:p>
                    <a:r>
                      <a:rPr lang="ja-JP" altLang="en-US" sz="800" baseline="0"/>
                      <a:t>育児・介護休業関係事案</a:t>
                    </a:r>
                    <a:r>
                      <a:rPr lang="en-US" altLang="ja-JP" sz="800" baseline="0"/>
                      <a:t> 178</a:t>
                    </a:r>
                    <a:r>
                      <a:rPr lang="ja-JP" altLang="en-US" sz="800" baseline="0"/>
                      <a:t>件</a:t>
                    </a:r>
                    <a:r>
                      <a:rPr lang="en-US" altLang="ja-JP" sz="800" baseline="0"/>
                      <a:t>(23.5%)</a:t>
                    </a:r>
                    <a:endParaRPr lang="en-US" altLang="ja-JP"/>
                  </a:p>
                </c:rich>
              </c:tx>
              <c:showLegendKey val="0"/>
              <c:showVal val="0"/>
              <c:showCatName val="0"/>
              <c:showSerName val="0"/>
              <c:showPercent val="0"/>
              <c:showBubbleSize val="0"/>
            </c:dLbl>
            <c:dLbl>
              <c:idx val="1"/>
              <c:layout>
                <c:manualLayout>
                  <c:x val="8.6846771272235043E-2"/>
                  <c:y val="2.1124585704159243E-2"/>
                </c:manualLayout>
              </c:layout>
              <c:tx>
                <c:rich>
                  <a:bodyPr/>
                  <a:lstStyle/>
                  <a:p>
                    <a:r>
                      <a:rPr lang="ja-JP" altLang="en-US" sz="800" baseline="0"/>
                      <a:t>期間雇用者の休業に係る事案</a:t>
                    </a:r>
                    <a:r>
                      <a:rPr lang="en-US" altLang="ja-JP" sz="800" baseline="0"/>
                      <a:t> 95</a:t>
                    </a:r>
                    <a:r>
                      <a:rPr lang="ja-JP" altLang="en-US" sz="800" baseline="0"/>
                      <a:t>件</a:t>
                    </a:r>
                    <a:r>
                      <a:rPr lang="en-US" altLang="ja-JP" sz="800" baseline="0"/>
                      <a:t>(12.5%)</a:t>
                    </a:r>
                    <a:endParaRPr lang="en-US" altLang="ja-JP"/>
                  </a:p>
                </c:rich>
              </c:tx>
              <c:showLegendKey val="0"/>
              <c:showVal val="0"/>
              <c:showCatName val="0"/>
              <c:showSerName val="0"/>
              <c:showPercent val="0"/>
              <c:showBubbleSize val="0"/>
            </c:dLbl>
            <c:dLbl>
              <c:idx val="2"/>
              <c:layout>
                <c:manualLayout>
                  <c:x val="3.6934448794984447E-3"/>
                  <c:y val="3.1863295569066523E-2"/>
                </c:manualLayout>
              </c:layout>
              <c:tx>
                <c:rich>
                  <a:bodyPr/>
                  <a:lstStyle/>
                  <a:p>
                    <a:r>
                      <a:rPr lang="ja-JP" altLang="en-US" sz="800" baseline="0"/>
                      <a:t>休業等に係る不利益取扱い</a:t>
                    </a:r>
                    <a:endParaRPr lang="en-US" altLang="ja-JP" sz="800" baseline="0"/>
                  </a:p>
                  <a:p>
                    <a:r>
                      <a:rPr lang="ja-JP" altLang="en-US" sz="800" baseline="0"/>
                      <a:t>事案</a:t>
                    </a:r>
                    <a:endParaRPr lang="en-US" altLang="ja-JP" sz="800" baseline="0"/>
                  </a:p>
                  <a:p>
                    <a:r>
                      <a:rPr lang="en-US" altLang="ja-JP" sz="800" baseline="0" smtClean="0"/>
                      <a:t>250</a:t>
                    </a:r>
                    <a:r>
                      <a:rPr lang="ja-JP" altLang="en-US" sz="800" baseline="0" smtClean="0"/>
                      <a:t>件</a:t>
                    </a:r>
                    <a:r>
                      <a:rPr lang="en-US" altLang="ja-JP" sz="800" baseline="0"/>
                      <a:t>(</a:t>
                    </a:r>
                    <a:r>
                      <a:rPr lang="en-US" altLang="ja-JP" sz="800" baseline="0" smtClean="0"/>
                      <a:t>33.0%)</a:t>
                    </a:r>
                    <a:endParaRPr lang="en-US" altLang="ja-JP"/>
                  </a:p>
                </c:rich>
              </c:tx>
              <c:showLegendKey val="0"/>
              <c:showVal val="0"/>
              <c:showCatName val="0"/>
              <c:showSerName val="0"/>
              <c:showPercent val="0"/>
              <c:showBubbleSize val="0"/>
            </c:dLbl>
            <c:dLbl>
              <c:idx val="3"/>
              <c:layout>
                <c:manualLayout>
                  <c:x val="-0.15310712108144653"/>
                  <c:y val="9.5879632044794549E-2"/>
                </c:manualLayout>
              </c:layout>
              <c:tx>
                <c:rich>
                  <a:bodyPr/>
                  <a:lstStyle/>
                  <a:p>
                    <a:r>
                      <a:rPr lang="ja-JP" altLang="en-US" sz="800" baseline="0"/>
                      <a:t>勤務時間</a:t>
                    </a:r>
                    <a:r>
                      <a:rPr lang="ja-JP" altLang="en-US" sz="800" baseline="0" smtClean="0"/>
                      <a:t>の短縮</a:t>
                    </a:r>
                    <a:r>
                      <a:rPr lang="ja-JP" altLang="en-US" sz="800" baseline="0"/>
                      <a:t>等</a:t>
                    </a:r>
                    <a:r>
                      <a:rPr lang="ja-JP" altLang="en-US" sz="800" baseline="0" smtClean="0"/>
                      <a:t>に係る事案</a:t>
                    </a:r>
                    <a:r>
                      <a:rPr lang="en-US" altLang="ja-JP" sz="800" baseline="0" smtClean="0"/>
                      <a:t> </a:t>
                    </a:r>
                    <a:r>
                      <a:rPr lang="en-US" altLang="ja-JP" sz="800" baseline="0"/>
                      <a:t>123</a:t>
                    </a:r>
                    <a:r>
                      <a:rPr lang="ja-JP" altLang="en-US" sz="800" baseline="0"/>
                      <a:t>件</a:t>
                    </a:r>
                    <a:r>
                      <a:rPr lang="en-US" altLang="ja-JP" sz="800" baseline="0"/>
                      <a:t>(16.2%</a:t>
                    </a:r>
                    <a:r>
                      <a:rPr lang="ja-JP" altLang="en-US" sz="800" baseline="0"/>
                      <a:t>）</a:t>
                    </a:r>
                    <a:endParaRPr lang="en-US" altLang="ja-JP"/>
                  </a:p>
                </c:rich>
              </c:tx>
              <c:showLegendKey val="0"/>
              <c:showVal val="0"/>
              <c:showCatName val="0"/>
              <c:showSerName val="0"/>
              <c:showPercent val="0"/>
              <c:showBubbleSize val="0"/>
            </c:dLbl>
            <c:dLbl>
              <c:idx val="4"/>
              <c:layout>
                <c:manualLayout>
                  <c:x val="-0.16331320943074945"/>
                  <c:y val="-0.11001921505208062"/>
                </c:manualLayout>
              </c:layout>
              <c:tx>
                <c:rich>
                  <a:bodyPr/>
                  <a:lstStyle/>
                  <a:p>
                    <a:r>
                      <a:rPr lang="ja-JP" altLang="en-US" sz="800" baseline="0"/>
                      <a:t>労働者の</a:t>
                    </a:r>
                    <a:endParaRPr lang="en-US" altLang="ja-JP" sz="800" baseline="0"/>
                  </a:p>
                  <a:p>
                    <a:r>
                      <a:rPr lang="ja-JP" altLang="en-US" sz="800" baseline="0"/>
                      <a:t>配置に</a:t>
                    </a:r>
                    <a:r>
                      <a:rPr lang="ja-JP" altLang="en-US" sz="800" baseline="0" smtClean="0"/>
                      <a:t>関する配慮</a:t>
                    </a:r>
                    <a:r>
                      <a:rPr lang="ja-JP" altLang="en-US" sz="800" baseline="0"/>
                      <a:t>に</a:t>
                    </a:r>
                    <a:r>
                      <a:rPr lang="ja-JP" altLang="en-US" sz="800" baseline="0" smtClean="0"/>
                      <a:t>係る事案</a:t>
                    </a:r>
                    <a:r>
                      <a:rPr lang="en-US" altLang="ja-JP" sz="800" baseline="0" smtClean="0"/>
                      <a:t> 9</a:t>
                    </a:r>
                    <a:r>
                      <a:rPr lang="ja-JP" altLang="en-US" sz="800" baseline="0" smtClean="0"/>
                      <a:t>件</a:t>
                    </a:r>
                    <a:r>
                      <a:rPr lang="en-US" altLang="ja-JP" sz="800" baseline="0" smtClean="0"/>
                      <a:t>(1.2%)</a:t>
                    </a:r>
                    <a:endParaRPr lang="en-US" altLang="ja-JP"/>
                  </a:p>
                </c:rich>
              </c:tx>
              <c:showLegendKey val="0"/>
              <c:showVal val="0"/>
              <c:showCatName val="0"/>
              <c:showSerName val="0"/>
              <c:showPercent val="0"/>
              <c:showBubbleSize val="0"/>
            </c:dLbl>
            <c:dLbl>
              <c:idx val="5"/>
              <c:layout>
                <c:manualLayout>
                  <c:x val="-8.2166847788094285E-3"/>
                  <c:y val="-2.3114355231143552E-2"/>
                </c:manualLayout>
              </c:layout>
              <c:tx>
                <c:rich>
                  <a:bodyPr/>
                  <a:lstStyle/>
                  <a:p>
                    <a:r>
                      <a:rPr lang="ja-JP" altLang="en-US" sz="800" baseline="0"/>
                      <a:t>その他</a:t>
                    </a:r>
                    <a:r>
                      <a:rPr lang="en-US" altLang="ja-JP" sz="800" baseline="0"/>
                      <a:t> </a:t>
                    </a:r>
                    <a:r>
                      <a:rPr lang="en-US" altLang="ja-JP" sz="800" baseline="0" smtClean="0"/>
                      <a:t>102</a:t>
                    </a:r>
                    <a:r>
                      <a:rPr lang="ja-JP" altLang="en-US" sz="800" baseline="0"/>
                      <a:t>件</a:t>
                    </a:r>
                    <a:r>
                      <a:rPr lang="en-US" altLang="ja-JP" sz="800" baseline="0"/>
                      <a:t> (</a:t>
                    </a:r>
                    <a:r>
                      <a:rPr lang="en-US" altLang="ja-JP" sz="800" baseline="0" smtClean="0"/>
                      <a:t>13.5%)</a:t>
                    </a:r>
                    <a:endParaRPr lang="en-US" altLang="ja-JP"/>
                  </a:p>
                </c:rich>
              </c:tx>
              <c:showLegendKey val="0"/>
              <c:showVal val="0"/>
              <c:showCatName val="0"/>
              <c:showSerName val="0"/>
              <c:showPercent val="0"/>
              <c:showBubbleSize val="0"/>
            </c:dLbl>
            <c:numFmt formatCode="0.0%" sourceLinked="0"/>
            <c:txPr>
              <a:bodyPr/>
              <a:lstStyle/>
              <a:p>
                <a:pPr>
                  <a:defRPr sz="800" baseline="0"/>
                </a:pPr>
                <a:endParaRPr lang="ja-JP"/>
              </a:p>
            </c:txPr>
            <c:showLegendKey val="0"/>
            <c:showVal val="1"/>
            <c:showCatName val="1"/>
            <c:showSerName val="0"/>
            <c:showPercent val="1"/>
            <c:showBubbleSize val="0"/>
            <c:showLeaderLines val="0"/>
          </c:dLbls>
          <c:cat>
            <c:strRef>
              <c:f>'[【育介】2801施行状況グラフ (貼り付け用).xls]相談（内容）'!$B$4:$B$9</c:f>
              <c:strCache>
                <c:ptCount val="6"/>
                <c:pt idx="0">
                  <c:v>育児・介護休業関係事案</c:v>
                </c:pt>
                <c:pt idx="1">
                  <c:v>期間雇用者の休業に係る事案</c:v>
                </c:pt>
                <c:pt idx="2">
                  <c:v>休業等に係る不利益取扱い事案</c:v>
                </c:pt>
                <c:pt idx="3">
                  <c:v>勤務時間の短縮等に係る事案</c:v>
                </c:pt>
                <c:pt idx="4">
                  <c:v>労働者の配置に関する配慮に係る事案</c:v>
                </c:pt>
                <c:pt idx="5">
                  <c:v>その他</c:v>
                </c:pt>
              </c:strCache>
            </c:strRef>
          </c:cat>
          <c:val>
            <c:numRef>
              <c:f>'[【育介】2801施行状況グラフ (貼り付け用).xls]相談（内容）'!$C$4:$C$9</c:f>
              <c:numCache>
                <c:formatCode>General</c:formatCode>
                <c:ptCount val="6"/>
                <c:pt idx="0">
                  <c:v>178</c:v>
                </c:pt>
                <c:pt idx="1">
                  <c:v>95</c:v>
                </c:pt>
                <c:pt idx="2">
                  <c:v>232</c:v>
                </c:pt>
                <c:pt idx="3">
                  <c:v>123</c:v>
                </c:pt>
                <c:pt idx="4">
                  <c:v>7</c:v>
                </c:pt>
                <c:pt idx="5">
                  <c:v>122</c:v>
                </c:pt>
              </c:numCache>
            </c:numRef>
          </c:val>
        </c:ser>
        <c:dLbls>
          <c:showLegendKey val="0"/>
          <c:showVal val="0"/>
          <c:showCatName val="0"/>
          <c:showSerName val="0"/>
          <c:showPercent val="0"/>
          <c:showBubbleSize val="0"/>
          <c:showLeaderLines val="0"/>
        </c:dLbls>
        <c:firstSliceAng val="0"/>
        <c:holeSize val="40"/>
      </c:doughnutChart>
      <c:spPr>
        <a:noFill/>
        <a:ln w="25400">
          <a:noFill/>
        </a:ln>
      </c:spPr>
    </c:plotArea>
    <c:plotVisOnly val="1"/>
    <c:dispBlanksAs val="gap"/>
    <c:showDLblsOverMax val="0"/>
  </c:chart>
  <c:spPr>
    <a:ln>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0.14885785503227192"/>
          <c:w val="0.59029737262223669"/>
          <c:h val="0.70311329008402257"/>
        </c:manualLayout>
      </c:layout>
      <c:barChart>
        <c:barDir val="col"/>
        <c:grouping val="stacked"/>
        <c:varyColors val="0"/>
        <c:ser>
          <c:idx val="5"/>
          <c:order val="0"/>
          <c:tx>
            <c:strRef>
              <c:f>'[【育介】2801施行状況グラフ (貼り付け用).xls]援助'!$B$9</c:f>
              <c:strCache>
                <c:ptCount val="1"/>
                <c:pt idx="0">
                  <c:v>その他</c:v>
                </c:pt>
              </c:strCache>
            </c:strRef>
          </c:tx>
          <c:spPr>
            <a:solidFill>
              <a:schemeClr val="bg1"/>
            </a:solidFill>
            <a:ln>
              <a:solidFill>
                <a:schemeClr val="tx1"/>
              </a:solidFill>
            </a:ln>
          </c:spPr>
          <c:invertIfNegative val="0"/>
          <c:dLbls>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(貼り付け用).xls]援助'!$C$9:$E$9</c:f>
              <c:numCache>
                <c:formatCode>General</c:formatCode>
                <c:ptCount val="3"/>
                <c:pt idx="1">
                  <c:v>1</c:v>
                </c:pt>
              </c:numCache>
            </c:numRef>
          </c:val>
        </c:ser>
        <c:ser>
          <c:idx val="3"/>
          <c:order val="1"/>
          <c:tx>
            <c:strRef>
              <c:f>'[【育介】2801施行状況グラフ (貼り付け用).xls]援助'!$B$7</c:f>
              <c:strCache>
                <c:ptCount val="1"/>
                <c:pt idx="0">
                  <c:v>介護</c:v>
                </c:pt>
              </c:strCache>
            </c:strRef>
          </c:tx>
          <c:spPr>
            <a:solidFill>
              <a:schemeClr val="tx2">
                <a:lumMod val="40000"/>
                <a:lumOff val="60000"/>
              </a:schemeClr>
            </a:solidFill>
            <a:ln>
              <a:solidFill>
                <a:schemeClr val="tx1"/>
              </a:solidFill>
            </a:ln>
          </c:spPr>
          <c:invertIfNegative val="0"/>
          <c:dLbls>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(貼り付け用).xls]援助'!$C$7:$E$7</c:f>
              <c:numCache>
                <c:formatCode>General</c:formatCode>
                <c:ptCount val="3"/>
                <c:pt idx="0">
                  <c:v>3</c:v>
                </c:pt>
              </c:numCache>
            </c:numRef>
          </c:val>
        </c:ser>
        <c:ser>
          <c:idx val="4"/>
          <c:order val="2"/>
          <c:tx>
            <c:strRef>
              <c:f>'[【育介】2801施行状況グラフ (貼り付け用).xls]援助'!$B$8</c:f>
              <c:strCache>
                <c:ptCount val="1"/>
                <c:pt idx="0">
                  <c:v>労働者の配置に関する配慮</c:v>
                </c:pt>
              </c:strCache>
            </c:strRef>
          </c:tx>
          <c:spPr>
            <a:solidFill>
              <a:schemeClr val="bg1">
                <a:lumMod val="85000"/>
              </a:schemeClr>
            </a:solidFill>
            <a:ln>
              <a:solidFill>
                <a:schemeClr val="tx1"/>
              </a:solidFill>
            </a:ln>
          </c:spPr>
          <c:invertIfNegative val="0"/>
          <c:dLbls>
            <c:dLbl>
              <c:idx val="2"/>
              <c:layout>
                <c:manualLayout>
                  <c:x val="6.0938452163315053E-2"/>
                  <c:y val="-1.677148846960167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(貼り付け用).xls]援助'!$C$8:$E$8</c:f>
              <c:numCache>
                <c:formatCode>General</c:formatCode>
                <c:ptCount val="3"/>
                <c:pt idx="0">
                  <c:v>2</c:v>
                </c:pt>
                <c:pt idx="1">
                  <c:v>5</c:v>
                </c:pt>
                <c:pt idx="2">
                  <c:v>1</c:v>
                </c:pt>
              </c:numCache>
            </c:numRef>
          </c:val>
        </c:ser>
        <c:ser>
          <c:idx val="2"/>
          <c:order val="3"/>
          <c:tx>
            <c:strRef>
              <c:f>'[【育介】2801施行状況グラフ (貼り付け用).xls]援助'!$B$6</c:f>
              <c:strCache>
                <c:ptCount val="1"/>
                <c:pt idx="0">
                  <c:v>育児短時間勤務</c:v>
                </c:pt>
              </c:strCache>
            </c:strRef>
          </c:tx>
          <c:spPr>
            <a:solidFill>
              <a:srgbClr val="92D050"/>
            </a:solidFill>
            <a:ln>
              <a:solidFill>
                <a:schemeClr val="tx1"/>
              </a:solidFill>
            </a:ln>
          </c:spPr>
          <c:invertIfNegative val="0"/>
          <c:dLbls>
            <c:dLbl>
              <c:idx val="2"/>
              <c:layout>
                <c:manualLayout>
                  <c:x val="6.0938452163315053E-2"/>
                  <c:y val="-3.63382250174702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(貼り付け用).xls]援助'!$C$6:$E$6</c:f>
              <c:numCache>
                <c:formatCode>General</c:formatCode>
                <c:ptCount val="3"/>
                <c:pt idx="1">
                  <c:v>3</c:v>
                </c:pt>
                <c:pt idx="2">
                  <c:v>1</c:v>
                </c:pt>
              </c:numCache>
            </c:numRef>
          </c:val>
        </c:ser>
        <c:ser>
          <c:idx val="1"/>
          <c:order val="4"/>
          <c:tx>
            <c:strRef>
              <c:f>'[【育介】2801施行状況グラフ (貼り付け用).xls]援助'!$B$5</c:f>
              <c:strCache>
                <c:ptCount val="1"/>
                <c:pt idx="0">
                  <c:v>育児休業できない</c:v>
                </c:pt>
              </c:strCache>
            </c:strRef>
          </c:tx>
          <c:spPr>
            <a:solidFill>
              <a:srgbClr val="FFC000"/>
            </a:solidFill>
            <a:ln>
              <a:solidFill>
                <a:schemeClr val="tx1"/>
              </a:solidFill>
            </a:ln>
          </c:spPr>
          <c:invertIfNegative val="0"/>
          <c:dLbls>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(貼り付け用).xls]援助'!$C$5:$E$5</c:f>
              <c:numCache>
                <c:formatCode>General</c:formatCode>
                <c:ptCount val="3"/>
                <c:pt idx="0">
                  <c:v>8</c:v>
                </c:pt>
                <c:pt idx="1">
                  <c:v>5</c:v>
                </c:pt>
                <c:pt idx="2">
                  <c:v>4</c:v>
                </c:pt>
              </c:numCache>
            </c:numRef>
          </c:val>
        </c:ser>
        <c:ser>
          <c:idx val="0"/>
          <c:order val="5"/>
          <c:tx>
            <c:strRef>
              <c:f>'[【育介】2801施行状況グラフ (貼り付け用).xls]援助'!$B$4</c:f>
              <c:strCache>
                <c:ptCount val="1"/>
                <c:pt idx="0">
                  <c:v>育児休業等を理由とする不利益取扱い</c:v>
                </c:pt>
              </c:strCache>
            </c:strRef>
          </c:tx>
          <c:spPr>
            <a:solidFill>
              <a:srgbClr val="FF99CC"/>
            </a:solidFill>
            <a:ln>
              <a:solidFill>
                <a:schemeClr val="tx1"/>
              </a:solidFill>
            </a:ln>
          </c:spPr>
          <c:invertIfNegative val="0"/>
          <c:dLbls>
            <c:showLegendKey val="0"/>
            <c:showVal val="1"/>
            <c:showCatName val="0"/>
            <c:showSerName val="0"/>
            <c:showPercent val="0"/>
            <c:showBubbleSize val="0"/>
            <c:showLeaderLines val="0"/>
          </c:dLbls>
          <c:cat>
            <c:strRef>
              <c:f>'[【育介】2801施行状況グラフ (貼り付け用).xls]援助'!$C$3:$E$3</c:f>
              <c:strCache>
                <c:ptCount val="3"/>
                <c:pt idx="0">
                  <c:v>平成25年度</c:v>
                </c:pt>
                <c:pt idx="1">
                  <c:v>平成26年度</c:v>
                </c:pt>
                <c:pt idx="2">
                  <c:v>平成27年度　　　　　　　　　　　　　　　1月末時点</c:v>
                </c:pt>
              </c:strCache>
            </c:strRef>
          </c:cat>
          <c:val>
            <c:numRef>
              <c:f>'[【育介】2801施行状況グラフ (貼り付け用).xls]援助'!$C$4:$E$4</c:f>
              <c:numCache>
                <c:formatCode>General</c:formatCode>
                <c:ptCount val="3"/>
                <c:pt idx="0">
                  <c:v>41</c:v>
                </c:pt>
                <c:pt idx="1">
                  <c:v>39</c:v>
                </c:pt>
                <c:pt idx="2">
                  <c:v>24</c:v>
                </c:pt>
              </c:numCache>
            </c:numRef>
          </c:val>
        </c:ser>
        <c:dLbls>
          <c:showLegendKey val="0"/>
          <c:showVal val="0"/>
          <c:showCatName val="0"/>
          <c:showSerName val="0"/>
          <c:showPercent val="0"/>
          <c:showBubbleSize val="0"/>
        </c:dLbls>
        <c:gapWidth val="150"/>
        <c:overlap val="100"/>
        <c:axId val="124938880"/>
        <c:axId val="124957056"/>
      </c:barChart>
      <c:catAx>
        <c:axId val="124938880"/>
        <c:scaling>
          <c:orientation val="minMax"/>
        </c:scaling>
        <c:delete val="0"/>
        <c:axPos val="b"/>
        <c:numFmt formatCode="General" sourceLinked="1"/>
        <c:majorTickMark val="out"/>
        <c:minorTickMark val="none"/>
        <c:tickLblPos val="nextTo"/>
        <c:txPr>
          <a:bodyPr/>
          <a:lstStyle/>
          <a:p>
            <a:pPr>
              <a:defRPr sz="800" baseline="0"/>
            </a:pPr>
            <a:endParaRPr lang="ja-JP"/>
          </a:p>
        </c:txPr>
        <c:crossAx val="124957056"/>
        <c:crosses val="autoZero"/>
        <c:auto val="1"/>
        <c:lblAlgn val="ctr"/>
        <c:lblOffset val="100"/>
        <c:noMultiLvlLbl val="0"/>
      </c:catAx>
      <c:valAx>
        <c:axId val="124957056"/>
        <c:scaling>
          <c:orientation val="minMax"/>
          <c:max val="55"/>
          <c:min val="0"/>
        </c:scaling>
        <c:delete val="0"/>
        <c:axPos val="l"/>
        <c:majorGridlines/>
        <c:numFmt formatCode="General" sourceLinked="1"/>
        <c:majorTickMark val="in"/>
        <c:minorTickMark val="none"/>
        <c:tickLblPos val="low"/>
        <c:crossAx val="124938880"/>
        <c:crosses val="autoZero"/>
        <c:crossBetween val="between"/>
        <c:majorUnit val="10"/>
        <c:minorUnit val="2"/>
      </c:valAx>
    </c:plotArea>
    <c:legend>
      <c:legendPos val="r"/>
      <c:legendEntry>
        <c:idx val="0"/>
        <c:txPr>
          <a:bodyPr/>
          <a:lstStyle/>
          <a:p>
            <a:pPr>
              <a:defRPr sz="800" baseline="0"/>
            </a:pPr>
            <a:endParaRPr lang="ja-JP"/>
          </a:p>
        </c:txPr>
      </c:legendEntry>
      <c:layout>
        <c:manualLayout>
          <c:xMode val="edge"/>
          <c:yMode val="edge"/>
          <c:x val="0.70898429986278944"/>
          <c:y val="7.1869700919807364E-2"/>
          <c:w val="0.26187020991934068"/>
          <c:h val="0.91188937758480015"/>
        </c:manualLayout>
      </c:layout>
      <c:overlay val="0"/>
      <c:spPr>
        <a:solidFill>
          <a:schemeClr val="bg1"/>
        </a:solidFill>
      </c:spPr>
      <c:txPr>
        <a:bodyPr/>
        <a:lstStyle/>
        <a:p>
          <a:pPr>
            <a:defRPr sz="800" baseline="0"/>
          </a:pPr>
          <a:endParaRPr lang="ja-JP"/>
        </a:p>
      </c:txPr>
    </c:legend>
    <c:plotVisOnly val="1"/>
    <c:dispBlanksAs val="gap"/>
    <c:showDLblsOverMax val="0"/>
  </c:chart>
  <c:spPr>
    <a:solidFill>
      <a:schemeClr val="bg1"/>
    </a:solidFill>
  </c:sp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36395450568678"/>
          <c:y val="7.9042750756505145E-2"/>
          <c:w val="0.61279673374161558"/>
          <c:h val="0.74831892411143131"/>
        </c:manualLayout>
      </c:layout>
      <c:barChart>
        <c:barDir val="col"/>
        <c:grouping val="stacked"/>
        <c:varyColors val="0"/>
        <c:ser>
          <c:idx val="2"/>
          <c:order val="0"/>
          <c:tx>
            <c:strRef>
              <c:f>'[27.09　次世代件数.xls]次世代'!$B$4</c:f>
              <c:strCache>
                <c:ptCount val="1"/>
                <c:pt idx="0">
                  <c:v>100人以下企業</c:v>
                </c:pt>
              </c:strCache>
            </c:strRef>
          </c:tx>
          <c:spPr>
            <a:solidFill>
              <a:srgbClr val="FFFFCC"/>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'[27.09　次世代件数.xls]次世代'!$C$1:$E$1</c:f>
              <c:strCache>
                <c:ptCount val="3"/>
                <c:pt idx="0">
                  <c:v>平成25年度</c:v>
                </c:pt>
                <c:pt idx="1">
                  <c:v>平成26年度</c:v>
                </c:pt>
                <c:pt idx="2">
                  <c:v>平成27年度　　　　　　　　　　　　　　　　　　　　　　　　　　　　　　　　　　　　　　　　　　　　　　　　　　　　　　　　　　　　　　　　　　　　　　　　　　　　　　　　　　　　　　　　　　　　　　　　　　　　　　　　　　　　　　1月末</c:v>
                </c:pt>
              </c:strCache>
            </c:strRef>
          </c:cat>
          <c:val>
            <c:numRef>
              <c:f>'[27.09　次世代件数.xls]次世代'!$C$4:$E$4</c:f>
              <c:numCache>
                <c:formatCode>#,##0_);[Red]\(#,##0\)</c:formatCode>
                <c:ptCount val="3"/>
                <c:pt idx="0">
                  <c:v>2247</c:v>
                </c:pt>
                <c:pt idx="1">
                  <c:v>2028</c:v>
                </c:pt>
                <c:pt idx="2">
                  <c:v>1715</c:v>
                </c:pt>
              </c:numCache>
            </c:numRef>
          </c:val>
        </c:ser>
        <c:ser>
          <c:idx val="1"/>
          <c:order val="1"/>
          <c:tx>
            <c:strRef>
              <c:f>'[27.09　次世代件数.xls]次世代'!$B$3</c:f>
              <c:strCache>
                <c:ptCount val="1"/>
                <c:pt idx="0">
                  <c:v>101人～300人企業</c:v>
                </c:pt>
              </c:strCache>
            </c:strRef>
          </c:tx>
          <c:spPr>
            <a:solidFill>
              <a:srgbClr val="FF99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'[27.09　次世代件数.xls]次世代'!$C$1:$E$1</c:f>
              <c:strCache>
                <c:ptCount val="3"/>
                <c:pt idx="0">
                  <c:v>平成25年度</c:v>
                </c:pt>
                <c:pt idx="1">
                  <c:v>平成26年度</c:v>
                </c:pt>
                <c:pt idx="2">
                  <c:v>平成27年度　　　　　　　　　　　　　　　　　　　　　　　　　　　　　　　　　　　　　　　　　　　　　　　　　　　　　　　　　　　　　　　　　　　　　　　　　　　　　　　　　　　　　　　　　　　　　　　　　　　　　　　　　　　　　　1月末</c:v>
                </c:pt>
              </c:strCache>
            </c:strRef>
          </c:cat>
          <c:val>
            <c:numRef>
              <c:f>'[27.09　次世代件数.xls]次世代'!$C$3:$E$3</c:f>
              <c:numCache>
                <c:formatCode>#,##0_);[Red]\(#,##0\)</c:formatCode>
                <c:ptCount val="3"/>
                <c:pt idx="0">
                  <c:v>5826</c:v>
                </c:pt>
                <c:pt idx="1">
                  <c:v>5387</c:v>
                </c:pt>
                <c:pt idx="2">
                  <c:v>5219</c:v>
                </c:pt>
              </c:numCache>
            </c:numRef>
          </c:val>
        </c:ser>
        <c:ser>
          <c:idx val="0"/>
          <c:order val="2"/>
          <c:tx>
            <c:strRef>
              <c:f>'[27.09　次世代件数.xls]次世代'!$B$2</c:f>
              <c:strCache>
                <c:ptCount val="1"/>
                <c:pt idx="0">
                  <c:v>301人以上企業</c:v>
                </c:pt>
              </c:strCache>
            </c:strRef>
          </c:tx>
          <c:spPr>
            <a:solidFill>
              <a:srgbClr val="92D050"/>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'[27.09　次世代件数.xls]次世代'!$C$1:$E$1</c:f>
              <c:strCache>
                <c:ptCount val="3"/>
                <c:pt idx="0">
                  <c:v>平成25年度</c:v>
                </c:pt>
                <c:pt idx="1">
                  <c:v>平成26年度</c:v>
                </c:pt>
                <c:pt idx="2">
                  <c:v>平成27年度　　　　　　　　　　　　　　　　　　　　　　　　　　　　　　　　　　　　　　　　　　　　　　　　　　　　　　　　　　　　　　　　　　　　　　　　　　　　　　　　　　　　　　　　　　　　　　　　　　　　　　　　　　　　　　1月末</c:v>
                </c:pt>
              </c:strCache>
            </c:strRef>
          </c:cat>
          <c:val>
            <c:numRef>
              <c:f>'[27.09　次世代件数.xls]次世代'!$C$2:$E$2</c:f>
              <c:numCache>
                <c:formatCode>#,##0_);[Red]\(#,##0\)</c:formatCode>
                <c:ptCount val="3"/>
                <c:pt idx="0">
                  <c:v>4199</c:v>
                </c:pt>
                <c:pt idx="1">
                  <c:v>4118</c:v>
                </c:pt>
                <c:pt idx="2">
                  <c:v>4196</c:v>
                </c:pt>
              </c:numCache>
            </c:numRef>
          </c:val>
        </c:ser>
        <c:dLbls>
          <c:showLegendKey val="0"/>
          <c:showVal val="0"/>
          <c:showCatName val="0"/>
          <c:showSerName val="0"/>
          <c:showPercent val="0"/>
          <c:showBubbleSize val="0"/>
        </c:dLbls>
        <c:gapWidth val="150"/>
        <c:overlap val="100"/>
        <c:axId val="124790656"/>
        <c:axId val="124792192"/>
      </c:barChart>
      <c:catAx>
        <c:axId val="12479065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24792192"/>
        <c:crosses val="autoZero"/>
        <c:auto val="1"/>
        <c:lblAlgn val="ctr"/>
        <c:lblOffset val="100"/>
        <c:tickLblSkip val="1"/>
        <c:tickMarkSkip val="1"/>
        <c:noMultiLvlLbl val="0"/>
      </c:catAx>
      <c:valAx>
        <c:axId val="124792192"/>
        <c:scaling>
          <c:orientation val="minMax"/>
          <c:max val="14000"/>
          <c:min val="0"/>
        </c:scaling>
        <c:delete val="0"/>
        <c:axPos val="l"/>
        <c:majorGridlines>
          <c:spPr>
            <a:ln w="3175">
              <a:solidFill>
                <a:srgbClr val="000000"/>
              </a:solidFill>
              <a:prstDash val="solid"/>
            </a:ln>
          </c:spPr>
        </c:majorGridlines>
        <c:numFmt formatCode="#,##0_);[Red]\(#,##0\)"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panose="020B0600070205080204" pitchFamily="50" charset="-128"/>
                <a:ea typeface="ＭＳ Ｐゴシック" panose="020B0600070205080204" pitchFamily="50" charset="-128"/>
                <a:cs typeface="ＭＳ Ｐゴシック"/>
              </a:defRPr>
            </a:pPr>
            <a:endParaRPr lang="ja-JP"/>
          </a:p>
        </c:txPr>
        <c:crossAx val="124790656"/>
        <c:crosses val="autoZero"/>
        <c:crossBetween val="between"/>
        <c:majorUnit val="3000"/>
      </c:valAx>
      <c:spPr>
        <a:solidFill>
          <a:srgbClr val="FFFFFF"/>
        </a:solidFill>
        <a:ln w="12700">
          <a:noFill/>
          <a:prstDash val="solid"/>
        </a:ln>
      </c:spPr>
    </c:plotArea>
    <c:legend>
      <c:legendPos val="tr"/>
      <c:layout>
        <c:manualLayout>
          <c:xMode val="edge"/>
          <c:yMode val="edge"/>
          <c:x val="0.77067313555502537"/>
          <c:y val="0.18828049951969261"/>
          <c:w val="0.20632356955380576"/>
          <c:h val="0.68351486288253571"/>
        </c:manualLayout>
      </c:layout>
      <c:overlay val="1"/>
      <c:spPr>
        <a:solidFill>
          <a:srgbClr val="FFFFFF"/>
        </a:solidFill>
        <a:ln w="3175">
          <a:noFill/>
          <a:prstDash val="solid"/>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996514083745"/>
          <c:y val="0.16144242596981787"/>
          <c:w val="0.78981387195808483"/>
          <c:h val="0.6461627313911974"/>
        </c:manualLayout>
      </c:layout>
      <c:barChart>
        <c:barDir val="col"/>
        <c:grouping val="stacked"/>
        <c:varyColors val="0"/>
        <c:ser>
          <c:idx val="1"/>
          <c:order val="0"/>
          <c:tx>
            <c:strRef>
              <c:f>'[27.09　次世代件数.xls]次世代'!$B$26</c:f>
              <c:strCache>
                <c:ptCount val="1"/>
                <c:pt idx="0">
                  <c:v>300人以下企業</c:v>
                </c:pt>
              </c:strCache>
            </c:strRef>
          </c:tx>
          <c:spPr>
            <a:solidFill>
              <a:srgbClr val="FF99FF"/>
            </a:solidFill>
            <a:ln w="6350">
              <a:solidFill>
                <a:srgbClr val="000000"/>
              </a:solidFill>
            </a:ln>
          </c:spPr>
          <c:invertIfNegative val="0"/>
          <c:dLbls>
            <c:showLegendKey val="0"/>
            <c:showVal val="1"/>
            <c:showCatName val="0"/>
            <c:showSerName val="0"/>
            <c:showPercent val="0"/>
            <c:showBubbleSize val="0"/>
            <c:showLeaderLines val="0"/>
          </c:dLbls>
          <c:cat>
            <c:strRef>
              <c:f>'[27.09　次世代件数.xls]次世代'!$C$24:$E$24</c:f>
              <c:strCache>
                <c:ptCount val="3"/>
                <c:pt idx="0">
                  <c:v>平成25年度</c:v>
                </c:pt>
                <c:pt idx="1">
                  <c:v>平成26年度</c:v>
                </c:pt>
                <c:pt idx="2">
                  <c:v>平成27年度　　　　　　　　　　　　　　　　　　　　　　　　　　　　　　　　　　　　　　　　　　　　　　　　　　　　　　　　　　　　　　　　　　　　　　　　　　　　　　　　　　　　　　　　　　　　　　　　　1 月末</c:v>
                </c:pt>
              </c:strCache>
            </c:strRef>
          </c:cat>
          <c:val>
            <c:numRef>
              <c:f>'[27.09　次世代件数.xls]次世代'!$C$26:$E$26</c:f>
              <c:numCache>
                <c:formatCode>General</c:formatCode>
                <c:ptCount val="3"/>
                <c:pt idx="0">
                  <c:v>123</c:v>
                </c:pt>
                <c:pt idx="1">
                  <c:v>161</c:v>
                </c:pt>
                <c:pt idx="2">
                  <c:v>175</c:v>
                </c:pt>
              </c:numCache>
            </c:numRef>
          </c:val>
        </c:ser>
        <c:ser>
          <c:idx val="0"/>
          <c:order val="1"/>
          <c:tx>
            <c:strRef>
              <c:f>'[27.09　次世代件数.xls]次世代'!$B$25</c:f>
              <c:strCache>
                <c:ptCount val="1"/>
                <c:pt idx="0">
                  <c:v>301人以上企業</c:v>
                </c:pt>
              </c:strCache>
            </c:strRef>
          </c:tx>
          <c:spPr>
            <a:solidFill>
              <a:srgbClr val="92D050"/>
            </a:solidFill>
            <a:ln w="6350">
              <a:solidFill>
                <a:srgbClr val="000000"/>
              </a:solidFill>
            </a:ln>
          </c:spPr>
          <c:invertIfNegative val="0"/>
          <c:dLbls>
            <c:showLegendKey val="0"/>
            <c:showVal val="1"/>
            <c:showCatName val="0"/>
            <c:showSerName val="0"/>
            <c:showPercent val="0"/>
            <c:showBubbleSize val="0"/>
            <c:showLeaderLines val="0"/>
          </c:dLbls>
          <c:cat>
            <c:strRef>
              <c:f>'[27.09　次世代件数.xls]次世代'!$C$24:$E$24</c:f>
              <c:strCache>
                <c:ptCount val="3"/>
                <c:pt idx="0">
                  <c:v>平成25年度</c:v>
                </c:pt>
                <c:pt idx="1">
                  <c:v>平成26年度</c:v>
                </c:pt>
                <c:pt idx="2">
                  <c:v>平成27年度　　　　　　　　　　　　　　　　　　　　　　　　　　　　　　　　　　　　　　　　　　　　　　　　　　　　　　　　　　　　　　　　　　　　　　　　　　　　　　　　　　　　　　　　　　　　　　　　　1 月末</c:v>
                </c:pt>
              </c:strCache>
            </c:strRef>
          </c:cat>
          <c:val>
            <c:numRef>
              <c:f>'[27.09　次世代件数.xls]次世代'!$C$25:$E$25</c:f>
              <c:numCache>
                <c:formatCode>General</c:formatCode>
                <c:ptCount val="3"/>
                <c:pt idx="0">
                  <c:v>578</c:v>
                </c:pt>
                <c:pt idx="1">
                  <c:v>629</c:v>
                </c:pt>
                <c:pt idx="2">
                  <c:v>666</c:v>
                </c:pt>
              </c:numCache>
            </c:numRef>
          </c:val>
        </c:ser>
        <c:dLbls>
          <c:showLegendKey val="0"/>
          <c:showVal val="0"/>
          <c:showCatName val="0"/>
          <c:showSerName val="0"/>
          <c:showPercent val="0"/>
          <c:showBubbleSize val="0"/>
        </c:dLbls>
        <c:gapWidth val="150"/>
        <c:overlap val="100"/>
        <c:axId val="125450496"/>
        <c:axId val="125460480"/>
      </c:barChart>
      <c:catAx>
        <c:axId val="125450496"/>
        <c:scaling>
          <c:orientation val="minMax"/>
        </c:scaling>
        <c:delete val="0"/>
        <c:axPos val="b"/>
        <c:numFmt formatCode="General" sourceLinked="1"/>
        <c:majorTickMark val="out"/>
        <c:minorTickMark val="none"/>
        <c:tickLblPos val="nextTo"/>
        <c:crossAx val="125460480"/>
        <c:crosses val="autoZero"/>
        <c:auto val="1"/>
        <c:lblAlgn val="ctr"/>
        <c:lblOffset val="100"/>
        <c:noMultiLvlLbl val="0"/>
      </c:catAx>
      <c:valAx>
        <c:axId val="125460480"/>
        <c:scaling>
          <c:orientation val="minMax"/>
          <c:max val="900"/>
          <c:min val="0"/>
        </c:scaling>
        <c:delete val="0"/>
        <c:axPos val="l"/>
        <c:majorGridlines/>
        <c:numFmt formatCode="General" sourceLinked="1"/>
        <c:majorTickMark val="in"/>
        <c:minorTickMark val="none"/>
        <c:tickLblPos val="nextTo"/>
        <c:crossAx val="125450496"/>
        <c:crosses val="autoZero"/>
        <c:crossBetween val="between"/>
        <c:majorUnit val="200"/>
      </c:valAx>
    </c:plotArea>
    <c:legend>
      <c:legendPos val="r"/>
      <c:layout>
        <c:manualLayout>
          <c:xMode val="edge"/>
          <c:yMode val="edge"/>
          <c:x val="3.7511909726466709E-2"/>
          <c:y val="6.4638024661726315E-2"/>
          <c:w val="0.68892145400140492"/>
          <c:h val="9.8252859901946224E-2"/>
        </c:manualLayout>
      </c:layout>
      <c:overlay val="1"/>
      <c:spPr>
        <a:solidFill>
          <a:srgbClr val="FFFFFF"/>
        </a:solidFill>
      </c:spPr>
    </c:legend>
    <c:plotVisOnly val="1"/>
    <c:dispBlanksAs val="gap"/>
    <c:showDLblsOverMax val="0"/>
  </c:chart>
  <c:spPr>
    <a:solidFill>
      <a:schemeClr val="bg1"/>
    </a:solidFill>
  </c:spPr>
  <c:txPr>
    <a:bodyPr/>
    <a:lstStyle/>
    <a:p>
      <a:pPr>
        <a:defRPr>
          <a:latin typeface="+mj-ea"/>
          <a:ea typeface="+mj-ea"/>
        </a:defRPr>
      </a:pPr>
      <a:endParaRPr lang="ja-JP"/>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8389178971922"/>
          <c:y val="6.9475220949978794E-2"/>
          <c:w val="0.59888855633848992"/>
          <c:h val="0.86359577258635967"/>
        </c:manualLayout>
      </c:layout>
      <c:doughnutChart>
        <c:varyColors val="1"/>
        <c:ser>
          <c:idx val="0"/>
          <c:order val="0"/>
          <c:spPr>
            <a:ln w="6350">
              <a:solidFill>
                <a:schemeClr val="tx1"/>
              </a:solidFill>
            </a:ln>
          </c:spPr>
          <c:dPt>
            <c:idx val="0"/>
            <c:bubble3D val="0"/>
            <c:spPr>
              <a:solidFill>
                <a:schemeClr val="accent1">
                  <a:lumMod val="60000"/>
                  <a:lumOff val="40000"/>
                </a:schemeClr>
              </a:solidFill>
              <a:ln w="6350">
                <a:solidFill>
                  <a:schemeClr val="tx1"/>
                </a:solidFill>
              </a:ln>
            </c:spPr>
          </c:dPt>
          <c:dPt>
            <c:idx val="1"/>
            <c:bubble3D val="0"/>
            <c:spPr>
              <a:solidFill>
                <a:schemeClr val="accent2">
                  <a:lumMod val="40000"/>
                  <a:lumOff val="60000"/>
                </a:schemeClr>
              </a:solidFill>
              <a:ln w="6350">
                <a:solidFill>
                  <a:schemeClr val="tx1"/>
                </a:solidFill>
              </a:ln>
            </c:spPr>
          </c:dPt>
          <c:dPt>
            <c:idx val="2"/>
            <c:bubble3D val="0"/>
            <c:spPr>
              <a:solidFill>
                <a:schemeClr val="accent3">
                  <a:lumMod val="60000"/>
                  <a:lumOff val="40000"/>
                </a:schemeClr>
              </a:solidFill>
              <a:ln w="6350">
                <a:solidFill>
                  <a:schemeClr val="tx1"/>
                </a:solidFill>
              </a:ln>
            </c:spPr>
          </c:dPt>
          <c:dPt>
            <c:idx val="3"/>
            <c:bubble3D val="0"/>
            <c:spPr>
              <a:solidFill>
                <a:srgbClr val="FFFF00"/>
              </a:solidFill>
              <a:ln w="6350">
                <a:solidFill>
                  <a:schemeClr val="tx1"/>
                </a:solidFill>
              </a:ln>
            </c:spPr>
          </c:dPt>
          <c:dPt>
            <c:idx val="4"/>
            <c:bubble3D val="0"/>
            <c:spPr>
              <a:solidFill>
                <a:schemeClr val="bg1">
                  <a:lumMod val="65000"/>
                </a:schemeClr>
              </a:solidFill>
              <a:ln w="6350">
                <a:solidFill>
                  <a:schemeClr val="tx1"/>
                </a:solidFill>
              </a:ln>
            </c:spPr>
          </c:dPt>
          <c:dPt>
            <c:idx val="5"/>
            <c:bubble3D val="0"/>
            <c:spPr>
              <a:solidFill>
                <a:schemeClr val="bg1"/>
              </a:solidFill>
              <a:ln w="6350">
                <a:solidFill>
                  <a:schemeClr val="tx1"/>
                </a:solidFill>
              </a:ln>
            </c:spPr>
          </c:dPt>
          <c:dPt>
            <c:idx val="6"/>
            <c:bubble3D val="0"/>
          </c:dPt>
          <c:dPt>
            <c:idx val="7"/>
            <c:bubble3D val="0"/>
          </c:dPt>
          <c:dPt>
            <c:idx val="8"/>
            <c:bubble3D val="0"/>
          </c:dPt>
          <c:dLbls>
            <c:dLbl>
              <c:idx val="0"/>
              <c:tx>
                <c:rich>
                  <a:bodyPr/>
                  <a:lstStyle/>
                  <a:p>
                    <a:r>
                      <a:rPr lang="ja-JP" altLang="en-US" sz="800" baseline="0"/>
                      <a:t>労働条件の</a:t>
                    </a:r>
                    <a:endParaRPr lang="en-US" altLang="ja-JP" sz="800" baseline="0"/>
                  </a:p>
                  <a:p>
                    <a:r>
                      <a:rPr lang="ja-JP" altLang="en-US" sz="800" baseline="0"/>
                      <a:t>文書交付等</a:t>
                    </a:r>
                    <a:endParaRPr lang="en-US" altLang="ja-JP" sz="800" baseline="0"/>
                  </a:p>
                  <a:p>
                    <a:r>
                      <a:rPr lang="en-US" altLang="ja-JP" sz="800" baseline="0"/>
                      <a:t> 234</a:t>
                    </a:r>
                    <a:r>
                      <a:rPr lang="ja-JP" altLang="en-US" sz="800" baseline="0"/>
                      <a:t>件</a:t>
                    </a:r>
                    <a:r>
                      <a:rPr lang="en-US" altLang="ja-JP" sz="800" baseline="0"/>
                      <a:t>(24.6%)</a:t>
                    </a:r>
                    <a:endParaRPr lang="en-US" altLang="ja-JP"/>
                  </a:p>
                </c:rich>
              </c:tx>
              <c:showLegendKey val="0"/>
              <c:showVal val="0"/>
              <c:showCatName val="0"/>
              <c:showSerName val="0"/>
              <c:showPercent val="0"/>
              <c:showBubbleSize val="0"/>
            </c:dLbl>
            <c:dLbl>
              <c:idx val="1"/>
              <c:layout>
                <c:manualLayout>
                  <c:x val="0.19166666666666668"/>
                  <c:y val="0"/>
                </c:manualLayout>
              </c:layout>
              <c:tx>
                <c:rich>
                  <a:bodyPr/>
                  <a:lstStyle/>
                  <a:p>
                    <a:r>
                      <a:rPr lang="ja-JP" altLang="en-US" sz="800" baseline="0"/>
                      <a:t>短時間労働者の待遇の原則</a:t>
                    </a:r>
                    <a:endParaRPr lang="en-US" altLang="ja-JP" sz="800" baseline="0"/>
                  </a:p>
                  <a:p>
                    <a:r>
                      <a:rPr lang="en-US" altLang="ja-JP" sz="800" baseline="0"/>
                      <a:t> 26</a:t>
                    </a:r>
                    <a:r>
                      <a:rPr lang="ja-JP" altLang="en-US" sz="800" baseline="0"/>
                      <a:t>件</a:t>
                    </a:r>
                    <a:r>
                      <a:rPr lang="en-US" altLang="ja-JP" sz="800" baseline="0"/>
                      <a:t>(2.7%)</a:t>
                    </a:r>
                    <a:endParaRPr lang="en-US" altLang="ja-JP"/>
                  </a:p>
                </c:rich>
              </c:tx>
              <c:showLegendKey val="0"/>
              <c:showVal val="0"/>
              <c:showCatName val="0"/>
              <c:showSerName val="0"/>
              <c:showPercent val="0"/>
              <c:showBubbleSize val="0"/>
            </c:dLbl>
            <c:dLbl>
              <c:idx val="2"/>
              <c:layout>
                <c:manualLayout>
                  <c:x val="0.19437470438390472"/>
                  <c:y val="9.8953988698152764E-2"/>
                </c:manualLayout>
              </c:layout>
              <c:tx>
                <c:rich>
                  <a:bodyPr/>
                  <a:lstStyle/>
                  <a:p>
                    <a:r>
                      <a:rPr lang="ja-JP" altLang="en-US" sz="800" baseline="0"/>
                      <a:t>差別的取扱いの</a:t>
                    </a:r>
                    <a:r>
                      <a:rPr lang="ja-JP" altLang="en-US" sz="800" baseline="0" smtClean="0"/>
                      <a:t>禁止</a:t>
                    </a:r>
                    <a:r>
                      <a:rPr lang="en-US" altLang="ja-JP" sz="800" baseline="0" smtClean="0"/>
                      <a:t> </a:t>
                    </a:r>
                    <a:r>
                      <a:rPr lang="en-US" altLang="ja-JP" sz="800" baseline="0"/>
                      <a:t>91</a:t>
                    </a:r>
                    <a:r>
                      <a:rPr lang="ja-JP" altLang="en-US" sz="800" baseline="0"/>
                      <a:t>件</a:t>
                    </a:r>
                    <a:r>
                      <a:rPr lang="en-US" altLang="ja-JP" sz="800" baseline="0"/>
                      <a:t>(9.5%)</a:t>
                    </a:r>
                    <a:endParaRPr lang="en-US" altLang="ja-JP"/>
                  </a:p>
                </c:rich>
              </c:tx>
              <c:showLegendKey val="0"/>
              <c:showVal val="0"/>
              <c:showCatName val="0"/>
              <c:showSerName val="0"/>
              <c:showPercent val="0"/>
              <c:showBubbleSize val="0"/>
            </c:dLbl>
            <c:dLbl>
              <c:idx val="3"/>
              <c:layout>
                <c:manualLayout>
                  <c:x val="0.12499996357164568"/>
                  <c:y val="0.16182224741775023"/>
                </c:manualLayout>
              </c:layout>
              <c:tx>
                <c:rich>
                  <a:bodyPr/>
                  <a:lstStyle/>
                  <a:p>
                    <a:r>
                      <a:rPr lang="ja-JP" altLang="en-US" sz="800" baseline="0"/>
                      <a:t>賃金の決定</a:t>
                    </a:r>
                    <a:endParaRPr lang="en-US" altLang="ja-JP" sz="800" baseline="0"/>
                  </a:p>
                  <a:p>
                    <a:r>
                      <a:rPr lang="ja-JP" altLang="en-US" sz="800" baseline="0"/>
                      <a:t>方法</a:t>
                    </a:r>
                    <a:r>
                      <a:rPr lang="en-US" altLang="ja-JP" sz="800" baseline="0"/>
                      <a:t> </a:t>
                    </a:r>
                    <a:r>
                      <a:rPr lang="en-US" altLang="ja-JP" sz="800" baseline="0" smtClean="0"/>
                      <a:t>33</a:t>
                    </a:r>
                    <a:r>
                      <a:rPr lang="ja-JP" altLang="en-US" sz="800" baseline="0" smtClean="0"/>
                      <a:t>件</a:t>
                    </a:r>
                    <a:r>
                      <a:rPr lang="en-US" altLang="ja-JP" sz="800" baseline="0" smtClean="0"/>
                      <a:t> (3.5%)</a:t>
                    </a:r>
                    <a:endParaRPr lang="en-US" altLang="ja-JP"/>
                  </a:p>
                </c:rich>
              </c:tx>
              <c:showLegendKey val="0"/>
              <c:showVal val="0"/>
              <c:showCatName val="0"/>
              <c:showSerName val="0"/>
              <c:showPercent val="0"/>
              <c:showBubbleSize val="0"/>
            </c:dLbl>
            <c:dLbl>
              <c:idx val="4"/>
              <c:layout>
                <c:manualLayout>
                  <c:x val="1.3888820079775181E-2"/>
                  <c:y val="7.9772282108294165E-2"/>
                </c:manualLayout>
              </c:layout>
              <c:tx>
                <c:rich>
                  <a:bodyPr/>
                  <a:lstStyle/>
                  <a:p>
                    <a:r>
                      <a:rPr lang="ja-JP" altLang="en-US" sz="800" baseline="0"/>
                      <a:t>通常の労働者への転換</a:t>
                    </a:r>
                    <a:r>
                      <a:rPr lang="en-US" altLang="ja-JP" sz="800" baseline="0"/>
                      <a:t>, 117</a:t>
                    </a:r>
                    <a:r>
                      <a:rPr lang="ja-JP" altLang="en-US" sz="800" baseline="0"/>
                      <a:t>件</a:t>
                    </a:r>
                    <a:r>
                      <a:rPr lang="en-US" altLang="ja-JP" sz="800" baseline="0"/>
                      <a:t>, (12.3%</a:t>
                    </a:r>
                    <a:r>
                      <a:rPr lang="ja-JP" altLang="en-US" sz="800" baseline="0"/>
                      <a:t>）</a:t>
                    </a:r>
                    <a:endParaRPr lang="ja-JP" altLang="en-US"/>
                  </a:p>
                </c:rich>
              </c:tx>
              <c:showLegendKey val="0"/>
              <c:showVal val="0"/>
              <c:showCatName val="0"/>
              <c:showSerName val="0"/>
              <c:showPercent val="0"/>
              <c:showBubbleSize val="0"/>
            </c:dLbl>
            <c:dLbl>
              <c:idx val="5"/>
              <c:layout>
                <c:manualLayout>
                  <c:x val="-6.5735693929549893E-2"/>
                  <c:y val="0.12816632634493622"/>
                </c:manualLayout>
              </c:layout>
              <c:tx>
                <c:rich>
                  <a:bodyPr/>
                  <a:lstStyle/>
                  <a:p>
                    <a:r>
                      <a:rPr lang="ja-JP" altLang="en-US" sz="800" baseline="0"/>
                      <a:t>措置の内容の</a:t>
                    </a:r>
                    <a:endParaRPr lang="en-US" altLang="ja-JP" sz="800" baseline="0"/>
                  </a:p>
                  <a:p>
                    <a:r>
                      <a:rPr lang="ja-JP" altLang="en-US" sz="800" baseline="0"/>
                      <a:t>説明</a:t>
                    </a:r>
                    <a:r>
                      <a:rPr lang="en-US" altLang="ja-JP" sz="800" baseline="0"/>
                      <a:t>, 70</a:t>
                    </a:r>
                    <a:r>
                      <a:rPr lang="ja-JP" altLang="en-US" sz="800" baseline="0"/>
                      <a:t>件</a:t>
                    </a:r>
                    <a:r>
                      <a:rPr lang="en-US" altLang="ja-JP" sz="800" baseline="0"/>
                      <a:t>,(7.3%)</a:t>
                    </a:r>
                    <a:endParaRPr lang="en-US" altLang="ja-JP"/>
                  </a:p>
                </c:rich>
              </c:tx>
              <c:showLegendKey val="0"/>
              <c:showVal val="0"/>
              <c:showCatName val="0"/>
              <c:showSerName val="0"/>
              <c:showPercent val="0"/>
              <c:showBubbleSize val="0"/>
            </c:dLbl>
            <c:dLbl>
              <c:idx val="6"/>
              <c:layout>
                <c:manualLayout>
                  <c:x val="-0.19714471644606141"/>
                  <c:y val="9.280088216099186E-2"/>
                </c:manualLayout>
              </c:layout>
              <c:tx>
                <c:rich>
                  <a:bodyPr/>
                  <a:lstStyle/>
                  <a:p>
                    <a:r>
                      <a:rPr lang="ja-JP" altLang="en-US" sz="800" baseline="0"/>
                      <a:t>待遇に関する</a:t>
                    </a:r>
                    <a:endParaRPr lang="en-US" altLang="ja-JP" sz="800" baseline="0"/>
                  </a:p>
                  <a:p>
                    <a:r>
                      <a:rPr lang="ja-JP" altLang="en-US" sz="800" baseline="0"/>
                      <a:t>説明</a:t>
                    </a:r>
                    <a:r>
                      <a:rPr lang="en-US" altLang="ja-JP" sz="800" baseline="0"/>
                      <a:t>, 26</a:t>
                    </a:r>
                    <a:r>
                      <a:rPr lang="ja-JP" altLang="en-US" sz="800" baseline="0"/>
                      <a:t>件</a:t>
                    </a:r>
                    <a:r>
                      <a:rPr lang="en-US" altLang="ja-JP" sz="800" baseline="0"/>
                      <a:t>( 2.7%)</a:t>
                    </a:r>
                    <a:endParaRPr lang="en-US" altLang="ja-JP"/>
                  </a:p>
                </c:rich>
              </c:tx>
              <c:showLegendKey val="0"/>
              <c:showVal val="0"/>
              <c:showCatName val="0"/>
              <c:showSerName val="0"/>
              <c:showPercent val="0"/>
              <c:showBubbleSize val="0"/>
            </c:dLbl>
            <c:dLbl>
              <c:idx val="7"/>
              <c:layout>
                <c:manualLayout>
                  <c:x val="-0.13694962949449394"/>
                  <c:y val="-9.5804465332609279E-2"/>
                </c:manualLayout>
              </c:layout>
              <c:tx>
                <c:rich>
                  <a:bodyPr/>
                  <a:lstStyle/>
                  <a:p>
                    <a:r>
                      <a:rPr lang="ja-JP" altLang="en-US" sz="800" baseline="0"/>
                      <a:t>相談のための</a:t>
                    </a:r>
                    <a:endParaRPr lang="en-US" altLang="ja-JP" sz="800" baseline="0"/>
                  </a:p>
                  <a:p>
                    <a:r>
                      <a:rPr lang="ja-JP" altLang="en-US" sz="800" baseline="0"/>
                      <a:t>体制の整備</a:t>
                    </a:r>
                    <a:endParaRPr lang="en-US" altLang="ja-JP" sz="800" baseline="0"/>
                  </a:p>
                  <a:p>
                    <a:r>
                      <a:rPr lang="en-US" altLang="ja-JP" sz="800" baseline="0"/>
                      <a:t> 160</a:t>
                    </a:r>
                    <a:r>
                      <a:rPr lang="ja-JP" altLang="en-US" sz="800" baseline="0"/>
                      <a:t>件</a:t>
                    </a:r>
                    <a:r>
                      <a:rPr lang="en-US" altLang="ja-JP" sz="800" baseline="0"/>
                      <a:t>(16.8%)</a:t>
                    </a:r>
                    <a:endParaRPr lang="ja-JP" altLang="en-US"/>
                  </a:p>
                </c:rich>
              </c:tx>
              <c:showLegendKey val="0"/>
              <c:showVal val="0"/>
              <c:showCatName val="0"/>
              <c:showSerName val="0"/>
              <c:showPercent val="0"/>
              <c:showBubbleSize val="0"/>
            </c:dLbl>
            <c:dLbl>
              <c:idx val="8"/>
              <c:tx>
                <c:rich>
                  <a:bodyPr/>
                  <a:lstStyle/>
                  <a:p>
                    <a:r>
                      <a:rPr lang="ja-JP" altLang="en-US" sz="800" baseline="0"/>
                      <a:t>その他</a:t>
                    </a:r>
                    <a:r>
                      <a:rPr lang="en-US" altLang="ja-JP" sz="800" baseline="0"/>
                      <a:t>, 196</a:t>
                    </a:r>
                    <a:r>
                      <a:rPr lang="ja-JP" altLang="en-US" sz="800" baseline="0"/>
                      <a:t>件</a:t>
                    </a:r>
                    <a:r>
                      <a:rPr lang="en-US" altLang="ja-JP" sz="800" baseline="0"/>
                      <a:t>, (20.6%)</a:t>
                    </a:r>
                    <a:endParaRPr lang="en-US" altLang="ja-JP"/>
                  </a:p>
                </c:rich>
              </c:tx>
              <c:showLegendKey val="0"/>
              <c:showVal val="0"/>
              <c:showCatName val="0"/>
              <c:showSerName val="0"/>
              <c:showPercent val="0"/>
              <c:showBubbleSize val="0"/>
            </c:dLbl>
            <c:numFmt formatCode="0.0%" sourceLinked="0"/>
            <c:txPr>
              <a:bodyPr/>
              <a:lstStyle/>
              <a:p>
                <a:pPr>
                  <a:defRPr sz="800" baseline="0"/>
                </a:pPr>
                <a:endParaRPr lang="ja-JP"/>
              </a:p>
            </c:txPr>
            <c:showLegendKey val="0"/>
            <c:showVal val="1"/>
            <c:showCatName val="1"/>
            <c:showSerName val="0"/>
            <c:showPercent val="1"/>
            <c:showBubbleSize val="0"/>
            <c:showLeaderLines val="0"/>
          </c:dLbls>
          <c:cat>
            <c:strRef>
              <c:f>'[【パート】H2801施行状況グラフ（貼り付け用）.xls]相談（内容）'!$B$4:$B$12</c:f>
              <c:strCache>
                <c:ptCount val="9"/>
                <c:pt idx="0">
                  <c:v>労働条件の文書交付等</c:v>
                </c:pt>
                <c:pt idx="1">
                  <c:v>短時間労働者の待遇の原則</c:v>
                </c:pt>
                <c:pt idx="2">
                  <c:v>差別的取り扱いの禁止</c:v>
                </c:pt>
                <c:pt idx="3">
                  <c:v>賃金の決定方法</c:v>
                </c:pt>
                <c:pt idx="4">
                  <c:v>通常の労働者への転換</c:v>
                </c:pt>
                <c:pt idx="5">
                  <c:v>措置の内容の説明</c:v>
                </c:pt>
                <c:pt idx="6">
                  <c:v>待遇に関する説明</c:v>
                </c:pt>
                <c:pt idx="7">
                  <c:v>相談のための体制の整備</c:v>
                </c:pt>
                <c:pt idx="8">
                  <c:v>その他</c:v>
                </c:pt>
              </c:strCache>
            </c:strRef>
          </c:cat>
          <c:val>
            <c:numRef>
              <c:f>'[【パート】H2801施行状況グラフ（貼り付け用）.xls]相談（内容）'!$C$4:$C$12</c:f>
              <c:numCache>
                <c:formatCode>General</c:formatCode>
                <c:ptCount val="9"/>
                <c:pt idx="0">
                  <c:v>234</c:v>
                </c:pt>
                <c:pt idx="1">
                  <c:v>26</c:v>
                </c:pt>
                <c:pt idx="2">
                  <c:v>91</c:v>
                </c:pt>
                <c:pt idx="3">
                  <c:v>33</c:v>
                </c:pt>
                <c:pt idx="4">
                  <c:v>117</c:v>
                </c:pt>
                <c:pt idx="5">
                  <c:v>70</c:v>
                </c:pt>
                <c:pt idx="6">
                  <c:v>26</c:v>
                </c:pt>
                <c:pt idx="7">
                  <c:v>160</c:v>
                </c:pt>
                <c:pt idx="8">
                  <c:v>196</c:v>
                </c:pt>
              </c:numCache>
            </c:numRef>
          </c:val>
        </c:ser>
        <c:dLbls>
          <c:showLegendKey val="0"/>
          <c:showVal val="0"/>
          <c:showCatName val="0"/>
          <c:showSerName val="0"/>
          <c:showPercent val="0"/>
          <c:showBubbleSize val="0"/>
          <c:showLeaderLines val="0"/>
        </c:dLbls>
        <c:firstSliceAng val="0"/>
        <c:holeSize val="40"/>
      </c:doughnutChart>
      <c:spPr>
        <a:noFill/>
        <a:ln w="25400">
          <a:noFill/>
        </a:ln>
      </c:spPr>
    </c:plotArea>
    <c:plotVisOnly val="1"/>
    <c:dispBlanksAs val="gap"/>
    <c:showDLblsOverMax val="0"/>
  </c:chart>
  <c:spPr>
    <a:solidFill>
      <a:schemeClr val="bg1"/>
    </a:solidFill>
    <a:ln>
      <a:noFill/>
    </a:ln>
  </c:sp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5327680835036"/>
          <c:y val="0.12444903042647262"/>
          <c:w val="0.83230144259953676"/>
          <c:h val="0.69166339721257297"/>
        </c:manualLayout>
      </c:layout>
      <c:barChart>
        <c:barDir val="col"/>
        <c:grouping val="clustered"/>
        <c:varyColors val="0"/>
        <c:ser>
          <c:idx val="0"/>
          <c:order val="0"/>
          <c:tx>
            <c:strRef>
              <c:f>Sheet1!$B$2</c:f>
              <c:strCache>
                <c:ptCount val="1"/>
                <c:pt idx="0">
                  <c:v>成立件数</c:v>
                </c:pt>
              </c:strCache>
            </c:strRef>
          </c:tx>
          <c:invertIfNegative val="0"/>
          <c:dPt>
            <c:idx val="0"/>
            <c:invertIfNegative val="0"/>
            <c:bubble3D val="0"/>
            <c:spPr>
              <a:solidFill>
                <a:schemeClr val="accent6"/>
              </a:solidFill>
              <a:ln w="15875">
                <a:noFill/>
                <a:prstDash val="sysDash"/>
              </a:ln>
            </c:spPr>
          </c:dPt>
          <c:dPt>
            <c:idx val="1"/>
            <c:invertIfNegative val="0"/>
            <c:bubble3D val="0"/>
            <c:spPr>
              <a:solidFill>
                <a:schemeClr val="accent3">
                  <a:lumMod val="60000"/>
                  <a:lumOff val="40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3">
                  <a:lumMod val="60000"/>
                  <a:lumOff val="40000"/>
                </a:schemeClr>
              </a:solidFill>
            </c:spPr>
          </c:dPt>
          <c:dPt>
            <c:idx val="4"/>
            <c:invertIfNegative val="0"/>
            <c:bubble3D val="0"/>
            <c:spPr>
              <a:solidFill>
                <a:schemeClr val="accent6"/>
              </a:solidFill>
            </c:spPr>
          </c:dPt>
          <c:dPt>
            <c:idx val="5"/>
            <c:invertIfNegative val="0"/>
            <c:bubble3D val="0"/>
            <c:spPr>
              <a:solidFill>
                <a:schemeClr val="accent6"/>
              </a:solidFill>
            </c:spPr>
          </c:dPt>
          <c:dPt>
            <c:idx val="6"/>
            <c:invertIfNegative val="0"/>
            <c:bubble3D val="0"/>
            <c:spPr>
              <a:solidFill>
                <a:schemeClr val="accent3">
                  <a:lumMod val="60000"/>
                  <a:lumOff val="40000"/>
                </a:schemeClr>
              </a:solidFill>
            </c:spPr>
          </c:dPt>
          <c:dPt>
            <c:idx val="7"/>
            <c:invertIfNegative val="0"/>
            <c:bubble3D val="0"/>
            <c:spPr>
              <a:solidFill>
                <a:schemeClr val="accent3">
                  <a:lumMod val="60000"/>
                  <a:lumOff val="40000"/>
                </a:schemeClr>
              </a:solidFill>
            </c:spPr>
          </c:dPt>
          <c:dPt>
            <c:idx val="8"/>
            <c:invertIfNegative val="0"/>
            <c:bubble3D val="0"/>
            <c:spPr>
              <a:pattFill prst="pct10">
                <a:fgClr>
                  <a:schemeClr val="accent3">
                    <a:lumMod val="75000"/>
                  </a:schemeClr>
                </a:fgClr>
                <a:bgClr>
                  <a:schemeClr val="bg1"/>
                </a:bgClr>
              </a:pattFill>
              <a:ln w="19050">
                <a:solidFill>
                  <a:schemeClr val="accent3">
                    <a:lumMod val="75000"/>
                  </a:schemeClr>
                </a:solidFill>
                <a:prstDash val="sysDash"/>
              </a:ln>
            </c:spPr>
          </c:dPt>
          <c:dLbls>
            <c:dLbl>
              <c:idx val="0"/>
              <c:layout>
                <c:manualLayout>
                  <c:x val="0"/>
                  <c:y val="1.6038566648874101E-2"/>
                </c:manualLayout>
              </c:layout>
              <c:showLegendKey val="0"/>
              <c:showVal val="1"/>
              <c:showCatName val="0"/>
              <c:showSerName val="0"/>
              <c:showPercent val="0"/>
              <c:showBubbleSize val="0"/>
            </c:dLbl>
            <c:dLbl>
              <c:idx val="1"/>
              <c:layout>
                <c:manualLayout>
                  <c:x val="-2.8567834653208065E-3"/>
                  <c:y val="2.1384755531832136E-2"/>
                </c:manualLayout>
              </c:layout>
              <c:dLblPos val="outEnd"/>
              <c:showLegendKey val="0"/>
              <c:showVal val="1"/>
              <c:showCatName val="0"/>
              <c:showSerName val="0"/>
              <c:showPercent val="0"/>
              <c:showBubbleSize val="0"/>
            </c:dLbl>
            <c:dLbl>
              <c:idx val="2"/>
              <c:layout>
                <c:manualLayout>
                  <c:x val="-1.3566850522417217E-2"/>
                  <c:y val="2.2815597737593944E-2"/>
                </c:manualLayout>
              </c:layout>
              <c:dLblPos val="outEnd"/>
              <c:showLegendKey val="0"/>
              <c:showVal val="1"/>
              <c:showCatName val="0"/>
              <c:showSerName val="0"/>
              <c:showPercent val="0"/>
              <c:showBubbleSize val="0"/>
            </c:dLbl>
            <c:dLbl>
              <c:idx val="3"/>
              <c:layout>
                <c:manualLayout>
                  <c:x val="0"/>
                  <c:y val="1.8858576044695846E-2"/>
                </c:manualLayout>
              </c:layout>
              <c:dLblPos val="outEnd"/>
              <c:showLegendKey val="0"/>
              <c:showVal val="1"/>
              <c:showCatName val="0"/>
              <c:showSerName val="0"/>
              <c:showPercent val="0"/>
              <c:showBubbleSize val="0"/>
            </c:dLbl>
            <c:dLbl>
              <c:idx val="4"/>
              <c:layout>
                <c:manualLayout>
                  <c:x val="0"/>
                  <c:y val="2.7775766525617182E-2"/>
                </c:manualLayout>
              </c:layout>
              <c:dLblPos val="outEnd"/>
              <c:showLegendKey val="0"/>
              <c:showVal val="1"/>
              <c:showCatName val="0"/>
              <c:showSerName val="0"/>
              <c:showPercent val="0"/>
              <c:showBubbleSize val="0"/>
            </c:dLbl>
            <c:dLbl>
              <c:idx val="5"/>
              <c:layout>
                <c:manualLayout>
                  <c:x val="3.3917126306043043E-3"/>
                  <c:y val="1.0692377765916068E-2"/>
                </c:manualLayout>
              </c:layout>
              <c:showLegendKey val="0"/>
              <c:showVal val="1"/>
              <c:showCatName val="0"/>
              <c:showSerName val="0"/>
              <c:showPercent val="0"/>
              <c:showBubbleSize val="0"/>
            </c:dLbl>
            <c:dLbl>
              <c:idx val="6"/>
              <c:layout>
                <c:manualLayout>
                  <c:x val="0"/>
                  <c:y val="1.6038566648874101E-2"/>
                </c:manualLayout>
              </c:layout>
              <c:showLegendKey val="0"/>
              <c:showVal val="1"/>
              <c:showCatName val="0"/>
              <c:showSerName val="0"/>
              <c:showPercent val="0"/>
              <c:showBubbleSize val="0"/>
            </c:dLbl>
            <c:dLbl>
              <c:idx val="7"/>
              <c:layout>
                <c:manualLayout>
                  <c:x val="-3.3917126306043043E-3"/>
                  <c:y val="1.6126968197332462E-3"/>
                </c:manualLayout>
              </c:layout>
              <c:dLblPos val="outEnd"/>
              <c:showLegendKey val="0"/>
              <c:showVal val="1"/>
              <c:showCatName val="0"/>
              <c:showSerName val="0"/>
              <c:showPercent val="0"/>
              <c:showBubbleSize val="0"/>
            </c:dLbl>
            <c:dLbl>
              <c:idx val="8"/>
              <c:delete val="1"/>
            </c:dLbl>
            <c:numFmt formatCode="#,##0_);[Red]\(#,##0\)" sourceLinked="0"/>
            <c:txPr>
              <a:bodyPr/>
              <a:lstStyle/>
              <a:p>
                <a:pPr>
                  <a:defRPr sz="800">
                    <a:latin typeface="HGPｺﾞｼｯｸM" panose="020B0600000000000000" pitchFamily="50" charset="-128"/>
                    <a:ea typeface="HGPｺﾞｼｯｸM" panose="020B0600000000000000" pitchFamily="50" charset="-128"/>
                  </a:defRPr>
                </a:pPr>
                <a:endParaRPr lang="ja-JP"/>
              </a:p>
            </c:txPr>
            <c:dLblPos val="ctr"/>
            <c:showLegendKey val="0"/>
            <c:showVal val="1"/>
            <c:showCatName val="0"/>
            <c:showSerName val="0"/>
            <c:showPercent val="0"/>
            <c:showBubbleSize val="0"/>
            <c:showLeaderLines val="0"/>
          </c:dLbls>
          <c:cat>
            <c:strRef>
              <c:f>Sheet1!$A$3:$A$11</c:f>
              <c:strCache>
                <c:ptCount val="9"/>
                <c:pt idx="0">
                  <c:v>目標件数</c:v>
                </c:pt>
                <c:pt idx="1">
                  <c:v>成立件数
（6月末現在）</c:v>
                </c:pt>
                <c:pt idx="2">
                  <c:v>成立件数
（12月末現在）</c:v>
                </c:pt>
                <c:pt idx="3">
                  <c:v>成立件数
（年度末）</c:v>
                </c:pt>
                <c:pt idx="5">
                  <c:v>目標件数</c:v>
                </c:pt>
                <c:pt idx="6">
                  <c:v>成立件数
（6月末現在）</c:v>
                </c:pt>
                <c:pt idx="7">
                  <c:v>成立件数
（12月末現在）</c:v>
                </c:pt>
                <c:pt idx="8">
                  <c:v>成立件数
（年度末目標）</c:v>
                </c:pt>
              </c:strCache>
            </c:strRef>
          </c:cat>
          <c:val>
            <c:numRef>
              <c:f>Sheet1!$B$3:$B$11</c:f>
              <c:numCache>
                <c:formatCode>General</c:formatCode>
                <c:ptCount val="9"/>
                <c:pt idx="0">
                  <c:v>8800</c:v>
                </c:pt>
                <c:pt idx="1">
                  <c:v>1256</c:v>
                </c:pt>
                <c:pt idx="2">
                  <c:v>5577</c:v>
                </c:pt>
                <c:pt idx="3">
                  <c:v>9069</c:v>
                </c:pt>
                <c:pt idx="5">
                  <c:v>8800</c:v>
                </c:pt>
                <c:pt idx="6">
                  <c:v>1564</c:v>
                </c:pt>
                <c:pt idx="7">
                  <c:v>6122</c:v>
                </c:pt>
                <c:pt idx="8">
                  <c:v>8800</c:v>
                </c:pt>
              </c:numCache>
            </c:numRef>
          </c:val>
        </c:ser>
        <c:dLbls>
          <c:showLegendKey val="0"/>
          <c:showVal val="1"/>
          <c:showCatName val="0"/>
          <c:showSerName val="0"/>
          <c:showPercent val="0"/>
          <c:showBubbleSize val="0"/>
        </c:dLbls>
        <c:gapWidth val="72"/>
        <c:axId val="253067648"/>
        <c:axId val="253078144"/>
      </c:barChart>
      <c:catAx>
        <c:axId val="253067648"/>
        <c:scaling>
          <c:orientation val="minMax"/>
        </c:scaling>
        <c:delete val="1"/>
        <c:axPos val="b"/>
        <c:majorGridlines>
          <c:spPr>
            <a:ln w="25400">
              <a:noFill/>
            </a:ln>
          </c:spPr>
        </c:majorGridlines>
        <c:numFmt formatCode="@" sourceLinked="0"/>
        <c:majorTickMark val="none"/>
        <c:minorTickMark val="none"/>
        <c:tickLblPos val="nextTo"/>
        <c:crossAx val="253078144"/>
        <c:crosses val="autoZero"/>
        <c:auto val="1"/>
        <c:lblAlgn val="ctr"/>
        <c:lblOffset val="100"/>
        <c:noMultiLvlLbl val="0"/>
      </c:catAx>
      <c:valAx>
        <c:axId val="253078144"/>
        <c:scaling>
          <c:orientation val="minMax"/>
        </c:scaling>
        <c:delete val="0"/>
        <c:axPos val="l"/>
        <c:majorGridlines/>
        <c:numFmt formatCode="#,##0_);[Red]\(#,##0\)" sourceLinked="0"/>
        <c:majorTickMark val="out"/>
        <c:minorTickMark val="none"/>
        <c:tickLblPos val="nextTo"/>
        <c:txPr>
          <a:bodyPr/>
          <a:lstStyle/>
          <a:p>
            <a:pPr>
              <a:defRPr sz="700">
                <a:latin typeface="HGPｺﾞｼｯｸM" panose="020B0600000000000000" pitchFamily="50" charset="-128"/>
                <a:ea typeface="HGPｺﾞｼｯｸM" panose="020B0600000000000000" pitchFamily="50" charset="-128"/>
              </a:defRPr>
            </a:pPr>
            <a:endParaRPr lang="ja-JP"/>
          </a:p>
        </c:txPr>
        <c:crossAx val="253067648"/>
        <c:crosses val="autoZero"/>
        <c:crossBetween val="between"/>
        <c:majorUnit val="2000"/>
      </c:valAx>
    </c:plotArea>
    <c:plotVisOnly val="1"/>
    <c:dispBlanksAs val="gap"/>
    <c:showDLblsOverMax val="0"/>
  </c:chart>
  <c:spPr>
    <a:noFill/>
    <a:ln>
      <a:solidFill>
        <a:schemeClr val="tx1"/>
      </a:solidFill>
    </a:ln>
  </c:spPr>
  <c:txPr>
    <a:bodyPr/>
    <a:lstStyle/>
    <a:p>
      <a:pPr>
        <a:defRPr sz="18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74981460279112E-2"/>
          <c:y val="0.1166954715975585"/>
          <c:w val="0.79662139595828751"/>
          <c:h val="0.66282317837700577"/>
        </c:manualLayout>
      </c:layout>
      <c:barChart>
        <c:barDir val="col"/>
        <c:grouping val="clustered"/>
        <c:varyColors val="0"/>
        <c:ser>
          <c:idx val="0"/>
          <c:order val="0"/>
          <c:tx>
            <c:strRef>
              <c:f>Sheet1!$B$1</c:f>
              <c:strCache>
                <c:ptCount val="1"/>
                <c:pt idx="0">
                  <c:v>収納率</c:v>
                </c:pt>
              </c:strCache>
            </c:strRef>
          </c:tx>
          <c:spPr>
            <a:solidFill>
              <a:schemeClr val="tx2">
                <a:lumMod val="40000"/>
                <a:lumOff val="60000"/>
              </a:schemeClr>
            </a:solidFill>
          </c:spPr>
          <c:invertIfNegative val="0"/>
          <c:dPt>
            <c:idx val="3"/>
            <c:invertIfNegative val="0"/>
            <c:bubble3D val="0"/>
          </c:dPt>
          <c:dPt>
            <c:idx val="5"/>
            <c:invertIfNegative val="0"/>
            <c:bubble3D val="0"/>
            <c:spPr>
              <a:pattFill prst="pct10">
                <a:fgClr>
                  <a:schemeClr val="tx2">
                    <a:lumMod val="40000"/>
                    <a:lumOff val="60000"/>
                  </a:schemeClr>
                </a:fgClr>
                <a:bgClr>
                  <a:schemeClr val="bg1"/>
                </a:bgClr>
              </a:pattFill>
              <a:ln w="19050">
                <a:solidFill>
                  <a:schemeClr val="accent1"/>
                </a:solidFill>
                <a:prstDash val="sysDash"/>
              </a:ln>
            </c:spPr>
          </c:dPt>
          <c:dLbls>
            <c:dLbl>
              <c:idx val="0"/>
              <c:layout>
                <c:manualLayout>
                  <c:x val="3.3878338883690062E-3"/>
                  <c:y val="2.1217358472283364E-2"/>
                </c:manualLayout>
              </c:layout>
              <c:showLegendKey val="0"/>
              <c:showVal val="1"/>
              <c:showCatName val="0"/>
              <c:showSerName val="0"/>
              <c:showPercent val="0"/>
              <c:showBubbleSize val="0"/>
            </c:dLbl>
            <c:dLbl>
              <c:idx val="1"/>
              <c:layout>
                <c:manualLayout>
                  <c:x val="0"/>
                  <c:y val="2.6521280425817348E-2"/>
                </c:manualLayout>
              </c:layout>
              <c:showLegendKey val="0"/>
              <c:showVal val="1"/>
              <c:showCatName val="0"/>
              <c:showSerName val="0"/>
              <c:showPercent val="0"/>
              <c:showBubbleSize val="0"/>
            </c:dLbl>
            <c:dLbl>
              <c:idx val="2"/>
              <c:layout>
                <c:manualLayout>
                  <c:x val="0"/>
                  <c:y val="2.6521698090354193E-2"/>
                </c:manualLayout>
              </c:layout>
              <c:showLegendKey val="0"/>
              <c:showVal val="1"/>
              <c:showCatName val="0"/>
              <c:showSerName val="0"/>
              <c:showPercent val="0"/>
              <c:showBubbleSize val="0"/>
            </c:dLbl>
            <c:dLbl>
              <c:idx val="3"/>
              <c:layout>
                <c:manualLayout>
                  <c:x val="-2.6675857388732329E-7"/>
                  <c:y val="2.6521698090354203E-2"/>
                </c:manualLayout>
              </c:layout>
              <c:showLegendKey val="0"/>
              <c:showVal val="1"/>
              <c:showCatName val="0"/>
              <c:showSerName val="0"/>
              <c:showPercent val="0"/>
              <c:showBubbleSize val="0"/>
            </c:dLbl>
            <c:dLbl>
              <c:idx val="4"/>
              <c:layout>
                <c:manualLayout>
                  <c:x val="3.3878338883690062E-3"/>
                  <c:y val="2.6521698090354155E-2"/>
                </c:manualLayout>
              </c:layout>
              <c:showLegendKey val="0"/>
              <c:showVal val="1"/>
              <c:showCatName val="0"/>
              <c:showSerName val="0"/>
              <c:showPercent val="0"/>
              <c:showBubbleSize val="0"/>
            </c:dLbl>
            <c:dLbl>
              <c:idx val="5"/>
              <c:delete val="1"/>
            </c:dLbl>
            <c:txPr>
              <a:bodyPr/>
              <a:lstStyle/>
              <a:p>
                <a:pPr>
                  <a:defRPr sz="800">
                    <a:latin typeface="HGPｺﾞｼｯｸM" panose="020B0600000000000000" pitchFamily="50" charset="-128"/>
                    <a:ea typeface="HGPｺﾞｼｯｸM" panose="020B0600000000000000" pitchFamily="50" charset="-128"/>
                  </a:defRPr>
                </a:pPr>
                <a:endParaRPr lang="ja-JP"/>
              </a:p>
            </c:txPr>
            <c:showLegendKey val="0"/>
            <c:showVal val="1"/>
            <c:showCatName val="0"/>
            <c:showSerName val="0"/>
            <c:showPercent val="0"/>
            <c:showBubbleSize val="0"/>
            <c:showLeaderLines val="0"/>
          </c:dLbls>
          <c:cat>
            <c:strRef>
              <c:f>Sheet1!$A$2:$A$7</c:f>
              <c:strCache>
                <c:ptCount val="6"/>
                <c:pt idx="0">
                  <c:v>26年9月末</c:v>
                </c:pt>
                <c:pt idx="1">
                  <c:v>27年1月末</c:v>
                </c:pt>
                <c:pt idx="2">
                  <c:v>26年度末</c:v>
                </c:pt>
                <c:pt idx="3">
                  <c:v>27年9月末</c:v>
                </c:pt>
                <c:pt idx="4">
                  <c:v>28年1月末</c:v>
                </c:pt>
                <c:pt idx="5">
                  <c:v>27年度末目標</c:v>
                </c:pt>
              </c:strCache>
            </c:strRef>
          </c:cat>
          <c:val>
            <c:numRef>
              <c:f>Sheet1!$B$2:$B$7</c:f>
              <c:numCache>
                <c:formatCode>General</c:formatCode>
                <c:ptCount val="6"/>
                <c:pt idx="0">
                  <c:v>40.770000000000003</c:v>
                </c:pt>
                <c:pt idx="1">
                  <c:v>71.84</c:v>
                </c:pt>
                <c:pt idx="2">
                  <c:v>98.98</c:v>
                </c:pt>
                <c:pt idx="3">
                  <c:v>41.05</c:v>
                </c:pt>
                <c:pt idx="4">
                  <c:v>72.02</c:v>
                </c:pt>
                <c:pt idx="5">
                  <c:v>98.98</c:v>
                </c:pt>
              </c:numCache>
            </c:numRef>
          </c:val>
        </c:ser>
        <c:dLbls>
          <c:showLegendKey val="0"/>
          <c:showVal val="0"/>
          <c:showCatName val="0"/>
          <c:showSerName val="0"/>
          <c:showPercent val="0"/>
          <c:showBubbleSize val="0"/>
        </c:dLbls>
        <c:gapWidth val="150"/>
        <c:axId val="253134720"/>
        <c:axId val="253136256"/>
      </c:barChart>
      <c:lineChart>
        <c:grouping val="standard"/>
        <c:varyColors val="0"/>
        <c:ser>
          <c:idx val="1"/>
          <c:order val="1"/>
          <c:tx>
            <c:strRef>
              <c:f>Sheet1!$C$1</c:f>
              <c:strCache>
                <c:ptCount val="1"/>
                <c:pt idx="0">
                  <c:v>徴収決定額</c:v>
                </c:pt>
              </c:strCache>
            </c:strRef>
          </c:tx>
          <c:spPr>
            <a:ln cap="rnd">
              <a:round/>
            </a:ln>
          </c:spPr>
          <c:marker>
            <c:symbol val="diamond"/>
            <c:size val="5"/>
          </c:marker>
          <c:dPt>
            <c:idx val="3"/>
            <c:bubble3D val="0"/>
            <c:spPr>
              <a:ln cap="rnd">
                <a:prstDash val="solid"/>
                <a:round/>
              </a:ln>
            </c:spPr>
          </c:dPt>
          <c:dPt>
            <c:idx val="5"/>
            <c:bubble3D val="0"/>
            <c:spPr>
              <a:ln cap="rnd">
                <a:prstDash val="sysDash"/>
                <a:round/>
              </a:ln>
            </c:spPr>
          </c:dPt>
          <c:dLbls>
            <c:dLbl>
              <c:idx val="0"/>
              <c:layout>
                <c:manualLayout>
                  <c:x val="-6.0981009990642113E-2"/>
                  <c:y val="4.773905656263757E-2"/>
                </c:manualLayout>
              </c:layout>
              <c:showLegendKey val="0"/>
              <c:showVal val="1"/>
              <c:showCatName val="0"/>
              <c:showSerName val="0"/>
              <c:showPercent val="0"/>
              <c:showBubbleSize val="0"/>
            </c:dLbl>
            <c:dLbl>
              <c:idx val="1"/>
              <c:layout>
                <c:manualLayout>
                  <c:x val="-6.4368843879011109E-2"/>
                  <c:y val="-4.2434716944566728E-2"/>
                </c:manualLayout>
              </c:layout>
              <c:showLegendKey val="0"/>
              <c:showVal val="1"/>
              <c:showCatName val="0"/>
              <c:showSerName val="0"/>
              <c:showPercent val="0"/>
              <c:showBubbleSize val="0"/>
            </c:dLbl>
            <c:dLbl>
              <c:idx val="2"/>
              <c:layout>
                <c:manualLayout>
                  <c:x val="-6.4368843879011109E-2"/>
                  <c:y val="3.1824367050277622E-2"/>
                </c:manualLayout>
              </c:layout>
              <c:showLegendKey val="0"/>
              <c:showVal val="1"/>
              <c:showCatName val="0"/>
              <c:showSerName val="0"/>
              <c:showPercent val="0"/>
              <c:showBubbleSize val="0"/>
            </c:dLbl>
            <c:dLbl>
              <c:idx val="3"/>
              <c:delete val="1"/>
            </c:dLbl>
            <c:dLbl>
              <c:idx val="4"/>
              <c:layout>
                <c:manualLayout>
                  <c:x val="-6.4368843879011109E-2"/>
                  <c:y val="4.2434716944566728E-2"/>
                </c:manualLayout>
              </c:layout>
              <c:showLegendKey val="0"/>
              <c:showVal val="1"/>
              <c:showCatName val="0"/>
              <c:showSerName val="0"/>
              <c:showPercent val="0"/>
              <c:showBubbleSize val="0"/>
            </c:dLbl>
            <c:dLbl>
              <c:idx val="5"/>
              <c:layout>
                <c:manualLayout>
                  <c:x val="-0.32861988717179358"/>
                  <c:y val="6.365165775231324E-2"/>
                </c:manualLayout>
              </c:layout>
              <c:tx>
                <c:rich>
                  <a:bodyPr/>
                  <a:lstStyle/>
                  <a:p>
                    <a:r>
                      <a:rPr lang="en-US" altLang="en-US" sz="800" dirty="0" smtClean="0">
                        <a:latin typeface="HGPｺﾞｼｯｸM" panose="020B0600000000000000" pitchFamily="50" charset="-128"/>
                        <a:ea typeface="HGPｺﾞｼｯｸM" panose="020B0600000000000000" pitchFamily="50" charset="-128"/>
                      </a:rPr>
                      <a:t>8,</a:t>
                    </a:r>
                    <a:r>
                      <a:rPr lang="en-US" altLang="ja-JP" sz="800" dirty="0" smtClean="0">
                        <a:latin typeface="HGPｺﾞｼｯｸM" panose="020B0600000000000000" pitchFamily="50" charset="-128"/>
                        <a:ea typeface="HGPｺﾞｼｯｸM" panose="020B0600000000000000" pitchFamily="50" charset="-128"/>
                      </a:rPr>
                      <a:t>838</a:t>
                    </a:r>
                    <a:r>
                      <a:rPr lang="en-US" altLang="en-US" sz="800" dirty="0" smtClean="0">
                        <a:latin typeface="HGPｺﾞｼｯｸM" panose="020B0600000000000000" pitchFamily="50" charset="-128"/>
                        <a:ea typeface="HGPｺﾞｼｯｸM" panose="020B0600000000000000" pitchFamily="50" charset="-128"/>
                      </a:rPr>
                      <a:t> </a:t>
                    </a:r>
                    <a:endParaRPr lang="en-US" altLang="en-US" dirty="0"/>
                  </a:p>
                </c:rich>
              </c:tx>
              <c:showLegendKey val="0"/>
              <c:showVal val="1"/>
              <c:showCatName val="0"/>
              <c:showSerName val="0"/>
              <c:showPercent val="0"/>
              <c:showBubbleSize val="0"/>
            </c:dLbl>
            <c:numFmt formatCode="#,##0_);[Red]\(#,##0\)" sourceLinked="0"/>
            <c:txPr>
              <a:bodyPr/>
              <a:lstStyle/>
              <a:p>
                <a:pPr>
                  <a:defRPr sz="800">
                    <a:latin typeface="HGPｺﾞｼｯｸM" panose="020B0600000000000000" pitchFamily="50" charset="-128"/>
                    <a:ea typeface="HGPｺﾞｼｯｸM" panose="020B0600000000000000" pitchFamily="50" charset="-128"/>
                  </a:defRPr>
                </a:pPr>
                <a:endParaRPr lang="ja-JP"/>
              </a:p>
            </c:txPr>
            <c:showLegendKey val="0"/>
            <c:showVal val="1"/>
            <c:showCatName val="0"/>
            <c:showSerName val="0"/>
            <c:showPercent val="0"/>
            <c:showBubbleSize val="0"/>
            <c:showLeaderLines val="0"/>
          </c:dLbls>
          <c:cat>
            <c:strRef>
              <c:f>Sheet1!$A$2:$A$7</c:f>
              <c:strCache>
                <c:ptCount val="6"/>
                <c:pt idx="0">
                  <c:v>26年9月末</c:v>
                </c:pt>
                <c:pt idx="1">
                  <c:v>27年1月末</c:v>
                </c:pt>
                <c:pt idx="2">
                  <c:v>26年度末</c:v>
                </c:pt>
                <c:pt idx="3">
                  <c:v>27年9月末</c:v>
                </c:pt>
                <c:pt idx="4">
                  <c:v>28年1月末</c:v>
                </c:pt>
                <c:pt idx="5">
                  <c:v>27年度末目標</c:v>
                </c:pt>
              </c:strCache>
            </c:strRef>
          </c:cat>
          <c:val>
            <c:numRef>
              <c:f>Sheet1!$C$2:$C$7</c:f>
              <c:numCache>
                <c:formatCode>General</c:formatCode>
                <c:ptCount val="6"/>
                <c:pt idx="0">
                  <c:v>8586</c:v>
                </c:pt>
                <c:pt idx="1">
                  <c:v>8628</c:v>
                </c:pt>
                <c:pt idx="2">
                  <c:v>8661</c:v>
                </c:pt>
                <c:pt idx="3">
                  <c:v>8838</c:v>
                </c:pt>
                <c:pt idx="4">
                  <c:v>8883</c:v>
                </c:pt>
                <c:pt idx="5">
                  <c:v>8915</c:v>
                </c:pt>
              </c:numCache>
            </c:numRef>
          </c:val>
          <c:smooth val="0"/>
        </c:ser>
        <c:dLbls>
          <c:showLegendKey val="0"/>
          <c:showVal val="0"/>
          <c:showCatName val="0"/>
          <c:showSerName val="0"/>
          <c:showPercent val="0"/>
          <c:showBubbleSize val="0"/>
        </c:dLbls>
        <c:marker val="1"/>
        <c:smooth val="0"/>
        <c:axId val="253151872"/>
        <c:axId val="253150336"/>
      </c:lineChart>
      <c:catAx>
        <c:axId val="253134720"/>
        <c:scaling>
          <c:orientation val="minMax"/>
        </c:scaling>
        <c:delete val="1"/>
        <c:axPos val="b"/>
        <c:majorTickMark val="out"/>
        <c:minorTickMark val="none"/>
        <c:tickLblPos val="nextTo"/>
        <c:crossAx val="253136256"/>
        <c:crosses val="autoZero"/>
        <c:auto val="1"/>
        <c:lblAlgn val="ctr"/>
        <c:lblOffset val="100"/>
        <c:noMultiLvlLbl val="0"/>
      </c:catAx>
      <c:valAx>
        <c:axId val="253136256"/>
        <c:scaling>
          <c:orientation val="minMax"/>
          <c:max val="100"/>
          <c:min val="0"/>
        </c:scaling>
        <c:delete val="0"/>
        <c:axPos val="l"/>
        <c:majorGridlines/>
        <c:numFmt formatCode="General" sourceLinked="1"/>
        <c:majorTickMark val="out"/>
        <c:minorTickMark val="none"/>
        <c:tickLblPos val="nextTo"/>
        <c:txPr>
          <a:bodyPr/>
          <a:lstStyle/>
          <a:p>
            <a:pPr>
              <a:defRPr sz="800">
                <a:latin typeface="HGSｺﾞｼｯｸM" panose="020B0600000000000000" pitchFamily="50" charset="-128"/>
                <a:ea typeface="HGSｺﾞｼｯｸM" panose="020B0600000000000000" pitchFamily="50" charset="-128"/>
              </a:defRPr>
            </a:pPr>
            <a:endParaRPr lang="ja-JP"/>
          </a:p>
        </c:txPr>
        <c:crossAx val="253134720"/>
        <c:crosses val="autoZero"/>
        <c:crossBetween val="between"/>
      </c:valAx>
      <c:valAx>
        <c:axId val="253150336"/>
        <c:scaling>
          <c:orientation val="minMax"/>
          <c:max val="9000"/>
          <c:min val="6000"/>
        </c:scaling>
        <c:delete val="0"/>
        <c:axPos val="r"/>
        <c:numFmt formatCode="#,##0_);[Red]\(#,##0\)" sourceLinked="0"/>
        <c:majorTickMark val="out"/>
        <c:minorTickMark val="none"/>
        <c:tickLblPos val="nextTo"/>
        <c:txPr>
          <a:bodyPr/>
          <a:lstStyle/>
          <a:p>
            <a:pPr>
              <a:defRPr sz="700">
                <a:latin typeface="HGPｺﾞｼｯｸM" panose="020B0600000000000000" pitchFamily="50" charset="-128"/>
                <a:ea typeface="HGPｺﾞｼｯｸM" panose="020B0600000000000000" pitchFamily="50" charset="-128"/>
              </a:defRPr>
            </a:pPr>
            <a:endParaRPr lang="ja-JP"/>
          </a:p>
        </c:txPr>
        <c:crossAx val="253151872"/>
        <c:crosses val="max"/>
        <c:crossBetween val="between"/>
      </c:valAx>
      <c:catAx>
        <c:axId val="253151872"/>
        <c:scaling>
          <c:orientation val="minMax"/>
        </c:scaling>
        <c:delete val="1"/>
        <c:axPos val="b"/>
        <c:majorTickMark val="out"/>
        <c:minorTickMark val="none"/>
        <c:tickLblPos val="nextTo"/>
        <c:crossAx val="253150336"/>
        <c:crosses val="autoZero"/>
        <c:auto val="1"/>
        <c:lblAlgn val="ctr"/>
        <c:lblOffset val="100"/>
        <c:noMultiLvlLbl val="0"/>
      </c:catAx>
    </c:plotArea>
    <c:legend>
      <c:legendPos val="b"/>
      <c:layout>
        <c:manualLayout>
          <c:xMode val="edge"/>
          <c:yMode val="edge"/>
          <c:x val="0.22558545504211047"/>
          <c:y val="0.90518430283017848"/>
          <c:w val="0.4878480799251369"/>
          <c:h val="7.9087703705436233E-2"/>
        </c:manualLayout>
      </c:layout>
      <c:overlay val="1"/>
      <c:txPr>
        <a:bodyPr/>
        <a:lstStyle/>
        <a:p>
          <a:pPr>
            <a:defRPr sz="9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noFill/>
    <a:ln>
      <a:solidFill>
        <a:schemeClr val="tx1"/>
      </a:solidFill>
    </a:ln>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5891481006734623"/>
          <c:y val="4.4435756047070618E-2"/>
          <c:w val="0.59418661436904618"/>
          <c:h val="0.91829708578687663"/>
        </c:manualLayout>
      </c:layout>
      <c:pie3DChart>
        <c:varyColors val="1"/>
        <c:ser>
          <c:idx val="0"/>
          <c:order val="0"/>
          <c:dLbls>
            <c:dLbl>
              <c:idx val="0"/>
              <c:layout>
                <c:manualLayout>
                  <c:x val="4.4871698615628411E-3"/>
                  <c:y val="2.3051519736632883E-2"/>
                </c:manualLayout>
              </c:layout>
              <c:tx>
                <c:rich>
                  <a:bodyPr/>
                  <a:lstStyle/>
                  <a:p>
                    <a:r>
                      <a:rPr lang="zh-TW" altLang="en-US" dirty="0">
                        <a:latin typeface="ＭＳ Ｐゴシック" panose="020B0600070205080204" pitchFamily="50" charset="-128"/>
                        <a:ea typeface="ＭＳ Ｐゴシック" panose="020B0600070205080204" pitchFamily="50" charset="-128"/>
                      </a:rPr>
                      <a:t>①－１賃金不払
</a:t>
                    </a:r>
                    <a:r>
                      <a:rPr lang="en-US" altLang="zh-TW" dirty="0">
                        <a:latin typeface="ＭＳ Ｐゴシック" panose="020B0600070205080204" pitchFamily="50" charset="-128"/>
                        <a:ea typeface="ＭＳ Ｐゴシック" panose="020B0600070205080204" pitchFamily="50" charset="-128"/>
                      </a:rPr>
                      <a:t>14.8%</a:t>
                    </a:r>
                  </a:p>
                </c:rich>
              </c:tx>
              <c:showLegendKey val="0"/>
              <c:showVal val="1"/>
              <c:showCatName val="1"/>
              <c:showSerName val="0"/>
              <c:showPercent val="0"/>
              <c:showBubbleSize val="0"/>
              <c:separator>
</c:separator>
            </c:dLbl>
            <c:dLbl>
              <c:idx val="1"/>
              <c:layout>
                <c:manualLayout>
                  <c:x val="2.0732839007865361E-2"/>
                  <c:y val="-8.571347560991964E-2"/>
                </c:manualLayout>
              </c:layout>
              <c:tx>
                <c:rich>
                  <a:bodyPr/>
                  <a:lstStyle/>
                  <a:p>
                    <a:r>
                      <a:rPr lang="ja-JP" altLang="en-US" dirty="0"/>
                      <a:t>①</a:t>
                    </a:r>
                    <a:r>
                      <a:rPr lang="ja-JP" altLang="en-US" dirty="0" smtClean="0"/>
                      <a:t>－２</a:t>
                    </a:r>
                    <a:endParaRPr lang="en-US" altLang="ja-JP" dirty="0" smtClean="0"/>
                  </a:p>
                  <a:p>
                    <a:r>
                      <a:rPr lang="ja-JP" altLang="en-US" dirty="0" smtClean="0"/>
                      <a:t>（</a:t>
                    </a:r>
                    <a:r>
                      <a:rPr lang="ja-JP" altLang="en-US" dirty="0"/>
                      <a:t>うち不払残業）
</a:t>
                    </a:r>
                    <a:r>
                      <a:rPr lang="en-US" altLang="ja-JP" dirty="0"/>
                      <a:t>4.4%</a:t>
                    </a:r>
                    <a:endParaRPr lang="ja-JP" altLang="en-US" dirty="0"/>
                  </a:p>
                </c:rich>
              </c:tx>
              <c:showLegendKey val="0"/>
              <c:showVal val="1"/>
              <c:showCatName val="1"/>
              <c:showSerName val="0"/>
              <c:showPercent val="0"/>
              <c:showBubbleSize val="0"/>
              <c:separator>
</c:separator>
            </c:dLbl>
            <c:dLbl>
              <c:idx val="2"/>
              <c:layout>
                <c:manualLayout>
                  <c:x val="5.9281015719710051E-3"/>
                  <c:y val="-2.6462770695963398E-2"/>
                </c:manualLayout>
              </c:layout>
              <c:showLegendKey val="0"/>
              <c:showVal val="1"/>
              <c:showCatName val="1"/>
              <c:showSerName val="0"/>
              <c:showPercent val="0"/>
              <c:showBubbleSize val="0"/>
              <c:separator>
</c:separator>
            </c:dLbl>
            <c:dLbl>
              <c:idx val="3"/>
              <c:layout>
                <c:manualLayout>
                  <c:x val="1.1113813984265274E-2"/>
                  <c:y val="-9.8589865561538342E-2"/>
                </c:manualLayout>
              </c:layout>
              <c:showLegendKey val="0"/>
              <c:showVal val="1"/>
              <c:showCatName val="1"/>
              <c:showSerName val="0"/>
              <c:showPercent val="0"/>
              <c:showBubbleSize val="0"/>
              <c:separator>
</c:separator>
            </c:dLbl>
            <c:dLbl>
              <c:idx val="4"/>
              <c:layout>
                <c:manualLayout>
                  <c:x val="-2.4626177626817305E-5"/>
                  <c:y val="1.3438865118225153E-2"/>
                </c:manualLayout>
              </c:layout>
              <c:tx>
                <c:rich>
                  <a:bodyPr/>
                  <a:lstStyle/>
                  <a:p>
                    <a:r>
                      <a:rPr lang="zh-TW" altLang="en-US" sz="800" baseline="0" dirty="0" smtClean="0">
                        <a:latin typeface="ＭＳ Ｐゴシック" panose="020B0600070205080204" pitchFamily="50" charset="-128"/>
                        <a:ea typeface="ＭＳ Ｐゴシック" panose="020B0600070205080204" pitchFamily="50" charset="-128"/>
                      </a:rPr>
                      <a:t>④</a:t>
                    </a:r>
                    <a:r>
                      <a:rPr lang="zh-TW" altLang="en-US" sz="800" baseline="0" dirty="0">
                        <a:latin typeface="ＭＳ Ｐゴシック" panose="020B0600070205080204" pitchFamily="50" charset="-128"/>
                        <a:ea typeface="ＭＳ Ｐゴシック" panose="020B0600070205080204" pitchFamily="50" charset="-128"/>
                      </a:rPr>
                      <a:t>割増</a:t>
                    </a:r>
                    <a:r>
                      <a:rPr lang="zh-TW" altLang="en-US" sz="800" baseline="0" dirty="0" smtClean="0">
                        <a:latin typeface="ＭＳ Ｐゴシック" panose="020B0600070205080204" pitchFamily="50" charset="-128"/>
                        <a:ea typeface="ＭＳ Ｐゴシック" panose="020B0600070205080204" pitchFamily="50" charset="-128"/>
                      </a:rPr>
                      <a:t>賃金</a:t>
                    </a:r>
                    <a:endParaRPr lang="en-US" altLang="zh-TW" sz="800" baseline="0" dirty="0" smtClean="0">
                      <a:latin typeface="ＭＳ Ｐゴシック" panose="020B0600070205080204" pitchFamily="50" charset="-128"/>
                      <a:ea typeface="ＭＳ Ｐゴシック" panose="020B0600070205080204" pitchFamily="50" charset="-128"/>
                    </a:endParaRPr>
                  </a:p>
                  <a:p>
                    <a:r>
                      <a:rPr lang="zh-TW" altLang="en-US" sz="800" baseline="0" dirty="0" smtClean="0">
                        <a:latin typeface="ＭＳ Ｐゴシック" panose="020B0600070205080204" pitchFamily="50" charset="-128"/>
                        <a:ea typeface="ＭＳ Ｐゴシック" panose="020B0600070205080204" pitchFamily="50" charset="-128"/>
                      </a:rPr>
                      <a:t>（</a:t>
                    </a:r>
                    <a:r>
                      <a:rPr lang="zh-TW" altLang="en-US" sz="800" baseline="0" dirty="0">
                        <a:latin typeface="ＭＳ Ｐゴシック" panose="020B0600070205080204" pitchFamily="50" charset="-128"/>
                        <a:ea typeface="ＭＳ Ｐゴシック" panose="020B0600070205080204" pitchFamily="50" charset="-128"/>
                      </a:rPr>
                      <a:t>除不払残業）
</a:t>
                    </a:r>
                    <a:r>
                      <a:rPr lang="en-US" altLang="zh-TW" sz="800" baseline="0" dirty="0">
                        <a:latin typeface="ＭＳ Ｐゴシック" panose="020B0600070205080204" pitchFamily="50" charset="-128"/>
                        <a:ea typeface="ＭＳ Ｐゴシック" panose="020B0600070205080204" pitchFamily="50" charset="-128"/>
                      </a:rPr>
                      <a:t>3.7%</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separator>
</c:separator>
            </c:dLbl>
            <c:dLbl>
              <c:idx val="5"/>
              <c:layout>
                <c:manualLayout>
                  <c:x val="1.5034781973237552E-2"/>
                  <c:y val="4.8995878375090472E-2"/>
                </c:manualLayout>
              </c:layout>
              <c:tx>
                <c:rich>
                  <a:bodyPr/>
                  <a:lstStyle/>
                  <a:p>
                    <a:r>
                      <a:rPr lang="ja-JP" altLang="en-US" dirty="0" smtClean="0"/>
                      <a:t>⑤</a:t>
                    </a:r>
                    <a:r>
                      <a:rPr lang="ja-JP" altLang="en-US" dirty="0"/>
                      <a:t>解雇
</a:t>
                    </a:r>
                    <a:r>
                      <a:rPr lang="en-US" altLang="ja-JP" dirty="0" smtClean="0"/>
                      <a:t>9.2%</a:t>
                    </a:r>
                    <a:endParaRPr lang="ja-JP" altLang="en-US" dirty="0"/>
                  </a:p>
                </c:rich>
              </c:tx>
              <c:showLegendKey val="0"/>
              <c:showVal val="1"/>
              <c:showCatName val="1"/>
              <c:showSerName val="0"/>
              <c:showPercent val="0"/>
              <c:showBubbleSize val="0"/>
              <c:separator>
</c:separator>
            </c:dLbl>
            <c:dLbl>
              <c:idx val="6"/>
              <c:layout>
                <c:manualLayout>
                  <c:x val="3.938306419724167E-2"/>
                  <c:y val="8.3864357657574468E-2"/>
                </c:manualLayout>
              </c:layout>
              <c:showLegendKey val="0"/>
              <c:showVal val="1"/>
              <c:showCatName val="1"/>
              <c:showSerName val="0"/>
              <c:showPercent val="0"/>
              <c:showBubbleSize val="0"/>
              <c:separator>
</c:separator>
            </c:dLbl>
            <c:dLbl>
              <c:idx val="7"/>
              <c:layout>
                <c:manualLayout>
                  <c:x val="-4.9929274819132737E-2"/>
                  <c:y val="6.2822498853401271E-2"/>
                </c:manualLayout>
              </c:layout>
              <c:tx>
                <c:rich>
                  <a:bodyPr/>
                  <a:lstStyle/>
                  <a:p>
                    <a:r>
                      <a:rPr lang="zh-TW" altLang="en-US" dirty="0">
                        <a:latin typeface="ＭＳ Ｐゴシック" panose="020B0600070205080204" pitchFamily="50" charset="-128"/>
                        <a:ea typeface="ＭＳ Ｐゴシック" panose="020B0600070205080204" pitchFamily="50" charset="-128"/>
                      </a:rPr>
                      <a:t>⑦－１労働時間
</a:t>
                    </a:r>
                    <a:r>
                      <a:rPr lang="en-US" altLang="zh-TW" dirty="0">
                        <a:latin typeface="ＭＳ Ｐゴシック" panose="020B0600070205080204" pitchFamily="50" charset="-128"/>
                        <a:ea typeface="ＭＳ Ｐゴシック" panose="020B0600070205080204" pitchFamily="50" charset="-128"/>
                      </a:rPr>
                      <a:t>8.0%</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separator>
</c:separator>
            </c:dLbl>
            <c:dLbl>
              <c:idx val="8"/>
              <c:layout>
                <c:manualLayout>
                  <c:x val="-0.12105968644669279"/>
                  <c:y val="1.8138674650646596E-2"/>
                </c:manualLayout>
              </c:layout>
              <c:tx>
                <c:rich>
                  <a:bodyPr/>
                  <a:lstStyle/>
                  <a:p>
                    <a:r>
                      <a:rPr lang="ja-JP" altLang="en-US" sz="800" baseline="0" dirty="0"/>
                      <a:t>⑦</a:t>
                    </a:r>
                    <a:r>
                      <a:rPr lang="ja-JP" altLang="en-US" sz="800" baseline="0" dirty="0" smtClean="0"/>
                      <a:t>－２</a:t>
                    </a:r>
                    <a:endParaRPr lang="en-US" altLang="ja-JP" sz="800" baseline="0" dirty="0" smtClean="0"/>
                  </a:p>
                  <a:p>
                    <a:r>
                      <a:rPr lang="ja-JP" altLang="en-US" sz="800" baseline="0" dirty="0" smtClean="0"/>
                      <a:t>（</a:t>
                    </a:r>
                    <a:r>
                      <a:rPr lang="ja-JP" altLang="en-US" sz="800" baseline="0" dirty="0"/>
                      <a:t>うち過重労働）
</a:t>
                    </a:r>
                    <a:r>
                      <a:rPr lang="en-US" altLang="ja-JP" sz="800" baseline="0" dirty="0"/>
                      <a:t>2.0%</a:t>
                    </a:r>
                    <a:endParaRPr lang="ja-JP" altLang="en-US" dirty="0"/>
                  </a:p>
                </c:rich>
              </c:tx>
              <c:showLegendKey val="0"/>
              <c:showVal val="1"/>
              <c:showCatName val="1"/>
              <c:showSerName val="0"/>
              <c:showPercent val="0"/>
              <c:showBubbleSize val="0"/>
              <c:separator>
</c:separator>
            </c:dLbl>
            <c:dLbl>
              <c:idx val="9"/>
              <c:layout>
                <c:manualLayout>
                  <c:x val="-2.7077383258403684E-2"/>
                  <c:y val="3.6268919836943504E-2"/>
                </c:manualLayout>
              </c:layout>
              <c:spPr/>
              <c:txPr>
                <a:bodyPr/>
                <a:lstStyle/>
                <a:p>
                  <a:pPr>
                    <a:defRPr sz="800" baseline="0">
                      <a:latin typeface="ＭＳ Ｐゴシック" panose="020B0600070205080204" pitchFamily="50" charset="-128"/>
                      <a:ea typeface="ＭＳ Ｐゴシック" panose="020B0600070205080204" pitchFamily="50" charset="-128"/>
                    </a:defRPr>
                  </a:pPr>
                  <a:endParaRPr lang="ja-JP"/>
                </a:p>
              </c:txPr>
              <c:showLegendKey val="0"/>
              <c:showVal val="1"/>
              <c:showCatName val="1"/>
              <c:showSerName val="0"/>
              <c:showPercent val="0"/>
              <c:showBubbleSize val="0"/>
              <c:separator>
</c:separator>
            </c:dLbl>
            <c:dLbl>
              <c:idx val="10"/>
              <c:layout>
                <c:manualLayout>
                  <c:x val="-1.7222307312673373E-2"/>
                  <c:y val="4.6704979859327568E-2"/>
                </c:manualLayout>
              </c:layout>
              <c:tx>
                <c:rich>
                  <a:bodyPr/>
                  <a:lstStyle/>
                  <a:p>
                    <a:r>
                      <a:rPr lang="zh-TW" altLang="en-US" dirty="0">
                        <a:latin typeface="ＭＳ Ｐゴシック" panose="020B0600070205080204" pitchFamily="50" charset="-128"/>
                        <a:ea typeface="ＭＳ Ｐゴシック" panose="020B0600070205080204" pitchFamily="50" charset="-128"/>
                      </a:rPr>
                      <a:t>⑨年次有給休暇等
</a:t>
                    </a:r>
                    <a:r>
                      <a:rPr lang="en-US" altLang="zh-TW" dirty="0">
                        <a:latin typeface="ＭＳ Ｐゴシック" panose="020B0600070205080204" pitchFamily="50" charset="-128"/>
                        <a:ea typeface="ＭＳ Ｐゴシック" panose="020B0600070205080204" pitchFamily="50" charset="-128"/>
                      </a:rPr>
                      <a:t>8.9%</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separator>
</c:separator>
            </c:dLbl>
            <c:dLbl>
              <c:idx val="11"/>
              <c:layout>
                <c:manualLayout>
                  <c:x val="-1.8676453069612999E-2"/>
                  <c:y val="1.7558957397870334E-2"/>
                </c:manualLayout>
              </c:layout>
              <c:showLegendKey val="0"/>
              <c:showVal val="1"/>
              <c:showCatName val="1"/>
              <c:showSerName val="0"/>
              <c:showPercent val="0"/>
              <c:showBubbleSize val="0"/>
              <c:separator>
</c:separator>
            </c:dLbl>
            <c:dLbl>
              <c:idx val="12"/>
              <c:layout>
                <c:manualLayout>
                  <c:x val="-3.8965420241716944E-3"/>
                  <c:y val="0.11045050505901965"/>
                </c:manualLayout>
              </c:layout>
              <c:showLegendKey val="0"/>
              <c:showVal val="1"/>
              <c:showCatName val="1"/>
              <c:showSerName val="0"/>
              <c:showPercent val="0"/>
              <c:showBubbleSize val="0"/>
              <c:separator>
</c:separator>
            </c:dLbl>
            <c:dLbl>
              <c:idx val="13"/>
              <c:layout>
                <c:manualLayout>
                  <c:x val="-8.4773514245643125E-2"/>
                  <c:y val="0.10675456809915196"/>
                </c:manualLayout>
              </c:layout>
              <c:showLegendKey val="0"/>
              <c:showVal val="1"/>
              <c:showCatName val="1"/>
              <c:showSerName val="0"/>
              <c:showPercent val="0"/>
              <c:showBubbleSize val="0"/>
              <c:separator>
</c:separator>
            </c:dLbl>
            <c:dLbl>
              <c:idx val="14"/>
              <c:layout>
                <c:manualLayout>
                  <c:x val="-7.5859038157561481E-2"/>
                  <c:y val="3.2429681983131134E-2"/>
                </c:manualLayout>
              </c:layout>
              <c:showLegendKey val="0"/>
              <c:showVal val="1"/>
              <c:showCatName val="1"/>
              <c:showSerName val="0"/>
              <c:showPercent val="0"/>
              <c:showBubbleSize val="0"/>
              <c:separator>
</c:separator>
            </c:dLbl>
            <c:dLbl>
              <c:idx val="16"/>
              <c:layout>
                <c:manualLayout>
                  <c:x val="-0.17451510956146385"/>
                  <c:y val="2.5497980185394575E-2"/>
                </c:manualLayout>
              </c:layout>
              <c:tx>
                <c:rich>
                  <a:bodyPr/>
                  <a:lstStyle/>
                  <a:p>
                    <a:r>
                      <a:rPr lang="ja-JP" altLang="en-US" dirty="0" smtClean="0"/>
                      <a:t>⑮</a:t>
                    </a:r>
                    <a:r>
                      <a:rPr lang="ja-JP" altLang="en-US" dirty="0"/>
                      <a:t>契約法</a:t>
                    </a:r>
                    <a:r>
                      <a:rPr lang="ja-JP" altLang="en-US" dirty="0" smtClean="0"/>
                      <a:t>改正</a:t>
                    </a:r>
                    <a:endParaRPr lang="en-US" altLang="ja-JP" dirty="0" smtClean="0"/>
                  </a:p>
                  <a:p>
                    <a:r>
                      <a:rPr lang="ja-JP" altLang="en-US" dirty="0" smtClean="0"/>
                      <a:t>（</a:t>
                    </a:r>
                    <a:r>
                      <a:rPr lang="en-US" altLang="ja-JP" dirty="0"/>
                      <a:t>18</a:t>
                    </a:r>
                    <a:r>
                      <a:rPr lang="ja-JP" altLang="en-US" dirty="0"/>
                      <a:t>～</a:t>
                    </a:r>
                    <a:r>
                      <a:rPr lang="en-US" altLang="ja-JP" dirty="0"/>
                      <a:t>20</a:t>
                    </a:r>
                    <a:r>
                      <a:rPr lang="ja-JP" altLang="en-US" dirty="0"/>
                      <a:t>条）
</a:t>
                    </a:r>
                    <a:r>
                      <a:rPr lang="en-US" altLang="ja-JP" dirty="0"/>
                      <a:t>1.2%</a:t>
                    </a:r>
                    <a:endParaRPr lang="ja-JP" altLang="en-US" dirty="0"/>
                  </a:p>
                </c:rich>
              </c:tx>
              <c:showLegendKey val="0"/>
              <c:showVal val="1"/>
              <c:showCatName val="1"/>
              <c:showSerName val="0"/>
              <c:showPercent val="0"/>
              <c:showBubbleSize val="0"/>
              <c:separator>
</c:separator>
            </c:dLbl>
            <c:dLbl>
              <c:idx val="17"/>
              <c:layout>
                <c:manualLayout>
                  <c:x val="-2.7460190182163616E-2"/>
                  <c:y val="-5.2292565250759322E-2"/>
                </c:manualLayout>
              </c:layout>
              <c:showLegendKey val="0"/>
              <c:showVal val="1"/>
              <c:showCatName val="1"/>
              <c:showSerName val="0"/>
              <c:showPercent val="0"/>
              <c:showBubbleSize val="0"/>
              <c:separator>
</c:separator>
            </c:dLbl>
            <c:dLbl>
              <c:idx val="18"/>
              <c:layout>
                <c:manualLayout>
                  <c:x val="0.11531858365442466"/>
                  <c:y val="-5.0101670834781349E-2"/>
                </c:manualLayout>
              </c:layout>
              <c:showLegendKey val="0"/>
              <c:showVal val="1"/>
              <c:showCatName val="1"/>
              <c:showSerName val="0"/>
              <c:showPercent val="0"/>
              <c:showBubbleSize val="0"/>
              <c:separator>
</c:separator>
            </c:dLbl>
            <c:dLbl>
              <c:idx val="19"/>
              <c:layout>
                <c:manualLayout>
                  <c:x val="0.17956647916735491"/>
                  <c:y val="-4.175535165617901E-2"/>
                </c:manualLayout>
              </c:layout>
              <c:showLegendKey val="0"/>
              <c:showVal val="1"/>
              <c:showCatName val="1"/>
              <c:showSerName val="0"/>
              <c:showPercent val="0"/>
              <c:showBubbleSize val="0"/>
              <c:separator>
</c:separator>
            </c:dLbl>
            <c:txPr>
              <a:bodyPr/>
              <a:lstStyle/>
              <a:p>
                <a:pPr>
                  <a:defRPr sz="800" baseline="0"/>
                </a:pPr>
                <a:endParaRPr lang="ja-JP"/>
              </a:p>
            </c:txPr>
            <c:showLegendKey val="0"/>
            <c:showVal val="1"/>
            <c:showCatName val="1"/>
            <c:showSerName val="0"/>
            <c:showPercent val="0"/>
            <c:showBubbleSize val="0"/>
            <c:separator>
</c:separator>
            <c:showLeaderLines val="1"/>
          </c:dLbls>
          <c:cat>
            <c:strRef>
              <c:f>'グラフ（FM）'!$AD$30:$AD$49</c:f>
              <c:strCache>
                <c:ptCount val="20"/>
                <c:pt idx="0">
                  <c:v>①－１賃金不払</c:v>
                </c:pt>
                <c:pt idx="1">
                  <c:v>①－２（うち不払残業）</c:v>
                </c:pt>
                <c:pt idx="2">
                  <c:v>②賃金制度等</c:v>
                </c:pt>
                <c:pt idx="3">
                  <c:v>③最低賃金</c:v>
                </c:pt>
                <c:pt idx="4">
                  <c:v>④割増賃金（除不払残業）</c:v>
                </c:pt>
                <c:pt idx="5">
                  <c:v>⑤解雇</c:v>
                </c:pt>
                <c:pt idx="6">
                  <c:v>⑥配転・出向</c:v>
                </c:pt>
                <c:pt idx="7">
                  <c:v>⑦－１労働時間</c:v>
                </c:pt>
                <c:pt idx="8">
                  <c:v>⑦－２（うち過重労働）</c:v>
                </c:pt>
                <c:pt idx="9">
                  <c:v>⑧労働時間制度等</c:v>
                </c:pt>
                <c:pt idx="10">
                  <c:v>⑨年次有給休暇等</c:v>
                </c:pt>
                <c:pt idx="11">
                  <c:v>⑩就業規則</c:v>
                </c:pt>
                <c:pt idx="12">
                  <c:v>⑪労働契約等</c:v>
                </c:pt>
                <c:pt idx="13">
                  <c:v>⑫退職</c:v>
                </c:pt>
                <c:pt idx="14">
                  <c:v>⑬管理監督者</c:v>
                </c:pt>
                <c:pt idx="15">
                  <c:v>⑭その他</c:v>
                </c:pt>
                <c:pt idx="16">
                  <c:v>⑮契約法改正（18～20条）</c:v>
                </c:pt>
                <c:pt idx="17">
                  <c:v>⑯女性問題等</c:v>
                </c:pt>
                <c:pt idx="18">
                  <c:v>⑰募集・採用等</c:v>
                </c:pt>
                <c:pt idx="19">
                  <c:v>⑱いじめ等</c:v>
                </c:pt>
              </c:strCache>
            </c:strRef>
          </c:cat>
          <c:val>
            <c:numRef>
              <c:f>'グラフ（FM）'!$AF$30:$AF$49</c:f>
              <c:numCache>
                <c:formatCode>0.0%</c:formatCode>
                <c:ptCount val="20"/>
                <c:pt idx="0">
                  <c:v>0.14814666606375473</c:v>
                </c:pt>
                <c:pt idx="1">
                  <c:v>4.3822627044681782E-2</c:v>
                </c:pt>
                <c:pt idx="2">
                  <c:v>6.448423218565312E-2</c:v>
                </c:pt>
                <c:pt idx="3">
                  <c:v>2.280367653561469E-2</c:v>
                </c:pt>
                <c:pt idx="4">
                  <c:v>3.6752150774935245E-2</c:v>
                </c:pt>
                <c:pt idx="5">
                  <c:v>9.1498021395103518E-2</c:v>
                </c:pt>
                <c:pt idx="6">
                  <c:v>1.0719560717299799E-2</c:v>
                </c:pt>
                <c:pt idx="7">
                  <c:v>7.9697620992219637E-2</c:v>
                </c:pt>
                <c:pt idx="8">
                  <c:v>1.9661998500990204E-2</c:v>
                </c:pt>
                <c:pt idx="9">
                  <c:v>9.2588865150343161E-2</c:v>
                </c:pt>
                <c:pt idx="10">
                  <c:v>8.9469596231747078E-2</c:v>
                </c:pt>
                <c:pt idx="11">
                  <c:v>7.3178168879100031E-2</c:v>
                </c:pt>
                <c:pt idx="12">
                  <c:v>7.0842018533139289E-2</c:v>
                </c:pt>
                <c:pt idx="13">
                  <c:v>6.6891611507561274E-2</c:v>
                </c:pt>
                <c:pt idx="14">
                  <c:v>8.1597193738412784E-3</c:v>
                </c:pt>
                <c:pt idx="15">
                  <c:v>7.5863661337432067E-2</c:v>
                </c:pt>
                <c:pt idx="16">
                  <c:v>1.1691956287817886E-2</c:v>
                </c:pt>
                <c:pt idx="17">
                  <c:v>5.0596582689838229E-3</c:v>
                </c:pt>
                <c:pt idx="18">
                  <c:v>6.546663182582675E-3</c:v>
                </c:pt>
                <c:pt idx="19">
                  <c:v>4.5606152582870714E-2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750" baseline="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1068616422947"/>
          <c:y val="0.12389015147934389"/>
          <c:w val="0.85998154841313734"/>
          <c:h val="0.68998143278406476"/>
        </c:manualLayout>
      </c:layout>
      <c:barChart>
        <c:barDir val="col"/>
        <c:grouping val="clustered"/>
        <c:varyColors val="0"/>
        <c:ser>
          <c:idx val="0"/>
          <c:order val="0"/>
          <c:tx>
            <c:strRef>
              <c:f>Sheet3!$A$64</c:f>
              <c:strCache>
                <c:ptCount val="1"/>
                <c:pt idx="0">
                  <c:v>平成25年</c:v>
                </c:pt>
              </c:strCache>
            </c:strRef>
          </c:tx>
          <c:spPr>
            <a:solidFill>
              <a:srgbClr val="33CC33"/>
            </a:solidFill>
            <a:ln>
              <a:solidFill>
                <a:srgbClr val="002060"/>
              </a:solidFill>
            </a:ln>
          </c:spPr>
          <c:invertIfNegative val="0"/>
          <c:dLbls>
            <c:dLbl>
              <c:idx val="0"/>
              <c:layout>
                <c:manualLayout>
                  <c:x val="1.6642903259343519E-2"/>
                  <c:y val="-2.1186311085111695E-2"/>
                </c:manualLayout>
              </c:layout>
              <c:showLegendKey val="0"/>
              <c:showVal val="1"/>
              <c:showCatName val="0"/>
              <c:showSerName val="0"/>
              <c:showPercent val="0"/>
              <c:showBubbleSize val="0"/>
            </c:dLbl>
            <c:dLbl>
              <c:idx val="6"/>
              <c:layout>
                <c:manualLayout>
                  <c:x val="-2.7738536121689614E-2"/>
                  <c:y val="7.0621036950372319E-3"/>
                </c:manualLayout>
              </c:layout>
              <c:showLegendKey val="0"/>
              <c:showVal val="1"/>
              <c:showCatName val="0"/>
              <c:showSerName val="0"/>
              <c:showPercent val="0"/>
              <c:showBubbleSize val="0"/>
            </c:dLbl>
            <c:showLegendKey val="0"/>
            <c:showVal val="0"/>
            <c:showCatName val="0"/>
            <c:showSerName val="0"/>
            <c:showPercent val="0"/>
            <c:showBubbleSize val="0"/>
          </c:dLbls>
          <c:cat>
            <c:strRef>
              <c:f>Sheet3!$B$63:$I$63</c:f>
              <c:strCache>
                <c:ptCount val="8"/>
                <c:pt idx="0">
                  <c:v>解雇</c:v>
                </c:pt>
                <c:pt idx="1">
                  <c:v>労働条件引下げ</c:v>
                </c:pt>
                <c:pt idx="2">
                  <c:v>出向・配置転換</c:v>
                </c:pt>
                <c:pt idx="3">
                  <c:v>退職勧奨</c:v>
                </c:pt>
                <c:pt idx="4">
                  <c:v>雇止め</c:v>
                </c:pt>
                <c:pt idx="5">
                  <c:v>自己都合退職</c:v>
                </c:pt>
                <c:pt idx="6">
                  <c:v>いじめ・嫌がらせ</c:v>
                </c:pt>
                <c:pt idx="7">
                  <c:v>賠償</c:v>
                </c:pt>
              </c:strCache>
            </c:strRef>
          </c:cat>
          <c:val>
            <c:numRef>
              <c:f>Sheet3!$B$64:$I$64</c:f>
              <c:numCache>
                <c:formatCode>#,##0_);[Red]\(#,##0\)</c:formatCode>
                <c:ptCount val="8"/>
                <c:pt idx="0">
                  <c:v>6048</c:v>
                </c:pt>
                <c:pt idx="1">
                  <c:v>3713</c:v>
                </c:pt>
                <c:pt idx="2">
                  <c:v>1102</c:v>
                </c:pt>
                <c:pt idx="3">
                  <c:v>3319</c:v>
                </c:pt>
                <c:pt idx="4">
                  <c:v>2277</c:v>
                </c:pt>
                <c:pt idx="5">
                  <c:v>1685</c:v>
                </c:pt>
                <c:pt idx="6">
                  <c:v>6577</c:v>
                </c:pt>
                <c:pt idx="7">
                  <c:v>1070</c:v>
                </c:pt>
              </c:numCache>
            </c:numRef>
          </c:val>
        </c:ser>
        <c:ser>
          <c:idx val="1"/>
          <c:order val="1"/>
          <c:tx>
            <c:strRef>
              <c:f>Sheet3!$A$65</c:f>
              <c:strCache>
                <c:ptCount val="1"/>
                <c:pt idx="0">
                  <c:v>平成26年</c:v>
                </c:pt>
              </c:strCache>
            </c:strRef>
          </c:tx>
          <c:spPr>
            <a:solidFill>
              <a:srgbClr val="1199FF"/>
            </a:solidFill>
            <a:ln>
              <a:solidFill>
                <a:srgbClr val="002060"/>
              </a:solidFill>
            </a:ln>
          </c:spPr>
          <c:invertIfNegative val="0"/>
          <c:dLbls>
            <c:dLbl>
              <c:idx val="0"/>
              <c:layout>
                <c:manualLayout>
                  <c:x val="3.6060096958196494E-2"/>
                  <c:y val="0"/>
                </c:manualLayout>
              </c:layout>
              <c:showLegendKey val="0"/>
              <c:showVal val="1"/>
              <c:showCatName val="0"/>
              <c:showSerName val="0"/>
              <c:showPercent val="0"/>
              <c:showBubbleSize val="0"/>
            </c:dLbl>
            <c:dLbl>
              <c:idx val="6"/>
              <c:layout>
                <c:manualLayout>
                  <c:x val="-3.0512389733858575E-2"/>
                  <c:y val="1.4124207390074464E-2"/>
                </c:manualLayout>
              </c:layout>
              <c:showLegendKey val="0"/>
              <c:showVal val="1"/>
              <c:showCatName val="0"/>
              <c:showSerName val="0"/>
              <c:showPercent val="0"/>
              <c:showBubbleSize val="0"/>
            </c:dLbl>
            <c:showLegendKey val="0"/>
            <c:showVal val="0"/>
            <c:showCatName val="0"/>
            <c:showSerName val="0"/>
            <c:showPercent val="0"/>
            <c:showBubbleSize val="0"/>
          </c:dLbls>
          <c:cat>
            <c:strRef>
              <c:f>Sheet3!$B$63:$I$63</c:f>
              <c:strCache>
                <c:ptCount val="8"/>
                <c:pt idx="0">
                  <c:v>解雇</c:v>
                </c:pt>
                <c:pt idx="1">
                  <c:v>労働条件引下げ</c:v>
                </c:pt>
                <c:pt idx="2">
                  <c:v>出向・配置転換</c:v>
                </c:pt>
                <c:pt idx="3">
                  <c:v>退職勧奨</c:v>
                </c:pt>
                <c:pt idx="4">
                  <c:v>雇止め</c:v>
                </c:pt>
                <c:pt idx="5">
                  <c:v>自己都合退職</c:v>
                </c:pt>
                <c:pt idx="6">
                  <c:v>いじめ・嫌がらせ</c:v>
                </c:pt>
                <c:pt idx="7">
                  <c:v>賠償</c:v>
                </c:pt>
              </c:strCache>
            </c:strRef>
          </c:cat>
          <c:val>
            <c:numRef>
              <c:f>Sheet3!$B$65:$I$65</c:f>
              <c:numCache>
                <c:formatCode>#,##0_);[Red]\(#,##0\)</c:formatCode>
                <c:ptCount val="8"/>
                <c:pt idx="0">
                  <c:v>5671</c:v>
                </c:pt>
                <c:pt idx="1">
                  <c:v>3469</c:v>
                </c:pt>
                <c:pt idx="2">
                  <c:v>1153</c:v>
                </c:pt>
                <c:pt idx="3">
                  <c:v>2936</c:v>
                </c:pt>
                <c:pt idx="4">
                  <c:v>2178</c:v>
                </c:pt>
                <c:pt idx="5">
                  <c:v>1914</c:v>
                </c:pt>
                <c:pt idx="6">
                  <c:v>7930</c:v>
                </c:pt>
                <c:pt idx="7">
                  <c:v>1082</c:v>
                </c:pt>
              </c:numCache>
            </c:numRef>
          </c:val>
        </c:ser>
        <c:ser>
          <c:idx val="2"/>
          <c:order val="2"/>
          <c:tx>
            <c:strRef>
              <c:f>Sheet3!$A$66</c:f>
              <c:strCache>
                <c:ptCount val="1"/>
                <c:pt idx="0">
                  <c:v>平成27年</c:v>
                </c:pt>
              </c:strCache>
            </c:strRef>
          </c:tx>
          <c:spPr>
            <a:solidFill>
              <a:srgbClr val="FF3300"/>
            </a:solidFill>
            <a:ln>
              <a:solidFill>
                <a:srgbClr val="002060"/>
              </a:solidFill>
            </a:ln>
          </c:spPr>
          <c:invertIfNegative val="0"/>
          <c:dLbls>
            <c:dLbl>
              <c:idx val="0"/>
              <c:layout>
                <c:manualLayout>
                  <c:x val="4.7155511406872366E-2"/>
                  <c:y val="3.5310518475186159E-3"/>
                </c:manualLayout>
              </c:layout>
              <c:showLegendKey val="0"/>
              <c:showVal val="1"/>
              <c:showCatName val="0"/>
              <c:showSerName val="0"/>
              <c:showPercent val="0"/>
              <c:showBubbleSize val="0"/>
            </c:dLbl>
            <c:dLbl>
              <c:idx val="6"/>
              <c:layout>
                <c:manualLayout>
                  <c:x val="1.1095414448675947E-2"/>
                  <c:y val="-7.0621036950372319E-3"/>
                </c:manualLayout>
              </c:layout>
              <c:showLegendKey val="0"/>
              <c:showVal val="1"/>
              <c:showCatName val="0"/>
              <c:showSerName val="0"/>
              <c:showPercent val="0"/>
              <c:showBubbleSize val="0"/>
            </c:dLbl>
            <c:showLegendKey val="0"/>
            <c:showVal val="0"/>
            <c:showCatName val="0"/>
            <c:showSerName val="0"/>
            <c:showPercent val="0"/>
            <c:showBubbleSize val="0"/>
          </c:dLbls>
          <c:cat>
            <c:strRef>
              <c:f>Sheet3!$B$63:$I$63</c:f>
              <c:strCache>
                <c:ptCount val="8"/>
                <c:pt idx="0">
                  <c:v>解雇</c:v>
                </c:pt>
                <c:pt idx="1">
                  <c:v>労働条件引下げ</c:v>
                </c:pt>
                <c:pt idx="2">
                  <c:v>出向・配置転換</c:v>
                </c:pt>
                <c:pt idx="3">
                  <c:v>退職勧奨</c:v>
                </c:pt>
                <c:pt idx="4">
                  <c:v>雇止め</c:v>
                </c:pt>
                <c:pt idx="5">
                  <c:v>自己都合退職</c:v>
                </c:pt>
                <c:pt idx="6">
                  <c:v>いじめ・嫌がらせ</c:v>
                </c:pt>
                <c:pt idx="7">
                  <c:v>賠償</c:v>
                </c:pt>
              </c:strCache>
            </c:strRef>
          </c:cat>
          <c:val>
            <c:numRef>
              <c:f>Sheet3!$B$66:$I$66</c:f>
              <c:numCache>
                <c:formatCode>#,##0_);[Red]\(#,##0\)</c:formatCode>
                <c:ptCount val="8"/>
                <c:pt idx="0">
                  <c:v>5083</c:v>
                </c:pt>
                <c:pt idx="1">
                  <c:v>3404</c:v>
                </c:pt>
                <c:pt idx="2">
                  <c:v>1222</c:v>
                </c:pt>
                <c:pt idx="3">
                  <c:v>2789</c:v>
                </c:pt>
                <c:pt idx="4">
                  <c:v>2164</c:v>
                </c:pt>
                <c:pt idx="5">
                  <c:v>1814</c:v>
                </c:pt>
                <c:pt idx="6">
                  <c:v>7968</c:v>
                </c:pt>
                <c:pt idx="7">
                  <c:v>901</c:v>
                </c:pt>
              </c:numCache>
            </c:numRef>
          </c:val>
        </c:ser>
        <c:dLbls>
          <c:showLegendKey val="0"/>
          <c:showVal val="0"/>
          <c:showCatName val="0"/>
          <c:showSerName val="0"/>
          <c:showPercent val="0"/>
          <c:showBubbleSize val="0"/>
        </c:dLbls>
        <c:gapWidth val="150"/>
        <c:axId val="253751296"/>
        <c:axId val="253752832"/>
      </c:barChart>
      <c:catAx>
        <c:axId val="253751296"/>
        <c:scaling>
          <c:orientation val="minMax"/>
        </c:scaling>
        <c:delete val="0"/>
        <c:axPos val="b"/>
        <c:majorTickMark val="out"/>
        <c:minorTickMark val="none"/>
        <c:tickLblPos val="nextTo"/>
        <c:txPr>
          <a:bodyPr rot="0" vert="eaVert"/>
          <a:lstStyle/>
          <a:p>
            <a:pPr>
              <a:defRPr sz="600">
                <a:latin typeface="HGPｺﾞｼｯｸM" panose="020B0600000000000000" pitchFamily="50" charset="-128"/>
                <a:ea typeface="HGPｺﾞｼｯｸM" panose="020B0600000000000000" pitchFamily="50" charset="-128"/>
              </a:defRPr>
            </a:pPr>
            <a:endParaRPr lang="ja-JP"/>
          </a:p>
        </c:txPr>
        <c:crossAx val="253752832"/>
        <c:crosses val="autoZero"/>
        <c:auto val="1"/>
        <c:lblAlgn val="ctr"/>
        <c:lblOffset val="100"/>
        <c:noMultiLvlLbl val="0"/>
      </c:catAx>
      <c:valAx>
        <c:axId val="253752832"/>
        <c:scaling>
          <c:orientation val="minMax"/>
        </c:scaling>
        <c:delete val="0"/>
        <c:axPos val="l"/>
        <c:majorGridlines/>
        <c:numFmt formatCode="#,##0_);[Red]\(#,##0\)" sourceLinked="1"/>
        <c:majorTickMark val="out"/>
        <c:minorTickMark val="none"/>
        <c:tickLblPos val="nextTo"/>
        <c:txPr>
          <a:bodyPr/>
          <a:lstStyle/>
          <a:p>
            <a:pPr>
              <a:defRPr sz="800"/>
            </a:pPr>
            <a:endParaRPr lang="ja-JP"/>
          </a:p>
        </c:txPr>
        <c:crossAx val="253751296"/>
        <c:crosses val="autoZero"/>
        <c:crossBetween val="between"/>
        <c:majorUnit val="2000"/>
      </c:valAx>
      <c:spPr>
        <a:solidFill>
          <a:srgbClr val="FFFF99"/>
        </a:solidFill>
      </c:spPr>
    </c:plotArea>
    <c:legend>
      <c:legendPos val="t"/>
      <c:layout>
        <c:manualLayout>
          <c:xMode val="edge"/>
          <c:yMode val="edge"/>
          <c:x val="0.21827825377396981"/>
          <c:y val="0.14864421510834214"/>
          <c:w val="0.46297137857767778"/>
          <c:h val="5.8858350951374205E-2"/>
        </c:manualLayout>
      </c:layout>
      <c:overlay val="0"/>
      <c:txPr>
        <a:bodyPr/>
        <a:lstStyle/>
        <a:p>
          <a:pPr>
            <a:defRPr sz="8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ln>
      <a:solidFill>
        <a:srgbClr val="002060"/>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rgbClr val="000000"/>
                </a:solidFill>
                <a:latin typeface="+mn-lt"/>
                <a:ea typeface="+mn-ea"/>
                <a:cs typeface="+mn-cs"/>
              </a:defRPr>
            </a:pPr>
            <a:r>
              <a:rPr kumimoji="1" lang="ja-JP" altLang="ja-JP" sz="900" b="0" dirty="0" smtClean="0">
                <a:effectLst/>
              </a:rPr>
              <a:t>年次有給休暇の取得状況</a:t>
            </a:r>
            <a:endParaRPr lang="ja-JP" altLang="ja-JP" sz="900" dirty="0" smtClean="0">
              <a:effectLst/>
            </a:endParaRPr>
          </a:p>
        </c:rich>
      </c:tx>
      <c:layout>
        <c:manualLayout>
          <c:xMode val="edge"/>
          <c:yMode val="edge"/>
          <c:x val="0.32609771391444931"/>
          <c:y val="3.2491150212301097E-2"/>
        </c:manualLayout>
      </c:layout>
      <c:overlay val="0"/>
    </c:title>
    <c:autoTitleDeleted val="0"/>
    <c:plotArea>
      <c:layout>
        <c:manualLayout>
          <c:layoutTarget val="inner"/>
          <c:xMode val="edge"/>
          <c:yMode val="edge"/>
          <c:x val="8.4395833333333337E-2"/>
          <c:y val="0.2203565157547967"/>
          <c:w val="0.8706293981481481"/>
          <c:h val="0.57698824946039962"/>
        </c:manualLayout>
      </c:layout>
      <c:lineChart>
        <c:grouping val="standard"/>
        <c:varyColors val="0"/>
        <c:ser>
          <c:idx val="0"/>
          <c:order val="0"/>
          <c:tx>
            <c:strRef>
              <c:f>Sheet1!$B$1</c:f>
              <c:strCache>
                <c:ptCount val="1"/>
                <c:pt idx="0">
                  <c:v>全国</c:v>
                </c:pt>
              </c:strCache>
            </c:strRef>
          </c:tx>
          <c:spPr>
            <a:ln w="31750">
              <a:solidFill>
                <a:srgbClr val="0070C0"/>
              </a:solidFill>
              <a:prstDash val="sysDash"/>
            </a:ln>
          </c:spPr>
          <c:marker>
            <c:symbol val="circle"/>
            <c:size val="8"/>
            <c:spPr>
              <a:noFill/>
              <a:ln w="25400">
                <a:solidFill>
                  <a:srgbClr val="0070C0"/>
                </a:solidFill>
              </a:ln>
            </c:spPr>
          </c:marker>
          <c:dLbls>
            <c:dLbl>
              <c:idx val="1"/>
              <c:layout>
                <c:manualLayout>
                  <c:x val="-7.5950231481481487E-2"/>
                  <c:y val="2.290185185185185E-2"/>
                </c:manualLayout>
              </c:layout>
              <c:dLblPos val="r"/>
              <c:showLegendKey val="0"/>
              <c:showVal val="1"/>
              <c:showCatName val="0"/>
              <c:showSerName val="0"/>
              <c:showPercent val="0"/>
              <c:showBubbleSize val="0"/>
            </c:dLbl>
            <c:dLbl>
              <c:idx val="2"/>
              <c:layout>
                <c:manualLayout>
                  <c:x val="-8.182986111111111E-2"/>
                  <c:y val="8.1698148148148145E-2"/>
                </c:manualLayout>
              </c:layout>
              <c:dLblPos val="r"/>
              <c:showLegendKey val="0"/>
              <c:showVal val="1"/>
              <c:showCatName val="0"/>
              <c:showSerName val="0"/>
              <c:showPercent val="0"/>
              <c:showBubbleSize val="0"/>
            </c:dLbl>
            <c:dLbl>
              <c:idx val="3"/>
              <c:layout>
                <c:manualLayout>
                  <c:x val="-4.9491898148148146E-2"/>
                  <c:y val="-7.117222222222222E-2"/>
                </c:manualLayout>
              </c:layout>
              <c:dLblPos val="r"/>
              <c:showLegendKey val="0"/>
              <c:showVal val="1"/>
              <c:showCatName val="0"/>
              <c:showSerName val="0"/>
              <c:showPercent val="0"/>
              <c:showBubbleSize val="0"/>
            </c:dLbl>
            <c:dLbl>
              <c:idx val="5"/>
              <c:layout>
                <c:manualLayout>
                  <c:x val="-4.6552314814814817E-2"/>
                  <c:y val="0.10521666666666667"/>
                </c:manualLayout>
              </c:layout>
              <c:dLblPos val="r"/>
              <c:showLegendKey val="0"/>
              <c:showVal val="1"/>
              <c:showCatName val="0"/>
              <c:showSerName val="0"/>
              <c:showPercent val="0"/>
              <c:showBubbleSize val="0"/>
            </c:dLbl>
            <c:dLbl>
              <c:idx val="6"/>
              <c:layout>
                <c:manualLayout>
                  <c:x val="-4.9491898148148146E-2"/>
                  <c:y val="8.1698148148148145E-2"/>
                </c:manualLayout>
              </c:layout>
              <c:dLblPos val="r"/>
              <c:showLegendKey val="0"/>
              <c:showVal val="1"/>
              <c:showCatName val="0"/>
              <c:showSerName val="0"/>
              <c:showPercent val="0"/>
              <c:showBubbleSize val="0"/>
            </c:dLbl>
            <c:txPr>
              <a:bodyPr/>
              <a:lstStyle/>
              <a:p>
                <a:pPr>
                  <a:defRPr sz="600"/>
                </a:pPr>
                <a:endParaRPr lang="ja-JP"/>
              </a:p>
            </c:txPr>
            <c:dLblPos val="b"/>
            <c:showLegendKey val="0"/>
            <c:showVal val="1"/>
            <c:showCatName val="0"/>
            <c:showSerName val="0"/>
            <c:showPercent val="0"/>
            <c:showBubbleSize val="0"/>
            <c:showLeaderLines val="0"/>
          </c:dLbls>
          <c:cat>
            <c:strRef>
              <c:f>Sheet1!$A$2:$A$8</c:f>
              <c:strCache>
                <c:ptCount val="7"/>
                <c:pt idx="0">
                  <c:v>H15</c:v>
                </c:pt>
                <c:pt idx="1">
                  <c:v>H17</c:v>
                </c:pt>
                <c:pt idx="2">
                  <c:v>H19</c:v>
                </c:pt>
                <c:pt idx="3">
                  <c:v>H21</c:v>
                </c:pt>
                <c:pt idx="4">
                  <c:v>H23</c:v>
                </c:pt>
                <c:pt idx="5">
                  <c:v>H25</c:v>
                </c:pt>
                <c:pt idx="6">
                  <c:v>H27</c:v>
                </c:pt>
              </c:strCache>
            </c:strRef>
          </c:cat>
          <c:val>
            <c:numRef>
              <c:f>Sheet1!$B$2:$B$8</c:f>
              <c:numCache>
                <c:formatCode>General</c:formatCode>
                <c:ptCount val="7"/>
                <c:pt idx="0">
                  <c:v>48.1</c:v>
                </c:pt>
                <c:pt idx="1">
                  <c:v>46.6</c:v>
                </c:pt>
                <c:pt idx="2">
                  <c:v>46.6</c:v>
                </c:pt>
                <c:pt idx="3">
                  <c:v>47.4</c:v>
                </c:pt>
                <c:pt idx="4">
                  <c:v>48.1</c:v>
                </c:pt>
                <c:pt idx="5">
                  <c:v>47.1</c:v>
                </c:pt>
                <c:pt idx="6">
                  <c:v>47.6</c:v>
                </c:pt>
              </c:numCache>
            </c:numRef>
          </c:val>
          <c:smooth val="0"/>
        </c:ser>
        <c:ser>
          <c:idx val="1"/>
          <c:order val="1"/>
          <c:tx>
            <c:strRef>
              <c:f>Sheet1!$C$1</c:f>
              <c:strCache>
                <c:ptCount val="1"/>
                <c:pt idx="0">
                  <c:v>東京</c:v>
                </c:pt>
              </c:strCache>
            </c:strRef>
          </c:tx>
          <c:spPr>
            <a:ln w="31750">
              <a:solidFill>
                <a:srgbClr val="007434"/>
              </a:solidFill>
              <a:prstDash val="solid"/>
            </a:ln>
          </c:spPr>
          <c:marker>
            <c:symbol val="circle"/>
            <c:size val="8"/>
            <c:spPr>
              <a:solidFill>
                <a:srgbClr val="00B050"/>
              </a:solidFill>
              <a:ln w="25400">
                <a:solidFill>
                  <a:srgbClr val="007434"/>
                </a:solidFill>
              </a:ln>
            </c:spPr>
          </c:marker>
          <c:dLbls>
            <c:dLbl>
              <c:idx val="1"/>
              <c:layout>
                <c:manualLayout>
                  <c:x val="-4.1157407407407406E-2"/>
                  <c:y val="-0.16462962962962963"/>
                </c:manualLayout>
              </c:layout>
              <c:showLegendKey val="0"/>
              <c:showVal val="1"/>
              <c:showCatName val="0"/>
              <c:showSerName val="0"/>
              <c:showPercent val="0"/>
              <c:showBubbleSize val="0"/>
            </c:dLbl>
            <c:dLbl>
              <c:idx val="2"/>
              <c:layout>
                <c:manualLayout>
                  <c:x val="-3.527777777777772E-2"/>
                  <c:y val="-0.1175925925925926"/>
                </c:manualLayout>
              </c:layout>
              <c:showLegendKey val="0"/>
              <c:showVal val="1"/>
              <c:showCatName val="0"/>
              <c:showSerName val="0"/>
              <c:showPercent val="0"/>
              <c:showBubbleSize val="0"/>
            </c:dLbl>
            <c:dLbl>
              <c:idx val="3"/>
              <c:layout>
                <c:manualLayout>
                  <c:x val="-5.8796296296296296E-3"/>
                  <c:y val="-1.1759259259259259E-2"/>
                </c:manualLayout>
              </c:layout>
              <c:showLegendKey val="0"/>
              <c:showVal val="1"/>
              <c:showCatName val="0"/>
              <c:showSerName val="0"/>
              <c:showPercent val="0"/>
              <c:showBubbleSize val="0"/>
            </c:dLbl>
            <c:dLbl>
              <c:idx val="4"/>
              <c:layout>
                <c:manualLayout>
                  <c:x val="-2.6458333333333226E-2"/>
                  <c:y val="-0.1175925925925926"/>
                </c:manualLayout>
              </c:layout>
              <c:showLegendKey val="0"/>
              <c:showVal val="1"/>
              <c:showCatName val="0"/>
              <c:showSerName val="0"/>
              <c:showPercent val="0"/>
              <c:showBubbleSize val="0"/>
            </c:dLbl>
            <c:dLbl>
              <c:idx val="5"/>
              <c:layout>
                <c:manualLayout>
                  <c:x val="-4.703726851851852E-2"/>
                  <c:y val="-0.12935185185185186"/>
                </c:manualLayout>
              </c:layout>
              <c:showLegendKey val="0"/>
              <c:showVal val="1"/>
              <c:showCatName val="0"/>
              <c:showSerName val="0"/>
              <c:showPercent val="0"/>
              <c:showBubbleSize val="0"/>
            </c:dLbl>
            <c:dLbl>
              <c:idx val="6"/>
              <c:layout>
                <c:manualLayout>
                  <c:x val="-4.9976851851851849E-2"/>
                  <c:y val="-0.1411111111111111"/>
                </c:manualLayout>
              </c:layout>
              <c:showLegendKey val="0"/>
              <c:showVal val="1"/>
              <c:showCatName val="0"/>
              <c:showSerName val="0"/>
              <c:showPercent val="0"/>
              <c:showBubbleSize val="0"/>
            </c:dLbl>
            <c:txPr>
              <a:bodyPr/>
              <a:lstStyle/>
              <a:p>
                <a:pPr>
                  <a:defRPr sz="600"/>
                </a:pPr>
                <a:endParaRPr lang="ja-JP"/>
              </a:p>
            </c:txPr>
            <c:showLegendKey val="0"/>
            <c:showVal val="1"/>
            <c:showCatName val="0"/>
            <c:showSerName val="0"/>
            <c:showPercent val="0"/>
            <c:showBubbleSize val="0"/>
            <c:showLeaderLines val="0"/>
          </c:dLbls>
          <c:cat>
            <c:strRef>
              <c:f>Sheet1!$A$2:$A$8</c:f>
              <c:strCache>
                <c:ptCount val="7"/>
                <c:pt idx="0">
                  <c:v>H15</c:v>
                </c:pt>
                <c:pt idx="1">
                  <c:v>H17</c:v>
                </c:pt>
                <c:pt idx="2">
                  <c:v>H19</c:v>
                </c:pt>
                <c:pt idx="3">
                  <c:v>H21</c:v>
                </c:pt>
                <c:pt idx="4">
                  <c:v>H23</c:v>
                </c:pt>
                <c:pt idx="5">
                  <c:v>H25</c:v>
                </c:pt>
                <c:pt idx="6">
                  <c:v>H27</c:v>
                </c:pt>
              </c:strCache>
            </c:strRef>
          </c:cat>
          <c:val>
            <c:numRef>
              <c:f>Sheet1!$C$2:$C$8</c:f>
              <c:numCache>
                <c:formatCode>General</c:formatCode>
                <c:ptCount val="7"/>
                <c:pt idx="0">
                  <c:v>52.6</c:v>
                </c:pt>
                <c:pt idx="1">
                  <c:v>48.2</c:v>
                </c:pt>
                <c:pt idx="2">
                  <c:v>46.6</c:v>
                </c:pt>
                <c:pt idx="3">
                  <c:v>46.1</c:v>
                </c:pt>
                <c:pt idx="4">
                  <c:v>51</c:v>
                </c:pt>
                <c:pt idx="5">
                  <c:v>49.9</c:v>
                </c:pt>
                <c:pt idx="6">
                  <c:v>49.7</c:v>
                </c:pt>
              </c:numCache>
            </c:numRef>
          </c:val>
          <c:smooth val="0"/>
        </c:ser>
        <c:dLbls>
          <c:showLegendKey val="0"/>
          <c:showVal val="0"/>
          <c:showCatName val="0"/>
          <c:showSerName val="0"/>
          <c:showPercent val="0"/>
          <c:showBubbleSize val="0"/>
        </c:dLbls>
        <c:marker val="1"/>
        <c:smooth val="0"/>
        <c:axId val="115860224"/>
        <c:axId val="115861760"/>
      </c:lineChart>
      <c:catAx>
        <c:axId val="115860224"/>
        <c:scaling>
          <c:orientation val="minMax"/>
        </c:scaling>
        <c:delete val="0"/>
        <c:axPos val="b"/>
        <c:majorTickMark val="in"/>
        <c:minorTickMark val="none"/>
        <c:tickLblPos val="nextTo"/>
        <c:spPr>
          <a:ln w="6350">
            <a:solidFill>
              <a:schemeClr val="bg1">
                <a:lumMod val="50000"/>
              </a:schemeClr>
            </a:solidFill>
          </a:ln>
        </c:spPr>
        <c:txPr>
          <a:bodyPr/>
          <a:lstStyle/>
          <a:p>
            <a:pPr>
              <a:defRPr sz="800"/>
            </a:pPr>
            <a:endParaRPr lang="ja-JP"/>
          </a:p>
        </c:txPr>
        <c:crossAx val="115861760"/>
        <c:crosses val="autoZero"/>
        <c:auto val="1"/>
        <c:lblAlgn val="ctr"/>
        <c:lblOffset val="100"/>
        <c:noMultiLvlLbl val="0"/>
      </c:catAx>
      <c:valAx>
        <c:axId val="115861760"/>
        <c:scaling>
          <c:orientation val="minMax"/>
          <c:max val="55"/>
          <c:min val="45"/>
        </c:scaling>
        <c:delete val="0"/>
        <c:axPos val="l"/>
        <c:majorGridlines>
          <c:spPr>
            <a:ln w="6350"/>
          </c:spPr>
        </c:majorGridlines>
        <c:numFmt formatCode="General" sourceLinked="1"/>
        <c:majorTickMark val="in"/>
        <c:minorTickMark val="none"/>
        <c:tickLblPos val="nextTo"/>
        <c:spPr>
          <a:ln w="6350">
            <a:solidFill>
              <a:schemeClr val="bg1">
                <a:lumMod val="50000"/>
              </a:schemeClr>
            </a:solidFill>
          </a:ln>
        </c:spPr>
        <c:txPr>
          <a:bodyPr/>
          <a:lstStyle/>
          <a:p>
            <a:pPr>
              <a:defRPr sz="800"/>
            </a:pPr>
            <a:endParaRPr lang="ja-JP"/>
          </a:p>
        </c:txPr>
        <c:crossAx val="115860224"/>
        <c:crosses val="autoZero"/>
        <c:crossBetween val="between"/>
        <c:majorUnit val="5"/>
      </c:valAx>
      <c:spPr>
        <a:solidFill>
          <a:srgbClr val="D5FFD5"/>
        </a:solidFill>
        <a:ln w="6350">
          <a:solidFill>
            <a:schemeClr val="bg1">
              <a:lumMod val="50000"/>
            </a:schemeClr>
          </a:solidFill>
        </a:ln>
      </c:spPr>
    </c:plotArea>
    <c:legend>
      <c:legendPos val="r"/>
      <c:layout>
        <c:manualLayout>
          <c:xMode val="edge"/>
          <c:yMode val="edge"/>
          <c:x val="0.308149845881873"/>
          <c:y val="0.28208458444159995"/>
          <c:w val="0.35414447441185803"/>
          <c:h val="0.15415620391953627"/>
        </c:manualLayout>
      </c:layout>
      <c:overlay val="0"/>
      <c:spPr>
        <a:noFill/>
      </c:spPr>
      <c:txPr>
        <a:bodyPr/>
        <a:lstStyle/>
        <a:p>
          <a:pPr>
            <a:defRPr sz="800"/>
          </a:pPr>
          <a:endParaRPr lang="ja-JP"/>
        </a:p>
      </c:txPr>
    </c:legend>
    <c:plotVisOnly val="1"/>
    <c:dispBlanksAs val="gap"/>
    <c:showDLblsOverMax val="0"/>
  </c:chart>
  <c:spPr>
    <a:ln w="6350">
      <a:solidFill>
        <a:schemeClr val="tx1"/>
      </a:solidFill>
    </a:ln>
  </c:spPr>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a:latin typeface="+mj-ea"/>
                <a:ea typeface="+mj-ea"/>
              </a:defRPr>
            </a:pPr>
            <a:r>
              <a:rPr lang="ja-JP" altLang="en-US" sz="900" b="0" dirty="0" smtClean="0">
                <a:latin typeface="+mj-ea"/>
                <a:ea typeface="+mj-ea"/>
              </a:rPr>
              <a:t>週間就業時間が</a:t>
            </a:r>
            <a:r>
              <a:rPr lang="en-US" altLang="ja-JP" sz="900" b="0" dirty="0" smtClean="0">
                <a:latin typeface="+mj-ea"/>
                <a:ea typeface="+mj-ea"/>
              </a:rPr>
              <a:t>60</a:t>
            </a:r>
            <a:r>
              <a:rPr lang="ja-JP" altLang="en-US" sz="900" b="0" dirty="0" smtClean="0">
                <a:latin typeface="+mj-ea"/>
                <a:ea typeface="+mj-ea"/>
              </a:rPr>
              <a:t>時間以上の者の割合</a:t>
            </a:r>
            <a:endParaRPr lang="ja-JP" altLang="en-US" sz="900" b="0" dirty="0">
              <a:latin typeface="+mj-ea"/>
              <a:ea typeface="+mj-ea"/>
            </a:endParaRPr>
          </a:p>
        </c:rich>
      </c:tx>
      <c:layout>
        <c:manualLayout>
          <c:xMode val="edge"/>
          <c:yMode val="edge"/>
          <c:x val="0.19152453703703703"/>
          <c:y val="2.3518518518518518E-2"/>
        </c:manualLayout>
      </c:layout>
      <c:overlay val="0"/>
    </c:title>
    <c:autoTitleDeleted val="0"/>
    <c:plotArea>
      <c:layout>
        <c:manualLayout>
          <c:layoutTarget val="inner"/>
          <c:xMode val="edge"/>
          <c:yMode val="edge"/>
          <c:x val="8.4220370370370376E-2"/>
          <c:y val="0.21797806524184477"/>
          <c:w val="0.86463263888888886"/>
          <c:h val="0.55926321709786275"/>
        </c:manualLayout>
      </c:layout>
      <c:lineChart>
        <c:grouping val="standard"/>
        <c:varyColors val="0"/>
        <c:ser>
          <c:idx val="0"/>
          <c:order val="0"/>
          <c:tx>
            <c:strRef>
              <c:f>Sheet1!$B$1</c:f>
              <c:strCache>
                <c:ptCount val="1"/>
                <c:pt idx="0">
                  <c:v>全国</c:v>
                </c:pt>
              </c:strCache>
            </c:strRef>
          </c:tx>
          <c:spPr>
            <a:ln w="31750">
              <a:solidFill>
                <a:srgbClr val="0070C0"/>
              </a:solidFill>
              <a:prstDash val="sysDash"/>
            </a:ln>
          </c:spPr>
          <c:marker>
            <c:symbol val="circle"/>
            <c:size val="8"/>
            <c:spPr>
              <a:noFill/>
              <a:ln w="25400">
                <a:solidFill>
                  <a:srgbClr val="0070C0"/>
                </a:solidFill>
              </a:ln>
            </c:spPr>
          </c:marker>
          <c:dLbls>
            <c:dLbl>
              <c:idx val="8"/>
              <c:layout>
                <c:manualLayout>
                  <c:x val="-2.6950925925925927E-2"/>
                  <c:y val="-9.3456481481481488E-2"/>
                </c:manualLayout>
              </c:layout>
              <c:dLblPos val="r"/>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strRef>
              <c:f>Sheet1!$A$2:$A$13</c:f>
              <c:strCache>
                <c:ptCount val="12"/>
                <c:pt idx="0">
                  <c:v>H16</c:v>
                </c:pt>
                <c:pt idx="1">
                  <c:v>H17</c:v>
                </c:pt>
                <c:pt idx="2">
                  <c:v>H18</c:v>
                </c:pt>
                <c:pt idx="3">
                  <c:v>H19</c:v>
                </c:pt>
                <c:pt idx="4">
                  <c:v>H20</c:v>
                </c:pt>
                <c:pt idx="5">
                  <c:v>H21</c:v>
                </c:pt>
                <c:pt idx="6">
                  <c:v>H22</c:v>
                </c:pt>
                <c:pt idx="7">
                  <c:v>H23</c:v>
                </c:pt>
                <c:pt idx="8">
                  <c:v>H24</c:v>
                </c:pt>
                <c:pt idx="9">
                  <c:v>H25</c:v>
                </c:pt>
                <c:pt idx="10">
                  <c:v>H26</c:v>
                </c:pt>
                <c:pt idx="11">
                  <c:v>H27</c:v>
                </c:pt>
              </c:strCache>
            </c:strRef>
          </c:cat>
          <c:val>
            <c:numRef>
              <c:f>Sheet1!$B$2:$B$13</c:f>
              <c:numCache>
                <c:formatCode>General</c:formatCode>
                <c:ptCount val="12"/>
                <c:pt idx="0">
                  <c:v>12.2</c:v>
                </c:pt>
                <c:pt idx="1">
                  <c:v>11.7</c:v>
                </c:pt>
                <c:pt idx="2">
                  <c:v>10.8</c:v>
                </c:pt>
                <c:pt idx="3">
                  <c:v>10.3</c:v>
                </c:pt>
                <c:pt idx="4">
                  <c:v>10</c:v>
                </c:pt>
                <c:pt idx="5">
                  <c:v>9.3000000000000007</c:v>
                </c:pt>
                <c:pt idx="6">
                  <c:v>9.5</c:v>
                </c:pt>
                <c:pt idx="7">
                  <c:v>9.4</c:v>
                </c:pt>
                <c:pt idx="8">
                  <c:v>9.1999999999999993</c:v>
                </c:pt>
                <c:pt idx="9">
                  <c:v>8.8000000000000007</c:v>
                </c:pt>
                <c:pt idx="10">
                  <c:v>8.6</c:v>
                </c:pt>
                <c:pt idx="11">
                  <c:v>8.3000000000000007</c:v>
                </c:pt>
              </c:numCache>
            </c:numRef>
          </c:val>
          <c:smooth val="0"/>
        </c:ser>
        <c:ser>
          <c:idx val="1"/>
          <c:order val="1"/>
          <c:tx>
            <c:strRef>
              <c:f>Sheet1!$C$1</c:f>
              <c:strCache>
                <c:ptCount val="1"/>
                <c:pt idx="0">
                  <c:v>東京</c:v>
                </c:pt>
              </c:strCache>
            </c:strRef>
          </c:tx>
          <c:spPr>
            <a:ln w="31750">
              <a:noFill/>
              <a:prstDash val="solid"/>
            </a:ln>
          </c:spPr>
          <c:marker>
            <c:symbol val="circle"/>
            <c:size val="8"/>
            <c:spPr>
              <a:solidFill>
                <a:srgbClr val="00B050"/>
              </a:solidFill>
              <a:ln w="25400">
                <a:solidFill>
                  <a:srgbClr val="007434"/>
                </a:solidFill>
              </a:ln>
            </c:spPr>
          </c:marker>
          <c:dLbls>
            <c:dLbl>
              <c:idx val="3"/>
              <c:layout>
                <c:manualLayout>
                  <c:x val="-8.0852314814814821E-2"/>
                  <c:y val="-5.8178703703703705E-2"/>
                </c:manualLayout>
              </c:layout>
              <c:dLblPos val="r"/>
              <c:showLegendKey val="0"/>
              <c:showVal val="1"/>
              <c:showCatName val="0"/>
              <c:showSerName val="0"/>
              <c:showPercent val="0"/>
              <c:showBubbleSize val="0"/>
            </c:dLbl>
            <c:dLbl>
              <c:idx val="8"/>
              <c:layout>
                <c:manualLayout>
                  <c:x val="-4.851435185185185E-2"/>
                  <c:y val="-0.12873425925925927"/>
                </c:manualLayout>
              </c:layout>
              <c:dLblPos val="r"/>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strRef>
              <c:f>Sheet1!$A$2:$A$13</c:f>
              <c:strCache>
                <c:ptCount val="12"/>
                <c:pt idx="0">
                  <c:v>H16</c:v>
                </c:pt>
                <c:pt idx="1">
                  <c:v>H17</c:v>
                </c:pt>
                <c:pt idx="2">
                  <c:v>H18</c:v>
                </c:pt>
                <c:pt idx="3">
                  <c:v>H19</c:v>
                </c:pt>
                <c:pt idx="4">
                  <c:v>H20</c:v>
                </c:pt>
                <c:pt idx="5">
                  <c:v>H21</c:v>
                </c:pt>
                <c:pt idx="6">
                  <c:v>H22</c:v>
                </c:pt>
                <c:pt idx="7">
                  <c:v>H23</c:v>
                </c:pt>
                <c:pt idx="8">
                  <c:v>H24</c:v>
                </c:pt>
                <c:pt idx="9">
                  <c:v>H25</c:v>
                </c:pt>
                <c:pt idx="10">
                  <c:v>H26</c:v>
                </c:pt>
                <c:pt idx="11">
                  <c:v>H27</c:v>
                </c:pt>
              </c:strCache>
            </c:strRef>
          </c:cat>
          <c:val>
            <c:numRef>
              <c:f>Sheet1!$C$2:$C$13</c:f>
              <c:numCache>
                <c:formatCode>General</c:formatCode>
                <c:ptCount val="12"/>
                <c:pt idx="3" formatCode="0.00_ ">
                  <c:v>13.8</c:v>
                </c:pt>
                <c:pt idx="8" formatCode="0.00_ ">
                  <c:v>11.23</c:v>
                </c:pt>
              </c:numCache>
            </c:numRef>
          </c:val>
          <c:smooth val="0"/>
        </c:ser>
        <c:dLbls>
          <c:showLegendKey val="0"/>
          <c:showVal val="0"/>
          <c:showCatName val="0"/>
          <c:showSerName val="0"/>
          <c:showPercent val="0"/>
          <c:showBubbleSize val="0"/>
        </c:dLbls>
        <c:marker val="1"/>
        <c:smooth val="0"/>
        <c:axId val="117923840"/>
        <c:axId val="117925376"/>
      </c:lineChart>
      <c:catAx>
        <c:axId val="117923840"/>
        <c:scaling>
          <c:orientation val="minMax"/>
        </c:scaling>
        <c:delete val="0"/>
        <c:axPos val="b"/>
        <c:majorTickMark val="in"/>
        <c:minorTickMark val="none"/>
        <c:tickLblPos val="nextTo"/>
        <c:spPr>
          <a:ln w="6350">
            <a:solidFill>
              <a:schemeClr val="bg1">
                <a:lumMod val="50000"/>
              </a:schemeClr>
            </a:solidFill>
          </a:ln>
        </c:spPr>
        <c:txPr>
          <a:bodyPr/>
          <a:lstStyle/>
          <a:p>
            <a:pPr>
              <a:defRPr sz="800"/>
            </a:pPr>
            <a:endParaRPr lang="ja-JP"/>
          </a:p>
        </c:txPr>
        <c:crossAx val="117925376"/>
        <c:crosses val="autoZero"/>
        <c:auto val="1"/>
        <c:lblAlgn val="ctr"/>
        <c:lblOffset val="100"/>
        <c:noMultiLvlLbl val="0"/>
      </c:catAx>
      <c:valAx>
        <c:axId val="117925376"/>
        <c:scaling>
          <c:orientation val="minMax"/>
          <c:max val="15"/>
          <c:min val="8"/>
        </c:scaling>
        <c:delete val="0"/>
        <c:axPos val="l"/>
        <c:majorGridlines>
          <c:spPr>
            <a:ln w="6350">
              <a:solidFill>
                <a:schemeClr val="bg1">
                  <a:lumMod val="50000"/>
                </a:schemeClr>
              </a:solidFill>
            </a:ln>
          </c:spPr>
        </c:majorGridlines>
        <c:numFmt formatCode="General" sourceLinked="1"/>
        <c:majorTickMark val="in"/>
        <c:minorTickMark val="none"/>
        <c:tickLblPos val="nextTo"/>
        <c:spPr>
          <a:ln w="6350">
            <a:solidFill>
              <a:schemeClr val="bg1">
                <a:lumMod val="50000"/>
              </a:schemeClr>
            </a:solidFill>
          </a:ln>
        </c:spPr>
        <c:txPr>
          <a:bodyPr/>
          <a:lstStyle/>
          <a:p>
            <a:pPr>
              <a:defRPr sz="800"/>
            </a:pPr>
            <a:endParaRPr lang="ja-JP"/>
          </a:p>
        </c:txPr>
        <c:crossAx val="117923840"/>
        <c:crosses val="autoZero"/>
        <c:crossBetween val="between"/>
        <c:majorUnit val="2"/>
      </c:valAx>
      <c:spPr>
        <a:solidFill>
          <a:srgbClr val="D5FFD5"/>
        </a:solidFill>
        <a:ln w="6350">
          <a:solidFill>
            <a:schemeClr val="bg1">
              <a:lumMod val="50000"/>
            </a:schemeClr>
          </a:solidFill>
        </a:ln>
      </c:spPr>
    </c:plotArea>
    <c:legend>
      <c:legendPos val="r"/>
      <c:layout>
        <c:manualLayout>
          <c:xMode val="edge"/>
          <c:yMode val="edge"/>
          <c:x val="0.34816620370370371"/>
          <c:y val="0.32455092592592594"/>
          <c:w val="0.29875601851851852"/>
          <c:h val="0.13979444444444444"/>
        </c:manualLayout>
      </c:layout>
      <c:overlay val="0"/>
      <c:spPr>
        <a:noFill/>
        <a:ln>
          <a:noFill/>
        </a:ln>
      </c:spPr>
      <c:txPr>
        <a:bodyPr/>
        <a:lstStyle/>
        <a:p>
          <a:pPr>
            <a:defRPr sz="800"/>
          </a:pPr>
          <a:endParaRPr lang="ja-JP"/>
        </a:p>
      </c:txPr>
    </c:legend>
    <c:plotVisOnly val="1"/>
    <c:dispBlanksAs val="gap"/>
    <c:showDLblsOverMax val="0"/>
  </c:chart>
  <c:spPr>
    <a:solidFill>
      <a:schemeClr val="bg1"/>
    </a:solidFill>
    <a:ln w="6350">
      <a:solidFill>
        <a:schemeClr val="tx1"/>
      </a:solidFill>
    </a:ln>
  </c:spPr>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a:pPr>
            <a:r>
              <a:rPr lang="ja-JP" altLang="en-US" sz="900" b="0" dirty="0"/>
              <a:t>総実労働時間数の推移</a:t>
            </a:r>
          </a:p>
        </c:rich>
      </c:tx>
      <c:layout>
        <c:manualLayout>
          <c:xMode val="edge"/>
          <c:yMode val="edge"/>
          <c:x val="0.33178240740740739"/>
          <c:y val="8.7185185185185178E-3"/>
        </c:manualLayout>
      </c:layout>
      <c:overlay val="0"/>
    </c:title>
    <c:autoTitleDeleted val="0"/>
    <c:plotArea>
      <c:layout>
        <c:manualLayout>
          <c:layoutTarget val="inner"/>
          <c:xMode val="edge"/>
          <c:yMode val="edge"/>
          <c:x val="9.4243790742774364E-2"/>
          <c:y val="0.16716459262860475"/>
          <c:w val="0.86174884259259255"/>
          <c:h val="0.61096343228250483"/>
        </c:manualLayout>
      </c:layout>
      <c:lineChart>
        <c:grouping val="standard"/>
        <c:varyColors val="0"/>
        <c:ser>
          <c:idx val="0"/>
          <c:order val="0"/>
          <c:tx>
            <c:strRef>
              <c:f>Sheet2!$B$1</c:f>
              <c:strCache>
                <c:ptCount val="1"/>
                <c:pt idx="0">
                  <c:v>全国総実労働時間</c:v>
                </c:pt>
              </c:strCache>
            </c:strRef>
          </c:tx>
          <c:spPr>
            <a:ln w="25400">
              <a:solidFill>
                <a:srgbClr val="0070C0"/>
              </a:solidFill>
              <a:prstDash val="sysDash"/>
            </a:ln>
          </c:spPr>
          <c:marker>
            <c:symbol val="circle"/>
            <c:size val="8"/>
            <c:spPr>
              <a:noFill/>
              <a:ln w="25400">
                <a:solidFill>
                  <a:srgbClr val="0070C0"/>
                </a:solidFill>
              </a:ln>
            </c:spPr>
          </c:marker>
          <c:dLbls>
            <c:dLbl>
              <c:idx val="0"/>
              <c:layout>
                <c:manualLayout>
                  <c:x val="-3.7247453703703706E-2"/>
                  <c:y val="-0.116975"/>
                </c:manualLayout>
              </c:layout>
              <c:dLblPos val="r"/>
              <c:showLegendKey val="0"/>
              <c:showVal val="1"/>
              <c:showCatName val="0"/>
              <c:showSerName val="0"/>
              <c:showPercent val="0"/>
              <c:showBubbleSize val="0"/>
            </c:dLbl>
            <c:dLbl>
              <c:idx val="1"/>
              <c:layout>
                <c:manualLayout>
                  <c:x val="-4.6066898148148148E-2"/>
                  <c:y val="-0.116975"/>
                </c:manualLayout>
              </c:layout>
              <c:dLblPos val="r"/>
              <c:showLegendKey val="0"/>
              <c:showVal val="1"/>
              <c:showCatName val="0"/>
              <c:showSerName val="0"/>
              <c:showPercent val="0"/>
              <c:showBubbleSize val="0"/>
            </c:dLbl>
            <c:dLbl>
              <c:idx val="2"/>
              <c:layout>
                <c:manualLayout>
                  <c:x val="-5.1946527777777779E-2"/>
                  <c:y val="-0.116975"/>
                </c:manualLayout>
              </c:layout>
              <c:dLblPos val="r"/>
              <c:showLegendKey val="0"/>
              <c:showVal val="1"/>
              <c:showCatName val="0"/>
              <c:showSerName val="0"/>
              <c:showPercent val="0"/>
              <c:showBubbleSize val="0"/>
            </c:dLbl>
            <c:dLbl>
              <c:idx val="3"/>
              <c:layout>
                <c:manualLayout>
                  <c:x val="-4.3277777777777776E-2"/>
                  <c:y val="0.11165462962962963"/>
                </c:manualLayout>
              </c:layout>
              <c:dLblPos val="r"/>
              <c:showLegendKey val="0"/>
              <c:showVal val="1"/>
              <c:showCatName val="0"/>
              <c:showSerName val="0"/>
              <c:showPercent val="0"/>
              <c:showBubbleSize val="0"/>
            </c:dLbl>
            <c:dLbl>
              <c:idx val="4"/>
              <c:layout>
                <c:manualLayout>
                  <c:x val="-4.3277777777777776E-2"/>
                  <c:y val="0.11378425925925921"/>
                </c:manualLayout>
              </c:layout>
              <c:dLblPos val="r"/>
              <c:showLegendKey val="0"/>
              <c:showVal val="1"/>
              <c:showCatName val="0"/>
              <c:showSerName val="0"/>
              <c:showPercent val="0"/>
              <c:showBubbleSize val="0"/>
            </c:dLbl>
            <c:dLbl>
              <c:idx val="5"/>
              <c:layout>
                <c:manualLayout>
                  <c:x val="-8.1495601851851854E-2"/>
                  <c:y val="-2.6956481481481481E-2"/>
                </c:manualLayout>
              </c:layout>
              <c:dLblPos val="r"/>
              <c:showLegendKey val="0"/>
              <c:showVal val="1"/>
              <c:showCatName val="0"/>
              <c:showSerName val="0"/>
              <c:showPercent val="0"/>
              <c:showBubbleSize val="0"/>
            </c:dLbl>
            <c:dLbl>
              <c:idx val="6"/>
              <c:layout>
                <c:manualLayout>
                  <c:x val="-4.3277777777777776E-2"/>
                  <c:y val="9.2395370370370364E-2"/>
                </c:manualLayout>
              </c:layout>
              <c:dLblPos val="r"/>
              <c:showLegendKey val="0"/>
              <c:showVal val="1"/>
              <c:showCatName val="0"/>
              <c:showSerName val="0"/>
              <c:showPercent val="0"/>
              <c:showBubbleSize val="0"/>
            </c:dLbl>
            <c:dLbl>
              <c:idx val="7"/>
              <c:layout>
                <c:manualLayout>
                  <c:x val="-4.9157407407407407E-2"/>
                  <c:y val="6.2117592592592592E-2"/>
                </c:manualLayout>
              </c:layout>
              <c:dLblPos val="r"/>
              <c:showLegendKey val="0"/>
              <c:showVal val="1"/>
              <c:showCatName val="0"/>
              <c:showSerName val="0"/>
              <c:showPercent val="0"/>
              <c:showBubbleSize val="0"/>
            </c:dLbl>
            <c:dLbl>
              <c:idx val="8"/>
              <c:layout>
                <c:manualLayout>
                  <c:x val="-4.6217592592592595E-2"/>
                  <c:y val="0.13943240740740739"/>
                </c:manualLayout>
              </c:layout>
              <c:dLblPos val="r"/>
              <c:showLegendKey val="0"/>
              <c:showVal val="1"/>
              <c:showCatName val="0"/>
              <c:showSerName val="0"/>
              <c:showPercent val="0"/>
              <c:showBubbleSize val="0"/>
            </c:dLbl>
            <c:dLbl>
              <c:idx val="9"/>
              <c:layout>
                <c:manualLayout>
                  <c:x val="-4.6217592592592595E-2"/>
                  <c:y val="0.13517314814814815"/>
                </c:manualLayout>
              </c:layout>
              <c:dLblPos val="r"/>
              <c:showLegendKey val="0"/>
              <c:showVal val="1"/>
              <c:showCatName val="0"/>
              <c:showSerName val="0"/>
              <c:showPercent val="0"/>
              <c:showBubbleSize val="0"/>
            </c:dLbl>
            <c:dLbl>
              <c:idx val="10"/>
              <c:layout>
                <c:manualLayout>
                  <c:x val="-4.2111574074074072E-2"/>
                  <c:y val="0.11878425925925926"/>
                </c:manualLayout>
              </c:layout>
              <c:dLblPos val="r"/>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strRef>
              <c:f>Sheet2!$A$13:$A$24</c:f>
              <c:strCache>
                <c:ptCount val="12"/>
                <c:pt idx="0">
                  <c:v>H16</c:v>
                </c:pt>
                <c:pt idx="1">
                  <c:v>H17</c:v>
                </c:pt>
                <c:pt idx="2">
                  <c:v>H18</c:v>
                </c:pt>
                <c:pt idx="3">
                  <c:v>H19</c:v>
                </c:pt>
                <c:pt idx="4">
                  <c:v>H20</c:v>
                </c:pt>
                <c:pt idx="5">
                  <c:v>H21</c:v>
                </c:pt>
                <c:pt idx="6">
                  <c:v>H22</c:v>
                </c:pt>
                <c:pt idx="7">
                  <c:v>H23</c:v>
                </c:pt>
                <c:pt idx="8">
                  <c:v>H24</c:v>
                </c:pt>
                <c:pt idx="9">
                  <c:v>H25</c:v>
                </c:pt>
                <c:pt idx="10">
                  <c:v>H26</c:v>
                </c:pt>
                <c:pt idx="11">
                  <c:v>H27</c:v>
                </c:pt>
              </c:strCache>
            </c:strRef>
          </c:cat>
          <c:val>
            <c:numRef>
              <c:f>Sheet2!$B$13:$B$24</c:f>
              <c:numCache>
                <c:formatCode>0_ ;[Red]\-0\ </c:formatCode>
                <c:ptCount val="12"/>
                <c:pt idx="0">
                  <c:v>1840</c:v>
                </c:pt>
                <c:pt idx="1">
                  <c:v>1828.8</c:v>
                </c:pt>
                <c:pt idx="2">
                  <c:v>1843</c:v>
                </c:pt>
                <c:pt idx="3">
                  <c:v>1850</c:v>
                </c:pt>
                <c:pt idx="4">
                  <c:v>1836</c:v>
                </c:pt>
                <c:pt idx="5">
                  <c:v>1768</c:v>
                </c:pt>
                <c:pt idx="6">
                  <c:v>1798</c:v>
                </c:pt>
                <c:pt idx="7">
                  <c:v>1788</c:v>
                </c:pt>
                <c:pt idx="8">
                  <c:v>1808</c:v>
                </c:pt>
                <c:pt idx="9">
                  <c:v>1792</c:v>
                </c:pt>
                <c:pt idx="10">
                  <c:v>1788</c:v>
                </c:pt>
                <c:pt idx="11">
                  <c:v>1784</c:v>
                </c:pt>
              </c:numCache>
            </c:numRef>
          </c:val>
          <c:smooth val="0"/>
        </c:ser>
        <c:ser>
          <c:idx val="1"/>
          <c:order val="1"/>
          <c:tx>
            <c:strRef>
              <c:f>Sheet2!$D$1</c:f>
              <c:strCache>
                <c:ptCount val="1"/>
                <c:pt idx="0">
                  <c:v>東京総実労働時間</c:v>
                </c:pt>
              </c:strCache>
            </c:strRef>
          </c:tx>
          <c:spPr>
            <a:ln w="25400">
              <a:solidFill>
                <a:srgbClr val="00B050"/>
              </a:solidFill>
            </a:ln>
          </c:spPr>
          <c:marker>
            <c:symbol val="circle"/>
            <c:size val="8"/>
            <c:spPr>
              <a:solidFill>
                <a:srgbClr val="00B050"/>
              </a:solidFill>
              <a:ln w="25400">
                <a:solidFill>
                  <a:srgbClr val="007434"/>
                </a:solidFill>
              </a:ln>
            </c:spPr>
          </c:marker>
          <c:dLbls>
            <c:dLbl>
              <c:idx val="0"/>
              <c:layout>
                <c:manualLayout>
                  <c:x val="-5.7826157407407409E-2"/>
                  <c:y val="0.10521666666666667"/>
                </c:manualLayout>
              </c:layout>
              <c:dLblPos val="r"/>
              <c:showLegendKey val="0"/>
              <c:showVal val="1"/>
              <c:showCatName val="0"/>
              <c:showSerName val="0"/>
              <c:showPercent val="0"/>
              <c:showBubbleSize val="0"/>
            </c:dLbl>
            <c:dLbl>
              <c:idx val="3"/>
              <c:layout>
                <c:manualLayout>
                  <c:x val="-2.5476851851851851E-2"/>
                  <c:y val="-5.961759259259259E-2"/>
                </c:manualLayout>
              </c:layout>
              <c:dLblPos val="r"/>
              <c:showLegendKey val="0"/>
              <c:showVal val="1"/>
              <c:showCatName val="0"/>
              <c:showSerName val="0"/>
              <c:showPercent val="0"/>
              <c:showBubbleSize val="0"/>
            </c:dLbl>
            <c:dLbl>
              <c:idx val="4"/>
              <c:layout>
                <c:manualLayout>
                  <c:x val="-2.2699074074074073E-2"/>
                  <c:y val="-8.1007407407407431E-2"/>
                </c:manualLayout>
              </c:layout>
              <c:dLblPos val="r"/>
              <c:showLegendKey val="0"/>
              <c:showVal val="1"/>
              <c:showCatName val="0"/>
              <c:showSerName val="0"/>
              <c:showPercent val="0"/>
              <c:showBubbleSize val="0"/>
            </c:dLbl>
            <c:dLbl>
              <c:idx val="5"/>
              <c:layout>
                <c:manualLayout>
                  <c:x val="-4.3277777777777776E-2"/>
                  <c:y val="-7.1376851851851858E-2"/>
                </c:manualLayout>
              </c:layout>
              <c:dLblPos val="r"/>
              <c:showLegendKey val="0"/>
              <c:showVal val="1"/>
              <c:showCatName val="0"/>
              <c:showSerName val="0"/>
              <c:showPercent val="0"/>
              <c:showBubbleSize val="0"/>
            </c:dLbl>
            <c:dLbl>
              <c:idx val="6"/>
              <c:layout>
                <c:manualLayout>
                  <c:x val="-4.0500000000000001E-2"/>
                  <c:y val="-8.3136111111111063E-2"/>
                </c:manualLayout>
              </c:layout>
              <c:dLblPos val="r"/>
              <c:showLegendKey val="0"/>
              <c:showVal val="1"/>
              <c:showCatName val="0"/>
              <c:showSerName val="0"/>
              <c:showPercent val="0"/>
              <c:showBubbleSize val="0"/>
            </c:dLbl>
            <c:dLbl>
              <c:idx val="7"/>
              <c:layout>
                <c:manualLayout>
                  <c:x val="-4.3277777777777776E-2"/>
                  <c:y val="-8.4895742198891802E-2"/>
                </c:manualLayout>
              </c:layout>
              <c:dLblPos val="r"/>
              <c:showLegendKey val="0"/>
              <c:showVal val="1"/>
              <c:showCatName val="0"/>
              <c:showSerName val="0"/>
              <c:showPercent val="0"/>
              <c:showBubbleSize val="0"/>
            </c:dLbl>
            <c:dLbl>
              <c:idx val="8"/>
              <c:layout>
                <c:manualLayout>
                  <c:x val="-4.6055555555555558E-2"/>
                  <c:y val="-0.11415462962962961"/>
                </c:manualLayout>
              </c:layout>
              <c:dLblPos val="r"/>
              <c:showLegendKey val="0"/>
              <c:showVal val="1"/>
              <c:showCatName val="0"/>
              <c:showSerName val="0"/>
              <c:showPercent val="0"/>
              <c:showBubbleSize val="0"/>
            </c:dLbl>
            <c:dLbl>
              <c:idx val="9"/>
              <c:layout>
                <c:manualLayout>
                  <c:x val="-4.6541898148148145E-2"/>
                  <c:y val="-8.7395370370370373E-2"/>
                </c:manualLayout>
              </c:layout>
              <c:dLblPos val="r"/>
              <c:showLegendKey val="0"/>
              <c:showVal val="1"/>
              <c:showCatName val="0"/>
              <c:showSerName val="0"/>
              <c:showPercent val="0"/>
              <c:showBubbleSize val="0"/>
            </c:dLbl>
            <c:dLbl>
              <c:idx val="10"/>
              <c:layout>
                <c:manualLayout>
                  <c:x val="-4.7991203703703703E-2"/>
                  <c:y val="-0.11378518518518518"/>
                </c:manualLayout>
              </c:layout>
              <c:dLblPos val="r"/>
              <c:showLegendKey val="0"/>
              <c:showVal val="1"/>
              <c:showCatName val="0"/>
              <c:showSerName val="0"/>
              <c:showPercent val="0"/>
              <c:showBubbleSize val="0"/>
            </c:dLbl>
            <c:txPr>
              <a:bodyPr/>
              <a:lstStyle/>
              <a:p>
                <a:pPr>
                  <a:defRPr sz="600"/>
                </a:pPr>
                <a:endParaRPr lang="ja-JP"/>
              </a:p>
            </c:txPr>
            <c:dLblPos val="b"/>
            <c:showLegendKey val="0"/>
            <c:showVal val="1"/>
            <c:showCatName val="0"/>
            <c:showSerName val="0"/>
            <c:showPercent val="0"/>
            <c:showBubbleSize val="0"/>
            <c:showLeaderLines val="0"/>
          </c:dLbls>
          <c:cat>
            <c:strRef>
              <c:f>Sheet2!$A$13:$A$24</c:f>
              <c:strCache>
                <c:ptCount val="12"/>
                <c:pt idx="0">
                  <c:v>H16</c:v>
                </c:pt>
                <c:pt idx="1">
                  <c:v>H17</c:v>
                </c:pt>
                <c:pt idx="2">
                  <c:v>H18</c:v>
                </c:pt>
                <c:pt idx="3">
                  <c:v>H19</c:v>
                </c:pt>
                <c:pt idx="4">
                  <c:v>H20</c:v>
                </c:pt>
                <c:pt idx="5">
                  <c:v>H21</c:v>
                </c:pt>
                <c:pt idx="6">
                  <c:v>H22</c:v>
                </c:pt>
                <c:pt idx="7">
                  <c:v>H23</c:v>
                </c:pt>
                <c:pt idx="8">
                  <c:v>H24</c:v>
                </c:pt>
                <c:pt idx="9">
                  <c:v>H25</c:v>
                </c:pt>
                <c:pt idx="10">
                  <c:v>H26</c:v>
                </c:pt>
                <c:pt idx="11">
                  <c:v>H27</c:v>
                </c:pt>
              </c:strCache>
            </c:strRef>
          </c:cat>
          <c:val>
            <c:numRef>
              <c:f>Sheet2!$D$13:$D$23</c:f>
              <c:numCache>
                <c:formatCode>0_ ;[Red]\-0\ </c:formatCode>
                <c:ptCount val="11"/>
                <c:pt idx="0">
                  <c:v>1830</c:v>
                </c:pt>
                <c:pt idx="1">
                  <c:v>1802</c:v>
                </c:pt>
                <c:pt idx="2">
                  <c:v>1824</c:v>
                </c:pt>
                <c:pt idx="3">
                  <c:v>1860</c:v>
                </c:pt>
                <c:pt idx="4">
                  <c:v>1854</c:v>
                </c:pt>
                <c:pt idx="5">
                  <c:v>1789</c:v>
                </c:pt>
                <c:pt idx="6">
                  <c:v>1804</c:v>
                </c:pt>
                <c:pt idx="7">
                  <c:v>1794</c:v>
                </c:pt>
                <c:pt idx="8">
                  <c:v>1829</c:v>
                </c:pt>
                <c:pt idx="9">
                  <c:v>1802</c:v>
                </c:pt>
                <c:pt idx="10">
                  <c:v>1798</c:v>
                </c:pt>
              </c:numCache>
            </c:numRef>
          </c:val>
          <c:smooth val="0"/>
        </c:ser>
        <c:dLbls>
          <c:showLegendKey val="0"/>
          <c:showVal val="0"/>
          <c:showCatName val="0"/>
          <c:showSerName val="0"/>
          <c:showPercent val="0"/>
          <c:showBubbleSize val="0"/>
        </c:dLbls>
        <c:marker val="1"/>
        <c:smooth val="0"/>
        <c:axId val="117583872"/>
        <c:axId val="117585408"/>
      </c:lineChart>
      <c:catAx>
        <c:axId val="117583872"/>
        <c:scaling>
          <c:orientation val="minMax"/>
        </c:scaling>
        <c:delete val="0"/>
        <c:axPos val="b"/>
        <c:majorTickMark val="in"/>
        <c:minorTickMark val="none"/>
        <c:tickLblPos val="nextTo"/>
        <c:spPr>
          <a:ln w="6350">
            <a:solidFill>
              <a:schemeClr val="bg1">
                <a:lumMod val="50000"/>
              </a:schemeClr>
            </a:solidFill>
          </a:ln>
        </c:spPr>
        <c:txPr>
          <a:bodyPr/>
          <a:lstStyle/>
          <a:p>
            <a:pPr>
              <a:defRPr sz="800"/>
            </a:pPr>
            <a:endParaRPr lang="ja-JP"/>
          </a:p>
        </c:txPr>
        <c:crossAx val="117585408"/>
        <c:crosses val="autoZero"/>
        <c:auto val="1"/>
        <c:lblAlgn val="ctr"/>
        <c:lblOffset val="100"/>
        <c:noMultiLvlLbl val="0"/>
      </c:catAx>
      <c:valAx>
        <c:axId val="117585408"/>
        <c:scaling>
          <c:orientation val="minMax"/>
          <c:max val="1880"/>
          <c:min val="1740"/>
        </c:scaling>
        <c:delete val="0"/>
        <c:axPos val="l"/>
        <c:majorGridlines>
          <c:spPr>
            <a:ln w="6350">
              <a:solidFill>
                <a:schemeClr val="bg1">
                  <a:lumMod val="50000"/>
                </a:schemeClr>
              </a:solidFill>
            </a:ln>
          </c:spPr>
        </c:majorGridlines>
        <c:numFmt formatCode="0_ ;[Red]\-0\ " sourceLinked="1"/>
        <c:majorTickMark val="in"/>
        <c:minorTickMark val="none"/>
        <c:tickLblPos val="nextTo"/>
        <c:spPr>
          <a:ln w="6350">
            <a:solidFill>
              <a:schemeClr val="bg1">
                <a:lumMod val="50000"/>
              </a:schemeClr>
            </a:solidFill>
          </a:ln>
        </c:spPr>
        <c:txPr>
          <a:bodyPr/>
          <a:lstStyle/>
          <a:p>
            <a:pPr>
              <a:defRPr sz="800"/>
            </a:pPr>
            <a:endParaRPr lang="ja-JP"/>
          </a:p>
        </c:txPr>
        <c:crossAx val="117583872"/>
        <c:crosses val="autoZero"/>
        <c:crossBetween val="between"/>
        <c:majorUnit val="60"/>
        <c:minorUnit val="4"/>
      </c:valAx>
      <c:spPr>
        <a:solidFill>
          <a:srgbClr val="D5FFD5"/>
        </a:solidFill>
        <a:ln w="6350">
          <a:solidFill>
            <a:schemeClr val="bg1">
              <a:lumMod val="50000"/>
            </a:schemeClr>
          </a:solidFill>
        </a:ln>
      </c:spPr>
    </c:plotArea>
    <c:legend>
      <c:legendPos val="r"/>
      <c:layout>
        <c:manualLayout>
          <c:xMode val="edge"/>
          <c:yMode val="edge"/>
          <c:x val="7.784722222222222E-2"/>
          <c:y val="0.63591203703703703"/>
          <c:w val="0.61388888888888893"/>
          <c:h val="0.1567861111111111"/>
        </c:manualLayout>
      </c:layout>
      <c:overlay val="0"/>
      <c:txPr>
        <a:bodyPr/>
        <a:lstStyle/>
        <a:p>
          <a:pPr>
            <a:defRPr sz="700"/>
          </a:pPr>
          <a:endParaRPr lang="ja-JP"/>
        </a:p>
      </c:txPr>
    </c:legend>
    <c:plotVisOnly val="1"/>
    <c:dispBlanksAs val="zero"/>
    <c:showDLblsOverMax val="0"/>
  </c:chart>
  <c:spPr>
    <a:ln w="6350">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ja-JP" altLang="en-US" sz="1400" b="0"/>
              <a:t>労働災害発生状況と目標</a:t>
            </a:r>
          </a:p>
        </c:rich>
      </c:tx>
      <c:layout>
        <c:manualLayout>
          <c:xMode val="edge"/>
          <c:yMode val="edge"/>
          <c:x val="0.28627250541050792"/>
          <c:y val="2.8847353640943103E-2"/>
        </c:manualLayout>
      </c:layout>
      <c:overlay val="0"/>
    </c:title>
    <c:autoTitleDeleted val="0"/>
    <c:plotArea>
      <c:layout>
        <c:manualLayout>
          <c:layoutTarget val="inner"/>
          <c:xMode val="edge"/>
          <c:yMode val="edge"/>
          <c:x val="0.13341732283464566"/>
          <c:y val="0.13330111053005692"/>
          <c:w val="0.70483975687249623"/>
          <c:h val="0.64477443804038626"/>
        </c:manualLayout>
      </c:layout>
      <c:barChart>
        <c:barDir val="col"/>
        <c:grouping val="clustered"/>
        <c:varyColors val="0"/>
        <c:ser>
          <c:idx val="1"/>
          <c:order val="1"/>
          <c:tx>
            <c:strRef>
              <c:f>Sheet1!$D$2</c:f>
              <c:strCache>
                <c:ptCount val="1"/>
                <c:pt idx="0">
                  <c:v>死亡者数</c:v>
                </c:pt>
              </c:strCache>
            </c:strRef>
          </c:tx>
          <c:invertIfNegative val="0"/>
          <c:dLbls>
            <c:dLbl>
              <c:idx val="0"/>
              <c:layout>
                <c:manualLayout>
                  <c:x val="0"/>
                  <c:y val="1.7805493906174859E-2"/>
                </c:manualLayout>
              </c:layout>
              <c:showLegendKey val="0"/>
              <c:showVal val="1"/>
              <c:showCatName val="0"/>
              <c:showSerName val="0"/>
              <c:showPercent val="0"/>
              <c:showBubbleSize val="0"/>
            </c:dLbl>
            <c:dLbl>
              <c:idx val="1"/>
              <c:layout>
                <c:manualLayout>
                  <c:x val="0"/>
                  <c:y val="1.3354120429631145E-2"/>
                </c:manualLayout>
              </c:layout>
              <c:showLegendKey val="0"/>
              <c:showVal val="1"/>
              <c:showCatName val="0"/>
              <c:showSerName val="0"/>
              <c:showPercent val="0"/>
              <c:showBubbleSize val="0"/>
            </c:dLbl>
            <c:dLbl>
              <c:idx val="2"/>
              <c:layout>
                <c:manualLayout>
                  <c:x val="1.2386379334162177E-2"/>
                  <c:y val="2.0752162946907383E-2"/>
                </c:manualLayout>
              </c:layout>
              <c:showLegendKey val="0"/>
              <c:showVal val="1"/>
              <c:showCatName val="0"/>
              <c:showSerName val="0"/>
              <c:showPercent val="0"/>
              <c:showBubbleSize val="0"/>
            </c:dLbl>
            <c:dLbl>
              <c:idx val="3"/>
              <c:layout>
                <c:manualLayout>
                  <c:x val="5.3605618560084181E-17"/>
                  <c:y val="1.3354120429631145E-2"/>
                </c:manualLayout>
              </c:layout>
              <c:showLegendKey val="0"/>
              <c:showVal val="1"/>
              <c:showCatName val="0"/>
              <c:showSerName val="0"/>
              <c:showPercent val="0"/>
              <c:showBubbleSize val="0"/>
            </c:dLbl>
            <c:dLbl>
              <c:idx val="4"/>
              <c:layout>
                <c:manualLayout>
                  <c:x val="-5.8479532163742687E-3"/>
                  <c:y val="2.6708240859262291E-2"/>
                </c:manualLayout>
              </c:layout>
              <c:showLegendKey val="0"/>
              <c:showVal val="1"/>
              <c:showCatName val="0"/>
              <c:showSerName val="0"/>
              <c:showPercent val="0"/>
              <c:showBubbleSize val="0"/>
            </c:dLbl>
            <c:dLbl>
              <c:idx val="7"/>
              <c:layout>
                <c:manualLayout>
                  <c:x val="-5.8479532163742687E-3"/>
                  <c:y val="2.225686738271857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Sheet1!$B$3:$B$10</c:f>
              <c:strCache>
                <c:ptCount val="8"/>
                <c:pt idx="0">
                  <c:v>H22</c:v>
                </c:pt>
                <c:pt idx="1">
                  <c:v>H23</c:v>
                </c:pt>
                <c:pt idx="2">
                  <c:v>H24</c:v>
                </c:pt>
                <c:pt idx="3">
                  <c:v>H25</c:v>
                </c:pt>
                <c:pt idx="4">
                  <c:v>H26</c:v>
                </c:pt>
                <c:pt idx="5">
                  <c:v>H27</c:v>
                </c:pt>
                <c:pt idx="6">
                  <c:v>H28</c:v>
                </c:pt>
                <c:pt idx="7">
                  <c:v>H29</c:v>
                </c:pt>
              </c:strCache>
            </c:strRef>
          </c:cat>
          <c:val>
            <c:numRef>
              <c:f>Sheet1!$D$3:$D$10</c:f>
              <c:numCache>
                <c:formatCode>#,##0_);[Red]\(#,##0\)</c:formatCode>
                <c:ptCount val="8"/>
                <c:pt idx="0">
                  <c:v>73</c:v>
                </c:pt>
                <c:pt idx="1">
                  <c:v>76</c:v>
                </c:pt>
                <c:pt idx="2">
                  <c:v>82</c:v>
                </c:pt>
                <c:pt idx="3">
                  <c:v>54</c:v>
                </c:pt>
                <c:pt idx="4">
                  <c:v>74</c:v>
                </c:pt>
                <c:pt idx="7">
                  <c:v>52</c:v>
                </c:pt>
              </c:numCache>
            </c:numRef>
          </c:val>
        </c:ser>
        <c:ser>
          <c:idx val="2"/>
          <c:order val="2"/>
          <c:tx>
            <c:strRef>
              <c:f>Sheet1!$E$2</c:f>
              <c:strCache>
                <c:ptCount val="1"/>
                <c:pt idx="0">
                  <c:v>うち建設業</c:v>
                </c:pt>
              </c:strCache>
            </c:strRef>
          </c:tx>
          <c:invertIfNegative val="0"/>
          <c:dLbls>
            <c:dLbl>
              <c:idx val="0"/>
              <c:layout>
                <c:manualLayout>
                  <c:x val="1.4619883040935672E-2"/>
                  <c:y val="-8.9027469530874297E-3"/>
                </c:manualLayout>
              </c:layout>
              <c:showLegendKey val="0"/>
              <c:showVal val="1"/>
              <c:showCatName val="0"/>
              <c:showSerName val="0"/>
              <c:showPercent val="0"/>
              <c:showBubbleSize val="0"/>
            </c:dLbl>
            <c:dLbl>
              <c:idx val="1"/>
              <c:layout>
                <c:manualLayout>
                  <c:x val="2.046783625730994E-2"/>
                  <c:y val="-4.4513734765437149E-3"/>
                </c:manualLayout>
              </c:layout>
              <c:showLegendKey val="0"/>
              <c:showVal val="1"/>
              <c:showCatName val="0"/>
              <c:showSerName val="0"/>
              <c:showPercent val="0"/>
              <c:showBubbleSize val="0"/>
            </c:dLbl>
            <c:dLbl>
              <c:idx val="2"/>
              <c:layout>
                <c:manualLayout>
                  <c:x val="2.046783625730994E-2"/>
                  <c:y val="-4.4513734765437149E-3"/>
                </c:manualLayout>
              </c:layout>
              <c:showLegendKey val="0"/>
              <c:showVal val="1"/>
              <c:showCatName val="0"/>
              <c:showSerName val="0"/>
              <c:showPercent val="0"/>
              <c:showBubbleSize val="0"/>
            </c:dLbl>
            <c:dLbl>
              <c:idx val="3"/>
              <c:layout>
                <c:manualLayout>
                  <c:x val="1.4619883040935672E-2"/>
                  <c:y val="-4.4513734765437149E-3"/>
                </c:manualLayout>
              </c:layout>
              <c:showLegendKey val="0"/>
              <c:showVal val="1"/>
              <c:showCatName val="0"/>
              <c:showSerName val="0"/>
              <c:showPercent val="0"/>
              <c:showBubbleSize val="0"/>
            </c:dLbl>
            <c:dLbl>
              <c:idx val="4"/>
              <c:layout>
                <c:manualLayout>
                  <c:x val="8.771929824561403E-3"/>
                  <c:y val="4.4513734765437149E-3"/>
                </c:manualLayout>
              </c:layout>
              <c:showLegendKey val="0"/>
              <c:showVal val="1"/>
              <c:showCatName val="0"/>
              <c:showSerName val="0"/>
              <c:showPercent val="0"/>
              <c:showBubbleSize val="0"/>
            </c:dLbl>
            <c:dLbl>
              <c:idx val="7"/>
              <c:layout>
                <c:manualLayout>
                  <c:x val="5.8479532163743762E-3"/>
                  <c:y val="4.4513734765437149E-3"/>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Sheet1!$B$3:$B$10</c:f>
              <c:strCache>
                <c:ptCount val="8"/>
                <c:pt idx="0">
                  <c:v>H22</c:v>
                </c:pt>
                <c:pt idx="1">
                  <c:v>H23</c:v>
                </c:pt>
                <c:pt idx="2">
                  <c:v>H24</c:v>
                </c:pt>
                <c:pt idx="3">
                  <c:v>H25</c:v>
                </c:pt>
                <c:pt idx="4">
                  <c:v>H26</c:v>
                </c:pt>
                <c:pt idx="5">
                  <c:v>H27</c:v>
                </c:pt>
                <c:pt idx="6">
                  <c:v>H28</c:v>
                </c:pt>
                <c:pt idx="7">
                  <c:v>H29</c:v>
                </c:pt>
              </c:strCache>
            </c:strRef>
          </c:cat>
          <c:val>
            <c:numRef>
              <c:f>Sheet1!$E$3:$E$10</c:f>
              <c:numCache>
                <c:formatCode>General</c:formatCode>
                <c:ptCount val="8"/>
                <c:pt idx="0">
                  <c:v>25</c:v>
                </c:pt>
                <c:pt idx="1">
                  <c:v>26</c:v>
                </c:pt>
                <c:pt idx="2">
                  <c:v>26</c:v>
                </c:pt>
                <c:pt idx="3">
                  <c:v>26</c:v>
                </c:pt>
                <c:pt idx="4">
                  <c:v>37</c:v>
                </c:pt>
                <c:pt idx="7">
                  <c:v>19</c:v>
                </c:pt>
              </c:numCache>
            </c:numRef>
          </c:val>
        </c:ser>
        <c:dLbls>
          <c:showLegendKey val="0"/>
          <c:showVal val="0"/>
          <c:showCatName val="0"/>
          <c:showSerName val="0"/>
          <c:showPercent val="0"/>
          <c:showBubbleSize val="0"/>
        </c:dLbls>
        <c:gapWidth val="150"/>
        <c:axId val="23398656"/>
        <c:axId val="23429120"/>
      </c:barChart>
      <c:lineChart>
        <c:grouping val="standard"/>
        <c:varyColors val="0"/>
        <c:ser>
          <c:idx val="0"/>
          <c:order val="0"/>
          <c:tx>
            <c:strRef>
              <c:f>Sheet1!$C$2</c:f>
              <c:strCache>
                <c:ptCount val="1"/>
                <c:pt idx="0">
                  <c:v>死傷者数</c:v>
                </c:pt>
              </c:strCache>
            </c:strRef>
          </c:tx>
          <c:dLbls>
            <c:dLbl>
              <c:idx val="0"/>
              <c:layout>
                <c:manualLayout>
                  <c:x val="-4.6901180777233639E-2"/>
                  <c:y val="3.3103443482169467E-2"/>
                </c:manualLayout>
              </c:layout>
              <c:showLegendKey val="0"/>
              <c:showVal val="1"/>
              <c:showCatName val="0"/>
              <c:showSerName val="0"/>
              <c:showPercent val="0"/>
              <c:showBubbleSize val="0"/>
            </c:dLbl>
            <c:dLbl>
              <c:idx val="1"/>
              <c:layout>
                <c:manualLayout>
                  <c:x val="-4.4667791216412983E-2"/>
                  <c:y val="3.6781603869077181E-2"/>
                </c:manualLayout>
              </c:layout>
              <c:showLegendKey val="0"/>
              <c:showVal val="1"/>
              <c:showCatName val="0"/>
              <c:showSerName val="0"/>
              <c:showPercent val="0"/>
              <c:showBubbleSize val="0"/>
            </c:dLbl>
            <c:dLbl>
              <c:idx val="2"/>
              <c:layout>
                <c:manualLayout>
                  <c:x val="-4.0201012094771685E-2"/>
                  <c:y val="2.9425283095261746E-2"/>
                </c:manualLayout>
              </c:layout>
              <c:showLegendKey val="0"/>
              <c:showVal val="1"/>
              <c:showCatName val="0"/>
              <c:showSerName val="0"/>
              <c:showPercent val="0"/>
              <c:showBubbleSize val="0"/>
            </c:dLbl>
            <c:dLbl>
              <c:idx val="3"/>
              <c:layout>
                <c:manualLayout>
                  <c:x val="-4.0201012094771685E-2"/>
                  <c:y val="2.5747122708354029E-2"/>
                </c:manualLayout>
              </c:layout>
              <c:showLegendKey val="0"/>
              <c:showVal val="1"/>
              <c:showCatName val="0"/>
              <c:showSerName val="0"/>
              <c:showPercent val="0"/>
              <c:showBubbleSize val="0"/>
            </c:dLbl>
            <c:dLbl>
              <c:idx val="4"/>
              <c:layout>
                <c:manualLayout>
                  <c:x val="-4.4667791216412983E-2"/>
                  <c:y val="3.3103443482169467E-2"/>
                </c:manualLayout>
              </c:layout>
              <c:showLegendKey val="0"/>
              <c:showVal val="1"/>
              <c:showCatName val="0"/>
              <c:showSerName val="0"/>
              <c:showPercent val="0"/>
              <c:showBubbleSize val="0"/>
            </c:dLbl>
            <c:dLbl>
              <c:idx val="7"/>
              <c:layout>
                <c:manualLayout>
                  <c:x val="-5.5834739020516236E-2"/>
                  <c:y val="4.4137924642892623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Sheet1!$B$3:$B$10</c:f>
              <c:strCache>
                <c:ptCount val="8"/>
                <c:pt idx="0">
                  <c:v>H22</c:v>
                </c:pt>
                <c:pt idx="1">
                  <c:v>H23</c:v>
                </c:pt>
                <c:pt idx="2">
                  <c:v>H24</c:v>
                </c:pt>
                <c:pt idx="3">
                  <c:v>H25</c:v>
                </c:pt>
                <c:pt idx="4">
                  <c:v>H26</c:v>
                </c:pt>
                <c:pt idx="5">
                  <c:v>H27</c:v>
                </c:pt>
                <c:pt idx="6">
                  <c:v>H28</c:v>
                </c:pt>
                <c:pt idx="7">
                  <c:v>H29</c:v>
                </c:pt>
              </c:strCache>
            </c:strRef>
          </c:cat>
          <c:val>
            <c:numRef>
              <c:f>Sheet1!$C$3:$C$10</c:f>
              <c:numCache>
                <c:formatCode>#,##0_);[Red]\(#,##0\)</c:formatCode>
                <c:ptCount val="8"/>
                <c:pt idx="0">
                  <c:v>9326</c:v>
                </c:pt>
                <c:pt idx="1">
                  <c:v>9537</c:v>
                </c:pt>
                <c:pt idx="2">
                  <c:v>9782</c:v>
                </c:pt>
                <c:pt idx="3">
                  <c:v>9639</c:v>
                </c:pt>
                <c:pt idx="4">
                  <c:v>9753</c:v>
                </c:pt>
                <c:pt idx="7">
                  <c:v>7999</c:v>
                </c:pt>
              </c:numCache>
            </c:numRef>
          </c:val>
          <c:smooth val="0"/>
        </c:ser>
        <c:dLbls>
          <c:showLegendKey val="0"/>
          <c:showVal val="0"/>
          <c:showCatName val="0"/>
          <c:showSerName val="0"/>
          <c:showPercent val="0"/>
          <c:showBubbleSize val="0"/>
        </c:dLbls>
        <c:marker val="1"/>
        <c:smooth val="0"/>
        <c:axId val="104087552"/>
        <c:axId val="23431040"/>
      </c:lineChart>
      <c:catAx>
        <c:axId val="23398656"/>
        <c:scaling>
          <c:orientation val="minMax"/>
        </c:scaling>
        <c:delete val="0"/>
        <c:axPos val="b"/>
        <c:numFmt formatCode="General" sourceLinked="1"/>
        <c:majorTickMark val="none"/>
        <c:minorTickMark val="none"/>
        <c:tickLblPos val="nextTo"/>
        <c:txPr>
          <a:bodyPr/>
          <a:lstStyle/>
          <a:p>
            <a:pPr>
              <a:defRPr sz="1000"/>
            </a:pPr>
            <a:endParaRPr lang="ja-JP"/>
          </a:p>
        </c:txPr>
        <c:crossAx val="23429120"/>
        <c:crosses val="autoZero"/>
        <c:auto val="1"/>
        <c:lblAlgn val="ctr"/>
        <c:lblOffset val="30"/>
        <c:tickLblSkip val="1"/>
        <c:noMultiLvlLbl val="0"/>
      </c:catAx>
      <c:valAx>
        <c:axId val="23429120"/>
        <c:scaling>
          <c:orientation val="minMax"/>
          <c:max val="100"/>
          <c:min val="0"/>
        </c:scaling>
        <c:delete val="0"/>
        <c:axPos val="l"/>
        <c:majorGridlines/>
        <c:title>
          <c:tx>
            <c:rich>
              <a:bodyPr rot="0" vert="eaVert"/>
              <a:lstStyle/>
              <a:p>
                <a:pPr>
                  <a:defRPr sz="1000" b="0"/>
                </a:pPr>
                <a:r>
                  <a:rPr lang="ja-JP" altLang="en-US" sz="1000" b="0" dirty="0"/>
                  <a:t>死亡者数（人）</a:t>
                </a:r>
              </a:p>
            </c:rich>
          </c:tx>
          <c:layout>
            <c:manualLayout>
              <c:xMode val="edge"/>
              <c:yMode val="edge"/>
              <c:x val="8.9336555702814371E-3"/>
              <c:y val="0.30507570962957148"/>
            </c:manualLayout>
          </c:layout>
          <c:overlay val="0"/>
        </c:title>
        <c:numFmt formatCode="#,##0_);[Red]\(#,##0\)" sourceLinked="1"/>
        <c:majorTickMark val="none"/>
        <c:minorTickMark val="none"/>
        <c:tickLblPos val="nextTo"/>
        <c:txPr>
          <a:bodyPr/>
          <a:lstStyle/>
          <a:p>
            <a:pPr>
              <a:defRPr sz="1000"/>
            </a:pPr>
            <a:endParaRPr lang="ja-JP"/>
          </a:p>
        </c:txPr>
        <c:crossAx val="23398656"/>
        <c:crosses val="autoZero"/>
        <c:crossBetween val="between"/>
      </c:valAx>
      <c:valAx>
        <c:axId val="23431040"/>
        <c:scaling>
          <c:orientation val="minMax"/>
          <c:max val="10000"/>
        </c:scaling>
        <c:delete val="0"/>
        <c:axPos val="r"/>
        <c:majorGridlines/>
        <c:numFmt formatCode="#,##0_);[Red]\(#,##0\)" sourceLinked="1"/>
        <c:majorTickMark val="out"/>
        <c:minorTickMark val="none"/>
        <c:tickLblPos val="nextTo"/>
        <c:txPr>
          <a:bodyPr/>
          <a:lstStyle/>
          <a:p>
            <a:pPr>
              <a:defRPr sz="1000"/>
            </a:pPr>
            <a:endParaRPr lang="ja-JP"/>
          </a:p>
        </c:txPr>
        <c:crossAx val="104087552"/>
        <c:crosses val="max"/>
        <c:crossBetween val="between"/>
      </c:valAx>
      <c:catAx>
        <c:axId val="104087552"/>
        <c:scaling>
          <c:orientation val="minMax"/>
        </c:scaling>
        <c:delete val="1"/>
        <c:axPos val="b"/>
        <c:numFmt formatCode="General" sourceLinked="1"/>
        <c:majorTickMark val="out"/>
        <c:minorTickMark val="none"/>
        <c:tickLblPos val="nextTo"/>
        <c:crossAx val="23431040"/>
        <c:crosses val="autoZero"/>
        <c:auto val="1"/>
        <c:lblAlgn val="ctr"/>
        <c:lblOffset val="100"/>
        <c:noMultiLvlLbl val="0"/>
      </c:catAx>
    </c:plotArea>
    <c:legend>
      <c:legendPos val="r"/>
      <c:layout>
        <c:manualLayout>
          <c:xMode val="edge"/>
          <c:yMode val="edge"/>
          <c:x val="0.5582229152049063"/>
          <c:y val="0.56875468057602685"/>
          <c:w val="0.20704014968425977"/>
          <c:h val="0.19394785626689695"/>
        </c:manualLayout>
      </c:layout>
      <c:overlay val="0"/>
      <c:spPr>
        <a:solidFill>
          <a:schemeClr val="bg1"/>
        </a:solidFill>
        <a:ln>
          <a:solidFill>
            <a:schemeClr val="accent1"/>
          </a:solidFill>
        </a:ln>
      </c:spPr>
      <c:txPr>
        <a:bodyPr/>
        <a:lstStyle/>
        <a:p>
          <a:pPr>
            <a:defRPr sz="800"/>
          </a:pPr>
          <a:endParaRPr lang="ja-JP"/>
        </a:p>
      </c:txPr>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97611483456558"/>
          <c:y val="0.11806722076407114"/>
          <c:w val="0.59638175307204033"/>
          <c:h val="0.66916500847069837"/>
        </c:manualLayout>
      </c:layout>
      <c:barChart>
        <c:barDir val="col"/>
        <c:grouping val="clustered"/>
        <c:varyColors val="0"/>
        <c:ser>
          <c:idx val="0"/>
          <c:order val="0"/>
          <c:tx>
            <c:strRef>
              <c:f>審議会!$M$2</c:f>
              <c:strCache>
                <c:ptCount val="1"/>
                <c:pt idx="0">
                  <c:v>H26</c:v>
                </c:pt>
              </c:strCache>
            </c:strRef>
          </c:tx>
          <c:spPr>
            <a:solidFill>
              <a:schemeClr val="tx2">
                <a:lumMod val="60000"/>
                <a:lumOff val="40000"/>
              </a:schemeClr>
            </a:solidFill>
          </c:spPr>
          <c:invertIfNegative val="0"/>
          <c:dLbls>
            <c:dLbl>
              <c:idx val="0"/>
              <c:layout>
                <c:manualLayout>
                  <c:x val="0"/>
                  <c:y val="1.8518518518518517E-2"/>
                </c:manualLayout>
              </c:layout>
              <c:showLegendKey val="0"/>
              <c:showVal val="1"/>
              <c:showCatName val="0"/>
              <c:showSerName val="0"/>
              <c:showPercent val="0"/>
              <c:showBubbleSize val="0"/>
            </c:dLbl>
            <c:dLbl>
              <c:idx val="1"/>
              <c:layout>
                <c:manualLayout>
                  <c:x val="0"/>
                  <c:y val="-1.3888888888888931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審議会!$N$1:$O$1</c:f>
              <c:strCache>
                <c:ptCount val="2"/>
                <c:pt idx="0">
                  <c:v>全業種</c:v>
                </c:pt>
                <c:pt idx="1">
                  <c:v>建設業</c:v>
                </c:pt>
              </c:strCache>
            </c:strRef>
          </c:cat>
          <c:val>
            <c:numRef>
              <c:f>審議会!$N$2:$O$2</c:f>
              <c:numCache>
                <c:formatCode>General</c:formatCode>
                <c:ptCount val="2"/>
                <c:pt idx="0">
                  <c:v>64</c:v>
                </c:pt>
                <c:pt idx="1">
                  <c:v>36</c:v>
                </c:pt>
              </c:numCache>
            </c:numRef>
          </c:val>
        </c:ser>
        <c:ser>
          <c:idx val="1"/>
          <c:order val="1"/>
          <c:tx>
            <c:strRef>
              <c:f>審議会!$M$3</c:f>
              <c:strCache>
                <c:ptCount val="1"/>
                <c:pt idx="0">
                  <c:v>H27</c:v>
                </c:pt>
              </c:strCache>
            </c:strRef>
          </c:tx>
          <c:spPr>
            <a:solidFill>
              <a:schemeClr val="bg2">
                <a:lumMod val="50000"/>
              </a:schemeClr>
            </a:solidFill>
          </c:spPr>
          <c:invertIfNegative val="0"/>
          <c:dLbls>
            <c:txPr>
              <a:bodyPr/>
              <a:lstStyle/>
              <a:p>
                <a:pPr>
                  <a:defRPr sz="1200">
                    <a:solidFill>
                      <a:srgbClr val="FF0000"/>
                    </a:solidFill>
                  </a:defRPr>
                </a:pPr>
                <a:endParaRPr lang="ja-JP"/>
              </a:p>
            </c:txPr>
            <c:showLegendKey val="0"/>
            <c:showVal val="1"/>
            <c:showCatName val="0"/>
            <c:showSerName val="0"/>
            <c:showPercent val="0"/>
            <c:showBubbleSize val="0"/>
            <c:showLeaderLines val="0"/>
          </c:dLbls>
          <c:cat>
            <c:strRef>
              <c:f>審議会!$N$1:$O$1</c:f>
              <c:strCache>
                <c:ptCount val="2"/>
                <c:pt idx="0">
                  <c:v>全業種</c:v>
                </c:pt>
                <c:pt idx="1">
                  <c:v>建設業</c:v>
                </c:pt>
              </c:strCache>
            </c:strRef>
          </c:cat>
          <c:val>
            <c:numRef>
              <c:f>審議会!$N$3:$O$3</c:f>
              <c:numCache>
                <c:formatCode>General</c:formatCode>
                <c:ptCount val="2"/>
                <c:pt idx="0">
                  <c:v>55</c:v>
                </c:pt>
                <c:pt idx="1">
                  <c:v>25</c:v>
                </c:pt>
              </c:numCache>
            </c:numRef>
          </c:val>
        </c:ser>
        <c:dLbls>
          <c:showLegendKey val="0"/>
          <c:showVal val="0"/>
          <c:showCatName val="0"/>
          <c:showSerName val="0"/>
          <c:showPercent val="0"/>
          <c:showBubbleSize val="0"/>
        </c:dLbls>
        <c:gapWidth val="150"/>
        <c:axId val="118216576"/>
        <c:axId val="118218112"/>
      </c:barChart>
      <c:catAx>
        <c:axId val="118216576"/>
        <c:scaling>
          <c:orientation val="minMax"/>
        </c:scaling>
        <c:delete val="0"/>
        <c:axPos val="b"/>
        <c:majorTickMark val="none"/>
        <c:minorTickMark val="none"/>
        <c:tickLblPos val="nextTo"/>
        <c:crossAx val="118218112"/>
        <c:crosses val="autoZero"/>
        <c:auto val="1"/>
        <c:lblAlgn val="ctr"/>
        <c:lblOffset val="100"/>
        <c:noMultiLvlLbl val="0"/>
      </c:catAx>
      <c:valAx>
        <c:axId val="118218112"/>
        <c:scaling>
          <c:orientation val="minMax"/>
        </c:scaling>
        <c:delete val="0"/>
        <c:axPos val="l"/>
        <c:majorGridlines/>
        <c:numFmt formatCode="General" sourceLinked="1"/>
        <c:majorTickMark val="none"/>
        <c:minorTickMark val="none"/>
        <c:tickLblPos val="nextTo"/>
        <c:crossAx val="118216576"/>
        <c:crosses val="autoZero"/>
        <c:crossBetween val="between"/>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20413404826086"/>
          <c:y val="0.1502822236026678"/>
          <c:w val="0.75544391892386631"/>
          <c:h val="0.61078165271537088"/>
        </c:manualLayout>
      </c:layout>
      <c:barChart>
        <c:barDir val="col"/>
        <c:grouping val="clustered"/>
        <c:varyColors val="0"/>
        <c:ser>
          <c:idx val="0"/>
          <c:order val="0"/>
          <c:tx>
            <c:strRef>
              <c:f>審議会!$M$9</c:f>
              <c:strCache>
                <c:ptCount val="1"/>
                <c:pt idx="0">
                  <c:v>H26</c:v>
                </c:pt>
              </c:strCache>
            </c:strRef>
          </c:tx>
          <c:spPr>
            <a:solidFill>
              <a:schemeClr val="tx2">
                <a:lumMod val="60000"/>
                <a:lumOff val="40000"/>
              </a:schemeClr>
            </a:solidFill>
          </c:spPr>
          <c:invertIfNegative val="0"/>
          <c:dLbls>
            <c:dLbl>
              <c:idx val="0"/>
              <c:layout>
                <c:manualLayout>
                  <c:x val="0"/>
                  <c:y val="-2.2889842632331917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審議会!$O$8:$Q$8</c:f>
              <c:strCache>
                <c:ptCount val="3"/>
                <c:pt idx="0">
                  <c:v>小売業</c:v>
                </c:pt>
                <c:pt idx="1">
                  <c:v>飲食店</c:v>
                </c:pt>
                <c:pt idx="2">
                  <c:v>社会福祉施設</c:v>
                </c:pt>
              </c:strCache>
            </c:strRef>
          </c:cat>
          <c:val>
            <c:numRef>
              <c:f>審議会!$O$9:$Q$9</c:f>
              <c:numCache>
                <c:formatCode>#,##0_);[Red]\(#,##0\)</c:formatCode>
                <c:ptCount val="3"/>
                <c:pt idx="0">
                  <c:v>1098</c:v>
                </c:pt>
                <c:pt idx="1">
                  <c:v>654</c:v>
                </c:pt>
                <c:pt idx="2">
                  <c:v>579</c:v>
                </c:pt>
              </c:numCache>
            </c:numRef>
          </c:val>
        </c:ser>
        <c:ser>
          <c:idx val="1"/>
          <c:order val="1"/>
          <c:tx>
            <c:strRef>
              <c:f>審議会!$M$10</c:f>
              <c:strCache>
                <c:ptCount val="1"/>
                <c:pt idx="0">
                  <c:v>H27</c:v>
                </c:pt>
              </c:strCache>
            </c:strRef>
          </c:tx>
          <c:spPr>
            <a:solidFill>
              <a:schemeClr val="bg2">
                <a:lumMod val="50000"/>
              </a:schemeClr>
            </a:solidFill>
          </c:spPr>
          <c:invertIfNegative val="0"/>
          <c:dLbls>
            <c:dLbl>
              <c:idx val="0"/>
              <c:layout>
                <c:manualLayout>
                  <c:x val="0"/>
                  <c:y val="2.2889842632331875E-2"/>
                </c:manualLayout>
              </c:layout>
              <c:showLegendKey val="0"/>
              <c:showVal val="1"/>
              <c:showCatName val="0"/>
              <c:showSerName val="0"/>
              <c:showPercent val="0"/>
              <c:showBubbleSize val="0"/>
            </c:dLbl>
            <c:txPr>
              <a:bodyPr/>
              <a:lstStyle/>
              <a:p>
                <a:pPr>
                  <a:defRPr sz="1200">
                    <a:solidFill>
                      <a:srgbClr val="FF0000"/>
                    </a:solidFill>
                  </a:defRPr>
                </a:pPr>
                <a:endParaRPr lang="ja-JP"/>
              </a:p>
            </c:txPr>
            <c:showLegendKey val="0"/>
            <c:showVal val="1"/>
            <c:showCatName val="0"/>
            <c:showSerName val="0"/>
            <c:showPercent val="0"/>
            <c:showBubbleSize val="0"/>
            <c:showLeaderLines val="0"/>
          </c:dLbls>
          <c:cat>
            <c:strRef>
              <c:f>審議会!$O$8:$Q$8</c:f>
              <c:strCache>
                <c:ptCount val="3"/>
                <c:pt idx="0">
                  <c:v>小売業</c:v>
                </c:pt>
                <c:pt idx="1">
                  <c:v>飲食店</c:v>
                </c:pt>
                <c:pt idx="2">
                  <c:v>社会福祉施設</c:v>
                </c:pt>
              </c:strCache>
            </c:strRef>
          </c:cat>
          <c:val>
            <c:numRef>
              <c:f>審議会!$O$10:$Q$10</c:f>
              <c:numCache>
                <c:formatCode>#,##0_);[Red]\(#,##0\)</c:formatCode>
                <c:ptCount val="3"/>
                <c:pt idx="0">
                  <c:v>1059</c:v>
                </c:pt>
                <c:pt idx="1">
                  <c:v>642</c:v>
                </c:pt>
                <c:pt idx="2">
                  <c:v>603</c:v>
                </c:pt>
              </c:numCache>
            </c:numRef>
          </c:val>
        </c:ser>
        <c:dLbls>
          <c:showLegendKey val="0"/>
          <c:showVal val="0"/>
          <c:showCatName val="0"/>
          <c:showSerName val="0"/>
          <c:showPercent val="0"/>
          <c:showBubbleSize val="0"/>
        </c:dLbls>
        <c:gapWidth val="150"/>
        <c:axId val="136623616"/>
        <c:axId val="136625152"/>
      </c:barChart>
      <c:catAx>
        <c:axId val="136623616"/>
        <c:scaling>
          <c:orientation val="minMax"/>
        </c:scaling>
        <c:delete val="0"/>
        <c:axPos val="b"/>
        <c:majorTickMark val="none"/>
        <c:minorTickMark val="none"/>
        <c:tickLblPos val="nextTo"/>
        <c:crossAx val="136625152"/>
        <c:crosses val="autoZero"/>
        <c:auto val="1"/>
        <c:lblAlgn val="ctr"/>
        <c:lblOffset val="100"/>
        <c:noMultiLvlLbl val="0"/>
      </c:catAx>
      <c:valAx>
        <c:axId val="136625152"/>
        <c:scaling>
          <c:orientation val="minMax"/>
        </c:scaling>
        <c:delete val="0"/>
        <c:axPos val="l"/>
        <c:majorGridlines/>
        <c:numFmt formatCode="#,##0_);[Red]\(#,##0\)" sourceLinked="1"/>
        <c:majorTickMark val="none"/>
        <c:minorTickMark val="none"/>
        <c:tickLblPos val="nextTo"/>
        <c:crossAx val="136623616"/>
        <c:crosses val="autoZero"/>
        <c:crossBetween val="between"/>
      </c:valAx>
    </c:plotArea>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9.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0.94407</cdr:x>
      <cdr:y>0.29379</cdr:y>
    </cdr:from>
    <cdr:to>
      <cdr:x>1</cdr:x>
      <cdr:y>0.63934</cdr:y>
    </cdr:to>
    <cdr:sp macro="" textlink="">
      <cdr:nvSpPr>
        <cdr:cNvPr id="2" name="テキスト ボックス 1"/>
        <cdr:cNvSpPr txBox="1"/>
      </cdr:nvSpPr>
      <cdr:spPr>
        <a:xfrm xmlns:a="http://schemas.openxmlformats.org/drawingml/2006/main">
          <a:off x="4100479" y="838201"/>
          <a:ext cx="242921" cy="985867"/>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algn="just"/>
          <a:r>
            <a:rPr lang="ja-JP" altLang="en-US" sz="1000" dirty="0"/>
            <a:t>死傷者数（人）</a:t>
          </a:r>
        </a:p>
      </cdr:txBody>
    </cdr:sp>
  </cdr:relSizeAnchor>
  <cdr:relSizeAnchor xmlns:cdr="http://schemas.openxmlformats.org/drawingml/2006/chartDrawing">
    <cdr:from>
      <cdr:x>0.42211</cdr:x>
      <cdr:y>0.88817</cdr:y>
    </cdr:from>
    <cdr:to>
      <cdr:x>0.57454</cdr:x>
      <cdr:y>0.99756</cdr:y>
    </cdr:to>
    <cdr:pic>
      <cdr:nvPicPr>
        <cdr:cNvPr id="3" name="Picture 7" descr="http://tokyo-roudoukyoku.jsite.mhlw.go.jp/var/rev0/0104/3897/2013329201148.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030387" y="2715510"/>
          <a:ext cx="733207" cy="3344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0.54984</cdr:x>
      <cdr:y>0.85046</cdr:y>
    </cdr:from>
    <cdr:to>
      <cdr:x>0.74006</cdr:x>
      <cdr:y>0.96116</cdr:y>
    </cdr:to>
    <cdr:sp macro="" textlink="">
      <cdr:nvSpPr>
        <cdr:cNvPr id="4" name="テキスト ボックス 3"/>
        <cdr:cNvSpPr txBox="1"/>
      </cdr:nvSpPr>
      <cdr:spPr>
        <a:xfrm xmlns:a="http://schemas.openxmlformats.org/drawingml/2006/main">
          <a:off x="2644816" y="2600205"/>
          <a:ext cx="914968" cy="338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smtClean="0">
              <a:solidFill>
                <a:srgbClr val="C00000"/>
              </a:solidFill>
            </a:rPr>
            <a:t>第</a:t>
          </a:r>
          <a:r>
            <a:rPr lang="en-US" altLang="ja-JP" sz="1200" b="1" dirty="0" smtClean="0">
              <a:solidFill>
                <a:srgbClr val="C00000"/>
              </a:solidFill>
            </a:rPr>
            <a:t>12</a:t>
          </a:r>
          <a:r>
            <a:rPr lang="ja-JP" altLang="en-US" sz="1200" b="1" dirty="0">
              <a:solidFill>
                <a:srgbClr val="C00000"/>
              </a:solidFill>
            </a:rPr>
            <a:t>次防</a:t>
          </a:r>
        </a:p>
      </cdr:txBody>
    </cdr:sp>
  </cdr:relSizeAnchor>
  <cdr:relSizeAnchor xmlns:cdr="http://schemas.openxmlformats.org/drawingml/2006/chartDrawing">
    <cdr:from>
      <cdr:x>0.16565</cdr:x>
      <cdr:y>0.85046</cdr:y>
    </cdr:from>
    <cdr:to>
      <cdr:x>0.38743</cdr:x>
      <cdr:y>0.91225</cdr:y>
    </cdr:to>
    <cdr:sp macro="" textlink="">
      <cdr:nvSpPr>
        <cdr:cNvPr id="5" name="テキスト ボックス 1"/>
        <cdr:cNvSpPr txBox="1"/>
      </cdr:nvSpPr>
      <cdr:spPr>
        <a:xfrm xmlns:a="http://schemas.openxmlformats.org/drawingml/2006/main">
          <a:off x="796792" y="2600205"/>
          <a:ext cx="1066800" cy="188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b="1" dirty="0" smtClean="0">
              <a:solidFill>
                <a:srgbClr val="0070C0"/>
              </a:solidFill>
            </a:rPr>
            <a:t>第</a:t>
          </a:r>
          <a:r>
            <a:rPr lang="en-US" altLang="ja-JP" sz="1200" b="1" dirty="0" smtClean="0">
              <a:solidFill>
                <a:srgbClr val="0070C0"/>
              </a:solidFill>
            </a:rPr>
            <a:t>11</a:t>
          </a:r>
          <a:r>
            <a:rPr lang="ja-JP" altLang="en-US" sz="1200" b="1" dirty="0">
              <a:solidFill>
                <a:srgbClr val="0070C0"/>
              </a:solidFill>
            </a:rPr>
            <a:t>次</a:t>
          </a:r>
          <a:r>
            <a:rPr lang="ja-JP" altLang="en-US" sz="1200" b="1" dirty="0" smtClean="0">
              <a:solidFill>
                <a:srgbClr val="0070C0"/>
              </a:solidFill>
            </a:rPr>
            <a:t>防</a:t>
          </a:r>
          <a:endParaRPr lang="ja-JP" altLang="en-US" sz="1200" b="1" dirty="0">
            <a:solidFill>
              <a:srgbClr val="0070C0"/>
            </a:solidFill>
          </a:endParaRPr>
        </a:p>
      </cdr:txBody>
    </cdr:sp>
  </cdr:relSizeAnchor>
  <cdr:relSizeAnchor xmlns:cdr="http://schemas.openxmlformats.org/drawingml/2006/chartDrawing">
    <cdr:from>
      <cdr:x>0.40536</cdr:x>
      <cdr:y>0.86252</cdr:y>
    </cdr:from>
    <cdr:to>
      <cdr:x>0.86265</cdr:x>
      <cdr:y>0.86252</cdr:y>
    </cdr:to>
    <cdr:cxnSp macro="">
      <cdr:nvCxnSpPr>
        <cdr:cNvPr id="6" name="直線矢印コネクタ 5"/>
        <cdr:cNvCxnSpPr/>
      </cdr:nvCxnSpPr>
      <cdr:spPr>
        <a:xfrm xmlns:a="http://schemas.openxmlformats.org/drawingml/2006/main">
          <a:off x="2305049" y="3167064"/>
          <a:ext cx="2600325" cy="0"/>
        </a:xfrm>
        <a:prstGeom xmlns:a="http://schemas.openxmlformats.org/drawingml/2006/main" prst="straightConnector1">
          <a:avLst/>
        </a:prstGeom>
        <a:ln xmlns:a="http://schemas.openxmlformats.org/drawingml/2006/main" w="25400">
          <a:headEnd type="arrow"/>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0.12116</cdr:x>
      <cdr:y>0.86511</cdr:y>
    </cdr:from>
    <cdr:to>
      <cdr:x>0.40424</cdr:x>
      <cdr:y>0.86511</cdr:y>
    </cdr:to>
    <cdr:cxnSp macro="">
      <cdr:nvCxnSpPr>
        <cdr:cNvPr id="7" name="直線矢印コネクタ 6"/>
        <cdr:cNvCxnSpPr/>
      </cdr:nvCxnSpPr>
      <cdr:spPr>
        <a:xfrm xmlns:a="http://schemas.openxmlformats.org/drawingml/2006/main">
          <a:off x="688975" y="3176589"/>
          <a:ext cx="1609725" cy="0"/>
        </a:xfrm>
        <a:prstGeom xmlns:a="http://schemas.openxmlformats.org/drawingml/2006/main" prst="straightConnector1">
          <a:avLst/>
        </a:prstGeom>
        <a:ln xmlns:a="http://schemas.openxmlformats.org/drawingml/2006/main" w="317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0.56002</cdr:x>
      <cdr:y>0.28102</cdr:y>
    </cdr:from>
    <cdr:to>
      <cdr:x>0.76578</cdr:x>
      <cdr:y>0.37522</cdr:y>
    </cdr:to>
    <cdr:sp macro="" textlink="">
      <cdr:nvSpPr>
        <cdr:cNvPr id="8" name="下矢印 7"/>
        <cdr:cNvSpPr/>
      </cdr:nvSpPr>
      <cdr:spPr>
        <a:xfrm xmlns:a="http://schemas.openxmlformats.org/drawingml/2006/main" rot="17554322">
          <a:off x="3596598" y="619801"/>
          <a:ext cx="345889" cy="1170036"/>
        </a:xfrm>
        <a:prstGeom xmlns:a="http://schemas.openxmlformats.org/drawingml/2006/main" prst="downArrow">
          <a:avLst/>
        </a:prstGeom>
        <a:solidFill xmlns:a="http://schemas.openxmlformats.org/drawingml/2006/main">
          <a:schemeClr val="accent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0.4299</cdr:x>
      <cdr:y>0.0831</cdr:y>
    </cdr:from>
    <cdr:to>
      <cdr:x>0.66001</cdr:x>
      <cdr:y>0.17709</cdr:y>
    </cdr:to>
    <cdr:sp macro="" textlink="">
      <cdr:nvSpPr>
        <cdr:cNvPr id="2" name="テキスト ボックス 1"/>
        <cdr:cNvSpPr txBox="1"/>
      </cdr:nvSpPr>
      <cdr:spPr>
        <a:xfrm xmlns:a="http://schemas.openxmlformats.org/drawingml/2006/main">
          <a:off x="1138931" y="190498"/>
          <a:ext cx="609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1pPr>
          <a:lvl2pPr marL="4572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2pPr>
          <a:lvl3pPr marL="9144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3pPr>
          <a:lvl4pPr marL="13716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4pPr>
          <a:lvl5pPr marL="18288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5pPr>
          <a:lvl6pPr marL="2286000" algn="l" defTabSz="914400" rtl="0" eaLnBrk="1" latinLnBrk="0" hangingPunct="1">
            <a:defRPr kumimoji="1" sz="3200" b="1" kern="1200">
              <a:solidFill>
                <a:srgbClr val="FF0000"/>
              </a:solidFill>
              <a:latin typeface="Arial" charset="0"/>
              <a:ea typeface="ＤＨＰ平成明朝体W7" pitchFamily="2" charset="-128"/>
              <a:cs typeface="+mn-cs"/>
            </a:defRPr>
          </a:lvl6pPr>
          <a:lvl7pPr marL="2743200" algn="l" defTabSz="914400" rtl="0" eaLnBrk="1" latinLnBrk="0" hangingPunct="1">
            <a:defRPr kumimoji="1" sz="3200" b="1" kern="1200">
              <a:solidFill>
                <a:srgbClr val="FF0000"/>
              </a:solidFill>
              <a:latin typeface="Arial" charset="0"/>
              <a:ea typeface="ＤＨＰ平成明朝体W7" pitchFamily="2" charset="-128"/>
              <a:cs typeface="+mn-cs"/>
            </a:defRPr>
          </a:lvl7pPr>
          <a:lvl8pPr marL="3200400" algn="l" defTabSz="914400" rtl="0" eaLnBrk="1" latinLnBrk="0" hangingPunct="1">
            <a:defRPr kumimoji="1" sz="3200" b="1" kern="1200">
              <a:solidFill>
                <a:srgbClr val="FF0000"/>
              </a:solidFill>
              <a:latin typeface="Arial" charset="0"/>
              <a:ea typeface="ＤＨＰ平成明朝体W7" pitchFamily="2" charset="-128"/>
              <a:cs typeface="+mn-cs"/>
            </a:defRPr>
          </a:lvl8pPr>
          <a:lvl9pPr marL="3657600" algn="l" defTabSz="914400" rtl="0" eaLnBrk="1" latinLnBrk="0" hangingPunct="1">
            <a:defRPr kumimoji="1" sz="3200" b="1" kern="1200">
              <a:solidFill>
                <a:srgbClr val="FF0000"/>
              </a:solidFill>
              <a:latin typeface="Arial" charset="0"/>
              <a:ea typeface="ＤＨＰ平成明朝体W7" pitchFamily="2" charset="-128"/>
              <a:cs typeface="+mn-cs"/>
            </a:defRPr>
          </a:lvl9pPr>
        </a:lstStyle>
        <a:p xmlns:a="http://schemas.openxmlformats.org/drawingml/2006/main">
          <a:r>
            <a:rPr kumimoji="1" lang="en-US" altLang="ja-JP" sz="800" b="0" smtClean="0">
              <a:solidFill>
                <a:schemeClr val="tx1"/>
              </a:solidFill>
              <a:latin typeface="+mn-lt"/>
            </a:rPr>
            <a:t>7,091</a:t>
          </a:r>
          <a:r>
            <a:rPr kumimoji="1" lang="ja-JP" altLang="en-US" sz="800" b="0" smtClean="0">
              <a:solidFill>
                <a:schemeClr val="tx1"/>
              </a:solidFill>
              <a:latin typeface="+mn-lt"/>
            </a:rPr>
            <a:t>件</a:t>
          </a:r>
          <a:endParaRPr kumimoji="1" lang="ja-JP" altLang="en-US" sz="800" b="0" dirty="0">
            <a:solidFill>
              <a:schemeClr val="tx1"/>
            </a:solidFill>
            <a:latin typeface="+mn-lt"/>
          </a:endParaRPr>
        </a:p>
      </cdr:txBody>
    </cdr:sp>
  </cdr:relSizeAnchor>
  <cdr:relSizeAnchor xmlns:cdr="http://schemas.openxmlformats.org/drawingml/2006/chartDrawing">
    <cdr:from>
      <cdr:x>0.68806</cdr:x>
      <cdr:y>0.1024</cdr:y>
    </cdr:from>
    <cdr:to>
      <cdr:x>0.91816</cdr:x>
      <cdr:y>0.19638</cdr:y>
    </cdr:to>
    <cdr:sp macro="" textlink="">
      <cdr:nvSpPr>
        <cdr:cNvPr id="3" name="テキスト ボックス 1"/>
        <cdr:cNvSpPr txBox="1"/>
      </cdr:nvSpPr>
      <cdr:spPr>
        <a:xfrm xmlns:a="http://schemas.openxmlformats.org/drawingml/2006/main">
          <a:off x="1822839" y="234737"/>
          <a:ext cx="609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800" b="0" smtClean="0">
              <a:solidFill>
                <a:schemeClr val="tx1"/>
              </a:solidFill>
              <a:latin typeface="+mn-lt"/>
            </a:rPr>
            <a:t>6,740</a:t>
          </a:r>
          <a:r>
            <a:rPr kumimoji="1" lang="ja-JP" altLang="en-US" sz="800" b="0" smtClean="0">
              <a:solidFill>
                <a:schemeClr val="tx1"/>
              </a:solidFill>
              <a:latin typeface="+mn-lt"/>
            </a:rPr>
            <a:t>件</a:t>
          </a:r>
          <a:endParaRPr kumimoji="1" lang="ja-JP" altLang="en-US" sz="800" b="0" dirty="0">
            <a:solidFill>
              <a:schemeClr val="tx1"/>
            </a:solidFill>
            <a:latin typeface="+mn-l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0.34082</cdr:x>
      <cdr:y>0.36215</cdr:y>
    </cdr:from>
    <cdr:to>
      <cdr:x>0.76209</cdr:x>
      <cdr:y>0.60298</cdr:y>
    </cdr:to>
    <cdr:sp macro="" textlink="">
      <cdr:nvSpPr>
        <cdr:cNvPr id="2" name="テキスト ボックス 9"/>
        <cdr:cNvSpPr txBox="1"/>
      </cdr:nvSpPr>
      <cdr:spPr>
        <a:xfrm xmlns:a="http://schemas.openxmlformats.org/drawingml/2006/main">
          <a:off x="863053" y="833036"/>
          <a:ext cx="106679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1pPr>
          <a:lvl2pPr marL="4572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2pPr>
          <a:lvl3pPr marL="9144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3pPr>
          <a:lvl4pPr marL="13716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4pPr>
          <a:lvl5pPr marL="18288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5pPr>
          <a:lvl6pPr marL="2286000" algn="l" defTabSz="914400" rtl="0" eaLnBrk="1" latinLnBrk="0" hangingPunct="1">
            <a:defRPr kumimoji="1" sz="3200" b="1" kern="1200">
              <a:solidFill>
                <a:srgbClr val="FF0000"/>
              </a:solidFill>
              <a:latin typeface="Arial" charset="0"/>
              <a:ea typeface="ＤＨＰ平成明朝体W7" pitchFamily="2" charset="-128"/>
              <a:cs typeface="+mn-cs"/>
            </a:defRPr>
          </a:lvl6pPr>
          <a:lvl7pPr marL="2743200" algn="l" defTabSz="914400" rtl="0" eaLnBrk="1" latinLnBrk="0" hangingPunct="1">
            <a:defRPr kumimoji="1" sz="3200" b="1" kern="1200">
              <a:solidFill>
                <a:srgbClr val="FF0000"/>
              </a:solidFill>
              <a:latin typeface="Arial" charset="0"/>
              <a:ea typeface="ＤＨＰ平成明朝体W7" pitchFamily="2" charset="-128"/>
              <a:cs typeface="+mn-cs"/>
            </a:defRPr>
          </a:lvl7pPr>
          <a:lvl8pPr marL="3200400" algn="l" defTabSz="914400" rtl="0" eaLnBrk="1" latinLnBrk="0" hangingPunct="1">
            <a:defRPr kumimoji="1" sz="3200" b="1" kern="1200">
              <a:solidFill>
                <a:srgbClr val="FF0000"/>
              </a:solidFill>
              <a:latin typeface="Arial" charset="0"/>
              <a:ea typeface="ＤＨＰ平成明朝体W7" pitchFamily="2" charset="-128"/>
              <a:cs typeface="+mn-cs"/>
            </a:defRPr>
          </a:lvl8pPr>
          <a:lvl9pPr marL="3657600" algn="l" defTabSz="914400" rtl="0" eaLnBrk="1" latinLnBrk="0" hangingPunct="1">
            <a:defRPr kumimoji="1" sz="3200" b="1" kern="1200">
              <a:solidFill>
                <a:srgbClr val="FF0000"/>
              </a:solidFill>
              <a:latin typeface="Arial" charset="0"/>
              <a:ea typeface="ＤＨＰ平成明朝体W7" pitchFamily="2" charset="-128"/>
              <a:cs typeface="+mn-cs"/>
            </a:defRPr>
          </a:lvl9pPr>
        </a:lstStyle>
        <a:p xmlns:a="http://schemas.openxmlformats.org/drawingml/2006/main">
          <a:pPr>
            <a:lnSpc>
              <a:spcPts val="900"/>
            </a:lnSpc>
            <a:spcBef>
              <a:spcPts val="0"/>
            </a:spcBef>
          </a:pP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育・介法関係</a:t>
          </a:r>
          <a:endParaRPr kumimoji="1" lang="en-US" altLang="ja-JP" sz="850" b="0" spc="100" smtClean="0">
            <a:solidFill>
              <a:schemeClr val="tx1"/>
            </a:solidFill>
            <a:latin typeface="HGPｺﾞｼｯｸM" panose="020B0600000000000000" pitchFamily="50" charset="-128"/>
            <a:ea typeface="HGPｺﾞｼｯｸM" panose="020B0600000000000000" pitchFamily="50" charset="-128"/>
          </a:endParaRPr>
        </a:p>
        <a:p xmlns:a="http://schemas.openxmlformats.org/drawingml/2006/main">
          <a:pPr>
            <a:lnSpc>
              <a:spcPts val="900"/>
            </a:lnSpc>
            <a:spcBef>
              <a:spcPts val="0"/>
            </a:spcBef>
          </a:pPr>
          <a:r>
            <a:rPr lang="ja-JP" altLang="en-US" sz="850" b="0" spc="100">
              <a:solidFill>
                <a:schemeClr val="tx1"/>
              </a:solidFill>
              <a:latin typeface="HGPｺﾞｼｯｸM" panose="020B0600000000000000" pitchFamily="50" charset="-128"/>
              <a:ea typeface="HGPｺﾞｼｯｸM" panose="020B0600000000000000" pitchFamily="50" charset="-128"/>
            </a:rPr>
            <a:t>労働者から</a:t>
          </a:r>
          <a:r>
            <a:rPr lang="ja-JP" altLang="en-US" sz="850" b="0" spc="100" smtClean="0">
              <a:solidFill>
                <a:schemeClr val="tx1"/>
              </a:solidFill>
              <a:latin typeface="HGPｺﾞｼｯｸM" panose="020B0600000000000000" pitchFamily="50" charset="-128"/>
              <a:ea typeface="HGPｺﾞｼｯｸM" panose="020B0600000000000000" pitchFamily="50" charset="-128"/>
            </a:rPr>
            <a:t>の</a:t>
          </a:r>
          <a:endParaRPr lang="en-US" altLang="ja-JP" sz="850" b="0" spc="100" smtClean="0">
            <a:solidFill>
              <a:schemeClr val="tx1"/>
            </a:solidFill>
            <a:latin typeface="HGPｺﾞｼｯｸM" panose="020B0600000000000000" pitchFamily="50" charset="-128"/>
            <a:ea typeface="HGPｺﾞｼｯｸM" panose="020B0600000000000000" pitchFamily="50" charset="-128"/>
          </a:endParaRPr>
        </a:p>
        <a:p xmlns:a="http://schemas.openxmlformats.org/drawingml/2006/main">
          <a:pPr>
            <a:lnSpc>
              <a:spcPts val="900"/>
            </a:lnSpc>
            <a:spcBef>
              <a:spcPts val="0"/>
            </a:spcBef>
          </a:pPr>
          <a:r>
            <a:rPr lang="ja-JP" altLang="en-US" sz="850" b="0" spc="100" smtClean="0">
              <a:solidFill>
                <a:schemeClr val="tx1"/>
              </a:solidFill>
              <a:latin typeface="HGPｺﾞｼｯｸM" panose="020B0600000000000000" pitchFamily="50" charset="-128"/>
              <a:ea typeface="HGPｺﾞｼｯｸM" panose="020B0600000000000000" pitchFamily="50" charset="-128"/>
            </a:rPr>
            <a:t>権利相談内訳</a:t>
          </a:r>
          <a:endParaRPr lang="en-US" altLang="ja-JP" sz="850" b="0" spc="100" smtClean="0">
            <a:solidFill>
              <a:schemeClr val="tx1"/>
            </a:solidFill>
            <a:latin typeface="HGPｺﾞｼｯｸM" panose="020B0600000000000000" pitchFamily="50" charset="-128"/>
            <a:ea typeface="HGPｺﾞｼｯｸM" panose="020B0600000000000000" pitchFamily="50" charset="-128"/>
          </a:endParaRPr>
        </a:p>
        <a:p xmlns:a="http://schemas.openxmlformats.org/drawingml/2006/main">
          <a:pPr>
            <a:lnSpc>
              <a:spcPts val="900"/>
            </a:lnSpc>
            <a:spcBef>
              <a:spcPts val="0"/>
            </a:spcBef>
          </a:pP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合計</a:t>
          </a:r>
          <a:r>
            <a:rPr kumimoji="1" lang="en-US" altLang="ja-JP" sz="850" b="0" spc="100" smtClean="0">
              <a:solidFill>
                <a:schemeClr val="tx1"/>
              </a:solidFill>
              <a:latin typeface="HGPｺﾞｼｯｸM" panose="020B0600000000000000" pitchFamily="50" charset="-128"/>
              <a:ea typeface="HGPｺﾞｼｯｸM" panose="020B0600000000000000" pitchFamily="50" charset="-128"/>
            </a:rPr>
            <a:t>757</a:t>
          </a: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件</a:t>
          </a:r>
          <a:endParaRPr kumimoji="1" lang="ja-JP" altLang="en-US" sz="850" b="0" spc="10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0.07272</cdr:y>
    </cdr:from>
    <cdr:to>
      <cdr:x>0.18463</cdr:x>
      <cdr:y>0.18302</cdr:y>
    </cdr:to>
    <cdr:sp macro="" textlink="">
      <cdr:nvSpPr>
        <cdr:cNvPr id="2" name="テキスト ボックス 1"/>
        <cdr:cNvSpPr txBox="1"/>
      </cdr:nvSpPr>
      <cdr:spPr>
        <a:xfrm xmlns:a="http://schemas.openxmlformats.org/drawingml/2006/main">
          <a:off x="-5600899" y="187686"/>
          <a:ext cx="518315" cy="284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a:t>(</a:t>
          </a:r>
          <a:r>
            <a:rPr lang="ja-JP" altLang="en-US" sz="900"/>
            <a:t>件）</a:t>
          </a:r>
        </a:p>
      </cdr:txBody>
    </cdr:sp>
  </cdr:relSizeAnchor>
  <cdr:relSizeAnchor xmlns:cdr="http://schemas.openxmlformats.org/drawingml/2006/chartDrawing">
    <cdr:from>
      <cdr:x>0.53585</cdr:x>
      <cdr:y>0.37964</cdr:y>
    </cdr:from>
    <cdr:to>
      <cdr:x>0.70166</cdr:x>
      <cdr:y>0.44459</cdr:y>
    </cdr:to>
    <cdr:sp macro="" textlink="">
      <cdr:nvSpPr>
        <cdr:cNvPr id="3" name="テキスト ボックス 1"/>
        <cdr:cNvSpPr txBox="1"/>
      </cdr:nvSpPr>
      <cdr:spPr>
        <a:xfrm xmlns:a="http://schemas.openxmlformats.org/drawingml/2006/main">
          <a:off x="1504335" y="890597"/>
          <a:ext cx="465489" cy="1523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smtClean="0"/>
            <a:t>30</a:t>
          </a:r>
          <a:r>
            <a:rPr kumimoji="1" lang="ja-JP" altLang="en-US" sz="800" smtClean="0"/>
            <a:t>件</a:t>
          </a:r>
          <a:endParaRPr kumimoji="1" lang="en-US" altLang="ja-JP" sz="800"/>
        </a:p>
      </cdr:txBody>
    </cdr:sp>
  </cdr:relSizeAnchor>
  <cdr:relSizeAnchor xmlns:cdr="http://schemas.openxmlformats.org/drawingml/2006/chartDrawing">
    <cdr:from>
      <cdr:x>0.31188</cdr:x>
      <cdr:y>0.07715</cdr:y>
    </cdr:from>
    <cdr:to>
      <cdr:x>0.47769</cdr:x>
      <cdr:y>0.14211</cdr:y>
    </cdr:to>
    <cdr:sp macro="" textlink="">
      <cdr:nvSpPr>
        <cdr:cNvPr id="4" name="テキスト ボックス 1"/>
        <cdr:cNvSpPr txBox="1"/>
      </cdr:nvSpPr>
      <cdr:spPr>
        <a:xfrm xmlns:a="http://schemas.openxmlformats.org/drawingml/2006/main">
          <a:off x="875547" y="180992"/>
          <a:ext cx="465489" cy="1523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a:t>53</a:t>
          </a:r>
          <a:r>
            <a:rPr kumimoji="1" lang="ja-JP" altLang="en-US" sz="800" smtClean="0"/>
            <a:t>件</a:t>
          </a:r>
          <a:endParaRPr kumimoji="1" lang="en-US" altLang="ja-JP" sz="800"/>
        </a:p>
      </cdr:txBody>
    </cdr:sp>
  </cdr:relSizeAnchor>
  <cdr:relSizeAnchor xmlns:cdr="http://schemas.openxmlformats.org/drawingml/2006/chartDrawing">
    <cdr:from>
      <cdr:x>0.12822</cdr:x>
      <cdr:y>0.07715</cdr:y>
    </cdr:from>
    <cdr:to>
      <cdr:x>0.29403</cdr:x>
      <cdr:y>0.14211</cdr:y>
    </cdr:to>
    <cdr:sp macro="" textlink="">
      <cdr:nvSpPr>
        <cdr:cNvPr id="5" name="テキスト ボックス 1"/>
        <cdr:cNvSpPr txBox="1"/>
      </cdr:nvSpPr>
      <cdr:spPr>
        <a:xfrm xmlns:a="http://schemas.openxmlformats.org/drawingml/2006/main">
          <a:off x="359961" y="180992"/>
          <a:ext cx="465489" cy="1523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smtClean="0"/>
            <a:t>54</a:t>
          </a:r>
          <a:r>
            <a:rPr kumimoji="1" lang="ja-JP" altLang="en-US" sz="800" smtClean="0"/>
            <a:t>件</a:t>
          </a:r>
          <a:endParaRPr kumimoji="1" lang="en-US" altLang="ja-JP" sz="800"/>
        </a:p>
      </cdr:txBody>
    </cdr:sp>
  </cdr:relSizeAnchor>
</c:userShapes>
</file>

<file path=ppt/drawings/drawing13.xml><?xml version="1.0" encoding="utf-8"?>
<c:userShapes xmlns:c="http://schemas.openxmlformats.org/drawingml/2006/chart">
  <cdr:relSizeAnchor xmlns:cdr="http://schemas.openxmlformats.org/drawingml/2006/chartDrawing">
    <cdr:from>
      <cdr:x>0.178</cdr:x>
      <cdr:y>0.09114</cdr:y>
    </cdr:from>
    <cdr:to>
      <cdr:x>0.32618</cdr:x>
      <cdr:y>0.15502</cdr:y>
    </cdr:to>
    <cdr:sp macro="" textlink="">
      <cdr:nvSpPr>
        <cdr:cNvPr id="9218" name="Text Box 2"/>
        <cdr:cNvSpPr txBox="1">
          <a:spLocks xmlns:a="http://schemas.openxmlformats.org/drawingml/2006/main" noChangeArrowheads="1"/>
        </cdr:cNvSpPr>
      </cdr:nvSpPr>
      <cdr:spPr bwMode="auto">
        <a:xfrm xmlns:a="http://schemas.openxmlformats.org/drawingml/2006/main">
          <a:off x="635808" y="220508"/>
          <a:ext cx="529280" cy="1545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825" b="0" i="0" u="none" strike="noStrike" baseline="0">
              <a:solidFill>
                <a:srgbClr val="000000"/>
              </a:solidFill>
              <a:latin typeface="ＭＳ Ｐゴシック"/>
              <a:ea typeface="ＭＳ Ｐゴシック"/>
            </a:rPr>
            <a:t>12,272</a:t>
          </a:r>
          <a:r>
            <a:rPr lang="ja-JP" altLang="en-US" sz="825" b="0" i="0" u="none" strike="noStrike" baseline="0">
              <a:solidFill>
                <a:srgbClr val="000000"/>
              </a:solidFill>
              <a:latin typeface="ＭＳ Ｐゴシック"/>
              <a:ea typeface="ＭＳ Ｐゴシック"/>
            </a:rPr>
            <a:t>社</a:t>
          </a:r>
        </a:p>
      </cdr:txBody>
    </cdr:sp>
  </cdr:relSizeAnchor>
  <cdr:relSizeAnchor xmlns:cdr="http://schemas.openxmlformats.org/drawingml/2006/chartDrawing">
    <cdr:from>
      <cdr:x>0.3795</cdr:x>
      <cdr:y>0.12723</cdr:y>
    </cdr:from>
    <cdr:to>
      <cdr:x>0.53229</cdr:x>
      <cdr:y>0.18964</cdr:y>
    </cdr:to>
    <cdr:sp macro="" textlink="">
      <cdr:nvSpPr>
        <cdr:cNvPr id="9219" name="Text Box 3"/>
        <cdr:cNvSpPr txBox="1">
          <a:spLocks xmlns:a="http://schemas.openxmlformats.org/drawingml/2006/main" noChangeArrowheads="1"/>
        </cdr:cNvSpPr>
      </cdr:nvSpPr>
      <cdr:spPr bwMode="auto">
        <a:xfrm xmlns:a="http://schemas.openxmlformats.org/drawingml/2006/main">
          <a:off x="1355542" y="307817"/>
          <a:ext cx="545747" cy="1509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825" b="0" i="0" u="none" strike="noStrike" baseline="0">
              <a:solidFill>
                <a:srgbClr val="000000"/>
              </a:solidFill>
              <a:latin typeface="ＭＳ Ｐゴシック"/>
              <a:ea typeface="ＭＳ Ｐゴシック"/>
            </a:rPr>
            <a:t>11,533</a:t>
          </a:r>
          <a:r>
            <a:rPr lang="ja-JP" altLang="en-US" sz="825" b="0" i="0" u="none" strike="noStrike" baseline="0">
              <a:solidFill>
                <a:srgbClr val="000000"/>
              </a:solidFill>
              <a:latin typeface="ＭＳ Ｐゴシック"/>
              <a:ea typeface="ＭＳ Ｐゴシック"/>
            </a:rPr>
            <a:t>社</a:t>
          </a:r>
          <a:endParaRPr lang="en-US" altLang="ja-JP" sz="825" b="0" i="0" u="none" strike="noStrike" baseline="0">
            <a:solidFill>
              <a:srgbClr val="000000"/>
            </a:solidFill>
            <a:latin typeface="ＭＳ Ｐゴシック"/>
            <a:ea typeface="ＭＳ Ｐゴシック"/>
          </a:endParaRPr>
        </a:p>
        <a:p xmlns:a="http://schemas.openxmlformats.org/drawingml/2006/main">
          <a:pPr algn="l" rtl="0">
            <a:defRPr sz="1000"/>
          </a:pPr>
          <a:endParaRPr lang="ja-JP" altLang="en-US" sz="825"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0.2375</cdr:x>
      <cdr:y>0.04423</cdr:y>
    </cdr:from>
    <cdr:to>
      <cdr:x>0.38056</cdr:x>
      <cdr:y>0.08527</cdr:y>
    </cdr:to>
    <cdr:sp macro="" textlink="">
      <cdr:nvSpPr>
        <cdr:cNvPr id="9220" name="Text Box 4"/>
        <cdr:cNvSpPr txBox="1">
          <a:spLocks xmlns:a="http://schemas.openxmlformats.org/drawingml/2006/main" noChangeArrowheads="1"/>
        </cdr:cNvSpPr>
      </cdr:nvSpPr>
      <cdr:spPr bwMode="auto">
        <a:xfrm xmlns:a="http://schemas.openxmlformats.org/drawingml/2006/main">
          <a:off x="849778" y="149798"/>
          <a:ext cx="552005" cy="1360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0.58502</cdr:x>
      <cdr:y>0.15873</cdr:y>
    </cdr:from>
    <cdr:to>
      <cdr:x>0.75074</cdr:x>
      <cdr:y>0.2269</cdr:y>
    </cdr:to>
    <cdr:sp macro="" textlink="">
      <cdr:nvSpPr>
        <cdr:cNvPr id="9221" name="Text Box 5"/>
        <cdr:cNvSpPr txBox="1">
          <a:spLocks xmlns:a="http://schemas.openxmlformats.org/drawingml/2006/main" noChangeArrowheads="1"/>
        </cdr:cNvSpPr>
      </cdr:nvSpPr>
      <cdr:spPr bwMode="auto">
        <a:xfrm xmlns:a="http://schemas.openxmlformats.org/drawingml/2006/main">
          <a:off x="2089616" y="384017"/>
          <a:ext cx="591931" cy="164927"/>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825" b="0" i="0" u="none" strike="noStrike" baseline="0">
              <a:solidFill>
                <a:srgbClr val="000000"/>
              </a:solidFill>
              <a:latin typeface="ＭＳ Ｐゴシック"/>
              <a:ea typeface="ＭＳ Ｐゴシック"/>
            </a:rPr>
            <a:t>11,130</a:t>
          </a:r>
          <a:r>
            <a:rPr lang="ja-JP" altLang="en-US" sz="825" b="0" i="0" u="none" strike="noStrike" baseline="0">
              <a:solidFill>
                <a:srgbClr val="000000"/>
              </a:solidFill>
              <a:latin typeface="ＭＳ Ｐゴシック"/>
              <a:ea typeface="ＭＳ Ｐゴシック"/>
            </a:rPr>
            <a:t>社</a:t>
          </a:r>
          <a:endParaRPr lang="en-US" altLang="ja-JP" sz="825" b="0" i="0" u="none" strike="noStrike" baseline="0">
            <a:solidFill>
              <a:srgbClr val="000000"/>
            </a:solidFill>
            <a:latin typeface="ＭＳ Ｐゴシック"/>
            <a:ea typeface="ＭＳ Ｐゴシック"/>
          </a:endParaRPr>
        </a:p>
        <a:p xmlns:a="http://schemas.openxmlformats.org/drawingml/2006/main">
          <a:pPr algn="l" rtl="0">
            <a:defRPr sz="1000"/>
          </a:pPr>
          <a:endParaRPr lang="ja-JP" altLang="en-US" sz="825" b="0" i="0" u="none" strike="noStrike" baseline="0">
            <a:solidFill>
              <a:srgbClr val="000000"/>
            </a:solidFill>
            <a:latin typeface="ＭＳ Ｐゴシック"/>
            <a:ea typeface="ＭＳ Ｐゴシック"/>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0.17094</cdr:x>
      <cdr:y>0.21472</cdr:y>
    </cdr:from>
    <cdr:to>
      <cdr:x>0.33882</cdr:x>
      <cdr:y>0.27313</cdr:y>
    </cdr:to>
    <cdr:sp macro="" textlink="">
      <cdr:nvSpPr>
        <cdr:cNvPr id="8194" name="Text Box 1026"/>
        <cdr:cNvSpPr txBox="1">
          <a:spLocks xmlns:a="http://schemas.openxmlformats.org/drawingml/2006/main" noChangeArrowheads="1"/>
        </cdr:cNvSpPr>
      </cdr:nvSpPr>
      <cdr:spPr bwMode="auto">
        <a:xfrm xmlns:a="http://schemas.openxmlformats.org/drawingml/2006/main">
          <a:off x="584514" y="538985"/>
          <a:ext cx="574062" cy="1466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1000" b="0" i="0" u="none" strike="noStrike" baseline="0">
              <a:solidFill>
                <a:srgbClr val="000000"/>
              </a:solidFill>
              <a:latin typeface="ＭＳ Ｐゴシック"/>
              <a:ea typeface="ＭＳ Ｐゴシック"/>
            </a:rPr>
            <a:t>701</a:t>
          </a:r>
          <a:r>
            <a:rPr lang="ja-JP" altLang="en-US" sz="1000" b="0" i="0" u="none" strike="noStrike" baseline="0">
              <a:solidFill>
                <a:srgbClr val="000000"/>
              </a:solidFill>
              <a:latin typeface="ＭＳ Ｐゴシック"/>
              <a:ea typeface="ＭＳ Ｐゴシック"/>
            </a:rPr>
            <a:t>社</a:t>
          </a:r>
        </a:p>
      </cdr:txBody>
    </cdr:sp>
  </cdr:relSizeAnchor>
  <cdr:relSizeAnchor xmlns:cdr="http://schemas.openxmlformats.org/drawingml/2006/chartDrawing">
    <cdr:from>
      <cdr:x>0.44123</cdr:x>
      <cdr:y>0.15401</cdr:y>
    </cdr:from>
    <cdr:to>
      <cdr:x>0.59065</cdr:x>
      <cdr:y>0.22327</cdr:y>
    </cdr:to>
    <cdr:sp macro="" textlink="">
      <cdr:nvSpPr>
        <cdr:cNvPr id="8195" name="Text Box 1027"/>
        <cdr:cNvSpPr txBox="1">
          <a:spLocks xmlns:a="http://schemas.openxmlformats.org/drawingml/2006/main" noChangeArrowheads="1"/>
        </cdr:cNvSpPr>
      </cdr:nvSpPr>
      <cdr:spPr bwMode="auto">
        <a:xfrm xmlns:a="http://schemas.openxmlformats.org/drawingml/2006/main">
          <a:off x="1508772" y="386585"/>
          <a:ext cx="510938" cy="1738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1000" b="0" i="0" u="none" strike="noStrike" baseline="0">
              <a:solidFill>
                <a:srgbClr val="000000"/>
              </a:solidFill>
              <a:latin typeface="ＭＳ Ｐゴシック"/>
              <a:ea typeface="ＭＳ Ｐゴシック"/>
            </a:rPr>
            <a:t>790</a:t>
          </a:r>
          <a:r>
            <a:rPr lang="ja-JP" altLang="en-US" sz="1000" b="0" i="0" u="none" strike="noStrike" baseline="0">
              <a:solidFill>
                <a:srgbClr val="000000"/>
              </a:solidFill>
              <a:latin typeface="ＭＳ Ｐゴシック"/>
              <a:ea typeface="ＭＳ Ｐゴシック"/>
            </a:rPr>
            <a:t>社</a:t>
          </a:r>
        </a:p>
      </cdr:txBody>
    </cdr:sp>
  </cdr:relSizeAnchor>
  <cdr:relSizeAnchor xmlns:cdr="http://schemas.openxmlformats.org/drawingml/2006/chartDrawing">
    <cdr:from>
      <cdr:x>0.69758</cdr:x>
      <cdr:y>0.11543</cdr:y>
    </cdr:from>
    <cdr:to>
      <cdr:x>0.8295</cdr:x>
      <cdr:y>0.18108</cdr:y>
    </cdr:to>
    <cdr:sp macro="" textlink="">
      <cdr:nvSpPr>
        <cdr:cNvPr id="8196" name="Text Box 1028"/>
        <cdr:cNvSpPr txBox="1">
          <a:spLocks xmlns:a="http://schemas.openxmlformats.org/drawingml/2006/main" noChangeArrowheads="1"/>
        </cdr:cNvSpPr>
      </cdr:nvSpPr>
      <cdr:spPr bwMode="auto">
        <a:xfrm xmlns:a="http://schemas.openxmlformats.org/drawingml/2006/main">
          <a:off x="2385366" y="289751"/>
          <a:ext cx="451097" cy="164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1000" b="0" i="0" u="none" strike="noStrike" baseline="0">
              <a:solidFill>
                <a:srgbClr val="000000"/>
              </a:solidFill>
              <a:latin typeface="ＭＳ Ｐゴシック"/>
              <a:ea typeface="ＭＳ Ｐゴシック"/>
            </a:rPr>
            <a:t>8</a:t>
          </a:r>
          <a:r>
            <a:rPr lang="ja-JP" altLang="en-US" sz="1000" b="0" i="0" u="none" strike="noStrike" baseline="0">
              <a:solidFill>
                <a:srgbClr val="000000"/>
              </a:solidFill>
              <a:latin typeface="ＭＳ Ｐゴシック"/>
              <a:ea typeface="ＭＳ Ｐゴシック"/>
            </a:rPr>
            <a:t>４１社</a:t>
          </a:r>
        </a:p>
      </cdr:txBody>
    </cdr:sp>
  </cdr:relSizeAnchor>
</c:userShapes>
</file>

<file path=ppt/drawings/drawing15.xml><?xml version="1.0" encoding="utf-8"?>
<c:userShapes xmlns:c="http://schemas.openxmlformats.org/drawingml/2006/chart">
  <cdr:relSizeAnchor xmlns:cdr="http://schemas.openxmlformats.org/drawingml/2006/chartDrawing">
    <cdr:from>
      <cdr:x>0.33626</cdr:x>
      <cdr:y>0.41008</cdr:y>
    </cdr:from>
    <cdr:to>
      <cdr:x>0.58054</cdr:x>
      <cdr:y>0.59439</cdr:y>
    </cdr:to>
    <cdr:sp macro="" textlink="">
      <cdr:nvSpPr>
        <cdr:cNvPr id="2" name="テキスト ボックス 9"/>
        <cdr:cNvSpPr txBox="1"/>
      </cdr:nvSpPr>
      <cdr:spPr>
        <a:xfrm xmlns:a="http://schemas.openxmlformats.org/drawingml/2006/main">
          <a:off x="1153855" y="975826"/>
          <a:ext cx="838199" cy="4385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900"/>
            </a:lnSpc>
            <a:spcBef>
              <a:spcPts val="0"/>
            </a:spcBef>
          </a:pP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パート法関係</a:t>
          </a:r>
          <a:endParaRPr kumimoji="1" lang="en-US" altLang="ja-JP" sz="850" b="0" spc="100" smtClean="0">
            <a:solidFill>
              <a:schemeClr val="tx1"/>
            </a:solidFill>
            <a:latin typeface="HGPｺﾞｼｯｸM" panose="020B0600000000000000" pitchFamily="50" charset="-128"/>
            <a:ea typeface="HGPｺﾞｼｯｸM" panose="020B0600000000000000" pitchFamily="50" charset="-128"/>
          </a:endParaRPr>
        </a:p>
        <a:p xmlns:a="http://schemas.openxmlformats.org/drawingml/2006/main">
          <a:pPr algn="ctr">
            <a:lnSpc>
              <a:spcPts val="900"/>
            </a:lnSpc>
            <a:spcBef>
              <a:spcPts val="0"/>
            </a:spcBef>
          </a:pPr>
          <a:r>
            <a:rPr lang="ja-JP" altLang="en-US" sz="850" b="0" spc="100" smtClean="0">
              <a:solidFill>
                <a:schemeClr val="tx1"/>
              </a:solidFill>
              <a:latin typeface="HGPｺﾞｼｯｸM" panose="020B0600000000000000" pitchFamily="50" charset="-128"/>
              <a:ea typeface="HGPｺﾞｼｯｸM" panose="020B0600000000000000" pitchFamily="50" charset="-128"/>
            </a:rPr>
            <a:t>相談内訳</a:t>
          </a:r>
          <a:endParaRPr lang="en-US" altLang="ja-JP" sz="850" b="0" spc="100" smtClean="0">
            <a:solidFill>
              <a:schemeClr val="tx1"/>
            </a:solidFill>
            <a:latin typeface="HGPｺﾞｼｯｸM" panose="020B0600000000000000" pitchFamily="50" charset="-128"/>
            <a:ea typeface="HGPｺﾞｼｯｸM" panose="020B0600000000000000" pitchFamily="50" charset="-128"/>
          </a:endParaRPr>
        </a:p>
        <a:p xmlns:a="http://schemas.openxmlformats.org/drawingml/2006/main">
          <a:pPr algn="ctr">
            <a:lnSpc>
              <a:spcPts val="900"/>
            </a:lnSpc>
            <a:spcBef>
              <a:spcPts val="0"/>
            </a:spcBef>
          </a:pP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合計</a:t>
          </a:r>
          <a:r>
            <a:rPr kumimoji="1" lang="en-US" altLang="ja-JP" sz="850" b="0" spc="100" smtClean="0">
              <a:solidFill>
                <a:schemeClr val="tx1"/>
              </a:solidFill>
              <a:latin typeface="HGPｺﾞｼｯｸM" panose="020B0600000000000000" pitchFamily="50" charset="-128"/>
              <a:ea typeface="HGPｺﾞｼｯｸM" panose="020B0600000000000000" pitchFamily="50" charset="-128"/>
            </a:rPr>
            <a:t>953</a:t>
          </a:r>
          <a:r>
            <a:rPr kumimoji="1" lang="ja-JP" altLang="en-US" sz="850" b="0" spc="100" smtClean="0">
              <a:solidFill>
                <a:schemeClr val="tx1"/>
              </a:solidFill>
              <a:latin typeface="HGPｺﾞｼｯｸM" panose="020B0600000000000000" pitchFamily="50" charset="-128"/>
              <a:ea typeface="HGPｺﾞｼｯｸM" panose="020B0600000000000000" pitchFamily="50" charset="-128"/>
            </a:rPr>
            <a:t>件</a:t>
          </a:r>
          <a:endParaRPr kumimoji="1" lang="ja-JP" altLang="en-US" sz="850" b="0" spc="10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0.68309</cdr:x>
      <cdr:y>0.18644</cdr:y>
    </cdr:from>
    <cdr:to>
      <cdr:x>0.77723</cdr:x>
      <cdr:y>0.22332</cdr:y>
    </cdr:to>
    <cdr:sp macro="" textlink="">
      <cdr:nvSpPr>
        <cdr:cNvPr id="2" name="右矢印 1"/>
        <cdr:cNvSpPr/>
      </cdr:nvSpPr>
      <cdr:spPr>
        <a:xfrm xmlns:a="http://schemas.openxmlformats.org/drawingml/2006/main" rot="19330634">
          <a:off x="3127524" y="670569"/>
          <a:ext cx="431006" cy="132623"/>
        </a:xfrm>
        <a:prstGeom xmlns:a="http://schemas.openxmlformats.org/drawingml/2006/main" prst="rightArrow">
          <a:avLst/>
        </a:prstGeom>
        <a:solidFill xmlns:a="http://schemas.openxmlformats.org/drawingml/2006/main">
          <a:srgbClr val="0070C0"/>
        </a:solidFill>
        <a:ln xmlns:a="http://schemas.openxmlformats.org/drawingml/2006/main" w="635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algn="ctr" rtl="0" fontAlgn="base">
            <a:spcBef>
              <a:spcPct val="50000"/>
            </a:spcBef>
            <a:spcAft>
              <a:spcPct val="0"/>
            </a:spcAft>
            <a:defRPr kumimoji="1" sz="3200" b="1" kern="1200">
              <a:solidFill>
                <a:schemeClr val="lt1"/>
              </a:solidFill>
              <a:latin typeface="+mn-lt"/>
              <a:ea typeface="+mn-ea"/>
              <a:cs typeface="+mn-cs"/>
            </a:defRPr>
          </a:lvl1pPr>
          <a:lvl2pPr marL="457200" algn="ctr" rtl="0" fontAlgn="base">
            <a:spcBef>
              <a:spcPct val="50000"/>
            </a:spcBef>
            <a:spcAft>
              <a:spcPct val="0"/>
            </a:spcAft>
            <a:defRPr kumimoji="1" sz="3200" b="1" kern="1200">
              <a:solidFill>
                <a:schemeClr val="lt1"/>
              </a:solidFill>
              <a:latin typeface="+mn-lt"/>
              <a:ea typeface="+mn-ea"/>
              <a:cs typeface="+mn-cs"/>
            </a:defRPr>
          </a:lvl2pPr>
          <a:lvl3pPr marL="914400" algn="ctr" rtl="0" fontAlgn="base">
            <a:spcBef>
              <a:spcPct val="50000"/>
            </a:spcBef>
            <a:spcAft>
              <a:spcPct val="0"/>
            </a:spcAft>
            <a:defRPr kumimoji="1" sz="3200" b="1" kern="1200">
              <a:solidFill>
                <a:schemeClr val="lt1"/>
              </a:solidFill>
              <a:latin typeface="+mn-lt"/>
              <a:ea typeface="+mn-ea"/>
              <a:cs typeface="+mn-cs"/>
            </a:defRPr>
          </a:lvl3pPr>
          <a:lvl4pPr marL="1371600" algn="ctr" rtl="0" fontAlgn="base">
            <a:spcBef>
              <a:spcPct val="50000"/>
            </a:spcBef>
            <a:spcAft>
              <a:spcPct val="0"/>
            </a:spcAft>
            <a:defRPr kumimoji="1" sz="3200" b="1" kern="1200">
              <a:solidFill>
                <a:schemeClr val="lt1"/>
              </a:solidFill>
              <a:latin typeface="+mn-lt"/>
              <a:ea typeface="+mn-ea"/>
              <a:cs typeface="+mn-cs"/>
            </a:defRPr>
          </a:lvl4pPr>
          <a:lvl5pPr marL="1828800" algn="ctr" rtl="0" fontAlgn="base">
            <a:spcBef>
              <a:spcPct val="50000"/>
            </a:spcBef>
            <a:spcAft>
              <a:spcPct val="0"/>
            </a:spcAft>
            <a:defRPr kumimoji="1" sz="3200" b="1" kern="1200">
              <a:solidFill>
                <a:schemeClr val="lt1"/>
              </a:solidFill>
              <a:latin typeface="+mn-lt"/>
              <a:ea typeface="+mn-ea"/>
              <a:cs typeface="+mn-cs"/>
            </a:defRPr>
          </a:lvl5pPr>
          <a:lvl6pPr marL="2286000" algn="l" defTabSz="914400" rtl="0" eaLnBrk="1" latinLnBrk="0" hangingPunct="1">
            <a:defRPr kumimoji="1" sz="3200" b="1" kern="1200">
              <a:solidFill>
                <a:schemeClr val="lt1"/>
              </a:solidFill>
              <a:latin typeface="+mn-lt"/>
              <a:ea typeface="+mn-ea"/>
              <a:cs typeface="+mn-cs"/>
            </a:defRPr>
          </a:lvl6pPr>
          <a:lvl7pPr marL="2743200" algn="l" defTabSz="914400" rtl="0" eaLnBrk="1" latinLnBrk="0" hangingPunct="1">
            <a:defRPr kumimoji="1" sz="3200" b="1" kern="1200">
              <a:solidFill>
                <a:schemeClr val="lt1"/>
              </a:solidFill>
              <a:latin typeface="+mn-lt"/>
              <a:ea typeface="+mn-ea"/>
              <a:cs typeface="+mn-cs"/>
            </a:defRPr>
          </a:lvl7pPr>
          <a:lvl8pPr marL="3200400" algn="l" defTabSz="914400" rtl="0" eaLnBrk="1" latinLnBrk="0" hangingPunct="1">
            <a:defRPr kumimoji="1" sz="3200" b="1" kern="1200">
              <a:solidFill>
                <a:schemeClr val="lt1"/>
              </a:solidFill>
              <a:latin typeface="+mn-lt"/>
              <a:ea typeface="+mn-ea"/>
              <a:cs typeface="+mn-cs"/>
            </a:defRPr>
          </a:lvl8pPr>
          <a:lvl9pPr marL="3657600" algn="l" defTabSz="914400" rtl="0" eaLnBrk="1" latinLnBrk="0" hangingPunct="1">
            <a:defRPr kumimoji="1" sz="3200" b="1" kern="1200">
              <a:solidFill>
                <a:schemeClr val="lt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0.03483</cdr:x>
      <cdr:y>0.24185</cdr:y>
    </cdr:from>
    <cdr:to>
      <cdr:x>0.17416</cdr:x>
      <cdr:y>0.79714</cdr:y>
    </cdr:to>
    <cdr:sp macro="" textlink="">
      <cdr:nvSpPr>
        <cdr:cNvPr id="2" name="テキスト ボックス 1"/>
        <cdr:cNvSpPr txBox="1"/>
      </cdr:nvSpPr>
      <cdr:spPr>
        <a:xfrm xmlns:a="http://schemas.openxmlformats.org/drawingml/2006/main">
          <a:off x="76200" y="395870"/>
          <a:ext cx="304799" cy="908903"/>
        </a:xfrm>
        <a:prstGeom xmlns:a="http://schemas.openxmlformats.org/drawingml/2006/main" prst="rect">
          <a:avLst/>
        </a:prstGeom>
      </cdr:spPr>
      <cdr:txBody>
        <a:bodyPr xmlns:a="http://schemas.openxmlformats.org/drawingml/2006/main" vertOverflow="clip" vert="wordArtVertRtl" wrap="none" rtlCol="0"/>
        <a:lstStyle xmlns:a="http://schemas.openxmlformats.org/drawingml/2006/main"/>
        <a:p xmlns:a="http://schemas.openxmlformats.org/drawingml/2006/main">
          <a:r>
            <a:rPr lang="ja-JP" altLang="en-US" sz="1000" dirty="0"/>
            <a:t>死亡者数（人）</a:t>
          </a:r>
        </a:p>
      </cdr:txBody>
    </cdr:sp>
  </cdr:relSizeAnchor>
</c:userShapes>
</file>

<file path=ppt/drawings/drawing3.xml><?xml version="1.0" encoding="utf-8"?>
<c:userShapes xmlns:c="http://schemas.openxmlformats.org/drawingml/2006/chart">
  <cdr:relSizeAnchor xmlns:cdr="http://schemas.openxmlformats.org/drawingml/2006/chartDrawing">
    <cdr:from>
      <cdr:x>0.07165</cdr:x>
      <cdr:y>0.14806</cdr:y>
    </cdr:from>
    <cdr:to>
      <cdr:x>0.12527</cdr:x>
      <cdr:y>0.91483</cdr:y>
    </cdr:to>
    <cdr:sp macro="" textlink="">
      <cdr:nvSpPr>
        <cdr:cNvPr id="2" name="テキスト ボックス 1"/>
        <cdr:cNvSpPr txBox="1"/>
      </cdr:nvSpPr>
      <cdr:spPr>
        <a:xfrm xmlns:a="http://schemas.openxmlformats.org/drawingml/2006/main">
          <a:off x="332699" y="220704"/>
          <a:ext cx="249001" cy="1143000"/>
        </a:xfrm>
        <a:prstGeom xmlns:a="http://schemas.openxmlformats.org/drawingml/2006/main" prst="rect">
          <a:avLst/>
        </a:prstGeom>
      </cdr:spPr>
      <cdr:txBody>
        <a:bodyPr xmlns:a="http://schemas.openxmlformats.org/drawingml/2006/main" vertOverflow="clip" vert="wordArtVertRtl" wrap="none" rtlCol="0"/>
        <a:lstStyle xmlns:a="http://schemas.openxmlformats.org/drawingml/2006/main"/>
        <a:p xmlns:a="http://schemas.openxmlformats.org/drawingml/2006/main">
          <a:r>
            <a:rPr lang="ja-JP" altLang="en-US" sz="1050" dirty="0" smtClean="0"/>
            <a:t>死傷者数</a:t>
          </a:r>
          <a:r>
            <a:rPr lang="ja-JP" altLang="en-US" sz="1050" dirty="0"/>
            <a:t>（人）</a:t>
          </a:r>
        </a:p>
      </cdr:txBody>
    </cdr:sp>
  </cdr:relSizeAnchor>
</c:userShapes>
</file>

<file path=ppt/drawings/drawing4.xml><?xml version="1.0" encoding="utf-8"?>
<c:userShapes xmlns:c="http://schemas.openxmlformats.org/drawingml/2006/chart">
  <cdr:relSizeAnchor xmlns:cdr="http://schemas.openxmlformats.org/drawingml/2006/chartDrawing">
    <cdr:from>
      <cdr:x>0.02619</cdr:x>
      <cdr:y>0.19314</cdr:y>
    </cdr:from>
    <cdr:to>
      <cdr:x>0.15681</cdr:x>
      <cdr:y>0.63947</cdr:y>
    </cdr:to>
    <cdr:sp macro="" textlink="">
      <cdr:nvSpPr>
        <cdr:cNvPr id="2" name="テキスト ボックス 1"/>
        <cdr:cNvSpPr txBox="1"/>
      </cdr:nvSpPr>
      <cdr:spPr>
        <a:xfrm xmlns:a="http://schemas.openxmlformats.org/drawingml/2006/main">
          <a:off x="61124" y="413568"/>
          <a:ext cx="304800" cy="955713"/>
        </a:xfrm>
        <a:prstGeom xmlns:a="http://schemas.openxmlformats.org/drawingml/2006/main" prst="rect">
          <a:avLst/>
        </a:prstGeom>
      </cdr:spPr>
      <cdr:txBody>
        <a:bodyPr xmlns:a="http://schemas.openxmlformats.org/drawingml/2006/main" vertOverflow="clip" vert="wordArtVertRtl" wrap="none" rtlCol="0"/>
        <a:lstStyle xmlns:a="http://schemas.openxmlformats.org/drawingml/2006/main"/>
        <a:p xmlns:a="http://schemas.openxmlformats.org/drawingml/2006/main">
          <a:r>
            <a:rPr lang="ja-JP" altLang="en-US" sz="1050" dirty="0"/>
            <a:t>死傷者数（人）</a:t>
          </a:r>
        </a:p>
      </cdr:txBody>
    </cdr:sp>
  </cdr:relSizeAnchor>
</c:userShapes>
</file>

<file path=ppt/drawings/drawing5.xml><?xml version="1.0" encoding="utf-8"?>
<c:userShapes xmlns:c="http://schemas.openxmlformats.org/drawingml/2006/chart">
  <cdr:relSizeAnchor xmlns:cdr="http://schemas.openxmlformats.org/drawingml/2006/chartDrawing">
    <cdr:from>
      <cdr:x>0.15132</cdr:x>
      <cdr:y>0.28585</cdr:y>
    </cdr:from>
    <cdr:to>
      <cdr:x>0.62464</cdr:x>
      <cdr:y>0.40166</cdr:y>
    </cdr:to>
    <cdr:sp macro="" textlink="">
      <cdr:nvSpPr>
        <cdr:cNvPr id="2" name="テキスト ボックス 14"/>
        <cdr:cNvSpPr txBox="1"/>
      </cdr:nvSpPr>
      <cdr:spPr>
        <a:xfrm xmlns:a="http://schemas.openxmlformats.org/drawingml/2006/main">
          <a:off x="589344" y="607696"/>
          <a:ext cx="1843434"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a:lstStyle>
        <a:p xmlns:a="http://schemas.openxmlformats.org/drawingml/2006/main">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1,413</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(86.0%)</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0.15674</cdr:x>
      <cdr:y>0.56443</cdr:y>
    </cdr:from>
    <cdr:to>
      <cdr:x>0.52727</cdr:x>
      <cdr:y>0.68025</cdr:y>
    </cdr:to>
    <cdr:sp macro="" textlink="">
      <cdr:nvSpPr>
        <cdr:cNvPr id="3" name="テキスト ボックス 15"/>
        <cdr:cNvSpPr txBox="1"/>
      </cdr:nvSpPr>
      <cdr:spPr>
        <a:xfrm xmlns:a="http://schemas.openxmlformats.org/drawingml/2006/main">
          <a:off x="610453" y="1199950"/>
          <a:ext cx="144309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a:lstStyle>
        <a:p xmlns:a="http://schemas.openxmlformats.org/drawingml/2006/main">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1,449</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(66.3%)</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0.15674</cdr:x>
      <cdr:y>0.16497</cdr:y>
    </cdr:from>
    <cdr:to>
      <cdr:x>0.57401</cdr:x>
      <cdr:y>0.28079</cdr:y>
    </cdr:to>
    <cdr:sp macro="" textlink="">
      <cdr:nvSpPr>
        <cdr:cNvPr id="4" name="テキスト ボックス 14"/>
        <cdr:cNvSpPr txBox="1"/>
      </cdr:nvSpPr>
      <cdr:spPr>
        <a:xfrm xmlns:a="http://schemas.openxmlformats.org/drawingml/2006/main">
          <a:off x="610453" y="350718"/>
          <a:ext cx="162513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a:lstStyle>
        <a:p xmlns:a="http://schemas.openxmlformats.org/drawingml/2006/main">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1,461</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(66.8%)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0.15783</cdr:x>
      <cdr:y>0.67947</cdr:y>
    </cdr:from>
    <cdr:to>
      <cdr:x>0.61764</cdr:x>
      <cdr:y>0.79529</cdr:y>
    </cdr:to>
    <cdr:sp macro="" textlink="">
      <cdr:nvSpPr>
        <cdr:cNvPr id="5" name="テキスト ボックス 15"/>
        <cdr:cNvSpPr txBox="1"/>
      </cdr:nvSpPr>
      <cdr:spPr>
        <a:xfrm xmlns:a="http://schemas.openxmlformats.org/drawingml/2006/main">
          <a:off x="614699" y="1444519"/>
          <a:ext cx="179081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a:lstStyle>
        <a:p xmlns:a="http://schemas.openxmlformats.org/drawingml/2006/main">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1,262</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76.8</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0.15674</cdr:x>
      <cdr:y>0.04683</cdr:y>
    </cdr:from>
    <cdr:to>
      <cdr:x>0.53309</cdr:x>
      <cdr:y>0.13846</cdr:y>
    </cdr:to>
    <cdr:sp macro="" textlink="">
      <cdr:nvSpPr>
        <cdr:cNvPr id="6" name="テキスト ボックス 5"/>
        <cdr:cNvSpPr txBox="1"/>
      </cdr:nvSpPr>
      <cdr:spPr>
        <a:xfrm xmlns:a="http://schemas.openxmlformats.org/drawingml/2006/main">
          <a:off x="540975" y="117451"/>
          <a:ext cx="1298914" cy="2298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1,373</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(62.1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0.16136</cdr:x>
      <cdr:y>0.43368</cdr:y>
    </cdr:from>
    <cdr:to>
      <cdr:x>0.4936</cdr:x>
      <cdr:y>0.56613</cdr:y>
    </cdr:to>
    <cdr:sp macro="" textlink="">
      <cdr:nvSpPr>
        <cdr:cNvPr id="7" name="テキスト ボックス 6"/>
        <cdr:cNvSpPr txBox="1"/>
      </cdr:nvSpPr>
      <cdr:spPr>
        <a:xfrm xmlns:a="http://schemas.openxmlformats.org/drawingml/2006/main">
          <a:off x="628447" y="921982"/>
          <a:ext cx="1293971" cy="2815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1,364</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(61.7</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697413" cy="2819399"/>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0.0875</cdr:x>
      <cdr:y>0.01389</cdr:y>
    </cdr:from>
    <cdr:to>
      <cdr:x>0.64167</cdr:x>
      <cdr:y>0.12847</cdr:y>
    </cdr:to>
    <cdr:sp macro="" textlink="">
      <cdr:nvSpPr>
        <cdr:cNvPr id="3" name="テキスト ボックス 2"/>
        <cdr:cNvSpPr txBox="1"/>
      </cdr:nvSpPr>
      <cdr:spPr>
        <a:xfrm xmlns:a="http://schemas.openxmlformats.org/drawingml/2006/main">
          <a:off x="400051" y="38100"/>
          <a:ext cx="2533650" cy="31432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l"/>
          <a:r>
            <a:rPr lang="ja-JP" altLang="en-US" sz="1100" b="1"/>
            <a:t>有効求人倍率の推移（各年</a:t>
          </a:r>
          <a:r>
            <a:rPr lang="en-US" altLang="ja-JP" sz="1100" b="1"/>
            <a:t>4</a:t>
          </a:r>
          <a:r>
            <a:rPr lang="ja-JP" altLang="en-US" sz="1100" b="1"/>
            <a:t>月～</a:t>
          </a:r>
          <a:r>
            <a:rPr lang="en-US" altLang="ja-JP" sz="1100" b="1"/>
            <a:t>1</a:t>
          </a:r>
          <a:r>
            <a:rPr lang="ja-JP" altLang="en-US" sz="1100" b="1"/>
            <a:t>月）</a:t>
          </a:r>
        </a:p>
      </cdr:txBody>
    </cdr:sp>
  </cdr:relSizeAnchor>
  <cdr:relSizeAnchor xmlns:cdr="http://schemas.openxmlformats.org/drawingml/2006/chartDrawing">
    <cdr:from>
      <cdr:x>0.82843</cdr:x>
      <cdr:y>0.08007</cdr:y>
    </cdr:from>
    <cdr:to>
      <cdr:x>0.96593</cdr:x>
      <cdr:y>0.18027</cdr:y>
    </cdr:to>
    <cdr:sp macro="" textlink="">
      <cdr:nvSpPr>
        <cdr:cNvPr id="2" name="テキスト ボックス 1"/>
        <cdr:cNvSpPr txBox="1"/>
      </cdr:nvSpPr>
      <cdr:spPr>
        <a:xfrm xmlns:a="http://schemas.openxmlformats.org/drawingml/2006/main">
          <a:off x="3787593" y="170078"/>
          <a:ext cx="628650" cy="21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b="1" dirty="0">
              <a:latin typeface="+mn-ea"/>
              <a:ea typeface="+mn-ea"/>
            </a:rPr>
            <a:t>27</a:t>
          </a:r>
          <a:r>
            <a:rPr lang="ja-JP" altLang="en-US" sz="1050" b="1" dirty="0">
              <a:latin typeface="+mn-ea"/>
              <a:ea typeface="+mn-ea"/>
            </a:rPr>
            <a:t>年度</a:t>
          </a:r>
        </a:p>
      </cdr:txBody>
    </cdr:sp>
  </cdr:relSizeAnchor>
  <cdr:relSizeAnchor xmlns:cdr="http://schemas.openxmlformats.org/drawingml/2006/chartDrawing">
    <cdr:from>
      <cdr:x>0.82843</cdr:x>
      <cdr:y>0.38447</cdr:y>
    </cdr:from>
    <cdr:to>
      <cdr:x>0.96593</cdr:x>
      <cdr:y>0.46433</cdr:y>
    </cdr:to>
    <cdr:sp macro="" textlink="">
      <cdr:nvSpPr>
        <cdr:cNvPr id="4" name="テキスト ボックス 1"/>
        <cdr:cNvSpPr txBox="1"/>
      </cdr:nvSpPr>
      <cdr:spPr>
        <a:xfrm xmlns:a="http://schemas.openxmlformats.org/drawingml/2006/main">
          <a:off x="3787593" y="816605"/>
          <a:ext cx="628650" cy="1696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b="1" dirty="0">
              <a:latin typeface="+mn-ea"/>
              <a:ea typeface="+mn-ea"/>
            </a:rPr>
            <a:t>26</a:t>
          </a:r>
          <a:r>
            <a:rPr lang="ja-JP" altLang="en-US" sz="1050" b="1" dirty="0">
              <a:latin typeface="+mn-ea"/>
              <a:ea typeface="+mn-ea"/>
            </a:rPr>
            <a:t>年度</a:t>
          </a:r>
        </a:p>
      </cdr:txBody>
    </cdr:sp>
  </cdr:relSizeAnchor>
</c:userShapes>
</file>

<file path=ppt/drawings/drawing8.xml><?xml version="1.0" encoding="utf-8"?>
<c:userShapes xmlns:c="http://schemas.openxmlformats.org/drawingml/2006/chart">
  <cdr:relSizeAnchor xmlns:cdr="http://schemas.openxmlformats.org/drawingml/2006/chartDrawing">
    <cdr:from>
      <cdr:x>0.43118</cdr:x>
      <cdr:y>0</cdr:y>
    </cdr:from>
    <cdr:to>
      <cdr:x>0.6583</cdr:x>
      <cdr:y>0.10277</cdr:y>
    </cdr:to>
    <cdr:sp macro="" textlink="">
      <cdr:nvSpPr>
        <cdr:cNvPr id="2" name="テキスト ボックス 7"/>
        <cdr:cNvSpPr txBox="1"/>
      </cdr:nvSpPr>
      <cdr:spPr>
        <a:xfrm xmlns:a="http://schemas.openxmlformats.org/drawingml/2006/main">
          <a:off x="1182822" y="-1293354"/>
          <a:ext cx="623020"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1pPr>
          <a:lvl2pPr marL="4572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2pPr>
          <a:lvl3pPr marL="9144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3pPr>
          <a:lvl4pPr marL="13716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4pPr>
          <a:lvl5pPr marL="1828800" algn="ctr" rtl="0" fontAlgn="base">
            <a:spcBef>
              <a:spcPct val="50000"/>
            </a:spcBef>
            <a:spcAft>
              <a:spcPct val="0"/>
            </a:spcAft>
            <a:defRPr kumimoji="1" sz="3200" b="1" kern="1200">
              <a:solidFill>
                <a:srgbClr val="FF0000"/>
              </a:solidFill>
              <a:latin typeface="Arial" charset="0"/>
              <a:ea typeface="ＤＨＰ平成明朝体W7" pitchFamily="2" charset="-128"/>
              <a:cs typeface="+mn-cs"/>
            </a:defRPr>
          </a:lvl5pPr>
          <a:lvl6pPr marL="2286000" algn="l" defTabSz="914400" rtl="0" eaLnBrk="1" latinLnBrk="0" hangingPunct="1">
            <a:defRPr kumimoji="1" sz="3200" b="1" kern="1200">
              <a:solidFill>
                <a:srgbClr val="FF0000"/>
              </a:solidFill>
              <a:latin typeface="Arial" charset="0"/>
              <a:ea typeface="ＤＨＰ平成明朝体W7" pitchFamily="2" charset="-128"/>
              <a:cs typeface="+mn-cs"/>
            </a:defRPr>
          </a:lvl6pPr>
          <a:lvl7pPr marL="2743200" algn="l" defTabSz="914400" rtl="0" eaLnBrk="1" latinLnBrk="0" hangingPunct="1">
            <a:defRPr kumimoji="1" sz="3200" b="1" kern="1200">
              <a:solidFill>
                <a:srgbClr val="FF0000"/>
              </a:solidFill>
              <a:latin typeface="Arial" charset="0"/>
              <a:ea typeface="ＤＨＰ平成明朝体W7" pitchFamily="2" charset="-128"/>
              <a:cs typeface="+mn-cs"/>
            </a:defRPr>
          </a:lvl7pPr>
          <a:lvl8pPr marL="3200400" algn="l" defTabSz="914400" rtl="0" eaLnBrk="1" latinLnBrk="0" hangingPunct="1">
            <a:defRPr kumimoji="1" sz="3200" b="1" kern="1200">
              <a:solidFill>
                <a:srgbClr val="FF0000"/>
              </a:solidFill>
              <a:latin typeface="Arial" charset="0"/>
              <a:ea typeface="ＤＨＰ平成明朝体W7" pitchFamily="2" charset="-128"/>
              <a:cs typeface="+mn-cs"/>
            </a:defRPr>
          </a:lvl8pPr>
          <a:lvl9pPr marL="3657600" algn="l" defTabSz="914400" rtl="0" eaLnBrk="1" latinLnBrk="0" hangingPunct="1">
            <a:defRPr kumimoji="1" sz="3200" b="1" kern="1200">
              <a:solidFill>
                <a:srgbClr val="FF0000"/>
              </a:solidFill>
              <a:latin typeface="Arial" charset="0"/>
              <a:ea typeface="ＤＨＰ平成明朝体W7" pitchFamily="2" charset="-128"/>
              <a:cs typeface="+mn-cs"/>
            </a:defRPr>
          </a:lvl9pPr>
        </a:lstStyle>
        <a:p xmlns:a="http://schemas.openxmlformats.org/drawingml/2006/main">
          <a:r>
            <a:rPr kumimoji="1" lang="en-US" altLang="ja-JP" sz="900" b="0" smtClean="0">
              <a:solidFill>
                <a:schemeClr val="tx1"/>
              </a:solidFill>
              <a:latin typeface="+mn-ea"/>
              <a:ea typeface="+mn-ea"/>
            </a:rPr>
            <a:t>4,283</a:t>
          </a:r>
          <a:r>
            <a:rPr kumimoji="1" lang="ja-JP" altLang="en-US" sz="900" b="0" smtClean="0">
              <a:solidFill>
                <a:schemeClr val="tx1"/>
              </a:solidFill>
              <a:latin typeface="+mn-ea"/>
              <a:ea typeface="+mn-ea"/>
            </a:rPr>
            <a:t>件</a:t>
          </a:r>
          <a:endParaRPr kumimoji="1" lang="ja-JP" altLang="en-US" sz="900" b="0">
            <a:solidFill>
              <a:schemeClr val="tx1"/>
            </a:solidFill>
            <a:latin typeface="+mn-ea"/>
            <a:ea typeface="+mn-ea"/>
          </a:endParaRPr>
        </a:p>
      </cdr:txBody>
    </cdr:sp>
  </cdr:relSizeAnchor>
  <cdr:relSizeAnchor xmlns:cdr="http://schemas.openxmlformats.org/drawingml/2006/chartDrawing">
    <cdr:from>
      <cdr:x>0.68465</cdr:x>
      <cdr:y>0.18872</cdr:y>
    </cdr:from>
    <cdr:to>
      <cdr:x>0.91177</cdr:x>
      <cdr:y>0.29149</cdr:y>
    </cdr:to>
    <cdr:sp macro="" textlink="">
      <cdr:nvSpPr>
        <cdr:cNvPr id="3" name="テキスト ボックス 7"/>
        <cdr:cNvSpPr txBox="1"/>
      </cdr:nvSpPr>
      <cdr:spPr>
        <a:xfrm xmlns:a="http://schemas.openxmlformats.org/drawingml/2006/main">
          <a:off x="1878139" y="423854"/>
          <a:ext cx="623020"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900" b="0" smtClean="0">
              <a:solidFill>
                <a:schemeClr val="tx1"/>
              </a:solidFill>
              <a:latin typeface="+mn-ea"/>
              <a:ea typeface="+mn-ea"/>
            </a:rPr>
            <a:t>3,358</a:t>
          </a:r>
          <a:r>
            <a:rPr kumimoji="1" lang="ja-JP" altLang="en-US" sz="900" b="0" smtClean="0">
              <a:solidFill>
                <a:schemeClr val="tx1"/>
              </a:solidFill>
              <a:latin typeface="+mn-ea"/>
              <a:ea typeface="+mn-ea"/>
            </a:rPr>
            <a:t>件</a:t>
          </a:r>
          <a:endParaRPr kumimoji="1" lang="ja-JP" altLang="en-US" sz="900" b="0">
            <a:solidFill>
              <a:schemeClr val="tx1"/>
            </a:solidFill>
            <a:latin typeface="+mn-ea"/>
            <a:ea typeface="+mn-ea"/>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0.32464</cdr:x>
      <cdr:y>0.0506</cdr:y>
    </cdr:from>
    <cdr:to>
      <cdr:x>0.48366</cdr:x>
      <cdr:y>0.11286</cdr:y>
    </cdr:to>
    <cdr:sp macro="" textlink="">
      <cdr:nvSpPr>
        <cdr:cNvPr id="2" name="テキスト ボックス 1"/>
        <cdr:cNvSpPr txBox="1"/>
      </cdr:nvSpPr>
      <cdr:spPr>
        <a:xfrm xmlns:a="http://schemas.openxmlformats.org/drawingml/2006/main">
          <a:off x="1051157" y="112512"/>
          <a:ext cx="514901" cy="13844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a:t>57</a:t>
          </a:r>
          <a:r>
            <a:rPr kumimoji="1" lang="ja-JP" altLang="en-US" sz="800"/>
            <a:t>件</a:t>
          </a:r>
          <a:endParaRPr kumimoji="1" lang="en-US" altLang="ja-JP" sz="800"/>
        </a:p>
      </cdr:txBody>
    </cdr:sp>
  </cdr:relSizeAnchor>
  <cdr:relSizeAnchor xmlns:cdr="http://schemas.openxmlformats.org/drawingml/2006/chartDrawing">
    <cdr:from>
      <cdr:x>0.46193</cdr:x>
      <cdr:y>0.29422</cdr:y>
    </cdr:from>
    <cdr:to>
      <cdr:x>0.60569</cdr:x>
      <cdr:y>0.36275</cdr:y>
    </cdr:to>
    <cdr:sp macro="" textlink="">
      <cdr:nvSpPr>
        <cdr:cNvPr id="4" name="テキスト ボックス 1"/>
        <cdr:cNvSpPr txBox="1"/>
      </cdr:nvSpPr>
      <cdr:spPr>
        <a:xfrm xmlns:a="http://schemas.openxmlformats.org/drawingml/2006/main">
          <a:off x="1495704" y="654245"/>
          <a:ext cx="465507" cy="15240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a:t>36</a:t>
          </a:r>
          <a:r>
            <a:rPr kumimoji="1" lang="ja-JP" altLang="en-US" sz="800"/>
            <a:t>件</a:t>
          </a:r>
          <a:endParaRPr kumimoji="1" lang="en-US" altLang="ja-JP" sz="800"/>
        </a:p>
      </cdr:txBody>
    </cdr:sp>
  </cdr:relSizeAnchor>
  <cdr:relSizeAnchor xmlns:cdr="http://schemas.openxmlformats.org/drawingml/2006/chartDrawing">
    <cdr:from>
      <cdr:x>0.14639</cdr:x>
      <cdr:y>0.23911</cdr:y>
    </cdr:from>
    <cdr:to>
      <cdr:x>0.31678</cdr:x>
      <cdr:y>0.34933</cdr:y>
    </cdr:to>
    <cdr:sp macro="" textlink="">
      <cdr:nvSpPr>
        <cdr:cNvPr id="5" name="テキスト ボックス 1"/>
        <cdr:cNvSpPr txBox="1"/>
      </cdr:nvSpPr>
      <cdr:spPr>
        <a:xfrm xmlns:a="http://schemas.openxmlformats.org/drawingml/2006/main">
          <a:off x="473991" y="531698"/>
          <a:ext cx="551716" cy="24509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a:t>39</a:t>
          </a:r>
          <a:r>
            <a:rPr kumimoji="1" lang="ja-JP" altLang="en-US" sz="800"/>
            <a:t>件</a:t>
          </a:r>
          <a:endParaRPr kumimoji="1" lang="en-US" altLang="ja-JP"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3" y="10"/>
            <a:ext cx="2919413"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t" anchorCtr="0" compatLnSpc="1">
            <a:prstTxWarp prst="textNoShape">
              <a:avLst/>
            </a:prstTxWarp>
          </a:bodyPr>
          <a:lstStyle>
            <a:lvl1pPr algn="l">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157699" name="Rectangle 3"/>
          <p:cNvSpPr>
            <a:spLocks noGrp="1" noChangeArrowheads="1"/>
          </p:cNvSpPr>
          <p:nvPr>
            <p:ph type="dt" sz="quarter" idx="1"/>
          </p:nvPr>
        </p:nvSpPr>
        <p:spPr bwMode="auto">
          <a:xfrm>
            <a:off x="3814763" y="10"/>
            <a:ext cx="2919412"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t" anchorCtr="0" compatLnSpc="1">
            <a:prstTxWarp prst="textNoShape">
              <a:avLst/>
            </a:prstTxWarp>
          </a:bodyPr>
          <a:lstStyle>
            <a:lvl1pPr algn="r">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157700" name="Rectangle 4"/>
          <p:cNvSpPr>
            <a:spLocks noGrp="1" noChangeArrowheads="1"/>
          </p:cNvSpPr>
          <p:nvPr>
            <p:ph type="ftr" sz="quarter" idx="2"/>
          </p:nvPr>
        </p:nvSpPr>
        <p:spPr bwMode="auto">
          <a:xfrm>
            <a:off x="3" y="9371173"/>
            <a:ext cx="2919413" cy="4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b" anchorCtr="0" compatLnSpc="1">
            <a:prstTxWarp prst="textNoShape">
              <a:avLst/>
            </a:prstTxWarp>
          </a:bodyPr>
          <a:lstStyle>
            <a:lvl1pPr algn="l">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157701" name="Rectangle 5"/>
          <p:cNvSpPr>
            <a:spLocks noGrp="1" noChangeArrowheads="1"/>
          </p:cNvSpPr>
          <p:nvPr>
            <p:ph type="sldNum" sz="quarter" idx="3"/>
          </p:nvPr>
        </p:nvSpPr>
        <p:spPr bwMode="auto">
          <a:xfrm>
            <a:off x="3814763" y="9371173"/>
            <a:ext cx="2919412" cy="4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b" anchorCtr="0" compatLnSpc="1">
            <a:prstTxWarp prst="textNoShape">
              <a:avLst/>
            </a:prstTxWarp>
          </a:bodyPr>
          <a:lstStyle>
            <a:lvl1pPr algn="r">
              <a:spcBef>
                <a:spcPct val="0"/>
              </a:spcBef>
              <a:defRPr sz="1200" b="0">
                <a:solidFill>
                  <a:schemeClr val="tx1"/>
                </a:solidFill>
                <a:latin typeface="Arial" pitchFamily="34" charset="0"/>
                <a:ea typeface="ＭＳ Ｐゴシック" pitchFamily="50" charset="-128"/>
              </a:defRPr>
            </a:lvl1pPr>
          </a:lstStyle>
          <a:p>
            <a:pPr>
              <a:defRPr/>
            </a:pPr>
            <a:fld id="{4474F074-A8AA-4DD9-A277-1E8C79F3E308}" type="slidenum">
              <a:rPr lang="en-US" altLang="ja-JP"/>
              <a:pPr>
                <a:defRPr/>
              </a:pPr>
              <a:t>‹#›</a:t>
            </a:fld>
            <a:endParaRPr lang="en-US" altLang="ja-JP"/>
          </a:p>
        </p:txBody>
      </p:sp>
    </p:spTree>
    <p:extLst>
      <p:ext uri="{BB962C8B-B14F-4D97-AF65-F5344CB8AC3E}">
        <p14:creationId xmlns:p14="http://schemas.microsoft.com/office/powerpoint/2010/main" val="1682544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 y="10"/>
            <a:ext cx="2919413"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t" anchorCtr="0" compatLnSpc="1">
            <a:prstTxWarp prst="textNoShape">
              <a:avLst/>
            </a:prstTxWarp>
          </a:bodyPr>
          <a:lstStyle>
            <a:lvl1pPr algn="l">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24579" name="Rectangle 3"/>
          <p:cNvSpPr>
            <a:spLocks noGrp="1" noChangeArrowheads="1"/>
          </p:cNvSpPr>
          <p:nvPr>
            <p:ph type="dt" idx="1"/>
          </p:nvPr>
        </p:nvSpPr>
        <p:spPr bwMode="auto">
          <a:xfrm>
            <a:off x="3814763" y="10"/>
            <a:ext cx="2919412"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t" anchorCtr="0" compatLnSpc="1">
            <a:prstTxWarp prst="textNoShape">
              <a:avLst/>
            </a:prstTxWarp>
          </a:bodyPr>
          <a:lstStyle>
            <a:lvl1pPr algn="r">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695325" y="739775"/>
            <a:ext cx="534670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73101" y="4686380"/>
            <a:ext cx="5389563" cy="444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4582" name="Rectangle 6"/>
          <p:cNvSpPr>
            <a:spLocks noGrp="1" noChangeArrowheads="1"/>
          </p:cNvSpPr>
          <p:nvPr>
            <p:ph type="ftr" sz="quarter" idx="4"/>
          </p:nvPr>
        </p:nvSpPr>
        <p:spPr bwMode="auto">
          <a:xfrm>
            <a:off x="3" y="9371173"/>
            <a:ext cx="2919413" cy="4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b" anchorCtr="0" compatLnSpc="1">
            <a:prstTxWarp prst="textNoShape">
              <a:avLst/>
            </a:prstTxWarp>
          </a:bodyPr>
          <a:lstStyle>
            <a:lvl1pPr algn="l">
              <a:spcBef>
                <a:spcPct val="0"/>
              </a:spcBef>
              <a:defRPr sz="1200" b="0">
                <a:solidFill>
                  <a:schemeClr val="tx1"/>
                </a:solidFill>
                <a:latin typeface="Arial" pitchFamily="34" charset="0"/>
                <a:ea typeface="ＭＳ Ｐゴシック" pitchFamily="50" charset="-128"/>
              </a:defRPr>
            </a:lvl1pPr>
          </a:lstStyle>
          <a:p>
            <a:pPr>
              <a:defRPr/>
            </a:pPr>
            <a:endParaRPr lang="en-US" altLang="ja-JP"/>
          </a:p>
        </p:txBody>
      </p:sp>
      <p:sp>
        <p:nvSpPr>
          <p:cNvPr id="24583" name="Rectangle 7"/>
          <p:cNvSpPr>
            <a:spLocks noGrp="1" noChangeArrowheads="1"/>
          </p:cNvSpPr>
          <p:nvPr>
            <p:ph type="sldNum" sz="quarter" idx="5"/>
          </p:nvPr>
        </p:nvSpPr>
        <p:spPr bwMode="auto">
          <a:xfrm>
            <a:off x="3814763" y="9371173"/>
            <a:ext cx="2919412" cy="4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7" tIns="45699" rIns="91397" bIns="45699" numCol="1" anchor="b" anchorCtr="0" compatLnSpc="1">
            <a:prstTxWarp prst="textNoShape">
              <a:avLst/>
            </a:prstTxWarp>
          </a:bodyPr>
          <a:lstStyle>
            <a:lvl1pPr algn="r">
              <a:spcBef>
                <a:spcPct val="0"/>
              </a:spcBef>
              <a:defRPr sz="1200" b="0">
                <a:solidFill>
                  <a:schemeClr val="tx1"/>
                </a:solidFill>
                <a:latin typeface="Arial" pitchFamily="34" charset="0"/>
                <a:ea typeface="ＭＳ Ｐゴシック" pitchFamily="50" charset="-128"/>
              </a:defRPr>
            </a:lvl1pPr>
          </a:lstStyle>
          <a:p>
            <a:pPr>
              <a:defRPr/>
            </a:pPr>
            <a:fld id="{D018E919-E5F2-4909-96A9-A35881CF0482}" type="slidenum">
              <a:rPr lang="en-US" altLang="ja-JP"/>
              <a:pPr>
                <a:defRPr/>
              </a:pPr>
              <a:t>‹#›</a:t>
            </a:fld>
            <a:endParaRPr lang="en-US" altLang="ja-JP"/>
          </a:p>
        </p:txBody>
      </p:sp>
    </p:spTree>
    <p:extLst>
      <p:ext uri="{BB962C8B-B14F-4D97-AF65-F5344CB8AC3E}">
        <p14:creationId xmlns:p14="http://schemas.microsoft.com/office/powerpoint/2010/main" val="306005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6913" y="741363"/>
            <a:ext cx="5341937" cy="36988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7FD3C4-AAB1-45D5-9E9A-47F2AA024181}" type="slidenum">
              <a:rPr lang="ja-JP" altLang="en-US" smtClean="0">
                <a:solidFill>
                  <a:prstClr val="black"/>
                </a:solidFill>
              </a:rPr>
              <a:pPr>
                <a:defRPr/>
              </a:pPr>
              <a:t>8</a:t>
            </a:fld>
            <a:endParaRPr lang="ja-JP" alt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ー 1"/>
          <p:cNvSpPr>
            <a:spLocks noGrp="1" noRot="1" noChangeAspect="1" noTextEdit="1"/>
          </p:cNvSpPr>
          <p:nvPr>
            <p:ph type="sldImg"/>
          </p:nvPr>
        </p:nvSpPr>
        <p:spPr>
          <a:ln/>
        </p:spPr>
      </p:sp>
      <p:sp>
        <p:nvSpPr>
          <p:cNvPr id="1576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770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A74D20-BB39-41B2-A2A6-76F42DB606F2}" type="slidenum">
              <a:rPr lang="en-US" altLang="ja-JP" smtClean="0">
                <a:solidFill>
                  <a:srgbClr val="000000"/>
                </a:solidFill>
              </a:rPr>
              <a:pPr/>
              <a:t>21</a:t>
            </a:fld>
            <a:endParaRPr lang="en-US" altLang="ja-JP"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14890" y="9371502"/>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3" tIns="45257" rIns="90513" bIns="45257" anchor="b"/>
          <a:lstStyle>
            <a:lvl1pPr defTabSz="903288" eaLnBrk="0" hangingPunct="0">
              <a:spcBef>
                <a:spcPct val="30000"/>
              </a:spcBef>
              <a:defRPr kumimoji="1" sz="1200">
                <a:solidFill>
                  <a:schemeClr val="tx1"/>
                </a:solidFill>
                <a:latin typeface="Arial" charset="0"/>
                <a:ea typeface="ＭＳ Ｐ明朝" pitchFamily="18" charset="-128"/>
              </a:defRPr>
            </a:lvl1pPr>
            <a:lvl2pPr marL="739775" indent="-284163" defTabSz="903288" eaLnBrk="0" hangingPunct="0">
              <a:spcBef>
                <a:spcPct val="30000"/>
              </a:spcBef>
              <a:defRPr kumimoji="1" sz="1200">
                <a:solidFill>
                  <a:schemeClr val="tx1"/>
                </a:solidFill>
                <a:latin typeface="Arial" charset="0"/>
                <a:ea typeface="ＭＳ Ｐ明朝" pitchFamily="18" charset="-128"/>
              </a:defRPr>
            </a:lvl2pPr>
            <a:lvl3pPr marL="1139825" indent="-228600" defTabSz="903288" eaLnBrk="0" hangingPunct="0">
              <a:spcBef>
                <a:spcPct val="30000"/>
              </a:spcBef>
              <a:defRPr kumimoji="1" sz="1200">
                <a:solidFill>
                  <a:schemeClr val="tx1"/>
                </a:solidFill>
                <a:latin typeface="Arial" charset="0"/>
                <a:ea typeface="ＭＳ Ｐ明朝" pitchFamily="18" charset="-128"/>
              </a:defRPr>
            </a:lvl3pPr>
            <a:lvl4pPr marL="1595438" indent="-228600" defTabSz="903288" eaLnBrk="0" hangingPunct="0">
              <a:spcBef>
                <a:spcPct val="30000"/>
              </a:spcBef>
              <a:defRPr kumimoji="1" sz="1200">
                <a:solidFill>
                  <a:schemeClr val="tx1"/>
                </a:solidFill>
                <a:latin typeface="Arial" charset="0"/>
                <a:ea typeface="ＭＳ Ｐ明朝" pitchFamily="18" charset="-128"/>
              </a:defRPr>
            </a:lvl4pPr>
            <a:lvl5pPr marL="2051050" indent="-228600" defTabSz="903288" eaLnBrk="0" hangingPunct="0">
              <a:spcBef>
                <a:spcPct val="30000"/>
              </a:spcBef>
              <a:defRPr kumimoji="1" sz="1200">
                <a:solidFill>
                  <a:schemeClr val="tx1"/>
                </a:solidFill>
                <a:latin typeface="Arial" charset="0"/>
                <a:ea typeface="ＭＳ Ｐ明朝" pitchFamily="18" charset="-128"/>
              </a:defRPr>
            </a:lvl5pPr>
            <a:lvl6pPr marL="250825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6545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265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7985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15EA5598-395F-40C8-ABFE-77453425BF22}" type="slidenum">
              <a:rPr lang="en-US" altLang="ja-JP" b="0">
                <a:solidFill>
                  <a:srgbClr val="000000"/>
                </a:solidFill>
                <a:ea typeface="ＭＳ Ｐゴシック" pitchFamily="50" charset="-128"/>
              </a:rPr>
              <a:pPr algn="r" eaLnBrk="1" hangingPunct="1">
                <a:spcBef>
                  <a:spcPct val="0"/>
                </a:spcBef>
              </a:pPr>
              <a:t>24</a:t>
            </a:fld>
            <a:endParaRPr lang="en-US" altLang="ja-JP" b="0">
              <a:solidFill>
                <a:srgbClr val="000000"/>
              </a:solidFill>
              <a:ea typeface="ＭＳ Ｐゴシック" pitchFamily="50" charset="-128"/>
            </a:endParaRPr>
          </a:p>
        </p:txBody>
      </p:sp>
      <p:sp>
        <p:nvSpPr>
          <p:cNvPr id="148483" name="Rectangle 2"/>
          <p:cNvSpPr>
            <a:spLocks noGrp="1" noRot="1" noChangeAspect="1" noChangeArrowheads="1" noTextEdit="1"/>
          </p:cNvSpPr>
          <p:nvPr>
            <p:ph type="sldImg"/>
          </p:nvPr>
        </p:nvSpPr>
        <p:spPr>
          <a:xfrm>
            <a:off x="696913" y="741363"/>
            <a:ext cx="5341937" cy="3697287"/>
          </a:xfrm>
          <a:ln/>
        </p:spPr>
      </p:sp>
      <p:sp>
        <p:nvSpPr>
          <p:cNvPr id="148484" name="Rectangle 3"/>
          <p:cNvSpPr>
            <a:spLocks noGrp="1" noChangeArrowheads="1"/>
          </p:cNvSpPr>
          <p:nvPr>
            <p:ph type="body" idx="1"/>
          </p:nvPr>
        </p:nvSpPr>
        <p:spPr>
          <a:xfrm>
            <a:off x="674048" y="4686539"/>
            <a:ext cx="5387667" cy="4439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3" tIns="45257" rIns="90513" bIns="45257"/>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a:xfrm>
            <a:off x="696913" y="741363"/>
            <a:ext cx="5341937" cy="3697287"/>
          </a:xfrm>
          <a:ln/>
        </p:spPr>
      </p:sp>
      <p:sp>
        <p:nvSpPr>
          <p:cNvPr id="1495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49508" name="スライド番号プレースホルダー 3"/>
          <p:cNvSpPr txBox="1">
            <a:spLocks noGrp="1"/>
          </p:cNvSpPr>
          <p:nvPr/>
        </p:nvSpPr>
        <p:spPr bwMode="auto">
          <a:xfrm>
            <a:off x="3814890" y="9371502"/>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4" rIns="91387" bIns="45694" anchor="b"/>
          <a:lstStyle/>
          <a:p>
            <a:pPr algn="r">
              <a:spcBef>
                <a:spcPct val="0"/>
              </a:spcBef>
            </a:pPr>
            <a:fld id="{7C5DDC33-0144-4475-8569-5761CDF012D9}" type="slidenum">
              <a:rPr lang="ja-JP" altLang="en-US" sz="1200" b="0">
                <a:solidFill>
                  <a:srgbClr val="000000"/>
                </a:solidFill>
                <a:ea typeface="ＭＳ Ｐゴシック" pitchFamily="50" charset="-128"/>
              </a:rPr>
              <a:pPr algn="r">
                <a:spcBef>
                  <a:spcPct val="0"/>
                </a:spcBef>
              </a:pPr>
              <a:t>28</a:t>
            </a:fld>
            <a:endParaRPr lang="ja-JP" altLang="en-US" sz="1200" b="0">
              <a:solidFill>
                <a:srgbClr val="000000"/>
              </a:solidFill>
              <a:ea typeface="ＭＳ Ｐゴシック"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xfrm>
            <a:off x="698500" y="741363"/>
            <a:ext cx="5340350" cy="3697287"/>
          </a:xfrm>
          <a:ln/>
        </p:spPr>
      </p:sp>
      <p:sp>
        <p:nvSpPr>
          <p:cNvPr id="15053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0532" name="スライド番号プレースホルダ 3"/>
          <p:cNvSpPr txBox="1">
            <a:spLocks noGrp="1"/>
          </p:cNvSpPr>
          <p:nvPr/>
        </p:nvSpPr>
        <p:spPr bwMode="auto">
          <a:xfrm>
            <a:off x="3814890" y="9371502"/>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4" rIns="91387" bIns="45694" anchor="b"/>
          <a:lstStyle/>
          <a:p>
            <a:pPr algn="r">
              <a:spcBef>
                <a:spcPct val="0"/>
              </a:spcBef>
            </a:pPr>
            <a:fld id="{7A307A4D-9B05-4F3E-9329-1B35526998E2}" type="slidenum">
              <a:rPr lang="ja-JP" altLang="en-US" sz="1200" b="0">
                <a:solidFill>
                  <a:srgbClr val="000000"/>
                </a:solidFill>
                <a:ea typeface="ＭＳ Ｐゴシック" pitchFamily="50" charset="-128"/>
              </a:rPr>
              <a:pPr algn="r">
                <a:spcBef>
                  <a:spcPct val="0"/>
                </a:spcBef>
              </a:pPr>
              <a:t>29</a:t>
            </a:fld>
            <a:endParaRPr lang="en-US" altLang="ja-JP" sz="1200" b="0">
              <a:solidFill>
                <a:srgbClr val="000000"/>
              </a:solidFill>
              <a:ea typeface="ＭＳ Ｐゴシック"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7C6A24E-CB51-4CAE-8F39-86A2DF094AFC}" type="slidenum">
              <a:rPr lang="ja-JP" altLang="en-US" smtClean="0">
                <a:solidFill>
                  <a:prstClr val="black"/>
                </a:solidFill>
              </a:rPr>
              <a:pPr/>
              <a:t>30</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7C6A24E-CB51-4CAE-8F39-86A2DF094AFC}" type="slidenum">
              <a:rPr lang="ja-JP" altLang="en-US" smtClean="0">
                <a:solidFill>
                  <a:prstClr val="black"/>
                </a:solidFill>
              </a:rPr>
              <a:pPr/>
              <a:t>31</a:t>
            </a:fld>
            <a:endParaRPr lang="ja-JP"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57FE6B-0987-4DCE-AC44-5EA2390F6B49}"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84410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A48F0D-4537-4DD5-A8E6-9901C4E066F8}"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7626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646D3C3-EFFF-40E8-8D82-C800B9F517D6}"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141022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a:xfrm>
            <a:off x="695325" y="739775"/>
            <a:ext cx="5345113" cy="3700463"/>
          </a:xfrm>
          <a:ln/>
        </p:spPr>
      </p:sp>
      <p:sp>
        <p:nvSpPr>
          <p:cNvPr id="7171" name="ノート プレースホルダー 2"/>
          <p:cNvSpPr>
            <a:spLocks noGrp="1"/>
          </p:cNvSpPr>
          <p:nvPr>
            <p:ph type="body" idx="1"/>
          </p:nvPr>
        </p:nvSpPr>
        <p:spPr>
          <a:xfrm>
            <a:off x="675465" y="4686552"/>
            <a:ext cx="5387982" cy="44407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4" tIns="45697" rIns="91394" bIns="45697"/>
          <a:lstStyle/>
          <a:p>
            <a:pPr eaLnBrk="1" hangingPunct="1">
              <a:spcBef>
                <a:spcPct val="0"/>
              </a:spcBef>
            </a:pPr>
            <a:endParaRPr lang="ja-JP" altLang="ja-JP" dirty="0" smtClean="0"/>
          </a:p>
        </p:txBody>
      </p:sp>
      <p:sp>
        <p:nvSpPr>
          <p:cNvPr id="8196" name="スライド番号プレースホルダー 3"/>
          <p:cNvSpPr txBox="1">
            <a:spLocks noGrp="1"/>
          </p:cNvSpPr>
          <p:nvPr/>
        </p:nvSpPr>
        <p:spPr bwMode="auto">
          <a:xfrm>
            <a:off x="3815581" y="9371515"/>
            <a:ext cx="2918621" cy="493236"/>
          </a:xfrm>
          <a:prstGeom prst="rect">
            <a:avLst/>
          </a:prstGeom>
          <a:noFill/>
          <a:ln w="9525">
            <a:noFill/>
            <a:miter lim="800000"/>
            <a:headEnd/>
            <a:tailEnd/>
          </a:ln>
        </p:spPr>
        <p:txBody>
          <a:bodyPr lIns="91394" tIns="45697" rIns="91394" bIns="45697" anchor="b"/>
          <a:lstStyle/>
          <a:p>
            <a:pPr algn="r">
              <a:spcBef>
                <a:spcPct val="0"/>
              </a:spcBef>
              <a:defRPr/>
            </a:pPr>
            <a:fld id="{7C685070-1B42-43F9-9B0D-19AFF36CAE31}" type="slidenum">
              <a:rPr lang="ja-JP" altLang="en-US" sz="1200" b="0">
                <a:solidFill>
                  <a:prstClr val="black"/>
                </a:solidFill>
                <a:latin typeface="Calibri"/>
                <a:ea typeface="ＭＳ Ｐゴシック"/>
              </a:rPr>
              <a:pPr algn="r">
                <a:spcBef>
                  <a:spcPct val="0"/>
                </a:spcBef>
                <a:defRPr/>
              </a:pPr>
              <a:t>9</a:t>
            </a:fld>
            <a:endParaRPr lang="ja-JP" altLang="en-US" sz="1200" b="0">
              <a:solidFill>
                <a:prstClr val="black"/>
              </a:solidFill>
              <a:latin typeface="Calibri"/>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6913" y="741363"/>
            <a:ext cx="5341937" cy="36988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7FD3C4-AAB1-45D5-9E9A-47F2AA024181}" type="slidenum">
              <a:rPr lang="ja-JP" altLang="en-US" smtClean="0">
                <a:solidFill>
                  <a:prstClr val="black"/>
                </a:solidFill>
              </a:rPr>
              <a:pPr>
                <a:defRPr/>
              </a:pPr>
              <a:t>11</a:t>
            </a:fld>
            <a:endParaRPr lang="ja-JP"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155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E3CEC5-EFBC-4BE7-9D61-FCDA6DB1BD20}" type="slidenum">
              <a:rPr lang="en-US" altLang="ja-JP" smtClean="0">
                <a:solidFill>
                  <a:srgbClr val="000000"/>
                </a:solidFill>
              </a:rPr>
              <a:pPr/>
              <a:t>13</a:t>
            </a:fld>
            <a:endParaRPr lang="en-US" altLang="ja-JP"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ln/>
        </p:spPr>
      </p:sp>
      <p:sp>
        <p:nvSpPr>
          <p:cNvPr id="1525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2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79E98A-EFEA-43C6-890E-787E54B85FC3}" type="slidenum">
              <a:rPr lang="en-US" altLang="ja-JP" smtClean="0">
                <a:solidFill>
                  <a:srgbClr val="000000"/>
                </a:solidFill>
              </a:rPr>
              <a:pPr/>
              <a:t>14</a:t>
            </a:fld>
            <a:endParaRPr lang="en-US" altLang="ja-JP"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a:ln/>
        </p:spPr>
      </p:sp>
      <p:sp>
        <p:nvSpPr>
          <p:cNvPr id="153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360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58DCB7-DD59-4BA3-B68B-1908875F623D}" type="slidenum">
              <a:rPr lang="en-US" altLang="ja-JP" smtClean="0">
                <a:solidFill>
                  <a:srgbClr val="000000"/>
                </a:solidFill>
              </a:rPr>
              <a:pPr/>
              <a:t>15</a:t>
            </a:fld>
            <a:endParaRPr lang="en-US" altLang="ja-JP"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a:xfrm>
            <a:off x="696913" y="742950"/>
            <a:ext cx="5341937" cy="3697288"/>
          </a:xfrm>
          <a:ln/>
        </p:spPr>
      </p:sp>
      <p:sp>
        <p:nvSpPr>
          <p:cNvPr id="1546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15462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810F7F-0447-4D1A-AC2E-41EA4922FDC2}" type="slidenum">
              <a:rPr lang="en-US" altLang="ja-JP" smtClean="0">
                <a:solidFill>
                  <a:srgbClr val="000000"/>
                </a:solidFill>
              </a:rPr>
              <a:pPr/>
              <a:t>16</a:t>
            </a:fld>
            <a:endParaRPr lang="en-US" altLang="ja-JP"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696913" y="742950"/>
            <a:ext cx="5340350" cy="3697288"/>
          </a:xfrm>
          <a:ln/>
        </p:spPr>
      </p:sp>
      <p:sp>
        <p:nvSpPr>
          <p:cNvPr id="155651" name="ノート プレースホルダ 2"/>
          <p:cNvSpPr>
            <a:spLocks noGrp="1"/>
          </p:cNvSpPr>
          <p:nvPr>
            <p:ph type="body" idx="1"/>
          </p:nvPr>
        </p:nvSpPr>
        <p:spPr>
          <a:xfrm>
            <a:off x="672477" y="4686539"/>
            <a:ext cx="5390810" cy="4439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lstStyle/>
          <a:p>
            <a:endParaRPr lang="ja-JP" altLang="en-US" smtClean="0">
              <a:latin typeface="Arial" charset="0"/>
            </a:endParaRPr>
          </a:p>
        </p:txBody>
      </p:sp>
      <p:sp>
        <p:nvSpPr>
          <p:cNvPr id="155652" name="スライド番号プレースホルダ 3"/>
          <p:cNvSpPr txBox="1">
            <a:spLocks noGrp="1"/>
          </p:cNvSpPr>
          <p:nvPr/>
        </p:nvSpPr>
        <p:spPr bwMode="auto">
          <a:xfrm>
            <a:off x="3814890" y="9371502"/>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2FA28A97-587A-4519-B11A-DE5C7F12A3E1}" type="slidenum">
              <a:rPr lang="en-US" altLang="ja-JP" b="0">
                <a:solidFill>
                  <a:srgbClr val="000000"/>
                </a:solidFill>
                <a:ea typeface="ＭＳ Ｐゴシック" pitchFamily="50" charset="-128"/>
              </a:rPr>
              <a:pPr algn="r" eaLnBrk="1" hangingPunct="1">
                <a:spcBef>
                  <a:spcPct val="0"/>
                </a:spcBef>
              </a:pPr>
              <a:t>18</a:t>
            </a:fld>
            <a:endParaRPr lang="en-US" altLang="ja-JP" b="0">
              <a:solidFill>
                <a:srgbClr val="000000"/>
              </a:solidFill>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xfrm>
            <a:off x="696913" y="742950"/>
            <a:ext cx="5341937" cy="3697288"/>
          </a:xfrm>
          <a:ln/>
        </p:spPr>
      </p:sp>
      <p:sp>
        <p:nvSpPr>
          <p:cNvPr id="15667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charset="0"/>
            </a:endParaRPr>
          </a:p>
        </p:txBody>
      </p:sp>
      <p:sp>
        <p:nvSpPr>
          <p:cNvPr id="15667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464866-E139-4FBE-BCCC-2B9B4F3F9147}" type="slidenum">
              <a:rPr lang="ja-JP" altLang="en-US" smtClean="0">
                <a:solidFill>
                  <a:srgbClr val="000000"/>
                </a:solidFill>
              </a:rPr>
              <a:pPr/>
              <a:t>20</a:t>
            </a:fld>
            <a:endParaRPr lang="en-US" altLang="ja-JP"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559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949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3849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01627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02862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9989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1194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06733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4041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377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73051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3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2005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5594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728EDC-86F4-49CA-9F05-D63F20180D3F}"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8C968A-11BA-401C-839B-4B09230FD2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11754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536" y="2130277"/>
            <a:ext cx="8418933" cy="146957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402" y="3885600"/>
            <a:ext cx="6935201" cy="17538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F3B873BD-CE33-48AE-B1C4-33A228BED86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593181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C17814D-DBC1-401A-A2FA-7822D64A7B8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701179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1877" y="4407208"/>
            <a:ext cx="8420601" cy="136222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1877" y="2907394"/>
            <a:ext cx="8420601" cy="149980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E031214-5241-44EA-9BB8-0F2271E8D57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110865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136" y="1599599"/>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3026" y="1599599"/>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2EC793E7-0348-4CD4-B144-F0D7341265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86340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136" y="1534586"/>
            <a:ext cx="4377845" cy="64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136" y="2175636"/>
            <a:ext cx="4377845"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359" y="1534586"/>
            <a:ext cx="4379513" cy="64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359" y="2175636"/>
            <a:ext cx="4379513"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A0E76626-993D-4C65-B72F-F68C856E4B3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80221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CEC5FDC7-8824-4B70-A797-3E205427650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000859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85981FEF-EDB6-47B5-B3B2-7DE5D903CE5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405063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34" y="273660"/>
            <a:ext cx="3259211" cy="1161143"/>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711" y="273659"/>
            <a:ext cx="5538158"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134" y="1434798"/>
            <a:ext cx="3259211" cy="4691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5C9B3320-F5F5-45D8-84FC-10DFF329576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9337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BE21F0-DF71-4024-A790-C3586E0D19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9531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2194" y="4800301"/>
            <a:ext cx="5943266" cy="566963"/>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2194" y="612324"/>
            <a:ext cx="5943266" cy="4115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2194" y="5367265"/>
            <a:ext cx="5943266"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C0E897D-FFDC-433D-9DF8-1520B42A767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406375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D2F4E040-2DE6-4F02-B363-6CCC108195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609493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33" y="275169"/>
            <a:ext cx="2228935" cy="585107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134" y="275169"/>
            <a:ext cx="6526757" cy="585107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7B11631-CFC9-4B45-979A-8D618C3790F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871799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489" y="2130428"/>
            <a:ext cx="8421024"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658" y="3886200"/>
            <a:ext cx="69326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4FD283-74D1-4815-8B90-DFC9374AFC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1038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3C0933-ECE3-4A9F-B867-AC794293DC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6069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4" y="4406903"/>
            <a:ext cx="8419344"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4" y="2906713"/>
            <a:ext cx="84193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61953C-C2D3-4022-B879-F351377FAD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7726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53" y="1600203"/>
            <a:ext cx="43759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2792" y="1600203"/>
            <a:ext cx="43776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73C83E-1607-43AC-84A0-939C0170F6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882861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53" y="1535113"/>
            <a:ext cx="43759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53" y="2174875"/>
            <a:ext cx="43759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792" y="1535113"/>
            <a:ext cx="43776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792" y="2174875"/>
            <a:ext cx="43776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DBF646-8CBB-4CD9-A4C5-C0BA48BD85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14514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E270A34-48EA-4B1D-A7FC-1F76A0E600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42324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CA402E-C562-49BF-A56B-5BB9A57B55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1614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CC6575-26B5-4743-A5E6-8439C3B275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7268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52" y="273050"/>
            <a:ext cx="32588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04" y="273053"/>
            <a:ext cx="553674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52" y="1435103"/>
            <a:ext cx="32588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70B1AC-31F4-461A-BC6A-3B1C88F13E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09766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892" y="4800600"/>
            <a:ext cx="5943264"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892" y="612775"/>
            <a:ext cx="59432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892" y="5367338"/>
            <a:ext cx="59432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F23C55-E083-4BBC-8A92-FC244E3BF6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003570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8FE062-88E8-4A39-B2D1-8A53824700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80999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985" y="274641"/>
            <a:ext cx="222746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53" y="274641"/>
            <a:ext cx="6526167"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123BD-B676-4281-8C68-C29E2F241A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85704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54" y="274638"/>
            <a:ext cx="8914895"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53" y="1600200"/>
            <a:ext cx="4375976"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32792" y="1600200"/>
            <a:ext cx="4377656"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53" y="3938591"/>
            <a:ext cx="4375976"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32792" y="3938591"/>
            <a:ext cx="4377656"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D88A6A-1018-4F86-868B-4940A613B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694698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54" y="274638"/>
            <a:ext cx="8914895"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53" y="1600203"/>
            <a:ext cx="4375976"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32792" y="1600200"/>
            <a:ext cx="4377656"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32792" y="3938591"/>
            <a:ext cx="4377656"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A24C6FB-3C79-4DF3-A19E-28D25BC42B1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1950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6" y="2130430"/>
            <a:ext cx="8420099"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1" cy="1752600"/>
          </a:xfrm>
        </p:spPr>
        <p:txBody>
          <a:bodyPr/>
          <a:lstStyle>
            <a:lvl1pPr marL="0" indent="0" algn="ctr">
              <a:buNone/>
              <a:defRPr>
                <a:solidFill>
                  <a:schemeClr val="tx1">
                    <a:tint val="75000"/>
                  </a:schemeClr>
                </a:solidFill>
              </a:defRPr>
            </a:lvl1pPr>
            <a:lvl2pPr marL="468910" indent="0" algn="ctr">
              <a:buNone/>
              <a:defRPr>
                <a:solidFill>
                  <a:schemeClr val="tx1">
                    <a:tint val="75000"/>
                  </a:schemeClr>
                </a:solidFill>
              </a:defRPr>
            </a:lvl2pPr>
            <a:lvl3pPr marL="937823" indent="0" algn="ctr">
              <a:buNone/>
              <a:defRPr>
                <a:solidFill>
                  <a:schemeClr val="tx1">
                    <a:tint val="75000"/>
                  </a:schemeClr>
                </a:solidFill>
              </a:defRPr>
            </a:lvl3pPr>
            <a:lvl4pPr marL="1406732" indent="0" algn="ctr">
              <a:buNone/>
              <a:defRPr>
                <a:solidFill>
                  <a:schemeClr val="tx1">
                    <a:tint val="75000"/>
                  </a:schemeClr>
                </a:solidFill>
              </a:defRPr>
            </a:lvl4pPr>
            <a:lvl5pPr marL="1875645" indent="0" algn="ctr">
              <a:buNone/>
              <a:defRPr>
                <a:solidFill>
                  <a:schemeClr val="tx1">
                    <a:tint val="75000"/>
                  </a:schemeClr>
                </a:solidFill>
              </a:defRPr>
            </a:lvl5pPr>
            <a:lvl6pPr marL="2344556" indent="0" algn="ctr">
              <a:buNone/>
              <a:defRPr>
                <a:solidFill>
                  <a:schemeClr val="tx1">
                    <a:tint val="75000"/>
                  </a:schemeClr>
                </a:solidFill>
              </a:defRPr>
            </a:lvl6pPr>
            <a:lvl7pPr marL="2813468" indent="0" algn="ctr">
              <a:buNone/>
              <a:defRPr>
                <a:solidFill>
                  <a:schemeClr val="tx1">
                    <a:tint val="75000"/>
                  </a:schemeClr>
                </a:solidFill>
              </a:defRPr>
            </a:lvl7pPr>
            <a:lvl8pPr marL="3282380" indent="0" algn="ctr">
              <a:buNone/>
              <a:defRPr>
                <a:solidFill>
                  <a:schemeClr val="tx1">
                    <a:tint val="75000"/>
                  </a:schemeClr>
                </a:solidFill>
              </a:defRPr>
            </a:lvl8pPr>
            <a:lvl9pPr marL="375129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76206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3702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3" y="4406909"/>
            <a:ext cx="8420099" cy="1362075"/>
          </a:xfrm>
        </p:spPr>
        <p:txBody>
          <a:bodyPr anchor="t"/>
          <a:lstStyle>
            <a:lvl1pPr algn="l">
              <a:defRPr sz="41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3" y="2906713"/>
            <a:ext cx="8420099" cy="1500187"/>
          </a:xfrm>
        </p:spPr>
        <p:txBody>
          <a:bodyPr anchor="b"/>
          <a:lstStyle>
            <a:lvl1pPr marL="0" indent="0">
              <a:buNone/>
              <a:defRPr sz="2100">
                <a:solidFill>
                  <a:schemeClr val="tx1">
                    <a:tint val="75000"/>
                  </a:schemeClr>
                </a:solidFill>
              </a:defRPr>
            </a:lvl1pPr>
            <a:lvl2pPr marL="468910" indent="0">
              <a:buNone/>
              <a:defRPr sz="1800">
                <a:solidFill>
                  <a:schemeClr val="tx1">
                    <a:tint val="75000"/>
                  </a:schemeClr>
                </a:solidFill>
              </a:defRPr>
            </a:lvl2pPr>
            <a:lvl3pPr marL="937823" indent="0">
              <a:buNone/>
              <a:defRPr sz="1600">
                <a:solidFill>
                  <a:schemeClr val="tx1">
                    <a:tint val="75000"/>
                  </a:schemeClr>
                </a:solidFill>
              </a:defRPr>
            </a:lvl3pPr>
            <a:lvl4pPr marL="1406732" indent="0">
              <a:buNone/>
              <a:defRPr sz="1400">
                <a:solidFill>
                  <a:schemeClr val="tx1">
                    <a:tint val="75000"/>
                  </a:schemeClr>
                </a:solidFill>
              </a:defRPr>
            </a:lvl4pPr>
            <a:lvl5pPr marL="1875645" indent="0">
              <a:buNone/>
              <a:defRPr sz="1400">
                <a:solidFill>
                  <a:schemeClr val="tx1">
                    <a:tint val="75000"/>
                  </a:schemeClr>
                </a:solidFill>
              </a:defRPr>
            </a:lvl5pPr>
            <a:lvl6pPr marL="2344556" indent="0">
              <a:buNone/>
              <a:defRPr sz="1400">
                <a:solidFill>
                  <a:schemeClr val="tx1">
                    <a:tint val="75000"/>
                  </a:schemeClr>
                </a:solidFill>
              </a:defRPr>
            </a:lvl6pPr>
            <a:lvl7pPr marL="2813468" indent="0">
              <a:buNone/>
              <a:defRPr sz="1400">
                <a:solidFill>
                  <a:schemeClr val="tx1">
                    <a:tint val="75000"/>
                  </a:schemeClr>
                </a:solidFill>
              </a:defRPr>
            </a:lvl7pPr>
            <a:lvl8pPr marL="3282380" indent="0">
              <a:buNone/>
              <a:defRPr sz="1400">
                <a:solidFill>
                  <a:schemeClr val="tx1">
                    <a:tint val="75000"/>
                  </a:schemeClr>
                </a:solidFill>
              </a:defRPr>
            </a:lvl8pPr>
            <a:lvl9pPr marL="375129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73320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298" y="1600207"/>
            <a:ext cx="4375150" cy="4525963"/>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2" y="1600207"/>
            <a:ext cx="4375150" cy="4525963"/>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425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24D8A7-85DD-4932-A0AB-DD14787C91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9973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1" cy="639762"/>
          </a:xfrm>
        </p:spPr>
        <p:txBody>
          <a:bodyPr anchor="b"/>
          <a:lstStyle>
            <a:lvl1pPr marL="0" indent="0">
              <a:buNone/>
              <a:defRPr sz="2500" b="1"/>
            </a:lvl1pPr>
            <a:lvl2pPr marL="468910" indent="0">
              <a:buNone/>
              <a:defRPr sz="2100" b="1"/>
            </a:lvl2pPr>
            <a:lvl3pPr marL="937823" indent="0">
              <a:buNone/>
              <a:defRPr sz="1800" b="1"/>
            </a:lvl3pPr>
            <a:lvl4pPr marL="1406732" indent="0">
              <a:buNone/>
              <a:defRPr sz="1600" b="1"/>
            </a:lvl4pPr>
            <a:lvl5pPr marL="1875645" indent="0">
              <a:buNone/>
              <a:defRPr sz="1600" b="1"/>
            </a:lvl5pPr>
            <a:lvl6pPr marL="2344556" indent="0">
              <a:buNone/>
              <a:defRPr sz="1600" b="1"/>
            </a:lvl6pPr>
            <a:lvl7pPr marL="2813468" indent="0">
              <a:buNone/>
              <a:defRPr sz="1600" b="1"/>
            </a:lvl7pPr>
            <a:lvl8pPr marL="3282380" indent="0">
              <a:buNone/>
              <a:defRPr sz="1600" b="1"/>
            </a:lvl8pPr>
            <a:lvl9pPr marL="375129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1" cy="39512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500" b="1"/>
            </a:lvl1pPr>
            <a:lvl2pPr marL="468910" indent="0">
              <a:buNone/>
              <a:defRPr sz="2100" b="1"/>
            </a:lvl2pPr>
            <a:lvl3pPr marL="937823" indent="0">
              <a:buNone/>
              <a:defRPr sz="1800" b="1"/>
            </a:lvl3pPr>
            <a:lvl4pPr marL="1406732" indent="0">
              <a:buNone/>
              <a:defRPr sz="1600" b="1"/>
            </a:lvl4pPr>
            <a:lvl5pPr marL="1875645" indent="0">
              <a:buNone/>
              <a:defRPr sz="1600" b="1"/>
            </a:lvl5pPr>
            <a:lvl6pPr marL="2344556" indent="0">
              <a:buNone/>
              <a:defRPr sz="1600" b="1"/>
            </a:lvl6pPr>
            <a:lvl7pPr marL="2813468" indent="0">
              <a:buNone/>
              <a:defRPr sz="1600" b="1"/>
            </a:lvl7pPr>
            <a:lvl8pPr marL="3282380" indent="0">
              <a:buNone/>
              <a:defRPr sz="1600" b="1"/>
            </a:lvl8pPr>
            <a:lvl9pPr marL="375129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11937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47774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68303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7" y="273052"/>
            <a:ext cx="3259006" cy="1162050"/>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9"/>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7" y="1435107"/>
            <a:ext cx="3259006" cy="4691063"/>
          </a:xfrm>
        </p:spPr>
        <p:txBody>
          <a:bodyPr/>
          <a:lstStyle>
            <a:lvl1pPr marL="0" indent="0">
              <a:buNone/>
              <a:defRPr sz="1400"/>
            </a:lvl1pPr>
            <a:lvl2pPr marL="468910" indent="0">
              <a:buNone/>
              <a:defRPr sz="1200"/>
            </a:lvl2pPr>
            <a:lvl3pPr marL="937823" indent="0">
              <a:buNone/>
              <a:defRPr sz="1000"/>
            </a:lvl3pPr>
            <a:lvl4pPr marL="1406732" indent="0">
              <a:buNone/>
              <a:defRPr sz="1000"/>
            </a:lvl4pPr>
            <a:lvl5pPr marL="1875645" indent="0">
              <a:buNone/>
              <a:defRPr sz="1000"/>
            </a:lvl5pPr>
            <a:lvl6pPr marL="2344556" indent="0">
              <a:buNone/>
              <a:defRPr sz="1000"/>
            </a:lvl6pPr>
            <a:lvl7pPr marL="2813468" indent="0">
              <a:buNone/>
              <a:defRPr sz="1000"/>
            </a:lvl7pPr>
            <a:lvl8pPr marL="3282380" indent="0">
              <a:buNone/>
              <a:defRPr sz="1000"/>
            </a:lvl8pPr>
            <a:lvl9pPr marL="3751291"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0555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9" y="4800602"/>
            <a:ext cx="5943600" cy="566738"/>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9" y="612775"/>
            <a:ext cx="5943600" cy="4114800"/>
          </a:xfrm>
        </p:spPr>
        <p:txBody>
          <a:bodyPr/>
          <a:lstStyle>
            <a:lvl1pPr marL="0" indent="0">
              <a:buNone/>
              <a:defRPr sz="3300"/>
            </a:lvl1pPr>
            <a:lvl2pPr marL="468910" indent="0">
              <a:buNone/>
              <a:defRPr sz="2900"/>
            </a:lvl2pPr>
            <a:lvl3pPr marL="937823" indent="0">
              <a:buNone/>
              <a:defRPr sz="2500"/>
            </a:lvl3pPr>
            <a:lvl4pPr marL="1406732" indent="0">
              <a:buNone/>
              <a:defRPr sz="2100"/>
            </a:lvl4pPr>
            <a:lvl5pPr marL="1875645" indent="0">
              <a:buNone/>
              <a:defRPr sz="2100"/>
            </a:lvl5pPr>
            <a:lvl6pPr marL="2344556" indent="0">
              <a:buNone/>
              <a:defRPr sz="2100"/>
            </a:lvl6pPr>
            <a:lvl7pPr marL="2813468" indent="0">
              <a:buNone/>
              <a:defRPr sz="2100"/>
            </a:lvl7pPr>
            <a:lvl8pPr marL="3282380" indent="0">
              <a:buNone/>
              <a:defRPr sz="2100"/>
            </a:lvl8pPr>
            <a:lvl9pPr marL="3751291" indent="0">
              <a:buNone/>
              <a:defRPr sz="2100"/>
            </a:lvl9pPr>
          </a:lstStyle>
          <a:p>
            <a:endParaRPr kumimoji="1" lang="ja-JP" altLang="en-US"/>
          </a:p>
        </p:txBody>
      </p:sp>
      <p:sp>
        <p:nvSpPr>
          <p:cNvPr id="4" name="テキスト プレースホルダ 3"/>
          <p:cNvSpPr>
            <a:spLocks noGrp="1"/>
          </p:cNvSpPr>
          <p:nvPr>
            <p:ph type="body" sz="half" idx="2"/>
          </p:nvPr>
        </p:nvSpPr>
        <p:spPr>
          <a:xfrm>
            <a:off x="1941649" y="5367340"/>
            <a:ext cx="5943600" cy="804862"/>
          </a:xfrm>
        </p:spPr>
        <p:txBody>
          <a:bodyPr/>
          <a:lstStyle>
            <a:lvl1pPr marL="0" indent="0">
              <a:buNone/>
              <a:defRPr sz="1400"/>
            </a:lvl1pPr>
            <a:lvl2pPr marL="468910" indent="0">
              <a:buNone/>
              <a:defRPr sz="1200"/>
            </a:lvl2pPr>
            <a:lvl3pPr marL="937823" indent="0">
              <a:buNone/>
              <a:defRPr sz="1000"/>
            </a:lvl3pPr>
            <a:lvl4pPr marL="1406732" indent="0">
              <a:buNone/>
              <a:defRPr sz="1000"/>
            </a:lvl4pPr>
            <a:lvl5pPr marL="1875645" indent="0">
              <a:buNone/>
              <a:defRPr sz="1000"/>
            </a:lvl5pPr>
            <a:lvl6pPr marL="2344556" indent="0">
              <a:buNone/>
              <a:defRPr sz="1000"/>
            </a:lvl6pPr>
            <a:lvl7pPr marL="2813468" indent="0">
              <a:buNone/>
              <a:defRPr sz="1000"/>
            </a:lvl7pPr>
            <a:lvl8pPr marL="3282380" indent="0">
              <a:buNone/>
              <a:defRPr sz="1000"/>
            </a:lvl8pPr>
            <a:lvl9pPr marL="3751291"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5926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21137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6" y="274647"/>
            <a:ext cx="2228851"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7"/>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39549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2312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9288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382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2F09B6-FB78-4172-B0BB-A9D3E1C12E4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141216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50456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29942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45350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6723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85325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55740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83304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53DD3F-3885-4EEF-B791-D4A572C341DC}"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F09DD9-8EE5-4429-A2C0-F42734B0FF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64237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195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6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E413AC-6866-4FB0-BA3C-C7BA0A4FF0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88471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44558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88799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82983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21167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39832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23446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98070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93101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0C9C95-FE59-4E9A-BABD-9F9CDDB36DE4}"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87E99D0-ACFE-4FAB-B471-99A53D7B9D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71521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538" y="2130281"/>
            <a:ext cx="8418933" cy="146957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406" y="3885604"/>
            <a:ext cx="6935201" cy="1753809"/>
          </a:xfrm>
        </p:spPr>
        <p:txBody>
          <a:bodyPr/>
          <a:lstStyle>
            <a:lvl1pPr marL="0" indent="0" algn="ctr">
              <a:buNone/>
              <a:defRPr/>
            </a:lvl1pPr>
            <a:lvl2pPr marL="457143" indent="0" algn="ctr">
              <a:buNone/>
              <a:defRPr/>
            </a:lvl2pPr>
            <a:lvl3pPr marL="914284" indent="0" algn="ctr">
              <a:buNone/>
              <a:defRPr/>
            </a:lvl3pPr>
            <a:lvl4pPr marL="1371427" indent="0" algn="ctr">
              <a:buNone/>
              <a:defRPr/>
            </a:lvl4pPr>
            <a:lvl5pPr marL="1828569" indent="0" algn="ctr">
              <a:buNone/>
              <a:defRPr/>
            </a:lvl5pPr>
            <a:lvl6pPr marL="2285711" indent="0" algn="ctr">
              <a:buNone/>
              <a:defRPr/>
            </a:lvl6pPr>
            <a:lvl7pPr marL="2742853" indent="0" algn="ctr">
              <a:buNone/>
              <a:defRPr/>
            </a:lvl7pPr>
            <a:lvl8pPr marL="3199996" indent="0" algn="ctr">
              <a:buNone/>
              <a:defRPr/>
            </a:lvl8pPr>
            <a:lvl9pPr marL="3657138"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0D8916D3-ECAB-47DA-9D8A-14B45BCEA6CB}" type="slidenum">
              <a:rPr lang="en-US" altLang="ja-JP"/>
              <a:pPr>
                <a:defRPr/>
              </a:pPr>
              <a:t>‹#›</a:t>
            </a:fld>
            <a:endParaRPr lang="en-US" altLang="ja-JP"/>
          </a:p>
        </p:txBody>
      </p:sp>
    </p:spTree>
    <p:extLst>
      <p:ext uri="{BB962C8B-B14F-4D97-AF65-F5344CB8AC3E}">
        <p14:creationId xmlns:p14="http://schemas.microsoft.com/office/powerpoint/2010/main" val="88323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46B423-90D9-4853-83D0-37884679ECB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49036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8ACCA950-9527-4FD1-827E-51E72413E22B}" type="slidenum">
              <a:rPr lang="en-US" altLang="ja-JP"/>
              <a:pPr>
                <a:defRPr/>
              </a:pPr>
              <a:t>‹#›</a:t>
            </a:fld>
            <a:endParaRPr lang="en-US" altLang="ja-JP"/>
          </a:p>
        </p:txBody>
      </p:sp>
    </p:spTree>
    <p:extLst>
      <p:ext uri="{BB962C8B-B14F-4D97-AF65-F5344CB8AC3E}">
        <p14:creationId xmlns:p14="http://schemas.microsoft.com/office/powerpoint/2010/main" val="38248875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1879" y="4407212"/>
            <a:ext cx="8420601" cy="136222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1879" y="2907396"/>
            <a:ext cx="8420601" cy="1499809"/>
          </a:xfrm>
        </p:spPr>
        <p:txBody>
          <a:bodyPr anchor="b"/>
          <a:lstStyle>
            <a:lvl1pPr marL="0" indent="0">
              <a:buNone/>
              <a:defRPr sz="2000"/>
            </a:lvl1pPr>
            <a:lvl2pPr marL="457143" indent="0">
              <a:buNone/>
              <a:defRPr sz="1800"/>
            </a:lvl2pPr>
            <a:lvl3pPr marL="914284" indent="0">
              <a:buNone/>
              <a:defRPr sz="1600"/>
            </a:lvl3pPr>
            <a:lvl4pPr marL="1371427" indent="0">
              <a:buNone/>
              <a:defRPr sz="1400"/>
            </a:lvl4pPr>
            <a:lvl5pPr marL="1828569" indent="0">
              <a:buNone/>
              <a:defRPr sz="1400"/>
            </a:lvl5pPr>
            <a:lvl6pPr marL="2285711" indent="0">
              <a:buNone/>
              <a:defRPr sz="1400"/>
            </a:lvl6pPr>
            <a:lvl7pPr marL="2742853" indent="0">
              <a:buNone/>
              <a:defRPr sz="1400"/>
            </a:lvl7pPr>
            <a:lvl8pPr marL="3199996" indent="0">
              <a:buNone/>
              <a:defRPr sz="1400"/>
            </a:lvl8pPr>
            <a:lvl9pPr marL="3657138"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825CC4BC-1200-4A8E-8301-00EE5CFDA502}" type="slidenum">
              <a:rPr lang="en-US" altLang="ja-JP"/>
              <a:pPr>
                <a:defRPr/>
              </a:pPr>
              <a:t>‹#›</a:t>
            </a:fld>
            <a:endParaRPr lang="en-US" altLang="ja-JP"/>
          </a:p>
        </p:txBody>
      </p:sp>
    </p:spTree>
    <p:extLst>
      <p:ext uri="{BB962C8B-B14F-4D97-AF65-F5344CB8AC3E}">
        <p14:creationId xmlns:p14="http://schemas.microsoft.com/office/powerpoint/2010/main" val="4112322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138" y="1599601"/>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3026" y="1599601"/>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3478DD2A-15AC-474E-BCE7-0FD24ACC422B}" type="slidenum">
              <a:rPr lang="en-US" altLang="ja-JP"/>
              <a:pPr>
                <a:defRPr/>
              </a:pPr>
              <a:t>‹#›</a:t>
            </a:fld>
            <a:endParaRPr lang="en-US" altLang="ja-JP"/>
          </a:p>
        </p:txBody>
      </p:sp>
    </p:spTree>
    <p:extLst>
      <p:ext uri="{BB962C8B-B14F-4D97-AF65-F5344CB8AC3E}">
        <p14:creationId xmlns:p14="http://schemas.microsoft.com/office/powerpoint/2010/main" val="24173584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138" y="1534588"/>
            <a:ext cx="4377845" cy="641047"/>
          </a:xfrm>
        </p:spPr>
        <p:txBody>
          <a:bodyPr anchor="b"/>
          <a:lstStyle>
            <a:lvl1pPr marL="0" indent="0">
              <a:buNone/>
              <a:defRPr sz="2400" b="1"/>
            </a:lvl1pPr>
            <a:lvl2pPr marL="457143" indent="0">
              <a:buNone/>
              <a:defRPr sz="2000" b="1"/>
            </a:lvl2pPr>
            <a:lvl3pPr marL="914284" indent="0">
              <a:buNone/>
              <a:defRPr sz="1800" b="1"/>
            </a:lvl3pPr>
            <a:lvl4pPr marL="1371427" indent="0">
              <a:buNone/>
              <a:defRPr sz="1600" b="1"/>
            </a:lvl4pPr>
            <a:lvl5pPr marL="1828569" indent="0">
              <a:buNone/>
              <a:defRPr sz="1600" b="1"/>
            </a:lvl5pPr>
            <a:lvl6pPr marL="2285711" indent="0">
              <a:buNone/>
              <a:defRPr sz="1600" b="1"/>
            </a:lvl6pPr>
            <a:lvl7pPr marL="2742853"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138" y="2175640"/>
            <a:ext cx="4377845"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361" y="1534588"/>
            <a:ext cx="4379513" cy="641047"/>
          </a:xfrm>
        </p:spPr>
        <p:txBody>
          <a:bodyPr anchor="b"/>
          <a:lstStyle>
            <a:lvl1pPr marL="0" indent="0">
              <a:buNone/>
              <a:defRPr sz="2400" b="1"/>
            </a:lvl1pPr>
            <a:lvl2pPr marL="457143" indent="0">
              <a:buNone/>
              <a:defRPr sz="2000" b="1"/>
            </a:lvl2pPr>
            <a:lvl3pPr marL="914284" indent="0">
              <a:buNone/>
              <a:defRPr sz="1800" b="1"/>
            </a:lvl3pPr>
            <a:lvl4pPr marL="1371427" indent="0">
              <a:buNone/>
              <a:defRPr sz="1600" b="1"/>
            </a:lvl4pPr>
            <a:lvl5pPr marL="1828569" indent="0">
              <a:buNone/>
              <a:defRPr sz="1600" b="1"/>
            </a:lvl5pPr>
            <a:lvl6pPr marL="2285711" indent="0">
              <a:buNone/>
              <a:defRPr sz="1600" b="1"/>
            </a:lvl6pPr>
            <a:lvl7pPr marL="2742853"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361" y="2175640"/>
            <a:ext cx="4379513"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CF785674-C927-4782-AA15-D9F25B3DA3D9}" type="slidenum">
              <a:rPr lang="en-US" altLang="ja-JP"/>
              <a:pPr>
                <a:defRPr/>
              </a:pPr>
              <a:t>‹#›</a:t>
            </a:fld>
            <a:endParaRPr lang="en-US" altLang="ja-JP"/>
          </a:p>
        </p:txBody>
      </p:sp>
    </p:spTree>
    <p:extLst>
      <p:ext uri="{BB962C8B-B14F-4D97-AF65-F5344CB8AC3E}">
        <p14:creationId xmlns:p14="http://schemas.microsoft.com/office/powerpoint/2010/main" val="3977006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0567D285-B4AE-41DC-8A39-25A1F3AB90C3}" type="slidenum">
              <a:rPr lang="en-US" altLang="ja-JP"/>
              <a:pPr>
                <a:defRPr/>
              </a:pPr>
              <a:t>‹#›</a:t>
            </a:fld>
            <a:endParaRPr lang="en-US" altLang="ja-JP"/>
          </a:p>
        </p:txBody>
      </p:sp>
    </p:spTree>
    <p:extLst>
      <p:ext uri="{BB962C8B-B14F-4D97-AF65-F5344CB8AC3E}">
        <p14:creationId xmlns:p14="http://schemas.microsoft.com/office/powerpoint/2010/main" val="310761524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6DCA22DF-B8C1-4329-A448-1E547B8AE82F}" type="slidenum">
              <a:rPr lang="en-US" altLang="ja-JP"/>
              <a:pPr>
                <a:defRPr/>
              </a:pPr>
              <a:t>‹#›</a:t>
            </a:fld>
            <a:endParaRPr lang="en-US" altLang="ja-JP"/>
          </a:p>
        </p:txBody>
      </p:sp>
    </p:spTree>
    <p:extLst>
      <p:ext uri="{BB962C8B-B14F-4D97-AF65-F5344CB8AC3E}">
        <p14:creationId xmlns:p14="http://schemas.microsoft.com/office/powerpoint/2010/main" val="7452112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36" y="273659"/>
            <a:ext cx="3259211" cy="1161143"/>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713" y="273657"/>
            <a:ext cx="5538158"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136" y="1434798"/>
            <a:ext cx="3259211" cy="4691440"/>
          </a:xfrm>
        </p:spPr>
        <p:txBody>
          <a:bodyPr/>
          <a:lstStyle>
            <a:lvl1pPr marL="0" indent="0">
              <a:buNone/>
              <a:defRPr sz="1400"/>
            </a:lvl1pPr>
            <a:lvl2pPr marL="457143" indent="0">
              <a:buNone/>
              <a:defRPr sz="1200"/>
            </a:lvl2pPr>
            <a:lvl3pPr marL="914284" indent="0">
              <a:buNone/>
              <a:defRPr sz="1000"/>
            </a:lvl3pPr>
            <a:lvl4pPr marL="1371427" indent="0">
              <a:buNone/>
              <a:defRPr sz="900"/>
            </a:lvl4pPr>
            <a:lvl5pPr marL="1828569" indent="0">
              <a:buNone/>
              <a:defRPr sz="900"/>
            </a:lvl5pPr>
            <a:lvl6pPr marL="2285711" indent="0">
              <a:buNone/>
              <a:defRPr sz="900"/>
            </a:lvl6pPr>
            <a:lvl7pPr marL="2742853"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641C81F1-643C-4C4B-8B89-6CEF1D31AE3C}" type="slidenum">
              <a:rPr lang="en-US" altLang="ja-JP"/>
              <a:pPr>
                <a:defRPr/>
              </a:pPr>
              <a:t>‹#›</a:t>
            </a:fld>
            <a:endParaRPr lang="en-US" altLang="ja-JP"/>
          </a:p>
        </p:txBody>
      </p:sp>
    </p:spTree>
    <p:extLst>
      <p:ext uri="{BB962C8B-B14F-4D97-AF65-F5344CB8AC3E}">
        <p14:creationId xmlns:p14="http://schemas.microsoft.com/office/powerpoint/2010/main" val="4270894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2196" y="4800307"/>
            <a:ext cx="5943266" cy="566963"/>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2196" y="612326"/>
            <a:ext cx="5943266" cy="4115405"/>
          </a:xfrm>
        </p:spPr>
        <p:txBody>
          <a:bodyPr/>
          <a:lstStyle>
            <a:lvl1pPr marL="0" indent="0">
              <a:buNone/>
              <a:defRPr sz="3200"/>
            </a:lvl1pPr>
            <a:lvl2pPr marL="457143" indent="0">
              <a:buNone/>
              <a:defRPr sz="2800"/>
            </a:lvl2pPr>
            <a:lvl3pPr marL="914284" indent="0">
              <a:buNone/>
              <a:defRPr sz="2400"/>
            </a:lvl3pPr>
            <a:lvl4pPr marL="1371427" indent="0">
              <a:buNone/>
              <a:defRPr sz="2000"/>
            </a:lvl4pPr>
            <a:lvl5pPr marL="1828569" indent="0">
              <a:buNone/>
              <a:defRPr sz="2000"/>
            </a:lvl5pPr>
            <a:lvl6pPr marL="2285711" indent="0">
              <a:buNone/>
              <a:defRPr sz="2000"/>
            </a:lvl6pPr>
            <a:lvl7pPr marL="2742853" indent="0">
              <a:buNone/>
              <a:defRPr sz="2000"/>
            </a:lvl7pPr>
            <a:lvl8pPr marL="3199996" indent="0">
              <a:buNone/>
              <a:defRPr sz="2000"/>
            </a:lvl8pPr>
            <a:lvl9pPr marL="365713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2196" y="5367271"/>
            <a:ext cx="5943266" cy="804333"/>
          </a:xfrm>
        </p:spPr>
        <p:txBody>
          <a:bodyPr/>
          <a:lstStyle>
            <a:lvl1pPr marL="0" indent="0">
              <a:buNone/>
              <a:defRPr sz="1400"/>
            </a:lvl1pPr>
            <a:lvl2pPr marL="457143" indent="0">
              <a:buNone/>
              <a:defRPr sz="1200"/>
            </a:lvl2pPr>
            <a:lvl3pPr marL="914284" indent="0">
              <a:buNone/>
              <a:defRPr sz="1000"/>
            </a:lvl3pPr>
            <a:lvl4pPr marL="1371427" indent="0">
              <a:buNone/>
              <a:defRPr sz="900"/>
            </a:lvl4pPr>
            <a:lvl5pPr marL="1828569" indent="0">
              <a:buNone/>
              <a:defRPr sz="900"/>
            </a:lvl5pPr>
            <a:lvl6pPr marL="2285711" indent="0">
              <a:buNone/>
              <a:defRPr sz="900"/>
            </a:lvl6pPr>
            <a:lvl7pPr marL="2742853"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6B9CCFBF-A34F-4F2F-B02B-D1238991DC50}" type="slidenum">
              <a:rPr lang="en-US" altLang="ja-JP"/>
              <a:pPr>
                <a:defRPr/>
              </a:pPr>
              <a:t>‹#›</a:t>
            </a:fld>
            <a:endParaRPr lang="en-US" altLang="ja-JP"/>
          </a:p>
        </p:txBody>
      </p:sp>
    </p:spTree>
    <p:extLst>
      <p:ext uri="{BB962C8B-B14F-4D97-AF65-F5344CB8AC3E}">
        <p14:creationId xmlns:p14="http://schemas.microsoft.com/office/powerpoint/2010/main" val="41830233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353224CF-CAA3-4EEE-808C-75AD0460FFB8}" type="slidenum">
              <a:rPr lang="en-US" altLang="ja-JP"/>
              <a:pPr>
                <a:defRPr/>
              </a:pPr>
              <a:t>‹#›</a:t>
            </a:fld>
            <a:endParaRPr lang="en-US" altLang="ja-JP"/>
          </a:p>
        </p:txBody>
      </p:sp>
    </p:spTree>
    <p:extLst>
      <p:ext uri="{BB962C8B-B14F-4D97-AF65-F5344CB8AC3E}">
        <p14:creationId xmlns:p14="http://schemas.microsoft.com/office/powerpoint/2010/main" val="18524415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35" y="275169"/>
            <a:ext cx="2228935" cy="585107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138" y="275169"/>
            <a:ext cx="6526757" cy="585107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3383AF04-6FD8-4A99-B141-69CAA9218204}" type="slidenum">
              <a:rPr lang="en-US" altLang="ja-JP"/>
              <a:pPr>
                <a:defRPr/>
              </a:pPr>
              <a:t>‹#›</a:t>
            </a:fld>
            <a:endParaRPr lang="en-US" altLang="ja-JP"/>
          </a:p>
        </p:txBody>
      </p:sp>
    </p:spTree>
    <p:extLst>
      <p:ext uri="{BB962C8B-B14F-4D97-AF65-F5344CB8AC3E}">
        <p14:creationId xmlns:p14="http://schemas.microsoft.com/office/powerpoint/2010/main" val="285505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1555AA-7F13-41B9-96EC-453ECEEAAC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76791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538" y="2130281"/>
            <a:ext cx="8418933" cy="146957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406" y="3885604"/>
            <a:ext cx="6935201" cy="1753809"/>
          </a:xfrm>
        </p:spPr>
        <p:txBody>
          <a:bodyPr/>
          <a:lstStyle>
            <a:lvl1pPr marL="0" indent="0" algn="ctr">
              <a:buNone/>
              <a:defRPr/>
            </a:lvl1pPr>
            <a:lvl2pPr marL="457143" indent="0" algn="ctr">
              <a:buNone/>
              <a:defRPr/>
            </a:lvl2pPr>
            <a:lvl3pPr marL="914284" indent="0" algn="ctr">
              <a:buNone/>
              <a:defRPr/>
            </a:lvl3pPr>
            <a:lvl4pPr marL="1371427" indent="0" algn="ctr">
              <a:buNone/>
              <a:defRPr/>
            </a:lvl4pPr>
            <a:lvl5pPr marL="1828569" indent="0" algn="ctr">
              <a:buNone/>
              <a:defRPr/>
            </a:lvl5pPr>
            <a:lvl6pPr marL="2285711" indent="0" algn="ctr">
              <a:buNone/>
              <a:defRPr/>
            </a:lvl6pPr>
            <a:lvl7pPr marL="2742853" indent="0" algn="ctr">
              <a:buNone/>
              <a:defRPr/>
            </a:lvl7pPr>
            <a:lvl8pPr marL="3199996" indent="0" algn="ctr">
              <a:buNone/>
              <a:defRPr/>
            </a:lvl8pPr>
            <a:lvl9pPr marL="3657138"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96401086-5191-4256-B19A-BB0EAF8982EA}" type="slidenum">
              <a:rPr lang="en-US" altLang="ja-JP"/>
              <a:pPr>
                <a:defRPr/>
              </a:pPr>
              <a:t>‹#›</a:t>
            </a:fld>
            <a:endParaRPr lang="en-US" altLang="ja-JP"/>
          </a:p>
        </p:txBody>
      </p:sp>
    </p:spTree>
    <p:extLst>
      <p:ext uri="{BB962C8B-B14F-4D97-AF65-F5344CB8AC3E}">
        <p14:creationId xmlns:p14="http://schemas.microsoft.com/office/powerpoint/2010/main" val="4245530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95FD5329-9D23-4239-9E17-C754223419A5}" type="slidenum">
              <a:rPr lang="en-US" altLang="ja-JP"/>
              <a:pPr>
                <a:defRPr/>
              </a:pPr>
              <a:t>‹#›</a:t>
            </a:fld>
            <a:endParaRPr lang="en-US" altLang="ja-JP"/>
          </a:p>
        </p:txBody>
      </p:sp>
    </p:spTree>
    <p:extLst>
      <p:ext uri="{BB962C8B-B14F-4D97-AF65-F5344CB8AC3E}">
        <p14:creationId xmlns:p14="http://schemas.microsoft.com/office/powerpoint/2010/main" val="39737236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1879" y="4407212"/>
            <a:ext cx="8420601" cy="136222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1879" y="2907396"/>
            <a:ext cx="8420601" cy="1499809"/>
          </a:xfrm>
        </p:spPr>
        <p:txBody>
          <a:bodyPr anchor="b"/>
          <a:lstStyle>
            <a:lvl1pPr marL="0" indent="0">
              <a:buNone/>
              <a:defRPr sz="2000"/>
            </a:lvl1pPr>
            <a:lvl2pPr marL="457143" indent="0">
              <a:buNone/>
              <a:defRPr sz="1800"/>
            </a:lvl2pPr>
            <a:lvl3pPr marL="914284" indent="0">
              <a:buNone/>
              <a:defRPr sz="1600"/>
            </a:lvl3pPr>
            <a:lvl4pPr marL="1371427" indent="0">
              <a:buNone/>
              <a:defRPr sz="1400"/>
            </a:lvl4pPr>
            <a:lvl5pPr marL="1828569" indent="0">
              <a:buNone/>
              <a:defRPr sz="1400"/>
            </a:lvl5pPr>
            <a:lvl6pPr marL="2285711" indent="0">
              <a:buNone/>
              <a:defRPr sz="1400"/>
            </a:lvl6pPr>
            <a:lvl7pPr marL="2742853" indent="0">
              <a:buNone/>
              <a:defRPr sz="1400"/>
            </a:lvl7pPr>
            <a:lvl8pPr marL="3199996" indent="0">
              <a:buNone/>
              <a:defRPr sz="1400"/>
            </a:lvl8pPr>
            <a:lvl9pPr marL="3657138"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7E3D0521-9AE2-4682-AF53-485F5F34A47A}" type="slidenum">
              <a:rPr lang="en-US" altLang="ja-JP"/>
              <a:pPr>
                <a:defRPr/>
              </a:pPr>
              <a:t>‹#›</a:t>
            </a:fld>
            <a:endParaRPr lang="en-US" altLang="ja-JP"/>
          </a:p>
        </p:txBody>
      </p:sp>
    </p:spTree>
    <p:extLst>
      <p:ext uri="{BB962C8B-B14F-4D97-AF65-F5344CB8AC3E}">
        <p14:creationId xmlns:p14="http://schemas.microsoft.com/office/powerpoint/2010/main" val="22184067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138" y="1599601"/>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3026" y="1599601"/>
            <a:ext cx="4377845" cy="4526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5D6F212B-EDE9-429F-BBD1-47580D2B73D5}" type="slidenum">
              <a:rPr lang="en-US" altLang="ja-JP"/>
              <a:pPr>
                <a:defRPr/>
              </a:pPr>
              <a:t>‹#›</a:t>
            </a:fld>
            <a:endParaRPr lang="en-US" altLang="ja-JP"/>
          </a:p>
        </p:txBody>
      </p:sp>
    </p:spTree>
    <p:extLst>
      <p:ext uri="{BB962C8B-B14F-4D97-AF65-F5344CB8AC3E}">
        <p14:creationId xmlns:p14="http://schemas.microsoft.com/office/powerpoint/2010/main" val="33230225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138" y="1534588"/>
            <a:ext cx="4377845" cy="641047"/>
          </a:xfrm>
        </p:spPr>
        <p:txBody>
          <a:bodyPr anchor="b"/>
          <a:lstStyle>
            <a:lvl1pPr marL="0" indent="0">
              <a:buNone/>
              <a:defRPr sz="2400" b="1"/>
            </a:lvl1pPr>
            <a:lvl2pPr marL="457143" indent="0">
              <a:buNone/>
              <a:defRPr sz="2000" b="1"/>
            </a:lvl2pPr>
            <a:lvl3pPr marL="914284" indent="0">
              <a:buNone/>
              <a:defRPr sz="1800" b="1"/>
            </a:lvl3pPr>
            <a:lvl4pPr marL="1371427" indent="0">
              <a:buNone/>
              <a:defRPr sz="1600" b="1"/>
            </a:lvl4pPr>
            <a:lvl5pPr marL="1828569" indent="0">
              <a:buNone/>
              <a:defRPr sz="1600" b="1"/>
            </a:lvl5pPr>
            <a:lvl6pPr marL="2285711" indent="0">
              <a:buNone/>
              <a:defRPr sz="1600" b="1"/>
            </a:lvl6pPr>
            <a:lvl7pPr marL="2742853"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138" y="2175640"/>
            <a:ext cx="4377845"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361" y="1534588"/>
            <a:ext cx="4379513" cy="641047"/>
          </a:xfrm>
        </p:spPr>
        <p:txBody>
          <a:bodyPr anchor="b"/>
          <a:lstStyle>
            <a:lvl1pPr marL="0" indent="0">
              <a:buNone/>
              <a:defRPr sz="2400" b="1"/>
            </a:lvl1pPr>
            <a:lvl2pPr marL="457143" indent="0">
              <a:buNone/>
              <a:defRPr sz="2000" b="1"/>
            </a:lvl2pPr>
            <a:lvl3pPr marL="914284" indent="0">
              <a:buNone/>
              <a:defRPr sz="1800" b="1"/>
            </a:lvl3pPr>
            <a:lvl4pPr marL="1371427" indent="0">
              <a:buNone/>
              <a:defRPr sz="1600" b="1"/>
            </a:lvl4pPr>
            <a:lvl5pPr marL="1828569" indent="0">
              <a:buNone/>
              <a:defRPr sz="1600" b="1"/>
            </a:lvl5pPr>
            <a:lvl6pPr marL="2285711" indent="0">
              <a:buNone/>
              <a:defRPr sz="1600" b="1"/>
            </a:lvl6pPr>
            <a:lvl7pPr marL="2742853"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361" y="2175640"/>
            <a:ext cx="4379513"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27D0BF14-844B-48C1-B030-4FF213F78D17}" type="slidenum">
              <a:rPr lang="en-US" altLang="ja-JP"/>
              <a:pPr>
                <a:defRPr/>
              </a:pPr>
              <a:t>‹#›</a:t>
            </a:fld>
            <a:endParaRPr lang="en-US" altLang="ja-JP"/>
          </a:p>
        </p:txBody>
      </p:sp>
    </p:spTree>
    <p:extLst>
      <p:ext uri="{BB962C8B-B14F-4D97-AF65-F5344CB8AC3E}">
        <p14:creationId xmlns:p14="http://schemas.microsoft.com/office/powerpoint/2010/main" val="33627949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1474B1DD-D236-4E95-A453-F12FD26EACB3}" type="slidenum">
              <a:rPr lang="en-US" altLang="ja-JP"/>
              <a:pPr>
                <a:defRPr/>
              </a:pPr>
              <a:t>‹#›</a:t>
            </a:fld>
            <a:endParaRPr lang="en-US" altLang="ja-JP"/>
          </a:p>
        </p:txBody>
      </p:sp>
    </p:spTree>
    <p:extLst>
      <p:ext uri="{BB962C8B-B14F-4D97-AF65-F5344CB8AC3E}">
        <p14:creationId xmlns:p14="http://schemas.microsoft.com/office/powerpoint/2010/main" val="9458556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CDF5D0B0-036E-4F8F-A091-BBE9981F4ACA}" type="slidenum">
              <a:rPr lang="en-US" altLang="ja-JP"/>
              <a:pPr>
                <a:defRPr/>
              </a:pPr>
              <a:t>‹#›</a:t>
            </a:fld>
            <a:endParaRPr lang="en-US" altLang="ja-JP"/>
          </a:p>
        </p:txBody>
      </p:sp>
    </p:spTree>
    <p:extLst>
      <p:ext uri="{BB962C8B-B14F-4D97-AF65-F5344CB8AC3E}">
        <p14:creationId xmlns:p14="http://schemas.microsoft.com/office/powerpoint/2010/main" val="6790632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36" y="273659"/>
            <a:ext cx="3259211" cy="1161143"/>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713" y="273657"/>
            <a:ext cx="5538158"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136" y="1434798"/>
            <a:ext cx="3259211" cy="4691440"/>
          </a:xfrm>
        </p:spPr>
        <p:txBody>
          <a:bodyPr/>
          <a:lstStyle>
            <a:lvl1pPr marL="0" indent="0">
              <a:buNone/>
              <a:defRPr sz="1400"/>
            </a:lvl1pPr>
            <a:lvl2pPr marL="457143" indent="0">
              <a:buNone/>
              <a:defRPr sz="1200"/>
            </a:lvl2pPr>
            <a:lvl3pPr marL="914284" indent="0">
              <a:buNone/>
              <a:defRPr sz="1000"/>
            </a:lvl3pPr>
            <a:lvl4pPr marL="1371427" indent="0">
              <a:buNone/>
              <a:defRPr sz="900"/>
            </a:lvl4pPr>
            <a:lvl5pPr marL="1828569" indent="0">
              <a:buNone/>
              <a:defRPr sz="900"/>
            </a:lvl5pPr>
            <a:lvl6pPr marL="2285711" indent="0">
              <a:buNone/>
              <a:defRPr sz="900"/>
            </a:lvl6pPr>
            <a:lvl7pPr marL="2742853"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6E4572EC-D67A-4FFD-8E2D-4206796ED12B}" type="slidenum">
              <a:rPr lang="en-US" altLang="ja-JP"/>
              <a:pPr>
                <a:defRPr/>
              </a:pPr>
              <a:t>‹#›</a:t>
            </a:fld>
            <a:endParaRPr lang="en-US" altLang="ja-JP"/>
          </a:p>
        </p:txBody>
      </p:sp>
    </p:spTree>
    <p:extLst>
      <p:ext uri="{BB962C8B-B14F-4D97-AF65-F5344CB8AC3E}">
        <p14:creationId xmlns:p14="http://schemas.microsoft.com/office/powerpoint/2010/main" val="42039690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2196" y="4800307"/>
            <a:ext cx="5943266" cy="566963"/>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2196" y="612326"/>
            <a:ext cx="5943266" cy="4115405"/>
          </a:xfrm>
        </p:spPr>
        <p:txBody>
          <a:bodyPr/>
          <a:lstStyle>
            <a:lvl1pPr marL="0" indent="0">
              <a:buNone/>
              <a:defRPr sz="3200"/>
            </a:lvl1pPr>
            <a:lvl2pPr marL="457143" indent="0">
              <a:buNone/>
              <a:defRPr sz="2800"/>
            </a:lvl2pPr>
            <a:lvl3pPr marL="914284" indent="0">
              <a:buNone/>
              <a:defRPr sz="2400"/>
            </a:lvl3pPr>
            <a:lvl4pPr marL="1371427" indent="0">
              <a:buNone/>
              <a:defRPr sz="2000"/>
            </a:lvl4pPr>
            <a:lvl5pPr marL="1828569" indent="0">
              <a:buNone/>
              <a:defRPr sz="2000"/>
            </a:lvl5pPr>
            <a:lvl6pPr marL="2285711" indent="0">
              <a:buNone/>
              <a:defRPr sz="2000"/>
            </a:lvl6pPr>
            <a:lvl7pPr marL="2742853" indent="0">
              <a:buNone/>
              <a:defRPr sz="2000"/>
            </a:lvl7pPr>
            <a:lvl8pPr marL="3199996" indent="0">
              <a:buNone/>
              <a:defRPr sz="2000"/>
            </a:lvl8pPr>
            <a:lvl9pPr marL="365713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2196" y="5367271"/>
            <a:ext cx="5943266" cy="804333"/>
          </a:xfrm>
        </p:spPr>
        <p:txBody>
          <a:bodyPr/>
          <a:lstStyle>
            <a:lvl1pPr marL="0" indent="0">
              <a:buNone/>
              <a:defRPr sz="1400"/>
            </a:lvl1pPr>
            <a:lvl2pPr marL="457143" indent="0">
              <a:buNone/>
              <a:defRPr sz="1200"/>
            </a:lvl2pPr>
            <a:lvl3pPr marL="914284" indent="0">
              <a:buNone/>
              <a:defRPr sz="1000"/>
            </a:lvl3pPr>
            <a:lvl4pPr marL="1371427" indent="0">
              <a:buNone/>
              <a:defRPr sz="900"/>
            </a:lvl4pPr>
            <a:lvl5pPr marL="1828569" indent="0">
              <a:buNone/>
              <a:defRPr sz="900"/>
            </a:lvl5pPr>
            <a:lvl6pPr marL="2285711" indent="0">
              <a:buNone/>
              <a:defRPr sz="900"/>
            </a:lvl6pPr>
            <a:lvl7pPr marL="2742853"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4CA9A9FA-BC1B-45B7-9E6C-279516025228}" type="slidenum">
              <a:rPr lang="en-US" altLang="ja-JP"/>
              <a:pPr>
                <a:defRPr/>
              </a:pPr>
              <a:t>‹#›</a:t>
            </a:fld>
            <a:endParaRPr lang="en-US" altLang="ja-JP"/>
          </a:p>
        </p:txBody>
      </p:sp>
    </p:spTree>
    <p:extLst>
      <p:ext uri="{BB962C8B-B14F-4D97-AF65-F5344CB8AC3E}">
        <p14:creationId xmlns:p14="http://schemas.microsoft.com/office/powerpoint/2010/main" val="7035977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4BF0D70D-C519-4E7F-9765-5D1517000BE8}" type="slidenum">
              <a:rPr lang="en-US" altLang="ja-JP"/>
              <a:pPr>
                <a:defRPr/>
              </a:pPr>
              <a:t>‹#›</a:t>
            </a:fld>
            <a:endParaRPr lang="en-US" altLang="ja-JP"/>
          </a:p>
        </p:txBody>
      </p:sp>
    </p:spTree>
    <p:extLst>
      <p:ext uri="{BB962C8B-B14F-4D97-AF65-F5344CB8AC3E}">
        <p14:creationId xmlns:p14="http://schemas.microsoft.com/office/powerpoint/2010/main" val="28257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8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CB926B-4E1C-44B1-81D1-6FD4C0EF8A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54802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35" y="275169"/>
            <a:ext cx="2228935" cy="585107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138" y="275169"/>
            <a:ext cx="6526757" cy="585107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a:spcBef>
                <a:spcPct val="50000"/>
              </a:spcBef>
              <a:defRPr b="1">
                <a:ea typeface="ＤＨＰ平成明朝体W7" pitchFamily="2"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spcBef>
                <a:spcPct val="50000"/>
              </a:spcBef>
              <a:defRPr b="1">
                <a:ea typeface="ＤＨＰ平成明朝体W7" pitchFamily="2"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spcBef>
                <a:spcPct val="50000"/>
              </a:spcBef>
              <a:defRPr b="1">
                <a:ea typeface="ＤＨＰ平成明朝体W7" pitchFamily="2" charset="-128"/>
              </a:defRPr>
            </a:lvl1pPr>
          </a:lstStyle>
          <a:p>
            <a:pPr>
              <a:defRPr/>
            </a:pPr>
            <a:fld id="{6016B64F-209E-4034-A30D-87F4A78878DD}" type="slidenum">
              <a:rPr lang="en-US" altLang="ja-JP"/>
              <a:pPr>
                <a:defRPr/>
              </a:pPr>
              <a:t>‹#›</a:t>
            </a:fld>
            <a:endParaRPr lang="en-US" altLang="ja-JP"/>
          </a:p>
        </p:txBody>
      </p:sp>
    </p:spTree>
    <p:extLst>
      <p:ext uri="{BB962C8B-B14F-4D97-AF65-F5344CB8AC3E}">
        <p14:creationId xmlns:p14="http://schemas.microsoft.com/office/powerpoint/2010/main" val="81087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5956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F6BEF-94BD-4DE0-9F9B-21F1A75DAB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7704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1B6B1-2B06-491D-B177-3B7DB8C97D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134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928ABF-C716-4083-B44E-5340D37FBF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71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95305" y="1600200"/>
            <a:ext cx="437515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35550" y="1600200"/>
            <a:ext cx="437515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95305" y="3938591"/>
            <a:ext cx="437515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5035550" y="3938591"/>
            <a:ext cx="437515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4A94C6-0BCB-4941-B2B5-AFED398D19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9861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8E387D1-15E7-40B4-A295-2B867519641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276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E98D78E-2199-43CE-BBB5-BA49CDCA60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00736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8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0ABC473-2400-4350-B3CD-A102E49339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50370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CA64960-2179-4572-A6D1-90829E0B93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346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0E62BD1-D6AD-437E-9DFB-B5CB191B7AA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7469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1BF730E-ED3A-4D64-8190-E42365C3DA5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071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4996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208FF7-DA7E-4B52-851A-50EA85C3F3E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5273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7"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7"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4CA3BD3-E186-47CB-AAC0-844E7A106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1368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D30C63D-E010-4F7F-B161-5A53AE36DC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701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39CF712-0AA2-4692-B665-9C3E5F6567F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3107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5" y="274641"/>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4FA79EB-52BB-425B-9037-059CAC3F82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40718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8E387D1-15E7-40B4-A295-2B867519641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271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E98D78E-2199-43CE-BBB5-BA49CDCA60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92406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76"/>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0ABC473-2400-4350-B3CD-A102E49339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9579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CA64960-2179-4572-A6D1-90829E0B93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70425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0E62BD1-D6AD-437E-9DFB-B5CB191B7AA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9198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7400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1BF730E-ED3A-4D64-8190-E42365C3DA5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24603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208FF7-DA7E-4B52-851A-50EA85C3F3E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67750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7"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7"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4CA3BD3-E186-47CB-AAC0-844E7A106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35876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D30C63D-E010-4F7F-B161-5A53AE36DC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2066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39CF712-0AA2-4692-B665-9C3E5F6567F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7797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5" y="274641"/>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4FA79EB-52BB-425B-9037-059CAC3F82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50118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8E387D1-15E7-40B4-A295-2B867519641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1355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E98D78E-2199-43CE-BBB5-BA49CDCA60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4252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0ABC473-2400-4350-B3CD-A102E49339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8562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CA64960-2179-4572-A6D1-90829E0B93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5534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2398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0E62BD1-D6AD-437E-9DFB-B5CB191B7AA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34795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1BF730E-ED3A-4D64-8190-E42365C3DA5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47271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208FF7-DA7E-4B52-851A-50EA85C3F3E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32611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7"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7"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4CA3BD3-E186-47CB-AAC0-844E7A106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66191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D30C63D-E010-4F7F-B161-5A53AE36DC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4438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39CF712-0AA2-4692-B665-9C3E5F6567F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43282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5" y="274641"/>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4FA79EB-52BB-425B-9037-059CAC3F82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61492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476500" y="3124200"/>
            <a:ext cx="668655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8506923" y="1158222"/>
            <a:ext cx="2286000" cy="412750"/>
          </a:xfrm>
        </p:spPr>
        <p:txBody>
          <a:bodyPr/>
          <a:lstStyle/>
          <a:p>
            <a:pPr>
              <a:defRPr/>
            </a:pPr>
            <a:endParaRPr lang="en-US" altLang="ja-JP">
              <a:solidFill>
                <a:srgbClr val="000000"/>
              </a:solidFill>
            </a:endParaRPr>
          </a:p>
        </p:txBody>
      </p:sp>
      <p:sp>
        <p:nvSpPr>
          <p:cNvPr id="17" name="フッター プレースホルダー 16"/>
          <p:cNvSpPr>
            <a:spLocks noGrp="1"/>
          </p:cNvSpPr>
          <p:nvPr>
            <p:ph type="ftr" sz="quarter" idx="11"/>
          </p:nvPr>
        </p:nvSpPr>
        <p:spPr bwMode="auto">
          <a:xfrm rot="5400000">
            <a:off x="7819441" y="4165667"/>
            <a:ext cx="3657600" cy="416052"/>
          </a:xfrm>
        </p:spPr>
        <p:txBody>
          <a:bodyPr/>
          <a:lstStyle/>
          <a:p>
            <a:pPr>
              <a:defRPr/>
            </a:pPr>
            <a:endParaRPr lang="en-US" altLang="ja-JP">
              <a:solidFill>
                <a:srgbClr val="000000"/>
              </a:solidFill>
            </a:endParaRPr>
          </a:p>
        </p:txBody>
      </p:sp>
      <p:sp>
        <p:nvSpPr>
          <p:cNvPr id="10" name="正方形/長方形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436006" y="4928702"/>
            <a:ext cx="660400" cy="517524"/>
          </a:xfrm>
        </p:spPr>
        <p:txBody>
          <a:bodyPr/>
          <a:lstStyle/>
          <a:p>
            <a:pPr>
              <a:defRPr/>
            </a:pPr>
            <a:fld id="{D27155E9-DD6C-4454-8E82-1B6604BDE3C7}" type="slidenum">
              <a:rPr lang="en-US" altLang="ja-JP" smtClean="0">
                <a:solidFill>
                  <a:srgbClr val="000000"/>
                </a:solidFill>
              </a:rPr>
              <a:pPr>
                <a:defRPr/>
              </a:pPr>
              <a:t>‹#›</a:t>
            </a:fld>
            <a:endParaRPr lang="en-US" altLang="ja-JP">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95300" y="1600200"/>
            <a:ext cx="80899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pPr>
              <a:defRPr/>
            </a:pPr>
            <a:endParaRPr lang="en-US" altLang="ja-JP">
              <a:solidFill>
                <a:srgbClr val="000000"/>
              </a:solidFill>
            </a:endParaRPr>
          </a:p>
        </p:txBody>
      </p:sp>
      <p:sp>
        <p:nvSpPr>
          <p:cNvPr id="9" name="スライド番号プレースホルダー 8"/>
          <p:cNvSpPr>
            <a:spLocks noGrp="1"/>
          </p:cNvSpPr>
          <p:nvPr>
            <p:ph type="sldNum" sz="quarter" idx="15"/>
          </p:nvPr>
        </p:nvSpPr>
        <p:spPr/>
        <p:txBody>
          <a:bodyPr rtlCol="0"/>
          <a:lstStyle/>
          <a:p>
            <a:pPr>
              <a:defRPr/>
            </a:pPr>
            <a:fld id="{2AB3DDDF-2D6B-4AC7-B72A-816131269995}" type="slidenum">
              <a:rPr lang="en-US" altLang="ja-JP" smtClean="0">
                <a:solidFill>
                  <a:srgbClr val="000000"/>
                </a:solidFill>
              </a:rPr>
              <a:pPr>
                <a:defRPr/>
              </a:pPr>
              <a:t>‹#›</a:t>
            </a:fld>
            <a:endParaRPr lang="en-US" altLang="ja-JP">
              <a:solidFill>
                <a:srgbClr val="000000"/>
              </a:solidFill>
            </a:endParaRPr>
          </a:p>
        </p:txBody>
      </p:sp>
      <p:sp>
        <p:nvSpPr>
          <p:cNvPr id="10" name="フッター プレースホルダー 9"/>
          <p:cNvSpPr>
            <a:spLocks noGrp="1"/>
          </p:cNvSpPr>
          <p:nvPr>
            <p:ph type="ftr" sz="quarter" idx="16"/>
          </p:nvPr>
        </p:nvSpPr>
        <p:spPr/>
        <p:txBody>
          <a:bodyPr rtlCol="0"/>
          <a:lstStyle/>
          <a:p>
            <a:pPr>
              <a:defRPr/>
            </a:pPr>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76500" y="2895600"/>
            <a:ext cx="668655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476500" y="5010150"/>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8505444" y="1154557"/>
            <a:ext cx="2286000" cy="412750"/>
          </a:xfrm>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bwMode="auto">
          <a:xfrm rot="5400000">
            <a:off x="7819644" y="4162806"/>
            <a:ext cx="3657600" cy="416052"/>
          </a:xfrm>
        </p:spPr>
        <p:txBody>
          <a:bodyPr/>
          <a:lstStyle/>
          <a:p>
            <a:pPr>
              <a:defRPr/>
            </a:pPr>
            <a:endParaRPr lang="en-US" altLang="ja-JP">
              <a:solidFill>
                <a:srgbClr val="000000"/>
              </a:solidFill>
            </a:endParaRPr>
          </a:p>
        </p:txBody>
      </p:sp>
      <p:sp>
        <p:nvSpPr>
          <p:cNvPr id="9" name="正方形/長方形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452334" y="4928702"/>
            <a:ext cx="660400" cy="517524"/>
          </a:xfrm>
        </p:spPr>
        <p:txBody>
          <a:bodyPr/>
          <a:lstStyle/>
          <a:p>
            <a:pPr>
              <a:defRPr/>
            </a:pPr>
            <a:fld id="{4F1FB3A8-2DC0-4F6D-99FF-9A901971E872}" type="slidenum">
              <a:rPr lang="en-US" altLang="ja-JP" smtClean="0">
                <a:solidFill>
                  <a:srgbClr val="000000"/>
                </a:solidFill>
              </a:rPr>
              <a:pPr>
                <a:defRPr/>
              </a:pPr>
              <a:t>‹#›</a:t>
            </a:fld>
            <a:endParaRPr lang="en-US" altLang="ja-JP">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32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01914181-C4E7-41C5-9C04-9BD4C915A293}" type="slidenum">
              <a:rPr lang="en-US" altLang="ja-JP" smtClean="0">
                <a:solidFill>
                  <a:srgbClr val="000000"/>
                </a:solidFill>
              </a:rPr>
              <a:pPr>
                <a:defRPr/>
              </a:pPr>
              <a:t>‹#›</a:t>
            </a:fld>
            <a:endParaRPr lang="en-US" altLang="ja-JP">
              <a:solidFill>
                <a:srgbClr val="000000"/>
              </a:solidFill>
            </a:endParaRPr>
          </a:p>
        </p:txBody>
      </p:sp>
      <p:sp>
        <p:nvSpPr>
          <p:cNvPr id="9" name="コンテンツ プレースホルダー 8"/>
          <p:cNvSpPr>
            <a:spLocks noGrp="1"/>
          </p:cNvSpPr>
          <p:nvPr>
            <p:ph sz="quarter" idx="1"/>
          </p:nvPr>
        </p:nvSpPr>
        <p:spPr>
          <a:xfrm>
            <a:off x="495300" y="1600200"/>
            <a:ext cx="39624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26102" y="1600200"/>
            <a:ext cx="39624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817245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50E881E0-676C-4225-A826-FBC5373B1792}" type="slidenum">
              <a:rPr lang="en-US" altLang="ja-JP" smtClean="0">
                <a:solidFill>
                  <a:srgbClr val="000000"/>
                </a:solidFill>
              </a:rPr>
              <a:pPr>
                <a:defRPr/>
              </a:pPr>
              <a:t>‹#›</a:t>
            </a:fld>
            <a:endParaRPr lang="en-US" altLang="ja-JP">
              <a:solidFill>
                <a:srgbClr val="000000"/>
              </a:solidFill>
            </a:endParaRPr>
          </a:p>
        </p:txBody>
      </p:sp>
      <p:sp>
        <p:nvSpPr>
          <p:cNvPr id="11" name="コンテンツ プレースホルダー 10"/>
          <p:cNvSpPr>
            <a:spLocks noGrp="1"/>
          </p:cNvSpPr>
          <p:nvPr>
            <p:ph sz="quarter" idx="2"/>
          </p:nvPr>
        </p:nvSpPr>
        <p:spPr>
          <a:xfrm>
            <a:off x="495300" y="2362200"/>
            <a:ext cx="39624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736306" y="2362200"/>
            <a:ext cx="39624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pPr>
              <a:defRPr/>
            </a:pPr>
            <a:endParaRPr lang="en-US" altLang="ja-JP">
              <a:solidFill>
                <a:srgbClr val="000000"/>
              </a:solidFill>
            </a:endParaRPr>
          </a:p>
        </p:txBody>
      </p:sp>
      <p:sp>
        <p:nvSpPr>
          <p:cNvPr id="7" name="スライド番号プレースホルダー 6"/>
          <p:cNvSpPr>
            <a:spLocks noGrp="1"/>
          </p:cNvSpPr>
          <p:nvPr>
            <p:ph type="sldNum" sz="quarter" idx="11"/>
          </p:nvPr>
        </p:nvSpPr>
        <p:spPr/>
        <p:txBody>
          <a:bodyPr rtlCol="0"/>
          <a:lstStyle/>
          <a:p>
            <a:pPr>
              <a:defRPr/>
            </a:pPr>
            <a:fld id="{888BE5AB-C2F6-47BE-9B98-62B5B8697DF2}" type="slidenum">
              <a:rPr lang="en-US" altLang="ja-JP" smtClean="0">
                <a:solidFill>
                  <a:srgbClr val="000000"/>
                </a:solidFill>
              </a:rPr>
              <a:pPr>
                <a:defRPr/>
              </a:pPr>
              <a:t>‹#›</a:t>
            </a:fld>
            <a:endParaRPr lang="en-US" altLang="ja-JP">
              <a:solidFill>
                <a:srgbClr val="000000"/>
              </a:solidFill>
            </a:endParaRPr>
          </a:p>
        </p:txBody>
      </p:sp>
      <p:sp>
        <p:nvSpPr>
          <p:cNvPr id="8" name="フッター プレースホルダー 7"/>
          <p:cNvSpPr>
            <a:spLocks noGrp="1"/>
          </p:cNvSpPr>
          <p:nvPr>
            <p:ph type="ftr" sz="quarter" idx="12"/>
          </p:nvPr>
        </p:nvSpPr>
        <p:spPr/>
        <p:txBody>
          <a:bodyPr rtlCol="0"/>
          <a:lstStyle/>
          <a:p>
            <a:pPr>
              <a:defRPr/>
            </a:pPr>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D7BD52E2-AE52-498F-9150-0710991ECB01}" type="slidenum">
              <a:rPr lang="en-US" altLang="ja-JP" smtClean="0">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30200" y="274320"/>
            <a:ext cx="61087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pPr>
              <a:defRPr/>
            </a:pPr>
            <a:endParaRPr lang="en-US" altLang="ja-JP">
              <a:solidFill>
                <a:srgbClr val="000000"/>
              </a:solidFill>
            </a:endParaRPr>
          </a:p>
        </p:txBody>
      </p:sp>
      <p:sp>
        <p:nvSpPr>
          <p:cNvPr id="22" name="スライド番号プレースホルダー 21"/>
          <p:cNvSpPr>
            <a:spLocks noGrp="1"/>
          </p:cNvSpPr>
          <p:nvPr>
            <p:ph type="sldNum" sz="quarter" idx="15"/>
          </p:nvPr>
        </p:nvSpPr>
        <p:spPr/>
        <p:txBody>
          <a:bodyPr rtlCol="0"/>
          <a:lstStyle/>
          <a:p>
            <a:pPr>
              <a:defRPr/>
            </a:pPr>
            <a:fld id="{95309517-3902-4EF1-B050-C8885FD9F5D5}" type="slidenum">
              <a:rPr lang="en-US" altLang="ja-JP" smtClean="0">
                <a:solidFill>
                  <a:srgbClr val="000000"/>
                </a:solidFill>
              </a:rPr>
              <a:pPr>
                <a:defRPr/>
              </a:pPr>
              <a:t>‹#›</a:t>
            </a:fld>
            <a:endParaRPr lang="en-US" altLang="ja-JP">
              <a:solidFill>
                <a:srgbClr val="000000"/>
              </a:solidFill>
            </a:endParaRPr>
          </a:p>
        </p:txBody>
      </p:sp>
      <p:sp>
        <p:nvSpPr>
          <p:cNvPr id="23" name="フッター プレースホルダー 22"/>
          <p:cNvSpPr>
            <a:spLocks noGrp="1"/>
          </p:cNvSpPr>
          <p:nvPr>
            <p:ph type="ftr" sz="quarter" idx="16"/>
          </p:nvPr>
        </p:nvSpPr>
        <p:spPr/>
        <p:txBody>
          <a:bodyPr rtlCol="0"/>
          <a:lstStyle/>
          <a:p>
            <a:pPr>
              <a:defRPr/>
            </a:pPr>
            <a:endParaRPr lang="en-US" altLang="ja-JP">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892201" y="3181350"/>
            <a:ext cx="6309360" cy="4953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pPr>
              <a:defRPr/>
            </a:pPr>
            <a:endParaRPr lang="en-US" altLang="ja-JP">
              <a:solidFill>
                <a:srgbClr val="000000"/>
              </a:solidFill>
            </a:endParaRPr>
          </a:p>
        </p:txBody>
      </p:sp>
      <p:sp>
        <p:nvSpPr>
          <p:cNvPr id="18" name="スライド番号プレースホルダー 17"/>
          <p:cNvSpPr>
            <a:spLocks noGrp="1"/>
          </p:cNvSpPr>
          <p:nvPr>
            <p:ph type="sldNum" sz="quarter" idx="11"/>
          </p:nvPr>
        </p:nvSpPr>
        <p:spPr/>
        <p:txBody>
          <a:bodyPr rtlCol="0"/>
          <a:lstStyle/>
          <a:p>
            <a:pPr>
              <a:defRPr/>
            </a:pPr>
            <a:fld id="{6E689F8E-750C-4F06-8BFF-325D817D285A}" type="slidenum">
              <a:rPr lang="en-US" altLang="ja-JP" smtClean="0">
                <a:solidFill>
                  <a:srgbClr val="000000"/>
                </a:solidFill>
              </a:rPr>
              <a:pPr>
                <a:defRPr/>
              </a:pPr>
              <a:t>‹#›</a:t>
            </a:fld>
            <a:endParaRPr lang="en-US" altLang="ja-JP">
              <a:solidFill>
                <a:srgbClr val="000000"/>
              </a:solidFill>
            </a:endParaRPr>
          </a:p>
        </p:txBody>
      </p:sp>
      <p:sp>
        <p:nvSpPr>
          <p:cNvPr id="21" name="フッター プレースホルダー 20"/>
          <p:cNvSpPr>
            <a:spLocks noGrp="1"/>
          </p:cNvSpPr>
          <p:nvPr>
            <p:ph type="ftr" sz="quarter" idx="12"/>
          </p:nvPr>
        </p:nvSpPr>
        <p:spPr/>
        <p:txBody>
          <a:bodyPr rtlCol="0"/>
          <a:lstStyle/>
          <a:p>
            <a:pPr>
              <a:defRPr/>
            </a:pPr>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74181171-D45E-4D49-9CEF-202823EFB546}" type="slidenum">
              <a:rPr lang="en-US" altLang="ja-JP" smtClean="0">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18161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72AF399E-45D4-404B-A328-3A3B0922EA1F}" type="slidenum">
              <a:rPr lang="en-US" altLang="ja-JP" smtClean="0">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1" y="0"/>
            <a:ext cx="815181"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317499" y="1267485"/>
            <a:ext cx="7838979" cy="5133316"/>
          </a:xfrm>
        </p:spPr>
        <p:txBody>
          <a:bodyPr/>
          <a:lstStyle>
            <a:lvl1pPr>
              <a:defRPr sz="11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17497" y="201703"/>
            <a:ext cx="6705382"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8829675" y="236416"/>
            <a:ext cx="850743" cy="365125"/>
          </a:xfrm>
        </p:spPr>
        <p:txBody>
          <a:bodyPr/>
          <a:lstStyle>
            <a:lvl1pPr>
              <a:defRPr sz="1400"/>
            </a:lvl1pPr>
          </a:lstStyle>
          <a:p>
            <a:pPr>
              <a:defRPr/>
            </a:pPr>
            <a:fld id="{2DD9924B-A760-46ED-BF5C-EA8573D6870E}" type="slidenum">
              <a:rPr lang="en-US" altLang="ja-JP" smtClean="0"/>
              <a:pPr>
                <a:defRPr/>
              </a:pPr>
              <a:t>‹#›</a:t>
            </a:fld>
            <a:endParaRPr lang="en-US" altLang="ja-JP"/>
          </a:p>
        </p:txBody>
      </p:sp>
      <p:grpSp>
        <p:nvGrpSpPr>
          <p:cNvPr id="7" name="Group 6"/>
          <p:cNvGrpSpPr/>
          <p:nvPr/>
        </p:nvGrpSpPr>
        <p:grpSpPr>
          <a:xfrm>
            <a:off x="8089900" y="209550"/>
            <a:ext cx="711995"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20800" y="5257800"/>
            <a:ext cx="784225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320800" y="838200"/>
            <a:ext cx="80899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10" name="Slide Number Placeholder 9"/>
          <p:cNvSpPr>
            <a:spLocks noGrp="1"/>
          </p:cNvSpPr>
          <p:nvPr>
            <p:ph type="sldNum" sz="quarter" idx="11"/>
          </p:nvPr>
        </p:nvSpPr>
        <p:spPr/>
        <p:txBody>
          <a:bodyPr/>
          <a:lstStyle/>
          <a:p>
            <a:pPr>
              <a:defRPr/>
            </a:pPr>
            <a:fld id="{C395B11D-019E-43CF-BB08-7B3C7394B52B}" type="slidenum">
              <a:rPr lang="en-US" altLang="ja-JP" smtClean="0"/>
              <a:pPr>
                <a:defRPr/>
              </a:pPr>
              <a:t>‹#›</a:t>
            </a:fld>
            <a:endParaRPr lang="en-US" altLang="ja-JP"/>
          </a:p>
        </p:txBody>
      </p:sp>
      <p:sp>
        <p:nvSpPr>
          <p:cNvPr id="12" name="Footer Placeholder 11"/>
          <p:cNvSpPr>
            <a:spLocks noGrp="1"/>
          </p:cNvSpPr>
          <p:nvPr>
            <p:ph type="ftr" sz="quarter" idx="12"/>
          </p:nvPr>
        </p:nvSpPr>
        <p:spPr/>
        <p:txBody>
          <a:bodyPr/>
          <a:lstStyle/>
          <a:p>
            <a:pPr>
              <a:defRPr/>
            </a:pPr>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4024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20800" y="4484080"/>
            <a:ext cx="784225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3" name="Title 1"/>
          <p:cNvSpPr>
            <a:spLocks noGrp="1"/>
          </p:cNvSpPr>
          <p:nvPr>
            <p:ph type="title"/>
          </p:nvPr>
        </p:nvSpPr>
        <p:spPr>
          <a:xfrm>
            <a:off x="1320800" y="5257800"/>
            <a:ext cx="784225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19" name="Date Placeholder 18"/>
          <p:cNvSpPr>
            <a:spLocks noGrp="1"/>
          </p:cNvSpPr>
          <p:nvPr>
            <p:ph type="dt" sz="half" idx="10"/>
          </p:nvPr>
        </p:nvSpPr>
        <p:spPr/>
        <p:txBody>
          <a:bodyPr/>
          <a:lstStyle/>
          <a:p>
            <a:pPr>
              <a:defRPr/>
            </a:pPr>
            <a:endParaRPr lang="en-US" altLang="ja-JP"/>
          </a:p>
        </p:txBody>
      </p:sp>
      <p:sp>
        <p:nvSpPr>
          <p:cNvPr id="20" name="Slide Number Placeholder 19"/>
          <p:cNvSpPr>
            <a:spLocks noGrp="1"/>
          </p:cNvSpPr>
          <p:nvPr>
            <p:ph type="sldNum" sz="quarter" idx="11"/>
          </p:nvPr>
        </p:nvSpPr>
        <p:spPr/>
        <p:txBody>
          <a:bodyPr/>
          <a:lstStyle/>
          <a:p>
            <a:pPr>
              <a:defRPr/>
            </a:pPr>
            <a:fld id="{E5F9890C-C081-42FA-91DF-8A1BDAF16472}" type="slidenum">
              <a:rPr lang="en-US" altLang="ja-JP" smtClean="0"/>
              <a:pPr>
                <a:defRPr/>
              </a:pPr>
              <a:t>‹#›</a:t>
            </a:fld>
            <a:endParaRPr lang="en-US" altLang="ja-JP"/>
          </a:p>
        </p:txBody>
      </p:sp>
      <p:sp>
        <p:nvSpPr>
          <p:cNvPr id="21" name="Footer Placeholder 20"/>
          <p:cNvSpPr>
            <a:spLocks noGrp="1"/>
          </p:cNvSpPr>
          <p:nvPr>
            <p:ph type="ftr" sz="quarter" idx="12"/>
          </p:nvPr>
        </p:nvSpPr>
        <p:spPr/>
        <p:txBody>
          <a:bodyPr/>
          <a:lstStyle/>
          <a:p>
            <a:pPr>
              <a:defRPr/>
            </a:pPr>
            <a:endParaRPr lang="en-US" altLang="ja-JP"/>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CB6EAD1-DF26-4D1F-AE2D-4DD3BF8637BF}" type="slidenum">
              <a:rPr lang="en-US" altLang="ja-JP" smtClean="0"/>
              <a:pPr>
                <a:defRPr/>
              </a:pPr>
              <a:t>‹#›</a:t>
            </a:fld>
            <a:endParaRPr lang="en-US" altLang="ja-JP"/>
          </a:p>
        </p:txBody>
      </p:sp>
      <p:sp>
        <p:nvSpPr>
          <p:cNvPr id="9" name="Content Placeholder 8"/>
          <p:cNvSpPr>
            <a:spLocks noGrp="1"/>
          </p:cNvSpPr>
          <p:nvPr>
            <p:ph sz="quarter" idx="13"/>
          </p:nvPr>
        </p:nvSpPr>
        <p:spPr>
          <a:xfrm>
            <a:off x="1317498" y="841248"/>
            <a:ext cx="4041648"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5527548" y="841248"/>
            <a:ext cx="4041648"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20800" y="841248"/>
            <a:ext cx="404495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530851" y="841248"/>
            <a:ext cx="4046539"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5DE8FF7-F874-4DAC-8D98-62516EB406B8}" type="slidenum">
              <a:rPr lang="en-US" altLang="ja-JP" smtClean="0"/>
              <a:pPr>
                <a:defRPr/>
              </a:pPr>
              <a:t>‹#›</a:t>
            </a:fld>
            <a:endParaRPr lang="en-US" altLang="ja-JP"/>
          </a:p>
        </p:txBody>
      </p:sp>
      <p:sp>
        <p:nvSpPr>
          <p:cNvPr id="11" name="Content Placeholder 10"/>
          <p:cNvSpPr>
            <a:spLocks noGrp="1"/>
          </p:cNvSpPr>
          <p:nvPr>
            <p:ph sz="quarter" idx="13"/>
          </p:nvPr>
        </p:nvSpPr>
        <p:spPr>
          <a:xfrm>
            <a:off x="1317498" y="1380744"/>
            <a:ext cx="4041648"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Content Placeholder 12"/>
          <p:cNvSpPr>
            <a:spLocks noGrp="1"/>
          </p:cNvSpPr>
          <p:nvPr>
            <p:ph sz="quarter" idx="14"/>
          </p:nvPr>
        </p:nvSpPr>
        <p:spPr>
          <a:xfrm>
            <a:off x="5527548" y="1380743"/>
            <a:ext cx="4041648"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C86420DD-6653-4D7B-8B7D-7B55D90A9D62}" type="slidenum">
              <a:rPr lang="en-US" altLang="ja-JP" smtClean="0"/>
              <a:pPr>
                <a:defRPr/>
              </a:pPr>
              <a:t>‹#›</a:t>
            </a:fld>
            <a:endParaRPr lang="en-US" altLang="ja-JP"/>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ltLang="ja-JP"/>
          </a:p>
        </p:txBody>
      </p:sp>
      <p:sp>
        <p:nvSpPr>
          <p:cNvPr id="6" name="Slide Number Placeholder 5"/>
          <p:cNvSpPr>
            <a:spLocks noGrp="1"/>
          </p:cNvSpPr>
          <p:nvPr>
            <p:ph type="sldNum" sz="quarter" idx="11"/>
          </p:nvPr>
        </p:nvSpPr>
        <p:spPr/>
        <p:txBody>
          <a:bodyPr/>
          <a:lstStyle/>
          <a:p>
            <a:pPr>
              <a:defRPr/>
            </a:pPr>
            <a:fld id="{4FB3F194-4F30-4CFC-973C-E96B64C2DABF}" type="slidenum">
              <a:rPr lang="en-US" altLang="ja-JP" smtClean="0"/>
              <a:pPr>
                <a:defRPr/>
              </a:pPr>
              <a:t>‹#›</a:t>
            </a:fld>
            <a:endParaRPr lang="en-US" altLang="ja-JP"/>
          </a:p>
        </p:txBody>
      </p:sp>
      <p:sp>
        <p:nvSpPr>
          <p:cNvPr id="7" name="Footer Placeholder 6"/>
          <p:cNvSpPr>
            <a:spLocks noGrp="1"/>
          </p:cNvSpPr>
          <p:nvPr>
            <p:ph type="ftr" sz="quarter" idx="12"/>
          </p:nvPr>
        </p:nvSpPr>
        <p:spPr/>
        <p:txBody>
          <a:bodyPr/>
          <a:lstStyle/>
          <a:p>
            <a:pPr>
              <a:defRPr/>
            </a:pPr>
            <a:endParaRPr lang="en-US" altLang="ja-JP"/>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191250" y="395287"/>
            <a:ext cx="3259006" cy="1162050"/>
          </a:xfrm>
        </p:spPr>
        <p:txBody>
          <a:bodyPr anchor="b"/>
          <a:lstStyle>
            <a:lvl1pPr algn="l">
              <a:defRPr sz="2000" b="1">
                <a:ln>
                  <a:noFill/>
                </a:ln>
                <a:solidFill>
                  <a:srgbClr val="FF7605"/>
                </a:solidFill>
                <a:effectLs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91250" y="1557338"/>
            <a:ext cx="3259006"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Content Placeholder 13"/>
          <p:cNvSpPr>
            <a:spLocks noGrp="1"/>
          </p:cNvSpPr>
          <p:nvPr>
            <p:ph sz="quarter" idx="13"/>
          </p:nvPr>
        </p:nvSpPr>
        <p:spPr>
          <a:xfrm>
            <a:off x="990600" y="381000"/>
            <a:ext cx="5200650" cy="5943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9" name="Date Placeholder 8"/>
          <p:cNvSpPr>
            <a:spLocks noGrp="1"/>
          </p:cNvSpPr>
          <p:nvPr>
            <p:ph type="dt" sz="half" idx="14"/>
          </p:nvPr>
        </p:nvSpPr>
        <p:spPr/>
        <p:txBody>
          <a:bodyPr/>
          <a:lstStyle/>
          <a:p>
            <a:pPr>
              <a:defRPr/>
            </a:pPr>
            <a:endParaRPr lang="en-US" altLang="ja-JP"/>
          </a:p>
        </p:txBody>
      </p:sp>
      <p:sp>
        <p:nvSpPr>
          <p:cNvPr id="10" name="Slide Number Placeholder 9"/>
          <p:cNvSpPr>
            <a:spLocks noGrp="1"/>
          </p:cNvSpPr>
          <p:nvPr>
            <p:ph type="sldNum" sz="quarter" idx="15"/>
          </p:nvPr>
        </p:nvSpPr>
        <p:spPr/>
        <p:txBody>
          <a:bodyPr/>
          <a:lstStyle/>
          <a:p>
            <a:pPr>
              <a:defRPr/>
            </a:pPr>
            <a:fld id="{07EDE243-1EF3-4BA5-A65A-CFE465232A3A}" type="slidenum">
              <a:rPr lang="en-US" altLang="ja-JP" smtClean="0"/>
              <a:pPr>
                <a:defRPr/>
              </a:pPr>
              <a:t>‹#›</a:t>
            </a:fld>
            <a:endParaRPr lang="en-US" altLang="ja-JP"/>
          </a:p>
        </p:txBody>
      </p:sp>
      <p:sp>
        <p:nvSpPr>
          <p:cNvPr id="13" name="Footer Placeholder 12"/>
          <p:cNvSpPr>
            <a:spLocks noGrp="1"/>
          </p:cNvSpPr>
          <p:nvPr>
            <p:ph type="ftr" sz="quarter" idx="16"/>
          </p:nvPr>
        </p:nvSpPr>
        <p:spPr/>
        <p:txBody>
          <a:bodyPr/>
          <a:lstStyle/>
          <a:p>
            <a:pPr>
              <a:defRPr/>
            </a:pPr>
            <a:endParaRPr lang="en-US" altLang="ja-JP"/>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320800" y="4624754"/>
            <a:ext cx="5943600" cy="404446"/>
          </a:xfrm>
        </p:spPr>
        <p:txBody>
          <a:bodyPr bIns="0" anchor="b"/>
          <a:lstStyle>
            <a:lvl1pPr algn="l">
              <a:defRPr sz="2000" b="1">
                <a:ln w="12700">
                  <a:noFill/>
                </a:ln>
                <a:solidFill>
                  <a:schemeClr val="tx1"/>
                </a:solidFill>
                <a:effectLs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434306" y="381000"/>
            <a:ext cx="635635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320800" y="5029200"/>
            <a:ext cx="437515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5186ADCA-ABB7-4F67-A422-693A275A60A5}" type="slidenum">
              <a:rPr lang="en-US" altLang="ja-JP" smtClean="0"/>
              <a:pPr>
                <a:defRPr/>
              </a:pPr>
              <a:t>‹#›</a:t>
            </a:fld>
            <a:endParaRPr lang="en-US" altLang="ja-JP"/>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620E6F8-5724-496C-95F8-B2C11372F642}" type="slidenum">
              <a:rPr lang="en-US" altLang="ja-JP" smtClean="0"/>
              <a:pPr>
                <a:defRPr/>
              </a:pPr>
              <a:t>‹#›</a:t>
            </a:fld>
            <a:endParaRPr lang="en-US" altLang="ja-JP"/>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713782C-51D7-4533-97BD-757E5F090807}" type="slidenum">
              <a:rPr lang="en-US" altLang="ja-JP" smtClean="0"/>
              <a:pPr>
                <a:defRPr/>
              </a:pPr>
              <a:t>‹#›</a:t>
            </a:fld>
            <a:endParaRPr lang="en-US" altLang="ja-JP"/>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7A10B69-FBF4-48B7-9D27-74F5F6119727}"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7998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6557" y="274639"/>
            <a:ext cx="9396000" cy="469641"/>
          </a:xfrm>
        </p:spPr>
        <p:txBody>
          <a:bodyPr>
            <a:noAutofit/>
          </a:body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256557" y="961885"/>
            <a:ext cx="9396000" cy="1170971"/>
          </a:xfrm>
          <a:prstGeom prst="roundRect">
            <a:avLst>
              <a:gd name="adj" fmla="val 6329"/>
            </a:avLst>
          </a:prstGeom>
          <a:ln w="9525">
            <a:prstDash val="sysDash"/>
          </a:ln>
        </p:spPr>
        <p:txBody>
          <a:bodyPr/>
          <a:lstStyle>
            <a:lvl1pPr marL="250825" indent="-250825">
              <a:defRPr/>
            </a:lvl1pPr>
          </a:lstStyle>
          <a:p>
            <a:pPr lvl="0"/>
            <a:endParaRPr kumimoji="1" lang="en-US" altLang="ja-JP" dirty="0" smtClean="0"/>
          </a:p>
        </p:txBody>
      </p:sp>
      <p:sp>
        <p:nvSpPr>
          <p:cNvPr id="4" name="日付プレースホルダ 3"/>
          <p:cNvSpPr>
            <a:spLocks noGrp="1"/>
          </p:cNvSpPr>
          <p:nvPr>
            <p:ph type="dt" sz="half" idx="10"/>
          </p:nvPr>
        </p:nvSpPr>
        <p:spPr/>
        <p:txBody>
          <a:bodyPr/>
          <a:lstStyle/>
          <a:p>
            <a:fld id="{FA0CD7BE-68D9-47D7-A496-0150136BDA5F}"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4136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302469-0CC1-4682-B2D9-D92B0A7DE688}"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3631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061E9B1-6311-4BAA-81E6-FAD129A078B4}"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43085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AFBE62E-4C65-4C26-BE27-35EB3ADAC328}"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388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50521" y="274638"/>
            <a:ext cx="9442481" cy="418058"/>
          </a:xfrm>
        </p:spPr>
        <p:txBody>
          <a:bodyPr>
            <a:noAutofit/>
          </a:body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16B45B3E-EF88-4611-BD33-BA8D911225A1}"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a:xfrm>
            <a:off x="7669756" y="6618137"/>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プレースホルダ 6"/>
          <p:cNvSpPr>
            <a:spLocks noGrp="1"/>
          </p:cNvSpPr>
          <p:nvPr>
            <p:ph type="body" sz="quarter" idx="13"/>
          </p:nvPr>
        </p:nvSpPr>
        <p:spPr>
          <a:xfrm>
            <a:off x="250577" y="908722"/>
            <a:ext cx="9432478" cy="1223963"/>
          </a:xfrm>
        </p:spPr>
        <p:txBody>
          <a:bodyPr/>
          <a:lstStyle/>
          <a:p>
            <a:pPr lvl="0"/>
            <a:endParaRPr kumimoji="1" lang="ja-JP" altLang="en-US" dirty="0"/>
          </a:p>
        </p:txBody>
      </p:sp>
      <p:sp>
        <p:nvSpPr>
          <p:cNvPr id="10" name="テキスト ボックス 9"/>
          <p:cNvSpPr txBox="1"/>
          <p:nvPr userDrawn="1"/>
        </p:nvSpPr>
        <p:spPr>
          <a:xfrm>
            <a:off x="0" y="0"/>
            <a:ext cx="720080" cy="261610"/>
          </a:xfrm>
          <a:prstGeom prst="rect">
            <a:avLst/>
          </a:prstGeom>
          <a:noFill/>
          <a:ln w="12700">
            <a:solidFill>
              <a:schemeClr val="tx1"/>
            </a:solidFill>
          </a:ln>
        </p:spPr>
        <p:txBody>
          <a:bodyPr wrap="square" rtlCol="0" anchor="ctr" anchorCtr="0">
            <a:spAutoFit/>
          </a:bodyPr>
          <a:lstStyle/>
          <a:p>
            <a:pPr algn="l" fontAlgn="auto">
              <a:spcBef>
                <a:spcPts val="0"/>
              </a:spcBef>
              <a:spcAft>
                <a:spcPts val="0"/>
              </a:spcAft>
            </a:pPr>
            <a:r>
              <a:rPr lang="ja-JP" altLang="en-US" sz="1100" b="0" dirty="0" smtClean="0">
                <a:solidFill>
                  <a:prstClr val="black"/>
                </a:solidFill>
                <a:latin typeface="Calibri"/>
                <a:ea typeface="ＭＳ Ｐゴシック"/>
              </a:rPr>
              <a:t>機密性２</a:t>
            </a:r>
            <a:endParaRPr lang="en-US" altLang="ja-JP" sz="1100" b="0" dirty="0" smtClean="0">
              <a:solidFill>
                <a:prstClr val="black"/>
              </a:solidFill>
              <a:latin typeface="Calibri"/>
              <a:ea typeface="ＭＳ Ｐゴシック"/>
            </a:endParaRPr>
          </a:p>
        </p:txBody>
      </p:sp>
      <p:sp>
        <p:nvSpPr>
          <p:cNvPr id="12" name="コンテンツ プレースホルダ 11"/>
          <p:cNvSpPr>
            <a:spLocks noGrp="1"/>
          </p:cNvSpPr>
          <p:nvPr>
            <p:ph sz="quarter" idx="14"/>
          </p:nvPr>
        </p:nvSpPr>
        <p:spPr>
          <a:xfrm>
            <a:off x="200473" y="2276872"/>
            <a:ext cx="9432925" cy="1225550"/>
          </a:xfrm>
        </p:spPr>
        <p:txBody>
          <a:bodyPr/>
          <a:lstStyle/>
          <a:p>
            <a:pPr lvl="0"/>
            <a:r>
              <a:rPr kumimoji="1" lang="ja-JP" altLang="en-US" dirty="0" smtClean="0"/>
              <a:t>マスタ テキストの書式設定</a:t>
            </a:r>
          </a:p>
        </p:txBody>
      </p:sp>
    </p:spTree>
    <p:extLst>
      <p:ext uri="{BB962C8B-B14F-4D97-AF65-F5344CB8AC3E}">
        <p14:creationId xmlns:p14="http://schemas.microsoft.com/office/powerpoint/2010/main" val="17073909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29CC72-F2EB-44A7-A4AD-41D8FE0DF1DE}"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4504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A5CC73-9EF5-4565-903F-2EF85564E7BC}"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6310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D8B1932-A26B-46AE-B685-D5B8EB91A54B}"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6916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1600203"/>
            <a:ext cx="89154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E54E46-8D2F-4E8B-8BAD-8C887AA0B5E2}"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38402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419A2B-B55A-4E61-8874-161AEB15EFDF}" type="datetime1">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632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5476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38627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7238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055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8473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8437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6228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1866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6453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27755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2016/3/15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658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0ED720-0104-4369-84BC-D37694168613}" type="datetimeFigureOut">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23054122"/>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28EDC-86F4-49CA-9F05-D63F20180D3F}" type="datetimeFigureOut">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8C968A-11BA-401C-839B-4B09230FD26E}"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30315328"/>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136" y="275167"/>
            <a:ext cx="891573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136" y="1599599"/>
            <a:ext cx="8915733" cy="4526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134" y="6245682"/>
            <a:ext cx="2312289"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altLang="ja-JP" b="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384245" y="6245682"/>
            <a:ext cx="3137512"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altLang="ja-JP" b="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7098580" y="6245682"/>
            <a:ext cx="2312291"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9E5D3447-2E4B-4DEA-BBC0-B3B189F410D6}" type="slidenum">
              <a:rPr lang="en-US" altLang="ja-JP" b="0">
                <a:solidFill>
                  <a:srgbClr val="000000"/>
                </a:solidFill>
                <a:ea typeface="ＭＳ Ｐゴシック" charset="-128"/>
              </a:rPr>
              <a:pPr>
                <a:spcBef>
                  <a:spcPct val="0"/>
                </a:spcBef>
              </a:pPr>
              <a:t>‹#›</a:t>
            </a:fld>
            <a:endParaRPr lang="en-US" altLang="ja-JP" b="0">
              <a:solidFill>
                <a:srgbClr val="000000"/>
              </a:solidFill>
              <a:ea typeface="ＭＳ Ｐゴシック" charset="-128"/>
            </a:endParaRPr>
          </a:p>
        </p:txBody>
      </p:sp>
    </p:spTree>
    <p:extLst>
      <p:ext uri="{BB962C8B-B14F-4D97-AF65-F5344CB8AC3E}">
        <p14:creationId xmlns:p14="http://schemas.microsoft.com/office/powerpoint/2010/main" val="2381738429"/>
      </p:ext>
    </p:extLst>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554" y="274638"/>
            <a:ext cx="89148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554" y="1600203"/>
            <a:ext cx="891489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6628" name="Rectangle 4"/>
          <p:cNvSpPr>
            <a:spLocks noGrp="1" noChangeArrowheads="1"/>
          </p:cNvSpPr>
          <p:nvPr>
            <p:ph type="dt" sz="half" idx="2"/>
          </p:nvPr>
        </p:nvSpPr>
        <p:spPr bwMode="auto">
          <a:xfrm>
            <a:off x="495552" y="6245225"/>
            <a:ext cx="2311456" cy="4762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a:defRPr sz="1400">
                <a:latin typeface="+mn-lt"/>
                <a:ea typeface="+mn-ea"/>
              </a:defRPr>
            </a:lvl1pPr>
          </a:lstStyle>
          <a:p>
            <a:pPr>
              <a:spcBef>
                <a:spcPct val="0"/>
              </a:spcBef>
              <a:defRPr/>
            </a:pPr>
            <a:endParaRPr lang="en-US" altLang="ja-JP" b="0">
              <a:solidFill>
                <a:srgbClr val="000000"/>
              </a:solidFill>
            </a:endParaRPr>
          </a:p>
        </p:txBody>
      </p:sp>
      <p:sp>
        <p:nvSpPr>
          <p:cNvPr id="26629" name="Rectangle 5"/>
          <p:cNvSpPr>
            <a:spLocks noGrp="1" noChangeArrowheads="1"/>
          </p:cNvSpPr>
          <p:nvPr>
            <p:ph type="ftr" sz="quarter" idx="3"/>
          </p:nvPr>
        </p:nvSpPr>
        <p:spPr bwMode="auto">
          <a:xfrm>
            <a:off x="3384874" y="6245225"/>
            <a:ext cx="3136255" cy="4762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400">
                <a:latin typeface="+mn-lt"/>
                <a:ea typeface="+mn-ea"/>
              </a:defRPr>
            </a:lvl1pPr>
          </a:lstStyle>
          <a:p>
            <a:pPr>
              <a:spcBef>
                <a:spcPct val="0"/>
              </a:spcBef>
              <a:defRPr/>
            </a:pPr>
            <a:endParaRPr lang="en-US" altLang="ja-JP" b="0">
              <a:solidFill>
                <a:srgbClr val="000000"/>
              </a:solidFill>
            </a:endParaRPr>
          </a:p>
        </p:txBody>
      </p:sp>
      <p:sp>
        <p:nvSpPr>
          <p:cNvPr id="26630" name="Rectangle 6"/>
          <p:cNvSpPr>
            <a:spLocks noGrp="1" noChangeArrowheads="1"/>
          </p:cNvSpPr>
          <p:nvPr>
            <p:ph type="sldNum" sz="quarter" idx="4"/>
          </p:nvPr>
        </p:nvSpPr>
        <p:spPr bwMode="auto">
          <a:xfrm>
            <a:off x="7098993" y="6245225"/>
            <a:ext cx="2311456" cy="4762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400">
                <a:latin typeface="+mn-lt"/>
                <a:ea typeface="+mn-ea"/>
              </a:defRPr>
            </a:lvl1pPr>
          </a:lstStyle>
          <a:p>
            <a:pPr>
              <a:spcBef>
                <a:spcPct val="0"/>
              </a:spcBef>
              <a:defRPr/>
            </a:pPr>
            <a:fld id="{6E53C174-7A52-424F-A0E3-C72B9CAFA420}" type="slidenum">
              <a:rPr lang="en-US" altLang="ja-JP" b="0">
                <a:solidFill>
                  <a:srgbClr val="000000"/>
                </a:solidFill>
              </a:rPr>
              <a:pPr>
                <a:spcBef>
                  <a:spcPct val="0"/>
                </a:spcBef>
                <a:defRPr/>
              </a:pPr>
              <a:t>‹#›</a:t>
            </a:fld>
            <a:endParaRPr lang="en-US" altLang="ja-JP" b="0">
              <a:solidFill>
                <a:srgbClr val="000000"/>
              </a:solidFill>
            </a:endParaRPr>
          </a:p>
        </p:txBody>
      </p:sp>
    </p:spTree>
    <p:extLst>
      <p:ext uri="{BB962C8B-B14F-4D97-AF65-F5344CB8AC3E}">
        <p14:creationId xmlns:p14="http://schemas.microsoft.com/office/powerpoint/2010/main" val="939269209"/>
      </p:ext>
    </p:extLst>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5" r:id="rId12"/>
    <p:sldLayoutId id="214748500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1" cy="1143000"/>
          </a:xfrm>
          <a:prstGeom prst="rect">
            <a:avLst/>
          </a:prstGeom>
        </p:spPr>
        <p:txBody>
          <a:bodyPr vert="horz" lIns="93783" tIns="46890" rIns="93783" bIns="4689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7"/>
            <a:ext cx="8915401" cy="4525963"/>
          </a:xfrm>
          <a:prstGeom prst="rect">
            <a:avLst/>
          </a:prstGeom>
        </p:spPr>
        <p:txBody>
          <a:bodyPr vert="horz" lIns="93783" tIns="46890" rIns="93783" bIns="4689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9"/>
            <a:ext cx="2311400" cy="365125"/>
          </a:xfrm>
          <a:prstGeom prst="rect">
            <a:avLst/>
          </a:prstGeom>
        </p:spPr>
        <p:txBody>
          <a:bodyPr vert="horz" lIns="93783" tIns="46890" rIns="93783" bIns="46890" rtlCol="0" anchor="ctr"/>
          <a:lstStyle>
            <a:lvl1pPr algn="l">
              <a:defRPr sz="1200">
                <a:solidFill>
                  <a:schemeClr val="tx1">
                    <a:tint val="75000"/>
                  </a:schemeClr>
                </a:solidFill>
              </a:defRPr>
            </a:lvl1pPr>
          </a:lstStyle>
          <a:p>
            <a:pPr defTabSz="937823" fontAlgn="auto">
              <a:spcBef>
                <a:spcPts val="0"/>
              </a:spcBef>
              <a:spcAft>
                <a:spcPts val="0"/>
              </a:spcAft>
            </a:pPr>
            <a:fld id="{E90ED720-0104-4369-84BC-D37694168613}" type="datetimeFigureOut">
              <a:rPr lang="ja-JP" altLang="en-US" b="0" smtClean="0">
                <a:solidFill>
                  <a:prstClr val="black">
                    <a:tint val="75000"/>
                  </a:prstClr>
                </a:solidFill>
                <a:latin typeface="Calibri"/>
                <a:ea typeface="ＭＳ Ｐゴシック"/>
              </a:rPr>
              <a:pPr defTabSz="937823"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5" y="6356359"/>
            <a:ext cx="3136900" cy="365125"/>
          </a:xfrm>
          <a:prstGeom prst="rect">
            <a:avLst/>
          </a:prstGeom>
        </p:spPr>
        <p:txBody>
          <a:bodyPr vert="horz" lIns="93783" tIns="46890" rIns="93783" bIns="46890" rtlCol="0" anchor="ctr"/>
          <a:lstStyle>
            <a:lvl1pPr algn="ctr">
              <a:defRPr sz="1200">
                <a:solidFill>
                  <a:schemeClr val="tx1">
                    <a:tint val="75000"/>
                  </a:schemeClr>
                </a:solidFill>
              </a:defRPr>
            </a:lvl1pPr>
          </a:lstStyle>
          <a:p>
            <a:pPr defTabSz="937823"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2" y="6356359"/>
            <a:ext cx="2311400" cy="365125"/>
          </a:xfrm>
          <a:prstGeom prst="rect">
            <a:avLst/>
          </a:prstGeom>
        </p:spPr>
        <p:txBody>
          <a:bodyPr vert="horz" lIns="93783" tIns="46890" rIns="93783" bIns="46890" rtlCol="0" anchor="ctr"/>
          <a:lstStyle>
            <a:lvl1pPr algn="r">
              <a:defRPr sz="1200">
                <a:solidFill>
                  <a:schemeClr val="tx1">
                    <a:tint val="75000"/>
                  </a:schemeClr>
                </a:solidFill>
              </a:defRPr>
            </a:lvl1pPr>
          </a:lstStyle>
          <a:p>
            <a:pPr defTabSz="937823" fontAlgn="auto">
              <a:spcBef>
                <a:spcPts val="0"/>
              </a:spcBef>
              <a:spcAft>
                <a:spcPts val="0"/>
              </a:spcAft>
            </a:pPr>
            <a:fld id="{D2D8002D-B5B0-4BAC-B1F6-782DDCCE6D9C}" type="slidenum">
              <a:rPr lang="ja-JP" altLang="en-US" b="0" smtClean="0">
                <a:solidFill>
                  <a:prstClr val="black">
                    <a:tint val="75000"/>
                  </a:prstClr>
                </a:solidFill>
                <a:latin typeface="Calibri"/>
                <a:ea typeface="ＭＳ Ｐゴシック"/>
              </a:rPr>
              <a:pPr defTabSz="937823"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12314922"/>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txStyles>
    <p:titleStyle>
      <a:lvl1pPr algn="ctr" defTabSz="937823" rtl="0" eaLnBrk="1" latinLnBrk="0" hangingPunct="1">
        <a:spcBef>
          <a:spcPct val="0"/>
        </a:spcBef>
        <a:buNone/>
        <a:defRPr kumimoji="1" sz="4700" kern="1200">
          <a:solidFill>
            <a:schemeClr val="tx1"/>
          </a:solidFill>
          <a:latin typeface="+mj-lt"/>
          <a:ea typeface="+mj-ea"/>
          <a:cs typeface="+mj-cs"/>
        </a:defRPr>
      </a:lvl1pPr>
    </p:titleStyle>
    <p:bodyStyle>
      <a:lvl1pPr marL="351684" indent="-351684" algn="l" defTabSz="937823"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1982" indent="-293069" algn="l" defTabSz="937823"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72279" indent="-234454" algn="l" defTabSz="937823"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41190"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10100"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79013"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47923"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16836"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3985746" indent="-234454" algn="l" defTabSz="93782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37823" rtl="0" eaLnBrk="1" latinLnBrk="0" hangingPunct="1">
        <a:defRPr kumimoji="1" sz="1800" kern="1200">
          <a:solidFill>
            <a:schemeClr val="tx1"/>
          </a:solidFill>
          <a:latin typeface="+mn-lt"/>
          <a:ea typeface="+mn-ea"/>
          <a:cs typeface="+mn-cs"/>
        </a:defRPr>
      </a:lvl1pPr>
      <a:lvl2pPr marL="468910" algn="l" defTabSz="937823" rtl="0" eaLnBrk="1" latinLnBrk="0" hangingPunct="1">
        <a:defRPr kumimoji="1" sz="1800" kern="1200">
          <a:solidFill>
            <a:schemeClr val="tx1"/>
          </a:solidFill>
          <a:latin typeface="+mn-lt"/>
          <a:ea typeface="+mn-ea"/>
          <a:cs typeface="+mn-cs"/>
        </a:defRPr>
      </a:lvl2pPr>
      <a:lvl3pPr marL="937823" algn="l" defTabSz="937823" rtl="0" eaLnBrk="1" latinLnBrk="0" hangingPunct="1">
        <a:defRPr kumimoji="1" sz="1800" kern="1200">
          <a:solidFill>
            <a:schemeClr val="tx1"/>
          </a:solidFill>
          <a:latin typeface="+mn-lt"/>
          <a:ea typeface="+mn-ea"/>
          <a:cs typeface="+mn-cs"/>
        </a:defRPr>
      </a:lvl3pPr>
      <a:lvl4pPr marL="1406732" algn="l" defTabSz="937823" rtl="0" eaLnBrk="1" latinLnBrk="0" hangingPunct="1">
        <a:defRPr kumimoji="1" sz="1800" kern="1200">
          <a:solidFill>
            <a:schemeClr val="tx1"/>
          </a:solidFill>
          <a:latin typeface="+mn-lt"/>
          <a:ea typeface="+mn-ea"/>
          <a:cs typeface="+mn-cs"/>
        </a:defRPr>
      </a:lvl4pPr>
      <a:lvl5pPr marL="1875645" algn="l" defTabSz="937823" rtl="0" eaLnBrk="1" latinLnBrk="0" hangingPunct="1">
        <a:defRPr kumimoji="1" sz="1800" kern="1200">
          <a:solidFill>
            <a:schemeClr val="tx1"/>
          </a:solidFill>
          <a:latin typeface="+mn-lt"/>
          <a:ea typeface="+mn-ea"/>
          <a:cs typeface="+mn-cs"/>
        </a:defRPr>
      </a:lvl5pPr>
      <a:lvl6pPr marL="2344556" algn="l" defTabSz="937823" rtl="0" eaLnBrk="1" latinLnBrk="0" hangingPunct="1">
        <a:defRPr kumimoji="1" sz="1800" kern="1200">
          <a:solidFill>
            <a:schemeClr val="tx1"/>
          </a:solidFill>
          <a:latin typeface="+mn-lt"/>
          <a:ea typeface="+mn-ea"/>
          <a:cs typeface="+mn-cs"/>
        </a:defRPr>
      </a:lvl6pPr>
      <a:lvl7pPr marL="2813468" algn="l" defTabSz="937823" rtl="0" eaLnBrk="1" latinLnBrk="0" hangingPunct="1">
        <a:defRPr kumimoji="1" sz="1800" kern="1200">
          <a:solidFill>
            <a:schemeClr val="tx1"/>
          </a:solidFill>
          <a:latin typeface="+mn-lt"/>
          <a:ea typeface="+mn-ea"/>
          <a:cs typeface="+mn-cs"/>
        </a:defRPr>
      </a:lvl7pPr>
      <a:lvl8pPr marL="3282380" algn="l" defTabSz="937823" rtl="0" eaLnBrk="1" latinLnBrk="0" hangingPunct="1">
        <a:defRPr kumimoji="1" sz="1800" kern="1200">
          <a:solidFill>
            <a:schemeClr val="tx1"/>
          </a:solidFill>
          <a:latin typeface="+mn-lt"/>
          <a:ea typeface="+mn-ea"/>
          <a:cs typeface="+mn-cs"/>
        </a:defRPr>
      </a:lvl8pPr>
      <a:lvl9pPr marL="3751291" algn="l" defTabSz="937823"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53DD3F-3885-4EEF-B791-D4A572C341DC}" type="datetimeFigureOut">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6F09DD9-8EE5-4429-A2C0-F42734B0FF88}"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16092378"/>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0C9C95-FE59-4E9A-BABD-9F9CDDB36DE4}" type="datetimeFigureOut">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87E99D0-ACFE-4FAB-B471-99A53D7B9D98}"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21347543"/>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defRPr sz="1400" b="0">
                <a:solidFill>
                  <a:srgbClr val="000000"/>
                </a:solidFill>
                <a:latin typeface="Arial" charset="0"/>
                <a:ea typeface="ＭＳ Ｐゴシック" charset="-128"/>
                <a:cs typeface="+mn-cs"/>
              </a:defRPr>
            </a:lvl1pPr>
          </a:lstStyle>
          <a:p>
            <a:pPr algn="l">
              <a:spcBef>
                <a:spcPct val="0"/>
              </a:spcBef>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ctr">
              <a:defRPr sz="1400" b="0">
                <a:solidFill>
                  <a:srgbClr val="000000"/>
                </a:solidFill>
                <a:latin typeface="Arial" charset="0"/>
                <a:ea typeface="ＭＳ Ｐゴシック" charset="-128"/>
                <a:cs typeface="+mn-cs"/>
              </a:defRPr>
            </a:lvl1pPr>
          </a:lstStyle>
          <a:p>
            <a:pPr>
              <a:spcBef>
                <a:spcPct val="0"/>
              </a:spcBef>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r">
              <a:defRPr sz="1400" b="0">
                <a:solidFill>
                  <a:srgbClr val="000000"/>
                </a:solidFill>
                <a:latin typeface="Arial" charset="0"/>
                <a:ea typeface="ＭＳ Ｐゴシック" charset="-128"/>
                <a:cs typeface="+mn-cs"/>
              </a:defRPr>
            </a:lvl1pPr>
          </a:lstStyle>
          <a:p>
            <a:pPr>
              <a:spcBef>
                <a:spcPct val="0"/>
              </a:spcBef>
              <a:defRPr/>
            </a:pPr>
            <a:fld id="{CE6A3A76-E3E3-46F4-BEA1-CFEEFB9D8401}" type="slidenum">
              <a:rPr lang="en-US" altLang="ja-JP"/>
              <a:pPr>
                <a:spcBef>
                  <a:spcPct val="0"/>
                </a:spcBef>
                <a:defRPr/>
              </a:pPr>
              <a:t>‹#›</a:t>
            </a:fld>
            <a:endParaRPr lang="en-US" altLang="ja-JP"/>
          </a:p>
        </p:txBody>
      </p:sp>
    </p:spTree>
    <p:extLst>
      <p:ext uri="{BB962C8B-B14F-4D97-AF65-F5344CB8AC3E}">
        <p14:creationId xmlns:p14="http://schemas.microsoft.com/office/powerpoint/2010/main" val="2764104215"/>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143" algn="ctr" rtl="0" fontAlgn="base">
        <a:spcBef>
          <a:spcPct val="0"/>
        </a:spcBef>
        <a:spcAft>
          <a:spcPct val="0"/>
        </a:spcAft>
        <a:defRPr kumimoji="1" sz="4400">
          <a:solidFill>
            <a:schemeClr val="tx2"/>
          </a:solidFill>
          <a:latin typeface="Arial" charset="0"/>
          <a:ea typeface="ＭＳ Ｐゴシック" charset="-128"/>
        </a:defRPr>
      </a:lvl6pPr>
      <a:lvl7pPr marL="914284" algn="ctr" rtl="0" fontAlgn="base">
        <a:spcBef>
          <a:spcPct val="0"/>
        </a:spcBef>
        <a:spcAft>
          <a:spcPct val="0"/>
        </a:spcAft>
        <a:defRPr kumimoji="1" sz="4400">
          <a:solidFill>
            <a:schemeClr val="tx2"/>
          </a:solidFill>
          <a:latin typeface="Arial" charset="0"/>
          <a:ea typeface="ＭＳ Ｐゴシック" charset="-128"/>
        </a:defRPr>
      </a:lvl7pPr>
      <a:lvl8pPr marL="1371427" algn="ctr" rtl="0" fontAlgn="base">
        <a:spcBef>
          <a:spcPct val="0"/>
        </a:spcBef>
        <a:spcAft>
          <a:spcPct val="0"/>
        </a:spcAft>
        <a:defRPr kumimoji="1" sz="4400">
          <a:solidFill>
            <a:schemeClr val="tx2"/>
          </a:solidFill>
          <a:latin typeface="Arial" charset="0"/>
          <a:ea typeface="ＭＳ Ｐゴシック" charset="-128"/>
        </a:defRPr>
      </a:lvl8pPr>
      <a:lvl9pPr marL="1828569"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82" indent="-228571" algn="l" rtl="0" fontAlgn="base">
        <a:spcBef>
          <a:spcPct val="20000"/>
        </a:spcBef>
        <a:spcAft>
          <a:spcPct val="0"/>
        </a:spcAft>
        <a:buChar char="»"/>
        <a:defRPr kumimoji="1" sz="2000">
          <a:solidFill>
            <a:schemeClr val="tx1"/>
          </a:solidFill>
          <a:latin typeface="+mn-lt"/>
          <a:ea typeface="+mn-ea"/>
        </a:defRPr>
      </a:lvl6pPr>
      <a:lvl7pPr marL="2971424" indent="-228571" algn="l" rtl="0" fontAlgn="base">
        <a:spcBef>
          <a:spcPct val="20000"/>
        </a:spcBef>
        <a:spcAft>
          <a:spcPct val="0"/>
        </a:spcAft>
        <a:buChar char="»"/>
        <a:defRPr kumimoji="1" sz="2000">
          <a:solidFill>
            <a:schemeClr val="tx1"/>
          </a:solidFill>
          <a:latin typeface="+mn-lt"/>
          <a:ea typeface="+mn-ea"/>
        </a:defRPr>
      </a:lvl7pPr>
      <a:lvl8pPr marL="3428567" indent="-228571" algn="l" rtl="0" fontAlgn="base">
        <a:spcBef>
          <a:spcPct val="20000"/>
        </a:spcBef>
        <a:spcAft>
          <a:spcPct val="0"/>
        </a:spcAft>
        <a:buChar char="»"/>
        <a:defRPr kumimoji="1" sz="2000">
          <a:solidFill>
            <a:schemeClr val="tx1"/>
          </a:solidFill>
          <a:latin typeface="+mn-lt"/>
          <a:ea typeface="+mn-ea"/>
        </a:defRPr>
      </a:lvl8pPr>
      <a:lvl9pPr marL="3885708" indent="-228571"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84" rtl="0" eaLnBrk="1" latinLnBrk="0" hangingPunct="1">
        <a:defRPr kumimoji="1" sz="1800" kern="1200">
          <a:solidFill>
            <a:schemeClr val="tx1"/>
          </a:solidFill>
          <a:latin typeface="+mn-lt"/>
          <a:ea typeface="+mn-ea"/>
          <a:cs typeface="+mn-cs"/>
        </a:defRPr>
      </a:lvl1pPr>
      <a:lvl2pPr marL="457143" algn="l" defTabSz="914284" rtl="0" eaLnBrk="1" latinLnBrk="0" hangingPunct="1">
        <a:defRPr kumimoji="1" sz="1800" kern="1200">
          <a:solidFill>
            <a:schemeClr val="tx1"/>
          </a:solidFill>
          <a:latin typeface="+mn-lt"/>
          <a:ea typeface="+mn-ea"/>
          <a:cs typeface="+mn-cs"/>
        </a:defRPr>
      </a:lvl2pPr>
      <a:lvl3pPr marL="914284" algn="l" defTabSz="914284" rtl="0" eaLnBrk="1" latinLnBrk="0" hangingPunct="1">
        <a:defRPr kumimoji="1" sz="1800" kern="1200">
          <a:solidFill>
            <a:schemeClr val="tx1"/>
          </a:solidFill>
          <a:latin typeface="+mn-lt"/>
          <a:ea typeface="+mn-ea"/>
          <a:cs typeface="+mn-cs"/>
        </a:defRPr>
      </a:lvl3pPr>
      <a:lvl4pPr marL="1371427" algn="l" defTabSz="914284" rtl="0" eaLnBrk="1" latinLnBrk="0" hangingPunct="1">
        <a:defRPr kumimoji="1" sz="1800" kern="1200">
          <a:solidFill>
            <a:schemeClr val="tx1"/>
          </a:solidFill>
          <a:latin typeface="+mn-lt"/>
          <a:ea typeface="+mn-ea"/>
          <a:cs typeface="+mn-cs"/>
        </a:defRPr>
      </a:lvl4pPr>
      <a:lvl5pPr marL="1828569" algn="l" defTabSz="914284" rtl="0" eaLnBrk="1" latinLnBrk="0" hangingPunct="1">
        <a:defRPr kumimoji="1" sz="1800" kern="1200">
          <a:solidFill>
            <a:schemeClr val="tx1"/>
          </a:solidFill>
          <a:latin typeface="+mn-lt"/>
          <a:ea typeface="+mn-ea"/>
          <a:cs typeface="+mn-cs"/>
        </a:defRPr>
      </a:lvl5pPr>
      <a:lvl6pPr marL="2285711" algn="l" defTabSz="914284" rtl="0" eaLnBrk="1" latinLnBrk="0" hangingPunct="1">
        <a:defRPr kumimoji="1" sz="1800" kern="1200">
          <a:solidFill>
            <a:schemeClr val="tx1"/>
          </a:solidFill>
          <a:latin typeface="+mn-lt"/>
          <a:ea typeface="+mn-ea"/>
          <a:cs typeface="+mn-cs"/>
        </a:defRPr>
      </a:lvl6pPr>
      <a:lvl7pPr marL="2742853" algn="l" defTabSz="914284" rtl="0" eaLnBrk="1" latinLnBrk="0" hangingPunct="1">
        <a:defRPr kumimoji="1" sz="1800" kern="1200">
          <a:solidFill>
            <a:schemeClr val="tx1"/>
          </a:solidFill>
          <a:latin typeface="+mn-lt"/>
          <a:ea typeface="+mn-ea"/>
          <a:cs typeface="+mn-cs"/>
        </a:defRPr>
      </a:lvl7pPr>
      <a:lvl8pPr marL="3199996" algn="l" defTabSz="914284" rtl="0" eaLnBrk="1" latinLnBrk="0" hangingPunct="1">
        <a:defRPr kumimoji="1" sz="1800" kern="1200">
          <a:solidFill>
            <a:schemeClr val="tx1"/>
          </a:solidFill>
          <a:latin typeface="+mn-lt"/>
          <a:ea typeface="+mn-ea"/>
          <a:cs typeface="+mn-cs"/>
        </a:defRPr>
      </a:lvl8pPr>
      <a:lvl9pPr marL="3657138" algn="l" defTabSz="914284"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defRPr sz="1400" b="0">
                <a:solidFill>
                  <a:srgbClr val="000000"/>
                </a:solidFill>
                <a:latin typeface="Arial" charset="0"/>
                <a:ea typeface="ＭＳ Ｐゴシック" charset="-128"/>
                <a:cs typeface="+mn-cs"/>
              </a:defRPr>
            </a:lvl1pPr>
          </a:lstStyle>
          <a:p>
            <a:pPr algn="l">
              <a:spcBef>
                <a:spcPct val="0"/>
              </a:spcBef>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ctr">
              <a:defRPr sz="1400" b="0">
                <a:solidFill>
                  <a:srgbClr val="000000"/>
                </a:solidFill>
                <a:latin typeface="Arial" charset="0"/>
                <a:ea typeface="ＭＳ Ｐゴシック" charset="-128"/>
                <a:cs typeface="+mn-cs"/>
              </a:defRPr>
            </a:lvl1pPr>
          </a:lstStyle>
          <a:p>
            <a:pPr>
              <a:spcBef>
                <a:spcPct val="0"/>
              </a:spcBef>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r">
              <a:defRPr sz="1400" b="0">
                <a:solidFill>
                  <a:srgbClr val="000000"/>
                </a:solidFill>
                <a:latin typeface="Arial" charset="0"/>
                <a:ea typeface="ＭＳ Ｐゴシック" charset="-128"/>
                <a:cs typeface="+mn-cs"/>
              </a:defRPr>
            </a:lvl1pPr>
          </a:lstStyle>
          <a:p>
            <a:pPr>
              <a:spcBef>
                <a:spcPct val="0"/>
              </a:spcBef>
              <a:defRPr/>
            </a:pPr>
            <a:fld id="{E27605AD-BCAB-44B4-844E-EC010EF4CA51}" type="slidenum">
              <a:rPr lang="en-US" altLang="ja-JP"/>
              <a:pPr>
                <a:spcBef>
                  <a:spcPct val="0"/>
                </a:spcBef>
                <a:defRPr/>
              </a:pPr>
              <a:t>‹#›</a:t>
            </a:fld>
            <a:endParaRPr lang="en-US" altLang="ja-JP"/>
          </a:p>
        </p:txBody>
      </p:sp>
    </p:spTree>
    <p:extLst>
      <p:ext uri="{BB962C8B-B14F-4D97-AF65-F5344CB8AC3E}">
        <p14:creationId xmlns:p14="http://schemas.microsoft.com/office/powerpoint/2010/main" val="2037827499"/>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143" algn="ctr" rtl="0" fontAlgn="base">
        <a:spcBef>
          <a:spcPct val="0"/>
        </a:spcBef>
        <a:spcAft>
          <a:spcPct val="0"/>
        </a:spcAft>
        <a:defRPr kumimoji="1" sz="4400">
          <a:solidFill>
            <a:schemeClr val="tx2"/>
          </a:solidFill>
          <a:latin typeface="Arial" charset="0"/>
          <a:ea typeface="ＭＳ Ｐゴシック" charset="-128"/>
        </a:defRPr>
      </a:lvl6pPr>
      <a:lvl7pPr marL="914284" algn="ctr" rtl="0" fontAlgn="base">
        <a:spcBef>
          <a:spcPct val="0"/>
        </a:spcBef>
        <a:spcAft>
          <a:spcPct val="0"/>
        </a:spcAft>
        <a:defRPr kumimoji="1" sz="4400">
          <a:solidFill>
            <a:schemeClr val="tx2"/>
          </a:solidFill>
          <a:latin typeface="Arial" charset="0"/>
          <a:ea typeface="ＭＳ Ｐゴシック" charset="-128"/>
        </a:defRPr>
      </a:lvl7pPr>
      <a:lvl8pPr marL="1371427" algn="ctr" rtl="0" fontAlgn="base">
        <a:spcBef>
          <a:spcPct val="0"/>
        </a:spcBef>
        <a:spcAft>
          <a:spcPct val="0"/>
        </a:spcAft>
        <a:defRPr kumimoji="1" sz="4400">
          <a:solidFill>
            <a:schemeClr val="tx2"/>
          </a:solidFill>
          <a:latin typeface="Arial" charset="0"/>
          <a:ea typeface="ＭＳ Ｐゴシック" charset="-128"/>
        </a:defRPr>
      </a:lvl8pPr>
      <a:lvl9pPr marL="1828569"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82" indent="-228571" algn="l" rtl="0" fontAlgn="base">
        <a:spcBef>
          <a:spcPct val="20000"/>
        </a:spcBef>
        <a:spcAft>
          <a:spcPct val="0"/>
        </a:spcAft>
        <a:buChar char="»"/>
        <a:defRPr kumimoji="1" sz="2000">
          <a:solidFill>
            <a:schemeClr val="tx1"/>
          </a:solidFill>
          <a:latin typeface="+mn-lt"/>
          <a:ea typeface="+mn-ea"/>
        </a:defRPr>
      </a:lvl6pPr>
      <a:lvl7pPr marL="2971424" indent="-228571" algn="l" rtl="0" fontAlgn="base">
        <a:spcBef>
          <a:spcPct val="20000"/>
        </a:spcBef>
        <a:spcAft>
          <a:spcPct val="0"/>
        </a:spcAft>
        <a:buChar char="»"/>
        <a:defRPr kumimoji="1" sz="2000">
          <a:solidFill>
            <a:schemeClr val="tx1"/>
          </a:solidFill>
          <a:latin typeface="+mn-lt"/>
          <a:ea typeface="+mn-ea"/>
        </a:defRPr>
      </a:lvl7pPr>
      <a:lvl8pPr marL="3428567" indent="-228571" algn="l" rtl="0" fontAlgn="base">
        <a:spcBef>
          <a:spcPct val="20000"/>
        </a:spcBef>
        <a:spcAft>
          <a:spcPct val="0"/>
        </a:spcAft>
        <a:buChar char="»"/>
        <a:defRPr kumimoji="1" sz="2000">
          <a:solidFill>
            <a:schemeClr val="tx1"/>
          </a:solidFill>
          <a:latin typeface="+mn-lt"/>
          <a:ea typeface="+mn-ea"/>
        </a:defRPr>
      </a:lvl8pPr>
      <a:lvl9pPr marL="3885708" indent="-228571"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84" rtl="0" eaLnBrk="1" latinLnBrk="0" hangingPunct="1">
        <a:defRPr kumimoji="1" sz="1800" kern="1200">
          <a:solidFill>
            <a:schemeClr val="tx1"/>
          </a:solidFill>
          <a:latin typeface="+mn-lt"/>
          <a:ea typeface="+mn-ea"/>
          <a:cs typeface="+mn-cs"/>
        </a:defRPr>
      </a:lvl1pPr>
      <a:lvl2pPr marL="457143" algn="l" defTabSz="914284" rtl="0" eaLnBrk="1" latinLnBrk="0" hangingPunct="1">
        <a:defRPr kumimoji="1" sz="1800" kern="1200">
          <a:solidFill>
            <a:schemeClr val="tx1"/>
          </a:solidFill>
          <a:latin typeface="+mn-lt"/>
          <a:ea typeface="+mn-ea"/>
          <a:cs typeface="+mn-cs"/>
        </a:defRPr>
      </a:lvl2pPr>
      <a:lvl3pPr marL="914284" algn="l" defTabSz="914284" rtl="0" eaLnBrk="1" latinLnBrk="0" hangingPunct="1">
        <a:defRPr kumimoji="1" sz="1800" kern="1200">
          <a:solidFill>
            <a:schemeClr val="tx1"/>
          </a:solidFill>
          <a:latin typeface="+mn-lt"/>
          <a:ea typeface="+mn-ea"/>
          <a:cs typeface="+mn-cs"/>
        </a:defRPr>
      </a:lvl3pPr>
      <a:lvl4pPr marL="1371427" algn="l" defTabSz="914284" rtl="0" eaLnBrk="1" latinLnBrk="0" hangingPunct="1">
        <a:defRPr kumimoji="1" sz="1800" kern="1200">
          <a:solidFill>
            <a:schemeClr val="tx1"/>
          </a:solidFill>
          <a:latin typeface="+mn-lt"/>
          <a:ea typeface="+mn-ea"/>
          <a:cs typeface="+mn-cs"/>
        </a:defRPr>
      </a:lvl4pPr>
      <a:lvl5pPr marL="1828569" algn="l" defTabSz="914284" rtl="0" eaLnBrk="1" latinLnBrk="0" hangingPunct="1">
        <a:defRPr kumimoji="1" sz="1800" kern="1200">
          <a:solidFill>
            <a:schemeClr val="tx1"/>
          </a:solidFill>
          <a:latin typeface="+mn-lt"/>
          <a:ea typeface="+mn-ea"/>
          <a:cs typeface="+mn-cs"/>
        </a:defRPr>
      </a:lvl5pPr>
      <a:lvl6pPr marL="2285711" algn="l" defTabSz="914284" rtl="0" eaLnBrk="1" latinLnBrk="0" hangingPunct="1">
        <a:defRPr kumimoji="1" sz="1800" kern="1200">
          <a:solidFill>
            <a:schemeClr val="tx1"/>
          </a:solidFill>
          <a:latin typeface="+mn-lt"/>
          <a:ea typeface="+mn-ea"/>
          <a:cs typeface="+mn-cs"/>
        </a:defRPr>
      </a:lvl6pPr>
      <a:lvl7pPr marL="2742853" algn="l" defTabSz="914284" rtl="0" eaLnBrk="1" latinLnBrk="0" hangingPunct="1">
        <a:defRPr kumimoji="1" sz="1800" kern="1200">
          <a:solidFill>
            <a:schemeClr val="tx1"/>
          </a:solidFill>
          <a:latin typeface="+mn-lt"/>
          <a:ea typeface="+mn-ea"/>
          <a:cs typeface="+mn-cs"/>
        </a:defRPr>
      </a:lvl7pPr>
      <a:lvl8pPr marL="3199996" algn="l" defTabSz="914284" rtl="0" eaLnBrk="1" latinLnBrk="0" hangingPunct="1">
        <a:defRPr kumimoji="1" sz="1800" kern="1200">
          <a:solidFill>
            <a:schemeClr val="tx1"/>
          </a:solidFill>
          <a:latin typeface="+mn-lt"/>
          <a:ea typeface="+mn-ea"/>
          <a:cs typeface="+mn-cs"/>
        </a:defRPr>
      </a:lvl8pPr>
      <a:lvl9pPr marL="3657138" algn="l" defTabSz="9142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lgn="l">
              <a:spcBef>
                <a:spcPct val="0"/>
              </a:spcBef>
              <a:defRPr/>
            </a:pPr>
            <a:endParaRPr lang="en-US" altLang="ja-JP" b="0">
              <a:solidFill>
                <a:srgbClr val="000000"/>
              </a:solidFill>
            </a:endParaRPr>
          </a:p>
        </p:txBody>
      </p:sp>
      <p:sp>
        <p:nvSpPr>
          <p:cNvPr id="1029" name="Rectangle 5"/>
          <p:cNvSpPr>
            <a:spLocks noGrp="1" noChangeArrowheads="1"/>
          </p:cNvSpPr>
          <p:nvPr>
            <p:ph type="ftr" sz="quarter" idx="3"/>
          </p:nvPr>
        </p:nvSpPr>
        <p:spPr bwMode="auto">
          <a:xfrm>
            <a:off x="3384558"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spcBef>
                <a:spcPct val="0"/>
              </a:spcBef>
              <a:defRPr/>
            </a:pPr>
            <a:endParaRPr lang="en-US" altLang="ja-JP" b="0">
              <a:solidFill>
                <a:srgbClr val="000000"/>
              </a:solidFill>
            </a:endParaRPr>
          </a:p>
        </p:txBody>
      </p:sp>
      <p:sp>
        <p:nvSpPr>
          <p:cNvPr id="1030" name="Rectangle 6"/>
          <p:cNvSpPr>
            <a:spLocks noGrp="1" noChangeArrowheads="1"/>
          </p:cNvSpPr>
          <p:nvPr>
            <p:ph type="sldNum" sz="quarter" idx="4"/>
          </p:nvPr>
        </p:nvSpPr>
        <p:spPr bwMode="auto">
          <a:xfrm>
            <a:off x="7099305"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spcBef>
                <a:spcPct val="0"/>
              </a:spcBef>
              <a:defRPr/>
            </a:pPr>
            <a:fld id="{ED4A6EBB-35FB-4A07-B34D-8F4B56C61A8C}" type="slidenum">
              <a:rPr lang="en-US" altLang="ja-JP" b="0">
                <a:solidFill>
                  <a:srgbClr val="000000"/>
                </a:solidFill>
              </a:rPr>
              <a:pPr>
                <a:spcBef>
                  <a:spcPct val="0"/>
                </a:spcBef>
                <a:defRPr/>
              </a:pPr>
              <a:t>‹#›</a:t>
            </a:fld>
            <a:endParaRPr lang="en-US" altLang="ja-JP" b="0">
              <a:solidFill>
                <a:srgbClr val="000000"/>
              </a:solidFill>
            </a:endParaRPr>
          </a:p>
        </p:txBody>
      </p:sp>
    </p:spTree>
    <p:extLst>
      <p:ext uri="{BB962C8B-B14F-4D97-AF65-F5344CB8AC3E}">
        <p14:creationId xmlns:p14="http://schemas.microsoft.com/office/powerpoint/2010/main" val="1139146704"/>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28"/>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5" name="フッター プレースホルダ 4"/>
          <p:cNvSpPr>
            <a:spLocks noGrp="1"/>
          </p:cNvSpPr>
          <p:nvPr>
            <p:ph type="ftr" sz="quarter" idx="3"/>
          </p:nvPr>
        </p:nvSpPr>
        <p:spPr>
          <a:xfrm>
            <a:off x="3384564" y="635642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6" name="スライド番号プレースホルダ 5"/>
          <p:cNvSpPr>
            <a:spLocks noGrp="1"/>
          </p:cNvSpPr>
          <p:nvPr>
            <p:ph type="sldNum" sz="quarter" idx="4"/>
          </p:nvPr>
        </p:nvSpPr>
        <p:spPr>
          <a:xfrm>
            <a:off x="7099305" y="6356428"/>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spcBef>
                <a:spcPct val="0"/>
              </a:spcBef>
              <a:defRPr/>
            </a:pPr>
            <a:fld id="{A1A93B26-9158-4154-8863-600705167B60}" type="slidenum">
              <a:rPr lang="ja-JP" altLang="en-US" b="0">
                <a:solidFill>
                  <a:prstClr val="black">
                    <a:tint val="75000"/>
                  </a:prstClr>
                </a:solidFill>
              </a:rPr>
              <a:pPr>
                <a:spcBef>
                  <a:spcPct val="0"/>
                </a:spcBef>
                <a:defRPr/>
              </a:pPr>
              <a:t>‹#›</a:t>
            </a:fld>
            <a:endParaRPr lang="ja-JP" altLang="en-US" b="0">
              <a:solidFill>
                <a:prstClr val="black">
                  <a:tint val="75000"/>
                </a:prstClr>
              </a:solidFill>
            </a:endParaRPr>
          </a:p>
        </p:txBody>
      </p:sp>
    </p:spTree>
    <p:extLst>
      <p:ext uri="{BB962C8B-B14F-4D97-AF65-F5344CB8AC3E}">
        <p14:creationId xmlns:p14="http://schemas.microsoft.com/office/powerpoint/2010/main" val="1438574118"/>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22"/>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5" name="フッター プレースホルダ 4"/>
          <p:cNvSpPr>
            <a:spLocks noGrp="1"/>
          </p:cNvSpPr>
          <p:nvPr>
            <p:ph type="ftr" sz="quarter" idx="3"/>
          </p:nvPr>
        </p:nvSpPr>
        <p:spPr>
          <a:xfrm>
            <a:off x="3384564" y="6356422"/>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6" name="スライド番号プレースホルダ 5"/>
          <p:cNvSpPr>
            <a:spLocks noGrp="1"/>
          </p:cNvSpPr>
          <p:nvPr>
            <p:ph type="sldNum" sz="quarter" idx="4"/>
          </p:nvPr>
        </p:nvSpPr>
        <p:spPr>
          <a:xfrm>
            <a:off x="7099305" y="6356422"/>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spcBef>
                <a:spcPct val="0"/>
              </a:spcBef>
              <a:defRPr/>
            </a:pPr>
            <a:fld id="{A1A93B26-9158-4154-8863-600705167B60}" type="slidenum">
              <a:rPr lang="ja-JP" altLang="en-US" b="0">
                <a:solidFill>
                  <a:prstClr val="black">
                    <a:tint val="75000"/>
                  </a:prstClr>
                </a:solidFill>
              </a:rPr>
              <a:pPr>
                <a:spcBef>
                  <a:spcPct val="0"/>
                </a:spcBef>
                <a:defRPr/>
              </a:pPr>
              <a:t>‹#›</a:t>
            </a:fld>
            <a:endParaRPr lang="ja-JP" altLang="en-US" b="0">
              <a:solidFill>
                <a:prstClr val="black">
                  <a:tint val="75000"/>
                </a:prstClr>
              </a:solidFill>
            </a:endParaRPr>
          </a:p>
        </p:txBody>
      </p:sp>
    </p:spTree>
    <p:extLst>
      <p:ext uri="{BB962C8B-B14F-4D97-AF65-F5344CB8AC3E}">
        <p14:creationId xmlns:p14="http://schemas.microsoft.com/office/powerpoint/2010/main" val="3298397271"/>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5" name="フッター プレースホルダ 4"/>
          <p:cNvSpPr>
            <a:spLocks noGrp="1"/>
          </p:cNvSpPr>
          <p:nvPr>
            <p:ph type="ftr" sz="quarter" idx="3"/>
          </p:nvPr>
        </p:nvSpPr>
        <p:spPr>
          <a:xfrm>
            <a:off x="3384564" y="6356414"/>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spcBef>
                <a:spcPct val="0"/>
              </a:spcBef>
              <a:defRPr/>
            </a:pPr>
            <a:endParaRPr lang="ja-JP" altLang="en-US" b="0">
              <a:solidFill>
                <a:prstClr val="black">
                  <a:tint val="75000"/>
                </a:prstClr>
              </a:solidFill>
            </a:endParaRPr>
          </a:p>
        </p:txBody>
      </p:sp>
      <p:sp>
        <p:nvSpPr>
          <p:cNvPr id="6" name="スライド番号プレースホルダ 5"/>
          <p:cNvSpPr>
            <a:spLocks noGrp="1"/>
          </p:cNvSpPr>
          <p:nvPr>
            <p:ph type="sldNum" sz="quarter" idx="4"/>
          </p:nvPr>
        </p:nvSpPr>
        <p:spPr>
          <a:xfrm>
            <a:off x="7099305" y="6356414"/>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spcBef>
                <a:spcPct val="0"/>
              </a:spcBef>
              <a:defRPr/>
            </a:pPr>
            <a:fld id="{A1A93B26-9158-4154-8863-600705167B60}" type="slidenum">
              <a:rPr lang="ja-JP" altLang="en-US" b="0">
                <a:solidFill>
                  <a:prstClr val="black">
                    <a:tint val="75000"/>
                  </a:prstClr>
                </a:solidFill>
              </a:rPr>
              <a:pPr>
                <a:spcBef>
                  <a:spcPct val="0"/>
                </a:spcBef>
                <a:defRPr/>
              </a:pPr>
              <a:t>‹#›</a:t>
            </a:fld>
            <a:endParaRPr lang="ja-JP" altLang="en-US" b="0">
              <a:solidFill>
                <a:prstClr val="black">
                  <a:tint val="75000"/>
                </a:prstClr>
              </a:solidFill>
            </a:endParaRPr>
          </a:p>
        </p:txBody>
      </p:sp>
    </p:spTree>
    <p:extLst>
      <p:ext uri="{BB962C8B-B14F-4D97-AF65-F5344CB8AC3E}">
        <p14:creationId xmlns:p14="http://schemas.microsoft.com/office/powerpoint/2010/main" val="892032352"/>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95300" y="274638"/>
            <a:ext cx="80899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ja-JP"/>
          </a:p>
        </p:txBody>
      </p:sp>
      <p:sp>
        <p:nvSpPr>
          <p:cNvPr id="3" name="フッター プレースホルダー 2"/>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ja-JP"/>
          </a:p>
        </p:txBody>
      </p:sp>
      <p:sp>
        <p:nvSpPr>
          <p:cNvPr id="7" name="直線コネクタ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44100197-435C-49EC-A588-666C4A8F54D5}"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4765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4765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320800" y="5257800"/>
            <a:ext cx="784225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320800" y="838200"/>
            <a:ext cx="8089900" cy="4419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1364653" y="6553200"/>
            <a:ext cx="77597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n-US" altLang="ja-JP"/>
          </a:p>
        </p:txBody>
      </p:sp>
      <p:sp>
        <p:nvSpPr>
          <p:cNvPr id="6" name="Slide Number Placeholder 5"/>
          <p:cNvSpPr>
            <a:spLocks noGrp="1"/>
          </p:cNvSpPr>
          <p:nvPr>
            <p:ph type="sldNum" sz="quarter" idx="4"/>
          </p:nvPr>
        </p:nvSpPr>
        <p:spPr>
          <a:xfrm>
            <a:off x="9410700" y="5740401"/>
            <a:ext cx="41275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44100197-435C-49EC-A588-666C4A8F54D5}" type="slidenum">
              <a:rPr lang="en-US" altLang="ja-JP" smtClean="0"/>
              <a:pPr>
                <a:defRPr/>
              </a:pPr>
              <a:t>‹#›</a:t>
            </a:fld>
            <a:endParaRPr lang="en-US" altLang="ja-JP"/>
          </a:p>
        </p:txBody>
      </p:sp>
      <p:sp>
        <p:nvSpPr>
          <p:cNvPr id="16" name="Freeform 5"/>
          <p:cNvSpPr>
            <a:spLocks/>
          </p:cNvSpPr>
          <p:nvPr/>
        </p:nvSpPr>
        <p:spPr bwMode="auto">
          <a:xfrm>
            <a:off x="9157892" y="5715000"/>
            <a:ext cx="263128"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89156" y="4811591"/>
            <a:ext cx="2625969" cy="247650"/>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kumimoji="1"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490066"/>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4885D4E-AEBD-409B-887C-304A8DCF55B4}" type="datetime1">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69634" y="6619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
        <p:nvSpPr>
          <p:cNvPr id="7" name="テキスト プレースホルダ 6"/>
          <p:cNvSpPr>
            <a:spLocks noGrp="1"/>
          </p:cNvSpPr>
          <p:nvPr>
            <p:ph type="body" idx="1"/>
          </p:nvPr>
        </p:nvSpPr>
        <p:spPr>
          <a:xfrm>
            <a:off x="416497" y="1124744"/>
            <a:ext cx="9210228" cy="1396752"/>
          </a:xfrm>
          <a:prstGeom prst="roundRect">
            <a:avLst>
              <a:gd name="adj" fmla="val 13080"/>
            </a:avLst>
          </a:prstGeom>
          <a:ln w="12700">
            <a:solidFill>
              <a:schemeClr val="tx1"/>
            </a:solidFill>
            <a:prstDash val="sysDot"/>
          </a:ln>
        </p:spPr>
        <p:txBody>
          <a:bodyPr vert="horz" lIns="91440" tIns="108000" rIns="72000" bIns="45720" rtlCol="0" anchor="ctr" anchorCtr="0">
            <a:noAutofit/>
          </a:bodyPr>
          <a:lstStyle/>
          <a:p>
            <a:pPr lvl="0"/>
            <a:endParaRPr kumimoji="1" lang="ja-JP" altLang="en-US" dirty="0"/>
          </a:p>
        </p:txBody>
      </p:sp>
    </p:spTree>
    <p:extLst>
      <p:ext uri="{BB962C8B-B14F-4D97-AF65-F5344CB8AC3E}">
        <p14:creationId xmlns:p14="http://schemas.microsoft.com/office/powerpoint/2010/main" val="1416373242"/>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hf hdr="0" ftr="0" dt="0"/>
  <p:txStyles>
    <p:titleStyle>
      <a:lvl1pPr algn="ctr" defTabSz="914400" rtl="0" eaLnBrk="1" latinLnBrk="0" hangingPunct="1">
        <a:spcBef>
          <a:spcPct val="0"/>
        </a:spcBef>
        <a:buNone/>
        <a:defRPr kumimoji="1" sz="2800" kern="1200">
          <a:solidFill>
            <a:schemeClr val="tx1"/>
          </a:solidFill>
          <a:latin typeface="HGP創英角ｺﾞｼｯｸUB" pitchFamily="50" charset="-128"/>
          <a:ea typeface="HGP創英角ｺﾞｼｯｸUB" pitchFamily="50" charset="-128"/>
          <a:cs typeface="+mj-cs"/>
        </a:defRPr>
      </a:lvl1pPr>
    </p:titleStyle>
    <p:bodyStyle>
      <a:lvl1pPr marL="263525" indent="-263525" algn="l" defTabSz="914400" rtl="0" eaLnBrk="1" latinLnBrk="0" hangingPunct="1">
        <a:spcBef>
          <a:spcPct val="20000"/>
        </a:spcBef>
        <a:buFont typeface="Arial" pitchFamily="34" charset="0"/>
        <a:buNone/>
        <a:defRPr kumimoji="1" sz="2000" kern="1200">
          <a:solidFill>
            <a:schemeClr val="tx1"/>
          </a:solidFill>
          <a:latin typeface="メイリオ" pitchFamily="50" charset="-128"/>
          <a:ea typeface="メイリオ"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0ED720-0104-4369-84BC-D37694168613}" type="datetimeFigureOut">
              <a:rPr lang="ja-JP" altLang="en-US" b="0" smtClean="0">
                <a:solidFill>
                  <a:prstClr val="black">
                    <a:tint val="75000"/>
                  </a:prstClr>
                </a:solidFill>
                <a:latin typeface="Calibri"/>
                <a:ea typeface="ＭＳ Ｐゴシック"/>
              </a:rPr>
              <a:pPr fontAlgn="auto">
                <a:spcBef>
                  <a:spcPts val="0"/>
                </a:spcBef>
                <a:spcAft>
                  <a:spcPts val="0"/>
                </a:spcAft>
              </a:pPr>
              <a:t>2016/3/15</a:t>
            </a:fld>
            <a:endParaRPr lang="ja-JP" altLang="en-US" b="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b="0" smtClean="0">
                <a:solidFill>
                  <a:prstClr val="black">
                    <a:tint val="75000"/>
                  </a:prstClr>
                </a:solidFill>
                <a:latin typeface="Calibri"/>
                <a:ea typeface="ＭＳ Ｐゴシック"/>
              </a:rPr>
              <a:pPr fontAlgn="auto">
                <a:spcBef>
                  <a:spcPts val="0"/>
                </a:spcBef>
                <a:spcAft>
                  <a:spcPts val="0"/>
                </a:spcAft>
              </a:pPr>
              <a:t>‹#›</a:t>
            </a:fld>
            <a:endParaRPr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44797384"/>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png"/><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118.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47.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0.xml"/><Relationship Id="rId1" Type="http://schemas.openxmlformats.org/officeDocument/2006/relationships/vmlDrawing" Target="../drawings/vmlDrawing1.vml"/><Relationship Id="rId6" Type="http://schemas.openxmlformats.org/officeDocument/2006/relationships/chart" Target="../charts/chart14.xml"/><Relationship Id="rId5" Type="http://schemas.openxmlformats.org/officeDocument/2006/relationships/image" Target="../media/image17.png"/><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0.xml"/><Relationship Id="rId5" Type="http://schemas.openxmlformats.org/officeDocument/2006/relationships/image" Target="../media/image21.emf"/><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Microsoft_Excel_97-2003_Worksheet2.xls"/><Relationship Id="rId7" Type="http://schemas.openxmlformats.org/officeDocument/2006/relationships/oleObject" Target="../embeddings/Microsoft_Excel_97-2003_Worksheet4.xls"/><Relationship Id="rId2" Type="http://schemas.openxmlformats.org/officeDocument/2006/relationships/slideLayout" Target="../slideLayouts/slideLayout169.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Microsoft_Excel_97-2003_Worksheet3.xls"/><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6.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oleObject" Target="../embeddings/Microsoft_Excel_97-2003_Worksheet5.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3.xml"/><Relationship Id="rId6" Type="http://schemas.openxmlformats.org/officeDocument/2006/relationships/chart" Target="../charts/chart21.xml"/><Relationship Id="rId5" Type="http://schemas.openxmlformats.org/officeDocument/2006/relationships/chart" Target="../charts/chart20.xml"/><Relationship Id="rId10" Type="http://schemas.openxmlformats.org/officeDocument/2006/relationships/chart" Target="../charts/chart24.xml"/><Relationship Id="rId4" Type="http://schemas.openxmlformats.org/officeDocument/2006/relationships/chart" Target="../charts/chart19.xml"/><Relationship Id="rId9"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chart" Target="../charts/chart27.xml"/><Relationship Id="rId2" Type="http://schemas.openxmlformats.org/officeDocument/2006/relationships/image" Target="../media/image32.jpeg"/><Relationship Id="rId1" Type="http://schemas.openxmlformats.org/officeDocument/2006/relationships/slideLayout" Target="../slideLayouts/slideLayout2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90.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01.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18.xml"/><Relationship Id="rId6" Type="http://schemas.openxmlformats.org/officeDocument/2006/relationships/image" Target="../media/image8.jpeg"/><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29.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色基本指定-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19165"/>
            <a:ext cx="14859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0" y="1600200"/>
            <a:ext cx="9906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655" tIns="44328" rIns="88655" bIns="44328" anchor="ctr"/>
          <a:lstStyle>
            <a:lvl1pPr algn="l"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algn="l"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algn="l"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algn="l"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algn="l"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spcBef>
                <a:spcPct val="0"/>
              </a:spcBef>
              <a:buClrTx/>
              <a:buSzTx/>
              <a:buFontTx/>
              <a:buNone/>
              <a:defRPr/>
            </a:pPr>
            <a:r>
              <a:rPr lang="en-US" altLang="ja-JP" sz="3900" b="0" dirty="0" smtClean="0">
                <a:solidFill>
                  <a:schemeClr val="tx2"/>
                </a:solidFill>
                <a:latin typeface="Times New Roman" pitchFamily="18" charset="0"/>
                <a:ea typeface="ＭＳ Ｐゴシック" pitchFamily="50" charset="-128"/>
              </a:rPr>
              <a:t/>
            </a:r>
            <a:br>
              <a:rPr lang="en-US" altLang="ja-JP" sz="3900" b="0" dirty="0" smtClean="0">
                <a:solidFill>
                  <a:schemeClr val="tx2"/>
                </a:solidFill>
                <a:latin typeface="Times New Roman" pitchFamily="18" charset="0"/>
                <a:ea typeface="ＭＳ Ｐゴシック" pitchFamily="50" charset="-128"/>
              </a:rPr>
            </a:br>
            <a:r>
              <a:rPr lang="ja-JP" altLang="en-US" sz="3800" b="0" dirty="0" smtClean="0">
                <a:solidFill>
                  <a:srgbClr val="000066"/>
                </a:solidFill>
                <a:effectLst>
                  <a:outerShdw blurRad="50800" dist="38100" dir="2700000" algn="tl" rotWithShape="0">
                    <a:prstClr val="black">
                      <a:alpha val="40000"/>
                    </a:prstClr>
                  </a:outerShdw>
                </a:effectLst>
                <a:latin typeface="Times New Roman" pitchFamily="18" charset="0"/>
                <a:ea typeface="ＭＳ Ｐゴシック" pitchFamily="50" charset="-128"/>
              </a:rPr>
              <a:t>第８期第</a:t>
            </a:r>
            <a:r>
              <a:rPr lang="ja-JP" altLang="en-US" sz="3800" b="0" dirty="0">
                <a:solidFill>
                  <a:srgbClr val="000066"/>
                </a:solidFill>
                <a:effectLst>
                  <a:outerShdw blurRad="50800" dist="38100" dir="2700000" algn="tl" rotWithShape="0">
                    <a:prstClr val="black">
                      <a:alpha val="40000"/>
                    </a:prstClr>
                  </a:outerShdw>
                </a:effectLst>
                <a:latin typeface="Times New Roman" pitchFamily="18" charset="0"/>
                <a:ea typeface="ＭＳ Ｐゴシック" pitchFamily="50" charset="-128"/>
              </a:rPr>
              <a:t>２</a:t>
            </a:r>
            <a:r>
              <a:rPr lang="ja-JP" altLang="en-US" sz="3800" b="0" dirty="0" smtClean="0">
                <a:solidFill>
                  <a:srgbClr val="000066"/>
                </a:solidFill>
                <a:effectLst>
                  <a:outerShdw blurRad="50800" dist="38100" dir="2700000" algn="tl" rotWithShape="0">
                    <a:prstClr val="black">
                      <a:alpha val="40000"/>
                    </a:prstClr>
                  </a:outerShdw>
                </a:effectLst>
                <a:latin typeface="Times New Roman" pitchFamily="18" charset="0"/>
                <a:ea typeface="ＭＳ Ｐゴシック" pitchFamily="50" charset="-128"/>
              </a:rPr>
              <a:t>回　東京地方労働審議会資料</a:t>
            </a:r>
            <a:r>
              <a:rPr lang="ja-JP" altLang="en-US" sz="3900" b="0" dirty="0" smtClean="0">
                <a:solidFill>
                  <a:srgbClr val="000099"/>
                </a:solidFill>
                <a:latin typeface="Times New Roman" pitchFamily="18" charset="0"/>
                <a:ea typeface="ＭＳ Ｐゴシック" pitchFamily="50" charset="-128"/>
              </a:rPr>
              <a:t/>
            </a:r>
            <a:br>
              <a:rPr lang="ja-JP" altLang="en-US" sz="3900" b="0" dirty="0" smtClean="0">
                <a:solidFill>
                  <a:srgbClr val="000099"/>
                </a:solidFill>
                <a:latin typeface="Times New Roman" pitchFamily="18" charset="0"/>
                <a:ea typeface="ＭＳ Ｐゴシック" pitchFamily="50" charset="-128"/>
              </a:rPr>
            </a:br>
            <a:endParaRPr lang="ja-JP" altLang="en-US" sz="4800" b="0" dirty="0" smtClean="0">
              <a:solidFill>
                <a:srgbClr val="000099"/>
              </a:solidFill>
              <a:latin typeface="Times New Roman" pitchFamily="18" charset="0"/>
              <a:ea typeface="ＭＳ Ｐゴシック" pitchFamily="50" charset="-128"/>
            </a:endParaRPr>
          </a:p>
        </p:txBody>
      </p:sp>
      <p:sp>
        <p:nvSpPr>
          <p:cNvPr id="10244" name="Rectangle 5"/>
          <p:cNvSpPr>
            <a:spLocks noChangeArrowheads="1"/>
          </p:cNvSpPr>
          <p:nvPr/>
        </p:nvSpPr>
        <p:spPr bwMode="auto">
          <a:xfrm>
            <a:off x="1651000" y="49530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nchor="ctr" anchorCtr="1"/>
          <a:lstStyle>
            <a:lvl1pPr marL="342900" indent="-342900" algn="l"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algn="l"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algn="l"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algn="l"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algn="l"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
                <a:schemeClr val="folHlink"/>
              </a:buClr>
              <a:buSzPct val="90000"/>
              <a:buFont typeface="Wingdings" pitchFamily="2" charset="2"/>
              <a:buNone/>
            </a:pPr>
            <a:r>
              <a:rPr lang="ja-JP" altLang="en-US" sz="2800" b="0" dirty="0">
                <a:solidFill>
                  <a:srgbClr val="000000"/>
                </a:solidFill>
                <a:latin typeface="ＭＳ Ｐゴシック" charset="-128"/>
                <a:ea typeface="ＭＳ Ｐゴシック" charset="-128"/>
              </a:rPr>
              <a:t>平成</a:t>
            </a:r>
            <a:r>
              <a:rPr lang="en-US" altLang="ja-JP" sz="2800" b="0" dirty="0" smtClean="0">
                <a:solidFill>
                  <a:srgbClr val="000000"/>
                </a:solidFill>
                <a:latin typeface="ＭＳ Ｐゴシック" charset="-128"/>
                <a:ea typeface="ＭＳ Ｐゴシック" charset="-128"/>
              </a:rPr>
              <a:t>28</a:t>
            </a:r>
            <a:r>
              <a:rPr lang="ja-JP" altLang="en-US" sz="2800" b="0" dirty="0" smtClean="0">
                <a:solidFill>
                  <a:srgbClr val="000000"/>
                </a:solidFill>
                <a:latin typeface="ＭＳ Ｐゴシック" charset="-128"/>
                <a:ea typeface="ＭＳ Ｐゴシック" charset="-128"/>
              </a:rPr>
              <a:t>年</a:t>
            </a:r>
            <a:r>
              <a:rPr lang="en-US" altLang="ja-JP" sz="2800" b="0" dirty="0">
                <a:solidFill>
                  <a:srgbClr val="000000"/>
                </a:solidFill>
                <a:latin typeface="ＭＳ Ｐゴシック" charset="-128"/>
                <a:ea typeface="ＭＳ Ｐゴシック" charset="-128"/>
              </a:rPr>
              <a:t>3</a:t>
            </a:r>
            <a:r>
              <a:rPr lang="ja-JP" altLang="en-US" sz="2800" b="0" dirty="0" smtClean="0">
                <a:solidFill>
                  <a:srgbClr val="000000"/>
                </a:solidFill>
                <a:latin typeface="ＭＳ Ｐゴシック" charset="-128"/>
                <a:ea typeface="ＭＳ Ｐゴシック" charset="-128"/>
              </a:rPr>
              <a:t>月</a:t>
            </a:r>
            <a:r>
              <a:rPr lang="en-US" altLang="ja-JP" sz="2800" b="0" dirty="0">
                <a:solidFill>
                  <a:srgbClr val="000000"/>
                </a:solidFill>
                <a:latin typeface="ＭＳ Ｐゴシック" charset="-128"/>
                <a:ea typeface="ＭＳ Ｐゴシック" charset="-128"/>
              </a:rPr>
              <a:t>1</a:t>
            </a:r>
            <a:r>
              <a:rPr lang="en-US" altLang="ja-JP" sz="2800" b="0" dirty="0" smtClean="0">
                <a:solidFill>
                  <a:srgbClr val="000000"/>
                </a:solidFill>
                <a:latin typeface="ＭＳ Ｐゴシック" charset="-128"/>
                <a:ea typeface="ＭＳ Ｐゴシック" charset="-128"/>
              </a:rPr>
              <a:t>6</a:t>
            </a:r>
            <a:r>
              <a:rPr lang="ja-JP" altLang="en-US" sz="2800" b="0" dirty="0">
                <a:solidFill>
                  <a:srgbClr val="000000"/>
                </a:solidFill>
                <a:latin typeface="ＭＳ Ｐゴシック" charset="-128"/>
                <a:ea typeface="ＭＳ Ｐゴシック" charset="-128"/>
              </a:rPr>
              <a:t>日</a:t>
            </a:r>
            <a:r>
              <a:rPr lang="ja-JP" altLang="en-US" sz="2800" b="0" dirty="0" smtClean="0">
                <a:solidFill>
                  <a:srgbClr val="000000"/>
                </a:solidFill>
                <a:latin typeface="ＭＳ Ｐゴシック" charset="-128"/>
                <a:ea typeface="ＭＳ Ｐゴシック" charset="-128"/>
              </a:rPr>
              <a:t>（水）</a:t>
            </a:r>
            <a:r>
              <a:rPr lang="ja-JP" altLang="en-US" sz="2800" b="0" dirty="0">
                <a:solidFill>
                  <a:srgbClr val="000000"/>
                </a:solidFill>
                <a:latin typeface="ＭＳ Ｐゴシック" charset="-128"/>
                <a:ea typeface="ＭＳ Ｐゴシック" charset="-128"/>
              </a:rPr>
              <a:t>　</a:t>
            </a:r>
            <a:r>
              <a:rPr lang="ja-JP" altLang="en-US" sz="2800" b="0" dirty="0" smtClean="0">
                <a:solidFill>
                  <a:srgbClr val="000000"/>
                </a:solidFill>
                <a:latin typeface="ＭＳ Ｐゴシック" charset="-128"/>
                <a:ea typeface="ＭＳ Ｐゴシック" charset="-128"/>
              </a:rPr>
              <a:t>午前</a:t>
            </a:r>
            <a:r>
              <a:rPr lang="en-US" altLang="ja-JP" sz="2800" b="0" dirty="0" smtClean="0">
                <a:solidFill>
                  <a:srgbClr val="000000"/>
                </a:solidFill>
                <a:latin typeface="ＭＳ Ｐゴシック" charset="-128"/>
                <a:ea typeface="ＭＳ Ｐゴシック" charset="-128"/>
              </a:rPr>
              <a:t>10</a:t>
            </a:r>
            <a:r>
              <a:rPr lang="ja-JP" altLang="en-US" sz="2800" b="0" dirty="0" smtClean="0">
                <a:solidFill>
                  <a:srgbClr val="000000"/>
                </a:solidFill>
                <a:latin typeface="ＭＳ Ｐゴシック" charset="-128"/>
                <a:ea typeface="ＭＳ Ｐゴシック" charset="-128"/>
              </a:rPr>
              <a:t>時</a:t>
            </a:r>
            <a:r>
              <a:rPr lang="en-US" altLang="ja-JP" sz="2800" b="0" dirty="0">
                <a:solidFill>
                  <a:srgbClr val="000000"/>
                </a:solidFill>
                <a:latin typeface="ＭＳ Ｐゴシック" charset="-128"/>
                <a:ea typeface="ＭＳ Ｐゴシック" charset="-128"/>
              </a:rPr>
              <a:t>00</a:t>
            </a:r>
            <a:r>
              <a:rPr lang="ja-JP" altLang="en-US" sz="2800" b="0" dirty="0">
                <a:solidFill>
                  <a:srgbClr val="000000"/>
                </a:solidFill>
                <a:latin typeface="ＭＳ Ｐゴシック" charset="-128"/>
                <a:ea typeface="ＭＳ Ｐゴシック" charset="-128"/>
              </a:rPr>
              <a:t>分～</a:t>
            </a:r>
          </a:p>
          <a:p>
            <a:pPr algn="ctr" eaLnBrk="1" hangingPunct="1">
              <a:buClr>
                <a:schemeClr val="folHlink"/>
              </a:buClr>
              <a:buSzPct val="90000"/>
              <a:buFont typeface="Wingdings" pitchFamily="2" charset="2"/>
              <a:buNone/>
            </a:pPr>
            <a:r>
              <a:rPr lang="ja-JP" altLang="en-US" sz="2800" b="0" dirty="0">
                <a:solidFill>
                  <a:srgbClr val="000000"/>
                </a:solidFill>
                <a:latin typeface="ＭＳ Ｐゴシック" charset="-128"/>
                <a:ea typeface="ＭＳ Ｐゴシック" charset="-128"/>
              </a:rPr>
              <a:t>於：東京労働局 </a:t>
            </a:r>
            <a:r>
              <a:rPr lang="en-US" altLang="ja-JP" sz="2800" b="0" dirty="0">
                <a:solidFill>
                  <a:srgbClr val="000000"/>
                </a:solidFill>
                <a:latin typeface="ＭＳ Ｐゴシック" charset="-128"/>
                <a:ea typeface="ＭＳ Ｐゴシック" charset="-128"/>
              </a:rPr>
              <a:t>11</a:t>
            </a:r>
            <a:r>
              <a:rPr lang="ja-JP" altLang="en-US" sz="2800" b="0" dirty="0">
                <a:solidFill>
                  <a:srgbClr val="000000"/>
                </a:solidFill>
                <a:latin typeface="ＭＳ Ｐゴシック" charset="-128"/>
                <a:ea typeface="ＭＳ Ｐゴシック" charset="-128"/>
              </a:rPr>
              <a:t>階 共用</a:t>
            </a:r>
            <a:r>
              <a:rPr lang="ja-JP" altLang="en-US" sz="2800" b="0" dirty="0" smtClean="0">
                <a:solidFill>
                  <a:srgbClr val="000000"/>
                </a:solidFill>
                <a:latin typeface="ＭＳ Ｐゴシック" charset="-128"/>
                <a:ea typeface="ＭＳ Ｐゴシック" charset="-128"/>
              </a:rPr>
              <a:t>会議室</a:t>
            </a:r>
            <a:r>
              <a:rPr lang="en-US" altLang="ja-JP" sz="2800" b="0" dirty="0" smtClean="0">
                <a:solidFill>
                  <a:srgbClr val="000000"/>
                </a:solidFill>
                <a:latin typeface="ＭＳ Ｐゴシック" charset="-128"/>
                <a:ea typeface="ＭＳ Ｐゴシック" charset="-128"/>
              </a:rPr>
              <a:t>1-2</a:t>
            </a:r>
            <a:endParaRPr lang="ja-JP" altLang="en-US" sz="2800" b="0" dirty="0">
              <a:solidFill>
                <a:srgbClr val="000000"/>
              </a:solidFill>
              <a:latin typeface="ＭＳ Ｐゴシック" charset="-128"/>
              <a:ea typeface="ＭＳ Ｐゴシック" charset="-128"/>
            </a:endParaRPr>
          </a:p>
        </p:txBody>
      </p:sp>
      <p:sp>
        <p:nvSpPr>
          <p:cNvPr id="2" name="正方形/長方形 1"/>
          <p:cNvSpPr/>
          <p:nvPr/>
        </p:nvSpPr>
        <p:spPr>
          <a:xfrm>
            <a:off x="914400" y="3322640"/>
            <a:ext cx="8991600" cy="46037"/>
          </a:xfrm>
          <a:prstGeom prst="rect">
            <a:avLst/>
          </a:prstGeom>
          <a:gradFill>
            <a:gsLst>
              <a:gs pos="0">
                <a:srgbClr val="FFF7E1"/>
              </a:gs>
              <a:gs pos="27000">
                <a:srgbClr val="FFE285"/>
              </a:gs>
              <a:gs pos="100000">
                <a:srgbClr val="E6AF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3160" y="304800"/>
            <a:ext cx="4134212" cy="3962400"/>
          </a:xfrm>
          <a:prstGeom prst="roundRect">
            <a:avLst/>
          </a:prstGeom>
          <a:solidFill>
            <a:srgbClr val="CCFFCC"/>
          </a:solidFill>
          <a:ln w="25400">
            <a:solidFill>
              <a:srgbClr val="92D050"/>
            </a:solidFill>
          </a:ln>
        </p:spPr>
        <p:txBody>
          <a:bodyPr wrap="square" lIns="36000" tIns="36000" rIns="36000" bIns="36000" rtlCol="0">
            <a:noAutofit/>
          </a:bodyPr>
          <a:lstStyle/>
          <a:p>
            <a:pPr algn="l" defTabSz="937823" fontAlgn="auto">
              <a:spcBef>
                <a:spcPts val="0"/>
              </a:spcBef>
              <a:spcAft>
                <a:spcPts val="0"/>
              </a:spcAft>
            </a:pPr>
            <a:r>
              <a:rPr lang="ja-JP" altLang="en-US" sz="1400" dirty="0" smtClean="0">
                <a:solidFill>
                  <a:prstClr val="black"/>
                </a:solidFill>
                <a:latin typeface="Calibri"/>
                <a:ea typeface="ＭＳ Ｐゴシック"/>
              </a:rPr>
              <a:t>５　職場</a:t>
            </a:r>
            <a:r>
              <a:rPr lang="ja-JP" altLang="en-US" sz="1400" dirty="0">
                <a:solidFill>
                  <a:prstClr val="black"/>
                </a:solidFill>
                <a:latin typeface="Calibri"/>
                <a:ea typeface="ＭＳ Ｐゴシック"/>
              </a:rPr>
              <a:t>におけるメンタルヘルス対策の推進</a:t>
            </a:r>
            <a:endParaRPr lang="ja-JP" altLang="en-US" sz="1400" dirty="0">
              <a:solidFill>
                <a:prstClr val="black"/>
              </a:solidFill>
              <a:latin typeface="ＭＳ Ｐゴシック"/>
              <a:ea typeface="ＭＳ Ｐゴシック"/>
            </a:endParaRPr>
          </a:p>
          <a:p>
            <a:pPr algn="l" defTabSz="937823" fontAlgn="auto">
              <a:spcBef>
                <a:spcPts val="0"/>
              </a:spcBef>
              <a:spcAft>
                <a:spcPts val="0"/>
              </a:spcAft>
            </a:pPr>
            <a:r>
              <a:rPr lang="ja-JP" altLang="en-US" sz="1200" dirty="0" smtClean="0">
                <a:solidFill>
                  <a:prstClr val="black"/>
                </a:solidFill>
                <a:latin typeface="ＭＳ Ｐゴシック"/>
                <a:ea typeface="ＭＳ Ｐゴシック"/>
              </a:rPr>
              <a:t>　</a:t>
            </a:r>
            <a:endParaRPr lang="en-US" altLang="ja-JP" sz="1200" dirty="0" smtClean="0">
              <a:solidFill>
                <a:prstClr val="black"/>
              </a:solidFill>
              <a:latin typeface="ＭＳ Ｐゴシック"/>
              <a:ea typeface="ＭＳ Ｐゴシック"/>
            </a:endParaRPr>
          </a:p>
          <a:p>
            <a:pPr algn="l" defTabSz="937823" fontAlgn="auto">
              <a:spcBef>
                <a:spcPts val="0"/>
              </a:spcBef>
              <a:spcAft>
                <a:spcPts val="0"/>
              </a:spcAft>
            </a:pPr>
            <a:r>
              <a:rPr lang="ja-JP" altLang="en-US" sz="1200" dirty="0" smtClean="0">
                <a:solidFill>
                  <a:prstClr val="black"/>
                </a:solidFill>
                <a:latin typeface="ＭＳ Ｐゴシック"/>
                <a:ea typeface="ＭＳ Ｐゴシック"/>
              </a:rPr>
              <a:t>　（１）事業場</a:t>
            </a:r>
            <a:r>
              <a:rPr lang="ja-JP" altLang="en-US" sz="1200" dirty="0">
                <a:solidFill>
                  <a:prstClr val="black"/>
                </a:solidFill>
                <a:latin typeface="ＭＳ Ｐゴシック"/>
                <a:ea typeface="ＭＳ Ｐゴシック"/>
              </a:rPr>
              <a:t>の取組の促進に向けた指導</a:t>
            </a:r>
            <a:endParaRPr lang="zh-TW" altLang="en-US" sz="1200" dirty="0">
              <a:solidFill>
                <a:prstClr val="black"/>
              </a:solidFill>
              <a:latin typeface="新細明體"/>
              <a:ea typeface="新細明體"/>
            </a:endParaRPr>
          </a:p>
          <a:p>
            <a:pPr marL="180975" indent="-180975" algn="l" defTabSz="937823" fontAlgn="auto">
              <a:spcBef>
                <a:spcPts val="0"/>
              </a:spcBef>
              <a:spcAft>
                <a:spcPts val="0"/>
              </a:spcAft>
            </a:pPr>
            <a:r>
              <a:rPr lang="ja-JP" altLang="en-US" sz="1100" b="0" dirty="0">
                <a:solidFill>
                  <a:prstClr val="black"/>
                </a:solidFill>
                <a:latin typeface="ＭＳ Ｐゴシック"/>
                <a:ea typeface="ＭＳ Ｐゴシック"/>
              </a:rPr>
              <a:t>　</a:t>
            </a:r>
            <a:r>
              <a:rPr lang="ja-JP" altLang="en-US" sz="1050" b="0" dirty="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  近年</a:t>
            </a:r>
            <a:r>
              <a:rPr lang="ja-JP" altLang="en-US" sz="1050" b="0" dirty="0">
                <a:solidFill>
                  <a:prstClr val="black"/>
                </a:solidFill>
                <a:latin typeface="ＭＳ Ｐゴシック"/>
                <a:ea typeface="ＭＳ Ｐゴシック"/>
              </a:rPr>
              <a:t>における精神障害の労災支給決定件数は</a:t>
            </a:r>
            <a:r>
              <a:rPr lang="ja-JP" altLang="en-US" sz="1050" b="0" dirty="0" smtClean="0">
                <a:solidFill>
                  <a:prstClr val="black"/>
                </a:solidFill>
                <a:latin typeface="ＭＳ Ｐゴシック"/>
                <a:ea typeface="ＭＳ Ｐゴシック"/>
              </a:rPr>
              <a:t>、東京局</a:t>
            </a:r>
            <a:r>
              <a:rPr lang="ja-JP" altLang="en-US" sz="1050" b="0" dirty="0">
                <a:solidFill>
                  <a:prstClr val="black"/>
                </a:solidFill>
                <a:latin typeface="ＭＳ Ｐゴシック"/>
                <a:ea typeface="ＭＳ Ｐゴシック"/>
              </a:rPr>
              <a:t>では高水準で推移。</a:t>
            </a:r>
          </a:p>
          <a:p>
            <a:pPr marL="180975" indent="-180975" algn="l" defTabSz="937823" fontAlgn="auto">
              <a:spcBef>
                <a:spcPts val="0"/>
              </a:spcBef>
              <a:spcAft>
                <a:spcPts val="0"/>
              </a:spcAft>
            </a:pPr>
            <a:r>
              <a:rPr lang="ja-JP" altLang="en-US" sz="1050" b="0" dirty="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  これ</a:t>
            </a:r>
            <a:r>
              <a:rPr lang="ja-JP" altLang="en-US" sz="1050" b="0" dirty="0">
                <a:solidFill>
                  <a:prstClr val="black"/>
                </a:solidFill>
                <a:latin typeface="ＭＳ Ｐゴシック"/>
                <a:ea typeface="ＭＳ Ｐゴシック"/>
              </a:rPr>
              <a:t>まで、第</a:t>
            </a:r>
            <a:r>
              <a:rPr lang="en-US" altLang="ja-JP" sz="1050" b="0" dirty="0">
                <a:solidFill>
                  <a:prstClr val="black"/>
                </a:solidFill>
                <a:latin typeface="ＭＳ Ｐゴシック"/>
                <a:ea typeface="ＭＳ Ｐゴシック"/>
              </a:rPr>
              <a:t>12</a:t>
            </a:r>
            <a:r>
              <a:rPr lang="ja-JP" altLang="en-US" sz="1050" b="0" dirty="0" smtClean="0">
                <a:solidFill>
                  <a:prstClr val="black"/>
                </a:solidFill>
                <a:latin typeface="ＭＳ Ｐゴシック"/>
                <a:ea typeface="ＭＳ Ｐゴシック"/>
              </a:rPr>
              <a:t>次東京労働局労働災害防止計画にて</a:t>
            </a:r>
            <a:r>
              <a:rPr lang="ja-JP" altLang="en-US" sz="1050" b="0" dirty="0">
                <a:solidFill>
                  <a:prstClr val="black"/>
                </a:solidFill>
                <a:latin typeface="ＭＳ Ｐゴシック"/>
                <a:ea typeface="ＭＳ Ｐゴシック"/>
              </a:rPr>
              <a:t>、計画期間中</a:t>
            </a:r>
            <a:r>
              <a:rPr lang="en-US" altLang="ja-JP" sz="1050" b="0" dirty="0">
                <a:solidFill>
                  <a:prstClr val="black"/>
                </a:solidFill>
                <a:latin typeface="ＭＳ Ｐゴシック"/>
                <a:ea typeface="ＭＳ Ｐゴシック"/>
              </a:rPr>
              <a:t>(</a:t>
            </a:r>
            <a:r>
              <a:rPr lang="ja-JP" altLang="en-US" sz="1050" b="0" dirty="0">
                <a:solidFill>
                  <a:prstClr val="black"/>
                </a:solidFill>
                <a:latin typeface="ＭＳ Ｐゴシック"/>
                <a:ea typeface="ＭＳ Ｐゴシック"/>
              </a:rPr>
              <a:t>平成</a:t>
            </a:r>
            <a:r>
              <a:rPr lang="en-US" altLang="ja-JP" sz="1050" b="0" dirty="0">
                <a:solidFill>
                  <a:prstClr val="black"/>
                </a:solidFill>
                <a:latin typeface="ＭＳ Ｐゴシック"/>
                <a:ea typeface="ＭＳ Ｐゴシック"/>
              </a:rPr>
              <a:t>29</a:t>
            </a:r>
            <a:r>
              <a:rPr lang="ja-JP" altLang="en-US" sz="1050" b="0" dirty="0">
                <a:solidFill>
                  <a:prstClr val="black"/>
                </a:solidFill>
                <a:latin typeface="ＭＳ Ｐゴシック"/>
                <a:ea typeface="ＭＳ Ｐゴシック"/>
              </a:rPr>
              <a:t>年までに</a:t>
            </a:r>
            <a:r>
              <a:rPr lang="en-US" altLang="ja-JP" sz="1050" b="0" dirty="0">
                <a:solidFill>
                  <a:prstClr val="black"/>
                </a:solidFill>
                <a:latin typeface="ＭＳ Ｐゴシック"/>
                <a:ea typeface="ＭＳ Ｐゴシック"/>
              </a:rPr>
              <a:t>)</a:t>
            </a:r>
            <a:r>
              <a:rPr lang="ja-JP" altLang="en-US" sz="1050" b="0" dirty="0">
                <a:solidFill>
                  <a:prstClr val="black"/>
                </a:solidFill>
                <a:latin typeface="ＭＳ Ｐゴシック"/>
                <a:ea typeface="ＭＳ Ｐゴシック"/>
              </a:rPr>
              <a:t>「安全衛生</a:t>
            </a:r>
            <a:r>
              <a:rPr lang="ja-JP" altLang="en-US" sz="1050" b="0" dirty="0" smtClean="0">
                <a:solidFill>
                  <a:prstClr val="black"/>
                </a:solidFill>
                <a:latin typeface="ＭＳ Ｐゴシック"/>
                <a:ea typeface="ＭＳ Ｐゴシック"/>
              </a:rPr>
              <a:t>管理体制</a:t>
            </a:r>
            <a:r>
              <a:rPr lang="ja-JP" altLang="en-US" sz="1050" b="0" dirty="0">
                <a:solidFill>
                  <a:prstClr val="black"/>
                </a:solidFill>
                <a:latin typeface="ＭＳ Ｐゴシック"/>
                <a:ea typeface="ＭＳ Ｐゴシック"/>
              </a:rPr>
              <a:t>の構築が必要な全ての事業場で対策に</a:t>
            </a:r>
            <a:r>
              <a:rPr lang="ja-JP" altLang="en-US" sz="1050" b="0" dirty="0" smtClean="0">
                <a:solidFill>
                  <a:prstClr val="black"/>
                </a:solidFill>
                <a:latin typeface="ＭＳ Ｐゴシック"/>
                <a:ea typeface="ＭＳ Ｐゴシック"/>
              </a:rPr>
              <a:t>取り組む」こと</a:t>
            </a:r>
            <a:r>
              <a:rPr lang="ja-JP" altLang="en-US" sz="1050" b="0" dirty="0">
                <a:solidFill>
                  <a:prstClr val="black"/>
                </a:solidFill>
                <a:latin typeface="ＭＳ Ｐゴシック"/>
                <a:ea typeface="ＭＳ Ｐゴシック"/>
              </a:rPr>
              <a:t>を目標。</a:t>
            </a:r>
          </a:p>
          <a:p>
            <a:pPr marL="180975" indent="-180975" algn="l" defTabSz="937823" fontAlgn="auto">
              <a:spcBef>
                <a:spcPts val="0"/>
              </a:spcBef>
              <a:spcAft>
                <a:spcPts val="0"/>
              </a:spcAft>
            </a:pPr>
            <a:r>
              <a:rPr lang="ja-JP" altLang="en-US" sz="1050" b="0" dirty="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　平成</a:t>
            </a:r>
            <a:r>
              <a:rPr lang="en-US" altLang="ja-JP" sz="1050" b="0" dirty="0">
                <a:solidFill>
                  <a:prstClr val="black"/>
                </a:solidFill>
                <a:latin typeface="ＭＳ Ｐゴシック"/>
                <a:ea typeface="ＭＳ Ｐゴシック"/>
              </a:rPr>
              <a:t>18</a:t>
            </a:r>
            <a:r>
              <a:rPr lang="ja-JP" altLang="en-US" sz="1050" b="0" dirty="0">
                <a:solidFill>
                  <a:prstClr val="black"/>
                </a:solidFill>
                <a:latin typeface="ＭＳ Ｐゴシック"/>
                <a:ea typeface="ＭＳ Ｐゴシック"/>
              </a:rPr>
              <a:t>年に示された「労働者の心の健康の</a:t>
            </a:r>
            <a:r>
              <a:rPr lang="ja-JP" altLang="en-US" sz="1050" b="0" dirty="0" smtClean="0">
                <a:solidFill>
                  <a:prstClr val="black"/>
                </a:solidFill>
                <a:latin typeface="ＭＳ Ｐゴシック"/>
                <a:ea typeface="ＭＳ Ｐゴシック"/>
              </a:rPr>
              <a:t>保持増進</a:t>
            </a:r>
            <a:r>
              <a:rPr lang="ja-JP" altLang="en-US" sz="1050" b="0" dirty="0">
                <a:solidFill>
                  <a:prstClr val="black"/>
                </a:solidFill>
                <a:latin typeface="ＭＳ Ｐゴシック"/>
                <a:ea typeface="ＭＳ Ｐゴシック"/>
              </a:rPr>
              <a:t>のための指針」等により、各事業場の実態に</a:t>
            </a:r>
            <a:r>
              <a:rPr lang="ja-JP" altLang="en-US" sz="1050" b="0" dirty="0" smtClean="0">
                <a:solidFill>
                  <a:prstClr val="black"/>
                </a:solidFill>
                <a:latin typeface="ＭＳ Ｐゴシック"/>
                <a:ea typeface="ＭＳ Ｐゴシック"/>
              </a:rPr>
              <a:t>即した積極的な取組を指導。</a:t>
            </a:r>
            <a:r>
              <a:rPr lang="en-US" altLang="ja-JP" sz="1050" b="0" dirty="0" smtClean="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平成</a:t>
            </a:r>
            <a:r>
              <a:rPr lang="en-US" altLang="ja-JP" sz="1050" b="0" dirty="0" smtClean="0">
                <a:solidFill>
                  <a:prstClr val="black"/>
                </a:solidFill>
                <a:latin typeface="ＭＳ Ｐゴシック"/>
                <a:ea typeface="ＭＳ Ｐゴシック"/>
              </a:rPr>
              <a:t>27</a:t>
            </a:r>
            <a:r>
              <a:rPr lang="ja-JP" altLang="en-US" sz="1050" b="0" dirty="0" smtClean="0">
                <a:solidFill>
                  <a:prstClr val="black"/>
                </a:solidFill>
                <a:latin typeface="ＭＳ Ｐゴシック"/>
                <a:ea typeface="ＭＳ Ｐゴシック"/>
              </a:rPr>
              <a:t>年度１月末現在</a:t>
            </a:r>
            <a:r>
              <a:rPr lang="en-US" altLang="ja-JP" sz="1050" b="0" dirty="0" smtClean="0">
                <a:solidFill>
                  <a:prstClr val="black"/>
                </a:solidFill>
                <a:latin typeface="ＭＳ Ｐゴシック"/>
                <a:ea typeface="ＭＳ Ｐゴシック"/>
              </a:rPr>
              <a:t>255</a:t>
            </a:r>
            <a:r>
              <a:rPr lang="ja-JP" altLang="en-US" sz="1050" b="0" dirty="0" smtClean="0">
                <a:solidFill>
                  <a:prstClr val="black"/>
                </a:solidFill>
                <a:latin typeface="ＭＳ Ｐゴシック"/>
                <a:ea typeface="ＭＳ Ｐゴシック"/>
              </a:rPr>
              <a:t>件</a:t>
            </a:r>
            <a:r>
              <a:rPr lang="en-US" altLang="ja-JP" sz="1050" b="0" dirty="0" smtClean="0">
                <a:solidFill>
                  <a:prstClr val="black"/>
                </a:solidFill>
                <a:latin typeface="ＭＳ Ｐゴシック"/>
                <a:ea typeface="ＭＳ Ｐゴシック"/>
              </a:rPr>
              <a:t>)</a:t>
            </a:r>
          </a:p>
          <a:p>
            <a:pPr algn="l" defTabSz="937823" fontAlgn="auto">
              <a:spcBef>
                <a:spcPts val="0"/>
              </a:spcBef>
              <a:spcAft>
                <a:spcPts val="0"/>
              </a:spcAft>
            </a:pPr>
            <a:endParaRPr lang="ja-JP" altLang="en-US" sz="1050" dirty="0">
              <a:solidFill>
                <a:prstClr val="black"/>
              </a:solidFill>
              <a:latin typeface="ＭＳ Ｐゴシック"/>
              <a:ea typeface="ＭＳ Ｐゴシック"/>
            </a:endParaRPr>
          </a:p>
          <a:p>
            <a:pPr algn="l" defTabSz="937823" fontAlgn="auto">
              <a:spcBef>
                <a:spcPts val="0"/>
              </a:spcBef>
              <a:spcAft>
                <a:spcPts val="0"/>
              </a:spcAft>
            </a:pPr>
            <a:r>
              <a:rPr lang="ja-JP" altLang="en-US" sz="1200" dirty="0">
                <a:solidFill>
                  <a:prstClr val="black"/>
                </a:solidFill>
                <a:latin typeface="ＭＳ Ｐゴシック"/>
                <a:ea typeface="ＭＳ Ｐゴシック"/>
              </a:rPr>
              <a:t>　</a:t>
            </a:r>
            <a:r>
              <a:rPr lang="ja-JP" altLang="en-US" sz="1200" dirty="0" smtClean="0">
                <a:solidFill>
                  <a:prstClr val="black"/>
                </a:solidFill>
                <a:latin typeface="ＭＳ Ｐゴシック"/>
                <a:ea typeface="ＭＳ Ｐゴシック"/>
              </a:rPr>
              <a:t>（２）ストレスチェック</a:t>
            </a:r>
            <a:r>
              <a:rPr lang="ja-JP" altLang="en-US" sz="1200" dirty="0">
                <a:solidFill>
                  <a:prstClr val="black"/>
                </a:solidFill>
                <a:latin typeface="ＭＳ Ｐゴシック"/>
                <a:ea typeface="ＭＳ Ｐゴシック"/>
              </a:rPr>
              <a:t>制度の周知</a:t>
            </a:r>
          </a:p>
          <a:p>
            <a:pPr marL="180975" indent="-95250" algn="l" defTabSz="937823" fontAlgn="auto">
              <a:spcBef>
                <a:spcPts val="0"/>
              </a:spcBef>
              <a:spcAft>
                <a:spcPts val="0"/>
              </a:spcAft>
            </a:pPr>
            <a:r>
              <a:rPr lang="ja-JP" altLang="en-US" sz="1100" b="0" dirty="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  平成</a:t>
            </a:r>
            <a:r>
              <a:rPr lang="en-US" altLang="ja-JP" sz="1050" b="0" dirty="0">
                <a:solidFill>
                  <a:prstClr val="black"/>
                </a:solidFill>
                <a:latin typeface="ＭＳ Ｐゴシック"/>
                <a:ea typeface="ＭＳ Ｐゴシック"/>
              </a:rPr>
              <a:t>26</a:t>
            </a:r>
            <a:r>
              <a:rPr lang="ja-JP" altLang="en-US" sz="1050" b="0" dirty="0">
                <a:solidFill>
                  <a:prstClr val="black"/>
                </a:solidFill>
                <a:latin typeface="ＭＳ Ｐゴシック"/>
                <a:ea typeface="ＭＳ Ｐゴシック"/>
              </a:rPr>
              <a:t>年</a:t>
            </a:r>
            <a:r>
              <a:rPr lang="en-US" altLang="ja-JP" sz="1050" b="0" dirty="0">
                <a:solidFill>
                  <a:prstClr val="black"/>
                </a:solidFill>
                <a:latin typeface="ＭＳ Ｐゴシック"/>
                <a:ea typeface="ＭＳ Ｐゴシック"/>
              </a:rPr>
              <a:t>6</a:t>
            </a:r>
            <a:r>
              <a:rPr lang="ja-JP" altLang="en-US" sz="1050" b="0" dirty="0">
                <a:solidFill>
                  <a:prstClr val="black"/>
                </a:solidFill>
                <a:latin typeface="ＭＳ Ｐゴシック"/>
                <a:ea typeface="ＭＳ Ｐゴシック"/>
              </a:rPr>
              <a:t>月公布の</a:t>
            </a:r>
            <a:r>
              <a:rPr lang="ja-JP" altLang="en-US" sz="1050" b="0" dirty="0" smtClean="0">
                <a:solidFill>
                  <a:prstClr val="black"/>
                </a:solidFill>
                <a:latin typeface="ＭＳ Ｐゴシック"/>
                <a:ea typeface="ＭＳ Ｐゴシック"/>
              </a:rPr>
              <a:t>改正労働安全</a:t>
            </a:r>
            <a:r>
              <a:rPr lang="ja-JP" altLang="en-US" sz="1050" b="0" dirty="0">
                <a:solidFill>
                  <a:prstClr val="black"/>
                </a:solidFill>
                <a:latin typeface="ＭＳ Ｐゴシック"/>
                <a:ea typeface="ＭＳ Ｐゴシック"/>
              </a:rPr>
              <a:t>衛生法により</a:t>
            </a:r>
            <a:r>
              <a:rPr lang="ja-JP" altLang="en-US" sz="1050" b="0" dirty="0" smtClean="0">
                <a:solidFill>
                  <a:prstClr val="black"/>
                </a:solidFill>
                <a:latin typeface="ＭＳ Ｐゴシック"/>
                <a:ea typeface="ＭＳ Ｐゴシック"/>
              </a:rPr>
              <a:t>メンタルヘルス対策として新たにストレスチェック制度が創設、平成</a:t>
            </a:r>
            <a:r>
              <a:rPr lang="en-US" altLang="ja-JP" sz="1050" b="0" dirty="0" smtClean="0">
                <a:solidFill>
                  <a:prstClr val="black"/>
                </a:solidFill>
                <a:latin typeface="ＭＳ Ｐゴシック"/>
                <a:ea typeface="ＭＳ Ｐゴシック"/>
              </a:rPr>
              <a:t>27</a:t>
            </a:r>
            <a:r>
              <a:rPr lang="ja-JP" altLang="en-US" sz="1050" b="0" dirty="0" smtClean="0">
                <a:solidFill>
                  <a:prstClr val="black"/>
                </a:solidFill>
                <a:latin typeface="ＭＳ Ｐゴシック"/>
                <a:ea typeface="ＭＳ Ｐゴシック"/>
              </a:rPr>
              <a:t>年</a:t>
            </a:r>
            <a:r>
              <a:rPr lang="en-US" altLang="ja-JP" sz="1050" b="0" dirty="0" smtClean="0">
                <a:solidFill>
                  <a:prstClr val="black"/>
                </a:solidFill>
                <a:latin typeface="ＭＳ Ｐゴシック"/>
                <a:ea typeface="ＭＳ Ｐゴシック"/>
              </a:rPr>
              <a:t>12</a:t>
            </a:r>
            <a:r>
              <a:rPr lang="ja-JP" altLang="en-US" sz="1050" b="0" dirty="0" smtClean="0">
                <a:solidFill>
                  <a:prstClr val="black"/>
                </a:solidFill>
                <a:latin typeface="ＭＳ Ｐゴシック"/>
                <a:ea typeface="ＭＳ Ｐゴシック"/>
              </a:rPr>
              <a:t>月</a:t>
            </a:r>
            <a:r>
              <a:rPr lang="en-US" altLang="ja-JP" sz="1050" b="0" dirty="0" smtClean="0">
                <a:solidFill>
                  <a:prstClr val="black"/>
                </a:solidFill>
                <a:latin typeface="ＭＳ Ｐゴシック"/>
                <a:ea typeface="ＭＳ Ｐゴシック"/>
              </a:rPr>
              <a:t>1</a:t>
            </a:r>
            <a:r>
              <a:rPr lang="ja-JP" altLang="en-US" sz="1050" b="0" dirty="0" smtClean="0">
                <a:solidFill>
                  <a:prstClr val="black"/>
                </a:solidFill>
                <a:latin typeface="ＭＳ Ｐゴシック"/>
                <a:ea typeface="ＭＳ Ｐゴシック"/>
              </a:rPr>
              <a:t>日から施行。</a:t>
            </a:r>
          </a:p>
          <a:p>
            <a:pPr algn="l" defTabSz="937823" fontAlgn="auto">
              <a:spcBef>
                <a:spcPts val="0"/>
              </a:spcBef>
              <a:spcAft>
                <a:spcPts val="0"/>
              </a:spcAft>
            </a:pPr>
            <a:r>
              <a:rPr lang="ja-JP" altLang="en-US" sz="1050" b="0" dirty="0" smtClean="0">
                <a:solidFill>
                  <a:prstClr val="black"/>
                </a:solidFill>
                <a:latin typeface="ＭＳ Ｐゴシック"/>
                <a:ea typeface="ＭＳ Ｐゴシック"/>
              </a:rPr>
              <a:t>   </a:t>
            </a:r>
            <a:r>
              <a:rPr lang="ja-JP" altLang="en-US" sz="1050" b="0" dirty="0">
                <a:solidFill>
                  <a:prstClr val="black"/>
                </a:solidFill>
                <a:latin typeface="ＭＳ Ｐゴシック"/>
                <a:ea typeface="ＭＳ Ｐゴシック"/>
              </a:rPr>
              <a:t>［ストレスチェック制度の目的］</a:t>
            </a:r>
          </a:p>
          <a:p>
            <a:pPr algn="l" defTabSz="937823" fontAlgn="auto">
              <a:spcBef>
                <a:spcPts val="0"/>
              </a:spcBef>
              <a:spcAft>
                <a:spcPts val="0"/>
              </a:spcAft>
            </a:pPr>
            <a:r>
              <a:rPr lang="ja-JP" altLang="en-US" sz="1050" b="0" dirty="0">
                <a:solidFill>
                  <a:prstClr val="black"/>
                </a:solidFill>
                <a:latin typeface="ＭＳ Ｐゴシック"/>
                <a:ea typeface="ＭＳ Ｐゴシック"/>
              </a:rPr>
              <a:t>　 　  </a:t>
            </a:r>
            <a:r>
              <a:rPr lang="ja-JP" altLang="ja-JP" sz="1050" b="0" dirty="0">
                <a:solidFill>
                  <a:prstClr val="black"/>
                </a:solidFill>
                <a:latin typeface="ＭＳ Ｐゴシック"/>
                <a:ea typeface="ＭＳ Ｐゴシック"/>
              </a:rPr>
              <a:t>①一次予防を主な目的とすること</a:t>
            </a:r>
            <a:r>
              <a:rPr lang="ja-JP" altLang="en-US" sz="1050" b="0" dirty="0">
                <a:solidFill>
                  <a:prstClr val="black"/>
                </a:solidFill>
                <a:latin typeface="ＭＳ Ｐゴシック"/>
                <a:ea typeface="ＭＳ Ｐゴシック"/>
              </a:rPr>
              <a:t>。</a:t>
            </a:r>
            <a:endParaRPr lang="en-US" altLang="ja-JP" sz="1050" b="0" dirty="0">
              <a:solidFill>
                <a:prstClr val="black"/>
              </a:solidFill>
              <a:latin typeface="ＭＳ Ｐゴシック"/>
              <a:ea typeface="ＭＳ Ｐゴシック"/>
            </a:endParaRPr>
          </a:p>
          <a:p>
            <a:pPr algn="l" defTabSz="937823" fontAlgn="auto">
              <a:spcBef>
                <a:spcPts val="0"/>
              </a:spcBef>
              <a:spcAft>
                <a:spcPts val="0"/>
              </a:spcAft>
            </a:pPr>
            <a:r>
              <a:rPr lang="en-US" altLang="ja-JP" sz="1050" b="0" dirty="0">
                <a:solidFill>
                  <a:prstClr val="black"/>
                </a:solidFill>
                <a:latin typeface="ＭＳ Ｐゴシック"/>
                <a:ea typeface="ＭＳ Ｐゴシック"/>
              </a:rPr>
              <a:t>   </a:t>
            </a:r>
            <a:r>
              <a:rPr lang="ja-JP" altLang="en-US" sz="1050" b="0" dirty="0">
                <a:solidFill>
                  <a:prstClr val="black"/>
                </a:solidFill>
                <a:latin typeface="ＭＳ Ｐゴシック"/>
                <a:ea typeface="ＭＳ Ｐゴシック"/>
              </a:rPr>
              <a:t>　</a:t>
            </a:r>
            <a:r>
              <a:rPr lang="en-US" altLang="ja-JP" sz="1050" b="0" dirty="0">
                <a:solidFill>
                  <a:prstClr val="black"/>
                </a:solidFill>
                <a:latin typeface="ＭＳ Ｐゴシック"/>
                <a:ea typeface="ＭＳ Ｐゴシック"/>
              </a:rPr>
              <a:t>  </a:t>
            </a:r>
            <a:r>
              <a:rPr lang="ja-JP" altLang="ja-JP" sz="1050" b="0" dirty="0">
                <a:solidFill>
                  <a:prstClr val="black"/>
                </a:solidFill>
                <a:latin typeface="ＭＳ Ｐゴシック"/>
                <a:ea typeface="ＭＳ Ｐゴシック"/>
              </a:rPr>
              <a:t>②労働者自身のストレスへの気づきを促すこと</a:t>
            </a:r>
            <a:r>
              <a:rPr lang="ja-JP" altLang="en-US" sz="1050" b="0" dirty="0">
                <a:solidFill>
                  <a:prstClr val="black"/>
                </a:solidFill>
                <a:latin typeface="ＭＳ Ｐゴシック"/>
                <a:ea typeface="ＭＳ Ｐゴシック"/>
              </a:rPr>
              <a:t>。</a:t>
            </a:r>
            <a:endParaRPr lang="en-US" altLang="ja-JP" sz="1050" b="0" dirty="0">
              <a:solidFill>
                <a:prstClr val="black"/>
              </a:solidFill>
              <a:latin typeface="ＭＳ Ｐゴシック"/>
              <a:ea typeface="ＭＳ Ｐゴシック"/>
            </a:endParaRPr>
          </a:p>
          <a:p>
            <a:pPr algn="l" defTabSz="937823" fontAlgn="auto">
              <a:spcBef>
                <a:spcPts val="0"/>
              </a:spcBef>
              <a:spcAft>
                <a:spcPts val="0"/>
              </a:spcAft>
            </a:pPr>
            <a:r>
              <a:rPr lang="en-US" altLang="ja-JP" sz="1050" b="0" dirty="0">
                <a:solidFill>
                  <a:prstClr val="black"/>
                </a:solidFill>
                <a:latin typeface="ＭＳ Ｐゴシック"/>
                <a:ea typeface="ＭＳ Ｐゴシック"/>
              </a:rPr>
              <a:t>   </a:t>
            </a:r>
            <a:r>
              <a:rPr lang="ja-JP" altLang="en-US" sz="1050" b="0" dirty="0">
                <a:solidFill>
                  <a:prstClr val="black"/>
                </a:solidFill>
                <a:latin typeface="ＭＳ Ｐゴシック"/>
                <a:ea typeface="ＭＳ Ｐゴシック"/>
              </a:rPr>
              <a:t>　</a:t>
            </a:r>
            <a:r>
              <a:rPr lang="en-US" altLang="ja-JP" sz="1050" b="0" dirty="0">
                <a:solidFill>
                  <a:prstClr val="black"/>
                </a:solidFill>
                <a:latin typeface="ＭＳ Ｐゴシック"/>
                <a:ea typeface="ＭＳ Ｐゴシック"/>
              </a:rPr>
              <a:t>  </a:t>
            </a:r>
            <a:r>
              <a:rPr lang="ja-JP" altLang="ja-JP" sz="1050" b="0" dirty="0">
                <a:solidFill>
                  <a:prstClr val="black"/>
                </a:solidFill>
                <a:latin typeface="ＭＳ Ｐゴシック"/>
                <a:ea typeface="ＭＳ Ｐゴシック"/>
              </a:rPr>
              <a:t>③ストレスの原因となる職場環境の改善に</a:t>
            </a:r>
            <a:r>
              <a:rPr lang="ja-JP" altLang="ja-JP" sz="1050" b="0" dirty="0" smtClean="0">
                <a:solidFill>
                  <a:prstClr val="black"/>
                </a:solidFill>
                <a:latin typeface="ＭＳ Ｐゴシック"/>
                <a:ea typeface="ＭＳ Ｐゴシック"/>
              </a:rPr>
              <a:t>つなげること</a:t>
            </a:r>
            <a:r>
              <a:rPr lang="ja-JP" altLang="en-US" sz="1050" b="0" dirty="0">
                <a:solidFill>
                  <a:prstClr val="black"/>
                </a:solidFill>
                <a:latin typeface="ＭＳ Ｐゴシック"/>
                <a:ea typeface="ＭＳ Ｐゴシック"/>
              </a:rPr>
              <a:t>。</a:t>
            </a:r>
          </a:p>
          <a:p>
            <a:pPr marL="180975" indent="-180975" algn="l" defTabSz="937823" fontAlgn="auto">
              <a:spcBef>
                <a:spcPts val="0"/>
              </a:spcBef>
              <a:spcAft>
                <a:spcPts val="0"/>
              </a:spcAft>
            </a:pPr>
            <a:r>
              <a:rPr lang="ja-JP" altLang="en-US" sz="1050" b="0" dirty="0">
                <a:solidFill>
                  <a:prstClr val="black"/>
                </a:solidFill>
                <a:latin typeface="ＭＳ Ｐゴシック"/>
                <a:ea typeface="ＭＳ Ｐゴシック"/>
              </a:rPr>
              <a:t>  　</a:t>
            </a:r>
            <a:r>
              <a:rPr lang="ja-JP" altLang="en-US" sz="1050" b="0" dirty="0" smtClean="0">
                <a:solidFill>
                  <a:prstClr val="black"/>
                </a:solidFill>
                <a:latin typeface="ＭＳ Ｐゴシック"/>
                <a:ea typeface="ＭＳ Ｐゴシック"/>
              </a:rPr>
              <a:t>・　</a:t>
            </a:r>
            <a:r>
              <a:rPr lang="ja-JP" altLang="ja-JP" sz="1050" b="0" dirty="0" smtClean="0">
                <a:solidFill>
                  <a:prstClr val="black"/>
                </a:solidFill>
                <a:latin typeface="ＭＳ Ｐゴシック"/>
                <a:ea typeface="ＭＳ Ｐゴシック"/>
              </a:rPr>
              <a:t>本制度</a:t>
            </a:r>
            <a:r>
              <a:rPr lang="ja-JP" altLang="ja-JP" sz="1050" b="0" dirty="0">
                <a:solidFill>
                  <a:prstClr val="black"/>
                </a:solidFill>
                <a:latin typeface="ＭＳ Ｐゴシック"/>
                <a:ea typeface="ＭＳ Ｐゴシック"/>
              </a:rPr>
              <a:t>の正しい理解とスムーズな制度導入に</a:t>
            </a:r>
            <a:r>
              <a:rPr lang="ja-JP" altLang="ja-JP" sz="1050" b="0" dirty="0" smtClean="0">
                <a:solidFill>
                  <a:prstClr val="black"/>
                </a:solidFill>
                <a:latin typeface="ＭＳ Ｐゴシック"/>
                <a:ea typeface="ＭＳ Ｐゴシック"/>
              </a:rPr>
              <a:t>ついて</a:t>
            </a:r>
            <a:r>
              <a:rPr lang="ja-JP" altLang="en-US" sz="1050" b="0" dirty="0">
                <a:solidFill>
                  <a:prstClr val="black"/>
                </a:solidFill>
                <a:latin typeface="ＭＳ Ｐゴシック"/>
                <a:ea typeface="ＭＳ Ｐゴシック"/>
              </a:rPr>
              <a:t>、</a:t>
            </a:r>
            <a:r>
              <a:rPr lang="ja-JP" altLang="en-US" sz="1050" b="0" dirty="0" smtClean="0">
                <a:solidFill>
                  <a:prstClr val="black"/>
                </a:solidFill>
                <a:latin typeface="ＭＳ Ｐゴシック"/>
                <a:ea typeface="ＭＳ Ｐゴシック"/>
              </a:rPr>
              <a:t>リーフレット</a:t>
            </a:r>
            <a:r>
              <a:rPr lang="ja-JP" altLang="en-US" sz="1050" b="0" dirty="0">
                <a:solidFill>
                  <a:prstClr val="black"/>
                </a:solidFill>
                <a:latin typeface="ＭＳ Ｐゴシック"/>
                <a:ea typeface="ＭＳ Ｐゴシック"/>
              </a:rPr>
              <a:t>等を作成し</a:t>
            </a:r>
            <a:r>
              <a:rPr lang="ja-JP" altLang="ja-JP" sz="1050" b="0" dirty="0">
                <a:solidFill>
                  <a:prstClr val="black"/>
                </a:solidFill>
                <a:latin typeface="ＭＳ Ｐゴシック"/>
                <a:ea typeface="ＭＳ Ｐゴシック"/>
              </a:rPr>
              <a:t>周知・</a:t>
            </a:r>
            <a:r>
              <a:rPr lang="ja-JP" altLang="en-US" sz="1050" b="0" dirty="0">
                <a:solidFill>
                  <a:prstClr val="black"/>
                </a:solidFill>
                <a:latin typeface="ＭＳ Ｐゴシック"/>
                <a:ea typeface="ＭＳ Ｐゴシック"/>
              </a:rPr>
              <a:t>啓発。</a:t>
            </a:r>
          </a:p>
        </p:txBody>
      </p:sp>
      <p:pic>
        <p:nvPicPr>
          <p:cNvPr id="5" name="Picture 2" descr="C:\Users\kenyuri\Desktop\27精神.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952" y="620688"/>
            <a:ext cx="5146016" cy="294547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228599" y="4724400"/>
            <a:ext cx="4049995" cy="1732983"/>
          </a:xfrm>
          <a:prstGeom prst="roundRect">
            <a:avLst/>
          </a:prstGeom>
          <a:solidFill>
            <a:srgbClr val="CCFFFF"/>
          </a:solidFill>
          <a:ln w="25400">
            <a:solidFill>
              <a:srgbClr val="66CCFF"/>
            </a:solidFill>
          </a:ln>
        </p:spPr>
        <p:txBody>
          <a:bodyPr wrap="square" lIns="86844" tIns="43422" rIns="86844" bIns="43422" anchor="ctr" anchorCtr="0">
            <a:noAutofit/>
          </a:bodyPr>
          <a:lstStyle/>
          <a:p>
            <a:pPr algn="l" defTabSz="937823" fontAlgn="auto">
              <a:spcBef>
                <a:spcPts val="0"/>
              </a:spcBef>
              <a:spcAft>
                <a:spcPts val="0"/>
              </a:spcAft>
            </a:pPr>
            <a:r>
              <a:rPr lang="ja-JP" altLang="en-US" sz="1200" dirty="0" smtClean="0">
                <a:solidFill>
                  <a:prstClr val="black"/>
                </a:solidFill>
                <a:latin typeface="ＭＳ Ｐゴシック"/>
                <a:ea typeface="ＭＳ Ｐゴシック"/>
              </a:rPr>
              <a:t>１</a:t>
            </a:r>
            <a:r>
              <a:rPr lang="ja-JP" altLang="en-US" sz="1200" dirty="0">
                <a:solidFill>
                  <a:prstClr val="black"/>
                </a:solidFill>
                <a:latin typeface="ＭＳ Ｐゴシック"/>
                <a:ea typeface="ＭＳ Ｐゴシック"/>
              </a:rPr>
              <a:t>　「労働者の心の健康の保持増進のための指針」等周知</a:t>
            </a:r>
          </a:p>
          <a:p>
            <a:pPr marL="85725" indent="95250" algn="l" defTabSz="937823" fontAlgn="auto">
              <a:spcBef>
                <a:spcPts val="0"/>
              </a:spcBef>
              <a:spcAft>
                <a:spcPts val="0"/>
              </a:spcAft>
            </a:pPr>
            <a:r>
              <a:rPr lang="ja-JP" altLang="en-US" sz="1100" b="0" dirty="0" smtClean="0">
                <a:solidFill>
                  <a:prstClr val="black"/>
                </a:solidFill>
                <a:latin typeface="ＭＳ Ｐゴシック"/>
                <a:ea typeface="ＭＳ Ｐゴシック"/>
              </a:rPr>
              <a:t>各事業場</a:t>
            </a:r>
            <a:r>
              <a:rPr lang="ja-JP" altLang="en-US" sz="1100" b="0" dirty="0">
                <a:solidFill>
                  <a:prstClr val="black"/>
                </a:solidFill>
                <a:latin typeface="ＭＳ Ｐゴシック"/>
                <a:ea typeface="ＭＳ Ｐゴシック"/>
              </a:rPr>
              <a:t>が実態に</a:t>
            </a:r>
            <a:r>
              <a:rPr lang="ja-JP" altLang="en-US" sz="1100" b="0" dirty="0" smtClean="0">
                <a:solidFill>
                  <a:prstClr val="black"/>
                </a:solidFill>
                <a:latin typeface="ＭＳ Ｐゴシック"/>
                <a:ea typeface="ＭＳ Ｐゴシック"/>
              </a:rPr>
              <a:t>即した形</a:t>
            </a:r>
            <a:r>
              <a:rPr lang="ja-JP" altLang="en-US" sz="1100" b="0" dirty="0">
                <a:solidFill>
                  <a:prstClr val="black"/>
                </a:solidFill>
                <a:latin typeface="ＭＳ Ｐゴシック"/>
                <a:ea typeface="ＭＳ Ｐゴシック"/>
              </a:rPr>
              <a:t>で、積極的な取組を</a:t>
            </a:r>
            <a:r>
              <a:rPr lang="ja-JP" altLang="en-US" sz="1100" b="0" dirty="0" smtClean="0">
                <a:solidFill>
                  <a:prstClr val="black"/>
                </a:solidFill>
                <a:latin typeface="ＭＳ Ｐゴシック"/>
                <a:ea typeface="ＭＳ Ｐゴシック"/>
              </a:rPr>
              <a:t>行うよう</a:t>
            </a:r>
            <a:r>
              <a:rPr lang="ja-JP" altLang="en-US" sz="1100" b="0" dirty="0">
                <a:solidFill>
                  <a:prstClr val="black"/>
                </a:solidFill>
                <a:latin typeface="ＭＳ Ｐゴシック"/>
                <a:ea typeface="ＭＳ Ｐゴシック"/>
              </a:rPr>
              <a:t>引き続き指導。</a:t>
            </a:r>
            <a:endParaRPr lang="en-US" altLang="ja-JP" sz="1100" b="0" dirty="0">
              <a:solidFill>
                <a:prstClr val="black"/>
              </a:solidFill>
              <a:latin typeface="ＭＳ Ｐゴシック"/>
              <a:ea typeface="ＭＳ Ｐゴシック"/>
            </a:endParaRPr>
          </a:p>
          <a:p>
            <a:pPr algn="l" defTabSz="937823" fontAlgn="auto">
              <a:spcBef>
                <a:spcPts val="0"/>
              </a:spcBef>
              <a:spcAft>
                <a:spcPts val="0"/>
              </a:spcAft>
            </a:pPr>
            <a:r>
              <a:rPr lang="ja-JP" altLang="en-US" sz="1200" dirty="0">
                <a:solidFill>
                  <a:prstClr val="black"/>
                </a:solidFill>
                <a:latin typeface="ＭＳ Ｐゴシック"/>
                <a:ea typeface="ＭＳ Ｐゴシック"/>
              </a:rPr>
              <a:t>２　ストレスチェック制度の実施マニュアル等の周知</a:t>
            </a:r>
          </a:p>
          <a:p>
            <a:pPr marL="85725" indent="95250" algn="l" defTabSz="937823" fontAlgn="auto">
              <a:spcBef>
                <a:spcPts val="0"/>
              </a:spcBef>
              <a:spcAft>
                <a:spcPts val="0"/>
              </a:spcAft>
            </a:pPr>
            <a:r>
              <a:rPr lang="ja-JP" altLang="en-US" sz="1100" b="0" dirty="0" smtClean="0">
                <a:solidFill>
                  <a:prstClr val="black"/>
                </a:solidFill>
                <a:latin typeface="ＭＳ Ｐゴシック"/>
                <a:ea typeface="ＭＳ Ｐゴシック"/>
              </a:rPr>
              <a:t>改正</a:t>
            </a:r>
            <a:r>
              <a:rPr lang="ja-JP" altLang="en-US" sz="1100" b="0" dirty="0">
                <a:solidFill>
                  <a:prstClr val="black"/>
                </a:solidFill>
                <a:latin typeface="ＭＳ Ｐゴシック"/>
                <a:ea typeface="ＭＳ Ｐゴシック"/>
              </a:rPr>
              <a:t>労働安全衛生法に基づくストレスチェック制度が昨年</a:t>
            </a:r>
            <a:r>
              <a:rPr lang="en-US" altLang="ja-JP" sz="1100" b="0" dirty="0">
                <a:solidFill>
                  <a:prstClr val="black"/>
                </a:solidFill>
                <a:latin typeface="ＭＳ Ｐゴシック"/>
                <a:ea typeface="ＭＳ Ｐゴシック"/>
              </a:rPr>
              <a:t>12</a:t>
            </a:r>
            <a:r>
              <a:rPr lang="ja-JP" altLang="en-US" sz="1100" b="0" dirty="0">
                <a:solidFill>
                  <a:prstClr val="black"/>
                </a:solidFill>
                <a:latin typeface="ＭＳ Ｐゴシック"/>
                <a:ea typeface="ＭＳ Ｐゴシック"/>
              </a:rPr>
              <a:t>月</a:t>
            </a:r>
            <a:r>
              <a:rPr lang="en-US" altLang="ja-JP" sz="1100" b="0" dirty="0">
                <a:solidFill>
                  <a:prstClr val="black"/>
                </a:solidFill>
                <a:latin typeface="ＭＳ Ｐゴシック"/>
                <a:ea typeface="ＭＳ Ｐゴシック"/>
              </a:rPr>
              <a:t>1</a:t>
            </a:r>
            <a:r>
              <a:rPr lang="ja-JP" altLang="en-US" sz="1100" b="0" dirty="0">
                <a:solidFill>
                  <a:prstClr val="black"/>
                </a:solidFill>
                <a:latin typeface="ＭＳ Ｐゴシック"/>
                <a:ea typeface="ＭＳ Ｐゴシック"/>
              </a:rPr>
              <a:t>日に施行されたことから、制度の周知及び制度の導入方法の周知を図る</a:t>
            </a:r>
            <a:r>
              <a:rPr lang="ja-JP" altLang="en-US" sz="1100" b="0" dirty="0" smtClean="0">
                <a:solidFill>
                  <a:prstClr val="black"/>
                </a:solidFill>
                <a:latin typeface="ＭＳ Ｐゴシック"/>
                <a:ea typeface="ＭＳ Ｐゴシック"/>
              </a:rPr>
              <a:t>。</a:t>
            </a:r>
            <a:endParaRPr lang="ja-JP" altLang="en-US" sz="1100" b="0" dirty="0">
              <a:solidFill>
                <a:prstClr val="black"/>
              </a:solidFill>
              <a:latin typeface="ＭＳ Ｐゴシック"/>
              <a:ea typeface="ＭＳ Ｐゴシック"/>
            </a:endParaRPr>
          </a:p>
        </p:txBody>
      </p:sp>
      <p:graphicFrame>
        <p:nvGraphicFramePr>
          <p:cNvPr id="14" name="グラフ 13"/>
          <p:cNvGraphicFramePr/>
          <p:nvPr>
            <p:extLst>
              <p:ext uri="{D42A27DB-BD31-4B8C-83A1-F6EECF244321}">
                <p14:modId xmlns:p14="http://schemas.microsoft.com/office/powerpoint/2010/main" val="707326073"/>
              </p:ext>
            </p:extLst>
          </p:nvPr>
        </p:nvGraphicFramePr>
        <p:xfrm>
          <a:off x="6011312" y="4526264"/>
          <a:ext cx="3793225" cy="2057371"/>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4713263" y="3909053"/>
            <a:ext cx="4167420" cy="439638"/>
          </a:xfrm>
          <a:prstGeom prst="rect">
            <a:avLst/>
          </a:prstGeom>
          <a:noFill/>
          <a:ln w="12700">
            <a:noFill/>
          </a:ln>
        </p:spPr>
        <p:txBody>
          <a:bodyPr wrap="square" lIns="86844" tIns="43422" rIns="86844" bIns="43422" rtlCol="0">
            <a:spAutoFit/>
          </a:bodyPr>
          <a:lstStyle/>
          <a:p>
            <a:pPr algn="l" defTabSz="990625" fontAlgn="auto">
              <a:spcBef>
                <a:spcPts val="0"/>
              </a:spcBef>
              <a:spcAft>
                <a:spcPts val="0"/>
              </a:spcAft>
            </a:pPr>
            <a:r>
              <a:rPr lang="ja-JP" altLang="en-US" sz="1100" b="0" dirty="0">
                <a:solidFill>
                  <a:prstClr val="black"/>
                </a:solidFill>
                <a:latin typeface="ＭＳ Ｐゴシック"/>
                <a:ea typeface="ＭＳ Ｐゴシック"/>
              </a:rPr>
              <a:t>・　労働者の心の健康の</a:t>
            </a:r>
            <a:r>
              <a:rPr lang="ja-JP" altLang="en-US" sz="1100" b="0" dirty="0" smtClean="0">
                <a:solidFill>
                  <a:prstClr val="black"/>
                </a:solidFill>
                <a:latin typeface="ＭＳ Ｐゴシック"/>
                <a:ea typeface="ＭＳ Ｐゴシック"/>
              </a:rPr>
              <a:t>保持増進</a:t>
            </a:r>
            <a:r>
              <a:rPr lang="ja-JP" altLang="en-US" sz="1100" b="0" dirty="0">
                <a:solidFill>
                  <a:prstClr val="black"/>
                </a:solidFill>
                <a:latin typeface="ＭＳ Ｐゴシック"/>
                <a:ea typeface="ＭＳ Ｐゴシック"/>
              </a:rPr>
              <a:t>のための指針に基づく</a:t>
            </a:r>
          </a:p>
          <a:p>
            <a:pPr algn="l" defTabSz="990625" fontAlgn="auto">
              <a:spcBef>
                <a:spcPts val="0"/>
              </a:spcBef>
              <a:spcAft>
                <a:spcPts val="0"/>
              </a:spcAft>
            </a:pPr>
            <a:r>
              <a:rPr lang="ja-JP" altLang="en-US" sz="1100" b="0" dirty="0">
                <a:solidFill>
                  <a:prstClr val="black"/>
                </a:solidFill>
                <a:latin typeface="ＭＳ Ｐゴシック"/>
                <a:ea typeface="ＭＳ Ｐゴシック"/>
              </a:rPr>
              <a:t>　「心の健康づくり計画」の策定について</a:t>
            </a:r>
            <a:endParaRPr lang="en-US" altLang="ja-JP" sz="1100" b="0" dirty="0">
              <a:solidFill>
                <a:prstClr val="black"/>
              </a:solidFill>
              <a:latin typeface="ＭＳ Ｐゴシック"/>
              <a:ea typeface="ＭＳ Ｐゴシック"/>
            </a:endParaRPr>
          </a:p>
        </p:txBody>
      </p:sp>
      <p:sp>
        <p:nvSpPr>
          <p:cNvPr id="16" name="テキスト ボックス 15"/>
          <p:cNvSpPr txBox="1"/>
          <p:nvPr/>
        </p:nvSpPr>
        <p:spPr>
          <a:xfrm>
            <a:off x="4713263" y="4526265"/>
            <a:ext cx="1707959" cy="549357"/>
          </a:xfrm>
          <a:prstGeom prst="rect">
            <a:avLst/>
          </a:prstGeom>
          <a:noFill/>
        </p:spPr>
        <p:txBody>
          <a:bodyPr wrap="square" lIns="86844" tIns="43422" rIns="86844" bIns="43422" rtlCol="0">
            <a:spAutoFit/>
          </a:bodyPr>
          <a:lstStyle/>
          <a:p>
            <a:pPr algn="l" defTabSz="990625" fontAlgn="auto">
              <a:spcBef>
                <a:spcPts val="0"/>
              </a:spcBef>
              <a:spcAft>
                <a:spcPts val="0"/>
              </a:spcAft>
            </a:pPr>
            <a:r>
              <a:rPr kumimoji="0" lang="ja-JP" altLang="en-US" sz="1000" kern="0" dirty="0">
                <a:solidFill>
                  <a:prstClr val="black"/>
                </a:solidFill>
                <a:latin typeface="Calibri"/>
                <a:ea typeface="ＭＳ Ｐゴシック"/>
              </a:rPr>
              <a:t>①</a:t>
            </a:r>
            <a:r>
              <a:rPr kumimoji="0" lang="ja-JP" altLang="en-US" sz="1000" b="0" kern="0" dirty="0">
                <a:solidFill>
                  <a:prstClr val="black"/>
                </a:solidFill>
                <a:latin typeface="Calibri"/>
                <a:ea typeface="ＭＳ Ｐゴシック"/>
              </a:rPr>
              <a:t>　「心の健康づくり計画」</a:t>
            </a:r>
          </a:p>
          <a:p>
            <a:pPr algn="l" defTabSz="990625" fontAlgn="auto">
              <a:spcBef>
                <a:spcPts val="0"/>
              </a:spcBef>
              <a:spcAft>
                <a:spcPts val="0"/>
              </a:spcAft>
            </a:pPr>
            <a:r>
              <a:rPr kumimoji="0" lang="ja-JP" altLang="en-US" sz="1000" b="0" kern="0" dirty="0">
                <a:solidFill>
                  <a:prstClr val="black"/>
                </a:solidFill>
                <a:latin typeface="Calibri"/>
                <a:ea typeface="ＭＳ Ｐゴシック"/>
              </a:rPr>
              <a:t>　という言葉を知っていま</a:t>
            </a:r>
          </a:p>
          <a:p>
            <a:pPr algn="l" defTabSz="990625" fontAlgn="auto">
              <a:spcBef>
                <a:spcPts val="0"/>
              </a:spcBef>
              <a:spcAft>
                <a:spcPts val="0"/>
              </a:spcAft>
            </a:pPr>
            <a:r>
              <a:rPr kumimoji="0" lang="ja-JP" altLang="en-US" sz="1000" b="0" kern="0" dirty="0">
                <a:solidFill>
                  <a:prstClr val="black"/>
                </a:solidFill>
                <a:latin typeface="Calibri"/>
                <a:ea typeface="ＭＳ Ｐゴシック"/>
              </a:rPr>
              <a:t>　すか。</a:t>
            </a:r>
          </a:p>
        </p:txBody>
      </p:sp>
      <p:sp>
        <p:nvSpPr>
          <p:cNvPr id="17" name="テキスト ボックス 16"/>
          <p:cNvSpPr txBox="1"/>
          <p:nvPr/>
        </p:nvSpPr>
        <p:spPr>
          <a:xfrm>
            <a:off x="4713263" y="5280634"/>
            <a:ext cx="1776278" cy="549357"/>
          </a:xfrm>
          <a:prstGeom prst="rect">
            <a:avLst/>
          </a:prstGeom>
          <a:noFill/>
        </p:spPr>
        <p:txBody>
          <a:bodyPr wrap="square" lIns="86844" tIns="43422" rIns="86844" bIns="43422" rtlCol="0">
            <a:spAutoFit/>
          </a:bodyPr>
          <a:lstStyle/>
          <a:p>
            <a:pPr algn="l" defTabSz="990625" fontAlgn="auto">
              <a:spcBef>
                <a:spcPts val="0"/>
              </a:spcBef>
              <a:spcAft>
                <a:spcPts val="0"/>
              </a:spcAft>
            </a:pPr>
            <a:r>
              <a:rPr kumimoji="0" lang="ja-JP" altLang="en-US" sz="1000" kern="0" dirty="0">
                <a:solidFill>
                  <a:prstClr val="black"/>
                </a:solidFill>
                <a:latin typeface="Calibri"/>
                <a:ea typeface="ＭＳ Ｐゴシック"/>
              </a:rPr>
              <a:t>②</a:t>
            </a:r>
            <a:r>
              <a:rPr kumimoji="0" lang="ja-JP" altLang="en-US" sz="1000" b="0" kern="0" dirty="0">
                <a:solidFill>
                  <a:prstClr val="black"/>
                </a:solidFill>
                <a:latin typeface="Calibri"/>
                <a:ea typeface="ＭＳ Ｐゴシック"/>
              </a:rPr>
              <a:t>　事業者がメンタルヘルス</a:t>
            </a:r>
          </a:p>
          <a:p>
            <a:pPr algn="l" defTabSz="990625" fontAlgn="auto">
              <a:spcBef>
                <a:spcPts val="0"/>
              </a:spcBef>
              <a:spcAft>
                <a:spcPts val="0"/>
              </a:spcAft>
            </a:pPr>
            <a:r>
              <a:rPr kumimoji="0" lang="ja-JP" altLang="en-US" sz="1000" b="0" kern="0" dirty="0">
                <a:solidFill>
                  <a:prstClr val="black"/>
                </a:solidFill>
                <a:latin typeface="Calibri"/>
                <a:ea typeface="ＭＳ Ｐゴシック"/>
              </a:rPr>
              <a:t>　対策を積極的に推進する</a:t>
            </a:r>
          </a:p>
          <a:p>
            <a:pPr algn="l" defTabSz="990625" fontAlgn="auto">
              <a:spcBef>
                <a:spcPts val="0"/>
              </a:spcBef>
              <a:spcAft>
                <a:spcPts val="0"/>
              </a:spcAft>
            </a:pPr>
            <a:r>
              <a:rPr kumimoji="0" lang="ja-JP" altLang="en-US" sz="1000" b="0" kern="0" dirty="0">
                <a:solidFill>
                  <a:prstClr val="black"/>
                </a:solidFill>
                <a:latin typeface="Calibri"/>
                <a:ea typeface="ＭＳ Ｐゴシック"/>
              </a:rPr>
              <a:t>　ことを表明</a:t>
            </a:r>
            <a:r>
              <a:rPr kumimoji="0" lang="ja-JP" altLang="en-US" sz="1000" b="0" kern="0" dirty="0" smtClean="0">
                <a:solidFill>
                  <a:prstClr val="black"/>
                </a:solidFill>
                <a:latin typeface="Calibri"/>
                <a:ea typeface="ＭＳ Ｐゴシック"/>
              </a:rPr>
              <a:t>して</a:t>
            </a:r>
            <a:r>
              <a:rPr kumimoji="0" lang="ja-JP" altLang="en-US" sz="1000" b="0" kern="0" dirty="0">
                <a:solidFill>
                  <a:prstClr val="black"/>
                </a:solidFill>
                <a:latin typeface="Calibri"/>
                <a:ea typeface="ＭＳ Ｐゴシック"/>
              </a:rPr>
              <a:t>いますか。</a:t>
            </a:r>
          </a:p>
        </p:txBody>
      </p:sp>
      <p:sp>
        <p:nvSpPr>
          <p:cNvPr id="2" name="正方形/長方形 1"/>
          <p:cNvSpPr/>
          <p:nvPr/>
        </p:nvSpPr>
        <p:spPr>
          <a:xfrm>
            <a:off x="4644945" y="3634738"/>
            <a:ext cx="2255749" cy="293121"/>
          </a:xfrm>
          <a:prstGeom prst="rect">
            <a:avLst/>
          </a:prstGeom>
        </p:spPr>
        <p:txBody>
          <a:bodyPr wrap="none" lIns="86886" tIns="43443" rIns="86886" bIns="43443">
            <a:spAutoFit/>
          </a:bodyPr>
          <a:lstStyle/>
          <a:p>
            <a:pPr algn="l" defTabSz="937823" fontAlgn="auto">
              <a:spcBef>
                <a:spcPts val="0"/>
              </a:spcBef>
              <a:spcAft>
                <a:spcPts val="0"/>
              </a:spcAft>
            </a:pPr>
            <a:r>
              <a:rPr lang="ja-JP" altLang="en-US" sz="1300" u="sng" dirty="0">
                <a:solidFill>
                  <a:prstClr val="black"/>
                </a:solidFill>
                <a:latin typeface="Calibri"/>
                <a:ea typeface="ＭＳ Ｐゴシック"/>
              </a:rPr>
              <a:t>メンタルヘルス対策調査結果</a:t>
            </a:r>
          </a:p>
        </p:txBody>
      </p:sp>
      <p:sp>
        <p:nvSpPr>
          <p:cNvPr id="18"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ja-JP" altLang="en-US" sz="1200" b="0" kern="0">
                <a:solidFill>
                  <a:prstClr val="white"/>
                </a:solidFill>
              </a:rPr>
              <a:t>労働基準の分野</a:t>
            </a:r>
          </a:p>
        </p:txBody>
      </p:sp>
      <p:sp>
        <p:nvSpPr>
          <p:cNvPr id="19"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defRPr/>
            </a:pPr>
            <a:endParaRPr kumimoji="0" lang="ja-JP" altLang="en-US" sz="1800" b="0" kern="0" smtClean="0">
              <a:solidFill>
                <a:prstClr val="black"/>
              </a:solidFill>
              <a:latin typeface="Calibri"/>
              <a:ea typeface="ＭＳ Ｐゴシック"/>
            </a:endParaRPr>
          </a:p>
        </p:txBody>
      </p:sp>
      <p:sp>
        <p:nvSpPr>
          <p:cNvPr id="20"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defRPr/>
            </a:pPr>
            <a:endParaRPr kumimoji="0" lang="ja-JP" altLang="en-US" sz="1800" b="0" kern="0" smtClean="0">
              <a:solidFill>
                <a:prstClr val="black"/>
              </a:solidFill>
              <a:latin typeface="Calibri"/>
              <a:ea typeface="ＭＳ Ｐゴシック"/>
            </a:endParaRPr>
          </a:p>
        </p:txBody>
      </p:sp>
      <p:sp>
        <p:nvSpPr>
          <p:cNvPr id="23" name="下矢印 22"/>
          <p:cNvSpPr/>
          <p:nvPr/>
        </p:nvSpPr>
        <p:spPr>
          <a:xfrm>
            <a:off x="1600200" y="4267200"/>
            <a:ext cx="1177529" cy="457200"/>
          </a:xfrm>
          <a:prstGeom prst="downArrow">
            <a:avLst/>
          </a:prstGeom>
          <a:solidFill>
            <a:srgbClr val="3366FF"/>
          </a:solidFill>
          <a:ln w="25400" cap="flat" cmpd="sng" algn="ctr">
            <a:solidFill>
              <a:srgbClr val="1F497D"/>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24" name="角丸四角形 23"/>
          <p:cNvSpPr/>
          <p:nvPr/>
        </p:nvSpPr>
        <p:spPr>
          <a:xfrm>
            <a:off x="152400" y="4419600"/>
            <a:ext cx="1512020" cy="310355"/>
          </a:xfrm>
          <a:prstGeom prst="roundRect">
            <a:avLst/>
          </a:prstGeom>
          <a:solidFill>
            <a:srgbClr val="FFFFCC"/>
          </a:solidFill>
          <a:ln w="25400" cap="flat" cmpd="sng" algn="ctr">
            <a:solidFill>
              <a:srgbClr val="FFC000"/>
            </a:solidFill>
            <a:prstDash val="solid"/>
          </a:ln>
          <a:effectLst/>
        </p:spPr>
        <p:txBody>
          <a:bodyPr rtlCol="0" anchor="ctr"/>
          <a:lstStyle/>
          <a:p>
            <a:pPr fontAlgn="auto">
              <a:spcBef>
                <a:spcPct val="0"/>
              </a:spcBef>
              <a:spcAft>
                <a:spcPts val="0"/>
              </a:spcAft>
              <a:defRPr/>
            </a:pPr>
            <a:r>
              <a:rPr kumimoji="0" lang="ja-JP" altLang="en-US" sz="1100" b="0" kern="0" dirty="0" smtClean="0">
                <a:solidFill>
                  <a:srgbClr val="000000"/>
                </a:solidFill>
                <a:latin typeface="Calibri"/>
                <a:ea typeface="ＭＳ Ｐゴシック"/>
              </a:rPr>
              <a:t>来年度に向けた取組</a:t>
            </a:r>
            <a:endParaRPr kumimoji="0" lang="en-US" altLang="ja-JP" sz="1100" b="0" kern="0" dirty="0" smtClean="0">
              <a:solidFill>
                <a:srgbClr val="000000"/>
              </a:solidFill>
              <a:latin typeface="Calibri"/>
              <a:ea typeface="ＭＳ Ｐゴシック"/>
            </a:endParaRPr>
          </a:p>
        </p:txBody>
      </p:sp>
      <p:sp>
        <p:nvSpPr>
          <p:cNvPr id="21"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8</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3579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52400" y="4735299"/>
            <a:ext cx="4824411" cy="1828800"/>
          </a:xfrm>
          <a:prstGeom prst="roundRect">
            <a:avLst/>
          </a:prstGeom>
          <a:solidFill>
            <a:srgbClr val="CCFFFF"/>
          </a:solidFill>
          <a:ln w="25400">
            <a:solidFill>
              <a:srgbClr val="66CCFF"/>
            </a:solidFill>
          </a:ln>
        </p:spPr>
        <p:style>
          <a:lnRef idx="2">
            <a:schemeClr val="accent6"/>
          </a:lnRef>
          <a:fillRef idx="1">
            <a:schemeClr val="lt1"/>
          </a:fillRef>
          <a:effectRef idx="0">
            <a:schemeClr val="accent6"/>
          </a:effectRef>
          <a:fontRef idx="minor">
            <a:schemeClr val="dk1"/>
          </a:fontRef>
        </p:style>
        <p:txBody>
          <a:bodyPr anchor="ctr"/>
          <a:lstStyle/>
          <a:p>
            <a:pPr algn="l">
              <a:spcBef>
                <a:spcPts val="0"/>
              </a:spcBef>
            </a:pPr>
            <a:r>
              <a:rPr lang="ja-JP" altLang="en-US" sz="1200" dirty="0" smtClean="0">
                <a:solidFill>
                  <a:srgbClr val="000000"/>
                </a:solidFill>
                <a:latin typeface="ＭＳ Ｐゴシック"/>
              </a:rPr>
              <a:t>１　東京都最低賃金、特定</a:t>
            </a:r>
            <a:r>
              <a:rPr lang="ja-JP" altLang="en-US" sz="1200" dirty="0">
                <a:solidFill>
                  <a:srgbClr val="000000"/>
                </a:solidFill>
                <a:latin typeface="ＭＳ Ｐゴシック"/>
              </a:rPr>
              <a:t>（産業別）最低賃金の円滑な審議</a:t>
            </a:r>
            <a:r>
              <a:rPr lang="en-US" altLang="ja-JP" sz="1200" dirty="0">
                <a:solidFill>
                  <a:srgbClr val="000000"/>
                </a:solidFill>
                <a:latin typeface="ＭＳ Ｐゴシック"/>
              </a:rPr>
              <a:t> </a:t>
            </a:r>
          </a:p>
          <a:p>
            <a:pPr algn="l">
              <a:spcBef>
                <a:spcPts val="0"/>
              </a:spcBef>
            </a:pPr>
            <a:r>
              <a:rPr lang="ja-JP" altLang="en-US" sz="1200" b="0" dirty="0" smtClean="0">
                <a:solidFill>
                  <a:srgbClr val="000000"/>
                </a:solidFill>
                <a:latin typeface="ＭＳ Ｐゴシック"/>
              </a:rPr>
              <a:t>　</a:t>
            </a:r>
            <a:r>
              <a:rPr lang="ja-JP" altLang="en-US" sz="1200" b="0" dirty="0">
                <a:solidFill>
                  <a:srgbClr val="000000"/>
                </a:solidFill>
                <a:latin typeface="ＭＳ Ｐゴシック"/>
              </a:rPr>
              <a:t> </a:t>
            </a:r>
            <a:r>
              <a:rPr lang="ja-JP" altLang="en-US" sz="1200" b="0" dirty="0" smtClean="0">
                <a:solidFill>
                  <a:srgbClr val="000000"/>
                </a:solidFill>
                <a:latin typeface="ＭＳ Ｐゴシック"/>
              </a:rPr>
              <a:t> </a:t>
            </a:r>
            <a:r>
              <a:rPr lang="ja-JP" altLang="en-US" sz="1050" b="0" dirty="0" smtClean="0">
                <a:solidFill>
                  <a:srgbClr val="000000"/>
                </a:solidFill>
                <a:latin typeface="ＭＳ Ｐゴシック"/>
              </a:rPr>
              <a:t>①</a:t>
            </a:r>
            <a:r>
              <a:rPr lang="ja-JP" altLang="en-US" sz="1200" b="0" dirty="0" smtClean="0">
                <a:solidFill>
                  <a:srgbClr val="000000"/>
                </a:solidFill>
                <a:latin typeface="ＭＳ Ｐゴシック"/>
              </a:rPr>
              <a:t> </a:t>
            </a:r>
            <a:r>
              <a:rPr lang="ja-JP" altLang="en-US" sz="1050" b="0" dirty="0" smtClean="0">
                <a:solidFill>
                  <a:srgbClr val="000000"/>
                </a:solidFill>
                <a:latin typeface="ＭＳ Ｐゴシック"/>
              </a:rPr>
              <a:t> 的確な賃金実態調査（改定調査、基礎調査）の実施</a:t>
            </a:r>
            <a:endParaRPr lang="en-US" altLang="ja-JP" sz="1050" b="0" dirty="0">
              <a:solidFill>
                <a:srgbClr val="000000"/>
              </a:solidFill>
              <a:latin typeface="ＭＳ Ｐゴシック"/>
            </a:endParaRPr>
          </a:p>
          <a:p>
            <a:pPr algn="l">
              <a:spcBef>
                <a:spcPts val="0"/>
              </a:spcBef>
            </a:pPr>
            <a:r>
              <a:rPr lang="ja-JP" altLang="en-US" sz="1050" b="0" dirty="0" smtClean="0">
                <a:solidFill>
                  <a:srgbClr val="000000"/>
                </a:solidFill>
                <a:latin typeface="ＭＳ Ｐゴシック"/>
              </a:rPr>
              <a:t>　　②  適切な審議会資料の作成 </a:t>
            </a:r>
            <a:endParaRPr lang="en-US" altLang="ja-JP" sz="1050" b="0" dirty="0" smtClean="0">
              <a:solidFill>
                <a:srgbClr val="000000"/>
              </a:solidFill>
              <a:latin typeface="ＭＳ Ｐゴシック"/>
            </a:endParaRPr>
          </a:p>
          <a:p>
            <a:pPr algn="l">
              <a:spcBef>
                <a:spcPts val="0"/>
              </a:spcBef>
            </a:pPr>
            <a:r>
              <a:rPr lang="en-US" altLang="ja-JP" sz="900" b="0" dirty="0" smtClean="0">
                <a:solidFill>
                  <a:srgbClr val="000000"/>
                </a:solidFill>
                <a:latin typeface="ＭＳ Ｐゴシック"/>
              </a:rPr>
              <a:t>    </a:t>
            </a:r>
            <a:r>
              <a:rPr lang="en-US" altLang="ja-JP" sz="1050" b="0" dirty="0" smtClean="0">
                <a:solidFill>
                  <a:srgbClr val="000000"/>
                </a:solidFill>
                <a:latin typeface="ＭＳ Ｐゴシック"/>
              </a:rPr>
              <a:t> </a:t>
            </a:r>
            <a:r>
              <a:rPr lang="ja-JP" altLang="en-US" sz="1050" b="0" dirty="0" smtClean="0">
                <a:solidFill>
                  <a:srgbClr val="000000"/>
                </a:solidFill>
                <a:latin typeface="ＭＳ Ｐゴシック"/>
              </a:rPr>
              <a:t>③  中央最低賃金審議会審議結果の適切な伝達</a:t>
            </a:r>
            <a:endParaRPr lang="en-US" altLang="ja-JP" sz="1050" b="0" dirty="0" smtClean="0">
              <a:solidFill>
                <a:srgbClr val="000000"/>
              </a:solidFill>
              <a:latin typeface="ＭＳ Ｐゴシック"/>
            </a:endParaRPr>
          </a:p>
          <a:p>
            <a:pPr algn="l">
              <a:spcBef>
                <a:spcPts val="0"/>
              </a:spcBef>
            </a:pPr>
            <a:endParaRPr lang="en-US" altLang="ja-JP" sz="900" b="0" dirty="0" smtClean="0">
              <a:solidFill>
                <a:srgbClr val="000000"/>
              </a:solidFill>
              <a:latin typeface="ＭＳ Ｐゴシック"/>
            </a:endParaRPr>
          </a:p>
          <a:p>
            <a:pPr algn="l">
              <a:spcBef>
                <a:spcPts val="0"/>
              </a:spcBef>
            </a:pPr>
            <a:r>
              <a:rPr lang="ja-JP" altLang="en-US" sz="1200" dirty="0" smtClean="0">
                <a:solidFill>
                  <a:srgbClr val="000000"/>
                </a:solidFill>
                <a:latin typeface="ＭＳ Ｐゴシック"/>
              </a:rPr>
              <a:t>２　最低賃金引上げに向けた中小・零細企業への支援制度の周知　</a:t>
            </a:r>
            <a:endParaRPr lang="en-US" altLang="ja-JP" sz="1200" dirty="0" smtClean="0">
              <a:solidFill>
                <a:srgbClr val="000000"/>
              </a:solidFill>
              <a:latin typeface="ＭＳ Ｐゴシック"/>
            </a:endParaRPr>
          </a:p>
          <a:p>
            <a:pPr algn="l">
              <a:spcBef>
                <a:spcPts val="0"/>
              </a:spcBef>
            </a:pPr>
            <a:r>
              <a:rPr lang="ja-JP" altLang="en-US" sz="1100" dirty="0" smtClean="0">
                <a:solidFill>
                  <a:srgbClr val="000000"/>
                </a:solidFill>
                <a:latin typeface="ＭＳ Ｐゴシック"/>
              </a:rPr>
              <a:t> 　</a:t>
            </a:r>
            <a:r>
              <a:rPr lang="ja-JP" altLang="en-US" sz="1100" b="0" dirty="0" smtClean="0">
                <a:solidFill>
                  <a:srgbClr val="000000"/>
                </a:solidFill>
                <a:latin typeface="ＭＳ Ｐゴシック"/>
              </a:rPr>
              <a:t> ① 東京都</a:t>
            </a:r>
            <a:r>
              <a:rPr lang="ja-JP" altLang="en-US" sz="1100" b="0" dirty="0">
                <a:solidFill>
                  <a:srgbClr val="000000"/>
                </a:solidFill>
                <a:latin typeface="ＭＳ Ｐゴシック"/>
              </a:rPr>
              <a:t>最低賃金総合相談支援</a:t>
            </a:r>
            <a:r>
              <a:rPr lang="ja-JP" altLang="en-US" sz="1100" b="0" dirty="0" smtClean="0">
                <a:solidFill>
                  <a:srgbClr val="000000"/>
                </a:solidFill>
                <a:latin typeface="ＭＳ Ｐゴシック"/>
              </a:rPr>
              <a:t>センター</a:t>
            </a:r>
            <a:endParaRPr lang="en-US" altLang="ja-JP" sz="1100" b="0" dirty="0" smtClean="0">
              <a:solidFill>
                <a:srgbClr val="000000"/>
              </a:solidFill>
              <a:latin typeface="ＭＳ Ｐゴシック"/>
            </a:endParaRPr>
          </a:p>
          <a:p>
            <a:pPr algn="l">
              <a:spcBef>
                <a:spcPts val="0"/>
              </a:spcBef>
            </a:pPr>
            <a:r>
              <a:rPr lang="en-US" altLang="ja-JP" sz="1100" b="0" dirty="0">
                <a:solidFill>
                  <a:srgbClr val="000000"/>
                </a:solidFill>
                <a:latin typeface="ＭＳ Ｐゴシック"/>
              </a:rPr>
              <a:t> </a:t>
            </a:r>
            <a:r>
              <a:rPr lang="en-US" altLang="ja-JP" sz="1100" b="0" dirty="0" smtClean="0">
                <a:solidFill>
                  <a:srgbClr val="000000"/>
                </a:solidFill>
                <a:latin typeface="ＭＳ Ｐゴシック"/>
              </a:rPr>
              <a:t>   </a:t>
            </a:r>
            <a:r>
              <a:rPr lang="ja-JP" altLang="en-US" sz="1100" b="0" dirty="0" smtClean="0">
                <a:solidFill>
                  <a:srgbClr val="000000"/>
                </a:solidFill>
                <a:latin typeface="ＭＳ Ｐゴシック"/>
              </a:rPr>
              <a:t>② 中</a:t>
            </a:r>
            <a:r>
              <a:rPr lang="ja-JP" altLang="en-US" sz="1100" b="0" dirty="0">
                <a:solidFill>
                  <a:srgbClr val="000000"/>
                </a:solidFill>
                <a:latin typeface="ＭＳ Ｐゴシック"/>
              </a:rPr>
              <a:t>小企業の経営課題，労務管理相談等にワン・ストップで対応</a:t>
            </a:r>
            <a:endParaRPr lang="en-US" altLang="ja-JP" sz="1100" b="0" dirty="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③ 無料</a:t>
            </a:r>
            <a:r>
              <a:rPr lang="ja-JP" altLang="en-US" sz="1100" b="0" dirty="0">
                <a:solidFill>
                  <a:srgbClr val="000000"/>
                </a:solidFill>
                <a:latin typeface="ＭＳ Ｐゴシック"/>
              </a:rPr>
              <a:t>の</a:t>
            </a:r>
            <a:r>
              <a:rPr lang="ja-JP" altLang="en-US" sz="1100" b="0" dirty="0" smtClean="0">
                <a:solidFill>
                  <a:srgbClr val="000000"/>
                </a:solidFill>
                <a:latin typeface="ＭＳ Ｐゴシック"/>
              </a:rPr>
              <a:t>専門家</a:t>
            </a:r>
            <a:r>
              <a:rPr lang="ja-JP" altLang="en-US" sz="1100" b="0" dirty="0">
                <a:solidFill>
                  <a:srgbClr val="000000"/>
                </a:solidFill>
                <a:latin typeface="ＭＳ Ｐゴシック"/>
              </a:rPr>
              <a:t>派遣</a:t>
            </a:r>
            <a:r>
              <a:rPr lang="ja-JP" altLang="en-US" sz="1100" b="0" dirty="0" smtClean="0">
                <a:solidFill>
                  <a:srgbClr val="000000"/>
                </a:solidFill>
                <a:latin typeface="ＭＳ Ｐゴシック"/>
              </a:rPr>
              <a:t>等による支援</a:t>
            </a:r>
            <a:endParaRPr lang="en-US" altLang="ja-JP" sz="1100" b="0" dirty="0">
              <a:solidFill>
                <a:srgbClr val="000000"/>
              </a:solidFill>
              <a:latin typeface="ＭＳ Ｐゴシック"/>
            </a:endParaRPr>
          </a:p>
          <a:p>
            <a:pPr algn="l">
              <a:spcBef>
                <a:spcPts val="0"/>
              </a:spcBef>
            </a:pPr>
            <a:endParaRPr lang="en-US" altLang="ja-JP" sz="1100" dirty="0">
              <a:solidFill>
                <a:srgbClr val="000000"/>
              </a:solidFill>
              <a:latin typeface="ＭＳ Ｐゴシック"/>
            </a:endParaRPr>
          </a:p>
        </p:txBody>
      </p:sp>
      <p:sp>
        <p:nvSpPr>
          <p:cNvPr id="4" name="角丸四角形 3"/>
          <p:cNvSpPr/>
          <p:nvPr/>
        </p:nvSpPr>
        <p:spPr>
          <a:xfrm>
            <a:off x="128588" y="142081"/>
            <a:ext cx="4824412" cy="4165101"/>
          </a:xfrm>
          <a:prstGeom prst="roundRect">
            <a:avLst/>
          </a:prstGeom>
          <a:solidFill>
            <a:srgbClr val="CCFFCC"/>
          </a:solidFill>
          <a:ln w="25400">
            <a:solidFill>
              <a:srgbClr val="92D050"/>
            </a:solidFill>
          </a:ln>
        </p:spPr>
        <p:style>
          <a:lnRef idx="2">
            <a:schemeClr val="accent6"/>
          </a:lnRef>
          <a:fillRef idx="1">
            <a:schemeClr val="lt1"/>
          </a:fillRef>
          <a:effectRef idx="0">
            <a:schemeClr val="accent6"/>
          </a:effectRef>
          <a:fontRef idx="minor">
            <a:schemeClr val="dk1"/>
          </a:fontRef>
        </p:style>
        <p:txBody>
          <a:bodyPr tIns="36000" bIns="36000" rtlCol="0" anchor="t"/>
          <a:lstStyle/>
          <a:p>
            <a:pPr algn="l">
              <a:spcBef>
                <a:spcPts val="0"/>
              </a:spcBef>
            </a:pPr>
            <a:r>
              <a:rPr lang="ja-JP" altLang="en-US" sz="1400" dirty="0">
                <a:solidFill>
                  <a:srgbClr val="000000"/>
                </a:solidFill>
                <a:latin typeface="ＭＳ Ｐゴシック"/>
              </a:rPr>
              <a:t>　</a:t>
            </a:r>
            <a:r>
              <a:rPr lang="ja-JP" altLang="en-US" sz="1400" dirty="0" smtClean="0">
                <a:solidFill>
                  <a:srgbClr val="000000"/>
                </a:solidFill>
                <a:latin typeface="ＭＳ Ｐゴシック"/>
              </a:rPr>
              <a:t>６　最低賃金制度の適切な運営</a:t>
            </a:r>
            <a:endParaRPr lang="en-US" altLang="ja-JP" sz="1400" dirty="0" smtClean="0">
              <a:solidFill>
                <a:srgbClr val="000000"/>
              </a:solidFill>
              <a:latin typeface="ＭＳ Ｐゴシック"/>
            </a:endParaRPr>
          </a:p>
          <a:p>
            <a:pPr algn="l">
              <a:spcBef>
                <a:spcPts val="0"/>
              </a:spcBef>
            </a:pPr>
            <a:r>
              <a:rPr lang="en-US" altLang="ja-JP" sz="1200" dirty="0" smtClean="0">
                <a:solidFill>
                  <a:srgbClr val="000000"/>
                </a:solidFill>
                <a:latin typeface="ＭＳ Ｐゴシック"/>
              </a:rPr>
              <a:t> </a:t>
            </a:r>
            <a:r>
              <a:rPr lang="ja-JP" altLang="en-US" sz="1200" dirty="0" smtClean="0">
                <a:solidFill>
                  <a:srgbClr val="000000"/>
                </a:solidFill>
                <a:latin typeface="ＭＳ Ｐゴシック"/>
              </a:rPr>
              <a:t>  </a:t>
            </a:r>
            <a:r>
              <a:rPr lang="en-US" altLang="ja-JP" sz="1200" dirty="0" smtClean="0">
                <a:solidFill>
                  <a:srgbClr val="000000"/>
                </a:solidFill>
                <a:latin typeface="ＭＳ Ｐゴシック"/>
              </a:rPr>
              <a:t>(1)</a:t>
            </a:r>
            <a:r>
              <a:rPr lang="ja-JP" altLang="en-US" sz="1200" dirty="0" smtClean="0">
                <a:solidFill>
                  <a:srgbClr val="000000"/>
                </a:solidFill>
                <a:latin typeface="ＭＳ Ｐゴシック"/>
              </a:rPr>
              <a:t>　東京都最低賃金（平成</a:t>
            </a:r>
            <a:r>
              <a:rPr lang="en-US" altLang="ja-JP" sz="1200" dirty="0" smtClean="0">
                <a:solidFill>
                  <a:srgbClr val="000000"/>
                </a:solidFill>
                <a:latin typeface="ＭＳ Ｐゴシック"/>
              </a:rPr>
              <a:t>27</a:t>
            </a:r>
            <a:r>
              <a:rPr lang="ja-JP" altLang="en-US" sz="1200" dirty="0" smtClean="0">
                <a:solidFill>
                  <a:srgbClr val="000000"/>
                </a:solidFill>
                <a:latin typeface="ＭＳ Ｐゴシック"/>
              </a:rPr>
              <a:t>年度改正）</a:t>
            </a:r>
            <a:r>
              <a:rPr lang="ja-JP" altLang="en-US" sz="1100" dirty="0" smtClean="0">
                <a:solidFill>
                  <a:srgbClr val="000000"/>
                </a:solidFill>
                <a:latin typeface="ＭＳ Ｐゴシック"/>
              </a:rPr>
              <a:t>   　　</a:t>
            </a:r>
            <a:endParaRPr lang="en-US" altLang="ja-JP" sz="1100" dirty="0">
              <a:solidFill>
                <a:srgbClr val="000000"/>
              </a:solidFill>
              <a:latin typeface="ＭＳ Ｐゴシック"/>
            </a:endParaRPr>
          </a:p>
          <a:p>
            <a:pPr algn="l">
              <a:spcBef>
                <a:spcPts val="0"/>
              </a:spcBef>
            </a:pPr>
            <a:r>
              <a:rPr lang="en-US" altLang="ja-JP" sz="1100" b="0" dirty="0" smtClean="0">
                <a:solidFill>
                  <a:srgbClr val="000000"/>
                </a:solidFill>
                <a:latin typeface="ＭＳ Ｐゴシック"/>
              </a:rPr>
              <a:t>       </a:t>
            </a:r>
            <a:r>
              <a:rPr lang="ja-JP" altLang="en-US" sz="1100" b="0" dirty="0" smtClean="0">
                <a:solidFill>
                  <a:srgbClr val="000000"/>
                </a:solidFill>
                <a:latin typeface="ＭＳ Ｐゴシック"/>
              </a:rPr>
              <a:t>① 時間額  　９０７円（１９円，２</a:t>
            </a:r>
            <a:r>
              <a:rPr lang="en-US" altLang="ja-JP" sz="1100" b="0" dirty="0" smtClean="0">
                <a:solidFill>
                  <a:srgbClr val="000000"/>
                </a:solidFill>
                <a:latin typeface="ＭＳ Ｐゴシック"/>
              </a:rPr>
              <a:t>.</a:t>
            </a:r>
            <a:r>
              <a:rPr lang="ja-JP" altLang="en-US" sz="1100" b="0" dirty="0" smtClean="0">
                <a:solidFill>
                  <a:srgbClr val="000000"/>
                </a:solidFill>
                <a:latin typeface="ＭＳ Ｐゴシック"/>
              </a:rPr>
              <a:t>１％の引上げ　）</a:t>
            </a:r>
            <a:endParaRPr lang="en-US" altLang="ja-JP" sz="1100" b="0" dirty="0">
              <a:solidFill>
                <a:srgbClr val="000000"/>
              </a:solidFill>
              <a:latin typeface="ＭＳ Ｐゴシック"/>
            </a:endParaRPr>
          </a:p>
          <a:p>
            <a:pPr marL="447675" indent="-447675" algn="l">
              <a:spcBef>
                <a:spcPts val="0"/>
              </a:spcBef>
            </a:pPr>
            <a:r>
              <a:rPr lang="en-US" altLang="ja-JP" sz="1100" b="0" dirty="0" smtClean="0">
                <a:solidFill>
                  <a:srgbClr val="000000"/>
                </a:solidFill>
                <a:latin typeface="ＭＳ Ｐゴシック"/>
              </a:rPr>
              <a:t>       </a:t>
            </a:r>
            <a:r>
              <a:rPr lang="ja-JP" altLang="en-US" sz="1100" b="0" dirty="0" smtClean="0">
                <a:solidFill>
                  <a:srgbClr val="000000"/>
                </a:solidFill>
                <a:latin typeface="ＭＳ Ｐゴシック"/>
              </a:rPr>
              <a:t>② 発効日　 平成２７年１０月１日</a:t>
            </a:r>
            <a:endParaRPr lang="en-US" altLang="ja-JP" sz="1100" b="0" dirty="0" smtClean="0">
              <a:solidFill>
                <a:srgbClr val="000000"/>
              </a:solidFill>
              <a:latin typeface="ＭＳ Ｐゴシック"/>
            </a:endParaRPr>
          </a:p>
          <a:p>
            <a:pPr marL="447675" indent="-447675" algn="l">
              <a:spcBef>
                <a:spcPts val="0"/>
              </a:spcBef>
            </a:pPr>
            <a:r>
              <a:rPr lang="en-US" altLang="ja-JP" sz="1100" b="0" dirty="0">
                <a:solidFill>
                  <a:srgbClr val="000000"/>
                </a:solidFill>
                <a:latin typeface="ＭＳ Ｐゴシック"/>
              </a:rPr>
              <a:t> </a:t>
            </a:r>
            <a:r>
              <a:rPr lang="en-US" altLang="ja-JP" sz="1100" b="0" dirty="0" smtClean="0">
                <a:solidFill>
                  <a:srgbClr val="000000"/>
                </a:solidFill>
                <a:latin typeface="ＭＳ Ｐゴシック"/>
              </a:rPr>
              <a:t>      </a:t>
            </a:r>
            <a:r>
              <a:rPr lang="ja-JP" altLang="en-US" sz="1100" b="0" dirty="0" smtClean="0">
                <a:solidFill>
                  <a:srgbClr val="000000"/>
                </a:solidFill>
                <a:latin typeface="ＭＳ Ｐゴシック"/>
              </a:rPr>
              <a:t>③ 特定（産業別）最低賃金は今年度改正がなく、すべて業種に</a:t>
            </a:r>
            <a:endParaRPr lang="en-US" altLang="ja-JP" sz="1100" b="0" dirty="0" smtClean="0">
              <a:solidFill>
                <a:srgbClr val="000000"/>
              </a:solidFill>
              <a:latin typeface="ＭＳ Ｐゴシック"/>
            </a:endParaRPr>
          </a:p>
          <a:p>
            <a:pPr marL="447675" indent="-447675" algn="l">
              <a:spcBef>
                <a:spcPts val="0"/>
              </a:spcBef>
            </a:pPr>
            <a:r>
              <a:rPr lang="en-US" altLang="ja-JP" sz="1100" b="0" dirty="0">
                <a:solidFill>
                  <a:srgbClr val="000000"/>
                </a:solidFill>
                <a:latin typeface="ＭＳ Ｐゴシック"/>
              </a:rPr>
              <a:t> </a:t>
            </a:r>
            <a:r>
              <a:rPr lang="en-US" altLang="ja-JP" sz="1100" b="0" dirty="0" smtClean="0">
                <a:solidFill>
                  <a:srgbClr val="000000"/>
                </a:solidFill>
                <a:latin typeface="ＭＳ Ｐゴシック"/>
              </a:rPr>
              <a:t>       </a:t>
            </a:r>
            <a:r>
              <a:rPr lang="ja-JP" altLang="en-US" sz="1100" b="0" dirty="0" smtClean="0">
                <a:solidFill>
                  <a:srgbClr val="000000"/>
                </a:solidFill>
                <a:latin typeface="ＭＳ Ｐゴシック"/>
              </a:rPr>
              <a:t>東京都最低賃金が適用</a:t>
            </a:r>
            <a:endParaRPr lang="en-US" altLang="ja-JP" sz="1100" b="0" dirty="0" smtClean="0">
              <a:solidFill>
                <a:srgbClr val="000000"/>
              </a:solidFill>
              <a:latin typeface="ＭＳ Ｐゴシック"/>
            </a:endParaRPr>
          </a:p>
          <a:p>
            <a:pPr marL="447675" indent="-447675" algn="l">
              <a:spcBef>
                <a:spcPts val="0"/>
              </a:spcBef>
            </a:pPr>
            <a:endParaRPr lang="en-US" altLang="ja-JP" sz="1100" b="0" dirty="0" smtClean="0">
              <a:solidFill>
                <a:srgbClr val="000000"/>
              </a:solidFill>
              <a:latin typeface="ＭＳ Ｐゴシック"/>
            </a:endParaRPr>
          </a:p>
          <a:p>
            <a:pPr algn="l">
              <a:spcBef>
                <a:spcPts val="0"/>
              </a:spcBef>
            </a:pPr>
            <a:r>
              <a:rPr lang="ja-JP" altLang="en-US" sz="1200" dirty="0" smtClean="0">
                <a:solidFill>
                  <a:srgbClr val="000000"/>
                </a:solidFill>
                <a:latin typeface="ＭＳ Ｐゴシック"/>
              </a:rPr>
              <a:t>   </a:t>
            </a:r>
            <a:r>
              <a:rPr lang="en-US" altLang="ja-JP" sz="1200" dirty="0" smtClean="0">
                <a:solidFill>
                  <a:srgbClr val="000000"/>
                </a:solidFill>
                <a:latin typeface="ＭＳ Ｐゴシック"/>
              </a:rPr>
              <a:t>(2)</a:t>
            </a:r>
            <a:r>
              <a:rPr lang="ja-JP" altLang="en-US" sz="1200" dirty="0" smtClean="0">
                <a:solidFill>
                  <a:srgbClr val="000000"/>
                </a:solidFill>
                <a:latin typeface="ＭＳ Ｐゴシック"/>
              </a:rPr>
              <a:t>　改正最低賃金の周知・広報</a:t>
            </a:r>
            <a:endParaRPr lang="en-US" altLang="ja-JP" sz="1200" dirty="0" smtClean="0">
              <a:solidFill>
                <a:srgbClr val="000000"/>
              </a:solidFill>
              <a:latin typeface="ＭＳ Ｐゴシック"/>
            </a:endParaRPr>
          </a:p>
          <a:p>
            <a:pPr marL="180975" indent="-180975" algn="l">
              <a:spcBef>
                <a:spcPts val="0"/>
              </a:spcBef>
            </a:pPr>
            <a:r>
              <a:rPr lang="ja-JP" altLang="en-US" sz="1200" dirty="0">
                <a:solidFill>
                  <a:srgbClr val="000000"/>
                </a:solidFill>
                <a:latin typeface="ＭＳ Ｐゴシック"/>
              </a:rPr>
              <a:t>　</a:t>
            </a:r>
            <a:r>
              <a:rPr lang="ja-JP" altLang="en-US" sz="1200" dirty="0" smtClean="0">
                <a:solidFill>
                  <a:srgbClr val="000000"/>
                </a:solidFill>
                <a:latin typeface="ＭＳ Ｐゴシック"/>
              </a:rPr>
              <a:t>　</a:t>
            </a:r>
            <a:r>
              <a:rPr lang="ja-JP" altLang="en-US" sz="1200" dirty="0">
                <a:solidFill>
                  <a:srgbClr val="000000"/>
                </a:solidFill>
                <a:latin typeface="ＭＳ Ｐゴシック"/>
              </a:rPr>
              <a:t>　</a:t>
            </a:r>
            <a:r>
              <a:rPr lang="ja-JP" altLang="en-US" sz="1100" b="0" dirty="0" smtClean="0">
                <a:solidFill>
                  <a:srgbClr val="000000"/>
                </a:solidFill>
                <a:latin typeface="ＭＳ Ｐゴシック"/>
              </a:rPr>
              <a:t>広報誌，</a:t>
            </a:r>
            <a:r>
              <a:rPr lang="en-US" altLang="ja-JP" sz="1100" b="0" dirty="0">
                <a:solidFill>
                  <a:srgbClr val="000000"/>
                </a:solidFill>
                <a:latin typeface="ＭＳ Ｐゴシック"/>
              </a:rPr>
              <a:t>HP</a:t>
            </a:r>
            <a:r>
              <a:rPr lang="ja-JP" altLang="en-US" sz="1100" b="0" dirty="0" smtClean="0">
                <a:solidFill>
                  <a:srgbClr val="000000"/>
                </a:solidFill>
                <a:latin typeface="ＭＳ Ｐゴシック"/>
              </a:rPr>
              <a:t>掲載依頼，リーフレット・ポスター配布</a:t>
            </a:r>
            <a:endParaRPr lang="en-US" altLang="ja-JP" sz="1100" b="0" dirty="0" smtClean="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① 国の機関，東京都，各区市町村</a:t>
            </a:r>
            <a:endParaRPr lang="en-US" altLang="ja-JP" sz="1100" b="0" dirty="0">
              <a:solidFill>
                <a:srgbClr val="000000"/>
              </a:solidFill>
              <a:latin typeface="ＭＳ Ｐゴシック"/>
            </a:endParaRPr>
          </a:p>
          <a:p>
            <a:pPr algn="l">
              <a:spcBef>
                <a:spcPts val="0"/>
              </a:spcBef>
            </a:pPr>
            <a:r>
              <a:rPr lang="ja-JP" altLang="en-US" sz="1100" b="0" dirty="0" smtClean="0">
                <a:solidFill>
                  <a:srgbClr val="000000"/>
                </a:solidFill>
                <a:latin typeface="ＭＳ Ｐゴシック"/>
              </a:rPr>
              <a:t>　    ② 労使団体，地域・職域団体，同業者組合，郵便局等公的機関</a:t>
            </a:r>
            <a:endParaRPr lang="en-US" altLang="ja-JP" sz="1100" b="0" dirty="0" smtClean="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求人情報誌，学校</a:t>
            </a:r>
            <a:r>
              <a:rPr lang="ja-JP" altLang="en-US" sz="1050" b="0" dirty="0" smtClean="0">
                <a:solidFill>
                  <a:srgbClr val="000000"/>
                </a:solidFill>
                <a:latin typeface="ＭＳ Ｐゴシック"/>
              </a:rPr>
              <a:t>（大学・高校・専門学校・日本語学校）等</a:t>
            </a:r>
            <a:endParaRPr lang="en-US" altLang="ja-JP" sz="1050" b="0" dirty="0" smtClean="0">
              <a:solidFill>
                <a:srgbClr val="000000"/>
              </a:solidFill>
              <a:latin typeface="ＭＳ Ｐゴシック"/>
            </a:endParaRPr>
          </a:p>
          <a:p>
            <a:pPr algn="l">
              <a:spcBef>
                <a:spcPts val="0"/>
              </a:spcBef>
            </a:pPr>
            <a:endParaRPr lang="en-US" altLang="ja-JP" sz="1050" b="0" dirty="0" smtClean="0">
              <a:solidFill>
                <a:srgbClr val="000000"/>
              </a:solidFill>
              <a:latin typeface="ＭＳ Ｐゴシック"/>
            </a:endParaRPr>
          </a:p>
          <a:p>
            <a:pPr algn="l">
              <a:spcBef>
                <a:spcPts val="0"/>
              </a:spcBef>
            </a:pPr>
            <a:r>
              <a:rPr lang="ja-JP" altLang="en-US" sz="1050" b="0" dirty="0" smtClean="0">
                <a:solidFill>
                  <a:srgbClr val="000000"/>
                </a:solidFill>
                <a:latin typeface="ＭＳ Ｐゴシック"/>
              </a:rPr>
              <a:t> 　</a:t>
            </a:r>
            <a:r>
              <a:rPr lang="ja-JP" altLang="en-US" sz="1200" dirty="0" smtClean="0">
                <a:solidFill>
                  <a:srgbClr val="000000"/>
                </a:solidFill>
                <a:latin typeface="ＭＳ Ｐゴシック"/>
              </a:rPr>
              <a:t>（</a:t>
            </a:r>
            <a:r>
              <a:rPr lang="en-US" altLang="ja-JP" sz="1200" dirty="0" smtClean="0">
                <a:solidFill>
                  <a:srgbClr val="000000"/>
                </a:solidFill>
                <a:latin typeface="ＭＳ Ｐゴシック"/>
              </a:rPr>
              <a:t>3</a:t>
            </a:r>
            <a:r>
              <a:rPr lang="ja-JP" altLang="en-US" sz="1200" dirty="0">
                <a:solidFill>
                  <a:srgbClr val="000000"/>
                </a:solidFill>
                <a:latin typeface="ＭＳ Ｐゴシック"/>
              </a:rPr>
              <a:t>）最低賃金引上げに向けた中小・零細企業への支援</a:t>
            </a:r>
            <a:endParaRPr lang="en-US" altLang="ja-JP" sz="1200" dirty="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① 全国</a:t>
            </a:r>
            <a:r>
              <a:rPr lang="ja-JP" altLang="en-US" sz="1100" b="0" dirty="0">
                <a:solidFill>
                  <a:srgbClr val="000000"/>
                </a:solidFill>
                <a:latin typeface="ＭＳ Ｐゴシック"/>
              </a:rPr>
              <a:t>最低賃金総合電話</a:t>
            </a:r>
            <a:r>
              <a:rPr lang="ja-JP" altLang="en-US" sz="1100" b="0" dirty="0" smtClean="0">
                <a:solidFill>
                  <a:srgbClr val="000000"/>
                </a:solidFill>
                <a:latin typeface="ＭＳ Ｐゴシック"/>
              </a:rPr>
              <a:t>センター　</a:t>
            </a:r>
            <a:endParaRPr lang="en-US" altLang="ja-JP" sz="1100" b="0" dirty="0" smtClean="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フリーダイヤル</a:t>
            </a:r>
            <a:r>
              <a:rPr lang="ja-JP" altLang="en-US" sz="1100" b="0" dirty="0">
                <a:solidFill>
                  <a:srgbClr val="000000"/>
                </a:solidFill>
                <a:latin typeface="ＭＳ Ｐゴシック"/>
              </a:rPr>
              <a:t>，メール相談による</a:t>
            </a:r>
            <a:r>
              <a:rPr lang="ja-JP" altLang="en-US" sz="1100" b="0" u="sng" dirty="0">
                <a:solidFill>
                  <a:srgbClr val="000000"/>
                </a:solidFill>
                <a:latin typeface="ＭＳ Ｐゴシック"/>
              </a:rPr>
              <a:t>無料相談窓口</a:t>
            </a:r>
            <a:endParaRPr lang="en-US" altLang="ja-JP" sz="1100" b="0" u="sng" dirty="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a:t>
            </a:r>
            <a:r>
              <a:rPr lang="ja-JP" altLang="en-US" sz="1100" b="0" dirty="0">
                <a:solidFill>
                  <a:srgbClr val="000000"/>
                </a:solidFill>
                <a:latin typeface="ＭＳ Ｐゴシック"/>
              </a:rPr>
              <a:t>　② 東京都最低賃金総合相談支援センター</a:t>
            </a:r>
            <a:endParaRPr lang="en-US" altLang="ja-JP" sz="1100" b="0" dirty="0">
              <a:solidFill>
                <a:srgbClr val="000000"/>
              </a:solidFill>
              <a:latin typeface="ＭＳ Ｐゴシック"/>
            </a:endParaRPr>
          </a:p>
          <a:p>
            <a:pPr algn="l">
              <a:spcBef>
                <a:spcPts val="0"/>
              </a:spcBef>
            </a:pPr>
            <a:r>
              <a:rPr lang="ja-JP" altLang="en-US" sz="1100" b="0" dirty="0">
                <a:solidFill>
                  <a:srgbClr val="000000"/>
                </a:solidFill>
                <a:latin typeface="ＭＳ Ｐゴシック"/>
              </a:rPr>
              <a:t>　　　　</a:t>
            </a:r>
            <a:r>
              <a:rPr lang="ja-JP" altLang="en-US" sz="1100" b="0" dirty="0" smtClean="0">
                <a:solidFill>
                  <a:srgbClr val="000000"/>
                </a:solidFill>
                <a:latin typeface="ＭＳ Ｐゴシック"/>
              </a:rPr>
              <a:t>  </a:t>
            </a:r>
            <a:r>
              <a:rPr lang="ja-JP" altLang="en-US" sz="1100" b="0" dirty="0">
                <a:solidFill>
                  <a:srgbClr val="000000"/>
                </a:solidFill>
                <a:latin typeface="ＭＳ Ｐゴシック"/>
              </a:rPr>
              <a:t>最低賃金に関するワン・ストップ無料相談（</a:t>
            </a:r>
            <a:r>
              <a:rPr lang="ja-JP" altLang="en-US" sz="1100" b="0" u="sng" dirty="0">
                <a:solidFill>
                  <a:srgbClr val="000000"/>
                </a:solidFill>
                <a:latin typeface="ＭＳ Ｐゴシック"/>
              </a:rPr>
              <a:t>専門家派遣等</a:t>
            </a:r>
            <a:r>
              <a:rPr lang="ja-JP" altLang="en-US" sz="1100" b="0" dirty="0">
                <a:solidFill>
                  <a:srgbClr val="000000"/>
                </a:solidFill>
                <a:latin typeface="ＭＳ Ｐゴシック"/>
              </a:rPr>
              <a:t>）</a:t>
            </a:r>
            <a:endParaRPr lang="en-US" altLang="ja-JP" sz="1100" b="0" dirty="0">
              <a:solidFill>
                <a:srgbClr val="000000"/>
              </a:solidFill>
              <a:latin typeface="ＭＳ Ｐゴシック"/>
            </a:endParaRPr>
          </a:p>
          <a:p>
            <a:pPr algn="l">
              <a:spcBef>
                <a:spcPts val="0"/>
              </a:spcBef>
            </a:pPr>
            <a:endParaRPr lang="en-US" altLang="ja-JP" sz="1200" dirty="0" smtClean="0">
              <a:solidFill>
                <a:srgbClr val="000000"/>
              </a:solidFill>
              <a:latin typeface="ＭＳ Ｐゴシック"/>
            </a:endParaRPr>
          </a:p>
          <a:p>
            <a:pPr algn="l">
              <a:spcBef>
                <a:spcPts val="0"/>
              </a:spcBef>
            </a:pPr>
            <a:r>
              <a:rPr lang="ja-JP" altLang="en-US" sz="1200" dirty="0">
                <a:solidFill>
                  <a:srgbClr val="000000"/>
                </a:solidFill>
                <a:latin typeface="ＭＳ Ｐゴシック"/>
              </a:rPr>
              <a:t>  </a:t>
            </a:r>
            <a:r>
              <a:rPr lang="en-US" altLang="ja-JP" sz="1200" dirty="0" smtClean="0">
                <a:solidFill>
                  <a:srgbClr val="000000"/>
                </a:solidFill>
                <a:latin typeface="ＭＳ Ｐゴシック"/>
              </a:rPr>
              <a:t> (4)</a:t>
            </a:r>
            <a:r>
              <a:rPr lang="ja-JP" altLang="en-US" sz="1200" dirty="0" smtClean="0">
                <a:solidFill>
                  <a:srgbClr val="000000"/>
                </a:solidFill>
                <a:latin typeface="ＭＳ Ｐゴシック"/>
              </a:rPr>
              <a:t>　最低賃金履行確保監督の適切な実施</a:t>
            </a:r>
            <a:endParaRPr lang="en-US" altLang="ja-JP" sz="1200" dirty="0" smtClean="0">
              <a:solidFill>
                <a:srgbClr val="000000"/>
              </a:solidFill>
              <a:latin typeface="ＭＳ Ｐゴシック"/>
            </a:endParaRPr>
          </a:p>
          <a:p>
            <a:pPr algn="l">
              <a:spcBef>
                <a:spcPts val="0"/>
              </a:spcBef>
            </a:pPr>
            <a:r>
              <a:rPr lang="ja-JP" altLang="en-US" sz="1100" dirty="0" smtClean="0">
                <a:solidFill>
                  <a:srgbClr val="000000"/>
                </a:solidFill>
                <a:latin typeface="ＭＳ Ｐゴシック"/>
              </a:rPr>
              <a:t>　　　 </a:t>
            </a:r>
            <a:r>
              <a:rPr lang="ja-JP" altLang="en-US" sz="1050" b="0" dirty="0" smtClean="0">
                <a:solidFill>
                  <a:srgbClr val="000000"/>
                </a:solidFill>
                <a:latin typeface="ＭＳ Ｐゴシック"/>
              </a:rPr>
              <a:t>管内情勢を踏まえた的確な監督対象の選定</a:t>
            </a:r>
            <a:endParaRPr lang="en-US" altLang="ja-JP" sz="1050" b="0" dirty="0" smtClean="0">
              <a:solidFill>
                <a:srgbClr val="000000"/>
              </a:solidFill>
              <a:latin typeface="ＭＳ Ｐゴシック"/>
            </a:endParaRPr>
          </a:p>
          <a:p>
            <a:pPr algn="l">
              <a:spcBef>
                <a:spcPts val="0"/>
              </a:spcBef>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① 第</a:t>
            </a:r>
            <a:r>
              <a:rPr lang="en-US" altLang="ja-JP" sz="1050" b="0" dirty="0" smtClean="0">
                <a:solidFill>
                  <a:srgbClr val="000000"/>
                </a:solidFill>
                <a:latin typeface="ＭＳ Ｐゴシック"/>
              </a:rPr>
              <a:t>4</a:t>
            </a:r>
            <a:r>
              <a:rPr lang="ja-JP" altLang="en-US" sz="1050" b="0" dirty="0" smtClean="0">
                <a:solidFill>
                  <a:srgbClr val="000000"/>
                </a:solidFill>
                <a:latin typeface="ＭＳ Ｐゴシック"/>
              </a:rPr>
              <a:t>四半期に計画、実施</a:t>
            </a:r>
            <a:endParaRPr lang="en-US" altLang="ja-JP" sz="1050" b="0" dirty="0">
              <a:solidFill>
                <a:srgbClr val="000000"/>
              </a:solidFill>
              <a:latin typeface="ＭＳ Ｐゴシック"/>
            </a:endParaRPr>
          </a:p>
          <a:p>
            <a:pPr algn="l">
              <a:spcBef>
                <a:spcPts val="0"/>
              </a:spcBef>
            </a:pPr>
            <a:r>
              <a:rPr lang="ja-JP" altLang="en-US" sz="1050" b="0" dirty="0" smtClean="0">
                <a:solidFill>
                  <a:srgbClr val="000000"/>
                </a:solidFill>
                <a:latin typeface="ＭＳ Ｐゴシック"/>
              </a:rPr>
              <a:t>   　　</a:t>
            </a:r>
            <a:endParaRPr lang="en-US" altLang="ja-JP" sz="1050" b="0" dirty="0" smtClean="0">
              <a:solidFill>
                <a:srgbClr val="000000"/>
              </a:solidFill>
              <a:latin typeface="ＭＳ Ｐゴシック"/>
            </a:endParaRPr>
          </a:p>
          <a:p>
            <a:pPr algn="l">
              <a:spcBef>
                <a:spcPts val="0"/>
              </a:spcBef>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a:t>
            </a: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a:t>
            </a:r>
            <a:endParaRPr lang="en-US" altLang="ja-JP" sz="1050" b="0" dirty="0" smtClean="0">
              <a:solidFill>
                <a:srgbClr val="000000"/>
              </a:solidFill>
              <a:latin typeface="ＭＳ Ｐゴシック"/>
            </a:endParaRPr>
          </a:p>
        </p:txBody>
      </p:sp>
      <p:graphicFrame>
        <p:nvGraphicFramePr>
          <p:cNvPr id="18" name="グラフ 17"/>
          <p:cNvGraphicFramePr>
            <a:graphicFrameLocks/>
          </p:cNvGraphicFramePr>
          <p:nvPr>
            <p:extLst>
              <p:ext uri="{D42A27DB-BD31-4B8C-83A1-F6EECF244321}">
                <p14:modId xmlns:p14="http://schemas.microsoft.com/office/powerpoint/2010/main" val="627679981"/>
              </p:ext>
            </p:extLst>
          </p:nvPr>
        </p:nvGraphicFramePr>
        <p:xfrm>
          <a:off x="5107124" y="381001"/>
          <a:ext cx="4697413" cy="27431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ja-JP" altLang="en-US" sz="1200" b="0" kern="0">
                <a:solidFill>
                  <a:srgbClr val="FFFFFF"/>
                </a:solidFill>
              </a:rPr>
              <a:t>労働基準の分野</a:t>
            </a:r>
          </a:p>
        </p:txBody>
      </p:sp>
      <p:sp>
        <p:nvSpPr>
          <p:cNvPr id="14"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defRPr/>
            </a:pPr>
            <a:endParaRPr kumimoji="0" lang="ja-JP" altLang="en-US" sz="1800" b="0" kern="0" smtClean="0">
              <a:solidFill>
                <a:sysClr val="windowText" lastClr="000000"/>
              </a:solidFill>
              <a:latin typeface="Arial"/>
            </a:endParaRPr>
          </a:p>
        </p:txBody>
      </p:sp>
      <p:sp>
        <p:nvSpPr>
          <p:cNvPr id="15"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defRPr/>
            </a:pPr>
            <a:endParaRPr kumimoji="0" lang="ja-JP" altLang="en-US" sz="1800" b="0" kern="0" smtClean="0">
              <a:solidFill>
                <a:sysClr val="windowText" lastClr="000000"/>
              </a:solidFill>
              <a:latin typeface="Arial"/>
            </a:endParaRPr>
          </a:p>
        </p:txBody>
      </p:sp>
      <p:sp>
        <p:nvSpPr>
          <p:cNvPr id="12" name="下矢印 11"/>
          <p:cNvSpPr/>
          <p:nvPr/>
        </p:nvSpPr>
        <p:spPr>
          <a:xfrm>
            <a:off x="1952029" y="4338541"/>
            <a:ext cx="1177529" cy="363479"/>
          </a:xfrm>
          <a:prstGeom prst="downArrow">
            <a:avLst/>
          </a:prstGeom>
          <a:solidFill>
            <a:srgbClr val="0070C0"/>
          </a:solidFill>
          <a:ln w="25400" cap="flat" cmpd="sng" algn="ctr">
            <a:solidFill>
              <a:srgbClr val="1F497D"/>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20" name="角丸四角形 19"/>
          <p:cNvSpPr/>
          <p:nvPr/>
        </p:nvSpPr>
        <p:spPr>
          <a:xfrm>
            <a:off x="141287" y="4365104"/>
            <a:ext cx="1512020" cy="310355"/>
          </a:xfrm>
          <a:prstGeom prst="roundRect">
            <a:avLst/>
          </a:prstGeom>
          <a:solidFill>
            <a:srgbClr val="FFFFCC"/>
          </a:solidFill>
          <a:ln w="25400" cap="flat" cmpd="sng" algn="ctr">
            <a:solidFill>
              <a:srgbClr val="FFC000"/>
            </a:solidFill>
            <a:prstDash val="solid"/>
          </a:ln>
          <a:effectLst/>
        </p:spPr>
        <p:txBody>
          <a:bodyPr rtlCol="0" anchor="ctr"/>
          <a:lstStyle/>
          <a:p>
            <a:pPr fontAlgn="auto">
              <a:spcBef>
                <a:spcPct val="0"/>
              </a:spcBef>
              <a:spcAft>
                <a:spcPts val="0"/>
              </a:spcAft>
              <a:defRPr/>
            </a:pPr>
            <a:r>
              <a:rPr kumimoji="0" lang="ja-JP" altLang="en-US" sz="1100" b="0" kern="0" dirty="0">
                <a:solidFill>
                  <a:srgbClr val="000000"/>
                </a:solidFill>
                <a:latin typeface="Calibri"/>
                <a:ea typeface="ＭＳ Ｐゴシック"/>
              </a:rPr>
              <a:t>来年度</a:t>
            </a:r>
            <a:r>
              <a:rPr kumimoji="0" lang="ja-JP" altLang="en-US" sz="1100" b="0" kern="0" dirty="0" smtClean="0">
                <a:solidFill>
                  <a:srgbClr val="000000"/>
                </a:solidFill>
                <a:latin typeface="Calibri"/>
                <a:ea typeface="ＭＳ Ｐゴシック"/>
              </a:rPr>
              <a:t>に向けた取組</a:t>
            </a:r>
            <a:endParaRPr kumimoji="0" lang="en-US" altLang="ja-JP" sz="1100" b="0" kern="0" dirty="0" smtClean="0">
              <a:solidFill>
                <a:srgbClr val="000000"/>
              </a:solidFill>
              <a:latin typeface="Calibri"/>
              <a:ea typeface="ＭＳ Ｐゴシック"/>
            </a:endParaRPr>
          </a:p>
        </p:txBody>
      </p:sp>
      <p:pic>
        <p:nvPicPr>
          <p:cNvPr id="17" name="図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200400"/>
            <a:ext cx="2643656" cy="3459600"/>
          </a:xfrm>
          <a:prstGeom prst="rect">
            <a:avLst/>
          </a:prstGeom>
          <a:noFill/>
          <a:ln>
            <a:noFill/>
          </a:ln>
        </p:spPr>
      </p:pic>
      <p:sp>
        <p:nvSpPr>
          <p:cNvPr id="11"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9</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384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435872" y="355051"/>
            <a:ext cx="8849759" cy="5264005"/>
          </a:xfrm>
          <a:prstGeom prst="roundRect">
            <a:avLst>
              <a:gd name="adj" fmla="val 3795"/>
            </a:avLst>
          </a:prstGeom>
          <a:solidFill>
            <a:srgbClr val="CCFFCC"/>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14" name="正方形/長方形 13"/>
          <p:cNvSpPr/>
          <p:nvPr/>
        </p:nvSpPr>
        <p:spPr>
          <a:xfrm>
            <a:off x="435873" y="5916262"/>
            <a:ext cx="8849759" cy="689179"/>
          </a:xfrm>
          <a:prstGeom prst="rect">
            <a:avLst/>
          </a:prstGeom>
          <a:solidFill>
            <a:srgbClr val="CCFFFF"/>
          </a:solidFill>
          <a:ln w="2540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5" name="テキスト ボックス 4"/>
          <p:cNvSpPr txBox="1"/>
          <p:nvPr/>
        </p:nvSpPr>
        <p:spPr>
          <a:xfrm>
            <a:off x="514888" y="1780172"/>
            <a:ext cx="8433174" cy="276999"/>
          </a:xfrm>
          <a:prstGeom prst="rect">
            <a:avLst/>
          </a:prstGeom>
          <a:noFill/>
          <a:ln w="12700">
            <a:noFill/>
          </a:ln>
        </p:spPr>
        <p:txBody>
          <a:bodyPr wrap="square" rtlCol="0">
            <a:spAutoFit/>
          </a:bodyPr>
          <a:lstStyle/>
          <a:p>
            <a:pPr algn="l" fontAlgn="auto">
              <a:spcBef>
                <a:spcPts val="0"/>
              </a:spcBef>
              <a:spcAft>
                <a:spcPts val="0"/>
              </a:spcAft>
            </a:pPr>
            <a:r>
              <a:rPr lang="ja-JP" altLang="en-US" sz="1200" dirty="0" smtClean="0">
                <a:solidFill>
                  <a:prstClr val="black"/>
                </a:solidFill>
                <a:latin typeface="Calibri"/>
                <a:ea typeface="ＭＳ Ｐゴシック"/>
              </a:rPr>
              <a:t>（２）脳・心臓疾患事案及び精神障害事案に係る適正な処理</a:t>
            </a:r>
            <a:endParaRPr lang="ja-JP" altLang="en-US" sz="1200" dirty="0">
              <a:solidFill>
                <a:prstClr val="black"/>
              </a:solidFill>
              <a:latin typeface="Calibri"/>
              <a:ea typeface="ＭＳ Ｐゴシック"/>
            </a:endParaRPr>
          </a:p>
        </p:txBody>
      </p:sp>
      <p:sp>
        <p:nvSpPr>
          <p:cNvPr id="6" name="テキスト ボックス 5"/>
          <p:cNvSpPr txBox="1"/>
          <p:nvPr/>
        </p:nvSpPr>
        <p:spPr>
          <a:xfrm>
            <a:off x="514888" y="4278382"/>
            <a:ext cx="4396964" cy="276999"/>
          </a:xfrm>
          <a:prstGeom prst="rect">
            <a:avLst/>
          </a:prstGeom>
          <a:noFill/>
          <a:ln w="12700">
            <a:noFill/>
          </a:ln>
        </p:spPr>
        <p:txBody>
          <a:bodyPr wrap="square" rtlCol="0">
            <a:spAutoFit/>
          </a:bodyPr>
          <a:lstStyle/>
          <a:p>
            <a:pPr algn="l" fontAlgn="auto">
              <a:spcBef>
                <a:spcPts val="0"/>
              </a:spcBef>
              <a:spcAft>
                <a:spcPts val="0"/>
              </a:spcAft>
            </a:pPr>
            <a:r>
              <a:rPr lang="ja-JP" altLang="en-US" sz="1200" dirty="0" smtClean="0">
                <a:solidFill>
                  <a:prstClr val="black"/>
                </a:solidFill>
                <a:latin typeface="Calibri"/>
                <a:ea typeface="ＭＳ Ｐゴシック"/>
              </a:rPr>
              <a:t>（３）石綿関連疾患の給付請求事案に係る的確な対応</a:t>
            </a:r>
            <a:endParaRPr lang="ja-JP" altLang="en-US" sz="1200" dirty="0">
              <a:solidFill>
                <a:prstClr val="black"/>
              </a:solidFill>
              <a:latin typeface="Calibri"/>
              <a:ea typeface="ＭＳ Ｐゴシック"/>
            </a:endParaRPr>
          </a:p>
        </p:txBody>
      </p:sp>
      <p:sp>
        <p:nvSpPr>
          <p:cNvPr id="7" name="テキスト ボックス 6"/>
          <p:cNvSpPr txBox="1"/>
          <p:nvPr/>
        </p:nvSpPr>
        <p:spPr>
          <a:xfrm>
            <a:off x="830229" y="1978502"/>
            <a:ext cx="8139134" cy="430887"/>
          </a:xfrm>
          <a:prstGeom prst="rect">
            <a:avLst/>
          </a:prstGeom>
          <a:noFill/>
        </p:spPr>
        <p:txBody>
          <a:bodyPr wrap="square" rtlCol="0">
            <a:spAutoFit/>
          </a:bodyPr>
          <a:lstStyle/>
          <a:p>
            <a:pPr algn="l" fontAlgn="auto">
              <a:spcBef>
                <a:spcPts val="0"/>
              </a:spcBef>
              <a:spcAft>
                <a:spcPts val="0"/>
              </a:spcAft>
            </a:pPr>
            <a:r>
              <a:rPr lang="ja-JP" altLang="en-US" sz="1050" b="0" dirty="0" smtClean="0">
                <a:solidFill>
                  <a:prstClr val="black"/>
                </a:solidFill>
                <a:latin typeface="ＭＳ Ｐゴシック"/>
                <a:ea typeface="ＭＳ Ｐゴシック"/>
              </a:rPr>
              <a:t>　脳・心臓疾患及び精神障害に係る労災請求事案については、各種認定基準等を的確に運用し、調査完了目標を設定した上で、効率的・効果的な調査を実施。</a:t>
            </a:r>
            <a:endParaRPr lang="en-US" altLang="ja-JP" sz="1050" b="0" dirty="0" smtClean="0">
              <a:solidFill>
                <a:prstClr val="black"/>
              </a:solidFill>
              <a:latin typeface="ＭＳ Ｐゴシック"/>
              <a:ea typeface="ＭＳ Ｐゴシック"/>
            </a:endParaRPr>
          </a:p>
        </p:txBody>
      </p:sp>
      <p:sp>
        <p:nvSpPr>
          <p:cNvPr id="8" name="テキスト ボックス 7"/>
          <p:cNvSpPr txBox="1"/>
          <p:nvPr/>
        </p:nvSpPr>
        <p:spPr>
          <a:xfrm>
            <a:off x="830229" y="4538661"/>
            <a:ext cx="4254979" cy="900246"/>
          </a:xfrm>
          <a:prstGeom prst="rect">
            <a:avLst/>
          </a:prstGeom>
          <a:noFill/>
        </p:spPr>
        <p:txBody>
          <a:bodyPr wrap="square" rtlCol="0">
            <a:spAutoFit/>
          </a:bodyPr>
          <a:lstStyle/>
          <a:p>
            <a:pPr algn="l" fontAlgn="auto">
              <a:spcBef>
                <a:spcPts val="0"/>
              </a:spcBef>
              <a:spcAft>
                <a:spcPts val="0"/>
              </a:spcAft>
            </a:pPr>
            <a:r>
              <a:rPr lang="ja-JP" altLang="en-US" sz="1050" b="0" dirty="0">
                <a:solidFill>
                  <a:prstClr val="black"/>
                </a:solidFill>
                <a:latin typeface="ＭＳ Ｐゴシック"/>
                <a:ea typeface="ＭＳ Ｐゴシック"/>
              </a:rPr>
              <a:t>◆</a:t>
            </a:r>
            <a:r>
              <a:rPr lang="ja-JP" altLang="en-US" sz="1050" b="0" dirty="0" smtClean="0">
                <a:solidFill>
                  <a:prstClr val="black"/>
                </a:solidFill>
                <a:latin typeface="ＭＳ Ｐゴシック"/>
                <a:ea typeface="ＭＳ Ｐゴシック"/>
              </a:rPr>
              <a:t>効率的な調査を行い、認定基準に基づいて適正な決定を実施。</a:t>
            </a:r>
            <a:endParaRPr lang="en-US" altLang="ja-JP" sz="1050" b="0" dirty="0" smtClean="0">
              <a:solidFill>
                <a:prstClr val="black"/>
              </a:solidFill>
              <a:latin typeface="ＭＳ Ｐゴシック"/>
              <a:ea typeface="ＭＳ Ｐゴシック"/>
            </a:endParaRPr>
          </a:p>
          <a:p>
            <a:pPr marL="85725" indent="-85725" algn="l" fontAlgn="auto">
              <a:spcBef>
                <a:spcPts val="0"/>
              </a:spcBef>
              <a:spcAft>
                <a:spcPts val="0"/>
              </a:spcAft>
            </a:pPr>
            <a:r>
              <a:rPr lang="ja-JP" altLang="en-US" sz="1050" b="0" dirty="0" smtClean="0">
                <a:solidFill>
                  <a:prstClr val="black"/>
                </a:solidFill>
                <a:latin typeface="ＭＳ Ｐゴシック"/>
                <a:ea typeface="ＭＳ Ｐゴシック"/>
              </a:rPr>
              <a:t>◆がん診療連携指定院等（３２医療機関）を訪問し、受診者に対する労災請求勧奨を依頼。</a:t>
            </a:r>
            <a:endParaRPr lang="en-US" altLang="ja-JP" sz="1050" b="0" dirty="0" smtClean="0">
              <a:solidFill>
                <a:prstClr val="black"/>
              </a:solidFill>
              <a:latin typeface="ＭＳ Ｐゴシック"/>
              <a:ea typeface="ＭＳ Ｐゴシック"/>
            </a:endParaRPr>
          </a:p>
          <a:p>
            <a:pPr marL="85725" indent="-85725" algn="l" fontAlgn="auto">
              <a:spcBef>
                <a:spcPts val="0"/>
              </a:spcBef>
              <a:spcAft>
                <a:spcPts val="0"/>
              </a:spcAft>
            </a:pPr>
            <a:r>
              <a:rPr lang="ja-JP" altLang="en-US" sz="1050" b="0" dirty="0" smtClean="0">
                <a:solidFill>
                  <a:prstClr val="black"/>
                </a:solidFill>
                <a:latin typeface="ＭＳ Ｐゴシック"/>
                <a:ea typeface="ＭＳ Ｐゴシック"/>
              </a:rPr>
              <a:t>◆認定事業場に対して退職労働者等へ労災補償制度の周知等を文書で依頼。</a:t>
            </a:r>
            <a:endParaRPr lang="en-US" altLang="ja-JP" sz="1050" b="0" dirty="0" smtClean="0">
              <a:solidFill>
                <a:prstClr val="black"/>
              </a:solidFill>
              <a:latin typeface="ＭＳ Ｐゴシック"/>
              <a:ea typeface="ＭＳ Ｐゴシック"/>
            </a:endParaRPr>
          </a:p>
        </p:txBody>
      </p:sp>
      <p:sp>
        <p:nvSpPr>
          <p:cNvPr id="25" name="テキスト ボックス 24"/>
          <p:cNvSpPr txBox="1"/>
          <p:nvPr/>
        </p:nvSpPr>
        <p:spPr>
          <a:xfrm>
            <a:off x="620005" y="6028360"/>
            <a:ext cx="8701481" cy="577081"/>
          </a:xfrm>
          <a:prstGeom prst="rect">
            <a:avLst/>
          </a:prstGeom>
          <a:noFill/>
        </p:spPr>
        <p:txBody>
          <a:bodyPr wrap="square" rtlCol="0">
            <a:spAutoFit/>
          </a:bodyPr>
          <a:lstStyle/>
          <a:p>
            <a:pPr marL="180975" indent="-180975" algn="l" fontAlgn="auto">
              <a:spcBef>
                <a:spcPts val="0"/>
              </a:spcBef>
              <a:spcAft>
                <a:spcPts val="0"/>
              </a:spcAft>
            </a:pPr>
            <a:r>
              <a:rPr lang="ja-JP" altLang="en-US" sz="1050" b="0" dirty="0" smtClean="0">
                <a:solidFill>
                  <a:prstClr val="black"/>
                </a:solidFill>
                <a:latin typeface="ＭＳ Ｐゴシック"/>
                <a:ea typeface="ＭＳ Ｐゴシック"/>
              </a:rPr>
              <a:t>１　脳心臓疾患・精神障害、石綿関連疾患をはじめ、労災保険給付の請求について引き続き各種認定基準等に基づき適正な決定を迅速に実施する。</a:t>
            </a:r>
            <a:endParaRPr lang="en-US" altLang="ja-JP" sz="1050" b="0" dirty="0" smtClean="0">
              <a:solidFill>
                <a:prstClr val="black"/>
              </a:solidFill>
              <a:latin typeface="ＭＳ Ｐゴシック"/>
              <a:ea typeface="ＭＳ Ｐゴシック"/>
            </a:endParaRPr>
          </a:p>
          <a:p>
            <a:pPr marL="180975" indent="-180975" algn="l" fontAlgn="auto">
              <a:spcBef>
                <a:spcPts val="0"/>
              </a:spcBef>
              <a:spcAft>
                <a:spcPts val="0"/>
              </a:spcAft>
            </a:pPr>
            <a:r>
              <a:rPr lang="ja-JP" altLang="en-US" sz="1050" b="0" dirty="0" smtClean="0">
                <a:solidFill>
                  <a:prstClr val="black"/>
                </a:solidFill>
                <a:latin typeface="ＭＳ Ｐゴシック"/>
                <a:ea typeface="ＭＳ Ｐゴシック"/>
              </a:rPr>
              <a:t>２　社会保障・税番号制度（マイナンバー制度）に伴い、変更される労災年金等請求手続きについて監督署窓口において丁寧な説明を行う</a:t>
            </a:r>
            <a:r>
              <a:rPr lang="ja-JP" altLang="en-US" sz="1050" b="0" dirty="0">
                <a:solidFill>
                  <a:prstClr val="black"/>
                </a:solidFill>
                <a:latin typeface="ＭＳ Ｐゴシック"/>
                <a:ea typeface="ＭＳ Ｐゴシック"/>
              </a:rPr>
              <a:t>ととも</a:t>
            </a:r>
            <a:r>
              <a:rPr lang="ja-JP" altLang="en-US" sz="1050" b="0" dirty="0" smtClean="0">
                <a:solidFill>
                  <a:prstClr val="black"/>
                </a:solidFill>
                <a:latin typeface="ＭＳ Ｐゴシック"/>
                <a:ea typeface="ＭＳ Ｐゴシック"/>
              </a:rPr>
              <a:t>に、特定個人情報等に係る安全管理措置の徹底を図る。</a:t>
            </a:r>
            <a:endParaRPr lang="en-US" altLang="ja-JP" sz="1050" b="0" dirty="0" smtClean="0">
              <a:solidFill>
                <a:prstClr val="black"/>
              </a:solidFill>
              <a:latin typeface="ＭＳ Ｐゴシック"/>
              <a:ea typeface="ＭＳ Ｐゴシック"/>
            </a:endParaRPr>
          </a:p>
        </p:txBody>
      </p:sp>
      <p:sp>
        <p:nvSpPr>
          <p:cNvPr id="20" name="テキスト ボックス 19"/>
          <p:cNvSpPr txBox="1"/>
          <p:nvPr/>
        </p:nvSpPr>
        <p:spPr>
          <a:xfrm>
            <a:off x="514888" y="869033"/>
            <a:ext cx="3168320" cy="276999"/>
          </a:xfrm>
          <a:prstGeom prst="rect">
            <a:avLst/>
          </a:prstGeom>
          <a:noFill/>
          <a:ln w="12700">
            <a:noFill/>
          </a:ln>
        </p:spPr>
        <p:txBody>
          <a:bodyPr wrap="square" rtlCol="0">
            <a:spAutoFit/>
          </a:bodyPr>
          <a:lstStyle/>
          <a:p>
            <a:pPr algn="l" fontAlgn="auto">
              <a:spcBef>
                <a:spcPts val="0"/>
              </a:spcBef>
              <a:spcAft>
                <a:spcPts val="0"/>
              </a:spcAft>
            </a:pPr>
            <a:r>
              <a:rPr lang="ja-JP" altLang="en-US" sz="1200" dirty="0" smtClean="0">
                <a:solidFill>
                  <a:prstClr val="black"/>
                </a:solidFill>
                <a:latin typeface="Calibri"/>
                <a:ea typeface="ＭＳ Ｐゴシック"/>
              </a:rPr>
              <a:t>（１）労災保険給付の迅速・適正な処理</a:t>
            </a:r>
            <a:endParaRPr lang="ja-JP" altLang="en-US" sz="1200" dirty="0">
              <a:solidFill>
                <a:prstClr val="black"/>
              </a:solidFill>
              <a:latin typeface="Calibri"/>
              <a:ea typeface="ＭＳ Ｐゴシック"/>
            </a:endParaRPr>
          </a:p>
        </p:txBody>
      </p:sp>
      <p:sp>
        <p:nvSpPr>
          <p:cNvPr id="21" name="テキスト ボックス 20"/>
          <p:cNvSpPr txBox="1"/>
          <p:nvPr/>
        </p:nvSpPr>
        <p:spPr>
          <a:xfrm>
            <a:off x="830229" y="1097476"/>
            <a:ext cx="2970643" cy="577081"/>
          </a:xfrm>
          <a:prstGeom prst="rect">
            <a:avLst/>
          </a:prstGeom>
          <a:noFill/>
        </p:spPr>
        <p:txBody>
          <a:bodyPr wrap="square" rtlCol="0">
            <a:spAutoFit/>
          </a:bodyPr>
          <a:lstStyle/>
          <a:p>
            <a:pPr algn="l" fontAlgn="auto">
              <a:spcBef>
                <a:spcPts val="0"/>
              </a:spcBef>
              <a:spcAft>
                <a:spcPts val="0"/>
              </a:spcAft>
            </a:pPr>
            <a:r>
              <a:rPr lang="ja-JP" altLang="en-US" sz="1050" b="0" dirty="0" smtClean="0">
                <a:solidFill>
                  <a:prstClr val="black"/>
                </a:solidFill>
                <a:latin typeface="ＭＳ Ｐゴシック"/>
                <a:ea typeface="ＭＳ Ｐゴシック"/>
              </a:rPr>
              <a:t>　労災</a:t>
            </a:r>
            <a:r>
              <a:rPr lang="ja-JP" altLang="en-US" sz="1050" b="0" dirty="0">
                <a:solidFill>
                  <a:prstClr val="black"/>
                </a:solidFill>
                <a:latin typeface="ＭＳ Ｐゴシック"/>
                <a:ea typeface="ＭＳ Ｐゴシック"/>
              </a:rPr>
              <a:t>保険給付</a:t>
            </a:r>
            <a:r>
              <a:rPr lang="ja-JP" altLang="en-US" sz="1050" b="0" dirty="0" smtClean="0">
                <a:solidFill>
                  <a:prstClr val="black"/>
                </a:solidFill>
                <a:latin typeface="ＭＳ Ｐゴシック"/>
                <a:ea typeface="ＭＳ Ｐゴシック"/>
              </a:rPr>
              <a:t>の</a:t>
            </a:r>
            <a:r>
              <a:rPr lang="ja-JP" altLang="en-US" sz="1050" b="0" dirty="0">
                <a:solidFill>
                  <a:prstClr val="black"/>
                </a:solidFill>
                <a:latin typeface="ＭＳ Ｐゴシック"/>
                <a:ea typeface="ＭＳ Ｐゴシック"/>
              </a:rPr>
              <a:t>請求</a:t>
            </a:r>
            <a:r>
              <a:rPr lang="ja-JP" altLang="en-US" sz="1050" b="0" dirty="0" smtClean="0">
                <a:solidFill>
                  <a:prstClr val="black"/>
                </a:solidFill>
                <a:latin typeface="ＭＳ Ｐゴシック"/>
                <a:ea typeface="ＭＳ Ｐゴシック"/>
              </a:rPr>
              <a:t>について、迅速な事務処理を行うとともに、認定基準に基づいた適正な認定を実施。</a:t>
            </a:r>
            <a:endParaRPr lang="en-US" altLang="ja-JP" sz="1050" b="0" dirty="0" smtClean="0">
              <a:solidFill>
                <a:prstClr val="black"/>
              </a:solidFill>
              <a:latin typeface="ＭＳ Ｐゴシック"/>
              <a:ea typeface="ＭＳ Ｐゴシック"/>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04151"/>
            <a:ext cx="5160408" cy="156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15" y="4035056"/>
            <a:ext cx="3499200"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7625171" y="5449779"/>
            <a:ext cx="1241976" cy="169277"/>
          </a:xfrm>
          <a:prstGeom prst="rect">
            <a:avLst/>
          </a:prstGeom>
          <a:noFill/>
        </p:spPr>
        <p:txBody>
          <a:bodyPr wrap="square" rtlCol="0">
            <a:spAutoFit/>
          </a:bodyPr>
          <a:lstStyle/>
          <a:p>
            <a:pPr algn="l" fontAlgn="auto">
              <a:spcBef>
                <a:spcPts val="0"/>
              </a:spcBef>
              <a:spcAft>
                <a:spcPts val="0"/>
              </a:spcAft>
            </a:pPr>
            <a:r>
              <a:rPr lang="en-US" altLang="ja-JP" sz="500" b="0" dirty="0" smtClean="0">
                <a:solidFill>
                  <a:prstClr val="black"/>
                </a:solidFill>
                <a:latin typeface="Calibri"/>
                <a:ea typeface="ＭＳ Ｐゴシック"/>
              </a:rPr>
              <a:t>※</a:t>
            </a:r>
            <a:r>
              <a:rPr lang="ja-JP" altLang="en-US" sz="500" b="0" dirty="0" smtClean="0">
                <a:solidFill>
                  <a:prstClr val="black"/>
                </a:solidFill>
                <a:latin typeface="Calibri"/>
                <a:ea typeface="ＭＳ Ｐゴシック"/>
              </a:rPr>
              <a:t>平成</a:t>
            </a:r>
            <a:r>
              <a:rPr lang="en-US" altLang="ja-JP" sz="500" b="0" dirty="0" smtClean="0">
                <a:solidFill>
                  <a:prstClr val="black"/>
                </a:solidFill>
                <a:latin typeface="Calibri"/>
                <a:ea typeface="ＭＳ Ｐゴシック"/>
              </a:rPr>
              <a:t>27</a:t>
            </a:r>
            <a:r>
              <a:rPr lang="ja-JP" altLang="en-US" sz="500" b="0" dirty="0" smtClean="0">
                <a:solidFill>
                  <a:prstClr val="black"/>
                </a:solidFill>
                <a:latin typeface="Calibri"/>
                <a:ea typeface="ＭＳ Ｐゴシック"/>
              </a:rPr>
              <a:t>年度は</a:t>
            </a:r>
            <a:r>
              <a:rPr lang="en-US" altLang="ja-JP" sz="500" b="0" dirty="0">
                <a:solidFill>
                  <a:prstClr val="black"/>
                </a:solidFill>
                <a:latin typeface="Calibri"/>
                <a:ea typeface="ＭＳ Ｐゴシック"/>
              </a:rPr>
              <a:t>12</a:t>
            </a:r>
            <a:r>
              <a:rPr lang="ja-JP" altLang="en-US" sz="500" b="0" dirty="0" smtClean="0">
                <a:solidFill>
                  <a:prstClr val="black"/>
                </a:solidFill>
                <a:latin typeface="Calibri"/>
                <a:ea typeface="ＭＳ Ｐゴシック"/>
              </a:rPr>
              <a:t>月末現在の速報値</a:t>
            </a:r>
            <a:endParaRPr lang="ja-JP" altLang="en-US" sz="500" b="0" dirty="0">
              <a:solidFill>
                <a:prstClr val="black"/>
              </a:solidFill>
              <a:latin typeface="Calibri"/>
              <a:ea typeface="ＭＳ Ｐゴシック"/>
            </a:endParaRPr>
          </a:p>
        </p:txBody>
      </p:sp>
      <p:pic>
        <p:nvPicPr>
          <p:cNvPr id="12"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215" y="2401644"/>
            <a:ext cx="3499200" cy="158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7625171" y="3816365"/>
            <a:ext cx="1241976" cy="169277"/>
          </a:xfrm>
          <a:prstGeom prst="rect">
            <a:avLst/>
          </a:prstGeom>
          <a:noFill/>
        </p:spPr>
        <p:txBody>
          <a:bodyPr wrap="square" rtlCol="0">
            <a:spAutoFit/>
          </a:bodyPr>
          <a:lstStyle/>
          <a:p>
            <a:pPr algn="l" fontAlgn="auto">
              <a:spcBef>
                <a:spcPts val="0"/>
              </a:spcBef>
              <a:spcAft>
                <a:spcPts val="0"/>
              </a:spcAft>
            </a:pPr>
            <a:r>
              <a:rPr lang="en-US" altLang="ja-JP" sz="500" b="0" dirty="0" smtClean="0">
                <a:solidFill>
                  <a:prstClr val="black"/>
                </a:solidFill>
                <a:latin typeface="Calibri"/>
                <a:ea typeface="ＭＳ Ｐゴシック"/>
              </a:rPr>
              <a:t>※</a:t>
            </a:r>
            <a:r>
              <a:rPr lang="ja-JP" altLang="en-US" sz="500" b="0" dirty="0" smtClean="0">
                <a:solidFill>
                  <a:prstClr val="black"/>
                </a:solidFill>
                <a:latin typeface="Calibri"/>
                <a:ea typeface="ＭＳ Ｐゴシック"/>
              </a:rPr>
              <a:t>平成</a:t>
            </a:r>
            <a:r>
              <a:rPr lang="en-US" altLang="ja-JP" sz="500" b="0" dirty="0" smtClean="0">
                <a:solidFill>
                  <a:prstClr val="black"/>
                </a:solidFill>
                <a:latin typeface="Calibri"/>
                <a:ea typeface="ＭＳ Ｐゴシック"/>
              </a:rPr>
              <a:t>27</a:t>
            </a:r>
            <a:r>
              <a:rPr lang="ja-JP" altLang="en-US" sz="500" b="0" dirty="0" smtClean="0">
                <a:solidFill>
                  <a:prstClr val="black"/>
                </a:solidFill>
                <a:latin typeface="Calibri"/>
                <a:ea typeface="ＭＳ Ｐゴシック"/>
              </a:rPr>
              <a:t>年度は</a:t>
            </a:r>
            <a:r>
              <a:rPr lang="en-US" altLang="ja-JP" sz="500" b="0" dirty="0" smtClean="0">
                <a:solidFill>
                  <a:prstClr val="black"/>
                </a:solidFill>
                <a:latin typeface="Calibri"/>
                <a:ea typeface="ＭＳ Ｐゴシック"/>
              </a:rPr>
              <a:t>12</a:t>
            </a:r>
            <a:r>
              <a:rPr lang="ja-JP" altLang="en-US" sz="500" b="0" dirty="0" smtClean="0">
                <a:solidFill>
                  <a:prstClr val="black"/>
                </a:solidFill>
                <a:latin typeface="Calibri"/>
                <a:ea typeface="ＭＳ Ｐゴシック"/>
              </a:rPr>
              <a:t>月末現在の速報値</a:t>
            </a:r>
            <a:endParaRPr lang="ja-JP" altLang="en-US" sz="500" b="0" dirty="0">
              <a:solidFill>
                <a:prstClr val="black"/>
              </a:solidFill>
              <a:latin typeface="Calibri"/>
              <a:ea typeface="ＭＳ Ｐゴシック"/>
            </a:endParaRPr>
          </a:p>
        </p:txBody>
      </p:sp>
      <p:sp>
        <p:nvSpPr>
          <p:cNvPr id="19" name="雲形吹き出し 18"/>
          <p:cNvSpPr/>
          <p:nvPr/>
        </p:nvSpPr>
        <p:spPr>
          <a:xfrm>
            <a:off x="7705610" y="2492896"/>
            <a:ext cx="1405531" cy="360289"/>
          </a:xfrm>
          <a:prstGeom prst="cloudCallout">
            <a:avLst>
              <a:gd name="adj1" fmla="val -62879"/>
              <a:gd name="adj2" fmla="val 1755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22" name="テキスト ボックス 21"/>
          <p:cNvSpPr txBox="1"/>
          <p:nvPr/>
        </p:nvSpPr>
        <p:spPr>
          <a:xfrm>
            <a:off x="7703500" y="2541990"/>
            <a:ext cx="1452675" cy="253916"/>
          </a:xfrm>
          <a:prstGeom prst="rect">
            <a:avLst/>
          </a:prstGeom>
          <a:noFill/>
        </p:spPr>
        <p:txBody>
          <a:bodyPr wrap="square" rtlCol="0">
            <a:spAutoFit/>
          </a:bodyPr>
          <a:lstStyle/>
          <a:p>
            <a:pPr algn="l" fontAlgn="auto">
              <a:spcBef>
                <a:spcPts val="0"/>
              </a:spcBef>
              <a:spcAft>
                <a:spcPts val="0"/>
              </a:spcAft>
            </a:pPr>
            <a:r>
              <a:rPr lang="ja-JP" altLang="en-US" sz="1050" i="1" u="sng" dirty="0" smtClean="0">
                <a:solidFill>
                  <a:prstClr val="black"/>
                </a:solidFill>
                <a:latin typeface="Calibri"/>
                <a:ea typeface="ＭＳ Ｐゴシック"/>
              </a:rPr>
              <a:t>請求件数過去最多</a:t>
            </a:r>
            <a:endParaRPr lang="ja-JP" altLang="en-US" sz="1050" i="1" u="sng" dirty="0">
              <a:solidFill>
                <a:prstClr val="black"/>
              </a:solidFill>
              <a:latin typeface="Calibri"/>
              <a:ea typeface="ＭＳ Ｐゴシック"/>
            </a:endParaRPr>
          </a:p>
        </p:txBody>
      </p:sp>
      <p:pic>
        <p:nvPicPr>
          <p:cNvPr id="103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454" y="2405297"/>
            <a:ext cx="3499200"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392830" y="3816366"/>
            <a:ext cx="1241976" cy="169277"/>
          </a:xfrm>
          <a:prstGeom prst="rect">
            <a:avLst/>
          </a:prstGeom>
          <a:noFill/>
        </p:spPr>
        <p:txBody>
          <a:bodyPr wrap="square" rtlCol="0">
            <a:spAutoFit/>
          </a:bodyPr>
          <a:lstStyle/>
          <a:p>
            <a:pPr algn="r" fontAlgn="auto">
              <a:spcBef>
                <a:spcPts val="0"/>
              </a:spcBef>
              <a:spcAft>
                <a:spcPts val="0"/>
              </a:spcAft>
            </a:pPr>
            <a:r>
              <a:rPr lang="en-US" altLang="ja-JP" sz="500" b="0" dirty="0" smtClean="0">
                <a:solidFill>
                  <a:prstClr val="black"/>
                </a:solidFill>
                <a:latin typeface="Calibri"/>
                <a:ea typeface="ＭＳ Ｐゴシック"/>
              </a:rPr>
              <a:t>※</a:t>
            </a:r>
            <a:r>
              <a:rPr lang="ja-JP" altLang="en-US" sz="500" b="0" dirty="0" smtClean="0">
                <a:solidFill>
                  <a:prstClr val="black"/>
                </a:solidFill>
                <a:latin typeface="Calibri"/>
                <a:ea typeface="ＭＳ Ｐゴシック"/>
              </a:rPr>
              <a:t>平成</a:t>
            </a:r>
            <a:r>
              <a:rPr lang="en-US" altLang="ja-JP" sz="500" b="0" dirty="0" smtClean="0">
                <a:solidFill>
                  <a:prstClr val="black"/>
                </a:solidFill>
                <a:latin typeface="Calibri"/>
                <a:ea typeface="ＭＳ Ｐゴシック"/>
              </a:rPr>
              <a:t>27</a:t>
            </a:r>
            <a:r>
              <a:rPr lang="ja-JP" altLang="en-US" sz="500" b="0" dirty="0" smtClean="0">
                <a:solidFill>
                  <a:prstClr val="black"/>
                </a:solidFill>
                <a:latin typeface="Calibri"/>
                <a:ea typeface="ＭＳ Ｐゴシック"/>
              </a:rPr>
              <a:t>年度は</a:t>
            </a:r>
            <a:r>
              <a:rPr lang="en-US" altLang="ja-JP" sz="500" b="0" dirty="0">
                <a:solidFill>
                  <a:prstClr val="black"/>
                </a:solidFill>
                <a:latin typeface="Calibri"/>
                <a:ea typeface="ＭＳ Ｐゴシック"/>
              </a:rPr>
              <a:t>12</a:t>
            </a:r>
            <a:r>
              <a:rPr lang="ja-JP" altLang="en-US" sz="500" b="0" dirty="0" smtClean="0">
                <a:solidFill>
                  <a:prstClr val="black"/>
                </a:solidFill>
                <a:latin typeface="Calibri"/>
                <a:ea typeface="ＭＳ Ｐゴシック"/>
              </a:rPr>
              <a:t>月末現在の速報値</a:t>
            </a:r>
            <a:endParaRPr lang="ja-JP" altLang="en-US" sz="500" b="0" dirty="0">
              <a:solidFill>
                <a:prstClr val="black"/>
              </a:solidFill>
              <a:latin typeface="Calibri"/>
              <a:ea typeface="ＭＳ Ｐゴシック"/>
            </a:endParaRPr>
          </a:p>
        </p:txBody>
      </p:sp>
      <p:sp>
        <p:nvSpPr>
          <p:cNvPr id="27" name="テキスト ボックス 26"/>
          <p:cNvSpPr txBox="1"/>
          <p:nvPr/>
        </p:nvSpPr>
        <p:spPr>
          <a:xfrm>
            <a:off x="514888" y="556192"/>
            <a:ext cx="3168320" cy="307777"/>
          </a:xfrm>
          <a:prstGeom prst="rect">
            <a:avLst/>
          </a:prstGeom>
          <a:noFill/>
          <a:ln w="12700">
            <a:noFill/>
          </a:ln>
        </p:spPr>
        <p:txBody>
          <a:bodyPr wrap="square" rtlCol="0">
            <a:spAutoFit/>
          </a:bodyPr>
          <a:lstStyle/>
          <a:p>
            <a:pPr algn="l">
              <a:spcBef>
                <a:spcPts val="0"/>
              </a:spcBef>
            </a:pPr>
            <a:r>
              <a:rPr lang="ja-JP" altLang="en-US" sz="1400" dirty="0" smtClean="0">
                <a:solidFill>
                  <a:srgbClr val="000000"/>
                </a:solidFill>
                <a:latin typeface="ＭＳ Ｐゴシック"/>
                <a:ea typeface="ＭＳ Ｐゴシック"/>
              </a:rPr>
              <a:t>７　迅速・適正な労災補償の実施</a:t>
            </a:r>
            <a:endParaRPr lang="en-US" altLang="ja-JP" sz="1400" dirty="0">
              <a:solidFill>
                <a:srgbClr val="000000"/>
              </a:solidFill>
              <a:latin typeface="ＭＳ Ｐゴシック"/>
              <a:ea typeface="ＭＳ Ｐゴシック"/>
            </a:endParaRPr>
          </a:p>
        </p:txBody>
      </p:sp>
      <p:sp>
        <p:nvSpPr>
          <p:cNvPr id="28"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ja-JP" altLang="en-US" sz="1200" b="0" kern="0">
                <a:solidFill>
                  <a:prstClr val="white"/>
                </a:solidFill>
              </a:rPr>
              <a:t>労働基準の分野</a:t>
            </a:r>
          </a:p>
        </p:txBody>
      </p:sp>
      <p:sp>
        <p:nvSpPr>
          <p:cNvPr id="29"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defRPr/>
            </a:pPr>
            <a:endParaRPr kumimoji="0" lang="ja-JP" altLang="en-US" sz="1800" b="0" kern="0" smtClean="0">
              <a:solidFill>
                <a:prstClr val="black"/>
              </a:solidFill>
              <a:latin typeface="Calibri"/>
              <a:ea typeface="ＭＳ Ｐゴシック"/>
            </a:endParaRPr>
          </a:p>
        </p:txBody>
      </p:sp>
      <p:sp>
        <p:nvSpPr>
          <p:cNvPr id="30"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defRPr/>
            </a:pPr>
            <a:endParaRPr kumimoji="0" lang="ja-JP" altLang="en-US" sz="1800" b="0" kern="0" smtClean="0">
              <a:solidFill>
                <a:prstClr val="black"/>
              </a:solidFill>
              <a:latin typeface="Calibri"/>
              <a:ea typeface="ＭＳ Ｐゴシック"/>
            </a:endParaRPr>
          </a:p>
        </p:txBody>
      </p:sp>
      <p:sp>
        <p:nvSpPr>
          <p:cNvPr id="31" name="下矢印 30"/>
          <p:cNvSpPr/>
          <p:nvPr/>
        </p:nvSpPr>
        <p:spPr>
          <a:xfrm>
            <a:off x="4089686" y="5653202"/>
            <a:ext cx="1177529" cy="246048"/>
          </a:xfrm>
          <a:prstGeom prst="downArrow">
            <a:avLst/>
          </a:prstGeom>
          <a:solidFill>
            <a:srgbClr val="0070C0"/>
          </a:solidFill>
          <a:ln w="25400" cap="flat" cmpd="sng" algn="ctr">
            <a:solidFill>
              <a:srgbClr val="1F497D"/>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32" name="角丸四角形 31"/>
          <p:cNvSpPr/>
          <p:nvPr/>
        </p:nvSpPr>
        <p:spPr>
          <a:xfrm>
            <a:off x="435872" y="5653202"/>
            <a:ext cx="1512020" cy="267276"/>
          </a:xfrm>
          <a:prstGeom prst="roundRect">
            <a:avLst/>
          </a:prstGeom>
          <a:solidFill>
            <a:srgbClr val="FFFFCC"/>
          </a:solidFill>
          <a:ln w="25400" cap="flat" cmpd="sng" algn="ctr">
            <a:solidFill>
              <a:srgbClr val="FFC000"/>
            </a:solidFill>
            <a:prstDash val="solid"/>
          </a:ln>
          <a:effectLst/>
        </p:spPr>
        <p:txBody>
          <a:bodyPr rtlCol="0" anchor="ctr"/>
          <a:lstStyle/>
          <a:p>
            <a:pPr fontAlgn="auto">
              <a:spcBef>
                <a:spcPct val="0"/>
              </a:spcBef>
              <a:spcAft>
                <a:spcPts val="0"/>
              </a:spcAft>
              <a:defRPr/>
            </a:pPr>
            <a:r>
              <a:rPr kumimoji="0" lang="ja-JP" altLang="en-US" sz="1100" b="0" kern="0" dirty="0">
                <a:solidFill>
                  <a:srgbClr val="000000"/>
                </a:solidFill>
                <a:latin typeface="Calibri"/>
                <a:ea typeface="ＭＳ Ｐゴシック"/>
              </a:rPr>
              <a:t>来年度</a:t>
            </a:r>
            <a:r>
              <a:rPr kumimoji="0" lang="ja-JP" altLang="en-US" sz="1100" b="0" kern="0" dirty="0" smtClean="0">
                <a:solidFill>
                  <a:srgbClr val="000000"/>
                </a:solidFill>
                <a:latin typeface="Calibri"/>
                <a:ea typeface="ＭＳ Ｐゴシック"/>
              </a:rPr>
              <a:t>に向けた取組</a:t>
            </a:r>
            <a:endParaRPr kumimoji="0" lang="en-US" altLang="ja-JP" sz="1100" b="0" kern="0" dirty="0" smtClean="0">
              <a:solidFill>
                <a:srgbClr val="000000"/>
              </a:solidFill>
              <a:latin typeface="Calibri"/>
              <a:ea typeface="ＭＳ Ｐゴシック"/>
            </a:endParaRPr>
          </a:p>
        </p:txBody>
      </p:sp>
      <p:sp>
        <p:nvSpPr>
          <p:cNvPr id="3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10</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6014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テキスト ボックス 12"/>
          <p:cNvSpPr txBox="1">
            <a:spLocks noChangeArrowheads="1"/>
          </p:cNvSpPr>
          <p:nvPr/>
        </p:nvSpPr>
        <p:spPr bwMode="auto">
          <a:xfrm>
            <a:off x="44450" y="4865688"/>
            <a:ext cx="5060950" cy="1787525"/>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a:solidFill>
                  <a:srgbClr val="000000"/>
                </a:solidFill>
              </a:rPr>
              <a:t>・年度目標の確実な達成</a:t>
            </a:r>
          </a:p>
          <a:p>
            <a:pPr algn="l" eaLnBrk="1" hangingPunct="1">
              <a:spcBef>
                <a:spcPct val="0"/>
              </a:spcBef>
              <a:buFontTx/>
              <a:buNone/>
            </a:pPr>
            <a:r>
              <a:rPr lang="ja-JP" altLang="en-US" sz="1100" b="0">
                <a:solidFill>
                  <a:srgbClr val="000000"/>
                </a:solidFill>
              </a:rPr>
              <a:t>　就職件数、充足数の年度目標の確実な達成に向け、積極的・能動的マッチングを始めとする各種取組を着実に実施する。</a:t>
            </a:r>
            <a:endParaRPr lang="en-US" altLang="ja-JP" sz="1100" b="0">
              <a:solidFill>
                <a:srgbClr val="000000"/>
              </a:solidFill>
            </a:endParaRPr>
          </a:p>
          <a:p>
            <a:pPr algn="l" eaLnBrk="1" hangingPunct="1">
              <a:spcBef>
                <a:spcPct val="0"/>
              </a:spcBef>
              <a:buFontTx/>
              <a:buNone/>
            </a:pPr>
            <a:r>
              <a:rPr lang="ja-JP" altLang="en-US" sz="1100">
                <a:solidFill>
                  <a:srgbClr val="000000"/>
                </a:solidFill>
              </a:rPr>
              <a:t>・広域的な連携</a:t>
            </a:r>
          </a:p>
          <a:p>
            <a:pPr algn="l" eaLnBrk="1" hangingPunct="1">
              <a:spcBef>
                <a:spcPct val="0"/>
              </a:spcBef>
              <a:buFontTx/>
              <a:buNone/>
            </a:pPr>
            <a:r>
              <a:rPr lang="ja-JP" altLang="en-US" sz="1100" b="0">
                <a:solidFill>
                  <a:srgbClr val="000000"/>
                </a:solidFill>
              </a:rPr>
              <a:t>　求人の充足に向けて、都内１７ハローワークの連携はもとより、他県ハローワークも含めた連携を推進する。</a:t>
            </a:r>
            <a:endParaRPr lang="en-US" altLang="ja-JP" sz="1100" b="0">
              <a:solidFill>
                <a:srgbClr val="000000"/>
              </a:solidFill>
            </a:endParaRPr>
          </a:p>
          <a:p>
            <a:pPr algn="l" eaLnBrk="1" hangingPunct="1">
              <a:spcBef>
                <a:spcPct val="0"/>
              </a:spcBef>
              <a:buFontTx/>
              <a:buNone/>
            </a:pPr>
            <a:r>
              <a:rPr lang="ja-JP" altLang="en-US" sz="1100">
                <a:solidFill>
                  <a:srgbClr val="000000"/>
                </a:solidFill>
              </a:rPr>
              <a:t>・雇用保険受給者等に対する早期再就職に向けた支援の徹底・強化</a:t>
            </a:r>
          </a:p>
          <a:p>
            <a:pPr algn="l" eaLnBrk="1" hangingPunct="1">
              <a:spcBef>
                <a:spcPct val="0"/>
              </a:spcBef>
              <a:buFontTx/>
              <a:buNone/>
            </a:pPr>
            <a:r>
              <a:rPr lang="ja-JP" altLang="en-US" sz="1100" b="0">
                <a:solidFill>
                  <a:srgbClr val="000000"/>
                </a:solidFill>
              </a:rPr>
              <a:t>　雇用保険受給者等に対し、受給資格決定時や初回認定時等の早い段階から求人票の提案を行う等、早期再就職に向けた支援を徹底、強化する。</a:t>
            </a:r>
            <a:endParaRPr lang="en-US" altLang="ja-JP" sz="1100" b="0">
              <a:solidFill>
                <a:srgbClr val="000000"/>
              </a:solidFill>
            </a:endParaRPr>
          </a:p>
          <a:p>
            <a:pPr algn="l" eaLnBrk="1" hangingPunct="1">
              <a:spcBef>
                <a:spcPct val="0"/>
              </a:spcBef>
              <a:buFontTx/>
              <a:buNone/>
            </a:pPr>
            <a:endParaRPr lang="ja-JP" altLang="en-US" sz="1100" b="0">
              <a:solidFill>
                <a:srgbClr val="000000"/>
              </a:solidFill>
            </a:endParaRPr>
          </a:p>
        </p:txBody>
      </p:sp>
      <p:sp>
        <p:nvSpPr>
          <p:cNvPr id="19" name="下矢印吹き出し 18"/>
          <p:cNvSpPr/>
          <p:nvPr/>
        </p:nvSpPr>
        <p:spPr>
          <a:xfrm>
            <a:off x="44450" y="257175"/>
            <a:ext cx="5060950" cy="4427538"/>
          </a:xfrm>
          <a:prstGeom prst="downArrowCallout">
            <a:avLst>
              <a:gd name="adj1" fmla="val 8979"/>
              <a:gd name="adj2" fmla="val 11348"/>
              <a:gd name="adj3" fmla="val 7907"/>
              <a:gd name="adj4" fmla="val 86553"/>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just">
              <a:spcBef>
                <a:spcPct val="0"/>
              </a:spcBef>
              <a:defRPr/>
            </a:pPr>
            <a:r>
              <a:rPr lang="ja-JP" altLang="en-US" sz="1400" dirty="0">
                <a:solidFill>
                  <a:srgbClr val="000000"/>
                </a:solidFill>
                <a:latin typeface="ＭＳ Ｐゴシック" charset="-128"/>
              </a:rPr>
              <a:t>１　マッチング機能の更なる充実・強化</a:t>
            </a:r>
            <a:endParaRPr lang="en-US" altLang="ja-JP" sz="1400" dirty="0">
              <a:solidFill>
                <a:srgbClr val="000000"/>
              </a:solidFill>
              <a:latin typeface="ＭＳ Ｐゴシック" charset="-128"/>
            </a:endParaRPr>
          </a:p>
          <a:p>
            <a:pPr algn="just">
              <a:spcBef>
                <a:spcPct val="0"/>
              </a:spcBef>
              <a:defRPr/>
            </a:pPr>
            <a:r>
              <a:rPr lang="ja-JP" altLang="en-US" sz="1200" dirty="0">
                <a:solidFill>
                  <a:srgbClr val="000000"/>
                </a:solidFill>
                <a:latin typeface="ＭＳ Ｐゴシック" charset="-128"/>
              </a:rPr>
              <a:t>（１）平成２７年度（４月～１月）における職業紹介業務取扱状況</a:t>
            </a:r>
            <a:endParaRPr lang="en-US" altLang="ja-JP" sz="1200" dirty="0">
              <a:solidFill>
                <a:srgbClr val="000000"/>
              </a:solidFill>
              <a:latin typeface="ＭＳ Ｐゴシック" charset="-128"/>
            </a:endParaRPr>
          </a:p>
          <a:p>
            <a:pPr algn="just">
              <a:lnSpc>
                <a:spcPts val="1100"/>
              </a:lnSpc>
              <a:spcBef>
                <a:spcPct val="0"/>
              </a:spcBef>
              <a:defRPr/>
            </a:pPr>
            <a:r>
              <a:rPr lang="ja-JP" altLang="en-US" sz="1000" b="0" dirty="0">
                <a:solidFill>
                  <a:srgbClr val="000000"/>
                </a:solidFill>
                <a:latin typeface="ＭＳ Ｐゴシック" charset="-128"/>
              </a:rPr>
              <a:t>　　　・就職件数は、</a:t>
            </a:r>
            <a:r>
              <a:rPr lang="en-US" altLang="ja-JP" sz="1000" b="0" dirty="0">
                <a:solidFill>
                  <a:srgbClr val="000000"/>
                </a:solidFill>
                <a:latin typeface="ＭＳ Ｐゴシック" charset="-128"/>
              </a:rPr>
              <a:t>120,022</a:t>
            </a:r>
            <a:r>
              <a:rPr lang="ja-JP" altLang="en-US" sz="1000" b="0" dirty="0">
                <a:solidFill>
                  <a:srgbClr val="000000"/>
                </a:solidFill>
                <a:latin typeface="ＭＳ Ｐゴシック" charset="-128"/>
              </a:rPr>
              <a:t>件（達成率：</a:t>
            </a:r>
            <a:r>
              <a:rPr lang="en-US" altLang="ja-JP" sz="1000" b="0" dirty="0">
                <a:solidFill>
                  <a:srgbClr val="000000"/>
                </a:solidFill>
                <a:latin typeface="ＭＳ Ｐゴシック" charset="-128"/>
              </a:rPr>
              <a:t>99.0%</a:t>
            </a:r>
            <a:r>
              <a:rPr lang="ja-JP" altLang="en-US" sz="1000" b="0" dirty="0">
                <a:solidFill>
                  <a:srgbClr val="000000"/>
                </a:solidFill>
                <a:latin typeface="ＭＳ Ｐゴシック" charset="-128"/>
              </a:rPr>
              <a:t>）</a:t>
            </a:r>
            <a:endParaRPr lang="en-US" altLang="ja-JP" sz="1000" b="0" dirty="0">
              <a:solidFill>
                <a:srgbClr val="000000"/>
              </a:solidFill>
              <a:latin typeface="ＭＳ Ｐゴシック" charset="-128"/>
            </a:endParaRPr>
          </a:p>
          <a:p>
            <a:pPr algn="just">
              <a:lnSpc>
                <a:spcPts val="1100"/>
              </a:lnSpc>
              <a:spcBef>
                <a:spcPct val="0"/>
              </a:spcBef>
              <a:defRPr/>
            </a:pPr>
            <a:r>
              <a:rPr lang="ja-JP" altLang="en-US" sz="1000" b="0" dirty="0">
                <a:solidFill>
                  <a:srgbClr val="000000"/>
                </a:solidFill>
                <a:latin typeface="ＭＳ Ｐゴシック" charset="-128"/>
              </a:rPr>
              <a:t>　　　・充足数は、</a:t>
            </a:r>
            <a:r>
              <a:rPr lang="en-US" altLang="ja-JP" sz="1000" b="0" dirty="0">
                <a:solidFill>
                  <a:srgbClr val="000000"/>
                </a:solidFill>
                <a:latin typeface="ＭＳ Ｐゴシック" charset="-128"/>
              </a:rPr>
              <a:t>158,453</a:t>
            </a:r>
            <a:r>
              <a:rPr lang="ja-JP" altLang="en-US" sz="1000" b="0" dirty="0">
                <a:solidFill>
                  <a:srgbClr val="000000"/>
                </a:solidFill>
                <a:latin typeface="ＭＳ Ｐゴシック" charset="-128"/>
              </a:rPr>
              <a:t>件（達成率：</a:t>
            </a:r>
            <a:r>
              <a:rPr lang="en-US" altLang="ja-JP" sz="1000" b="0" dirty="0">
                <a:solidFill>
                  <a:srgbClr val="000000"/>
                </a:solidFill>
                <a:latin typeface="ＭＳ Ｐゴシック" charset="-128"/>
              </a:rPr>
              <a:t>98.8%</a:t>
            </a:r>
            <a:r>
              <a:rPr lang="ja-JP" altLang="en-US" sz="1000" b="0" dirty="0">
                <a:solidFill>
                  <a:srgbClr val="000000"/>
                </a:solidFill>
                <a:latin typeface="ＭＳ Ｐゴシック" charset="-128"/>
              </a:rPr>
              <a:t>）</a:t>
            </a:r>
            <a:endParaRPr lang="en-US" altLang="ja-JP" sz="1000" b="0" dirty="0">
              <a:solidFill>
                <a:srgbClr val="000000"/>
              </a:solidFill>
              <a:latin typeface="ＭＳ Ｐゴシック" charset="-128"/>
            </a:endParaRPr>
          </a:p>
          <a:p>
            <a:pPr algn="just">
              <a:spcBef>
                <a:spcPct val="0"/>
              </a:spcBef>
              <a:defRPr/>
            </a:pPr>
            <a:r>
              <a:rPr lang="ja-JP" altLang="en-US" sz="1200" dirty="0">
                <a:solidFill>
                  <a:srgbClr val="000000"/>
                </a:solidFill>
                <a:latin typeface="ＭＳ Ｐゴシック" charset="-128"/>
              </a:rPr>
              <a:t>（２）求人者サービスの充実・強化</a:t>
            </a:r>
            <a:endParaRPr lang="en-US" altLang="ja-JP" sz="1200" dirty="0">
              <a:solidFill>
                <a:srgbClr val="000000"/>
              </a:solidFill>
              <a:latin typeface="ＭＳ Ｐゴシック" charset="-128"/>
            </a:endParaRPr>
          </a:p>
          <a:p>
            <a:pPr marL="177800" indent="-177800" algn="just">
              <a:lnSpc>
                <a:spcPts val="1100"/>
              </a:lnSpc>
              <a:spcBef>
                <a:spcPct val="0"/>
              </a:spcBef>
              <a:defRPr/>
            </a:pPr>
            <a:r>
              <a:rPr lang="ja-JP" altLang="en-US" sz="1000" b="0" dirty="0">
                <a:solidFill>
                  <a:srgbClr val="000000"/>
                </a:solidFill>
                <a:latin typeface="ＭＳ Ｐゴシック" charset="-128"/>
              </a:rPr>
              <a:t>　　　求人者ニーズの的確な把握、求人内容の適法性・正確性の確認や仕事内容に</a:t>
            </a:r>
            <a:r>
              <a:rPr lang="ja-JP" altLang="en-US" sz="1000" b="0" dirty="0" smtClean="0">
                <a:solidFill>
                  <a:srgbClr val="000000"/>
                </a:solidFill>
                <a:latin typeface="ＭＳ Ｐゴシック" charset="-128"/>
              </a:rPr>
              <a:t>ついての</a:t>
            </a:r>
            <a:r>
              <a:rPr lang="ja-JP" altLang="en-US" sz="1000" b="0" dirty="0">
                <a:solidFill>
                  <a:srgbClr val="000000"/>
                </a:solidFill>
                <a:latin typeface="ＭＳ Ｐゴシック" charset="-128"/>
              </a:rPr>
              <a:t>記載の充実による分かりやすい求人票の作成、求職者の応募先の選定に役立つ事業所画像情報の収集、求人の内容に応じた都内ハローワークや他県ハローワークとの連携等、求人充足に向けた取組を実施。</a:t>
            </a:r>
            <a:endParaRPr lang="en-US" altLang="ja-JP" sz="1000" b="0" dirty="0">
              <a:solidFill>
                <a:srgbClr val="000000"/>
              </a:solidFill>
              <a:latin typeface="ＭＳ Ｐゴシック" charset="-128"/>
            </a:endParaRPr>
          </a:p>
          <a:p>
            <a:pPr marL="177800" indent="-177800" algn="just">
              <a:lnSpc>
                <a:spcPts val="1100"/>
              </a:lnSpc>
              <a:spcBef>
                <a:spcPct val="0"/>
              </a:spcBef>
              <a:defRPr/>
            </a:pPr>
            <a:r>
              <a:rPr lang="ja-JP" altLang="en-US" sz="1000" b="0" dirty="0">
                <a:solidFill>
                  <a:srgbClr val="000000"/>
                </a:solidFill>
                <a:latin typeface="ＭＳ Ｐゴシック" charset="-128"/>
              </a:rPr>
              <a:t>　　　加えて、早期の充足が見込まれる求人については、求人公開前までに対象となる求職者をあらかじめ選定し、求人公開後速やかに職業紹介に結び付けるなど、早期マッチングをより意識した取組を実施。</a:t>
            </a:r>
            <a:endParaRPr lang="en-US" altLang="ja-JP" sz="1000" b="0" dirty="0">
              <a:solidFill>
                <a:srgbClr val="000000"/>
              </a:solidFill>
              <a:latin typeface="ＭＳ Ｐゴシック" charset="-128"/>
            </a:endParaRPr>
          </a:p>
          <a:p>
            <a:pPr marL="177800" indent="-177800" algn="just">
              <a:lnSpc>
                <a:spcPts val="1100"/>
              </a:lnSpc>
              <a:spcBef>
                <a:spcPct val="0"/>
              </a:spcBef>
              <a:defRPr/>
            </a:pPr>
            <a:r>
              <a:rPr lang="ja-JP" altLang="en-US" sz="1000" b="0" dirty="0">
                <a:solidFill>
                  <a:srgbClr val="000000"/>
                </a:solidFill>
                <a:latin typeface="ＭＳ Ｐゴシック" charset="-128"/>
              </a:rPr>
              <a:t>　　　また、充足をより意識し、求職者ニーズの高い職種等を確保するための計画的・戦略的な求人開拓を実施するとともに、一定期間経過時点で未充足となっている求人に対して求人条件の緩和を積極的に働きかけるなど、求人の充足につなげていく取組を実施。</a:t>
            </a:r>
          </a:p>
          <a:p>
            <a:pPr algn="just">
              <a:spcBef>
                <a:spcPct val="0"/>
              </a:spcBef>
              <a:defRPr/>
            </a:pPr>
            <a:r>
              <a:rPr lang="ja-JP" altLang="en-US" sz="1200" dirty="0">
                <a:solidFill>
                  <a:srgbClr val="000000"/>
                </a:solidFill>
                <a:latin typeface="ＭＳ Ｐゴシック" charset="-128"/>
              </a:rPr>
              <a:t>（３）求職者サービスの充実・強化</a:t>
            </a:r>
            <a:endParaRPr lang="en-US" altLang="ja-JP" sz="1200" dirty="0">
              <a:solidFill>
                <a:srgbClr val="000000"/>
              </a:solidFill>
              <a:latin typeface="ＭＳ Ｐゴシック" charset="-128"/>
            </a:endParaRPr>
          </a:p>
          <a:p>
            <a:pPr marL="177800" indent="-177800" algn="just">
              <a:lnSpc>
                <a:spcPts val="1100"/>
              </a:lnSpc>
              <a:spcBef>
                <a:spcPct val="0"/>
              </a:spcBef>
              <a:defRPr/>
            </a:pPr>
            <a:r>
              <a:rPr lang="ja-JP" altLang="en-US" sz="1000" b="0" dirty="0">
                <a:solidFill>
                  <a:srgbClr val="000000"/>
                </a:solidFill>
                <a:latin typeface="ＭＳ Ｐゴシック" charset="-128"/>
              </a:rPr>
              <a:t>　　　求職者ニーズの的確な把握や、求人情報提供端末の利用者に対する積極的な声掛けによる窓口への誘導・職業相談を実施。</a:t>
            </a:r>
          </a:p>
          <a:p>
            <a:pPr marL="177800" indent="-177800" algn="just">
              <a:lnSpc>
                <a:spcPts val="1100"/>
              </a:lnSpc>
              <a:spcBef>
                <a:spcPct val="0"/>
              </a:spcBef>
              <a:defRPr/>
            </a:pPr>
            <a:r>
              <a:rPr lang="ja-JP" altLang="en-US" sz="1000" b="0" dirty="0">
                <a:solidFill>
                  <a:srgbClr val="000000"/>
                </a:solidFill>
                <a:latin typeface="ＭＳ Ｐゴシック" charset="-128"/>
              </a:rPr>
              <a:t>　　　また、求人部門で充足対策を意識し選定した求人や、職業相談部門から見て選定した求人などを活用して、職業相談窓口で積極的に提案し職業紹介を行うなど、積極的・能動的なマッチングを推進。</a:t>
            </a:r>
            <a:endParaRPr lang="en-US" altLang="ja-JP" sz="1000" b="0" dirty="0">
              <a:solidFill>
                <a:srgbClr val="000000"/>
              </a:solidFill>
              <a:latin typeface="ＭＳ Ｐゴシック" charset="-128"/>
            </a:endParaRPr>
          </a:p>
          <a:p>
            <a:pPr marL="177800" indent="-177800" algn="just">
              <a:lnSpc>
                <a:spcPts val="1100"/>
              </a:lnSpc>
              <a:spcBef>
                <a:spcPct val="0"/>
              </a:spcBef>
              <a:defRPr/>
            </a:pPr>
            <a:r>
              <a:rPr lang="ja-JP" altLang="en-US" sz="1000" b="0" dirty="0">
                <a:solidFill>
                  <a:srgbClr val="000000"/>
                </a:solidFill>
                <a:latin typeface="ＭＳ Ｐゴシック" charset="-128"/>
              </a:rPr>
              <a:t>　　　若年者及び雇用保険受給者については、早期就職に向け重点的に取り組むべき対象とし、担当者制での個別支援等を実施。</a:t>
            </a:r>
            <a:endParaRPr lang="en-US" altLang="ja-JP" sz="1000" b="0" dirty="0">
              <a:solidFill>
                <a:srgbClr val="000000"/>
              </a:solidFill>
              <a:latin typeface="ＭＳ Ｐゴシック" charset="-128"/>
            </a:endParaRPr>
          </a:p>
          <a:p>
            <a:pPr algn="just">
              <a:spcBef>
                <a:spcPct val="0"/>
              </a:spcBef>
              <a:defRPr/>
            </a:pPr>
            <a:endParaRPr lang="ja-JP" altLang="en-US" sz="1000" b="0" dirty="0">
              <a:solidFill>
                <a:srgbClr val="000000"/>
              </a:solidFill>
              <a:latin typeface="ＭＳ Ｐゴシック" charset="-128"/>
            </a:endParaRPr>
          </a:p>
        </p:txBody>
      </p:sp>
      <p:grpSp>
        <p:nvGrpSpPr>
          <p:cNvPr id="138244" name="Group 194"/>
          <p:cNvGrpSpPr>
            <a:grpSpLocks/>
          </p:cNvGrpSpPr>
          <p:nvPr/>
        </p:nvGrpSpPr>
        <p:grpSpPr bwMode="auto">
          <a:xfrm>
            <a:off x="0" y="0"/>
            <a:ext cx="9802813" cy="284163"/>
            <a:chOff x="-6" y="96"/>
            <a:chExt cx="5701" cy="179"/>
          </a:xfrm>
        </p:grpSpPr>
        <p:sp>
          <p:nvSpPr>
            <p:cNvPr id="138356"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8357"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8358"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138245" name="テキスト ボックス 25"/>
          <p:cNvSpPr txBox="1">
            <a:spLocks noChangeArrowheads="1"/>
          </p:cNvSpPr>
          <p:nvPr/>
        </p:nvSpPr>
        <p:spPr bwMode="auto">
          <a:xfrm>
            <a:off x="5686425" y="284163"/>
            <a:ext cx="37512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a:solidFill>
                  <a:srgbClr val="000000"/>
                </a:solidFill>
                <a:latin typeface="ＭＳ Ｐゴシック" pitchFamily="50" charset="-128"/>
              </a:rPr>
              <a:t>平成２７年度　職業紹介業務取扱状況（４月から１月）</a:t>
            </a:r>
          </a:p>
        </p:txBody>
      </p:sp>
      <p:sp>
        <p:nvSpPr>
          <p:cNvPr id="138246" name="Text Box 604"/>
          <p:cNvSpPr txBox="1">
            <a:spLocks noChangeArrowheads="1"/>
          </p:cNvSpPr>
          <p:nvPr/>
        </p:nvSpPr>
        <p:spPr bwMode="auto">
          <a:xfrm>
            <a:off x="5818188" y="4697413"/>
            <a:ext cx="3405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a:solidFill>
                  <a:srgbClr val="000000"/>
                </a:solidFill>
              </a:rPr>
              <a:t>平成２７年度　雇用保険受給者取扱状況（４月から１月）</a:t>
            </a:r>
            <a:endParaRPr lang="en-US" altLang="ja-JP" sz="1000">
              <a:solidFill>
                <a:srgbClr val="000000"/>
              </a:solidFill>
            </a:endParaRPr>
          </a:p>
        </p:txBody>
      </p:sp>
      <p:sp>
        <p:nvSpPr>
          <p:cNvPr id="31" name="角丸四角形 30"/>
          <p:cNvSpPr/>
          <p:nvPr/>
        </p:nvSpPr>
        <p:spPr>
          <a:xfrm>
            <a:off x="101600" y="4672013"/>
            <a:ext cx="1574800" cy="20478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継続的な取組</a:t>
            </a:r>
            <a:endParaRPr lang="en-US" altLang="ja-JP" sz="1100" b="0" dirty="0">
              <a:solidFill>
                <a:srgbClr val="000000"/>
              </a:solidFill>
            </a:endParaRPr>
          </a:p>
        </p:txBody>
      </p:sp>
      <p:graphicFrame>
        <p:nvGraphicFramePr>
          <p:cNvPr id="138363" name="Group 123"/>
          <p:cNvGraphicFramePr>
            <a:graphicFrameLocks noGrp="1"/>
          </p:cNvGraphicFramePr>
          <p:nvPr/>
        </p:nvGraphicFramePr>
        <p:xfrm>
          <a:off x="5181600" y="566738"/>
          <a:ext cx="4621213" cy="2101853"/>
        </p:xfrm>
        <a:graphic>
          <a:graphicData uri="http://schemas.openxmlformats.org/drawingml/2006/table">
            <a:tbl>
              <a:tblPr/>
              <a:tblGrid>
                <a:gridCol w="769938"/>
                <a:gridCol w="769937"/>
                <a:gridCol w="771525"/>
                <a:gridCol w="769938"/>
                <a:gridCol w="769937"/>
                <a:gridCol w="769938"/>
              </a:tblGrid>
              <a:tr h="330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ＭＳ Ｐゴシック" pitchFamily="50" charset="-128"/>
                          <a:ea typeface="ＤＨＰ平成明朝体W7" pitchFamily="18" charset="-128"/>
                        </a:rPr>
                        <a:t>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目標</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実績</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達成率</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前年実績</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前年比</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3000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新規求職</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430,635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417,301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96.9%</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448,268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6.9%</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紹介件数</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1,055,542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963,502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91.3%</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1,096,269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12.1%</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就職件数</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121,287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120,022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99.0%</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124,408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3.5%</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21431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就職率</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28.2%</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28.8%</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0.6P</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27.8%</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1.0P</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30162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新規求人</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1,187,470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1,207,210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101.7%</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1,156,264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4.4%</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21431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充足数</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160,450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158,453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98.8%</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165,116 </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4.0%</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r h="2428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pitchFamily="50" charset="-128"/>
                          <a:ea typeface="ＤＨＰ平成明朝体W7" pitchFamily="18" charset="-128"/>
                        </a:rPr>
                        <a:t>充足率</a:t>
                      </a:r>
                    </a:p>
                  </a:txBody>
                  <a:tcPr marL="171451" marR="171451"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13.5%</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13.1%</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0.4P</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14.3%</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solidFill>
                      <a:srgbClr val="F2DCDB"/>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itchFamily="34" charset="0"/>
                          <a:ea typeface="ＤＨＰ平成明朝体W7" pitchFamily="18" charset="-128"/>
                        </a:rPr>
                        <a:t>▲1.2P</a:t>
                      </a:r>
                    </a:p>
                  </a:txBody>
                  <a:tcPr marL="9525" marR="9525" marT="9525" marB="0" anchor="ctr" horzOverflow="overflow">
                    <a:lnL w="6350" cap="flat" cmpd="sng" algn="ctr">
                      <a:solidFill>
                        <a:srgbClr val="FABF8F"/>
                      </a:solidFill>
                      <a:prstDash val="solid"/>
                      <a:round/>
                      <a:headEnd type="none" w="med" len="med"/>
                      <a:tailEnd type="none" w="med" len="med"/>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lnTlToBr>
                      <a:noFill/>
                    </a:lnTlToBr>
                    <a:lnBlToTr>
                      <a:noFill/>
                    </a:lnBlToTr>
                    <a:noFill/>
                  </a:tcPr>
                </a:tc>
              </a:tr>
            </a:tbl>
          </a:graphicData>
        </a:graphic>
      </p:graphicFrame>
      <p:graphicFrame>
        <p:nvGraphicFramePr>
          <p:cNvPr id="138364" name="Group 124"/>
          <p:cNvGraphicFramePr>
            <a:graphicFrameLocks noGrp="1"/>
          </p:cNvGraphicFramePr>
          <p:nvPr/>
        </p:nvGraphicFramePr>
        <p:xfrm>
          <a:off x="5181600" y="4976813"/>
          <a:ext cx="4621213" cy="1533528"/>
        </p:xfrm>
        <a:graphic>
          <a:graphicData uri="http://schemas.openxmlformats.org/drawingml/2006/table">
            <a:tbl>
              <a:tblPr/>
              <a:tblGrid>
                <a:gridCol w="1528763"/>
                <a:gridCol w="1031875"/>
                <a:gridCol w="1030287"/>
                <a:gridCol w="1030288"/>
              </a:tblGrid>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FFFFFF"/>
                          </a:solidFill>
                          <a:effectLst/>
                          <a:latin typeface="ＭＳ Ｐゴシック" pitchFamily="50" charset="-128"/>
                          <a:ea typeface="ＤＨＰ平成明朝体W7" pitchFamily="18" charset="-128"/>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26B0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FFFFFF"/>
                          </a:solidFill>
                          <a:effectLst/>
                          <a:latin typeface="ＭＳ Ｐゴシック" pitchFamily="50" charset="-128"/>
                          <a:ea typeface="ＤＨＰ平成明朝体W7" pitchFamily="18" charset="-128"/>
                        </a:rPr>
                        <a:t>平成２７年度</a:t>
                      </a:r>
                      <a:endParaRPr kumimoji="0" lang="en-US" altLang="ja-JP" sz="1100" b="1" i="0" u="none" strike="noStrike" cap="none" normalizeH="0" baseline="0" smtClean="0">
                        <a:ln>
                          <a:noFill/>
                        </a:ln>
                        <a:solidFill>
                          <a:srgbClr val="FFFFFF"/>
                        </a:solidFill>
                        <a:effectLst/>
                        <a:latin typeface="ＭＳ Ｐゴシック" pitchFamily="50" charset="-128"/>
                        <a:ea typeface="ＤＨＰ平成明朝体W7" pitchFamily="18" charset="-128"/>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26B0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FFFFFF"/>
                          </a:solidFill>
                          <a:effectLst/>
                          <a:latin typeface="ＭＳ Ｐゴシック" pitchFamily="50" charset="-128"/>
                          <a:ea typeface="ＤＨＰ平成明朝体W7" pitchFamily="18" charset="-128"/>
                        </a:rPr>
                        <a:t>平成２６年度</a:t>
                      </a:r>
                      <a:endParaRPr kumimoji="0" lang="en-US" altLang="ja-JP" sz="1100" b="1" i="0" u="none" strike="noStrike" cap="none" normalizeH="0" baseline="0" smtClean="0">
                        <a:ln>
                          <a:noFill/>
                        </a:ln>
                        <a:solidFill>
                          <a:srgbClr val="FFFFFF"/>
                        </a:solidFill>
                        <a:effectLst/>
                        <a:latin typeface="ＭＳ Ｐゴシック" pitchFamily="50" charset="-128"/>
                        <a:ea typeface="ＤＨＰ平成明朝体W7" pitchFamily="18" charset="-128"/>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26B0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FFFFFF"/>
                          </a:solidFill>
                          <a:effectLst/>
                          <a:latin typeface="ＭＳ Ｐゴシック" pitchFamily="50" charset="-128"/>
                          <a:ea typeface="ＤＨＰ平成明朝体W7" pitchFamily="18" charset="-128"/>
                        </a:rPr>
                        <a:t>前年同期比</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26B0A"/>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ＭＳ Ｐゴシック" pitchFamily="50" charset="-128"/>
                          <a:ea typeface="ＤＨＰ平成明朝体W7" pitchFamily="18" charset="-128"/>
                        </a:rPr>
                        <a:t>受給資格決定件数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116,440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121,813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4.4%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ＭＳ Ｐゴシック" pitchFamily="50" charset="-128"/>
                          <a:ea typeface="ＤＨＰ平成明朝体W7" pitchFamily="18" charset="-128"/>
                        </a:rPr>
                        <a:t>受給実人員（月平均）</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40,927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43,246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5.4%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ＭＳ Ｐゴシック" pitchFamily="50" charset="-128"/>
                          <a:ea typeface="ＤＨＰ平成明朝体W7" pitchFamily="18" charset="-128"/>
                        </a:rPr>
                        <a:t>再就職手当支給決定件数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33,462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31,527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6.1%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ＭＳ Ｐゴシック" pitchFamily="50" charset="-128"/>
                          <a:ea typeface="ＤＨＰ平成明朝体W7" pitchFamily="18" charset="-128"/>
                        </a:rPr>
                        <a:t>就職決定件数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30,687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30,947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Arial" pitchFamily="34" charset="0"/>
                          <a:ea typeface="ＤＨＰ平成明朝体W7" pitchFamily="18" charset="-128"/>
                        </a:rPr>
                        <a:t>▲</a:t>
                      </a: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0.8%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ＭＳ Ｐゴシック" pitchFamily="50" charset="-128"/>
                          <a:ea typeface="ＤＨＰ平成明朝体W7" pitchFamily="18" charset="-128"/>
                        </a:rPr>
                        <a:t>早期再就職割合（７月現在）</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32.6%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30.9%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Arial" pitchFamily="34" charset="0"/>
                          <a:ea typeface="ＤＨＰ平成明朝体W7" pitchFamily="18" charset="-128"/>
                        </a:rPr>
                        <a:t>1.7P</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350" name="テキスト ボックス 5"/>
          <p:cNvSpPr txBox="1">
            <a:spLocks noChangeArrowheads="1"/>
          </p:cNvSpPr>
          <p:nvPr/>
        </p:nvSpPr>
        <p:spPr bwMode="auto">
          <a:xfrm>
            <a:off x="8915400" y="2819400"/>
            <a:ext cx="836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100">
                <a:solidFill>
                  <a:srgbClr val="000000"/>
                </a:solidFill>
                <a:latin typeface="ＭＳ Ｐゴシック" pitchFamily="50" charset="-128"/>
              </a:rPr>
              <a:t>27</a:t>
            </a:r>
            <a:r>
              <a:rPr lang="ja-JP" altLang="en-US" sz="1100">
                <a:solidFill>
                  <a:srgbClr val="000000"/>
                </a:solidFill>
                <a:latin typeface="ＭＳ Ｐゴシック" pitchFamily="50" charset="-128"/>
              </a:rPr>
              <a:t>年度</a:t>
            </a:r>
          </a:p>
        </p:txBody>
      </p:sp>
      <p:sp>
        <p:nvSpPr>
          <p:cNvPr id="138351" name="テキスト ボックス 22"/>
          <p:cNvSpPr txBox="1">
            <a:spLocks noChangeArrowheads="1"/>
          </p:cNvSpPr>
          <p:nvPr/>
        </p:nvSpPr>
        <p:spPr bwMode="auto">
          <a:xfrm>
            <a:off x="8915400" y="3429000"/>
            <a:ext cx="836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100">
                <a:solidFill>
                  <a:srgbClr val="000000"/>
                </a:solidFill>
                <a:latin typeface="ＭＳ Ｐゴシック" pitchFamily="50" charset="-128"/>
              </a:rPr>
              <a:t>26</a:t>
            </a:r>
            <a:r>
              <a:rPr lang="ja-JP" altLang="en-US" sz="1100">
                <a:solidFill>
                  <a:srgbClr val="000000"/>
                </a:solidFill>
                <a:latin typeface="ＭＳ Ｐゴシック" pitchFamily="50" charset="-128"/>
              </a:rPr>
              <a:t>年度</a:t>
            </a:r>
          </a:p>
        </p:txBody>
      </p:sp>
      <p:graphicFrame>
        <p:nvGraphicFramePr>
          <p:cNvPr id="29" name="グラフ 28"/>
          <p:cNvGraphicFramePr>
            <a:graphicFrameLocks/>
          </p:cNvGraphicFramePr>
          <p:nvPr/>
        </p:nvGraphicFramePr>
        <p:xfrm>
          <a:off x="5203829" y="2650745"/>
          <a:ext cx="4572000" cy="2124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11</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12296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6" name="Group 194"/>
          <p:cNvGrpSpPr>
            <a:grpSpLocks/>
          </p:cNvGrpSpPr>
          <p:nvPr/>
        </p:nvGrpSpPr>
        <p:grpSpPr bwMode="auto">
          <a:xfrm>
            <a:off x="0" y="0"/>
            <a:ext cx="9802813" cy="284163"/>
            <a:chOff x="-6" y="96"/>
            <a:chExt cx="5701" cy="179"/>
          </a:xfrm>
        </p:grpSpPr>
        <p:sp>
          <p:nvSpPr>
            <p:cNvPr id="139291"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9292"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9293"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16" name="下矢印吹き出し 15"/>
          <p:cNvSpPr>
            <a:spLocks noChangeArrowheads="1"/>
          </p:cNvSpPr>
          <p:nvPr/>
        </p:nvSpPr>
        <p:spPr bwMode="auto">
          <a:xfrm>
            <a:off x="5248543" y="373263"/>
            <a:ext cx="4545013" cy="4243387"/>
          </a:xfrm>
          <a:prstGeom prst="downArrowCallout">
            <a:avLst>
              <a:gd name="adj1" fmla="val 13884"/>
              <a:gd name="adj2" fmla="val 15883"/>
              <a:gd name="adj3" fmla="val 11685"/>
              <a:gd name="adj4" fmla="val 84810"/>
            </a:avLst>
          </a:prstGeom>
          <a:solidFill>
            <a:srgbClr val="CCFFFF"/>
          </a:solidFill>
          <a:ln w="25400" algn="ctr">
            <a:solidFill>
              <a:srgbClr val="B9A43B"/>
            </a:solidFill>
            <a:miter lim="800000"/>
            <a:headEnd/>
            <a:tailEnd/>
          </a:ln>
        </p:spPr>
        <p:txBody>
          <a:bodyPr lIns="91428" tIns="45715" rIns="91428" bIns="45715"/>
          <a:lstStyle/>
          <a:p>
            <a:pPr algn="just">
              <a:spcBef>
                <a:spcPct val="0"/>
              </a:spcBef>
              <a:defRPr/>
            </a:pPr>
            <a:r>
              <a:rPr lang="ja-JP" altLang="en-US" sz="1400" dirty="0">
                <a:solidFill>
                  <a:srgbClr val="000000"/>
                </a:solidFill>
                <a:latin typeface="ＭＳ Ｐゴシック"/>
                <a:ea typeface="ＭＳ Ｐゴシック"/>
              </a:rPr>
              <a:t>３　人手不足分野などにおける人材確保と雇用管理改善</a:t>
            </a:r>
            <a:endParaRPr lang="en-US" altLang="ja-JP" sz="1400" dirty="0">
              <a:solidFill>
                <a:srgbClr val="000000"/>
              </a:solidFill>
              <a:latin typeface="ＭＳ Ｐゴシック"/>
              <a:ea typeface="ＭＳ Ｐゴシック"/>
            </a:endParaRPr>
          </a:p>
          <a:p>
            <a:pPr algn="just">
              <a:spcBef>
                <a:spcPct val="0"/>
              </a:spcBef>
              <a:defRPr/>
            </a:pPr>
            <a:r>
              <a:rPr lang="ja-JP" altLang="en-US" sz="1000" b="0" dirty="0">
                <a:solidFill>
                  <a:srgbClr val="000000"/>
                </a:solidFill>
                <a:latin typeface="ＭＳ Ｐゴシック"/>
                <a:ea typeface="ＭＳ Ｐゴシック"/>
              </a:rPr>
              <a:t>人材確保に向けた取組みと「魅力ある職場づくり」の推進</a:t>
            </a:r>
            <a:endParaRPr lang="en-US" altLang="ja-JP" sz="1000" b="0" dirty="0">
              <a:solidFill>
                <a:srgbClr val="000000"/>
              </a:solidFill>
              <a:latin typeface="ＭＳ Ｐゴシック"/>
              <a:ea typeface="ＭＳ Ｐゴシック"/>
            </a:endParaRPr>
          </a:p>
          <a:p>
            <a:pPr algn="just">
              <a:spcBef>
                <a:spcPct val="0"/>
              </a:spcBef>
              <a:defRPr/>
            </a:pPr>
            <a:r>
              <a:rPr lang="ja-JP" altLang="en-US" sz="1000" b="0" dirty="0">
                <a:solidFill>
                  <a:srgbClr val="000000"/>
                </a:solidFill>
                <a:latin typeface="ＭＳ Ｐゴシック"/>
                <a:ea typeface="ＭＳ Ｐゴシック"/>
              </a:rPr>
              <a:t>・人手不足分野求人に係るマッチング強化と、雇用管理改善を通じた「魅力ある職場づくり」に向けた取組を引き続き推進</a:t>
            </a:r>
            <a:endParaRPr lang="en-US" altLang="ja-JP" sz="1000" b="0" dirty="0">
              <a:solidFill>
                <a:srgbClr val="000000"/>
              </a:solidFill>
              <a:latin typeface="ＭＳ Ｐゴシック"/>
              <a:ea typeface="ＭＳ Ｐゴシック"/>
            </a:endParaRPr>
          </a:p>
          <a:p>
            <a:pPr algn="just">
              <a:spcBef>
                <a:spcPct val="0"/>
              </a:spcBef>
              <a:defRPr/>
            </a:pPr>
            <a:r>
              <a:rPr lang="en-US" altLang="ja-JP" sz="1000" b="0" dirty="0">
                <a:latin typeface="ＭＳ Ｐゴシック"/>
                <a:ea typeface="ＭＳ Ｐゴシック"/>
              </a:rPr>
              <a:t>【</a:t>
            </a:r>
            <a:r>
              <a:rPr lang="ja-JP" altLang="en-US" sz="1000" b="0" dirty="0">
                <a:latin typeface="ＭＳ Ｐゴシック"/>
                <a:ea typeface="ＭＳ Ｐゴシック"/>
              </a:rPr>
              <a:t>人手不足分野における雇用管理改善促進事業（平成</a:t>
            </a:r>
            <a:r>
              <a:rPr lang="en-US" altLang="ja-JP" sz="1000" b="0" dirty="0">
                <a:latin typeface="ＭＳ Ｐゴシック"/>
                <a:ea typeface="ＭＳ Ｐゴシック"/>
              </a:rPr>
              <a:t>27</a:t>
            </a:r>
            <a:r>
              <a:rPr lang="ja-JP" altLang="en-US" sz="1000" b="0" dirty="0">
                <a:latin typeface="ＭＳ Ｐゴシック"/>
                <a:ea typeface="ＭＳ Ｐゴシック"/>
              </a:rPr>
              <a:t>年度新規委託事業）</a:t>
            </a:r>
            <a:r>
              <a:rPr lang="en-US" altLang="ja-JP" sz="1000" b="0" dirty="0">
                <a:latin typeface="ＭＳ Ｐゴシック"/>
                <a:ea typeface="ＭＳ Ｐゴシック"/>
              </a:rPr>
              <a:t>】</a:t>
            </a:r>
          </a:p>
          <a:p>
            <a:pPr algn="just">
              <a:spcBef>
                <a:spcPct val="0"/>
              </a:spcBef>
              <a:defRPr/>
            </a:pPr>
            <a:r>
              <a:rPr lang="ja-JP" altLang="en-US" sz="1000" b="0" dirty="0">
                <a:solidFill>
                  <a:srgbClr val="000000"/>
                </a:solidFill>
                <a:latin typeface="ＭＳ Ｐゴシック"/>
                <a:ea typeface="ＭＳ Ｐゴシック"/>
              </a:rPr>
              <a:t>・介護・建設の２分野にて実施（委託先：公益財団法人介護労働安定センター東京支部（介護分野）、株式会社労働調査会（建設分野））</a:t>
            </a:r>
          </a:p>
          <a:p>
            <a:pPr algn="just">
              <a:spcBef>
                <a:spcPct val="0"/>
              </a:spcBef>
              <a:defRPr/>
            </a:pPr>
            <a:r>
              <a:rPr lang="ja-JP" altLang="en-US" sz="1000" b="0" dirty="0">
                <a:solidFill>
                  <a:srgbClr val="000000"/>
                </a:solidFill>
                <a:latin typeface="ＭＳ Ｐゴシック"/>
                <a:ea typeface="ＭＳ Ｐゴシック"/>
              </a:rPr>
              <a:t>・雇用管理改善啓発セミナーの開催と雇用管理アドバイザーによる普及・啓発（個別支援）の実施</a:t>
            </a:r>
          </a:p>
          <a:p>
            <a:pPr algn="just">
              <a:spcBef>
                <a:spcPct val="0"/>
              </a:spcBef>
              <a:defRPr/>
            </a:pPr>
            <a:r>
              <a:rPr lang="en-US" altLang="ja-JP" sz="1000" b="0" dirty="0">
                <a:solidFill>
                  <a:srgbClr val="000000"/>
                </a:solidFill>
                <a:latin typeface="ＭＳ Ｐゴシック"/>
                <a:ea typeface="ＭＳ Ｐゴシック"/>
              </a:rPr>
              <a:t>【</a:t>
            </a:r>
            <a:r>
              <a:rPr lang="ja-JP" altLang="en-US" sz="1000" b="0" dirty="0">
                <a:solidFill>
                  <a:srgbClr val="000000"/>
                </a:solidFill>
                <a:latin typeface="ＭＳ Ｐゴシック"/>
                <a:ea typeface="ＭＳ Ｐゴシック"/>
              </a:rPr>
              <a:t>福祉関係分野</a:t>
            </a:r>
            <a:r>
              <a:rPr lang="en-US" altLang="ja-JP" sz="1000" b="0" dirty="0">
                <a:solidFill>
                  <a:srgbClr val="000000"/>
                </a:solidFill>
                <a:latin typeface="ＭＳ Ｐゴシック"/>
                <a:ea typeface="ＭＳ Ｐゴシック"/>
              </a:rPr>
              <a:t>】</a:t>
            </a:r>
          </a:p>
          <a:p>
            <a:pPr algn="just">
              <a:spcBef>
                <a:spcPct val="0"/>
              </a:spcBef>
              <a:defRPr/>
            </a:pPr>
            <a:r>
              <a:rPr lang="ja-JP" altLang="en-US" sz="1000" b="0" dirty="0">
                <a:solidFill>
                  <a:srgbClr val="000000"/>
                </a:solidFill>
                <a:latin typeface="ＭＳ Ｐゴシック"/>
                <a:ea typeface="ＭＳ Ｐゴシック"/>
              </a:rPr>
              <a:t>・主要経済団体・地方組織団体・地域関係団体及び個別事業主に対する訪問によるキャンペーン周知・啓発の実施</a:t>
            </a:r>
          </a:p>
          <a:p>
            <a:pPr algn="just">
              <a:spcBef>
                <a:spcPct val="0"/>
              </a:spcBef>
              <a:defRPr/>
            </a:pPr>
            <a:r>
              <a:rPr lang="ja-JP" altLang="en-US" sz="1000" b="0" dirty="0">
                <a:solidFill>
                  <a:srgbClr val="000000"/>
                </a:solidFill>
                <a:latin typeface="ＭＳ Ｐゴシック"/>
                <a:ea typeface="ＭＳ Ｐゴシック"/>
              </a:rPr>
              <a:t>・介護労働安定センター東京支部との同行による訪問相談援助の実施</a:t>
            </a:r>
          </a:p>
          <a:p>
            <a:pPr algn="just">
              <a:spcBef>
                <a:spcPct val="0"/>
              </a:spcBef>
              <a:defRPr/>
            </a:pPr>
            <a:r>
              <a:rPr lang="ja-JP" altLang="en-US" sz="1000" b="0" dirty="0">
                <a:solidFill>
                  <a:srgbClr val="000000"/>
                </a:solidFill>
                <a:latin typeface="ＭＳ Ｐゴシック"/>
                <a:ea typeface="ＭＳ Ｐゴシック"/>
              </a:rPr>
              <a:t>・積極的な面接会、セミナーの開催</a:t>
            </a:r>
          </a:p>
          <a:p>
            <a:pPr algn="just">
              <a:spcBef>
                <a:spcPct val="0"/>
              </a:spcBef>
              <a:defRPr/>
            </a:pPr>
            <a:r>
              <a:rPr lang="ja-JP" altLang="en-US" sz="1000" b="0" dirty="0">
                <a:solidFill>
                  <a:srgbClr val="000000"/>
                </a:solidFill>
                <a:latin typeface="ＭＳ Ｐゴシック"/>
                <a:ea typeface="ＭＳ Ｐゴシック"/>
              </a:rPr>
              <a:t>・東京都ナースプラザとの連携による求職・求人情報共有化事業の実施</a:t>
            </a:r>
          </a:p>
          <a:p>
            <a:pPr algn="just">
              <a:spcBef>
                <a:spcPct val="0"/>
              </a:spcBef>
              <a:defRPr/>
            </a:pPr>
            <a:r>
              <a:rPr lang="ja-JP" altLang="en-US" sz="1000" b="0" dirty="0">
                <a:solidFill>
                  <a:srgbClr val="000000"/>
                </a:solidFill>
                <a:latin typeface="ＭＳ Ｐゴシック"/>
                <a:ea typeface="ＭＳ Ｐゴシック"/>
              </a:rPr>
              <a:t>・東京都福祉人材センターとの連携による求職情報共有化事業の実施</a:t>
            </a:r>
          </a:p>
          <a:p>
            <a:pPr algn="just">
              <a:spcBef>
                <a:spcPct val="0"/>
              </a:spcBef>
              <a:defRPr/>
            </a:pPr>
            <a:r>
              <a:rPr lang="en-US" altLang="ja-JP" sz="1000" b="0" dirty="0">
                <a:latin typeface="ＭＳ Ｐゴシック"/>
                <a:ea typeface="ＭＳ Ｐゴシック"/>
              </a:rPr>
              <a:t>【</a:t>
            </a:r>
            <a:r>
              <a:rPr lang="ja-JP" altLang="en-US" sz="1000" b="0" dirty="0">
                <a:latin typeface="ＭＳ Ｐゴシック"/>
                <a:ea typeface="ＭＳ Ｐゴシック"/>
              </a:rPr>
              <a:t>建設分野</a:t>
            </a:r>
            <a:r>
              <a:rPr lang="en-US" altLang="ja-JP" sz="1000" b="0" dirty="0">
                <a:latin typeface="ＭＳ Ｐゴシック"/>
                <a:ea typeface="ＭＳ Ｐゴシック"/>
              </a:rPr>
              <a:t>】</a:t>
            </a:r>
          </a:p>
          <a:p>
            <a:pPr algn="just">
              <a:spcBef>
                <a:spcPct val="0"/>
              </a:spcBef>
              <a:defRPr/>
            </a:pPr>
            <a:r>
              <a:rPr lang="ja-JP" altLang="en-US" sz="1000" b="0" dirty="0">
                <a:solidFill>
                  <a:srgbClr val="000000"/>
                </a:solidFill>
                <a:latin typeface="ＭＳ Ｐゴシック"/>
                <a:ea typeface="ＭＳ Ｐゴシック"/>
              </a:rPr>
              <a:t>・都内３か所の</a:t>
            </a:r>
            <a:r>
              <a:rPr lang="ja-JP" altLang="en-US" sz="1000" b="0" dirty="0" err="1">
                <a:solidFill>
                  <a:srgbClr val="000000"/>
                </a:solidFill>
                <a:latin typeface="ＭＳ Ｐゴシック"/>
                <a:ea typeface="ＭＳ Ｐゴシック"/>
              </a:rPr>
              <a:t>わか</a:t>
            </a:r>
            <a:r>
              <a:rPr lang="ja-JP" altLang="en-US" sz="1000" b="0" dirty="0">
                <a:solidFill>
                  <a:srgbClr val="000000"/>
                </a:solidFill>
                <a:latin typeface="ＭＳ Ｐゴシック"/>
                <a:ea typeface="ＭＳ Ｐゴシック"/>
              </a:rPr>
              <a:t>ものハローワーク（渋谷・新宿・日暮里）及びハローワーク飯田橋に建設業のイメージアップを狙った情報発信ブースを設置（平成</a:t>
            </a:r>
            <a:r>
              <a:rPr lang="en-US" altLang="ja-JP" sz="1000" b="0" dirty="0">
                <a:solidFill>
                  <a:srgbClr val="000000"/>
                </a:solidFill>
                <a:latin typeface="ＭＳ Ｐゴシック"/>
                <a:ea typeface="ＭＳ Ｐゴシック"/>
              </a:rPr>
              <a:t>26</a:t>
            </a:r>
            <a:r>
              <a:rPr lang="ja-JP" altLang="en-US" sz="1000" b="0" dirty="0">
                <a:solidFill>
                  <a:srgbClr val="000000"/>
                </a:solidFill>
                <a:latin typeface="ＭＳ Ｐゴシック"/>
                <a:ea typeface="ＭＳ Ｐゴシック"/>
              </a:rPr>
              <a:t>年</a:t>
            </a:r>
            <a:r>
              <a:rPr lang="en-US" altLang="ja-JP" sz="1000" b="0" dirty="0">
                <a:solidFill>
                  <a:srgbClr val="000000"/>
                </a:solidFill>
                <a:latin typeface="ＭＳ Ｐゴシック"/>
                <a:ea typeface="ＭＳ Ｐゴシック"/>
              </a:rPr>
              <a:t>9</a:t>
            </a:r>
            <a:r>
              <a:rPr lang="ja-JP" altLang="en-US" sz="1000" b="0" dirty="0">
                <a:solidFill>
                  <a:srgbClr val="000000"/>
                </a:solidFill>
                <a:latin typeface="ＭＳ Ｐゴシック"/>
                <a:ea typeface="ＭＳ Ｐゴシック"/>
              </a:rPr>
              <a:t>月～）</a:t>
            </a:r>
            <a:endParaRPr lang="en-US" altLang="ja-JP" sz="1000" b="0" dirty="0">
              <a:solidFill>
                <a:srgbClr val="000000"/>
              </a:solidFill>
              <a:latin typeface="ＭＳ Ｐゴシック"/>
              <a:ea typeface="ＭＳ Ｐゴシック"/>
            </a:endParaRPr>
          </a:p>
          <a:p>
            <a:pPr algn="just">
              <a:spcBef>
                <a:spcPct val="0"/>
              </a:spcBef>
              <a:defRPr/>
            </a:pPr>
            <a:r>
              <a:rPr lang="ja-JP" altLang="en-US" sz="1000" b="0" dirty="0">
                <a:solidFill>
                  <a:srgbClr val="000000"/>
                </a:solidFill>
                <a:latin typeface="ＭＳ Ｐゴシック"/>
                <a:ea typeface="ＭＳ Ｐゴシック"/>
              </a:rPr>
              <a:t>・（一社）東京建設業協会をはじめとした建設業団体との連携による周知啓発</a:t>
            </a:r>
            <a:endParaRPr lang="en-US" altLang="ja-JP" sz="1000" b="0" dirty="0">
              <a:solidFill>
                <a:srgbClr val="000000"/>
              </a:solidFill>
              <a:latin typeface="ＭＳ Ｐゴシック"/>
              <a:ea typeface="ＭＳ Ｐゴシック"/>
            </a:endParaRPr>
          </a:p>
          <a:p>
            <a:pPr algn="just">
              <a:spcBef>
                <a:spcPct val="0"/>
              </a:spcBef>
              <a:defRPr/>
            </a:pPr>
            <a:r>
              <a:rPr lang="ja-JP" altLang="en-US" sz="1000" b="0" dirty="0">
                <a:solidFill>
                  <a:srgbClr val="000000"/>
                </a:solidFill>
                <a:latin typeface="ＭＳ Ｐゴシック"/>
                <a:ea typeface="ＭＳ Ｐゴシック"/>
              </a:rPr>
              <a:t>・建設事業主向けセミナーの開催、業界セミナーをセットにした面接会の実施</a:t>
            </a:r>
            <a:endParaRPr lang="en-US" altLang="ja-JP" sz="1000" b="0" dirty="0">
              <a:solidFill>
                <a:srgbClr val="000000"/>
              </a:solidFill>
              <a:latin typeface="ＭＳ Ｐゴシック"/>
              <a:ea typeface="ＭＳ Ｐゴシック"/>
            </a:endParaRPr>
          </a:p>
          <a:p>
            <a:pPr algn="just">
              <a:spcBef>
                <a:spcPct val="0"/>
              </a:spcBef>
              <a:defRPr/>
            </a:pPr>
            <a:r>
              <a:rPr lang="ja-JP" altLang="en-US" sz="1000" b="0" dirty="0">
                <a:solidFill>
                  <a:srgbClr val="000000"/>
                </a:solidFill>
                <a:latin typeface="ＭＳ Ｐゴシック"/>
                <a:ea typeface="ＭＳ Ｐゴシック"/>
              </a:rPr>
              <a:t>・「建設労働者確保育成助成金」等関連助成金制度の周知</a:t>
            </a:r>
            <a:endParaRPr lang="en-US" altLang="ja-JP" sz="1000" b="0" dirty="0">
              <a:solidFill>
                <a:srgbClr val="000000"/>
              </a:solidFill>
              <a:latin typeface="ＭＳ Ｐゴシック"/>
              <a:ea typeface="ＭＳ Ｐゴシック"/>
            </a:endParaRPr>
          </a:p>
          <a:p>
            <a:pPr algn="just">
              <a:spcBef>
                <a:spcPct val="0"/>
              </a:spcBef>
              <a:defRPr/>
            </a:pPr>
            <a:endParaRPr lang="ja-JP" altLang="en-US" sz="1000" b="0" dirty="0">
              <a:solidFill>
                <a:srgbClr val="000000"/>
              </a:solidFill>
              <a:latin typeface="ＭＳ Ｐゴシック"/>
              <a:ea typeface="ＭＳ Ｐゴシック"/>
            </a:endParaRPr>
          </a:p>
        </p:txBody>
      </p:sp>
      <p:sp>
        <p:nvSpPr>
          <p:cNvPr id="21" name="下矢印吹き出し 20"/>
          <p:cNvSpPr/>
          <p:nvPr/>
        </p:nvSpPr>
        <p:spPr>
          <a:xfrm>
            <a:off x="35193" y="373263"/>
            <a:ext cx="5060950" cy="4243387"/>
          </a:xfrm>
          <a:prstGeom prst="downArrowCallout">
            <a:avLst>
              <a:gd name="adj1" fmla="val 15695"/>
              <a:gd name="adj2" fmla="val 14373"/>
              <a:gd name="adj3" fmla="val 4092"/>
              <a:gd name="adj4" fmla="val 91813"/>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just">
              <a:spcBef>
                <a:spcPct val="0"/>
              </a:spcBef>
              <a:defRPr/>
            </a:pPr>
            <a:r>
              <a:rPr lang="ja-JP" altLang="en-US" sz="1400" dirty="0">
                <a:solidFill>
                  <a:srgbClr val="000000"/>
                </a:solidFill>
                <a:latin typeface="ＭＳ Ｐゴシック"/>
              </a:rPr>
              <a:t>２　正社員実現に向けた取組の強力な推進</a:t>
            </a:r>
            <a:endParaRPr lang="en-US" altLang="ja-JP" sz="1400" dirty="0">
              <a:solidFill>
                <a:srgbClr val="000000"/>
              </a:solidFill>
              <a:latin typeface="ＭＳ Ｐゴシック"/>
            </a:endParaRPr>
          </a:p>
          <a:p>
            <a:pPr algn="just">
              <a:spcBef>
                <a:spcPct val="0"/>
              </a:spcBef>
              <a:defRPr/>
            </a:pPr>
            <a:r>
              <a:rPr lang="ja-JP" altLang="en-US" sz="1200" dirty="0">
                <a:solidFill>
                  <a:srgbClr val="000000"/>
                </a:solidFill>
                <a:latin typeface="ＭＳ Ｐゴシック"/>
              </a:rPr>
              <a:t>（１）正社員就職に向けた各種支援の展開</a:t>
            </a:r>
            <a:endParaRPr lang="en-US" altLang="ja-JP" sz="1200" dirty="0">
              <a:solidFill>
                <a:srgbClr val="000000"/>
              </a:solidFill>
              <a:latin typeface="ＭＳ Ｐゴシック"/>
            </a:endParaRPr>
          </a:p>
          <a:p>
            <a:pPr marL="180953" indent="-180953" algn="just">
              <a:spcBef>
                <a:spcPct val="0"/>
              </a:spcBef>
              <a:defRPr/>
            </a:pPr>
            <a:r>
              <a:rPr lang="ja-JP" altLang="en-US" sz="1100" b="0" dirty="0">
                <a:solidFill>
                  <a:srgbClr val="000000"/>
                </a:solidFill>
                <a:latin typeface="ＭＳ Ｐゴシック"/>
              </a:rPr>
              <a:t>      </a:t>
            </a:r>
            <a:r>
              <a:rPr lang="ja-JP" altLang="en-US" sz="1000" b="0" dirty="0">
                <a:solidFill>
                  <a:srgbClr val="000000"/>
                </a:solidFill>
                <a:latin typeface="ＭＳ Ｐゴシック"/>
              </a:rPr>
              <a:t>東京労働局・都内ハローワークにおいて、平成</a:t>
            </a:r>
            <a:r>
              <a:rPr lang="en-US" altLang="ja-JP" sz="1000" b="0" dirty="0">
                <a:solidFill>
                  <a:srgbClr val="000000"/>
                </a:solidFill>
                <a:latin typeface="ＭＳ Ｐゴシック"/>
              </a:rPr>
              <a:t>28</a:t>
            </a:r>
            <a:r>
              <a:rPr lang="ja-JP" altLang="en-US" sz="1000" b="0" dirty="0">
                <a:solidFill>
                  <a:srgbClr val="000000"/>
                </a:solidFill>
                <a:latin typeface="ＭＳ Ｐゴシック"/>
              </a:rPr>
              <a:t>年</a:t>
            </a:r>
            <a:r>
              <a:rPr lang="en-US" altLang="ja-JP" sz="1000" b="0" dirty="0">
                <a:solidFill>
                  <a:srgbClr val="000000"/>
                </a:solidFill>
                <a:latin typeface="ＭＳ Ｐゴシック"/>
              </a:rPr>
              <a:t>1</a:t>
            </a:r>
            <a:r>
              <a:rPr lang="ja-JP" altLang="en-US" sz="1000" b="0" dirty="0">
                <a:solidFill>
                  <a:srgbClr val="000000"/>
                </a:solidFill>
                <a:latin typeface="ＭＳ Ｐゴシック"/>
              </a:rPr>
              <a:t>月～</a:t>
            </a:r>
            <a:r>
              <a:rPr lang="en-US" altLang="ja-JP" sz="1000" b="0" dirty="0">
                <a:solidFill>
                  <a:srgbClr val="000000"/>
                </a:solidFill>
                <a:latin typeface="ＭＳ Ｐゴシック"/>
              </a:rPr>
              <a:t>3</a:t>
            </a:r>
            <a:r>
              <a:rPr lang="ja-JP" altLang="en-US" sz="1000" b="0" dirty="0">
                <a:solidFill>
                  <a:srgbClr val="000000"/>
                </a:solidFill>
                <a:latin typeface="ＭＳ Ｐゴシック"/>
              </a:rPr>
              <a:t>月を「東京労働局・正社員化集中支援キャンペーン（第三弾）」期間として、正社員就職実現に向けたパッケージ支援を展開。</a:t>
            </a:r>
            <a:endParaRPr lang="en-US" altLang="ja-JP" sz="1000" b="0" dirty="0">
              <a:solidFill>
                <a:srgbClr val="000000"/>
              </a:solidFill>
              <a:latin typeface="ＭＳ Ｐゴシック"/>
            </a:endParaRPr>
          </a:p>
          <a:p>
            <a:pPr marL="180953" indent="-180953" algn="just">
              <a:spcBef>
                <a:spcPct val="0"/>
              </a:spcBef>
              <a:defRPr/>
            </a:pPr>
            <a:r>
              <a:rPr lang="ja-JP" altLang="en-US" sz="1200" dirty="0">
                <a:solidFill>
                  <a:srgbClr val="000000"/>
                </a:solidFill>
                <a:latin typeface="ＭＳ Ｐゴシック"/>
              </a:rPr>
              <a:t>（２）ハローワークによる正社員就職の実現</a:t>
            </a:r>
            <a:endParaRPr lang="en-US" altLang="ja-JP" sz="1200" dirty="0">
              <a:solidFill>
                <a:srgbClr val="000000"/>
              </a:solidFill>
              <a:latin typeface="ＭＳ Ｐゴシック"/>
            </a:endParaRPr>
          </a:p>
          <a:p>
            <a:pPr marL="180953" algn="just">
              <a:spcBef>
                <a:spcPct val="0"/>
              </a:spcBef>
              <a:defRPr/>
            </a:pPr>
            <a:r>
              <a:rPr lang="ja-JP" altLang="en-US" sz="1000" b="0" dirty="0">
                <a:solidFill>
                  <a:srgbClr val="000000"/>
                </a:solidFill>
                <a:latin typeface="ＭＳ Ｐゴシック"/>
              </a:rPr>
              <a:t>　・若者・新卒者の正社員就職に向けた支援</a:t>
            </a:r>
            <a:endParaRPr lang="en-US" altLang="ja-JP" sz="1000" b="0" dirty="0">
              <a:solidFill>
                <a:srgbClr val="000000"/>
              </a:solidFill>
              <a:latin typeface="ＭＳ Ｐゴシック"/>
            </a:endParaRPr>
          </a:p>
          <a:p>
            <a:pPr marL="180953" algn="just">
              <a:spcBef>
                <a:spcPct val="0"/>
              </a:spcBef>
              <a:defRPr/>
            </a:pPr>
            <a:r>
              <a:rPr lang="ja-JP" altLang="en-US" sz="1000" b="0" dirty="0">
                <a:solidFill>
                  <a:srgbClr val="000000"/>
                </a:solidFill>
                <a:latin typeface="ＭＳ Ｐゴシック"/>
              </a:rPr>
              <a:t>　・不本意非正規対策　</a:t>
            </a:r>
          </a:p>
          <a:p>
            <a:pPr marL="180953" algn="just">
              <a:spcBef>
                <a:spcPct val="0"/>
              </a:spcBef>
              <a:defRPr/>
            </a:pPr>
            <a:r>
              <a:rPr lang="ja-JP" altLang="en-US" sz="1000" b="0" dirty="0">
                <a:solidFill>
                  <a:srgbClr val="000000"/>
                </a:solidFill>
                <a:latin typeface="ＭＳ Ｐゴシック"/>
              </a:rPr>
              <a:t>　・子育て中の女性等の活躍促進</a:t>
            </a:r>
          </a:p>
          <a:p>
            <a:pPr marL="180953" algn="just">
              <a:spcBef>
                <a:spcPct val="0"/>
              </a:spcBef>
              <a:defRPr/>
            </a:pPr>
            <a:r>
              <a:rPr lang="ja-JP" altLang="en-US" sz="1000" b="0" dirty="0">
                <a:solidFill>
                  <a:srgbClr val="000000"/>
                </a:solidFill>
                <a:latin typeface="ＭＳ Ｐゴシック"/>
              </a:rPr>
              <a:t>　・職業訓練受講者や雇用保険受給者への就職支援</a:t>
            </a:r>
          </a:p>
          <a:p>
            <a:pPr marL="180953" algn="just">
              <a:spcBef>
                <a:spcPct val="0"/>
              </a:spcBef>
              <a:defRPr/>
            </a:pPr>
            <a:r>
              <a:rPr lang="ja-JP" altLang="en-US" sz="1000" b="0" dirty="0">
                <a:solidFill>
                  <a:srgbClr val="000000"/>
                </a:solidFill>
                <a:latin typeface="ＭＳ Ｐゴシック"/>
              </a:rPr>
              <a:t>　・人手不足分野における人材確保の強化</a:t>
            </a:r>
            <a:endParaRPr lang="en-US" altLang="ja-JP" sz="1000" b="0" dirty="0">
              <a:solidFill>
                <a:srgbClr val="000000"/>
              </a:solidFill>
              <a:latin typeface="ＭＳ Ｐゴシック"/>
            </a:endParaRPr>
          </a:p>
          <a:p>
            <a:pPr marL="180953" indent="-180953" algn="just">
              <a:spcBef>
                <a:spcPct val="0"/>
              </a:spcBef>
              <a:defRPr/>
            </a:pPr>
            <a:r>
              <a:rPr lang="ja-JP" altLang="en-US" sz="1200" dirty="0">
                <a:solidFill>
                  <a:srgbClr val="000000"/>
                </a:solidFill>
                <a:latin typeface="ＭＳ Ｐゴシック"/>
              </a:rPr>
              <a:t>（３）正社員実現に取り組む事業主への支援</a:t>
            </a:r>
          </a:p>
          <a:p>
            <a:pPr marL="180953" algn="just">
              <a:spcBef>
                <a:spcPct val="0"/>
              </a:spcBef>
              <a:defRPr/>
            </a:pPr>
            <a:r>
              <a:rPr lang="ja-JP" altLang="en-US" sz="1000" b="0" dirty="0">
                <a:solidFill>
                  <a:srgbClr val="000000"/>
                </a:solidFill>
                <a:latin typeface="ＭＳ Ｐゴシック"/>
              </a:rPr>
              <a:t>　・若者応援宣言企業の確保</a:t>
            </a:r>
          </a:p>
          <a:p>
            <a:pPr marL="180953" algn="just">
              <a:spcBef>
                <a:spcPct val="0"/>
              </a:spcBef>
              <a:defRPr/>
            </a:pPr>
            <a:r>
              <a:rPr lang="ja-JP" altLang="en-US" sz="1000" b="0" dirty="0">
                <a:solidFill>
                  <a:srgbClr val="000000"/>
                </a:solidFill>
                <a:latin typeface="ＭＳ Ｐゴシック"/>
              </a:rPr>
              <a:t>　・正社員転換等を行う企業に助成金を支給</a:t>
            </a:r>
          </a:p>
          <a:p>
            <a:pPr marL="180953" algn="just">
              <a:spcBef>
                <a:spcPct val="0"/>
              </a:spcBef>
              <a:defRPr/>
            </a:pPr>
            <a:r>
              <a:rPr lang="ja-JP" altLang="en-US" sz="1000" b="0" dirty="0">
                <a:solidFill>
                  <a:srgbClr val="000000"/>
                </a:solidFill>
                <a:latin typeface="ＭＳ Ｐゴシック"/>
              </a:rPr>
              <a:t>　・若者雇用促進法に基づく認定企業の確保</a:t>
            </a:r>
            <a:endParaRPr lang="en-US" altLang="ja-JP" sz="1000" b="0" dirty="0">
              <a:solidFill>
                <a:srgbClr val="000000"/>
              </a:solidFill>
              <a:latin typeface="ＭＳ Ｐゴシック"/>
            </a:endParaRPr>
          </a:p>
          <a:p>
            <a:pPr marL="180953" indent="-180953" algn="just">
              <a:spcBef>
                <a:spcPct val="0"/>
              </a:spcBef>
              <a:defRPr/>
            </a:pPr>
            <a:r>
              <a:rPr lang="ja-JP" altLang="en-US" sz="1200" dirty="0">
                <a:solidFill>
                  <a:srgbClr val="000000"/>
                </a:solidFill>
                <a:latin typeface="ＭＳ Ｐゴシック"/>
              </a:rPr>
              <a:t>（４）その他</a:t>
            </a:r>
          </a:p>
          <a:p>
            <a:pPr marL="180953" algn="just">
              <a:spcBef>
                <a:spcPct val="0"/>
              </a:spcBef>
              <a:defRPr/>
            </a:pPr>
            <a:r>
              <a:rPr lang="ja-JP" altLang="en-US" sz="1000" b="0" dirty="0">
                <a:solidFill>
                  <a:srgbClr val="000000"/>
                </a:solidFill>
                <a:latin typeface="ＭＳ Ｐゴシック"/>
              </a:rPr>
              <a:t>　・「未内定就活生への集中支援</a:t>
            </a:r>
            <a:r>
              <a:rPr lang="en-US" altLang="ja-JP" sz="1000" b="0" dirty="0">
                <a:solidFill>
                  <a:srgbClr val="000000"/>
                </a:solidFill>
                <a:latin typeface="ＭＳ Ｐゴシック"/>
              </a:rPr>
              <a:t>2016</a:t>
            </a:r>
            <a:r>
              <a:rPr lang="ja-JP" altLang="en-US" sz="1000" b="0" dirty="0">
                <a:solidFill>
                  <a:srgbClr val="000000"/>
                </a:solidFill>
                <a:latin typeface="ＭＳ Ｐゴシック"/>
              </a:rPr>
              <a:t>」を実施　</a:t>
            </a:r>
          </a:p>
          <a:p>
            <a:pPr marL="180953" algn="just">
              <a:spcBef>
                <a:spcPct val="0"/>
              </a:spcBef>
              <a:defRPr/>
            </a:pPr>
            <a:r>
              <a:rPr lang="ja-JP" altLang="en-US" sz="1000" b="0" dirty="0">
                <a:solidFill>
                  <a:srgbClr val="000000"/>
                </a:solidFill>
                <a:latin typeface="ＭＳ Ｐゴシック"/>
              </a:rPr>
              <a:t>　・「魅力ある職場づくり」の推進</a:t>
            </a:r>
          </a:p>
          <a:p>
            <a:pPr marL="180953" algn="just">
              <a:spcBef>
                <a:spcPct val="0"/>
              </a:spcBef>
              <a:defRPr/>
            </a:pPr>
            <a:r>
              <a:rPr lang="ja-JP" altLang="en-US" sz="1000" b="0" dirty="0">
                <a:solidFill>
                  <a:srgbClr val="000000"/>
                </a:solidFill>
                <a:latin typeface="ＭＳ Ｐゴシック"/>
              </a:rPr>
              <a:t>　・新規求職者の掘り起こし</a:t>
            </a:r>
          </a:p>
          <a:p>
            <a:pPr marL="180953" indent="-180953" algn="just">
              <a:spcBef>
                <a:spcPct val="0"/>
              </a:spcBef>
              <a:defRPr/>
            </a:pPr>
            <a:r>
              <a:rPr lang="en-US" altLang="ja-JP" sz="1100" b="0" dirty="0">
                <a:solidFill>
                  <a:srgbClr val="000000"/>
                </a:solidFill>
                <a:latin typeface="ＭＳ Ｐゴシック"/>
              </a:rPr>
              <a:t>【</a:t>
            </a:r>
            <a:r>
              <a:rPr lang="ja-JP" altLang="en-US" sz="1100" b="0" dirty="0">
                <a:solidFill>
                  <a:srgbClr val="000000"/>
                </a:solidFill>
                <a:latin typeface="ＭＳ Ｐゴシック"/>
              </a:rPr>
              <a:t>平成</a:t>
            </a:r>
            <a:r>
              <a:rPr lang="en-US" altLang="ja-JP" sz="1100" b="0" dirty="0">
                <a:solidFill>
                  <a:srgbClr val="000000"/>
                </a:solidFill>
                <a:latin typeface="ＭＳ Ｐゴシック"/>
              </a:rPr>
              <a:t>28</a:t>
            </a:r>
            <a:r>
              <a:rPr lang="ja-JP" altLang="en-US" sz="1100" b="0" dirty="0">
                <a:solidFill>
                  <a:srgbClr val="000000"/>
                </a:solidFill>
                <a:latin typeface="ＭＳ Ｐゴシック"/>
              </a:rPr>
              <a:t>年</a:t>
            </a:r>
            <a:r>
              <a:rPr lang="en-US" altLang="ja-JP" sz="1100" b="0" dirty="0">
                <a:solidFill>
                  <a:srgbClr val="000000"/>
                </a:solidFill>
                <a:latin typeface="ＭＳ Ｐゴシック"/>
              </a:rPr>
              <a:t>1</a:t>
            </a:r>
            <a:r>
              <a:rPr lang="ja-JP" altLang="en-US" sz="1100" b="0" dirty="0">
                <a:solidFill>
                  <a:srgbClr val="000000"/>
                </a:solidFill>
                <a:latin typeface="ＭＳ Ｐゴシック"/>
              </a:rPr>
              <a:t>月末までの正社員就職件数</a:t>
            </a:r>
            <a:r>
              <a:rPr lang="en-US" altLang="ja-JP" sz="1100" b="0" dirty="0">
                <a:solidFill>
                  <a:srgbClr val="000000"/>
                </a:solidFill>
                <a:latin typeface="ＭＳ Ｐゴシック"/>
              </a:rPr>
              <a:t>】</a:t>
            </a:r>
            <a:endParaRPr lang="ja-JP" altLang="en-US" sz="1100" b="0" dirty="0">
              <a:solidFill>
                <a:srgbClr val="000000"/>
              </a:solidFill>
              <a:latin typeface="ＭＳ Ｐゴシック"/>
            </a:endParaRPr>
          </a:p>
          <a:p>
            <a:pPr marL="180953" indent="-180953" algn="just">
              <a:spcBef>
                <a:spcPct val="0"/>
              </a:spcBef>
              <a:defRPr/>
            </a:pPr>
            <a:endParaRPr lang="ja-JP" altLang="en-US" sz="1100" b="0" dirty="0">
              <a:solidFill>
                <a:srgbClr val="000000"/>
              </a:solidFill>
              <a:latin typeface="ＭＳ Ｐゴシック"/>
            </a:endParaRPr>
          </a:p>
          <a:p>
            <a:pPr marL="180953" indent="-180953" algn="just">
              <a:spcBef>
                <a:spcPct val="0"/>
              </a:spcBef>
              <a:defRPr/>
            </a:pPr>
            <a:endParaRPr lang="ja-JP" altLang="en-US" sz="1100" b="0" dirty="0">
              <a:solidFill>
                <a:srgbClr val="000000"/>
              </a:solidFill>
              <a:latin typeface="ＭＳ Ｐゴシック"/>
            </a:endParaRPr>
          </a:p>
          <a:p>
            <a:pPr marL="180953" indent="-180953" algn="just">
              <a:spcBef>
                <a:spcPct val="0"/>
              </a:spcBef>
              <a:defRPr/>
            </a:pPr>
            <a:endParaRPr lang="ja-JP" altLang="en-US" sz="1100" b="0" dirty="0">
              <a:solidFill>
                <a:srgbClr val="000000"/>
              </a:solidFill>
              <a:latin typeface="ＭＳ Ｐゴシック"/>
            </a:endParaRPr>
          </a:p>
        </p:txBody>
      </p:sp>
      <p:sp>
        <p:nvSpPr>
          <p:cNvPr id="139269" name="テキスト ボックス 22"/>
          <p:cNvSpPr txBox="1">
            <a:spLocks noChangeArrowheads="1"/>
          </p:cNvSpPr>
          <p:nvPr/>
        </p:nvSpPr>
        <p:spPr bwMode="auto">
          <a:xfrm>
            <a:off x="105043" y="4661100"/>
            <a:ext cx="9680575" cy="2015926"/>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dirty="0">
                <a:solidFill>
                  <a:srgbClr val="000000"/>
                </a:solidFill>
                <a:latin typeface="ＭＳ Ｐゴシック" pitchFamily="50" charset="-128"/>
              </a:rPr>
              <a:t>東京労働局正社員転換・待遇改善実現本部（平成</a:t>
            </a:r>
            <a:r>
              <a:rPr lang="en-US" altLang="ja-JP" sz="1100" b="0" dirty="0">
                <a:solidFill>
                  <a:srgbClr val="000000"/>
                </a:solidFill>
                <a:latin typeface="ＭＳ Ｐゴシック" pitchFamily="50" charset="-128"/>
              </a:rPr>
              <a:t>27</a:t>
            </a:r>
            <a:r>
              <a:rPr lang="ja-JP" altLang="en-US" sz="1100" b="0" dirty="0">
                <a:solidFill>
                  <a:srgbClr val="000000"/>
                </a:solidFill>
                <a:latin typeface="ＭＳ Ｐゴシック" pitchFamily="50" charset="-128"/>
              </a:rPr>
              <a:t>年</a:t>
            </a:r>
            <a:r>
              <a:rPr lang="en-US" altLang="ja-JP" sz="1100" b="0" dirty="0">
                <a:solidFill>
                  <a:srgbClr val="000000"/>
                </a:solidFill>
                <a:latin typeface="ＭＳ Ｐゴシック" pitchFamily="50" charset="-128"/>
              </a:rPr>
              <a:t>10</a:t>
            </a:r>
            <a:r>
              <a:rPr lang="ja-JP" altLang="en-US" sz="1100" b="0" dirty="0">
                <a:solidFill>
                  <a:srgbClr val="000000"/>
                </a:solidFill>
                <a:latin typeface="ＭＳ Ｐゴシック" pitchFamily="50" charset="-128"/>
              </a:rPr>
              <a:t>月</a:t>
            </a:r>
            <a:r>
              <a:rPr lang="en-US" altLang="ja-JP" sz="1100" b="0" dirty="0">
                <a:solidFill>
                  <a:srgbClr val="000000"/>
                </a:solidFill>
                <a:latin typeface="ＭＳ Ｐゴシック" pitchFamily="50" charset="-128"/>
              </a:rPr>
              <a:t>28</a:t>
            </a:r>
            <a:r>
              <a:rPr lang="ja-JP" altLang="en-US" sz="1100" b="0" dirty="0">
                <a:solidFill>
                  <a:srgbClr val="000000"/>
                </a:solidFill>
                <a:latin typeface="ＭＳ Ｐゴシック" pitchFamily="50" charset="-128"/>
              </a:rPr>
              <a:t>日設置）中心の業務推進</a:t>
            </a:r>
          </a:p>
          <a:p>
            <a:pPr algn="l" eaLnBrk="1" hangingPunct="1">
              <a:spcBef>
                <a:spcPct val="0"/>
              </a:spcBef>
              <a:buFontTx/>
              <a:buNone/>
            </a:pPr>
            <a:r>
              <a:rPr lang="ja-JP" altLang="en-US" sz="1100" b="0" dirty="0">
                <a:solidFill>
                  <a:srgbClr val="000000"/>
                </a:solidFill>
              </a:rPr>
              <a:t>　・東京都をはじめとする地域の関係者との緊密な連携のもと、東京における正社員実現に向けた取組を更に推進</a:t>
            </a:r>
            <a:endParaRPr lang="en-US" altLang="ja-JP" sz="1100" b="0" dirty="0">
              <a:solidFill>
                <a:srgbClr val="000000"/>
              </a:solidFill>
            </a:endParaRPr>
          </a:p>
          <a:p>
            <a:pPr algn="l" eaLnBrk="1" hangingPunct="1">
              <a:spcBef>
                <a:spcPct val="0"/>
              </a:spcBef>
              <a:buFontTx/>
              <a:buNone/>
            </a:pPr>
            <a:r>
              <a:rPr lang="ja-JP" altLang="en-US" sz="1100" b="0" dirty="0">
                <a:solidFill>
                  <a:srgbClr val="000000"/>
                </a:solidFill>
              </a:rPr>
              <a:t>　・年度末までに、東京の「地域プラン（地域計画）（仮称）」を策定</a:t>
            </a:r>
            <a:endParaRPr lang="en-US" altLang="ja-JP" sz="1200" b="0" dirty="0">
              <a:solidFill>
                <a:srgbClr val="000000"/>
              </a:solidFill>
            </a:endParaRPr>
          </a:p>
          <a:p>
            <a:pPr algn="l" eaLnBrk="1" hangingPunct="1">
              <a:spcBef>
                <a:spcPct val="0"/>
              </a:spcBef>
              <a:buFontTx/>
              <a:buNone/>
            </a:pPr>
            <a:r>
              <a:rPr lang="en-US" altLang="ja-JP" sz="1100" b="0" dirty="0">
                <a:solidFill>
                  <a:srgbClr val="000000"/>
                </a:solidFill>
              </a:rPr>
              <a:t>【</a:t>
            </a:r>
            <a:r>
              <a:rPr lang="ja-JP" altLang="en-US" sz="1100" b="0" dirty="0">
                <a:solidFill>
                  <a:srgbClr val="000000"/>
                </a:solidFill>
              </a:rPr>
              <a:t>福祉分野</a:t>
            </a:r>
            <a:r>
              <a:rPr lang="en-US" altLang="ja-JP" sz="1100" b="0" dirty="0">
                <a:solidFill>
                  <a:srgbClr val="000000"/>
                </a:solidFill>
              </a:rPr>
              <a:t>】</a:t>
            </a:r>
          </a:p>
          <a:p>
            <a:pPr algn="l" eaLnBrk="1" hangingPunct="1">
              <a:spcBef>
                <a:spcPct val="0"/>
              </a:spcBef>
              <a:buFontTx/>
              <a:buNone/>
            </a:pPr>
            <a:r>
              <a:rPr lang="ja-JP" altLang="en-US" sz="1000" b="0" dirty="0">
                <a:solidFill>
                  <a:srgbClr val="000000"/>
                </a:solidFill>
              </a:rPr>
              <a:t>・引き続き、都内５か所に設置しているハートフルワークコーナー（福祉関係専門相談窓口）を中心にきめ細かな職業相談の実施（平成２８年度</a:t>
            </a:r>
            <a:r>
              <a:rPr lang="en-US" altLang="ja-JP" sz="1000" b="0" dirty="0">
                <a:solidFill>
                  <a:srgbClr val="000000"/>
                </a:solidFill>
              </a:rPr>
              <a:t>1</a:t>
            </a:r>
            <a:r>
              <a:rPr lang="ja-JP" altLang="en-US" sz="1000" b="0" dirty="0">
                <a:solidFill>
                  <a:srgbClr val="000000"/>
                </a:solidFill>
              </a:rPr>
              <a:t>か所コーナー増設予定）</a:t>
            </a:r>
          </a:p>
          <a:p>
            <a:pPr algn="l" eaLnBrk="1" hangingPunct="1">
              <a:spcBef>
                <a:spcPct val="0"/>
              </a:spcBef>
              <a:buFontTx/>
              <a:buNone/>
            </a:pPr>
            <a:r>
              <a:rPr lang="ja-JP" altLang="en-US" sz="1000" b="0" dirty="0">
                <a:solidFill>
                  <a:srgbClr val="000000"/>
                </a:solidFill>
              </a:rPr>
              <a:t>・１月～３月まで「保育士確保集中取組キャンペーン」を実施。年度末までハローワークにおいて集中的に面接会、セミナーを実施。</a:t>
            </a:r>
          </a:p>
          <a:p>
            <a:pPr algn="l" eaLnBrk="1" hangingPunct="1">
              <a:spcBef>
                <a:spcPct val="0"/>
              </a:spcBef>
              <a:buFontTx/>
              <a:buNone/>
            </a:pPr>
            <a:r>
              <a:rPr lang="ja-JP" altLang="en-US" sz="1000" b="0" dirty="0">
                <a:solidFill>
                  <a:srgbClr val="000000"/>
                </a:solidFill>
              </a:rPr>
              <a:t>・</a:t>
            </a:r>
            <a:r>
              <a:rPr lang="ja-JP" altLang="en-US" sz="1000" b="0" dirty="0" smtClean="0">
                <a:solidFill>
                  <a:srgbClr val="000000"/>
                </a:solidFill>
              </a:rPr>
              <a:t>東京都主催</a:t>
            </a:r>
            <a:r>
              <a:rPr lang="ja-JP" altLang="en-US" sz="1000" b="0" dirty="0">
                <a:solidFill>
                  <a:srgbClr val="000000"/>
                </a:solidFill>
              </a:rPr>
              <a:t>（東京労働局後援）による「保育のおしごと応援フェスタ</a:t>
            </a:r>
            <a:r>
              <a:rPr lang="en-US" altLang="ja-JP" sz="1000" b="0" dirty="0">
                <a:solidFill>
                  <a:srgbClr val="000000"/>
                </a:solidFill>
              </a:rPr>
              <a:t>2016</a:t>
            </a:r>
            <a:r>
              <a:rPr lang="ja-JP" altLang="en-US" sz="1000" b="0" dirty="0">
                <a:solidFill>
                  <a:srgbClr val="000000"/>
                </a:solidFill>
              </a:rPr>
              <a:t>」参加による相談コーナーの設置（２月１４日：渋谷ヒカリエ）</a:t>
            </a:r>
          </a:p>
          <a:p>
            <a:pPr algn="l" eaLnBrk="1" hangingPunct="1">
              <a:spcBef>
                <a:spcPct val="0"/>
              </a:spcBef>
              <a:buFontTx/>
              <a:buNone/>
            </a:pPr>
            <a:r>
              <a:rPr lang="ja-JP" altLang="en-US" sz="1000" b="0" dirty="0">
                <a:solidFill>
                  <a:srgbClr val="000000"/>
                </a:solidFill>
              </a:rPr>
              <a:t>・介護労働安定センター主催の「第</a:t>
            </a:r>
            <a:r>
              <a:rPr lang="en-US" altLang="ja-JP" sz="1000" b="0" dirty="0">
                <a:solidFill>
                  <a:srgbClr val="000000"/>
                </a:solidFill>
              </a:rPr>
              <a:t>2</a:t>
            </a:r>
            <a:r>
              <a:rPr lang="ja-JP" altLang="en-US" sz="1000" b="0" dirty="0">
                <a:solidFill>
                  <a:srgbClr val="000000"/>
                </a:solidFill>
              </a:rPr>
              <a:t>回介護労働懇談会」への参加（予定）による周知・啓発の実施</a:t>
            </a:r>
          </a:p>
          <a:p>
            <a:pPr algn="l" eaLnBrk="1" hangingPunct="1">
              <a:spcBef>
                <a:spcPct val="0"/>
              </a:spcBef>
              <a:buFontTx/>
              <a:buNone/>
            </a:pPr>
            <a:r>
              <a:rPr lang="en-US" altLang="ja-JP" sz="1100" b="0" dirty="0">
                <a:solidFill>
                  <a:srgbClr val="000000"/>
                </a:solidFill>
              </a:rPr>
              <a:t>【</a:t>
            </a:r>
            <a:r>
              <a:rPr lang="ja-JP" altLang="en-US" sz="1100" b="0" dirty="0">
                <a:solidFill>
                  <a:srgbClr val="000000"/>
                </a:solidFill>
              </a:rPr>
              <a:t>建設分野</a:t>
            </a:r>
            <a:r>
              <a:rPr lang="en-US" altLang="ja-JP" sz="1100" b="0" dirty="0">
                <a:solidFill>
                  <a:srgbClr val="000000"/>
                </a:solidFill>
              </a:rPr>
              <a:t>】</a:t>
            </a:r>
          </a:p>
          <a:p>
            <a:pPr algn="l" eaLnBrk="1" hangingPunct="1">
              <a:spcBef>
                <a:spcPct val="0"/>
              </a:spcBef>
              <a:buFontTx/>
              <a:buNone/>
            </a:pPr>
            <a:r>
              <a:rPr lang="ja-JP" altLang="en-US" sz="1000" b="0" dirty="0">
                <a:solidFill>
                  <a:srgbClr val="000000"/>
                </a:solidFill>
              </a:rPr>
              <a:t>・（一社）東京建設業協会と連携し、新規卒業予定者を対象とした合同企業説明会の開催や建設業も魅力を伝えるため、都内</a:t>
            </a:r>
            <a:r>
              <a:rPr lang="ja-JP" altLang="en-US" sz="1000" b="0" dirty="0" err="1">
                <a:solidFill>
                  <a:srgbClr val="000000"/>
                </a:solidFill>
              </a:rPr>
              <a:t>わか</a:t>
            </a:r>
            <a:r>
              <a:rPr lang="ja-JP" altLang="en-US" sz="1000" b="0" dirty="0">
                <a:solidFill>
                  <a:srgbClr val="000000"/>
                </a:solidFill>
              </a:rPr>
              <a:t>ものハローワーク（渋谷・新宿・日暮里）に設置した魅力発信ブース等を活用した周知啓発の継続的実施。</a:t>
            </a:r>
          </a:p>
          <a:p>
            <a:pPr algn="l" eaLnBrk="1" hangingPunct="1">
              <a:spcBef>
                <a:spcPct val="0"/>
              </a:spcBef>
              <a:buFontTx/>
              <a:buNone/>
            </a:pPr>
            <a:r>
              <a:rPr lang="ja-JP" altLang="en-US" sz="1000" b="0" dirty="0">
                <a:solidFill>
                  <a:srgbClr val="000000"/>
                </a:solidFill>
              </a:rPr>
              <a:t>・ハローワーク飯田橋、新宿を中心とした建設人材確保プロジェクトの積極的実施、及び雇用管理改善促進事業の効果的な運営を図るための周知、啓発の実施。</a:t>
            </a:r>
          </a:p>
        </p:txBody>
      </p:sp>
      <p:graphicFrame>
        <p:nvGraphicFramePr>
          <p:cNvPr id="152608" name="Group 32"/>
          <p:cNvGraphicFramePr>
            <a:graphicFrameLocks noGrp="1"/>
          </p:cNvGraphicFramePr>
          <p:nvPr>
            <p:extLst>
              <p:ext uri="{D42A27DB-BD31-4B8C-83A1-F6EECF244321}">
                <p14:modId xmlns:p14="http://schemas.microsoft.com/office/powerpoint/2010/main" val="3476234133"/>
              </p:ext>
            </p:extLst>
          </p:nvPr>
        </p:nvGraphicFramePr>
        <p:xfrm>
          <a:off x="219343" y="3708600"/>
          <a:ext cx="3736975" cy="511176"/>
        </p:xfrm>
        <a:graphic>
          <a:graphicData uri="http://schemas.openxmlformats.org/drawingml/2006/table">
            <a:tbl>
              <a:tblPr/>
              <a:tblGrid>
                <a:gridCol w="1219200"/>
                <a:gridCol w="1273175"/>
                <a:gridCol w="1244600"/>
              </a:tblGrid>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目標件数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5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実績</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5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進捗率</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5FF"/>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５６，４３８</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EB7"/>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５６，９２２</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EB7"/>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１００．９％</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EB7"/>
                    </a:solidFill>
                  </a:tcPr>
                </a:tc>
              </a:tr>
            </a:tbl>
          </a:graphicData>
        </a:graphic>
      </p:graphicFrame>
      <p:sp>
        <p:nvSpPr>
          <p:cNvPr id="13"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12</a:t>
            </a:r>
            <a:r>
              <a:rPr lang="ja-JP" altLang="en-US" sz="1200" b="0" kern="0" dirty="0" smtClean="0">
                <a:solidFill>
                  <a:srgbClr val="000000"/>
                </a:solidFill>
              </a:rPr>
              <a:t>－</a:t>
            </a:r>
            <a:endParaRPr lang="ja-JP" altLang="en-US" sz="1200" b="0" kern="0" dirty="0">
              <a:solidFill>
                <a:srgbClr val="000000"/>
              </a:solidFill>
            </a:endParaRPr>
          </a:p>
        </p:txBody>
      </p:sp>
      <p:sp>
        <p:nvSpPr>
          <p:cNvPr id="22" name="角丸四角形 21"/>
          <p:cNvSpPr/>
          <p:nvPr/>
        </p:nvSpPr>
        <p:spPr>
          <a:xfrm>
            <a:off x="143143" y="4464250"/>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継続的な取組</a:t>
            </a:r>
            <a:endParaRPr lang="en-US" altLang="ja-JP" sz="1100" b="0" dirty="0">
              <a:solidFill>
                <a:srgbClr val="000000"/>
              </a:solidFill>
            </a:endParaRPr>
          </a:p>
        </p:txBody>
      </p:sp>
    </p:spTree>
    <p:extLst>
      <p:ext uri="{BB962C8B-B14F-4D97-AF65-F5344CB8AC3E}">
        <p14:creationId xmlns:p14="http://schemas.microsoft.com/office/powerpoint/2010/main" val="3963058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グラフ 38"/>
          <p:cNvGraphicFramePr>
            <a:graphicFrameLocks/>
          </p:cNvGraphicFramePr>
          <p:nvPr>
            <p:extLst>
              <p:ext uri="{D42A27DB-BD31-4B8C-83A1-F6EECF244321}">
                <p14:modId xmlns:p14="http://schemas.microsoft.com/office/powerpoint/2010/main" val="1922018499"/>
              </p:ext>
            </p:extLst>
          </p:nvPr>
        </p:nvGraphicFramePr>
        <p:xfrm>
          <a:off x="5383213" y="606426"/>
          <a:ext cx="2300288" cy="1973262"/>
        </p:xfrm>
        <a:graphic>
          <a:graphicData uri="http://schemas.openxmlformats.org/presentationml/2006/ole">
            <mc:AlternateContent xmlns:mc="http://schemas.openxmlformats.org/markup-compatibility/2006">
              <mc:Choice xmlns:v="urn:schemas-microsoft-com:vml" Requires="v">
                <p:oleObj spid="_x0000_s3098" r:id="rId4" imgW="2298391" imgH="1975275" progId="Excel.Chart.8">
                  <p:embed/>
                </p:oleObj>
              </mc:Choice>
              <mc:Fallback>
                <p:oleObj r:id="rId4" imgW="2298391" imgH="197527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213" y="606426"/>
                        <a:ext cx="230028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0291" name="Group 194"/>
          <p:cNvGrpSpPr>
            <a:grpSpLocks/>
          </p:cNvGrpSpPr>
          <p:nvPr/>
        </p:nvGrpSpPr>
        <p:grpSpPr bwMode="auto">
          <a:xfrm>
            <a:off x="0" y="0"/>
            <a:ext cx="9802813" cy="284163"/>
            <a:chOff x="-6" y="96"/>
            <a:chExt cx="5701" cy="179"/>
          </a:xfrm>
        </p:grpSpPr>
        <p:sp>
          <p:nvSpPr>
            <p:cNvPr id="140348"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0349"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0350"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7" name="下矢印 6"/>
          <p:cNvSpPr/>
          <p:nvPr/>
        </p:nvSpPr>
        <p:spPr>
          <a:xfrm>
            <a:off x="2170113" y="5257800"/>
            <a:ext cx="901700" cy="411163"/>
          </a:xfrm>
          <a:prstGeom prst="downArrow">
            <a:avLst>
              <a:gd name="adj1" fmla="val 52115"/>
              <a:gd name="adj2" fmla="val 50000"/>
            </a:avLst>
          </a:prstGeom>
          <a:solidFill>
            <a:srgbClr val="CCFFFF"/>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defRPr/>
            </a:pPr>
            <a:endParaRPr lang="ja-JP" altLang="en-US" sz="1400" dirty="0">
              <a:solidFill>
                <a:srgbClr val="000000"/>
              </a:solidFill>
              <a:latin typeface="ＭＳ Ｐゴシック"/>
            </a:endParaRPr>
          </a:p>
        </p:txBody>
      </p:sp>
      <p:sp>
        <p:nvSpPr>
          <p:cNvPr id="28" name="角丸四角形 27"/>
          <p:cNvSpPr/>
          <p:nvPr/>
        </p:nvSpPr>
        <p:spPr>
          <a:xfrm>
            <a:off x="5403851" y="2627313"/>
            <a:ext cx="2195512" cy="396875"/>
          </a:xfrm>
          <a:prstGeom prst="roundRect">
            <a:avLst/>
          </a:prstGeom>
          <a:solidFill>
            <a:srgbClr val="00B050"/>
          </a:solidFill>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lIns="91428" tIns="45715" rIns="91428" bIns="45715" anchor="ctr"/>
          <a:lstStyle/>
          <a:p>
            <a:pPr>
              <a:defRPr/>
            </a:pPr>
            <a:r>
              <a:rPr lang="ja-JP" altLang="en-US" sz="800" b="0" dirty="0">
                <a:solidFill>
                  <a:srgbClr val="FFFFFF"/>
                </a:solidFill>
                <a:latin typeface="ＭＳ Ｐゴシック"/>
              </a:rPr>
              <a:t>生活保護受給者等を対象とした一体的実施</a:t>
            </a:r>
            <a:endParaRPr lang="en-US" altLang="ja-JP" sz="800" b="0" dirty="0">
              <a:solidFill>
                <a:srgbClr val="FFFFFF"/>
              </a:solidFill>
              <a:latin typeface="ＭＳ Ｐゴシック"/>
            </a:endParaRPr>
          </a:p>
          <a:p>
            <a:pPr>
              <a:defRPr/>
            </a:pPr>
            <a:r>
              <a:rPr lang="ja-JP" altLang="en-US" sz="800" b="0" dirty="0">
                <a:solidFill>
                  <a:srgbClr val="FFFFFF"/>
                </a:solidFill>
                <a:latin typeface="ＭＳ Ｐゴシック"/>
              </a:rPr>
              <a:t>施設の就職数の推移（</a:t>
            </a:r>
            <a:r>
              <a:rPr lang="ja-JP" altLang="en-US" sz="800" b="0" dirty="0" smtClean="0">
                <a:solidFill>
                  <a:srgbClr val="FFFFFF"/>
                </a:solidFill>
                <a:latin typeface="ＭＳ Ｐゴシック"/>
              </a:rPr>
              <a:t>全２１か所</a:t>
            </a:r>
            <a:r>
              <a:rPr lang="ja-JP" altLang="en-US" sz="800" b="0" dirty="0">
                <a:solidFill>
                  <a:srgbClr val="FFFFFF"/>
                </a:solidFill>
                <a:latin typeface="ＭＳ Ｐゴシック"/>
              </a:rPr>
              <a:t>）</a:t>
            </a:r>
          </a:p>
        </p:txBody>
      </p:sp>
      <p:sp>
        <p:nvSpPr>
          <p:cNvPr id="30" name="角丸四角形 29"/>
          <p:cNvSpPr/>
          <p:nvPr/>
        </p:nvSpPr>
        <p:spPr>
          <a:xfrm>
            <a:off x="7627938" y="2632076"/>
            <a:ext cx="2195513" cy="396875"/>
          </a:xfrm>
          <a:prstGeom prst="roundRect">
            <a:avLst/>
          </a:prstGeom>
          <a:solidFill>
            <a:srgbClr val="00B0F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lIns="91428" tIns="45715" rIns="91428" bIns="45715" anchor="ctr"/>
          <a:lstStyle/>
          <a:p>
            <a:pPr>
              <a:defRPr/>
            </a:pPr>
            <a:r>
              <a:rPr lang="ja-JP" altLang="en-US" sz="800" dirty="0">
                <a:solidFill>
                  <a:srgbClr val="FFFFFF"/>
                </a:solidFill>
                <a:latin typeface="HGSｺﾞｼｯｸE" panose="020B0900000000000000" pitchFamily="50" charset="-128"/>
                <a:ea typeface="HGSｺﾞｼｯｸE" panose="020B0900000000000000" pitchFamily="50" charset="-128"/>
              </a:rPr>
              <a:t>一般求職者を対象とした一体的実施施設の</a:t>
            </a:r>
            <a:endParaRPr lang="en-US" altLang="ja-JP" sz="800" dirty="0">
              <a:solidFill>
                <a:srgbClr val="FFFFFF"/>
              </a:solidFill>
              <a:latin typeface="HGSｺﾞｼｯｸE" panose="020B0900000000000000" pitchFamily="50" charset="-128"/>
              <a:ea typeface="HGSｺﾞｼｯｸE" panose="020B0900000000000000" pitchFamily="50" charset="-128"/>
            </a:endParaRPr>
          </a:p>
          <a:p>
            <a:pPr>
              <a:defRPr/>
            </a:pPr>
            <a:r>
              <a:rPr lang="ja-JP" altLang="en-US" sz="800" dirty="0">
                <a:solidFill>
                  <a:srgbClr val="FFFFFF"/>
                </a:solidFill>
                <a:latin typeface="HGSｺﾞｼｯｸE" panose="020B0900000000000000" pitchFamily="50" charset="-128"/>
                <a:ea typeface="HGSｺﾞｼｯｸE" panose="020B0900000000000000" pitchFamily="50" charset="-128"/>
              </a:rPr>
              <a:t>就職数の推移</a:t>
            </a:r>
            <a:r>
              <a:rPr lang="en-US" altLang="ja-JP" sz="800" dirty="0">
                <a:solidFill>
                  <a:srgbClr val="FFFFFF"/>
                </a:solidFill>
                <a:latin typeface="HGSｺﾞｼｯｸE" panose="020B0900000000000000" pitchFamily="50" charset="-128"/>
                <a:ea typeface="HGSｺﾞｼｯｸE" panose="020B0900000000000000" pitchFamily="50" charset="-128"/>
              </a:rPr>
              <a:t>(</a:t>
            </a:r>
            <a:r>
              <a:rPr lang="ja-JP" altLang="en-US" sz="800" dirty="0" smtClean="0">
                <a:solidFill>
                  <a:srgbClr val="FFFFFF"/>
                </a:solidFill>
                <a:latin typeface="HGSｺﾞｼｯｸE" panose="020B0900000000000000" pitchFamily="50" charset="-128"/>
                <a:ea typeface="HGSｺﾞｼｯｸE" panose="020B0900000000000000" pitchFamily="50" charset="-128"/>
              </a:rPr>
              <a:t>全３か所</a:t>
            </a:r>
            <a:r>
              <a:rPr lang="ja-JP" altLang="en-US" sz="800" dirty="0">
                <a:solidFill>
                  <a:srgbClr val="FFFFFF"/>
                </a:solidFill>
                <a:latin typeface="HGSｺﾞｼｯｸE" panose="020B0900000000000000" pitchFamily="50" charset="-128"/>
                <a:ea typeface="HGSｺﾞｼｯｸE" panose="020B0900000000000000" pitchFamily="50" charset="-128"/>
              </a:rPr>
              <a:t>）</a:t>
            </a:r>
          </a:p>
        </p:txBody>
      </p:sp>
      <p:sp>
        <p:nvSpPr>
          <p:cNvPr id="5" name="角丸四角形 4"/>
          <p:cNvSpPr/>
          <p:nvPr/>
        </p:nvSpPr>
        <p:spPr>
          <a:xfrm>
            <a:off x="5357813" y="511176"/>
            <a:ext cx="4495800" cy="2614612"/>
          </a:xfrm>
          <a:prstGeom prst="roundRect">
            <a:avLst>
              <a:gd name="adj" fmla="val 6847"/>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defRPr/>
            </a:pPr>
            <a:endParaRPr lang="ja-JP" altLang="en-US" sz="1400" dirty="0">
              <a:solidFill>
                <a:srgbClr val="000000"/>
              </a:solidFill>
              <a:latin typeface="ＭＳ Ｐゴシック"/>
            </a:endParaRPr>
          </a:p>
        </p:txBody>
      </p:sp>
      <p:sp>
        <p:nvSpPr>
          <p:cNvPr id="140296" name="テキスト ボックス 2"/>
          <p:cNvSpPr txBox="1">
            <a:spLocks noChangeArrowheads="1"/>
          </p:cNvSpPr>
          <p:nvPr/>
        </p:nvSpPr>
        <p:spPr bwMode="auto">
          <a:xfrm>
            <a:off x="5407026" y="306388"/>
            <a:ext cx="1946275" cy="293688"/>
          </a:xfrm>
          <a:prstGeom prst="rect">
            <a:avLst/>
          </a:prstGeom>
          <a:solidFill>
            <a:schemeClr val="bg1"/>
          </a:solidFill>
          <a:ln w="19050">
            <a:solidFill>
              <a:srgbClr val="00B050"/>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200">
                <a:solidFill>
                  <a:srgbClr val="000000"/>
                </a:solidFill>
                <a:latin typeface="ＭＳ Ｐゴシック" pitchFamily="50" charset="-128"/>
              </a:rPr>
              <a:t>一体的実施事業取扱状況</a:t>
            </a:r>
          </a:p>
        </p:txBody>
      </p:sp>
      <p:sp>
        <p:nvSpPr>
          <p:cNvPr id="33" name="角丸四角形 32"/>
          <p:cNvSpPr/>
          <p:nvPr/>
        </p:nvSpPr>
        <p:spPr>
          <a:xfrm>
            <a:off x="5357813" y="3506788"/>
            <a:ext cx="4495800" cy="914400"/>
          </a:xfrm>
          <a:prstGeom prst="roundRect">
            <a:avLst>
              <a:gd name="adj" fmla="val 6847"/>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defRPr/>
            </a:pPr>
            <a:endParaRPr lang="ja-JP" altLang="en-US" sz="1400" dirty="0">
              <a:solidFill>
                <a:srgbClr val="000000"/>
              </a:solidFill>
              <a:latin typeface="ＭＳ Ｐゴシック"/>
            </a:endParaRPr>
          </a:p>
        </p:txBody>
      </p:sp>
      <p:sp>
        <p:nvSpPr>
          <p:cNvPr id="140298" name="テキスト ボックス 19"/>
          <p:cNvSpPr txBox="1">
            <a:spLocks noChangeArrowheads="1"/>
          </p:cNvSpPr>
          <p:nvPr/>
        </p:nvSpPr>
        <p:spPr bwMode="auto">
          <a:xfrm>
            <a:off x="5329238" y="3354388"/>
            <a:ext cx="4295775" cy="293688"/>
          </a:xfrm>
          <a:prstGeom prst="rect">
            <a:avLst/>
          </a:prstGeom>
          <a:solidFill>
            <a:schemeClr val="bg1"/>
          </a:solidFill>
          <a:ln w="19050">
            <a:solidFill>
              <a:srgbClr val="0070C0"/>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200">
                <a:solidFill>
                  <a:srgbClr val="000000"/>
                </a:solidFill>
                <a:latin typeface="ＭＳ Ｐゴシック" pitchFamily="50" charset="-128"/>
              </a:rPr>
              <a:t>生活保護受給者等就労自立促進事業取扱状況（４月から１月）</a:t>
            </a:r>
          </a:p>
        </p:txBody>
      </p:sp>
      <p:sp>
        <p:nvSpPr>
          <p:cNvPr id="34" name="角丸四角形 33"/>
          <p:cNvSpPr/>
          <p:nvPr/>
        </p:nvSpPr>
        <p:spPr>
          <a:xfrm>
            <a:off x="5410200" y="4953000"/>
            <a:ext cx="4448175" cy="762000"/>
          </a:xfrm>
          <a:prstGeom prst="roundRect">
            <a:avLst>
              <a:gd name="adj" fmla="val 6847"/>
            </a:avLst>
          </a:prstGeom>
          <a:noFill/>
          <a:ln w="38100">
            <a:solidFill>
              <a:srgbClr val="FFE5FF"/>
            </a:solid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defRPr/>
            </a:pPr>
            <a:endParaRPr lang="ja-JP" altLang="en-US" sz="1400" dirty="0">
              <a:solidFill>
                <a:srgbClr val="000000"/>
              </a:solidFill>
              <a:latin typeface="ＭＳ Ｐゴシック"/>
            </a:endParaRPr>
          </a:p>
        </p:txBody>
      </p:sp>
      <p:sp>
        <p:nvSpPr>
          <p:cNvPr id="140300" name="テキスト ボックス 23"/>
          <p:cNvSpPr txBox="1">
            <a:spLocks noChangeArrowheads="1"/>
          </p:cNvSpPr>
          <p:nvPr/>
        </p:nvSpPr>
        <p:spPr bwMode="auto">
          <a:xfrm>
            <a:off x="5386388" y="4725988"/>
            <a:ext cx="3854450" cy="293688"/>
          </a:xfrm>
          <a:prstGeom prst="rect">
            <a:avLst/>
          </a:prstGeom>
          <a:solidFill>
            <a:schemeClr val="bg1"/>
          </a:solidFill>
          <a:ln w="19050">
            <a:solidFill>
              <a:srgbClr val="FFCCCC"/>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200" dirty="0">
                <a:solidFill>
                  <a:srgbClr val="000000"/>
                </a:solidFill>
                <a:latin typeface="ＭＳ Ｐゴシック" pitchFamily="50" charset="-128"/>
              </a:rPr>
              <a:t>ふるさとハローワーク取扱状況：就職件数（４月から１月）</a:t>
            </a:r>
          </a:p>
        </p:txBody>
      </p:sp>
      <p:graphicFrame>
        <p:nvGraphicFramePr>
          <p:cNvPr id="142403" name="Group 67"/>
          <p:cNvGraphicFramePr>
            <a:graphicFrameLocks noGrp="1"/>
          </p:cNvGraphicFramePr>
          <p:nvPr>
            <p:extLst>
              <p:ext uri="{D42A27DB-BD31-4B8C-83A1-F6EECF244321}">
                <p14:modId xmlns:p14="http://schemas.microsoft.com/office/powerpoint/2010/main" val="2949795728"/>
              </p:ext>
            </p:extLst>
          </p:nvPr>
        </p:nvGraphicFramePr>
        <p:xfrm>
          <a:off x="5434013" y="3756026"/>
          <a:ext cx="4365625" cy="549276"/>
        </p:xfrm>
        <a:graphic>
          <a:graphicData uri="http://schemas.openxmlformats.org/drawingml/2006/table">
            <a:tbl>
              <a:tblPr/>
              <a:tblGrid>
                <a:gridCol w="1455738"/>
                <a:gridCol w="1454150"/>
                <a:gridCol w="1455737"/>
              </a:tblGrid>
              <a:tr h="2746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rPr>
                        <a:t>目標数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rPr>
                        <a:t>実績値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rPr>
                        <a:t>達成率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6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5,647</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6,313</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111.8%</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graphicFrame>
        <p:nvGraphicFramePr>
          <p:cNvPr id="142404" name="Group 68"/>
          <p:cNvGraphicFramePr>
            <a:graphicFrameLocks noGrp="1"/>
          </p:cNvGraphicFramePr>
          <p:nvPr>
            <p:extLst>
              <p:ext uri="{D42A27DB-BD31-4B8C-83A1-F6EECF244321}">
                <p14:modId xmlns:p14="http://schemas.microsoft.com/office/powerpoint/2010/main" val="1228625231"/>
              </p:ext>
            </p:extLst>
          </p:nvPr>
        </p:nvGraphicFramePr>
        <p:xfrm>
          <a:off x="5357813" y="5091113"/>
          <a:ext cx="4365625" cy="549276"/>
        </p:xfrm>
        <a:graphic>
          <a:graphicData uri="http://schemas.openxmlformats.org/drawingml/2006/table">
            <a:tbl>
              <a:tblPr/>
              <a:tblGrid>
                <a:gridCol w="1455738"/>
                <a:gridCol w="1454150"/>
                <a:gridCol w="1455737"/>
              </a:tblGrid>
              <a:tr h="2746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ＤＨＰ平成明朝体W7" pitchFamily="18" charset="-128"/>
                        </a:rPr>
                        <a:t>目標数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rPr>
                        <a:t>実績値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ＤＨＰ平成明朝体W7" pitchFamily="18" charset="-128"/>
                        </a:rPr>
                        <a:t>達成率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6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10,840</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10,866</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100.2%</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sp>
        <p:nvSpPr>
          <p:cNvPr id="38"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13</a:t>
            </a:r>
            <a:r>
              <a:rPr lang="ja-JP" altLang="en-US" sz="1200" b="0" kern="0" dirty="0" smtClean="0">
                <a:solidFill>
                  <a:srgbClr val="000000"/>
                </a:solidFill>
              </a:rPr>
              <a:t>－</a:t>
            </a:r>
            <a:endParaRPr lang="ja-JP" altLang="en-US" sz="1200" b="0" kern="0" dirty="0">
              <a:solidFill>
                <a:srgbClr val="000000"/>
              </a:solidFill>
            </a:endParaRPr>
          </a:p>
        </p:txBody>
      </p:sp>
      <p:sp>
        <p:nvSpPr>
          <p:cNvPr id="140331" name="テキスト ボックス 22"/>
          <p:cNvSpPr txBox="1">
            <a:spLocks noChangeArrowheads="1"/>
          </p:cNvSpPr>
          <p:nvPr/>
        </p:nvSpPr>
        <p:spPr bwMode="auto">
          <a:xfrm>
            <a:off x="3200400" y="284163"/>
            <a:ext cx="186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a:solidFill>
                  <a:srgbClr val="FF0000"/>
                </a:solidFill>
                <a:ea typeface="ＤＨＰ平成明朝体W7" pitchFamily="18" charset="-128"/>
              </a:rPr>
              <a:t>見出し</a:t>
            </a:r>
          </a:p>
        </p:txBody>
      </p:sp>
      <p:sp>
        <p:nvSpPr>
          <p:cNvPr id="140332" name="下矢印吹き出し 24"/>
          <p:cNvSpPr>
            <a:spLocks noChangeArrowheads="1"/>
          </p:cNvSpPr>
          <p:nvPr/>
        </p:nvSpPr>
        <p:spPr bwMode="auto">
          <a:xfrm>
            <a:off x="76200" y="252413"/>
            <a:ext cx="5105400" cy="5614987"/>
          </a:xfrm>
          <a:prstGeom prst="downArrowCallout">
            <a:avLst>
              <a:gd name="adj1" fmla="val 16167"/>
              <a:gd name="adj2" fmla="val 19681"/>
              <a:gd name="adj3" fmla="val 8152"/>
              <a:gd name="adj4" fmla="val 89282"/>
            </a:avLst>
          </a:prstGeom>
          <a:solidFill>
            <a:srgbClr val="CCFFFF"/>
          </a:solidFill>
          <a:ln w="25400" algn="ctr">
            <a:solidFill>
              <a:srgbClr val="B9A43B"/>
            </a:solidFill>
            <a:miter lim="800000"/>
            <a:headEnd/>
            <a:tailEnd/>
          </a:ln>
        </p:spPr>
        <p:txBody>
          <a:bodyPr lIns="91428" tIns="45715" rIns="91428" bIns="45715"/>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en-US" altLang="ja-JP" sz="200" dirty="0">
              <a:solidFill>
                <a:srgbClr val="000000"/>
              </a:solidFill>
              <a:latin typeface="ＭＳ Ｐゴシック" pitchFamily="50" charset="-128"/>
            </a:endParaRPr>
          </a:p>
          <a:p>
            <a:pPr algn="l" eaLnBrk="1" hangingPunct="1">
              <a:spcBef>
                <a:spcPct val="50000"/>
              </a:spcBef>
              <a:buFontTx/>
              <a:buNone/>
            </a:pPr>
            <a:r>
              <a:rPr lang="ja-JP" altLang="en-US" sz="1400" dirty="0">
                <a:solidFill>
                  <a:srgbClr val="000000"/>
                </a:solidFill>
                <a:latin typeface="ＭＳ Ｐゴシック" pitchFamily="50" charset="-128"/>
              </a:rPr>
              <a:t>４　地方公共団体と一体となった雇用対策の推進</a:t>
            </a:r>
            <a:endParaRPr lang="en-US" altLang="ja-JP" sz="1400" dirty="0">
              <a:solidFill>
                <a:srgbClr val="000000"/>
              </a:solidFill>
              <a:latin typeface="ＭＳ Ｐゴシック" pitchFamily="50" charset="-128"/>
            </a:endParaRPr>
          </a:p>
          <a:p>
            <a:pPr algn="l" eaLnBrk="1" hangingPunct="1">
              <a:spcBef>
                <a:spcPct val="50000"/>
              </a:spcBef>
              <a:buFontTx/>
              <a:buNone/>
            </a:pPr>
            <a:r>
              <a:rPr lang="ja-JP" altLang="en-US" sz="1200" dirty="0">
                <a:solidFill>
                  <a:srgbClr val="000000"/>
                </a:solidFill>
                <a:latin typeface="ＭＳ Ｐゴシック" pitchFamily="50" charset="-128"/>
              </a:rPr>
              <a:t>（１）東京労働局と東京都との連携</a:t>
            </a:r>
            <a:endParaRPr lang="en-US" altLang="ja-JP" sz="1200" dirty="0">
              <a:solidFill>
                <a:srgbClr val="000000"/>
              </a:solidFill>
              <a:latin typeface="ＭＳ Ｐゴシック" pitchFamily="50" charset="-128"/>
            </a:endParaRPr>
          </a:p>
          <a:p>
            <a:pPr algn="l" eaLnBrk="1" hangingPunct="1">
              <a:spcBef>
                <a:spcPct val="50000"/>
              </a:spcBef>
              <a:buFontTx/>
              <a:buNone/>
            </a:pPr>
            <a:r>
              <a:rPr lang="ja-JP" altLang="en-US" sz="1100" b="0" dirty="0" smtClean="0">
                <a:solidFill>
                  <a:srgbClr val="000000"/>
                </a:solidFill>
                <a:latin typeface="ＭＳ Ｐゴシック" pitchFamily="50" charset="-128"/>
              </a:rPr>
              <a:t>　東京都</a:t>
            </a:r>
            <a:r>
              <a:rPr lang="ja-JP" altLang="en-US" sz="1100" b="0" dirty="0">
                <a:solidFill>
                  <a:srgbClr val="000000"/>
                </a:solidFill>
                <a:latin typeface="ＭＳ Ｐゴシック" pitchFamily="50" charset="-128"/>
              </a:rPr>
              <a:t>と連携・協力して実施する取組等について、東京都雇用対策協定に基づき、毎年度事業計画を策定するとともに、非正規雇用労働者の増加や福祉分野の人材不足などの地域の課題に対し、機動的かつ総合的な雇用対策を実施。</a:t>
            </a:r>
            <a:endParaRPr lang="en-US" altLang="ja-JP" sz="1100" b="0" dirty="0">
              <a:solidFill>
                <a:srgbClr val="000000"/>
              </a:solidFill>
              <a:latin typeface="ＭＳ Ｐゴシック" pitchFamily="50" charset="-128"/>
            </a:endParaRPr>
          </a:p>
          <a:p>
            <a:pPr algn="l" eaLnBrk="1" hangingPunct="1">
              <a:spcBef>
                <a:spcPct val="50000"/>
              </a:spcBef>
              <a:buFontTx/>
              <a:buNone/>
            </a:pPr>
            <a:r>
              <a:rPr lang="ja-JP" altLang="en-US" sz="1200" dirty="0">
                <a:solidFill>
                  <a:srgbClr val="000000"/>
                </a:solidFill>
                <a:latin typeface="ＭＳ Ｐゴシック" pitchFamily="50" charset="-128"/>
              </a:rPr>
              <a:t>（２）ハローワークと基礎自治体との連携</a:t>
            </a:r>
            <a:endParaRPr lang="en-US" altLang="ja-JP" sz="1200" dirty="0">
              <a:solidFill>
                <a:srgbClr val="000000"/>
              </a:solidFill>
              <a:latin typeface="ＭＳ Ｐゴシック" pitchFamily="50" charset="-128"/>
            </a:endParaRPr>
          </a:p>
          <a:p>
            <a:pPr algn="l" eaLnBrk="1" hangingPunct="1">
              <a:spcBef>
                <a:spcPct val="50000"/>
              </a:spcBef>
              <a:buFontTx/>
              <a:buNone/>
            </a:pPr>
            <a:r>
              <a:rPr lang="ja-JP" altLang="en-US" sz="1100" dirty="0">
                <a:solidFill>
                  <a:srgbClr val="000000"/>
                </a:solidFill>
                <a:latin typeface="ＭＳ Ｐゴシック" pitchFamily="50" charset="-128"/>
              </a:rPr>
              <a:t>・地域雇用問題連絡会議（２２区２６市１町と４１回開催）</a:t>
            </a:r>
            <a:endParaRPr lang="en-US" altLang="ja-JP" sz="1100" dirty="0">
              <a:solidFill>
                <a:srgbClr val="000000"/>
              </a:solidFill>
              <a:latin typeface="ＭＳ Ｐゴシック" pitchFamily="50" charset="-128"/>
            </a:endParaRPr>
          </a:p>
          <a:p>
            <a:pPr algn="l" eaLnBrk="1" hangingPunct="1">
              <a:spcBef>
                <a:spcPct val="50000"/>
              </a:spcBef>
              <a:buFontTx/>
              <a:buNone/>
            </a:pPr>
            <a:r>
              <a:rPr lang="ja-JP" altLang="en-US" sz="1000" b="0" dirty="0" smtClean="0">
                <a:solidFill>
                  <a:srgbClr val="000000"/>
                </a:solidFill>
                <a:latin typeface="ＭＳ Ｐゴシック" pitchFamily="50" charset="-128"/>
              </a:rPr>
              <a:t>　ハローワーク</a:t>
            </a:r>
            <a:r>
              <a:rPr lang="ja-JP" altLang="en-US" sz="1000" b="0" dirty="0">
                <a:solidFill>
                  <a:srgbClr val="000000"/>
                </a:solidFill>
                <a:latin typeface="ＭＳ Ｐゴシック" pitchFamily="50" charset="-128"/>
              </a:rPr>
              <a:t>・監督署と区市町村との雇用問題連絡会議を開催し、国の雇用対策及びハローワークの事業等について十分な説明を行い、理解を得るとともに、各地域における労働行政に対するニーズを把握し、区市町村と連携しつつ実施する各種事業等を通して行政サービスの向上を図る。</a:t>
            </a:r>
            <a:endParaRPr lang="en-US" altLang="ja-JP" sz="1000" b="0" dirty="0">
              <a:solidFill>
                <a:srgbClr val="000000"/>
              </a:solidFill>
              <a:latin typeface="ＭＳ Ｐゴシック" pitchFamily="50" charset="-128"/>
            </a:endParaRPr>
          </a:p>
          <a:p>
            <a:pPr algn="l" eaLnBrk="1" hangingPunct="1">
              <a:spcBef>
                <a:spcPct val="50000"/>
              </a:spcBef>
              <a:buFontTx/>
              <a:buNone/>
            </a:pPr>
            <a:r>
              <a:rPr lang="ja-JP" altLang="en-US" sz="1200" dirty="0">
                <a:solidFill>
                  <a:srgbClr val="000000"/>
                </a:solidFill>
                <a:latin typeface="ＭＳ Ｐゴシック" pitchFamily="50" charset="-128"/>
              </a:rPr>
              <a:t>　・「アクションプラン」に基づく一体的実施の推進（１８区４市</a:t>
            </a:r>
            <a:r>
              <a:rPr lang="ja-JP" altLang="en-US" sz="1200" dirty="0" smtClean="0">
                <a:solidFill>
                  <a:srgbClr val="000000"/>
                </a:solidFill>
                <a:latin typeface="ＭＳ Ｐゴシック" pitchFamily="50" charset="-128"/>
              </a:rPr>
              <a:t>２２か所</a:t>
            </a:r>
            <a:r>
              <a:rPr lang="ja-JP" altLang="en-US" sz="1200" dirty="0">
                <a:solidFill>
                  <a:srgbClr val="000000"/>
                </a:solidFill>
                <a:latin typeface="ＭＳ Ｐゴシック" pitchFamily="50" charset="-128"/>
              </a:rPr>
              <a:t>で実施）</a:t>
            </a:r>
            <a:endParaRPr lang="en-US" altLang="ja-JP" sz="1200" dirty="0">
              <a:solidFill>
                <a:srgbClr val="000000"/>
              </a:solidFill>
              <a:latin typeface="ＭＳ Ｐゴシック" pitchFamily="50" charset="-128"/>
            </a:endParaRPr>
          </a:p>
          <a:p>
            <a:pPr algn="l" eaLnBrk="1" hangingPunct="1">
              <a:spcBef>
                <a:spcPct val="50000"/>
              </a:spcBef>
              <a:buFontTx/>
              <a:buNone/>
            </a:pPr>
            <a:r>
              <a:rPr lang="ja-JP" altLang="en-US" sz="1000" b="0" dirty="0" smtClean="0">
                <a:solidFill>
                  <a:srgbClr val="000000"/>
                </a:solidFill>
                <a:latin typeface="ＭＳ Ｐゴシック" pitchFamily="50" charset="-128"/>
              </a:rPr>
              <a:t>　区</a:t>
            </a:r>
            <a:r>
              <a:rPr lang="ja-JP" altLang="en-US" sz="1000" b="0" dirty="0">
                <a:solidFill>
                  <a:srgbClr val="000000"/>
                </a:solidFill>
                <a:latin typeface="ＭＳ Ｐゴシック" pitchFamily="50" charset="-128"/>
              </a:rPr>
              <a:t>市町村からの提案をもとに、ハローワークが行う無料職業紹介等と区市町村が行う業務を協定に基づき一体的に実施することで、地域の求職者の利便性の向上と就職促進を図る。</a:t>
            </a:r>
            <a:endParaRPr lang="en-US" altLang="ja-JP" sz="1000" b="0" dirty="0">
              <a:solidFill>
                <a:srgbClr val="000000"/>
              </a:solidFill>
              <a:latin typeface="ＭＳ Ｐゴシック" pitchFamily="50" charset="-128"/>
            </a:endParaRPr>
          </a:p>
          <a:p>
            <a:pPr algn="l" eaLnBrk="1" hangingPunct="1">
              <a:spcBef>
                <a:spcPct val="50000"/>
              </a:spcBef>
              <a:buFontTx/>
              <a:buNone/>
            </a:pPr>
            <a:r>
              <a:rPr lang="ja-JP" altLang="en-US" sz="1200" dirty="0">
                <a:solidFill>
                  <a:srgbClr val="000000"/>
                </a:solidFill>
                <a:latin typeface="ＭＳ Ｐゴシック" pitchFamily="50" charset="-128"/>
              </a:rPr>
              <a:t>　・生活保護受給者等就労自立促進事業の推進</a:t>
            </a:r>
            <a:endParaRPr lang="en-US" altLang="ja-JP" sz="1200" dirty="0">
              <a:solidFill>
                <a:srgbClr val="000000"/>
              </a:solidFill>
              <a:latin typeface="ＭＳ Ｐゴシック" pitchFamily="50" charset="-128"/>
            </a:endParaRPr>
          </a:p>
          <a:p>
            <a:pPr algn="l" eaLnBrk="1" hangingPunct="1">
              <a:spcBef>
                <a:spcPct val="50000"/>
              </a:spcBef>
              <a:buFontTx/>
              <a:buNone/>
            </a:pPr>
            <a:r>
              <a:rPr lang="ja-JP" altLang="en-US" sz="1000" b="0" dirty="0" smtClean="0">
                <a:solidFill>
                  <a:srgbClr val="000000"/>
                </a:solidFill>
                <a:latin typeface="ＭＳ Ｐゴシック" pitchFamily="50" charset="-128"/>
              </a:rPr>
              <a:t>　生活</a:t>
            </a:r>
            <a:r>
              <a:rPr lang="ja-JP" altLang="en-US" sz="1000" b="0" dirty="0">
                <a:solidFill>
                  <a:srgbClr val="000000"/>
                </a:solidFill>
                <a:latin typeface="ＭＳ Ｐゴシック" pitchFamily="50" charset="-128"/>
              </a:rPr>
              <a:t>保護受給者等を含めた生活困窮者の就労支援の充実・強化を図るため、各ハローワーク等に就職支援ナビゲーターを配置し、担当制による個別支援等を実施するほか、定期的な巡回相談の実施等により福祉事務所へ早期にアプローチをする取組や「アクション・プラン」による地方公共団体へのハローワークの常設窓口の設置を拡大する。</a:t>
            </a:r>
            <a:endParaRPr lang="en-US" altLang="ja-JP" sz="1000" b="0" dirty="0">
              <a:solidFill>
                <a:srgbClr val="000000"/>
              </a:solidFill>
              <a:latin typeface="ＭＳ Ｐゴシック" pitchFamily="50" charset="-128"/>
            </a:endParaRPr>
          </a:p>
          <a:p>
            <a:pPr algn="l" eaLnBrk="1" hangingPunct="1">
              <a:spcBef>
                <a:spcPct val="50000"/>
              </a:spcBef>
              <a:buFontTx/>
              <a:buNone/>
            </a:pPr>
            <a:r>
              <a:rPr lang="ja-JP" altLang="en-US" sz="1200" dirty="0">
                <a:solidFill>
                  <a:srgbClr val="000000"/>
                </a:solidFill>
                <a:latin typeface="ＭＳ Ｐゴシック" pitchFamily="50" charset="-128"/>
              </a:rPr>
              <a:t>　・ふるさとハローワークの運営（５区１０市１町</a:t>
            </a:r>
            <a:r>
              <a:rPr lang="ja-JP" altLang="en-US" sz="1200" dirty="0" smtClean="0">
                <a:solidFill>
                  <a:srgbClr val="000000"/>
                </a:solidFill>
                <a:latin typeface="ＭＳ Ｐゴシック" pitchFamily="50" charset="-128"/>
              </a:rPr>
              <a:t>１６か所</a:t>
            </a:r>
            <a:r>
              <a:rPr lang="ja-JP" altLang="en-US" sz="1200" dirty="0">
                <a:solidFill>
                  <a:srgbClr val="000000"/>
                </a:solidFill>
                <a:latin typeface="ＭＳ Ｐゴシック" pitchFamily="50" charset="-128"/>
              </a:rPr>
              <a:t>で実施）</a:t>
            </a:r>
            <a:endParaRPr lang="en-US" altLang="ja-JP" sz="1200" b="0" dirty="0">
              <a:solidFill>
                <a:srgbClr val="000000"/>
              </a:solidFill>
              <a:latin typeface="ＭＳ Ｐゴシック" pitchFamily="50" charset="-128"/>
            </a:endParaRPr>
          </a:p>
          <a:p>
            <a:pPr algn="l" eaLnBrk="1" hangingPunct="1">
              <a:spcBef>
                <a:spcPct val="50000"/>
              </a:spcBef>
              <a:buFontTx/>
              <a:buNone/>
            </a:pPr>
            <a:r>
              <a:rPr lang="ja-JP" altLang="en-US" sz="1000" b="0" dirty="0" smtClean="0">
                <a:solidFill>
                  <a:srgbClr val="000000"/>
                </a:solidFill>
                <a:latin typeface="ＭＳ Ｐゴシック" pitchFamily="50" charset="-128"/>
              </a:rPr>
              <a:t>　基礎</a:t>
            </a:r>
            <a:r>
              <a:rPr lang="ja-JP" altLang="en-US" sz="1000" b="0" dirty="0">
                <a:solidFill>
                  <a:srgbClr val="000000"/>
                </a:solidFill>
                <a:latin typeface="ＭＳ Ｐゴシック" pitchFamily="50" charset="-128"/>
              </a:rPr>
              <a:t>自治体の求めに応じて、区市町村と連携しその庁舎等の中で設置・運営する「ふるさとハローワーク」を通じ、地域の求職者の利便性の向上と一層の就職促進に努める。</a:t>
            </a:r>
          </a:p>
          <a:p>
            <a:pPr algn="just" eaLnBrk="1" hangingPunct="1">
              <a:spcBef>
                <a:spcPct val="0"/>
              </a:spcBef>
              <a:buFontTx/>
              <a:buNone/>
            </a:pPr>
            <a:endParaRPr lang="ja-JP" altLang="en-US" sz="1100" b="0" dirty="0">
              <a:solidFill>
                <a:srgbClr val="000000"/>
              </a:solidFill>
              <a:latin typeface="ＭＳ Ｐゴシック" pitchFamily="50" charset="-128"/>
            </a:endParaRPr>
          </a:p>
          <a:p>
            <a:pPr algn="just" eaLnBrk="1" hangingPunct="1">
              <a:spcBef>
                <a:spcPct val="0"/>
              </a:spcBef>
              <a:buFontTx/>
              <a:buNone/>
            </a:pPr>
            <a:endParaRPr lang="ja-JP" altLang="en-US" sz="1100" b="0" dirty="0">
              <a:solidFill>
                <a:srgbClr val="000000"/>
              </a:solidFill>
              <a:latin typeface="ＭＳ Ｐゴシック" pitchFamily="50" charset="-128"/>
            </a:endParaRPr>
          </a:p>
          <a:p>
            <a:pPr algn="just" eaLnBrk="1" hangingPunct="1">
              <a:spcBef>
                <a:spcPct val="0"/>
              </a:spcBef>
              <a:buFontTx/>
              <a:buNone/>
            </a:pPr>
            <a:endParaRPr lang="ja-JP" altLang="en-US" sz="1100" b="0" dirty="0">
              <a:solidFill>
                <a:srgbClr val="000000"/>
              </a:solidFill>
              <a:latin typeface="ＭＳ Ｐゴシック" pitchFamily="50" charset="-128"/>
            </a:endParaRPr>
          </a:p>
        </p:txBody>
      </p:sp>
      <p:sp>
        <p:nvSpPr>
          <p:cNvPr id="41" name="角丸四角形 40"/>
          <p:cNvSpPr/>
          <p:nvPr/>
        </p:nvSpPr>
        <p:spPr>
          <a:xfrm>
            <a:off x="228600" y="5673725"/>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a:solidFill>
                  <a:srgbClr val="000000"/>
                </a:solidFill>
              </a:rPr>
              <a:t>継続的な取組</a:t>
            </a:r>
            <a:endParaRPr lang="en-US" altLang="ja-JP" sz="1100" b="0">
              <a:solidFill>
                <a:srgbClr val="000000"/>
              </a:solidFill>
            </a:endParaRPr>
          </a:p>
        </p:txBody>
      </p:sp>
      <p:graphicFrame>
        <p:nvGraphicFramePr>
          <p:cNvPr id="46" name="グラフ 45"/>
          <p:cNvGraphicFramePr/>
          <p:nvPr>
            <p:extLst>
              <p:ext uri="{D42A27DB-BD31-4B8C-83A1-F6EECF244321}">
                <p14:modId xmlns:p14="http://schemas.microsoft.com/office/powerpoint/2010/main" val="557716804"/>
              </p:ext>
            </p:extLst>
          </p:nvPr>
        </p:nvGraphicFramePr>
        <p:xfrm>
          <a:off x="7634890" y="648488"/>
          <a:ext cx="2124000"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47" name="テキスト ボックス 3"/>
          <p:cNvSpPr txBox="1"/>
          <p:nvPr/>
        </p:nvSpPr>
        <p:spPr>
          <a:xfrm>
            <a:off x="8043863" y="801688"/>
            <a:ext cx="696912" cy="354012"/>
          </a:xfrm>
          <a:prstGeom prst="rect">
            <a:avLst/>
          </a:prstGeom>
          <a:solidFill>
            <a:srgbClr val="C0504D">
              <a:lumMod val="20000"/>
              <a:lumOff val="80000"/>
            </a:srgbClr>
          </a:solidFill>
          <a:ln w="9525" cmpd="sng">
            <a:noFill/>
          </a:ln>
          <a:effectLst/>
        </p:spPr>
        <p:txBody>
          <a:bodyPr lIns="91428" tIns="45715" rIns="91428" bIns="45715"/>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914284" fontAlgn="auto">
              <a:spcBef>
                <a:spcPts val="0"/>
              </a:spcBef>
              <a:spcAft>
                <a:spcPts val="0"/>
              </a:spcAft>
              <a:defRPr/>
            </a:pPr>
            <a:r>
              <a:rPr lang="ja-JP" altLang="en-US" sz="500" b="0" kern="0" dirty="0">
                <a:solidFill>
                  <a:srgbClr val="92D050"/>
                </a:solidFill>
                <a:latin typeface="Calibri"/>
              </a:rPr>
              <a:t>■</a:t>
            </a:r>
            <a:r>
              <a:rPr lang="ja-JP" altLang="en-US" sz="500" b="0" kern="0" dirty="0">
                <a:solidFill>
                  <a:sysClr val="windowText" lastClr="000000"/>
                </a:solidFill>
                <a:latin typeface="Calibri"/>
              </a:rPr>
              <a:t>平成</a:t>
            </a:r>
            <a:r>
              <a:rPr lang="en-US" altLang="ja-JP" sz="500" b="0" kern="0" dirty="0">
                <a:solidFill>
                  <a:sysClr val="windowText" lastClr="000000"/>
                </a:solidFill>
                <a:latin typeface="Calibri"/>
              </a:rPr>
              <a:t>26</a:t>
            </a:r>
            <a:r>
              <a:rPr lang="ja-JP" altLang="en-US" sz="500" b="0" kern="0" dirty="0">
                <a:solidFill>
                  <a:sysClr val="windowText" lastClr="000000"/>
                </a:solidFill>
                <a:latin typeface="Calibri"/>
              </a:rPr>
              <a:t>年度設置</a:t>
            </a:r>
            <a:endParaRPr lang="en-US" altLang="ja-JP" sz="500" b="0" kern="0" dirty="0">
              <a:solidFill>
                <a:sysClr val="windowText" lastClr="000000"/>
              </a:solidFill>
              <a:latin typeface="Calibri"/>
            </a:endParaRPr>
          </a:p>
          <a:p>
            <a:pPr algn="l" defTabSz="914284" fontAlgn="auto">
              <a:spcBef>
                <a:spcPts val="0"/>
              </a:spcBef>
              <a:spcAft>
                <a:spcPts val="0"/>
              </a:spcAft>
              <a:defRPr/>
            </a:pPr>
            <a:r>
              <a:rPr lang="ja-JP" altLang="en-US" sz="500" b="0" kern="0" dirty="0">
                <a:solidFill>
                  <a:sysClr val="windowText" lastClr="000000"/>
                </a:solidFill>
                <a:latin typeface="Calibri"/>
              </a:rPr>
              <a:t>（</a:t>
            </a:r>
            <a:r>
              <a:rPr lang="en-US" altLang="ja-JP" sz="500" b="0" kern="0" dirty="0">
                <a:solidFill>
                  <a:sysClr val="windowText" lastClr="000000"/>
                </a:solidFill>
                <a:latin typeface="Calibri"/>
              </a:rPr>
              <a:t>1</a:t>
            </a:r>
            <a:r>
              <a:rPr lang="ja-JP" altLang="en-US" sz="500" b="0" kern="0" dirty="0">
                <a:solidFill>
                  <a:sysClr val="windowText" lastClr="000000"/>
                </a:solidFill>
                <a:latin typeface="Calibri"/>
              </a:rPr>
              <a:t>か所）</a:t>
            </a:r>
            <a:endParaRPr lang="en-US" altLang="ja-JP" sz="500" b="0" kern="0" dirty="0">
              <a:solidFill>
                <a:sysClr val="windowText" lastClr="000000"/>
              </a:solidFill>
              <a:latin typeface="Calibri"/>
            </a:endParaRPr>
          </a:p>
          <a:p>
            <a:pPr algn="l" defTabSz="914284" fontAlgn="auto">
              <a:spcBef>
                <a:spcPts val="0"/>
              </a:spcBef>
              <a:spcAft>
                <a:spcPts val="0"/>
              </a:spcAft>
              <a:defRPr/>
            </a:pPr>
            <a:r>
              <a:rPr lang="ja-JP" altLang="en-US" sz="500" b="0" kern="0" dirty="0">
                <a:solidFill>
                  <a:srgbClr val="FFC000"/>
                </a:solidFill>
                <a:latin typeface="Calibri"/>
              </a:rPr>
              <a:t>■</a:t>
            </a:r>
            <a:r>
              <a:rPr lang="ja-JP" altLang="en-US" sz="500" b="0" kern="0" dirty="0">
                <a:solidFill>
                  <a:sysClr val="windowText" lastClr="000000"/>
                </a:solidFill>
                <a:latin typeface="Calibri"/>
              </a:rPr>
              <a:t>平成</a:t>
            </a:r>
            <a:r>
              <a:rPr lang="en-US" altLang="ja-JP" sz="500" b="0" kern="0" dirty="0">
                <a:solidFill>
                  <a:sysClr val="windowText" lastClr="000000"/>
                </a:solidFill>
                <a:latin typeface="Calibri"/>
              </a:rPr>
              <a:t>23</a:t>
            </a:r>
            <a:r>
              <a:rPr lang="ja-JP" altLang="en-US" sz="500" b="0" kern="0" dirty="0">
                <a:solidFill>
                  <a:sysClr val="windowText" lastClr="000000"/>
                </a:solidFill>
                <a:latin typeface="Calibri"/>
              </a:rPr>
              <a:t>･</a:t>
            </a:r>
            <a:r>
              <a:rPr lang="en-US" altLang="ja-JP" sz="500" b="0" kern="0" dirty="0">
                <a:solidFill>
                  <a:sysClr val="windowText" lastClr="000000"/>
                </a:solidFill>
                <a:latin typeface="Calibri"/>
              </a:rPr>
              <a:t>24</a:t>
            </a:r>
            <a:r>
              <a:rPr lang="ja-JP" altLang="en-US" sz="500" b="0" kern="0" dirty="0">
                <a:solidFill>
                  <a:sysClr val="windowText" lastClr="000000"/>
                </a:solidFill>
                <a:latin typeface="Calibri"/>
              </a:rPr>
              <a:t>年度設置（</a:t>
            </a:r>
            <a:r>
              <a:rPr lang="en-US" altLang="ja-JP" sz="500" b="0" kern="0" dirty="0">
                <a:solidFill>
                  <a:sysClr val="windowText" lastClr="000000"/>
                </a:solidFill>
                <a:latin typeface="Calibri"/>
              </a:rPr>
              <a:t>2</a:t>
            </a:r>
            <a:r>
              <a:rPr lang="ja-JP" altLang="en-US" sz="500" b="0" kern="0" dirty="0">
                <a:solidFill>
                  <a:sysClr val="windowText" lastClr="000000"/>
                </a:solidFill>
                <a:latin typeface="Calibri"/>
              </a:rPr>
              <a:t>か所）</a:t>
            </a:r>
          </a:p>
        </p:txBody>
      </p:sp>
      <p:cxnSp>
        <p:nvCxnSpPr>
          <p:cNvPr id="140341" name="直線コネクタ 47"/>
          <p:cNvCxnSpPr>
            <a:cxnSpLocks noChangeShapeType="1"/>
          </p:cNvCxnSpPr>
          <p:nvPr/>
        </p:nvCxnSpPr>
        <p:spPr bwMode="auto">
          <a:xfrm flipV="1">
            <a:off x="8242300" y="1393032"/>
            <a:ext cx="244475" cy="1952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0342" name="直線コネクタ 48"/>
          <p:cNvCxnSpPr>
            <a:cxnSpLocks noChangeShapeType="1"/>
          </p:cNvCxnSpPr>
          <p:nvPr/>
        </p:nvCxnSpPr>
        <p:spPr bwMode="auto">
          <a:xfrm flipV="1">
            <a:off x="8665105" y="1155700"/>
            <a:ext cx="214313" cy="24923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0343" name="直線コネクタ 49"/>
          <p:cNvCxnSpPr>
            <a:cxnSpLocks noChangeShapeType="1"/>
          </p:cNvCxnSpPr>
          <p:nvPr/>
        </p:nvCxnSpPr>
        <p:spPr bwMode="auto">
          <a:xfrm>
            <a:off x="9090025" y="1131888"/>
            <a:ext cx="217488" cy="2730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40344" name="直線コネクタ 50"/>
          <p:cNvCxnSpPr>
            <a:cxnSpLocks noChangeShapeType="1"/>
          </p:cNvCxnSpPr>
          <p:nvPr/>
        </p:nvCxnSpPr>
        <p:spPr bwMode="auto">
          <a:xfrm>
            <a:off x="9132095" y="973138"/>
            <a:ext cx="217487" cy="8096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52" name="テキスト ボックス 15"/>
          <p:cNvSpPr txBox="1"/>
          <p:nvPr/>
        </p:nvSpPr>
        <p:spPr>
          <a:xfrm>
            <a:off x="8782844" y="764381"/>
            <a:ext cx="415925" cy="161925"/>
          </a:xfrm>
          <a:prstGeom prst="rect">
            <a:avLst/>
          </a:prstGeom>
          <a:noFill/>
          <a:ln w="9525" cmpd="sng">
            <a:noFill/>
          </a:ln>
          <a:effectLst/>
        </p:spPr>
        <p:txBody>
          <a:bodyPr lIns="91428" tIns="45715" rIns="91428" bIns="45715"/>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284" fontAlgn="auto">
              <a:spcBef>
                <a:spcPts val="0"/>
              </a:spcBef>
              <a:spcAft>
                <a:spcPts val="0"/>
              </a:spcAft>
              <a:defRPr/>
            </a:pPr>
            <a:r>
              <a:rPr lang="en-US" altLang="ja-JP" sz="800" kern="0" dirty="0">
                <a:solidFill>
                  <a:srgbClr val="FF0000"/>
                </a:solidFill>
                <a:latin typeface="Calibri"/>
              </a:rPr>
              <a:t>2,560</a:t>
            </a:r>
            <a:endParaRPr lang="ja-JP" altLang="en-US" sz="800" kern="0" dirty="0">
              <a:solidFill>
                <a:srgbClr val="FF0000"/>
              </a:solidFill>
              <a:latin typeface="Calibri"/>
            </a:endParaRPr>
          </a:p>
        </p:txBody>
      </p:sp>
      <p:sp>
        <p:nvSpPr>
          <p:cNvPr id="53" name="テキスト ボックス 17"/>
          <p:cNvSpPr txBox="1"/>
          <p:nvPr/>
        </p:nvSpPr>
        <p:spPr>
          <a:xfrm>
            <a:off x="9198769" y="816769"/>
            <a:ext cx="447675" cy="163512"/>
          </a:xfrm>
          <a:prstGeom prst="rect">
            <a:avLst/>
          </a:prstGeom>
          <a:noFill/>
          <a:ln w="9525" cmpd="sng">
            <a:noFill/>
          </a:ln>
          <a:effectLst/>
        </p:spPr>
        <p:txBody>
          <a:bodyPr lIns="91428" tIns="45715" rIns="91428" bIns="45715"/>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284" fontAlgn="auto">
              <a:spcBef>
                <a:spcPts val="0"/>
              </a:spcBef>
              <a:spcAft>
                <a:spcPts val="0"/>
              </a:spcAft>
              <a:defRPr/>
            </a:pPr>
            <a:r>
              <a:rPr lang="en-US" altLang="ja-JP" sz="800" kern="0" dirty="0">
                <a:solidFill>
                  <a:srgbClr val="FF0000"/>
                </a:solidFill>
                <a:latin typeface="Calibri"/>
              </a:rPr>
              <a:t>2,266</a:t>
            </a:r>
            <a:endParaRPr lang="ja-JP" altLang="en-US" sz="800" kern="0" dirty="0">
              <a:solidFill>
                <a:srgbClr val="FF0000"/>
              </a:solidFill>
              <a:latin typeface="Calibri"/>
            </a:endParaRPr>
          </a:p>
        </p:txBody>
      </p:sp>
      <p:sp>
        <p:nvSpPr>
          <p:cNvPr id="140347" name="テキスト ボックス 12"/>
          <p:cNvSpPr txBox="1">
            <a:spLocks noChangeArrowheads="1"/>
          </p:cNvSpPr>
          <p:nvPr/>
        </p:nvSpPr>
        <p:spPr bwMode="auto">
          <a:xfrm>
            <a:off x="107950" y="5867400"/>
            <a:ext cx="9313863" cy="609600"/>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rPr>
              <a:t>・東京都雇用対策協定に基づく事業計画を実施。</a:t>
            </a:r>
            <a:endParaRPr lang="en-US" altLang="ja-JP" sz="1100" b="0">
              <a:solidFill>
                <a:srgbClr val="000000"/>
              </a:solidFill>
            </a:endParaRPr>
          </a:p>
          <a:p>
            <a:pPr algn="l" eaLnBrk="1" hangingPunct="1">
              <a:spcBef>
                <a:spcPct val="0"/>
              </a:spcBef>
              <a:buFontTx/>
              <a:buNone/>
            </a:pPr>
            <a:r>
              <a:rPr lang="ja-JP" altLang="en-US" sz="1100" b="0">
                <a:solidFill>
                  <a:srgbClr val="000000"/>
                </a:solidFill>
              </a:rPr>
              <a:t>・ハローワークの職業紹介と地方公共団体の相談業務等を１か所で行う「利用者の視点に立っての一体的実施」を継続的に展開。</a:t>
            </a:r>
            <a:endParaRPr lang="en-US" altLang="ja-JP" sz="1100" b="0">
              <a:solidFill>
                <a:srgbClr val="000000"/>
              </a:solidFill>
            </a:endParaRPr>
          </a:p>
          <a:p>
            <a:pPr algn="l" eaLnBrk="1" hangingPunct="1">
              <a:spcBef>
                <a:spcPct val="0"/>
              </a:spcBef>
              <a:buFontTx/>
              <a:buNone/>
            </a:pPr>
            <a:r>
              <a:rPr lang="ja-JP" altLang="en-US" sz="1100" b="0">
                <a:solidFill>
                  <a:srgbClr val="000000"/>
                </a:solidFill>
              </a:rPr>
              <a:t>・地域の利便性向上を図るふるさとハローワークの運営</a:t>
            </a:r>
            <a:endParaRPr lang="en-US" altLang="ja-JP" sz="1100" b="0">
              <a:solidFill>
                <a:srgbClr val="000000"/>
              </a:solidFill>
            </a:endParaRPr>
          </a:p>
        </p:txBody>
      </p:sp>
    </p:spTree>
    <p:extLst>
      <p:ext uri="{BB962C8B-B14F-4D97-AF65-F5344CB8AC3E}">
        <p14:creationId xmlns:p14="http://schemas.microsoft.com/office/powerpoint/2010/main" val="2905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コンテンツ プレースホルダ 2"/>
          <p:cNvSpPr>
            <a:spLocks noGrp="1"/>
          </p:cNvSpPr>
          <p:nvPr>
            <p:ph idx="1"/>
          </p:nvPr>
        </p:nvSpPr>
        <p:spPr>
          <a:xfrm>
            <a:off x="4732338" y="293688"/>
            <a:ext cx="5021262" cy="6259512"/>
          </a:xfrm>
        </p:spPr>
        <p:txBody>
          <a:bodyPr/>
          <a:lstStyle/>
          <a:p>
            <a:pPr eaLnBrk="1" hangingPunct="1">
              <a:buFontTx/>
              <a:buNone/>
            </a:pPr>
            <a:endParaRPr lang="en-US" altLang="ja-JP" sz="2400" dirty="0" smtClean="0"/>
          </a:p>
          <a:p>
            <a:pPr eaLnBrk="1" hangingPunct="1">
              <a:buFontTx/>
              <a:buNone/>
            </a:pPr>
            <a:endParaRPr lang="ja-JP" altLang="en-US" dirty="0" smtClean="0"/>
          </a:p>
        </p:txBody>
      </p:sp>
      <p:grpSp>
        <p:nvGrpSpPr>
          <p:cNvPr id="141315" name="Group 101"/>
          <p:cNvGrpSpPr>
            <a:grpSpLocks/>
          </p:cNvGrpSpPr>
          <p:nvPr/>
        </p:nvGrpSpPr>
        <p:grpSpPr bwMode="auto">
          <a:xfrm>
            <a:off x="0" y="0"/>
            <a:ext cx="9802813" cy="284163"/>
            <a:chOff x="-6" y="96"/>
            <a:chExt cx="5701" cy="179"/>
          </a:xfrm>
        </p:grpSpPr>
        <p:sp>
          <p:nvSpPr>
            <p:cNvPr id="141432"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1433"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1434"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28" name="下矢印吹き出し 27"/>
          <p:cNvSpPr>
            <a:spLocks noChangeArrowheads="1"/>
          </p:cNvSpPr>
          <p:nvPr/>
        </p:nvSpPr>
        <p:spPr bwMode="auto">
          <a:xfrm>
            <a:off x="73025" y="369890"/>
            <a:ext cx="4660900" cy="4651373"/>
          </a:xfrm>
          <a:prstGeom prst="downArrowCallout">
            <a:avLst>
              <a:gd name="adj1" fmla="val 13500"/>
              <a:gd name="adj2" fmla="val 13653"/>
              <a:gd name="adj3" fmla="val 5242"/>
              <a:gd name="adj4" fmla="val 89023"/>
            </a:avLst>
          </a:prstGeom>
          <a:solidFill>
            <a:srgbClr val="CCFFFF"/>
          </a:solidFill>
          <a:ln w="25400" algn="ctr">
            <a:solidFill>
              <a:srgbClr val="D2A306"/>
            </a:solidFill>
            <a:miter lim="800000"/>
            <a:headEnd/>
            <a:tailEnd/>
          </a:ln>
        </p:spPr>
        <p:txBody>
          <a:bodyPr lIns="91428" tIns="45715" rIns="91428" bIns="45715"/>
          <a:lstStyle/>
          <a:p>
            <a:pPr algn="l">
              <a:spcBef>
                <a:spcPct val="0"/>
              </a:spcBef>
              <a:defRPr/>
            </a:pPr>
            <a:r>
              <a:rPr lang="ja-JP" altLang="en-US" sz="1400" dirty="0">
                <a:solidFill>
                  <a:srgbClr val="000000"/>
                </a:solidFill>
                <a:latin typeface="Arial"/>
                <a:ea typeface="ＭＳ Ｐゴシック"/>
              </a:rPr>
              <a:t>５　若者・子育て女性等に対する就職支援</a:t>
            </a:r>
            <a:endParaRPr lang="en-US" altLang="ja-JP" sz="1400" dirty="0">
              <a:solidFill>
                <a:srgbClr val="000000"/>
              </a:solidFill>
              <a:latin typeface="Arial"/>
              <a:ea typeface="ＭＳ Ｐゴシック"/>
            </a:endParaRPr>
          </a:p>
          <a:p>
            <a:pPr algn="l">
              <a:spcBef>
                <a:spcPct val="0"/>
              </a:spcBef>
              <a:defRPr/>
            </a:pPr>
            <a:r>
              <a:rPr lang="ja-JP" altLang="ja-JP" sz="1200" dirty="0">
                <a:solidFill>
                  <a:srgbClr val="000000"/>
                </a:solidFill>
                <a:latin typeface="Arial"/>
                <a:ea typeface="ＭＳ Ｐゴシック"/>
              </a:rPr>
              <a:t>（</a:t>
            </a:r>
            <a:r>
              <a:rPr lang="ja-JP" altLang="en-US" sz="1200" dirty="0">
                <a:solidFill>
                  <a:srgbClr val="000000"/>
                </a:solidFill>
                <a:latin typeface="Arial"/>
                <a:ea typeface="ＭＳ Ｐゴシック"/>
              </a:rPr>
              <a:t>１</a:t>
            </a:r>
            <a:r>
              <a:rPr lang="ja-JP" altLang="ja-JP" sz="1200" dirty="0">
                <a:solidFill>
                  <a:srgbClr val="000000"/>
                </a:solidFill>
                <a:latin typeface="Arial"/>
                <a:ea typeface="ＭＳ Ｐゴシック"/>
              </a:rPr>
              <a:t>）</a:t>
            </a:r>
            <a:r>
              <a:rPr lang="ja-JP" altLang="en-US" sz="1200" dirty="0" err="1">
                <a:solidFill>
                  <a:srgbClr val="000000"/>
                </a:solidFill>
                <a:latin typeface="Arial"/>
                <a:ea typeface="ＭＳ Ｐゴシック"/>
              </a:rPr>
              <a:t>わか</a:t>
            </a:r>
            <a:r>
              <a:rPr lang="ja-JP" altLang="en-US" sz="1200" dirty="0">
                <a:solidFill>
                  <a:srgbClr val="000000"/>
                </a:solidFill>
                <a:latin typeface="Arial"/>
                <a:ea typeface="ＭＳ Ｐゴシック"/>
              </a:rPr>
              <a:t>ものハローワークにおける就職支援</a:t>
            </a:r>
            <a:endParaRPr lang="en-US" altLang="ja-JP" sz="1200" dirty="0">
              <a:solidFill>
                <a:srgbClr val="000000"/>
              </a:solidFill>
              <a:latin typeface="Arial"/>
              <a:ea typeface="ＭＳ Ｐゴシック"/>
            </a:endParaRPr>
          </a:p>
          <a:p>
            <a:pPr marL="180953" algn="l">
              <a:spcBef>
                <a:spcPct val="0"/>
              </a:spcBef>
              <a:defRPr/>
            </a:pPr>
            <a:r>
              <a:rPr lang="ja-JP" altLang="en-US" sz="1400" b="0" dirty="0">
                <a:solidFill>
                  <a:srgbClr val="000000"/>
                </a:solidFill>
                <a:latin typeface="Arial"/>
                <a:ea typeface="ＭＳ Ｐゴシック"/>
              </a:rPr>
              <a:t>　</a:t>
            </a:r>
            <a:r>
              <a:rPr lang="ja-JP" altLang="en-US" sz="1300" b="0" dirty="0">
                <a:solidFill>
                  <a:srgbClr val="000000"/>
                </a:solidFill>
                <a:latin typeface="Arial"/>
                <a:ea typeface="ＭＳ Ｐゴシック"/>
              </a:rPr>
              <a:t>フリーターを始めとする若年者について、都内</a:t>
            </a:r>
            <a:r>
              <a:rPr lang="ja-JP" altLang="en-US" sz="1300" b="0" dirty="0" err="1">
                <a:solidFill>
                  <a:srgbClr val="000000"/>
                </a:solidFill>
                <a:latin typeface="Arial"/>
                <a:ea typeface="ＭＳ Ｐゴシック"/>
              </a:rPr>
              <a:t>わか</a:t>
            </a:r>
            <a:r>
              <a:rPr lang="ja-JP" altLang="en-US" sz="1300" b="0" dirty="0">
                <a:solidFill>
                  <a:srgbClr val="000000"/>
                </a:solidFill>
                <a:latin typeface="Arial"/>
                <a:ea typeface="ＭＳ Ｐゴシック"/>
              </a:rPr>
              <a:t>ものハロローワーク（渋谷・新宿・日暮里）及び各ハローワークのわかもの支援窓口において、担当者制による個別支援により、抱える課題に的確に対応したきめ細かい支援を実施　</a:t>
            </a:r>
            <a:endParaRPr lang="en-US" altLang="ja-JP" sz="1300" b="0" dirty="0">
              <a:solidFill>
                <a:srgbClr val="000000"/>
              </a:solidFill>
              <a:latin typeface="Arial"/>
              <a:ea typeface="ＭＳ Ｐゴシック"/>
            </a:endParaRPr>
          </a:p>
          <a:p>
            <a:pPr algn="l">
              <a:spcBef>
                <a:spcPct val="0"/>
              </a:spcBef>
              <a:defRPr/>
            </a:pPr>
            <a:endParaRPr lang="en-US" altLang="ja-JP" sz="1300" b="0" dirty="0">
              <a:solidFill>
                <a:srgbClr val="000000"/>
              </a:solidFill>
              <a:latin typeface="ＭＳ Ｐゴシック"/>
              <a:ea typeface="ＭＳ Ｐゴシック"/>
            </a:endParaRPr>
          </a:p>
          <a:p>
            <a:pPr algn="l">
              <a:spcBef>
                <a:spcPct val="0"/>
              </a:spcBef>
              <a:defRPr/>
            </a:pPr>
            <a:r>
              <a:rPr lang="ja-JP" altLang="en-US" sz="1300" b="0" dirty="0">
                <a:solidFill>
                  <a:srgbClr val="000000"/>
                </a:solidFill>
                <a:latin typeface="ＭＳ Ｐゴシック"/>
                <a:ea typeface="ＭＳ Ｐゴシック"/>
              </a:rPr>
              <a:t>＜平成２７年度　取組状況（４月から１月）＞</a:t>
            </a:r>
            <a:endParaRPr lang="en-US" altLang="ja-JP" sz="1300" b="0" dirty="0">
              <a:solidFill>
                <a:srgbClr val="000000"/>
              </a:solidFill>
              <a:latin typeface="ＭＳ Ｐゴシック"/>
              <a:ea typeface="ＭＳ Ｐゴシック"/>
            </a:endParaRPr>
          </a:p>
          <a:p>
            <a:pPr algn="l">
              <a:spcBef>
                <a:spcPct val="0"/>
              </a:spcBef>
              <a:defRPr/>
            </a:pPr>
            <a:r>
              <a:rPr lang="ja-JP" altLang="en-US" sz="1100" b="0" dirty="0">
                <a:solidFill>
                  <a:srgbClr val="000000"/>
                </a:solidFill>
                <a:latin typeface="ＭＳ Ｐゴシック"/>
                <a:ea typeface="ＭＳ Ｐゴシック"/>
              </a:rPr>
              <a:t>①　フリーター等の就職状況（*</a:t>
            </a:r>
            <a:r>
              <a:rPr lang="ja-JP" altLang="en-US" sz="900" b="0" dirty="0">
                <a:solidFill>
                  <a:srgbClr val="000000"/>
                </a:solidFill>
                <a:latin typeface="ＭＳ Ｐゴシック"/>
                <a:ea typeface="ＭＳ Ｐゴシック"/>
              </a:rPr>
              <a:t>数値は常用（フルタイム）を集計）　 </a:t>
            </a:r>
            <a:r>
              <a:rPr lang="en-US" altLang="ja-JP" sz="900" b="0" u="sng" dirty="0">
                <a:solidFill>
                  <a:srgbClr val="000000"/>
                </a:solidFill>
                <a:latin typeface="ＭＳ Ｐゴシック"/>
                <a:ea typeface="ＭＳ Ｐゴシック"/>
              </a:rPr>
              <a:t>※</a:t>
            </a:r>
            <a:r>
              <a:rPr lang="ja-JP" altLang="en-US" sz="900" b="0" u="sng" dirty="0">
                <a:solidFill>
                  <a:srgbClr val="000000"/>
                </a:solidFill>
                <a:latin typeface="ＭＳ Ｐゴシック"/>
                <a:ea typeface="ＭＳ Ｐゴシック"/>
              </a:rPr>
              <a:t>平成</a:t>
            </a:r>
            <a:r>
              <a:rPr lang="en-US" altLang="ja-JP" sz="900" b="0" u="sng" dirty="0">
                <a:solidFill>
                  <a:srgbClr val="000000"/>
                </a:solidFill>
                <a:latin typeface="ＭＳ Ｐゴシック"/>
                <a:ea typeface="ＭＳ Ｐゴシック"/>
              </a:rPr>
              <a:t>27</a:t>
            </a:r>
            <a:r>
              <a:rPr lang="ja-JP" altLang="en-US" sz="900" b="0" u="sng" dirty="0">
                <a:solidFill>
                  <a:srgbClr val="000000"/>
                </a:solidFill>
                <a:latin typeface="ＭＳ Ｐゴシック"/>
                <a:ea typeface="ＭＳ Ｐゴシック"/>
              </a:rPr>
              <a:t>年</a:t>
            </a:r>
            <a:r>
              <a:rPr lang="en-US" altLang="ja-JP" sz="900" b="0" u="sng" dirty="0">
                <a:solidFill>
                  <a:srgbClr val="000000"/>
                </a:solidFill>
                <a:latin typeface="ＭＳ Ｐゴシック"/>
                <a:ea typeface="ＭＳ Ｐゴシック"/>
              </a:rPr>
              <a:t>12</a:t>
            </a:r>
            <a:r>
              <a:rPr lang="ja-JP" altLang="en-US" sz="900" b="0" u="sng" dirty="0">
                <a:solidFill>
                  <a:srgbClr val="000000"/>
                </a:solidFill>
                <a:latin typeface="ＭＳ Ｐゴシック"/>
                <a:ea typeface="ＭＳ Ｐゴシック"/>
              </a:rPr>
              <a:t>月末</a:t>
            </a:r>
            <a:endParaRPr lang="en-US" altLang="ja-JP" sz="900" b="0" u="sng" dirty="0">
              <a:solidFill>
                <a:srgbClr val="000000"/>
              </a:solidFill>
              <a:latin typeface="ＭＳ Ｐゴシック"/>
              <a:ea typeface="ＭＳ Ｐゴシック"/>
            </a:endParaRPr>
          </a:p>
          <a:p>
            <a:pPr algn="l">
              <a:spcBef>
                <a:spcPct val="0"/>
              </a:spcBef>
              <a:defRPr/>
            </a:pPr>
            <a:endParaRPr lang="en-US" altLang="ja-JP" sz="1400" b="0" dirty="0">
              <a:solidFill>
                <a:srgbClr val="000000"/>
              </a:solidFill>
              <a:latin typeface="ＭＳ Ｐゴシック"/>
              <a:ea typeface="ＭＳ Ｐゴシック"/>
            </a:endParaRPr>
          </a:p>
          <a:p>
            <a:pPr algn="l">
              <a:spcBef>
                <a:spcPct val="0"/>
              </a:spcBef>
              <a:defRPr/>
            </a:pPr>
            <a:endParaRPr lang="en-US" altLang="ja-JP" sz="1400" b="0" dirty="0">
              <a:solidFill>
                <a:srgbClr val="000000"/>
              </a:solidFill>
              <a:latin typeface="ＭＳ Ｐゴシック"/>
              <a:ea typeface="ＭＳ Ｐゴシック"/>
            </a:endParaRPr>
          </a:p>
          <a:p>
            <a:pPr algn="l">
              <a:spcBef>
                <a:spcPct val="0"/>
              </a:spcBef>
              <a:defRPr/>
            </a:pPr>
            <a:endParaRPr lang="en-US" altLang="ja-JP" sz="1100" b="0" dirty="0">
              <a:solidFill>
                <a:srgbClr val="000000"/>
              </a:solidFill>
              <a:latin typeface="ＭＳ Ｐゴシック"/>
              <a:ea typeface="ＭＳ Ｐゴシック"/>
            </a:endParaRPr>
          </a:p>
          <a:p>
            <a:pPr algn="l">
              <a:spcBef>
                <a:spcPct val="0"/>
              </a:spcBef>
              <a:defRPr/>
            </a:pPr>
            <a:r>
              <a:rPr lang="ja-JP" altLang="en-US" sz="1100" b="0" dirty="0">
                <a:solidFill>
                  <a:srgbClr val="000000"/>
                </a:solidFill>
                <a:latin typeface="ＭＳ Ｐゴシック"/>
                <a:ea typeface="ＭＳ Ｐゴシック"/>
              </a:rPr>
              <a:t>②　都内</a:t>
            </a:r>
            <a:r>
              <a:rPr lang="ja-JP" altLang="en-US" sz="1100" b="0" dirty="0" err="1">
                <a:solidFill>
                  <a:srgbClr val="000000"/>
                </a:solidFill>
                <a:latin typeface="ＭＳ Ｐゴシック"/>
                <a:ea typeface="ＭＳ Ｐゴシック"/>
              </a:rPr>
              <a:t>わか</a:t>
            </a:r>
            <a:r>
              <a:rPr lang="ja-JP" altLang="en-US" sz="1100" b="0" dirty="0">
                <a:solidFill>
                  <a:srgbClr val="000000"/>
                </a:solidFill>
                <a:latin typeface="ＭＳ Ｐゴシック"/>
                <a:ea typeface="ＭＳ Ｐゴシック"/>
              </a:rPr>
              <a:t>ものハローワークでの就職支援（３施設合計</a:t>
            </a:r>
            <a:r>
              <a:rPr lang="en-US" altLang="ja-JP" sz="1100" b="0" dirty="0">
                <a:solidFill>
                  <a:srgbClr val="000000"/>
                </a:solidFill>
                <a:latin typeface="ＭＳ Ｐゴシック"/>
                <a:ea typeface="ＭＳ Ｐゴシック"/>
              </a:rPr>
              <a:t>)</a:t>
            </a:r>
            <a:r>
              <a:rPr lang="ja-JP" altLang="en-US" sz="1100" b="0" dirty="0">
                <a:solidFill>
                  <a:srgbClr val="000000"/>
                </a:solidFill>
                <a:latin typeface="ＭＳ Ｐゴシック"/>
                <a:ea typeface="ＭＳ Ｐゴシック"/>
              </a:rPr>
              <a:t>　　</a:t>
            </a:r>
            <a:endParaRPr lang="en-US" altLang="ja-JP" sz="1100" b="0" dirty="0">
              <a:solidFill>
                <a:srgbClr val="000000"/>
              </a:solidFill>
              <a:latin typeface="ＭＳ Ｐゴシック"/>
              <a:ea typeface="ＭＳ Ｐゴシック"/>
            </a:endParaRPr>
          </a:p>
          <a:p>
            <a:pPr algn="l">
              <a:spcBef>
                <a:spcPct val="0"/>
              </a:spcBef>
              <a:defRPr/>
            </a:pPr>
            <a:endParaRPr lang="en-US" altLang="ja-JP" sz="1100" b="0" dirty="0">
              <a:solidFill>
                <a:srgbClr val="000000"/>
              </a:solidFill>
              <a:latin typeface="ＭＳ Ｐゴシック"/>
              <a:ea typeface="ＭＳ Ｐゴシック"/>
            </a:endParaRPr>
          </a:p>
          <a:p>
            <a:pPr algn="l">
              <a:spcBef>
                <a:spcPct val="0"/>
              </a:spcBef>
              <a:defRPr/>
            </a:pPr>
            <a:endParaRPr lang="en-US" altLang="ja-JP" sz="1100" b="0" dirty="0">
              <a:solidFill>
                <a:srgbClr val="000000"/>
              </a:solidFill>
              <a:latin typeface="ＭＳ Ｐゴシック"/>
              <a:ea typeface="ＭＳ Ｐゴシック"/>
            </a:endParaRPr>
          </a:p>
          <a:p>
            <a:pPr algn="l">
              <a:spcBef>
                <a:spcPct val="0"/>
              </a:spcBef>
              <a:defRPr/>
            </a:pPr>
            <a:endParaRPr lang="en-US" altLang="ja-JP" sz="1400" b="0" dirty="0">
              <a:solidFill>
                <a:srgbClr val="000000"/>
              </a:solidFill>
              <a:latin typeface="ＭＳ Ｐゴシック"/>
              <a:ea typeface="ＭＳ Ｐゴシック"/>
            </a:endParaRPr>
          </a:p>
          <a:p>
            <a:pPr algn="l">
              <a:spcBef>
                <a:spcPct val="0"/>
              </a:spcBef>
              <a:defRPr/>
            </a:pPr>
            <a:endParaRPr lang="en-US" altLang="ja-JP" sz="800" b="0" dirty="0">
              <a:solidFill>
                <a:srgbClr val="000000"/>
              </a:solidFill>
              <a:latin typeface="ＭＳ Ｐゴシック"/>
              <a:ea typeface="ＭＳ Ｐゴシック"/>
            </a:endParaRPr>
          </a:p>
          <a:p>
            <a:pPr algn="l">
              <a:spcBef>
                <a:spcPct val="0"/>
              </a:spcBef>
              <a:defRPr/>
            </a:pPr>
            <a:r>
              <a:rPr lang="en-US" altLang="ja-JP" sz="1100" b="0" dirty="0">
                <a:solidFill>
                  <a:srgbClr val="000000"/>
                </a:solidFill>
                <a:latin typeface="ＭＳ Ｐゴシック"/>
                <a:ea typeface="ＭＳ Ｐゴシック"/>
              </a:rPr>
              <a:t>※</a:t>
            </a:r>
            <a:r>
              <a:rPr lang="ja-JP" altLang="en-US" sz="1100" b="0" dirty="0">
                <a:solidFill>
                  <a:srgbClr val="000000"/>
                </a:solidFill>
                <a:latin typeface="ＭＳ Ｐゴシック"/>
                <a:ea typeface="ＭＳ Ｐゴシック"/>
              </a:rPr>
              <a:t>　ジョブクラブ（就活応援塾）の開催状況と就職者数　（</a:t>
            </a:r>
            <a:r>
              <a:rPr lang="en-US" altLang="ja-JP" sz="1100" b="0" dirty="0">
                <a:solidFill>
                  <a:srgbClr val="000000"/>
                </a:solidFill>
                <a:latin typeface="ＭＳ Ｐゴシック"/>
                <a:ea typeface="ＭＳ Ｐゴシック"/>
              </a:rPr>
              <a:t>3</a:t>
            </a:r>
            <a:r>
              <a:rPr lang="ja-JP" altLang="en-US" sz="1100" b="0" dirty="0">
                <a:solidFill>
                  <a:srgbClr val="000000"/>
                </a:solidFill>
                <a:latin typeface="ＭＳ Ｐゴシック"/>
                <a:ea typeface="ＭＳ Ｐゴシック"/>
              </a:rPr>
              <a:t>施設合計）</a:t>
            </a:r>
            <a:endParaRPr lang="en-US" altLang="ja-JP" sz="1100" b="0" dirty="0">
              <a:solidFill>
                <a:srgbClr val="000000"/>
              </a:solidFill>
              <a:latin typeface="ＭＳ Ｐゴシック"/>
              <a:ea typeface="ＭＳ Ｐゴシック"/>
            </a:endParaRPr>
          </a:p>
          <a:p>
            <a:pPr algn="l">
              <a:spcBef>
                <a:spcPct val="0"/>
              </a:spcBef>
              <a:defRPr/>
            </a:pPr>
            <a:r>
              <a:rPr lang="ja-JP" altLang="en-US" sz="1400" b="0" dirty="0">
                <a:solidFill>
                  <a:srgbClr val="000000"/>
                </a:solidFill>
                <a:latin typeface="ＭＳ Ｐゴシック"/>
                <a:ea typeface="ＭＳ Ｐゴシック"/>
              </a:rPr>
              <a:t>　　　　　　　　　　　　　　　　　　　　　　　　　　　　　　　　</a:t>
            </a:r>
            <a:r>
              <a:rPr lang="ja-JP" altLang="en-US" sz="900" b="0" dirty="0">
                <a:solidFill>
                  <a:srgbClr val="000000"/>
                </a:solidFill>
                <a:latin typeface="ＭＳ Ｐゴシック"/>
                <a:ea typeface="ＭＳ Ｐゴシック"/>
              </a:rPr>
              <a:t>　　</a:t>
            </a:r>
            <a:endParaRPr lang="en-US" altLang="ja-JP" sz="900" b="0" dirty="0">
              <a:solidFill>
                <a:srgbClr val="000000"/>
              </a:solidFill>
              <a:latin typeface="ＭＳ Ｐゴシック"/>
              <a:ea typeface="ＭＳ Ｐゴシック"/>
            </a:endParaRPr>
          </a:p>
          <a:p>
            <a:pPr algn="l">
              <a:spcBef>
                <a:spcPct val="0"/>
              </a:spcBef>
              <a:defRPr/>
            </a:pPr>
            <a:endParaRPr lang="en-US" altLang="ja-JP" sz="1400" b="0" dirty="0">
              <a:solidFill>
                <a:srgbClr val="000000"/>
              </a:solidFill>
              <a:latin typeface="ＭＳ Ｐゴシック"/>
              <a:ea typeface="ＭＳ Ｐゴシック"/>
            </a:endParaRPr>
          </a:p>
          <a:p>
            <a:pPr algn="l">
              <a:spcBef>
                <a:spcPct val="0"/>
              </a:spcBef>
              <a:defRPr/>
            </a:pPr>
            <a:endParaRPr lang="en-US" altLang="ja-JP" sz="1200" b="0" dirty="0">
              <a:solidFill>
                <a:srgbClr val="000000"/>
              </a:solidFill>
              <a:latin typeface="ＭＳ Ｐゴシック"/>
              <a:ea typeface="ＭＳ Ｐゴシック"/>
            </a:endParaRPr>
          </a:p>
          <a:p>
            <a:pPr marL="274603" lvl="1" indent="-228571" algn="l">
              <a:spcBef>
                <a:spcPct val="0"/>
              </a:spcBef>
              <a:defRPr/>
            </a:pPr>
            <a:endParaRPr lang="en-US" altLang="ja-JP" sz="1200" b="0" dirty="0">
              <a:solidFill>
                <a:srgbClr val="000000"/>
              </a:solidFill>
              <a:latin typeface="ＭＳ Ｐゴシック"/>
              <a:ea typeface="ＭＳ Ｐゴシック"/>
            </a:endParaRPr>
          </a:p>
          <a:p>
            <a:pPr marL="274603" lvl="1" indent="-228571" algn="l">
              <a:spcBef>
                <a:spcPct val="0"/>
              </a:spcBef>
              <a:defRPr/>
            </a:pPr>
            <a:r>
              <a:rPr lang="ja-JP" altLang="en-US" sz="1200" b="0" dirty="0">
                <a:solidFill>
                  <a:srgbClr val="000000"/>
                </a:solidFill>
                <a:latin typeface="ＭＳ Ｐゴシック"/>
                <a:ea typeface="ＭＳ Ｐゴシック"/>
              </a:rPr>
              <a:t>　　　　</a:t>
            </a:r>
            <a:endParaRPr lang="en-US" altLang="ja-JP" sz="1200" b="0" dirty="0">
              <a:solidFill>
                <a:srgbClr val="000000"/>
              </a:solidFill>
              <a:latin typeface="ＭＳ Ｐゴシック"/>
              <a:ea typeface="ＭＳ Ｐゴシック"/>
            </a:endParaRPr>
          </a:p>
          <a:p>
            <a:pPr algn="l">
              <a:spcBef>
                <a:spcPct val="0"/>
              </a:spcBef>
              <a:defRPr/>
            </a:pPr>
            <a:endParaRPr lang="ja-JP" altLang="en-US" sz="1100" b="0" dirty="0">
              <a:solidFill>
                <a:srgbClr val="000000"/>
              </a:solidFill>
              <a:latin typeface="ＭＳ Ｐゴシック"/>
              <a:ea typeface="ＭＳ Ｐゴシック"/>
            </a:endParaRPr>
          </a:p>
        </p:txBody>
      </p:sp>
      <p:sp>
        <p:nvSpPr>
          <p:cNvPr id="30" name="正方形/長方形 29"/>
          <p:cNvSpPr/>
          <p:nvPr/>
        </p:nvSpPr>
        <p:spPr>
          <a:xfrm>
            <a:off x="111125" y="5037137"/>
            <a:ext cx="4662488" cy="1679575"/>
          </a:xfrm>
          <a:prstGeom prst="rect">
            <a:avLst/>
          </a:prstGeom>
          <a:solidFill>
            <a:srgbClr val="CCFFFF"/>
          </a:solidFill>
          <a:ln w="9525">
            <a:solidFill>
              <a:schemeClr val="tx1"/>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lgn="just">
              <a:spcBef>
                <a:spcPct val="0"/>
              </a:spcBef>
              <a:defRPr/>
            </a:pPr>
            <a:r>
              <a:rPr lang="ja-JP" altLang="en-US" sz="1100" b="0">
                <a:solidFill>
                  <a:srgbClr val="000000"/>
                </a:solidFill>
              </a:rPr>
              <a:t>・フリーター等に対する正規雇用化に向けた一貫した支援を引き続き実施する（</a:t>
            </a:r>
            <a:r>
              <a:rPr lang="en-US" altLang="ja-JP" sz="1100" b="0">
                <a:solidFill>
                  <a:srgbClr val="000000"/>
                </a:solidFill>
              </a:rPr>
              <a:t>『</a:t>
            </a:r>
            <a:r>
              <a:rPr lang="ja-JP" altLang="en-US" sz="1100" b="0">
                <a:solidFill>
                  <a:srgbClr val="000000"/>
                </a:solidFill>
              </a:rPr>
              <a:t>正社員集中化キャンペーン</a:t>
            </a:r>
            <a:r>
              <a:rPr lang="en-US" altLang="ja-JP" sz="1100" b="0">
                <a:solidFill>
                  <a:srgbClr val="000000"/>
                </a:solidFill>
              </a:rPr>
              <a:t>』</a:t>
            </a:r>
            <a:r>
              <a:rPr lang="ja-JP" altLang="en-US" sz="1100" b="0">
                <a:solidFill>
                  <a:srgbClr val="000000"/>
                </a:solidFill>
              </a:rPr>
              <a:t>の取組を加速）。</a:t>
            </a:r>
          </a:p>
          <a:p>
            <a:pPr algn="just">
              <a:spcBef>
                <a:spcPct val="0"/>
              </a:spcBef>
              <a:defRPr/>
            </a:pPr>
            <a:r>
              <a:rPr lang="ja-JP" altLang="en-US" sz="1100" b="0">
                <a:solidFill>
                  <a:srgbClr val="000000"/>
                </a:solidFill>
              </a:rPr>
              <a:t>・都内わかものハローワークにおいてはＳＮＳ（</a:t>
            </a:r>
            <a:r>
              <a:rPr lang="en-US" altLang="ja-JP" sz="1100" b="0">
                <a:solidFill>
                  <a:srgbClr val="000000"/>
                </a:solidFill>
              </a:rPr>
              <a:t>Facebook,LINE@)</a:t>
            </a:r>
            <a:r>
              <a:rPr lang="ja-JP" altLang="en-US" sz="1100" b="0">
                <a:solidFill>
                  <a:srgbClr val="000000"/>
                </a:solidFill>
              </a:rPr>
              <a:t>を活用した周知・広報を更に推進する。また、効果が上がっているジョブクラブ（就活応援塾）について、引き続きグループワークの手法を駆使しながら就職への意欲を喚起しつつ、支援を実施する。</a:t>
            </a:r>
          </a:p>
          <a:p>
            <a:pPr algn="just">
              <a:spcBef>
                <a:spcPct val="0"/>
              </a:spcBef>
              <a:defRPr/>
            </a:pPr>
            <a:r>
              <a:rPr lang="ja-JP" altLang="en-US" sz="1100" b="0">
                <a:solidFill>
                  <a:srgbClr val="000000"/>
                </a:solidFill>
              </a:rPr>
              <a:t>・わかものハローワーク３施設合同による就職面接会を開催するなど重点的なマッチングを図る。</a:t>
            </a:r>
          </a:p>
          <a:p>
            <a:pPr algn="just">
              <a:spcBef>
                <a:spcPct val="0"/>
              </a:spcBef>
              <a:defRPr/>
            </a:pPr>
            <a:r>
              <a:rPr lang="ja-JP" altLang="en-US" sz="1100" b="0">
                <a:solidFill>
                  <a:srgbClr val="000000"/>
                </a:solidFill>
              </a:rPr>
              <a:t>（２７年１２月実施：５夜連続面接会　企業９９社　参加者２７６名　採用３０名）</a:t>
            </a:r>
            <a:endParaRPr lang="en-US" altLang="ja-JP" sz="1100" b="0">
              <a:solidFill>
                <a:srgbClr val="000000"/>
              </a:solidFill>
            </a:endParaRPr>
          </a:p>
        </p:txBody>
      </p:sp>
      <p:graphicFrame>
        <p:nvGraphicFramePr>
          <p:cNvPr id="144520" name="Group 136"/>
          <p:cNvGraphicFramePr>
            <a:graphicFrameLocks noGrp="1"/>
          </p:cNvGraphicFramePr>
          <p:nvPr>
            <p:extLst>
              <p:ext uri="{D42A27DB-BD31-4B8C-83A1-F6EECF244321}">
                <p14:modId xmlns:p14="http://schemas.microsoft.com/office/powerpoint/2010/main" val="67983078"/>
              </p:ext>
            </p:extLst>
          </p:nvPr>
        </p:nvGraphicFramePr>
        <p:xfrm>
          <a:off x="609600" y="3876677"/>
          <a:ext cx="3375025" cy="508007"/>
        </p:xfrm>
        <a:graphic>
          <a:graphicData uri="http://schemas.openxmlformats.org/drawingml/2006/table">
            <a:tbl>
              <a:tblPr/>
              <a:tblGrid>
                <a:gridCol w="1125538"/>
                <a:gridCol w="1123950"/>
                <a:gridCol w="1125537"/>
              </a:tblGrid>
              <a:tr h="25255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開催回数</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修了者数</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就職者数</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544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３４回</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４９０名</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３０２名</a:t>
                      </a:r>
                    </a:p>
                  </a:txBody>
                  <a:tcPr marL="93172" marR="93172" marT="42461" marB="424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graphicFrame>
        <p:nvGraphicFramePr>
          <p:cNvPr id="144521" name="Group 137"/>
          <p:cNvGraphicFramePr>
            <a:graphicFrameLocks noGrp="1"/>
          </p:cNvGraphicFramePr>
          <p:nvPr>
            <p:extLst>
              <p:ext uri="{D42A27DB-BD31-4B8C-83A1-F6EECF244321}">
                <p14:modId xmlns:p14="http://schemas.microsoft.com/office/powerpoint/2010/main" val="684943752"/>
              </p:ext>
            </p:extLst>
          </p:nvPr>
        </p:nvGraphicFramePr>
        <p:xfrm>
          <a:off x="609600" y="3038477"/>
          <a:ext cx="3375025" cy="511176"/>
        </p:xfrm>
        <a:graphic>
          <a:graphicData uri="http://schemas.openxmlformats.org/drawingml/2006/table">
            <a:tbl>
              <a:tblPr/>
              <a:tblGrid>
                <a:gridCol w="1125538"/>
                <a:gridCol w="1123950"/>
                <a:gridCol w="1125537"/>
              </a:tblGrid>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新規求職者</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紹介数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紹介就職数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１３，１７３</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３９，１９８</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３，６５２</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graphicFrame>
        <p:nvGraphicFramePr>
          <p:cNvPr id="144522" name="Group 138"/>
          <p:cNvGraphicFramePr>
            <a:graphicFrameLocks noGrp="1"/>
          </p:cNvGraphicFramePr>
          <p:nvPr>
            <p:extLst>
              <p:ext uri="{D42A27DB-BD31-4B8C-83A1-F6EECF244321}">
                <p14:modId xmlns:p14="http://schemas.microsoft.com/office/powerpoint/2010/main" val="1152458430"/>
              </p:ext>
            </p:extLst>
          </p:nvPr>
        </p:nvGraphicFramePr>
        <p:xfrm>
          <a:off x="609600" y="2251077"/>
          <a:ext cx="3375025" cy="511176"/>
        </p:xfrm>
        <a:graphic>
          <a:graphicData uri="http://schemas.openxmlformats.org/drawingml/2006/table">
            <a:tbl>
              <a:tblPr/>
              <a:tblGrid>
                <a:gridCol w="1100138"/>
                <a:gridCol w="1149350"/>
                <a:gridCol w="1125537"/>
              </a:tblGrid>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目標件数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実績</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進捗率</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３７</a:t>
                      </a:r>
                      <a:r>
                        <a:rPr kumimoji="1" lang="en-US" altLang="ja-JP" sz="11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４６０</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２７</a:t>
                      </a:r>
                      <a:r>
                        <a:rPr kumimoji="1" lang="en-US" altLang="ja-JP" sz="11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３３１</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７３．０％</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r>
            </a:tbl>
          </a:graphicData>
        </a:graphic>
      </p:graphicFrame>
      <p:sp>
        <p:nvSpPr>
          <p:cNvPr id="43" name="下矢印吹き出し 42"/>
          <p:cNvSpPr/>
          <p:nvPr/>
        </p:nvSpPr>
        <p:spPr>
          <a:xfrm>
            <a:off x="5080000" y="374653"/>
            <a:ext cx="4549775" cy="4924424"/>
          </a:xfrm>
          <a:prstGeom prst="downArrowCallout">
            <a:avLst>
              <a:gd name="adj1" fmla="val 9638"/>
              <a:gd name="adj2" fmla="val 11348"/>
              <a:gd name="adj3" fmla="val 4503"/>
              <a:gd name="adj4" fmla="val 91435"/>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l">
              <a:spcBef>
                <a:spcPct val="0"/>
              </a:spcBef>
              <a:defRPr/>
            </a:pPr>
            <a:r>
              <a:rPr lang="ja-JP" altLang="ja-JP" sz="1200" dirty="0">
                <a:solidFill>
                  <a:srgbClr val="000000"/>
                </a:solidFill>
              </a:rPr>
              <a:t>（</a:t>
            </a:r>
            <a:r>
              <a:rPr lang="ja-JP" altLang="en-US" sz="1200" dirty="0">
                <a:solidFill>
                  <a:srgbClr val="000000"/>
                </a:solidFill>
              </a:rPr>
              <a:t>２</a:t>
            </a:r>
            <a:r>
              <a:rPr lang="ja-JP" altLang="ja-JP" sz="1200" dirty="0">
                <a:solidFill>
                  <a:srgbClr val="000000"/>
                </a:solidFill>
              </a:rPr>
              <a:t>）</a:t>
            </a:r>
            <a:r>
              <a:rPr lang="ja-JP" altLang="en-US" sz="1200" dirty="0">
                <a:solidFill>
                  <a:srgbClr val="000000"/>
                </a:solidFill>
              </a:rPr>
              <a:t>マザーズハローワークにおける就職支援</a:t>
            </a:r>
            <a:endParaRPr lang="ja-JP" altLang="ja-JP" sz="1200" dirty="0">
              <a:solidFill>
                <a:srgbClr val="000000"/>
              </a:solidFill>
            </a:endParaRPr>
          </a:p>
          <a:p>
            <a:pPr algn="l">
              <a:spcBef>
                <a:spcPct val="0"/>
              </a:spcBef>
              <a:defRPr/>
            </a:pPr>
            <a:r>
              <a:rPr lang="ja-JP" altLang="ja-JP" sz="1300" b="0" dirty="0">
                <a:solidFill>
                  <a:srgbClr val="000000"/>
                </a:solidFill>
              </a:rPr>
              <a:t>　</a:t>
            </a:r>
            <a:r>
              <a:rPr lang="ja-JP" altLang="en-US" sz="1300" b="0" dirty="0">
                <a:solidFill>
                  <a:srgbClr val="000000"/>
                </a:solidFill>
              </a:rPr>
              <a:t>マザーズハローワーク（渋谷・日暮里・立川）及び</a:t>
            </a:r>
            <a:r>
              <a:rPr lang="ja-JP" altLang="en-US" sz="1300" b="0" dirty="0" smtClean="0">
                <a:solidFill>
                  <a:srgbClr val="000000"/>
                </a:solidFill>
              </a:rPr>
              <a:t>６か所</a:t>
            </a:r>
            <a:r>
              <a:rPr lang="ja-JP" altLang="en-US" sz="1300" b="0" dirty="0">
                <a:solidFill>
                  <a:srgbClr val="000000"/>
                </a:solidFill>
              </a:rPr>
              <a:t>のマザーズコーナーにおける担当者制によるきめ細かい職業相談を行う中で、個々の求職者の置かれている状況に応じた就職実現プランを策定し、早期就職を目指した就職支援を</a:t>
            </a:r>
            <a:r>
              <a:rPr lang="ja-JP" altLang="ja-JP" sz="1300" b="0" dirty="0">
                <a:solidFill>
                  <a:srgbClr val="000000"/>
                </a:solidFill>
              </a:rPr>
              <a:t>実施</a:t>
            </a:r>
            <a:endParaRPr lang="en-US" altLang="ja-JP" sz="1000" b="0" dirty="0">
              <a:solidFill>
                <a:srgbClr val="000000"/>
              </a:solidFill>
            </a:endParaRPr>
          </a:p>
          <a:p>
            <a:pPr algn="l">
              <a:lnSpc>
                <a:spcPts val="1300"/>
              </a:lnSpc>
              <a:spcBef>
                <a:spcPct val="0"/>
              </a:spcBef>
              <a:defRPr/>
            </a:pPr>
            <a:r>
              <a:rPr lang="ja-JP" altLang="en-US" sz="1200" b="0" dirty="0">
                <a:solidFill>
                  <a:srgbClr val="000000"/>
                </a:solidFill>
              </a:rPr>
              <a:t>＜平成２７年度　取組状況（４月から１月）＞　</a:t>
            </a: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lnSpc>
                <a:spcPts val="1400"/>
              </a:lnSpc>
              <a:spcBef>
                <a:spcPct val="0"/>
              </a:spcBef>
              <a:defRPr/>
            </a:pPr>
            <a:endParaRPr lang="en-US" altLang="ja-JP" sz="1200" b="0" dirty="0">
              <a:solidFill>
                <a:srgbClr val="000000"/>
              </a:solidFill>
            </a:endParaRPr>
          </a:p>
          <a:p>
            <a:pPr algn="l">
              <a:spcBef>
                <a:spcPct val="0"/>
              </a:spcBef>
              <a:defRPr/>
            </a:pPr>
            <a:r>
              <a:rPr lang="ja-JP" altLang="en-US" sz="1200" b="0" dirty="0">
                <a:solidFill>
                  <a:srgbClr val="000000"/>
                </a:solidFill>
              </a:rPr>
              <a:t>＜平成２７年度　マザーズセミナー実施状況（４月から１月）＞</a:t>
            </a:r>
          </a:p>
        </p:txBody>
      </p:sp>
      <p:sp>
        <p:nvSpPr>
          <p:cNvPr id="45" name="正方形/長方形 44"/>
          <p:cNvSpPr/>
          <p:nvPr/>
        </p:nvSpPr>
        <p:spPr>
          <a:xfrm>
            <a:off x="5105400" y="5370512"/>
            <a:ext cx="4495800" cy="1138238"/>
          </a:xfrm>
          <a:prstGeom prst="rect">
            <a:avLst/>
          </a:prstGeom>
          <a:solidFill>
            <a:srgbClr val="CCFFFF"/>
          </a:solidFill>
          <a:ln w="9525">
            <a:solidFill>
              <a:schemeClr val="tx1"/>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lgn="l">
              <a:spcBef>
                <a:spcPct val="0"/>
              </a:spcBef>
              <a:defRPr/>
            </a:pPr>
            <a:r>
              <a:rPr lang="ja-JP" altLang="en-US" sz="1100" b="0" dirty="0">
                <a:solidFill>
                  <a:srgbClr val="000000"/>
                </a:solidFill>
              </a:rPr>
              <a:t>・マザーズハローワークにおいては、より一層の利用者拡大を図るため、ＳＮＳや動画等を活用するなど周知・広報を更に推進する。</a:t>
            </a:r>
          </a:p>
          <a:p>
            <a:pPr algn="l">
              <a:spcBef>
                <a:spcPct val="0"/>
              </a:spcBef>
              <a:defRPr/>
            </a:pPr>
            <a:r>
              <a:rPr lang="ja-JP" altLang="en-US" sz="1100" b="0" dirty="0">
                <a:solidFill>
                  <a:srgbClr val="000000"/>
                </a:solidFill>
              </a:rPr>
              <a:t>・引き続き、求職者のニーズに合わせたきめ細かな職業相談の実施、託児付各種セミナー（ＰＣ・ビジネスマナー等）の実施、区市町村と連携した出張セミナー及び保育関連情報提供の充実等を図る。</a:t>
            </a:r>
          </a:p>
          <a:p>
            <a:pPr algn="l">
              <a:spcBef>
                <a:spcPct val="0"/>
              </a:spcBef>
              <a:defRPr/>
            </a:pPr>
            <a:r>
              <a:rPr lang="ja-JP" altLang="en-US" sz="1100" b="0" dirty="0">
                <a:solidFill>
                  <a:srgbClr val="000000"/>
                </a:solidFill>
              </a:rPr>
              <a:t>・ひとり親への就職支援の強化を図る。（ＮＰＯ法人・自治体との連携）</a:t>
            </a:r>
          </a:p>
        </p:txBody>
      </p:sp>
      <p:graphicFrame>
        <p:nvGraphicFramePr>
          <p:cNvPr id="144523" name="Group 139"/>
          <p:cNvGraphicFramePr>
            <a:graphicFrameLocks noGrp="1"/>
          </p:cNvGraphicFramePr>
          <p:nvPr>
            <p:extLst>
              <p:ext uri="{D42A27DB-BD31-4B8C-83A1-F6EECF244321}">
                <p14:modId xmlns:p14="http://schemas.microsoft.com/office/powerpoint/2010/main" val="2654708935"/>
              </p:ext>
            </p:extLst>
          </p:nvPr>
        </p:nvGraphicFramePr>
        <p:xfrm>
          <a:off x="5667375" y="2354265"/>
          <a:ext cx="3375025" cy="511176"/>
        </p:xfrm>
        <a:graphic>
          <a:graphicData uri="http://schemas.openxmlformats.org/drawingml/2006/table">
            <a:tbl>
              <a:tblPr/>
              <a:tblGrid>
                <a:gridCol w="1100138"/>
                <a:gridCol w="1149350"/>
                <a:gridCol w="1125537"/>
              </a:tblGrid>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就職目標数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上半期実績</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進捗率</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４，９０３</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４，５８６</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９３．５％</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44524" name="Group 140"/>
          <p:cNvGraphicFramePr>
            <a:graphicFrameLocks noGrp="1"/>
          </p:cNvGraphicFramePr>
          <p:nvPr>
            <p:extLst>
              <p:ext uri="{D42A27DB-BD31-4B8C-83A1-F6EECF244321}">
                <p14:modId xmlns:p14="http://schemas.microsoft.com/office/powerpoint/2010/main" val="2159295769"/>
              </p:ext>
            </p:extLst>
          </p:nvPr>
        </p:nvGraphicFramePr>
        <p:xfrm>
          <a:off x="5667375" y="1646240"/>
          <a:ext cx="3375025" cy="595313"/>
        </p:xfrm>
        <a:graphic>
          <a:graphicData uri="http://schemas.openxmlformats.org/drawingml/2006/table">
            <a:tbl>
              <a:tblPr/>
              <a:tblGrid>
                <a:gridCol w="1125538"/>
                <a:gridCol w="1125537"/>
                <a:gridCol w="1123950"/>
              </a:tblGrid>
              <a:tr h="33972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担当者制による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支援対象者目標数</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実績</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進捗率</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５，６００</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４，９７５</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８８．８％</a:t>
                      </a:r>
                    </a:p>
                  </a:txBody>
                  <a:tcPr marL="93172" marR="93172" marT="42484" marB="424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graphicFrame>
        <p:nvGraphicFramePr>
          <p:cNvPr id="144519" name="Group 135"/>
          <p:cNvGraphicFramePr>
            <a:graphicFrameLocks noGrp="1"/>
          </p:cNvGraphicFramePr>
          <p:nvPr>
            <p:extLst>
              <p:ext uri="{D42A27DB-BD31-4B8C-83A1-F6EECF244321}">
                <p14:modId xmlns:p14="http://schemas.microsoft.com/office/powerpoint/2010/main" val="3207772291"/>
              </p:ext>
            </p:extLst>
          </p:nvPr>
        </p:nvGraphicFramePr>
        <p:xfrm>
          <a:off x="5337175" y="3322640"/>
          <a:ext cx="4035425" cy="1441448"/>
        </p:xfrm>
        <a:graphic>
          <a:graphicData uri="http://schemas.openxmlformats.org/drawingml/2006/table">
            <a:tbl>
              <a:tblPr/>
              <a:tblGrid>
                <a:gridCol w="1836738"/>
                <a:gridCol w="804862"/>
                <a:gridCol w="587375"/>
                <a:gridCol w="806450"/>
              </a:tblGrid>
              <a:tr h="22701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700" b="1" i="0" u="none" strike="noStrike" cap="none" normalizeH="0" baseline="0" smtClean="0">
                          <a:ln>
                            <a:noFill/>
                          </a:ln>
                          <a:solidFill>
                            <a:schemeClr val="tx1"/>
                          </a:solidFill>
                          <a:effectLst/>
                          <a:latin typeface="Arial" pitchFamily="34" charset="0"/>
                          <a:ea typeface="ＤＨＰ平成明朝体W7" pitchFamily="18" charset="-128"/>
                        </a:rPr>
                        <a:t>セミナー名称</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700" b="1" i="0" u="none" strike="noStrike" cap="none" normalizeH="0" baseline="0" smtClean="0">
                          <a:ln>
                            <a:noFill/>
                          </a:ln>
                          <a:solidFill>
                            <a:schemeClr val="tx1"/>
                          </a:solidFill>
                          <a:effectLst/>
                          <a:latin typeface="Arial" pitchFamily="34" charset="0"/>
                          <a:ea typeface="ＤＨＰ平成明朝体W7" pitchFamily="18" charset="-128"/>
                        </a:rPr>
                        <a:t>実施回数</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700" b="1" i="0" u="none" strike="noStrike" cap="none" normalizeH="0" baseline="0" smtClean="0">
                          <a:ln>
                            <a:noFill/>
                          </a:ln>
                          <a:solidFill>
                            <a:schemeClr val="tx1"/>
                          </a:solidFill>
                          <a:effectLst/>
                          <a:latin typeface="Arial" pitchFamily="34" charset="0"/>
                          <a:ea typeface="ＤＨＰ平成明朝体W7" pitchFamily="18" charset="-128"/>
                        </a:rPr>
                        <a:t>受講者数</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700" b="1" i="0" u="none" strike="noStrike" cap="none" normalizeH="0" baseline="0" smtClean="0">
                          <a:ln>
                            <a:noFill/>
                          </a:ln>
                          <a:solidFill>
                            <a:schemeClr val="tx1"/>
                          </a:solidFill>
                          <a:effectLst/>
                          <a:latin typeface="Arial" pitchFamily="34" charset="0"/>
                          <a:ea typeface="ＤＨＰ平成明朝体W7" pitchFamily="18" charset="-128"/>
                        </a:rPr>
                        <a:t>託児利用者数</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solidFill>
                  </a:tcPr>
                </a:tc>
              </a:tr>
              <a:tr h="2428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面接対策セミナー</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２０</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２０７</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８５</a:t>
                      </a:r>
                      <a:endParaRPr kumimoji="1" lang="en-US" altLang="ja-JP" sz="800" b="0" i="0" u="none" strike="noStrike" cap="none" normalizeH="0" baseline="0" smtClean="0">
                        <a:ln>
                          <a:noFill/>
                        </a:ln>
                        <a:solidFill>
                          <a:schemeClr val="tx1"/>
                        </a:solidFill>
                        <a:effectLst/>
                        <a:latin typeface="Arial" pitchFamily="34" charset="0"/>
                        <a:ea typeface="ＤＨＰ平成明朝体W7" pitchFamily="18" charset="-128"/>
                      </a:endParaRP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r>
              <a:tr h="2428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応募書類対策セミナー</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３０</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３４２</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１０７</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r>
              <a:tr h="2428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再就職準備セミナー</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９６</a:t>
                      </a:r>
                      <a:endParaRPr kumimoji="1" lang="en-US" altLang="ja-JP" sz="800" b="0" i="0" u="none" strike="noStrike" cap="none" normalizeH="0" baseline="0" smtClean="0">
                        <a:ln>
                          <a:noFill/>
                        </a:ln>
                        <a:solidFill>
                          <a:schemeClr val="tx1"/>
                        </a:solidFill>
                        <a:effectLst/>
                        <a:latin typeface="Arial" pitchFamily="34" charset="0"/>
                        <a:ea typeface="ＤＨＰ平成明朝体W7" pitchFamily="18" charset="-128"/>
                      </a:endParaRP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９９７</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２７８</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r>
              <a:tr h="2428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ＰＣ講習セミナー</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４１</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５２０</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２２７</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r>
              <a:tr h="2428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ビジネスマナー</a:t>
                      </a:r>
                      <a:r>
                        <a:rPr kumimoji="1" lang="en-US" altLang="ja-JP" sz="700" b="0" i="0" u="none" strike="noStrike" cap="none" normalizeH="0" baseline="0" smtClean="0">
                          <a:ln>
                            <a:noFill/>
                          </a:ln>
                          <a:solidFill>
                            <a:schemeClr val="tx1"/>
                          </a:solidFill>
                          <a:effectLst/>
                          <a:latin typeface="Arial" pitchFamily="34" charset="0"/>
                          <a:ea typeface="ＤＨＰ平成明朝体W7" pitchFamily="18" charset="-128"/>
                        </a:rPr>
                        <a:t>&amp;</a:t>
                      </a:r>
                      <a:r>
                        <a:rPr kumimoji="1" lang="ja-JP" altLang="en-US" sz="700" b="0" i="0" u="none" strike="noStrike" cap="none" normalizeH="0" baseline="0" smtClean="0">
                          <a:ln>
                            <a:noFill/>
                          </a:ln>
                          <a:solidFill>
                            <a:schemeClr val="tx1"/>
                          </a:solidFill>
                          <a:effectLst/>
                          <a:latin typeface="Arial" pitchFamily="34" charset="0"/>
                          <a:ea typeface="ＤＨＰ平成明朝体W7" pitchFamily="18" charset="-128"/>
                        </a:rPr>
                        <a:t>メイクアップセミナー</a:t>
                      </a:r>
                    </a:p>
                  </a:txBody>
                  <a:tcPr marL="93172" marR="93172" marT="42484" marB="42484" anchor="ctr" horzOverflow="overflow">
                    <a:lnL w="12700" cap="flat" cmpd="sng" algn="ctr">
                      <a:solidFill>
                        <a:srgbClr val="E78A5C"/>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１５</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pitchFamily="34" charset="0"/>
                          <a:ea typeface="ＤＨＰ平成明朝体W7" pitchFamily="18" charset="-128"/>
                        </a:rPr>
                        <a:t>２１１</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FCE189"/>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pitchFamily="34" charset="0"/>
                          <a:ea typeface="ＤＨＰ平成明朝体W7" pitchFamily="18" charset="-128"/>
                        </a:rPr>
                        <a:t>７９</a:t>
                      </a:r>
                    </a:p>
                  </a:txBody>
                  <a:tcPr marL="93172" marR="93172" marT="42484" marB="42484" anchor="ctr" horzOverflow="overflow">
                    <a:lnL w="12700" cap="flat" cmpd="sng" algn="ctr">
                      <a:solidFill>
                        <a:srgbClr val="FCE189"/>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r>
            </a:tbl>
          </a:graphicData>
        </a:graphic>
      </p:graphicFrame>
      <p:sp>
        <p:nvSpPr>
          <p:cNvPr id="19"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14</a:t>
            </a:r>
            <a:r>
              <a:rPr lang="ja-JP" altLang="en-US" sz="1200" b="0" kern="0" dirty="0" smtClean="0">
                <a:solidFill>
                  <a:srgbClr val="000000"/>
                </a:solidFill>
              </a:rPr>
              <a:t>－</a:t>
            </a:r>
            <a:endParaRPr lang="ja-JP" altLang="en-US" sz="1200" b="0" kern="0" dirty="0">
              <a:solidFill>
                <a:srgbClr val="000000"/>
              </a:solidFill>
            </a:endParaRPr>
          </a:p>
        </p:txBody>
      </p:sp>
      <p:sp>
        <p:nvSpPr>
          <p:cNvPr id="25" name="角丸四角形 24"/>
          <p:cNvSpPr/>
          <p:nvPr/>
        </p:nvSpPr>
        <p:spPr>
          <a:xfrm>
            <a:off x="149225" y="4843462"/>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継続的な取組</a:t>
            </a:r>
            <a:endParaRPr lang="en-US" altLang="ja-JP" sz="1100" b="0" dirty="0">
              <a:solidFill>
                <a:srgbClr val="000000"/>
              </a:solidFill>
            </a:endParaRPr>
          </a:p>
        </p:txBody>
      </p:sp>
      <p:sp>
        <p:nvSpPr>
          <p:cNvPr id="27" name="角丸四角形 26"/>
          <p:cNvSpPr/>
          <p:nvPr/>
        </p:nvSpPr>
        <p:spPr>
          <a:xfrm>
            <a:off x="5164138" y="5176837"/>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継続的な取組</a:t>
            </a:r>
            <a:endParaRPr lang="en-US" altLang="ja-JP" sz="1100" b="0" dirty="0">
              <a:solidFill>
                <a:srgbClr val="000000"/>
              </a:solidFill>
            </a:endParaRPr>
          </a:p>
        </p:txBody>
      </p:sp>
    </p:spTree>
    <p:extLst>
      <p:ext uri="{BB962C8B-B14F-4D97-AF65-F5344CB8AC3E}">
        <p14:creationId xmlns:p14="http://schemas.microsoft.com/office/powerpoint/2010/main" val="4085400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0200" y="533400"/>
            <a:ext cx="9318625" cy="6154738"/>
          </a:xfrm>
          <a:prstGeom prst="roundRect">
            <a:avLst>
              <a:gd name="adj" fmla="val 4626"/>
            </a:avLst>
          </a:prstGeom>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lgn="l">
              <a:spcBef>
                <a:spcPct val="0"/>
              </a:spcBef>
              <a:defRPr/>
            </a:pPr>
            <a:endParaRPr lang="en-US" altLang="ja-JP" sz="1100" b="0" dirty="0">
              <a:solidFill>
                <a:srgbClr val="000000"/>
              </a:solidFill>
              <a:latin typeface="ＭＳ Ｐゴシック"/>
            </a:endParaRPr>
          </a:p>
          <a:p>
            <a:pPr algn="l">
              <a:spcBef>
                <a:spcPct val="0"/>
              </a:spcBef>
              <a:defRPr/>
            </a:pPr>
            <a:endParaRPr lang="en-US" altLang="ja-JP" sz="1100" b="0" dirty="0">
              <a:solidFill>
                <a:srgbClr val="000000"/>
              </a:solidFill>
              <a:latin typeface="ＭＳ Ｐゴシック"/>
            </a:endParaRPr>
          </a:p>
          <a:p>
            <a:pPr algn="l">
              <a:spcBef>
                <a:spcPct val="0"/>
              </a:spcBef>
              <a:defRPr/>
            </a:pPr>
            <a:endParaRPr lang="en-US" altLang="ja-JP" sz="1100" b="0" dirty="0">
              <a:solidFill>
                <a:srgbClr val="000000"/>
              </a:solidFill>
              <a:latin typeface="ＭＳ Ｐゴシック"/>
            </a:endParaRPr>
          </a:p>
          <a:p>
            <a:pPr algn="l">
              <a:spcBef>
                <a:spcPct val="0"/>
              </a:spcBef>
              <a:defRPr/>
            </a:pPr>
            <a:endParaRPr lang="en-US" altLang="ja-JP" sz="1100" b="0" dirty="0">
              <a:solidFill>
                <a:srgbClr val="000000"/>
              </a:solidFill>
              <a:latin typeface="ＭＳ Ｐゴシック"/>
            </a:endParaRPr>
          </a:p>
          <a:p>
            <a:pPr algn="just">
              <a:spcBef>
                <a:spcPct val="0"/>
              </a:spcBef>
              <a:defRPr/>
            </a:pPr>
            <a:endParaRPr lang="en-US" altLang="ja-JP" sz="1100" b="0" dirty="0">
              <a:solidFill>
                <a:srgbClr val="000000"/>
              </a:solidFill>
              <a:latin typeface="ＭＳ Ｐゴシック"/>
            </a:endParaRPr>
          </a:p>
          <a:p>
            <a:pPr algn="l">
              <a:spcBef>
                <a:spcPct val="0"/>
              </a:spcBef>
              <a:defRPr/>
            </a:pPr>
            <a:endParaRPr lang="ja-JP" altLang="en-US" sz="1100" b="0" dirty="0">
              <a:solidFill>
                <a:srgbClr val="000000"/>
              </a:solidFill>
              <a:latin typeface="ＭＳ Ｐゴシック"/>
            </a:endParaRPr>
          </a:p>
        </p:txBody>
      </p:sp>
      <p:grpSp>
        <p:nvGrpSpPr>
          <p:cNvPr id="142339" name="Group 194"/>
          <p:cNvGrpSpPr>
            <a:grpSpLocks/>
          </p:cNvGrpSpPr>
          <p:nvPr/>
        </p:nvGrpSpPr>
        <p:grpSpPr bwMode="auto">
          <a:xfrm>
            <a:off x="0" y="0"/>
            <a:ext cx="9802813" cy="284163"/>
            <a:chOff x="-6" y="96"/>
            <a:chExt cx="5701" cy="179"/>
          </a:xfrm>
        </p:grpSpPr>
        <p:sp>
          <p:nvSpPr>
            <p:cNvPr id="142426"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2427"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2428"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graphicFrame>
        <p:nvGraphicFramePr>
          <p:cNvPr id="146529" name="Group 97"/>
          <p:cNvGraphicFramePr>
            <a:graphicFrameLocks noGrp="1"/>
          </p:cNvGraphicFramePr>
          <p:nvPr/>
        </p:nvGraphicFramePr>
        <p:xfrm>
          <a:off x="5548313" y="4616450"/>
          <a:ext cx="3887787" cy="2032000"/>
        </p:xfrm>
        <a:graphic>
          <a:graphicData uri="http://schemas.openxmlformats.org/drawingml/2006/table">
            <a:tbl>
              <a:tblPr/>
              <a:tblGrid>
                <a:gridCol w="1497012"/>
                <a:gridCol w="2390775"/>
              </a:tblGrid>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ハローワーク</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E1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設置施設（マザーズ）</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E1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渋　谷</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マザーズハローワーク東京</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足　立</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マザーズハローワーク日暮里</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立　川</a:t>
                      </a:r>
                      <a:endPar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マザーズハローワーク立川</a:t>
                      </a:r>
                      <a:endPar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大　森</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池　袋</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木　場</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八王子</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町　田</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府　中</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215867"/>
                          </a:solidFill>
                          <a:effectLst/>
                          <a:latin typeface="ＤＦ平成ゴシック体W5" pitchFamily="49" charset="-128"/>
                          <a:ea typeface="ＤＨＰ平成明朝体W7" pitchFamily="18" charset="-128"/>
                        </a:rPr>
                        <a:t>マザーズコーナー</a:t>
                      </a: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FF"/>
                    </a:solidFill>
                  </a:tcPr>
                </a:tc>
              </a:tr>
            </a:tbl>
          </a:graphicData>
        </a:graphic>
      </p:graphicFrame>
      <p:sp>
        <p:nvSpPr>
          <p:cNvPr id="142375" name="テキスト ボックス 1"/>
          <p:cNvSpPr txBox="1">
            <a:spLocks noChangeArrowheads="1"/>
          </p:cNvSpPr>
          <p:nvPr/>
        </p:nvSpPr>
        <p:spPr bwMode="auto">
          <a:xfrm>
            <a:off x="5562600" y="4310063"/>
            <a:ext cx="3429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100">
                <a:solidFill>
                  <a:srgbClr val="000000"/>
                </a:solidFill>
                <a:latin typeface="ＭＳ Ｐゴシック" pitchFamily="50" charset="-128"/>
              </a:rPr>
              <a:t>東京労働局　マザーズ事業設置施設</a:t>
            </a:r>
          </a:p>
        </p:txBody>
      </p:sp>
      <p:sp>
        <p:nvSpPr>
          <p:cNvPr id="6" name="角丸四角形 5"/>
          <p:cNvSpPr/>
          <p:nvPr/>
        </p:nvSpPr>
        <p:spPr>
          <a:xfrm>
            <a:off x="1511300" y="361950"/>
            <a:ext cx="6565900" cy="40005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lIns="35995" tIns="17998" rIns="35995" bIns="17998" anchor="ctr"/>
          <a:lstStyle/>
          <a:p>
            <a:pPr>
              <a:spcBef>
                <a:spcPct val="0"/>
              </a:spcBef>
              <a:defRPr/>
            </a:pPr>
            <a:r>
              <a:rPr lang="ja-JP" altLang="en-US" sz="2000" b="0" dirty="0" err="1">
                <a:solidFill>
                  <a:srgbClr val="000000"/>
                </a:solidFill>
                <a:latin typeface="HGPｺﾞｼｯｸE" pitchFamily="50" charset="-128"/>
                <a:ea typeface="HGPｺﾞｼｯｸE" pitchFamily="50" charset="-128"/>
              </a:rPr>
              <a:t>わか</a:t>
            </a:r>
            <a:r>
              <a:rPr lang="ja-JP" altLang="en-US" sz="2000" b="0" dirty="0">
                <a:solidFill>
                  <a:srgbClr val="000000"/>
                </a:solidFill>
                <a:latin typeface="HGPｺﾞｼｯｸE" pitchFamily="50" charset="-128"/>
                <a:ea typeface="HGPｺﾞｼｯｸE" pitchFamily="50" charset="-128"/>
              </a:rPr>
              <a:t>ものハローワーク・マザーズハローワーク</a:t>
            </a:r>
          </a:p>
        </p:txBody>
      </p:sp>
      <p:sp>
        <p:nvSpPr>
          <p:cNvPr id="36"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15</a:t>
            </a:r>
            <a:r>
              <a:rPr lang="ja-JP" altLang="en-US" sz="1200" b="0" kern="0" dirty="0" smtClean="0">
                <a:solidFill>
                  <a:srgbClr val="000000"/>
                </a:solidFill>
              </a:rPr>
              <a:t>－</a:t>
            </a:r>
            <a:endParaRPr lang="ja-JP" altLang="en-US" sz="1200" b="0" kern="0" dirty="0">
              <a:solidFill>
                <a:srgbClr val="000000"/>
              </a:solidFill>
            </a:endParaRPr>
          </a:p>
        </p:txBody>
      </p:sp>
      <p:pic>
        <p:nvPicPr>
          <p:cNvPr id="142378" name="図 17" descr="応募書類ｺｰﾅ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3716338"/>
            <a:ext cx="7921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正方形/長方形 81"/>
          <p:cNvSpPr>
            <a:spLocks/>
          </p:cNvSpPr>
          <p:nvPr/>
        </p:nvSpPr>
        <p:spPr>
          <a:xfrm>
            <a:off x="660400" y="1671638"/>
            <a:ext cx="3095625" cy="199231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defTabSz="914284">
              <a:spcBef>
                <a:spcPct val="0"/>
              </a:spcBef>
              <a:defRPr/>
            </a:pPr>
            <a:endParaRPr lang="ja-JP" altLang="en-US" sz="1000" dirty="0">
              <a:solidFill>
                <a:srgbClr val="002060"/>
              </a:solidFill>
              <a:ea typeface="メイリオ" pitchFamily="50" charset="-128"/>
              <a:cs typeface="ＤＨＰ平成ゴシックW5"/>
            </a:endParaRPr>
          </a:p>
        </p:txBody>
      </p:sp>
      <p:sp>
        <p:nvSpPr>
          <p:cNvPr id="83" name="正方形/長方形 82"/>
          <p:cNvSpPr>
            <a:spLocks noChangeAspect="1"/>
          </p:cNvSpPr>
          <p:nvPr/>
        </p:nvSpPr>
        <p:spPr>
          <a:xfrm>
            <a:off x="466725" y="838200"/>
            <a:ext cx="4486275" cy="43053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defTabSz="914284">
              <a:spcBef>
                <a:spcPct val="0"/>
              </a:spcBef>
              <a:defRPr/>
            </a:pPr>
            <a:endParaRPr lang="ja-JP" altLang="en-US" sz="700">
              <a:solidFill>
                <a:prstClr val="white"/>
              </a:solidFill>
            </a:endParaRPr>
          </a:p>
        </p:txBody>
      </p:sp>
      <p:sp>
        <p:nvSpPr>
          <p:cNvPr id="84" name="正方形/長方形 83"/>
          <p:cNvSpPr>
            <a:spLocks/>
          </p:cNvSpPr>
          <p:nvPr/>
        </p:nvSpPr>
        <p:spPr>
          <a:xfrm>
            <a:off x="466725" y="917575"/>
            <a:ext cx="3419475" cy="39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marL="169863" indent="-169863" algn="l" defTabSz="912813">
              <a:spcBef>
                <a:spcPct val="0"/>
              </a:spcBef>
              <a:buFont typeface="Wingdings" pitchFamily="2" charset="2"/>
              <a:buChar char="Ø"/>
              <a:defRPr/>
            </a:pPr>
            <a:r>
              <a:rPr lang="ja-JP" altLang="en-US" sz="1000" u="sng">
                <a:solidFill>
                  <a:srgbClr val="002060"/>
                </a:solidFill>
                <a:latin typeface="ＭＳ Ｐゴシック" charset="-128"/>
                <a:ea typeface="ＤＨＰ平成ゴシックW5"/>
                <a:cs typeface="ＤＨＰ平成ゴシックW5"/>
              </a:rPr>
              <a:t>予約担当者制</a:t>
            </a:r>
            <a:r>
              <a:rPr lang="ja-JP" altLang="en-US" sz="1000">
                <a:solidFill>
                  <a:srgbClr val="002060"/>
                </a:solidFill>
                <a:latin typeface="ＭＳ Ｐゴシック" charset="-128"/>
                <a:ea typeface="ＤＨＰ平成ゴシックW5"/>
                <a:cs typeface="ＤＨＰ平成ゴシックW5"/>
              </a:rPr>
              <a:t>による職業相談・紹介</a:t>
            </a:r>
          </a:p>
        </p:txBody>
      </p:sp>
      <p:sp>
        <p:nvSpPr>
          <p:cNvPr id="85" name="正方形/長方形 84"/>
          <p:cNvSpPr>
            <a:spLocks/>
          </p:cNvSpPr>
          <p:nvPr/>
        </p:nvSpPr>
        <p:spPr>
          <a:xfrm>
            <a:off x="466725" y="1277938"/>
            <a:ext cx="3313113"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marL="169863" indent="-169863" algn="l" defTabSz="912813">
              <a:spcBef>
                <a:spcPct val="0"/>
              </a:spcBef>
              <a:buFont typeface="Wingdings" pitchFamily="2" charset="2"/>
              <a:buChar char="Ø"/>
              <a:defRPr/>
            </a:pPr>
            <a:r>
              <a:rPr lang="ja-JP" altLang="en-US" sz="1000">
                <a:solidFill>
                  <a:srgbClr val="002060"/>
                </a:solidFill>
                <a:latin typeface="ＭＳ Ｐゴシック" charset="-128"/>
                <a:ea typeface="ＤＨＰ平成ゴシックW5"/>
                <a:cs typeface="ＤＨＰ平成ゴシックW5"/>
              </a:rPr>
              <a:t>自己理解・応募書類作成・面接対策・ビジネス</a:t>
            </a:r>
            <a:endParaRPr lang="en-US" altLang="ja-JP" sz="1000">
              <a:solidFill>
                <a:srgbClr val="002060"/>
              </a:solidFill>
              <a:latin typeface="ＭＳ Ｐゴシック" charset="-128"/>
              <a:ea typeface="ＤＨＰ平成ゴシックW5"/>
              <a:cs typeface="ＤＨＰ平成ゴシックW5"/>
            </a:endParaRPr>
          </a:p>
          <a:p>
            <a:pPr marL="169863" indent="-169863" algn="l" defTabSz="912813">
              <a:spcBef>
                <a:spcPct val="0"/>
              </a:spcBef>
              <a:defRPr/>
            </a:pPr>
            <a:r>
              <a:rPr lang="ja-JP" altLang="en-US" sz="1000">
                <a:solidFill>
                  <a:srgbClr val="002060"/>
                </a:solidFill>
                <a:latin typeface="ＭＳ Ｐゴシック" charset="-128"/>
                <a:ea typeface="ＤＨＰ平成ゴシックW5"/>
                <a:cs typeface="ＤＨＰ平成ゴシックW5"/>
              </a:rPr>
              <a:t>　 マナー・心理相談等の各種セミナー開催</a:t>
            </a:r>
          </a:p>
        </p:txBody>
      </p:sp>
      <p:sp>
        <p:nvSpPr>
          <p:cNvPr id="86" name="正方形/長方形 85"/>
          <p:cNvSpPr>
            <a:spLocks/>
          </p:cNvSpPr>
          <p:nvPr/>
        </p:nvSpPr>
        <p:spPr>
          <a:xfrm>
            <a:off x="720725" y="1731963"/>
            <a:ext cx="2051050" cy="26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defTabSz="912813">
              <a:spcBef>
                <a:spcPct val="0"/>
              </a:spcBef>
              <a:defRPr/>
            </a:pPr>
            <a:r>
              <a:rPr lang="ja-JP" altLang="en-US" sz="1000" u="sng">
                <a:solidFill>
                  <a:srgbClr val="002060"/>
                </a:solidFill>
                <a:latin typeface="ＭＳ Ｐゴシック" charset="-128"/>
                <a:ea typeface="ＤＨＰ平成ゴシックW5"/>
                <a:cs typeface="ＤＨＰ平成ゴシックW5"/>
              </a:rPr>
              <a:t>ジョブクラブ（就活応援塾）</a:t>
            </a:r>
          </a:p>
        </p:txBody>
      </p:sp>
      <p:sp>
        <p:nvSpPr>
          <p:cNvPr id="87" name="正方形/長方形 86"/>
          <p:cNvSpPr>
            <a:spLocks/>
          </p:cNvSpPr>
          <p:nvPr/>
        </p:nvSpPr>
        <p:spPr>
          <a:xfrm>
            <a:off x="482600" y="3652838"/>
            <a:ext cx="320357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marL="169863" indent="-169863" algn="l" defTabSz="912813">
              <a:spcBef>
                <a:spcPct val="0"/>
              </a:spcBef>
              <a:buFont typeface="Wingdings" pitchFamily="2" charset="2"/>
              <a:buChar char="Ø"/>
              <a:defRPr/>
            </a:pPr>
            <a:r>
              <a:rPr lang="ja-JP" altLang="en-US" sz="1000">
                <a:solidFill>
                  <a:srgbClr val="002060"/>
                </a:solidFill>
                <a:latin typeface="ＭＳ Ｐゴシック" charset="-128"/>
                <a:ea typeface="ＤＨＰ平成ゴシックW5"/>
                <a:cs typeface="ＤＨＰ平成ゴシックW5"/>
              </a:rPr>
              <a:t>求人閲覧、適職診断、応募書類作成、企業情報収集等の各コーナー設置</a:t>
            </a:r>
          </a:p>
        </p:txBody>
      </p:sp>
      <p:sp>
        <p:nvSpPr>
          <p:cNvPr id="88" name="正方形/長方形 87"/>
          <p:cNvSpPr>
            <a:spLocks/>
          </p:cNvSpPr>
          <p:nvPr/>
        </p:nvSpPr>
        <p:spPr>
          <a:xfrm>
            <a:off x="466725" y="4495800"/>
            <a:ext cx="2647950"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marL="169863" indent="-169863" algn="l" defTabSz="912813">
              <a:spcBef>
                <a:spcPct val="0"/>
              </a:spcBef>
              <a:buFont typeface="Wingdings" pitchFamily="2" charset="2"/>
              <a:buChar char="Ø"/>
              <a:defRPr/>
            </a:pPr>
            <a:r>
              <a:rPr lang="ja-JP" altLang="en-US" sz="1000">
                <a:solidFill>
                  <a:srgbClr val="002060"/>
                </a:solidFill>
                <a:latin typeface="ＭＳ Ｐゴシック" charset="-128"/>
                <a:ea typeface="ＤＨＰ平成ゴシックW5"/>
                <a:cs typeface="ＤＨＰ平成ゴシックW5"/>
              </a:rPr>
              <a:t>ミニ就職面接会の開催等</a:t>
            </a:r>
          </a:p>
        </p:txBody>
      </p:sp>
      <p:sp>
        <p:nvSpPr>
          <p:cNvPr id="90" name="正方形/長方形 89"/>
          <p:cNvSpPr>
            <a:spLocks/>
          </p:cNvSpPr>
          <p:nvPr/>
        </p:nvSpPr>
        <p:spPr>
          <a:xfrm>
            <a:off x="466725" y="4754563"/>
            <a:ext cx="3203575" cy="388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marL="169863" indent="-169863" algn="l" defTabSz="912813">
              <a:spcBef>
                <a:spcPct val="0"/>
              </a:spcBef>
              <a:buFont typeface="Wingdings" pitchFamily="2" charset="2"/>
              <a:buChar char="Ø"/>
              <a:defRPr/>
            </a:pPr>
            <a:r>
              <a:rPr lang="ja-JP" altLang="en-US" sz="1000">
                <a:solidFill>
                  <a:srgbClr val="002060"/>
                </a:solidFill>
                <a:latin typeface="ＭＳ Ｐゴシック" charset="-128"/>
                <a:ea typeface="ＤＨＰ平成ゴシックW5"/>
                <a:cs typeface="ＤＨＰ平成ゴシックW5"/>
              </a:rPr>
              <a:t>ＬＩＮＥ＠、Ｆａｃｅｂｏｏｋでの情報発信</a:t>
            </a:r>
          </a:p>
        </p:txBody>
      </p:sp>
      <p:sp>
        <p:nvSpPr>
          <p:cNvPr id="142387" name="正方形/長方形 90"/>
          <p:cNvSpPr>
            <a:spLocks noChangeArrowheads="1"/>
          </p:cNvSpPr>
          <p:nvPr/>
        </p:nvSpPr>
        <p:spPr bwMode="auto">
          <a:xfrm>
            <a:off x="682625" y="1947863"/>
            <a:ext cx="30972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　正社員経験が浅い方が、</a:t>
            </a:r>
            <a:r>
              <a:rPr lang="ja-JP" altLang="en-US" sz="1000" u="sng">
                <a:solidFill>
                  <a:srgbClr val="FF0000"/>
                </a:solidFill>
                <a:latin typeface="ＭＳ Ｐゴシック" pitchFamily="50" charset="-128"/>
                <a:ea typeface="メイリオ" pitchFamily="50" charset="-128"/>
                <a:cs typeface="メイリオ" pitchFamily="50" charset="-128"/>
              </a:rPr>
              <a:t>同じ悩みや目的をもった仲間とのグループワーク</a:t>
            </a:r>
            <a:r>
              <a:rPr lang="ja-JP" altLang="en-US" sz="1000">
                <a:solidFill>
                  <a:srgbClr val="FF0000"/>
                </a:solidFill>
                <a:latin typeface="ＭＳ Ｐゴシック" pitchFamily="50" charset="-128"/>
                <a:ea typeface="メイリオ" pitchFamily="50" charset="-128"/>
                <a:cs typeface="メイリオ" pitchFamily="50" charset="-128"/>
              </a:rPr>
              <a:t>等を通じて、自己を見つめ直し、就職を実現する力を培うセミナー</a:t>
            </a:r>
            <a:endParaRPr lang="en-US" altLang="ja-JP" sz="1000">
              <a:solidFill>
                <a:srgbClr val="FF0000"/>
              </a:solidFill>
              <a:latin typeface="ＭＳ Ｐゴシック" pitchFamily="50" charset="-128"/>
              <a:ea typeface="メイリオ" pitchFamily="50" charset="-128"/>
              <a:cs typeface="メイリオ" pitchFamily="50" charset="-128"/>
            </a:endParaRPr>
          </a:p>
        </p:txBody>
      </p:sp>
      <p:pic>
        <p:nvPicPr>
          <p:cNvPr id="142388" name="Picture 10" descr="E:\USR\YMSXOS\デスクトップ\写真\写真\DSC00181.JPG"/>
          <p:cNvPicPr>
            <a:picLocks noChangeAspect="1" noChangeArrowheads="1"/>
          </p:cNvPicPr>
          <p:nvPr/>
        </p:nvPicPr>
        <p:blipFill>
          <a:blip r:embed="rId3">
            <a:extLst>
              <a:ext uri="{28A0092B-C50C-407E-A947-70E740481C1C}">
                <a14:useLocalDpi xmlns:a14="http://schemas.microsoft.com/office/drawing/2010/main" val="0"/>
              </a:ext>
            </a:extLst>
          </a:blip>
          <a:srcRect t="10278" r="10587"/>
          <a:stretch>
            <a:fillRect/>
          </a:stretch>
        </p:blipFill>
        <p:spPr bwMode="auto">
          <a:xfrm>
            <a:off x="2447925" y="2573338"/>
            <a:ext cx="11874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89" name="正方形/長方形 92"/>
          <p:cNvSpPr>
            <a:spLocks noChangeArrowheads="1"/>
          </p:cNvSpPr>
          <p:nvPr/>
        </p:nvSpPr>
        <p:spPr bwMode="auto">
          <a:xfrm>
            <a:off x="2339975" y="3397250"/>
            <a:ext cx="147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800">
                <a:solidFill>
                  <a:srgbClr val="FF0000"/>
                </a:solidFill>
                <a:latin typeface="ＭＳ Ｐゴシック" pitchFamily="50" charset="-128"/>
                <a:ea typeface="メイリオ" pitchFamily="50" charset="-128"/>
                <a:cs typeface="メイリオ" pitchFamily="50" charset="-128"/>
              </a:rPr>
              <a:t>（グループワークの様子）</a:t>
            </a:r>
            <a:endParaRPr lang="en-US" altLang="ja-JP" sz="800">
              <a:solidFill>
                <a:srgbClr val="FF0000"/>
              </a:solidFill>
              <a:latin typeface="ＭＳ Ｐゴシック" pitchFamily="50" charset="-128"/>
              <a:ea typeface="メイリオ" pitchFamily="50" charset="-128"/>
              <a:cs typeface="メイリオ" pitchFamily="50" charset="-128"/>
            </a:endParaRPr>
          </a:p>
        </p:txBody>
      </p:sp>
      <p:sp>
        <p:nvSpPr>
          <p:cNvPr id="142390" name="正方形/長方形 93"/>
          <p:cNvSpPr>
            <a:spLocks noChangeArrowheads="1"/>
          </p:cNvSpPr>
          <p:nvPr/>
        </p:nvSpPr>
        <p:spPr bwMode="auto">
          <a:xfrm>
            <a:off x="682625" y="2933700"/>
            <a:ext cx="1657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a:t>
            </a:r>
            <a:r>
              <a:rPr lang="en-US" altLang="ja-JP" sz="1000">
                <a:solidFill>
                  <a:srgbClr val="FF0000"/>
                </a:solidFill>
                <a:latin typeface="ＭＳ Ｐゴシック" pitchFamily="50" charset="-128"/>
                <a:ea typeface="メイリオ" pitchFamily="50" charset="-128"/>
                <a:cs typeface="メイリオ" pitchFamily="50" charset="-128"/>
              </a:rPr>
              <a:t>26</a:t>
            </a:r>
            <a:r>
              <a:rPr lang="ja-JP" altLang="en-US" sz="1000">
                <a:solidFill>
                  <a:srgbClr val="FF0000"/>
                </a:solidFill>
                <a:latin typeface="ＭＳ Ｐゴシック" pitchFamily="50" charset="-128"/>
                <a:ea typeface="メイリオ" pitchFamily="50" charset="-128"/>
                <a:cs typeface="メイリオ" pitchFamily="50" charset="-128"/>
              </a:rPr>
              <a:t>年度修了生の就職は</a:t>
            </a:r>
            <a:endParaRPr lang="en-US" altLang="ja-JP" sz="1000">
              <a:solidFill>
                <a:srgbClr val="FF0000"/>
              </a:solidFill>
              <a:latin typeface="ＭＳ Ｐゴシック" pitchFamily="50" charset="-128"/>
              <a:ea typeface="メイリオ" pitchFamily="50" charset="-128"/>
              <a:cs typeface="メイリオ" pitchFamily="50" charset="-128"/>
            </a:endParaRPr>
          </a:p>
          <a:p>
            <a:pPr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　約９割が３か月以内　</a:t>
            </a:r>
            <a:endParaRPr lang="en-US" altLang="ja-JP" sz="1000">
              <a:solidFill>
                <a:srgbClr val="FF0000"/>
              </a:solidFill>
              <a:latin typeface="ＭＳ Ｐゴシック" pitchFamily="50" charset="-128"/>
              <a:ea typeface="メイリオ" pitchFamily="50" charset="-128"/>
              <a:cs typeface="メイリオ" pitchFamily="50" charset="-128"/>
            </a:endParaRPr>
          </a:p>
          <a:p>
            <a:pPr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　に実現！</a:t>
            </a:r>
            <a:endParaRPr lang="en-US" altLang="ja-JP" sz="1000">
              <a:solidFill>
                <a:srgbClr val="FF0000"/>
              </a:solidFill>
              <a:latin typeface="ＭＳ Ｐゴシック" pitchFamily="50" charset="-128"/>
              <a:ea typeface="メイリオ" pitchFamily="50" charset="-128"/>
              <a:cs typeface="メイリオ" pitchFamily="50" charset="-128"/>
            </a:endParaRPr>
          </a:p>
        </p:txBody>
      </p:sp>
      <p:sp>
        <p:nvSpPr>
          <p:cNvPr id="142391" name="正方形/長方形 94"/>
          <p:cNvSpPr>
            <a:spLocks noChangeArrowheads="1"/>
          </p:cNvSpPr>
          <p:nvPr/>
        </p:nvSpPr>
        <p:spPr bwMode="auto">
          <a:xfrm>
            <a:off x="838200" y="2533650"/>
            <a:ext cx="17684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☆短期集中の</a:t>
            </a:r>
            <a:endParaRPr lang="en-US" altLang="ja-JP" sz="1000">
              <a:solidFill>
                <a:srgbClr val="FF0000"/>
              </a:solidFill>
              <a:latin typeface="ＭＳ Ｐゴシック" pitchFamily="50" charset="-128"/>
              <a:ea typeface="メイリオ" pitchFamily="50" charset="-128"/>
              <a:cs typeface="メイリオ" pitchFamily="50" charset="-128"/>
            </a:endParaRPr>
          </a:p>
          <a:p>
            <a:pPr algn="l" eaLnBrk="1" hangingPunct="1">
              <a:spcBef>
                <a:spcPct val="50000"/>
              </a:spcBef>
              <a:buFontTx/>
              <a:buNone/>
            </a:pPr>
            <a:r>
              <a:rPr lang="ja-JP" altLang="en-US" sz="1000">
                <a:solidFill>
                  <a:srgbClr val="FF0000"/>
                </a:solidFill>
                <a:latin typeface="ＭＳ Ｐゴシック" pitchFamily="50" charset="-128"/>
                <a:ea typeface="メイリオ" pitchFamily="50" charset="-128"/>
                <a:cs typeface="メイリオ" pitchFamily="50" charset="-128"/>
              </a:rPr>
              <a:t>　　　　　カリキュラム</a:t>
            </a:r>
            <a:endParaRPr lang="en-US" altLang="ja-JP" sz="1000">
              <a:solidFill>
                <a:srgbClr val="FF0000"/>
              </a:solidFill>
              <a:latin typeface="ＭＳ Ｐゴシック" pitchFamily="50" charset="-128"/>
              <a:ea typeface="メイリオ" pitchFamily="50" charset="-128"/>
              <a:cs typeface="メイリオ" pitchFamily="50" charset="-128"/>
            </a:endParaRPr>
          </a:p>
        </p:txBody>
      </p:sp>
      <p:sp>
        <p:nvSpPr>
          <p:cNvPr id="96" name="正方形/長方形 95"/>
          <p:cNvSpPr/>
          <p:nvPr/>
        </p:nvSpPr>
        <p:spPr>
          <a:xfrm>
            <a:off x="2555875" y="1736725"/>
            <a:ext cx="79216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defRPr/>
            </a:pPr>
            <a:r>
              <a:rPr lang="ja-JP" altLang="en-US" sz="1000" dirty="0">
                <a:solidFill>
                  <a:srgbClr val="FF0000"/>
                </a:solidFill>
              </a:rPr>
              <a:t>おススメ！</a:t>
            </a:r>
          </a:p>
        </p:txBody>
      </p:sp>
      <p:sp>
        <p:nvSpPr>
          <p:cNvPr id="142393" name="正方形/長方形 96"/>
          <p:cNvSpPr>
            <a:spLocks noChangeArrowheads="1"/>
          </p:cNvSpPr>
          <p:nvPr/>
        </p:nvSpPr>
        <p:spPr bwMode="auto">
          <a:xfrm>
            <a:off x="3348038" y="4283075"/>
            <a:ext cx="147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800">
                <a:solidFill>
                  <a:srgbClr val="000000"/>
                </a:solidFill>
                <a:latin typeface="ＭＳ Ｐゴシック" pitchFamily="50" charset="-128"/>
                <a:ea typeface="メイリオ" pitchFamily="50" charset="-128"/>
                <a:cs typeface="メイリオ" pitchFamily="50" charset="-128"/>
              </a:rPr>
              <a:t>適職診断専用パソコン</a:t>
            </a:r>
            <a:endParaRPr lang="en-US" altLang="ja-JP" sz="800">
              <a:solidFill>
                <a:srgbClr val="000000"/>
              </a:solidFill>
              <a:latin typeface="ＭＳ Ｐゴシック" pitchFamily="50" charset="-128"/>
              <a:ea typeface="メイリオ" pitchFamily="50" charset="-128"/>
              <a:cs typeface="メイリオ" pitchFamily="50" charset="-128"/>
            </a:endParaRPr>
          </a:p>
        </p:txBody>
      </p:sp>
      <p:sp>
        <p:nvSpPr>
          <p:cNvPr id="142394" name="テキスト ボックス 97"/>
          <p:cNvSpPr txBox="1">
            <a:spLocks noChangeArrowheads="1"/>
          </p:cNvSpPr>
          <p:nvPr/>
        </p:nvSpPr>
        <p:spPr bwMode="auto">
          <a:xfrm>
            <a:off x="457200" y="5160963"/>
            <a:ext cx="3429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100">
                <a:solidFill>
                  <a:srgbClr val="000000"/>
                </a:solidFill>
                <a:latin typeface="ＭＳ Ｐゴシック" pitchFamily="50" charset="-128"/>
              </a:rPr>
              <a:t>東京労働局　若者就職支援設置施設</a:t>
            </a:r>
          </a:p>
        </p:txBody>
      </p:sp>
      <p:graphicFrame>
        <p:nvGraphicFramePr>
          <p:cNvPr id="146530" name="Group 98"/>
          <p:cNvGraphicFramePr>
            <a:graphicFrameLocks noGrp="1"/>
          </p:cNvGraphicFramePr>
          <p:nvPr/>
        </p:nvGraphicFramePr>
        <p:xfrm>
          <a:off x="574675" y="5422900"/>
          <a:ext cx="3887788" cy="812800"/>
        </p:xfrm>
        <a:graphic>
          <a:graphicData uri="http://schemas.openxmlformats.org/drawingml/2006/table">
            <a:tbl>
              <a:tblPr/>
              <a:tblGrid>
                <a:gridCol w="1497013"/>
                <a:gridCol w="2390775"/>
              </a:tblGrid>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2060"/>
                          </a:solidFill>
                          <a:effectLst/>
                          <a:latin typeface="ＤＦ平成ゴシック体W5" pitchFamily="49" charset="-128"/>
                          <a:ea typeface="ＤＨＰ平成明朝体W7" pitchFamily="18" charset="-128"/>
                        </a:rPr>
                        <a:t>ハローワーク</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2060"/>
                          </a:solidFill>
                          <a:effectLst/>
                          <a:latin typeface="ＤＦ平成ゴシック体W5" pitchFamily="49" charset="-128"/>
                          <a:ea typeface="ＤＨＰ平成明朝体W7" pitchFamily="18" charset="-128"/>
                        </a:rPr>
                        <a:t>設置施設</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66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渋　谷</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東京わかものハローワーク</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新　宿</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新宿わかものハローワーク</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r h="2032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足　立</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1" i="0" u="none" strike="noStrike" cap="none" normalizeH="0" baseline="0" smtClean="0">
                          <a:ln>
                            <a:noFill/>
                          </a:ln>
                          <a:solidFill>
                            <a:srgbClr val="0070C0"/>
                          </a:solidFill>
                          <a:effectLst/>
                          <a:latin typeface="ＤＦ平成ゴシック体W5" pitchFamily="49" charset="-128"/>
                          <a:ea typeface="ＤＨＰ平成明朝体W7" pitchFamily="18" charset="-128"/>
                        </a:rPr>
                        <a:t>日暮里わかものハローワーク</a:t>
                      </a:r>
                    </a:p>
                  </a:txBody>
                  <a:tcPr marL="9525" marR="9525" marT="9525"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bl>
          </a:graphicData>
        </a:graphic>
      </p:graphicFrame>
      <p:sp>
        <p:nvSpPr>
          <p:cNvPr id="142414" name="テキスト ボックス 105"/>
          <p:cNvSpPr txBox="1">
            <a:spLocks noChangeArrowheads="1"/>
          </p:cNvSpPr>
          <p:nvPr/>
        </p:nvSpPr>
        <p:spPr bwMode="auto">
          <a:xfrm>
            <a:off x="5114925" y="838200"/>
            <a:ext cx="4397375" cy="3471863"/>
          </a:xfrm>
          <a:prstGeom prst="rect">
            <a:avLst/>
          </a:prstGeom>
          <a:noFill/>
          <a:ln w="19050">
            <a:solidFill>
              <a:srgbClr val="F971DC"/>
            </a:solidFill>
            <a:miter lim="800000"/>
            <a:headEnd/>
            <a:tailEnd/>
          </a:ln>
          <a:extLst>
            <a:ext uri="{909E8E84-426E-40DD-AFC4-6F175D3DCCD1}">
              <a14:hiddenFill xmlns:a14="http://schemas.microsoft.com/office/drawing/2010/main">
                <a:solidFill>
                  <a:srgbClr val="FFFFFF"/>
                </a:solidFill>
              </a14:hiddenFill>
            </a:ext>
          </a:extLst>
        </p:spPr>
        <p:txBody>
          <a:bodyPr lIns="95760" tIns="47880" rIns="95760" bIns="47880"/>
          <a:lstStyle>
            <a:lvl1pPr defTabSz="957263"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57263"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57263"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57263"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57263"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lnSpc>
                <a:spcPts val="300"/>
              </a:lnSpc>
              <a:spcBef>
                <a:spcPct val="0"/>
              </a:spcBef>
              <a:buFontTx/>
              <a:buNone/>
            </a:pPr>
            <a:endParaRPr lang="en-US" altLang="ja-JP" sz="1400" u="sng">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 typeface="Wingdings" pitchFamily="2" charset="2"/>
              <a:buChar char="Ø"/>
            </a:pPr>
            <a:endParaRPr lang="en-US" altLang="ja-JP" sz="1400" u="sng">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 typeface="Wingdings" pitchFamily="2" charset="2"/>
              <a:buChar char="Ø"/>
            </a:pPr>
            <a:r>
              <a:rPr lang="ja-JP" altLang="en-US" sz="1200" u="sng">
                <a:solidFill>
                  <a:srgbClr val="000000"/>
                </a:solidFill>
                <a:latin typeface="ＭＳ Ｐゴシック" pitchFamily="50" charset="-128"/>
                <a:ea typeface="ＭＳ ゴシック" pitchFamily="49" charset="-128"/>
                <a:cs typeface="Times New Roman" pitchFamily="18" charset="0"/>
              </a:rPr>
              <a:t>予約</a:t>
            </a:r>
            <a:r>
              <a:rPr lang="ja-JP" altLang="ja-JP" sz="1200" u="sng">
                <a:solidFill>
                  <a:srgbClr val="000000"/>
                </a:solidFill>
                <a:latin typeface="ＭＳ Ｐゴシック" pitchFamily="50" charset="-128"/>
                <a:ea typeface="ＭＳ ゴシック" pitchFamily="49" charset="-128"/>
                <a:cs typeface="Times New Roman" pitchFamily="18" charset="0"/>
              </a:rPr>
              <a:t>担当者制</a:t>
            </a:r>
            <a:r>
              <a:rPr lang="ja-JP" altLang="ja-JP" sz="1200" b="0">
                <a:solidFill>
                  <a:srgbClr val="000000"/>
                </a:solidFill>
                <a:latin typeface="ＭＳ Ｐゴシック" pitchFamily="50" charset="-128"/>
                <a:ea typeface="ＭＳ ゴシック" pitchFamily="49" charset="-128"/>
                <a:cs typeface="Times New Roman" pitchFamily="18" charset="0"/>
              </a:rPr>
              <a:t>による</a:t>
            </a:r>
            <a:r>
              <a:rPr lang="ja-JP" altLang="en-US" sz="1200" b="0">
                <a:solidFill>
                  <a:srgbClr val="000000"/>
                </a:solidFill>
                <a:latin typeface="ＭＳ Ｐゴシック" pitchFamily="50" charset="-128"/>
                <a:ea typeface="ＭＳ ゴシック" pitchFamily="49" charset="-128"/>
                <a:cs typeface="Times New Roman" pitchFamily="18" charset="0"/>
              </a:rPr>
              <a:t>きめ細やかな</a:t>
            </a:r>
            <a:r>
              <a:rPr lang="ja-JP" altLang="ja-JP" sz="1200" b="0">
                <a:solidFill>
                  <a:srgbClr val="000000"/>
                </a:solidFill>
                <a:latin typeface="ＭＳ Ｐゴシック" pitchFamily="50" charset="-128"/>
                <a:ea typeface="ＭＳ ゴシック" pitchFamily="49" charset="-128"/>
                <a:cs typeface="Times New Roman" pitchFamily="18" charset="0"/>
              </a:rPr>
              <a:t>就職支援</a:t>
            </a:r>
            <a:endParaRPr lang="en-US" altLang="ja-JP" sz="12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5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 typeface="Wingdings" pitchFamily="2" charset="2"/>
              <a:buChar char="Ø"/>
            </a:pPr>
            <a:r>
              <a:rPr lang="ja-JP" altLang="en-US" sz="1200" u="sng">
                <a:solidFill>
                  <a:srgbClr val="000000"/>
                </a:solidFill>
                <a:latin typeface="ＭＳ Ｐゴシック" pitchFamily="50" charset="-128"/>
                <a:ea typeface="ＭＳ ゴシック" pitchFamily="49" charset="-128"/>
                <a:cs typeface="Times New Roman" pitchFamily="18" charset="0"/>
              </a:rPr>
              <a:t>仕事と子育てが両立しやすい求人の確保</a:t>
            </a:r>
            <a:r>
              <a:rPr lang="ja-JP" altLang="en-US" sz="1200" b="0">
                <a:solidFill>
                  <a:srgbClr val="000000"/>
                </a:solidFill>
                <a:latin typeface="ＭＳ Ｐゴシック" pitchFamily="50" charset="-128"/>
                <a:ea typeface="ＭＳ ゴシック" pitchFamily="49" charset="-128"/>
                <a:cs typeface="Times New Roman" pitchFamily="18" charset="0"/>
              </a:rPr>
              <a:t>と事業所情報の収集・提供</a:t>
            </a:r>
            <a:endParaRPr lang="en-US" altLang="ja-JP" sz="12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5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 typeface="Wingdings" pitchFamily="2" charset="2"/>
              <a:buChar char="Ø"/>
            </a:pPr>
            <a:r>
              <a:rPr lang="ja-JP" altLang="en-US" sz="1200" u="sng">
                <a:solidFill>
                  <a:srgbClr val="000000"/>
                </a:solidFill>
                <a:latin typeface="ＭＳ Ｐゴシック" pitchFamily="50" charset="-128"/>
                <a:ea typeface="ＭＳ ゴシック" pitchFamily="49" charset="-128"/>
                <a:cs typeface="Times New Roman" pitchFamily="18" charset="0"/>
              </a:rPr>
              <a:t>託児付き</a:t>
            </a:r>
            <a:r>
              <a:rPr lang="ja-JP" altLang="en-US" sz="1200" b="0">
                <a:solidFill>
                  <a:srgbClr val="000000"/>
                </a:solidFill>
                <a:latin typeface="ＭＳ Ｐゴシック" pitchFamily="50" charset="-128"/>
                <a:ea typeface="ＭＳ ゴシック" pitchFamily="49" charset="-128"/>
                <a:cs typeface="Times New Roman" pitchFamily="18" charset="0"/>
              </a:rPr>
              <a:t>セミナー・パソコン講習の開催</a:t>
            </a:r>
            <a:endParaRPr lang="en-US" altLang="ja-JP" sz="1200" b="0">
              <a:solidFill>
                <a:srgbClr val="000000"/>
              </a:solidFill>
              <a:latin typeface="ＭＳ Ｐゴシック" pitchFamily="50" charset="-128"/>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Tx/>
              <a:buNone/>
            </a:pPr>
            <a:endParaRPr lang="en-US" altLang="ja-JP" sz="14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Tx/>
              <a:buNone/>
            </a:pPr>
            <a:endParaRPr lang="en-US" altLang="ja-JP" sz="500" b="0">
              <a:solidFill>
                <a:srgbClr val="000000"/>
              </a:solidFill>
              <a:latin typeface="Calibri" pitchFamily="34" charset="0"/>
              <a:ea typeface="ＭＳ ゴシック" pitchFamily="49" charset="-128"/>
              <a:cs typeface="Times New Roman" pitchFamily="18" charset="0"/>
            </a:endParaRPr>
          </a:p>
          <a:p>
            <a:pPr algn="l" eaLnBrk="1" hangingPunct="1">
              <a:spcBef>
                <a:spcPct val="0"/>
              </a:spcBef>
              <a:buFont typeface="Wingdings" pitchFamily="2" charset="2"/>
              <a:buChar char="Ø"/>
            </a:pPr>
            <a:r>
              <a:rPr lang="ja-JP" altLang="en-US" sz="1200" b="0">
                <a:solidFill>
                  <a:srgbClr val="000000"/>
                </a:solidFill>
                <a:latin typeface="Calibri" pitchFamily="34" charset="0"/>
                <a:ea typeface="ＭＳ ゴシック" pitchFamily="49" charset="-128"/>
                <a:cs typeface="Times New Roman" pitchFamily="18" charset="0"/>
              </a:rPr>
              <a:t>自治体等との連携による</a:t>
            </a:r>
            <a:r>
              <a:rPr lang="ja-JP" altLang="en-US" sz="1200" u="sng">
                <a:solidFill>
                  <a:srgbClr val="000000"/>
                </a:solidFill>
                <a:latin typeface="Calibri" pitchFamily="34" charset="0"/>
                <a:ea typeface="ＭＳ ゴシック" pitchFamily="49" charset="-128"/>
                <a:cs typeface="Times New Roman" pitchFamily="18" charset="0"/>
              </a:rPr>
              <a:t>保育サービス関連情報の提供</a:t>
            </a:r>
            <a:endParaRPr lang="en-US" altLang="ja-JP" sz="1200" u="sng">
              <a:solidFill>
                <a:srgbClr val="000000"/>
              </a:solidFill>
              <a:latin typeface="Calibri" pitchFamily="34" charset="0"/>
              <a:ea typeface="ＭＳ ゴシック" pitchFamily="49" charset="-128"/>
              <a:cs typeface="Times New Roman" pitchFamily="18" charset="0"/>
            </a:endParaRPr>
          </a:p>
        </p:txBody>
      </p:sp>
      <p:sp>
        <p:nvSpPr>
          <p:cNvPr id="108" name="正方形/長方形 107"/>
          <p:cNvSpPr/>
          <p:nvPr/>
        </p:nvSpPr>
        <p:spPr>
          <a:xfrm>
            <a:off x="6175375" y="2454275"/>
            <a:ext cx="79216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defTabSz="914058" fontAlgn="auto">
              <a:spcBef>
                <a:spcPts val="0"/>
              </a:spcBef>
              <a:spcAft>
                <a:spcPts val="0"/>
              </a:spcAft>
              <a:defRPr/>
            </a:pPr>
            <a:r>
              <a:rPr lang="ja-JP" altLang="en-US" sz="1000" dirty="0">
                <a:solidFill>
                  <a:srgbClr val="FF0000"/>
                </a:solidFill>
              </a:rPr>
              <a:t>おススメ！</a:t>
            </a:r>
          </a:p>
        </p:txBody>
      </p:sp>
      <p:sp>
        <p:nvSpPr>
          <p:cNvPr id="109" name="正方形/長方形 108"/>
          <p:cNvSpPr/>
          <p:nvPr/>
        </p:nvSpPr>
        <p:spPr>
          <a:xfrm>
            <a:off x="8062913" y="2682875"/>
            <a:ext cx="792162"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defTabSz="914058" fontAlgn="auto">
              <a:spcBef>
                <a:spcPts val="0"/>
              </a:spcBef>
              <a:spcAft>
                <a:spcPts val="0"/>
              </a:spcAft>
              <a:defRPr/>
            </a:pPr>
            <a:r>
              <a:rPr lang="ja-JP" altLang="en-US" sz="1000" dirty="0">
                <a:solidFill>
                  <a:srgbClr val="FF0000"/>
                </a:solidFill>
              </a:rPr>
              <a:t>おススメ！</a:t>
            </a:r>
          </a:p>
        </p:txBody>
      </p:sp>
      <p:sp>
        <p:nvSpPr>
          <p:cNvPr id="142417" name="テキスト ボックス 109"/>
          <p:cNvSpPr txBox="1">
            <a:spLocks noChangeArrowheads="1"/>
          </p:cNvSpPr>
          <p:nvPr/>
        </p:nvSpPr>
        <p:spPr bwMode="auto">
          <a:xfrm>
            <a:off x="6883400" y="1454150"/>
            <a:ext cx="1104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0" tIns="47880" rIns="95760" bIns="47880">
            <a:spAutoFit/>
          </a:bodyPr>
          <a:lstStyle>
            <a:lvl1pPr defTabSz="957263"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57263"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57263"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57263"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57263"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Calibri" pitchFamily="34" charset="0"/>
              </a:rPr>
              <a:t>子どもと一緒にじっくり相談</a:t>
            </a:r>
          </a:p>
        </p:txBody>
      </p:sp>
      <p:pic>
        <p:nvPicPr>
          <p:cNvPr id="142418" name="Picture 79" descr="C:\Users\ICQPEH\AppData\Local\Microsoft\Windows\Temporary Internet Files\Content.IE5\WAC5YTQ6\マザーズコーナー相談写真.jpg"/>
          <p:cNvPicPr>
            <a:picLocks noChangeAspect="1" noChangeArrowheads="1"/>
          </p:cNvPicPr>
          <p:nvPr/>
        </p:nvPicPr>
        <p:blipFill>
          <a:blip r:embed="rId4">
            <a:extLst>
              <a:ext uri="{28A0092B-C50C-407E-A947-70E740481C1C}">
                <a14:useLocalDpi xmlns:a14="http://schemas.microsoft.com/office/drawing/2010/main" val="0"/>
              </a:ext>
            </a:extLst>
          </a:blip>
          <a:srcRect l="6734" t="11467" r="11240"/>
          <a:stretch>
            <a:fillRect/>
          </a:stretch>
        </p:blipFill>
        <p:spPr bwMode="auto">
          <a:xfrm>
            <a:off x="5573713" y="1428750"/>
            <a:ext cx="1165225" cy="781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2419" name="図 111"/>
          <p:cNvPicPr>
            <a:picLocks noChangeAspect="1"/>
          </p:cNvPicPr>
          <p:nvPr/>
        </p:nvPicPr>
        <p:blipFill>
          <a:blip r:embed="rId5">
            <a:extLst>
              <a:ext uri="{28A0092B-C50C-407E-A947-70E740481C1C}">
                <a14:useLocalDpi xmlns:a14="http://schemas.microsoft.com/office/drawing/2010/main" val="0"/>
              </a:ext>
            </a:extLst>
          </a:blip>
          <a:srcRect r="10109" b="10077"/>
          <a:stretch>
            <a:fillRect/>
          </a:stretch>
        </p:blipFill>
        <p:spPr bwMode="auto">
          <a:xfrm>
            <a:off x="5503863" y="2963863"/>
            <a:ext cx="124777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420" name="テキスト ボックス 112"/>
          <p:cNvSpPr txBox="1">
            <a:spLocks noChangeArrowheads="1"/>
          </p:cNvSpPr>
          <p:nvPr/>
        </p:nvSpPr>
        <p:spPr bwMode="auto">
          <a:xfrm>
            <a:off x="6858000" y="2895600"/>
            <a:ext cx="1176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0" tIns="47880" rIns="95760" bIns="47880">
            <a:spAutoFit/>
          </a:bodyPr>
          <a:lstStyle>
            <a:lvl1pPr defTabSz="957263"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57263"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57263"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57263"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57263"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Calibri" pitchFamily="34" charset="0"/>
              </a:rPr>
              <a:t>ﾁｬｲﾙﾄﾞｺｰﾅｰは保育士を配置</a:t>
            </a:r>
          </a:p>
        </p:txBody>
      </p:sp>
      <p:sp>
        <p:nvSpPr>
          <p:cNvPr id="142421" name="テキスト ボックス 113"/>
          <p:cNvSpPr txBox="1">
            <a:spLocks noChangeArrowheads="1"/>
          </p:cNvSpPr>
          <p:nvPr/>
        </p:nvSpPr>
        <p:spPr bwMode="auto">
          <a:xfrm>
            <a:off x="609600" y="6275388"/>
            <a:ext cx="335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100" b="0">
                <a:solidFill>
                  <a:srgbClr val="000000"/>
                </a:solidFill>
                <a:latin typeface="ＭＳ Ｐゴシック" pitchFamily="50" charset="-128"/>
              </a:rPr>
              <a:t>わかものハローワークの他、都内１７ハローワークに　　　「わかもの支援窓口」を設置</a:t>
            </a:r>
          </a:p>
        </p:txBody>
      </p:sp>
      <p:sp>
        <p:nvSpPr>
          <p:cNvPr id="3" name="テキスト ボックス 2"/>
          <p:cNvSpPr txBox="1"/>
          <p:nvPr/>
        </p:nvSpPr>
        <p:spPr>
          <a:xfrm>
            <a:off x="2951163" y="838200"/>
            <a:ext cx="2001837" cy="304800"/>
          </a:xfrm>
          <a:prstGeom prst="rect">
            <a:avLst/>
          </a:prstGeom>
          <a:solidFill>
            <a:srgbClr val="0070C0"/>
          </a:solidFill>
        </p:spPr>
        <p:txBody>
          <a:bodyPr lIns="91428" tIns="45715" rIns="91428" bIns="45715">
            <a:spAutoFit/>
          </a:bodyPr>
          <a:lstStyle/>
          <a:p>
            <a:pPr>
              <a:defRPr/>
            </a:pPr>
            <a:r>
              <a:rPr lang="ja-JP" altLang="en-US" sz="1400" dirty="0" err="1">
                <a:solidFill>
                  <a:srgbClr val="FFFFFF"/>
                </a:solidFill>
                <a:latin typeface="ＭＳ Ｐゴシック"/>
                <a:ea typeface="ＭＳ Ｐゴシック"/>
              </a:rPr>
              <a:t>わか</a:t>
            </a:r>
            <a:r>
              <a:rPr lang="ja-JP" altLang="en-US" sz="1400" dirty="0">
                <a:solidFill>
                  <a:srgbClr val="FFFFFF"/>
                </a:solidFill>
                <a:latin typeface="ＭＳ Ｐゴシック"/>
                <a:ea typeface="ＭＳ Ｐゴシック"/>
              </a:rPr>
              <a:t>ものハローワーク</a:t>
            </a:r>
          </a:p>
        </p:txBody>
      </p:sp>
      <p:sp>
        <p:nvSpPr>
          <p:cNvPr id="39" name="テキスト ボックス 38"/>
          <p:cNvSpPr txBox="1"/>
          <p:nvPr/>
        </p:nvSpPr>
        <p:spPr>
          <a:xfrm>
            <a:off x="7445375" y="836613"/>
            <a:ext cx="2066925" cy="304800"/>
          </a:xfrm>
          <a:prstGeom prst="rect">
            <a:avLst/>
          </a:prstGeom>
          <a:solidFill>
            <a:srgbClr val="FF9999"/>
          </a:solidFill>
        </p:spPr>
        <p:txBody>
          <a:bodyPr lIns="91428" tIns="45715" rIns="91428" bIns="45715">
            <a:spAutoFit/>
          </a:bodyPr>
          <a:lstStyle/>
          <a:p>
            <a:pPr>
              <a:defRPr/>
            </a:pPr>
            <a:r>
              <a:rPr lang="ja-JP" altLang="en-US" sz="1400" dirty="0">
                <a:solidFill>
                  <a:srgbClr val="FFFFFF"/>
                </a:solidFill>
                <a:latin typeface="ＭＳ Ｐゴシック"/>
                <a:ea typeface="ＭＳ Ｐゴシック"/>
              </a:rPr>
              <a:t>マザーズハローワーク</a:t>
            </a:r>
          </a:p>
        </p:txBody>
      </p:sp>
    </p:spTree>
    <p:extLst>
      <p:ext uri="{BB962C8B-B14F-4D97-AF65-F5344CB8AC3E}">
        <p14:creationId xmlns:p14="http://schemas.microsoft.com/office/powerpoint/2010/main" val="347693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101"/>
          <p:cNvGrpSpPr>
            <a:grpSpLocks/>
          </p:cNvGrpSpPr>
          <p:nvPr/>
        </p:nvGrpSpPr>
        <p:grpSpPr bwMode="auto">
          <a:xfrm>
            <a:off x="0" y="0"/>
            <a:ext cx="9802813" cy="284163"/>
            <a:chOff x="-6" y="96"/>
            <a:chExt cx="5701" cy="179"/>
          </a:xfrm>
        </p:grpSpPr>
        <p:sp>
          <p:nvSpPr>
            <p:cNvPr id="143486"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3487"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3488"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18" name="コンテンツ プレースホルダ 2"/>
          <p:cNvSpPr txBox="1">
            <a:spLocks/>
          </p:cNvSpPr>
          <p:nvPr/>
        </p:nvSpPr>
        <p:spPr bwMode="auto">
          <a:xfrm>
            <a:off x="4267200" y="231775"/>
            <a:ext cx="5402263" cy="6259513"/>
          </a:xfrm>
          <a:prstGeom prst="rect">
            <a:avLst/>
          </a:prstGeom>
          <a:noFill/>
          <a:ln w="9525">
            <a:noFill/>
            <a:miter lim="800000"/>
            <a:headEnd/>
            <a:tailEnd/>
          </a:ln>
          <a:effectLst/>
        </p:spPr>
        <p:txBody>
          <a:bodyPr lIns="91428" tIns="45715" rIns="91428" bIns="45715"/>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defRPr/>
            </a:pPr>
            <a:endParaRPr lang="en-US" altLang="ja-JP" sz="2400" b="0" kern="0">
              <a:solidFill>
                <a:srgbClr val="000000"/>
              </a:solidFill>
            </a:endParaRPr>
          </a:p>
          <a:p>
            <a:pPr>
              <a:buFontTx/>
              <a:buNone/>
              <a:defRPr/>
            </a:pPr>
            <a:endParaRPr lang="ja-JP" altLang="en-US" b="0" kern="0" dirty="0">
              <a:solidFill>
                <a:srgbClr val="000000"/>
              </a:solidFill>
            </a:endParaRPr>
          </a:p>
        </p:txBody>
      </p:sp>
      <p:sp>
        <p:nvSpPr>
          <p:cNvPr id="143364" name="テキスト ボックス 21"/>
          <p:cNvSpPr txBox="1">
            <a:spLocks noChangeArrowheads="1"/>
          </p:cNvSpPr>
          <p:nvPr/>
        </p:nvSpPr>
        <p:spPr bwMode="auto">
          <a:xfrm>
            <a:off x="5486400" y="42863"/>
            <a:ext cx="2025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rPr>
              <a:t>新規学卒者面接会等開催状況</a:t>
            </a:r>
          </a:p>
        </p:txBody>
      </p:sp>
      <p:sp>
        <p:nvSpPr>
          <p:cNvPr id="143365" name="テキスト ボックス 27"/>
          <p:cNvSpPr txBox="1">
            <a:spLocks noChangeArrowheads="1"/>
          </p:cNvSpPr>
          <p:nvPr/>
        </p:nvSpPr>
        <p:spPr bwMode="auto">
          <a:xfrm>
            <a:off x="8682038" y="304800"/>
            <a:ext cx="1195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en-US" altLang="ja-JP" sz="1000" b="0">
                <a:solidFill>
                  <a:srgbClr val="000000"/>
                </a:solidFill>
              </a:rPr>
              <a:t>(</a:t>
            </a:r>
            <a:r>
              <a:rPr lang="ja-JP" altLang="en-US" sz="1000" b="0">
                <a:solidFill>
                  <a:srgbClr val="000000"/>
                </a:solidFill>
              </a:rPr>
              <a:t>大学生等対象）</a:t>
            </a:r>
          </a:p>
        </p:txBody>
      </p:sp>
      <p:sp>
        <p:nvSpPr>
          <p:cNvPr id="143366" name="テキスト ボックス 29"/>
          <p:cNvSpPr txBox="1">
            <a:spLocks noChangeArrowheads="1"/>
          </p:cNvSpPr>
          <p:nvPr/>
        </p:nvSpPr>
        <p:spPr bwMode="auto">
          <a:xfrm>
            <a:off x="5791200" y="304800"/>
            <a:ext cx="1500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en-US" altLang="ja-JP" sz="1000" b="0">
                <a:solidFill>
                  <a:srgbClr val="000000"/>
                </a:solidFill>
              </a:rPr>
              <a:t>(</a:t>
            </a:r>
            <a:r>
              <a:rPr lang="ja-JP" altLang="en-US" sz="1000" b="0">
                <a:solidFill>
                  <a:srgbClr val="000000"/>
                </a:solidFill>
              </a:rPr>
              <a:t>高校生対象）</a:t>
            </a:r>
          </a:p>
        </p:txBody>
      </p:sp>
      <p:sp>
        <p:nvSpPr>
          <p:cNvPr id="31" name="下矢印吹き出し 30"/>
          <p:cNvSpPr/>
          <p:nvPr/>
        </p:nvSpPr>
        <p:spPr>
          <a:xfrm>
            <a:off x="36513" y="144463"/>
            <a:ext cx="4297362" cy="4732337"/>
          </a:xfrm>
          <a:prstGeom prst="downArrowCallout">
            <a:avLst>
              <a:gd name="adj1" fmla="val 13684"/>
              <a:gd name="adj2" fmla="val 14917"/>
              <a:gd name="adj3" fmla="val 5224"/>
              <a:gd name="adj4" fmla="val 9344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l">
              <a:spcBef>
                <a:spcPct val="0"/>
              </a:spcBef>
              <a:defRPr/>
            </a:pPr>
            <a:r>
              <a:rPr lang="ja-JP" altLang="ja-JP" sz="1200" dirty="0">
                <a:solidFill>
                  <a:srgbClr val="000000"/>
                </a:solidFill>
              </a:rPr>
              <a:t>（</a:t>
            </a:r>
            <a:r>
              <a:rPr lang="ja-JP" altLang="en-US" sz="1200" dirty="0">
                <a:solidFill>
                  <a:srgbClr val="000000"/>
                </a:solidFill>
              </a:rPr>
              <a:t>３</a:t>
            </a:r>
            <a:r>
              <a:rPr lang="ja-JP" altLang="ja-JP" sz="1200" dirty="0">
                <a:solidFill>
                  <a:srgbClr val="000000"/>
                </a:solidFill>
              </a:rPr>
              <a:t>）新規学卒者</a:t>
            </a:r>
            <a:r>
              <a:rPr lang="ja-JP" altLang="en-US" sz="1200" dirty="0">
                <a:solidFill>
                  <a:srgbClr val="000000"/>
                </a:solidFill>
              </a:rPr>
              <a:t>、未就職卒業者</a:t>
            </a:r>
            <a:r>
              <a:rPr lang="ja-JP" altLang="ja-JP" sz="1200" dirty="0">
                <a:solidFill>
                  <a:srgbClr val="000000"/>
                </a:solidFill>
              </a:rPr>
              <a:t>に対する就職支援</a:t>
            </a:r>
          </a:p>
          <a:p>
            <a:pPr algn="l">
              <a:spcBef>
                <a:spcPct val="0"/>
              </a:spcBef>
              <a:defRPr/>
            </a:pPr>
            <a:r>
              <a:rPr lang="ja-JP" altLang="ja-JP" sz="1100" b="0" dirty="0">
                <a:solidFill>
                  <a:srgbClr val="000000"/>
                </a:solidFill>
              </a:rPr>
              <a:t>　</a:t>
            </a:r>
            <a:r>
              <a:rPr lang="ja-JP" altLang="en-US" sz="1100" b="0" dirty="0">
                <a:solidFill>
                  <a:srgbClr val="000000"/>
                </a:solidFill>
              </a:rPr>
              <a:t>①</a:t>
            </a:r>
            <a:r>
              <a:rPr lang="ja-JP" altLang="ja-JP" sz="1100" b="0" dirty="0">
                <a:solidFill>
                  <a:srgbClr val="000000"/>
                </a:solidFill>
              </a:rPr>
              <a:t>新規学卒者</a:t>
            </a:r>
            <a:r>
              <a:rPr lang="ja-JP" altLang="en-US" sz="1100" b="0" dirty="0">
                <a:solidFill>
                  <a:srgbClr val="000000"/>
                </a:solidFill>
              </a:rPr>
              <a:t>向け</a:t>
            </a:r>
            <a:r>
              <a:rPr lang="ja-JP" altLang="ja-JP" sz="1100" b="0" dirty="0">
                <a:solidFill>
                  <a:srgbClr val="000000"/>
                </a:solidFill>
              </a:rPr>
              <a:t>求人</a:t>
            </a:r>
            <a:r>
              <a:rPr lang="ja-JP" altLang="en-US" sz="1100" b="0" dirty="0">
                <a:solidFill>
                  <a:srgbClr val="000000"/>
                </a:solidFill>
              </a:rPr>
              <a:t>の</a:t>
            </a:r>
            <a:r>
              <a:rPr lang="ja-JP" altLang="ja-JP" sz="1100" b="0" dirty="0">
                <a:solidFill>
                  <a:srgbClr val="000000"/>
                </a:solidFill>
              </a:rPr>
              <a:t>確保</a:t>
            </a:r>
            <a:endParaRPr lang="ja-JP" altLang="ja-JP" sz="1200" b="0" dirty="0">
              <a:solidFill>
                <a:srgbClr val="000000"/>
              </a:solidFill>
            </a:endParaRPr>
          </a:p>
          <a:p>
            <a:pPr algn="l">
              <a:spcBef>
                <a:spcPct val="0"/>
              </a:spcBef>
              <a:defRPr/>
            </a:pPr>
            <a:r>
              <a:rPr lang="ja-JP" altLang="en-US" sz="1100" b="0" dirty="0">
                <a:solidFill>
                  <a:srgbClr val="000000"/>
                </a:solidFill>
              </a:rPr>
              <a:t>　</a:t>
            </a:r>
            <a:r>
              <a:rPr lang="ja-JP" altLang="en-US" sz="1100" b="0" dirty="0" smtClean="0">
                <a:solidFill>
                  <a:srgbClr val="000000"/>
                </a:solidFill>
              </a:rPr>
              <a:t>　　</a:t>
            </a:r>
            <a:r>
              <a:rPr lang="ja-JP" altLang="ja-JP" sz="1000" b="0" dirty="0" smtClean="0">
                <a:solidFill>
                  <a:srgbClr val="000000"/>
                </a:solidFill>
              </a:rPr>
              <a:t>都内</a:t>
            </a:r>
            <a:r>
              <a:rPr lang="ja-JP" altLang="ja-JP" sz="1000" b="0" dirty="0">
                <a:solidFill>
                  <a:srgbClr val="000000"/>
                </a:solidFill>
              </a:rPr>
              <a:t>事業主団体等に対する求人要請及びハローワークを</a:t>
            </a:r>
            <a:r>
              <a:rPr lang="ja-JP" altLang="en-US" sz="1000" b="0" dirty="0">
                <a:solidFill>
                  <a:srgbClr val="000000"/>
                </a:solidFill>
              </a:rPr>
              <a:t>挙</a:t>
            </a:r>
            <a:r>
              <a:rPr lang="ja-JP" altLang="ja-JP" sz="1000" b="0" dirty="0">
                <a:solidFill>
                  <a:srgbClr val="000000"/>
                </a:solidFill>
              </a:rPr>
              <a:t>げて</a:t>
            </a:r>
            <a:r>
              <a:rPr lang="ja-JP" altLang="en-US" sz="1000" b="0" dirty="0">
                <a:solidFill>
                  <a:srgbClr val="000000"/>
                </a:solidFill>
              </a:rPr>
              <a:t>、　</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en-US" sz="1000" b="0" dirty="0" smtClean="0">
                <a:solidFill>
                  <a:srgbClr val="000000"/>
                </a:solidFill>
              </a:rPr>
              <a:t>　</a:t>
            </a:r>
            <a:r>
              <a:rPr lang="ja-JP" altLang="ja-JP" sz="1000" b="0" dirty="0" smtClean="0">
                <a:solidFill>
                  <a:srgbClr val="000000"/>
                </a:solidFill>
              </a:rPr>
              <a:t>求人</a:t>
            </a:r>
            <a:r>
              <a:rPr lang="ja-JP" altLang="ja-JP" sz="1000" b="0" dirty="0">
                <a:solidFill>
                  <a:srgbClr val="000000"/>
                </a:solidFill>
              </a:rPr>
              <a:t>開拓</a:t>
            </a:r>
            <a:r>
              <a:rPr lang="ja-JP" altLang="en-US" sz="1000" b="0" dirty="0">
                <a:solidFill>
                  <a:srgbClr val="000000"/>
                </a:solidFill>
              </a:rPr>
              <a:t>を</a:t>
            </a:r>
            <a:r>
              <a:rPr lang="ja-JP" altLang="ja-JP" sz="1000" b="0" dirty="0">
                <a:solidFill>
                  <a:srgbClr val="000000"/>
                </a:solidFill>
              </a:rPr>
              <a:t>実施。</a:t>
            </a:r>
            <a:endParaRPr lang="ja-JP" altLang="en-US" sz="1100" b="0" dirty="0">
              <a:solidFill>
                <a:srgbClr val="000000"/>
              </a:solidFill>
            </a:endParaRPr>
          </a:p>
          <a:p>
            <a:pPr algn="l">
              <a:spcBef>
                <a:spcPct val="0"/>
              </a:spcBef>
              <a:defRPr/>
            </a:pPr>
            <a:r>
              <a:rPr lang="ja-JP" altLang="en-US" sz="1100" b="0" dirty="0">
                <a:solidFill>
                  <a:srgbClr val="000000"/>
                </a:solidFill>
              </a:rPr>
              <a:t>　②高校生に対する就職支援の実施</a:t>
            </a:r>
            <a:endParaRPr lang="en-US" altLang="ja-JP" sz="1200" b="0" dirty="0">
              <a:solidFill>
                <a:srgbClr val="000000"/>
              </a:solidFill>
            </a:endParaRPr>
          </a:p>
          <a:p>
            <a:pPr algn="l">
              <a:spcBef>
                <a:spcPct val="0"/>
              </a:spcBef>
              <a:defRPr/>
            </a:pPr>
            <a:r>
              <a:rPr lang="ja-JP" altLang="en-US" sz="1100" b="0" dirty="0">
                <a:solidFill>
                  <a:srgbClr val="000000"/>
                </a:solidFill>
              </a:rPr>
              <a:t>　　　</a:t>
            </a:r>
            <a:r>
              <a:rPr lang="ja-JP" altLang="ja-JP" sz="1000" b="0" dirty="0" smtClean="0">
                <a:solidFill>
                  <a:srgbClr val="000000"/>
                </a:solidFill>
              </a:rPr>
              <a:t>各ハローワーク</a:t>
            </a:r>
            <a:r>
              <a:rPr lang="ja-JP" altLang="ja-JP" sz="1000" b="0" dirty="0">
                <a:solidFill>
                  <a:srgbClr val="000000"/>
                </a:solidFill>
              </a:rPr>
              <a:t>では、管内の高校等と連携し、職業ガイダンス、</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ja-JP" sz="1000" b="0" dirty="0" smtClean="0">
                <a:solidFill>
                  <a:srgbClr val="000000"/>
                </a:solidFill>
              </a:rPr>
              <a:t>職場</a:t>
            </a:r>
            <a:r>
              <a:rPr lang="ja-JP" altLang="ja-JP" sz="1000" b="0" dirty="0">
                <a:solidFill>
                  <a:srgbClr val="000000"/>
                </a:solidFill>
              </a:rPr>
              <a:t>見学、面接指導</a:t>
            </a:r>
            <a:r>
              <a:rPr lang="ja-JP" altLang="en-US" sz="1000" b="0" dirty="0">
                <a:solidFill>
                  <a:srgbClr val="000000"/>
                </a:solidFill>
              </a:rPr>
              <a:t>等の</a:t>
            </a:r>
            <a:r>
              <a:rPr lang="ja-JP" altLang="ja-JP" sz="1000" b="0" dirty="0">
                <a:solidFill>
                  <a:srgbClr val="000000"/>
                </a:solidFill>
              </a:rPr>
              <a:t>就職支援を実施。</a:t>
            </a:r>
            <a:endParaRPr lang="en-US" altLang="ja-JP" sz="1100" b="0" dirty="0">
              <a:solidFill>
                <a:srgbClr val="000000"/>
              </a:solidFill>
            </a:endParaRPr>
          </a:p>
          <a:p>
            <a:pPr algn="l">
              <a:spcBef>
                <a:spcPct val="0"/>
              </a:spcBef>
              <a:defRPr/>
            </a:pPr>
            <a:endParaRPr lang="en-US" altLang="ja-JP" sz="1100" b="0" dirty="0">
              <a:solidFill>
                <a:srgbClr val="000000"/>
              </a:solidFill>
            </a:endParaRPr>
          </a:p>
          <a:p>
            <a:pPr algn="l">
              <a:spcBef>
                <a:spcPct val="0"/>
              </a:spcBef>
              <a:defRPr/>
            </a:pPr>
            <a:endParaRPr lang="en-US" altLang="ja-JP" sz="1100" b="0" dirty="0">
              <a:solidFill>
                <a:srgbClr val="000000"/>
              </a:solidFill>
            </a:endParaRPr>
          </a:p>
          <a:p>
            <a:pPr algn="l">
              <a:spcBef>
                <a:spcPct val="0"/>
              </a:spcBef>
              <a:defRPr/>
            </a:pPr>
            <a:endParaRPr lang="en-US" altLang="ja-JP" sz="1100" b="0" dirty="0">
              <a:solidFill>
                <a:srgbClr val="000000"/>
              </a:solidFill>
            </a:endParaRPr>
          </a:p>
          <a:p>
            <a:pPr algn="l">
              <a:spcBef>
                <a:spcPct val="0"/>
              </a:spcBef>
              <a:defRPr/>
            </a:pPr>
            <a:endParaRPr lang="en-US" altLang="ja-JP" sz="1100" b="0" dirty="0">
              <a:solidFill>
                <a:srgbClr val="000000"/>
              </a:solidFill>
            </a:endParaRPr>
          </a:p>
          <a:p>
            <a:pPr algn="l">
              <a:spcBef>
                <a:spcPct val="0"/>
              </a:spcBef>
              <a:defRPr/>
            </a:pPr>
            <a:endParaRPr lang="en-US" altLang="ja-JP" sz="1100" b="0" dirty="0">
              <a:solidFill>
                <a:srgbClr val="000000"/>
              </a:solidFill>
            </a:endParaRPr>
          </a:p>
          <a:p>
            <a:pPr algn="l">
              <a:spcBef>
                <a:spcPct val="0"/>
              </a:spcBef>
              <a:defRPr/>
            </a:pPr>
            <a:endParaRPr lang="ja-JP" altLang="ja-JP" sz="1100" b="0" dirty="0">
              <a:solidFill>
                <a:srgbClr val="000000"/>
              </a:solidFill>
            </a:endParaRPr>
          </a:p>
          <a:p>
            <a:pPr algn="l">
              <a:spcBef>
                <a:spcPct val="0"/>
              </a:spcBef>
              <a:defRPr/>
            </a:pPr>
            <a:r>
              <a:rPr lang="ja-JP" altLang="en-US" sz="1100" b="0" dirty="0">
                <a:solidFill>
                  <a:srgbClr val="000000"/>
                </a:solidFill>
              </a:rPr>
              <a:t>　</a:t>
            </a:r>
            <a:endParaRPr lang="en-US" altLang="ja-JP" sz="1100" b="0" dirty="0">
              <a:solidFill>
                <a:srgbClr val="000000"/>
              </a:solidFill>
            </a:endParaRPr>
          </a:p>
          <a:p>
            <a:pPr algn="l">
              <a:spcBef>
                <a:spcPct val="0"/>
              </a:spcBef>
              <a:defRPr/>
            </a:pPr>
            <a:endParaRPr lang="ja-JP" altLang="en-US" sz="1100" b="0" dirty="0">
              <a:solidFill>
                <a:srgbClr val="000000"/>
              </a:solidFill>
            </a:endParaRPr>
          </a:p>
          <a:p>
            <a:pPr algn="l">
              <a:spcBef>
                <a:spcPct val="0"/>
              </a:spcBef>
              <a:defRPr/>
            </a:pPr>
            <a:r>
              <a:rPr lang="ja-JP" altLang="en-US" sz="1100" b="0" dirty="0">
                <a:solidFill>
                  <a:srgbClr val="000000"/>
                </a:solidFill>
              </a:rPr>
              <a:t>　③大卒者等に対する就職支援の強化</a:t>
            </a:r>
            <a:endParaRPr lang="ja-JP" altLang="ja-JP" sz="1200" b="0" dirty="0">
              <a:solidFill>
                <a:srgbClr val="000000"/>
              </a:solidFill>
            </a:endParaRPr>
          </a:p>
          <a:p>
            <a:pPr algn="l">
              <a:spcBef>
                <a:spcPct val="0"/>
              </a:spcBef>
              <a:defRPr/>
            </a:pPr>
            <a:r>
              <a:rPr lang="ja-JP" altLang="ja-JP" sz="1100" b="0" dirty="0">
                <a:solidFill>
                  <a:srgbClr val="000000"/>
                </a:solidFill>
              </a:rPr>
              <a:t>　　　</a:t>
            </a:r>
            <a:r>
              <a:rPr lang="ja-JP" altLang="ja-JP" sz="1000" b="0" dirty="0" smtClean="0">
                <a:solidFill>
                  <a:srgbClr val="000000"/>
                </a:solidFill>
              </a:rPr>
              <a:t>東京</a:t>
            </a:r>
            <a:r>
              <a:rPr lang="ja-JP" altLang="ja-JP" sz="1000" b="0" dirty="0">
                <a:solidFill>
                  <a:srgbClr val="000000"/>
                </a:solidFill>
              </a:rPr>
              <a:t>及び八王子新卒応援ハローワーク</a:t>
            </a:r>
            <a:r>
              <a:rPr lang="ja-JP" altLang="en-US" sz="1000" b="0" dirty="0">
                <a:solidFill>
                  <a:srgbClr val="000000"/>
                </a:solidFill>
              </a:rPr>
              <a:t>を拠点とし、４か所の</a:t>
            </a:r>
            <a:endParaRPr lang="en-US" altLang="ja-JP" sz="1000" b="0" dirty="0">
              <a:solidFill>
                <a:srgbClr val="000000"/>
              </a:solidFill>
            </a:endParaRPr>
          </a:p>
          <a:p>
            <a:pPr algn="l">
              <a:spcBef>
                <a:spcPct val="0"/>
              </a:spcBef>
              <a:defRPr/>
            </a:pPr>
            <a:r>
              <a:rPr lang="ja-JP" altLang="en-US" sz="1000" b="0" dirty="0">
                <a:solidFill>
                  <a:srgbClr val="000000"/>
                </a:solidFill>
              </a:rPr>
              <a:t>　　サテライト（飯田橋・渋谷・池袋・立川）において</a:t>
            </a:r>
            <a:r>
              <a:rPr lang="ja-JP" altLang="ja-JP" sz="1000" b="0" dirty="0">
                <a:solidFill>
                  <a:srgbClr val="000000"/>
                </a:solidFill>
              </a:rPr>
              <a:t>、担当制による個別</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ja-JP" sz="1000" b="0" dirty="0">
                <a:solidFill>
                  <a:srgbClr val="000000"/>
                </a:solidFill>
              </a:rPr>
              <a:t>支援、大学と</a:t>
            </a:r>
            <a:r>
              <a:rPr lang="ja-JP" altLang="en-US" sz="1000" b="0" dirty="0">
                <a:solidFill>
                  <a:srgbClr val="000000"/>
                </a:solidFill>
              </a:rPr>
              <a:t>の</a:t>
            </a:r>
            <a:r>
              <a:rPr lang="ja-JP" altLang="ja-JP" sz="1000" b="0" dirty="0">
                <a:solidFill>
                  <a:srgbClr val="000000"/>
                </a:solidFill>
              </a:rPr>
              <a:t>連携による支援</a:t>
            </a:r>
            <a:r>
              <a:rPr lang="ja-JP" altLang="en-US" sz="1000" b="0" dirty="0">
                <a:solidFill>
                  <a:srgbClr val="000000"/>
                </a:solidFill>
              </a:rPr>
              <a:t>、</a:t>
            </a:r>
            <a:r>
              <a:rPr lang="ja-JP" altLang="ja-JP" sz="1000" b="0" dirty="0">
                <a:solidFill>
                  <a:srgbClr val="000000"/>
                </a:solidFill>
              </a:rPr>
              <a:t>就職面接会の開催等によ</a:t>
            </a:r>
            <a:r>
              <a:rPr lang="ja-JP" altLang="en-US" sz="1000" b="0" dirty="0">
                <a:solidFill>
                  <a:srgbClr val="000000"/>
                </a:solidFill>
              </a:rPr>
              <a:t>る</a:t>
            </a:r>
            <a:r>
              <a:rPr lang="ja-JP" altLang="ja-JP" sz="1000" b="0" dirty="0">
                <a:solidFill>
                  <a:srgbClr val="000000"/>
                </a:solidFill>
              </a:rPr>
              <a:t>就職</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ja-JP" sz="1000" b="0" dirty="0">
                <a:solidFill>
                  <a:srgbClr val="000000"/>
                </a:solidFill>
              </a:rPr>
              <a:t>支援を実施。</a:t>
            </a:r>
            <a:endParaRPr lang="ja-JP" altLang="en-US" sz="1100" b="0" dirty="0">
              <a:solidFill>
                <a:srgbClr val="000000"/>
              </a:solidFill>
            </a:endParaRPr>
          </a:p>
          <a:p>
            <a:pPr algn="l">
              <a:spcBef>
                <a:spcPct val="0"/>
              </a:spcBef>
              <a:defRPr/>
            </a:pPr>
            <a:r>
              <a:rPr lang="ja-JP" altLang="en-US" sz="1100" b="0" dirty="0">
                <a:solidFill>
                  <a:srgbClr val="000000"/>
                </a:solidFill>
              </a:rPr>
              <a:t>　④企業説明会・</a:t>
            </a:r>
            <a:r>
              <a:rPr lang="ja-JP" altLang="ja-JP" sz="1100" b="0" dirty="0">
                <a:solidFill>
                  <a:srgbClr val="000000"/>
                </a:solidFill>
              </a:rPr>
              <a:t>就職面接会の開催</a:t>
            </a:r>
            <a:endParaRPr lang="ja-JP" altLang="en-US" sz="1200" b="0" dirty="0">
              <a:solidFill>
                <a:srgbClr val="000000"/>
              </a:solidFill>
            </a:endParaRPr>
          </a:p>
          <a:p>
            <a:pPr algn="l">
              <a:spcBef>
                <a:spcPct val="0"/>
              </a:spcBef>
              <a:defRPr/>
            </a:pPr>
            <a:r>
              <a:rPr lang="ja-JP" altLang="en-US" sz="1100" b="0" dirty="0">
                <a:solidFill>
                  <a:srgbClr val="000000"/>
                </a:solidFill>
              </a:rPr>
              <a:t>　</a:t>
            </a:r>
            <a:r>
              <a:rPr lang="ja-JP" altLang="en-US" sz="1100" b="0" dirty="0" smtClean="0">
                <a:solidFill>
                  <a:srgbClr val="000000"/>
                </a:solidFill>
              </a:rPr>
              <a:t>　　</a:t>
            </a:r>
            <a:r>
              <a:rPr lang="ja-JP" altLang="en-US" sz="1000" b="0" dirty="0" smtClean="0">
                <a:solidFill>
                  <a:srgbClr val="000000"/>
                </a:solidFill>
              </a:rPr>
              <a:t>採用</a:t>
            </a:r>
            <a:r>
              <a:rPr lang="ja-JP" altLang="en-US" sz="1000" b="0" dirty="0">
                <a:solidFill>
                  <a:srgbClr val="000000"/>
                </a:solidFill>
              </a:rPr>
              <a:t>選考活動時期の変更に伴い、選考開始前の</a:t>
            </a:r>
            <a:r>
              <a:rPr lang="en-US" altLang="ja-JP" sz="1000" b="0" dirty="0">
                <a:solidFill>
                  <a:srgbClr val="000000"/>
                </a:solidFill>
              </a:rPr>
              <a:t>7</a:t>
            </a:r>
            <a:r>
              <a:rPr lang="ja-JP" altLang="en-US" sz="1000" b="0" dirty="0">
                <a:solidFill>
                  <a:srgbClr val="000000"/>
                </a:solidFill>
              </a:rPr>
              <a:t>月までは</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en-US" sz="1000" b="0" dirty="0" smtClean="0">
                <a:solidFill>
                  <a:srgbClr val="000000"/>
                </a:solidFill>
              </a:rPr>
              <a:t>　既卒者向け</a:t>
            </a:r>
            <a:r>
              <a:rPr lang="ja-JP" altLang="en-US" sz="1000" b="0" dirty="0">
                <a:solidFill>
                  <a:srgbClr val="000000"/>
                </a:solidFill>
              </a:rPr>
              <a:t>就職面接会を開催。</a:t>
            </a:r>
            <a:r>
              <a:rPr lang="en-US" altLang="ja-JP" sz="1000" b="0" dirty="0">
                <a:solidFill>
                  <a:srgbClr val="000000"/>
                </a:solidFill>
              </a:rPr>
              <a:t>8</a:t>
            </a:r>
            <a:r>
              <a:rPr lang="ja-JP" altLang="en-US" sz="1000" b="0" dirty="0">
                <a:solidFill>
                  <a:srgbClr val="000000"/>
                </a:solidFill>
              </a:rPr>
              <a:t>月の選考開始以降は、新卒者</a:t>
            </a:r>
            <a:endParaRPr lang="en-US" altLang="ja-JP" sz="1000" b="0" dirty="0">
              <a:solidFill>
                <a:srgbClr val="000000"/>
              </a:solidFill>
            </a:endParaRPr>
          </a:p>
          <a:p>
            <a:pPr algn="l">
              <a:spcBef>
                <a:spcPct val="0"/>
              </a:spcBef>
              <a:defRPr/>
            </a:pPr>
            <a:r>
              <a:rPr lang="ja-JP" altLang="en-US" sz="1000" b="0" dirty="0">
                <a:solidFill>
                  <a:srgbClr val="000000"/>
                </a:solidFill>
              </a:rPr>
              <a:t>　</a:t>
            </a:r>
            <a:r>
              <a:rPr lang="ja-JP" altLang="en-US" sz="1000" b="0" dirty="0" smtClean="0">
                <a:solidFill>
                  <a:srgbClr val="000000"/>
                </a:solidFill>
              </a:rPr>
              <a:t>　向け</a:t>
            </a:r>
            <a:r>
              <a:rPr lang="ja-JP" altLang="ja-JP" sz="1000" b="0" dirty="0">
                <a:solidFill>
                  <a:srgbClr val="000000"/>
                </a:solidFill>
              </a:rPr>
              <a:t>就職面接会を</a:t>
            </a:r>
            <a:r>
              <a:rPr lang="ja-JP" altLang="en-US" sz="1000" b="0" dirty="0">
                <a:solidFill>
                  <a:srgbClr val="000000"/>
                </a:solidFill>
              </a:rPr>
              <a:t>集中的に開催</a:t>
            </a:r>
            <a:r>
              <a:rPr lang="ja-JP" altLang="ja-JP" sz="1000" b="0" dirty="0">
                <a:solidFill>
                  <a:srgbClr val="000000"/>
                </a:solidFill>
              </a:rPr>
              <a:t>。</a:t>
            </a:r>
            <a:endParaRPr lang="ja-JP" altLang="en-US" sz="1000" b="0" dirty="0">
              <a:solidFill>
                <a:srgbClr val="000000"/>
              </a:solidFill>
            </a:endParaRPr>
          </a:p>
          <a:p>
            <a:pPr algn="l">
              <a:spcBef>
                <a:spcPct val="0"/>
              </a:spcBef>
              <a:defRPr/>
            </a:pPr>
            <a:r>
              <a:rPr lang="ja-JP" altLang="en-US" sz="1000" b="0" dirty="0">
                <a:solidFill>
                  <a:srgbClr val="000000"/>
                </a:solidFill>
              </a:rPr>
              <a:t>　</a:t>
            </a:r>
            <a:r>
              <a:rPr lang="ja-JP" altLang="en-US" sz="1000" b="0" dirty="0" smtClean="0">
                <a:solidFill>
                  <a:srgbClr val="000000"/>
                </a:solidFill>
              </a:rPr>
              <a:t>　</a:t>
            </a:r>
            <a:r>
              <a:rPr lang="en-US" altLang="ja-JP" sz="1000" b="0" dirty="0" smtClean="0">
                <a:solidFill>
                  <a:srgbClr val="000000"/>
                </a:solidFill>
              </a:rPr>
              <a:t>27</a:t>
            </a:r>
            <a:r>
              <a:rPr lang="ja-JP" altLang="en-US" sz="1000" b="0" dirty="0">
                <a:solidFill>
                  <a:srgbClr val="000000"/>
                </a:solidFill>
              </a:rPr>
              <a:t>年度については、高卒者等を対象に</a:t>
            </a:r>
            <a:r>
              <a:rPr lang="en-US" altLang="ja-JP" sz="1000" b="0" dirty="0">
                <a:solidFill>
                  <a:srgbClr val="000000"/>
                </a:solidFill>
              </a:rPr>
              <a:t>9</a:t>
            </a:r>
            <a:r>
              <a:rPr lang="ja-JP" altLang="en-US" sz="1000" b="0" dirty="0">
                <a:solidFill>
                  <a:srgbClr val="000000"/>
                </a:solidFill>
              </a:rPr>
              <a:t>回、大卒者等を対象に</a:t>
            </a:r>
            <a:br>
              <a:rPr lang="ja-JP" altLang="en-US" sz="1000" b="0" dirty="0">
                <a:solidFill>
                  <a:srgbClr val="000000"/>
                </a:solidFill>
              </a:rPr>
            </a:br>
            <a:r>
              <a:rPr lang="ja-JP" altLang="en-US" sz="1000" b="0" dirty="0">
                <a:solidFill>
                  <a:srgbClr val="000000"/>
                </a:solidFill>
              </a:rPr>
              <a:t>   　</a:t>
            </a:r>
            <a:r>
              <a:rPr lang="en-US" altLang="ja-JP" sz="1000" b="0" dirty="0" smtClean="0">
                <a:solidFill>
                  <a:srgbClr val="000000"/>
                </a:solidFill>
              </a:rPr>
              <a:t>12</a:t>
            </a:r>
            <a:r>
              <a:rPr lang="ja-JP" altLang="en-US" sz="1000" b="0" dirty="0">
                <a:solidFill>
                  <a:srgbClr val="000000"/>
                </a:solidFill>
              </a:rPr>
              <a:t>回開催。</a:t>
            </a:r>
          </a:p>
        </p:txBody>
      </p:sp>
      <p:sp>
        <p:nvSpPr>
          <p:cNvPr id="143368" name="テキスト ボックス 32"/>
          <p:cNvSpPr txBox="1">
            <a:spLocks noChangeArrowheads="1"/>
          </p:cNvSpPr>
          <p:nvPr/>
        </p:nvSpPr>
        <p:spPr bwMode="auto">
          <a:xfrm>
            <a:off x="36513" y="4876800"/>
            <a:ext cx="4333875" cy="1876425"/>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a:solidFill>
                  <a:srgbClr val="000000"/>
                </a:solidFill>
                <a:latin typeface="ＭＳ Ｐゴシック" pitchFamily="50" charset="-128"/>
              </a:rPr>
              <a:t>・新規学卒求人の求人確保</a:t>
            </a:r>
          </a:p>
          <a:p>
            <a:pPr algn="l" eaLnBrk="1" hangingPunct="1">
              <a:spcBef>
                <a:spcPct val="0"/>
              </a:spcBef>
              <a:buFontTx/>
              <a:buNone/>
            </a:pPr>
            <a:r>
              <a:rPr lang="ja-JP" altLang="en-US" sz="1100">
                <a:solidFill>
                  <a:srgbClr val="000000"/>
                </a:solidFill>
                <a:latin typeface="ＭＳ Ｐゴシック" pitchFamily="50" charset="-128"/>
              </a:rPr>
              <a:t>　</a:t>
            </a:r>
            <a:r>
              <a:rPr lang="ja-JP" altLang="en-US" sz="1000" b="0">
                <a:solidFill>
                  <a:srgbClr val="000000"/>
                </a:solidFill>
                <a:latin typeface="ＭＳ Ｐゴシック" pitchFamily="50" charset="-128"/>
              </a:rPr>
              <a:t>未内定学生のマッチングに向け、更なる量的求人を確保するため、ハローワークでは挙所体制により取り組む。</a:t>
            </a:r>
          </a:p>
          <a:p>
            <a:pPr algn="l" eaLnBrk="1" hangingPunct="1">
              <a:spcBef>
                <a:spcPct val="0"/>
              </a:spcBef>
              <a:buFontTx/>
              <a:buNone/>
            </a:pPr>
            <a:r>
              <a:rPr lang="ja-JP" altLang="en-US" sz="1100">
                <a:solidFill>
                  <a:srgbClr val="000000"/>
                </a:solidFill>
                <a:latin typeface="ＭＳ Ｐゴシック" pitchFamily="50" charset="-128"/>
              </a:rPr>
              <a:t>・未内定学生・生徒及び学校中退者への就職支援</a:t>
            </a:r>
          </a:p>
          <a:p>
            <a:pPr algn="l" eaLnBrk="1" hangingPunct="1">
              <a:spcBef>
                <a:spcPct val="0"/>
              </a:spcBef>
              <a:buFontTx/>
              <a:buNone/>
            </a:pPr>
            <a:r>
              <a:rPr lang="ja-JP" altLang="en-US" sz="1100">
                <a:solidFill>
                  <a:srgbClr val="000000"/>
                </a:solidFill>
                <a:latin typeface="ＭＳ Ｐゴシック" pitchFamily="50" charset="-128"/>
              </a:rPr>
              <a:t>　</a:t>
            </a:r>
            <a:r>
              <a:rPr lang="ja-JP" altLang="en-US" sz="1000" b="0">
                <a:solidFill>
                  <a:srgbClr val="000000"/>
                </a:solidFill>
                <a:latin typeface="ＭＳ Ｐゴシック" pitchFamily="50" charset="-128"/>
              </a:rPr>
              <a:t>学校と連携し、早期に内定が得られるよう「ひとりにしない」「あきらめさせない」支援を行う。また、中退後に就労を希望する者はハローワークへ誘導し、関係機関と連携した支援を行う。</a:t>
            </a:r>
          </a:p>
          <a:p>
            <a:pPr algn="l" eaLnBrk="1" hangingPunct="1">
              <a:spcBef>
                <a:spcPct val="0"/>
              </a:spcBef>
              <a:buFontTx/>
              <a:buNone/>
            </a:pPr>
            <a:r>
              <a:rPr lang="ja-JP" altLang="en-US" sz="1100">
                <a:solidFill>
                  <a:srgbClr val="000000"/>
                </a:solidFill>
                <a:latin typeface="ＭＳ Ｐゴシック" pitchFamily="50" charset="-128"/>
              </a:rPr>
              <a:t>・労働法制の知識の付与</a:t>
            </a:r>
            <a:br>
              <a:rPr lang="ja-JP" altLang="en-US" sz="1100">
                <a:solidFill>
                  <a:srgbClr val="000000"/>
                </a:solidFill>
                <a:latin typeface="ＭＳ Ｐゴシック" pitchFamily="50" charset="-128"/>
              </a:rPr>
            </a:br>
            <a:r>
              <a:rPr lang="ja-JP" altLang="en-US" sz="1100">
                <a:solidFill>
                  <a:srgbClr val="000000"/>
                </a:solidFill>
                <a:latin typeface="ＭＳ Ｐゴシック" pitchFamily="50" charset="-128"/>
              </a:rPr>
              <a:t>　</a:t>
            </a:r>
            <a:r>
              <a:rPr lang="ja-JP" altLang="en-US" sz="1000" b="0">
                <a:solidFill>
                  <a:srgbClr val="000000"/>
                </a:solidFill>
                <a:latin typeface="ＭＳ Ｐゴシック" pitchFamily="50" charset="-128"/>
              </a:rPr>
              <a:t>職業生活において必要な労働法制の基礎知識の重要性について、中学校・高等学校等に対し、積極的に周知・啓発を行い、学校の要望により講師派遣を行う。</a:t>
            </a:r>
            <a:endParaRPr lang="en-US" altLang="ja-JP" sz="1000" b="0">
              <a:solidFill>
                <a:srgbClr val="000000"/>
              </a:solidFill>
            </a:endParaRPr>
          </a:p>
        </p:txBody>
      </p:sp>
      <p:graphicFrame>
        <p:nvGraphicFramePr>
          <p:cNvPr id="147593" name="Group 137"/>
          <p:cNvGraphicFramePr>
            <a:graphicFrameLocks noGrp="1"/>
          </p:cNvGraphicFramePr>
          <p:nvPr>
            <p:extLst>
              <p:ext uri="{D42A27DB-BD31-4B8C-83A1-F6EECF244321}">
                <p14:modId xmlns:p14="http://schemas.microsoft.com/office/powerpoint/2010/main" val="1852452305"/>
              </p:ext>
            </p:extLst>
          </p:nvPr>
        </p:nvGraphicFramePr>
        <p:xfrm>
          <a:off x="160338" y="1400968"/>
          <a:ext cx="4017962" cy="1189038"/>
        </p:xfrm>
        <a:graphic>
          <a:graphicData uri="http://schemas.openxmlformats.org/drawingml/2006/table">
            <a:tbl>
              <a:tblPr/>
              <a:tblGrid>
                <a:gridCol w="574675"/>
                <a:gridCol w="573087"/>
                <a:gridCol w="574675"/>
                <a:gridCol w="573088"/>
                <a:gridCol w="576262"/>
                <a:gridCol w="571500"/>
                <a:gridCol w="574675"/>
              </a:tblGrid>
              <a:tr h="46672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smtClean="0">
                        <a:ln>
                          <a:noFill/>
                        </a:ln>
                        <a:solidFill>
                          <a:schemeClr val="tx1"/>
                        </a:solidFill>
                        <a:effectLst/>
                        <a:latin typeface="ＭＳ Ｐゴシック" pitchFamily="50" charset="-128"/>
                        <a:ea typeface="ＤＨＰ平成明朝体W7" pitchFamily="1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①卒業予定者数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②求職者数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③　②のうち就職</a:t>
                      </a:r>
                      <a:b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b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決定者数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④　</a:t>
                      </a:r>
                      <a:r>
                        <a:rPr kumimoji="0" lang="ja-JP" altLang="en-US" sz="900" b="0" i="0" u="none" strike="noStrike" cap="none" normalizeH="0" baseline="0" smtClean="0">
                          <a:ln>
                            <a:noFill/>
                          </a:ln>
                          <a:solidFill>
                            <a:schemeClr val="tx1"/>
                          </a:solidFill>
                          <a:effectLst/>
                          <a:latin typeface="ＭＳ Ｐゴシック" pitchFamily="50" charset="-128"/>
                          <a:ea typeface="ＤＨＰ平成明朝体W7" pitchFamily="18" charset="-128"/>
                        </a:rPr>
                        <a:t>求人数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⑤　求人倍率</a:t>
                      </a:r>
                      <a: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a:t>
                      </a: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倍</a:t>
                      </a:r>
                      <a: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a:t>
                      </a:r>
                      <a:b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b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（④</a:t>
                      </a:r>
                      <a: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/②</a:t>
                      </a: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⑥　就職内定率</a:t>
                      </a:r>
                      <a: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a:t>
                      </a:r>
                      <a:b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b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（③</a:t>
                      </a:r>
                      <a:r>
                        <a:rPr kumimoji="0"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/②</a:t>
                      </a:r>
                      <a:r>
                        <a:rPr kumimoji="0"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28</a:t>
                      </a:r>
                      <a:r>
                        <a:rPr kumimoji="1"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年</a:t>
                      </a:r>
                      <a:r>
                        <a:rPr kumimoji="1" lang="en-US" altLang="ja-JP" sz="1000" b="0" i="0" u="none" strike="noStrike" cap="none" normalizeH="0" baseline="0" smtClean="0">
                          <a:ln>
                            <a:noFill/>
                          </a:ln>
                          <a:solidFill>
                            <a:schemeClr val="tx1"/>
                          </a:solidFill>
                          <a:effectLst/>
                          <a:latin typeface="ＭＳ Ｐゴシック" pitchFamily="50" charset="-128"/>
                          <a:ea typeface="ＤＨＰ平成明朝体W7" pitchFamily="18" charset="-128"/>
                        </a:rPr>
                        <a:t>3</a:t>
                      </a:r>
                      <a:r>
                        <a:rPr kumimoji="1"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月卒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107,367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6,566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5,896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39,640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6.04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89.8%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r h="32543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ＤＨＰ平成明朝体W7" pitchFamily="18" charset="-128"/>
                        </a:rPr>
                        <a:t>前年比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0.2%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7.3%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7.2%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12.3%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ＭＳ Ｐゴシック" pitchFamily="50" charset="-128"/>
                          <a:ea typeface="ＤＨＰ平成明朝体W7" pitchFamily="18" charset="-128"/>
                        </a:rPr>
                        <a:t>0.27P</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ＭＳ Ｐゴシック" pitchFamily="50" charset="-128"/>
                          <a:ea typeface="ＤＨＰ平成明朝体W7" pitchFamily="18" charset="-128"/>
                        </a:rPr>
                        <a:t>0.0P</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r>
            </a:tbl>
          </a:graphicData>
        </a:graphic>
      </p:graphicFrame>
      <p:sp>
        <p:nvSpPr>
          <p:cNvPr id="34" name="Text Box 7"/>
          <p:cNvSpPr txBox="1">
            <a:spLocks noChangeArrowheads="1"/>
          </p:cNvSpPr>
          <p:nvPr/>
        </p:nvSpPr>
        <p:spPr bwMode="auto">
          <a:xfrm>
            <a:off x="4510088" y="6659563"/>
            <a:ext cx="717550"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16</a:t>
            </a:r>
            <a:r>
              <a:rPr lang="ja-JP" altLang="en-US" sz="1200" b="0" kern="0" dirty="0" smtClean="0">
                <a:solidFill>
                  <a:srgbClr val="000000"/>
                </a:solidFill>
              </a:rPr>
              <a:t>－</a:t>
            </a:r>
            <a:endParaRPr lang="ja-JP" altLang="en-US" sz="1200" b="0" kern="0" dirty="0">
              <a:solidFill>
                <a:srgbClr val="000000"/>
              </a:solidFill>
            </a:endParaRPr>
          </a:p>
        </p:txBody>
      </p:sp>
      <p:sp>
        <p:nvSpPr>
          <p:cNvPr id="143404" name="テキスト ボックス 1"/>
          <p:cNvSpPr txBox="1">
            <a:spLocks noChangeArrowheads="1"/>
          </p:cNvSpPr>
          <p:nvPr/>
        </p:nvSpPr>
        <p:spPr bwMode="auto">
          <a:xfrm>
            <a:off x="2882900" y="1172368"/>
            <a:ext cx="1449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000" b="0" dirty="0">
                <a:solidFill>
                  <a:srgbClr val="000000"/>
                </a:solidFill>
                <a:latin typeface="ＭＳ Ｐゴシック" pitchFamily="50" charset="-128"/>
              </a:rPr>
              <a:t>【</a:t>
            </a:r>
            <a:r>
              <a:rPr lang="ja-JP" altLang="en-US" sz="1000" b="0" dirty="0">
                <a:solidFill>
                  <a:srgbClr val="000000"/>
                </a:solidFill>
                <a:latin typeface="ＭＳ Ｐゴシック" pitchFamily="50" charset="-128"/>
              </a:rPr>
              <a:t>平成</a:t>
            </a:r>
            <a:r>
              <a:rPr lang="en-US" altLang="ja-JP" sz="1000" b="0" dirty="0">
                <a:solidFill>
                  <a:srgbClr val="000000"/>
                </a:solidFill>
                <a:latin typeface="ＭＳ Ｐゴシック" pitchFamily="50" charset="-128"/>
              </a:rPr>
              <a:t>28</a:t>
            </a:r>
            <a:r>
              <a:rPr lang="ja-JP" altLang="en-US" sz="1000" b="0" dirty="0">
                <a:solidFill>
                  <a:srgbClr val="000000"/>
                </a:solidFill>
                <a:latin typeface="ＭＳ Ｐゴシック" pitchFamily="50" charset="-128"/>
              </a:rPr>
              <a:t>年</a:t>
            </a:r>
            <a:r>
              <a:rPr lang="en-US" altLang="ja-JP" sz="1000" b="0" dirty="0">
                <a:solidFill>
                  <a:srgbClr val="000000"/>
                </a:solidFill>
                <a:latin typeface="ＭＳ Ｐゴシック" pitchFamily="50" charset="-128"/>
              </a:rPr>
              <a:t>1</a:t>
            </a:r>
            <a:r>
              <a:rPr lang="ja-JP" altLang="en-US" sz="1000" b="0" dirty="0">
                <a:solidFill>
                  <a:srgbClr val="000000"/>
                </a:solidFill>
                <a:latin typeface="ＭＳ Ｐゴシック" pitchFamily="50" charset="-128"/>
              </a:rPr>
              <a:t>月末現在</a:t>
            </a:r>
            <a:r>
              <a:rPr lang="en-US" altLang="ja-JP" sz="1000" b="0" dirty="0">
                <a:solidFill>
                  <a:srgbClr val="000000"/>
                </a:solidFill>
                <a:latin typeface="ＭＳ Ｐゴシック" pitchFamily="50" charset="-128"/>
              </a:rPr>
              <a:t>】</a:t>
            </a:r>
            <a:endParaRPr lang="ja-JP" altLang="en-US" sz="1000" b="0" dirty="0">
              <a:solidFill>
                <a:srgbClr val="000000"/>
              </a:solidFill>
              <a:latin typeface="ＭＳ Ｐゴシック" pitchFamily="50" charset="-128"/>
            </a:endParaRPr>
          </a:p>
        </p:txBody>
      </p:sp>
      <p:sp>
        <p:nvSpPr>
          <p:cNvPr id="38" name="角丸四角形 37"/>
          <p:cNvSpPr/>
          <p:nvPr/>
        </p:nvSpPr>
        <p:spPr>
          <a:xfrm>
            <a:off x="76200" y="4683125"/>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継続的な取組</a:t>
            </a:r>
            <a:endParaRPr lang="en-US" altLang="ja-JP" sz="1100" b="0" dirty="0">
              <a:solidFill>
                <a:srgbClr val="000000"/>
              </a:solidFill>
            </a:endParaRPr>
          </a:p>
        </p:txBody>
      </p:sp>
      <p:graphicFrame>
        <p:nvGraphicFramePr>
          <p:cNvPr id="147592" name="Group 136"/>
          <p:cNvGraphicFramePr>
            <a:graphicFrameLocks noGrp="1"/>
          </p:cNvGraphicFramePr>
          <p:nvPr/>
        </p:nvGraphicFramePr>
        <p:xfrm>
          <a:off x="4419600" y="522288"/>
          <a:ext cx="2362200" cy="6118229"/>
        </p:xfrm>
        <a:graphic>
          <a:graphicData uri="http://schemas.openxmlformats.org/drawingml/2006/table">
            <a:tbl>
              <a:tblPr/>
              <a:tblGrid>
                <a:gridCol w="1295400"/>
                <a:gridCol w="1066800"/>
              </a:tblGrid>
              <a:tr h="25471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Arial" pitchFamily="34" charset="0"/>
                          <a:ea typeface="ＤＨＰ平成明朝体W7" pitchFamily="18" charset="-128"/>
                        </a:rPr>
                        <a:t>説明会</a:t>
                      </a: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25400" cap="flat" cmpd="sng" algn="ctr">
                      <a:solidFill>
                        <a:srgbClr val="E78A5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Arial" pitchFamily="34" charset="0"/>
                          <a:ea typeface="ＤＨＰ平成明朝体W7" pitchFamily="18" charset="-128"/>
                        </a:rPr>
                        <a:t>実施結果</a:t>
                      </a: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25400" cap="flat" cmpd="sng" algn="ctr">
                      <a:solidFill>
                        <a:srgbClr val="E78A5C"/>
                      </a:solidFill>
                      <a:prstDash val="solid"/>
                      <a:round/>
                      <a:headEnd type="none" w="med" len="med"/>
                      <a:tailEnd type="none" w="med" len="med"/>
                    </a:lnB>
                    <a:lnTlToBr>
                      <a:noFill/>
                    </a:lnTlToBr>
                    <a:lnBlToTr>
                      <a:noFill/>
                    </a:lnBlToTr>
                    <a:no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企業説明会ｉｎ渋谷</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254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149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428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254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企業説明会ｉｎ青梅</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115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316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企業説明会ｉｎ立川</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301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750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r>
              <a:tr h="635714">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企業説明会ｉｎ新宿</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1,020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2,653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企業説明会ｉｎ青梅</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合同就職面接会（足立・王子・墨田・木場）</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194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r>
              <a:tr h="6365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企業説明会ｉｎ新宿</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98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269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605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r>
              <a:tr h="77301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高校生合同就職フェア（飯田橋・品川・新宿・渋谷・池袋）</a:t>
                      </a: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zh-CN"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社</a:t>
                      </a: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zh-CN" sz="900" b="0" i="0" u="none" strike="noStrike" cap="none" normalizeH="0" baseline="0" smtClean="0">
                          <a:ln>
                            <a:noFill/>
                          </a:ln>
                          <a:solidFill>
                            <a:schemeClr val="tx1"/>
                          </a:solidFill>
                          <a:effectLst/>
                          <a:latin typeface="Arial" pitchFamily="34" charset="0"/>
                          <a:ea typeface="ＤＨＰ平成明朝体W7" pitchFamily="18" charset="-128"/>
                        </a:rPr>
                        <a:t>47</a:t>
                      </a: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説明数：</a:t>
                      </a:r>
                      <a:r>
                        <a:rPr kumimoji="1" lang="en-US" altLang="zh-CN" sz="900" b="0" i="0" u="none" strike="noStrike" cap="none" normalizeH="0" baseline="0" smtClean="0">
                          <a:ln>
                            <a:noFill/>
                          </a:ln>
                          <a:solidFill>
                            <a:schemeClr val="tx1"/>
                          </a:solidFill>
                          <a:effectLst/>
                          <a:latin typeface="Arial" pitchFamily="34" charset="0"/>
                          <a:ea typeface="ＤＨＰ平成明朝体W7" pitchFamily="18" charset="-128"/>
                        </a:rPr>
                        <a:t>135</a:t>
                      </a:r>
                      <a:r>
                        <a:rPr kumimoji="1" lang="zh-CN"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noFill/>
                  </a:tcPr>
                </a:tc>
              </a:tr>
              <a:tr h="635714">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企業説明会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136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38" marB="43538" horzOverflow="overflow">
                    <a:lnL w="12700" cap="flat" cmpd="sng" algn="ctr">
                      <a:solidFill>
                        <a:srgbClr val="E78A5C"/>
                      </a:solidFill>
                      <a:prstDash val="solid"/>
                      <a:round/>
                      <a:headEnd type="none" w="med" len="med"/>
                      <a:tailEnd type="none" w="med" len="med"/>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E78A5C">
                        <a:alpha val="20000"/>
                      </a:srgbClr>
                    </a:solidFill>
                  </a:tcPr>
                </a:tc>
              </a:tr>
            </a:tbl>
          </a:graphicData>
        </a:graphic>
      </p:graphicFrame>
      <p:graphicFrame>
        <p:nvGraphicFramePr>
          <p:cNvPr id="147591" name="Group 135"/>
          <p:cNvGraphicFramePr>
            <a:graphicFrameLocks noGrp="1"/>
          </p:cNvGraphicFramePr>
          <p:nvPr/>
        </p:nvGraphicFramePr>
        <p:xfrm>
          <a:off x="6848475" y="533400"/>
          <a:ext cx="3057525" cy="6251576"/>
        </p:xfrm>
        <a:graphic>
          <a:graphicData uri="http://schemas.openxmlformats.org/drawingml/2006/table">
            <a:tbl>
              <a:tblPr/>
              <a:tblGrid>
                <a:gridCol w="1449388"/>
                <a:gridCol w="1608137"/>
              </a:tblGrid>
              <a:tr h="25473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Arial" pitchFamily="34" charset="0"/>
                          <a:ea typeface="ＤＨＰ平成明朝体W7" pitchFamily="18" charset="-128"/>
                        </a:rPr>
                        <a:t>面接会</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Arial" pitchFamily="34" charset="0"/>
                          <a:ea typeface="ＤＨＰ平成明朝体W7" pitchFamily="18" charset="-128"/>
                        </a:rPr>
                        <a:t>実施結果</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50802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既卒限定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364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就職数：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643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/47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5334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既卒者限定 </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めざせ正社員面接会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363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就職数：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703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ja-JP" altLang="en-US" sz="900" b="1"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既卒限定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163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就職数：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若者応援宣言企業限定 若者就職面接会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141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就職数：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270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新卒・既卒小規模面接会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就職数：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40959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日（企業説明会）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合同企業説明会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288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第</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回 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169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914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2,014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5000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19</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333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602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5000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第</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回 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87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313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507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16</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198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371</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r h="49859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第</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3</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回 合同就職面接会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162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660</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1,404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DED3"/>
                    </a:solidFill>
                  </a:tcPr>
                </a:tc>
              </a:tr>
              <a:tr h="55406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月</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24</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25</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日</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まだ間に合う４月入社！　　面接会</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参加企業数：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197</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社</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参加者：</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1,088</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
                      </a:r>
                      <a:b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b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面接数：</a:t>
                      </a:r>
                      <a:r>
                        <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rPr>
                        <a:t>1,872</a:t>
                      </a:r>
                      <a:r>
                        <a:rPr kumimoji="1" lang="ja-JP" altLang="en-US" sz="900" b="0" i="0" u="none" strike="noStrike" cap="none" normalizeH="0" baseline="0" smtClean="0">
                          <a:ln>
                            <a:noFill/>
                          </a:ln>
                          <a:solidFill>
                            <a:schemeClr val="tx1"/>
                          </a:solidFill>
                          <a:effectLst/>
                          <a:latin typeface="Arial" pitchFamily="34" charset="0"/>
                          <a:ea typeface="ＤＨＰ平成明朝体W7" pitchFamily="18" charset="-128"/>
                        </a:rPr>
                        <a:t>人</a:t>
                      </a:r>
                      <a:endParaRPr kumimoji="1" lang="en-US" altLang="ja-JP" sz="900" b="0" i="0" u="none" strike="noStrike" cap="none" normalizeH="0" baseline="0" smtClean="0">
                        <a:ln>
                          <a:noFill/>
                        </a:ln>
                        <a:solidFill>
                          <a:schemeClr val="tx1"/>
                        </a:solidFill>
                        <a:effectLst/>
                        <a:latin typeface="Arial" pitchFamily="34" charset="0"/>
                        <a:ea typeface="ＤＨＰ平成明朝体W7" pitchFamily="18" charset="-128"/>
                      </a:endParaRPr>
                    </a:p>
                  </a:txBody>
                  <a:tcPr marL="96026" marR="96026" marT="43545" marB="4354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EFEA"/>
                    </a:solidFill>
                  </a:tcPr>
                </a:tc>
              </a:tr>
            </a:tbl>
          </a:graphicData>
        </a:graphic>
      </p:graphicFrame>
    </p:spTree>
    <p:extLst>
      <p:ext uri="{BB962C8B-B14F-4D97-AF65-F5344CB8AC3E}">
        <p14:creationId xmlns:p14="http://schemas.microsoft.com/office/powerpoint/2010/main" val="1512148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下矢印吹き出し 32"/>
          <p:cNvSpPr/>
          <p:nvPr/>
        </p:nvSpPr>
        <p:spPr>
          <a:xfrm>
            <a:off x="141288" y="3214688"/>
            <a:ext cx="6303962" cy="2622550"/>
          </a:xfrm>
          <a:prstGeom prst="downArrowCallout">
            <a:avLst>
              <a:gd name="adj1" fmla="val 10774"/>
              <a:gd name="adj2" fmla="val 9935"/>
              <a:gd name="adj3" fmla="val 7643"/>
              <a:gd name="adj4" fmla="val 89229"/>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l">
              <a:spcBef>
                <a:spcPct val="0"/>
              </a:spcBef>
              <a:defRPr/>
            </a:pPr>
            <a:endParaRPr lang="en-US" altLang="ja-JP" sz="1200" b="0" dirty="0">
              <a:solidFill>
                <a:srgbClr val="000000"/>
              </a:solidFill>
            </a:endParaRPr>
          </a:p>
          <a:p>
            <a:pPr algn="l">
              <a:spcBef>
                <a:spcPct val="0"/>
              </a:spcBef>
              <a:defRPr/>
            </a:pPr>
            <a:r>
              <a:rPr lang="ja-JP" altLang="en-US" sz="1200" b="0" dirty="0">
                <a:solidFill>
                  <a:srgbClr val="000000"/>
                </a:solidFill>
              </a:rPr>
              <a:t>　　</a:t>
            </a:r>
            <a:endParaRPr lang="en-US" altLang="ja-JP" sz="1200" b="0" dirty="0">
              <a:solidFill>
                <a:srgbClr val="000000"/>
              </a:solidFill>
            </a:endParaRPr>
          </a:p>
          <a:p>
            <a:pPr algn="l">
              <a:spcBef>
                <a:spcPct val="0"/>
              </a:spcBef>
              <a:defRPr/>
            </a:pPr>
            <a:r>
              <a:rPr lang="ja-JP" altLang="en-US" sz="1200" b="0" dirty="0">
                <a:solidFill>
                  <a:srgbClr val="000000"/>
                </a:solidFill>
              </a:rPr>
              <a:t>　　</a:t>
            </a:r>
            <a:endParaRPr lang="en-US" altLang="ja-JP" sz="1200" b="0" dirty="0">
              <a:solidFill>
                <a:srgbClr val="000000"/>
              </a:solidFill>
            </a:endParaRPr>
          </a:p>
          <a:p>
            <a:pPr algn="l">
              <a:spcBef>
                <a:spcPct val="0"/>
              </a:spcBef>
              <a:defRPr/>
            </a:pPr>
            <a:r>
              <a:rPr lang="ja-JP" altLang="en-US" sz="1200" b="0" dirty="0">
                <a:solidFill>
                  <a:srgbClr val="000000"/>
                </a:solidFill>
              </a:rPr>
              <a:t>　</a:t>
            </a:r>
          </a:p>
          <a:p>
            <a:pPr algn="l">
              <a:spcBef>
                <a:spcPct val="0"/>
              </a:spcBef>
              <a:defRPr/>
            </a:pPr>
            <a:r>
              <a:rPr lang="ja-JP" altLang="en-US" sz="1200" b="0" dirty="0">
                <a:solidFill>
                  <a:srgbClr val="000000"/>
                </a:solidFill>
              </a:rPr>
              <a:t>　</a:t>
            </a:r>
          </a:p>
        </p:txBody>
      </p:sp>
      <p:sp>
        <p:nvSpPr>
          <p:cNvPr id="144387" name="テキスト ボックス 9"/>
          <p:cNvSpPr txBox="1">
            <a:spLocks noChangeArrowheads="1"/>
          </p:cNvSpPr>
          <p:nvPr/>
        </p:nvSpPr>
        <p:spPr bwMode="auto">
          <a:xfrm>
            <a:off x="7275513" y="500063"/>
            <a:ext cx="208915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1" tIns="47515" rIns="95031" bIns="475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en-US" altLang="ja-JP" sz="1800" b="0">
              <a:solidFill>
                <a:srgbClr val="000000"/>
              </a:solidFill>
            </a:endParaRPr>
          </a:p>
          <a:p>
            <a:pPr algn="l" eaLnBrk="1" hangingPunct="1">
              <a:spcBef>
                <a:spcPct val="0"/>
              </a:spcBef>
              <a:buFontTx/>
              <a:buNone/>
            </a:pPr>
            <a:endParaRPr lang="ja-JP" altLang="en-US" sz="1800" b="0">
              <a:solidFill>
                <a:srgbClr val="000000"/>
              </a:solidFill>
            </a:endParaRPr>
          </a:p>
        </p:txBody>
      </p:sp>
      <p:sp>
        <p:nvSpPr>
          <p:cNvPr id="17" name="下矢印吹き出し 16"/>
          <p:cNvSpPr/>
          <p:nvPr/>
        </p:nvSpPr>
        <p:spPr>
          <a:xfrm>
            <a:off x="147638" y="142875"/>
            <a:ext cx="6302375" cy="2198688"/>
          </a:xfrm>
          <a:prstGeom prst="downArrowCallout">
            <a:avLst>
              <a:gd name="adj1" fmla="val 12119"/>
              <a:gd name="adj2" fmla="val 10856"/>
              <a:gd name="adj3" fmla="val 7643"/>
              <a:gd name="adj4" fmla="val 8823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l">
              <a:spcBef>
                <a:spcPct val="0"/>
              </a:spcBef>
              <a:defRPr/>
            </a:pPr>
            <a:endParaRPr lang="en-US" altLang="ja-JP" sz="1200" b="0">
              <a:solidFill>
                <a:srgbClr val="000000"/>
              </a:solidFill>
            </a:endParaRPr>
          </a:p>
          <a:p>
            <a:pPr algn="l">
              <a:spcBef>
                <a:spcPct val="0"/>
              </a:spcBef>
              <a:defRPr/>
            </a:pPr>
            <a:r>
              <a:rPr lang="ja-JP" altLang="en-US" sz="1200" b="0">
                <a:solidFill>
                  <a:srgbClr val="000000"/>
                </a:solidFill>
              </a:rPr>
              <a:t>　　</a:t>
            </a:r>
            <a:endParaRPr lang="en-US" altLang="ja-JP" sz="1200" b="0">
              <a:solidFill>
                <a:srgbClr val="000000"/>
              </a:solidFill>
            </a:endParaRPr>
          </a:p>
          <a:p>
            <a:pPr algn="l">
              <a:spcBef>
                <a:spcPct val="0"/>
              </a:spcBef>
              <a:defRPr/>
            </a:pPr>
            <a:r>
              <a:rPr lang="ja-JP" altLang="en-US" sz="1200" b="0">
                <a:solidFill>
                  <a:srgbClr val="000000"/>
                </a:solidFill>
              </a:rPr>
              <a:t>　　</a:t>
            </a:r>
            <a:endParaRPr lang="en-US" altLang="ja-JP" sz="1200" b="0">
              <a:solidFill>
                <a:srgbClr val="000000"/>
              </a:solidFill>
            </a:endParaRPr>
          </a:p>
          <a:p>
            <a:pPr algn="l">
              <a:spcBef>
                <a:spcPct val="0"/>
              </a:spcBef>
              <a:defRPr/>
            </a:pPr>
            <a:r>
              <a:rPr lang="ja-JP" altLang="en-US" sz="1200" b="0">
                <a:solidFill>
                  <a:srgbClr val="000000"/>
                </a:solidFill>
              </a:rPr>
              <a:t>　</a:t>
            </a:r>
          </a:p>
          <a:p>
            <a:pPr algn="l">
              <a:spcBef>
                <a:spcPct val="0"/>
              </a:spcBef>
              <a:defRPr/>
            </a:pPr>
            <a:r>
              <a:rPr lang="ja-JP" altLang="en-US" sz="1200" b="0">
                <a:solidFill>
                  <a:srgbClr val="000000"/>
                </a:solidFill>
              </a:rPr>
              <a:t>　</a:t>
            </a:r>
          </a:p>
        </p:txBody>
      </p:sp>
      <p:sp>
        <p:nvSpPr>
          <p:cNvPr id="144389" name="テキスト ボックス 28"/>
          <p:cNvSpPr txBox="1">
            <a:spLocks noChangeArrowheads="1"/>
          </p:cNvSpPr>
          <p:nvPr/>
        </p:nvSpPr>
        <p:spPr bwMode="auto">
          <a:xfrm>
            <a:off x="166688" y="3205163"/>
            <a:ext cx="6253162" cy="234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1" tIns="47515" rIns="95031" bIns="475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400" dirty="0" smtClean="0">
                <a:solidFill>
                  <a:srgbClr val="000000"/>
                </a:solidFill>
                <a:latin typeface="ＭＳ Ｐゴシック" pitchFamily="50" charset="-128"/>
              </a:rPr>
              <a:t>７　障害者</a:t>
            </a:r>
            <a:r>
              <a:rPr lang="ja-JP" altLang="en-US" sz="1400" dirty="0">
                <a:solidFill>
                  <a:srgbClr val="000000"/>
                </a:solidFill>
                <a:latin typeface="ＭＳ Ｐゴシック" pitchFamily="50" charset="-128"/>
              </a:rPr>
              <a:t>雇用対策の推進</a:t>
            </a:r>
            <a:endParaRPr lang="en-US" altLang="ja-JP" sz="140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a:t>
            </a:r>
            <a:r>
              <a:rPr lang="ja-JP" altLang="en-US" sz="1200" dirty="0">
                <a:solidFill>
                  <a:srgbClr val="000000"/>
                </a:solidFill>
                <a:latin typeface="ＭＳ Ｐゴシック" pitchFamily="50" charset="-128"/>
              </a:rPr>
              <a:t>（１）障害者雇用状況</a:t>
            </a:r>
            <a:r>
              <a:rPr lang="en-US" altLang="ja-JP" sz="1200" dirty="0">
                <a:solidFill>
                  <a:srgbClr val="000000"/>
                </a:solidFill>
                <a:latin typeface="ＭＳ Ｐゴシック" pitchFamily="50" charset="-128"/>
              </a:rPr>
              <a:t>【</a:t>
            </a:r>
            <a:r>
              <a:rPr lang="ja-JP" altLang="en-US" sz="1200" dirty="0">
                <a:solidFill>
                  <a:srgbClr val="000000"/>
                </a:solidFill>
                <a:latin typeface="ＭＳ Ｐゴシック" pitchFamily="50" charset="-128"/>
              </a:rPr>
              <a:t>平成２７年６月１日現在</a:t>
            </a:r>
            <a:r>
              <a:rPr lang="en-US" altLang="ja-JP" sz="1200" dirty="0">
                <a:solidFill>
                  <a:srgbClr val="000000"/>
                </a:solidFill>
                <a:latin typeface="ＭＳ Ｐゴシック" pitchFamily="50" charset="-128"/>
              </a:rPr>
              <a:t>】</a:t>
            </a:r>
          </a:p>
          <a:p>
            <a:pPr algn="l" eaLnBrk="1" hangingPunct="1">
              <a:spcBef>
                <a:spcPct val="0"/>
              </a:spcBef>
              <a:buFontTx/>
              <a:buNone/>
            </a:pPr>
            <a:r>
              <a:rPr lang="ja-JP" altLang="en-US" sz="1200" b="0" dirty="0">
                <a:solidFill>
                  <a:srgbClr val="000000"/>
                </a:solidFill>
                <a:latin typeface="ＭＳ Ｐゴシック" pitchFamily="50" charset="-128"/>
              </a:rPr>
              <a:t>　　　　①民間企業における実雇用率は１．８１％（前年比０．０４</a:t>
            </a:r>
            <a:r>
              <a:rPr lang="en-US" altLang="ja-JP" sz="1200" b="0" dirty="0">
                <a:solidFill>
                  <a:srgbClr val="000000"/>
                </a:solidFill>
                <a:latin typeface="ＭＳ Ｐゴシック" pitchFamily="50" charset="-128"/>
              </a:rPr>
              <a:t>P</a:t>
            </a:r>
            <a:r>
              <a:rPr lang="ja-JP" altLang="en-US" sz="1200" b="0" dirty="0">
                <a:solidFill>
                  <a:srgbClr val="000000"/>
                </a:solidFill>
                <a:latin typeface="ＭＳ Ｐゴシック" pitchFamily="50" charset="-128"/>
              </a:rPr>
              <a:t>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②法定雇用率達成企業割合３２．１％（同１．８Ｐ増加）</a:t>
            </a:r>
            <a:r>
              <a:rPr lang="ja-JP" altLang="en-US" sz="1100" b="0" dirty="0">
                <a:solidFill>
                  <a:srgbClr val="000000"/>
                </a:solidFill>
                <a:latin typeface="ＭＳ Ｐゴシック" pitchFamily="50" charset="-128"/>
              </a:rPr>
              <a:t>　　　　　</a:t>
            </a:r>
            <a:endParaRPr lang="en-US" altLang="ja-JP" sz="1100" b="0" dirty="0">
              <a:solidFill>
                <a:srgbClr val="000000"/>
              </a:solidFill>
              <a:latin typeface="ＭＳ Ｐゴシック" pitchFamily="50" charset="-128"/>
            </a:endParaRPr>
          </a:p>
          <a:p>
            <a:pPr algn="l" eaLnBrk="1" hangingPunct="1">
              <a:spcBef>
                <a:spcPct val="0"/>
              </a:spcBef>
              <a:buFontTx/>
              <a:buNone/>
            </a:pPr>
            <a:r>
              <a:rPr lang="ja-JP" altLang="en-US" sz="1200" dirty="0">
                <a:solidFill>
                  <a:srgbClr val="000000"/>
                </a:solidFill>
                <a:latin typeface="ＭＳ Ｐゴシック" pitchFamily="50" charset="-128"/>
              </a:rPr>
              <a:t>　（２）障害者の雇用機会の拡大（</a:t>
            </a:r>
            <a:r>
              <a:rPr lang="en-US" altLang="ja-JP" sz="1200" dirty="0">
                <a:solidFill>
                  <a:srgbClr val="000000"/>
                </a:solidFill>
                <a:latin typeface="ＭＳ Ｐゴシック" pitchFamily="50" charset="-128"/>
              </a:rPr>
              <a:t>4</a:t>
            </a:r>
            <a:r>
              <a:rPr lang="ja-JP" altLang="en-US" sz="1200" dirty="0">
                <a:solidFill>
                  <a:srgbClr val="000000"/>
                </a:solidFill>
                <a:latin typeface="ＭＳ Ｐゴシック" pitchFamily="50" charset="-128"/>
              </a:rPr>
              <a:t>月～１月）</a:t>
            </a:r>
            <a:endParaRPr lang="en-US" altLang="ja-JP" sz="120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①障害者職業紹介状況</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100" b="0" dirty="0">
                <a:solidFill>
                  <a:srgbClr val="000000"/>
                </a:solidFill>
                <a:latin typeface="ＭＳ Ｐゴシック" pitchFamily="50" charset="-128"/>
              </a:rPr>
              <a:t>　　　　　</a:t>
            </a:r>
            <a:r>
              <a:rPr lang="ja-JP" altLang="en-US" sz="1200" b="0" dirty="0">
                <a:solidFill>
                  <a:srgbClr val="000000"/>
                </a:solidFill>
                <a:latin typeface="ＭＳ Ｐゴシック" pitchFamily="50" charset="-128"/>
              </a:rPr>
              <a:t>・新規求職者　 １６，２０５（前年同期比２．０％増加）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・就職件数　　　５，６９１（同４．９％増加）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②ハローワークを中心とした「チーム支援」を活用した雇用機会の拡大</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100" b="0" dirty="0">
                <a:solidFill>
                  <a:srgbClr val="000000"/>
                </a:solidFill>
                <a:latin typeface="ＭＳ Ｐゴシック" pitchFamily="50" charset="-128"/>
              </a:rPr>
              <a:t>　　　　　</a:t>
            </a:r>
            <a:r>
              <a:rPr lang="ja-JP" altLang="en-US" sz="1200" b="0" dirty="0">
                <a:solidFill>
                  <a:srgbClr val="000000"/>
                </a:solidFill>
                <a:latin typeface="ＭＳ Ｐゴシック" pitchFamily="50" charset="-128"/>
              </a:rPr>
              <a:t>・対象者数　　　６，１１９（同３４．６％増加）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・就職件数　　　２，４５３（同４．８％増加）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a:t>
            </a:r>
            <a:r>
              <a:rPr lang="ja-JP" altLang="en-US" sz="1200" dirty="0">
                <a:solidFill>
                  <a:srgbClr val="000000"/>
                </a:solidFill>
                <a:latin typeface="ＭＳ Ｐゴシック" pitchFamily="50" charset="-128"/>
              </a:rPr>
              <a:t>（３）障害者差別禁止・合理的配慮提供義務の円滑な施行</a:t>
            </a:r>
            <a:endParaRPr lang="en-US" altLang="ja-JP" sz="1200" dirty="0">
              <a:solidFill>
                <a:srgbClr val="000000"/>
              </a:solidFill>
              <a:latin typeface="ＭＳ Ｐゴシック" pitchFamily="50" charset="-128"/>
            </a:endParaRPr>
          </a:p>
        </p:txBody>
      </p:sp>
      <p:sp>
        <p:nvSpPr>
          <p:cNvPr id="144390" name="テキスト ボックス 30"/>
          <p:cNvSpPr txBox="1">
            <a:spLocks noChangeArrowheads="1"/>
          </p:cNvSpPr>
          <p:nvPr/>
        </p:nvSpPr>
        <p:spPr bwMode="auto">
          <a:xfrm>
            <a:off x="150813" y="5862638"/>
            <a:ext cx="6323012" cy="777875"/>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ＭＳ Ｐゴシック" pitchFamily="50" charset="-128"/>
              </a:rPr>
              <a:t>・企業の雇用課題に対応した提案援助型の企業指導</a:t>
            </a:r>
            <a:endParaRPr lang="en-US" altLang="ja-JP" sz="1100" b="0">
              <a:solidFill>
                <a:srgbClr val="000000"/>
              </a:solidFill>
              <a:latin typeface="ＭＳ Ｐゴシック" pitchFamily="50" charset="-128"/>
            </a:endParaRPr>
          </a:p>
          <a:p>
            <a:pPr algn="l" eaLnBrk="1" hangingPunct="1">
              <a:spcBef>
                <a:spcPct val="0"/>
              </a:spcBef>
              <a:buFontTx/>
              <a:buNone/>
            </a:pPr>
            <a:r>
              <a:rPr lang="ja-JP" altLang="en-US" sz="1100" b="0">
                <a:solidFill>
                  <a:srgbClr val="000000"/>
                </a:solidFill>
                <a:latin typeface="ＭＳ Ｐゴシック" pitchFamily="50" charset="-128"/>
              </a:rPr>
              <a:t>・中小企業への支援等の強化や地域の就労支援の更なる強化</a:t>
            </a:r>
            <a:endParaRPr lang="en-US" altLang="ja-JP" sz="1100" b="0">
              <a:solidFill>
                <a:srgbClr val="000000"/>
              </a:solidFill>
              <a:latin typeface="ＭＳ Ｐゴシック" pitchFamily="50" charset="-128"/>
            </a:endParaRPr>
          </a:p>
          <a:p>
            <a:pPr algn="l" eaLnBrk="1" hangingPunct="1">
              <a:spcBef>
                <a:spcPct val="0"/>
              </a:spcBef>
              <a:buFontTx/>
              <a:buNone/>
            </a:pPr>
            <a:r>
              <a:rPr lang="ja-JP" altLang="en-US" sz="1100" b="0">
                <a:solidFill>
                  <a:srgbClr val="000000"/>
                </a:solidFill>
                <a:latin typeface="ＭＳ Ｐゴシック" pitchFamily="50" charset="-128"/>
              </a:rPr>
              <a:t>・求職障害者の取込みとマッチング支援の強化</a:t>
            </a:r>
            <a:endParaRPr lang="en-US" altLang="ja-JP" sz="1100" b="0">
              <a:solidFill>
                <a:srgbClr val="000000"/>
              </a:solidFill>
              <a:latin typeface="ＭＳ Ｐゴシック" pitchFamily="50" charset="-128"/>
            </a:endParaRPr>
          </a:p>
          <a:p>
            <a:pPr algn="l" eaLnBrk="1" hangingPunct="1">
              <a:spcBef>
                <a:spcPct val="0"/>
              </a:spcBef>
              <a:buFontTx/>
              <a:buNone/>
            </a:pPr>
            <a:r>
              <a:rPr lang="ja-JP" altLang="en-US" sz="1100" b="0">
                <a:solidFill>
                  <a:srgbClr val="000000"/>
                </a:solidFill>
                <a:latin typeface="ＭＳ Ｐゴシック" pitchFamily="50" charset="-128"/>
              </a:rPr>
              <a:t>・「障害者差別禁止及び合理的配慮提供義務」の履行確保のための確実な取組と継続的な周知・啓発</a:t>
            </a:r>
            <a:endParaRPr lang="en-US" altLang="ja-JP" sz="1100" b="0">
              <a:solidFill>
                <a:srgbClr val="000000"/>
              </a:solidFill>
              <a:latin typeface="ＭＳ Ｐゴシック" pitchFamily="50" charset="-128"/>
            </a:endParaRPr>
          </a:p>
        </p:txBody>
      </p:sp>
      <p:sp>
        <p:nvSpPr>
          <p:cNvPr id="144391" name="テキスト ボックス 17"/>
          <p:cNvSpPr txBox="1">
            <a:spLocks noChangeArrowheads="1"/>
          </p:cNvSpPr>
          <p:nvPr/>
        </p:nvSpPr>
        <p:spPr bwMode="auto">
          <a:xfrm>
            <a:off x="142875" y="141288"/>
            <a:ext cx="6275388" cy="19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1" tIns="47515" rIns="95031" bIns="475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400" dirty="0" smtClean="0">
                <a:solidFill>
                  <a:srgbClr val="000000"/>
                </a:solidFill>
                <a:latin typeface="ＭＳ Ｐゴシック" pitchFamily="50" charset="-128"/>
              </a:rPr>
              <a:t>６　高年齢者</a:t>
            </a:r>
            <a:r>
              <a:rPr lang="ja-JP" altLang="en-US" sz="1400" dirty="0">
                <a:solidFill>
                  <a:srgbClr val="000000"/>
                </a:solidFill>
                <a:latin typeface="ＭＳ Ｐゴシック" pitchFamily="50" charset="-128"/>
              </a:rPr>
              <a:t>雇用対策の推進</a:t>
            </a:r>
            <a:endParaRPr lang="en-US" altLang="ja-JP" sz="1400" dirty="0">
              <a:solidFill>
                <a:srgbClr val="000000"/>
              </a:solidFill>
              <a:latin typeface="ＭＳ Ｐゴシック" pitchFamily="50" charset="-128"/>
            </a:endParaRPr>
          </a:p>
          <a:p>
            <a:pPr algn="l" eaLnBrk="1" hangingPunct="1">
              <a:spcBef>
                <a:spcPct val="0"/>
              </a:spcBef>
              <a:buFontTx/>
              <a:buNone/>
            </a:pPr>
            <a:r>
              <a:rPr lang="ja-JP" altLang="en-US" sz="1200" dirty="0">
                <a:solidFill>
                  <a:srgbClr val="000000"/>
                </a:solidFill>
                <a:latin typeface="ＭＳ Ｐゴシック" pitchFamily="50" charset="-128"/>
              </a:rPr>
              <a:t>　（１）高年齢者雇用確保措置状況</a:t>
            </a:r>
            <a:r>
              <a:rPr lang="en-US" altLang="ja-JP" sz="1200" dirty="0">
                <a:solidFill>
                  <a:srgbClr val="000000"/>
                </a:solidFill>
                <a:latin typeface="ＭＳ Ｐゴシック" pitchFamily="50" charset="-128"/>
              </a:rPr>
              <a:t>【</a:t>
            </a:r>
            <a:r>
              <a:rPr lang="ja-JP" altLang="en-US" sz="1200" dirty="0">
                <a:solidFill>
                  <a:srgbClr val="000000"/>
                </a:solidFill>
                <a:latin typeface="ＭＳ Ｐゴシック" pitchFamily="50" charset="-128"/>
              </a:rPr>
              <a:t>平成２７年６月１日現在</a:t>
            </a:r>
            <a:r>
              <a:rPr lang="en-US" altLang="ja-JP" sz="1200" dirty="0">
                <a:solidFill>
                  <a:srgbClr val="000000"/>
                </a:solidFill>
                <a:latin typeface="ＭＳ Ｐゴシック" pitchFamily="50" charset="-128"/>
              </a:rPr>
              <a:t>】</a:t>
            </a:r>
            <a:r>
              <a:rPr lang="ja-JP" altLang="en-US" sz="1200" dirty="0">
                <a:solidFill>
                  <a:srgbClr val="000000"/>
                </a:solidFill>
                <a:latin typeface="ＭＳ Ｐゴシック" pitchFamily="50" charset="-128"/>
              </a:rPr>
              <a:t>　　</a:t>
            </a:r>
            <a:r>
              <a:rPr lang="ja-JP" altLang="en-US" sz="1200" b="0" dirty="0">
                <a:solidFill>
                  <a:srgbClr val="000000"/>
                </a:solidFill>
                <a:latin typeface="ＭＳ Ｐゴシック" pitchFamily="50" charset="-128"/>
              </a:rPr>
              <a:t>　</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確保措置実施企業割合は９９．４％（前年比０．５Ｐ増加）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a:t>
            </a:r>
            <a:r>
              <a:rPr lang="ja-JP" altLang="en-US" sz="1200" dirty="0">
                <a:solidFill>
                  <a:srgbClr val="000000"/>
                </a:solidFill>
                <a:latin typeface="ＭＳ Ｐゴシック" pitchFamily="50" charset="-128"/>
              </a:rPr>
              <a:t>（２）希望者全員が６５歳まで働ける企業等の普及促進</a:t>
            </a:r>
            <a:endParaRPr lang="en-US" altLang="ja-JP" sz="120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希望者全員が６５歳まで働ける企業の割合は６６．９％（同１．７Ｐ増加）</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a:t>
            </a:r>
            <a:r>
              <a:rPr lang="ja-JP" altLang="en-US" sz="1200" dirty="0">
                <a:solidFill>
                  <a:srgbClr val="000000"/>
                </a:solidFill>
                <a:latin typeface="ＭＳ Ｐゴシック" pitchFamily="50" charset="-128"/>
              </a:rPr>
              <a:t>（３）高年齢者の就職状況（</a:t>
            </a:r>
            <a:r>
              <a:rPr lang="en-US" altLang="ja-JP" sz="1200" dirty="0">
                <a:solidFill>
                  <a:srgbClr val="000000"/>
                </a:solidFill>
                <a:latin typeface="ＭＳ Ｐゴシック" pitchFamily="50" charset="-128"/>
              </a:rPr>
              <a:t>4</a:t>
            </a:r>
            <a:r>
              <a:rPr lang="ja-JP" altLang="en-US" sz="1200" dirty="0">
                <a:solidFill>
                  <a:srgbClr val="000000"/>
                </a:solidFill>
                <a:latin typeface="ＭＳ Ｐゴシック" pitchFamily="50" charset="-128"/>
              </a:rPr>
              <a:t>月～１月）</a:t>
            </a:r>
            <a:endParaRPr lang="en-US" altLang="ja-JP" sz="1200" dirty="0">
              <a:solidFill>
                <a:srgbClr val="000000"/>
              </a:solidFill>
              <a:latin typeface="ＭＳ Ｐゴシック" pitchFamily="50" charset="-128"/>
            </a:endParaRPr>
          </a:p>
          <a:p>
            <a:pPr algn="l" eaLnBrk="1" hangingPunct="1">
              <a:spcBef>
                <a:spcPct val="0"/>
              </a:spcBef>
              <a:buFontTx/>
              <a:buNone/>
            </a:pPr>
            <a:r>
              <a:rPr lang="ja-JP" altLang="en-US" sz="1200" b="0" dirty="0">
                <a:solidFill>
                  <a:srgbClr val="000000"/>
                </a:solidFill>
                <a:latin typeface="ＭＳ Ｐゴシック" pitchFamily="50" charset="-128"/>
              </a:rPr>
              <a:t>　　　　高年齢者職業紹介状況（６０歳以上）　　　　</a:t>
            </a:r>
            <a:endParaRPr lang="en-US" altLang="ja-JP" sz="1200" b="0" dirty="0">
              <a:solidFill>
                <a:srgbClr val="000000"/>
              </a:solidFill>
              <a:latin typeface="ＭＳ Ｐゴシック" pitchFamily="50" charset="-128"/>
            </a:endParaRPr>
          </a:p>
          <a:p>
            <a:pPr algn="l" eaLnBrk="1" hangingPunct="1">
              <a:spcBef>
                <a:spcPct val="0"/>
              </a:spcBef>
              <a:buFontTx/>
              <a:buNone/>
            </a:pPr>
            <a:r>
              <a:rPr lang="ja-JP" altLang="en-US" sz="1100" b="0" dirty="0">
                <a:solidFill>
                  <a:srgbClr val="000000"/>
                </a:solidFill>
                <a:latin typeface="ＭＳ Ｐゴシック" pitchFamily="50" charset="-128"/>
              </a:rPr>
              <a:t>　　　　　・新規求職者　６８，１８２（前年同期比３．７％減少）　</a:t>
            </a:r>
          </a:p>
          <a:p>
            <a:pPr algn="l" eaLnBrk="1" hangingPunct="1">
              <a:spcBef>
                <a:spcPct val="0"/>
              </a:spcBef>
              <a:buFontTx/>
              <a:buNone/>
            </a:pPr>
            <a:r>
              <a:rPr lang="ja-JP" altLang="en-US" sz="1100" b="0" dirty="0">
                <a:solidFill>
                  <a:srgbClr val="000000"/>
                </a:solidFill>
                <a:latin typeface="ＭＳ Ｐゴシック" pitchFamily="50" charset="-128"/>
              </a:rPr>
              <a:t>　　　　　・紹介件数　 １２２，４３７（同６．８％減少）　　　　　</a:t>
            </a:r>
            <a:endParaRPr lang="en-US" altLang="ja-JP" sz="1100" b="0" dirty="0">
              <a:solidFill>
                <a:srgbClr val="000000"/>
              </a:solidFill>
              <a:latin typeface="ＭＳ Ｐゴシック" pitchFamily="50" charset="-128"/>
            </a:endParaRPr>
          </a:p>
          <a:p>
            <a:pPr algn="l" eaLnBrk="1" hangingPunct="1">
              <a:spcBef>
                <a:spcPct val="0"/>
              </a:spcBef>
              <a:buFontTx/>
              <a:buNone/>
            </a:pPr>
            <a:r>
              <a:rPr lang="ja-JP" altLang="en-US" sz="1100" b="0" dirty="0">
                <a:solidFill>
                  <a:srgbClr val="000000"/>
                </a:solidFill>
                <a:latin typeface="ＭＳ Ｐゴシック" pitchFamily="50" charset="-128"/>
              </a:rPr>
              <a:t>　　　　　・就職件数　   ２５，０１３（同０．６％増加）　</a:t>
            </a:r>
            <a:r>
              <a:rPr lang="ja-JP" altLang="en-US" sz="1000" b="0" dirty="0">
                <a:solidFill>
                  <a:srgbClr val="000000"/>
                </a:solidFill>
                <a:latin typeface="ＭＳ ゴシック" pitchFamily="49" charset="-128"/>
                <a:ea typeface="ＭＳ ゴシック" pitchFamily="49" charset="-128"/>
              </a:rPr>
              <a:t>　　　　</a:t>
            </a:r>
          </a:p>
        </p:txBody>
      </p:sp>
      <p:sp>
        <p:nvSpPr>
          <p:cNvPr id="144392" name="テキスト ボックス 21"/>
          <p:cNvSpPr txBox="1">
            <a:spLocks noChangeArrowheads="1"/>
          </p:cNvSpPr>
          <p:nvPr/>
        </p:nvSpPr>
        <p:spPr bwMode="auto">
          <a:xfrm>
            <a:off x="142875" y="2392363"/>
            <a:ext cx="6302375" cy="777875"/>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ＭＳ ゴシック" pitchFamily="49" charset="-128"/>
                <a:ea typeface="ＭＳ ゴシック" pitchFamily="49" charset="-128"/>
              </a:rPr>
              <a:t>・未実施企業に対する個別指導援助の徹底による高年齢者確保措置の完全定着</a:t>
            </a:r>
          </a:p>
          <a:p>
            <a:pPr algn="l" eaLnBrk="1" hangingPunct="1">
              <a:spcBef>
                <a:spcPct val="0"/>
              </a:spcBef>
              <a:buFontTx/>
              <a:buNone/>
            </a:pPr>
            <a:r>
              <a:rPr lang="ja-JP" altLang="en-US" sz="1100" b="0">
                <a:solidFill>
                  <a:srgbClr val="000000"/>
                </a:solidFill>
                <a:latin typeface="ＭＳ ゴシック" pitchFamily="49" charset="-128"/>
                <a:ea typeface="ＭＳ ゴシック" pitchFamily="49" charset="-128"/>
              </a:rPr>
              <a:t>・希望者全員が</a:t>
            </a:r>
            <a:r>
              <a:rPr lang="en-US" altLang="ja-JP" sz="1100" b="0">
                <a:solidFill>
                  <a:srgbClr val="000000"/>
                </a:solidFill>
                <a:latin typeface="ＭＳ ゴシック" pitchFamily="49" charset="-128"/>
                <a:ea typeface="ＭＳ ゴシック" pitchFamily="49" charset="-128"/>
              </a:rPr>
              <a:t>65</a:t>
            </a:r>
            <a:r>
              <a:rPr lang="ja-JP" altLang="en-US" sz="1100" b="0">
                <a:solidFill>
                  <a:srgbClr val="000000"/>
                </a:solidFill>
                <a:latin typeface="ＭＳ ゴシック" pitchFamily="49" charset="-128"/>
                <a:ea typeface="ＭＳ ゴシック" pitchFamily="49" charset="-128"/>
              </a:rPr>
              <a:t>歳以上まで働ける企業の拡大</a:t>
            </a:r>
          </a:p>
          <a:p>
            <a:pPr algn="l" eaLnBrk="1" hangingPunct="1">
              <a:spcBef>
                <a:spcPct val="0"/>
              </a:spcBef>
              <a:buFontTx/>
              <a:buNone/>
            </a:pPr>
            <a:r>
              <a:rPr lang="ja-JP" altLang="en-US" sz="1100" b="0">
                <a:solidFill>
                  <a:srgbClr val="000000"/>
                </a:solidFill>
                <a:latin typeface="ＭＳ ゴシック" pitchFamily="49" charset="-128"/>
                <a:ea typeface="ＭＳ ゴシック" pitchFamily="49" charset="-128"/>
              </a:rPr>
              <a:t>・担当者制等によるきめ細かい就職支援（高年齢者就労総合支援事業、シニアワーク</a:t>
            </a:r>
            <a:r>
              <a:rPr lang="en-US" altLang="ja-JP" sz="1100" b="0">
                <a:solidFill>
                  <a:srgbClr val="000000"/>
                </a:solidFill>
                <a:latin typeface="ＭＳ ゴシック" pitchFamily="49" charset="-128"/>
                <a:ea typeface="ＭＳ ゴシック" pitchFamily="49" charset="-128"/>
              </a:rPr>
              <a:t/>
            </a:r>
            <a:br>
              <a:rPr lang="en-US" altLang="ja-JP" sz="1100" b="0">
                <a:solidFill>
                  <a:srgbClr val="000000"/>
                </a:solidFill>
                <a:latin typeface="ＭＳ ゴシック" pitchFamily="49" charset="-128"/>
                <a:ea typeface="ＭＳ ゴシック" pitchFamily="49" charset="-128"/>
              </a:rPr>
            </a:br>
            <a:r>
              <a:rPr lang="ja-JP" altLang="en-US" sz="1100" b="0">
                <a:solidFill>
                  <a:srgbClr val="000000"/>
                </a:solidFill>
                <a:latin typeface="ＭＳ ゴシック" pitchFamily="49" charset="-128"/>
                <a:ea typeface="ＭＳ ゴシック" pitchFamily="49" charset="-128"/>
              </a:rPr>
              <a:t>　プログラム地域事業の効果的な活用等）</a:t>
            </a:r>
          </a:p>
        </p:txBody>
      </p:sp>
      <p:grpSp>
        <p:nvGrpSpPr>
          <p:cNvPr id="144393" name="Group 101"/>
          <p:cNvGrpSpPr>
            <a:grpSpLocks/>
          </p:cNvGrpSpPr>
          <p:nvPr/>
        </p:nvGrpSpPr>
        <p:grpSpPr bwMode="auto">
          <a:xfrm>
            <a:off x="0" y="0"/>
            <a:ext cx="9802813" cy="284163"/>
            <a:chOff x="-6" y="96"/>
            <a:chExt cx="5701" cy="179"/>
          </a:xfrm>
        </p:grpSpPr>
        <p:sp>
          <p:nvSpPr>
            <p:cNvPr id="144409"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4410"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4411"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graphicFrame>
        <p:nvGraphicFramePr>
          <p:cNvPr id="144394" name="Object 15"/>
          <p:cNvGraphicFramePr>
            <a:graphicFrameLocks/>
          </p:cNvGraphicFramePr>
          <p:nvPr/>
        </p:nvGraphicFramePr>
        <p:xfrm>
          <a:off x="6388100" y="3363913"/>
          <a:ext cx="3525838" cy="3629025"/>
        </p:xfrm>
        <a:graphic>
          <a:graphicData uri="http://schemas.openxmlformats.org/presentationml/2006/ole">
            <mc:AlternateContent xmlns:mc="http://schemas.openxmlformats.org/markup-compatibility/2006">
              <mc:Choice xmlns:v="urn:schemas-microsoft-com:vml" Requires="v">
                <p:oleObj spid="_x0000_s4170" r:id="rId3" imgW="3523793" imgH="3627434" progId="Excel.Chart.8">
                  <p:embed/>
                </p:oleObj>
              </mc:Choice>
              <mc:Fallback>
                <p:oleObj r:id="rId3" imgW="3523793" imgH="362743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3363913"/>
                        <a:ext cx="3525838"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395" name="Object 16"/>
          <p:cNvGraphicFramePr>
            <a:graphicFrameLocks/>
          </p:cNvGraphicFramePr>
          <p:nvPr/>
        </p:nvGraphicFramePr>
        <p:xfrm>
          <a:off x="6397625" y="377825"/>
          <a:ext cx="3454400" cy="1958975"/>
        </p:xfrm>
        <a:graphic>
          <a:graphicData uri="http://schemas.openxmlformats.org/presentationml/2006/ole">
            <mc:AlternateContent xmlns:mc="http://schemas.openxmlformats.org/markup-compatibility/2006">
              <mc:Choice xmlns:v="urn:schemas-microsoft-com:vml" Requires="v">
                <p:oleObj spid="_x0000_s4171" r:id="rId5" imgW="3450635" imgH="1956986" progId="Excel.Chart.8">
                  <p:embed/>
                </p:oleObj>
              </mc:Choice>
              <mc:Fallback>
                <p:oleObj r:id="rId5" imgW="3450635" imgH="195698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625" y="377825"/>
                        <a:ext cx="3454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正方形/長方形 1"/>
          <p:cNvSpPr/>
          <p:nvPr/>
        </p:nvSpPr>
        <p:spPr>
          <a:xfrm>
            <a:off x="6502400" y="300038"/>
            <a:ext cx="3292475" cy="2000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lgn="l">
              <a:defRPr/>
            </a:pPr>
            <a:r>
              <a:rPr lang="ja-JP" altLang="en-US" sz="1100" dirty="0">
                <a:solidFill>
                  <a:srgbClr val="000000"/>
                </a:solidFill>
                <a:latin typeface="ＭＳ Ｐゴシック"/>
              </a:rPr>
              <a:t>雇用確保措置実施企業割合の推移（</a:t>
            </a:r>
            <a:r>
              <a:rPr lang="en-US" altLang="ja-JP" sz="1100" dirty="0">
                <a:solidFill>
                  <a:srgbClr val="000000"/>
                </a:solidFill>
                <a:latin typeface="ＭＳ Ｐゴシック"/>
              </a:rPr>
              <a:t>31</a:t>
            </a:r>
            <a:r>
              <a:rPr lang="ja-JP" altLang="en-US" sz="1100" dirty="0">
                <a:solidFill>
                  <a:srgbClr val="000000"/>
                </a:solidFill>
                <a:latin typeface="ＭＳ Ｐゴシック"/>
              </a:rPr>
              <a:t>人以上企業）</a:t>
            </a:r>
          </a:p>
        </p:txBody>
      </p:sp>
      <p:graphicFrame>
        <p:nvGraphicFramePr>
          <p:cNvPr id="144397" name="グラフ 31"/>
          <p:cNvGraphicFramePr>
            <a:graphicFrameLocks/>
          </p:cNvGraphicFramePr>
          <p:nvPr/>
        </p:nvGraphicFramePr>
        <p:xfrm>
          <a:off x="6446838" y="2439988"/>
          <a:ext cx="3606800" cy="1017587"/>
        </p:xfrm>
        <a:graphic>
          <a:graphicData uri="http://schemas.openxmlformats.org/presentationml/2006/ole">
            <mc:AlternateContent xmlns:mc="http://schemas.openxmlformats.org/markup-compatibility/2006">
              <mc:Choice xmlns:v="urn:schemas-microsoft-com:vml" Requires="v">
                <p:oleObj spid="_x0000_s4172" r:id="rId7" imgW="3603048" imgH="1018120" progId="Excel.Chart.8">
                  <p:embed/>
                </p:oleObj>
              </mc:Choice>
              <mc:Fallback>
                <p:oleObj r:id="rId7" imgW="3603048" imgH="1018120"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838" y="2439988"/>
                        <a:ext cx="36068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正方形/長方形 35"/>
          <p:cNvSpPr/>
          <p:nvPr/>
        </p:nvSpPr>
        <p:spPr>
          <a:xfrm>
            <a:off x="6638925" y="2260600"/>
            <a:ext cx="1681163" cy="2746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lgn="l">
              <a:defRPr/>
            </a:pPr>
            <a:r>
              <a:rPr lang="ja-JP" altLang="en-US" sz="1100" dirty="0">
                <a:solidFill>
                  <a:srgbClr val="000000"/>
                </a:solidFill>
                <a:latin typeface="ＭＳ Ｐゴシック"/>
              </a:rPr>
              <a:t>雇用確保措置の内訳</a:t>
            </a:r>
          </a:p>
        </p:txBody>
      </p:sp>
      <p:sp>
        <p:nvSpPr>
          <p:cNvPr id="3" name="正方形/長方形 2"/>
          <p:cNvSpPr/>
          <p:nvPr/>
        </p:nvSpPr>
        <p:spPr>
          <a:xfrm>
            <a:off x="6502400" y="2527300"/>
            <a:ext cx="1071563" cy="146050"/>
          </a:xfrm>
          <a:prstGeom prst="rect">
            <a:avLst/>
          </a:prstGeom>
          <a:no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defRPr/>
            </a:pPr>
            <a:r>
              <a:rPr lang="ja-JP" altLang="en-US" sz="800">
                <a:solidFill>
                  <a:srgbClr val="000000"/>
                </a:solidFill>
                <a:latin typeface="ＭＳ Ｐゴシック" charset="-128"/>
              </a:rPr>
              <a:t>定年制なし２．５％</a:t>
            </a:r>
          </a:p>
        </p:txBody>
      </p:sp>
      <p:cxnSp>
        <p:nvCxnSpPr>
          <p:cNvPr id="5" name="直線コネクタ 4"/>
          <p:cNvCxnSpPr/>
          <p:nvPr/>
        </p:nvCxnSpPr>
        <p:spPr>
          <a:xfrm>
            <a:off x="6600825" y="2689225"/>
            <a:ext cx="96838" cy="85725"/>
          </a:xfrm>
          <a:prstGeom prst="line">
            <a:avLst/>
          </a:prstGeom>
          <a:ln>
            <a:solidFill>
              <a:srgbClr val="FF65FF"/>
            </a:solidFill>
          </a:ln>
        </p:spPr>
        <p:style>
          <a:lnRef idx="2">
            <a:schemeClr val="accent4"/>
          </a:lnRef>
          <a:fillRef idx="0">
            <a:schemeClr val="accent4"/>
          </a:fillRef>
          <a:effectRef idx="1">
            <a:schemeClr val="accent4"/>
          </a:effectRef>
          <a:fontRef idx="minor">
            <a:schemeClr val="tx1"/>
          </a:fontRef>
        </p:style>
      </p:cxnSp>
      <p:sp>
        <p:nvSpPr>
          <p:cNvPr id="39" name="正方形/長方形 38"/>
          <p:cNvSpPr/>
          <p:nvPr/>
        </p:nvSpPr>
        <p:spPr>
          <a:xfrm>
            <a:off x="7715250" y="2741613"/>
            <a:ext cx="1649413" cy="173037"/>
          </a:xfrm>
          <a:prstGeom prst="rect">
            <a:avLst/>
          </a:prstGeom>
          <a:no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defRPr/>
            </a:pPr>
            <a:r>
              <a:rPr lang="ja-JP" altLang="en-US" sz="800">
                <a:solidFill>
                  <a:srgbClr val="000000"/>
                </a:solidFill>
                <a:latin typeface="ＭＳ Ｐゴシック" charset="-128"/>
              </a:rPr>
              <a:t>継続雇用制度の導入８２．８％</a:t>
            </a:r>
          </a:p>
        </p:txBody>
      </p:sp>
      <p:sp>
        <p:nvSpPr>
          <p:cNvPr id="38" name="正方形/長方形 37"/>
          <p:cNvSpPr/>
          <p:nvPr/>
        </p:nvSpPr>
        <p:spPr>
          <a:xfrm>
            <a:off x="7013575" y="3057525"/>
            <a:ext cx="1647825" cy="157163"/>
          </a:xfrm>
          <a:prstGeom prst="rect">
            <a:avLst/>
          </a:prstGeom>
          <a:no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defRPr/>
            </a:pPr>
            <a:r>
              <a:rPr lang="en-US" altLang="ja-JP" sz="900" dirty="0">
                <a:solidFill>
                  <a:srgbClr val="000000"/>
                </a:solidFill>
                <a:latin typeface="ＭＳ Ｐゴシック"/>
              </a:rPr>
              <a:t>65</a:t>
            </a:r>
            <a:r>
              <a:rPr lang="ja-JP" altLang="en-US" sz="900" dirty="0">
                <a:solidFill>
                  <a:srgbClr val="000000"/>
                </a:solidFill>
                <a:latin typeface="ＭＳ Ｐゴシック"/>
              </a:rPr>
              <a:t>歳以上定年制１４．７％</a:t>
            </a:r>
          </a:p>
        </p:txBody>
      </p:sp>
      <p:sp>
        <p:nvSpPr>
          <p:cNvPr id="144403" name="テキスト ボックス 3"/>
          <p:cNvSpPr txBox="1">
            <a:spLocks noChangeArrowheads="1"/>
          </p:cNvSpPr>
          <p:nvPr/>
        </p:nvSpPr>
        <p:spPr bwMode="auto">
          <a:xfrm>
            <a:off x="7240588" y="5957888"/>
            <a:ext cx="209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en-US" altLang="ja-JP" sz="800">
                <a:solidFill>
                  <a:srgbClr val="FF0000"/>
                </a:solidFill>
                <a:latin typeface="ＭＳ Ｐゴシック" pitchFamily="50" charset="-128"/>
              </a:rPr>
              <a:t>※H</a:t>
            </a:r>
            <a:r>
              <a:rPr lang="ja-JP" altLang="en-US" sz="800">
                <a:solidFill>
                  <a:srgbClr val="FF0000"/>
                </a:solidFill>
                <a:latin typeface="ＭＳ Ｐゴシック" pitchFamily="50" charset="-128"/>
              </a:rPr>
              <a:t>２５年</a:t>
            </a:r>
            <a:r>
              <a:rPr lang="en-US" altLang="ja-JP" sz="800">
                <a:solidFill>
                  <a:srgbClr val="FF0000"/>
                </a:solidFill>
                <a:latin typeface="ＭＳ Ｐゴシック" pitchFamily="50" charset="-128"/>
              </a:rPr>
              <a:t>4</a:t>
            </a:r>
            <a:r>
              <a:rPr lang="ja-JP" altLang="en-US" sz="800">
                <a:solidFill>
                  <a:srgbClr val="FF0000"/>
                </a:solidFill>
                <a:latin typeface="ＭＳ Ｐゴシック" pitchFamily="50" charset="-128"/>
              </a:rPr>
              <a:t>月から雇用率</a:t>
            </a:r>
            <a:r>
              <a:rPr lang="en-US" altLang="ja-JP" sz="800">
                <a:solidFill>
                  <a:srgbClr val="FF0000"/>
                </a:solidFill>
                <a:latin typeface="ＭＳ Ｐゴシック" pitchFamily="50" charset="-128"/>
              </a:rPr>
              <a:t>1.8%</a:t>
            </a:r>
            <a:r>
              <a:rPr lang="ja-JP" altLang="en-US" sz="800">
                <a:solidFill>
                  <a:srgbClr val="FF0000"/>
                </a:solidFill>
                <a:latin typeface="ＭＳ Ｐゴシック" pitchFamily="50" charset="-128"/>
              </a:rPr>
              <a:t>→</a:t>
            </a:r>
            <a:r>
              <a:rPr lang="en-US" altLang="ja-JP" sz="800">
                <a:solidFill>
                  <a:srgbClr val="FF0000"/>
                </a:solidFill>
                <a:latin typeface="ＭＳ Ｐゴシック" pitchFamily="50" charset="-128"/>
              </a:rPr>
              <a:t>2.0%</a:t>
            </a:r>
            <a:r>
              <a:rPr lang="ja-JP" altLang="en-US" sz="800">
                <a:solidFill>
                  <a:srgbClr val="FF0000"/>
                </a:solidFill>
                <a:latin typeface="ＭＳ Ｐゴシック" pitchFamily="50" charset="-128"/>
              </a:rPr>
              <a:t>に改定</a:t>
            </a:r>
          </a:p>
        </p:txBody>
      </p:sp>
      <p:sp>
        <p:nvSpPr>
          <p:cNvPr id="28"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17</a:t>
            </a:r>
            <a:r>
              <a:rPr lang="ja-JP" altLang="en-US" sz="1200" b="0" kern="0" dirty="0" smtClean="0">
                <a:solidFill>
                  <a:srgbClr val="000000"/>
                </a:solidFill>
              </a:rPr>
              <a:t>－</a:t>
            </a:r>
            <a:endParaRPr lang="ja-JP" altLang="en-US" sz="1200" b="0" kern="0" dirty="0">
              <a:solidFill>
                <a:srgbClr val="000000"/>
              </a:solidFill>
            </a:endParaRPr>
          </a:p>
        </p:txBody>
      </p:sp>
      <p:sp>
        <p:nvSpPr>
          <p:cNvPr id="34" name="角丸四角形 33"/>
          <p:cNvSpPr/>
          <p:nvPr/>
        </p:nvSpPr>
        <p:spPr>
          <a:xfrm>
            <a:off x="149225" y="2219325"/>
            <a:ext cx="1574800" cy="195263"/>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a:solidFill>
                  <a:srgbClr val="000000"/>
                </a:solidFill>
              </a:rPr>
              <a:t>継続的な取組</a:t>
            </a:r>
            <a:endParaRPr lang="en-US" altLang="ja-JP" sz="1100" b="0">
              <a:solidFill>
                <a:srgbClr val="000000"/>
              </a:solidFill>
            </a:endParaRPr>
          </a:p>
        </p:txBody>
      </p:sp>
      <p:sp>
        <p:nvSpPr>
          <p:cNvPr id="40" name="角丸四角形 39"/>
          <p:cNvSpPr/>
          <p:nvPr/>
        </p:nvSpPr>
        <p:spPr>
          <a:xfrm>
            <a:off x="152400" y="5673725"/>
            <a:ext cx="1574800" cy="1936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a:solidFill>
                  <a:srgbClr val="000000"/>
                </a:solidFill>
              </a:rPr>
              <a:t>継続的な取組</a:t>
            </a:r>
            <a:endParaRPr lang="en-US" altLang="ja-JP" sz="1100" b="0">
              <a:solidFill>
                <a:srgbClr val="000000"/>
              </a:solidFill>
            </a:endParaRPr>
          </a:p>
        </p:txBody>
      </p:sp>
    </p:spTree>
    <p:extLst>
      <p:ext uri="{BB962C8B-B14F-4D97-AF65-F5344CB8AC3E}">
        <p14:creationId xmlns:p14="http://schemas.microsoft.com/office/powerpoint/2010/main" val="1819065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2750" y="838200"/>
            <a:ext cx="8931275" cy="762000"/>
          </a:xfrm>
        </p:spPr>
        <p:txBody>
          <a:bodyPr/>
          <a:lstStyle/>
          <a:p>
            <a:pPr eaLnBrk="1" hangingPunct="1"/>
            <a:r>
              <a:rPr lang="en-US" altLang="ja-JP" dirty="0" smtClean="0"/>
              <a:t> </a:t>
            </a:r>
            <a:r>
              <a:rPr lang="ja-JP" altLang="en-US" sz="4400" dirty="0" smtClean="0">
                <a:solidFill>
                  <a:schemeClr val="bg1">
                    <a:lumMod val="50000"/>
                  </a:schemeClr>
                </a:solidFill>
                <a:effectLst/>
              </a:rPr>
              <a:t>目 次</a:t>
            </a:r>
          </a:p>
        </p:txBody>
      </p:sp>
      <p:sp>
        <p:nvSpPr>
          <p:cNvPr id="17411" name="Rectangle 3"/>
          <p:cNvSpPr>
            <a:spLocks noGrp="1" noChangeArrowheads="1"/>
          </p:cNvSpPr>
          <p:nvPr>
            <p:ph idx="1"/>
          </p:nvPr>
        </p:nvSpPr>
        <p:spPr>
          <a:xfrm>
            <a:off x="117474" y="1676400"/>
            <a:ext cx="9788526" cy="4267200"/>
          </a:xfrm>
          <a:noFill/>
        </p:spPr>
        <p:txBody>
          <a:bodyPr/>
          <a:lstStyle/>
          <a:p>
            <a:pPr eaLnBrk="1" hangingPunct="1">
              <a:lnSpc>
                <a:spcPct val="80000"/>
              </a:lnSpc>
              <a:buFont typeface="Wingdings" pitchFamily="2" charset="2"/>
              <a:buNone/>
            </a:pPr>
            <a:r>
              <a:rPr lang="ja-JP" altLang="en-US" sz="800" dirty="0" smtClean="0">
                <a:solidFill>
                  <a:srgbClr val="000000"/>
                </a:solidFill>
                <a:latin typeface="ＭＳ ゴシック" pitchFamily="49" charset="-128"/>
                <a:ea typeface="ＭＳ ゴシック" pitchFamily="49" charset="-128"/>
              </a:rPr>
              <a:t>　</a:t>
            </a:r>
            <a:r>
              <a:rPr lang="ja-JP" altLang="en-US" sz="1400" dirty="0" smtClean="0">
                <a:solidFill>
                  <a:srgbClr val="000000"/>
                </a:solidFill>
                <a:latin typeface="ＭＳ ゴシック" pitchFamily="49" charset="-128"/>
                <a:ea typeface="ＭＳ ゴシック" pitchFamily="49" charset="-128"/>
              </a:rPr>
              <a:t>　</a:t>
            </a:r>
          </a:p>
          <a:p>
            <a:pPr eaLnBrk="1" hangingPunct="1">
              <a:lnSpc>
                <a:spcPct val="80000"/>
              </a:lnSpc>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(1)</a:t>
            </a:r>
            <a:r>
              <a:rPr lang="ja-JP" altLang="en-US" sz="2000" dirty="0" smtClean="0">
                <a:solidFill>
                  <a:srgbClr val="000000"/>
                </a:solidFill>
                <a:latin typeface="ＭＳ ゴシック" pitchFamily="49" charset="-128"/>
                <a:ea typeface="ＭＳ ゴシック" pitchFamily="49" charset="-128"/>
              </a:rPr>
              <a:t>　雇用環境・均等部の新設  ・・・・・・・・・・・・・・・</a:t>
            </a:r>
            <a:r>
              <a:rPr lang="en-US" altLang="ja-JP" sz="2000" dirty="0" smtClean="0">
                <a:solidFill>
                  <a:srgbClr val="000000"/>
                </a:solidFill>
                <a:latin typeface="ＭＳ ゴシック" pitchFamily="49" charset="-128"/>
                <a:ea typeface="ＭＳ ゴシック" pitchFamily="49" charset="-128"/>
              </a:rPr>
              <a:t>( 1</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　</a:t>
            </a:r>
          </a:p>
          <a:p>
            <a:pPr eaLnBrk="1" hangingPunct="1">
              <a:lnSpc>
                <a:spcPct val="80000"/>
              </a:lnSpc>
              <a:buFont typeface="Wingdings" pitchFamily="2" charset="2"/>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(2)</a:t>
            </a:r>
            <a:r>
              <a:rPr lang="ja-JP" altLang="en-US" sz="2000" dirty="0" smtClean="0">
                <a:solidFill>
                  <a:srgbClr val="000000"/>
                </a:solidFill>
                <a:latin typeface="ＭＳ ゴシック" pitchFamily="49" charset="-128"/>
                <a:ea typeface="ＭＳ ゴシック" pitchFamily="49" charset="-128"/>
              </a:rPr>
              <a:t>　</a:t>
            </a:r>
            <a:r>
              <a:rPr lang="ja-JP" altLang="en-US" sz="2000" dirty="0">
                <a:solidFill>
                  <a:srgbClr val="000000"/>
                </a:solidFill>
                <a:latin typeface="ＭＳ ゴシック" pitchFamily="49" charset="-128"/>
                <a:ea typeface="ＭＳ ゴシック" pitchFamily="49" charset="-128"/>
              </a:rPr>
              <a:t>労働基準</a:t>
            </a:r>
            <a:r>
              <a:rPr lang="ja-JP" altLang="en-US" sz="2000" dirty="0" smtClean="0">
                <a:solidFill>
                  <a:srgbClr val="000000"/>
                </a:solidFill>
                <a:latin typeface="ＭＳ ゴシック" pitchFamily="49" charset="-128"/>
                <a:ea typeface="ＭＳ ゴシック" pitchFamily="49" charset="-128"/>
              </a:rPr>
              <a:t>の分野・・・・・・・・・・・・・・・・・・</a:t>
            </a:r>
            <a:r>
              <a:rPr lang="en-US" altLang="ja-JP" sz="2000" dirty="0" smtClean="0">
                <a:solidFill>
                  <a:srgbClr val="000000"/>
                </a:solidFill>
                <a:latin typeface="ＭＳ ゴシック" pitchFamily="49" charset="-128"/>
                <a:ea typeface="ＭＳ ゴシック" pitchFamily="49" charset="-128"/>
              </a:rPr>
              <a:t>( 2</a:t>
            </a:r>
            <a:r>
              <a:rPr lang="ja-JP" altLang="en-US" sz="2000" dirty="0" smtClean="0">
                <a:solidFill>
                  <a:srgbClr val="000000"/>
                </a:solidFill>
                <a:latin typeface="ＭＳ ゴシック" pitchFamily="49" charset="-128"/>
                <a:ea typeface="ＭＳ ゴシック" pitchFamily="49" charset="-128"/>
              </a:rPr>
              <a:t>～</a:t>
            </a:r>
            <a:r>
              <a:rPr lang="en-US" altLang="ja-JP" sz="2000" dirty="0" smtClean="0">
                <a:solidFill>
                  <a:srgbClr val="000000"/>
                </a:solidFill>
                <a:latin typeface="ＭＳ ゴシック" pitchFamily="49" charset="-128"/>
                <a:ea typeface="ＭＳ ゴシック" pitchFamily="49" charset="-128"/>
              </a:rPr>
              <a:t>10</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endParaRPr lang="en-US" altLang="ja-JP" sz="9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(3)</a:t>
            </a:r>
            <a:r>
              <a:rPr lang="ja-JP" altLang="en-US" sz="2000" dirty="0" smtClean="0">
                <a:solidFill>
                  <a:srgbClr val="000000"/>
                </a:solidFill>
                <a:latin typeface="ＭＳ ゴシック" pitchFamily="49" charset="-128"/>
                <a:ea typeface="ＭＳ ゴシック" pitchFamily="49" charset="-128"/>
              </a:rPr>
              <a:t>　</a:t>
            </a:r>
            <a:r>
              <a:rPr lang="ja-JP" altLang="en-US" sz="2000" dirty="0">
                <a:solidFill>
                  <a:srgbClr val="000000"/>
                </a:solidFill>
                <a:latin typeface="ＭＳ ゴシック" pitchFamily="49" charset="-128"/>
                <a:ea typeface="ＭＳ ゴシック" pitchFamily="49" charset="-128"/>
              </a:rPr>
              <a:t>職業安定</a:t>
            </a:r>
            <a:r>
              <a:rPr lang="ja-JP" altLang="en-US" sz="2000" dirty="0" smtClean="0">
                <a:solidFill>
                  <a:srgbClr val="000000"/>
                </a:solidFill>
                <a:latin typeface="ＭＳ ゴシック" pitchFamily="49" charset="-128"/>
                <a:ea typeface="ＭＳ ゴシック" pitchFamily="49" charset="-128"/>
              </a:rPr>
              <a:t>の分野・・・・・・・・・・・・・・・・・・</a:t>
            </a:r>
            <a:r>
              <a:rPr lang="en-US" altLang="ja-JP" sz="2000" dirty="0" smtClean="0">
                <a:solidFill>
                  <a:srgbClr val="000000"/>
                </a:solidFill>
                <a:latin typeface="ＭＳ ゴシック" pitchFamily="49" charset="-128"/>
                <a:ea typeface="ＭＳ ゴシック" pitchFamily="49" charset="-128"/>
              </a:rPr>
              <a:t>(11</a:t>
            </a:r>
            <a:r>
              <a:rPr lang="ja-JP" altLang="en-US" sz="2000" dirty="0" smtClean="0">
                <a:solidFill>
                  <a:srgbClr val="000000"/>
                </a:solidFill>
                <a:latin typeface="ＭＳ ゴシック" pitchFamily="49" charset="-128"/>
                <a:ea typeface="ＭＳ ゴシック" pitchFamily="49" charset="-128"/>
              </a:rPr>
              <a:t>～</a:t>
            </a:r>
            <a:r>
              <a:rPr lang="en-US" altLang="ja-JP" sz="2000" dirty="0" smtClean="0">
                <a:solidFill>
                  <a:srgbClr val="000000"/>
                </a:solidFill>
                <a:latin typeface="ＭＳ ゴシック" pitchFamily="49" charset="-128"/>
                <a:ea typeface="ＭＳ ゴシック" pitchFamily="49" charset="-128"/>
              </a:rPr>
              <a:t>27</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endParaRPr lang="en-US" altLang="ja-JP" sz="9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(4)</a:t>
            </a:r>
            <a:r>
              <a:rPr lang="ja-JP" altLang="en-US" sz="2000" dirty="0" smtClean="0">
                <a:solidFill>
                  <a:srgbClr val="000000"/>
                </a:solidFill>
                <a:latin typeface="ＭＳ ゴシック" pitchFamily="49" charset="-128"/>
                <a:ea typeface="ＭＳ ゴシック" pitchFamily="49" charset="-128"/>
              </a:rPr>
              <a:t>　</a:t>
            </a:r>
            <a:r>
              <a:rPr lang="ja-JP" altLang="en-US" sz="2000" dirty="0">
                <a:solidFill>
                  <a:srgbClr val="000000"/>
                </a:solidFill>
                <a:latin typeface="ＭＳ ゴシック" pitchFamily="49" charset="-128"/>
                <a:ea typeface="ＭＳ ゴシック" pitchFamily="49" charset="-128"/>
              </a:rPr>
              <a:t>需給</a:t>
            </a:r>
            <a:r>
              <a:rPr lang="ja-JP" altLang="en-US" sz="2000" dirty="0" smtClean="0">
                <a:solidFill>
                  <a:srgbClr val="000000"/>
                </a:solidFill>
                <a:latin typeface="ＭＳ ゴシック" pitchFamily="49" charset="-128"/>
                <a:ea typeface="ＭＳ ゴシック" pitchFamily="49" charset="-128"/>
              </a:rPr>
              <a:t>調整事業の分野・・・・・・・・・・・・・・・・</a:t>
            </a:r>
            <a:r>
              <a:rPr lang="en-US" altLang="ja-JP" sz="2000" dirty="0" smtClean="0">
                <a:solidFill>
                  <a:srgbClr val="000000"/>
                </a:solidFill>
                <a:latin typeface="ＭＳ ゴシック" pitchFamily="49" charset="-128"/>
                <a:ea typeface="ＭＳ ゴシック" pitchFamily="49" charset="-128"/>
              </a:rPr>
              <a:t>(28</a:t>
            </a:r>
            <a:r>
              <a:rPr lang="ja-JP" altLang="en-US" sz="2000" dirty="0" smtClean="0">
                <a:solidFill>
                  <a:srgbClr val="000000"/>
                </a:solidFill>
                <a:latin typeface="ＭＳ ゴシック" pitchFamily="49" charset="-128"/>
                <a:ea typeface="ＭＳ ゴシック" pitchFamily="49" charset="-128"/>
              </a:rPr>
              <a:t>～</a:t>
            </a:r>
            <a:r>
              <a:rPr lang="en-US" altLang="ja-JP" sz="2000" dirty="0" smtClean="0">
                <a:solidFill>
                  <a:srgbClr val="000000"/>
                </a:solidFill>
                <a:latin typeface="ＭＳ ゴシック" pitchFamily="49" charset="-128"/>
                <a:ea typeface="ＭＳ ゴシック" pitchFamily="49" charset="-128"/>
              </a:rPr>
              <a:t>29</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endParaRPr lang="en-US" altLang="ja-JP" sz="9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(5)</a:t>
            </a:r>
            <a:r>
              <a:rPr lang="ja-JP" altLang="en-US" sz="2000" dirty="0" smtClean="0">
                <a:solidFill>
                  <a:srgbClr val="000000"/>
                </a:solidFill>
                <a:latin typeface="ＭＳ ゴシック" pitchFamily="49" charset="-128"/>
                <a:ea typeface="ＭＳ ゴシック" pitchFamily="49" charset="-128"/>
              </a:rPr>
              <a:t>　雇用均等の分野・・・・・・・・・・・・・・・・・・</a:t>
            </a:r>
            <a:r>
              <a:rPr lang="en-US" altLang="ja-JP" sz="2000" dirty="0" smtClean="0">
                <a:solidFill>
                  <a:srgbClr val="000000"/>
                </a:solidFill>
                <a:latin typeface="ＭＳ ゴシック" pitchFamily="49" charset="-128"/>
                <a:ea typeface="ＭＳ ゴシック" pitchFamily="49" charset="-128"/>
              </a:rPr>
              <a:t>(30</a:t>
            </a:r>
            <a:r>
              <a:rPr lang="ja-JP" altLang="en-US" sz="2000" dirty="0" smtClean="0">
                <a:solidFill>
                  <a:srgbClr val="000000"/>
                </a:solidFill>
                <a:latin typeface="ＭＳ ゴシック" pitchFamily="49" charset="-128"/>
                <a:ea typeface="ＭＳ ゴシック" pitchFamily="49" charset="-128"/>
              </a:rPr>
              <a:t>～</a:t>
            </a:r>
            <a:r>
              <a:rPr lang="en-US" altLang="ja-JP" sz="2000" dirty="0" smtClean="0">
                <a:solidFill>
                  <a:srgbClr val="000000"/>
                </a:solidFill>
                <a:latin typeface="ＭＳ ゴシック" pitchFamily="49" charset="-128"/>
                <a:ea typeface="ＭＳ ゴシック" pitchFamily="49" charset="-128"/>
              </a:rPr>
              <a:t>35</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endParaRPr lang="en-US" altLang="ja-JP" sz="8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2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(6)</a:t>
            </a:r>
            <a:r>
              <a:rPr lang="ja-JP" altLang="en-US" sz="2000" dirty="0" smtClean="0">
                <a:solidFill>
                  <a:srgbClr val="000000"/>
                </a:solidFill>
                <a:latin typeface="ＭＳ ゴシック" pitchFamily="49" charset="-128"/>
                <a:ea typeface="ＭＳ ゴシック" pitchFamily="49" charset="-128"/>
              </a:rPr>
              <a:t>　労働保険適用徴収の分野・・・・・・・・・・・・・・・・</a:t>
            </a:r>
            <a:r>
              <a:rPr lang="en-US" altLang="ja-JP" sz="2000" dirty="0" smtClean="0">
                <a:solidFill>
                  <a:srgbClr val="000000"/>
                </a:solidFill>
                <a:latin typeface="ＭＳ ゴシック" pitchFamily="49" charset="-128"/>
                <a:ea typeface="ＭＳ ゴシック" pitchFamily="49" charset="-128"/>
              </a:rPr>
              <a:t>(36</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p>
          <a:p>
            <a:pPr eaLnBrk="1" hangingPunct="1">
              <a:lnSpc>
                <a:spcPct val="80000"/>
              </a:lnSpc>
              <a:buFont typeface="Wingdings" pitchFamily="2" charset="2"/>
              <a:buNone/>
            </a:pPr>
            <a:endParaRPr lang="en-US" altLang="ja-JP" sz="8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　　　　</a:t>
            </a:r>
            <a:r>
              <a:rPr lang="en-US" altLang="ja-JP" sz="2000" dirty="0" smtClean="0">
                <a:solidFill>
                  <a:srgbClr val="000000"/>
                </a:solidFill>
                <a:latin typeface="ＭＳ ゴシック" pitchFamily="49" charset="-128"/>
                <a:ea typeface="ＭＳ ゴシック" pitchFamily="49" charset="-128"/>
              </a:rPr>
              <a:t>(7)</a:t>
            </a:r>
            <a:r>
              <a:rPr lang="ja-JP" altLang="en-US" sz="2000" dirty="0" smtClean="0">
                <a:solidFill>
                  <a:srgbClr val="000000"/>
                </a:solidFill>
                <a:latin typeface="ＭＳ ゴシック" pitchFamily="49" charset="-128"/>
                <a:ea typeface="ＭＳ ゴシック" pitchFamily="49" charset="-128"/>
              </a:rPr>
              <a:t>　労働相談の充実の分野・・・・・・・・・・・・・・・・・</a:t>
            </a:r>
            <a:r>
              <a:rPr lang="en-US" altLang="ja-JP" sz="2000" dirty="0" smtClean="0">
                <a:solidFill>
                  <a:srgbClr val="000000"/>
                </a:solidFill>
                <a:latin typeface="ＭＳ ゴシック" pitchFamily="49" charset="-128"/>
                <a:ea typeface="ＭＳ ゴシック" pitchFamily="49" charset="-128"/>
              </a:rPr>
              <a:t>(37</a:t>
            </a:r>
            <a:r>
              <a:rPr lang="ja-JP" altLang="en-US" sz="2000" dirty="0" smtClean="0">
                <a:solidFill>
                  <a:srgbClr val="000000"/>
                </a:solidFill>
                <a:latin typeface="ＭＳ ゴシック" pitchFamily="49" charset="-128"/>
                <a:ea typeface="ＭＳ ゴシック" pitchFamily="49" charset="-128"/>
              </a:rPr>
              <a:t>頁</a:t>
            </a:r>
            <a:r>
              <a:rPr lang="en-US" altLang="ja-JP" sz="2000" dirty="0" smtClean="0">
                <a:solidFill>
                  <a:srgbClr val="000000"/>
                </a:solidFill>
                <a:latin typeface="ＭＳ ゴシック" pitchFamily="49" charset="-128"/>
                <a:ea typeface="ＭＳ ゴシック" pitchFamily="49" charset="-128"/>
              </a:rPr>
              <a:t>)</a:t>
            </a:r>
            <a:endParaRPr lang="en-US" altLang="ja-JP" sz="1000" dirty="0" smtClean="0">
              <a:solidFill>
                <a:srgbClr val="000000"/>
              </a:solidFill>
              <a:latin typeface="ＭＳ ゴシック" pitchFamily="49" charset="-128"/>
              <a:ea typeface="ＭＳ ゴシック" pitchFamily="49" charset="-128"/>
            </a:endParaRPr>
          </a:p>
          <a:p>
            <a:pPr eaLnBrk="1" hangingPunct="1">
              <a:lnSpc>
                <a:spcPct val="80000"/>
              </a:lnSpc>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8588" y="4114800"/>
            <a:ext cx="4635500" cy="2544763"/>
          </a:xfrm>
          <a:prstGeom prst="rect">
            <a:avLst/>
          </a:prstGeom>
          <a:solidFill>
            <a:srgbClr val="CCFFFF"/>
          </a:solidFill>
          <a:ln w="12700">
            <a:solidFill>
              <a:schemeClr val="tx1"/>
            </a:solidFill>
          </a:ln>
        </p:spPr>
        <p:style>
          <a:lnRef idx="2">
            <a:schemeClr val="accent6"/>
          </a:lnRef>
          <a:fillRef idx="1">
            <a:schemeClr val="lt1"/>
          </a:fillRef>
          <a:effectRef idx="0">
            <a:schemeClr val="accent6"/>
          </a:effectRef>
          <a:fontRef idx="minor">
            <a:schemeClr val="dk1"/>
          </a:fontRef>
        </p:style>
        <p:txBody>
          <a:bodyPr lIns="91428" tIns="45715" rIns="91428" bIns="45715" anchor="ctr"/>
          <a:lstStyle/>
          <a:p>
            <a:pPr algn="l" fontAlgn="auto">
              <a:spcBef>
                <a:spcPts val="0"/>
              </a:spcBef>
              <a:spcAft>
                <a:spcPts val="0"/>
              </a:spcAft>
              <a:defRPr/>
            </a:pPr>
            <a:r>
              <a:rPr lang="en-US" altLang="ja-JP" sz="1000" b="0" dirty="0">
                <a:solidFill>
                  <a:srgbClr val="000000"/>
                </a:solidFill>
              </a:rPr>
              <a:t>【</a:t>
            </a:r>
            <a:r>
              <a:rPr lang="ja-JP" altLang="en-US" sz="1000" b="0" dirty="0">
                <a:solidFill>
                  <a:srgbClr val="000000"/>
                </a:solidFill>
              </a:rPr>
              <a:t>東京都雇用対策協定に基づく取組み</a:t>
            </a:r>
            <a:r>
              <a:rPr lang="en-US" altLang="ja-JP" sz="1000" b="0" dirty="0">
                <a:solidFill>
                  <a:srgbClr val="000000"/>
                </a:solidFill>
              </a:rPr>
              <a:t>】</a:t>
            </a:r>
            <a:r>
              <a:rPr lang="ja-JP" altLang="en-US" sz="1000" b="0" dirty="0">
                <a:solidFill>
                  <a:srgbClr val="000000"/>
                </a:solidFill>
              </a:rPr>
              <a:t>　　</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①地域の人材育成ニーズを効率的かつ的確に把握し、訓練計画の策定等に</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活用するため、</a:t>
            </a:r>
            <a:r>
              <a:rPr lang="ja-JP" altLang="en-US" sz="1000" b="0" dirty="0">
                <a:solidFill>
                  <a:srgbClr val="000000"/>
                </a:solidFill>
                <a:latin typeface="ＭＳ Ｐゴシック"/>
              </a:rPr>
              <a:t>東京都及び独立行政法人　高齢・障害・求職者雇用支援機</a:t>
            </a:r>
            <a:endParaRPr lang="en-US" altLang="ja-JP" sz="1000" b="0" dirty="0">
              <a:solidFill>
                <a:srgbClr val="000000"/>
              </a:solidFill>
              <a:latin typeface="ＭＳ Ｐゴシック"/>
            </a:endParaRPr>
          </a:p>
          <a:p>
            <a:pPr algn="l" fontAlgn="auto">
              <a:spcBef>
                <a:spcPts val="0"/>
              </a:spcBef>
              <a:spcAft>
                <a:spcPts val="0"/>
              </a:spcAft>
              <a:defRPr/>
            </a:pPr>
            <a:r>
              <a:rPr lang="ja-JP" altLang="en-US" sz="1000" b="0" dirty="0">
                <a:solidFill>
                  <a:srgbClr val="000000"/>
                </a:solidFill>
                <a:latin typeface="ＭＳ Ｐゴシック"/>
              </a:rPr>
              <a:t>　　構東京支部と連携し、調査を実施する。</a:t>
            </a:r>
            <a:endParaRPr lang="en-US" altLang="ja-JP" sz="1000" b="0" dirty="0">
              <a:solidFill>
                <a:srgbClr val="000000"/>
              </a:solidFill>
              <a:latin typeface="ＭＳ Ｐゴシック"/>
            </a:endParaRPr>
          </a:p>
          <a:p>
            <a:pPr algn="l" fontAlgn="auto">
              <a:spcBef>
                <a:spcPts val="0"/>
              </a:spcBef>
              <a:spcAft>
                <a:spcPts val="0"/>
              </a:spcAft>
              <a:defRPr/>
            </a:pPr>
            <a:r>
              <a:rPr lang="ja-JP" altLang="en-US" sz="1000" b="0" dirty="0">
                <a:solidFill>
                  <a:srgbClr val="0070C0"/>
                </a:solidFill>
              </a:rPr>
              <a:t>　</a:t>
            </a:r>
            <a:r>
              <a:rPr lang="ja-JP" altLang="en-US" sz="1000" b="0" dirty="0">
                <a:solidFill>
                  <a:srgbClr val="000000"/>
                </a:solidFill>
              </a:rPr>
              <a:t>②公共職業訓練（施設内訓練）修了者の未就職者情報の共有化を図り、訓練</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受講中からハローワークの支援に繋げる</a:t>
            </a:r>
            <a:r>
              <a:rPr lang="ja-JP" altLang="en-US" sz="1000" b="0" dirty="0" smtClean="0">
                <a:solidFill>
                  <a:srgbClr val="000000"/>
                </a:solidFill>
              </a:rPr>
              <a:t>取組を</a:t>
            </a:r>
            <a:r>
              <a:rPr lang="ja-JP" altLang="en-US" sz="1000" b="0" dirty="0">
                <a:solidFill>
                  <a:srgbClr val="000000"/>
                </a:solidFill>
              </a:rPr>
              <a:t>実施する。</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③公共職業訓練（委託訓練）受講生すべてを訓練最終月に設定されている</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「就職活動日」にハローワークへ誘導し、マッチング支援に効果的に繋げる</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a:t>
            </a:r>
            <a:r>
              <a:rPr lang="ja-JP" altLang="en-US" sz="1000" b="0" dirty="0" smtClean="0">
                <a:solidFill>
                  <a:srgbClr val="000000"/>
                </a:solidFill>
              </a:rPr>
              <a:t>取組を</a:t>
            </a:r>
            <a:r>
              <a:rPr lang="ja-JP" altLang="en-US" sz="1000" b="0" dirty="0">
                <a:solidFill>
                  <a:srgbClr val="000000"/>
                </a:solidFill>
              </a:rPr>
              <a:t>実施する。</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就職支援については、②、③の</a:t>
            </a:r>
            <a:r>
              <a:rPr lang="ja-JP" altLang="en-US" sz="1000" b="0" dirty="0" smtClean="0">
                <a:solidFill>
                  <a:srgbClr val="000000"/>
                </a:solidFill>
              </a:rPr>
              <a:t>取組等</a:t>
            </a:r>
            <a:r>
              <a:rPr lang="ja-JP" altLang="en-US" sz="1000" b="0" dirty="0">
                <a:solidFill>
                  <a:srgbClr val="000000"/>
                </a:solidFill>
              </a:rPr>
              <a:t>により個別担当制支援に取り込む</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など確実にハローワーク紹介就職の実績向上に努める。</a:t>
            </a:r>
            <a:endParaRPr lang="en-US" altLang="ja-JP" sz="1000" b="0" dirty="0">
              <a:solidFill>
                <a:srgbClr val="0070C0"/>
              </a:solidFill>
            </a:endParaRPr>
          </a:p>
          <a:p>
            <a:pPr algn="l" fontAlgn="auto">
              <a:spcBef>
                <a:spcPts val="0"/>
              </a:spcBef>
              <a:spcAft>
                <a:spcPts val="0"/>
              </a:spcAft>
              <a:defRPr/>
            </a:pPr>
            <a:r>
              <a:rPr lang="en-US" altLang="ja-JP" sz="1000" b="0" dirty="0">
                <a:solidFill>
                  <a:srgbClr val="000000"/>
                </a:solidFill>
              </a:rPr>
              <a:t>【</a:t>
            </a:r>
            <a:r>
              <a:rPr lang="ja-JP" altLang="en-US" sz="1000" b="0" dirty="0">
                <a:solidFill>
                  <a:srgbClr val="000000"/>
                </a:solidFill>
              </a:rPr>
              <a:t>ジョブ・カード関係</a:t>
            </a:r>
            <a:r>
              <a:rPr lang="en-US" altLang="ja-JP" sz="1000" b="0" dirty="0">
                <a:solidFill>
                  <a:srgbClr val="000000"/>
                </a:solidFill>
              </a:rPr>
              <a:t>】</a:t>
            </a:r>
          </a:p>
          <a:p>
            <a:pPr algn="l" fontAlgn="auto">
              <a:spcBef>
                <a:spcPts val="0"/>
              </a:spcBef>
              <a:spcAft>
                <a:spcPts val="0"/>
              </a:spcAft>
              <a:defRPr/>
            </a:pPr>
            <a:r>
              <a:rPr lang="ja-JP" altLang="en-US" sz="1000" b="0" dirty="0">
                <a:solidFill>
                  <a:srgbClr val="000000"/>
                </a:solidFill>
              </a:rPr>
              <a:t>　</a:t>
            </a:r>
            <a:r>
              <a:rPr lang="ja-JP" altLang="en-US" sz="1000" b="0" dirty="0" smtClean="0">
                <a:solidFill>
                  <a:srgbClr val="000000"/>
                </a:solidFill>
              </a:rPr>
              <a:t>　平成</a:t>
            </a:r>
            <a:r>
              <a:rPr lang="en-US" altLang="ja-JP" sz="1000" b="0" dirty="0">
                <a:solidFill>
                  <a:srgbClr val="000000"/>
                </a:solidFill>
              </a:rPr>
              <a:t>27</a:t>
            </a:r>
            <a:r>
              <a:rPr lang="ja-JP" altLang="en-US" sz="1000" b="0" dirty="0">
                <a:solidFill>
                  <a:srgbClr val="000000"/>
                </a:solidFill>
              </a:rPr>
              <a:t>年</a:t>
            </a:r>
            <a:r>
              <a:rPr lang="en-US" altLang="ja-JP" sz="1000" b="0" dirty="0">
                <a:solidFill>
                  <a:srgbClr val="000000"/>
                </a:solidFill>
              </a:rPr>
              <a:t>10</a:t>
            </a:r>
            <a:r>
              <a:rPr lang="ja-JP" altLang="en-US" sz="1000" b="0" dirty="0">
                <a:solidFill>
                  <a:srgbClr val="000000"/>
                </a:solidFill>
              </a:rPr>
              <a:t>月施行（</a:t>
            </a:r>
            <a:r>
              <a:rPr lang="en-US" altLang="ja-JP" sz="1000" b="0" dirty="0">
                <a:solidFill>
                  <a:srgbClr val="000000"/>
                </a:solidFill>
              </a:rPr>
              <a:t>12</a:t>
            </a:r>
            <a:r>
              <a:rPr lang="ja-JP" altLang="en-US" sz="1000" b="0" dirty="0">
                <a:solidFill>
                  <a:srgbClr val="000000"/>
                </a:solidFill>
              </a:rPr>
              <a:t>月サイト本格運用）の「新ジョブ・カード」制度について</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は、「生涯を通じたキャリア・プランニング」及び「職業能力証明」を担うツールと</a:t>
            </a:r>
            <a:endParaRPr lang="en-US" altLang="ja-JP" sz="1000" b="0" dirty="0">
              <a:solidFill>
                <a:srgbClr val="000000"/>
              </a:solidFill>
            </a:endParaRPr>
          </a:p>
          <a:p>
            <a:pPr algn="l" fontAlgn="auto">
              <a:spcBef>
                <a:spcPts val="0"/>
              </a:spcBef>
              <a:spcAft>
                <a:spcPts val="0"/>
              </a:spcAft>
              <a:defRPr/>
            </a:pPr>
            <a:r>
              <a:rPr lang="ja-JP" altLang="en-US" sz="1000" b="0" dirty="0">
                <a:solidFill>
                  <a:srgbClr val="000000"/>
                </a:solidFill>
              </a:rPr>
              <a:t>　して制度の普及に努めるとともに、ジョブ・カードを活用した職業相談に努める。　</a:t>
            </a:r>
            <a:endParaRPr lang="en-US" altLang="ja-JP" sz="1100" b="0" dirty="0">
              <a:solidFill>
                <a:srgbClr val="0070C0"/>
              </a:solidFill>
            </a:endParaRPr>
          </a:p>
        </p:txBody>
      </p:sp>
      <p:sp>
        <p:nvSpPr>
          <p:cNvPr id="5" name="下矢印吹き出し 4"/>
          <p:cNvSpPr/>
          <p:nvPr/>
        </p:nvSpPr>
        <p:spPr>
          <a:xfrm>
            <a:off x="155575" y="184150"/>
            <a:ext cx="4608513" cy="3828256"/>
          </a:xfrm>
          <a:prstGeom prst="downArrowCallout">
            <a:avLst>
              <a:gd name="adj1" fmla="val 8851"/>
              <a:gd name="adj2" fmla="val 13106"/>
              <a:gd name="adj3" fmla="val 3873"/>
              <a:gd name="adj4" fmla="val 93534"/>
            </a:avLst>
          </a:prstGeom>
          <a:solidFill>
            <a:srgbClr val="CCFFFF"/>
          </a:solidFill>
          <a:ln>
            <a:solidFill>
              <a:srgbClr val="B9A43B"/>
            </a:solidFill>
          </a:ln>
        </p:spPr>
        <p:style>
          <a:lnRef idx="2">
            <a:schemeClr val="accent6"/>
          </a:lnRef>
          <a:fillRef idx="1">
            <a:schemeClr val="lt1"/>
          </a:fillRef>
          <a:effectRef idx="0">
            <a:schemeClr val="accent6"/>
          </a:effectRef>
          <a:fontRef idx="minor">
            <a:schemeClr val="dk1"/>
          </a:fontRef>
        </p:style>
        <p:txBody>
          <a:bodyPr lIns="91428" tIns="45715" rIns="91428" bIns="45715"/>
          <a:lstStyle/>
          <a:p>
            <a:pPr algn="just">
              <a:spcBef>
                <a:spcPct val="0"/>
              </a:spcBef>
              <a:defRPr/>
            </a:pPr>
            <a:r>
              <a:rPr lang="ja-JP" altLang="en-US" sz="1400" dirty="0">
                <a:solidFill>
                  <a:srgbClr val="000000"/>
                </a:solidFill>
                <a:latin typeface="ＭＳ Ｐゴシック" charset="-128"/>
              </a:rPr>
              <a:t>８　職業訓練の効果的な活用による就職支援</a:t>
            </a:r>
            <a:endParaRPr lang="en-US" altLang="ja-JP" sz="1400" dirty="0">
              <a:solidFill>
                <a:srgbClr val="000000"/>
              </a:solidFill>
              <a:latin typeface="HGS創英角ｺﾞｼｯｸUB" pitchFamily="50" charset="-128"/>
              <a:ea typeface="HGS創英角ｺﾞｼｯｸUB" pitchFamily="50" charset="-128"/>
            </a:endParaRPr>
          </a:p>
          <a:p>
            <a:pPr algn="just">
              <a:spcBef>
                <a:spcPct val="0"/>
              </a:spcBef>
              <a:defRPr/>
            </a:pPr>
            <a:r>
              <a:rPr lang="ja-JP" altLang="en-US" sz="1000" dirty="0">
                <a:solidFill>
                  <a:srgbClr val="000000"/>
                </a:solidFill>
                <a:latin typeface="ＭＳ Ｐゴシック" charset="-128"/>
              </a:rPr>
              <a:t>（１）地域における職業訓練ニーズを踏まえた適切な訓練計画の策定</a:t>
            </a:r>
            <a:endParaRPr lang="en-US" altLang="ja-JP" sz="100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a:t>
            </a:r>
            <a:r>
              <a:rPr lang="ja-JP" altLang="en-US" sz="1000" b="0" dirty="0" smtClean="0">
                <a:solidFill>
                  <a:srgbClr val="000000"/>
                </a:solidFill>
                <a:latin typeface="ＭＳ Ｐゴシック" charset="-128"/>
              </a:rPr>
              <a:t>　東京都</a:t>
            </a:r>
            <a:r>
              <a:rPr lang="ja-JP" altLang="en-US" sz="1000" b="0" dirty="0">
                <a:solidFill>
                  <a:srgbClr val="000000"/>
                </a:solidFill>
                <a:latin typeface="ＭＳ Ｐゴシック" charset="-128"/>
              </a:rPr>
              <a:t>及び独立行政法人　高齢・障害・求職者雇用支援機構東京支部</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と緊密な連携を図り、 地域の求人・求職者ニーズを踏まえた訓練計画を</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策定する。</a:t>
            </a:r>
            <a:endParaRPr lang="en-US" altLang="ja-JP" sz="1000" b="0" dirty="0">
              <a:solidFill>
                <a:srgbClr val="000000"/>
              </a:solidFill>
              <a:latin typeface="ＭＳ Ｐゴシック" charset="-128"/>
            </a:endParaRPr>
          </a:p>
          <a:p>
            <a:pPr algn="just">
              <a:spcBef>
                <a:spcPct val="0"/>
              </a:spcBef>
              <a:defRPr/>
            </a:pPr>
            <a:endParaRPr lang="en-US" altLang="ja-JP" sz="1000" b="0" dirty="0">
              <a:solidFill>
                <a:srgbClr val="000000"/>
              </a:solidFill>
              <a:latin typeface="ＭＳ Ｐゴシック" charset="-128"/>
            </a:endParaRPr>
          </a:p>
          <a:p>
            <a:pPr algn="just">
              <a:spcBef>
                <a:spcPct val="0"/>
              </a:spcBef>
              <a:defRPr/>
            </a:pPr>
            <a:r>
              <a:rPr lang="ja-JP" altLang="en-US" sz="1000" dirty="0">
                <a:solidFill>
                  <a:srgbClr val="000000"/>
                </a:solidFill>
                <a:latin typeface="ＭＳ Ｐゴシック" charset="-128"/>
              </a:rPr>
              <a:t>（２）職業訓練を通じた能力開発及び就職支援</a:t>
            </a:r>
            <a:endParaRPr lang="en-US" altLang="ja-JP" sz="100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a:t>
            </a:r>
            <a:r>
              <a:rPr lang="ja-JP" altLang="en-US" sz="1000" b="0" dirty="0" smtClean="0">
                <a:solidFill>
                  <a:srgbClr val="000000"/>
                </a:solidFill>
                <a:latin typeface="ＭＳ Ｐゴシック" charset="-128"/>
              </a:rPr>
              <a:t>　</a:t>
            </a:r>
            <a:r>
              <a:rPr lang="ja-JP" altLang="en-US" sz="1000" b="0" dirty="0">
                <a:solidFill>
                  <a:srgbClr val="000000"/>
                </a:solidFill>
                <a:latin typeface="ＭＳ Ｐゴシック" charset="-128"/>
              </a:rPr>
              <a:t>　・職業相談の過程で、職業訓練によって安定した就職への可能性が高まる</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者を主体的に誘導し、職業訓練窓口でキャリア・コンサルティングを行い適</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切な職業訓練にあっせんする。</a:t>
            </a:r>
            <a:endParaRPr lang="en-US" altLang="ja-JP" sz="1000" b="0" dirty="0">
              <a:solidFill>
                <a:srgbClr val="000000"/>
              </a:solidFill>
              <a:latin typeface="ＭＳ Ｐゴシック" charset="-128"/>
            </a:endParaRPr>
          </a:p>
          <a:p>
            <a:pPr algn="just">
              <a:spcBef>
                <a:spcPct val="0"/>
              </a:spcBef>
              <a:defRPr/>
            </a:pPr>
            <a:r>
              <a:rPr lang="en-US" altLang="ja-JP" sz="1000" b="0" dirty="0">
                <a:solidFill>
                  <a:srgbClr val="000000"/>
                </a:solidFill>
                <a:latin typeface="ＭＳ Ｐゴシック" charset="-128"/>
              </a:rPr>
              <a:t>       </a:t>
            </a:r>
            <a:r>
              <a:rPr lang="ja-JP" altLang="en-US" sz="1000" b="0" dirty="0" smtClean="0">
                <a:solidFill>
                  <a:srgbClr val="000000"/>
                </a:solidFill>
                <a:latin typeface="ＭＳ Ｐゴシック" charset="-128"/>
              </a:rPr>
              <a:t>　特</a:t>
            </a:r>
            <a:r>
              <a:rPr lang="ja-JP" altLang="en-US" sz="1000" b="0" dirty="0">
                <a:solidFill>
                  <a:srgbClr val="000000"/>
                </a:solidFill>
                <a:latin typeface="ＭＳ Ｐゴシック" charset="-128"/>
              </a:rPr>
              <a:t>に、職業訓練を必要とする求職者の利用が多いと見込まれる　「</a:t>
            </a:r>
            <a:r>
              <a:rPr lang="ja-JP" altLang="en-US" sz="1000" b="0" dirty="0" err="1">
                <a:solidFill>
                  <a:srgbClr val="000000"/>
                </a:solidFill>
                <a:latin typeface="ＭＳ Ｐゴシック" charset="-128"/>
              </a:rPr>
              <a:t>わかも</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のハローワーク」</a:t>
            </a:r>
            <a:r>
              <a:rPr lang="en-US" altLang="ja-JP" sz="1000" b="0" dirty="0">
                <a:solidFill>
                  <a:srgbClr val="000000"/>
                </a:solidFill>
                <a:latin typeface="ＭＳ Ｐゴシック" charset="-128"/>
              </a:rPr>
              <a:t> </a:t>
            </a:r>
            <a:r>
              <a:rPr lang="ja-JP" altLang="en-US" sz="1000" b="0" dirty="0">
                <a:solidFill>
                  <a:srgbClr val="000000"/>
                </a:solidFill>
                <a:latin typeface="ＭＳ Ｐゴシック" charset="-128"/>
              </a:rPr>
              <a:t>「マザーズハローワーク」には、的確な情報提供と職業訓練　</a:t>
            </a:r>
          </a:p>
          <a:p>
            <a:pPr algn="just">
              <a:spcBef>
                <a:spcPct val="0"/>
              </a:spcBef>
              <a:defRPr/>
            </a:pPr>
            <a:r>
              <a:rPr lang="ja-JP" altLang="en-US" sz="1000" b="0" dirty="0">
                <a:solidFill>
                  <a:srgbClr val="000000"/>
                </a:solidFill>
                <a:latin typeface="ＭＳ Ｐゴシック" charset="-128"/>
              </a:rPr>
              <a:t>　　　</a:t>
            </a:r>
            <a:r>
              <a:rPr lang="ja-JP" altLang="en-US" sz="1000" b="0" dirty="0" err="1">
                <a:solidFill>
                  <a:srgbClr val="000000"/>
                </a:solidFill>
                <a:latin typeface="ＭＳ Ｐゴシック" charset="-128"/>
              </a:rPr>
              <a:t>への</a:t>
            </a:r>
            <a:r>
              <a:rPr lang="ja-JP" altLang="en-US" sz="1000" b="0" dirty="0">
                <a:solidFill>
                  <a:srgbClr val="000000"/>
                </a:solidFill>
                <a:latin typeface="ＭＳ Ｐゴシック" charset="-128"/>
              </a:rPr>
              <a:t>確実な誘導を行うため、職業訓練窓口を設置する。</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a:t>
            </a:r>
            <a:r>
              <a:rPr lang="ja-JP" altLang="en-US" sz="1000" b="0" dirty="0" smtClean="0">
                <a:solidFill>
                  <a:srgbClr val="000000"/>
                </a:solidFill>
                <a:latin typeface="ＭＳ Ｐゴシック" charset="-128"/>
              </a:rPr>
              <a:t>　</a:t>
            </a:r>
            <a:r>
              <a:rPr lang="ja-JP" altLang="en-US" sz="1000" b="0" dirty="0">
                <a:solidFill>
                  <a:srgbClr val="000000"/>
                </a:solidFill>
                <a:latin typeface="ＭＳ Ｐゴシック" charset="-128"/>
              </a:rPr>
              <a:t>　・訓練受講者に対しては、訓練中から修了後まで個別担当制による提案型</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職業紹介を徹底するほか、訓練受講生が応募可能な求人の確保に努める。</a:t>
            </a:r>
            <a:endParaRPr lang="en-US" altLang="ja-JP" sz="1000" b="0" dirty="0">
              <a:solidFill>
                <a:srgbClr val="000000"/>
              </a:solidFill>
              <a:latin typeface="ＭＳ Ｐゴシック" charset="-128"/>
            </a:endParaRPr>
          </a:p>
          <a:p>
            <a:pPr algn="just">
              <a:spcBef>
                <a:spcPct val="0"/>
              </a:spcBef>
              <a:defRPr/>
            </a:pPr>
            <a:endParaRPr lang="en-US" altLang="ja-JP" sz="1000" b="0" dirty="0">
              <a:solidFill>
                <a:srgbClr val="000000"/>
              </a:solidFill>
              <a:latin typeface="ＭＳ Ｐゴシック" charset="-128"/>
            </a:endParaRPr>
          </a:p>
          <a:p>
            <a:pPr algn="just">
              <a:spcBef>
                <a:spcPct val="0"/>
              </a:spcBef>
              <a:defRPr/>
            </a:pPr>
            <a:r>
              <a:rPr lang="ja-JP" altLang="en-US" sz="1000" dirty="0">
                <a:solidFill>
                  <a:srgbClr val="000000"/>
                </a:solidFill>
                <a:latin typeface="ＭＳ Ｐゴシック" charset="-128"/>
              </a:rPr>
              <a:t>（３）ジョブ・カードを活用した職業相談</a:t>
            </a:r>
            <a:endParaRPr lang="en-US" altLang="ja-JP" sz="100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a:t>
            </a:r>
            <a:r>
              <a:rPr lang="ja-JP" altLang="en-US" sz="1000" b="0" dirty="0" smtClean="0">
                <a:solidFill>
                  <a:srgbClr val="000000"/>
                </a:solidFill>
                <a:latin typeface="ＭＳ Ｐゴシック" charset="-128"/>
              </a:rPr>
              <a:t>　ジョブ</a:t>
            </a:r>
            <a:r>
              <a:rPr lang="ja-JP" altLang="en-US" sz="1000" b="0" dirty="0">
                <a:solidFill>
                  <a:srgbClr val="000000"/>
                </a:solidFill>
                <a:latin typeface="ＭＳ Ｐゴシック" charset="-128"/>
              </a:rPr>
              <a:t>・カードは求職者の職業意識やキャリア形成の方向づけに有効で</a:t>
            </a:r>
            <a:r>
              <a:rPr lang="ja-JP" altLang="en-US" sz="1000" b="0" dirty="0" err="1">
                <a:solidFill>
                  <a:srgbClr val="000000"/>
                </a:solidFill>
                <a:latin typeface="ＭＳ Ｐゴシック" charset="-128"/>
              </a:rPr>
              <a:t>あ</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るため、全ての職業相談窓口で活用できる体制整備を図る。また、訓練窓</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口では、受講に向けた相談、訓練修了後の未就職者への相談において活</a:t>
            </a:r>
            <a:endParaRPr lang="en-US" altLang="ja-JP" sz="1000" b="0" dirty="0">
              <a:solidFill>
                <a:srgbClr val="000000"/>
              </a:solidFill>
              <a:latin typeface="ＭＳ Ｐゴシック" charset="-128"/>
            </a:endParaRPr>
          </a:p>
          <a:p>
            <a:pPr algn="just">
              <a:spcBef>
                <a:spcPct val="0"/>
              </a:spcBef>
              <a:defRPr/>
            </a:pPr>
            <a:r>
              <a:rPr lang="ja-JP" altLang="en-US" sz="1000" b="0" dirty="0">
                <a:solidFill>
                  <a:srgbClr val="000000"/>
                </a:solidFill>
                <a:latin typeface="ＭＳ Ｐゴシック" charset="-128"/>
              </a:rPr>
              <a:t>　　　</a:t>
            </a:r>
            <a:r>
              <a:rPr lang="ja-JP" altLang="en-US" sz="1000" b="0" dirty="0" err="1">
                <a:solidFill>
                  <a:srgbClr val="000000"/>
                </a:solidFill>
                <a:latin typeface="ＭＳ Ｐゴシック" charset="-128"/>
              </a:rPr>
              <a:t>用する</a:t>
            </a:r>
            <a:r>
              <a:rPr lang="ja-JP" altLang="en-US" sz="1000" b="0" dirty="0">
                <a:solidFill>
                  <a:srgbClr val="000000"/>
                </a:solidFill>
                <a:latin typeface="ＭＳ Ｐゴシック" charset="-128"/>
              </a:rPr>
              <a:t>。</a:t>
            </a:r>
            <a:endParaRPr lang="en-US" altLang="ja-JP" sz="1000" b="0" dirty="0">
              <a:solidFill>
                <a:srgbClr val="000000"/>
              </a:solidFill>
              <a:latin typeface="ＭＳ Ｐゴシック" charset="-128"/>
            </a:endParaRPr>
          </a:p>
          <a:p>
            <a:pPr algn="just">
              <a:spcBef>
                <a:spcPct val="0"/>
              </a:spcBef>
              <a:defRPr/>
            </a:pPr>
            <a:endParaRPr lang="en-US" altLang="ja-JP" sz="1200" b="0" dirty="0">
              <a:solidFill>
                <a:srgbClr val="000000"/>
              </a:solidFill>
              <a:latin typeface="ＭＳ Ｐゴシック" charset="-128"/>
            </a:endParaRPr>
          </a:p>
          <a:p>
            <a:pPr algn="just">
              <a:spcBef>
                <a:spcPct val="0"/>
              </a:spcBef>
              <a:defRPr/>
            </a:pPr>
            <a:r>
              <a:rPr lang="ja-JP" altLang="en-US" sz="1200" b="0" dirty="0">
                <a:solidFill>
                  <a:srgbClr val="000000"/>
                </a:solidFill>
                <a:latin typeface="ＭＳ Ｐゴシック" charset="-128"/>
              </a:rPr>
              <a:t>　　　</a:t>
            </a:r>
            <a:endParaRPr lang="en-US" altLang="ja-JP" sz="1200" b="0" dirty="0">
              <a:solidFill>
                <a:srgbClr val="000000"/>
              </a:solidFill>
              <a:latin typeface="ＭＳ Ｐゴシック" charset="-128"/>
            </a:endParaRPr>
          </a:p>
          <a:p>
            <a:pPr algn="just">
              <a:spcBef>
                <a:spcPct val="0"/>
              </a:spcBef>
              <a:defRPr/>
            </a:pPr>
            <a:endParaRPr lang="en-US" altLang="ja-JP" sz="1200" b="0" dirty="0">
              <a:solidFill>
                <a:srgbClr val="000000"/>
              </a:solidFill>
              <a:latin typeface="ＭＳ Ｐゴシック" charset="-128"/>
            </a:endParaRPr>
          </a:p>
        </p:txBody>
      </p:sp>
      <p:sp>
        <p:nvSpPr>
          <p:cNvPr id="145412" name="テキスト ボックス 21"/>
          <p:cNvSpPr txBox="1">
            <a:spLocks noChangeArrowheads="1"/>
          </p:cNvSpPr>
          <p:nvPr/>
        </p:nvSpPr>
        <p:spPr bwMode="auto">
          <a:xfrm>
            <a:off x="4824413" y="4384675"/>
            <a:ext cx="1730375" cy="2698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HGS創英角ｺﾞｼｯｸUB" pitchFamily="50" charset="-128"/>
                <a:ea typeface="HGS創英角ｺﾞｼｯｸUB" pitchFamily="50" charset="-128"/>
              </a:rPr>
              <a:t>ジョブ・カード交付状況</a:t>
            </a:r>
          </a:p>
        </p:txBody>
      </p:sp>
      <p:sp>
        <p:nvSpPr>
          <p:cNvPr id="145413" name="テキスト ボックス 20"/>
          <p:cNvSpPr txBox="1">
            <a:spLocks noChangeArrowheads="1"/>
          </p:cNvSpPr>
          <p:nvPr/>
        </p:nvSpPr>
        <p:spPr bwMode="auto">
          <a:xfrm>
            <a:off x="4854575" y="1917700"/>
            <a:ext cx="1728788" cy="2698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HGS創英角ｺﾞｼｯｸUB" pitchFamily="50" charset="-128"/>
                <a:ea typeface="HGS創英角ｺﾞｼｯｸUB" pitchFamily="50" charset="-128"/>
              </a:rPr>
              <a:t>平成</a:t>
            </a:r>
            <a:r>
              <a:rPr lang="en-US" altLang="ja-JP" sz="1100" b="0">
                <a:solidFill>
                  <a:srgbClr val="000000"/>
                </a:solidFill>
                <a:latin typeface="HGS創英角ｺﾞｼｯｸUB" pitchFamily="50" charset="-128"/>
                <a:ea typeface="HGS創英角ｺﾞｼｯｸUB" pitchFamily="50" charset="-128"/>
              </a:rPr>
              <a:t>26</a:t>
            </a:r>
            <a:r>
              <a:rPr lang="ja-JP" altLang="en-US" sz="1100" b="0">
                <a:solidFill>
                  <a:srgbClr val="000000"/>
                </a:solidFill>
                <a:latin typeface="HGS創英角ｺﾞｼｯｸUB" pitchFamily="50" charset="-128"/>
                <a:ea typeface="HGS創英角ｺﾞｼｯｸUB" pitchFamily="50" charset="-128"/>
              </a:rPr>
              <a:t>年度の就職率</a:t>
            </a:r>
          </a:p>
        </p:txBody>
      </p:sp>
      <p:sp>
        <p:nvSpPr>
          <p:cNvPr id="145414" name="テキスト ボックス 20"/>
          <p:cNvSpPr txBox="1">
            <a:spLocks noChangeArrowheads="1"/>
          </p:cNvSpPr>
          <p:nvPr/>
        </p:nvSpPr>
        <p:spPr bwMode="auto">
          <a:xfrm>
            <a:off x="4840288" y="2871788"/>
            <a:ext cx="2519362" cy="2698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HGS創英角ｺﾞｼｯｸUB" pitchFamily="50" charset="-128"/>
                <a:ea typeface="HGS創英角ｺﾞｼｯｸUB" pitchFamily="50" charset="-128"/>
              </a:rPr>
              <a:t>公的職業訓練における受講申込状況</a:t>
            </a:r>
          </a:p>
        </p:txBody>
      </p:sp>
      <p:grpSp>
        <p:nvGrpSpPr>
          <p:cNvPr id="145415" name="Group 101"/>
          <p:cNvGrpSpPr>
            <a:grpSpLocks/>
          </p:cNvGrpSpPr>
          <p:nvPr/>
        </p:nvGrpSpPr>
        <p:grpSpPr bwMode="auto">
          <a:xfrm>
            <a:off x="0" y="0"/>
            <a:ext cx="9802813" cy="284163"/>
            <a:chOff x="-6" y="96"/>
            <a:chExt cx="5701" cy="179"/>
          </a:xfrm>
        </p:grpSpPr>
        <p:sp>
          <p:nvSpPr>
            <p:cNvPr id="145490"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5491"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5492"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145416" name="テキスト ボックス 20"/>
          <p:cNvSpPr txBox="1">
            <a:spLocks noChangeArrowheads="1"/>
          </p:cNvSpPr>
          <p:nvPr/>
        </p:nvSpPr>
        <p:spPr bwMode="auto">
          <a:xfrm>
            <a:off x="4829175" y="142875"/>
            <a:ext cx="1584325" cy="4381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100" b="0">
                <a:solidFill>
                  <a:srgbClr val="000000"/>
                </a:solidFill>
                <a:latin typeface="HGS創英角ｺﾞｼｯｸUB" pitchFamily="50" charset="-128"/>
                <a:ea typeface="HGS創英角ｺﾞｼｯｸUB" pitchFamily="50" charset="-128"/>
              </a:rPr>
              <a:t>訓練上限数（計画数）</a:t>
            </a:r>
          </a:p>
        </p:txBody>
      </p:sp>
      <p:sp>
        <p:nvSpPr>
          <p:cNvPr id="37" name="テキスト ボックス 28"/>
          <p:cNvSpPr txBox="1">
            <a:spLocks noChangeArrowheads="1"/>
          </p:cNvSpPr>
          <p:nvPr/>
        </p:nvSpPr>
        <p:spPr bwMode="auto">
          <a:xfrm>
            <a:off x="4840288" y="2203450"/>
            <a:ext cx="4968875" cy="652463"/>
          </a:xfrm>
          <a:prstGeom prst="rect">
            <a:avLst/>
          </a:prstGeom>
          <a:solidFill>
            <a:schemeClr val="accent6">
              <a:lumMod val="20000"/>
              <a:lumOff val="80000"/>
            </a:schemeClr>
          </a:solidFill>
          <a:ln w="9525">
            <a:solidFill>
              <a:schemeClr val="tx1"/>
            </a:solidFill>
            <a:miter lim="800000"/>
            <a:headEnd/>
            <a:tailEnd/>
          </a:ln>
        </p:spPr>
        <p:txBody>
          <a:bodyPr lIns="91428" tIns="45715" rIns="91428" bIns="45715">
            <a:spAutoFit/>
          </a:bodyPr>
          <a:lstStyle/>
          <a:p>
            <a:pPr algn="l" fontAlgn="auto">
              <a:spcBef>
                <a:spcPts val="0"/>
              </a:spcBef>
              <a:spcAft>
                <a:spcPts val="0"/>
              </a:spcAft>
              <a:defRPr/>
            </a:pPr>
            <a:r>
              <a:rPr lang="ja-JP" altLang="en-US" sz="1100" b="0" dirty="0">
                <a:solidFill>
                  <a:srgbClr val="000000"/>
                </a:solidFill>
                <a:latin typeface="ＭＳ Ｐゴシック"/>
                <a:ea typeface="ＭＳ Ｐゴシック" pitchFamily="50" charset="-128"/>
              </a:rPr>
              <a:t>■公共職業訓練       施設内 </a:t>
            </a:r>
            <a:r>
              <a:rPr lang="en-US" altLang="ja-JP" sz="1100" b="0" dirty="0">
                <a:solidFill>
                  <a:srgbClr val="000000"/>
                </a:solidFill>
                <a:latin typeface="ＭＳ Ｐゴシック"/>
                <a:ea typeface="ＭＳ Ｐゴシック" pitchFamily="50" charset="-128"/>
              </a:rPr>
              <a:t>65.5</a:t>
            </a:r>
            <a:r>
              <a:rPr lang="ja-JP" altLang="en-US" sz="1100" b="0" dirty="0">
                <a:solidFill>
                  <a:srgbClr val="000000"/>
                </a:solidFill>
                <a:latin typeface="ＭＳ Ｐゴシック"/>
                <a:ea typeface="ＭＳ Ｐゴシック" pitchFamily="50" charset="-128"/>
              </a:rPr>
              <a:t>％ </a:t>
            </a:r>
            <a:r>
              <a:rPr lang="en-US" altLang="ja-JP" sz="1100" b="0" dirty="0">
                <a:solidFill>
                  <a:srgbClr val="000000"/>
                </a:solidFill>
                <a:latin typeface="ＭＳ Ｐゴシック"/>
                <a:ea typeface="ＭＳ Ｐゴシック" pitchFamily="50" charset="-128"/>
              </a:rPr>
              <a:t>(</a:t>
            </a:r>
            <a:r>
              <a:rPr lang="ja-JP" altLang="en-US" sz="1100" b="0" dirty="0">
                <a:solidFill>
                  <a:srgbClr val="000000"/>
                </a:solidFill>
                <a:latin typeface="ＭＳ Ｐゴシック"/>
                <a:ea typeface="ＭＳ Ｐゴシック" pitchFamily="50" charset="-128"/>
              </a:rPr>
              <a:t>目標</a:t>
            </a:r>
            <a:r>
              <a:rPr lang="en-US" altLang="ja-JP" sz="1100" b="0" dirty="0">
                <a:solidFill>
                  <a:srgbClr val="000000"/>
                </a:solidFill>
                <a:latin typeface="ＭＳ Ｐゴシック"/>
                <a:ea typeface="ＭＳ Ｐゴシック" pitchFamily="50" charset="-128"/>
              </a:rPr>
              <a:t>80</a:t>
            </a:r>
            <a:r>
              <a:rPr lang="ja-JP" altLang="en-US" sz="1100" b="0" dirty="0">
                <a:solidFill>
                  <a:srgbClr val="000000"/>
                </a:solidFill>
                <a:latin typeface="ＭＳ Ｐゴシック"/>
                <a:ea typeface="ＭＳ Ｐゴシック" pitchFamily="50" charset="-128"/>
              </a:rPr>
              <a:t>％</a:t>
            </a:r>
            <a:r>
              <a:rPr lang="en-US" altLang="ja-JP" sz="1100" b="0" dirty="0">
                <a:solidFill>
                  <a:srgbClr val="000000"/>
                </a:solidFill>
                <a:latin typeface="ＭＳ Ｐゴシック"/>
                <a:ea typeface="ＭＳ Ｐゴシック" pitchFamily="50" charset="-128"/>
              </a:rPr>
              <a:t>)   </a:t>
            </a:r>
            <a:r>
              <a:rPr lang="ja-JP" altLang="en-US" sz="1100" b="0" dirty="0">
                <a:solidFill>
                  <a:srgbClr val="000000"/>
                </a:solidFill>
                <a:latin typeface="ＭＳ Ｐゴシック"/>
                <a:ea typeface="ＭＳ Ｐゴシック" pitchFamily="50" charset="-128"/>
              </a:rPr>
              <a:t>委託　</a:t>
            </a:r>
            <a:r>
              <a:rPr lang="en-US" altLang="ja-JP" sz="1100" b="0" dirty="0">
                <a:solidFill>
                  <a:srgbClr val="000000"/>
                </a:solidFill>
                <a:latin typeface="ＭＳ Ｐゴシック"/>
                <a:ea typeface="ＭＳ Ｐゴシック" pitchFamily="50" charset="-128"/>
              </a:rPr>
              <a:t>58.0</a:t>
            </a:r>
            <a:r>
              <a:rPr lang="ja-JP" altLang="en-US" sz="1100" b="0" dirty="0">
                <a:solidFill>
                  <a:srgbClr val="000000"/>
                </a:solidFill>
                <a:latin typeface="ＭＳ Ｐゴシック"/>
                <a:ea typeface="ＭＳ Ｐゴシック" pitchFamily="50" charset="-128"/>
              </a:rPr>
              <a:t>％ </a:t>
            </a:r>
            <a:r>
              <a:rPr lang="en-US" altLang="ja-JP" sz="1100" b="0" dirty="0">
                <a:solidFill>
                  <a:srgbClr val="000000"/>
                </a:solidFill>
                <a:latin typeface="ＭＳ Ｐゴシック"/>
                <a:ea typeface="ＭＳ Ｐゴシック" pitchFamily="50" charset="-128"/>
              </a:rPr>
              <a:t>(</a:t>
            </a:r>
            <a:r>
              <a:rPr lang="ja-JP" altLang="en-US" sz="1100" b="0" dirty="0">
                <a:solidFill>
                  <a:srgbClr val="000000"/>
                </a:solidFill>
                <a:latin typeface="ＭＳ Ｐゴシック"/>
                <a:ea typeface="ＭＳ Ｐゴシック" pitchFamily="50" charset="-128"/>
              </a:rPr>
              <a:t>目標</a:t>
            </a:r>
            <a:r>
              <a:rPr lang="en-US" altLang="ja-JP" sz="1100" b="0" dirty="0">
                <a:solidFill>
                  <a:srgbClr val="000000"/>
                </a:solidFill>
                <a:latin typeface="ＭＳ Ｐゴシック"/>
                <a:ea typeface="ＭＳ Ｐゴシック" pitchFamily="50" charset="-128"/>
              </a:rPr>
              <a:t>70</a:t>
            </a:r>
            <a:r>
              <a:rPr lang="ja-JP" altLang="en-US" sz="1100" b="0" dirty="0">
                <a:solidFill>
                  <a:srgbClr val="000000"/>
                </a:solidFill>
                <a:latin typeface="ＭＳ Ｐゴシック"/>
                <a:ea typeface="ＭＳ Ｐゴシック" pitchFamily="50" charset="-128"/>
              </a:rPr>
              <a:t>％</a:t>
            </a:r>
            <a:r>
              <a:rPr lang="en-US" altLang="ja-JP" sz="1100" b="0" dirty="0">
                <a:solidFill>
                  <a:srgbClr val="000000"/>
                </a:solidFill>
                <a:latin typeface="ＭＳ Ｐゴシック"/>
                <a:ea typeface="ＭＳ Ｐゴシック" pitchFamily="50" charset="-128"/>
              </a:rPr>
              <a:t>)</a:t>
            </a:r>
          </a:p>
          <a:p>
            <a:pPr algn="l" fontAlgn="auto">
              <a:spcBef>
                <a:spcPts val="0"/>
              </a:spcBef>
              <a:spcAft>
                <a:spcPts val="0"/>
              </a:spcAft>
              <a:defRPr/>
            </a:pPr>
            <a:r>
              <a:rPr lang="ja-JP" altLang="en-US" sz="1100" b="0" dirty="0">
                <a:solidFill>
                  <a:srgbClr val="000000"/>
                </a:solidFill>
                <a:latin typeface="ＭＳ Ｐゴシック"/>
                <a:ea typeface="ＭＳ Ｐゴシック" pitchFamily="50" charset="-128"/>
              </a:rPr>
              <a:t>■求職者支援訓練    基礎    </a:t>
            </a:r>
            <a:r>
              <a:rPr lang="en-US" altLang="ja-JP" sz="1100" b="0" dirty="0">
                <a:solidFill>
                  <a:srgbClr val="000000"/>
                </a:solidFill>
                <a:latin typeface="ＭＳ Ｐゴシック"/>
                <a:ea typeface="ＭＳ Ｐゴシック" pitchFamily="50" charset="-128"/>
              </a:rPr>
              <a:t>45.6</a:t>
            </a:r>
            <a:r>
              <a:rPr lang="ja-JP" altLang="en-US" sz="1100" b="0" dirty="0">
                <a:solidFill>
                  <a:srgbClr val="000000"/>
                </a:solidFill>
                <a:latin typeface="ＭＳ Ｐゴシック"/>
                <a:ea typeface="ＭＳ Ｐゴシック" pitchFamily="50" charset="-128"/>
              </a:rPr>
              <a:t>％ </a:t>
            </a:r>
            <a:r>
              <a:rPr lang="en-US" altLang="ja-JP" sz="1100" b="0" dirty="0">
                <a:solidFill>
                  <a:srgbClr val="000000"/>
                </a:solidFill>
                <a:latin typeface="ＭＳ Ｐゴシック"/>
                <a:ea typeface="ＭＳ Ｐゴシック" pitchFamily="50" charset="-128"/>
              </a:rPr>
              <a:t>(</a:t>
            </a:r>
            <a:r>
              <a:rPr lang="ja-JP" altLang="en-US" sz="1100" b="0" dirty="0">
                <a:solidFill>
                  <a:srgbClr val="000000"/>
                </a:solidFill>
                <a:latin typeface="ＭＳ Ｐゴシック"/>
                <a:ea typeface="ＭＳ Ｐゴシック" pitchFamily="50" charset="-128"/>
              </a:rPr>
              <a:t>目標</a:t>
            </a:r>
            <a:r>
              <a:rPr lang="en-US" altLang="ja-JP" sz="1100" b="0" dirty="0">
                <a:solidFill>
                  <a:srgbClr val="000000"/>
                </a:solidFill>
                <a:latin typeface="ＭＳ Ｐゴシック"/>
                <a:ea typeface="ＭＳ Ｐゴシック" pitchFamily="50" charset="-128"/>
              </a:rPr>
              <a:t>55</a:t>
            </a:r>
            <a:r>
              <a:rPr lang="ja-JP" altLang="en-US" sz="1100" b="0" dirty="0">
                <a:solidFill>
                  <a:srgbClr val="000000"/>
                </a:solidFill>
                <a:latin typeface="ＭＳ Ｐゴシック"/>
                <a:ea typeface="ＭＳ Ｐゴシック" pitchFamily="50" charset="-128"/>
              </a:rPr>
              <a:t>％</a:t>
            </a:r>
            <a:r>
              <a:rPr lang="en-US" altLang="ja-JP" sz="1100" b="0" dirty="0">
                <a:solidFill>
                  <a:srgbClr val="000000"/>
                </a:solidFill>
                <a:latin typeface="ＭＳ Ｐゴシック"/>
                <a:ea typeface="ＭＳ Ｐゴシック" pitchFamily="50" charset="-128"/>
              </a:rPr>
              <a:t>)   </a:t>
            </a:r>
            <a:r>
              <a:rPr lang="ja-JP" altLang="en-US" sz="1100" b="0" dirty="0">
                <a:solidFill>
                  <a:srgbClr val="000000"/>
                </a:solidFill>
                <a:latin typeface="ＭＳ Ｐゴシック"/>
                <a:ea typeface="ＭＳ Ｐゴシック" pitchFamily="50" charset="-128"/>
              </a:rPr>
              <a:t>実践　</a:t>
            </a:r>
            <a:r>
              <a:rPr lang="en-US" altLang="ja-JP" sz="1100" b="0" dirty="0">
                <a:solidFill>
                  <a:srgbClr val="000000"/>
                </a:solidFill>
                <a:latin typeface="ＭＳ Ｐゴシック"/>
                <a:ea typeface="ＭＳ Ｐゴシック" pitchFamily="50" charset="-128"/>
              </a:rPr>
              <a:t>58.6</a:t>
            </a:r>
            <a:r>
              <a:rPr lang="ja-JP" altLang="en-US" sz="1100" b="0" dirty="0">
                <a:solidFill>
                  <a:srgbClr val="000000"/>
                </a:solidFill>
                <a:latin typeface="ＭＳ Ｐゴシック"/>
                <a:ea typeface="ＭＳ Ｐゴシック" pitchFamily="50" charset="-128"/>
              </a:rPr>
              <a:t>％ </a:t>
            </a:r>
            <a:r>
              <a:rPr lang="en-US" altLang="ja-JP" sz="1100" b="0" dirty="0">
                <a:solidFill>
                  <a:srgbClr val="000000"/>
                </a:solidFill>
                <a:latin typeface="ＭＳ Ｐゴシック"/>
                <a:ea typeface="ＭＳ Ｐゴシック" pitchFamily="50" charset="-128"/>
              </a:rPr>
              <a:t>(</a:t>
            </a:r>
            <a:r>
              <a:rPr lang="ja-JP" altLang="en-US" sz="1100" b="0" dirty="0">
                <a:solidFill>
                  <a:srgbClr val="000000"/>
                </a:solidFill>
                <a:latin typeface="ＭＳ Ｐゴシック"/>
                <a:ea typeface="ＭＳ Ｐゴシック" pitchFamily="50" charset="-128"/>
              </a:rPr>
              <a:t>目標</a:t>
            </a:r>
            <a:r>
              <a:rPr lang="en-US" altLang="ja-JP" sz="1100" b="0" dirty="0">
                <a:solidFill>
                  <a:srgbClr val="000000"/>
                </a:solidFill>
                <a:latin typeface="ＭＳ Ｐゴシック"/>
                <a:ea typeface="ＭＳ Ｐゴシック" pitchFamily="50" charset="-128"/>
              </a:rPr>
              <a:t>60</a:t>
            </a:r>
            <a:r>
              <a:rPr lang="ja-JP" altLang="en-US" sz="1100" b="0" dirty="0">
                <a:solidFill>
                  <a:srgbClr val="000000"/>
                </a:solidFill>
                <a:latin typeface="ＭＳ Ｐゴシック"/>
                <a:ea typeface="ＭＳ Ｐゴシック" pitchFamily="50" charset="-128"/>
              </a:rPr>
              <a:t>％</a:t>
            </a:r>
            <a:r>
              <a:rPr lang="en-US" altLang="ja-JP" sz="1100" b="0" dirty="0">
                <a:solidFill>
                  <a:srgbClr val="000000"/>
                </a:solidFill>
                <a:latin typeface="ＭＳ Ｐゴシック"/>
                <a:ea typeface="ＭＳ Ｐゴシック" pitchFamily="50" charset="-128"/>
              </a:rPr>
              <a:t>)</a:t>
            </a:r>
          </a:p>
          <a:p>
            <a:pPr algn="l" fontAlgn="auto">
              <a:spcBef>
                <a:spcPts val="0"/>
              </a:spcBef>
              <a:spcAft>
                <a:spcPts val="0"/>
              </a:spcAft>
              <a:defRPr/>
            </a:pPr>
            <a:endParaRPr lang="en-US" altLang="ja-JP" sz="600" b="0" dirty="0">
              <a:solidFill>
                <a:srgbClr val="000000"/>
              </a:solidFill>
              <a:latin typeface="ＭＳ Ｐゴシック"/>
              <a:ea typeface="ＭＳ Ｐゴシック" pitchFamily="50" charset="-128"/>
            </a:endParaRPr>
          </a:p>
          <a:p>
            <a:pPr algn="l" fontAlgn="auto">
              <a:spcBef>
                <a:spcPts val="0"/>
              </a:spcBef>
              <a:spcAft>
                <a:spcPts val="0"/>
              </a:spcAft>
              <a:defRPr/>
            </a:pPr>
            <a:r>
              <a:rPr lang="en-US" altLang="ja-JP" sz="800" b="0" dirty="0">
                <a:solidFill>
                  <a:srgbClr val="000000"/>
                </a:solidFill>
                <a:latin typeface="ＭＳ Ｐゴシック"/>
                <a:ea typeface="ＭＳ Ｐゴシック" pitchFamily="50" charset="-128"/>
              </a:rPr>
              <a:t>※</a:t>
            </a:r>
            <a:r>
              <a:rPr lang="ja-JP" altLang="en-US" sz="800" b="0" dirty="0">
                <a:solidFill>
                  <a:srgbClr val="000000"/>
                </a:solidFill>
                <a:latin typeface="ＭＳ Ｐゴシック"/>
                <a:ea typeface="ＭＳ Ｐゴシック" pitchFamily="50" charset="-128"/>
              </a:rPr>
              <a:t>求職者支援訓練の就職率は、直近</a:t>
            </a:r>
            <a:r>
              <a:rPr lang="en-US" altLang="ja-JP" sz="800" b="0" dirty="0">
                <a:solidFill>
                  <a:srgbClr val="000000"/>
                </a:solidFill>
                <a:latin typeface="ＭＳ Ｐゴシック"/>
                <a:ea typeface="ＭＳ Ｐゴシック" pitchFamily="50" charset="-128"/>
              </a:rPr>
              <a:t>(</a:t>
            </a:r>
            <a:r>
              <a:rPr lang="ja-JP" altLang="en-US" sz="800" b="0" dirty="0">
                <a:solidFill>
                  <a:srgbClr val="000000"/>
                </a:solidFill>
                <a:latin typeface="ＭＳ Ｐゴシック"/>
                <a:ea typeface="ＭＳ Ｐゴシック" pitchFamily="50" charset="-128"/>
              </a:rPr>
              <a:t>平成</a:t>
            </a:r>
            <a:r>
              <a:rPr lang="en-US" altLang="ja-JP" sz="800" b="0" dirty="0">
                <a:solidFill>
                  <a:srgbClr val="000000"/>
                </a:solidFill>
                <a:latin typeface="ＭＳ Ｐゴシック"/>
                <a:ea typeface="ＭＳ Ｐゴシック" pitchFamily="50" charset="-128"/>
              </a:rPr>
              <a:t>28</a:t>
            </a:r>
            <a:r>
              <a:rPr lang="ja-JP" altLang="en-US" sz="800" b="0" dirty="0">
                <a:solidFill>
                  <a:srgbClr val="000000"/>
                </a:solidFill>
                <a:latin typeface="ＭＳ Ｐゴシック"/>
                <a:ea typeface="ＭＳ Ｐゴシック" pitchFamily="50" charset="-128"/>
              </a:rPr>
              <a:t>年</a:t>
            </a:r>
            <a:r>
              <a:rPr lang="en-US" altLang="ja-JP" sz="800" b="0" dirty="0">
                <a:solidFill>
                  <a:srgbClr val="000000"/>
                </a:solidFill>
                <a:latin typeface="ＭＳ Ｐゴシック"/>
                <a:ea typeface="ＭＳ Ｐゴシック" pitchFamily="50" charset="-128"/>
              </a:rPr>
              <a:t>1</a:t>
            </a:r>
            <a:r>
              <a:rPr lang="ja-JP" altLang="en-US" sz="800" b="0" dirty="0">
                <a:solidFill>
                  <a:srgbClr val="000000"/>
                </a:solidFill>
                <a:latin typeface="ＭＳ Ｐゴシック"/>
                <a:ea typeface="ＭＳ Ｐゴシック" pitchFamily="50" charset="-128"/>
              </a:rPr>
              <a:t>月</a:t>
            </a:r>
            <a:r>
              <a:rPr lang="en-US" altLang="ja-JP" sz="800" b="0" dirty="0">
                <a:solidFill>
                  <a:srgbClr val="000000"/>
                </a:solidFill>
                <a:latin typeface="ＭＳ Ｐゴシック"/>
                <a:ea typeface="ＭＳ Ｐゴシック" pitchFamily="50" charset="-128"/>
              </a:rPr>
              <a:t>18</a:t>
            </a:r>
            <a:r>
              <a:rPr lang="ja-JP" altLang="en-US" sz="800" b="0" dirty="0">
                <a:solidFill>
                  <a:srgbClr val="000000"/>
                </a:solidFill>
                <a:latin typeface="ＭＳ Ｐゴシック"/>
                <a:ea typeface="ＭＳ Ｐゴシック" pitchFamily="50" charset="-128"/>
              </a:rPr>
              <a:t>日現在）のデータであり確定値ではない。</a:t>
            </a:r>
            <a:endParaRPr lang="en-US" altLang="ja-JP" sz="800" b="0" dirty="0">
              <a:solidFill>
                <a:srgbClr val="000000"/>
              </a:solidFill>
              <a:latin typeface="ＭＳ Ｐゴシック"/>
              <a:ea typeface="ＭＳ Ｐゴシック" pitchFamily="50" charset="-128"/>
            </a:endParaRPr>
          </a:p>
        </p:txBody>
      </p:sp>
      <p:graphicFrame>
        <p:nvGraphicFramePr>
          <p:cNvPr id="140459" name="Group 171"/>
          <p:cNvGraphicFramePr>
            <a:graphicFrameLocks noGrp="1"/>
          </p:cNvGraphicFramePr>
          <p:nvPr/>
        </p:nvGraphicFramePr>
        <p:xfrm>
          <a:off x="4829175" y="3155950"/>
          <a:ext cx="4953000" cy="1162051"/>
        </p:xfrm>
        <a:graphic>
          <a:graphicData uri="http://schemas.openxmlformats.org/drawingml/2006/table">
            <a:tbl>
              <a:tblPr/>
              <a:tblGrid>
                <a:gridCol w="1855788"/>
                <a:gridCol w="1066800"/>
                <a:gridCol w="1074737"/>
                <a:gridCol w="955675"/>
              </a:tblGrid>
              <a:tr h="39528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70C0"/>
                          </a:solidFill>
                          <a:effectLst/>
                          <a:latin typeface="ＭＳ Ｐゴシック" pitchFamily="50" charset="-128"/>
                          <a:ea typeface="ＤＨＰ平成明朝体W7" pitchFamily="18" charset="-128"/>
                        </a:rPr>
                        <a:t>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5D0B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100" b="0" i="0" u="none" strike="noStrike" cap="none" normalizeH="0" baseline="0" smtClean="0">
                          <a:ln>
                            <a:noFill/>
                          </a:ln>
                          <a:solidFill>
                            <a:schemeClr val="tx1"/>
                          </a:solidFill>
                          <a:effectLst/>
                          <a:latin typeface="ＭＳ ゴシック" pitchFamily="49" charset="-128"/>
                          <a:ea typeface="ＭＳ ゴシック" pitchFamily="49" charset="-128"/>
                          <a:cs typeface="ＤＨＰ平成明朝体W7" pitchFamily="18" charset="-128"/>
                        </a:rPr>
                        <a:t>公共職業訓練</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5D0B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100" b="0" i="0" u="none" strike="noStrike" cap="none" normalizeH="0" baseline="0" smtClean="0">
                          <a:ln>
                            <a:noFill/>
                          </a:ln>
                          <a:solidFill>
                            <a:schemeClr val="tx1"/>
                          </a:solidFill>
                          <a:effectLst/>
                          <a:latin typeface="ＭＳ ゴシック" pitchFamily="49" charset="-128"/>
                          <a:ea typeface="ＭＳ ゴシック" pitchFamily="49" charset="-128"/>
                          <a:cs typeface="ＤＨＰ平成明朝体W7" pitchFamily="18" charset="-128"/>
                        </a:rPr>
                        <a:t>求職者支援訓練</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5D0B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ＭＳ ゴシック" pitchFamily="49" charset="-128"/>
                          <a:ea typeface="ＭＳ ゴシック" pitchFamily="49" charset="-128"/>
                          <a:cs typeface="ＤＨＰ平成明朝体W7" pitchFamily="18" charset="-128"/>
                        </a:rPr>
                        <a:t>合　計</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5D0BE"/>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平成</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26</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年度 </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(4</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月～</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1</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月）</a:t>
                      </a:r>
                      <a:endPar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endParaRP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14,721                   </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a:t>
                      </a:r>
                      <a:endPar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endParaRP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6,896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21,617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平成</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27</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年度 </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(4</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月～</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1</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月）</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12,896</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5,412</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18,308</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r>
              <a:tr h="2555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対前年同月比</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             </a:t>
                      </a: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12.4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21.5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ＤＨＰ平成明朝体W7" pitchFamily="18" charset="-128"/>
                        </a:rPr>
                        <a:t>         ▲</a:t>
                      </a:r>
                      <a:r>
                        <a:rPr kumimoji="0" lang="en-US" altLang="ja-JP" sz="1200" b="0" i="0" u="none" strike="noStrike" cap="none" normalizeH="0" baseline="0" smtClean="0">
                          <a:ln>
                            <a:noFill/>
                          </a:ln>
                          <a:solidFill>
                            <a:schemeClr val="tx1"/>
                          </a:solidFill>
                          <a:effectLst/>
                          <a:latin typeface="ＭＳ Ｐゴシック" pitchFamily="50" charset="-128"/>
                          <a:ea typeface="ＤＨＰ平成明朝体W7" pitchFamily="18" charset="-128"/>
                        </a:rPr>
                        <a:t>15.3          </a:t>
                      </a:r>
                    </a:p>
                  </a:txBody>
                  <a:tcPr marL="9525" marR="9525" marT="95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E8DE"/>
                    </a:solidFill>
                  </a:tcPr>
                </a:tc>
              </a:tr>
            </a:tbl>
          </a:graphicData>
        </a:graphic>
      </p:graphicFrame>
      <p:sp>
        <p:nvSpPr>
          <p:cNvPr id="19" name="Text Box 7"/>
          <p:cNvSpPr txBox="1">
            <a:spLocks noChangeArrowheads="1"/>
          </p:cNvSpPr>
          <p:nvPr/>
        </p:nvSpPr>
        <p:spPr bwMode="auto">
          <a:xfrm>
            <a:off x="4594225" y="6659563"/>
            <a:ext cx="720725" cy="274637"/>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50000"/>
              </a:spcBef>
              <a:spcAft>
                <a:spcPts val="0"/>
              </a:spcAft>
              <a:buFontTx/>
              <a:buNone/>
              <a:defRPr/>
            </a:pPr>
            <a:r>
              <a:rPr lang="ja-JP" altLang="en-US" sz="1200" b="0" kern="0" dirty="0" smtClean="0">
                <a:solidFill>
                  <a:srgbClr val="000000"/>
                </a:solidFill>
              </a:rPr>
              <a:t>－</a:t>
            </a:r>
            <a:r>
              <a:rPr lang="en-US" altLang="ja-JP" sz="1200" b="0" kern="0" dirty="0" smtClean="0">
                <a:solidFill>
                  <a:srgbClr val="000000"/>
                </a:solidFill>
              </a:rPr>
              <a:t>18</a:t>
            </a:r>
            <a:r>
              <a:rPr lang="ja-JP" altLang="en-US" sz="1200" b="0" kern="0" dirty="0" smtClean="0">
                <a:solidFill>
                  <a:srgbClr val="000000"/>
                </a:solidFill>
              </a:rPr>
              <a:t>－</a:t>
            </a:r>
            <a:endParaRPr lang="ja-JP" altLang="en-US" sz="1200" b="0" kern="0" dirty="0">
              <a:solidFill>
                <a:srgbClr val="000000"/>
              </a:solidFill>
            </a:endParaRPr>
          </a:p>
        </p:txBody>
      </p:sp>
      <p:sp>
        <p:nvSpPr>
          <p:cNvPr id="22" name="角丸四角形 21"/>
          <p:cNvSpPr/>
          <p:nvPr/>
        </p:nvSpPr>
        <p:spPr>
          <a:xfrm>
            <a:off x="166688" y="3910013"/>
            <a:ext cx="1574800" cy="20478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来年度の取組</a:t>
            </a:r>
            <a:endParaRPr lang="en-US" altLang="ja-JP" sz="1100" b="0" dirty="0">
              <a:solidFill>
                <a:srgbClr val="000000"/>
              </a:solidFill>
            </a:endParaRPr>
          </a:p>
        </p:txBody>
      </p:sp>
      <p:graphicFrame>
        <p:nvGraphicFramePr>
          <p:cNvPr id="140460" name="Group 172"/>
          <p:cNvGraphicFramePr>
            <a:graphicFrameLocks noGrp="1"/>
          </p:cNvGraphicFramePr>
          <p:nvPr/>
        </p:nvGraphicFramePr>
        <p:xfrm>
          <a:off x="4852988" y="442913"/>
          <a:ext cx="4949825" cy="1763713"/>
        </p:xfrm>
        <a:graphic>
          <a:graphicData uri="http://schemas.openxmlformats.org/drawingml/2006/table">
            <a:tbl>
              <a:tblPr/>
              <a:tblGrid>
                <a:gridCol w="1506537"/>
                <a:gridCol w="981075"/>
                <a:gridCol w="935038"/>
                <a:gridCol w="915987"/>
                <a:gridCol w="611188"/>
              </a:tblGrid>
              <a:tr h="31426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smtClean="0">
                        <a:ln>
                          <a:noFill/>
                        </a:ln>
                        <a:solidFill>
                          <a:srgbClr val="FFFFFF"/>
                        </a:solidFill>
                        <a:effectLst/>
                        <a:latin typeface="Arial" pitchFamily="34" charset="0"/>
                        <a:ea typeface="ＤＨＰ平成明朝体W7" pitchFamily="18" charset="-128"/>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平成</a:t>
                      </a:r>
                      <a:r>
                        <a:rPr kumimoji="1" lang="en-US" altLang="ja-JP" sz="1000" b="0" i="0" u="none" strike="noStrike" cap="none" normalizeH="0" baseline="0" smtClean="0">
                          <a:ln>
                            <a:noFill/>
                          </a:ln>
                          <a:solidFill>
                            <a:schemeClr val="tx1"/>
                          </a:solidFill>
                          <a:effectLst/>
                          <a:latin typeface="Arial" pitchFamily="34" charset="0"/>
                          <a:ea typeface="ＤＨＰ平成明朝体W7" pitchFamily="18" charset="-128"/>
                        </a:rPr>
                        <a:t>26</a:t>
                      </a: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年度</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平成</a:t>
                      </a:r>
                      <a:r>
                        <a:rPr kumimoji="1" lang="en-US" altLang="ja-JP" sz="1000" b="0" i="0" u="none" strike="noStrike" cap="none" normalizeH="0" baseline="0" smtClean="0">
                          <a:ln>
                            <a:noFill/>
                          </a:ln>
                          <a:solidFill>
                            <a:schemeClr val="tx1"/>
                          </a:solidFill>
                          <a:effectLst/>
                          <a:latin typeface="Arial" pitchFamily="34" charset="0"/>
                          <a:ea typeface="ＤＨＰ平成明朝体W7" pitchFamily="18" charset="-128"/>
                        </a:rPr>
                        <a:t>27</a:t>
                      </a: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年度</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平成</a:t>
                      </a:r>
                      <a:r>
                        <a:rPr kumimoji="1" lang="en-US" altLang="ja-JP" sz="1000" b="0" i="0" u="none" strike="noStrike" cap="none" normalizeH="0" baseline="0" smtClean="0">
                          <a:ln>
                            <a:noFill/>
                          </a:ln>
                          <a:solidFill>
                            <a:schemeClr val="tx1"/>
                          </a:solidFill>
                          <a:effectLst/>
                          <a:latin typeface="Arial" pitchFamily="34" charset="0"/>
                          <a:ea typeface="ＤＨＰ平成明朝体W7" pitchFamily="18" charset="-128"/>
                        </a:rPr>
                        <a:t>28</a:t>
                      </a: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年度</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8A5C"/>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itchFamily="34" charset="0"/>
                          <a:ea typeface="ＤＨＰ平成明朝体W7" pitchFamily="18" charset="-128"/>
                        </a:rPr>
                        <a:t>前年比</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8A5C"/>
                    </a:solidFill>
                  </a:tcPr>
                </a:tc>
              </a:tr>
              <a:tr h="39679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itchFamily="34" charset="0"/>
                          <a:ea typeface="ＤＨＰ平成明朝体W7" pitchFamily="18" charset="-128"/>
                        </a:rPr>
                        <a:t>公共訓練（施設内訓練）</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4,905</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4,815</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4,740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a:t>
                      </a: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15.6</a:t>
                      </a:r>
                      <a:endPar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r>
              <a:tr h="39679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itchFamily="34" charset="0"/>
                          <a:ea typeface="ＤＨＰ平成明朝体W7" pitchFamily="18" charset="-128"/>
                        </a:rPr>
                        <a:t>公共訓練（国委託訓練）</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8,090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8,050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7,820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a:t>
                      </a: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2.9</a:t>
                      </a:r>
                      <a:endPar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r>
              <a:tr h="39679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itchFamily="34" charset="0"/>
                          <a:ea typeface="ＤＨＰ平成明朝体W7" pitchFamily="18" charset="-128"/>
                        </a:rPr>
                        <a:t>公共訓練（都委託訓練）</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1,855</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1,765</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1,605</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a:t>
                      </a: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9.1</a:t>
                      </a:r>
                      <a:endPar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6DAD2"/>
                    </a:solidFill>
                  </a:tcPr>
                </a:tc>
              </a:tr>
              <a:tr h="259062">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itchFamily="34" charset="0"/>
                          <a:ea typeface="ＤＨＰ平成明朝体W7" pitchFamily="18" charset="-128"/>
                        </a:rPr>
                        <a:t>求職者支援訓練</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12,100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9,540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10,340</a:t>
                      </a:r>
                      <a:r>
                        <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rPr>
                        <a:t>人</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ＤＨＰ平成明朝体W7" pitchFamily="18" charset="-128"/>
                        </a:rPr>
                        <a:t>+8.4</a:t>
                      </a:r>
                      <a:endParaRPr kumimoji="1" lang="ja-JP" altLang="en-US" sz="1100" b="0" i="0" u="none" strike="noStrike" cap="none" normalizeH="0" baseline="0" smtClean="0">
                        <a:ln>
                          <a:noFill/>
                        </a:ln>
                        <a:solidFill>
                          <a:srgbClr val="000000"/>
                        </a:solidFill>
                        <a:effectLst/>
                        <a:latin typeface="ＭＳ Ｐゴシック" pitchFamily="50" charset="-128"/>
                        <a:ea typeface="ＤＨＰ平成明朝体W7" pitchFamily="18" charset="-128"/>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AEDEA"/>
                    </a:solidFill>
                  </a:tcPr>
                </a:tc>
              </a:tr>
            </a:tbl>
          </a:graphicData>
        </a:graphic>
      </p:graphicFrame>
      <p:sp>
        <p:nvSpPr>
          <p:cNvPr id="145487" name="テキスト ボックス 27"/>
          <p:cNvSpPr txBox="1">
            <a:spLocks noChangeArrowheads="1"/>
          </p:cNvSpPr>
          <p:nvPr/>
        </p:nvSpPr>
        <p:spPr bwMode="auto">
          <a:xfrm>
            <a:off x="4806950" y="4672013"/>
            <a:ext cx="48037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en-US" altLang="ja-JP" sz="1100" b="0">
                <a:solidFill>
                  <a:srgbClr val="000000"/>
                </a:solidFill>
              </a:rPr>
              <a:t>【</a:t>
            </a:r>
            <a:r>
              <a:rPr lang="ja-JP" altLang="en-US" sz="1100" b="0">
                <a:solidFill>
                  <a:srgbClr val="000000"/>
                </a:solidFill>
              </a:rPr>
              <a:t>ジョブ・カード講習</a:t>
            </a:r>
            <a:r>
              <a:rPr lang="en-US" altLang="ja-JP" sz="1100" b="0">
                <a:solidFill>
                  <a:srgbClr val="000000"/>
                </a:solidFill>
              </a:rPr>
              <a:t>】(</a:t>
            </a:r>
            <a:r>
              <a:rPr lang="ja-JP" altLang="en-US" sz="1100" b="0">
                <a:solidFill>
                  <a:srgbClr val="000000"/>
                </a:solidFill>
              </a:rPr>
              <a:t>受講後、登録キャリア・コンサルタントとなる）</a:t>
            </a:r>
            <a:endParaRPr lang="en-US" altLang="ja-JP" sz="1100" b="0">
              <a:solidFill>
                <a:srgbClr val="000000"/>
              </a:solidFill>
            </a:endParaRPr>
          </a:p>
          <a:p>
            <a:pPr algn="l" eaLnBrk="1" hangingPunct="1">
              <a:spcBef>
                <a:spcPct val="0"/>
              </a:spcBef>
              <a:buFontTx/>
              <a:buNone/>
            </a:pPr>
            <a:r>
              <a:rPr lang="ja-JP" altLang="en-US" sz="1100" b="0">
                <a:solidFill>
                  <a:srgbClr val="000000"/>
                </a:solidFill>
              </a:rPr>
              <a:t>　平成</a:t>
            </a:r>
            <a:r>
              <a:rPr lang="en-US" altLang="ja-JP" sz="1100" b="0">
                <a:solidFill>
                  <a:srgbClr val="000000"/>
                </a:solidFill>
              </a:rPr>
              <a:t>28</a:t>
            </a:r>
            <a:r>
              <a:rPr lang="ja-JP" altLang="en-US" sz="1100" b="0">
                <a:solidFill>
                  <a:srgbClr val="000000"/>
                </a:solidFill>
              </a:rPr>
              <a:t>年</a:t>
            </a:r>
            <a:r>
              <a:rPr lang="en-US" altLang="ja-JP" sz="1100" b="0">
                <a:solidFill>
                  <a:srgbClr val="000000"/>
                </a:solidFill>
              </a:rPr>
              <a:t>1</a:t>
            </a:r>
            <a:r>
              <a:rPr lang="ja-JP" altLang="en-US" sz="1100" b="0">
                <a:solidFill>
                  <a:srgbClr val="000000"/>
                </a:solidFill>
              </a:rPr>
              <a:t>月末現在　ジョブ・カード講習５回開催　新たに</a:t>
            </a:r>
            <a:r>
              <a:rPr lang="en-US" altLang="ja-JP" sz="1100" b="0">
                <a:solidFill>
                  <a:srgbClr val="000000"/>
                </a:solidFill>
              </a:rPr>
              <a:t>126</a:t>
            </a:r>
            <a:r>
              <a:rPr lang="ja-JP" altLang="en-US" sz="1100" b="0">
                <a:solidFill>
                  <a:srgbClr val="000000"/>
                </a:solidFill>
              </a:rPr>
              <a:t>名登録</a:t>
            </a:r>
            <a:endParaRPr lang="en-US" altLang="ja-JP" sz="1100" b="0">
              <a:solidFill>
                <a:srgbClr val="000000"/>
              </a:solidFill>
            </a:endParaRPr>
          </a:p>
          <a:p>
            <a:pPr algn="l" eaLnBrk="1" hangingPunct="1">
              <a:spcBef>
                <a:spcPct val="0"/>
              </a:spcBef>
              <a:buFontTx/>
              <a:buNone/>
            </a:pPr>
            <a:r>
              <a:rPr lang="ja-JP" altLang="en-US" sz="1100" b="0">
                <a:solidFill>
                  <a:srgbClr val="000000"/>
                </a:solidFill>
              </a:rPr>
              <a:t>　職業相談窓口における交付体制を整備。</a:t>
            </a:r>
            <a:endParaRPr lang="en-US" altLang="ja-JP" sz="1100" b="0">
              <a:solidFill>
                <a:srgbClr val="000000"/>
              </a:solidFill>
            </a:endParaRPr>
          </a:p>
        </p:txBody>
      </p:sp>
      <p:graphicFrame>
        <p:nvGraphicFramePr>
          <p:cNvPr id="145488" name="Object 83"/>
          <p:cNvGraphicFramePr>
            <a:graphicFrameLocks/>
          </p:cNvGraphicFramePr>
          <p:nvPr/>
        </p:nvGraphicFramePr>
        <p:xfrm>
          <a:off x="4772025" y="5221288"/>
          <a:ext cx="5092700" cy="1597025"/>
        </p:xfrm>
        <a:graphic>
          <a:graphicData uri="http://schemas.openxmlformats.org/presentationml/2006/ole">
            <mc:AlternateContent xmlns:mc="http://schemas.openxmlformats.org/markup-compatibility/2006">
              <mc:Choice xmlns:v="urn:schemas-microsoft-com:vml" Requires="v">
                <p:oleObj spid="_x0000_s5146" r:id="rId4" imgW="5090601" imgH="1597290" progId="Excel.Chart.8">
                  <p:embed/>
                </p:oleObj>
              </mc:Choice>
              <mc:Fallback>
                <p:oleObj r:id="rId4" imgW="5090601" imgH="159729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5221288"/>
                        <a:ext cx="50927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5489" name="テキスト ボックス 1"/>
          <p:cNvSpPr txBox="1">
            <a:spLocks noChangeArrowheads="1"/>
          </p:cNvSpPr>
          <p:nvPr/>
        </p:nvSpPr>
        <p:spPr bwMode="auto">
          <a:xfrm>
            <a:off x="7523163" y="1773238"/>
            <a:ext cx="22399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b="0">
                <a:solidFill>
                  <a:srgbClr val="000000"/>
                </a:solidFill>
                <a:ea typeface="ＤＨＰ平成明朝体W7" pitchFamily="18" charset="-128"/>
              </a:rPr>
              <a:t>公共訓練の</a:t>
            </a:r>
            <a:r>
              <a:rPr lang="en-US" altLang="ja-JP" sz="900" b="0">
                <a:solidFill>
                  <a:srgbClr val="000000"/>
                </a:solidFill>
                <a:ea typeface="ＤＨＰ平成明朝体W7" pitchFamily="18" charset="-128"/>
              </a:rPr>
              <a:t>28</a:t>
            </a:r>
            <a:r>
              <a:rPr lang="ja-JP" altLang="en-US" sz="900" b="0">
                <a:solidFill>
                  <a:srgbClr val="000000"/>
                </a:solidFill>
                <a:ea typeface="ＤＨＰ平成明朝体W7" pitchFamily="18" charset="-128"/>
              </a:rPr>
              <a:t>年度数値は予定数である。</a:t>
            </a:r>
          </a:p>
        </p:txBody>
      </p:sp>
    </p:spTree>
    <p:extLst>
      <p:ext uri="{BB962C8B-B14F-4D97-AF65-F5344CB8AC3E}">
        <p14:creationId xmlns:p14="http://schemas.microsoft.com/office/powerpoint/2010/main" val="4200595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194"/>
          <p:cNvGrpSpPr>
            <a:grpSpLocks/>
          </p:cNvGrpSpPr>
          <p:nvPr/>
        </p:nvGrpSpPr>
        <p:grpSpPr bwMode="auto">
          <a:xfrm>
            <a:off x="0" y="0"/>
            <a:ext cx="9802813" cy="284163"/>
            <a:chOff x="-6" y="96"/>
            <a:chExt cx="5701" cy="179"/>
          </a:xfrm>
        </p:grpSpPr>
        <p:sp>
          <p:nvSpPr>
            <p:cNvPr id="146476"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46477"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46478"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32" name="Text Box 7"/>
          <p:cNvSpPr txBox="1">
            <a:spLocks noChangeArrowheads="1"/>
          </p:cNvSpPr>
          <p:nvPr/>
        </p:nvSpPr>
        <p:spPr bwMode="auto">
          <a:xfrm>
            <a:off x="4535488" y="6629400"/>
            <a:ext cx="793750" cy="276225"/>
          </a:xfrm>
          <a:prstGeom prst="rect">
            <a:avLst/>
          </a:prstGeom>
          <a:noFill/>
          <a:ln>
            <a:noFill/>
          </a:ln>
          <a:extLst/>
        </p:spPr>
        <p:txBody>
          <a:bodyPr lIns="91420" tIns="45710" rIns="91420" bIns="45710">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ja-JP" altLang="en-US" sz="1200" b="0" kern="0" dirty="0">
                <a:solidFill>
                  <a:srgbClr val="000000"/>
                </a:solidFill>
                <a:latin typeface="Arial"/>
              </a:rPr>
              <a:t>－</a:t>
            </a:r>
            <a:r>
              <a:rPr lang="en-US" altLang="ja-JP" sz="1200" b="0" kern="0" dirty="0" smtClean="0">
                <a:solidFill>
                  <a:srgbClr val="000000"/>
                </a:solidFill>
                <a:latin typeface="Arial"/>
              </a:rPr>
              <a:t>19</a:t>
            </a:r>
            <a:r>
              <a:rPr lang="ja-JP" altLang="en-US" sz="1200" b="0" kern="0" dirty="0" smtClean="0">
                <a:solidFill>
                  <a:srgbClr val="000000"/>
                </a:solidFill>
                <a:latin typeface="Arial"/>
              </a:rPr>
              <a:t>－</a:t>
            </a:r>
            <a:endParaRPr lang="ja-JP" altLang="en-US" sz="1200" b="0" kern="0" dirty="0">
              <a:solidFill>
                <a:srgbClr val="000000"/>
              </a:solidFill>
              <a:latin typeface="Arial"/>
            </a:endParaRPr>
          </a:p>
        </p:txBody>
      </p:sp>
      <p:sp>
        <p:nvSpPr>
          <p:cNvPr id="23" name="下矢印吹き出し 22"/>
          <p:cNvSpPr/>
          <p:nvPr/>
        </p:nvSpPr>
        <p:spPr>
          <a:xfrm>
            <a:off x="52388" y="284163"/>
            <a:ext cx="5276850" cy="5326062"/>
          </a:xfrm>
          <a:prstGeom prst="downArrowCallout">
            <a:avLst>
              <a:gd name="adj1" fmla="val 7118"/>
              <a:gd name="adj2" fmla="val 8735"/>
              <a:gd name="adj3" fmla="val 8788"/>
              <a:gd name="adj4" fmla="val 87106"/>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lstStyle/>
          <a:p>
            <a:pPr algn="l">
              <a:defRPr/>
            </a:pPr>
            <a:r>
              <a:rPr lang="ja-JP" altLang="en-US" sz="1400" dirty="0">
                <a:solidFill>
                  <a:srgbClr val="000000"/>
                </a:solidFill>
                <a:latin typeface="ＭＳ Ｐゴシック"/>
              </a:rPr>
              <a:t>９　外国人雇用対策の推進</a:t>
            </a:r>
          </a:p>
          <a:p>
            <a:pPr algn="l">
              <a:defRPr/>
            </a:pPr>
            <a:r>
              <a:rPr lang="ja-JP" altLang="en-US" sz="1200" dirty="0">
                <a:solidFill>
                  <a:srgbClr val="000000"/>
                </a:solidFill>
                <a:latin typeface="ＭＳ Ｐゴシック"/>
              </a:rPr>
              <a:t>（１）留学生の国内就職支援の強化</a:t>
            </a:r>
            <a:endParaRPr lang="en-US" altLang="ja-JP" sz="1200" dirty="0">
              <a:solidFill>
                <a:srgbClr val="000000"/>
              </a:solidFill>
              <a:latin typeface="ＭＳ Ｐゴシック"/>
            </a:endParaRPr>
          </a:p>
          <a:p>
            <a:pPr marL="177776" algn="l">
              <a:defRPr/>
            </a:pPr>
            <a:r>
              <a:rPr lang="ja-JP" altLang="en-US" sz="1200" b="0" dirty="0" smtClean="0">
                <a:solidFill>
                  <a:srgbClr val="000000"/>
                </a:solidFill>
                <a:latin typeface="ＭＳ Ｐゴシック"/>
              </a:rPr>
              <a:t>　東京</a:t>
            </a:r>
            <a:r>
              <a:rPr lang="ja-JP" altLang="en-US" sz="1200" b="0" dirty="0">
                <a:solidFill>
                  <a:srgbClr val="000000"/>
                </a:solidFill>
                <a:latin typeface="ＭＳ Ｐゴシック"/>
              </a:rPr>
              <a:t>外国人雇用サービスセンターを中心に、東京新卒応援ハローワーク及び大学等との連携の下、日本国内で就職を希望する外国人留学生に対し、積極的な職業相談・職業紹介に努める。また、留学生を対象とした就職面接会を開催するほか、大学等への出張ガイダンスやインターンシップの実施等により、日本国内での就職を希望する留学生を支援する。</a:t>
            </a:r>
            <a:endParaRPr lang="en-US" altLang="ja-JP" sz="1200" b="0" dirty="0">
              <a:solidFill>
                <a:srgbClr val="000000"/>
              </a:solidFill>
              <a:latin typeface="ＭＳ Ｐゴシック"/>
            </a:endParaRPr>
          </a:p>
          <a:p>
            <a:pPr algn="l">
              <a:defRPr/>
            </a:pPr>
            <a:r>
              <a:rPr lang="ja-JP" altLang="en-US" sz="1200" dirty="0">
                <a:solidFill>
                  <a:srgbClr val="000000"/>
                </a:solidFill>
                <a:latin typeface="ＭＳ Ｐゴシック"/>
              </a:rPr>
              <a:t>（２）専門的・技術的分野の外国人の就業推進</a:t>
            </a:r>
            <a:endParaRPr lang="en-US" altLang="ja-JP" sz="1200" dirty="0">
              <a:solidFill>
                <a:srgbClr val="000000"/>
              </a:solidFill>
              <a:latin typeface="ＭＳ Ｐゴシック"/>
            </a:endParaRPr>
          </a:p>
          <a:p>
            <a:pPr marL="177776" algn="l">
              <a:defRPr/>
            </a:pPr>
            <a:r>
              <a:rPr lang="ja-JP" altLang="en-US" sz="1200" b="0" dirty="0" smtClean="0">
                <a:solidFill>
                  <a:srgbClr val="000000"/>
                </a:solidFill>
                <a:latin typeface="ＭＳ Ｐゴシック"/>
              </a:rPr>
              <a:t>　東京</a:t>
            </a:r>
            <a:r>
              <a:rPr lang="ja-JP" altLang="en-US" sz="1200" b="0" dirty="0">
                <a:solidFill>
                  <a:srgbClr val="000000"/>
                </a:solidFill>
                <a:latin typeface="ＭＳ Ｐゴシック"/>
              </a:rPr>
              <a:t>外国人雇用サービスセンターにおいて、個々の外国人求職者が持つ能力等を十分把握し、ハローワークのネットワークを最大限活用した求人情報の提供、職業紹介に努める。</a:t>
            </a:r>
            <a:endParaRPr lang="en-US" altLang="ja-JP" sz="1200" b="0" dirty="0">
              <a:solidFill>
                <a:srgbClr val="000000"/>
              </a:solidFill>
              <a:latin typeface="ＭＳ Ｐゴシック"/>
            </a:endParaRPr>
          </a:p>
          <a:p>
            <a:pPr algn="l">
              <a:defRPr/>
            </a:pPr>
            <a:r>
              <a:rPr lang="ja-JP" altLang="en-US" sz="1200" dirty="0">
                <a:solidFill>
                  <a:srgbClr val="000000"/>
                </a:solidFill>
                <a:latin typeface="ＭＳ Ｐゴシック"/>
              </a:rPr>
              <a:t>（３）定住外国人の就業推進</a:t>
            </a:r>
            <a:endParaRPr lang="en-US" altLang="ja-JP" sz="1200" dirty="0">
              <a:solidFill>
                <a:srgbClr val="000000"/>
              </a:solidFill>
              <a:latin typeface="ＭＳ Ｐゴシック"/>
            </a:endParaRPr>
          </a:p>
          <a:p>
            <a:pPr marL="177776" algn="l">
              <a:defRPr/>
            </a:pPr>
            <a:r>
              <a:rPr lang="ja-JP" altLang="en-US" sz="1200" b="0" dirty="0" smtClean="0">
                <a:solidFill>
                  <a:srgbClr val="000000"/>
                </a:solidFill>
                <a:latin typeface="ＭＳ Ｐゴシック"/>
              </a:rPr>
              <a:t>　新宿</a:t>
            </a:r>
            <a:r>
              <a:rPr lang="ja-JP" altLang="en-US" sz="1200" b="0" dirty="0">
                <a:solidFill>
                  <a:srgbClr val="000000"/>
                </a:solidFill>
                <a:latin typeface="ＭＳ Ｐゴシック"/>
              </a:rPr>
              <a:t>外国人雇用支援・指導センターを始め、各ハローワークにおけるきめ細かな職業相談等により就職を支援する。また、外国人労働者に対する適切な雇用管理が期待できる求人を積極的に開拓する。</a:t>
            </a:r>
            <a:endParaRPr lang="en-US" altLang="ja-JP" sz="1200" b="0" dirty="0">
              <a:solidFill>
                <a:srgbClr val="000000"/>
              </a:solidFill>
              <a:latin typeface="ＭＳ Ｐゴシック"/>
            </a:endParaRPr>
          </a:p>
          <a:p>
            <a:pPr algn="l">
              <a:defRPr/>
            </a:pPr>
            <a:r>
              <a:rPr lang="ja-JP" altLang="en-US" sz="1200" dirty="0">
                <a:solidFill>
                  <a:srgbClr val="000000"/>
                </a:solidFill>
                <a:latin typeface="ＭＳ Ｐゴシック"/>
              </a:rPr>
              <a:t>（４）外国人労働者の就業改善の推進</a:t>
            </a:r>
            <a:endParaRPr lang="en-US" altLang="ja-JP" sz="1200" dirty="0">
              <a:solidFill>
                <a:srgbClr val="000000"/>
              </a:solidFill>
              <a:latin typeface="ＭＳ Ｐゴシック"/>
            </a:endParaRPr>
          </a:p>
          <a:p>
            <a:pPr marL="177776" algn="l">
              <a:defRPr/>
            </a:pPr>
            <a:r>
              <a:rPr lang="ja-JP" altLang="en-US" sz="1200" b="0" dirty="0" smtClean="0">
                <a:solidFill>
                  <a:srgbClr val="000000"/>
                </a:solidFill>
                <a:latin typeface="ＭＳ Ｐゴシック"/>
              </a:rPr>
              <a:t>　雇用</a:t>
            </a:r>
            <a:r>
              <a:rPr lang="ja-JP" altLang="en-US" sz="1200" b="0" dirty="0">
                <a:solidFill>
                  <a:srgbClr val="000000"/>
                </a:solidFill>
                <a:latin typeface="ＭＳ Ｐゴシック"/>
              </a:rPr>
              <a:t>対策法に基づく外国人雇用状況の届出の履行徹底を図るとともに、外国人労働者専門官を中心に、外国人指針に基づく事業主計画を計画的・機動的に実施する。また、外国人労働者問題啓発月間（６月）においては、関係機関と連携の上、周知・啓発活動を集中的に行う。</a:t>
            </a:r>
            <a:endParaRPr lang="en-US" altLang="ja-JP" sz="1200" b="0" dirty="0">
              <a:solidFill>
                <a:srgbClr val="000000"/>
              </a:solidFill>
              <a:latin typeface="ＭＳ Ｐゴシック"/>
            </a:endParaRPr>
          </a:p>
          <a:p>
            <a:pPr algn="l">
              <a:defRPr/>
            </a:pPr>
            <a:endParaRPr lang="ja-JP" altLang="en-US" sz="1200" b="0" dirty="0">
              <a:solidFill>
                <a:srgbClr val="000000"/>
              </a:solidFill>
              <a:latin typeface="ＭＳ Ｐゴシック"/>
            </a:endParaRPr>
          </a:p>
        </p:txBody>
      </p:sp>
      <p:sp>
        <p:nvSpPr>
          <p:cNvPr id="146437" name="テキスト ボックス 28"/>
          <p:cNvSpPr txBox="1">
            <a:spLocks noChangeArrowheads="1"/>
          </p:cNvSpPr>
          <p:nvPr/>
        </p:nvSpPr>
        <p:spPr bwMode="auto">
          <a:xfrm>
            <a:off x="96838" y="5692775"/>
            <a:ext cx="5232400" cy="835025"/>
          </a:xfrm>
          <a:prstGeom prst="rect">
            <a:avLst/>
          </a:prstGeom>
          <a:solidFill>
            <a:srgbClr val="CCFFFF"/>
          </a:solidFill>
          <a:ln w="12700" cap="rnd">
            <a:solidFill>
              <a:schemeClr val="tx1"/>
            </a:solidFill>
            <a:miter lim="800000"/>
            <a:headEnd/>
            <a:tailEnd/>
          </a:ln>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200" b="0">
                <a:solidFill>
                  <a:srgbClr val="000000"/>
                </a:solidFill>
              </a:rPr>
              <a:t>・外国人労働問題啓発月間の実施（６月）</a:t>
            </a:r>
          </a:p>
          <a:p>
            <a:pPr algn="l" eaLnBrk="1" hangingPunct="1">
              <a:spcBef>
                <a:spcPct val="0"/>
              </a:spcBef>
              <a:buFontTx/>
              <a:buNone/>
            </a:pPr>
            <a:r>
              <a:rPr lang="ja-JP" altLang="en-US" sz="1200" b="0">
                <a:solidFill>
                  <a:srgbClr val="000000"/>
                </a:solidFill>
              </a:rPr>
              <a:t>・外国人労働者雇用管理セミナーの開催（６月２９日）</a:t>
            </a:r>
          </a:p>
          <a:p>
            <a:pPr algn="l" eaLnBrk="1" hangingPunct="1">
              <a:spcBef>
                <a:spcPct val="0"/>
              </a:spcBef>
              <a:buFontTx/>
              <a:buNone/>
            </a:pPr>
            <a:r>
              <a:rPr lang="ja-JP" altLang="en-US" sz="1200" b="0">
                <a:solidFill>
                  <a:srgbClr val="000000"/>
                </a:solidFill>
              </a:rPr>
              <a:t>・外国人留学生就職面接会の開催（７月２７日）</a:t>
            </a:r>
          </a:p>
          <a:p>
            <a:pPr algn="l" eaLnBrk="1" hangingPunct="1">
              <a:spcBef>
                <a:spcPct val="0"/>
              </a:spcBef>
              <a:buFontTx/>
              <a:buNone/>
            </a:pPr>
            <a:r>
              <a:rPr lang="ja-JP" altLang="en-US" sz="1200" b="0">
                <a:solidFill>
                  <a:srgbClr val="000000"/>
                </a:solidFill>
              </a:rPr>
              <a:t>・外国人就労・定着支援研修の実施</a:t>
            </a:r>
          </a:p>
        </p:txBody>
      </p:sp>
      <p:sp>
        <p:nvSpPr>
          <p:cNvPr id="30" name="角丸四角形 29"/>
          <p:cNvSpPr/>
          <p:nvPr/>
        </p:nvSpPr>
        <p:spPr>
          <a:xfrm>
            <a:off x="96838" y="5489575"/>
            <a:ext cx="1574800" cy="203200"/>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spcBef>
                <a:spcPct val="0"/>
              </a:spcBef>
              <a:defRPr/>
            </a:pPr>
            <a:r>
              <a:rPr lang="ja-JP" altLang="en-US" sz="1100" b="0" dirty="0">
                <a:solidFill>
                  <a:srgbClr val="000000"/>
                </a:solidFill>
              </a:rPr>
              <a:t>来年度の取組</a:t>
            </a:r>
            <a:endParaRPr lang="en-US" altLang="ja-JP" sz="1100" b="0" dirty="0">
              <a:solidFill>
                <a:srgbClr val="000000"/>
              </a:solidFill>
            </a:endParaRPr>
          </a:p>
        </p:txBody>
      </p:sp>
      <p:sp>
        <p:nvSpPr>
          <p:cNvPr id="27" name="角丸四角形 26"/>
          <p:cNvSpPr/>
          <p:nvPr/>
        </p:nvSpPr>
        <p:spPr>
          <a:xfrm>
            <a:off x="5410200" y="581025"/>
            <a:ext cx="4418013" cy="1162050"/>
          </a:xfrm>
          <a:prstGeom prst="roundRect">
            <a:avLst>
              <a:gd name="adj" fmla="val 6847"/>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lstStyle/>
          <a:p>
            <a:pPr>
              <a:defRPr/>
            </a:pPr>
            <a:endParaRPr lang="ja-JP" altLang="en-US" sz="1400" dirty="0">
              <a:solidFill>
                <a:srgbClr val="000000"/>
              </a:solidFill>
              <a:latin typeface="ＭＳ Ｐゴシック"/>
            </a:endParaRPr>
          </a:p>
        </p:txBody>
      </p:sp>
      <p:sp>
        <p:nvSpPr>
          <p:cNvPr id="146441" name="テキスト ボックス 30"/>
          <p:cNvSpPr txBox="1">
            <a:spLocks noChangeArrowheads="1"/>
          </p:cNvSpPr>
          <p:nvPr/>
        </p:nvSpPr>
        <p:spPr bwMode="auto">
          <a:xfrm>
            <a:off x="5376863" y="428625"/>
            <a:ext cx="3611562" cy="298450"/>
          </a:xfrm>
          <a:prstGeom prst="rect">
            <a:avLst/>
          </a:prstGeom>
          <a:solidFill>
            <a:schemeClr val="bg1"/>
          </a:solidFill>
          <a:ln w="38100">
            <a:solidFill>
              <a:srgbClr val="00B0F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100">
                <a:solidFill>
                  <a:srgbClr val="000000"/>
                </a:solidFill>
                <a:latin typeface="ＭＳ Ｐゴシック" pitchFamily="50" charset="-128"/>
              </a:rPr>
              <a:t>東京外国人雇用ｻｰﾋﾞｽｾﾝﾀｰ　業務取扱状況（４月～１月）</a:t>
            </a:r>
          </a:p>
        </p:txBody>
      </p:sp>
      <p:graphicFrame>
        <p:nvGraphicFramePr>
          <p:cNvPr id="154675" name="Group 51"/>
          <p:cNvGraphicFramePr>
            <a:graphicFrameLocks noGrp="1"/>
          </p:cNvGraphicFramePr>
          <p:nvPr/>
        </p:nvGraphicFramePr>
        <p:xfrm>
          <a:off x="5483225" y="2262188"/>
          <a:ext cx="4276725" cy="714375"/>
        </p:xfrm>
        <a:graphic>
          <a:graphicData uri="http://schemas.openxmlformats.org/drawingml/2006/table">
            <a:tbl>
              <a:tblPr/>
              <a:tblGrid>
                <a:gridCol w="1425575"/>
                <a:gridCol w="1425575"/>
                <a:gridCol w="1425575"/>
              </a:tblGrid>
              <a:tr h="304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就職目標数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実績値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達成率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57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1,685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1,693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100.4%</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sp>
        <p:nvSpPr>
          <p:cNvPr id="34" name="角丸四角形 33"/>
          <p:cNvSpPr/>
          <p:nvPr/>
        </p:nvSpPr>
        <p:spPr>
          <a:xfrm>
            <a:off x="5410200" y="2014538"/>
            <a:ext cx="4418013" cy="1109662"/>
          </a:xfrm>
          <a:prstGeom prst="roundRect">
            <a:avLst>
              <a:gd name="adj" fmla="val 6847"/>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a:lstStyle/>
          <a:p>
            <a:pPr>
              <a:defRPr/>
            </a:pPr>
            <a:endParaRPr lang="ja-JP" altLang="en-US" sz="1400" dirty="0">
              <a:solidFill>
                <a:srgbClr val="000000"/>
              </a:solidFill>
              <a:latin typeface="ＭＳ Ｐゴシック"/>
            </a:endParaRPr>
          </a:p>
        </p:txBody>
      </p:sp>
      <p:sp>
        <p:nvSpPr>
          <p:cNvPr id="146457" name="テキスト ボックス 34"/>
          <p:cNvSpPr txBox="1">
            <a:spLocks noChangeArrowheads="1"/>
          </p:cNvSpPr>
          <p:nvPr/>
        </p:nvSpPr>
        <p:spPr bwMode="auto">
          <a:xfrm>
            <a:off x="5389563" y="1876425"/>
            <a:ext cx="4262437" cy="298450"/>
          </a:xfrm>
          <a:prstGeom prst="rect">
            <a:avLst/>
          </a:prstGeom>
          <a:solidFill>
            <a:schemeClr val="bg1"/>
          </a:solidFill>
          <a:ln w="38100">
            <a:solidFill>
              <a:srgbClr val="00B05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100">
                <a:solidFill>
                  <a:srgbClr val="000000"/>
                </a:solidFill>
                <a:latin typeface="ＭＳ Ｐゴシック" pitchFamily="50" charset="-128"/>
              </a:rPr>
              <a:t>新宿外国人雇用支援・指導ｻｰﾋﾞｽｾﾝﾀｰ　業務取扱状況（４月～１月）</a:t>
            </a:r>
          </a:p>
        </p:txBody>
      </p:sp>
      <p:graphicFrame>
        <p:nvGraphicFramePr>
          <p:cNvPr id="154676" name="Group 52"/>
          <p:cNvGraphicFramePr>
            <a:graphicFrameLocks noGrp="1"/>
          </p:cNvGraphicFramePr>
          <p:nvPr/>
        </p:nvGraphicFramePr>
        <p:xfrm>
          <a:off x="5480050" y="838200"/>
          <a:ext cx="4278313" cy="658813"/>
        </p:xfrm>
        <a:graphic>
          <a:graphicData uri="http://schemas.openxmlformats.org/drawingml/2006/table">
            <a:tbl>
              <a:tblPr/>
              <a:tblGrid>
                <a:gridCol w="1425575"/>
                <a:gridCol w="1425575"/>
                <a:gridCol w="1427163"/>
              </a:tblGrid>
              <a:tr h="304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就職目標数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実績値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Arial" pitchFamily="34" charset="0"/>
                          <a:ea typeface="ＤＨＰ平成明朝体W7" pitchFamily="18" charset="-128"/>
                        </a:rPr>
                        <a:t>達成率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401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294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365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ＤＨＰ平成明朝体W7" pitchFamily="18" charset="-128"/>
                        </a:rPr>
                        <a:t>124.1%</a:t>
                      </a:r>
                      <a:endParaRPr kumimoji="1" lang="ja-JP" altLang="en-US" sz="1200" b="0" i="0" u="none" strike="noStrike" cap="none" normalizeH="0" baseline="0" smtClean="0">
                        <a:ln>
                          <a:noFill/>
                        </a:ln>
                        <a:solidFill>
                          <a:schemeClr val="tx1"/>
                        </a:solidFill>
                        <a:effectLst/>
                        <a:latin typeface="Arial" pitchFamily="34" charset="0"/>
                        <a:ea typeface="ＤＨＰ平成明朝体W7" pitchFamily="18"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sp>
        <p:nvSpPr>
          <p:cNvPr id="37" name="テキスト ボックス 36"/>
          <p:cNvSpPr txBox="1"/>
          <p:nvPr/>
        </p:nvSpPr>
        <p:spPr>
          <a:xfrm>
            <a:off x="5454650" y="3495675"/>
            <a:ext cx="4114800" cy="1006475"/>
          </a:xfrm>
          <a:prstGeom prst="rect">
            <a:avLst/>
          </a:prstGeom>
          <a:noFill/>
        </p:spPr>
        <p:txBody>
          <a:bodyPr>
            <a:spAutoFit/>
          </a:bodyPr>
          <a:lstStyle/>
          <a:p>
            <a:pPr algn="l">
              <a:defRPr/>
            </a:pPr>
            <a:r>
              <a:rPr lang="ja-JP" altLang="en-US" sz="1050" u="sng" dirty="0">
                <a:solidFill>
                  <a:srgbClr val="000000"/>
                </a:solidFill>
                <a:latin typeface="ＭＳ Ｐゴシック"/>
                <a:ea typeface="ＭＳ Ｐゴシック"/>
              </a:rPr>
              <a:t>■外国人労働者雇用管理セミナー</a:t>
            </a:r>
            <a:endParaRPr lang="en-US" altLang="ja-JP" sz="1050" u="sng"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外国人材の活用促進を図るとともに、東京入国管理局・労働基準監督署とも連携の上、外国人労働者の雇用管理改善に関する啓発、情報提供を行った。</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a:t>
            </a:r>
            <a:r>
              <a:rPr lang="en-US" altLang="ja-JP" sz="1050" b="0" dirty="0">
                <a:solidFill>
                  <a:srgbClr val="000000"/>
                </a:solidFill>
                <a:latin typeface="ＭＳ Ｐゴシック"/>
                <a:ea typeface="ＭＳ Ｐゴシック"/>
              </a:rPr>
              <a:t>6</a:t>
            </a:r>
            <a:r>
              <a:rPr lang="ja-JP" altLang="en-US" sz="1050" b="0" dirty="0">
                <a:solidFill>
                  <a:srgbClr val="000000"/>
                </a:solidFill>
                <a:latin typeface="ＭＳ Ｐゴシック"/>
                <a:ea typeface="ＭＳ Ｐゴシック"/>
              </a:rPr>
              <a:t>月</a:t>
            </a:r>
            <a:r>
              <a:rPr lang="en-US" altLang="ja-JP" sz="1050" b="0" dirty="0">
                <a:solidFill>
                  <a:srgbClr val="000000"/>
                </a:solidFill>
                <a:latin typeface="ＭＳ Ｐゴシック"/>
                <a:ea typeface="ＭＳ Ｐゴシック"/>
              </a:rPr>
              <a:t>24</a:t>
            </a:r>
            <a:r>
              <a:rPr lang="ja-JP" altLang="en-US" sz="1050" b="0" dirty="0">
                <a:solidFill>
                  <a:srgbClr val="000000"/>
                </a:solidFill>
                <a:latin typeface="ＭＳ Ｐゴシック"/>
                <a:ea typeface="ＭＳ Ｐゴシック"/>
              </a:rPr>
              <a:t>日 日本教育会館にて開催：参加人数</a:t>
            </a:r>
            <a:r>
              <a:rPr lang="en-US" altLang="ja-JP" sz="1050" b="0" dirty="0">
                <a:solidFill>
                  <a:srgbClr val="000000"/>
                </a:solidFill>
                <a:latin typeface="ＭＳ Ｐゴシック"/>
                <a:ea typeface="ＭＳ Ｐゴシック"/>
              </a:rPr>
              <a:t>800</a:t>
            </a:r>
            <a:r>
              <a:rPr lang="ja-JP" altLang="en-US" sz="1050" b="0" dirty="0">
                <a:solidFill>
                  <a:srgbClr val="000000"/>
                </a:solidFill>
                <a:latin typeface="ＭＳ Ｐゴシック"/>
                <a:ea typeface="ＭＳ Ｐゴシック"/>
              </a:rPr>
              <a:t>人</a:t>
            </a:r>
            <a:endParaRPr lang="en-US" altLang="ja-JP" sz="1050" b="0" dirty="0">
              <a:solidFill>
                <a:srgbClr val="000000"/>
              </a:solidFill>
              <a:latin typeface="ＭＳ Ｐゴシック"/>
              <a:ea typeface="ＭＳ Ｐゴシック"/>
            </a:endParaRPr>
          </a:p>
        </p:txBody>
      </p:sp>
      <p:sp>
        <p:nvSpPr>
          <p:cNvPr id="38" name="角丸四角形 37"/>
          <p:cNvSpPr/>
          <p:nvPr/>
        </p:nvSpPr>
        <p:spPr>
          <a:xfrm>
            <a:off x="5414963" y="3363913"/>
            <a:ext cx="4378325" cy="3322637"/>
          </a:xfrm>
          <a:prstGeom prst="roundRect">
            <a:avLst>
              <a:gd name="adj" fmla="val 6847"/>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a:lstStyle/>
          <a:p>
            <a:pPr>
              <a:defRPr/>
            </a:pPr>
            <a:endParaRPr lang="ja-JP" altLang="en-US" sz="1400" dirty="0">
              <a:solidFill>
                <a:srgbClr val="000000"/>
              </a:solidFill>
              <a:latin typeface="ＭＳ Ｐゴシック"/>
            </a:endParaRPr>
          </a:p>
        </p:txBody>
      </p:sp>
      <p:sp>
        <p:nvSpPr>
          <p:cNvPr id="39" name="テキスト ボックス 38"/>
          <p:cNvSpPr txBox="1"/>
          <p:nvPr/>
        </p:nvSpPr>
        <p:spPr>
          <a:xfrm>
            <a:off x="5400675" y="3233738"/>
            <a:ext cx="2260600" cy="298450"/>
          </a:xfrm>
          <a:prstGeom prst="rect">
            <a:avLst/>
          </a:prstGeom>
          <a:solidFill>
            <a:schemeClr val="bg1"/>
          </a:solidFill>
          <a:ln w="38100">
            <a:solidFill>
              <a:schemeClr val="accent2">
                <a:lumMod val="75000"/>
              </a:schemeClr>
            </a:solidFill>
          </a:ln>
        </p:spPr>
        <p:txBody>
          <a:bodyPr>
            <a:spAutoFit/>
          </a:bodyPr>
          <a:lstStyle/>
          <a:p>
            <a:pPr algn="l">
              <a:defRPr/>
            </a:pPr>
            <a:r>
              <a:rPr lang="ja-JP" altLang="en-US" sz="1100" dirty="0">
                <a:solidFill>
                  <a:srgbClr val="000000"/>
                </a:solidFill>
                <a:latin typeface="ＭＳ Ｐゴシック"/>
                <a:ea typeface="ＭＳ Ｐゴシック"/>
              </a:rPr>
              <a:t>外国人雇用にかかる主な取り組み</a:t>
            </a:r>
          </a:p>
        </p:txBody>
      </p:sp>
      <p:sp>
        <p:nvSpPr>
          <p:cNvPr id="40" name="テキスト ボックス 39"/>
          <p:cNvSpPr txBox="1"/>
          <p:nvPr/>
        </p:nvSpPr>
        <p:spPr>
          <a:xfrm>
            <a:off x="5468938" y="4552950"/>
            <a:ext cx="4392612" cy="3140075"/>
          </a:xfrm>
          <a:prstGeom prst="rect">
            <a:avLst/>
          </a:prstGeom>
          <a:noFill/>
        </p:spPr>
        <p:txBody>
          <a:bodyPr>
            <a:spAutoFit/>
          </a:bodyPr>
          <a:lstStyle/>
          <a:p>
            <a:pPr algn="l">
              <a:defRPr/>
            </a:pPr>
            <a:r>
              <a:rPr lang="ja-JP" altLang="en-US" sz="1050" u="sng" dirty="0">
                <a:solidFill>
                  <a:srgbClr val="000000"/>
                </a:solidFill>
                <a:latin typeface="ＭＳ Ｐゴシック"/>
                <a:ea typeface="ＭＳ Ｐゴシック"/>
              </a:rPr>
              <a:t>■外国人留学生就職面接会</a:t>
            </a:r>
            <a:endParaRPr lang="en-US" altLang="ja-JP" sz="1050" u="sng"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卒業後に日本での就職を希望する外国人留学生及び概ね卒業後</a:t>
            </a:r>
            <a:r>
              <a:rPr lang="en-US" altLang="ja-JP" sz="1050" b="0" dirty="0">
                <a:solidFill>
                  <a:srgbClr val="000000"/>
                </a:solidFill>
                <a:latin typeface="ＭＳ Ｐゴシック"/>
                <a:ea typeface="ＭＳ Ｐゴシック"/>
              </a:rPr>
              <a:t>3</a:t>
            </a:r>
            <a:r>
              <a:rPr lang="ja-JP" altLang="en-US" sz="1050" b="0" dirty="0">
                <a:solidFill>
                  <a:srgbClr val="000000"/>
                </a:solidFill>
                <a:latin typeface="ＭＳ Ｐゴシック"/>
                <a:ea typeface="ＭＳ Ｐゴシック"/>
              </a:rPr>
              <a:t>年以内の者を対象に開催</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≪第１回開催　</a:t>
            </a:r>
            <a:r>
              <a:rPr lang="en-US" altLang="ja-JP" sz="1050" b="0" dirty="0">
                <a:solidFill>
                  <a:srgbClr val="000000"/>
                </a:solidFill>
                <a:latin typeface="ＭＳ Ｐゴシック"/>
                <a:ea typeface="ＭＳ Ｐゴシック"/>
              </a:rPr>
              <a:t>8</a:t>
            </a:r>
            <a:r>
              <a:rPr lang="ja-JP" altLang="en-US" sz="1050" b="0" dirty="0">
                <a:solidFill>
                  <a:srgbClr val="000000"/>
                </a:solidFill>
                <a:latin typeface="ＭＳ Ｐゴシック"/>
                <a:ea typeface="ＭＳ Ｐゴシック"/>
              </a:rPr>
              <a:t>月</a:t>
            </a:r>
            <a:r>
              <a:rPr lang="en-US" altLang="ja-JP" sz="1050" b="0" dirty="0">
                <a:solidFill>
                  <a:srgbClr val="000000"/>
                </a:solidFill>
                <a:latin typeface="ＭＳ Ｐゴシック"/>
                <a:ea typeface="ＭＳ Ｐゴシック"/>
              </a:rPr>
              <a:t>18</a:t>
            </a:r>
            <a:r>
              <a:rPr lang="ja-JP" altLang="en-US" sz="1050" b="0" dirty="0">
                <a:solidFill>
                  <a:srgbClr val="000000"/>
                </a:solidFill>
                <a:latin typeface="ＭＳ Ｐゴシック"/>
                <a:ea typeface="ＭＳ Ｐゴシック"/>
              </a:rPr>
              <a:t>日：新宿ＮＳイベントホール≫</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参加企業数</a:t>
            </a:r>
            <a:r>
              <a:rPr lang="en-US" altLang="ja-JP" sz="1050" b="0" dirty="0">
                <a:solidFill>
                  <a:srgbClr val="000000"/>
                </a:solidFill>
                <a:latin typeface="ＭＳ Ｐゴシック"/>
                <a:ea typeface="ＭＳ Ｐゴシック"/>
              </a:rPr>
              <a:t>110</a:t>
            </a:r>
            <a:r>
              <a:rPr lang="ja-JP" altLang="en-US" sz="1050" b="0" dirty="0">
                <a:solidFill>
                  <a:srgbClr val="000000"/>
                </a:solidFill>
                <a:latin typeface="ＭＳ Ｐゴシック"/>
                <a:ea typeface="ＭＳ Ｐゴシック"/>
              </a:rPr>
              <a:t>社　参加求職者数</a:t>
            </a:r>
            <a:r>
              <a:rPr lang="en-US" altLang="ja-JP" sz="1050" b="0" dirty="0">
                <a:solidFill>
                  <a:srgbClr val="000000"/>
                </a:solidFill>
                <a:latin typeface="ＭＳ Ｐゴシック"/>
                <a:ea typeface="ＭＳ Ｐゴシック"/>
              </a:rPr>
              <a:t>945</a:t>
            </a:r>
            <a:r>
              <a:rPr lang="ja-JP" altLang="en-US" sz="1050" b="0" dirty="0">
                <a:solidFill>
                  <a:srgbClr val="000000"/>
                </a:solidFill>
                <a:latin typeface="ＭＳ Ｐゴシック"/>
                <a:ea typeface="ＭＳ Ｐゴシック"/>
              </a:rPr>
              <a:t>人</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≪第</a:t>
            </a:r>
            <a:r>
              <a:rPr lang="en-US" altLang="ja-JP" sz="1050" b="0" dirty="0">
                <a:solidFill>
                  <a:srgbClr val="000000"/>
                </a:solidFill>
                <a:latin typeface="ＭＳ Ｐゴシック"/>
                <a:ea typeface="ＭＳ Ｐゴシック"/>
              </a:rPr>
              <a:t>2</a:t>
            </a:r>
            <a:r>
              <a:rPr lang="ja-JP" altLang="en-US" sz="1050" b="0" dirty="0">
                <a:solidFill>
                  <a:srgbClr val="000000"/>
                </a:solidFill>
                <a:latin typeface="ＭＳ Ｐゴシック"/>
                <a:ea typeface="ＭＳ Ｐゴシック"/>
              </a:rPr>
              <a:t>回開催　</a:t>
            </a:r>
            <a:r>
              <a:rPr lang="en-US" altLang="ja-JP" sz="1050" b="0" dirty="0">
                <a:solidFill>
                  <a:srgbClr val="000000"/>
                </a:solidFill>
                <a:latin typeface="ＭＳ Ｐゴシック"/>
                <a:ea typeface="ＭＳ Ｐゴシック"/>
              </a:rPr>
              <a:t>10</a:t>
            </a:r>
            <a:r>
              <a:rPr lang="ja-JP" altLang="en-US" sz="1050" b="0" dirty="0">
                <a:solidFill>
                  <a:srgbClr val="000000"/>
                </a:solidFill>
                <a:latin typeface="ＭＳ Ｐゴシック"/>
                <a:ea typeface="ＭＳ Ｐゴシック"/>
              </a:rPr>
              <a:t>月</a:t>
            </a:r>
            <a:r>
              <a:rPr lang="en-US" altLang="ja-JP" sz="1050" b="0" dirty="0">
                <a:solidFill>
                  <a:srgbClr val="000000"/>
                </a:solidFill>
                <a:latin typeface="ＭＳ Ｐゴシック"/>
                <a:ea typeface="ＭＳ Ｐゴシック"/>
              </a:rPr>
              <a:t>13</a:t>
            </a:r>
            <a:r>
              <a:rPr lang="ja-JP" altLang="en-US" sz="1050" b="0" dirty="0">
                <a:solidFill>
                  <a:srgbClr val="000000"/>
                </a:solidFill>
                <a:latin typeface="ＭＳ Ｐゴシック"/>
                <a:ea typeface="ＭＳ Ｐゴシック"/>
              </a:rPr>
              <a:t>～</a:t>
            </a:r>
            <a:r>
              <a:rPr lang="en-US" altLang="ja-JP" sz="1050" b="0" dirty="0">
                <a:solidFill>
                  <a:srgbClr val="000000"/>
                </a:solidFill>
                <a:latin typeface="ＭＳ Ｐゴシック"/>
                <a:ea typeface="ＭＳ Ｐゴシック"/>
              </a:rPr>
              <a:t>15</a:t>
            </a:r>
            <a:r>
              <a:rPr lang="ja-JP" altLang="en-US" sz="1050" b="0" dirty="0">
                <a:solidFill>
                  <a:srgbClr val="000000"/>
                </a:solidFill>
                <a:latin typeface="ＭＳ Ｐゴシック"/>
                <a:ea typeface="ＭＳ Ｐゴシック"/>
              </a:rPr>
              <a:t>日：新卒応援ハローワーク≫</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参加企業数</a:t>
            </a:r>
            <a:r>
              <a:rPr lang="en-US" altLang="ja-JP" sz="1050" b="0" dirty="0">
                <a:solidFill>
                  <a:srgbClr val="000000"/>
                </a:solidFill>
                <a:latin typeface="ＭＳ Ｐゴシック"/>
                <a:ea typeface="ＭＳ Ｐゴシック"/>
              </a:rPr>
              <a:t>61</a:t>
            </a:r>
            <a:r>
              <a:rPr lang="ja-JP" altLang="en-US" sz="1050" b="0" dirty="0">
                <a:solidFill>
                  <a:srgbClr val="000000"/>
                </a:solidFill>
                <a:latin typeface="ＭＳ Ｐゴシック"/>
                <a:ea typeface="ＭＳ Ｐゴシック"/>
              </a:rPr>
              <a:t>社　参加者求職者数</a:t>
            </a:r>
            <a:r>
              <a:rPr lang="en-US" altLang="ja-JP" sz="1050" b="0" dirty="0">
                <a:solidFill>
                  <a:srgbClr val="000000"/>
                </a:solidFill>
                <a:latin typeface="ＭＳ Ｐゴシック"/>
                <a:ea typeface="ＭＳ Ｐゴシック"/>
              </a:rPr>
              <a:t>862</a:t>
            </a:r>
            <a:r>
              <a:rPr lang="ja-JP" altLang="en-US" sz="1050" b="0" dirty="0">
                <a:solidFill>
                  <a:srgbClr val="000000"/>
                </a:solidFill>
                <a:latin typeface="ＭＳ Ｐゴシック"/>
                <a:ea typeface="ＭＳ Ｐゴシック"/>
              </a:rPr>
              <a:t>人　（３日間合計）</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≪第</a:t>
            </a:r>
            <a:r>
              <a:rPr lang="en-US" altLang="ja-JP" sz="1050" b="0" dirty="0">
                <a:solidFill>
                  <a:srgbClr val="000000"/>
                </a:solidFill>
                <a:latin typeface="ＭＳ Ｐゴシック"/>
                <a:ea typeface="ＭＳ Ｐゴシック"/>
              </a:rPr>
              <a:t>3</a:t>
            </a:r>
            <a:r>
              <a:rPr lang="ja-JP" altLang="en-US" sz="1050" b="0" dirty="0">
                <a:solidFill>
                  <a:srgbClr val="000000"/>
                </a:solidFill>
                <a:latin typeface="ＭＳ Ｐゴシック"/>
                <a:ea typeface="ＭＳ Ｐゴシック"/>
              </a:rPr>
              <a:t>回開催</a:t>
            </a:r>
            <a:r>
              <a:rPr lang="en-US" altLang="ja-JP" sz="1050" b="0" dirty="0">
                <a:solidFill>
                  <a:srgbClr val="000000"/>
                </a:solidFill>
                <a:latin typeface="ＭＳ Ｐゴシック"/>
                <a:ea typeface="ＭＳ Ｐゴシック"/>
              </a:rPr>
              <a:t>(</a:t>
            </a:r>
            <a:r>
              <a:rPr lang="ja-JP" altLang="en-US" sz="1050" b="0" dirty="0">
                <a:solidFill>
                  <a:srgbClr val="000000"/>
                </a:solidFill>
                <a:latin typeface="ＭＳ Ｐゴシック"/>
                <a:ea typeface="ＭＳ Ｐゴシック"/>
              </a:rPr>
              <a:t>予定）　</a:t>
            </a:r>
            <a:r>
              <a:rPr lang="en-US" altLang="ja-JP" sz="1050" b="0" dirty="0">
                <a:solidFill>
                  <a:srgbClr val="000000"/>
                </a:solidFill>
                <a:latin typeface="ＭＳ Ｐゴシック"/>
                <a:ea typeface="ＭＳ Ｐゴシック"/>
              </a:rPr>
              <a:t>3</a:t>
            </a:r>
            <a:r>
              <a:rPr lang="ja-JP" altLang="en-US" sz="1050" b="0" dirty="0">
                <a:solidFill>
                  <a:srgbClr val="000000"/>
                </a:solidFill>
                <a:latin typeface="ＭＳ Ｐゴシック"/>
                <a:ea typeface="ＭＳ Ｐゴシック"/>
              </a:rPr>
              <a:t>月</a:t>
            </a:r>
            <a:r>
              <a:rPr lang="en-US" altLang="ja-JP" sz="1050" b="0" dirty="0">
                <a:solidFill>
                  <a:srgbClr val="000000"/>
                </a:solidFill>
                <a:latin typeface="ＭＳ Ｐゴシック"/>
                <a:ea typeface="ＭＳ Ｐゴシック"/>
              </a:rPr>
              <a:t>16</a:t>
            </a:r>
            <a:r>
              <a:rPr lang="ja-JP" altLang="en-US" sz="1050" b="0" dirty="0">
                <a:solidFill>
                  <a:srgbClr val="000000"/>
                </a:solidFill>
                <a:latin typeface="ＭＳ Ｐゴシック"/>
                <a:ea typeface="ＭＳ Ｐゴシック"/>
              </a:rPr>
              <a:t>～</a:t>
            </a:r>
            <a:r>
              <a:rPr lang="en-US" altLang="ja-JP" sz="1050" b="0" dirty="0">
                <a:solidFill>
                  <a:srgbClr val="000000"/>
                </a:solidFill>
                <a:latin typeface="ＭＳ Ｐゴシック"/>
                <a:ea typeface="ＭＳ Ｐゴシック"/>
              </a:rPr>
              <a:t>18</a:t>
            </a:r>
            <a:r>
              <a:rPr lang="ja-JP" altLang="en-US" sz="1050" b="0" dirty="0">
                <a:solidFill>
                  <a:srgbClr val="000000"/>
                </a:solidFill>
                <a:latin typeface="ＭＳ Ｐゴシック"/>
                <a:ea typeface="ＭＳ Ｐゴシック"/>
              </a:rPr>
              <a:t>日：新卒応援ハローワーク≫</a:t>
            </a:r>
            <a:endParaRPr lang="en-US" altLang="ja-JP" sz="1050" b="0" dirty="0">
              <a:solidFill>
                <a:srgbClr val="000000"/>
              </a:solidFill>
              <a:latin typeface="ＭＳ Ｐゴシック"/>
              <a:ea typeface="ＭＳ Ｐゴシック"/>
            </a:endParaRPr>
          </a:p>
          <a:p>
            <a:pPr algn="l">
              <a:defRPr/>
            </a:pPr>
            <a:r>
              <a:rPr lang="ja-JP" altLang="en-US" sz="1050" b="0" dirty="0">
                <a:solidFill>
                  <a:srgbClr val="000000"/>
                </a:solidFill>
                <a:latin typeface="ＭＳ Ｐゴシック"/>
                <a:ea typeface="ＭＳ Ｐゴシック"/>
              </a:rPr>
              <a:t>　参加予定企業数</a:t>
            </a:r>
            <a:r>
              <a:rPr lang="en-US" altLang="ja-JP" sz="1050" b="0" dirty="0">
                <a:solidFill>
                  <a:srgbClr val="000000"/>
                </a:solidFill>
                <a:latin typeface="ＭＳ Ｐゴシック"/>
                <a:ea typeface="ＭＳ Ｐゴシック"/>
              </a:rPr>
              <a:t>45</a:t>
            </a:r>
            <a:r>
              <a:rPr lang="ja-JP" altLang="en-US" sz="1050" b="0" dirty="0">
                <a:solidFill>
                  <a:srgbClr val="000000"/>
                </a:solidFill>
                <a:latin typeface="ＭＳ Ｐゴシック"/>
                <a:ea typeface="ＭＳ Ｐゴシック"/>
              </a:rPr>
              <a:t>社</a:t>
            </a:r>
            <a:endParaRPr lang="en-US" altLang="ja-JP" sz="1050" b="0" dirty="0">
              <a:solidFill>
                <a:srgbClr val="000000"/>
              </a:solidFill>
              <a:latin typeface="ＭＳ Ｐゴシック"/>
              <a:ea typeface="ＭＳ Ｐゴシック"/>
            </a:endParaRPr>
          </a:p>
          <a:p>
            <a:pPr algn="l">
              <a:defRPr/>
            </a:pPr>
            <a:endParaRPr lang="en-US" altLang="ja-JP" sz="1050" b="0" dirty="0">
              <a:solidFill>
                <a:srgbClr val="000000"/>
              </a:solidFill>
              <a:latin typeface="ＭＳ Ｐゴシック"/>
              <a:ea typeface="ＭＳ Ｐゴシック"/>
            </a:endParaRPr>
          </a:p>
          <a:p>
            <a:pPr algn="l">
              <a:defRPr/>
            </a:pPr>
            <a:endParaRPr lang="en-US" altLang="ja-JP" sz="1050" b="0" dirty="0">
              <a:solidFill>
                <a:srgbClr val="000000"/>
              </a:solidFill>
              <a:latin typeface="ＭＳ Ｐゴシック"/>
              <a:ea typeface="ＭＳ Ｐゴシック"/>
            </a:endParaRPr>
          </a:p>
          <a:p>
            <a:pPr algn="l">
              <a:defRPr/>
            </a:pPr>
            <a:endParaRPr lang="en-US" altLang="ja-JP" sz="1050" b="0" dirty="0">
              <a:solidFill>
                <a:srgbClr val="000000"/>
              </a:solidFill>
              <a:latin typeface="ＭＳ Ｐゴシック"/>
              <a:ea typeface="ＭＳ Ｐゴシック"/>
            </a:endParaRPr>
          </a:p>
          <a:p>
            <a:pPr algn="l">
              <a:defRPr/>
            </a:pPr>
            <a:endParaRPr lang="en-US" altLang="ja-JP" sz="1050" b="0" dirty="0">
              <a:solidFill>
                <a:srgbClr val="000000"/>
              </a:solidFill>
              <a:latin typeface="ＭＳ Ｐゴシック"/>
              <a:ea typeface="ＭＳ Ｐゴシック"/>
            </a:endParaRPr>
          </a:p>
          <a:p>
            <a:pPr algn="l">
              <a:defRPr/>
            </a:pPr>
            <a:endParaRPr lang="ja-JP" altLang="en-US" sz="1050" b="0" dirty="0">
              <a:solidFill>
                <a:srgbClr val="000000"/>
              </a:solidFill>
              <a:latin typeface="ＭＳ Ｐゴシック"/>
              <a:ea typeface="ＭＳ Ｐゴシック"/>
            </a:endParaRPr>
          </a:p>
        </p:txBody>
      </p:sp>
    </p:spTree>
    <p:extLst>
      <p:ext uri="{BB962C8B-B14F-4D97-AF65-F5344CB8AC3E}">
        <p14:creationId xmlns:p14="http://schemas.microsoft.com/office/powerpoint/2010/main" val="364071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81000" y="731388"/>
            <a:ext cx="8534400" cy="523188"/>
          </a:xfrm>
          <a:prstGeom prst="rect">
            <a:avLst/>
          </a:prstGeom>
          <a:ln w="28575">
            <a:noFill/>
          </a:ln>
        </p:spPr>
        <p:txBody>
          <a:bodyPr wrap="square" lIns="91404" tIns="45704" rIns="91404" bIns="45704" anchor="ctr">
            <a:spAutoFit/>
          </a:bodyPr>
          <a:lstStyle/>
          <a:p>
            <a:pPr algn="l" defTabSz="914055" fontAlgn="auto">
              <a:spcBef>
                <a:spcPts val="0"/>
              </a:spcBef>
              <a:spcAft>
                <a:spcPts val="0"/>
              </a:spcAft>
              <a:defRPr/>
            </a:pPr>
            <a:r>
              <a:rPr lang="ja-JP" altLang="en-US" sz="2800" b="0" kern="100" dirty="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　</a:t>
            </a:r>
            <a:r>
              <a:rPr lang="ja-JP" altLang="en-US" sz="2800" b="0" kern="100" dirty="0" smtClean="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平成</a:t>
            </a:r>
            <a:r>
              <a:rPr lang="en-US" altLang="ja-JP" sz="2800" b="0" kern="100" dirty="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28</a:t>
            </a:r>
            <a:r>
              <a:rPr lang="ja-JP" altLang="en-US" sz="2800" b="0" kern="100" dirty="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年度　職業</a:t>
            </a:r>
            <a:r>
              <a:rPr lang="ja-JP" altLang="en-US" sz="2800" b="0" kern="100" dirty="0" smtClean="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安定担当部署の</a:t>
            </a:r>
            <a:r>
              <a:rPr lang="ja-JP" altLang="en-US" sz="2800" b="0" kern="100" dirty="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rPr>
              <a:t>最重点取組事項</a:t>
            </a:r>
            <a:endParaRPr lang="en-US" altLang="ja-JP" sz="2800" b="0" kern="100" dirty="0">
              <a:solidFill>
                <a:prstClr val="black"/>
              </a:solidFill>
              <a:uFill>
                <a:solidFill>
                  <a:srgbClr val="0070C0"/>
                </a:solidFill>
              </a:uFill>
              <a:latin typeface="HGPｺﾞｼｯｸM" panose="020B0600000000000000" pitchFamily="50" charset="-128"/>
              <a:ea typeface="HGPｺﾞｼｯｸM" panose="020B0600000000000000" pitchFamily="50" charset="-128"/>
              <a:cs typeface="Times New Roman"/>
            </a:endParaRPr>
          </a:p>
        </p:txBody>
      </p:sp>
      <p:sp>
        <p:nvSpPr>
          <p:cNvPr id="129027" name="テキスト ボックス 1"/>
          <p:cNvSpPr txBox="1">
            <a:spLocks noChangeArrowheads="1"/>
          </p:cNvSpPr>
          <p:nvPr/>
        </p:nvSpPr>
        <p:spPr bwMode="auto">
          <a:xfrm>
            <a:off x="1447800" y="1731963"/>
            <a:ext cx="80978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000000"/>
                </a:solidFill>
                <a:miter lim="800000"/>
                <a:headEnd/>
                <a:tailEnd/>
              </a14:hiddenLine>
            </a:ext>
          </a:extLst>
        </p:spPr>
        <p:txBody>
          <a:bodyPr lIns="91428" tIns="45715" rIns="91428" bIns="45715"/>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2000" b="0" dirty="0">
                <a:solidFill>
                  <a:srgbClr val="000000"/>
                </a:solidFill>
                <a:latin typeface="HGPｺﾞｼｯｸM" pitchFamily="50" charset="-128"/>
                <a:ea typeface="HGPｺﾞｼｯｸM" pitchFamily="50" charset="-128"/>
              </a:rPr>
              <a:t>１　最近の雇用失業情勢</a:t>
            </a:r>
            <a:endParaRPr lang="en-US" altLang="ja-JP" sz="2000" b="0" dirty="0">
              <a:solidFill>
                <a:srgbClr val="000000"/>
              </a:solidFill>
              <a:latin typeface="HGPｺﾞｼｯｸM" pitchFamily="50" charset="-128"/>
              <a:ea typeface="HGPｺﾞｼｯｸM" pitchFamily="50" charset="-128"/>
            </a:endParaRPr>
          </a:p>
          <a:p>
            <a:pPr algn="l" eaLnBrk="1" hangingPunct="1">
              <a:spcBef>
                <a:spcPct val="50000"/>
              </a:spcBef>
              <a:buFontTx/>
              <a:buNone/>
            </a:pPr>
            <a:r>
              <a:rPr lang="ja-JP" altLang="en-US" sz="2000" b="0" dirty="0">
                <a:solidFill>
                  <a:srgbClr val="000000"/>
                </a:solidFill>
                <a:latin typeface="HGPｺﾞｼｯｸM" pitchFamily="50" charset="-128"/>
                <a:ea typeface="HGPｺﾞｼｯｸM" pitchFamily="50" charset="-128"/>
              </a:rPr>
              <a:t>２　ハローワーク総合評価の概要</a:t>
            </a:r>
            <a:endParaRPr lang="en-US" altLang="ja-JP" sz="2000" b="0" dirty="0">
              <a:solidFill>
                <a:srgbClr val="000000"/>
              </a:solidFill>
              <a:latin typeface="HGPｺﾞｼｯｸM" pitchFamily="50" charset="-128"/>
              <a:ea typeface="HGPｺﾞｼｯｸM" pitchFamily="50" charset="-128"/>
            </a:endParaRPr>
          </a:p>
          <a:p>
            <a:pPr algn="l" eaLnBrk="1" hangingPunct="1">
              <a:spcBef>
                <a:spcPct val="50000"/>
              </a:spcBef>
              <a:buFontTx/>
              <a:buNone/>
            </a:pPr>
            <a:r>
              <a:rPr lang="ja-JP" altLang="en-US" sz="2000" b="0" dirty="0">
                <a:solidFill>
                  <a:srgbClr val="000000"/>
                </a:solidFill>
                <a:latin typeface="HGPｺﾞｼｯｸM" pitchFamily="50" charset="-128"/>
                <a:ea typeface="HGPｺﾞｼｯｸM" pitchFamily="50" charset="-128"/>
              </a:rPr>
              <a:t>３　平成</a:t>
            </a:r>
            <a:r>
              <a:rPr lang="en-US" altLang="ja-JP" sz="2000" b="0" dirty="0">
                <a:solidFill>
                  <a:srgbClr val="000000"/>
                </a:solidFill>
                <a:latin typeface="HGPｺﾞｼｯｸM" pitchFamily="50" charset="-128"/>
                <a:ea typeface="HGPｺﾞｼｯｸM" pitchFamily="50" charset="-128"/>
              </a:rPr>
              <a:t>28</a:t>
            </a:r>
            <a:r>
              <a:rPr lang="ja-JP" altLang="en-US" sz="2000" b="0" dirty="0">
                <a:solidFill>
                  <a:srgbClr val="000000"/>
                </a:solidFill>
                <a:latin typeface="HGPｺﾞｼｯｸM" pitchFamily="50" charset="-128"/>
                <a:ea typeface="HGPｺﾞｼｯｸM" pitchFamily="50" charset="-128"/>
              </a:rPr>
              <a:t>年度　職業安定分野の最重点事項</a:t>
            </a:r>
          </a:p>
          <a:p>
            <a:pPr algn="l" eaLnBrk="1" hangingPunct="1">
              <a:spcBef>
                <a:spcPct val="50000"/>
              </a:spcBef>
              <a:buFontTx/>
              <a:buNone/>
            </a:pPr>
            <a:r>
              <a:rPr lang="ja-JP" altLang="en-US" sz="2000" b="0" dirty="0">
                <a:solidFill>
                  <a:srgbClr val="000000"/>
                </a:solidFill>
                <a:latin typeface="HGPｺﾞｼｯｸM" pitchFamily="50" charset="-128"/>
                <a:ea typeface="HGPｺﾞｼｯｸM" pitchFamily="50" charset="-128"/>
              </a:rPr>
              <a:t>４　正社員実現に向けた取組の推進</a:t>
            </a:r>
            <a:endParaRPr lang="en-US" altLang="ja-JP" sz="2000" b="0" dirty="0">
              <a:solidFill>
                <a:srgbClr val="000000"/>
              </a:solidFill>
              <a:latin typeface="HGPｺﾞｼｯｸM" pitchFamily="50" charset="-128"/>
              <a:ea typeface="HGPｺﾞｼｯｸM" pitchFamily="50" charset="-128"/>
            </a:endParaRPr>
          </a:p>
          <a:p>
            <a:pPr algn="l" eaLnBrk="1" hangingPunct="1">
              <a:spcBef>
                <a:spcPct val="50000"/>
              </a:spcBef>
              <a:buFontTx/>
              <a:buNone/>
            </a:pPr>
            <a:r>
              <a:rPr lang="ja-JP" altLang="en-US" sz="2000" b="0" dirty="0">
                <a:solidFill>
                  <a:srgbClr val="000000"/>
                </a:solidFill>
                <a:latin typeface="HGPｺﾞｼｯｸM" pitchFamily="50" charset="-128"/>
                <a:ea typeface="HGPｺﾞｼｯｸM" pitchFamily="50" charset="-128"/>
              </a:rPr>
              <a:t>５　地方自治体との連携事業の推進</a:t>
            </a:r>
          </a:p>
        </p:txBody>
      </p:sp>
      <p:grpSp>
        <p:nvGrpSpPr>
          <p:cNvPr id="129028" name="Group 194"/>
          <p:cNvGrpSpPr>
            <a:grpSpLocks/>
          </p:cNvGrpSpPr>
          <p:nvPr/>
        </p:nvGrpSpPr>
        <p:grpSpPr bwMode="auto">
          <a:xfrm>
            <a:off x="0" y="0"/>
            <a:ext cx="9802813" cy="284163"/>
            <a:chOff x="-6" y="96"/>
            <a:chExt cx="5701" cy="179"/>
          </a:xfrm>
        </p:grpSpPr>
        <p:sp>
          <p:nvSpPr>
            <p:cNvPr id="129030"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29031"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29032"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11" name="直線コネクタ 10"/>
          <p:cNvCxnSpPr/>
          <p:nvPr/>
        </p:nvCxnSpPr>
        <p:spPr>
          <a:xfrm>
            <a:off x="533399" y="1219200"/>
            <a:ext cx="8208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20</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82268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47788"/>
            <a:ext cx="8424863"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bwMode="auto">
          <a:xfrm>
            <a:off x="0" y="44450"/>
            <a:ext cx="9899650" cy="539750"/>
          </a:xfrm>
          <a:prstGeom prst="roundRect">
            <a:avLst/>
          </a:prstGeom>
          <a:noFill/>
          <a:ln>
            <a:noFill/>
            <a:headEnd type="none" w="med" len="med"/>
            <a:tailEnd type="none" w="med" len="med"/>
          </a:ln>
          <a:effectLst>
            <a:outerShdw blurRad="50800" dist="50800" dir="5400000" algn="ctr" rotWithShape="0">
              <a:srgbClr val="000000">
                <a:alpha val="0"/>
              </a:srgbClr>
            </a:outerShdw>
          </a:effectLst>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fontAlgn="auto">
              <a:lnSpc>
                <a:spcPts val="2100"/>
              </a:lnSpc>
              <a:spcBef>
                <a:spcPts val="0"/>
              </a:spcBef>
              <a:spcAft>
                <a:spcPts val="0"/>
              </a:spcAft>
              <a:defRPr/>
            </a:pPr>
            <a:r>
              <a:rPr lang="ja-JP" altLang="en-US" sz="1800" b="0" dirty="0" smtClean="0">
                <a:solidFill>
                  <a:srgbClr val="000000"/>
                </a:solidFill>
                <a:uFill>
                  <a:solidFill>
                    <a:srgbClr val="00B050"/>
                  </a:solidFill>
                </a:uFill>
                <a:latin typeface="ＭＳ Ｐゴシック"/>
              </a:rPr>
              <a:t>　１　最近の雇用失業情勢（全国・東京）（平成</a:t>
            </a:r>
            <a:r>
              <a:rPr lang="en-US" altLang="ja-JP" sz="1800" b="0" dirty="0" smtClean="0">
                <a:solidFill>
                  <a:srgbClr val="000000"/>
                </a:solidFill>
                <a:uFill>
                  <a:solidFill>
                    <a:srgbClr val="00B050"/>
                  </a:solidFill>
                </a:uFill>
                <a:latin typeface="ＭＳ Ｐゴシック"/>
              </a:rPr>
              <a:t>28</a:t>
            </a:r>
            <a:r>
              <a:rPr lang="ja-JP" altLang="en-US" sz="1800" b="0" dirty="0" smtClean="0">
                <a:solidFill>
                  <a:srgbClr val="000000"/>
                </a:solidFill>
                <a:uFill>
                  <a:solidFill>
                    <a:srgbClr val="00B050"/>
                  </a:solidFill>
                </a:uFill>
                <a:latin typeface="ＭＳ Ｐゴシック"/>
              </a:rPr>
              <a:t>年</a:t>
            </a:r>
            <a:r>
              <a:rPr lang="en-US" altLang="ja-JP" sz="1800" b="0" dirty="0" smtClean="0">
                <a:solidFill>
                  <a:srgbClr val="000000"/>
                </a:solidFill>
                <a:uFill>
                  <a:solidFill>
                    <a:srgbClr val="00B050"/>
                  </a:solidFill>
                </a:uFill>
                <a:latin typeface="ＭＳ Ｐゴシック"/>
              </a:rPr>
              <a:t>1</a:t>
            </a:r>
            <a:r>
              <a:rPr lang="ja-JP" altLang="en-US" sz="1800" b="0" dirty="0" smtClean="0">
                <a:solidFill>
                  <a:srgbClr val="000000"/>
                </a:solidFill>
                <a:uFill>
                  <a:solidFill>
                    <a:srgbClr val="00B050"/>
                  </a:solidFill>
                </a:uFill>
                <a:latin typeface="ＭＳ Ｐゴシック"/>
              </a:rPr>
              <a:t>月）</a:t>
            </a:r>
            <a:endParaRPr lang="ja-JP" altLang="en-US" sz="1800" b="0" dirty="0">
              <a:solidFill>
                <a:srgbClr val="000000"/>
              </a:solidFill>
              <a:uFill>
                <a:solidFill>
                  <a:srgbClr val="00B050"/>
                </a:solidFill>
              </a:uFill>
              <a:latin typeface="ＭＳ Ｐゴシック"/>
            </a:endParaRPr>
          </a:p>
        </p:txBody>
      </p:sp>
      <p:sp>
        <p:nvSpPr>
          <p:cNvPr id="12" name="角丸四角形 11"/>
          <p:cNvSpPr>
            <a:spLocks noChangeArrowheads="1"/>
          </p:cNvSpPr>
          <p:nvPr/>
        </p:nvSpPr>
        <p:spPr bwMode="auto">
          <a:xfrm flipH="1">
            <a:off x="5113338" y="5619750"/>
            <a:ext cx="585787" cy="323850"/>
          </a:xfrm>
          <a:prstGeom prst="roundRect">
            <a:avLst>
              <a:gd name="adj" fmla="val 0"/>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auto">
              <a:spcBef>
                <a:spcPts val="0"/>
              </a:spcBef>
              <a:spcAft>
                <a:spcPts val="0"/>
              </a:spcAft>
              <a:defRPr/>
            </a:pPr>
            <a:endParaRPr lang="ja-JP" altLang="en-US" sz="1800" b="0">
              <a:solidFill>
                <a:prstClr val="white"/>
              </a:solidFill>
              <a:latin typeface="Arial"/>
              <a:ea typeface="ＭＳ Ｐゴシック"/>
            </a:endParaRPr>
          </a:p>
        </p:txBody>
      </p:sp>
      <p:sp>
        <p:nvSpPr>
          <p:cNvPr id="11" name="正方形/長方形 10"/>
          <p:cNvSpPr/>
          <p:nvPr/>
        </p:nvSpPr>
        <p:spPr>
          <a:xfrm>
            <a:off x="304800" y="765175"/>
            <a:ext cx="9401175" cy="495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200" b="1">
                <a:solidFill>
                  <a:srgbClr val="FF0000"/>
                </a:solidFill>
                <a:latin typeface="Arial" pitchFamily="34" charset="0"/>
                <a:ea typeface="ＤＨＰ平成明朝体W7" pitchFamily="18" charset="-128"/>
              </a:defRPr>
            </a:lvl1pPr>
            <a:lvl2pPr marL="742950" indent="-285750">
              <a:defRPr kumimoji="1" sz="3200" b="1">
                <a:solidFill>
                  <a:srgbClr val="FF0000"/>
                </a:solidFill>
                <a:latin typeface="Arial" pitchFamily="34" charset="0"/>
                <a:ea typeface="ＤＨＰ平成明朝体W7" pitchFamily="18" charset="-128"/>
              </a:defRPr>
            </a:lvl2pPr>
            <a:lvl3pPr marL="1143000" indent="-228600">
              <a:defRPr kumimoji="1" sz="3200" b="1">
                <a:solidFill>
                  <a:srgbClr val="FF0000"/>
                </a:solidFill>
                <a:latin typeface="Arial" pitchFamily="34" charset="0"/>
                <a:ea typeface="ＤＨＰ平成明朝体W7" pitchFamily="18" charset="-128"/>
              </a:defRPr>
            </a:lvl3pPr>
            <a:lvl4pPr marL="1600200" indent="-228600">
              <a:defRPr kumimoji="1" sz="3200" b="1">
                <a:solidFill>
                  <a:srgbClr val="FF0000"/>
                </a:solidFill>
                <a:latin typeface="Arial" pitchFamily="34" charset="0"/>
                <a:ea typeface="ＤＨＰ平成明朝体W7" pitchFamily="18" charset="-128"/>
              </a:defRPr>
            </a:lvl4pPr>
            <a:lvl5pPr marL="2057400" indent="-228600">
              <a:defRPr kumimoji="1" sz="3200" b="1">
                <a:solidFill>
                  <a:srgbClr val="FF0000"/>
                </a:solidFill>
                <a:latin typeface="Arial" pitchFamily="34" charset="0"/>
                <a:ea typeface="ＤＨＰ平成明朝体W7" pitchFamily="18" charset="-128"/>
              </a:defRPr>
            </a:lvl5pPr>
            <a:lvl6pPr marL="2514600" indent="-228600" fontAlgn="base">
              <a:spcBef>
                <a:spcPct val="0"/>
              </a:spcBef>
              <a:spcAft>
                <a:spcPct val="0"/>
              </a:spcAft>
              <a:defRPr kumimoji="1" sz="3200" b="1">
                <a:solidFill>
                  <a:srgbClr val="FF0000"/>
                </a:solidFill>
                <a:latin typeface="Arial" pitchFamily="34" charset="0"/>
                <a:ea typeface="ＤＨＰ平成明朝体W7" pitchFamily="18" charset="-128"/>
              </a:defRPr>
            </a:lvl6pPr>
            <a:lvl7pPr marL="2971800" indent="-228600" fontAlgn="base">
              <a:spcBef>
                <a:spcPct val="0"/>
              </a:spcBef>
              <a:spcAft>
                <a:spcPct val="0"/>
              </a:spcAft>
              <a:defRPr kumimoji="1" sz="3200" b="1">
                <a:solidFill>
                  <a:srgbClr val="FF0000"/>
                </a:solidFill>
                <a:latin typeface="Arial" pitchFamily="34" charset="0"/>
                <a:ea typeface="ＤＨＰ平成明朝体W7" pitchFamily="18" charset="-128"/>
              </a:defRPr>
            </a:lvl7pPr>
            <a:lvl8pPr marL="3429000" indent="-228600" fontAlgn="base">
              <a:spcBef>
                <a:spcPct val="0"/>
              </a:spcBef>
              <a:spcAft>
                <a:spcPct val="0"/>
              </a:spcAft>
              <a:defRPr kumimoji="1" sz="3200" b="1">
                <a:solidFill>
                  <a:srgbClr val="FF0000"/>
                </a:solidFill>
                <a:latin typeface="Arial" pitchFamily="34" charset="0"/>
                <a:ea typeface="ＤＨＰ平成明朝体W7" pitchFamily="18" charset="-128"/>
              </a:defRPr>
            </a:lvl8pPr>
            <a:lvl9pPr marL="3886200" indent="-228600" fontAlgn="base">
              <a:spcBef>
                <a:spcPct val="0"/>
              </a:spcBef>
              <a:spcAft>
                <a:spcPct val="0"/>
              </a:spcAft>
              <a:defRPr kumimoji="1" sz="3200" b="1">
                <a:solidFill>
                  <a:srgbClr val="FF0000"/>
                </a:solidFill>
                <a:latin typeface="Arial" pitchFamily="34" charset="0"/>
                <a:ea typeface="ＤＨＰ平成明朝体W7" pitchFamily="18" charset="-128"/>
              </a:defRPr>
            </a:lvl9pPr>
          </a:lstStyle>
          <a:p>
            <a:pPr algn="just">
              <a:spcBef>
                <a:spcPct val="0"/>
              </a:spcBef>
              <a:defRPr/>
            </a:pPr>
            <a:r>
              <a:rPr lang="en-US" altLang="ja-JP" sz="1200" b="0" dirty="0" smtClean="0">
                <a:solidFill>
                  <a:srgbClr val="000000"/>
                </a:solidFill>
                <a:latin typeface="ＭＳ Ｐゴシック" pitchFamily="50" charset="-128"/>
                <a:ea typeface="ＭＳ Ｐゴシック" pitchFamily="50" charset="-128"/>
              </a:rPr>
              <a:t>【</a:t>
            </a:r>
            <a:r>
              <a:rPr lang="ja-JP" altLang="en-US" sz="1200" b="0" dirty="0" smtClean="0">
                <a:solidFill>
                  <a:srgbClr val="000000"/>
                </a:solidFill>
                <a:latin typeface="ＭＳ Ｐゴシック" pitchFamily="50" charset="-128"/>
                <a:ea typeface="ＭＳ Ｐゴシック" pitchFamily="50" charset="-128"/>
              </a:rPr>
              <a:t>トピックス</a:t>
            </a:r>
            <a:r>
              <a:rPr lang="en-US" altLang="ja-JP" sz="1200" b="0" dirty="0" smtClean="0">
                <a:solidFill>
                  <a:srgbClr val="000000"/>
                </a:solidFill>
                <a:latin typeface="ＭＳ Ｐゴシック" pitchFamily="50" charset="-128"/>
                <a:ea typeface="ＭＳ Ｐゴシック" pitchFamily="50" charset="-128"/>
              </a:rPr>
              <a:t>】</a:t>
            </a:r>
            <a:r>
              <a:rPr lang="ja-JP" altLang="en-US" sz="1200" dirty="0" smtClean="0">
                <a:solidFill>
                  <a:srgbClr val="000000"/>
                </a:solidFill>
                <a:latin typeface="ＭＳ Ｐゴシック" pitchFamily="50" charset="-128"/>
                <a:ea typeface="ＭＳ Ｐゴシック" pitchFamily="50" charset="-128"/>
              </a:rPr>
              <a:t>平成</a:t>
            </a:r>
            <a:r>
              <a:rPr lang="en-US" altLang="ja-JP" sz="1200" dirty="0" smtClean="0">
                <a:solidFill>
                  <a:srgbClr val="000000"/>
                </a:solidFill>
                <a:latin typeface="ＭＳ Ｐゴシック" pitchFamily="50" charset="-128"/>
                <a:ea typeface="ＭＳ Ｐゴシック" pitchFamily="50" charset="-128"/>
              </a:rPr>
              <a:t>28</a:t>
            </a:r>
            <a:r>
              <a:rPr lang="ja-JP" altLang="en-US" sz="1200" dirty="0" smtClean="0">
                <a:solidFill>
                  <a:srgbClr val="000000"/>
                </a:solidFill>
                <a:latin typeface="ＭＳ Ｐゴシック" pitchFamily="50" charset="-128"/>
                <a:ea typeface="ＭＳ Ｐゴシック" pitchFamily="50" charset="-128"/>
              </a:rPr>
              <a:t>年</a:t>
            </a:r>
            <a:r>
              <a:rPr lang="en-US" altLang="ja-JP" sz="1200" dirty="0" smtClean="0">
                <a:solidFill>
                  <a:srgbClr val="000000"/>
                </a:solidFill>
                <a:latin typeface="ＭＳ Ｐゴシック" pitchFamily="50" charset="-128"/>
                <a:ea typeface="ＭＳ Ｐゴシック" pitchFamily="50" charset="-128"/>
              </a:rPr>
              <a:t>1</a:t>
            </a:r>
            <a:r>
              <a:rPr lang="ja-JP" altLang="en-US" sz="1200" dirty="0" smtClean="0">
                <a:solidFill>
                  <a:srgbClr val="000000"/>
                </a:solidFill>
                <a:latin typeface="ＭＳ Ｐゴシック" pitchFamily="50" charset="-128"/>
                <a:ea typeface="ＭＳ Ｐゴシック" pitchFamily="50" charset="-128"/>
              </a:rPr>
              <a:t>月</a:t>
            </a:r>
            <a:r>
              <a:rPr lang="ja-JP" altLang="en-US" sz="1200" b="0" dirty="0" smtClean="0">
                <a:solidFill>
                  <a:srgbClr val="000000"/>
                </a:solidFill>
                <a:latin typeface="ＭＳ Ｐゴシック" pitchFamily="50" charset="-128"/>
                <a:ea typeface="ＭＳ Ｐゴシック" pitchFamily="50" charset="-128"/>
              </a:rPr>
              <a:t>の有効求人倍率（季節調整値）は</a:t>
            </a:r>
            <a:r>
              <a:rPr lang="en-US" altLang="ja-JP" sz="1200" dirty="0" smtClean="0">
                <a:solidFill>
                  <a:srgbClr val="000000"/>
                </a:solidFill>
                <a:latin typeface="ＭＳ Ｐゴシック" pitchFamily="50" charset="-128"/>
                <a:ea typeface="ＭＳ Ｐゴシック" pitchFamily="50" charset="-128"/>
              </a:rPr>
              <a:t>1.88</a:t>
            </a:r>
            <a:r>
              <a:rPr lang="ja-JP" altLang="en-US" sz="1200" dirty="0" smtClean="0">
                <a:solidFill>
                  <a:srgbClr val="000000"/>
                </a:solidFill>
                <a:latin typeface="ＭＳ Ｐゴシック" pitchFamily="50" charset="-128"/>
                <a:ea typeface="ＭＳ Ｐゴシック" pitchFamily="50" charset="-128"/>
              </a:rPr>
              <a:t>倍</a:t>
            </a:r>
            <a:r>
              <a:rPr lang="ja-JP" altLang="en-US" sz="1200" b="0" dirty="0" smtClean="0">
                <a:solidFill>
                  <a:srgbClr val="000000"/>
                </a:solidFill>
                <a:latin typeface="ＭＳ Ｐゴシック" pitchFamily="50" charset="-128"/>
                <a:ea typeface="ＭＳ Ｐゴシック" pitchFamily="50" charset="-128"/>
              </a:rPr>
              <a:t>となり、前月より</a:t>
            </a:r>
            <a:r>
              <a:rPr lang="en-US" altLang="ja-JP" sz="1200" b="0" dirty="0" smtClean="0">
                <a:solidFill>
                  <a:srgbClr val="000000"/>
                </a:solidFill>
                <a:latin typeface="ＭＳ Ｐゴシック" pitchFamily="50" charset="-128"/>
                <a:ea typeface="ＭＳ Ｐゴシック" pitchFamily="50" charset="-128"/>
              </a:rPr>
              <a:t>0.01</a:t>
            </a:r>
            <a:r>
              <a:rPr lang="ja-JP" altLang="en-US" sz="1200" b="0" dirty="0" smtClean="0">
                <a:solidFill>
                  <a:srgbClr val="000000"/>
                </a:solidFill>
                <a:latin typeface="ＭＳ Ｐゴシック" pitchFamily="50" charset="-128"/>
                <a:ea typeface="ＭＳ Ｐゴシック" pitchFamily="50" charset="-128"/>
              </a:rPr>
              <a:t>ポイント改善した。</a:t>
            </a:r>
            <a:r>
              <a:rPr lang="en-US" altLang="ja-JP" sz="1200" dirty="0" smtClean="0">
                <a:solidFill>
                  <a:srgbClr val="000000"/>
                </a:solidFill>
                <a:latin typeface="ＭＳ Ｐゴシック" pitchFamily="50" charset="-128"/>
                <a:ea typeface="ＭＳ Ｐゴシック" pitchFamily="50" charset="-128"/>
              </a:rPr>
              <a:t>6</a:t>
            </a:r>
            <a:r>
              <a:rPr lang="ja-JP" altLang="en-US" sz="1200" dirty="0" smtClean="0">
                <a:solidFill>
                  <a:srgbClr val="000000"/>
                </a:solidFill>
                <a:latin typeface="ＭＳ Ｐゴシック" pitchFamily="50" charset="-128"/>
                <a:ea typeface="ＭＳ Ｐゴシック" pitchFamily="50" charset="-128"/>
              </a:rPr>
              <a:t>か月連続で</a:t>
            </a:r>
            <a:r>
              <a:rPr lang="en-US" altLang="ja-JP" sz="1200" dirty="0" smtClean="0">
                <a:solidFill>
                  <a:srgbClr val="000000"/>
                </a:solidFill>
                <a:latin typeface="ＭＳ Ｐゴシック" pitchFamily="50" charset="-128"/>
                <a:ea typeface="ＭＳ Ｐゴシック" pitchFamily="50" charset="-128"/>
              </a:rPr>
              <a:t>1.8</a:t>
            </a:r>
            <a:r>
              <a:rPr lang="ja-JP" altLang="en-US" sz="1200" dirty="0" smtClean="0">
                <a:solidFill>
                  <a:srgbClr val="000000"/>
                </a:solidFill>
                <a:latin typeface="ＭＳ Ｐゴシック" pitchFamily="50" charset="-128"/>
                <a:ea typeface="ＭＳ Ｐゴシック" pitchFamily="50" charset="-128"/>
              </a:rPr>
              <a:t>倍台とバブル期を超える水準</a:t>
            </a:r>
            <a:r>
              <a:rPr lang="ja-JP" altLang="en-US" sz="1200" b="0" dirty="0" smtClean="0">
                <a:solidFill>
                  <a:srgbClr val="000000"/>
                </a:solidFill>
                <a:latin typeface="ＭＳ Ｐゴシック" pitchFamily="50" charset="-128"/>
                <a:ea typeface="ＭＳ Ｐゴシック" pitchFamily="50" charset="-128"/>
              </a:rPr>
              <a:t>。</a:t>
            </a:r>
          </a:p>
        </p:txBody>
      </p:sp>
      <p:sp>
        <p:nvSpPr>
          <p:cNvPr id="17" name="角丸四角形 16"/>
          <p:cNvSpPr>
            <a:spLocks noChangeArrowheads="1"/>
          </p:cNvSpPr>
          <p:nvPr/>
        </p:nvSpPr>
        <p:spPr bwMode="auto">
          <a:xfrm flipH="1">
            <a:off x="4491038" y="5619750"/>
            <a:ext cx="584200" cy="323850"/>
          </a:xfrm>
          <a:prstGeom prst="roundRect">
            <a:avLst>
              <a:gd name="adj" fmla="val 0"/>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auto">
              <a:spcBef>
                <a:spcPts val="0"/>
              </a:spcBef>
              <a:spcAft>
                <a:spcPts val="0"/>
              </a:spcAft>
              <a:defRPr/>
            </a:pPr>
            <a:endParaRPr lang="ja-JP" altLang="en-US" sz="1800" b="0">
              <a:solidFill>
                <a:prstClr val="white"/>
              </a:solidFill>
              <a:latin typeface="Arial"/>
              <a:ea typeface="ＭＳ Ｐゴシック"/>
            </a:endParaRPr>
          </a:p>
        </p:txBody>
      </p:sp>
      <p:grpSp>
        <p:nvGrpSpPr>
          <p:cNvPr id="130061" name="Group 194"/>
          <p:cNvGrpSpPr>
            <a:grpSpLocks/>
          </p:cNvGrpSpPr>
          <p:nvPr/>
        </p:nvGrpSpPr>
        <p:grpSpPr bwMode="auto">
          <a:xfrm>
            <a:off x="0" y="0"/>
            <a:ext cx="9802813" cy="284163"/>
            <a:chOff x="-6" y="96"/>
            <a:chExt cx="5701" cy="179"/>
          </a:xfrm>
        </p:grpSpPr>
        <p:sp>
          <p:nvSpPr>
            <p:cNvPr id="130063"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0064"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0065"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19" name="直線コネクタ 18"/>
          <p:cNvCxnSpPr/>
          <p:nvPr/>
        </p:nvCxnSpPr>
        <p:spPr>
          <a:xfrm>
            <a:off x="304800" y="5334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21</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30184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90"/>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25450" y="1441450"/>
            <a:ext cx="8450263" cy="4624388"/>
          </a:xfrm>
        </p:spPr>
      </p:pic>
      <p:sp>
        <p:nvSpPr>
          <p:cNvPr id="131075" name="Text Box 22"/>
          <p:cNvSpPr txBox="1">
            <a:spLocks noChangeArrowheads="1"/>
          </p:cNvSpPr>
          <p:nvPr/>
        </p:nvSpPr>
        <p:spPr bwMode="auto">
          <a:xfrm>
            <a:off x="1833563" y="1557338"/>
            <a:ext cx="31210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16" tIns="43809" rIns="87616" bIns="43809">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800">
                <a:solidFill>
                  <a:srgbClr val="0000FF"/>
                </a:solidFill>
              </a:rPr>
              <a:t>有効求人倍率</a:t>
            </a:r>
            <a:r>
              <a:rPr lang="ja-JP" altLang="en-US" sz="1300">
                <a:solidFill>
                  <a:srgbClr val="0000FF"/>
                </a:solidFill>
              </a:rPr>
              <a:t>（季節調整値）</a:t>
            </a:r>
          </a:p>
          <a:p>
            <a:pPr algn="l" eaLnBrk="1" hangingPunct="1">
              <a:spcBef>
                <a:spcPct val="50000"/>
              </a:spcBef>
              <a:buFontTx/>
              <a:buNone/>
            </a:pPr>
            <a:r>
              <a:rPr lang="ja-JP" altLang="en-US" sz="1800" u="sng">
                <a:solidFill>
                  <a:srgbClr val="0000FF"/>
                </a:solidFill>
              </a:rPr>
              <a:t>東京局　１．８８倍</a:t>
            </a:r>
          </a:p>
          <a:p>
            <a:pPr algn="l" eaLnBrk="1" hangingPunct="1">
              <a:spcBef>
                <a:spcPct val="50000"/>
              </a:spcBef>
              <a:buFontTx/>
              <a:buNone/>
            </a:pPr>
            <a:r>
              <a:rPr lang="ja-JP" altLang="en-US" sz="1800" u="sng">
                <a:solidFill>
                  <a:srgbClr val="0000FF"/>
                </a:solidFill>
              </a:rPr>
              <a:t>全   国 　１．２８倍</a:t>
            </a:r>
            <a:endParaRPr lang="ja-JP" altLang="en-US" sz="1800" u="sng">
              <a:solidFill>
                <a:srgbClr val="0070C0"/>
              </a:solidFill>
            </a:endParaRPr>
          </a:p>
        </p:txBody>
      </p:sp>
      <p:sp>
        <p:nvSpPr>
          <p:cNvPr id="131076" name="Line 45"/>
          <p:cNvSpPr>
            <a:spLocks noChangeShapeType="1"/>
          </p:cNvSpPr>
          <p:nvPr/>
        </p:nvSpPr>
        <p:spPr bwMode="auto">
          <a:xfrm>
            <a:off x="3892550" y="1508125"/>
            <a:ext cx="2697163" cy="2281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4654" tIns="42327" rIns="84654" bIns="42327"/>
          <a:lstStyle/>
          <a:p>
            <a:pPr algn="l">
              <a:spcBef>
                <a:spcPct val="0"/>
              </a:spcBef>
            </a:pPr>
            <a:endParaRPr lang="ja-JP" altLang="en-US">
              <a:ea typeface="ＤＨＰ平成明朝体W7" pitchFamily="18" charset="-128"/>
            </a:endParaRPr>
          </a:p>
        </p:txBody>
      </p:sp>
      <p:sp>
        <p:nvSpPr>
          <p:cNvPr id="131077" name="Line 48"/>
          <p:cNvSpPr>
            <a:spLocks noChangeShapeType="1"/>
          </p:cNvSpPr>
          <p:nvPr/>
        </p:nvSpPr>
        <p:spPr bwMode="auto">
          <a:xfrm>
            <a:off x="2224088" y="1484313"/>
            <a:ext cx="3197225"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lstStyle/>
          <a:p>
            <a:pPr algn="l">
              <a:spcBef>
                <a:spcPct val="0"/>
              </a:spcBef>
            </a:pPr>
            <a:endParaRPr lang="ja-JP" altLang="en-US">
              <a:ea typeface="ＤＨＰ平成明朝体W7" pitchFamily="18" charset="-128"/>
            </a:endParaRPr>
          </a:p>
        </p:txBody>
      </p:sp>
      <p:sp>
        <p:nvSpPr>
          <p:cNvPr id="131078" name="Line 54"/>
          <p:cNvSpPr>
            <a:spLocks noChangeShapeType="1"/>
          </p:cNvSpPr>
          <p:nvPr/>
        </p:nvSpPr>
        <p:spPr bwMode="auto">
          <a:xfrm flipH="1">
            <a:off x="6826250" y="1508125"/>
            <a:ext cx="392113" cy="1704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79" name="Line 56"/>
          <p:cNvSpPr>
            <a:spLocks noChangeShapeType="1"/>
          </p:cNvSpPr>
          <p:nvPr/>
        </p:nvSpPr>
        <p:spPr bwMode="auto">
          <a:xfrm flipH="1">
            <a:off x="7288213" y="1508125"/>
            <a:ext cx="1062037" cy="1782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0" name="Text Box 57"/>
          <p:cNvSpPr txBox="1">
            <a:spLocks noChangeArrowheads="1"/>
          </p:cNvSpPr>
          <p:nvPr/>
        </p:nvSpPr>
        <p:spPr bwMode="auto">
          <a:xfrm>
            <a:off x="8135938" y="5657850"/>
            <a:ext cx="1592262"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飯田橋所    </a:t>
            </a:r>
            <a:r>
              <a:rPr lang="ja-JP" altLang="en-US" sz="900" b="0">
                <a:solidFill>
                  <a:srgbClr val="000000"/>
                </a:solidFill>
              </a:rPr>
              <a:t>　</a:t>
            </a:r>
            <a:r>
              <a:rPr lang="en-US" altLang="ja-JP" sz="900" b="0" u="sng">
                <a:solidFill>
                  <a:srgbClr val="000000"/>
                </a:solidFill>
              </a:rPr>
              <a:t>5.95</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2,251 (</a:t>
            </a:r>
            <a:r>
              <a:rPr lang="ja-JP" altLang="en-US" sz="900" b="0">
                <a:solidFill>
                  <a:srgbClr val="000000"/>
                </a:solidFill>
              </a:rPr>
              <a:t>▲</a:t>
            </a:r>
            <a:r>
              <a:rPr lang="en-US" altLang="ja-JP" sz="900" b="0">
                <a:solidFill>
                  <a:srgbClr val="000000"/>
                </a:solidFill>
              </a:rPr>
              <a:t>11.6)</a:t>
            </a:r>
          </a:p>
          <a:p>
            <a:pPr algn="r" eaLnBrk="1" hangingPunct="1">
              <a:spcBef>
                <a:spcPct val="0"/>
              </a:spcBef>
              <a:buFontTx/>
              <a:buNone/>
            </a:pPr>
            <a:r>
              <a:rPr lang="en-US" altLang="ja-JP" sz="900" b="0">
                <a:solidFill>
                  <a:srgbClr val="000000"/>
                </a:solidFill>
              </a:rPr>
              <a:t>20,111 (      8.0)</a:t>
            </a:r>
          </a:p>
          <a:p>
            <a:pPr algn="r" eaLnBrk="1" hangingPunct="1">
              <a:spcBef>
                <a:spcPct val="0"/>
              </a:spcBef>
              <a:buFontTx/>
              <a:buNone/>
            </a:pPr>
            <a:r>
              <a:rPr lang="en-US" altLang="ja-JP" sz="900" b="0">
                <a:solidFill>
                  <a:srgbClr val="000000"/>
                </a:solidFill>
              </a:rPr>
              <a:t>505 (</a:t>
            </a:r>
            <a:r>
              <a:rPr lang="ja-JP" altLang="en-US" sz="900" b="0">
                <a:solidFill>
                  <a:srgbClr val="000000"/>
                </a:solidFill>
              </a:rPr>
              <a:t>▲  </a:t>
            </a:r>
            <a:r>
              <a:rPr lang="en-US" altLang="ja-JP" sz="900" b="0">
                <a:solidFill>
                  <a:srgbClr val="000000"/>
                </a:solidFill>
              </a:rPr>
              <a:t>4.4)</a:t>
            </a:r>
          </a:p>
          <a:p>
            <a:pPr algn="r" eaLnBrk="1" hangingPunct="1">
              <a:spcBef>
                <a:spcPct val="0"/>
              </a:spcBef>
              <a:buFontTx/>
              <a:buNone/>
            </a:pPr>
            <a:r>
              <a:rPr lang="en-US" altLang="ja-JP" sz="900" b="0">
                <a:solidFill>
                  <a:srgbClr val="000000"/>
                </a:solidFill>
              </a:rPr>
              <a:t>2,360 (</a:t>
            </a:r>
            <a:r>
              <a:rPr lang="ja-JP" altLang="en-US" sz="900" b="0">
                <a:solidFill>
                  <a:srgbClr val="000000"/>
                </a:solidFill>
              </a:rPr>
              <a:t>▲</a:t>
            </a:r>
            <a:r>
              <a:rPr lang="en-US" altLang="ja-JP" sz="900" b="0">
                <a:solidFill>
                  <a:srgbClr val="000000"/>
                </a:solidFill>
              </a:rPr>
              <a:t>10.3)</a:t>
            </a:r>
          </a:p>
        </p:txBody>
      </p:sp>
      <p:sp>
        <p:nvSpPr>
          <p:cNvPr id="131081" name="Line 59"/>
          <p:cNvSpPr>
            <a:spLocks noChangeShapeType="1"/>
          </p:cNvSpPr>
          <p:nvPr/>
        </p:nvSpPr>
        <p:spPr bwMode="auto">
          <a:xfrm flipH="1" flipV="1">
            <a:off x="6980238" y="3789363"/>
            <a:ext cx="1249362" cy="1871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2" name="Text Box 60"/>
          <p:cNvSpPr txBox="1">
            <a:spLocks noChangeArrowheads="1"/>
          </p:cNvSpPr>
          <p:nvPr/>
        </p:nvSpPr>
        <p:spPr bwMode="auto">
          <a:xfrm>
            <a:off x="193675" y="5805488"/>
            <a:ext cx="13271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7" tIns="44843"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lnSpc>
                <a:spcPct val="80000"/>
              </a:lnSpc>
              <a:spcBef>
                <a:spcPct val="50000"/>
              </a:spcBef>
              <a:buFontTx/>
              <a:buNone/>
            </a:pPr>
            <a:r>
              <a:rPr lang="ja-JP" altLang="en-US" sz="700" b="0">
                <a:solidFill>
                  <a:srgbClr val="808080"/>
                </a:solidFill>
              </a:rPr>
              <a:t>所　名　　</a:t>
            </a:r>
            <a:r>
              <a:rPr lang="ja-JP" altLang="en-US" sz="700" b="0" u="sng">
                <a:solidFill>
                  <a:srgbClr val="808080"/>
                </a:solidFill>
              </a:rPr>
              <a:t>有効求人倍率</a:t>
            </a:r>
          </a:p>
          <a:p>
            <a:pPr algn="l" eaLnBrk="1" hangingPunct="1">
              <a:lnSpc>
                <a:spcPct val="80000"/>
              </a:lnSpc>
              <a:spcBef>
                <a:spcPct val="50000"/>
              </a:spcBef>
              <a:buFontTx/>
              <a:buNone/>
            </a:pPr>
            <a:r>
              <a:rPr lang="ja-JP" altLang="en-US" sz="700" b="0">
                <a:solidFill>
                  <a:srgbClr val="808080"/>
                </a:solidFill>
              </a:rPr>
              <a:t>新規求職数</a:t>
            </a:r>
            <a:r>
              <a:rPr lang="ja-JP" altLang="en-US" sz="600" b="0">
                <a:solidFill>
                  <a:srgbClr val="808080"/>
                </a:solidFill>
              </a:rPr>
              <a:t>（前年同月比）</a:t>
            </a:r>
          </a:p>
          <a:p>
            <a:pPr algn="l" eaLnBrk="1" hangingPunct="1">
              <a:lnSpc>
                <a:spcPct val="80000"/>
              </a:lnSpc>
              <a:spcBef>
                <a:spcPct val="50000"/>
              </a:spcBef>
              <a:buFontTx/>
              <a:buNone/>
            </a:pPr>
            <a:r>
              <a:rPr lang="ja-JP" altLang="en-US" sz="700" b="0">
                <a:solidFill>
                  <a:srgbClr val="808080"/>
                </a:solidFill>
              </a:rPr>
              <a:t>新規求人数</a:t>
            </a:r>
            <a:r>
              <a:rPr lang="ja-JP" altLang="en-US" sz="600" b="0">
                <a:solidFill>
                  <a:srgbClr val="808080"/>
                </a:solidFill>
              </a:rPr>
              <a:t>（前年同月比）</a:t>
            </a:r>
          </a:p>
          <a:p>
            <a:pPr algn="l" eaLnBrk="1" hangingPunct="1">
              <a:lnSpc>
                <a:spcPct val="80000"/>
              </a:lnSpc>
              <a:spcBef>
                <a:spcPct val="50000"/>
              </a:spcBef>
              <a:buFontTx/>
              <a:buNone/>
            </a:pPr>
            <a:r>
              <a:rPr lang="ja-JP" altLang="en-US" sz="700" b="0">
                <a:solidFill>
                  <a:srgbClr val="808080"/>
                </a:solidFill>
              </a:rPr>
              <a:t>就職数</a:t>
            </a:r>
            <a:r>
              <a:rPr lang="ja-JP" altLang="en-US" sz="600" b="0">
                <a:solidFill>
                  <a:srgbClr val="808080"/>
                </a:solidFill>
              </a:rPr>
              <a:t>（前年同月比）</a:t>
            </a:r>
          </a:p>
          <a:p>
            <a:pPr algn="l" eaLnBrk="1" hangingPunct="1">
              <a:lnSpc>
                <a:spcPct val="80000"/>
              </a:lnSpc>
              <a:spcBef>
                <a:spcPct val="50000"/>
              </a:spcBef>
              <a:buFontTx/>
              <a:buNone/>
            </a:pPr>
            <a:r>
              <a:rPr lang="ja-JP" altLang="en-US" sz="700" b="0">
                <a:solidFill>
                  <a:srgbClr val="808080"/>
                </a:solidFill>
              </a:rPr>
              <a:t>充足数</a:t>
            </a:r>
            <a:r>
              <a:rPr lang="ja-JP" altLang="en-US" sz="600" b="0">
                <a:solidFill>
                  <a:srgbClr val="808080"/>
                </a:solidFill>
              </a:rPr>
              <a:t>（前年同月比）</a:t>
            </a:r>
          </a:p>
          <a:p>
            <a:pPr algn="l" eaLnBrk="1" hangingPunct="1">
              <a:spcBef>
                <a:spcPct val="50000"/>
              </a:spcBef>
              <a:buFontTx/>
              <a:buNone/>
            </a:pPr>
            <a:endParaRPr lang="en-US" altLang="ja-JP" sz="600" b="0">
              <a:solidFill>
                <a:srgbClr val="808080"/>
              </a:solidFill>
            </a:endParaRPr>
          </a:p>
        </p:txBody>
      </p:sp>
      <p:sp>
        <p:nvSpPr>
          <p:cNvPr id="131083" name="Line 63"/>
          <p:cNvSpPr>
            <a:spLocks noChangeShapeType="1"/>
          </p:cNvSpPr>
          <p:nvPr/>
        </p:nvSpPr>
        <p:spPr bwMode="auto">
          <a:xfrm flipH="1">
            <a:off x="7527925" y="3500438"/>
            <a:ext cx="623888"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4" name="Line 65"/>
          <p:cNvSpPr>
            <a:spLocks noChangeShapeType="1"/>
          </p:cNvSpPr>
          <p:nvPr/>
        </p:nvSpPr>
        <p:spPr bwMode="auto">
          <a:xfrm flipH="1">
            <a:off x="7215188" y="2565400"/>
            <a:ext cx="936625"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5" name="Line 51"/>
          <p:cNvSpPr>
            <a:spLocks noChangeShapeType="1"/>
          </p:cNvSpPr>
          <p:nvPr/>
        </p:nvSpPr>
        <p:spPr bwMode="auto">
          <a:xfrm>
            <a:off x="5661025" y="1508125"/>
            <a:ext cx="852488" cy="1920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6" name="Line 72"/>
          <p:cNvSpPr>
            <a:spLocks noChangeShapeType="1"/>
          </p:cNvSpPr>
          <p:nvPr/>
        </p:nvSpPr>
        <p:spPr bwMode="auto">
          <a:xfrm flipH="1" flipV="1">
            <a:off x="6746875" y="4581525"/>
            <a:ext cx="312738"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7" name="Line 74"/>
          <p:cNvSpPr>
            <a:spLocks noChangeShapeType="1"/>
          </p:cNvSpPr>
          <p:nvPr/>
        </p:nvSpPr>
        <p:spPr bwMode="auto">
          <a:xfrm flipV="1">
            <a:off x="5811838" y="4941888"/>
            <a:ext cx="85725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8" name="Line 92"/>
          <p:cNvSpPr>
            <a:spLocks noChangeShapeType="1"/>
          </p:cNvSpPr>
          <p:nvPr/>
        </p:nvSpPr>
        <p:spPr bwMode="auto">
          <a:xfrm flipV="1">
            <a:off x="4406900" y="4076700"/>
            <a:ext cx="2106613"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89" name="Line 93"/>
          <p:cNvSpPr>
            <a:spLocks noChangeShapeType="1"/>
          </p:cNvSpPr>
          <p:nvPr/>
        </p:nvSpPr>
        <p:spPr bwMode="auto">
          <a:xfrm flipV="1">
            <a:off x="2768600" y="4797425"/>
            <a:ext cx="1716088"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0" name="Line 94"/>
          <p:cNvSpPr>
            <a:spLocks noChangeShapeType="1"/>
          </p:cNvSpPr>
          <p:nvPr/>
        </p:nvSpPr>
        <p:spPr bwMode="auto">
          <a:xfrm flipV="1">
            <a:off x="1770063" y="4046538"/>
            <a:ext cx="3040062"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1" name="Line 95"/>
          <p:cNvSpPr>
            <a:spLocks noChangeShapeType="1"/>
          </p:cNvSpPr>
          <p:nvPr/>
        </p:nvSpPr>
        <p:spPr bwMode="auto">
          <a:xfrm flipV="1">
            <a:off x="1754188" y="3860800"/>
            <a:ext cx="16383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2" name="Line 96"/>
          <p:cNvSpPr>
            <a:spLocks noChangeShapeType="1"/>
          </p:cNvSpPr>
          <p:nvPr/>
        </p:nvSpPr>
        <p:spPr bwMode="auto">
          <a:xfrm flipH="1" flipV="1">
            <a:off x="7527925" y="4076700"/>
            <a:ext cx="623888"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3" name="Line 97"/>
          <p:cNvSpPr>
            <a:spLocks noChangeShapeType="1"/>
          </p:cNvSpPr>
          <p:nvPr/>
        </p:nvSpPr>
        <p:spPr bwMode="auto">
          <a:xfrm>
            <a:off x="1754188" y="3068638"/>
            <a:ext cx="2417762"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4" name="Line 98"/>
          <p:cNvSpPr>
            <a:spLocks noChangeShapeType="1"/>
          </p:cNvSpPr>
          <p:nvPr/>
        </p:nvSpPr>
        <p:spPr bwMode="auto">
          <a:xfrm>
            <a:off x="1754188" y="1989138"/>
            <a:ext cx="1482725"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3321" tIns="43327" rIns="83321" bIns="43327">
            <a:spAutoFit/>
          </a:bodyPr>
          <a:lstStyle/>
          <a:p>
            <a:pPr algn="l">
              <a:spcBef>
                <a:spcPct val="0"/>
              </a:spcBef>
            </a:pPr>
            <a:endParaRPr lang="ja-JP" altLang="en-US">
              <a:ea typeface="ＤＨＰ平成明朝体W7" pitchFamily="18" charset="-128"/>
            </a:endParaRPr>
          </a:p>
        </p:txBody>
      </p:sp>
      <p:sp>
        <p:nvSpPr>
          <p:cNvPr id="131095" name="Rectangle 100"/>
          <p:cNvSpPr>
            <a:spLocks noChangeArrowheads="1"/>
          </p:cNvSpPr>
          <p:nvPr/>
        </p:nvSpPr>
        <p:spPr bwMode="auto">
          <a:xfrm>
            <a:off x="4641850" y="1557338"/>
            <a:ext cx="3641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7" tIns="44843"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800">
                <a:solidFill>
                  <a:srgbClr val="0000FF"/>
                </a:solidFill>
              </a:rPr>
              <a:t>完全失業率</a:t>
            </a:r>
          </a:p>
          <a:p>
            <a:pPr algn="l" eaLnBrk="1" hangingPunct="1">
              <a:spcBef>
                <a:spcPct val="50000"/>
              </a:spcBef>
              <a:buFontTx/>
              <a:buNone/>
            </a:pPr>
            <a:r>
              <a:rPr lang="ja-JP" altLang="en-US" sz="1800" u="sng">
                <a:solidFill>
                  <a:srgbClr val="0000FF"/>
                </a:solidFill>
              </a:rPr>
              <a:t>東京都</a:t>
            </a:r>
            <a:r>
              <a:rPr lang="ja-JP" altLang="en-US" sz="1800" u="sng">
                <a:solidFill>
                  <a:srgbClr val="000000"/>
                </a:solidFill>
              </a:rPr>
              <a:t>　</a:t>
            </a:r>
            <a:r>
              <a:rPr lang="ja-JP" altLang="en-US" sz="1800" u="sng">
                <a:solidFill>
                  <a:srgbClr val="0000FF"/>
                </a:solidFill>
              </a:rPr>
              <a:t>３．７％</a:t>
            </a:r>
            <a:r>
              <a:rPr lang="ja-JP" altLang="en-US" sz="1100" u="sng">
                <a:solidFill>
                  <a:srgbClr val="0000FF"/>
                </a:solidFill>
              </a:rPr>
              <a:t>（</a:t>
            </a:r>
            <a:r>
              <a:rPr lang="en-US" altLang="ja-JP" sz="1100" u="sng">
                <a:solidFill>
                  <a:srgbClr val="0000FF"/>
                </a:solidFill>
              </a:rPr>
              <a:t>10</a:t>
            </a:r>
            <a:r>
              <a:rPr lang="ja-JP" altLang="en-US" sz="1100" u="sng">
                <a:solidFill>
                  <a:srgbClr val="0000FF"/>
                </a:solidFill>
              </a:rPr>
              <a:t>～</a:t>
            </a:r>
            <a:r>
              <a:rPr lang="en-US" altLang="ja-JP" sz="1100" u="sng">
                <a:solidFill>
                  <a:srgbClr val="0000FF"/>
                </a:solidFill>
              </a:rPr>
              <a:t>12</a:t>
            </a:r>
            <a:r>
              <a:rPr lang="ja-JP" altLang="en-US" sz="1100" u="sng">
                <a:solidFill>
                  <a:srgbClr val="0000FF"/>
                </a:solidFill>
              </a:rPr>
              <a:t>月モデル推計値）</a:t>
            </a:r>
          </a:p>
          <a:p>
            <a:pPr algn="l" eaLnBrk="1" hangingPunct="1">
              <a:spcBef>
                <a:spcPct val="50000"/>
              </a:spcBef>
              <a:buFontTx/>
              <a:buNone/>
            </a:pPr>
            <a:r>
              <a:rPr lang="ja-JP" altLang="en-US" sz="1800" u="sng">
                <a:solidFill>
                  <a:srgbClr val="0000FF"/>
                </a:solidFill>
              </a:rPr>
              <a:t>全    国　３．２％</a:t>
            </a:r>
          </a:p>
        </p:txBody>
      </p:sp>
      <p:sp>
        <p:nvSpPr>
          <p:cNvPr id="131096" name="テキスト ボックス 2"/>
          <p:cNvSpPr txBox="1">
            <a:spLocks noChangeArrowheads="1"/>
          </p:cNvSpPr>
          <p:nvPr/>
        </p:nvSpPr>
        <p:spPr bwMode="auto">
          <a:xfrm>
            <a:off x="8170863" y="5943600"/>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097" name="Text Box 57"/>
          <p:cNvSpPr txBox="1">
            <a:spLocks noChangeArrowheads="1"/>
          </p:cNvSpPr>
          <p:nvPr/>
        </p:nvSpPr>
        <p:spPr bwMode="auto">
          <a:xfrm>
            <a:off x="8151813" y="1987550"/>
            <a:ext cx="1614487"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上野所</a:t>
            </a:r>
            <a:r>
              <a:rPr lang="ja-JP" altLang="en-US" sz="900" b="0">
                <a:solidFill>
                  <a:srgbClr val="000000"/>
                </a:solidFill>
              </a:rPr>
              <a:t>　    </a:t>
            </a:r>
            <a:r>
              <a:rPr lang="en-US" altLang="ja-JP" sz="900" b="0" u="sng">
                <a:solidFill>
                  <a:srgbClr val="000000"/>
                </a:solidFill>
              </a:rPr>
              <a:t>1.83</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1,146 (</a:t>
            </a:r>
            <a:r>
              <a:rPr lang="ja-JP" altLang="en-US" sz="900" b="0">
                <a:solidFill>
                  <a:srgbClr val="000000"/>
                </a:solidFill>
              </a:rPr>
              <a:t>▲  </a:t>
            </a:r>
            <a:r>
              <a:rPr lang="en-US" altLang="ja-JP" sz="900" b="0">
                <a:solidFill>
                  <a:srgbClr val="000000"/>
                </a:solidFill>
              </a:rPr>
              <a:t>7.6)</a:t>
            </a:r>
          </a:p>
          <a:p>
            <a:pPr algn="r" eaLnBrk="1" hangingPunct="1">
              <a:spcBef>
                <a:spcPct val="0"/>
              </a:spcBef>
              <a:buFontTx/>
              <a:buNone/>
            </a:pPr>
            <a:r>
              <a:rPr lang="en-US" altLang="ja-JP" sz="900" b="0">
                <a:solidFill>
                  <a:srgbClr val="000000"/>
                </a:solidFill>
              </a:rPr>
              <a:t>2,878 (</a:t>
            </a:r>
            <a:r>
              <a:rPr lang="ja-JP" altLang="en-US" sz="900" b="0">
                <a:solidFill>
                  <a:srgbClr val="000000"/>
                </a:solidFill>
              </a:rPr>
              <a:t>　   </a:t>
            </a:r>
            <a:r>
              <a:rPr lang="en-US" altLang="ja-JP" sz="900" b="0">
                <a:solidFill>
                  <a:srgbClr val="000000"/>
                </a:solidFill>
              </a:rPr>
              <a:t>7.9)</a:t>
            </a:r>
          </a:p>
          <a:p>
            <a:pPr algn="r" eaLnBrk="1" hangingPunct="1">
              <a:spcBef>
                <a:spcPct val="0"/>
              </a:spcBef>
              <a:buFontTx/>
              <a:buNone/>
            </a:pPr>
            <a:r>
              <a:rPr lang="en-US" altLang="ja-JP" sz="900" b="0">
                <a:solidFill>
                  <a:srgbClr val="000000"/>
                </a:solidFill>
              </a:rPr>
              <a:t>286 (</a:t>
            </a:r>
            <a:r>
              <a:rPr lang="ja-JP" altLang="en-US" sz="900" b="0">
                <a:solidFill>
                  <a:srgbClr val="000000"/>
                </a:solidFill>
              </a:rPr>
              <a:t>▲</a:t>
            </a:r>
            <a:r>
              <a:rPr lang="en-US" altLang="ja-JP" sz="900" b="0">
                <a:solidFill>
                  <a:srgbClr val="000000"/>
                </a:solidFill>
              </a:rPr>
              <a:t>16.6)</a:t>
            </a:r>
          </a:p>
          <a:p>
            <a:pPr algn="r" eaLnBrk="1" hangingPunct="1">
              <a:spcBef>
                <a:spcPct val="0"/>
              </a:spcBef>
              <a:buFontTx/>
              <a:buNone/>
            </a:pPr>
            <a:r>
              <a:rPr lang="en-US" altLang="ja-JP" sz="900" b="0">
                <a:solidFill>
                  <a:srgbClr val="000000"/>
                </a:solidFill>
              </a:rPr>
              <a:t>427 (</a:t>
            </a:r>
            <a:r>
              <a:rPr lang="ja-JP" altLang="en-US" sz="900" b="0">
                <a:solidFill>
                  <a:srgbClr val="000000"/>
                </a:solidFill>
              </a:rPr>
              <a:t>▲</a:t>
            </a:r>
            <a:r>
              <a:rPr lang="en-US" altLang="ja-JP" sz="900" b="0">
                <a:solidFill>
                  <a:srgbClr val="000000"/>
                </a:solidFill>
              </a:rPr>
              <a:t>10.5)</a:t>
            </a:r>
          </a:p>
        </p:txBody>
      </p:sp>
      <p:sp>
        <p:nvSpPr>
          <p:cNvPr id="131098" name="テキスト ボックス 44"/>
          <p:cNvSpPr txBox="1">
            <a:spLocks noChangeArrowheads="1"/>
          </p:cNvSpPr>
          <p:nvPr/>
        </p:nvSpPr>
        <p:spPr bwMode="auto">
          <a:xfrm>
            <a:off x="8186738" y="2274888"/>
            <a:ext cx="5857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099" name="Text Box 57"/>
          <p:cNvSpPr txBox="1">
            <a:spLocks noChangeArrowheads="1"/>
          </p:cNvSpPr>
          <p:nvPr/>
        </p:nvSpPr>
        <p:spPr bwMode="auto">
          <a:xfrm>
            <a:off x="6488113" y="5672138"/>
            <a:ext cx="1593850"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品川所</a:t>
            </a:r>
            <a:r>
              <a:rPr lang="ja-JP" altLang="en-US" sz="900" b="0">
                <a:solidFill>
                  <a:srgbClr val="000000"/>
                </a:solidFill>
              </a:rPr>
              <a:t>　    </a:t>
            </a:r>
            <a:r>
              <a:rPr lang="en-US" altLang="ja-JP" sz="900" b="0" u="sng">
                <a:solidFill>
                  <a:srgbClr val="000000"/>
                </a:solidFill>
              </a:rPr>
              <a:t>8.60</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1,288 (</a:t>
            </a:r>
            <a:r>
              <a:rPr lang="ja-JP" altLang="en-US" sz="900" b="0">
                <a:solidFill>
                  <a:srgbClr val="000000"/>
                </a:solidFill>
              </a:rPr>
              <a:t>▲ 　</a:t>
            </a:r>
            <a:r>
              <a:rPr lang="en-US" altLang="ja-JP" sz="900" b="0">
                <a:solidFill>
                  <a:srgbClr val="000000"/>
                </a:solidFill>
              </a:rPr>
              <a:t>8.8)</a:t>
            </a:r>
          </a:p>
          <a:p>
            <a:pPr algn="r" eaLnBrk="1" hangingPunct="1">
              <a:spcBef>
                <a:spcPct val="0"/>
              </a:spcBef>
              <a:buFontTx/>
              <a:buNone/>
            </a:pPr>
            <a:r>
              <a:rPr lang="en-US" altLang="ja-JP" sz="900" b="0">
                <a:solidFill>
                  <a:srgbClr val="000000"/>
                </a:solidFill>
              </a:rPr>
              <a:t>20,788 (</a:t>
            </a:r>
            <a:r>
              <a:rPr lang="ja-JP" altLang="en-US" sz="900" b="0">
                <a:solidFill>
                  <a:srgbClr val="000000"/>
                </a:solidFill>
              </a:rPr>
              <a:t>▲</a:t>
            </a:r>
            <a:r>
              <a:rPr lang="en-US" altLang="ja-JP" sz="900" b="0">
                <a:solidFill>
                  <a:srgbClr val="000000"/>
                </a:solidFill>
              </a:rPr>
              <a:t> </a:t>
            </a:r>
            <a:r>
              <a:rPr lang="ja-JP" altLang="en-US" sz="900" b="0">
                <a:solidFill>
                  <a:srgbClr val="000000"/>
                </a:solidFill>
              </a:rPr>
              <a:t>　</a:t>
            </a:r>
            <a:r>
              <a:rPr lang="en-US" altLang="ja-JP" sz="900" b="0">
                <a:solidFill>
                  <a:srgbClr val="000000"/>
                </a:solidFill>
              </a:rPr>
              <a:t>3.5)</a:t>
            </a:r>
          </a:p>
          <a:p>
            <a:pPr algn="r" eaLnBrk="1" hangingPunct="1">
              <a:spcBef>
                <a:spcPct val="0"/>
              </a:spcBef>
              <a:buFontTx/>
              <a:buNone/>
            </a:pPr>
            <a:r>
              <a:rPr lang="en-US" altLang="ja-JP" sz="900" b="0">
                <a:solidFill>
                  <a:srgbClr val="000000"/>
                </a:solidFill>
              </a:rPr>
              <a:t>314 (</a:t>
            </a:r>
            <a:r>
              <a:rPr lang="ja-JP" altLang="en-US" sz="900" b="0">
                <a:solidFill>
                  <a:srgbClr val="000000"/>
                </a:solidFill>
              </a:rPr>
              <a:t>▲ </a:t>
            </a:r>
            <a:r>
              <a:rPr lang="en-US" altLang="ja-JP" sz="900" b="0">
                <a:solidFill>
                  <a:srgbClr val="000000"/>
                </a:solidFill>
              </a:rPr>
              <a:t>22.5)</a:t>
            </a:r>
          </a:p>
          <a:p>
            <a:pPr algn="r" eaLnBrk="1" hangingPunct="1">
              <a:spcBef>
                <a:spcPct val="0"/>
              </a:spcBef>
              <a:buFontTx/>
              <a:buNone/>
            </a:pPr>
            <a:r>
              <a:rPr lang="en-US" altLang="ja-JP" sz="900" b="0">
                <a:solidFill>
                  <a:srgbClr val="000000"/>
                </a:solidFill>
              </a:rPr>
              <a:t>1,460 (</a:t>
            </a:r>
            <a:r>
              <a:rPr lang="ja-JP" altLang="en-US" sz="900" b="0">
                <a:solidFill>
                  <a:srgbClr val="000000"/>
                </a:solidFill>
              </a:rPr>
              <a:t>▲ </a:t>
            </a:r>
            <a:r>
              <a:rPr lang="en-US" altLang="ja-JP" sz="900" b="0">
                <a:solidFill>
                  <a:srgbClr val="000000"/>
                </a:solidFill>
              </a:rPr>
              <a:t>16.1)</a:t>
            </a:r>
          </a:p>
        </p:txBody>
      </p:sp>
      <p:sp>
        <p:nvSpPr>
          <p:cNvPr id="131100" name="テキスト ボックス 46"/>
          <p:cNvSpPr txBox="1">
            <a:spLocks noChangeArrowheads="1"/>
          </p:cNvSpPr>
          <p:nvPr/>
        </p:nvSpPr>
        <p:spPr bwMode="auto">
          <a:xfrm>
            <a:off x="6523038" y="5957888"/>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01" name="Text Box 57"/>
          <p:cNvSpPr txBox="1">
            <a:spLocks noChangeArrowheads="1"/>
          </p:cNvSpPr>
          <p:nvPr/>
        </p:nvSpPr>
        <p:spPr bwMode="auto">
          <a:xfrm>
            <a:off x="4849813" y="5668963"/>
            <a:ext cx="1590675"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大森所</a:t>
            </a:r>
            <a:r>
              <a:rPr lang="ja-JP" altLang="en-US" sz="900" b="0">
                <a:solidFill>
                  <a:srgbClr val="000000"/>
                </a:solidFill>
              </a:rPr>
              <a:t>　    </a:t>
            </a:r>
            <a:r>
              <a:rPr lang="en-US" altLang="ja-JP" sz="900" b="0" u="sng">
                <a:solidFill>
                  <a:srgbClr val="000000"/>
                </a:solidFill>
              </a:rPr>
              <a:t>1.39</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2,081 (</a:t>
            </a:r>
            <a:r>
              <a:rPr lang="ja-JP" altLang="en-US" sz="900" b="0">
                <a:solidFill>
                  <a:srgbClr val="000000"/>
                </a:solidFill>
              </a:rPr>
              <a:t>▲  </a:t>
            </a:r>
            <a:r>
              <a:rPr lang="en-US" altLang="ja-JP" sz="900" b="0">
                <a:solidFill>
                  <a:srgbClr val="000000"/>
                </a:solidFill>
              </a:rPr>
              <a:t>6.9)</a:t>
            </a:r>
          </a:p>
          <a:p>
            <a:pPr algn="r" eaLnBrk="1" hangingPunct="1">
              <a:spcBef>
                <a:spcPct val="0"/>
              </a:spcBef>
              <a:buFontTx/>
              <a:buNone/>
            </a:pPr>
            <a:r>
              <a:rPr lang="en-US" altLang="ja-JP" sz="900" b="0">
                <a:solidFill>
                  <a:srgbClr val="000000"/>
                </a:solidFill>
              </a:rPr>
              <a:t>4,575 (    10.2)</a:t>
            </a:r>
          </a:p>
          <a:p>
            <a:pPr algn="r" eaLnBrk="1" hangingPunct="1">
              <a:spcBef>
                <a:spcPct val="0"/>
              </a:spcBef>
              <a:buFontTx/>
              <a:buNone/>
            </a:pPr>
            <a:r>
              <a:rPr lang="en-US" altLang="ja-JP" sz="900" b="0">
                <a:solidFill>
                  <a:srgbClr val="000000"/>
                </a:solidFill>
              </a:rPr>
              <a:t>604 (</a:t>
            </a:r>
            <a:r>
              <a:rPr lang="ja-JP" altLang="en-US" sz="900" b="0">
                <a:solidFill>
                  <a:srgbClr val="000000"/>
                </a:solidFill>
              </a:rPr>
              <a:t>▲  </a:t>
            </a:r>
            <a:r>
              <a:rPr lang="en-US" altLang="ja-JP" sz="900" b="0">
                <a:solidFill>
                  <a:srgbClr val="000000"/>
                </a:solidFill>
              </a:rPr>
              <a:t>0.5)</a:t>
            </a:r>
          </a:p>
          <a:p>
            <a:pPr algn="r" eaLnBrk="1" hangingPunct="1">
              <a:spcBef>
                <a:spcPct val="0"/>
              </a:spcBef>
              <a:buFontTx/>
              <a:buNone/>
            </a:pPr>
            <a:r>
              <a:rPr lang="en-US" altLang="ja-JP" sz="900" b="0">
                <a:solidFill>
                  <a:srgbClr val="000000"/>
                </a:solidFill>
              </a:rPr>
              <a:t>494 (</a:t>
            </a:r>
            <a:r>
              <a:rPr lang="ja-JP" altLang="en-US" sz="900" b="0">
                <a:solidFill>
                  <a:srgbClr val="000000"/>
                </a:solidFill>
              </a:rPr>
              <a:t>▲</a:t>
            </a:r>
            <a:r>
              <a:rPr lang="en-US" altLang="ja-JP" sz="900" b="0">
                <a:solidFill>
                  <a:srgbClr val="000000"/>
                </a:solidFill>
              </a:rPr>
              <a:t>10.5)</a:t>
            </a:r>
          </a:p>
        </p:txBody>
      </p:sp>
      <p:sp>
        <p:nvSpPr>
          <p:cNvPr id="131102" name="テキスト ボックス 48"/>
          <p:cNvSpPr txBox="1">
            <a:spLocks noChangeArrowheads="1"/>
          </p:cNvSpPr>
          <p:nvPr/>
        </p:nvSpPr>
        <p:spPr bwMode="auto">
          <a:xfrm>
            <a:off x="4884738" y="5954713"/>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03" name="Text Box 57"/>
          <p:cNvSpPr txBox="1">
            <a:spLocks noChangeArrowheads="1"/>
          </p:cNvSpPr>
          <p:nvPr/>
        </p:nvSpPr>
        <p:spPr bwMode="auto">
          <a:xfrm>
            <a:off x="3219450" y="5668963"/>
            <a:ext cx="1590675"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渋谷所</a:t>
            </a:r>
            <a:r>
              <a:rPr lang="ja-JP" altLang="en-US" sz="900" b="0">
                <a:solidFill>
                  <a:srgbClr val="000000"/>
                </a:solidFill>
              </a:rPr>
              <a:t>　    </a:t>
            </a:r>
            <a:r>
              <a:rPr lang="en-US" altLang="ja-JP" sz="900" b="0" u="sng">
                <a:solidFill>
                  <a:srgbClr val="000000"/>
                </a:solidFill>
              </a:rPr>
              <a:t>3.47</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3,537 (</a:t>
            </a:r>
            <a:r>
              <a:rPr lang="ja-JP" altLang="en-US" sz="900" b="0">
                <a:solidFill>
                  <a:srgbClr val="000000"/>
                </a:solidFill>
              </a:rPr>
              <a:t>▲</a:t>
            </a:r>
            <a:r>
              <a:rPr lang="en-US" altLang="ja-JP" sz="900" b="0">
                <a:solidFill>
                  <a:srgbClr val="000000"/>
                </a:solidFill>
              </a:rPr>
              <a:t>14.6)</a:t>
            </a:r>
          </a:p>
          <a:p>
            <a:pPr algn="r" eaLnBrk="1" hangingPunct="1">
              <a:spcBef>
                <a:spcPct val="0"/>
              </a:spcBef>
              <a:buFontTx/>
              <a:buNone/>
            </a:pPr>
            <a:r>
              <a:rPr lang="en-US" altLang="ja-JP" sz="900" b="0">
                <a:solidFill>
                  <a:srgbClr val="000000"/>
                </a:solidFill>
              </a:rPr>
              <a:t>16,768 (</a:t>
            </a:r>
            <a:r>
              <a:rPr lang="ja-JP" altLang="en-US" sz="900" b="0">
                <a:solidFill>
                  <a:srgbClr val="000000"/>
                </a:solidFill>
              </a:rPr>
              <a:t>▲</a:t>
            </a:r>
            <a:r>
              <a:rPr lang="en-US" altLang="ja-JP" sz="900" b="0">
                <a:solidFill>
                  <a:srgbClr val="000000"/>
                </a:solidFill>
              </a:rPr>
              <a:t>16.0)</a:t>
            </a:r>
          </a:p>
          <a:p>
            <a:pPr algn="r" eaLnBrk="1" hangingPunct="1">
              <a:spcBef>
                <a:spcPct val="0"/>
              </a:spcBef>
              <a:buFontTx/>
              <a:buNone/>
            </a:pPr>
            <a:r>
              <a:rPr lang="en-US" altLang="ja-JP" sz="900" b="0">
                <a:solidFill>
                  <a:srgbClr val="000000"/>
                </a:solidFill>
              </a:rPr>
              <a:t>776 (</a:t>
            </a:r>
            <a:r>
              <a:rPr lang="ja-JP" altLang="en-US" sz="900" b="0">
                <a:solidFill>
                  <a:srgbClr val="000000"/>
                </a:solidFill>
              </a:rPr>
              <a:t>▲</a:t>
            </a:r>
            <a:r>
              <a:rPr lang="en-US" altLang="ja-JP" sz="900" b="0">
                <a:solidFill>
                  <a:srgbClr val="000000"/>
                </a:solidFill>
              </a:rPr>
              <a:t>17.9)</a:t>
            </a:r>
          </a:p>
          <a:p>
            <a:pPr algn="r" eaLnBrk="1" hangingPunct="1">
              <a:spcBef>
                <a:spcPct val="0"/>
              </a:spcBef>
              <a:buFontTx/>
              <a:buNone/>
            </a:pPr>
            <a:r>
              <a:rPr lang="en-US" altLang="ja-JP" sz="900" b="0">
                <a:solidFill>
                  <a:srgbClr val="000000"/>
                </a:solidFill>
              </a:rPr>
              <a:t>1,322 (</a:t>
            </a:r>
            <a:r>
              <a:rPr lang="ja-JP" altLang="en-US" sz="900" b="0">
                <a:solidFill>
                  <a:srgbClr val="000000"/>
                </a:solidFill>
              </a:rPr>
              <a:t>▲</a:t>
            </a:r>
            <a:r>
              <a:rPr lang="en-US" altLang="ja-JP" sz="900" b="0">
                <a:solidFill>
                  <a:srgbClr val="000000"/>
                </a:solidFill>
              </a:rPr>
              <a:t>17.3)</a:t>
            </a:r>
          </a:p>
        </p:txBody>
      </p:sp>
      <p:sp>
        <p:nvSpPr>
          <p:cNvPr id="131104" name="テキスト ボックス 50"/>
          <p:cNvSpPr txBox="1">
            <a:spLocks noChangeArrowheads="1"/>
          </p:cNvSpPr>
          <p:nvPr/>
        </p:nvSpPr>
        <p:spPr bwMode="auto">
          <a:xfrm>
            <a:off x="3254375" y="5954713"/>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05" name="Text Box 57"/>
          <p:cNvSpPr txBox="1">
            <a:spLocks noChangeArrowheads="1"/>
          </p:cNvSpPr>
          <p:nvPr/>
        </p:nvSpPr>
        <p:spPr bwMode="auto">
          <a:xfrm>
            <a:off x="3157538" y="522288"/>
            <a:ext cx="1590675"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新宿所</a:t>
            </a:r>
            <a:r>
              <a:rPr lang="ja-JP" altLang="en-US" sz="900" b="0">
                <a:solidFill>
                  <a:srgbClr val="000000"/>
                </a:solidFill>
              </a:rPr>
              <a:t>　    </a:t>
            </a:r>
            <a:r>
              <a:rPr lang="en-US" altLang="ja-JP" sz="900" b="0" u="sng">
                <a:solidFill>
                  <a:srgbClr val="000000"/>
                </a:solidFill>
              </a:rPr>
              <a:t>2.36</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4,964 (</a:t>
            </a:r>
            <a:r>
              <a:rPr lang="ja-JP" altLang="en-US" sz="900" b="0">
                <a:solidFill>
                  <a:srgbClr val="000000"/>
                </a:solidFill>
              </a:rPr>
              <a:t>▲</a:t>
            </a:r>
            <a:r>
              <a:rPr lang="en-US" altLang="ja-JP" sz="900" b="0">
                <a:solidFill>
                  <a:srgbClr val="000000"/>
                </a:solidFill>
              </a:rPr>
              <a:t>13.6)</a:t>
            </a:r>
          </a:p>
          <a:p>
            <a:pPr algn="r" eaLnBrk="1" hangingPunct="1">
              <a:spcBef>
                <a:spcPct val="0"/>
              </a:spcBef>
              <a:buFontTx/>
              <a:buNone/>
            </a:pPr>
            <a:r>
              <a:rPr lang="en-US" altLang="ja-JP" sz="900" b="0">
                <a:solidFill>
                  <a:srgbClr val="000000"/>
                </a:solidFill>
              </a:rPr>
              <a:t>18,741 (    21.4)</a:t>
            </a:r>
          </a:p>
          <a:p>
            <a:pPr algn="r" eaLnBrk="1" hangingPunct="1">
              <a:spcBef>
                <a:spcPct val="0"/>
              </a:spcBef>
              <a:buFontTx/>
              <a:buNone/>
            </a:pPr>
            <a:r>
              <a:rPr lang="en-US" altLang="ja-JP" sz="900" b="0">
                <a:solidFill>
                  <a:srgbClr val="000000"/>
                </a:solidFill>
              </a:rPr>
              <a:t>1,254 (</a:t>
            </a:r>
            <a:r>
              <a:rPr lang="ja-JP" altLang="en-US" sz="900" b="0">
                <a:solidFill>
                  <a:srgbClr val="000000"/>
                </a:solidFill>
              </a:rPr>
              <a:t>▲  </a:t>
            </a:r>
            <a:r>
              <a:rPr lang="en-US" altLang="ja-JP" sz="900" b="0">
                <a:solidFill>
                  <a:srgbClr val="000000"/>
                </a:solidFill>
              </a:rPr>
              <a:t>7.2)</a:t>
            </a:r>
          </a:p>
          <a:p>
            <a:pPr algn="r" eaLnBrk="1" hangingPunct="1">
              <a:spcBef>
                <a:spcPct val="0"/>
              </a:spcBef>
              <a:buFontTx/>
              <a:buNone/>
            </a:pPr>
            <a:r>
              <a:rPr lang="en-US" altLang="ja-JP" sz="900" b="0">
                <a:solidFill>
                  <a:srgbClr val="000000"/>
                </a:solidFill>
              </a:rPr>
              <a:t>1,598 (</a:t>
            </a:r>
            <a:r>
              <a:rPr lang="ja-JP" altLang="en-US" sz="900" b="0">
                <a:solidFill>
                  <a:srgbClr val="000000"/>
                </a:solidFill>
              </a:rPr>
              <a:t>▲</a:t>
            </a:r>
            <a:r>
              <a:rPr lang="en-US" altLang="ja-JP" sz="900" b="0">
                <a:solidFill>
                  <a:srgbClr val="000000"/>
                </a:solidFill>
              </a:rPr>
              <a:t>  0.5)</a:t>
            </a:r>
          </a:p>
        </p:txBody>
      </p:sp>
      <p:sp>
        <p:nvSpPr>
          <p:cNvPr id="131106" name="テキスト ボックス 52"/>
          <p:cNvSpPr txBox="1">
            <a:spLocks noChangeArrowheads="1"/>
          </p:cNvSpPr>
          <p:nvPr/>
        </p:nvSpPr>
        <p:spPr bwMode="auto">
          <a:xfrm>
            <a:off x="3192463" y="808038"/>
            <a:ext cx="5826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07" name="Text Box 57"/>
          <p:cNvSpPr txBox="1">
            <a:spLocks noChangeArrowheads="1"/>
          </p:cNvSpPr>
          <p:nvPr/>
        </p:nvSpPr>
        <p:spPr bwMode="auto">
          <a:xfrm>
            <a:off x="4794250" y="525463"/>
            <a:ext cx="1593850"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池袋所</a:t>
            </a:r>
            <a:r>
              <a:rPr lang="ja-JP" altLang="en-US" sz="900" b="0">
                <a:solidFill>
                  <a:srgbClr val="000000"/>
                </a:solidFill>
              </a:rPr>
              <a:t>　    </a:t>
            </a:r>
            <a:r>
              <a:rPr lang="en-US" altLang="ja-JP" sz="900" b="0" u="sng">
                <a:solidFill>
                  <a:srgbClr val="000000"/>
                </a:solidFill>
              </a:rPr>
              <a:t>1.45</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4,445 (</a:t>
            </a:r>
            <a:r>
              <a:rPr lang="ja-JP" altLang="en-US" sz="900" b="0">
                <a:solidFill>
                  <a:srgbClr val="000000"/>
                </a:solidFill>
              </a:rPr>
              <a:t>▲</a:t>
            </a:r>
            <a:r>
              <a:rPr lang="en-US" altLang="ja-JP" sz="900" b="0">
                <a:solidFill>
                  <a:srgbClr val="000000"/>
                </a:solidFill>
              </a:rPr>
              <a:t>12.9)</a:t>
            </a:r>
          </a:p>
          <a:p>
            <a:pPr algn="r" eaLnBrk="1" hangingPunct="1">
              <a:spcBef>
                <a:spcPct val="0"/>
              </a:spcBef>
              <a:buFontTx/>
              <a:buNone/>
            </a:pPr>
            <a:r>
              <a:rPr lang="en-US" altLang="ja-JP" sz="900" b="0">
                <a:solidFill>
                  <a:srgbClr val="000000"/>
                </a:solidFill>
              </a:rPr>
              <a:t>10,514 (</a:t>
            </a:r>
            <a:r>
              <a:rPr lang="ja-JP" altLang="en-US" sz="900" b="0">
                <a:solidFill>
                  <a:srgbClr val="000000"/>
                </a:solidFill>
              </a:rPr>
              <a:t>▲  </a:t>
            </a:r>
            <a:r>
              <a:rPr lang="en-US" altLang="ja-JP" sz="900" b="0">
                <a:solidFill>
                  <a:srgbClr val="000000"/>
                </a:solidFill>
              </a:rPr>
              <a:t>8.7)</a:t>
            </a:r>
          </a:p>
          <a:p>
            <a:pPr algn="r" eaLnBrk="1" hangingPunct="1">
              <a:spcBef>
                <a:spcPct val="0"/>
              </a:spcBef>
              <a:buFontTx/>
              <a:buNone/>
            </a:pPr>
            <a:r>
              <a:rPr lang="en-US" altLang="ja-JP" sz="900" b="0">
                <a:solidFill>
                  <a:srgbClr val="000000"/>
                </a:solidFill>
              </a:rPr>
              <a:t>1,007 (</a:t>
            </a:r>
            <a:r>
              <a:rPr lang="ja-JP" altLang="en-US" sz="900" b="0">
                <a:solidFill>
                  <a:srgbClr val="000000"/>
                </a:solidFill>
              </a:rPr>
              <a:t>▲</a:t>
            </a:r>
            <a:r>
              <a:rPr lang="en-US" altLang="ja-JP" sz="900" b="0">
                <a:solidFill>
                  <a:srgbClr val="000000"/>
                </a:solidFill>
              </a:rPr>
              <a:t>12.4)</a:t>
            </a:r>
          </a:p>
          <a:p>
            <a:pPr algn="r" eaLnBrk="1" hangingPunct="1">
              <a:spcBef>
                <a:spcPct val="0"/>
              </a:spcBef>
              <a:buFontTx/>
              <a:buNone/>
            </a:pPr>
            <a:r>
              <a:rPr lang="en-US" altLang="ja-JP" sz="900" b="0">
                <a:solidFill>
                  <a:srgbClr val="000000"/>
                </a:solidFill>
              </a:rPr>
              <a:t>1,027 (</a:t>
            </a:r>
            <a:r>
              <a:rPr lang="ja-JP" altLang="en-US" sz="900" b="0">
                <a:solidFill>
                  <a:srgbClr val="000000"/>
                </a:solidFill>
              </a:rPr>
              <a:t>▲</a:t>
            </a:r>
            <a:r>
              <a:rPr lang="en-US" altLang="ja-JP" sz="900" b="0">
                <a:solidFill>
                  <a:srgbClr val="000000"/>
                </a:solidFill>
              </a:rPr>
              <a:t>13.0)</a:t>
            </a:r>
          </a:p>
        </p:txBody>
      </p:sp>
      <p:sp>
        <p:nvSpPr>
          <p:cNvPr id="131108" name="テキスト ボックス 54"/>
          <p:cNvSpPr txBox="1">
            <a:spLocks noChangeArrowheads="1"/>
          </p:cNvSpPr>
          <p:nvPr/>
        </p:nvSpPr>
        <p:spPr bwMode="auto">
          <a:xfrm>
            <a:off x="4829175" y="811213"/>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09" name="Text Box 57"/>
          <p:cNvSpPr txBox="1">
            <a:spLocks noChangeArrowheads="1"/>
          </p:cNvSpPr>
          <p:nvPr/>
        </p:nvSpPr>
        <p:spPr bwMode="auto">
          <a:xfrm>
            <a:off x="6426200" y="533400"/>
            <a:ext cx="1592263"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王子所</a:t>
            </a:r>
            <a:r>
              <a:rPr lang="ja-JP" altLang="en-US" sz="900" b="0">
                <a:solidFill>
                  <a:srgbClr val="000000"/>
                </a:solidFill>
              </a:rPr>
              <a:t>　    </a:t>
            </a:r>
            <a:r>
              <a:rPr lang="en-US" altLang="ja-JP" sz="900" b="0" u="sng">
                <a:solidFill>
                  <a:srgbClr val="000000"/>
                </a:solidFill>
              </a:rPr>
              <a:t>1.00</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1,004 (</a:t>
            </a:r>
            <a:r>
              <a:rPr lang="ja-JP" altLang="en-US" sz="900" b="0">
                <a:solidFill>
                  <a:srgbClr val="000000"/>
                </a:solidFill>
              </a:rPr>
              <a:t>▲</a:t>
            </a:r>
            <a:r>
              <a:rPr lang="en-US" altLang="ja-JP" sz="900" b="0">
                <a:solidFill>
                  <a:srgbClr val="000000"/>
                </a:solidFill>
              </a:rPr>
              <a:t>12.7)</a:t>
            </a:r>
          </a:p>
          <a:p>
            <a:pPr algn="r" eaLnBrk="1" hangingPunct="1">
              <a:spcBef>
                <a:spcPct val="0"/>
              </a:spcBef>
              <a:buFontTx/>
              <a:buNone/>
            </a:pPr>
            <a:r>
              <a:rPr lang="en-US" altLang="ja-JP" sz="900" b="0">
                <a:solidFill>
                  <a:srgbClr val="000000"/>
                </a:solidFill>
              </a:rPr>
              <a:t>1,527 (</a:t>
            </a:r>
            <a:r>
              <a:rPr lang="ja-JP" altLang="en-US" sz="900" b="0">
                <a:solidFill>
                  <a:srgbClr val="000000"/>
                </a:solidFill>
              </a:rPr>
              <a:t>▲</a:t>
            </a:r>
            <a:r>
              <a:rPr lang="en-US" altLang="ja-JP" sz="900" b="0">
                <a:solidFill>
                  <a:srgbClr val="000000"/>
                </a:solidFill>
              </a:rPr>
              <a:t>25.9)</a:t>
            </a:r>
          </a:p>
          <a:p>
            <a:pPr algn="r" eaLnBrk="1" hangingPunct="1">
              <a:spcBef>
                <a:spcPct val="0"/>
              </a:spcBef>
              <a:buFontTx/>
              <a:buNone/>
            </a:pPr>
            <a:r>
              <a:rPr lang="en-US" altLang="ja-JP" sz="900" b="0">
                <a:solidFill>
                  <a:srgbClr val="000000"/>
                </a:solidFill>
              </a:rPr>
              <a:t>267 (</a:t>
            </a:r>
            <a:r>
              <a:rPr lang="ja-JP" altLang="en-US" sz="900" b="0">
                <a:solidFill>
                  <a:srgbClr val="000000"/>
                </a:solidFill>
              </a:rPr>
              <a:t>▲</a:t>
            </a:r>
            <a:r>
              <a:rPr lang="en-US" altLang="ja-JP" sz="900" b="0">
                <a:solidFill>
                  <a:srgbClr val="000000"/>
                </a:solidFill>
              </a:rPr>
              <a:t>29.7)</a:t>
            </a:r>
          </a:p>
          <a:p>
            <a:pPr algn="r" eaLnBrk="1" hangingPunct="1">
              <a:spcBef>
                <a:spcPct val="0"/>
              </a:spcBef>
              <a:buFontTx/>
              <a:buNone/>
            </a:pPr>
            <a:r>
              <a:rPr lang="en-US" altLang="ja-JP" sz="900" b="0">
                <a:solidFill>
                  <a:srgbClr val="000000"/>
                </a:solidFill>
              </a:rPr>
              <a:t>217 (</a:t>
            </a:r>
            <a:r>
              <a:rPr lang="ja-JP" altLang="en-US" sz="900" b="0">
                <a:solidFill>
                  <a:srgbClr val="000000"/>
                </a:solidFill>
              </a:rPr>
              <a:t>▲</a:t>
            </a:r>
            <a:r>
              <a:rPr lang="en-US" altLang="ja-JP" sz="900" b="0">
                <a:solidFill>
                  <a:srgbClr val="000000"/>
                </a:solidFill>
              </a:rPr>
              <a:t>26.7)</a:t>
            </a:r>
          </a:p>
        </p:txBody>
      </p:sp>
      <p:sp>
        <p:nvSpPr>
          <p:cNvPr id="131110" name="テキスト ボックス 56"/>
          <p:cNvSpPr txBox="1">
            <a:spLocks noChangeArrowheads="1"/>
          </p:cNvSpPr>
          <p:nvPr/>
        </p:nvSpPr>
        <p:spPr bwMode="auto">
          <a:xfrm>
            <a:off x="6461125" y="819150"/>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11" name="Text Box 57"/>
          <p:cNvSpPr txBox="1">
            <a:spLocks noChangeArrowheads="1"/>
          </p:cNvSpPr>
          <p:nvPr/>
        </p:nvSpPr>
        <p:spPr bwMode="auto">
          <a:xfrm>
            <a:off x="8097838" y="541338"/>
            <a:ext cx="1592262"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足立所</a:t>
            </a:r>
            <a:r>
              <a:rPr lang="ja-JP" altLang="en-US" sz="900" b="0">
                <a:solidFill>
                  <a:srgbClr val="000000"/>
                </a:solidFill>
              </a:rPr>
              <a:t>　    </a:t>
            </a:r>
            <a:r>
              <a:rPr lang="en-US" altLang="ja-JP" sz="900" b="0" u="sng">
                <a:solidFill>
                  <a:srgbClr val="000000"/>
                </a:solidFill>
              </a:rPr>
              <a:t>0.95</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2,845 (</a:t>
            </a:r>
            <a:r>
              <a:rPr lang="ja-JP" altLang="en-US" sz="900" b="0">
                <a:solidFill>
                  <a:srgbClr val="000000"/>
                </a:solidFill>
              </a:rPr>
              <a:t>▲ </a:t>
            </a:r>
            <a:r>
              <a:rPr lang="en-US" altLang="ja-JP" sz="900" b="0">
                <a:solidFill>
                  <a:srgbClr val="000000"/>
                </a:solidFill>
              </a:rPr>
              <a:t>2.8)</a:t>
            </a:r>
          </a:p>
          <a:p>
            <a:pPr algn="r" eaLnBrk="1" hangingPunct="1">
              <a:spcBef>
                <a:spcPct val="0"/>
              </a:spcBef>
              <a:buFontTx/>
              <a:buNone/>
            </a:pPr>
            <a:r>
              <a:rPr lang="en-US" altLang="ja-JP" sz="900" b="0">
                <a:solidFill>
                  <a:srgbClr val="000000"/>
                </a:solidFill>
              </a:rPr>
              <a:t>4,218 (</a:t>
            </a:r>
            <a:r>
              <a:rPr lang="ja-JP" altLang="en-US" sz="900" b="0">
                <a:solidFill>
                  <a:srgbClr val="000000"/>
                </a:solidFill>
              </a:rPr>
              <a:t>▲ </a:t>
            </a:r>
            <a:r>
              <a:rPr lang="en-US" altLang="ja-JP" sz="900" b="0">
                <a:solidFill>
                  <a:srgbClr val="000000"/>
                </a:solidFill>
              </a:rPr>
              <a:t>6.6)</a:t>
            </a:r>
          </a:p>
          <a:p>
            <a:pPr algn="r" eaLnBrk="1" hangingPunct="1">
              <a:spcBef>
                <a:spcPct val="0"/>
              </a:spcBef>
              <a:buFontTx/>
              <a:buNone/>
            </a:pPr>
            <a:r>
              <a:rPr lang="en-US" altLang="ja-JP" sz="900" b="0">
                <a:solidFill>
                  <a:srgbClr val="000000"/>
                </a:solidFill>
              </a:rPr>
              <a:t>778 (</a:t>
            </a:r>
            <a:r>
              <a:rPr lang="ja-JP" altLang="en-US" sz="900" b="0">
                <a:solidFill>
                  <a:srgbClr val="000000"/>
                </a:solidFill>
              </a:rPr>
              <a:t>▲</a:t>
            </a:r>
            <a:r>
              <a:rPr lang="en-US" altLang="ja-JP" sz="900" b="0">
                <a:solidFill>
                  <a:srgbClr val="000000"/>
                </a:solidFill>
              </a:rPr>
              <a:t> 0.5)</a:t>
            </a:r>
          </a:p>
          <a:p>
            <a:pPr algn="r" eaLnBrk="1" hangingPunct="1">
              <a:spcBef>
                <a:spcPct val="0"/>
              </a:spcBef>
              <a:buFontTx/>
              <a:buNone/>
            </a:pPr>
            <a:r>
              <a:rPr lang="en-US" altLang="ja-JP" sz="900" b="0">
                <a:solidFill>
                  <a:srgbClr val="000000"/>
                </a:solidFill>
              </a:rPr>
              <a:t>633 (     0.8)</a:t>
            </a:r>
          </a:p>
        </p:txBody>
      </p:sp>
      <p:sp>
        <p:nvSpPr>
          <p:cNvPr id="131112" name="テキスト ボックス 58"/>
          <p:cNvSpPr txBox="1">
            <a:spLocks noChangeArrowheads="1"/>
          </p:cNvSpPr>
          <p:nvPr/>
        </p:nvSpPr>
        <p:spPr bwMode="auto">
          <a:xfrm>
            <a:off x="8132763" y="827088"/>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13" name="Text Box 57"/>
          <p:cNvSpPr txBox="1">
            <a:spLocks noChangeArrowheads="1"/>
          </p:cNvSpPr>
          <p:nvPr/>
        </p:nvSpPr>
        <p:spPr bwMode="auto">
          <a:xfrm>
            <a:off x="8175625" y="3149600"/>
            <a:ext cx="1590675"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墨田所</a:t>
            </a:r>
            <a:r>
              <a:rPr lang="ja-JP" altLang="en-US" sz="900" b="0">
                <a:solidFill>
                  <a:srgbClr val="000000"/>
                </a:solidFill>
              </a:rPr>
              <a:t>　    </a:t>
            </a:r>
            <a:r>
              <a:rPr lang="en-US" altLang="ja-JP" sz="900" b="0" u="sng">
                <a:solidFill>
                  <a:srgbClr val="000000"/>
                </a:solidFill>
              </a:rPr>
              <a:t>0.99</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2,821 (</a:t>
            </a:r>
            <a:r>
              <a:rPr lang="ja-JP" altLang="en-US" sz="900" b="0">
                <a:solidFill>
                  <a:srgbClr val="000000"/>
                </a:solidFill>
              </a:rPr>
              <a:t>▲  </a:t>
            </a:r>
            <a:r>
              <a:rPr lang="en-US" altLang="ja-JP" sz="900" b="0">
                <a:solidFill>
                  <a:srgbClr val="000000"/>
                </a:solidFill>
              </a:rPr>
              <a:t>0.3)</a:t>
            </a:r>
          </a:p>
          <a:p>
            <a:pPr algn="r" eaLnBrk="1" hangingPunct="1">
              <a:spcBef>
                <a:spcPct val="0"/>
              </a:spcBef>
              <a:buFontTx/>
              <a:buNone/>
            </a:pPr>
            <a:r>
              <a:rPr lang="en-US" altLang="ja-JP" sz="900" b="0">
                <a:solidFill>
                  <a:srgbClr val="000000"/>
                </a:solidFill>
              </a:rPr>
              <a:t>4,550 (    14.8)</a:t>
            </a:r>
          </a:p>
          <a:p>
            <a:pPr algn="r" eaLnBrk="1" hangingPunct="1">
              <a:spcBef>
                <a:spcPct val="0"/>
              </a:spcBef>
              <a:buFontTx/>
              <a:buNone/>
            </a:pPr>
            <a:r>
              <a:rPr lang="en-US" altLang="ja-JP" sz="900" b="0">
                <a:solidFill>
                  <a:srgbClr val="000000"/>
                </a:solidFill>
              </a:rPr>
              <a:t>683 (</a:t>
            </a:r>
            <a:r>
              <a:rPr lang="ja-JP" altLang="en-US" sz="900" b="0">
                <a:solidFill>
                  <a:srgbClr val="000000"/>
                </a:solidFill>
              </a:rPr>
              <a:t>▲</a:t>
            </a:r>
            <a:r>
              <a:rPr lang="en-US" altLang="ja-JP" sz="900" b="0">
                <a:solidFill>
                  <a:srgbClr val="000000"/>
                </a:solidFill>
              </a:rPr>
              <a:t>  9.3)</a:t>
            </a:r>
          </a:p>
          <a:p>
            <a:pPr algn="r" eaLnBrk="1" hangingPunct="1">
              <a:spcBef>
                <a:spcPct val="0"/>
              </a:spcBef>
              <a:buFontTx/>
              <a:buNone/>
            </a:pPr>
            <a:r>
              <a:rPr lang="en-US" altLang="ja-JP" sz="900" b="0">
                <a:solidFill>
                  <a:srgbClr val="000000"/>
                </a:solidFill>
              </a:rPr>
              <a:t>488 (</a:t>
            </a:r>
            <a:r>
              <a:rPr lang="ja-JP" altLang="en-US" sz="900" b="0">
                <a:solidFill>
                  <a:srgbClr val="000000"/>
                </a:solidFill>
              </a:rPr>
              <a:t>▲</a:t>
            </a:r>
            <a:r>
              <a:rPr lang="en-US" altLang="ja-JP" sz="900" b="0">
                <a:solidFill>
                  <a:srgbClr val="000000"/>
                </a:solidFill>
              </a:rPr>
              <a:t>11.1)</a:t>
            </a:r>
          </a:p>
        </p:txBody>
      </p:sp>
      <p:sp>
        <p:nvSpPr>
          <p:cNvPr id="131114" name="テキスト ボックス 61"/>
          <p:cNvSpPr txBox="1">
            <a:spLocks noChangeArrowheads="1"/>
          </p:cNvSpPr>
          <p:nvPr/>
        </p:nvSpPr>
        <p:spPr bwMode="auto">
          <a:xfrm>
            <a:off x="8210550" y="3435350"/>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15" name="Text Box 57"/>
          <p:cNvSpPr txBox="1">
            <a:spLocks noChangeArrowheads="1"/>
          </p:cNvSpPr>
          <p:nvPr/>
        </p:nvSpPr>
        <p:spPr bwMode="auto">
          <a:xfrm>
            <a:off x="8185150" y="4346575"/>
            <a:ext cx="1592263"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木場所</a:t>
            </a:r>
            <a:r>
              <a:rPr lang="ja-JP" altLang="en-US" sz="900" b="0">
                <a:solidFill>
                  <a:srgbClr val="000000"/>
                </a:solidFill>
              </a:rPr>
              <a:t>　    </a:t>
            </a:r>
            <a:r>
              <a:rPr lang="en-US" altLang="ja-JP" sz="900" b="0" u="sng">
                <a:solidFill>
                  <a:srgbClr val="000000"/>
                </a:solidFill>
              </a:rPr>
              <a:t>1.23</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2,196 (</a:t>
            </a:r>
            <a:r>
              <a:rPr lang="ja-JP" altLang="en-US" sz="900" b="0">
                <a:solidFill>
                  <a:srgbClr val="000000"/>
                </a:solidFill>
              </a:rPr>
              <a:t>▲  </a:t>
            </a:r>
            <a:r>
              <a:rPr lang="en-US" altLang="ja-JP" sz="900" b="0">
                <a:solidFill>
                  <a:srgbClr val="000000"/>
                </a:solidFill>
              </a:rPr>
              <a:t>9.7)</a:t>
            </a:r>
          </a:p>
          <a:p>
            <a:pPr algn="r" eaLnBrk="1" hangingPunct="1">
              <a:spcBef>
                <a:spcPct val="0"/>
              </a:spcBef>
              <a:buFontTx/>
              <a:buNone/>
            </a:pPr>
            <a:r>
              <a:rPr lang="en-US" altLang="ja-JP" sz="900" b="0">
                <a:solidFill>
                  <a:srgbClr val="000000"/>
                </a:solidFill>
              </a:rPr>
              <a:t>5,486 (</a:t>
            </a:r>
            <a:r>
              <a:rPr lang="ja-JP" altLang="en-US" sz="900" b="0">
                <a:solidFill>
                  <a:srgbClr val="000000"/>
                </a:solidFill>
              </a:rPr>
              <a:t>▲  </a:t>
            </a:r>
            <a:r>
              <a:rPr lang="en-US" altLang="ja-JP" sz="900" b="0">
                <a:solidFill>
                  <a:srgbClr val="000000"/>
                </a:solidFill>
              </a:rPr>
              <a:t>5.0)</a:t>
            </a:r>
          </a:p>
          <a:p>
            <a:pPr algn="r" eaLnBrk="1" hangingPunct="1">
              <a:spcBef>
                <a:spcPct val="0"/>
              </a:spcBef>
              <a:buFontTx/>
              <a:buNone/>
            </a:pPr>
            <a:r>
              <a:rPr lang="en-US" altLang="ja-JP" sz="900" b="0">
                <a:solidFill>
                  <a:srgbClr val="000000"/>
                </a:solidFill>
              </a:rPr>
              <a:t>557 (</a:t>
            </a:r>
            <a:r>
              <a:rPr lang="ja-JP" altLang="en-US" sz="900" b="0">
                <a:solidFill>
                  <a:srgbClr val="000000"/>
                </a:solidFill>
              </a:rPr>
              <a:t>▲</a:t>
            </a:r>
            <a:r>
              <a:rPr lang="en-US" altLang="ja-JP" sz="900" b="0">
                <a:solidFill>
                  <a:srgbClr val="000000"/>
                </a:solidFill>
              </a:rPr>
              <a:t>16.9)</a:t>
            </a:r>
          </a:p>
          <a:p>
            <a:pPr algn="r" eaLnBrk="1" hangingPunct="1">
              <a:spcBef>
                <a:spcPct val="0"/>
              </a:spcBef>
              <a:buFontTx/>
              <a:buNone/>
            </a:pPr>
            <a:r>
              <a:rPr lang="en-US" altLang="ja-JP" sz="900" b="0">
                <a:solidFill>
                  <a:srgbClr val="000000"/>
                </a:solidFill>
              </a:rPr>
              <a:t>729 (</a:t>
            </a:r>
            <a:r>
              <a:rPr lang="ja-JP" altLang="en-US" sz="900" b="0">
                <a:solidFill>
                  <a:srgbClr val="000000"/>
                </a:solidFill>
              </a:rPr>
              <a:t>▲</a:t>
            </a:r>
            <a:r>
              <a:rPr lang="en-US" altLang="ja-JP" sz="900" b="0">
                <a:solidFill>
                  <a:srgbClr val="000000"/>
                </a:solidFill>
              </a:rPr>
              <a:t>12.3)</a:t>
            </a:r>
          </a:p>
        </p:txBody>
      </p:sp>
      <p:sp>
        <p:nvSpPr>
          <p:cNvPr id="131116" name="テキスト ボックス 63"/>
          <p:cNvSpPr txBox="1">
            <a:spLocks noChangeArrowheads="1"/>
          </p:cNvSpPr>
          <p:nvPr/>
        </p:nvSpPr>
        <p:spPr bwMode="auto">
          <a:xfrm>
            <a:off x="8218488" y="4632325"/>
            <a:ext cx="5857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17" name="Text Box 57"/>
          <p:cNvSpPr txBox="1">
            <a:spLocks noChangeArrowheads="1"/>
          </p:cNvSpPr>
          <p:nvPr/>
        </p:nvSpPr>
        <p:spPr bwMode="auto">
          <a:xfrm>
            <a:off x="177800" y="3627438"/>
            <a:ext cx="1590675"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八王子所</a:t>
            </a:r>
            <a:r>
              <a:rPr lang="ja-JP" altLang="en-US" sz="900" b="0">
                <a:solidFill>
                  <a:srgbClr val="000000"/>
                </a:solidFill>
              </a:rPr>
              <a:t>　    </a:t>
            </a:r>
            <a:r>
              <a:rPr lang="en-US" altLang="ja-JP" sz="900" b="0" u="sng">
                <a:solidFill>
                  <a:srgbClr val="000000"/>
                </a:solidFill>
              </a:rPr>
              <a:t>0.68</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2,182 (</a:t>
            </a:r>
            <a:r>
              <a:rPr lang="ja-JP" altLang="en-US" sz="900" b="0">
                <a:solidFill>
                  <a:srgbClr val="000000"/>
                </a:solidFill>
              </a:rPr>
              <a:t>▲</a:t>
            </a:r>
            <a:r>
              <a:rPr lang="en-US" altLang="ja-JP" sz="900" b="0">
                <a:solidFill>
                  <a:srgbClr val="000000"/>
                </a:solidFill>
              </a:rPr>
              <a:t>10.1)</a:t>
            </a:r>
          </a:p>
          <a:p>
            <a:pPr algn="r" eaLnBrk="1" hangingPunct="1">
              <a:spcBef>
                <a:spcPct val="0"/>
              </a:spcBef>
              <a:buFontTx/>
              <a:buNone/>
            </a:pPr>
            <a:r>
              <a:rPr lang="en-US" altLang="ja-JP" sz="900" b="0">
                <a:solidFill>
                  <a:srgbClr val="000000"/>
                </a:solidFill>
              </a:rPr>
              <a:t>2,402 (      8.6)</a:t>
            </a:r>
          </a:p>
          <a:p>
            <a:pPr algn="r" eaLnBrk="1" hangingPunct="1">
              <a:spcBef>
                <a:spcPct val="0"/>
              </a:spcBef>
              <a:buFontTx/>
              <a:buNone/>
            </a:pPr>
            <a:r>
              <a:rPr lang="en-US" altLang="ja-JP" sz="900" b="0">
                <a:solidFill>
                  <a:srgbClr val="000000"/>
                </a:solidFill>
              </a:rPr>
              <a:t>586 (</a:t>
            </a:r>
            <a:r>
              <a:rPr lang="ja-JP" altLang="en-US" sz="900" b="0">
                <a:solidFill>
                  <a:srgbClr val="000000"/>
                </a:solidFill>
              </a:rPr>
              <a:t>▲</a:t>
            </a:r>
            <a:r>
              <a:rPr lang="en-US" altLang="ja-JP" sz="900" b="0">
                <a:solidFill>
                  <a:srgbClr val="000000"/>
                </a:solidFill>
              </a:rPr>
              <a:t>  3.9)</a:t>
            </a:r>
          </a:p>
          <a:p>
            <a:pPr algn="r" eaLnBrk="1" hangingPunct="1">
              <a:spcBef>
                <a:spcPct val="0"/>
              </a:spcBef>
              <a:buFontTx/>
              <a:buNone/>
            </a:pPr>
            <a:r>
              <a:rPr lang="en-US" altLang="ja-JP" sz="900" b="0">
                <a:solidFill>
                  <a:srgbClr val="000000"/>
                </a:solidFill>
              </a:rPr>
              <a:t>462 (</a:t>
            </a:r>
            <a:r>
              <a:rPr lang="ja-JP" altLang="en-US" sz="900" b="0">
                <a:solidFill>
                  <a:srgbClr val="000000"/>
                </a:solidFill>
              </a:rPr>
              <a:t>▲</a:t>
            </a:r>
            <a:r>
              <a:rPr lang="en-US" altLang="ja-JP" sz="900" b="0">
                <a:solidFill>
                  <a:srgbClr val="000000"/>
                </a:solidFill>
              </a:rPr>
              <a:t>  2.5)</a:t>
            </a:r>
          </a:p>
        </p:txBody>
      </p:sp>
      <p:sp>
        <p:nvSpPr>
          <p:cNvPr id="131118" name="テキスト ボックス 65"/>
          <p:cNvSpPr txBox="1">
            <a:spLocks noChangeArrowheads="1"/>
          </p:cNvSpPr>
          <p:nvPr/>
        </p:nvSpPr>
        <p:spPr bwMode="auto">
          <a:xfrm>
            <a:off x="209550" y="3913188"/>
            <a:ext cx="5857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19" name="Text Box 57"/>
          <p:cNvSpPr txBox="1">
            <a:spLocks noChangeArrowheads="1"/>
          </p:cNvSpPr>
          <p:nvPr/>
        </p:nvSpPr>
        <p:spPr bwMode="auto">
          <a:xfrm>
            <a:off x="177800" y="2636838"/>
            <a:ext cx="1592263"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立川所</a:t>
            </a:r>
            <a:r>
              <a:rPr lang="ja-JP" altLang="en-US" sz="900" b="0">
                <a:solidFill>
                  <a:srgbClr val="000000"/>
                </a:solidFill>
              </a:rPr>
              <a:t>　    </a:t>
            </a:r>
            <a:r>
              <a:rPr lang="en-US" altLang="ja-JP" sz="900" b="0" u="sng">
                <a:solidFill>
                  <a:srgbClr val="000000"/>
                </a:solidFill>
              </a:rPr>
              <a:t>0.78</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3,059 (</a:t>
            </a:r>
            <a:r>
              <a:rPr lang="ja-JP" altLang="en-US" sz="900" b="0">
                <a:solidFill>
                  <a:srgbClr val="000000"/>
                </a:solidFill>
              </a:rPr>
              <a:t>▲</a:t>
            </a:r>
            <a:r>
              <a:rPr lang="en-US" altLang="ja-JP" sz="900" b="0">
                <a:solidFill>
                  <a:srgbClr val="000000"/>
                </a:solidFill>
              </a:rPr>
              <a:t>15.1)</a:t>
            </a:r>
          </a:p>
          <a:p>
            <a:pPr algn="r" eaLnBrk="1" hangingPunct="1">
              <a:spcBef>
                <a:spcPct val="0"/>
              </a:spcBef>
              <a:buFontTx/>
              <a:buNone/>
            </a:pPr>
            <a:r>
              <a:rPr lang="en-US" altLang="ja-JP" sz="900" b="0">
                <a:solidFill>
                  <a:srgbClr val="000000"/>
                </a:solidFill>
              </a:rPr>
              <a:t>4,341 (</a:t>
            </a:r>
            <a:r>
              <a:rPr lang="ja-JP" altLang="en-US" sz="900" b="0">
                <a:solidFill>
                  <a:srgbClr val="000000"/>
                </a:solidFill>
              </a:rPr>
              <a:t>▲  </a:t>
            </a:r>
            <a:r>
              <a:rPr lang="en-US" altLang="ja-JP" sz="900" b="0">
                <a:solidFill>
                  <a:srgbClr val="000000"/>
                </a:solidFill>
              </a:rPr>
              <a:t>0.5)</a:t>
            </a:r>
          </a:p>
          <a:p>
            <a:pPr algn="r" eaLnBrk="1" hangingPunct="1">
              <a:spcBef>
                <a:spcPct val="0"/>
              </a:spcBef>
              <a:buFontTx/>
              <a:buNone/>
            </a:pPr>
            <a:r>
              <a:rPr lang="en-US" altLang="ja-JP" sz="900" b="0">
                <a:solidFill>
                  <a:srgbClr val="000000"/>
                </a:solidFill>
              </a:rPr>
              <a:t>828 (</a:t>
            </a:r>
            <a:r>
              <a:rPr lang="ja-JP" altLang="en-US" sz="900" b="0">
                <a:solidFill>
                  <a:srgbClr val="000000"/>
                </a:solidFill>
              </a:rPr>
              <a:t>▲  </a:t>
            </a:r>
            <a:r>
              <a:rPr lang="en-US" altLang="ja-JP" sz="900" b="0">
                <a:solidFill>
                  <a:srgbClr val="000000"/>
                </a:solidFill>
              </a:rPr>
              <a:t>3.4)</a:t>
            </a:r>
          </a:p>
          <a:p>
            <a:pPr algn="r" eaLnBrk="1" hangingPunct="1">
              <a:spcBef>
                <a:spcPct val="0"/>
              </a:spcBef>
              <a:buFontTx/>
              <a:buNone/>
            </a:pPr>
            <a:r>
              <a:rPr lang="en-US" altLang="ja-JP" sz="900" b="0">
                <a:solidFill>
                  <a:srgbClr val="000000"/>
                </a:solidFill>
              </a:rPr>
              <a:t>545 (</a:t>
            </a:r>
            <a:r>
              <a:rPr lang="ja-JP" altLang="en-US" sz="900" b="0">
                <a:solidFill>
                  <a:srgbClr val="000000"/>
                </a:solidFill>
              </a:rPr>
              <a:t>▲</a:t>
            </a:r>
            <a:r>
              <a:rPr lang="en-US" altLang="ja-JP" sz="900" b="0">
                <a:solidFill>
                  <a:srgbClr val="000000"/>
                </a:solidFill>
              </a:rPr>
              <a:t>13.5)</a:t>
            </a:r>
          </a:p>
        </p:txBody>
      </p:sp>
      <p:sp>
        <p:nvSpPr>
          <p:cNvPr id="131120" name="テキスト ボックス 67"/>
          <p:cNvSpPr txBox="1">
            <a:spLocks noChangeArrowheads="1"/>
          </p:cNvSpPr>
          <p:nvPr/>
        </p:nvSpPr>
        <p:spPr bwMode="auto">
          <a:xfrm>
            <a:off x="211138" y="2922588"/>
            <a:ext cx="587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21" name="Text Box 57"/>
          <p:cNvSpPr txBox="1">
            <a:spLocks noChangeArrowheads="1"/>
          </p:cNvSpPr>
          <p:nvPr/>
        </p:nvSpPr>
        <p:spPr bwMode="auto">
          <a:xfrm>
            <a:off x="169863" y="1644650"/>
            <a:ext cx="1590675"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青梅所</a:t>
            </a:r>
            <a:r>
              <a:rPr lang="ja-JP" altLang="en-US" sz="900" b="0">
                <a:solidFill>
                  <a:srgbClr val="000000"/>
                </a:solidFill>
              </a:rPr>
              <a:t>　    </a:t>
            </a:r>
            <a:r>
              <a:rPr lang="en-US" altLang="ja-JP" sz="900" b="0" u="sng">
                <a:solidFill>
                  <a:srgbClr val="000000"/>
                </a:solidFill>
              </a:rPr>
              <a:t>0.92</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1,112 (</a:t>
            </a:r>
            <a:r>
              <a:rPr lang="ja-JP" altLang="en-US" sz="900" b="0">
                <a:solidFill>
                  <a:srgbClr val="000000"/>
                </a:solidFill>
              </a:rPr>
              <a:t>▲</a:t>
            </a:r>
            <a:r>
              <a:rPr lang="en-US" altLang="ja-JP" sz="900" b="0">
                <a:solidFill>
                  <a:srgbClr val="000000"/>
                </a:solidFill>
              </a:rPr>
              <a:t>15.4)</a:t>
            </a:r>
          </a:p>
          <a:p>
            <a:pPr algn="r" eaLnBrk="1" hangingPunct="1">
              <a:spcBef>
                <a:spcPct val="0"/>
              </a:spcBef>
              <a:buFontTx/>
              <a:buNone/>
            </a:pPr>
            <a:r>
              <a:rPr lang="en-US" altLang="ja-JP" sz="900" b="0">
                <a:solidFill>
                  <a:srgbClr val="000000"/>
                </a:solidFill>
              </a:rPr>
              <a:t>1,637 (      6.5)</a:t>
            </a:r>
          </a:p>
          <a:p>
            <a:pPr algn="r" eaLnBrk="1" hangingPunct="1">
              <a:spcBef>
                <a:spcPct val="0"/>
              </a:spcBef>
              <a:buFontTx/>
              <a:buNone/>
            </a:pPr>
            <a:r>
              <a:rPr lang="en-US" altLang="ja-JP" sz="900" b="0">
                <a:solidFill>
                  <a:srgbClr val="000000"/>
                </a:solidFill>
              </a:rPr>
              <a:t>343 (</a:t>
            </a:r>
            <a:r>
              <a:rPr lang="ja-JP" altLang="en-US" sz="900" b="0">
                <a:solidFill>
                  <a:srgbClr val="000000"/>
                </a:solidFill>
              </a:rPr>
              <a:t>▲</a:t>
            </a:r>
            <a:r>
              <a:rPr lang="en-US" altLang="ja-JP" sz="900" b="0">
                <a:solidFill>
                  <a:srgbClr val="000000"/>
                </a:solidFill>
              </a:rPr>
              <a:t>  6.3)</a:t>
            </a:r>
          </a:p>
          <a:p>
            <a:pPr algn="r" eaLnBrk="1" hangingPunct="1">
              <a:spcBef>
                <a:spcPct val="0"/>
              </a:spcBef>
              <a:buFontTx/>
              <a:buNone/>
            </a:pPr>
            <a:r>
              <a:rPr lang="en-US" altLang="ja-JP" sz="900" b="0">
                <a:solidFill>
                  <a:srgbClr val="000000"/>
                </a:solidFill>
              </a:rPr>
              <a:t>285 (</a:t>
            </a:r>
            <a:r>
              <a:rPr lang="ja-JP" altLang="en-US" sz="900" b="0">
                <a:solidFill>
                  <a:srgbClr val="000000"/>
                </a:solidFill>
              </a:rPr>
              <a:t>▲  </a:t>
            </a:r>
            <a:r>
              <a:rPr lang="en-US" altLang="ja-JP" sz="900" b="0">
                <a:solidFill>
                  <a:srgbClr val="000000"/>
                </a:solidFill>
              </a:rPr>
              <a:t>4.4)</a:t>
            </a:r>
          </a:p>
        </p:txBody>
      </p:sp>
      <p:sp>
        <p:nvSpPr>
          <p:cNvPr id="131122" name="テキスト ボックス 69"/>
          <p:cNvSpPr txBox="1">
            <a:spLocks noChangeArrowheads="1"/>
          </p:cNvSpPr>
          <p:nvPr/>
        </p:nvSpPr>
        <p:spPr bwMode="auto">
          <a:xfrm>
            <a:off x="203200" y="1930400"/>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23" name="Text Box 57"/>
          <p:cNvSpPr txBox="1">
            <a:spLocks noChangeArrowheads="1"/>
          </p:cNvSpPr>
          <p:nvPr/>
        </p:nvSpPr>
        <p:spPr bwMode="auto">
          <a:xfrm>
            <a:off x="1520825" y="525463"/>
            <a:ext cx="1592263"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三鷹所</a:t>
            </a:r>
            <a:r>
              <a:rPr lang="ja-JP" altLang="en-US" sz="900" b="0">
                <a:solidFill>
                  <a:srgbClr val="000000"/>
                </a:solidFill>
              </a:rPr>
              <a:t>　    </a:t>
            </a:r>
            <a:r>
              <a:rPr lang="en-US" altLang="ja-JP" sz="900" b="0" u="sng">
                <a:solidFill>
                  <a:srgbClr val="000000"/>
                </a:solidFill>
              </a:rPr>
              <a:t>1.99</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1,830 (</a:t>
            </a:r>
            <a:r>
              <a:rPr lang="ja-JP" altLang="en-US" sz="900" b="0">
                <a:solidFill>
                  <a:srgbClr val="000000"/>
                </a:solidFill>
              </a:rPr>
              <a:t>▲</a:t>
            </a:r>
            <a:r>
              <a:rPr lang="en-US" altLang="ja-JP" sz="900" b="0">
                <a:solidFill>
                  <a:srgbClr val="000000"/>
                </a:solidFill>
              </a:rPr>
              <a:t>11.6)</a:t>
            </a:r>
          </a:p>
          <a:p>
            <a:pPr algn="r" eaLnBrk="1" hangingPunct="1">
              <a:spcBef>
                <a:spcPct val="0"/>
              </a:spcBef>
              <a:buFontTx/>
              <a:buNone/>
            </a:pPr>
            <a:r>
              <a:rPr lang="en-US" altLang="ja-JP" sz="900" b="0">
                <a:solidFill>
                  <a:srgbClr val="000000"/>
                </a:solidFill>
              </a:rPr>
              <a:t>5,574 (   34.2)</a:t>
            </a:r>
          </a:p>
          <a:p>
            <a:pPr algn="r" eaLnBrk="1" hangingPunct="1">
              <a:spcBef>
                <a:spcPct val="0"/>
              </a:spcBef>
              <a:buFontTx/>
              <a:buNone/>
            </a:pPr>
            <a:r>
              <a:rPr lang="en-US" altLang="ja-JP" sz="900" b="0">
                <a:solidFill>
                  <a:srgbClr val="000000"/>
                </a:solidFill>
              </a:rPr>
              <a:t>490 (</a:t>
            </a:r>
            <a:r>
              <a:rPr lang="ja-JP" altLang="en-US" sz="900" b="0">
                <a:solidFill>
                  <a:srgbClr val="000000"/>
                </a:solidFill>
              </a:rPr>
              <a:t>▲ </a:t>
            </a:r>
            <a:r>
              <a:rPr lang="en-US" altLang="ja-JP" sz="900" b="0">
                <a:solidFill>
                  <a:srgbClr val="000000"/>
                </a:solidFill>
              </a:rPr>
              <a:t>2.6)</a:t>
            </a:r>
          </a:p>
          <a:p>
            <a:pPr algn="r" eaLnBrk="1" hangingPunct="1">
              <a:spcBef>
                <a:spcPct val="0"/>
              </a:spcBef>
              <a:buFontTx/>
              <a:buNone/>
            </a:pPr>
            <a:r>
              <a:rPr lang="en-US" altLang="ja-JP" sz="900" b="0">
                <a:solidFill>
                  <a:srgbClr val="000000"/>
                </a:solidFill>
              </a:rPr>
              <a:t>347 (</a:t>
            </a:r>
            <a:r>
              <a:rPr lang="ja-JP" altLang="en-US" sz="900" b="0">
                <a:solidFill>
                  <a:srgbClr val="000000"/>
                </a:solidFill>
              </a:rPr>
              <a:t>▲ </a:t>
            </a:r>
            <a:r>
              <a:rPr lang="en-US" altLang="ja-JP" sz="900" b="0">
                <a:solidFill>
                  <a:srgbClr val="000000"/>
                </a:solidFill>
              </a:rPr>
              <a:t>6.0)</a:t>
            </a:r>
          </a:p>
        </p:txBody>
      </p:sp>
      <p:sp>
        <p:nvSpPr>
          <p:cNvPr id="131124" name="テキスト ボックス 71"/>
          <p:cNvSpPr txBox="1">
            <a:spLocks noChangeArrowheads="1"/>
          </p:cNvSpPr>
          <p:nvPr/>
        </p:nvSpPr>
        <p:spPr bwMode="auto">
          <a:xfrm>
            <a:off x="1554163" y="811213"/>
            <a:ext cx="587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25" name="Text Box 57"/>
          <p:cNvSpPr txBox="1">
            <a:spLocks noChangeArrowheads="1"/>
          </p:cNvSpPr>
          <p:nvPr/>
        </p:nvSpPr>
        <p:spPr bwMode="auto">
          <a:xfrm>
            <a:off x="1571625" y="5668963"/>
            <a:ext cx="1592263" cy="906462"/>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町田所</a:t>
            </a:r>
            <a:r>
              <a:rPr lang="ja-JP" altLang="en-US" sz="900" b="0">
                <a:solidFill>
                  <a:srgbClr val="000000"/>
                </a:solidFill>
              </a:rPr>
              <a:t>　    </a:t>
            </a:r>
            <a:r>
              <a:rPr lang="en-US" altLang="ja-JP" sz="900" b="0" u="sng">
                <a:solidFill>
                  <a:srgbClr val="000000"/>
                </a:solidFill>
              </a:rPr>
              <a:t>0.74</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1,253 (</a:t>
            </a:r>
            <a:r>
              <a:rPr lang="ja-JP" altLang="en-US" sz="900" b="0">
                <a:solidFill>
                  <a:srgbClr val="000000"/>
                </a:solidFill>
              </a:rPr>
              <a:t>▲  </a:t>
            </a:r>
            <a:r>
              <a:rPr lang="en-US" altLang="ja-JP" sz="900" b="0">
                <a:solidFill>
                  <a:srgbClr val="000000"/>
                </a:solidFill>
              </a:rPr>
              <a:t>9.1)</a:t>
            </a:r>
          </a:p>
          <a:p>
            <a:pPr algn="r" eaLnBrk="1" hangingPunct="1">
              <a:spcBef>
                <a:spcPct val="0"/>
              </a:spcBef>
              <a:buFontTx/>
              <a:buNone/>
            </a:pPr>
            <a:r>
              <a:rPr lang="en-US" altLang="ja-JP" sz="900" b="0">
                <a:solidFill>
                  <a:srgbClr val="000000"/>
                </a:solidFill>
              </a:rPr>
              <a:t>1,719 (</a:t>
            </a:r>
            <a:r>
              <a:rPr lang="ja-JP" altLang="en-US" sz="900" b="0">
                <a:solidFill>
                  <a:srgbClr val="000000"/>
                </a:solidFill>
              </a:rPr>
              <a:t>▲  </a:t>
            </a:r>
            <a:r>
              <a:rPr lang="en-US" altLang="ja-JP" sz="900" b="0">
                <a:solidFill>
                  <a:srgbClr val="000000"/>
                </a:solidFill>
              </a:rPr>
              <a:t>3.5)</a:t>
            </a:r>
          </a:p>
          <a:p>
            <a:pPr algn="r" eaLnBrk="1" hangingPunct="1">
              <a:spcBef>
                <a:spcPct val="0"/>
              </a:spcBef>
              <a:buFontTx/>
              <a:buNone/>
            </a:pPr>
            <a:r>
              <a:rPr lang="en-US" altLang="ja-JP" sz="900" b="0">
                <a:solidFill>
                  <a:srgbClr val="000000"/>
                </a:solidFill>
              </a:rPr>
              <a:t>300 (</a:t>
            </a:r>
            <a:r>
              <a:rPr lang="ja-JP" altLang="en-US" sz="900" b="0">
                <a:solidFill>
                  <a:srgbClr val="000000"/>
                </a:solidFill>
              </a:rPr>
              <a:t>▲</a:t>
            </a:r>
            <a:r>
              <a:rPr lang="en-US" altLang="ja-JP" sz="900" b="0">
                <a:solidFill>
                  <a:srgbClr val="000000"/>
                </a:solidFill>
              </a:rPr>
              <a:t>22.7)</a:t>
            </a:r>
          </a:p>
          <a:p>
            <a:pPr algn="r" eaLnBrk="1" hangingPunct="1">
              <a:spcBef>
                <a:spcPct val="0"/>
              </a:spcBef>
              <a:buFontTx/>
              <a:buNone/>
            </a:pPr>
            <a:r>
              <a:rPr lang="en-US" altLang="ja-JP" sz="900" b="0">
                <a:solidFill>
                  <a:srgbClr val="000000"/>
                </a:solidFill>
              </a:rPr>
              <a:t>169 (</a:t>
            </a:r>
            <a:r>
              <a:rPr lang="ja-JP" altLang="en-US" sz="900" b="0">
                <a:solidFill>
                  <a:srgbClr val="000000"/>
                </a:solidFill>
              </a:rPr>
              <a:t>▲</a:t>
            </a:r>
            <a:r>
              <a:rPr lang="en-US" altLang="ja-JP" sz="900" b="0">
                <a:solidFill>
                  <a:srgbClr val="000000"/>
                </a:solidFill>
              </a:rPr>
              <a:t>17.2)</a:t>
            </a:r>
          </a:p>
        </p:txBody>
      </p:sp>
      <p:sp>
        <p:nvSpPr>
          <p:cNvPr id="131126" name="テキスト ボックス 73"/>
          <p:cNvSpPr txBox="1">
            <a:spLocks noChangeArrowheads="1"/>
          </p:cNvSpPr>
          <p:nvPr/>
        </p:nvSpPr>
        <p:spPr bwMode="auto">
          <a:xfrm>
            <a:off x="1606550" y="5954713"/>
            <a:ext cx="584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sp>
        <p:nvSpPr>
          <p:cNvPr id="131127" name="Text Box 57"/>
          <p:cNvSpPr txBox="1">
            <a:spLocks noChangeArrowheads="1"/>
          </p:cNvSpPr>
          <p:nvPr/>
        </p:nvSpPr>
        <p:spPr bwMode="auto">
          <a:xfrm>
            <a:off x="177800" y="4622800"/>
            <a:ext cx="1592263" cy="906463"/>
          </a:xfrm>
          <a:prstGeom prst="rect">
            <a:avLst/>
          </a:prstGeom>
          <a:solidFill>
            <a:schemeClr val="bg1"/>
          </a:solidFill>
          <a:ln w="9525">
            <a:solidFill>
              <a:schemeClr val="tx1"/>
            </a:solidFill>
            <a:miter lim="800000"/>
            <a:headEnd/>
            <a:tailEnd/>
          </a:ln>
        </p:spPr>
        <p:txBody>
          <a:bodyPr lIns="86237" tIns="33328" rIns="86237" bIns="44843">
            <a:spAutoFit/>
          </a:bodyPr>
          <a:lstStyle>
            <a:lvl1pPr defTabSz="946150"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46150"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46150"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46150"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4615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a:solidFill>
                  <a:srgbClr val="000000"/>
                </a:solidFill>
              </a:rPr>
              <a:t>府中所</a:t>
            </a:r>
            <a:r>
              <a:rPr lang="ja-JP" altLang="en-US" sz="900" b="0">
                <a:solidFill>
                  <a:srgbClr val="000000"/>
                </a:solidFill>
              </a:rPr>
              <a:t>　    </a:t>
            </a:r>
            <a:r>
              <a:rPr lang="en-US" altLang="ja-JP" sz="900" b="0" u="sng">
                <a:solidFill>
                  <a:srgbClr val="000000"/>
                </a:solidFill>
              </a:rPr>
              <a:t>1.21</a:t>
            </a:r>
            <a:r>
              <a:rPr lang="ja-JP" altLang="en-US" sz="900" b="0" u="sng">
                <a:solidFill>
                  <a:srgbClr val="000000"/>
                </a:solidFill>
              </a:rPr>
              <a:t>倍</a:t>
            </a:r>
          </a:p>
          <a:p>
            <a:pPr algn="l" eaLnBrk="1" hangingPunct="1">
              <a:spcBef>
                <a:spcPct val="0"/>
              </a:spcBef>
              <a:buFontTx/>
              <a:buNone/>
            </a:pPr>
            <a:r>
              <a:rPr lang="ja-JP" altLang="en-US" sz="900" b="0">
                <a:solidFill>
                  <a:srgbClr val="000000"/>
                </a:solidFill>
              </a:rPr>
              <a:t>（新規）</a:t>
            </a:r>
          </a:p>
          <a:p>
            <a:pPr algn="r" eaLnBrk="1" hangingPunct="1">
              <a:spcBef>
                <a:spcPct val="0"/>
              </a:spcBef>
              <a:buFontTx/>
              <a:buNone/>
            </a:pPr>
            <a:r>
              <a:rPr lang="en-US" altLang="ja-JP" sz="900" b="0">
                <a:solidFill>
                  <a:srgbClr val="000000"/>
                </a:solidFill>
              </a:rPr>
              <a:t>2,314 (</a:t>
            </a:r>
            <a:r>
              <a:rPr lang="ja-JP" altLang="en-US" sz="900" b="0">
                <a:solidFill>
                  <a:srgbClr val="000000"/>
                </a:solidFill>
              </a:rPr>
              <a:t>▲</a:t>
            </a:r>
            <a:r>
              <a:rPr lang="en-US" altLang="ja-JP" sz="900" b="0">
                <a:solidFill>
                  <a:srgbClr val="000000"/>
                </a:solidFill>
              </a:rPr>
              <a:t>10.0)</a:t>
            </a:r>
          </a:p>
          <a:p>
            <a:pPr algn="r" eaLnBrk="1" hangingPunct="1">
              <a:spcBef>
                <a:spcPct val="0"/>
              </a:spcBef>
              <a:buFontTx/>
              <a:buNone/>
            </a:pPr>
            <a:r>
              <a:rPr lang="en-US" altLang="ja-JP" sz="900" b="0">
                <a:solidFill>
                  <a:srgbClr val="000000"/>
                </a:solidFill>
              </a:rPr>
              <a:t>4,461 (    19.7)</a:t>
            </a:r>
          </a:p>
          <a:p>
            <a:pPr algn="r" eaLnBrk="1" hangingPunct="1">
              <a:spcBef>
                <a:spcPct val="0"/>
              </a:spcBef>
              <a:buFontTx/>
              <a:buNone/>
            </a:pPr>
            <a:r>
              <a:rPr lang="en-US" altLang="ja-JP" sz="900" b="0">
                <a:solidFill>
                  <a:srgbClr val="000000"/>
                </a:solidFill>
              </a:rPr>
              <a:t>547 (</a:t>
            </a:r>
            <a:r>
              <a:rPr lang="ja-JP" altLang="en-US" sz="900" b="0">
                <a:solidFill>
                  <a:srgbClr val="000000"/>
                </a:solidFill>
              </a:rPr>
              <a:t>▲  </a:t>
            </a:r>
            <a:r>
              <a:rPr lang="en-US" altLang="ja-JP" sz="900" b="0">
                <a:solidFill>
                  <a:srgbClr val="000000"/>
                </a:solidFill>
              </a:rPr>
              <a:t>6.5)</a:t>
            </a:r>
          </a:p>
          <a:p>
            <a:pPr algn="r" eaLnBrk="1" hangingPunct="1">
              <a:spcBef>
                <a:spcPct val="0"/>
              </a:spcBef>
              <a:buFontTx/>
              <a:buNone/>
            </a:pPr>
            <a:r>
              <a:rPr lang="en-US" altLang="ja-JP" sz="900" b="0">
                <a:solidFill>
                  <a:srgbClr val="000000"/>
                </a:solidFill>
              </a:rPr>
              <a:t>442 (</a:t>
            </a:r>
            <a:r>
              <a:rPr lang="ja-JP" altLang="en-US" sz="900" b="0">
                <a:solidFill>
                  <a:srgbClr val="000000"/>
                </a:solidFill>
              </a:rPr>
              <a:t>▲</a:t>
            </a:r>
            <a:r>
              <a:rPr lang="en-US" altLang="ja-JP" sz="900" b="0">
                <a:solidFill>
                  <a:srgbClr val="000000"/>
                </a:solidFill>
              </a:rPr>
              <a:t>  7.5)</a:t>
            </a:r>
          </a:p>
        </p:txBody>
      </p:sp>
      <p:sp>
        <p:nvSpPr>
          <p:cNvPr id="131128" name="テキスト ボックス 75"/>
          <p:cNvSpPr txBox="1">
            <a:spLocks noChangeArrowheads="1"/>
          </p:cNvSpPr>
          <p:nvPr/>
        </p:nvSpPr>
        <p:spPr bwMode="auto">
          <a:xfrm>
            <a:off x="211138" y="4908550"/>
            <a:ext cx="5857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4" tIns="42327" rIns="84654" bIns="42327">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900" b="0">
                <a:solidFill>
                  <a:srgbClr val="000000"/>
                </a:solidFill>
              </a:rPr>
              <a:t>求職数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求人数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就職数</a:t>
            </a:r>
            <a:endParaRPr lang="en-US" altLang="ja-JP" sz="900" b="0">
              <a:solidFill>
                <a:srgbClr val="000000"/>
              </a:solidFill>
            </a:endParaRPr>
          </a:p>
          <a:p>
            <a:pPr algn="l" eaLnBrk="1" hangingPunct="1">
              <a:spcBef>
                <a:spcPct val="0"/>
              </a:spcBef>
              <a:buFontTx/>
              <a:buNone/>
            </a:pPr>
            <a:r>
              <a:rPr lang="ja-JP" altLang="en-US" sz="900" b="0">
                <a:solidFill>
                  <a:srgbClr val="000000"/>
                </a:solidFill>
              </a:rPr>
              <a:t>充足数</a:t>
            </a:r>
          </a:p>
        </p:txBody>
      </p:sp>
      <p:grpSp>
        <p:nvGrpSpPr>
          <p:cNvPr id="131130" name="Group 194"/>
          <p:cNvGrpSpPr>
            <a:grpSpLocks/>
          </p:cNvGrpSpPr>
          <p:nvPr/>
        </p:nvGrpSpPr>
        <p:grpSpPr bwMode="auto">
          <a:xfrm>
            <a:off x="0" y="0"/>
            <a:ext cx="9802813" cy="284163"/>
            <a:chOff x="-6" y="96"/>
            <a:chExt cx="5701" cy="179"/>
          </a:xfrm>
        </p:grpSpPr>
        <p:sp>
          <p:nvSpPr>
            <p:cNvPr id="131133"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1134"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1135"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sp>
        <p:nvSpPr>
          <p:cNvPr id="60" name="Rectangle 2"/>
          <p:cNvSpPr txBox="1">
            <a:spLocks noChangeArrowheads="1"/>
          </p:cNvSpPr>
          <p:nvPr/>
        </p:nvSpPr>
        <p:spPr bwMode="auto">
          <a:xfrm>
            <a:off x="0" y="76200"/>
            <a:ext cx="9906000" cy="396875"/>
          </a:xfrm>
          <a:prstGeom prst="rect">
            <a:avLst/>
          </a:prstGeom>
          <a:noFill/>
          <a:ln>
            <a:noFill/>
          </a:ln>
          <a:extLst/>
        </p:spPr>
        <p:txBody>
          <a:bodyPr lIns="87627" tIns="43814" rIns="87627" bIns="43814" anchor="ctr"/>
          <a:lstStyle>
            <a:lvl1pPr algn="ctr" defTabSz="876040" rtl="0" eaLnBrk="0" fontAlgn="base" hangingPunct="0">
              <a:spcBef>
                <a:spcPct val="0"/>
              </a:spcBef>
              <a:spcAft>
                <a:spcPct val="0"/>
              </a:spcAft>
              <a:defRPr kumimoji="1" sz="4300">
                <a:solidFill>
                  <a:schemeClr val="tx2"/>
                </a:solidFill>
                <a:latin typeface="+mj-lt"/>
                <a:ea typeface="+mj-ea"/>
                <a:cs typeface="+mj-cs"/>
              </a:defRPr>
            </a:lvl1pPr>
            <a:lvl2pPr algn="ctr" defTabSz="876040" rtl="0" eaLnBrk="0" fontAlgn="base" hangingPunct="0">
              <a:spcBef>
                <a:spcPct val="0"/>
              </a:spcBef>
              <a:spcAft>
                <a:spcPct val="0"/>
              </a:spcAft>
              <a:defRPr kumimoji="1" sz="4300">
                <a:solidFill>
                  <a:schemeClr val="tx2"/>
                </a:solidFill>
                <a:latin typeface="Arial" charset="0"/>
                <a:ea typeface="ＭＳ Ｐゴシック" pitchFamily="50" charset="-128"/>
              </a:defRPr>
            </a:lvl2pPr>
            <a:lvl3pPr algn="ctr" defTabSz="876040" rtl="0" eaLnBrk="0" fontAlgn="base" hangingPunct="0">
              <a:spcBef>
                <a:spcPct val="0"/>
              </a:spcBef>
              <a:spcAft>
                <a:spcPct val="0"/>
              </a:spcAft>
              <a:defRPr kumimoji="1" sz="4300">
                <a:solidFill>
                  <a:schemeClr val="tx2"/>
                </a:solidFill>
                <a:latin typeface="Arial" charset="0"/>
                <a:ea typeface="ＭＳ Ｐゴシック" pitchFamily="50" charset="-128"/>
              </a:defRPr>
            </a:lvl3pPr>
            <a:lvl4pPr algn="ctr" defTabSz="876040" rtl="0" eaLnBrk="0" fontAlgn="base" hangingPunct="0">
              <a:spcBef>
                <a:spcPct val="0"/>
              </a:spcBef>
              <a:spcAft>
                <a:spcPct val="0"/>
              </a:spcAft>
              <a:defRPr kumimoji="1" sz="4300">
                <a:solidFill>
                  <a:schemeClr val="tx2"/>
                </a:solidFill>
                <a:latin typeface="Arial" charset="0"/>
                <a:ea typeface="ＭＳ Ｐゴシック" pitchFamily="50" charset="-128"/>
              </a:defRPr>
            </a:lvl4pPr>
            <a:lvl5pPr algn="ctr" defTabSz="876040" rtl="0" eaLnBrk="0" fontAlgn="base" hangingPunct="0">
              <a:spcBef>
                <a:spcPct val="0"/>
              </a:spcBef>
              <a:spcAft>
                <a:spcPct val="0"/>
              </a:spcAft>
              <a:defRPr kumimoji="1" sz="4300">
                <a:solidFill>
                  <a:schemeClr val="tx2"/>
                </a:solidFill>
                <a:latin typeface="Arial" charset="0"/>
                <a:ea typeface="ＭＳ Ｐゴシック" pitchFamily="50" charset="-128"/>
              </a:defRPr>
            </a:lvl5pPr>
            <a:lvl6pPr marL="423321" algn="ctr" defTabSz="876040" rtl="0" fontAlgn="base">
              <a:spcBef>
                <a:spcPct val="0"/>
              </a:spcBef>
              <a:spcAft>
                <a:spcPct val="0"/>
              </a:spcAft>
              <a:defRPr kumimoji="1" sz="4300">
                <a:solidFill>
                  <a:schemeClr val="tx2"/>
                </a:solidFill>
                <a:latin typeface="Arial" charset="0"/>
                <a:ea typeface="ＭＳ Ｐゴシック" pitchFamily="50" charset="-128"/>
              </a:defRPr>
            </a:lvl6pPr>
            <a:lvl7pPr marL="846643" algn="ctr" defTabSz="876040" rtl="0" fontAlgn="base">
              <a:spcBef>
                <a:spcPct val="0"/>
              </a:spcBef>
              <a:spcAft>
                <a:spcPct val="0"/>
              </a:spcAft>
              <a:defRPr kumimoji="1" sz="4300">
                <a:solidFill>
                  <a:schemeClr val="tx2"/>
                </a:solidFill>
                <a:latin typeface="Arial" charset="0"/>
                <a:ea typeface="ＭＳ Ｐゴシック" pitchFamily="50" charset="-128"/>
              </a:defRPr>
            </a:lvl7pPr>
            <a:lvl8pPr marL="1269964" algn="ctr" defTabSz="876040" rtl="0" fontAlgn="base">
              <a:spcBef>
                <a:spcPct val="0"/>
              </a:spcBef>
              <a:spcAft>
                <a:spcPct val="0"/>
              </a:spcAft>
              <a:defRPr kumimoji="1" sz="4300">
                <a:solidFill>
                  <a:schemeClr val="tx2"/>
                </a:solidFill>
                <a:latin typeface="Arial" charset="0"/>
                <a:ea typeface="ＭＳ Ｐゴシック" pitchFamily="50" charset="-128"/>
              </a:defRPr>
            </a:lvl8pPr>
            <a:lvl9pPr marL="1693286" algn="ctr" defTabSz="876040" rtl="0" fontAlgn="base">
              <a:spcBef>
                <a:spcPct val="0"/>
              </a:spcBef>
              <a:spcAft>
                <a:spcPct val="0"/>
              </a:spcAft>
              <a:defRPr kumimoji="1" sz="4300">
                <a:solidFill>
                  <a:schemeClr val="tx2"/>
                </a:solidFill>
                <a:latin typeface="Arial" charset="0"/>
                <a:ea typeface="ＭＳ Ｐゴシック" pitchFamily="50" charset="-128"/>
              </a:defRPr>
            </a:lvl9pPr>
          </a:lstStyle>
          <a:p>
            <a:pPr algn="l" eaLnBrk="1" hangingPunct="1">
              <a:lnSpc>
                <a:spcPts val="2000"/>
              </a:lnSpc>
              <a:defRPr/>
            </a:pPr>
            <a:r>
              <a:rPr lang="en-US" altLang="ja-JP" sz="1800" b="0" i="1" kern="0" dirty="0" smtClean="0">
                <a:solidFill>
                  <a:srgbClr val="000000"/>
                </a:solidFill>
                <a:uFill>
                  <a:solidFill>
                    <a:srgbClr val="00B050"/>
                  </a:solidFill>
                </a:uFill>
              </a:rPr>
              <a:t>【</a:t>
            </a:r>
            <a:r>
              <a:rPr lang="ja-JP" altLang="en-US" sz="1800" b="0" i="1" kern="0" dirty="0" smtClean="0">
                <a:solidFill>
                  <a:srgbClr val="000000"/>
                </a:solidFill>
                <a:uFill>
                  <a:solidFill>
                    <a:srgbClr val="00B050"/>
                  </a:solidFill>
                </a:uFill>
              </a:rPr>
              <a:t>参考①</a:t>
            </a:r>
            <a:r>
              <a:rPr lang="en-US" altLang="ja-JP" sz="1800" b="0" i="1" kern="0" dirty="0" smtClean="0">
                <a:solidFill>
                  <a:srgbClr val="000000"/>
                </a:solidFill>
                <a:uFill>
                  <a:solidFill>
                    <a:srgbClr val="00B050"/>
                  </a:solidFill>
                </a:uFill>
              </a:rPr>
              <a:t>】</a:t>
            </a:r>
            <a:r>
              <a:rPr lang="ja-JP" altLang="en-US" sz="1800" b="0" kern="0" dirty="0" smtClean="0">
                <a:solidFill>
                  <a:srgbClr val="000000"/>
                </a:solidFill>
                <a:uFill>
                  <a:solidFill>
                    <a:srgbClr val="00B050"/>
                  </a:solidFill>
                </a:uFill>
              </a:rPr>
              <a:t>　各ハローワーク管内の状況（</a:t>
            </a:r>
            <a:r>
              <a:rPr lang="ja-JP" altLang="en-US" sz="1800" b="0" kern="0" dirty="0">
                <a:solidFill>
                  <a:srgbClr val="000000"/>
                </a:solidFill>
                <a:uFill>
                  <a:solidFill>
                    <a:srgbClr val="00B050"/>
                  </a:solidFill>
                </a:uFill>
              </a:rPr>
              <a:t>平成</a:t>
            </a:r>
            <a:r>
              <a:rPr lang="en-US" altLang="ja-JP" sz="1800" b="0" kern="0" dirty="0" smtClean="0">
                <a:solidFill>
                  <a:srgbClr val="000000"/>
                </a:solidFill>
                <a:uFill>
                  <a:solidFill>
                    <a:srgbClr val="00B050"/>
                  </a:solidFill>
                </a:uFill>
              </a:rPr>
              <a:t>28</a:t>
            </a:r>
            <a:r>
              <a:rPr lang="ja-JP" altLang="en-US" sz="1800" b="0" kern="0" dirty="0" smtClean="0">
                <a:solidFill>
                  <a:srgbClr val="000000"/>
                </a:solidFill>
                <a:uFill>
                  <a:solidFill>
                    <a:srgbClr val="00B050"/>
                  </a:solidFill>
                </a:uFill>
              </a:rPr>
              <a:t>年</a:t>
            </a:r>
            <a:r>
              <a:rPr lang="en-US" altLang="ja-JP" sz="1800" b="0" kern="0" dirty="0" smtClean="0">
                <a:solidFill>
                  <a:srgbClr val="000000"/>
                </a:solidFill>
                <a:uFill>
                  <a:solidFill>
                    <a:srgbClr val="00B050"/>
                  </a:solidFill>
                </a:uFill>
              </a:rPr>
              <a:t>1</a:t>
            </a:r>
            <a:r>
              <a:rPr lang="ja-JP" altLang="en-US" sz="1800" b="0" kern="0" dirty="0" smtClean="0">
                <a:solidFill>
                  <a:srgbClr val="000000"/>
                </a:solidFill>
                <a:uFill>
                  <a:solidFill>
                    <a:srgbClr val="00B050"/>
                  </a:solidFill>
                </a:uFill>
              </a:rPr>
              <a:t>月）</a:t>
            </a:r>
            <a:endParaRPr lang="ja-JP" altLang="en-US" sz="1800" b="0" kern="0" dirty="0">
              <a:solidFill>
                <a:srgbClr val="000000"/>
              </a:solidFill>
              <a:uFill>
                <a:solidFill>
                  <a:srgbClr val="00B050"/>
                </a:solidFill>
              </a:uFill>
            </a:endParaRPr>
          </a:p>
        </p:txBody>
      </p:sp>
      <p:cxnSp>
        <p:nvCxnSpPr>
          <p:cNvPr id="63" name="直線コネクタ 62"/>
          <p:cNvCxnSpPr/>
          <p:nvPr/>
        </p:nvCxnSpPr>
        <p:spPr>
          <a:xfrm>
            <a:off x="152400" y="4572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22</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35604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4376738" y="652463"/>
            <a:ext cx="5489575" cy="5903912"/>
          </a:xfrm>
          <a:prstGeom prst="roundRect">
            <a:avLst>
              <a:gd name="adj" fmla="val 3259"/>
            </a:avLst>
          </a:prstGeom>
          <a:noFill/>
          <a:ln w="38100" cap="flat" cmpd="sng" algn="ctr">
            <a:solidFill>
              <a:schemeClr val="tx2"/>
            </a:solidFill>
            <a:prstDash val="solid"/>
          </a:ln>
          <a:effectLst/>
        </p:spPr>
        <p:txBody>
          <a:bodyPr lIns="91404" tIns="45704" rIns="91404" bIns="45704" anchor="ctr"/>
          <a:lstStyle/>
          <a:p>
            <a:pPr defTabSz="914055" fontAlgn="auto">
              <a:spcBef>
                <a:spcPts val="0"/>
              </a:spcBef>
              <a:spcAft>
                <a:spcPts val="0"/>
              </a:spcAft>
              <a:defRPr/>
            </a:pPr>
            <a:endParaRPr lang="ja-JP" altLang="en-US" sz="1400" b="0" kern="100" dirty="0">
              <a:solidFill>
                <a:prstClr val="black"/>
              </a:solidFill>
              <a:latin typeface="Century"/>
              <a:ea typeface="ＭＳ 明朝"/>
              <a:cs typeface="Times New Roman"/>
            </a:endParaRPr>
          </a:p>
        </p:txBody>
      </p:sp>
      <p:sp>
        <p:nvSpPr>
          <p:cNvPr id="51" name="正方形/長方形 50"/>
          <p:cNvSpPr/>
          <p:nvPr/>
        </p:nvSpPr>
        <p:spPr>
          <a:xfrm>
            <a:off x="-52388" y="0"/>
            <a:ext cx="10086976" cy="43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405" tIns="44703" rIns="89405" bIns="44703" anchor="ctr"/>
          <a:lstStyle/>
          <a:p>
            <a:pPr algn="l" defTabSz="914055" fontAlgn="auto">
              <a:spcBef>
                <a:spcPts val="0"/>
              </a:spcBef>
              <a:spcAft>
                <a:spcPts val="0"/>
              </a:spcAft>
              <a:defRPr/>
            </a:pPr>
            <a:r>
              <a:rPr lang="ja-JP" altLang="en-US" sz="1800" b="0" dirty="0">
                <a:solidFill>
                  <a:prstClr val="black"/>
                </a:solidFill>
                <a:uFill>
                  <a:solidFill>
                    <a:srgbClr val="00B050"/>
                  </a:solidFill>
                </a:uFill>
                <a:latin typeface="ＭＳ Ｐゴシック"/>
              </a:rPr>
              <a:t>　２　ハローワーク総合評価の概要</a:t>
            </a:r>
            <a:endParaRPr lang="ja-JP" altLang="en-US" sz="2000" b="0" dirty="0">
              <a:solidFill>
                <a:prstClr val="black"/>
              </a:solidFill>
              <a:uFill>
                <a:solidFill>
                  <a:srgbClr val="00B050"/>
                </a:solidFill>
              </a:uFill>
              <a:latin typeface="ＭＳ Ｐゴシック"/>
            </a:endParaRPr>
          </a:p>
        </p:txBody>
      </p:sp>
      <p:sp>
        <p:nvSpPr>
          <p:cNvPr id="3" name="正方形/長方形 2"/>
          <p:cNvSpPr/>
          <p:nvPr/>
        </p:nvSpPr>
        <p:spPr>
          <a:xfrm>
            <a:off x="4521200" y="873125"/>
            <a:ext cx="5168900" cy="4140200"/>
          </a:xfrm>
          <a:prstGeom prst="rect">
            <a:avLst/>
          </a:prstGeom>
          <a:noFill/>
          <a:ln w="25400">
            <a:solidFill>
              <a:schemeClr val="accent1">
                <a:lumMod val="75000"/>
              </a:schemeClr>
            </a:solidFill>
          </a:ln>
        </p:spPr>
        <p:txBody>
          <a:bodyPr lIns="91404" tIns="45704" rIns="91404" bIns="45704"/>
          <a:lstStyle/>
          <a:p>
            <a:pPr algn="l" defTabSz="914055" fontAlgn="auto">
              <a:spcBef>
                <a:spcPts val="0"/>
              </a:spcBef>
              <a:spcAft>
                <a:spcPts val="0"/>
              </a:spcAft>
              <a:defRPr/>
            </a:pPr>
            <a:r>
              <a:rPr lang="ja-JP" altLang="en-US" sz="1200" dirty="0">
                <a:solidFill>
                  <a:prstClr val="black"/>
                </a:solidFill>
                <a:latin typeface="HGPｺﾞｼｯｸM" panose="020B0600000000000000" pitchFamily="50" charset="-128"/>
                <a:ea typeface="HGPｺﾞｼｯｸM" panose="020B0600000000000000" pitchFamily="50" charset="-128"/>
              </a:rPr>
              <a:t>（３）</a:t>
            </a:r>
            <a:r>
              <a:rPr lang="ja-JP" altLang="en-US" sz="1200" dirty="0">
                <a:latin typeface="HGPｺﾞｼｯｸM" panose="020B0600000000000000" pitchFamily="50" charset="-128"/>
                <a:ea typeface="HGPｺﾞｼｯｸM" panose="020B0600000000000000" pitchFamily="50" charset="-128"/>
              </a:rPr>
              <a:t>所重点指標</a:t>
            </a:r>
            <a:r>
              <a:rPr lang="ja-JP" altLang="en-US" sz="1200" dirty="0">
                <a:solidFill>
                  <a:prstClr val="black"/>
                </a:solidFill>
                <a:latin typeface="HGPｺﾞｼｯｸM" panose="020B0600000000000000" pitchFamily="50" charset="-128"/>
                <a:ea typeface="HGPｺﾞｼｯｸM" panose="020B0600000000000000" pitchFamily="50" charset="-128"/>
              </a:rPr>
              <a:t>による評価</a:t>
            </a:r>
          </a:p>
          <a:p>
            <a:pPr marL="180953" algn="just" defTabSz="914055" fontAlgn="auto">
              <a:spcBef>
                <a:spcPts val="0"/>
              </a:spcBef>
              <a:spcAft>
                <a:spcPts val="0"/>
              </a:spcAft>
              <a:defRPr/>
            </a:pPr>
            <a:r>
              <a:rPr lang="ja-JP" altLang="en-US" sz="1200" spc="-90" dirty="0">
                <a:solidFill>
                  <a:prstClr val="black"/>
                </a:solidFill>
                <a:latin typeface="HGPｺﾞｼｯｸM" panose="020B0600000000000000" pitchFamily="50" charset="-128"/>
                <a:ea typeface="HGPｺﾞｼｯｸM" panose="020B0600000000000000" pitchFamily="50" charset="-128"/>
              </a:rPr>
              <a:t>　</a:t>
            </a:r>
            <a:r>
              <a:rPr lang="ja-JP" altLang="en-US" sz="1000" b="0" spc="-90" dirty="0">
                <a:solidFill>
                  <a:prstClr val="black"/>
                </a:solidFill>
                <a:latin typeface="HGPｺﾞｼｯｸM" panose="020B0600000000000000" pitchFamily="50" charset="-128"/>
                <a:ea typeface="HGPｺﾞｼｯｸM" panose="020B0600000000000000" pitchFamily="50" charset="-128"/>
              </a:rPr>
              <a:t>ハローワークのマッチング機能に関する重要業務のうち、</a:t>
            </a:r>
            <a:r>
              <a:rPr lang="ja-JP" altLang="en-US" sz="1000" b="0" u="heavy" spc="-90" dirty="0">
                <a:solidFill>
                  <a:prstClr val="black"/>
                </a:solidFill>
                <a:uFill>
                  <a:solidFill>
                    <a:srgbClr val="FF0000"/>
                  </a:solidFill>
                </a:uFill>
                <a:latin typeface="HGPｺﾞｼｯｸM" panose="020B0600000000000000" pitchFamily="50" charset="-128"/>
                <a:ea typeface="HGPｺﾞｼｯｸM" panose="020B0600000000000000" pitchFamily="50" charset="-128"/>
              </a:rPr>
              <a:t>地域の雇用に関する課題等を踏まえ、ハローワークごとに重点として取り組む業務に関する指標</a:t>
            </a:r>
            <a:r>
              <a:rPr lang="ja-JP" altLang="en-US" sz="1000" b="0" spc="-90" dirty="0">
                <a:solidFill>
                  <a:prstClr val="black"/>
                </a:solidFill>
                <a:latin typeface="HGPｺﾞｼｯｸM" panose="020B0600000000000000" pitchFamily="50" charset="-128"/>
                <a:ea typeface="HGPｺﾞｼｯｸM" panose="020B0600000000000000" pitchFamily="50" charset="-128"/>
              </a:rPr>
              <a:t>に基づく</a:t>
            </a:r>
            <a:r>
              <a:rPr lang="ja-JP" altLang="en-US" sz="1000" b="0" spc="-90" dirty="0" smtClean="0">
                <a:solidFill>
                  <a:prstClr val="black"/>
                </a:solidFill>
                <a:latin typeface="HGPｺﾞｼｯｸM" panose="020B0600000000000000" pitchFamily="50" charset="-128"/>
                <a:ea typeface="HGPｺﾞｼｯｸM" panose="020B0600000000000000" pitchFamily="50" charset="-128"/>
              </a:rPr>
              <a:t>評価（進捗割合は</a:t>
            </a:r>
            <a:r>
              <a:rPr lang="en-US" altLang="ja-JP" sz="1000" b="0" spc="-90" dirty="0" smtClean="0">
                <a:solidFill>
                  <a:prstClr val="black"/>
                </a:solidFill>
                <a:latin typeface="HGPｺﾞｼｯｸM" panose="020B0600000000000000" pitchFamily="50" charset="-128"/>
                <a:ea typeface="HGPｺﾞｼｯｸM" panose="020B0600000000000000" pitchFamily="50" charset="-128"/>
              </a:rPr>
              <a:t>28</a:t>
            </a:r>
            <a:r>
              <a:rPr lang="ja-JP" altLang="en-US" sz="1000" b="0" spc="-90" dirty="0" smtClean="0">
                <a:solidFill>
                  <a:prstClr val="black"/>
                </a:solidFill>
                <a:latin typeface="HGPｺﾞｼｯｸM" panose="020B0600000000000000" pitchFamily="50" charset="-128"/>
                <a:ea typeface="HGPｺﾞｼｯｸM" panose="020B0600000000000000" pitchFamily="50" charset="-128"/>
              </a:rPr>
              <a:t>年</a:t>
            </a:r>
            <a:r>
              <a:rPr lang="en-US" altLang="ja-JP" sz="1000" b="0" spc="-90" dirty="0" smtClean="0">
                <a:solidFill>
                  <a:prstClr val="black"/>
                </a:solidFill>
                <a:latin typeface="HGPｺﾞｼｯｸM" panose="020B0600000000000000" pitchFamily="50" charset="-128"/>
                <a:ea typeface="HGPｺﾞｼｯｸM" panose="020B0600000000000000" pitchFamily="50" charset="-128"/>
              </a:rPr>
              <a:t>1</a:t>
            </a:r>
            <a:r>
              <a:rPr lang="ja-JP" altLang="en-US" sz="1000" b="0" spc="-90" dirty="0" smtClean="0">
                <a:solidFill>
                  <a:prstClr val="black"/>
                </a:solidFill>
                <a:latin typeface="HGPｺﾞｼｯｸM" panose="020B0600000000000000" pitchFamily="50" charset="-128"/>
                <a:ea typeface="HGPｺﾞｼｯｸM" panose="020B0600000000000000" pitchFamily="50" charset="-128"/>
              </a:rPr>
              <a:t>月までの実績）</a:t>
            </a:r>
            <a:endParaRPr lang="en-US" altLang="ja-JP" sz="1000" b="0" spc="-90" dirty="0">
              <a:solidFill>
                <a:prstClr val="black"/>
              </a:solidFill>
              <a:latin typeface="HGPｺﾞｼｯｸM" panose="020B0600000000000000" pitchFamily="50" charset="-128"/>
              <a:ea typeface="HGPｺﾞｼｯｸM" panose="020B0600000000000000" pitchFamily="50" charset="-128"/>
            </a:endParaRPr>
          </a:p>
          <a:p>
            <a:pPr algn="just" defTabSz="914055" fontAlgn="auto">
              <a:spcBef>
                <a:spcPts val="0"/>
              </a:spcBef>
              <a:spcAft>
                <a:spcPts val="0"/>
              </a:spcAft>
              <a:defRPr/>
            </a:pPr>
            <a:endParaRPr lang="en-US" altLang="ja-JP" sz="1200" b="0" spc="-90" dirty="0">
              <a:solidFill>
                <a:prstClr val="black"/>
              </a:solidFill>
              <a:latin typeface="HGPｺﾞｼｯｸM" panose="020B0600000000000000" pitchFamily="50" charset="-128"/>
              <a:ea typeface="HGPｺﾞｼｯｸM" panose="020B0600000000000000" pitchFamily="50" charset="-128"/>
            </a:endParaRPr>
          </a:p>
        </p:txBody>
      </p:sp>
      <p:sp>
        <p:nvSpPr>
          <p:cNvPr id="5" name="正方形/長方形 4"/>
          <p:cNvSpPr/>
          <p:nvPr/>
        </p:nvSpPr>
        <p:spPr>
          <a:xfrm>
            <a:off x="198438" y="801688"/>
            <a:ext cx="3924300" cy="2448000"/>
          </a:xfrm>
          <a:prstGeom prst="rect">
            <a:avLst/>
          </a:prstGeom>
          <a:noFill/>
          <a:ln w="25400">
            <a:solidFill>
              <a:srgbClr val="FFCCFF"/>
            </a:solidFill>
          </a:ln>
        </p:spPr>
        <p:txBody>
          <a:bodyPr lIns="91404" tIns="45704" rIns="91404" bIns="45704">
            <a:spAutoFit/>
          </a:bodyPr>
          <a:lstStyle/>
          <a:p>
            <a:pPr algn="l" defTabSz="914055" fontAlgn="auto">
              <a:spcBef>
                <a:spcPts val="0"/>
              </a:spcBef>
              <a:spcAft>
                <a:spcPts val="0"/>
              </a:spcAft>
              <a:defRPr/>
            </a:pPr>
            <a:r>
              <a:rPr lang="ja-JP" altLang="en-US" sz="1200" dirty="0">
                <a:solidFill>
                  <a:prstClr val="black"/>
                </a:solidFill>
                <a:latin typeface="ＭＳ Ｐゴシック"/>
                <a:ea typeface="ＭＳ Ｐゴシック"/>
              </a:rPr>
              <a:t>（１）</a:t>
            </a:r>
            <a:r>
              <a:rPr lang="ja-JP" altLang="en-US" sz="1200" dirty="0">
                <a:latin typeface="ＭＳ Ｐゴシック"/>
                <a:ea typeface="ＭＳ Ｐゴシック"/>
              </a:rPr>
              <a:t>主要指標</a:t>
            </a:r>
            <a:r>
              <a:rPr lang="ja-JP" altLang="en-US" sz="1200" dirty="0">
                <a:solidFill>
                  <a:prstClr val="black"/>
                </a:solidFill>
                <a:latin typeface="ＭＳ Ｐゴシック"/>
                <a:ea typeface="ＭＳ Ｐゴシック"/>
              </a:rPr>
              <a:t>による評価</a:t>
            </a:r>
          </a:p>
          <a:p>
            <a:pPr marL="180953" algn="l" defTabSz="914055" fontAlgn="auto">
              <a:spcBef>
                <a:spcPts val="0"/>
              </a:spcBef>
              <a:spcAft>
                <a:spcPts val="0"/>
              </a:spcAft>
              <a:defRPr/>
            </a:pPr>
            <a:r>
              <a:rPr lang="ja-JP" altLang="en-US" sz="1400" b="0" dirty="0">
                <a:solidFill>
                  <a:prstClr val="black"/>
                </a:solidFill>
                <a:latin typeface="ＭＳ Ｐゴシック"/>
                <a:ea typeface="ＭＳ Ｐゴシック"/>
              </a:rPr>
              <a:t>　</a:t>
            </a:r>
            <a:r>
              <a:rPr lang="ja-JP" altLang="en-US" sz="1000" b="0" dirty="0">
                <a:solidFill>
                  <a:prstClr val="black"/>
                </a:solidFill>
                <a:latin typeface="ＭＳ Ｐゴシック"/>
                <a:ea typeface="ＭＳ Ｐゴシック"/>
              </a:rPr>
              <a:t>ハローワークのマッチング機能に関する業務のうち、特に</a:t>
            </a:r>
            <a:r>
              <a:rPr lang="ja-JP" altLang="en-US" sz="1000" b="0" u="heavy" dirty="0">
                <a:solidFill>
                  <a:prstClr val="black"/>
                </a:solidFill>
                <a:uFill>
                  <a:solidFill>
                    <a:srgbClr val="FF0000"/>
                  </a:solidFill>
                </a:uFill>
                <a:latin typeface="ＭＳ Ｐゴシック"/>
                <a:ea typeface="ＭＳ Ｐゴシック"/>
              </a:rPr>
              <a:t>中核業務の成果を測定する指標</a:t>
            </a:r>
            <a:r>
              <a:rPr lang="ja-JP" altLang="en-US" sz="1000" b="0" dirty="0">
                <a:solidFill>
                  <a:prstClr val="black"/>
                </a:solidFill>
                <a:latin typeface="ＭＳ Ｐゴシック"/>
                <a:ea typeface="ＭＳ Ｐゴシック"/>
              </a:rPr>
              <a:t>に基づく</a:t>
            </a:r>
            <a:r>
              <a:rPr lang="ja-JP" altLang="en-US" sz="1000" b="0" dirty="0" smtClean="0">
                <a:solidFill>
                  <a:prstClr val="black"/>
                </a:solidFill>
                <a:latin typeface="ＭＳ Ｐゴシック"/>
                <a:ea typeface="ＭＳ Ｐゴシック"/>
              </a:rPr>
              <a:t>評価（</a:t>
            </a:r>
            <a:r>
              <a:rPr lang="ja-JP" altLang="en-US" sz="1000" b="0" dirty="0">
                <a:solidFill>
                  <a:prstClr val="black"/>
                </a:solidFill>
                <a:latin typeface="ＭＳ Ｐゴシック"/>
                <a:ea typeface="ＭＳ Ｐゴシック"/>
              </a:rPr>
              <a:t>進捗割合は</a:t>
            </a:r>
            <a:r>
              <a:rPr lang="en-US" altLang="ja-JP" sz="1000" b="0" dirty="0">
                <a:solidFill>
                  <a:prstClr val="black"/>
                </a:solidFill>
                <a:latin typeface="ＭＳ Ｐゴシック"/>
                <a:ea typeface="ＭＳ Ｐゴシック"/>
              </a:rPr>
              <a:t>28</a:t>
            </a:r>
            <a:r>
              <a:rPr lang="ja-JP" altLang="en-US" sz="1000" b="0" dirty="0">
                <a:solidFill>
                  <a:prstClr val="black"/>
                </a:solidFill>
                <a:latin typeface="ＭＳ Ｐゴシック"/>
                <a:ea typeface="ＭＳ Ｐゴシック"/>
              </a:rPr>
              <a:t>年</a:t>
            </a:r>
            <a:r>
              <a:rPr lang="en-US" altLang="ja-JP" sz="1000" b="0" dirty="0">
                <a:solidFill>
                  <a:prstClr val="black"/>
                </a:solidFill>
                <a:latin typeface="ＭＳ Ｐゴシック"/>
                <a:ea typeface="ＭＳ Ｐゴシック"/>
              </a:rPr>
              <a:t>1</a:t>
            </a:r>
            <a:r>
              <a:rPr lang="ja-JP" altLang="en-US" sz="1000" b="0" dirty="0" smtClean="0">
                <a:solidFill>
                  <a:prstClr val="black"/>
                </a:solidFill>
                <a:latin typeface="ＭＳ Ｐゴシック"/>
                <a:ea typeface="ＭＳ Ｐゴシック"/>
              </a:rPr>
              <a:t>月までの実績。なお、③については</a:t>
            </a:r>
            <a:r>
              <a:rPr lang="en-US" altLang="ja-JP" sz="1000" b="0" dirty="0" smtClean="0">
                <a:solidFill>
                  <a:prstClr val="black"/>
                </a:solidFill>
                <a:latin typeface="ＭＳ Ｐゴシック"/>
                <a:ea typeface="ＭＳ Ｐゴシック"/>
              </a:rPr>
              <a:t>27</a:t>
            </a:r>
            <a:r>
              <a:rPr lang="ja-JP" altLang="en-US" sz="1000" b="0" dirty="0" smtClean="0">
                <a:solidFill>
                  <a:prstClr val="black"/>
                </a:solidFill>
                <a:latin typeface="ＭＳ Ｐゴシック"/>
                <a:ea typeface="ＭＳ Ｐゴシック"/>
              </a:rPr>
              <a:t>年</a:t>
            </a:r>
            <a:r>
              <a:rPr lang="en-US" altLang="ja-JP" sz="1000" b="0" dirty="0" smtClean="0">
                <a:solidFill>
                  <a:prstClr val="black"/>
                </a:solidFill>
                <a:latin typeface="ＭＳ Ｐゴシック"/>
                <a:ea typeface="ＭＳ Ｐゴシック"/>
              </a:rPr>
              <a:t>11</a:t>
            </a:r>
            <a:r>
              <a:rPr lang="ja-JP" altLang="en-US" sz="1000" b="0" dirty="0" smtClean="0">
                <a:solidFill>
                  <a:prstClr val="black"/>
                </a:solidFill>
                <a:latin typeface="ＭＳ Ｐゴシック"/>
                <a:ea typeface="ＭＳ Ｐゴシック"/>
              </a:rPr>
              <a:t>月までの実績））</a:t>
            </a:r>
            <a:endParaRPr lang="en-US" altLang="ja-JP" sz="1000" b="0" dirty="0">
              <a:solidFill>
                <a:prstClr val="black"/>
              </a:solidFill>
              <a:latin typeface="ＭＳ Ｐゴシック"/>
              <a:ea typeface="ＭＳ Ｐゴシック"/>
            </a:endParaRPr>
          </a:p>
          <a:p>
            <a:pPr marL="180953" algn="l" defTabSz="914055" fontAlgn="auto">
              <a:spcBef>
                <a:spcPts val="0"/>
              </a:spcBef>
              <a:spcAft>
                <a:spcPts val="0"/>
              </a:spcAft>
              <a:defRPr/>
            </a:pPr>
            <a:endParaRPr lang="en-US" altLang="ja-JP" sz="1400" b="0" dirty="0">
              <a:solidFill>
                <a:prstClr val="black"/>
              </a:solidFill>
              <a:latin typeface="ＭＳ Ｐゴシック"/>
              <a:ea typeface="ＭＳ Ｐゴシック"/>
            </a:endParaRPr>
          </a:p>
          <a:p>
            <a:pPr marL="180953" algn="l" defTabSz="914055" fontAlgn="auto">
              <a:spcBef>
                <a:spcPts val="0"/>
              </a:spcBef>
              <a:spcAft>
                <a:spcPts val="0"/>
              </a:spcAft>
              <a:defRPr/>
            </a:pPr>
            <a:endParaRPr lang="en-US" altLang="ja-JP" sz="1400" b="0" dirty="0">
              <a:solidFill>
                <a:prstClr val="black"/>
              </a:solidFill>
              <a:latin typeface="ＭＳ Ｐゴシック"/>
              <a:ea typeface="ＭＳ Ｐゴシック"/>
            </a:endParaRPr>
          </a:p>
          <a:p>
            <a:pPr algn="l" defTabSz="914055" fontAlgn="auto">
              <a:spcBef>
                <a:spcPts val="0"/>
              </a:spcBef>
              <a:spcAft>
                <a:spcPts val="0"/>
              </a:spcAft>
              <a:defRPr/>
            </a:pPr>
            <a:endParaRPr lang="en-US" altLang="ja-JP" sz="900" b="0" dirty="0">
              <a:solidFill>
                <a:prstClr val="black"/>
              </a:solidFill>
              <a:latin typeface="ＭＳ Ｐゴシック"/>
              <a:ea typeface="ＭＳ Ｐゴシック"/>
            </a:endParaRPr>
          </a:p>
          <a:p>
            <a:pPr algn="l" defTabSz="914055" fontAlgn="auto">
              <a:spcBef>
                <a:spcPts val="0"/>
              </a:spcBef>
              <a:spcAft>
                <a:spcPts val="0"/>
              </a:spcAft>
              <a:defRPr/>
            </a:pPr>
            <a:endParaRPr lang="en-US" altLang="ja-JP" sz="1400" b="0" dirty="0">
              <a:solidFill>
                <a:prstClr val="black"/>
              </a:solidFill>
              <a:latin typeface="ＭＳ Ｐゴシック"/>
              <a:ea typeface="ＭＳ Ｐゴシック"/>
            </a:endParaRPr>
          </a:p>
          <a:p>
            <a:pPr algn="l" defTabSz="914055" fontAlgn="auto">
              <a:spcBef>
                <a:spcPts val="0"/>
              </a:spcBef>
              <a:spcAft>
                <a:spcPts val="0"/>
              </a:spcAft>
              <a:defRPr/>
            </a:pPr>
            <a:endParaRPr lang="en-US" altLang="ja-JP" sz="1400" b="0" dirty="0">
              <a:solidFill>
                <a:prstClr val="black"/>
              </a:solidFill>
              <a:latin typeface="ＭＳ Ｐゴシック"/>
              <a:ea typeface="ＭＳ Ｐゴシック"/>
            </a:endParaRPr>
          </a:p>
          <a:p>
            <a:pPr algn="l" defTabSz="914055" fontAlgn="auto">
              <a:spcBef>
                <a:spcPts val="0"/>
              </a:spcBef>
              <a:spcAft>
                <a:spcPts val="0"/>
              </a:spcAft>
              <a:defRPr/>
            </a:pPr>
            <a:endParaRPr lang="en-US" altLang="ja-JP" sz="1400" b="0" dirty="0">
              <a:solidFill>
                <a:prstClr val="black"/>
              </a:solidFill>
              <a:latin typeface="ＭＳ Ｐゴシック"/>
              <a:ea typeface="ＭＳ Ｐゴシック"/>
            </a:endParaRPr>
          </a:p>
        </p:txBody>
      </p:sp>
      <p:sp>
        <p:nvSpPr>
          <p:cNvPr id="16" name="角丸四角形 15"/>
          <p:cNvSpPr/>
          <p:nvPr/>
        </p:nvSpPr>
        <p:spPr>
          <a:xfrm>
            <a:off x="5580063" y="473075"/>
            <a:ext cx="3273425" cy="358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4" tIns="45704" rIns="91404" bIns="45704" anchor="ctr"/>
          <a:lstStyle/>
          <a:p>
            <a:pPr defTabSz="914055" fontAlgn="auto">
              <a:spcBef>
                <a:spcPts val="0"/>
              </a:spcBef>
              <a:spcAft>
                <a:spcPts val="0"/>
              </a:spcAft>
              <a:defRPr/>
            </a:pPr>
            <a:r>
              <a:rPr lang="ja-JP" altLang="en-US" sz="1200" b="0" dirty="0">
                <a:solidFill>
                  <a:prstClr val="black"/>
                </a:solidFill>
                <a:latin typeface="ＭＳ Ｐゴシック"/>
              </a:rPr>
              <a:t>ハローワークごとの重点的な取組の評価</a:t>
            </a:r>
            <a:endParaRPr lang="en-US" altLang="ja-JP" sz="1200" b="0" dirty="0">
              <a:solidFill>
                <a:prstClr val="black"/>
              </a:solidFill>
              <a:latin typeface="ＭＳ Ｐゴシック"/>
            </a:endParaRPr>
          </a:p>
          <a:p>
            <a:pPr defTabSz="914055" fontAlgn="auto">
              <a:spcBef>
                <a:spcPts val="0"/>
              </a:spcBef>
              <a:spcAft>
                <a:spcPts val="0"/>
              </a:spcAft>
              <a:defRPr/>
            </a:pPr>
            <a:r>
              <a:rPr lang="ja-JP" altLang="en-US" sz="1200" b="0" dirty="0">
                <a:solidFill>
                  <a:prstClr val="black"/>
                </a:solidFill>
                <a:latin typeface="ＭＳ Ｐゴシック"/>
              </a:rPr>
              <a:t>（所重点指標・所重点項目）</a:t>
            </a:r>
          </a:p>
        </p:txBody>
      </p:sp>
      <p:sp>
        <p:nvSpPr>
          <p:cNvPr id="30" name="正方形/長方形 29"/>
          <p:cNvSpPr/>
          <p:nvPr/>
        </p:nvSpPr>
        <p:spPr>
          <a:xfrm>
            <a:off x="198000" y="3345000"/>
            <a:ext cx="3959225" cy="3132000"/>
          </a:xfrm>
          <a:prstGeom prst="rect">
            <a:avLst/>
          </a:prstGeom>
          <a:noFill/>
          <a:ln w="25400">
            <a:solidFill>
              <a:srgbClr val="CCFFFF"/>
            </a:solidFill>
          </a:ln>
        </p:spPr>
        <p:txBody>
          <a:bodyPr lIns="91404" tIns="45704" rIns="91404" bIns="45704">
            <a:spAutoFit/>
          </a:bodyPr>
          <a:lstStyle/>
          <a:p>
            <a:pPr algn="l" defTabSz="914055" fontAlgn="auto">
              <a:lnSpc>
                <a:spcPts val="400"/>
              </a:lnSpc>
              <a:spcBef>
                <a:spcPts val="0"/>
              </a:spcBef>
              <a:spcAft>
                <a:spcPts val="0"/>
              </a:spcAft>
              <a:defRPr/>
            </a:pPr>
            <a:endParaRPr lang="en-US" altLang="ja-JP" sz="1200" b="0" i="1" dirty="0">
              <a:solidFill>
                <a:prstClr val="black"/>
              </a:solidFill>
              <a:latin typeface="ＭＳ Ｐ明朝" panose="02020600040205080304" pitchFamily="18" charset="-128"/>
              <a:ea typeface="ＭＳ Ｐ明朝" panose="02020600040205080304" pitchFamily="18" charset="-128"/>
            </a:endParaRPr>
          </a:p>
          <a:p>
            <a:pPr algn="l" defTabSz="914055" fontAlgn="auto">
              <a:spcBef>
                <a:spcPts val="0"/>
              </a:spcBef>
              <a:spcAft>
                <a:spcPts val="0"/>
              </a:spcAft>
              <a:defRPr/>
            </a:pPr>
            <a:r>
              <a:rPr lang="ja-JP" altLang="en-US" sz="1200" dirty="0">
                <a:solidFill>
                  <a:prstClr val="black"/>
                </a:solidFill>
                <a:latin typeface="HGPｺﾞｼｯｸM" panose="020B0600000000000000" pitchFamily="50" charset="-128"/>
                <a:ea typeface="HGPｺﾞｼｯｸM" panose="020B0600000000000000" pitchFamily="50" charset="-128"/>
              </a:rPr>
              <a:t>（２）</a:t>
            </a:r>
            <a:r>
              <a:rPr lang="ja-JP" altLang="en-US" sz="1200" dirty="0">
                <a:latin typeface="HGPｺﾞｼｯｸM" panose="020B0600000000000000" pitchFamily="50" charset="-128"/>
                <a:ea typeface="HGPｺﾞｼｯｸM" panose="020B0600000000000000" pitchFamily="50" charset="-128"/>
              </a:rPr>
              <a:t>補助指標</a:t>
            </a:r>
            <a:r>
              <a:rPr lang="ja-JP" altLang="en-US" sz="1200" dirty="0">
                <a:solidFill>
                  <a:prstClr val="black"/>
                </a:solidFill>
                <a:latin typeface="HGPｺﾞｼｯｸM" panose="020B0600000000000000" pitchFamily="50" charset="-128"/>
                <a:ea typeface="HGPｺﾞｼｯｸM" panose="020B0600000000000000" pitchFamily="50" charset="-128"/>
              </a:rPr>
              <a:t>による評価</a:t>
            </a:r>
          </a:p>
          <a:p>
            <a:pPr algn="l" defTabSz="914055" fontAlgn="auto">
              <a:spcBef>
                <a:spcPts val="0"/>
              </a:spcBef>
              <a:spcAft>
                <a:spcPts val="0"/>
              </a:spcAft>
              <a:defRPr/>
            </a:pPr>
            <a:r>
              <a:rPr lang="ja-JP" altLang="en-US" sz="1400" b="0" dirty="0">
                <a:solidFill>
                  <a:prstClr val="black"/>
                </a:solidFill>
                <a:latin typeface="HGPｺﾞｼｯｸM" panose="020B0600000000000000" pitchFamily="50" charset="-128"/>
                <a:ea typeface="HGPｺﾞｼｯｸM" panose="020B0600000000000000" pitchFamily="50" charset="-128"/>
              </a:rPr>
              <a:t>　</a:t>
            </a:r>
            <a:r>
              <a:rPr lang="ja-JP" altLang="en-US" sz="1000" b="0" dirty="0">
                <a:solidFill>
                  <a:prstClr val="black"/>
                </a:solidFill>
                <a:latin typeface="HGPｺﾞｼｯｸM" panose="020B0600000000000000" pitchFamily="50" charset="-128"/>
                <a:ea typeface="HGPｺﾞｼｯｸM" panose="020B0600000000000000" pitchFamily="50" charset="-128"/>
              </a:rPr>
              <a:t>ハローワークのマッチング機能に関する</a:t>
            </a:r>
            <a:r>
              <a:rPr lang="ja-JP" altLang="en-US" sz="1000" b="0" u="heavy" dirty="0">
                <a:solidFill>
                  <a:prstClr val="black"/>
                </a:solidFill>
                <a:uFill>
                  <a:solidFill>
                    <a:srgbClr val="FF0000"/>
                  </a:solidFill>
                </a:uFill>
                <a:latin typeface="HGPｺﾞｼｯｸM" panose="020B0600000000000000" pitchFamily="50" charset="-128"/>
                <a:ea typeface="HGPｺﾞｼｯｸM" panose="020B0600000000000000" pitchFamily="50" charset="-128"/>
              </a:rPr>
              <a:t>業務の質を測定する指標</a:t>
            </a:r>
            <a:r>
              <a:rPr lang="ja-JP" altLang="en-US" sz="1000" b="0" dirty="0">
                <a:solidFill>
                  <a:prstClr val="black"/>
                </a:solidFill>
                <a:uFill>
                  <a:solidFill>
                    <a:srgbClr val="FF0000"/>
                  </a:solidFill>
                </a:uFill>
                <a:latin typeface="HGPｺﾞｼｯｸM" panose="020B0600000000000000" pitchFamily="50" charset="-128"/>
                <a:ea typeface="HGPｺﾞｼｯｸM" panose="020B0600000000000000" pitchFamily="50" charset="-128"/>
              </a:rPr>
              <a:t>に基づく</a:t>
            </a:r>
            <a:r>
              <a:rPr lang="ja-JP" altLang="en-US" sz="1000" b="0" dirty="0" smtClean="0">
                <a:solidFill>
                  <a:prstClr val="black"/>
                </a:solidFill>
                <a:uFill>
                  <a:solidFill>
                    <a:srgbClr val="FF0000"/>
                  </a:solidFill>
                </a:uFill>
                <a:latin typeface="HGPｺﾞｼｯｸM" panose="020B0600000000000000" pitchFamily="50" charset="-128"/>
                <a:ea typeface="HGPｺﾞｼｯｸM" panose="020B0600000000000000" pitchFamily="50" charset="-128"/>
              </a:rPr>
              <a:t>評価（取組結果は、</a:t>
            </a:r>
            <a:r>
              <a:rPr lang="en-US" altLang="ja-JP" sz="1000" b="0" dirty="0" smtClean="0">
                <a:solidFill>
                  <a:prstClr val="black"/>
                </a:solidFill>
                <a:uFill>
                  <a:solidFill>
                    <a:srgbClr val="FF0000"/>
                  </a:solidFill>
                </a:uFill>
                <a:latin typeface="HGPｺﾞｼｯｸM" panose="020B0600000000000000" pitchFamily="50" charset="-128"/>
                <a:ea typeface="HGPｺﾞｼｯｸM" panose="020B0600000000000000" pitchFamily="50" charset="-128"/>
              </a:rPr>
              <a:t>28</a:t>
            </a:r>
            <a:r>
              <a:rPr lang="ja-JP" altLang="en-US" sz="1000" b="0" dirty="0" smtClean="0">
                <a:solidFill>
                  <a:prstClr val="black"/>
                </a:solidFill>
                <a:uFill>
                  <a:solidFill>
                    <a:srgbClr val="FF0000"/>
                  </a:solidFill>
                </a:uFill>
                <a:latin typeface="HGPｺﾞｼｯｸM" panose="020B0600000000000000" pitchFamily="50" charset="-128"/>
                <a:ea typeface="HGPｺﾞｼｯｸM" panose="020B0600000000000000" pitchFamily="50" charset="-128"/>
              </a:rPr>
              <a:t>年</a:t>
            </a:r>
            <a:r>
              <a:rPr lang="en-US" altLang="ja-JP" sz="1000" b="0" dirty="0" smtClean="0">
                <a:solidFill>
                  <a:prstClr val="black"/>
                </a:solidFill>
                <a:uFill>
                  <a:solidFill>
                    <a:srgbClr val="FF0000"/>
                  </a:solidFill>
                </a:uFill>
                <a:latin typeface="HGPｺﾞｼｯｸM" panose="020B0600000000000000" pitchFamily="50" charset="-128"/>
                <a:ea typeface="HGPｺﾞｼｯｸM" panose="020B0600000000000000" pitchFamily="50" charset="-128"/>
              </a:rPr>
              <a:t>1</a:t>
            </a:r>
            <a:r>
              <a:rPr lang="ja-JP" altLang="en-US" sz="1000" b="0" dirty="0" smtClean="0">
                <a:solidFill>
                  <a:prstClr val="black"/>
                </a:solidFill>
                <a:uFill>
                  <a:solidFill>
                    <a:srgbClr val="FF0000"/>
                  </a:solidFill>
                </a:uFill>
                <a:latin typeface="HGPｺﾞｼｯｸM" panose="020B0600000000000000" pitchFamily="50" charset="-128"/>
                <a:ea typeface="HGPｺﾞｼｯｸM" panose="020B0600000000000000" pitchFamily="50" charset="-128"/>
              </a:rPr>
              <a:t>月までの実績）</a:t>
            </a:r>
            <a:endParaRPr lang="en-US" altLang="ja-JP" sz="1000" b="0" dirty="0">
              <a:solidFill>
                <a:prstClr val="black"/>
              </a:solidFill>
              <a:uFill>
                <a:solidFill>
                  <a:srgbClr val="FF0000"/>
                </a:solidFill>
              </a:u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a:p>
            <a:pPr algn="l" defTabSz="914055" fontAlgn="auto">
              <a:spcBef>
                <a:spcPts val="0"/>
              </a:spcBef>
              <a:spcAft>
                <a:spcPts val="0"/>
              </a:spcAft>
              <a:defRPr/>
            </a:pPr>
            <a:endParaRPr lang="en-US" altLang="ja-JP" sz="1400" b="0" dirty="0">
              <a:solidFill>
                <a:prstClr val="black"/>
              </a:solidFill>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4521200" y="5060950"/>
            <a:ext cx="5168900" cy="1366838"/>
          </a:xfrm>
          <a:prstGeom prst="rect">
            <a:avLst/>
          </a:prstGeom>
          <a:noFill/>
          <a:ln w="25400">
            <a:solidFill>
              <a:srgbClr val="FFFF99"/>
            </a:solidFill>
          </a:ln>
        </p:spPr>
        <p:txBody>
          <a:bodyPr lIns="91404" tIns="45704" rIns="91404" bIns="45704"/>
          <a:lstStyle/>
          <a:p>
            <a:pPr algn="l" defTabSz="914055" fontAlgn="auto">
              <a:spcBef>
                <a:spcPts val="0"/>
              </a:spcBef>
              <a:spcAft>
                <a:spcPts val="0"/>
              </a:spcAft>
              <a:defRPr/>
            </a:pPr>
            <a:r>
              <a:rPr lang="ja-JP" altLang="en-US" sz="1200" dirty="0">
                <a:solidFill>
                  <a:prstClr val="black"/>
                </a:solidFill>
                <a:latin typeface="HGPｺﾞｼｯｸM" panose="020B0600000000000000" pitchFamily="50" charset="-128"/>
                <a:ea typeface="HGPｺﾞｼｯｸM" panose="020B0600000000000000" pitchFamily="50" charset="-128"/>
              </a:rPr>
              <a:t>（４）</a:t>
            </a:r>
            <a:r>
              <a:rPr lang="ja-JP" altLang="en-US" sz="1200" dirty="0">
                <a:latin typeface="HGPｺﾞｼｯｸM" panose="020B0600000000000000" pitchFamily="50" charset="-128"/>
                <a:ea typeface="HGPｺﾞｼｯｸM" panose="020B0600000000000000" pitchFamily="50" charset="-128"/>
              </a:rPr>
              <a:t>所重点項目</a:t>
            </a:r>
            <a:r>
              <a:rPr lang="ja-JP" altLang="en-US" sz="1200" dirty="0">
                <a:solidFill>
                  <a:prstClr val="black"/>
                </a:solidFill>
                <a:latin typeface="HGPｺﾞｼｯｸM" panose="020B0600000000000000" pitchFamily="50" charset="-128"/>
                <a:ea typeface="HGPｺﾞｼｯｸM" panose="020B0600000000000000" pitchFamily="50" charset="-128"/>
              </a:rPr>
              <a:t>に対する評価</a:t>
            </a:r>
          </a:p>
          <a:p>
            <a:pPr marL="180953" algn="just" defTabSz="914055" fontAlgn="auto">
              <a:lnSpc>
                <a:spcPts val="1500"/>
              </a:lnSpc>
              <a:spcBef>
                <a:spcPts val="0"/>
              </a:spcBef>
              <a:spcAft>
                <a:spcPts val="0"/>
              </a:spcAft>
              <a:defRPr/>
            </a:pPr>
            <a:r>
              <a:rPr lang="ja-JP" altLang="en-US" sz="1200" b="0" dirty="0">
                <a:solidFill>
                  <a:prstClr val="black"/>
                </a:solidFill>
                <a:latin typeface="HGPｺﾞｼｯｸM" panose="020B0600000000000000" pitchFamily="50" charset="-128"/>
                <a:ea typeface="HGPｺﾞｼｯｸM" panose="020B0600000000000000" pitchFamily="50" charset="-128"/>
              </a:rPr>
              <a:t>　</a:t>
            </a:r>
            <a:r>
              <a:rPr lang="ja-JP" altLang="en-US" sz="1000" b="0" dirty="0">
                <a:solidFill>
                  <a:prstClr val="black"/>
                </a:solidFill>
                <a:latin typeface="HGPｺﾞｼｯｸM" panose="020B0600000000000000" pitchFamily="50" charset="-128"/>
                <a:ea typeface="HGPｺﾞｼｯｸM" panose="020B0600000000000000" pitchFamily="50" charset="-128"/>
              </a:rPr>
              <a:t>中長期的なマッチング機能向上のための、</a:t>
            </a:r>
            <a:r>
              <a:rPr lang="ja-JP" altLang="en-US" sz="1000" b="0" u="heavy" dirty="0">
                <a:solidFill>
                  <a:prstClr val="black"/>
                </a:solidFill>
                <a:uFill>
                  <a:solidFill>
                    <a:srgbClr val="FF0000"/>
                  </a:solidFill>
                </a:uFill>
                <a:latin typeface="HGPｺﾞｼｯｸM" panose="020B0600000000000000" pitchFamily="50" charset="-128"/>
                <a:ea typeface="HGPｺﾞｼｯｸM" panose="020B0600000000000000" pitchFamily="50" charset="-128"/>
              </a:rPr>
              <a:t>職員の資質向上の取組や継続的な業務改善の取組等の実施状況を評価</a:t>
            </a:r>
            <a:endParaRPr lang="en-US" altLang="ja-JP" sz="1000" b="0" u="heavy" dirty="0">
              <a:solidFill>
                <a:prstClr val="black"/>
              </a:solidFill>
              <a:uFill>
                <a:solidFill>
                  <a:srgbClr val="FF0000"/>
                </a:solidFill>
              </a:uFill>
              <a:latin typeface="ＭＳ Ｐ明朝" panose="02020600040205080304" pitchFamily="18" charset="-128"/>
              <a:ea typeface="ＭＳ Ｐ明朝" panose="02020600040205080304" pitchFamily="18" charset="-128"/>
            </a:endParaRPr>
          </a:p>
          <a:p>
            <a:pPr marL="180953" algn="just" defTabSz="914055" fontAlgn="auto">
              <a:lnSpc>
                <a:spcPts val="1500"/>
              </a:lnSpc>
              <a:spcBef>
                <a:spcPts val="0"/>
              </a:spcBef>
              <a:spcAft>
                <a:spcPts val="0"/>
              </a:spcAft>
              <a:defRPr/>
            </a:pPr>
            <a:r>
              <a:rPr lang="ja-JP" altLang="en-US" sz="1000" b="0" dirty="0">
                <a:solidFill>
                  <a:prstClr val="black"/>
                </a:solidFill>
                <a:latin typeface="HGSｺﾞｼｯｸM" panose="020B0600000000000000" pitchFamily="50" charset="-128"/>
                <a:ea typeface="HGSｺﾞｼｯｸM" panose="020B0600000000000000" pitchFamily="50" charset="-128"/>
              </a:rPr>
              <a:t>・職員による事業所訪問の実施</a:t>
            </a:r>
            <a:endParaRPr lang="en-US" altLang="ja-JP" sz="1000" b="0" dirty="0">
              <a:solidFill>
                <a:prstClr val="black"/>
              </a:solidFill>
              <a:latin typeface="HGSｺﾞｼｯｸM" panose="020B0600000000000000" pitchFamily="50" charset="-128"/>
              <a:ea typeface="HGSｺﾞｼｯｸM" panose="020B0600000000000000" pitchFamily="50" charset="-128"/>
            </a:endParaRPr>
          </a:p>
          <a:p>
            <a:pPr marL="180953" algn="just" defTabSz="914055" fontAlgn="auto">
              <a:lnSpc>
                <a:spcPts val="1500"/>
              </a:lnSpc>
              <a:spcBef>
                <a:spcPts val="0"/>
              </a:spcBef>
              <a:spcAft>
                <a:spcPts val="0"/>
              </a:spcAft>
              <a:defRPr/>
            </a:pPr>
            <a:r>
              <a:rPr lang="ja-JP" altLang="en-US" sz="1000" b="0" dirty="0">
                <a:solidFill>
                  <a:prstClr val="black"/>
                </a:solidFill>
                <a:latin typeface="HGSｺﾞｼｯｸM" panose="020B0600000000000000" pitchFamily="50" charset="-128"/>
                <a:ea typeface="HGSｺﾞｼｯｸM" panose="020B0600000000000000" pitchFamily="50" charset="-128"/>
              </a:rPr>
              <a:t>・求職者担当制の実施</a:t>
            </a:r>
            <a:endParaRPr lang="en-US" altLang="ja-JP" sz="1000" b="0" dirty="0">
              <a:solidFill>
                <a:prstClr val="black"/>
              </a:solidFill>
              <a:latin typeface="HGSｺﾞｼｯｸM" panose="020B0600000000000000" pitchFamily="50" charset="-128"/>
              <a:ea typeface="HGSｺﾞｼｯｸM" panose="020B0600000000000000" pitchFamily="50" charset="-128"/>
            </a:endParaRPr>
          </a:p>
          <a:p>
            <a:pPr marL="180953" algn="just" defTabSz="914055" fontAlgn="auto">
              <a:lnSpc>
                <a:spcPts val="1500"/>
              </a:lnSpc>
              <a:spcBef>
                <a:spcPts val="0"/>
              </a:spcBef>
              <a:spcAft>
                <a:spcPts val="0"/>
              </a:spcAft>
              <a:defRPr/>
            </a:pPr>
            <a:r>
              <a:rPr lang="ja-JP" altLang="en-US" sz="1000" b="0" dirty="0">
                <a:solidFill>
                  <a:prstClr val="black"/>
                </a:solidFill>
                <a:latin typeface="HGSｺﾞｼｯｸM" panose="020B0600000000000000" pitchFamily="50" charset="-128"/>
                <a:ea typeface="HGSｺﾞｼｯｸM" panose="020B0600000000000000" pitchFamily="50" charset="-128"/>
              </a:rPr>
              <a:t>・職員による計画的なキャリア・コンサルティング研修の受講</a:t>
            </a:r>
            <a:endParaRPr lang="en-US" altLang="ja-JP" sz="1000" b="0" dirty="0">
              <a:solidFill>
                <a:prstClr val="black"/>
              </a:solidFill>
              <a:latin typeface="HGSｺﾞｼｯｸM" panose="020B0600000000000000" pitchFamily="50" charset="-128"/>
              <a:ea typeface="HGSｺﾞｼｯｸM" panose="020B0600000000000000" pitchFamily="50" charset="-128"/>
            </a:endParaRPr>
          </a:p>
          <a:p>
            <a:pPr marL="180953" algn="just" defTabSz="914055" fontAlgn="auto">
              <a:lnSpc>
                <a:spcPts val="1500"/>
              </a:lnSpc>
              <a:spcBef>
                <a:spcPts val="0"/>
              </a:spcBef>
              <a:spcAft>
                <a:spcPts val="0"/>
              </a:spcAft>
              <a:defRPr/>
            </a:pPr>
            <a:r>
              <a:rPr lang="ja-JP" altLang="en-US" sz="1000" b="0" dirty="0">
                <a:solidFill>
                  <a:prstClr val="black"/>
                </a:solidFill>
                <a:latin typeface="HGSｺﾞｼｯｸM" panose="020B0600000000000000" pitchFamily="50" charset="-128"/>
                <a:ea typeface="HGSｺﾞｼｯｸM" panose="020B0600000000000000" pitchFamily="50" charset="-128"/>
              </a:rPr>
              <a:t>・好事例を導入した業務改善を実施　など</a:t>
            </a:r>
            <a:endParaRPr lang="en-US" altLang="ja-JP" sz="1000" b="0" dirty="0">
              <a:solidFill>
                <a:prstClr val="black"/>
              </a:solidFill>
              <a:latin typeface="HGSｺﾞｼｯｸM" panose="020B0600000000000000" pitchFamily="50" charset="-128"/>
              <a:ea typeface="HGSｺﾞｼｯｸM" panose="020B0600000000000000" pitchFamily="50" charset="-128"/>
            </a:endParaRPr>
          </a:p>
        </p:txBody>
      </p:sp>
      <p:sp>
        <p:nvSpPr>
          <p:cNvPr id="17" name="角丸四角形 16"/>
          <p:cNvSpPr/>
          <p:nvPr/>
        </p:nvSpPr>
        <p:spPr>
          <a:xfrm>
            <a:off x="55563" y="609599"/>
            <a:ext cx="4176712" cy="5976000"/>
          </a:xfrm>
          <a:prstGeom prst="roundRect">
            <a:avLst>
              <a:gd name="adj" fmla="val 3259"/>
            </a:avLst>
          </a:prstGeom>
          <a:noFill/>
          <a:ln w="38100" cap="flat" cmpd="sng" algn="ctr">
            <a:solidFill>
              <a:srgbClr val="00B050"/>
            </a:solidFill>
            <a:prstDash val="solid"/>
          </a:ln>
          <a:effectLst/>
        </p:spPr>
        <p:txBody>
          <a:bodyPr lIns="91404" tIns="45704" rIns="91404" bIns="45704" anchor="ctr"/>
          <a:lstStyle/>
          <a:p>
            <a:pPr defTabSz="914055" fontAlgn="auto">
              <a:spcBef>
                <a:spcPts val="0"/>
              </a:spcBef>
              <a:spcAft>
                <a:spcPts val="0"/>
              </a:spcAft>
              <a:defRPr/>
            </a:pPr>
            <a:endParaRPr lang="ja-JP" altLang="en-US" sz="1400" b="0" kern="100" dirty="0">
              <a:solidFill>
                <a:prstClr val="black"/>
              </a:solidFill>
              <a:latin typeface="Century"/>
              <a:ea typeface="ＭＳ 明朝"/>
              <a:cs typeface="Times New Roman"/>
            </a:endParaRPr>
          </a:p>
        </p:txBody>
      </p:sp>
      <p:sp>
        <p:nvSpPr>
          <p:cNvPr id="13" name="角丸四角形 12"/>
          <p:cNvSpPr/>
          <p:nvPr/>
        </p:nvSpPr>
        <p:spPr>
          <a:xfrm>
            <a:off x="720725" y="457200"/>
            <a:ext cx="2519363" cy="3603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04" tIns="45704" rIns="91404" bIns="45704" anchor="ctr"/>
          <a:lstStyle/>
          <a:p>
            <a:pPr defTabSz="914055" fontAlgn="auto">
              <a:spcBef>
                <a:spcPts val="0"/>
              </a:spcBef>
              <a:spcAft>
                <a:spcPts val="0"/>
              </a:spcAft>
              <a:defRPr/>
            </a:pPr>
            <a:r>
              <a:rPr lang="ja-JP" altLang="en-US" sz="1200" b="0" dirty="0">
                <a:solidFill>
                  <a:prstClr val="black"/>
                </a:solidFill>
                <a:latin typeface="ＭＳ Ｐゴシック"/>
              </a:rPr>
              <a:t>全ハローワークで共通する評価</a:t>
            </a:r>
            <a:endParaRPr lang="en-US" altLang="ja-JP" sz="1200" b="0" dirty="0">
              <a:solidFill>
                <a:prstClr val="black"/>
              </a:solidFill>
              <a:latin typeface="ＭＳ Ｐゴシック"/>
            </a:endParaRPr>
          </a:p>
          <a:p>
            <a:pPr defTabSz="914055" fontAlgn="auto">
              <a:spcBef>
                <a:spcPts val="0"/>
              </a:spcBef>
              <a:spcAft>
                <a:spcPts val="0"/>
              </a:spcAft>
              <a:defRPr/>
            </a:pPr>
            <a:r>
              <a:rPr lang="ja-JP" altLang="en-US" sz="1200" b="0" dirty="0">
                <a:solidFill>
                  <a:prstClr val="black"/>
                </a:solidFill>
                <a:latin typeface="ＭＳ Ｐゴシック"/>
              </a:rPr>
              <a:t>（全所必須指標）</a:t>
            </a:r>
          </a:p>
        </p:txBody>
      </p:sp>
      <p:graphicFrame>
        <p:nvGraphicFramePr>
          <p:cNvPr id="310424" name="Group 152"/>
          <p:cNvGraphicFramePr>
            <a:graphicFrameLocks noGrp="1"/>
          </p:cNvGraphicFramePr>
          <p:nvPr>
            <p:extLst>
              <p:ext uri="{D42A27DB-BD31-4B8C-83A1-F6EECF244321}">
                <p14:modId xmlns:p14="http://schemas.microsoft.com/office/powerpoint/2010/main" val="211904652"/>
              </p:ext>
            </p:extLst>
          </p:nvPr>
        </p:nvGraphicFramePr>
        <p:xfrm>
          <a:off x="304800" y="1633537"/>
          <a:ext cx="3817938" cy="1566863"/>
        </p:xfrm>
        <a:graphic>
          <a:graphicData uri="http://schemas.openxmlformats.org/drawingml/2006/table">
            <a:tbl>
              <a:tblPr/>
              <a:tblGrid>
                <a:gridCol w="1600200"/>
                <a:gridCol w="793750"/>
                <a:gridCol w="577850"/>
                <a:gridCol w="846138"/>
              </a:tblGrid>
              <a:tr h="42689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主要指標</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27</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進捗</a:t>
                      </a:r>
                      <a:endParaRPr kumimoji="1"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割合</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28</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866">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①就職件数（常用）</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１３１</a:t>
                      </a:r>
                      <a:r>
                        <a:rPr kumimoji="1"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a:t>
                      </a: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１３０件</a:t>
                      </a:r>
                    </a:p>
                  </a:txBody>
                  <a:tcPr marL="36000" marR="36000"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83.0%</a:t>
                      </a:r>
                      <a:endPar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endParaRPr>
                    </a:p>
                  </a:txBody>
                  <a:tcPr marL="36000"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127,000</a:t>
                      </a:r>
                      <a:r>
                        <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rPr>
                        <a:t>件</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89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②求人充足件数</a:t>
                      </a:r>
                      <a:endPar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（常用）</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１７０</a:t>
                      </a:r>
                      <a:r>
                        <a:rPr kumimoji="1"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a:t>
                      </a: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２８０件</a:t>
                      </a:r>
                    </a:p>
                  </a:txBody>
                  <a:tcPr marL="0" marR="36000"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82.6%</a:t>
                      </a:r>
                      <a:endPar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endParaRPr>
                    </a:p>
                  </a:txBody>
                  <a:tcPr marL="36000"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167,200</a:t>
                      </a:r>
                      <a:r>
                        <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rPr>
                        <a:t>件</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2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③雇用保険受給者の早期再就職件数</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４３</a:t>
                      </a:r>
                      <a:r>
                        <a:rPr kumimoji="1"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a:t>
                      </a:r>
                      <a:r>
                        <a:rPr kumimoji="1"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７００件</a:t>
                      </a:r>
                    </a:p>
                  </a:txBody>
                  <a:tcPr marL="36000" marR="36000"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73.6%</a:t>
                      </a:r>
                      <a:endPar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endParaRPr>
                    </a:p>
                  </a:txBody>
                  <a:tcPr marL="36000"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ＤＨＰ平成明朝体W7" pitchFamily="18" charset="-128"/>
                        </a:rPr>
                        <a:t>46,000</a:t>
                      </a:r>
                      <a:r>
                        <a:rPr kumimoji="1" lang="ja-JP" altLang="en-US" sz="1100" b="0" i="0" u="none" strike="noStrike" cap="none" normalizeH="0" baseline="0" dirty="0" smtClean="0">
                          <a:ln>
                            <a:noFill/>
                          </a:ln>
                          <a:solidFill>
                            <a:schemeClr val="tx1"/>
                          </a:solidFill>
                          <a:effectLst/>
                          <a:latin typeface="Arial" pitchFamily="34" charset="0"/>
                          <a:ea typeface="ＤＨＰ平成明朝体W7" pitchFamily="18" charset="-128"/>
                        </a:rPr>
                        <a:t>件</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0425" name="Group 153"/>
          <p:cNvGraphicFramePr>
            <a:graphicFrameLocks noGrp="1"/>
          </p:cNvGraphicFramePr>
          <p:nvPr>
            <p:extLst>
              <p:ext uri="{D42A27DB-BD31-4B8C-83A1-F6EECF244321}">
                <p14:modId xmlns:p14="http://schemas.microsoft.com/office/powerpoint/2010/main" val="2925003491"/>
              </p:ext>
            </p:extLst>
          </p:nvPr>
        </p:nvGraphicFramePr>
        <p:xfrm>
          <a:off x="282575" y="4046472"/>
          <a:ext cx="3840163" cy="2278128"/>
        </p:xfrm>
        <a:graphic>
          <a:graphicData uri="http://schemas.openxmlformats.org/drawingml/2006/table">
            <a:tbl>
              <a:tblPr/>
              <a:tblGrid>
                <a:gridCol w="1692275"/>
                <a:gridCol w="715963"/>
                <a:gridCol w="715962"/>
                <a:gridCol w="715963"/>
              </a:tblGrid>
              <a:tr h="42667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補助指標</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27</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取組</a:t>
                      </a:r>
                      <a:endParaRPr kumimoji="1"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結果</a:t>
                      </a:r>
                      <a:endParaRPr kumimoji="1"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28</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7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①満足度調査</a:t>
                      </a:r>
                      <a:endPar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（求人者）</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９０％</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96.8%</a:t>
                      </a:r>
                      <a:endPar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調整中</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7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②満足度調査</a:t>
                      </a:r>
                      <a:endPar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（求職者）</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９０％</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95.4%</a:t>
                      </a:r>
                      <a:endPar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調整中</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7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③紹介成功率</a:t>
                      </a:r>
                      <a:endPar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（常用）</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１１</a:t>
                      </a: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８％</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12.2%</a:t>
                      </a:r>
                      <a:endPar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調整中</a:t>
                      </a:r>
                      <a:endParaRPr kumimoji="1" lang="en-US" altLang="ja-JP" sz="12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672">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④求人に対する紹介率</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ー</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err="1" smtClean="0">
                          <a:ln>
                            <a:noFill/>
                          </a:ln>
                          <a:solidFill>
                            <a:srgbClr val="0070C0"/>
                          </a:solidFill>
                          <a:effectLst/>
                          <a:latin typeface="HGPｺﾞｼｯｸM" pitchFamily="50" charset="-128"/>
                          <a:ea typeface="HGPｺﾞｼｯｸM" pitchFamily="50" charset="-128"/>
                          <a:cs typeface="ＤＨＰ平成明朝体W7" pitchFamily="18" charset="-128"/>
                        </a:rPr>
                        <a:t>ー</a:t>
                      </a:r>
                      <a:endParaRPr kumimoji="1" lang="ja-JP" altLang="en-US" sz="1100" b="0" i="0" u="none" strike="noStrike" cap="none" normalizeH="0" baseline="0" dirty="0" smtClean="0">
                        <a:ln>
                          <a:noFill/>
                        </a:ln>
                        <a:solidFill>
                          <a:srgbClr val="0070C0"/>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70C0"/>
                          </a:solidFill>
                          <a:effectLst/>
                          <a:latin typeface="HGPｺﾞｼｯｸM" pitchFamily="50" charset="-128"/>
                          <a:ea typeface="HGPｺﾞｼｯｸM" pitchFamily="50" charset="-128"/>
                          <a:cs typeface="ＤＨＰ平成明朝体W7" pitchFamily="18" charset="-128"/>
                        </a:rPr>
                        <a:t>調整中</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672">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70C0"/>
                          </a:solidFill>
                          <a:effectLst/>
                          <a:latin typeface="HGPｺﾞｼｯｸM" pitchFamily="50" charset="-128"/>
                          <a:ea typeface="HGPｺﾞｼｯｸM" pitchFamily="50" charset="-128"/>
                          <a:cs typeface="ＤＨＰ平成明朝体W7" pitchFamily="18" charset="-128"/>
                        </a:rPr>
                        <a:t>⑤求職者に対する紹介率</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ー</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err="1" smtClean="0">
                          <a:ln>
                            <a:noFill/>
                          </a:ln>
                          <a:solidFill>
                            <a:srgbClr val="0070C0"/>
                          </a:solidFill>
                          <a:effectLst/>
                          <a:latin typeface="HGPｺﾞｼｯｸM" pitchFamily="50" charset="-128"/>
                          <a:ea typeface="HGPｺﾞｼｯｸM" pitchFamily="50" charset="-128"/>
                          <a:cs typeface="ＤＨＰ平成明朝体W7" pitchFamily="18" charset="-128"/>
                        </a:rPr>
                        <a:t>ー</a:t>
                      </a:r>
                      <a:endParaRPr kumimoji="1" lang="ja-JP" altLang="en-US" sz="1100" b="0" i="0" u="none" strike="noStrike" cap="none" normalizeH="0" baseline="0" dirty="0" smtClean="0">
                        <a:ln>
                          <a:noFill/>
                        </a:ln>
                        <a:solidFill>
                          <a:srgbClr val="0070C0"/>
                        </a:solidFill>
                        <a:effectLst/>
                        <a:latin typeface="HGPｺﾞｼｯｸM" pitchFamily="50" charset="-128"/>
                        <a:ea typeface="HGPｺﾞｼｯｸM" pitchFamily="50" charset="-128"/>
                        <a:cs typeface="ＤＨＰ平成明朝体W7" pitchFamily="18"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70C0"/>
                          </a:solidFill>
                          <a:effectLst/>
                          <a:latin typeface="HGPｺﾞｼｯｸM" pitchFamily="50" charset="-128"/>
                          <a:ea typeface="HGPｺﾞｼｯｸM" pitchFamily="50" charset="-128"/>
                          <a:cs typeface="ＤＨＰ平成明朝体W7" pitchFamily="18" charset="-128"/>
                        </a:rPr>
                        <a:t>調整中</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0426" name="Group 154"/>
          <p:cNvGraphicFramePr>
            <a:graphicFrameLocks noGrp="1"/>
          </p:cNvGraphicFramePr>
          <p:nvPr>
            <p:extLst>
              <p:ext uri="{D42A27DB-BD31-4B8C-83A1-F6EECF244321}">
                <p14:modId xmlns:p14="http://schemas.microsoft.com/office/powerpoint/2010/main" val="1919181305"/>
              </p:ext>
            </p:extLst>
          </p:nvPr>
        </p:nvGraphicFramePr>
        <p:xfrm>
          <a:off x="4665663" y="1449388"/>
          <a:ext cx="4737100" cy="3517901"/>
        </p:xfrm>
        <a:graphic>
          <a:graphicData uri="http://schemas.openxmlformats.org/drawingml/2006/table">
            <a:tbl>
              <a:tblPr/>
              <a:tblGrid>
                <a:gridCol w="2573337"/>
                <a:gridCol w="693738"/>
                <a:gridCol w="735012"/>
                <a:gridCol w="735013"/>
              </a:tblGrid>
              <a:tr h="426711">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ＤＨＰ平成明朝体W7" pitchFamily="18" charset="-128"/>
                        </a:rPr>
                        <a:t>所重点指標</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27</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進捗</a:t>
                      </a:r>
                      <a:endPar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割合</a:t>
                      </a: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a:t>
                      </a:r>
                      <a:endPar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28</a:t>
                      </a:r>
                      <a:r>
                        <a:rPr kumimoji="1" lang="ja-JP" altLang="en-US" sz="1100" b="0" i="0" u="none" strike="noStrike" cap="none" normalizeH="0" baseline="0" smtClean="0">
                          <a:ln>
                            <a:noFill/>
                          </a:ln>
                          <a:solidFill>
                            <a:schemeClr val="tx1"/>
                          </a:solidFill>
                          <a:effectLst/>
                          <a:latin typeface="HGPｺﾞｼｯｸM" pitchFamily="50" charset="-128"/>
                          <a:ea typeface="HGPｺﾞｼｯｸM" pitchFamily="50" charset="-128"/>
                          <a:cs typeface="ＤＨＰ平成明朝体W7" pitchFamily="18" charset="-128"/>
                        </a:rPr>
                        <a:t>年度目標数</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①</a:t>
                      </a: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生活保護受給者等の就職件数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6,770</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93.2%</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②</a:t>
                      </a: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障害者の就職件数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6,067</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86.3%</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③</a:t>
                      </a:r>
                      <a:r>
                        <a:rPr kumimoji="0" lang="ja-JP" altLang="en-US" sz="9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学卒ジョブサポーターの支援による正社員就職</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20,310</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93.3%</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179">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④</a:t>
                      </a: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ハローワークの職業紹介により、正規雇用に結び付いたフリーター等の件数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37,460</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73.0%</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93">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⑤マザーズハローワーク事業における就職支援を受けた重点支援対象者の就職率</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87.5%</a:t>
                      </a:r>
                      <a:endParaRPr kumimoji="0" lang="ja-JP"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取組結果</a:t>
                      </a:r>
                      <a:endPar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87.6%</a:t>
                      </a:r>
                      <a:endParaRPr kumimoji="0" lang="ja-JP"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endParaRPr kumimoji="0" lang="ja-JP" altLang="ja-JP"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⑥正社員求人数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621,152</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87.8%</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⑦正社員就職件数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67,826</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83.9%</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⑧介護・看護・保育分野の就職件数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15,000</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74.1%</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HGPｺﾞｼｯｸM" pitchFamily="50" charset="-128"/>
                          <a:ea typeface="HGPｺﾞｼｯｸM" pitchFamily="50" charset="-128"/>
                          <a:cs typeface="ＤＨＰ平成明朝体W7" pitchFamily="18" charset="-128"/>
                        </a:rPr>
                        <a:t>⑨建設分野の就職件数</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4,800</a:t>
                      </a:r>
                      <a:r>
                        <a:rPr kumimoji="0" lang="ja-JP" altLang="en-US" sz="1000" b="0" i="0" u="none" strike="noStrike" cap="none" normalizeH="0" baseline="0" smtClean="0">
                          <a:ln>
                            <a:noFill/>
                          </a:ln>
                          <a:solidFill>
                            <a:schemeClr val="tx1"/>
                          </a:solidFill>
                          <a:effectLst/>
                          <a:latin typeface="HGPｺﾞｼｯｸM" pitchFamily="50" charset="-128"/>
                          <a:ea typeface="HGPｺﾞｼｯｸM" pitchFamily="50" charset="-128"/>
                          <a:cs typeface="Times New Roman" pitchFamily="18" charset="0"/>
                        </a:rPr>
                        <a:t>件</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75.3%</a:t>
                      </a:r>
                      <a:endParaRPr kumimoji="0"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endParaRP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27">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ts val="1300"/>
                        </a:lnSpc>
                        <a:spcBef>
                          <a:spcPct val="0"/>
                        </a:spcBef>
                        <a:spcAft>
                          <a:spcPct val="0"/>
                        </a:spcAft>
                        <a:buClrTx/>
                        <a:buSzTx/>
                        <a:buFontTx/>
                        <a:buNone/>
                        <a:tabLst/>
                      </a:pPr>
                      <a:r>
                        <a:rPr kumimoji="0" lang="ja-JP" altLang="en-US" sz="11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⑩</a:t>
                      </a:r>
                      <a:r>
                        <a:rPr kumimoji="0" lang="ja-JP" altLang="en-US" sz="9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生涯現役支援窓口（仮称）での</a:t>
                      </a:r>
                      <a:r>
                        <a:rPr kumimoji="0" lang="en-US" altLang="ja-JP" sz="9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65</a:t>
                      </a:r>
                      <a:r>
                        <a:rPr kumimoji="0" lang="ja-JP" altLang="en-US" sz="900" b="0" i="0" u="none" strike="noStrike" cap="none" normalizeH="0" baseline="0" smtClean="0">
                          <a:ln>
                            <a:noFill/>
                          </a:ln>
                          <a:solidFill>
                            <a:srgbClr val="0070C0"/>
                          </a:solidFill>
                          <a:effectLst/>
                          <a:latin typeface="HGPｺﾞｼｯｸM" pitchFamily="50" charset="-128"/>
                          <a:ea typeface="HGPｺﾞｼｯｸM" pitchFamily="50" charset="-128"/>
                          <a:cs typeface="ＤＨＰ平成明朝体W7" pitchFamily="18" charset="-128"/>
                        </a:rPr>
                        <a:t>以上の就職率</a:t>
                      </a:r>
                    </a:p>
                  </a:txBody>
                  <a:tcPr marL="72001" marR="72001" marT="35990" marB="35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70C0"/>
                          </a:solidFill>
                          <a:effectLst/>
                          <a:latin typeface="HGPｺﾞｼｯｸM" pitchFamily="50" charset="-128"/>
                          <a:ea typeface="HGPｺﾞｼｯｸM" pitchFamily="50" charset="-128"/>
                          <a:cs typeface="Times New Roman" pitchFamily="18" charset="0"/>
                        </a:rPr>
                        <a:t>ー</a:t>
                      </a:r>
                    </a:p>
                  </a:txBody>
                  <a:tcPr marL="0" marR="36000"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rgbClr val="0070C0"/>
                          </a:solidFill>
                          <a:effectLst/>
                          <a:latin typeface="HGPｺﾞｼｯｸM" pitchFamily="50" charset="-128"/>
                          <a:ea typeface="HGPｺﾞｼｯｸM" pitchFamily="50" charset="-128"/>
                          <a:cs typeface="Times New Roman" pitchFamily="18" charset="0"/>
                        </a:rPr>
                        <a:t>ー</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dirty="0" smtClean="0">
                          <a:ln>
                            <a:noFill/>
                          </a:ln>
                          <a:solidFill>
                            <a:srgbClr val="0070C0"/>
                          </a:solidFill>
                          <a:effectLst/>
                          <a:latin typeface="HGPｺﾞｼｯｸM" pitchFamily="50" charset="-128"/>
                          <a:ea typeface="HGPｺﾞｼｯｸM" pitchFamily="50" charset="-128"/>
                          <a:cs typeface="Times New Roman" pitchFamily="18" charset="0"/>
                        </a:rPr>
                        <a:t>調整中</a:t>
                      </a:r>
                    </a:p>
                  </a:txBody>
                  <a:tcPr marL="58473" marR="58473" marT="53970" marB="361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2240" name="Group 194"/>
          <p:cNvGrpSpPr>
            <a:grpSpLocks/>
          </p:cNvGrpSpPr>
          <p:nvPr/>
        </p:nvGrpSpPr>
        <p:grpSpPr bwMode="auto">
          <a:xfrm>
            <a:off x="0" y="0"/>
            <a:ext cx="9802813" cy="284163"/>
            <a:chOff x="-6" y="96"/>
            <a:chExt cx="5701" cy="179"/>
          </a:xfrm>
        </p:grpSpPr>
        <p:sp>
          <p:nvSpPr>
            <p:cNvPr id="132242"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2243"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2244"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25" name="直線コネクタ 24"/>
          <p:cNvCxnSpPr/>
          <p:nvPr/>
        </p:nvCxnSpPr>
        <p:spPr>
          <a:xfrm>
            <a:off x="152400" y="3810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23</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78193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513" y="98425"/>
            <a:ext cx="10083801"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81" tIns="46840" rIns="93681" bIns="46840" anchor="ctr"/>
          <a:lstStyle/>
          <a:p>
            <a:pPr algn="l" defTabSz="957501" fontAlgn="auto">
              <a:spcBef>
                <a:spcPts val="0"/>
              </a:spcBef>
              <a:spcAft>
                <a:spcPts val="0"/>
              </a:spcAft>
              <a:defRPr/>
            </a:pPr>
            <a:r>
              <a:rPr lang="en-US" altLang="ja-JP" sz="1800" b="0" i="1" dirty="0">
                <a:solidFill>
                  <a:prstClr val="black"/>
                </a:solidFill>
                <a:uFill>
                  <a:solidFill>
                    <a:srgbClr val="00B050"/>
                  </a:solidFill>
                </a:uFill>
                <a:latin typeface="ＭＳ Ｐゴシック" panose="020B0600070205080204" pitchFamily="50" charset="-128"/>
              </a:rPr>
              <a:t>【</a:t>
            </a:r>
            <a:r>
              <a:rPr lang="ja-JP" altLang="en-US" sz="1800" b="0" i="1" dirty="0">
                <a:solidFill>
                  <a:prstClr val="black"/>
                </a:solidFill>
                <a:uFill>
                  <a:solidFill>
                    <a:srgbClr val="00B050"/>
                  </a:solidFill>
                </a:uFill>
                <a:latin typeface="ＭＳ Ｐゴシック" panose="020B0600070205080204" pitchFamily="50" charset="-128"/>
              </a:rPr>
              <a:t>参考②</a:t>
            </a:r>
            <a:r>
              <a:rPr lang="en-US" altLang="ja-JP" sz="1800" b="0" i="1" dirty="0">
                <a:solidFill>
                  <a:prstClr val="black"/>
                </a:solidFill>
                <a:uFill>
                  <a:solidFill>
                    <a:srgbClr val="00B050"/>
                  </a:solidFill>
                </a:uFill>
                <a:latin typeface="ＭＳ Ｐゴシック" panose="020B0600070205080204" pitchFamily="50" charset="-128"/>
              </a:rPr>
              <a:t>】</a:t>
            </a:r>
            <a:r>
              <a:rPr lang="ja-JP" altLang="en-US" sz="1800" b="0" i="1" dirty="0">
                <a:solidFill>
                  <a:prstClr val="black"/>
                </a:solidFill>
                <a:uFill>
                  <a:solidFill>
                    <a:srgbClr val="00B050"/>
                  </a:solidFill>
                </a:uFill>
                <a:latin typeface="ＭＳ Ｐゴシック" panose="020B0600070205080204" pitchFamily="50" charset="-128"/>
              </a:rPr>
              <a:t>　</a:t>
            </a:r>
            <a:r>
              <a:rPr lang="ja-JP" altLang="en-US" sz="1800" b="0" dirty="0">
                <a:solidFill>
                  <a:prstClr val="black"/>
                </a:solidFill>
                <a:uFill>
                  <a:solidFill>
                    <a:srgbClr val="00B050"/>
                  </a:solidFill>
                </a:uFill>
                <a:latin typeface="ＭＳ Ｐゴシック" panose="020B0600070205080204" pitchFamily="50" charset="-128"/>
              </a:rPr>
              <a:t>平成</a:t>
            </a:r>
            <a:r>
              <a:rPr lang="en-US" altLang="ja-JP" sz="1800" b="0" dirty="0">
                <a:solidFill>
                  <a:prstClr val="black"/>
                </a:solidFill>
                <a:uFill>
                  <a:solidFill>
                    <a:srgbClr val="00B050"/>
                  </a:solidFill>
                </a:uFill>
                <a:latin typeface="ＭＳ Ｐゴシック" panose="020B0600070205080204" pitchFamily="50" charset="-128"/>
              </a:rPr>
              <a:t>27</a:t>
            </a:r>
            <a:r>
              <a:rPr lang="ja-JP" altLang="en-US" sz="1800" b="0" dirty="0">
                <a:solidFill>
                  <a:prstClr val="black"/>
                </a:solidFill>
                <a:uFill>
                  <a:solidFill>
                    <a:srgbClr val="00B050"/>
                  </a:solidFill>
                </a:uFill>
                <a:latin typeface="ＭＳ Ｐゴシック" panose="020B0600070205080204" pitchFamily="50" charset="-128"/>
              </a:rPr>
              <a:t>年度東京労働局及びハローワーク別主要事業進捗状況</a:t>
            </a:r>
          </a:p>
        </p:txBody>
      </p:sp>
      <p:sp>
        <p:nvSpPr>
          <p:cNvPr id="133123" name="テキスト ボックス 6"/>
          <p:cNvSpPr txBox="1">
            <a:spLocks noChangeArrowheads="1"/>
          </p:cNvSpPr>
          <p:nvPr/>
        </p:nvSpPr>
        <p:spPr bwMode="auto">
          <a:xfrm>
            <a:off x="433388" y="6088063"/>
            <a:ext cx="9272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64" tIns="41982" rIns="83964" bIns="41982">
            <a:spAutoFit/>
          </a:bodyPr>
          <a:lstStyle>
            <a:lvl1pPr defTabSz="957263"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57263"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57263"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57263"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57263"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000" b="0">
                <a:solidFill>
                  <a:srgbClr val="000000"/>
                </a:solidFill>
                <a:latin typeface="ＭＳ ゴシック" pitchFamily="49" charset="-128"/>
                <a:ea typeface="ＭＳ ゴシック" pitchFamily="49" charset="-128"/>
              </a:rPr>
              <a:t>*</a:t>
            </a:r>
            <a:r>
              <a:rPr lang="en-US" altLang="ja-JP" sz="1000" b="0">
                <a:solidFill>
                  <a:srgbClr val="000000"/>
                </a:solidFill>
                <a:latin typeface="ＭＳ ゴシック" pitchFamily="49" charset="-128"/>
                <a:ea typeface="ＭＳ ゴシック" pitchFamily="49" charset="-128"/>
              </a:rPr>
              <a:t>1</a:t>
            </a:r>
            <a:r>
              <a:rPr lang="ja-JP" altLang="en-US" sz="1000" b="0">
                <a:solidFill>
                  <a:srgbClr val="000000"/>
                </a:solidFill>
                <a:latin typeface="ＭＳ ゴシック" pitchFamily="49" charset="-128"/>
                <a:ea typeface="ＭＳ ゴシック" pitchFamily="49" charset="-128"/>
              </a:rPr>
              <a:t>：常用：雇用契約において雇用期間の定めのない、又は、</a:t>
            </a:r>
            <a:r>
              <a:rPr lang="en-US" altLang="ja-JP" sz="1000" b="0">
                <a:solidFill>
                  <a:srgbClr val="000000"/>
                </a:solidFill>
                <a:latin typeface="ＭＳ ゴシック" pitchFamily="49" charset="-128"/>
                <a:ea typeface="ＭＳ ゴシック" pitchFamily="49" charset="-128"/>
              </a:rPr>
              <a:t>4</a:t>
            </a:r>
            <a:r>
              <a:rPr lang="ja-JP" altLang="en-US" sz="1000" b="0">
                <a:solidFill>
                  <a:srgbClr val="000000"/>
                </a:solidFill>
                <a:latin typeface="ＭＳ ゴシック" pitchFamily="49" charset="-128"/>
                <a:ea typeface="ＭＳ ゴシック" pitchFamily="49" charset="-128"/>
              </a:rPr>
              <a:t>か月以上の雇用期間が定められているもの。</a:t>
            </a:r>
            <a:endParaRPr lang="en-US" altLang="ja-JP" sz="1000" b="0">
              <a:solidFill>
                <a:srgbClr val="000000"/>
              </a:solidFill>
              <a:latin typeface="ＭＳ ゴシック" pitchFamily="49" charset="-128"/>
              <a:ea typeface="ＭＳ ゴシック" pitchFamily="49" charset="-128"/>
            </a:endParaRPr>
          </a:p>
          <a:p>
            <a:pPr algn="l" eaLnBrk="1" hangingPunct="1">
              <a:spcBef>
                <a:spcPct val="0"/>
              </a:spcBef>
              <a:buFontTx/>
              <a:buNone/>
            </a:pPr>
            <a:r>
              <a:rPr lang="ja-JP" altLang="en-US" sz="1000" b="0">
                <a:solidFill>
                  <a:srgbClr val="000000"/>
                </a:solidFill>
                <a:latin typeface="ＭＳ ゴシック" pitchFamily="49" charset="-128"/>
                <a:ea typeface="ＭＳ ゴシック" pitchFamily="49" charset="-128"/>
              </a:rPr>
              <a:t>*</a:t>
            </a:r>
            <a:r>
              <a:rPr lang="en-US" altLang="ja-JP" sz="1000" b="0">
                <a:solidFill>
                  <a:srgbClr val="000000"/>
                </a:solidFill>
                <a:latin typeface="ＭＳ ゴシック" pitchFamily="49" charset="-128"/>
                <a:ea typeface="ＭＳ ゴシック" pitchFamily="49" charset="-128"/>
              </a:rPr>
              <a:t>2</a:t>
            </a:r>
            <a:r>
              <a:rPr lang="ja-JP" altLang="en-US" sz="1000" b="0">
                <a:solidFill>
                  <a:srgbClr val="000000"/>
                </a:solidFill>
                <a:latin typeface="ＭＳ ゴシック" pitchFamily="49" charset="-128"/>
                <a:ea typeface="ＭＳ ゴシック" pitchFamily="49" charset="-128"/>
              </a:rPr>
              <a:t>：都内ハローワークにおいて受理した求人に対して、全国のハローワークからの職業紹介により就職が確認された件数。</a:t>
            </a:r>
            <a:endParaRPr lang="en-US" altLang="ja-JP" sz="1000" b="0">
              <a:solidFill>
                <a:srgbClr val="000000"/>
              </a:solidFill>
              <a:latin typeface="ＭＳ ゴシック" pitchFamily="49" charset="-128"/>
              <a:ea typeface="ＭＳ ゴシック" pitchFamily="49" charset="-128"/>
            </a:endParaRPr>
          </a:p>
          <a:p>
            <a:pPr algn="l" eaLnBrk="1" hangingPunct="1">
              <a:spcBef>
                <a:spcPct val="0"/>
              </a:spcBef>
              <a:buFontTx/>
              <a:buNone/>
            </a:pPr>
            <a:r>
              <a:rPr lang="ja-JP" altLang="en-US" sz="1000" b="0">
                <a:solidFill>
                  <a:srgbClr val="000000"/>
                </a:solidFill>
                <a:latin typeface="ＭＳ ゴシック" pitchFamily="49" charset="-128"/>
                <a:ea typeface="ＭＳ ゴシック" pitchFamily="49" charset="-128"/>
              </a:rPr>
              <a:t>*</a:t>
            </a:r>
            <a:r>
              <a:rPr lang="en-US" altLang="ja-JP" sz="1000" b="0">
                <a:solidFill>
                  <a:srgbClr val="000000"/>
                </a:solidFill>
                <a:latin typeface="ＭＳ ゴシック" pitchFamily="49" charset="-128"/>
                <a:ea typeface="ＭＳ ゴシック" pitchFamily="49" charset="-128"/>
              </a:rPr>
              <a:t>3</a:t>
            </a:r>
            <a:r>
              <a:rPr lang="ja-JP" altLang="en-US" sz="1000" b="0">
                <a:solidFill>
                  <a:srgbClr val="000000"/>
                </a:solidFill>
                <a:latin typeface="ＭＳ ゴシック" pitchFamily="49" charset="-128"/>
                <a:ea typeface="ＭＳ ゴシック" pitchFamily="49" charset="-128"/>
              </a:rPr>
              <a:t>：雇用保険受給者が所定給付日数を３分の２以上残して就職された方の件数。</a:t>
            </a:r>
            <a:endParaRPr lang="en-US" altLang="ja-JP" sz="1000" b="0">
              <a:solidFill>
                <a:srgbClr val="000000"/>
              </a:solidFill>
              <a:latin typeface="ＭＳ ゴシック" pitchFamily="49" charset="-128"/>
              <a:ea typeface="ＭＳ ゴシック" pitchFamily="49" charset="-128"/>
            </a:endParaRPr>
          </a:p>
          <a:p>
            <a:pPr algn="l" eaLnBrk="1" hangingPunct="1">
              <a:spcBef>
                <a:spcPct val="0"/>
              </a:spcBef>
              <a:buFontTx/>
              <a:buNone/>
            </a:pPr>
            <a:r>
              <a:rPr lang="ja-JP" altLang="en-US" sz="1000" b="0">
                <a:solidFill>
                  <a:srgbClr val="000000"/>
                </a:solidFill>
                <a:latin typeface="ＭＳ ゴシック" pitchFamily="49" charset="-128"/>
                <a:ea typeface="ＭＳ ゴシック" pitchFamily="49" charset="-128"/>
              </a:rPr>
              <a:t>*</a:t>
            </a:r>
            <a:r>
              <a:rPr lang="en-US" altLang="ja-JP" sz="1000" b="0">
                <a:solidFill>
                  <a:srgbClr val="000000"/>
                </a:solidFill>
                <a:latin typeface="ＭＳ ゴシック" pitchFamily="49" charset="-128"/>
                <a:ea typeface="ＭＳ ゴシック" pitchFamily="49" charset="-128"/>
              </a:rPr>
              <a:t>4</a:t>
            </a:r>
            <a:r>
              <a:rPr lang="ja-JP" altLang="en-US" sz="1000" b="0">
                <a:solidFill>
                  <a:srgbClr val="000000"/>
                </a:solidFill>
                <a:latin typeface="ＭＳ ゴシック" pitchFamily="49" charset="-128"/>
                <a:ea typeface="ＭＳ ゴシック" pitchFamily="49" charset="-128"/>
              </a:rPr>
              <a:t>：雇用保険受給者の早期再就職件数の実績値については、該当月分を翌々々月（例：</a:t>
            </a:r>
            <a:r>
              <a:rPr lang="en-US" altLang="ja-JP" sz="1000" b="0">
                <a:solidFill>
                  <a:srgbClr val="000000"/>
                </a:solidFill>
                <a:latin typeface="ＭＳ ゴシック" pitchFamily="49" charset="-128"/>
                <a:ea typeface="ＭＳ ゴシック" pitchFamily="49" charset="-128"/>
              </a:rPr>
              <a:t>4</a:t>
            </a:r>
            <a:r>
              <a:rPr lang="ja-JP" altLang="en-US" sz="1000" b="0">
                <a:solidFill>
                  <a:srgbClr val="000000"/>
                </a:solidFill>
                <a:latin typeface="ＭＳ ゴシック" pitchFamily="49" charset="-128"/>
                <a:ea typeface="ＭＳ ゴシック" pitchFamily="49" charset="-128"/>
              </a:rPr>
              <a:t>月分を</a:t>
            </a:r>
            <a:r>
              <a:rPr lang="en-US" altLang="ja-JP" sz="1000" b="0">
                <a:solidFill>
                  <a:srgbClr val="000000"/>
                </a:solidFill>
                <a:latin typeface="ＭＳ ゴシック" pitchFamily="49" charset="-128"/>
                <a:ea typeface="ＭＳ ゴシック" pitchFamily="49" charset="-128"/>
              </a:rPr>
              <a:t>7</a:t>
            </a:r>
            <a:r>
              <a:rPr lang="ja-JP" altLang="en-US" sz="1000" b="0">
                <a:solidFill>
                  <a:srgbClr val="000000"/>
                </a:solidFill>
                <a:latin typeface="ＭＳ ゴシック" pitchFamily="49" charset="-128"/>
                <a:ea typeface="ＭＳ ゴシック" pitchFamily="49" charset="-128"/>
              </a:rPr>
              <a:t>月）に公表。</a:t>
            </a:r>
          </a:p>
        </p:txBody>
      </p:sp>
      <p:pic>
        <p:nvPicPr>
          <p:cNvPr id="133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612775"/>
            <a:ext cx="9339262"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25" name="Group 194"/>
          <p:cNvGrpSpPr>
            <a:grpSpLocks/>
          </p:cNvGrpSpPr>
          <p:nvPr/>
        </p:nvGrpSpPr>
        <p:grpSpPr bwMode="auto">
          <a:xfrm>
            <a:off x="0" y="0"/>
            <a:ext cx="9802813" cy="284163"/>
            <a:chOff x="-6" y="96"/>
            <a:chExt cx="5701" cy="179"/>
          </a:xfrm>
        </p:grpSpPr>
        <p:sp>
          <p:nvSpPr>
            <p:cNvPr id="133127"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3128"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3129"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10" name="直線コネクタ 9"/>
          <p:cNvCxnSpPr/>
          <p:nvPr/>
        </p:nvCxnSpPr>
        <p:spPr>
          <a:xfrm>
            <a:off x="122238" y="457200"/>
            <a:ext cx="734536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24</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7449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52388"/>
            <a:ext cx="9906000"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800" b="0" dirty="0">
                <a:solidFill>
                  <a:prstClr val="black"/>
                </a:solidFill>
                <a:uFill>
                  <a:solidFill>
                    <a:srgbClr val="00B050"/>
                  </a:solidFill>
                </a:uFill>
                <a:latin typeface="ＭＳ Ｐゴシック" panose="020B0600070205080204" pitchFamily="50" charset="-128"/>
              </a:rPr>
              <a:t>　３　平成</a:t>
            </a:r>
            <a:r>
              <a:rPr lang="en-US" altLang="ja-JP" sz="1800" b="0" dirty="0">
                <a:solidFill>
                  <a:prstClr val="black"/>
                </a:solidFill>
                <a:uFill>
                  <a:solidFill>
                    <a:srgbClr val="00B050"/>
                  </a:solidFill>
                </a:uFill>
                <a:latin typeface="ＭＳ Ｐゴシック" panose="020B0600070205080204" pitchFamily="50" charset="-128"/>
              </a:rPr>
              <a:t>28</a:t>
            </a:r>
            <a:r>
              <a:rPr lang="ja-JP" altLang="en-US" sz="1800" b="0" dirty="0" smtClean="0">
                <a:solidFill>
                  <a:prstClr val="black"/>
                </a:solidFill>
                <a:uFill>
                  <a:solidFill>
                    <a:srgbClr val="00B050"/>
                  </a:solidFill>
                </a:uFill>
                <a:latin typeface="ＭＳ Ｐゴシック" panose="020B0600070205080204" pitchFamily="50" charset="-128"/>
              </a:rPr>
              <a:t>年度職業安定分野の</a:t>
            </a:r>
            <a:r>
              <a:rPr lang="ja-JP" altLang="en-US" sz="1800" b="0" dirty="0">
                <a:solidFill>
                  <a:prstClr val="black"/>
                </a:solidFill>
                <a:uFill>
                  <a:solidFill>
                    <a:srgbClr val="00B050"/>
                  </a:solidFill>
                </a:uFill>
                <a:latin typeface="ＭＳ Ｐゴシック" panose="020B0600070205080204" pitchFamily="50" charset="-128"/>
              </a:rPr>
              <a:t>最重点事項等　</a:t>
            </a:r>
            <a:endParaRPr lang="en-US" altLang="ja-JP" sz="1800" b="0" dirty="0">
              <a:solidFill>
                <a:prstClr val="black"/>
              </a:solidFill>
              <a:uFill>
                <a:solidFill>
                  <a:srgbClr val="00B050"/>
                </a:solidFill>
              </a:uFill>
              <a:latin typeface="ＭＳ Ｐゴシック" panose="020B0600070205080204" pitchFamily="50" charset="-128"/>
            </a:endParaRPr>
          </a:p>
        </p:txBody>
      </p:sp>
      <p:sp>
        <p:nvSpPr>
          <p:cNvPr id="7" name="正方形/長方形 6"/>
          <p:cNvSpPr/>
          <p:nvPr/>
        </p:nvSpPr>
        <p:spPr>
          <a:xfrm>
            <a:off x="273050" y="612775"/>
            <a:ext cx="7632700"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en-US" altLang="ja-JP" sz="1600" dirty="0">
                <a:solidFill>
                  <a:prstClr val="black"/>
                </a:solidFill>
                <a:latin typeface="ＭＳ Ｐゴシック"/>
              </a:rPr>
              <a:t>Ⅰ</a:t>
            </a:r>
            <a:r>
              <a:rPr lang="ja-JP" altLang="en-US" sz="1600" dirty="0">
                <a:solidFill>
                  <a:prstClr val="black"/>
                </a:solidFill>
                <a:latin typeface="ＭＳ Ｐゴシック"/>
              </a:rPr>
              <a:t>　職業安定行政を取り巻く情勢</a:t>
            </a:r>
            <a:endParaRPr lang="en-US" altLang="ja-JP" sz="1600" dirty="0">
              <a:solidFill>
                <a:prstClr val="black"/>
              </a:solidFill>
              <a:latin typeface="ＭＳ Ｐゴシック"/>
            </a:endParaRPr>
          </a:p>
        </p:txBody>
      </p:sp>
      <p:sp>
        <p:nvSpPr>
          <p:cNvPr id="8" name="正方形/長方形 7"/>
          <p:cNvSpPr/>
          <p:nvPr/>
        </p:nvSpPr>
        <p:spPr>
          <a:xfrm>
            <a:off x="273050" y="2540000"/>
            <a:ext cx="9432925"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en-US" altLang="ja-JP" sz="1600" dirty="0">
                <a:solidFill>
                  <a:prstClr val="black"/>
                </a:solidFill>
                <a:latin typeface="ＭＳ Ｐゴシック"/>
              </a:rPr>
              <a:t>Ⅱ</a:t>
            </a:r>
            <a:r>
              <a:rPr lang="ja-JP" altLang="en-US" sz="1600" dirty="0">
                <a:solidFill>
                  <a:prstClr val="black"/>
                </a:solidFill>
                <a:latin typeface="ＭＳ Ｐゴシック"/>
              </a:rPr>
              <a:t>　職業紹介業務の基本的な方針等</a:t>
            </a:r>
            <a:r>
              <a:rPr lang="ja-JP" altLang="en-US" sz="1400" b="0" dirty="0">
                <a:solidFill>
                  <a:prstClr val="black"/>
                </a:solidFill>
                <a:latin typeface="ＭＳ Ｐゴシック"/>
              </a:rPr>
              <a:t>　　</a:t>
            </a:r>
            <a:endParaRPr lang="en-US" altLang="ja-JP" sz="1200" b="0" i="1" dirty="0">
              <a:solidFill>
                <a:prstClr val="black"/>
              </a:solidFill>
              <a:latin typeface="ＭＳ Ｐゴシック"/>
            </a:endParaRPr>
          </a:p>
        </p:txBody>
      </p:sp>
      <p:sp>
        <p:nvSpPr>
          <p:cNvPr id="134149" name="正方形/長方形 9"/>
          <p:cNvSpPr>
            <a:spLocks noChangeArrowheads="1"/>
          </p:cNvSpPr>
          <p:nvPr/>
        </p:nvSpPr>
        <p:spPr bwMode="auto">
          <a:xfrm>
            <a:off x="415925" y="2852738"/>
            <a:ext cx="93614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ja-JP" sz="1400" b="0" u="sng">
                <a:solidFill>
                  <a:srgbClr val="000000"/>
                </a:solidFill>
                <a:latin typeface="ＭＳ Ｐゴシック" pitchFamily="50" charset="-128"/>
              </a:rPr>
              <a:t>（１）「質」の追求</a:t>
            </a:r>
            <a:endParaRPr lang="ja-JP" altLang="ja-JP" sz="1400" b="0">
              <a:solidFill>
                <a:srgbClr val="000000"/>
              </a:solidFill>
              <a:latin typeface="ＭＳ Ｐゴシック" pitchFamily="50" charset="-128"/>
            </a:endParaRPr>
          </a:p>
          <a:p>
            <a:pPr algn="l" eaLnBrk="1" hangingPunct="1">
              <a:spcBef>
                <a:spcPct val="0"/>
              </a:spcBef>
              <a:buFontTx/>
              <a:buNone/>
            </a:pPr>
            <a:r>
              <a:rPr lang="ja-JP" altLang="en-US" sz="1400" b="0">
                <a:solidFill>
                  <a:srgbClr val="000000"/>
                </a:solidFill>
                <a:latin typeface="ＭＳ Ｐゴシック" pitchFamily="50" charset="-128"/>
              </a:rPr>
              <a:t>　　</a:t>
            </a:r>
            <a:r>
              <a:rPr lang="ja-JP" altLang="ja-JP" sz="1400">
                <a:solidFill>
                  <a:srgbClr val="1F497D"/>
                </a:solidFill>
                <a:latin typeface="ＭＳ Ｐゴシック" pitchFamily="50" charset="-128"/>
              </a:rPr>
              <a:t>①　正社員実現の推進等</a:t>
            </a:r>
            <a:r>
              <a:rPr lang="ja-JP" altLang="en-US" sz="1400" b="0">
                <a:solidFill>
                  <a:srgbClr val="FF0000"/>
                </a:solidFill>
                <a:latin typeface="ＭＳ Ｐゴシック" pitchFamily="50" charset="-128"/>
              </a:rPr>
              <a:t>　</a:t>
            </a:r>
            <a:endParaRPr lang="en-US" altLang="ja-JP" sz="1400" b="0">
              <a:solidFill>
                <a:srgbClr val="FF0000"/>
              </a:solidFill>
              <a:latin typeface="ＭＳ Ｐゴシック" pitchFamily="50" charset="-128"/>
            </a:endParaRPr>
          </a:p>
          <a:p>
            <a:pPr algn="l" eaLnBrk="1" hangingPunct="1">
              <a:spcBef>
                <a:spcPct val="0"/>
              </a:spcBef>
              <a:buFontTx/>
              <a:buNone/>
            </a:pPr>
            <a:r>
              <a:rPr lang="ja-JP" altLang="en-US" sz="1400" b="0">
                <a:solidFill>
                  <a:srgbClr val="000000"/>
                </a:solidFill>
                <a:latin typeface="ＭＳ Ｐゴシック" pitchFamily="50" charset="-128"/>
              </a:rPr>
              <a:t>　　　→　東京の「地域プラン（地域計画）（仮称）」に基づく取組の推進</a:t>
            </a:r>
            <a:r>
              <a:rPr lang="ja-JP" altLang="en-US" sz="1400" b="0">
                <a:solidFill>
                  <a:srgbClr val="0070C0"/>
                </a:solidFill>
                <a:latin typeface="ＭＳ Ｐゴシック" pitchFamily="50" charset="-128"/>
              </a:rPr>
              <a:t>　</a:t>
            </a:r>
            <a:endParaRPr lang="ja-JP" altLang="en-US" sz="1400" i="1">
              <a:solidFill>
                <a:srgbClr val="000000"/>
              </a:solidFill>
              <a:latin typeface="ＭＳ Ｐゴシック" pitchFamily="50" charset="-128"/>
            </a:endParaRPr>
          </a:p>
          <a:p>
            <a:pPr algn="l" eaLnBrk="1" hangingPunct="1">
              <a:lnSpc>
                <a:spcPts val="400"/>
              </a:lnSpc>
              <a:spcBef>
                <a:spcPct val="0"/>
              </a:spcBef>
              <a:buFontTx/>
              <a:buNone/>
            </a:pPr>
            <a:endParaRPr lang="en-US" altLang="ja-JP" sz="1400" b="0">
              <a:solidFill>
                <a:srgbClr val="000000"/>
              </a:solidFill>
              <a:latin typeface="ＭＳ Ｐゴシック" pitchFamily="50" charset="-128"/>
            </a:endParaRPr>
          </a:p>
          <a:p>
            <a:pPr algn="l" eaLnBrk="1" hangingPunct="1">
              <a:spcBef>
                <a:spcPct val="0"/>
              </a:spcBef>
              <a:buFontTx/>
              <a:buNone/>
            </a:pPr>
            <a:r>
              <a:rPr lang="ja-JP" altLang="en-US" sz="1400" b="0">
                <a:solidFill>
                  <a:srgbClr val="000000"/>
                </a:solidFill>
                <a:latin typeface="ＭＳ Ｐゴシック" pitchFamily="50" charset="-128"/>
              </a:rPr>
              <a:t>　　</a:t>
            </a:r>
            <a:r>
              <a:rPr lang="ja-JP" altLang="ja-JP" sz="1400">
                <a:solidFill>
                  <a:srgbClr val="1F497D"/>
                </a:solidFill>
                <a:latin typeface="ＭＳ Ｐゴシック" pitchFamily="50" charset="-128"/>
              </a:rPr>
              <a:t>②　</a:t>
            </a:r>
            <a:r>
              <a:rPr lang="ja-JP" altLang="en-US" sz="1400">
                <a:solidFill>
                  <a:srgbClr val="1F497D"/>
                </a:solidFill>
                <a:latin typeface="ＭＳ Ｐゴシック" pitchFamily="50" charset="-128"/>
              </a:rPr>
              <a:t>企業における</a:t>
            </a:r>
            <a:r>
              <a:rPr lang="ja-JP" altLang="ja-JP" sz="1400">
                <a:solidFill>
                  <a:srgbClr val="1F497D"/>
                </a:solidFill>
                <a:latin typeface="ＭＳ Ｐゴシック" pitchFamily="50" charset="-128"/>
              </a:rPr>
              <a:t>「魅力ある職場づくり」等の推進</a:t>
            </a:r>
            <a:endParaRPr lang="en-US" altLang="ja-JP" sz="1400">
              <a:solidFill>
                <a:srgbClr val="1F497D"/>
              </a:solidFill>
              <a:latin typeface="ＭＳ Ｐゴシック" pitchFamily="50" charset="-128"/>
            </a:endParaRPr>
          </a:p>
          <a:p>
            <a:pPr algn="l" eaLnBrk="1" hangingPunct="1">
              <a:spcBef>
                <a:spcPct val="0"/>
              </a:spcBef>
              <a:buFontTx/>
              <a:buNone/>
            </a:pPr>
            <a:r>
              <a:rPr lang="ja-JP" altLang="en-US" sz="1400" b="0">
                <a:solidFill>
                  <a:srgbClr val="000000"/>
                </a:solidFill>
                <a:latin typeface="ＭＳ Ｐゴシック" pitchFamily="50" charset="-128"/>
              </a:rPr>
              <a:t>　　　→　労働条件や職場環境の改善等、安心して働くことのできる環境整備（雇用管理改善や「働き方改革」）を後押し</a:t>
            </a:r>
          </a:p>
          <a:p>
            <a:pPr algn="l" eaLnBrk="1" hangingPunct="1">
              <a:spcBef>
                <a:spcPct val="0"/>
              </a:spcBef>
              <a:buFontTx/>
              <a:buNone/>
            </a:pPr>
            <a:r>
              <a:rPr lang="ja-JP" altLang="en-US" sz="1400" b="0">
                <a:solidFill>
                  <a:srgbClr val="000000"/>
                </a:solidFill>
                <a:latin typeface="ＭＳ Ｐゴシック" pitchFamily="50" charset="-128"/>
              </a:rPr>
              <a:t>　　　→　子育てと両立可能な求人（マザーズ求人）等、個々の価値観・ライフスタイル等に対応可能な求人確保</a:t>
            </a:r>
          </a:p>
          <a:p>
            <a:pPr algn="l" eaLnBrk="1" hangingPunct="1">
              <a:lnSpc>
                <a:spcPts val="400"/>
              </a:lnSpc>
              <a:spcBef>
                <a:spcPct val="0"/>
              </a:spcBef>
              <a:buFontTx/>
              <a:buNone/>
            </a:pPr>
            <a:r>
              <a:rPr lang="ja-JP" altLang="en-US" sz="1400" b="0">
                <a:solidFill>
                  <a:srgbClr val="000000"/>
                </a:solidFill>
                <a:latin typeface="ＭＳ Ｐゴシック" pitchFamily="50" charset="-128"/>
              </a:rPr>
              <a:t>　</a:t>
            </a:r>
            <a:endParaRPr lang="en-US" altLang="ja-JP" sz="1400" b="0">
              <a:solidFill>
                <a:srgbClr val="000000"/>
              </a:solidFill>
              <a:latin typeface="ＭＳ Ｐゴシック" pitchFamily="50" charset="-128"/>
            </a:endParaRPr>
          </a:p>
          <a:p>
            <a:pPr algn="l" eaLnBrk="1" hangingPunct="1">
              <a:spcBef>
                <a:spcPct val="0"/>
              </a:spcBef>
              <a:buFontTx/>
              <a:buNone/>
            </a:pPr>
            <a:r>
              <a:rPr lang="ja-JP" altLang="en-US" sz="1400" b="0">
                <a:solidFill>
                  <a:srgbClr val="000000"/>
                </a:solidFill>
                <a:latin typeface="ＭＳ Ｐゴシック" pitchFamily="50" charset="-128"/>
              </a:rPr>
              <a:t>　　③　職員の専門性向上</a:t>
            </a:r>
            <a:endParaRPr lang="en-US" altLang="ja-JP" sz="1400" b="0">
              <a:solidFill>
                <a:srgbClr val="000000"/>
              </a:solidFill>
              <a:latin typeface="ＭＳ Ｐゴシック" pitchFamily="50" charset="-128"/>
            </a:endParaRPr>
          </a:p>
        </p:txBody>
      </p:sp>
      <p:sp>
        <p:nvSpPr>
          <p:cNvPr id="134150" name="正方形/長方形 14"/>
          <p:cNvSpPr>
            <a:spLocks noChangeArrowheads="1"/>
          </p:cNvSpPr>
          <p:nvPr/>
        </p:nvSpPr>
        <p:spPr bwMode="auto">
          <a:xfrm>
            <a:off x="415925" y="4595813"/>
            <a:ext cx="93614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400" b="0" u="sng" dirty="0">
                <a:solidFill>
                  <a:srgbClr val="000000"/>
                </a:solidFill>
                <a:latin typeface="Calibri" pitchFamily="34" charset="0"/>
              </a:rPr>
              <a:t>（２）</a:t>
            </a:r>
            <a:r>
              <a:rPr lang="ja-JP" altLang="ja-JP" sz="1400" b="0" u="sng" dirty="0">
                <a:solidFill>
                  <a:srgbClr val="000000"/>
                </a:solidFill>
                <a:latin typeface="Calibri" pitchFamily="34" charset="0"/>
              </a:rPr>
              <a:t>「信頼」の維持向上</a:t>
            </a:r>
            <a:endParaRPr lang="ja-JP" altLang="ja-JP" sz="1400" b="0" dirty="0">
              <a:solidFill>
                <a:srgbClr val="000000"/>
              </a:solidFill>
              <a:latin typeface="Calibri" pitchFamily="34" charset="0"/>
            </a:endParaRPr>
          </a:p>
          <a:p>
            <a:pPr algn="l" eaLnBrk="1" hangingPunct="1">
              <a:spcBef>
                <a:spcPct val="0"/>
              </a:spcBef>
              <a:buFontTx/>
              <a:buNone/>
            </a:pPr>
            <a:r>
              <a:rPr lang="ja-JP" altLang="ja-JP" sz="1400" b="0" dirty="0">
                <a:solidFill>
                  <a:srgbClr val="000000"/>
                </a:solidFill>
                <a:latin typeface="Calibri" pitchFamily="34" charset="0"/>
              </a:rPr>
              <a:t>　　</a:t>
            </a:r>
            <a:r>
              <a:rPr lang="ja-JP" altLang="ja-JP" sz="1400" dirty="0">
                <a:solidFill>
                  <a:srgbClr val="1F497D"/>
                </a:solidFill>
                <a:latin typeface="Calibri" pitchFamily="34" charset="0"/>
              </a:rPr>
              <a:t>①　人手不足分野の人材確保等</a:t>
            </a:r>
          </a:p>
          <a:p>
            <a:pPr algn="l" eaLnBrk="1" hangingPunct="1">
              <a:lnSpc>
                <a:spcPts val="400"/>
              </a:lnSpc>
              <a:spcBef>
                <a:spcPct val="0"/>
              </a:spcBef>
              <a:buFontTx/>
              <a:buNone/>
            </a:pPr>
            <a:r>
              <a:rPr lang="ja-JP" altLang="en-US" sz="1400" b="0" dirty="0">
                <a:solidFill>
                  <a:srgbClr val="000000"/>
                </a:solidFill>
                <a:latin typeface="Calibri" pitchFamily="34" charset="0"/>
              </a:rPr>
              <a:t>　　</a:t>
            </a:r>
            <a:endParaRPr lang="en-US" altLang="ja-JP" sz="1400" b="0" dirty="0">
              <a:solidFill>
                <a:srgbClr val="000000"/>
              </a:solidFill>
              <a:latin typeface="Calibri" pitchFamily="34" charset="0"/>
            </a:endParaRPr>
          </a:p>
          <a:p>
            <a:pPr algn="l" eaLnBrk="1" hangingPunct="1">
              <a:spcBef>
                <a:spcPct val="0"/>
              </a:spcBef>
              <a:buFontTx/>
              <a:buNone/>
            </a:pPr>
            <a:r>
              <a:rPr lang="ja-JP" altLang="en-US" sz="1400" b="0" dirty="0">
                <a:solidFill>
                  <a:srgbClr val="000000"/>
                </a:solidFill>
                <a:latin typeface="Calibri" pitchFamily="34" charset="0"/>
              </a:rPr>
              <a:t>　　</a:t>
            </a:r>
            <a:r>
              <a:rPr lang="ja-JP" altLang="ja-JP" sz="1400" dirty="0">
                <a:solidFill>
                  <a:srgbClr val="1F497D"/>
                </a:solidFill>
                <a:latin typeface="Calibri" pitchFamily="34" charset="0"/>
              </a:rPr>
              <a:t>②　地方創生、自治体連携の推進</a:t>
            </a:r>
          </a:p>
          <a:p>
            <a:pPr algn="l" eaLnBrk="1" hangingPunct="1">
              <a:spcBef>
                <a:spcPct val="0"/>
              </a:spcBef>
              <a:buFontTx/>
              <a:buNone/>
            </a:pP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　地域の行政課題（</a:t>
            </a:r>
            <a:r>
              <a:rPr lang="ja-JP" altLang="en-US" sz="1400" b="0" dirty="0">
                <a:solidFill>
                  <a:srgbClr val="000000"/>
                </a:solidFill>
                <a:latin typeface="Calibri" pitchFamily="34" charset="0"/>
              </a:rPr>
              <a:t>生活保護受給者</a:t>
            </a:r>
            <a:r>
              <a:rPr lang="ja-JP" altLang="ja-JP" sz="1400" b="0" dirty="0">
                <a:solidFill>
                  <a:srgbClr val="000000"/>
                </a:solidFill>
                <a:latin typeface="Calibri" pitchFamily="34" charset="0"/>
              </a:rPr>
              <a:t>・ひとり親、</a:t>
            </a:r>
            <a:r>
              <a:rPr lang="ja-JP" altLang="en-US" sz="1400" b="0" dirty="0">
                <a:solidFill>
                  <a:srgbClr val="000000"/>
                </a:solidFill>
                <a:latin typeface="Calibri" pitchFamily="34" charset="0"/>
              </a:rPr>
              <a:t>高校</a:t>
            </a:r>
            <a:r>
              <a:rPr lang="ja-JP" altLang="ja-JP" sz="1400" b="0" dirty="0">
                <a:solidFill>
                  <a:srgbClr val="000000"/>
                </a:solidFill>
                <a:latin typeface="Calibri" pitchFamily="34" charset="0"/>
              </a:rPr>
              <a:t>中退者、中小企業振興等）への対応</a:t>
            </a:r>
            <a:r>
              <a:rPr lang="ja-JP" altLang="en-US" sz="1400" b="0" dirty="0">
                <a:solidFill>
                  <a:srgbClr val="000000"/>
                </a:solidFill>
                <a:latin typeface="Calibri" pitchFamily="34" charset="0"/>
              </a:rPr>
              <a:t>等　</a:t>
            </a:r>
            <a:r>
              <a:rPr lang="ja-JP" altLang="en-US" sz="1400" i="1" dirty="0">
                <a:solidFill>
                  <a:srgbClr val="000000"/>
                </a:solidFill>
                <a:latin typeface="Calibri" pitchFamily="34" charset="0"/>
              </a:rPr>
              <a:t>　</a:t>
            </a:r>
            <a:endParaRPr lang="ja-JP" altLang="ja-JP" sz="1400" i="1" dirty="0">
              <a:solidFill>
                <a:srgbClr val="000000"/>
              </a:solidFill>
              <a:latin typeface="Calibri" pitchFamily="34" charset="0"/>
            </a:endParaRPr>
          </a:p>
          <a:p>
            <a:pPr algn="l" eaLnBrk="1" hangingPunct="1">
              <a:lnSpc>
                <a:spcPts val="400"/>
              </a:lnSpc>
              <a:spcBef>
                <a:spcPct val="0"/>
              </a:spcBef>
              <a:buFontTx/>
              <a:buNone/>
            </a:pPr>
            <a:r>
              <a:rPr lang="ja-JP" altLang="en-US" sz="1400" dirty="0">
                <a:solidFill>
                  <a:srgbClr val="000000"/>
                </a:solidFill>
                <a:latin typeface="Calibri" pitchFamily="34" charset="0"/>
              </a:rPr>
              <a:t>　　</a:t>
            </a:r>
            <a:endParaRPr lang="en-US" altLang="ja-JP" sz="1400" dirty="0">
              <a:solidFill>
                <a:srgbClr val="000000"/>
              </a:solidFill>
              <a:latin typeface="Calibri" pitchFamily="34" charset="0"/>
            </a:endParaRPr>
          </a:p>
          <a:p>
            <a:pPr algn="l" eaLnBrk="1" hangingPunct="1">
              <a:spcBef>
                <a:spcPct val="0"/>
              </a:spcBef>
              <a:buFontTx/>
              <a:buNone/>
            </a:pP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③　</a:t>
            </a:r>
            <a:r>
              <a:rPr lang="ja-JP" altLang="en-US" sz="1400" b="0" dirty="0">
                <a:solidFill>
                  <a:srgbClr val="000000"/>
                </a:solidFill>
                <a:latin typeface="Calibri" pitchFamily="34" charset="0"/>
              </a:rPr>
              <a:t>ハローワーク</a:t>
            </a:r>
            <a:r>
              <a:rPr lang="ja-JP" altLang="ja-JP" sz="1400" b="0" dirty="0">
                <a:solidFill>
                  <a:srgbClr val="000000"/>
                </a:solidFill>
                <a:latin typeface="Calibri" pitchFamily="34" charset="0"/>
              </a:rPr>
              <a:t>求人に係る対応の徹底</a:t>
            </a:r>
          </a:p>
          <a:p>
            <a:pPr algn="l" eaLnBrk="1" hangingPunct="1">
              <a:spcBef>
                <a:spcPct val="0"/>
              </a:spcBef>
              <a:buFontTx/>
              <a:buNone/>
            </a:pP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　適法性・正確性・明確性の確保、</a:t>
            </a:r>
            <a:r>
              <a:rPr lang="ja-JP" altLang="en-US" sz="1400" b="0" dirty="0">
                <a:solidFill>
                  <a:srgbClr val="000000"/>
                </a:solidFill>
                <a:latin typeface="Calibri" pitchFamily="34" charset="0"/>
              </a:rPr>
              <a:t>求人票と実際の労働</a:t>
            </a:r>
            <a:r>
              <a:rPr lang="ja-JP" altLang="ja-JP" sz="1400" b="0" dirty="0">
                <a:solidFill>
                  <a:srgbClr val="000000"/>
                </a:solidFill>
                <a:latin typeface="Calibri" pitchFamily="34" charset="0"/>
              </a:rPr>
              <a:t>条件</a:t>
            </a:r>
            <a:r>
              <a:rPr lang="ja-JP" altLang="en-US" sz="1400" b="0" dirty="0">
                <a:solidFill>
                  <a:srgbClr val="000000"/>
                </a:solidFill>
                <a:latin typeface="Calibri" pitchFamily="34" charset="0"/>
              </a:rPr>
              <a:t>に</a:t>
            </a:r>
            <a:r>
              <a:rPr lang="ja-JP" altLang="ja-JP" sz="1400" b="0" dirty="0">
                <a:solidFill>
                  <a:srgbClr val="000000"/>
                </a:solidFill>
                <a:latin typeface="Calibri" pitchFamily="34" charset="0"/>
              </a:rPr>
              <a:t>相違</a:t>
            </a:r>
            <a:r>
              <a:rPr lang="ja-JP" altLang="en-US" sz="1400" b="0" dirty="0">
                <a:solidFill>
                  <a:srgbClr val="000000"/>
                </a:solidFill>
                <a:latin typeface="Calibri" pitchFamily="34" charset="0"/>
              </a:rPr>
              <a:t>があった場合における</a:t>
            </a:r>
            <a:r>
              <a:rPr lang="ja-JP" altLang="ja-JP" sz="1400" b="0" dirty="0">
                <a:solidFill>
                  <a:srgbClr val="000000"/>
                </a:solidFill>
                <a:latin typeface="Calibri" pitchFamily="34" charset="0"/>
              </a:rPr>
              <a:t>迅速な初動対応</a:t>
            </a:r>
            <a:endParaRPr lang="en-US" altLang="ja-JP" sz="1400" b="0" dirty="0">
              <a:solidFill>
                <a:srgbClr val="000000"/>
              </a:solidFill>
              <a:latin typeface="Calibri" pitchFamily="34" charset="0"/>
            </a:endParaRPr>
          </a:p>
          <a:p>
            <a:pPr algn="l" eaLnBrk="1" hangingPunct="1">
              <a:lnSpc>
                <a:spcPts val="400"/>
              </a:lnSpc>
              <a:spcBef>
                <a:spcPct val="0"/>
              </a:spcBef>
              <a:buFontTx/>
              <a:buNone/>
            </a:pPr>
            <a:r>
              <a:rPr lang="ja-JP" altLang="en-US" sz="1400" b="0" dirty="0">
                <a:solidFill>
                  <a:srgbClr val="000000"/>
                </a:solidFill>
                <a:latin typeface="Calibri" pitchFamily="34" charset="0"/>
              </a:rPr>
              <a:t>　　</a:t>
            </a:r>
            <a:endParaRPr lang="en-US" altLang="ja-JP" sz="1400" b="0" dirty="0">
              <a:solidFill>
                <a:srgbClr val="000000"/>
              </a:solidFill>
              <a:latin typeface="Calibri" pitchFamily="34" charset="0"/>
            </a:endParaRPr>
          </a:p>
          <a:p>
            <a:pPr algn="l" eaLnBrk="1" hangingPunct="1">
              <a:spcBef>
                <a:spcPct val="0"/>
              </a:spcBef>
              <a:buFontTx/>
              <a:buNone/>
            </a:pP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④　基本姿勢、基本動作の徹底等</a:t>
            </a:r>
          </a:p>
          <a:p>
            <a:pPr algn="l" eaLnBrk="1" hangingPunct="1">
              <a:spcBef>
                <a:spcPct val="0"/>
              </a:spcBef>
              <a:buFontTx/>
              <a:buNone/>
            </a:pPr>
            <a:r>
              <a:rPr lang="ja-JP" altLang="ja-JP" sz="1400" b="0" dirty="0">
                <a:solidFill>
                  <a:srgbClr val="000000"/>
                </a:solidFill>
                <a:latin typeface="Calibri" pitchFamily="34" charset="0"/>
              </a:rPr>
              <a:t>　　</a:t>
            </a: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　マイナンバーを含む個人情報の厳格な管理や接遇意識の高揚</a:t>
            </a:r>
          </a:p>
          <a:p>
            <a:pPr algn="l" eaLnBrk="1" hangingPunct="1">
              <a:spcBef>
                <a:spcPct val="0"/>
              </a:spcBef>
              <a:buFontTx/>
              <a:buNone/>
            </a:pPr>
            <a:r>
              <a:rPr lang="ja-JP" altLang="ja-JP" sz="1400" b="0" dirty="0">
                <a:solidFill>
                  <a:srgbClr val="000000"/>
                </a:solidFill>
                <a:latin typeface="Calibri" pitchFamily="34" charset="0"/>
              </a:rPr>
              <a:t>　　</a:t>
            </a:r>
            <a:r>
              <a:rPr lang="ja-JP" altLang="en-US" sz="1400" b="0" dirty="0">
                <a:solidFill>
                  <a:srgbClr val="000000"/>
                </a:solidFill>
                <a:latin typeface="Calibri" pitchFamily="34" charset="0"/>
              </a:rPr>
              <a:t>　</a:t>
            </a:r>
            <a:r>
              <a:rPr lang="ja-JP" altLang="ja-JP" sz="1400" b="0" dirty="0">
                <a:solidFill>
                  <a:srgbClr val="000000"/>
                </a:solidFill>
                <a:latin typeface="Calibri" pitchFamily="34" charset="0"/>
              </a:rPr>
              <a:t>→　</a:t>
            </a:r>
            <a:r>
              <a:rPr lang="ja-JP" altLang="en-US" sz="1400" b="0" dirty="0">
                <a:solidFill>
                  <a:srgbClr val="000000"/>
                </a:solidFill>
                <a:latin typeface="Calibri" pitchFamily="34" charset="0"/>
              </a:rPr>
              <a:t>ハローワーク</a:t>
            </a:r>
            <a:r>
              <a:rPr lang="ja-JP" altLang="ja-JP" sz="1400" b="0" dirty="0">
                <a:solidFill>
                  <a:srgbClr val="000000"/>
                </a:solidFill>
                <a:latin typeface="Calibri" pitchFamily="34" charset="0"/>
              </a:rPr>
              <a:t>のＰＲ活動の積極的実施</a:t>
            </a:r>
          </a:p>
        </p:txBody>
      </p:sp>
      <p:sp>
        <p:nvSpPr>
          <p:cNvPr id="12" name="正方形/長方形 11"/>
          <p:cNvSpPr/>
          <p:nvPr/>
        </p:nvSpPr>
        <p:spPr>
          <a:xfrm>
            <a:off x="454025" y="1403350"/>
            <a:ext cx="9323388" cy="477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400" b="0" u="sng" dirty="0">
                <a:solidFill>
                  <a:prstClr val="black"/>
                </a:solidFill>
                <a:latin typeface="ＭＳ Ｐゴシック"/>
              </a:rPr>
              <a:t>（２）　行政課題への対応</a:t>
            </a:r>
            <a:endParaRPr lang="en-US" altLang="ja-JP" sz="1400" b="0" u="sng" dirty="0">
              <a:solidFill>
                <a:prstClr val="black"/>
              </a:solidFill>
              <a:latin typeface="ＭＳ Ｐゴシック"/>
            </a:endParaRPr>
          </a:p>
          <a:p>
            <a:pPr algn="l">
              <a:spcBef>
                <a:spcPct val="0"/>
              </a:spcBef>
              <a:defRPr/>
            </a:pPr>
            <a:r>
              <a:rPr lang="ja-JP" altLang="en-US" sz="1400" b="0" dirty="0">
                <a:solidFill>
                  <a:prstClr val="black"/>
                </a:solidFill>
                <a:latin typeface="ＭＳ Ｐゴシック"/>
              </a:rPr>
              <a:t>　　→　正社員転換・待遇改善・雇用管理改善の推進　等</a:t>
            </a:r>
            <a:endParaRPr lang="en-US" altLang="ja-JP" sz="1400" b="0" dirty="0">
              <a:solidFill>
                <a:prstClr val="black"/>
              </a:solidFill>
              <a:latin typeface="ＭＳ Ｐゴシック"/>
            </a:endParaRPr>
          </a:p>
        </p:txBody>
      </p:sp>
      <p:sp>
        <p:nvSpPr>
          <p:cNvPr id="13" name="正方形/長方形 12"/>
          <p:cNvSpPr/>
          <p:nvPr/>
        </p:nvSpPr>
        <p:spPr>
          <a:xfrm>
            <a:off x="454025" y="908050"/>
            <a:ext cx="9323388"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400" b="0" u="sng" dirty="0">
                <a:solidFill>
                  <a:prstClr val="black"/>
                </a:solidFill>
                <a:latin typeface="ＭＳ Ｐゴシック"/>
              </a:rPr>
              <a:t>（１）　法改正への対応</a:t>
            </a:r>
            <a:endParaRPr lang="en-US" altLang="ja-JP" sz="1400" b="0" u="sng" dirty="0">
              <a:solidFill>
                <a:prstClr val="black"/>
              </a:solidFill>
              <a:latin typeface="ＭＳ Ｐゴシック"/>
            </a:endParaRPr>
          </a:p>
          <a:p>
            <a:pPr algn="l">
              <a:spcBef>
                <a:spcPct val="0"/>
              </a:spcBef>
              <a:defRPr/>
            </a:pPr>
            <a:r>
              <a:rPr lang="ja-JP" altLang="en-US" sz="1400" b="0" dirty="0">
                <a:solidFill>
                  <a:prstClr val="black"/>
                </a:solidFill>
                <a:latin typeface="ＭＳ Ｐゴシック"/>
              </a:rPr>
              <a:t>　　→　若者雇用促進法（</a:t>
            </a:r>
            <a:r>
              <a:rPr lang="en-US" altLang="ja-JP" sz="1400" b="0" dirty="0">
                <a:solidFill>
                  <a:prstClr val="black"/>
                </a:solidFill>
                <a:latin typeface="ＭＳ Ｐゴシック"/>
              </a:rPr>
              <a:t>28.3</a:t>
            </a:r>
            <a:r>
              <a:rPr lang="ja-JP" altLang="en-US" sz="1400" b="0" dirty="0">
                <a:solidFill>
                  <a:prstClr val="black"/>
                </a:solidFill>
                <a:latin typeface="ＭＳ Ｐゴシック"/>
              </a:rPr>
              <a:t>～）、改正障害者雇用促進法（</a:t>
            </a:r>
            <a:r>
              <a:rPr lang="en-US" altLang="ja-JP" sz="1400" b="0" dirty="0">
                <a:solidFill>
                  <a:prstClr val="black"/>
                </a:solidFill>
                <a:latin typeface="ＭＳ Ｐゴシック"/>
              </a:rPr>
              <a:t>28.4</a:t>
            </a:r>
            <a:r>
              <a:rPr lang="ja-JP" altLang="en-US" sz="1400" b="0" dirty="0">
                <a:solidFill>
                  <a:prstClr val="black"/>
                </a:solidFill>
                <a:latin typeface="ＭＳ Ｐゴシック"/>
              </a:rPr>
              <a:t>～）、改正雇用保険法案、改正高年齢者雇用安定法案　等</a:t>
            </a:r>
            <a:endParaRPr lang="en-US" altLang="ja-JP" sz="1400" b="0" dirty="0">
              <a:solidFill>
                <a:prstClr val="black"/>
              </a:solidFill>
              <a:latin typeface="ＭＳ Ｐゴシック"/>
            </a:endParaRPr>
          </a:p>
        </p:txBody>
      </p:sp>
      <p:sp>
        <p:nvSpPr>
          <p:cNvPr id="14" name="正方形/長方形 13"/>
          <p:cNvSpPr/>
          <p:nvPr/>
        </p:nvSpPr>
        <p:spPr>
          <a:xfrm>
            <a:off x="454025" y="1908175"/>
            <a:ext cx="9323388"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400" b="0" u="sng" dirty="0">
                <a:solidFill>
                  <a:prstClr val="black"/>
                </a:solidFill>
                <a:latin typeface="ＭＳ Ｐゴシック"/>
              </a:rPr>
              <a:t>（３）　地方創生・地方分権への対応</a:t>
            </a:r>
            <a:endParaRPr lang="en-US" altLang="ja-JP" sz="1400" b="0" u="sng" dirty="0">
              <a:solidFill>
                <a:prstClr val="black"/>
              </a:solidFill>
              <a:latin typeface="ＭＳ Ｐゴシック"/>
            </a:endParaRPr>
          </a:p>
          <a:p>
            <a:pPr algn="l">
              <a:spcBef>
                <a:spcPct val="0"/>
              </a:spcBef>
              <a:defRPr/>
            </a:pPr>
            <a:r>
              <a:rPr lang="ja-JP" altLang="en-US" sz="1400" b="0" dirty="0">
                <a:solidFill>
                  <a:prstClr val="black"/>
                </a:solidFill>
                <a:latin typeface="ＭＳ Ｐゴシック"/>
              </a:rPr>
              <a:t>　　→　「地方版ハローワーク</a:t>
            </a:r>
            <a:r>
              <a:rPr lang="ja-JP" altLang="en-US" sz="1200" b="0" dirty="0">
                <a:solidFill>
                  <a:prstClr val="black"/>
                </a:solidFill>
                <a:latin typeface="ＭＳ Ｐゴシック"/>
              </a:rPr>
              <a:t>（地方自治体が自ら無料職業紹介事業を実施する場合における届出の廃止等）</a:t>
            </a:r>
            <a:r>
              <a:rPr lang="ja-JP" altLang="en-US" sz="1400" b="0" dirty="0">
                <a:solidFill>
                  <a:prstClr val="black"/>
                </a:solidFill>
                <a:latin typeface="ＭＳ Ｐゴシック"/>
              </a:rPr>
              <a:t>」の創設　等</a:t>
            </a:r>
            <a:endParaRPr lang="en-US" altLang="ja-JP" sz="1400" b="0" dirty="0">
              <a:solidFill>
                <a:prstClr val="black"/>
              </a:solidFill>
              <a:latin typeface="ＭＳ Ｐゴシック"/>
            </a:endParaRPr>
          </a:p>
        </p:txBody>
      </p:sp>
      <p:grpSp>
        <p:nvGrpSpPr>
          <p:cNvPr id="134156" name="Group 194"/>
          <p:cNvGrpSpPr>
            <a:grpSpLocks/>
          </p:cNvGrpSpPr>
          <p:nvPr/>
        </p:nvGrpSpPr>
        <p:grpSpPr bwMode="auto">
          <a:xfrm>
            <a:off x="0" y="0"/>
            <a:ext cx="9802813" cy="284163"/>
            <a:chOff x="-6" y="96"/>
            <a:chExt cx="5701" cy="179"/>
          </a:xfrm>
        </p:grpSpPr>
        <p:sp>
          <p:nvSpPr>
            <p:cNvPr id="134158"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4159"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4160"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16" name="直線コネクタ 15"/>
          <p:cNvCxnSpPr/>
          <p:nvPr/>
        </p:nvCxnSpPr>
        <p:spPr>
          <a:xfrm>
            <a:off x="152400" y="4572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25</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39934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3368675" y="1981200"/>
            <a:ext cx="1257300" cy="4206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ltLang="ja-JP" sz="1050" b="0" dirty="0">
              <a:solidFill>
                <a:prstClr val="black"/>
              </a:solidFill>
              <a:latin typeface="ＭＳ Ｐゴシック"/>
              <a:cs typeface="メイリオ" panose="020B0604030504040204" pitchFamily="50" charset="-128"/>
            </a:endParaRPr>
          </a:p>
        </p:txBody>
      </p:sp>
      <p:sp>
        <p:nvSpPr>
          <p:cNvPr id="60" name="角丸四角形 59"/>
          <p:cNvSpPr/>
          <p:nvPr/>
        </p:nvSpPr>
        <p:spPr>
          <a:xfrm>
            <a:off x="446088" y="2257425"/>
            <a:ext cx="4254500" cy="11525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ja-JP" altLang="en-US" sz="1000" b="0">
              <a:solidFill>
                <a:prstClr val="black"/>
              </a:solidFill>
            </a:endParaRPr>
          </a:p>
        </p:txBody>
      </p:sp>
      <p:sp>
        <p:nvSpPr>
          <p:cNvPr id="54" name="角丸四角形 53"/>
          <p:cNvSpPr/>
          <p:nvPr/>
        </p:nvSpPr>
        <p:spPr>
          <a:xfrm>
            <a:off x="128588" y="5238750"/>
            <a:ext cx="9639300" cy="1444625"/>
          </a:xfrm>
          <a:prstGeom prst="roundRect">
            <a:avLst>
              <a:gd name="adj" fmla="val 0"/>
            </a:avLst>
          </a:prstGeom>
          <a:noFill/>
          <a:ln w="38100" cap="flat" cmpd="thickThin" algn="ctr">
            <a:solidFill>
              <a:schemeClr val="accent6">
                <a:lumMod val="50000"/>
              </a:schemeClr>
            </a:solidFill>
            <a:prstDash val="solid"/>
          </a:ln>
          <a:effectLst/>
        </p:spPr>
        <p:txBody>
          <a:bodyPr anchor="ctr"/>
          <a:lstStyle>
            <a:defPPr>
              <a:defRPr lang="ja-JP"/>
            </a:defPPr>
            <a:lvl1pPr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1pPr>
            <a:lvl2pPr marL="456921"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2pPr>
            <a:lvl3pPr marL="913843"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3pPr>
            <a:lvl4pPr marL="1370766"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4pPr>
            <a:lvl5pPr marL="1827688"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5pPr>
            <a:lvl6pPr marL="2284609"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6pPr>
            <a:lvl7pPr marL="2741531"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7pPr>
            <a:lvl8pPr marL="3198454"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8pPr>
            <a:lvl9pPr marL="3655373"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9pPr>
          </a:lstStyle>
          <a:p>
            <a:pPr algn="ctr" fontAlgn="auto">
              <a:spcBef>
                <a:spcPts val="0"/>
              </a:spcBef>
              <a:spcAft>
                <a:spcPts val="0"/>
              </a:spcAft>
              <a:defRPr/>
            </a:pPr>
            <a:endParaRPr lang="ja-JP" altLang="en-US" sz="1800" b="0" kern="0">
              <a:solidFill>
                <a:sysClr val="window" lastClr="FFFFFF"/>
              </a:solidFill>
              <a:latin typeface="Calibri"/>
              <a:ea typeface="ＭＳ Ｐゴシック"/>
            </a:endParaRPr>
          </a:p>
        </p:txBody>
      </p:sp>
      <p:sp>
        <p:nvSpPr>
          <p:cNvPr id="58" name="正方形/長方形 57"/>
          <p:cNvSpPr/>
          <p:nvPr/>
        </p:nvSpPr>
        <p:spPr>
          <a:xfrm>
            <a:off x="5249863" y="4184650"/>
            <a:ext cx="1712912" cy="6207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ja-JP" altLang="en-US" sz="1200" b="0" dirty="0">
                <a:solidFill>
                  <a:prstClr val="black"/>
                </a:solidFill>
                <a:latin typeface="ＭＳ Ｐゴシック"/>
                <a:cs typeface="メイリオ" panose="020B0604030504040204" pitchFamily="50" charset="-128"/>
              </a:rPr>
              <a:t>東京都</a:t>
            </a:r>
            <a:r>
              <a:rPr lang="ja-JP" altLang="en-US" sz="1200" b="0" i="1" dirty="0">
                <a:solidFill>
                  <a:prstClr val="black"/>
                </a:solidFill>
                <a:latin typeface="ＭＳ Ｐゴシック"/>
                <a:cs typeface="メイリオ" panose="020B0604030504040204" pitchFamily="50" charset="-128"/>
              </a:rPr>
              <a:t>*</a:t>
            </a:r>
            <a:endParaRPr lang="en-US" altLang="ja-JP" sz="1200" b="0" i="1" dirty="0">
              <a:solidFill>
                <a:prstClr val="black"/>
              </a:solidFill>
              <a:latin typeface="ＭＳ Ｐゴシック"/>
              <a:cs typeface="メイリオ" panose="020B0604030504040204" pitchFamily="50" charset="-128"/>
            </a:endParaRPr>
          </a:p>
          <a:p>
            <a:pPr>
              <a:spcBef>
                <a:spcPct val="0"/>
              </a:spcBef>
              <a:defRPr/>
            </a:pPr>
            <a:r>
              <a:rPr lang="ja-JP" altLang="en-US" sz="1200" b="0" dirty="0">
                <a:solidFill>
                  <a:prstClr val="black"/>
                </a:solidFill>
                <a:latin typeface="ＭＳ Ｐゴシック"/>
                <a:cs typeface="メイリオ" panose="020B0604030504040204" pitchFamily="50" charset="-128"/>
              </a:rPr>
              <a:t>その他関係者</a:t>
            </a:r>
            <a:endParaRPr lang="en-US" altLang="ja-JP" sz="1200" b="0" dirty="0">
              <a:solidFill>
                <a:prstClr val="black"/>
              </a:solidFill>
              <a:latin typeface="ＭＳ Ｐゴシック"/>
              <a:cs typeface="メイリオ" panose="020B0604030504040204" pitchFamily="50" charset="-128"/>
            </a:endParaRPr>
          </a:p>
        </p:txBody>
      </p:sp>
      <p:sp>
        <p:nvSpPr>
          <p:cNvPr id="59" name="正方形/長方形 58"/>
          <p:cNvSpPr/>
          <p:nvPr/>
        </p:nvSpPr>
        <p:spPr>
          <a:xfrm>
            <a:off x="3729038" y="3678238"/>
            <a:ext cx="884237" cy="4206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ltLang="ja-JP" sz="1050" b="0" dirty="0">
              <a:solidFill>
                <a:prstClr val="black"/>
              </a:solidFill>
              <a:latin typeface="ＭＳ Ｐゴシック"/>
              <a:cs typeface="メイリオ" panose="020B0604030504040204" pitchFamily="50" charset="-128"/>
            </a:endParaRPr>
          </a:p>
        </p:txBody>
      </p:sp>
      <p:sp>
        <p:nvSpPr>
          <p:cNvPr id="23" name="テキスト ボックス 22"/>
          <p:cNvSpPr txBox="1"/>
          <p:nvPr/>
        </p:nvSpPr>
        <p:spPr>
          <a:xfrm>
            <a:off x="479425" y="3949700"/>
            <a:ext cx="4176713" cy="884238"/>
          </a:xfrm>
          <a:prstGeom prst="rect">
            <a:avLst/>
          </a:prstGeom>
          <a:solidFill>
            <a:schemeClr val="accent6">
              <a:lumMod val="20000"/>
              <a:lumOff val="80000"/>
            </a:schemeClr>
          </a:solidFill>
          <a:ln w="34925" cmpd="thickThin">
            <a:solidFill>
              <a:schemeClr val="accent6">
                <a:lumMod val="50000"/>
              </a:schemeClr>
            </a:solidFill>
          </a:ln>
        </p:spPr>
        <p:txBody>
          <a:bodyPr/>
          <a:lstStyle/>
          <a:p>
            <a:pPr marL="266700" indent="-266700">
              <a:spcBef>
                <a:spcPct val="0"/>
              </a:spcBef>
              <a:defRPr/>
            </a:pPr>
            <a:endParaRPr lang="ja-JP" altLang="en-US" sz="1400" b="0" dirty="0">
              <a:solidFill>
                <a:prstClr val="black"/>
              </a:solidFill>
              <a:latin typeface="ＭＳ Ｐゴシック"/>
              <a:ea typeface="ＭＳ Ｐゴシック"/>
              <a:cs typeface="メイリオ" panose="020B0604030504040204" pitchFamily="50" charset="-128"/>
            </a:endParaRPr>
          </a:p>
        </p:txBody>
      </p:sp>
      <p:sp>
        <p:nvSpPr>
          <p:cNvPr id="13" name="下矢印 12"/>
          <p:cNvSpPr/>
          <p:nvPr/>
        </p:nvSpPr>
        <p:spPr>
          <a:xfrm>
            <a:off x="2239963" y="3421063"/>
            <a:ext cx="468312" cy="541337"/>
          </a:xfrm>
          <a:prstGeom prst="downArrow">
            <a:avLst>
              <a:gd name="adj1" fmla="val 50000"/>
              <a:gd name="adj2" fmla="val 35755"/>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ja-JP" altLang="en-US" sz="1000" b="0">
              <a:solidFill>
                <a:prstClr val="white"/>
              </a:solidFill>
            </a:endParaRPr>
          </a:p>
        </p:txBody>
      </p:sp>
      <p:sp>
        <p:nvSpPr>
          <p:cNvPr id="7" name="正方形/長方形 6"/>
          <p:cNvSpPr/>
          <p:nvPr/>
        </p:nvSpPr>
        <p:spPr>
          <a:xfrm>
            <a:off x="869950" y="2222500"/>
            <a:ext cx="3570288"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800" b="0" dirty="0">
                <a:solidFill>
                  <a:prstClr val="black"/>
                </a:solidFill>
                <a:latin typeface="ＭＳ Ｐゴシック"/>
              </a:rPr>
              <a:t>正社員転換・待遇改善実現本部</a:t>
            </a:r>
            <a:endParaRPr lang="en-US" altLang="ja-JP" sz="1800" b="0" dirty="0">
              <a:solidFill>
                <a:prstClr val="black"/>
              </a:solidFill>
              <a:latin typeface="ＭＳ Ｐゴシック"/>
            </a:endParaRPr>
          </a:p>
        </p:txBody>
      </p:sp>
      <p:graphicFrame>
        <p:nvGraphicFramePr>
          <p:cNvPr id="313396" name="Group 52"/>
          <p:cNvGraphicFramePr>
            <a:graphicFrameLocks noGrp="1"/>
          </p:cNvGraphicFramePr>
          <p:nvPr/>
        </p:nvGraphicFramePr>
        <p:xfrm>
          <a:off x="550863" y="2560638"/>
          <a:ext cx="4103687" cy="777240"/>
        </p:xfrm>
        <a:graphic>
          <a:graphicData uri="http://schemas.openxmlformats.org/drawingml/2006/table">
            <a:tbl>
              <a:tblPr/>
              <a:tblGrid>
                <a:gridCol w="804862"/>
                <a:gridCol w="3298825"/>
              </a:tblGrid>
              <a:tr h="64135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本部長</a:t>
                      </a:r>
                      <a:endParaRPr kumimoji="1"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本部長代理</a:t>
                      </a:r>
                      <a:endParaRPr kumimoji="1"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事務局長</a:t>
                      </a:r>
                      <a:endParaRPr kumimoji="1"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txBody>
                  <a:tcPr marL="99060" marR="9906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 厚生労働大臣</a:t>
                      </a:r>
                      <a:endParaRPr kumimoji="0"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 厚生労働副大臣（労働担当）、厚生労働大臣政務官（労働担当）</a:t>
                      </a:r>
                      <a:endParaRPr kumimoji="0"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 職業安定局長</a:t>
                      </a:r>
                      <a:endParaRPr kumimoji="1" lang="en-US" altLang="ja-JP" sz="9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 </a:t>
                      </a:r>
                      <a:r>
                        <a:rPr kumimoji="1" lang="ja-JP" altLang="en-US" sz="800" b="0" i="0" u="none" strike="noStrike" cap="none" normalizeH="0" baseline="0" dirty="0" smtClean="0">
                          <a:ln>
                            <a:noFill/>
                          </a:ln>
                          <a:solidFill>
                            <a:schemeClr val="tx1"/>
                          </a:solidFill>
                          <a:effectLst/>
                          <a:latin typeface="ＭＳ Ｐゴシック" pitchFamily="50" charset="-128"/>
                          <a:ea typeface="ＤＨＰ平成明朝体W7" pitchFamily="18" charset="-128"/>
                        </a:rPr>
                        <a:t>労働基準局長、雇用均等・児童家庭局長、職業能力開発局長、　</a:t>
                      </a:r>
                      <a:endParaRPr kumimoji="1" lang="en-US" altLang="ja-JP" sz="800" b="0" i="0" u="none" strike="noStrike" cap="none" normalizeH="0" baseline="0" dirty="0" smtClean="0">
                        <a:ln>
                          <a:noFill/>
                        </a:ln>
                        <a:solidFill>
                          <a:schemeClr val="tx1"/>
                        </a:solidFill>
                        <a:effectLst/>
                        <a:latin typeface="ＭＳ Ｐゴシック" pitchFamily="50" charset="-128"/>
                        <a:ea typeface="ＤＨＰ平成明朝体W7"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ＤＨＰ平成明朝体W7" pitchFamily="18" charset="-128"/>
                        </a:rPr>
                        <a:t> 政策統括官（労働担当）等</a:t>
                      </a:r>
                    </a:p>
                  </a:txBody>
                  <a:tcPr marL="99060" marR="99060" horzOverflow="overflow">
                    <a:lnL>
                      <a:noFill/>
                    </a:lnL>
                    <a:lnR>
                      <a:noFill/>
                    </a:lnR>
                    <a:lnT>
                      <a:noFill/>
                    </a:lnT>
                    <a:lnB>
                      <a:noFill/>
                    </a:lnB>
                    <a:lnTlToBr>
                      <a:noFill/>
                    </a:lnTlToBr>
                    <a:lnBlToTr>
                      <a:noFill/>
                    </a:lnBlToTr>
                    <a:noFill/>
                  </a:tcPr>
                </a:tc>
              </a:tr>
            </a:tbl>
          </a:graphicData>
        </a:graphic>
      </p:graphicFrame>
      <p:sp>
        <p:nvSpPr>
          <p:cNvPr id="3" name="テキスト ボックス 2"/>
          <p:cNvSpPr txBox="1"/>
          <p:nvPr/>
        </p:nvSpPr>
        <p:spPr>
          <a:xfrm>
            <a:off x="1371600" y="3441700"/>
            <a:ext cx="2209800" cy="260350"/>
          </a:xfrm>
          <a:prstGeom prst="rect">
            <a:avLst/>
          </a:prstGeom>
          <a:solidFill>
            <a:schemeClr val="bg1"/>
          </a:solidFill>
          <a:ln>
            <a:noFill/>
            <a:prstDash val="dash"/>
          </a:ln>
        </p:spPr>
        <p:style>
          <a:lnRef idx="2">
            <a:schemeClr val="accent2"/>
          </a:lnRef>
          <a:fillRef idx="1">
            <a:schemeClr val="lt1"/>
          </a:fillRef>
          <a:effectRef idx="0">
            <a:schemeClr val="accent2"/>
          </a:effectRef>
          <a:fontRef idx="minor">
            <a:schemeClr val="dk1"/>
          </a:fontRef>
        </p:style>
        <p:txBody>
          <a:bodyPr anchor="ctr">
            <a:spAutoFit/>
          </a:bodyPr>
          <a:lstStyle/>
          <a:p>
            <a:pPr>
              <a:spcBef>
                <a:spcPct val="0"/>
              </a:spcBef>
              <a:defRPr/>
            </a:pPr>
            <a:r>
              <a:rPr lang="ja-JP" altLang="en-US" sz="1100" b="0" dirty="0">
                <a:solidFill>
                  <a:prstClr val="black"/>
                </a:solidFill>
                <a:latin typeface="ＭＳ Ｐゴシック"/>
                <a:cs typeface="メイリオ" panose="020B0604030504040204" pitchFamily="50" charset="-128"/>
              </a:rPr>
              <a:t>各都道府県労働局に設置</a:t>
            </a:r>
            <a:endParaRPr lang="en-US" altLang="ja-JP" sz="1100" b="0" dirty="0">
              <a:solidFill>
                <a:prstClr val="black"/>
              </a:solidFill>
              <a:latin typeface="ＭＳ Ｐゴシック"/>
              <a:cs typeface="メイリオ" panose="020B0604030504040204" pitchFamily="50" charset="-128"/>
            </a:endParaRPr>
          </a:p>
        </p:txBody>
      </p:sp>
      <p:sp>
        <p:nvSpPr>
          <p:cNvPr id="19" name="正方形/長方形 18"/>
          <p:cNvSpPr/>
          <p:nvPr/>
        </p:nvSpPr>
        <p:spPr>
          <a:xfrm>
            <a:off x="0" y="57150"/>
            <a:ext cx="1002030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800" b="0" dirty="0">
                <a:solidFill>
                  <a:prstClr val="black"/>
                </a:solidFill>
                <a:uFill>
                  <a:solidFill>
                    <a:srgbClr val="00B050"/>
                  </a:solidFill>
                </a:uFill>
                <a:latin typeface="ＭＳ Ｐゴシック"/>
              </a:rPr>
              <a:t>　４　正社員実現に向けた取組の推進　　　</a:t>
            </a:r>
            <a:endParaRPr lang="en-US" altLang="ja-JP" sz="1800" b="0" dirty="0">
              <a:solidFill>
                <a:prstClr val="black"/>
              </a:solidFill>
              <a:uFill>
                <a:solidFill>
                  <a:srgbClr val="00B050"/>
                </a:solidFill>
              </a:uFill>
              <a:latin typeface="ＭＳ Ｐゴシック"/>
            </a:endParaRPr>
          </a:p>
        </p:txBody>
      </p:sp>
      <p:sp>
        <p:nvSpPr>
          <p:cNvPr id="21" name="正方形/長方形 20"/>
          <p:cNvSpPr/>
          <p:nvPr/>
        </p:nvSpPr>
        <p:spPr>
          <a:xfrm>
            <a:off x="492125" y="3949700"/>
            <a:ext cx="4144963"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0"/>
              </a:spcBef>
              <a:defRPr/>
            </a:pPr>
            <a:r>
              <a:rPr lang="ja-JP" altLang="en-US" sz="1400" dirty="0">
                <a:solidFill>
                  <a:prstClr val="black"/>
                </a:solidFill>
                <a:latin typeface="ＭＳ Ｐゴシック"/>
                <a:cs typeface="メイリオ" panose="020B0604030504040204" pitchFamily="50" charset="-128"/>
              </a:rPr>
              <a:t>東京労働局正社員転換・待遇改善実現本部</a:t>
            </a:r>
            <a:endParaRPr lang="en-US" altLang="ja-JP" sz="1400" dirty="0">
              <a:solidFill>
                <a:prstClr val="black"/>
              </a:solidFill>
              <a:latin typeface="ＭＳ Ｐゴシック"/>
              <a:cs typeface="メイリオ" panose="020B0604030504040204" pitchFamily="50" charset="-128"/>
            </a:endParaRPr>
          </a:p>
        </p:txBody>
      </p:sp>
      <p:sp>
        <p:nvSpPr>
          <p:cNvPr id="31" name="角丸四角形 30"/>
          <p:cNvSpPr/>
          <p:nvPr/>
        </p:nvSpPr>
        <p:spPr>
          <a:xfrm>
            <a:off x="303213" y="584200"/>
            <a:ext cx="9309100" cy="900113"/>
          </a:xfrm>
          <a:prstGeom prst="roundRect">
            <a:avLst>
              <a:gd name="adj" fmla="val 5171"/>
            </a:avLst>
          </a:prstGeom>
          <a:noFill/>
          <a:ln w="9525" cap="flat" cmpd="sng" algn="ctr">
            <a:solidFill>
              <a:srgbClr val="1F497D">
                <a:lumMod val="50000"/>
              </a:srgbClr>
            </a:solidFill>
            <a:prstDash val="sysDash"/>
          </a:ln>
          <a:effectLst/>
        </p:spPr>
        <p:txBody>
          <a:bodyPr anchor="ctr"/>
          <a:lstStyle>
            <a:defPPr>
              <a:defRPr lang="ja-JP"/>
            </a:defPPr>
            <a:lvl1pPr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1pPr>
            <a:lvl2pPr marL="456921"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2pPr>
            <a:lvl3pPr marL="913843"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3pPr>
            <a:lvl4pPr marL="1370766"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4pPr>
            <a:lvl5pPr marL="1827688"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5pPr>
            <a:lvl6pPr marL="2284609"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6pPr>
            <a:lvl7pPr marL="2741531"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7pPr>
            <a:lvl8pPr marL="3198454"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8pPr>
            <a:lvl9pPr marL="3655373"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9pPr>
          </a:lstStyle>
          <a:p>
            <a:pPr algn="ctr" fontAlgn="auto">
              <a:spcBef>
                <a:spcPts val="0"/>
              </a:spcBef>
              <a:spcAft>
                <a:spcPts val="0"/>
              </a:spcAft>
              <a:defRPr/>
            </a:pPr>
            <a:endParaRPr lang="ja-JP" altLang="en-US" sz="1800" b="0" kern="0">
              <a:solidFill>
                <a:sysClr val="window" lastClr="FFFFFF"/>
              </a:solidFill>
              <a:latin typeface="Calibri"/>
              <a:ea typeface="ＭＳ Ｐゴシック"/>
            </a:endParaRPr>
          </a:p>
        </p:txBody>
      </p:sp>
      <p:sp>
        <p:nvSpPr>
          <p:cNvPr id="135188" name="テキスト ボックス 31"/>
          <p:cNvSpPr txBox="1">
            <a:spLocks noChangeArrowheads="1"/>
          </p:cNvSpPr>
          <p:nvPr/>
        </p:nvSpPr>
        <p:spPr bwMode="auto">
          <a:xfrm>
            <a:off x="461963" y="873125"/>
            <a:ext cx="9150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lnSpc>
                <a:spcPts val="1925"/>
              </a:lnSpc>
              <a:spcBef>
                <a:spcPct val="0"/>
              </a:spcBef>
              <a:buFontTx/>
              <a:buNone/>
            </a:pPr>
            <a:r>
              <a:rPr lang="ja-JP" altLang="en-US" sz="1600" b="0">
                <a:solidFill>
                  <a:srgbClr val="000000"/>
                </a:solidFill>
                <a:latin typeface="HG丸ｺﾞｼｯｸM-PRO" pitchFamily="50" charset="-128"/>
                <a:ea typeface="HG丸ｺﾞｼｯｸM-PRO" pitchFamily="50" charset="-128"/>
              </a:rPr>
              <a:t>○　</a:t>
            </a:r>
            <a:r>
              <a:rPr lang="ja-JP" altLang="en-US" sz="1600" b="0" u="sng">
                <a:solidFill>
                  <a:srgbClr val="000000"/>
                </a:solidFill>
                <a:latin typeface="HG丸ｺﾞｼｯｸM-PRO" pitchFamily="50" charset="-128"/>
                <a:ea typeface="HG丸ｺﾞｼｯｸM-PRO" pitchFamily="50" charset="-128"/>
              </a:rPr>
              <a:t>実現本部が中心となって、東京都をはじめとする地域の関係者との緊密な連携</a:t>
            </a:r>
            <a:r>
              <a:rPr lang="ja-JP" altLang="en-US" sz="1600" b="0">
                <a:solidFill>
                  <a:srgbClr val="000000"/>
                </a:solidFill>
                <a:latin typeface="HG丸ｺﾞｼｯｸM-PRO" pitchFamily="50" charset="-128"/>
                <a:ea typeface="HG丸ｺﾞｼｯｸM-PRO" pitchFamily="50" charset="-128"/>
              </a:rPr>
              <a:t>のもと、</a:t>
            </a:r>
            <a:endParaRPr lang="en-US" altLang="ja-JP" sz="1600" b="0">
              <a:solidFill>
                <a:srgbClr val="000000"/>
              </a:solidFill>
              <a:latin typeface="HG丸ｺﾞｼｯｸM-PRO" pitchFamily="50" charset="-128"/>
              <a:ea typeface="HG丸ｺﾞｼｯｸM-PRO" pitchFamily="50" charset="-128"/>
            </a:endParaRPr>
          </a:p>
          <a:p>
            <a:pPr algn="l" eaLnBrk="1" hangingPunct="1">
              <a:lnSpc>
                <a:spcPts val="1925"/>
              </a:lnSpc>
              <a:spcBef>
                <a:spcPct val="0"/>
              </a:spcBef>
              <a:buFontTx/>
              <a:buNone/>
            </a:pPr>
            <a:r>
              <a:rPr lang="ja-JP" altLang="en-US" sz="1600" b="0">
                <a:solidFill>
                  <a:srgbClr val="000000"/>
                </a:solidFill>
                <a:latin typeface="HG丸ｺﾞｼｯｸM-PRO" pitchFamily="50" charset="-128"/>
                <a:ea typeface="HG丸ｺﾞｼｯｸM-PRO" pitchFamily="50" charset="-128"/>
              </a:rPr>
              <a:t>　正社員実現に向けたｷｬﾝﾍﾟｰﾝを展開するなど、東京における正社員実現に向けた取組を推進中</a:t>
            </a:r>
            <a:endParaRPr lang="en-US" altLang="ja-JP" sz="1600" b="0">
              <a:solidFill>
                <a:srgbClr val="000000"/>
              </a:solidFill>
              <a:latin typeface="HG丸ｺﾞｼｯｸM-PRO" pitchFamily="50" charset="-128"/>
              <a:ea typeface="HG丸ｺﾞｼｯｸM-PRO" pitchFamily="50" charset="-128"/>
            </a:endParaRPr>
          </a:p>
        </p:txBody>
      </p:sp>
      <p:sp>
        <p:nvSpPr>
          <p:cNvPr id="135189" name="テキスト ボックス 33"/>
          <p:cNvSpPr txBox="1">
            <a:spLocks noChangeArrowheads="1"/>
          </p:cNvSpPr>
          <p:nvPr/>
        </p:nvSpPr>
        <p:spPr bwMode="auto">
          <a:xfrm>
            <a:off x="452438" y="620713"/>
            <a:ext cx="91455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lnSpc>
                <a:spcPct val="95000"/>
              </a:lnSpc>
              <a:spcBef>
                <a:spcPct val="0"/>
              </a:spcBef>
              <a:buFontTx/>
              <a:buNone/>
            </a:pPr>
            <a:r>
              <a:rPr lang="ja-JP" altLang="en-US" sz="1600" b="0">
                <a:solidFill>
                  <a:srgbClr val="000000"/>
                </a:solidFill>
                <a:latin typeface="HG丸ｺﾞｼｯｸM-PRO" pitchFamily="50" charset="-128"/>
                <a:ea typeface="HG丸ｺﾞｼｯｸM-PRO" pitchFamily="50" charset="-128"/>
              </a:rPr>
              <a:t>○　</a:t>
            </a:r>
            <a:r>
              <a:rPr lang="en-US" altLang="ja-JP" sz="1600" b="0">
                <a:solidFill>
                  <a:srgbClr val="000000"/>
                </a:solidFill>
                <a:latin typeface="HG丸ｺﾞｼｯｸM-PRO" pitchFamily="50" charset="-128"/>
                <a:ea typeface="HG丸ｺﾞｼｯｸM-PRO" pitchFamily="50" charset="-128"/>
              </a:rPr>
              <a:t>27</a:t>
            </a:r>
            <a:r>
              <a:rPr lang="ja-JP" altLang="en-US" sz="1600" b="0">
                <a:solidFill>
                  <a:srgbClr val="000000"/>
                </a:solidFill>
                <a:latin typeface="HG丸ｺﾞｼｯｸM-PRO" pitchFamily="50" charset="-128"/>
                <a:ea typeface="HG丸ｺﾞｼｯｸM-PRO" pitchFamily="50" charset="-128"/>
              </a:rPr>
              <a:t>年</a:t>
            </a:r>
            <a:r>
              <a:rPr lang="en-US" altLang="ja-JP" sz="1600" b="0">
                <a:solidFill>
                  <a:srgbClr val="000000"/>
                </a:solidFill>
                <a:latin typeface="HG丸ｺﾞｼｯｸM-PRO" pitchFamily="50" charset="-128"/>
                <a:ea typeface="HG丸ｺﾞｼｯｸM-PRO" pitchFamily="50" charset="-128"/>
              </a:rPr>
              <a:t>10</a:t>
            </a:r>
            <a:r>
              <a:rPr lang="ja-JP" altLang="en-US" sz="1600" b="0">
                <a:solidFill>
                  <a:srgbClr val="000000"/>
                </a:solidFill>
                <a:latin typeface="HG丸ｺﾞｼｯｸM-PRO" pitchFamily="50" charset="-128"/>
                <a:ea typeface="HG丸ｺﾞｼｯｸM-PRO" pitchFamily="50" charset="-128"/>
              </a:rPr>
              <a:t>月、局長をﾄｯﾌﾟとする「</a:t>
            </a:r>
            <a:r>
              <a:rPr lang="ja-JP" altLang="en-US" sz="1600">
                <a:solidFill>
                  <a:srgbClr val="000000"/>
                </a:solidFill>
                <a:latin typeface="HG丸ｺﾞｼｯｸM-PRO" pitchFamily="50" charset="-128"/>
                <a:ea typeface="HG丸ｺﾞｼｯｸM-PRO" pitchFamily="50" charset="-128"/>
              </a:rPr>
              <a:t>東京労働局正社員転換・待遇改善実現本部</a:t>
            </a:r>
            <a:r>
              <a:rPr lang="ja-JP" altLang="en-US" sz="1600" b="0">
                <a:solidFill>
                  <a:srgbClr val="000000"/>
                </a:solidFill>
                <a:latin typeface="HG丸ｺﾞｼｯｸM-PRO" pitchFamily="50" charset="-128"/>
                <a:ea typeface="HG丸ｺﾞｼｯｸM-PRO" pitchFamily="50" charset="-128"/>
              </a:rPr>
              <a:t>」を発足</a:t>
            </a:r>
            <a:endParaRPr lang="en-US" altLang="ja-JP" sz="1600" b="0">
              <a:solidFill>
                <a:srgbClr val="000000"/>
              </a:solidFill>
              <a:latin typeface="HG丸ｺﾞｼｯｸM-PRO" pitchFamily="50" charset="-128"/>
              <a:ea typeface="HG丸ｺﾞｼｯｸM-PRO" pitchFamily="50" charset="-128"/>
            </a:endParaRPr>
          </a:p>
        </p:txBody>
      </p:sp>
      <p:sp>
        <p:nvSpPr>
          <p:cNvPr id="36" name="正方形/長方形 35"/>
          <p:cNvSpPr/>
          <p:nvPr/>
        </p:nvSpPr>
        <p:spPr>
          <a:xfrm>
            <a:off x="492125" y="4319588"/>
            <a:ext cx="4101475" cy="43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defRPr/>
            </a:pPr>
            <a:r>
              <a:rPr lang="ja-JP" altLang="en-US" sz="1200" b="0" dirty="0">
                <a:solidFill>
                  <a:prstClr val="black"/>
                </a:solidFill>
                <a:latin typeface="ＭＳ Ｐゴシック"/>
                <a:cs typeface="メイリオ" panose="020B0604030504040204" pitchFamily="50" charset="-128"/>
              </a:rPr>
              <a:t>各都道府県労働局においても、労働局長が陣頭に立って、</a:t>
            </a:r>
            <a:endParaRPr lang="en-US" altLang="ja-JP" sz="1200" b="0" dirty="0">
              <a:solidFill>
                <a:prstClr val="black"/>
              </a:solidFill>
              <a:latin typeface="ＭＳ Ｐゴシック"/>
              <a:cs typeface="メイリオ" panose="020B0604030504040204" pitchFamily="50" charset="-128"/>
            </a:endParaRPr>
          </a:p>
          <a:p>
            <a:pPr algn="l">
              <a:spcBef>
                <a:spcPct val="0"/>
              </a:spcBef>
              <a:defRPr/>
            </a:pPr>
            <a:r>
              <a:rPr lang="ja-JP" altLang="en-US" sz="1200" b="0" dirty="0">
                <a:solidFill>
                  <a:prstClr val="black"/>
                </a:solidFill>
                <a:latin typeface="ＭＳ Ｐゴシック"/>
                <a:cs typeface="メイリオ" panose="020B0604030504040204" pitchFamily="50" charset="-128"/>
              </a:rPr>
              <a:t>地域における正社員転換・待遇改善等を強力に推進</a:t>
            </a:r>
            <a:endParaRPr lang="en-US" altLang="ja-JP" sz="1200" b="0" dirty="0">
              <a:solidFill>
                <a:prstClr val="black"/>
              </a:solidFill>
              <a:latin typeface="ＭＳ Ｐゴシック"/>
              <a:cs typeface="メイリオ" panose="020B0604030504040204" pitchFamily="50" charset="-128"/>
            </a:endParaRPr>
          </a:p>
        </p:txBody>
      </p:sp>
      <p:sp>
        <p:nvSpPr>
          <p:cNvPr id="135191" name="正方形/長方形 5"/>
          <p:cNvSpPr>
            <a:spLocks noChangeArrowheads="1"/>
          </p:cNvSpPr>
          <p:nvPr/>
        </p:nvSpPr>
        <p:spPr bwMode="auto">
          <a:xfrm>
            <a:off x="3014663" y="4157663"/>
            <a:ext cx="153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6700" indent="-2667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a:solidFill>
                  <a:srgbClr val="000000"/>
                </a:solidFill>
                <a:latin typeface="ＭＳ Ｐゴシック" pitchFamily="50" charset="-128"/>
                <a:ea typeface="メイリオ" pitchFamily="50" charset="-128"/>
                <a:cs typeface="メイリオ" pitchFamily="50" charset="-128"/>
              </a:rPr>
              <a:t>（本部長　東京労働局長）</a:t>
            </a:r>
            <a:endParaRPr lang="en-US" altLang="ja-JP" sz="1000" b="0">
              <a:solidFill>
                <a:srgbClr val="000000"/>
              </a:solidFill>
              <a:latin typeface="ＭＳ Ｐゴシック" pitchFamily="50" charset="-128"/>
              <a:ea typeface="メイリオ" pitchFamily="50" charset="-128"/>
              <a:cs typeface="メイリオ" pitchFamily="50" charset="-128"/>
            </a:endParaRPr>
          </a:p>
        </p:txBody>
      </p:sp>
      <p:sp>
        <p:nvSpPr>
          <p:cNvPr id="38" name="角丸四角形 37"/>
          <p:cNvSpPr/>
          <p:nvPr/>
        </p:nvSpPr>
        <p:spPr>
          <a:xfrm>
            <a:off x="165100" y="1773238"/>
            <a:ext cx="9648825" cy="3203575"/>
          </a:xfrm>
          <a:prstGeom prst="roundRect">
            <a:avLst>
              <a:gd name="adj" fmla="val 0"/>
            </a:avLst>
          </a:prstGeom>
          <a:noFill/>
          <a:ln w="12700" cap="flat" cmpd="sng" algn="ctr">
            <a:solidFill>
              <a:schemeClr val="accent6">
                <a:lumMod val="50000"/>
              </a:schemeClr>
            </a:solidFill>
            <a:prstDash val="solid"/>
          </a:ln>
          <a:effectLst/>
        </p:spPr>
        <p:txBody>
          <a:bodyPr anchor="ctr"/>
          <a:lstStyle>
            <a:defPPr>
              <a:defRPr lang="ja-JP"/>
            </a:defPPr>
            <a:lvl1pPr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1pPr>
            <a:lvl2pPr marL="456921"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2pPr>
            <a:lvl3pPr marL="913843"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3pPr>
            <a:lvl4pPr marL="1370766"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4pPr>
            <a:lvl5pPr marL="1827688" algn="l" rtl="0" fontAlgn="base">
              <a:spcBef>
                <a:spcPct val="0"/>
              </a:spcBef>
              <a:spcAft>
                <a:spcPct val="0"/>
              </a:spcAft>
              <a:defRPr kumimoji="1" sz="800" b="1" kern="1200">
                <a:solidFill>
                  <a:schemeClr val="tx1"/>
                </a:solidFill>
                <a:latin typeface="Times New Roman" pitchFamily="18" charset="0"/>
                <a:ea typeface="ＭＳ Ｐゴシック" pitchFamily="50" charset="-128"/>
                <a:cs typeface="+mn-cs"/>
              </a:defRPr>
            </a:lvl5pPr>
            <a:lvl6pPr marL="2284609"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6pPr>
            <a:lvl7pPr marL="2741531"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7pPr>
            <a:lvl8pPr marL="3198454"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8pPr>
            <a:lvl9pPr marL="3655373" algn="l" defTabSz="913843" rtl="0" eaLnBrk="1" latinLnBrk="0" hangingPunct="1">
              <a:defRPr kumimoji="1" sz="800" b="1" kern="1200">
                <a:solidFill>
                  <a:schemeClr val="tx1"/>
                </a:solidFill>
                <a:latin typeface="Times New Roman" pitchFamily="18" charset="0"/>
                <a:ea typeface="ＭＳ Ｐゴシック" pitchFamily="50" charset="-128"/>
                <a:cs typeface="+mn-cs"/>
              </a:defRPr>
            </a:lvl9pPr>
          </a:lstStyle>
          <a:p>
            <a:pPr algn="ctr" fontAlgn="auto">
              <a:spcBef>
                <a:spcPts val="0"/>
              </a:spcBef>
              <a:spcAft>
                <a:spcPts val="0"/>
              </a:spcAft>
              <a:defRPr/>
            </a:pPr>
            <a:endParaRPr lang="ja-JP" altLang="en-US" sz="1800" b="0" kern="0">
              <a:solidFill>
                <a:sysClr val="window" lastClr="FFFFFF"/>
              </a:solidFill>
              <a:latin typeface="Calibri"/>
              <a:ea typeface="ＭＳ Ｐゴシック"/>
            </a:endParaRPr>
          </a:p>
        </p:txBody>
      </p:sp>
      <p:sp>
        <p:nvSpPr>
          <p:cNvPr id="40" name="正方形/長方形 39"/>
          <p:cNvSpPr/>
          <p:nvPr/>
        </p:nvSpPr>
        <p:spPr>
          <a:xfrm>
            <a:off x="4816475" y="1989138"/>
            <a:ext cx="3738563" cy="239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b="0" dirty="0">
                <a:solidFill>
                  <a:prstClr val="black"/>
                </a:solidFill>
                <a:latin typeface="ＭＳ Ｐゴシック"/>
              </a:rPr>
              <a:t>＜第１回（</a:t>
            </a:r>
            <a:r>
              <a:rPr lang="en-US" altLang="ja-JP" sz="1200" b="0" dirty="0">
                <a:solidFill>
                  <a:prstClr val="black"/>
                </a:solidFill>
                <a:latin typeface="ＭＳ Ｐゴシック"/>
              </a:rPr>
              <a:t>27</a:t>
            </a:r>
            <a:r>
              <a:rPr lang="ja-JP" altLang="en-US" sz="1200" b="0" dirty="0">
                <a:solidFill>
                  <a:prstClr val="black"/>
                </a:solidFill>
                <a:latin typeface="ＭＳ Ｐゴシック"/>
              </a:rPr>
              <a:t>年</a:t>
            </a:r>
            <a:r>
              <a:rPr lang="en-US" altLang="ja-JP" sz="1200" b="0" dirty="0">
                <a:solidFill>
                  <a:prstClr val="black"/>
                </a:solidFill>
                <a:latin typeface="ＭＳ Ｐゴシック"/>
              </a:rPr>
              <a:t>9</a:t>
            </a:r>
            <a:r>
              <a:rPr lang="ja-JP" altLang="en-US" sz="1200" b="0" dirty="0">
                <a:solidFill>
                  <a:prstClr val="black"/>
                </a:solidFill>
                <a:latin typeface="ＭＳ Ｐゴシック"/>
              </a:rPr>
              <a:t>月</a:t>
            </a:r>
            <a:r>
              <a:rPr lang="en-US" altLang="ja-JP" sz="1200" b="0" dirty="0">
                <a:solidFill>
                  <a:prstClr val="black"/>
                </a:solidFill>
                <a:latin typeface="ＭＳ Ｐゴシック"/>
              </a:rPr>
              <a:t>25</a:t>
            </a:r>
            <a:r>
              <a:rPr lang="ja-JP" altLang="en-US" sz="1200" b="0" dirty="0">
                <a:solidFill>
                  <a:prstClr val="black"/>
                </a:solidFill>
                <a:latin typeface="ＭＳ Ｐゴシック"/>
              </a:rPr>
              <a:t>日）＞</a:t>
            </a:r>
            <a:endParaRPr lang="en-US" altLang="ja-JP" sz="1200" b="0" dirty="0">
              <a:solidFill>
                <a:prstClr val="black"/>
              </a:solidFill>
              <a:latin typeface="ＭＳ Ｐゴシック"/>
            </a:endParaRPr>
          </a:p>
        </p:txBody>
      </p:sp>
      <p:sp>
        <p:nvSpPr>
          <p:cNvPr id="44" name="左右矢印 43"/>
          <p:cNvSpPr/>
          <p:nvPr/>
        </p:nvSpPr>
        <p:spPr>
          <a:xfrm>
            <a:off x="4637088" y="4286250"/>
            <a:ext cx="647700" cy="384175"/>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ja-JP" altLang="en-US" sz="1000" b="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675188" y="4327525"/>
            <a:ext cx="584200" cy="261938"/>
          </a:xfrm>
          <a:prstGeom prst="rect">
            <a:avLst/>
          </a:prstGeom>
          <a:noFill/>
          <a:ln>
            <a:noFill/>
            <a:prstDash val="dash"/>
          </a:ln>
        </p:spPr>
        <p:style>
          <a:lnRef idx="2">
            <a:schemeClr val="accent2"/>
          </a:lnRef>
          <a:fillRef idx="1">
            <a:schemeClr val="lt1"/>
          </a:fillRef>
          <a:effectRef idx="0">
            <a:schemeClr val="accent2"/>
          </a:effectRef>
          <a:fontRef idx="minor">
            <a:schemeClr val="dk1"/>
          </a:fontRef>
        </p:style>
        <p:txBody>
          <a:bodyPr anchor="ctr">
            <a:spAutoFit/>
          </a:bodyPr>
          <a:lstStyle/>
          <a:p>
            <a:pPr>
              <a:spcBef>
                <a:spcPct val="0"/>
              </a:spcBef>
              <a:defRPr/>
            </a:pPr>
            <a:r>
              <a:rPr lang="ja-JP" altLang="en-US" sz="1100" b="0" dirty="0">
                <a:solidFill>
                  <a:prstClr val="white"/>
                </a:solidFill>
                <a:latin typeface="ＭＳ Ｐゴシック"/>
                <a:cs typeface="メイリオ" panose="020B0604030504040204" pitchFamily="50" charset="-128"/>
              </a:rPr>
              <a:t>連携</a:t>
            </a:r>
            <a:endParaRPr lang="en-US" altLang="ja-JP" sz="1100" b="0" dirty="0">
              <a:solidFill>
                <a:prstClr val="white"/>
              </a:solidFill>
              <a:latin typeface="ＭＳ Ｐゴシック"/>
              <a:cs typeface="メイリオ" panose="020B0604030504040204" pitchFamily="50" charset="-128"/>
            </a:endParaRPr>
          </a:p>
        </p:txBody>
      </p:sp>
      <p:sp>
        <p:nvSpPr>
          <p:cNvPr id="46" name="正方形/長方形 45"/>
          <p:cNvSpPr/>
          <p:nvPr/>
        </p:nvSpPr>
        <p:spPr>
          <a:xfrm>
            <a:off x="341313" y="5435600"/>
            <a:ext cx="965200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600" b="0" dirty="0">
                <a:solidFill>
                  <a:prstClr val="black"/>
                </a:solidFill>
              </a:rPr>
              <a:t>①　年明けから年度末にかけて、「</a:t>
            </a:r>
            <a:r>
              <a:rPr lang="ja-JP" altLang="en-US" sz="1600" dirty="0">
                <a:solidFill>
                  <a:srgbClr val="FF0000"/>
                </a:solidFill>
              </a:rPr>
              <a:t>東京労働局・正社員化集中支援ｷｬﾝﾍﾟｰﾝ（第三弾）</a:t>
            </a:r>
            <a:r>
              <a:rPr lang="ja-JP" altLang="en-US" sz="1600" b="0" dirty="0">
                <a:solidFill>
                  <a:prstClr val="black"/>
                </a:solidFill>
              </a:rPr>
              <a:t>」</a:t>
            </a:r>
            <a:r>
              <a:rPr lang="en-US" altLang="ja-JP" sz="1600" b="0" i="1" dirty="0">
                <a:solidFill>
                  <a:prstClr val="black"/>
                </a:solidFill>
              </a:rPr>
              <a:t> </a:t>
            </a:r>
            <a:r>
              <a:rPr lang="ja-JP" altLang="en-US" sz="1600" b="0" dirty="0">
                <a:solidFill>
                  <a:prstClr val="black"/>
                </a:solidFill>
              </a:rPr>
              <a:t>を展開</a:t>
            </a:r>
          </a:p>
        </p:txBody>
      </p:sp>
      <p:sp>
        <p:nvSpPr>
          <p:cNvPr id="47" name="正方形/長方形 46"/>
          <p:cNvSpPr/>
          <p:nvPr/>
        </p:nvSpPr>
        <p:spPr>
          <a:xfrm>
            <a:off x="346075" y="5975350"/>
            <a:ext cx="9647238"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600" b="0" dirty="0">
                <a:solidFill>
                  <a:prstClr val="black"/>
                </a:solidFill>
                <a:latin typeface="ＭＳ Ｐゴシック"/>
              </a:rPr>
              <a:t>②　３月までに、本省策定のプランを踏まえ、東京の「</a:t>
            </a:r>
            <a:r>
              <a:rPr lang="ja-JP" altLang="en-US" sz="1600" dirty="0">
                <a:solidFill>
                  <a:srgbClr val="FF0000"/>
                </a:solidFill>
                <a:latin typeface="ＭＳ Ｐゴシック"/>
              </a:rPr>
              <a:t>地域プラン（地域計画）（仮称）</a:t>
            </a:r>
            <a:r>
              <a:rPr lang="ja-JP" altLang="en-US" sz="1600" b="0" dirty="0">
                <a:solidFill>
                  <a:prstClr val="black"/>
                </a:solidFill>
                <a:latin typeface="ＭＳ Ｐゴシック"/>
              </a:rPr>
              <a:t>」を検討、策定</a:t>
            </a:r>
          </a:p>
        </p:txBody>
      </p:sp>
      <p:sp>
        <p:nvSpPr>
          <p:cNvPr id="48" name="正方形/長方形 47"/>
          <p:cNvSpPr/>
          <p:nvPr/>
        </p:nvSpPr>
        <p:spPr>
          <a:xfrm>
            <a:off x="344488" y="6227763"/>
            <a:ext cx="9234487"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600" b="0" dirty="0">
                <a:solidFill>
                  <a:prstClr val="black"/>
                </a:solidFill>
              </a:rPr>
              <a:t>③　</a:t>
            </a:r>
            <a:r>
              <a:rPr lang="en-US" altLang="ja-JP" sz="1600" b="0" dirty="0">
                <a:solidFill>
                  <a:prstClr val="black"/>
                </a:solidFill>
              </a:rPr>
              <a:t>28</a:t>
            </a:r>
            <a:r>
              <a:rPr lang="ja-JP" altLang="en-US" sz="1600" b="0" dirty="0">
                <a:solidFill>
                  <a:prstClr val="black"/>
                </a:solidFill>
              </a:rPr>
              <a:t>年度以降、「地域プラン（地域計画）（仮称）」等に基づき、各取組を推進</a:t>
            </a:r>
          </a:p>
        </p:txBody>
      </p:sp>
      <p:sp>
        <p:nvSpPr>
          <p:cNvPr id="135199" name="正方形/長方形 50"/>
          <p:cNvSpPr>
            <a:spLocks noChangeArrowheads="1"/>
          </p:cNvSpPr>
          <p:nvPr/>
        </p:nvSpPr>
        <p:spPr bwMode="auto">
          <a:xfrm>
            <a:off x="409575" y="3698875"/>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ja-JP" altLang="en-US" sz="1200" b="0">
                <a:solidFill>
                  <a:srgbClr val="000000"/>
                </a:solidFill>
                <a:latin typeface="ＭＳ Ｐゴシック" pitchFamily="50" charset="-128"/>
                <a:ea typeface="ＭＳ Ｐゴシック" pitchFamily="50" charset="-128"/>
              </a:rPr>
              <a:t>Ｈ</a:t>
            </a:r>
            <a:r>
              <a:rPr lang="en-US" altLang="ja-JP" sz="1200" b="0">
                <a:solidFill>
                  <a:srgbClr val="000000"/>
                </a:solidFill>
                <a:latin typeface="ＭＳ Ｐゴシック" pitchFamily="50" charset="-128"/>
                <a:ea typeface="ＭＳ Ｐゴシック" pitchFamily="50" charset="-128"/>
              </a:rPr>
              <a:t>27.10.28</a:t>
            </a:r>
            <a:r>
              <a:rPr lang="ja-JP" altLang="en-US" sz="1200" b="0">
                <a:solidFill>
                  <a:srgbClr val="000000"/>
                </a:solidFill>
                <a:latin typeface="ＭＳ Ｐゴシック" pitchFamily="50" charset="-128"/>
                <a:ea typeface="ＭＳ Ｐゴシック" pitchFamily="50" charset="-128"/>
              </a:rPr>
              <a:t>～</a:t>
            </a:r>
            <a:endParaRPr lang="en-US" altLang="ja-JP" sz="1200" b="0">
              <a:solidFill>
                <a:srgbClr val="000000"/>
              </a:solidFill>
              <a:latin typeface="ＭＳ Ｐゴシック" pitchFamily="50" charset="-128"/>
              <a:ea typeface="ＭＳ Ｐゴシック" pitchFamily="50" charset="-128"/>
            </a:endParaRPr>
          </a:p>
        </p:txBody>
      </p:sp>
      <p:sp>
        <p:nvSpPr>
          <p:cNvPr id="52" name="左中かっこ 51"/>
          <p:cNvSpPr/>
          <p:nvPr/>
        </p:nvSpPr>
        <p:spPr>
          <a:xfrm>
            <a:off x="4700588" y="1952625"/>
            <a:ext cx="247650" cy="1908175"/>
          </a:xfrm>
          <a:prstGeom prst="leftBrace">
            <a:avLst>
              <a:gd name="adj1" fmla="val 25738"/>
              <a:gd name="adj2" fmla="val 262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spcBef>
                <a:spcPct val="0"/>
              </a:spcBef>
              <a:defRPr/>
            </a:pPr>
            <a:endParaRPr lang="ja-JP" altLang="en-US" sz="1000" b="0">
              <a:solidFill>
                <a:prstClr val="black"/>
              </a:solidFill>
            </a:endParaRPr>
          </a:p>
        </p:txBody>
      </p:sp>
      <p:sp>
        <p:nvSpPr>
          <p:cNvPr id="135201" name="正方形/長方形 52"/>
          <p:cNvSpPr>
            <a:spLocks noChangeArrowheads="1"/>
          </p:cNvSpPr>
          <p:nvPr/>
        </p:nvSpPr>
        <p:spPr bwMode="auto">
          <a:xfrm>
            <a:off x="446088" y="1981200"/>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ja-JP" altLang="en-US" sz="1200" b="0">
                <a:solidFill>
                  <a:srgbClr val="000000"/>
                </a:solidFill>
                <a:latin typeface="ＭＳ Ｐゴシック" pitchFamily="50" charset="-128"/>
                <a:ea typeface="ＭＳ Ｐゴシック" pitchFamily="50" charset="-128"/>
              </a:rPr>
              <a:t>Ｈ</a:t>
            </a:r>
            <a:r>
              <a:rPr lang="en-US" altLang="ja-JP" sz="1200" b="0">
                <a:solidFill>
                  <a:srgbClr val="000000"/>
                </a:solidFill>
                <a:latin typeface="ＭＳ Ｐゴシック" pitchFamily="50" charset="-128"/>
                <a:ea typeface="ＭＳ Ｐゴシック" pitchFamily="50" charset="-128"/>
              </a:rPr>
              <a:t>27.9.25</a:t>
            </a:r>
            <a:r>
              <a:rPr lang="ja-JP" altLang="en-US" sz="1200" b="0">
                <a:solidFill>
                  <a:srgbClr val="000000"/>
                </a:solidFill>
                <a:latin typeface="ＭＳ Ｐゴシック" pitchFamily="50" charset="-128"/>
                <a:ea typeface="ＭＳ Ｐゴシック" pitchFamily="50" charset="-128"/>
              </a:rPr>
              <a:t>～</a:t>
            </a:r>
            <a:endParaRPr lang="en-US" altLang="ja-JP" sz="1200" b="0">
              <a:solidFill>
                <a:srgbClr val="000000"/>
              </a:solidFill>
              <a:latin typeface="ＭＳ Ｐゴシック" pitchFamily="50" charset="-128"/>
              <a:ea typeface="ＭＳ Ｐゴシック" pitchFamily="50" charset="-128"/>
            </a:endParaRPr>
          </a:p>
        </p:txBody>
      </p:sp>
      <p:sp>
        <p:nvSpPr>
          <p:cNvPr id="50" name="角丸四角形 49"/>
          <p:cNvSpPr/>
          <p:nvPr/>
        </p:nvSpPr>
        <p:spPr>
          <a:xfrm>
            <a:off x="273050" y="5084763"/>
            <a:ext cx="3702050" cy="307975"/>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spcBef>
                <a:spcPct val="0"/>
              </a:spcBef>
              <a:defRPr/>
            </a:pPr>
            <a:r>
              <a:rPr lang="ja-JP" altLang="en-US" sz="1600" b="0" dirty="0">
                <a:solidFill>
                  <a:prstClr val="black"/>
                </a:solidFill>
                <a:latin typeface="HGP創英角ｺﾞｼｯｸUB" panose="020B0900000000000000" pitchFamily="50" charset="-128"/>
                <a:ea typeface="HGP創英角ｺﾞｼｯｸUB" panose="020B0900000000000000" pitchFamily="50" charset="-128"/>
              </a:rPr>
              <a:t>東京労働局における当面の取組方針　</a:t>
            </a:r>
          </a:p>
        </p:txBody>
      </p:sp>
      <p:sp>
        <p:nvSpPr>
          <p:cNvPr id="55" name="角丸四角形 54"/>
          <p:cNvSpPr/>
          <p:nvPr/>
        </p:nvSpPr>
        <p:spPr>
          <a:xfrm>
            <a:off x="307975" y="1628775"/>
            <a:ext cx="2339975" cy="28733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spcBef>
                <a:spcPct val="0"/>
              </a:spcBef>
              <a:defRPr/>
            </a:pPr>
            <a:r>
              <a:rPr lang="ja-JP" altLang="en-US" sz="1600" b="0" dirty="0">
                <a:solidFill>
                  <a:prstClr val="black"/>
                </a:solidFill>
                <a:latin typeface="HGP創英角ｺﾞｼｯｸUB" panose="020B0900000000000000" pitchFamily="50" charset="-128"/>
                <a:ea typeface="HGP創英角ｺﾞｼｯｸUB" panose="020B0900000000000000" pitchFamily="50" charset="-128"/>
              </a:rPr>
              <a:t>推　進　体　制</a:t>
            </a:r>
          </a:p>
        </p:txBody>
      </p:sp>
      <p:sp>
        <p:nvSpPr>
          <p:cNvPr id="135204" name="正方形/長方形 55"/>
          <p:cNvSpPr>
            <a:spLocks noChangeArrowheads="1"/>
          </p:cNvSpPr>
          <p:nvPr/>
        </p:nvSpPr>
        <p:spPr bwMode="auto">
          <a:xfrm>
            <a:off x="3368675" y="1952625"/>
            <a:ext cx="1287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ja-JP" altLang="en-US" sz="1200" b="0">
                <a:solidFill>
                  <a:srgbClr val="000000"/>
                </a:solidFill>
                <a:latin typeface="ＭＳ Ｐゴシック" pitchFamily="50" charset="-128"/>
                <a:ea typeface="ＭＳ Ｐゴシック" pitchFamily="50" charset="-128"/>
              </a:rPr>
              <a:t>厚生労働省本省</a:t>
            </a:r>
            <a:endParaRPr lang="en-US" altLang="ja-JP" sz="1200" b="0">
              <a:solidFill>
                <a:srgbClr val="000000"/>
              </a:solidFill>
              <a:latin typeface="ＭＳ Ｐゴシック" pitchFamily="50" charset="-128"/>
              <a:ea typeface="ＭＳ Ｐゴシック" pitchFamily="50" charset="-128"/>
            </a:endParaRPr>
          </a:p>
        </p:txBody>
      </p:sp>
      <p:sp>
        <p:nvSpPr>
          <p:cNvPr id="135205" name="正方形/長方形 56"/>
          <p:cNvSpPr>
            <a:spLocks noChangeArrowheads="1"/>
          </p:cNvSpPr>
          <p:nvPr/>
        </p:nvSpPr>
        <p:spPr bwMode="auto">
          <a:xfrm>
            <a:off x="3368675" y="3692525"/>
            <a:ext cx="1287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0"/>
              </a:spcBef>
            </a:pPr>
            <a:r>
              <a:rPr lang="ja-JP" altLang="en-US" sz="1200" b="0">
                <a:solidFill>
                  <a:srgbClr val="000000"/>
                </a:solidFill>
                <a:latin typeface="ＭＳ Ｐゴシック" pitchFamily="50" charset="-128"/>
                <a:ea typeface="ＭＳ Ｐゴシック" pitchFamily="50" charset="-128"/>
              </a:rPr>
              <a:t>東京労働局</a:t>
            </a:r>
            <a:endParaRPr lang="en-US" altLang="ja-JP" sz="1200" b="0">
              <a:solidFill>
                <a:srgbClr val="000000"/>
              </a:solidFill>
              <a:latin typeface="ＭＳ Ｐゴシック" pitchFamily="50" charset="-128"/>
              <a:ea typeface="ＭＳ Ｐゴシック" pitchFamily="50" charset="-128"/>
            </a:endParaRPr>
          </a:p>
        </p:txBody>
      </p:sp>
      <p:sp>
        <p:nvSpPr>
          <p:cNvPr id="62" name="正方形/長方形 61"/>
          <p:cNvSpPr/>
          <p:nvPr/>
        </p:nvSpPr>
        <p:spPr>
          <a:xfrm>
            <a:off x="4953000" y="2205038"/>
            <a:ext cx="4778375" cy="239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b="0" dirty="0">
                <a:solidFill>
                  <a:prstClr val="black"/>
                </a:solidFill>
                <a:latin typeface="ＭＳ Ｐゴシック"/>
              </a:rPr>
              <a:t>「正社員転換・待遇改善に向けた緊急対策</a:t>
            </a:r>
            <a:r>
              <a:rPr lang="ja-JP" altLang="en-US" sz="1050" b="0" dirty="0">
                <a:solidFill>
                  <a:prstClr val="black"/>
                </a:solidFill>
                <a:latin typeface="ＭＳ Ｐゴシック"/>
              </a:rPr>
              <a:t>（平成</a:t>
            </a:r>
            <a:r>
              <a:rPr lang="en-US" altLang="ja-JP" sz="1050" b="0" dirty="0">
                <a:solidFill>
                  <a:prstClr val="black"/>
                </a:solidFill>
                <a:latin typeface="ＭＳ Ｐゴシック"/>
              </a:rPr>
              <a:t>27</a:t>
            </a:r>
            <a:r>
              <a:rPr lang="ja-JP" altLang="en-US" sz="1050" b="0" dirty="0">
                <a:solidFill>
                  <a:prstClr val="black"/>
                </a:solidFill>
                <a:latin typeface="ＭＳ Ｐゴシック"/>
              </a:rPr>
              <a:t>年度内）</a:t>
            </a:r>
            <a:r>
              <a:rPr lang="ja-JP" altLang="en-US" sz="1200" b="0" dirty="0">
                <a:solidFill>
                  <a:prstClr val="black"/>
                </a:solidFill>
                <a:latin typeface="ＭＳ Ｐゴシック"/>
              </a:rPr>
              <a:t>」の取りまとめ</a:t>
            </a:r>
            <a:endParaRPr lang="en-US" altLang="ja-JP" sz="1200" b="0" dirty="0">
              <a:solidFill>
                <a:prstClr val="black"/>
              </a:solidFill>
              <a:latin typeface="ＭＳ Ｐゴシック"/>
            </a:endParaRPr>
          </a:p>
        </p:txBody>
      </p:sp>
      <p:sp>
        <p:nvSpPr>
          <p:cNvPr id="63" name="正方形/長方形 62"/>
          <p:cNvSpPr/>
          <p:nvPr/>
        </p:nvSpPr>
        <p:spPr>
          <a:xfrm>
            <a:off x="6950075" y="4076700"/>
            <a:ext cx="3259138" cy="738188"/>
          </a:xfrm>
          <a:prstGeom prst="rect">
            <a:avLst/>
          </a:prstGeom>
        </p:spPr>
        <p:txBody>
          <a:bodyPr>
            <a:spAutoFit/>
          </a:bodyPr>
          <a:lstStyle/>
          <a:p>
            <a:pPr algn="l">
              <a:spcBef>
                <a:spcPct val="0"/>
              </a:spcBef>
              <a:defRPr/>
            </a:pPr>
            <a:r>
              <a:rPr lang="ja-JP" altLang="en-US" sz="1050" b="0" i="1" dirty="0">
                <a:solidFill>
                  <a:prstClr val="black"/>
                </a:solidFill>
                <a:latin typeface="ＭＳ Ｐゴシック"/>
                <a:ea typeface="ＭＳ Ｐゴシック"/>
              </a:rPr>
              <a:t>*　</a:t>
            </a:r>
            <a:r>
              <a:rPr lang="en-US" altLang="ja-JP" sz="1050" b="0" i="1" u="sng" dirty="0">
                <a:solidFill>
                  <a:prstClr val="black"/>
                </a:solidFill>
                <a:latin typeface="ＭＳ Ｐゴシック"/>
                <a:ea typeface="ＭＳ Ｐゴシック"/>
              </a:rPr>
              <a:t>27</a:t>
            </a:r>
            <a:r>
              <a:rPr lang="ja-JP" altLang="en-US" sz="1050" b="0" i="1" u="sng" dirty="0">
                <a:solidFill>
                  <a:prstClr val="black"/>
                </a:solidFill>
                <a:latin typeface="ＭＳ Ｐゴシック"/>
                <a:ea typeface="ＭＳ Ｐゴシック"/>
              </a:rPr>
              <a:t>年</a:t>
            </a:r>
            <a:r>
              <a:rPr lang="en-US" altLang="ja-JP" sz="1050" b="0" i="1" u="sng" dirty="0">
                <a:solidFill>
                  <a:prstClr val="black"/>
                </a:solidFill>
                <a:latin typeface="ＭＳ Ｐゴシック"/>
                <a:ea typeface="ＭＳ Ｐゴシック"/>
              </a:rPr>
              <a:t>12</a:t>
            </a:r>
            <a:r>
              <a:rPr lang="ja-JP" altLang="en-US" sz="1050" b="0" i="1" u="sng" dirty="0">
                <a:solidFill>
                  <a:prstClr val="black"/>
                </a:solidFill>
                <a:latin typeface="ＭＳ Ｐゴシック"/>
                <a:ea typeface="ＭＳ Ｐゴシック"/>
              </a:rPr>
              <a:t>月</a:t>
            </a:r>
            <a:r>
              <a:rPr lang="en-US" altLang="ja-JP" sz="1050" b="0" i="1" u="sng" dirty="0">
                <a:solidFill>
                  <a:prstClr val="black"/>
                </a:solidFill>
                <a:latin typeface="ＭＳ Ｐゴシック"/>
                <a:ea typeface="ＭＳ Ｐゴシック"/>
              </a:rPr>
              <a:t>24</a:t>
            </a:r>
            <a:r>
              <a:rPr lang="ja-JP" altLang="en-US" sz="1050" b="0" i="1" u="sng" dirty="0">
                <a:solidFill>
                  <a:prstClr val="black"/>
                </a:solidFill>
                <a:latin typeface="ＭＳ Ｐゴシック"/>
                <a:ea typeface="ＭＳ Ｐゴシック"/>
              </a:rPr>
              <a:t>日、主要経済団体に対して、</a:t>
            </a:r>
          </a:p>
          <a:p>
            <a:pPr algn="l">
              <a:spcBef>
                <a:spcPct val="0"/>
              </a:spcBef>
              <a:defRPr/>
            </a:pPr>
            <a:r>
              <a:rPr lang="ja-JP" altLang="en-US" sz="1050" b="0" i="1" dirty="0">
                <a:solidFill>
                  <a:prstClr val="black"/>
                </a:solidFill>
                <a:latin typeface="ＭＳ Ｐゴシック"/>
                <a:ea typeface="ＭＳ Ｐゴシック"/>
              </a:rPr>
              <a:t>　</a:t>
            </a:r>
            <a:r>
              <a:rPr lang="ja-JP" altLang="en-US" sz="1050" b="0" i="1" u="sng" dirty="0">
                <a:solidFill>
                  <a:prstClr val="black"/>
                </a:solidFill>
                <a:latin typeface="ＭＳ Ｐゴシック"/>
                <a:ea typeface="ＭＳ Ｐゴシック"/>
              </a:rPr>
              <a:t>働き方改革の推進も含め、「非正規雇用対策</a:t>
            </a:r>
            <a:endParaRPr lang="en-US" altLang="ja-JP" sz="1050" b="0" i="1" u="sng" dirty="0">
              <a:solidFill>
                <a:prstClr val="black"/>
              </a:solidFill>
              <a:latin typeface="ＭＳ Ｐゴシック"/>
              <a:ea typeface="ＭＳ Ｐゴシック"/>
            </a:endParaRPr>
          </a:p>
          <a:p>
            <a:pPr algn="l">
              <a:spcBef>
                <a:spcPct val="0"/>
              </a:spcBef>
              <a:defRPr/>
            </a:pPr>
            <a:r>
              <a:rPr lang="ja-JP" altLang="en-US" sz="1050" b="0" i="1" dirty="0">
                <a:solidFill>
                  <a:prstClr val="black"/>
                </a:solidFill>
                <a:latin typeface="ＭＳ Ｐゴシック"/>
                <a:ea typeface="ＭＳ Ｐゴシック"/>
              </a:rPr>
              <a:t>　</a:t>
            </a:r>
            <a:r>
              <a:rPr lang="ja-JP" altLang="en-US" sz="1050" b="0" i="1" u="sng" dirty="0">
                <a:solidFill>
                  <a:prstClr val="black"/>
                </a:solidFill>
                <a:latin typeface="ＭＳ Ｐゴシック"/>
                <a:ea typeface="ＭＳ Ｐゴシック"/>
              </a:rPr>
              <a:t>への協力要請」を知事と東京労働局長の</a:t>
            </a:r>
            <a:endParaRPr lang="en-US" altLang="ja-JP" sz="1050" b="0" i="1" u="sng" dirty="0">
              <a:solidFill>
                <a:prstClr val="black"/>
              </a:solidFill>
              <a:latin typeface="ＭＳ Ｐゴシック"/>
              <a:ea typeface="ＭＳ Ｐゴシック"/>
            </a:endParaRPr>
          </a:p>
          <a:p>
            <a:pPr algn="l">
              <a:spcBef>
                <a:spcPct val="0"/>
              </a:spcBef>
              <a:defRPr/>
            </a:pPr>
            <a:r>
              <a:rPr lang="ja-JP" altLang="en-US" sz="1050" b="0" i="1" dirty="0">
                <a:solidFill>
                  <a:prstClr val="black"/>
                </a:solidFill>
                <a:latin typeface="ＭＳ Ｐゴシック"/>
                <a:ea typeface="ＭＳ Ｐゴシック"/>
              </a:rPr>
              <a:t>　</a:t>
            </a:r>
            <a:r>
              <a:rPr lang="ja-JP" altLang="en-US" sz="1050" b="0" i="1" u="sng" dirty="0">
                <a:solidFill>
                  <a:prstClr val="black"/>
                </a:solidFill>
                <a:latin typeface="ＭＳ Ｐゴシック"/>
                <a:ea typeface="ＭＳ Ｐゴシック"/>
              </a:rPr>
              <a:t>連名にて実施</a:t>
            </a:r>
            <a:endParaRPr lang="en-US" altLang="ja-JP" sz="1050" b="0" i="1" u="sng" dirty="0">
              <a:solidFill>
                <a:prstClr val="black"/>
              </a:solidFill>
              <a:latin typeface="ＭＳ Ｐゴシック"/>
              <a:ea typeface="ＭＳ Ｐゴシック"/>
            </a:endParaRPr>
          </a:p>
        </p:txBody>
      </p:sp>
      <p:sp>
        <p:nvSpPr>
          <p:cNvPr id="65" name="正方形/長方形 64"/>
          <p:cNvSpPr/>
          <p:nvPr/>
        </p:nvSpPr>
        <p:spPr>
          <a:xfrm>
            <a:off x="4816475" y="2492375"/>
            <a:ext cx="373856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b="0" dirty="0">
                <a:solidFill>
                  <a:prstClr val="black"/>
                </a:solidFill>
                <a:latin typeface="ＭＳ Ｐゴシック"/>
              </a:rPr>
              <a:t>＜第２回（</a:t>
            </a:r>
            <a:r>
              <a:rPr lang="en-US" altLang="ja-JP" sz="1200" b="0" dirty="0">
                <a:solidFill>
                  <a:prstClr val="black"/>
                </a:solidFill>
                <a:latin typeface="ＭＳ Ｐゴシック"/>
              </a:rPr>
              <a:t>28</a:t>
            </a:r>
            <a:r>
              <a:rPr lang="ja-JP" altLang="en-US" sz="1200" b="0" dirty="0">
                <a:solidFill>
                  <a:prstClr val="black"/>
                </a:solidFill>
                <a:latin typeface="ＭＳ Ｐゴシック"/>
              </a:rPr>
              <a:t>年</a:t>
            </a:r>
            <a:r>
              <a:rPr lang="en-US" altLang="ja-JP" sz="1200" b="0" dirty="0">
                <a:solidFill>
                  <a:prstClr val="black"/>
                </a:solidFill>
                <a:latin typeface="ＭＳ Ｐゴシック"/>
              </a:rPr>
              <a:t>1</a:t>
            </a:r>
            <a:r>
              <a:rPr lang="ja-JP" altLang="en-US" sz="1200" b="0" dirty="0">
                <a:solidFill>
                  <a:prstClr val="black"/>
                </a:solidFill>
                <a:latin typeface="ＭＳ Ｐゴシック"/>
              </a:rPr>
              <a:t>月</a:t>
            </a:r>
            <a:r>
              <a:rPr lang="en-US" altLang="ja-JP" sz="1200" b="0" dirty="0">
                <a:solidFill>
                  <a:prstClr val="black"/>
                </a:solidFill>
                <a:latin typeface="ＭＳ Ｐゴシック"/>
              </a:rPr>
              <a:t>28</a:t>
            </a:r>
            <a:r>
              <a:rPr lang="ja-JP" altLang="en-US" sz="1200" b="0" dirty="0">
                <a:solidFill>
                  <a:prstClr val="black"/>
                </a:solidFill>
                <a:latin typeface="ＭＳ Ｐゴシック"/>
              </a:rPr>
              <a:t>日）＞</a:t>
            </a:r>
            <a:endParaRPr lang="en-US" altLang="ja-JP" sz="1200" b="0" dirty="0">
              <a:solidFill>
                <a:prstClr val="black"/>
              </a:solidFill>
              <a:latin typeface="ＭＳ Ｐゴシック"/>
            </a:endParaRPr>
          </a:p>
        </p:txBody>
      </p:sp>
      <p:sp>
        <p:nvSpPr>
          <p:cNvPr id="67" name="正方形/長方形 66"/>
          <p:cNvSpPr/>
          <p:nvPr/>
        </p:nvSpPr>
        <p:spPr>
          <a:xfrm>
            <a:off x="5026025" y="2916238"/>
            <a:ext cx="4895850" cy="904875"/>
          </a:xfrm>
          <a:prstGeom prst="rect">
            <a:avLst/>
          </a:prstGeom>
        </p:spPr>
        <p:txBody>
          <a:bodyPr>
            <a:spAutoFit/>
          </a:bodyPr>
          <a:lstStyle/>
          <a:p>
            <a:pPr algn="l">
              <a:spcBef>
                <a:spcPct val="0"/>
              </a:spcBef>
              <a:defRPr/>
            </a:pPr>
            <a:r>
              <a:rPr lang="ja-JP" altLang="en-US" sz="1050" b="0" dirty="0">
                <a:solidFill>
                  <a:prstClr val="black"/>
                </a:solidFill>
                <a:latin typeface="ＭＳ Ｐゴシック"/>
                <a:ea typeface="ＭＳ Ｐゴシック"/>
              </a:rPr>
              <a:t>・ 非正規雇用労働者の正社員転換・待遇改善を加速させるための計画</a:t>
            </a:r>
            <a:endParaRPr lang="en-US" altLang="ja-JP" sz="1050" b="0" dirty="0">
              <a:solidFill>
                <a:prstClr val="black"/>
              </a:solidFill>
              <a:latin typeface="ＭＳ Ｐゴシック"/>
              <a:ea typeface="ＭＳ Ｐゴシック"/>
            </a:endParaRPr>
          </a:p>
          <a:p>
            <a:pPr algn="l">
              <a:spcBef>
                <a:spcPct val="0"/>
              </a:spcBef>
              <a:defRPr/>
            </a:pPr>
            <a:r>
              <a:rPr lang="ja-JP" altLang="en-US" sz="1050" b="0" dirty="0">
                <a:solidFill>
                  <a:prstClr val="black"/>
                </a:solidFill>
                <a:latin typeface="ＭＳ Ｐゴシック"/>
                <a:ea typeface="ＭＳ Ｐゴシック"/>
              </a:rPr>
              <a:t>　→「不本意非正規の正社員転換の推進」と「労働者の希望や意欲・能力に応じた</a:t>
            </a:r>
            <a:endParaRPr lang="en-US" altLang="ja-JP" sz="1050" b="0" dirty="0">
              <a:solidFill>
                <a:prstClr val="black"/>
              </a:solidFill>
              <a:latin typeface="ＭＳ Ｐゴシック"/>
              <a:ea typeface="ＭＳ Ｐゴシック"/>
            </a:endParaRPr>
          </a:p>
          <a:p>
            <a:pPr algn="l">
              <a:spcBef>
                <a:spcPct val="0"/>
              </a:spcBef>
              <a:defRPr/>
            </a:pPr>
            <a:r>
              <a:rPr lang="ja-JP" altLang="en-US" sz="1050" b="0" dirty="0">
                <a:solidFill>
                  <a:prstClr val="black"/>
                </a:solidFill>
                <a:latin typeface="ＭＳ Ｐゴシック"/>
                <a:ea typeface="ＭＳ Ｐゴシック"/>
              </a:rPr>
              <a:t>　　　雇用形態、待遇の実現」が計画の柱</a:t>
            </a:r>
            <a:endParaRPr lang="en-US" altLang="ja-JP" sz="1050" b="0" dirty="0">
              <a:solidFill>
                <a:prstClr val="black"/>
              </a:solidFill>
              <a:latin typeface="ＭＳ Ｐゴシック"/>
              <a:ea typeface="ＭＳ Ｐゴシック"/>
            </a:endParaRPr>
          </a:p>
          <a:p>
            <a:pPr algn="l">
              <a:lnSpc>
                <a:spcPts val="200"/>
              </a:lnSpc>
              <a:spcBef>
                <a:spcPct val="0"/>
              </a:spcBef>
              <a:defRPr/>
            </a:pPr>
            <a:endParaRPr lang="en-US" altLang="ja-JP" sz="1050" b="0" dirty="0">
              <a:solidFill>
                <a:prstClr val="black"/>
              </a:solidFill>
              <a:latin typeface="ＭＳ Ｐゴシック"/>
              <a:ea typeface="ＭＳ Ｐゴシック"/>
            </a:endParaRPr>
          </a:p>
          <a:p>
            <a:pPr algn="l">
              <a:spcBef>
                <a:spcPct val="0"/>
              </a:spcBef>
              <a:defRPr/>
            </a:pPr>
            <a:r>
              <a:rPr lang="ja-JP" altLang="en-US" sz="1050" b="0" dirty="0">
                <a:solidFill>
                  <a:prstClr val="black"/>
                </a:solidFill>
                <a:latin typeface="ＭＳ Ｐゴシック"/>
                <a:ea typeface="ＭＳ Ｐゴシック"/>
              </a:rPr>
              <a:t>・ </a:t>
            </a:r>
            <a:r>
              <a:rPr lang="en-US" altLang="ja-JP" sz="1050" b="0" dirty="0">
                <a:solidFill>
                  <a:prstClr val="black"/>
                </a:solidFill>
                <a:latin typeface="ＭＳ Ｐゴシック"/>
                <a:ea typeface="ＭＳ Ｐゴシック"/>
              </a:rPr>
              <a:t>28</a:t>
            </a:r>
            <a:r>
              <a:rPr lang="ja-JP" altLang="en-US" sz="1050" b="0" dirty="0">
                <a:solidFill>
                  <a:prstClr val="black"/>
                </a:solidFill>
                <a:latin typeface="ＭＳ Ｐゴシック"/>
                <a:ea typeface="ＭＳ Ｐゴシック"/>
              </a:rPr>
              <a:t>～</a:t>
            </a:r>
            <a:r>
              <a:rPr lang="en-US" altLang="ja-JP" sz="1050" b="0" dirty="0">
                <a:solidFill>
                  <a:prstClr val="black"/>
                </a:solidFill>
                <a:latin typeface="ＭＳ Ｐゴシック"/>
                <a:ea typeface="ＭＳ Ｐゴシック"/>
              </a:rPr>
              <a:t>32</a:t>
            </a:r>
            <a:r>
              <a:rPr lang="ja-JP" altLang="en-US" sz="1050" b="0" dirty="0">
                <a:solidFill>
                  <a:prstClr val="black"/>
                </a:solidFill>
                <a:latin typeface="ＭＳ Ｐゴシック"/>
                <a:ea typeface="ＭＳ Ｐゴシック"/>
              </a:rPr>
              <a:t>年度までの５年間を計画期間とし、数値目標も設定</a:t>
            </a:r>
            <a:endParaRPr lang="en-US" altLang="ja-JP" sz="1050" b="0" dirty="0">
              <a:solidFill>
                <a:prstClr val="black"/>
              </a:solidFill>
              <a:latin typeface="ＭＳ Ｐゴシック"/>
              <a:ea typeface="ＭＳ Ｐゴシック"/>
            </a:endParaRPr>
          </a:p>
          <a:p>
            <a:pPr algn="l">
              <a:lnSpc>
                <a:spcPts val="200"/>
              </a:lnSpc>
              <a:spcBef>
                <a:spcPct val="0"/>
              </a:spcBef>
              <a:defRPr/>
            </a:pPr>
            <a:endParaRPr lang="en-US" altLang="ja-JP" sz="1050" b="0" dirty="0">
              <a:solidFill>
                <a:prstClr val="black"/>
              </a:solidFill>
              <a:latin typeface="ＭＳ Ｐゴシック"/>
              <a:ea typeface="ＭＳ Ｐゴシック"/>
            </a:endParaRPr>
          </a:p>
          <a:p>
            <a:pPr algn="l">
              <a:spcBef>
                <a:spcPct val="0"/>
              </a:spcBef>
              <a:defRPr/>
            </a:pPr>
            <a:r>
              <a:rPr lang="ja-JP" altLang="en-US" sz="1050" b="0" dirty="0">
                <a:solidFill>
                  <a:prstClr val="black"/>
                </a:solidFill>
                <a:latin typeface="ＭＳ Ｐゴシック"/>
                <a:ea typeface="ＭＳ Ｐゴシック"/>
              </a:rPr>
              <a:t>・ 各労働局においても、「地域プラン」を策定</a:t>
            </a:r>
            <a:endParaRPr lang="en-US" altLang="ja-JP" sz="1050" b="0" dirty="0">
              <a:solidFill>
                <a:prstClr val="black"/>
              </a:solidFill>
              <a:latin typeface="ＭＳ Ｐゴシック"/>
              <a:ea typeface="ＭＳ Ｐゴシック"/>
            </a:endParaRPr>
          </a:p>
        </p:txBody>
      </p:sp>
      <p:sp>
        <p:nvSpPr>
          <p:cNvPr id="68" name="正方形/長方形 67"/>
          <p:cNvSpPr/>
          <p:nvPr/>
        </p:nvSpPr>
        <p:spPr>
          <a:xfrm>
            <a:off x="4897438" y="2708275"/>
            <a:ext cx="4778375"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b="0" dirty="0">
                <a:solidFill>
                  <a:prstClr val="black"/>
                </a:solidFill>
                <a:latin typeface="ＭＳ Ｐゴシック"/>
              </a:rPr>
              <a:t>「</a:t>
            </a:r>
            <a:r>
              <a:rPr lang="ja-JP" altLang="en-US" sz="1200" u="sng" dirty="0">
                <a:solidFill>
                  <a:prstClr val="black"/>
                </a:solidFill>
                <a:latin typeface="ＭＳ Ｐゴシック"/>
              </a:rPr>
              <a:t>正社員転換・待遇改善実現プラン（５カ年計画）</a:t>
            </a:r>
            <a:r>
              <a:rPr lang="ja-JP" altLang="en-US" sz="1200" b="0" dirty="0">
                <a:solidFill>
                  <a:prstClr val="black"/>
                </a:solidFill>
                <a:latin typeface="ＭＳ Ｐゴシック"/>
              </a:rPr>
              <a:t>」を決定</a:t>
            </a:r>
            <a:endParaRPr lang="en-US" altLang="ja-JP" sz="1200" b="0" dirty="0">
              <a:solidFill>
                <a:prstClr val="black"/>
              </a:solidFill>
              <a:latin typeface="ＭＳ Ｐゴシック"/>
            </a:endParaRPr>
          </a:p>
        </p:txBody>
      </p:sp>
      <p:sp>
        <p:nvSpPr>
          <p:cNvPr id="64" name="正方形/長方形 63"/>
          <p:cNvSpPr/>
          <p:nvPr/>
        </p:nvSpPr>
        <p:spPr>
          <a:xfrm>
            <a:off x="801688" y="5688013"/>
            <a:ext cx="9480550" cy="30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600" b="0" dirty="0">
                <a:solidFill>
                  <a:prstClr val="black"/>
                </a:solidFill>
                <a:latin typeface="ＭＳ Ｐゴシック"/>
              </a:rPr>
              <a:t>今春卒業予定の「未内定就活生への集中支援」も合わせて効果的に実施</a:t>
            </a:r>
            <a:endParaRPr lang="ja-JP" altLang="en-US" sz="1600" b="0" u="sng" dirty="0">
              <a:solidFill>
                <a:prstClr val="black"/>
              </a:solidFill>
              <a:latin typeface="ＭＳ Ｐゴシック"/>
            </a:endParaRPr>
          </a:p>
        </p:txBody>
      </p:sp>
      <p:sp>
        <p:nvSpPr>
          <p:cNvPr id="2" name="右矢印 1"/>
          <p:cNvSpPr/>
          <p:nvPr/>
        </p:nvSpPr>
        <p:spPr>
          <a:xfrm>
            <a:off x="636588" y="5759450"/>
            <a:ext cx="212725" cy="1555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b="0">
              <a:solidFill>
                <a:prstClr val="white"/>
              </a:solidFill>
            </a:endParaRPr>
          </a:p>
        </p:txBody>
      </p:sp>
      <p:grpSp>
        <p:nvGrpSpPr>
          <p:cNvPr id="135214" name="Group 194"/>
          <p:cNvGrpSpPr>
            <a:grpSpLocks/>
          </p:cNvGrpSpPr>
          <p:nvPr/>
        </p:nvGrpSpPr>
        <p:grpSpPr bwMode="auto">
          <a:xfrm>
            <a:off x="0" y="0"/>
            <a:ext cx="9802813" cy="284163"/>
            <a:chOff x="-6" y="96"/>
            <a:chExt cx="5701" cy="179"/>
          </a:xfrm>
        </p:grpSpPr>
        <p:sp>
          <p:nvSpPr>
            <p:cNvPr id="135216"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5217"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5218"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49" name="直線コネクタ 48"/>
          <p:cNvCxnSpPr/>
          <p:nvPr/>
        </p:nvCxnSpPr>
        <p:spPr>
          <a:xfrm>
            <a:off x="152400" y="4572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26</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04467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7215188" y="5495925"/>
            <a:ext cx="2573337" cy="1246188"/>
          </a:xfrm>
          <a:prstGeom prst="roundRect">
            <a:avLst>
              <a:gd name="adj" fmla="val 7913"/>
            </a:avLst>
          </a:prstGeom>
          <a:ln/>
        </p:spPr>
        <p:style>
          <a:lnRef idx="2">
            <a:schemeClr val="dk1"/>
          </a:lnRef>
          <a:fillRef idx="1">
            <a:schemeClr val="lt1"/>
          </a:fillRef>
          <a:effectRef idx="0">
            <a:schemeClr val="dk1"/>
          </a:effectRef>
          <a:fontRef idx="minor">
            <a:schemeClr val="dk1"/>
          </a:fontRef>
        </p:style>
        <p:txBody>
          <a:bodyPr lIns="91428" tIns="45715" rIns="91428" bIns="45715" anchor="b"/>
          <a:lstStyle/>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p:txBody>
      </p:sp>
      <p:sp>
        <p:nvSpPr>
          <p:cNvPr id="62" name="角丸四角形 61"/>
          <p:cNvSpPr/>
          <p:nvPr/>
        </p:nvSpPr>
        <p:spPr>
          <a:xfrm>
            <a:off x="7215188" y="1484313"/>
            <a:ext cx="2613025" cy="2376487"/>
          </a:xfrm>
          <a:prstGeom prst="roundRect">
            <a:avLst>
              <a:gd name="adj" fmla="val 7913"/>
            </a:avLst>
          </a:prstGeom>
          <a:ln/>
        </p:spPr>
        <p:style>
          <a:lnRef idx="2">
            <a:schemeClr val="dk1"/>
          </a:lnRef>
          <a:fillRef idx="1">
            <a:schemeClr val="lt1"/>
          </a:fillRef>
          <a:effectRef idx="0">
            <a:schemeClr val="dk1"/>
          </a:effectRef>
          <a:fontRef idx="minor">
            <a:schemeClr val="dk1"/>
          </a:fontRef>
        </p:style>
        <p:txBody>
          <a:bodyPr lIns="91428" tIns="45715" rIns="91428" bIns="45715" anchor="ctr"/>
          <a:lstStyle/>
          <a:p>
            <a:pPr algn="l" fontAlgn="auto">
              <a:spcBef>
                <a:spcPts val="0"/>
              </a:spcBef>
              <a:spcAft>
                <a:spcPts val="0"/>
              </a:spcAft>
              <a:defRPr/>
            </a:pPr>
            <a:r>
              <a:rPr lang="ja-JP" altLang="en-US" sz="1100" b="0" dirty="0">
                <a:solidFill>
                  <a:prstClr val="black"/>
                </a:solidFill>
                <a:latin typeface="ＭＳ Ｐゴシック"/>
              </a:rPr>
              <a:t>　</a:t>
            </a:r>
          </a:p>
        </p:txBody>
      </p:sp>
      <p:sp>
        <p:nvSpPr>
          <p:cNvPr id="60" name="角丸四角形 59"/>
          <p:cNvSpPr/>
          <p:nvPr/>
        </p:nvSpPr>
        <p:spPr>
          <a:xfrm>
            <a:off x="2827338" y="4733925"/>
            <a:ext cx="4251325" cy="1962150"/>
          </a:xfrm>
          <a:prstGeom prst="roundRect">
            <a:avLst>
              <a:gd name="adj" fmla="val 7913"/>
            </a:avLst>
          </a:prstGeom>
          <a:ln/>
        </p:spPr>
        <p:style>
          <a:lnRef idx="2">
            <a:schemeClr val="dk1"/>
          </a:lnRef>
          <a:fillRef idx="1">
            <a:schemeClr val="lt1"/>
          </a:fillRef>
          <a:effectRef idx="0">
            <a:schemeClr val="dk1"/>
          </a:effectRef>
          <a:fontRef idx="minor">
            <a:schemeClr val="dk1"/>
          </a:fontRef>
        </p:style>
        <p:txBody>
          <a:bodyPr lIns="36000" tIns="45715" rIns="36000" bIns="45715" anchor="b"/>
          <a:lstStyle/>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就職面接会（若年者、高齢者、障害者）</a:t>
            </a:r>
            <a:endParaRPr lang="en-US" altLang="ja-JP" sz="1400" b="0" dirty="0">
              <a:solidFill>
                <a:prstClr val="black"/>
              </a:solidFill>
              <a:latin typeface="ＭＳ Ｐゴシック"/>
            </a:endParaRPr>
          </a:p>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福祉・保育のツアー型面接会</a:t>
            </a:r>
            <a:endParaRPr lang="en-US" altLang="ja-JP" sz="1400" b="0" dirty="0">
              <a:solidFill>
                <a:prstClr val="black"/>
              </a:solidFill>
              <a:latin typeface="ＭＳ Ｐゴシック"/>
            </a:endParaRPr>
          </a:p>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求職者向けセミナー</a:t>
            </a:r>
            <a:endParaRPr lang="en-US" altLang="ja-JP" sz="1400" b="0" dirty="0">
              <a:solidFill>
                <a:prstClr val="black"/>
              </a:solidFill>
              <a:latin typeface="ＭＳ Ｐゴシック"/>
            </a:endParaRPr>
          </a:p>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基礎自治体窓口への出張相談</a:t>
            </a:r>
            <a:endParaRPr lang="en-US" altLang="ja-JP" sz="1400" b="0" dirty="0">
              <a:solidFill>
                <a:prstClr val="black"/>
              </a:solidFill>
              <a:latin typeface="ＭＳ Ｐゴシック"/>
            </a:endParaRPr>
          </a:p>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基礎自治体からの事業所情報に基づく、　　　　　　</a:t>
            </a:r>
            <a:endParaRPr lang="en-US" altLang="ja-JP" sz="1400" b="0" dirty="0" smtClean="0">
              <a:solidFill>
                <a:prstClr val="black"/>
              </a:solidFill>
              <a:latin typeface="ＭＳ Ｐゴシック"/>
            </a:endParaRPr>
          </a:p>
          <a:p>
            <a:pPr algn="l" fontAlgn="auto">
              <a:spcBef>
                <a:spcPts val="0"/>
              </a:spcBef>
              <a:spcAft>
                <a:spcPts val="0"/>
              </a:spcAft>
              <a:defRPr/>
            </a:pPr>
            <a:r>
              <a:rPr lang="ja-JP" altLang="en-US" sz="1400" b="0" dirty="0">
                <a:solidFill>
                  <a:prstClr val="black"/>
                </a:solidFill>
                <a:latin typeface="ＭＳ Ｐゴシック"/>
              </a:rPr>
              <a:t>　 </a:t>
            </a:r>
            <a:r>
              <a:rPr lang="ja-JP" altLang="en-US" sz="1400" b="0" dirty="0" smtClean="0">
                <a:solidFill>
                  <a:prstClr val="black"/>
                </a:solidFill>
                <a:latin typeface="ＭＳ Ｐゴシック"/>
              </a:rPr>
              <a:t>求人</a:t>
            </a:r>
            <a:r>
              <a:rPr lang="ja-JP" altLang="en-US" sz="1400" b="0" dirty="0">
                <a:solidFill>
                  <a:prstClr val="black"/>
                </a:solidFill>
                <a:latin typeface="ＭＳ Ｐゴシック"/>
              </a:rPr>
              <a:t>開拓の実施</a:t>
            </a:r>
            <a:endParaRPr lang="en-US" altLang="ja-JP" sz="1400" b="0" dirty="0">
              <a:solidFill>
                <a:prstClr val="black"/>
              </a:solidFill>
              <a:latin typeface="ＭＳ Ｐゴシック"/>
            </a:endParaRPr>
          </a:p>
          <a:p>
            <a:pPr marL="179366" indent="-179366" algn="l" fontAlgn="auto">
              <a:spcBef>
                <a:spcPts val="0"/>
              </a:spcBef>
              <a:spcAft>
                <a:spcPts val="0"/>
              </a:spcAft>
              <a:buFont typeface="Wingdings" pitchFamily="2" charset="2"/>
              <a:buChar char="l"/>
              <a:defRPr/>
            </a:pPr>
            <a:r>
              <a:rPr lang="ja-JP" altLang="en-US" sz="1400" b="0" dirty="0">
                <a:solidFill>
                  <a:prstClr val="black"/>
                </a:solidFill>
                <a:latin typeface="ＭＳ Ｐゴシック"/>
              </a:rPr>
              <a:t>障害者の職業生活を含めた就職支援（チーム支援）</a:t>
            </a:r>
          </a:p>
        </p:txBody>
      </p:sp>
      <p:sp>
        <p:nvSpPr>
          <p:cNvPr id="61" name="角丸四角形 60"/>
          <p:cNvSpPr/>
          <p:nvPr/>
        </p:nvSpPr>
        <p:spPr>
          <a:xfrm>
            <a:off x="7292975" y="1304925"/>
            <a:ext cx="2419350" cy="431800"/>
          </a:xfrm>
          <a:prstGeom prst="roundRect">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lIns="35995" tIns="35995" rIns="35995" bIns="35995" anchor="ctr"/>
          <a:lstStyle/>
          <a:p>
            <a:pPr fontAlgn="auto">
              <a:spcBef>
                <a:spcPts val="0"/>
              </a:spcBef>
              <a:spcAft>
                <a:spcPts val="0"/>
              </a:spcAft>
              <a:defRPr/>
            </a:pPr>
            <a:r>
              <a:rPr lang="ja-JP" altLang="en-US" sz="1600" b="0" dirty="0">
                <a:solidFill>
                  <a:prstClr val="black"/>
                </a:solidFill>
                <a:latin typeface="HGPｺﾞｼｯｸE" pitchFamily="50" charset="-128"/>
                <a:ea typeface="HGPｺﾞｼｯｸE" pitchFamily="50" charset="-128"/>
              </a:rPr>
              <a:t>ふるさとハローワーク</a:t>
            </a:r>
          </a:p>
        </p:txBody>
      </p:sp>
      <p:sp>
        <p:nvSpPr>
          <p:cNvPr id="38" name="正方形/長方形 37"/>
          <p:cNvSpPr/>
          <p:nvPr/>
        </p:nvSpPr>
        <p:spPr>
          <a:xfrm>
            <a:off x="2838450" y="1484313"/>
            <a:ext cx="4230688" cy="2844800"/>
          </a:xfrm>
          <a:prstGeom prst="rect">
            <a:avLst/>
          </a:prstGeom>
          <a:ln/>
        </p:spPr>
        <p:style>
          <a:lnRef idx="2">
            <a:schemeClr val="dk1"/>
          </a:lnRef>
          <a:fillRef idx="1">
            <a:schemeClr val="lt1"/>
          </a:fillRef>
          <a:effectRef idx="0">
            <a:schemeClr val="dk1"/>
          </a:effectRef>
          <a:fontRef idx="minor">
            <a:schemeClr val="dk1"/>
          </a:fontRef>
        </p:style>
        <p:txBody>
          <a:bodyPr lIns="91428" tIns="45715" rIns="91428" bIns="45715" anchor="ctr"/>
          <a:lstStyle/>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ja-JP" altLang="en-US" sz="1400" b="0" dirty="0">
              <a:solidFill>
                <a:prstClr val="black"/>
              </a:solidFill>
              <a:latin typeface="ＭＳ Ｐゴシック"/>
            </a:endParaRPr>
          </a:p>
        </p:txBody>
      </p:sp>
      <p:sp>
        <p:nvSpPr>
          <p:cNvPr id="5" name="角丸四角形 4"/>
          <p:cNvSpPr/>
          <p:nvPr/>
        </p:nvSpPr>
        <p:spPr>
          <a:xfrm>
            <a:off x="0" y="76200"/>
            <a:ext cx="9601200" cy="4048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0" tIns="45715" rIns="0" bIns="45715" anchor="ctr"/>
          <a:lstStyle/>
          <a:p>
            <a:pPr algn="l" fontAlgn="auto">
              <a:spcBef>
                <a:spcPts val="0"/>
              </a:spcBef>
              <a:spcAft>
                <a:spcPts val="0"/>
              </a:spcAft>
              <a:defRPr/>
            </a:pPr>
            <a:r>
              <a:rPr lang="ja-JP" altLang="en-US" sz="1800" b="0" dirty="0">
                <a:solidFill>
                  <a:prstClr val="black"/>
                </a:solidFill>
                <a:uFill>
                  <a:solidFill>
                    <a:srgbClr val="00B050"/>
                  </a:solidFill>
                </a:uFill>
                <a:latin typeface="ＭＳ Ｐゴシック" panose="020B0600070205080204" pitchFamily="50" charset="-128"/>
              </a:rPr>
              <a:t>　５　ハローワークと基礎自治体との連携による業務展開　　</a:t>
            </a:r>
          </a:p>
        </p:txBody>
      </p:sp>
      <p:sp>
        <p:nvSpPr>
          <p:cNvPr id="20" name="角丸四角形 19"/>
          <p:cNvSpPr/>
          <p:nvPr/>
        </p:nvSpPr>
        <p:spPr>
          <a:xfrm>
            <a:off x="273050" y="549275"/>
            <a:ext cx="9359900" cy="6477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lIns="91428" tIns="45715" rIns="91428" bIns="45715" anchor="ctr"/>
          <a:lstStyle/>
          <a:p>
            <a:pPr algn="just"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ハローワークと基礎自治体が地域雇用問題連絡会議を通じ、それぞれの強みを発揮して、一体となった雇用対策を進めることで、地域住民サービスの更なる強化を目指します</a:t>
            </a:r>
            <a:r>
              <a:rPr lang="ja-JP" altLang="en-US" sz="1600" b="0" dirty="0">
                <a:solidFill>
                  <a:prstClr val="black"/>
                </a:solidFill>
                <a:latin typeface="HG丸ｺﾞｼｯｸM-PRO" pitchFamily="50" charset="-128"/>
                <a:ea typeface="HG丸ｺﾞｼｯｸM-PRO" pitchFamily="50" charset="-128"/>
              </a:rPr>
              <a:t>。</a:t>
            </a:r>
          </a:p>
        </p:txBody>
      </p:sp>
      <p:sp>
        <p:nvSpPr>
          <p:cNvPr id="23" name="正方形/長方形 22"/>
          <p:cNvSpPr/>
          <p:nvPr/>
        </p:nvSpPr>
        <p:spPr>
          <a:xfrm>
            <a:off x="3197225" y="1268413"/>
            <a:ext cx="3511550" cy="360362"/>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lIns="91428" tIns="45715" rIns="91428" bIns="45715" anchor="ctr"/>
          <a:lstStyle/>
          <a:p>
            <a:pPr fontAlgn="auto">
              <a:spcBef>
                <a:spcPts val="0"/>
              </a:spcBef>
              <a:spcAft>
                <a:spcPts val="0"/>
              </a:spcAft>
              <a:defRPr/>
            </a:pPr>
            <a:r>
              <a:rPr lang="ja-JP" altLang="en-US" sz="1800" dirty="0">
                <a:solidFill>
                  <a:prstClr val="white"/>
                </a:solidFill>
                <a:latin typeface="HGPｺﾞｼｯｸE" pitchFamily="50" charset="-128"/>
                <a:ea typeface="HGPｺﾞｼｯｸE" pitchFamily="50" charset="-128"/>
              </a:rPr>
              <a:t>地域雇用問題連絡会議の開催</a:t>
            </a:r>
          </a:p>
        </p:txBody>
      </p:sp>
      <p:sp>
        <p:nvSpPr>
          <p:cNvPr id="39" name="角丸四角形 38"/>
          <p:cNvSpPr/>
          <p:nvPr/>
        </p:nvSpPr>
        <p:spPr>
          <a:xfrm>
            <a:off x="2924175" y="1700213"/>
            <a:ext cx="1482725" cy="504825"/>
          </a:xfrm>
          <a:prstGeom prst="roundRect">
            <a:avLst>
              <a:gd name="adj" fmla="val 23017"/>
            </a:avLst>
          </a:prstGeom>
          <a:solidFill>
            <a:srgbClr val="92D050"/>
          </a:solidFill>
          <a:ln/>
        </p:spPr>
        <p:style>
          <a:lnRef idx="2">
            <a:schemeClr val="dk1"/>
          </a:lnRef>
          <a:fillRef idx="1">
            <a:schemeClr val="lt1"/>
          </a:fillRef>
          <a:effectRef idx="0">
            <a:schemeClr val="dk1"/>
          </a:effectRef>
          <a:fontRef idx="minor">
            <a:schemeClr val="dk1"/>
          </a:fontRef>
        </p:style>
        <p:txBody>
          <a:bodyPr lIns="91428" tIns="45715" rIns="91428" bIns="45715" anchor="ctr"/>
          <a:lstStyle/>
          <a:p>
            <a:pPr fontAlgn="auto">
              <a:spcBef>
                <a:spcPts val="0"/>
              </a:spcBef>
              <a:spcAft>
                <a:spcPts val="0"/>
              </a:spcAft>
              <a:defRPr/>
            </a:pPr>
            <a:r>
              <a:rPr lang="ja-JP" altLang="en-US" sz="1400" b="0" i="1" dirty="0">
                <a:solidFill>
                  <a:prstClr val="black"/>
                </a:solidFill>
                <a:latin typeface="HGPｺﾞｼｯｸE" pitchFamily="50" charset="-128"/>
                <a:ea typeface="HGPｺﾞｼｯｸE" pitchFamily="50" charset="-128"/>
              </a:rPr>
              <a:t>ハローワーク</a:t>
            </a:r>
            <a:endParaRPr lang="en-US" altLang="ja-JP" sz="1400" b="0" i="1" dirty="0">
              <a:solidFill>
                <a:prstClr val="black"/>
              </a:solidFill>
              <a:latin typeface="HGPｺﾞｼｯｸE" pitchFamily="50" charset="-128"/>
              <a:ea typeface="HGPｺﾞｼｯｸE" pitchFamily="50" charset="-128"/>
            </a:endParaRPr>
          </a:p>
          <a:p>
            <a:pPr fontAlgn="auto">
              <a:spcBef>
                <a:spcPts val="0"/>
              </a:spcBef>
              <a:spcAft>
                <a:spcPts val="0"/>
              </a:spcAft>
              <a:defRPr/>
            </a:pPr>
            <a:r>
              <a:rPr lang="en-US" altLang="ja-JP" sz="1400" b="0" i="1" dirty="0">
                <a:solidFill>
                  <a:prstClr val="black"/>
                </a:solidFill>
                <a:latin typeface="HGPｺﾞｼｯｸE" pitchFamily="50" charset="-128"/>
                <a:ea typeface="HGPｺﾞｼｯｸE" pitchFamily="50" charset="-128"/>
              </a:rPr>
              <a:t>(17</a:t>
            </a:r>
            <a:r>
              <a:rPr lang="ja-JP" altLang="en-US" sz="1400" b="0" i="1" dirty="0">
                <a:solidFill>
                  <a:prstClr val="black"/>
                </a:solidFill>
                <a:latin typeface="HGPｺﾞｼｯｸE" pitchFamily="50" charset="-128"/>
                <a:ea typeface="HGPｺﾞｼｯｸE" pitchFamily="50" charset="-128"/>
              </a:rPr>
              <a:t>所）</a:t>
            </a:r>
          </a:p>
        </p:txBody>
      </p:sp>
      <p:sp>
        <p:nvSpPr>
          <p:cNvPr id="40" name="左右矢印 39"/>
          <p:cNvSpPr/>
          <p:nvPr/>
        </p:nvSpPr>
        <p:spPr>
          <a:xfrm>
            <a:off x="4484688" y="1952625"/>
            <a:ext cx="546100" cy="215900"/>
          </a:xfrm>
          <a:prstGeom prst="leftRightArrow">
            <a:avLst/>
          </a:prstGeom>
        </p:spPr>
        <p:style>
          <a:lnRef idx="2">
            <a:schemeClr val="dk1"/>
          </a:lnRef>
          <a:fillRef idx="1">
            <a:schemeClr val="lt1"/>
          </a:fillRef>
          <a:effectRef idx="0">
            <a:schemeClr val="dk1"/>
          </a:effectRef>
          <a:fontRef idx="minor">
            <a:schemeClr val="dk1"/>
          </a:fontRef>
        </p:style>
        <p:txBody>
          <a:bodyPr lIns="91428" tIns="45715" rIns="91428" bIns="45715" anchor="ctr"/>
          <a:lstStyle/>
          <a:p>
            <a:pPr fontAlgn="auto">
              <a:spcBef>
                <a:spcPts val="0"/>
              </a:spcBef>
              <a:spcAft>
                <a:spcPts val="0"/>
              </a:spcAft>
              <a:defRPr/>
            </a:pPr>
            <a:endParaRPr lang="ja-JP" altLang="en-US" sz="1800" b="0">
              <a:solidFill>
                <a:prstClr val="black"/>
              </a:solidFill>
            </a:endParaRPr>
          </a:p>
        </p:txBody>
      </p:sp>
      <p:sp>
        <p:nvSpPr>
          <p:cNvPr id="45" name="角丸四角形 44"/>
          <p:cNvSpPr/>
          <p:nvPr/>
        </p:nvSpPr>
        <p:spPr>
          <a:xfrm>
            <a:off x="5108575" y="1700213"/>
            <a:ext cx="1833563" cy="541337"/>
          </a:xfrm>
          <a:prstGeom prst="roundRect">
            <a:avLst>
              <a:gd name="adj" fmla="val 23017"/>
            </a:avLst>
          </a:prstGeom>
          <a:solidFill>
            <a:srgbClr val="00B0F0"/>
          </a:solidFill>
          <a:ln/>
        </p:spPr>
        <p:style>
          <a:lnRef idx="2">
            <a:schemeClr val="dk1"/>
          </a:lnRef>
          <a:fillRef idx="1">
            <a:schemeClr val="lt1"/>
          </a:fillRef>
          <a:effectRef idx="0">
            <a:schemeClr val="dk1"/>
          </a:effectRef>
          <a:fontRef idx="minor">
            <a:schemeClr val="dk1"/>
          </a:fontRef>
        </p:style>
        <p:txBody>
          <a:bodyPr lIns="91428" tIns="45715" rIns="91428" bIns="45715" anchor="ctr"/>
          <a:lstStyle/>
          <a:p>
            <a:pPr fontAlgn="auto">
              <a:spcBef>
                <a:spcPts val="0"/>
              </a:spcBef>
              <a:spcAft>
                <a:spcPts val="0"/>
              </a:spcAft>
              <a:defRPr/>
            </a:pPr>
            <a:r>
              <a:rPr lang="ja-JP" altLang="en-US" sz="1400" b="0" i="1" dirty="0">
                <a:solidFill>
                  <a:prstClr val="black"/>
                </a:solidFill>
                <a:latin typeface="HGPｺﾞｼｯｸE" pitchFamily="50" charset="-128"/>
                <a:ea typeface="HGPｺﾞｼｯｸE" pitchFamily="50" charset="-128"/>
              </a:rPr>
              <a:t>基礎自治体</a:t>
            </a:r>
            <a:endParaRPr lang="en-US" altLang="ja-JP" sz="1400" b="0" i="1" dirty="0">
              <a:solidFill>
                <a:prstClr val="black"/>
              </a:solidFill>
              <a:latin typeface="HGPｺﾞｼｯｸE" pitchFamily="50" charset="-128"/>
              <a:ea typeface="HGPｺﾞｼｯｸE" pitchFamily="50" charset="-128"/>
            </a:endParaRPr>
          </a:p>
          <a:p>
            <a:pPr fontAlgn="auto">
              <a:spcBef>
                <a:spcPts val="0"/>
              </a:spcBef>
              <a:spcAft>
                <a:spcPts val="0"/>
              </a:spcAft>
              <a:defRPr/>
            </a:pPr>
            <a:r>
              <a:rPr lang="ja-JP" altLang="en-US" sz="1400" b="0" i="1" dirty="0">
                <a:solidFill>
                  <a:prstClr val="black"/>
                </a:solidFill>
                <a:latin typeface="HGPｺﾞｼｯｸE" pitchFamily="50" charset="-128"/>
                <a:ea typeface="HGPｺﾞｼｯｸE" pitchFamily="50" charset="-128"/>
              </a:rPr>
              <a:t>（区市町村）</a:t>
            </a:r>
          </a:p>
        </p:txBody>
      </p:sp>
      <p:sp>
        <p:nvSpPr>
          <p:cNvPr id="47" name="角丸四角形 46"/>
          <p:cNvSpPr/>
          <p:nvPr/>
        </p:nvSpPr>
        <p:spPr>
          <a:xfrm>
            <a:off x="115888" y="1844675"/>
            <a:ext cx="2614612" cy="4860925"/>
          </a:xfrm>
          <a:prstGeom prst="roundRect">
            <a:avLst>
              <a:gd name="adj" fmla="val 7913"/>
            </a:avLst>
          </a:prstGeom>
          <a:ln/>
        </p:spPr>
        <p:style>
          <a:lnRef idx="2">
            <a:schemeClr val="dk1"/>
          </a:lnRef>
          <a:fillRef idx="1">
            <a:schemeClr val="lt1"/>
          </a:fillRef>
          <a:effectRef idx="0">
            <a:schemeClr val="dk1"/>
          </a:effectRef>
          <a:fontRef idx="minor">
            <a:schemeClr val="dk1"/>
          </a:fontRef>
        </p:style>
        <p:txBody>
          <a:bodyPr lIns="91428" tIns="45715" rIns="91428" bIns="45715" anchor="ctr"/>
          <a:lstStyle/>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a:p>
            <a:pPr algn="just"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ja-JP" altLang="en-US" sz="1100" b="0" dirty="0">
              <a:solidFill>
                <a:prstClr val="black"/>
              </a:solidFill>
              <a:latin typeface="ＭＳ Ｐゴシック"/>
            </a:endParaRPr>
          </a:p>
        </p:txBody>
      </p:sp>
      <p:sp>
        <p:nvSpPr>
          <p:cNvPr id="48" name="角丸四角形 47"/>
          <p:cNvSpPr/>
          <p:nvPr/>
        </p:nvSpPr>
        <p:spPr>
          <a:xfrm>
            <a:off x="196850" y="1665288"/>
            <a:ext cx="2416175" cy="431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35995" tIns="35995" rIns="35995" bIns="35995" anchor="ctr"/>
          <a:lstStyle/>
          <a:p>
            <a:pPr fontAlgn="auto">
              <a:spcBef>
                <a:spcPts val="0"/>
              </a:spcBef>
              <a:spcAft>
                <a:spcPts val="0"/>
              </a:spcAft>
              <a:defRPr/>
            </a:pPr>
            <a:r>
              <a:rPr lang="ja-JP" altLang="en-US" sz="1600" b="0" dirty="0">
                <a:solidFill>
                  <a:prstClr val="black"/>
                </a:solidFill>
                <a:latin typeface="HGPｺﾞｼｯｸE" pitchFamily="50" charset="-128"/>
                <a:ea typeface="HGPｺﾞｼｯｸE" pitchFamily="50" charset="-128"/>
              </a:rPr>
              <a:t>一体的実施事業の展開</a:t>
            </a:r>
          </a:p>
        </p:txBody>
      </p:sp>
      <p:sp>
        <p:nvSpPr>
          <p:cNvPr id="49" name="右矢印 48"/>
          <p:cNvSpPr>
            <a:spLocks noChangeArrowheads="1"/>
          </p:cNvSpPr>
          <p:nvPr/>
        </p:nvSpPr>
        <p:spPr bwMode="auto">
          <a:xfrm rot="10800000">
            <a:off x="2613025" y="2349500"/>
            <a:ext cx="273050" cy="1163638"/>
          </a:xfrm>
          <a:prstGeom prst="rightArrow">
            <a:avLst>
              <a:gd name="adj1" fmla="val 50000"/>
              <a:gd name="adj2" fmla="val 100000"/>
            </a:avLst>
          </a:prstGeom>
          <a:solidFill>
            <a:srgbClr val="FF0000"/>
          </a:solidFill>
          <a:ln w="25400" algn="ctr">
            <a:solidFill>
              <a:srgbClr val="FF0000"/>
            </a:solidFill>
            <a:miter lim="800000"/>
            <a:headEnd/>
            <a:tailEnd/>
          </a:ln>
        </p:spPr>
        <p:txBody>
          <a:bodyPr rot="10800000" lIns="91428" tIns="45715" rIns="91428" bIns="45715" anchor="ctr"/>
          <a:lstStyle/>
          <a:p>
            <a:pPr fontAlgn="auto">
              <a:spcBef>
                <a:spcPts val="0"/>
              </a:spcBef>
              <a:spcAft>
                <a:spcPts val="0"/>
              </a:spcAft>
              <a:defRPr/>
            </a:pPr>
            <a:endParaRPr lang="ja-JP" altLang="en-US" sz="1800" b="0" dirty="0">
              <a:solidFill>
                <a:prstClr val="black"/>
              </a:solidFill>
              <a:latin typeface="Arial"/>
              <a:ea typeface="ＭＳ Ｐゴシック"/>
            </a:endParaRPr>
          </a:p>
        </p:txBody>
      </p:sp>
      <p:sp>
        <p:nvSpPr>
          <p:cNvPr id="136209" name="テキスト ボックス 55"/>
          <p:cNvSpPr txBox="1">
            <a:spLocks noChangeArrowheads="1"/>
          </p:cNvSpPr>
          <p:nvPr/>
        </p:nvSpPr>
        <p:spPr bwMode="auto">
          <a:xfrm>
            <a:off x="196850" y="2133600"/>
            <a:ext cx="245586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5" tIns="35995" rIns="35995" bIns="35995">
            <a:spAutoFit/>
          </a:bodyPr>
          <a:lstStyle>
            <a:lvl1pPr marL="177800" indent="-1778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just" eaLnBrk="1" hangingPunct="1">
              <a:spcBef>
                <a:spcPct val="0"/>
              </a:spcBef>
              <a:buFont typeface="Wingdings" pitchFamily="2" charset="2"/>
              <a:buChar char="l"/>
            </a:pPr>
            <a:r>
              <a:rPr lang="ja-JP" altLang="en-US" sz="1400">
                <a:solidFill>
                  <a:srgbClr val="000000"/>
                </a:solidFill>
                <a:latin typeface="ＭＳ Ｐゴシック" pitchFamily="50" charset="-128"/>
              </a:rPr>
              <a:t>基礎自治体の庁舎等に常設窓口を設置</a:t>
            </a:r>
            <a:endParaRPr lang="en-US" altLang="ja-JP" sz="1400">
              <a:solidFill>
                <a:srgbClr val="000000"/>
              </a:solidFill>
              <a:latin typeface="ＭＳ Ｐゴシック" pitchFamily="50" charset="-128"/>
            </a:endParaRPr>
          </a:p>
          <a:p>
            <a:pPr algn="just" eaLnBrk="1" hangingPunct="1">
              <a:spcBef>
                <a:spcPct val="0"/>
              </a:spcBef>
              <a:buFont typeface="Wingdings" pitchFamily="2" charset="2"/>
              <a:buChar char="l"/>
            </a:pPr>
            <a:r>
              <a:rPr lang="ja-JP" altLang="en-US" sz="1400">
                <a:solidFill>
                  <a:srgbClr val="000000"/>
                </a:solidFill>
                <a:latin typeface="ＭＳ Ｐゴシック" pitchFamily="50" charset="-128"/>
              </a:rPr>
              <a:t>完全予約制・担当者制で国の職員が対応</a:t>
            </a:r>
            <a:endParaRPr lang="en-US" altLang="ja-JP" sz="1400">
              <a:solidFill>
                <a:srgbClr val="000000"/>
              </a:solidFill>
              <a:latin typeface="ＭＳ Ｐゴシック" pitchFamily="50" charset="-128"/>
            </a:endParaRPr>
          </a:p>
          <a:p>
            <a:pPr algn="just" eaLnBrk="1" hangingPunct="1">
              <a:spcBef>
                <a:spcPct val="0"/>
              </a:spcBef>
              <a:buFont typeface="Wingdings" pitchFamily="2" charset="2"/>
              <a:buChar char="l"/>
            </a:pPr>
            <a:r>
              <a:rPr lang="ja-JP" altLang="en-US" sz="1400">
                <a:solidFill>
                  <a:srgbClr val="000000"/>
                </a:solidFill>
                <a:latin typeface="ＭＳ Ｐゴシック" pitchFamily="50" charset="-128"/>
              </a:rPr>
              <a:t>生活保護受給者、若年者等に対して、基礎自治体の雇用支援事業や福祉から就労までの一体的支援等を展開</a:t>
            </a:r>
            <a:endParaRPr lang="ja-JP" altLang="en-US" sz="1400">
              <a:solidFill>
                <a:srgbClr val="000000"/>
              </a:solidFill>
              <a:latin typeface="Calibri" pitchFamily="34" charset="0"/>
            </a:endParaRPr>
          </a:p>
        </p:txBody>
      </p:sp>
      <p:sp>
        <p:nvSpPr>
          <p:cNvPr id="57" name="テキスト ボックス 56"/>
          <p:cNvSpPr txBox="1"/>
          <p:nvPr/>
        </p:nvSpPr>
        <p:spPr>
          <a:xfrm>
            <a:off x="233363" y="4257675"/>
            <a:ext cx="2379662" cy="1612900"/>
          </a:xfrm>
          <a:prstGeom prst="rect">
            <a:avLst/>
          </a:prstGeom>
          <a:ln/>
        </p:spPr>
        <p:style>
          <a:lnRef idx="2">
            <a:schemeClr val="accent5"/>
          </a:lnRef>
          <a:fillRef idx="1">
            <a:schemeClr val="lt1"/>
          </a:fillRef>
          <a:effectRef idx="0">
            <a:schemeClr val="accent5"/>
          </a:effectRef>
          <a:fontRef idx="minor">
            <a:schemeClr val="dk1"/>
          </a:fontRef>
        </p:style>
        <p:txBody>
          <a:bodyPr lIns="35995" tIns="35995" rIns="35995" bIns="35995">
            <a:spAutoFit/>
          </a:bodyPr>
          <a:lstStyle/>
          <a:p>
            <a:pPr fontAlgn="auto">
              <a:spcBef>
                <a:spcPts val="0"/>
              </a:spcBef>
              <a:spcAft>
                <a:spcPts val="0"/>
              </a:spcAft>
              <a:defRPr/>
            </a:pPr>
            <a:r>
              <a:rPr lang="en-US" altLang="ja-JP" sz="1100" b="0" dirty="0">
                <a:solidFill>
                  <a:prstClr val="black"/>
                </a:solidFill>
                <a:latin typeface="ＭＳ Ｐゴシック"/>
              </a:rPr>
              <a:t>【</a:t>
            </a:r>
            <a:r>
              <a:rPr lang="ja-JP" altLang="en-US" sz="1100" b="0" dirty="0">
                <a:solidFill>
                  <a:prstClr val="black"/>
                </a:solidFill>
                <a:latin typeface="ＭＳ Ｐゴシック"/>
              </a:rPr>
              <a:t>生活保護受給者等対応型</a:t>
            </a:r>
            <a:r>
              <a:rPr lang="en-US" altLang="ja-JP" sz="1100" b="0" dirty="0">
                <a:solidFill>
                  <a:prstClr val="black"/>
                </a:solidFill>
                <a:latin typeface="ＭＳ Ｐゴシック"/>
              </a:rPr>
              <a:t>】</a:t>
            </a:r>
          </a:p>
          <a:p>
            <a:pPr algn="just" fontAlgn="auto">
              <a:spcBef>
                <a:spcPts val="0"/>
              </a:spcBef>
              <a:spcAft>
                <a:spcPts val="0"/>
              </a:spcAft>
              <a:defRPr/>
            </a:pPr>
            <a:r>
              <a:rPr lang="ja-JP" altLang="en-US" sz="1100" b="0" dirty="0">
                <a:solidFill>
                  <a:prstClr val="black"/>
                </a:solidFill>
                <a:latin typeface="ＭＳ Ｐゴシック"/>
              </a:rPr>
              <a:t>新宿区　中野区　墨田区　葛飾区　</a:t>
            </a:r>
            <a:endParaRPr lang="en-US" altLang="ja-JP" sz="1100" b="0" dirty="0">
              <a:solidFill>
                <a:prstClr val="black"/>
              </a:solidFill>
              <a:latin typeface="ＭＳ Ｐゴシック"/>
            </a:endParaRPr>
          </a:p>
          <a:p>
            <a:pPr algn="just" fontAlgn="auto">
              <a:spcBef>
                <a:spcPts val="0"/>
              </a:spcBef>
              <a:spcAft>
                <a:spcPts val="0"/>
              </a:spcAft>
              <a:defRPr/>
            </a:pPr>
            <a:r>
              <a:rPr lang="ja-JP" altLang="en-US" sz="1100" b="0" dirty="0">
                <a:solidFill>
                  <a:prstClr val="black"/>
                </a:solidFill>
                <a:latin typeface="ＭＳ Ｐゴシック"/>
              </a:rPr>
              <a:t>大田区　足立区　練馬区　荒川区</a:t>
            </a:r>
            <a:endParaRPr lang="en-US" altLang="ja-JP" sz="1100" b="0" dirty="0">
              <a:solidFill>
                <a:prstClr val="black"/>
              </a:solidFill>
              <a:latin typeface="ＭＳ Ｐゴシック"/>
            </a:endParaRPr>
          </a:p>
          <a:p>
            <a:pPr algn="just" fontAlgn="auto">
              <a:spcBef>
                <a:spcPts val="0"/>
              </a:spcBef>
              <a:spcAft>
                <a:spcPts val="0"/>
              </a:spcAft>
              <a:defRPr/>
            </a:pPr>
            <a:r>
              <a:rPr lang="ja-JP" altLang="en-US" sz="1100" b="0" dirty="0">
                <a:solidFill>
                  <a:prstClr val="black"/>
                </a:solidFill>
                <a:latin typeface="ＭＳ Ｐゴシック"/>
              </a:rPr>
              <a:t>江戸川区　江東区　世田谷区　</a:t>
            </a:r>
            <a:endParaRPr lang="en-US" altLang="ja-JP" sz="1100" b="0" dirty="0">
              <a:solidFill>
                <a:prstClr val="black"/>
              </a:solidFill>
              <a:latin typeface="ＭＳ Ｐゴシック"/>
            </a:endParaRPr>
          </a:p>
          <a:p>
            <a:pPr algn="just" fontAlgn="auto">
              <a:spcBef>
                <a:spcPts val="0"/>
              </a:spcBef>
              <a:spcAft>
                <a:spcPts val="0"/>
              </a:spcAft>
              <a:defRPr/>
            </a:pPr>
            <a:r>
              <a:rPr lang="ja-JP" altLang="en-US" sz="1100" b="0" dirty="0">
                <a:solidFill>
                  <a:prstClr val="black"/>
                </a:solidFill>
                <a:latin typeface="ＭＳ Ｐゴシック"/>
              </a:rPr>
              <a:t>台東区　港区　豊島区　板橋区</a:t>
            </a:r>
            <a:endParaRPr lang="en-US" altLang="ja-JP" sz="1100" b="0" dirty="0">
              <a:solidFill>
                <a:prstClr val="black"/>
              </a:solidFill>
              <a:latin typeface="ＭＳ Ｐゴシック"/>
            </a:endParaRPr>
          </a:p>
          <a:p>
            <a:pPr algn="just" fontAlgn="auto">
              <a:spcBef>
                <a:spcPts val="0"/>
              </a:spcBef>
              <a:spcAft>
                <a:spcPts val="0"/>
              </a:spcAft>
              <a:defRPr/>
            </a:pPr>
            <a:r>
              <a:rPr lang="ja-JP" altLang="en-US" sz="1100" b="0" dirty="0">
                <a:solidFill>
                  <a:prstClr val="black"/>
                </a:solidFill>
                <a:latin typeface="ＭＳ Ｐゴシック"/>
              </a:rPr>
              <a:t>八王子市　調布市　町田市　府中市</a:t>
            </a:r>
            <a:endParaRPr lang="en-US" altLang="ja-JP" sz="1100" b="0" dirty="0">
              <a:solidFill>
                <a:prstClr val="black"/>
              </a:solidFill>
              <a:latin typeface="ＭＳ Ｐゴシック"/>
            </a:endParaRPr>
          </a:p>
          <a:p>
            <a:pPr algn="just" fontAlgn="auto">
              <a:spcBef>
                <a:spcPts val="0"/>
              </a:spcBef>
              <a:spcAft>
                <a:spcPts val="0"/>
              </a:spcAft>
              <a:defRPr/>
            </a:pPr>
            <a:r>
              <a:rPr lang="ja-JP" altLang="en-US" sz="1100" b="0" u="sng" dirty="0">
                <a:solidFill>
                  <a:prstClr val="black"/>
                </a:solidFill>
                <a:latin typeface="ＭＳ Ｐゴシック"/>
              </a:rPr>
              <a:t>北区（</a:t>
            </a:r>
            <a:r>
              <a:rPr lang="en-US" altLang="ja-JP" sz="1100" b="0" u="sng" dirty="0">
                <a:solidFill>
                  <a:prstClr val="black"/>
                </a:solidFill>
                <a:latin typeface="ＭＳ Ｐゴシック"/>
              </a:rPr>
              <a:t>28</a:t>
            </a:r>
            <a:r>
              <a:rPr lang="ja-JP" altLang="en-US" sz="1100" b="0" u="sng" dirty="0">
                <a:solidFill>
                  <a:prstClr val="black"/>
                </a:solidFill>
                <a:latin typeface="ＭＳ Ｐゴシック"/>
              </a:rPr>
              <a:t>年</a:t>
            </a:r>
            <a:r>
              <a:rPr lang="en-US" altLang="ja-JP" sz="1100" b="0" u="sng" dirty="0">
                <a:solidFill>
                  <a:prstClr val="black"/>
                </a:solidFill>
                <a:latin typeface="ＭＳ Ｐゴシック"/>
              </a:rPr>
              <a:t>2</a:t>
            </a:r>
            <a:r>
              <a:rPr lang="ja-JP" altLang="en-US" sz="1100" b="0" u="sng" dirty="0">
                <a:solidFill>
                  <a:prstClr val="black"/>
                </a:solidFill>
                <a:latin typeface="ＭＳ Ｐゴシック"/>
              </a:rPr>
              <a:t>月</a:t>
            </a:r>
            <a:r>
              <a:rPr lang="en-US" altLang="ja-JP" sz="1100" b="0" u="sng" dirty="0">
                <a:solidFill>
                  <a:prstClr val="black"/>
                </a:solidFill>
                <a:latin typeface="ＭＳ Ｐゴシック"/>
              </a:rPr>
              <a:t>8</a:t>
            </a:r>
            <a:r>
              <a:rPr lang="ja-JP" altLang="en-US" sz="1100" b="0" u="sng" dirty="0">
                <a:solidFill>
                  <a:prstClr val="black"/>
                </a:solidFill>
                <a:latin typeface="ＭＳ Ｐゴシック"/>
              </a:rPr>
              <a:t>日開設）</a:t>
            </a:r>
            <a:endParaRPr lang="en-US" altLang="ja-JP" sz="1100" b="0" u="sng" dirty="0">
              <a:solidFill>
                <a:prstClr val="black"/>
              </a:solidFill>
              <a:latin typeface="ＭＳ Ｐゴシック"/>
            </a:endParaRPr>
          </a:p>
          <a:p>
            <a:pPr algn="just" fontAlgn="auto">
              <a:spcBef>
                <a:spcPts val="0"/>
              </a:spcBef>
              <a:spcAft>
                <a:spcPts val="0"/>
              </a:spcAft>
              <a:defRPr/>
            </a:pPr>
            <a:r>
              <a:rPr lang="ja-JP" altLang="en-US" sz="1100" b="0" u="sng" dirty="0">
                <a:solidFill>
                  <a:prstClr val="black"/>
                </a:solidFill>
                <a:latin typeface="ＭＳ Ｐゴシック"/>
              </a:rPr>
              <a:t>江戸川区（</a:t>
            </a:r>
            <a:r>
              <a:rPr lang="en-US" altLang="ja-JP" sz="1100" b="0" u="sng" dirty="0">
                <a:solidFill>
                  <a:prstClr val="black"/>
                </a:solidFill>
                <a:latin typeface="ＭＳ Ｐゴシック"/>
              </a:rPr>
              <a:t>28</a:t>
            </a:r>
            <a:r>
              <a:rPr lang="ja-JP" altLang="en-US" sz="1100" b="0" u="sng" dirty="0">
                <a:solidFill>
                  <a:prstClr val="black"/>
                </a:solidFill>
                <a:latin typeface="ＭＳ Ｐゴシック"/>
              </a:rPr>
              <a:t>年</a:t>
            </a:r>
            <a:r>
              <a:rPr lang="en-US" altLang="ja-JP" sz="1100" b="0" u="sng" dirty="0">
                <a:solidFill>
                  <a:prstClr val="black"/>
                </a:solidFill>
                <a:latin typeface="ＭＳ Ｐゴシック"/>
              </a:rPr>
              <a:t>3</a:t>
            </a:r>
            <a:r>
              <a:rPr lang="ja-JP" altLang="en-US" sz="1100" b="0" u="sng" dirty="0">
                <a:solidFill>
                  <a:prstClr val="black"/>
                </a:solidFill>
                <a:latin typeface="ＭＳ Ｐゴシック"/>
              </a:rPr>
              <a:t>月</a:t>
            </a:r>
            <a:r>
              <a:rPr lang="en-US" altLang="ja-JP" sz="1100" b="0" u="sng" dirty="0">
                <a:solidFill>
                  <a:prstClr val="black"/>
                </a:solidFill>
                <a:latin typeface="ＭＳ Ｐゴシック"/>
              </a:rPr>
              <a:t>22</a:t>
            </a:r>
            <a:r>
              <a:rPr lang="ja-JP" altLang="en-US" sz="1100" b="0" u="sng" dirty="0">
                <a:solidFill>
                  <a:prstClr val="black"/>
                </a:solidFill>
                <a:latin typeface="ＭＳ Ｐゴシック"/>
              </a:rPr>
              <a:t>日開設予定）</a:t>
            </a:r>
            <a:endParaRPr lang="en-US" altLang="ja-JP" sz="1100" b="0" u="sng" dirty="0">
              <a:solidFill>
                <a:prstClr val="black"/>
              </a:solidFill>
              <a:latin typeface="ＭＳ Ｐゴシック"/>
            </a:endParaRPr>
          </a:p>
          <a:p>
            <a:pPr algn="just" fontAlgn="auto">
              <a:spcBef>
                <a:spcPts val="0"/>
              </a:spcBef>
              <a:spcAft>
                <a:spcPts val="0"/>
              </a:spcAft>
              <a:defRPr/>
            </a:pPr>
            <a:r>
              <a:rPr lang="ja-JP" altLang="en-US" sz="1100" b="0" dirty="0">
                <a:solidFill>
                  <a:prstClr val="black"/>
                </a:solidFill>
                <a:latin typeface="ＭＳ Ｐゴシック"/>
              </a:rPr>
              <a:t>       （</a:t>
            </a:r>
            <a:r>
              <a:rPr lang="en-US" altLang="ja-JP" sz="1100" b="0" dirty="0">
                <a:solidFill>
                  <a:prstClr val="black"/>
                </a:solidFill>
                <a:latin typeface="ＭＳ Ｐゴシック"/>
              </a:rPr>
              <a:t>28.3.16</a:t>
            </a:r>
            <a:r>
              <a:rPr lang="ja-JP" altLang="en-US" sz="1100" b="0" dirty="0">
                <a:solidFill>
                  <a:prstClr val="black"/>
                </a:solidFill>
                <a:latin typeface="ＭＳ Ｐゴシック"/>
              </a:rPr>
              <a:t>現在</a:t>
            </a:r>
            <a:r>
              <a:rPr lang="en-US" altLang="ja-JP" sz="1100" b="0" dirty="0">
                <a:solidFill>
                  <a:prstClr val="black"/>
                </a:solidFill>
                <a:latin typeface="ＭＳ Ｐゴシック"/>
              </a:rPr>
              <a:t>16</a:t>
            </a:r>
            <a:r>
              <a:rPr lang="ja-JP" altLang="en-US" sz="1100" b="0" dirty="0">
                <a:solidFill>
                  <a:prstClr val="black"/>
                </a:solidFill>
                <a:latin typeface="ＭＳ Ｐゴシック"/>
              </a:rPr>
              <a:t>区</a:t>
            </a:r>
            <a:r>
              <a:rPr lang="en-US" altLang="ja-JP" sz="1100" b="0" dirty="0">
                <a:solidFill>
                  <a:prstClr val="black"/>
                </a:solidFill>
                <a:latin typeface="ＭＳ Ｐゴシック"/>
              </a:rPr>
              <a:t>4</a:t>
            </a:r>
            <a:r>
              <a:rPr lang="ja-JP" altLang="en-US" sz="1100" b="0" dirty="0">
                <a:solidFill>
                  <a:prstClr val="black"/>
                </a:solidFill>
                <a:latin typeface="ＭＳ Ｐゴシック"/>
              </a:rPr>
              <a:t>市で実施）</a:t>
            </a:r>
          </a:p>
        </p:txBody>
      </p:sp>
      <p:sp>
        <p:nvSpPr>
          <p:cNvPr id="58" name="テキスト ボックス 57"/>
          <p:cNvSpPr txBox="1"/>
          <p:nvPr/>
        </p:nvSpPr>
        <p:spPr>
          <a:xfrm>
            <a:off x="233363" y="5945188"/>
            <a:ext cx="2379662" cy="603250"/>
          </a:xfrm>
          <a:prstGeom prst="rect">
            <a:avLst/>
          </a:prstGeom>
          <a:ln/>
        </p:spPr>
        <p:style>
          <a:lnRef idx="2">
            <a:schemeClr val="accent5"/>
          </a:lnRef>
          <a:fillRef idx="1">
            <a:schemeClr val="lt1"/>
          </a:fillRef>
          <a:effectRef idx="0">
            <a:schemeClr val="accent5"/>
          </a:effectRef>
          <a:fontRef idx="minor">
            <a:schemeClr val="dk1"/>
          </a:fontRef>
        </p:style>
        <p:txBody>
          <a:bodyPr lIns="35995" tIns="35995" rIns="35995" bIns="35995">
            <a:spAutoFit/>
          </a:bodyPr>
          <a:lstStyle/>
          <a:p>
            <a:pPr fontAlgn="auto">
              <a:spcBef>
                <a:spcPts val="0"/>
              </a:spcBef>
              <a:spcAft>
                <a:spcPts val="0"/>
              </a:spcAft>
              <a:defRPr/>
            </a:pPr>
            <a:r>
              <a:rPr lang="en-US" altLang="ja-JP" sz="1100" b="0" dirty="0">
                <a:solidFill>
                  <a:prstClr val="black"/>
                </a:solidFill>
                <a:latin typeface="ＭＳ Ｐゴシック"/>
              </a:rPr>
              <a:t>【</a:t>
            </a:r>
            <a:r>
              <a:rPr lang="ja-JP" altLang="en-US" sz="1100" b="0" dirty="0">
                <a:solidFill>
                  <a:prstClr val="black"/>
                </a:solidFill>
                <a:latin typeface="ＭＳ Ｐゴシック"/>
              </a:rPr>
              <a:t>一般対応型</a:t>
            </a:r>
            <a:r>
              <a:rPr lang="en-US" altLang="ja-JP" sz="1100" b="0" dirty="0">
                <a:solidFill>
                  <a:prstClr val="black"/>
                </a:solidFill>
                <a:latin typeface="ＭＳ Ｐゴシック"/>
              </a:rPr>
              <a:t>】</a:t>
            </a:r>
          </a:p>
          <a:p>
            <a:pPr algn="l" fontAlgn="auto">
              <a:spcBef>
                <a:spcPts val="0"/>
              </a:spcBef>
              <a:spcAft>
                <a:spcPts val="0"/>
              </a:spcAft>
              <a:defRPr/>
            </a:pPr>
            <a:r>
              <a:rPr lang="ja-JP" altLang="en-US" sz="1100" b="0" dirty="0">
                <a:solidFill>
                  <a:prstClr val="black"/>
                </a:solidFill>
                <a:latin typeface="ＭＳ Ｐゴシック"/>
              </a:rPr>
              <a:t>品川区　杉並区　江戸川区</a:t>
            </a:r>
            <a:endParaRPr lang="en-US" altLang="ja-JP" sz="1100" b="0" dirty="0">
              <a:solidFill>
                <a:prstClr val="black"/>
              </a:solidFill>
              <a:latin typeface="ＭＳ Ｐゴシック"/>
            </a:endParaRPr>
          </a:p>
          <a:p>
            <a:pPr algn="l" fontAlgn="auto">
              <a:spcBef>
                <a:spcPts val="0"/>
              </a:spcBef>
              <a:spcAft>
                <a:spcPts val="0"/>
              </a:spcAft>
              <a:defRPr/>
            </a:pPr>
            <a:r>
              <a:rPr lang="ja-JP" altLang="en-US" sz="1100" b="0" dirty="0">
                <a:solidFill>
                  <a:prstClr val="black"/>
                </a:solidFill>
                <a:latin typeface="ＭＳ Ｐゴシック"/>
              </a:rPr>
              <a:t>　　　　　　（</a:t>
            </a:r>
            <a:r>
              <a:rPr lang="en-US" altLang="ja-JP" sz="1100" b="0" dirty="0">
                <a:solidFill>
                  <a:prstClr val="black"/>
                </a:solidFill>
                <a:latin typeface="ＭＳ Ｐゴシック"/>
              </a:rPr>
              <a:t>27.12.28</a:t>
            </a:r>
            <a:r>
              <a:rPr lang="ja-JP" altLang="en-US" sz="1100" b="0" dirty="0">
                <a:solidFill>
                  <a:prstClr val="black"/>
                </a:solidFill>
                <a:latin typeface="ＭＳ Ｐゴシック"/>
              </a:rPr>
              <a:t>現在</a:t>
            </a:r>
            <a:r>
              <a:rPr lang="en-US" altLang="ja-JP" sz="1100" b="0" dirty="0">
                <a:solidFill>
                  <a:prstClr val="black"/>
                </a:solidFill>
                <a:latin typeface="ＭＳ Ｐゴシック"/>
              </a:rPr>
              <a:t>3</a:t>
            </a:r>
            <a:r>
              <a:rPr lang="ja-JP" altLang="en-US" sz="1100" b="0" dirty="0">
                <a:solidFill>
                  <a:prstClr val="black"/>
                </a:solidFill>
                <a:latin typeface="ＭＳ Ｐゴシック"/>
              </a:rPr>
              <a:t>区で実施）</a:t>
            </a:r>
          </a:p>
        </p:txBody>
      </p:sp>
      <p:sp>
        <p:nvSpPr>
          <p:cNvPr id="59" name="角丸四角形 58"/>
          <p:cNvSpPr/>
          <p:nvPr/>
        </p:nvSpPr>
        <p:spPr>
          <a:xfrm>
            <a:off x="2886075" y="4473575"/>
            <a:ext cx="4133850" cy="43180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lIns="35995" tIns="35995" rIns="35995" bIns="35995" anchor="ctr"/>
          <a:lstStyle/>
          <a:p>
            <a:pPr fontAlgn="auto">
              <a:spcBef>
                <a:spcPts val="0"/>
              </a:spcBef>
              <a:spcAft>
                <a:spcPts val="0"/>
              </a:spcAft>
              <a:defRPr/>
            </a:pPr>
            <a:r>
              <a:rPr lang="ja-JP" altLang="en-US" sz="1400" b="0" dirty="0">
                <a:solidFill>
                  <a:prstClr val="black"/>
                </a:solidFill>
                <a:latin typeface="HGPｺﾞｼｯｸE" pitchFamily="50" charset="-128"/>
                <a:ea typeface="HGPｺﾞｼｯｸE" pitchFamily="50" charset="-128"/>
              </a:rPr>
              <a:t>就職面接会等の共同開催</a:t>
            </a:r>
            <a:r>
              <a:rPr lang="ja-JP" altLang="en-US" sz="1100" b="0" dirty="0">
                <a:solidFill>
                  <a:prstClr val="black"/>
                </a:solidFill>
                <a:latin typeface="HGPｺﾞｼｯｸE" pitchFamily="50" charset="-128"/>
                <a:ea typeface="HGPｺﾞｼｯｸE" pitchFamily="50" charset="-128"/>
              </a:rPr>
              <a:t>（地域の経済団体とも連携）</a:t>
            </a:r>
          </a:p>
        </p:txBody>
      </p:sp>
      <p:sp>
        <p:nvSpPr>
          <p:cNvPr id="63" name="テキスト ボックス 62"/>
          <p:cNvSpPr txBox="1"/>
          <p:nvPr/>
        </p:nvSpPr>
        <p:spPr>
          <a:xfrm>
            <a:off x="7332663" y="2781300"/>
            <a:ext cx="2419350" cy="939800"/>
          </a:xfrm>
          <a:prstGeom prst="rect">
            <a:avLst/>
          </a:prstGeom>
          <a:ln/>
        </p:spPr>
        <p:style>
          <a:lnRef idx="2">
            <a:schemeClr val="accent5"/>
          </a:lnRef>
          <a:fillRef idx="1">
            <a:schemeClr val="lt1"/>
          </a:fillRef>
          <a:effectRef idx="0">
            <a:schemeClr val="accent5"/>
          </a:effectRef>
          <a:fontRef idx="minor">
            <a:schemeClr val="dk1"/>
          </a:fontRef>
        </p:style>
        <p:txBody>
          <a:bodyPr lIns="35995" tIns="35995" rIns="35995" bIns="35995">
            <a:spAutoFit/>
          </a:bodyPr>
          <a:lstStyle/>
          <a:p>
            <a:pPr algn="l" fontAlgn="auto">
              <a:spcBef>
                <a:spcPts val="0"/>
              </a:spcBef>
              <a:spcAft>
                <a:spcPts val="0"/>
              </a:spcAft>
              <a:defRPr/>
            </a:pPr>
            <a:r>
              <a:rPr lang="ja-JP" altLang="en-US" sz="1100" b="0" dirty="0">
                <a:solidFill>
                  <a:prstClr val="black"/>
                </a:solidFill>
                <a:latin typeface="ＭＳ Ｐゴシック"/>
              </a:rPr>
              <a:t>目黒区　世田谷区　練馬区　北区　荒川区　日野市　東大和市　小平市　昭島市　あきる野市　瑞穂町　東久留米市　西東京市　清瀬市　多摩市</a:t>
            </a:r>
            <a:endParaRPr lang="en-US" altLang="ja-JP" sz="1100" b="0" dirty="0">
              <a:solidFill>
                <a:prstClr val="black"/>
              </a:solidFill>
              <a:latin typeface="ＭＳ Ｐゴシック"/>
            </a:endParaRPr>
          </a:p>
          <a:p>
            <a:pPr algn="l" fontAlgn="auto">
              <a:spcBef>
                <a:spcPts val="0"/>
              </a:spcBef>
              <a:spcAft>
                <a:spcPts val="0"/>
              </a:spcAft>
              <a:defRPr/>
            </a:pPr>
            <a:r>
              <a:rPr lang="ja-JP" altLang="en-US" sz="1100" b="0" u="sng" dirty="0">
                <a:solidFill>
                  <a:prstClr val="black"/>
                </a:solidFill>
                <a:latin typeface="ＭＳ Ｐゴシック"/>
              </a:rPr>
              <a:t>東村山市（</a:t>
            </a:r>
            <a:r>
              <a:rPr lang="en-US" altLang="ja-JP" sz="1100" b="0" u="sng" dirty="0">
                <a:solidFill>
                  <a:prstClr val="black"/>
                </a:solidFill>
                <a:latin typeface="ＭＳ Ｐゴシック"/>
              </a:rPr>
              <a:t>28</a:t>
            </a:r>
            <a:r>
              <a:rPr lang="ja-JP" altLang="en-US" sz="1100" b="0" u="sng" dirty="0">
                <a:solidFill>
                  <a:prstClr val="black"/>
                </a:solidFill>
                <a:latin typeface="ＭＳ Ｐゴシック"/>
              </a:rPr>
              <a:t>年</a:t>
            </a:r>
            <a:r>
              <a:rPr lang="en-US" altLang="ja-JP" sz="1100" b="0" u="sng" dirty="0">
                <a:solidFill>
                  <a:prstClr val="black"/>
                </a:solidFill>
                <a:latin typeface="ＭＳ Ｐゴシック"/>
              </a:rPr>
              <a:t>3</a:t>
            </a:r>
            <a:r>
              <a:rPr lang="ja-JP" altLang="en-US" sz="1100" b="0" u="sng" dirty="0">
                <a:solidFill>
                  <a:prstClr val="black"/>
                </a:solidFill>
                <a:latin typeface="ＭＳ Ｐゴシック"/>
              </a:rPr>
              <a:t>月</a:t>
            </a:r>
            <a:r>
              <a:rPr lang="en-US" altLang="ja-JP" sz="1100" b="0" u="sng" dirty="0">
                <a:solidFill>
                  <a:prstClr val="black"/>
                </a:solidFill>
                <a:latin typeface="ＭＳ Ｐゴシック"/>
              </a:rPr>
              <a:t>14</a:t>
            </a:r>
            <a:r>
              <a:rPr lang="ja-JP" altLang="en-US" sz="1100" b="0" u="sng" dirty="0">
                <a:solidFill>
                  <a:prstClr val="black"/>
                </a:solidFill>
                <a:latin typeface="ＭＳ Ｐゴシック"/>
              </a:rPr>
              <a:t>日開設）</a:t>
            </a:r>
          </a:p>
        </p:txBody>
      </p:sp>
      <p:sp>
        <p:nvSpPr>
          <p:cNvPr id="64" name="テキスト ボックス 63"/>
          <p:cNvSpPr txBox="1"/>
          <p:nvPr/>
        </p:nvSpPr>
        <p:spPr>
          <a:xfrm>
            <a:off x="7370763" y="1700213"/>
            <a:ext cx="2381250" cy="1092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5995" tIns="35995" rIns="35995" bIns="35995">
            <a:spAutoFit/>
          </a:bodyPr>
          <a:lstStyle/>
          <a:p>
            <a:pPr algn="l" fontAlgn="auto">
              <a:spcBef>
                <a:spcPts val="0"/>
              </a:spcBef>
              <a:spcAft>
                <a:spcPts val="0"/>
              </a:spcAft>
              <a:defRPr/>
            </a:pPr>
            <a:r>
              <a:rPr lang="ja-JP" altLang="en-US" sz="1400" dirty="0">
                <a:solidFill>
                  <a:prstClr val="black"/>
                </a:solidFill>
                <a:latin typeface="ＭＳ Ｐゴシック"/>
              </a:rPr>
              <a:t>ハローワークの関連施設を基礎自治体の求めに応じ、基礎自治体の庁舎等を活用し、職業相談・紹介を実施</a:t>
            </a:r>
            <a:endParaRPr lang="en-US" altLang="ja-JP" sz="1400" dirty="0">
              <a:solidFill>
                <a:prstClr val="black"/>
              </a:solidFill>
              <a:latin typeface="ＭＳ Ｐゴシック"/>
            </a:endParaRPr>
          </a:p>
          <a:p>
            <a:pPr algn="l" fontAlgn="auto">
              <a:spcBef>
                <a:spcPts val="0"/>
              </a:spcBef>
              <a:spcAft>
                <a:spcPts val="0"/>
              </a:spcAft>
              <a:defRPr/>
            </a:pPr>
            <a:r>
              <a:rPr lang="ja-JP" altLang="en-US" sz="1100" dirty="0">
                <a:solidFill>
                  <a:prstClr val="black"/>
                </a:solidFill>
                <a:latin typeface="ＭＳ Ｐゴシック"/>
              </a:rPr>
              <a:t>（</a:t>
            </a:r>
            <a:r>
              <a:rPr lang="en-US" altLang="ja-JP" sz="1100" dirty="0">
                <a:solidFill>
                  <a:prstClr val="black"/>
                </a:solidFill>
                <a:latin typeface="ＭＳ Ｐゴシック"/>
              </a:rPr>
              <a:t>28.3.16</a:t>
            </a:r>
            <a:r>
              <a:rPr lang="ja-JP" altLang="en-US" sz="1100" dirty="0">
                <a:solidFill>
                  <a:prstClr val="black"/>
                </a:solidFill>
                <a:latin typeface="ＭＳ Ｐゴシック"/>
              </a:rPr>
              <a:t>現在</a:t>
            </a:r>
            <a:r>
              <a:rPr lang="en-US" altLang="ja-JP" sz="1100" dirty="0">
                <a:solidFill>
                  <a:prstClr val="black"/>
                </a:solidFill>
                <a:latin typeface="ＭＳ Ｐゴシック"/>
              </a:rPr>
              <a:t>5</a:t>
            </a:r>
            <a:r>
              <a:rPr lang="ja-JP" altLang="en-US" sz="1100" dirty="0">
                <a:solidFill>
                  <a:prstClr val="black"/>
                </a:solidFill>
                <a:latin typeface="ＭＳ Ｐゴシック"/>
              </a:rPr>
              <a:t>区</a:t>
            </a:r>
            <a:r>
              <a:rPr lang="en-US" altLang="ja-JP" sz="1100" dirty="0">
                <a:solidFill>
                  <a:prstClr val="black"/>
                </a:solidFill>
                <a:latin typeface="ＭＳ Ｐゴシック"/>
              </a:rPr>
              <a:t>11</a:t>
            </a:r>
            <a:r>
              <a:rPr lang="ja-JP" altLang="en-US" sz="1100" dirty="0">
                <a:solidFill>
                  <a:prstClr val="black"/>
                </a:solidFill>
                <a:latin typeface="ＭＳ Ｐゴシック"/>
              </a:rPr>
              <a:t>市町で実施）</a:t>
            </a:r>
            <a:endParaRPr lang="ja-JP" altLang="en-US" sz="1200" dirty="0">
              <a:solidFill>
                <a:prstClr val="black"/>
              </a:solidFill>
              <a:latin typeface="ＭＳ Ｐゴシック"/>
            </a:endParaRPr>
          </a:p>
        </p:txBody>
      </p:sp>
      <p:sp>
        <p:nvSpPr>
          <p:cNvPr id="54" name="右矢印 53"/>
          <p:cNvSpPr/>
          <p:nvPr/>
        </p:nvSpPr>
        <p:spPr>
          <a:xfrm>
            <a:off x="7019925" y="2349500"/>
            <a:ext cx="350838" cy="1163638"/>
          </a:xfrm>
          <a:prstGeom prst="rightArrow">
            <a:avLst>
              <a:gd name="adj1" fmla="val 50000"/>
              <a:gd name="adj2"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fontAlgn="auto">
              <a:spcBef>
                <a:spcPts val="0"/>
              </a:spcBef>
              <a:spcAft>
                <a:spcPts val="0"/>
              </a:spcAft>
              <a:defRPr/>
            </a:pPr>
            <a:endParaRPr lang="ja-JP" altLang="en-US" sz="1800" b="0" dirty="0">
              <a:solidFill>
                <a:prstClr val="black"/>
              </a:solidFill>
            </a:endParaRPr>
          </a:p>
        </p:txBody>
      </p:sp>
      <p:sp>
        <p:nvSpPr>
          <p:cNvPr id="65" name="角丸四角形 64"/>
          <p:cNvSpPr/>
          <p:nvPr/>
        </p:nvSpPr>
        <p:spPr>
          <a:xfrm>
            <a:off x="7215188" y="4184650"/>
            <a:ext cx="2573337" cy="1044575"/>
          </a:xfrm>
          <a:prstGeom prst="roundRect">
            <a:avLst>
              <a:gd name="adj" fmla="val 7913"/>
            </a:avLst>
          </a:prstGeom>
          <a:ln/>
        </p:spPr>
        <p:style>
          <a:lnRef idx="2">
            <a:schemeClr val="dk1"/>
          </a:lnRef>
          <a:fillRef idx="1">
            <a:schemeClr val="lt1"/>
          </a:fillRef>
          <a:effectRef idx="0">
            <a:schemeClr val="dk1"/>
          </a:effectRef>
          <a:fontRef idx="minor">
            <a:schemeClr val="dk1"/>
          </a:fontRef>
        </p:style>
        <p:txBody>
          <a:bodyPr lIns="91428" tIns="45715" rIns="91428" bIns="45715" anchor="b"/>
          <a:lstStyle/>
          <a:p>
            <a:pPr algn="l" fontAlgn="auto">
              <a:spcBef>
                <a:spcPts val="0"/>
              </a:spcBef>
              <a:spcAft>
                <a:spcPts val="0"/>
              </a:spcAft>
              <a:defRPr/>
            </a:pPr>
            <a:endParaRPr lang="en-US" altLang="ja-JP" sz="1100" b="0" dirty="0">
              <a:solidFill>
                <a:prstClr val="black"/>
              </a:solidFill>
              <a:latin typeface="ＭＳ Ｐゴシック"/>
            </a:endParaRPr>
          </a:p>
          <a:p>
            <a:pPr algn="l" fontAlgn="auto">
              <a:spcBef>
                <a:spcPts val="0"/>
              </a:spcBef>
              <a:spcAft>
                <a:spcPts val="0"/>
              </a:spcAft>
              <a:defRPr/>
            </a:pPr>
            <a:endParaRPr lang="en-US" altLang="ja-JP" sz="1100" b="0" dirty="0">
              <a:solidFill>
                <a:prstClr val="black"/>
              </a:solidFill>
              <a:latin typeface="ＭＳ Ｐゴシック"/>
            </a:endParaRPr>
          </a:p>
        </p:txBody>
      </p:sp>
      <p:sp>
        <p:nvSpPr>
          <p:cNvPr id="66" name="角丸四角形 65"/>
          <p:cNvSpPr/>
          <p:nvPr/>
        </p:nvSpPr>
        <p:spPr>
          <a:xfrm>
            <a:off x="7292975" y="3933825"/>
            <a:ext cx="2419350" cy="431800"/>
          </a:xfrm>
          <a:prstGeom prst="roundRec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lIns="35995" tIns="35995" rIns="35995" bIns="35995" anchor="ctr"/>
          <a:lstStyle/>
          <a:p>
            <a:pPr fontAlgn="auto">
              <a:spcBef>
                <a:spcPts val="0"/>
              </a:spcBef>
              <a:spcAft>
                <a:spcPts val="0"/>
              </a:spcAft>
              <a:defRPr/>
            </a:pPr>
            <a:r>
              <a:rPr lang="ja-JP" altLang="en-US" sz="1600" b="0" dirty="0">
                <a:solidFill>
                  <a:prstClr val="black"/>
                </a:solidFill>
                <a:latin typeface="HGPｺﾞｼｯｸE" pitchFamily="50" charset="-128"/>
                <a:ea typeface="HGPｺﾞｼｯｸE" pitchFamily="50" charset="-128"/>
              </a:rPr>
              <a:t>ＨＷ庁舎外窓口</a:t>
            </a:r>
          </a:p>
        </p:txBody>
      </p:sp>
      <p:sp>
        <p:nvSpPr>
          <p:cNvPr id="67" name="テキスト ボックス 66"/>
          <p:cNvSpPr txBox="1"/>
          <p:nvPr/>
        </p:nvSpPr>
        <p:spPr>
          <a:xfrm>
            <a:off x="7332663" y="4365625"/>
            <a:ext cx="2378075" cy="3794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5995" tIns="35995" rIns="35995" bIns="35995">
            <a:spAutoFit/>
          </a:bodyPr>
          <a:lstStyle/>
          <a:p>
            <a:pPr algn="l" fontAlgn="auto">
              <a:spcBef>
                <a:spcPts val="0"/>
              </a:spcBef>
              <a:spcAft>
                <a:spcPts val="0"/>
              </a:spcAft>
              <a:defRPr/>
            </a:pPr>
            <a:r>
              <a:rPr lang="ja-JP" altLang="en-US" sz="1000" dirty="0">
                <a:solidFill>
                  <a:prstClr val="black"/>
                </a:solidFill>
                <a:latin typeface="ＭＳ Ｐゴシック"/>
              </a:rPr>
              <a:t>求職者の利便性の高い地域（駅前等）にハローワークプラザとして設置</a:t>
            </a:r>
          </a:p>
        </p:txBody>
      </p:sp>
      <p:sp>
        <p:nvSpPr>
          <p:cNvPr id="74" name="テキスト ボックス 73"/>
          <p:cNvSpPr txBox="1"/>
          <p:nvPr/>
        </p:nvSpPr>
        <p:spPr>
          <a:xfrm>
            <a:off x="4251325" y="1689100"/>
            <a:ext cx="1052513" cy="234950"/>
          </a:xfrm>
          <a:prstGeom prst="rect">
            <a:avLst/>
          </a:prstGeom>
          <a:ln/>
        </p:spPr>
        <p:style>
          <a:lnRef idx="2">
            <a:schemeClr val="accent2"/>
          </a:lnRef>
          <a:fillRef idx="1">
            <a:schemeClr val="lt1"/>
          </a:fillRef>
          <a:effectRef idx="0">
            <a:schemeClr val="accent2"/>
          </a:effectRef>
          <a:fontRef idx="minor">
            <a:schemeClr val="dk1"/>
          </a:fontRef>
        </p:style>
        <p:txBody>
          <a:bodyPr lIns="35995" tIns="35995" rIns="35995" bIns="35995" anchor="ctr">
            <a:spAutoFit/>
          </a:bodyPr>
          <a:lstStyle/>
          <a:p>
            <a:pPr fontAlgn="auto">
              <a:spcBef>
                <a:spcPts val="0"/>
              </a:spcBef>
              <a:spcAft>
                <a:spcPts val="0"/>
              </a:spcAft>
              <a:defRPr/>
            </a:pPr>
            <a:r>
              <a:rPr lang="ja-JP" altLang="en-US" sz="900" b="0" dirty="0">
                <a:solidFill>
                  <a:prstClr val="black"/>
                </a:solidFill>
                <a:latin typeface="ＭＳ Ｐゴシック"/>
              </a:rPr>
              <a:t>連携事業の協議</a:t>
            </a:r>
          </a:p>
        </p:txBody>
      </p:sp>
      <p:sp>
        <p:nvSpPr>
          <p:cNvPr id="51" name="右矢印 50"/>
          <p:cNvSpPr>
            <a:spLocks noChangeArrowheads="1"/>
          </p:cNvSpPr>
          <p:nvPr/>
        </p:nvSpPr>
        <p:spPr bwMode="auto">
          <a:xfrm rot="5400000">
            <a:off x="4773612" y="3805238"/>
            <a:ext cx="358775" cy="1263650"/>
          </a:xfrm>
          <a:prstGeom prst="rightArrow">
            <a:avLst>
              <a:gd name="adj1" fmla="val 50000"/>
              <a:gd name="adj2" fmla="val 100000"/>
            </a:avLst>
          </a:prstGeom>
          <a:solidFill>
            <a:srgbClr val="FF0000"/>
          </a:solidFill>
          <a:ln w="25400" algn="ctr">
            <a:solidFill>
              <a:srgbClr val="FF0000"/>
            </a:solidFill>
            <a:miter lim="800000"/>
            <a:headEnd/>
            <a:tailEnd/>
          </a:ln>
        </p:spPr>
        <p:txBody>
          <a:bodyPr lIns="91428" tIns="45715" rIns="91428" bIns="45715" anchor="ctr"/>
          <a:lstStyle/>
          <a:p>
            <a:pPr fontAlgn="auto">
              <a:spcBef>
                <a:spcPts val="0"/>
              </a:spcBef>
              <a:spcAft>
                <a:spcPts val="0"/>
              </a:spcAft>
              <a:defRPr/>
            </a:pPr>
            <a:endParaRPr lang="ja-JP" altLang="en-US" sz="1800" b="0" dirty="0">
              <a:solidFill>
                <a:prstClr val="black"/>
              </a:solidFill>
              <a:latin typeface="Arial"/>
              <a:ea typeface="ＭＳ Ｐゴシック"/>
            </a:endParaRPr>
          </a:p>
        </p:txBody>
      </p:sp>
      <p:sp>
        <p:nvSpPr>
          <p:cNvPr id="136221" name="テキスト ボックス 74"/>
          <p:cNvSpPr txBox="1">
            <a:spLocks noChangeArrowheads="1"/>
          </p:cNvSpPr>
          <p:nvPr/>
        </p:nvSpPr>
        <p:spPr bwMode="auto">
          <a:xfrm>
            <a:off x="2886075" y="2241550"/>
            <a:ext cx="413385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5" tIns="35995" rIns="35995" bIns="35995">
            <a:spAutoFit/>
          </a:bodyPr>
          <a:lstStyle>
            <a:lvl1pPr marL="177800" indent="-1778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just" eaLnBrk="1" hangingPunct="1">
              <a:spcBef>
                <a:spcPct val="0"/>
              </a:spcBef>
              <a:buFont typeface="Wingdings" pitchFamily="2" charset="2"/>
              <a:buChar char="l"/>
            </a:pPr>
            <a:r>
              <a:rPr lang="ja-JP" altLang="en-US" sz="1400">
                <a:solidFill>
                  <a:srgbClr val="000000"/>
                </a:solidFill>
                <a:latin typeface="ＭＳ Ｐゴシック" pitchFamily="50" charset="-128"/>
              </a:rPr>
              <a:t>地域のニーズ・特性に応じ、国の労働政策の活用や地域の雇用就業施策との連携強化、共同事業の企画・運営等を協議</a:t>
            </a:r>
            <a:endParaRPr lang="en-US" altLang="ja-JP" sz="1400">
              <a:solidFill>
                <a:srgbClr val="000000"/>
              </a:solidFill>
              <a:latin typeface="ＭＳ Ｐゴシック" pitchFamily="50" charset="-128"/>
            </a:endParaRPr>
          </a:p>
          <a:p>
            <a:pPr algn="just" eaLnBrk="1" hangingPunct="1">
              <a:spcBef>
                <a:spcPct val="0"/>
              </a:spcBef>
              <a:buFont typeface="Wingdings" pitchFamily="2" charset="2"/>
              <a:buChar char="l"/>
            </a:pPr>
            <a:r>
              <a:rPr lang="ja-JP" altLang="en-US" sz="1200">
                <a:solidFill>
                  <a:srgbClr val="000000"/>
                </a:solidFill>
                <a:latin typeface="ＭＳ Ｐゴシック" pitchFamily="50" charset="-128"/>
              </a:rPr>
              <a:t>構成員</a:t>
            </a:r>
            <a:endParaRPr lang="en-US" altLang="ja-JP" sz="1200">
              <a:solidFill>
                <a:srgbClr val="000000"/>
              </a:solidFill>
              <a:latin typeface="ＭＳ Ｐゴシック" pitchFamily="50" charset="-128"/>
            </a:endParaRPr>
          </a:p>
          <a:p>
            <a:pPr algn="just" eaLnBrk="1" hangingPunct="1">
              <a:spcBef>
                <a:spcPct val="0"/>
              </a:spcBef>
              <a:buFontTx/>
              <a:buNone/>
            </a:pPr>
            <a:r>
              <a:rPr lang="ja-JP" altLang="en-US" sz="1200">
                <a:solidFill>
                  <a:srgbClr val="000000"/>
                </a:solidFill>
                <a:latin typeface="ＭＳ Ｐゴシック" pitchFamily="50" charset="-128"/>
              </a:rPr>
              <a:t>　・基礎自治体：首長以下、幹部職員</a:t>
            </a:r>
            <a:endParaRPr lang="en-US" altLang="ja-JP" sz="1200">
              <a:solidFill>
                <a:srgbClr val="000000"/>
              </a:solidFill>
              <a:latin typeface="ＭＳ Ｐゴシック" pitchFamily="50" charset="-128"/>
            </a:endParaRPr>
          </a:p>
          <a:p>
            <a:pPr algn="just" eaLnBrk="1" hangingPunct="1">
              <a:spcBef>
                <a:spcPct val="0"/>
              </a:spcBef>
              <a:buFontTx/>
              <a:buNone/>
            </a:pPr>
            <a:r>
              <a:rPr lang="ja-JP" altLang="en-US" sz="1200">
                <a:solidFill>
                  <a:srgbClr val="000000"/>
                </a:solidFill>
                <a:latin typeface="ＭＳ Ｐゴシック" pitchFamily="50" charset="-128"/>
              </a:rPr>
              <a:t>　・ハローワーク：所長以下、幹部職員</a:t>
            </a:r>
            <a:endParaRPr lang="en-US" altLang="ja-JP" sz="1200">
              <a:solidFill>
                <a:srgbClr val="000000"/>
              </a:solidFill>
              <a:latin typeface="ＭＳ Ｐゴシック" pitchFamily="50" charset="-128"/>
            </a:endParaRPr>
          </a:p>
          <a:p>
            <a:pPr algn="just" eaLnBrk="1" hangingPunct="1">
              <a:spcBef>
                <a:spcPct val="0"/>
              </a:spcBef>
              <a:buFontTx/>
              <a:buNone/>
            </a:pPr>
            <a:r>
              <a:rPr lang="ja-JP" altLang="en-US" sz="1200">
                <a:solidFill>
                  <a:srgbClr val="000000"/>
                </a:solidFill>
                <a:latin typeface="ＭＳ Ｐゴシック" pitchFamily="50" charset="-128"/>
              </a:rPr>
              <a:t>　・労働局：局長以下、幹部職員</a:t>
            </a:r>
            <a:endParaRPr lang="en-US" altLang="ja-JP" sz="1200">
              <a:solidFill>
                <a:srgbClr val="000000"/>
              </a:solidFill>
              <a:latin typeface="ＭＳ Ｐゴシック" pitchFamily="50" charset="-128"/>
            </a:endParaRPr>
          </a:p>
          <a:p>
            <a:pPr algn="just" eaLnBrk="1" hangingPunct="1">
              <a:spcBef>
                <a:spcPct val="0"/>
              </a:spcBef>
              <a:buFontTx/>
              <a:buNone/>
            </a:pPr>
            <a:r>
              <a:rPr lang="ja-JP" altLang="en-US" sz="1200">
                <a:solidFill>
                  <a:srgbClr val="000000"/>
                </a:solidFill>
                <a:latin typeface="ＭＳ Ｐゴシック" pitchFamily="50" charset="-128"/>
              </a:rPr>
              <a:t>　・労働基準監督署</a:t>
            </a:r>
            <a:endParaRPr lang="en-US" altLang="ja-JP" sz="1200">
              <a:solidFill>
                <a:srgbClr val="000000"/>
              </a:solidFill>
              <a:latin typeface="ＭＳ Ｐゴシック" pitchFamily="50" charset="-128"/>
            </a:endParaRPr>
          </a:p>
          <a:p>
            <a:pPr algn="just" eaLnBrk="1" hangingPunct="1">
              <a:spcBef>
                <a:spcPct val="0"/>
              </a:spcBef>
              <a:buFontTx/>
              <a:buNone/>
            </a:pPr>
            <a:r>
              <a:rPr lang="ja-JP" altLang="en-US" sz="1200">
                <a:solidFill>
                  <a:srgbClr val="000000"/>
                </a:solidFill>
                <a:latin typeface="ＭＳ Ｐゴシック" pitchFamily="50" charset="-128"/>
              </a:rPr>
              <a:t>　・商工会議所他地域の経済団体、関係機関など</a:t>
            </a:r>
            <a:endParaRPr lang="en-US" altLang="ja-JP" sz="1200">
              <a:solidFill>
                <a:srgbClr val="000000"/>
              </a:solidFill>
              <a:latin typeface="ＭＳ Ｐゴシック" pitchFamily="50" charset="-128"/>
            </a:endParaRPr>
          </a:p>
          <a:p>
            <a:pPr algn="just" eaLnBrk="1" hangingPunct="1">
              <a:spcBef>
                <a:spcPct val="0"/>
              </a:spcBef>
              <a:buFont typeface="Wingdings" pitchFamily="2" charset="2"/>
              <a:buChar char="l"/>
            </a:pPr>
            <a:r>
              <a:rPr lang="en-US" altLang="ja-JP" sz="1200">
                <a:solidFill>
                  <a:srgbClr val="000000"/>
                </a:solidFill>
                <a:latin typeface="ＭＳ Ｐゴシック" pitchFamily="50" charset="-128"/>
              </a:rPr>
              <a:t>28.3.16</a:t>
            </a:r>
            <a:r>
              <a:rPr lang="ja-JP" altLang="en-US" sz="1200">
                <a:solidFill>
                  <a:srgbClr val="000000"/>
                </a:solidFill>
                <a:latin typeface="ＭＳ Ｐゴシック" pitchFamily="50" charset="-128"/>
              </a:rPr>
              <a:t>現在、</a:t>
            </a:r>
            <a:r>
              <a:rPr lang="en-US" altLang="ja-JP" sz="1200">
                <a:solidFill>
                  <a:srgbClr val="000000"/>
                </a:solidFill>
                <a:latin typeface="ＭＳ Ｐゴシック" pitchFamily="50" charset="-128"/>
              </a:rPr>
              <a:t>22</a:t>
            </a:r>
            <a:r>
              <a:rPr lang="ja-JP" altLang="en-US" sz="1200">
                <a:solidFill>
                  <a:srgbClr val="000000"/>
                </a:solidFill>
                <a:latin typeface="ＭＳ Ｐゴシック" pitchFamily="50" charset="-128"/>
              </a:rPr>
              <a:t>区</a:t>
            </a:r>
            <a:r>
              <a:rPr lang="en-US" altLang="ja-JP" sz="1200">
                <a:solidFill>
                  <a:srgbClr val="000000"/>
                </a:solidFill>
                <a:latin typeface="ＭＳ Ｐゴシック" pitchFamily="50" charset="-128"/>
              </a:rPr>
              <a:t>26</a:t>
            </a:r>
            <a:r>
              <a:rPr lang="ja-JP" altLang="en-US" sz="1200">
                <a:solidFill>
                  <a:srgbClr val="000000"/>
                </a:solidFill>
                <a:latin typeface="ＭＳ Ｐゴシック" pitchFamily="50" charset="-128"/>
              </a:rPr>
              <a:t>市</a:t>
            </a:r>
            <a:r>
              <a:rPr lang="en-US" altLang="ja-JP" sz="1200">
                <a:solidFill>
                  <a:srgbClr val="000000"/>
                </a:solidFill>
                <a:latin typeface="ＭＳ Ｐゴシック" pitchFamily="50" charset="-128"/>
              </a:rPr>
              <a:t>1</a:t>
            </a:r>
            <a:r>
              <a:rPr lang="ja-JP" altLang="en-US" sz="1200">
                <a:solidFill>
                  <a:srgbClr val="000000"/>
                </a:solidFill>
                <a:latin typeface="ＭＳ Ｐゴシック" pitchFamily="50" charset="-128"/>
              </a:rPr>
              <a:t>町と</a:t>
            </a:r>
            <a:r>
              <a:rPr lang="en-US" altLang="ja-JP" sz="1200">
                <a:solidFill>
                  <a:srgbClr val="000000"/>
                </a:solidFill>
                <a:latin typeface="ＭＳ Ｐゴシック" pitchFamily="50" charset="-128"/>
              </a:rPr>
              <a:t>41</a:t>
            </a:r>
            <a:r>
              <a:rPr lang="ja-JP" altLang="en-US" sz="1200">
                <a:solidFill>
                  <a:srgbClr val="000000"/>
                </a:solidFill>
                <a:latin typeface="ＭＳ Ｐゴシック" pitchFamily="50" charset="-128"/>
              </a:rPr>
              <a:t>回開催</a:t>
            </a:r>
            <a:endParaRPr lang="ja-JP" altLang="en-US" sz="1200" b="0">
              <a:solidFill>
                <a:srgbClr val="000000"/>
              </a:solidFill>
              <a:latin typeface="Calibri" pitchFamily="34" charset="0"/>
            </a:endParaRPr>
          </a:p>
        </p:txBody>
      </p:sp>
      <p:sp>
        <p:nvSpPr>
          <p:cNvPr id="76" name="テキスト ボックス 75"/>
          <p:cNvSpPr txBox="1"/>
          <p:nvPr/>
        </p:nvSpPr>
        <p:spPr>
          <a:xfrm>
            <a:off x="7292975" y="4724400"/>
            <a:ext cx="2379663" cy="434975"/>
          </a:xfrm>
          <a:prstGeom prst="rect">
            <a:avLst/>
          </a:prstGeom>
          <a:ln/>
        </p:spPr>
        <p:style>
          <a:lnRef idx="2">
            <a:schemeClr val="accent5"/>
          </a:lnRef>
          <a:fillRef idx="1">
            <a:schemeClr val="lt1"/>
          </a:fillRef>
          <a:effectRef idx="0">
            <a:schemeClr val="accent5"/>
          </a:effectRef>
          <a:fontRef idx="minor">
            <a:schemeClr val="dk1"/>
          </a:fontRef>
        </p:style>
        <p:txBody>
          <a:bodyPr lIns="35995" tIns="35995" rIns="35995" bIns="35995">
            <a:spAutoFit/>
          </a:bodyPr>
          <a:lstStyle/>
          <a:p>
            <a:pPr algn="l" fontAlgn="auto">
              <a:spcBef>
                <a:spcPts val="0"/>
              </a:spcBef>
              <a:spcAft>
                <a:spcPts val="0"/>
              </a:spcAft>
              <a:defRPr/>
            </a:pPr>
            <a:r>
              <a:rPr lang="ja-JP" altLang="en-US" sz="1100" b="0" dirty="0">
                <a:solidFill>
                  <a:prstClr val="black"/>
                </a:solidFill>
                <a:latin typeface="ＭＳ Ｐゴシック"/>
              </a:rPr>
              <a:t>大田区　葛飾区　江戸川区　立川市</a:t>
            </a:r>
            <a:endParaRPr lang="en-US" altLang="ja-JP" sz="1100" b="0" dirty="0">
              <a:solidFill>
                <a:prstClr val="black"/>
              </a:solidFill>
              <a:latin typeface="ＭＳ Ｐゴシック"/>
            </a:endParaRPr>
          </a:p>
          <a:p>
            <a:pPr algn="l" fontAlgn="auto">
              <a:spcBef>
                <a:spcPts val="0"/>
              </a:spcBef>
              <a:spcAft>
                <a:spcPts val="0"/>
              </a:spcAft>
              <a:defRPr/>
            </a:pPr>
            <a:r>
              <a:rPr lang="ja-JP" altLang="en-US" sz="1100" b="0" dirty="0">
                <a:solidFill>
                  <a:prstClr val="black"/>
                </a:solidFill>
                <a:latin typeface="ＭＳ Ｐゴシック"/>
              </a:rPr>
              <a:t>板橋区　足立区　八王子市　調布市</a:t>
            </a:r>
          </a:p>
        </p:txBody>
      </p:sp>
      <p:sp>
        <p:nvSpPr>
          <p:cNvPr id="30" name="角丸四角形 29"/>
          <p:cNvSpPr/>
          <p:nvPr/>
        </p:nvSpPr>
        <p:spPr>
          <a:xfrm>
            <a:off x="7292975" y="5300663"/>
            <a:ext cx="2419350" cy="433387"/>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lIns="35995" tIns="35995" rIns="35995" bIns="35995" anchor="ctr"/>
          <a:lstStyle/>
          <a:p>
            <a:pPr fontAlgn="auto">
              <a:spcBef>
                <a:spcPts val="0"/>
              </a:spcBef>
              <a:spcAft>
                <a:spcPts val="0"/>
              </a:spcAft>
              <a:defRPr/>
            </a:pPr>
            <a:r>
              <a:rPr lang="ja-JP" altLang="en-US" sz="1600" b="0" dirty="0">
                <a:solidFill>
                  <a:prstClr val="black"/>
                </a:solidFill>
                <a:latin typeface="HGPｺﾞｼｯｸE" pitchFamily="50" charset="-128"/>
                <a:ea typeface="HGPｺﾞｼｯｸE" pitchFamily="50" charset="-128"/>
              </a:rPr>
              <a:t>求人情報オンライン提供</a:t>
            </a:r>
          </a:p>
        </p:txBody>
      </p:sp>
      <p:sp>
        <p:nvSpPr>
          <p:cNvPr id="31" name="テキスト ボックス 30"/>
          <p:cNvSpPr txBox="1"/>
          <p:nvPr/>
        </p:nvSpPr>
        <p:spPr>
          <a:xfrm>
            <a:off x="7332663" y="5734050"/>
            <a:ext cx="2378075" cy="3794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5995" tIns="35995" rIns="35995" bIns="35995">
            <a:spAutoFit/>
          </a:bodyPr>
          <a:lstStyle/>
          <a:p>
            <a:pPr algn="l" fontAlgn="auto">
              <a:spcBef>
                <a:spcPts val="0"/>
              </a:spcBef>
              <a:spcAft>
                <a:spcPts val="0"/>
              </a:spcAft>
              <a:defRPr/>
            </a:pPr>
            <a:r>
              <a:rPr lang="ja-JP" altLang="en-US" sz="1000" dirty="0">
                <a:solidFill>
                  <a:prstClr val="black"/>
                </a:solidFill>
                <a:latin typeface="ＭＳ Ｐゴシック"/>
              </a:rPr>
              <a:t>自治体の求めに応じ、ハローワークの求人情報を提供。</a:t>
            </a:r>
          </a:p>
        </p:txBody>
      </p:sp>
      <p:sp>
        <p:nvSpPr>
          <p:cNvPr id="32" name="テキスト ボックス 31"/>
          <p:cNvSpPr txBox="1"/>
          <p:nvPr/>
        </p:nvSpPr>
        <p:spPr>
          <a:xfrm>
            <a:off x="7292975" y="6092825"/>
            <a:ext cx="2379663" cy="603250"/>
          </a:xfrm>
          <a:prstGeom prst="rect">
            <a:avLst/>
          </a:prstGeom>
          <a:ln/>
        </p:spPr>
        <p:style>
          <a:lnRef idx="2">
            <a:schemeClr val="accent5"/>
          </a:lnRef>
          <a:fillRef idx="1">
            <a:schemeClr val="lt1"/>
          </a:fillRef>
          <a:effectRef idx="0">
            <a:schemeClr val="accent5"/>
          </a:effectRef>
          <a:fontRef idx="minor">
            <a:schemeClr val="dk1"/>
          </a:fontRef>
        </p:style>
        <p:txBody>
          <a:bodyPr lIns="35995" tIns="35995" rIns="35995" bIns="35995">
            <a:spAutoFit/>
          </a:bodyPr>
          <a:lstStyle/>
          <a:p>
            <a:pPr algn="l" fontAlgn="auto">
              <a:spcBef>
                <a:spcPts val="0"/>
              </a:spcBef>
              <a:spcAft>
                <a:spcPts val="0"/>
              </a:spcAft>
              <a:defRPr/>
            </a:pPr>
            <a:r>
              <a:rPr lang="ja-JP" altLang="en-US" sz="1100" b="0" dirty="0">
                <a:solidFill>
                  <a:prstClr val="black"/>
                </a:solidFill>
                <a:latin typeface="ＭＳ Ｐゴシック"/>
              </a:rPr>
              <a:t>台東区　品川区　杉並区　中央区　豊島区　千代田区　新宿区　渋谷区</a:t>
            </a:r>
            <a:endParaRPr lang="en-US" altLang="ja-JP" sz="1100" b="0" dirty="0">
              <a:solidFill>
                <a:prstClr val="black"/>
              </a:solidFill>
              <a:latin typeface="ＭＳ Ｐゴシック"/>
            </a:endParaRPr>
          </a:p>
          <a:p>
            <a:pPr algn="l" fontAlgn="auto">
              <a:spcBef>
                <a:spcPts val="0"/>
              </a:spcBef>
              <a:spcAft>
                <a:spcPts val="0"/>
              </a:spcAft>
              <a:defRPr/>
            </a:pPr>
            <a:r>
              <a:rPr lang="ja-JP" altLang="en-US" sz="1100" b="0" dirty="0">
                <a:solidFill>
                  <a:prstClr val="black"/>
                </a:solidFill>
                <a:latin typeface="ＭＳ Ｐゴシック"/>
              </a:rPr>
              <a:t>東京都産業労働局</a:t>
            </a:r>
          </a:p>
        </p:txBody>
      </p:sp>
      <p:grpSp>
        <p:nvGrpSpPr>
          <p:cNvPr id="136226" name="Group 194"/>
          <p:cNvGrpSpPr>
            <a:grpSpLocks/>
          </p:cNvGrpSpPr>
          <p:nvPr/>
        </p:nvGrpSpPr>
        <p:grpSpPr bwMode="auto">
          <a:xfrm>
            <a:off x="0" y="0"/>
            <a:ext cx="9802813" cy="284163"/>
            <a:chOff x="-6" y="96"/>
            <a:chExt cx="5701" cy="179"/>
          </a:xfrm>
        </p:grpSpPr>
        <p:sp>
          <p:nvSpPr>
            <p:cNvPr id="136228" name="Text Box 137"/>
            <p:cNvSpPr txBox="1">
              <a:spLocks noChangeArrowheads="1"/>
            </p:cNvSpPr>
            <p:nvPr/>
          </p:nvSpPr>
          <p:spPr bwMode="auto">
            <a:xfrm>
              <a:off x="4368" y="96"/>
              <a:ext cx="1327" cy="179"/>
            </a:xfrm>
            <a:prstGeom prst="rect">
              <a:avLst/>
            </a:prstGeom>
            <a:solidFill>
              <a:srgbClr val="FF6600"/>
            </a:solidFill>
            <a:ln w="9525" algn="ctr">
              <a:solidFill>
                <a:srgbClr val="FF6600"/>
              </a:solidFill>
              <a:miter lim="800000"/>
              <a:headEnd/>
              <a:tailEnd/>
            </a:ln>
          </p:spPr>
          <p:txBody>
            <a:bodyPr lIns="91322" tIns="45660" rIns="91322" bIns="4566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b="0">
                  <a:solidFill>
                    <a:srgbClr val="FFFFFF"/>
                  </a:solidFill>
                </a:rPr>
                <a:t>職業安定の分野</a:t>
              </a:r>
            </a:p>
          </p:txBody>
        </p:sp>
        <p:sp>
          <p:nvSpPr>
            <p:cNvPr id="136229" name="Line 138"/>
            <p:cNvSpPr>
              <a:spLocks noChangeShapeType="1"/>
            </p:cNvSpPr>
            <p:nvPr/>
          </p:nvSpPr>
          <p:spPr bwMode="auto">
            <a:xfrm>
              <a:off x="-6" y="100"/>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sp>
          <p:nvSpPr>
            <p:cNvPr id="136230" name="Line 139"/>
            <p:cNvSpPr>
              <a:spLocks noChangeShapeType="1"/>
            </p:cNvSpPr>
            <p:nvPr/>
          </p:nvSpPr>
          <p:spPr bwMode="auto">
            <a:xfrm>
              <a:off x="-6" y="142"/>
              <a:ext cx="4422" cy="0"/>
            </a:xfrm>
            <a:prstGeom prst="line">
              <a:avLst/>
            </a:prstGeom>
            <a:noFill/>
            <a:ln w="15875">
              <a:solidFill>
                <a:srgbClr val="FF6600"/>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a:ea typeface="ＤＨＰ平成明朝体W7" pitchFamily="18" charset="-128"/>
              </a:endParaRPr>
            </a:p>
          </p:txBody>
        </p:sp>
      </p:grpSp>
      <p:cxnSp>
        <p:nvCxnSpPr>
          <p:cNvPr id="41" name="直線コネクタ 40"/>
          <p:cNvCxnSpPr/>
          <p:nvPr/>
        </p:nvCxnSpPr>
        <p:spPr>
          <a:xfrm>
            <a:off x="152400" y="457200"/>
            <a:ext cx="73453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27</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1824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Text Box 107"/>
          <p:cNvSpPr txBox="1">
            <a:spLocks noChangeArrowheads="1"/>
          </p:cNvSpPr>
          <p:nvPr/>
        </p:nvSpPr>
        <p:spPr bwMode="auto">
          <a:xfrm>
            <a:off x="116463" y="1655380"/>
            <a:ext cx="9511056" cy="2182486"/>
          </a:xfrm>
          <a:prstGeom prst="rect">
            <a:avLst/>
          </a:prstGeom>
          <a:solidFill>
            <a:srgbClr val="FFFFFF"/>
          </a:solidFill>
          <a:ln w="12700" algn="in">
            <a:solidFill>
              <a:schemeClr val="tx1">
                <a:lumMod val="65000"/>
                <a:lumOff val="35000"/>
              </a:schemeClr>
            </a:solidFill>
            <a:miter lim="800000"/>
            <a:headEnd/>
            <a:tailEnd/>
          </a:ln>
          <a:effectLst/>
        </p:spPr>
        <p:txBody>
          <a:bodyPr vert="horz" wrap="square" lIns="36576" tIns="36576" rIns="36576" bIns="36576" numCol="1" anchor="t" anchorCtr="0" compatLnSpc="1">
            <a:prstTxWarp prst="textNoShape">
              <a:avLst/>
            </a:prstTxWarp>
          </a:bodyPr>
          <a:lstStyle/>
          <a:p>
            <a:pPr algn="l">
              <a:spcBef>
                <a:spcPct val="0"/>
              </a:spcBef>
            </a:pPr>
            <a:endParaRPr lang="ja-JP" altLang="ja-JP" sz="1800" b="0" smtClean="0">
              <a:solidFill>
                <a:prstClr val="black"/>
              </a:solidFill>
              <a:latin typeface="Arial" pitchFamily="34" charset="0"/>
              <a:ea typeface="ＭＳ Ｐゴシック" pitchFamily="50" charset="-128"/>
              <a:cs typeface="ＭＳ Ｐゴシック" pitchFamily="50" charset="-128"/>
            </a:endParaRPr>
          </a:p>
        </p:txBody>
      </p:sp>
      <p:cxnSp>
        <p:nvCxnSpPr>
          <p:cNvPr id="1132" name="AutoShape 108"/>
          <p:cNvCxnSpPr>
            <a:cxnSpLocks noChangeShapeType="1"/>
          </p:cNvCxnSpPr>
          <p:nvPr/>
        </p:nvCxnSpPr>
        <p:spPr bwMode="auto">
          <a:xfrm flipV="1">
            <a:off x="6113915" y="2995579"/>
            <a:ext cx="1" cy="174266"/>
          </a:xfrm>
          <a:prstGeom prst="straightConnector1">
            <a:avLst/>
          </a:prstGeom>
          <a:noFill/>
          <a:ln w="12700" algn="ctr">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9" name="Line 110"/>
          <p:cNvSpPr>
            <a:spLocks noChangeShapeType="1"/>
          </p:cNvSpPr>
          <p:nvPr/>
        </p:nvSpPr>
        <p:spPr bwMode="auto">
          <a:xfrm>
            <a:off x="705302" y="2274791"/>
            <a:ext cx="3608005" cy="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cxnSp>
        <p:nvCxnSpPr>
          <p:cNvPr id="1135" name="AutoShape 111"/>
          <p:cNvCxnSpPr>
            <a:cxnSpLocks noChangeShapeType="1"/>
          </p:cNvCxnSpPr>
          <p:nvPr/>
        </p:nvCxnSpPr>
        <p:spPr bwMode="auto">
          <a:xfrm>
            <a:off x="4904119" y="1800605"/>
            <a:ext cx="1" cy="1916937"/>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0" name="Line 112"/>
          <p:cNvSpPr>
            <a:spLocks noChangeShapeType="1"/>
          </p:cNvSpPr>
          <p:nvPr/>
        </p:nvSpPr>
        <p:spPr bwMode="auto">
          <a:xfrm>
            <a:off x="708951"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31" name="Line 113"/>
          <p:cNvSpPr>
            <a:spLocks noChangeShapeType="1"/>
          </p:cNvSpPr>
          <p:nvPr/>
        </p:nvSpPr>
        <p:spPr bwMode="auto">
          <a:xfrm>
            <a:off x="4312598"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33" name="Line 114"/>
          <p:cNvSpPr>
            <a:spLocks noChangeShapeType="1"/>
          </p:cNvSpPr>
          <p:nvPr/>
        </p:nvSpPr>
        <p:spPr bwMode="auto">
          <a:xfrm>
            <a:off x="2523645" y="2128687"/>
            <a:ext cx="0" cy="44288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34" name="Line 115"/>
          <p:cNvSpPr>
            <a:spLocks noChangeShapeType="1"/>
          </p:cNvSpPr>
          <p:nvPr/>
        </p:nvSpPr>
        <p:spPr bwMode="auto">
          <a:xfrm>
            <a:off x="1622733"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36" name="Line 116"/>
          <p:cNvSpPr>
            <a:spLocks noChangeShapeType="1"/>
          </p:cNvSpPr>
          <p:nvPr/>
        </p:nvSpPr>
        <p:spPr bwMode="auto">
          <a:xfrm>
            <a:off x="3450297"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37" name="Text Box 117"/>
          <p:cNvSpPr txBox="1">
            <a:spLocks noChangeArrowheads="1"/>
          </p:cNvSpPr>
          <p:nvPr/>
        </p:nvSpPr>
        <p:spPr bwMode="auto">
          <a:xfrm>
            <a:off x="2059812" y="1908485"/>
            <a:ext cx="900912"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労働局長</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38" name="Text Box 118"/>
          <p:cNvSpPr txBox="1">
            <a:spLocks noChangeArrowheads="1"/>
          </p:cNvSpPr>
          <p:nvPr/>
        </p:nvSpPr>
        <p:spPr bwMode="auto">
          <a:xfrm>
            <a:off x="335209" y="2564060"/>
            <a:ext cx="720730"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総務部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39" name="Text Box 119"/>
          <p:cNvSpPr txBox="1">
            <a:spLocks noChangeArrowheads="1"/>
          </p:cNvSpPr>
          <p:nvPr/>
        </p:nvSpPr>
        <p:spPr bwMode="auto">
          <a:xfrm>
            <a:off x="1184640" y="2572359"/>
            <a:ext cx="836561"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労働基準部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0" name="Text Box 120"/>
          <p:cNvSpPr txBox="1">
            <a:spLocks noChangeArrowheads="1"/>
          </p:cNvSpPr>
          <p:nvPr/>
        </p:nvSpPr>
        <p:spPr bwMode="auto">
          <a:xfrm>
            <a:off x="2137033" y="2572359"/>
            <a:ext cx="836561"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職業安定部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1" name="Text Box 121"/>
          <p:cNvSpPr txBox="1">
            <a:spLocks noChangeArrowheads="1"/>
          </p:cNvSpPr>
          <p:nvPr/>
        </p:nvSpPr>
        <p:spPr bwMode="auto">
          <a:xfrm>
            <a:off x="3063685" y="2564060"/>
            <a:ext cx="785080" cy="365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需給調整</a:t>
            </a:r>
          </a:p>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事業部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2" name="Text Box 122"/>
          <p:cNvSpPr txBox="1">
            <a:spLocks noChangeArrowheads="1"/>
          </p:cNvSpPr>
          <p:nvPr/>
        </p:nvSpPr>
        <p:spPr bwMode="auto">
          <a:xfrm>
            <a:off x="3874506" y="2572358"/>
            <a:ext cx="939522" cy="211905"/>
          </a:xfrm>
          <a:prstGeom prst="rect">
            <a:avLst/>
          </a:prstGeom>
          <a:noFill/>
          <a:ln w="9525" algn="in">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0" rIns="36576" bIns="0" numCol="1" anchor="ctr"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雇用均等室</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3" name="Line 123"/>
          <p:cNvSpPr>
            <a:spLocks noChangeShapeType="1"/>
          </p:cNvSpPr>
          <p:nvPr/>
        </p:nvSpPr>
        <p:spPr bwMode="auto">
          <a:xfrm flipH="1">
            <a:off x="708951" y="2784263"/>
            <a:ext cx="0" cy="559066"/>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44" name="Text Box 124"/>
          <p:cNvSpPr txBox="1">
            <a:spLocks noChangeArrowheads="1"/>
          </p:cNvSpPr>
          <p:nvPr/>
        </p:nvSpPr>
        <p:spPr bwMode="auto">
          <a:xfrm>
            <a:off x="257988" y="3510081"/>
            <a:ext cx="501937" cy="207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総務課</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5" name="Line 125"/>
          <p:cNvSpPr>
            <a:spLocks noChangeShapeType="1"/>
          </p:cNvSpPr>
          <p:nvPr/>
        </p:nvSpPr>
        <p:spPr bwMode="auto">
          <a:xfrm>
            <a:off x="473639" y="3336990"/>
            <a:ext cx="1304245" cy="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46" name="Line 126"/>
          <p:cNvSpPr>
            <a:spLocks noChangeShapeType="1"/>
          </p:cNvSpPr>
          <p:nvPr/>
        </p:nvSpPr>
        <p:spPr bwMode="auto">
          <a:xfrm>
            <a:off x="1120796" y="3340257"/>
            <a:ext cx="0" cy="160741"/>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47" name="Text Box 127"/>
          <p:cNvSpPr txBox="1">
            <a:spLocks noChangeArrowheads="1"/>
          </p:cNvSpPr>
          <p:nvPr/>
        </p:nvSpPr>
        <p:spPr bwMode="auto">
          <a:xfrm>
            <a:off x="862886" y="3510081"/>
            <a:ext cx="514807" cy="207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会計課</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48" name="Line 128"/>
          <p:cNvSpPr>
            <a:spLocks noChangeShapeType="1"/>
          </p:cNvSpPr>
          <p:nvPr/>
        </p:nvSpPr>
        <p:spPr bwMode="auto">
          <a:xfrm>
            <a:off x="1777175" y="3340257"/>
            <a:ext cx="0" cy="160741"/>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49" name="Text Box 129"/>
          <p:cNvSpPr txBox="1">
            <a:spLocks noChangeArrowheads="1"/>
          </p:cNvSpPr>
          <p:nvPr/>
        </p:nvSpPr>
        <p:spPr bwMode="auto">
          <a:xfrm>
            <a:off x="1454914" y="3510081"/>
            <a:ext cx="604898" cy="215759"/>
          </a:xfrm>
          <a:prstGeom prst="rect">
            <a:avLst/>
          </a:prstGeom>
          <a:noFill/>
          <a:ln w="6350" algn="in">
            <a:solidFill>
              <a:schemeClr val="tx1">
                <a:lumMod val="50000"/>
                <a:lumOff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企画室</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50" name="Line 130"/>
          <p:cNvSpPr>
            <a:spLocks noChangeShapeType="1"/>
          </p:cNvSpPr>
          <p:nvPr/>
        </p:nvSpPr>
        <p:spPr bwMode="auto">
          <a:xfrm>
            <a:off x="5402914" y="2274791"/>
            <a:ext cx="3749577" cy="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51" name="Line 131"/>
          <p:cNvSpPr>
            <a:spLocks noChangeShapeType="1"/>
          </p:cNvSpPr>
          <p:nvPr/>
        </p:nvSpPr>
        <p:spPr bwMode="auto">
          <a:xfrm>
            <a:off x="5393692"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56" name="Line 132"/>
          <p:cNvSpPr>
            <a:spLocks noChangeShapeType="1"/>
          </p:cNvSpPr>
          <p:nvPr/>
        </p:nvSpPr>
        <p:spPr bwMode="auto">
          <a:xfrm>
            <a:off x="9151782"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57" name="Line 133"/>
          <p:cNvSpPr>
            <a:spLocks noChangeShapeType="1"/>
          </p:cNvSpPr>
          <p:nvPr/>
        </p:nvSpPr>
        <p:spPr bwMode="auto">
          <a:xfrm>
            <a:off x="7362828" y="2128687"/>
            <a:ext cx="0" cy="44288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58" name="Line 134"/>
          <p:cNvSpPr>
            <a:spLocks noChangeShapeType="1"/>
          </p:cNvSpPr>
          <p:nvPr/>
        </p:nvSpPr>
        <p:spPr bwMode="auto">
          <a:xfrm>
            <a:off x="6346085"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59" name="Line 135"/>
          <p:cNvSpPr>
            <a:spLocks noChangeShapeType="1"/>
          </p:cNvSpPr>
          <p:nvPr/>
        </p:nvSpPr>
        <p:spPr bwMode="auto">
          <a:xfrm>
            <a:off x="8289481" y="2278059"/>
            <a:ext cx="0" cy="285218"/>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60" name="Text Box 136"/>
          <p:cNvSpPr txBox="1">
            <a:spLocks noChangeArrowheads="1"/>
          </p:cNvSpPr>
          <p:nvPr/>
        </p:nvSpPr>
        <p:spPr bwMode="auto">
          <a:xfrm>
            <a:off x="6898996" y="1908485"/>
            <a:ext cx="900912"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労働局長</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61" name="Text Box 137"/>
          <p:cNvSpPr txBox="1">
            <a:spLocks noChangeArrowheads="1"/>
          </p:cNvSpPr>
          <p:nvPr/>
        </p:nvSpPr>
        <p:spPr bwMode="auto">
          <a:xfrm>
            <a:off x="5071432" y="2564060"/>
            <a:ext cx="630638"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総務部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68" name="Text Box 138"/>
          <p:cNvSpPr txBox="1">
            <a:spLocks noChangeArrowheads="1"/>
          </p:cNvSpPr>
          <p:nvPr/>
        </p:nvSpPr>
        <p:spPr bwMode="auto">
          <a:xfrm>
            <a:off x="6963347" y="2580657"/>
            <a:ext cx="836561"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労働基準部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69" name="Text Box 139"/>
          <p:cNvSpPr txBox="1">
            <a:spLocks noChangeArrowheads="1"/>
          </p:cNvSpPr>
          <p:nvPr/>
        </p:nvSpPr>
        <p:spPr bwMode="auto">
          <a:xfrm>
            <a:off x="7864258" y="2580657"/>
            <a:ext cx="836561"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職業安定部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70" name="Text Box 140"/>
          <p:cNvSpPr txBox="1">
            <a:spLocks noChangeArrowheads="1"/>
          </p:cNvSpPr>
          <p:nvPr/>
        </p:nvSpPr>
        <p:spPr bwMode="auto">
          <a:xfrm>
            <a:off x="8790911" y="2572359"/>
            <a:ext cx="785080" cy="365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需給調整</a:t>
            </a:r>
          </a:p>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事業部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71" name="Line 141"/>
          <p:cNvSpPr>
            <a:spLocks noChangeShapeType="1"/>
          </p:cNvSpPr>
          <p:nvPr/>
        </p:nvSpPr>
        <p:spPr bwMode="auto">
          <a:xfrm>
            <a:off x="5393692" y="2784263"/>
            <a:ext cx="0" cy="567364"/>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72" name="Text Box 142"/>
          <p:cNvSpPr txBox="1">
            <a:spLocks noChangeArrowheads="1"/>
          </p:cNvSpPr>
          <p:nvPr/>
        </p:nvSpPr>
        <p:spPr bwMode="auto">
          <a:xfrm>
            <a:off x="5882252" y="2572359"/>
            <a:ext cx="1016743" cy="398324"/>
          </a:xfrm>
          <a:prstGeom prst="rect">
            <a:avLst/>
          </a:prstGeom>
          <a:noFill/>
          <a:ln w="38100" cmpd="dbl" algn="ctr">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雇用環境・</a:t>
            </a:r>
          </a:p>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均等部</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cxnSp>
        <p:nvCxnSpPr>
          <p:cNvPr id="1167" name="AutoShape 143"/>
          <p:cNvCxnSpPr>
            <a:cxnSpLocks noChangeShapeType="1"/>
          </p:cNvCxnSpPr>
          <p:nvPr/>
        </p:nvCxnSpPr>
        <p:spPr bwMode="auto">
          <a:xfrm>
            <a:off x="2072682" y="3609662"/>
            <a:ext cx="1673122" cy="1"/>
          </a:xfrm>
          <a:prstGeom prst="straightConnector1">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68" name="AutoShape 144"/>
          <p:cNvCxnSpPr>
            <a:cxnSpLocks noChangeShapeType="1"/>
          </p:cNvCxnSpPr>
          <p:nvPr/>
        </p:nvCxnSpPr>
        <p:spPr bwMode="auto">
          <a:xfrm flipV="1">
            <a:off x="3745804" y="3169846"/>
            <a:ext cx="1" cy="439816"/>
          </a:xfrm>
          <a:prstGeom prst="straightConnector1">
            <a:avLst/>
          </a:prstGeom>
          <a:noFill/>
          <a:ln w="1270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69" name="AutoShape 145"/>
          <p:cNvCxnSpPr>
            <a:cxnSpLocks noChangeShapeType="1"/>
          </p:cNvCxnSpPr>
          <p:nvPr/>
        </p:nvCxnSpPr>
        <p:spPr bwMode="auto">
          <a:xfrm>
            <a:off x="3745804" y="3169845"/>
            <a:ext cx="2368111" cy="1"/>
          </a:xfrm>
          <a:prstGeom prst="straightConnector1">
            <a:avLst/>
          </a:prstGeom>
          <a:noFill/>
          <a:ln w="1270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70" name="AutoShape 146"/>
          <p:cNvCxnSpPr>
            <a:cxnSpLocks noChangeShapeType="1"/>
          </p:cNvCxnSpPr>
          <p:nvPr/>
        </p:nvCxnSpPr>
        <p:spPr bwMode="auto">
          <a:xfrm flipV="1">
            <a:off x="4303913" y="2784263"/>
            <a:ext cx="0" cy="377285"/>
          </a:xfrm>
          <a:prstGeom prst="straightConnector1">
            <a:avLst/>
          </a:prstGeom>
          <a:noFill/>
          <a:ln w="1270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71" name="AutoShape 147"/>
          <p:cNvCxnSpPr>
            <a:cxnSpLocks noChangeShapeType="1"/>
          </p:cNvCxnSpPr>
          <p:nvPr/>
        </p:nvCxnSpPr>
        <p:spPr bwMode="auto">
          <a:xfrm>
            <a:off x="1622226" y="2771521"/>
            <a:ext cx="810821" cy="829843"/>
          </a:xfrm>
          <a:prstGeom prst="straightConnector1">
            <a:avLst/>
          </a:prstGeom>
          <a:noFill/>
          <a:ln w="12700">
            <a:solidFill>
              <a:srgbClr val="004DC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72" name="AutoShape 148"/>
          <p:cNvCxnSpPr>
            <a:cxnSpLocks noChangeShapeType="1"/>
          </p:cNvCxnSpPr>
          <p:nvPr/>
        </p:nvCxnSpPr>
        <p:spPr bwMode="auto">
          <a:xfrm>
            <a:off x="2568183" y="2779819"/>
            <a:ext cx="810821" cy="829843"/>
          </a:xfrm>
          <a:prstGeom prst="straightConnector1">
            <a:avLst/>
          </a:prstGeom>
          <a:noFill/>
          <a:ln w="12700" algn="ctr">
            <a:solidFill>
              <a:srgbClr val="004DC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3" name="Oval 149"/>
          <p:cNvSpPr>
            <a:spLocks noChangeArrowheads="1"/>
          </p:cNvSpPr>
          <p:nvPr/>
        </p:nvSpPr>
        <p:spPr bwMode="auto">
          <a:xfrm>
            <a:off x="1622226" y="3003877"/>
            <a:ext cx="1660252" cy="282147"/>
          </a:xfrm>
          <a:prstGeom prst="ellipse">
            <a:avLst/>
          </a:prstGeom>
          <a:solidFill>
            <a:srgbClr val="FFFFFF"/>
          </a:solidFill>
          <a:ln w="12700" algn="in">
            <a:solidFill>
              <a:srgbClr val="3366FF"/>
            </a:solidFill>
            <a:prstDash val="sysDot"/>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000" b="0" dirty="0" smtClean="0">
                <a:solidFill>
                  <a:srgbClr val="000000"/>
                </a:solidFill>
                <a:latin typeface="HG丸ｺﾞｼｯｸM-PRO" pitchFamily="50" charset="-128"/>
                <a:ea typeface="HG丸ｺﾞｼｯｸM-PRO" pitchFamily="50" charset="-128"/>
                <a:cs typeface="ＭＳ Ｐゴシック" pitchFamily="50" charset="-128"/>
              </a:rPr>
              <a:t>業務の一部</a:t>
            </a:r>
            <a:endParaRPr lang="ja-JP" altLang="ja-JP" sz="1000" b="0" dirty="0" smtClean="0">
              <a:solidFill>
                <a:prstClr val="black"/>
              </a:solidFill>
              <a:latin typeface="Arial" pitchFamily="34" charset="0"/>
              <a:ea typeface="ＭＳ Ｐゴシック" pitchFamily="50" charset="-128"/>
              <a:cs typeface="ＭＳ Ｐゴシック" pitchFamily="50" charset="-128"/>
            </a:endParaRPr>
          </a:p>
        </p:txBody>
      </p:sp>
      <p:sp>
        <p:nvSpPr>
          <p:cNvPr id="1074" name="Line 150"/>
          <p:cNvSpPr>
            <a:spLocks noChangeShapeType="1"/>
          </p:cNvSpPr>
          <p:nvPr/>
        </p:nvSpPr>
        <p:spPr bwMode="auto">
          <a:xfrm flipH="1">
            <a:off x="477288" y="3340257"/>
            <a:ext cx="0" cy="16904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75" name="Text Box 151"/>
          <p:cNvSpPr txBox="1">
            <a:spLocks noChangeArrowheads="1"/>
          </p:cNvSpPr>
          <p:nvPr/>
        </p:nvSpPr>
        <p:spPr bwMode="auto">
          <a:xfrm>
            <a:off x="4955600" y="3518379"/>
            <a:ext cx="501937" cy="207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総務課</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77" name="Line 152"/>
          <p:cNvSpPr>
            <a:spLocks noChangeShapeType="1"/>
          </p:cNvSpPr>
          <p:nvPr/>
        </p:nvSpPr>
        <p:spPr bwMode="auto">
          <a:xfrm flipV="1">
            <a:off x="5171251" y="3345289"/>
            <a:ext cx="647866" cy="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78" name="Line 153"/>
          <p:cNvSpPr>
            <a:spLocks noChangeShapeType="1"/>
          </p:cNvSpPr>
          <p:nvPr/>
        </p:nvSpPr>
        <p:spPr bwMode="auto">
          <a:xfrm>
            <a:off x="5818408" y="3348556"/>
            <a:ext cx="0" cy="160741"/>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079" name="Text Box 154"/>
          <p:cNvSpPr txBox="1">
            <a:spLocks noChangeArrowheads="1"/>
          </p:cNvSpPr>
          <p:nvPr/>
        </p:nvSpPr>
        <p:spPr bwMode="auto">
          <a:xfrm>
            <a:off x="5560498" y="3518379"/>
            <a:ext cx="514807" cy="207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会計課</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81" name="Line 155"/>
          <p:cNvSpPr>
            <a:spLocks noChangeShapeType="1"/>
          </p:cNvSpPr>
          <p:nvPr/>
        </p:nvSpPr>
        <p:spPr bwMode="auto">
          <a:xfrm flipH="1">
            <a:off x="5174900" y="3348556"/>
            <a:ext cx="0" cy="169040"/>
          </a:xfrm>
          <a:prstGeom prst="line">
            <a:avLst/>
          </a:prstGeom>
          <a:noFill/>
          <a:ln w="15875" algn="ctr">
            <a:solidFill>
              <a:srgbClr val="8080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27" name="Text Box 156"/>
          <p:cNvSpPr txBox="1">
            <a:spLocks noChangeArrowheads="1"/>
          </p:cNvSpPr>
          <p:nvPr/>
        </p:nvSpPr>
        <p:spPr bwMode="auto">
          <a:xfrm>
            <a:off x="167896" y="1717620"/>
            <a:ext cx="720730"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（旧）</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128" name="Text Box 157"/>
          <p:cNvSpPr txBox="1">
            <a:spLocks noChangeArrowheads="1"/>
          </p:cNvSpPr>
          <p:nvPr/>
        </p:nvSpPr>
        <p:spPr bwMode="auto">
          <a:xfrm>
            <a:off x="4929859" y="1717620"/>
            <a:ext cx="720730" cy="19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（新）</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1082" name="Rectangle 158"/>
          <p:cNvSpPr>
            <a:spLocks noChangeArrowheads="1"/>
          </p:cNvSpPr>
          <p:nvPr/>
        </p:nvSpPr>
        <p:spPr bwMode="auto">
          <a:xfrm>
            <a:off x="116463" y="116632"/>
            <a:ext cx="9595066" cy="360040"/>
          </a:xfrm>
          <a:prstGeom prst="rect">
            <a:avLst/>
          </a:prstGeom>
          <a:solidFill>
            <a:srgbClr val="00008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l">
              <a:spcBef>
                <a:spcPct val="0"/>
              </a:spcBef>
            </a:pPr>
            <a:r>
              <a:rPr lang="ja-JP" altLang="ja-JP" sz="1600" b="0" dirty="0" smtClean="0">
                <a:solidFill>
                  <a:srgbClr val="FFFFFF"/>
                </a:solidFill>
                <a:latin typeface="HG丸ｺﾞｼｯｸM-PRO" pitchFamily="50" charset="-128"/>
                <a:ea typeface="HG丸ｺﾞｼｯｸM-PRO" pitchFamily="50" charset="-128"/>
                <a:cs typeface="ＭＳ Ｐゴシック" pitchFamily="50" charset="-128"/>
              </a:rPr>
              <a:t>　</a:t>
            </a:r>
            <a:r>
              <a:rPr lang="ja-JP" altLang="ja-JP" sz="2000" dirty="0" smtClean="0">
                <a:solidFill>
                  <a:srgbClr val="FFFFFF"/>
                </a:solidFill>
                <a:latin typeface="HG丸ｺﾞｼｯｸM-PRO" pitchFamily="50" charset="-128"/>
                <a:ea typeface="HG丸ｺﾞｼｯｸM-PRO" pitchFamily="50" charset="-128"/>
                <a:cs typeface="ＭＳ Ｐゴシック" pitchFamily="50" charset="-128"/>
              </a:rPr>
              <a:t>「雇用環境・均等部」の新設</a:t>
            </a:r>
            <a:endParaRPr lang="ja-JP" altLang="ja-JP" sz="2000" b="0" dirty="0" smtClean="0">
              <a:solidFill>
                <a:prstClr val="black"/>
              </a:solidFill>
              <a:latin typeface="Arial" pitchFamily="34" charset="0"/>
              <a:ea typeface="ＭＳ Ｐゴシック" pitchFamily="50" charset="-128"/>
              <a:cs typeface="ＭＳ Ｐゴシック" pitchFamily="50" charset="-128"/>
            </a:endParaRPr>
          </a:p>
        </p:txBody>
      </p:sp>
      <p:sp>
        <p:nvSpPr>
          <p:cNvPr id="1086" name="AutoShape 161"/>
          <p:cNvSpPr>
            <a:spLocks noChangeArrowheads="1"/>
          </p:cNvSpPr>
          <p:nvPr/>
        </p:nvSpPr>
        <p:spPr bwMode="auto">
          <a:xfrm>
            <a:off x="196959" y="5107589"/>
            <a:ext cx="4971740" cy="581498"/>
          </a:xfrm>
          <a:prstGeom prst="roundRect">
            <a:avLst>
              <a:gd name="adj" fmla="val 16667"/>
            </a:avLst>
          </a:prstGeom>
          <a:solidFill>
            <a:srgbClr val="FFFFFF"/>
          </a:solidFill>
          <a:ln w="12700" algn="in">
            <a:solidFill>
              <a:srgbClr val="0070C0"/>
            </a:solidFill>
            <a:round/>
            <a:headEnd/>
            <a:tailEnd/>
          </a:ln>
          <a:effectLst>
            <a:outerShdw dist="35921" dir="2700000" algn="ctr" rotWithShape="0">
              <a:srgbClr val="808080"/>
            </a:outerShdw>
          </a:effectLst>
        </p:spPr>
        <p:txBody>
          <a:bodyPr vert="horz" wrap="square" lIns="36576" tIns="36576" rIns="36576" bIns="36576" numCol="1" anchor="t" anchorCtr="0" compatLnSpc="1">
            <a:prstTxWarp prst="textNoShape">
              <a:avLst/>
            </a:prstTxWarp>
          </a:bodyPr>
          <a:lstStyle/>
          <a:p>
            <a:pPr algn="l">
              <a:spcBef>
                <a:spcPct val="0"/>
              </a:spcBef>
            </a:pPr>
            <a:r>
              <a:rPr lang="ja-JP" altLang="ja-JP" sz="1200" u="sng" dirty="0" smtClean="0">
                <a:solidFill>
                  <a:srgbClr val="008000"/>
                </a:solidFill>
                <a:latin typeface="HG丸ｺﾞｼｯｸM-PRO" pitchFamily="50" charset="-128"/>
                <a:ea typeface="HG丸ｺﾞｼｯｸM-PRO" pitchFamily="50" charset="-128"/>
                <a:cs typeface="ＭＳ Ｐゴシック" pitchFamily="50" charset="-128"/>
              </a:rPr>
              <a:t>労働基準部</a:t>
            </a:r>
            <a:r>
              <a:rPr lang="ja-JP" altLang="ja-JP" sz="1200" dirty="0" smtClean="0">
                <a:solidFill>
                  <a:srgbClr val="008000"/>
                </a:solidFill>
                <a:latin typeface="HG丸ｺﾞｼｯｸM-PRO" pitchFamily="50" charset="-128"/>
                <a:ea typeface="HG丸ｺﾞｼｯｸM-PRO" pitchFamily="50" charset="-128"/>
                <a:cs typeface="ＭＳ Ｐゴシック" pitchFamily="50" charset="-128"/>
              </a:rPr>
              <a:t>　</a:t>
            </a:r>
            <a:r>
              <a:rPr lang="ja-JP" altLang="ja-JP" sz="1000" b="0" dirty="0" smtClean="0">
                <a:solidFill>
                  <a:srgbClr val="008000"/>
                </a:solidFill>
                <a:latin typeface="HG丸ｺﾞｼｯｸM-PRO" pitchFamily="50" charset="-128"/>
                <a:ea typeface="HG丸ｺﾞｼｯｸM-PRO" pitchFamily="50" charset="-128"/>
                <a:cs typeface="ＭＳ Ｐゴシック" pitchFamily="50" charset="-128"/>
              </a:rPr>
              <a:t>所掌事務のうち</a:t>
            </a:r>
          </a:p>
          <a:p>
            <a:pPr algn="l">
              <a:spcBef>
                <a:spcPct val="0"/>
              </a:spcBef>
            </a:pPr>
            <a:r>
              <a:rPr lang="ja-JP" altLang="ja-JP" sz="1000" b="0" dirty="0" smtClean="0">
                <a:solidFill>
                  <a:srgbClr val="008000"/>
                </a:solidFill>
                <a:latin typeface="HG丸ｺﾞｼｯｸM-PRO" pitchFamily="50" charset="-128"/>
                <a:ea typeface="HG丸ｺﾞｼｯｸM-PRO" pitchFamily="50" charset="-128"/>
                <a:cs typeface="ＭＳ Ｐゴシック" pitchFamily="50" charset="-128"/>
              </a:rPr>
              <a:t>・働き方改革（長時間労働削減、年休の取得促進等）、ワーク・ライフバランス、労働契約法（無期転換ルールの周知等）、パワハラに関する業務　等</a:t>
            </a:r>
            <a:endParaRPr lang="ja-JP" altLang="ja-JP" sz="1800" b="0" dirty="0" smtClean="0">
              <a:solidFill>
                <a:prstClr val="black"/>
              </a:solidFill>
              <a:latin typeface="Arial" pitchFamily="34" charset="0"/>
              <a:ea typeface="ＭＳ Ｐゴシック" pitchFamily="50" charset="-128"/>
              <a:cs typeface="ＭＳ Ｐゴシック" pitchFamily="50" charset="-128"/>
            </a:endParaRPr>
          </a:p>
        </p:txBody>
      </p:sp>
      <p:sp>
        <p:nvSpPr>
          <p:cNvPr id="1087" name="AutoShape 162"/>
          <p:cNvSpPr>
            <a:spLocks noChangeArrowheads="1"/>
          </p:cNvSpPr>
          <p:nvPr/>
        </p:nvSpPr>
        <p:spPr bwMode="auto">
          <a:xfrm>
            <a:off x="196958" y="4273291"/>
            <a:ext cx="4952173" cy="775396"/>
          </a:xfrm>
          <a:prstGeom prst="roundRect">
            <a:avLst>
              <a:gd name="adj" fmla="val 16667"/>
            </a:avLst>
          </a:prstGeom>
          <a:solidFill>
            <a:srgbClr val="FFFFFF"/>
          </a:solidFill>
          <a:ln w="19050" algn="in">
            <a:solidFill>
              <a:srgbClr val="0070C0"/>
            </a:solidFill>
            <a:round/>
            <a:headEnd/>
            <a:tailEnd/>
          </a:ln>
          <a:effectLst>
            <a:outerShdw dist="35921" dir="2700000" algn="ctr" rotWithShape="0">
              <a:srgbClr val="808080"/>
            </a:outerShdw>
          </a:effectLst>
        </p:spPr>
        <p:txBody>
          <a:bodyPr vert="horz" wrap="square" lIns="36576" tIns="36576" rIns="36576" bIns="36576" numCol="1" anchor="t" anchorCtr="0" compatLnSpc="1">
            <a:prstTxWarp prst="textNoShape">
              <a:avLst/>
            </a:prstTxWarp>
          </a:bodyPr>
          <a:lstStyle/>
          <a:p>
            <a:pPr algn="l">
              <a:spcBef>
                <a:spcPct val="0"/>
              </a:spcBef>
            </a:pPr>
            <a:r>
              <a:rPr lang="ja-JP" altLang="ja-JP" sz="1200" u="sng" dirty="0" smtClean="0">
                <a:solidFill>
                  <a:srgbClr val="FF00FF"/>
                </a:solidFill>
                <a:latin typeface="HG丸ｺﾞｼｯｸM-PRO" pitchFamily="50" charset="-128"/>
                <a:ea typeface="HG丸ｺﾞｼｯｸM-PRO" pitchFamily="50" charset="-128"/>
                <a:cs typeface="ＭＳ Ｐゴシック" pitchFamily="50" charset="-128"/>
              </a:rPr>
              <a:t>雇用均等室</a:t>
            </a:r>
          </a:p>
          <a:p>
            <a:pPr algn="l">
              <a:spcBef>
                <a:spcPct val="0"/>
              </a:spcBef>
            </a:pPr>
            <a:r>
              <a:rPr lang="ja-JP" altLang="ja-JP" sz="1000" b="0" dirty="0" smtClean="0">
                <a:solidFill>
                  <a:srgbClr val="FF00FF"/>
                </a:solidFill>
                <a:latin typeface="HG丸ｺﾞｼｯｸM-PRO" pitchFamily="50" charset="-128"/>
                <a:ea typeface="HG丸ｺﾞｼｯｸM-PRO" pitchFamily="50" charset="-128"/>
                <a:cs typeface="ＭＳ Ｐゴシック" pitchFamily="50" charset="-128"/>
              </a:rPr>
              <a:t>・均等関係法令（均等法、育児・介護休業法、パート法）に基づく指導等（マタニティハラスメント対策を含む。）</a:t>
            </a:r>
          </a:p>
          <a:p>
            <a:pPr algn="l">
              <a:spcBef>
                <a:spcPct val="0"/>
              </a:spcBef>
            </a:pPr>
            <a:r>
              <a:rPr lang="ja-JP" altLang="ja-JP" sz="1000" b="0" dirty="0" smtClean="0">
                <a:solidFill>
                  <a:srgbClr val="FF00FF"/>
                </a:solidFill>
                <a:latin typeface="HG丸ｺﾞｼｯｸM-PRO" pitchFamily="50" charset="-128"/>
                <a:ea typeface="HG丸ｺﾞｼｯｸM-PRO" pitchFamily="50" charset="-128"/>
                <a:cs typeface="ＭＳ Ｐゴシック" pitchFamily="50" charset="-128"/>
              </a:rPr>
              <a:t>・次世代法の施行に関する業務・女性の活躍の推進　等</a:t>
            </a:r>
            <a:endParaRPr lang="ja-JP" altLang="ja-JP" sz="1800" b="0" dirty="0" smtClean="0">
              <a:solidFill>
                <a:srgbClr val="FF00FF"/>
              </a:solidFill>
              <a:latin typeface="Arial" pitchFamily="34" charset="0"/>
              <a:ea typeface="ＭＳ Ｐゴシック" pitchFamily="50" charset="-128"/>
              <a:cs typeface="ＭＳ Ｐゴシック" pitchFamily="50" charset="-128"/>
            </a:endParaRPr>
          </a:p>
        </p:txBody>
      </p:sp>
      <p:sp>
        <p:nvSpPr>
          <p:cNvPr id="1152" name="AutoShape 163"/>
          <p:cNvSpPr>
            <a:spLocks noChangeArrowheads="1"/>
          </p:cNvSpPr>
          <p:nvPr/>
        </p:nvSpPr>
        <p:spPr bwMode="auto">
          <a:xfrm>
            <a:off x="196959" y="5781565"/>
            <a:ext cx="4965183" cy="432048"/>
          </a:xfrm>
          <a:prstGeom prst="roundRect">
            <a:avLst>
              <a:gd name="adj" fmla="val 16667"/>
            </a:avLst>
          </a:prstGeom>
          <a:solidFill>
            <a:srgbClr val="FFFFFF"/>
          </a:solidFill>
          <a:ln w="12700" algn="in">
            <a:solidFill>
              <a:srgbClr val="0070C0"/>
            </a:solidFill>
            <a:round/>
            <a:headEnd/>
            <a:tailEnd/>
          </a:ln>
          <a:effectLst>
            <a:outerShdw dist="35921" dir="2700000" algn="ctr" rotWithShape="0">
              <a:srgbClr val="808080"/>
            </a:outerShdw>
          </a:effectLst>
        </p:spPr>
        <p:txBody>
          <a:bodyPr vert="horz" wrap="square" lIns="36576" tIns="36576" rIns="36576" bIns="36576" numCol="1" anchor="t" anchorCtr="0" compatLnSpc="1">
            <a:prstTxWarp prst="textNoShape">
              <a:avLst/>
            </a:prstTxWarp>
          </a:bodyPr>
          <a:lstStyle/>
          <a:p>
            <a:pPr algn="l">
              <a:spcBef>
                <a:spcPct val="0"/>
              </a:spcBef>
            </a:pPr>
            <a:r>
              <a:rPr lang="ja-JP" altLang="ja-JP" sz="1200" u="sng" dirty="0" smtClean="0">
                <a:solidFill>
                  <a:srgbClr val="000000"/>
                </a:solidFill>
                <a:latin typeface="HG丸ｺﾞｼｯｸM-PRO" pitchFamily="50" charset="-128"/>
                <a:ea typeface="HG丸ｺﾞｼｯｸM-PRO" pitchFamily="50" charset="-128"/>
                <a:cs typeface="ＭＳ Ｐゴシック" pitchFamily="50" charset="-128"/>
              </a:rPr>
              <a:t>総務部</a:t>
            </a:r>
            <a:r>
              <a:rPr lang="ja-JP" altLang="ja-JP" sz="1200" dirty="0" smtClean="0">
                <a:solidFill>
                  <a:srgbClr val="000000"/>
                </a:solidFill>
                <a:latin typeface="HG丸ｺﾞｼｯｸM-PRO" pitchFamily="50" charset="-128"/>
                <a:ea typeface="HG丸ｺﾞｼｯｸM-PRO" pitchFamily="50" charset="-128"/>
                <a:cs typeface="ＭＳ Ｐゴシック" pitchFamily="50" charset="-128"/>
              </a:rPr>
              <a:t>　</a:t>
            </a:r>
            <a:r>
              <a:rPr lang="ja-JP" altLang="ja-JP" sz="1000" b="0" dirty="0" smtClean="0">
                <a:solidFill>
                  <a:srgbClr val="000000"/>
                </a:solidFill>
                <a:latin typeface="HG丸ｺﾞｼｯｸM-PRO" pitchFamily="50" charset="-128"/>
                <a:ea typeface="HG丸ｺﾞｼｯｸM-PRO" pitchFamily="50" charset="-128"/>
                <a:cs typeface="ＭＳ Ｐゴシック" pitchFamily="50" charset="-128"/>
              </a:rPr>
              <a:t>所掌事務のうち</a:t>
            </a:r>
            <a:endParaRPr lang="ja-JP" altLang="ja-JP" sz="1200" u="sng" dirty="0" smtClean="0">
              <a:solidFill>
                <a:srgbClr val="000000"/>
              </a:solidFill>
              <a:latin typeface="HG丸ｺﾞｼｯｸM-PRO" pitchFamily="50" charset="-128"/>
              <a:ea typeface="HG丸ｺﾞｼｯｸM-PRO" pitchFamily="50" charset="-128"/>
              <a:cs typeface="ＭＳ Ｐゴシック" pitchFamily="50" charset="-128"/>
            </a:endParaRPr>
          </a:p>
          <a:p>
            <a:pPr algn="l">
              <a:spcBef>
                <a:spcPct val="0"/>
              </a:spcBef>
            </a:pPr>
            <a:r>
              <a:rPr lang="ja-JP" altLang="ja-JP" sz="1000" b="0" dirty="0" smtClean="0">
                <a:solidFill>
                  <a:srgbClr val="000000"/>
                </a:solidFill>
                <a:latin typeface="HG丸ｺﾞｼｯｸM-PRO" pitchFamily="50" charset="-128"/>
                <a:ea typeface="HG丸ｺﾞｼｯｸM-PRO" pitchFamily="50" charset="-128"/>
                <a:cs typeface="ＭＳ Ｐゴシック" pitchFamily="50" charset="-128"/>
              </a:rPr>
              <a:t>・企画調整業務、個別労働紛争に関する相談業務　等</a:t>
            </a:r>
            <a:endParaRPr lang="ja-JP" altLang="ja-JP" sz="1800" b="0" dirty="0" smtClean="0">
              <a:solidFill>
                <a:prstClr val="black"/>
              </a:solidFill>
              <a:latin typeface="Arial" pitchFamily="34" charset="0"/>
              <a:ea typeface="ＭＳ Ｐゴシック" pitchFamily="50" charset="-128"/>
              <a:cs typeface="ＭＳ Ｐゴシック" pitchFamily="50" charset="-128"/>
            </a:endParaRPr>
          </a:p>
        </p:txBody>
      </p:sp>
      <p:sp>
        <p:nvSpPr>
          <p:cNvPr id="1153" name="AutoShape 164"/>
          <p:cNvSpPr>
            <a:spLocks noChangeArrowheads="1"/>
          </p:cNvSpPr>
          <p:nvPr/>
        </p:nvSpPr>
        <p:spPr bwMode="auto">
          <a:xfrm>
            <a:off x="196959" y="6256425"/>
            <a:ext cx="4965184" cy="423861"/>
          </a:xfrm>
          <a:prstGeom prst="roundRect">
            <a:avLst>
              <a:gd name="adj" fmla="val 16667"/>
            </a:avLst>
          </a:prstGeom>
          <a:solidFill>
            <a:srgbClr val="FFFFFF"/>
          </a:solidFill>
          <a:ln w="12700" algn="in">
            <a:solidFill>
              <a:srgbClr val="0070C0"/>
            </a:solidFill>
            <a:round/>
            <a:headEnd/>
            <a:tailEnd/>
          </a:ln>
          <a:effectLst>
            <a:outerShdw dist="35921" dir="2700000" algn="ctr" rotWithShape="0">
              <a:srgbClr val="808080"/>
            </a:outerShdw>
          </a:effectLst>
        </p:spPr>
        <p:txBody>
          <a:bodyPr vert="horz" wrap="square" lIns="36576" tIns="36576" rIns="36576" bIns="36576" numCol="1" anchor="t" anchorCtr="0" compatLnSpc="1">
            <a:prstTxWarp prst="textNoShape">
              <a:avLst/>
            </a:prstTxWarp>
          </a:bodyPr>
          <a:lstStyle/>
          <a:p>
            <a:pPr algn="l">
              <a:spcBef>
                <a:spcPct val="0"/>
              </a:spcBef>
            </a:pPr>
            <a:r>
              <a:rPr lang="ja-JP" altLang="ja-JP" sz="1200" u="sng" dirty="0" smtClean="0">
                <a:solidFill>
                  <a:srgbClr val="C09200"/>
                </a:solidFill>
                <a:latin typeface="HG丸ｺﾞｼｯｸM-PRO" pitchFamily="50" charset="-128"/>
                <a:ea typeface="HG丸ｺﾞｼｯｸM-PRO" pitchFamily="50" charset="-128"/>
                <a:cs typeface="ＭＳ Ｐゴシック" pitchFamily="50" charset="-128"/>
              </a:rPr>
              <a:t>職業安定部</a:t>
            </a:r>
            <a:r>
              <a:rPr lang="ja-JP" altLang="ja-JP" sz="1200" dirty="0" smtClean="0">
                <a:solidFill>
                  <a:srgbClr val="C09200"/>
                </a:solidFill>
                <a:latin typeface="HG丸ｺﾞｼｯｸM-PRO" pitchFamily="50" charset="-128"/>
                <a:ea typeface="HG丸ｺﾞｼｯｸM-PRO" pitchFamily="50" charset="-128"/>
                <a:cs typeface="ＭＳ Ｐゴシック" pitchFamily="50" charset="-128"/>
              </a:rPr>
              <a:t>　</a:t>
            </a:r>
            <a:r>
              <a:rPr lang="ja-JP" altLang="ja-JP" sz="1000" b="0" dirty="0" smtClean="0">
                <a:solidFill>
                  <a:srgbClr val="C09200"/>
                </a:solidFill>
                <a:latin typeface="HG丸ｺﾞｼｯｸM-PRO" pitchFamily="50" charset="-128"/>
                <a:ea typeface="HG丸ｺﾞｼｯｸM-PRO" pitchFamily="50" charset="-128"/>
                <a:cs typeface="ＭＳ Ｐゴシック" pitchFamily="50" charset="-128"/>
              </a:rPr>
              <a:t>所掌事務のうち</a:t>
            </a:r>
            <a:endParaRPr lang="ja-JP" altLang="ja-JP" sz="1200" u="sng" dirty="0" smtClean="0">
              <a:solidFill>
                <a:srgbClr val="C09200"/>
              </a:solidFill>
              <a:latin typeface="HG丸ｺﾞｼｯｸM-PRO" pitchFamily="50" charset="-128"/>
              <a:ea typeface="HG丸ｺﾞｼｯｸM-PRO" pitchFamily="50" charset="-128"/>
              <a:cs typeface="ＭＳ Ｐゴシック" pitchFamily="50" charset="-128"/>
            </a:endParaRPr>
          </a:p>
          <a:p>
            <a:pPr algn="l">
              <a:spcBef>
                <a:spcPct val="0"/>
              </a:spcBef>
            </a:pPr>
            <a:r>
              <a:rPr lang="ja-JP" altLang="ja-JP" sz="1000" b="0" dirty="0" smtClean="0">
                <a:solidFill>
                  <a:srgbClr val="C09200"/>
                </a:solidFill>
                <a:latin typeface="HG丸ｺﾞｼｯｸM-PRO" pitchFamily="50" charset="-128"/>
                <a:ea typeface="HG丸ｺﾞｼｯｸM-PRO" pitchFamily="50" charset="-128"/>
                <a:cs typeface="ＭＳ Ｐゴシック" pitchFamily="50" charset="-128"/>
              </a:rPr>
              <a:t>・福祉労働に</a:t>
            </a:r>
            <a:r>
              <a:rPr lang="ja-JP" altLang="ja-JP" sz="1000" b="0" dirty="0" smtClean="0">
                <a:solidFill>
                  <a:srgbClr val="C09200"/>
                </a:solidFill>
                <a:latin typeface="HG丸ｺﾞｼｯｸM-PRO" pitchFamily="50" charset="-128"/>
                <a:ea typeface="HG丸ｺﾞｼｯｸM-PRO" pitchFamily="50" charset="-128"/>
                <a:cs typeface="ＭＳ Ｐゴシック" pitchFamily="50" charset="-128"/>
              </a:rPr>
              <a:t>関する</a:t>
            </a:r>
            <a:r>
              <a:rPr lang="ja-JP" altLang="en-US" sz="1000" b="0" dirty="0" smtClean="0">
                <a:solidFill>
                  <a:srgbClr val="C09200"/>
                </a:solidFill>
                <a:latin typeface="HG丸ｺﾞｼｯｸM-PRO" pitchFamily="50" charset="-128"/>
                <a:ea typeface="HG丸ｺﾞｼｯｸM-PRO" pitchFamily="50" charset="-128"/>
                <a:cs typeface="ＭＳ Ｐゴシック" pitchFamily="50" charset="-128"/>
              </a:rPr>
              <a:t>業務</a:t>
            </a:r>
            <a:r>
              <a:rPr lang="ja-JP" altLang="ja-JP" sz="1000" b="0" dirty="0" smtClean="0">
                <a:solidFill>
                  <a:srgbClr val="C09200"/>
                </a:solidFill>
                <a:latin typeface="HG丸ｺﾞｼｯｸM-PRO" pitchFamily="50" charset="-128"/>
                <a:ea typeface="HG丸ｺﾞｼｯｸM-PRO" pitchFamily="50" charset="-128"/>
                <a:cs typeface="ＭＳ Ｐゴシック" pitchFamily="50" charset="-128"/>
              </a:rPr>
              <a:t>　等</a:t>
            </a:r>
            <a:endParaRPr lang="ja-JP" altLang="ja-JP" sz="1800" b="0" dirty="0" smtClean="0">
              <a:solidFill>
                <a:srgbClr val="C09200"/>
              </a:solidFill>
              <a:latin typeface="Arial" pitchFamily="34" charset="0"/>
              <a:ea typeface="ＭＳ Ｐゴシック" pitchFamily="50" charset="-128"/>
              <a:cs typeface="ＭＳ Ｐゴシック" pitchFamily="50" charset="-128"/>
            </a:endParaRPr>
          </a:p>
        </p:txBody>
      </p:sp>
      <p:sp>
        <p:nvSpPr>
          <p:cNvPr id="1154" name="AutoShape 165"/>
          <p:cNvSpPr>
            <a:spLocks/>
          </p:cNvSpPr>
          <p:nvPr/>
        </p:nvSpPr>
        <p:spPr bwMode="auto">
          <a:xfrm>
            <a:off x="5139642" y="4117572"/>
            <a:ext cx="323850" cy="2716019"/>
          </a:xfrm>
          <a:prstGeom prst="rightBrace">
            <a:avLst>
              <a:gd name="adj1" fmla="val 13205"/>
              <a:gd name="adj2" fmla="val 6656"/>
            </a:avLst>
          </a:prstGeom>
          <a:noFill/>
          <a:ln w="9525">
            <a:solidFill>
              <a:srgbClr val="0070C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155" name="AutoShape 166"/>
          <p:cNvSpPr>
            <a:spLocks noChangeArrowheads="1"/>
          </p:cNvSpPr>
          <p:nvPr/>
        </p:nvSpPr>
        <p:spPr bwMode="auto">
          <a:xfrm>
            <a:off x="5393693" y="4574796"/>
            <a:ext cx="4383844" cy="1942681"/>
          </a:xfrm>
          <a:prstGeom prst="roundRect">
            <a:avLst>
              <a:gd name="adj" fmla="val 8667"/>
            </a:avLst>
          </a:prstGeom>
          <a:solidFill>
            <a:srgbClr val="FFFFFF"/>
          </a:solidFill>
          <a:ln w="19050" algn="in">
            <a:solidFill>
              <a:srgbClr val="0070C0"/>
            </a:solidFill>
            <a:round/>
            <a:headEnd/>
            <a:tailEnd/>
          </a:ln>
          <a:effectLst>
            <a:outerShdw dist="35921" dir="2700000" algn="ctr" rotWithShape="0">
              <a:srgbClr val="808080"/>
            </a:outerShdw>
          </a:effectLst>
        </p:spPr>
        <p:txBody>
          <a:bodyPr vert="horz" wrap="square" lIns="10800" tIns="18000" rIns="10800" bIns="18000" numCol="1" anchor="ctr" anchorCtr="0" compatLnSpc="1">
            <a:prstTxWarp prst="textNoShape">
              <a:avLst/>
            </a:prstTxWarp>
          </a:bodyPr>
          <a:lstStyle/>
          <a:p>
            <a:pPr algn="l">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○雇用均等、労働基準、職業安定各行政の枠組みにとらわれない、総合的な労働行政の企画・実施</a:t>
            </a:r>
          </a:p>
          <a:p>
            <a:pPr algn="l">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○女性労働者の期待がとても高い女性活躍新法の施行など、行政需要に応じて拡大する業務量への着実な対応</a:t>
            </a:r>
          </a:p>
          <a:p>
            <a:pPr algn="l">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○事業所への労働環境の改善に係る働きかけ、事業主や労働者等の当該事項に係る相談などについて、効率的・効果的な実施・対応</a:t>
            </a:r>
          </a:p>
          <a:p>
            <a:pPr algn="l">
              <a:spcBef>
                <a:spcPct val="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○幅広い内容の個別労働相談を総合的に受け付けるほか、紛争の未然防止（指導）と解決（調停とあっせん）の一体的実施</a:t>
            </a:r>
          </a:p>
        </p:txBody>
      </p:sp>
      <p:sp>
        <p:nvSpPr>
          <p:cNvPr id="1157" name="Rectangle 168"/>
          <p:cNvSpPr>
            <a:spLocks noChangeArrowheads="1"/>
          </p:cNvSpPr>
          <p:nvPr/>
        </p:nvSpPr>
        <p:spPr bwMode="auto">
          <a:xfrm>
            <a:off x="6948847" y="4451802"/>
            <a:ext cx="1314313" cy="27063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36576" rIns="0" bIns="36576" numCol="1" anchor="t" anchorCtr="0" compatLnSpc="1">
            <a:prstTxWarp prst="textNoShape">
              <a:avLst/>
            </a:prstTxWarp>
          </a:bodyPr>
          <a:lstStyle/>
          <a:p>
            <a:pPr>
              <a:spcBef>
                <a:spcPct val="0"/>
              </a:spcBef>
            </a:pPr>
            <a:r>
              <a:rPr lang="ja-JP" altLang="ja-JP" sz="1200" b="0" dirty="0" smtClean="0">
                <a:solidFill>
                  <a:srgbClr val="000000"/>
                </a:solidFill>
                <a:latin typeface="HG丸ｺﾞｼｯｸM-PRO" pitchFamily="50" charset="-128"/>
                <a:ea typeface="HG丸ｺﾞｼｯｸM-PRO" pitchFamily="50" charset="-128"/>
                <a:cs typeface="ＭＳ Ｐゴシック" pitchFamily="50" charset="-128"/>
              </a:rPr>
              <a:t>＜見直しの効果＞</a:t>
            </a:r>
            <a:endParaRPr lang="ja-JP" altLang="ja-JP" sz="1800" b="0" dirty="0" smtClean="0">
              <a:solidFill>
                <a:prstClr val="black"/>
              </a:solidFill>
              <a:latin typeface="Arial" pitchFamily="34" charset="0"/>
              <a:ea typeface="ＭＳ Ｐゴシック" pitchFamily="50" charset="-128"/>
              <a:cs typeface="ＭＳ Ｐゴシック" pitchFamily="50" charset="-128"/>
            </a:endParaRPr>
          </a:p>
        </p:txBody>
      </p:sp>
      <p:sp>
        <p:nvSpPr>
          <p:cNvPr id="1085" name="Rectangle 160"/>
          <p:cNvSpPr>
            <a:spLocks noChangeArrowheads="1"/>
          </p:cNvSpPr>
          <p:nvPr/>
        </p:nvSpPr>
        <p:spPr bwMode="auto">
          <a:xfrm>
            <a:off x="13981" y="3885241"/>
            <a:ext cx="2095500" cy="366417"/>
          </a:xfrm>
          <a:prstGeom prst="rect">
            <a:avLst/>
          </a:prstGeom>
          <a:solidFill>
            <a:srgbClr val="FFFFFF"/>
          </a:solidFill>
          <a:ln w="15875" algn="in">
            <a:solidFill>
              <a:srgbClr val="0070C0"/>
            </a:solidFill>
            <a:miter lim="800000"/>
            <a:headEnd/>
            <a:tailEnd/>
          </a:ln>
          <a:effectLst/>
        </p:spPr>
        <p:txBody>
          <a:bodyPr vert="horz" wrap="square" lIns="36576" tIns="36576" rIns="36576" bIns="36576" numCol="1" anchor="ctr" anchorCtr="0" compatLnSpc="1">
            <a:prstTxWarp prst="textNoShape">
              <a:avLst/>
            </a:prstTxWarp>
          </a:bodyPr>
          <a:lstStyle/>
          <a:p>
            <a:pPr>
              <a:spcBef>
                <a:spcPct val="0"/>
              </a:spcBef>
            </a:pPr>
            <a:r>
              <a:rPr lang="ja-JP" altLang="ja-JP" sz="1400" b="0" dirty="0" smtClean="0">
                <a:solidFill>
                  <a:srgbClr val="000000"/>
                </a:solidFill>
                <a:latin typeface="HG丸ｺﾞｼｯｸM-PRO" pitchFamily="50" charset="-128"/>
                <a:ea typeface="HG丸ｺﾞｼｯｸM-PRO" pitchFamily="50" charset="-128"/>
                <a:cs typeface="ＭＳ Ｐゴシック" pitchFamily="50" charset="-128"/>
              </a:rPr>
              <a:t>業務実施体制の見直し</a:t>
            </a:r>
            <a:endParaRPr lang="ja-JP" altLang="ja-JP" sz="1800" b="0" dirty="0" smtClean="0">
              <a:solidFill>
                <a:prstClr val="black"/>
              </a:solidFill>
              <a:latin typeface="Arial" pitchFamily="34" charset="0"/>
              <a:ea typeface="ＭＳ Ｐゴシック" pitchFamily="50" charset="-128"/>
              <a:cs typeface="ＭＳ Ｐゴシック" pitchFamily="50" charset="-128"/>
            </a:endParaRPr>
          </a:p>
        </p:txBody>
      </p:sp>
      <p:sp>
        <p:nvSpPr>
          <p:cNvPr id="1156" name="Text Box 167"/>
          <p:cNvSpPr txBox="1">
            <a:spLocks noChangeArrowheads="1"/>
          </p:cNvSpPr>
          <p:nvPr/>
        </p:nvSpPr>
        <p:spPr bwMode="auto">
          <a:xfrm>
            <a:off x="5535719" y="4045297"/>
            <a:ext cx="2247900" cy="361950"/>
          </a:xfrm>
          <a:prstGeom prst="rect">
            <a:avLst/>
          </a:prstGeom>
          <a:solidFill>
            <a:srgbClr val="FFFFFF"/>
          </a:solidFill>
          <a:ln w="38100" cmpd="dbl" algn="ctr">
            <a:solidFill>
              <a:srgbClr val="000000"/>
            </a:solidFill>
            <a:miter lim="800000"/>
            <a:headEnd/>
            <a:tailEnd/>
          </a:ln>
          <a:effectLst>
            <a:outerShdw dist="53882" dir="2700000" algn="ctr" rotWithShape="0">
              <a:srgbClr val="808080"/>
            </a:outerShdw>
          </a:effectLst>
        </p:spPr>
        <p:txBody>
          <a:bodyPr vert="horz" wrap="square" lIns="36576" tIns="36576" rIns="36576" bIns="36576" numCol="1" anchor="t" anchorCtr="0" compatLnSpc="1">
            <a:prstTxWarp prst="textNoShape">
              <a:avLst/>
            </a:prstTxWarp>
          </a:bodyPr>
          <a:lstStyle/>
          <a:p>
            <a:pPr>
              <a:spcBef>
                <a:spcPct val="0"/>
              </a:spcBef>
            </a:pPr>
            <a:r>
              <a:rPr lang="ja-JP" altLang="ja-JP" sz="1600" b="0" dirty="0" smtClean="0">
                <a:latin typeface="HG丸ｺﾞｼｯｸM-PRO" pitchFamily="50" charset="-128"/>
                <a:ea typeface="HG丸ｺﾞｼｯｸM-PRO" pitchFamily="50" charset="-128"/>
                <a:cs typeface="ＭＳ Ｐゴシック" pitchFamily="50" charset="-128"/>
              </a:rPr>
              <a:t>雇用環境・均等部</a:t>
            </a:r>
            <a:endParaRPr lang="ja-JP" altLang="ja-JP" sz="1800" b="0" dirty="0" smtClean="0">
              <a:solidFill>
                <a:prstClr val="black"/>
              </a:solidFill>
              <a:latin typeface="Arial" pitchFamily="34" charset="0"/>
              <a:ea typeface="ＭＳ Ｐゴシック" pitchFamily="50" charset="-128"/>
              <a:cs typeface="ＭＳ Ｐゴシック" pitchFamily="50" charset="-128"/>
            </a:endParaRPr>
          </a:p>
        </p:txBody>
      </p:sp>
      <p:sp>
        <p:nvSpPr>
          <p:cNvPr id="4" name="Text Box 2"/>
          <p:cNvSpPr txBox="1">
            <a:spLocks noChangeArrowheads="1"/>
          </p:cNvSpPr>
          <p:nvPr/>
        </p:nvSpPr>
        <p:spPr bwMode="auto">
          <a:xfrm>
            <a:off x="116463" y="620688"/>
            <a:ext cx="9595066" cy="792088"/>
          </a:xfrm>
          <a:prstGeom prst="rect">
            <a:avLst/>
          </a:prstGeom>
          <a:solidFill>
            <a:srgbClr val="FFFFCC"/>
          </a:solidFill>
          <a:ln w="25400" algn="in">
            <a:solidFill>
              <a:schemeClr val="accent6">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pPr algn="l">
              <a:spcBef>
                <a:spcPts val="100"/>
              </a:spcBef>
            </a:pPr>
            <a:r>
              <a:rPr lang="ja-JP" altLang="ja-JP" sz="1000" b="0" dirty="0" smtClean="0">
                <a:solidFill>
                  <a:srgbClr val="6666FF"/>
                </a:solidFill>
                <a:latin typeface="HG丸ｺﾞｼｯｸM-PRO" pitchFamily="50" charset="-128"/>
                <a:ea typeface="HG丸ｺﾞｼｯｸM-PRO" pitchFamily="50" charset="-128"/>
                <a:cs typeface="ＭＳ Ｐゴシック" pitchFamily="50" charset="-128"/>
              </a:rPr>
              <a:t>　</a:t>
            </a:r>
            <a:r>
              <a:rPr lang="ja-JP" altLang="ja-JP" sz="1200" b="0" dirty="0" smtClean="0">
                <a:solidFill>
                  <a:srgbClr val="000000"/>
                </a:solidFill>
                <a:latin typeface="HG丸ｺﾞｼｯｸM-PRO" pitchFamily="50" charset="-128"/>
                <a:ea typeface="HG丸ｺﾞｼｯｸM-PRO" pitchFamily="50" charset="-128"/>
                <a:cs typeface="ＭＳ Ｐゴシック" pitchFamily="50" charset="-128"/>
              </a:rPr>
              <a:t>東京労働局では以下の取組を進めるため、平成</a:t>
            </a:r>
            <a:r>
              <a:rPr lang="en-US" altLang="ja-JP" sz="1200" b="0" dirty="0" smtClean="0">
                <a:solidFill>
                  <a:srgbClr val="000000"/>
                </a:solidFill>
                <a:latin typeface="HG丸ｺﾞｼｯｸM-PRO" pitchFamily="50" charset="-128"/>
                <a:ea typeface="HG丸ｺﾞｼｯｸM-PRO" pitchFamily="50" charset="-128"/>
                <a:cs typeface="ＭＳ Ｐゴシック" pitchFamily="50" charset="-128"/>
              </a:rPr>
              <a:t>28</a:t>
            </a:r>
            <a:r>
              <a:rPr lang="ja-JP" altLang="ja-JP" sz="1200" b="0" dirty="0" smtClean="0">
                <a:solidFill>
                  <a:srgbClr val="000000"/>
                </a:solidFill>
                <a:latin typeface="HG丸ｺﾞｼｯｸM-PRO" pitchFamily="50" charset="-128"/>
                <a:ea typeface="HG丸ｺﾞｼｯｸM-PRO" pitchFamily="50" charset="-128"/>
                <a:cs typeface="ＭＳ Ｐゴシック" pitchFamily="50" charset="-128"/>
              </a:rPr>
              <a:t>年</a:t>
            </a:r>
            <a:r>
              <a:rPr lang="en-US" altLang="ja-JP" sz="1200" b="0" dirty="0" smtClean="0">
                <a:solidFill>
                  <a:srgbClr val="000000"/>
                </a:solidFill>
                <a:latin typeface="HG丸ｺﾞｼｯｸM-PRO" pitchFamily="50" charset="-128"/>
                <a:ea typeface="HG丸ｺﾞｼｯｸM-PRO" pitchFamily="50" charset="-128"/>
                <a:cs typeface="ＭＳ Ｐゴシック" pitchFamily="50" charset="-128"/>
              </a:rPr>
              <a:t>4</a:t>
            </a:r>
            <a:r>
              <a:rPr lang="ja-JP" altLang="ja-JP" sz="1200" b="0" dirty="0" smtClean="0">
                <a:solidFill>
                  <a:srgbClr val="000000"/>
                </a:solidFill>
                <a:latin typeface="HG丸ｺﾞｼｯｸM-PRO" pitchFamily="50" charset="-128"/>
                <a:ea typeface="HG丸ｺﾞｼｯｸM-PRO" pitchFamily="50" charset="-128"/>
                <a:cs typeface="ＭＳ Ｐゴシック" pitchFamily="50" charset="-128"/>
              </a:rPr>
              <a:t>月に組織の見直しを行い、新たに「雇用環境・均等部」を設置しま</a:t>
            </a:r>
            <a:r>
              <a:rPr lang="ja-JP" altLang="en-US" sz="1200" b="0" dirty="0" smtClean="0">
                <a:solidFill>
                  <a:srgbClr val="000000"/>
                </a:solidFill>
                <a:latin typeface="HG丸ｺﾞｼｯｸM-PRO" pitchFamily="50" charset="-128"/>
                <a:ea typeface="HG丸ｺﾞｼｯｸM-PRO" pitchFamily="50" charset="-128"/>
                <a:cs typeface="ＭＳ Ｐゴシック" pitchFamily="50" charset="-128"/>
              </a:rPr>
              <a:t>す</a:t>
            </a:r>
            <a:r>
              <a:rPr lang="ja-JP" altLang="ja-JP" sz="1200" b="0" dirty="0" smtClean="0">
                <a:solidFill>
                  <a:srgbClr val="000000"/>
                </a:solidFill>
                <a:latin typeface="HG丸ｺﾞｼｯｸM-PRO" pitchFamily="50" charset="-128"/>
                <a:ea typeface="HG丸ｺﾞｼｯｸM-PRO" pitchFamily="50" charset="-128"/>
                <a:cs typeface="ＭＳ Ｐゴシック" pitchFamily="50" charset="-128"/>
              </a:rPr>
              <a:t>。</a:t>
            </a:r>
          </a:p>
          <a:p>
            <a:pPr algn="l">
              <a:spcBef>
                <a:spcPts val="10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　男女ともに働きやすい雇用環境を実現するため、「女性の活躍推進」や「働き方改革」等の施策をワンパッケージで効果的に推進します。</a:t>
            </a:r>
          </a:p>
          <a:p>
            <a:pPr marL="177800" indent="-177800" algn="l">
              <a:spcBef>
                <a:spcPts val="100"/>
              </a:spcBef>
            </a:pPr>
            <a:r>
              <a:rPr lang="ja-JP" altLang="ja-JP" sz="1100" b="0" dirty="0" smtClean="0">
                <a:solidFill>
                  <a:srgbClr val="000000"/>
                </a:solidFill>
                <a:latin typeface="HG丸ｺﾞｼｯｸM-PRO" pitchFamily="50" charset="-128"/>
                <a:ea typeface="HG丸ｺﾞｼｯｸM-PRO" pitchFamily="50" charset="-128"/>
                <a:cs typeface="ＭＳ Ｐゴシック" pitchFamily="50" charset="-128"/>
              </a:rPr>
              <a:t>▶　労働相談の利便性をアップするため、パワハラや解雇等に関する相談窓口とマタハラやセクハラ等に関する相談窓口を一つにします。また、個別の労働紛争を未然に防止する取組（企業指導等）と、解決への取組（調停・あっせん等）を、同一の組織で一体的に進めます。</a:t>
            </a:r>
            <a:endParaRPr lang="ja-JP" altLang="ja-JP" sz="1100" b="0" dirty="0" smtClean="0">
              <a:solidFill>
                <a:prstClr val="black"/>
              </a:solidFill>
              <a:latin typeface="Arial" pitchFamily="34" charset="0"/>
              <a:ea typeface="ＭＳ Ｐゴシック" pitchFamily="50" charset="-128"/>
              <a:cs typeface="ＭＳ Ｐゴシック" pitchFamily="50" charset="-128"/>
            </a:endParaRPr>
          </a:p>
        </p:txBody>
      </p:sp>
      <p:sp>
        <p:nvSpPr>
          <p:cNvPr id="6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－１－</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87636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5038068" y="1340768"/>
            <a:ext cx="4673459" cy="5328592"/>
          </a:xfrm>
          <a:prstGeom prst="roundRect">
            <a:avLst>
              <a:gd name="adj" fmla="val 582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2215303369"/>
              </p:ext>
            </p:extLst>
          </p:nvPr>
        </p:nvGraphicFramePr>
        <p:xfrm>
          <a:off x="5370076" y="1962418"/>
          <a:ext cx="3962222" cy="2160242"/>
        </p:xfrm>
        <a:graphic>
          <a:graphicData uri="http://schemas.openxmlformats.org/drawingml/2006/table">
            <a:tbl>
              <a:tblPr/>
              <a:tblGrid>
                <a:gridCol w="1668304"/>
                <a:gridCol w="1186298"/>
                <a:gridCol w="1107620"/>
              </a:tblGrid>
              <a:tr h="308606">
                <a:tc>
                  <a:txBody>
                    <a:bodyPr/>
                    <a:lstStyle/>
                    <a:p>
                      <a:pPr algn="ctr" fontAlgn="ctr"/>
                      <a:r>
                        <a:rPr lang="ja-JP" altLang="en-US" sz="1100" b="0" i="0" u="none" strike="noStrike" baseline="0" dirty="0" smtClean="0">
                          <a:solidFill>
                            <a:schemeClr val="tx1"/>
                          </a:solidFill>
                          <a:latin typeface="ＭＳ Ｐゴシック"/>
                        </a:rPr>
                        <a:t>対　　　象</a:t>
                      </a:r>
                      <a:endParaRPr lang="ja-JP" altLang="en-US"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baseline="0" dirty="0">
                          <a:solidFill>
                            <a:schemeClr val="tx1"/>
                          </a:solidFill>
                          <a:latin typeface="ＭＳ Ｐゴシック"/>
                        </a:rPr>
                        <a:t>開催回数</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baseline="0" dirty="0">
                          <a:solidFill>
                            <a:schemeClr val="tx1"/>
                          </a:solidFill>
                          <a:latin typeface="ＭＳ Ｐゴシック"/>
                        </a:rPr>
                        <a:t>出席人員</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pitchFamily="50" charset="-128"/>
                          <a:ea typeface="ＭＳ Ｐゴシック" pitchFamily="50" charset="-128"/>
                        </a:rPr>
                        <a:t>　</a:t>
                      </a:r>
                      <a:r>
                        <a:rPr lang="zh-TW" altLang="en-US" sz="1100" b="0" i="0" u="none" strike="noStrike" baseline="0" dirty="0" smtClean="0">
                          <a:solidFill>
                            <a:schemeClr val="tx1"/>
                          </a:solidFill>
                          <a:latin typeface="ＭＳ Ｐゴシック" pitchFamily="50" charset="-128"/>
                          <a:ea typeface="ＭＳ Ｐゴシック" pitchFamily="50" charset="-128"/>
                        </a:rPr>
                        <a:t>派遣元</a:t>
                      </a:r>
                      <a:r>
                        <a:rPr lang="zh-TW" altLang="en-US" sz="1100" b="0" i="0" u="none" strike="noStrike" baseline="0" dirty="0">
                          <a:solidFill>
                            <a:schemeClr val="tx1"/>
                          </a:solidFill>
                          <a:latin typeface="ＭＳ Ｐゴシック" pitchFamily="50" charset="-128"/>
                          <a:ea typeface="ＭＳ Ｐゴシック" pitchFamily="50" charset="-128"/>
                        </a:rPr>
                        <a:t>事業主</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５９　　　　　　　</a:t>
                      </a:r>
                      <a:endParaRPr lang="en-US" altLang="ja-JP" sz="1100" b="0" i="0" u="none" strike="noStrike" baseline="0" dirty="0" smtClean="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２</a:t>
                      </a:r>
                      <a:r>
                        <a:rPr lang="en-US" altLang="ja-JP" sz="1100" b="0" i="0" u="none" strike="noStrike" baseline="0" dirty="0" smtClean="0">
                          <a:solidFill>
                            <a:schemeClr val="tx1"/>
                          </a:solidFill>
                          <a:latin typeface="ＭＳ Ｐゴシック"/>
                        </a:rPr>
                        <a:t>,</a:t>
                      </a:r>
                      <a:r>
                        <a:rPr lang="ja-JP" altLang="en-US" sz="1100" b="0" i="0" u="none" strike="noStrike" baseline="0" dirty="0" smtClean="0">
                          <a:solidFill>
                            <a:schemeClr val="tx1"/>
                          </a:solidFill>
                          <a:latin typeface="ＭＳ Ｐゴシック"/>
                        </a:rPr>
                        <a:t>７８３</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pitchFamily="50" charset="-128"/>
                          <a:ea typeface="ＭＳ Ｐゴシック" pitchFamily="50" charset="-128"/>
                        </a:rPr>
                        <a:t>　</a:t>
                      </a:r>
                      <a:r>
                        <a:rPr lang="zh-TW" altLang="en-US" sz="1100" b="0" i="0" u="none" strike="noStrike" baseline="0" dirty="0" smtClean="0">
                          <a:solidFill>
                            <a:schemeClr val="tx1"/>
                          </a:solidFill>
                          <a:latin typeface="ＭＳ Ｐゴシック" pitchFamily="50" charset="-128"/>
                          <a:ea typeface="ＭＳ Ｐゴシック" pitchFamily="50" charset="-128"/>
                        </a:rPr>
                        <a:t>派遣先</a:t>
                      </a:r>
                      <a:r>
                        <a:rPr lang="zh-TW" altLang="en-US" sz="1100" b="0" i="0" u="none" strike="noStrike" baseline="0" dirty="0">
                          <a:solidFill>
                            <a:schemeClr val="tx1"/>
                          </a:solidFill>
                          <a:latin typeface="ＭＳ Ｐゴシック" pitchFamily="50" charset="-128"/>
                          <a:ea typeface="ＭＳ Ｐゴシック" pitchFamily="50" charset="-128"/>
                        </a:rPr>
                        <a:t>事業主</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９</a:t>
                      </a:r>
                      <a:endParaRPr lang="en-US" altLang="ja-JP" sz="1100" b="0" i="0" u="none" strike="noStrike" baseline="0" dirty="0" smtClean="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５２５</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pitchFamily="50" charset="-128"/>
                          <a:ea typeface="ＭＳ Ｐゴシック" pitchFamily="50" charset="-128"/>
                        </a:rPr>
                        <a:t>　</a:t>
                      </a:r>
                      <a:r>
                        <a:rPr lang="zh-TW" altLang="en-US" sz="1100" b="0" i="0" u="none" strike="noStrike" baseline="0" dirty="0" smtClean="0">
                          <a:solidFill>
                            <a:schemeClr val="tx1"/>
                          </a:solidFill>
                          <a:latin typeface="ＭＳ Ｐゴシック" pitchFamily="50" charset="-128"/>
                          <a:ea typeface="ＭＳ Ｐゴシック" pitchFamily="50" charset="-128"/>
                        </a:rPr>
                        <a:t>職業</a:t>
                      </a:r>
                      <a:r>
                        <a:rPr lang="zh-TW" altLang="en-US" sz="1100" b="0" i="0" u="none" strike="noStrike" baseline="0" dirty="0">
                          <a:solidFill>
                            <a:schemeClr val="tx1"/>
                          </a:solidFill>
                          <a:latin typeface="ＭＳ Ｐゴシック" pitchFamily="50" charset="-128"/>
                          <a:ea typeface="ＭＳ Ｐゴシック" pitchFamily="50" charset="-128"/>
                        </a:rPr>
                        <a:t>紹介事業主</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３９</a:t>
                      </a:r>
                      <a:endParaRPr lang="en-US" altLang="ja-JP" sz="1100" b="0" i="0" u="none" strike="noStrike" baseline="0" dirty="0" smtClean="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１</a:t>
                      </a:r>
                      <a:r>
                        <a:rPr lang="en-US" altLang="ja-JP" sz="1100" b="0" i="0" u="none" strike="noStrike" baseline="0" dirty="0" smtClean="0">
                          <a:solidFill>
                            <a:schemeClr val="tx1"/>
                          </a:solidFill>
                          <a:latin typeface="ＭＳ Ｐゴシック"/>
                        </a:rPr>
                        <a:t>,</a:t>
                      </a:r>
                      <a:r>
                        <a:rPr lang="ja-JP" altLang="en-US" sz="1100" b="0" i="0" u="none" strike="noStrike" baseline="0" dirty="0" smtClean="0">
                          <a:solidFill>
                            <a:schemeClr val="tx1"/>
                          </a:solidFill>
                          <a:latin typeface="ＭＳ Ｐゴシック"/>
                        </a:rPr>
                        <a:t>６７４</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a:rPr>
                        <a:t>　労働者</a:t>
                      </a:r>
                      <a:endParaRPr lang="ja-JP" altLang="en-US"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８</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１９２</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a:rPr>
                        <a:t>　その他</a:t>
                      </a:r>
                      <a:r>
                        <a:rPr lang="ja-JP" altLang="en-US" sz="1100" b="0" i="0" u="none" strike="noStrike" baseline="0" dirty="0">
                          <a:solidFill>
                            <a:schemeClr val="tx1"/>
                          </a:solidFill>
                          <a:latin typeface="ＭＳ Ｐゴシック"/>
                        </a:rPr>
                        <a:t>（関係団体等）</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１３</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２</a:t>
                      </a:r>
                      <a:r>
                        <a:rPr lang="en-US" altLang="ja-JP" sz="1100" b="0" i="0" u="none" strike="noStrike" baseline="0" dirty="0" smtClean="0">
                          <a:solidFill>
                            <a:schemeClr val="tx1"/>
                          </a:solidFill>
                          <a:latin typeface="ＭＳ Ｐゴシック"/>
                        </a:rPr>
                        <a:t>,</a:t>
                      </a:r>
                      <a:r>
                        <a:rPr lang="ja-JP" altLang="en-US" sz="1100" b="0" i="0" u="none" strike="noStrike" baseline="0" dirty="0" smtClean="0">
                          <a:solidFill>
                            <a:schemeClr val="tx1"/>
                          </a:solidFill>
                          <a:latin typeface="ＭＳ Ｐゴシック"/>
                        </a:rPr>
                        <a:t>４４５</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06">
                <a:tc>
                  <a:txBody>
                    <a:bodyPr/>
                    <a:lstStyle/>
                    <a:p>
                      <a:pPr algn="l" fontAlgn="ctr"/>
                      <a:r>
                        <a:rPr lang="ja-JP" altLang="en-US" sz="1100" b="0" i="0" u="none" strike="noStrike" baseline="0" dirty="0" smtClean="0">
                          <a:solidFill>
                            <a:schemeClr val="tx1"/>
                          </a:solidFill>
                          <a:latin typeface="ＭＳ Ｐゴシック"/>
                        </a:rPr>
                        <a:t>　　　　　　　計</a:t>
                      </a:r>
                      <a:endParaRPr lang="ja-JP" altLang="en-US"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１２８</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baseline="0" dirty="0" smtClean="0">
                          <a:solidFill>
                            <a:schemeClr val="tx1"/>
                          </a:solidFill>
                          <a:latin typeface="ＭＳ Ｐゴシック"/>
                        </a:rPr>
                        <a:t>７</a:t>
                      </a:r>
                      <a:r>
                        <a:rPr lang="en-US" altLang="ja-JP" sz="1100" b="0" i="0" u="none" strike="noStrike" baseline="0" dirty="0" smtClean="0">
                          <a:solidFill>
                            <a:schemeClr val="tx1"/>
                          </a:solidFill>
                          <a:latin typeface="ＭＳ Ｐゴシック"/>
                        </a:rPr>
                        <a:t>,</a:t>
                      </a:r>
                      <a:r>
                        <a:rPr lang="ja-JP" altLang="en-US" sz="1100" b="0" i="0" u="none" strike="noStrike" baseline="0" dirty="0" smtClean="0">
                          <a:solidFill>
                            <a:schemeClr val="tx1"/>
                          </a:solidFill>
                          <a:latin typeface="ＭＳ Ｐゴシック"/>
                        </a:rPr>
                        <a:t>６１９</a:t>
                      </a:r>
                      <a:endParaRPr lang="en-US" altLang="ja-JP" sz="1100" b="0" i="0" u="none" strike="noStrike" baseline="0" dirty="0">
                        <a:solidFill>
                          <a:schemeClr val="tx1"/>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93037" y="486917"/>
            <a:ext cx="9624415" cy="504056"/>
          </a:xfrm>
          <a:prstGeom prst="rect">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800" b="0" dirty="0" smtClean="0">
                <a:solidFill>
                  <a:prstClr val="black"/>
                </a:solidFill>
                <a:latin typeface="ＤＨＰ特太ゴシック体" panose="020B0500000000000000" pitchFamily="50" charset="-128"/>
                <a:ea typeface="ＤＨＰ特太ゴシック体" panose="020B0500000000000000" pitchFamily="50" charset="-128"/>
              </a:rPr>
              <a:t>労働者派遣事業、職業紹介事業の指導監督等について</a:t>
            </a:r>
            <a:endParaRPr lang="en-US" altLang="ja-JP" sz="1800" b="0" dirty="0" smtClean="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20" name="大かっこ 19"/>
          <p:cNvSpPr/>
          <p:nvPr/>
        </p:nvSpPr>
        <p:spPr>
          <a:xfrm>
            <a:off x="5385048" y="1196752"/>
            <a:ext cx="3960440"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r>
              <a:rPr lang="ja-JP" altLang="en-US" sz="1400" dirty="0" smtClean="0">
                <a:solidFill>
                  <a:prstClr val="black"/>
                </a:solidFill>
              </a:rPr>
              <a:t>２　法制度の周知、的確・厳正な指導監督の実施</a:t>
            </a:r>
            <a:endParaRPr lang="en-US" altLang="ja-JP" sz="1400" dirty="0" smtClean="0">
              <a:solidFill>
                <a:prstClr val="black"/>
              </a:solidFill>
            </a:endParaRPr>
          </a:p>
        </p:txBody>
      </p:sp>
      <p:sp>
        <p:nvSpPr>
          <p:cNvPr id="23" name="正方形/長方形 22"/>
          <p:cNvSpPr/>
          <p:nvPr/>
        </p:nvSpPr>
        <p:spPr>
          <a:xfrm>
            <a:off x="4674950" y="6597352"/>
            <a:ext cx="503657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lang="ja-JP" altLang="en-US" sz="1000" b="0" dirty="0">
              <a:solidFill>
                <a:prstClr val="black"/>
              </a:solidFill>
            </a:endParaRPr>
          </a:p>
        </p:txBody>
      </p:sp>
      <p:sp>
        <p:nvSpPr>
          <p:cNvPr id="24" name="正方形/長方形 23"/>
          <p:cNvSpPr/>
          <p:nvPr/>
        </p:nvSpPr>
        <p:spPr>
          <a:xfrm>
            <a:off x="3276601" y="6093296"/>
            <a:ext cx="12593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b="0" dirty="0" smtClean="0">
                <a:solidFill>
                  <a:prstClr val="black"/>
                </a:solidFill>
              </a:rPr>
              <a:t>（</a:t>
            </a:r>
            <a:r>
              <a:rPr lang="en-US" altLang="ja-JP" sz="1100" b="0" dirty="0" smtClean="0">
                <a:solidFill>
                  <a:prstClr val="black"/>
                </a:solidFill>
              </a:rPr>
              <a:t>28</a:t>
            </a:r>
            <a:r>
              <a:rPr lang="ja-JP" altLang="en-US" sz="1100" b="0" dirty="0" smtClean="0">
                <a:solidFill>
                  <a:prstClr val="black"/>
                </a:solidFill>
              </a:rPr>
              <a:t>年</a:t>
            </a:r>
            <a:r>
              <a:rPr lang="en-US" altLang="ja-JP" sz="1100" b="0" dirty="0" smtClean="0">
                <a:solidFill>
                  <a:prstClr val="black"/>
                </a:solidFill>
              </a:rPr>
              <a:t>1</a:t>
            </a:r>
            <a:r>
              <a:rPr lang="ja-JP" altLang="en-US" sz="1100" b="0" dirty="0" smtClean="0">
                <a:solidFill>
                  <a:prstClr val="black"/>
                </a:solidFill>
              </a:rPr>
              <a:t>月速報値）</a:t>
            </a:r>
            <a:endParaRPr lang="ja-JP" altLang="en-US" sz="1100" b="0" dirty="0">
              <a:solidFill>
                <a:prstClr val="black"/>
              </a:solidFill>
            </a:endParaRPr>
          </a:p>
        </p:txBody>
      </p:sp>
      <p:sp>
        <p:nvSpPr>
          <p:cNvPr id="25" name="角丸四角形 24"/>
          <p:cNvSpPr/>
          <p:nvPr/>
        </p:nvSpPr>
        <p:spPr>
          <a:xfrm>
            <a:off x="156626" y="1340768"/>
            <a:ext cx="4657349" cy="5328592"/>
          </a:xfrm>
          <a:prstGeom prst="roundRect">
            <a:avLst>
              <a:gd name="adj" fmla="val 582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19" name="大かっこ 18"/>
          <p:cNvSpPr/>
          <p:nvPr/>
        </p:nvSpPr>
        <p:spPr>
          <a:xfrm>
            <a:off x="990778" y="1196752"/>
            <a:ext cx="2886320"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r>
              <a:rPr lang="ja-JP" altLang="en-US" sz="1400" dirty="0" smtClean="0">
                <a:solidFill>
                  <a:prstClr val="black"/>
                </a:solidFill>
              </a:rPr>
              <a:t>１　許可・届出の状況（東京局管内）</a:t>
            </a:r>
            <a:endParaRPr lang="ja-JP" altLang="en-US" sz="1400" dirty="0">
              <a:solidFill>
                <a:prstClr val="black"/>
              </a:solidFill>
            </a:endParaRPr>
          </a:p>
        </p:txBody>
      </p:sp>
      <p:sp>
        <p:nvSpPr>
          <p:cNvPr id="13" name="テキスト ボックス 12"/>
          <p:cNvSpPr txBox="1"/>
          <p:nvPr/>
        </p:nvSpPr>
        <p:spPr>
          <a:xfrm>
            <a:off x="5124221" y="1672772"/>
            <a:ext cx="1737817" cy="261610"/>
          </a:xfrm>
          <a:prstGeom prst="rect">
            <a:avLst/>
          </a:prstGeom>
          <a:noFill/>
        </p:spPr>
        <p:txBody>
          <a:bodyPr wrap="square" rtlCol="0">
            <a:spAutoFit/>
          </a:bodyPr>
          <a:lstStyle/>
          <a:p>
            <a:pPr algn="l" fontAlgn="auto">
              <a:spcBef>
                <a:spcPts val="0"/>
              </a:spcBef>
              <a:spcAft>
                <a:spcPts val="0"/>
              </a:spcAft>
            </a:pPr>
            <a:r>
              <a:rPr lang="en-US" altLang="ja-JP" sz="1100" b="0" dirty="0" smtClean="0">
                <a:solidFill>
                  <a:prstClr val="black"/>
                </a:solidFill>
                <a:latin typeface="Calibri"/>
                <a:ea typeface="ＭＳ Ｐゴシック"/>
              </a:rPr>
              <a:t>【</a:t>
            </a:r>
            <a:r>
              <a:rPr lang="ja-JP" altLang="en-US" sz="1100" b="0" dirty="0" smtClean="0">
                <a:solidFill>
                  <a:prstClr val="black"/>
                </a:solidFill>
                <a:latin typeface="Calibri"/>
                <a:ea typeface="ＭＳ Ｐゴシック"/>
              </a:rPr>
              <a:t>集団指導</a:t>
            </a:r>
            <a:r>
              <a:rPr lang="en-US" altLang="ja-JP" sz="1100" b="0" dirty="0" smtClean="0">
                <a:solidFill>
                  <a:prstClr val="black"/>
                </a:solidFill>
                <a:latin typeface="Calibri"/>
                <a:ea typeface="ＭＳ Ｐゴシック"/>
              </a:rPr>
              <a:t>】</a:t>
            </a:r>
          </a:p>
        </p:txBody>
      </p:sp>
      <p:sp>
        <p:nvSpPr>
          <p:cNvPr id="15" name="テキスト ボックス 14"/>
          <p:cNvSpPr txBox="1"/>
          <p:nvPr/>
        </p:nvSpPr>
        <p:spPr>
          <a:xfrm>
            <a:off x="5124221" y="4553574"/>
            <a:ext cx="1737817" cy="261610"/>
          </a:xfrm>
          <a:prstGeom prst="rect">
            <a:avLst/>
          </a:prstGeom>
          <a:noFill/>
        </p:spPr>
        <p:txBody>
          <a:bodyPr wrap="square" rtlCol="0">
            <a:spAutoFit/>
          </a:bodyPr>
          <a:lstStyle/>
          <a:p>
            <a:pPr algn="l" fontAlgn="auto">
              <a:spcBef>
                <a:spcPts val="0"/>
              </a:spcBef>
              <a:spcAft>
                <a:spcPts val="0"/>
              </a:spcAft>
            </a:pPr>
            <a:r>
              <a:rPr lang="en-US" altLang="ja-JP" sz="1100" b="0" dirty="0" smtClean="0">
                <a:solidFill>
                  <a:prstClr val="black"/>
                </a:solidFill>
                <a:latin typeface="Calibri"/>
                <a:ea typeface="ＭＳ Ｐゴシック"/>
              </a:rPr>
              <a:t>【</a:t>
            </a:r>
            <a:r>
              <a:rPr lang="ja-JP" altLang="en-US" sz="1100" b="0" dirty="0" smtClean="0">
                <a:solidFill>
                  <a:prstClr val="black"/>
                </a:solidFill>
                <a:latin typeface="Calibri"/>
                <a:ea typeface="ＭＳ Ｐゴシック"/>
              </a:rPr>
              <a:t>個別指導監督</a:t>
            </a:r>
            <a:r>
              <a:rPr lang="en-US" altLang="ja-JP" sz="1100" b="0" dirty="0" smtClean="0">
                <a:solidFill>
                  <a:prstClr val="black"/>
                </a:solidFill>
                <a:latin typeface="Calibri"/>
                <a:ea typeface="ＭＳ Ｐゴシック"/>
              </a:rPr>
              <a:t>】</a:t>
            </a:r>
          </a:p>
        </p:txBody>
      </p:sp>
      <p:graphicFrame>
        <p:nvGraphicFramePr>
          <p:cNvPr id="17" name="表 16"/>
          <p:cNvGraphicFramePr>
            <a:graphicFrameLocks noGrp="1"/>
          </p:cNvGraphicFramePr>
          <p:nvPr>
            <p:extLst>
              <p:ext uri="{D42A27DB-BD31-4B8C-83A1-F6EECF244321}">
                <p14:modId xmlns:p14="http://schemas.microsoft.com/office/powerpoint/2010/main" val="1493835905"/>
              </p:ext>
            </p:extLst>
          </p:nvPr>
        </p:nvGraphicFramePr>
        <p:xfrm>
          <a:off x="5348224" y="4868108"/>
          <a:ext cx="4034087" cy="1527675"/>
        </p:xfrm>
        <a:graphic>
          <a:graphicData uri="http://schemas.openxmlformats.org/drawingml/2006/table">
            <a:tbl>
              <a:tblPr/>
              <a:tblGrid>
                <a:gridCol w="1023475"/>
                <a:gridCol w="943501"/>
                <a:gridCol w="546062"/>
                <a:gridCol w="901738"/>
                <a:gridCol w="619311"/>
              </a:tblGrid>
              <a:tr h="284368">
                <a:tc>
                  <a:txBody>
                    <a:bodyPr/>
                    <a:lstStyle/>
                    <a:p>
                      <a:pPr algn="l" fontAlgn="ctr"/>
                      <a:r>
                        <a:rPr lang="ja-JP" altLang="en-US" sz="1100" b="0" i="0" u="none" strike="noStrike" dirty="0">
                          <a:solidFill>
                            <a:srgbClr val="000000"/>
                          </a:solidFill>
                          <a:latin typeface="ＭＳ Ｐゴシック"/>
                        </a:rPr>
                        <a:t>　</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zh-TW" altLang="en-US" sz="1100" b="0" i="0" u="none" strike="noStrike" dirty="0">
                          <a:solidFill>
                            <a:srgbClr val="000000"/>
                          </a:solidFill>
                          <a:latin typeface="ＭＳ Ｐゴシック" pitchFamily="50" charset="-128"/>
                          <a:ea typeface="ＭＳ Ｐゴシック" pitchFamily="50" charset="-128"/>
                        </a:rPr>
                        <a:t>労働者派遣事業</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TW" altLang="en-US" sz="1100" b="0" i="0" u="none" strike="noStrike" dirty="0">
                          <a:solidFill>
                            <a:srgbClr val="000000"/>
                          </a:solidFill>
                          <a:latin typeface="ＭＳ Ｐゴシック" pitchFamily="50" charset="-128"/>
                          <a:ea typeface="ＭＳ Ｐゴシック" pitchFamily="50" charset="-128"/>
                        </a:rPr>
                        <a:t>職業紹介事業</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674571">
                <a:tc>
                  <a:txBody>
                    <a:bodyPr/>
                    <a:lstStyle/>
                    <a:p>
                      <a:pPr algn="l" fontAlgn="ctr"/>
                      <a:r>
                        <a:rPr lang="ja-JP" altLang="en-US" sz="1100" b="0" i="0" u="none" strike="noStrike" dirty="0">
                          <a:solidFill>
                            <a:srgbClr val="000000"/>
                          </a:solidFill>
                          <a:latin typeface="ＭＳ Ｐゴシック"/>
                        </a:rPr>
                        <a:t>　</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latin typeface="ＭＳ Ｐゴシック" pitchFamily="50" charset="-128"/>
                          <a:ea typeface="ＭＳ Ｐゴシック" pitchFamily="50" charset="-128"/>
                        </a:rPr>
                        <a:t>27</a:t>
                      </a:r>
                      <a:r>
                        <a:rPr lang="ja-JP" altLang="en-US" sz="1100" b="0" i="0" u="none" strike="noStrike" dirty="0" smtClean="0">
                          <a:solidFill>
                            <a:srgbClr val="000000"/>
                          </a:solidFill>
                          <a:latin typeface="ＭＳ Ｐゴシック" pitchFamily="50" charset="-128"/>
                          <a:ea typeface="ＭＳ Ｐゴシック" pitchFamily="50" charset="-128"/>
                        </a:rPr>
                        <a:t>年</a:t>
                      </a:r>
                      <a:r>
                        <a:rPr lang="en-US" altLang="ja-JP" sz="1100" b="0" i="0" u="none" strike="noStrike" dirty="0" smtClean="0">
                          <a:solidFill>
                            <a:srgbClr val="000000"/>
                          </a:solidFill>
                          <a:latin typeface="ＭＳ Ｐゴシック" pitchFamily="50" charset="-128"/>
                          <a:ea typeface="ＭＳ Ｐゴシック" pitchFamily="50" charset="-128"/>
                        </a:rPr>
                        <a:t>4</a:t>
                      </a:r>
                      <a:r>
                        <a:rPr lang="ja-JP" altLang="en-US" sz="1100" b="0" i="0" u="none" strike="noStrike" dirty="0" smtClean="0">
                          <a:solidFill>
                            <a:srgbClr val="000000"/>
                          </a:solidFill>
                          <a:latin typeface="ＭＳ Ｐゴシック" pitchFamily="50" charset="-128"/>
                          <a:ea typeface="ＭＳ Ｐゴシック" pitchFamily="50" charset="-128"/>
                        </a:rPr>
                        <a:t>月</a:t>
                      </a:r>
                      <a:r>
                        <a:rPr lang="ja-JP" altLang="en-US" sz="1100" b="0" i="0" u="none" strike="noStrike" baseline="0" dirty="0" smtClean="0">
                          <a:solidFill>
                            <a:srgbClr val="000000"/>
                          </a:solidFill>
                          <a:latin typeface="ＭＳ Ｐゴシック" pitchFamily="50" charset="-128"/>
                          <a:ea typeface="ＭＳ Ｐゴシック" pitchFamily="50" charset="-128"/>
                        </a:rPr>
                        <a:t> </a:t>
                      </a:r>
                      <a:r>
                        <a:rPr lang="ja-JP" altLang="en-US" sz="1100" b="0" i="0" u="none" strike="noStrike" dirty="0" smtClean="0">
                          <a:solidFill>
                            <a:srgbClr val="000000"/>
                          </a:solidFill>
                          <a:latin typeface="ＭＳ Ｐゴシック" pitchFamily="50" charset="-128"/>
                          <a:ea typeface="ＭＳ Ｐゴシック" pitchFamily="50" charset="-128"/>
                        </a:rPr>
                        <a:t>～  </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　</a:t>
                      </a:r>
                      <a:r>
                        <a:rPr lang="en-US" altLang="ja-JP" sz="1100" b="0" i="0" u="none" strike="noStrike" dirty="0" smtClean="0">
                          <a:solidFill>
                            <a:srgbClr val="000000"/>
                          </a:solidFill>
                          <a:latin typeface="ＭＳ Ｐゴシック" pitchFamily="50" charset="-128"/>
                          <a:ea typeface="ＭＳ Ｐゴシック" pitchFamily="50" charset="-128"/>
                        </a:rPr>
                        <a:t>28</a:t>
                      </a:r>
                      <a:r>
                        <a:rPr lang="ja-JP" altLang="en-US" sz="1100" b="0" i="0" u="none" strike="noStrike" dirty="0" smtClean="0">
                          <a:solidFill>
                            <a:srgbClr val="000000"/>
                          </a:solidFill>
                          <a:latin typeface="ＭＳ Ｐゴシック" pitchFamily="50" charset="-128"/>
                          <a:ea typeface="ＭＳ Ｐゴシック" pitchFamily="50" charset="-128"/>
                        </a:rPr>
                        <a:t>年</a:t>
                      </a:r>
                      <a:r>
                        <a:rPr lang="en-US" altLang="ja-JP" sz="1100" b="0" i="0" u="none" strike="noStrike" dirty="0" smtClean="0">
                          <a:solidFill>
                            <a:srgbClr val="000000"/>
                          </a:solidFill>
                          <a:latin typeface="ＭＳ Ｐゴシック" pitchFamily="50" charset="-128"/>
                          <a:ea typeface="ＭＳ Ｐゴシック" pitchFamily="50" charset="-128"/>
                        </a:rPr>
                        <a:t>1</a:t>
                      </a:r>
                      <a:r>
                        <a:rPr lang="ja-JP" altLang="en-US" sz="1100" b="0" i="0" u="none" strike="noStrike" dirty="0" smtClean="0">
                          <a:solidFill>
                            <a:srgbClr val="000000"/>
                          </a:solidFill>
                          <a:latin typeface="ＭＳ Ｐゴシック" pitchFamily="50" charset="-128"/>
                          <a:ea typeface="ＭＳ Ｐゴシック" pitchFamily="50" charset="-128"/>
                        </a:rPr>
                        <a:t>月実績</a:t>
                      </a:r>
                      <a:endParaRPr lang="ja-JP" altLang="en-US" sz="1100" b="0" i="0" u="none" strike="noStrike" dirty="0">
                        <a:solidFill>
                          <a:srgbClr val="000000"/>
                        </a:solidFill>
                        <a:latin typeface="ＭＳ Ｐゴシック" pitchFamily="50" charset="-128"/>
                        <a:ea typeface="ＭＳ Ｐゴシック" pitchFamily="50" charset="-128"/>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対前年</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同期比</a:t>
                      </a:r>
                      <a:endParaRPr lang="ja-JP" altLang="en-US" sz="1100" b="0" i="0" u="none" strike="noStrike" dirty="0">
                        <a:solidFill>
                          <a:srgbClr val="000000"/>
                        </a:solidFill>
                        <a:latin typeface="ＭＳ Ｐゴシック" pitchFamily="50" charset="-128"/>
                        <a:ea typeface="ＭＳ Ｐゴシック" pitchFamily="50" charset="-128"/>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27</a:t>
                      </a:r>
                      <a:r>
                        <a:rPr kumimoji="1" lang="ja-JP" altLang="en-US"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4</a:t>
                      </a:r>
                      <a:r>
                        <a:rPr kumimoji="1" lang="ja-JP" altLang="en-US"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月 ～  </a:t>
                      </a:r>
                      <a:endParaRPr kumimoji="1" lang="en-US" altLang="ja-JP"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　</a:t>
                      </a:r>
                      <a:r>
                        <a:rPr kumimoji="1" lang="en-US" altLang="ja-JP"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28</a:t>
                      </a:r>
                      <a:r>
                        <a:rPr kumimoji="1" lang="ja-JP" altLang="en-US"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1</a:t>
                      </a:r>
                      <a:r>
                        <a:rPr kumimoji="1" lang="ja-JP" altLang="en-US" sz="11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月実績</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対前年</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同期比</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368">
                <a:tc>
                  <a:txBody>
                    <a:bodyPr/>
                    <a:lstStyle/>
                    <a:p>
                      <a:pPr algn="l" fontAlgn="ctr"/>
                      <a:r>
                        <a:rPr lang="ja-JP" altLang="en-US" sz="1100" b="0" i="0" u="none" strike="noStrike" dirty="0" smtClean="0">
                          <a:solidFill>
                            <a:srgbClr val="000000"/>
                          </a:solidFill>
                          <a:latin typeface="ＭＳ Ｐゴシック"/>
                        </a:rPr>
                        <a:t>　実施</a:t>
                      </a:r>
                      <a:r>
                        <a:rPr lang="ja-JP" altLang="en-US" sz="1100" b="0" i="0" u="none" strike="noStrike" dirty="0">
                          <a:solidFill>
                            <a:srgbClr val="000000"/>
                          </a:solidFill>
                          <a:latin typeface="ＭＳ Ｐゴシック"/>
                        </a:rPr>
                        <a:t>事業所数</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１</a:t>
                      </a:r>
                      <a:r>
                        <a:rPr lang="en-US" altLang="ja-JP" sz="1100" b="0" i="0" u="none" strike="noStrike" dirty="0" smtClean="0">
                          <a:solidFill>
                            <a:srgbClr val="000000"/>
                          </a:solidFill>
                          <a:latin typeface="ＭＳ Ｐゴシック"/>
                        </a:rPr>
                        <a:t>,</a:t>
                      </a:r>
                      <a:r>
                        <a:rPr lang="ja-JP" altLang="en-US" sz="1100" b="0" i="0" u="none" strike="noStrike" dirty="0" smtClean="0">
                          <a:solidFill>
                            <a:srgbClr val="000000"/>
                          </a:solidFill>
                          <a:latin typeface="ＭＳ Ｐゴシック"/>
                        </a:rPr>
                        <a:t>４４５</a:t>
                      </a:r>
                      <a:endParaRPr lang="en-US" altLang="ja-JP" sz="1100" b="0" i="0" u="none" strike="noStrike" dirty="0" smtClean="0">
                        <a:solidFill>
                          <a:srgbClr val="000000"/>
                        </a:solidFill>
                        <a:latin typeface="ＭＳ Ｐゴシック"/>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10.4%</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５２１</a:t>
                      </a:r>
                      <a:endParaRPr lang="en-US" altLang="ja-JP" sz="1100" b="0" i="0" u="none" strike="noStrike" dirty="0">
                        <a:solidFill>
                          <a:srgbClr val="000000"/>
                        </a:solidFill>
                        <a:latin typeface="ＭＳ Ｐゴシック"/>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3.5%</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368">
                <a:tc>
                  <a:txBody>
                    <a:bodyPr/>
                    <a:lstStyle/>
                    <a:p>
                      <a:pPr algn="l" fontAlgn="ctr"/>
                      <a:r>
                        <a:rPr lang="ja-JP" altLang="en-US" sz="1100" b="0" i="0" u="none" strike="noStrike" dirty="0" smtClean="0">
                          <a:solidFill>
                            <a:srgbClr val="000000"/>
                          </a:solidFill>
                          <a:latin typeface="ＭＳ Ｐゴシック"/>
                        </a:rPr>
                        <a:t>　是正</a:t>
                      </a:r>
                      <a:r>
                        <a:rPr lang="ja-JP" altLang="en-US" sz="1100" b="0" i="0" u="none" strike="noStrike" dirty="0">
                          <a:solidFill>
                            <a:srgbClr val="000000"/>
                          </a:solidFill>
                          <a:latin typeface="ＭＳ Ｐゴシック"/>
                        </a:rPr>
                        <a:t>指導率</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73.8%</a:t>
                      </a:r>
                      <a:endParaRPr lang="en-US" altLang="ja-JP" sz="1100" b="0" i="0" u="none" strike="noStrike" dirty="0">
                        <a:solidFill>
                          <a:srgbClr val="000000"/>
                        </a:solidFill>
                        <a:latin typeface="ＭＳ Ｐゴシック"/>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2.8P</a:t>
                      </a:r>
                      <a:endParaRPr 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15.2%</a:t>
                      </a:r>
                      <a:endParaRPr lang="en-US" altLang="ja-JP" sz="1100" b="0" i="0" u="none" strike="noStrike" dirty="0">
                        <a:solidFill>
                          <a:srgbClr val="000000"/>
                        </a:solidFill>
                        <a:latin typeface="ＭＳ Ｐゴシック"/>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11.5P</a:t>
                      </a:r>
                      <a:endParaRPr 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正方形/長方形 17"/>
          <p:cNvSpPr/>
          <p:nvPr/>
        </p:nvSpPr>
        <p:spPr>
          <a:xfrm>
            <a:off x="5877397" y="1692654"/>
            <a:ext cx="2106234" cy="221847"/>
          </a:xfrm>
          <a:prstGeom prst="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ja-JP" altLang="en-US" sz="1000" b="0" dirty="0" smtClean="0">
                <a:solidFill>
                  <a:prstClr val="black"/>
                </a:solidFill>
              </a:rPr>
              <a:t>（平成２７年</a:t>
            </a:r>
            <a:r>
              <a:rPr lang="ja-JP" altLang="en-US" sz="1000" b="0" dirty="0">
                <a:solidFill>
                  <a:prstClr val="black"/>
                </a:solidFill>
              </a:rPr>
              <a:t>４</a:t>
            </a:r>
            <a:r>
              <a:rPr lang="ja-JP" altLang="en-US" sz="1000" b="0" dirty="0" smtClean="0">
                <a:solidFill>
                  <a:prstClr val="black"/>
                </a:solidFill>
              </a:rPr>
              <a:t>月～２８年</a:t>
            </a:r>
            <a:r>
              <a:rPr lang="ja-JP" altLang="en-US" sz="1000" b="0" dirty="0">
                <a:solidFill>
                  <a:prstClr val="black"/>
                </a:solidFill>
              </a:rPr>
              <a:t>１</a:t>
            </a:r>
            <a:r>
              <a:rPr lang="ja-JP" altLang="en-US" sz="1000" b="0" dirty="0" smtClean="0">
                <a:solidFill>
                  <a:prstClr val="black"/>
                </a:solidFill>
              </a:rPr>
              <a:t>月実績）</a:t>
            </a:r>
            <a:endParaRPr lang="ja-JP" altLang="en-US" sz="1000" b="0" dirty="0">
              <a:solidFill>
                <a:prstClr val="black"/>
              </a:solidFill>
            </a:endParaRPr>
          </a:p>
        </p:txBody>
      </p:sp>
      <p:sp>
        <p:nvSpPr>
          <p:cNvPr id="3" name="テキスト ボックス 2"/>
          <p:cNvSpPr txBox="1"/>
          <p:nvPr/>
        </p:nvSpPr>
        <p:spPr>
          <a:xfrm>
            <a:off x="5231051" y="4191000"/>
            <a:ext cx="4379298" cy="253916"/>
          </a:xfrm>
          <a:prstGeom prst="rect">
            <a:avLst/>
          </a:prstGeom>
          <a:noFill/>
        </p:spPr>
        <p:txBody>
          <a:bodyPr wrap="square" rtlCol="0">
            <a:spAutoFit/>
          </a:bodyPr>
          <a:lstStyle/>
          <a:p>
            <a:pPr algn="l" fontAlgn="auto">
              <a:spcBef>
                <a:spcPts val="0"/>
              </a:spcBef>
              <a:spcAft>
                <a:spcPts val="0"/>
              </a:spcAft>
            </a:pPr>
            <a:r>
              <a:rPr lang="ja-JP" altLang="en-US" sz="1050" b="0" dirty="0" smtClean="0">
                <a:solidFill>
                  <a:prstClr val="black"/>
                </a:solidFill>
                <a:latin typeface="Calibri"/>
                <a:ea typeface="ＭＳ Ｐゴシック"/>
              </a:rPr>
              <a:t>　</a:t>
            </a:r>
            <a:r>
              <a:rPr lang="en-US" altLang="ja-JP" sz="1050" b="0" dirty="0" smtClean="0">
                <a:solidFill>
                  <a:prstClr val="black"/>
                </a:solidFill>
                <a:latin typeface="Calibri"/>
                <a:ea typeface="ＭＳ Ｐゴシック"/>
              </a:rPr>
              <a:t>※</a:t>
            </a:r>
            <a:r>
              <a:rPr lang="ja-JP" altLang="en-US" sz="1050" b="0" dirty="0" smtClean="0">
                <a:solidFill>
                  <a:prstClr val="black"/>
                </a:solidFill>
                <a:latin typeface="Calibri"/>
                <a:ea typeface="ＭＳ Ｐゴシック"/>
              </a:rPr>
              <a:t>改正労働者派遣法説明会（</a:t>
            </a:r>
            <a:r>
              <a:rPr lang="en-US" altLang="ja-JP" sz="1050" b="0" dirty="0" smtClean="0">
                <a:solidFill>
                  <a:prstClr val="black"/>
                </a:solidFill>
                <a:latin typeface="Calibri"/>
                <a:ea typeface="ＭＳ Ｐゴシック"/>
              </a:rPr>
              <a:t>27</a:t>
            </a:r>
            <a:r>
              <a:rPr lang="ja-JP" altLang="en-US" sz="1050" b="0" dirty="0" smtClean="0">
                <a:solidFill>
                  <a:prstClr val="black"/>
                </a:solidFill>
                <a:latin typeface="Calibri"/>
                <a:ea typeface="ＭＳ Ｐゴシック"/>
              </a:rPr>
              <a:t>年</a:t>
            </a:r>
            <a:r>
              <a:rPr lang="en-US" altLang="ja-JP" sz="1050" b="0" dirty="0" smtClean="0">
                <a:solidFill>
                  <a:prstClr val="black"/>
                </a:solidFill>
                <a:latin typeface="Calibri"/>
                <a:ea typeface="ＭＳ Ｐゴシック"/>
              </a:rPr>
              <a:t>10</a:t>
            </a:r>
            <a:r>
              <a:rPr lang="ja-JP" altLang="en-US" sz="1050" b="0" dirty="0" smtClean="0">
                <a:solidFill>
                  <a:prstClr val="black"/>
                </a:solidFill>
                <a:latin typeface="Calibri"/>
                <a:ea typeface="ＭＳ Ｐゴシック"/>
              </a:rPr>
              <a:t>～</a:t>
            </a:r>
            <a:r>
              <a:rPr lang="en-US" altLang="ja-JP" sz="1050" b="0" dirty="0" smtClean="0">
                <a:solidFill>
                  <a:prstClr val="black"/>
                </a:solidFill>
                <a:latin typeface="Calibri"/>
                <a:ea typeface="ＭＳ Ｐゴシック"/>
              </a:rPr>
              <a:t>11</a:t>
            </a:r>
            <a:r>
              <a:rPr lang="ja-JP" altLang="en-US" sz="1050" b="0" dirty="0" smtClean="0">
                <a:solidFill>
                  <a:prstClr val="black"/>
                </a:solidFill>
                <a:latin typeface="Calibri"/>
                <a:ea typeface="ＭＳ Ｐゴシック"/>
              </a:rPr>
              <a:t>月、</a:t>
            </a:r>
            <a:r>
              <a:rPr lang="en-US" altLang="ja-JP" sz="1050" b="0" dirty="0" smtClean="0">
                <a:solidFill>
                  <a:prstClr val="black"/>
                </a:solidFill>
                <a:latin typeface="Calibri"/>
                <a:ea typeface="ＭＳ Ｐゴシック"/>
              </a:rPr>
              <a:t>18</a:t>
            </a:r>
            <a:r>
              <a:rPr lang="ja-JP" altLang="en-US" sz="1050" b="0" dirty="0" smtClean="0">
                <a:solidFill>
                  <a:prstClr val="black"/>
                </a:solidFill>
                <a:latin typeface="Calibri"/>
                <a:ea typeface="ＭＳ Ｐゴシック"/>
              </a:rPr>
              <a:t>回開催）</a:t>
            </a:r>
            <a:r>
              <a:rPr lang="en-US" altLang="ja-JP"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１０</a:t>
            </a:r>
            <a:r>
              <a:rPr lang="en-US" altLang="ja-JP" sz="1050" b="0" dirty="0" smtClean="0">
                <a:solidFill>
                  <a:prstClr val="black"/>
                </a:solidFill>
                <a:latin typeface="Calibri"/>
                <a:ea typeface="ＭＳ Ｐゴシック"/>
              </a:rPr>
              <a:t>,</a:t>
            </a:r>
            <a:r>
              <a:rPr lang="ja-JP" altLang="en-US" sz="1050" b="0" dirty="0" smtClean="0">
                <a:solidFill>
                  <a:prstClr val="black"/>
                </a:solidFill>
                <a:latin typeface="Calibri"/>
                <a:ea typeface="ＭＳ Ｐゴシック"/>
              </a:rPr>
              <a:t>９</a:t>
            </a:r>
            <a:r>
              <a:rPr lang="ja-JP" altLang="en-US" sz="1050" b="0" dirty="0">
                <a:solidFill>
                  <a:prstClr val="black"/>
                </a:solidFill>
                <a:latin typeface="Calibri"/>
                <a:ea typeface="ＭＳ Ｐゴシック"/>
              </a:rPr>
              <a:t>００</a:t>
            </a:r>
            <a:r>
              <a:rPr lang="ja-JP" altLang="en-US" sz="1050" b="0" dirty="0" smtClean="0">
                <a:solidFill>
                  <a:prstClr val="black"/>
                </a:solidFill>
                <a:latin typeface="Calibri"/>
                <a:ea typeface="ＭＳ Ｐゴシック"/>
              </a:rPr>
              <a:t>人参加</a:t>
            </a:r>
            <a:endParaRPr lang="ja-JP" altLang="en-US" sz="1050" b="0" dirty="0">
              <a:solidFill>
                <a:prstClr val="black"/>
              </a:solidFill>
              <a:latin typeface="Calibri"/>
              <a:ea typeface="ＭＳ Ｐゴシック"/>
            </a:endParaRPr>
          </a:p>
        </p:txBody>
      </p:sp>
      <p:graphicFrame>
        <p:nvGraphicFramePr>
          <p:cNvPr id="29" name="グラフ 28"/>
          <p:cNvGraphicFramePr>
            <a:graphicFrameLocks/>
          </p:cNvGraphicFramePr>
          <p:nvPr>
            <p:extLst>
              <p:ext uri="{D42A27DB-BD31-4B8C-83A1-F6EECF244321}">
                <p14:modId xmlns:p14="http://schemas.microsoft.com/office/powerpoint/2010/main" val="4078020522"/>
              </p:ext>
            </p:extLst>
          </p:nvPr>
        </p:nvGraphicFramePr>
        <p:xfrm>
          <a:off x="365738" y="1532492"/>
          <a:ext cx="4136400" cy="468042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137"/>
          <p:cNvSpPr txBox="1">
            <a:spLocks noChangeArrowheads="1"/>
          </p:cNvSpPr>
          <p:nvPr/>
        </p:nvSpPr>
        <p:spPr bwMode="auto">
          <a:xfrm>
            <a:off x="7522379" y="0"/>
            <a:ext cx="2282164" cy="274638"/>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需給調整事業の分野</a:t>
            </a:r>
          </a:p>
        </p:txBody>
      </p:sp>
      <p:sp>
        <p:nvSpPr>
          <p:cNvPr id="22" name="Line 138"/>
          <p:cNvSpPr>
            <a:spLocks noChangeShapeType="1"/>
          </p:cNvSpPr>
          <p:nvPr/>
        </p:nvSpPr>
        <p:spPr bwMode="auto">
          <a:xfrm>
            <a:off x="22" y="6350"/>
            <a:ext cx="7604919" cy="0"/>
          </a:xfrm>
          <a:prstGeom prst="line">
            <a:avLst/>
          </a:prstGeom>
          <a:noFill/>
          <a:ln w="15875">
            <a:solidFill>
              <a:srgbClr val="00CCFF"/>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26" name="Line 139"/>
          <p:cNvSpPr>
            <a:spLocks noChangeShapeType="1"/>
          </p:cNvSpPr>
          <p:nvPr/>
        </p:nvSpPr>
        <p:spPr bwMode="auto">
          <a:xfrm>
            <a:off x="22" y="73025"/>
            <a:ext cx="7604919" cy="0"/>
          </a:xfrm>
          <a:prstGeom prst="line">
            <a:avLst/>
          </a:prstGeom>
          <a:noFill/>
          <a:ln w="15875">
            <a:solidFill>
              <a:srgbClr val="00CCFF"/>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27"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28</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88226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87113" y="548681"/>
            <a:ext cx="5108796" cy="6111319"/>
          </a:xfrm>
          <a:prstGeom prst="roundRect">
            <a:avLst>
              <a:gd name="adj" fmla="val 582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8" name="大かっこ 7"/>
          <p:cNvSpPr/>
          <p:nvPr/>
        </p:nvSpPr>
        <p:spPr>
          <a:xfrm>
            <a:off x="859860" y="403078"/>
            <a:ext cx="3301051"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r>
              <a:rPr lang="ja-JP" altLang="en-US" sz="1400" dirty="0" smtClean="0">
                <a:solidFill>
                  <a:prstClr val="black"/>
                </a:solidFill>
              </a:rPr>
              <a:t>３　申告・相談への迅速・適切な対応</a:t>
            </a:r>
            <a:endParaRPr lang="ja-JP" altLang="en-US" sz="1400"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628147951"/>
              </p:ext>
            </p:extLst>
          </p:nvPr>
        </p:nvGraphicFramePr>
        <p:xfrm>
          <a:off x="150060" y="836713"/>
          <a:ext cx="4941967" cy="2160238"/>
        </p:xfrm>
        <a:graphic>
          <a:graphicData uri="http://schemas.openxmlformats.org/drawingml/2006/table">
            <a:tbl>
              <a:tblPr/>
              <a:tblGrid>
                <a:gridCol w="1112541"/>
                <a:gridCol w="534784"/>
                <a:gridCol w="708971"/>
                <a:gridCol w="107183"/>
                <a:gridCol w="1189281"/>
                <a:gridCol w="619519"/>
                <a:gridCol w="669688"/>
              </a:tblGrid>
              <a:tr h="397048">
                <a:tc gridSpan="7">
                  <a:txBody>
                    <a:bodyPr/>
                    <a:lstStyle/>
                    <a:p>
                      <a:pPr marL="228600" indent="-228600" algn="l" fontAlgn="ctr">
                        <a:buAutoNum type="arabicParenBoth"/>
                      </a:pPr>
                      <a:r>
                        <a:rPr lang="ja-JP" altLang="en-US" sz="1100" b="0" i="0" u="none" strike="noStrike" dirty="0" smtClean="0">
                          <a:solidFill>
                            <a:srgbClr val="000000"/>
                          </a:solidFill>
                          <a:latin typeface="ＭＳ Ｐゴシック"/>
                        </a:rPr>
                        <a:t>申告</a:t>
                      </a:r>
                      <a:r>
                        <a:rPr lang="ja-JP" altLang="en-US" sz="1100" b="0" i="0" u="none" strike="noStrike" dirty="0">
                          <a:solidFill>
                            <a:srgbClr val="000000"/>
                          </a:solidFill>
                          <a:latin typeface="ＭＳ Ｐゴシック"/>
                        </a:rPr>
                        <a:t>受理　</a:t>
                      </a:r>
                      <a:r>
                        <a:rPr lang="ja-JP" altLang="en-US" sz="1100" b="0" i="0" u="none" strike="noStrike" dirty="0" smtClean="0">
                          <a:solidFill>
                            <a:srgbClr val="000000"/>
                          </a:solidFill>
                          <a:latin typeface="ＭＳ Ｐゴシック"/>
                        </a:rPr>
                        <a:t>１８件</a:t>
                      </a:r>
                      <a:r>
                        <a:rPr lang="ja-JP" altLang="en-US" sz="1100" b="0" i="0" u="none" strike="noStrike" dirty="0">
                          <a:solidFill>
                            <a:srgbClr val="000000"/>
                          </a:solidFill>
                          <a:latin typeface="ＭＳ Ｐゴシック"/>
                        </a:rPr>
                        <a:t>　</a:t>
                      </a:r>
                      <a:r>
                        <a:rPr lang="ja-JP" altLang="en-US" sz="1100" b="0" i="0" u="none" strike="noStrike" dirty="0" smtClean="0">
                          <a:solidFill>
                            <a:srgbClr val="000000"/>
                          </a:solidFill>
                          <a:latin typeface="ＭＳ Ｐゴシック"/>
                        </a:rPr>
                        <a:t>（平成</a:t>
                      </a:r>
                      <a:r>
                        <a:rPr lang="en-US" altLang="ja-JP" sz="1100" b="0" i="0" u="none" strike="noStrike" dirty="0" smtClean="0">
                          <a:solidFill>
                            <a:srgbClr val="000000"/>
                          </a:solidFill>
                          <a:latin typeface="ＭＳ Ｐゴシック"/>
                        </a:rPr>
                        <a:t>27</a:t>
                      </a:r>
                      <a:r>
                        <a:rPr lang="ja-JP" altLang="en-US" sz="1100" b="0" i="0" u="none" strike="noStrike" dirty="0" smtClean="0">
                          <a:solidFill>
                            <a:srgbClr val="000000"/>
                          </a:solidFill>
                          <a:latin typeface="ＭＳ Ｐゴシック"/>
                        </a:rPr>
                        <a:t>年</a:t>
                      </a:r>
                      <a:r>
                        <a:rPr lang="en-US" altLang="ja-JP" sz="1100" b="0" i="0" u="none" strike="noStrike" dirty="0" smtClean="0">
                          <a:solidFill>
                            <a:srgbClr val="000000"/>
                          </a:solidFill>
                          <a:latin typeface="ＭＳ Ｐゴシック"/>
                        </a:rPr>
                        <a:t>4</a:t>
                      </a:r>
                      <a:r>
                        <a:rPr lang="ja-JP" altLang="en-US" sz="1100" b="0" i="0" u="none" strike="noStrike" dirty="0" smtClean="0">
                          <a:solidFill>
                            <a:srgbClr val="000000"/>
                          </a:solidFill>
                          <a:latin typeface="ＭＳ Ｐゴシック"/>
                        </a:rPr>
                        <a:t>月～</a:t>
                      </a:r>
                      <a:r>
                        <a:rPr lang="en-US" altLang="ja-JP" sz="1100" b="0" i="0" u="none" strike="noStrike" dirty="0" smtClean="0">
                          <a:solidFill>
                            <a:srgbClr val="000000"/>
                          </a:solidFill>
                          <a:latin typeface="ＭＳ Ｐゴシック"/>
                        </a:rPr>
                        <a:t>28</a:t>
                      </a:r>
                      <a:r>
                        <a:rPr lang="ja-JP" altLang="en-US" sz="1100" b="0" i="0" u="none" strike="noStrike" dirty="0" smtClean="0">
                          <a:solidFill>
                            <a:srgbClr val="000000"/>
                          </a:solidFill>
                          <a:latin typeface="ＭＳ Ｐゴシック"/>
                        </a:rPr>
                        <a:t>年</a:t>
                      </a:r>
                      <a:r>
                        <a:rPr lang="en-US" altLang="ja-JP" sz="1100" b="0" i="0" u="none" strike="noStrike" dirty="0" smtClean="0">
                          <a:solidFill>
                            <a:srgbClr val="000000"/>
                          </a:solidFill>
                          <a:latin typeface="ＭＳ Ｐゴシック"/>
                        </a:rPr>
                        <a:t>1</a:t>
                      </a:r>
                      <a:r>
                        <a:rPr lang="ja-JP" altLang="en-US" sz="1100" b="0" i="0" u="none" strike="noStrike" dirty="0" smtClean="0">
                          <a:solidFill>
                            <a:srgbClr val="000000"/>
                          </a:solidFill>
                          <a:latin typeface="ＭＳ Ｐゴシック"/>
                        </a:rPr>
                        <a:t>月実績、前年同期</a:t>
                      </a:r>
                      <a:r>
                        <a:rPr lang="ja-JP" altLang="en-US" sz="1100" b="0" i="0" u="none" strike="noStrike" dirty="0">
                          <a:solidFill>
                            <a:srgbClr val="000000"/>
                          </a:solidFill>
                          <a:latin typeface="ＭＳ Ｐゴシック"/>
                        </a:rPr>
                        <a:t>　</a:t>
                      </a:r>
                      <a:r>
                        <a:rPr lang="ja-JP" altLang="en-US" sz="1100" b="0" i="0" u="none" strike="noStrike" dirty="0" smtClean="0">
                          <a:solidFill>
                            <a:srgbClr val="000000"/>
                          </a:solidFill>
                          <a:latin typeface="ＭＳ Ｐゴシック"/>
                        </a:rPr>
                        <a:t>２１件）</a:t>
                      </a:r>
                      <a:endParaRPr lang="en-US" altLang="ja-JP" sz="1100" b="0" i="0" u="none" strike="noStrike" dirty="0" smtClean="0">
                        <a:solidFill>
                          <a:srgbClr val="000000"/>
                        </a:solidFill>
                        <a:latin typeface="ＭＳ Ｐゴシック"/>
                      </a:endParaRPr>
                    </a:p>
                    <a:p>
                      <a:pPr marL="0" indent="0" algn="l" fontAlgn="ctr">
                        <a:buNone/>
                      </a:pPr>
                      <a:endParaRPr lang="ja-JP" altLang="en-US" sz="1100" b="0" i="0" u="none" strike="noStrike" dirty="0">
                        <a:solidFill>
                          <a:srgbClr val="000000"/>
                        </a:solidFill>
                        <a:latin typeface="ＭＳ Ｐゴシック"/>
                      </a:endParaRPr>
                    </a:p>
                  </a:txBody>
                  <a:tcPr marL="10319" marR="10319"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latin typeface="ＭＳ Ｐゴシック"/>
                      </a:endParaRPr>
                    </a:p>
                  </a:txBody>
                  <a:tcPr marL="10689" marR="10689" marT="9525" marB="0" anchor="ctr">
                    <a:lnL>
                      <a:noFill/>
                    </a:lnL>
                    <a:lnR>
                      <a:noFill/>
                    </a:lnR>
                    <a:lnT>
                      <a:noFill/>
                    </a:lnT>
                    <a:lnB>
                      <a:noFill/>
                    </a:lnB>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latin typeface="ＭＳ Ｐゴシック"/>
                      </a:endParaRPr>
                    </a:p>
                  </a:txBody>
                  <a:tcPr marL="10689" marR="10689" marT="9525" marB="0" anchor="ctr">
                    <a:lnL>
                      <a:noFill/>
                    </a:lnL>
                    <a:lnR>
                      <a:noFill/>
                    </a:lnR>
                    <a:lnT>
                      <a:noFill/>
                    </a:lnT>
                    <a:lnB>
                      <a:noFill/>
                    </a:lnB>
                  </a:tcPr>
                </a:tc>
              </a:tr>
              <a:tr h="204971">
                <a:tc gridSpan="7">
                  <a:txBody>
                    <a:bodyPr/>
                    <a:lstStyle/>
                    <a:p>
                      <a:pPr algn="l" fontAlgn="ctr"/>
                      <a:r>
                        <a:rPr lang="en-US" altLang="ja-JP" sz="1100" b="0" i="0" u="none" strike="noStrike" dirty="0">
                          <a:solidFill>
                            <a:srgbClr val="000000"/>
                          </a:solidFill>
                          <a:latin typeface="ＭＳ Ｐゴシック"/>
                        </a:rPr>
                        <a:t>(2)</a:t>
                      </a:r>
                      <a:r>
                        <a:rPr lang="ja-JP" altLang="en-US" sz="1100" b="0" i="0" u="none" strike="noStrike" dirty="0">
                          <a:solidFill>
                            <a:srgbClr val="000000"/>
                          </a:solidFill>
                          <a:latin typeface="ＭＳ Ｐゴシック"/>
                        </a:rPr>
                        <a:t>　苦情・相談の</a:t>
                      </a:r>
                      <a:r>
                        <a:rPr lang="ja-JP" altLang="en-US" sz="1100" b="0" i="0" u="none" strike="noStrike" dirty="0" smtClean="0">
                          <a:solidFill>
                            <a:srgbClr val="000000"/>
                          </a:solidFill>
                          <a:latin typeface="ＭＳ Ｐゴシック"/>
                        </a:rPr>
                        <a:t>状況（平成</a:t>
                      </a:r>
                      <a:r>
                        <a:rPr lang="en-US" altLang="ja-JP" sz="1100" b="0" i="0" u="none" strike="noStrike" dirty="0" smtClean="0">
                          <a:solidFill>
                            <a:srgbClr val="000000"/>
                          </a:solidFill>
                          <a:latin typeface="ＭＳ Ｐゴシック"/>
                        </a:rPr>
                        <a:t>27</a:t>
                      </a:r>
                      <a:r>
                        <a:rPr lang="ja-JP" altLang="en-US" sz="1100" b="0" i="0" u="none" strike="noStrike" dirty="0" smtClean="0">
                          <a:solidFill>
                            <a:srgbClr val="000000"/>
                          </a:solidFill>
                          <a:latin typeface="ＭＳ Ｐゴシック"/>
                        </a:rPr>
                        <a:t>年</a:t>
                      </a:r>
                      <a:r>
                        <a:rPr lang="en-US" altLang="ja-JP" sz="1100" b="0" i="0" u="none" strike="noStrike" dirty="0" smtClean="0">
                          <a:solidFill>
                            <a:srgbClr val="000000"/>
                          </a:solidFill>
                          <a:latin typeface="ＭＳ Ｐゴシック"/>
                        </a:rPr>
                        <a:t>4</a:t>
                      </a:r>
                      <a:r>
                        <a:rPr lang="ja-JP" altLang="en-US" sz="1100" b="0" i="0" u="none" strike="noStrike" dirty="0" smtClean="0">
                          <a:solidFill>
                            <a:srgbClr val="000000"/>
                          </a:solidFill>
                          <a:latin typeface="ＭＳ Ｐゴシック"/>
                        </a:rPr>
                        <a:t>月～</a:t>
                      </a:r>
                      <a:r>
                        <a:rPr lang="en-US" altLang="ja-JP" sz="1100" b="0" i="0" u="none" strike="noStrike" dirty="0" smtClean="0">
                          <a:solidFill>
                            <a:srgbClr val="000000"/>
                          </a:solidFill>
                          <a:latin typeface="ＭＳ Ｐゴシック"/>
                        </a:rPr>
                        <a:t>28</a:t>
                      </a:r>
                      <a:r>
                        <a:rPr lang="ja-JP" altLang="en-US" sz="1100" b="0" i="0" u="none" strike="noStrike" dirty="0" smtClean="0">
                          <a:solidFill>
                            <a:srgbClr val="000000"/>
                          </a:solidFill>
                          <a:latin typeface="ＭＳ Ｐゴシック"/>
                        </a:rPr>
                        <a:t>年</a:t>
                      </a:r>
                      <a:r>
                        <a:rPr lang="en-US" altLang="ja-JP" sz="1100" b="0" i="0" u="none" strike="noStrike" dirty="0" smtClean="0">
                          <a:solidFill>
                            <a:srgbClr val="000000"/>
                          </a:solidFill>
                          <a:latin typeface="ＭＳ Ｐゴシック"/>
                        </a:rPr>
                        <a:t>1</a:t>
                      </a:r>
                      <a:r>
                        <a:rPr lang="ja-JP" altLang="en-US" sz="1100" b="0" i="0" u="none" strike="noStrike" dirty="0" smtClean="0">
                          <a:solidFill>
                            <a:srgbClr val="000000"/>
                          </a:solidFill>
                          <a:latin typeface="ＭＳ Ｐゴシック"/>
                        </a:rPr>
                        <a:t>月実績）</a:t>
                      </a:r>
                      <a:endParaRPr lang="ja-JP" altLang="en-US" sz="1100" b="0" i="0" u="none" strike="noStrike" dirty="0">
                        <a:solidFill>
                          <a:srgbClr val="000000"/>
                        </a:solidFill>
                        <a:latin typeface="ＭＳ Ｐゴシック"/>
                      </a:endParaRPr>
                    </a:p>
                  </a:txBody>
                  <a:tcPr marL="10319" marR="10319"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latin typeface="ＭＳ Ｐゴシック"/>
                      </a:endParaRPr>
                    </a:p>
                  </a:txBody>
                  <a:tcPr marL="10689" marR="10689" marT="9525" marB="0" anchor="ctr">
                    <a:lnL>
                      <a:noFill/>
                    </a:lnL>
                    <a:lnR>
                      <a:noFill/>
                    </a:lnR>
                    <a:lnT>
                      <a:noFill/>
                    </a:lnT>
                    <a:lnB>
                      <a:noFill/>
                    </a:lnB>
                  </a:tcPr>
                </a:tc>
                <a:tc hMerge="1">
                  <a:txBody>
                    <a:bodyPr/>
                    <a:lstStyle/>
                    <a:p>
                      <a:pPr algn="l" fontAlgn="ctr"/>
                      <a:endParaRPr lang="ja-JP" altLang="en-US" sz="1100" b="0" i="0" u="none" strike="noStrike" dirty="0">
                        <a:solidFill>
                          <a:srgbClr val="000000"/>
                        </a:solidFill>
                        <a:latin typeface="ＭＳ Ｐゴシック"/>
                      </a:endParaRPr>
                    </a:p>
                  </a:txBody>
                  <a:tcPr marL="10689" marR="10689" marT="9525" marB="0" anchor="ctr">
                    <a:lnL>
                      <a:noFill/>
                    </a:lnL>
                    <a:lnR>
                      <a:noFill/>
                    </a:lnR>
                    <a:lnT>
                      <a:noFill/>
                    </a:lnT>
                    <a:lnB>
                      <a:noFill/>
                    </a:lnB>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latin typeface="ＭＳ Ｐゴシック"/>
                      </a:endParaRPr>
                    </a:p>
                  </a:txBody>
                  <a:tcPr marL="10689" marR="10689" marT="9525" marB="0" anchor="ctr">
                    <a:lnL>
                      <a:noFill/>
                    </a:lnL>
                    <a:lnR>
                      <a:noFill/>
                    </a:lnR>
                    <a:lnT>
                      <a:noFill/>
                    </a:lnT>
                    <a:lnB>
                      <a:noFill/>
                    </a:lnB>
                  </a:tcPr>
                </a:tc>
              </a:tr>
              <a:tr h="204971">
                <a:tc gridSpan="2">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①労働者派遣事業</a:t>
                      </a:r>
                    </a:p>
                  </a:txBody>
                  <a:tcPr marL="10319" marR="10319"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latin typeface="ＭＳ Ｐゴシック" pitchFamily="50" charset="-128"/>
                        <a:ea typeface="ＭＳ Ｐゴシック" pitchFamily="50" charset="-128"/>
                      </a:endParaRPr>
                    </a:p>
                  </a:txBody>
                  <a:tcPr marL="10319" marR="10319"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pitchFamily="50" charset="-128"/>
                        <a:ea typeface="ＭＳ Ｐゴシック" pitchFamily="50" charset="-128"/>
                      </a:endParaRPr>
                    </a:p>
                  </a:txBody>
                  <a:tcPr marL="10319" marR="10319" marT="9525" marB="0" anchor="ctr">
                    <a:lnL>
                      <a:noFill/>
                    </a:lnL>
                    <a:lnR>
                      <a:noFill/>
                    </a:lnR>
                    <a:lnT>
                      <a:noFill/>
                    </a:lnT>
                    <a:lnB>
                      <a:noFill/>
                    </a:lnB>
                  </a:tcPr>
                </a:tc>
                <a:tc gridSpan="2">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②職業紹介事業</a:t>
                      </a:r>
                    </a:p>
                  </a:txBody>
                  <a:tcPr marL="10319" marR="10319"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latin typeface="ＭＳ Ｐゴシック"/>
                      </a:endParaRPr>
                    </a:p>
                  </a:txBody>
                  <a:tcPr marL="10319" marR="10319" marT="9525" marB="0" anchor="ctr">
                    <a:lnL>
                      <a:noFill/>
                    </a:lnL>
                    <a:lnR>
                      <a:noFill/>
                    </a:lnR>
                    <a:lnT>
                      <a:noFill/>
                    </a:lnT>
                    <a:lnB w="6350" cap="flat" cmpd="sng" algn="ctr">
                      <a:solidFill>
                        <a:srgbClr val="000000"/>
                      </a:solidFill>
                      <a:prstDash val="solid"/>
                      <a:round/>
                      <a:headEnd type="none" w="med" len="med"/>
                      <a:tailEnd type="none" w="med" len="med"/>
                    </a:lnB>
                  </a:tcPr>
                </a:tc>
              </a:tr>
              <a:tr h="328393">
                <a:tc>
                  <a:txBody>
                    <a:bodyPr/>
                    <a:lstStyle/>
                    <a:p>
                      <a:pPr algn="l" fontAlgn="ctr"/>
                      <a:r>
                        <a:rPr lang="ja-JP" altLang="en-US" sz="1100" b="0" i="0" u="none" strike="noStrike">
                          <a:solidFill>
                            <a:srgbClr val="000000"/>
                          </a:solidFill>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件数</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latin typeface="ＭＳ Ｐゴシック"/>
                        </a:rPr>
                        <a:t>対前年</a:t>
                      </a:r>
                      <a:endParaRPr lang="en-US" altLang="ja-JP" sz="900" b="0" i="0" u="none" strike="noStrike" dirty="0" smtClean="0">
                        <a:solidFill>
                          <a:srgbClr val="000000"/>
                        </a:solidFill>
                        <a:latin typeface="ＭＳ Ｐゴシック"/>
                      </a:endParaRPr>
                    </a:p>
                    <a:p>
                      <a:pPr algn="ctr" fontAlgn="ctr"/>
                      <a:r>
                        <a:rPr lang="ja-JP" altLang="en-US" sz="900" b="0" i="0" u="none" strike="noStrike" dirty="0" smtClean="0">
                          <a:solidFill>
                            <a:srgbClr val="000000"/>
                          </a:solidFill>
                          <a:latin typeface="ＭＳ Ｐゴシック"/>
                        </a:rPr>
                        <a:t>同期比</a:t>
                      </a:r>
                      <a:endParaRPr lang="ja-JP" altLang="en-US" sz="9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100" b="0" i="0" u="none" strike="noStrike" dirty="0">
                          <a:solidFill>
                            <a:srgbClr val="000000"/>
                          </a:solidFill>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件数</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latin typeface="ＭＳ Ｐゴシック"/>
                        </a:rPr>
                        <a:t>対前年</a:t>
                      </a:r>
                      <a:endParaRPr lang="en-US" altLang="ja-JP" sz="900" b="0" i="0" u="none" strike="noStrike" dirty="0" smtClean="0">
                        <a:solidFill>
                          <a:srgbClr val="000000"/>
                        </a:solidFill>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latin typeface="ＭＳ Ｐゴシック"/>
                        </a:rPr>
                        <a:t>同期比</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71">
                <a:tc>
                  <a:txBody>
                    <a:bodyPr/>
                    <a:lstStyle/>
                    <a:p>
                      <a:pPr algn="l" fontAlgn="ctr"/>
                      <a:r>
                        <a:rPr lang="ja-JP" altLang="en-US" sz="1100" b="0" i="0" u="none" strike="noStrike" dirty="0" smtClean="0">
                          <a:solidFill>
                            <a:srgbClr val="000000"/>
                          </a:solidFill>
                          <a:latin typeface="ＭＳ Ｐゴシック"/>
                        </a:rPr>
                        <a:t>　</a:t>
                      </a:r>
                      <a:r>
                        <a:rPr lang="ja-JP" altLang="en-US" sz="1100" b="0" i="0" u="none" strike="noStrike" baseline="0" dirty="0" smtClean="0">
                          <a:solidFill>
                            <a:srgbClr val="000000"/>
                          </a:solidFill>
                          <a:latin typeface="ＭＳ Ｐゴシック"/>
                        </a:rPr>
                        <a:t>    </a:t>
                      </a:r>
                      <a:r>
                        <a:rPr lang="ja-JP" altLang="en-US" sz="1100" b="0" i="0" u="none" strike="noStrike" dirty="0" smtClean="0">
                          <a:solidFill>
                            <a:srgbClr val="000000"/>
                          </a:solidFill>
                          <a:latin typeface="ＭＳ Ｐゴシック"/>
                        </a:rPr>
                        <a:t>　計</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86,176</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1.8%</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smtClean="0">
                          <a:solidFill>
                            <a:srgbClr val="000000"/>
                          </a:solidFill>
                          <a:latin typeface="ＭＳ Ｐゴシック"/>
                        </a:rPr>
                        <a:t>　</a:t>
                      </a:r>
                      <a:r>
                        <a:rPr lang="ja-JP" altLang="en-US" sz="1100" b="0" i="0" u="none" strike="noStrike" baseline="0" dirty="0" smtClean="0">
                          <a:solidFill>
                            <a:srgbClr val="000000"/>
                          </a:solidFill>
                          <a:latin typeface="ＭＳ Ｐゴシック"/>
                        </a:rPr>
                        <a:t>   </a:t>
                      </a:r>
                      <a:r>
                        <a:rPr lang="ja-JP" altLang="en-US" sz="1100" b="0" i="0" u="none" strike="noStrike" dirty="0" smtClean="0">
                          <a:solidFill>
                            <a:srgbClr val="000000"/>
                          </a:solidFill>
                          <a:latin typeface="ＭＳ Ｐゴシック"/>
                        </a:rPr>
                        <a:t>　計</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34,189</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10.2%</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71">
                <a:tc>
                  <a:txBody>
                    <a:bodyPr/>
                    <a:lstStyle/>
                    <a:p>
                      <a:pPr algn="l" fontAlgn="ctr"/>
                      <a:r>
                        <a:rPr lang="ja-JP" altLang="en-US" sz="1100" b="0" i="0" u="none" strike="noStrike" dirty="0" smtClean="0">
                          <a:solidFill>
                            <a:srgbClr val="000000"/>
                          </a:solidFill>
                          <a:latin typeface="ＭＳ Ｐゴシック"/>
                        </a:rPr>
                        <a:t>　派遣労働者</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1,352</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latin typeface="ＭＳ Ｐゴシック"/>
                        </a:rPr>
                        <a:t>7.1%</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smtClean="0">
                          <a:solidFill>
                            <a:srgbClr val="000000"/>
                          </a:solidFill>
                          <a:latin typeface="ＭＳ Ｐゴシック"/>
                        </a:rPr>
                        <a:t>　求職者</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83</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8.8%</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71">
                <a:tc>
                  <a:txBody>
                    <a:bodyPr/>
                    <a:lstStyle/>
                    <a:p>
                      <a:pPr algn="l" fontAlgn="ctr"/>
                      <a:r>
                        <a:rPr lang="ja-JP" altLang="en-US" sz="1100" b="0" i="0" u="none" strike="noStrike" dirty="0" smtClean="0">
                          <a:solidFill>
                            <a:srgbClr val="000000"/>
                          </a:solidFill>
                          <a:latin typeface="ＭＳ Ｐゴシック"/>
                        </a:rPr>
                        <a:t>　派遣元事業主</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76,458</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6.2%</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smtClean="0">
                          <a:solidFill>
                            <a:srgbClr val="000000"/>
                          </a:solidFill>
                          <a:latin typeface="ＭＳ Ｐゴシック"/>
                        </a:rPr>
                        <a:t>　求人者</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171</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8.2%</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71">
                <a:tc>
                  <a:txBody>
                    <a:bodyPr/>
                    <a:lstStyle/>
                    <a:p>
                      <a:pPr algn="l" fontAlgn="ctr"/>
                      <a:r>
                        <a:rPr lang="ja-JP" altLang="en-US" sz="1100" b="0" i="0" u="none" strike="noStrike" dirty="0" smtClean="0">
                          <a:solidFill>
                            <a:srgbClr val="000000"/>
                          </a:solidFill>
                          <a:latin typeface="ＭＳ Ｐゴシック"/>
                        </a:rPr>
                        <a:t>　派遣先</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4,908</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latin typeface="ＭＳ Ｐゴシック"/>
                        </a:rPr>
                        <a:t>99.5%</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smtClean="0">
                          <a:solidFill>
                            <a:srgbClr val="000000"/>
                          </a:solidFill>
                          <a:latin typeface="ＭＳ Ｐゴシック"/>
                        </a:rPr>
                        <a:t>　職業紹介事業者</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　</a:t>
                      </a:r>
                      <a:r>
                        <a:rPr lang="en-US" altLang="ja-JP" sz="1100" b="0" i="0" u="none" strike="noStrike" dirty="0" smtClean="0">
                          <a:solidFill>
                            <a:srgbClr val="000000"/>
                          </a:solidFill>
                          <a:latin typeface="ＭＳ Ｐゴシック"/>
                        </a:rPr>
                        <a:t>33,609</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10.2%</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71">
                <a:tc>
                  <a:txBody>
                    <a:bodyPr/>
                    <a:lstStyle/>
                    <a:p>
                      <a:pPr algn="l" fontAlgn="ctr"/>
                      <a:r>
                        <a:rPr lang="ja-JP" altLang="en-US" sz="1100" b="0" i="0" u="none" strike="noStrike" dirty="0" smtClean="0">
                          <a:solidFill>
                            <a:srgbClr val="000000"/>
                          </a:solidFill>
                          <a:latin typeface="ＭＳ Ｐゴシック"/>
                        </a:rPr>
                        <a:t>　その他</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3,458</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latin typeface="ＭＳ Ｐゴシック"/>
                        </a:rPr>
                        <a:t>39.4%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smtClean="0">
                          <a:solidFill>
                            <a:srgbClr val="000000"/>
                          </a:solidFill>
                          <a:latin typeface="ＭＳ Ｐゴシック"/>
                        </a:rPr>
                        <a:t>　その他</a:t>
                      </a:r>
                      <a:endParaRPr lang="ja-JP" altLang="en-US"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ＭＳ Ｐゴシック"/>
                        </a:rPr>
                        <a:t>326</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ＭＳ Ｐゴシック"/>
                        </a:rPr>
                        <a:t>▲</a:t>
                      </a:r>
                      <a:r>
                        <a:rPr lang="en-US" altLang="ja-JP" sz="1100" b="0" i="0" u="none" strike="noStrike" dirty="0" smtClean="0">
                          <a:solidFill>
                            <a:srgbClr val="000000"/>
                          </a:solidFill>
                          <a:latin typeface="ＭＳ Ｐゴシック"/>
                        </a:rPr>
                        <a:t>13.5%</a:t>
                      </a:r>
                      <a:endParaRPr lang="en-US" altLang="ja-JP" sz="1100" b="0" i="0" u="none" strike="noStrike" dirty="0">
                        <a:solidFill>
                          <a:srgbClr val="000000"/>
                        </a:solidFill>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274797" y="3229669"/>
            <a:ext cx="2106234" cy="144016"/>
          </a:xfrm>
          <a:prstGeom prst="rect">
            <a:avLst/>
          </a:prstGeom>
          <a:noFill/>
          <a:ln w="63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000" b="0" dirty="0" smtClean="0">
                <a:solidFill>
                  <a:prstClr val="black"/>
                </a:solidFill>
              </a:rPr>
              <a:t>労働者からの苦情・相談の内訳</a:t>
            </a:r>
            <a:endParaRPr lang="ja-JP" altLang="en-US" sz="1000" b="0" dirty="0">
              <a:solidFill>
                <a:prstClr val="black"/>
              </a:solidFill>
            </a:endParaRPr>
          </a:p>
        </p:txBody>
      </p:sp>
      <p:sp>
        <p:nvSpPr>
          <p:cNvPr id="12" name="正方形/長方形 11"/>
          <p:cNvSpPr/>
          <p:nvPr/>
        </p:nvSpPr>
        <p:spPr>
          <a:xfrm>
            <a:off x="2890745" y="3229669"/>
            <a:ext cx="1967208" cy="144016"/>
          </a:xfrm>
          <a:prstGeom prst="rect">
            <a:avLst/>
          </a:prstGeom>
          <a:noFill/>
          <a:ln w="63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000" b="0" dirty="0">
                <a:solidFill>
                  <a:prstClr val="black"/>
                </a:solidFill>
              </a:rPr>
              <a:t>労働者</a:t>
            </a:r>
            <a:r>
              <a:rPr lang="ja-JP" altLang="en-US" sz="1000" b="0" dirty="0" smtClean="0">
                <a:solidFill>
                  <a:prstClr val="black"/>
                </a:solidFill>
              </a:rPr>
              <a:t>からの苦情・相談の内訳</a:t>
            </a:r>
            <a:endParaRPr lang="ja-JP" altLang="en-US" sz="1000" b="0" dirty="0">
              <a:solidFill>
                <a:prstClr val="black"/>
              </a:solidFill>
            </a:endParaRPr>
          </a:p>
        </p:txBody>
      </p:sp>
      <p:graphicFrame>
        <p:nvGraphicFramePr>
          <p:cNvPr id="21" name="グラフ 20"/>
          <p:cNvGraphicFramePr/>
          <p:nvPr>
            <p:extLst>
              <p:ext uri="{D42A27DB-BD31-4B8C-83A1-F6EECF244321}">
                <p14:modId xmlns:p14="http://schemas.microsoft.com/office/powerpoint/2010/main" val="1877638710"/>
              </p:ext>
            </p:extLst>
          </p:nvPr>
        </p:nvGraphicFramePr>
        <p:xfrm>
          <a:off x="381000" y="3229669"/>
          <a:ext cx="2417594" cy="2569425"/>
        </p:xfrm>
        <a:graphic>
          <a:graphicData uri="http://schemas.openxmlformats.org/drawingml/2006/chart">
            <c:chart xmlns:c="http://schemas.openxmlformats.org/drawingml/2006/chart" xmlns:r="http://schemas.openxmlformats.org/officeDocument/2006/relationships" r:id="rId3"/>
          </a:graphicData>
        </a:graphic>
      </p:graphicFrame>
      <p:sp>
        <p:nvSpPr>
          <p:cNvPr id="23" name="角丸四角形 22"/>
          <p:cNvSpPr/>
          <p:nvPr/>
        </p:nvSpPr>
        <p:spPr>
          <a:xfrm>
            <a:off x="5319370" y="548680"/>
            <a:ext cx="4437729" cy="6111319"/>
          </a:xfrm>
          <a:prstGeom prst="roundRect">
            <a:avLst>
              <a:gd name="adj" fmla="val 582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20" name="大かっこ 19"/>
          <p:cNvSpPr/>
          <p:nvPr/>
        </p:nvSpPr>
        <p:spPr>
          <a:xfrm>
            <a:off x="6019800" y="403078"/>
            <a:ext cx="2910043" cy="288032"/>
          </a:xfrm>
          <a:prstGeom prst="bracketPair">
            <a:avLst/>
          </a:prstGeom>
          <a:solidFill>
            <a:schemeClr val="bg1"/>
          </a:solidFill>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r>
              <a:rPr lang="ja-JP" altLang="en-US" sz="1400" dirty="0">
                <a:solidFill>
                  <a:prstClr val="black"/>
                </a:solidFill>
              </a:rPr>
              <a:t>４</a:t>
            </a:r>
            <a:r>
              <a:rPr lang="ja-JP" altLang="en-US" sz="1400" dirty="0" smtClean="0">
                <a:solidFill>
                  <a:prstClr val="black"/>
                </a:solidFill>
              </a:rPr>
              <a:t>　平成２８年度の取組</a:t>
            </a:r>
            <a:endParaRPr lang="ja-JP" altLang="en-US" sz="1400" dirty="0">
              <a:solidFill>
                <a:prstClr val="black"/>
              </a:solidFill>
            </a:endParaRPr>
          </a:p>
        </p:txBody>
      </p:sp>
      <p:sp>
        <p:nvSpPr>
          <p:cNvPr id="5" name="正方形/長方形 4"/>
          <p:cNvSpPr/>
          <p:nvPr/>
        </p:nvSpPr>
        <p:spPr>
          <a:xfrm>
            <a:off x="5401300" y="743148"/>
            <a:ext cx="4407282" cy="5909310"/>
          </a:xfrm>
          <a:prstGeom prst="rect">
            <a:avLst/>
          </a:prstGeom>
        </p:spPr>
        <p:txBody>
          <a:bodyPr wrap="square">
            <a:spAutoFit/>
          </a:bodyPr>
          <a:lstStyle/>
          <a:p>
            <a:pPr algn="l" fontAlgn="auto">
              <a:spcBef>
                <a:spcPts val="0"/>
              </a:spcBef>
              <a:spcAft>
                <a:spcPts val="0"/>
              </a:spcAft>
            </a:pPr>
            <a:r>
              <a:rPr lang="ja-JP" altLang="en-US" sz="1050" u="sng" dirty="0" smtClean="0">
                <a:solidFill>
                  <a:prstClr val="black"/>
                </a:solidFill>
                <a:latin typeface="Calibri"/>
                <a:ea typeface="ＭＳ Ｐゴシック"/>
              </a:rPr>
              <a:t>１　法制度の周知</a:t>
            </a:r>
            <a:endParaRPr lang="en-US" altLang="ja-JP" sz="1050" u="sng"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　　 労働者派遣事業の適正な運営を確保するために、派遣労働者、派遣　</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　元事業主及び派遣先に対し、改正派遣法の積極的な周知及び指導を図</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特に、改正派遣法における、労働者派遣事業の許可制への一本化や</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労働者派遣期間制限の見直し、派遣労働者の雇用安定措置、キャリア　</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アップ措置等について、「労働者派遣制度の見直しに係る特別相談窓</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　口」を設置するとともに、積極的な周知・広報に取り組み、円滑な施行に</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努める。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また、平成２７年１０月１日に施行された「労働契約申込みみなし制度」</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についても、派遣先等を中心に幅広く本制度を周知する。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さらに、職業紹介事業が適正に運営され、その機能と役割が十分に発</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err="1" smtClean="0">
                <a:solidFill>
                  <a:prstClr val="black"/>
                </a:solidFill>
                <a:latin typeface="Calibri"/>
                <a:ea typeface="ＭＳ Ｐゴシック"/>
              </a:rPr>
              <a:t>揮される</a:t>
            </a:r>
            <a:r>
              <a:rPr lang="ja-JP" altLang="en-US" sz="1050" b="0" dirty="0" smtClean="0">
                <a:solidFill>
                  <a:prstClr val="black"/>
                </a:solidFill>
                <a:latin typeface="Calibri"/>
                <a:ea typeface="ＭＳ Ｐゴシック"/>
              </a:rPr>
              <a:t>よう、職業紹介事業者等に対し、職業安定法の周知徹底を図</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u="sng" dirty="0" smtClean="0">
                <a:solidFill>
                  <a:prstClr val="black"/>
                </a:solidFill>
                <a:latin typeface="Calibri"/>
                <a:ea typeface="ＭＳ Ｐゴシック"/>
              </a:rPr>
              <a:t>２　民間人材</a:t>
            </a:r>
            <a:r>
              <a:rPr lang="ja-JP" altLang="en-US" sz="1050" u="sng" dirty="0">
                <a:solidFill>
                  <a:prstClr val="black"/>
                </a:solidFill>
                <a:latin typeface="Calibri"/>
                <a:ea typeface="ＭＳ Ｐゴシック"/>
              </a:rPr>
              <a:t>ビジネス</a:t>
            </a:r>
            <a:r>
              <a:rPr lang="ja-JP" altLang="en-US" sz="1050" u="sng" dirty="0" smtClean="0">
                <a:solidFill>
                  <a:prstClr val="black"/>
                </a:solidFill>
                <a:latin typeface="Calibri"/>
                <a:ea typeface="ＭＳ Ｐゴシック"/>
              </a:rPr>
              <a:t>等に対する厳正な指導監督の実施</a:t>
            </a:r>
          </a:p>
          <a:p>
            <a:pPr algn="l" fontAlgn="auto">
              <a:spcBef>
                <a:spcPts val="0"/>
              </a:spcBef>
              <a:spcAft>
                <a:spcPts val="0"/>
              </a:spcAft>
            </a:pPr>
            <a:r>
              <a:rPr lang="ja-JP" altLang="en-US" sz="1050" b="0" dirty="0" smtClean="0">
                <a:solidFill>
                  <a:prstClr val="black"/>
                </a:solidFill>
                <a:latin typeface="Calibri"/>
                <a:ea typeface="ＭＳ Ｐゴシック"/>
              </a:rPr>
              <a:t>　　指導監督に当たっては、引き続き全国斉一的な指導監督に留意すると</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ともに、労働局内各部局、監督署、ハローワーク及び他の労働局の需給</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調整事業担当部門との連携を図りつつ、派遣元事業主、請負事業主及</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err="1" smtClean="0">
                <a:solidFill>
                  <a:prstClr val="black"/>
                </a:solidFill>
                <a:latin typeface="Calibri"/>
                <a:ea typeface="ＭＳ Ｐゴシック"/>
              </a:rPr>
              <a:t>び</a:t>
            </a:r>
            <a:r>
              <a:rPr lang="ja-JP" altLang="en-US" sz="1050" b="0" dirty="0" smtClean="0">
                <a:solidFill>
                  <a:prstClr val="black"/>
                </a:solidFill>
                <a:latin typeface="Calibri"/>
                <a:ea typeface="ＭＳ Ｐゴシック"/>
              </a:rPr>
              <a:t>職業紹介事業者等の民間人材</a:t>
            </a:r>
            <a:r>
              <a:rPr lang="ja-JP" altLang="en-US" sz="1050" b="0" dirty="0">
                <a:solidFill>
                  <a:prstClr val="black"/>
                </a:solidFill>
                <a:latin typeface="Calibri"/>
                <a:ea typeface="ＭＳ Ｐゴシック"/>
              </a:rPr>
              <a:t>ビジネス</a:t>
            </a:r>
            <a:r>
              <a:rPr lang="ja-JP" altLang="en-US" sz="1050" b="0" dirty="0" smtClean="0">
                <a:solidFill>
                  <a:prstClr val="black"/>
                </a:solidFill>
                <a:latin typeface="Calibri"/>
                <a:ea typeface="ＭＳ Ｐゴシック"/>
              </a:rPr>
              <a:t>並びに派遣先及び発注者に</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対する厳正な指導監督を実施する。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（１）悪質な違反を行った事業主及び違反を繰り返す事業主に対する厳正</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な指導監督の実施や違反を繰り返す事業主に対する厳正な指導監督</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a:t>
            </a: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の実施</a:t>
            </a:r>
          </a:p>
          <a:p>
            <a:pPr algn="l" fontAlgn="auto">
              <a:spcBef>
                <a:spcPts val="0"/>
              </a:spcBef>
              <a:spcAft>
                <a:spcPts val="0"/>
              </a:spcAft>
            </a:pPr>
            <a:r>
              <a:rPr lang="ja-JP" altLang="en-US" sz="1050" b="0" dirty="0" smtClean="0">
                <a:solidFill>
                  <a:prstClr val="black"/>
                </a:solidFill>
                <a:latin typeface="Calibri"/>
                <a:ea typeface="ＭＳ Ｐゴシック"/>
              </a:rPr>
              <a:t>（２）いわゆる偽装請負に対する厳正な対応</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（３）違反が多発する業界に対する集中的な指導監督の実施</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（４）職業紹介事業者に対する指導監督の徹底</a:t>
            </a:r>
            <a:endParaRPr lang="en-US" altLang="ja-JP" sz="1050" b="0" dirty="0">
              <a:solidFill>
                <a:prstClr val="black"/>
              </a:solidFill>
              <a:latin typeface="Calibri"/>
              <a:ea typeface="ＭＳ Ｐゴシック"/>
            </a:endParaRPr>
          </a:p>
          <a:p>
            <a:pPr algn="l" fontAlgn="auto">
              <a:spcBef>
                <a:spcPts val="0"/>
              </a:spcBef>
              <a:spcAft>
                <a:spcPts val="0"/>
              </a:spcAft>
            </a:pPr>
            <a:r>
              <a:rPr lang="ja-JP" altLang="en-US" sz="1050" u="sng" dirty="0" smtClean="0">
                <a:solidFill>
                  <a:prstClr val="black"/>
                </a:solidFill>
                <a:latin typeface="Calibri"/>
                <a:ea typeface="ＭＳ Ｐゴシック"/>
              </a:rPr>
              <a:t>３</a:t>
            </a:r>
            <a:r>
              <a:rPr lang="ja-JP" altLang="en-US" sz="1050" u="sng" dirty="0">
                <a:solidFill>
                  <a:prstClr val="black"/>
                </a:solidFill>
                <a:latin typeface="Calibri"/>
                <a:ea typeface="ＭＳ Ｐゴシック"/>
              </a:rPr>
              <a:t>　</a:t>
            </a:r>
            <a:r>
              <a:rPr lang="ja-JP" altLang="en-US" sz="1050" u="sng" dirty="0" smtClean="0">
                <a:solidFill>
                  <a:prstClr val="black"/>
                </a:solidFill>
                <a:latin typeface="Calibri"/>
                <a:ea typeface="ＭＳ Ｐゴシック"/>
              </a:rPr>
              <a:t>労働者からの申告・苦情相談への迅速かつ適切な対応</a:t>
            </a:r>
            <a:endParaRPr lang="en-US" altLang="ja-JP" sz="1050" u="sng" dirty="0" smtClean="0">
              <a:solidFill>
                <a:prstClr val="black"/>
              </a:solidFill>
              <a:latin typeface="Calibri"/>
              <a:ea typeface="ＭＳ Ｐゴシック"/>
            </a:endParaRPr>
          </a:p>
          <a:p>
            <a:pPr algn="l" fontAlgn="auto">
              <a:spcBef>
                <a:spcPts val="0"/>
              </a:spcBef>
              <a:spcAft>
                <a:spcPts val="0"/>
              </a:spcAft>
            </a:pPr>
            <a:r>
              <a:rPr lang="ja-JP" altLang="en-US" sz="1050" dirty="0" smtClean="0">
                <a:solidFill>
                  <a:prstClr val="black"/>
                </a:solidFill>
                <a:latin typeface="Calibri"/>
                <a:ea typeface="ＭＳ Ｐゴシック"/>
              </a:rPr>
              <a:t>　 　</a:t>
            </a:r>
            <a:r>
              <a:rPr lang="ja-JP" altLang="en-US" sz="1050" b="0" dirty="0" smtClean="0">
                <a:solidFill>
                  <a:prstClr val="black"/>
                </a:solidFill>
                <a:latin typeface="Calibri"/>
                <a:ea typeface="ＭＳ Ｐゴシック"/>
              </a:rPr>
              <a:t>派遣労働者等からの申告、苦情相談については、正確な内容の把握</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に努めるとともに、問題が認められる事案については、迅速かつ適切に</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対応する。</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　 また、派遣労働者等に対しては、リーフレット等の配布や派遣労働者セ</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ミナーの開催により、法制度の周知に努める。</a:t>
            </a:r>
            <a:endParaRPr lang="en-US" altLang="ja-JP" sz="1050" b="0" dirty="0">
              <a:solidFill>
                <a:prstClr val="black"/>
              </a:solidFill>
              <a:latin typeface="Calibri"/>
              <a:ea typeface="ＭＳ Ｐゴシック"/>
            </a:endParaRPr>
          </a:p>
          <a:p>
            <a:pPr algn="l" fontAlgn="auto">
              <a:spcBef>
                <a:spcPts val="0"/>
              </a:spcBef>
              <a:spcAft>
                <a:spcPts val="0"/>
              </a:spcAft>
            </a:pPr>
            <a:r>
              <a:rPr lang="ja-JP" altLang="en-US" sz="1050" u="sng" dirty="0" smtClean="0">
                <a:solidFill>
                  <a:prstClr val="black"/>
                </a:solidFill>
                <a:latin typeface="Calibri"/>
                <a:ea typeface="ＭＳ Ｐゴシック"/>
              </a:rPr>
              <a:t>４</a:t>
            </a:r>
            <a:r>
              <a:rPr lang="ja-JP" altLang="en-US" sz="1050" u="sng" dirty="0">
                <a:solidFill>
                  <a:prstClr val="black"/>
                </a:solidFill>
                <a:latin typeface="Calibri"/>
                <a:ea typeface="ＭＳ Ｐゴシック"/>
              </a:rPr>
              <a:t>　</a:t>
            </a:r>
            <a:r>
              <a:rPr lang="ja-JP" altLang="en-US" sz="1050" u="sng" dirty="0" smtClean="0">
                <a:solidFill>
                  <a:prstClr val="black"/>
                </a:solidFill>
                <a:latin typeface="Calibri"/>
                <a:ea typeface="ＭＳ Ｐゴシック"/>
              </a:rPr>
              <a:t>許可申請・届出の迅速な処理</a:t>
            </a:r>
            <a:endParaRPr lang="ja-JP" altLang="en-US" sz="1050" u="sng" dirty="0">
              <a:solidFill>
                <a:prstClr val="black"/>
              </a:solidFill>
              <a:latin typeface="Calibri"/>
              <a:ea typeface="ＭＳ Ｐゴシック"/>
            </a:endParaRPr>
          </a:p>
          <a:p>
            <a:pPr algn="l" fontAlgn="auto">
              <a:spcBef>
                <a:spcPts val="0"/>
              </a:spcBef>
              <a:spcAft>
                <a:spcPts val="0"/>
              </a:spcAft>
            </a:pPr>
            <a:r>
              <a:rPr lang="ja-JP" altLang="en-US" sz="1050" b="0" dirty="0" smtClean="0">
                <a:solidFill>
                  <a:prstClr val="black"/>
                </a:solidFill>
                <a:latin typeface="Calibri"/>
                <a:ea typeface="ＭＳ Ｐゴシック"/>
              </a:rPr>
              <a:t>　　労働者派遣事業、職業紹介</a:t>
            </a:r>
            <a:r>
              <a:rPr lang="ja-JP" altLang="en-US" sz="1050" b="0" dirty="0">
                <a:solidFill>
                  <a:prstClr val="black"/>
                </a:solidFill>
                <a:latin typeface="Calibri"/>
                <a:ea typeface="ＭＳ Ｐゴシック"/>
              </a:rPr>
              <a:t>事</a:t>
            </a:r>
            <a:r>
              <a:rPr lang="ja-JP" altLang="en-US" sz="1050" b="0" dirty="0" smtClean="0">
                <a:solidFill>
                  <a:prstClr val="black"/>
                </a:solidFill>
                <a:latin typeface="Calibri"/>
                <a:ea typeface="ＭＳ Ｐゴシック"/>
              </a:rPr>
              <a:t>業の許可申請・届出の処理に当たって</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は、本社機能が集中している東京労働局における処理の重要性が高い</a:t>
            </a:r>
            <a:endParaRPr lang="en-US" altLang="ja-JP" sz="1050" b="0" dirty="0" smtClean="0">
              <a:solidFill>
                <a:prstClr val="black"/>
              </a:solidFill>
              <a:latin typeface="Calibri"/>
              <a:ea typeface="ＭＳ Ｐゴシック"/>
            </a:endParaRPr>
          </a:p>
          <a:p>
            <a:pPr algn="l" fontAlgn="auto">
              <a:spcBef>
                <a:spcPts val="0"/>
              </a:spcBef>
              <a:spcAft>
                <a:spcPts val="0"/>
              </a:spcAft>
            </a:pPr>
            <a:r>
              <a:rPr lang="ja-JP" altLang="en-US" sz="1050" b="0" dirty="0">
                <a:solidFill>
                  <a:prstClr val="black"/>
                </a:solidFill>
                <a:latin typeface="Calibri"/>
                <a:ea typeface="ＭＳ Ｐゴシック"/>
              </a:rPr>
              <a:t>　</a:t>
            </a:r>
            <a:r>
              <a:rPr lang="ja-JP" altLang="en-US" sz="1050" b="0" dirty="0" smtClean="0">
                <a:solidFill>
                  <a:prstClr val="black"/>
                </a:solidFill>
                <a:latin typeface="Calibri"/>
                <a:ea typeface="ＭＳ Ｐゴシック"/>
              </a:rPr>
              <a:t>ことを十分認識し、迅速な処理を行う。</a:t>
            </a:r>
            <a:endParaRPr lang="ja-JP" altLang="en-US" sz="1050" b="0" dirty="0">
              <a:solidFill>
                <a:prstClr val="black"/>
              </a:solidFill>
              <a:latin typeface="Calibri"/>
              <a:ea typeface="ＭＳ Ｐゴシック"/>
            </a:endParaRPr>
          </a:p>
        </p:txBody>
      </p:sp>
      <p:graphicFrame>
        <p:nvGraphicFramePr>
          <p:cNvPr id="13" name="グラフ 12"/>
          <p:cNvGraphicFramePr>
            <a:graphicFrameLocks/>
          </p:cNvGraphicFramePr>
          <p:nvPr>
            <p:extLst>
              <p:ext uri="{D42A27DB-BD31-4B8C-83A1-F6EECF244321}">
                <p14:modId xmlns:p14="http://schemas.microsoft.com/office/powerpoint/2010/main" val="2051497605"/>
              </p:ext>
            </p:extLst>
          </p:nvPr>
        </p:nvGraphicFramePr>
        <p:xfrm>
          <a:off x="-47958" y="3048000"/>
          <a:ext cx="2867357"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560022767"/>
              </p:ext>
            </p:extLst>
          </p:nvPr>
        </p:nvGraphicFramePr>
        <p:xfrm>
          <a:off x="2651671" y="3429000"/>
          <a:ext cx="2768690" cy="328217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137"/>
          <p:cNvSpPr txBox="1">
            <a:spLocks noChangeArrowheads="1"/>
          </p:cNvSpPr>
          <p:nvPr/>
        </p:nvSpPr>
        <p:spPr bwMode="auto">
          <a:xfrm>
            <a:off x="7522379" y="0"/>
            <a:ext cx="2282164" cy="274638"/>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需給調整事業の分野</a:t>
            </a:r>
          </a:p>
        </p:txBody>
      </p:sp>
      <p:sp>
        <p:nvSpPr>
          <p:cNvPr id="16" name="Line 138"/>
          <p:cNvSpPr>
            <a:spLocks noChangeShapeType="1"/>
          </p:cNvSpPr>
          <p:nvPr/>
        </p:nvSpPr>
        <p:spPr bwMode="auto">
          <a:xfrm>
            <a:off x="22" y="6350"/>
            <a:ext cx="7604919" cy="0"/>
          </a:xfrm>
          <a:prstGeom prst="line">
            <a:avLst/>
          </a:prstGeom>
          <a:noFill/>
          <a:ln w="15875">
            <a:solidFill>
              <a:srgbClr val="00CCFF"/>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7" name="Line 139"/>
          <p:cNvSpPr>
            <a:spLocks noChangeShapeType="1"/>
          </p:cNvSpPr>
          <p:nvPr/>
        </p:nvSpPr>
        <p:spPr bwMode="auto">
          <a:xfrm>
            <a:off x="22" y="73025"/>
            <a:ext cx="7604919" cy="0"/>
          </a:xfrm>
          <a:prstGeom prst="line">
            <a:avLst/>
          </a:prstGeom>
          <a:noFill/>
          <a:ln w="15875">
            <a:solidFill>
              <a:srgbClr val="00CCFF"/>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8"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29</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8813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6"/>
          <p:cNvSpPr>
            <a:spLocks noChangeAspect="1" noChangeArrowheads="1"/>
          </p:cNvSpPr>
          <p:nvPr/>
        </p:nvSpPr>
        <p:spPr bwMode="auto">
          <a:xfrm>
            <a:off x="9533" y="765175"/>
            <a:ext cx="9867724" cy="2836371"/>
          </a:xfrm>
          <a:prstGeom prst="flowChartAlternateProcess">
            <a:avLst/>
          </a:prstGeom>
          <a:solidFill>
            <a:schemeClr val="folHlink"/>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b="0" smtClean="0">
              <a:solidFill>
                <a:srgbClr val="000000"/>
              </a:solidFill>
            </a:endParaRPr>
          </a:p>
        </p:txBody>
      </p:sp>
      <p:sp>
        <p:nvSpPr>
          <p:cNvPr id="7" name="正方形/長方形 6"/>
          <p:cNvSpPr/>
          <p:nvPr/>
        </p:nvSpPr>
        <p:spPr>
          <a:xfrm>
            <a:off x="119609" y="1219996"/>
            <a:ext cx="8171922" cy="2285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rgbClr val="FFFFFF"/>
              </a:solidFill>
            </a:endParaRPr>
          </a:p>
        </p:txBody>
      </p:sp>
      <p:sp>
        <p:nvSpPr>
          <p:cNvPr id="2050" name="Rectangle 2"/>
          <p:cNvSpPr>
            <a:spLocks noGrp="1" noChangeArrowheads="1"/>
          </p:cNvSpPr>
          <p:nvPr>
            <p:ph type="title" sz="quarter"/>
          </p:nvPr>
        </p:nvSpPr>
        <p:spPr>
          <a:xfrm>
            <a:off x="30575" y="150812"/>
            <a:ext cx="7872951" cy="346077"/>
          </a:xfrm>
        </p:spPr>
        <p:txBody>
          <a:bodyPr/>
          <a:lstStyle/>
          <a:p>
            <a:pPr eaLnBrk="1" hangingPunct="1"/>
            <a:r>
              <a:rPr lang="ja-JP" altLang="en-US" sz="1800" dirty="0" smtClean="0"/>
              <a:t>雇用均等分野における重点施策の進捗状況</a:t>
            </a:r>
            <a:r>
              <a:rPr lang="en-US" altLang="ja-JP" sz="1800" dirty="0" smtClean="0"/>
              <a:t>(</a:t>
            </a:r>
            <a:r>
              <a:rPr lang="ja-JP" altLang="en-US" sz="1800" dirty="0" smtClean="0"/>
              <a:t>平成</a:t>
            </a:r>
            <a:r>
              <a:rPr lang="en-US" altLang="ja-JP" sz="1800" smtClean="0"/>
              <a:t>27</a:t>
            </a:r>
            <a:r>
              <a:rPr lang="ja-JP" altLang="en-US" sz="1800" smtClean="0"/>
              <a:t>年度</a:t>
            </a:r>
            <a:r>
              <a:rPr lang="en-US" altLang="ja-JP" sz="1800" smtClean="0"/>
              <a:t>1</a:t>
            </a:r>
            <a:r>
              <a:rPr lang="ja-JP" altLang="en-US" sz="1800" smtClean="0"/>
              <a:t>月末時点）</a:t>
            </a:r>
            <a:endParaRPr lang="ja-JP" altLang="en-US" sz="1800" dirty="0" smtClean="0"/>
          </a:p>
        </p:txBody>
      </p:sp>
      <p:sp>
        <p:nvSpPr>
          <p:cNvPr id="2052" name="AutoShape 10"/>
          <p:cNvSpPr>
            <a:spLocks noChangeArrowheads="1"/>
          </p:cNvSpPr>
          <p:nvPr/>
        </p:nvSpPr>
        <p:spPr bwMode="auto">
          <a:xfrm>
            <a:off x="194344" y="620715"/>
            <a:ext cx="2651919" cy="2880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b="0" smtClean="0">
              <a:solidFill>
                <a:srgbClr val="000000"/>
              </a:solidFill>
            </a:endParaRPr>
          </a:p>
        </p:txBody>
      </p:sp>
      <p:sp>
        <p:nvSpPr>
          <p:cNvPr id="2053" name="Text Box 16"/>
          <p:cNvSpPr txBox="1">
            <a:spLocks noChangeArrowheads="1"/>
          </p:cNvSpPr>
          <p:nvPr/>
        </p:nvSpPr>
        <p:spPr bwMode="auto">
          <a:xfrm>
            <a:off x="271734" y="605634"/>
            <a:ext cx="2497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0" smtClean="0">
                <a:solidFill>
                  <a:srgbClr val="000000"/>
                </a:solidFill>
              </a:rPr>
              <a:t>男女雇用機会均等法関係</a:t>
            </a:r>
          </a:p>
        </p:txBody>
      </p:sp>
      <p:sp>
        <p:nvSpPr>
          <p:cNvPr id="2054" name="Oval 27"/>
          <p:cNvSpPr>
            <a:spLocks noChangeArrowheads="1"/>
          </p:cNvSpPr>
          <p:nvPr/>
        </p:nvSpPr>
        <p:spPr bwMode="auto">
          <a:xfrm>
            <a:off x="8331342" y="1733634"/>
            <a:ext cx="1482460" cy="5048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b="0" smtClean="0">
                <a:solidFill>
                  <a:srgbClr val="000000"/>
                </a:solidFill>
              </a:rPr>
              <a:t>27</a:t>
            </a:r>
            <a:r>
              <a:rPr lang="ja-JP" altLang="en-US" sz="1000" b="0" smtClean="0">
                <a:solidFill>
                  <a:srgbClr val="000000"/>
                </a:solidFill>
              </a:rPr>
              <a:t>年度</a:t>
            </a:r>
            <a:r>
              <a:rPr lang="en-US" altLang="ja-JP" sz="1000" b="0" smtClean="0">
                <a:solidFill>
                  <a:srgbClr val="000000"/>
                </a:solidFill>
              </a:rPr>
              <a:t>1</a:t>
            </a:r>
            <a:r>
              <a:rPr lang="ja-JP" altLang="en-US" sz="1000" b="0" smtClean="0">
                <a:solidFill>
                  <a:srgbClr val="000000"/>
                </a:solidFill>
              </a:rPr>
              <a:t>月末時点</a:t>
            </a:r>
            <a:endParaRPr lang="en-US" altLang="ja-JP" sz="1000" b="0" smtClean="0">
              <a:solidFill>
                <a:srgbClr val="000000"/>
              </a:solidFill>
            </a:endParaRPr>
          </a:p>
          <a:p>
            <a:pPr eaLnBrk="1" hangingPunct="1">
              <a:spcBef>
                <a:spcPct val="0"/>
              </a:spcBef>
              <a:buFontTx/>
              <a:buNone/>
            </a:pPr>
            <a:r>
              <a:rPr lang="ja-JP" altLang="en-US" sz="1000" b="0" smtClean="0">
                <a:solidFill>
                  <a:srgbClr val="000000"/>
                </a:solidFill>
              </a:rPr>
              <a:t>調停受理</a:t>
            </a:r>
            <a:r>
              <a:rPr lang="ja-JP" altLang="en-US" sz="1000" b="0" dirty="0" smtClean="0">
                <a:solidFill>
                  <a:srgbClr val="000000"/>
                </a:solidFill>
              </a:rPr>
              <a:t>件数</a:t>
            </a:r>
            <a:r>
              <a:rPr lang="ja-JP" altLang="en-US" sz="1000" b="0" smtClean="0">
                <a:solidFill>
                  <a:srgbClr val="000000"/>
                </a:solidFill>
              </a:rPr>
              <a:t>　３件</a:t>
            </a:r>
            <a:endParaRPr lang="ja-JP" altLang="en-US" sz="1000" b="0" dirty="0" smtClean="0">
              <a:solidFill>
                <a:srgbClr val="000000"/>
              </a:solidFill>
            </a:endParaRPr>
          </a:p>
        </p:txBody>
      </p:sp>
      <p:sp>
        <p:nvSpPr>
          <p:cNvPr id="2055" name="AutoShape 31"/>
          <p:cNvSpPr>
            <a:spLocks noChangeArrowheads="1"/>
          </p:cNvSpPr>
          <p:nvPr/>
        </p:nvSpPr>
        <p:spPr bwMode="auto">
          <a:xfrm>
            <a:off x="9534" y="3724307"/>
            <a:ext cx="9867724" cy="2952750"/>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ja-JP" altLang="en-US" sz="1800" b="0" smtClean="0">
              <a:solidFill>
                <a:srgbClr val="000000"/>
              </a:solidFill>
            </a:endParaRPr>
          </a:p>
        </p:txBody>
      </p:sp>
      <p:sp>
        <p:nvSpPr>
          <p:cNvPr id="2056" name="AutoShape 32"/>
          <p:cNvSpPr>
            <a:spLocks noChangeArrowheads="1"/>
          </p:cNvSpPr>
          <p:nvPr/>
        </p:nvSpPr>
        <p:spPr bwMode="auto">
          <a:xfrm>
            <a:off x="203877" y="3675070"/>
            <a:ext cx="2653639" cy="238912"/>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0" smtClean="0">
                <a:solidFill>
                  <a:srgbClr val="000000"/>
                </a:solidFill>
              </a:rPr>
              <a:t>育児・介護休業法関係</a:t>
            </a:r>
          </a:p>
        </p:txBody>
      </p:sp>
      <p:sp>
        <p:nvSpPr>
          <p:cNvPr id="2057" name="Oval 46"/>
          <p:cNvSpPr>
            <a:spLocks noChangeArrowheads="1"/>
          </p:cNvSpPr>
          <p:nvPr/>
        </p:nvSpPr>
        <p:spPr bwMode="auto">
          <a:xfrm>
            <a:off x="8369905" y="2289830"/>
            <a:ext cx="1434636" cy="3857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指導等件数の推移</a:t>
            </a:r>
          </a:p>
        </p:txBody>
      </p:sp>
      <p:pic>
        <p:nvPicPr>
          <p:cNvPr id="2061"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342" y="890124"/>
            <a:ext cx="93556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Oval 615"/>
          <p:cNvSpPr>
            <a:spLocks noChangeArrowheads="1"/>
          </p:cNvSpPr>
          <p:nvPr/>
        </p:nvSpPr>
        <p:spPr bwMode="auto">
          <a:xfrm>
            <a:off x="8444121" y="5257800"/>
            <a:ext cx="1356385" cy="3587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smtClean="0">
                <a:solidFill>
                  <a:srgbClr val="000000"/>
                </a:solidFill>
              </a:rPr>
              <a:t>指導等件数の推移</a:t>
            </a:r>
          </a:p>
        </p:txBody>
      </p:sp>
      <p:sp>
        <p:nvSpPr>
          <p:cNvPr id="2072" name="Oval 1296"/>
          <p:cNvSpPr>
            <a:spLocks noChangeArrowheads="1"/>
          </p:cNvSpPr>
          <p:nvPr/>
        </p:nvSpPr>
        <p:spPr bwMode="auto">
          <a:xfrm>
            <a:off x="8395438" y="4740307"/>
            <a:ext cx="1405069" cy="4603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b="0" smtClean="0">
                <a:solidFill>
                  <a:srgbClr val="000000"/>
                </a:solidFill>
              </a:rPr>
              <a:t>27</a:t>
            </a:r>
            <a:r>
              <a:rPr lang="ja-JP" altLang="en-US" sz="1000" b="0" smtClean="0">
                <a:solidFill>
                  <a:srgbClr val="000000"/>
                </a:solidFill>
              </a:rPr>
              <a:t>年度</a:t>
            </a:r>
            <a:r>
              <a:rPr lang="en-US" altLang="ja-JP" sz="1000" b="0" smtClean="0">
                <a:solidFill>
                  <a:srgbClr val="000000"/>
                </a:solidFill>
              </a:rPr>
              <a:t>1</a:t>
            </a:r>
            <a:r>
              <a:rPr lang="ja-JP" altLang="en-US" sz="1000" b="0" smtClean="0">
                <a:solidFill>
                  <a:srgbClr val="000000"/>
                </a:solidFill>
              </a:rPr>
              <a:t>月末時点</a:t>
            </a:r>
            <a:endParaRPr lang="en-US" altLang="ja-JP" sz="1000" b="0" smtClean="0">
              <a:solidFill>
                <a:srgbClr val="000000"/>
              </a:solidFill>
            </a:endParaRPr>
          </a:p>
          <a:p>
            <a:pPr eaLnBrk="1" hangingPunct="1">
              <a:spcBef>
                <a:spcPct val="0"/>
              </a:spcBef>
              <a:buFontTx/>
              <a:buNone/>
            </a:pPr>
            <a:r>
              <a:rPr lang="ja-JP" altLang="en-US" sz="1000" b="0" smtClean="0">
                <a:solidFill>
                  <a:srgbClr val="000000"/>
                </a:solidFill>
              </a:rPr>
              <a:t>調停受理</a:t>
            </a:r>
            <a:r>
              <a:rPr lang="ja-JP" altLang="en-US" sz="1000" b="0" dirty="0" smtClean="0">
                <a:solidFill>
                  <a:srgbClr val="000000"/>
                </a:solidFill>
              </a:rPr>
              <a:t>件数　</a:t>
            </a:r>
            <a:r>
              <a:rPr lang="en-US" altLang="ja-JP" sz="1000" b="0" dirty="0" smtClean="0">
                <a:solidFill>
                  <a:srgbClr val="000000"/>
                </a:solidFill>
              </a:rPr>
              <a:t>1</a:t>
            </a:r>
            <a:r>
              <a:rPr lang="ja-JP" altLang="en-US" sz="1000" b="0" dirty="0" smtClean="0">
                <a:solidFill>
                  <a:srgbClr val="000000"/>
                </a:solidFill>
              </a:rPr>
              <a:t>件</a:t>
            </a:r>
          </a:p>
        </p:txBody>
      </p:sp>
      <p:pic>
        <p:nvPicPr>
          <p:cNvPr id="2073" name="Picture 79" descr="C:\Users\ORENI\Desktop\トモニ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9574" y="3864172"/>
            <a:ext cx="759101" cy="7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34"/>
          <p:cNvSpPr txBox="1">
            <a:spLocks noChangeArrowheads="1"/>
          </p:cNvSpPr>
          <p:nvPr/>
        </p:nvSpPr>
        <p:spPr bwMode="auto">
          <a:xfrm>
            <a:off x="9138866" y="3916364"/>
            <a:ext cx="7383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650" b="0" dirty="0" smtClean="0">
                <a:solidFill>
                  <a:srgbClr val="000000"/>
                </a:solidFill>
              </a:rPr>
              <a:t>「仕事と介護を両立できる職場環境」の整備促進のためのシンボルマーク　トモニン</a:t>
            </a:r>
          </a:p>
          <a:p>
            <a:pPr algn="l" eaLnBrk="1" hangingPunct="1">
              <a:defRPr/>
            </a:pPr>
            <a:endParaRPr lang="ja-JP" altLang="en-US" sz="600" b="0" dirty="0" smtClean="0">
              <a:solidFill>
                <a:srgbClr val="00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409461129"/>
              </p:ext>
            </p:extLst>
          </p:nvPr>
        </p:nvGraphicFramePr>
        <p:xfrm>
          <a:off x="8395438" y="2734773"/>
          <a:ext cx="1348316" cy="687705"/>
        </p:xfrm>
        <a:graphic>
          <a:graphicData uri="http://schemas.openxmlformats.org/drawingml/2006/table">
            <a:tbl>
              <a:tblPr/>
              <a:tblGrid>
                <a:gridCol w="880533"/>
                <a:gridCol w="467783"/>
              </a:tblGrid>
              <a:tr h="342900">
                <a:tc>
                  <a:txBody>
                    <a:bodyPr/>
                    <a:lstStyle/>
                    <a:p>
                      <a:pPr algn="ctr" fontAlgn="ctr"/>
                      <a:r>
                        <a:rPr lang="en-US" altLang="ja-JP" sz="1100" b="0" i="0" u="none" strike="noStrike" dirty="0" smtClean="0">
                          <a:effectLst/>
                          <a:latin typeface="ＭＳ Ｐゴシック"/>
                        </a:rPr>
                        <a:t>26</a:t>
                      </a:r>
                      <a:r>
                        <a:rPr lang="ja-JP" altLang="en-US" sz="1100" b="0" i="0" u="none" strike="noStrike" dirty="0" smtClean="0">
                          <a:effectLst/>
                          <a:latin typeface="ＭＳ Ｐゴシック"/>
                        </a:rPr>
                        <a:t>年度</a:t>
                      </a:r>
                      <a:endParaRPr lang="ja-JP" altLang="en-US"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dirty="0" smtClean="0">
                          <a:effectLst/>
                          <a:latin typeface="ＭＳ Ｐゴシック"/>
                        </a:rPr>
                        <a:t>652</a:t>
                      </a:r>
                      <a:endParaRPr lang="en-US" altLang="ja-JP"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2900">
                <a:tc>
                  <a:txBody>
                    <a:bodyPr/>
                    <a:lstStyle/>
                    <a:p>
                      <a:pPr algn="ctr" fontAlgn="ctr"/>
                      <a:r>
                        <a:rPr lang="en-US" altLang="zh-TW" sz="1100" b="0" i="0" u="none" strike="noStrike" smtClean="0">
                          <a:effectLst/>
                          <a:latin typeface="ＭＳ Ｐゴシック"/>
                        </a:rPr>
                        <a:t>2</a:t>
                      </a:r>
                      <a:r>
                        <a:rPr lang="en-US" altLang="ja-JP" sz="1100" b="0" i="0" u="none" strike="noStrike" smtClean="0">
                          <a:effectLst/>
                          <a:latin typeface="ＭＳ Ｐゴシック"/>
                        </a:rPr>
                        <a:t>7</a:t>
                      </a:r>
                      <a:r>
                        <a:rPr lang="zh-TW" altLang="en-US" sz="1100" b="0" i="0" u="none" strike="noStrike" smtClean="0">
                          <a:effectLst/>
                          <a:latin typeface="ＭＳ Ｐゴシック"/>
                        </a:rPr>
                        <a:t>年度</a:t>
                      </a:r>
                      <a:endParaRPr lang="en-US" altLang="zh-TW" sz="1100" b="0" i="0" u="none" strike="noStrike" smtClean="0">
                        <a:effectLst/>
                        <a:latin typeface="ＭＳ Ｐゴシック"/>
                      </a:endParaRPr>
                    </a:p>
                    <a:p>
                      <a:pPr algn="ctr" fontAlgn="ctr"/>
                      <a:r>
                        <a:rPr lang="en-US" altLang="ja-JP" sz="1100" b="0" i="0" u="none" strike="noStrike" smtClean="0">
                          <a:effectLst/>
                          <a:latin typeface="ＭＳ Ｐゴシック"/>
                        </a:rPr>
                        <a:t>1</a:t>
                      </a:r>
                      <a:r>
                        <a:rPr lang="ja-JP" altLang="en-US" sz="1100" b="0" i="0" u="none" strike="noStrike" smtClean="0">
                          <a:effectLst/>
                          <a:latin typeface="ＭＳ Ｐゴシック"/>
                        </a:rPr>
                        <a:t>月末時点</a:t>
                      </a:r>
                      <a:endParaRPr lang="zh-TW" altLang="en-US"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dirty="0" smtClean="0">
                          <a:effectLst/>
                          <a:latin typeface="ＭＳ Ｐゴシック"/>
                        </a:rPr>
                        <a:t>273</a:t>
                      </a:r>
                      <a:endParaRPr lang="en-US" altLang="ja-JP"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101251594"/>
              </p:ext>
            </p:extLst>
          </p:nvPr>
        </p:nvGraphicFramePr>
        <p:xfrm>
          <a:off x="8448157" y="5638800"/>
          <a:ext cx="1348316" cy="686118"/>
        </p:xfrm>
        <a:graphic>
          <a:graphicData uri="http://schemas.openxmlformats.org/drawingml/2006/table">
            <a:tbl>
              <a:tblPr/>
              <a:tblGrid>
                <a:gridCol w="880533"/>
                <a:gridCol w="467783"/>
              </a:tblGrid>
              <a:tr h="341313">
                <a:tc>
                  <a:txBody>
                    <a:bodyPr/>
                    <a:lstStyle/>
                    <a:p>
                      <a:pPr algn="ctr" fontAlgn="ctr"/>
                      <a:r>
                        <a:rPr lang="en-US" altLang="ja-JP" sz="1100" b="0" i="0" u="none" strike="noStrike" dirty="0" smtClean="0">
                          <a:effectLst/>
                          <a:latin typeface="ＭＳ Ｐゴシック"/>
                        </a:rPr>
                        <a:t>26</a:t>
                      </a:r>
                      <a:r>
                        <a:rPr lang="ja-JP" altLang="en-US" sz="1100" b="0" i="0" u="none" strike="noStrike" dirty="0" smtClean="0">
                          <a:effectLst/>
                          <a:latin typeface="ＭＳ Ｐゴシック"/>
                        </a:rPr>
                        <a:t>年度</a:t>
                      </a:r>
                      <a:endParaRPr lang="ja-JP" altLang="en-US"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dirty="0" smtClean="0">
                          <a:effectLst/>
                          <a:latin typeface="ＭＳ Ｐゴシック"/>
                        </a:rPr>
                        <a:t>1,216</a:t>
                      </a:r>
                      <a:endParaRPr lang="en-US" altLang="ja-JP"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41313">
                <a:tc>
                  <a:txBody>
                    <a:bodyPr/>
                    <a:lstStyle/>
                    <a:p>
                      <a:pPr algn="ctr" fontAlgn="ctr"/>
                      <a:r>
                        <a:rPr lang="en-US" altLang="zh-TW" sz="1100" b="0" i="0" u="none" strike="noStrike" smtClean="0">
                          <a:effectLst/>
                          <a:latin typeface="ＭＳ Ｐゴシック"/>
                        </a:rPr>
                        <a:t>2</a:t>
                      </a:r>
                      <a:r>
                        <a:rPr lang="en-US" altLang="ja-JP" sz="1100" b="0" i="0" u="none" strike="noStrike" smtClean="0">
                          <a:effectLst/>
                          <a:latin typeface="ＭＳ Ｐゴシック"/>
                        </a:rPr>
                        <a:t>7</a:t>
                      </a:r>
                      <a:r>
                        <a:rPr lang="zh-TW" altLang="en-US" sz="1100" b="0" i="0" u="none" strike="noStrike" smtClean="0">
                          <a:effectLst/>
                          <a:latin typeface="ＭＳ Ｐゴシック"/>
                        </a:rPr>
                        <a:t>年度</a:t>
                      </a:r>
                      <a:endParaRPr lang="en-US" altLang="zh-TW" sz="1100" b="0" i="0" u="none" strike="noStrike" smtClean="0">
                        <a:effectLst/>
                        <a:latin typeface="ＭＳ Ｐゴシック"/>
                      </a:endParaRPr>
                    </a:p>
                    <a:p>
                      <a:pPr algn="ctr" fontAlgn="ctr"/>
                      <a:r>
                        <a:rPr lang="en-US" altLang="ja-JP" sz="1100" b="0" i="0" u="none" strike="noStrike" smtClean="0">
                          <a:effectLst/>
                          <a:latin typeface="ＭＳ Ｐゴシック"/>
                        </a:rPr>
                        <a:t>1</a:t>
                      </a:r>
                      <a:r>
                        <a:rPr lang="ja-JP" altLang="en-US" sz="1100" b="0" i="0" u="none" strike="noStrike" smtClean="0">
                          <a:effectLst/>
                          <a:latin typeface="ＭＳ Ｐゴシック"/>
                        </a:rPr>
                        <a:t>月末時点</a:t>
                      </a:r>
                      <a:endParaRPr lang="zh-TW" altLang="en-US"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smtClean="0">
                          <a:effectLst/>
                          <a:latin typeface="ＭＳ Ｐゴシック"/>
                        </a:rPr>
                        <a:t>325</a:t>
                      </a:r>
                      <a:endParaRPr lang="en-US" altLang="ja-JP" sz="1100" b="0" i="0" u="none" strike="noStrike" dirty="0">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43" name="Group 12"/>
          <p:cNvGrpSpPr>
            <a:grpSpLocks/>
          </p:cNvGrpSpPr>
          <p:nvPr/>
        </p:nvGrpSpPr>
        <p:grpSpPr bwMode="auto">
          <a:xfrm>
            <a:off x="8" y="0"/>
            <a:ext cx="9804533" cy="284163"/>
            <a:chOff x="-6" y="96"/>
            <a:chExt cx="5701" cy="179"/>
          </a:xfrm>
        </p:grpSpPr>
        <p:sp>
          <p:nvSpPr>
            <p:cNvPr id="44" name="Text Box 137"/>
            <p:cNvSpPr txBox="1">
              <a:spLocks noChangeArrowheads="1"/>
            </p:cNvSpPr>
            <p:nvPr/>
          </p:nvSpPr>
          <p:spPr bwMode="auto">
            <a:xfrm>
              <a:off x="4368" y="96"/>
              <a:ext cx="1327" cy="179"/>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45" name="Line 138"/>
            <p:cNvSpPr>
              <a:spLocks noChangeShapeType="1"/>
            </p:cNvSpPr>
            <p:nvPr/>
          </p:nvSpPr>
          <p:spPr bwMode="auto">
            <a:xfrm>
              <a:off x="-6" y="100"/>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46" name="Line 139"/>
            <p:cNvSpPr>
              <a:spLocks noChangeShapeType="1"/>
            </p:cNvSpPr>
            <p:nvPr/>
          </p:nvSpPr>
          <p:spPr bwMode="auto">
            <a:xfrm>
              <a:off x="-6" y="142"/>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grpSp>
      <p:graphicFrame>
        <p:nvGraphicFramePr>
          <p:cNvPr id="42" name="グラフ 41"/>
          <p:cNvGraphicFramePr>
            <a:graphicFrameLocks noChangeAspect="1"/>
          </p:cNvGraphicFramePr>
          <p:nvPr>
            <p:extLst>
              <p:ext uri="{D42A27DB-BD31-4B8C-83A1-F6EECF244321}">
                <p14:modId xmlns:p14="http://schemas.microsoft.com/office/powerpoint/2010/main" val="2104342080"/>
              </p:ext>
            </p:extLst>
          </p:nvPr>
        </p:nvGraphicFramePr>
        <p:xfrm>
          <a:off x="220024" y="1248574"/>
          <a:ext cx="2743202" cy="2245995"/>
        </p:xfrm>
        <a:graphic>
          <a:graphicData uri="http://schemas.openxmlformats.org/drawingml/2006/chart">
            <c:chart xmlns:c="http://schemas.openxmlformats.org/drawingml/2006/chart" xmlns:r="http://schemas.openxmlformats.org/officeDocument/2006/relationships" r:id="rId4"/>
          </a:graphicData>
        </a:graphic>
      </p:graphicFrame>
      <p:sp>
        <p:nvSpPr>
          <p:cNvPr id="2066" name="AutoShape 917"/>
          <p:cNvSpPr>
            <a:spLocks noChangeArrowheads="1"/>
          </p:cNvSpPr>
          <p:nvPr/>
        </p:nvSpPr>
        <p:spPr bwMode="auto">
          <a:xfrm>
            <a:off x="490679" y="981078"/>
            <a:ext cx="2032794" cy="295275"/>
          </a:xfrm>
          <a:prstGeom prst="bevel">
            <a:avLst>
              <a:gd name="adj" fmla="val 12500"/>
            </a:avLst>
          </a:prstGeom>
          <a:solidFill>
            <a:srgbClr val="BBE0E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相談者の属性別相談件数</a:t>
            </a:r>
          </a:p>
        </p:txBody>
      </p:sp>
      <p:sp>
        <p:nvSpPr>
          <p:cNvPr id="8" name="テキスト ボックス 7"/>
          <p:cNvSpPr txBox="1"/>
          <p:nvPr/>
        </p:nvSpPr>
        <p:spPr>
          <a:xfrm>
            <a:off x="662863" y="1601792"/>
            <a:ext cx="623020" cy="230832"/>
          </a:xfrm>
          <a:prstGeom prst="rect">
            <a:avLst/>
          </a:prstGeom>
          <a:noFill/>
        </p:spPr>
        <p:txBody>
          <a:bodyPr wrap="square" rtlCol="0">
            <a:spAutoFit/>
          </a:bodyPr>
          <a:lstStyle/>
          <a:p>
            <a:r>
              <a:rPr lang="en-US" altLang="ja-JP" sz="900" b="0" smtClean="0">
                <a:solidFill>
                  <a:srgbClr val="000000"/>
                </a:solidFill>
                <a:latin typeface="ＭＳ Ｐゴシック"/>
                <a:ea typeface="ＭＳ Ｐゴシック"/>
              </a:rPr>
              <a:t>3,527</a:t>
            </a:r>
            <a:r>
              <a:rPr lang="ja-JP" altLang="en-US" sz="900" b="0" smtClean="0">
                <a:solidFill>
                  <a:srgbClr val="000000"/>
                </a:solidFill>
                <a:latin typeface="ＭＳ Ｐゴシック"/>
                <a:ea typeface="ＭＳ Ｐゴシック"/>
              </a:rPr>
              <a:t>件</a:t>
            </a:r>
            <a:endParaRPr lang="ja-JP" altLang="en-US" sz="900" b="0">
              <a:solidFill>
                <a:srgbClr val="000000"/>
              </a:solidFill>
              <a:latin typeface="ＭＳ Ｐゴシック"/>
              <a:ea typeface="ＭＳ Ｐゴシック"/>
            </a:endParaRPr>
          </a:p>
        </p:txBody>
      </p:sp>
      <p:sp>
        <p:nvSpPr>
          <p:cNvPr id="2062" name="Text Box 334"/>
          <p:cNvSpPr txBox="1">
            <a:spLocks noChangeArrowheads="1"/>
          </p:cNvSpPr>
          <p:nvPr/>
        </p:nvSpPr>
        <p:spPr bwMode="auto">
          <a:xfrm>
            <a:off x="9247794" y="1133079"/>
            <a:ext cx="703394"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600" b="0" dirty="0" smtClean="0">
                <a:solidFill>
                  <a:srgbClr val="000000"/>
                </a:solidFill>
              </a:rPr>
              <a:t>ポジティブ・アクション普及促進シンボルマーク　きらら</a:t>
            </a:r>
          </a:p>
        </p:txBody>
      </p:sp>
      <p:graphicFrame>
        <p:nvGraphicFramePr>
          <p:cNvPr id="60" name="グラフ 59"/>
          <p:cNvGraphicFramePr>
            <a:graphicFrameLocks noChangeAspect="1"/>
          </p:cNvGraphicFramePr>
          <p:nvPr>
            <p:extLst>
              <p:ext uri="{D42A27DB-BD31-4B8C-83A1-F6EECF244321}">
                <p14:modId xmlns:p14="http://schemas.microsoft.com/office/powerpoint/2010/main" val="1876642240"/>
              </p:ext>
            </p:extLst>
          </p:nvPr>
        </p:nvGraphicFramePr>
        <p:xfrm>
          <a:off x="2862840" y="1246598"/>
          <a:ext cx="2685460" cy="2232000"/>
        </p:xfrm>
        <a:graphic>
          <a:graphicData uri="http://schemas.openxmlformats.org/drawingml/2006/chart">
            <c:chart xmlns:c="http://schemas.openxmlformats.org/drawingml/2006/chart" xmlns:r="http://schemas.openxmlformats.org/officeDocument/2006/relationships" r:id="rId5"/>
          </a:graphicData>
        </a:graphic>
      </p:graphicFrame>
      <p:sp>
        <p:nvSpPr>
          <p:cNvPr id="2060" name="AutoShape 256"/>
          <p:cNvSpPr>
            <a:spLocks noChangeArrowheads="1"/>
          </p:cNvSpPr>
          <p:nvPr/>
        </p:nvSpPr>
        <p:spPr bwMode="auto">
          <a:xfrm>
            <a:off x="2978680" y="765175"/>
            <a:ext cx="2411148" cy="519906"/>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平成</a:t>
            </a:r>
            <a:r>
              <a:rPr lang="en-US" altLang="ja-JP" sz="900" b="0" smtClean="0">
                <a:solidFill>
                  <a:srgbClr val="000000"/>
                </a:solidFill>
              </a:rPr>
              <a:t>27</a:t>
            </a:r>
            <a:r>
              <a:rPr lang="ja-JP" altLang="en-US" sz="900" b="0" smtClean="0">
                <a:solidFill>
                  <a:srgbClr val="000000"/>
                </a:solidFill>
              </a:rPr>
              <a:t>年度</a:t>
            </a:r>
            <a:r>
              <a:rPr lang="en-US" altLang="ja-JP" sz="900" b="0" smtClean="0">
                <a:solidFill>
                  <a:srgbClr val="000000"/>
                </a:solidFill>
              </a:rPr>
              <a:t>1</a:t>
            </a:r>
            <a:r>
              <a:rPr lang="ja-JP" altLang="en-US" sz="900" b="0" smtClean="0">
                <a:solidFill>
                  <a:srgbClr val="000000"/>
                </a:solidFill>
              </a:rPr>
              <a:t>月末時点</a:t>
            </a:r>
            <a:endParaRPr lang="en-US" altLang="ja-JP" sz="900" b="0" dirty="0" smtClean="0">
              <a:solidFill>
                <a:srgbClr val="000000"/>
              </a:solidFill>
            </a:endParaRPr>
          </a:p>
          <a:p>
            <a:pPr eaLnBrk="1" hangingPunct="1">
              <a:spcBef>
                <a:spcPct val="0"/>
              </a:spcBef>
              <a:buFontTx/>
              <a:buNone/>
            </a:pPr>
            <a:r>
              <a:rPr lang="ja-JP" altLang="en-US" sz="900" b="0" dirty="0" smtClean="0">
                <a:solidFill>
                  <a:srgbClr val="000000"/>
                </a:solidFill>
              </a:rPr>
              <a:t>労働者からの相談内容の内訳</a:t>
            </a:r>
          </a:p>
        </p:txBody>
      </p:sp>
      <p:sp>
        <p:nvSpPr>
          <p:cNvPr id="10" name="テキスト ボックス 9"/>
          <p:cNvSpPr txBox="1"/>
          <p:nvPr/>
        </p:nvSpPr>
        <p:spPr>
          <a:xfrm>
            <a:off x="3657600" y="2248382"/>
            <a:ext cx="1066799" cy="553998"/>
          </a:xfrm>
          <a:prstGeom prst="rect">
            <a:avLst/>
          </a:prstGeom>
          <a:noFill/>
        </p:spPr>
        <p:txBody>
          <a:bodyPr wrap="square" rtlCol="0">
            <a:spAutoFit/>
          </a:bodyPr>
          <a:lstStyle/>
          <a:p>
            <a:pPr>
              <a:lnSpc>
                <a:spcPts val="900"/>
              </a:lnSpc>
              <a:spcBef>
                <a:spcPts val="0"/>
              </a:spcBef>
            </a:pPr>
            <a:r>
              <a:rPr lang="ja-JP" altLang="en-US" sz="850" b="0" spc="100" dirty="0" smtClean="0">
                <a:solidFill>
                  <a:srgbClr val="000000"/>
                </a:solidFill>
                <a:latin typeface="HGPｺﾞｼｯｸM" panose="020B0600000000000000" pitchFamily="50" charset="-128"/>
                <a:ea typeface="HGPｺﾞｼｯｸM" panose="020B0600000000000000" pitchFamily="50" charset="-128"/>
              </a:rPr>
              <a:t>均等法関係</a:t>
            </a:r>
            <a:endParaRPr lang="en-US" altLang="ja-JP" sz="850" b="0" spc="100" dirty="0" smtClean="0">
              <a:solidFill>
                <a:srgbClr val="000000"/>
              </a:solidFill>
              <a:latin typeface="HGPｺﾞｼｯｸM" panose="020B0600000000000000" pitchFamily="50" charset="-128"/>
              <a:ea typeface="HGPｺﾞｼｯｸM" panose="020B0600000000000000" pitchFamily="50" charset="-128"/>
            </a:endParaRPr>
          </a:p>
          <a:p>
            <a:pPr>
              <a:lnSpc>
                <a:spcPts val="900"/>
              </a:lnSpc>
              <a:spcBef>
                <a:spcPts val="0"/>
              </a:spcBef>
            </a:pPr>
            <a:r>
              <a:rPr lang="ja-JP" altLang="en-US" sz="850" b="0" spc="100" dirty="0">
                <a:solidFill>
                  <a:srgbClr val="000000"/>
                </a:solidFill>
                <a:latin typeface="HGPｺﾞｼｯｸM" panose="020B0600000000000000" pitchFamily="50" charset="-128"/>
                <a:ea typeface="HGPｺﾞｼｯｸM" panose="020B0600000000000000" pitchFamily="50" charset="-128"/>
              </a:rPr>
              <a:t>労働者から</a:t>
            </a:r>
            <a:r>
              <a:rPr lang="ja-JP" altLang="en-US" sz="850" b="0" spc="100" dirty="0" smtClean="0">
                <a:solidFill>
                  <a:srgbClr val="000000"/>
                </a:solidFill>
                <a:latin typeface="HGPｺﾞｼｯｸM" panose="020B0600000000000000" pitchFamily="50" charset="-128"/>
                <a:ea typeface="HGPｺﾞｼｯｸM" panose="020B0600000000000000" pitchFamily="50" charset="-128"/>
              </a:rPr>
              <a:t>の</a:t>
            </a:r>
            <a:endParaRPr lang="en-US" altLang="ja-JP" sz="850" b="0" spc="100" dirty="0" smtClean="0">
              <a:solidFill>
                <a:srgbClr val="000000"/>
              </a:solidFill>
              <a:latin typeface="HGPｺﾞｼｯｸM" panose="020B0600000000000000" pitchFamily="50" charset="-128"/>
              <a:ea typeface="HGPｺﾞｼｯｸM" panose="020B0600000000000000" pitchFamily="50" charset="-128"/>
            </a:endParaRPr>
          </a:p>
          <a:p>
            <a:pPr>
              <a:lnSpc>
                <a:spcPts val="900"/>
              </a:lnSpc>
              <a:spcBef>
                <a:spcPts val="0"/>
              </a:spcBef>
            </a:pPr>
            <a:r>
              <a:rPr lang="ja-JP" altLang="en-US" sz="850" b="0" spc="100" dirty="0" smtClean="0">
                <a:solidFill>
                  <a:srgbClr val="000000"/>
                </a:solidFill>
                <a:latin typeface="HGPｺﾞｼｯｸM" panose="020B0600000000000000" pitchFamily="50" charset="-128"/>
                <a:ea typeface="HGPｺﾞｼｯｸM" panose="020B0600000000000000" pitchFamily="50" charset="-128"/>
              </a:rPr>
              <a:t>相談内訳</a:t>
            </a:r>
            <a:endParaRPr lang="en-US" altLang="ja-JP" sz="850" b="0" spc="100" dirty="0" smtClean="0">
              <a:solidFill>
                <a:srgbClr val="000000"/>
              </a:solidFill>
              <a:latin typeface="HGPｺﾞｼｯｸM" panose="020B0600000000000000" pitchFamily="50" charset="-128"/>
              <a:ea typeface="HGPｺﾞｼｯｸM" panose="020B0600000000000000" pitchFamily="50" charset="-128"/>
            </a:endParaRPr>
          </a:p>
          <a:p>
            <a:pPr>
              <a:lnSpc>
                <a:spcPts val="900"/>
              </a:lnSpc>
              <a:spcBef>
                <a:spcPts val="0"/>
              </a:spcBef>
            </a:pPr>
            <a:r>
              <a:rPr lang="ja-JP" altLang="en-US" sz="850" b="0" spc="100" dirty="0" smtClean="0">
                <a:solidFill>
                  <a:srgbClr val="000000"/>
                </a:solidFill>
                <a:latin typeface="HGPｺﾞｼｯｸM" panose="020B0600000000000000" pitchFamily="50" charset="-128"/>
                <a:ea typeface="HGPｺﾞｼｯｸM" panose="020B0600000000000000" pitchFamily="50" charset="-128"/>
              </a:rPr>
              <a:t>合計</a:t>
            </a:r>
            <a:r>
              <a:rPr lang="en-US" altLang="ja-JP" sz="850" b="0" spc="100" dirty="0" smtClean="0">
                <a:solidFill>
                  <a:srgbClr val="000000"/>
                </a:solidFill>
                <a:latin typeface="HGPｺﾞｼｯｸM" panose="020B0600000000000000" pitchFamily="50" charset="-128"/>
                <a:ea typeface="HGPｺﾞｼｯｸM" panose="020B0600000000000000" pitchFamily="50" charset="-128"/>
              </a:rPr>
              <a:t>1,719</a:t>
            </a:r>
            <a:r>
              <a:rPr lang="ja-JP" altLang="en-US" sz="850" b="0" spc="100" dirty="0" smtClean="0">
                <a:solidFill>
                  <a:srgbClr val="000000"/>
                </a:solidFill>
                <a:latin typeface="HGPｺﾞｼｯｸM" panose="020B0600000000000000" pitchFamily="50" charset="-128"/>
                <a:ea typeface="HGPｺﾞｼｯｸM" panose="020B0600000000000000" pitchFamily="50" charset="-128"/>
              </a:rPr>
              <a:t>件</a:t>
            </a:r>
            <a:endParaRPr lang="ja-JP" altLang="en-US" sz="850" b="0" spc="100" dirty="0">
              <a:solidFill>
                <a:srgbClr val="000000"/>
              </a:solidFill>
              <a:latin typeface="HGPｺﾞｼｯｸM" panose="020B0600000000000000" pitchFamily="50" charset="-128"/>
              <a:ea typeface="HGPｺﾞｼｯｸM" panose="020B0600000000000000" pitchFamily="50" charset="-128"/>
            </a:endParaRPr>
          </a:p>
        </p:txBody>
      </p:sp>
      <p:cxnSp>
        <p:nvCxnSpPr>
          <p:cNvPr id="12" name="直線コネクタ 11"/>
          <p:cNvCxnSpPr/>
          <p:nvPr/>
        </p:nvCxnSpPr>
        <p:spPr>
          <a:xfrm flipV="1">
            <a:off x="4264755" y="1593454"/>
            <a:ext cx="459644" cy="123754"/>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962400" y="1593454"/>
            <a:ext cx="76200" cy="14018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H="1">
            <a:off x="3581400" y="1693399"/>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3352800" y="1905000"/>
            <a:ext cx="304800" cy="8104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3" name="グラフ 72"/>
          <p:cNvGraphicFramePr>
            <a:graphicFrameLocks noChangeAspect="1"/>
          </p:cNvGraphicFramePr>
          <p:nvPr>
            <p:extLst>
              <p:ext uri="{D42A27DB-BD31-4B8C-83A1-F6EECF244321}">
                <p14:modId xmlns:p14="http://schemas.microsoft.com/office/powerpoint/2010/main" val="2894504533"/>
              </p:ext>
            </p:extLst>
          </p:nvPr>
        </p:nvGraphicFramePr>
        <p:xfrm>
          <a:off x="5453992" y="1304928"/>
          <a:ext cx="3237959" cy="2223687"/>
        </p:xfrm>
        <a:graphic>
          <a:graphicData uri="http://schemas.openxmlformats.org/drawingml/2006/chart">
            <c:chart xmlns:c="http://schemas.openxmlformats.org/drawingml/2006/chart" xmlns:r="http://schemas.openxmlformats.org/officeDocument/2006/relationships" r:id="rId6"/>
          </a:graphicData>
        </a:graphic>
      </p:graphicFrame>
      <p:sp>
        <p:nvSpPr>
          <p:cNvPr id="2063" name="AutoShape 347"/>
          <p:cNvSpPr>
            <a:spLocks noChangeArrowheads="1"/>
          </p:cNvSpPr>
          <p:nvPr/>
        </p:nvSpPr>
        <p:spPr bwMode="auto">
          <a:xfrm>
            <a:off x="5912514" y="972350"/>
            <a:ext cx="2184135" cy="304003"/>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紛争解決援助申立件数</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08" y="4171526"/>
            <a:ext cx="8244011" cy="238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4" name="グラフ 73"/>
          <p:cNvGraphicFramePr>
            <a:graphicFrameLocks/>
          </p:cNvGraphicFramePr>
          <p:nvPr>
            <p:extLst>
              <p:ext uri="{D42A27DB-BD31-4B8C-83A1-F6EECF244321}">
                <p14:modId xmlns:p14="http://schemas.microsoft.com/office/powerpoint/2010/main" val="1375027329"/>
              </p:ext>
            </p:extLst>
          </p:nvPr>
        </p:nvGraphicFramePr>
        <p:xfrm>
          <a:off x="182444" y="4246563"/>
          <a:ext cx="2649263" cy="2292348"/>
        </p:xfrm>
        <a:graphic>
          <a:graphicData uri="http://schemas.openxmlformats.org/drawingml/2006/chart">
            <c:chart xmlns:c="http://schemas.openxmlformats.org/drawingml/2006/chart" xmlns:r="http://schemas.openxmlformats.org/officeDocument/2006/relationships" r:id="rId8"/>
          </a:graphicData>
        </a:graphic>
      </p:graphicFrame>
      <p:sp>
        <p:nvSpPr>
          <p:cNvPr id="2" name="テキスト ボックス 1"/>
          <p:cNvSpPr txBox="1"/>
          <p:nvPr/>
        </p:nvSpPr>
        <p:spPr>
          <a:xfrm>
            <a:off x="600695" y="4529145"/>
            <a:ext cx="609600" cy="215444"/>
          </a:xfrm>
          <a:prstGeom prst="rect">
            <a:avLst/>
          </a:prstGeom>
          <a:noFill/>
        </p:spPr>
        <p:txBody>
          <a:bodyPr wrap="square" rtlCol="0">
            <a:spAutoFit/>
          </a:bodyPr>
          <a:lstStyle/>
          <a:p>
            <a:r>
              <a:rPr lang="en-US" altLang="ja-JP" sz="800" b="0" dirty="0" smtClean="0">
                <a:solidFill>
                  <a:srgbClr val="000000"/>
                </a:solidFill>
                <a:latin typeface="Arial"/>
              </a:rPr>
              <a:t>6,631</a:t>
            </a:r>
            <a:r>
              <a:rPr lang="ja-JP" altLang="en-US" sz="800" b="0" dirty="0" smtClean="0">
                <a:solidFill>
                  <a:srgbClr val="000000"/>
                </a:solidFill>
                <a:latin typeface="Arial"/>
              </a:rPr>
              <a:t>件</a:t>
            </a:r>
            <a:endParaRPr lang="ja-JP" altLang="en-US" sz="800" b="0" dirty="0">
              <a:solidFill>
                <a:srgbClr val="000000"/>
              </a:solidFill>
              <a:latin typeface="Arial"/>
            </a:endParaRPr>
          </a:p>
        </p:txBody>
      </p:sp>
      <p:graphicFrame>
        <p:nvGraphicFramePr>
          <p:cNvPr id="75" name="グラフ 74"/>
          <p:cNvGraphicFramePr>
            <a:graphicFrameLocks/>
          </p:cNvGraphicFramePr>
          <p:nvPr>
            <p:extLst>
              <p:ext uri="{D42A27DB-BD31-4B8C-83A1-F6EECF244321}">
                <p14:modId xmlns:p14="http://schemas.microsoft.com/office/powerpoint/2010/main" val="2371488566"/>
              </p:ext>
            </p:extLst>
          </p:nvPr>
        </p:nvGraphicFramePr>
        <p:xfrm>
          <a:off x="2939414" y="4256088"/>
          <a:ext cx="2532312" cy="23002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7" name="グラフ 46"/>
          <p:cNvGraphicFramePr>
            <a:graphicFrameLocks/>
          </p:cNvGraphicFramePr>
          <p:nvPr>
            <p:extLst>
              <p:ext uri="{D42A27DB-BD31-4B8C-83A1-F6EECF244321}">
                <p14:modId xmlns:p14="http://schemas.microsoft.com/office/powerpoint/2010/main" val="3503398312"/>
              </p:ext>
            </p:extLst>
          </p:nvPr>
        </p:nvGraphicFramePr>
        <p:xfrm>
          <a:off x="5552553" y="4195764"/>
          <a:ext cx="2807364" cy="2345926"/>
        </p:xfrm>
        <a:graphic>
          <a:graphicData uri="http://schemas.openxmlformats.org/drawingml/2006/chart">
            <c:chart xmlns:c="http://schemas.openxmlformats.org/drawingml/2006/chart" xmlns:r="http://schemas.openxmlformats.org/officeDocument/2006/relationships" r:id="rId10"/>
          </a:graphicData>
        </a:graphic>
      </p:graphicFrame>
      <p:sp>
        <p:nvSpPr>
          <p:cNvPr id="2058" name="AutoShape 141"/>
          <p:cNvSpPr>
            <a:spLocks noChangeArrowheads="1"/>
          </p:cNvSpPr>
          <p:nvPr/>
        </p:nvSpPr>
        <p:spPr bwMode="auto">
          <a:xfrm>
            <a:off x="2995697" y="3762378"/>
            <a:ext cx="2419746" cy="576263"/>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平成</a:t>
            </a:r>
            <a:r>
              <a:rPr lang="en-US" altLang="ja-JP" sz="900" b="0" smtClean="0">
                <a:solidFill>
                  <a:srgbClr val="000000"/>
                </a:solidFill>
              </a:rPr>
              <a:t>2</a:t>
            </a:r>
            <a:r>
              <a:rPr lang="ja-JP" altLang="en-US" sz="900" b="0" smtClean="0">
                <a:solidFill>
                  <a:srgbClr val="000000"/>
                </a:solidFill>
              </a:rPr>
              <a:t>７年度</a:t>
            </a:r>
            <a:r>
              <a:rPr lang="en-US" altLang="ja-JP" sz="900" b="0" smtClean="0">
                <a:solidFill>
                  <a:srgbClr val="000000"/>
                </a:solidFill>
              </a:rPr>
              <a:t>1</a:t>
            </a:r>
            <a:r>
              <a:rPr lang="ja-JP" altLang="en-US" sz="900" b="0" smtClean="0">
                <a:solidFill>
                  <a:srgbClr val="000000"/>
                </a:solidFill>
              </a:rPr>
              <a:t>月末</a:t>
            </a:r>
            <a:r>
              <a:rPr lang="ja-JP" altLang="en-US" sz="900" b="0">
                <a:solidFill>
                  <a:srgbClr val="000000"/>
                </a:solidFill>
              </a:rPr>
              <a:t>時点</a:t>
            </a:r>
            <a:r>
              <a:rPr lang="ja-JP" altLang="en-US" sz="900" b="0" dirty="0" smtClean="0">
                <a:solidFill>
                  <a:srgbClr val="000000"/>
                </a:solidFill>
              </a:rPr>
              <a:t>　権利行使関係</a:t>
            </a:r>
          </a:p>
          <a:p>
            <a:pPr eaLnBrk="1" hangingPunct="1">
              <a:spcBef>
                <a:spcPct val="0"/>
              </a:spcBef>
              <a:buFontTx/>
              <a:buNone/>
            </a:pPr>
            <a:r>
              <a:rPr lang="ja-JP" altLang="en-US" sz="900" b="0" dirty="0" smtClean="0">
                <a:solidFill>
                  <a:srgbClr val="000000"/>
                </a:solidFill>
              </a:rPr>
              <a:t>労働者からの相談内容の内訳</a:t>
            </a:r>
          </a:p>
        </p:txBody>
      </p:sp>
      <p:sp>
        <p:nvSpPr>
          <p:cNvPr id="2059" name="AutoShape 175"/>
          <p:cNvSpPr>
            <a:spLocks noChangeArrowheads="1"/>
          </p:cNvSpPr>
          <p:nvPr/>
        </p:nvSpPr>
        <p:spPr bwMode="auto">
          <a:xfrm>
            <a:off x="519458" y="4028651"/>
            <a:ext cx="2022475" cy="285750"/>
          </a:xfrm>
          <a:prstGeom prst="bevel">
            <a:avLst>
              <a:gd name="adj" fmla="val 12500"/>
            </a:avLst>
          </a:prstGeom>
          <a:solidFill>
            <a:srgbClr val="BBE0E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相談者の属性別相談件数</a:t>
            </a:r>
          </a:p>
        </p:txBody>
      </p:sp>
      <p:sp>
        <p:nvSpPr>
          <p:cNvPr id="2071" name="AutoShape 1297"/>
          <p:cNvSpPr>
            <a:spLocks noChangeArrowheads="1"/>
          </p:cNvSpPr>
          <p:nvPr/>
        </p:nvSpPr>
        <p:spPr bwMode="auto">
          <a:xfrm>
            <a:off x="5785911" y="3970345"/>
            <a:ext cx="2177256" cy="295275"/>
          </a:xfrm>
          <a:prstGeom prst="bevel">
            <a:avLst>
              <a:gd name="adj" fmla="val 12500"/>
            </a:avLst>
          </a:prstGeom>
          <a:solidFill>
            <a:srgbClr val="BBE0E3"/>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紛争解決援助申立件数</a:t>
            </a:r>
          </a:p>
        </p:txBody>
      </p:sp>
      <p:sp>
        <p:nvSpPr>
          <p:cNvPr id="48"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30</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63163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9"/>
          <p:cNvSpPr>
            <a:spLocks noChangeArrowheads="1"/>
          </p:cNvSpPr>
          <p:nvPr/>
        </p:nvSpPr>
        <p:spPr bwMode="auto">
          <a:xfrm>
            <a:off x="88174" y="419100"/>
            <a:ext cx="9592998" cy="3384550"/>
          </a:xfrm>
          <a:prstGeom prst="roundRect">
            <a:avLst>
              <a:gd name="adj" fmla="val 1666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ja-JP" altLang="en-US" sz="1800" b="0" smtClean="0">
              <a:solidFill>
                <a:srgbClr val="000000"/>
              </a:solidFill>
            </a:endParaRPr>
          </a:p>
        </p:txBody>
      </p:sp>
      <p:sp>
        <p:nvSpPr>
          <p:cNvPr id="3076" name="AutoShape 10"/>
          <p:cNvSpPr>
            <a:spLocks noChangeArrowheads="1"/>
          </p:cNvSpPr>
          <p:nvPr/>
        </p:nvSpPr>
        <p:spPr bwMode="auto">
          <a:xfrm>
            <a:off x="272389" y="295218"/>
            <a:ext cx="3002756" cy="269933"/>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0" smtClean="0">
                <a:solidFill>
                  <a:srgbClr val="000000"/>
                </a:solidFill>
              </a:rPr>
              <a:t>次世代育成支援対策推進法関係</a:t>
            </a:r>
          </a:p>
        </p:txBody>
      </p:sp>
      <p:sp>
        <p:nvSpPr>
          <p:cNvPr id="3077" name="AutoShape 14"/>
          <p:cNvSpPr>
            <a:spLocks noChangeArrowheads="1"/>
          </p:cNvSpPr>
          <p:nvPr/>
        </p:nvSpPr>
        <p:spPr bwMode="auto">
          <a:xfrm>
            <a:off x="24740" y="3960647"/>
            <a:ext cx="5439832" cy="28813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ja-JP" altLang="en-US" sz="1800" b="0" smtClean="0">
              <a:solidFill>
                <a:srgbClr val="000000"/>
              </a:solidFill>
            </a:endParaRPr>
          </a:p>
        </p:txBody>
      </p:sp>
      <p:sp>
        <p:nvSpPr>
          <p:cNvPr id="3078" name="AutoShape 15"/>
          <p:cNvSpPr>
            <a:spLocks noChangeArrowheads="1"/>
          </p:cNvSpPr>
          <p:nvPr/>
        </p:nvSpPr>
        <p:spPr bwMode="auto">
          <a:xfrm>
            <a:off x="272389" y="3878389"/>
            <a:ext cx="2263246" cy="262583"/>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0" smtClean="0">
                <a:solidFill>
                  <a:srgbClr val="000000"/>
                </a:solidFill>
              </a:rPr>
              <a:t>パートタイム労働法関係</a:t>
            </a:r>
          </a:p>
        </p:txBody>
      </p:sp>
      <p:sp>
        <p:nvSpPr>
          <p:cNvPr id="3079" name="Oval 59"/>
          <p:cNvSpPr>
            <a:spLocks noChangeArrowheads="1"/>
          </p:cNvSpPr>
          <p:nvPr/>
        </p:nvSpPr>
        <p:spPr bwMode="auto">
          <a:xfrm>
            <a:off x="3632205" y="4849713"/>
            <a:ext cx="1816100" cy="5032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平成</a:t>
            </a:r>
            <a:r>
              <a:rPr lang="en-US" altLang="ja-JP" sz="900" b="0" smtClean="0">
                <a:solidFill>
                  <a:srgbClr val="000000"/>
                </a:solidFill>
              </a:rPr>
              <a:t>27</a:t>
            </a:r>
            <a:r>
              <a:rPr lang="ja-JP" altLang="en-US" sz="900" b="0" smtClean="0">
                <a:solidFill>
                  <a:srgbClr val="000000"/>
                </a:solidFill>
              </a:rPr>
              <a:t>年度</a:t>
            </a:r>
            <a:r>
              <a:rPr lang="en-US" altLang="ja-JP" sz="900" b="0" smtClean="0">
                <a:solidFill>
                  <a:srgbClr val="000000"/>
                </a:solidFill>
              </a:rPr>
              <a:t>1</a:t>
            </a:r>
            <a:r>
              <a:rPr lang="ja-JP" altLang="en-US" sz="900" b="0" smtClean="0">
                <a:solidFill>
                  <a:srgbClr val="000000"/>
                </a:solidFill>
              </a:rPr>
              <a:t>月末時点</a:t>
            </a:r>
            <a:endParaRPr lang="ja-JP" altLang="en-US" sz="900" b="0" dirty="0" smtClean="0">
              <a:solidFill>
                <a:srgbClr val="000000"/>
              </a:solidFill>
            </a:endParaRPr>
          </a:p>
          <a:p>
            <a:pPr eaLnBrk="1" hangingPunct="1">
              <a:spcBef>
                <a:spcPct val="0"/>
              </a:spcBef>
              <a:buFontTx/>
              <a:buNone/>
            </a:pPr>
            <a:r>
              <a:rPr lang="ja-JP" altLang="en-US" sz="900" b="0" dirty="0" smtClean="0">
                <a:solidFill>
                  <a:srgbClr val="000000"/>
                </a:solidFill>
              </a:rPr>
              <a:t>紛争解決援助件数</a:t>
            </a:r>
          </a:p>
          <a:p>
            <a:pPr eaLnBrk="1" hangingPunct="1">
              <a:spcBef>
                <a:spcPct val="0"/>
              </a:spcBef>
              <a:buFontTx/>
              <a:buNone/>
            </a:pPr>
            <a:r>
              <a:rPr lang="en-US" altLang="ja-JP" sz="900" b="0" dirty="0" smtClean="0">
                <a:solidFill>
                  <a:srgbClr val="000000"/>
                </a:solidFill>
              </a:rPr>
              <a:t>0</a:t>
            </a:r>
            <a:r>
              <a:rPr lang="ja-JP" altLang="en-US" sz="900" b="0" dirty="0" smtClean="0">
                <a:solidFill>
                  <a:srgbClr val="000000"/>
                </a:solidFill>
              </a:rPr>
              <a:t>　件</a:t>
            </a:r>
          </a:p>
        </p:txBody>
      </p:sp>
      <p:sp>
        <p:nvSpPr>
          <p:cNvPr id="3080" name="Oval 63"/>
          <p:cNvSpPr>
            <a:spLocks noChangeArrowheads="1"/>
          </p:cNvSpPr>
          <p:nvPr/>
        </p:nvSpPr>
        <p:spPr bwMode="auto">
          <a:xfrm>
            <a:off x="3799025" y="5433765"/>
            <a:ext cx="1482460" cy="360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指導等件数の推移</a:t>
            </a:r>
          </a:p>
        </p:txBody>
      </p:sp>
      <p:sp>
        <p:nvSpPr>
          <p:cNvPr id="3083" name="AutoShape 78"/>
          <p:cNvSpPr>
            <a:spLocks noChangeArrowheads="1"/>
          </p:cNvSpPr>
          <p:nvPr/>
        </p:nvSpPr>
        <p:spPr bwMode="auto">
          <a:xfrm>
            <a:off x="5562600" y="4122597"/>
            <a:ext cx="4118572" cy="2697295"/>
          </a:xfrm>
          <a:prstGeom prst="roundRect">
            <a:avLst>
              <a:gd name="adj" fmla="val 16667"/>
            </a:avLst>
          </a:prstGeom>
          <a:solidFill>
            <a:schemeClr val="accent6">
              <a:lumMod val="20000"/>
              <a:lumOff val="80000"/>
            </a:schemeClr>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endParaRPr lang="ja-JP" altLang="en-US" sz="1800" b="0" smtClean="0">
              <a:solidFill>
                <a:srgbClr val="000000"/>
              </a:solidFill>
            </a:endParaRPr>
          </a:p>
        </p:txBody>
      </p:sp>
      <p:sp>
        <p:nvSpPr>
          <p:cNvPr id="3084" name="AutoShape 167"/>
          <p:cNvSpPr>
            <a:spLocks noChangeArrowheads="1"/>
          </p:cNvSpPr>
          <p:nvPr/>
        </p:nvSpPr>
        <p:spPr bwMode="auto">
          <a:xfrm>
            <a:off x="5684183" y="3902840"/>
            <a:ext cx="2138099" cy="433387"/>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b="0" smtClean="0">
                <a:solidFill>
                  <a:srgbClr val="000000"/>
                </a:solidFill>
              </a:rPr>
              <a:t>組織目標達成状況</a:t>
            </a:r>
            <a:endParaRPr lang="en-US" altLang="ja-JP" sz="1200" b="0" smtClean="0">
              <a:solidFill>
                <a:srgbClr val="000000"/>
              </a:solidFill>
            </a:endParaRPr>
          </a:p>
        </p:txBody>
      </p:sp>
      <p:graphicFrame>
        <p:nvGraphicFramePr>
          <p:cNvPr id="3" name="コンテンツ プレースホルダー 2"/>
          <p:cNvGraphicFramePr>
            <a:graphicFrameLocks noGrp="1"/>
          </p:cNvGraphicFramePr>
          <p:nvPr>
            <p:ph sz="quarter" idx="3"/>
            <p:extLst>
              <p:ext uri="{D42A27DB-BD31-4B8C-83A1-F6EECF244321}">
                <p14:modId xmlns:p14="http://schemas.microsoft.com/office/powerpoint/2010/main" val="3638203225"/>
              </p:ext>
            </p:extLst>
          </p:nvPr>
        </p:nvGraphicFramePr>
        <p:xfrm>
          <a:off x="3737766" y="5821362"/>
          <a:ext cx="1611861" cy="731838"/>
        </p:xfrm>
        <a:graphic>
          <a:graphicData uri="http://schemas.openxmlformats.org/drawingml/2006/table">
            <a:tbl>
              <a:tblPr/>
              <a:tblGrid>
                <a:gridCol w="1047887"/>
                <a:gridCol w="563974"/>
              </a:tblGrid>
              <a:tr h="365919">
                <a:tc>
                  <a:txBody>
                    <a:bodyPr/>
                    <a:lstStyle/>
                    <a:p>
                      <a:pPr algn="ctr" fontAlgn="ctr"/>
                      <a:r>
                        <a:rPr lang="en-US" altLang="ja-JP" sz="1100" b="0" i="0" u="none" strike="noStrike" baseline="0" dirty="0" smtClean="0">
                          <a:effectLst/>
                          <a:latin typeface="ＭＳ Ｐゴシック"/>
                        </a:rPr>
                        <a:t>26</a:t>
                      </a:r>
                      <a:r>
                        <a:rPr lang="ja-JP" altLang="en-US" sz="1100" b="0" i="0" u="none" strike="noStrike" baseline="0" dirty="0" smtClean="0">
                          <a:effectLst/>
                          <a:latin typeface="ＭＳ Ｐゴシック"/>
                        </a:rPr>
                        <a:t>年度</a:t>
                      </a:r>
                      <a:endParaRPr lang="ja-JP" altLang="en-US" sz="1100" b="0" i="0" u="none" strike="noStrike" baseline="0" dirty="0">
                        <a:effectLst/>
                        <a:latin typeface="ＭＳ Ｐゴシック"/>
                      </a:endParaRPr>
                    </a:p>
                  </a:txBody>
                  <a:tcPr marL="5292" marR="5292" marT="4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baseline="0" dirty="0" smtClean="0">
                          <a:effectLst/>
                          <a:latin typeface="ＭＳ Ｐゴシック"/>
                        </a:rPr>
                        <a:t>590</a:t>
                      </a:r>
                      <a:endParaRPr lang="en-US" altLang="ja-JP" sz="1100" b="0" i="0" u="none" strike="noStrike" baseline="0" dirty="0">
                        <a:effectLst/>
                        <a:latin typeface="ＭＳ Ｐゴシック"/>
                      </a:endParaRPr>
                    </a:p>
                  </a:txBody>
                  <a:tcPr marL="5292" marR="5292" marT="4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5919">
                <a:tc>
                  <a:txBody>
                    <a:bodyPr/>
                    <a:lstStyle/>
                    <a:p>
                      <a:pPr algn="ctr" fontAlgn="ctr"/>
                      <a:r>
                        <a:rPr lang="en-US" altLang="zh-TW" sz="1100" b="0" i="0" u="none" strike="noStrike" baseline="0" smtClean="0">
                          <a:effectLst/>
                          <a:latin typeface="ＭＳ Ｐゴシック"/>
                        </a:rPr>
                        <a:t>2</a:t>
                      </a:r>
                      <a:r>
                        <a:rPr lang="en-US" altLang="ja-JP" sz="1100" b="0" i="0" u="none" strike="noStrike" baseline="0" smtClean="0">
                          <a:effectLst/>
                          <a:latin typeface="ＭＳ Ｐゴシック"/>
                        </a:rPr>
                        <a:t>7</a:t>
                      </a:r>
                      <a:r>
                        <a:rPr lang="zh-TW" altLang="en-US" sz="1100" b="0" i="0" u="none" strike="noStrike" baseline="0" smtClean="0">
                          <a:effectLst/>
                          <a:latin typeface="ＭＳ Ｐゴシック"/>
                        </a:rPr>
                        <a:t>年度</a:t>
                      </a:r>
                      <a:endParaRPr lang="en-US" altLang="zh-TW" sz="1100" b="0" i="0" u="none" strike="noStrike" baseline="0" smtClean="0">
                        <a:effectLst/>
                        <a:latin typeface="ＭＳ Ｐゴシック"/>
                      </a:endParaRPr>
                    </a:p>
                    <a:p>
                      <a:pPr algn="ctr" fontAlgn="ctr"/>
                      <a:r>
                        <a:rPr lang="en-US" altLang="ja-JP" sz="1100" b="0" i="0" u="none" strike="noStrike" baseline="0" smtClean="0">
                          <a:effectLst/>
                          <a:latin typeface="ＭＳ Ｐゴシック"/>
                        </a:rPr>
                        <a:t>1</a:t>
                      </a:r>
                      <a:r>
                        <a:rPr lang="ja-JP" altLang="en-US" sz="1100" b="0" i="0" u="none" strike="noStrike" baseline="0" smtClean="0">
                          <a:effectLst/>
                          <a:latin typeface="ＭＳ Ｐゴシック"/>
                        </a:rPr>
                        <a:t>月末時点</a:t>
                      </a:r>
                      <a:endParaRPr lang="zh-TW" altLang="en-US" sz="1100" b="0" i="0" u="none" strike="noStrike" baseline="0" dirty="0">
                        <a:effectLst/>
                        <a:latin typeface="ＭＳ Ｐゴシック"/>
                      </a:endParaRPr>
                    </a:p>
                  </a:txBody>
                  <a:tcPr marL="5292" marR="5292" marT="4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0" i="0" u="none" strike="noStrike" baseline="0" smtClean="0">
                          <a:effectLst/>
                          <a:latin typeface="ＭＳ Ｐゴシック"/>
                        </a:rPr>
                        <a:t>634</a:t>
                      </a:r>
                      <a:endParaRPr lang="en-US" altLang="ja-JP" sz="1100" b="0" i="0" u="none" strike="noStrike" baseline="0" dirty="0">
                        <a:effectLst/>
                        <a:latin typeface="ＭＳ Ｐゴシック"/>
                      </a:endParaRPr>
                    </a:p>
                  </a:txBody>
                  <a:tcPr marL="5292" marR="5292" marT="4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3099" name="Picture 45" descr="C:\Users\ORENI\Desktop\ハーモとモニ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2212" y="4080013"/>
            <a:ext cx="1003744" cy="6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34"/>
          <p:cNvSpPr txBox="1">
            <a:spLocks noChangeArrowheads="1"/>
          </p:cNvSpPr>
          <p:nvPr/>
        </p:nvSpPr>
        <p:spPr bwMode="auto">
          <a:xfrm>
            <a:off x="4724408" y="4122590"/>
            <a:ext cx="740171"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650" b="0" dirty="0" smtClean="0">
                <a:solidFill>
                  <a:srgbClr val="000000"/>
                </a:solidFill>
              </a:rPr>
              <a:t>短時間正社員制度のイメージキャラクター「ハーモ」と「モニー」</a:t>
            </a:r>
            <a:endParaRPr lang="ja-JP" altLang="en-US" sz="600" b="0" dirty="0" smtClean="0">
              <a:solidFill>
                <a:srgbClr val="000000"/>
              </a:solidFill>
            </a:endParaRPr>
          </a:p>
        </p:txBody>
      </p:sp>
      <p:sp>
        <p:nvSpPr>
          <p:cNvPr id="3101" name="テキスト ボックス 1"/>
          <p:cNvSpPr txBox="1">
            <a:spLocks noChangeArrowheads="1"/>
          </p:cNvSpPr>
          <p:nvPr/>
        </p:nvSpPr>
        <p:spPr bwMode="auto">
          <a:xfrm>
            <a:off x="5684174" y="5737392"/>
            <a:ext cx="3921522" cy="954107"/>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pPr>
            <a:r>
              <a:rPr lang="ja-JP" altLang="en-US" sz="1200" b="0" dirty="0" smtClean="0">
                <a:solidFill>
                  <a:srgbClr val="FF0000"/>
                </a:solidFill>
              </a:rPr>
              <a:t>目標：法に基づく指導の是正割合　</a:t>
            </a:r>
            <a:r>
              <a:rPr lang="ja-JP" altLang="en-US" sz="1200" b="0" smtClean="0">
                <a:solidFill>
                  <a:srgbClr val="FF0000"/>
                </a:solidFill>
              </a:rPr>
              <a:t>　</a:t>
            </a:r>
            <a:r>
              <a:rPr lang="en-US" altLang="ja-JP" sz="1200" b="0" smtClean="0">
                <a:solidFill>
                  <a:srgbClr val="FF0000"/>
                </a:solidFill>
              </a:rPr>
              <a:t>26</a:t>
            </a:r>
            <a:r>
              <a:rPr lang="ja-JP" altLang="en-US" sz="1200" b="0" smtClean="0">
                <a:solidFill>
                  <a:srgbClr val="FF0000"/>
                </a:solidFill>
              </a:rPr>
              <a:t>年度</a:t>
            </a:r>
            <a:r>
              <a:rPr lang="ja-JP" altLang="en-US" sz="1200" b="0" dirty="0" smtClean="0">
                <a:solidFill>
                  <a:srgbClr val="FF0000"/>
                </a:solidFill>
              </a:rPr>
              <a:t>末是正率以上</a:t>
            </a:r>
            <a:endParaRPr lang="en-US" altLang="ja-JP" sz="1200" b="0" dirty="0" smtClean="0">
              <a:solidFill>
                <a:srgbClr val="FF0000"/>
              </a:solidFill>
            </a:endParaRPr>
          </a:p>
          <a:p>
            <a:pPr algn="l" eaLnBrk="1" hangingPunct="1">
              <a:spcBef>
                <a:spcPct val="0"/>
              </a:spcBef>
              <a:buFontTx/>
              <a:buNone/>
            </a:pPr>
            <a:r>
              <a:rPr lang="ja-JP" altLang="en-US" sz="1100" b="0" dirty="0">
                <a:solidFill>
                  <a:srgbClr val="FF0000"/>
                </a:solidFill>
              </a:rPr>
              <a:t>　</a:t>
            </a:r>
            <a:r>
              <a:rPr lang="en-US" altLang="ja-JP" sz="1100" b="0" dirty="0" smtClean="0">
                <a:solidFill>
                  <a:srgbClr val="000000"/>
                </a:solidFill>
              </a:rPr>
              <a:t>26</a:t>
            </a:r>
            <a:r>
              <a:rPr lang="ja-JP" altLang="en-US" sz="1100" b="0" dirty="0" smtClean="0">
                <a:solidFill>
                  <a:srgbClr val="000000"/>
                </a:solidFill>
              </a:rPr>
              <a:t>年度末是正率　　男女雇用機会均等法　　</a:t>
            </a:r>
            <a:r>
              <a:rPr lang="en-US" altLang="ja-JP" sz="1100" b="0" dirty="0" smtClean="0">
                <a:solidFill>
                  <a:srgbClr val="000000"/>
                </a:solidFill>
              </a:rPr>
              <a:t>98.2</a:t>
            </a:r>
            <a:r>
              <a:rPr lang="ja-JP" altLang="en-US" sz="1100" b="0" dirty="0" smtClean="0">
                <a:solidFill>
                  <a:srgbClr val="000000"/>
                </a:solidFill>
              </a:rPr>
              <a:t>％</a:t>
            </a:r>
            <a:endParaRPr lang="en-US" altLang="ja-JP" sz="1100" b="0" dirty="0" smtClean="0">
              <a:solidFill>
                <a:srgbClr val="000000"/>
              </a:solidFill>
            </a:endParaRPr>
          </a:p>
          <a:p>
            <a:pPr algn="l" eaLnBrk="1" hangingPunct="1">
              <a:spcBef>
                <a:spcPct val="0"/>
              </a:spcBef>
              <a:buFontTx/>
              <a:buNone/>
            </a:pPr>
            <a:r>
              <a:rPr lang="ja-JP" altLang="en-US" sz="1100" b="0" dirty="0">
                <a:solidFill>
                  <a:srgbClr val="000000"/>
                </a:solidFill>
              </a:rPr>
              <a:t>　</a:t>
            </a:r>
            <a:r>
              <a:rPr lang="ja-JP" altLang="en-US" sz="1100" b="0" dirty="0" smtClean="0">
                <a:solidFill>
                  <a:srgbClr val="000000"/>
                </a:solidFill>
              </a:rPr>
              <a:t>　　　　　　　　　　　　　育児・介護休業法　　　　</a:t>
            </a:r>
            <a:r>
              <a:rPr lang="en-US" altLang="ja-JP" sz="1100" b="0" dirty="0" smtClean="0">
                <a:solidFill>
                  <a:srgbClr val="000000"/>
                </a:solidFill>
              </a:rPr>
              <a:t>88.7</a:t>
            </a:r>
            <a:r>
              <a:rPr lang="ja-JP" altLang="en-US" sz="1100" b="0" dirty="0" smtClean="0">
                <a:solidFill>
                  <a:srgbClr val="000000"/>
                </a:solidFill>
              </a:rPr>
              <a:t>％</a:t>
            </a:r>
            <a:endParaRPr lang="en-US" altLang="ja-JP" sz="1100" b="0" dirty="0" smtClean="0">
              <a:solidFill>
                <a:srgbClr val="000000"/>
              </a:solidFill>
            </a:endParaRPr>
          </a:p>
          <a:p>
            <a:pPr algn="l" eaLnBrk="1" hangingPunct="1">
              <a:spcBef>
                <a:spcPct val="0"/>
              </a:spcBef>
              <a:buFontTx/>
              <a:buNone/>
            </a:pPr>
            <a:r>
              <a:rPr lang="ja-JP" altLang="en-US" sz="1100" b="0" dirty="0">
                <a:solidFill>
                  <a:srgbClr val="000000"/>
                </a:solidFill>
              </a:rPr>
              <a:t>　</a:t>
            </a:r>
            <a:r>
              <a:rPr lang="ja-JP" altLang="en-US" sz="1100" b="0" dirty="0" smtClean="0">
                <a:solidFill>
                  <a:srgbClr val="000000"/>
                </a:solidFill>
              </a:rPr>
              <a:t>　　　　　　　　　　　　　パートタイム労働法　　　</a:t>
            </a:r>
            <a:r>
              <a:rPr lang="en-US" altLang="ja-JP" sz="1100" b="0" dirty="0" smtClean="0">
                <a:solidFill>
                  <a:srgbClr val="000000"/>
                </a:solidFill>
              </a:rPr>
              <a:t>99.8</a:t>
            </a:r>
            <a:r>
              <a:rPr lang="ja-JP" altLang="en-US" sz="1100" b="0" dirty="0" smtClean="0">
                <a:solidFill>
                  <a:srgbClr val="000000"/>
                </a:solidFill>
              </a:rPr>
              <a:t>％</a:t>
            </a:r>
            <a:endParaRPr lang="en-US" altLang="ja-JP" sz="1100" b="0" dirty="0" smtClean="0">
              <a:solidFill>
                <a:srgbClr val="000000"/>
              </a:solidFill>
            </a:endParaRPr>
          </a:p>
          <a:p>
            <a:pPr algn="l" eaLnBrk="1" hangingPunct="1">
              <a:spcBef>
                <a:spcPct val="0"/>
              </a:spcBef>
              <a:buFontTx/>
              <a:buNone/>
            </a:pPr>
            <a:r>
              <a:rPr lang="ja-JP" altLang="en-US" sz="1100" b="0" dirty="0">
                <a:solidFill>
                  <a:srgbClr val="000000"/>
                </a:solidFill>
              </a:rPr>
              <a:t>　</a:t>
            </a:r>
            <a:r>
              <a:rPr lang="ja-JP" altLang="en-US" sz="1100" b="0" dirty="0" smtClean="0">
                <a:solidFill>
                  <a:srgbClr val="000000"/>
                </a:solidFill>
              </a:rPr>
              <a:t>　　　　　　　　　　　　　</a:t>
            </a:r>
            <a:r>
              <a:rPr lang="en-US" altLang="ja-JP" sz="1100" b="0" u="sng" dirty="0" smtClean="0">
                <a:solidFill>
                  <a:srgbClr val="000000"/>
                </a:solidFill>
              </a:rPr>
              <a:t>3</a:t>
            </a:r>
            <a:r>
              <a:rPr lang="ja-JP" altLang="en-US" sz="1100" b="0" u="sng" dirty="0" smtClean="0">
                <a:solidFill>
                  <a:srgbClr val="000000"/>
                </a:solidFill>
              </a:rPr>
              <a:t>法合計の是正率　　　　</a:t>
            </a:r>
            <a:r>
              <a:rPr lang="en-US" altLang="ja-JP" sz="1100" b="0" u="sng" dirty="0" smtClean="0">
                <a:solidFill>
                  <a:srgbClr val="000000"/>
                </a:solidFill>
              </a:rPr>
              <a:t>93.9</a:t>
            </a:r>
            <a:r>
              <a:rPr lang="ja-JP" altLang="en-US" sz="1100" b="0" u="sng" dirty="0" smtClean="0">
                <a:solidFill>
                  <a:srgbClr val="000000"/>
                </a:solidFill>
              </a:rPr>
              <a:t>％</a:t>
            </a:r>
          </a:p>
        </p:txBody>
      </p:sp>
      <p:grpSp>
        <p:nvGrpSpPr>
          <p:cNvPr id="29" name="Group 12"/>
          <p:cNvGrpSpPr>
            <a:grpSpLocks/>
          </p:cNvGrpSpPr>
          <p:nvPr/>
        </p:nvGrpSpPr>
        <p:grpSpPr bwMode="auto">
          <a:xfrm>
            <a:off x="8" y="0"/>
            <a:ext cx="9804533" cy="284163"/>
            <a:chOff x="-6" y="96"/>
            <a:chExt cx="5701" cy="179"/>
          </a:xfrm>
        </p:grpSpPr>
        <p:sp>
          <p:nvSpPr>
            <p:cNvPr id="30" name="Text Box 137"/>
            <p:cNvSpPr txBox="1">
              <a:spLocks noChangeArrowheads="1"/>
            </p:cNvSpPr>
            <p:nvPr/>
          </p:nvSpPr>
          <p:spPr bwMode="auto">
            <a:xfrm>
              <a:off x="4368" y="96"/>
              <a:ext cx="1327" cy="179"/>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31" name="Line 138"/>
            <p:cNvSpPr>
              <a:spLocks noChangeShapeType="1"/>
            </p:cNvSpPr>
            <p:nvPr/>
          </p:nvSpPr>
          <p:spPr bwMode="auto">
            <a:xfrm>
              <a:off x="-6" y="100"/>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32" name="Line 139"/>
            <p:cNvSpPr>
              <a:spLocks noChangeShapeType="1"/>
            </p:cNvSpPr>
            <p:nvPr/>
          </p:nvSpPr>
          <p:spPr bwMode="auto">
            <a:xfrm>
              <a:off x="-6" y="142"/>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grpSp>
      <p:pic>
        <p:nvPicPr>
          <p:cNvPr id="60568" name="Picture 152" descr="C:\Users\ORENI\Desktop\しんくるみん.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881" y="860428"/>
            <a:ext cx="922089" cy="1056340"/>
          </a:xfrm>
          <a:prstGeom prst="rect">
            <a:avLst/>
          </a:prstGeom>
          <a:solidFill>
            <a:srgbClr val="FFCC66"/>
          </a:solidFill>
          <a:extLst/>
        </p:spPr>
      </p:pic>
      <p:pic>
        <p:nvPicPr>
          <p:cNvPr id="60569" name="Picture 153" descr="C:\Users\ORENI\Desktop\ぷらち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4404" y="850661"/>
            <a:ext cx="985058" cy="1066107"/>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591"/>
          <p:cNvSpPr txBox="1">
            <a:spLocks noChangeArrowheads="1"/>
          </p:cNvSpPr>
          <p:nvPr/>
        </p:nvSpPr>
        <p:spPr bwMode="auto">
          <a:xfrm>
            <a:off x="7550952" y="1987945"/>
            <a:ext cx="62468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50000"/>
              </a:spcBef>
              <a:buFontTx/>
              <a:buNone/>
            </a:pPr>
            <a:r>
              <a:rPr lang="ja-JP" altLang="en-US" sz="1000" b="0" dirty="0" smtClean="0">
                <a:solidFill>
                  <a:srgbClr val="000000"/>
                </a:solidFill>
              </a:rPr>
              <a:t>くるみん</a:t>
            </a:r>
          </a:p>
        </p:txBody>
      </p:sp>
      <p:sp>
        <p:nvSpPr>
          <p:cNvPr id="2" name="テキスト ボックス 1"/>
          <p:cNvSpPr txBox="1"/>
          <p:nvPr/>
        </p:nvSpPr>
        <p:spPr>
          <a:xfrm>
            <a:off x="7604923" y="565151"/>
            <a:ext cx="1638962" cy="253916"/>
          </a:xfrm>
          <a:prstGeom prst="rect">
            <a:avLst/>
          </a:prstGeom>
          <a:noFill/>
        </p:spPr>
        <p:txBody>
          <a:bodyPr wrap="square" rtlCol="0">
            <a:spAutoFit/>
          </a:bodyPr>
          <a:lstStyle/>
          <a:p>
            <a:r>
              <a:rPr lang="ja-JP" altLang="en-US" sz="1050" dirty="0" smtClean="0">
                <a:solidFill>
                  <a:srgbClr val="000000"/>
                </a:solidFill>
                <a:latin typeface="ＭＳ Ｐゴシック"/>
                <a:ea typeface="ＭＳ Ｐゴシック"/>
              </a:rPr>
              <a:t>次世代認定マーク</a:t>
            </a:r>
            <a:endParaRPr lang="ja-JP" altLang="en-US" sz="1050" dirty="0">
              <a:solidFill>
                <a:srgbClr val="000000"/>
              </a:solidFill>
              <a:latin typeface="ＭＳ Ｐゴシック"/>
              <a:ea typeface="ＭＳ Ｐゴシック"/>
            </a:endParaRPr>
          </a:p>
        </p:txBody>
      </p:sp>
      <p:sp>
        <p:nvSpPr>
          <p:cNvPr id="39" name="Text Box 591"/>
          <p:cNvSpPr txBox="1">
            <a:spLocks noChangeArrowheads="1"/>
          </p:cNvSpPr>
          <p:nvPr/>
        </p:nvSpPr>
        <p:spPr bwMode="auto">
          <a:xfrm>
            <a:off x="8414365" y="1999931"/>
            <a:ext cx="1191331"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lnSpc>
                <a:spcPts val="800"/>
              </a:lnSpc>
              <a:spcBef>
                <a:spcPct val="50000"/>
              </a:spcBef>
              <a:buFontTx/>
              <a:buNone/>
            </a:pPr>
            <a:r>
              <a:rPr lang="ja-JP" altLang="en-US" sz="1000" b="0" dirty="0" smtClean="0">
                <a:solidFill>
                  <a:srgbClr val="000000"/>
                </a:solidFill>
              </a:rPr>
              <a:t>特例認定マーク</a:t>
            </a:r>
            <a:endParaRPr lang="en-US" altLang="ja-JP" sz="1000" b="0" dirty="0" smtClean="0">
              <a:solidFill>
                <a:srgbClr val="000000"/>
              </a:solidFill>
            </a:endParaRPr>
          </a:p>
          <a:p>
            <a:pPr algn="l" eaLnBrk="1" hangingPunct="1">
              <a:lnSpc>
                <a:spcPts val="800"/>
              </a:lnSpc>
              <a:spcBef>
                <a:spcPct val="50000"/>
              </a:spcBef>
              <a:buFontTx/>
              <a:buNone/>
            </a:pPr>
            <a:r>
              <a:rPr lang="ja-JP" altLang="en-US" sz="1000" b="0" dirty="0">
                <a:solidFill>
                  <a:srgbClr val="000000"/>
                </a:solidFill>
              </a:rPr>
              <a:t>プラチナ</a:t>
            </a:r>
            <a:r>
              <a:rPr lang="ja-JP" altLang="en-US" sz="1000" b="0" dirty="0" err="1" smtClean="0">
                <a:solidFill>
                  <a:srgbClr val="000000"/>
                </a:solidFill>
              </a:rPr>
              <a:t>くるみん</a:t>
            </a:r>
            <a:endParaRPr lang="ja-JP" altLang="en-US" sz="1000" b="0" dirty="0" smtClean="0">
              <a:solidFill>
                <a:srgbClr val="000000"/>
              </a:solidFill>
            </a:endParaRPr>
          </a:p>
        </p:txBody>
      </p:sp>
      <p:sp>
        <p:nvSpPr>
          <p:cNvPr id="40" name="Oval 615"/>
          <p:cNvSpPr>
            <a:spLocks noChangeArrowheads="1"/>
          </p:cNvSpPr>
          <p:nvPr/>
        </p:nvSpPr>
        <p:spPr bwMode="auto">
          <a:xfrm>
            <a:off x="7379881" y="2376573"/>
            <a:ext cx="2002548" cy="52370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特例認定の状況</a:t>
            </a:r>
            <a:r>
              <a:rPr lang="en-US" altLang="ja-JP" sz="1000" b="0" dirty="0" smtClean="0">
                <a:solidFill>
                  <a:srgbClr val="000000"/>
                </a:solidFill>
              </a:rPr>
              <a:t>(</a:t>
            </a:r>
            <a:r>
              <a:rPr lang="en-US" altLang="ja-JP" sz="1000" b="0" smtClean="0">
                <a:solidFill>
                  <a:srgbClr val="000000"/>
                </a:solidFill>
              </a:rPr>
              <a:t>27</a:t>
            </a:r>
            <a:r>
              <a:rPr lang="ja-JP" altLang="en-US" sz="1000" b="0" smtClean="0">
                <a:solidFill>
                  <a:srgbClr val="000000"/>
                </a:solidFill>
              </a:rPr>
              <a:t>年度</a:t>
            </a:r>
            <a:r>
              <a:rPr lang="en-US" altLang="ja-JP" sz="1000" b="0" smtClean="0">
                <a:solidFill>
                  <a:srgbClr val="000000"/>
                </a:solidFill>
              </a:rPr>
              <a:t>1</a:t>
            </a:r>
            <a:r>
              <a:rPr lang="ja-JP" altLang="en-US" sz="1000" b="0" smtClean="0">
                <a:solidFill>
                  <a:srgbClr val="000000"/>
                </a:solidFill>
              </a:rPr>
              <a:t>月末時点）</a:t>
            </a:r>
            <a:endParaRPr lang="ja-JP" altLang="en-US" sz="1000" b="0" dirty="0" smtClean="0">
              <a:solidFill>
                <a:srgbClr val="00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720076137"/>
              </p:ext>
            </p:extLst>
          </p:nvPr>
        </p:nvGraphicFramePr>
        <p:xfrm>
          <a:off x="7522377" y="2971800"/>
          <a:ext cx="1788350" cy="571500"/>
        </p:xfrm>
        <a:graphic>
          <a:graphicData uri="http://schemas.openxmlformats.org/drawingml/2006/table">
            <a:tbl>
              <a:tblPr firstRow="1" bandRow="1">
                <a:effectLst/>
                <a:tableStyleId>{5C22544A-7EE6-4342-B048-85BDC9FD1C3A}</a:tableStyleId>
              </a:tblPr>
              <a:tblGrid>
                <a:gridCol w="1107485"/>
                <a:gridCol w="680865"/>
              </a:tblGrid>
              <a:tr h="276532">
                <a:tc>
                  <a:txBody>
                    <a:bodyPr/>
                    <a:lstStyle/>
                    <a:p>
                      <a:r>
                        <a:rPr kumimoji="1" lang="ja-JP" altLang="en-US" sz="1050" b="0" dirty="0" smtClean="0">
                          <a:solidFill>
                            <a:schemeClr val="tx1"/>
                          </a:solidFill>
                        </a:rPr>
                        <a:t>認定申請件数</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98000"/>
                      </a:schemeClr>
                    </a:solidFill>
                  </a:tcPr>
                </a:tc>
                <a:tc>
                  <a:txBody>
                    <a:bodyPr/>
                    <a:lstStyle/>
                    <a:p>
                      <a:pPr algn="ctr"/>
                      <a:r>
                        <a:rPr kumimoji="1" lang="en-US" altLang="ja-JP" sz="1200" b="0" smtClean="0">
                          <a:solidFill>
                            <a:schemeClr val="tx1"/>
                          </a:solidFill>
                        </a:rPr>
                        <a:t>40</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98000"/>
                      </a:schemeClr>
                    </a:solidFill>
                  </a:tcPr>
                </a:tc>
              </a:tr>
              <a:tr h="294968">
                <a:tc>
                  <a:txBody>
                    <a:bodyPr/>
                    <a:lstStyle/>
                    <a:p>
                      <a:r>
                        <a:rPr kumimoji="1" lang="ja-JP" altLang="en-US" sz="1050" dirty="0" smtClean="0"/>
                        <a:t>認定件数</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98000"/>
                      </a:schemeClr>
                    </a:solidFill>
                  </a:tcPr>
                </a:tc>
                <a:tc>
                  <a:txBody>
                    <a:bodyPr/>
                    <a:lstStyle/>
                    <a:p>
                      <a:pPr algn="ctr"/>
                      <a:r>
                        <a:rPr kumimoji="1" lang="en-US" altLang="ja-JP" sz="1200" dirty="0" smtClean="0">
                          <a:solidFill>
                            <a:schemeClr val="tx1"/>
                          </a:solidFill>
                        </a:rPr>
                        <a:t>23</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98000"/>
                      </a:schemeClr>
                    </a:solidFill>
                  </a:tcPr>
                </a:tc>
              </a:tr>
            </a:tbl>
          </a:graphicData>
        </a:graphic>
      </p:graphicFrame>
      <p:sp>
        <p:nvSpPr>
          <p:cNvPr id="7" name="下矢印吹き出し 6"/>
          <p:cNvSpPr/>
          <p:nvPr/>
        </p:nvSpPr>
        <p:spPr>
          <a:xfrm>
            <a:off x="5684182" y="4418826"/>
            <a:ext cx="3921523" cy="1320158"/>
          </a:xfrm>
          <a:prstGeom prst="downArrowCallout">
            <a:avLst>
              <a:gd name="adj1" fmla="val 19972"/>
              <a:gd name="adj2" fmla="val 25000"/>
              <a:gd name="adj3" fmla="val 11977"/>
              <a:gd name="adj4" fmla="val 784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ct val="0"/>
              </a:spcBef>
            </a:pPr>
            <a:r>
              <a:rPr lang="ja-JP" altLang="en-US" sz="1200" b="0" dirty="0" smtClean="0">
                <a:solidFill>
                  <a:srgbClr val="000000"/>
                </a:solidFill>
              </a:rPr>
              <a:t>平成</a:t>
            </a:r>
            <a:r>
              <a:rPr lang="en-US" altLang="ja-JP" sz="1200" b="0" smtClean="0">
                <a:solidFill>
                  <a:srgbClr val="000000"/>
                </a:solidFill>
              </a:rPr>
              <a:t>27</a:t>
            </a:r>
            <a:r>
              <a:rPr lang="ja-JP" altLang="en-US" sz="1200" b="0" smtClean="0">
                <a:solidFill>
                  <a:srgbClr val="000000"/>
                </a:solidFill>
              </a:rPr>
              <a:t>年度</a:t>
            </a:r>
            <a:r>
              <a:rPr lang="en-US" altLang="ja-JP" sz="1200" b="0" smtClean="0">
                <a:solidFill>
                  <a:srgbClr val="000000"/>
                </a:solidFill>
              </a:rPr>
              <a:t>1</a:t>
            </a:r>
            <a:r>
              <a:rPr lang="ja-JP" altLang="en-US" sz="1200" b="0" smtClean="0">
                <a:solidFill>
                  <a:srgbClr val="000000"/>
                </a:solidFill>
              </a:rPr>
              <a:t>月末時点の</a:t>
            </a:r>
            <a:r>
              <a:rPr lang="ja-JP" altLang="en-US" sz="1200" b="0" dirty="0" smtClean="0">
                <a:solidFill>
                  <a:srgbClr val="000000"/>
                </a:solidFill>
              </a:rPr>
              <a:t>是正状況</a:t>
            </a:r>
            <a:endParaRPr lang="en-US" altLang="ja-JP" sz="1200" b="0" dirty="0" smtClean="0">
              <a:solidFill>
                <a:srgbClr val="000000"/>
              </a:solidFill>
            </a:endParaRPr>
          </a:p>
          <a:p>
            <a:pPr algn="l">
              <a:spcBef>
                <a:spcPct val="0"/>
              </a:spcBef>
            </a:pPr>
            <a:r>
              <a:rPr lang="ja-JP" altLang="en-US" sz="1200" b="0" dirty="0">
                <a:solidFill>
                  <a:srgbClr val="000000"/>
                </a:solidFill>
              </a:rPr>
              <a:t>　</a:t>
            </a:r>
            <a:r>
              <a:rPr lang="ja-JP" altLang="en-US" sz="1200" b="0" dirty="0" smtClean="0">
                <a:solidFill>
                  <a:srgbClr val="000000"/>
                </a:solidFill>
              </a:rPr>
              <a:t>　　　</a:t>
            </a:r>
            <a:r>
              <a:rPr lang="ja-JP" altLang="en-US" sz="1100" b="0" dirty="0" smtClean="0">
                <a:solidFill>
                  <a:srgbClr val="000000"/>
                </a:solidFill>
              </a:rPr>
              <a:t>◆　男女雇用機会均等法　　　　　　　　</a:t>
            </a:r>
            <a:r>
              <a:rPr lang="ja-JP" altLang="en-US" sz="1100" b="0" smtClean="0">
                <a:solidFill>
                  <a:srgbClr val="000000"/>
                </a:solidFill>
              </a:rPr>
              <a:t>  </a:t>
            </a:r>
            <a:r>
              <a:rPr lang="en-US" altLang="ja-JP" sz="1100" b="0" smtClean="0">
                <a:solidFill>
                  <a:srgbClr val="000000"/>
                </a:solidFill>
              </a:rPr>
              <a:t>95.2</a:t>
            </a:r>
            <a:r>
              <a:rPr lang="ja-JP" altLang="en-US" sz="1100" b="0" smtClean="0">
                <a:solidFill>
                  <a:srgbClr val="000000"/>
                </a:solidFill>
              </a:rPr>
              <a:t>％</a:t>
            </a:r>
            <a:endParaRPr lang="en-US" altLang="ja-JP" sz="1100" b="0" dirty="0" smtClean="0">
              <a:solidFill>
                <a:srgbClr val="000000"/>
              </a:solidFill>
            </a:endParaRPr>
          </a:p>
          <a:p>
            <a:pPr algn="l">
              <a:spcBef>
                <a:spcPct val="0"/>
              </a:spcBef>
            </a:pPr>
            <a:r>
              <a:rPr lang="ja-JP" altLang="en-US" sz="1100" b="0" dirty="0">
                <a:solidFill>
                  <a:srgbClr val="000000"/>
                </a:solidFill>
              </a:rPr>
              <a:t>　</a:t>
            </a:r>
            <a:r>
              <a:rPr lang="ja-JP" altLang="en-US" sz="1100" b="0" dirty="0" smtClean="0">
                <a:solidFill>
                  <a:srgbClr val="000000"/>
                </a:solidFill>
              </a:rPr>
              <a:t>　　　 ◆　育児・介護休業法　　　　　　　　　　</a:t>
            </a:r>
            <a:r>
              <a:rPr lang="ja-JP" altLang="en-US" sz="1100" b="0" smtClean="0">
                <a:solidFill>
                  <a:srgbClr val="000000"/>
                </a:solidFill>
              </a:rPr>
              <a:t>　</a:t>
            </a:r>
            <a:r>
              <a:rPr lang="en-US" altLang="ja-JP" sz="1100" b="0" smtClean="0">
                <a:solidFill>
                  <a:srgbClr val="000000"/>
                </a:solidFill>
              </a:rPr>
              <a:t>81.2</a:t>
            </a:r>
            <a:r>
              <a:rPr lang="ja-JP" altLang="en-US" sz="1100" b="0" smtClean="0">
                <a:solidFill>
                  <a:srgbClr val="000000"/>
                </a:solidFill>
              </a:rPr>
              <a:t>％</a:t>
            </a:r>
            <a:endParaRPr lang="en-US" altLang="ja-JP" sz="1100" b="0" dirty="0" smtClean="0">
              <a:solidFill>
                <a:srgbClr val="000000"/>
              </a:solidFill>
            </a:endParaRPr>
          </a:p>
          <a:p>
            <a:pPr algn="l">
              <a:spcBef>
                <a:spcPct val="0"/>
              </a:spcBef>
            </a:pPr>
            <a:r>
              <a:rPr lang="ja-JP" altLang="en-US" sz="1100" b="0" dirty="0">
                <a:solidFill>
                  <a:srgbClr val="000000"/>
                </a:solidFill>
              </a:rPr>
              <a:t>　</a:t>
            </a:r>
            <a:r>
              <a:rPr lang="ja-JP" altLang="en-US" sz="1100" b="0" dirty="0" smtClean="0">
                <a:solidFill>
                  <a:srgbClr val="000000"/>
                </a:solidFill>
              </a:rPr>
              <a:t>        ◆　パートタイム労働法　　　　　　　　　</a:t>
            </a:r>
            <a:r>
              <a:rPr lang="ja-JP" altLang="en-US" sz="1100" b="0" smtClean="0">
                <a:solidFill>
                  <a:srgbClr val="000000"/>
                </a:solidFill>
              </a:rPr>
              <a:t>　</a:t>
            </a:r>
            <a:r>
              <a:rPr lang="en-US" altLang="ja-JP" sz="1100" b="0" smtClean="0">
                <a:solidFill>
                  <a:srgbClr val="000000"/>
                </a:solidFill>
              </a:rPr>
              <a:t>86.3</a:t>
            </a:r>
            <a:r>
              <a:rPr lang="ja-JP" altLang="en-US" sz="1100" b="0" smtClean="0">
                <a:solidFill>
                  <a:srgbClr val="000000"/>
                </a:solidFill>
              </a:rPr>
              <a:t>％</a:t>
            </a:r>
            <a:endParaRPr lang="en-US" altLang="ja-JP" sz="1100" b="0" dirty="0" smtClean="0">
              <a:solidFill>
                <a:srgbClr val="000000"/>
              </a:solidFill>
            </a:endParaRPr>
          </a:p>
          <a:p>
            <a:pPr algn="l">
              <a:spcBef>
                <a:spcPct val="0"/>
              </a:spcBef>
            </a:pPr>
            <a:r>
              <a:rPr lang="en-US" altLang="ja-JP" sz="1100" b="0" dirty="0">
                <a:solidFill>
                  <a:srgbClr val="000000"/>
                </a:solidFill>
              </a:rPr>
              <a:t> </a:t>
            </a:r>
            <a:r>
              <a:rPr lang="en-US" altLang="ja-JP" sz="1100" b="0" dirty="0" smtClean="0">
                <a:solidFill>
                  <a:srgbClr val="000000"/>
                </a:solidFill>
              </a:rPr>
              <a:t>          </a:t>
            </a:r>
            <a:r>
              <a:rPr lang="ja-JP" altLang="en-US" sz="1100" b="0" u="sng" dirty="0" smtClean="0">
                <a:solidFill>
                  <a:srgbClr val="000000"/>
                </a:solidFill>
              </a:rPr>
              <a:t>３法合計の是正率　　　　　　　　　　　　</a:t>
            </a:r>
            <a:r>
              <a:rPr lang="ja-JP" altLang="en-US" sz="1100" b="0" u="sng" smtClean="0">
                <a:solidFill>
                  <a:srgbClr val="000000"/>
                </a:solidFill>
              </a:rPr>
              <a:t>　</a:t>
            </a:r>
            <a:r>
              <a:rPr lang="en-US" altLang="ja-JP" sz="1100" b="0" u="sng" smtClean="0">
                <a:solidFill>
                  <a:srgbClr val="000000"/>
                </a:solidFill>
              </a:rPr>
              <a:t>86.9</a:t>
            </a:r>
            <a:r>
              <a:rPr lang="ja-JP" altLang="en-US" sz="1100" b="0" u="sng" smtClean="0">
                <a:solidFill>
                  <a:srgbClr val="000000"/>
                </a:solidFill>
              </a:rPr>
              <a:t>％</a:t>
            </a:r>
            <a:r>
              <a:rPr lang="ja-JP" altLang="en-US" sz="1100" b="0" dirty="0">
                <a:solidFill>
                  <a:srgbClr val="000000"/>
                </a:solidFill>
              </a:rPr>
              <a:t>　</a:t>
            </a:r>
            <a:r>
              <a:rPr lang="ja-JP" altLang="en-US" sz="1100" b="0" dirty="0" smtClean="0">
                <a:solidFill>
                  <a:srgbClr val="000000"/>
                </a:solidFill>
              </a:rPr>
              <a:t>　　</a:t>
            </a:r>
            <a:r>
              <a:rPr lang="ja-JP" altLang="en-US" sz="1200" b="0" dirty="0" smtClean="0">
                <a:solidFill>
                  <a:srgbClr val="000000"/>
                </a:solidFill>
              </a:rPr>
              <a:t>　</a:t>
            </a:r>
            <a:endParaRPr lang="ja-JP" altLang="en-US" sz="1200" b="0" dirty="0">
              <a:solidFill>
                <a:srgbClr val="FFFFFF"/>
              </a:solidFill>
            </a:endParaRPr>
          </a:p>
        </p:txBody>
      </p:sp>
      <p:graphicFrame>
        <p:nvGraphicFramePr>
          <p:cNvPr id="34" name="グラフ 33"/>
          <p:cNvGraphicFramePr>
            <a:graphicFrameLocks/>
          </p:cNvGraphicFramePr>
          <p:nvPr>
            <p:extLst>
              <p:ext uri="{D42A27DB-BD31-4B8C-83A1-F6EECF244321}">
                <p14:modId xmlns:p14="http://schemas.microsoft.com/office/powerpoint/2010/main" val="1517480264"/>
              </p:ext>
            </p:extLst>
          </p:nvPr>
        </p:nvGraphicFramePr>
        <p:xfrm>
          <a:off x="173573" y="1216183"/>
          <a:ext cx="3571875" cy="2419349"/>
        </p:xfrm>
        <a:graphic>
          <a:graphicData uri="http://schemas.openxmlformats.org/drawingml/2006/chart">
            <c:chart xmlns:c="http://schemas.openxmlformats.org/drawingml/2006/chart" xmlns:r="http://schemas.openxmlformats.org/officeDocument/2006/relationships" r:id="rId5"/>
          </a:graphicData>
        </a:graphic>
      </p:graphicFrame>
      <p:sp>
        <p:nvSpPr>
          <p:cNvPr id="3081" name="AutoShape 69"/>
          <p:cNvSpPr>
            <a:spLocks noChangeArrowheads="1"/>
          </p:cNvSpPr>
          <p:nvPr/>
        </p:nvSpPr>
        <p:spPr bwMode="auto">
          <a:xfrm>
            <a:off x="799968" y="850903"/>
            <a:ext cx="2418027" cy="576263"/>
          </a:xfrm>
          <a:prstGeom prst="bevel">
            <a:avLst>
              <a:gd name="adj" fmla="val 125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一般事業主行動計画策定届</a:t>
            </a:r>
          </a:p>
          <a:p>
            <a:pPr eaLnBrk="1" hangingPunct="1">
              <a:spcBef>
                <a:spcPct val="0"/>
              </a:spcBef>
              <a:buFontTx/>
              <a:buNone/>
            </a:pPr>
            <a:r>
              <a:rPr lang="ja-JP" altLang="en-US" sz="1000" b="0" dirty="0" smtClean="0">
                <a:solidFill>
                  <a:srgbClr val="000000"/>
                </a:solidFill>
              </a:rPr>
              <a:t>届出企業数</a:t>
            </a:r>
          </a:p>
        </p:txBody>
      </p:sp>
      <p:graphicFrame>
        <p:nvGraphicFramePr>
          <p:cNvPr id="41" name="グラフ 40"/>
          <p:cNvGraphicFramePr>
            <a:graphicFrameLocks/>
          </p:cNvGraphicFramePr>
          <p:nvPr>
            <p:extLst>
              <p:ext uri="{D42A27DB-BD31-4B8C-83A1-F6EECF244321}">
                <p14:modId xmlns:p14="http://schemas.microsoft.com/office/powerpoint/2010/main" val="1144981187"/>
              </p:ext>
            </p:extLst>
          </p:nvPr>
        </p:nvGraphicFramePr>
        <p:xfrm>
          <a:off x="3827600" y="990600"/>
          <a:ext cx="3419474" cy="2666480"/>
        </p:xfrm>
        <a:graphic>
          <a:graphicData uri="http://schemas.openxmlformats.org/drawingml/2006/chart">
            <c:chart xmlns:c="http://schemas.openxmlformats.org/drawingml/2006/chart" xmlns:r="http://schemas.openxmlformats.org/officeDocument/2006/relationships" r:id="rId6"/>
          </a:graphicData>
        </a:graphic>
      </p:graphicFrame>
      <p:sp>
        <p:nvSpPr>
          <p:cNvPr id="3082" name="AutoShape 71"/>
          <p:cNvSpPr>
            <a:spLocks noChangeArrowheads="1"/>
          </p:cNvSpPr>
          <p:nvPr/>
        </p:nvSpPr>
        <p:spPr bwMode="auto">
          <a:xfrm>
            <a:off x="4276196" y="744554"/>
            <a:ext cx="2572808" cy="358775"/>
          </a:xfrm>
          <a:prstGeom prst="bevel">
            <a:avLst>
              <a:gd name="adj" fmla="val 125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b="0" dirty="0" smtClean="0">
                <a:solidFill>
                  <a:srgbClr val="000000"/>
                </a:solidFill>
              </a:rPr>
              <a:t>企業規模別認定企業数</a:t>
            </a:r>
          </a:p>
        </p:txBody>
      </p:sp>
      <p:graphicFrame>
        <p:nvGraphicFramePr>
          <p:cNvPr id="42" name="グラフ 41"/>
          <p:cNvGraphicFramePr>
            <a:graphicFrameLocks/>
          </p:cNvGraphicFramePr>
          <p:nvPr>
            <p:extLst>
              <p:ext uri="{D42A27DB-BD31-4B8C-83A1-F6EECF244321}">
                <p14:modId xmlns:p14="http://schemas.microsoft.com/office/powerpoint/2010/main" val="3082236666"/>
              </p:ext>
            </p:extLst>
          </p:nvPr>
        </p:nvGraphicFramePr>
        <p:xfrm>
          <a:off x="200812" y="4418829"/>
          <a:ext cx="3431393" cy="2379611"/>
        </p:xfrm>
        <a:graphic>
          <a:graphicData uri="http://schemas.openxmlformats.org/drawingml/2006/chart">
            <c:chart xmlns:c="http://schemas.openxmlformats.org/drawingml/2006/chart" xmlns:r="http://schemas.openxmlformats.org/officeDocument/2006/relationships" r:id="rId7"/>
          </a:graphicData>
        </a:graphic>
      </p:graphicFrame>
      <p:sp>
        <p:nvSpPr>
          <p:cNvPr id="3085" name="AutoShape 544"/>
          <p:cNvSpPr>
            <a:spLocks noChangeArrowheads="1"/>
          </p:cNvSpPr>
          <p:nvPr/>
        </p:nvSpPr>
        <p:spPr bwMode="auto">
          <a:xfrm>
            <a:off x="666882" y="4218789"/>
            <a:ext cx="2579688" cy="285750"/>
          </a:xfrm>
          <a:prstGeom prst="bevel">
            <a:avLst>
              <a:gd name="adj" fmla="val 12500"/>
            </a:avLst>
          </a:prstGeom>
          <a:solidFill>
            <a:srgbClr val="FFFF99"/>
          </a:solidFill>
          <a:ln w="9525">
            <a:solidFill>
              <a:srgbClr val="00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b="0" dirty="0" smtClean="0">
                <a:solidFill>
                  <a:srgbClr val="000000"/>
                </a:solidFill>
              </a:rPr>
              <a:t>平成</a:t>
            </a:r>
            <a:r>
              <a:rPr lang="en-US" altLang="ja-JP" sz="900" b="0" smtClean="0">
                <a:solidFill>
                  <a:srgbClr val="000000"/>
                </a:solidFill>
              </a:rPr>
              <a:t>27</a:t>
            </a:r>
            <a:r>
              <a:rPr lang="ja-JP" altLang="en-US" sz="900" b="0" smtClean="0">
                <a:solidFill>
                  <a:srgbClr val="000000"/>
                </a:solidFill>
              </a:rPr>
              <a:t>年度</a:t>
            </a:r>
            <a:r>
              <a:rPr lang="en-US" altLang="ja-JP" sz="900" b="0" smtClean="0">
                <a:solidFill>
                  <a:srgbClr val="000000"/>
                </a:solidFill>
              </a:rPr>
              <a:t>1</a:t>
            </a:r>
            <a:r>
              <a:rPr lang="ja-JP" altLang="en-US" sz="900" b="0" smtClean="0">
                <a:solidFill>
                  <a:srgbClr val="000000"/>
                </a:solidFill>
              </a:rPr>
              <a:t>月末の</a:t>
            </a:r>
            <a:r>
              <a:rPr lang="ja-JP" altLang="en-US" sz="900" b="0" dirty="0" smtClean="0">
                <a:solidFill>
                  <a:srgbClr val="000000"/>
                </a:solidFill>
              </a:rPr>
              <a:t>相談内容の内訳</a:t>
            </a:r>
            <a:endParaRPr lang="en-US" altLang="ja-JP" sz="900" b="0" dirty="0" smtClean="0">
              <a:solidFill>
                <a:srgbClr val="000000"/>
              </a:solidFill>
            </a:endParaRPr>
          </a:p>
        </p:txBody>
      </p:sp>
      <p:sp>
        <p:nvSpPr>
          <p:cNvPr id="3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31</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39465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0" y="-1"/>
            <a:ext cx="9691416" cy="284163"/>
            <a:chOff x="-6" y="96"/>
            <a:chExt cx="5701" cy="179"/>
          </a:xfrm>
        </p:grpSpPr>
        <p:sp>
          <p:nvSpPr>
            <p:cNvPr id="8" name="Text Box 137"/>
            <p:cNvSpPr txBox="1">
              <a:spLocks noChangeArrowheads="1"/>
            </p:cNvSpPr>
            <p:nvPr/>
          </p:nvSpPr>
          <p:spPr bwMode="auto">
            <a:xfrm>
              <a:off x="4368" y="96"/>
              <a:ext cx="1327" cy="179"/>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9" name="Line 138"/>
            <p:cNvSpPr>
              <a:spLocks noChangeShapeType="1"/>
            </p:cNvSpPr>
            <p:nvPr/>
          </p:nvSpPr>
          <p:spPr bwMode="auto">
            <a:xfrm>
              <a:off x="-6" y="100"/>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10" name="Line 139"/>
            <p:cNvSpPr>
              <a:spLocks noChangeShapeType="1"/>
            </p:cNvSpPr>
            <p:nvPr/>
          </p:nvSpPr>
          <p:spPr bwMode="auto">
            <a:xfrm>
              <a:off x="-6" y="142"/>
              <a:ext cx="4422"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grpSp>
      <p:sp>
        <p:nvSpPr>
          <p:cNvPr id="2" name="角丸四角形 1"/>
          <p:cNvSpPr/>
          <p:nvPr/>
        </p:nvSpPr>
        <p:spPr>
          <a:xfrm>
            <a:off x="78902" y="390525"/>
            <a:ext cx="9700780" cy="381000"/>
          </a:xfrm>
          <a:prstGeom prst="roundRect">
            <a:avLst/>
          </a:prstGeom>
          <a:solidFill>
            <a:srgbClr val="FF7C8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smtClean="0">
                <a:solidFill>
                  <a:prstClr val="white"/>
                </a:solidFill>
              </a:rPr>
              <a:t>女性活躍推進法の施行</a:t>
            </a:r>
            <a:endParaRPr lang="ja-JP" altLang="en-US" sz="2000">
              <a:solidFill>
                <a:prstClr val="white"/>
              </a:solidFill>
            </a:endParaRPr>
          </a:p>
        </p:txBody>
      </p:sp>
      <p:sp>
        <p:nvSpPr>
          <p:cNvPr id="5" name="コンテンツ プレースホルダー 4"/>
          <p:cNvSpPr>
            <a:spLocks noGrp="1"/>
          </p:cNvSpPr>
          <p:nvPr>
            <p:ph sz="half" idx="1"/>
          </p:nvPr>
        </p:nvSpPr>
        <p:spPr>
          <a:xfrm>
            <a:off x="126527" y="3058160"/>
            <a:ext cx="4857750" cy="3266440"/>
          </a:xfrm>
        </p:spPr>
        <p:txBody>
          <a:bodyPr/>
          <a:lstStyle/>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認定取得</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　行動計画の策定、届出を行った事業主のうち、女性の活躍推進に関する取組の実施状況が優良な事業主は申請により厚生労働大臣の認定を受けることができる。</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　認定は、評価項目を満たす項目数に応じて</a:t>
            </a:r>
            <a:r>
              <a:rPr lang="en-US" altLang="ja-JP" sz="140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段階。</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buNone/>
            </a:pPr>
            <a:endParaRPr lang="en-US" altLang="ja-JP" sz="1400" b="1" smtClean="0"/>
          </a:p>
          <a:p>
            <a:pPr marL="180975" indent="-180975">
              <a:buNone/>
            </a:pPr>
            <a:endParaRPr lang="en-US" altLang="ja-JP" sz="1400" b="1" smtClean="0"/>
          </a:p>
          <a:p>
            <a:pPr marL="180975" indent="-180975">
              <a:buNone/>
            </a:pPr>
            <a:endParaRPr kumimoji="1" lang="en-US" altLang="ja-JP" sz="1400" b="1" smtClean="0"/>
          </a:p>
          <a:p>
            <a:pPr marL="0" indent="0">
              <a:buNone/>
            </a:pPr>
            <a:endParaRPr kumimoji="1" lang="ja-JP" altLang="en-US" sz="1400" b="1"/>
          </a:p>
        </p:txBody>
      </p:sp>
      <p:sp>
        <p:nvSpPr>
          <p:cNvPr id="23" name="コンテンツ プレースホルダー 4"/>
          <p:cNvSpPr txBox="1">
            <a:spLocks/>
          </p:cNvSpPr>
          <p:nvPr/>
        </p:nvSpPr>
        <p:spPr bwMode="auto">
          <a:xfrm>
            <a:off x="107477" y="933450"/>
            <a:ext cx="4876800" cy="18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marL="0" indent="0">
              <a:buFont typeface="Arial" pitchFamily="34" charset="0"/>
              <a:buNone/>
            </a:pPr>
            <a:r>
              <a:rPr lang="ja-JP" altLang="en-US"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日施行）</a:t>
            </a:r>
            <a:endParaRPr lang="en-US" altLang="ja-JP"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一般事業主行動計画の策定・届出等</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常時</a:t>
            </a:r>
            <a:r>
              <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301</a:t>
            </a: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人以上の労働者を雇用する事業主の義務</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　自社の女性に関する状況把握、課題分析</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　状況把握、課題分析を踏まえた行動計画の策定</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　行動計画を策定した旨の東京労働局への届出</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④　女性の活躍に関する状況の公表</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人以下の事業主は努力義務</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endParaRPr lang="en-US" altLang="ja-JP" sz="1400" b="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b="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smtClean="0">
              <a:solidFill>
                <a:prstClr val="black"/>
              </a:solidFill>
            </a:endParaRPr>
          </a:p>
          <a:p>
            <a:pPr marL="0" indent="0">
              <a:buFont typeface="Arial" pitchFamily="34" charset="0"/>
              <a:buNone/>
            </a:pPr>
            <a:endParaRPr lang="en-US" altLang="ja-JP" sz="1400" smtClean="0">
              <a:solidFill>
                <a:prstClr val="black"/>
              </a:solidFill>
            </a:endParaRPr>
          </a:p>
          <a:p>
            <a:pPr marL="0" indent="0">
              <a:buFont typeface="Arial" pitchFamily="34" charset="0"/>
              <a:buNone/>
            </a:pPr>
            <a:endParaRPr lang="ja-JP" altLang="en-US" sz="1400">
              <a:solidFill>
                <a:prstClr val="black"/>
              </a:solidFill>
            </a:endParaRPr>
          </a:p>
        </p:txBody>
      </p:sp>
      <p:sp>
        <p:nvSpPr>
          <p:cNvPr id="24" name="正方形/長方形 23"/>
          <p:cNvSpPr/>
          <p:nvPr/>
        </p:nvSpPr>
        <p:spPr>
          <a:xfrm>
            <a:off x="5257800" y="1066798"/>
            <a:ext cx="4477798" cy="4080479"/>
          </a:xfrm>
          <a:prstGeom prst="rect">
            <a:avLst/>
          </a:prstGeom>
          <a:solidFill>
            <a:srgbClr val="FFCCFF"/>
          </a:solidFill>
          <a:ln w="25400" cap="flat" cmpd="sng" algn="ctr">
            <a:solidFill>
              <a:srgbClr val="FF99FF"/>
            </a:solidFill>
            <a:prstDash val="solid"/>
          </a:ln>
          <a:effectLst/>
        </p:spPr>
        <p:txBody>
          <a:bodyPr rtlCol="0" anchor="t" anchorCtr="0"/>
          <a:lstStyle/>
          <a:p>
            <a:pPr algn="l" fontAlgn="auto">
              <a:spcBef>
                <a:spcPts val="0"/>
              </a:spcBef>
              <a:spcAft>
                <a:spcPts val="0"/>
              </a:spcAft>
              <a:defRPr/>
            </a:pPr>
            <a:endParaRPr kumimoji="0" lang="en-US" altLang="ja-JP" sz="9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義務企業を対象とした</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説明会の開催</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日間　</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回開催　　参加者　約</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3,500</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○個別相談会の開催　　　</a:t>
            </a: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月より毎週火曜日</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月より毎週火、木、金曜日開催</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参加社数　約</a:t>
            </a:r>
            <a:r>
              <a:rPr kumimoji="0" lang="en-US" altLang="ja-JP"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日現在）</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○取組状況に関するアンケート調査の実施       　　</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回収数　　　約</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1,600</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うち</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月中届出予定</a:t>
            </a:r>
            <a:r>
              <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○電話による提出勧奨</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各種広報媒体への</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広報協力</a:t>
            </a: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依頼</a:t>
            </a:r>
          </a:p>
          <a:p>
            <a:pPr algn="l" fontAlgn="auto">
              <a:spcBef>
                <a:spcPts val="0"/>
              </a:spcBef>
              <a:spcAft>
                <a:spcPts val="0"/>
              </a:spcAft>
              <a:defRPr/>
            </a:pP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関係団体等主催会合における説明協力依頼　</a:t>
            </a:r>
            <a:r>
              <a:rPr kumimoji="0" lang="ja-JP" altLang="en-US" sz="1400" b="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○女性活躍加速化助成金の利用勧奨</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endPar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76548"/>
            <a:ext cx="2438399" cy="38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43" y="4343400"/>
            <a:ext cx="3761068" cy="200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107476" y="952500"/>
            <a:ext cx="4997923" cy="5600700"/>
          </a:xfrm>
          <a:prstGeom prst="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36" name="下矢印 35"/>
          <p:cNvSpPr/>
          <p:nvPr/>
        </p:nvSpPr>
        <p:spPr>
          <a:xfrm>
            <a:off x="6931591" y="5147278"/>
            <a:ext cx="1130216" cy="361950"/>
          </a:xfrm>
          <a:prstGeom prst="downArrow">
            <a:avLst/>
          </a:prstGeom>
          <a:noFill/>
          <a:ln w="25400" cap="flat" cmpd="sng" algn="ctr">
            <a:solidFill>
              <a:srgbClr val="FF99FF"/>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37" name="正方形/長方形 36"/>
          <p:cNvSpPr/>
          <p:nvPr/>
        </p:nvSpPr>
        <p:spPr>
          <a:xfrm>
            <a:off x="5245100" y="5516864"/>
            <a:ext cx="4477798" cy="1188600"/>
          </a:xfrm>
          <a:prstGeom prst="rect">
            <a:avLst/>
          </a:prstGeom>
          <a:solidFill>
            <a:srgbClr val="FFCCFF"/>
          </a:solidFill>
          <a:ln w="25400" cap="flat" cmpd="sng" algn="ctr">
            <a:solidFill>
              <a:srgbClr val="FF66CC"/>
            </a:solidFill>
            <a:prstDash val="solid"/>
          </a:ln>
          <a:effectLst/>
        </p:spPr>
        <p:txBody>
          <a:bodyPr rtlCol="0" anchor="t" anchorCtr="0"/>
          <a:lstStyle/>
          <a:p>
            <a:pPr algn="l" fontAlgn="auto">
              <a:spcBef>
                <a:spcPts val="0"/>
              </a:spcBef>
              <a:spcAft>
                <a:spcPts val="0"/>
              </a:spcAft>
              <a:defRPr/>
            </a:pPr>
            <a:endParaRPr kumimoji="0" lang="en-US" altLang="ja-JP" sz="12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義務企業</a:t>
            </a: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の行動計画策定・届出や情報公表等の確実な実施に向けた働きかけ及び取組が行われない企業に対する助言、指導等</a:t>
            </a:r>
            <a:endParaRPr kumimoji="0" lang="en-US"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defRPr/>
            </a:pPr>
            <a:r>
              <a:rPr kumimoji="0" lang="ja-JP" altLang="en-US"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○認定制度の周知及び認定申請に向けた取組促進</a:t>
            </a:r>
            <a:endParaRPr kumimoji="0" lang="ja-JP" altLang="ja-JP" sz="1400" b="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5245100" y="5364464"/>
            <a:ext cx="1667807" cy="317364"/>
          </a:xfrm>
          <a:prstGeom prst="roundRect">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mtClean="0">
                <a:solidFill>
                  <a:prstClr val="black"/>
                </a:solidFill>
              </a:rPr>
              <a:t>来年度の取組</a:t>
            </a:r>
            <a:endParaRPr lang="ja-JP" altLang="en-US" sz="1200">
              <a:solidFill>
                <a:prstClr val="black"/>
              </a:solidFill>
            </a:endParaRPr>
          </a:p>
        </p:txBody>
      </p:sp>
      <p:sp>
        <p:nvSpPr>
          <p:cNvPr id="16"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32</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9769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458" y="5666728"/>
            <a:ext cx="9921552" cy="64633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7800" indent="-177800" algn="l" fontAlgn="auto">
              <a:spcBef>
                <a:spcPts val="0"/>
              </a:spcBef>
              <a:spcAft>
                <a:spcPts val="0"/>
              </a:spcAft>
            </a:pPr>
            <a:r>
              <a:rPr lang="ja-JP" altLang="en-US" sz="1200" b="0" dirty="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 </a:t>
            </a:r>
            <a:r>
              <a:rPr lang="en-US" altLang="ja-JP" sz="1200" b="0" dirty="0" smtClean="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失業等給付の受給者</a:t>
            </a:r>
            <a:r>
              <a:rPr lang="ja-JP" altLang="ja-JP" sz="1200" b="0" dirty="0" smtClean="0">
                <a:solidFill>
                  <a:prstClr val="black"/>
                </a:solidFill>
                <a:latin typeface="HGPｺﾞｼｯｸM" pitchFamily="50" charset="-128"/>
                <a:ea typeface="HGPｺﾞｼｯｸM" pitchFamily="50" charset="-128"/>
              </a:rPr>
              <a:t>が</a:t>
            </a:r>
            <a:r>
              <a:rPr lang="ja-JP" altLang="en-US" sz="1200" b="0" dirty="0">
                <a:solidFill>
                  <a:prstClr val="black"/>
                </a:solidFill>
                <a:latin typeface="HGPｺﾞｼｯｸM" pitchFamily="50" charset="-128"/>
                <a:ea typeface="HGPｺﾞｼｯｸM" pitchFamily="50" charset="-128"/>
              </a:rPr>
              <a:t>早期に</a:t>
            </a:r>
            <a:r>
              <a:rPr lang="ja-JP" altLang="ja-JP" sz="1200" b="0" dirty="0">
                <a:solidFill>
                  <a:prstClr val="black"/>
                </a:solidFill>
                <a:latin typeface="HGPｺﾞｼｯｸM" pitchFamily="50" charset="-128"/>
                <a:ea typeface="HGPｺﾞｼｯｸM" pitchFamily="50" charset="-128"/>
              </a:rPr>
              <a:t>再就職した場合に支給される再就職</a:t>
            </a:r>
            <a:r>
              <a:rPr lang="ja-JP" altLang="ja-JP" sz="1200" b="0" dirty="0" smtClean="0">
                <a:solidFill>
                  <a:prstClr val="black"/>
                </a:solidFill>
                <a:latin typeface="HGPｺﾞｼｯｸM" pitchFamily="50" charset="-128"/>
                <a:ea typeface="HGPｺﾞｼｯｸM" pitchFamily="50" charset="-128"/>
              </a:rPr>
              <a:t>手当</a:t>
            </a:r>
            <a:r>
              <a:rPr lang="ja-JP" altLang="en-US" sz="1200" b="0" dirty="0" smtClean="0">
                <a:solidFill>
                  <a:prstClr val="black"/>
                </a:solidFill>
                <a:latin typeface="HGPｺﾞｼｯｸM" pitchFamily="50" charset="-128"/>
                <a:ea typeface="HGPｺﾞｼｯｸM" pitchFamily="50" charset="-128"/>
              </a:rPr>
              <a:t>の</a:t>
            </a:r>
            <a:r>
              <a:rPr lang="ja-JP" altLang="ja-JP" sz="1200" b="0" dirty="0" smtClean="0">
                <a:solidFill>
                  <a:prstClr val="black"/>
                </a:solidFill>
                <a:latin typeface="HGPｺﾞｼｯｸM" pitchFamily="50" charset="-128"/>
                <a:ea typeface="HGPｺﾞｼｯｸM" pitchFamily="50" charset="-128"/>
              </a:rPr>
              <a:t>給付率</a:t>
            </a:r>
            <a:r>
              <a:rPr lang="ja-JP" altLang="en-US" sz="1200" b="0" dirty="0" smtClean="0">
                <a:solidFill>
                  <a:prstClr val="black"/>
                </a:solidFill>
                <a:latin typeface="HGPｺﾞｼｯｸM" pitchFamily="50" charset="-128"/>
                <a:ea typeface="HGPｺﾞｼｯｸM" pitchFamily="50" charset="-128"/>
              </a:rPr>
              <a:t>を</a:t>
            </a:r>
            <a:r>
              <a:rPr lang="ja-JP" altLang="en-US" sz="1200" b="0" dirty="0">
                <a:solidFill>
                  <a:prstClr val="black"/>
                </a:solidFill>
                <a:latin typeface="HGPｺﾞｼｯｸM" pitchFamily="50" charset="-128"/>
                <a:ea typeface="HGPｺﾞｼｯｸM" pitchFamily="50" charset="-128"/>
              </a:rPr>
              <a:t>引き上げる</a:t>
            </a:r>
            <a:r>
              <a:rPr lang="ja-JP" altLang="ja-JP" sz="1200" b="0" dirty="0" smtClean="0">
                <a:solidFill>
                  <a:prstClr val="black"/>
                </a:solidFill>
                <a:latin typeface="HGPｺﾞｼｯｸM" pitchFamily="50" charset="-128"/>
                <a:ea typeface="HGPｺﾞｼｯｸM" pitchFamily="50" charset="-128"/>
              </a:rPr>
              <a:t>。</a:t>
            </a:r>
            <a:endParaRPr lang="en-US" altLang="ja-JP" sz="1200" b="0" dirty="0">
              <a:solidFill>
                <a:prstClr val="black"/>
              </a:solidFill>
              <a:latin typeface="HGPｺﾞｼｯｸM" pitchFamily="50" charset="-128"/>
              <a:ea typeface="HGPｺﾞｼｯｸM" pitchFamily="50" charset="-128"/>
            </a:endParaRPr>
          </a:p>
          <a:p>
            <a:pPr marL="177800" indent="-177800" algn="l" fontAlgn="auto">
              <a:spcBef>
                <a:spcPts val="0"/>
              </a:spcBef>
              <a:spcAft>
                <a:spcPts val="0"/>
              </a:spcAft>
            </a:pP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［支給日数：１</a:t>
            </a:r>
            <a:r>
              <a:rPr lang="ja-JP" altLang="en-US" sz="1200" b="0" dirty="0">
                <a:solidFill>
                  <a:prstClr val="black"/>
                </a:solidFill>
                <a:latin typeface="HGPｺﾞｼｯｸM" pitchFamily="50" charset="-128"/>
                <a:ea typeface="HGPｺﾞｼｯｸM" pitchFamily="50" charset="-128"/>
              </a:rPr>
              <a:t>／３以上を残した場合　</a:t>
            </a:r>
            <a:r>
              <a:rPr lang="ja-JP" altLang="en-US" sz="1200" b="0" dirty="0" smtClean="0">
                <a:solidFill>
                  <a:prstClr val="black"/>
                </a:solidFill>
                <a:latin typeface="HGPｺﾞｼｯｸM" pitchFamily="50" charset="-128"/>
                <a:ea typeface="HGPｺﾞｼｯｸM" pitchFamily="50" charset="-128"/>
              </a:rPr>
              <a:t>残</a:t>
            </a:r>
            <a:r>
              <a:rPr lang="ja-JP" altLang="en-US" sz="1200" b="0" dirty="0">
                <a:solidFill>
                  <a:prstClr val="black"/>
                </a:solidFill>
                <a:latin typeface="HGPｺﾞｼｯｸM" pitchFamily="50" charset="-128"/>
                <a:ea typeface="HGPｺﾞｼｯｸM" pitchFamily="50" charset="-128"/>
              </a:rPr>
              <a:t>日数の</a:t>
            </a:r>
            <a:r>
              <a:rPr lang="en-US" altLang="ja-JP" sz="1200" b="0" dirty="0">
                <a:solidFill>
                  <a:prstClr val="black"/>
                </a:solidFill>
                <a:latin typeface="HGPｺﾞｼｯｸM" pitchFamily="50" charset="-128"/>
                <a:ea typeface="HGPｺﾞｼｯｸM" pitchFamily="50" charset="-128"/>
              </a:rPr>
              <a:t>50</a:t>
            </a:r>
            <a:r>
              <a:rPr lang="ja-JP" altLang="en-US" sz="1200" b="0" dirty="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60</a:t>
            </a:r>
            <a:r>
              <a:rPr lang="ja-JP" altLang="en-US" sz="1200" b="0" dirty="0" smtClean="0">
                <a:solidFill>
                  <a:prstClr val="black"/>
                </a:solidFill>
                <a:latin typeface="HGPｺﾞｼｯｸM" pitchFamily="50" charset="-128"/>
                <a:ea typeface="HGPｺﾞｼｯｸM" pitchFamily="50" charset="-128"/>
              </a:rPr>
              <a:t>％</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　</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２／３以上を残した場合　残日数の</a:t>
            </a:r>
            <a:r>
              <a:rPr lang="en-US" altLang="ja-JP" sz="1200" b="0" dirty="0" smtClean="0">
                <a:solidFill>
                  <a:prstClr val="black"/>
                </a:solidFill>
                <a:latin typeface="HGPｺﾞｼｯｸM" pitchFamily="50" charset="-128"/>
                <a:ea typeface="HGPｺﾞｼｯｸM" pitchFamily="50" charset="-128"/>
              </a:rPr>
              <a:t>60</a:t>
            </a:r>
            <a:r>
              <a:rPr lang="ja-JP" altLang="en-US" sz="1200" b="0" dirty="0" smtClean="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70</a:t>
            </a:r>
            <a:r>
              <a:rPr lang="ja-JP" altLang="en-US" sz="1200" b="0" dirty="0" smtClean="0">
                <a:solidFill>
                  <a:prstClr val="black"/>
                </a:solidFill>
                <a:latin typeface="HGPｺﾞｼｯｸM" pitchFamily="50" charset="-128"/>
                <a:ea typeface="HGPｺﾞｼｯｸM" pitchFamily="50" charset="-128"/>
              </a:rPr>
              <a:t>％］</a:t>
            </a:r>
            <a:endParaRPr lang="en-US" altLang="ja-JP" sz="1200" b="0" dirty="0">
              <a:solidFill>
                <a:prstClr val="black"/>
              </a:solidFill>
              <a:latin typeface="HGPｺﾞｼｯｸM" pitchFamily="50" charset="-128"/>
              <a:ea typeface="HGPｺﾞｼｯｸM" pitchFamily="50" charset="-128"/>
            </a:endParaRPr>
          </a:p>
          <a:p>
            <a:pPr marL="177800" indent="-177800" algn="l" fontAlgn="auto">
              <a:spcBef>
                <a:spcPts val="0"/>
              </a:spcBef>
              <a:spcAft>
                <a:spcPts val="0"/>
              </a:spcAft>
            </a:pP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 「求職活動支援費」として、求職</a:t>
            </a:r>
            <a:r>
              <a:rPr lang="ja-JP" altLang="en-US" sz="1200" b="0" dirty="0">
                <a:solidFill>
                  <a:prstClr val="black"/>
                </a:solidFill>
                <a:latin typeface="HGPｺﾞｼｯｸM" pitchFamily="50" charset="-128"/>
                <a:ea typeface="HGPｺﾞｼｯｸM" pitchFamily="50" charset="-128"/>
              </a:rPr>
              <a:t>活動に伴う費用（例：就職面接のための子の一時預かり</a:t>
            </a:r>
            <a:r>
              <a:rPr lang="ja-JP" altLang="en-US" sz="1200" b="0" dirty="0" smtClean="0">
                <a:solidFill>
                  <a:prstClr val="black"/>
                </a:solidFill>
                <a:latin typeface="HGPｺﾞｼｯｸM" pitchFamily="50" charset="-128"/>
                <a:ea typeface="HGPｺﾞｼｯｸM" pitchFamily="50" charset="-128"/>
              </a:rPr>
              <a:t>費用）</a:t>
            </a:r>
            <a:r>
              <a:rPr lang="ja-JP" altLang="en-US" sz="1200" b="0" dirty="0">
                <a:solidFill>
                  <a:prstClr val="black"/>
                </a:solidFill>
                <a:latin typeface="HGPｺﾞｼｯｸM" pitchFamily="50" charset="-128"/>
                <a:ea typeface="HGPｺﾞｼｯｸM" pitchFamily="50" charset="-128"/>
              </a:rPr>
              <a:t>について新たに給付の対象とする</a:t>
            </a:r>
            <a:r>
              <a:rPr lang="ja-JP" altLang="ja-JP" sz="1200" b="0" dirty="0">
                <a:solidFill>
                  <a:prstClr val="black"/>
                </a:solidFill>
                <a:latin typeface="HGPｺﾞｼｯｸM" pitchFamily="50" charset="-128"/>
                <a:ea typeface="HGPｺﾞｼｯｸM" pitchFamily="50" charset="-128"/>
              </a:rPr>
              <a:t>。</a:t>
            </a:r>
            <a:r>
              <a:rPr lang="ja-JP" altLang="en-US" sz="1200" b="0" dirty="0">
                <a:solidFill>
                  <a:prstClr val="black"/>
                </a:solidFill>
                <a:latin typeface="HGPｺﾞｼｯｸM" pitchFamily="50" charset="-128"/>
                <a:ea typeface="HGPｺﾞｼｯｸM" pitchFamily="50" charset="-128"/>
              </a:rPr>
              <a:t>　　</a:t>
            </a:r>
            <a:endParaRPr lang="ja-JP" altLang="ja-JP" sz="1200" b="0" dirty="0">
              <a:solidFill>
                <a:prstClr val="black"/>
              </a:solidFill>
              <a:latin typeface="HGPｺﾞｼｯｸM" pitchFamily="50" charset="-128"/>
              <a:ea typeface="HGPｺﾞｼｯｸM" pitchFamily="50" charset="-128"/>
            </a:endParaRPr>
          </a:p>
        </p:txBody>
      </p:sp>
      <p:sp>
        <p:nvSpPr>
          <p:cNvPr id="8" name="角丸四角形 7"/>
          <p:cNvSpPr/>
          <p:nvPr/>
        </p:nvSpPr>
        <p:spPr>
          <a:xfrm>
            <a:off x="-84009" y="1810582"/>
            <a:ext cx="9789537" cy="27699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fontAlgn="auto">
              <a:spcBef>
                <a:spcPts val="0"/>
              </a:spcBef>
              <a:spcAft>
                <a:spcPts val="0"/>
              </a:spcAft>
            </a:pP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　</a:t>
            </a:r>
            <a:r>
              <a:rPr lang="ja-JP" altLang="ja-JP" sz="1200" b="0" dirty="0" smtClean="0">
                <a:solidFill>
                  <a:prstClr val="black"/>
                </a:solidFill>
                <a:latin typeface="HGPｺﾞｼｯｸM" pitchFamily="50" charset="-128"/>
                <a:ea typeface="HGPｺﾞｼｯｸM" pitchFamily="50" charset="-128"/>
              </a:rPr>
              <a:t>雇用</a:t>
            </a:r>
            <a:r>
              <a:rPr lang="ja-JP" altLang="ja-JP" sz="1200" b="0" dirty="0">
                <a:solidFill>
                  <a:prstClr val="black"/>
                </a:solidFill>
                <a:latin typeface="HGPｺﾞｼｯｸM" pitchFamily="50" charset="-128"/>
                <a:ea typeface="HGPｺﾞｼｯｸM" pitchFamily="50" charset="-128"/>
              </a:rPr>
              <a:t>保険の財政状況等を勘案し</a:t>
            </a:r>
            <a:r>
              <a:rPr lang="ja-JP" altLang="ja-JP" sz="1200" b="0" dirty="0" smtClean="0">
                <a:solidFill>
                  <a:prstClr val="black"/>
                </a:solidFill>
                <a:latin typeface="HGPｺﾞｼｯｸM" pitchFamily="50" charset="-128"/>
                <a:ea typeface="HGPｺﾞｼｯｸM" pitchFamily="50" charset="-128"/>
              </a:rPr>
              <a:t>、</a:t>
            </a:r>
            <a:r>
              <a:rPr lang="ja-JP" altLang="en-US" sz="1200" b="0" dirty="0" smtClean="0">
                <a:solidFill>
                  <a:prstClr val="black"/>
                </a:solidFill>
                <a:latin typeface="HGPｺﾞｼｯｸM" pitchFamily="50" charset="-128"/>
                <a:ea typeface="HGPｺﾞｼｯｸM" pitchFamily="50" charset="-128"/>
              </a:rPr>
              <a:t>失業等給付に係る</a:t>
            </a:r>
            <a:r>
              <a:rPr lang="ja-JP" altLang="ja-JP" sz="1200" b="0" dirty="0" smtClean="0">
                <a:solidFill>
                  <a:prstClr val="black"/>
                </a:solidFill>
                <a:latin typeface="HGPｺﾞｼｯｸM" pitchFamily="50" charset="-128"/>
                <a:ea typeface="HGPｺﾞｼｯｸM" pitchFamily="50" charset="-128"/>
              </a:rPr>
              <a:t>雇用保険</a:t>
            </a:r>
            <a:r>
              <a:rPr lang="ja-JP" altLang="en-US" sz="1200" b="0" dirty="0" smtClean="0">
                <a:solidFill>
                  <a:prstClr val="black"/>
                </a:solidFill>
                <a:latin typeface="HGPｺﾞｼｯｸM" pitchFamily="50" charset="-128"/>
                <a:ea typeface="HGPｺﾞｼｯｸM" pitchFamily="50" charset="-128"/>
              </a:rPr>
              <a:t>料</a:t>
            </a:r>
            <a:r>
              <a:rPr lang="ja-JP" altLang="ja-JP" sz="1200" b="0" dirty="0" smtClean="0">
                <a:solidFill>
                  <a:prstClr val="black"/>
                </a:solidFill>
                <a:latin typeface="HGPｺﾞｼｯｸM" pitchFamily="50" charset="-128"/>
                <a:ea typeface="HGPｺﾞｼｯｸM" pitchFamily="50" charset="-128"/>
              </a:rPr>
              <a:t>率</a:t>
            </a:r>
            <a:r>
              <a:rPr lang="ja-JP" altLang="en-US" sz="1200" b="0" dirty="0">
                <a:solidFill>
                  <a:prstClr val="black"/>
                </a:solidFill>
                <a:latin typeface="HGPｺﾞｼｯｸM" pitchFamily="50" charset="-128"/>
                <a:ea typeface="HGPｺﾞｼｯｸM" pitchFamily="50" charset="-128"/>
              </a:rPr>
              <a:t>を</a:t>
            </a:r>
            <a:r>
              <a:rPr lang="ja-JP" altLang="en-US" sz="1200" b="0" dirty="0" smtClean="0">
                <a:solidFill>
                  <a:prstClr val="black"/>
                </a:solidFill>
                <a:latin typeface="HGPｺﾞｼｯｸM" pitchFamily="50" charset="-128"/>
                <a:ea typeface="HGPｺﾞｼｯｸM" pitchFamily="50" charset="-128"/>
              </a:rPr>
              <a:t>引き下げる。</a:t>
            </a:r>
            <a:r>
              <a:rPr lang="en-US" altLang="ja-JP" sz="1200" b="0" dirty="0" smtClean="0">
                <a:solidFill>
                  <a:prstClr val="black"/>
                </a:solidFill>
                <a:latin typeface="HGPｺﾞｼｯｸM" pitchFamily="50" charset="-128"/>
                <a:ea typeface="HGPｺﾞｼｯｸM" pitchFamily="50" charset="-128"/>
              </a:rPr>
              <a:t>〔</a:t>
            </a:r>
            <a:r>
              <a:rPr lang="ja-JP" altLang="en-US" sz="1200" b="0" dirty="0">
                <a:solidFill>
                  <a:prstClr val="black"/>
                </a:solidFill>
                <a:latin typeface="HGPｺﾞｼｯｸM" pitchFamily="50" charset="-128"/>
                <a:ea typeface="HGPｺﾞｼｯｸM" pitchFamily="50" charset="-128"/>
              </a:rPr>
              <a:t>現行</a:t>
            </a:r>
            <a:r>
              <a:rPr lang="en-US" altLang="ja-JP" sz="1200" b="0" dirty="0">
                <a:solidFill>
                  <a:prstClr val="black"/>
                </a:solidFill>
                <a:latin typeface="HGPｺﾞｼｯｸM" pitchFamily="50" charset="-128"/>
                <a:ea typeface="HGPｺﾞｼｯｸM" pitchFamily="50" charset="-128"/>
              </a:rPr>
              <a:t>1.0%</a:t>
            </a:r>
            <a:r>
              <a:rPr lang="ja-JP" altLang="en-US" sz="1200" b="0" dirty="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0.8</a:t>
            </a:r>
            <a:r>
              <a:rPr lang="ja-JP" altLang="en-US" sz="1200" b="0" dirty="0">
                <a:solidFill>
                  <a:prstClr val="black"/>
                </a:solidFill>
                <a:latin typeface="HGPｺﾞｼｯｸM" pitchFamily="50" charset="-128"/>
                <a:ea typeface="HGPｺﾞｼｯｸM" pitchFamily="50" charset="-128"/>
              </a:rPr>
              <a:t>％ </a:t>
            </a:r>
            <a:r>
              <a:rPr lang="en-US" altLang="ja-JP" sz="1200" b="0" dirty="0" smtClean="0">
                <a:solidFill>
                  <a:prstClr val="black"/>
                </a:solidFill>
                <a:latin typeface="HGPｺﾞｼｯｸM" pitchFamily="50" charset="-128"/>
                <a:ea typeface="HGPｺﾞｼｯｸM" pitchFamily="50" charset="-128"/>
              </a:rPr>
              <a:t>〕</a:t>
            </a:r>
            <a:endParaRPr lang="en-US" altLang="ja-JP" sz="1200" b="0" dirty="0">
              <a:solidFill>
                <a:prstClr val="black"/>
              </a:solidFill>
              <a:latin typeface="HGPｺﾞｼｯｸM" pitchFamily="50" charset="-128"/>
              <a:ea typeface="HGPｺﾞｼｯｸM" pitchFamily="50" charset="-128"/>
            </a:endParaRPr>
          </a:p>
        </p:txBody>
      </p:sp>
      <p:sp>
        <p:nvSpPr>
          <p:cNvPr id="13" name="テキスト ボックス 12"/>
          <p:cNvSpPr txBox="1"/>
          <p:nvPr/>
        </p:nvSpPr>
        <p:spPr>
          <a:xfrm>
            <a:off x="-15552" y="175068"/>
            <a:ext cx="9906000" cy="369332"/>
          </a:xfrm>
          <a:prstGeom prst="rect">
            <a:avLst/>
          </a:prstGeom>
          <a:noFill/>
        </p:spPr>
        <p:txBody>
          <a:bodyPr wrap="square" rtlCol="0">
            <a:spAutoFit/>
          </a:bodyPr>
          <a:lstStyle/>
          <a:p>
            <a:pPr fontAlgn="auto">
              <a:spcBef>
                <a:spcPts val="0"/>
              </a:spcBef>
              <a:spcAft>
                <a:spcPts val="0"/>
              </a:spcAft>
            </a:pPr>
            <a:r>
              <a:rPr lang="ja-JP" altLang="en-US" sz="1800" b="0" dirty="0">
                <a:solidFill>
                  <a:prstClr val="black"/>
                </a:solidFill>
                <a:latin typeface="ＤＦ特太ゴシック体" pitchFamily="49" charset="-128"/>
                <a:ea typeface="ＤＦ特太ゴシック体" pitchFamily="49" charset="-128"/>
              </a:rPr>
              <a:t>雇用</a:t>
            </a:r>
            <a:r>
              <a:rPr lang="ja-JP" altLang="en-US" sz="1800" b="0" dirty="0" smtClean="0">
                <a:solidFill>
                  <a:prstClr val="black"/>
                </a:solidFill>
                <a:latin typeface="ＤＦ特太ゴシック体" pitchFamily="49" charset="-128"/>
                <a:ea typeface="ＤＦ特太ゴシック体" pitchFamily="49" charset="-128"/>
              </a:rPr>
              <a:t>保険法等の一部を改正する法律案の概要</a:t>
            </a:r>
            <a:endParaRPr lang="ja-JP" altLang="en-US" sz="1800" b="0" dirty="0">
              <a:solidFill>
                <a:prstClr val="black"/>
              </a:solidFill>
              <a:latin typeface="ＤＦ特太ゴシック体" pitchFamily="49" charset="-128"/>
              <a:ea typeface="ＤＦ特太ゴシック体" pitchFamily="49" charset="-128"/>
            </a:endParaRPr>
          </a:p>
        </p:txBody>
      </p:sp>
      <p:grpSp>
        <p:nvGrpSpPr>
          <p:cNvPr id="2" name="グループ化 1"/>
          <p:cNvGrpSpPr/>
          <p:nvPr/>
        </p:nvGrpSpPr>
        <p:grpSpPr>
          <a:xfrm>
            <a:off x="59444" y="1502804"/>
            <a:ext cx="4552566" cy="307778"/>
            <a:chOff x="56456" y="1810172"/>
            <a:chExt cx="3240360" cy="307778"/>
          </a:xfrm>
        </p:grpSpPr>
        <p:sp>
          <p:nvSpPr>
            <p:cNvPr id="20" name="角丸四角形 19"/>
            <p:cNvSpPr/>
            <p:nvPr/>
          </p:nvSpPr>
          <p:spPr>
            <a:xfrm>
              <a:off x="56456" y="1850922"/>
              <a:ext cx="3240360" cy="267028"/>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defTabSz="954542" fontAlgn="auto">
                <a:spcBef>
                  <a:spcPts val="0"/>
                </a:spcBef>
                <a:spcAft>
                  <a:spcPts val="0"/>
                </a:spcAft>
              </a:pPr>
              <a:endParaRPr lang="ja-JP" altLang="en-US" sz="1600" b="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1" name="テキスト ボックス 18"/>
            <p:cNvSpPr txBox="1">
              <a:spLocks noChangeArrowheads="1"/>
            </p:cNvSpPr>
            <p:nvPr/>
          </p:nvSpPr>
          <p:spPr bwMode="auto">
            <a:xfrm>
              <a:off x="56456" y="1810172"/>
              <a:ext cx="3240360" cy="307777"/>
            </a:xfrm>
            <a:prstGeom prst="rect">
              <a:avLst/>
            </a:prstGeom>
            <a:noFill/>
            <a:ln w="9525">
              <a:noFill/>
              <a:miter lim="800000"/>
              <a:headEnd/>
              <a:tailEnd/>
            </a:ln>
          </p:spPr>
          <p:txBody>
            <a:bodyPr wrap="square">
              <a:spAutoFit/>
            </a:bodyPr>
            <a:lstStyle/>
            <a:p>
              <a:pPr algn="l" defTabSz="954542" fontAlgn="auto">
                <a:spcBef>
                  <a:spcPts val="0"/>
                </a:spcBef>
                <a:spcAft>
                  <a:spcPts val="0"/>
                </a:spcAft>
              </a:pPr>
              <a:r>
                <a:rPr lang="ja-JP" altLang="en-US" sz="1400" b="0" dirty="0">
                  <a:solidFill>
                    <a:srgbClr val="F79646">
                      <a:lumMod val="75000"/>
                    </a:srgbClr>
                  </a:solidFill>
                  <a:latin typeface="HGP創英角ｺﾞｼｯｸUB" pitchFamily="50" charset="-128"/>
                  <a:ea typeface="HGP創英角ｺﾞｼｯｸUB" pitchFamily="50" charset="-128"/>
                </a:rPr>
                <a:t>１</a:t>
              </a:r>
              <a:r>
                <a:rPr lang="ja-JP" altLang="en-US" sz="1400" b="0" dirty="0" smtClean="0">
                  <a:solidFill>
                    <a:srgbClr val="F79646">
                      <a:lumMod val="75000"/>
                    </a:srgbClr>
                  </a:solidFill>
                  <a:latin typeface="HGP創英角ｺﾞｼｯｸUB" pitchFamily="50" charset="-128"/>
                  <a:ea typeface="HGP創英角ｺﾞｼｯｸUB" pitchFamily="50" charset="-128"/>
                </a:rPr>
                <a:t>．失業等給付に係る保険料率の見直し（徴収法関係）</a:t>
              </a:r>
              <a:endParaRPr lang="ja-JP" altLang="en-US" sz="1200" b="0" dirty="0">
                <a:solidFill>
                  <a:prstClr val="black"/>
                </a:solidFill>
                <a:latin typeface="HGP創英角ｺﾞｼｯｸUB" pitchFamily="50" charset="-128"/>
                <a:ea typeface="HGP創英角ｺﾞｼｯｸUB" pitchFamily="50" charset="-128"/>
              </a:endParaRPr>
            </a:p>
          </p:txBody>
        </p:sp>
      </p:grpSp>
      <p:sp>
        <p:nvSpPr>
          <p:cNvPr id="19" name="テキスト ボックス 18"/>
          <p:cNvSpPr txBox="1"/>
          <p:nvPr/>
        </p:nvSpPr>
        <p:spPr>
          <a:xfrm>
            <a:off x="91043" y="549277"/>
            <a:ext cx="9758501" cy="969496"/>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indent="-177800" algn="l" fontAlgn="auto">
              <a:spcBef>
                <a:spcPts val="0"/>
              </a:spcBef>
              <a:spcAft>
                <a:spcPts val="0"/>
              </a:spcAft>
            </a:pPr>
            <a:r>
              <a:rPr lang="ja-JP" altLang="ja-JP" sz="1400" b="0" dirty="0">
                <a:solidFill>
                  <a:prstClr val="black"/>
                </a:solidFill>
                <a:latin typeface="HGPｺﾞｼｯｸM" panose="020B0600000000000000" pitchFamily="50" charset="-128"/>
                <a:ea typeface="HGPｺﾞｼｯｸM" panose="020B0600000000000000" pitchFamily="50" charset="-128"/>
              </a:rPr>
              <a:t>○　</a:t>
            </a:r>
            <a:r>
              <a:rPr lang="ja-JP" altLang="en-US" sz="1400" b="0" dirty="0">
                <a:solidFill>
                  <a:prstClr val="black"/>
                </a:solidFill>
                <a:latin typeface="HGPｺﾞｼｯｸM" panose="020B0600000000000000" pitchFamily="50" charset="-128"/>
                <a:ea typeface="HGPｺﾞｼｯｸM" panose="020B0600000000000000" pitchFamily="50" charset="-128"/>
              </a:rPr>
              <a:t>現下の雇用情勢等を踏まえ</a:t>
            </a:r>
            <a:r>
              <a:rPr lang="ja-JP" altLang="en-US" sz="1400" b="0" dirty="0" smtClean="0">
                <a:solidFill>
                  <a:prstClr val="black"/>
                </a:solidFill>
                <a:latin typeface="HGPｺﾞｼｯｸM" panose="020B0600000000000000" pitchFamily="50" charset="-128"/>
                <a:ea typeface="HGPｺﾞｼｯｸM" panose="020B0600000000000000" pitchFamily="50" charset="-128"/>
              </a:rPr>
              <a:t>、失業</a:t>
            </a:r>
            <a:r>
              <a:rPr lang="ja-JP" altLang="en-US" sz="1400" b="0" dirty="0">
                <a:solidFill>
                  <a:prstClr val="black"/>
                </a:solidFill>
                <a:latin typeface="HGPｺﾞｼｯｸM" panose="020B0600000000000000" pitchFamily="50" charset="-128"/>
                <a:ea typeface="HGPｺﾞｼｯｸM" panose="020B0600000000000000" pitchFamily="50" charset="-128"/>
              </a:rPr>
              <a:t>等給付に係る保険</a:t>
            </a:r>
            <a:r>
              <a:rPr lang="ja-JP" altLang="en-US" sz="1400" b="0" dirty="0" smtClean="0">
                <a:solidFill>
                  <a:prstClr val="black"/>
                </a:solidFill>
                <a:latin typeface="HGPｺﾞｼｯｸM" panose="020B0600000000000000" pitchFamily="50" charset="-128"/>
                <a:ea typeface="HGPｺﾞｼｯｸM" panose="020B0600000000000000" pitchFamily="50" charset="-128"/>
              </a:rPr>
              <a:t>料率を引き下げるとともに、労働者の離職の防止や再就職の促進を図るため、育児休業・介護休業の制度の見直しや雇用保険の就職促進給付の拡充等を行う。</a:t>
            </a:r>
            <a:endParaRPr lang="en-US" altLang="ja-JP" sz="1400" b="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fontAlgn="auto">
              <a:spcBef>
                <a:spcPts val="0"/>
              </a:spcBef>
              <a:spcAft>
                <a:spcPts val="0"/>
              </a:spcAft>
            </a:pPr>
            <a:r>
              <a:rPr lang="ja-JP" altLang="en-US" sz="1400" b="0" dirty="0" smtClean="0">
                <a:solidFill>
                  <a:prstClr val="black"/>
                </a:solidFill>
                <a:latin typeface="HGPｺﾞｼｯｸM" panose="020B0600000000000000" pitchFamily="50" charset="-128"/>
                <a:ea typeface="HGPｺﾞｼｯｸM" panose="020B0600000000000000" pitchFamily="50" charset="-128"/>
              </a:rPr>
              <a:t>○　さらに、高年齢者の雇用を一層推進するため、</a:t>
            </a:r>
            <a:r>
              <a:rPr lang="en-US" altLang="ja-JP" sz="1400" b="0" dirty="0">
                <a:solidFill>
                  <a:prstClr val="black"/>
                </a:solidFill>
                <a:latin typeface="HGPｺﾞｼｯｸM" pitchFamily="50" charset="-128"/>
                <a:ea typeface="HGPｺﾞｼｯｸM" pitchFamily="50" charset="-128"/>
              </a:rPr>
              <a:t> 65</a:t>
            </a:r>
            <a:r>
              <a:rPr lang="ja-JP" altLang="ja-JP" sz="1400" b="0" dirty="0">
                <a:solidFill>
                  <a:prstClr val="black"/>
                </a:solidFill>
                <a:latin typeface="HGPｺﾞｼｯｸM" pitchFamily="50" charset="-128"/>
                <a:ea typeface="HGPｺﾞｼｯｸM" pitchFamily="50" charset="-128"/>
              </a:rPr>
              <a:t>歳</a:t>
            </a:r>
            <a:r>
              <a:rPr lang="ja-JP" altLang="en-US" sz="1400" b="0" dirty="0">
                <a:solidFill>
                  <a:prstClr val="black"/>
                </a:solidFill>
                <a:latin typeface="HGPｺﾞｼｯｸM" pitchFamily="50" charset="-128"/>
                <a:ea typeface="HGPｺﾞｼｯｸM" pitchFamily="50" charset="-128"/>
              </a:rPr>
              <a:t>以降</a:t>
            </a:r>
            <a:r>
              <a:rPr lang="ja-JP" altLang="ja-JP" sz="1400" b="0" dirty="0">
                <a:solidFill>
                  <a:prstClr val="black"/>
                </a:solidFill>
                <a:latin typeface="HGPｺﾞｼｯｸM" pitchFamily="50" charset="-128"/>
                <a:ea typeface="HGPｺﾞｼｯｸM" pitchFamily="50" charset="-128"/>
              </a:rPr>
              <a:t>に新たに雇用される者</a:t>
            </a:r>
            <a:r>
              <a:rPr lang="ja-JP" altLang="en-US" sz="1400" b="0" dirty="0" smtClean="0">
                <a:solidFill>
                  <a:prstClr val="black"/>
                </a:solidFill>
                <a:latin typeface="HGPｺﾞｼｯｸM" panose="020B0600000000000000" pitchFamily="50" charset="-128"/>
                <a:ea typeface="HGPｺﾞｼｯｸM" panose="020B0600000000000000" pitchFamily="50" charset="-128"/>
              </a:rPr>
              <a:t>を雇用保険の適用対象とするほか、高年齢者の希望に応じた多様な就業機会の確保を図る等の措置を講ずる。</a:t>
            </a:r>
            <a:endParaRPr lang="ja-JP" altLang="ja-JP" sz="1400" b="0" dirty="0">
              <a:solidFill>
                <a:prstClr val="black"/>
              </a:solidFill>
              <a:latin typeface="HGPｺﾞｼｯｸM" panose="020B0600000000000000" pitchFamily="50" charset="-128"/>
              <a:ea typeface="HGPｺﾞｼｯｸM" panose="020B0600000000000000" pitchFamily="50" charset="-128"/>
            </a:endParaRPr>
          </a:p>
        </p:txBody>
      </p:sp>
      <p:grpSp>
        <p:nvGrpSpPr>
          <p:cNvPr id="27" name="グループ化 26"/>
          <p:cNvGrpSpPr/>
          <p:nvPr/>
        </p:nvGrpSpPr>
        <p:grpSpPr>
          <a:xfrm>
            <a:off x="40394" y="4489375"/>
            <a:ext cx="5520519" cy="307777"/>
            <a:chOff x="56457" y="1787173"/>
            <a:chExt cx="3177179" cy="369381"/>
          </a:xfrm>
        </p:grpSpPr>
        <p:sp>
          <p:nvSpPr>
            <p:cNvPr id="28" name="角丸四角形 27"/>
            <p:cNvSpPr/>
            <p:nvPr/>
          </p:nvSpPr>
          <p:spPr>
            <a:xfrm>
              <a:off x="56458" y="1850922"/>
              <a:ext cx="3177178" cy="281934"/>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defTabSz="954542" fontAlgn="auto">
                <a:spcBef>
                  <a:spcPts val="0"/>
                </a:spcBef>
                <a:spcAft>
                  <a:spcPts val="0"/>
                </a:spcAft>
              </a:pPr>
              <a:endParaRPr lang="ja-JP" altLang="en-US" sz="1600" b="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9" name="テキスト ボックス 18"/>
            <p:cNvSpPr txBox="1">
              <a:spLocks noChangeArrowheads="1"/>
            </p:cNvSpPr>
            <p:nvPr/>
          </p:nvSpPr>
          <p:spPr bwMode="auto">
            <a:xfrm>
              <a:off x="56457" y="1787173"/>
              <a:ext cx="3134402" cy="369381"/>
            </a:xfrm>
            <a:prstGeom prst="rect">
              <a:avLst/>
            </a:prstGeom>
            <a:noFill/>
            <a:ln w="9525">
              <a:noFill/>
              <a:miter lim="800000"/>
              <a:headEnd/>
              <a:tailEnd/>
            </a:ln>
          </p:spPr>
          <p:txBody>
            <a:bodyPr wrap="square">
              <a:spAutoFit/>
            </a:bodyPr>
            <a:lstStyle>
              <a:defPPr>
                <a:defRPr lang="ja-JP"/>
              </a:defPPr>
              <a:lvl1pPr defTabSz="954542">
                <a:defRPr sz="1400">
                  <a:solidFill>
                    <a:schemeClr val="accent6">
                      <a:lumMod val="75000"/>
                    </a:schemeClr>
                  </a:solidFill>
                  <a:latin typeface="HGP創英角ｺﾞｼｯｸUB" pitchFamily="50" charset="-128"/>
                  <a:ea typeface="HGP創英角ｺﾞｼｯｸUB" pitchFamily="50" charset="-128"/>
                </a:defRPr>
              </a:lvl1pPr>
            </a:lstStyle>
            <a:p>
              <a:pPr algn="l" fontAlgn="auto">
                <a:spcBef>
                  <a:spcPts val="0"/>
                </a:spcBef>
                <a:spcAft>
                  <a:spcPts val="0"/>
                </a:spcAft>
              </a:pPr>
              <a:r>
                <a:rPr lang="ja-JP" altLang="en-US" b="0" dirty="0">
                  <a:solidFill>
                    <a:srgbClr val="F79646">
                      <a:lumMod val="75000"/>
                    </a:srgbClr>
                  </a:solidFill>
                </a:rPr>
                <a:t>４</a:t>
              </a:r>
              <a:r>
                <a:rPr lang="ja-JP" altLang="en-US" b="0" dirty="0" smtClean="0">
                  <a:solidFill>
                    <a:srgbClr val="F79646">
                      <a:lumMod val="75000"/>
                    </a:srgbClr>
                  </a:solidFill>
                </a:rPr>
                <a:t>．その他（男女雇用機会均等法、育児・介護</a:t>
              </a:r>
              <a:r>
                <a:rPr lang="ja-JP" altLang="en-US" b="0" dirty="0">
                  <a:solidFill>
                    <a:srgbClr val="F79646">
                      <a:lumMod val="75000"/>
                    </a:srgbClr>
                  </a:solidFill>
                </a:rPr>
                <a:t>休業法等、</a:t>
              </a:r>
              <a:r>
                <a:rPr lang="ja-JP" altLang="en-US" b="0" dirty="0" smtClean="0">
                  <a:solidFill>
                    <a:srgbClr val="F79646">
                      <a:lumMod val="75000"/>
                    </a:srgbClr>
                  </a:solidFill>
                </a:rPr>
                <a:t>雇用保険法 </a:t>
              </a:r>
              <a:r>
                <a:rPr lang="ja-JP" altLang="en-US" b="0" dirty="0">
                  <a:solidFill>
                    <a:srgbClr val="F79646">
                      <a:lumMod val="75000"/>
                    </a:srgbClr>
                  </a:solidFill>
                </a:rPr>
                <a:t>）</a:t>
              </a:r>
            </a:p>
          </p:txBody>
        </p:sp>
      </p:grpSp>
      <p:grpSp>
        <p:nvGrpSpPr>
          <p:cNvPr id="33" name="グループ化 32"/>
          <p:cNvGrpSpPr/>
          <p:nvPr/>
        </p:nvGrpSpPr>
        <p:grpSpPr>
          <a:xfrm>
            <a:off x="48146" y="3391169"/>
            <a:ext cx="9172055" cy="307777"/>
            <a:chOff x="56457" y="1820443"/>
            <a:chExt cx="2716018" cy="327982"/>
          </a:xfrm>
        </p:grpSpPr>
        <p:sp>
          <p:nvSpPr>
            <p:cNvPr id="34" name="角丸四角形 33"/>
            <p:cNvSpPr/>
            <p:nvPr/>
          </p:nvSpPr>
          <p:spPr>
            <a:xfrm>
              <a:off x="56458" y="1850922"/>
              <a:ext cx="2467630" cy="267027"/>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defTabSz="954542" fontAlgn="auto">
                <a:spcBef>
                  <a:spcPts val="0"/>
                </a:spcBef>
                <a:spcAft>
                  <a:spcPts val="0"/>
                </a:spcAft>
              </a:pPr>
              <a:endParaRPr lang="ja-JP" altLang="en-US" sz="1600" b="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35" name="テキスト ボックス 18"/>
            <p:cNvSpPr txBox="1">
              <a:spLocks noChangeArrowheads="1"/>
            </p:cNvSpPr>
            <p:nvPr/>
          </p:nvSpPr>
          <p:spPr bwMode="auto">
            <a:xfrm>
              <a:off x="56457" y="1820443"/>
              <a:ext cx="2716018" cy="327982"/>
            </a:xfrm>
            <a:prstGeom prst="rect">
              <a:avLst/>
            </a:prstGeom>
            <a:noFill/>
            <a:ln w="9525">
              <a:noFill/>
              <a:miter lim="800000"/>
              <a:headEnd/>
              <a:tailEnd/>
            </a:ln>
          </p:spPr>
          <p:txBody>
            <a:bodyPr wrap="square">
              <a:spAutoFit/>
            </a:bodyPr>
            <a:lstStyle>
              <a:defPPr>
                <a:defRPr lang="ja-JP"/>
              </a:defPPr>
              <a:lvl1pPr defTabSz="954542">
                <a:defRPr sz="1400">
                  <a:solidFill>
                    <a:schemeClr val="accent6">
                      <a:lumMod val="75000"/>
                    </a:schemeClr>
                  </a:solidFill>
                  <a:latin typeface="HGP創英角ｺﾞｼｯｸUB" pitchFamily="50" charset="-128"/>
                  <a:ea typeface="HGP創英角ｺﾞｼｯｸUB" pitchFamily="50" charset="-128"/>
                </a:defRPr>
              </a:lvl1pPr>
            </a:lstStyle>
            <a:p>
              <a:pPr algn="l" fontAlgn="auto">
                <a:spcBef>
                  <a:spcPts val="0"/>
                </a:spcBef>
                <a:spcAft>
                  <a:spcPts val="0"/>
                </a:spcAft>
              </a:pPr>
              <a:r>
                <a:rPr lang="ja-JP" altLang="en-US" b="0" dirty="0">
                  <a:solidFill>
                    <a:srgbClr val="F79646">
                      <a:lumMod val="75000"/>
                    </a:srgbClr>
                  </a:solidFill>
                </a:rPr>
                <a:t>３</a:t>
              </a:r>
              <a:r>
                <a:rPr lang="ja-JP" altLang="en-US" b="0" dirty="0" smtClean="0">
                  <a:solidFill>
                    <a:srgbClr val="F79646">
                      <a:lumMod val="75000"/>
                    </a:srgbClr>
                  </a:solidFill>
                </a:rPr>
                <a:t>．高年齢者の希望に応じた多様な就業機会の確保及び就労環境の整備（雇用保険法、徴収法、高齢法</a:t>
              </a:r>
              <a:r>
                <a:rPr lang="ja-JP" altLang="en-US" b="0" dirty="0">
                  <a:solidFill>
                    <a:srgbClr val="F79646">
                      <a:lumMod val="75000"/>
                    </a:srgbClr>
                  </a:solidFill>
                </a:rPr>
                <a:t>関係</a:t>
              </a:r>
              <a:r>
                <a:rPr lang="ja-JP" altLang="en-US" b="0" dirty="0" smtClean="0">
                  <a:solidFill>
                    <a:srgbClr val="F79646">
                      <a:lumMod val="75000"/>
                    </a:srgbClr>
                  </a:solidFill>
                </a:rPr>
                <a:t>）</a:t>
              </a:r>
              <a:endParaRPr lang="ja-JP" altLang="en-US" b="0" dirty="0">
                <a:solidFill>
                  <a:srgbClr val="F79646">
                    <a:lumMod val="75000"/>
                  </a:srgbClr>
                </a:solidFill>
              </a:endParaRPr>
            </a:p>
          </p:txBody>
        </p:sp>
      </p:grpSp>
      <p:sp>
        <p:nvSpPr>
          <p:cNvPr id="36" name="角丸四角形 35"/>
          <p:cNvSpPr/>
          <p:nvPr/>
        </p:nvSpPr>
        <p:spPr>
          <a:xfrm>
            <a:off x="-130292" y="3739678"/>
            <a:ext cx="9789537" cy="27699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7800" indent="-177800" algn="l" fontAlgn="auto">
              <a:spcBef>
                <a:spcPts val="0"/>
              </a:spcBef>
              <a:spcAft>
                <a:spcPts val="0"/>
              </a:spcAft>
            </a:pPr>
            <a:r>
              <a:rPr lang="ja-JP" altLang="en-US" sz="1200" b="0" dirty="0">
                <a:solidFill>
                  <a:prstClr val="black"/>
                </a:solidFill>
                <a:latin typeface="HGPｺﾞｼｯｸM" pitchFamily="50" charset="-128"/>
                <a:ea typeface="HGPｺﾞｼｯｸM" pitchFamily="50" charset="-128"/>
              </a:rPr>
              <a:t>　</a:t>
            </a:r>
            <a:r>
              <a:rPr lang="en-US" altLang="ja-JP" sz="1200" b="0" dirty="0" smtClean="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1)</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 </a:t>
            </a:r>
            <a:r>
              <a:rPr lang="en-US" altLang="ja-JP" sz="1200" b="0" dirty="0">
                <a:solidFill>
                  <a:prstClr val="black"/>
                </a:solidFill>
                <a:latin typeface="HGPｺﾞｼｯｸM" pitchFamily="50" charset="-128"/>
                <a:ea typeface="HGPｺﾞｼｯｸM" pitchFamily="50" charset="-128"/>
              </a:rPr>
              <a:t>65</a:t>
            </a:r>
            <a:r>
              <a:rPr lang="ja-JP" altLang="ja-JP" sz="1200" b="0" dirty="0">
                <a:solidFill>
                  <a:prstClr val="black"/>
                </a:solidFill>
                <a:latin typeface="HGPｺﾞｼｯｸM" pitchFamily="50" charset="-128"/>
                <a:ea typeface="HGPｺﾞｼｯｸM" pitchFamily="50" charset="-128"/>
              </a:rPr>
              <a:t>歳</a:t>
            </a:r>
            <a:r>
              <a:rPr lang="ja-JP" altLang="en-US" sz="1200" b="0" dirty="0">
                <a:solidFill>
                  <a:prstClr val="black"/>
                </a:solidFill>
                <a:latin typeface="HGPｺﾞｼｯｸM" pitchFamily="50" charset="-128"/>
                <a:ea typeface="HGPｺﾞｼｯｸM" pitchFamily="50" charset="-128"/>
              </a:rPr>
              <a:t>以降</a:t>
            </a:r>
            <a:r>
              <a:rPr lang="ja-JP" altLang="ja-JP" sz="1200" b="0" dirty="0">
                <a:solidFill>
                  <a:prstClr val="black"/>
                </a:solidFill>
                <a:latin typeface="HGPｺﾞｼｯｸM" pitchFamily="50" charset="-128"/>
                <a:ea typeface="HGPｺﾞｼｯｸM" pitchFamily="50" charset="-128"/>
              </a:rPr>
              <a:t>に新たに雇用される者</a:t>
            </a:r>
            <a:r>
              <a:rPr lang="ja-JP" altLang="en-US" sz="1200" b="0" dirty="0" smtClean="0">
                <a:solidFill>
                  <a:prstClr val="black"/>
                </a:solidFill>
                <a:latin typeface="HGPｺﾞｼｯｸM" pitchFamily="50" charset="-128"/>
                <a:ea typeface="HGPｺﾞｼｯｸM" pitchFamily="50" charset="-128"/>
              </a:rPr>
              <a:t>を</a:t>
            </a:r>
            <a:r>
              <a:rPr lang="ja-JP" altLang="ja-JP" sz="1200" b="0" dirty="0">
                <a:solidFill>
                  <a:prstClr val="black"/>
                </a:solidFill>
                <a:latin typeface="HGPｺﾞｼｯｸM" pitchFamily="50" charset="-128"/>
                <a:ea typeface="HGPｺﾞｼｯｸM" pitchFamily="50" charset="-128"/>
              </a:rPr>
              <a:t>雇用保険</a:t>
            </a:r>
            <a:r>
              <a:rPr lang="ja-JP" altLang="en-US" sz="1200" b="0" dirty="0">
                <a:solidFill>
                  <a:prstClr val="black"/>
                </a:solidFill>
                <a:latin typeface="HGPｺﾞｼｯｸM" pitchFamily="50" charset="-128"/>
                <a:ea typeface="HGPｺﾞｼｯｸM" pitchFamily="50" charset="-128"/>
              </a:rPr>
              <a:t>の</a:t>
            </a:r>
            <a:r>
              <a:rPr lang="ja-JP" altLang="ja-JP" sz="1200" b="0" dirty="0" smtClean="0">
                <a:solidFill>
                  <a:prstClr val="black"/>
                </a:solidFill>
                <a:latin typeface="HGPｺﾞｼｯｸM" pitchFamily="50" charset="-128"/>
                <a:ea typeface="HGPｺﾞｼｯｸM" pitchFamily="50" charset="-128"/>
              </a:rPr>
              <a:t>適用</a:t>
            </a:r>
            <a:r>
              <a:rPr lang="ja-JP" altLang="en-US" sz="1200" b="0" dirty="0" smtClean="0">
                <a:solidFill>
                  <a:prstClr val="black"/>
                </a:solidFill>
                <a:latin typeface="HGPｺﾞｼｯｸM" pitchFamily="50" charset="-128"/>
                <a:ea typeface="HGPｺﾞｼｯｸM" pitchFamily="50" charset="-128"/>
              </a:rPr>
              <a:t>の対象</a:t>
            </a:r>
            <a:r>
              <a:rPr lang="ja-JP" altLang="en-US" sz="1200" b="0" dirty="0">
                <a:solidFill>
                  <a:prstClr val="black"/>
                </a:solidFill>
                <a:latin typeface="HGPｺﾞｼｯｸM" pitchFamily="50" charset="-128"/>
                <a:ea typeface="HGPｺﾞｼｯｸM" pitchFamily="50" charset="-128"/>
              </a:rPr>
              <a:t>とする</a:t>
            </a:r>
            <a:r>
              <a:rPr lang="ja-JP" altLang="ja-JP" sz="1200" b="0" dirty="0">
                <a:solidFill>
                  <a:prstClr val="black"/>
                </a:solidFill>
                <a:latin typeface="HGPｺﾞｼｯｸM" pitchFamily="50" charset="-128"/>
                <a:ea typeface="HGPｺﾞｼｯｸM" pitchFamily="50" charset="-128"/>
              </a:rPr>
              <a:t>。</a:t>
            </a:r>
            <a:r>
              <a:rPr lang="ja-JP" altLang="en-US" sz="1200" b="0" dirty="0" smtClean="0">
                <a:solidFill>
                  <a:prstClr val="black"/>
                </a:solidFill>
                <a:latin typeface="HGPｺﾞｼｯｸM" pitchFamily="50" charset="-128"/>
                <a:ea typeface="HGPｺﾞｼｯｸM" pitchFamily="50" charset="-128"/>
              </a:rPr>
              <a:t>（ただし、保険料徴収は平成</a:t>
            </a:r>
            <a:r>
              <a:rPr lang="en-US" altLang="ja-JP" sz="1200" b="0" dirty="0" smtClean="0">
                <a:solidFill>
                  <a:prstClr val="black"/>
                </a:solidFill>
                <a:latin typeface="HGPｺﾞｼｯｸM" pitchFamily="50" charset="-128"/>
                <a:ea typeface="HGPｺﾞｼｯｸM" pitchFamily="50" charset="-128"/>
              </a:rPr>
              <a:t>31</a:t>
            </a:r>
            <a:r>
              <a:rPr lang="ja-JP" altLang="en-US" sz="1200" b="0" dirty="0" smtClean="0">
                <a:solidFill>
                  <a:prstClr val="black"/>
                </a:solidFill>
                <a:latin typeface="HGPｺﾞｼｯｸM" pitchFamily="50" charset="-128"/>
                <a:ea typeface="HGPｺﾞｼｯｸM" pitchFamily="50" charset="-128"/>
              </a:rPr>
              <a:t>年度分まで免除）</a:t>
            </a:r>
            <a:endParaRPr lang="en-US" altLang="ja-JP" sz="1200" b="0" dirty="0">
              <a:solidFill>
                <a:prstClr val="black"/>
              </a:solidFill>
              <a:latin typeface="HGPｺﾞｼｯｸM" pitchFamily="50" charset="-128"/>
              <a:ea typeface="HGPｺﾞｼｯｸM" pitchFamily="50" charset="-128"/>
            </a:endParaRPr>
          </a:p>
        </p:txBody>
      </p:sp>
      <p:sp>
        <p:nvSpPr>
          <p:cNvPr id="16" name="角丸四角形 15"/>
          <p:cNvSpPr/>
          <p:nvPr/>
        </p:nvSpPr>
        <p:spPr>
          <a:xfrm>
            <a:off x="-21526" y="4016677"/>
            <a:ext cx="9789537" cy="46166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7800" indent="-177800" algn="l" fontAlgn="auto">
              <a:spcBef>
                <a:spcPts val="0"/>
              </a:spcBef>
              <a:spcAft>
                <a:spcPts val="0"/>
              </a:spcAft>
            </a:pPr>
            <a:r>
              <a:rPr lang="en-US" altLang="ja-JP" sz="1200" b="0" dirty="0" smtClean="0">
                <a:solidFill>
                  <a:prstClr val="black"/>
                </a:solidFill>
                <a:latin typeface="HGPｺﾞｼｯｸM" pitchFamily="50" charset="-128"/>
                <a:ea typeface="HGPｺﾞｼｯｸM" pitchFamily="50" charset="-128"/>
              </a:rPr>
              <a:t>(2) </a:t>
            </a:r>
            <a:r>
              <a:rPr lang="ja-JP" altLang="en-US" sz="1200" b="0" dirty="0">
                <a:solidFill>
                  <a:prstClr val="black"/>
                </a:solidFill>
                <a:latin typeface="HGPｺﾞｼｯｸM" pitchFamily="50" charset="-128"/>
                <a:ea typeface="HGPｺﾞｼｯｸM" pitchFamily="50" charset="-128"/>
              </a:rPr>
              <a:t>　</a:t>
            </a:r>
            <a:r>
              <a:rPr lang="ja-JP" altLang="ja-JP" sz="1200" b="0" dirty="0">
                <a:solidFill>
                  <a:prstClr val="black"/>
                </a:solidFill>
                <a:latin typeface="HGPｺﾞｼｯｸM" pitchFamily="50" charset="-128"/>
                <a:ea typeface="HGPｺﾞｼｯｸM" pitchFamily="50" charset="-128"/>
              </a:rPr>
              <a:t>シルバー人材センター</a:t>
            </a:r>
            <a:r>
              <a:rPr lang="ja-JP" altLang="en-US" sz="1200" b="0" dirty="0">
                <a:solidFill>
                  <a:prstClr val="black"/>
                </a:solidFill>
                <a:latin typeface="HGPｺﾞｼｯｸM" pitchFamily="50" charset="-128"/>
                <a:ea typeface="HGPｺﾞｼｯｸM" pitchFamily="50" charset="-128"/>
              </a:rPr>
              <a:t>に</a:t>
            </a:r>
            <a:r>
              <a:rPr lang="ja-JP" altLang="en-US" sz="1200" b="0" dirty="0" smtClean="0">
                <a:solidFill>
                  <a:prstClr val="black"/>
                </a:solidFill>
                <a:latin typeface="HGPｺﾞｼｯｸM" pitchFamily="50" charset="-128"/>
                <a:ea typeface="HGPｺﾞｼｯｸM" pitchFamily="50" charset="-128"/>
              </a:rPr>
              <a:t>おける</a:t>
            </a:r>
            <a:r>
              <a:rPr lang="ja-JP" altLang="ja-JP" sz="1200" b="0" dirty="0" smtClean="0">
                <a:solidFill>
                  <a:prstClr val="black"/>
                </a:solidFill>
                <a:latin typeface="HGPｺﾞｼｯｸM" pitchFamily="50" charset="-128"/>
                <a:ea typeface="HGPｺﾞｼｯｸM" pitchFamily="50" charset="-128"/>
              </a:rPr>
              <a:t>業務</a:t>
            </a:r>
            <a:r>
              <a:rPr lang="ja-JP" altLang="ja-JP" sz="1200" b="0" dirty="0">
                <a:solidFill>
                  <a:prstClr val="black"/>
                </a:solidFill>
                <a:latin typeface="HGPｺﾞｼｯｸM" pitchFamily="50" charset="-128"/>
                <a:ea typeface="HGPｺﾞｼｯｸM" pitchFamily="50" charset="-128"/>
              </a:rPr>
              <a:t>について、都道府県知事が</a:t>
            </a:r>
            <a:r>
              <a:rPr lang="ja-JP" altLang="en-US" sz="1200" b="0" dirty="0">
                <a:solidFill>
                  <a:prstClr val="black"/>
                </a:solidFill>
                <a:latin typeface="HGPｺﾞｼｯｸM" pitchFamily="50" charset="-128"/>
                <a:ea typeface="HGPｺﾞｼｯｸM" pitchFamily="50" charset="-128"/>
              </a:rPr>
              <a:t>市町村ごとに</a:t>
            </a:r>
            <a:r>
              <a:rPr lang="ja-JP" altLang="ja-JP" sz="1200" b="0" dirty="0">
                <a:solidFill>
                  <a:prstClr val="black"/>
                </a:solidFill>
                <a:latin typeface="HGPｺﾞｼｯｸM" pitchFamily="50" charset="-128"/>
                <a:ea typeface="HGPｺﾞｼｯｸM" pitchFamily="50" charset="-128"/>
              </a:rPr>
              <a:t>指定する</a:t>
            </a:r>
            <a:r>
              <a:rPr lang="ja-JP" altLang="en-US" sz="1200" b="0" dirty="0">
                <a:solidFill>
                  <a:prstClr val="black"/>
                </a:solidFill>
                <a:latin typeface="HGPｺﾞｼｯｸM" pitchFamily="50" charset="-128"/>
                <a:ea typeface="HGPｺﾞｼｯｸM" pitchFamily="50" charset="-128"/>
              </a:rPr>
              <a:t>業種等</a:t>
            </a:r>
            <a:r>
              <a:rPr lang="ja-JP" altLang="ja-JP" sz="1200" b="0" dirty="0">
                <a:solidFill>
                  <a:prstClr val="black"/>
                </a:solidFill>
                <a:latin typeface="HGPｺﾞｼｯｸM" pitchFamily="50" charset="-128"/>
                <a:ea typeface="HGPｺﾞｼｯｸM" pitchFamily="50" charset="-128"/>
              </a:rPr>
              <a:t>においては、派遣・職業紹介に限り、週</a:t>
            </a:r>
            <a:r>
              <a:rPr lang="en-US" altLang="ja-JP" sz="1200" b="0" dirty="0">
                <a:solidFill>
                  <a:prstClr val="black"/>
                </a:solidFill>
                <a:latin typeface="HGPｺﾞｼｯｸM" pitchFamily="50" charset="-128"/>
                <a:ea typeface="HGPｺﾞｼｯｸM" pitchFamily="50" charset="-128"/>
              </a:rPr>
              <a:t>40</a:t>
            </a:r>
            <a:r>
              <a:rPr lang="ja-JP" altLang="ja-JP" sz="1200" b="0" dirty="0">
                <a:solidFill>
                  <a:prstClr val="black"/>
                </a:solidFill>
                <a:latin typeface="HGPｺﾞｼｯｸM" pitchFamily="50" charset="-128"/>
                <a:ea typeface="HGPｺﾞｼｯｸM" pitchFamily="50" charset="-128"/>
              </a:rPr>
              <a:t>時間までの就業を可能とする</a:t>
            </a:r>
            <a:r>
              <a:rPr lang="ja-JP" altLang="ja-JP" sz="1200" b="0" dirty="0" smtClean="0">
                <a:solidFill>
                  <a:prstClr val="black"/>
                </a:solidFill>
                <a:latin typeface="HGPｺﾞｼｯｸM" pitchFamily="50" charset="-128"/>
                <a:ea typeface="HGPｺﾞｼｯｸM" pitchFamily="50" charset="-128"/>
              </a:rPr>
              <a:t>。</a:t>
            </a:r>
            <a:endParaRPr lang="en-US" altLang="ja-JP" sz="1200" b="0" strike="dblStrike" dirty="0">
              <a:solidFill>
                <a:prstClr val="black"/>
              </a:solidFill>
              <a:latin typeface="HGPｺﾞｼｯｸM" pitchFamily="50" charset="-128"/>
              <a:ea typeface="HGPｺﾞｼｯｸM" pitchFamily="50" charset="-128"/>
            </a:endParaRPr>
          </a:p>
        </p:txBody>
      </p:sp>
      <p:sp>
        <p:nvSpPr>
          <p:cNvPr id="30" name="角丸四角形 29"/>
          <p:cNvSpPr/>
          <p:nvPr/>
        </p:nvSpPr>
        <p:spPr>
          <a:xfrm>
            <a:off x="-25077" y="2929504"/>
            <a:ext cx="9906000" cy="46166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7800" indent="-177800" algn="l" fontAlgn="auto">
              <a:spcBef>
                <a:spcPts val="0"/>
              </a:spcBef>
              <a:spcAft>
                <a:spcPts val="0"/>
              </a:spcAft>
            </a:pPr>
            <a:r>
              <a:rPr lang="en-US" altLang="ja-JP" sz="1200" b="0" dirty="0">
                <a:solidFill>
                  <a:prstClr val="black"/>
                </a:solidFill>
                <a:latin typeface="HGPｺﾞｼｯｸM" pitchFamily="50" charset="-128"/>
                <a:ea typeface="HGPｺﾞｼｯｸM" pitchFamily="50" charset="-128"/>
              </a:rPr>
              <a:t>(2)</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介護</a:t>
            </a:r>
            <a:r>
              <a:rPr lang="ja-JP" altLang="en-US" sz="1200" b="0" dirty="0">
                <a:solidFill>
                  <a:prstClr val="black"/>
                </a:solidFill>
                <a:latin typeface="HGPｺﾞｼｯｸM" pitchFamily="50" charset="-128"/>
                <a:ea typeface="HGPｺﾞｼｯｸM" pitchFamily="50" charset="-128"/>
              </a:rPr>
              <a:t>離職の防止に向け</a:t>
            </a:r>
            <a:r>
              <a:rPr lang="ja-JP" altLang="en-US" sz="1200" b="0" dirty="0" smtClean="0">
                <a:solidFill>
                  <a:prstClr val="black"/>
                </a:solidFill>
                <a:latin typeface="HGPｺﾞｼｯｸM" pitchFamily="50" charset="-128"/>
                <a:ea typeface="HGPｺﾞｼｯｸM" pitchFamily="50" charset="-128"/>
              </a:rPr>
              <a:t>、①介護休業の</a:t>
            </a:r>
            <a:r>
              <a:rPr lang="ja-JP" altLang="en-US" sz="1200" b="0" dirty="0">
                <a:solidFill>
                  <a:prstClr val="black"/>
                </a:solidFill>
                <a:latin typeface="HGPｺﾞｼｯｸM" pitchFamily="50" charset="-128"/>
                <a:ea typeface="HGPｺﾞｼｯｸM" pitchFamily="50" charset="-128"/>
              </a:rPr>
              <a:t>分割</a:t>
            </a:r>
            <a:r>
              <a:rPr lang="ja-JP" altLang="en-US" sz="1200" b="0" dirty="0" smtClean="0">
                <a:solidFill>
                  <a:prstClr val="black"/>
                </a:solidFill>
                <a:latin typeface="HGPｺﾞｼｯｸM" pitchFamily="50" charset="-128"/>
                <a:ea typeface="HGPｺﾞｼｯｸM" pitchFamily="50" charset="-128"/>
              </a:rPr>
              <a:t>取得（</a:t>
            </a:r>
            <a:r>
              <a:rPr lang="en-US" altLang="ja-JP" sz="1200" b="0" dirty="0" smtClean="0">
                <a:solidFill>
                  <a:prstClr val="black"/>
                </a:solidFill>
                <a:latin typeface="HGPｺﾞｼｯｸM" pitchFamily="50" charset="-128"/>
                <a:ea typeface="HGPｺﾞｼｯｸM" pitchFamily="50" charset="-128"/>
              </a:rPr>
              <a:t>3</a:t>
            </a:r>
            <a:r>
              <a:rPr lang="ja-JP" altLang="en-US" sz="1200" b="0" dirty="0" smtClean="0">
                <a:solidFill>
                  <a:prstClr val="black"/>
                </a:solidFill>
                <a:latin typeface="HGPｺﾞｼｯｸM" pitchFamily="50" charset="-128"/>
                <a:ea typeface="HGPｺﾞｼｯｸM" pitchFamily="50" charset="-128"/>
              </a:rPr>
              <a:t>回まで、計</a:t>
            </a:r>
            <a:r>
              <a:rPr lang="en-US" altLang="ja-JP" sz="1200" b="0" dirty="0" smtClean="0">
                <a:solidFill>
                  <a:prstClr val="black"/>
                </a:solidFill>
                <a:latin typeface="HGPｺﾞｼｯｸM" pitchFamily="50" charset="-128"/>
                <a:ea typeface="HGPｺﾞｼｯｸM" pitchFamily="50" charset="-128"/>
              </a:rPr>
              <a:t>93</a:t>
            </a:r>
            <a:r>
              <a:rPr lang="ja-JP" altLang="en-US" sz="1200" b="0" dirty="0" smtClean="0">
                <a:solidFill>
                  <a:prstClr val="black"/>
                </a:solidFill>
                <a:latin typeface="HGPｺﾞｼｯｸM" pitchFamily="50" charset="-128"/>
                <a:ea typeface="HGPｺﾞｼｯｸM" pitchFamily="50" charset="-128"/>
              </a:rPr>
              <a:t>日）、②所定外</a:t>
            </a:r>
            <a:r>
              <a:rPr lang="ja-JP" altLang="en-US" sz="1200" b="0" dirty="0">
                <a:solidFill>
                  <a:prstClr val="black"/>
                </a:solidFill>
                <a:latin typeface="HGPｺﾞｼｯｸM" pitchFamily="50" charset="-128"/>
                <a:ea typeface="HGPｺﾞｼｯｸM" pitchFamily="50" charset="-128"/>
              </a:rPr>
              <a:t>労働の免除制度の創設</a:t>
            </a:r>
            <a:r>
              <a:rPr lang="ja-JP" altLang="en-US" sz="1200" b="0" dirty="0" smtClean="0">
                <a:solidFill>
                  <a:prstClr val="black"/>
                </a:solidFill>
                <a:latin typeface="HGPｺﾞｼｯｸM" pitchFamily="50" charset="-128"/>
                <a:ea typeface="HGPｺﾞｼｯｸM" pitchFamily="50" charset="-128"/>
              </a:rPr>
              <a:t>、③介護</a:t>
            </a:r>
            <a:r>
              <a:rPr lang="ja-JP" altLang="en-US" sz="1200" b="0" dirty="0">
                <a:solidFill>
                  <a:prstClr val="black"/>
                </a:solidFill>
                <a:latin typeface="HGPｺﾞｼｯｸM" pitchFamily="50" charset="-128"/>
                <a:ea typeface="HGPｺﾞｼｯｸM" pitchFamily="50" charset="-128"/>
              </a:rPr>
              <a:t>休暇の半日単位</a:t>
            </a:r>
            <a:r>
              <a:rPr lang="ja-JP" altLang="en-US" sz="1200" b="0" dirty="0" smtClean="0">
                <a:solidFill>
                  <a:prstClr val="black"/>
                </a:solidFill>
                <a:latin typeface="HGPｺﾞｼｯｸM" pitchFamily="50" charset="-128"/>
                <a:ea typeface="HGPｺﾞｼｯｸM" pitchFamily="50" charset="-128"/>
              </a:rPr>
              <a:t>取得、④</a:t>
            </a:r>
            <a:r>
              <a:rPr lang="zh-TW" altLang="en-US" sz="1200" b="0" dirty="0" smtClean="0">
                <a:solidFill>
                  <a:prstClr val="black"/>
                </a:solidFill>
                <a:latin typeface="HGPｺﾞｼｯｸM" pitchFamily="50" charset="-128"/>
                <a:ea typeface="HGPｺﾞｼｯｸM" pitchFamily="50" charset="-128"/>
              </a:rPr>
              <a:t>介護</a:t>
            </a:r>
            <a:r>
              <a:rPr lang="zh-TW" altLang="en-US" sz="1200" b="0" dirty="0">
                <a:solidFill>
                  <a:prstClr val="black"/>
                </a:solidFill>
                <a:latin typeface="HGPｺﾞｼｯｸM" pitchFamily="50" charset="-128"/>
                <a:ea typeface="HGPｺﾞｼｯｸM" pitchFamily="50" charset="-128"/>
              </a:rPr>
              <a:t>休業給付</a:t>
            </a:r>
            <a:r>
              <a:rPr lang="ja-JP" altLang="en-US" sz="1200" b="0" dirty="0">
                <a:solidFill>
                  <a:prstClr val="black"/>
                </a:solidFill>
                <a:latin typeface="HGPｺﾞｼｯｸM" pitchFamily="50" charset="-128"/>
                <a:ea typeface="HGPｺﾞｼｯｸM" pitchFamily="50" charset="-128"/>
              </a:rPr>
              <a:t>の給付率</a:t>
            </a:r>
            <a:r>
              <a:rPr lang="ja-JP" altLang="en-US" sz="1200" b="0" dirty="0" smtClean="0">
                <a:solidFill>
                  <a:prstClr val="black"/>
                </a:solidFill>
                <a:latin typeface="HGPｺﾞｼｯｸM" pitchFamily="50" charset="-128"/>
                <a:ea typeface="HGPｺﾞｼｯｸM" pitchFamily="50" charset="-128"/>
              </a:rPr>
              <a:t>の引上げ</a:t>
            </a:r>
            <a:r>
              <a:rPr lang="en-US" altLang="ja-JP" sz="1200" b="0" dirty="0" smtClean="0">
                <a:solidFill>
                  <a:prstClr val="black"/>
                </a:solidFill>
                <a:latin typeface="HGPｺﾞｼｯｸM" pitchFamily="50" charset="-128"/>
                <a:ea typeface="HGPｺﾞｼｯｸM" pitchFamily="50" charset="-128"/>
              </a:rPr>
              <a:t>〔</a:t>
            </a:r>
            <a:r>
              <a:rPr lang="ja-JP" altLang="en-US" sz="1200" b="0" dirty="0">
                <a:solidFill>
                  <a:prstClr val="black"/>
                </a:solidFill>
                <a:latin typeface="HGPｺﾞｼｯｸM" pitchFamily="50" charset="-128"/>
                <a:ea typeface="HGPｺﾞｼｯｸM" pitchFamily="50" charset="-128"/>
              </a:rPr>
              <a:t>賃金の</a:t>
            </a:r>
            <a:r>
              <a:rPr lang="en-US" altLang="ja-JP" sz="1200" b="0" dirty="0">
                <a:solidFill>
                  <a:prstClr val="black"/>
                </a:solidFill>
                <a:latin typeface="HGPｺﾞｼｯｸM" pitchFamily="50" charset="-128"/>
                <a:ea typeface="HGPｺﾞｼｯｸM" pitchFamily="50" charset="-128"/>
              </a:rPr>
              <a:t>40%</a:t>
            </a:r>
            <a:r>
              <a:rPr lang="ja-JP" altLang="en-US" sz="1200" b="0" dirty="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67</a:t>
            </a:r>
            <a:r>
              <a:rPr lang="ja-JP" altLang="en-US" sz="1200" b="0" dirty="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a:t>
            </a:r>
            <a:r>
              <a:rPr lang="ja-JP" altLang="en-US" sz="1200" b="0" dirty="0" smtClean="0">
                <a:solidFill>
                  <a:prstClr val="black"/>
                </a:solidFill>
                <a:latin typeface="HGPｺﾞｼｯｸM" pitchFamily="50" charset="-128"/>
                <a:ea typeface="HGPｺﾞｼｯｸM" pitchFamily="50" charset="-128"/>
              </a:rPr>
              <a:t>等</a:t>
            </a:r>
            <a:r>
              <a:rPr lang="ja-JP" altLang="en-US" sz="1200" b="0" dirty="0">
                <a:solidFill>
                  <a:prstClr val="black"/>
                </a:solidFill>
                <a:latin typeface="HGPｺﾞｼｯｸM" pitchFamily="50" charset="-128"/>
                <a:ea typeface="HGPｺﾞｼｯｸM" pitchFamily="50" charset="-128"/>
              </a:rPr>
              <a:t>を行う</a:t>
            </a:r>
            <a:r>
              <a:rPr lang="ja-JP" altLang="ja-JP" sz="1200" b="0" dirty="0" smtClean="0">
                <a:solidFill>
                  <a:prstClr val="black"/>
                </a:solidFill>
                <a:latin typeface="HGPｺﾞｼｯｸM" pitchFamily="50" charset="-128"/>
                <a:ea typeface="HGPｺﾞｼｯｸM" pitchFamily="50" charset="-128"/>
              </a:rPr>
              <a:t>。</a:t>
            </a:r>
            <a:endParaRPr lang="en-US" altLang="ja-JP" sz="1200" b="0" dirty="0">
              <a:solidFill>
                <a:prstClr val="black"/>
              </a:solidFill>
              <a:latin typeface="HGPｺﾞｼｯｸM" pitchFamily="50" charset="-128"/>
              <a:ea typeface="HGPｺﾞｼｯｸM" pitchFamily="50" charset="-128"/>
            </a:endParaRPr>
          </a:p>
        </p:txBody>
      </p:sp>
      <p:sp>
        <p:nvSpPr>
          <p:cNvPr id="31" name="テキスト ボックス 18"/>
          <p:cNvSpPr txBox="1">
            <a:spLocks noChangeArrowheads="1"/>
          </p:cNvSpPr>
          <p:nvPr/>
        </p:nvSpPr>
        <p:spPr bwMode="auto">
          <a:xfrm>
            <a:off x="-21526" y="6298056"/>
            <a:ext cx="10554072" cy="276999"/>
          </a:xfrm>
          <a:prstGeom prst="rect">
            <a:avLst/>
          </a:prstGeom>
          <a:noFill/>
          <a:ln w="9525">
            <a:noFill/>
            <a:miter lim="800000"/>
            <a:headEnd/>
            <a:tailEnd/>
          </a:ln>
        </p:spPr>
        <p:txBody>
          <a:bodyPr wrap="square">
            <a:spAutoFit/>
          </a:bodyPr>
          <a:lstStyle>
            <a:defPPr>
              <a:defRPr lang="ja-JP"/>
            </a:defPPr>
            <a:lvl1pPr defTabSz="954542">
              <a:defRPr sz="1400">
                <a:solidFill>
                  <a:schemeClr val="accent6">
                    <a:lumMod val="75000"/>
                  </a:schemeClr>
                </a:solidFill>
                <a:latin typeface="HGP創英角ｺﾞｼｯｸUB" pitchFamily="50" charset="-128"/>
                <a:ea typeface="HGP創英角ｺﾞｼｯｸUB" pitchFamily="50" charset="-128"/>
              </a:defRPr>
            </a:lvl1pPr>
          </a:lstStyle>
          <a:p>
            <a:pPr algn="l" fontAlgn="auto">
              <a:spcBef>
                <a:spcPts val="0"/>
              </a:spcBef>
              <a:spcAft>
                <a:spcPts val="0"/>
              </a:spcAft>
            </a:pPr>
            <a:r>
              <a:rPr lang="ja-JP" altLang="en-US" sz="1200" b="0" dirty="0" smtClean="0">
                <a:solidFill>
                  <a:srgbClr val="F79646">
                    <a:lumMod val="75000"/>
                  </a:srgbClr>
                </a:solidFill>
              </a:rPr>
              <a:t>施行期日</a:t>
            </a:r>
            <a:r>
              <a:rPr lang="ja-JP" altLang="en-US" sz="1100" b="0" dirty="0" smtClean="0">
                <a:solidFill>
                  <a:srgbClr val="F79646">
                    <a:lumMod val="75000"/>
                  </a:srgbClr>
                </a:solidFill>
              </a:rPr>
              <a:t>：</a:t>
            </a:r>
            <a:r>
              <a:rPr lang="ja-JP" altLang="en-US" sz="1200" b="0" dirty="0" smtClean="0">
                <a:solidFill>
                  <a:prstClr val="black"/>
                </a:solidFill>
                <a:latin typeface="HGPｺﾞｼｯｸM" pitchFamily="50" charset="-128"/>
                <a:ea typeface="HGPｺﾞｼｯｸM" pitchFamily="50" charset="-128"/>
              </a:rPr>
              <a:t>平成</a:t>
            </a:r>
            <a:r>
              <a:rPr lang="en-US" altLang="ja-JP" sz="1200" b="0" dirty="0" smtClean="0">
                <a:solidFill>
                  <a:prstClr val="black"/>
                </a:solidFill>
                <a:latin typeface="HGPｺﾞｼｯｸM" pitchFamily="50" charset="-128"/>
                <a:ea typeface="HGPｺﾞｼｯｸM" pitchFamily="50" charset="-128"/>
              </a:rPr>
              <a:t>28</a:t>
            </a:r>
            <a:r>
              <a:rPr lang="ja-JP" altLang="en-US" sz="1200" b="0" dirty="0" smtClean="0">
                <a:solidFill>
                  <a:prstClr val="black"/>
                </a:solidFill>
                <a:latin typeface="HGPｺﾞｼｯｸM" pitchFamily="50" charset="-128"/>
                <a:ea typeface="HGPｺﾞｼｯｸM" pitchFamily="50" charset="-128"/>
              </a:rPr>
              <a:t>年</a:t>
            </a:r>
            <a:r>
              <a:rPr lang="en-US" altLang="ja-JP" sz="1200" b="0" dirty="0">
                <a:solidFill>
                  <a:prstClr val="black"/>
                </a:solidFill>
                <a:latin typeface="HGPｺﾞｼｯｸM" pitchFamily="50" charset="-128"/>
                <a:ea typeface="HGPｺﾞｼｯｸM" pitchFamily="50" charset="-128"/>
              </a:rPr>
              <a:t>4</a:t>
            </a:r>
            <a:r>
              <a:rPr lang="ja-JP" altLang="en-US" sz="1200" b="0" dirty="0" smtClean="0">
                <a:solidFill>
                  <a:prstClr val="black"/>
                </a:solidFill>
                <a:latin typeface="HGPｺﾞｼｯｸM" pitchFamily="50" charset="-128"/>
                <a:ea typeface="HGPｺﾞｼｯｸM" pitchFamily="50" charset="-128"/>
              </a:rPr>
              <a:t>月</a:t>
            </a:r>
            <a:r>
              <a:rPr lang="en-US" altLang="ja-JP" sz="1200" b="0" dirty="0">
                <a:solidFill>
                  <a:prstClr val="black"/>
                </a:solidFill>
                <a:latin typeface="HGPｺﾞｼｯｸM" pitchFamily="50" charset="-128"/>
                <a:ea typeface="HGPｺﾞｼｯｸM" pitchFamily="50" charset="-128"/>
              </a:rPr>
              <a:t>1</a:t>
            </a:r>
            <a:r>
              <a:rPr lang="ja-JP" altLang="en-US" sz="1200" b="0" dirty="0" smtClean="0">
                <a:solidFill>
                  <a:prstClr val="black"/>
                </a:solidFill>
                <a:latin typeface="HGPｺﾞｼｯｸM" pitchFamily="50" charset="-128"/>
                <a:ea typeface="HGPｺﾞｼｯｸM" pitchFamily="50" charset="-128"/>
              </a:rPr>
              <a:t>日（ただし、</a:t>
            </a:r>
            <a:r>
              <a:rPr lang="en-US" altLang="ja-JP" sz="1200" b="0" dirty="0" smtClean="0">
                <a:solidFill>
                  <a:prstClr val="black"/>
                </a:solidFill>
                <a:latin typeface="HGPｺﾞｼｯｸM" pitchFamily="50" charset="-128"/>
                <a:ea typeface="HGPｺﾞｼｯｸM" pitchFamily="50" charset="-128"/>
              </a:rPr>
              <a:t>2</a:t>
            </a:r>
            <a:r>
              <a:rPr lang="ja-JP" altLang="en-US" sz="1200" b="0" dirty="0" smtClean="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2</a:t>
            </a:r>
            <a:r>
              <a:rPr lang="ja-JP" altLang="en-US" sz="1200" b="0" dirty="0" smtClean="0">
                <a:solidFill>
                  <a:prstClr val="black"/>
                </a:solidFill>
                <a:latin typeface="HGPｺﾞｼｯｸM" pitchFamily="50" charset="-128"/>
                <a:ea typeface="HGPｺﾞｼｯｸM" pitchFamily="50" charset="-128"/>
              </a:rPr>
              <a:t>）④については</a:t>
            </a:r>
            <a:r>
              <a:rPr lang="ja-JP" altLang="en-US" sz="1200" b="0" dirty="0">
                <a:solidFill>
                  <a:prstClr val="black"/>
                </a:solidFill>
                <a:latin typeface="HGPｺﾞｼｯｸM" pitchFamily="50" charset="-128"/>
                <a:ea typeface="HGPｺﾞｼｯｸM" pitchFamily="50" charset="-128"/>
              </a:rPr>
              <a:t>同年</a:t>
            </a:r>
            <a:r>
              <a:rPr lang="en-US" altLang="ja-JP" sz="1200" b="0" dirty="0" smtClean="0">
                <a:solidFill>
                  <a:prstClr val="black"/>
                </a:solidFill>
                <a:latin typeface="HGPｺﾞｼｯｸM" pitchFamily="50" charset="-128"/>
                <a:ea typeface="HGPｺﾞｼｯｸM" pitchFamily="50" charset="-128"/>
              </a:rPr>
              <a:t>8</a:t>
            </a:r>
            <a:r>
              <a:rPr lang="ja-JP" altLang="en-US" sz="1200" b="0" dirty="0" smtClean="0">
                <a:solidFill>
                  <a:prstClr val="black"/>
                </a:solidFill>
                <a:latin typeface="HGPｺﾞｼｯｸM" pitchFamily="50" charset="-128"/>
                <a:ea typeface="HGPｺﾞｼｯｸM" pitchFamily="50" charset="-128"/>
              </a:rPr>
              <a:t>月</a:t>
            </a:r>
            <a:r>
              <a:rPr lang="en-US" altLang="ja-JP" sz="1200" b="0" dirty="0">
                <a:solidFill>
                  <a:prstClr val="black"/>
                </a:solidFill>
                <a:latin typeface="HGPｺﾞｼｯｸM" pitchFamily="50" charset="-128"/>
                <a:ea typeface="HGPｺﾞｼｯｸM" pitchFamily="50" charset="-128"/>
              </a:rPr>
              <a:t>1</a:t>
            </a:r>
            <a:r>
              <a:rPr lang="ja-JP" altLang="en-US" sz="1200" b="0" dirty="0">
                <a:solidFill>
                  <a:prstClr val="black"/>
                </a:solidFill>
                <a:latin typeface="HGPｺﾞｼｯｸM" pitchFamily="50" charset="-128"/>
                <a:ea typeface="HGPｺﾞｼｯｸM" pitchFamily="50" charset="-128"/>
              </a:rPr>
              <a:t>日</a:t>
            </a:r>
            <a:r>
              <a:rPr lang="ja-JP" altLang="en-US" sz="1200" b="0" dirty="0" smtClean="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 2 </a:t>
            </a:r>
            <a:r>
              <a:rPr lang="ja-JP" altLang="en-US" sz="1200" b="0" dirty="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2</a:t>
            </a:r>
            <a:r>
              <a:rPr lang="ja-JP" altLang="en-US" sz="1200" b="0" dirty="0">
                <a:solidFill>
                  <a:prstClr val="black"/>
                </a:solidFill>
                <a:latin typeface="HGPｺﾞｼｯｸM" pitchFamily="50" charset="-128"/>
                <a:ea typeface="HGPｺﾞｼｯｸM" pitchFamily="50" charset="-128"/>
              </a:rPr>
              <a:t>）④以外） </a:t>
            </a:r>
            <a:r>
              <a:rPr lang="ja-JP" altLang="en-US" sz="1200" b="0" dirty="0" smtClean="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3(1</a:t>
            </a:r>
            <a:r>
              <a:rPr lang="en-US" altLang="ja-JP" sz="1100" b="0" dirty="0" smtClean="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 </a:t>
            </a:r>
            <a:r>
              <a:rPr lang="ja-JP" altLang="en-US" sz="1200" b="0" dirty="0" err="1" smtClean="0">
                <a:solidFill>
                  <a:prstClr val="black"/>
                </a:solidFill>
                <a:latin typeface="HGPｺﾞｼｯｸM" pitchFamily="50" charset="-128"/>
                <a:ea typeface="HGPｺﾞｼｯｸM" pitchFamily="50" charset="-128"/>
              </a:rPr>
              <a:t>、</a:t>
            </a:r>
            <a:r>
              <a:rPr lang="en-US" altLang="ja-JP" sz="1200" b="0" dirty="0" smtClean="0">
                <a:solidFill>
                  <a:prstClr val="black"/>
                </a:solidFill>
                <a:latin typeface="HGPｺﾞｼｯｸM" pitchFamily="50" charset="-128"/>
                <a:ea typeface="HGPｺﾞｼｯｸM" pitchFamily="50" charset="-128"/>
              </a:rPr>
              <a:t>4</a:t>
            </a:r>
            <a:r>
              <a:rPr lang="ja-JP" altLang="en-US" sz="1200" b="0" dirty="0" smtClean="0">
                <a:solidFill>
                  <a:prstClr val="black"/>
                </a:solidFill>
                <a:latin typeface="HGPｺﾞｼｯｸM" pitchFamily="50" charset="-128"/>
                <a:ea typeface="HGPｺﾞｼｯｸM" pitchFamily="50" charset="-128"/>
              </a:rPr>
              <a:t>については平成</a:t>
            </a:r>
            <a:r>
              <a:rPr lang="en-US" altLang="ja-JP" sz="1200" b="0" dirty="0" smtClean="0">
                <a:solidFill>
                  <a:prstClr val="black"/>
                </a:solidFill>
                <a:latin typeface="HGPｺﾞｼｯｸM" pitchFamily="50" charset="-128"/>
                <a:ea typeface="HGPｺﾞｼｯｸM" pitchFamily="50" charset="-128"/>
              </a:rPr>
              <a:t>29</a:t>
            </a:r>
            <a:r>
              <a:rPr lang="ja-JP" altLang="en-US" sz="1200" b="0" dirty="0" smtClean="0">
                <a:solidFill>
                  <a:prstClr val="black"/>
                </a:solidFill>
                <a:latin typeface="HGPｺﾞｼｯｸM" pitchFamily="50" charset="-128"/>
                <a:ea typeface="HGPｺﾞｼｯｸM" pitchFamily="50" charset="-128"/>
              </a:rPr>
              <a:t>年１月１日）</a:t>
            </a:r>
            <a:endParaRPr lang="ja-JP" altLang="en-US" sz="800" b="0" dirty="0">
              <a:solidFill>
                <a:prstClr val="black"/>
              </a:solidFill>
              <a:latin typeface="HGPｺﾞｼｯｸM" pitchFamily="50" charset="-128"/>
              <a:ea typeface="HGPｺﾞｼｯｸM" pitchFamily="50" charset="-128"/>
            </a:endParaRPr>
          </a:p>
        </p:txBody>
      </p:sp>
      <p:grpSp>
        <p:nvGrpSpPr>
          <p:cNvPr id="32" name="グループ化 31"/>
          <p:cNvGrpSpPr/>
          <p:nvPr/>
        </p:nvGrpSpPr>
        <p:grpSpPr>
          <a:xfrm>
            <a:off x="56456" y="2107802"/>
            <a:ext cx="7056784" cy="307777"/>
            <a:chOff x="56456" y="1831177"/>
            <a:chExt cx="1837621" cy="307777"/>
          </a:xfrm>
        </p:grpSpPr>
        <p:sp>
          <p:nvSpPr>
            <p:cNvPr id="37" name="角丸四角形 36"/>
            <p:cNvSpPr/>
            <p:nvPr/>
          </p:nvSpPr>
          <p:spPr>
            <a:xfrm>
              <a:off x="56456" y="1850922"/>
              <a:ext cx="1837621" cy="267028"/>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defTabSz="954542" fontAlgn="auto">
                <a:spcBef>
                  <a:spcPts val="0"/>
                </a:spcBef>
                <a:spcAft>
                  <a:spcPts val="0"/>
                </a:spcAft>
              </a:pPr>
              <a:endParaRPr lang="ja-JP" altLang="en-US" sz="1600" b="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38" name="テキスト ボックス 18"/>
            <p:cNvSpPr txBox="1">
              <a:spLocks noChangeArrowheads="1"/>
            </p:cNvSpPr>
            <p:nvPr/>
          </p:nvSpPr>
          <p:spPr bwMode="auto">
            <a:xfrm>
              <a:off x="56456" y="1831177"/>
              <a:ext cx="1837621" cy="307777"/>
            </a:xfrm>
            <a:prstGeom prst="rect">
              <a:avLst/>
            </a:prstGeom>
            <a:noFill/>
            <a:ln w="9525">
              <a:noFill/>
              <a:miter lim="800000"/>
              <a:headEnd/>
              <a:tailEnd/>
            </a:ln>
          </p:spPr>
          <p:txBody>
            <a:bodyPr wrap="square">
              <a:spAutoFit/>
            </a:bodyPr>
            <a:lstStyle/>
            <a:p>
              <a:pPr algn="l" defTabSz="954542" fontAlgn="auto">
                <a:spcBef>
                  <a:spcPts val="0"/>
                </a:spcBef>
                <a:spcAft>
                  <a:spcPts val="0"/>
                </a:spcAft>
              </a:pPr>
              <a:r>
                <a:rPr lang="ja-JP" altLang="en-US" sz="1400" b="0" dirty="0">
                  <a:solidFill>
                    <a:srgbClr val="F79646">
                      <a:lumMod val="75000"/>
                    </a:srgbClr>
                  </a:solidFill>
                  <a:latin typeface="HGP創英角ｺﾞｼｯｸUB" pitchFamily="50" charset="-128"/>
                  <a:ea typeface="HGP創英角ｺﾞｼｯｸUB" pitchFamily="50" charset="-128"/>
                </a:rPr>
                <a:t>２</a:t>
              </a:r>
              <a:r>
                <a:rPr lang="ja-JP" altLang="en-US" sz="1400" b="0" dirty="0" smtClean="0">
                  <a:solidFill>
                    <a:srgbClr val="F79646">
                      <a:lumMod val="75000"/>
                    </a:srgbClr>
                  </a:solidFill>
                  <a:latin typeface="HGP創英角ｺﾞｼｯｸUB" pitchFamily="50" charset="-128"/>
                  <a:ea typeface="HGP創英角ｺﾞｼｯｸUB" pitchFamily="50" charset="-128"/>
                </a:rPr>
                <a:t>．育児休業・介護休業</a:t>
              </a:r>
              <a:r>
                <a:rPr lang="ja-JP" altLang="en-US" sz="1400" b="0" dirty="0">
                  <a:solidFill>
                    <a:srgbClr val="F79646">
                      <a:lumMod val="75000"/>
                    </a:srgbClr>
                  </a:solidFill>
                  <a:latin typeface="HGP創英角ｺﾞｼｯｸUB" pitchFamily="50" charset="-128"/>
                  <a:ea typeface="HGP創英角ｺﾞｼｯｸUB" pitchFamily="50" charset="-128"/>
                </a:rPr>
                <a:t>等に係る制度の見直し（育児・介護休業法、雇用保険法関係</a:t>
              </a:r>
              <a:r>
                <a:rPr lang="ja-JP" altLang="en-US" sz="1400" b="0" dirty="0" smtClean="0">
                  <a:solidFill>
                    <a:srgbClr val="F79646">
                      <a:lumMod val="75000"/>
                    </a:srgbClr>
                  </a:solidFill>
                  <a:latin typeface="HGP創英角ｺﾞｼｯｸUB" pitchFamily="50" charset="-128"/>
                  <a:ea typeface="HGP創英角ｺﾞｼｯｸUB" pitchFamily="50" charset="-128"/>
                </a:rPr>
                <a:t>）</a:t>
              </a:r>
              <a:endParaRPr lang="ja-JP" altLang="en-US" sz="1200" b="0" dirty="0">
                <a:latin typeface="HGP創英角ｺﾞｼｯｸUB" pitchFamily="50" charset="-128"/>
                <a:ea typeface="HGP創英角ｺﾞｼｯｸUB" pitchFamily="50" charset="-128"/>
              </a:endParaRPr>
            </a:p>
          </p:txBody>
        </p:sp>
      </p:grpSp>
      <p:sp>
        <p:nvSpPr>
          <p:cNvPr id="39" name="角丸四角形 38"/>
          <p:cNvSpPr/>
          <p:nvPr/>
        </p:nvSpPr>
        <p:spPr>
          <a:xfrm>
            <a:off x="-22548" y="2447309"/>
            <a:ext cx="9978008" cy="46166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7800" indent="-177800" algn="l" fontAlgn="auto">
              <a:spcBef>
                <a:spcPts val="0"/>
              </a:spcBef>
              <a:spcAft>
                <a:spcPts val="0"/>
              </a:spcAft>
            </a:pPr>
            <a:r>
              <a:rPr lang="en-US" altLang="ja-JP" sz="1200" b="0" dirty="0">
                <a:solidFill>
                  <a:prstClr val="black"/>
                </a:solidFill>
                <a:latin typeface="HGPｺﾞｼｯｸM" pitchFamily="50" charset="-128"/>
                <a:ea typeface="HGPｺﾞｼｯｸM" pitchFamily="50" charset="-128"/>
              </a:rPr>
              <a:t>(1)</a:t>
            </a:r>
            <a:r>
              <a:rPr lang="ja-JP" altLang="en-US" sz="1200" b="0" dirty="0">
                <a:solidFill>
                  <a:prstClr val="black"/>
                </a:solidFill>
                <a:latin typeface="HGPｺﾞｼｯｸM" pitchFamily="50" charset="-128"/>
                <a:ea typeface="HGPｺﾞｼｯｸM" pitchFamily="50" charset="-128"/>
              </a:rPr>
              <a:t>　多様な家族形態・雇用形態に</a:t>
            </a:r>
            <a:r>
              <a:rPr lang="ja-JP" altLang="en-US" sz="1200" b="0" dirty="0" smtClean="0">
                <a:solidFill>
                  <a:prstClr val="black"/>
                </a:solidFill>
                <a:latin typeface="HGPｺﾞｼｯｸM" pitchFamily="50" charset="-128"/>
                <a:ea typeface="HGPｺﾞｼｯｸM" pitchFamily="50" charset="-128"/>
              </a:rPr>
              <a:t>対応する</a:t>
            </a:r>
            <a:r>
              <a:rPr lang="ja-JP" altLang="en-US" sz="1200" b="0" dirty="0">
                <a:solidFill>
                  <a:prstClr val="black"/>
                </a:solidFill>
                <a:latin typeface="HGPｺﾞｼｯｸM" pitchFamily="50" charset="-128"/>
                <a:ea typeface="HGPｺﾞｼｯｸM" pitchFamily="50" charset="-128"/>
              </a:rPr>
              <a:t>ため</a:t>
            </a:r>
            <a:r>
              <a:rPr lang="ja-JP" altLang="en-US" sz="1200" b="0" dirty="0" smtClean="0">
                <a:solidFill>
                  <a:prstClr val="black"/>
                </a:solidFill>
                <a:latin typeface="HGPｺﾞｼｯｸM" pitchFamily="50" charset="-128"/>
                <a:ea typeface="HGPｺﾞｼｯｸM" pitchFamily="50" charset="-128"/>
              </a:rPr>
              <a:t>、①育児</a:t>
            </a:r>
            <a:r>
              <a:rPr lang="ja-JP" altLang="en-US" sz="1200" b="0" dirty="0">
                <a:solidFill>
                  <a:prstClr val="black"/>
                </a:solidFill>
                <a:latin typeface="HGPｺﾞｼｯｸM" pitchFamily="50" charset="-128"/>
                <a:ea typeface="HGPｺﾞｼｯｸM" pitchFamily="50" charset="-128"/>
              </a:rPr>
              <a:t>休業の対象となる子の範囲</a:t>
            </a:r>
            <a:r>
              <a:rPr lang="ja-JP" altLang="en-US" sz="1200" b="0" dirty="0" smtClean="0">
                <a:solidFill>
                  <a:prstClr val="black"/>
                </a:solidFill>
                <a:latin typeface="HGPｺﾞｼｯｸM" pitchFamily="50" charset="-128"/>
                <a:ea typeface="HGPｺﾞｼｯｸM" pitchFamily="50" charset="-128"/>
              </a:rPr>
              <a:t>の</a:t>
            </a:r>
            <a:r>
              <a:rPr lang="ja-JP" altLang="en-US" sz="1200" b="0" dirty="0">
                <a:solidFill>
                  <a:prstClr val="black"/>
                </a:solidFill>
                <a:latin typeface="HGPｺﾞｼｯｸM" pitchFamily="50" charset="-128"/>
                <a:ea typeface="HGPｺﾞｼｯｸM" pitchFamily="50" charset="-128"/>
              </a:rPr>
              <a:t>拡大</a:t>
            </a:r>
            <a:r>
              <a:rPr lang="ja-JP" altLang="en-US" sz="1200" b="0" dirty="0" smtClean="0">
                <a:solidFill>
                  <a:prstClr val="black"/>
                </a:solidFill>
                <a:latin typeface="HGPｺﾞｼｯｸM" pitchFamily="50" charset="-128"/>
                <a:ea typeface="HGPｺﾞｼｯｸM" pitchFamily="50" charset="-128"/>
              </a:rPr>
              <a:t>（特別養子縁組の監護期間にある子等）、②育児</a:t>
            </a:r>
            <a:r>
              <a:rPr lang="ja-JP" altLang="en-US" sz="1200" b="0" dirty="0">
                <a:solidFill>
                  <a:prstClr val="black"/>
                </a:solidFill>
                <a:latin typeface="HGPｺﾞｼｯｸM" pitchFamily="50" charset="-128"/>
                <a:ea typeface="HGPｺﾞｼｯｸM" pitchFamily="50" charset="-128"/>
              </a:rPr>
              <a:t>休業</a:t>
            </a:r>
            <a:r>
              <a:rPr lang="ja-JP" altLang="en-US" sz="1200" b="0" dirty="0" smtClean="0">
                <a:solidFill>
                  <a:prstClr val="black"/>
                </a:solidFill>
                <a:latin typeface="HGPｺﾞｼｯｸM" pitchFamily="50" charset="-128"/>
                <a:ea typeface="HGPｺﾞｼｯｸM" pitchFamily="50" charset="-128"/>
              </a:rPr>
              <a:t>の申出</a:t>
            </a:r>
            <a:r>
              <a:rPr lang="ja-JP" altLang="en-US" sz="1200" b="0" dirty="0">
                <a:solidFill>
                  <a:prstClr val="black"/>
                </a:solidFill>
                <a:latin typeface="HGPｺﾞｼｯｸM" pitchFamily="50" charset="-128"/>
                <a:ea typeface="HGPｺﾞｼｯｸM" pitchFamily="50" charset="-128"/>
              </a:rPr>
              <a:t>ができる有期契約労働者の要件（</a:t>
            </a:r>
            <a:r>
              <a:rPr lang="en-US" altLang="ja-JP" sz="1200" b="0" dirty="0">
                <a:solidFill>
                  <a:prstClr val="black"/>
                </a:solidFill>
                <a:latin typeface="HGPｺﾞｼｯｸM" pitchFamily="50" charset="-128"/>
                <a:ea typeface="HGPｺﾞｼｯｸM" pitchFamily="50" charset="-128"/>
              </a:rPr>
              <a:t>1</a:t>
            </a:r>
            <a:r>
              <a:rPr lang="ja-JP" altLang="en-US" sz="1200" b="0" dirty="0">
                <a:solidFill>
                  <a:prstClr val="black"/>
                </a:solidFill>
                <a:latin typeface="HGPｺﾞｼｯｸM" pitchFamily="50" charset="-128"/>
                <a:ea typeface="HGPｺﾞｼｯｸM" pitchFamily="50" charset="-128"/>
              </a:rPr>
              <a:t>歳までの継続雇用</a:t>
            </a:r>
            <a:r>
              <a:rPr lang="ja-JP" altLang="en-US" sz="1200" b="0" dirty="0" smtClean="0">
                <a:solidFill>
                  <a:prstClr val="black"/>
                </a:solidFill>
                <a:latin typeface="HGPｺﾞｼｯｸM" pitchFamily="50" charset="-128"/>
                <a:ea typeface="HGPｺﾞｼｯｸM" pitchFamily="50" charset="-128"/>
              </a:rPr>
              <a:t>要件等</a:t>
            </a:r>
            <a:r>
              <a:rPr lang="ja-JP" altLang="en-US" sz="1200" b="0" dirty="0">
                <a:solidFill>
                  <a:prstClr val="black"/>
                </a:solidFill>
                <a:latin typeface="HGPｺﾞｼｯｸM" pitchFamily="50" charset="-128"/>
                <a:ea typeface="HGPｺﾞｼｯｸM" pitchFamily="50" charset="-128"/>
              </a:rPr>
              <a:t>）の緩和</a:t>
            </a:r>
            <a:r>
              <a:rPr lang="ja-JP" altLang="en-US" sz="1200" b="0" dirty="0" smtClean="0">
                <a:solidFill>
                  <a:prstClr val="black"/>
                </a:solidFill>
                <a:latin typeface="HGPｺﾞｼｯｸM" pitchFamily="50" charset="-128"/>
                <a:ea typeface="HGPｺﾞｼｯｸM" pitchFamily="50" charset="-128"/>
              </a:rPr>
              <a:t>等を</a:t>
            </a:r>
            <a:r>
              <a:rPr lang="ja-JP" altLang="en-US" sz="1200" b="0" dirty="0">
                <a:solidFill>
                  <a:prstClr val="black"/>
                </a:solidFill>
                <a:latin typeface="HGPｺﾞｼｯｸM" pitchFamily="50" charset="-128"/>
                <a:ea typeface="HGPｺﾞｼｯｸM" pitchFamily="50" charset="-128"/>
              </a:rPr>
              <a:t>行う。　</a:t>
            </a:r>
          </a:p>
        </p:txBody>
      </p:sp>
      <p:sp>
        <p:nvSpPr>
          <p:cNvPr id="5" name="正方形/長方形 4"/>
          <p:cNvSpPr/>
          <p:nvPr/>
        </p:nvSpPr>
        <p:spPr>
          <a:xfrm>
            <a:off x="-102146" y="5066020"/>
            <a:ext cx="9965407" cy="461665"/>
          </a:xfrm>
          <a:prstGeom prst="rect">
            <a:avLst/>
          </a:prstGeom>
        </p:spPr>
        <p:txBody>
          <a:bodyPr wrap="square">
            <a:spAutoFit/>
          </a:bodyPr>
          <a:lstStyle/>
          <a:p>
            <a:pPr marL="180000" indent="180000" algn="l" fontAlgn="auto">
              <a:spcBef>
                <a:spcPts val="0"/>
              </a:spcBef>
              <a:spcAft>
                <a:spcPts val="0"/>
              </a:spcAft>
              <a:tabLst>
                <a:tab pos="88900" algn="l"/>
              </a:tabLst>
            </a:pPr>
            <a:r>
              <a:rPr lang="ja-JP" altLang="en-US" sz="1200" b="0" dirty="0" smtClean="0">
                <a:solidFill>
                  <a:prstClr val="black"/>
                </a:solidFill>
                <a:latin typeface="HGPｺﾞｼｯｸM" pitchFamily="50" charset="-128"/>
                <a:ea typeface="HGPｺﾞｼｯｸM" pitchFamily="50" charset="-128"/>
              </a:rPr>
              <a:t>妊娠</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出産</a:t>
            </a:r>
            <a:r>
              <a:rPr lang="ja-JP" altLang="en-US" sz="1200" b="0" dirty="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育児</a:t>
            </a:r>
            <a:r>
              <a:rPr lang="ja-JP" altLang="en-US" sz="1200" b="0" dirty="0">
                <a:solidFill>
                  <a:prstClr val="black"/>
                </a:solidFill>
                <a:latin typeface="HGPｺﾞｼｯｸM" pitchFamily="50" charset="-128"/>
                <a:ea typeface="HGPｺﾞｼｯｸM" pitchFamily="50" charset="-128"/>
              </a:rPr>
              <a:t>休業・介護休業等の取得等を理由とする上司・同僚等による就業</a:t>
            </a:r>
            <a:r>
              <a:rPr lang="ja-JP" altLang="en-US" sz="1200" b="0" dirty="0" smtClean="0">
                <a:solidFill>
                  <a:prstClr val="black"/>
                </a:solidFill>
                <a:latin typeface="HGPｺﾞｼｯｸM" pitchFamily="50" charset="-128"/>
                <a:ea typeface="HGPｺﾞｼｯｸM" pitchFamily="50" charset="-128"/>
              </a:rPr>
              <a:t>環境を害する行為を防止するため、事業</a:t>
            </a:r>
            <a:r>
              <a:rPr lang="ja-JP" altLang="en-US" sz="1200" b="0" dirty="0">
                <a:solidFill>
                  <a:prstClr val="black"/>
                </a:solidFill>
                <a:latin typeface="HGPｺﾞｼｯｸM" pitchFamily="50" charset="-128"/>
                <a:ea typeface="HGPｺﾞｼｯｸM" pitchFamily="50" charset="-128"/>
              </a:rPr>
              <a:t>主</a:t>
            </a:r>
            <a:r>
              <a:rPr lang="ja-JP" altLang="en-US" sz="1200" b="0" dirty="0" smtClean="0">
                <a:solidFill>
                  <a:prstClr val="black"/>
                </a:solidFill>
                <a:latin typeface="HGPｺﾞｼｯｸM" pitchFamily="50" charset="-128"/>
                <a:ea typeface="HGPｺﾞｼｯｸM" pitchFamily="50" charset="-128"/>
              </a:rPr>
              <a:t>に雇用管理上必要な措置を義務づける。</a:t>
            </a:r>
            <a:r>
              <a:rPr lang="ja-JP" altLang="en-US" sz="1200" b="0" dirty="0">
                <a:solidFill>
                  <a:prstClr val="black"/>
                </a:solidFill>
                <a:latin typeface="HGPｺﾞｼｯｸM" pitchFamily="50" charset="-128"/>
                <a:ea typeface="HGPｺﾞｼｯｸM" pitchFamily="50" charset="-128"/>
              </a:rPr>
              <a:t>　</a:t>
            </a:r>
          </a:p>
        </p:txBody>
      </p:sp>
      <p:sp>
        <p:nvSpPr>
          <p:cNvPr id="3" name="テキスト ボックス 2"/>
          <p:cNvSpPr txBox="1"/>
          <p:nvPr/>
        </p:nvSpPr>
        <p:spPr>
          <a:xfrm>
            <a:off x="-22548" y="5479612"/>
            <a:ext cx="3713312" cy="276999"/>
          </a:xfrm>
          <a:prstGeom prst="rect">
            <a:avLst/>
          </a:prstGeom>
          <a:noFill/>
        </p:spPr>
        <p:txBody>
          <a:bodyPr wrap="square" rtlCol="0">
            <a:spAutoFit/>
          </a:bodyPr>
          <a:lstStyle/>
          <a:p>
            <a:pPr algn="l" fontAlgn="auto">
              <a:spcBef>
                <a:spcPts val="0"/>
              </a:spcBef>
              <a:spcAft>
                <a:spcPts val="0"/>
              </a:spcAft>
            </a:pPr>
            <a:r>
              <a:rPr lang="en-US" altLang="ja-JP" sz="1200" b="0" dirty="0" smtClean="0">
                <a:solidFill>
                  <a:prstClr val="black"/>
                </a:solidFill>
                <a:latin typeface="HGPｺﾞｼｯｸM" pitchFamily="50" charset="-128"/>
                <a:ea typeface="HGPｺﾞｼｯｸM" pitchFamily="50" charset="-128"/>
              </a:rPr>
              <a:t>(2) </a:t>
            </a:r>
            <a:r>
              <a:rPr lang="ja-JP" altLang="en-US" sz="1200" b="0" dirty="0" smtClean="0">
                <a:solidFill>
                  <a:prstClr val="black"/>
                </a:solidFill>
                <a:latin typeface="HGPｺﾞｼｯｸM" pitchFamily="50" charset="-128"/>
                <a:ea typeface="HGPｺﾞｼｯｸM" pitchFamily="50" charset="-128"/>
              </a:rPr>
              <a:t>雇用保険の就職</a:t>
            </a:r>
            <a:r>
              <a:rPr lang="ja-JP" altLang="en-US" sz="1200" b="0" dirty="0">
                <a:solidFill>
                  <a:prstClr val="black"/>
                </a:solidFill>
                <a:latin typeface="HGPｺﾞｼｯｸM" pitchFamily="50" charset="-128"/>
                <a:ea typeface="HGPｺﾞｼｯｸM" pitchFamily="50" charset="-128"/>
              </a:rPr>
              <a:t>促進給付の</a:t>
            </a:r>
            <a:r>
              <a:rPr lang="ja-JP" altLang="en-US" sz="1200" b="0" dirty="0" smtClean="0">
                <a:solidFill>
                  <a:prstClr val="black"/>
                </a:solidFill>
                <a:latin typeface="HGPｺﾞｼｯｸM" pitchFamily="50" charset="-128"/>
                <a:ea typeface="HGPｺﾞｼｯｸM" pitchFamily="50" charset="-128"/>
              </a:rPr>
              <a:t>拡充</a:t>
            </a:r>
            <a:endParaRPr lang="ja-JP" altLang="en-US" sz="1200" b="0" dirty="0">
              <a:solidFill>
                <a:prstClr val="black"/>
              </a:solidFill>
              <a:latin typeface="HGPｺﾞｼｯｸM" pitchFamily="50" charset="-128"/>
              <a:ea typeface="HGPｺﾞｼｯｸM" pitchFamily="50" charset="-128"/>
            </a:endParaRPr>
          </a:p>
        </p:txBody>
      </p:sp>
      <p:sp>
        <p:nvSpPr>
          <p:cNvPr id="40" name="テキスト ボックス 39"/>
          <p:cNvSpPr txBox="1"/>
          <p:nvPr/>
        </p:nvSpPr>
        <p:spPr>
          <a:xfrm>
            <a:off x="-25077" y="4849415"/>
            <a:ext cx="8406469" cy="276999"/>
          </a:xfrm>
          <a:prstGeom prst="rect">
            <a:avLst/>
          </a:prstGeom>
          <a:noFill/>
        </p:spPr>
        <p:txBody>
          <a:bodyPr wrap="square" rtlCol="0">
            <a:spAutoFit/>
          </a:bodyPr>
          <a:lstStyle/>
          <a:p>
            <a:pPr algn="l" fontAlgn="auto">
              <a:spcBef>
                <a:spcPts val="0"/>
              </a:spcBef>
              <a:spcAft>
                <a:spcPts val="0"/>
              </a:spcAft>
            </a:pPr>
            <a:r>
              <a:rPr lang="en-US" altLang="ja-JP" sz="1200" b="0" dirty="0" smtClean="0">
                <a:solidFill>
                  <a:prstClr val="black"/>
                </a:solidFill>
                <a:latin typeface="HGPｺﾞｼｯｸM" pitchFamily="50" charset="-128"/>
                <a:ea typeface="HGPｺﾞｼｯｸM" pitchFamily="50" charset="-128"/>
              </a:rPr>
              <a:t>(</a:t>
            </a:r>
            <a:r>
              <a:rPr lang="en-US" altLang="ja-JP" sz="1200" b="0" dirty="0">
                <a:solidFill>
                  <a:prstClr val="black"/>
                </a:solidFill>
                <a:latin typeface="HGPｺﾞｼｯｸM" pitchFamily="50" charset="-128"/>
                <a:ea typeface="HGPｺﾞｼｯｸM" pitchFamily="50" charset="-128"/>
              </a:rPr>
              <a:t>1</a:t>
            </a:r>
            <a:r>
              <a:rPr lang="en-US" altLang="ja-JP" sz="1200" b="0" dirty="0" smtClean="0">
                <a:solidFill>
                  <a:prstClr val="black"/>
                </a:solidFill>
                <a:latin typeface="HGPｺﾞｼｯｸM" pitchFamily="50" charset="-128"/>
                <a:ea typeface="HGPｺﾞｼｯｸM" pitchFamily="50" charset="-128"/>
              </a:rPr>
              <a:t>) </a:t>
            </a:r>
            <a:r>
              <a:rPr lang="ja-JP" altLang="en-US" sz="1200" b="0" dirty="0" smtClean="0">
                <a:solidFill>
                  <a:prstClr val="black"/>
                </a:solidFill>
                <a:latin typeface="HGPｺﾞｼｯｸM" pitchFamily="50" charset="-128"/>
                <a:ea typeface="HGPｺﾞｼｯｸM" pitchFamily="50" charset="-128"/>
              </a:rPr>
              <a:t>妊娠した労働者等の</a:t>
            </a:r>
            <a:r>
              <a:rPr lang="ja-JP" altLang="en-US" sz="1200" b="0" dirty="0">
                <a:solidFill>
                  <a:prstClr val="black"/>
                </a:solidFill>
                <a:latin typeface="HGPｺﾞｼｯｸM" pitchFamily="50" charset="-128"/>
                <a:ea typeface="HGPｺﾞｼｯｸM" pitchFamily="50" charset="-128"/>
              </a:rPr>
              <a:t>就業環境の</a:t>
            </a:r>
            <a:r>
              <a:rPr lang="ja-JP" altLang="en-US" sz="1200" b="0" dirty="0" smtClean="0">
                <a:solidFill>
                  <a:prstClr val="black"/>
                </a:solidFill>
                <a:latin typeface="HGPｺﾞｼｯｸM" pitchFamily="50" charset="-128"/>
                <a:ea typeface="HGPｺﾞｼｯｸM" pitchFamily="50" charset="-128"/>
              </a:rPr>
              <a:t>整備</a:t>
            </a:r>
            <a:endParaRPr lang="ja-JP" altLang="en-US" sz="1200" b="0" dirty="0">
              <a:solidFill>
                <a:prstClr val="black"/>
              </a:solidFill>
              <a:latin typeface="HGPｺﾞｼｯｸM" pitchFamily="50" charset="-128"/>
              <a:ea typeface="HGPｺﾞｼｯｸM" pitchFamily="50" charset="-128"/>
            </a:endParaRPr>
          </a:p>
        </p:txBody>
      </p:sp>
      <p:sp>
        <p:nvSpPr>
          <p:cNvPr id="41" name="Line 138"/>
          <p:cNvSpPr>
            <a:spLocks noChangeShapeType="1"/>
          </p:cNvSpPr>
          <p:nvPr/>
        </p:nvSpPr>
        <p:spPr bwMode="auto">
          <a:xfrm>
            <a:off x="0" y="6349"/>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42" name="Line 139"/>
          <p:cNvSpPr>
            <a:spLocks noChangeShapeType="1"/>
          </p:cNvSpPr>
          <p:nvPr/>
        </p:nvSpPr>
        <p:spPr bwMode="auto">
          <a:xfrm>
            <a:off x="0" y="73024"/>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43" name="Text Box 137"/>
          <p:cNvSpPr txBox="1">
            <a:spLocks noChangeArrowheads="1"/>
          </p:cNvSpPr>
          <p:nvPr/>
        </p:nvSpPr>
        <p:spPr bwMode="auto">
          <a:xfrm>
            <a:off x="7435582" y="-1"/>
            <a:ext cx="2255834" cy="284163"/>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44"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33</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24109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5"/>
          <p:cNvSpPr>
            <a:spLocks noGrp="1"/>
          </p:cNvSpPr>
          <p:nvPr>
            <p:ph type="title"/>
          </p:nvPr>
        </p:nvSpPr>
        <p:spPr>
          <a:xfrm>
            <a:off x="-4116" y="247275"/>
            <a:ext cx="9884229" cy="407807"/>
          </a:xfrm>
        </p:spPr>
        <p:txBody>
          <a:bodyPr/>
          <a:lstStyle/>
          <a:p>
            <a:r>
              <a:rPr lang="ja-JP" altLang="en-US" sz="2000" dirty="0" smtClean="0"/>
              <a:t>仕事と育児の両立支援制度の見直し</a:t>
            </a:r>
            <a:endParaRPr lang="ja-JP" altLang="en-US" sz="2000" dirty="0"/>
          </a:p>
        </p:txBody>
      </p:sp>
      <p:sp>
        <p:nvSpPr>
          <p:cNvPr id="65" name="角丸四角形 64"/>
          <p:cNvSpPr/>
          <p:nvPr/>
        </p:nvSpPr>
        <p:spPr>
          <a:xfrm>
            <a:off x="59759" y="1066799"/>
            <a:ext cx="9756481" cy="490565"/>
          </a:xfrm>
          <a:prstGeom prst="round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en-US" altLang="ja-JP" sz="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endParaRPr lang="en-US" altLang="ja-JP" sz="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endParaRPr lang="en-US" altLang="ja-JP" sz="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fontAlgn="auto">
              <a:spcBef>
                <a:spcPts val="0"/>
              </a:spcBef>
              <a:spcAft>
                <a:spcPts val="0"/>
              </a:spcAft>
            </a:pPr>
            <a:r>
              <a:rPr lang="ja-JP" altLang="en-US"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非正規雇用労働者の育児休業の取得促進や妊娠・出産・育児休業・介護休業等を理由とする不利益取扱い等の</a:t>
            </a:r>
            <a:r>
              <a:rPr lang="ja-JP" altLang="en-US"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防止を</a:t>
            </a:r>
            <a:r>
              <a:rPr lang="ja-JP" altLang="en-US" sz="14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a:t>
            </a:r>
            <a:r>
              <a:rPr lang="ja-JP" altLang="en-US"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角丸四角形 66"/>
          <p:cNvSpPr/>
          <p:nvPr/>
        </p:nvSpPr>
        <p:spPr>
          <a:xfrm>
            <a:off x="56042" y="772597"/>
            <a:ext cx="1442109" cy="2942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a:solidFill>
                  <a:srgbClr val="1F497D"/>
                </a:solidFill>
                <a:latin typeface="メイリオ" pitchFamily="50" charset="-128"/>
                <a:ea typeface="メイリオ" pitchFamily="50" charset="-128"/>
              </a:rPr>
              <a:t>改正の</a:t>
            </a:r>
            <a:r>
              <a:rPr lang="ja-JP" altLang="en-US" sz="1400" dirty="0" smtClean="0">
                <a:solidFill>
                  <a:srgbClr val="1F497D"/>
                </a:solidFill>
                <a:latin typeface="メイリオ" pitchFamily="50" charset="-128"/>
                <a:ea typeface="メイリオ" pitchFamily="50" charset="-128"/>
              </a:rPr>
              <a:t>趣旨</a:t>
            </a:r>
            <a:endParaRPr lang="ja-JP" altLang="en-US" sz="1400" b="0" dirty="0">
              <a:solidFill>
                <a:prstClr val="white"/>
              </a:solidFill>
              <a:latin typeface="メイリオ" pitchFamily="50" charset="-128"/>
              <a:ea typeface="メイリオ" pitchFamily="50" charset="-128"/>
            </a:endParaRPr>
          </a:p>
        </p:txBody>
      </p:sp>
      <p:sp>
        <p:nvSpPr>
          <p:cNvPr id="63" name="角丸四角形 62"/>
          <p:cNvSpPr/>
          <p:nvPr/>
        </p:nvSpPr>
        <p:spPr>
          <a:xfrm>
            <a:off x="150204" y="1605556"/>
            <a:ext cx="8079395" cy="3138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1F497D"/>
                </a:solidFill>
                <a:latin typeface="メイリオ" pitchFamily="50" charset="-128"/>
                <a:ea typeface="メイリオ" pitchFamily="50" charset="-128"/>
              </a:rPr>
              <a:t>改正</a:t>
            </a:r>
            <a:r>
              <a:rPr lang="ja-JP" altLang="en-US" sz="1600" dirty="0" smtClean="0">
                <a:solidFill>
                  <a:srgbClr val="1F497D"/>
                </a:solidFill>
                <a:latin typeface="メイリオ" pitchFamily="50" charset="-128"/>
                <a:ea typeface="メイリオ" pitchFamily="50" charset="-128"/>
              </a:rPr>
              <a:t>内容</a:t>
            </a:r>
            <a:r>
              <a:rPr lang="en-US" altLang="ja-JP" sz="1600" dirty="0">
                <a:solidFill>
                  <a:srgbClr val="1F497D"/>
                </a:solidFill>
                <a:latin typeface="メイリオ" pitchFamily="50" charset="-128"/>
                <a:ea typeface="メイリオ" pitchFamily="50" charset="-128"/>
              </a:rPr>
              <a:t>【</a:t>
            </a:r>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多様</a:t>
            </a:r>
            <a:r>
              <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な家族形態・雇用形態に対応した育児期の両立支援制度等の</a:t>
            </a:r>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整備</a:t>
            </a:r>
            <a:r>
              <a:rPr lang="en-US" altLang="ja-JP" sz="1600" dirty="0">
                <a:solidFill>
                  <a:srgbClr val="1F497D"/>
                </a:solidFill>
                <a:latin typeface="メイリオ" panose="020B0604030504040204" pitchFamily="50" charset="-128"/>
                <a:ea typeface="メイリオ" panose="020B0604030504040204" pitchFamily="50" charset="-128"/>
              </a:rPr>
              <a:t>】</a:t>
            </a:r>
            <a:endParaRPr lang="ja-JP" altLang="en-US" sz="1600" dirty="0">
              <a:solidFill>
                <a:srgbClr val="1F497D"/>
              </a:solidFill>
              <a:latin typeface="メイリオ" pitchFamily="50" charset="-128"/>
              <a:ea typeface="メイリオ"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966084860"/>
              </p:ext>
            </p:extLst>
          </p:nvPr>
        </p:nvGraphicFramePr>
        <p:xfrm>
          <a:off x="121846" y="1981200"/>
          <a:ext cx="9569570" cy="4638508"/>
        </p:xfrm>
        <a:graphic>
          <a:graphicData uri="http://schemas.openxmlformats.org/drawingml/2006/table">
            <a:tbl>
              <a:tblPr firstRow="1" bandRow="1">
                <a:tableStyleId>{5C22544A-7EE6-4342-B048-85BDC9FD1C3A}</a:tableStyleId>
              </a:tblPr>
              <a:tblGrid>
                <a:gridCol w="281401"/>
                <a:gridCol w="1923966"/>
                <a:gridCol w="2346046"/>
                <a:gridCol w="5018157"/>
              </a:tblGrid>
              <a:tr h="294254">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改正内容</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現行</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改正案</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8740">
                <a:tc>
                  <a:txBody>
                    <a:bodyPr/>
                    <a:lstStyle/>
                    <a:p>
                      <a:r>
                        <a:rPr kumimoji="1" lang="ja-JP" altLang="en-US" sz="1400" dirty="0" smtClean="0"/>
                        <a:t>１</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子の看護休暇</a:t>
                      </a:r>
                      <a:r>
                        <a:rPr lang="ja-JP" altLang="en-US" sz="13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（年５日）</a:t>
                      </a: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の取得単位の柔軟化</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１日単位での取得</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tabLst>
                          <a:tab pos="273050" algn="l"/>
                        </a:tabLst>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半日（所定労働時間の二分の一）単位の取得を可能とする。</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tabLst>
                          <a:tab pos="273050" algn="l"/>
                        </a:tabLst>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所定労働時間が４時間以下の労働者については適用除外とし、１日単位。</a:t>
                      </a:r>
                    </a:p>
                    <a:p>
                      <a:pPr marL="95250" indent="-95250"/>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業務の性質や業務の実施体制に照らして、半日を単位として取得すること　が困難と認められる労働者は、労使協定により除外できる。　　</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労使協定により、所定労働時間の二分の一以外の「半日」とすることができる。（例：午前３時間、午後５時間など）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9988">
                <a:tc>
                  <a:txBody>
                    <a:bodyPr/>
                    <a:lstStyle/>
                    <a:p>
                      <a:r>
                        <a:rPr kumimoji="1" lang="ja-JP" altLang="en-US" sz="1400" dirty="0" smtClean="0"/>
                        <a:t>２</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有期契約労働者の育児休業の取得要件の緩和</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①当該事業主に引き続き雇用された期間が１年以上であること、②１歳以降も雇用継続の見込みがあること、③２歳までの間に更新されないことが明らかである者を除く</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①当該事業主に引き続き雇用された期間が１年以上であること、②子が１歳６ヶ月に達する日までに、その労働契約（労働契約</a:t>
                      </a:r>
                      <a:r>
                        <a:rPr lang="ja-JP" altLang="en-US" sz="13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が更新される場合にあっては、更新後のもの</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）が満了することが明らかである者を除く、とし、取得要件を緩和する。</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474">
                <a:tc>
                  <a:txBody>
                    <a:bodyPr/>
                    <a:lstStyle/>
                    <a:p>
                      <a:r>
                        <a:rPr kumimoji="1" lang="ja-JP" altLang="en-US" sz="1400" dirty="0" smtClean="0"/>
                        <a:t>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育児休業等の対象となる子の範囲</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法律上の親子関係である実子・養子</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特別養子縁組の監護期間中の子、養子縁組里親に委託されている子といった法律上の親子関係に準じると言えるような関係にある子については育児休業制度等の対象に追加する。</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8028">
                <a:tc>
                  <a:txBody>
                    <a:bodyPr/>
                    <a:lstStyle/>
                    <a:p>
                      <a:r>
                        <a:rPr kumimoji="1" lang="ja-JP" altLang="en-US" sz="1400" dirty="0" smtClean="0"/>
                        <a:t>４</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妊娠・出産・育児休業・介護休業をしながら継続就業しようとする男女労働者の就業環境の整備</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ja-JP" sz="1300" dirty="0" smtClean="0">
                          <a:latin typeface="メイリオ" panose="020B0604030504040204" pitchFamily="50" charset="-128"/>
                          <a:ea typeface="メイリオ" panose="020B0604030504040204" pitchFamily="50" charset="-128"/>
                          <a:cs typeface="メイリオ" panose="020B0604030504040204" pitchFamily="50" charset="-128"/>
                        </a:rPr>
                        <a:t>事業主による不利益取扱い（就業環境を害することを含む。）は禁止</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indent="-177800" algn="l" defTabSz="914400" rtl="0" eaLnBrk="1" fontAlgn="auto" latinLnBrk="0" hangingPunct="1">
                        <a:lnSpc>
                          <a:spcPct val="90000"/>
                        </a:lnSpc>
                        <a:spcBef>
                          <a:spcPts val="0"/>
                        </a:spcBef>
                        <a:spcAft>
                          <a:spcPts val="0"/>
                        </a:spcAft>
                        <a:buClrTx/>
                        <a:buSzTx/>
                        <a:buFontTx/>
                        <a:buNone/>
                        <a:tabLst/>
                        <a:defRPr/>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・妊娠・出産・育児休業・介護休業等を理由とする、上司・　同僚などによる就業環境を害する行為を防止するため、雇用管理上必要な措置を事業主に義務づける。</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marR="0" indent="-177800" algn="l" defTabSz="914400" rtl="0" eaLnBrk="1" fontAlgn="auto" latinLnBrk="0" hangingPunct="1">
                        <a:lnSpc>
                          <a:spcPct val="90000"/>
                        </a:lnSpc>
                        <a:spcBef>
                          <a:spcPts val="0"/>
                        </a:spcBef>
                        <a:spcAft>
                          <a:spcPts val="0"/>
                        </a:spcAft>
                        <a:buClrTx/>
                        <a:buSzTx/>
                        <a:buFontTx/>
                        <a:buNone/>
                        <a:tabLst/>
                        <a:defRPr/>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・派遣先で就業する派遣労働者については、派遣先も事業主とみなして、上記防止措置義務を適用する。また事業主による育児休業等の取得等を理由とする不利益取扱いの禁止規定を派遣先にも適用する。</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5791200" y="723688"/>
            <a:ext cx="4002738" cy="307777"/>
          </a:xfrm>
          <a:prstGeom prst="rect">
            <a:avLst/>
          </a:prstGeom>
          <a:solidFill>
            <a:schemeClr val="bg1"/>
          </a:solidFill>
          <a:ln>
            <a:solidFill>
              <a:schemeClr val="tx1"/>
            </a:solidFill>
          </a:ln>
        </p:spPr>
        <p:txBody>
          <a:bodyPr wrap="square" rtlCol="0">
            <a:spAutoFit/>
          </a:bodyPr>
          <a:lstStyle/>
          <a:p>
            <a:pPr algn="l" fontAlgn="auto">
              <a:spcBef>
                <a:spcPts val="0"/>
              </a:spcBef>
              <a:spcAft>
                <a:spcPts val="0"/>
              </a:spcAft>
            </a:pPr>
            <a:r>
              <a:rPr lang="ja-JP" altLang="en-US" sz="1400" b="0" dirty="0">
                <a:solidFill>
                  <a:prstClr val="black"/>
                </a:solidFill>
                <a:latin typeface="HGP創英角ｺﾞｼｯｸUB" pitchFamily="50" charset="-128"/>
                <a:ea typeface="HGP創英角ｺﾞｼｯｸUB" pitchFamily="50" charset="-128"/>
              </a:rPr>
              <a:t>（育児・介護</a:t>
            </a:r>
            <a:r>
              <a:rPr lang="ja-JP" altLang="en-US" sz="1400" b="0" dirty="0" smtClean="0">
                <a:solidFill>
                  <a:prstClr val="black"/>
                </a:solidFill>
                <a:latin typeface="HGP創英角ｺﾞｼｯｸUB" pitchFamily="50" charset="-128"/>
                <a:ea typeface="HGP創英角ｺﾞｼｯｸUB" pitchFamily="50" charset="-128"/>
              </a:rPr>
              <a:t>休業法、男女雇用機会均等法等関係）</a:t>
            </a:r>
            <a:endParaRPr lang="ja-JP" altLang="en-US" sz="1400" b="0" dirty="0">
              <a:solidFill>
                <a:prstClr val="black"/>
              </a:solidFill>
              <a:latin typeface="Calibri"/>
              <a:ea typeface="ＭＳ Ｐゴシック"/>
            </a:endParaRPr>
          </a:p>
        </p:txBody>
      </p:sp>
      <p:sp>
        <p:nvSpPr>
          <p:cNvPr id="11" name="Line 138"/>
          <p:cNvSpPr>
            <a:spLocks noChangeShapeType="1"/>
          </p:cNvSpPr>
          <p:nvPr/>
        </p:nvSpPr>
        <p:spPr bwMode="auto">
          <a:xfrm>
            <a:off x="0" y="6349"/>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12" name="Line 139"/>
          <p:cNvSpPr>
            <a:spLocks noChangeShapeType="1"/>
          </p:cNvSpPr>
          <p:nvPr/>
        </p:nvSpPr>
        <p:spPr bwMode="auto">
          <a:xfrm>
            <a:off x="0" y="73024"/>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14" name="Text Box 137"/>
          <p:cNvSpPr txBox="1">
            <a:spLocks noChangeArrowheads="1"/>
          </p:cNvSpPr>
          <p:nvPr/>
        </p:nvSpPr>
        <p:spPr bwMode="auto">
          <a:xfrm>
            <a:off x="7435582" y="-1"/>
            <a:ext cx="2255834" cy="284163"/>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15" name="正方形/長方形 14"/>
          <p:cNvSpPr/>
          <p:nvPr/>
        </p:nvSpPr>
        <p:spPr>
          <a:xfrm>
            <a:off x="-37434" y="686677"/>
            <a:ext cx="9936000"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lang="ja-JP" altLang="en-US" sz="1000" b="0" dirty="0">
              <a:solidFill>
                <a:prstClr val="white"/>
              </a:solidFill>
              <a:latin typeface="HGPｺﾞｼｯｸM" pitchFamily="50" charset="-128"/>
              <a:ea typeface="HGPｺﾞｼｯｸM" pitchFamily="50" charset="-128"/>
            </a:endParaRPr>
          </a:p>
        </p:txBody>
      </p:sp>
      <p:sp>
        <p:nvSpPr>
          <p:cNvPr id="1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34</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99793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5"/>
          <p:cNvSpPr>
            <a:spLocks noGrp="1"/>
          </p:cNvSpPr>
          <p:nvPr>
            <p:ph type="title"/>
          </p:nvPr>
        </p:nvSpPr>
        <p:spPr>
          <a:xfrm>
            <a:off x="-22565" y="151089"/>
            <a:ext cx="9884229" cy="393617"/>
          </a:xfrm>
        </p:spPr>
        <p:txBody>
          <a:bodyPr/>
          <a:lstStyle/>
          <a:p>
            <a:r>
              <a:rPr lang="ja-JP" altLang="en-US" sz="2000" dirty="0" smtClean="0"/>
              <a:t>仕事と介護の両立支援制度の見直し</a:t>
            </a:r>
            <a:endParaRPr lang="ja-JP" altLang="en-US" sz="2000" dirty="0"/>
          </a:p>
        </p:txBody>
      </p:sp>
      <p:sp>
        <p:nvSpPr>
          <p:cNvPr id="5" name="正方形/長方形 4"/>
          <p:cNvSpPr/>
          <p:nvPr/>
        </p:nvSpPr>
        <p:spPr>
          <a:xfrm>
            <a:off x="-30000" y="542852"/>
            <a:ext cx="9936000"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lang="ja-JP" altLang="en-US" sz="1000" b="0" dirty="0">
              <a:solidFill>
                <a:prstClr val="white"/>
              </a:solidFill>
              <a:latin typeface="HGPｺﾞｼｯｸM" pitchFamily="50" charset="-128"/>
              <a:ea typeface="HGPｺﾞｼｯｸM" pitchFamily="50" charset="-128"/>
            </a:endParaRPr>
          </a:p>
        </p:txBody>
      </p:sp>
      <p:sp>
        <p:nvSpPr>
          <p:cNvPr id="65" name="角丸四角形 64"/>
          <p:cNvSpPr/>
          <p:nvPr/>
        </p:nvSpPr>
        <p:spPr>
          <a:xfrm>
            <a:off x="76924" y="923022"/>
            <a:ext cx="9827773" cy="504056"/>
          </a:xfrm>
          <a:prstGeom prst="round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67" name="角丸四角形 66"/>
          <p:cNvSpPr/>
          <p:nvPr/>
        </p:nvSpPr>
        <p:spPr>
          <a:xfrm>
            <a:off x="84940" y="604195"/>
            <a:ext cx="1442109" cy="321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改正の趣旨</a:t>
            </a:r>
            <a:endParaRPr lang="ja-JP" altLang="en-US" sz="14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78514" y="898051"/>
            <a:ext cx="9696446" cy="553998"/>
          </a:xfrm>
          <a:prstGeom prst="rect">
            <a:avLst/>
          </a:prstGeom>
        </p:spPr>
        <p:txBody>
          <a:bodyPr wrap="square">
            <a:spAutoFit/>
          </a:bodyPr>
          <a:lstStyle/>
          <a:p>
            <a:pPr marL="177800" indent="-177800" algn="l" fontAlgn="auto">
              <a:spcBef>
                <a:spcPts val="0"/>
              </a:spcBef>
              <a:spcAft>
                <a:spcPts val="0"/>
              </a:spcAft>
            </a:pPr>
            <a:r>
              <a:rPr lang="ja-JP" altLang="en-US"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a:t>
            </a:r>
            <a:r>
              <a:rPr lang="ja-JP" altLang="en-US" sz="14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が必要な家族を抱える労働者が介護サービス等を十分に活用できるようにするため、介護休業や柔軟な働き方の制度を様々に組み合わせて対応できるような制度の構築が必要</a:t>
            </a:r>
            <a:r>
              <a:rPr lang="ja-JP" altLang="en-US" sz="16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09026" y="6096000"/>
            <a:ext cx="9325965" cy="58915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介護休業</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等の対象家族の範囲の</a:t>
            </a: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拡大</a:t>
            </a:r>
            <a:r>
              <a:rPr lang="en-US" altLang="ja-JP"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省令事項</a:t>
            </a:r>
            <a:r>
              <a:rPr lang="en-US" altLang="ja-JP"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l" fontAlgn="auto">
              <a:spcBef>
                <a:spcPts val="0"/>
              </a:spcBef>
              <a:spcAft>
                <a:spcPts val="0"/>
              </a:spcAft>
            </a:pP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同居</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・扶養していない祖父母、兄弟姉妹及び孫も追加</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（現行：配偶者、父母、子、配偶者の父母、同居かつ扶養している祖父母、兄弟姉妹及び孫）</a:t>
            </a:r>
            <a:r>
              <a:rPr lang="en-US" altLang="ja-JP" sz="1200" b="0" dirty="0" smtClean="0">
                <a:solidFill>
                  <a:prstClr val="white"/>
                </a:solidFill>
              </a:rPr>
              <a:t> </a:t>
            </a:r>
          </a:p>
        </p:txBody>
      </p:sp>
      <p:graphicFrame>
        <p:nvGraphicFramePr>
          <p:cNvPr id="9" name="表 8"/>
          <p:cNvGraphicFramePr>
            <a:graphicFrameLocks noGrp="1"/>
          </p:cNvGraphicFramePr>
          <p:nvPr>
            <p:extLst>
              <p:ext uri="{D42A27DB-BD31-4B8C-83A1-F6EECF244321}">
                <p14:modId xmlns:p14="http://schemas.microsoft.com/office/powerpoint/2010/main" val="339402768"/>
              </p:ext>
            </p:extLst>
          </p:nvPr>
        </p:nvGraphicFramePr>
        <p:xfrm>
          <a:off x="54188" y="1840762"/>
          <a:ext cx="9835642" cy="4230752"/>
        </p:xfrm>
        <a:graphic>
          <a:graphicData uri="http://schemas.openxmlformats.org/drawingml/2006/table">
            <a:tbl>
              <a:tblPr firstRow="1" bandRow="1">
                <a:tableStyleId>{5C22544A-7EE6-4342-B048-85BDC9FD1C3A}</a:tableStyleId>
              </a:tblPr>
              <a:tblGrid>
                <a:gridCol w="338792"/>
                <a:gridCol w="1889921"/>
                <a:gridCol w="1439510"/>
                <a:gridCol w="6167419"/>
              </a:tblGrid>
              <a:tr h="290883">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t>改正内容</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t>現行</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t>改正案</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992">
                <a:tc>
                  <a:txBody>
                    <a:bodyPr/>
                    <a:lstStyle/>
                    <a:p>
                      <a:r>
                        <a:rPr kumimoji="1" lang="ja-JP" altLang="en-US" sz="1400" dirty="0" smtClean="0"/>
                        <a:t>１</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介護休業</a:t>
                      </a:r>
                      <a:r>
                        <a:rPr lang="ja-JP" altLang="en-US" sz="13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（９３日：介護の体制構築のための休業）</a:t>
                      </a: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の分割取得</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原則１回に限り、９３日まで取得可能</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取得回数の実績を踏まえ、介護の始期、終期、その間の期間にそれぞれ対応するという観点から、対象家族１人につき通算９３日まで、</a:t>
                      </a:r>
                      <a:r>
                        <a:rPr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３回を上限として、介護休業の分割取得を可能とする。</a:t>
                      </a:r>
                      <a:endParaRPr lang="en-US" altLang="ja-JP"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4204">
                <a:tc>
                  <a:txBody>
                    <a:bodyPr/>
                    <a:lstStyle/>
                    <a:p>
                      <a:r>
                        <a:rPr kumimoji="1" lang="ja-JP" altLang="en-US" sz="1400" dirty="0" smtClean="0"/>
                        <a:t>２</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介護休業給付の給付率の引上げ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賃金の</a:t>
                      </a:r>
                      <a:r>
                        <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67</a:t>
                      </a:r>
                      <a:r>
                        <a:rPr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に引上げを行う。</a:t>
                      </a:r>
                      <a:endParaRPr lang="en-US" altLang="ja-JP"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pP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5217">
                <a:tc>
                  <a:txBody>
                    <a:bodyPr/>
                    <a:lstStyle/>
                    <a:p>
                      <a:r>
                        <a:rPr kumimoji="1" lang="ja-JP" altLang="en-US" sz="1400" dirty="0" smtClean="0"/>
                        <a:t>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介護休暇</a:t>
                      </a:r>
                      <a:r>
                        <a:rPr lang="ja-JP" altLang="en-US" sz="13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（年５日）</a:t>
                      </a: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の取得単位の柔軟化</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１日単位での取得</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半日（所定労働時間の二分の一）単位の取得を可能とする。</a:t>
                      </a:r>
                      <a:endParaRPr lang="en-US" altLang="ja-JP"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＜日常的な介護ニーズに対応＞</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90000"/>
                        </a:lnSpc>
                        <a:spcBef>
                          <a:spcPts val="0"/>
                        </a:spcBef>
                        <a:spcAft>
                          <a:spcPts val="0"/>
                        </a:spcAft>
                        <a:buClrTx/>
                        <a:buSzTx/>
                        <a:buFontTx/>
                        <a:buNone/>
                        <a:tabLst/>
                        <a:defRPr/>
                      </a:pPr>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子の看護休暇と同様の制度</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0268">
                <a:tc>
                  <a:txBody>
                    <a:bodyPr/>
                    <a:lstStyle/>
                    <a:p>
                      <a:r>
                        <a:rPr kumimoji="1" lang="ja-JP" altLang="en-US" sz="1400" dirty="0" smtClean="0"/>
                        <a:t>４</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介護のための所定労働時間の短縮措置等（選択的措置義務）</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介護休業と通算して９３日の範囲内で取得可能</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介護休業とは別に、利用開始から３年の間で２回以上の利用を可能とする。</a:t>
                      </a:r>
                      <a:endParaRPr lang="en-US" altLang="ja-JP"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＜日常的な介護ニーズに対応＞</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事業主は以下のうちいずれかの措置を選択して講じなければならない。（措置内容は現行と同じ）①所定労働時間の短縮措置（短時間勤務）</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②フレックスタイム制度　③始業・終業時刻の繰上げ・繰下げ</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④労働者が利用する介護サービス費用の助成その他これに準じる制度</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3559">
                <a:tc>
                  <a:txBody>
                    <a:bodyPr/>
                    <a:lstStyle/>
                    <a:p>
                      <a:r>
                        <a:rPr kumimoji="1" lang="ja-JP" altLang="en-US" sz="1400" dirty="0" smtClean="0"/>
                        <a:t>５</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介護のための所定外労働の免除（新設）</a:t>
                      </a:r>
                      <a:endParaRPr lang="en-US" altLang="ja-JP" sz="1300" b="1"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介護終了までの期間について請求することのできる権利として新設する。</a:t>
                      </a:r>
                      <a:endParaRPr lang="en-US" altLang="ja-JP"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＜日常的な介護ニーズに対応＞</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9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・当該事業主に引き続き雇用された期間が１年未満の労働者等は、労使協定により除外できる。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9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・１回の請求につき１月以上１年以内の期間で請求でき、事業の正常な運営を妨げる場合には事業主は請求を拒否できる。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3" name="角丸四角形 62"/>
          <p:cNvSpPr/>
          <p:nvPr/>
        </p:nvSpPr>
        <p:spPr>
          <a:xfrm>
            <a:off x="84940" y="1510464"/>
            <a:ext cx="7818639" cy="26910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1F497D"/>
                </a:solidFill>
                <a:latin typeface="メイリオ" pitchFamily="50" charset="-128"/>
                <a:ea typeface="メイリオ" pitchFamily="50" charset="-128"/>
              </a:rPr>
              <a:t>改正</a:t>
            </a:r>
            <a:r>
              <a:rPr lang="ja-JP" altLang="en-US" sz="1600" dirty="0" smtClean="0">
                <a:solidFill>
                  <a:srgbClr val="1F497D"/>
                </a:solidFill>
                <a:latin typeface="メイリオ" pitchFamily="50" charset="-128"/>
                <a:ea typeface="メイリオ" pitchFamily="50" charset="-128"/>
              </a:rPr>
              <a:t>内容</a:t>
            </a:r>
            <a:r>
              <a:rPr lang="en-US" altLang="ja-JP" sz="1600" dirty="0">
                <a:solidFill>
                  <a:srgbClr val="1F497D"/>
                </a:solidFill>
                <a:latin typeface="メイリオ" pitchFamily="50" charset="-128"/>
                <a:ea typeface="メイリオ" pitchFamily="50" charset="-128"/>
              </a:rPr>
              <a:t>【</a:t>
            </a:r>
            <a:r>
              <a:rPr lang="ja-JP" altLang="en-US" sz="1600" dirty="0" smtClean="0">
                <a:solidFill>
                  <a:srgbClr val="1F497D"/>
                </a:solidFill>
                <a:latin typeface="メイリオ" pitchFamily="50" charset="-128"/>
                <a:ea typeface="メイリオ" pitchFamily="50" charset="-128"/>
              </a:rPr>
              <a:t>介護</a:t>
            </a:r>
            <a:r>
              <a:rPr lang="ja-JP" altLang="en-US" sz="1600" dirty="0">
                <a:solidFill>
                  <a:srgbClr val="1F497D"/>
                </a:solidFill>
                <a:latin typeface="メイリオ" pitchFamily="50" charset="-128"/>
                <a:ea typeface="メイリオ" pitchFamily="50" charset="-128"/>
              </a:rPr>
              <a:t>離職を防止し、仕事と介護の両立を可能とするための制度の</a:t>
            </a:r>
            <a:r>
              <a:rPr lang="ja-JP" altLang="en-US" sz="1600" dirty="0" smtClean="0">
                <a:solidFill>
                  <a:srgbClr val="1F497D"/>
                </a:solidFill>
                <a:latin typeface="メイリオ" pitchFamily="50" charset="-128"/>
                <a:ea typeface="メイリオ" pitchFamily="50" charset="-128"/>
              </a:rPr>
              <a:t>整備</a:t>
            </a:r>
            <a:r>
              <a:rPr lang="en-US" altLang="ja-JP" sz="1600" dirty="0">
                <a:solidFill>
                  <a:srgbClr val="1F497D"/>
                </a:solidFill>
                <a:latin typeface="メイリオ" pitchFamily="50" charset="-128"/>
                <a:ea typeface="メイリオ" pitchFamily="50" charset="-128"/>
              </a:rPr>
              <a:t>】</a:t>
            </a:r>
            <a:endParaRPr lang="ja-JP" altLang="en-US" sz="1600" dirty="0">
              <a:solidFill>
                <a:srgbClr val="1F497D"/>
              </a:solidFill>
              <a:latin typeface="メイリオ" pitchFamily="50" charset="-128"/>
              <a:ea typeface="メイリオ" pitchFamily="50" charset="-128"/>
            </a:endParaRPr>
          </a:p>
        </p:txBody>
      </p:sp>
      <p:sp>
        <p:nvSpPr>
          <p:cNvPr id="11" name="テキスト ボックス 10"/>
          <p:cNvSpPr txBox="1"/>
          <p:nvPr/>
        </p:nvSpPr>
        <p:spPr>
          <a:xfrm>
            <a:off x="6781800" y="590274"/>
            <a:ext cx="3124200" cy="307777"/>
          </a:xfrm>
          <a:prstGeom prst="rect">
            <a:avLst/>
          </a:prstGeom>
          <a:solidFill>
            <a:schemeClr val="bg1"/>
          </a:solidFill>
          <a:ln>
            <a:solidFill>
              <a:schemeClr val="tx1"/>
            </a:solidFill>
          </a:ln>
        </p:spPr>
        <p:txBody>
          <a:bodyPr wrap="square" rtlCol="0">
            <a:spAutoFit/>
          </a:bodyPr>
          <a:lstStyle/>
          <a:p>
            <a:pPr algn="l" fontAlgn="auto">
              <a:spcBef>
                <a:spcPts val="0"/>
              </a:spcBef>
              <a:spcAft>
                <a:spcPts val="0"/>
              </a:spcAft>
            </a:pPr>
            <a:r>
              <a:rPr lang="ja-JP" altLang="en-US" sz="1400" b="0" dirty="0">
                <a:solidFill>
                  <a:prstClr val="black"/>
                </a:solidFill>
                <a:latin typeface="HGP創英角ｺﾞｼｯｸUB" pitchFamily="50" charset="-128"/>
                <a:ea typeface="HGP創英角ｺﾞｼｯｸUB" pitchFamily="50" charset="-128"/>
              </a:rPr>
              <a:t>（育児・介護</a:t>
            </a:r>
            <a:r>
              <a:rPr lang="ja-JP" altLang="en-US" sz="1400" b="0" dirty="0" smtClean="0">
                <a:solidFill>
                  <a:prstClr val="black"/>
                </a:solidFill>
                <a:latin typeface="HGP創英角ｺﾞｼｯｸUB" pitchFamily="50" charset="-128"/>
                <a:ea typeface="HGP創英角ｺﾞｼｯｸUB" pitchFamily="50" charset="-128"/>
              </a:rPr>
              <a:t>休業法、雇用保険法関係）</a:t>
            </a:r>
            <a:endParaRPr lang="ja-JP" altLang="en-US" sz="1400" b="0" dirty="0">
              <a:solidFill>
                <a:prstClr val="black"/>
              </a:solidFill>
              <a:latin typeface="Calibri"/>
              <a:ea typeface="ＭＳ Ｐゴシック"/>
            </a:endParaRPr>
          </a:p>
        </p:txBody>
      </p:sp>
      <p:sp>
        <p:nvSpPr>
          <p:cNvPr id="12" name="Line 138"/>
          <p:cNvSpPr>
            <a:spLocks noChangeShapeType="1"/>
          </p:cNvSpPr>
          <p:nvPr/>
        </p:nvSpPr>
        <p:spPr bwMode="auto">
          <a:xfrm>
            <a:off x="0" y="6349"/>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13" name="Line 139"/>
          <p:cNvSpPr>
            <a:spLocks noChangeShapeType="1"/>
          </p:cNvSpPr>
          <p:nvPr/>
        </p:nvSpPr>
        <p:spPr bwMode="auto">
          <a:xfrm>
            <a:off x="0" y="73024"/>
            <a:ext cx="751718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nchor="ctr"/>
          <a:lstStyle/>
          <a:p>
            <a:pPr algn="l">
              <a:spcBef>
                <a:spcPct val="0"/>
              </a:spcBef>
            </a:pPr>
            <a:endParaRPr lang="ja-JP" altLang="en-US" sz="1800" b="0">
              <a:solidFill>
                <a:prstClr val="black"/>
              </a:solidFill>
              <a:latin typeface="Arial" pitchFamily="34" charset="0"/>
              <a:ea typeface="ＭＳ Ｐゴシック" pitchFamily="50" charset="-128"/>
            </a:endParaRPr>
          </a:p>
        </p:txBody>
      </p:sp>
      <p:sp>
        <p:nvSpPr>
          <p:cNvPr id="14" name="Text Box 137"/>
          <p:cNvSpPr txBox="1">
            <a:spLocks noChangeArrowheads="1"/>
          </p:cNvSpPr>
          <p:nvPr/>
        </p:nvSpPr>
        <p:spPr bwMode="auto">
          <a:xfrm>
            <a:off x="7435582" y="-1"/>
            <a:ext cx="2255834" cy="284163"/>
          </a:xfrm>
          <a:prstGeom prst="rect">
            <a:avLst/>
          </a:prstGeom>
          <a:solidFill>
            <a:srgbClr val="FF00FF"/>
          </a:solidFill>
          <a:ln w="9525" algn="ctr">
            <a:solidFill>
              <a:srgbClr val="FF00FF"/>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雇用均等の分野</a:t>
            </a:r>
          </a:p>
        </p:txBody>
      </p:sp>
      <p:sp>
        <p:nvSpPr>
          <p:cNvPr id="15"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35</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06664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6683514" y="5095304"/>
            <a:ext cx="342268"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6</a:t>
            </a: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 name="下矢印 4"/>
          <p:cNvSpPr/>
          <p:nvPr/>
        </p:nvSpPr>
        <p:spPr>
          <a:xfrm>
            <a:off x="2581905" y="3715786"/>
            <a:ext cx="603027" cy="378705"/>
          </a:xfrm>
          <a:prstGeom prst="down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3" name="正方形/長方形 2"/>
          <p:cNvSpPr/>
          <p:nvPr/>
        </p:nvSpPr>
        <p:spPr>
          <a:xfrm>
            <a:off x="116464" y="3851173"/>
            <a:ext cx="1560172" cy="252027"/>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継続的な</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16463" y="4103199"/>
            <a:ext cx="5616624" cy="265752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保険料等の収納率の維持・</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年度目標収納率　平成</a:t>
            </a:r>
            <a:r>
              <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98.98</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9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滞納</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事業主に対する納付督励を実施し、納付督励後なお納付がなされない</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場合は、</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速やかに財産</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調査等を行い、差押え等の強制措置を</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算定基礎</a:t>
            </a:r>
            <a:r>
              <a:rPr lang="zh-TW"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において、雇用</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保険の加入漏れが多いと見込まれる業種に</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重点を置</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いた調査</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等、実効性の</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ある調査</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a:t>
            </a:r>
          </a:p>
          <a:p>
            <a:pPr algn="just"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保険の未手続事業一掃対策の推進</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年度成立</a:t>
            </a:r>
            <a:r>
              <a:rPr lang="ja-JP" altLang="en-US" sz="11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目標件数　</a:t>
            </a:r>
            <a:r>
              <a:rPr lang="en-US" altLang="ja-JP" sz="11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8,800</a:t>
            </a:r>
            <a:r>
              <a:rPr lang="ja-JP" altLang="en-US" sz="11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ja-JP" altLang="en-US"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厚生労働省から提供された「労働保険未手続の可能性がある事業場一覧</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」や、局</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内関係</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部署から提供される情報及び関係行政機関との通報制度</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等を活用した、未手</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続事業</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の的確な</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把握</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度重なる指導</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にもかかわらず成立手続を取らない事業主に対する職権</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成立の措置</a:t>
            </a:r>
            <a:endParaRPr lang="en-US" altLang="ja-JP"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労働保険事務組合の適正な運営のための指導・支援の実施</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監査（年間計画</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315</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件）と個別指導を実施し的確な事務組合運営について指導</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月末現在　</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325</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103.2</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適正な事務処理のため事務組合担当者を対象に研修会・説明会を実施（計</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研修会及び関係団体の実施する説明会において、特別加入制度の周知を実施</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algn="l" fontAlgn="auto">
              <a:spcBef>
                <a:spcPts val="0"/>
              </a:spcBef>
              <a:spcAft>
                <a:spcPts val="0"/>
              </a:spcAft>
            </a:pPr>
            <a:r>
              <a:rPr lang="ja-JP" altLang="en-US" sz="9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16464" y="387246"/>
            <a:ext cx="2476266" cy="252028"/>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重点対策事項及びその取組状況</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グラフ 6"/>
          <p:cNvGraphicFramePr/>
          <p:nvPr>
            <p:extLst>
              <p:ext uri="{D42A27DB-BD31-4B8C-83A1-F6EECF244321}">
                <p14:modId xmlns:p14="http://schemas.microsoft.com/office/powerpoint/2010/main" val="2627232162"/>
              </p:ext>
            </p:extLst>
          </p:nvPr>
        </p:nvGraphicFramePr>
        <p:xfrm>
          <a:off x="5795319" y="3212976"/>
          <a:ext cx="4056456" cy="2375524"/>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p:cNvSpPr/>
          <p:nvPr/>
        </p:nvSpPr>
        <p:spPr>
          <a:xfrm>
            <a:off x="9338853" y="3789092"/>
            <a:ext cx="325575" cy="11932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rPr>
              <a:t>27</a:t>
            </a:r>
            <a:r>
              <a:rPr lang="ja-JP" altLang="en-US" sz="800" b="0" dirty="0" smtClean="0">
                <a:solidFill>
                  <a:prstClr val="black"/>
                </a:solidFill>
                <a:latin typeface="HGPｺﾞｼｯｸM" panose="020B0600000000000000" pitchFamily="50" charset="-128"/>
                <a:ea typeface="HGPｺﾞｼｯｸM" panose="020B0600000000000000" pitchFamily="50" charset="-128"/>
              </a:rPr>
              <a:t>年度成立目標件数</a:t>
            </a:r>
            <a:endParaRPr lang="ja-JP" altLang="en-US" sz="1000" b="0" u="sng" dirty="0">
              <a:solidFill>
                <a:prstClr val="black"/>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6060792" y="3319560"/>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7520340" y="3705495"/>
            <a:ext cx="205294" cy="135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800" b="0" dirty="0" smtClean="0">
                <a:solidFill>
                  <a:prstClr val="black"/>
                </a:solidFill>
                <a:latin typeface="HGPｺﾞｼｯｸM" panose="020B0600000000000000" pitchFamily="50" charset="-128"/>
                <a:ea typeface="HGPｺﾞｼｯｸM" panose="020B0600000000000000" pitchFamily="50" charset="-128"/>
              </a:rPr>
              <a:t>（目標件数に対する達成率）</a:t>
            </a:r>
            <a:endParaRPr lang="ja-JP" altLang="en-US" sz="800" b="0" dirty="0">
              <a:solidFill>
                <a:prstClr val="black"/>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116463" y="618520"/>
            <a:ext cx="5616624" cy="309726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労働局管内における労働保険料等の徴収決定額は全国の約３割に及んでおり、労働保険財政等における役割は極めて大きいことから、</a:t>
            </a: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収納率の維持・向上を最重点課題と位置付け</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、次の事項を重点的に実施</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保険料</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等の適正</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徴収</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１）年度更新の円滑</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な運営（</a:t>
            </a:r>
            <a:r>
              <a:rPr lang="zh-TW"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年度対象</a:t>
            </a:r>
            <a:r>
              <a:rPr lang="zh-TW"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事業場数　　約</a:t>
            </a:r>
            <a:r>
              <a:rPr lang="en-US" altLang="zh-TW"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zh-TW"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zh-TW"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zh-TW"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千事業場）</a:t>
            </a: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）実効</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滞納整理</a:t>
            </a:r>
            <a:endPar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算定基礎調査</a:t>
            </a:r>
            <a:endPar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）口座振替制度・電子</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申請の利用</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労働保険の未手続事業一掃対策の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（１）第４次</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労働保険未手続事業一掃対策２か年計画（平成</a:t>
            </a:r>
            <a:r>
              <a:rPr lang="en-US" altLang="ja-JP"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）に基づき、</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局内関係部署との連携を強化した加入勧奨、労働保険加入促進委託業務に係る受託</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団体への的確な情報提供及び連絡調整</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月を「労働保険適用促進強化期間」と位置付け、東京労働局ホームページ</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地方公共団体・事業主団体等の広報誌等への記事掲載等、広報活動の集中展開</a:t>
            </a:r>
          </a:p>
          <a:p>
            <a:pPr algn="l"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労働保険事務組合の指導</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9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１）事務</a:t>
            </a:r>
            <a:r>
              <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組合制度の健全な運営を図るため、事務組合指導計画に基づき、</a:t>
            </a: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重点指導事</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務組合等に対する個別指導と研修会等の集団指導</a:t>
            </a:r>
            <a:endParaRPr lang="en-US" altLang="ja-JP"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Bef>
                <a:spcPts val="0"/>
              </a:spcBef>
              <a:spcAft>
                <a:spcPts val="0"/>
              </a:spcAft>
            </a:pPr>
            <a:r>
              <a:rPr lang="ja-JP" altLang="en-US" sz="10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（２）労災保険特別加入制度の周知・広報及び事務組合等に対する適正な運営の指導</a:t>
            </a:r>
            <a:endParaRPr lang="ja-JP" altLang="en-US" sz="10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6432634" y="3368050"/>
            <a:ext cx="1238882" cy="1329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000" dirty="0" smtClean="0">
                <a:solidFill>
                  <a:prstClr val="black"/>
                </a:solidFill>
                <a:latin typeface="HGPｺﾞｼｯｸM" panose="020B0600000000000000" pitchFamily="50" charset="-128"/>
                <a:ea typeface="HGPｺﾞｼｯｸM" panose="020B0600000000000000" pitchFamily="50" charset="-128"/>
              </a:rPr>
              <a:t>26</a:t>
            </a:r>
            <a:r>
              <a:rPr lang="ja-JP" altLang="en-US" sz="900" dirty="0" smtClean="0">
                <a:solidFill>
                  <a:prstClr val="black"/>
                </a:solidFill>
                <a:latin typeface="HGPｺﾞｼｯｸM" panose="020B0600000000000000" pitchFamily="50" charset="-128"/>
                <a:ea typeface="HGPｺﾞｼｯｸM" panose="020B0600000000000000" pitchFamily="50" charset="-128"/>
              </a:rPr>
              <a:t>年度</a:t>
            </a: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000" dirty="0">
              <a:solidFill>
                <a:prstClr val="black"/>
              </a:solidFill>
              <a:latin typeface="HGPｺﾞｼｯｸM" panose="020B0600000000000000" pitchFamily="50" charset="-128"/>
              <a:ea typeface="HGPｺﾞｼｯｸM" panose="020B0600000000000000" pitchFamily="50" charset="-128"/>
            </a:endParaRPr>
          </a:p>
        </p:txBody>
      </p:sp>
      <p:sp>
        <p:nvSpPr>
          <p:cNvPr id="24" name="正方形/長方形 23"/>
          <p:cNvSpPr/>
          <p:nvPr/>
        </p:nvSpPr>
        <p:spPr>
          <a:xfrm>
            <a:off x="8284861" y="3382276"/>
            <a:ext cx="1247480" cy="12232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000" dirty="0" smtClean="0">
                <a:solidFill>
                  <a:prstClr val="black"/>
                </a:solidFill>
                <a:latin typeface="HGPｺﾞｼｯｸM" panose="020B0600000000000000" pitchFamily="50" charset="-128"/>
                <a:ea typeface="HGPｺﾞｼｯｸM" panose="020B0600000000000000" pitchFamily="50" charset="-128"/>
              </a:rPr>
              <a:t>27</a:t>
            </a:r>
            <a:r>
              <a:rPr lang="ja-JP" altLang="en-US" sz="1000" dirty="0" smtClean="0">
                <a:solidFill>
                  <a:prstClr val="black"/>
                </a:solidFill>
                <a:latin typeface="HGPｺﾞｼｯｸM" panose="020B0600000000000000" pitchFamily="50" charset="-128"/>
                <a:ea typeface="HGPｺﾞｼｯｸM" panose="020B0600000000000000" pitchFamily="50" charset="-128"/>
              </a:rPr>
              <a:t>年度</a:t>
            </a: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000"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4" name="グラフ 3"/>
          <p:cNvGraphicFramePr/>
          <p:nvPr>
            <p:extLst>
              <p:ext uri="{D42A27DB-BD31-4B8C-83A1-F6EECF244321}">
                <p14:modId xmlns:p14="http://schemas.microsoft.com/office/powerpoint/2010/main" val="2124280742"/>
              </p:ext>
            </p:extLst>
          </p:nvPr>
        </p:nvGraphicFramePr>
        <p:xfrm>
          <a:off x="5790675" y="602686"/>
          <a:ext cx="4061100" cy="2394266"/>
        </p:xfrm>
        <a:graphic>
          <a:graphicData uri="http://schemas.openxmlformats.org/drawingml/2006/chart">
            <c:chart xmlns:c="http://schemas.openxmlformats.org/drawingml/2006/chart" xmlns:r="http://schemas.openxmlformats.org/officeDocument/2006/relationships" r:id="rId4"/>
          </a:graphicData>
        </a:graphic>
      </p:graphicFrame>
      <p:sp>
        <p:nvSpPr>
          <p:cNvPr id="17" name="正方形/長方形 16"/>
          <p:cNvSpPr/>
          <p:nvPr/>
        </p:nvSpPr>
        <p:spPr>
          <a:xfrm>
            <a:off x="8931443" y="620688"/>
            <a:ext cx="1014112" cy="2252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徴収決定額（億円）</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27" name="正方形/長方形 26"/>
          <p:cNvSpPr/>
          <p:nvPr/>
        </p:nvSpPr>
        <p:spPr>
          <a:xfrm>
            <a:off x="5774622" y="618555"/>
            <a:ext cx="681943" cy="2068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収納率（％）</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6397785" y="3103308"/>
            <a:ext cx="2808312" cy="196319"/>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ja-JP" altLang="en-US" sz="1000" b="0" dirty="0" smtClean="0">
                <a:solidFill>
                  <a:prstClr val="black"/>
                </a:solidFill>
                <a:latin typeface="HGPｺﾞｼｯｸM" panose="020B0600000000000000" pitchFamily="50" charset="-128"/>
                <a:ea typeface="HGPｺﾞｼｯｸM" panose="020B0600000000000000" pitchFamily="50" charset="-128"/>
              </a:rPr>
              <a:t>未手続</a:t>
            </a:r>
            <a:r>
              <a:rPr lang="ja-JP" altLang="en-US" sz="1000" b="0" dirty="0">
                <a:solidFill>
                  <a:prstClr val="black"/>
                </a:solidFill>
                <a:latin typeface="HGPｺﾞｼｯｸM" panose="020B0600000000000000" pitchFamily="50" charset="-128"/>
                <a:ea typeface="HGPｺﾞｼｯｸM" panose="020B0600000000000000" pitchFamily="50" charset="-128"/>
              </a:rPr>
              <a:t>事業一掃対策の推進状況</a:t>
            </a:r>
          </a:p>
        </p:txBody>
      </p:sp>
      <p:sp>
        <p:nvSpPr>
          <p:cNvPr id="28" name="角丸四角形 27"/>
          <p:cNvSpPr/>
          <p:nvPr/>
        </p:nvSpPr>
        <p:spPr>
          <a:xfrm>
            <a:off x="6422508" y="461007"/>
            <a:ext cx="2808312" cy="208483"/>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1000" b="0" dirty="0" smtClean="0">
                <a:solidFill>
                  <a:prstClr val="black"/>
                </a:solidFill>
                <a:latin typeface="HGPｺﾞｼｯｸM" panose="020B0600000000000000" pitchFamily="50" charset="-128"/>
                <a:ea typeface="HGPｺﾞｼｯｸM" panose="020B0600000000000000" pitchFamily="50" charset="-128"/>
              </a:rPr>
              <a:t>労働保険料　徴収決定及び収納状況</a:t>
            </a:r>
            <a:endParaRPr lang="ja-JP" altLang="en-US" sz="1000" b="0" dirty="0">
              <a:solidFill>
                <a:prstClr val="black"/>
              </a:solidFill>
              <a:latin typeface="HGPｺﾞｼｯｸM" panose="020B0600000000000000" pitchFamily="50" charset="-128"/>
              <a:ea typeface="HGPｺﾞｼｯｸM" panose="020B0600000000000000" pitchFamily="50" charset="-128"/>
            </a:endParaRPr>
          </a:p>
        </p:txBody>
      </p:sp>
      <p:sp>
        <p:nvSpPr>
          <p:cNvPr id="29" name="角丸四角形 28"/>
          <p:cNvSpPr/>
          <p:nvPr/>
        </p:nvSpPr>
        <p:spPr>
          <a:xfrm>
            <a:off x="6394651" y="5698421"/>
            <a:ext cx="2808312" cy="196319"/>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r>
              <a:rPr lang="ja-JP" altLang="en-US" sz="1000" b="0" dirty="0" smtClean="0">
                <a:solidFill>
                  <a:prstClr val="black"/>
                </a:solidFill>
                <a:latin typeface="HGPｺﾞｼｯｸM" panose="020B0600000000000000" pitchFamily="50" charset="-128"/>
                <a:ea typeface="HGPｺﾞｼｯｸM" panose="020B0600000000000000" pitchFamily="50" charset="-128"/>
              </a:rPr>
              <a:t>労災</a:t>
            </a:r>
            <a:r>
              <a:rPr lang="ja-JP" altLang="en-US" sz="1000" b="0" dirty="0">
                <a:solidFill>
                  <a:prstClr val="black"/>
                </a:solidFill>
                <a:latin typeface="HGPｺﾞｼｯｸM" panose="020B0600000000000000" pitchFamily="50" charset="-128"/>
                <a:ea typeface="HGPｺﾞｼｯｸM" panose="020B0600000000000000" pitchFamily="50" charset="-128"/>
              </a:rPr>
              <a:t>保険特別加入者の加入状況</a:t>
            </a:r>
          </a:p>
        </p:txBody>
      </p:sp>
      <p:sp>
        <p:nvSpPr>
          <p:cNvPr id="30" name="正方形/長方形 29"/>
          <p:cNvSpPr/>
          <p:nvPr/>
        </p:nvSpPr>
        <p:spPr>
          <a:xfrm>
            <a:off x="7620479" y="3520180"/>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8371250" y="3539770"/>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35" name="正方形/長方形 34"/>
          <p:cNvSpPr/>
          <p:nvPr/>
        </p:nvSpPr>
        <p:spPr>
          <a:xfrm>
            <a:off x="6431926" y="1680853"/>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a:t>
            </a:r>
          </a:p>
        </p:txBody>
      </p:sp>
      <p:sp>
        <p:nvSpPr>
          <p:cNvPr id="37" name="正方形/長方形 36"/>
          <p:cNvSpPr/>
          <p:nvPr/>
        </p:nvSpPr>
        <p:spPr>
          <a:xfrm>
            <a:off x="7490009" y="783758"/>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a:t>
            </a:r>
          </a:p>
        </p:txBody>
      </p:sp>
      <p:sp>
        <p:nvSpPr>
          <p:cNvPr id="38" name="正方形/長方形 37"/>
          <p:cNvSpPr/>
          <p:nvPr/>
        </p:nvSpPr>
        <p:spPr>
          <a:xfrm>
            <a:off x="6987025" y="1202994"/>
            <a:ext cx="35979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a:t>
            </a:r>
          </a:p>
        </p:txBody>
      </p:sp>
      <p:sp>
        <p:nvSpPr>
          <p:cNvPr id="42" name="正方形/長方形 41"/>
          <p:cNvSpPr/>
          <p:nvPr/>
        </p:nvSpPr>
        <p:spPr>
          <a:xfrm>
            <a:off x="8012589" y="999349"/>
            <a:ext cx="499885"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億円</a:t>
            </a:r>
          </a:p>
        </p:txBody>
      </p:sp>
      <p:sp>
        <p:nvSpPr>
          <p:cNvPr id="43" name="正方形/長方形 42"/>
          <p:cNvSpPr/>
          <p:nvPr/>
        </p:nvSpPr>
        <p:spPr>
          <a:xfrm>
            <a:off x="8555045" y="973223"/>
            <a:ext cx="499885"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億円</a:t>
            </a:r>
          </a:p>
        </p:txBody>
      </p:sp>
      <p:sp>
        <p:nvSpPr>
          <p:cNvPr id="44" name="正方形/長方形 43"/>
          <p:cNvSpPr/>
          <p:nvPr/>
        </p:nvSpPr>
        <p:spPr>
          <a:xfrm>
            <a:off x="8914776" y="935735"/>
            <a:ext cx="395773" cy="1473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800" b="0" dirty="0">
                <a:solidFill>
                  <a:prstClr val="black"/>
                </a:solidFill>
                <a:latin typeface="HGPｺﾞｼｯｸM" panose="020B0600000000000000" pitchFamily="50" charset="-128"/>
                <a:ea typeface="HGPｺﾞｼｯｸM" panose="020B0600000000000000" pitchFamily="50" charset="-128"/>
              </a:rPr>
              <a:t>収納率</a:t>
            </a:r>
            <a:r>
              <a:rPr lang="ja-JP" altLang="en-US" sz="800" b="0" dirty="0" smtClean="0">
                <a:solidFill>
                  <a:prstClr val="black"/>
                </a:solidFill>
                <a:latin typeface="HGPｺﾞｼｯｸM" panose="020B0600000000000000" pitchFamily="50" charset="-128"/>
                <a:ea typeface="HGPｺﾞｼｯｸM" panose="020B0600000000000000" pitchFamily="50" charset="-128"/>
              </a:rPr>
              <a:t>目標</a:t>
            </a:r>
            <a:r>
              <a:rPr lang="ja-JP" altLang="en-US" sz="800" b="0" dirty="0" smtClean="0">
                <a:solidFill>
                  <a:srgbClr val="FF0000"/>
                </a:solidFill>
                <a:latin typeface="HGPｺﾞｼｯｸM" panose="020B0600000000000000" pitchFamily="50" charset="-128"/>
                <a:ea typeface="HGPｺﾞｼｯｸM" panose="020B0600000000000000" pitchFamily="50" charset="-128"/>
              </a:rPr>
              <a:t>　　</a:t>
            </a:r>
            <a:r>
              <a:rPr lang="en-US" altLang="ja-JP" sz="800" dirty="0" smtClean="0">
                <a:solidFill>
                  <a:srgbClr val="FF0000"/>
                </a:solidFill>
                <a:latin typeface="HGPｺﾞｼｯｸM" panose="020B0600000000000000" pitchFamily="50" charset="-128"/>
                <a:ea typeface="HGPｺﾞｼｯｸM" panose="020B0600000000000000" pitchFamily="50" charset="-128"/>
              </a:rPr>
              <a:t>26</a:t>
            </a:r>
            <a:r>
              <a:rPr lang="ja-JP" altLang="en-US" sz="800" dirty="0" smtClean="0">
                <a:solidFill>
                  <a:srgbClr val="FF0000"/>
                </a:solidFill>
                <a:latin typeface="HGPｺﾞｼｯｸM" panose="020B0600000000000000" pitchFamily="50" charset="-128"/>
                <a:ea typeface="HGPｺﾞｼｯｸM" panose="020B0600000000000000" pitchFamily="50" charset="-128"/>
              </a:rPr>
              <a:t>年度以上</a:t>
            </a:r>
            <a:endParaRPr lang="ja-JP" altLang="en-US" sz="800" dirty="0">
              <a:solidFill>
                <a:srgbClr val="FF0000"/>
              </a:solidFill>
              <a:latin typeface="HGPｺﾞｼｯｸM" panose="020B0600000000000000" pitchFamily="50" charset="-128"/>
              <a:ea typeface="HGPｺﾞｼｯｸM" panose="020B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56205134"/>
              </p:ext>
            </p:extLst>
          </p:nvPr>
        </p:nvGraphicFramePr>
        <p:xfrm>
          <a:off x="5808696" y="5903399"/>
          <a:ext cx="4049415" cy="833084"/>
        </p:xfrm>
        <a:graphic>
          <a:graphicData uri="http://schemas.openxmlformats.org/drawingml/2006/table">
            <a:tbl>
              <a:tblPr firstRow="1" bandRow="1">
                <a:tableStyleId>{616DA210-FB5B-4158-B5E0-FEB733F419BA}</a:tableStyleId>
              </a:tblPr>
              <a:tblGrid>
                <a:gridCol w="773052"/>
                <a:gridCol w="1092121"/>
                <a:gridCol w="1092121"/>
                <a:gridCol w="1092121"/>
              </a:tblGrid>
              <a:tr h="333913">
                <a:tc>
                  <a:txBody>
                    <a:bodyPr/>
                    <a:lstStyle/>
                    <a:p>
                      <a:endParaRPr kumimoji="1" lang="ja-JP" altLang="en-US" b="0" dirty="0">
                        <a:latin typeface="HGPｺﾞｼｯｸM" panose="020B0600000000000000" pitchFamily="50" charset="-128"/>
                        <a:ea typeface="HGPｺﾞｼｯｸM" panose="020B0600000000000000" pitchFamily="50" charset="-128"/>
                      </a:endParaRPr>
                    </a:p>
                  </a:txBody>
                  <a:tcPr marL="99060" marR="99060"/>
                </a:tc>
                <a:tc>
                  <a:txBody>
                    <a:bodyPr/>
                    <a:lstStyle/>
                    <a:p>
                      <a:r>
                        <a:rPr kumimoji="1" lang="ja-JP" altLang="en-US" sz="800" b="0" dirty="0" smtClean="0">
                          <a:latin typeface="HGPｺﾞｼｯｸM" panose="020B0600000000000000" pitchFamily="50" charset="-128"/>
                          <a:ea typeface="HGPｺﾞｼｯｸM" panose="020B0600000000000000" pitchFamily="50" charset="-128"/>
                        </a:rPr>
                        <a:t>中小事業主等</a:t>
                      </a:r>
                      <a:endParaRPr kumimoji="1" lang="en-US" altLang="ja-JP" sz="800" b="0" dirty="0" smtClean="0">
                        <a:latin typeface="HGPｺﾞｼｯｸM" panose="020B0600000000000000" pitchFamily="50" charset="-128"/>
                        <a:ea typeface="HGPｺﾞｼｯｸM" panose="020B0600000000000000" pitchFamily="50" charset="-128"/>
                      </a:endParaRPr>
                    </a:p>
                    <a:p>
                      <a:r>
                        <a:rPr kumimoji="1" lang="ja-JP" altLang="en-US" sz="700" b="0" dirty="0" smtClean="0">
                          <a:latin typeface="HGPｺﾞｼｯｸM" panose="020B0600000000000000" pitchFamily="50" charset="-128"/>
                          <a:ea typeface="HGPｺﾞｼｯｸM" panose="020B0600000000000000" pitchFamily="50" charset="-128"/>
                        </a:rPr>
                        <a:t>（第１種特別加入者）</a:t>
                      </a:r>
                      <a:endParaRPr kumimoji="1" lang="ja-JP" altLang="en-US" sz="700" b="0" dirty="0">
                        <a:latin typeface="HGPｺﾞｼｯｸM" panose="020B0600000000000000" pitchFamily="50" charset="-128"/>
                        <a:ea typeface="HGPｺﾞｼｯｸM" panose="020B0600000000000000" pitchFamily="50" charset="-128"/>
                      </a:endParaRPr>
                    </a:p>
                  </a:txBody>
                  <a:tcPr marL="99060" marR="99060"/>
                </a:tc>
                <a:tc>
                  <a:txBody>
                    <a:bodyPr/>
                    <a:lstStyle/>
                    <a:p>
                      <a:r>
                        <a:rPr kumimoji="1" lang="ja-JP" altLang="en-US" sz="800" b="0" dirty="0" smtClean="0">
                          <a:latin typeface="HGPｺﾞｼｯｸM" panose="020B0600000000000000" pitchFamily="50" charset="-128"/>
                          <a:ea typeface="HGPｺﾞｼｯｸM" panose="020B0600000000000000" pitchFamily="50" charset="-128"/>
                        </a:rPr>
                        <a:t>一人親方等</a:t>
                      </a:r>
                      <a:endParaRPr kumimoji="1" lang="en-US" altLang="ja-JP" sz="800" b="0" dirty="0" smtClean="0">
                        <a:latin typeface="HGPｺﾞｼｯｸM" panose="020B0600000000000000" pitchFamily="50" charset="-128"/>
                        <a:ea typeface="HGPｺﾞｼｯｸM" panose="020B0600000000000000" pitchFamily="50" charset="-128"/>
                      </a:endParaRPr>
                    </a:p>
                    <a:p>
                      <a:r>
                        <a:rPr kumimoji="1" lang="ja-JP" altLang="en-US" sz="700" b="0" dirty="0" smtClean="0">
                          <a:latin typeface="HGPｺﾞｼｯｸM" panose="020B0600000000000000" pitchFamily="50" charset="-128"/>
                          <a:ea typeface="HGPｺﾞｼｯｸM" panose="020B0600000000000000" pitchFamily="50" charset="-128"/>
                        </a:rPr>
                        <a:t>（第２種特別加入者）</a:t>
                      </a:r>
                      <a:endParaRPr kumimoji="1" lang="ja-JP" altLang="en-US" sz="700" b="0" dirty="0">
                        <a:latin typeface="HGPｺﾞｼｯｸM" panose="020B0600000000000000" pitchFamily="50" charset="-128"/>
                        <a:ea typeface="HGPｺﾞｼｯｸM" panose="020B0600000000000000" pitchFamily="50" charset="-128"/>
                      </a:endParaRPr>
                    </a:p>
                  </a:txBody>
                  <a:tcPr marL="99060" marR="99060"/>
                </a:tc>
                <a:tc>
                  <a:txBody>
                    <a:bodyPr/>
                    <a:lstStyle/>
                    <a:p>
                      <a:r>
                        <a:rPr kumimoji="1" lang="ja-JP" altLang="en-US" sz="800" b="0" dirty="0" smtClean="0">
                          <a:latin typeface="HGPｺﾞｼｯｸM" panose="020B0600000000000000" pitchFamily="50" charset="-128"/>
                          <a:ea typeface="HGPｺﾞｼｯｸM" panose="020B0600000000000000" pitchFamily="50" charset="-128"/>
                        </a:rPr>
                        <a:t>海外派遣</a:t>
                      </a:r>
                      <a:endParaRPr kumimoji="1" lang="en-US" altLang="ja-JP" sz="800" b="0" dirty="0" smtClean="0">
                        <a:latin typeface="HGPｺﾞｼｯｸM" panose="020B0600000000000000" pitchFamily="50" charset="-128"/>
                        <a:ea typeface="HGPｺﾞｼｯｸM" panose="020B0600000000000000" pitchFamily="50" charset="-128"/>
                      </a:endParaRPr>
                    </a:p>
                    <a:p>
                      <a:r>
                        <a:rPr kumimoji="1" lang="ja-JP" altLang="en-US" sz="700" b="0" dirty="0" smtClean="0">
                          <a:latin typeface="HGPｺﾞｼｯｸM" panose="020B0600000000000000" pitchFamily="50" charset="-128"/>
                          <a:ea typeface="HGPｺﾞｼｯｸM" panose="020B0600000000000000" pitchFamily="50" charset="-128"/>
                        </a:rPr>
                        <a:t>（第３種特別加入者</a:t>
                      </a:r>
                      <a:r>
                        <a:rPr kumimoji="1" lang="ja-JP" altLang="en-US" sz="800" b="0" dirty="0" smtClean="0">
                          <a:latin typeface="HGPｺﾞｼｯｸM" panose="020B0600000000000000" pitchFamily="50" charset="-128"/>
                          <a:ea typeface="HGPｺﾞｼｯｸM" panose="020B0600000000000000" pitchFamily="50" charset="-128"/>
                        </a:rPr>
                        <a:t>）</a:t>
                      </a:r>
                      <a:endParaRPr kumimoji="1" lang="ja-JP" altLang="en-US" sz="800" b="0" dirty="0">
                        <a:latin typeface="HGPｺﾞｼｯｸM" panose="020B0600000000000000" pitchFamily="50" charset="-128"/>
                        <a:ea typeface="HGPｺﾞｼｯｸM" panose="020B0600000000000000" pitchFamily="50" charset="-128"/>
                      </a:endParaRPr>
                    </a:p>
                  </a:txBody>
                  <a:tcPr marL="99060" marR="99060"/>
                </a:tc>
              </a:tr>
              <a:tr h="194532">
                <a:tc>
                  <a:txBody>
                    <a:bodyPr/>
                    <a:lstStyle/>
                    <a:p>
                      <a:r>
                        <a:rPr kumimoji="1" lang="ja-JP" altLang="en-US" sz="800" dirty="0" smtClean="0">
                          <a:latin typeface="HGPｺﾞｼｯｸM" panose="020B0600000000000000" pitchFamily="50" charset="-128"/>
                          <a:ea typeface="HGPｺﾞｼｯｸM" panose="020B0600000000000000" pitchFamily="50" charset="-128"/>
                        </a:rPr>
                        <a:t>平成</a:t>
                      </a:r>
                      <a:r>
                        <a:rPr kumimoji="1" lang="en-US" altLang="ja-JP" sz="800" dirty="0" smtClean="0">
                          <a:latin typeface="HGPｺﾞｼｯｸM" panose="020B0600000000000000" pitchFamily="50" charset="-128"/>
                          <a:ea typeface="HGPｺﾞｼｯｸM" panose="020B0600000000000000" pitchFamily="50" charset="-128"/>
                        </a:rPr>
                        <a:t>25</a:t>
                      </a:r>
                      <a:r>
                        <a:rPr kumimoji="1" lang="ja-JP" altLang="en-US" sz="800" dirty="0" smtClean="0">
                          <a:latin typeface="HGPｺﾞｼｯｸM" panose="020B0600000000000000" pitchFamily="50" charset="-128"/>
                          <a:ea typeface="HGPｺﾞｼｯｸM" panose="020B0600000000000000" pitchFamily="50" charset="-128"/>
                        </a:rPr>
                        <a:t>年度</a:t>
                      </a:r>
                      <a:endParaRPr kumimoji="1" lang="ja-JP" altLang="en-US" sz="8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147,413</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65,075</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45,164</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r>
              <a:tr h="238724">
                <a:tc>
                  <a:txBody>
                    <a:bodyPr/>
                    <a:lstStyle/>
                    <a:p>
                      <a:r>
                        <a:rPr kumimoji="1" lang="ja-JP" altLang="en-US" sz="800" dirty="0" smtClean="0">
                          <a:latin typeface="HGPｺﾞｼｯｸM" panose="020B0600000000000000" pitchFamily="50" charset="-128"/>
                          <a:ea typeface="HGPｺﾞｼｯｸM" panose="020B0600000000000000" pitchFamily="50" charset="-128"/>
                        </a:rPr>
                        <a:t>平成</a:t>
                      </a:r>
                      <a:r>
                        <a:rPr kumimoji="1" lang="en-US" altLang="ja-JP" sz="800" dirty="0" smtClean="0">
                          <a:latin typeface="HGPｺﾞｼｯｸM" panose="020B0600000000000000" pitchFamily="50" charset="-128"/>
                          <a:ea typeface="HGPｺﾞｼｯｸM" panose="020B0600000000000000" pitchFamily="50" charset="-128"/>
                        </a:rPr>
                        <a:t>26</a:t>
                      </a:r>
                      <a:r>
                        <a:rPr kumimoji="1" lang="ja-JP" altLang="en-US" sz="800" dirty="0" smtClean="0">
                          <a:latin typeface="HGPｺﾞｼｯｸM" panose="020B0600000000000000" pitchFamily="50" charset="-128"/>
                          <a:ea typeface="HGPｺﾞｼｯｸM" panose="020B0600000000000000" pitchFamily="50" charset="-128"/>
                        </a:rPr>
                        <a:t>年度</a:t>
                      </a:r>
                      <a:endParaRPr kumimoji="1" lang="ja-JP" altLang="en-US" sz="8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148,370</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62,173</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c>
                  <a:txBody>
                    <a:bodyPr/>
                    <a:lstStyle/>
                    <a:p>
                      <a:pPr algn="r"/>
                      <a:r>
                        <a:rPr kumimoji="1" lang="en-US" altLang="ja-JP" sz="900" dirty="0" smtClean="0">
                          <a:latin typeface="HGPｺﾞｼｯｸM" panose="020B0600000000000000" pitchFamily="50" charset="-128"/>
                          <a:ea typeface="HGPｺﾞｼｯｸM" panose="020B0600000000000000" pitchFamily="50" charset="-128"/>
                        </a:rPr>
                        <a:t>43,317</a:t>
                      </a:r>
                      <a:r>
                        <a:rPr kumimoji="1" lang="ja-JP" altLang="en-US" sz="900" dirty="0" smtClean="0">
                          <a:latin typeface="HGPｺﾞｼｯｸM" panose="020B0600000000000000" pitchFamily="50" charset="-128"/>
                          <a:ea typeface="HGPｺﾞｼｯｸM" panose="020B0600000000000000" pitchFamily="50" charset="-128"/>
                        </a:rPr>
                        <a:t>人</a:t>
                      </a:r>
                      <a:endParaRPr kumimoji="1" lang="ja-JP" altLang="en-US" sz="900" dirty="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45" name="正方形/長方形 44"/>
          <p:cNvSpPr/>
          <p:nvPr/>
        </p:nvSpPr>
        <p:spPr>
          <a:xfrm>
            <a:off x="6492462" y="3555599"/>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36" name="正方形/長方形 35"/>
          <p:cNvSpPr/>
          <p:nvPr/>
        </p:nvSpPr>
        <p:spPr>
          <a:xfrm>
            <a:off x="7290334" y="4987996"/>
            <a:ext cx="705120" cy="1308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900" u="sng" dirty="0" smtClean="0">
                <a:solidFill>
                  <a:srgbClr val="FF0000"/>
                </a:solidFill>
                <a:latin typeface="HGPｺﾞｼｯｸM" panose="020B0600000000000000" pitchFamily="50" charset="-128"/>
                <a:ea typeface="HGPｺﾞｼｯｸM" panose="020B0600000000000000" pitchFamily="50" charset="-128"/>
              </a:rPr>
              <a:t>103.1</a:t>
            </a:r>
            <a:r>
              <a:rPr lang="ja-JP" altLang="en-US" sz="900" u="sng" dirty="0" smtClean="0">
                <a:solidFill>
                  <a:srgbClr val="FF0000"/>
                </a:solidFill>
                <a:latin typeface="HGPｺﾞｼｯｸM" panose="020B0600000000000000" pitchFamily="50" charset="-128"/>
                <a:ea typeface="HGPｺﾞｼｯｸM" panose="020B0600000000000000" pitchFamily="50" charset="-128"/>
              </a:rPr>
              <a:t>％</a:t>
            </a:r>
            <a:endParaRPr lang="ja-JP" altLang="en-US" sz="700" u="sng" dirty="0">
              <a:solidFill>
                <a:srgbClr val="FF0000"/>
              </a:solidFill>
              <a:latin typeface="HGPｺﾞｼｯｸM" panose="020B0600000000000000" pitchFamily="50" charset="-128"/>
              <a:ea typeface="HGPｺﾞｼｯｸM" panose="020B0600000000000000" pitchFamily="50" charset="-128"/>
            </a:endParaRPr>
          </a:p>
        </p:txBody>
      </p:sp>
      <p:sp>
        <p:nvSpPr>
          <p:cNvPr id="40" name="正方形/長方形 39"/>
          <p:cNvSpPr/>
          <p:nvPr/>
        </p:nvSpPr>
        <p:spPr>
          <a:xfrm>
            <a:off x="9138794" y="3497397"/>
            <a:ext cx="783041" cy="1819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u="sng" dirty="0" smtClean="0">
                <a:solidFill>
                  <a:srgbClr val="FF0000"/>
                </a:solidFill>
                <a:latin typeface="HGPｺﾞｼｯｸM" panose="020B0600000000000000" pitchFamily="50" charset="-128"/>
                <a:ea typeface="HGPｺﾞｼｯｸM" panose="020B0600000000000000" pitchFamily="50" charset="-128"/>
              </a:rPr>
              <a:t>（</a:t>
            </a:r>
            <a:r>
              <a:rPr lang="en-US" altLang="ja-JP" sz="800" u="sng" dirty="0" smtClean="0">
                <a:solidFill>
                  <a:srgbClr val="FF0000"/>
                </a:solidFill>
                <a:latin typeface="HGPｺﾞｼｯｸM" panose="020B0600000000000000" pitchFamily="50" charset="-128"/>
                <a:ea typeface="HGPｺﾞｼｯｸM" panose="020B0600000000000000" pitchFamily="50" charset="-128"/>
              </a:rPr>
              <a:t>8,800</a:t>
            </a:r>
            <a:r>
              <a:rPr lang="ja-JP" altLang="en-US" sz="800" u="sng" dirty="0" smtClean="0">
                <a:solidFill>
                  <a:srgbClr val="FF0000"/>
                </a:solidFill>
                <a:latin typeface="HGPｺﾞｼｯｸM" panose="020B0600000000000000" pitchFamily="50" charset="-128"/>
                <a:ea typeface="HGPｺﾞｼｯｸM" panose="020B0600000000000000" pitchFamily="50" charset="-128"/>
              </a:rPr>
              <a:t>件</a:t>
            </a:r>
            <a:r>
              <a:rPr lang="ja-JP" altLang="en-US" sz="800" b="0" u="sng" dirty="0" smtClean="0">
                <a:solidFill>
                  <a:srgbClr val="FF0000"/>
                </a:solidFill>
                <a:latin typeface="HGPｺﾞｼｯｸM" panose="020B0600000000000000" pitchFamily="50" charset="-128"/>
                <a:ea typeface="HGPｺﾞｼｯｸM" panose="020B0600000000000000" pitchFamily="50" charset="-128"/>
              </a:rPr>
              <a:t>）</a:t>
            </a:r>
            <a:endParaRPr lang="ja-JP" altLang="en-US" sz="1000" b="0" u="sng" dirty="0">
              <a:solidFill>
                <a:srgbClr val="FF0000"/>
              </a:solidFill>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6956270" y="918318"/>
            <a:ext cx="499885"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億円</a:t>
            </a:r>
          </a:p>
        </p:txBody>
      </p:sp>
      <p:sp>
        <p:nvSpPr>
          <p:cNvPr id="46" name="正方形/長方形 45"/>
          <p:cNvSpPr/>
          <p:nvPr/>
        </p:nvSpPr>
        <p:spPr>
          <a:xfrm>
            <a:off x="6422491" y="1141830"/>
            <a:ext cx="499885"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億円</a:t>
            </a:r>
          </a:p>
        </p:txBody>
      </p:sp>
      <p:sp>
        <p:nvSpPr>
          <p:cNvPr id="47" name="正方形/長方形 46"/>
          <p:cNvSpPr/>
          <p:nvPr/>
        </p:nvSpPr>
        <p:spPr>
          <a:xfrm>
            <a:off x="8042628" y="1685324"/>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a:t>
            </a:r>
          </a:p>
        </p:txBody>
      </p:sp>
      <p:sp>
        <p:nvSpPr>
          <p:cNvPr id="49" name="正方形/長方形 48"/>
          <p:cNvSpPr/>
          <p:nvPr/>
        </p:nvSpPr>
        <p:spPr>
          <a:xfrm>
            <a:off x="8601499" y="1204060"/>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a:t>
            </a:r>
          </a:p>
        </p:txBody>
      </p:sp>
      <p:sp>
        <p:nvSpPr>
          <p:cNvPr id="50" name="正方形/長方形 49"/>
          <p:cNvSpPr/>
          <p:nvPr/>
        </p:nvSpPr>
        <p:spPr>
          <a:xfrm>
            <a:off x="6190737" y="2512740"/>
            <a:ext cx="501282" cy="2520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26</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a:t>
            </a:r>
            <a:endPar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en-US" altLang="ja-JP"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9</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a:t>
            </a:r>
            <a:r>
              <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末</a:t>
            </a:r>
          </a:p>
        </p:txBody>
      </p:sp>
      <p:sp>
        <p:nvSpPr>
          <p:cNvPr id="51" name="正方形/長方形 50"/>
          <p:cNvSpPr/>
          <p:nvPr/>
        </p:nvSpPr>
        <p:spPr>
          <a:xfrm>
            <a:off x="6709544" y="2515159"/>
            <a:ext cx="501282" cy="2520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27</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a:t>
            </a:r>
            <a:endPar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1</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a:t>
            </a:r>
            <a:r>
              <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末</a:t>
            </a:r>
          </a:p>
        </p:txBody>
      </p:sp>
      <p:sp>
        <p:nvSpPr>
          <p:cNvPr id="52" name="正方形/長方形 51"/>
          <p:cNvSpPr/>
          <p:nvPr/>
        </p:nvSpPr>
        <p:spPr>
          <a:xfrm>
            <a:off x="7146677" y="2515159"/>
            <a:ext cx="682045" cy="2520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26</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年度末</a:t>
            </a:r>
            <a:endPar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正方形/長方形 52"/>
          <p:cNvSpPr/>
          <p:nvPr/>
        </p:nvSpPr>
        <p:spPr>
          <a:xfrm>
            <a:off x="7790060" y="2512740"/>
            <a:ext cx="501282" cy="2520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27</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a:t>
            </a:r>
            <a:endPar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en-US" altLang="ja-JP"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9</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a:t>
            </a:r>
            <a:r>
              <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末</a:t>
            </a:r>
          </a:p>
        </p:txBody>
      </p:sp>
      <p:sp>
        <p:nvSpPr>
          <p:cNvPr id="54" name="正方形/長方形 53"/>
          <p:cNvSpPr/>
          <p:nvPr/>
        </p:nvSpPr>
        <p:spPr>
          <a:xfrm>
            <a:off x="8330783" y="2515159"/>
            <a:ext cx="501282" cy="2520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28</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a:t>
            </a:r>
            <a:endPar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1</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a:t>
            </a:r>
            <a:r>
              <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末</a:t>
            </a:r>
          </a:p>
        </p:txBody>
      </p:sp>
      <p:sp>
        <p:nvSpPr>
          <p:cNvPr id="55" name="正方形/長方形 54"/>
          <p:cNvSpPr/>
          <p:nvPr/>
        </p:nvSpPr>
        <p:spPr>
          <a:xfrm>
            <a:off x="8778093" y="2484188"/>
            <a:ext cx="682045" cy="3151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27</a:t>
            </a:r>
            <a:r>
              <a:rPr lang="ja-JP" altLang="en-US"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年度末</a:t>
            </a:r>
            <a:endParaRPr lang="en-US" altLang="ja-JP" sz="8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8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目標</a:t>
            </a:r>
          </a:p>
        </p:txBody>
      </p:sp>
      <p:sp>
        <p:nvSpPr>
          <p:cNvPr id="56" name="正方形/長方形 55"/>
          <p:cNvSpPr/>
          <p:nvPr/>
        </p:nvSpPr>
        <p:spPr>
          <a:xfrm>
            <a:off x="6317624" y="5118313"/>
            <a:ext cx="346301" cy="5104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目標件数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8" name="正方形/長方形 57"/>
          <p:cNvSpPr/>
          <p:nvPr/>
        </p:nvSpPr>
        <p:spPr>
          <a:xfrm>
            <a:off x="7061831" y="5095303"/>
            <a:ext cx="342268"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12</a:t>
            </a: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9" name="正方形/長方形 58"/>
          <p:cNvSpPr/>
          <p:nvPr/>
        </p:nvSpPr>
        <p:spPr>
          <a:xfrm>
            <a:off x="7438991" y="5091914"/>
            <a:ext cx="342268"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（年度末）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2" name="正方形/長方形 61"/>
          <p:cNvSpPr/>
          <p:nvPr/>
        </p:nvSpPr>
        <p:spPr>
          <a:xfrm>
            <a:off x="8188168" y="5144440"/>
            <a:ext cx="346301" cy="46455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目標件数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3" name="正方形/長方形 62"/>
          <p:cNvSpPr/>
          <p:nvPr/>
        </p:nvSpPr>
        <p:spPr>
          <a:xfrm>
            <a:off x="9326742" y="5091914"/>
            <a:ext cx="462795"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目標）</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（年度末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4" name="正方形/長方形 63"/>
          <p:cNvSpPr/>
          <p:nvPr/>
        </p:nvSpPr>
        <p:spPr>
          <a:xfrm>
            <a:off x="8938511" y="5095304"/>
            <a:ext cx="342268"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12</a:t>
            </a: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5" name="正方形/長方形 64"/>
          <p:cNvSpPr/>
          <p:nvPr/>
        </p:nvSpPr>
        <p:spPr>
          <a:xfrm>
            <a:off x="8571989" y="5091913"/>
            <a:ext cx="342268" cy="5659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6</a:t>
            </a: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月末）</a:t>
            </a:r>
            <a:endParaRPr lang="en-US" altLang="ja-JP"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成立件数</a:t>
            </a:r>
            <a:endParaRPr lang="ja-JP" altLang="en-US" sz="700" b="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6" name="正方形/長方形 65"/>
          <p:cNvSpPr/>
          <p:nvPr/>
        </p:nvSpPr>
        <p:spPr>
          <a:xfrm>
            <a:off x="6863944" y="4799143"/>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67" name="正方形/長方形 66"/>
          <p:cNvSpPr/>
          <p:nvPr/>
        </p:nvSpPr>
        <p:spPr>
          <a:xfrm>
            <a:off x="7206213" y="4103199"/>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68" name="正方形/長方形 67"/>
          <p:cNvSpPr/>
          <p:nvPr/>
        </p:nvSpPr>
        <p:spPr>
          <a:xfrm>
            <a:off x="8740624" y="4737777"/>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69" name="正方形/長方形 68"/>
          <p:cNvSpPr/>
          <p:nvPr/>
        </p:nvSpPr>
        <p:spPr>
          <a:xfrm>
            <a:off x="9102104" y="3954744"/>
            <a:ext cx="395773"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smtClean="0">
                <a:solidFill>
                  <a:prstClr val="black"/>
                </a:solidFill>
                <a:latin typeface="HGPｺﾞｼｯｸM" panose="020B0600000000000000" pitchFamily="50" charset="-128"/>
                <a:ea typeface="HGPｺﾞｼｯｸM" panose="020B0600000000000000" pitchFamily="50" charset="-128"/>
              </a:rPr>
              <a:t>件</a:t>
            </a:r>
            <a:endParaRPr lang="ja-JP" altLang="en-US" sz="700" b="0" dirty="0">
              <a:solidFill>
                <a:prstClr val="black"/>
              </a:solidFill>
              <a:latin typeface="HGPｺﾞｼｯｸM" panose="020B0600000000000000" pitchFamily="50" charset="-128"/>
              <a:ea typeface="HGPｺﾞｼｯｸM" panose="020B0600000000000000" pitchFamily="50" charset="-128"/>
            </a:endParaRPr>
          </a:p>
        </p:txBody>
      </p:sp>
      <p:sp>
        <p:nvSpPr>
          <p:cNvPr id="70" name="正方形/長方形 69"/>
          <p:cNvSpPr/>
          <p:nvPr/>
        </p:nvSpPr>
        <p:spPr>
          <a:xfrm>
            <a:off x="7486742" y="1063247"/>
            <a:ext cx="499885" cy="122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700" b="0" dirty="0">
                <a:solidFill>
                  <a:prstClr val="black"/>
                </a:solidFill>
                <a:latin typeface="HGPｺﾞｼｯｸM" panose="020B0600000000000000" pitchFamily="50" charset="-128"/>
                <a:ea typeface="HGPｺﾞｼｯｸM" panose="020B0600000000000000" pitchFamily="50" charset="-128"/>
              </a:rPr>
              <a:t>億円</a:t>
            </a:r>
          </a:p>
        </p:txBody>
      </p:sp>
      <p:sp>
        <p:nvSpPr>
          <p:cNvPr id="60" name="Text Box 137"/>
          <p:cNvSpPr txBox="1">
            <a:spLocks noChangeArrowheads="1"/>
          </p:cNvSpPr>
          <p:nvPr/>
        </p:nvSpPr>
        <p:spPr bwMode="auto">
          <a:xfrm>
            <a:off x="7522372" y="2"/>
            <a:ext cx="2282164" cy="284163"/>
          </a:xfrm>
          <a:prstGeom prst="rect">
            <a:avLst/>
          </a:prstGeom>
          <a:solidFill>
            <a:srgbClr val="990033"/>
          </a:solidFill>
          <a:ln w="9525" algn="ctr">
            <a:solidFill>
              <a:srgbClr val="990033"/>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defRPr/>
            </a:pPr>
            <a:r>
              <a:rPr lang="ja-JP" altLang="en-US" sz="1200" b="0" kern="0">
                <a:solidFill>
                  <a:srgbClr val="FFFFFF"/>
                </a:solidFill>
              </a:rPr>
              <a:t>労働保険徴収の分野</a:t>
            </a:r>
          </a:p>
        </p:txBody>
      </p:sp>
      <p:sp>
        <p:nvSpPr>
          <p:cNvPr id="61" name="Line 138"/>
          <p:cNvSpPr>
            <a:spLocks noChangeShapeType="1"/>
          </p:cNvSpPr>
          <p:nvPr/>
        </p:nvSpPr>
        <p:spPr bwMode="auto">
          <a:xfrm>
            <a:off x="13" y="6350"/>
            <a:ext cx="7604919" cy="0"/>
          </a:xfrm>
          <a:prstGeom prst="line">
            <a:avLst/>
          </a:prstGeom>
          <a:noFill/>
          <a:ln w="15875">
            <a:solidFill>
              <a:srgbClr val="990033"/>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71" name="Line 139"/>
          <p:cNvSpPr>
            <a:spLocks noChangeShapeType="1"/>
          </p:cNvSpPr>
          <p:nvPr/>
        </p:nvSpPr>
        <p:spPr bwMode="auto">
          <a:xfrm>
            <a:off x="13" y="73025"/>
            <a:ext cx="7604919" cy="0"/>
          </a:xfrm>
          <a:prstGeom prst="line">
            <a:avLst/>
          </a:prstGeom>
          <a:noFill/>
          <a:ln w="15875">
            <a:solidFill>
              <a:srgbClr val="990033"/>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72"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36</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32247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89150" y="1684757"/>
            <a:ext cx="4542124" cy="2347446"/>
          </a:xfrm>
          <a:prstGeom prst="roundRect">
            <a:avLst>
              <a:gd name="adj" fmla="val 9805"/>
            </a:avLst>
          </a:prstGeom>
          <a:solidFill>
            <a:srgbClr val="FFFF66"/>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2" name="タイトル 1"/>
          <p:cNvSpPr>
            <a:spLocks noGrp="1"/>
          </p:cNvSpPr>
          <p:nvPr>
            <p:ph type="ctrTitle"/>
          </p:nvPr>
        </p:nvSpPr>
        <p:spPr>
          <a:xfrm>
            <a:off x="0" y="343323"/>
            <a:ext cx="9906000" cy="266277"/>
          </a:xfrm>
        </p:spPr>
        <p:txBody>
          <a:bodyPr>
            <a:normAutofit fontScale="90000"/>
          </a:bodyPr>
          <a:lstStyle/>
          <a:p>
            <a:r>
              <a:rPr kumimoji="1" lang="ja-JP" altLang="en-US" sz="1600" b="1" dirty="0" smtClean="0">
                <a:latin typeface="HGSｺﾞｼｯｸM" panose="020B0600000000000000" pitchFamily="50" charset="-128"/>
                <a:ea typeface="HGSｺﾞｼｯｸM" panose="020B0600000000000000" pitchFamily="50" charset="-128"/>
              </a:rPr>
              <a:t>平成</a:t>
            </a:r>
            <a:r>
              <a:rPr kumimoji="1" lang="en-US" altLang="ja-JP" sz="1600" b="1" dirty="0" smtClean="0">
                <a:latin typeface="HGSｺﾞｼｯｸM" panose="020B0600000000000000" pitchFamily="50" charset="-128"/>
                <a:ea typeface="HGSｺﾞｼｯｸM" panose="020B0600000000000000" pitchFamily="50" charset="-128"/>
              </a:rPr>
              <a:t>27</a:t>
            </a:r>
            <a:r>
              <a:rPr kumimoji="1" lang="ja-JP" altLang="en-US" sz="1600" b="1" dirty="0" smtClean="0">
                <a:latin typeface="HGSｺﾞｼｯｸM" panose="020B0600000000000000" pitchFamily="50" charset="-128"/>
                <a:ea typeface="HGSｺﾞｼｯｸM" panose="020B0600000000000000" pitchFamily="50" charset="-128"/>
              </a:rPr>
              <a:t>年の</a:t>
            </a:r>
            <a:r>
              <a:rPr lang="ja-JP" altLang="en-US" sz="1600" b="1" dirty="0">
                <a:latin typeface="HGSｺﾞｼｯｸM" panose="020B0600000000000000" pitchFamily="50" charset="-128"/>
                <a:ea typeface="HGSｺﾞｼｯｸM" panose="020B0600000000000000" pitchFamily="50" charset="-128"/>
              </a:rPr>
              <a:t>個別</a:t>
            </a:r>
            <a:r>
              <a:rPr lang="ja-JP" altLang="en-US" sz="1600" b="1" dirty="0" smtClean="0">
                <a:latin typeface="HGSｺﾞｼｯｸM" panose="020B0600000000000000" pitchFamily="50" charset="-128"/>
                <a:ea typeface="HGSｺﾞｼｯｸM" panose="020B0600000000000000" pitchFamily="50" charset="-128"/>
              </a:rPr>
              <a:t>労働紛争解決制度運用</a:t>
            </a:r>
            <a:r>
              <a:rPr kumimoji="1" lang="ja-JP" altLang="en-US" sz="1600" b="1" dirty="0" smtClean="0">
                <a:latin typeface="HGSｺﾞｼｯｸM" panose="020B0600000000000000" pitchFamily="50" charset="-128"/>
                <a:ea typeface="HGSｺﾞｼｯｸM" panose="020B0600000000000000" pitchFamily="50" charset="-128"/>
              </a:rPr>
              <a:t>状況　　　　　　　　　　　　　　　　　　　　　　　　　　　　　　　　　　　</a:t>
            </a:r>
            <a:endParaRPr kumimoji="1" lang="ja-JP" altLang="en-US" sz="1200" dirty="0">
              <a:latin typeface="HGSｺﾞｼｯｸM" panose="020B0600000000000000" pitchFamily="50" charset="-128"/>
              <a:ea typeface="HGSｺﾞｼｯｸM" panose="020B0600000000000000" pitchFamily="50" charset="-128"/>
            </a:endParaRPr>
          </a:p>
        </p:txBody>
      </p:sp>
      <p:grpSp>
        <p:nvGrpSpPr>
          <p:cNvPr id="8" name="グループ化 7"/>
          <p:cNvGrpSpPr/>
          <p:nvPr/>
        </p:nvGrpSpPr>
        <p:grpSpPr>
          <a:xfrm>
            <a:off x="450565" y="609600"/>
            <a:ext cx="9156936" cy="1014262"/>
            <a:chOff x="632520" y="919753"/>
            <a:chExt cx="8712968" cy="1014262"/>
          </a:xfrm>
        </p:grpSpPr>
        <p:sp>
          <p:nvSpPr>
            <p:cNvPr id="7" name="1 つの角を丸めた四角形 6"/>
            <p:cNvSpPr/>
            <p:nvPr/>
          </p:nvSpPr>
          <p:spPr>
            <a:xfrm>
              <a:off x="632520" y="961959"/>
              <a:ext cx="8712968" cy="972056"/>
            </a:xfrm>
            <a:prstGeom prst="round1Rect">
              <a:avLst>
                <a:gd name="adj" fmla="val 23864"/>
              </a:avLst>
            </a:prstGeom>
            <a:solidFill>
              <a:srgbClr val="99FFCC"/>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5" name="テキスト ボックス 4"/>
            <p:cNvSpPr txBox="1"/>
            <p:nvPr/>
          </p:nvSpPr>
          <p:spPr>
            <a:xfrm>
              <a:off x="632520" y="919753"/>
              <a:ext cx="8712968" cy="261610"/>
            </a:xfrm>
            <a:prstGeom prst="rect">
              <a:avLst/>
            </a:prstGeom>
            <a:noFill/>
          </p:spPr>
          <p:txBody>
            <a:bodyPr wrap="square" rtlCol="0">
              <a:spAutoFit/>
            </a:bodyPr>
            <a:lstStyle/>
            <a:p>
              <a:pPr algn="l" fontAlgn="auto">
                <a:spcBef>
                  <a:spcPts val="0"/>
                </a:spcBef>
                <a:spcAft>
                  <a:spcPts val="0"/>
                </a:spcAft>
              </a:pPr>
              <a:r>
                <a:rPr lang="en-US" altLang="ja-JP" sz="1100" b="0" dirty="0" smtClean="0">
                  <a:solidFill>
                    <a:prstClr val="black"/>
                  </a:solidFill>
                  <a:latin typeface="HGSｺﾞｼｯｸM" panose="020B0600000000000000" pitchFamily="50" charset="-128"/>
                  <a:ea typeface="HGSｺﾞｼｯｸM" panose="020B0600000000000000" pitchFamily="50" charset="-128"/>
                </a:rPr>
                <a:t>1</a:t>
              </a:r>
              <a:r>
                <a:rPr lang="ja-JP" altLang="en-US" sz="1100" b="0" dirty="0" smtClean="0">
                  <a:solidFill>
                    <a:prstClr val="black"/>
                  </a:solidFill>
                  <a:latin typeface="HGSｺﾞｼｯｸM" panose="020B0600000000000000" pitchFamily="50" charset="-128"/>
                  <a:ea typeface="HGSｺﾞｼｯｸM" panose="020B0600000000000000" pitchFamily="50" charset="-128"/>
                </a:rPr>
                <a:t>　東京労働局における個別労働紛争解決制度の処理体制</a:t>
              </a:r>
              <a:endParaRPr lang="en-US" altLang="ja-JP" sz="1100" b="0" dirty="0" smtClean="0">
                <a:solidFill>
                  <a:prstClr val="black"/>
                </a:solidFill>
                <a:latin typeface="HGSｺﾞｼｯｸM" panose="020B0600000000000000" pitchFamily="50" charset="-128"/>
                <a:ea typeface="HGSｺﾞｼｯｸM" panose="020B0600000000000000" pitchFamily="50" charset="-128"/>
              </a:endParaRPr>
            </a:p>
          </p:txBody>
        </p:sp>
      </p:grpSp>
      <p:sp>
        <p:nvSpPr>
          <p:cNvPr id="9" name="角丸四角形 8"/>
          <p:cNvSpPr/>
          <p:nvPr/>
        </p:nvSpPr>
        <p:spPr>
          <a:xfrm>
            <a:off x="418164" y="4132490"/>
            <a:ext cx="4542124" cy="1186224"/>
          </a:xfrm>
          <a:prstGeom prst="roundRect">
            <a:avLst>
              <a:gd name="adj" fmla="val 12064"/>
            </a:avLst>
          </a:prstGeom>
          <a:solidFill>
            <a:srgbClr val="FFD88B"/>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591257404"/>
              </p:ext>
            </p:extLst>
          </p:nvPr>
        </p:nvGraphicFramePr>
        <p:xfrm>
          <a:off x="449836" y="1732382"/>
          <a:ext cx="4462827" cy="1136030"/>
        </p:xfrm>
        <a:graphic>
          <a:graphicData uri="http://schemas.openxmlformats.org/drawingml/2006/table">
            <a:tbl>
              <a:tblPr/>
              <a:tblGrid>
                <a:gridCol w="1487609"/>
                <a:gridCol w="1487609"/>
                <a:gridCol w="1487609"/>
              </a:tblGrid>
              <a:tr h="208795">
                <a:tc gridSpan="3">
                  <a:txBody>
                    <a:bodyPr/>
                    <a:lstStyle/>
                    <a:p>
                      <a:pPr algn="l"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2</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労働相談</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件数</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　　）内は前年度比。</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3,5,6</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も同様</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69415">
                <a:tc>
                  <a:txBody>
                    <a:bodyPr/>
                    <a:lstStyle/>
                    <a:p>
                      <a:pPr algn="ctr"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9415">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115,771</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116,547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0.7%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119,506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88405">
                <a:tc gridSpan="3">
                  <a:txBody>
                    <a:bodyPr/>
                    <a:lstStyle/>
                    <a:p>
                      <a:pPr algn="l" fontAlgn="ctr"/>
                      <a:endPar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267287496"/>
              </p:ext>
            </p:extLst>
          </p:nvPr>
        </p:nvGraphicFramePr>
        <p:xfrm>
          <a:off x="498476" y="4184728"/>
          <a:ext cx="4418460" cy="1062523"/>
        </p:xfrm>
        <a:graphic>
          <a:graphicData uri="http://schemas.openxmlformats.org/drawingml/2006/table">
            <a:tbl>
              <a:tblPr/>
              <a:tblGrid>
                <a:gridCol w="1472820"/>
                <a:gridCol w="1472820"/>
                <a:gridCol w="1472820"/>
              </a:tblGrid>
              <a:tr h="192755">
                <a:tc gridSpan="3">
                  <a:txBody>
                    <a:bodyPr/>
                    <a:lstStyle/>
                    <a:p>
                      <a:pPr algn="l"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3</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個別労働関係紛争に係る相談件数</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（上記</a:t>
                      </a: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2</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の</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内数</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487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25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9066">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26,826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0.8%</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26,808</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0.1%</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25,594</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4.5%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41985">
                <a:tc gridSpan="3">
                  <a:txBody>
                    <a:bodyPr/>
                    <a:lstStyle/>
                    <a:p>
                      <a:pPr algn="l" fontAlgn="ct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　　相談</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件数のうち、事業主からの相談</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は</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2,132</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8.3</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）であり、男女別では、</a:t>
                      </a:r>
                      <a:b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　男性</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12,409</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48.5</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女性</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13,035</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50.9</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）である。</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テキスト ボックス 2"/>
          <p:cNvSpPr txBox="1"/>
          <p:nvPr/>
        </p:nvSpPr>
        <p:spPr>
          <a:xfrm>
            <a:off x="5103005" y="1774195"/>
            <a:ext cx="4020652" cy="261610"/>
          </a:xfrm>
          <a:prstGeom prst="rect">
            <a:avLst/>
          </a:prstGeom>
          <a:noFill/>
        </p:spPr>
        <p:txBody>
          <a:bodyPr wrap="none" rtlCol="0">
            <a:spAutoFit/>
          </a:bodyPr>
          <a:lstStyle/>
          <a:p>
            <a:pPr algn="l" fontAlgn="auto">
              <a:spcBef>
                <a:spcPts val="0"/>
              </a:spcBef>
              <a:spcAft>
                <a:spcPts val="0"/>
              </a:spcAft>
            </a:pPr>
            <a:r>
              <a:rPr lang="en-US" altLang="ja-JP" sz="1100" b="0" dirty="0" smtClean="0">
                <a:solidFill>
                  <a:prstClr val="black"/>
                </a:solidFill>
                <a:latin typeface="HGPｺﾞｼｯｸM" panose="020B0600000000000000" pitchFamily="50" charset="-128"/>
                <a:ea typeface="HGPｺﾞｼｯｸM" panose="020B0600000000000000" pitchFamily="50" charset="-128"/>
              </a:rPr>
              <a:t>4</a:t>
            </a:r>
            <a:r>
              <a:rPr lang="ja-JP" altLang="en-US" sz="1100" b="0" dirty="0" smtClean="0">
                <a:solidFill>
                  <a:prstClr val="black"/>
                </a:solidFill>
                <a:latin typeface="HGPｺﾞｼｯｸM" panose="020B0600000000000000" pitchFamily="50" charset="-128"/>
                <a:ea typeface="HGPｺﾞｼｯｸM" panose="020B0600000000000000" pitchFamily="50" charset="-128"/>
              </a:rPr>
              <a:t>　個別労働関係紛争に係る相談内容の内訳</a:t>
            </a:r>
            <a:r>
              <a:rPr lang="ja-JP" altLang="en-US" sz="1000" b="0" dirty="0">
                <a:solidFill>
                  <a:prstClr val="black"/>
                </a:solidFill>
                <a:latin typeface="HGPｺﾞｼｯｸM" panose="020B0600000000000000" pitchFamily="50" charset="-128"/>
                <a:ea typeface="HGPｺﾞｼｯｸM" panose="020B0600000000000000" pitchFamily="50" charset="-128"/>
              </a:rPr>
              <a:t>（</a:t>
            </a:r>
            <a:r>
              <a:rPr lang="ja-JP" altLang="en-US" sz="1000" b="0" dirty="0" smtClean="0">
                <a:solidFill>
                  <a:prstClr val="black"/>
                </a:solidFill>
                <a:latin typeface="HGPｺﾞｼｯｸM" panose="020B0600000000000000" pitchFamily="50" charset="-128"/>
                <a:ea typeface="HGPｺﾞｼｯｸM" panose="020B0600000000000000" pitchFamily="50" charset="-128"/>
              </a:rPr>
              <a:t>主要</a:t>
            </a:r>
            <a:r>
              <a:rPr lang="ja-JP" altLang="en-US" sz="1000" b="0" dirty="0">
                <a:solidFill>
                  <a:prstClr val="black"/>
                </a:solidFill>
                <a:latin typeface="HGPｺﾞｼｯｸM" panose="020B0600000000000000" pitchFamily="50" charset="-128"/>
                <a:ea typeface="HGPｺﾞｼｯｸM" panose="020B0600000000000000" pitchFamily="50" charset="-128"/>
              </a:rPr>
              <a:t>なもの</a:t>
            </a:r>
            <a:r>
              <a:rPr lang="ja-JP" altLang="en-US" sz="1000" b="0" dirty="0" smtClean="0">
                <a:solidFill>
                  <a:prstClr val="black"/>
                </a:solidFill>
                <a:latin typeface="HGPｺﾞｼｯｸM" panose="020B0600000000000000" pitchFamily="50" charset="-128"/>
                <a:ea typeface="HGPｺﾞｼｯｸM" panose="020B0600000000000000" pitchFamily="50" charset="-128"/>
              </a:rPr>
              <a:t>を表示）</a:t>
            </a:r>
            <a:endParaRPr lang="ja-JP" altLang="en-US" sz="1000" b="0" dirty="0">
              <a:solidFill>
                <a:prstClr val="black"/>
              </a:solidFill>
              <a:latin typeface="HGPｺﾞｼｯｸM" panose="020B0600000000000000" pitchFamily="50" charset="-128"/>
              <a:ea typeface="HGPｺﾞｼｯｸM" panose="020B0600000000000000" pitchFamily="50" charset="-128"/>
            </a:endParaRPr>
          </a:p>
        </p:txBody>
      </p:sp>
      <p:sp>
        <p:nvSpPr>
          <p:cNvPr id="15" name="角丸四角形 14"/>
          <p:cNvSpPr/>
          <p:nvPr/>
        </p:nvSpPr>
        <p:spPr>
          <a:xfrm>
            <a:off x="408200" y="5428226"/>
            <a:ext cx="4547512" cy="1110024"/>
          </a:xfrm>
          <a:prstGeom prst="roundRect">
            <a:avLst>
              <a:gd name="adj" fmla="val 12064"/>
            </a:avLst>
          </a:prstGeom>
          <a:solidFill>
            <a:srgbClr val="B9ED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17" name="角丸四角形 16"/>
          <p:cNvSpPr/>
          <p:nvPr/>
        </p:nvSpPr>
        <p:spPr>
          <a:xfrm>
            <a:off x="5029032" y="5418701"/>
            <a:ext cx="4591217" cy="1110024"/>
          </a:xfrm>
          <a:prstGeom prst="roundRect">
            <a:avLst>
              <a:gd name="adj" fmla="val 12064"/>
            </a:avLst>
          </a:prstGeom>
          <a:solidFill>
            <a:srgbClr val="FFDDDD"/>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178848780"/>
              </p:ext>
            </p:extLst>
          </p:nvPr>
        </p:nvGraphicFramePr>
        <p:xfrm>
          <a:off x="447675" y="5476875"/>
          <a:ext cx="4458636" cy="971550"/>
        </p:xfrm>
        <a:graphic>
          <a:graphicData uri="http://schemas.openxmlformats.org/drawingml/2006/table">
            <a:tbl>
              <a:tblPr/>
              <a:tblGrid>
                <a:gridCol w="1486212"/>
                <a:gridCol w="1486212"/>
                <a:gridCol w="1486212"/>
              </a:tblGrid>
              <a:tr h="200025">
                <a:tc gridSpan="3">
                  <a:txBody>
                    <a:bodyPr/>
                    <a:lstStyle/>
                    <a:p>
                      <a:pPr algn="l"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5</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労働局長の助言・指導の運用</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状況</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286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25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600">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640</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595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7.0%</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629</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5.7%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0">
                <a:tc gridSpan="3">
                  <a:txBody>
                    <a:bodyPr/>
                    <a:lstStyle/>
                    <a:p>
                      <a:pPr algn="l" fontAlgn="ct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　</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平成</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年に手続</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を終了</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した</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601</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件（繰越し分を含む）のうち</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処理期間が</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か月</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以内のもの</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は</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586</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97.5</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％）で</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あり、あっせんに移行した事案</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は</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74</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12.3</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）である。</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413755372"/>
              </p:ext>
            </p:extLst>
          </p:nvPr>
        </p:nvGraphicFramePr>
        <p:xfrm>
          <a:off x="5103005" y="5455777"/>
          <a:ext cx="4418460" cy="963930"/>
        </p:xfrm>
        <a:graphic>
          <a:graphicData uri="http://schemas.openxmlformats.org/drawingml/2006/table">
            <a:tbl>
              <a:tblPr/>
              <a:tblGrid>
                <a:gridCol w="1472820"/>
                <a:gridCol w="1472820"/>
                <a:gridCol w="1472820"/>
              </a:tblGrid>
              <a:tr h="200025">
                <a:tc gridSpan="3">
                  <a:txBody>
                    <a:bodyPr/>
                    <a:lstStyle/>
                    <a:p>
                      <a:pPr algn="l"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6</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紛争調整委員会によるあっせんの運用</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状況</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28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25</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kumimoji="1" lang="ja-JP" altLang="en-US" sz="10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600">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1,239</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9.1%</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1,137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8.2%</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1,036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8.9%</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0">
                <a:tc gridSpan="3">
                  <a:txBody>
                    <a:bodyPr/>
                    <a:lstStyle/>
                    <a:p>
                      <a:pPr algn="l" fontAlgn="ctr"/>
                      <a:r>
                        <a:rPr lang="ja-JP" altLang="en-US" sz="1000" b="0" i="0" u="none" strike="noStrike" dirty="0">
                          <a:solidFill>
                            <a:srgbClr val="000000"/>
                          </a:solidFill>
                          <a:effectLst/>
                          <a:latin typeface="HGPｺﾞｼｯｸM"/>
                        </a:rPr>
                        <a:t>　</a:t>
                      </a:r>
                      <a:r>
                        <a:rPr lang="ja-JP" altLang="en-US" sz="1000" b="0" i="0" u="none" strike="noStrike" dirty="0" smtClean="0">
                          <a:solidFill>
                            <a:srgbClr val="000000"/>
                          </a:solidFill>
                          <a:effectLst/>
                          <a:latin typeface="HGPｺﾞｼｯｸM"/>
                        </a:rPr>
                        <a:t>平成</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年に手続を</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終了</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した</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1,018</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件（繰越し分を含む）のうち</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、合意成立件数</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は</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480</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47.2</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）である。</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処理期間</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は、</a:t>
                      </a:r>
                      <a:r>
                        <a:rPr lang="en-US" altLang="ja-JP" sz="950" b="0" i="0" u="none" strike="noStrike" dirty="0">
                          <a:solidFill>
                            <a:srgbClr val="000000"/>
                          </a:solidFill>
                          <a:effectLst/>
                          <a:latin typeface="HGPｺﾞｼｯｸM" panose="020B0600000000000000" pitchFamily="50" charset="-128"/>
                          <a:ea typeface="HGPｺﾞｼｯｸM" panose="020B0600000000000000" pitchFamily="50" charset="-128"/>
                        </a:rPr>
                        <a:t>2</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か月以内のもの</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が</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979</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件（</a:t>
                      </a:r>
                      <a:r>
                        <a:rPr lang="en-US" altLang="ja-JP"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96.2</a:t>
                      </a:r>
                      <a:r>
                        <a:rPr lang="ja-JP" altLang="en-US" sz="950" b="0" i="0" u="none" strike="noStrike" dirty="0" smtClean="0">
                          <a:solidFill>
                            <a:srgbClr val="000000"/>
                          </a:solidFill>
                          <a:effectLst/>
                          <a:latin typeface="HGPｺﾞｼｯｸM" panose="020B0600000000000000" pitchFamily="50" charset="-128"/>
                          <a:ea typeface="HGPｺﾞｼｯｸM" panose="020B0600000000000000" pitchFamily="50" charset="-128"/>
                        </a:rPr>
                        <a:t>％）で</a:t>
                      </a:r>
                      <a:r>
                        <a:rPr lang="ja-JP" altLang="en-US" sz="950" b="0" i="0" u="none" strike="noStrike" dirty="0">
                          <a:solidFill>
                            <a:srgbClr val="000000"/>
                          </a:solidFill>
                          <a:effectLst/>
                          <a:latin typeface="HGPｺﾞｼｯｸM" panose="020B0600000000000000" pitchFamily="50" charset="-128"/>
                          <a:ea typeface="HGPｺﾞｼｯｸM" panose="020B0600000000000000" pitchFamily="50" charset="-128"/>
                        </a:rPr>
                        <a:t>ある。</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r>
            </a:tbl>
          </a:graphicData>
        </a:graphic>
      </p:graphicFrame>
      <p:grpSp>
        <p:nvGrpSpPr>
          <p:cNvPr id="18" name="Group 110"/>
          <p:cNvGrpSpPr>
            <a:grpSpLocks/>
          </p:cNvGrpSpPr>
          <p:nvPr/>
        </p:nvGrpSpPr>
        <p:grpSpPr bwMode="auto">
          <a:xfrm>
            <a:off x="0" y="0"/>
            <a:ext cx="9804533" cy="274638"/>
            <a:chOff x="-6" y="96"/>
            <a:chExt cx="5701" cy="173"/>
          </a:xfrm>
        </p:grpSpPr>
        <p:sp>
          <p:nvSpPr>
            <p:cNvPr id="19" name="Text Box 137"/>
            <p:cNvSpPr txBox="1">
              <a:spLocks noChangeArrowheads="1"/>
            </p:cNvSpPr>
            <p:nvPr/>
          </p:nvSpPr>
          <p:spPr bwMode="auto">
            <a:xfrm>
              <a:off x="4368" y="96"/>
              <a:ext cx="1327" cy="173"/>
            </a:xfrm>
            <a:prstGeom prst="rect">
              <a:avLst/>
            </a:prstGeom>
            <a:solidFill>
              <a:srgbClr val="8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Arial" charset="0"/>
                  <a:ea typeface="ＭＳ Ｐゴシック" pitchFamily="50" charset="-128"/>
                </a:rPr>
                <a:t>労働相談充実の分野</a:t>
              </a:r>
            </a:p>
          </p:txBody>
        </p:sp>
        <p:sp>
          <p:nvSpPr>
            <p:cNvPr id="21" name="Line 138"/>
            <p:cNvSpPr>
              <a:spLocks noChangeShapeType="1"/>
            </p:cNvSpPr>
            <p:nvPr/>
          </p:nvSpPr>
          <p:spPr bwMode="auto">
            <a:xfrm>
              <a:off x="-6" y="100"/>
              <a:ext cx="4422" cy="0"/>
            </a:xfrm>
            <a:prstGeom prst="line">
              <a:avLst/>
            </a:prstGeom>
            <a:noFill/>
            <a:ln w="15875">
              <a:solidFill>
                <a:srgbClr val="80008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 name="Line 139"/>
            <p:cNvSpPr>
              <a:spLocks noChangeShapeType="1"/>
            </p:cNvSpPr>
            <p:nvPr/>
          </p:nvSpPr>
          <p:spPr bwMode="auto">
            <a:xfrm>
              <a:off x="-6" y="142"/>
              <a:ext cx="4422" cy="0"/>
            </a:xfrm>
            <a:prstGeom prst="line">
              <a:avLst/>
            </a:prstGeom>
            <a:noFill/>
            <a:ln w="15875">
              <a:solidFill>
                <a:srgbClr val="80008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aphicFrame>
        <p:nvGraphicFramePr>
          <p:cNvPr id="6" name="表 5"/>
          <p:cNvGraphicFramePr>
            <a:graphicFrameLocks noGrp="1"/>
          </p:cNvGraphicFramePr>
          <p:nvPr>
            <p:extLst>
              <p:ext uri="{D42A27DB-BD31-4B8C-83A1-F6EECF244321}">
                <p14:modId xmlns:p14="http://schemas.microsoft.com/office/powerpoint/2010/main" val="4239409193"/>
              </p:ext>
            </p:extLst>
          </p:nvPr>
        </p:nvGraphicFramePr>
        <p:xfrm>
          <a:off x="782563" y="864996"/>
          <a:ext cx="8445500" cy="706755"/>
        </p:xfrm>
        <a:graphic>
          <a:graphicData uri="http://schemas.openxmlformats.org/drawingml/2006/table">
            <a:tbl>
              <a:tblPr/>
              <a:tblGrid>
                <a:gridCol w="1689100"/>
                <a:gridCol w="1689100"/>
                <a:gridCol w="1689100"/>
                <a:gridCol w="1689100"/>
                <a:gridCol w="1689100"/>
              </a:tblGrid>
              <a:tr h="342900">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総合労働相談コーナー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総合労働相談員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紛争調整委員会</a:t>
                      </a:r>
                      <a:b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（あっせん委員）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あっせん事務局担当</a:t>
                      </a:r>
                      <a:b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（総合労働相談員）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労働紛争調整官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61950">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20</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か所</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a:r>
                      <a:b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900" b="0" i="0" u="none" strike="noStrike" dirty="0">
                          <a:solidFill>
                            <a:srgbClr val="000000"/>
                          </a:solidFill>
                          <a:effectLst/>
                          <a:latin typeface="HGPｺﾞｼｯｸM" panose="020B0600000000000000" pitchFamily="50" charset="-128"/>
                          <a:ea typeface="HGPｺﾞｼｯｸM" panose="020B0600000000000000" pitchFamily="50" charset="-128"/>
                        </a:rPr>
                        <a:t>（庁外コーナー</a:t>
                      </a:r>
                      <a:r>
                        <a:rPr lang="en-US" altLang="ja-JP" sz="900" b="0" i="0" u="none" strike="noStrike" dirty="0" smtClean="0">
                          <a:solidFill>
                            <a:srgbClr val="000000"/>
                          </a:solidFill>
                          <a:effectLst/>
                          <a:latin typeface="HGPｺﾞｼｯｸM" panose="020B0600000000000000" pitchFamily="50" charset="-128"/>
                          <a:ea typeface="HGPｺﾞｼｯｸM" panose="020B0600000000000000" pitchFamily="50" charset="-128"/>
                        </a:rPr>
                        <a:t>1</a:t>
                      </a:r>
                      <a:r>
                        <a:rPr lang="ja-JP" altLang="en-US" sz="900" b="0" i="0" u="none" strike="noStrike" dirty="0" smtClean="0">
                          <a:solidFill>
                            <a:srgbClr val="000000"/>
                          </a:solidFill>
                          <a:effectLst/>
                          <a:latin typeface="HGPｺﾞｼｯｸM" panose="020B0600000000000000" pitchFamily="50" charset="-128"/>
                          <a:ea typeface="HGPｺﾞｼｯｸM" panose="020B0600000000000000" pitchFamily="50" charset="-128"/>
                        </a:rPr>
                        <a:t>か所</a:t>
                      </a:r>
                      <a:r>
                        <a:rPr lang="ja-JP" altLang="en-US" sz="900" b="0" i="0" u="none" strike="noStrike" dirty="0">
                          <a:solidFill>
                            <a:srgbClr val="000000"/>
                          </a:solidFill>
                          <a:effectLst/>
                          <a:latin typeface="HGPｺﾞｼｯｸM" panose="020B0600000000000000" pitchFamily="50" charset="-128"/>
                          <a:ea typeface="HGPｺﾞｼｯｸM" panose="020B0600000000000000" pitchFamily="50" charset="-128"/>
                        </a:rPr>
                        <a:t>を含む）</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83</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人</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36</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人</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6</a:t>
                      </a: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187552896"/>
              </p:ext>
            </p:extLst>
          </p:nvPr>
        </p:nvGraphicFramePr>
        <p:xfrm>
          <a:off x="452233" y="2578582"/>
          <a:ext cx="4461529" cy="1476375"/>
        </p:xfrm>
        <a:graphic>
          <a:graphicData uri="http://schemas.openxmlformats.org/drawingml/2006/table">
            <a:tbl>
              <a:tblPr/>
              <a:tblGrid>
                <a:gridCol w="278121"/>
                <a:gridCol w="625773"/>
                <a:gridCol w="1436960"/>
                <a:gridCol w="1436960"/>
                <a:gridCol w="683715"/>
              </a:tblGrid>
              <a:tr h="228600">
                <a:tc gridSpan="2">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26</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平成</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増減</a:t>
                      </a:r>
                      <a:endPar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rowSpan="3">
                  <a:txBody>
                    <a:bodyPr/>
                    <a:lstStyle/>
                    <a:p>
                      <a:pPr algn="ctr" fontAlgn="ct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相</a:t>
                      </a:r>
                      <a:b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談</a:t>
                      </a:r>
                      <a:b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者</a:t>
                      </a:r>
                      <a:b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b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労働者</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70,988</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71,390</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baseline="0"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402</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0025">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事業主</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37,931</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39,677</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1,746</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025">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その他</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7,628</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8,439</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HGPｺﾞｼｯｸM" panose="020B0600000000000000" pitchFamily="50" charset="-128"/>
                          <a:ea typeface="HGPｺﾞｼｯｸM" panose="020B0600000000000000" pitchFamily="50" charset="-128"/>
                        </a:rPr>
                        <a:t>         811</a:t>
                      </a:r>
                      <a:endPar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0">
                <a:tc gridSpan="5">
                  <a:txBody>
                    <a:bodyPr/>
                    <a:lstStyle/>
                    <a:p>
                      <a:pPr algn="l" fontAlgn="ct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　相談の区分では、平成</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27</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年は前年と</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比べて、労働基準法等に係る法違反の疑いのある相談</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が</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1,212</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件減少したものの、法令</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・制度の内容等に係る</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問合せは</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3,750</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件増加し</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、個別労働関係紛争に係る相談は</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en-US" altLang="ja-JP"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1,214</a:t>
                      </a:r>
                      <a:r>
                        <a:rPr lang="ja-JP" altLang="en-US" sz="1000" b="0" i="0" u="none" strike="noStrike" dirty="0" smtClean="0">
                          <a:solidFill>
                            <a:srgbClr val="000000"/>
                          </a:solidFill>
                          <a:effectLst/>
                          <a:latin typeface="HGPｺﾞｼｯｸM" panose="020B0600000000000000" pitchFamily="50" charset="-128"/>
                          <a:ea typeface="HGPｺﾞｼｯｸM" panose="020B0600000000000000" pitchFamily="50" charset="-128"/>
                        </a:rPr>
                        <a:t>件の減少と</a:t>
                      </a:r>
                      <a: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t>なっている。</a:t>
                      </a:r>
                      <a:br>
                        <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rPr>
                      </a:br>
                      <a:endParaRPr lang="ja-JP" altLang="en-US" sz="10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28" name="グラフ 27"/>
          <p:cNvGraphicFramePr>
            <a:graphicFrameLocks/>
          </p:cNvGraphicFramePr>
          <p:nvPr>
            <p:extLst>
              <p:ext uri="{D42A27DB-BD31-4B8C-83A1-F6EECF244321}">
                <p14:modId xmlns:p14="http://schemas.microsoft.com/office/powerpoint/2010/main" val="488113116"/>
              </p:ext>
            </p:extLst>
          </p:nvPr>
        </p:nvGraphicFramePr>
        <p:xfrm>
          <a:off x="5021264" y="1684757"/>
          <a:ext cx="4578468" cy="3596662"/>
        </p:xfrm>
        <a:graphic>
          <a:graphicData uri="http://schemas.openxmlformats.org/drawingml/2006/chart">
            <c:chart xmlns:c="http://schemas.openxmlformats.org/drawingml/2006/chart" xmlns:r="http://schemas.openxmlformats.org/officeDocument/2006/relationships" r:id="rId3"/>
          </a:graphicData>
        </a:graphic>
      </p:graphicFrame>
      <p:sp>
        <p:nvSpPr>
          <p:cNvPr id="25" name="右矢印 24"/>
          <p:cNvSpPr/>
          <p:nvPr/>
        </p:nvSpPr>
        <p:spPr>
          <a:xfrm rot="2296099">
            <a:off x="5683352" y="2664504"/>
            <a:ext cx="345252" cy="97543"/>
          </a:xfrm>
          <a:prstGeom prst="rightArrow">
            <a:avLst/>
          </a:prstGeom>
          <a:solidFill>
            <a:srgbClr val="FF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37</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17382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851861" y="4055088"/>
            <a:ext cx="8424936" cy="276999"/>
          </a:xfrm>
          <a:prstGeom prst="rect">
            <a:avLst/>
          </a:prstGeom>
          <a:noFill/>
        </p:spPr>
        <p:txBody>
          <a:bodyPr wrap="square" rtlCol="0">
            <a:spAutoFit/>
          </a:bodyPr>
          <a:lstStyle/>
          <a:p>
            <a:pPr algn="l" fontAlgn="auto">
              <a:spcBef>
                <a:spcPts val="0"/>
              </a:spcBef>
              <a:spcAft>
                <a:spcPts val="0"/>
              </a:spcAft>
            </a:pPr>
            <a:r>
              <a:rPr lang="ja-JP" altLang="en-US" sz="1200" b="0" dirty="0" smtClean="0">
                <a:solidFill>
                  <a:prstClr val="black"/>
                </a:solidFill>
                <a:latin typeface="Calibri"/>
                <a:ea typeface="ＭＳ Ｐゴシック"/>
              </a:rPr>
              <a:t>１　引き続き重点的に監督指導を実施し、同対策の推進を図る。</a:t>
            </a:r>
            <a:endParaRPr lang="ja-JP" altLang="en-US" sz="1200" b="0" dirty="0">
              <a:solidFill>
                <a:prstClr val="black"/>
              </a:solidFill>
              <a:latin typeface="Calibri"/>
              <a:ea typeface="ＭＳ Ｐゴシック"/>
            </a:endParaRPr>
          </a:p>
        </p:txBody>
      </p:sp>
      <p:sp>
        <p:nvSpPr>
          <p:cNvPr id="25"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労働基準の分野</a:t>
            </a:r>
          </a:p>
        </p:txBody>
      </p:sp>
      <p:sp>
        <p:nvSpPr>
          <p:cNvPr id="27"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29"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37" name="角丸四角形 36"/>
          <p:cNvSpPr/>
          <p:nvPr/>
        </p:nvSpPr>
        <p:spPr>
          <a:xfrm>
            <a:off x="308783" y="459779"/>
            <a:ext cx="9278498" cy="6093421"/>
          </a:xfrm>
          <a:prstGeom prst="roundRect">
            <a:avLst/>
          </a:prstGeom>
          <a:solidFill>
            <a:srgbClr val="CCFFCC"/>
          </a:solidFill>
          <a:ln w="25400" cap="flat" cmpd="sng" algn="ctr">
            <a:solidFill>
              <a:srgbClr val="92D050"/>
            </a:solidFill>
            <a:prstDash val="solid"/>
          </a:ln>
          <a:effectLst/>
        </p:spPr>
        <p:txBody>
          <a:bodyPr/>
          <a:lstStyle/>
          <a:p>
            <a:pPr algn="just" fontAlgn="auto">
              <a:spcBef>
                <a:spcPts val="0"/>
              </a:spcBef>
              <a:spcAft>
                <a:spcPts val="0"/>
              </a:spcAft>
              <a:defRPr/>
            </a:pPr>
            <a:r>
              <a:rPr kumimoji="0" lang="ja-JP" altLang="en-US" sz="1400" kern="0" dirty="0" smtClean="0">
                <a:solidFill>
                  <a:srgbClr val="000000"/>
                </a:solidFill>
                <a:latin typeface="ＭＳ Ｐゴシック"/>
                <a:ea typeface="ＭＳ Ｐゴシック"/>
              </a:rPr>
              <a:t>１　長時間労働の抑制及び過重労働による健康障害の防止を始めとした労働条件の確保対策の推進</a:t>
            </a:r>
            <a:endParaRPr kumimoji="0" lang="en-US" altLang="ja-JP" sz="1200" kern="0" dirty="0" smtClean="0">
              <a:solidFill>
                <a:srgbClr val="000000"/>
              </a:solidFill>
              <a:latin typeface="HGS創英角ｺﾞｼｯｸUB" pitchFamily="50" charset="-128"/>
              <a:ea typeface="HGS創英角ｺﾞｼｯｸUB" pitchFamily="50" charset="-128"/>
            </a:endParaRPr>
          </a:p>
          <a:p>
            <a:pPr algn="just" fontAlgn="auto">
              <a:spcBef>
                <a:spcPts val="0"/>
              </a:spcBef>
              <a:spcAft>
                <a:spcPts val="0"/>
              </a:spcAft>
              <a:defRPr/>
            </a:pPr>
            <a:endParaRPr kumimoji="0" lang="en-US" altLang="ja-JP" sz="1200" kern="0" dirty="0" smtClean="0">
              <a:solidFill>
                <a:srgbClr val="000000"/>
              </a:solidFill>
              <a:latin typeface="ＭＳ Ｐゴシック"/>
              <a:ea typeface="ＭＳ Ｐゴシック"/>
            </a:endParaRPr>
          </a:p>
          <a:p>
            <a:pPr algn="just" fontAlgn="auto">
              <a:spcBef>
                <a:spcPts val="0"/>
              </a:spcBef>
              <a:spcAft>
                <a:spcPts val="0"/>
              </a:spcAft>
              <a:defRPr/>
            </a:pPr>
            <a:r>
              <a:rPr kumimoji="0" lang="ja-JP" altLang="en-US" sz="1200" kern="0" dirty="0" smtClean="0">
                <a:solidFill>
                  <a:srgbClr val="000000"/>
                </a:solidFill>
                <a:latin typeface="ＭＳ Ｐゴシック"/>
                <a:ea typeface="ＭＳ Ｐゴシック"/>
              </a:rPr>
              <a:t>　（１） 長時間労働の抑制及び過重労働による健康障害防止に係る監督指導等</a:t>
            </a:r>
            <a:endParaRPr kumimoji="0" lang="en-US" altLang="ja-JP" sz="1200" kern="0" dirty="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200" kern="0" dirty="0" smtClean="0">
                <a:solidFill>
                  <a:srgbClr val="000000"/>
                </a:solidFill>
                <a:latin typeface="ＭＳ Ｐゴシック"/>
                <a:ea typeface="ＭＳ Ｐゴシック"/>
              </a:rPr>
              <a:t>　　　　</a:t>
            </a:r>
            <a:endParaRPr kumimoji="0" lang="en-US" altLang="ja-JP" sz="120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200" b="0" kern="0" dirty="0">
                <a:solidFill>
                  <a:srgbClr val="000000"/>
                </a:solidFill>
                <a:latin typeface="ＭＳ Ｐゴシック"/>
                <a:ea typeface="ＭＳ Ｐゴシック"/>
              </a:rPr>
              <a:t>　</a:t>
            </a:r>
            <a:r>
              <a:rPr kumimoji="0" lang="ja-JP" altLang="en-US" sz="1200" b="0" kern="0" dirty="0" smtClean="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長時間</a:t>
            </a:r>
            <a:r>
              <a:rPr kumimoji="0" lang="ja-JP" altLang="en-US" sz="1050" b="0" kern="0" dirty="0">
                <a:solidFill>
                  <a:srgbClr val="000000"/>
                </a:solidFill>
                <a:latin typeface="ＭＳ Ｐゴシック"/>
                <a:ea typeface="ＭＳ Ｐゴシック"/>
              </a:rPr>
              <a:t>にわたる時間外労働の実効ある抑制を図り、過重労働による健康障害を防止するため、各種情報から時間外労働時間数が</a:t>
            </a:r>
            <a:r>
              <a:rPr kumimoji="0" lang="ja-JP" altLang="en-US" sz="1050" b="0" kern="0" dirty="0" smtClean="0">
                <a:solidFill>
                  <a:srgbClr val="000000"/>
                </a:solidFill>
                <a:latin typeface="ＭＳ Ｐゴシック"/>
                <a:ea typeface="ＭＳ Ｐゴシック"/>
              </a:rPr>
              <a:t>１か月あたり</a:t>
            </a: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050" b="0" kern="0" dirty="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　　１００時間</a:t>
            </a:r>
            <a:r>
              <a:rPr kumimoji="0" lang="ja-JP" altLang="en-US" sz="1050" b="0" kern="0" dirty="0">
                <a:solidFill>
                  <a:srgbClr val="000000"/>
                </a:solidFill>
                <a:latin typeface="ＭＳ Ｐゴシック"/>
                <a:ea typeface="ＭＳ Ｐゴシック"/>
              </a:rPr>
              <a:t>を超えていると考えられる事業場や長時間にわたる過重な労働による過労死等に係る労災請求が行われた事業場に対して、重点的</a:t>
            </a:r>
            <a:r>
              <a:rPr kumimoji="0" lang="ja-JP" altLang="en-US" sz="1050" b="0" kern="0" dirty="0" smtClean="0">
                <a:solidFill>
                  <a:srgbClr val="000000"/>
                </a:solidFill>
                <a:latin typeface="ＭＳ Ｐゴシック"/>
                <a:ea typeface="ＭＳ Ｐゴシック"/>
              </a:rPr>
              <a:t>な監</a:t>
            </a: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050" b="0" kern="0" dirty="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　　督</a:t>
            </a:r>
            <a:r>
              <a:rPr kumimoji="0" lang="ja-JP" altLang="en-US" sz="1050" b="0" kern="0" dirty="0">
                <a:solidFill>
                  <a:srgbClr val="000000"/>
                </a:solidFill>
                <a:latin typeface="ＭＳ Ｐゴシック"/>
                <a:ea typeface="ＭＳ Ｐゴシック"/>
              </a:rPr>
              <a:t>指導を実施</a:t>
            </a:r>
            <a:r>
              <a:rPr kumimoji="0" lang="ja-JP" altLang="en-US" sz="1050" b="0" kern="0" dirty="0" smtClean="0">
                <a:solidFill>
                  <a:srgbClr val="000000"/>
                </a:solidFill>
                <a:latin typeface="ＭＳ Ｐゴシック"/>
                <a:ea typeface="ＭＳ Ｐゴシック"/>
              </a:rPr>
              <a:t>。</a:t>
            </a: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200" kern="0" dirty="0" smtClean="0">
                <a:solidFill>
                  <a:srgbClr val="000000"/>
                </a:solidFill>
                <a:latin typeface="ＭＳ Ｐゴシック"/>
                <a:ea typeface="ＭＳ Ｐゴシック"/>
              </a:rPr>
              <a:t>　（２） 平成</a:t>
            </a:r>
            <a:r>
              <a:rPr kumimoji="0" lang="en-US" altLang="ja-JP" sz="1200" kern="0" dirty="0" smtClean="0">
                <a:solidFill>
                  <a:srgbClr val="000000"/>
                </a:solidFill>
                <a:latin typeface="ＭＳ Ｐゴシック"/>
                <a:ea typeface="ＭＳ Ｐゴシック"/>
              </a:rPr>
              <a:t>27</a:t>
            </a:r>
            <a:r>
              <a:rPr kumimoji="0" lang="ja-JP" altLang="en-US" sz="1200" kern="0" dirty="0" smtClean="0">
                <a:solidFill>
                  <a:srgbClr val="000000"/>
                </a:solidFill>
                <a:latin typeface="ＭＳ Ｐゴシック"/>
                <a:ea typeface="ＭＳ Ｐゴシック"/>
              </a:rPr>
              <a:t>年度「過重労働解消キャンペーン」期間（</a:t>
            </a:r>
            <a:r>
              <a:rPr kumimoji="0" lang="en-US" altLang="ja-JP" sz="1200" kern="0" dirty="0" smtClean="0">
                <a:solidFill>
                  <a:srgbClr val="000000"/>
                </a:solidFill>
                <a:latin typeface="ＭＳ Ｐゴシック"/>
                <a:ea typeface="ＭＳ Ｐゴシック"/>
              </a:rPr>
              <a:t>11</a:t>
            </a:r>
            <a:r>
              <a:rPr kumimoji="0" lang="ja-JP" altLang="en-US" sz="1200" kern="0" dirty="0" smtClean="0">
                <a:solidFill>
                  <a:srgbClr val="000000"/>
                </a:solidFill>
                <a:latin typeface="ＭＳ Ｐゴシック"/>
                <a:ea typeface="ＭＳ Ｐゴシック"/>
              </a:rPr>
              <a:t>月）における重点監督の実施</a:t>
            </a:r>
            <a:r>
              <a:rPr kumimoji="0" lang="ja-JP" altLang="en-US" sz="1050" b="0" kern="0" dirty="0" smtClean="0">
                <a:solidFill>
                  <a:srgbClr val="000000"/>
                </a:solidFill>
                <a:latin typeface="ＭＳ Ｐゴシック"/>
                <a:ea typeface="ＭＳ Ｐゴシック"/>
              </a:rPr>
              <a:t>　　</a:t>
            </a:r>
            <a:endParaRPr kumimoji="0" lang="en-US" altLang="ja-JP" sz="1050" b="0" kern="0" dirty="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050" b="0" kern="0" dirty="0" smtClean="0">
                <a:solidFill>
                  <a:srgbClr val="000000"/>
                </a:solidFill>
                <a:latin typeface="ＭＳ Ｐゴシック"/>
                <a:ea typeface="ＭＳ Ｐゴシック"/>
              </a:rPr>
              <a:t>　　　　　「過労死等防止啓発月間」の一環として、「過重労働解消キャンペーン」を</a:t>
            </a:r>
            <a:r>
              <a:rPr kumimoji="0" lang="en-US" altLang="ja-JP" sz="1050" b="0" kern="0" dirty="0" smtClean="0">
                <a:solidFill>
                  <a:srgbClr val="000000"/>
                </a:solidFill>
                <a:latin typeface="ＭＳ Ｐゴシック"/>
                <a:ea typeface="ＭＳ Ｐゴシック"/>
              </a:rPr>
              <a:t>11</a:t>
            </a:r>
            <a:r>
              <a:rPr kumimoji="0" lang="ja-JP" altLang="en-US" sz="1050" b="0" kern="0" dirty="0" smtClean="0">
                <a:solidFill>
                  <a:srgbClr val="000000"/>
                </a:solidFill>
                <a:latin typeface="ＭＳ Ｐゴシック"/>
                <a:ea typeface="ＭＳ Ｐゴシック"/>
              </a:rPr>
              <a:t>月に実施。長時間の過重な労働による過労死などに関して労災請求</a:t>
            </a: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050" b="0" kern="0" dirty="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　　が行われた事業場や若者の「使い捨て」が疑われる企業などへ集中的な監督指導を</a:t>
            </a:r>
            <a:r>
              <a:rPr kumimoji="0" lang="ja-JP" altLang="en-US" sz="1050" b="0" kern="0" dirty="0">
                <a:solidFill>
                  <a:srgbClr val="000000"/>
                </a:solidFill>
                <a:latin typeface="ＭＳ Ｐゴシック"/>
                <a:ea typeface="ＭＳ Ｐゴシック"/>
              </a:rPr>
              <a:t>実施</a:t>
            </a:r>
            <a:r>
              <a:rPr kumimoji="0" lang="ja-JP" altLang="en-US" sz="1050" b="0" kern="0" dirty="0" smtClean="0">
                <a:solidFill>
                  <a:srgbClr val="000000"/>
                </a:solidFill>
                <a:latin typeface="ＭＳ Ｐゴシック"/>
                <a:ea typeface="ＭＳ Ｐゴシック"/>
              </a:rPr>
              <a:t>。</a:t>
            </a:r>
            <a:endParaRPr kumimoji="0" lang="en-US" altLang="ja-JP" sz="1050" b="0" kern="0" dirty="0">
              <a:solidFill>
                <a:srgbClr val="000000"/>
              </a:solidFill>
              <a:latin typeface="ＭＳ Ｐゴシック"/>
              <a:ea typeface="ＭＳ Ｐゴシック"/>
            </a:endParaRPr>
          </a:p>
          <a:p>
            <a:pPr marL="265113" indent="-265113" algn="just" fontAlgn="auto">
              <a:spcBef>
                <a:spcPts val="0"/>
              </a:spcBef>
              <a:spcAft>
                <a:spcPts val="0"/>
              </a:spcAft>
              <a:defRPr/>
            </a:pPr>
            <a:endParaRPr kumimoji="0" lang="en-US" altLang="ja-JP" sz="1050" b="0" kern="0" dirty="0" smtClean="0">
              <a:solidFill>
                <a:srgbClr val="000000"/>
              </a:solidFill>
              <a:latin typeface="ＭＳ Ｐゴシック"/>
              <a:ea typeface="ＭＳ Ｐゴシック"/>
            </a:endParaRPr>
          </a:p>
          <a:p>
            <a:pPr marL="265113" indent="-265113" algn="just" fontAlgn="auto">
              <a:spcBef>
                <a:spcPts val="0"/>
              </a:spcBef>
              <a:spcAft>
                <a:spcPts val="0"/>
              </a:spcAft>
              <a:defRPr/>
            </a:pPr>
            <a:r>
              <a:rPr kumimoji="0" lang="ja-JP" altLang="en-US" sz="1050" b="0" kern="0" dirty="0" smtClean="0">
                <a:solidFill>
                  <a:srgbClr val="000000"/>
                </a:solidFill>
                <a:latin typeface="ＭＳ Ｐゴシック"/>
                <a:ea typeface="ＭＳ Ｐゴシック"/>
              </a:rPr>
              <a:t>　</a:t>
            </a:r>
            <a:endParaRPr kumimoji="0" lang="ja-JP" altLang="en-US" sz="1050" b="0" kern="0" dirty="0">
              <a:solidFill>
                <a:srgbClr val="000000"/>
              </a:solidFill>
              <a:latin typeface="ＭＳ Ｐゴシック"/>
              <a:ea typeface="ＭＳ Ｐゴシック"/>
            </a:endParaRPr>
          </a:p>
          <a:p>
            <a:pPr algn="just" fontAlgn="auto">
              <a:spcBef>
                <a:spcPts val="0"/>
              </a:spcBef>
              <a:spcAft>
                <a:spcPts val="0"/>
              </a:spcAft>
              <a:defRPr/>
            </a:pPr>
            <a:r>
              <a:rPr kumimoji="0" lang="ja-JP" altLang="en-US" sz="1100" kern="0" dirty="0" smtClean="0">
                <a:solidFill>
                  <a:srgbClr val="000000"/>
                </a:solidFill>
                <a:latin typeface="ＭＳ Ｐゴシック"/>
                <a:ea typeface="ＭＳ Ｐゴシック"/>
              </a:rPr>
              <a:t>　</a:t>
            </a:r>
            <a:endParaRPr kumimoji="0" lang="en-US" altLang="ja-JP" sz="1200" kern="0" dirty="0" smtClean="0">
              <a:solidFill>
                <a:srgbClr val="000000"/>
              </a:solidFill>
              <a:latin typeface="ＭＳ Ｐゴシック"/>
              <a:ea typeface="ＭＳ Ｐゴシック"/>
            </a:endParaRPr>
          </a:p>
          <a:p>
            <a:pPr algn="just" fontAlgn="auto">
              <a:spcBef>
                <a:spcPts val="0"/>
              </a:spcBef>
              <a:spcAft>
                <a:spcPts val="0"/>
              </a:spcAft>
              <a:defRPr/>
            </a:pPr>
            <a:endParaRPr kumimoji="0" lang="ja-JP" altLang="en-US" sz="1100" b="0" kern="0" dirty="0">
              <a:solidFill>
                <a:srgbClr val="000000"/>
              </a:solidFill>
              <a:latin typeface="ＭＳ Ｐゴシック"/>
              <a:ea typeface="ＭＳ Ｐゴシック"/>
            </a:endParaRPr>
          </a:p>
        </p:txBody>
      </p:sp>
      <p:sp>
        <p:nvSpPr>
          <p:cNvPr id="45" name="テキスト ボックス 44"/>
          <p:cNvSpPr txBox="1"/>
          <p:nvPr/>
        </p:nvSpPr>
        <p:spPr>
          <a:xfrm>
            <a:off x="768588" y="2140903"/>
            <a:ext cx="8190910" cy="430887"/>
          </a:xfrm>
          <a:prstGeom prst="rect">
            <a:avLst/>
          </a:prstGeom>
          <a:noFill/>
        </p:spPr>
        <p:txBody>
          <a:bodyPr wrap="square" rtlCol="0">
            <a:spAutoFit/>
          </a:bodyPr>
          <a:lstStyle/>
          <a:p>
            <a:pPr algn="l" fontAlgn="auto">
              <a:spcBef>
                <a:spcPts val="0"/>
              </a:spcBef>
              <a:spcAft>
                <a:spcPts val="0"/>
              </a:spcAft>
            </a:pPr>
            <a:r>
              <a:rPr lang="ja-JP" altLang="en-US" sz="1100" dirty="0" smtClean="0">
                <a:solidFill>
                  <a:prstClr val="black"/>
                </a:solidFill>
                <a:latin typeface="Calibri"/>
                <a:ea typeface="ＭＳ Ｐゴシック"/>
              </a:rPr>
              <a:t>①１か月当たり１００時間を超えていると考えられる事業場</a:t>
            </a:r>
            <a:endParaRPr lang="en-US" altLang="ja-JP" sz="1100" dirty="0" smtClean="0">
              <a:solidFill>
                <a:prstClr val="black"/>
              </a:solidFill>
              <a:latin typeface="Calibri"/>
              <a:ea typeface="ＭＳ Ｐゴシック"/>
            </a:endParaRPr>
          </a:p>
          <a:p>
            <a:pPr algn="l" fontAlgn="auto">
              <a:spcBef>
                <a:spcPts val="0"/>
              </a:spcBef>
              <a:spcAft>
                <a:spcPts val="0"/>
              </a:spcAft>
            </a:pPr>
            <a:r>
              <a:rPr lang="ja-JP" altLang="en-US" sz="1100" dirty="0">
                <a:solidFill>
                  <a:prstClr val="black"/>
                </a:solidFill>
                <a:latin typeface="Calibri"/>
                <a:ea typeface="ＭＳ Ｐゴシック"/>
              </a:rPr>
              <a:t>　 </a:t>
            </a:r>
            <a:r>
              <a:rPr lang="ja-JP" altLang="en-US" sz="1100" dirty="0" smtClean="0">
                <a:solidFill>
                  <a:prstClr val="black"/>
                </a:solidFill>
                <a:latin typeface="Calibri"/>
                <a:ea typeface="ＭＳ Ｐゴシック"/>
              </a:rPr>
              <a:t>に対する監督の実施結果</a:t>
            </a:r>
            <a:endParaRPr lang="ja-JP" altLang="en-US" sz="1100" dirty="0">
              <a:solidFill>
                <a:prstClr val="black"/>
              </a:solidFill>
              <a:latin typeface="Calibri"/>
              <a:ea typeface="ＭＳ Ｐゴシック"/>
            </a:endParaRPr>
          </a:p>
        </p:txBody>
      </p:sp>
      <p:sp>
        <p:nvSpPr>
          <p:cNvPr id="46" name="テキスト ボックス 45"/>
          <p:cNvSpPr txBox="1"/>
          <p:nvPr/>
        </p:nvSpPr>
        <p:spPr>
          <a:xfrm>
            <a:off x="4884148" y="2131639"/>
            <a:ext cx="4333156" cy="430887"/>
          </a:xfrm>
          <a:prstGeom prst="rect">
            <a:avLst/>
          </a:prstGeom>
          <a:noFill/>
        </p:spPr>
        <p:txBody>
          <a:bodyPr wrap="square" rtlCol="0">
            <a:spAutoFit/>
          </a:bodyPr>
          <a:lstStyle/>
          <a:p>
            <a:pPr algn="l" fontAlgn="auto">
              <a:spcBef>
                <a:spcPts val="0"/>
              </a:spcBef>
              <a:spcAft>
                <a:spcPts val="0"/>
              </a:spcAft>
            </a:pPr>
            <a:r>
              <a:rPr lang="ja-JP" altLang="en-US" sz="1100" dirty="0" smtClean="0">
                <a:solidFill>
                  <a:prstClr val="black"/>
                </a:solidFill>
                <a:latin typeface="Calibri"/>
                <a:ea typeface="ＭＳ Ｐゴシック"/>
              </a:rPr>
              <a:t>②長時間労働にわたる過重な労働による過労死等に係る</a:t>
            </a:r>
            <a:endParaRPr lang="en-US" altLang="ja-JP" sz="1100" dirty="0" smtClean="0">
              <a:solidFill>
                <a:prstClr val="black"/>
              </a:solidFill>
              <a:latin typeface="Calibri"/>
              <a:ea typeface="ＭＳ Ｐゴシック"/>
            </a:endParaRPr>
          </a:p>
          <a:p>
            <a:pPr algn="l" fontAlgn="auto">
              <a:spcBef>
                <a:spcPts val="0"/>
              </a:spcBef>
              <a:spcAft>
                <a:spcPts val="0"/>
              </a:spcAft>
            </a:pPr>
            <a:r>
              <a:rPr lang="en-US" altLang="ja-JP" sz="1100" dirty="0">
                <a:solidFill>
                  <a:prstClr val="black"/>
                </a:solidFill>
                <a:latin typeface="Calibri"/>
                <a:ea typeface="ＭＳ Ｐゴシック"/>
              </a:rPr>
              <a:t> </a:t>
            </a:r>
            <a:r>
              <a:rPr lang="en-US" altLang="ja-JP" sz="1100" dirty="0" smtClean="0">
                <a:solidFill>
                  <a:prstClr val="black"/>
                </a:solidFill>
                <a:latin typeface="Calibri"/>
                <a:ea typeface="ＭＳ Ｐゴシック"/>
              </a:rPr>
              <a:t>    </a:t>
            </a:r>
            <a:r>
              <a:rPr lang="ja-JP" altLang="en-US" sz="1100" dirty="0" smtClean="0">
                <a:solidFill>
                  <a:prstClr val="black"/>
                </a:solidFill>
                <a:latin typeface="Calibri"/>
                <a:ea typeface="ＭＳ Ｐゴシック"/>
              </a:rPr>
              <a:t>労災請求が行われた事業場に対する監督の実施結果</a:t>
            </a:r>
            <a:endParaRPr lang="ja-JP" altLang="en-US" sz="1100" dirty="0">
              <a:solidFill>
                <a:prstClr val="black"/>
              </a:solidFill>
              <a:latin typeface="Calibri"/>
              <a:ea typeface="ＭＳ Ｐゴシック"/>
            </a:endParaRPr>
          </a:p>
        </p:txBody>
      </p:sp>
      <p:graphicFrame>
        <p:nvGraphicFramePr>
          <p:cNvPr id="47" name="表 46"/>
          <p:cNvGraphicFramePr>
            <a:graphicFrameLocks noGrp="1"/>
          </p:cNvGraphicFramePr>
          <p:nvPr>
            <p:extLst>
              <p:ext uri="{D42A27DB-BD31-4B8C-83A1-F6EECF244321}">
                <p14:modId xmlns:p14="http://schemas.microsoft.com/office/powerpoint/2010/main" val="306325765"/>
              </p:ext>
            </p:extLst>
          </p:nvPr>
        </p:nvGraphicFramePr>
        <p:xfrm>
          <a:off x="1580776" y="2600973"/>
          <a:ext cx="2054136" cy="423946"/>
        </p:xfrm>
        <a:graphic>
          <a:graphicData uri="http://schemas.openxmlformats.org/drawingml/2006/table">
            <a:tbl>
              <a:tblPr/>
              <a:tblGrid>
                <a:gridCol w="1444536"/>
                <a:gridCol w="609600"/>
              </a:tblGrid>
              <a:tr h="211973">
                <a:tc>
                  <a:txBody>
                    <a:bodyPr/>
                    <a:lstStyle/>
                    <a:p>
                      <a:pPr algn="ctr" fontAlgn="ctr"/>
                      <a:r>
                        <a:rPr lang="ja-JP" altLang="en-US" sz="1100" b="1" i="0" u="none" strike="noStrike" dirty="0" smtClean="0">
                          <a:solidFill>
                            <a:srgbClr val="000000"/>
                          </a:solidFill>
                          <a:effectLst/>
                          <a:latin typeface="ＭＳ Ｐゴシック"/>
                        </a:rPr>
                        <a:t>実績</a:t>
                      </a:r>
                      <a:r>
                        <a:rPr lang="en-US" altLang="ja-JP" sz="800" b="1" i="0" u="none" strike="noStrike" dirty="0" smtClean="0">
                          <a:solidFill>
                            <a:srgbClr val="000000"/>
                          </a:solidFill>
                          <a:effectLst/>
                          <a:latin typeface="ＭＳ Ｐゴシック"/>
                        </a:rPr>
                        <a:t>(</a:t>
                      </a:r>
                      <a:r>
                        <a:rPr lang="ja-JP" altLang="en-US" sz="800" b="1" i="0" u="none" strike="noStrike" dirty="0" smtClean="0">
                          <a:solidFill>
                            <a:srgbClr val="000000"/>
                          </a:solidFill>
                          <a:effectLst/>
                          <a:latin typeface="ＭＳ Ｐゴシック"/>
                        </a:rPr>
                        <a:t>平成</a:t>
                      </a:r>
                      <a:r>
                        <a:rPr lang="en-US" altLang="ja-JP" sz="800" b="1" i="0" u="none" strike="noStrike" dirty="0" smtClean="0">
                          <a:solidFill>
                            <a:srgbClr val="000000"/>
                          </a:solidFill>
                          <a:effectLst/>
                          <a:latin typeface="ＭＳ Ｐゴシック"/>
                        </a:rPr>
                        <a:t>27</a:t>
                      </a:r>
                      <a:r>
                        <a:rPr lang="ja-JP" altLang="en-US" sz="800" b="1" i="0" u="none" strike="noStrike" dirty="0" smtClean="0">
                          <a:solidFill>
                            <a:srgbClr val="000000"/>
                          </a:solidFill>
                          <a:effectLst/>
                          <a:latin typeface="ＭＳ Ｐゴシック"/>
                        </a:rPr>
                        <a:t>年</a:t>
                      </a:r>
                      <a:r>
                        <a:rPr lang="en-US" altLang="ja-JP" sz="800" b="1" i="0" u="none" strike="noStrike" dirty="0" smtClean="0">
                          <a:solidFill>
                            <a:srgbClr val="000000"/>
                          </a:solidFill>
                          <a:effectLst/>
                          <a:latin typeface="ＭＳ Ｐゴシック"/>
                        </a:rPr>
                        <a:t>4</a:t>
                      </a:r>
                      <a:r>
                        <a:rPr lang="ja-JP" altLang="en-US" sz="800" b="1" i="0" u="none" strike="noStrike" dirty="0" smtClean="0">
                          <a:solidFill>
                            <a:srgbClr val="000000"/>
                          </a:solidFill>
                          <a:effectLst/>
                          <a:latin typeface="ＭＳ Ｐゴシック"/>
                        </a:rPr>
                        <a:t>月～</a:t>
                      </a:r>
                      <a:r>
                        <a:rPr lang="en-US" altLang="ja-JP" sz="800" b="1" i="0" u="none" strike="noStrike" dirty="0" smtClean="0">
                          <a:solidFill>
                            <a:srgbClr val="000000"/>
                          </a:solidFill>
                          <a:effectLst/>
                          <a:latin typeface="ＭＳ Ｐゴシック"/>
                        </a:rPr>
                        <a:t>28</a:t>
                      </a:r>
                      <a:r>
                        <a:rPr lang="ja-JP" altLang="en-US" sz="800" b="1" i="0" u="none" strike="noStrike" dirty="0" smtClean="0">
                          <a:solidFill>
                            <a:srgbClr val="000000"/>
                          </a:solidFill>
                          <a:effectLst/>
                          <a:latin typeface="ＭＳ Ｐゴシック"/>
                        </a:rPr>
                        <a:t>年</a:t>
                      </a:r>
                      <a:r>
                        <a:rPr lang="en-US" altLang="ja-JP" sz="800" b="1" i="0" u="none" strike="noStrike" dirty="0" smtClean="0">
                          <a:solidFill>
                            <a:srgbClr val="000000"/>
                          </a:solidFill>
                          <a:effectLst/>
                          <a:latin typeface="ＭＳ Ｐゴシック"/>
                        </a:rPr>
                        <a:t>1</a:t>
                      </a:r>
                      <a:r>
                        <a:rPr lang="ja-JP" altLang="en-US" sz="800" b="1" i="0" u="none" strike="noStrike" dirty="0" smtClean="0">
                          <a:solidFill>
                            <a:srgbClr val="000000"/>
                          </a:solidFill>
                          <a:effectLst/>
                          <a:latin typeface="ＭＳ Ｐゴシック"/>
                        </a:rPr>
                        <a:t>月</a:t>
                      </a:r>
                      <a:r>
                        <a:rPr lang="en-US" altLang="ja-JP" sz="800" b="1" i="0" u="none" strike="noStrike" dirty="0" smtClean="0">
                          <a:solidFill>
                            <a:srgbClr val="000000"/>
                          </a:solidFill>
                          <a:effectLst/>
                          <a:latin typeface="ＭＳ Ｐゴシック"/>
                        </a:rPr>
                        <a:t>)</a:t>
                      </a:r>
                      <a:endParaRPr lang="ja-JP" altLang="en-US" sz="8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1" i="0" u="none" strike="noStrike" dirty="0">
                          <a:solidFill>
                            <a:srgbClr val="000000"/>
                          </a:solidFill>
                          <a:effectLst/>
                          <a:latin typeface="ＭＳ Ｐゴシック"/>
                        </a:rPr>
                        <a:t>違反率</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1973">
                <a:tc>
                  <a:txBody>
                    <a:bodyPr/>
                    <a:lstStyle/>
                    <a:p>
                      <a:pPr algn="ctr" fontAlgn="ctr"/>
                      <a:r>
                        <a:rPr lang="en-US" altLang="ja-JP" sz="1100" b="0" i="0" u="none" strike="noStrike" dirty="0" smtClean="0">
                          <a:solidFill>
                            <a:srgbClr val="000000"/>
                          </a:solidFill>
                          <a:effectLst/>
                          <a:latin typeface="ＭＳ Ｐゴシック"/>
                        </a:rPr>
                        <a:t>819</a:t>
                      </a:r>
                      <a:r>
                        <a:rPr lang="ja-JP" altLang="en-US" sz="1100" b="0" i="0" u="none" strike="noStrike" dirty="0" smtClean="0">
                          <a:solidFill>
                            <a:srgbClr val="000000"/>
                          </a:solidFill>
                          <a:effectLst/>
                          <a:latin typeface="ＭＳ Ｐゴシック"/>
                        </a:rPr>
                        <a:t>件</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smtClean="0">
                          <a:solidFill>
                            <a:srgbClr val="000000"/>
                          </a:solidFill>
                          <a:effectLst/>
                          <a:latin typeface="ＭＳ Ｐゴシック"/>
                        </a:rPr>
                        <a:t>78.5%</a:t>
                      </a:r>
                      <a:endParaRPr lang="en-US" altLang="ja-JP"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2018065904"/>
              </p:ext>
            </p:extLst>
          </p:nvPr>
        </p:nvGraphicFramePr>
        <p:xfrm>
          <a:off x="5713393" y="2591245"/>
          <a:ext cx="2135207" cy="433208"/>
        </p:xfrm>
        <a:graphic>
          <a:graphicData uri="http://schemas.openxmlformats.org/drawingml/2006/table">
            <a:tbl>
              <a:tblPr/>
              <a:tblGrid>
                <a:gridCol w="1514762"/>
                <a:gridCol w="620445"/>
              </a:tblGrid>
              <a:tr h="216604">
                <a:tc>
                  <a:txBody>
                    <a:bodyPr/>
                    <a:lstStyle/>
                    <a:p>
                      <a:pPr algn="ctr" fontAlgn="ctr"/>
                      <a:r>
                        <a:rPr kumimoji="1" lang="ja-JP" altLang="en-US" sz="1100" b="1" i="0" u="none" strike="noStrike" kern="1200" cap="none" spc="0" normalizeH="0" baseline="0" noProof="0" dirty="0" smtClean="0">
                          <a:ln>
                            <a:noFill/>
                          </a:ln>
                          <a:solidFill>
                            <a:srgbClr val="000000"/>
                          </a:solidFill>
                          <a:effectLst/>
                          <a:uLnTx/>
                          <a:uFillTx/>
                          <a:latin typeface="ＭＳ Ｐゴシック"/>
                          <a:ea typeface="+mn-ea"/>
                          <a:cs typeface="+mn-cs"/>
                        </a:rPr>
                        <a:t>実績</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a:t>
                      </a:r>
                      <a:r>
                        <a:rPr kumimoji="1" lang="ja-JP" altLang="en-US" sz="800" b="1" i="0" u="none" strike="noStrike" kern="1200" cap="none" spc="0" normalizeH="0" baseline="0" noProof="0" dirty="0" smtClean="0">
                          <a:ln>
                            <a:noFill/>
                          </a:ln>
                          <a:solidFill>
                            <a:srgbClr val="000000"/>
                          </a:solidFill>
                          <a:effectLst/>
                          <a:uLnTx/>
                          <a:uFillTx/>
                          <a:latin typeface="ＭＳ Ｐゴシック"/>
                          <a:ea typeface="+mn-ea"/>
                          <a:cs typeface="+mn-cs"/>
                        </a:rPr>
                        <a:t>平成</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27</a:t>
                      </a:r>
                      <a:r>
                        <a:rPr kumimoji="1" lang="ja-JP" altLang="en-US" sz="800" b="1" i="0" u="none" strike="noStrike" kern="1200" cap="none" spc="0" normalizeH="0" baseline="0" noProof="0" dirty="0" smtClean="0">
                          <a:ln>
                            <a:noFill/>
                          </a:ln>
                          <a:solidFill>
                            <a:srgbClr val="000000"/>
                          </a:solidFill>
                          <a:effectLst/>
                          <a:uLnTx/>
                          <a:uFillTx/>
                          <a:latin typeface="ＭＳ Ｐゴシック"/>
                          <a:ea typeface="+mn-ea"/>
                          <a:cs typeface="+mn-cs"/>
                        </a:rPr>
                        <a:t>年</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4</a:t>
                      </a:r>
                      <a:r>
                        <a:rPr kumimoji="1" lang="ja-JP" altLang="en-US" sz="800" b="1" i="0" u="none" strike="noStrike" kern="1200" cap="none" spc="0" normalizeH="0" baseline="0" noProof="0" dirty="0" smtClean="0">
                          <a:ln>
                            <a:noFill/>
                          </a:ln>
                          <a:solidFill>
                            <a:srgbClr val="000000"/>
                          </a:solidFill>
                          <a:effectLst/>
                          <a:uLnTx/>
                          <a:uFillTx/>
                          <a:latin typeface="ＭＳ Ｐゴシック"/>
                          <a:ea typeface="+mn-ea"/>
                          <a:cs typeface="+mn-cs"/>
                        </a:rPr>
                        <a:t>月～</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28</a:t>
                      </a:r>
                      <a:r>
                        <a:rPr kumimoji="1" lang="ja-JP" altLang="en-US" sz="800" b="1" i="0" u="none" strike="noStrike" kern="1200" cap="none" spc="0" normalizeH="0" baseline="0" noProof="0" dirty="0" smtClean="0">
                          <a:ln>
                            <a:noFill/>
                          </a:ln>
                          <a:solidFill>
                            <a:srgbClr val="000000"/>
                          </a:solidFill>
                          <a:effectLst/>
                          <a:uLnTx/>
                          <a:uFillTx/>
                          <a:latin typeface="ＭＳ Ｐゴシック"/>
                          <a:ea typeface="+mn-ea"/>
                          <a:cs typeface="+mn-cs"/>
                        </a:rPr>
                        <a:t>年</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1</a:t>
                      </a:r>
                      <a:r>
                        <a:rPr kumimoji="1" lang="ja-JP" altLang="en-US" sz="800" b="1" i="0" u="none" strike="noStrike" kern="1200" cap="none" spc="0" normalizeH="0" baseline="0" noProof="0" dirty="0" smtClean="0">
                          <a:ln>
                            <a:noFill/>
                          </a:ln>
                          <a:solidFill>
                            <a:srgbClr val="000000"/>
                          </a:solidFill>
                          <a:effectLst/>
                          <a:uLnTx/>
                          <a:uFillTx/>
                          <a:latin typeface="ＭＳ Ｐゴシック"/>
                          <a:ea typeface="+mn-ea"/>
                          <a:cs typeface="+mn-cs"/>
                        </a:rPr>
                        <a:t>月</a:t>
                      </a:r>
                      <a:r>
                        <a:rPr kumimoji="1" lang="en-US" altLang="ja-JP" sz="800" b="1" i="0" u="none" strike="noStrike" kern="1200" cap="none" spc="0" normalizeH="0" baseline="0" noProof="0" dirty="0" smtClean="0">
                          <a:ln>
                            <a:noFill/>
                          </a:ln>
                          <a:solidFill>
                            <a:srgbClr val="000000"/>
                          </a:solidFill>
                          <a:effectLst/>
                          <a:uLnTx/>
                          <a:uFillTx/>
                          <a:latin typeface="ＭＳ Ｐゴシック"/>
                          <a:ea typeface="+mn-ea"/>
                          <a:cs typeface="+mn-cs"/>
                        </a:rPr>
                        <a:t>)</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1" i="0" u="none" strike="noStrike" dirty="0">
                          <a:solidFill>
                            <a:srgbClr val="000000"/>
                          </a:solidFill>
                          <a:effectLst/>
                          <a:latin typeface="ＭＳ Ｐゴシック"/>
                        </a:rPr>
                        <a:t>違反率</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6604">
                <a:tc>
                  <a:txBody>
                    <a:bodyPr/>
                    <a:lstStyle/>
                    <a:p>
                      <a:pPr algn="ctr" fontAlgn="ctr"/>
                      <a:r>
                        <a:rPr lang="en-US" altLang="ja-JP" sz="1100" b="0" i="0" u="none" strike="noStrike" dirty="0" smtClean="0">
                          <a:solidFill>
                            <a:srgbClr val="000000"/>
                          </a:solidFill>
                          <a:effectLst/>
                          <a:latin typeface="ＭＳ Ｐゴシック"/>
                        </a:rPr>
                        <a:t>107</a:t>
                      </a:r>
                      <a:r>
                        <a:rPr lang="ja-JP" altLang="en-US" sz="1100" b="0" i="0" u="none" strike="noStrike" dirty="0" smtClean="0">
                          <a:solidFill>
                            <a:srgbClr val="000000"/>
                          </a:solidFill>
                          <a:effectLst/>
                          <a:latin typeface="ＭＳ Ｐゴシック"/>
                        </a:rPr>
                        <a:t>件</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smtClean="0">
                          <a:solidFill>
                            <a:srgbClr val="000000"/>
                          </a:solidFill>
                          <a:effectLst/>
                          <a:latin typeface="ＭＳ Ｐゴシック"/>
                        </a:rPr>
                        <a:t>88.8%</a:t>
                      </a:r>
                      <a:endParaRPr lang="en-US" altLang="ja-JP"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角丸四角形 4"/>
          <p:cNvSpPr/>
          <p:nvPr/>
        </p:nvSpPr>
        <p:spPr>
          <a:xfrm>
            <a:off x="1278179" y="3904850"/>
            <a:ext cx="7399112" cy="2599709"/>
          </a:xfrm>
          <a:prstGeom prst="roundRect">
            <a:avLst/>
          </a:prstGeom>
          <a:solidFill>
            <a:srgbClr val="FEE4CA"/>
          </a:solidFill>
          <a:ln w="31750" cap="flat" cmpd="dbl" algn="ctr">
            <a:solidFill>
              <a:schemeClr val="tx1"/>
            </a:solidFill>
            <a:prstDash val="solid"/>
          </a:ln>
          <a:effectLst/>
        </p:spPr>
        <p:txBody>
          <a:bodyPr rtlCol="0" anchor="ctr"/>
          <a:lstStyle/>
          <a:p>
            <a:pPr algn="just" fontAlgn="auto">
              <a:spcBef>
                <a:spcPts val="0"/>
              </a:spcBef>
              <a:spcAft>
                <a:spcPts val="0"/>
              </a:spcAft>
            </a:pPr>
            <a:endParaRPr kumimoji="0" lang="ja-JP" altLang="en-US" sz="1400" kern="0" dirty="0" smtClean="0">
              <a:solidFill>
                <a:srgbClr val="000000"/>
              </a:solidFill>
              <a:latin typeface="ＭＳ Ｐゴシック"/>
              <a:ea typeface="ＭＳ Ｐゴシック"/>
            </a:endParaRPr>
          </a:p>
        </p:txBody>
      </p:sp>
      <p:sp>
        <p:nvSpPr>
          <p:cNvPr id="2" name="テキスト ボックス 1"/>
          <p:cNvSpPr txBox="1"/>
          <p:nvPr/>
        </p:nvSpPr>
        <p:spPr>
          <a:xfrm>
            <a:off x="1488555" y="3943763"/>
            <a:ext cx="7315200" cy="2569934"/>
          </a:xfrm>
          <a:prstGeom prst="rect">
            <a:avLst/>
          </a:prstGeom>
          <a:noFill/>
          <a:ln cap="rnd">
            <a:noFill/>
            <a:round/>
          </a:ln>
        </p:spPr>
        <p:txBody>
          <a:bodyPr wrap="square" rtlCol="0">
            <a:spAutoFit/>
          </a:bodyPr>
          <a:lstStyle/>
          <a:p>
            <a:pPr algn="l"/>
            <a:r>
              <a:rPr lang="ja-JP" altLang="en-US" sz="1300" dirty="0" smtClean="0">
                <a:solidFill>
                  <a:prstClr val="black"/>
                </a:solidFill>
                <a:latin typeface="ＭＳ Ｐゴシック"/>
                <a:ea typeface="ＭＳ Ｐゴシック"/>
              </a:rPr>
              <a:t>①</a:t>
            </a:r>
            <a:r>
              <a:rPr lang="ja-JP" altLang="ja-JP" sz="1300" dirty="0" smtClean="0">
                <a:solidFill>
                  <a:prstClr val="black"/>
                </a:solidFill>
                <a:latin typeface="ＭＳ Ｐゴシック"/>
                <a:ea typeface="ＭＳ Ｐゴシック"/>
              </a:rPr>
              <a:t>重点</a:t>
            </a:r>
            <a:r>
              <a:rPr lang="ja-JP" altLang="ja-JP" sz="1300" dirty="0">
                <a:solidFill>
                  <a:prstClr val="black"/>
                </a:solidFill>
                <a:latin typeface="ＭＳ Ｐゴシック"/>
                <a:ea typeface="ＭＳ Ｐゴシック"/>
              </a:rPr>
              <a:t>監督の実施事業場</a:t>
            </a:r>
            <a:r>
              <a:rPr lang="ja-JP" altLang="ja-JP" sz="1300" dirty="0" smtClean="0">
                <a:solidFill>
                  <a:prstClr val="black"/>
                </a:solidFill>
                <a:latin typeface="ＭＳ Ｐゴシック"/>
                <a:ea typeface="ＭＳ Ｐゴシック"/>
              </a:rPr>
              <a:t>：</a:t>
            </a:r>
            <a:r>
              <a:rPr lang="en-US" altLang="ja-JP" sz="1300" dirty="0" smtClean="0">
                <a:solidFill>
                  <a:prstClr val="black"/>
                </a:solidFill>
                <a:latin typeface="ＭＳ Ｐゴシック"/>
                <a:ea typeface="ＭＳ Ｐゴシック"/>
              </a:rPr>
              <a:t>300</a:t>
            </a:r>
            <a:r>
              <a:rPr lang="ja-JP" altLang="ja-JP" sz="1300" dirty="0">
                <a:solidFill>
                  <a:prstClr val="black"/>
                </a:solidFill>
                <a:latin typeface="ＭＳ Ｐゴシック"/>
                <a:ea typeface="ＭＳ Ｐゴシック"/>
              </a:rPr>
              <a:t>事業場</a:t>
            </a:r>
            <a:r>
              <a:rPr lang="ja-JP" altLang="ja-JP" sz="1400" dirty="0">
                <a:latin typeface="ＭＳ Ｐゴシック"/>
                <a:ea typeface="ＭＳ Ｐゴシック"/>
              </a:rPr>
              <a:t>　</a:t>
            </a:r>
            <a:r>
              <a:rPr lang="ja-JP" altLang="ja-JP" sz="1100" dirty="0">
                <a:latin typeface="ＭＳ Ｐゴシック"/>
                <a:ea typeface="ＭＳ Ｐゴシック"/>
              </a:rPr>
              <a:t>　</a:t>
            </a:r>
            <a:r>
              <a:rPr lang="ja-JP" altLang="ja-JP" sz="1050" b="0" dirty="0" smtClean="0">
                <a:solidFill>
                  <a:prstClr val="black"/>
                </a:solidFill>
                <a:latin typeface="ＭＳ Ｐゴシック"/>
                <a:ea typeface="ＭＳ Ｐゴシック"/>
              </a:rPr>
              <a:t>この</a:t>
            </a:r>
            <a:r>
              <a:rPr lang="ja-JP" altLang="ja-JP" sz="1050" b="0" dirty="0">
                <a:solidFill>
                  <a:prstClr val="black"/>
                </a:solidFill>
                <a:latin typeface="ＭＳ Ｐゴシック"/>
                <a:ea typeface="ＭＳ Ｐゴシック"/>
              </a:rPr>
              <a:t>うち、</a:t>
            </a:r>
            <a:r>
              <a:rPr lang="en-US" altLang="ja-JP" sz="1050" b="0" dirty="0">
                <a:solidFill>
                  <a:prstClr val="black"/>
                </a:solidFill>
                <a:latin typeface="ＭＳ Ｐゴシック"/>
                <a:ea typeface="ＭＳ Ｐゴシック"/>
              </a:rPr>
              <a:t>248</a:t>
            </a:r>
            <a:r>
              <a:rPr lang="ja-JP" altLang="ja-JP" sz="1050" b="0" dirty="0">
                <a:solidFill>
                  <a:prstClr val="black"/>
                </a:solidFill>
                <a:latin typeface="ＭＳ Ｐゴシック"/>
                <a:ea typeface="ＭＳ Ｐゴシック"/>
              </a:rPr>
              <a:t>事業場（全体の</a:t>
            </a:r>
            <a:r>
              <a:rPr lang="en-US" altLang="ja-JP" sz="1050" b="0" dirty="0">
                <a:solidFill>
                  <a:prstClr val="black"/>
                </a:solidFill>
                <a:latin typeface="ＭＳ Ｐゴシック"/>
                <a:ea typeface="ＭＳ Ｐゴシック"/>
              </a:rPr>
              <a:t>82.7</a:t>
            </a:r>
            <a:r>
              <a:rPr lang="ja-JP" altLang="ja-JP" sz="1050" b="0" dirty="0">
                <a:solidFill>
                  <a:prstClr val="black"/>
                </a:solidFill>
                <a:latin typeface="ＭＳ Ｐゴシック"/>
                <a:ea typeface="ＭＳ Ｐゴシック"/>
              </a:rPr>
              <a:t>％）で労働基準関係法令違反あり</a:t>
            </a:r>
            <a:r>
              <a:rPr lang="ja-JP" altLang="ja-JP" sz="1050" b="0" dirty="0" smtClean="0">
                <a:solidFill>
                  <a:prstClr val="black"/>
                </a:solidFill>
                <a:latin typeface="ＭＳ Ｐゴシック"/>
                <a:ea typeface="ＭＳ Ｐゴシック"/>
              </a:rPr>
              <a:t>。</a:t>
            </a:r>
            <a:endParaRPr lang="en-US" altLang="ja-JP" sz="1050" b="0" dirty="0">
              <a:solidFill>
                <a:prstClr val="black"/>
              </a:solidFill>
              <a:latin typeface="ＭＳ Ｐゴシック"/>
              <a:ea typeface="ＭＳ Ｐゴシック"/>
            </a:endParaRPr>
          </a:p>
          <a:p>
            <a:pPr algn="l"/>
            <a:endParaRPr lang="en-US" altLang="ja-JP" sz="600" dirty="0" smtClean="0">
              <a:solidFill>
                <a:prstClr val="black"/>
              </a:solidFill>
              <a:latin typeface="ＭＳ Ｐゴシック"/>
              <a:ea typeface="ＭＳ Ｐゴシック"/>
            </a:endParaRPr>
          </a:p>
          <a:p>
            <a:pPr algn="l"/>
            <a:r>
              <a:rPr lang="ja-JP" altLang="en-US" sz="1300" dirty="0">
                <a:solidFill>
                  <a:prstClr val="black"/>
                </a:solidFill>
                <a:latin typeface="ＭＳ Ｐゴシック"/>
                <a:ea typeface="ＭＳ Ｐゴシック"/>
              </a:rPr>
              <a:t>②</a:t>
            </a:r>
            <a:r>
              <a:rPr lang="ja-JP" altLang="ja-JP" sz="1300" dirty="0" smtClean="0">
                <a:solidFill>
                  <a:prstClr val="black"/>
                </a:solidFill>
                <a:latin typeface="ＭＳ Ｐゴシック"/>
                <a:ea typeface="ＭＳ Ｐゴシック"/>
              </a:rPr>
              <a:t>主</a:t>
            </a:r>
            <a:r>
              <a:rPr lang="ja-JP" altLang="ja-JP" sz="1300" dirty="0">
                <a:solidFill>
                  <a:prstClr val="black"/>
                </a:solidFill>
                <a:latin typeface="ＭＳ Ｐゴシック"/>
                <a:ea typeface="ＭＳ Ｐゴシック"/>
              </a:rPr>
              <a:t>な違反</a:t>
            </a:r>
            <a:r>
              <a:rPr lang="ja-JP" altLang="ja-JP" sz="1300" dirty="0" smtClean="0">
                <a:solidFill>
                  <a:prstClr val="black"/>
                </a:solidFill>
                <a:latin typeface="ＭＳ Ｐゴシック"/>
                <a:ea typeface="ＭＳ Ｐゴシック"/>
              </a:rPr>
              <a:t>内容</a:t>
            </a:r>
            <a:endParaRPr lang="en-US" altLang="ja-JP" sz="1300" dirty="0" smtClean="0">
              <a:solidFill>
                <a:prstClr val="black"/>
              </a:solidFill>
              <a:latin typeface="ＭＳ Ｐゴシック"/>
              <a:ea typeface="ＭＳ Ｐゴシック"/>
            </a:endParaRPr>
          </a:p>
          <a:p>
            <a:pPr algn="l"/>
            <a:r>
              <a:rPr lang="en-US" altLang="ja-JP" sz="1100" b="0" dirty="0">
                <a:latin typeface="ＭＳ Ｐゴシック"/>
                <a:ea typeface="ＭＳ Ｐゴシック"/>
              </a:rPr>
              <a:t> </a:t>
            </a:r>
            <a:r>
              <a:rPr lang="en-US" altLang="ja-JP" sz="1200" b="0" dirty="0" smtClean="0">
                <a:solidFill>
                  <a:prstClr val="black"/>
                </a:solidFill>
                <a:latin typeface="ＭＳ Ｐゴシック"/>
                <a:ea typeface="ＭＳ Ｐゴシック"/>
              </a:rPr>
              <a:t>1</a:t>
            </a:r>
            <a:r>
              <a:rPr lang="ja-JP" altLang="ja-JP" sz="1200" b="0" dirty="0">
                <a:solidFill>
                  <a:prstClr val="black"/>
                </a:solidFill>
                <a:latin typeface="ＭＳ Ｐゴシック"/>
                <a:ea typeface="ＭＳ Ｐゴシック"/>
              </a:rPr>
              <a:t>　違法な時間外労働があったもの</a:t>
            </a:r>
            <a:r>
              <a:rPr lang="ja-JP" altLang="ja-JP" sz="1200" b="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167</a:t>
            </a:r>
            <a:r>
              <a:rPr lang="ja-JP" altLang="ja-JP" sz="1200" dirty="0">
                <a:solidFill>
                  <a:prstClr val="black"/>
                </a:solidFill>
                <a:latin typeface="ＭＳ Ｐゴシック"/>
                <a:ea typeface="ＭＳ Ｐゴシック"/>
              </a:rPr>
              <a:t>事業場（</a:t>
            </a:r>
            <a:r>
              <a:rPr lang="en-US" altLang="ja-JP" sz="1200" dirty="0">
                <a:solidFill>
                  <a:prstClr val="black"/>
                </a:solidFill>
                <a:latin typeface="ＭＳ Ｐゴシック"/>
                <a:ea typeface="ＭＳ Ｐゴシック"/>
              </a:rPr>
              <a:t>55.7</a:t>
            </a:r>
            <a:r>
              <a:rPr lang="ja-JP" altLang="ja-JP" sz="1200" dirty="0">
                <a:solidFill>
                  <a:prstClr val="black"/>
                </a:solidFill>
                <a:latin typeface="ＭＳ Ｐゴシック"/>
                <a:ea typeface="ＭＳ Ｐゴシック"/>
              </a:rPr>
              <a:t>％）</a:t>
            </a:r>
          </a:p>
          <a:p>
            <a:pPr algn="l"/>
            <a:r>
              <a:rPr lang="en-US" altLang="ja-JP" sz="1200" b="0" dirty="0">
                <a:latin typeface="ＭＳ Ｐゴシック"/>
                <a:ea typeface="ＭＳ Ｐゴシック"/>
              </a:rPr>
              <a:t> </a:t>
            </a:r>
            <a:r>
              <a:rPr lang="en-US" altLang="ja-JP" sz="1200" b="0" dirty="0">
                <a:solidFill>
                  <a:prstClr val="black"/>
                </a:solidFill>
                <a:latin typeface="ＭＳ Ｐゴシック"/>
                <a:ea typeface="ＭＳ Ｐゴシック"/>
              </a:rPr>
              <a:t>2</a:t>
            </a:r>
            <a:r>
              <a:rPr lang="ja-JP" altLang="ja-JP" sz="1200" b="0" dirty="0">
                <a:solidFill>
                  <a:prstClr val="black"/>
                </a:solidFill>
                <a:latin typeface="ＭＳ Ｐゴシック"/>
                <a:ea typeface="ＭＳ Ｐゴシック"/>
              </a:rPr>
              <a:t>　賃金不払残業があったもの</a:t>
            </a:r>
            <a:r>
              <a:rPr lang="ja-JP" altLang="ja-JP" sz="1200" b="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48</a:t>
            </a:r>
            <a:r>
              <a:rPr lang="ja-JP" altLang="ja-JP" sz="1200" dirty="0">
                <a:solidFill>
                  <a:prstClr val="black"/>
                </a:solidFill>
                <a:latin typeface="ＭＳ Ｐゴシック"/>
                <a:ea typeface="ＭＳ Ｐゴシック"/>
              </a:rPr>
              <a:t>事業場（</a:t>
            </a:r>
            <a:r>
              <a:rPr lang="en-US" altLang="ja-JP" sz="1200" dirty="0">
                <a:solidFill>
                  <a:prstClr val="black"/>
                </a:solidFill>
                <a:latin typeface="ＭＳ Ｐゴシック"/>
                <a:ea typeface="ＭＳ Ｐゴシック"/>
              </a:rPr>
              <a:t>16.0</a:t>
            </a:r>
            <a:r>
              <a:rPr lang="ja-JP" altLang="ja-JP" sz="1200" dirty="0">
                <a:solidFill>
                  <a:prstClr val="black"/>
                </a:solidFill>
                <a:latin typeface="ＭＳ Ｐゴシック"/>
                <a:ea typeface="ＭＳ Ｐゴシック"/>
              </a:rPr>
              <a:t>％</a:t>
            </a:r>
            <a:r>
              <a:rPr lang="ja-JP" altLang="ja-JP" sz="1200" b="0" dirty="0">
                <a:solidFill>
                  <a:prstClr val="black"/>
                </a:solidFill>
                <a:latin typeface="ＭＳ Ｐゴシック"/>
                <a:ea typeface="ＭＳ Ｐゴシック"/>
              </a:rPr>
              <a:t>）</a:t>
            </a:r>
          </a:p>
          <a:p>
            <a:pPr algn="l"/>
            <a:r>
              <a:rPr lang="en-US" altLang="ja-JP" sz="1200" b="0" dirty="0" smtClean="0">
                <a:latin typeface="ＭＳ Ｐゴシック"/>
                <a:ea typeface="ＭＳ Ｐゴシック"/>
              </a:rPr>
              <a:t> </a:t>
            </a:r>
            <a:r>
              <a:rPr lang="en-US" altLang="ja-JP" sz="1200" b="0" dirty="0">
                <a:solidFill>
                  <a:prstClr val="black"/>
                </a:solidFill>
                <a:latin typeface="ＭＳ Ｐゴシック"/>
                <a:ea typeface="ＭＳ Ｐゴシック"/>
              </a:rPr>
              <a:t>3</a:t>
            </a:r>
            <a:r>
              <a:rPr lang="ja-JP" altLang="ja-JP" sz="1200" b="0" dirty="0">
                <a:solidFill>
                  <a:prstClr val="black"/>
                </a:solidFill>
                <a:latin typeface="ＭＳ Ｐゴシック"/>
                <a:ea typeface="ＭＳ Ｐゴシック"/>
              </a:rPr>
              <a:t>　過重労働による健康障害防止措置が未実施のもの</a:t>
            </a:r>
            <a:r>
              <a:rPr lang="ja-JP" altLang="ja-JP" sz="1200" b="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40</a:t>
            </a:r>
            <a:r>
              <a:rPr lang="ja-JP" altLang="ja-JP" sz="1200" dirty="0">
                <a:solidFill>
                  <a:prstClr val="black"/>
                </a:solidFill>
                <a:latin typeface="ＭＳ Ｐゴシック"/>
                <a:ea typeface="ＭＳ Ｐゴシック"/>
              </a:rPr>
              <a:t>事業場（</a:t>
            </a:r>
            <a:r>
              <a:rPr lang="en-US" altLang="ja-JP" sz="1200" dirty="0">
                <a:solidFill>
                  <a:prstClr val="black"/>
                </a:solidFill>
                <a:latin typeface="ＭＳ Ｐゴシック"/>
                <a:ea typeface="ＭＳ Ｐゴシック"/>
              </a:rPr>
              <a:t>13.3</a:t>
            </a:r>
            <a:r>
              <a:rPr lang="ja-JP" altLang="ja-JP" sz="1200" dirty="0">
                <a:solidFill>
                  <a:prstClr val="black"/>
                </a:solidFill>
                <a:latin typeface="ＭＳ Ｐゴシック"/>
                <a:ea typeface="ＭＳ Ｐゴシック"/>
              </a:rPr>
              <a:t>％</a:t>
            </a:r>
            <a:r>
              <a:rPr lang="ja-JP" altLang="ja-JP" sz="1200" dirty="0" smtClean="0">
                <a:solidFill>
                  <a:prstClr val="black"/>
                </a:solidFill>
                <a:latin typeface="ＭＳ Ｐゴシック"/>
                <a:ea typeface="ＭＳ Ｐゴシック"/>
              </a:rPr>
              <a:t>）</a:t>
            </a:r>
          </a:p>
          <a:p>
            <a:pPr algn="l"/>
            <a:endParaRPr lang="en-US" altLang="ja-JP" sz="600" dirty="0">
              <a:solidFill>
                <a:prstClr val="black"/>
              </a:solidFill>
              <a:latin typeface="ＭＳ Ｐゴシック"/>
              <a:ea typeface="ＭＳ Ｐゴシック"/>
            </a:endParaRPr>
          </a:p>
          <a:p>
            <a:pPr algn="l"/>
            <a:r>
              <a:rPr lang="ja-JP" altLang="en-US" sz="1300" dirty="0" smtClean="0">
                <a:solidFill>
                  <a:prstClr val="black"/>
                </a:solidFill>
                <a:latin typeface="ＭＳ Ｐゴシック"/>
                <a:ea typeface="ＭＳ Ｐゴシック"/>
              </a:rPr>
              <a:t>③</a:t>
            </a:r>
            <a:r>
              <a:rPr lang="ja-JP" altLang="ja-JP" sz="1300" dirty="0" smtClean="0">
                <a:solidFill>
                  <a:prstClr val="black"/>
                </a:solidFill>
                <a:latin typeface="ＭＳ Ｐゴシック"/>
                <a:ea typeface="ＭＳ Ｐゴシック"/>
              </a:rPr>
              <a:t>主な健康障害防止に係る指導の状況</a:t>
            </a:r>
            <a:endParaRPr lang="en-US" altLang="ja-JP" sz="1050" dirty="0" smtClean="0">
              <a:solidFill>
                <a:prstClr val="black"/>
              </a:solidFill>
              <a:latin typeface="ＭＳ Ｐゴシック"/>
              <a:ea typeface="ＭＳ Ｐゴシック"/>
            </a:endParaRPr>
          </a:p>
          <a:p>
            <a:pPr algn="l"/>
            <a:r>
              <a:rPr lang="en-US" altLang="ja-JP" sz="1200" b="0" dirty="0">
                <a:solidFill>
                  <a:prstClr val="black"/>
                </a:solidFill>
                <a:latin typeface="ＭＳ Ｐゴシック"/>
                <a:ea typeface="ＭＳ Ｐゴシック"/>
              </a:rPr>
              <a:t>1</a:t>
            </a:r>
            <a:r>
              <a:rPr lang="ja-JP" altLang="ja-JP" sz="1200" b="0" dirty="0">
                <a:solidFill>
                  <a:prstClr val="black"/>
                </a:solidFill>
                <a:latin typeface="ＭＳ Ｐゴシック"/>
                <a:ea typeface="ＭＳ Ｐゴシック"/>
              </a:rPr>
              <a:t>　過重労働による健康障害防止措置</a:t>
            </a:r>
            <a:r>
              <a:rPr lang="ja-JP" altLang="ja-JP" sz="1200" b="0" dirty="0" smtClean="0">
                <a:solidFill>
                  <a:prstClr val="black"/>
                </a:solidFill>
                <a:latin typeface="ＭＳ Ｐゴシック"/>
                <a:ea typeface="ＭＳ Ｐゴシック"/>
              </a:rPr>
              <a:t>が不十分</a:t>
            </a:r>
            <a:r>
              <a:rPr lang="ja-JP" altLang="ja-JP" sz="1200" b="0" dirty="0">
                <a:solidFill>
                  <a:prstClr val="black"/>
                </a:solidFill>
                <a:latin typeface="ＭＳ Ｐゴシック"/>
                <a:ea typeface="ＭＳ Ｐゴシック"/>
              </a:rPr>
              <a:t>なため改善を指導したもの</a:t>
            </a:r>
            <a:r>
              <a:rPr lang="ja-JP" altLang="ja-JP" sz="1200" b="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171</a:t>
            </a:r>
            <a:r>
              <a:rPr lang="ja-JP" altLang="ja-JP" sz="1200" dirty="0">
                <a:solidFill>
                  <a:prstClr val="black"/>
                </a:solidFill>
                <a:latin typeface="ＭＳ Ｐゴシック"/>
                <a:ea typeface="ＭＳ Ｐゴシック"/>
              </a:rPr>
              <a:t>事業場（</a:t>
            </a:r>
            <a:r>
              <a:rPr lang="en-US" altLang="ja-JP" sz="1200" dirty="0">
                <a:solidFill>
                  <a:prstClr val="black"/>
                </a:solidFill>
                <a:latin typeface="ＭＳ Ｐゴシック"/>
                <a:ea typeface="ＭＳ Ｐゴシック"/>
              </a:rPr>
              <a:t>57.0</a:t>
            </a:r>
            <a:r>
              <a:rPr lang="ja-JP" altLang="ja-JP" sz="1200" dirty="0">
                <a:solidFill>
                  <a:prstClr val="black"/>
                </a:solidFill>
                <a:latin typeface="ＭＳ Ｐゴシック"/>
                <a:ea typeface="ＭＳ Ｐゴシック"/>
              </a:rPr>
              <a:t>％）</a:t>
            </a:r>
          </a:p>
          <a:p>
            <a:pPr algn="l"/>
            <a:r>
              <a:rPr lang="en-US" altLang="ja-JP" sz="1200" b="0" dirty="0">
                <a:solidFill>
                  <a:prstClr val="black"/>
                </a:solidFill>
                <a:latin typeface="ＭＳ Ｐゴシック"/>
                <a:ea typeface="ＭＳ Ｐゴシック"/>
              </a:rPr>
              <a:t>2</a:t>
            </a:r>
            <a:r>
              <a:rPr lang="ja-JP" altLang="ja-JP" sz="1200" b="0" dirty="0">
                <a:solidFill>
                  <a:prstClr val="black"/>
                </a:solidFill>
                <a:latin typeface="ＭＳ Ｐゴシック"/>
                <a:ea typeface="ＭＳ Ｐゴシック"/>
              </a:rPr>
              <a:t>　労働時間の把握方法が不適正な</a:t>
            </a:r>
            <a:r>
              <a:rPr lang="ja-JP" altLang="ja-JP" sz="1200" b="0" dirty="0" smtClean="0">
                <a:solidFill>
                  <a:prstClr val="black"/>
                </a:solidFill>
                <a:latin typeface="ＭＳ Ｐゴシック"/>
                <a:ea typeface="ＭＳ Ｐゴシック"/>
              </a:rPr>
              <a:t>ため指導</a:t>
            </a:r>
            <a:r>
              <a:rPr lang="ja-JP" altLang="ja-JP" sz="1200" b="0" dirty="0">
                <a:solidFill>
                  <a:prstClr val="black"/>
                </a:solidFill>
                <a:latin typeface="ＭＳ Ｐゴシック"/>
                <a:ea typeface="ＭＳ Ｐゴシック"/>
              </a:rPr>
              <a:t>したもの</a:t>
            </a:r>
            <a:r>
              <a:rPr lang="ja-JP" altLang="ja-JP" sz="1200" b="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97</a:t>
            </a:r>
            <a:r>
              <a:rPr lang="ja-JP" altLang="ja-JP" sz="1200" dirty="0">
                <a:solidFill>
                  <a:prstClr val="black"/>
                </a:solidFill>
                <a:latin typeface="ＭＳ Ｐゴシック"/>
                <a:ea typeface="ＭＳ Ｐゴシック"/>
              </a:rPr>
              <a:t>事業場（</a:t>
            </a:r>
            <a:r>
              <a:rPr lang="en-US" altLang="ja-JP" sz="1200" dirty="0">
                <a:solidFill>
                  <a:prstClr val="black"/>
                </a:solidFill>
                <a:latin typeface="ＭＳ Ｐゴシック"/>
                <a:ea typeface="ＭＳ Ｐゴシック"/>
              </a:rPr>
              <a:t>32.3</a:t>
            </a:r>
            <a:r>
              <a:rPr lang="ja-JP" altLang="ja-JP" sz="1200" dirty="0">
                <a:solidFill>
                  <a:prstClr val="black"/>
                </a:solidFill>
                <a:latin typeface="ＭＳ Ｐゴシック"/>
                <a:ea typeface="ＭＳ Ｐゴシック"/>
              </a:rPr>
              <a:t>％）</a:t>
            </a:r>
          </a:p>
        </p:txBody>
      </p:sp>
      <p:sp>
        <p:nvSpPr>
          <p:cNvPr id="4" name="テキスト ボックス 3"/>
          <p:cNvSpPr txBox="1"/>
          <p:nvPr/>
        </p:nvSpPr>
        <p:spPr>
          <a:xfrm>
            <a:off x="1089612" y="4193587"/>
            <a:ext cx="384721" cy="2061262"/>
          </a:xfrm>
          <a:prstGeom prst="rect">
            <a:avLst/>
          </a:prstGeom>
          <a:solidFill>
            <a:srgbClr val="FEE4CA"/>
          </a:solidFill>
          <a:ln w="31750" cmpd="dbl">
            <a:solidFill>
              <a:schemeClr val="tx1"/>
            </a:solidFill>
          </a:ln>
        </p:spPr>
        <p:txBody>
          <a:bodyPr vert="eaVert" wrap="square" rtlCol="0">
            <a:spAutoFit/>
          </a:bodyPr>
          <a:lstStyle/>
          <a:p>
            <a:r>
              <a:rPr lang="ja-JP" altLang="en-US" sz="1300" dirty="0" smtClean="0">
                <a:solidFill>
                  <a:prstClr val="black"/>
                </a:solidFill>
                <a:latin typeface="ＭＳ Ｐゴシック"/>
                <a:ea typeface="ＭＳ Ｐゴシック"/>
              </a:rPr>
              <a:t>重点監督結果のポイント</a:t>
            </a:r>
          </a:p>
        </p:txBody>
      </p:sp>
      <p:sp>
        <p:nvSpPr>
          <p:cNvPr id="14"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2</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1714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労働基準の分野</a:t>
            </a:r>
          </a:p>
        </p:txBody>
      </p:sp>
      <p:sp>
        <p:nvSpPr>
          <p:cNvPr id="27"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29"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37" name="角丸四角形 36"/>
          <p:cNvSpPr/>
          <p:nvPr/>
        </p:nvSpPr>
        <p:spPr>
          <a:xfrm>
            <a:off x="308783" y="459779"/>
            <a:ext cx="9278498" cy="3883621"/>
          </a:xfrm>
          <a:prstGeom prst="roundRect">
            <a:avLst/>
          </a:prstGeom>
          <a:solidFill>
            <a:srgbClr val="CCFFCC"/>
          </a:solidFill>
          <a:ln w="25400" cap="flat" cmpd="sng" algn="ctr">
            <a:solidFill>
              <a:srgbClr val="92D050"/>
            </a:solidFill>
            <a:prstDash val="solid"/>
          </a:ln>
          <a:effectLst/>
        </p:spPr>
        <p:txBody>
          <a:bodyPr/>
          <a:lstStyle/>
          <a:p>
            <a:pPr algn="just" fontAlgn="auto">
              <a:spcBef>
                <a:spcPts val="0"/>
              </a:spcBef>
              <a:spcAft>
                <a:spcPts val="0"/>
              </a:spcAft>
              <a:defRPr/>
            </a:pPr>
            <a:r>
              <a:rPr kumimoji="0" lang="ja-JP" altLang="en-US" sz="1200" kern="0" dirty="0" smtClean="0">
                <a:solidFill>
                  <a:srgbClr val="000000"/>
                </a:solidFill>
                <a:latin typeface="ＭＳ Ｐゴシック"/>
                <a:ea typeface="ＭＳ Ｐゴシック"/>
              </a:rPr>
              <a:t>（３）</a:t>
            </a:r>
            <a:r>
              <a:rPr kumimoji="0" lang="ja-JP" altLang="en-US" sz="1200" kern="0" dirty="0">
                <a:solidFill>
                  <a:srgbClr val="000000"/>
                </a:solidFill>
                <a:latin typeface="ＭＳ Ｐゴシック"/>
                <a:ea typeface="ＭＳ Ｐゴシック"/>
              </a:rPr>
              <a:t>　</a:t>
            </a:r>
            <a:r>
              <a:rPr kumimoji="0" lang="ja-JP" altLang="en-US" sz="1200" kern="0" dirty="0" smtClean="0">
                <a:solidFill>
                  <a:srgbClr val="000000"/>
                </a:solidFill>
                <a:latin typeface="ＭＳ Ｐゴシック"/>
                <a:ea typeface="ＭＳ Ｐゴシック"/>
              </a:rPr>
              <a:t>平成</a:t>
            </a:r>
            <a:r>
              <a:rPr kumimoji="0" lang="en-US" altLang="ja-JP" sz="1200" kern="0" dirty="0" smtClean="0">
                <a:solidFill>
                  <a:srgbClr val="000000"/>
                </a:solidFill>
                <a:latin typeface="ＭＳ Ｐゴシック"/>
                <a:ea typeface="ＭＳ Ｐゴシック"/>
              </a:rPr>
              <a:t>27</a:t>
            </a:r>
            <a:r>
              <a:rPr kumimoji="0" lang="ja-JP" altLang="en-US" sz="1200" kern="0" dirty="0" smtClean="0">
                <a:solidFill>
                  <a:srgbClr val="000000"/>
                </a:solidFill>
                <a:latin typeface="ＭＳ Ｐゴシック"/>
                <a:ea typeface="ＭＳ Ｐゴシック"/>
              </a:rPr>
              <a:t>年度過重労働解消キャンペーンの実施</a:t>
            </a:r>
            <a:endParaRPr kumimoji="0" lang="en-US" altLang="ja-JP" sz="1200" kern="0" dirty="0" smtClean="0">
              <a:solidFill>
                <a:srgbClr val="000000"/>
              </a:solidFill>
              <a:latin typeface="ＭＳ Ｐゴシック"/>
              <a:ea typeface="ＭＳ Ｐゴシック"/>
            </a:endParaRPr>
          </a:p>
          <a:p>
            <a:pPr algn="just" fontAlgn="auto">
              <a:spcBef>
                <a:spcPts val="0"/>
              </a:spcBef>
              <a:spcAft>
                <a:spcPts val="0"/>
              </a:spcAft>
              <a:defRPr/>
            </a:pPr>
            <a:r>
              <a:rPr kumimoji="0" lang="ja-JP" altLang="en-US" sz="1200" kern="0" dirty="0" smtClean="0">
                <a:solidFill>
                  <a:srgbClr val="000000"/>
                </a:solidFill>
                <a:latin typeface="ＭＳ Ｐゴシック"/>
                <a:ea typeface="ＭＳ Ｐゴシック"/>
              </a:rPr>
              <a:t>　</a:t>
            </a:r>
            <a:r>
              <a:rPr kumimoji="0" lang="ja-JP" altLang="en-US" sz="1050" b="0" kern="0" dirty="0">
                <a:solidFill>
                  <a:srgbClr val="000000"/>
                </a:solidFill>
                <a:latin typeface="ＭＳ Ｐゴシック"/>
                <a:ea typeface="ＭＳ Ｐゴシック"/>
              </a:rPr>
              <a:t>　</a:t>
            </a:r>
            <a:endParaRPr kumimoji="0" lang="en-US" altLang="ja-JP" sz="1050" b="0" kern="0" dirty="0" smtClean="0">
              <a:solidFill>
                <a:srgbClr val="000000"/>
              </a:solidFill>
              <a:latin typeface="ＭＳ Ｐゴシック"/>
              <a:ea typeface="ＭＳ Ｐゴシック"/>
            </a:endParaRPr>
          </a:p>
          <a:p>
            <a:pPr algn="just" fontAlgn="auto">
              <a:spcBef>
                <a:spcPts val="0"/>
              </a:spcBef>
              <a:spcAft>
                <a:spcPts val="0"/>
              </a:spcAft>
              <a:defRPr/>
            </a:pPr>
            <a:r>
              <a:rPr kumimoji="0" lang="ja-JP" altLang="en-US" sz="1050" b="0" kern="0" dirty="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　</a:t>
            </a:r>
            <a:r>
              <a:rPr kumimoji="0" lang="ja-JP" altLang="en-US" sz="1050" b="0" kern="0" dirty="0">
                <a:solidFill>
                  <a:srgbClr val="000000"/>
                </a:solidFill>
                <a:latin typeface="ＭＳ Ｐゴシック"/>
                <a:ea typeface="ＭＳ Ｐゴシック"/>
              </a:rPr>
              <a:t>　</a:t>
            </a:r>
            <a:r>
              <a:rPr kumimoji="0" lang="ja-JP" altLang="en-US" sz="1050" b="0" kern="0" dirty="0" smtClean="0">
                <a:solidFill>
                  <a:srgbClr val="000000"/>
                </a:solidFill>
                <a:latin typeface="ＭＳ Ｐゴシック"/>
                <a:ea typeface="ＭＳ Ｐゴシック"/>
              </a:rPr>
              <a:t>長時間労働・過重労働の解消に向け、以下</a:t>
            </a:r>
            <a:r>
              <a:rPr kumimoji="0" lang="ja-JP" altLang="en-US" sz="1050" b="0" kern="0" dirty="0">
                <a:solidFill>
                  <a:srgbClr val="000000"/>
                </a:solidFill>
                <a:latin typeface="ＭＳ Ｐゴシック"/>
                <a:ea typeface="ＭＳ Ｐゴシック"/>
              </a:rPr>
              <a:t>の</a:t>
            </a:r>
            <a:r>
              <a:rPr kumimoji="0" lang="ja-JP" altLang="en-US" sz="1050" b="0" kern="0" dirty="0" smtClean="0">
                <a:solidFill>
                  <a:srgbClr val="000000"/>
                </a:solidFill>
                <a:latin typeface="ＭＳ Ｐゴシック"/>
                <a:ea typeface="ＭＳ Ｐゴシック"/>
              </a:rPr>
              <a:t>取組を実施。</a:t>
            </a:r>
            <a:endParaRPr kumimoji="0" lang="en-US" altLang="ja-JP" sz="1100" kern="0" dirty="0" smtClean="0">
              <a:solidFill>
                <a:srgbClr val="000000"/>
              </a:solidFill>
              <a:latin typeface="ＭＳ Ｐゴシック"/>
              <a:ea typeface="ＭＳ Ｐゴシック"/>
            </a:endParaRPr>
          </a:p>
          <a:p>
            <a:pPr algn="just" fontAlgn="auto">
              <a:spcBef>
                <a:spcPts val="0"/>
              </a:spcBef>
              <a:spcAft>
                <a:spcPts val="0"/>
              </a:spcAft>
              <a:defRPr/>
            </a:pPr>
            <a:endParaRPr kumimoji="0" lang="ja-JP" altLang="en-US" sz="1100" b="0" kern="0" dirty="0">
              <a:solidFill>
                <a:srgbClr val="000000"/>
              </a:solidFill>
              <a:latin typeface="ＭＳ Ｐゴシック"/>
              <a:ea typeface="ＭＳ Ｐゴシック"/>
            </a:endParaRPr>
          </a:p>
        </p:txBody>
      </p:sp>
      <p:sp>
        <p:nvSpPr>
          <p:cNvPr id="2" name="テキスト ボックス 1"/>
          <p:cNvSpPr txBox="1"/>
          <p:nvPr/>
        </p:nvSpPr>
        <p:spPr>
          <a:xfrm>
            <a:off x="4830434" y="1404032"/>
            <a:ext cx="4691323" cy="769441"/>
          </a:xfrm>
          <a:prstGeom prst="rect">
            <a:avLst/>
          </a:prstGeom>
          <a:noFill/>
        </p:spPr>
        <p:txBody>
          <a:bodyPr wrap="square" rtlCol="0">
            <a:spAutoFit/>
          </a:bodyPr>
          <a:lstStyle/>
          <a:p>
            <a:pPr algn="l" fontAlgn="auto">
              <a:spcBef>
                <a:spcPts val="0"/>
              </a:spcBef>
              <a:spcAft>
                <a:spcPts val="0"/>
              </a:spcAft>
            </a:pPr>
            <a:r>
              <a:rPr lang="ja-JP" altLang="en-US" sz="1100" dirty="0" smtClean="0">
                <a:solidFill>
                  <a:prstClr val="black"/>
                </a:solidFill>
                <a:latin typeface="ＭＳ Ｐゴシック" panose="020B0600070205080204" pitchFamily="50" charset="-128"/>
                <a:ea typeface="ＭＳ Ｐゴシック" panose="020B0600070205080204" pitchFamily="50" charset="-128"/>
              </a:rPr>
              <a:t>　②　協力</a:t>
            </a:r>
            <a:r>
              <a:rPr lang="ja-JP" altLang="en-US" sz="1100" dirty="0">
                <a:solidFill>
                  <a:prstClr val="black"/>
                </a:solidFill>
                <a:latin typeface="ＭＳ Ｐゴシック" panose="020B0600070205080204" pitchFamily="50" charset="-128"/>
                <a:ea typeface="ＭＳ Ｐゴシック" panose="020B0600070205080204" pitchFamily="50" charset="-128"/>
              </a:rPr>
              <a:t>要請</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100" b="0" dirty="0">
                <a:solidFill>
                  <a:prstClr val="black"/>
                </a:solidFill>
                <a:latin typeface="ＭＳ Ｐゴシック" panose="020B0600070205080204" pitchFamily="50" charset="-128"/>
                <a:ea typeface="ＭＳ Ｐゴシック" panose="020B0600070205080204" pitchFamily="50" charset="-128"/>
              </a:rPr>
              <a:t>　 </a:t>
            </a:r>
            <a:r>
              <a:rPr lang="ja-JP" altLang="en-US" sz="1100" b="0" dirty="0" smtClean="0">
                <a:solidFill>
                  <a:prstClr val="black"/>
                </a:solidFill>
                <a:latin typeface="ＭＳ Ｐゴシック" panose="020B0600070205080204" pitchFamily="50" charset="-128"/>
                <a:ea typeface="ＭＳ Ｐゴシック" panose="020B0600070205080204" pitchFamily="50" charset="-128"/>
              </a:rPr>
              <a:t>　</a:t>
            </a:r>
            <a:endParaRPr lang="en-US" altLang="ja-JP" sz="11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100" b="0" dirty="0">
                <a:solidFill>
                  <a:prstClr val="black"/>
                </a:solidFill>
                <a:latin typeface="ＭＳ Ｐゴシック" panose="020B0600070205080204" pitchFamily="50" charset="-128"/>
                <a:ea typeface="ＭＳ Ｐゴシック" panose="020B0600070205080204" pitchFamily="50" charset="-128"/>
              </a:rPr>
              <a:t>　</a:t>
            </a:r>
            <a:r>
              <a:rPr lang="ja-JP" altLang="en-US" sz="1100" b="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経営者・労働者団体に</a:t>
            </a:r>
            <a:r>
              <a:rPr lang="ja-JP" altLang="en-US" sz="1050" b="0" dirty="0">
                <a:solidFill>
                  <a:prstClr val="black"/>
                </a:solidFill>
                <a:latin typeface="ＭＳ Ｐゴシック" panose="020B0600070205080204" pitchFamily="50" charset="-128"/>
                <a:ea typeface="ＭＳ Ｐゴシック" panose="020B0600070205080204" pitchFamily="50" charset="-128"/>
              </a:rPr>
              <a:t>対し、長時間労働の抑制等の過重労働の解消に</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向け　</a:t>
            </a:r>
            <a:endParaRPr lang="en-US" altLang="ja-JP" sz="105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50" b="0" dirty="0">
                <a:solidFill>
                  <a:prstClr val="black"/>
                </a:solidFill>
                <a:latin typeface="ＭＳ Ｐゴシック" panose="020B0600070205080204" pitchFamily="50" charset="-128"/>
                <a:ea typeface="ＭＳ Ｐゴシック" panose="020B0600070205080204" pitchFamily="50" charset="-128"/>
              </a:rPr>
              <a:t>　</a:t>
            </a:r>
            <a:r>
              <a:rPr lang="ja-JP" altLang="en-US" sz="1050" b="0" dirty="0" err="1" smtClean="0">
                <a:solidFill>
                  <a:prstClr val="black"/>
                </a:solidFill>
                <a:latin typeface="ＭＳ Ｐゴシック" panose="020B0600070205080204" pitchFamily="50" charset="-128"/>
                <a:ea typeface="ＭＳ Ｐゴシック" panose="020B0600070205080204" pitchFamily="50" charset="-128"/>
              </a:rPr>
              <a:t>た</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取組</a:t>
            </a:r>
            <a:r>
              <a:rPr lang="ja-JP" altLang="en-US" sz="1050" b="0" dirty="0">
                <a:solidFill>
                  <a:prstClr val="black"/>
                </a:solidFill>
                <a:latin typeface="ＭＳ Ｐゴシック" panose="020B0600070205080204" pitchFamily="50" charset="-128"/>
                <a:ea typeface="ＭＳ Ｐゴシック" panose="020B0600070205080204" pitchFamily="50" charset="-128"/>
              </a:rPr>
              <a:t>等が実施されるよう、積極的な周知・啓発等への協力要請を</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行った</a:t>
            </a:r>
            <a:r>
              <a:rPr lang="ja-JP" altLang="en-US" sz="1100" b="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100" b="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286085" y="1404032"/>
            <a:ext cx="4544349" cy="923330"/>
          </a:xfrm>
          <a:prstGeom prst="rect">
            <a:avLst/>
          </a:prstGeom>
          <a:noFill/>
        </p:spPr>
        <p:txBody>
          <a:bodyPr wrap="square" rtlCol="0">
            <a:spAutoFit/>
          </a:bodyPr>
          <a:lstStyle/>
          <a:p>
            <a:pPr algn="l" fontAlgn="auto">
              <a:spcBef>
                <a:spcPts val="0"/>
              </a:spcBef>
              <a:spcAft>
                <a:spcPts val="0"/>
              </a:spcAft>
            </a:pPr>
            <a:r>
              <a:rPr lang="ja-JP" altLang="en-US" sz="11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①</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　全国一斉「過重労働解消相談ダイヤル」（無料の電話相談）の実施</a:t>
            </a:r>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100" b="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平成２７年１１月７日（土）に、「過重労働解消相談ダイヤル」を実施し、長　</a:t>
            </a:r>
            <a:endParaRPr lang="en-US" altLang="ja-JP" sz="105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50" b="0" dirty="0">
                <a:solidFill>
                  <a:prstClr val="black"/>
                </a:solidFill>
                <a:latin typeface="ＭＳ Ｐゴシック" panose="020B0600070205080204" pitchFamily="50" charset="-128"/>
                <a:ea typeface="ＭＳ Ｐゴシック" panose="020B0600070205080204" pitchFamily="50" charset="-128"/>
              </a:rPr>
              <a:t>　</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　時間労働・過重労働に関する相談に対応した。その様子は当日ＮＨＫニュ</a:t>
            </a:r>
            <a:endParaRPr lang="en-US" altLang="ja-JP" sz="105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50" b="0" dirty="0">
                <a:solidFill>
                  <a:prstClr val="black"/>
                </a:solidFill>
                <a:latin typeface="ＭＳ Ｐゴシック" panose="020B0600070205080204" pitchFamily="50" charset="-128"/>
                <a:ea typeface="ＭＳ Ｐゴシック" panose="020B0600070205080204" pitchFamily="50" charset="-128"/>
              </a:rPr>
              <a:t>　</a:t>
            </a:r>
            <a:r>
              <a:rPr lang="ja-JP" altLang="en-US" sz="1050" b="0" dirty="0" smtClean="0">
                <a:solidFill>
                  <a:prstClr val="black"/>
                </a:solidFill>
                <a:latin typeface="ＭＳ Ｐゴシック" panose="020B0600070205080204" pitchFamily="50" charset="-128"/>
                <a:ea typeface="ＭＳ Ｐゴシック" panose="020B0600070205080204" pitchFamily="50" charset="-128"/>
              </a:rPr>
              <a:t>　－スにて放映された。</a:t>
            </a:r>
            <a:endParaRPr lang="en-US" altLang="ja-JP" sz="1050" b="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下矢印 16"/>
          <p:cNvSpPr/>
          <p:nvPr/>
        </p:nvSpPr>
        <p:spPr>
          <a:xfrm>
            <a:off x="4300257" y="4572000"/>
            <a:ext cx="1279533" cy="486384"/>
          </a:xfrm>
          <a:prstGeom prst="downArrow">
            <a:avLst/>
          </a:prstGeom>
          <a:solidFill>
            <a:srgbClr val="3366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50000"/>
              </a:spcBef>
              <a:spcAft>
                <a:spcPct val="0"/>
              </a:spcAft>
              <a:defRPr kumimoji="1" sz="3200" b="1" kern="1200">
                <a:solidFill>
                  <a:schemeClr val="lt1"/>
                </a:solidFill>
                <a:latin typeface="+mn-lt"/>
                <a:ea typeface="+mn-ea"/>
                <a:cs typeface="+mn-cs"/>
              </a:defRPr>
            </a:lvl1pPr>
            <a:lvl2pPr marL="457200" algn="ctr" rtl="0" fontAlgn="base">
              <a:spcBef>
                <a:spcPct val="50000"/>
              </a:spcBef>
              <a:spcAft>
                <a:spcPct val="0"/>
              </a:spcAft>
              <a:defRPr kumimoji="1" sz="3200" b="1" kern="1200">
                <a:solidFill>
                  <a:schemeClr val="lt1"/>
                </a:solidFill>
                <a:latin typeface="+mn-lt"/>
                <a:ea typeface="+mn-ea"/>
                <a:cs typeface="+mn-cs"/>
              </a:defRPr>
            </a:lvl2pPr>
            <a:lvl3pPr marL="914400" algn="ctr" rtl="0" fontAlgn="base">
              <a:spcBef>
                <a:spcPct val="50000"/>
              </a:spcBef>
              <a:spcAft>
                <a:spcPct val="0"/>
              </a:spcAft>
              <a:defRPr kumimoji="1" sz="3200" b="1" kern="1200">
                <a:solidFill>
                  <a:schemeClr val="lt1"/>
                </a:solidFill>
                <a:latin typeface="+mn-lt"/>
                <a:ea typeface="+mn-ea"/>
                <a:cs typeface="+mn-cs"/>
              </a:defRPr>
            </a:lvl3pPr>
            <a:lvl4pPr marL="1371600" algn="ctr" rtl="0" fontAlgn="base">
              <a:spcBef>
                <a:spcPct val="50000"/>
              </a:spcBef>
              <a:spcAft>
                <a:spcPct val="0"/>
              </a:spcAft>
              <a:defRPr kumimoji="1" sz="3200" b="1" kern="1200">
                <a:solidFill>
                  <a:schemeClr val="lt1"/>
                </a:solidFill>
                <a:latin typeface="+mn-lt"/>
                <a:ea typeface="+mn-ea"/>
                <a:cs typeface="+mn-cs"/>
              </a:defRPr>
            </a:lvl4pPr>
            <a:lvl5pPr marL="1828800" algn="ctr" rtl="0" fontAlgn="base">
              <a:spcBef>
                <a:spcPct val="50000"/>
              </a:spcBef>
              <a:spcAft>
                <a:spcPct val="0"/>
              </a:spcAft>
              <a:defRPr kumimoji="1" sz="3200" b="1" kern="1200">
                <a:solidFill>
                  <a:schemeClr val="lt1"/>
                </a:solidFill>
                <a:latin typeface="+mn-lt"/>
                <a:ea typeface="+mn-ea"/>
                <a:cs typeface="+mn-cs"/>
              </a:defRPr>
            </a:lvl5pPr>
            <a:lvl6pPr marL="2286000" algn="l" defTabSz="914400" rtl="0" eaLnBrk="1" latinLnBrk="0" hangingPunct="1">
              <a:defRPr kumimoji="1" sz="3200" b="1" kern="1200">
                <a:solidFill>
                  <a:schemeClr val="lt1"/>
                </a:solidFill>
                <a:latin typeface="+mn-lt"/>
                <a:ea typeface="+mn-ea"/>
                <a:cs typeface="+mn-cs"/>
              </a:defRPr>
            </a:lvl6pPr>
            <a:lvl7pPr marL="2743200" algn="l" defTabSz="914400" rtl="0" eaLnBrk="1" latinLnBrk="0" hangingPunct="1">
              <a:defRPr kumimoji="1" sz="3200" b="1" kern="1200">
                <a:solidFill>
                  <a:schemeClr val="lt1"/>
                </a:solidFill>
                <a:latin typeface="+mn-lt"/>
                <a:ea typeface="+mn-ea"/>
                <a:cs typeface="+mn-cs"/>
              </a:defRPr>
            </a:lvl7pPr>
            <a:lvl8pPr marL="3200400" algn="l" defTabSz="914400" rtl="0" eaLnBrk="1" latinLnBrk="0" hangingPunct="1">
              <a:defRPr kumimoji="1" sz="3200" b="1" kern="1200">
                <a:solidFill>
                  <a:schemeClr val="lt1"/>
                </a:solidFill>
                <a:latin typeface="+mn-lt"/>
                <a:ea typeface="+mn-ea"/>
                <a:cs typeface="+mn-cs"/>
              </a:defRPr>
            </a:lvl8pPr>
            <a:lvl9pPr marL="3657600" algn="l" defTabSz="914400" rtl="0" eaLnBrk="1" latinLnBrk="0" hangingPunct="1">
              <a:defRPr kumimoji="1" sz="3200" b="1" kern="1200">
                <a:solidFill>
                  <a:schemeClr val="lt1"/>
                </a:solidFill>
                <a:latin typeface="+mn-lt"/>
                <a:ea typeface="+mn-ea"/>
                <a:cs typeface="+mn-cs"/>
              </a:defRPr>
            </a:lvl9pPr>
          </a:lstStyle>
          <a:p>
            <a:pPr fontAlgn="auto">
              <a:spcBef>
                <a:spcPts val="0"/>
              </a:spcBef>
              <a:spcAft>
                <a:spcPts val="0"/>
              </a:spcAft>
            </a:pPr>
            <a:endParaRPr lang="ja-JP" altLang="en-US" sz="1800" b="0">
              <a:solidFill>
                <a:prstClr val="white"/>
              </a:solidFill>
            </a:endParaRPr>
          </a:p>
        </p:txBody>
      </p:sp>
      <p:sp>
        <p:nvSpPr>
          <p:cNvPr id="19" name="角丸四角形 18"/>
          <p:cNvSpPr/>
          <p:nvPr/>
        </p:nvSpPr>
        <p:spPr>
          <a:xfrm>
            <a:off x="323374" y="5181600"/>
            <a:ext cx="9263907" cy="1371600"/>
          </a:xfrm>
          <a:prstGeom prst="roundRect">
            <a:avLst/>
          </a:prstGeom>
          <a:solidFill>
            <a:srgbClr val="CCFF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50000"/>
              </a:spcBef>
              <a:spcAft>
                <a:spcPct val="0"/>
              </a:spcAft>
              <a:defRPr kumimoji="1" sz="3200" b="1" kern="1200">
                <a:solidFill>
                  <a:schemeClr val="lt1"/>
                </a:solidFill>
                <a:latin typeface="+mn-lt"/>
                <a:ea typeface="+mn-ea"/>
                <a:cs typeface="+mn-cs"/>
              </a:defRPr>
            </a:lvl1pPr>
            <a:lvl2pPr marL="457200" algn="ctr" rtl="0" fontAlgn="base">
              <a:spcBef>
                <a:spcPct val="50000"/>
              </a:spcBef>
              <a:spcAft>
                <a:spcPct val="0"/>
              </a:spcAft>
              <a:defRPr kumimoji="1" sz="3200" b="1" kern="1200">
                <a:solidFill>
                  <a:schemeClr val="lt1"/>
                </a:solidFill>
                <a:latin typeface="+mn-lt"/>
                <a:ea typeface="+mn-ea"/>
                <a:cs typeface="+mn-cs"/>
              </a:defRPr>
            </a:lvl2pPr>
            <a:lvl3pPr marL="914400" algn="ctr" rtl="0" fontAlgn="base">
              <a:spcBef>
                <a:spcPct val="50000"/>
              </a:spcBef>
              <a:spcAft>
                <a:spcPct val="0"/>
              </a:spcAft>
              <a:defRPr kumimoji="1" sz="3200" b="1" kern="1200">
                <a:solidFill>
                  <a:schemeClr val="lt1"/>
                </a:solidFill>
                <a:latin typeface="+mn-lt"/>
                <a:ea typeface="+mn-ea"/>
                <a:cs typeface="+mn-cs"/>
              </a:defRPr>
            </a:lvl3pPr>
            <a:lvl4pPr marL="1371600" algn="ctr" rtl="0" fontAlgn="base">
              <a:spcBef>
                <a:spcPct val="50000"/>
              </a:spcBef>
              <a:spcAft>
                <a:spcPct val="0"/>
              </a:spcAft>
              <a:defRPr kumimoji="1" sz="3200" b="1" kern="1200">
                <a:solidFill>
                  <a:schemeClr val="lt1"/>
                </a:solidFill>
                <a:latin typeface="+mn-lt"/>
                <a:ea typeface="+mn-ea"/>
                <a:cs typeface="+mn-cs"/>
              </a:defRPr>
            </a:lvl4pPr>
            <a:lvl5pPr marL="1828800" algn="ctr" rtl="0" fontAlgn="base">
              <a:spcBef>
                <a:spcPct val="50000"/>
              </a:spcBef>
              <a:spcAft>
                <a:spcPct val="0"/>
              </a:spcAft>
              <a:defRPr kumimoji="1" sz="3200" b="1" kern="1200">
                <a:solidFill>
                  <a:schemeClr val="lt1"/>
                </a:solidFill>
                <a:latin typeface="+mn-lt"/>
                <a:ea typeface="+mn-ea"/>
                <a:cs typeface="+mn-cs"/>
              </a:defRPr>
            </a:lvl5pPr>
            <a:lvl6pPr marL="2286000" algn="l" defTabSz="914400" rtl="0" eaLnBrk="1" latinLnBrk="0" hangingPunct="1">
              <a:defRPr kumimoji="1" sz="3200" b="1" kern="1200">
                <a:solidFill>
                  <a:schemeClr val="lt1"/>
                </a:solidFill>
                <a:latin typeface="+mn-lt"/>
                <a:ea typeface="+mn-ea"/>
                <a:cs typeface="+mn-cs"/>
              </a:defRPr>
            </a:lvl6pPr>
            <a:lvl7pPr marL="2743200" algn="l" defTabSz="914400" rtl="0" eaLnBrk="1" latinLnBrk="0" hangingPunct="1">
              <a:defRPr kumimoji="1" sz="3200" b="1" kern="1200">
                <a:solidFill>
                  <a:schemeClr val="lt1"/>
                </a:solidFill>
                <a:latin typeface="+mn-lt"/>
                <a:ea typeface="+mn-ea"/>
                <a:cs typeface="+mn-cs"/>
              </a:defRPr>
            </a:lvl7pPr>
            <a:lvl8pPr marL="3200400" algn="l" defTabSz="914400" rtl="0" eaLnBrk="1" latinLnBrk="0" hangingPunct="1">
              <a:defRPr kumimoji="1" sz="3200" b="1" kern="1200">
                <a:solidFill>
                  <a:schemeClr val="lt1"/>
                </a:solidFill>
                <a:latin typeface="+mn-lt"/>
                <a:ea typeface="+mn-ea"/>
                <a:cs typeface="+mn-cs"/>
              </a:defRPr>
            </a:lvl8pPr>
            <a:lvl9pPr marL="3657600" algn="l" defTabSz="914400" rtl="0" eaLnBrk="1" latinLnBrk="0" hangingPunct="1">
              <a:defRPr kumimoji="1" sz="3200" b="1" kern="1200">
                <a:solidFill>
                  <a:schemeClr val="lt1"/>
                </a:solidFill>
                <a:latin typeface="+mn-lt"/>
                <a:ea typeface="+mn-ea"/>
                <a:cs typeface="+mn-cs"/>
              </a:defRPr>
            </a:lvl9pPr>
          </a:lstStyle>
          <a:p>
            <a:pPr fontAlgn="auto">
              <a:spcBef>
                <a:spcPts val="0"/>
              </a:spcBef>
              <a:spcAft>
                <a:spcPts val="0"/>
              </a:spcAft>
            </a:pPr>
            <a:endParaRPr lang="ja-JP" altLang="en-US" sz="1800" b="0" dirty="0">
              <a:solidFill>
                <a:prstClr val="white"/>
              </a:solidFill>
            </a:endParaRPr>
          </a:p>
        </p:txBody>
      </p:sp>
      <p:sp>
        <p:nvSpPr>
          <p:cNvPr id="20" name="角丸四角形 19"/>
          <p:cNvSpPr/>
          <p:nvPr/>
        </p:nvSpPr>
        <p:spPr>
          <a:xfrm>
            <a:off x="685800" y="5039081"/>
            <a:ext cx="1512020" cy="310355"/>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50000"/>
              </a:spcBef>
              <a:spcAft>
                <a:spcPct val="0"/>
              </a:spcAft>
              <a:defRPr kumimoji="1" sz="3200" b="1" kern="1200">
                <a:solidFill>
                  <a:schemeClr val="lt1"/>
                </a:solidFill>
                <a:latin typeface="+mn-lt"/>
                <a:ea typeface="+mn-ea"/>
                <a:cs typeface="+mn-cs"/>
              </a:defRPr>
            </a:lvl1pPr>
            <a:lvl2pPr marL="457200" algn="ctr" rtl="0" fontAlgn="base">
              <a:spcBef>
                <a:spcPct val="50000"/>
              </a:spcBef>
              <a:spcAft>
                <a:spcPct val="0"/>
              </a:spcAft>
              <a:defRPr kumimoji="1" sz="3200" b="1" kern="1200">
                <a:solidFill>
                  <a:schemeClr val="lt1"/>
                </a:solidFill>
                <a:latin typeface="+mn-lt"/>
                <a:ea typeface="+mn-ea"/>
                <a:cs typeface="+mn-cs"/>
              </a:defRPr>
            </a:lvl2pPr>
            <a:lvl3pPr marL="914400" algn="ctr" rtl="0" fontAlgn="base">
              <a:spcBef>
                <a:spcPct val="50000"/>
              </a:spcBef>
              <a:spcAft>
                <a:spcPct val="0"/>
              </a:spcAft>
              <a:defRPr kumimoji="1" sz="3200" b="1" kern="1200">
                <a:solidFill>
                  <a:schemeClr val="lt1"/>
                </a:solidFill>
                <a:latin typeface="+mn-lt"/>
                <a:ea typeface="+mn-ea"/>
                <a:cs typeface="+mn-cs"/>
              </a:defRPr>
            </a:lvl3pPr>
            <a:lvl4pPr marL="1371600" algn="ctr" rtl="0" fontAlgn="base">
              <a:spcBef>
                <a:spcPct val="50000"/>
              </a:spcBef>
              <a:spcAft>
                <a:spcPct val="0"/>
              </a:spcAft>
              <a:defRPr kumimoji="1" sz="3200" b="1" kern="1200">
                <a:solidFill>
                  <a:schemeClr val="lt1"/>
                </a:solidFill>
                <a:latin typeface="+mn-lt"/>
                <a:ea typeface="+mn-ea"/>
                <a:cs typeface="+mn-cs"/>
              </a:defRPr>
            </a:lvl4pPr>
            <a:lvl5pPr marL="1828800" algn="ctr" rtl="0" fontAlgn="base">
              <a:spcBef>
                <a:spcPct val="50000"/>
              </a:spcBef>
              <a:spcAft>
                <a:spcPct val="0"/>
              </a:spcAft>
              <a:defRPr kumimoji="1" sz="3200" b="1" kern="1200">
                <a:solidFill>
                  <a:schemeClr val="lt1"/>
                </a:solidFill>
                <a:latin typeface="+mn-lt"/>
                <a:ea typeface="+mn-ea"/>
                <a:cs typeface="+mn-cs"/>
              </a:defRPr>
            </a:lvl5pPr>
            <a:lvl6pPr marL="2286000" algn="l" defTabSz="914400" rtl="0" eaLnBrk="1" latinLnBrk="0" hangingPunct="1">
              <a:defRPr kumimoji="1" sz="3200" b="1" kern="1200">
                <a:solidFill>
                  <a:schemeClr val="lt1"/>
                </a:solidFill>
                <a:latin typeface="+mn-lt"/>
                <a:ea typeface="+mn-ea"/>
                <a:cs typeface="+mn-cs"/>
              </a:defRPr>
            </a:lvl6pPr>
            <a:lvl7pPr marL="2743200" algn="l" defTabSz="914400" rtl="0" eaLnBrk="1" latinLnBrk="0" hangingPunct="1">
              <a:defRPr kumimoji="1" sz="3200" b="1" kern="1200">
                <a:solidFill>
                  <a:schemeClr val="lt1"/>
                </a:solidFill>
                <a:latin typeface="+mn-lt"/>
                <a:ea typeface="+mn-ea"/>
                <a:cs typeface="+mn-cs"/>
              </a:defRPr>
            </a:lvl7pPr>
            <a:lvl8pPr marL="3200400" algn="l" defTabSz="914400" rtl="0" eaLnBrk="1" latinLnBrk="0" hangingPunct="1">
              <a:defRPr kumimoji="1" sz="3200" b="1" kern="1200">
                <a:solidFill>
                  <a:schemeClr val="lt1"/>
                </a:solidFill>
                <a:latin typeface="+mn-lt"/>
                <a:ea typeface="+mn-ea"/>
                <a:cs typeface="+mn-cs"/>
              </a:defRPr>
            </a:lvl8pPr>
            <a:lvl9pPr marL="3657600" algn="l" defTabSz="914400" rtl="0" eaLnBrk="1" latinLnBrk="0" hangingPunct="1">
              <a:defRPr kumimoji="1" sz="3200" b="1" kern="1200">
                <a:solidFill>
                  <a:schemeClr val="lt1"/>
                </a:solidFill>
                <a:latin typeface="+mn-lt"/>
                <a:ea typeface="+mn-ea"/>
                <a:cs typeface="+mn-cs"/>
              </a:defRPr>
            </a:lvl9pPr>
          </a:lstStyle>
          <a:p>
            <a:pPr fontAlgn="auto">
              <a:spcBef>
                <a:spcPct val="0"/>
              </a:spcBef>
              <a:spcAft>
                <a:spcPts val="0"/>
              </a:spcAft>
            </a:pPr>
            <a:r>
              <a:rPr lang="ja-JP" altLang="en-US" sz="1100" dirty="0">
                <a:solidFill>
                  <a:srgbClr val="000000"/>
                </a:solidFill>
              </a:rPr>
              <a:t>来年度</a:t>
            </a:r>
            <a:r>
              <a:rPr lang="ja-JP" altLang="en-US" sz="1100" dirty="0" smtClean="0">
                <a:solidFill>
                  <a:srgbClr val="000000"/>
                </a:solidFill>
              </a:rPr>
              <a:t>に向けた取組</a:t>
            </a:r>
            <a:endParaRPr lang="en-US" altLang="ja-JP" sz="1100" dirty="0" smtClean="0">
              <a:solidFill>
                <a:srgbClr val="000000"/>
              </a:solidFill>
            </a:endParaRPr>
          </a:p>
        </p:txBody>
      </p:sp>
      <p:sp>
        <p:nvSpPr>
          <p:cNvPr id="3" name="テキスト ボックス 2"/>
          <p:cNvSpPr txBox="1"/>
          <p:nvPr/>
        </p:nvSpPr>
        <p:spPr>
          <a:xfrm>
            <a:off x="672824" y="5342136"/>
            <a:ext cx="8534400" cy="1138773"/>
          </a:xfrm>
          <a:prstGeom prst="rect">
            <a:avLst/>
          </a:prstGeom>
          <a:noFill/>
        </p:spPr>
        <p:txBody>
          <a:bodyPr wrap="square" rtlCol="0">
            <a:spAutoFit/>
          </a:bodyPr>
          <a:lstStyle/>
          <a:p>
            <a:pPr algn="l"/>
            <a:r>
              <a:rPr lang="ja-JP" altLang="en-US" sz="1400" dirty="0" smtClean="0">
                <a:solidFill>
                  <a:prstClr val="black"/>
                </a:solidFill>
                <a:latin typeface="ＭＳ Ｐゴシック"/>
                <a:ea typeface="ＭＳ Ｐゴシック"/>
              </a:rPr>
              <a:t>　長時間労働の抑制及び過重労働による健康障害の防止を始めとした労働条件の確保対策の推進を</a:t>
            </a:r>
            <a:r>
              <a:rPr lang="ja-JP" altLang="en-US" sz="1400" dirty="0">
                <a:solidFill>
                  <a:prstClr val="black"/>
                </a:solidFill>
                <a:latin typeface="ＭＳ Ｐゴシック"/>
                <a:ea typeface="ＭＳ Ｐゴシック"/>
              </a:rPr>
              <a:t>図る</a:t>
            </a:r>
            <a:r>
              <a:rPr lang="ja-JP" altLang="en-US" sz="1400" dirty="0" smtClean="0">
                <a:solidFill>
                  <a:prstClr val="black"/>
                </a:solidFill>
                <a:latin typeface="ＭＳ Ｐゴシック"/>
                <a:ea typeface="ＭＳ Ｐゴシック"/>
              </a:rPr>
              <a:t>。</a:t>
            </a:r>
            <a:endParaRPr lang="en-US" altLang="ja-JP" sz="1400" dirty="0" smtClean="0">
              <a:solidFill>
                <a:prstClr val="black"/>
              </a:solidFill>
              <a:latin typeface="ＭＳ Ｐゴシック"/>
              <a:ea typeface="ＭＳ Ｐゴシック"/>
            </a:endParaRPr>
          </a:p>
          <a:p>
            <a:pPr algn="l"/>
            <a:r>
              <a:rPr lang="ja-JP" altLang="en-US" sz="1200" dirty="0" smtClean="0">
                <a:solidFill>
                  <a:prstClr val="black"/>
                </a:solidFill>
                <a:latin typeface="ＭＳ Ｐゴシック"/>
                <a:ea typeface="ＭＳ Ｐゴシック"/>
              </a:rPr>
              <a:t>　１　各種情報から時間外労働時間数が１か月あたり１００時間を超えていると考えられる事業場や、長時間にわたる過重な労働に</a:t>
            </a:r>
            <a:r>
              <a:rPr lang="ja-JP" altLang="en-US" sz="1200" dirty="0">
                <a:solidFill>
                  <a:prstClr val="black"/>
                </a:solidFill>
                <a:latin typeface="ＭＳ Ｐゴシック"/>
                <a:ea typeface="ＭＳ Ｐゴシック"/>
              </a:rPr>
              <a:t>　</a:t>
            </a:r>
            <a:endParaRPr lang="en-US" altLang="ja-JP" sz="1200" dirty="0" smtClean="0">
              <a:solidFill>
                <a:prstClr val="black"/>
              </a:solidFill>
              <a:latin typeface="ＭＳ Ｐゴシック"/>
              <a:ea typeface="ＭＳ Ｐゴシック"/>
            </a:endParaRPr>
          </a:p>
          <a:p>
            <a:pPr algn="l"/>
            <a:r>
              <a:rPr lang="ja-JP" altLang="en-US" sz="1200" dirty="0">
                <a:solidFill>
                  <a:prstClr val="black"/>
                </a:solidFill>
                <a:latin typeface="ＭＳ Ｐゴシック"/>
                <a:ea typeface="ＭＳ Ｐゴシック"/>
              </a:rPr>
              <a:t>　</a:t>
            </a:r>
            <a:r>
              <a:rPr lang="ja-JP" altLang="en-US" sz="1200" dirty="0" smtClean="0">
                <a:solidFill>
                  <a:prstClr val="black"/>
                </a:solidFill>
                <a:latin typeface="ＭＳ Ｐゴシック"/>
                <a:ea typeface="ＭＳ Ｐゴシック"/>
              </a:rPr>
              <a:t>　よる過労死等に係る労災請求が行われた事業場に対して、重点的に監督指導を実施する。</a:t>
            </a:r>
            <a:endParaRPr lang="en-US" altLang="ja-JP" sz="1200" dirty="0" smtClean="0">
              <a:solidFill>
                <a:prstClr val="black"/>
              </a:solidFill>
              <a:latin typeface="ＭＳ Ｐゴシック"/>
              <a:ea typeface="ＭＳ Ｐゴシック"/>
            </a:endParaRPr>
          </a:p>
          <a:p>
            <a:pPr algn="l"/>
            <a:r>
              <a:rPr lang="ja-JP" altLang="en-US" sz="1200" dirty="0" smtClean="0">
                <a:solidFill>
                  <a:prstClr val="black"/>
                </a:solidFill>
                <a:latin typeface="ＭＳ Ｐゴシック"/>
                <a:ea typeface="ＭＳ Ｐゴシック"/>
              </a:rPr>
              <a:t>　２　１１月に「過重労働解消キャンペーン」として「過重労働解消相談ダイヤル」や各種団体等への協力要請を実施する。</a:t>
            </a:r>
          </a:p>
        </p:txBody>
      </p:sp>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03" y="2330553"/>
            <a:ext cx="2014356" cy="151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P10009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233" y="2337038"/>
            <a:ext cx="2013966" cy="15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327" y="2337038"/>
            <a:ext cx="1978873" cy="15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096" y="2337038"/>
            <a:ext cx="2173258" cy="15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955327" y="3851417"/>
            <a:ext cx="1978873" cy="400110"/>
          </a:xfrm>
          <a:prstGeom prst="rect">
            <a:avLst/>
          </a:prstGeom>
          <a:noFill/>
        </p:spPr>
        <p:txBody>
          <a:bodyPr wrap="square" rtlCol="0">
            <a:spAutoFit/>
          </a:bodyPr>
          <a:lstStyle/>
          <a:p>
            <a:r>
              <a:rPr lang="ja-JP" altLang="en-US" sz="800" dirty="0" smtClean="0">
                <a:solidFill>
                  <a:prstClr val="black"/>
                </a:solidFill>
                <a:latin typeface="ＭＳ Ｐゴシック"/>
                <a:ea typeface="ＭＳ Ｐゴシック"/>
              </a:rPr>
              <a:t>東京経営者協会・川本専務理事（右）に、</a:t>
            </a:r>
            <a:endParaRPr lang="en-US" altLang="ja-JP" sz="800" dirty="0" smtClean="0">
              <a:solidFill>
                <a:prstClr val="black"/>
              </a:solidFill>
              <a:latin typeface="ＭＳ Ｐゴシック"/>
              <a:ea typeface="ＭＳ Ｐゴシック"/>
            </a:endParaRPr>
          </a:p>
          <a:p>
            <a:r>
              <a:rPr lang="ja-JP" altLang="en-US" sz="800" dirty="0" smtClean="0">
                <a:solidFill>
                  <a:prstClr val="black"/>
                </a:solidFill>
                <a:latin typeface="ＭＳ Ｐゴシック"/>
                <a:ea typeface="ＭＳ Ｐゴシック"/>
              </a:rPr>
              <a:t>要請書を手交する渡延労働局長（左）</a:t>
            </a:r>
          </a:p>
        </p:txBody>
      </p:sp>
      <p:sp>
        <p:nvSpPr>
          <p:cNvPr id="31" name="テキスト ボックス 30"/>
          <p:cNvSpPr txBox="1"/>
          <p:nvPr/>
        </p:nvSpPr>
        <p:spPr>
          <a:xfrm>
            <a:off x="7306255" y="3867625"/>
            <a:ext cx="1978873" cy="400110"/>
          </a:xfrm>
          <a:prstGeom prst="rect">
            <a:avLst/>
          </a:prstGeom>
          <a:noFill/>
        </p:spPr>
        <p:txBody>
          <a:bodyPr wrap="square" rtlCol="0">
            <a:spAutoFit/>
          </a:bodyPr>
          <a:lstStyle/>
          <a:p>
            <a:r>
              <a:rPr lang="ja-JP" altLang="en-US" sz="800" dirty="0" smtClean="0">
                <a:solidFill>
                  <a:prstClr val="black"/>
                </a:solidFill>
                <a:latin typeface="ＭＳ Ｐゴシック"/>
                <a:ea typeface="ＭＳ Ｐゴシック"/>
              </a:rPr>
              <a:t>連合東京・岡田会長（右）に、</a:t>
            </a:r>
            <a:endParaRPr lang="en-US" altLang="ja-JP" sz="800" dirty="0" smtClean="0">
              <a:solidFill>
                <a:prstClr val="black"/>
              </a:solidFill>
              <a:latin typeface="ＭＳ Ｐゴシック"/>
              <a:ea typeface="ＭＳ Ｐゴシック"/>
            </a:endParaRPr>
          </a:p>
          <a:p>
            <a:r>
              <a:rPr lang="ja-JP" altLang="en-US" sz="800" dirty="0" smtClean="0">
                <a:solidFill>
                  <a:prstClr val="black"/>
                </a:solidFill>
                <a:latin typeface="ＭＳ Ｐゴシック"/>
                <a:ea typeface="ＭＳ Ｐゴシック"/>
              </a:rPr>
              <a:t>要請書を手交する渡延労働局長（左）</a:t>
            </a:r>
          </a:p>
        </p:txBody>
      </p:sp>
      <p:sp>
        <p:nvSpPr>
          <p:cNvPr id="33" name="テキスト ボックス 32"/>
          <p:cNvSpPr txBox="1"/>
          <p:nvPr/>
        </p:nvSpPr>
        <p:spPr>
          <a:xfrm>
            <a:off x="541366" y="3874645"/>
            <a:ext cx="1978873" cy="215444"/>
          </a:xfrm>
          <a:prstGeom prst="rect">
            <a:avLst/>
          </a:prstGeom>
          <a:noFill/>
        </p:spPr>
        <p:txBody>
          <a:bodyPr wrap="square" rtlCol="0">
            <a:spAutoFit/>
          </a:bodyPr>
          <a:lstStyle/>
          <a:p>
            <a:r>
              <a:rPr lang="ja-JP" altLang="en-US" sz="800" dirty="0" smtClean="0">
                <a:solidFill>
                  <a:prstClr val="black"/>
                </a:solidFill>
                <a:latin typeface="ＭＳ Ｐゴシック"/>
                <a:ea typeface="ＭＳ Ｐゴシック"/>
              </a:rPr>
              <a:t>ＮＨＫの撮影の様子</a:t>
            </a:r>
          </a:p>
        </p:txBody>
      </p:sp>
      <p:sp>
        <p:nvSpPr>
          <p:cNvPr id="34" name="テキスト ボックス 33"/>
          <p:cNvSpPr txBox="1"/>
          <p:nvPr/>
        </p:nvSpPr>
        <p:spPr>
          <a:xfrm>
            <a:off x="2786233" y="3913350"/>
            <a:ext cx="1978873" cy="215444"/>
          </a:xfrm>
          <a:prstGeom prst="rect">
            <a:avLst/>
          </a:prstGeom>
          <a:noFill/>
        </p:spPr>
        <p:txBody>
          <a:bodyPr wrap="square" rtlCol="0">
            <a:spAutoFit/>
          </a:bodyPr>
          <a:lstStyle/>
          <a:p>
            <a:r>
              <a:rPr lang="ja-JP" altLang="en-US" sz="800" dirty="0" smtClean="0">
                <a:solidFill>
                  <a:prstClr val="black"/>
                </a:solidFill>
                <a:latin typeface="ＭＳ Ｐゴシック"/>
                <a:ea typeface="ＭＳ Ｐゴシック"/>
              </a:rPr>
              <a:t>相談への</a:t>
            </a:r>
            <a:r>
              <a:rPr lang="ja-JP" altLang="en-US" sz="800" dirty="0">
                <a:solidFill>
                  <a:prstClr val="black"/>
                </a:solidFill>
                <a:latin typeface="ＭＳ Ｐゴシック"/>
                <a:ea typeface="ＭＳ Ｐゴシック"/>
              </a:rPr>
              <a:t>対応</a:t>
            </a:r>
            <a:r>
              <a:rPr lang="ja-JP" altLang="en-US" sz="800" dirty="0" smtClean="0">
                <a:solidFill>
                  <a:prstClr val="black"/>
                </a:solidFill>
                <a:latin typeface="ＭＳ Ｐゴシック"/>
                <a:ea typeface="ＭＳ Ｐゴシック"/>
              </a:rPr>
              <a:t>の様子</a:t>
            </a:r>
          </a:p>
        </p:txBody>
      </p:sp>
      <p:sp>
        <p:nvSpPr>
          <p:cNvPr id="22"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3</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52664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517362" y="5232328"/>
            <a:ext cx="4502791" cy="1257490"/>
          </a:xfrm>
          <a:prstGeom prst="roundRect">
            <a:avLst/>
          </a:prstGeom>
          <a:solidFill>
            <a:srgbClr val="CCFF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22" name="角丸四角形 21"/>
          <p:cNvSpPr/>
          <p:nvPr/>
        </p:nvSpPr>
        <p:spPr>
          <a:xfrm>
            <a:off x="400019" y="476672"/>
            <a:ext cx="4620134" cy="4176463"/>
          </a:xfrm>
          <a:prstGeom prst="roundRect">
            <a:avLst/>
          </a:prstGeom>
          <a:solidFill>
            <a:srgbClr val="CC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l" fontAlgn="auto">
              <a:spcBef>
                <a:spcPts val="0"/>
              </a:spcBef>
              <a:spcAft>
                <a:spcPts val="0"/>
              </a:spcAft>
            </a:pPr>
            <a:endParaRPr kumimoji="0" lang="en-US" altLang="ja-JP" sz="1200" kern="0" dirty="0" smtClean="0">
              <a:solidFill>
                <a:srgbClr val="000000"/>
              </a:solidFill>
              <a:latin typeface="ＭＳ Ｐゴシック"/>
            </a:endParaRPr>
          </a:p>
          <a:p>
            <a:pPr algn="l" fontAlgn="auto">
              <a:spcBef>
                <a:spcPts val="0"/>
              </a:spcBef>
              <a:spcAft>
                <a:spcPts val="0"/>
              </a:spcAft>
            </a:pPr>
            <a:r>
              <a:rPr kumimoji="0" lang="ja-JP" altLang="en-US" sz="1200" kern="0" dirty="0" smtClean="0">
                <a:solidFill>
                  <a:srgbClr val="000000"/>
                </a:solidFill>
                <a:latin typeface="ＭＳ Ｐゴシック"/>
              </a:rPr>
              <a:t>　２　労働基準機関に対する申告・相談等への迅速・的確な対応</a:t>
            </a:r>
            <a:endParaRPr lang="en-US" altLang="ja-JP" sz="1200" b="0" dirty="0">
              <a:solidFill>
                <a:prstClr val="white"/>
              </a:solidFill>
            </a:endParaRPr>
          </a:p>
          <a:p>
            <a:pPr algn="l" fontAlgn="auto">
              <a:spcBef>
                <a:spcPts val="0"/>
              </a:spcBef>
              <a:spcAft>
                <a:spcPts val="0"/>
              </a:spcAft>
            </a:pPr>
            <a:r>
              <a:rPr kumimoji="0" lang="ja-JP" altLang="en-US" sz="1200" kern="0" dirty="0">
                <a:solidFill>
                  <a:srgbClr val="000000"/>
                </a:solidFill>
                <a:latin typeface="ＭＳ Ｐゴシック"/>
              </a:rPr>
              <a:t>　　</a:t>
            </a:r>
            <a:r>
              <a:rPr kumimoji="0" lang="ja-JP" altLang="en-US" sz="1200" kern="0" dirty="0" smtClean="0">
                <a:solidFill>
                  <a:srgbClr val="000000"/>
                </a:solidFill>
                <a:latin typeface="ＭＳ Ｐゴシック"/>
              </a:rPr>
              <a:t>（１）　申告・相談への対応</a:t>
            </a:r>
            <a:endParaRPr kumimoji="0" lang="en-US" altLang="ja-JP" sz="120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endParaRPr kumimoji="0" lang="en-US" altLang="ja-JP" sz="1050" b="0" kern="0" dirty="0">
              <a:solidFill>
                <a:srgbClr val="000000"/>
              </a:solidFill>
              <a:latin typeface="ＭＳ Ｐゴシック"/>
            </a:endParaRPr>
          </a:p>
          <a:p>
            <a:pPr algn="l" fontAlgn="auto">
              <a:spcBef>
                <a:spcPts val="0"/>
              </a:spcBef>
              <a:spcAft>
                <a:spcPts val="0"/>
              </a:spcAft>
            </a:pPr>
            <a:endParaRPr kumimoji="0" lang="en-US" altLang="ja-JP" sz="1050" b="0" kern="0" dirty="0" smtClean="0">
              <a:solidFill>
                <a:srgbClr val="000000"/>
              </a:solidFill>
              <a:latin typeface="ＭＳ Ｐゴシック"/>
            </a:endParaRPr>
          </a:p>
          <a:p>
            <a:pPr algn="l" fontAlgn="auto">
              <a:spcBef>
                <a:spcPts val="0"/>
              </a:spcBef>
              <a:spcAft>
                <a:spcPts val="0"/>
              </a:spcAft>
            </a:pPr>
            <a:r>
              <a:rPr kumimoji="0" lang="ja-JP" altLang="en-US" sz="1050" b="0" kern="0" dirty="0">
                <a:solidFill>
                  <a:srgbClr val="000000"/>
                </a:solidFill>
                <a:latin typeface="ＭＳ Ｐゴシック"/>
              </a:rPr>
              <a:t>　</a:t>
            </a:r>
            <a:r>
              <a:rPr kumimoji="0" lang="ja-JP" altLang="en-US" sz="1050" b="0" kern="0" dirty="0" smtClean="0">
                <a:solidFill>
                  <a:srgbClr val="000000"/>
                </a:solidFill>
                <a:latin typeface="ＭＳ Ｐゴシック"/>
              </a:rPr>
              <a:t>　</a:t>
            </a:r>
            <a:r>
              <a:rPr kumimoji="0" lang="ja-JP" altLang="en-US" sz="1200" kern="0" dirty="0" smtClean="0">
                <a:solidFill>
                  <a:srgbClr val="000000"/>
                </a:solidFill>
                <a:latin typeface="ＭＳ Ｐゴシック"/>
              </a:rPr>
              <a:t>（２）　未払賃金立替払制度の迅速かつ適正な運用</a:t>
            </a:r>
            <a:endParaRPr kumimoji="0" lang="en-US" altLang="ja-JP" sz="1200" kern="0" dirty="0" smtClean="0">
              <a:solidFill>
                <a:srgbClr val="000000"/>
              </a:solidFill>
              <a:latin typeface="ＭＳ Ｐゴシック"/>
            </a:endParaRPr>
          </a:p>
        </p:txBody>
      </p:sp>
      <p:sp>
        <p:nvSpPr>
          <p:cNvPr id="11" name="テキスト ボックス 10"/>
          <p:cNvSpPr txBox="1"/>
          <p:nvPr/>
        </p:nvSpPr>
        <p:spPr>
          <a:xfrm>
            <a:off x="972862" y="1268760"/>
            <a:ext cx="3980132" cy="2369880"/>
          </a:xfrm>
          <a:prstGeom prst="rect">
            <a:avLst/>
          </a:prstGeom>
          <a:noFill/>
        </p:spPr>
        <p:txBody>
          <a:bodyPr wrap="square" rtlCol="0">
            <a:spAutoFit/>
          </a:bodyPr>
          <a:lstStyle/>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　労働局及び監督署の相談窓口において、</a:t>
            </a:r>
            <a:r>
              <a:rPr lang="ja-JP" altLang="en-US" sz="1000" b="0" dirty="0">
                <a:solidFill>
                  <a:prstClr val="black"/>
                </a:solidFill>
                <a:latin typeface="ＭＳ Ｐゴシック" panose="020B0600070205080204" pitchFamily="50" charset="-128"/>
                <a:ea typeface="ＭＳ Ｐゴシック" panose="020B0600070205080204" pitchFamily="50" charset="-128"/>
              </a:rPr>
              <a:t>相談</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者が置かれた状況に</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意を払い、懇切・丁寧に対応するとともに、賃金不払や解雇などの事案については、優先的に監督指導などを実施。</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　長時間労働、賃金不払残業などに関する投書等の情報については、</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その内容や状況を踏まえた上で的確に対応。</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・申告受理件数</a:t>
            </a:r>
            <a:r>
              <a:rPr lang="ja-JP" altLang="en-US" sz="900" dirty="0">
                <a:solidFill>
                  <a:prstClr val="black"/>
                </a:solidFill>
                <a:latin typeface="Calibri"/>
                <a:ea typeface="ＭＳ Ｐゴシック"/>
              </a:rPr>
              <a:t>（平成２７年４月～平成２８年１月</a:t>
            </a:r>
            <a:r>
              <a:rPr lang="ja-JP" altLang="en-US" sz="900" dirty="0" smtClean="0">
                <a:solidFill>
                  <a:prstClr val="black"/>
                </a:solidFill>
                <a:latin typeface="Calibri"/>
                <a:ea typeface="ＭＳ Ｐゴシック"/>
              </a:rPr>
              <a:t>）</a:t>
            </a:r>
            <a:endParaRPr lang="en-US" altLang="ja-JP" sz="900" dirty="0" smtClean="0">
              <a:solidFill>
                <a:prstClr val="black"/>
              </a:solidFill>
              <a:latin typeface="Calibri"/>
              <a:ea typeface="ＭＳ Ｐゴシック"/>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　３</a:t>
            </a:r>
            <a:r>
              <a:rPr lang="en-US" altLang="ja-JP" sz="10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５１８件</a:t>
            </a:r>
            <a:r>
              <a:rPr lang="ja-JP" altLang="en-US" sz="1000" b="0" dirty="0">
                <a:solidFill>
                  <a:prstClr val="black"/>
                </a:solidFill>
                <a:latin typeface="ＭＳ Ｐゴシック" panose="020B0600070205080204" pitchFamily="50" charset="-128"/>
                <a:ea typeface="ＭＳ Ｐゴシック" panose="020B0600070205080204" pitchFamily="50" charset="-128"/>
              </a:rPr>
              <a:t>（前年度同期比</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６．０％減、過去３年平均比１６．２％減）</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・相談件数</a:t>
            </a:r>
            <a:r>
              <a:rPr lang="ja-JP" altLang="en-US" sz="900" dirty="0">
                <a:solidFill>
                  <a:prstClr val="black"/>
                </a:solidFill>
                <a:latin typeface="Calibri"/>
                <a:ea typeface="ＭＳ Ｐゴシック"/>
              </a:rPr>
              <a:t>（平成２７年４月～平成２８年１月</a:t>
            </a:r>
            <a:r>
              <a:rPr lang="ja-JP" altLang="en-US" sz="900" dirty="0" smtClean="0">
                <a:solidFill>
                  <a:prstClr val="black"/>
                </a:solidFill>
                <a:latin typeface="Calibri"/>
                <a:ea typeface="ＭＳ Ｐゴシック"/>
              </a:rPr>
              <a:t>）</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　２５０</a:t>
            </a:r>
            <a:r>
              <a:rPr lang="en-US" altLang="ja-JP" sz="10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５７９件</a:t>
            </a:r>
            <a:r>
              <a:rPr lang="ja-JP" altLang="en-US" sz="1000" b="0" dirty="0">
                <a:solidFill>
                  <a:prstClr val="black"/>
                </a:solidFill>
                <a:latin typeface="ＭＳ Ｐゴシック" panose="020B0600070205080204" pitchFamily="50" charset="-128"/>
                <a:ea typeface="ＭＳ Ｐゴシック" panose="020B0600070205080204" pitchFamily="50" charset="-128"/>
              </a:rPr>
              <a:t>　（前年度同期比</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７．０％減、過去</a:t>
            </a:r>
            <a:r>
              <a:rPr lang="ja-JP" altLang="en-US" sz="1000" b="0" dirty="0">
                <a:solidFill>
                  <a:prstClr val="black"/>
                </a:solidFill>
                <a:latin typeface="ＭＳ Ｐゴシック" panose="020B0600070205080204" pitchFamily="50" charset="-128"/>
                <a:ea typeface="ＭＳ Ｐゴシック" panose="020B0600070205080204" pitchFamily="50" charset="-128"/>
              </a:rPr>
              <a:t>３年</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平均比８．２％減</a:t>
            </a:r>
            <a:r>
              <a:rPr lang="ja-JP" altLang="en-US" sz="1000" b="0" dirty="0">
                <a:solidFill>
                  <a:prstClr val="black"/>
                </a:solidFill>
                <a:latin typeface="ＭＳ Ｐゴシック" panose="020B0600070205080204" pitchFamily="50" charset="-128"/>
                <a:ea typeface="ＭＳ Ｐゴシック" panose="020B0600070205080204" pitchFamily="50" charset="-128"/>
              </a:rPr>
              <a:t>）</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800" dirty="0" smtClean="0">
                <a:solidFill>
                  <a:prstClr val="black"/>
                </a:solidFill>
                <a:latin typeface="ＭＳ Ｐゴシック" panose="020B0600070205080204" pitchFamily="50" charset="-128"/>
                <a:ea typeface="ＭＳ Ｐゴシック" panose="020B0600070205080204" pitchFamily="50" charset="-128"/>
              </a:rPr>
              <a:t>　（労働基準部・各署（支署）受付分）</a:t>
            </a: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ja-JP" altLang="en-US" sz="1000" b="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en-US" altLang="ja-JP" sz="1000" b="0" dirty="0">
              <a:solidFill>
                <a:prstClr val="black"/>
              </a:solidFill>
              <a:latin typeface="ＭＳ 明朝" panose="02020609040205080304" pitchFamily="17" charset="-128"/>
              <a:ea typeface="ＭＳ 明朝" panose="02020609040205080304" pitchFamily="17" charset="-128"/>
            </a:endParaRPr>
          </a:p>
          <a:p>
            <a:pPr algn="l" fontAlgn="auto">
              <a:spcBef>
                <a:spcPts val="0"/>
              </a:spcBef>
              <a:spcAft>
                <a:spcPts val="0"/>
              </a:spcAft>
            </a:pPr>
            <a:endParaRPr lang="ja-JP" altLang="en-US" sz="1000" b="0" dirty="0">
              <a:solidFill>
                <a:prstClr val="black"/>
              </a:solidFill>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966110" y="3339155"/>
            <a:ext cx="3948578" cy="1015663"/>
          </a:xfrm>
          <a:prstGeom prst="rect">
            <a:avLst/>
          </a:prstGeom>
          <a:noFill/>
        </p:spPr>
        <p:txBody>
          <a:bodyPr wrap="square" rtlCol="0">
            <a:spAutoFit/>
          </a:bodyPr>
          <a:lstStyle/>
          <a:p>
            <a:pPr algn="l" fontAlgn="auto">
              <a:spcBef>
                <a:spcPts val="0"/>
              </a:spcBef>
              <a:spcAft>
                <a:spcPts val="0"/>
              </a:spcAft>
            </a:pPr>
            <a:r>
              <a:rPr lang="ja-JP" altLang="en-US" sz="1000" b="0" dirty="0" smtClean="0">
                <a:solidFill>
                  <a:prstClr val="black"/>
                </a:solidFill>
                <a:latin typeface="ＭＳ 明朝" panose="02020609040205080304" pitchFamily="17" charset="-128"/>
                <a:ea typeface="ＭＳ 明朝" panose="02020609040205080304" pitchFamily="17" charset="-128"/>
              </a:rPr>
              <a:t>　</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企業倒産により賃金の支払を受けられない労働者の速やかな</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救済を図るため、不正受給防止にも留意しつつ、未払賃金立替払</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制度を迅速かつ適正に運用。</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・未払賃金立替払認定申請件数</a:t>
            </a:r>
            <a:r>
              <a:rPr lang="ja-JP" altLang="en-US" sz="900" dirty="0">
                <a:solidFill>
                  <a:prstClr val="black"/>
                </a:solidFill>
                <a:latin typeface="Calibri"/>
                <a:ea typeface="ＭＳ Ｐゴシック"/>
              </a:rPr>
              <a:t>（平成２７年４月～平成２８年１月） </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　２０１件</a:t>
            </a:r>
            <a:r>
              <a:rPr lang="ja-JP" altLang="en-US" sz="1000" b="0" dirty="0">
                <a:solidFill>
                  <a:prstClr val="black"/>
                </a:solidFill>
                <a:latin typeface="ＭＳ Ｐゴシック" panose="020B0600070205080204" pitchFamily="50" charset="-128"/>
                <a:ea typeface="ＭＳ Ｐゴシック" panose="020B0600070205080204" pitchFamily="50" charset="-128"/>
              </a:rPr>
              <a:t>（前年度同期比</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１６．９％減、過去</a:t>
            </a:r>
            <a:r>
              <a:rPr lang="ja-JP" altLang="en-US" sz="1000" b="0" dirty="0">
                <a:solidFill>
                  <a:prstClr val="black"/>
                </a:solidFill>
                <a:latin typeface="ＭＳ Ｐゴシック" panose="020B0600070205080204" pitchFamily="50" charset="-128"/>
                <a:ea typeface="ＭＳ Ｐゴシック" panose="020B0600070205080204" pitchFamily="50" charset="-128"/>
              </a:rPr>
              <a:t>３年</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rPr>
              <a:t>平均比２７．３％減</a:t>
            </a:r>
            <a:r>
              <a:rPr lang="ja-JP" altLang="en-US" sz="1000" b="0" dirty="0">
                <a:solidFill>
                  <a:prstClr val="black"/>
                </a:solidFill>
                <a:latin typeface="ＭＳ Ｐゴシック" panose="020B0600070205080204" pitchFamily="50" charset="-128"/>
                <a:ea typeface="ＭＳ Ｐゴシック" panose="020B0600070205080204" pitchFamily="50" charset="-128"/>
              </a:rPr>
              <a:t>）</a:t>
            </a:r>
          </a:p>
        </p:txBody>
      </p:sp>
      <p:sp>
        <p:nvSpPr>
          <p:cNvPr id="16" name="テキスト ボックス 15"/>
          <p:cNvSpPr txBox="1"/>
          <p:nvPr/>
        </p:nvSpPr>
        <p:spPr>
          <a:xfrm>
            <a:off x="688370" y="5409618"/>
            <a:ext cx="4331783" cy="461665"/>
          </a:xfrm>
          <a:prstGeom prst="rect">
            <a:avLst/>
          </a:prstGeom>
          <a:noFill/>
        </p:spPr>
        <p:txBody>
          <a:bodyPr wrap="square" rtlCol="0">
            <a:spAutoFit/>
          </a:bodyPr>
          <a:lstStyle/>
          <a:p>
            <a:pPr algn="l" fontAlgn="auto">
              <a:spcBef>
                <a:spcPts val="0"/>
              </a:spcBef>
              <a:spcAft>
                <a:spcPts val="0"/>
              </a:spcAft>
            </a:pPr>
            <a:r>
              <a:rPr lang="ja-JP" altLang="en-US" sz="1200" b="0" dirty="0" smtClean="0">
                <a:solidFill>
                  <a:prstClr val="black"/>
                </a:solidFill>
                <a:latin typeface="ＭＳ Ｐゴシック"/>
                <a:ea typeface="ＭＳ Ｐゴシック"/>
              </a:rPr>
              <a:t>１　賃金不払や解雇等の申告事案について優先的に監督指導を　</a:t>
            </a:r>
            <a:endParaRPr lang="en-US" altLang="ja-JP" sz="1200" b="0" dirty="0" smtClean="0">
              <a:solidFill>
                <a:prstClr val="black"/>
              </a:solidFill>
              <a:latin typeface="ＭＳ Ｐゴシック"/>
              <a:ea typeface="ＭＳ Ｐゴシック"/>
            </a:endParaRPr>
          </a:p>
          <a:p>
            <a:pPr algn="l" fontAlgn="auto">
              <a:spcBef>
                <a:spcPts val="0"/>
              </a:spcBef>
              <a:spcAft>
                <a:spcPts val="0"/>
              </a:spcAft>
            </a:pPr>
            <a:r>
              <a:rPr lang="ja-JP" altLang="en-US" sz="1200" b="0" dirty="0">
                <a:solidFill>
                  <a:prstClr val="black"/>
                </a:solidFill>
                <a:latin typeface="ＭＳ Ｐゴシック"/>
                <a:ea typeface="ＭＳ Ｐゴシック"/>
              </a:rPr>
              <a:t>　</a:t>
            </a:r>
            <a:r>
              <a:rPr lang="ja-JP" altLang="en-US" sz="1200" b="0" dirty="0" smtClean="0">
                <a:solidFill>
                  <a:prstClr val="black"/>
                </a:solidFill>
                <a:latin typeface="ＭＳ Ｐゴシック"/>
                <a:ea typeface="ＭＳ Ｐゴシック"/>
              </a:rPr>
              <a:t>実施する等、適切に対応</a:t>
            </a:r>
            <a:r>
              <a:rPr lang="ja-JP" altLang="en-US" sz="1200" b="0" dirty="0">
                <a:solidFill>
                  <a:prstClr val="black"/>
                </a:solidFill>
                <a:latin typeface="ＭＳ Ｐゴシック"/>
                <a:ea typeface="ＭＳ Ｐゴシック"/>
              </a:rPr>
              <a:t>する</a:t>
            </a:r>
            <a:r>
              <a:rPr lang="ja-JP" altLang="en-US" sz="1200" b="0" dirty="0" smtClean="0">
                <a:solidFill>
                  <a:prstClr val="black"/>
                </a:solidFill>
                <a:latin typeface="ＭＳ Ｐゴシック"/>
                <a:ea typeface="ＭＳ Ｐゴシック"/>
              </a:rPr>
              <a:t>。</a:t>
            </a:r>
            <a:endParaRPr lang="ja-JP" altLang="en-US" sz="1200" b="0" dirty="0">
              <a:solidFill>
                <a:prstClr val="black"/>
              </a:solidFill>
              <a:latin typeface="ＭＳ Ｐゴシック"/>
              <a:ea typeface="ＭＳ Ｐゴシック"/>
            </a:endParaRPr>
          </a:p>
        </p:txBody>
      </p:sp>
      <p:sp>
        <p:nvSpPr>
          <p:cNvPr id="17" name="テキスト ボックス 16"/>
          <p:cNvSpPr txBox="1"/>
          <p:nvPr/>
        </p:nvSpPr>
        <p:spPr>
          <a:xfrm>
            <a:off x="689687" y="5959853"/>
            <a:ext cx="4450229" cy="276999"/>
          </a:xfrm>
          <a:prstGeom prst="rect">
            <a:avLst/>
          </a:prstGeom>
          <a:noFill/>
        </p:spPr>
        <p:txBody>
          <a:bodyPr wrap="square" rtlCol="0">
            <a:spAutoFit/>
          </a:bodyPr>
          <a:lstStyle/>
          <a:p>
            <a:pPr algn="l" fontAlgn="auto">
              <a:spcBef>
                <a:spcPts val="0"/>
              </a:spcBef>
              <a:spcAft>
                <a:spcPts val="0"/>
              </a:spcAft>
            </a:pPr>
            <a:r>
              <a:rPr lang="ja-JP" altLang="en-US" sz="1200" b="0" dirty="0" smtClean="0">
                <a:solidFill>
                  <a:prstClr val="black"/>
                </a:solidFill>
                <a:latin typeface="Calibri"/>
                <a:ea typeface="ＭＳ Ｐゴシック"/>
              </a:rPr>
              <a:t>２　未払賃金立替払制度の迅速かつ適正な運用を行う。</a:t>
            </a:r>
            <a:endParaRPr lang="ja-JP" altLang="en-US" sz="1200" b="0" dirty="0">
              <a:solidFill>
                <a:prstClr val="black"/>
              </a:solidFill>
              <a:latin typeface="Calibri"/>
              <a:ea typeface="ＭＳ Ｐゴシック"/>
            </a:endParaRPr>
          </a:p>
        </p:txBody>
      </p:sp>
      <p:sp>
        <p:nvSpPr>
          <p:cNvPr id="35"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労働基準の分野</a:t>
            </a:r>
          </a:p>
        </p:txBody>
      </p:sp>
      <p:sp>
        <p:nvSpPr>
          <p:cNvPr id="36"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37"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44" name="角丸四角形 43"/>
          <p:cNvSpPr/>
          <p:nvPr/>
        </p:nvSpPr>
        <p:spPr>
          <a:xfrm>
            <a:off x="5224554" y="472963"/>
            <a:ext cx="4376646" cy="6016855"/>
          </a:xfrm>
          <a:prstGeom prst="roundRect">
            <a:avLst/>
          </a:prstGeom>
          <a:gradFill>
            <a:gsLst>
              <a:gs pos="0">
                <a:srgbClr val="CFEDD7"/>
              </a:gs>
              <a:gs pos="50000">
                <a:schemeClr val="bg1"/>
              </a:gs>
              <a:gs pos="100000">
                <a:srgbClr val="C2F6CE"/>
              </a:gs>
            </a:gsLst>
            <a:lin ang="5400000" scaled="0"/>
          </a:gradFill>
          <a:ln>
            <a:solidFill>
              <a:srgbClr val="C2F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49" name="テキスト ボックス 48"/>
          <p:cNvSpPr txBox="1"/>
          <p:nvPr/>
        </p:nvSpPr>
        <p:spPr>
          <a:xfrm>
            <a:off x="5346219" y="1169172"/>
            <a:ext cx="1009379" cy="276999"/>
          </a:xfrm>
          <a:prstGeom prst="rect">
            <a:avLst/>
          </a:prstGeom>
          <a:solidFill>
            <a:schemeClr val="bg1"/>
          </a:solidFill>
          <a:ln>
            <a:solidFill>
              <a:sysClr val="windowText" lastClr="000000"/>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労使の別</a:t>
            </a:r>
            <a:endParaRPr lang="ja-JP" altLang="en-US" sz="1200" dirty="0">
              <a:solidFill>
                <a:prstClr val="black"/>
              </a:solidFill>
              <a:latin typeface="Calibri"/>
              <a:ea typeface="ＭＳ Ｐゴシック"/>
            </a:endParaRPr>
          </a:p>
        </p:txBody>
      </p:sp>
      <p:sp>
        <p:nvSpPr>
          <p:cNvPr id="50" name="テキスト ボックス 49"/>
          <p:cNvSpPr txBox="1"/>
          <p:nvPr/>
        </p:nvSpPr>
        <p:spPr>
          <a:xfrm>
            <a:off x="5371997" y="2319634"/>
            <a:ext cx="983601" cy="276999"/>
          </a:xfrm>
          <a:prstGeom prst="rect">
            <a:avLst/>
          </a:prstGeom>
          <a:solidFill>
            <a:schemeClr val="bg1"/>
          </a:solidFill>
          <a:ln>
            <a:solidFill>
              <a:sysClr val="windowText" lastClr="000000"/>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相談の方法</a:t>
            </a:r>
            <a:endParaRPr lang="ja-JP" altLang="en-US" sz="1200" dirty="0">
              <a:solidFill>
                <a:prstClr val="black"/>
              </a:solidFill>
              <a:latin typeface="Calibri"/>
              <a:ea typeface="ＭＳ Ｐゴシック"/>
            </a:endParaRPr>
          </a:p>
        </p:txBody>
      </p:sp>
      <p:sp>
        <p:nvSpPr>
          <p:cNvPr id="51" name="テキスト ボックス 50"/>
          <p:cNvSpPr txBox="1"/>
          <p:nvPr/>
        </p:nvSpPr>
        <p:spPr>
          <a:xfrm>
            <a:off x="5367377" y="3339155"/>
            <a:ext cx="988221" cy="276999"/>
          </a:xfrm>
          <a:prstGeom prst="rect">
            <a:avLst/>
          </a:prstGeom>
          <a:solidFill>
            <a:schemeClr val="bg1"/>
          </a:solidFill>
          <a:ln>
            <a:solidFill>
              <a:sysClr val="windowText" lastClr="000000"/>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相談の内容</a:t>
            </a:r>
            <a:endParaRPr lang="ja-JP" altLang="en-US" sz="1200" dirty="0">
              <a:solidFill>
                <a:prstClr val="black"/>
              </a:solidFill>
              <a:latin typeface="Calibri"/>
              <a:ea typeface="ＭＳ Ｐゴシック"/>
            </a:endParaRPr>
          </a:p>
        </p:txBody>
      </p:sp>
      <p:sp>
        <p:nvSpPr>
          <p:cNvPr id="52" name="正方形/長方形 51"/>
          <p:cNvSpPr/>
          <p:nvPr/>
        </p:nvSpPr>
        <p:spPr>
          <a:xfrm>
            <a:off x="5506148" y="667737"/>
            <a:ext cx="2571052" cy="276999"/>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dirty="0">
              <a:solidFill>
                <a:prstClr val="white"/>
              </a:solidFill>
            </a:endParaRPr>
          </a:p>
        </p:txBody>
      </p:sp>
      <p:sp>
        <p:nvSpPr>
          <p:cNvPr id="48" name="テキスト ボックス 47"/>
          <p:cNvSpPr txBox="1"/>
          <p:nvPr/>
        </p:nvSpPr>
        <p:spPr>
          <a:xfrm>
            <a:off x="5371996" y="667737"/>
            <a:ext cx="2857603"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相談の内訳</a:t>
            </a:r>
            <a:r>
              <a:rPr lang="ja-JP" altLang="en-US" sz="900" dirty="0" smtClean="0">
                <a:solidFill>
                  <a:prstClr val="black"/>
                </a:solidFill>
                <a:latin typeface="Calibri"/>
                <a:ea typeface="ＭＳ Ｐゴシック"/>
              </a:rPr>
              <a:t>（平成２７年４月～平成２８年１月）</a:t>
            </a:r>
            <a:endParaRPr lang="ja-JP" altLang="en-US" sz="900" dirty="0">
              <a:solidFill>
                <a:prstClr val="black"/>
              </a:solidFill>
              <a:latin typeface="Calibri"/>
              <a:ea typeface="ＭＳ Ｐゴシック"/>
            </a:endParaRPr>
          </a:p>
        </p:txBody>
      </p:sp>
      <p:sp>
        <p:nvSpPr>
          <p:cNvPr id="53" name="下矢印 52"/>
          <p:cNvSpPr/>
          <p:nvPr/>
        </p:nvSpPr>
        <p:spPr>
          <a:xfrm>
            <a:off x="2121321" y="4815484"/>
            <a:ext cx="1177529" cy="363479"/>
          </a:xfrm>
          <a:prstGeom prst="downArrow">
            <a:avLst/>
          </a:prstGeom>
          <a:solidFill>
            <a:srgbClr val="3366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54" name="角丸四角形 53"/>
          <p:cNvSpPr/>
          <p:nvPr/>
        </p:nvSpPr>
        <p:spPr>
          <a:xfrm>
            <a:off x="378599" y="4869160"/>
            <a:ext cx="1512020" cy="310355"/>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ct val="0"/>
              </a:spcBef>
              <a:spcAft>
                <a:spcPts val="0"/>
              </a:spcAft>
            </a:pPr>
            <a:r>
              <a:rPr lang="ja-JP" altLang="en-US" sz="1100" dirty="0">
                <a:solidFill>
                  <a:srgbClr val="000000"/>
                </a:solidFill>
              </a:rPr>
              <a:t>来年度</a:t>
            </a:r>
            <a:r>
              <a:rPr lang="ja-JP" altLang="en-US" sz="1100" dirty="0" smtClean="0">
                <a:solidFill>
                  <a:srgbClr val="000000"/>
                </a:solidFill>
              </a:rPr>
              <a:t>に向けた取組</a:t>
            </a:r>
            <a:endParaRPr lang="en-US" altLang="ja-JP" sz="1100" dirty="0" smtClean="0">
              <a:solidFill>
                <a:srgbClr val="000000"/>
              </a:solidFill>
            </a:endParaRPr>
          </a:p>
        </p:txBody>
      </p:sp>
      <p:graphicFrame>
        <p:nvGraphicFramePr>
          <p:cNvPr id="26" name="グラフ 25"/>
          <p:cNvGraphicFramePr>
            <a:graphicFrameLocks/>
          </p:cNvGraphicFramePr>
          <p:nvPr>
            <p:extLst>
              <p:ext uri="{D42A27DB-BD31-4B8C-83A1-F6EECF244321}">
                <p14:modId xmlns:p14="http://schemas.microsoft.com/office/powerpoint/2010/main" val="3479240929"/>
              </p:ext>
            </p:extLst>
          </p:nvPr>
        </p:nvGraphicFramePr>
        <p:xfrm>
          <a:off x="6515100" y="1151907"/>
          <a:ext cx="3124200" cy="11403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p:cNvGraphicFramePr>
            <a:graphicFrameLocks/>
          </p:cNvGraphicFramePr>
          <p:nvPr>
            <p:extLst>
              <p:ext uri="{D42A27DB-BD31-4B8C-83A1-F6EECF244321}">
                <p14:modId xmlns:p14="http://schemas.microsoft.com/office/powerpoint/2010/main" val="525494874"/>
              </p:ext>
            </p:extLst>
          </p:nvPr>
        </p:nvGraphicFramePr>
        <p:xfrm>
          <a:off x="6558793" y="2324945"/>
          <a:ext cx="3036813" cy="1329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extLst>
              <p:ext uri="{D42A27DB-BD31-4B8C-83A1-F6EECF244321}">
                <p14:modId xmlns:p14="http://schemas.microsoft.com/office/powerpoint/2010/main" val="1537866399"/>
              </p:ext>
            </p:extLst>
          </p:nvPr>
        </p:nvGraphicFramePr>
        <p:xfrm>
          <a:off x="5139915" y="3733800"/>
          <a:ext cx="4994685" cy="260989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4</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4466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0209" y="835196"/>
            <a:ext cx="9105302" cy="5778928"/>
          </a:xfrm>
          <a:prstGeom prst="roundRect">
            <a:avLst/>
          </a:prstGeom>
          <a:solidFill>
            <a:srgbClr val="CC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a:solidFill>
                <a:prstClr val="white"/>
              </a:solidFill>
            </a:endParaRPr>
          </a:p>
        </p:txBody>
      </p:sp>
      <p:sp>
        <p:nvSpPr>
          <p:cNvPr id="15" name="テキスト ボックス 14"/>
          <p:cNvSpPr txBox="1"/>
          <p:nvPr/>
        </p:nvSpPr>
        <p:spPr>
          <a:xfrm>
            <a:off x="662524" y="2208111"/>
            <a:ext cx="8628005" cy="1473480"/>
          </a:xfrm>
          <a:prstGeom prst="rect">
            <a:avLst/>
          </a:prstGeom>
          <a:solidFill>
            <a:schemeClr val="bg1"/>
          </a:solidFill>
          <a:ln>
            <a:solidFill>
              <a:schemeClr val="tx2">
                <a:lumMod val="60000"/>
                <a:lumOff val="40000"/>
              </a:schemeClr>
            </a:solidFill>
          </a:ln>
        </p:spPr>
        <p:txBody>
          <a:bodyPr wrap="square" rtlCol="0">
            <a:spAutoFit/>
          </a:bodyPr>
          <a:lstStyle/>
          <a:p>
            <a:pPr fontAlgn="auto">
              <a:spcBef>
                <a:spcPts val="0"/>
              </a:spcBef>
              <a:spcAft>
                <a:spcPts val="0"/>
              </a:spcAft>
            </a:pPr>
            <a:r>
              <a:rPr lang="ja-JP" altLang="ja-JP" sz="1100" dirty="0">
                <a:solidFill>
                  <a:prstClr val="black"/>
                </a:solidFill>
                <a:latin typeface="ＭＳ Ｐゴシック" panose="020B0600070205080204" pitchFamily="50" charset="-128"/>
                <a:ea typeface="ＭＳ Ｐゴシック" panose="020B0600070205080204" pitchFamily="50" charset="-128"/>
              </a:rPr>
              <a:t>クレジットカード会社を違法な長時間労働で書類送検</a:t>
            </a:r>
            <a:r>
              <a:rPr lang="en-US" altLang="ja-JP" sz="1000" dirty="0">
                <a:solidFill>
                  <a:prstClr val="black"/>
                </a:solidFill>
                <a:latin typeface="ＭＳ 明朝" panose="02020609040205080304" pitchFamily="17" charset="-128"/>
                <a:ea typeface="ＭＳ 明朝" panose="02020609040205080304" pitchFamily="17"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en-US" altLang="ja-JP" sz="1050" b="0" dirty="0">
                <a:solidFill>
                  <a:prstClr val="black"/>
                </a:solidFill>
                <a:latin typeface="Calibri"/>
                <a:ea typeface="ＭＳ Ｐゴシック"/>
              </a:rPr>
              <a:t> </a:t>
            </a:r>
          </a:p>
          <a:p>
            <a:pPr algn="l" hangingPunct="0"/>
            <a:r>
              <a:rPr lang="ja-JP" altLang="en-US" sz="1050" b="0" dirty="0">
                <a:solidFill>
                  <a:prstClr val="black"/>
                </a:solidFill>
                <a:latin typeface="Calibri"/>
                <a:ea typeface="ＭＳ Ｐゴシック"/>
              </a:rPr>
              <a:t>　</a:t>
            </a:r>
            <a:r>
              <a:rPr lang="ja-JP" altLang="ja-JP" sz="1050" b="0" dirty="0" smtClean="0">
                <a:solidFill>
                  <a:prstClr val="black"/>
                </a:solidFill>
                <a:latin typeface="ＭＳ 明朝" panose="02020609040205080304" pitchFamily="17" charset="-128"/>
                <a:ea typeface="ＭＳ 明朝" panose="02020609040205080304" pitchFamily="17" charset="-128"/>
              </a:rPr>
              <a:t>三田</a:t>
            </a:r>
            <a:r>
              <a:rPr lang="ja-JP" altLang="ja-JP" sz="1050" b="0" dirty="0">
                <a:solidFill>
                  <a:prstClr val="black"/>
                </a:solidFill>
                <a:latin typeface="ＭＳ 明朝" panose="02020609040205080304" pitchFamily="17" charset="-128"/>
                <a:ea typeface="ＭＳ 明朝" panose="02020609040205080304" pitchFamily="17" charset="-128"/>
              </a:rPr>
              <a:t>労働基準監督署は，平成</a:t>
            </a:r>
            <a:r>
              <a:rPr lang="en-US" altLang="ja-JP" sz="1050" b="0" dirty="0">
                <a:solidFill>
                  <a:prstClr val="black"/>
                </a:solidFill>
                <a:latin typeface="ＭＳ 明朝" panose="02020609040205080304" pitchFamily="17" charset="-128"/>
                <a:ea typeface="ＭＳ 明朝" panose="02020609040205080304" pitchFamily="17" charset="-128"/>
              </a:rPr>
              <a:t>27</a:t>
            </a:r>
            <a:r>
              <a:rPr lang="ja-JP" altLang="ja-JP" sz="1050" b="0" dirty="0">
                <a:solidFill>
                  <a:prstClr val="black"/>
                </a:solidFill>
                <a:latin typeface="ＭＳ 明朝" panose="02020609040205080304" pitchFamily="17" charset="-128"/>
                <a:ea typeface="ＭＳ 明朝" panose="02020609040205080304" pitchFamily="17" charset="-128"/>
              </a:rPr>
              <a:t>年</a:t>
            </a:r>
            <a:r>
              <a:rPr lang="en-US" altLang="ja-JP" sz="1050" b="0" dirty="0">
                <a:solidFill>
                  <a:prstClr val="black"/>
                </a:solidFill>
                <a:latin typeface="ＭＳ 明朝" panose="02020609040205080304" pitchFamily="17" charset="-128"/>
                <a:ea typeface="ＭＳ 明朝" panose="02020609040205080304" pitchFamily="17" charset="-128"/>
              </a:rPr>
              <a:t>11</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19</a:t>
            </a:r>
            <a:r>
              <a:rPr lang="ja-JP" altLang="ja-JP" sz="1050" b="0" dirty="0">
                <a:solidFill>
                  <a:prstClr val="black"/>
                </a:solidFill>
                <a:latin typeface="ＭＳ 明朝" panose="02020609040205080304" pitchFamily="17" charset="-128"/>
                <a:ea typeface="ＭＳ 明朝" panose="02020609040205080304" pitchFamily="17" charset="-128"/>
              </a:rPr>
              <a:t>日，クレジットカード会社及び同社の取締役等</a:t>
            </a:r>
            <a:r>
              <a:rPr lang="en-US" altLang="ja-JP" sz="1050" b="0" dirty="0">
                <a:solidFill>
                  <a:prstClr val="black"/>
                </a:solidFill>
                <a:latin typeface="ＭＳ 明朝" panose="02020609040205080304" pitchFamily="17" charset="-128"/>
                <a:ea typeface="ＭＳ 明朝" panose="02020609040205080304" pitchFamily="17" charset="-128"/>
              </a:rPr>
              <a:t>4</a:t>
            </a:r>
            <a:r>
              <a:rPr lang="ja-JP" altLang="ja-JP" sz="1050" b="0" dirty="0">
                <a:solidFill>
                  <a:prstClr val="black"/>
                </a:solidFill>
                <a:latin typeface="ＭＳ 明朝" panose="02020609040205080304" pitchFamily="17" charset="-128"/>
                <a:ea typeface="ＭＳ 明朝" panose="02020609040205080304" pitchFamily="17" charset="-128"/>
              </a:rPr>
              <a:t>名を，労働基準法違反の容疑</a:t>
            </a:r>
            <a:r>
              <a:rPr lang="ja-JP" altLang="ja-JP" sz="1050" b="0" dirty="0" smtClean="0">
                <a:solidFill>
                  <a:prstClr val="black"/>
                </a:solidFill>
                <a:latin typeface="ＭＳ 明朝" panose="02020609040205080304" pitchFamily="17" charset="-128"/>
                <a:ea typeface="ＭＳ 明朝" panose="02020609040205080304" pitchFamily="17" charset="-128"/>
              </a:rPr>
              <a:t>で東京</a:t>
            </a:r>
            <a:r>
              <a:rPr lang="ja-JP" altLang="ja-JP" sz="1050" b="0" dirty="0">
                <a:solidFill>
                  <a:prstClr val="black"/>
                </a:solidFill>
                <a:latin typeface="ＭＳ 明朝" panose="02020609040205080304" pitchFamily="17" charset="-128"/>
                <a:ea typeface="ＭＳ 明朝" panose="02020609040205080304" pitchFamily="17" charset="-128"/>
              </a:rPr>
              <a:t>地方検察庁に書類送検した。</a:t>
            </a:r>
          </a:p>
          <a:p>
            <a:pPr algn="l" fontAlgn="auto" hangingPunct="0">
              <a:spcBef>
                <a:spcPts val="0"/>
              </a:spcBef>
              <a:spcAft>
                <a:spcPts val="0"/>
              </a:spcAft>
            </a:pPr>
            <a:r>
              <a:rPr lang="en-US" altLang="ja-JP" sz="1050" b="0" dirty="0">
                <a:solidFill>
                  <a:prstClr val="black"/>
                </a:solidFill>
                <a:latin typeface="Calibri"/>
                <a:ea typeface="ＭＳ Ｐゴシック"/>
              </a:rPr>
              <a:t> </a:t>
            </a:r>
          </a:p>
          <a:p>
            <a:pPr algn="l" fontAlgn="auto" hangingPunct="0">
              <a:spcBef>
                <a:spcPts val="0"/>
              </a:spcBef>
              <a:spcAft>
                <a:spcPts val="0"/>
              </a:spcAft>
            </a:pPr>
            <a:r>
              <a:rPr lang="ja-JP" altLang="ja-JP" sz="1050" dirty="0" smtClean="0">
                <a:solidFill>
                  <a:prstClr val="black"/>
                </a:solidFill>
                <a:latin typeface="ＭＳ Ｐゴシック" panose="020B0600070205080204" pitchFamily="50" charset="-128"/>
                <a:ea typeface="ＭＳ Ｐゴシック" panose="020B0600070205080204" pitchFamily="50" charset="-128"/>
              </a:rPr>
              <a:t>〈</a:t>
            </a:r>
            <a:r>
              <a:rPr lang="ja-JP" altLang="ja-JP" sz="1050" dirty="0">
                <a:solidFill>
                  <a:prstClr val="black"/>
                </a:solidFill>
                <a:latin typeface="ＭＳ Ｐゴシック" panose="020B0600070205080204" pitchFamily="50" charset="-128"/>
                <a:ea typeface="ＭＳ Ｐゴシック" panose="020B0600070205080204" pitchFamily="50" charset="-128"/>
              </a:rPr>
              <a:t>事件の概要</a:t>
            </a:r>
            <a:r>
              <a:rPr lang="ja-JP" altLang="ja-JP" sz="105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050" dirty="0" smtClean="0">
              <a:solidFill>
                <a:prstClr val="black"/>
              </a:solidFill>
              <a:latin typeface="ＭＳ Ｐゴシック" panose="020B0600070205080204" pitchFamily="50" charset="-128"/>
              <a:ea typeface="ＭＳ Ｐゴシック" panose="020B0600070205080204" pitchFamily="50" charset="-128"/>
            </a:endParaRPr>
          </a:p>
          <a:p>
            <a:pPr algn="l" fontAlgn="auto" hangingPunct="0">
              <a:spcBef>
                <a:spcPts val="0"/>
              </a:spcBef>
              <a:spcAft>
                <a:spcPts val="0"/>
              </a:spcAft>
            </a:pPr>
            <a:r>
              <a:rPr lang="ja-JP" altLang="en-US" sz="1050" b="0" dirty="0">
                <a:solidFill>
                  <a:prstClr val="black"/>
                </a:solidFill>
                <a:latin typeface="ＭＳ 明朝" panose="02020609040205080304" pitchFamily="17" charset="-128"/>
                <a:ea typeface="ＭＳ 明朝" panose="02020609040205080304" pitchFamily="17" charset="-128"/>
              </a:rPr>
              <a:t>　</a:t>
            </a:r>
            <a:r>
              <a:rPr lang="ja-JP" altLang="ja-JP" sz="1050" b="0" dirty="0" smtClean="0">
                <a:solidFill>
                  <a:prstClr val="black"/>
                </a:solidFill>
                <a:latin typeface="ＭＳ 明朝" panose="02020609040205080304" pitchFamily="17" charset="-128"/>
                <a:ea typeface="ＭＳ 明朝" panose="02020609040205080304" pitchFamily="17" charset="-128"/>
              </a:rPr>
              <a:t>本社</a:t>
            </a:r>
            <a:r>
              <a:rPr lang="ja-JP" altLang="ja-JP" sz="1050" b="0" dirty="0">
                <a:solidFill>
                  <a:prstClr val="black"/>
                </a:solidFill>
                <a:latin typeface="ＭＳ 明朝" panose="02020609040205080304" pitchFamily="17" charset="-128"/>
                <a:ea typeface="ＭＳ 明朝" panose="02020609040205080304" pitchFamily="17" charset="-128"/>
              </a:rPr>
              <a:t>の</a:t>
            </a:r>
            <a:r>
              <a:rPr lang="en-US" altLang="ja-JP" sz="1050" b="0" dirty="0">
                <a:solidFill>
                  <a:prstClr val="black"/>
                </a:solidFill>
                <a:latin typeface="ＭＳ 明朝" panose="02020609040205080304" pitchFamily="17" charset="-128"/>
                <a:ea typeface="ＭＳ 明朝" panose="02020609040205080304" pitchFamily="17" charset="-128"/>
              </a:rPr>
              <a:t>2</a:t>
            </a:r>
            <a:r>
              <a:rPr lang="ja-JP" altLang="ja-JP" sz="1050" b="0" dirty="0">
                <a:solidFill>
                  <a:prstClr val="black"/>
                </a:solidFill>
                <a:latin typeface="ＭＳ 明朝" panose="02020609040205080304" pitchFamily="17" charset="-128"/>
                <a:ea typeface="ＭＳ 明朝" panose="02020609040205080304" pitchFamily="17" charset="-128"/>
              </a:rPr>
              <a:t>部署において</a:t>
            </a:r>
            <a:r>
              <a:rPr lang="ja-JP" altLang="ja-JP" sz="1050" b="0" dirty="0" smtClean="0">
                <a:solidFill>
                  <a:prstClr val="black"/>
                </a:solidFill>
                <a:latin typeface="ＭＳ 明朝" panose="02020609040205080304" pitchFamily="17" charset="-128"/>
                <a:ea typeface="ＭＳ 明朝" panose="02020609040205080304" pitchFamily="17" charset="-128"/>
              </a:rPr>
              <a:t>，労働者</a:t>
            </a:r>
            <a:r>
              <a:rPr lang="en-US" altLang="ja-JP" sz="1050" b="0" dirty="0">
                <a:solidFill>
                  <a:prstClr val="black"/>
                </a:solidFill>
                <a:latin typeface="ＭＳ 明朝" panose="02020609040205080304" pitchFamily="17" charset="-128"/>
                <a:ea typeface="ＭＳ 明朝" panose="02020609040205080304" pitchFamily="17" charset="-128"/>
              </a:rPr>
              <a:t>7</a:t>
            </a:r>
            <a:r>
              <a:rPr lang="ja-JP" altLang="ja-JP" sz="1050" b="0" dirty="0">
                <a:solidFill>
                  <a:prstClr val="black"/>
                </a:solidFill>
                <a:latin typeface="ＭＳ 明朝" panose="02020609040205080304" pitchFamily="17" charset="-128"/>
                <a:ea typeface="ＭＳ 明朝" panose="02020609040205080304" pitchFamily="17" charset="-128"/>
              </a:rPr>
              <a:t>名に対し，労働基準法第</a:t>
            </a:r>
            <a:r>
              <a:rPr lang="en-US" altLang="ja-JP" sz="1050" b="0" dirty="0">
                <a:solidFill>
                  <a:prstClr val="black"/>
                </a:solidFill>
                <a:latin typeface="ＭＳ 明朝" panose="02020609040205080304" pitchFamily="17" charset="-128"/>
                <a:ea typeface="ＭＳ 明朝" panose="02020609040205080304" pitchFamily="17" charset="-128"/>
              </a:rPr>
              <a:t>36</a:t>
            </a:r>
            <a:r>
              <a:rPr lang="ja-JP" altLang="ja-JP" sz="1050" b="0" dirty="0">
                <a:solidFill>
                  <a:prstClr val="black"/>
                </a:solidFill>
                <a:latin typeface="ＭＳ 明朝" panose="02020609040205080304" pitchFamily="17" charset="-128"/>
                <a:ea typeface="ＭＳ 明朝" panose="02020609040205080304" pitchFamily="17" charset="-128"/>
              </a:rPr>
              <a:t>条に基づく時間外労働に関する協定で定める限度</a:t>
            </a:r>
            <a:r>
              <a:rPr lang="ja-JP" altLang="ja-JP" sz="1050" b="0" dirty="0" smtClean="0">
                <a:solidFill>
                  <a:prstClr val="black"/>
                </a:solidFill>
                <a:latin typeface="ＭＳ 明朝" panose="02020609040205080304" pitchFamily="17" charset="-128"/>
                <a:ea typeface="ＭＳ 明朝" panose="02020609040205080304" pitchFamily="17" charset="-128"/>
              </a:rPr>
              <a:t>時間</a:t>
            </a:r>
            <a:r>
              <a:rPr lang="ja-JP" altLang="en-US" sz="1050" b="0" dirty="0" smtClean="0">
                <a:solidFill>
                  <a:prstClr val="black"/>
                </a:solidFill>
                <a:latin typeface="ＭＳ 明朝" panose="02020609040205080304" pitchFamily="17" charset="-128"/>
                <a:ea typeface="ＭＳ 明朝" panose="02020609040205080304" pitchFamily="17" charset="-128"/>
              </a:rPr>
              <a:t>（</a:t>
            </a:r>
            <a:r>
              <a:rPr lang="en-US" altLang="ja-JP" sz="1050" b="0" dirty="0" smtClean="0">
                <a:solidFill>
                  <a:prstClr val="black"/>
                </a:solidFill>
                <a:latin typeface="ＭＳ 明朝" panose="02020609040205080304" pitchFamily="17" charset="-128"/>
                <a:ea typeface="ＭＳ 明朝" panose="02020609040205080304" pitchFamily="17" charset="-128"/>
              </a:rPr>
              <a:t>1</a:t>
            </a:r>
            <a:r>
              <a:rPr lang="ja-JP" altLang="en-US" sz="1050" b="0" dirty="0" smtClean="0">
                <a:solidFill>
                  <a:prstClr val="black"/>
                </a:solidFill>
                <a:latin typeface="ＭＳ 明朝" panose="02020609040205080304" pitchFamily="17" charset="-128"/>
                <a:ea typeface="ＭＳ 明朝" panose="02020609040205080304" pitchFamily="17" charset="-128"/>
              </a:rPr>
              <a:t>か月</a:t>
            </a:r>
            <a:r>
              <a:rPr lang="en-US" altLang="ja-JP" sz="1050" b="0" dirty="0" smtClean="0">
                <a:solidFill>
                  <a:prstClr val="black"/>
                </a:solidFill>
                <a:latin typeface="ＭＳ 明朝" panose="02020609040205080304" pitchFamily="17" charset="-128"/>
                <a:ea typeface="ＭＳ 明朝" panose="02020609040205080304" pitchFamily="17" charset="-128"/>
              </a:rPr>
              <a:t>80</a:t>
            </a:r>
            <a:r>
              <a:rPr lang="ja-JP" altLang="en-US" sz="1050" b="0" dirty="0" smtClean="0">
                <a:solidFill>
                  <a:prstClr val="black"/>
                </a:solidFill>
                <a:latin typeface="ＭＳ 明朝" panose="02020609040205080304" pitchFamily="17" charset="-128"/>
                <a:ea typeface="ＭＳ 明朝" panose="02020609040205080304" pitchFamily="17" charset="-128"/>
              </a:rPr>
              <a:t>時間）</a:t>
            </a:r>
            <a:r>
              <a:rPr lang="ja-JP" altLang="ja-JP" sz="1050" b="0" dirty="0" smtClean="0">
                <a:solidFill>
                  <a:prstClr val="black"/>
                </a:solidFill>
                <a:latin typeface="ＭＳ 明朝" panose="02020609040205080304" pitchFamily="17" charset="-128"/>
                <a:ea typeface="ＭＳ 明朝" panose="02020609040205080304" pitchFamily="17" charset="-128"/>
              </a:rPr>
              <a:t>を超</a:t>
            </a:r>
            <a:r>
              <a:rPr lang="ja-JP" altLang="en-US" sz="1050" b="0" dirty="0" smtClean="0">
                <a:solidFill>
                  <a:prstClr val="black"/>
                </a:solidFill>
                <a:latin typeface="ＭＳ 明朝" panose="02020609040205080304" pitchFamily="17" charset="-128"/>
                <a:ea typeface="ＭＳ 明朝" panose="02020609040205080304" pitchFamily="17" charset="-128"/>
              </a:rPr>
              <a:t>えて</a:t>
            </a:r>
            <a:r>
              <a:rPr lang="en-US" altLang="ja-JP" sz="1050" b="0" dirty="0" smtClean="0">
                <a:solidFill>
                  <a:prstClr val="black"/>
                </a:solidFill>
                <a:latin typeface="ＭＳ 明朝" panose="02020609040205080304" pitchFamily="17" charset="-128"/>
                <a:ea typeface="ＭＳ 明朝" panose="02020609040205080304" pitchFamily="17" charset="-128"/>
              </a:rPr>
              <a:t>,</a:t>
            </a:r>
          </a:p>
          <a:p>
            <a:pPr algn="l" fontAlgn="auto" hangingPunct="0">
              <a:spcBef>
                <a:spcPts val="0"/>
              </a:spcBef>
              <a:spcAft>
                <a:spcPts val="0"/>
              </a:spcAft>
            </a:pPr>
            <a:r>
              <a:rPr lang="ja-JP" altLang="ja-JP" sz="1050" b="0" dirty="0" smtClean="0">
                <a:solidFill>
                  <a:prstClr val="black"/>
                </a:solidFill>
                <a:latin typeface="ＭＳ 明朝" panose="02020609040205080304" pitchFamily="17" charset="-128"/>
                <a:ea typeface="ＭＳ 明朝" panose="02020609040205080304" pitchFamily="17" charset="-128"/>
              </a:rPr>
              <a:t>平成</a:t>
            </a:r>
            <a:r>
              <a:rPr lang="en-US" altLang="ja-JP" sz="1050" b="0" dirty="0">
                <a:solidFill>
                  <a:prstClr val="black"/>
                </a:solidFill>
                <a:latin typeface="ＭＳ 明朝" panose="02020609040205080304" pitchFamily="17" charset="-128"/>
                <a:ea typeface="ＭＳ 明朝" panose="02020609040205080304" pitchFamily="17" charset="-128"/>
              </a:rPr>
              <a:t>26</a:t>
            </a:r>
            <a:r>
              <a:rPr lang="ja-JP" altLang="ja-JP" sz="1050" b="0" dirty="0">
                <a:solidFill>
                  <a:prstClr val="black"/>
                </a:solidFill>
                <a:latin typeface="ＭＳ 明朝" panose="02020609040205080304" pitchFamily="17" charset="-128"/>
                <a:ea typeface="ＭＳ 明朝" panose="02020609040205080304" pitchFamily="17" charset="-128"/>
              </a:rPr>
              <a:t>年</a:t>
            </a:r>
            <a:r>
              <a:rPr lang="en-US" altLang="ja-JP" sz="1050" b="0" dirty="0">
                <a:solidFill>
                  <a:prstClr val="black"/>
                </a:solidFill>
                <a:latin typeface="ＭＳ 明朝" panose="02020609040205080304" pitchFamily="17" charset="-128"/>
                <a:ea typeface="ＭＳ 明朝" panose="02020609040205080304" pitchFamily="17" charset="-128"/>
              </a:rPr>
              <a:t>2</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1</a:t>
            </a:r>
            <a:r>
              <a:rPr lang="ja-JP" altLang="ja-JP" sz="1050" b="0" dirty="0">
                <a:solidFill>
                  <a:prstClr val="black"/>
                </a:solidFill>
                <a:latin typeface="ＭＳ 明朝" panose="02020609040205080304" pitchFamily="17" charset="-128"/>
                <a:ea typeface="ＭＳ 明朝" panose="02020609040205080304" pitchFamily="17" charset="-128"/>
              </a:rPr>
              <a:t>日から同年</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31</a:t>
            </a:r>
            <a:r>
              <a:rPr lang="ja-JP" altLang="ja-JP" sz="1050" b="0" dirty="0">
                <a:solidFill>
                  <a:prstClr val="black"/>
                </a:solidFill>
                <a:latin typeface="ＭＳ 明朝" panose="02020609040205080304" pitchFamily="17" charset="-128"/>
                <a:ea typeface="ＭＳ 明朝" panose="02020609040205080304" pitchFamily="17" charset="-128"/>
              </a:rPr>
              <a:t>日までの</a:t>
            </a:r>
            <a:r>
              <a:rPr lang="ja-JP" altLang="ja-JP" sz="1050" b="0" dirty="0" smtClean="0">
                <a:solidFill>
                  <a:prstClr val="black"/>
                </a:solidFill>
                <a:latin typeface="ＭＳ 明朝" panose="02020609040205080304" pitchFamily="17" charset="-128"/>
                <a:ea typeface="ＭＳ 明朝" panose="02020609040205080304" pitchFamily="17" charset="-128"/>
              </a:rPr>
              <a:t>１か月</a:t>
            </a:r>
            <a:r>
              <a:rPr lang="ja-JP" altLang="en-US" sz="1050" b="0" dirty="0" smtClean="0">
                <a:solidFill>
                  <a:prstClr val="black"/>
                </a:solidFill>
                <a:latin typeface="ＭＳ 明朝" panose="02020609040205080304" pitchFamily="17" charset="-128"/>
                <a:ea typeface="ＭＳ 明朝" panose="02020609040205080304" pitchFamily="17" charset="-128"/>
              </a:rPr>
              <a:t>間に</a:t>
            </a:r>
            <a:r>
              <a:rPr lang="en-US" altLang="ja-JP" sz="1050" b="0" dirty="0" smtClean="0">
                <a:solidFill>
                  <a:prstClr val="black"/>
                </a:solidFill>
                <a:latin typeface="ＭＳ 明朝" panose="02020609040205080304" pitchFamily="17" charset="-128"/>
                <a:ea typeface="ＭＳ 明朝" panose="02020609040205080304" pitchFamily="17" charset="-128"/>
              </a:rPr>
              <a:t>,</a:t>
            </a:r>
            <a:r>
              <a:rPr lang="ja-JP" altLang="ja-JP" sz="1050" b="0" dirty="0" smtClean="0">
                <a:solidFill>
                  <a:prstClr val="black"/>
                </a:solidFill>
                <a:latin typeface="ＭＳ 明朝" panose="02020609040205080304" pitchFamily="17" charset="-128"/>
                <a:ea typeface="ＭＳ 明朝" panose="02020609040205080304" pitchFamily="17" charset="-128"/>
              </a:rPr>
              <a:t>最長で</a:t>
            </a:r>
            <a:r>
              <a:rPr lang="en-US" altLang="ja-JP" sz="1050" b="0" dirty="0">
                <a:solidFill>
                  <a:prstClr val="black"/>
                </a:solidFill>
                <a:latin typeface="ＭＳ 明朝" panose="02020609040205080304" pitchFamily="17" charset="-128"/>
                <a:ea typeface="ＭＳ 明朝" panose="02020609040205080304" pitchFamily="17" charset="-128"/>
              </a:rPr>
              <a:t>146</a:t>
            </a:r>
            <a:r>
              <a:rPr lang="ja-JP" altLang="ja-JP" sz="1050" b="0" dirty="0" smtClean="0">
                <a:solidFill>
                  <a:prstClr val="black"/>
                </a:solidFill>
                <a:latin typeface="ＭＳ 明朝" panose="02020609040205080304" pitchFamily="17" charset="-128"/>
                <a:ea typeface="ＭＳ 明朝" panose="02020609040205080304" pitchFamily="17" charset="-128"/>
              </a:rPr>
              <a:t>時間</a:t>
            </a:r>
            <a:r>
              <a:rPr lang="en-US" altLang="ja-JP" sz="1050" b="0" dirty="0">
                <a:solidFill>
                  <a:prstClr val="black"/>
                </a:solidFill>
                <a:latin typeface="ＭＳ 明朝" panose="02020609040205080304" pitchFamily="17" charset="-128"/>
                <a:ea typeface="ＭＳ 明朝" panose="02020609040205080304" pitchFamily="17" charset="-128"/>
              </a:rPr>
              <a:t>55</a:t>
            </a:r>
            <a:r>
              <a:rPr lang="ja-JP" altLang="ja-JP" sz="1050" b="0" dirty="0">
                <a:solidFill>
                  <a:prstClr val="black"/>
                </a:solidFill>
                <a:latin typeface="ＭＳ 明朝" panose="02020609040205080304" pitchFamily="17" charset="-128"/>
                <a:ea typeface="ＭＳ 明朝" panose="02020609040205080304" pitchFamily="17" charset="-128"/>
              </a:rPr>
              <a:t>分の違法な時間外労働を</a:t>
            </a:r>
            <a:r>
              <a:rPr lang="ja-JP" altLang="ja-JP" sz="1050" b="0" dirty="0" smtClean="0">
                <a:solidFill>
                  <a:prstClr val="black"/>
                </a:solidFill>
                <a:latin typeface="ＭＳ 明朝" panose="02020609040205080304" pitchFamily="17" charset="-128"/>
                <a:ea typeface="ＭＳ 明朝" panose="02020609040205080304" pitchFamily="17" charset="-128"/>
              </a:rPr>
              <a:t>行わせた。</a:t>
            </a:r>
            <a:endParaRPr lang="en-US" altLang="ja-JP" sz="1050" b="0" dirty="0" smtClean="0">
              <a:solidFill>
                <a:prstClr val="black"/>
              </a:solidFill>
              <a:latin typeface="ＭＳ 明朝" panose="02020609040205080304" pitchFamily="17" charset="-128"/>
              <a:ea typeface="ＭＳ 明朝" panose="02020609040205080304" pitchFamily="17" charset="-128"/>
            </a:endParaRPr>
          </a:p>
        </p:txBody>
      </p:sp>
      <p:sp>
        <p:nvSpPr>
          <p:cNvPr id="6" name="テキスト ボックス 5"/>
          <p:cNvSpPr txBox="1"/>
          <p:nvPr/>
        </p:nvSpPr>
        <p:spPr>
          <a:xfrm>
            <a:off x="854464" y="968153"/>
            <a:ext cx="8346927" cy="1015663"/>
          </a:xfrm>
          <a:prstGeom prst="rect">
            <a:avLst/>
          </a:prstGeom>
          <a:noFill/>
        </p:spPr>
        <p:txBody>
          <a:bodyPr wrap="square" rtlCol="0">
            <a:spAutoFit/>
          </a:bodyPr>
          <a:lstStyle/>
          <a:p>
            <a:pPr algn="l" fontAlgn="auto">
              <a:spcBef>
                <a:spcPts val="0"/>
              </a:spcBef>
              <a:spcAft>
                <a:spcPts val="0"/>
              </a:spcAft>
            </a:pPr>
            <a:r>
              <a:rPr lang="ja-JP" altLang="en-US" sz="1200" b="0" kern="100" dirty="0" smtClean="0">
                <a:solidFill>
                  <a:srgbClr val="000000"/>
                </a:solidFill>
                <a:latin typeface="ＭＳ 明朝" panose="02020609040205080304" pitchFamily="17" charset="-128"/>
                <a:ea typeface="ＭＳ 明朝" panose="02020609040205080304" pitchFamily="17" charset="-128"/>
                <a:cs typeface="Times New Roman"/>
              </a:rPr>
              <a:t>　</a:t>
            </a:r>
            <a:r>
              <a:rPr lang="ja-JP" altLang="en-US" sz="1200" b="0" kern="100" dirty="0" smtClean="0">
                <a:solidFill>
                  <a:srgbClr val="000000"/>
                </a:solidFill>
                <a:latin typeface="ＭＳ Ｐゴシック"/>
                <a:ea typeface="ＭＳ Ｐゴシック"/>
                <a:cs typeface="Times New Roman"/>
              </a:rPr>
              <a:t>過重労働撲滅に向けて、</a:t>
            </a:r>
            <a:r>
              <a:rPr lang="ja-JP" altLang="ja-JP" sz="1200" b="0" kern="100" dirty="0" smtClean="0">
                <a:solidFill>
                  <a:srgbClr val="000000"/>
                </a:solidFill>
                <a:latin typeface="ＭＳ Ｐゴシック"/>
                <a:ea typeface="ＭＳ Ｐゴシック"/>
                <a:cs typeface="Times New Roman"/>
              </a:rPr>
              <a:t>厚生</a:t>
            </a:r>
            <a:r>
              <a:rPr lang="ja-JP" altLang="ja-JP" sz="1200" b="0" kern="100" dirty="0">
                <a:solidFill>
                  <a:srgbClr val="000000"/>
                </a:solidFill>
                <a:latin typeface="ＭＳ Ｐゴシック"/>
                <a:ea typeface="ＭＳ Ｐゴシック"/>
                <a:cs typeface="Times New Roman"/>
              </a:rPr>
              <a:t>労働省で</a:t>
            </a:r>
            <a:r>
              <a:rPr lang="ja-JP" altLang="ja-JP" sz="1200" b="0" kern="100" dirty="0" smtClean="0">
                <a:solidFill>
                  <a:srgbClr val="000000"/>
                </a:solidFill>
                <a:latin typeface="ＭＳ Ｐゴシック"/>
                <a:ea typeface="ＭＳ Ｐゴシック"/>
                <a:cs typeface="Times New Roman"/>
              </a:rPr>
              <a:t>はこれ</a:t>
            </a:r>
            <a:r>
              <a:rPr lang="ja-JP" altLang="ja-JP" sz="1200" b="0" kern="100" dirty="0">
                <a:solidFill>
                  <a:srgbClr val="000000"/>
                </a:solidFill>
                <a:latin typeface="ＭＳ Ｐゴシック"/>
                <a:ea typeface="ＭＳ Ｐゴシック"/>
                <a:cs typeface="Times New Roman"/>
              </a:rPr>
              <a:t>までも長時間労働の抑制及び過重労働による健康障害防止対策に取り組んできて</a:t>
            </a:r>
            <a:r>
              <a:rPr lang="ja-JP" altLang="ja-JP" sz="1200" b="0" kern="100" dirty="0" smtClean="0">
                <a:solidFill>
                  <a:srgbClr val="000000"/>
                </a:solidFill>
                <a:latin typeface="ＭＳ Ｐゴシック"/>
                <a:ea typeface="ＭＳ Ｐゴシック"/>
                <a:cs typeface="Times New Roman"/>
              </a:rPr>
              <a:t>おり</a:t>
            </a:r>
            <a:r>
              <a:rPr lang="ja-JP" altLang="en-US" sz="1200" b="0" kern="100" dirty="0" smtClean="0">
                <a:solidFill>
                  <a:srgbClr val="000000"/>
                </a:solidFill>
                <a:latin typeface="ＭＳ Ｐゴシック"/>
                <a:ea typeface="ＭＳ Ｐゴシック"/>
                <a:cs typeface="Times New Roman"/>
              </a:rPr>
              <a:t>、</a:t>
            </a:r>
            <a:r>
              <a:rPr lang="ja-JP" altLang="ja-JP" sz="1200" b="0" kern="100" dirty="0" smtClean="0">
                <a:solidFill>
                  <a:srgbClr val="000000"/>
                </a:solidFill>
                <a:latin typeface="ＭＳ Ｐゴシック"/>
                <a:ea typeface="ＭＳ Ｐゴシック"/>
                <a:cs typeface="Times New Roman"/>
              </a:rPr>
              <a:t>平成</a:t>
            </a:r>
            <a:r>
              <a:rPr lang="en-US" altLang="ja-JP" sz="1200" b="0" kern="100" dirty="0" smtClean="0">
                <a:solidFill>
                  <a:srgbClr val="000000"/>
                </a:solidFill>
                <a:latin typeface="ＭＳ Ｐゴシック"/>
                <a:ea typeface="ＭＳ Ｐゴシック"/>
                <a:cs typeface="Times New Roman"/>
              </a:rPr>
              <a:t>26</a:t>
            </a:r>
            <a:r>
              <a:rPr lang="ja-JP" altLang="ja-JP" sz="1200" b="0" kern="100" dirty="0" smtClean="0">
                <a:solidFill>
                  <a:srgbClr val="000000"/>
                </a:solidFill>
                <a:latin typeface="ＭＳ Ｐゴシック"/>
                <a:ea typeface="ＭＳ Ｐゴシック"/>
                <a:cs typeface="Times New Roman"/>
              </a:rPr>
              <a:t>年</a:t>
            </a:r>
            <a:r>
              <a:rPr lang="ja-JP" altLang="ja-JP" sz="1200" b="0" kern="100" dirty="0">
                <a:solidFill>
                  <a:srgbClr val="000000"/>
                </a:solidFill>
                <a:latin typeface="ＭＳ Ｐゴシック"/>
                <a:ea typeface="ＭＳ Ｐゴシック"/>
                <a:cs typeface="Times New Roman"/>
              </a:rPr>
              <a:t>９月には，厚生労働大臣を本部長とする「長時間労働削減対策推進本部」が設置</a:t>
            </a:r>
            <a:r>
              <a:rPr lang="ja-JP" altLang="ja-JP" sz="1200" b="0" kern="100" dirty="0" smtClean="0">
                <a:solidFill>
                  <a:srgbClr val="000000"/>
                </a:solidFill>
                <a:latin typeface="ＭＳ Ｐゴシック"/>
                <a:ea typeface="ＭＳ Ｐゴシック"/>
                <a:cs typeface="Times New Roman"/>
              </a:rPr>
              <a:t>され</a:t>
            </a:r>
            <a:r>
              <a:rPr lang="ja-JP" altLang="en-US" sz="1200" b="0" kern="100" dirty="0" smtClean="0">
                <a:solidFill>
                  <a:srgbClr val="000000"/>
                </a:solidFill>
                <a:latin typeface="ＭＳ Ｐゴシック"/>
                <a:ea typeface="ＭＳ Ｐゴシック"/>
                <a:cs typeface="Times New Roman"/>
              </a:rPr>
              <a:t>、</a:t>
            </a:r>
            <a:r>
              <a:rPr lang="ja-JP" altLang="ja-JP" sz="1200" b="0" kern="100" dirty="0" smtClean="0">
                <a:solidFill>
                  <a:srgbClr val="000000"/>
                </a:solidFill>
                <a:latin typeface="ＭＳ Ｐゴシック"/>
                <a:ea typeface="ＭＳ Ｐゴシック"/>
                <a:cs typeface="Times New Roman"/>
              </a:rPr>
              <a:t>省</a:t>
            </a:r>
            <a:r>
              <a:rPr lang="ja-JP" altLang="ja-JP" sz="1200" b="0" kern="100" dirty="0">
                <a:solidFill>
                  <a:srgbClr val="000000"/>
                </a:solidFill>
                <a:latin typeface="ＭＳ Ｐゴシック"/>
                <a:ea typeface="ＭＳ Ｐゴシック"/>
                <a:cs typeface="Times New Roman"/>
              </a:rPr>
              <a:t>を</a:t>
            </a:r>
            <a:r>
              <a:rPr lang="ja-JP" altLang="ja-JP" sz="1200" b="0" kern="100" dirty="0" smtClean="0">
                <a:solidFill>
                  <a:srgbClr val="000000"/>
                </a:solidFill>
                <a:latin typeface="ＭＳ Ｐゴシック"/>
                <a:ea typeface="ＭＳ Ｐゴシック"/>
                <a:cs typeface="Times New Roman"/>
              </a:rPr>
              <a:t>あげて</a:t>
            </a:r>
            <a:r>
              <a:rPr lang="ja-JP" altLang="en-US" sz="1200" b="0" kern="100" dirty="0" smtClean="0">
                <a:solidFill>
                  <a:srgbClr val="000000"/>
                </a:solidFill>
                <a:latin typeface="ＭＳ Ｐゴシック"/>
                <a:ea typeface="ＭＳ Ｐゴシック"/>
                <a:cs typeface="Times New Roman"/>
              </a:rPr>
              <a:t>、</a:t>
            </a:r>
            <a:r>
              <a:rPr lang="ja-JP" altLang="ja-JP" sz="1200" b="0" kern="100" dirty="0" smtClean="0">
                <a:solidFill>
                  <a:srgbClr val="000000"/>
                </a:solidFill>
                <a:latin typeface="ＭＳ Ｐゴシック"/>
                <a:ea typeface="ＭＳ Ｐゴシック"/>
                <a:cs typeface="Times New Roman"/>
              </a:rPr>
              <a:t>これら</a:t>
            </a:r>
            <a:r>
              <a:rPr lang="ja-JP" altLang="ja-JP" sz="1200" b="0" kern="100" dirty="0">
                <a:solidFill>
                  <a:srgbClr val="000000"/>
                </a:solidFill>
                <a:latin typeface="ＭＳ Ｐゴシック"/>
                <a:ea typeface="ＭＳ Ｐゴシック"/>
                <a:cs typeface="Times New Roman"/>
              </a:rPr>
              <a:t>の対策の強化に取り組んで</a:t>
            </a:r>
            <a:r>
              <a:rPr lang="ja-JP" altLang="ja-JP" sz="1200" b="0" kern="100" dirty="0" smtClean="0">
                <a:solidFill>
                  <a:srgbClr val="000000"/>
                </a:solidFill>
                <a:latin typeface="ＭＳ Ｐゴシック"/>
                <a:ea typeface="ＭＳ Ｐゴシック"/>
                <a:cs typeface="Times New Roman"/>
              </a:rPr>
              <a:t>いる。</a:t>
            </a:r>
            <a:r>
              <a:rPr lang="en-US" altLang="ja-JP" sz="1200" b="0" kern="100" dirty="0">
                <a:solidFill>
                  <a:srgbClr val="000000"/>
                </a:solidFill>
                <a:latin typeface="ＭＳ Ｐゴシック"/>
                <a:ea typeface="ＭＳ Ｐゴシック"/>
                <a:cs typeface="Times New Roman"/>
              </a:rPr>
              <a:t/>
            </a:r>
            <a:br>
              <a:rPr lang="en-US" altLang="ja-JP" sz="1200" b="0" kern="100" dirty="0">
                <a:solidFill>
                  <a:srgbClr val="000000"/>
                </a:solidFill>
                <a:latin typeface="ＭＳ Ｐゴシック"/>
                <a:ea typeface="ＭＳ Ｐゴシック"/>
                <a:cs typeface="Times New Roman"/>
              </a:rPr>
            </a:br>
            <a:r>
              <a:rPr lang="ja-JP" altLang="ja-JP" sz="1200" b="0" kern="100" dirty="0">
                <a:solidFill>
                  <a:srgbClr val="000000"/>
                </a:solidFill>
                <a:latin typeface="ＭＳ Ｐゴシック"/>
                <a:ea typeface="ＭＳ Ｐゴシック"/>
                <a:cs typeface="Times New Roman"/>
              </a:rPr>
              <a:t>　当局において</a:t>
            </a:r>
            <a:r>
              <a:rPr lang="ja-JP" altLang="ja-JP" sz="1200" b="0" kern="100" dirty="0" smtClean="0">
                <a:solidFill>
                  <a:srgbClr val="000000"/>
                </a:solidFill>
                <a:latin typeface="ＭＳ Ｐゴシック"/>
                <a:ea typeface="ＭＳ Ｐゴシック"/>
                <a:cs typeface="Times New Roman"/>
              </a:rPr>
              <a:t>も</a:t>
            </a:r>
            <a:r>
              <a:rPr lang="ja-JP" altLang="en-US" sz="1200" b="0" kern="100" dirty="0" smtClean="0">
                <a:solidFill>
                  <a:srgbClr val="000000"/>
                </a:solidFill>
                <a:latin typeface="ＭＳ Ｐゴシック"/>
                <a:ea typeface="ＭＳ Ｐゴシック"/>
                <a:cs typeface="Times New Roman"/>
              </a:rPr>
              <a:t>、</a:t>
            </a:r>
            <a:r>
              <a:rPr lang="ja-JP" altLang="ja-JP" sz="1200" b="0" kern="100" dirty="0" smtClean="0">
                <a:solidFill>
                  <a:srgbClr val="000000"/>
                </a:solidFill>
                <a:latin typeface="ＭＳ Ｐゴシック"/>
                <a:ea typeface="ＭＳ Ｐゴシック"/>
                <a:cs typeface="Times New Roman"/>
              </a:rPr>
              <a:t>過重</a:t>
            </a:r>
            <a:r>
              <a:rPr lang="ja-JP" altLang="ja-JP" sz="1200" b="0" kern="100" dirty="0">
                <a:solidFill>
                  <a:srgbClr val="000000"/>
                </a:solidFill>
                <a:latin typeface="ＭＳ Ｐゴシック"/>
                <a:ea typeface="ＭＳ Ｐゴシック"/>
                <a:cs typeface="Times New Roman"/>
              </a:rPr>
              <a:t>労働等の撲滅に向けた対策推進の</a:t>
            </a:r>
            <a:r>
              <a:rPr lang="ja-JP" altLang="ja-JP" sz="1200" b="0" kern="100" dirty="0" smtClean="0">
                <a:solidFill>
                  <a:srgbClr val="000000"/>
                </a:solidFill>
                <a:latin typeface="ＭＳ Ｐゴシック"/>
                <a:ea typeface="ＭＳ Ｐゴシック"/>
                <a:cs typeface="Times New Roman"/>
              </a:rPr>
              <a:t>ため</a:t>
            </a:r>
            <a:r>
              <a:rPr lang="ja-JP" altLang="en-US" sz="1200" b="0" kern="100" dirty="0" smtClean="0">
                <a:solidFill>
                  <a:srgbClr val="000000"/>
                </a:solidFill>
                <a:latin typeface="ＭＳ Ｐゴシック"/>
                <a:ea typeface="ＭＳ Ｐゴシック"/>
                <a:cs typeface="Times New Roman"/>
              </a:rPr>
              <a:t>、</a:t>
            </a:r>
            <a:r>
              <a:rPr lang="ja-JP" altLang="ja-JP" sz="1200" b="0" kern="100" dirty="0" smtClean="0">
                <a:solidFill>
                  <a:srgbClr val="000000"/>
                </a:solidFill>
                <a:latin typeface="ＭＳ Ｐゴシック"/>
                <a:ea typeface="ＭＳ Ｐゴシック"/>
                <a:cs typeface="Times New Roman"/>
              </a:rPr>
              <a:t>著しい</a:t>
            </a:r>
            <a:r>
              <a:rPr lang="ja-JP" altLang="ja-JP" sz="1200" b="0" kern="100" dirty="0">
                <a:solidFill>
                  <a:srgbClr val="000000"/>
                </a:solidFill>
                <a:latin typeface="ＭＳ Ｐゴシック"/>
                <a:ea typeface="ＭＳ Ｐゴシック"/>
                <a:cs typeface="Times New Roman"/>
              </a:rPr>
              <a:t>過重労働により労働基準法違反が認められるなど重大又は悪質な事案に対して</a:t>
            </a:r>
            <a:r>
              <a:rPr lang="ja-JP" altLang="ja-JP" sz="1200" b="0" kern="100" dirty="0" smtClean="0">
                <a:solidFill>
                  <a:srgbClr val="000000"/>
                </a:solidFill>
                <a:latin typeface="ＭＳ Ｐゴシック"/>
                <a:ea typeface="ＭＳ Ｐゴシック"/>
                <a:cs typeface="Times New Roman"/>
              </a:rPr>
              <a:t>は</a:t>
            </a:r>
            <a:r>
              <a:rPr lang="ja-JP" altLang="en-US" sz="1200" b="0" kern="100" dirty="0" smtClean="0">
                <a:solidFill>
                  <a:srgbClr val="000000"/>
                </a:solidFill>
                <a:latin typeface="ＭＳ Ｐゴシック"/>
                <a:ea typeface="ＭＳ Ｐゴシック"/>
                <a:cs typeface="Times New Roman"/>
              </a:rPr>
              <a:t>、厳正に司法処分を行って</a:t>
            </a:r>
            <a:r>
              <a:rPr lang="ja-JP" altLang="ja-JP" sz="1200" b="0" kern="100" dirty="0" smtClean="0">
                <a:solidFill>
                  <a:srgbClr val="000000"/>
                </a:solidFill>
                <a:latin typeface="ＭＳ Ｐゴシック"/>
                <a:ea typeface="ＭＳ Ｐゴシック"/>
                <a:cs typeface="Times New Roman"/>
              </a:rPr>
              <a:t>い</a:t>
            </a:r>
            <a:r>
              <a:rPr lang="ja-JP" altLang="en-US" sz="1200" b="0" kern="100" dirty="0" smtClean="0">
                <a:solidFill>
                  <a:srgbClr val="000000"/>
                </a:solidFill>
                <a:latin typeface="ＭＳ Ｐゴシック"/>
                <a:ea typeface="ＭＳ Ｐゴシック"/>
                <a:cs typeface="Times New Roman"/>
              </a:rPr>
              <a:t>る</a:t>
            </a:r>
            <a:r>
              <a:rPr lang="ja-JP" altLang="ja-JP" sz="1200" b="0" kern="100" dirty="0" smtClean="0">
                <a:solidFill>
                  <a:srgbClr val="000000"/>
                </a:solidFill>
                <a:latin typeface="ＭＳ Ｐゴシック"/>
                <a:ea typeface="ＭＳ Ｐゴシック"/>
                <a:cs typeface="Times New Roman"/>
              </a:rPr>
              <a:t>。</a:t>
            </a:r>
            <a:endParaRPr lang="ja-JP" altLang="en-US" sz="1200" b="0" dirty="0">
              <a:solidFill>
                <a:prstClr val="black"/>
              </a:solidFill>
              <a:latin typeface="ＭＳ Ｐゴシック"/>
              <a:ea typeface="ＭＳ Ｐゴシック"/>
            </a:endParaRPr>
          </a:p>
        </p:txBody>
      </p:sp>
      <p:sp>
        <p:nvSpPr>
          <p:cNvPr id="8" name="正方形/長方形 7"/>
          <p:cNvSpPr/>
          <p:nvPr/>
        </p:nvSpPr>
        <p:spPr>
          <a:xfrm>
            <a:off x="796252" y="2069613"/>
            <a:ext cx="702077" cy="276999"/>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dirty="0">
              <a:solidFill>
                <a:prstClr val="white"/>
              </a:solidFill>
            </a:endParaRPr>
          </a:p>
        </p:txBody>
      </p:sp>
      <p:sp>
        <p:nvSpPr>
          <p:cNvPr id="9" name="テキスト ボックス 8"/>
          <p:cNvSpPr txBox="1"/>
          <p:nvPr/>
        </p:nvSpPr>
        <p:spPr>
          <a:xfrm>
            <a:off x="864882" y="2076680"/>
            <a:ext cx="858094" cy="276999"/>
          </a:xfrm>
          <a:prstGeom prst="rect">
            <a:avLst/>
          </a:prstGeom>
          <a:noFill/>
        </p:spPr>
        <p:txBody>
          <a:bodyPr wrap="square" rtlCol="0">
            <a:spAutoFit/>
          </a:bodyPr>
          <a:lstStyle/>
          <a:p>
            <a:pPr algn="l" fontAlgn="auto">
              <a:spcBef>
                <a:spcPts val="0"/>
              </a:spcBef>
              <a:spcAft>
                <a:spcPts val="0"/>
              </a:spcAft>
            </a:pPr>
            <a:r>
              <a:rPr lang="ja-JP" altLang="en-US" sz="1200" dirty="0" smtClean="0">
                <a:solidFill>
                  <a:prstClr val="black"/>
                </a:solidFill>
                <a:latin typeface="Calibri"/>
                <a:ea typeface="ＭＳ Ｐゴシック"/>
              </a:rPr>
              <a:t>事例１</a:t>
            </a:r>
            <a:endParaRPr lang="ja-JP" altLang="en-US" sz="1200" dirty="0">
              <a:solidFill>
                <a:prstClr val="black"/>
              </a:solidFill>
              <a:latin typeface="Calibri"/>
              <a:ea typeface="ＭＳ Ｐゴシック"/>
            </a:endParaRPr>
          </a:p>
        </p:txBody>
      </p:sp>
      <p:sp>
        <p:nvSpPr>
          <p:cNvPr id="13" name="テキスト ボックス 12"/>
          <p:cNvSpPr txBox="1"/>
          <p:nvPr/>
        </p:nvSpPr>
        <p:spPr>
          <a:xfrm>
            <a:off x="662525" y="4075361"/>
            <a:ext cx="8628004" cy="1635063"/>
          </a:xfrm>
          <a:prstGeom prst="rect">
            <a:avLst/>
          </a:prstGeom>
          <a:solidFill>
            <a:schemeClr val="bg1"/>
          </a:solidFill>
          <a:ln>
            <a:solidFill>
              <a:schemeClr val="tx2">
                <a:lumMod val="60000"/>
                <a:lumOff val="40000"/>
              </a:schemeClr>
            </a:solidFill>
          </a:ln>
        </p:spPr>
        <p:txBody>
          <a:bodyPr wrap="square" rtlCol="0">
            <a:spAutoFit/>
          </a:bodyPr>
          <a:lstStyle/>
          <a:p>
            <a:pPr fontAlgn="auto">
              <a:spcBef>
                <a:spcPts val="0"/>
              </a:spcBef>
              <a:spcAft>
                <a:spcPts val="0"/>
              </a:spcAft>
            </a:pPr>
            <a:r>
              <a:rPr lang="ja-JP" altLang="ja-JP" sz="1100" dirty="0">
                <a:solidFill>
                  <a:prstClr val="black"/>
                </a:solidFill>
                <a:latin typeface="ＭＳ Ｐゴシック" panose="020B0600070205080204" pitchFamily="50" charset="-128"/>
                <a:ea typeface="ＭＳ Ｐゴシック" panose="020B0600070205080204" pitchFamily="50" charset="-128"/>
              </a:rPr>
              <a:t>ディスカウントストア運営会社を違法な長時間労働で書類送検</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fontAlgn="auto">
              <a:spcBef>
                <a:spcPts val="0"/>
              </a:spcBef>
              <a:spcAft>
                <a:spcPts val="0"/>
              </a:spcAft>
            </a:pPr>
            <a:r>
              <a:rPr lang="en-US" altLang="ja-JP" sz="1050" b="0" dirty="0" smtClean="0">
                <a:solidFill>
                  <a:prstClr val="black"/>
                </a:solidFill>
                <a:latin typeface="Calibri"/>
                <a:ea typeface="ＭＳ Ｐゴシック"/>
              </a:rPr>
              <a:t> </a:t>
            </a:r>
            <a:endParaRPr lang="ja-JP" altLang="ja-JP" sz="1050" b="0" dirty="0" smtClean="0">
              <a:solidFill>
                <a:prstClr val="black"/>
              </a:solidFill>
              <a:latin typeface="Calibri"/>
              <a:ea typeface="ＭＳ Ｐゴシック"/>
            </a:endParaRPr>
          </a:p>
          <a:p>
            <a:pPr algn="l" hangingPunct="0"/>
            <a:r>
              <a:rPr lang="ja-JP" altLang="ja-JP" sz="1050" b="0" dirty="0" smtClean="0">
                <a:solidFill>
                  <a:prstClr val="black"/>
                </a:solidFill>
                <a:latin typeface="Calibri"/>
                <a:ea typeface="ＭＳ Ｐゴシック"/>
              </a:rPr>
              <a:t>　</a:t>
            </a:r>
            <a:r>
              <a:rPr lang="ja-JP" altLang="ja-JP" sz="1050" b="0" dirty="0">
                <a:solidFill>
                  <a:prstClr val="black"/>
                </a:solidFill>
                <a:latin typeface="ＭＳ 明朝" panose="02020609040205080304" pitchFamily="17" charset="-128"/>
                <a:ea typeface="ＭＳ 明朝" panose="02020609040205080304" pitchFamily="17" charset="-128"/>
              </a:rPr>
              <a:t>東京労働局過重労働撲滅特別対策班〈通称「かとく」〉は，平成</a:t>
            </a:r>
            <a:r>
              <a:rPr lang="en-US" altLang="ja-JP" sz="1050" b="0" dirty="0">
                <a:solidFill>
                  <a:prstClr val="black"/>
                </a:solidFill>
                <a:latin typeface="ＭＳ 明朝" panose="02020609040205080304" pitchFamily="17" charset="-128"/>
                <a:ea typeface="ＭＳ 明朝" panose="02020609040205080304" pitchFamily="17" charset="-128"/>
              </a:rPr>
              <a:t>28</a:t>
            </a:r>
            <a:r>
              <a:rPr lang="ja-JP" altLang="ja-JP" sz="1050" b="0" dirty="0">
                <a:solidFill>
                  <a:prstClr val="black"/>
                </a:solidFill>
                <a:latin typeface="ＭＳ 明朝" panose="02020609040205080304" pitchFamily="17" charset="-128"/>
                <a:ea typeface="ＭＳ 明朝" panose="02020609040205080304" pitchFamily="17" charset="-128"/>
              </a:rPr>
              <a:t>年</a:t>
            </a:r>
            <a:r>
              <a:rPr lang="en-US" altLang="ja-JP" sz="1050" b="0" dirty="0">
                <a:solidFill>
                  <a:prstClr val="black"/>
                </a:solidFill>
                <a:latin typeface="ＭＳ 明朝" panose="02020609040205080304" pitchFamily="17" charset="-128"/>
                <a:ea typeface="ＭＳ 明朝" panose="02020609040205080304" pitchFamily="17" charset="-128"/>
              </a:rPr>
              <a:t>1</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28</a:t>
            </a:r>
            <a:r>
              <a:rPr lang="ja-JP" altLang="ja-JP" sz="1050" b="0" dirty="0">
                <a:solidFill>
                  <a:prstClr val="black"/>
                </a:solidFill>
                <a:latin typeface="ＭＳ 明朝" panose="02020609040205080304" pitchFamily="17" charset="-128"/>
                <a:ea typeface="ＭＳ 明朝" panose="02020609040205080304" pitchFamily="17" charset="-128"/>
              </a:rPr>
              <a:t>日，ディスカウントストア運営会社並びに同社の支社長</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名及び店舗責任者</a:t>
            </a:r>
            <a:r>
              <a:rPr lang="en-US" altLang="ja-JP" sz="1050" b="0" dirty="0">
                <a:solidFill>
                  <a:prstClr val="black"/>
                </a:solidFill>
                <a:latin typeface="ＭＳ 明朝" panose="02020609040205080304" pitchFamily="17" charset="-128"/>
                <a:ea typeface="ＭＳ 明朝" panose="02020609040205080304" pitchFamily="17" charset="-128"/>
              </a:rPr>
              <a:t>5</a:t>
            </a:r>
            <a:r>
              <a:rPr lang="ja-JP" altLang="ja-JP" sz="1050" b="0" dirty="0">
                <a:solidFill>
                  <a:prstClr val="black"/>
                </a:solidFill>
                <a:latin typeface="ＭＳ 明朝" panose="02020609040205080304" pitchFamily="17" charset="-128"/>
                <a:ea typeface="ＭＳ 明朝" panose="02020609040205080304" pitchFamily="17" charset="-128"/>
              </a:rPr>
              <a:t>名を，労働基準法違反の容疑で東京地方検察庁に書類送検した</a:t>
            </a:r>
            <a:r>
              <a:rPr lang="ja-JP" altLang="ja-JP" sz="1050" b="0" dirty="0" smtClean="0">
                <a:solidFill>
                  <a:prstClr val="black"/>
                </a:solidFill>
                <a:latin typeface="ＭＳ 明朝" panose="02020609040205080304" pitchFamily="17" charset="-128"/>
                <a:ea typeface="ＭＳ 明朝" panose="02020609040205080304" pitchFamily="17" charset="-128"/>
              </a:rPr>
              <a:t>。</a:t>
            </a:r>
            <a:endParaRPr lang="ja-JP" altLang="ja-JP" sz="1050" b="0" dirty="0">
              <a:solidFill>
                <a:prstClr val="black"/>
              </a:solidFill>
              <a:latin typeface="ＭＳ 明朝" panose="02020609040205080304" pitchFamily="17" charset="-128"/>
              <a:ea typeface="ＭＳ 明朝" panose="02020609040205080304" pitchFamily="17" charset="-128"/>
            </a:endParaRPr>
          </a:p>
          <a:p>
            <a:pPr algn="l" fontAlgn="auto" hangingPunct="0">
              <a:spcBef>
                <a:spcPts val="0"/>
              </a:spcBef>
              <a:spcAft>
                <a:spcPts val="0"/>
              </a:spcAft>
            </a:pPr>
            <a:r>
              <a:rPr lang="en-US" altLang="ja-JP" sz="1050" b="0" dirty="0">
                <a:solidFill>
                  <a:prstClr val="black"/>
                </a:solidFill>
                <a:latin typeface="Calibri"/>
                <a:ea typeface="ＭＳ Ｐゴシック"/>
              </a:rPr>
              <a:t> </a:t>
            </a:r>
          </a:p>
          <a:p>
            <a:pPr algn="l" fontAlgn="auto" hangingPunct="0">
              <a:spcBef>
                <a:spcPts val="0"/>
              </a:spcBef>
              <a:spcAft>
                <a:spcPts val="0"/>
              </a:spcAft>
            </a:pPr>
            <a:r>
              <a:rPr lang="ja-JP" altLang="ja-JP" sz="1050" dirty="0" smtClean="0">
                <a:solidFill>
                  <a:prstClr val="black"/>
                </a:solidFill>
                <a:latin typeface="ＭＳ Ｐゴシック" panose="020B0600070205080204" pitchFamily="50" charset="-128"/>
                <a:ea typeface="ＭＳ Ｐゴシック" panose="020B0600070205080204" pitchFamily="50" charset="-128"/>
              </a:rPr>
              <a:t>〈</a:t>
            </a:r>
            <a:r>
              <a:rPr lang="ja-JP" altLang="ja-JP" sz="1050" dirty="0">
                <a:solidFill>
                  <a:prstClr val="black"/>
                </a:solidFill>
                <a:latin typeface="ＭＳ Ｐゴシック" panose="020B0600070205080204" pitchFamily="50" charset="-128"/>
                <a:ea typeface="ＭＳ Ｐゴシック" panose="020B0600070205080204" pitchFamily="50" charset="-128"/>
              </a:rPr>
              <a:t>事件の概要〉</a:t>
            </a:r>
          </a:p>
          <a:p>
            <a:pPr algn="l" fontAlgn="auto">
              <a:spcBef>
                <a:spcPts val="0"/>
              </a:spcBef>
              <a:spcAft>
                <a:spcPts val="0"/>
              </a:spcAft>
            </a:pPr>
            <a:r>
              <a:rPr lang="ja-JP" altLang="en-US" sz="1050" b="0" dirty="0">
                <a:solidFill>
                  <a:prstClr val="black"/>
                </a:solidFill>
                <a:latin typeface="ＭＳ 明朝" panose="02020609040205080304" pitchFamily="17" charset="-128"/>
                <a:ea typeface="ＭＳ 明朝" panose="02020609040205080304" pitchFamily="17" charset="-128"/>
              </a:rPr>
              <a:t>　</a:t>
            </a:r>
            <a:r>
              <a:rPr lang="ja-JP" altLang="ja-JP" sz="1050" b="0" dirty="0">
                <a:solidFill>
                  <a:prstClr val="black"/>
                </a:solidFill>
                <a:latin typeface="ＭＳ 明朝" panose="02020609040205080304" pitchFamily="17" charset="-128"/>
                <a:ea typeface="ＭＳ 明朝" panose="02020609040205080304" pitchFamily="17" charset="-128"/>
              </a:rPr>
              <a:t>ディスカウントストア</a:t>
            </a:r>
            <a:r>
              <a:rPr lang="en-US" altLang="ja-JP" sz="1050" b="0" dirty="0">
                <a:solidFill>
                  <a:prstClr val="black"/>
                </a:solidFill>
                <a:latin typeface="ＭＳ 明朝" panose="02020609040205080304" pitchFamily="17" charset="-128"/>
                <a:ea typeface="ＭＳ 明朝" panose="02020609040205080304" pitchFamily="17" charset="-128"/>
              </a:rPr>
              <a:t>2</a:t>
            </a:r>
            <a:r>
              <a:rPr lang="ja-JP" altLang="ja-JP" sz="1050" b="0" dirty="0">
                <a:solidFill>
                  <a:prstClr val="black"/>
                </a:solidFill>
                <a:latin typeface="ＭＳ 明朝" panose="02020609040205080304" pitchFamily="17" charset="-128"/>
                <a:ea typeface="ＭＳ 明朝" panose="02020609040205080304" pitchFamily="17" charset="-128"/>
              </a:rPr>
              <a:t>店舗において</a:t>
            </a:r>
            <a:r>
              <a:rPr lang="ja-JP" altLang="ja-JP" sz="1050" b="0" dirty="0" smtClean="0">
                <a:solidFill>
                  <a:prstClr val="black"/>
                </a:solidFill>
                <a:latin typeface="ＭＳ 明朝" panose="02020609040205080304" pitchFamily="17" charset="-128"/>
                <a:ea typeface="ＭＳ 明朝" panose="02020609040205080304" pitchFamily="17" charset="-128"/>
              </a:rPr>
              <a:t>，</a:t>
            </a:r>
            <a:r>
              <a:rPr lang="ja-JP" altLang="en-US" sz="1050" b="0" dirty="0" smtClean="0">
                <a:solidFill>
                  <a:prstClr val="black"/>
                </a:solidFill>
                <a:latin typeface="ＭＳ 明朝" panose="02020609040205080304" pitchFamily="17" charset="-128"/>
                <a:ea typeface="ＭＳ 明朝" panose="02020609040205080304" pitchFamily="17" charset="-128"/>
              </a:rPr>
              <a:t>労働者</a:t>
            </a:r>
            <a:r>
              <a:rPr lang="en-US" altLang="ja-JP" sz="1050" b="0" dirty="0" smtClean="0">
                <a:solidFill>
                  <a:prstClr val="black"/>
                </a:solidFill>
                <a:latin typeface="ＭＳ 明朝" panose="02020609040205080304" pitchFamily="17" charset="-128"/>
                <a:ea typeface="ＭＳ 明朝" panose="02020609040205080304" pitchFamily="17" charset="-128"/>
              </a:rPr>
              <a:t>2</a:t>
            </a:r>
            <a:r>
              <a:rPr lang="ja-JP" altLang="ja-JP" sz="1050" b="0" dirty="0">
                <a:solidFill>
                  <a:prstClr val="black"/>
                </a:solidFill>
                <a:latin typeface="ＭＳ 明朝" panose="02020609040205080304" pitchFamily="17" charset="-128"/>
                <a:ea typeface="ＭＳ 明朝" panose="02020609040205080304" pitchFamily="17" charset="-128"/>
              </a:rPr>
              <a:t>名に対し，労働基準法第</a:t>
            </a:r>
            <a:r>
              <a:rPr lang="en-US" altLang="ja-JP" sz="1050" b="0" dirty="0">
                <a:solidFill>
                  <a:prstClr val="black"/>
                </a:solidFill>
                <a:latin typeface="ＭＳ 明朝" panose="02020609040205080304" pitchFamily="17" charset="-128"/>
                <a:ea typeface="ＭＳ 明朝" panose="02020609040205080304" pitchFamily="17" charset="-128"/>
              </a:rPr>
              <a:t>36</a:t>
            </a:r>
            <a:r>
              <a:rPr lang="ja-JP" altLang="ja-JP" sz="1050" b="0" dirty="0">
                <a:solidFill>
                  <a:prstClr val="black"/>
                </a:solidFill>
                <a:latin typeface="ＭＳ 明朝" panose="02020609040205080304" pitchFamily="17" charset="-128"/>
                <a:ea typeface="ＭＳ 明朝" panose="02020609040205080304" pitchFamily="17" charset="-128"/>
              </a:rPr>
              <a:t>条に基づく時間外労働に関する協定で定める限度時間（</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か月</a:t>
            </a:r>
            <a:r>
              <a:rPr lang="en-US" altLang="ja-JP" sz="1050" b="0" dirty="0">
                <a:solidFill>
                  <a:prstClr val="black"/>
                </a:solidFill>
                <a:latin typeface="ＭＳ 明朝" panose="02020609040205080304" pitchFamily="17" charset="-128"/>
                <a:ea typeface="ＭＳ 明朝" panose="02020609040205080304" pitchFamily="17" charset="-128"/>
              </a:rPr>
              <a:t>120</a:t>
            </a:r>
            <a:r>
              <a:rPr lang="ja-JP" altLang="ja-JP" sz="1050" b="0" dirty="0">
                <a:solidFill>
                  <a:prstClr val="black"/>
                </a:solidFill>
                <a:latin typeface="ＭＳ 明朝" panose="02020609040205080304" pitchFamily="17" charset="-128"/>
                <a:ea typeface="ＭＳ 明朝" panose="02020609040205080304" pitchFamily="17" charset="-128"/>
              </a:rPr>
              <a:t>時間）を超えて，平成</a:t>
            </a:r>
            <a:r>
              <a:rPr lang="en-US" altLang="ja-JP" sz="1050" b="0" dirty="0">
                <a:solidFill>
                  <a:prstClr val="black"/>
                </a:solidFill>
                <a:latin typeface="ＭＳ 明朝" panose="02020609040205080304" pitchFamily="17" charset="-128"/>
                <a:ea typeface="ＭＳ 明朝" panose="02020609040205080304" pitchFamily="17" charset="-128"/>
              </a:rPr>
              <a:t>26</a:t>
            </a:r>
            <a:r>
              <a:rPr lang="ja-JP" altLang="ja-JP" sz="1050" b="0" dirty="0">
                <a:solidFill>
                  <a:prstClr val="black"/>
                </a:solidFill>
                <a:latin typeface="ＭＳ 明朝" panose="02020609040205080304" pitchFamily="17" charset="-128"/>
                <a:ea typeface="ＭＳ 明朝" panose="02020609040205080304" pitchFamily="17" charset="-128"/>
              </a:rPr>
              <a:t>年</a:t>
            </a:r>
            <a:r>
              <a:rPr lang="en-US" altLang="ja-JP" sz="1050" b="0" dirty="0">
                <a:solidFill>
                  <a:prstClr val="black"/>
                </a:solidFill>
                <a:latin typeface="ＭＳ 明朝" panose="02020609040205080304" pitchFamily="17" charset="-128"/>
                <a:ea typeface="ＭＳ 明朝" panose="02020609040205080304" pitchFamily="17" charset="-128"/>
              </a:rPr>
              <a:t>10</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1</a:t>
            </a:r>
            <a:r>
              <a:rPr lang="ja-JP" altLang="ja-JP" sz="1050" b="0" dirty="0">
                <a:solidFill>
                  <a:prstClr val="black"/>
                </a:solidFill>
                <a:latin typeface="ＭＳ 明朝" panose="02020609040205080304" pitchFamily="17" charset="-128"/>
                <a:ea typeface="ＭＳ 明朝" panose="02020609040205080304" pitchFamily="17" charset="-128"/>
              </a:rPr>
              <a:t>日から同年</a:t>
            </a:r>
            <a:r>
              <a:rPr lang="en-US" altLang="ja-JP" sz="1050" b="0" dirty="0">
                <a:solidFill>
                  <a:prstClr val="black"/>
                </a:solidFill>
                <a:latin typeface="ＭＳ 明朝" panose="02020609040205080304" pitchFamily="17" charset="-128"/>
                <a:ea typeface="ＭＳ 明朝" panose="02020609040205080304" pitchFamily="17" charset="-128"/>
              </a:rPr>
              <a:t>12</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31</a:t>
            </a:r>
            <a:r>
              <a:rPr lang="ja-JP" altLang="ja-JP" sz="1050" b="0" dirty="0">
                <a:solidFill>
                  <a:prstClr val="black"/>
                </a:solidFill>
                <a:latin typeface="ＭＳ 明朝" panose="02020609040205080304" pitchFamily="17" charset="-128"/>
                <a:ea typeface="ＭＳ 明朝" panose="02020609040205080304" pitchFamily="17" charset="-128"/>
              </a:rPr>
              <a:t>日までの</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か月間に，最長で</a:t>
            </a:r>
            <a:r>
              <a:rPr lang="en-US" altLang="ja-JP" sz="1050" b="0" dirty="0">
                <a:solidFill>
                  <a:prstClr val="black"/>
                </a:solidFill>
                <a:latin typeface="ＭＳ 明朝" panose="02020609040205080304" pitchFamily="17" charset="-128"/>
                <a:ea typeface="ＭＳ 明朝" panose="02020609040205080304" pitchFamily="17" charset="-128"/>
              </a:rPr>
              <a:t>415</a:t>
            </a:r>
            <a:r>
              <a:rPr lang="ja-JP" altLang="ja-JP" sz="1050" b="0" dirty="0">
                <a:solidFill>
                  <a:prstClr val="black"/>
                </a:solidFill>
                <a:latin typeface="ＭＳ 明朝" panose="02020609040205080304" pitchFamily="17" charset="-128"/>
                <a:ea typeface="ＭＳ 明朝" panose="02020609040205080304" pitchFamily="17" charset="-128"/>
              </a:rPr>
              <a:t>時間</a:t>
            </a:r>
            <a:r>
              <a:rPr lang="en-US" altLang="ja-JP" sz="1050" b="0" dirty="0">
                <a:solidFill>
                  <a:prstClr val="black"/>
                </a:solidFill>
                <a:latin typeface="ＭＳ 明朝" panose="02020609040205080304" pitchFamily="17" charset="-128"/>
                <a:ea typeface="ＭＳ 明朝" panose="02020609040205080304" pitchFamily="17" charset="-128"/>
              </a:rPr>
              <a:t>45</a:t>
            </a:r>
            <a:r>
              <a:rPr lang="ja-JP" altLang="ja-JP" sz="1050" b="0" dirty="0">
                <a:solidFill>
                  <a:prstClr val="black"/>
                </a:solidFill>
                <a:latin typeface="ＭＳ 明朝" panose="02020609040205080304" pitchFamily="17" charset="-128"/>
                <a:ea typeface="ＭＳ 明朝" panose="02020609040205080304" pitchFamily="17" charset="-128"/>
              </a:rPr>
              <a:t>分の時間外労働を行わせ，また，ディスカウントストア</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店舗において</a:t>
            </a:r>
            <a:r>
              <a:rPr lang="ja-JP" altLang="ja-JP" sz="1050" b="0" dirty="0" smtClean="0">
                <a:solidFill>
                  <a:prstClr val="black"/>
                </a:solidFill>
                <a:latin typeface="ＭＳ 明朝" panose="02020609040205080304" pitchFamily="17" charset="-128"/>
                <a:ea typeface="ＭＳ 明朝" panose="02020609040205080304" pitchFamily="17" charset="-128"/>
              </a:rPr>
              <a:t>，</a:t>
            </a:r>
            <a:r>
              <a:rPr lang="ja-JP" altLang="en-US" sz="1050" b="0" dirty="0">
                <a:solidFill>
                  <a:prstClr val="black"/>
                </a:solidFill>
                <a:latin typeface="ＭＳ 明朝" panose="02020609040205080304" pitchFamily="17" charset="-128"/>
                <a:ea typeface="ＭＳ 明朝" panose="02020609040205080304" pitchFamily="17" charset="-128"/>
              </a:rPr>
              <a:t>労働者</a:t>
            </a:r>
            <a:r>
              <a:rPr lang="en-US" altLang="ja-JP" sz="1050" b="0" dirty="0" smtClean="0">
                <a:solidFill>
                  <a:prstClr val="black"/>
                </a:solidFill>
                <a:latin typeface="ＭＳ 明朝" panose="02020609040205080304" pitchFamily="17" charset="-128"/>
                <a:ea typeface="ＭＳ 明朝" panose="02020609040205080304" pitchFamily="17" charset="-128"/>
              </a:rPr>
              <a:t>4</a:t>
            </a:r>
            <a:r>
              <a:rPr lang="ja-JP" altLang="ja-JP" sz="1050" b="0" dirty="0">
                <a:solidFill>
                  <a:prstClr val="black"/>
                </a:solidFill>
                <a:latin typeface="ＭＳ 明朝" panose="02020609040205080304" pitchFamily="17" charset="-128"/>
                <a:ea typeface="ＭＳ 明朝" panose="02020609040205080304" pitchFamily="17" charset="-128"/>
              </a:rPr>
              <a:t>名に対し，平成</a:t>
            </a:r>
            <a:r>
              <a:rPr lang="en-US" altLang="ja-JP" sz="1050" b="0" dirty="0">
                <a:solidFill>
                  <a:prstClr val="black"/>
                </a:solidFill>
                <a:latin typeface="ＭＳ 明朝" panose="02020609040205080304" pitchFamily="17" charset="-128"/>
                <a:ea typeface="ＭＳ 明朝" panose="02020609040205080304" pitchFamily="17" charset="-128"/>
              </a:rPr>
              <a:t>27</a:t>
            </a:r>
            <a:r>
              <a:rPr lang="ja-JP" altLang="ja-JP" sz="1050" b="0" dirty="0">
                <a:solidFill>
                  <a:prstClr val="black"/>
                </a:solidFill>
                <a:latin typeface="ＭＳ 明朝" panose="02020609040205080304" pitchFamily="17" charset="-128"/>
                <a:ea typeface="ＭＳ 明朝" panose="02020609040205080304" pitchFamily="17" charset="-128"/>
              </a:rPr>
              <a:t>年</a:t>
            </a:r>
            <a:r>
              <a:rPr lang="en-US" altLang="ja-JP" sz="1050" b="0" dirty="0">
                <a:solidFill>
                  <a:prstClr val="black"/>
                </a:solidFill>
                <a:latin typeface="ＭＳ 明朝" panose="02020609040205080304" pitchFamily="17" charset="-128"/>
                <a:ea typeface="ＭＳ 明朝" panose="02020609040205080304" pitchFamily="17" charset="-128"/>
              </a:rPr>
              <a:t>1</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1</a:t>
            </a:r>
            <a:r>
              <a:rPr lang="ja-JP" altLang="ja-JP" sz="1050" b="0" dirty="0">
                <a:solidFill>
                  <a:prstClr val="black"/>
                </a:solidFill>
                <a:latin typeface="ＭＳ 明朝" panose="02020609040205080304" pitchFamily="17" charset="-128"/>
                <a:ea typeface="ＭＳ 明朝" panose="02020609040205080304" pitchFamily="17" charset="-128"/>
              </a:rPr>
              <a:t>日から同年</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月</a:t>
            </a:r>
            <a:r>
              <a:rPr lang="en-US" altLang="ja-JP" sz="1050" b="0" dirty="0">
                <a:solidFill>
                  <a:prstClr val="black"/>
                </a:solidFill>
                <a:latin typeface="ＭＳ 明朝" panose="02020609040205080304" pitchFamily="17" charset="-128"/>
                <a:ea typeface="ＭＳ 明朝" panose="02020609040205080304" pitchFamily="17" charset="-128"/>
              </a:rPr>
              <a:t>31</a:t>
            </a:r>
            <a:r>
              <a:rPr lang="ja-JP" altLang="ja-JP" sz="1050" b="0" dirty="0">
                <a:solidFill>
                  <a:prstClr val="black"/>
                </a:solidFill>
                <a:latin typeface="ＭＳ 明朝" panose="02020609040205080304" pitchFamily="17" charset="-128"/>
                <a:ea typeface="ＭＳ 明朝" panose="02020609040205080304" pitchFamily="17" charset="-128"/>
              </a:rPr>
              <a:t>日までの</a:t>
            </a:r>
            <a:r>
              <a:rPr lang="en-US" altLang="ja-JP" sz="1050" b="0" dirty="0">
                <a:solidFill>
                  <a:prstClr val="black"/>
                </a:solidFill>
                <a:latin typeface="ＭＳ 明朝" panose="02020609040205080304" pitchFamily="17" charset="-128"/>
                <a:ea typeface="ＭＳ 明朝" panose="02020609040205080304" pitchFamily="17" charset="-128"/>
              </a:rPr>
              <a:t>3</a:t>
            </a:r>
            <a:r>
              <a:rPr lang="ja-JP" altLang="ja-JP" sz="1050" b="0" dirty="0">
                <a:solidFill>
                  <a:prstClr val="black"/>
                </a:solidFill>
                <a:latin typeface="ＭＳ 明朝" panose="02020609040205080304" pitchFamily="17" charset="-128"/>
                <a:ea typeface="ＭＳ 明朝" panose="02020609040205080304" pitchFamily="17" charset="-128"/>
              </a:rPr>
              <a:t>か月間に，最長で</a:t>
            </a:r>
            <a:r>
              <a:rPr lang="en-US" altLang="ja-JP" sz="1050" b="0" dirty="0">
                <a:solidFill>
                  <a:prstClr val="black"/>
                </a:solidFill>
                <a:latin typeface="ＭＳ 明朝" panose="02020609040205080304" pitchFamily="17" charset="-128"/>
                <a:ea typeface="ＭＳ 明朝" panose="02020609040205080304" pitchFamily="17" charset="-128"/>
              </a:rPr>
              <a:t>265</a:t>
            </a:r>
            <a:r>
              <a:rPr lang="ja-JP" altLang="ja-JP" sz="1050" b="0" dirty="0">
                <a:solidFill>
                  <a:prstClr val="black"/>
                </a:solidFill>
                <a:latin typeface="ＭＳ 明朝" panose="02020609040205080304" pitchFamily="17" charset="-128"/>
                <a:ea typeface="ＭＳ 明朝" panose="02020609040205080304" pitchFamily="17" charset="-128"/>
              </a:rPr>
              <a:t>時間</a:t>
            </a:r>
            <a:r>
              <a:rPr lang="en-US" altLang="ja-JP" sz="1050" b="0" dirty="0">
                <a:solidFill>
                  <a:prstClr val="black"/>
                </a:solidFill>
                <a:latin typeface="ＭＳ 明朝" panose="02020609040205080304" pitchFamily="17" charset="-128"/>
                <a:ea typeface="ＭＳ 明朝" panose="02020609040205080304" pitchFamily="17" charset="-128"/>
              </a:rPr>
              <a:t>30</a:t>
            </a:r>
            <a:r>
              <a:rPr lang="ja-JP" altLang="ja-JP" sz="1050" b="0" dirty="0">
                <a:solidFill>
                  <a:prstClr val="black"/>
                </a:solidFill>
                <a:latin typeface="ＭＳ 明朝" panose="02020609040205080304" pitchFamily="17" charset="-128"/>
                <a:ea typeface="ＭＳ 明朝" panose="02020609040205080304" pitchFamily="17" charset="-128"/>
              </a:rPr>
              <a:t>分の時間外労働を</a:t>
            </a:r>
            <a:r>
              <a:rPr lang="ja-JP" altLang="ja-JP" sz="1050" b="0" dirty="0" smtClean="0">
                <a:solidFill>
                  <a:prstClr val="black"/>
                </a:solidFill>
                <a:latin typeface="ＭＳ 明朝" panose="02020609040205080304" pitchFamily="17" charset="-128"/>
                <a:ea typeface="ＭＳ 明朝" panose="02020609040205080304" pitchFamily="17" charset="-128"/>
              </a:rPr>
              <a:t>行わせた。</a:t>
            </a:r>
            <a:endParaRPr lang="en-US" altLang="ja-JP" sz="1050" b="0" dirty="0">
              <a:solidFill>
                <a:prstClr val="black"/>
              </a:solidFill>
              <a:latin typeface="ＭＳ 明朝" panose="02020609040205080304" pitchFamily="17" charset="-128"/>
              <a:ea typeface="ＭＳ 明朝" panose="02020609040205080304" pitchFamily="17" charset="-128"/>
            </a:endParaRPr>
          </a:p>
        </p:txBody>
      </p:sp>
      <p:sp>
        <p:nvSpPr>
          <p:cNvPr id="11" name="正方形/長方形 10"/>
          <p:cNvSpPr/>
          <p:nvPr/>
        </p:nvSpPr>
        <p:spPr>
          <a:xfrm>
            <a:off x="796252" y="3925561"/>
            <a:ext cx="702077" cy="276999"/>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b="0" dirty="0">
              <a:solidFill>
                <a:prstClr val="white"/>
              </a:solidFill>
            </a:endParaRPr>
          </a:p>
        </p:txBody>
      </p:sp>
      <p:sp>
        <p:nvSpPr>
          <p:cNvPr id="12" name="テキスト ボックス 11"/>
          <p:cNvSpPr txBox="1"/>
          <p:nvPr/>
        </p:nvSpPr>
        <p:spPr>
          <a:xfrm>
            <a:off x="825970" y="3925560"/>
            <a:ext cx="858094" cy="276999"/>
          </a:xfrm>
          <a:prstGeom prst="rect">
            <a:avLst/>
          </a:prstGeom>
          <a:noFill/>
        </p:spPr>
        <p:txBody>
          <a:bodyPr wrap="square" rtlCol="0">
            <a:spAutoFit/>
          </a:bodyPr>
          <a:lstStyle/>
          <a:p>
            <a:pPr algn="l" fontAlgn="auto">
              <a:spcBef>
                <a:spcPts val="0"/>
              </a:spcBef>
              <a:spcAft>
                <a:spcPts val="0"/>
              </a:spcAft>
            </a:pPr>
            <a:r>
              <a:rPr lang="ja-JP" altLang="en-US" sz="1200" dirty="0" smtClean="0">
                <a:solidFill>
                  <a:prstClr val="black"/>
                </a:solidFill>
                <a:latin typeface="Calibri"/>
                <a:ea typeface="ＭＳ Ｐゴシック"/>
              </a:rPr>
              <a:t>事例２</a:t>
            </a:r>
            <a:endParaRPr lang="ja-JP" altLang="en-US" sz="1200" dirty="0">
              <a:solidFill>
                <a:prstClr val="black"/>
              </a:solidFill>
              <a:latin typeface="Calibri"/>
              <a:ea typeface="ＭＳ Ｐゴシック"/>
            </a:endParaRPr>
          </a:p>
        </p:txBody>
      </p:sp>
      <p:sp>
        <p:nvSpPr>
          <p:cNvPr id="16"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pPr>
            <a:r>
              <a:rPr lang="ja-JP" altLang="en-US" sz="1200" b="0">
                <a:solidFill>
                  <a:prstClr val="white"/>
                </a:solidFill>
              </a:rPr>
              <a:t>労働基準の分野</a:t>
            </a:r>
          </a:p>
        </p:txBody>
      </p:sp>
      <p:sp>
        <p:nvSpPr>
          <p:cNvPr id="17"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18"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algn="l" fontAlgn="auto">
              <a:spcBef>
                <a:spcPts val="0"/>
              </a:spcBef>
              <a:spcAft>
                <a:spcPts val="0"/>
              </a:spcAft>
            </a:pPr>
            <a:endParaRPr lang="ja-JP" altLang="en-US" sz="1800" b="0">
              <a:solidFill>
                <a:prstClr val="black"/>
              </a:solidFill>
              <a:latin typeface="Calibri"/>
              <a:ea typeface="ＭＳ Ｐゴシック"/>
            </a:endParaRPr>
          </a:p>
        </p:txBody>
      </p:sp>
      <p:sp>
        <p:nvSpPr>
          <p:cNvPr id="2" name="正方形/長方形 1"/>
          <p:cNvSpPr/>
          <p:nvPr/>
        </p:nvSpPr>
        <p:spPr>
          <a:xfrm>
            <a:off x="450209" y="519035"/>
            <a:ext cx="9105302" cy="307777"/>
          </a:xfrm>
          <a:prstGeom prst="rect">
            <a:avLst/>
          </a:prstGeom>
        </p:spPr>
        <p:txBody>
          <a:bodyPr wrap="square">
            <a:spAutoFit/>
          </a:bodyPr>
          <a:lstStyle/>
          <a:p>
            <a:pPr algn="just" fontAlgn="auto">
              <a:spcBef>
                <a:spcPts val="0"/>
              </a:spcBef>
              <a:spcAft>
                <a:spcPts val="0"/>
              </a:spcAft>
              <a:defRPr/>
            </a:pPr>
            <a:r>
              <a:rPr kumimoji="0" lang="ja-JP" altLang="en-US" sz="1400" kern="0" dirty="0">
                <a:solidFill>
                  <a:srgbClr val="000000"/>
                </a:solidFill>
                <a:latin typeface="ＭＳ Ｐゴシック"/>
                <a:ea typeface="ＭＳ Ｐゴシック"/>
              </a:rPr>
              <a:t>違法</a:t>
            </a:r>
            <a:r>
              <a:rPr kumimoji="0" lang="ja-JP" altLang="en-US" sz="1400" kern="0" dirty="0" smtClean="0">
                <a:solidFill>
                  <a:srgbClr val="000000"/>
                </a:solidFill>
                <a:latin typeface="ＭＳ Ｐゴシック"/>
                <a:ea typeface="ＭＳ Ｐゴシック"/>
              </a:rPr>
              <a:t>な長時間労働で書類送検した事例</a:t>
            </a:r>
            <a:endParaRPr kumimoji="0" lang="en-US" altLang="ja-JP" sz="1400" kern="0" dirty="0">
              <a:solidFill>
                <a:srgbClr val="000000"/>
              </a:solidFill>
              <a:latin typeface="HGS創英角ｺﾞｼｯｸUB" pitchFamily="50" charset="-128"/>
              <a:ea typeface="HGS創英角ｺﾞｼｯｸUB" pitchFamily="50" charset="-128"/>
            </a:endParaRPr>
          </a:p>
        </p:txBody>
      </p:sp>
      <p:sp>
        <p:nvSpPr>
          <p:cNvPr id="14"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5</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2695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6200" y="5181600"/>
            <a:ext cx="5105400" cy="1524000"/>
          </a:xfrm>
          <a:prstGeom prst="roundRect">
            <a:avLst/>
          </a:prstGeom>
          <a:solidFill>
            <a:srgbClr val="CCFFFF"/>
          </a:solidFill>
          <a:ln w="25400">
            <a:solidFill>
              <a:srgbClr val="66CCFF"/>
            </a:solidFill>
          </a:ln>
        </p:spPr>
        <p:style>
          <a:lnRef idx="2">
            <a:schemeClr val="accent6"/>
          </a:lnRef>
          <a:fillRef idx="1">
            <a:schemeClr val="lt1"/>
          </a:fillRef>
          <a:effectRef idx="0">
            <a:schemeClr val="accent6"/>
          </a:effectRef>
          <a:fontRef idx="minor">
            <a:schemeClr val="dk1"/>
          </a:fontRef>
        </p:style>
        <p:txBody>
          <a:bodyPr anchor="t"/>
          <a:lstStyle/>
          <a:p>
            <a:pPr marL="250825" indent="-250825" algn="l">
              <a:lnSpc>
                <a:spcPts val="1100"/>
              </a:lnSpc>
              <a:spcBef>
                <a:spcPts val="0"/>
              </a:spcBef>
            </a:pPr>
            <a:r>
              <a:rPr lang="ja-JP" altLang="en-US" sz="1200" b="0" dirty="0" smtClean="0">
                <a:solidFill>
                  <a:srgbClr val="000000"/>
                </a:solidFill>
                <a:latin typeface="ＭＳ Ｐゴシック"/>
              </a:rPr>
              <a:t>１　労使</a:t>
            </a:r>
            <a:r>
              <a:rPr lang="ja-JP" altLang="en-US" sz="1200" b="0" dirty="0">
                <a:solidFill>
                  <a:srgbClr val="000000"/>
                </a:solidFill>
                <a:latin typeface="ＭＳ Ｐゴシック"/>
              </a:rPr>
              <a:t>団体への</a:t>
            </a:r>
            <a:r>
              <a:rPr lang="ja-JP" altLang="en-US" sz="1200" b="0" dirty="0" smtClean="0">
                <a:solidFill>
                  <a:srgbClr val="000000"/>
                </a:solidFill>
                <a:latin typeface="ＭＳ Ｐゴシック"/>
              </a:rPr>
              <a:t>要請</a:t>
            </a:r>
            <a:endParaRPr lang="en-US" altLang="ja-JP" sz="1200" b="0" dirty="0">
              <a:solidFill>
                <a:srgbClr val="000000"/>
              </a:solidFill>
              <a:latin typeface="ＭＳ Ｐゴシック"/>
            </a:endParaRPr>
          </a:p>
          <a:p>
            <a:pPr indent="180975" algn="l">
              <a:lnSpc>
                <a:spcPts val="1100"/>
              </a:lnSpc>
              <a:spcBef>
                <a:spcPts val="0"/>
              </a:spcBef>
            </a:pPr>
            <a:r>
              <a:rPr lang="ja-JP" altLang="en-US" sz="900" b="0" spc="-80" dirty="0" smtClean="0">
                <a:solidFill>
                  <a:srgbClr val="000000"/>
                </a:solidFill>
                <a:latin typeface="ＭＳ Ｐゴシック"/>
              </a:rPr>
              <a:t>・</a:t>
            </a:r>
            <a:r>
              <a:rPr lang="ja-JP" altLang="en-US" sz="900" b="0" spc="-80" dirty="0">
                <a:solidFill>
                  <a:srgbClr val="000000"/>
                </a:solidFill>
                <a:latin typeface="ＭＳ Ｐゴシック"/>
              </a:rPr>
              <a:t>　</a:t>
            </a:r>
            <a:r>
              <a:rPr lang="ja-JP" altLang="en-US" sz="900" b="0" dirty="0" smtClean="0">
                <a:solidFill>
                  <a:srgbClr val="000000"/>
                </a:solidFill>
                <a:latin typeface="ＭＳ Ｐゴシック"/>
              </a:rPr>
              <a:t>各種団体への「</a:t>
            </a:r>
            <a:r>
              <a:rPr lang="ja-JP" altLang="en-US" sz="900" b="0" dirty="0">
                <a:solidFill>
                  <a:srgbClr val="000000"/>
                </a:solidFill>
                <a:latin typeface="ＭＳ Ｐゴシック"/>
              </a:rPr>
              <a:t>働き方改革</a:t>
            </a:r>
            <a:r>
              <a:rPr lang="ja-JP" altLang="en-US" sz="900" b="0" dirty="0" smtClean="0">
                <a:solidFill>
                  <a:srgbClr val="000000"/>
                </a:solidFill>
                <a:latin typeface="ＭＳ Ｐゴシック"/>
              </a:rPr>
              <a:t>」、年次</a:t>
            </a:r>
            <a:r>
              <a:rPr lang="ja-JP" altLang="en-US" sz="900" b="0" dirty="0">
                <a:solidFill>
                  <a:srgbClr val="000000"/>
                </a:solidFill>
                <a:latin typeface="ＭＳ Ｐゴシック"/>
              </a:rPr>
              <a:t>有給休暇取得</a:t>
            </a:r>
            <a:r>
              <a:rPr lang="ja-JP" altLang="en-US" sz="900" b="0" dirty="0" smtClean="0">
                <a:solidFill>
                  <a:srgbClr val="000000"/>
                </a:solidFill>
                <a:latin typeface="ＭＳ Ｐゴシック"/>
              </a:rPr>
              <a:t>促進の</a:t>
            </a:r>
            <a:r>
              <a:rPr lang="ja-JP" altLang="en-US" sz="900" b="0" dirty="0">
                <a:solidFill>
                  <a:srgbClr val="000000"/>
                </a:solidFill>
                <a:latin typeface="ＭＳ Ｐゴシック"/>
              </a:rPr>
              <a:t>要請、協力</a:t>
            </a:r>
            <a:r>
              <a:rPr lang="ja-JP" altLang="en-US" sz="900" b="0" dirty="0" smtClean="0">
                <a:solidFill>
                  <a:srgbClr val="000000"/>
                </a:solidFill>
                <a:latin typeface="ＭＳ Ｐゴシック"/>
              </a:rPr>
              <a:t>依頼を引き続き行う。</a:t>
            </a:r>
            <a:endParaRPr lang="en-US" altLang="ja-JP" sz="900" b="0" dirty="0" smtClean="0">
              <a:solidFill>
                <a:srgbClr val="000000"/>
              </a:solidFill>
              <a:latin typeface="ＭＳ Ｐゴシック"/>
            </a:endParaRPr>
          </a:p>
          <a:p>
            <a:pPr marL="250825" indent="-250825" algn="l">
              <a:lnSpc>
                <a:spcPts val="1100"/>
              </a:lnSpc>
              <a:spcBef>
                <a:spcPts val="600"/>
              </a:spcBef>
            </a:pPr>
            <a:r>
              <a:rPr lang="ja-JP" altLang="en-US" sz="1200" b="0" dirty="0" smtClean="0">
                <a:solidFill>
                  <a:srgbClr val="000000"/>
                </a:solidFill>
                <a:latin typeface="ＭＳ Ｐゴシック"/>
              </a:rPr>
              <a:t>２　企業トップ等への働きかけ</a:t>
            </a:r>
          </a:p>
          <a:p>
            <a:pPr indent="180975" algn="l">
              <a:lnSpc>
                <a:spcPts val="1000"/>
              </a:lnSpc>
              <a:spcBef>
                <a:spcPts val="0"/>
              </a:spcBef>
            </a:pPr>
            <a:r>
              <a:rPr lang="ja-JP" altLang="en-US" sz="900" b="0" dirty="0" smtClean="0">
                <a:solidFill>
                  <a:srgbClr val="000000"/>
                </a:solidFill>
                <a:latin typeface="ＭＳ Ｐゴシック"/>
              </a:rPr>
              <a:t> ・　局長等によるリーディングカンパニー等などへの訪問を引き続き定期的に実施する。</a:t>
            </a:r>
            <a:endParaRPr lang="en-US" altLang="ja-JP" sz="900" b="0" dirty="0" smtClean="0">
              <a:solidFill>
                <a:srgbClr val="000000"/>
              </a:solidFill>
              <a:latin typeface="ＭＳ Ｐゴシック"/>
            </a:endParaRPr>
          </a:p>
          <a:p>
            <a:pPr marL="265113" indent="-84138" algn="l">
              <a:lnSpc>
                <a:spcPts val="1000"/>
              </a:lnSpc>
              <a:spcBef>
                <a:spcPts val="0"/>
              </a:spcBef>
            </a:pPr>
            <a:r>
              <a:rPr lang="ja-JP" altLang="en-US" sz="900" b="0" dirty="0" smtClean="0">
                <a:solidFill>
                  <a:srgbClr val="000000"/>
                </a:solidFill>
                <a:latin typeface="ＭＳ Ｐゴシック"/>
              </a:rPr>
              <a:t> ・</a:t>
            </a:r>
            <a:r>
              <a:rPr lang="ja-JP" altLang="en-US" sz="900" b="0" dirty="0">
                <a:solidFill>
                  <a:srgbClr val="000000"/>
                </a:solidFill>
                <a:latin typeface="ＭＳ Ｐゴシック"/>
              </a:rPr>
              <a:t>　</a:t>
            </a:r>
            <a:r>
              <a:rPr lang="ja-JP" altLang="en-US" sz="900" b="0" dirty="0" smtClean="0">
                <a:solidFill>
                  <a:srgbClr val="000000"/>
                </a:solidFill>
                <a:latin typeface="ＭＳ Ｐゴシック"/>
              </a:rPr>
              <a:t>働き方</a:t>
            </a:r>
            <a:r>
              <a:rPr lang="ja-JP" altLang="en-US" sz="900" b="0" dirty="0">
                <a:solidFill>
                  <a:srgbClr val="000000"/>
                </a:solidFill>
                <a:latin typeface="ＭＳ Ｐゴシック"/>
              </a:rPr>
              <a:t>・休み方改善コンサルタントによるワークライフバランスの実現のための働き方改革に関するコンサルティング</a:t>
            </a:r>
            <a:r>
              <a:rPr lang="ja-JP" altLang="en-US" sz="900" b="0" dirty="0" smtClean="0">
                <a:solidFill>
                  <a:srgbClr val="000000"/>
                </a:solidFill>
                <a:latin typeface="ＭＳ Ｐゴシック"/>
              </a:rPr>
              <a:t>を引き続き実施する。</a:t>
            </a:r>
            <a:endParaRPr lang="en-US" altLang="ja-JP" sz="900" b="0" dirty="0" smtClean="0">
              <a:solidFill>
                <a:srgbClr val="000000"/>
              </a:solidFill>
              <a:latin typeface="ＭＳ Ｐゴシック"/>
            </a:endParaRPr>
          </a:p>
          <a:p>
            <a:pPr marL="250825" indent="-250825" algn="l">
              <a:lnSpc>
                <a:spcPts val="1100"/>
              </a:lnSpc>
              <a:spcBef>
                <a:spcPts val="600"/>
              </a:spcBef>
            </a:pPr>
            <a:r>
              <a:rPr lang="ja-JP" altLang="en-US" sz="1200" b="0" dirty="0" smtClean="0">
                <a:solidFill>
                  <a:srgbClr val="000000"/>
                </a:solidFill>
                <a:latin typeface="ＭＳ Ｐゴシック"/>
              </a:rPr>
              <a:t>３　地方公共団体との連携</a:t>
            </a:r>
          </a:p>
          <a:p>
            <a:pPr marL="266700" indent="-85725" algn="l">
              <a:spcBef>
                <a:spcPts val="0"/>
              </a:spcBef>
            </a:pPr>
            <a:r>
              <a:rPr lang="ja-JP" altLang="en-US" sz="900" b="0" dirty="0" smtClean="0">
                <a:solidFill>
                  <a:srgbClr val="000000"/>
                </a:solidFill>
                <a:latin typeface="ＭＳ Ｐゴシック"/>
              </a:rPr>
              <a:t>・　</a:t>
            </a:r>
            <a:r>
              <a:rPr lang="ja-JP" altLang="en-US" sz="900" b="0" dirty="0">
                <a:solidFill>
                  <a:srgbClr val="000000"/>
                </a:solidFill>
                <a:latin typeface="ＭＳ Ｐゴシック"/>
              </a:rPr>
              <a:t>東京都と連携した取組（連名のリーフレットの作成，コンサルタントによる相談等</a:t>
            </a:r>
            <a:r>
              <a:rPr lang="ja-JP" altLang="en-US" sz="900" b="0" dirty="0" smtClean="0">
                <a:solidFill>
                  <a:srgbClr val="000000"/>
                </a:solidFill>
                <a:latin typeface="ＭＳ Ｐゴシック"/>
              </a:rPr>
              <a:t>）を実施する。</a:t>
            </a:r>
            <a:endParaRPr lang="en-US" altLang="ja-JP" sz="900" b="0" dirty="0">
              <a:solidFill>
                <a:srgbClr val="000000"/>
              </a:solidFill>
            </a:endParaRPr>
          </a:p>
          <a:p>
            <a:pPr algn="l" fontAlgn="auto">
              <a:spcBef>
                <a:spcPts val="0"/>
              </a:spcBef>
              <a:spcAft>
                <a:spcPts val="0"/>
              </a:spcAft>
              <a:defRPr/>
            </a:pPr>
            <a:endParaRPr lang="en-US" altLang="ja-JP" sz="900" b="0" dirty="0">
              <a:solidFill>
                <a:srgbClr val="000000"/>
              </a:solidFill>
            </a:endParaRPr>
          </a:p>
        </p:txBody>
      </p:sp>
      <p:sp>
        <p:nvSpPr>
          <p:cNvPr id="4" name="角丸四角形 3"/>
          <p:cNvSpPr/>
          <p:nvPr/>
        </p:nvSpPr>
        <p:spPr>
          <a:xfrm>
            <a:off x="76200" y="142081"/>
            <a:ext cx="5105400" cy="4582319"/>
          </a:xfrm>
          <a:prstGeom prst="roundRect">
            <a:avLst/>
          </a:prstGeom>
          <a:solidFill>
            <a:srgbClr val="CCFFCC"/>
          </a:solidFill>
          <a:ln w="25400">
            <a:solidFill>
              <a:srgbClr val="92D050"/>
            </a:solidFill>
          </a:ln>
        </p:spPr>
        <p:style>
          <a:lnRef idx="2">
            <a:schemeClr val="accent6"/>
          </a:lnRef>
          <a:fillRef idx="1">
            <a:schemeClr val="lt1"/>
          </a:fillRef>
          <a:effectRef idx="0">
            <a:schemeClr val="accent6"/>
          </a:effectRef>
          <a:fontRef idx="minor">
            <a:schemeClr val="dk1"/>
          </a:fontRef>
        </p:style>
        <p:txBody>
          <a:bodyPr lIns="18000" tIns="0" rIns="18000" bIns="0" rtlCol="0" anchor="t"/>
          <a:lstStyle/>
          <a:p>
            <a:pPr algn="l">
              <a:lnSpc>
                <a:spcPts val="1200"/>
              </a:lnSpc>
              <a:spcBef>
                <a:spcPts val="200"/>
              </a:spcBef>
            </a:pPr>
            <a:r>
              <a:rPr lang="ja-JP" altLang="en-US" sz="1400" spc="-100" dirty="0" smtClean="0">
                <a:solidFill>
                  <a:srgbClr val="000000"/>
                </a:solidFill>
                <a:latin typeface="ＭＳ Ｐゴシック"/>
              </a:rPr>
              <a:t>３　「</a:t>
            </a:r>
            <a:r>
              <a:rPr lang="ja-JP" altLang="en-US" sz="1400" spc="-100" dirty="0">
                <a:solidFill>
                  <a:srgbClr val="000000"/>
                </a:solidFill>
                <a:latin typeface="ＭＳ Ｐゴシック"/>
              </a:rPr>
              <a:t>働き方改革」の</a:t>
            </a:r>
            <a:r>
              <a:rPr lang="ja-JP" altLang="en-US" sz="1400" spc="-100" dirty="0" smtClean="0">
                <a:solidFill>
                  <a:srgbClr val="000000"/>
                </a:solidFill>
                <a:latin typeface="ＭＳ Ｐゴシック"/>
              </a:rPr>
              <a:t>取組</a:t>
            </a:r>
            <a:endParaRPr lang="en-US" altLang="ja-JP" sz="1200" spc="-100" dirty="0" smtClean="0">
              <a:solidFill>
                <a:srgbClr val="000000"/>
              </a:solidFill>
              <a:latin typeface="ＭＳ Ｐゴシック"/>
            </a:endParaRPr>
          </a:p>
          <a:p>
            <a:pPr algn="l">
              <a:lnSpc>
                <a:spcPts val="1200"/>
              </a:lnSpc>
              <a:spcBef>
                <a:spcPts val="200"/>
              </a:spcBef>
            </a:pPr>
            <a:r>
              <a:rPr lang="ja-JP" altLang="en-US" sz="1200" spc="-100" dirty="0">
                <a:solidFill>
                  <a:srgbClr val="000000"/>
                </a:solidFill>
                <a:latin typeface="ＭＳ Ｐゴシック"/>
              </a:rPr>
              <a:t>　</a:t>
            </a:r>
            <a:r>
              <a:rPr lang="ja-JP" altLang="en-US" sz="1200" spc="-100" dirty="0" smtClean="0">
                <a:solidFill>
                  <a:srgbClr val="000000"/>
                </a:solidFill>
                <a:latin typeface="ＭＳ Ｐゴシック"/>
              </a:rPr>
              <a:t>（１）</a:t>
            </a:r>
            <a:r>
              <a:rPr lang="ja-JP" altLang="en-US" sz="1200" dirty="0" smtClean="0">
                <a:solidFill>
                  <a:srgbClr val="000000"/>
                </a:solidFill>
                <a:latin typeface="ＭＳ Ｐゴシック"/>
              </a:rPr>
              <a:t>基本的方針</a:t>
            </a:r>
          </a:p>
          <a:p>
            <a:pPr marL="265113" indent="22225" algn="l">
              <a:lnSpc>
                <a:spcPts val="1100"/>
              </a:lnSpc>
              <a:spcBef>
                <a:spcPts val="0"/>
              </a:spcBef>
            </a:pPr>
            <a:r>
              <a:rPr lang="ja-JP" altLang="en-US" sz="1050" b="0" dirty="0" smtClean="0">
                <a:solidFill>
                  <a:srgbClr val="000000"/>
                </a:solidFill>
                <a:latin typeface="ＭＳ Ｐゴシック"/>
              </a:rPr>
              <a:t>・ </a:t>
            </a:r>
            <a:r>
              <a:rPr lang="ja-JP" altLang="en-US" sz="1050" b="0" spc="-70" dirty="0" smtClean="0">
                <a:solidFill>
                  <a:srgbClr val="000000"/>
                </a:solidFill>
                <a:latin typeface="ＭＳ Ｐゴシック"/>
              </a:rPr>
              <a:t>企業</a:t>
            </a:r>
            <a:r>
              <a:rPr lang="ja-JP" altLang="en-US" sz="1050" b="0" spc="-70" dirty="0">
                <a:solidFill>
                  <a:srgbClr val="000000"/>
                </a:solidFill>
                <a:latin typeface="ＭＳ Ｐゴシック"/>
              </a:rPr>
              <a:t>の自主的な働き方の見直し（仕事と生活の調和と地域における雇用の質を重視した職場づくり）の推進</a:t>
            </a:r>
          </a:p>
          <a:p>
            <a:pPr marL="396000" indent="-108000" algn="l">
              <a:spcBef>
                <a:spcPts val="0"/>
              </a:spcBef>
            </a:pPr>
            <a:r>
              <a:rPr lang="ja-JP" altLang="en-US" sz="1050" b="0" dirty="0" smtClean="0">
                <a:solidFill>
                  <a:srgbClr val="000000"/>
                </a:solidFill>
                <a:latin typeface="ＭＳ Ｐゴシック"/>
              </a:rPr>
              <a:t>・ 働き方</a:t>
            </a:r>
            <a:r>
              <a:rPr lang="ja-JP" altLang="en-US" sz="1050" b="0" dirty="0">
                <a:solidFill>
                  <a:srgbClr val="000000"/>
                </a:solidFill>
                <a:latin typeface="ＭＳ Ｐゴシック"/>
              </a:rPr>
              <a:t>の見直しに向けた、地域全体に</a:t>
            </a:r>
            <a:r>
              <a:rPr lang="ja-JP" altLang="en-US" sz="1050" b="0" dirty="0" smtClean="0">
                <a:solidFill>
                  <a:srgbClr val="000000"/>
                </a:solidFill>
                <a:latin typeface="ＭＳ Ｐゴシック"/>
              </a:rPr>
              <a:t>おける気運の醸成</a:t>
            </a:r>
            <a:endParaRPr lang="en-US" altLang="ja-JP" sz="1050" b="0" dirty="0" smtClean="0">
              <a:solidFill>
                <a:srgbClr val="000000"/>
              </a:solidFill>
              <a:latin typeface="ＭＳ Ｐゴシック"/>
            </a:endParaRPr>
          </a:p>
          <a:p>
            <a:pPr algn="l">
              <a:spcBef>
                <a:spcPts val="0"/>
              </a:spcBef>
            </a:pPr>
            <a:r>
              <a:rPr lang="ja-JP" altLang="en-US" sz="1050" dirty="0" smtClean="0">
                <a:solidFill>
                  <a:srgbClr val="000000"/>
                </a:solidFill>
                <a:latin typeface="ＭＳ Ｐゴシック"/>
              </a:rPr>
              <a:t>　（２）具体的取組</a:t>
            </a:r>
            <a:endParaRPr lang="ja-JP" altLang="en-US" sz="1050" dirty="0">
              <a:solidFill>
                <a:srgbClr val="000000"/>
              </a:solidFill>
              <a:latin typeface="ＭＳ Ｐゴシック"/>
            </a:endParaRPr>
          </a:p>
          <a:p>
            <a:pPr marL="198000" algn="l">
              <a:spcBef>
                <a:spcPts val="0"/>
              </a:spcBef>
            </a:pPr>
            <a:r>
              <a:rPr lang="ja-JP" altLang="en-US" sz="1000" b="0" dirty="0" smtClean="0">
                <a:solidFill>
                  <a:srgbClr val="000000"/>
                </a:solidFill>
                <a:latin typeface="ＭＳ Ｐゴシック"/>
              </a:rPr>
              <a:t>ア　労使</a:t>
            </a:r>
            <a:r>
              <a:rPr lang="ja-JP" altLang="en-US" sz="1000" b="0" dirty="0">
                <a:solidFill>
                  <a:srgbClr val="000000"/>
                </a:solidFill>
                <a:latin typeface="ＭＳ Ｐゴシック"/>
              </a:rPr>
              <a:t>団体への要請</a:t>
            </a:r>
          </a:p>
          <a:p>
            <a:pPr marL="198000" algn="l">
              <a:spcBef>
                <a:spcPts val="0"/>
              </a:spcBef>
            </a:pPr>
            <a:r>
              <a:rPr lang="ja-JP" altLang="en-US" sz="1000" b="0" dirty="0" smtClean="0">
                <a:solidFill>
                  <a:srgbClr val="000000"/>
                </a:solidFill>
                <a:latin typeface="ＭＳ Ｐゴシック"/>
              </a:rPr>
              <a:t>イ　企業</a:t>
            </a:r>
            <a:r>
              <a:rPr lang="ja-JP" altLang="en-US" sz="1000" b="0" dirty="0">
                <a:solidFill>
                  <a:srgbClr val="000000"/>
                </a:solidFill>
                <a:latin typeface="ＭＳ Ｐゴシック"/>
              </a:rPr>
              <a:t>トップへの働きかけ</a:t>
            </a:r>
          </a:p>
          <a:p>
            <a:pPr marL="265113" indent="96838" algn="l">
              <a:spcBef>
                <a:spcPts val="0"/>
              </a:spcBef>
            </a:pPr>
            <a:r>
              <a:rPr lang="ja-JP" altLang="en-US" sz="1000" b="0" dirty="0" smtClean="0">
                <a:solidFill>
                  <a:srgbClr val="000000"/>
                </a:solidFill>
                <a:latin typeface="ＭＳ Ｐゴシック"/>
              </a:rPr>
              <a:t>地域</a:t>
            </a:r>
            <a:r>
              <a:rPr lang="ja-JP" altLang="en-US" sz="1000" b="0" dirty="0">
                <a:solidFill>
                  <a:srgbClr val="000000"/>
                </a:solidFill>
                <a:latin typeface="ＭＳ Ｐゴシック"/>
              </a:rPr>
              <a:t>・業界のリーディングカンパニー</a:t>
            </a:r>
            <a:r>
              <a:rPr lang="ja-JP" altLang="en-US" sz="1000" b="0" dirty="0" smtClean="0">
                <a:solidFill>
                  <a:srgbClr val="000000"/>
                </a:solidFill>
                <a:latin typeface="ＭＳ Ｐゴシック"/>
              </a:rPr>
              <a:t>，人手</a:t>
            </a:r>
            <a:r>
              <a:rPr lang="ja-JP" altLang="en-US" sz="1000" b="0" dirty="0">
                <a:solidFill>
                  <a:srgbClr val="000000"/>
                </a:solidFill>
                <a:latin typeface="ＭＳ Ｐゴシック"/>
              </a:rPr>
              <a:t>不足業種で改善に意欲が</a:t>
            </a:r>
            <a:r>
              <a:rPr lang="ja-JP" altLang="en-US" sz="1000" b="0" dirty="0" smtClean="0">
                <a:solidFill>
                  <a:srgbClr val="000000"/>
                </a:solidFill>
                <a:latin typeface="ＭＳ Ｐゴシック"/>
              </a:rPr>
              <a:t>ある等の企業に働きかける。</a:t>
            </a:r>
            <a:endParaRPr lang="ja-JP" altLang="en-US" sz="1000" b="0" dirty="0">
              <a:solidFill>
                <a:srgbClr val="000000"/>
              </a:solidFill>
              <a:latin typeface="ＭＳ Ｐゴシック"/>
            </a:endParaRPr>
          </a:p>
          <a:p>
            <a:pPr marL="198000" algn="l">
              <a:spcBef>
                <a:spcPts val="0"/>
              </a:spcBef>
            </a:pPr>
            <a:r>
              <a:rPr lang="ja-JP" altLang="en-US" sz="1000" b="0" dirty="0" smtClean="0">
                <a:solidFill>
                  <a:srgbClr val="000000"/>
                </a:solidFill>
                <a:latin typeface="ＭＳ Ｐゴシック"/>
              </a:rPr>
              <a:t>ウ　地方公共団体との連携</a:t>
            </a:r>
          </a:p>
          <a:p>
            <a:pPr marL="265113" indent="130175" algn="l">
              <a:spcBef>
                <a:spcPts val="0"/>
              </a:spcBef>
            </a:pPr>
            <a:r>
              <a:rPr lang="ja-JP" altLang="en-US" sz="1000" b="0" dirty="0" smtClean="0">
                <a:solidFill>
                  <a:srgbClr val="000000"/>
                </a:solidFill>
                <a:latin typeface="ＭＳ Ｐゴシック"/>
              </a:rPr>
              <a:t>地域</a:t>
            </a:r>
            <a:r>
              <a:rPr lang="ja-JP" altLang="en-US" sz="1000" b="0" dirty="0">
                <a:solidFill>
                  <a:srgbClr val="000000"/>
                </a:solidFill>
                <a:latin typeface="ＭＳ Ｐゴシック"/>
              </a:rPr>
              <a:t>全体に</a:t>
            </a:r>
            <a:r>
              <a:rPr lang="ja-JP" altLang="en-US" sz="1000" b="0" dirty="0" smtClean="0">
                <a:solidFill>
                  <a:srgbClr val="000000"/>
                </a:solidFill>
                <a:latin typeface="ＭＳ Ｐゴシック"/>
              </a:rPr>
              <a:t>おける気運</a:t>
            </a:r>
            <a:r>
              <a:rPr lang="ja-JP" altLang="en-US" sz="1000" b="0" dirty="0">
                <a:solidFill>
                  <a:srgbClr val="000000"/>
                </a:solidFill>
                <a:latin typeface="ＭＳ Ｐゴシック"/>
              </a:rPr>
              <a:t>の醸成をはかり、ワーク･ライフ･バランスの実現ための連携した取組として連携した取組を</a:t>
            </a:r>
            <a:r>
              <a:rPr lang="ja-JP" altLang="en-US" sz="1000" b="0" dirty="0" smtClean="0">
                <a:solidFill>
                  <a:srgbClr val="000000"/>
                </a:solidFill>
                <a:latin typeface="ＭＳ Ｐゴシック"/>
              </a:rPr>
              <a:t>行う。</a:t>
            </a:r>
            <a:endParaRPr lang="ja-JP" altLang="en-US" sz="1000" b="0" dirty="0">
              <a:solidFill>
                <a:srgbClr val="000000"/>
              </a:solidFill>
              <a:latin typeface="ＭＳ Ｐゴシック"/>
            </a:endParaRPr>
          </a:p>
          <a:p>
            <a:pPr marL="162000" algn="l">
              <a:spcBef>
                <a:spcPts val="0"/>
              </a:spcBef>
            </a:pPr>
            <a:r>
              <a:rPr lang="ja-JP" altLang="en-US" sz="1050" dirty="0" smtClean="0">
                <a:solidFill>
                  <a:srgbClr val="000000"/>
                </a:solidFill>
                <a:latin typeface="ＭＳ Ｐゴシック"/>
              </a:rPr>
              <a:t>◇取組</a:t>
            </a:r>
            <a:r>
              <a:rPr lang="ja-JP" altLang="en-US" sz="1050" dirty="0">
                <a:solidFill>
                  <a:srgbClr val="000000"/>
                </a:solidFill>
                <a:latin typeface="ＭＳ Ｐゴシック"/>
              </a:rPr>
              <a:t>状況</a:t>
            </a:r>
          </a:p>
          <a:p>
            <a:pPr marL="252000" algn="l">
              <a:lnSpc>
                <a:spcPts val="1100"/>
              </a:lnSpc>
              <a:spcBef>
                <a:spcPts val="0"/>
              </a:spcBef>
            </a:pPr>
            <a:r>
              <a:rPr lang="ja-JP" altLang="en-US" sz="1050" b="0" dirty="0" smtClean="0">
                <a:solidFill>
                  <a:srgbClr val="000000"/>
                </a:solidFill>
                <a:latin typeface="ＭＳ Ｐゴシック"/>
              </a:rPr>
              <a:t>ア　労使</a:t>
            </a:r>
            <a:r>
              <a:rPr lang="ja-JP" altLang="en-US" sz="1050" b="0" dirty="0">
                <a:solidFill>
                  <a:srgbClr val="000000"/>
                </a:solidFill>
                <a:latin typeface="ＭＳ Ｐゴシック"/>
              </a:rPr>
              <a:t>団体への</a:t>
            </a:r>
            <a:r>
              <a:rPr lang="ja-JP" altLang="en-US" sz="1050" b="0" dirty="0" smtClean="0">
                <a:solidFill>
                  <a:srgbClr val="000000"/>
                </a:solidFill>
                <a:latin typeface="ＭＳ Ｐゴシック"/>
              </a:rPr>
              <a:t>要請</a:t>
            </a:r>
            <a:endParaRPr lang="en-US" altLang="ja-JP" sz="1050" b="0" dirty="0" smtClean="0">
              <a:solidFill>
                <a:srgbClr val="000000"/>
              </a:solidFill>
              <a:latin typeface="ＭＳ Ｐゴシック"/>
            </a:endParaRPr>
          </a:p>
          <a:p>
            <a:pPr marL="468000" indent="-108000" algn="l">
              <a:spcBef>
                <a:spcPts val="0"/>
              </a:spcBef>
            </a:pPr>
            <a:r>
              <a:rPr lang="ja-JP" altLang="en-US" sz="900" b="0" spc="-80" dirty="0" smtClean="0">
                <a:solidFill>
                  <a:srgbClr val="000000"/>
                </a:solidFill>
                <a:latin typeface="ＭＳ Ｐゴシック"/>
              </a:rPr>
              <a:t>・</a:t>
            </a:r>
            <a:r>
              <a:rPr lang="ja-JP" altLang="en-US" sz="900" b="0" spc="-60" dirty="0" smtClean="0">
                <a:solidFill>
                  <a:srgbClr val="000000"/>
                </a:solidFill>
                <a:latin typeface="ＭＳ Ｐゴシック"/>
              </a:rPr>
              <a:t>　局長等による主要</a:t>
            </a:r>
            <a:r>
              <a:rPr lang="ja-JP" altLang="en-US" sz="900" b="0" spc="-60" dirty="0">
                <a:solidFill>
                  <a:srgbClr val="000000"/>
                </a:solidFill>
                <a:latin typeface="ＭＳ Ｐゴシック"/>
              </a:rPr>
              <a:t>労使団体への「働き方改革</a:t>
            </a:r>
            <a:r>
              <a:rPr lang="ja-JP" altLang="en-US" sz="900" b="0" spc="-60" dirty="0" smtClean="0">
                <a:solidFill>
                  <a:srgbClr val="000000"/>
                </a:solidFill>
                <a:latin typeface="ＭＳ Ｐゴシック"/>
              </a:rPr>
              <a:t>」，</a:t>
            </a:r>
            <a:r>
              <a:rPr lang="ja-JP" altLang="en-US" sz="900" b="0" spc="-60" dirty="0">
                <a:solidFill>
                  <a:srgbClr val="000000"/>
                </a:solidFill>
                <a:latin typeface="ＭＳ Ｐゴシック"/>
              </a:rPr>
              <a:t> 「夏の生活スタイル変革（ゆう活）</a:t>
            </a:r>
            <a:r>
              <a:rPr lang="ja-JP" altLang="en-US" sz="900" b="0" spc="-60" dirty="0" smtClean="0">
                <a:solidFill>
                  <a:srgbClr val="000000"/>
                </a:solidFill>
                <a:latin typeface="ＭＳ Ｐゴシック"/>
              </a:rPr>
              <a:t>」，</a:t>
            </a:r>
            <a:r>
              <a:rPr lang="ja-JP" altLang="en-US" sz="900" b="0" spc="-60" dirty="0">
                <a:solidFill>
                  <a:srgbClr val="000000"/>
                </a:solidFill>
                <a:latin typeface="ＭＳ Ｐゴシック"/>
              </a:rPr>
              <a:t>夏季における年次有給休暇取得促進</a:t>
            </a:r>
            <a:r>
              <a:rPr lang="en-US" altLang="ja-JP" sz="900" b="0" spc="-60" dirty="0">
                <a:solidFill>
                  <a:srgbClr val="000000"/>
                </a:solidFill>
                <a:latin typeface="ＭＳ Ｐゴシック"/>
              </a:rPr>
              <a:t>+</a:t>
            </a:r>
            <a:r>
              <a:rPr lang="ja-JP" altLang="en-US" sz="900" b="0" spc="-60" dirty="0">
                <a:solidFill>
                  <a:srgbClr val="000000"/>
                </a:solidFill>
                <a:latin typeface="ＭＳ Ｐゴシック"/>
              </a:rPr>
              <a:t>１休暇キャンペーン、</a:t>
            </a:r>
            <a:r>
              <a:rPr lang="ja-JP" altLang="en-US" sz="900" b="0" spc="-60" dirty="0" smtClean="0">
                <a:solidFill>
                  <a:srgbClr val="000000"/>
                </a:solidFill>
                <a:latin typeface="ＭＳ Ｐゴシック"/>
              </a:rPr>
              <a:t>の要請書の手交　（</a:t>
            </a:r>
            <a:r>
              <a:rPr lang="en-US" altLang="ja-JP" sz="900" b="0" spc="-60" dirty="0" smtClean="0">
                <a:solidFill>
                  <a:srgbClr val="000000"/>
                </a:solidFill>
                <a:latin typeface="ＭＳ Ｐゴシック"/>
              </a:rPr>
              <a:t>1</a:t>
            </a:r>
            <a:r>
              <a:rPr lang="ja-JP" altLang="en-US" sz="900" b="0" spc="-60" dirty="0" smtClean="0">
                <a:solidFill>
                  <a:srgbClr val="000000"/>
                </a:solidFill>
                <a:latin typeface="ＭＳ Ｐゴシック"/>
              </a:rPr>
              <a:t>月，</a:t>
            </a:r>
            <a:r>
              <a:rPr lang="en-US" altLang="ja-JP" sz="900" b="0" spc="-60" dirty="0" smtClean="0">
                <a:solidFill>
                  <a:srgbClr val="000000"/>
                </a:solidFill>
                <a:latin typeface="ＭＳ Ｐゴシック"/>
              </a:rPr>
              <a:t>4</a:t>
            </a:r>
            <a:r>
              <a:rPr lang="ja-JP" altLang="en-US" sz="900" b="0" spc="-60" dirty="0" smtClean="0">
                <a:solidFill>
                  <a:srgbClr val="000000"/>
                </a:solidFill>
                <a:latin typeface="ＭＳ Ｐゴシック"/>
              </a:rPr>
              <a:t>月，</a:t>
            </a:r>
            <a:r>
              <a:rPr lang="en-US" altLang="ja-JP" sz="900" b="0" spc="-60" dirty="0" smtClean="0">
                <a:solidFill>
                  <a:srgbClr val="000000"/>
                </a:solidFill>
                <a:latin typeface="ＭＳ Ｐゴシック"/>
              </a:rPr>
              <a:t>10</a:t>
            </a:r>
            <a:r>
              <a:rPr lang="ja-JP" altLang="en-US" sz="900" b="0" spc="-60" dirty="0" smtClean="0">
                <a:solidFill>
                  <a:srgbClr val="000000"/>
                </a:solidFill>
                <a:latin typeface="ＭＳ Ｐゴシック"/>
              </a:rPr>
              <a:t>月）</a:t>
            </a:r>
            <a:endParaRPr lang="en-US" altLang="ja-JP" sz="900" b="0" spc="-60" dirty="0" smtClean="0">
              <a:solidFill>
                <a:srgbClr val="000000"/>
              </a:solidFill>
              <a:latin typeface="ＭＳ Ｐゴシック"/>
            </a:endParaRPr>
          </a:p>
          <a:p>
            <a:pPr marL="468000" indent="-108000" algn="l">
              <a:spcBef>
                <a:spcPts val="0"/>
              </a:spcBef>
            </a:pPr>
            <a:r>
              <a:rPr lang="ja-JP" altLang="en-US" sz="900" b="0" spc="-60" dirty="0" smtClean="0">
                <a:solidFill>
                  <a:srgbClr val="000000"/>
                </a:solidFill>
                <a:latin typeface="ＭＳ Ｐゴシック"/>
              </a:rPr>
              <a:t>・　各種団体（</a:t>
            </a:r>
            <a:r>
              <a:rPr lang="en-US" altLang="ja-JP" sz="900" b="0" spc="-60" dirty="0" smtClean="0">
                <a:solidFill>
                  <a:srgbClr val="000000"/>
                </a:solidFill>
                <a:latin typeface="ＭＳ Ｐゴシック"/>
              </a:rPr>
              <a:t>146</a:t>
            </a:r>
            <a:r>
              <a:rPr lang="ja-JP" altLang="en-US" sz="900" b="0" spc="-60" dirty="0" smtClean="0">
                <a:solidFill>
                  <a:srgbClr val="000000"/>
                </a:solidFill>
                <a:latin typeface="ＭＳ Ｐゴシック"/>
              </a:rPr>
              <a:t>～</a:t>
            </a:r>
            <a:r>
              <a:rPr lang="en-US" altLang="ja-JP" sz="900" b="0" spc="-60" dirty="0" smtClean="0">
                <a:solidFill>
                  <a:srgbClr val="000000"/>
                </a:solidFill>
                <a:latin typeface="ＭＳ Ｐゴシック"/>
              </a:rPr>
              <a:t>186</a:t>
            </a:r>
            <a:r>
              <a:rPr lang="ja-JP" altLang="en-US" sz="900" b="0" spc="-60" dirty="0" smtClean="0">
                <a:solidFill>
                  <a:srgbClr val="000000"/>
                </a:solidFill>
                <a:latin typeface="ＭＳ Ｐゴシック"/>
              </a:rPr>
              <a:t>団体）へ</a:t>
            </a:r>
            <a:r>
              <a:rPr lang="ja-JP" altLang="en-US" sz="900" b="0" spc="-60" dirty="0">
                <a:solidFill>
                  <a:srgbClr val="000000"/>
                </a:solidFill>
                <a:latin typeface="ＭＳ Ｐゴシック"/>
              </a:rPr>
              <a:t>「働き方改革」， 「夏の生活スタイル変革（ゆう活）」</a:t>
            </a:r>
            <a:r>
              <a:rPr lang="ja-JP" altLang="en-US" sz="900" b="0" spc="-60" dirty="0" smtClean="0">
                <a:solidFill>
                  <a:srgbClr val="000000"/>
                </a:solidFill>
                <a:latin typeface="ＭＳ Ｐゴシック"/>
              </a:rPr>
              <a:t>，夏期・秋期・年末年始の年次</a:t>
            </a:r>
            <a:r>
              <a:rPr lang="ja-JP" altLang="en-US" sz="900" b="0" spc="-60" dirty="0">
                <a:solidFill>
                  <a:srgbClr val="000000"/>
                </a:solidFill>
                <a:latin typeface="ＭＳ Ｐゴシック"/>
              </a:rPr>
              <a:t>有給休暇取得促進</a:t>
            </a:r>
            <a:r>
              <a:rPr lang="en-US" altLang="ja-JP" sz="900" b="0" spc="-60" dirty="0">
                <a:solidFill>
                  <a:srgbClr val="000000"/>
                </a:solidFill>
                <a:latin typeface="ＭＳ Ｐゴシック"/>
              </a:rPr>
              <a:t>+</a:t>
            </a:r>
            <a:r>
              <a:rPr lang="ja-JP" altLang="en-US" sz="900" b="0" spc="-60" dirty="0">
                <a:solidFill>
                  <a:srgbClr val="000000"/>
                </a:solidFill>
                <a:latin typeface="ＭＳ Ｐゴシック"/>
              </a:rPr>
              <a:t>１休暇</a:t>
            </a:r>
            <a:r>
              <a:rPr lang="ja-JP" altLang="en-US" sz="900" b="0" spc="-60" dirty="0" smtClean="0">
                <a:solidFill>
                  <a:srgbClr val="000000"/>
                </a:solidFill>
                <a:latin typeface="ＭＳ Ｐゴシック"/>
              </a:rPr>
              <a:t>キャンペーンの要請、協力依頼　（</a:t>
            </a:r>
            <a:r>
              <a:rPr lang="en-US" altLang="ja-JP" sz="900" b="0" spc="-60" dirty="0" smtClean="0">
                <a:solidFill>
                  <a:srgbClr val="000000"/>
                </a:solidFill>
                <a:latin typeface="ＭＳ Ｐゴシック"/>
              </a:rPr>
              <a:t>4</a:t>
            </a:r>
            <a:r>
              <a:rPr lang="ja-JP" altLang="en-US" sz="900" b="0" spc="-60" dirty="0" smtClean="0">
                <a:solidFill>
                  <a:srgbClr val="000000"/>
                </a:solidFill>
                <a:latin typeface="ＭＳ Ｐゴシック"/>
              </a:rPr>
              <a:t>月，</a:t>
            </a:r>
            <a:r>
              <a:rPr lang="en-US" altLang="ja-JP" sz="900" b="0" spc="-60" dirty="0" smtClean="0">
                <a:solidFill>
                  <a:srgbClr val="000000"/>
                </a:solidFill>
                <a:latin typeface="ＭＳ Ｐゴシック"/>
              </a:rPr>
              <a:t>6</a:t>
            </a:r>
            <a:r>
              <a:rPr lang="ja-JP" altLang="en-US" sz="900" b="0" spc="-60" dirty="0" smtClean="0">
                <a:solidFill>
                  <a:srgbClr val="000000"/>
                </a:solidFill>
                <a:latin typeface="ＭＳ Ｐゴシック"/>
              </a:rPr>
              <a:t>月，</a:t>
            </a:r>
            <a:r>
              <a:rPr lang="en-US" altLang="ja-JP" sz="900" b="0" spc="-60" dirty="0" smtClean="0">
                <a:solidFill>
                  <a:srgbClr val="000000"/>
                </a:solidFill>
                <a:latin typeface="ＭＳ Ｐゴシック"/>
              </a:rPr>
              <a:t>10</a:t>
            </a:r>
            <a:r>
              <a:rPr lang="ja-JP" altLang="en-US" sz="900" b="0" spc="-60" dirty="0" smtClean="0">
                <a:solidFill>
                  <a:srgbClr val="000000"/>
                </a:solidFill>
                <a:latin typeface="ＭＳ Ｐゴシック"/>
              </a:rPr>
              <a:t>月）</a:t>
            </a:r>
            <a:endParaRPr lang="en-US" altLang="ja-JP" sz="900" b="0" spc="-60" dirty="0" smtClean="0">
              <a:solidFill>
                <a:srgbClr val="000000"/>
              </a:solidFill>
              <a:latin typeface="ＭＳ Ｐゴシック"/>
            </a:endParaRPr>
          </a:p>
          <a:p>
            <a:pPr marL="540000" algn="l">
              <a:spcBef>
                <a:spcPts val="0"/>
              </a:spcBef>
            </a:pPr>
            <a:endParaRPr lang="en-US" altLang="ja-JP" sz="500" b="0" dirty="0" smtClean="0">
              <a:solidFill>
                <a:srgbClr val="000000"/>
              </a:solidFill>
              <a:latin typeface="ＭＳ Ｐゴシック"/>
            </a:endParaRPr>
          </a:p>
          <a:p>
            <a:pPr marL="252000" algn="l">
              <a:lnSpc>
                <a:spcPts val="1100"/>
              </a:lnSpc>
              <a:spcBef>
                <a:spcPts val="0"/>
              </a:spcBef>
            </a:pPr>
            <a:r>
              <a:rPr lang="ja-JP" altLang="en-US" sz="1050" b="0" dirty="0" smtClean="0">
                <a:solidFill>
                  <a:srgbClr val="000000"/>
                </a:solidFill>
                <a:latin typeface="ＭＳ Ｐゴシック"/>
              </a:rPr>
              <a:t>イ　企業トップ等へ</a:t>
            </a:r>
            <a:r>
              <a:rPr lang="ja-JP" altLang="en-US" sz="1050" b="0" dirty="0">
                <a:solidFill>
                  <a:srgbClr val="000000"/>
                </a:solidFill>
                <a:latin typeface="ＭＳ Ｐゴシック"/>
              </a:rPr>
              <a:t>の</a:t>
            </a:r>
            <a:r>
              <a:rPr lang="ja-JP" altLang="en-US" sz="1050" b="0" dirty="0" smtClean="0">
                <a:solidFill>
                  <a:srgbClr val="000000"/>
                </a:solidFill>
                <a:latin typeface="ＭＳ Ｐゴシック"/>
              </a:rPr>
              <a:t>働きかけ</a:t>
            </a:r>
            <a:endParaRPr lang="ja-JP" altLang="en-US" sz="1050" b="0" dirty="0">
              <a:solidFill>
                <a:srgbClr val="000000"/>
              </a:solidFill>
              <a:latin typeface="ＭＳ Ｐゴシック"/>
            </a:endParaRPr>
          </a:p>
          <a:p>
            <a:pPr marL="468000" indent="-108000" algn="l">
              <a:lnSpc>
                <a:spcPts val="1000"/>
              </a:lnSpc>
              <a:spcBef>
                <a:spcPts val="0"/>
              </a:spcBef>
            </a:pPr>
            <a:r>
              <a:rPr lang="ja-JP" altLang="en-US" sz="900" b="0" dirty="0" smtClean="0">
                <a:solidFill>
                  <a:srgbClr val="000000"/>
                </a:solidFill>
                <a:latin typeface="ＭＳ Ｐゴシック"/>
              </a:rPr>
              <a:t>・　</a:t>
            </a:r>
            <a:r>
              <a:rPr lang="en-US" altLang="ja-JP" sz="900" b="0" dirty="0" smtClean="0">
                <a:solidFill>
                  <a:srgbClr val="000000"/>
                </a:solidFill>
                <a:latin typeface="ＭＳ Ｐゴシック"/>
              </a:rPr>
              <a:t>4</a:t>
            </a:r>
            <a:r>
              <a:rPr lang="ja-JP" altLang="en-US" sz="900" b="0" dirty="0" smtClean="0">
                <a:solidFill>
                  <a:srgbClr val="000000"/>
                </a:solidFill>
                <a:latin typeface="ＭＳ Ｐゴシック"/>
              </a:rPr>
              <a:t>社を局長ほか幹部が訪問し、働き方改革等の一層の取組を要請（凸版印刷㈱，東京ガス㈱，ＳＣＳＫ㈱、㈱東急百貨店）</a:t>
            </a:r>
            <a:endParaRPr lang="en-US" altLang="ja-JP" sz="900" b="0" dirty="0" smtClean="0">
              <a:solidFill>
                <a:srgbClr val="000000"/>
              </a:solidFill>
              <a:latin typeface="ＭＳ Ｐゴシック"/>
            </a:endParaRPr>
          </a:p>
          <a:p>
            <a:pPr marL="468000" indent="-108000" algn="l">
              <a:lnSpc>
                <a:spcPts val="1000"/>
              </a:lnSpc>
              <a:spcBef>
                <a:spcPts val="0"/>
              </a:spcBef>
            </a:pPr>
            <a:r>
              <a:rPr lang="ja-JP" altLang="en-US" sz="900" b="0" dirty="0">
                <a:solidFill>
                  <a:srgbClr val="000000"/>
                </a:solidFill>
                <a:latin typeface="ＭＳ Ｐゴシック"/>
              </a:rPr>
              <a:t>・　</a:t>
            </a:r>
            <a:r>
              <a:rPr lang="ja-JP" altLang="en-US" sz="900" b="0" dirty="0" smtClean="0">
                <a:solidFill>
                  <a:srgbClr val="000000"/>
                </a:solidFill>
                <a:latin typeface="ＭＳ Ｐゴシック"/>
              </a:rPr>
              <a:t>働き方・休み方改善コンサルタントによるワークライフバランスの実現のための働き方改革に関するコンサルティングを約</a:t>
            </a:r>
            <a:r>
              <a:rPr lang="en-US" altLang="ja-JP" sz="900" b="0" dirty="0" smtClean="0">
                <a:solidFill>
                  <a:srgbClr val="000000"/>
                </a:solidFill>
                <a:latin typeface="ＭＳ Ｐゴシック"/>
              </a:rPr>
              <a:t>200</a:t>
            </a:r>
            <a:r>
              <a:rPr lang="ja-JP" altLang="en-US" sz="900" b="0" dirty="0" smtClean="0">
                <a:solidFill>
                  <a:srgbClr val="000000"/>
                </a:solidFill>
                <a:latin typeface="ＭＳ Ｐゴシック"/>
              </a:rPr>
              <a:t>社に対し実施</a:t>
            </a:r>
            <a:endParaRPr lang="en-US" altLang="ja-JP" sz="900" b="0" dirty="0" smtClean="0">
              <a:solidFill>
                <a:srgbClr val="000000"/>
              </a:solidFill>
              <a:latin typeface="ＭＳ Ｐゴシック"/>
            </a:endParaRPr>
          </a:p>
          <a:p>
            <a:pPr marL="540000" algn="l">
              <a:spcBef>
                <a:spcPts val="0"/>
              </a:spcBef>
            </a:pPr>
            <a:endParaRPr lang="en-US" altLang="ja-JP" sz="500" b="0" dirty="0" smtClean="0">
              <a:solidFill>
                <a:srgbClr val="000000"/>
              </a:solidFill>
              <a:latin typeface="ＭＳ Ｐゴシック"/>
            </a:endParaRPr>
          </a:p>
          <a:p>
            <a:pPr marL="252000" algn="l">
              <a:lnSpc>
                <a:spcPts val="1100"/>
              </a:lnSpc>
              <a:spcBef>
                <a:spcPts val="0"/>
              </a:spcBef>
            </a:pPr>
            <a:r>
              <a:rPr lang="ja-JP" altLang="en-US" sz="1050" b="0" dirty="0" smtClean="0">
                <a:solidFill>
                  <a:srgbClr val="000000"/>
                </a:solidFill>
                <a:latin typeface="ＭＳ Ｐゴシック"/>
              </a:rPr>
              <a:t>ウ　地方</a:t>
            </a:r>
            <a:r>
              <a:rPr lang="ja-JP" altLang="en-US" sz="1050" b="0" dirty="0">
                <a:solidFill>
                  <a:srgbClr val="000000"/>
                </a:solidFill>
                <a:latin typeface="ＭＳ Ｐゴシック"/>
              </a:rPr>
              <a:t>公共団体との連携</a:t>
            </a:r>
          </a:p>
          <a:p>
            <a:pPr marL="468000" indent="-108000" algn="l">
              <a:spcBef>
                <a:spcPts val="0"/>
              </a:spcBef>
            </a:pPr>
            <a:r>
              <a:rPr lang="ja-JP" altLang="en-US" sz="900" b="0" dirty="0" smtClean="0">
                <a:solidFill>
                  <a:srgbClr val="000000"/>
                </a:solidFill>
                <a:latin typeface="ＭＳ Ｐゴシック"/>
              </a:rPr>
              <a:t>・</a:t>
            </a:r>
            <a:r>
              <a:rPr lang="ja-JP" altLang="en-US" sz="900" b="0" dirty="0">
                <a:solidFill>
                  <a:srgbClr val="000000"/>
                </a:solidFill>
                <a:latin typeface="ＭＳ Ｐゴシック"/>
              </a:rPr>
              <a:t>　</a:t>
            </a:r>
            <a:r>
              <a:rPr lang="ja-JP" altLang="en-US" sz="900" b="0" dirty="0" smtClean="0">
                <a:solidFill>
                  <a:srgbClr val="000000"/>
                </a:solidFill>
                <a:latin typeface="ＭＳ Ｐゴシック"/>
              </a:rPr>
              <a:t>東京都</a:t>
            </a:r>
            <a:r>
              <a:rPr lang="ja-JP" altLang="en-US" sz="900" b="0" dirty="0">
                <a:solidFill>
                  <a:srgbClr val="000000"/>
                </a:solidFill>
                <a:latin typeface="ＭＳ Ｐゴシック"/>
              </a:rPr>
              <a:t>雇用対策協定に基づく事業</a:t>
            </a:r>
            <a:r>
              <a:rPr lang="ja-JP" altLang="en-US" sz="900" b="0" dirty="0" smtClean="0">
                <a:solidFill>
                  <a:srgbClr val="000000"/>
                </a:solidFill>
                <a:latin typeface="ＭＳ Ｐゴシック"/>
              </a:rPr>
              <a:t>計画に働き方</a:t>
            </a:r>
            <a:r>
              <a:rPr lang="ja-JP" altLang="en-US" sz="900" b="0" dirty="0">
                <a:solidFill>
                  <a:srgbClr val="000000"/>
                </a:solidFill>
                <a:latin typeface="ＭＳ Ｐゴシック"/>
              </a:rPr>
              <a:t>改革に関する項目を</a:t>
            </a:r>
            <a:r>
              <a:rPr lang="ja-JP" altLang="en-US" sz="900" b="0" dirty="0" smtClean="0">
                <a:solidFill>
                  <a:srgbClr val="000000"/>
                </a:solidFill>
                <a:latin typeface="ＭＳ Ｐゴシック"/>
              </a:rPr>
              <a:t>盛り込み、東京都</a:t>
            </a:r>
            <a:r>
              <a:rPr lang="ja-JP" altLang="en-US" sz="900" b="0" dirty="0">
                <a:solidFill>
                  <a:srgbClr val="000000"/>
                </a:solidFill>
                <a:latin typeface="ＭＳ Ｐゴシック"/>
              </a:rPr>
              <a:t>との連携を強化</a:t>
            </a:r>
            <a:endParaRPr lang="en-US" altLang="ja-JP" sz="900" b="0" dirty="0" smtClean="0">
              <a:solidFill>
                <a:srgbClr val="000000"/>
              </a:solidFill>
              <a:latin typeface="ＭＳ Ｐゴシック"/>
            </a:endParaRPr>
          </a:p>
          <a:p>
            <a:pPr marL="468000" indent="-108000" algn="l">
              <a:spcBef>
                <a:spcPts val="0"/>
              </a:spcBef>
            </a:pPr>
            <a:r>
              <a:rPr lang="ja-JP" altLang="en-US" sz="900" b="0" dirty="0" smtClean="0">
                <a:solidFill>
                  <a:srgbClr val="000000"/>
                </a:solidFill>
                <a:latin typeface="ＭＳ Ｐゴシック"/>
              </a:rPr>
              <a:t>・　地域における気運の醸成を図るため東京都，主要労使団体との共同宣言を実施</a:t>
            </a:r>
            <a:endParaRPr lang="en-US" altLang="ja-JP" sz="900" b="0" dirty="0" smtClean="0">
              <a:solidFill>
                <a:srgbClr val="000000"/>
              </a:solidFill>
              <a:latin typeface="ＭＳ Ｐゴシック"/>
            </a:endParaRPr>
          </a:p>
          <a:p>
            <a:pPr marL="468000" indent="-108000" algn="l">
              <a:spcBef>
                <a:spcPts val="0"/>
              </a:spcBef>
            </a:pPr>
            <a:r>
              <a:rPr lang="ja-JP" altLang="en-US" sz="900" b="0" dirty="0">
                <a:solidFill>
                  <a:srgbClr val="000000"/>
                </a:solidFill>
                <a:latin typeface="ＭＳ Ｐゴシック"/>
              </a:rPr>
              <a:t>・　</a:t>
            </a:r>
            <a:r>
              <a:rPr lang="ja-JP" altLang="en-US" sz="900" b="0" dirty="0" smtClean="0">
                <a:solidFill>
                  <a:srgbClr val="000000"/>
                </a:solidFill>
                <a:latin typeface="ＭＳ Ｐゴシック"/>
              </a:rPr>
              <a:t>労働局と東京都との連名のリーフレットを改訂</a:t>
            </a:r>
            <a:endParaRPr lang="ja-JP" altLang="en-US" sz="500" dirty="0">
              <a:solidFill>
                <a:srgbClr val="000000"/>
              </a:solidFill>
              <a:latin typeface="ＭＳ Ｐゴシック"/>
            </a:endParaRPr>
          </a:p>
        </p:txBody>
      </p:sp>
      <p:graphicFrame>
        <p:nvGraphicFramePr>
          <p:cNvPr id="23" name="グラフ 22"/>
          <p:cNvGraphicFramePr/>
          <p:nvPr>
            <p:extLst>
              <p:ext uri="{D42A27DB-BD31-4B8C-83A1-F6EECF244321}">
                <p14:modId xmlns:p14="http://schemas.microsoft.com/office/powerpoint/2010/main" val="3038394565"/>
              </p:ext>
            </p:extLst>
          </p:nvPr>
        </p:nvGraphicFramePr>
        <p:xfrm>
          <a:off x="5347419" y="5532973"/>
          <a:ext cx="432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グラフ 41"/>
          <p:cNvGraphicFramePr/>
          <p:nvPr>
            <p:extLst>
              <p:ext uri="{D42A27DB-BD31-4B8C-83A1-F6EECF244321}">
                <p14:modId xmlns:p14="http://schemas.microsoft.com/office/powerpoint/2010/main" val="886272492"/>
              </p:ext>
            </p:extLst>
          </p:nvPr>
        </p:nvGraphicFramePr>
        <p:xfrm>
          <a:off x="5347419" y="4383991"/>
          <a:ext cx="4320000" cy="10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グラフ 43"/>
          <p:cNvGraphicFramePr>
            <a:graphicFrameLocks/>
          </p:cNvGraphicFramePr>
          <p:nvPr>
            <p:extLst>
              <p:ext uri="{D42A27DB-BD31-4B8C-83A1-F6EECF244321}">
                <p14:modId xmlns:p14="http://schemas.microsoft.com/office/powerpoint/2010/main" val="3508472329"/>
              </p:ext>
            </p:extLst>
          </p:nvPr>
        </p:nvGraphicFramePr>
        <p:xfrm>
          <a:off x="5361050" y="3200400"/>
          <a:ext cx="4320000" cy="1080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正方形/長方形 23"/>
          <p:cNvSpPr/>
          <p:nvPr/>
        </p:nvSpPr>
        <p:spPr>
          <a:xfrm>
            <a:off x="8091550" y="3251362"/>
            <a:ext cx="1790700" cy="153888"/>
          </a:xfrm>
          <a:prstGeom prst="rect">
            <a:avLst/>
          </a:prstGeom>
          <a:noFill/>
        </p:spPr>
        <p:txBody>
          <a:bodyPr wrap="square">
            <a:spAutoFit/>
          </a:bodyPr>
          <a:lstStyle/>
          <a:p>
            <a:r>
              <a:rPr lang="zh-TW" altLang="en-US" sz="400" dirty="0">
                <a:solidFill>
                  <a:srgbClr val="000000"/>
                </a:solidFill>
                <a:latin typeface="ＭＳ Ｐゴシック"/>
                <a:ea typeface="ＭＳ Ｐゴシック"/>
              </a:rPr>
              <a:t>厚生労働省「毎月勤労統計調査」（</a:t>
            </a:r>
            <a:r>
              <a:rPr lang="en-US" altLang="zh-TW" sz="400" dirty="0">
                <a:solidFill>
                  <a:srgbClr val="000000"/>
                </a:solidFill>
                <a:latin typeface="ＭＳ Ｐゴシック"/>
                <a:ea typeface="ＭＳ Ｐゴシック"/>
              </a:rPr>
              <a:t>30</a:t>
            </a:r>
            <a:r>
              <a:rPr lang="zh-TW" altLang="en-US" sz="400" dirty="0">
                <a:solidFill>
                  <a:srgbClr val="000000"/>
                </a:solidFill>
                <a:latin typeface="ＭＳ Ｐゴシック"/>
                <a:ea typeface="ＭＳ Ｐゴシック"/>
              </a:rPr>
              <a:t>人以上）</a:t>
            </a:r>
            <a:endParaRPr lang="ja-JP" altLang="en-US" sz="400" dirty="0">
              <a:solidFill>
                <a:srgbClr val="000000"/>
              </a:solidFill>
              <a:latin typeface="ＭＳ Ｐゴシック"/>
              <a:ea typeface="ＭＳ Ｐゴシック"/>
            </a:endParaRPr>
          </a:p>
        </p:txBody>
      </p:sp>
      <p:sp>
        <p:nvSpPr>
          <p:cNvPr id="46" name="正方形/長方形 45"/>
          <p:cNvSpPr/>
          <p:nvPr/>
        </p:nvSpPr>
        <p:spPr>
          <a:xfrm>
            <a:off x="8382001" y="4407173"/>
            <a:ext cx="1219200" cy="246221"/>
          </a:xfrm>
          <a:prstGeom prst="rect">
            <a:avLst/>
          </a:prstGeom>
        </p:spPr>
        <p:txBody>
          <a:bodyPr wrap="square">
            <a:spAutoFit/>
          </a:bodyPr>
          <a:lstStyle/>
          <a:p>
            <a:pPr algn="l"/>
            <a:r>
              <a:rPr lang="ja-JP" altLang="en-US" sz="400" dirty="0" smtClean="0">
                <a:solidFill>
                  <a:srgbClr val="000000"/>
                </a:solidFill>
                <a:latin typeface="Arial"/>
              </a:rPr>
              <a:t>総務省「労働力調査」（全国）</a:t>
            </a:r>
            <a:endParaRPr lang="en-US" altLang="ja-JP" sz="400" dirty="0" smtClean="0">
              <a:solidFill>
                <a:srgbClr val="000000"/>
              </a:solidFill>
              <a:latin typeface="Arial"/>
            </a:endParaRPr>
          </a:p>
          <a:p>
            <a:pPr algn="l"/>
            <a:r>
              <a:rPr lang="ja-JP" altLang="en-US" sz="400" dirty="0" smtClean="0">
                <a:solidFill>
                  <a:srgbClr val="000000"/>
                </a:solidFill>
                <a:latin typeface="Arial"/>
              </a:rPr>
              <a:t>総務</a:t>
            </a:r>
            <a:r>
              <a:rPr lang="zh-TW" altLang="en-US" sz="400" dirty="0" smtClean="0">
                <a:solidFill>
                  <a:srgbClr val="000000"/>
                </a:solidFill>
                <a:latin typeface="Arial"/>
                <a:ea typeface="ＭＳ Ｐゴシック"/>
              </a:rPr>
              <a:t>省</a:t>
            </a:r>
            <a:r>
              <a:rPr lang="zh-TW" altLang="en-US" sz="400" dirty="0">
                <a:solidFill>
                  <a:srgbClr val="000000"/>
                </a:solidFill>
                <a:latin typeface="Arial"/>
                <a:ea typeface="ＭＳ Ｐゴシック"/>
              </a:rPr>
              <a:t>「</a:t>
            </a:r>
            <a:r>
              <a:rPr lang="ja-JP" altLang="en-US" sz="400" dirty="0">
                <a:solidFill>
                  <a:srgbClr val="000000"/>
                </a:solidFill>
                <a:latin typeface="Arial"/>
              </a:rPr>
              <a:t>就業構造基本調査</a:t>
            </a:r>
            <a:r>
              <a:rPr lang="zh-TW" altLang="en-US" sz="400" dirty="0" smtClean="0">
                <a:solidFill>
                  <a:srgbClr val="000000"/>
                </a:solidFill>
                <a:latin typeface="Arial"/>
                <a:ea typeface="ＭＳ Ｐゴシック"/>
              </a:rPr>
              <a:t>」</a:t>
            </a:r>
            <a:r>
              <a:rPr lang="ja-JP" altLang="en-US" sz="400" dirty="0" smtClean="0">
                <a:solidFill>
                  <a:srgbClr val="000000"/>
                </a:solidFill>
                <a:latin typeface="Arial"/>
              </a:rPr>
              <a:t>５年毎</a:t>
            </a:r>
            <a:r>
              <a:rPr lang="zh-TW" altLang="en-US" sz="400" dirty="0" smtClean="0">
                <a:solidFill>
                  <a:srgbClr val="000000"/>
                </a:solidFill>
                <a:latin typeface="Arial"/>
                <a:ea typeface="ＭＳ Ｐゴシック"/>
              </a:rPr>
              <a:t>（</a:t>
            </a:r>
            <a:r>
              <a:rPr lang="ja-JP" altLang="en-US" sz="400" dirty="0">
                <a:solidFill>
                  <a:srgbClr val="000000"/>
                </a:solidFill>
                <a:latin typeface="Arial"/>
              </a:rPr>
              <a:t>東京</a:t>
            </a:r>
            <a:r>
              <a:rPr lang="zh-TW" altLang="en-US" sz="400" dirty="0">
                <a:solidFill>
                  <a:srgbClr val="000000"/>
                </a:solidFill>
                <a:latin typeface="Arial"/>
                <a:ea typeface="ＭＳ Ｐゴシック"/>
              </a:rPr>
              <a:t>）</a:t>
            </a:r>
            <a:endParaRPr lang="ja-JP" altLang="en-US" sz="400" dirty="0">
              <a:solidFill>
                <a:srgbClr val="000000"/>
              </a:solidFill>
              <a:latin typeface="Arial"/>
            </a:endParaRPr>
          </a:p>
        </p:txBody>
      </p:sp>
      <p:sp>
        <p:nvSpPr>
          <p:cNvPr id="47" name="正方形/長方形 46"/>
          <p:cNvSpPr/>
          <p:nvPr/>
        </p:nvSpPr>
        <p:spPr>
          <a:xfrm>
            <a:off x="8382000" y="5562600"/>
            <a:ext cx="1157641" cy="246221"/>
          </a:xfrm>
          <a:prstGeom prst="rect">
            <a:avLst/>
          </a:prstGeom>
        </p:spPr>
        <p:txBody>
          <a:bodyPr wrap="square">
            <a:spAutoFit/>
          </a:bodyPr>
          <a:lstStyle/>
          <a:p>
            <a:pPr algn="l"/>
            <a:r>
              <a:rPr lang="ja-JP" altLang="en-US" sz="400" dirty="0">
                <a:solidFill>
                  <a:srgbClr val="000000"/>
                </a:solidFill>
                <a:latin typeface="Arial"/>
              </a:rPr>
              <a:t>厚生労働</a:t>
            </a:r>
            <a:r>
              <a:rPr lang="zh-TW" altLang="en-US" sz="400" dirty="0" smtClean="0">
                <a:solidFill>
                  <a:srgbClr val="000000"/>
                </a:solidFill>
                <a:latin typeface="Arial"/>
                <a:ea typeface="ＭＳ Ｐゴシック"/>
              </a:rPr>
              <a:t>省「</a:t>
            </a:r>
            <a:r>
              <a:rPr lang="ja-JP" altLang="en-US" sz="400" dirty="0" smtClean="0">
                <a:solidFill>
                  <a:srgbClr val="000000"/>
                </a:solidFill>
                <a:latin typeface="Arial"/>
              </a:rPr>
              <a:t>就労条件総合調査</a:t>
            </a:r>
            <a:r>
              <a:rPr lang="zh-TW" altLang="en-US" sz="400" dirty="0" smtClean="0">
                <a:solidFill>
                  <a:srgbClr val="000000"/>
                </a:solidFill>
                <a:latin typeface="Arial"/>
                <a:ea typeface="ＭＳ Ｐゴシック"/>
              </a:rPr>
              <a:t>」（</a:t>
            </a:r>
            <a:r>
              <a:rPr lang="ja-JP" altLang="en-US" sz="400" dirty="0" smtClean="0">
                <a:solidFill>
                  <a:srgbClr val="000000"/>
                </a:solidFill>
                <a:latin typeface="Arial"/>
              </a:rPr>
              <a:t>全国</a:t>
            </a:r>
            <a:r>
              <a:rPr lang="zh-TW" altLang="en-US" sz="400" dirty="0" smtClean="0">
                <a:solidFill>
                  <a:srgbClr val="000000"/>
                </a:solidFill>
                <a:latin typeface="Arial"/>
                <a:ea typeface="ＭＳ Ｐゴシック"/>
              </a:rPr>
              <a:t>）</a:t>
            </a:r>
            <a:endParaRPr lang="en-US" altLang="zh-TW" sz="400" dirty="0" smtClean="0">
              <a:solidFill>
                <a:srgbClr val="000000"/>
              </a:solidFill>
              <a:latin typeface="Arial"/>
            </a:endParaRPr>
          </a:p>
          <a:p>
            <a:pPr algn="l"/>
            <a:r>
              <a:rPr lang="ja-JP" altLang="en-US" sz="400" dirty="0" smtClean="0">
                <a:solidFill>
                  <a:srgbClr val="000000"/>
                </a:solidFill>
                <a:latin typeface="Arial"/>
              </a:rPr>
              <a:t>東京都「中小企業の賃金事情」（東京）</a:t>
            </a:r>
            <a:endParaRPr lang="ja-JP" altLang="en-US" sz="400" dirty="0">
              <a:solidFill>
                <a:srgbClr val="000000"/>
              </a:solidFill>
              <a:latin typeface="Arial"/>
            </a:endParaRPr>
          </a:p>
        </p:txBody>
      </p:sp>
      <p:sp>
        <p:nvSpPr>
          <p:cNvPr id="2" name="正方形/長方形 1"/>
          <p:cNvSpPr/>
          <p:nvPr/>
        </p:nvSpPr>
        <p:spPr>
          <a:xfrm>
            <a:off x="6019800" y="349119"/>
            <a:ext cx="2819400" cy="2698881"/>
          </a:xfrm>
          <a:prstGeom prst="rect">
            <a:avLst/>
          </a:prstGeom>
          <a:solidFill>
            <a:srgbClr val="CCFFFF">
              <a:alpha val="40000"/>
            </a:srgbClr>
          </a:solidFill>
          <a:ln w="952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ja-JP" sz="1050" dirty="0">
                <a:solidFill>
                  <a:srgbClr val="000000"/>
                </a:solidFill>
              </a:rPr>
              <a:t>働き方改革に関する共同宣言を行いました</a:t>
            </a:r>
          </a:p>
          <a:p>
            <a:pPr algn="dist" hangingPunct="0">
              <a:lnSpc>
                <a:spcPts val="600"/>
              </a:lnSpc>
            </a:pPr>
            <a:r>
              <a:rPr lang="ja-JP" altLang="en-US" sz="700" dirty="0" smtClean="0">
                <a:solidFill>
                  <a:srgbClr val="000000"/>
                </a:solidFill>
              </a:rPr>
              <a:t>　</a:t>
            </a:r>
            <a:r>
              <a:rPr lang="ja-JP" altLang="ja-JP" sz="700" dirty="0" smtClean="0">
                <a:solidFill>
                  <a:srgbClr val="000000"/>
                </a:solidFill>
                <a:latin typeface="HGPｺﾞｼｯｸM" panose="020B0600000000000000" pitchFamily="50" charset="-128"/>
                <a:ea typeface="HGPｺﾞｼｯｸM" panose="020B0600000000000000" pitchFamily="50" charset="-128"/>
              </a:rPr>
              <a:t>東京</a:t>
            </a:r>
            <a:r>
              <a:rPr lang="ja-JP" altLang="ja-JP" sz="700" dirty="0">
                <a:solidFill>
                  <a:srgbClr val="000000"/>
                </a:solidFill>
                <a:latin typeface="HGPｺﾞｼｯｸM" panose="020B0600000000000000" pitchFamily="50" charset="-128"/>
                <a:ea typeface="HGPｺﾞｼｯｸM" panose="020B0600000000000000" pitchFamily="50" charset="-128"/>
              </a:rPr>
              <a:t>労働局（局長 西岸正人）、東京都及び関係労使</a:t>
            </a:r>
            <a:r>
              <a:rPr lang="ja-JP" altLang="ja-JP" sz="700" dirty="0" smtClean="0">
                <a:solidFill>
                  <a:srgbClr val="000000"/>
                </a:solidFill>
                <a:latin typeface="HGPｺﾞｼｯｸM" panose="020B0600000000000000" pitchFamily="50" charset="-128"/>
                <a:ea typeface="HGPｺﾞｼｯｸM" panose="020B0600000000000000" pitchFamily="50" charset="-128"/>
              </a:rPr>
              <a:t>団体は</a:t>
            </a:r>
            <a:r>
              <a:rPr lang="ja-JP" altLang="ja-JP" sz="700" dirty="0">
                <a:solidFill>
                  <a:srgbClr val="000000"/>
                </a:solidFill>
                <a:latin typeface="HGPｺﾞｼｯｸM" panose="020B0600000000000000" pitchFamily="50" charset="-128"/>
                <a:ea typeface="HGPｺﾞｼｯｸM" panose="020B0600000000000000" pitchFamily="50" charset="-128"/>
              </a:rPr>
              <a:t>、</a:t>
            </a:r>
          </a:p>
          <a:p>
            <a:pPr algn="dist" hangingPunct="0">
              <a:lnSpc>
                <a:spcPts val="600"/>
              </a:lnSpc>
            </a:pPr>
            <a:r>
              <a:rPr lang="ja-JP" altLang="ja-JP" sz="700" dirty="0">
                <a:solidFill>
                  <a:srgbClr val="000000"/>
                </a:solidFill>
                <a:latin typeface="HGPｺﾞｼｯｸM" panose="020B0600000000000000" pitchFamily="50" charset="-128"/>
                <a:ea typeface="HGPｺﾞｼｯｸM" panose="020B0600000000000000" pitchFamily="50" charset="-128"/>
              </a:rPr>
              <a:t>平成</a:t>
            </a:r>
            <a:r>
              <a:rPr lang="en-US" altLang="ja-JP" sz="700" dirty="0">
                <a:solidFill>
                  <a:srgbClr val="000000"/>
                </a:solidFill>
                <a:latin typeface="HGPｺﾞｼｯｸM" panose="020B0600000000000000" pitchFamily="50" charset="-128"/>
                <a:ea typeface="HGPｺﾞｼｯｸM" panose="020B0600000000000000" pitchFamily="50" charset="-128"/>
              </a:rPr>
              <a:t>27</a:t>
            </a:r>
            <a:r>
              <a:rPr lang="ja-JP" altLang="ja-JP" sz="700" dirty="0">
                <a:solidFill>
                  <a:srgbClr val="000000"/>
                </a:solidFill>
                <a:latin typeface="HGPｺﾞｼｯｸM" panose="020B0600000000000000" pitchFamily="50" charset="-128"/>
                <a:ea typeface="HGPｺﾞｼｯｸM" panose="020B0600000000000000" pitchFamily="50" charset="-128"/>
              </a:rPr>
              <a:t>年</a:t>
            </a:r>
            <a:r>
              <a:rPr lang="en-US" altLang="ja-JP" sz="700" dirty="0">
                <a:solidFill>
                  <a:srgbClr val="000000"/>
                </a:solidFill>
                <a:latin typeface="HGPｺﾞｼｯｸM" panose="020B0600000000000000" pitchFamily="50" charset="-128"/>
                <a:ea typeface="HGPｺﾞｼｯｸM" panose="020B0600000000000000" pitchFamily="50" charset="-128"/>
              </a:rPr>
              <a:t>5</a:t>
            </a:r>
            <a:r>
              <a:rPr lang="ja-JP" altLang="ja-JP" sz="700" dirty="0">
                <a:solidFill>
                  <a:srgbClr val="000000"/>
                </a:solidFill>
                <a:latin typeface="HGPｺﾞｼｯｸM" panose="020B0600000000000000" pitchFamily="50" charset="-128"/>
                <a:ea typeface="HGPｺﾞｼｯｸM" panose="020B0600000000000000" pitchFamily="50" charset="-128"/>
              </a:rPr>
              <a:t>月</a:t>
            </a:r>
            <a:r>
              <a:rPr lang="en-US" altLang="ja-JP" sz="700" dirty="0">
                <a:solidFill>
                  <a:srgbClr val="000000"/>
                </a:solidFill>
                <a:latin typeface="HGPｺﾞｼｯｸM" panose="020B0600000000000000" pitchFamily="50" charset="-128"/>
                <a:ea typeface="HGPｺﾞｼｯｸM" panose="020B0600000000000000" pitchFamily="50" charset="-128"/>
              </a:rPr>
              <a:t>19</a:t>
            </a:r>
            <a:r>
              <a:rPr lang="ja-JP" altLang="ja-JP" sz="700" dirty="0">
                <a:solidFill>
                  <a:srgbClr val="000000"/>
                </a:solidFill>
                <a:latin typeface="HGPｺﾞｼｯｸM" panose="020B0600000000000000" pitchFamily="50" charset="-128"/>
                <a:ea typeface="HGPｺﾞｼｯｸM" panose="020B0600000000000000" pitchFamily="50" charset="-128"/>
              </a:rPr>
              <a:t>日に、東京都主催の「平成</a:t>
            </a:r>
            <a:r>
              <a:rPr lang="en-US" altLang="ja-JP" sz="700" dirty="0">
                <a:solidFill>
                  <a:srgbClr val="000000"/>
                </a:solidFill>
                <a:latin typeface="HGPｺﾞｼｯｸM" panose="020B0600000000000000" pitchFamily="50" charset="-128"/>
                <a:ea typeface="HGPｺﾞｼｯｸM" panose="020B0600000000000000" pitchFamily="50" charset="-128"/>
              </a:rPr>
              <a:t>27</a:t>
            </a:r>
            <a:r>
              <a:rPr lang="ja-JP" altLang="ja-JP" sz="700" dirty="0">
                <a:solidFill>
                  <a:srgbClr val="000000"/>
                </a:solidFill>
                <a:latin typeface="HGPｺﾞｼｯｸM" panose="020B0600000000000000" pitchFamily="50" charset="-128"/>
                <a:ea typeface="HGPｺﾞｼｯｸM" panose="020B0600000000000000" pitchFamily="50" charset="-128"/>
              </a:rPr>
              <a:t>年度第</a:t>
            </a:r>
            <a:r>
              <a:rPr lang="en-US" altLang="ja-JP" sz="700" dirty="0">
                <a:solidFill>
                  <a:srgbClr val="000000"/>
                </a:solidFill>
                <a:latin typeface="HGPｺﾞｼｯｸM" panose="020B0600000000000000" pitchFamily="50" charset="-128"/>
                <a:ea typeface="HGPｺﾞｼｯｸM" panose="020B0600000000000000" pitchFamily="50" charset="-128"/>
              </a:rPr>
              <a:t>1</a:t>
            </a:r>
            <a:r>
              <a:rPr lang="ja-JP" altLang="ja-JP" sz="700" dirty="0">
                <a:solidFill>
                  <a:srgbClr val="000000"/>
                </a:solidFill>
                <a:latin typeface="HGPｺﾞｼｯｸM" panose="020B0600000000000000" pitchFamily="50" charset="-128"/>
                <a:ea typeface="HGPｺﾞｼｯｸM" panose="020B0600000000000000" pitchFamily="50" charset="-128"/>
              </a:rPr>
              <a:t>回東京の</a:t>
            </a:r>
          </a:p>
          <a:p>
            <a:pPr algn="dist" hangingPunct="0">
              <a:lnSpc>
                <a:spcPts val="600"/>
              </a:lnSpc>
            </a:pPr>
            <a:r>
              <a:rPr lang="ja-JP" altLang="ja-JP" sz="700" dirty="0">
                <a:solidFill>
                  <a:srgbClr val="000000"/>
                </a:solidFill>
                <a:latin typeface="HGPｺﾞｼｯｸM" panose="020B0600000000000000" pitchFamily="50" charset="-128"/>
                <a:ea typeface="HGPｺﾞｼｯｸM" panose="020B0600000000000000" pitchFamily="50" charset="-128"/>
              </a:rPr>
              <a:t>成長に向けた公労使会議」において、働き方改革に関する共同宣言を</a:t>
            </a:r>
          </a:p>
          <a:p>
            <a:pPr algn="l" hangingPunct="0">
              <a:lnSpc>
                <a:spcPts val="600"/>
              </a:lnSpc>
            </a:pPr>
            <a:r>
              <a:rPr lang="ja-JP" altLang="ja-JP" sz="700" dirty="0">
                <a:solidFill>
                  <a:srgbClr val="000000"/>
                </a:solidFill>
                <a:latin typeface="HGPｺﾞｼｯｸM" panose="020B0600000000000000" pitchFamily="50" charset="-128"/>
                <a:ea typeface="HGPｺﾞｼｯｸM" panose="020B0600000000000000" pitchFamily="50" charset="-128"/>
              </a:rPr>
              <a:t>行いました。</a:t>
            </a:r>
          </a:p>
          <a:p>
            <a:pPr hangingPunct="0"/>
            <a:r>
              <a:rPr lang="ja-JP" altLang="ja-JP" sz="1400" dirty="0">
                <a:solidFill>
                  <a:srgbClr val="000000"/>
                </a:solidFill>
              </a:rPr>
              <a:t>　</a:t>
            </a:r>
          </a:p>
          <a:p>
            <a:endParaRPr lang="ja-JP" altLang="en-US" sz="1400" dirty="0" smtClean="0">
              <a:solidFill>
                <a:srgbClr val="000000"/>
              </a:solidFill>
              <a:latin typeface="ＭＳ Ｐゴシック"/>
            </a:endParaRPr>
          </a:p>
        </p:txBody>
      </p:sp>
      <p:pic>
        <p:nvPicPr>
          <p:cNvPr id="18" name="図 17" descr="C:\Users\HT時間課\Desktop\IMGP278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5500" y="1143000"/>
            <a:ext cx="2448000" cy="1396032"/>
          </a:xfrm>
          <a:prstGeom prst="rect">
            <a:avLst/>
          </a:prstGeom>
          <a:noFill/>
          <a:ln>
            <a:noFill/>
          </a:ln>
        </p:spPr>
      </p:pic>
      <p:sp>
        <p:nvSpPr>
          <p:cNvPr id="19" name="テキスト ボックス 2"/>
          <p:cNvSpPr txBox="1">
            <a:spLocks noChangeArrowheads="1"/>
          </p:cNvSpPr>
          <p:nvPr/>
        </p:nvSpPr>
        <p:spPr bwMode="auto">
          <a:xfrm>
            <a:off x="6019800" y="2590800"/>
            <a:ext cx="2819400" cy="476250"/>
          </a:xfrm>
          <a:prstGeom prst="rect">
            <a:avLst/>
          </a:prstGeom>
          <a:noFill/>
          <a:ln w="0">
            <a:solidFill>
              <a:srgbClr val="000000">
                <a:alpha val="0"/>
              </a:srgbClr>
            </a:solidFill>
            <a:miter lim="800000"/>
            <a:headEnd/>
            <a:tailEnd/>
          </a:ln>
        </p:spPr>
        <p:txBody>
          <a:bodyPr rot="0" vert="horz" wrap="square" lIns="91440" tIns="45720" rIns="91440" bIns="45720" anchor="t" anchorCtr="0">
            <a:noAutofit/>
          </a:bodyPr>
          <a:lstStyle/>
          <a:p>
            <a:pPr indent="127000" algn="just">
              <a:lnSpc>
                <a:spcPts val="400"/>
              </a:lnSpc>
              <a:spcAft>
                <a:spcPts val="0"/>
              </a:spcAft>
            </a:pPr>
            <a:r>
              <a:rPr lang="ja-JP" altLang="en-US" sz="500" kern="100" dirty="0">
                <a:solidFill>
                  <a:srgbClr val="000000">
                    <a:lumMod val="95000"/>
                    <a:lumOff val="5000"/>
                  </a:srgbClr>
                </a:solidFill>
                <a:latin typeface="Century"/>
                <a:ea typeface="HGPｺﾞｼｯｸM"/>
                <a:cs typeface="Times New Roman"/>
              </a:rPr>
              <a:t>写真中央が舛添都知事、その右から西岸東京労働局長、村越東京都商工会連合会会長、</a:t>
            </a:r>
            <a:endParaRPr lang="ja-JP" altLang="en-US" sz="500" kern="100" dirty="0">
              <a:solidFill>
                <a:srgbClr val="000000">
                  <a:lumMod val="95000"/>
                  <a:lumOff val="5000"/>
                </a:srgbClr>
              </a:solidFill>
              <a:latin typeface="Century"/>
              <a:ea typeface="ＭＳ 明朝"/>
              <a:cs typeface="Times New Roman"/>
            </a:endParaRPr>
          </a:p>
          <a:p>
            <a:pPr indent="127000" algn="just">
              <a:lnSpc>
                <a:spcPts val="400"/>
              </a:lnSpc>
              <a:spcAft>
                <a:spcPts val="0"/>
              </a:spcAft>
            </a:pPr>
            <a:r>
              <a:rPr lang="ja-JP" altLang="en-US" sz="500" kern="100" dirty="0">
                <a:solidFill>
                  <a:srgbClr val="000000">
                    <a:lumMod val="95000"/>
                    <a:lumOff val="5000"/>
                  </a:srgbClr>
                </a:solidFill>
                <a:latin typeface="Century"/>
                <a:ea typeface="HGPｺﾞｼｯｸM"/>
                <a:cs typeface="Times New Roman"/>
              </a:rPr>
              <a:t>御手洗東京経営者協会副会長</a:t>
            </a:r>
            <a:endParaRPr lang="ja-JP" altLang="en-US" sz="500" kern="100" dirty="0">
              <a:solidFill>
                <a:srgbClr val="000000">
                  <a:lumMod val="95000"/>
                  <a:lumOff val="5000"/>
                </a:srgbClr>
              </a:solidFill>
              <a:latin typeface="Century"/>
              <a:ea typeface="ＭＳ 明朝"/>
              <a:cs typeface="Times New Roman"/>
            </a:endParaRPr>
          </a:p>
          <a:p>
            <a:pPr indent="127000" algn="just">
              <a:lnSpc>
                <a:spcPts val="400"/>
              </a:lnSpc>
              <a:spcAft>
                <a:spcPts val="0"/>
              </a:spcAft>
            </a:pPr>
            <a:r>
              <a:rPr lang="ja-JP" altLang="en-US" sz="500" kern="100" dirty="0">
                <a:solidFill>
                  <a:srgbClr val="000000">
                    <a:lumMod val="95000"/>
                    <a:lumOff val="5000"/>
                  </a:srgbClr>
                </a:solidFill>
                <a:latin typeface="Century"/>
                <a:ea typeface="HGPｺﾞｼｯｸM"/>
                <a:cs typeface="Times New Roman"/>
              </a:rPr>
              <a:t>舛添都知事の左から、前田東京商工会議所副会頭、大村東京都中小企業団体中央会会長、</a:t>
            </a:r>
            <a:endParaRPr lang="ja-JP" altLang="en-US" sz="500" kern="100" dirty="0">
              <a:solidFill>
                <a:srgbClr val="000000">
                  <a:lumMod val="95000"/>
                  <a:lumOff val="5000"/>
                </a:srgbClr>
              </a:solidFill>
              <a:latin typeface="Century"/>
              <a:ea typeface="ＭＳ 明朝"/>
              <a:cs typeface="Times New Roman"/>
            </a:endParaRPr>
          </a:p>
          <a:p>
            <a:pPr indent="127000" algn="just">
              <a:lnSpc>
                <a:spcPts val="400"/>
              </a:lnSpc>
              <a:spcAft>
                <a:spcPts val="0"/>
              </a:spcAft>
            </a:pPr>
            <a:r>
              <a:rPr lang="ja-JP" altLang="en-US" sz="500" kern="100" dirty="0">
                <a:solidFill>
                  <a:srgbClr val="000000">
                    <a:lumMod val="95000"/>
                    <a:lumOff val="5000"/>
                  </a:srgbClr>
                </a:solidFill>
                <a:latin typeface="Century"/>
                <a:ea typeface="HGPｺﾞｼｯｸM"/>
                <a:cs typeface="Times New Roman"/>
              </a:rPr>
              <a:t>大野日本労働組合総連合会東京都連合会会長　　　　　　　　　</a:t>
            </a:r>
            <a:endParaRPr lang="ja-JP" altLang="en-US" sz="500" kern="100" dirty="0">
              <a:solidFill>
                <a:srgbClr val="000000">
                  <a:lumMod val="95000"/>
                  <a:lumOff val="5000"/>
                </a:srgbClr>
              </a:solidFill>
              <a:latin typeface="Century"/>
              <a:ea typeface="ＭＳ 明朝"/>
              <a:cs typeface="Times New Roman"/>
            </a:endParaRPr>
          </a:p>
          <a:p>
            <a:pPr indent="133350" algn="just">
              <a:lnSpc>
                <a:spcPts val="400"/>
              </a:lnSpc>
              <a:spcAft>
                <a:spcPts val="0"/>
              </a:spcAft>
            </a:pPr>
            <a:r>
              <a:rPr lang="en-US" sz="500" kern="100" dirty="0">
                <a:solidFill>
                  <a:srgbClr val="000000">
                    <a:lumMod val="95000"/>
                    <a:lumOff val="5000"/>
                  </a:srgbClr>
                </a:solidFill>
                <a:latin typeface="HGPｺﾞｼｯｸM"/>
                <a:ea typeface="ＭＳ 明朝"/>
                <a:cs typeface="Times New Roman"/>
              </a:rPr>
              <a:t> </a:t>
            </a:r>
            <a:endParaRPr lang="ja-JP" altLang="en-US" sz="500" kern="100" dirty="0">
              <a:solidFill>
                <a:srgbClr val="000000">
                  <a:lumMod val="95000"/>
                  <a:lumOff val="5000"/>
                </a:srgbClr>
              </a:solidFill>
              <a:latin typeface="Century"/>
              <a:ea typeface="ＭＳ 明朝"/>
              <a:cs typeface="Times New Roman"/>
            </a:endParaRPr>
          </a:p>
        </p:txBody>
      </p:sp>
      <p:sp>
        <p:nvSpPr>
          <p:cNvPr id="20"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ja-JP" altLang="en-US" sz="1200" b="0" kern="0">
                <a:solidFill>
                  <a:srgbClr val="FFFFFF"/>
                </a:solidFill>
              </a:rPr>
              <a:t>労働基準の分野</a:t>
            </a:r>
          </a:p>
        </p:txBody>
      </p:sp>
      <p:sp>
        <p:nvSpPr>
          <p:cNvPr id="21"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defRPr/>
            </a:pPr>
            <a:endParaRPr kumimoji="0" lang="ja-JP" altLang="en-US" sz="1800" b="0" kern="0" smtClean="0">
              <a:solidFill>
                <a:sysClr val="windowText" lastClr="000000"/>
              </a:solidFill>
              <a:latin typeface="Arial"/>
            </a:endParaRPr>
          </a:p>
        </p:txBody>
      </p:sp>
      <p:sp>
        <p:nvSpPr>
          <p:cNvPr id="22"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defRPr/>
            </a:pPr>
            <a:endParaRPr kumimoji="0" lang="ja-JP" altLang="en-US" sz="1800" b="0" kern="0" smtClean="0">
              <a:solidFill>
                <a:sysClr val="windowText" lastClr="000000"/>
              </a:solidFill>
              <a:latin typeface="Arial"/>
            </a:endParaRPr>
          </a:p>
        </p:txBody>
      </p:sp>
      <p:sp>
        <p:nvSpPr>
          <p:cNvPr id="27" name="下矢印 26"/>
          <p:cNvSpPr/>
          <p:nvPr/>
        </p:nvSpPr>
        <p:spPr>
          <a:xfrm>
            <a:off x="2040135" y="4753742"/>
            <a:ext cx="1177529" cy="363479"/>
          </a:xfrm>
          <a:prstGeom prst="downArrow">
            <a:avLst/>
          </a:prstGeom>
          <a:solidFill>
            <a:srgbClr val="3366FF"/>
          </a:solidFill>
          <a:ln w="25400" cap="flat" cmpd="sng" algn="ctr">
            <a:solidFill>
              <a:srgbClr val="1F497D"/>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28" name="角丸四角形 27"/>
          <p:cNvSpPr/>
          <p:nvPr/>
        </p:nvSpPr>
        <p:spPr>
          <a:xfrm>
            <a:off x="75092" y="4812259"/>
            <a:ext cx="1512020" cy="310355"/>
          </a:xfrm>
          <a:prstGeom prst="roundRect">
            <a:avLst/>
          </a:prstGeom>
          <a:solidFill>
            <a:srgbClr val="FFFFCC"/>
          </a:solidFill>
          <a:ln w="25400" cap="flat" cmpd="sng" algn="ctr">
            <a:solidFill>
              <a:srgbClr val="FFC000"/>
            </a:solidFill>
            <a:prstDash val="solid"/>
          </a:ln>
          <a:effectLst/>
        </p:spPr>
        <p:txBody>
          <a:bodyPr rtlCol="0" anchor="ctr"/>
          <a:lstStyle/>
          <a:p>
            <a:pPr fontAlgn="auto">
              <a:spcBef>
                <a:spcPct val="0"/>
              </a:spcBef>
              <a:spcAft>
                <a:spcPts val="0"/>
              </a:spcAft>
              <a:defRPr/>
            </a:pPr>
            <a:r>
              <a:rPr kumimoji="0" lang="ja-JP" altLang="en-US" sz="1100" b="0" kern="0" dirty="0" smtClean="0">
                <a:solidFill>
                  <a:srgbClr val="000000"/>
                </a:solidFill>
                <a:latin typeface="Calibri"/>
                <a:ea typeface="ＭＳ Ｐゴシック"/>
              </a:rPr>
              <a:t>来年度に向けた取組</a:t>
            </a:r>
            <a:endParaRPr kumimoji="0" lang="en-US" altLang="ja-JP" sz="1100" b="0" kern="0" dirty="0" smtClean="0">
              <a:solidFill>
                <a:srgbClr val="000000"/>
              </a:solidFill>
              <a:latin typeface="Calibri"/>
              <a:ea typeface="ＭＳ Ｐゴシック"/>
            </a:endParaRPr>
          </a:p>
        </p:txBody>
      </p:sp>
      <p:sp>
        <p:nvSpPr>
          <p:cNvPr id="25"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6</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8571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52401" y="284164"/>
            <a:ext cx="5105399" cy="3144836"/>
          </a:xfrm>
          <a:prstGeom prst="roundRect">
            <a:avLst/>
          </a:prstGeom>
          <a:solidFill>
            <a:srgbClr val="CCFFCC"/>
          </a:solidFill>
          <a:ln>
            <a:solidFill>
              <a:srgbClr val="92D050"/>
            </a:solidFill>
          </a:ln>
        </p:spPr>
        <p:style>
          <a:lnRef idx="2">
            <a:schemeClr val="dk1"/>
          </a:lnRef>
          <a:fillRef idx="1">
            <a:schemeClr val="lt1"/>
          </a:fillRef>
          <a:effectRef idx="0">
            <a:schemeClr val="dk1"/>
          </a:effectRef>
          <a:fontRef idx="minor">
            <a:schemeClr val="dk1"/>
          </a:fontRef>
        </p:style>
        <p:txBody>
          <a:bodyPr lIns="36000" rIns="36000" anchor="ctr"/>
          <a:lstStyle/>
          <a:p>
            <a:pPr marL="177800" indent="-177800" algn="l">
              <a:spcBef>
                <a:spcPct val="0"/>
              </a:spcBef>
              <a:defRPr/>
            </a:pPr>
            <a:r>
              <a:rPr lang="ja-JP" altLang="en-US" sz="1400" dirty="0">
                <a:solidFill>
                  <a:srgbClr val="3333CC"/>
                </a:solidFill>
                <a:latin typeface="ＭＳ Ｐゴシック"/>
              </a:rPr>
              <a:t>　</a:t>
            </a:r>
            <a:r>
              <a:rPr lang="ja-JP" altLang="en-US" sz="1400" dirty="0" smtClean="0">
                <a:solidFill>
                  <a:schemeClr val="tx1"/>
                </a:solidFill>
                <a:latin typeface="ＭＳ Ｐゴシック"/>
              </a:rPr>
              <a:t>４</a:t>
            </a:r>
            <a:r>
              <a:rPr lang="ja-JP" altLang="en-US" sz="1400" dirty="0" smtClean="0">
                <a:solidFill>
                  <a:srgbClr val="000000"/>
                </a:solidFill>
                <a:latin typeface="ＭＳ Ｐゴシック"/>
              </a:rPr>
              <a:t>　第</a:t>
            </a:r>
            <a:r>
              <a:rPr lang="en-US" altLang="ja-JP" sz="1400" dirty="0" smtClean="0">
                <a:solidFill>
                  <a:srgbClr val="000000"/>
                </a:solidFill>
                <a:latin typeface="ＭＳ Ｐゴシック"/>
              </a:rPr>
              <a:t>12</a:t>
            </a:r>
            <a:r>
              <a:rPr lang="ja-JP" altLang="en-US" sz="1400" dirty="0" smtClean="0">
                <a:solidFill>
                  <a:srgbClr val="000000"/>
                </a:solidFill>
                <a:latin typeface="ＭＳ Ｐゴシック"/>
              </a:rPr>
              <a:t>次東京労働局労働災害防止計画の着実な推進等、労働者が健康で安全に働くことができる職場づくりの推進</a:t>
            </a:r>
            <a:endParaRPr lang="en-US" altLang="ja-JP" sz="1400" dirty="0" smtClean="0">
              <a:solidFill>
                <a:srgbClr val="000000"/>
              </a:solidFill>
              <a:latin typeface="ＭＳ Ｐゴシック"/>
            </a:endParaRPr>
          </a:p>
          <a:p>
            <a:pPr algn="l">
              <a:spcBef>
                <a:spcPct val="0"/>
              </a:spcBef>
              <a:defRPr/>
            </a:pPr>
            <a:r>
              <a:rPr lang="ja-JP" altLang="en-US" sz="1200" dirty="0" smtClean="0">
                <a:solidFill>
                  <a:srgbClr val="000000"/>
                </a:solidFill>
                <a:latin typeface="ＭＳ Ｐゴシック"/>
              </a:rPr>
              <a:t> 　</a:t>
            </a:r>
            <a:r>
              <a:rPr lang="en-US" altLang="ja-JP" sz="1050" dirty="0" smtClean="0">
                <a:solidFill>
                  <a:srgbClr val="000000"/>
                </a:solidFill>
                <a:latin typeface="ＭＳ Ｐゴシック"/>
              </a:rPr>
              <a:t>   </a:t>
            </a:r>
            <a:r>
              <a:rPr lang="ja-JP" altLang="en-US" sz="1050" dirty="0" smtClean="0">
                <a:solidFill>
                  <a:srgbClr val="000000"/>
                </a:solidFill>
                <a:latin typeface="ＭＳ Ｐゴシック"/>
              </a:rPr>
              <a:t>（１） </a:t>
            </a:r>
            <a:r>
              <a:rPr lang="ja-JP" altLang="en-US" sz="1050" u="sng" dirty="0" smtClean="0">
                <a:solidFill>
                  <a:srgbClr val="000000"/>
                </a:solidFill>
                <a:latin typeface="ＭＳ Ｐゴシック"/>
              </a:rPr>
              <a:t>本年は、</a:t>
            </a:r>
            <a:r>
              <a:rPr lang="en-US" altLang="ja-JP" sz="1050" u="sng" dirty="0" smtClean="0">
                <a:solidFill>
                  <a:srgbClr val="000000"/>
                </a:solidFill>
                <a:latin typeface="ＭＳ Ｐゴシック"/>
              </a:rPr>
              <a:t>Safe Work TOKYO 3rd Stage</a:t>
            </a:r>
            <a:r>
              <a:rPr lang="ja-JP" altLang="en-US" sz="1050" u="sng" dirty="0" smtClean="0">
                <a:solidFill>
                  <a:srgbClr val="000000"/>
                </a:solidFill>
                <a:latin typeface="ＭＳ Ｐゴシック"/>
              </a:rPr>
              <a:t>　　</a:t>
            </a:r>
            <a:r>
              <a:rPr lang="en-US" altLang="ja-JP" sz="1050" u="sng" dirty="0" smtClean="0">
                <a:solidFill>
                  <a:srgbClr val="000000"/>
                </a:solidFill>
                <a:latin typeface="ＭＳ Ｐゴシック"/>
              </a:rPr>
              <a:t>(</a:t>
            </a:r>
            <a:r>
              <a:rPr lang="ja-JP" altLang="en-US" sz="1050" u="sng" dirty="0" smtClean="0">
                <a:solidFill>
                  <a:srgbClr val="000000"/>
                </a:solidFill>
                <a:latin typeface="ＭＳ Ｐゴシック"/>
              </a:rPr>
              <a:t>第</a:t>
            </a:r>
            <a:r>
              <a:rPr lang="en-US" altLang="ja-JP" sz="1050" u="sng" dirty="0" smtClean="0">
                <a:solidFill>
                  <a:srgbClr val="000000"/>
                </a:solidFill>
                <a:latin typeface="ＭＳ Ｐゴシック"/>
              </a:rPr>
              <a:t>12</a:t>
            </a:r>
            <a:r>
              <a:rPr lang="ja-JP" altLang="en-US" sz="1050" u="sng" dirty="0" smtClean="0">
                <a:solidFill>
                  <a:srgbClr val="000000"/>
                </a:solidFill>
                <a:latin typeface="ＭＳ Ｐゴシック"/>
              </a:rPr>
              <a:t>次防中間年</a:t>
            </a:r>
            <a:r>
              <a:rPr lang="en-US" altLang="ja-JP" sz="1050" u="sng" dirty="0" smtClean="0">
                <a:solidFill>
                  <a:srgbClr val="000000"/>
                </a:solidFill>
                <a:latin typeface="ＭＳ Ｐゴシック"/>
              </a:rPr>
              <a:t>)</a:t>
            </a:r>
          </a:p>
          <a:p>
            <a:pPr algn="l">
              <a:spcBef>
                <a:spcPct val="0"/>
              </a:spcBef>
              <a:defRPr/>
            </a:pPr>
            <a:r>
              <a:rPr lang="ja-JP" altLang="en-US" sz="1200" dirty="0" smtClean="0">
                <a:solidFill>
                  <a:srgbClr val="000000"/>
                </a:solidFill>
                <a:latin typeface="ＭＳ Ｐゴシック"/>
              </a:rPr>
              <a:t>         </a:t>
            </a:r>
            <a:r>
              <a:rPr lang="ja-JP" altLang="en-US" sz="1050" b="0" dirty="0" smtClean="0">
                <a:solidFill>
                  <a:srgbClr val="000000"/>
                </a:solidFill>
                <a:latin typeface="ＭＳ Ｐゴシック"/>
              </a:rPr>
              <a:t>最重点対策</a:t>
            </a:r>
            <a:endParaRPr lang="en-US" altLang="ja-JP" sz="1050" b="0" dirty="0" smtClean="0">
              <a:solidFill>
                <a:srgbClr val="000000"/>
              </a:solidFill>
              <a:latin typeface="ＭＳ Ｐゴシック"/>
            </a:endParaRPr>
          </a:p>
          <a:p>
            <a:pPr algn="l">
              <a:spcBef>
                <a:spcPct val="0"/>
              </a:spcBef>
              <a:defRPr/>
            </a:pPr>
            <a:r>
              <a:rPr lang="ja-JP" altLang="en-US" sz="1050" b="0" dirty="0" smtClean="0">
                <a:solidFill>
                  <a:srgbClr val="000000"/>
                </a:solidFill>
                <a:latin typeface="ＭＳ Ｐゴシック"/>
              </a:rPr>
              <a:t>　          ○建設業における墜落・転落防止対策</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○小売業・飲食店における転倒災害防止対策</a:t>
            </a:r>
            <a:endParaRPr lang="en-US" altLang="ja-JP" sz="1050" b="0" dirty="0" smtClean="0">
              <a:solidFill>
                <a:srgbClr val="000000"/>
              </a:solidFill>
              <a:latin typeface="ＭＳ Ｐゴシック"/>
            </a:endParaRPr>
          </a:p>
          <a:p>
            <a:pPr algn="l">
              <a:spcBef>
                <a:spcPct val="0"/>
              </a:spcBef>
              <a:defRPr/>
            </a:pPr>
            <a:r>
              <a:rPr lang="ja-JP" altLang="en-US" sz="1050" b="0" dirty="0" smtClean="0">
                <a:solidFill>
                  <a:srgbClr val="000000"/>
                </a:solidFill>
                <a:latin typeface="ＭＳ Ｐゴシック"/>
              </a:rPr>
              <a:t>          </a:t>
            </a: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○化学物質による健康障害防止を始めとした労働衛生対策</a:t>
            </a:r>
            <a:endParaRPr lang="en-US" altLang="ja-JP" sz="1050" b="0" dirty="0" smtClean="0">
              <a:solidFill>
                <a:srgbClr val="000000"/>
              </a:solidFill>
              <a:latin typeface="ＭＳ Ｐゴシック"/>
            </a:endParaRPr>
          </a:p>
          <a:p>
            <a:pPr algn="l">
              <a:spcBef>
                <a:spcPct val="0"/>
              </a:spcBef>
              <a:defRPr/>
            </a:pPr>
            <a:endParaRPr lang="en-US" altLang="ja-JP" sz="1050" dirty="0" smtClean="0">
              <a:solidFill>
                <a:srgbClr val="000000"/>
              </a:solidFill>
              <a:latin typeface="ＭＳ Ｐゴシック"/>
            </a:endParaRPr>
          </a:p>
          <a:p>
            <a:pPr algn="l">
              <a:spcBef>
                <a:spcPct val="0"/>
              </a:spcBef>
              <a:defRPr/>
            </a:pPr>
            <a:r>
              <a:rPr lang="en-US" altLang="ja-JP" sz="1050" dirty="0">
                <a:solidFill>
                  <a:srgbClr val="000000"/>
                </a:solidFill>
                <a:latin typeface="ＭＳ Ｐゴシック"/>
              </a:rPr>
              <a:t> </a:t>
            </a:r>
            <a:r>
              <a:rPr lang="en-US" altLang="ja-JP" sz="1050" dirty="0" smtClean="0">
                <a:solidFill>
                  <a:srgbClr val="000000"/>
                </a:solidFill>
                <a:latin typeface="ＭＳ Ｐゴシック"/>
              </a:rPr>
              <a:t> </a:t>
            </a:r>
            <a:r>
              <a:rPr lang="ja-JP" altLang="en-US" sz="1050" dirty="0" smtClean="0">
                <a:solidFill>
                  <a:srgbClr val="000000"/>
                </a:solidFill>
                <a:latin typeface="ＭＳ Ｐゴシック"/>
              </a:rPr>
              <a:t>　</a:t>
            </a:r>
            <a:r>
              <a:rPr lang="en-US" altLang="ja-JP" sz="1050" dirty="0" smtClean="0">
                <a:solidFill>
                  <a:srgbClr val="000000"/>
                </a:solidFill>
                <a:latin typeface="ＭＳ Ｐゴシック"/>
              </a:rPr>
              <a:t> </a:t>
            </a:r>
            <a:r>
              <a:rPr lang="ja-JP" altLang="en-US" sz="1050" dirty="0" smtClean="0">
                <a:solidFill>
                  <a:srgbClr val="000000"/>
                </a:solidFill>
                <a:latin typeface="ＭＳ Ｐゴシック"/>
              </a:rPr>
              <a:t>（２） これまでの主な取組</a:t>
            </a:r>
            <a:endParaRPr lang="en-US" altLang="ja-JP" sz="1050" dirty="0" smtClean="0">
              <a:solidFill>
                <a:srgbClr val="000000"/>
              </a:solidFill>
              <a:latin typeface="ＭＳ Ｐゴシック"/>
            </a:endParaRPr>
          </a:p>
          <a:p>
            <a:pPr algn="l">
              <a:spcBef>
                <a:spcPct val="0"/>
              </a:spcBef>
              <a:defRPr/>
            </a:pPr>
            <a:r>
              <a:rPr lang="ja-JP" altLang="en-US" sz="1200" dirty="0">
                <a:solidFill>
                  <a:srgbClr val="000000"/>
                </a:solidFill>
                <a:latin typeface="ＭＳ Ｐゴシック"/>
              </a:rPr>
              <a:t>　</a:t>
            </a:r>
            <a:r>
              <a:rPr lang="ja-JP" altLang="en-US" sz="1200" dirty="0" smtClean="0">
                <a:solidFill>
                  <a:srgbClr val="000000"/>
                </a:solidFill>
                <a:latin typeface="ＭＳ Ｐゴシック"/>
              </a:rPr>
              <a:t>　　　 </a:t>
            </a:r>
            <a:r>
              <a:rPr lang="ja-JP" altLang="en-US" sz="1050" b="0" dirty="0" smtClean="0">
                <a:solidFill>
                  <a:srgbClr val="000000"/>
                </a:solidFill>
                <a:latin typeface="ＭＳ Ｐゴシック"/>
              </a:rPr>
              <a:t>・建設業対策</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足場の墜落防止措置に関する法令改正の周知徹底</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建設現場一斉監督</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解体工事業労働災害防止講習会</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建設業労働災害防止決起大会（</a:t>
            </a:r>
            <a:r>
              <a:rPr lang="en-US" altLang="ja-JP" sz="1050" b="0" dirty="0" smtClean="0">
                <a:solidFill>
                  <a:srgbClr val="000000"/>
                </a:solidFill>
                <a:latin typeface="ＭＳ Ｐゴシック"/>
              </a:rPr>
              <a:t>10</a:t>
            </a:r>
            <a:r>
              <a:rPr lang="ja-JP" altLang="en-US" sz="1050" b="0" dirty="0" smtClean="0">
                <a:solidFill>
                  <a:srgbClr val="000000"/>
                </a:solidFill>
                <a:latin typeface="ＭＳ Ｐゴシック"/>
              </a:rPr>
              <a:t>月）</a:t>
            </a:r>
            <a:endParaRPr lang="en-US" altLang="ja-JP" sz="1050" b="0" dirty="0" smtClean="0">
              <a:solidFill>
                <a:srgbClr val="000000"/>
              </a:solidFill>
              <a:latin typeface="ＭＳ Ｐゴシック"/>
            </a:endParaRPr>
          </a:p>
          <a:p>
            <a:pPr algn="l">
              <a:spcBef>
                <a:spcPct val="0"/>
              </a:spcBef>
              <a:defRPr/>
            </a:pPr>
            <a:r>
              <a:rPr lang="ja-JP" altLang="en-US" sz="1050" b="0" dirty="0" smtClean="0">
                <a:solidFill>
                  <a:srgbClr val="000000"/>
                </a:solidFill>
                <a:latin typeface="ＭＳ Ｐゴシック"/>
              </a:rPr>
              <a:t>　　　　　・「</a:t>
            </a:r>
            <a:r>
              <a:rPr lang="en-US" altLang="ja-JP" sz="1050" b="0" dirty="0" smtClean="0">
                <a:solidFill>
                  <a:srgbClr val="000000"/>
                </a:solidFill>
                <a:latin typeface="ＭＳ Ｐゴシック"/>
              </a:rPr>
              <a:t>STOP!</a:t>
            </a:r>
            <a:r>
              <a:rPr lang="ja-JP" altLang="en-US" sz="1050" b="0" dirty="0" smtClean="0">
                <a:solidFill>
                  <a:srgbClr val="000000"/>
                </a:solidFill>
                <a:latin typeface="ＭＳ Ｐゴシック"/>
              </a:rPr>
              <a:t>転倒災害プロジェクト</a:t>
            </a:r>
            <a:r>
              <a:rPr lang="en-US" altLang="ja-JP" sz="1050" b="0" dirty="0" smtClean="0">
                <a:solidFill>
                  <a:srgbClr val="000000"/>
                </a:solidFill>
                <a:latin typeface="ＭＳ Ｐゴシック"/>
              </a:rPr>
              <a:t>2015</a:t>
            </a:r>
            <a:r>
              <a:rPr lang="ja-JP" altLang="en-US" sz="1050" b="0" dirty="0" smtClean="0">
                <a:solidFill>
                  <a:srgbClr val="000000"/>
                </a:solidFill>
                <a:latin typeface="ＭＳ Ｐゴシック"/>
              </a:rPr>
              <a:t>」の推進</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転倒災害防止をターゲットとした重点指導</a:t>
            </a:r>
            <a:endParaRPr lang="en-US" altLang="ja-JP" sz="1050" b="0" dirty="0" smtClean="0">
              <a:solidFill>
                <a:srgbClr val="000000"/>
              </a:solidFill>
              <a:latin typeface="ＭＳ Ｐゴシック"/>
            </a:endParaRPr>
          </a:p>
          <a:p>
            <a:pPr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転倒災害防止を中心とした説明会や講習会の実施</a:t>
            </a:r>
            <a:endParaRPr lang="en-US" altLang="ja-JP" sz="1050" b="0" dirty="0" smtClean="0">
              <a:solidFill>
                <a:srgbClr val="000000"/>
              </a:solidFill>
              <a:latin typeface="ＭＳ Ｐゴシック"/>
            </a:endParaRPr>
          </a:p>
          <a:p>
            <a:pPr algn="l">
              <a:spcBef>
                <a:spcPct val="0"/>
              </a:spcBef>
              <a:defRPr/>
            </a:pPr>
            <a:r>
              <a:rPr lang="ja-JP" altLang="en-US" sz="1050" b="0" dirty="0" smtClean="0">
                <a:solidFill>
                  <a:srgbClr val="000000"/>
                </a:solidFill>
                <a:latin typeface="ＭＳ Ｐゴシック"/>
              </a:rPr>
              <a:t>　　　　</a:t>
            </a: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・化学物質取扱い事業場に対する重点的な監督指導</a:t>
            </a:r>
            <a:endParaRPr lang="ja-JP" altLang="en-US" sz="1050" b="0" dirty="0">
              <a:solidFill>
                <a:srgbClr val="000000"/>
              </a:solidFill>
              <a:latin typeface="ＭＳ Ｐゴシック"/>
            </a:endParaRPr>
          </a:p>
        </p:txBody>
      </p:sp>
      <p:sp>
        <p:nvSpPr>
          <p:cNvPr id="15" name="角丸四角形 14"/>
          <p:cNvSpPr/>
          <p:nvPr/>
        </p:nvSpPr>
        <p:spPr>
          <a:xfrm>
            <a:off x="152401" y="3831662"/>
            <a:ext cx="5105399" cy="2845519"/>
          </a:xfrm>
          <a:prstGeom prst="roundRect">
            <a:avLst/>
          </a:prstGeom>
          <a:solidFill>
            <a:srgbClr val="CCFFFF"/>
          </a:solidFill>
          <a:ln>
            <a:solidFill>
              <a:srgbClr val="66CCFF"/>
            </a:solidFill>
          </a:ln>
        </p:spPr>
        <p:style>
          <a:lnRef idx="2">
            <a:schemeClr val="dk1"/>
          </a:lnRef>
          <a:fillRef idx="1">
            <a:schemeClr val="lt1"/>
          </a:fillRef>
          <a:effectRef idx="0">
            <a:schemeClr val="dk1"/>
          </a:effectRef>
          <a:fontRef idx="minor">
            <a:schemeClr val="dk1"/>
          </a:fontRef>
        </p:style>
        <p:txBody>
          <a:bodyPr anchor="ctr"/>
          <a:lstStyle/>
          <a:p>
            <a:pPr marL="85725" indent="-85725" algn="l">
              <a:spcBef>
                <a:spcPct val="0"/>
              </a:spcBef>
              <a:defRPr/>
            </a:pPr>
            <a:r>
              <a:rPr lang="en-US" altLang="ja-JP" sz="1200" dirty="0" smtClean="0">
                <a:solidFill>
                  <a:srgbClr val="000000"/>
                </a:solidFill>
                <a:latin typeface="ＭＳ Ｐゴシック"/>
              </a:rPr>
              <a:t>12</a:t>
            </a:r>
            <a:r>
              <a:rPr lang="ja-JP" altLang="en-US" sz="1200" dirty="0" smtClean="0">
                <a:solidFill>
                  <a:srgbClr val="000000"/>
                </a:solidFill>
                <a:latin typeface="ＭＳ Ｐゴシック"/>
              </a:rPr>
              <a:t>次防</a:t>
            </a:r>
            <a:r>
              <a:rPr lang="en-US" altLang="ja-JP" sz="1200" dirty="0" smtClean="0">
                <a:solidFill>
                  <a:srgbClr val="000000"/>
                </a:solidFill>
                <a:latin typeface="ＭＳ Ｐゴシック"/>
              </a:rPr>
              <a:t>4</a:t>
            </a:r>
            <a:r>
              <a:rPr lang="ja-JP" altLang="en-US" sz="1200" dirty="0" smtClean="0">
                <a:solidFill>
                  <a:srgbClr val="000000"/>
                </a:solidFill>
                <a:latin typeface="ＭＳ Ｐゴシック"/>
              </a:rPr>
              <a:t>年度目（</a:t>
            </a:r>
            <a:r>
              <a:rPr lang="en-US" altLang="ja-JP" sz="1200" dirty="0" smtClean="0">
                <a:solidFill>
                  <a:srgbClr val="000000"/>
                </a:solidFill>
                <a:latin typeface="ＭＳ Ｐゴシック"/>
              </a:rPr>
              <a:t>4th Stage</a:t>
            </a:r>
            <a:r>
              <a:rPr lang="ja-JP" altLang="en-US" sz="1200" dirty="0" smtClean="0">
                <a:solidFill>
                  <a:srgbClr val="000000"/>
                </a:solidFill>
                <a:latin typeface="ＭＳ Ｐゴシック"/>
              </a:rPr>
              <a:t>）として以下を最重点として取組を強化</a:t>
            </a:r>
            <a:endParaRPr lang="en-US" altLang="ja-JP" sz="1200" dirty="0" smtClean="0">
              <a:solidFill>
                <a:srgbClr val="000000"/>
              </a:solidFill>
              <a:latin typeface="ＭＳ Ｐゴシック"/>
            </a:endParaRPr>
          </a:p>
          <a:p>
            <a:pPr marL="85725" indent="-85725" algn="l">
              <a:spcBef>
                <a:spcPct val="0"/>
              </a:spcBef>
              <a:defRPr/>
            </a:pPr>
            <a:r>
              <a:rPr lang="ja-JP" altLang="en-US" sz="1050" b="0" u="sng" dirty="0" smtClean="0">
                <a:solidFill>
                  <a:srgbClr val="000000"/>
                </a:solidFill>
                <a:latin typeface="ＭＳ Ｐゴシック"/>
              </a:rPr>
              <a:t>１　建設業における墜落・転落災害防止対策</a:t>
            </a:r>
            <a:endParaRPr lang="en-US" altLang="ja-JP" sz="1050" b="0" u="sng" dirty="0" smtClean="0">
              <a:solidFill>
                <a:srgbClr val="000000"/>
              </a:solidFill>
              <a:latin typeface="ＭＳ Ｐゴシック"/>
            </a:endParaRPr>
          </a:p>
          <a:p>
            <a:pPr marL="85725" indent="-85725"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昨年施行された墜落防止措置の充実等を内容とする改正労働安全衛生規則の周知徹底に加え、各種工事について、高所作業自体が少なくても済むような工法や作業方法の採用の促進を図るとともに、高所作業が避けられない場合においては、作業が行われる場所や作業内容に応じた墜落防止措置の徹底を図る。</a:t>
            </a:r>
            <a:endParaRPr lang="en-US" altLang="ja-JP" sz="1050" b="0" dirty="0" smtClean="0">
              <a:solidFill>
                <a:srgbClr val="000000"/>
              </a:solidFill>
              <a:latin typeface="ＭＳ Ｐゴシック"/>
            </a:endParaRPr>
          </a:p>
          <a:p>
            <a:pPr marL="85725" indent="-85725" algn="l">
              <a:spcBef>
                <a:spcPct val="0"/>
              </a:spcBef>
              <a:defRPr/>
            </a:pPr>
            <a:r>
              <a:rPr lang="ja-JP" altLang="en-US" sz="1050" b="0" u="sng" dirty="0" smtClean="0">
                <a:solidFill>
                  <a:srgbClr val="000000"/>
                </a:solidFill>
                <a:latin typeface="ＭＳ Ｐゴシック"/>
              </a:rPr>
              <a:t>２　小売業・飲食店・社会福祉施設における転倒災害防止対策</a:t>
            </a:r>
            <a:endParaRPr lang="en-US" altLang="ja-JP" sz="1050" b="0" u="sng" dirty="0" smtClean="0">
              <a:solidFill>
                <a:srgbClr val="000000"/>
              </a:solidFill>
              <a:latin typeface="ＭＳ Ｐゴシック"/>
            </a:endParaRPr>
          </a:p>
          <a:p>
            <a:pPr marL="85725" indent="-85725"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　「</a:t>
            </a:r>
            <a:r>
              <a:rPr lang="en-US" altLang="ja-JP" sz="1050" b="0" dirty="0" smtClean="0">
                <a:solidFill>
                  <a:srgbClr val="000000"/>
                </a:solidFill>
                <a:latin typeface="ＭＳ Ｐゴシック"/>
              </a:rPr>
              <a:t>STOP!</a:t>
            </a:r>
            <a:r>
              <a:rPr lang="ja-JP" altLang="en-US" sz="1050" b="0" dirty="0" smtClean="0">
                <a:solidFill>
                  <a:srgbClr val="000000"/>
                </a:solidFill>
                <a:latin typeface="ＭＳ Ｐゴシック"/>
              </a:rPr>
              <a:t>転倒災害プロジェクト」を推進するとともに、経営トップに働きかけ、明確な安全衛生方針の表明により、労働災害防止を進めるよう指導する。</a:t>
            </a:r>
            <a:endParaRPr lang="en-US" altLang="ja-JP" sz="1050" b="0" dirty="0" smtClean="0">
              <a:solidFill>
                <a:srgbClr val="000000"/>
              </a:solidFill>
              <a:latin typeface="ＭＳ Ｐゴシック"/>
            </a:endParaRPr>
          </a:p>
          <a:p>
            <a:pPr marL="85725" indent="-85725" algn="l">
              <a:spcBef>
                <a:spcPct val="0"/>
              </a:spcBef>
              <a:defRPr/>
            </a:pPr>
            <a:r>
              <a:rPr lang="ja-JP" altLang="en-US" sz="1050" b="0" u="sng" dirty="0" smtClean="0">
                <a:solidFill>
                  <a:srgbClr val="000000"/>
                </a:solidFill>
                <a:latin typeface="ＭＳ Ｐゴシック"/>
              </a:rPr>
              <a:t>３　化学物質による健康障害防止対策</a:t>
            </a:r>
            <a:endParaRPr lang="en-US" altLang="ja-JP" sz="1050" b="0" u="sng" dirty="0" smtClean="0">
              <a:solidFill>
                <a:srgbClr val="000000"/>
              </a:solidFill>
              <a:latin typeface="ＭＳ Ｐゴシック"/>
            </a:endParaRPr>
          </a:p>
          <a:p>
            <a:pPr marL="85725" indent="-85725" algn="l">
              <a:spcBef>
                <a:spcPct val="0"/>
              </a:spcBef>
              <a:defRPr/>
            </a:pPr>
            <a:r>
              <a:rPr lang="ja-JP" altLang="en-US" sz="1050" b="0" dirty="0">
                <a:solidFill>
                  <a:srgbClr val="000000"/>
                </a:solidFill>
                <a:latin typeface="ＭＳ Ｐゴシック"/>
              </a:rPr>
              <a:t>　　</a:t>
            </a:r>
            <a:r>
              <a:rPr lang="ja-JP" altLang="en-US" sz="1050" b="0" dirty="0" smtClean="0">
                <a:solidFill>
                  <a:srgbClr val="000000"/>
                </a:solidFill>
                <a:latin typeface="ＭＳ Ｐゴシック"/>
              </a:rPr>
              <a:t>化学</a:t>
            </a:r>
            <a:r>
              <a:rPr lang="ja-JP" altLang="en-US" sz="1050" b="0" dirty="0">
                <a:solidFill>
                  <a:srgbClr val="000000"/>
                </a:solidFill>
                <a:latin typeface="ＭＳ Ｐゴシック"/>
              </a:rPr>
              <a:t>物質を取り扱う事業場に対し、計画的に監督指導や個別指導を行い、特定化学物質障害予防規則、有機溶剤中毒予防規則等の遵守徹底を図るとともに、改正労働安全衛生法に基づき平成</a:t>
            </a:r>
            <a:r>
              <a:rPr lang="en-US" altLang="ja-JP" sz="1050" b="0" dirty="0">
                <a:solidFill>
                  <a:srgbClr val="000000"/>
                </a:solidFill>
                <a:latin typeface="ＭＳ Ｐゴシック"/>
              </a:rPr>
              <a:t>28</a:t>
            </a:r>
            <a:r>
              <a:rPr lang="ja-JP" altLang="en-US" sz="1050" b="0" dirty="0">
                <a:solidFill>
                  <a:srgbClr val="000000"/>
                </a:solidFill>
                <a:latin typeface="ＭＳ Ｐゴシック"/>
              </a:rPr>
              <a:t>年</a:t>
            </a:r>
            <a:r>
              <a:rPr lang="en-US" altLang="ja-JP" sz="1050" b="0" dirty="0">
                <a:solidFill>
                  <a:srgbClr val="000000"/>
                </a:solidFill>
                <a:latin typeface="ＭＳ Ｐゴシック"/>
              </a:rPr>
              <a:t>6</a:t>
            </a:r>
            <a:r>
              <a:rPr lang="ja-JP" altLang="en-US" sz="1050" b="0" dirty="0">
                <a:solidFill>
                  <a:srgbClr val="000000"/>
                </a:solidFill>
                <a:latin typeface="ＭＳ Ｐゴシック"/>
              </a:rPr>
              <a:t>月から</a:t>
            </a:r>
            <a:r>
              <a:rPr lang="en-US" altLang="ja-JP" sz="1050" b="0" dirty="0">
                <a:solidFill>
                  <a:srgbClr val="000000"/>
                </a:solidFill>
                <a:latin typeface="ＭＳ Ｐゴシック"/>
              </a:rPr>
              <a:t>SDS </a:t>
            </a:r>
            <a:r>
              <a:rPr lang="ja-JP" altLang="en-US" sz="1050" b="0" dirty="0">
                <a:solidFill>
                  <a:srgbClr val="000000"/>
                </a:solidFill>
                <a:latin typeface="ＭＳ Ｐゴシック"/>
              </a:rPr>
              <a:t>交付義務対象物質 のリスクアセスメントが義務付けられることとなったことを踏まえ、</a:t>
            </a:r>
            <a:r>
              <a:rPr lang="en-US" altLang="ja-JP" sz="1050" b="0" dirty="0">
                <a:solidFill>
                  <a:srgbClr val="000000"/>
                </a:solidFill>
                <a:latin typeface="ＭＳ Ｐゴシック"/>
              </a:rPr>
              <a:t>SDS </a:t>
            </a:r>
            <a:r>
              <a:rPr lang="ja-JP" altLang="en-US" sz="1050" b="0" dirty="0">
                <a:solidFill>
                  <a:srgbClr val="000000"/>
                </a:solidFill>
                <a:latin typeface="ＭＳ Ｐゴシック"/>
              </a:rPr>
              <a:t>交付義務対象物質を中心に、監督指導、個別指導、集団指導等により、既に努力義務であるリスクアセスメント及びその結果に基づく適切なばく露防止措置の指導を促進する。</a:t>
            </a:r>
            <a:endParaRPr lang="en-US" altLang="ja-JP" sz="1050" b="0" dirty="0" smtClean="0">
              <a:solidFill>
                <a:srgbClr val="000000"/>
              </a:solidFill>
              <a:latin typeface="ＭＳ Ｐゴシック"/>
            </a:endParaRPr>
          </a:p>
        </p:txBody>
      </p:sp>
      <p:graphicFrame>
        <p:nvGraphicFramePr>
          <p:cNvPr id="20" name="グラフ 19"/>
          <p:cNvGraphicFramePr>
            <a:graphicFrameLocks/>
          </p:cNvGraphicFramePr>
          <p:nvPr>
            <p:extLst>
              <p:ext uri="{D42A27DB-BD31-4B8C-83A1-F6EECF244321}">
                <p14:modId xmlns:p14="http://schemas.microsoft.com/office/powerpoint/2010/main" val="2243794269"/>
              </p:ext>
            </p:extLst>
          </p:nvPr>
        </p:nvGraphicFramePr>
        <p:xfrm>
          <a:off x="5424521" y="533399"/>
          <a:ext cx="4343400" cy="285305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486400" y="3372924"/>
            <a:ext cx="1523999" cy="27699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solidFill>
                  <a:srgbClr val="000000"/>
                </a:solidFill>
              </a:rPr>
              <a:t>前年同期との比較</a:t>
            </a:r>
            <a:endParaRPr lang="ja-JP" altLang="en-US" sz="1200" dirty="0">
              <a:solidFill>
                <a:srgbClr val="000000"/>
              </a:solidFill>
            </a:endParaRPr>
          </a:p>
        </p:txBody>
      </p:sp>
      <p:sp>
        <p:nvSpPr>
          <p:cNvPr id="25" name="テキスト ボックス 24"/>
          <p:cNvSpPr txBox="1"/>
          <p:nvPr/>
        </p:nvSpPr>
        <p:spPr>
          <a:xfrm>
            <a:off x="6248400" y="6550223"/>
            <a:ext cx="3352800"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00" b="0" dirty="0" smtClean="0">
                <a:solidFill>
                  <a:srgbClr val="000000"/>
                </a:solidFill>
              </a:rPr>
              <a:t>死亡者数は</a:t>
            </a:r>
            <a:r>
              <a:rPr lang="en-US" altLang="ja-JP" sz="1000" b="0" dirty="0" smtClean="0">
                <a:solidFill>
                  <a:srgbClr val="000000"/>
                </a:solidFill>
              </a:rPr>
              <a:t>2</a:t>
            </a:r>
            <a:r>
              <a:rPr lang="ja-JP" altLang="en-US" sz="1000" b="0" dirty="0" smtClean="0">
                <a:solidFill>
                  <a:srgbClr val="000000"/>
                </a:solidFill>
              </a:rPr>
              <a:t>月</a:t>
            </a:r>
            <a:r>
              <a:rPr lang="en-US" altLang="ja-JP" sz="1000" b="0" dirty="0" smtClean="0">
                <a:solidFill>
                  <a:srgbClr val="000000"/>
                </a:solidFill>
              </a:rPr>
              <a:t>16</a:t>
            </a:r>
            <a:r>
              <a:rPr lang="ja-JP" altLang="en-US" sz="1000" b="0" dirty="0" smtClean="0">
                <a:solidFill>
                  <a:srgbClr val="000000"/>
                </a:solidFill>
              </a:rPr>
              <a:t>日現在、死傷者数は</a:t>
            </a:r>
            <a:r>
              <a:rPr lang="en-US" altLang="ja-JP" sz="1000" b="0" dirty="0">
                <a:solidFill>
                  <a:srgbClr val="000000"/>
                </a:solidFill>
              </a:rPr>
              <a:t>1</a:t>
            </a:r>
            <a:r>
              <a:rPr lang="ja-JP" altLang="en-US" sz="1000" b="0" dirty="0" smtClean="0">
                <a:solidFill>
                  <a:srgbClr val="000000"/>
                </a:solidFill>
              </a:rPr>
              <a:t>月末日現在</a:t>
            </a:r>
            <a:endParaRPr lang="ja-JP" altLang="en-US" sz="1000" b="0" dirty="0">
              <a:solidFill>
                <a:srgbClr val="000000"/>
              </a:solidFill>
            </a:endParaRPr>
          </a:p>
        </p:txBody>
      </p:sp>
      <p:sp>
        <p:nvSpPr>
          <p:cNvPr id="5" name="円形吹き出し 4"/>
          <p:cNvSpPr/>
          <p:nvPr/>
        </p:nvSpPr>
        <p:spPr bwMode="auto">
          <a:xfrm>
            <a:off x="4114800" y="2286000"/>
            <a:ext cx="1371600" cy="990600"/>
          </a:xfrm>
          <a:prstGeom prst="wedgeEllipseCallout">
            <a:avLst>
              <a:gd name="adj1" fmla="val -113344"/>
              <a:gd name="adj2" fmla="val -1080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ja-JP" altLang="en-US" sz="1400" b="0" dirty="0" smtClean="0">
                <a:latin typeface="Times New Roman" pitchFamily="18" charset="0"/>
                <a:ea typeface="ＭＳ ゴシック" pitchFamily="49" charset="-128"/>
              </a:rPr>
              <a:t>災害増加を受け</a:t>
            </a:r>
            <a:endParaRPr lang="en-US" altLang="ja-JP" sz="1400" b="0" dirty="0" smtClean="0">
              <a:latin typeface="Times New Roman" pitchFamily="18" charset="0"/>
              <a:ea typeface="ＭＳ ゴシック" pitchFamily="49" charset="-128"/>
            </a:endParaRPr>
          </a:p>
          <a:p>
            <a:pPr>
              <a:spcBef>
                <a:spcPct val="0"/>
              </a:spcBef>
            </a:pPr>
            <a:r>
              <a:rPr lang="ja-JP" altLang="en-US" sz="1400" b="0" dirty="0" smtClean="0">
                <a:latin typeface="Times New Roman" pitchFamily="18" charset="0"/>
                <a:ea typeface="ＭＳ ゴシック" pitchFamily="49" charset="-128"/>
              </a:rPr>
              <a:t>急遽実施</a:t>
            </a:r>
          </a:p>
        </p:txBody>
      </p:sp>
      <p:sp>
        <p:nvSpPr>
          <p:cNvPr id="17" name="Text Box 137"/>
          <p:cNvSpPr txBox="1">
            <a:spLocks noChangeArrowheads="1"/>
          </p:cNvSpPr>
          <p:nvPr/>
        </p:nvSpPr>
        <p:spPr bwMode="auto">
          <a:xfrm>
            <a:off x="7522373" y="0"/>
            <a:ext cx="2282164" cy="284163"/>
          </a:xfrm>
          <a:prstGeom prst="rect">
            <a:avLst/>
          </a:prstGeom>
          <a:solidFill>
            <a:srgbClr val="008000"/>
          </a:solidFill>
          <a:ln w="9525" algn="ctr">
            <a:solidFill>
              <a:srgbClr val="008000"/>
            </a:solidFill>
            <a:miter lim="800000"/>
            <a:headEnd/>
            <a:tailEnd/>
          </a:ln>
        </p:spPr>
        <p:txBody>
          <a:bodyPr lIns="91340" tIns="45669" rIns="91340" bIns="45669">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0">
                <a:solidFill>
                  <a:srgbClr val="FFFFFF"/>
                </a:solidFill>
              </a:rPr>
              <a:t>労働基準の分野</a:t>
            </a:r>
          </a:p>
        </p:txBody>
      </p:sp>
      <p:sp>
        <p:nvSpPr>
          <p:cNvPr id="18" name="Line 138"/>
          <p:cNvSpPr>
            <a:spLocks noChangeShapeType="1"/>
          </p:cNvSpPr>
          <p:nvPr/>
        </p:nvSpPr>
        <p:spPr bwMode="auto">
          <a:xfrm>
            <a:off x="4" y="6350"/>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endParaRPr lang="ja-JP" altLang="en-US">
              <a:latin typeface="Arial"/>
            </a:endParaRPr>
          </a:p>
        </p:txBody>
      </p:sp>
      <p:sp>
        <p:nvSpPr>
          <p:cNvPr id="19" name="Line 139"/>
          <p:cNvSpPr>
            <a:spLocks noChangeShapeType="1"/>
          </p:cNvSpPr>
          <p:nvPr/>
        </p:nvSpPr>
        <p:spPr bwMode="auto">
          <a:xfrm>
            <a:off x="4" y="73025"/>
            <a:ext cx="7604919" cy="0"/>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nchor="ctr"/>
          <a:lstStyle/>
          <a:p>
            <a:endParaRPr lang="ja-JP" altLang="en-US">
              <a:latin typeface="Arial"/>
            </a:endParaRPr>
          </a:p>
        </p:txBody>
      </p:sp>
      <p:sp>
        <p:nvSpPr>
          <p:cNvPr id="16" name="下矢印 15"/>
          <p:cNvSpPr/>
          <p:nvPr/>
        </p:nvSpPr>
        <p:spPr>
          <a:xfrm>
            <a:off x="1998441" y="3468183"/>
            <a:ext cx="1177529" cy="363479"/>
          </a:xfrm>
          <a:prstGeom prst="downArrow">
            <a:avLst/>
          </a:prstGeom>
          <a:solidFill>
            <a:srgbClr val="3366FF"/>
          </a:solidFill>
          <a:ln w="25400" cap="flat" cmpd="sng" algn="ctr">
            <a:solidFill>
              <a:srgbClr val="1F497D"/>
            </a:solidFill>
            <a:prstDash val="solid"/>
          </a:ln>
          <a:effectLst/>
        </p:spPr>
        <p:txBody>
          <a:bodyPr rtlCol="0" anchor="ctr"/>
          <a:lstStyle/>
          <a:p>
            <a:pPr fontAlgn="auto">
              <a:spcBef>
                <a:spcPts val="0"/>
              </a:spcBef>
              <a:spcAft>
                <a:spcPts val="0"/>
              </a:spcAft>
              <a:defRPr/>
            </a:pPr>
            <a:endParaRPr kumimoji="0" lang="ja-JP" altLang="en-US" sz="1800" b="0" kern="0" smtClean="0">
              <a:solidFill>
                <a:prstClr val="white"/>
              </a:solidFill>
              <a:latin typeface="Calibri"/>
              <a:ea typeface="ＭＳ Ｐゴシック"/>
            </a:endParaRPr>
          </a:p>
        </p:txBody>
      </p:sp>
      <p:sp>
        <p:nvSpPr>
          <p:cNvPr id="21" name="角丸四角形 20"/>
          <p:cNvSpPr/>
          <p:nvPr/>
        </p:nvSpPr>
        <p:spPr>
          <a:xfrm>
            <a:off x="152400" y="3505200"/>
            <a:ext cx="1512020" cy="310355"/>
          </a:xfrm>
          <a:prstGeom prst="roundRect">
            <a:avLst/>
          </a:prstGeom>
          <a:solidFill>
            <a:srgbClr val="FFFFCC"/>
          </a:solidFill>
          <a:ln w="25400" cap="flat" cmpd="sng" algn="ctr">
            <a:solidFill>
              <a:srgbClr val="FFC000"/>
            </a:solidFill>
            <a:prstDash val="solid"/>
          </a:ln>
          <a:effectLst/>
        </p:spPr>
        <p:txBody>
          <a:bodyPr rtlCol="0" anchor="ctr"/>
          <a:lstStyle/>
          <a:p>
            <a:pPr fontAlgn="auto">
              <a:spcBef>
                <a:spcPct val="0"/>
              </a:spcBef>
              <a:spcAft>
                <a:spcPts val="0"/>
              </a:spcAft>
              <a:defRPr/>
            </a:pPr>
            <a:r>
              <a:rPr kumimoji="0" lang="ja-JP" altLang="en-US" sz="1100" b="0" kern="0" dirty="0">
                <a:solidFill>
                  <a:srgbClr val="000000"/>
                </a:solidFill>
                <a:latin typeface="Calibri"/>
                <a:ea typeface="ＭＳ Ｐゴシック"/>
              </a:rPr>
              <a:t>来年度</a:t>
            </a:r>
            <a:r>
              <a:rPr kumimoji="0" lang="ja-JP" altLang="en-US" sz="1100" b="0" kern="0" dirty="0" smtClean="0">
                <a:solidFill>
                  <a:srgbClr val="000000"/>
                </a:solidFill>
                <a:latin typeface="Calibri"/>
                <a:ea typeface="ＭＳ Ｐゴシック"/>
              </a:rPr>
              <a:t>に向けた取組</a:t>
            </a:r>
            <a:endParaRPr kumimoji="0" lang="en-US" altLang="ja-JP" sz="1100" b="0" kern="0" dirty="0" smtClean="0">
              <a:solidFill>
                <a:srgbClr val="000000"/>
              </a:solidFill>
              <a:latin typeface="Calibri"/>
              <a:ea typeface="ＭＳ Ｐゴシック"/>
            </a:endParaRPr>
          </a:p>
        </p:txBody>
      </p:sp>
      <p:graphicFrame>
        <p:nvGraphicFramePr>
          <p:cNvPr id="27" name="グラフ 26"/>
          <p:cNvGraphicFramePr>
            <a:graphicFrameLocks/>
          </p:cNvGraphicFramePr>
          <p:nvPr>
            <p:extLst>
              <p:ext uri="{D42A27DB-BD31-4B8C-83A1-F6EECF244321}">
                <p14:modId xmlns:p14="http://schemas.microsoft.com/office/powerpoint/2010/main" val="3054373095"/>
              </p:ext>
            </p:extLst>
          </p:nvPr>
        </p:nvGraphicFramePr>
        <p:xfrm>
          <a:off x="5410200" y="3742107"/>
          <a:ext cx="2187634" cy="1636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グラフ 33"/>
          <p:cNvGraphicFramePr>
            <a:graphicFrameLocks/>
          </p:cNvGraphicFramePr>
          <p:nvPr>
            <p:extLst>
              <p:ext uri="{D42A27DB-BD31-4B8C-83A1-F6EECF244321}">
                <p14:modId xmlns:p14="http://schemas.microsoft.com/office/powerpoint/2010/main" val="2765439611"/>
              </p:ext>
            </p:extLst>
          </p:nvPr>
        </p:nvGraphicFramePr>
        <p:xfrm>
          <a:off x="5029200" y="5186519"/>
          <a:ext cx="4643438" cy="1490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p:cNvGraphicFramePr>
            <a:graphicFrameLocks/>
          </p:cNvGraphicFramePr>
          <p:nvPr>
            <p:extLst>
              <p:ext uri="{D42A27DB-BD31-4B8C-83A1-F6EECF244321}">
                <p14:modId xmlns:p14="http://schemas.microsoft.com/office/powerpoint/2010/main" val="2979622756"/>
              </p:ext>
            </p:extLst>
          </p:nvPr>
        </p:nvGraphicFramePr>
        <p:xfrm>
          <a:off x="7391400" y="3664300"/>
          <a:ext cx="2333623" cy="214127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 Box 7"/>
          <p:cNvSpPr txBox="1">
            <a:spLocks noChangeArrowheads="1"/>
          </p:cNvSpPr>
          <p:nvPr/>
        </p:nvSpPr>
        <p:spPr bwMode="auto">
          <a:xfrm>
            <a:off x="4593600" y="666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r>
              <a:rPr kumimoji="1"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rPr>
              <a:t>7</a:t>
            </a:r>
            <a:r>
              <a:rPr kumimoji="1"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rPr>
              <a:t>－</a:t>
            </a:r>
            <a:endParaRPr kumimoji="1" lang="ja-JP" altLang="en-US" sz="1200" b="0" i="0" u="none" strike="noStrike" kern="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08887489"/>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solidFill>
        <a:ln w="25400" cap="flat" cmpd="sng" algn="ctr">
          <a:solidFill>
            <a:srgbClr val="E78A5C"/>
          </a:solidFill>
          <a:prstDash val="solid"/>
        </a:ln>
        <a:effectLst/>
      </a:spPr>
      <a:bodyPr/>
      <a:lstStyle>
        <a:defPPr marL="0" marR="0" indent="0" algn="just" defTabSz="914400" eaLnBrk="1" fontAlgn="auto" latinLnBrk="0" hangingPunct="1">
          <a:lnSpc>
            <a:spcPct val="100000"/>
          </a:lnSpc>
          <a:spcBef>
            <a:spcPts val="0"/>
          </a:spcBef>
          <a:spcAft>
            <a:spcPts val="0"/>
          </a:spcAft>
          <a:buClrTx/>
          <a:buSzTx/>
          <a:buFontTx/>
          <a:buNone/>
          <a:tabLst/>
          <a:defRPr kumimoji="0" sz="1400" b="1" kern="0" noProof="0" dirty="0" smtClean="0">
            <a:solidFill>
              <a:srgbClr val="000000"/>
            </a:solidFill>
            <a:latin typeface="ＭＳ Ｐゴシック"/>
            <a:ea typeface="ＭＳ Ｐゴシック"/>
          </a:defRPr>
        </a:defPPr>
      </a:lstStyle>
    </a:spDef>
    <a:txDef>
      <a:spPr>
        <a:noFill/>
      </a:spPr>
      <a:bodyPr wrap="square" rtlCol="0">
        <a:spAutoFit/>
      </a:bodyPr>
      <a:lstStyle>
        <a:defPPr>
          <a:defRPr kumimoji="1" sz="1100" dirty="0" smtClean="0">
            <a:solidFill>
              <a:schemeClr val="tx1"/>
            </a:solidFill>
            <a:latin typeface="+mn-ea"/>
            <a:ea typeface="+mn-ea"/>
          </a:defRPr>
        </a:defPPr>
      </a:lstStyle>
    </a:txDef>
  </a:objectDefaults>
  <a:extraClrSchemeLst/>
</a:theme>
</file>

<file path=ppt/theme/theme11.xml><?xml version="1.0" encoding="utf-8"?>
<a:theme xmlns:a="http://schemas.openxmlformats.org/drawingml/2006/main" name="3_標準デザイン">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alpha val="40000"/>
          </a:srgbClr>
        </a:solidFill>
        <a:ln>
          <a:solidFill>
            <a:schemeClr val="accent5">
              <a:lumMod val="50000"/>
            </a:schemeClr>
          </a:solidFill>
        </a:ln>
      </a:spPr>
      <a:bodyPr rtlCol="0" anchor="t"/>
      <a:lstStyle>
        <a:defPPr>
          <a:defRPr sz="1400" dirty="0" smtClean="0">
            <a:latin typeface="+mj-ea"/>
            <a:ea typeface="+mj-ea"/>
          </a:defRPr>
        </a:defPPr>
      </a:lstStyle>
      <a:style>
        <a:lnRef idx="2">
          <a:schemeClr val="accent6"/>
        </a:lnRef>
        <a:fillRef idx="1">
          <a:schemeClr val="lt1"/>
        </a:fillRef>
        <a:effectRef idx="0">
          <a:schemeClr val="accent6"/>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solidFill>
        <a:ln w="25400">
          <a:solidFill>
            <a:srgbClr val="66CCFF"/>
          </a:solidFill>
        </a:ln>
      </a:spPr>
      <a:bodyPr rtlCol="0" anchor="ctr"/>
      <a:lstStyle>
        <a:defPPr fontAlgn="auto">
          <a:spcBef>
            <a:spcPts val="0"/>
          </a:spcBef>
          <a:spcAft>
            <a:spcPts val="0"/>
          </a:spcAft>
          <a:defRPr sz="1800" b="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標準デザイン">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alpha val="40000"/>
          </a:srgbClr>
        </a:solidFill>
        <a:ln>
          <a:solidFill>
            <a:schemeClr val="accent5">
              <a:lumMod val="50000"/>
            </a:schemeClr>
          </a:solidFill>
        </a:ln>
      </a:spPr>
      <a:bodyPr rtlCol="0" anchor="t"/>
      <a:lstStyle>
        <a:defPPr>
          <a:defRPr sz="1400" dirty="0" smtClean="0">
            <a:latin typeface="+mj-ea"/>
            <a:ea typeface="+mj-ea"/>
          </a:defRPr>
        </a:defPPr>
      </a:lstStyle>
      <a:style>
        <a:lnRef idx="2">
          <a:schemeClr val="accent6"/>
        </a:lnRef>
        <a:fillRef idx="1">
          <a:schemeClr val="lt1"/>
        </a:fillRef>
        <a:effectRef idx="0">
          <a:schemeClr val="accent6"/>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標準デザイン">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alpha val="40000"/>
          </a:srgbClr>
        </a:solidFill>
        <a:ln>
          <a:solidFill>
            <a:schemeClr val="accent5">
              <a:lumMod val="50000"/>
            </a:schemeClr>
          </a:solidFill>
        </a:ln>
      </a:spPr>
      <a:bodyPr rtlCol="0" anchor="t"/>
      <a:lstStyle>
        <a:defPPr>
          <a:defRPr sz="1400" dirty="0" smtClean="0">
            <a:latin typeface="+mj-ea"/>
            <a:ea typeface="+mj-ea"/>
          </a:defRPr>
        </a:defPPr>
      </a:lstStyle>
      <a:style>
        <a:lnRef idx="2">
          <a:schemeClr val="accent6"/>
        </a:lnRef>
        <a:fillRef idx="1">
          <a:schemeClr val="lt1"/>
        </a:fillRef>
        <a:effectRef idx="0">
          <a:schemeClr val="accent6"/>
        </a:effectRef>
        <a:fontRef idx="minor">
          <a:schemeClr val="dk1"/>
        </a:fontRef>
      </a:style>
    </a:spDef>
    <a:txDef>
      <a:spPr>
        <a:noFill/>
      </a:spPr>
      <a:bodyPr wrap="square" rtlCol="0">
        <a:spAutoFit/>
      </a:bodyPr>
      <a:lstStyle>
        <a:defPPr>
          <a:defRPr kumimoji="1" sz="900" b="0" dirty="0" smtClean="0">
            <a:solidFill>
              <a:schemeClr val="tx1"/>
            </a:solidFill>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サーマル">
  <a:themeElements>
    <a:clrScheme name="サーマル">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サーマル">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サーマ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Ricepaper2</Template>
  <TotalTime>4120</TotalTime>
  <Words>6564</Words>
  <Application>Microsoft Office PowerPoint</Application>
  <PresentationFormat>A4 210 x 297 mm</PresentationFormat>
  <Paragraphs>2266</Paragraphs>
  <Slides>39</Slides>
  <Notes>18</Notes>
  <HiddenSlides>0</HiddenSlides>
  <MMClips>0</MMClips>
  <ScaleCrop>false</ScaleCrop>
  <HeadingPairs>
    <vt:vector size="6" baseType="variant">
      <vt:variant>
        <vt:lpstr>テーマ</vt:lpstr>
      </vt:variant>
      <vt:variant>
        <vt:i4>17</vt:i4>
      </vt:variant>
      <vt:variant>
        <vt:lpstr>埋め込まれた OLE サーバー</vt:lpstr>
      </vt:variant>
      <vt:variant>
        <vt:i4>1</vt:i4>
      </vt:variant>
      <vt:variant>
        <vt:lpstr>スライド タイトル</vt:lpstr>
      </vt:variant>
      <vt:variant>
        <vt:i4>39</vt:i4>
      </vt:variant>
    </vt:vector>
  </HeadingPairs>
  <TitlesOfParts>
    <vt:vector size="57" baseType="lpstr">
      <vt:lpstr>1_Office テーマ</vt:lpstr>
      <vt:lpstr>5_標準デザイン</vt:lpstr>
      <vt:lpstr>1_デザインの設定</vt:lpstr>
      <vt:lpstr>2_デザインの設定</vt:lpstr>
      <vt:lpstr>3_デザインの設定</vt:lpstr>
      <vt:lpstr>スパイス</vt:lpstr>
      <vt:lpstr>サーマル</vt:lpstr>
      <vt:lpstr>blank</vt:lpstr>
      <vt:lpstr>3_Office テーマ</vt:lpstr>
      <vt:lpstr>5_Office ​​テーマ</vt:lpstr>
      <vt:lpstr>3_標準デザイン</vt:lpstr>
      <vt:lpstr>4_標準デザイン</vt:lpstr>
      <vt:lpstr>Office テーマ</vt:lpstr>
      <vt:lpstr>6_Office ​​テーマ</vt:lpstr>
      <vt:lpstr>Office ​​テーマ</vt:lpstr>
      <vt:lpstr>8_標準デザイン</vt:lpstr>
      <vt:lpstr>9_標準デザイン</vt:lpstr>
      <vt:lpstr>Microsoft Excel グラフ</vt:lpstr>
      <vt:lpstr>PowerPoint プレゼンテーション</vt:lpstr>
      <vt:lpstr> 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雇用均等分野における重点施策の進捗状況(平成27年度1月末時点）</vt:lpstr>
      <vt:lpstr>PowerPoint プレゼンテーション</vt:lpstr>
      <vt:lpstr>PowerPoint プレゼンテーション</vt:lpstr>
      <vt:lpstr>PowerPoint プレゼンテーション</vt:lpstr>
      <vt:lpstr>仕事と育児の両立支援制度の見直し</vt:lpstr>
      <vt:lpstr>仕事と介護の両立支援制度の見直し</vt:lpstr>
      <vt:lpstr>PowerPoint プレゼンテーション</vt:lpstr>
      <vt:lpstr>平成27年の個別労働紛争解決制度運用状況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清水 智広(shimizu-tomohiro)</dc:creator>
  <cp:lastModifiedBy>労働局共働支援</cp:lastModifiedBy>
  <cp:revision>294</cp:revision>
  <cp:lastPrinted>2016-03-15T02:20:09Z</cp:lastPrinted>
  <dcterms:created xsi:type="dcterms:W3CDTF">1601-01-01T00:00:00Z</dcterms:created>
  <dcterms:modified xsi:type="dcterms:W3CDTF">2016-03-15T02:26:06Z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