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40" r:id="rId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autoAdjust="0"/>
    <p:restoredTop sz="94660"/>
  </p:normalViewPr>
  <p:slideViewPr>
    <p:cSldViewPr>
      <p:cViewPr varScale="1">
        <p:scale>
          <a:sx n="112" d="100"/>
          <a:sy n="112" d="100"/>
        </p:scale>
        <p:origin x="-960"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0"/>
            <a:ext cx="2949099" cy="496967"/>
          </a:xfrm>
          <a:prstGeom prst="rect">
            <a:avLst/>
          </a:prstGeom>
        </p:spPr>
        <p:txBody>
          <a:bodyPr vert="horz" lIns="91440" tIns="45720" rIns="91440" bIns="45720" rtlCol="0"/>
          <a:lstStyle>
            <a:lvl1pPr algn="r">
              <a:defRPr sz="1200"/>
            </a:lvl1pPr>
          </a:lstStyle>
          <a:p>
            <a:fld id="{04663BA3-7251-47FA-B89A-02937B5AB3EE}" type="datetimeFigureOut">
              <a:rPr kumimoji="1" lang="ja-JP" altLang="en-US" smtClean="0"/>
              <a:t>2016/6/29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9BEFC9F2-94FE-4CC4-ADC2-1F3AAD191D60}" type="slidenum">
              <a:rPr kumimoji="1" lang="ja-JP" altLang="en-US" smtClean="0"/>
              <a:t>‹#›</a:t>
            </a:fld>
            <a:endParaRPr kumimoji="1" lang="ja-JP" altLang="en-US"/>
          </a:p>
        </p:txBody>
      </p:sp>
    </p:spTree>
    <p:extLst>
      <p:ext uri="{BB962C8B-B14F-4D97-AF65-F5344CB8AC3E}">
        <p14:creationId xmlns:p14="http://schemas.microsoft.com/office/powerpoint/2010/main" val="3170033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EFC9F2-94FE-4CC4-ADC2-1F3AAD191D60}" type="slidenum">
              <a:rPr kumimoji="1" lang="ja-JP" altLang="en-US" smtClean="0"/>
              <a:t>1</a:t>
            </a:fld>
            <a:endParaRPr kumimoji="1" lang="ja-JP" altLang="en-US"/>
          </a:p>
        </p:txBody>
      </p:sp>
    </p:spTree>
    <p:extLst>
      <p:ext uri="{BB962C8B-B14F-4D97-AF65-F5344CB8AC3E}">
        <p14:creationId xmlns:p14="http://schemas.microsoft.com/office/powerpoint/2010/main" val="994424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4091284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378933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207866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379435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236327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349818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115966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1416088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107132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29007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1308249-C425-4199-B2F6-7E04F2A6712D}" type="datetimeFigureOut">
              <a:rPr kumimoji="1" lang="ja-JP" altLang="en-US" smtClean="0"/>
              <a:t>2016/6/29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326945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08249-C425-4199-B2F6-7E04F2A6712D}" type="datetimeFigureOut">
              <a:rPr kumimoji="1" lang="ja-JP" altLang="en-US" smtClean="0"/>
              <a:t>2016/6/29</a:t>
            </a:fld>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813FC1-096E-4A1D-9320-2B6F364C6016}" type="slidenum">
              <a:rPr kumimoji="1" lang="ja-JP" altLang="en-US" smtClean="0"/>
              <a:t>‹#›</a:t>
            </a:fld>
            <a:endParaRPr kumimoji="1" lang="ja-JP" altLang="en-US"/>
          </a:p>
        </p:txBody>
      </p:sp>
    </p:spTree>
    <p:extLst>
      <p:ext uri="{BB962C8B-B14F-4D97-AF65-F5344CB8AC3E}">
        <p14:creationId xmlns:p14="http://schemas.microsoft.com/office/powerpoint/2010/main" val="2787651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8"/>
          <p:cNvSpPr>
            <a:spLocks noChangeArrowheads="1"/>
          </p:cNvSpPr>
          <p:nvPr/>
        </p:nvSpPr>
        <p:spPr bwMode="auto">
          <a:xfrm>
            <a:off x="0" y="0"/>
            <a:ext cx="9144000" cy="396000"/>
          </a:xfrm>
          <a:prstGeom prst="rect">
            <a:avLst/>
          </a:prstGeom>
          <a:gradFill rotWithShape="0">
            <a:gsLst>
              <a:gs pos="0">
                <a:srgbClr val="DAFDA7"/>
              </a:gs>
              <a:gs pos="50000">
                <a:srgbClr val="FFFFFF"/>
              </a:gs>
              <a:gs pos="100000">
                <a:srgbClr val="DAFDA7"/>
              </a:gs>
            </a:gsLst>
            <a:lin ang="5400000" scaled="1"/>
          </a:gradFill>
          <a:ln w="9525">
            <a:noFill/>
            <a:miter lim="800000"/>
            <a:headEnd/>
            <a:tailEnd/>
          </a:ln>
        </p:spPr>
        <p:txBody>
          <a:bodyPr lIns="4390" tIns="4390" rIns="4390" bIns="0" anchor="ctr"/>
          <a:lstStyle/>
          <a:p>
            <a:pPr algn="ctr">
              <a:spcBef>
                <a:spcPct val="50000"/>
              </a:spcBef>
            </a:pPr>
            <a:endParaRPr lang="ja-JP" altLang="en-US" sz="2400" b="1" dirty="0">
              <a:solidFill>
                <a:srgbClr val="000000"/>
              </a:solidFill>
              <a:ea typeface="ＭＳ ゴシック" pitchFamily="49" charset="-128"/>
            </a:endParaRPr>
          </a:p>
        </p:txBody>
      </p:sp>
      <p:sp>
        <p:nvSpPr>
          <p:cNvPr id="4" name="Rectangle 5"/>
          <p:cNvSpPr txBox="1">
            <a:spLocks noChangeArrowheads="1"/>
          </p:cNvSpPr>
          <p:nvPr/>
        </p:nvSpPr>
        <p:spPr bwMode="auto">
          <a:xfrm>
            <a:off x="-14783" y="1435"/>
            <a:ext cx="9144000" cy="436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ja-JP" altLang="en-US" b="1" kern="0" dirty="0" smtClean="0">
                <a:solidFill>
                  <a:prstClr val="black"/>
                </a:solidFill>
                <a:latin typeface="ＭＳ Ｐ明朝" panose="02020600040205080304" pitchFamily="18" charset="-128"/>
                <a:ea typeface="ＭＳ Ｐ明朝" panose="02020600040205080304" pitchFamily="18" charset="-128"/>
              </a:rPr>
              <a:t>精神科医療機関とハローワークの連携モデル事業の実施</a:t>
            </a:r>
            <a:endParaRPr lang="en-US" altLang="ja-JP" b="1" kern="0" dirty="0" smtClean="0">
              <a:solidFill>
                <a:prstClr val="black"/>
              </a:solidFill>
              <a:latin typeface="ＭＳ Ｐ明朝" panose="02020600040205080304" pitchFamily="18" charset="-128"/>
              <a:ea typeface="ＭＳ Ｐ明朝" panose="02020600040205080304" pitchFamily="18" charset="-128"/>
            </a:endParaRPr>
          </a:p>
        </p:txBody>
      </p:sp>
      <p:sp>
        <p:nvSpPr>
          <p:cNvPr id="28" name="角丸四角形 27"/>
          <p:cNvSpPr/>
          <p:nvPr/>
        </p:nvSpPr>
        <p:spPr>
          <a:xfrm>
            <a:off x="111217" y="1907262"/>
            <a:ext cx="8827634" cy="26004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107998" y="680375"/>
            <a:ext cx="9000000" cy="853292"/>
          </a:xfrm>
          <a:prstGeom prst="rect">
            <a:avLst/>
          </a:prstGeom>
          <a:ln>
            <a:bevel/>
          </a:ln>
        </p:spPr>
        <p:style>
          <a:lnRef idx="2">
            <a:schemeClr val="accent2"/>
          </a:lnRef>
          <a:fillRef idx="1">
            <a:schemeClr val="lt1"/>
          </a:fillRef>
          <a:effectRef idx="0">
            <a:schemeClr val="accent2"/>
          </a:effectRef>
          <a:fontRef idx="minor">
            <a:schemeClr val="dk1"/>
          </a:fontRef>
        </p:style>
        <p:txBody>
          <a:bodyPr wrap="square" lIns="144000" tIns="72000" rIns="144000" bIns="72000" rtlCol="0">
            <a:spAutoFit/>
          </a:bodyPr>
          <a:lstStyle/>
          <a:p>
            <a:pPr defTabSz="913710"/>
            <a:r>
              <a:rPr lang="ja-JP" altLang="en-US" sz="1600" dirty="0" smtClean="0">
                <a:solidFill>
                  <a:prstClr val="black"/>
                </a:solidFill>
              </a:rPr>
              <a:t>　</a:t>
            </a:r>
            <a:r>
              <a:rPr lang="ja-JP" altLang="en-US" sz="1400" dirty="0" smtClean="0">
                <a:solidFill>
                  <a:prstClr val="black"/>
                </a:solidFill>
              </a:rPr>
              <a:t>都市部のハローワークにおいて、就労支援プログラム等を実施する医療機関と連携したモデル事業を実施し、当該医療機関との信頼関係を構築するとともに、地域の他の医療機関に対してもハローワークでの取組状況について普及・啓発を図り、医療機関との連携を推進することとする。</a:t>
            </a:r>
            <a:r>
              <a:rPr lang="ja-JP" altLang="en-US" sz="1600" dirty="0" smtClean="0"/>
              <a:t>　　</a:t>
            </a:r>
            <a:r>
              <a:rPr lang="ja-JP" altLang="en-US" sz="1200" dirty="0" smtClean="0"/>
              <a:t>　</a:t>
            </a:r>
            <a:r>
              <a:rPr lang="ja-JP" altLang="en-US" sz="1200" dirty="0" smtClean="0">
                <a:solidFill>
                  <a:srgbClr val="FF0000"/>
                </a:solidFill>
              </a:rPr>
              <a:t>　　　　　　　　　　　　　　　　　　　　　　　　　　　　　　　　　　　　</a:t>
            </a:r>
            <a:r>
              <a:rPr lang="ja-JP" altLang="en-US" sz="1200" dirty="0" smtClean="0">
                <a:solidFill>
                  <a:prstClr val="black"/>
                </a:solidFill>
              </a:rPr>
              <a:t>　</a:t>
            </a:r>
            <a:endParaRPr lang="ja-JP" altLang="en-US" sz="1050" dirty="0">
              <a:solidFill>
                <a:prstClr val="black"/>
              </a:solidFill>
            </a:endParaRPr>
          </a:p>
        </p:txBody>
      </p:sp>
      <p:sp>
        <p:nvSpPr>
          <p:cNvPr id="15" name="正方形/長方形 14"/>
          <p:cNvSpPr/>
          <p:nvPr/>
        </p:nvSpPr>
        <p:spPr>
          <a:xfrm>
            <a:off x="187126" y="2592776"/>
            <a:ext cx="3211580" cy="612000"/>
          </a:xfrm>
          <a:prstGeom prst="rect">
            <a:avLst/>
          </a:prstGeom>
          <a:no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indent="-457200" defTabSz="913710">
              <a:defRPr/>
            </a:pPr>
            <a:endParaRPr lang="en-US" altLang="ja-JP" sz="1300" dirty="0" smtClean="0">
              <a:solidFill>
                <a:prstClr val="black"/>
              </a:solidFill>
            </a:endParaRPr>
          </a:p>
          <a:p>
            <a:pPr indent="-457200" defTabSz="913710">
              <a:defRPr/>
            </a:pPr>
            <a:endParaRPr lang="en-US" altLang="ja-JP" sz="1300" dirty="0">
              <a:solidFill>
                <a:prstClr val="black"/>
              </a:solidFill>
            </a:endParaRPr>
          </a:p>
          <a:p>
            <a:pPr indent="-457200" defTabSz="913710">
              <a:defRPr/>
            </a:pPr>
            <a:endParaRPr lang="en-US" altLang="ja-JP" sz="1300" dirty="0" smtClean="0">
              <a:solidFill>
                <a:prstClr val="black"/>
              </a:solidFill>
            </a:endParaRPr>
          </a:p>
          <a:p>
            <a:pPr indent="-457200" defTabSz="913710">
              <a:defRPr/>
            </a:pPr>
            <a:r>
              <a:rPr lang="ja-JP" altLang="en-US" sz="1100" dirty="0" smtClean="0">
                <a:solidFill>
                  <a:prstClr val="black"/>
                </a:solidFill>
              </a:rPr>
              <a:t>①一定の実績のある就労支援プログラムを実施。</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②支援対象者の就職可能性が確認できる。</a:t>
            </a:r>
            <a:endParaRPr lang="en-US" altLang="ja-JP" sz="1100" dirty="0" smtClean="0">
              <a:solidFill>
                <a:prstClr val="black"/>
              </a:solidFill>
            </a:endParaRPr>
          </a:p>
          <a:p>
            <a:pPr indent="-457200" defTabSz="913710">
              <a:defRPr/>
            </a:pPr>
            <a:r>
              <a:rPr lang="ja-JP" altLang="en-US" sz="1100" dirty="0" smtClean="0">
                <a:solidFill>
                  <a:prstClr val="black"/>
                </a:solidFill>
              </a:rPr>
              <a:t>③事業実施体制の整備がされている。　</a:t>
            </a:r>
            <a:r>
              <a:rPr lang="ja-JP" altLang="en-US" sz="1300" dirty="0" smtClean="0">
                <a:solidFill>
                  <a:prstClr val="black"/>
                </a:solidFill>
              </a:rPr>
              <a:t>　　　　</a:t>
            </a:r>
            <a:endParaRPr lang="en-US" altLang="ja-JP" sz="1300" dirty="0" smtClean="0">
              <a:solidFill>
                <a:prstClr val="black"/>
              </a:solidFill>
            </a:endParaRPr>
          </a:p>
          <a:p>
            <a:pPr indent="-457200" defTabSz="913710">
              <a:defRPr/>
            </a:pPr>
            <a:r>
              <a:rPr lang="ja-JP" altLang="en-US" sz="1300" dirty="0" smtClean="0">
                <a:solidFill>
                  <a:prstClr val="black"/>
                </a:solidFill>
              </a:rPr>
              <a:t>　　　　　　　　　　　　　　　　　　　　　　　　　　　　　　</a:t>
            </a:r>
            <a:endParaRPr lang="en-US" altLang="ja-JP" sz="1300" dirty="0">
              <a:solidFill>
                <a:prstClr val="black"/>
              </a:solidFill>
            </a:endParaRPr>
          </a:p>
          <a:p>
            <a:pPr indent="-457200" defTabSz="913710">
              <a:defRPr/>
            </a:pPr>
            <a:endParaRPr lang="en-US" altLang="ja-JP" sz="1300" dirty="0" smtClean="0">
              <a:solidFill>
                <a:prstClr val="black"/>
              </a:solidFill>
            </a:endParaRPr>
          </a:p>
          <a:p>
            <a:pPr defTabSz="913710">
              <a:defRPr/>
            </a:pPr>
            <a:endParaRPr lang="ja-JP" altLang="en-US" sz="1300" dirty="0">
              <a:solidFill>
                <a:prstClr val="black"/>
              </a:solidFill>
            </a:endParaRPr>
          </a:p>
        </p:txBody>
      </p:sp>
      <p:sp>
        <p:nvSpPr>
          <p:cNvPr id="14" name="テキスト ボックス 13"/>
          <p:cNvSpPr txBox="1"/>
          <p:nvPr/>
        </p:nvSpPr>
        <p:spPr>
          <a:xfrm>
            <a:off x="1036662" y="2232702"/>
            <a:ext cx="1620000" cy="288147"/>
          </a:xfrm>
          <a:prstGeom prst="rect">
            <a:avLst/>
          </a:prstGeom>
          <a:ln/>
        </p:spPr>
        <p:style>
          <a:lnRef idx="2">
            <a:schemeClr val="accent1"/>
          </a:lnRef>
          <a:fillRef idx="1">
            <a:schemeClr val="lt1"/>
          </a:fillRef>
          <a:effectRef idx="0">
            <a:schemeClr val="accent1"/>
          </a:effectRef>
          <a:fontRef idx="minor">
            <a:schemeClr val="dk1"/>
          </a:fontRef>
        </p:style>
        <p:txBody>
          <a:bodyPr wrap="square" lIns="72000" tIns="36000" rIns="72000" bIns="36000" rtlCol="0">
            <a:spAutoFit/>
          </a:bodyPr>
          <a:lstStyle/>
          <a:p>
            <a:pPr defTabSz="913710"/>
            <a:r>
              <a:rPr lang="ja-JP" altLang="en-US" sz="1400" b="1" dirty="0" smtClean="0">
                <a:solidFill>
                  <a:prstClr val="black"/>
                </a:solidFill>
              </a:rPr>
              <a:t>連携対象医療機関</a:t>
            </a:r>
            <a:endParaRPr lang="ja-JP" altLang="en-US" sz="1400" b="1" dirty="0">
              <a:solidFill>
                <a:prstClr val="black"/>
              </a:solidFill>
            </a:endParaRPr>
          </a:p>
        </p:txBody>
      </p:sp>
      <p:sp>
        <p:nvSpPr>
          <p:cNvPr id="31" name="テキスト ボックス 30"/>
          <p:cNvSpPr txBox="1"/>
          <p:nvPr/>
        </p:nvSpPr>
        <p:spPr>
          <a:xfrm>
            <a:off x="251520" y="437998"/>
            <a:ext cx="1080120" cy="288000"/>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smtClean="0">
                <a:solidFill>
                  <a:prstClr val="black"/>
                </a:solidFill>
              </a:rPr>
              <a:t>１　目　的</a:t>
            </a:r>
            <a:endParaRPr lang="ja-JP" altLang="en-US" sz="1600" dirty="0">
              <a:solidFill>
                <a:prstClr val="black"/>
              </a:solidFill>
            </a:endParaRPr>
          </a:p>
        </p:txBody>
      </p:sp>
      <p:sp>
        <p:nvSpPr>
          <p:cNvPr id="2" name="角丸四角形 1"/>
          <p:cNvSpPr/>
          <p:nvPr/>
        </p:nvSpPr>
        <p:spPr>
          <a:xfrm>
            <a:off x="6013852" y="2066724"/>
            <a:ext cx="2016224" cy="51355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dirty="0" smtClean="0"/>
              <a:t>事業実施ハローワーク</a:t>
            </a:r>
            <a:endParaRPr kumimoji="1" lang="ja-JP" altLang="en-US" sz="1400" b="1" dirty="0"/>
          </a:p>
        </p:txBody>
      </p:sp>
      <p:sp>
        <p:nvSpPr>
          <p:cNvPr id="41" name="テキスト ボックス 40"/>
          <p:cNvSpPr txBox="1"/>
          <p:nvPr/>
        </p:nvSpPr>
        <p:spPr>
          <a:xfrm>
            <a:off x="251520" y="1747800"/>
            <a:ext cx="1653708" cy="318924"/>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smtClean="0">
                <a:solidFill>
                  <a:prstClr val="black"/>
                </a:solidFill>
              </a:rPr>
              <a:t>２　事業実施体制</a:t>
            </a:r>
            <a:endParaRPr lang="ja-JP" altLang="en-US" sz="1600" dirty="0">
              <a:solidFill>
                <a:prstClr val="black"/>
              </a:solidFill>
            </a:endParaRPr>
          </a:p>
        </p:txBody>
      </p:sp>
      <p:sp>
        <p:nvSpPr>
          <p:cNvPr id="23" name="テキスト ボックス 22"/>
          <p:cNvSpPr txBox="1"/>
          <p:nvPr/>
        </p:nvSpPr>
        <p:spPr>
          <a:xfrm>
            <a:off x="6063465" y="2959786"/>
            <a:ext cx="2704967" cy="1015663"/>
          </a:xfrm>
          <a:prstGeom prst="rect">
            <a:avLst/>
          </a:prstGeom>
          <a:noFill/>
        </p:spPr>
        <p:txBody>
          <a:bodyPr wrap="square" rtlCol="0">
            <a:spAutoFit/>
          </a:bodyPr>
          <a:lstStyle/>
          <a:p>
            <a:r>
              <a:rPr kumimoji="1" lang="ja-JP" altLang="en-US" sz="1050" b="1" dirty="0" smtClean="0"/>
              <a:t>事業責任者（</a:t>
            </a:r>
            <a:r>
              <a:rPr kumimoji="1" lang="en-US" altLang="ja-JP" sz="1050" b="1" dirty="0" smtClean="0"/>
              <a:t>HW</a:t>
            </a:r>
            <a:r>
              <a:rPr kumimoji="1" lang="ja-JP" altLang="en-US" sz="1050" b="1" dirty="0" smtClean="0"/>
              <a:t>統括職業指導官等）</a:t>
            </a:r>
            <a:endParaRPr kumimoji="1" lang="en-US" altLang="ja-JP" sz="1050" b="1" dirty="0" smtClean="0"/>
          </a:p>
          <a:p>
            <a:r>
              <a:rPr lang="en-US" altLang="ja-JP" sz="1050" b="1" dirty="0" smtClean="0"/>
              <a:t>※</a:t>
            </a:r>
            <a:r>
              <a:rPr lang="ja-JP" altLang="en-US" sz="1050" b="1" dirty="0" smtClean="0"/>
              <a:t>精神障害者雇用トータルサポーター</a:t>
            </a:r>
            <a:endParaRPr lang="en-US" altLang="ja-JP" sz="1050" b="1" dirty="0" smtClean="0"/>
          </a:p>
          <a:p>
            <a:r>
              <a:rPr lang="en-US" altLang="ja-JP" sz="1050" b="1" dirty="0" smtClean="0"/>
              <a:t>※</a:t>
            </a:r>
            <a:r>
              <a:rPr lang="ja-JP" altLang="en-US" sz="1050" b="1" dirty="0" smtClean="0"/>
              <a:t>就職支援コーディネーター（医療機関連携担当）　</a:t>
            </a:r>
            <a:endParaRPr kumimoji="1" lang="en-US" altLang="ja-JP" sz="1050" b="1" dirty="0" smtClean="0">
              <a:solidFill>
                <a:srgbClr val="FF0000"/>
              </a:solidFill>
            </a:endParaRPr>
          </a:p>
          <a:p>
            <a:endParaRPr kumimoji="1" lang="ja-JP" altLang="en-US" b="1" dirty="0"/>
          </a:p>
        </p:txBody>
      </p:sp>
      <p:sp>
        <p:nvSpPr>
          <p:cNvPr id="59" name="テキスト ボックス 58"/>
          <p:cNvSpPr txBox="1"/>
          <p:nvPr/>
        </p:nvSpPr>
        <p:spPr>
          <a:xfrm>
            <a:off x="279211" y="3323618"/>
            <a:ext cx="2701781" cy="288000"/>
          </a:xfrm>
          <a:prstGeom prst="rect">
            <a:avLst/>
          </a:prstGeom>
          <a:noFill/>
        </p:spPr>
        <p:txBody>
          <a:bodyPr wrap="square" rtlCol="0">
            <a:spAutoFit/>
          </a:bodyPr>
          <a:lstStyle/>
          <a:p>
            <a:r>
              <a:rPr kumimoji="1" lang="ja-JP" altLang="en-US" sz="1200" b="1" dirty="0" smtClean="0"/>
              <a:t>医療機関就労支援プログラム担当者</a:t>
            </a:r>
            <a:endParaRPr kumimoji="1" lang="en-US" altLang="ja-JP" sz="1200" b="1" dirty="0" smtClean="0"/>
          </a:p>
          <a:p>
            <a:endParaRPr kumimoji="1" lang="ja-JP" altLang="en-US" dirty="0"/>
          </a:p>
        </p:txBody>
      </p:sp>
      <p:sp>
        <p:nvSpPr>
          <p:cNvPr id="25" name="テキスト ボックス 24"/>
          <p:cNvSpPr txBox="1"/>
          <p:nvPr/>
        </p:nvSpPr>
        <p:spPr>
          <a:xfrm>
            <a:off x="144067" y="4869160"/>
            <a:ext cx="8820000" cy="156966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　</a:t>
            </a:r>
            <a:endParaRPr lang="en-US" altLang="ja-JP" sz="1200" dirty="0"/>
          </a:p>
          <a:p>
            <a:r>
              <a:rPr kumimoji="1" lang="ja-JP" altLang="en-US" sz="1200" dirty="0" smtClean="0"/>
              <a:t>　○主治医等として医療機関の関与は継続。就労支援の観点から支援対象者を医療機関からハローワークに引き継ぐ。</a:t>
            </a:r>
            <a:endParaRPr kumimoji="1" lang="en-US" altLang="ja-JP" sz="1200" dirty="0" smtClean="0"/>
          </a:p>
          <a:p>
            <a:r>
              <a:rPr lang="ja-JP" altLang="en-US" sz="1200" dirty="0" smtClean="0"/>
              <a:t>　○支援方法については、</a:t>
            </a:r>
            <a:r>
              <a:rPr lang="ja-JP" altLang="en-US" sz="1200" dirty="0" smtClean="0">
                <a:solidFill>
                  <a:srgbClr val="FF0000"/>
                </a:solidFill>
              </a:rPr>
              <a:t>「チーム支援事業」を活用</a:t>
            </a:r>
            <a:r>
              <a:rPr lang="ja-JP" altLang="en-US" sz="1200" dirty="0" smtClean="0"/>
              <a:t>し、支援期間は原則</a:t>
            </a:r>
            <a:r>
              <a:rPr lang="en-US" altLang="ja-JP" sz="1200" dirty="0" smtClean="0"/>
              <a:t>6</a:t>
            </a:r>
            <a:r>
              <a:rPr lang="ja-JP" altLang="en-US" sz="1200" dirty="0" smtClean="0"/>
              <a:t>ヶ月以内とする。</a:t>
            </a:r>
            <a:endParaRPr lang="en-US" altLang="ja-JP" sz="1200" dirty="0" smtClean="0"/>
          </a:p>
          <a:p>
            <a:r>
              <a:rPr kumimoji="1" lang="ja-JP" altLang="en-US" sz="1200" dirty="0" smtClean="0"/>
              <a:t>　</a:t>
            </a:r>
            <a:r>
              <a:rPr lang="ja-JP" altLang="en-US" sz="1200" dirty="0" smtClean="0"/>
              <a:t>○想定される支援内容は次のとおり。</a:t>
            </a:r>
            <a:endParaRPr lang="en-US" altLang="ja-JP" sz="1200" dirty="0" smtClean="0"/>
          </a:p>
          <a:p>
            <a:r>
              <a:rPr kumimoji="1" lang="ja-JP" altLang="en-US" sz="1200" dirty="0"/>
              <a:t>　</a:t>
            </a:r>
            <a:r>
              <a:rPr kumimoji="1" lang="ja-JP" altLang="en-US" sz="1200" dirty="0" smtClean="0"/>
              <a:t>　　①職業相談・紹介、キャリアコンサルティング、就職ガイダンス（履歴書の書き方等）、職業訓練あっせん等の就労支援サービス</a:t>
            </a:r>
            <a:r>
              <a:rPr lang="en-US" altLang="ja-JP" sz="1200" dirty="0" smtClean="0"/>
              <a:t>   </a:t>
            </a:r>
            <a:r>
              <a:rPr lang="ja-JP" altLang="en-US" sz="1200" dirty="0" smtClean="0"/>
              <a:t>　　</a:t>
            </a:r>
            <a:r>
              <a:rPr lang="ja-JP" altLang="en-US" sz="1200" dirty="0"/>
              <a:t>　</a:t>
            </a:r>
            <a:r>
              <a:rPr lang="ja-JP" altLang="en-US" sz="1200" dirty="0" smtClean="0"/>
              <a:t>　　</a:t>
            </a:r>
            <a:endParaRPr lang="en-US" altLang="ja-JP" sz="1200" dirty="0" smtClean="0"/>
          </a:p>
          <a:p>
            <a:r>
              <a:rPr lang="ja-JP" altLang="en-US" sz="1200" dirty="0"/>
              <a:t>　</a:t>
            </a:r>
            <a:r>
              <a:rPr lang="ja-JP" altLang="en-US" sz="1200" dirty="0" smtClean="0"/>
              <a:t>　　②職場実習等の機会の積極的な提供</a:t>
            </a:r>
            <a:endParaRPr lang="en-US" altLang="ja-JP" sz="1200" dirty="0" smtClean="0"/>
          </a:p>
          <a:p>
            <a:r>
              <a:rPr lang="ja-JP" altLang="en-US" sz="1200" dirty="0"/>
              <a:t>　</a:t>
            </a:r>
            <a:r>
              <a:rPr lang="ja-JP" altLang="en-US" sz="1200" dirty="0" smtClean="0"/>
              <a:t>　　③</a:t>
            </a:r>
            <a:r>
              <a:rPr lang="en-US" altLang="ja-JP" sz="1200" dirty="0" smtClean="0"/>
              <a:t>3</a:t>
            </a:r>
            <a:r>
              <a:rPr lang="ja-JP" altLang="en-US" sz="1200" dirty="0" smtClean="0"/>
              <a:t>ヶ月目と支援期間終了時に医療機関側の担当者を含めたケース会議の開催</a:t>
            </a:r>
            <a:endParaRPr lang="en-US" altLang="ja-JP" sz="1200" dirty="0" smtClean="0"/>
          </a:p>
          <a:p>
            <a:r>
              <a:rPr lang="ja-JP" altLang="en-US" sz="1200" dirty="0"/>
              <a:t>　</a:t>
            </a:r>
            <a:r>
              <a:rPr lang="ja-JP" altLang="en-US" sz="1200" dirty="0" smtClean="0"/>
              <a:t>　　④職場定着支援等のフォローアップ支援の実施</a:t>
            </a:r>
            <a:endParaRPr kumimoji="1" lang="ja-JP" altLang="en-US" sz="1200" dirty="0"/>
          </a:p>
        </p:txBody>
      </p:sp>
      <p:sp>
        <p:nvSpPr>
          <p:cNvPr id="38" name="正方形/長方形 37"/>
          <p:cNvSpPr/>
          <p:nvPr/>
        </p:nvSpPr>
        <p:spPr>
          <a:xfrm>
            <a:off x="3476874" y="2573584"/>
            <a:ext cx="2262247" cy="432000"/>
          </a:xfrm>
          <a:prstGeom prst="rect">
            <a:avLst/>
          </a:prstGeom>
          <a:noFill/>
          <a:ln w="2222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indent="-457200" defTabSz="913710">
              <a:defRPr/>
            </a:pPr>
            <a:endParaRPr lang="en-US" altLang="ja-JP" sz="1300" dirty="0" smtClean="0">
              <a:solidFill>
                <a:prstClr val="black"/>
              </a:solidFill>
            </a:endParaRPr>
          </a:p>
          <a:p>
            <a:pPr indent="-457200" defTabSz="913710">
              <a:defRPr/>
            </a:pPr>
            <a:endParaRPr lang="en-US" altLang="ja-JP" sz="1200" dirty="0" smtClean="0">
              <a:solidFill>
                <a:prstClr val="black"/>
              </a:solidFill>
            </a:endParaRPr>
          </a:p>
          <a:p>
            <a:pPr indent="-457200" defTabSz="913710">
              <a:defRPr/>
            </a:pPr>
            <a:endParaRPr lang="en-US" altLang="ja-JP" sz="1200" dirty="0">
              <a:solidFill>
                <a:prstClr val="black"/>
              </a:solidFill>
            </a:endParaRPr>
          </a:p>
          <a:p>
            <a:pPr indent="-457200" defTabSz="913710">
              <a:defRPr/>
            </a:pPr>
            <a:r>
              <a:rPr lang="ja-JP" altLang="en-US" sz="1100" dirty="0" smtClean="0">
                <a:solidFill>
                  <a:prstClr val="black"/>
                </a:solidFill>
              </a:rPr>
              <a:t>①事業実施計画</a:t>
            </a:r>
            <a:endParaRPr lang="en-US" altLang="ja-JP" sz="1100" dirty="0" smtClean="0">
              <a:solidFill>
                <a:prstClr val="black"/>
              </a:solidFill>
            </a:endParaRPr>
          </a:p>
          <a:p>
            <a:pPr indent="-457200" defTabSz="913710">
              <a:defRPr/>
            </a:pPr>
            <a:r>
              <a:rPr lang="ja-JP" altLang="en-US" sz="1100" dirty="0" smtClean="0">
                <a:solidFill>
                  <a:prstClr val="black"/>
                </a:solidFill>
              </a:rPr>
              <a:t>②個人情報の相互利用・守秘義務</a:t>
            </a:r>
            <a:r>
              <a:rPr lang="ja-JP" altLang="en-US" sz="1200" dirty="0" smtClean="0">
                <a:solidFill>
                  <a:prstClr val="black"/>
                </a:solidFill>
              </a:rPr>
              <a:t>　　　　　</a:t>
            </a:r>
            <a:endParaRPr lang="en-US" altLang="ja-JP" sz="1200" dirty="0" smtClean="0">
              <a:solidFill>
                <a:prstClr val="black"/>
              </a:solidFill>
            </a:endParaRPr>
          </a:p>
          <a:p>
            <a:pPr indent="-457200" defTabSz="913710">
              <a:defRPr/>
            </a:pPr>
            <a:r>
              <a:rPr lang="ja-JP" altLang="en-US" sz="1200" dirty="0" smtClean="0">
                <a:solidFill>
                  <a:prstClr val="black"/>
                </a:solidFill>
              </a:rPr>
              <a:t>　　</a:t>
            </a:r>
            <a:endParaRPr lang="en-US" altLang="ja-JP" sz="1200" dirty="0">
              <a:solidFill>
                <a:prstClr val="black"/>
              </a:solidFill>
            </a:endParaRPr>
          </a:p>
          <a:p>
            <a:pPr indent="-457200" defTabSz="913710">
              <a:defRPr/>
            </a:pPr>
            <a:endParaRPr lang="en-US" altLang="ja-JP" sz="1300" dirty="0" smtClean="0">
              <a:solidFill>
                <a:prstClr val="black"/>
              </a:solidFill>
            </a:endParaRPr>
          </a:p>
          <a:p>
            <a:pPr defTabSz="913710">
              <a:defRPr/>
            </a:pPr>
            <a:endParaRPr lang="ja-JP" altLang="en-US" sz="1300" dirty="0">
              <a:solidFill>
                <a:prstClr val="black"/>
              </a:solidFill>
            </a:endParaRPr>
          </a:p>
        </p:txBody>
      </p:sp>
      <p:sp>
        <p:nvSpPr>
          <p:cNvPr id="63" name="テキスト ボックス 62"/>
          <p:cNvSpPr txBox="1"/>
          <p:nvPr/>
        </p:nvSpPr>
        <p:spPr>
          <a:xfrm>
            <a:off x="251520" y="4709698"/>
            <a:ext cx="1544060" cy="318924"/>
          </a:xfrm>
          <a:prstGeom prst="rect">
            <a:avLst/>
          </a:prstGeom>
          <a:solidFill>
            <a:schemeClr val="accent6">
              <a:lumMod val="40000"/>
              <a:lumOff val="60000"/>
            </a:schemeClr>
          </a:solidFill>
          <a:ln w="12700">
            <a:solidFill>
              <a:schemeClr val="tx1"/>
            </a:solidFill>
            <a:bevel/>
          </a:ln>
          <a:effectLst/>
        </p:spPr>
        <p:txBody>
          <a:bodyPr wrap="square" lIns="72000" tIns="36000" rIns="72000" bIns="36000" rtlCol="0">
            <a:spAutoFit/>
          </a:bodyPr>
          <a:lstStyle/>
          <a:p>
            <a:pPr defTabSz="913710"/>
            <a:r>
              <a:rPr lang="ja-JP" altLang="en-US" sz="1600" dirty="0">
                <a:solidFill>
                  <a:prstClr val="black"/>
                </a:solidFill>
              </a:rPr>
              <a:t>３</a:t>
            </a:r>
            <a:r>
              <a:rPr lang="ja-JP" altLang="en-US" sz="1600" dirty="0" smtClean="0">
                <a:solidFill>
                  <a:prstClr val="black"/>
                </a:solidFill>
              </a:rPr>
              <a:t>　事業内容等</a:t>
            </a:r>
            <a:endParaRPr lang="ja-JP" altLang="en-US" sz="1600" dirty="0">
              <a:solidFill>
                <a:prstClr val="black"/>
              </a:solidFill>
            </a:endParaRPr>
          </a:p>
        </p:txBody>
      </p:sp>
      <p:sp>
        <p:nvSpPr>
          <p:cNvPr id="26" name="正方形/長方形 25"/>
          <p:cNvSpPr/>
          <p:nvPr/>
        </p:nvSpPr>
        <p:spPr>
          <a:xfrm>
            <a:off x="2573936" y="3790219"/>
            <a:ext cx="3888000" cy="612000"/>
          </a:xfrm>
          <a:prstGeom prst="rect">
            <a:avLst/>
          </a:prstGeom>
          <a:noFill/>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indent="-457200" defTabSz="913710">
              <a:defRPr/>
            </a:pPr>
            <a:r>
              <a:rPr lang="ja-JP" altLang="en-US" sz="1300" dirty="0" smtClean="0">
                <a:solidFill>
                  <a:prstClr val="black"/>
                </a:solidFill>
              </a:rPr>
              <a:t>　　　　　　　　　　　　　</a:t>
            </a:r>
            <a:endParaRPr lang="en-US" altLang="ja-JP" sz="1300" dirty="0" smtClean="0">
              <a:solidFill>
                <a:prstClr val="black"/>
              </a:solidFill>
            </a:endParaRPr>
          </a:p>
          <a:p>
            <a:pPr indent="-457200" defTabSz="913710">
              <a:defRPr/>
            </a:pPr>
            <a:endParaRPr lang="en-US" altLang="ja-JP" sz="1300" b="1" dirty="0">
              <a:solidFill>
                <a:prstClr val="black"/>
              </a:solidFill>
            </a:endParaRPr>
          </a:p>
          <a:p>
            <a:pPr indent="-457200" defTabSz="913710">
              <a:defRPr/>
            </a:pPr>
            <a:endParaRPr lang="en-US" altLang="ja-JP" sz="1300" dirty="0" smtClean="0">
              <a:solidFill>
                <a:prstClr val="black"/>
              </a:solidFill>
            </a:endParaRPr>
          </a:p>
          <a:p>
            <a:pPr indent="-457200" defTabSz="913710">
              <a:defRPr/>
            </a:pPr>
            <a:r>
              <a:rPr lang="ja-JP" altLang="en-US" sz="1100" dirty="0" smtClean="0">
                <a:solidFill>
                  <a:prstClr val="black"/>
                </a:solidFill>
              </a:rPr>
              <a:t>①求職登録者・離職中である者（在職者は除く）</a:t>
            </a:r>
            <a:endParaRPr lang="en-US" altLang="ja-JP" sz="1100" dirty="0" smtClean="0">
              <a:solidFill>
                <a:prstClr val="black"/>
              </a:solidFill>
            </a:endParaRPr>
          </a:p>
          <a:p>
            <a:pPr indent="-457200" defTabSz="913710">
              <a:defRPr/>
            </a:pPr>
            <a:r>
              <a:rPr lang="ja-JP" altLang="en-US" sz="1100" dirty="0" smtClean="0">
                <a:solidFill>
                  <a:prstClr val="black"/>
                </a:solidFill>
              </a:rPr>
              <a:t>②障害を事業主に開示して就職支援を受けることに同意した者</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③両機関で個人情報を共有することに同意している者　　　</a:t>
            </a:r>
            <a:r>
              <a:rPr lang="ja-JP" altLang="en-US" sz="1300" dirty="0" smtClean="0">
                <a:solidFill>
                  <a:prstClr val="black"/>
                </a:solidFill>
              </a:rPr>
              <a:t>　</a:t>
            </a:r>
            <a:endParaRPr lang="en-US" altLang="ja-JP" sz="1300" dirty="0" smtClean="0">
              <a:solidFill>
                <a:prstClr val="black"/>
              </a:solidFill>
            </a:endParaRPr>
          </a:p>
          <a:p>
            <a:pPr indent="-457200" defTabSz="913710">
              <a:defRPr/>
            </a:pPr>
            <a:r>
              <a:rPr lang="ja-JP" altLang="en-US" sz="1300" dirty="0" smtClean="0">
                <a:solidFill>
                  <a:prstClr val="black"/>
                </a:solidFill>
              </a:rPr>
              <a:t>　　　　　　　　　　　　　　　　　　　　　　　　　　　　　　</a:t>
            </a:r>
            <a:endParaRPr lang="en-US" altLang="ja-JP" sz="1300" dirty="0">
              <a:solidFill>
                <a:prstClr val="black"/>
              </a:solidFill>
            </a:endParaRPr>
          </a:p>
          <a:p>
            <a:pPr indent="-457200" defTabSz="913710">
              <a:defRPr/>
            </a:pPr>
            <a:endParaRPr lang="en-US" altLang="ja-JP" sz="1300" dirty="0" smtClean="0">
              <a:solidFill>
                <a:prstClr val="black"/>
              </a:solidFill>
            </a:endParaRPr>
          </a:p>
          <a:p>
            <a:pPr defTabSz="913710">
              <a:defRPr/>
            </a:pPr>
            <a:endParaRPr lang="ja-JP" altLang="en-US" sz="1300" dirty="0">
              <a:solidFill>
                <a:prstClr val="black"/>
              </a:solidFill>
            </a:endParaRPr>
          </a:p>
        </p:txBody>
      </p:sp>
      <p:sp>
        <p:nvSpPr>
          <p:cNvPr id="6" name="下矢印 5"/>
          <p:cNvSpPr/>
          <p:nvPr/>
        </p:nvSpPr>
        <p:spPr>
          <a:xfrm rot="5400000">
            <a:off x="7189504" y="3107745"/>
            <a:ext cx="452888" cy="1469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rot="16200000">
            <a:off x="1469850" y="3185729"/>
            <a:ext cx="446240" cy="13747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上下矢印 8"/>
          <p:cNvSpPr/>
          <p:nvPr/>
        </p:nvSpPr>
        <p:spPr>
          <a:xfrm rot="5400000">
            <a:off x="4368199" y="2087988"/>
            <a:ext cx="437736" cy="2299002"/>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上下矢印 9"/>
          <p:cNvSpPr/>
          <p:nvPr/>
        </p:nvSpPr>
        <p:spPr>
          <a:xfrm rot="5400000">
            <a:off x="4300733" y="1193007"/>
            <a:ext cx="519461" cy="2167180"/>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003034" y="2132597"/>
            <a:ext cx="1044000" cy="288000"/>
          </a:xfrm>
          <a:prstGeom prst="rect">
            <a:avLst/>
          </a:prstGeom>
          <a:noFill/>
        </p:spPr>
        <p:txBody>
          <a:bodyPr wrap="square" rtlCol="0">
            <a:spAutoFit/>
          </a:bodyPr>
          <a:lstStyle/>
          <a:p>
            <a:r>
              <a:rPr lang="ja-JP" altLang="en-US" sz="1600" dirty="0" smtClean="0"/>
              <a:t>協定締結</a:t>
            </a:r>
            <a:endParaRPr lang="en-US" altLang="ja-JP" sz="1600" dirty="0" smtClean="0"/>
          </a:p>
          <a:p>
            <a:endParaRPr kumimoji="1" lang="ja-JP" altLang="en-US" dirty="0"/>
          </a:p>
        </p:txBody>
      </p:sp>
      <p:sp>
        <p:nvSpPr>
          <p:cNvPr id="17" name="テキスト ボックス 16"/>
          <p:cNvSpPr txBox="1"/>
          <p:nvPr/>
        </p:nvSpPr>
        <p:spPr>
          <a:xfrm>
            <a:off x="4096193" y="3084592"/>
            <a:ext cx="934871" cy="292388"/>
          </a:xfrm>
          <a:prstGeom prst="rect">
            <a:avLst/>
          </a:prstGeom>
          <a:noFill/>
        </p:spPr>
        <p:txBody>
          <a:bodyPr wrap="none" rtlCol="0">
            <a:spAutoFit/>
          </a:bodyPr>
          <a:lstStyle/>
          <a:p>
            <a:r>
              <a:rPr kumimoji="1" lang="ja-JP" altLang="en-US" sz="1300" b="1" dirty="0" smtClean="0"/>
              <a:t>連携・調整</a:t>
            </a:r>
            <a:endParaRPr kumimoji="1" lang="ja-JP" altLang="en-US" sz="1300" b="1" dirty="0"/>
          </a:p>
        </p:txBody>
      </p:sp>
      <p:sp>
        <p:nvSpPr>
          <p:cNvPr id="19" name="テキスト ボックス 18"/>
          <p:cNvSpPr txBox="1"/>
          <p:nvPr/>
        </p:nvSpPr>
        <p:spPr>
          <a:xfrm>
            <a:off x="323528" y="4096219"/>
            <a:ext cx="2108269" cy="276999"/>
          </a:xfrm>
          <a:prstGeom prst="rect">
            <a:avLst/>
          </a:prstGeom>
          <a:noFill/>
        </p:spPr>
        <p:txBody>
          <a:bodyPr wrap="none" rtlCol="0">
            <a:spAutoFit/>
          </a:bodyPr>
          <a:lstStyle/>
          <a:p>
            <a:r>
              <a:rPr kumimoji="1" lang="ja-JP" altLang="en-US" sz="1200" b="1" dirty="0" smtClean="0"/>
              <a:t>事業周知・参加希望者の把握</a:t>
            </a:r>
            <a:endParaRPr kumimoji="1" lang="ja-JP" altLang="en-US" sz="1200" b="1" dirty="0"/>
          </a:p>
        </p:txBody>
      </p:sp>
      <p:sp>
        <p:nvSpPr>
          <p:cNvPr id="36" name="テキスト ボックス 35"/>
          <p:cNvSpPr txBox="1"/>
          <p:nvPr/>
        </p:nvSpPr>
        <p:spPr>
          <a:xfrm>
            <a:off x="6516393" y="4063695"/>
            <a:ext cx="2422458" cy="276999"/>
          </a:xfrm>
          <a:prstGeom prst="rect">
            <a:avLst/>
          </a:prstGeom>
          <a:noFill/>
        </p:spPr>
        <p:txBody>
          <a:bodyPr wrap="none" rtlCol="0">
            <a:spAutoFit/>
          </a:bodyPr>
          <a:lstStyle/>
          <a:p>
            <a:r>
              <a:rPr kumimoji="1" lang="ja-JP" altLang="en-US" sz="1200" b="1" dirty="0" smtClean="0"/>
              <a:t>「就労支援チーム」による就職支援</a:t>
            </a:r>
            <a:endParaRPr kumimoji="1" lang="ja-JP" altLang="en-US" sz="1200" b="1" dirty="0"/>
          </a:p>
        </p:txBody>
      </p:sp>
      <p:pic>
        <p:nvPicPr>
          <p:cNvPr id="51" name="Picture 70" descr="j0431641[1]"/>
          <p:cNvPicPr>
            <a:picLocks noChangeAspect="1" noChangeArrowheads="1"/>
          </p:cNvPicPr>
          <p:nvPr/>
        </p:nvPicPr>
        <p:blipFill>
          <a:blip r:embed="rId3" cstate="print"/>
          <a:srcRect/>
          <a:stretch>
            <a:fillRect/>
          </a:stretch>
        </p:blipFill>
        <p:spPr bwMode="auto">
          <a:xfrm>
            <a:off x="6890373" y="2606367"/>
            <a:ext cx="362407" cy="366434"/>
          </a:xfrm>
          <a:prstGeom prst="rect">
            <a:avLst/>
          </a:prstGeom>
          <a:noFill/>
          <a:ln w="9525">
            <a:noFill/>
            <a:miter lim="800000"/>
            <a:headEnd/>
            <a:tailEnd/>
          </a:ln>
        </p:spPr>
      </p:pic>
      <p:sp>
        <p:nvSpPr>
          <p:cNvPr id="22" name="テキスト ボックス 21"/>
          <p:cNvSpPr txBox="1"/>
          <p:nvPr/>
        </p:nvSpPr>
        <p:spPr>
          <a:xfrm>
            <a:off x="3959936" y="3426719"/>
            <a:ext cx="1080000" cy="288147"/>
          </a:xfrm>
          <a:prstGeom prst="rect">
            <a:avLst/>
          </a:prstGeom>
          <a:ln/>
        </p:spPr>
        <p:style>
          <a:lnRef idx="2">
            <a:schemeClr val="accent1"/>
          </a:lnRef>
          <a:fillRef idx="1">
            <a:schemeClr val="lt1"/>
          </a:fillRef>
          <a:effectRef idx="0">
            <a:schemeClr val="accent1"/>
          </a:effectRef>
          <a:fontRef idx="minor">
            <a:schemeClr val="dk1"/>
          </a:fontRef>
        </p:style>
        <p:txBody>
          <a:bodyPr wrap="square" lIns="72000" tIns="36000" rIns="72000" bIns="36000" rtlCol="0">
            <a:spAutoFit/>
          </a:bodyPr>
          <a:lstStyle/>
          <a:p>
            <a:pPr defTabSz="913710"/>
            <a:r>
              <a:rPr lang="ja-JP" altLang="en-US" sz="1400" b="1" dirty="0" smtClean="0">
                <a:solidFill>
                  <a:prstClr val="black"/>
                </a:solidFill>
              </a:rPr>
              <a:t>支援対象者</a:t>
            </a:r>
            <a:endParaRPr lang="ja-JP" altLang="en-US" sz="1400" b="1" dirty="0">
              <a:solidFill>
                <a:prstClr val="black"/>
              </a:solidFill>
            </a:endParaRPr>
          </a:p>
        </p:txBody>
      </p:sp>
    </p:spTree>
    <p:extLst>
      <p:ext uri="{BB962C8B-B14F-4D97-AF65-F5344CB8AC3E}">
        <p14:creationId xmlns:p14="http://schemas.microsoft.com/office/powerpoint/2010/main" val="3570120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100</Words>
  <Application>Microsoft Office PowerPoint</Application>
  <PresentationFormat>画面に合わせる (4:3)</PresentationFormat>
  <Paragraphs>43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「トライアル雇用」による障害者雇用のきっかけづくり ～障害者トライアル雇用事業～</dc:title>
  <dc:creator>厚生労働省ネットワークシステム</dc:creator>
  <cp:lastModifiedBy>ハローワークシステム</cp:lastModifiedBy>
  <cp:revision>126</cp:revision>
  <cp:lastPrinted>2016-03-22T02:42:31Z</cp:lastPrinted>
  <dcterms:created xsi:type="dcterms:W3CDTF">2013-08-09T00:23:39Z</dcterms:created>
  <dcterms:modified xsi:type="dcterms:W3CDTF">2016-06-29T05:08:31Z</dcterms:modified>
</cp:coreProperties>
</file>