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4"/>
  </p:sldMasterIdLst>
  <p:notesMasterIdLst>
    <p:notesMasterId r:id="rId12"/>
  </p:notesMasterIdLst>
  <p:sldIdLst>
    <p:sldId id="278" r:id="rId5"/>
    <p:sldId id="268" r:id="rId6"/>
    <p:sldId id="261" r:id="rId7"/>
    <p:sldId id="273" r:id="rId8"/>
    <p:sldId id="280" r:id="rId9"/>
    <p:sldId id="275" r:id="rId10"/>
    <p:sldId id="279" r:id="rId11"/>
  </p:sldIdLst>
  <p:sldSz cx="14041438" cy="9601200"/>
  <p:notesSz cx="9939338" cy="68072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4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A87E"/>
    <a:srgbClr val="FF6600"/>
    <a:srgbClr val="EEB8DB"/>
    <a:srgbClr val="CFBD9D"/>
    <a:srgbClr val="865F42"/>
    <a:srgbClr val="FF0000"/>
    <a:srgbClr val="FEF3F0"/>
    <a:srgbClr val="FEEDE8"/>
    <a:srgbClr val="1F497D"/>
    <a:srgbClr val="FD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6773C-7B0C-4618-A963-60ECAB0189D5}" v="4" dt="2026-03-19T11:47:44.91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00" d="100"/>
          <a:sy n="300" d="100"/>
        </p:scale>
        <p:origin x="-17424" y="-13674"/>
      </p:cViewPr>
      <p:guideLst>
        <p:guide orient="horz" pos="3024"/>
        <p:guide pos="4423"/>
      </p:guideLst>
    </p:cSldViewPr>
  </p:slideViewPr>
  <p:notesTextViewPr>
    <p:cViewPr>
      <p:scale>
        <a:sx n="1" d="1"/>
        <a:sy n="1" d="1"/>
      </p:scale>
      <p:origin x="0" y="0"/>
    </p:cViewPr>
  </p:notesText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notesMasters/notesMaster1.xml" Type="http://schemas.openxmlformats.org/officeDocument/2006/relationships/notesMaster"/><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17" Target="revisionInfo.xml" Type="http://schemas.microsoft.com/office/2015/10/relationships/revisionInfo"/><Relationship Id="rId18"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5" y="0"/>
            <a:ext cx="4306937" cy="340306"/>
          </a:xfrm>
          <a:prstGeom prst="rect">
            <a:avLst/>
          </a:prstGeom>
        </p:spPr>
        <p:txBody>
          <a:bodyPr vert="horz" lIns="62917" tIns="31459" rIns="62917" bIns="31459" rtlCol="0"/>
          <a:lstStyle>
            <a:lvl1pPr algn="r">
              <a:defRPr sz="800"/>
            </a:lvl1pPr>
          </a:lstStyle>
          <a:p>
            <a:fld id="{4413CA89-E632-4E6D-A8D8-3BDB27B71770}" type="datetimeFigureOut">
              <a:rPr kumimoji="1" lang="ja-JP" altLang="en-US" smtClean="0"/>
              <a:t>2026/3/19</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993826" y="3233448"/>
            <a:ext cx="7951689" cy="3062751"/>
          </a:xfrm>
          <a:prstGeom prst="rect">
            <a:avLst/>
          </a:prstGeom>
        </p:spPr>
        <p:txBody>
          <a:bodyPr vert="horz" lIns="62917" tIns="31459" rIns="62917" bIns="314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27"/>
            <a:ext cx="4306937" cy="340305"/>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5" y="6465827"/>
            <a:ext cx="4306937" cy="340305"/>
          </a:xfrm>
          <a:prstGeom prst="rect">
            <a:avLst/>
          </a:prstGeom>
        </p:spPr>
        <p:txBody>
          <a:bodyPr vert="horz" lIns="62917" tIns="31459" rIns="62917" bIns="31459" rtlCol="0" anchor="b"/>
          <a:lstStyle>
            <a:lvl1pPr algn="r">
              <a:defRPr sz="800"/>
            </a:lvl1pPr>
          </a:lstStyle>
          <a:p>
            <a:fld id="{ED00EEFA-E0D3-4E18-87D9-1B30F5EFF159}" type="slidenum">
              <a:rPr kumimoji="1" lang="ja-JP" altLang="en-US" smtClean="0"/>
              <a:t>‹#›</a:t>
            </a:fld>
            <a:endParaRPr kumimoji="1" lang="ja-JP" altLang="en-US"/>
          </a:p>
        </p:txBody>
      </p:sp>
    </p:spTree>
    <p:extLst>
      <p:ext uri="{BB962C8B-B14F-4D97-AF65-F5344CB8AC3E}">
        <p14:creationId xmlns:p14="http://schemas.microsoft.com/office/powerpoint/2010/main" val="1129955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1</a:t>
            </a:fld>
            <a:endParaRPr kumimoji="1" lang="ja-JP" altLang="en-US"/>
          </a:p>
        </p:txBody>
      </p:sp>
    </p:spTree>
    <p:extLst>
      <p:ext uri="{BB962C8B-B14F-4D97-AF65-F5344CB8AC3E}">
        <p14:creationId xmlns:p14="http://schemas.microsoft.com/office/powerpoint/2010/main" val="331516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2</a:t>
            </a:fld>
            <a:endParaRPr kumimoji="1" lang="ja-JP" altLang="en-US"/>
          </a:p>
        </p:txBody>
      </p:sp>
    </p:spTree>
    <p:extLst>
      <p:ext uri="{BB962C8B-B14F-4D97-AF65-F5344CB8AC3E}">
        <p14:creationId xmlns:p14="http://schemas.microsoft.com/office/powerpoint/2010/main" val="33292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3</a:t>
            </a:fld>
            <a:endParaRPr kumimoji="1" lang="ja-JP" altLang="en-US"/>
          </a:p>
        </p:txBody>
      </p:sp>
    </p:spTree>
    <p:extLst>
      <p:ext uri="{BB962C8B-B14F-4D97-AF65-F5344CB8AC3E}">
        <p14:creationId xmlns:p14="http://schemas.microsoft.com/office/powerpoint/2010/main" val="84884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4</a:t>
            </a:fld>
            <a:endParaRPr kumimoji="1" lang="ja-JP" altLang="en-US"/>
          </a:p>
        </p:txBody>
      </p:sp>
    </p:spTree>
    <p:extLst>
      <p:ext uri="{BB962C8B-B14F-4D97-AF65-F5344CB8AC3E}">
        <p14:creationId xmlns:p14="http://schemas.microsoft.com/office/powerpoint/2010/main" val="340395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AE264-7AC8-62B3-DA4C-F68B8133E7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381C99-1C2F-BAFB-22D5-C5007BF40CB0}"/>
              </a:ext>
            </a:extLst>
          </p:cNvPr>
          <p:cNvSpPr>
            <a:spLocks noGrp="1" noRot="1" noChangeAspect="1"/>
          </p:cNvSpPr>
          <p:nvPr>
            <p:ph type="sldImg"/>
          </p:nvPr>
        </p:nvSpPr>
        <p:spPr>
          <a:xfrm>
            <a:off x="3106738" y="511175"/>
            <a:ext cx="3730625" cy="2551113"/>
          </a:xfrm>
        </p:spPr>
      </p:sp>
      <p:sp>
        <p:nvSpPr>
          <p:cNvPr id="3" name="ノート プレースホルダー 2">
            <a:extLst>
              <a:ext uri="{FF2B5EF4-FFF2-40B4-BE49-F238E27FC236}">
                <a16:creationId xmlns:a16="http://schemas.microsoft.com/office/drawing/2014/main" id="{6E624939-CBC9-ABAD-1F46-CBE8DE2FDCD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0AD7918-61CE-D90B-4CA7-4F1CD04AAB06}"/>
              </a:ext>
            </a:extLst>
          </p:cNvPr>
          <p:cNvSpPr>
            <a:spLocks noGrp="1"/>
          </p:cNvSpPr>
          <p:nvPr>
            <p:ph type="sldNum" sz="quarter" idx="10"/>
          </p:nvPr>
        </p:nvSpPr>
        <p:spPr/>
        <p:txBody>
          <a:bodyPr/>
          <a:lstStyle/>
          <a:p>
            <a:fld id="{ED00EEFA-E0D3-4E18-87D9-1B30F5EFF159}" type="slidenum">
              <a:rPr kumimoji="1" lang="ja-JP" altLang="en-US" smtClean="0"/>
              <a:t>5</a:t>
            </a:fld>
            <a:endParaRPr kumimoji="1" lang="ja-JP" altLang="en-US"/>
          </a:p>
        </p:txBody>
      </p:sp>
    </p:spTree>
    <p:extLst>
      <p:ext uri="{BB962C8B-B14F-4D97-AF65-F5344CB8AC3E}">
        <p14:creationId xmlns:p14="http://schemas.microsoft.com/office/powerpoint/2010/main" val="319451281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599"/>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337" indent="0" algn="ctr">
              <a:buNone/>
              <a:defRPr>
                <a:solidFill>
                  <a:schemeClr val="tx1">
                    <a:tint val="75000"/>
                  </a:schemeClr>
                </a:solidFill>
              </a:defRPr>
            </a:lvl2pPr>
            <a:lvl3pPr marL="1350677" indent="0" algn="ctr">
              <a:buNone/>
              <a:defRPr>
                <a:solidFill>
                  <a:schemeClr val="tx1">
                    <a:tint val="75000"/>
                  </a:schemeClr>
                </a:solidFill>
              </a:defRPr>
            </a:lvl3pPr>
            <a:lvl4pPr marL="2026015" indent="0" algn="ctr">
              <a:buNone/>
              <a:defRPr>
                <a:solidFill>
                  <a:schemeClr val="tx1">
                    <a:tint val="75000"/>
                  </a:schemeClr>
                </a:solidFill>
              </a:defRPr>
            </a:lvl4pPr>
            <a:lvl5pPr marL="2701352" indent="0" algn="ctr">
              <a:buNone/>
              <a:defRPr>
                <a:solidFill>
                  <a:schemeClr val="tx1">
                    <a:tint val="75000"/>
                  </a:schemeClr>
                </a:solidFill>
              </a:defRPr>
            </a:lvl5pPr>
            <a:lvl6pPr marL="3376689" indent="0" algn="ctr">
              <a:buNone/>
              <a:defRPr>
                <a:solidFill>
                  <a:schemeClr val="tx1">
                    <a:tint val="75000"/>
                  </a:schemeClr>
                </a:solidFill>
              </a:defRPr>
            </a:lvl6pPr>
            <a:lvl7pPr marL="4052030" indent="0" algn="ctr">
              <a:buNone/>
              <a:defRPr>
                <a:solidFill>
                  <a:schemeClr val="tx1">
                    <a:tint val="75000"/>
                  </a:schemeClr>
                </a:solidFill>
              </a:defRPr>
            </a:lvl7pPr>
            <a:lvl8pPr marL="4727367" indent="0" algn="ctr">
              <a:buNone/>
              <a:defRPr>
                <a:solidFill>
                  <a:schemeClr val="tx1">
                    <a:tint val="75000"/>
                  </a:schemeClr>
                </a:solidFill>
              </a:defRPr>
            </a:lvl8pPr>
            <a:lvl9pPr marL="540270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4"/>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337" indent="0">
              <a:buNone/>
              <a:defRPr sz="2700">
                <a:solidFill>
                  <a:schemeClr val="tx1">
                    <a:tint val="75000"/>
                  </a:schemeClr>
                </a:solidFill>
              </a:defRPr>
            </a:lvl2pPr>
            <a:lvl3pPr marL="1350677" indent="0">
              <a:buNone/>
              <a:defRPr sz="2400">
                <a:solidFill>
                  <a:schemeClr val="tx1">
                    <a:tint val="75000"/>
                  </a:schemeClr>
                </a:solidFill>
              </a:defRPr>
            </a:lvl3pPr>
            <a:lvl4pPr marL="2026015" indent="0">
              <a:buNone/>
              <a:defRPr sz="2100">
                <a:solidFill>
                  <a:schemeClr val="tx1">
                    <a:tint val="75000"/>
                  </a:schemeClr>
                </a:solidFill>
              </a:defRPr>
            </a:lvl4pPr>
            <a:lvl5pPr marL="2701352" indent="0">
              <a:buNone/>
              <a:defRPr sz="2100">
                <a:solidFill>
                  <a:schemeClr val="tx1">
                    <a:tint val="75000"/>
                  </a:schemeClr>
                </a:solidFill>
              </a:defRPr>
            </a:lvl5pPr>
            <a:lvl6pPr marL="3376689" indent="0">
              <a:buNone/>
              <a:defRPr sz="2100">
                <a:solidFill>
                  <a:schemeClr val="tx1">
                    <a:tint val="75000"/>
                  </a:schemeClr>
                </a:solidFill>
              </a:defRPr>
            </a:lvl6pPr>
            <a:lvl7pPr marL="4052030" indent="0">
              <a:buNone/>
              <a:defRPr sz="2100">
                <a:solidFill>
                  <a:schemeClr val="tx1">
                    <a:tint val="75000"/>
                  </a:schemeClr>
                </a:solidFill>
              </a:defRPr>
            </a:lvl7pPr>
            <a:lvl8pPr marL="4727367" indent="0">
              <a:buNone/>
              <a:defRPr sz="2100">
                <a:solidFill>
                  <a:schemeClr val="tx1">
                    <a:tint val="75000"/>
                  </a:schemeClr>
                </a:solidFill>
              </a:defRPr>
            </a:lvl8pPr>
            <a:lvl9pPr marL="5402704"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59" y="2149158"/>
            <a:ext cx="6206511"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59"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337" indent="0">
              <a:buNone/>
              <a:defRPr sz="4100"/>
            </a:lvl2pPr>
            <a:lvl3pPr marL="1350677" indent="0">
              <a:buNone/>
              <a:defRPr sz="3500"/>
            </a:lvl3pPr>
            <a:lvl4pPr marL="2026015" indent="0">
              <a:buNone/>
              <a:defRPr sz="3000"/>
            </a:lvl4pPr>
            <a:lvl5pPr marL="2701352" indent="0">
              <a:buNone/>
              <a:defRPr sz="3000"/>
            </a:lvl5pPr>
            <a:lvl6pPr marL="3376689" indent="0">
              <a:buNone/>
              <a:defRPr sz="3000"/>
            </a:lvl6pPr>
            <a:lvl7pPr marL="4052030" indent="0">
              <a:buNone/>
              <a:defRPr sz="3000"/>
            </a:lvl7pPr>
            <a:lvl8pPr marL="4727367" indent="0">
              <a:buNone/>
              <a:defRPr sz="3000"/>
            </a:lvl8pPr>
            <a:lvl9pPr marL="5402704"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2026/3/19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67" tIns="67535" rIns="135067" bIns="675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67" tIns="67535" rIns="135067" bIns="675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4"/>
            <a:ext cx="3276336" cy="511175"/>
          </a:xfrm>
          <a:prstGeom prst="rect">
            <a:avLst/>
          </a:prstGeom>
        </p:spPr>
        <p:txBody>
          <a:bodyPr vert="horz" lIns="135067" tIns="67535" rIns="135067" bIns="67535" rtlCol="0" anchor="ctr"/>
          <a:lstStyle>
            <a:lvl1pPr algn="l">
              <a:defRPr sz="1800">
                <a:solidFill>
                  <a:schemeClr val="tx1">
                    <a:tint val="75000"/>
                  </a:schemeClr>
                </a:solidFill>
              </a:defRPr>
            </a:lvl1pPr>
          </a:lstStyle>
          <a:p>
            <a:fld id="{0DFF3880-1322-403E-9ACF-7285FA950D90}" type="datetimeFigureOut">
              <a:rPr kumimoji="1" lang="ja-JP" altLang="en-US" smtClean="0"/>
              <a:t>2026/3/19</a:t>
            </a:fld>
            <a:endParaRPr kumimoji="1" lang="ja-JP" altLang="en-US"/>
          </a:p>
        </p:txBody>
      </p:sp>
      <p:sp>
        <p:nvSpPr>
          <p:cNvPr id="5" name="フッター プレースホルダー 4"/>
          <p:cNvSpPr>
            <a:spLocks noGrp="1"/>
          </p:cNvSpPr>
          <p:nvPr>
            <p:ph type="ftr" sz="quarter" idx="3"/>
          </p:nvPr>
        </p:nvSpPr>
        <p:spPr>
          <a:xfrm>
            <a:off x="4797493" y="8898894"/>
            <a:ext cx="4446455" cy="511175"/>
          </a:xfrm>
          <a:prstGeom prst="rect">
            <a:avLst/>
          </a:prstGeom>
        </p:spPr>
        <p:txBody>
          <a:bodyPr vert="horz" lIns="135067" tIns="67535" rIns="135067" bIns="675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4"/>
            <a:ext cx="3276336" cy="511175"/>
          </a:xfrm>
          <a:prstGeom prst="rect">
            <a:avLst/>
          </a:prstGeom>
        </p:spPr>
        <p:txBody>
          <a:bodyPr vert="horz" lIns="135067" tIns="67535" rIns="135067" bIns="67535"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50677" rtl="0" eaLnBrk="1" latinLnBrk="0" hangingPunct="1">
        <a:spcBef>
          <a:spcPct val="0"/>
        </a:spcBef>
        <a:buNone/>
        <a:defRPr kumimoji="1" sz="6500" kern="1200">
          <a:solidFill>
            <a:schemeClr val="tx1"/>
          </a:solidFill>
          <a:latin typeface="+mj-lt"/>
          <a:ea typeface="+mj-ea"/>
          <a:cs typeface="+mj-cs"/>
        </a:defRPr>
      </a:lvl1pPr>
    </p:titleStyle>
    <p:bodyStyle>
      <a:lvl1pPr marL="506503" indent="-506503" algn="l" defTabSz="135067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425" indent="-422087" algn="l" defTabSz="135067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8346" indent="-337669" algn="l" defTabSz="135067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68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9021"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4358"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9697"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5035"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037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677" rtl="0" eaLnBrk="1" latinLnBrk="0" hangingPunct="1">
        <a:defRPr kumimoji="1" sz="2700" kern="1200">
          <a:solidFill>
            <a:schemeClr val="tx1"/>
          </a:solidFill>
          <a:latin typeface="+mn-lt"/>
          <a:ea typeface="+mn-ea"/>
          <a:cs typeface="+mn-cs"/>
        </a:defRPr>
      </a:lvl1pPr>
      <a:lvl2pPr marL="675337" algn="l" defTabSz="1350677" rtl="0" eaLnBrk="1" latinLnBrk="0" hangingPunct="1">
        <a:defRPr kumimoji="1" sz="2700" kern="1200">
          <a:solidFill>
            <a:schemeClr val="tx1"/>
          </a:solidFill>
          <a:latin typeface="+mn-lt"/>
          <a:ea typeface="+mn-ea"/>
          <a:cs typeface="+mn-cs"/>
        </a:defRPr>
      </a:lvl2pPr>
      <a:lvl3pPr marL="1350677" algn="l" defTabSz="1350677" rtl="0" eaLnBrk="1" latinLnBrk="0" hangingPunct="1">
        <a:defRPr kumimoji="1" sz="2700" kern="1200">
          <a:solidFill>
            <a:schemeClr val="tx1"/>
          </a:solidFill>
          <a:latin typeface="+mn-lt"/>
          <a:ea typeface="+mn-ea"/>
          <a:cs typeface="+mn-cs"/>
        </a:defRPr>
      </a:lvl3pPr>
      <a:lvl4pPr marL="2026015" algn="l" defTabSz="1350677" rtl="0" eaLnBrk="1" latinLnBrk="0" hangingPunct="1">
        <a:defRPr kumimoji="1" sz="2700" kern="1200">
          <a:solidFill>
            <a:schemeClr val="tx1"/>
          </a:solidFill>
          <a:latin typeface="+mn-lt"/>
          <a:ea typeface="+mn-ea"/>
          <a:cs typeface="+mn-cs"/>
        </a:defRPr>
      </a:lvl4pPr>
      <a:lvl5pPr marL="2701352" algn="l" defTabSz="1350677" rtl="0" eaLnBrk="1" latinLnBrk="0" hangingPunct="1">
        <a:defRPr kumimoji="1" sz="2700" kern="1200">
          <a:solidFill>
            <a:schemeClr val="tx1"/>
          </a:solidFill>
          <a:latin typeface="+mn-lt"/>
          <a:ea typeface="+mn-ea"/>
          <a:cs typeface="+mn-cs"/>
        </a:defRPr>
      </a:lvl5pPr>
      <a:lvl6pPr marL="3376689" algn="l" defTabSz="1350677" rtl="0" eaLnBrk="1" latinLnBrk="0" hangingPunct="1">
        <a:defRPr kumimoji="1" sz="2700" kern="1200">
          <a:solidFill>
            <a:schemeClr val="tx1"/>
          </a:solidFill>
          <a:latin typeface="+mn-lt"/>
          <a:ea typeface="+mn-ea"/>
          <a:cs typeface="+mn-cs"/>
        </a:defRPr>
      </a:lvl6pPr>
      <a:lvl7pPr marL="4052030" algn="l" defTabSz="1350677" rtl="0" eaLnBrk="1" latinLnBrk="0" hangingPunct="1">
        <a:defRPr kumimoji="1" sz="2700" kern="1200">
          <a:solidFill>
            <a:schemeClr val="tx1"/>
          </a:solidFill>
          <a:latin typeface="+mn-lt"/>
          <a:ea typeface="+mn-ea"/>
          <a:cs typeface="+mn-cs"/>
        </a:defRPr>
      </a:lvl7pPr>
      <a:lvl8pPr marL="4727367" algn="l" defTabSz="1350677" rtl="0" eaLnBrk="1" latinLnBrk="0" hangingPunct="1">
        <a:defRPr kumimoji="1" sz="2700" kern="1200">
          <a:solidFill>
            <a:schemeClr val="tx1"/>
          </a:solidFill>
          <a:latin typeface="+mn-lt"/>
          <a:ea typeface="+mn-ea"/>
          <a:cs typeface="+mn-cs"/>
        </a:defRPr>
      </a:lvl8pPr>
      <a:lvl9pPr marL="5402704" algn="l" defTabSz="135067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https://www.mhlw.go.jp/www2/topics/topics/saiyo/saiyo.htm" TargetMode="External" Type="http://schemas.openxmlformats.org/officeDocument/2006/relationships/hyperlink"/><Relationship Id="rId4" Target="../media/image1.emf" Type="http://schemas.openxmlformats.org/officeDocument/2006/relationships/image"/><Relationship Id="rId5" Target="../media/image2.jpeg" Type="http://schemas.openxmlformats.org/officeDocument/2006/relationships/image"/><Relationship Id="rId6"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 Id="rId4" Target="../media/image9.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2" Target="../media/image11.png" Type="http://schemas.openxmlformats.org/officeDocument/2006/relationships/image"/><Relationship Id="rId3" Target="../media/image12.png" Type="http://schemas.openxmlformats.org/officeDocument/2006/relationships/image"/><Relationship Id="rId4" Target="https://www.mhlw.go.jp/content/11600000/000820477.pdf" TargetMode="External" Type="http://schemas.openxmlformats.org/officeDocument/2006/relationships/hyperlink"/><Relationship Id="rId5" Target="../media/image13.png" Type="http://schemas.openxmlformats.org/officeDocument/2006/relationships/image"/><Relationship Id="rId6" Target="../media/image14.png" Type="http://schemas.openxmlformats.org/officeDocument/2006/relationships/image"/><Relationship Id="rId7" Target="https://www.mhlw.go.jp/content/11600000/000905076.pdf" TargetMode="External" Type="http://schemas.openxmlformats.org/officeDocument/2006/relationships/hyperlink"/><Relationship Id="rId8" Target="https://www.mhlw.go.jp/content/11600000/000901326.pdf" TargetMode="External" Type="http://schemas.openxmlformats.org/officeDocument/2006/relationships/hyperlink"/><Relationship Id="rId9" Target="../media/image1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66702" y="2929641"/>
            <a:ext cx="5466006" cy="5471359"/>
          </a:xfrm>
          <a:solidFill>
            <a:schemeClr val="bg1"/>
          </a:solidFill>
          <a:ln w="50800" cmpd="sng">
            <a:solidFill>
              <a:srgbClr val="FF6600"/>
            </a:solidFill>
          </a:ln>
        </p:spPr>
        <p:txBody>
          <a:bodyPr>
            <a:normAutofit fontScale="92500" lnSpcReduction="10000"/>
          </a:bodyPr>
          <a:lstStyle/>
          <a:p>
            <a:pPr lvl="0" algn="l" defTabSz="1279914">
              <a:spcBef>
                <a:spcPts val="0"/>
              </a:spcBef>
            </a:pPr>
            <a:endParaRPr lang="en-US" altLang="ja-JP" sz="160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endParaRPr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やむを得ず求人内容を変更する場合は、ハローワークへの申出や求人者マイページから速やかに修正し、常に最新の内容にしてください。</a:t>
            </a:r>
            <a:endParaRPr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3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spcBef>
                <a:spcPts val="0"/>
              </a:spcBef>
            </a:pP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ハローワークの窓口では、わかりやすい記載方法のアドバイスを行っています。お気軽にご相談ください。</a:t>
            </a:r>
          </a:p>
          <a:p>
            <a:pPr lvl="0" algn="l" defTabSz="1279914">
              <a:spcBef>
                <a:spcPts val="0"/>
              </a:spcBef>
            </a:pPr>
            <a:endParaRPr lang="en-US" altLang="ja-JP" sz="13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るみん」「えるぼし」「ユースエール」などの認定を受けた企業は、厚生労働大臣等が定める認定マークを求人票に付することができます。この認定マークを活用することにより、企業イメージの向上や優秀な人材の確保等につながることが期待できます。表示を希望する場合は事業所登録の情報をご確認ください。</a:t>
            </a:r>
          </a:p>
          <a:p>
            <a:pPr lvl="0" algn="l" defTabSz="1279914">
              <a:spcBef>
                <a:spcPts val="0"/>
              </a:spcBef>
            </a:pPr>
            <a:endParaRPr lang="en-US" altLang="ja-JP" sz="13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・応募者の基本的人権を尊重し、適性・能力に基づいた</a:t>
            </a:r>
            <a:endParaRPr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基準により、公正な採用選考を行ってください。</a:t>
            </a:r>
            <a:endParaRPr lang="en-US" altLang="ja-JP" sz="14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lnSpc>
                <a:spcPct val="40000"/>
              </a:lnSpc>
              <a:spcBef>
                <a:spcPts val="1200"/>
              </a:spcBef>
            </a:pPr>
            <a:r>
              <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https://www.mhlw.go.jp/www2/topics/topics/saiyo/saiyo.htm</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ホームベース 7"/>
          <p:cNvSpPr/>
          <p:nvPr/>
        </p:nvSpPr>
        <p:spPr>
          <a:xfrm>
            <a:off x="8385658" y="2561204"/>
            <a:ext cx="4428093" cy="484467"/>
          </a:xfrm>
          <a:prstGeom prst="homePlate">
            <a:avLst>
              <a:gd name="adj" fmla="val 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1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求人事業主の皆さまへ</a:t>
            </a:r>
          </a:p>
        </p:txBody>
      </p:sp>
      <p:sp>
        <p:nvSpPr>
          <p:cNvPr id="38" name="AutoShape 5"/>
          <p:cNvSpPr>
            <a:spLocks noChangeArrowheads="1"/>
          </p:cNvSpPr>
          <p:nvPr/>
        </p:nvSpPr>
        <p:spPr bwMode="auto">
          <a:xfrm>
            <a:off x="7862198" y="-248847"/>
            <a:ext cx="6471907"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40" name="Group 6"/>
          <p:cNvGrpSpPr>
            <a:grpSpLocks/>
          </p:cNvGrpSpPr>
          <p:nvPr/>
        </p:nvGrpSpPr>
        <p:grpSpPr bwMode="auto">
          <a:xfrm>
            <a:off x="7086601" y="9349581"/>
            <a:ext cx="7247504" cy="503238"/>
            <a:chOff x="28" y="16443"/>
            <a:chExt cx="12275" cy="794"/>
          </a:xfrm>
        </p:grpSpPr>
        <p:sp>
          <p:nvSpPr>
            <p:cNvPr id="41"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3"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 name="弦 8"/>
          <p:cNvSpPr/>
          <p:nvPr/>
        </p:nvSpPr>
        <p:spPr>
          <a:xfrm>
            <a:off x="6742056" y="-231453"/>
            <a:ext cx="642085"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AutoShape 9"/>
          <p:cNvSpPr>
            <a:spLocks noChangeArrowheads="1"/>
          </p:cNvSpPr>
          <p:nvPr/>
        </p:nvSpPr>
        <p:spPr bwMode="auto">
          <a:xfrm>
            <a:off x="12697369"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4" name="図 1"/>
          <p:cNvPicPr>
            <a:picLocks noChangeAspect="1" noChangeArrowheads="1"/>
          </p:cNvPicPr>
          <p:nvPr/>
        </p:nvPicPr>
        <p:blipFill>
          <a:blip r:embed="rId4" cstate="print"/>
          <a:srcRect/>
          <a:stretch>
            <a:fillRect/>
          </a:stretch>
        </p:blipFill>
        <p:spPr bwMode="auto">
          <a:xfrm rot="10800000">
            <a:off x="13259032" y="9334342"/>
            <a:ext cx="483753" cy="360362"/>
          </a:xfrm>
          <a:prstGeom prst="rect">
            <a:avLst/>
          </a:prstGeom>
          <a:noFill/>
          <a:ln w="9525">
            <a:noFill/>
            <a:miter lim="800000"/>
            <a:headEnd/>
            <a:tailEnd/>
          </a:ln>
        </p:spPr>
      </p:pic>
      <p:sp>
        <p:nvSpPr>
          <p:cNvPr id="45" name="Text Box 15"/>
          <p:cNvSpPr txBox="1">
            <a:spLocks noChangeArrowheads="1"/>
          </p:cNvSpPr>
          <p:nvPr/>
        </p:nvSpPr>
        <p:spPr bwMode="auto">
          <a:xfrm>
            <a:off x="7227249" y="395641"/>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a:ln>
                  <a:noFill/>
                </a:ln>
                <a:solidFill>
                  <a:srgbClr val="000000"/>
                </a:solidFill>
                <a:effectLst/>
                <a:latin typeface="Century" pitchFamily="18" charset="0"/>
                <a:ea typeface="ＭＳ 明朝" pitchFamily="17" charset="-128"/>
                <a:cs typeface="ＭＳ Ｐゴシック" pitchFamily="50" charset="-128"/>
              </a:rPr>
              <a:t>（</a:t>
            </a:r>
            <a:r>
              <a:rPr lang="ja-JP" altLang="en-US" sz="80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525305" y="696144"/>
            <a:ext cx="6148800" cy="1656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求人申込書（大卒等）の</a:t>
            </a:r>
            <a:endParaRPr lang="en-US" altLang="ja-JP" sz="4000" b="1">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4000" b="1">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き方のポイント</a:t>
            </a:r>
          </a:p>
        </p:txBody>
      </p:sp>
      <p:grpSp>
        <p:nvGrpSpPr>
          <p:cNvPr id="2" name="グループ化 1"/>
          <p:cNvGrpSpPr/>
          <p:nvPr/>
        </p:nvGrpSpPr>
        <p:grpSpPr>
          <a:xfrm>
            <a:off x="7652575" y="8666484"/>
            <a:ext cx="6240639" cy="381412"/>
            <a:chOff x="7652575" y="8666484"/>
            <a:chExt cx="6240639" cy="381412"/>
          </a:xfrm>
        </p:grpSpPr>
        <p:sp>
          <p:nvSpPr>
            <p:cNvPr id="35" name="Text Box 42"/>
            <p:cNvSpPr txBox="1">
              <a:spLocks noChangeArrowheads="1"/>
            </p:cNvSpPr>
            <p:nvPr/>
          </p:nvSpPr>
          <p:spPr bwMode="auto">
            <a:xfrm>
              <a:off x="7652575" y="8709342"/>
              <a:ext cx="6240639" cy="338554"/>
            </a:xfrm>
            <a:prstGeom prst="rect">
              <a:avLst/>
            </a:prstGeom>
            <a:noFill/>
            <a:ln w="9525">
              <a:noFill/>
              <a:miter lim="800000"/>
              <a:headEnd/>
              <a:tailEnd/>
            </a:ln>
          </p:spPr>
          <p:txBody>
            <a:bodyPr lIns="36000" rIns="36000">
              <a:spAutoFit/>
            </a:bodyPr>
            <a:lstStyle/>
            <a:p>
              <a:pPr algn="ctr" fontAlgn="auto">
                <a:spcBef>
                  <a:spcPts val="0"/>
                </a:spcBef>
                <a:spcAft>
                  <a:spcPts val="0"/>
                </a:spcAft>
                <a:defRPr/>
              </a:pPr>
              <a:r>
                <a:rPr lang="ja-JP" altLang="en-US" sz="1600" b="1" spc="-2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37" name="図 30" descr="マーク最小.jpg"/>
            <p:cNvPicPr>
              <a:picLocks noChangeAspect="1"/>
            </p:cNvPicPr>
            <p:nvPr/>
          </p:nvPicPr>
          <p:blipFill>
            <a:blip r:embed="rId5" cstate="print"/>
            <a:srcRect/>
            <a:stretch>
              <a:fillRect/>
            </a:stretch>
          </p:blipFill>
          <p:spPr bwMode="auto">
            <a:xfrm>
              <a:off x="8221808" y="8666484"/>
              <a:ext cx="383087" cy="373063"/>
            </a:xfrm>
            <a:prstGeom prst="rect">
              <a:avLst/>
            </a:prstGeom>
            <a:noFill/>
            <a:ln w="9525">
              <a:noFill/>
              <a:miter lim="800000"/>
              <a:headEnd/>
              <a:tailEnd/>
            </a:ln>
          </p:spPr>
        </p:pic>
      </p:grpSp>
      <p:pic>
        <p:nvPicPr>
          <p:cNvPr id="20" name="図 1"/>
          <p:cNvPicPr>
            <a:picLocks noChangeAspect="1" noChangeArrowheads="1"/>
          </p:cNvPicPr>
          <p:nvPr/>
        </p:nvPicPr>
        <p:blipFill>
          <a:blip r:embed="rId4" cstate="print"/>
          <a:srcRect/>
          <a:stretch>
            <a:fillRect/>
          </a:stretch>
        </p:blipFill>
        <p:spPr bwMode="auto">
          <a:xfrm>
            <a:off x="7378445" y="-96266"/>
            <a:ext cx="483753" cy="360362"/>
          </a:xfrm>
          <a:prstGeom prst="rect">
            <a:avLst/>
          </a:prstGeom>
          <a:noFill/>
          <a:ln w="9525">
            <a:noFill/>
            <a:miter lim="800000"/>
            <a:headEnd/>
            <a:tailEnd/>
          </a:ln>
        </p:spPr>
      </p:pic>
      <p:sp>
        <p:nvSpPr>
          <p:cNvPr id="23" name="テキスト ボックス 22"/>
          <p:cNvSpPr txBox="1"/>
          <p:nvPr/>
        </p:nvSpPr>
        <p:spPr>
          <a:xfrm>
            <a:off x="-449412" y="9811401"/>
            <a:ext cx="1224593" cy="269224"/>
          </a:xfrm>
          <a:prstGeom prst="rect">
            <a:avLst/>
          </a:prstGeom>
          <a:noFill/>
        </p:spPr>
        <p:txBody>
          <a:bodyPr wrap="square" rtlCol="0">
            <a:spAutoFit/>
          </a:bodyPr>
          <a:lstStyle/>
          <a:p>
            <a:pPr algn="ctr"/>
            <a:r>
              <a:rPr lang="ja-JP" altLang="en-US" sz="1119">
                <a:solidFill>
                  <a:schemeClr val="accent2"/>
                </a:solidFill>
                <a:latin typeface="メイリオ" panose="020B0604030504040204" pitchFamily="50" charset="-128"/>
                <a:ea typeface="メイリオ" panose="020B0604030504040204" pitchFamily="50" charset="-128"/>
              </a:rPr>
              <a:t>⑥</a:t>
            </a:r>
          </a:p>
        </p:txBody>
      </p:sp>
      <p:pic>
        <p:nvPicPr>
          <p:cNvPr id="61" name="図 60"/>
          <p:cNvPicPr/>
          <p:nvPr/>
        </p:nvPicPr>
        <p:blipFill rotWithShape="1">
          <a:blip r:embed="rId6"/>
          <a:srcRect l="46857" t="20098" r="36608" b="50903"/>
          <a:stretch/>
        </p:blipFill>
        <p:spPr bwMode="auto">
          <a:xfrm>
            <a:off x="12317575" y="7464896"/>
            <a:ext cx="644966" cy="648072"/>
          </a:xfrm>
          <a:prstGeom prst="rect">
            <a:avLst/>
          </a:prstGeom>
          <a:ln w="15875">
            <a:solidFill>
              <a:schemeClr val="tx1"/>
            </a:solidFill>
          </a:ln>
          <a:extLst>
            <a:ext uri="{53640926-AAD7-44D8-BBD7-CCE9431645EC}">
              <a14:shadowObscured xmlns:a14="http://schemas.microsoft.com/office/drawing/2010/main"/>
            </a:ext>
          </a:extLst>
        </p:spPr>
      </p:pic>
      <p:sp>
        <p:nvSpPr>
          <p:cNvPr id="21" name="テキスト ボックス 20"/>
          <p:cNvSpPr txBox="1"/>
          <p:nvPr/>
        </p:nvSpPr>
        <p:spPr>
          <a:xfrm>
            <a:off x="12317575" y="9148216"/>
            <a:ext cx="1543904" cy="207749"/>
          </a:xfrm>
          <a:prstGeom prst="rect">
            <a:avLst/>
          </a:prstGeom>
          <a:noFill/>
          <a:ln>
            <a:noFill/>
          </a:ln>
        </p:spPr>
        <p:txBody>
          <a:bodyPr wrap="square" rtlCol="0">
            <a:spAutoFit/>
          </a:body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PL080319</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a:latin typeface="メイリオ" panose="020B0604030504040204" pitchFamily="50" charset="-128"/>
                <a:ea typeface="メイリオ" panose="020B0604030504040204" pitchFamily="50" charset="-128"/>
                <a:cs typeface="メイリオ" panose="020B0604030504040204" pitchFamily="50" charset="-128"/>
              </a:rPr>
              <a:t>01</a:t>
            </a: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057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2" name="テキスト ボックス 1"/>
          <p:cNvSpPr txBox="1"/>
          <p:nvPr/>
        </p:nvSpPr>
        <p:spPr>
          <a:xfrm>
            <a:off x="373350" y="381643"/>
            <a:ext cx="1218946"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（１／６）</a:t>
            </a:r>
            <a:endParaRPr kumimoji="1"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809102" y="1400819"/>
            <a:ext cx="2640864" cy="3304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a:xfrm>
            <a:off x="7189433" y="3369519"/>
            <a:ext cx="6621534" cy="5967585"/>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正方形/長方形 122"/>
          <p:cNvSpPr/>
          <p:nvPr/>
        </p:nvSpPr>
        <p:spPr>
          <a:xfrm>
            <a:off x="7190398" y="756990"/>
            <a:ext cx="6624000" cy="2550417"/>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270781" y="1097640"/>
            <a:ext cx="6466045" cy="34170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応募可能な学校種別に○をしてください。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7268771" y="1462456"/>
            <a:ext cx="6455356" cy="62067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オンライン提供を不可とする機関</a:t>
            </a:r>
            <a:r>
              <a:rPr lang="en-US" altLang="ja-JP" sz="10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a:solidFill>
                  <a:schemeClr val="tx1"/>
                </a:solidFill>
                <a:latin typeface="メイリオ" panose="020B0604030504040204" pitchFamily="50" charset="-128"/>
                <a:ea typeface="メイリオ" panose="020B0604030504040204" pitchFamily="50" charset="-128"/>
              </a:rPr>
              <a:t>ハローワークにお申し込みいただいた求人は、原則として、職業紹介事業を行う地方自治体・地方版ハローワークや民間人材ビジネスにオンラインで提供されます</a:t>
            </a:r>
            <a:r>
              <a:rPr lang="ja-JP" altLang="en-US" sz="900" b="1">
                <a:solidFill>
                  <a:schemeClr val="tx1"/>
                </a:solidFill>
                <a:latin typeface="メイリオ" panose="020B0604030504040204" pitchFamily="50" charset="-128"/>
                <a:ea typeface="メイリオ" panose="020B0604030504040204" pitchFamily="50" charset="-128"/>
              </a:rPr>
              <a:t>（公開範囲にかかわらず事業所名等を含めた求人情報を提供）</a:t>
            </a:r>
            <a:r>
              <a:rPr lang="ja-JP" altLang="en-US" sz="900">
                <a:solidFill>
                  <a:schemeClr val="tx1"/>
                </a:solidFill>
                <a:latin typeface="メイリオ" panose="020B0604030504040204" pitchFamily="50" charset="-128"/>
                <a:ea typeface="メイリオ" panose="020B0604030504040204" pitchFamily="50" charset="-128"/>
              </a:rPr>
              <a:t>。オンライン提供を希望しない場合は、不可とする機関を選択してください。 </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7262530" y="2105084"/>
            <a:ext cx="6469848" cy="49249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a:solidFill>
                  <a:schemeClr val="tx1"/>
                </a:solidFill>
                <a:latin typeface="メイリオ" panose="020B0604030504040204" pitchFamily="50" charset="-128"/>
                <a:ea typeface="メイリオ" panose="020B0604030504040204" pitchFamily="50" charset="-128"/>
              </a:rPr>
              <a:t>【</a:t>
            </a:r>
            <a:r>
              <a:rPr lang="ja-JP" altLang="en-US" sz="1000" b="1">
                <a:solidFill>
                  <a:schemeClr val="tx1"/>
                </a:solidFill>
                <a:latin typeface="メイリオ" panose="020B0604030504040204" pitchFamily="50" charset="-128"/>
                <a:ea typeface="メイリオ" panose="020B0604030504040204" pitchFamily="50" charset="-128"/>
              </a:rPr>
              <a:t>オンライン自主応募受付の可否</a:t>
            </a:r>
            <a:r>
              <a:rPr lang="en-US" altLang="ja-JP" sz="1000" b="1">
                <a:solidFill>
                  <a:schemeClr val="tx1"/>
                </a:solidFill>
                <a:latin typeface="メイリオ" panose="020B0604030504040204" pitchFamily="50" charset="-128"/>
                <a:ea typeface="メイリオ" panose="020B0604030504040204" pitchFamily="50" charset="-128"/>
              </a:rPr>
              <a:t>】</a:t>
            </a:r>
          </a:p>
          <a:p>
            <a:r>
              <a:rPr lang="ja-JP" altLang="en-US" sz="900">
                <a:solidFill>
                  <a:schemeClr val="tx1"/>
                </a:solidFill>
                <a:latin typeface="メイリオ" panose="020B0604030504040204" pitchFamily="50" charset="-128"/>
                <a:ea typeface="メイリオ" panose="020B0604030504040204" pitchFamily="50" charset="-128"/>
              </a:rPr>
              <a:t>　求職者がマイページを通じて行う直接応募（オンライン自主応募）の受付可否を選択してください。（詳細は６頁参照）</a:t>
            </a:r>
            <a:endParaRPr lang="en-US" altLang="ja-JP" sz="900">
              <a:solidFill>
                <a:schemeClr val="tx1"/>
              </a:solidFill>
              <a:latin typeface="メイリオ" panose="020B0604030504040204" pitchFamily="50" charset="-128"/>
              <a:ea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また、「補足事項」欄（４頁）に応募書類の受付方法を必ず記載してください。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7275229" y="2619530"/>
            <a:ext cx="6455319" cy="64006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ハローワークインターネットサービスでの求人情報や事業所名の公開について、該当するものに○を記入してください。　</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ハローワークインターネットサービスは、民間の人材ビジネス企業のサイトなどに求人情報の転載を認めているため、公開すると事業所に対して各種の問い合わせがくる場合があります。あらかじめご了承ください。</a:t>
            </a:r>
          </a:p>
        </p:txBody>
      </p:sp>
      <p:sp>
        <p:nvSpPr>
          <p:cNvPr id="12" name="テキスト ボックス 11"/>
          <p:cNvSpPr txBox="1"/>
          <p:nvPr/>
        </p:nvSpPr>
        <p:spPr>
          <a:xfrm>
            <a:off x="7277554" y="784345"/>
            <a:ext cx="910740" cy="292388"/>
          </a:xfrm>
          <a:prstGeom prst="rect">
            <a:avLst/>
          </a:prstGeom>
          <a:solidFill>
            <a:schemeClr val="bg1"/>
          </a:solidFill>
          <a:ln w="19050">
            <a:noFill/>
          </a:ln>
        </p:spPr>
        <p:txBody>
          <a:bodyPr wrap="square" rtlCol="0">
            <a:spAutoFit/>
          </a:bodyPr>
          <a:lstStyle/>
          <a:p>
            <a:r>
              <a:rPr kumimoji="1" lang="ja-JP" altLang="en-US" sz="1300" b="1">
                <a:latin typeface="メイリオ" panose="020B0604030504040204" pitchFamily="50" charset="-128"/>
                <a:ea typeface="メイリオ" panose="020B0604030504040204" pitchFamily="50" charset="-128"/>
              </a:rPr>
              <a:t>求人区分</a:t>
            </a:r>
          </a:p>
        </p:txBody>
      </p:sp>
      <p:cxnSp>
        <p:nvCxnSpPr>
          <p:cNvPr id="15" name="カギ線コネクタ 14"/>
          <p:cNvCxnSpPr/>
          <p:nvPr/>
        </p:nvCxnSpPr>
        <p:spPr>
          <a:xfrm rot="10800000" flipV="1">
            <a:off x="2844256" y="1226086"/>
            <a:ext cx="4424515" cy="128173"/>
          </a:xfrm>
          <a:prstGeom prst="bentConnector3">
            <a:avLst>
              <a:gd name="adj1" fmla="val 10009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480783" y="1400819"/>
            <a:ext cx="2857995" cy="33044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1" name="カギ線コネクタ 80"/>
          <p:cNvCxnSpPr>
            <a:cxnSpLocks/>
            <a:endCxn id="80" idx="3"/>
          </p:cNvCxnSpPr>
          <p:nvPr/>
        </p:nvCxnSpPr>
        <p:spPr>
          <a:xfrm rot="10800000">
            <a:off x="6338779" y="1566043"/>
            <a:ext cx="939189" cy="1916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801095" y="1909494"/>
            <a:ext cx="2656879" cy="64786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5" name="カギ線コネクタ 84"/>
          <p:cNvCxnSpPr/>
          <p:nvPr/>
        </p:nvCxnSpPr>
        <p:spPr>
          <a:xfrm flipH="1">
            <a:off x="6338780" y="2280320"/>
            <a:ext cx="91550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cxnSpLocks/>
          </p:cNvCxnSpPr>
          <p:nvPr/>
        </p:nvCxnSpPr>
        <p:spPr>
          <a:xfrm rot="10800000">
            <a:off x="2409826" y="2571721"/>
            <a:ext cx="4852705" cy="327708"/>
          </a:xfrm>
          <a:prstGeom prst="bentConnector3">
            <a:avLst>
              <a:gd name="adj1" fmla="val 99997"/>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473499" y="1741022"/>
            <a:ext cx="2865281" cy="81021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p:cNvSpPr/>
          <p:nvPr/>
        </p:nvSpPr>
        <p:spPr>
          <a:xfrm>
            <a:off x="7292051" y="796171"/>
            <a:ext cx="808788" cy="29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p:cNvSpPr/>
          <p:nvPr/>
        </p:nvSpPr>
        <p:spPr>
          <a:xfrm>
            <a:off x="7243087" y="3813367"/>
            <a:ext cx="6469848" cy="606812"/>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a:solidFill>
                  <a:schemeClr val="tx1"/>
                </a:solidFill>
                <a:latin typeface="メイリオ" panose="020B0604030504040204" pitchFamily="50" charset="-128"/>
                <a:ea typeface="メイリオ" panose="020B0604030504040204" pitchFamily="50" charset="-128"/>
              </a:rPr>
              <a:t>【</a:t>
            </a:r>
            <a:r>
              <a:rPr lang="ja-JP" altLang="en-US" sz="1000" b="1">
                <a:solidFill>
                  <a:schemeClr val="tx1"/>
                </a:solidFill>
                <a:latin typeface="メイリオ" panose="020B0604030504040204" pitchFamily="50" charset="-128"/>
                <a:ea typeface="メイリオ" panose="020B0604030504040204" pitchFamily="50" charset="-128"/>
              </a:rPr>
              <a:t>仕事の内容</a:t>
            </a:r>
            <a:r>
              <a:rPr lang="en-US" altLang="ja-JP" sz="1000" b="1">
                <a:solidFill>
                  <a:schemeClr val="tx1"/>
                </a:solidFill>
                <a:latin typeface="メイリオ" panose="020B0604030504040204" pitchFamily="50" charset="-128"/>
                <a:ea typeface="メイリオ" panose="020B0604030504040204" pitchFamily="50" charset="-128"/>
              </a:rPr>
              <a:t>】</a:t>
            </a: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する項目の一つです。詳しく説明することで、求職者の方の疑問やとまどいを解消し、応募者が増えることにつながります。応募者の目線に立って詳細かつ分かりやすい内容で記入して下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7266834" y="4458780"/>
            <a:ext cx="6455356" cy="61695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258031" y="5114338"/>
            <a:ext cx="6459388" cy="348964"/>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264504" y="3439476"/>
            <a:ext cx="910740" cy="307777"/>
          </a:xfrm>
          <a:prstGeom prst="rect">
            <a:avLst/>
          </a:prstGeom>
          <a:solidFill>
            <a:schemeClr val="bg1"/>
          </a:solidFill>
          <a:ln w="19050">
            <a:noFill/>
          </a:ln>
        </p:spPr>
        <p:txBody>
          <a:bodyPr wrap="square" rtlCol="0">
            <a:spAutoFit/>
          </a:bodyPr>
          <a:lstStyle/>
          <a:p>
            <a:r>
              <a:rPr kumimoji="1" lang="ja-JP" altLang="en-US" sz="1400" b="1">
                <a:latin typeface="メイリオ" panose="020B0604030504040204" pitchFamily="50" charset="-128"/>
                <a:ea typeface="メイリオ" panose="020B0604030504040204" pitchFamily="50" charset="-128"/>
              </a:rPr>
              <a:t>仕事内容</a:t>
            </a:r>
          </a:p>
        </p:txBody>
      </p:sp>
      <p:sp>
        <p:nvSpPr>
          <p:cNvPr id="48" name="正方形/長方形 47"/>
          <p:cNvSpPr/>
          <p:nvPr/>
        </p:nvSpPr>
        <p:spPr>
          <a:xfrm>
            <a:off x="7262530" y="5512417"/>
            <a:ext cx="6455356" cy="7248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契約更新の可能性の有無</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具体的な更新条件、通算契約期間または更新回数の上限（設けている場合）</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などについて</a:t>
            </a:r>
            <a:r>
              <a:rPr lang="ja-JP" altLang="en-US"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「補足事項」欄（４頁）に詳しく記入してください</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7264818" y="6303897"/>
            <a:ext cx="6459388" cy="55026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defRPr/>
            </a:pP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defRPr/>
            </a:pP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試用期間がある場合はその期間を</a:t>
            </a:r>
            <a:r>
              <a:rPr lang="ja-JP" altLang="en-US"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「補足事項」欄（４頁）に記入するとともに</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、期間中の条件について、変更がある場合はその内容も記載してください。</a:t>
            </a:r>
            <a:endParaRPr lang="en-US" altLang="ja-JP" sz="5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284311" y="6890751"/>
            <a:ext cx="6455356" cy="552219"/>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「補足事項」欄（４頁）に就業場所決定の方法・時期等を記入してください</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7284311" y="7473946"/>
            <a:ext cx="6459388" cy="90601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3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284311" y="8409792"/>
            <a:ext cx="6455356" cy="35531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「マイカー通勤」</a:t>
            </a:r>
            <a:endPar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「可」の場合は駐車場の有無や有料か無料等の情報を「特記事項」欄に記入してください。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277554" y="8797183"/>
            <a:ext cx="6469848" cy="467913"/>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0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転勤の可能性がある場合は、「あり」を選択するとともに、</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a:t>
            </a:r>
            <a:r>
              <a:rPr lang="ja-JP" altLang="en-US" sz="90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転勤範囲を明示</a:t>
            </a:r>
            <a:r>
              <a:rPr lang="ja-JP" altLang="en-US"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してください</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カギ線コネクタ 56"/>
          <p:cNvCxnSpPr>
            <a:cxnSpLocks/>
            <a:stCxn id="40" idx="1"/>
          </p:cNvCxnSpPr>
          <p:nvPr/>
        </p:nvCxnSpPr>
        <p:spPr>
          <a:xfrm rot="10800000">
            <a:off x="6326315" y="3629409"/>
            <a:ext cx="916773" cy="487364"/>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797275" y="3134780"/>
            <a:ext cx="5541507" cy="65351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67" name="カギ線コネクタ 66"/>
          <p:cNvCxnSpPr>
            <a:cxnSpLocks/>
            <a:stCxn id="41" idx="1"/>
          </p:cNvCxnSpPr>
          <p:nvPr/>
        </p:nvCxnSpPr>
        <p:spPr>
          <a:xfrm rot="10800000">
            <a:off x="6340782" y="4001182"/>
            <a:ext cx="926052" cy="766076"/>
          </a:xfrm>
          <a:prstGeom prst="bentConnector3">
            <a:avLst>
              <a:gd name="adj1" fmla="val 3156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797275" y="3809804"/>
            <a:ext cx="5543501" cy="30814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正方形/長方形 69"/>
          <p:cNvSpPr/>
          <p:nvPr/>
        </p:nvSpPr>
        <p:spPr>
          <a:xfrm>
            <a:off x="797275" y="4143320"/>
            <a:ext cx="5541504" cy="4794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71" name="カギ線コネクタ 70"/>
          <p:cNvCxnSpPr>
            <a:cxnSpLocks/>
            <a:stCxn id="42" idx="1"/>
            <a:endCxn id="70" idx="3"/>
          </p:cNvCxnSpPr>
          <p:nvPr/>
        </p:nvCxnSpPr>
        <p:spPr>
          <a:xfrm rot="10800000">
            <a:off x="6338779" y="4383056"/>
            <a:ext cx="919252" cy="905765"/>
          </a:xfrm>
          <a:prstGeom prst="bentConnector3">
            <a:avLst>
              <a:gd name="adj1" fmla="val 433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812520" y="4651381"/>
            <a:ext cx="5526259" cy="20457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正方形/長方形 83"/>
          <p:cNvSpPr/>
          <p:nvPr/>
        </p:nvSpPr>
        <p:spPr>
          <a:xfrm>
            <a:off x="801678" y="4877406"/>
            <a:ext cx="5527179" cy="3999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6" name="カギ線コネクタ 85"/>
          <p:cNvCxnSpPr>
            <a:stCxn id="49" idx="1"/>
            <a:endCxn id="84" idx="3"/>
          </p:cNvCxnSpPr>
          <p:nvPr/>
        </p:nvCxnSpPr>
        <p:spPr>
          <a:xfrm rot="10800000">
            <a:off x="6328858" y="5077401"/>
            <a:ext cx="935961" cy="1501631"/>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797275" y="5298846"/>
            <a:ext cx="5531582" cy="107592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p:cNvSpPr/>
          <p:nvPr/>
        </p:nvSpPr>
        <p:spPr>
          <a:xfrm>
            <a:off x="797275" y="7157482"/>
            <a:ext cx="5541507" cy="29691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正方形/長方形 105"/>
          <p:cNvSpPr/>
          <p:nvPr/>
        </p:nvSpPr>
        <p:spPr>
          <a:xfrm>
            <a:off x="1971122" y="6528790"/>
            <a:ext cx="4367656" cy="62030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07" name="カギ線コネクタ 106"/>
          <p:cNvCxnSpPr/>
          <p:nvPr/>
        </p:nvCxnSpPr>
        <p:spPr>
          <a:xfrm rot="10800000">
            <a:off x="5873396" y="7171052"/>
            <a:ext cx="1391880" cy="760932"/>
          </a:xfrm>
          <a:prstGeom prst="bentConnector3">
            <a:avLst>
              <a:gd name="adj1" fmla="val 9967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a:xfrm>
            <a:off x="786633" y="7442970"/>
            <a:ext cx="1974972" cy="22415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13" name="カギ線コネクタ 112"/>
          <p:cNvCxnSpPr>
            <a:cxnSpLocks/>
          </p:cNvCxnSpPr>
          <p:nvPr/>
        </p:nvCxnSpPr>
        <p:spPr>
          <a:xfrm rot="10800000">
            <a:off x="982823" y="7667127"/>
            <a:ext cx="6282518" cy="1425669"/>
          </a:xfrm>
          <a:prstGeom prst="bentConnector3">
            <a:avLst>
              <a:gd name="adj1" fmla="val 9987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cxnSpLocks/>
            <a:stCxn id="55" idx="1"/>
            <a:endCxn id="100" idx="3"/>
          </p:cNvCxnSpPr>
          <p:nvPr/>
        </p:nvCxnSpPr>
        <p:spPr>
          <a:xfrm rot="10800000">
            <a:off x="6338783" y="7305941"/>
            <a:ext cx="945529" cy="1281510"/>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cxnSpLocks/>
            <a:endCxn id="72" idx="3"/>
          </p:cNvCxnSpPr>
          <p:nvPr/>
        </p:nvCxnSpPr>
        <p:spPr>
          <a:xfrm rot="10800000">
            <a:off x="6338780" y="4753667"/>
            <a:ext cx="938775" cy="914088"/>
          </a:xfrm>
          <a:prstGeom prst="bentConnector3">
            <a:avLst>
              <a:gd name="adj1" fmla="val 6168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a:stCxn id="51" idx="1"/>
          </p:cNvCxnSpPr>
          <p:nvPr/>
        </p:nvCxnSpPr>
        <p:spPr>
          <a:xfrm rot="10800000">
            <a:off x="6365933" y="6304573"/>
            <a:ext cx="918379" cy="862288"/>
          </a:xfrm>
          <a:prstGeom prst="bentConnector3">
            <a:avLst>
              <a:gd name="adj1" fmla="val 63276"/>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3" name="図 132">
            <a:extLst>
              <a:ext uri="{FF2B5EF4-FFF2-40B4-BE49-F238E27FC236}">
                <a16:creationId xmlns:a16="http://schemas.microsoft.com/office/drawing/2014/main" id="{0F5414B1-1A57-763F-785C-C27A7E89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2" y="774254"/>
            <a:ext cx="6339901" cy="828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72" name="テキスト ボックス 71"/>
          <p:cNvSpPr txBox="1"/>
          <p:nvPr/>
        </p:nvSpPr>
        <p:spPr>
          <a:xfrm>
            <a:off x="376106" y="377981"/>
            <a:ext cx="1152788"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（２／６）</a:t>
            </a:r>
            <a:endParaRPr kumimoji="1"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201438" y="847724"/>
            <a:ext cx="6588033" cy="726524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7260816" y="978086"/>
            <a:ext cx="1124368" cy="307777"/>
          </a:xfrm>
          <a:prstGeom prst="rect">
            <a:avLst/>
          </a:prstGeom>
          <a:solidFill>
            <a:schemeClr val="bg1"/>
          </a:solidFill>
          <a:ln w="19050">
            <a:noFill/>
          </a:ln>
        </p:spPr>
        <p:txBody>
          <a:bodyPr wrap="square" rtlCol="0">
            <a:spAutoFit/>
          </a:bodyPr>
          <a:lstStyle/>
          <a:p>
            <a:r>
              <a:rPr kumimoji="1" lang="ja-JP" altLang="en-US" sz="1400" b="1">
                <a:latin typeface="メイリオ" panose="020B0604030504040204" pitchFamily="50" charset="-128"/>
                <a:ea typeface="メイリオ" panose="020B0604030504040204" pitchFamily="50" charset="-128"/>
              </a:rPr>
              <a:t>賃金・手当</a:t>
            </a:r>
          </a:p>
        </p:txBody>
      </p:sp>
      <p:sp>
        <p:nvSpPr>
          <p:cNvPr id="19" name="正方形/長方形 18"/>
          <p:cNvSpPr/>
          <p:nvPr/>
        </p:nvSpPr>
        <p:spPr>
          <a:xfrm>
            <a:off x="7262431" y="1416224"/>
            <a:ext cx="6466045" cy="1280838"/>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該当する数字に○を記入してください。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・月給･･･月額を決めて支給</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・日給･･･日額を決めて、勤務日数に応じて支給</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・時給･･･時間額を決めて勤務時間数に応じて支給</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・年俸制･･･年額を決めて、各月に配分して支給</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・その他･･･具体的に明示してください。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（４頁）</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に具体的に記入してください。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65903" y="2842671"/>
            <a:ext cx="6455356" cy="74323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額を記入してください。</a:t>
            </a:r>
          </a:p>
        </p:txBody>
      </p:sp>
      <p:sp>
        <p:nvSpPr>
          <p:cNvPr id="24" name="正方形/長方形 23"/>
          <p:cNvSpPr/>
          <p:nvPr/>
        </p:nvSpPr>
        <p:spPr>
          <a:xfrm>
            <a:off x="7247995" y="3731511"/>
            <a:ext cx="6466045" cy="79993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固定残業代がある場合は「あり」を選択し、額を記入します。</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その上で、「固定残業代に関する特記事項」欄に「時間外手当は、時間外労働の有無にかかわらず、固定残業代として</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支給し、●時間を超える時間外労働は追加で支給」と記入してください。</a:t>
            </a:r>
            <a:endParaRPr lang="en-US" altLang="ja-JP" sz="9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64168" y="4677055"/>
            <a:ext cx="6455356" cy="799935"/>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「定額的に支払われる手当」とは、毎賃金支払時に全員に決まって支給される賃金をいいます。</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定額的に支払われる手当の他、家族手当、皆勤手当等、個人の状態・実績に応じて支払われる手当等がある場合は、</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「求人条件にかかる特記事項」欄（４頁）にその内容を記入してください。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カギ線コネクタ 29"/>
          <p:cNvCxnSpPr/>
          <p:nvPr/>
        </p:nvCxnSpPr>
        <p:spPr>
          <a:xfrm rot="10800000">
            <a:off x="2340199" y="1312234"/>
            <a:ext cx="4920220" cy="371612"/>
          </a:xfrm>
          <a:prstGeom prst="bentConnector3">
            <a:avLst>
              <a:gd name="adj1" fmla="val 10000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887217" y="1075780"/>
            <a:ext cx="2624132" cy="23645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25899" y="1072897"/>
            <a:ext cx="2846748" cy="239338"/>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a:stCxn id="23" idx="1"/>
            <a:endCxn id="33" idx="3"/>
          </p:cNvCxnSpPr>
          <p:nvPr/>
        </p:nvCxnSpPr>
        <p:spPr>
          <a:xfrm rot="10800000">
            <a:off x="6372647" y="1192567"/>
            <a:ext cx="893256" cy="202172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830695" y="2787587"/>
            <a:ext cx="2539940" cy="20778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カギ線コネクタ 51"/>
          <p:cNvCxnSpPr>
            <a:stCxn id="24" idx="1"/>
            <a:endCxn id="51" idx="3"/>
          </p:cNvCxnSpPr>
          <p:nvPr/>
        </p:nvCxnSpPr>
        <p:spPr>
          <a:xfrm rot="10800000">
            <a:off x="6370635" y="2891479"/>
            <a:ext cx="877360" cy="1240001"/>
          </a:xfrm>
          <a:prstGeom prst="bentConnector3">
            <a:avLst>
              <a:gd name="adj1" fmla="val 5694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887217" y="7340286"/>
            <a:ext cx="2624131" cy="53158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カギ線コネクタ 70"/>
          <p:cNvCxnSpPr/>
          <p:nvPr/>
        </p:nvCxnSpPr>
        <p:spPr>
          <a:xfrm rot="10800000" flipV="1">
            <a:off x="3146869" y="4130311"/>
            <a:ext cx="3672406" cy="3199298"/>
          </a:xfrm>
          <a:prstGeom prst="bentConnector3">
            <a:avLst>
              <a:gd name="adj1" fmla="val 10005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887218" y="2330210"/>
            <a:ext cx="2943477" cy="67583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カギ線コネクタ 88"/>
          <p:cNvCxnSpPr/>
          <p:nvPr/>
        </p:nvCxnSpPr>
        <p:spPr>
          <a:xfrm rot="10800000">
            <a:off x="3351157" y="3006047"/>
            <a:ext cx="3907250" cy="1764567"/>
          </a:xfrm>
          <a:prstGeom prst="bentConnector3">
            <a:avLst>
              <a:gd name="adj1" fmla="val 999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256949" y="5622599"/>
            <a:ext cx="6466045" cy="89310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・新規学卒者で最初の１年間に昇給（採用された年度の翌年度の４月１日までの昇給を含む）する制度がある場合は「</a:t>
            </a:r>
            <a:r>
              <a:rPr lang="ja-JP" altLang="en-US" sz="90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・前年度実績（採用された年度の翌年度の４月１日までの昇給を含む）がある場合は、ベースアップ込みの月あたりの額</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又は月額に対する割合（％）を記入し、昇給しない場合は「なし」を選択してください。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49730" y="6661314"/>
            <a:ext cx="6455356" cy="130763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・賞与を支給する制度の有無を選択します。</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・新規学卒者の賞与制度の有無については、新規学卒者に対して初年度（採用された年度の３月</a:t>
            </a:r>
            <a:r>
              <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日まで）に賞与を支給</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する制度がある場合、「あり」を選択し、前年度において新規学卒者で賞与の支給があった場合は、新規学卒者の前年</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度支給実績の支給回数及び年間の支給合計月数又は支給合計額（新規学校卒業者の平均）を記入してください。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・一般労働者の賞与制度の有無については、新規学卒者に限らず一般労働者に賞与を支給する制度がある場合は、「</a:t>
            </a:r>
            <a:r>
              <a:rPr lang="ja-JP" altLang="en-US" sz="90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り」を選択し、前年度において賞与の支給があった場合は、前年度支給実績の支給回数及び年間の支給合計月数又は支</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給合計額（一般労働者の平均）を記入してください。</a:t>
            </a: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87217" y="8234846"/>
            <a:ext cx="5474446" cy="2908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a:stCxn id="25" idx="1"/>
            <a:endCxn id="28" idx="3"/>
          </p:cNvCxnSpPr>
          <p:nvPr/>
        </p:nvCxnSpPr>
        <p:spPr>
          <a:xfrm rot="10800000" flipV="1">
            <a:off x="6361663" y="6069151"/>
            <a:ext cx="895286" cy="2311115"/>
          </a:xfrm>
          <a:prstGeom prst="bentConnector3">
            <a:avLst>
              <a:gd name="adj1" fmla="val 6170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887217" y="8545016"/>
            <a:ext cx="5474445" cy="72007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カギ線コネクタ 36"/>
          <p:cNvCxnSpPr>
            <a:stCxn id="27" idx="1"/>
            <a:endCxn id="36" idx="3"/>
          </p:cNvCxnSpPr>
          <p:nvPr/>
        </p:nvCxnSpPr>
        <p:spPr>
          <a:xfrm rot="10800000" flipV="1">
            <a:off x="6361662" y="7315132"/>
            <a:ext cx="888068" cy="1589923"/>
          </a:xfrm>
          <a:prstGeom prst="bentConnector3">
            <a:avLst>
              <a:gd name="adj1" fmla="val 392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C9404EE4-C912-6C2F-FCD2-55D602D0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7" y="847724"/>
            <a:ext cx="6416714" cy="84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12" name="テキスト ボックス 11"/>
          <p:cNvSpPr txBox="1"/>
          <p:nvPr/>
        </p:nvSpPr>
        <p:spPr>
          <a:xfrm>
            <a:off x="379382" y="377981"/>
            <a:ext cx="1108133"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7164735" y="952867"/>
            <a:ext cx="6722407" cy="7448133"/>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7358403" y="1011355"/>
            <a:ext cx="912428" cy="307777"/>
          </a:xfrm>
          <a:prstGeom prst="rect">
            <a:avLst/>
          </a:prstGeom>
          <a:solidFill>
            <a:schemeClr val="bg1"/>
          </a:solidFill>
          <a:ln w="19050">
            <a:noFill/>
          </a:ln>
        </p:spPr>
        <p:txBody>
          <a:bodyPr wrap="square" rtlCol="0">
            <a:spAutoFit/>
          </a:bodyPr>
          <a:lstStyle/>
          <a:p>
            <a:r>
              <a:rPr kumimoji="1" lang="ja-JP" altLang="en-US" sz="1400" b="1">
                <a:latin typeface="メイリオ" panose="020B0604030504040204" pitchFamily="50" charset="-128"/>
                <a:ea typeface="メイリオ" panose="020B0604030504040204" pitchFamily="50" charset="-128"/>
              </a:rPr>
              <a:t>労働時間</a:t>
            </a:r>
            <a:endParaRPr kumimoji="1" lang="en-US" altLang="ja-JP" sz="1400" b="1">
              <a:latin typeface="メイリオ" panose="020B0604030504040204" pitchFamily="50" charset="-128"/>
              <a:ea typeface="メイリオ" panose="020B0604030504040204" pitchFamily="50" charset="-128"/>
            </a:endParaRPr>
          </a:p>
        </p:txBody>
      </p:sp>
      <p:sp>
        <p:nvSpPr>
          <p:cNvPr id="18" name="正方形/長方形 17"/>
          <p:cNvSpPr/>
          <p:nvPr/>
        </p:nvSpPr>
        <p:spPr>
          <a:xfrm>
            <a:off x="7258355" y="1388331"/>
            <a:ext cx="6562447" cy="312423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ヶ月など）ごとに作成される勤務割りなどにおいて労働時間が確定されるような場合は、「補足事項」欄（４頁）</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「補足事項」欄（４頁）にフレキシブルタイム・コアタイムの就業時間帯を記入してください</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「補足事項」欄（４頁）に詳細を記入して下さい。</a:t>
            </a:r>
            <a:endParaRPr lang="en-US" altLang="ja-JP" sz="80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「就業時間１」に記入する場合は、実態・目安であることを、「補足事項」欄（４頁）に明示してください。</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特に指定がなければ「就業時間１」に記入する必要はありませんが、「補足事項」欄（４頁）に具体的に記入してください。</a:t>
            </a:r>
            <a:endParaRPr lang="en-US" altLang="ja-JP"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80979" y="4823966"/>
            <a:ext cx="6455356" cy="189748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定（３６協定）の締結、労働基準監督署への届出が必要です。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に特別な事情や延長時間などについて具体的に記入してください。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292915" y="7032848"/>
            <a:ext cx="6466045" cy="1080120"/>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「週休二日制」欄には、下記の該当する数字に○を記入してください。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年末年始休暇や夏季休暇など特別休暇がある場合、その他補足事項がある場合は、「その他」欄に記入してください。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856307" y="1053299"/>
            <a:ext cx="5760641" cy="9389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H="1">
            <a:off x="6616948" y="1632248"/>
            <a:ext cx="64140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56308" y="2019467"/>
            <a:ext cx="5760642" cy="60845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カギ線コネクタ 48"/>
          <p:cNvCxnSpPr>
            <a:stCxn id="23" idx="1"/>
            <a:endCxn id="37" idx="3"/>
          </p:cNvCxnSpPr>
          <p:nvPr/>
        </p:nvCxnSpPr>
        <p:spPr>
          <a:xfrm rot="10800000">
            <a:off x="6616951" y="2323696"/>
            <a:ext cx="664029" cy="3449012"/>
          </a:xfrm>
          <a:prstGeom prst="bentConnector3">
            <a:avLst>
              <a:gd name="adj1" fmla="val 3135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856308" y="2937889"/>
            <a:ext cx="5760640" cy="91404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カギ線コネクタ 62"/>
          <p:cNvCxnSpPr>
            <a:cxnSpLocks/>
            <a:stCxn id="24" idx="1"/>
            <a:endCxn id="62" idx="3"/>
          </p:cNvCxnSpPr>
          <p:nvPr/>
        </p:nvCxnSpPr>
        <p:spPr>
          <a:xfrm rot="10800000">
            <a:off x="6616949" y="3394914"/>
            <a:ext cx="675967" cy="4177995"/>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EDEDB1A1-B880-605F-FC08-84D1B288BEEF}"/>
              </a:ext>
            </a:extLst>
          </p:cNvPr>
          <p:cNvPicPr>
            <a:picLocks noChangeAspect="1"/>
          </p:cNvPicPr>
          <p:nvPr/>
        </p:nvPicPr>
        <p:blipFill>
          <a:blip r:embed="rId3"/>
          <a:srcRect b="51885"/>
          <a:stretch>
            <a:fillRect/>
          </a:stretch>
        </p:blipFill>
        <p:spPr>
          <a:xfrm>
            <a:off x="224982" y="1011355"/>
            <a:ext cx="6584060" cy="2979620"/>
          </a:xfrm>
          <a:prstGeom prst="rect">
            <a:avLst/>
          </a:prstGeom>
        </p:spPr>
      </p:pic>
      <p:pic>
        <p:nvPicPr>
          <p:cNvPr id="5" name="図 4">
            <a:extLst>
              <a:ext uri="{FF2B5EF4-FFF2-40B4-BE49-F238E27FC236}">
                <a16:creationId xmlns:a16="http://schemas.microsoft.com/office/drawing/2014/main" id="{8D689071-2AA1-C7BE-433A-52405D1EB3FE}"/>
              </a:ext>
            </a:extLst>
          </p:cNvPr>
          <p:cNvPicPr>
            <a:picLocks noChangeAspect="1"/>
          </p:cNvPicPr>
          <p:nvPr/>
        </p:nvPicPr>
        <p:blipFill>
          <a:blip r:embed="rId4"/>
          <a:stretch>
            <a:fillRect/>
          </a:stretch>
        </p:blipFill>
        <p:spPr>
          <a:xfrm>
            <a:off x="379382" y="3942122"/>
            <a:ext cx="6522544" cy="2986895"/>
          </a:xfrm>
          <a:prstGeom prst="rect">
            <a:avLst/>
          </a:prstGeom>
        </p:spPr>
      </p:pic>
    </p:spTree>
    <p:extLst>
      <p:ext uri="{BB962C8B-B14F-4D97-AF65-F5344CB8AC3E}">
        <p14:creationId xmlns:p14="http://schemas.microsoft.com/office/powerpoint/2010/main" val="232918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6DF7D-8D69-DF6E-B078-D139A6CD37C6}"/>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364B2E21-5A48-38B2-E661-2E166C769560}"/>
              </a:ext>
            </a:extLst>
          </p:cNvPr>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9" name="テキスト ボックス 8">
            <a:extLst>
              <a:ext uri="{FF2B5EF4-FFF2-40B4-BE49-F238E27FC236}">
                <a16:creationId xmlns:a16="http://schemas.microsoft.com/office/drawing/2014/main" id="{60881B49-62E5-F4CC-5FFC-7CA357884E25}"/>
              </a:ext>
            </a:extLst>
          </p:cNvPr>
          <p:cNvSpPr txBox="1"/>
          <p:nvPr/>
        </p:nvSpPr>
        <p:spPr>
          <a:xfrm>
            <a:off x="395983" y="376869"/>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a:extLst>
              <a:ext uri="{FF2B5EF4-FFF2-40B4-BE49-F238E27FC236}">
                <a16:creationId xmlns:a16="http://schemas.microsoft.com/office/drawing/2014/main" id="{36CED09E-341D-6C26-0D2E-354FDE5A5568}"/>
              </a:ext>
            </a:extLst>
          </p:cNvPr>
          <p:cNvSpPr/>
          <p:nvPr/>
        </p:nvSpPr>
        <p:spPr>
          <a:xfrm>
            <a:off x="7201438" y="847723"/>
            <a:ext cx="6588033" cy="4922545"/>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F0A7C0CE-DAE8-33E8-1CBE-65FE7817E68D}"/>
              </a:ext>
            </a:extLst>
          </p:cNvPr>
          <p:cNvSpPr txBox="1"/>
          <p:nvPr/>
        </p:nvSpPr>
        <p:spPr>
          <a:xfrm>
            <a:off x="7260816" y="978086"/>
            <a:ext cx="912031"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選考方法</a:t>
            </a:r>
          </a:p>
        </p:txBody>
      </p:sp>
      <p:sp>
        <p:nvSpPr>
          <p:cNvPr id="25" name="正方形/長方形 24">
            <a:extLst>
              <a:ext uri="{FF2B5EF4-FFF2-40B4-BE49-F238E27FC236}">
                <a16:creationId xmlns:a16="http://schemas.microsoft.com/office/drawing/2014/main" id="{A6341F26-1562-79AF-875F-4B967BFF0A76}"/>
              </a:ext>
            </a:extLst>
          </p:cNvPr>
          <p:cNvSpPr/>
          <p:nvPr/>
        </p:nvSpPr>
        <p:spPr>
          <a:xfrm>
            <a:off x="7246553" y="1365865"/>
            <a:ext cx="6466045" cy="47016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求人者が用意した住宅に入居することを条件とするときは□住込にチェックしてください。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30AD0284-5B63-D895-DF77-E65999B4F3F5}"/>
              </a:ext>
            </a:extLst>
          </p:cNvPr>
          <p:cNvSpPr/>
          <p:nvPr/>
        </p:nvSpPr>
        <p:spPr>
          <a:xfrm>
            <a:off x="7252796" y="2362978"/>
            <a:ext cx="6455356" cy="42507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既卒者等の入社日</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応募可の場合、「既卒者等の入社日」欄に入社日の詳細を記入してください。</a:t>
            </a:r>
            <a:endParaRPr lang="en-US" altLang="ja-JP" sz="900" strike="dbl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a:extLst>
              <a:ext uri="{FF2B5EF4-FFF2-40B4-BE49-F238E27FC236}">
                <a16:creationId xmlns:a16="http://schemas.microsoft.com/office/drawing/2014/main" id="{F9AB88D9-54E2-3F13-FE6D-3572058432B7}"/>
              </a:ext>
            </a:extLst>
          </p:cNvPr>
          <p:cNvSpPr/>
          <p:nvPr/>
        </p:nvSpPr>
        <p:spPr>
          <a:xfrm>
            <a:off x="7255161" y="2848158"/>
            <a:ext cx="6466045" cy="88203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・選考方法において、その他を選択した場合は、詳細を「補足事項」欄に記入してください。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・応募書類の受付方法について、郵送、電話、</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b="1" u="sng"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メール、求職者マイページからの登録の可否を「補足事項」欄に記入してください。</a:t>
            </a:r>
            <a:endPar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a:extLst>
              <a:ext uri="{FF2B5EF4-FFF2-40B4-BE49-F238E27FC236}">
                <a16:creationId xmlns:a16="http://schemas.microsoft.com/office/drawing/2014/main" id="{6BD629EB-E5C0-AB06-D68D-E45E48E3DE1D}"/>
              </a:ext>
            </a:extLst>
          </p:cNvPr>
          <p:cNvSpPr/>
          <p:nvPr/>
        </p:nvSpPr>
        <p:spPr>
          <a:xfrm>
            <a:off x="7250715" y="3790292"/>
            <a:ext cx="6455356" cy="624092"/>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応募書類の返却</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応募書類は重要な個人情報です</a:t>
            </a:r>
            <a:r>
              <a:rPr lang="ja-JP" altLang="en-US" sz="900" dirty="0">
                <a:solidFill>
                  <a:schemeClr val="tx1"/>
                </a:solidFill>
                <a:latin typeface="メイリオ" panose="020B0604030504040204" pitchFamily="50" charset="-128"/>
                <a:ea typeface="メイリオ" panose="020B0604030504040204" pitchFamily="50" charset="-128"/>
              </a:rPr>
              <a:t>ので、</a:t>
            </a:r>
            <a:r>
              <a:rPr lang="ja-JP" altLang="ja-JP" sz="900" dirty="0">
                <a:solidFill>
                  <a:schemeClr val="tx1"/>
                </a:solidFill>
                <a:latin typeface="メイリオ" panose="020B0604030504040204" pitchFamily="50" charset="-128"/>
                <a:ea typeface="メイリオ" panose="020B0604030504040204" pitchFamily="50" charset="-128"/>
              </a:rPr>
              <a:t>応募者に返却</a:t>
            </a:r>
            <a:r>
              <a:rPr lang="ja-JP" altLang="en-US" sz="900" dirty="0">
                <a:solidFill>
                  <a:schemeClr val="tx1"/>
                </a:solidFill>
                <a:latin typeface="メイリオ" panose="020B0604030504040204" pitchFamily="50" charset="-128"/>
                <a:ea typeface="メイリオ" panose="020B0604030504040204" pitchFamily="50" charset="-128"/>
              </a:rPr>
              <a:t>してください。「求人者の責任で廃棄」を選択する場合にも、焼却・裁断・溶解処理等により個人情報を読みとることができない形での廃棄を徹底してください。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F97A2A3A-B3E5-EB0E-7BFE-2201FE5A9ADC}"/>
              </a:ext>
            </a:extLst>
          </p:cNvPr>
          <p:cNvSpPr/>
          <p:nvPr/>
        </p:nvSpPr>
        <p:spPr>
          <a:xfrm>
            <a:off x="763996" y="876323"/>
            <a:ext cx="1216163" cy="43813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a:extLst>
              <a:ext uri="{FF2B5EF4-FFF2-40B4-BE49-F238E27FC236}">
                <a16:creationId xmlns:a16="http://schemas.microsoft.com/office/drawing/2014/main" id="{3AC8BFD6-D6C5-215E-7C80-FE37AD4B513E}"/>
              </a:ext>
            </a:extLst>
          </p:cNvPr>
          <p:cNvCxnSpPr>
            <a:cxnSpLocks/>
            <a:stCxn id="25" idx="1"/>
            <a:endCxn id="29" idx="0"/>
          </p:cNvCxnSpPr>
          <p:nvPr/>
        </p:nvCxnSpPr>
        <p:spPr>
          <a:xfrm rot="10800000">
            <a:off x="1372079" y="876324"/>
            <a:ext cx="5874475" cy="724623"/>
          </a:xfrm>
          <a:prstGeom prst="bentConnector4">
            <a:avLst>
              <a:gd name="adj1" fmla="val 2693"/>
              <a:gd name="adj2" fmla="val 1197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a:extLst>
              <a:ext uri="{FF2B5EF4-FFF2-40B4-BE49-F238E27FC236}">
                <a16:creationId xmlns:a16="http://schemas.microsoft.com/office/drawing/2014/main" id="{89ABCA1C-1F36-D0F8-5312-1F27071E0F2A}"/>
              </a:ext>
            </a:extLst>
          </p:cNvPr>
          <p:cNvSpPr/>
          <p:nvPr/>
        </p:nvSpPr>
        <p:spPr>
          <a:xfrm>
            <a:off x="774482" y="1328546"/>
            <a:ext cx="5760640" cy="3585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34" name="カギ線コネクタ 33">
            <a:extLst>
              <a:ext uri="{FF2B5EF4-FFF2-40B4-BE49-F238E27FC236}">
                <a16:creationId xmlns:a16="http://schemas.microsoft.com/office/drawing/2014/main" id="{64BEFFBF-EBB4-73DB-881B-F9D62C1B448C}"/>
              </a:ext>
            </a:extLst>
          </p:cNvPr>
          <p:cNvCxnSpPr>
            <a:cxnSpLocks/>
            <a:stCxn id="26" idx="1"/>
            <a:endCxn id="33" idx="3"/>
          </p:cNvCxnSpPr>
          <p:nvPr/>
        </p:nvCxnSpPr>
        <p:spPr>
          <a:xfrm rot="10800000">
            <a:off x="6535122" y="1507820"/>
            <a:ext cx="717674" cy="1067699"/>
          </a:xfrm>
          <a:prstGeom prst="bentConnector3">
            <a:avLst>
              <a:gd name="adj1" fmla="val 5849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a:extLst>
              <a:ext uri="{FF2B5EF4-FFF2-40B4-BE49-F238E27FC236}">
                <a16:creationId xmlns:a16="http://schemas.microsoft.com/office/drawing/2014/main" id="{884C37E2-4466-B4BC-2DFF-11B8F98D9F02}"/>
              </a:ext>
            </a:extLst>
          </p:cNvPr>
          <p:cNvSpPr/>
          <p:nvPr/>
        </p:nvSpPr>
        <p:spPr>
          <a:xfrm>
            <a:off x="769796" y="2479154"/>
            <a:ext cx="5760640" cy="40198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AA53843F-EDCF-42EC-EB79-A0D503101084}"/>
              </a:ext>
            </a:extLst>
          </p:cNvPr>
          <p:cNvSpPr/>
          <p:nvPr/>
        </p:nvSpPr>
        <p:spPr>
          <a:xfrm>
            <a:off x="782129" y="5282565"/>
            <a:ext cx="5748307" cy="143749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カギ線コネクタ 44">
            <a:extLst>
              <a:ext uri="{FF2B5EF4-FFF2-40B4-BE49-F238E27FC236}">
                <a16:creationId xmlns:a16="http://schemas.microsoft.com/office/drawing/2014/main" id="{C7402166-2431-4B60-2710-F00FBA99936B}"/>
              </a:ext>
            </a:extLst>
          </p:cNvPr>
          <p:cNvCxnSpPr>
            <a:cxnSpLocks/>
            <a:stCxn id="30" idx="1"/>
          </p:cNvCxnSpPr>
          <p:nvPr/>
        </p:nvCxnSpPr>
        <p:spPr>
          <a:xfrm rot="10800000" flipV="1">
            <a:off x="6530434" y="4830652"/>
            <a:ext cx="733336" cy="632138"/>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11F08CD8-09CF-5606-25C4-462DA73D95A0}"/>
              </a:ext>
            </a:extLst>
          </p:cNvPr>
          <p:cNvSpPr/>
          <p:nvPr/>
        </p:nvSpPr>
        <p:spPr>
          <a:xfrm>
            <a:off x="7263770" y="4474487"/>
            <a:ext cx="6466045" cy="71233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担当者</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b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・採用、選考業務を担当する方の所属課係名と役職名、氏名（</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）、連絡先電話番号、</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メールアドレス等を入力してください。</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事業所内で使用している氏名（旧姓可）</a:t>
            </a:r>
            <a:b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・連絡先電話番号は、平日の日中に連絡が取りやすい電話番号を入力してください。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a:extLst>
              <a:ext uri="{FF2B5EF4-FFF2-40B4-BE49-F238E27FC236}">
                <a16:creationId xmlns:a16="http://schemas.microsoft.com/office/drawing/2014/main" id="{9046645B-55B2-7137-C9F6-8D4928A801D1}"/>
              </a:ext>
            </a:extLst>
          </p:cNvPr>
          <p:cNvSpPr/>
          <p:nvPr/>
        </p:nvSpPr>
        <p:spPr>
          <a:xfrm>
            <a:off x="7248634" y="1896127"/>
            <a:ext cx="6455356" cy="4067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受付期間は採用選考活動の開始時期以降の月日を記入してください。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a:extLst>
              <a:ext uri="{FF2B5EF4-FFF2-40B4-BE49-F238E27FC236}">
                <a16:creationId xmlns:a16="http://schemas.microsoft.com/office/drawing/2014/main" id="{A60BAB45-685F-4E8B-0CB5-48E24087A670}"/>
              </a:ext>
            </a:extLst>
          </p:cNvPr>
          <p:cNvGrpSpPr/>
          <p:nvPr/>
        </p:nvGrpSpPr>
        <p:grpSpPr>
          <a:xfrm>
            <a:off x="7214875" y="5924679"/>
            <a:ext cx="6527036" cy="3551426"/>
            <a:chOff x="7201439" y="5736704"/>
            <a:chExt cx="6527036" cy="3312368"/>
          </a:xfrm>
        </p:grpSpPr>
        <p:sp>
          <p:nvSpPr>
            <p:cNvPr id="20" name="正方形/長方形 19">
              <a:extLst>
                <a:ext uri="{FF2B5EF4-FFF2-40B4-BE49-F238E27FC236}">
                  <a16:creationId xmlns:a16="http://schemas.microsoft.com/office/drawing/2014/main" id="{B2368A77-F3F9-5880-B636-065BA796375F}"/>
                </a:ext>
              </a:extLst>
            </p:cNvPr>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5213041B-1A3B-1445-D8B6-1901B121BDDB}"/>
                </a:ext>
              </a:extLst>
            </p:cNvPr>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43" name="正方形/長方形 42">
            <a:extLst>
              <a:ext uri="{FF2B5EF4-FFF2-40B4-BE49-F238E27FC236}">
                <a16:creationId xmlns:a16="http://schemas.microsoft.com/office/drawing/2014/main" id="{1F90FC22-EEF1-ABF6-A694-03C78B153A5D}"/>
              </a:ext>
            </a:extLst>
          </p:cNvPr>
          <p:cNvSpPr/>
          <p:nvPr/>
        </p:nvSpPr>
        <p:spPr>
          <a:xfrm>
            <a:off x="7459737" y="6531464"/>
            <a:ext cx="6033150" cy="878092"/>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a:t>
            </a:r>
            <a:endParaRPr kumimoji="1" lang="en-US" altLang="ja-JP" sz="1600" u="sng" dirty="0">
              <a:uFill>
                <a:solidFill>
                  <a:schemeClr val="tx1"/>
                </a:solidFill>
              </a:uFill>
              <a:latin typeface="HGP創英角ﾎﾟｯﾌﾟ体" panose="040B0A00000000000000" pitchFamily="50" charset="-128"/>
              <a:ea typeface="HGP創英角ﾎﾟｯﾌﾟ体" panose="040B0A00000000000000" pitchFamily="50" charset="-128"/>
            </a:endParaRPr>
          </a:p>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法令に違反する内容が含まれているもの、必要な労働条件が明示されていないものは、ハローワークで受理することができません！</a:t>
            </a:r>
            <a:endParaRPr kumimoji="1" lang="en-US" altLang="ja-JP" sz="1400" b="1" dirty="0"/>
          </a:p>
        </p:txBody>
      </p:sp>
      <p:sp>
        <p:nvSpPr>
          <p:cNvPr id="46" name="正方形/長方形 45">
            <a:extLst>
              <a:ext uri="{FF2B5EF4-FFF2-40B4-BE49-F238E27FC236}">
                <a16:creationId xmlns:a16="http://schemas.microsoft.com/office/drawing/2014/main" id="{446F1671-43BA-6B67-D75D-74E747D7E174}"/>
              </a:ext>
            </a:extLst>
          </p:cNvPr>
          <p:cNvSpPr/>
          <p:nvPr/>
        </p:nvSpPr>
        <p:spPr>
          <a:xfrm>
            <a:off x="7459737" y="6134367"/>
            <a:ext cx="6033150" cy="366308"/>
          </a:xfrm>
          <a:prstGeom prst="rect">
            <a:avLst/>
          </a:prstGeom>
          <a:blipFill>
            <a:blip r:embed="rId3"/>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ご注意下さい！</a:t>
            </a:r>
            <a:endParaRPr kumimoji="1" lang="en-US" altLang="ja-JP" sz="2400" b="1" dirty="0"/>
          </a:p>
        </p:txBody>
      </p:sp>
      <p:sp>
        <p:nvSpPr>
          <p:cNvPr id="37" name="テキスト ボックス 36">
            <a:extLst>
              <a:ext uri="{FF2B5EF4-FFF2-40B4-BE49-F238E27FC236}">
                <a16:creationId xmlns:a16="http://schemas.microsoft.com/office/drawing/2014/main" id="{3ADEA476-8827-6D01-3BC7-610EFBA1AD25}"/>
              </a:ext>
            </a:extLst>
          </p:cNvPr>
          <p:cNvSpPr txBox="1"/>
          <p:nvPr/>
        </p:nvSpPr>
        <p:spPr>
          <a:xfrm>
            <a:off x="7477802" y="7444258"/>
            <a:ext cx="6001368" cy="1877437"/>
          </a:xfrm>
          <a:prstGeom prst="rect">
            <a:avLst/>
          </a:prstGeom>
          <a:noFill/>
        </p:spPr>
        <p:txBody>
          <a:bodyPr wrap="square" rtlCol="0">
            <a:spAutoFit/>
          </a:bodyPr>
          <a:lstStyle/>
          <a:p>
            <a:r>
              <a:rPr kumimoji="1" lang="ja-JP" altLang="en-US" sz="1400" b="1" dirty="0"/>
              <a:t>★求人票に記された労働条件は、そのまま</a:t>
            </a:r>
            <a:r>
              <a:rPr kumimoji="1" lang="ja-JP" altLang="en-US" sz="1400" b="1" u="sng" dirty="0"/>
              <a:t>採用後の労働条件となる</a:t>
            </a:r>
            <a:r>
              <a:rPr kumimoji="1" lang="ja-JP" altLang="en-US" sz="1400" b="1" dirty="0"/>
              <a:t>ことが期待されています。</a:t>
            </a:r>
            <a:r>
              <a:rPr kumimoji="1" lang="ja-JP" altLang="en-US" sz="1400" b="1" u="sng" dirty="0"/>
              <a:t>求人票に記載した条件を遵守してください。</a:t>
            </a:r>
            <a:endParaRPr kumimoji="1" lang="en-US" altLang="ja-JP" sz="1400" b="1" u="sng" dirty="0"/>
          </a:p>
          <a:p>
            <a:endParaRPr kumimoji="1" lang="en-US" altLang="ja-JP" sz="200" b="1" dirty="0"/>
          </a:p>
          <a:p>
            <a:r>
              <a:rPr kumimoji="1" lang="ja-JP" altLang="en-US" sz="1400" b="1" dirty="0"/>
              <a:t>★やむを得ず、条件を変更しなければならない場合は、求職者が労働契約を締結するかどうか考える時間が確保されるよう、求職者に対し、</a:t>
            </a:r>
            <a:r>
              <a:rPr kumimoji="1" lang="ja-JP" altLang="en-US" sz="1400" b="1" u="sng" dirty="0"/>
              <a:t>可能な限り速やかに変更内容を明示</a:t>
            </a:r>
            <a:r>
              <a:rPr kumimoji="1" lang="ja-JP" altLang="en-US" sz="1400" b="1" dirty="0"/>
              <a:t>しなければなりません。</a:t>
            </a:r>
            <a:endParaRPr kumimoji="1" lang="en-US" altLang="ja-JP" sz="1400" b="1" dirty="0"/>
          </a:p>
          <a:p>
            <a:r>
              <a:rPr kumimoji="1" lang="ja-JP" altLang="en-US" sz="1400" b="1" dirty="0"/>
              <a:t>また、ハローワークにもご連絡ください。</a:t>
            </a:r>
            <a:endParaRPr kumimoji="1" lang="en-US" altLang="ja-JP" sz="1400" b="1" dirty="0"/>
          </a:p>
          <a:p>
            <a:endParaRPr kumimoji="1" lang="en-US" altLang="ja-JP" sz="200" b="1" dirty="0"/>
          </a:p>
          <a:p>
            <a:r>
              <a:rPr kumimoji="1" lang="ja-JP" altLang="en-US" sz="1400" b="1" dirty="0"/>
              <a:t>★求職者から変更する理由などについて質問された場合には、</a:t>
            </a:r>
            <a:r>
              <a:rPr kumimoji="1" lang="ja-JP" altLang="en-US" sz="1400" b="1" u="sng" dirty="0"/>
              <a:t>適切に説明</a:t>
            </a:r>
            <a:r>
              <a:rPr kumimoji="1" lang="ja-JP" altLang="en-US" sz="1400" b="1" dirty="0"/>
              <a:t>してください。</a:t>
            </a:r>
          </a:p>
        </p:txBody>
      </p:sp>
      <p:sp>
        <p:nvSpPr>
          <p:cNvPr id="53" name="正方形/長方形 52">
            <a:extLst>
              <a:ext uri="{FF2B5EF4-FFF2-40B4-BE49-F238E27FC236}">
                <a16:creationId xmlns:a16="http://schemas.microsoft.com/office/drawing/2014/main" id="{5F39A478-C27C-2087-075B-EA6FCBDFB760}"/>
              </a:ext>
            </a:extLst>
          </p:cNvPr>
          <p:cNvSpPr/>
          <p:nvPr/>
        </p:nvSpPr>
        <p:spPr>
          <a:xfrm>
            <a:off x="2006076" y="895749"/>
            <a:ext cx="4524360" cy="40541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a:extLst>
              <a:ext uri="{FF2B5EF4-FFF2-40B4-BE49-F238E27FC236}">
                <a16:creationId xmlns:a16="http://schemas.microsoft.com/office/drawing/2014/main" id="{56F26742-6DD8-5603-C165-F1A0E7FCE99F}"/>
              </a:ext>
            </a:extLst>
          </p:cNvPr>
          <p:cNvCxnSpPr>
            <a:cxnSpLocks/>
            <a:stCxn id="35" idx="1"/>
            <a:endCxn id="53" idx="3"/>
          </p:cNvCxnSpPr>
          <p:nvPr/>
        </p:nvCxnSpPr>
        <p:spPr>
          <a:xfrm rot="10800000">
            <a:off x="6530436" y="1098458"/>
            <a:ext cx="718198" cy="1001045"/>
          </a:xfrm>
          <a:prstGeom prst="bentConnector3">
            <a:avLst>
              <a:gd name="adj1" fmla="val 36419"/>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a:extLst>
              <a:ext uri="{FF2B5EF4-FFF2-40B4-BE49-F238E27FC236}">
                <a16:creationId xmlns:a16="http://schemas.microsoft.com/office/drawing/2014/main" id="{709E0B16-50F9-BE0A-A003-A595E90EBF95}"/>
              </a:ext>
            </a:extLst>
          </p:cNvPr>
          <p:cNvCxnSpPr>
            <a:stCxn id="27" idx="1"/>
          </p:cNvCxnSpPr>
          <p:nvPr/>
        </p:nvCxnSpPr>
        <p:spPr>
          <a:xfrm rot="10800000">
            <a:off x="6530447" y="2707971"/>
            <a:ext cx="724715" cy="581205"/>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a:extLst>
              <a:ext uri="{FF2B5EF4-FFF2-40B4-BE49-F238E27FC236}">
                <a16:creationId xmlns:a16="http://schemas.microsoft.com/office/drawing/2014/main" id="{5A0FA03D-0F0B-4B24-4671-3F749D5AF330}"/>
              </a:ext>
            </a:extLst>
          </p:cNvPr>
          <p:cNvSpPr/>
          <p:nvPr/>
        </p:nvSpPr>
        <p:spPr>
          <a:xfrm>
            <a:off x="2006076" y="5032642"/>
            <a:ext cx="4524360" cy="2243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9" name="カギ線コネクタ 68">
            <a:extLst>
              <a:ext uri="{FF2B5EF4-FFF2-40B4-BE49-F238E27FC236}">
                <a16:creationId xmlns:a16="http://schemas.microsoft.com/office/drawing/2014/main" id="{A26FC7AC-D227-8B15-FA46-51AACCF07A59}"/>
              </a:ext>
            </a:extLst>
          </p:cNvPr>
          <p:cNvCxnSpPr>
            <a:stCxn id="28" idx="1"/>
            <a:endCxn id="68" idx="0"/>
          </p:cNvCxnSpPr>
          <p:nvPr/>
        </p:nvCxnSpPr>
        <p:spPr>
          <a:xfrm rot="10800000" flipV="1">
            <a:off x="4268257" y="4102338"/>
            <a:ext cx="2982459" cy="93030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3DA1F03D-3026-52C9-B974-DBB2DF247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30" y="814233"/>
            <a:ext cx="6748105" cy="853237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09FA3E86-62FF-B9DC-BA74-581A4CC97F52}"/>
              </a:ext>
            </a:extLst>
          </p:cNvPr>
          <p:cNvSpPr/>
          <p:nvPr/>
        </p:nvSpPr>
        <p:spPr>
          <a:xfrm>
            <a:off x="7263770" y="5282565"/>
            <a:ext cx="6466045" cy="44806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a:extLst>
              <a:ext uri="{FF2B5EF4-FFF2-40B4-BE49-F238E27FC236}">
                <a16:creationId xmlns:a16="http://schemas.microsoft.com/office/drawing/2014/main" id="{05555090-29F4-EA50-E301-87E514C38F5D}"/>
              </a:ext>
            </a:extLst>
          </p:cNvPr>
          <p:cNvSpPr/>
          <p:nvPr/>
        </p:nvSpPr>
        <p:spPr>
          <a:xfrm>
            <a:off x="782129" y="7248872"/>
            <a:ext cx="5748306" cy="122413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7CF0AE3F-F6DD-AE4F-7936-8379BD429698}"/>
              </a:ext>
            </a:extLst>
          </p:cNvPr>
          <p:cNvCxnSpPr>
            <a:cxnSpLocks/>
            <a:stCxn id="5" idx="1"/>
            <a:endCxn id="15" idx="3"/>
          </p:cNvCxnSpPr>
          <p:nvPr/>
        </p:nvCxnSpPr>
        <p:spPr>
          <a:xfrm rot="10800000" flipV="1">
            <a:off x="6530436" y="5506596"/>
            <a:ext cx="733335" cy="2354344"/>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32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7073419" y="56327"/>
            <a:ext cx="6896404" cy="9469544"/>
          </a:xfrm>
          <a:prstGeom prst="roundRect">
            <a:avLst>
              <a:gd name="adj" fmla="val 0"/>
            </a:avLst>
          </a:prstGeom>
          <a:solidFill>
            <a:schemeClr val="accent6"/>
          </a:solidFill>
          <a:ln w="12700">
            <a:no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138249" y="157374"/>
            <a:ext cx="6769684" cy="1292662"/>
          </a:xfrm>
          <a:prstGeom prst="rect">
            <a:avLst/>
          </a:prstGeom>
          <a:solidFill>
            <a:schemeClr val="bg1"/>
          </a:solidFill>
          <a:ln w="19050">
            <a:noFill/>
          </a:ln>
        </p:spPr>
        <p:txBody>
          <a:bodyPr wrap="square" rtlCol="0">
            <a:spAutoFit/>
          </a:bodyPr>
          <a:lstStyle/>
          <a:p>
            <a:r>
              <a:rPr kumimoji="1" lang="ja-JP" altLang="en-US" sz="1400" b="1">
                <a:latin typeface="メイリオ" panose="020B0604030504040204" pitchFamily="50" charset="-128"/>
                <a:ea typeface="メイリオ" panose="020B0604030504040204" pitchFamily="50" charset="-128"/>
              </a:rPr>
              <a:t>青少年雇用情報欄　</a:t>
            </a:r>
            <a:endParaRPr kumimoji="1" lang="en-US" altLang="ja-JP" sz="1400" b="1">
              <a:latin typeface="メイリオ" panose="020B0604030504040204" pitchFamily="50" charset="-128"/>
              <a:ea typeface="メイリオ" panose="020B0604030504040204" pitchFamily="50" charset="-128"/>
            </a:endParaRPr>
          </a:p>
          <a:p>
            <a:r>
              <a:rPr kumimoji="1" lang="en-US" altLang="ja-JP" sz="1000" b="1">
                <a:latin typeface="メイリオ" panose="020B0604030504040204" pitchFamily="50" charset="-128"/>
                <a:ea typeface="メイリオ" panose="020B0604030504040204" pitchFamily="50" charset="-128"/>
              </a:rPr>
              <a:t>※</a:t>
            </a:r>
            <a:r>
              <a:rPr kumimoji="1" lang="ja-JP" altLang="en-US" sz="1000" b="1">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a:latin typeface="メイリオ" panose="020B0604030504040204" pitchFamily="50" charset="-128"/>
                <a:ea typeface="メイリオ" panose="020B0604030504040204" pitchFamily="50" charset="-128"/>
              </a:rPr>
              <a:t>※</a:t>
            </a: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・数値を算出して記入する項目については、小数点第２位を切り捨て、小数点第１位まで記入してください。</a:t>
            </a: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p>
        </p:txBody>
      </p:sp>
      <p:sp>
        <p:nvSpPr>
          <p:cNvPr id="44" name="正方形/長方形 43"/>
          <p:cNvSpPr/>
          <p:nvPr/>
        </p:nvSpPr>
        <p:spPr>
          <a:xfrm>
            <a:off x="7140277" y="1479388"/>
            <a:ext cx="6742535" cy="66185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　事業年度を含む３年度についての状況を記入してください。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・離職者数は、各年度の採用者数のうち、３年度における離職者数を記入してください。</a:t>
            </a:r>
          </a:p>
        </p:txBody>
      </p:sp>
      <p:sp>
        <p:nvSpPr>
          <p:cNvPr id="46" name="正方形/長方形 45"/>
          <p:cNvSpPr/>
          <p:nvPr/>
        </p:nvSpPr>
        <p:spPr>
          <a:xfrm>
            <a:off x="7140277" y="2140523"/>
            <a:ext cx="6742534" cy="34550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7139346" y="2497237"/>
            <a:ext cx="6741790" cy="634613"/>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従業員の平均年数</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平均勤続勤務年数及び平均年齢は、事業年度末時点、事業年度当初等、求人申込書記入日直近の数値としても構いません。</a:t>
            </a:r>
          </a:p>
        </p:txBody>
      </p:sp>
      <p:sp>
        <p:nvSpPr>
          <p:cNvPr id="49" name="正方形/長方形 48"/>
          <p:cNvSpPr/>
          <p:nvPr/>
        </p:nvSpPr>
        <p:spPr>
          <a:xfrm>
            <a:off x="7138974" y="3145751"/>
            <a:ext cx="6742533" cy="33354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7136306" y="3475116"/>
            <a:ext cx="6744830" cy="57659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1" name="正方形/長方形 50"/>
          <p:cNvSpPr/>
          <p:nvPr/>
        </p:nvSpPr>
        <p:spPr>
          <a:xfrm>
            <a:off x="7136306" y="4059140"/>
            <a:ext cx="6744830" cy="55340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37810" y="4600831"/>
            <a:ext cx="6755078" cy="1348410"/>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キャリアコンサルティングを実施する者が企業に雇用されているかどうか、また資格の有無は問いませんが、企業内の仕組みとしてキャリアコンサルティングが実施されていることが必要です。</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900" u="sng">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a:t>
            </a:r>
            <a:r>
              <a:rPr lang="ja-JP" altLang="en-US" sz="90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支援す</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るため、年齢、就業年数、役職等の節目において定期的にキャリアコンサルティングを受ける機会を設定する仕組み。</a:t>
            </a:r>
          </a:p>
        </p:txBody>
      </p:sp>
      <p:sp>
        <p:nvSpPr>
          <p:cNvPr id="53" name="正方形/長方形 52"/>
          <p:cNvSpPr/>
          <p:nvPr/>
        </p:nvSpPr>
        <p:spPr>
          <a:xfrm>
            <a:off x="7136306" y="6476062"/>
            <a:ext cx="6755895" cy="37403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endPar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7136713" y="7376914"/>
            <a:ext cx="6755080" cy="530174"/>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36306" y="6841575"/>
            <a:ext cx="6742534" cy="51681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36306" y="7915154"/>
            <a:ext cx="6742535" cy="66728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7115624" y="8635562"/>
            <a:ext cx="6811994" cy="833008"/>
          </a:xfrm>
          <a:prstGeom prst="rect">
            <a:avLst/>
          </a:prstGeom>
          <a:solidFill>
            <a:srgbClr val="EEB8DB"/>
          </a:solid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人事業所を含めた企業全体の情報を記載してください。</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448112" y="6037002"/>
            <a:ext cx="6222598" cy="3488869"/>
            <a:chOff x="431626" y="5815382"/>
            <a:chExt cx="6272688" cy="3680872"/>
          </a:xfrm>
        </p:grpSpPr>
        <p:sp>
          <p:nvSpPr>
            <p:cNvPr id="6" name="テキスト ボックス 5"/>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30359" y="6607321"/>
              <a:ext cx="2930736" cy="215444"/>
            </a:xfrm>
            <a:prstGeom prst="rect">
              <a:avLst/>
            </a:prstGeom>
            <a:noFill/>
          </p:spPr>
          <p:txBody>
            <a:bodyPr wrap="square" rtlCol="0">
              <a:spAutoFit/>
            </a:bodyPr>
            <a:lstStyle/>
            <a:p>
              <a:pPr defTabSz="1413087"/>
              <a:r>
                <a:rPr lang="ja-JP" altLang="en-US" sz="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520000" y="6371899"/>
              <a:ext cx="3344600" cy="605368"/>
              <a:chOff x="3299649" y="1682807"/>
              <a:chExt cx="3344600" cy="556427"/>
            </a:xfrm>
          </p:grpSpPr>
          <p:sp>
            <p:nvSpPr>
              <p:cNvPr id="22" name="テキスト ボックス 21"/>
              <p:cNvSpPr txBox="1"/>
              <p:nvPr/>
            </p:nvSpPr>
            <p:spPr>
              <a:xfrm>
                <a:off x="3299649" y="1682807"/>
                <a:ext cx="3344600" cy="369332"/>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299649" y="1993013"/>
                <a:ext cx="3217428" cy="246221"/>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9" name="大かっこ 8"/>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705804" y="6873193"/>
              <a:ext cx="5694018" cy="215444"/>
            </a:xfrm>
            <a:prstGeom prst="rect">
              <a:avLst/>
            </a:prstGeom>
            <a:noFill/>
          </p:spPr>
          <p:txBody>
            <a:bodyPr wrap="square" rtlCol="0">
              <a:spAutoFit/>
            </a:bodyPr>
            <a:lstStyle/>
            <a:p>
              <a:pPr defTabSz="1413087"/>
              <a:r>
                <a:rPr lang="en-US" altLang="ja-JP" sz="8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30800" y="7210746"/>
              <a:ext cx="2930736" cy="215444"/>
            </a:xfrm>
            <a:prstGeom prst="rect">
              <a:avLst/>
            </a:prstGeom>
            <a:noFill/>
          </p:spPr>
          <p:txBody>
            <a:bodyPr wrap="square" rtlCol="0">
              <a:spAutoFit/>
            </a:bodyPr>
            <a:lstStyle/>
            <a:p>
              <a:pPr defTabSz="1413087"/>
              <a:r>
                <a:rPr lang="ja-JP" altLang="en-US" sz="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2694249" y="7051346"/>
              <a:ext cx="3197705" cy="590898"/>
              <a:chOff x="3306012" y="1865913"/>
              <a:chExt cx="3217428" cy="460012"/>
            </a:xfrm>
          </p:grpSpPr>
          <p:sp>
            <p:nvSpPr>
              <p:cNvPr id="19" name="テキスト ボックス 18"/>
              <p:cNvSpPr txBox="1"/>
              <p:nvPr/>
            </p:nvSpPr>
            <p:spPr>
              <a:xfrm>
                <a:off x="3427767" y="1865913"/>
                <a:ext cx="2896774" cy="246221"/>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0" name="テキスト ボックス 19"/>
              <p:cNvSpPr txBox="1"/>
              <p:nvPr/>
            </p:nvSpPr>
            <p:spPr>
              <a:xfrm>
                <a:off x="3306012" y="2064315"/>
                <a:ext cx="3217428" cy="261610"/>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13" name="テキスト ボックス 12"/>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30800" y="8371953"/>
              <a:ext cx="2930736" cy="215444"/>
            </a:xfrm>
            <a:prstGeom prst="rect">
              <a:avLst/>
            </a:prstGeom>
            <a:noFill/>
          </p:spPr>
          <p:txBody>
            <a:bodyPr wrap="square" rtlCol="0">
              <a:spAutoFit/>
            </a:bodyPr>
            <a:lstStyle/>
            <a:p>
              <a:pPr defTabSz="1413087"/>
              <a:r>
                <a:rPr lang="ja-JP" altLang="en-US" sz="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16" name="直線コネクタ 15"/>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17" name="テキスト ボックス 16"/>
            <p:cNvSpPr txBox="1"/>
            <p:nvPr/>
          </p:nvSpPr>
          <p:spPr>
            <a:xfrm>
              <a:off x="3540634" y="8455506"/>
              <a:ext cx="1695124" cy="261610"/>
            </a:xfrm>
            <a:prstGeom prst="rect">
              <a:avLst/>
            </a:prstGeom>
            <a:noFill/>
          </p:spPr>
          <p:txBody>
            <a:bodyPr wrap="square" rtlCol="0">
              <a:spAutoFit/>
            </a:bodyPr>
            <a:lstStyle/>
            <a:p>
              <a:pPr defTabSz="1413087"/>
              <a:r>
                <a:rPr lang="ja-JP" altLang="en-US" sz="11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431626" y="8724382"/>
              <a:ext cx="6272688" cy="771872"/>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a:latin typeface="メイリオ" panose="020B0604030504040204" pitchFamily="50" charset="-128"/>
                  <a:ea typeface="メイリオ" panose="020B0604030504040204" pitchFamily="50" charset="-128"/>
                  <a:cs typeface="メイリオ" panose="020B0604030504040204" pitchFamily="50" charset="-128"/>
                </a:rPr>
                <a:t>　 ください。</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テキスト ボックス 24"/>
          <p:cNvSpPr txBox="1"/>
          <p:nvPr/>
        </p:nvSpPr>
        <p:spPr>
          <a:xfrm>
            <a:off x="323975" y="254863"/>
            <a:ext cx="1218946"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（５／６）</a:t>
            </a:r>
            <a:endParaRPr kumimoji="1"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43382" y="6021678"/>
            <a:ext cx="6215618" cy="3497305"/>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a:stCxn id="53" idx="1"/>
          </p:cNvCxnSpPr>
          <p:nvPr/>
        </p:nvCxnSpPr>
        <p:spPr>
          <a:xfrm flipH="1" flipV="1">
            <a:off x="6659000" y="6660210"/>
            <a:ext cx="477306" cy="2868"/>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正方形/長方形 72"/>
          <p:cNvSpPr/>
          <p:nvPr/>
        </p:nvSpPr>
        <p:spPr>
          <a:xfrm>
            <a:off x="7136306" y="5938876"/>
            <a:ext cx="6742534" cy="53734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50" b="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90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0D906E71-B839-3F6A-A099-CE667637D20E}"/>
              </a:ext>
            </a:extLst>
          </p:cNvPr>
          <p:cNvPicPr>
            <a:picLocks noChangeAspect="1"/>
          </p:cNvPicPr>
          <p:nvPr/>
        </p:nvPicPr>
        <p:blipFill>
          <a:blip r:embed="rId2"/>
          <a:stretch>
            <a:fillRect/>
          </a:stretch>
        </p:blipFill>
        <p:spPr>
          <a:xfrm>
            <a:off x="443382" y="507971"/>
            <a:ext cx="6163590" cy="5511262"/>
          </a:xfrm>
          <a:prstGeom prst="rect">
            <a:avLst/>
          </a:prstGeom>
        </p:spPr>
      </p:pic>
    </p:spTree>
    <p:extLst>
      <p:ext uri="{BB962C8B-B14F-4D97-AF65-F5344CB8AC3E}">
        <p14:creationId xmlns:p14="http://schemas.microsoft.com/office/powerpoint/2010/main" val="168018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2759D-943C-C785-6431-0AADBD162DB4}"/>
            </a:ext>
          </a:extLst>
        </p:cNvPr>
        <p:cNvGrpSpPr/>
        <p:nvPr/>
      </p:nvGrpSpPr>
      <p:grpSpPr>
        <a:xfrm>
          <a:off x="0" y="0"/>
          <a:ext cx="0" cy="0"/>
          <a:chOff x="0" y="0"/>
          <a:chExt cx="0" cy="0"/>
        </a:xfrm>
      </p:grpSpPr>
      <p:pic>
        <p:nvPicPr>
          <p:cNvPr id="43" name="図 42">
            <a:extLst>
              <a:ext uri="{FF2B5EF4-FFF2-40B4-BE49-F238E27FC236}">
                <a16:creationId xmlns:a16="http://schemas.microsoft.com/office/drawing/2014/main" id="{D287FE70-7AD7-12C6-AA25-653489BD80BA}"/>
              </a:ext>
            </a:extLst>
          </p:cNvPr>
          <p:cNvPicPr>
            <a:picLocks noChangeAspect="1"/>
          </p:cNvPicPr>
          <p:nvPr/>
        </p:nvPicPr>
        <p:blipFill>
          <a:blip r:embed="rId2"/>
          <a:stretch>
            <a:fillRect/>
          </a:stretch>
        </p:blipFill>
        <p:spPr>
          <a:xfrm>
            <a:off x="7646244" y="3105194"/>
            <a:ext cx="2376398" cy="1612463"/>
          </a:xfrm>
          <a:prstGeom prst="rect">
            <a:avLst/>
          </a:prstGeom>
          <a:ln>
            <a:solidFill>
              <a:srgbClr val="FF0000"/>
            </a:solidFill>
          </a:ln>
        </p:spPr>
      </p:pic>
      <p:pic>
        <p:nvPicPr>
          <p:cNvPr id="34" name="図 33">
            <a:extLst>
              <a:ext uri="{FF2B5EF4-FFF2-40B4-BE49-F238E27FC236}">
                <a16:creationId xmlns:a16="http://schemas.microsoft.com/office/drawing/2014/main" id="{0C325CFD-C718-14BD-10D3-CF0C32E822F7}"/>
              </a:ext>
            </a:extLst>
          </p:cNvPr>
          <p:cNvPicPr>
            <a:picLocks noChangeAspect="1"/>
          </p:cNvPicPr>
          <p:nvPr/>
        </p:nvPicPr>
        <p:blipFill rotWithShape="1">
          <a:blip r:embed="rId3"/>
          <a:srcRect l="7390" t="65389" r="5605" b="15196"/>
          <a:stretch/>
        </p:blipFill>
        <p:spPr>
          <a:xfrm>
            <a:off x="3117408" y="5842561"/>
            <a:ext cx="3776934" cy="2493069"/>
          </a:xfrm>
          <a:prstGeom prst="rect">
            <a:avLst/>
          </a:prstGeom>
        </p:spPr>
      </p:pic>
      <p:sp>
        <p:nvSpPr>
          <p:cNvPr id="2" name="テキスト ボックス 1">
            <a:extLst>
              <a:ext uri="{FF2B5EF4-FFF2-40B4-BE49-F238E27FC236}">
                <a16:creationId xmlns:a16="http://schemas.microsoft.com/office/drawing/2014/main" id="{ED1E4796-65AA-3510-D4F1-626E8292D573}"/>
              </a:ext>
            </a:extLst>
          </p:cNvPr>
          <p:cNvSpPr txBox="1"/>
          <p:nvPr/>
        </p:nvSpPr>
        <p:spPr>
          <a:xfrm>
            <a:off x="189711" y="8423808"/>
            <a:ext cx="6609218" cy="954107"/>
          </a:xfrm>
          <a:prstGeom prst="rect">
            <a:avLst/>
          </a:prstGeom>
          <a:noFill/>
          <a:ln w="28575">
            <a:solidFill>
              <a:schemeClr val="accent4">
                <a:lumMod val="60000"/>
                <a:lumOff val="40000"/>
              </a:schemeClr>
            </a:solidFill>
          </a:ln>
        </p:spPr>
        <p:txBody>
          <a:bodyPr wrap="square" rtlCol="0">
            <a:spAutoFit/>
          </a:bodyPr>
          <a:lstStyle/>
          <a:p>
            <a:r>
              <a:rPr lang="en-US" altLang="ja-JP" sz="1000" b="1">
                <a:solidFill>
                  <a:srgbClr val="FF0000"/>
                </a:solidFill>
                <a:latin typeface="メイリオ" panose="020B0604030504040204" pitchFamily="50" charset="-128"/>
                <a:ea typeface="メイリオ" panose="020B0604030504040204" pitchFamily="50" charset="-128"/>
              </a:rPr>
              <a:t>※</a:t>
            </a:r>
            <a:r>
              <a:rPr lang="ja-JP" altLang="en-US" sz="1000" b="1">
                <a:solidFill>
                  <a:srgbClr val="FF0000"/>
                </a:solidFill>
                <a:latin typeface="メイリオ" panose="020B0604030504040204" pitchFamily="50" charset="-128"/>
                <a:ea typeface="メイリオ" panose="020B0604030504040204" pitchFamily="50" charset="-128"/>
              </a:rPr>
              <a:t>　</a:t>
            </a:r>
            <a:r>
              <a:rPr lang="en-US" altLang="ja-JP" sz="1000" b="1">
                <a:solidFill>
                  <a:srgbClr val="FF0000"/>
                </a:solidFill>
                <a:latin typeface="メイリオ" panose="020B0604030504040204" pitchFamily="50" charset="-128"/>
                <a:ea typeface="メイリオ" panose="020B0604030504040204" pitchFamily="50" charset="-128"/>
              </a:rPr>
              <a:t>｢</a:t>
            </a:r>
            <a:r>
              <a:rPr lang="ja-JP" altLang="en-US" sz="1000" b="1">
                <a:solidFill>
                  <a:srgbClr val="FF0000"/>
                </a:solidFill>
                <a:latin typeface="メイリオ" panose="020B0604030504040204" pitchFamily="50" charset="-128"/>
                <a:ea typeface="メイリオ" panose="020B0604030504040204" pitchFamily="50" charset="-128"/>
              </a:rPr>
              <a:t>オンライン自主応募の受付</a:t>
            </a:r>
            <a:r>
              <a:rPr lang="en-US" altLang="ja-JP" sz="1000" b="1">
                <a:solidFill>
                  <a:srgbClr val="FF0000"/>
                </a:solidFill>
                <a:latin typeface="メイリオ" panose="020B0604030504040204" pitchFamily="50" charset="-128"/>
                <a:ea typeface="メイリオ" panose="020B0604030504040204" pitchFamily="50" charset="-128"/>
              </a:rPr>
              <a:t>｣</a:t>
            </a:r>
            <a:r>
              <a:rPr lang="ja-JP" altLang="en-US" sz="1000" b="1">
                <a:solidFill>
                  <a:srgbClr val="FF0000"/>
                </a:solidFill>
                <a:latin typeface="メイリオ" panose="020B0604030504040204" pitchFamily="50" charset="-128"/>
                <a:ea typeface="メイリオ" panose="020B0604030504040204" pitchFamily="50" charset="-128"/>
              </a:rPr>
              <a:t>は、求人者が「可」とした求人に限られ、求人ごとに設定が可能です。</a:t>
            </a:r>
            <a:endParaRPr lang="en-US" altLang="ja-JP" sz="1000" b="1">
              <a:solidFill>
                <a:srgbClr val="FF0000"/>
              </a:solidFill>
              <a:latin typeface="メイリオ" panose="020B0604030504040204" pitchFamily="50" charset="-128"/>
              <a:ea typeface="メイリオ" panose="020B0604030504040204" pitchFamily="50" charset="-128"/>
            </a:endParaRPr>
          </a:p>
          <a:p>
            <a:endParaRPr kumimoji="1" lang="en-US" altLang="ja-JP" sz="300" b="1">
              <a:solidFill>
                <a:srgbClr val="FF0000"/>
              </a:solidFill>
              <a:latin typeface="メイリオ" panose="020B0604030504040204" pitchFamily="50" charset="-128"/>
              <a:ea typeface="メイリオ" panose="020B0604030504040204" pitchFamily="50" charset="-128"/>
            </a:endParaRPr>
          </a:p>
          <a:p>
            <a:r>
              <a:rPr kumimoji="1" lang="en-US" altLang="ja-JP" sz="1000">
                <a:latin typeface="メイリオ" panose="020B0604030504040204" pitchFamily="50" charset="-128"/>
                <a:ea typeface="メイリオ" panose="020B0604030504040204" pitchFamily="50" charset="-128"/>
              </a:rPr>
              <a:t>※</a:t>
            </a:r>
            <a:r>
              <a:rPr kumimoji="1" lang="ja-JP" altLang="en-US" sz="100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オンライン自主応募を受け付ける場合は、求人者マイページから変更可能です。</a:t>
            </a:r>
            <a:endParaRPr lang="en-US" altLang="ja-JP" sz="1000">
              <a:latin typeface="メイリオ" panose="020B0604030504040204" pitchFamily="50" charset="-128"/>
              <a:ea typeface="メイリオ" panose="020B0604030504040204" pitchFamily="50" charset="-128"/>
            </a:endParaRPr>
          </a:p>
          <a:p>
            <a:endParaRPr lang="ja-JP" altLang="en-US" sz="300">
              <a:latin typeface="メイリオ" panose="020B0604030504040204" pitchFamily="50" charset="-128"/>
              <a:ea typeface="メイリオ" panose="020B0604030504040204" pitchFamily="50" charset="-128"/>
            </a:endParaRPr>
          </a:p>
          <a:p>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　労働者派遣事業所や請負事業所からの求人で、就業先事業所を明示できない求人については、</a:t>
            </a:r>
            <a:endParaRPr lang="en-US" altLang="ja-JP" sz="100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オンライン自主応募を受け付けることができません。</a:t>
            </a:r>
            <a:endParaRPr lang="en-US" altLang="ja-JP" sz="1000">
              <a:latin typeface="メイリオ" panose="020B0604030504040204" pitchFamily="50" charset="-128"/>
              <a:ea typeface="メイリオ" panose="020B0604030504040204" pitchFamily="50" charset="-128"/>
            </a:endParaRPr>
          </a:p>
          <a:p>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　詳しくは、</a:t>
            </a:r>
            <a:r>
              <a:rPr lang="en-US" altLang="ja-JP" sz="1000">
                <a:latin typeface="メイリオ" panose="020B0604030504040204" pitchFamily="50" charset="-128"/>
                <a:ea typeface="メイリオ" panose="020B0604030504040204" pitchFamily="50" charset="-128"/>
                <a:hlinkClick r:id="rId4"/>
              </a:rPr>
              <a:t> https://www.mhlw.go.jp/content/11600000/000820477.pdf</a:t>
            </a:r>
            <a:r>
              <a:rPr lang="ja-JP" altLang="en-US" sz="1000">
                <a:latin typeface="メイリオ" panose="020B0604030504040204" pitchFamily="50" charset="-128"/>
                <a:ea typeface="メイリオ" panose="020B0604030504040204" pitchFamily="50" charset="-128"/>
              </a:rPr>
              <a:t>　をご覧ください。</a:t>
            </a:r>
            <a:endParaRPr lang="en-US" altLang="ja-JP" sz="100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C6259FE5-4E53-0581-B639-31C6B33CE1B2}"/>
              </a:ext>
            </a:extLst>
          </p:cNvPr>
          <p:cNvPicPr>
            <a:picLocks noChangeAspect="1"/>
          </p:cNvPicPr>
          <p:nvPr/>
        </p:nvPicPr>
        <p:blipFill rotWithShape="1">
          <a:blip r:embed="rId5"/>
          <a:srcRect l="62599" t="24100" r="26377" b="56301"/>
          <a:stretch/>
        </p:blipFill>
        <p:spPr>
          <a:xfrm>
            <a:off x="6152492" y="8660316"/>
            <a:ext cx="589563" cy="557645"/>
          </a:xfrm>
          <a:prstGeom prst="rect">
            <a:avLst/>
          </a:prstGeom>
        </p:spPr>
      </p:pic>
      <p:sp>
        <p:nvSpPr>
          <p:cNvPr id="7" name="角丸四角形 6">
            <a:extLst>
              <a:ext uri="{FF2B5EF4-FFF2-40B4-BE49-F238E27FC236}">
                <a16:creationId xmlns:a16="http://schemas.microsoft.com/office/drawing/2014/main" id="{E45A3DB7-67E8-D1F1-3DBD-B6A2FA7A06E4}"/>
              </a:ext>
            </a:extLst>
          </p:cNvPr>
          <p:cNvSpPr/>
          <p:nvPr/>
        </p:nvSpPr>
        <p:spPr>
          <a:xfrm>
            <a:off x="4018129" y="6136616"/>
            <a:ext cx="2052613" cy="19845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91C4F43-879B-8351-5A0D-979BF7143885}"/>
              </a:ext>
            </a:extLst>
          </p:cNvPr>
          <p:cNvSpPr txBox="1"/>
          <p:nvPr/>
        </p:nvSpPr>
        <p:spPr>
          <a:xfrm>
            <a:off x="444094" y="2394563"/>
            <a:ext cx="6396617" cy="2616101"/>
          </a:xfrm>
          <a:prstGeom prst="rect">
            <a:avLst/>
          </a:prstGeom>
          <a:noFill/>
          <a:ln w="3175">
            <a:noFill/>
          </a:ln>
        </p:spPr>
        <p:txBody>
          <a:bodyPr wrap="square" rtlCol="0">
            <a:spAutoFit/>
          </a:bodyPr>
          <a:lstStyle/>
          <a:p>
            <a:pPr marL="189007" indent="-189007"/>
            <a:r>
              <a:rPr lang="ja-JP" altLang="en-US" sz="1200" b="1">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新規大学等卒業・修了予定者については、卒業・修了年度の６月１日以降に採用選考活動を開始するよう要請しています。オンライン自主応募を受け付ける場合も、この要請を遵守してください</a:t>
            </a:r>
            <a:r>
              <a:rPr lang="ja-JP" altLang="en-US" sz="1200">
                <a:solidFill>
                  <a:srgbClr val="FF0000"/>
                </a:solidFill>
                <a:latin typeface="メイリオ" panose="020B0604030504040204" pitchFamily="50" charset="-128"/>
                <a:ea typeface="メイリオ" panose="020B0604030504040204" pitchFamily="50" charset="-128"/>
              </a:rPr>
              <a:t>。</a:t>
            </a:r>
            <a:endParaRPr lang="en-US" altLang="ja-JP" sz="120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a:solidFill>
                  <a:prstClr val="black"/>
                </a:solidFill>
                <a:latin typeface="メイリオ" panose="020B0604030504040204" pitchFamily="50" charset="-128"/>
                <a:ea typeface="メイリオ" panose="020B0604030504040204" pitchFamily="50" charset="-128"/>
              </a:rPr>
              <a:t>　「オンライン自主応募」とは、求職者マイページを開設する求職者が、求職者マイページから求人者マイページを通じて直接応募する方法をいいます。</a:t>
            </a:r>
            <a:endParaRPr lang="en-US" altLang="ja-JP" sz="1068">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a:solidFill>
                  <a:prstClr val="black"/>
                </a:solidFill>
                <a:latin typeface="メイリオ" panose="020B0604030504040204" pitchFamily="50" charset="-128"/>
                <a:ea typeface="メイリオ" panose="020B0604030504040204" pitchFamily="50" charset="-128"/>
              </a:rPr>
              <a:t>　「オンライン自主応募」は求職者の自主的な求職活動であり、ハローワークの職業紹介を介しない応募方法となります。</a:t>
            </a:r>
            <a:endParaRPr lang="en-US" altLang="ja-JP" sz="120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b="1">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b="1">
                <a:solidFill>
                  <a:srgbClr val="FF0000"/>
                </a:solidFill>
                <a:latin typeface="メイリオ" panose="020B0604030504040204" pitchFamily="50" charset="-128"/>
                <a:ea typeface="メイリオ" panose="020B0604030504040204" pitchFamily="50" charset="-128"/>
              </a:rPr>
              <a:t>　　求職者からのオンライン自主応募は、職業紹介に当たらないため、ハローワーク等の職業紹介を要件とする特定求職者雇用開発助成金等は対象とはなりません。</a:t>
            </a:r>
            <a:endParaRPr lang="en-US" altLang="ja-JP" sz="1200" b="1">
              <a:solidFill>
                <a:srgbClr val="FF0000"/>
              </a:solidFill>
              <a:latin typeface="メイリオ" panose="020B0604030504040204" pitchFamily="50" charset="-128"/>
              <a:ea typeface="メイリオ" panose="020B0604030504040204" pitchFamily="50" charset="-128"/>
            </a:endParaRPr>
          </a:p>
          <a:p>
            <a:pPr marL="189007" lvl="0" indent="-189007"/>
            <a:endParaRPr lang="en-US" altLang="ja-JP" sz="800" b="1">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a:solidFill>
                  <a:prstClr val="black"/>
                </a:solidFill>
                <a:latin typeface="メイリオ" panose="020B0604030504040204" pitchFamily="50" charset="-128"/>
                <a:ea typeface="メイリオ" panose="020B0604030504040204" pitchFamily="50" charset="-128"/>
              </a:rPr>
              <a:t>　　オンライン自主応募に伴って生じるトラブル等については当事者同士で対応することになります。</a:t>
            </a:r>
            <a:endParaRPr lang="ja-JP" altLang="ja-JP" sz="120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AC20F4C2-49A1-3CD4-5A72-8CA398BFD81F}"/>
              </a:ext>
            </a:extLst>
          </p:cNvPr>
          <p:cNvSpPr txBox="1"/>
          <p:nvPr/>
        </p:nvSpPr>
        <p:spPr>
          <a:xfrm>
            <a:off x="90711" y="196200"/>
            <a:ext cx="6858000" cy="840947"/>
          </a:xfrm>
          <a:prstGeom prst="rect">
            <a:avLst/>
          </a:prstGeom>
          <a:solidFill>
            <a:srgbClr val="FF6600"/>
          </a:solidFill>
        </p:spPr>
        <p:txBody>
          <a:bodyPr wrap="square" tIns="72000" bIns="36000" rtlCol="0" anchor="ctr" anchorCtr="0">
            <a:noAutofit/>
          </a:bodyPr>
          <a:lstStyle/>
          <a:p>
            <a:pPr algn="ctr">
              <a:lnSpc>
                <a:spcPct val="110000"/>
              </a:lnSpc>
            </a:pPr>
            <a:r>
              <a:rPr lang="ja-JP" altLang="en-US" sz="1750" b="1" spc="30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求職者からの直接応募を受け付ける</a:t>
            </a:r>
            <a:br>
              <a:rPr lang="en-US" altLang="ja-JP" sz="175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a:t>
            </a:r>
            <a:r>
              <a:rPr lang="ja-JP" altLang="en-US" sz="1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a:t>
            </a: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id="{FB1B8803-5D67-3B52-0F83-1446D4E401A7}"/>
              </a:ext>
            </a:extLst>
          </p:cNvPr>
          <p:cNvSpPr/>
          <p:nvPr/>
        </p:nvSpPr>
        <p:spPr>
          <a:xfrm>
            <a:off x="177416" y="1090993"/>
            <a:ext cx="2185214" cy="276999"/>
          </a:xfrm>
          <a:prstGeom prst="rect">
            <a:avLst/>
          </a:prstGeom>
          <a:ln>
            <a:noFill/>
          </a:ln>
        </p:spPr>
        <p:txBody>
          <a:bodyPr wrap="none">
            <a:spAutoFit/>
          </a:bodyPr>
          <a:lstStyle/>
          <a:p>
            <a:pPr>
              <a:spcAft>
                <a:spcPts val="600"/>
              </a:spcAft>
            </a:pPr>
            <a:r>
              <a:rPr lang="ja-JP" altLang="en-US" sz="1200" b="1">
                <a:solidFill>
                  <a:srgbClr val="FF6600"/>
                </a:solidFill>
                <a:latin typeface="メイリオ" panose="020B0604030504040204" pitchFamily="50" charset="-128"/>
                <a:ea typeface="メイリオ" panose="020B0604030504040204" pitchFamily="50" charset="-128"/>
              </a:rPr>
              <a:t>「オンライン自主応募」とは</a:t>
            </a:r>
            <a:endParaRPr lang="en-US" altLang="ja-JP" sz="1200" b="1">
              <a:solidFill>
                <a:srgbClr val="FF6600"/>
              </a:solidFill>
              <a:latin typeface="メイリオ" panose="020B0604030504040204" pitchFamily="50" charset="-128"/>
              <a:ea typeface="メイリオ" panose="020B0604030504040204" pitchFamily="50" charset="-128"/>
            </a:endParaRPr>
          </a:p>
        </p:txBody>
      </p:sp>
      <p:cxnSp>
        <p:nvCxnSpPr>
          <p:cNvPr id="11" name="直線コネクタ 10">
            <a:extLst>
              <a:ext uri="{FF2B5EF4-FFF2-40B4-BE49-F238E27FC236}">
                <a16:creationId xmlns:a16="http://schemas.microsoft.com/office/drawing/2014/main" id="{B481C3AE-9B6B-EA51-B5D3-45A06EE0F013}"/>
              </a:ext>
            </a:extLst>
          </p:cNvPr>
          <p:cNvCxnSpPr/>
          <p:nvPr/>
        </p:nvCxnSpPr>
        <p:spPr>
          <a:xfrm>
            <a:off x="180711" y="1367992"/>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角丸四角形 11">
            <a:extLst>
              <a:ext uri="{FF2B5EF4-FFF2-40B4-BE49-F238E27FC236}">
                <a16:creationId xmlns:a16="http://schemas.microsoft.com/office/drawing/2014/main" id="{3488D4C4-B42D-473D-E130-E633D63693D2}"/>
              </a:ext>
            </a:extLst>
          </p:cNvPr>
          <p:cNvSpPr/>
          <p:nvPr/>
        </p:nvSpPr>
        <p:spPr>
          <a:xfrm>
            <a:off x="171040" y="1399332"/>
            <a:ext cx="6660000" cy="80898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kumimoji="1" lang="ja-JP" altLang="en-US" sz="1100">
                <a:solidFill>
                  <a:schemeClr val="tx1"/>
                </a:solidFill>
                <a:latin typeface="メイリオ" panose="020B0604030504040204" pitchFamily="50" charset="-128"/>
                <a:ea typeface="メイリオ" panose="020B0604030504040204" pitchFamily="50" charset="-128"/>
              </a:rPr>
              <a:t>　</a:t>
            </a:r>
            <a:r>
              <a:rPr kumimoji="1" lang="ja-JP" altLang="en-US" sz="1200">
                <a:solidFill>
                  <a:schemeClr val="tx1"/>
                </a:solidFill>
                <a:latin typeface="メイリオ" panose="020B0604030504040204" pitchFamily="50" charset="-128"/>
                <a:ea typeface="メイリオ" panose="020B0604030504040204" pitchFamily="50" charset="-128"/>
              </a:rPr>
              <a:t>「オンライン自主応募」は、ハローワークインターネットサービスに掲載した求人に対して、</a:t>
            </a:r>
            <a:endParaRPr kumimoji="1" lang="en-US" altLang="ja-JP" sz="120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a:solidFill>
                  <a:prstClr val="black"/>
                </a:solidFill>
                <a:latin typeface="メイリオ" panose="020B0604030504040204" pitchFamily="50" charset="-128"/>
                <a:ea typeface="メイリオ" panose="020B0604030504040204" pitchFamily="50" charset="-128"/>
              </a:rPr>
              <a:t>求職者が</a:t>
            </a:r>
            <a:r>
              <a:rPr kumimoji="1" lang="ja-JP" altLang="en-US" sz="1200" u="sng">
                <a:solidFill>
                  <a:schemeClr val="tx1"/>
                </a:solidFill>
                <a:latin typeface="メイリオ" panose="020B0604030504040204" pitchFamily="50" charset="-128"/>
                <a:ea typeface="メイリオ" panose="020B0604030504040204" pitchFamily="50" charset="-128"/>
              </a:rPr>
              <a:t>ハローワークを介さずに</a:t>
            </a:r>
            <a:r>
              <a:rPr kumimoji="1" lang="ja-JP" altLang="en-US" sz="1200">
                <a:solidFill>
                  <a:schemeClr val="tx1"/>
                </a:solidFill>
                <a:latin typeface="メイリオ" panose="020B0604030504040204" pitchFamily="50" charset="-128"/>
                <a:ea typeface="メイリオ" panose="020B0604030504040204" pitchFamily="50" charset="-128"/>
              </a:rPr>
              <a:t>マイページを通じて直接応募することをいいます。</a:t>
            </a:r>
            <a:endParaRPr kumimoji="1" lang="en-US" altLang="ja-JP" sz="120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B8C7DCAE-A4D8-CC70-BDC6-D70852F30D7C}"/>
              </a:ext>
            </a:extLst>
          </p:cNvPr>
          <p:cNvSpPr/>
          <p:nvPr/>
        </p:nvSpPr>
        <p:spPr>
          <a:xfrm>
            <a:off x="180711" y="1992288"/>
            <a:ext cx="6660000" cy="276780"/>
          </a:xfrm>
          <a:prstGeom prst="rect">
            <a:avLst/>
          </a:prstGeom>
          <a:solidFill>
            <a:srgbClr val="FF6600"/>
          </a:solidFill>
          <a:ln w="19050">
            <a:noFill/>
          </a:ln>
        </p:spPr>
        <p:txBody>
          <a:bodyPr wrap="square" lIns="144000" tIns="72000" rIns="144000" bIns="36000">
            <a:noAutofit/>
          </a:bodyPr>
          <a:lstStyle/>
          <a:p>
            <a:pPr indent="-144000"/>
            <a:r>
              <a:rPr lang="en-US" altLang="ja-JP" sz="1400" b="1" spc="80">
                <a:solidFill>
                  <a:schemeClr val="bg1"/>
                </a:solidFill>
                <a:latin typeface="メイリオ" panose="020B0604030504040204" pitchFamily="50" charset="-128"/>
                <a:ea typeface="メイリオ" panose="020B0604030504040204" pitchFamily="50" charset="-128"/>
              </a:rPr>
              <a:t>1</a:t>
            </a:r>
            <a:r>
              <a:rPr lang="ja-JP" altLang="en-US" sz="1400" b="1" spc="80">
                <a:solidFill>
                  <a:schemeClr val="bg1"/>
                </a:solidFill>
                <a:latin typeface="メイリオ" panose="020B0604030504040204" pitchFamily="50" charset="-128"/>
                <a:ea typeface="メイリオ" panose="020B0604030504040204" pitchFamily="50" charset="-128"/>
              </a:rPr>
              <a:t>　オンライン自主応募の注意点</a:t>
            </a:r>
            <a:endParaRPr lang="en-US" altLang="ja-JP" sz="1400" b="1" spc="80">
              <a:solidFill>
                <a:schemeClr val="bg1"/>
              </a:solidFill>
              <a:latin typeface="メイリオ" panose="020B0604030504040204" pitchFamily="50" charset="-128"/>
              <a:ea typeface="メイリオ" panose="020B0604030504040204" pitchFamily="50" charset="-128"/>
            </a:endParaRPr>
          </a:p>
          <a:p>
            <a:pPr indent="-144000"/>
            <a:r>
              <a:rPr lang="en-US" altLang="ja-JP" sz="1200" spc="80">
                <a:solidFill>
                  <a:schemeClr val="bg1"/>
                </a:solidFill>
                <a:latin typeface="メイリオ" panose="020B0604030504040204" pitchFamily="50" charset="-128"/>
                <a:ea typeface="メイリオ" panose="020B0604030504040204" pitchFamily="50" charset="-128"/>
              </a:rPr>
              <a:t>ty</a:t>
            </a:r>
          </a:p>
        </p:txBody>
      </p:sp>
      <p:pic>
        <p:nvPicPr>
          <p:cNvPr id="14" name="図 13">
            <a:extLst>
              <a:ext uri="{FF2B5EF4-FFF2-40B4-BE49-F238E27FC236}">
                <a16:creationId xmlns:a16="http://schemas.microsoft.com/office/drawing/2014/main" id="{85510462-F6C4-D096-995A-B820F0DC7C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56" y="2526720"/>
            <a:ext cx="347594" cy="347594"/>
          </a:xfrm>
          <a:prstGeom prst="rect">
            <a:avLst/>
          </a:prstGeom>
        </p:spPr>
      </p:pic>
      <p:pic>
        <p:nvPicPr>
          <p:cNvPr id="15" name="図 14">
            <a:extLst>
              <a:ext uri="{FF2B5EF4-FFF2-40B4-BE49-F238E27FC236}">
                <a16:creationId xmlns:a16="http://schemas.microsoft.com/office/drawing/2014/main" id="{C50C1871-D0E0-DBC6-13B3-B4AAF9C8BB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56" y="3113895"/>
            <a:ext cx="347594" cy="347594"/>
          </a:xfrm>
          <a:prstGeom prst="rect">
            <a:avLst/>
          </a:prstGeom>
        </p:spPr>
      </p:pic>
      <p:pic>
        <p:nvPicPr>
          <p:cNvPr id="16" name="図 15">
            <a:extLst>
              <a:ext uri="{FF2B5EF4-FFF2-40B4-BE49-F238E27FC236}">
                <a16:creationId xmlns:a16="http://schemas.microsoft.com/office/drawing/2014/main" id="{D006654A-5EEC-64EB-55CD-1E51D821D06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56" y="3608452"/>
            <a:ext cx="347594" cy="347594"/>
          </a:xfrm>
          <a:prstGeom prst="rect">
            <a:avLst/>
          </a:prstGeom>
        </p:spPr>
      </p:pic>
      <p:pic>
        <p:nvPicPr>
          <p:cNvPr id="17" name="図 16">
            <a:extLst>
              <a:ext uri="{FF2B5EF4-FFF2-40B4-BE49-F238E27FC236}">
                <a16:creationId xmlns:a16="http://schemas.microsoft.com/office/drawing/2014/main" id="{5CD5A3BF-39C9-7CAA-B524-8307025976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56" y="4103009"/>
            <a:ext cx="347594" cy="347594"/>
          </a:xfrm>
          <a:prstGeom prst="rect">
            <a:avLst/>
          </a:prstGeom>
        </p:spPr>
      </p:pic>
      <p:pic>
        <p:nvPicPr>
          <p:cNvPr id="18" name="図 17">
            <a:extLst>
              <a:ext uri="{FF2B5EF4-FFF2-40B4-BE49-F238E27FC236}">
                <a16:creationId xmlns:a16="http://schemas.microsoft.com/office/drawing/2014/main" id="{B63D8AA8-2523-1C7A-8041-F0DA16FDF0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956" y="4560730"/>
            <a:ext cx="347594" cy="347594"/>
          </a:xfrm>
          <a:prstGeom prst="rect">
            <a:avLst/>
          </a:prstGeom>
        </p:spPr>
      </p:pic>
      <p:sp>
        <p:nvSpPr>
          <p:cNvPr id="19" name="正方形/長方形 18">
            <a:extLst>
              <a:ext uri="{FF2B5EF4-FFF2-40B4-BE49-F238E27FC236}">
                <a16:creationId xmlns:a16="http://schemas.microsoft.com/office/drawing/2014/main" id="{41E8B77B-8408-38B5-6142-6FC2C898F0DD}"/>
              </a:ext>
            </a:extLst>
          </p:cNvPr>
          <p:cNvSpPr/>
          <p:nvPr/>
        </p:nvSpPr>
        <p:spPr>
          <a:xfrm>
            <a:off x="189711" y="2376705"/>
            <a:ext cx="6651000" cy="2680125"/>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48AC08DB-F427-0A19-4922-0704B648F618}"/>
              </a:ext>
            </a:extLst>
          </p:cNvPr>
          <p:cNvSpPr/>
          <p:nvPr/>
        </p:nvSpPr>
        <p:spPr>
          <a:xfrm>
            <a:off x="180711" y="5236475"/>
            <a:ext cx="6669000" cy="276780"/>
          </a:xfrm>
          <a:prstGeom prst="rect">
            <a:avLst/>
          </a:prstGeom>
          <a:solidFill>
            <a:srgbClr val="FF6600"/>
          </a:solidFill>
          <a:ln w="19050">
            <a:noFill/>
          </a:ln>
        </p:spPr>
        <p:txBody>
          <a:bodyPr wrap="square" lIns="144000" tIns="72000" rIns="144000" bIns="36000">
            <a:noAutofit/>
          </a:bodyPr>
          <a:lstStyle/>
          <a:p>
            <a:pPr indent="-144000"/>
            <a:r>
              <a:rPr lang="ja-JP" altLang="en-US" sz="1400" b="1" spc="80">
                <a:solidFill>
                  <a:schemeClr val="bg1"/>
                </a:solidFill>
                <a:latin typeface="メイリオ" panose="020B0604030504040204" pitchFamily="50" charset="-128"/>
                <a:ea typeface="メイリオ" panose="020B0604030504040204" pitchFamily="50" charset="-128"/>
              </a:rPr>
              <a:t>２　オンライン自主応募の受付の設定方法</a:t>
            </a:r>
            <a:endParaRPr lang="en-US" altLang="ja-JP" sz="1400" b="1" spc="80">
              <a:solidFill>
                <a:schemeClr val="bg1"/>
              </a:solidFill>
              <a:latin typeface="メイリオ" panose="020B0604030504040204" pitchFamily="50" charset="-128"/>
              <a:ea typeface="メイリオ" panose="020B0604030504040204" pitchFamily="50" charset="-128"/>
            </a:endParaRPr>
          </a:p>
          <a:p>
            <a:pPr indent="-144000"/>
            <a:r>
              <a:rPr lang="en-US" altLang="ja-JP" sz="1200" spc="80">
                <a:solidFill>
                  <a:schemeClr val="bg1"/>
                </a:solidFill>
                <a:latin typeface="メイリオ" panose="020B0604030504040204" pitchFamily="50" charset="-128"/>
                <a:ea typeface="メイリオ" panose="020B0604030504040204" pitchFamily="50" charset="-128"/>
              </a:rPr>
              <a:t>ty</a:t>
            </a:r>
          </a:p>
        </p:txBody>
      </p:sp>
      <p:sp>
        <p:nvSpPr>
          <p:cNvPr id="21" name="テキスト ボックス 20">
            <a:extLst>
              <a:ext uri="{FF2B5EF4-FFF2-40B4-BE49-F238E27FC236}">
                <a16:creationId xmlns:a16="http://schemas.microsoft.com/office/drawing/2014/main" id="{6272931C-BACD-4A13-29F6-4DD351BC5DEA}"/>
              </a:ext>
            </a:extLst>
          </p:cNvPr>
          <p:cNvSpPr txBox="1"/>
          <p:nvPr/>
        </p:nvSpPr>
        <p:spPr>
          <a:xfrm>
            <a:off x="177416" y="5881107"/>
            <a:ext cx="2860937" cy="1169551"/>
          </a:xfrm>
          <a:prstGeom prst="rect">
            <a:avLst/>
          </a:prstGeom>
          <a:noFill/>
          <a:ln w="28575">
            <a:solidFill>
              <a:schemeClr val="accent4">
                <a:lumMod val="60000"/>
                <a:lumOff val="40000"/>
              </a:schemeClr>
            </a:solidFill>
          </a:ln>
        </p:spPr>
        <p:txBody>
          <a:bodyPr wrap="square" rtlCol="0">
            <a:spAutoFit/>
          </a:bodyPr>
          <a:lstStyle/>
          <a:p>
            <a:endParaRPr kumimoji="1" lang="en-US" altLang="ja-JP" sz="200">
              <a:latin typeface="メイリオ" panose="020B0604030504040204" pitchFamily="50" charset="-128"/>
              <a:ea typeface="メイリオ" panose="020B0604030504040204" pitchFamily="50" charset="-128"/>
            </a:endParaRPr>
          </a:p>
          <a:p>
            <a:r>
              <a:rPr kumimoji="1" lang="en-US" altLang="ja-JP" sz="1100" b="1">
                <a:latin typeface="メイリオ" panose="020B0604030504040204" pitchFamily="50" charset="-128"/>
                <a:ea typeface="メイリオ" panose="020B0604030504040204" pitchFamily="50" charset="-128"/>
              </a:rPr>
              <a:t>【</a:t>
            </a:r>
            <a:r>
              <a:rPr kumimoji="1" lang="ja-JP" altLang="en-US" sz="1100" b="1">
                <a:latin typeface="メイリオ" panose="020B0604030504040204" pitchFamily="50" charset="-128"/>
                <a:ea typeface="メイリオ" panose="020B0604030504040204" pitchFamily="50" charset="-128"/>
              </a:rPr>
              <a:t>公開希望欄</a:t>
            </a:r>
            <a:r>
              <a:rPr kumimoji="1" lang="en-US" altLang="ja-JP" sz="1100" b="1">
                <a:latin typeface="メイリオ" panose="020B0604030504040204" pitchFamily="50" charset="-128"/>
                <a:ea typeface="メイリオ" panose="020B0604030504040204" pitchFamily="50" charset="-128"/>
              </a:rPr>
              <a:t>】</a:t>
            </a:r>
          </a:p>
          <a:p>
            <a:endParaRPr kumimoji="1" lang="en-US" altLang="ja-JP" sz="200" b="1">
              <a:latin typeface="メイリオ" panose="020B0604030504040204" pitchFamily="50" charset="-128"/>
              <a:ea typeface="メイリオ" panose="020B0604030504040204" pitchFamily="50" charset="-128"/>
            </a:endParaRPr>
          </a:p>
          <a:p>
            <a:r>
              <a:rPr kumimoji="1" lang="ja-JP" altLang="en-US" sz="1100">
                <a:latin typeface="メイリオ" panose="020B0604030504040204" pitchFamily="50" charset="-128"/>
                <a:ea typeface="メイリオ" panose="020B0604030504040204" pitchFamily="50" charset="-128"/>
              </a:rPr>
              <a:t>①以下どちらかを選んだ場合のみ、オンライン自主応募の受付が可能になります。</a:t>
            </a:r>
            <a:endParaRPr kumimoji="1" lang="en-US" altLang="ja-JP" sz="1100">
              <a:latin typeface="メイリオ" panose="020B0604030504040204" pitchFamily="50" charset="-128"/>
              <a:ea typeface="メイリオ" panose="020B0604030504040204" pitchFamily="50" charset="-128"/>
            </a:endParaRPr>
          </a:p>
          <a:p>
            <a:endParaRPr kumimoji="1" lang="en-US" altLang="ja-JP" sz="300">
              <a:latin typeface="メイリオ" panose="020B0604030504040204" pitchFamily="50" charset="-128"/>
              <a:ea typeface="メイリオ" panose="020B0604030504040204" pitchFamily="50" charset="-128"/>
            </a:endParaRPr>
          </a:p>
          <a:p>
            <a:r>
              <a:rPr lang="ja-JP" altLang="en-US" sz="1000" kern="0">
                <a:solidFill>
                  <a:prstClr val="black"/>
                </a:solidFill>
                <a:latin typeface="メイリオ" panose="020B0604030504040204" pitchFamily="50" charset="-128"/>
                <a:ea typeface="メイリオ" panose="020B0604030504040204" pitchFamily="50" charset="-128"/>
              </a:rPr>
              <a:t>「１．事業所名等を含む求人情報を公開する」</a:t>
            </a:r>
            <a:endParaRPr lang="en-US" altLang="ja-JP" sz="1000" kern="0">
              <a:solidFill>
                <a:prstClr val="black"/>
              </a:solidFill>
              <a:latin typeface="メイリオ" panose="020B0604030504040204" pitchFamily="50" charset="-128"/>
              <a:ea typeface="メイリオ" panose="020B0604030504040204" pitchFamily="50" charset="-128"/>
            </a:endParaRPr>
          </a:p>
          <a:p>
            <a:r>
              <a:rPr lang="ja-JP" altLang="en-US" sz="1000" kern="0">
                <a:solidFill>
                  <a:prstClr val="black"/>
                </a:solidFill>
                <a:latin typeface="メイリオ" panose="020B0604030504040204" pitchFamily="50" charset="-128"/>
                <a:ea typeface="メイリオ" panose="020B0604030504040204" pitchFamily="50" charset="-128"/>
              </a:rPr>
              <a:t>「２．ハローワークの求職者に限定し、事業所名等を含む求人情報を公開する」</a:t>
            </a:r>
            <a:endParaRPr kumimoji="1" lang="en-US" altLang="ja-JP" sz="1000">
              <a:latin typeface="メイリオ" panose="020B0604030504040204" pitchFamily="50" charset="-128"/>
              <a:ea typeface="メイリオ" panose="020B0604030504040204" pitchFamily="50" charset="-128"/>
            </a:endParaRPr>
          </a:p>
        </p:txBody>
      </p:sp>
      <p:cxnSp>
        <p:nvCxnSpPr>
          <p:cNvPr id="22" name="直線矢印コネクタ 21">
            <a:extLst>
              <a:ext uri="{FF2B5EF4-FFF2-40B4-BE49-F238E27FC236}">
                <a16:creationId xmlns:a16="http://schemas.microsoft.com/office/drawing/2014/main" id="{CB2F0B12-B5A1-775B-A9F1-6677FE796BB0}"/>
              </a:ext>
            </a:extLst>
          </p:cNvPr>
          <p:cNvCxnSpPr>
            <a:cxnSpLocks/>
            <a:stCxn id="21" idx="3"/>
          </p:cNvCxnSpPr>
          <p:nvPr/>
        </p:nvCxnSpPr>
        <p:spPr>
          <a:xfrm flipV="1">
            <a:off x="3038353" y="6288325"/>
            <a:ext cx="974628" cy="177558"/>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4D54DD53-36C5-A770-0465-D54C0236FCEF}"/>
              </a:ext>
            </a:extLst>
          </p:cNvPr>
          <p:cNvSpPr txBox="1"/>
          <p:nvPr/>
        </p:nvSpPr>
        <p:spPr>
          <a:xfrm>
            <a:off x="189711" y="7120884"/>
            <a:ext cx="2860937" cy="446276"/>
          </a:xfrm>
          <a:prstGeom prst="rect">
            <a:avLst/>
          </a:prstGeom>
          <a:noFill/>
          <a:ln w="28575">
            <a:solidFill>
              <a:schemeClr val="accent4">
                <a:lumMod val="60000"/>
                <a:lumOff val="40000"/>
              </a:schemeClr>
            </a:solidFill>
          </a:ln>
        </p:spPr>
        <p:txBody>
          <a:bodyPr wrap="square" rtlCol="0">
            <a:spAutoFit/>
          </a:bodyPr>
          <a:lstStyle/>
          <a:p>
            <a:r>
              <a:rPr lang="en-US" altLang="ja-JP" sz="1100" b="1">
                <a:latin typeface="メイリオ" panose="020B0604030504040204" pitchFamily="50" charset="-128"/>
                <a:ea typeface="メイリオ" panose="020B0604030504040204" pitchFamily="50" charset="-128"/>
              </a:rPr>
              <a:t>【</a:t>
            </a:r>
            <a:r>
              <a:rPr lang="ja-JP" altLang="en-US" sz="1100" b="1">
                <a:latin typeface="メイリオ" panose="020B0604030504040204" pitchFamily="50" charset="-128"/>
                <a:ea typeface="メイリオ" panose="020B0604030504040204" pitchFamily="50" charset="-128"/>
              </a:rPr>
              <a:t>オンライン自主応募の受付欄</a:t>
            </a:r>
            <a:r>
              <a:rPr lang="en-US" altLang="ja-JP" sz="1100" b="1">
                <a:latin typeface="メイリオ" panose="020B0604030504040204" pitchFamily="50" charset="-128"/>
                <a:ea typeface="メイリオ" panose="020B0604030504040204" pitchFamily="50" charset="-128"/>
              </a:rPr>
              <a:t>】</a:t>
            </a:r>
          </a:p>
          <a:p>
            <a:endParaRPr lang="en-US" altLang="ja-JP" sz="200" b="1">
              <a:latin typeface="メイリオ" panose="020B0604030504040204" pitchFamily="50" charset="-128"/>
              <a:ea typeface="メイリオ" panose="020B0604030504040204" pitchFamily="50" charset="-128"/>
            </a:endParaRPr>
          </a:p>
          <a:p>
            <a:r>
              <a:rPr kumimoji="1" lang="ja-JP" altLang="en-US" sz="1000">
                <a:latin typeface="メイリオ" panose="020B0604030504040204" pitchFamily="50" charset="-128"/>
                <a:ea typeface="メイリオ" panose="020B0604030504040204" pitchFamily="50" charset="-128"/>
              </a:rPr>
              <a:t>②「オンライン自主応募を受け付ける」を選択</a:t>
            </a:r>
            <a:endParaRPr kumimoji="1" lang="en-US" altLang="ja-JP" sz="700">
              <a:latin typeface="メイリオ" panose="020B0604030504040204" pitchFamily="50" charset="-128"/>
              <a:ea typeface="メイリオ" panose="020B0604030504040204" pitchFamily="50" charset="-128"/>
            </a:endParaRPr>
          </a:p>
        </p:txBody>
      </p:sp>
      <p:cxnSp>
        <p:nvCxnSpPr>
          <p:cNvPr id="24" name="直線矢印コネクタ 23">
            <a:extLst>
              <a:ext uri="{FF2B5EF4-FFF2-40B4-BE49-F238E27FC236}">
                <a16:creationId xmlns:a16="http://schemas.microsoft.com/office/drawing/2014/main" id="{8468D653-9C6F-55B8-9E77-D542999B08AF}"/>
              </a:ext>
            </a:extLst>
          </p:cNvPr>
          <p:cNvCxnSpPr>
            <a:cxnSpLocks/>
          </p:cNvCxnSpPr>
          <p:nvPr/>
        </p:nvCxnSpPr>
        <p:spPr>
          <a:xfrm flipV="1">
            <a:off x="3038353" y="7063390"/>
            <a:ext cx="958030" cy="286590"/>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a:extLst>
              <a:ext uri="{FF2B5EF4-FFF2-40B4-BE49-F238E27FC236}">
                <a16:creationId xmlns:a16="http://schemas.microsoft.com/office/drawing/2014/main" id="{9C8077FB-9F55-40B7-2CCF-FCDEDD0EDCC4}"/>
              </a:ext>
            </a:extLst>
          </p:cNvPr>
          <p:cNvSpPr/>
          <p:nvPr/>
        </p:nvSpPr>
        <p:spPr>
          <a:xfrm>
            <a:off x="4012981" y="6950535"/>
            <a:ext cx="1130128" cy="1128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30AC4E76-340B-6BC3-B589-7C4D65BD9A68}"/>
              </a:ext>
            </a:extLst>
          </p:cNvPr>
          <p:cNvSpPr txBox="1"/>
          <p:nvPr/>
        </p:nvSpPr>
        <p:spPr>
          <a:xfrm>
            <a:off x="189711" y="7642624"/>
            <a:ext cx="2860937" cy="584775"/>
          </a:xfrm>
          <a:prstGeom prst="rect">
            <a:avLst/>
          </a:prstGeom>
          <a:noFill/>
          <a:ln w="28575">
            <a:solidFill>
              <a:schemeClr val="accent4">
                <a:lumMod val="60000"/>
                <a:lumOff val="40000"/>
              </a:schemeClr>
            </a:solidFill>
          </a:ln>
        </p:spPr>
        <p:txBody>
          <a:bodyPr wrap="square" rtlCol="0">
            <a:spAutoFit/>
          </a:bodyPr>
          <a:lstStyle/>
          <a:p>
            <a:r>
              <a:rPr kumimoji="1" lang="ja-JP" altLang="en-US" sz="1100">
                <a:latin typeface="メイリオ" panose="020B0604030504040204" pitchFamily="50" charset="-128"/>
                <a:ea typeface="メイリオ" panose="020B0604030504040204" pitchFamily="50" charset="-128"/>
              </a:rPr>
              <a:t>③「オンライン自主応募に関する注意文」を確認し、以下にチェックをします。</a:t>
            </a:r>
            <a:endParaRPr kumimoji="1" lang="en-US" altLang="ja-JP" sz="1100">
              <a:latin typeface="メイリオ" panose="020B0604030504040204" pitchFamily="50" charset="-128"/>
              <a:ea typeface="メイリオ" panose="020B0604030504040204" pitchFamily="50" charset="-128"/>
            </a:endParaRPr>
          </a:p>
          <a:p>
            <a:r>
              <a:rPr lang="ja-JP" altLang="en-US" sz="1000" kern="0">
                <a:solidFill>
                  <a:prstClr val="black"/>
                </a:solidFill>
                <a:latin typeface="メイリオ" panose="020B0604030504040204" pitchFamily="50" charset="-128"/>
                <a:ea typeface="メイリオ" panose="020B0604030504040204" pitchFamily="50" charset="-128"/>
              </a:rPr>
              <a:t>「注意文を確認し、内容に同意します。」</a:t>
            </a:r>
            <a:endParaRPr kumimoji="1" lang="en-US" altLang="ja-JP" sz="1000">
              <a:latin typeface="メイリオ" panose="020B0604030504040204" pitchFamily="50" charset="-128"/>
              <a:ea typeface="メイリオ" panose="020B0604030504040204" pitchFamily="50" charset="-128"/>
            </a:endParaRPr>
          </a:p>
        </p:txBody>
      </p:sp>
      <p:cxnSp>
        <p:nvCxnSpPr>
          <p:cNvPr id="27" name="直線矢印コネクタ 26">
            <a:extLst>
              <a:ext uri="{FF2B5EF4-FFF2-40B4-BE49-F238E27FC236}">
                <a16:creationId xmlns:a16="http://schemas.microsoft.com/office/drawing/2014/main" id="{F3743336-7C5C-1D12-9BF7-B83FEB8E8195}"/>
              </a:ext>
            </a:extLst>
          </p:cNvPr>
          <p:cNvCxnSpPr>
            <a:cxnSpLocks/>
          </p:cNvCxnSpPr>
          <p:nvPr/>
        </p:nvCxnSpPr>
        <p:spPr>
          <a:xfrm>
            <a:off x="3067205" y="7933838"/>
            <a:ext cx="929178" cy="13649"/>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a:extLst>
              <a:ext uri="{FF2B5EF4-FFF2-40B4-BE49-F238E27FC236}">
                <a16:creationId xmlns:a16="http://schemas.microsoft.com/office/drawing/2014/main" id="{5457C146-97B3-5C16-76D5-234F57BD71DF}"/>
              </a:ext>
            </a:extLst>
          </p:cNvPr>
          <p:cNvSpPr/>
          <p:nvPr/>
        </p:nvSpPr>
        <p:spPr>
          <a:xfrm>
            <a:off x="4012939" y="7224495"/>
            <a:ext cx="2729115" cy="963722"/>
          </a:xfrm>
          <a:prstGeom prst="roundRect">
            <a:avLst>
              <a:gd name="adj" fmla="val 591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9279BAE7-8590-018C-E637-4B4ED3144DED}"/>
              </a:ext>
            </a:extLst>
          </p:cNvPr>
          <p:cNvSpPr txBox="1"/>
          <p:nvPr/>
        </p:nvSpPr>
        <p:spPr>
          <a:xfrm>
            <a:off x="177416" y="5547868"/>
            <a:ext cx="6771295"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900" b="1">
                <a:latin typeface="メイリオ" panose="020B0604030504040204" pitchFamily="50" charset="-128"/>
                <a:ea typeface="メイリオ" panose="020B0604030504040204" pitchFamily="50" charset="-128"/>
              </a:rPr>
              <a:t>★「オンライン自主応募」の受付は、</a:t>
            </a:r>
            <a:r>
              <a:rPr lang="ja-JP" altLang="en-US" sz="1000" b="1">
                <a:latin typeface="メイリオ" panose="020B0604030504040204" pitchFamily="50" charset="-128"/>
                <a:ea typeface="メイリオ" panose="020B0604030504040204" pitchFamily="50" charset="-128"/>
              </a:rPr>
              <a:t>「求人区分等登録」</a:t>
            </a:r>
            <a:r>
              <a:rPr lang="ja-JP" altLang="en-US" sz="900" b="1">
                <a:latin typeface="メイリオ" panose="020B0604030504040204" pitchFamily="50" charset="-128"/>
                <a:ea typeface="メイリオ" panose="020B0604030504040204" pitchFamily="50" charset="-128"/>
              </a:rPr>
              <a:t>ページの</a:t>
            </a:r>
            <a:r>
              <a:rPr lang="ja-JP" altLang="en-US" sz="1000" b="1">
                <a:latin typeface="メイリオ" panose="020B0604030504040204" pitchFamily="50" charset="-128"/>
                <a:ea typeface="メイリオ" panose="020B0604030504040204" pitchFamily="50" charset="-128"/>
              </a:rPr>
              <a:t>「求人情報・事業所名の公開範囲」</a:t>
            </a:r>
            <a:r>
              <a:rPr lang="ja-JP" altLang="en-US" sz="900" b="1">
                <a:latin typeface="メイリオ" panose="020B0604030504040204" pitchFamily="50" charset="-128"/>
                <a:ea typeface="メイリオ" panose="020B0604030504040204" pitchFamily="50" charset="-128"/>
              </a:rPr>
              <a:t>にて設定できます。</a:t>
            </a:r>
            <a:endParaRPr lang="en-US" altLang="ja-JP" sz="900" b="1">
              <a:latin typeface="メイリオ" panose="020B0604030504040204" pitchFamily="50" charset="-128"/>
              <a:ea typeface="メイリオ" panose="020B0604030504040204" pitchFamily="50" charset="-128"/>
            </a:endParaRPr>
          </a:p>
          <a:p>
            <a:r>
              <a:rPr kumimoji="1" lang="ja-JP" altLang="en-US" sz="800" b="1">
                <a:latin typeface="メイリオ" panose="020B0604030504040204" pitchFamily="50" charset="-128"/>
                <a:ea typeface="メイリオ" panose="020B0604030504040204" pitchFamily="50" charset="-128"/>
              </a:rPr>
              <a:t>　</a:t>
            </a:r>
            <a:r>
              <a:rPr kumimoji="1" lang="en-US" altLang="ja-JP" sz="800" b="1">
                <a:latin typeface="メイリオ" panose="020B0604030504040204" pitchFamily="50" charset="-128"/>
                <a:ea typeface="メイリオ" panose="020B0604030504040204" pitchFamily="50" charset="-128"/>
              </a:rPr>
              <a:t>※</a:t>
            </a:r>
            <a:r>
              <a:rPr kumimoji="1" lang="ja-JP" altLang="en-US" sz="800" b="1">
                <a:latin typeface="メイリオ" panose="020B0604030504040204" pitchFamily="50" charset="-128"/>
                <a:ea typeface="メイリオ" panose="020B0604030504040204" pitchFamily="50" charset="-128"/>
              </a:rPr>
              <a:t>本リーフレット</a:t>
            </a:r>
            <a:r>
              <a:rPr kumimoji="1" lang="en-US" altLang="ja-JP" sz="800" b="1">
                <a:latin typeface="メイリオ" panose="020B0604030504040204" pitchFamily="50" charset="-128"/>
                <a:ea typeface="メイリオ" panose="020B0604030504040204" pitchFamily="50" charset="-128"/>
              </a:rPr>
              <a:t>1/6</a:t>
            </a:r>
            <a:r>
              <a:rPr kumimoji="1" lang="ja-JP" altLang="en-US" sz="800" b="1">
                <a:latin typeface="メイリオ" panose="020B0604030504040204" pitchFamily="50" charset="-128"/>
                <a:ea typeface="メイリオ" panose="020B0604030504040204" pitchFamily="50" charset="-128"/>
              </a:rPr>
              <a:t>頁に記載の設定方法と同様です。</a:t>
            </a:r>
            <a:endParaRPr kumimoji="1" lang="en-US" altLang="ja-JP" sz="800" b="1">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85C49683-7DC2-0F24-04E3-5EAEEEAC9179}"/>
              </a:ext>
            </a:extLst>
          </p:cNvPr>
          <p:cNvSpPr/>
          <p:nvPr/>
        </p:nvSpPr>
        <p:spPr>
          <a:xfrm>
            <a:off x="6152493" y="8638355"/>
            <a:ext cx="589563" cy="5796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31" name="テキスト ボックス 30">
            <a:extLst>
              <a:ext uri="{FF2B5EF4-FFF2-40B4-BE49-F238E27FC236}">
                <a16:creationId xmlns:a16="http://schemas.microsoft.com/office/drawing/2014/main" id="{BDD47A97-85EF-0B76-61E9-D1053F8012E3}"/>
              </a:ext>
            </a:extLst>
          </p:cNvPr>
          <p:cNvSpPr txBox="1"/>
          <p:nvPr/>
        </p:nvSpPr>
        <p:spPr>
          <a:xfrm>
            <a:off x="0" y="-8183"/>
            <a:ext cx="1218946" cy="246221"/>
          </a:xfrm>
          <a:prstGeom prst="rect">
            <a:avLst/>
          </a:prstGeom>
          <a:noFill/>
        </p:spPr>
        <p:txBody>
          <a:bodyPr wrap="square" rtlCol="0">
            <a:spAutoFit/>
          </a:bodyPr>
          <a:lstStyle/>
          <a:p>
            <a:r>
              <a:rPr lang="ja-JP" altLang="en-US" sz="1000">
                <a:latin typeface="メイリオ" panose="020B0604030504040204" pitchFamily="50" charset="-128"/>
                <a:ea typeface="メイリオ" panose="020B0604030504040204" pitchFamily="50" charset="-128"/>
                <a:cs typeface="メイリオ" panose="020B0604030504040204" pitchFamily="50" charset="-128"/>
              </a:rPr>
              <a:t>（６／６）</a:t>
            </a:r>
            <a:endParaRPr kumimoji="1" lang="ja-JP" altLang="en-US" sz="10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a:extLst>
              <a:ext uri="{FF2B5EF4-FFF2-40B4-BE49-F238E27FC236}">
                <a16:creationId xmlns:a16="http://schemas.microsoft.com/office/drawing/2014/main" id="{3EEAB41B-1256-3011-4FC1-46DCB458A331}"/>
              </a:ext>
            </a:extLst>
          </p:cNvPr>
          <p:cNvSpPr txBox="1"/>
          <p:nvPr/>
        </p:nvSpPr>
        <p:spPr>
          <a:xfrm>
            <a:off x="7119161" y="196200"/>
            <a:ext cx="6867000" cy="840947"/>
          </a:xfrm>
          <a:prstGeom prst="rect">
            <a:avLst/>
          </a:prstGeom>
          <a:solidFill>
            <a:schemeClr val="accent4">
              <a:lumMod val="75000"/>
            </a:schemeClr>
          </a:solidFill>
        </p:spPr>
        <p:txBody>
          <a:bodyPr wrap="square" tIns="72000" bIns="36000" rtlCol="0" anchor="ctr" anchorCtr="0">
            <a:noAutofit/>
          </a:bodyPr>
          <a:lstStyle/>
          <a:p>
            <a:pPr algn="ctr">
              <a:lnSpc>
                <a:spcPct val="110000"/>
              </a:lnSpc>
            </a:pPr>
            <a:r>
              <a:rPr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求人者マイページから求職者への </a:t>
            </a:r>
            <a:r>
              <a:rPr lang="en-US" altLang="ja-JP" sz="1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a:t>
            </a:r>
            <a:r>
              <a:rPr lang="en-US" altLang="ja-JP" sz="1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10F37DFE-2623-8309-68A6-F2FB7DDFB5BC}"/>
              </a:ext>
            </a:extLst>
          </p:cNvPr>
          <p:cNvSpPr txBox="1"/>
          <p:nvPr/>
        </p:nvSpPr>
        <p:spPr>
          <a:xfrm>
            <a:off x="7094883" y="1344216"/>
            <a:ext cx="6786177" cy="684183"/>
          </a:xfrm>
          <a:prstGeom prst="rect">
            <a:avLst/>
          </a:prstGeom>
          <a:noFill/>
        </p:spPr>
        <p:txBody>
          <a:bodyPr wrap="square" tIns="72000" bIns="36000" rtlCol="0" anchor="t" anchorCtr="0">
            <a:noAutofit/>
          </a:bodyPr>
          <a:lstStyle/>
          <a:p>
            <a:pPr>
              <a:lnSpc>
                <a:spcPct val="110000"/>
              </a:lnSpc>
            </a:pPr>
            <a:r>
              <a:rPr lang="ja-JP" altLang="en-US" sz="1100">
                <a:latin typeface="メイリオ" panose="020B0604030504040204" pitchFamily="50" charset="-128"/>
                <a:ea typeface="メイリオ" panose="020B0604030504040204" pitchFamily="50" charset="-128"/>
                <a:cs typeface="メイリオ" panose="020B0604030504040204" pitchFamily="50" charset="-128"/>
              </a:rPr>
              <a:t>　〇 求人者マイページから求職情報検索を行い、自社求人に応募してほしい求職者に、マイページを</a:t>
            </a:r>
            <a:endParaRPr lang="en-US" altLang="ja-JP" sz="11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a:latin typeface="メイリオ" panose="020B0604030504040204" pitchFamily="50" charset="-128"/>
                <a:ea typeface="メイリオ" panose="020B0604030504040204" pitchFamily="50" charset="-128"/>
                <a:cs typeface="メイリオ" panose="020B0604030504040204" pitchFamily="50" charset="-128"/>
              </a:rPr>
              <a:t>　　 通じてメッセージと応募を検討して欲しい求人の情報を直接送付できる機能</a:t>
            </a:r>
            <a:r>
              <a:rPr lang="en-US" altLang="ja-JP" sz="1100" baseline="300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1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spcBef>
                <a:spcPts val="600"/>
              </a:spcBef>
            </a:pPr>
            <a:r>
              <a:rPr lang="ja-JP" altLang="en-US" sz="1100">
                <a:latin typeface="メイリオ" panose="020B0604030504040204" pitchFamily="50" charset="-128"/>
                <a:ea typeface="メイリオ" panose="020B0604030504040204" pitchFamily="50" charset="-128"/>
                <a:cs typeface="メイリオ" panose="020B0604030504040204" pitchFamily="50" charset="-128"/>
              </a:rPr>
              <a:t>　〇 直接リクエストは、求人者マイページを開設し、応募受付方法について</a:t>
            </a:r>
            <a:r>
              <a:rPr lang="en-US" altLang="ja-JP" sz="11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cs typeface="メイリオ" panose="020B0604030504040204" pitchFamily="50" charset="-128"/>
              </a:rPr>
              <a:t>オンライン自主応募の</a:t>
            </a:r>
            <a:endParaRPr lang="en-US" altLang="ja-JP" sz="11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a:latin typeface="メイリオ" panose="020B0604030504040204" pitchFamily="50" charset="-128"/>
                <a:ea typeface="メイリオ" panose="020B0604030504040204" pitchFamily="50" charset="-128"/>
                <a:cs typeface="メイリオ" panose="020B0604030504040204" pitchFamily="50" charset="-128"/>
              </a:rPr>
              <a:t>　　 受付</a:t>
            </a:r>
            <a:r>
              <a:rPr lang="en-US" altLang="ja-JP" sz="11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cs typeface="メイリオ" panose="020B0604030504040204" pitchFamily="50" charset="-128"/>
              </a:rPr>
              <a:t>を可とする有効中の求人がある場合に行うことができます。</a:t>
            </a:r>
            <a:endParaRPr lang="en-US" altLang="ja-JP" sz="11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endParaRPr lang="en-US" altLang="ja-JP" sz="11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対象となる求職者が求職者マイページを開設している場合に限ります。開設していない求職者へのリクエスト</a:t>
            </a:r>
            <a:endParaRPr lang="en-US" altLang="ja-JP" sz="10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は、求職情報詳細画面に表示されている問い合わせ先ハローワークへご連絡ください。</a:t>
            </a:r>
            <a:endParaRPr lang="en-US" altLang="ja-JP" sz="10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8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a:extLst>
              <a:ext uri="{FF2B5EF4-FFF2-40B4-BE49-F238E27FC236}">
                <a16:creationId xmlns:a16="http://schemas.microsoft.com/office/drawing/2014/main" id="{4E61C365-C86E-701D-FCE0-1B83E411259C}"/>
              </a:ext>
            </a:extLst>
          </p:cNvPr>
          <p:cNvSpPr/>
          <p:nvPr/>
        </p:nvSpPr>
        <p:spPr>
          <a:xfrm>
            <a:off x="7188398" y="1085602"/>
            <a:ext cx="1877437" cy="276999"/>
          </a:xfrm>
          <a:prstGeom prst="rect">
            <a:avLst/>
          </a:prstGeom>
          <a:ln>
            <a:noFill/>
          </a:ln>
        </p:spPr>
        <p:txBody>
          <a:bodyPr wrap="none">
            <a:spAutoFit/>
          </a:bodyPr>
          <a:lstStyle/>
          <a:p>
            <a:pPr>
              <a:spcAft>
                <a:spcPts val="600"/>
              </a:spcAft>
            </a:pPr>
            <a:r>
              <a:rPr lang="ja-JP" altLang="en-US" sz="1200" b="1">
                <a:solidFill>
                  <a:schemeClr val="accent4">
                    <a:lumMod val="75000"/>
                  </a:schemeClr>
                </a:solidFill>
                <a:latin typeface="メイリオ" panose="020B0604030504040204" pitchFamily="50" charset="-128"/>
                <a:ea typeface="メイリオ" panose="020B0604030504040204" pitchFamily="50" charset="-128"/>
              </a:rPr>
              <a:t>「直接リクエスト」とは</a:t>
            </a:r>
            <a:endParaRPr lang="en-US" altLang="ja-JP" sz="1200" b="1">
              <a:solidFill>
                <a:schemeClr val="accent4">
                  <a:lumMod val="75000"/>
                </a:schemeClr>
              </a:solidFill>
              <a:latin typeface="メイリオ" panose="020B0604030504040204" pitchFamily="50" charset="-128"/>
              <a:ea typeface="メイリオ" panose="020B0604030504040204" pitchFamily="50" charset="-128"/>
            </a:endParaRPr>
          </a:p>
        </p:txBody>
      </p:sp>
      <p:cxnSp>
        <p:nvCxnSpPr>
          <p:cNvPr id="67" name="直線コネクタ 66">
            <a:extLst>
              <a:ext uri="{FF2B5EF4-FFF2-40B4-BE49-F238E27FC236}">
                <a16:creationId xmlns:a16="http://schemas.microsoft.com/office/drawing/2014/main" id="{641E1BFA-A82A-C9CC-B607-4FB233C26591}"/>
              </a:ext>
            </a:extLst>
          </p:cNvPr>
          <p:cNvCxnSpPr/>
          <p:nvPr/>
        </p:nvCxnSpPr>
        <p:spPr>
          <a:xfrm>
            <a:off x="7191693" y="1362601"/>
            <a:ext cx="666000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69" name="右矢印 68">
            <a:extLst>
              <a:ext uri="{FF2B5EF4-FFF2-40B4-BE49-F238E27FC236}">
                <a16:creationId xmlns:a16="http://schemas.microsoft.com/office/drawing/2014/main" id="{7036F7C1-2659-4DDE-44B8-E8569E537847}"/>
              </a:ext>
            </a:extLst>
          </p:cNvPr>
          <p:cNvSpPr/>
          <p:nvPr/>
        </p:nvSpPr>
        <p:spPr>
          <a:xfrm>
            <a:off x="10442499" y="3782249"/>
            <a:ext cx="504056" cy="458059"/>
          </a:xfrm>
          <a:prstGeom prst="rightArrow">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CF2B46B2-2D8E-D42E-9595-FADC730C4EAA}"/>
              </a:ext>
            </a:extLst>
          </p:cNvPr>
          <p:cNvSpPr/>
          <p:nvPr/>
        </p:nvSpPr>
        <p:spPr>
          <a:xfrm>
            <a:off x="11280529" y="3296452"/>
            <a:ext cx="1061676" cy="182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a:solidFill>
                <a:schemeClr val="tx1"/>
              </a:solidFill>
            </a:endParaRPr>
          </a:p>
        </p:txBody>
      </p:sp>
      <p:sp>
        <p:nvSpPr>
          <p:cNvPr id="71" name="正方形/長方形 70">
            <a:extLst>
              <a:ext uri="{FF2B5EF4-FFF2-40B4-BE49-F238E27FC236}">
                <a16:creationId xmlns:a16="http://schemas.microsoft.com/office/drawing/2014/main" id="{DF4C07D3-4C66-EC9A-CF38-02E39D695CC1}"/>
              </a:ext>
            </a:extLst>
          </p:cNvPr>
          <p:cNvSpPr/>
          <p:nvPr/>
        </p:nvSpPr>
        <p:spPr>
          <a:xfrm>
            <a:off x="8170479" y="3940329"/>
            <a:ext cx="576064" cy="757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endParaRPr>
          </a:p>
        </p:txBody>
      </p:sp>
      <p:sp>
        <p:nvSpPr>
          <p:cNvPr id="76" name="テキスト ボックス 75">
            <a:extLst>
              <a:ext uri="{FF2B5EF4-FFF2-40B4-BE49-F238E27FC236}">
                <a16:creationId xmlns:a16="http://schemas.microsoft.com/office/drawing/2014/main" id="{CFB7428C-0B51-F05A-B9C3-7DD5BD044758}"/>
              </a:ext>
            </a:extLst>
          </p:cNvPr>
          <p:cNvSpPr txBox="1"/>
          <p:nvPr/>
        </p:nvSpPr>
        <p:spPr>
          <a:xfrm>
            <a:off x="7285828" y="2878191"/>
            <a:ext cx="3417920" cy="261610"/>
          </a:xfrm>
          <a:prstGeom prst="rect">
            <a:avLst/>
          </a:prstGeom>
          <a:noFill/>
        </p:spPr>
        <p:txBody>
          <a:bodyPr wrap="square" rtlCol="0">
            <a:spAutoFit/>
          </a:bodyPr>
          <a:lstStyle/>
          <a:p>
            <a:r>
              <a:rPr kumimoji="1" lang="en-US" altLang="ja-JP" sz="1100" b="1">
                <a:latin typeface="メイリオ" panose="020B0604030504040204" pitchFamily="50" charset="-128"/>
                <a:ea typeface="メイリオ" panose="020B0604030504040204" pitchFamily="50" charset="-128"/>
              </a:rPr>
              <a:t>【</a:t>
            </a:r>
            <a:r>
              <a:rPr kumimoji="1" lang="ja-JP" altLang="en-US" sz="1100" b="1">
                <a:latin typeface="メイリオ" panose="020B0604030504040204" pitchFamily="50" charset="-128"/>
                <a:ea typeface="メイリオ" panose="020B0604030504040204" pitchFamily="50" charset="-128"/>
              </a:rPr>
              <a:t>マイページ上の表示画面イメージ</a:t>
            </a:r>
            <a:r>
              <a:rPr kumimoji="1" lang="en-US" altLang="ja-JP" sz="1100" b="1">
                <a:latin typeface="メイリオ" panose="020B0604030504040204" pitchFamily="50" charset="-128"/>
                <a:ea typeface="メイリオ" panose="020B0604030504040204" pitchFamily="50" charset="-128"/>
              </a:rPr>
              <a:t>】</a:t>
            </a:r>
            <a:endParaRPr kumimoji="1" lang="ja-JP" altLang="en-US" sz="1100" b="1">
              <a:latin typeface="メイリオ" panose="020B0604030504040204" pitchFamily="50" charset="-128"/>
              <a:ea typeface="メイリオ" panose="020B0604030504040204" pitchFamily="50" charset="-128"/>
            </a:endParaRPr>
          </a:p>
        </p:txBody>
      </p:sp>
      <p:sp>
        <p:nvSpPr>
          <p:cNvPr id="77" name="正方形/長方形 76">
            <a:extLst>
              <a:ext uri="{FF2B5EF4-FFF2-40B4-BE49-F238E27FC236}">
                <a16:creationId xmlns:a16="http://schemas.microsoft.com/office/drawing/2014/main" id="{BAFFF70C-F068-38DA-B8E1-18262E3A117A}"/>
              </a:ext>
            </a:extLst>
          </p:cNvPr>
          <p:cNvSpPr/>
          <p:nvPr/>
        </p:nvSpPr>
        <p:spPr>
          <a:xfrm>
            <a:off x="9531494" y="3741892"/>
            <a:ext cx="369545" cy="1207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線吹き出し 1 (枠付き) 77">
            <a:extLst>
              <a:ext uri="{FF2B5EF4-FFF2-40B4-BE49-F238E27FC236}">
                <a16:creationId xmlns:a16="http://schemas.microsoft.com/office/drawing/2014/main" id="{E4B7E13D-5201-885F-3623-87C617E18D7D}"/>
              </a:ext>
            </a:extLst>
          </p:cNvPr>
          <p:cNvSpPr/>
          <p:nvPr/>
        </p:nvSpPr>
        <p:spPr>
          <a:xfrm>
            <a:off x="7551257" y="4017485"/>
            <a:ext cx="1980237" cy="503103"/>
          </a:xfrm>
          <a:prstGeom prst="borderCallout1">
            <a:avLst>
              <a:gd name="adj1" fmla="val -1208"/>
              <a:gd name="adj2" fmla="val 87481"/>
              <a:gd name="adj3" fmla="val -50377"/>
              <a:gd name="adj4" fmla="val 99634"/>
            </a:avLst>
          </a:prstGeom>
          <a:solidFill>
            <a:schemeClr val="accent2">
              <a:lumMod val="20000"/>
              <a:lumOff val="80000"/>
            </a:schemeClr>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a:solidFill>
                  <a:schemeClr val="tx1"/>
                </a:solidFill>
                <a:latin typeface="メイリオ" panose="020B0604030504040204" pitchFamily="50" charset="-128"/>
                <a:ea typeface="メイリオ" panose="020B0604030504040204" pitchFamily="50" charset="-128"/>
              </a:rPr>
              <a:t>直接リクエストをする場合、</a:t>
            </a:r>
            <a:r>
              <a:rPr lang="en-US" altLang="ja-JP" sz="100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リクエスト</a:t>
            </a:r>
            <a:r>
              <a:rPr lang="en-US" altLang="ja-JP" sz="100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ボタンを押し</a:t>
            </a:r>
            <a:endParaRPr lang="en-US" altLang="ja-JP" sz="1000">
              <a:solidFill>
                <a:schemeClr val="tx1"/>
              </a:solidFill>
              <a:latin typeface="メイリオ" panose="020B0604030504040204" pitchFamily="50" charset="-128"/>
              <a:ea typeface="メイリオ" panose="020B0604030504040204" pitchFamily="50" charset="-128"/>
            </a:endParaRPr>
          </a:p>
          <a:p>
            <a:r>
              <a:rPr lang="ja-JP" altLang="en-US" sz="1000">
                <a:solidFill>
                  <a:schemeClr val="tx1"/>
                </a:solidFill>
                <a:latin typeface="メイリオ" panose="020B0604030504040204" pitchFamily="50" charset="-128"/>
                <a:ea typeface="メイリオ" panose="020B0604030504040204" pitchFamily="50" charset="-128"/>
              </a:rPr>
              <a:t>ます。</a:t>
            </a:r>
          </a:p>
        </p:txBody>
      </p:sp>
      <p:sp>
        <p:nvSpPr>
          <p:cNvPr id="80" name="正方形/長方形 79">
            <a:extLst>
              <a:ext uri="{FF2B5EF4-FFF2-40B4-BE49-F238E27FC236}">
                <a16:creationId xmlns:a16="http://schemas.microsoft.com/office/drawing/2014/main" id="{4F62228F-9248-2AE3-A14A-3FF22B247226}"/>
              </a:ext>
            </a:extLst>
          </p:cNvPr>
          <p:cNvSpPr/>
          <p:nvPr/>
        </p:nvSpPr>
        <p:spPr>
          <a:xfrm>
            <a:off x="11408011" y="3929028"/>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a:solidFill>
                  <a:schemeClr val="tx1"/>
                </a:solidFill>
                <a:latin typeface="メイリオ" panose="020B0604030504040204" pitchFamily="50" charset="-128"/>
                <a:ea typeface="メイリオ" panose="020B0604030504040204" pitchFamily="50" charset="-128"/>
              </a:rPr>
              <a:t>10000-XXXXXXX</a:t>
            </a:r>
          </a:p>
        </p:txBody>
      </p:sp>
      <p:sp>
        <p:nvSpPr>
          <p:cNvPr id="81" name="正方形/長方形 80">
            <a:extLst>
              <a:ext uri="{FF2B5EF4-FFF2-40B4-BE49-F238E27FC236}">
                <a16:creationId xmlns:a16="http://schemas.microsoft.com/office/drawing/2014/main" id="{F2A467C8-BAEA-0F89-6210-A8417C39CA48}"/>
              </a:ext>
            </a:extLst>
          </p:cNvPr>
          <p:cNvSpPr/>
          <p:nvPr/>
        </p:nvSpPr>
        <p:spPr>
          <a:xfrm>
            <a:off x="11408631" y="4029154"/>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a:solidFill>
                  <a:schemeClr val="tx1"/>
                </a:solidFill>
                <a:latin typeface="メイリオ" panose="020B0604030504040204" pitchFamily="50" charset="-128"/>
                <a:ea typeface="メイリオ" panose="020B0604030504040204" pitchFamily="50" charset="-128"/>
              </a:rPr>
              <a:t>13010-XXXXXXX</a:t>
            </a:r>
          </a:p>
        </p:txBody>
      </p:sp>
      <p:sp>
        <p:nvSpPr>
          <p:cNvPr id="82" name="テキスト ボックス 81">
            <a:extLst>
              <a:ext uri="{FF2B5EF4-FFF2-40B4-BE49-F238E27FC236}">
                <a16:creationId xmlns:a16="http://schemas.microsoft.com/office/drawing/2014/main" id="{3A498E5A-070B-98A7-72FF-D60AD414CB0E}"/>
              </a:ext>
            </a:extLst>
          </p:cNvPr>
          <p:cNvSpPr txBox="1"/>
          <p:nvPr/>
        </p:nvSpPr>
        <p:spPr>
          <a:xfrm>
            <a:off x="11675988" y="4772430"/>
            <a:ext cx="2005865" cy="369332"/>
          </a:xfrm>
          <a:prstGeom prst="rect">
            <a:avLst/>
          </a:prstGeom>
          <a:noFill/>
        </p:spPr>
        <p:txBody>
          <a:bodyPr wrap="square" rtlCol="0">
            <a:spAutoFit/>
          </a:bodyPr>
          <a:lstStyle/>
          <a:p>
            <a:r>
              <a:rPr kumimoji="1" lang="ja-JP" altLang="en-US"/>
              <a:t>　</a:t>
            </a:r>
          </a:p>
        </p:txBody>
      </p:sp>
      <p:sp>
        <p:nvSpPr>
          <p:cNvPr id="84" name="正方形/長方形 83">
            <a:extLst>
              <a:ext uri="{FF2B5EF4-FFF2-40B4-BE49-F238E27FC236}">
                <a16:creationId xmlns:a16="http://schemas.microsoft.com/office/drawing/2014/main" id="{7CCD9807-1F42-70AC-DC95-908BBBE7F2D7}"/>
              </a:ext>
            </a:extLst>
          </p:cNvPr>
          <p:cNvSpPr/>
          <p:nvPr/>
        </p:nvSpPr>
        <p:spPr>
          <a:xfrm>
            <a:off x="7594714" y="5419265"/>
            <a:ext cx="6264604" cy="2970859"/>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indent="-144000">
              <a:lnSpc>
                <a:spcPct val="110000"/>
              </a:lnSpc>
            </a:pPr>
            <a:r>
              <a:rPr lang="ja-JP" altLang="en-US" sz="1100" b="1">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新規大学等卒業・修了予定者については、卒業・修了年度の６月１日以降に採用選考活動を開始するよう要請しています。直接リクエストを行う場合も、この要請を遵守してください</a:t>
            </a:r>
            <a:r>
              <a:rPr lang="ja-JP" altLang="en-US" sz="1100">
                <a:solidFill>
                  <a:srgbClr val="FF0000"/>
                </a:solidFill>
                <a:latin typeface="メイリオ" panose="020B0604030504040204" pitchFamily="50" charset="-128"/>
                <a:ea typeface="メイリオ" panose="020B0604030504040204" pitchFamily="50" charset="-128"/>
              </a:rPr>
              <a:t>。</a:t>
            </a:r>
            <a:endParaRPr lang="en-US" altLang="ja-JP" sz="1100">
              <a:solidFill>
                <a:prstClr val="black"/>
              </a:solidFill>
              <a:latin typeface="メイリオ" panose="020B0604030504040204" pitchFamily="50" charset="-128"/>
              <a:ea typeface="メイリオ" panose="020B0604030504040204" pitchFamily="50" charset="-128"/>
            </a:endParaRPr>
          </a:p>
          <a:p>
            <a:pPr indent="-144000">
              <a:lnSpc>
                <a:spcPct val="110000"/>
              </a:lnSpc>
            </a:pPr>
            <a:endParaRPr lang="en-US" altLang="ja-JP" sz="60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ja-JP" altLang="en-US" sz="1200">
                <a:solidFill>
                  <a:schemeClr val="tx1"/>
                </a:solidFill>
                <a:latin typeface="メイリオ" panose="020B0604030504040204" pitchFamily="50" charset="-128"/>
                <a:ea typeface="メイリオ" panose="020B0604030504040204" pitchFamily="50" charset="-128"/>
              </a:rPr>
              <a:t>　 </a:t>
            </a:r>
            <a:r>
              <a:rPr lang="ja-JP" altLang="en-US" sz="1100">
                <a:solidFill>
                  <a:schemeClr val="tx1"/>
                </a:solidFill>
                <a:latin typeface="メイリオ" panose="020B0604030504040204" pitchFamily="50" charset="-128"/>
                <a:ea typeface="メイリオ" panose="020B0604030504040204" pitchFamily="50" charset="-128"/>
              </a:rPr>
              <a:t>求人者からの直接リクエストを受けて求職者がハローワークを介さず求人へ直接応募した場合（オンライン自主応募）、ハローワークによる職業紹介に該当しないため、ハローワーク等の職業紹介を要件とする助成金</a:t>
            </a:r>
            <a:r>
              <a:rPr lang="en-US" altLang="ja-JP" sz="1100" baseline="30000">
                <a:solidFill>
                  <a:schemeClr val="tx1"/>
                </a:solidFill>
                <a:latin typeface="メイリオ" panose="020B0604030504040204" pitchFamily="50" charset="-128"/>
                <a:ea typeface="メイリオ" panose="020B0604030504040204" pitchFamily="50" charset="-128"/>
              </a:rPr>
              <a:t>※</a:t>
            </a:r>
            <a:r>
              <a:rPr lang="ja-JP" altLang="en-US" sz="1100">
                <a:solidFill>
                  <a:schemeClr val="tx1"/>
                </a:solidFill>
                <a:latin typeface="メイリオ" panose="020B0604030504040204" pitchFamily="50" charset="-128"/>
                <a:ea typeface="メイリオ" panose="020B0604030504040204" pitchFamily="50" charset="-128"/>
              </a:rPr>
              <a:t>の対象外です。求職者の応募方法は指定できないため、助成金の対象とならない前提で直接リクエストを行ってください。</a:t>
            </a:r>
            <a:br>
              <a:rPr lang="en-US" altLang="ja-JP" sz="1100">
                <a:solidFill>
                  <a:schemeClr val="tx1"/>
                </a:solidFill>
                <a:latin typeface="メイリオ" panose="020B0604030504040204" pitchFamily="50" charset="-128"/>
                <a:ea typeface="メイリオ" panose="020B0604030504040204" pitchFamily="50" charset="-128"/>
              </a:rPr>
            </a:br>
            <a:r>
              <a:rPr lang="ja-JP" altLang="en-US" sz="1100">
                <a:solidFill>
                  <a:schemeClr val="tx1"/>
                </a:solidFill>
                <a:latin typeface="メイリオ" panose="020B0604030504040204" pitchFamily="50" charset="-128"/>
                <a:ea typeface="メイリオ" panose="020B0604030504040204" pitchFamily="50" charset="-128"/>
              </a:rPr>
              <a:t>　</a:t>
            </a:r>
            <a:r>
              <a:rPr lang="ja-JP" altLang="en-US" sz="1000">
                <a:solidFill>
                  <a:schemeClr val="tx1"/>
                </a:solidFill>
                <a:latin typeface="メイリオ" panose="020B0604030504040204" pitchFamily="50" charset="-128"/>
                <a:ea typeface="メイリオ" panose="020B0604030504040204" pitchFamily="50" charset="-128"/>
              </a:rPr>
              <a:t>  </a:t>
            </a:r>
            <a:r>
              <a:rPr lang="en-US" altLang="ja-JP" sz="1000">
                <a:solidFill>
                  <a:schemeClr val="tx1"/>
                </a:solidFill>
                <a:latin typeface="メイリオ" panose="020B0604030504040204" pitchFamily="50" charset="-128"/>
                <a:ea typeface="メイリオ" panose="020B0604030504040204" pitchFamily="50" charset="-128"/>
              </a:rPr>
              <a:t>※</a:t>
            </a:r>
            <a:r>
              <a:rPr lang="ja-JP" altLang="en-US" sz="1000">
                <a:solidFill>
                  <a:schemeClr val="tx1"/>
                </a:solidFill>
                <a:latin typeface="メイリオ" panose="020B0604030504040204" pitchFamily="50" charset="-128"/>
                <a:ea typeface="メイリオ" panose="020B0604030504040204" pitchFamily="50" charset="-128"/>
              </a:rPr>
              <a:t>特定求職者雇用開発助成金、トライアル雇用助成金、地域雇用開発助成金</a:t>
            </a:r>
            <a:endParaRPr lang="en-US" altLang="ja-JP" sz="1000">
              <a:solidFill>
                <a:schemeClr val="tx1"/>
              </a:solidFill>
              <a:latin typeface="メイリオ" panose="020B0604030504040204" pitchFamily="50" charset="-128"/>
              <a:ea typeface="メイリオ" panose="020B0604030504040204" pitchFamily="50" charset="-128"/>
            </a:endParaRPr>
          </a:p>
          <a:p>
            <a:pPr indent="-144000">
              <a:lnSpc>
                <a:spcPct val="110000"/>
              </a:lnSpc>
            </a:pPr>
            <a:endParaRPr lang="en-US" altLang="ja-JP" sz="50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a:solidFill>
                  <a:schemeClr val="tx1"/>
                </a:solidFill>
                <a:latin typeface="メイリオ" panose="020B0604030504040204" pitchFamily="50" charset="-128"/>
                <a:ea typeface="メイリオ" panose="020B0604030504040204" pitchFamily="50" charset="-128"/>
              </a:rPr>
              <a:t>　 公開されている求職者情報は求職者自身が公開内容に責任を持って作成したものです。</a:t>
            </a:r>
            <a:endParaRPr lang="en-US" altLang="ja-JP" sz="110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en-US" altLang="ja-JP" sz="1100">
                <a:solidFill>
                  <a:schemeClr val="tx1"/>
                </a:solidFill>
                <a:latin typeface="メイリオ" panose="020B0604030504040204" pitchFamily="50" charset="-128"/>
                <a:ea typeface="メイリオ" panose="020B0604030504040204" pitchFamily="50" charset="-128"/>
              </a:rPr>
              <a:t>    </a:t>
            </a:r>
            <a:r>
              <a:rPr lang="ja-JP" altLang="en-US" sz="1100">
                <a:solidFill>
                  <a:schemeClr val="tx1"/>
                </a:solidFill>
                <a:latin typeface="メイリオ" panose="020B0604030504040204" pitchFamily="50" charset="-128"/>
                <a:ea typeface="メイリオ" panose="020B0604030504040204" pitchFamily="50" charset="-128"/>
              </a:rPr>
              <a:t>ハローワークが確認していない内容を含む場合もあります。</a:t>
            </a:r>
            <a:endParaRPr lang="en-US" altLang="ja-JP" sz="110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en-US" altLang="ja-JP" sz="50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a:solidFill>
                  <a:schemeClr val="tx1"/>
                </a:solidFill>
                <a:latin typeface="メイリオ" panose="020B0604030504040204" pitchFamily="50" charset="-128"/>
                <a:ea typeface="メイリオ" panose="020B0604030504040204" pitchFamily="50" charset="-128"/>
              </a:rPr>
              <a:t>　 直接リクエストおよびオンライン自主応募に伴って生じるトラブル等は当事者同士で対応することが基本です。ハローワークがトラブル等に対応することはできません。</a:t>
            </a:r>
            <a:endParaRPr lang="en-US" altLang="ja-JP" sz="110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ja-JP" altLang="en-US" sz="60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a:solidFill>
                  <a:schemeClr val="tx1"/>
                </a:solidFill>
                <a:latin typeface="メイリオ" panose="020B0604030504040204" pitchFamily="50" charset="-128"/>
                <a:ea typeface="メイリオ" panose="020B0604030504040204" pitchFamily="50" charset="-128"/>
              </a:rPr>
              <a:t>　労働者派遣事業所や請負事業所からの求人で、就業先事業所を明示できない求人は、オンライン自主応募の対象とすることができず、直接リクエストの機能は使用できません。</a:t>
            </a:r>
          </a:p>
        </p:txBody>
      </p:sp>
      <p:sp>
        <p:nvSpPr>
          <p:cNvPr id="85" name="テキスト ボックス 84">
            <a:extLst>
              <a:ext uri="{FF2B5EF4-FFF2-40B4-BE49-F238E27FC236}">
                <a16:creationId xmlns:a16="http://schemas.microsoft.com/office/drawing/2014/main" id="{52F6BA63-7A14-9DFA-231F-C69C5D2ED549}"/>
              </a:ext>
            </a:extLst>
          </p:cNvPr>
          <p:cNvSpPr txBox="1"/>
          <p:nvPr/>
        </p:nvSpPr>
        <p:spPr>
          <a:xfrm>
            <a:off x="7420917" y="5080655"/>
            <a:ext cx="3016845" cy="378258"/>
          </a:xfrm>
          <a:prstGeom prst="rect">
            <a:avLst/>
          </a:prstGeom>
          <a:noFill/>
        </p:spPr>
        <p:txBody>
          <a:bodyPr wrap="square" lIns="72000" tIns="72000" rIns="72000" bIns="36000" rtlCol="0" anchor="ctr" anchorCtr="0">
            <a:noAutofit/>
          </a:bodyPr>
          <a:lstStyle/>
          <a:p>
            <a:pPr>
              <a:lnSpc>
                <a:spcPct val="110000"/>
              </a:lnSpc>
            </a:pPr>
            <a:endParaRPr lang="en-US" altLang="ja-JP" sz="1600" b="1" spc="10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a:extLst>
              <a:ext uri="{FF2B5EF4-FFF2-40B4-BE49-F238E27FC236}">
                <a16:creationId xmlns:a16="http://schemas.microsoft.com/office/drawing/2014/main" id="{5C1FC060-5BCB-853C-D922-06F73064A71C}"/>
              </a:ext>
            </a:extLst>
          </p:cNvPr>
          <p:cNvSpPr/>
          <p:nvPr/>
        </p:nvSpPr>
        <p:spPr>
          <a:xfrm>
            <a:off x="7157970" y="4944616"/>
            <a:ext cx="6723089" cy="280999"/>
          </a:xfrm>
          <a:prstGeom prst="rect">
            <a:avLst/>
          </a:prstGeom>
          <a:solidFill>
            <a:schemeClr val="accent4">
              <a:lumMod val="75000"/>
            </a:schemeClr>
          </a:solidFill>
          <a:ln w="19050">
            <a:noFill/>
          </a:ln>
        </p:spPr>
        <p:txBody>
          <a:bodyPr wrap="square" lIns="144000" tIns="72000" rIns="144000" bIns="36000">
            <a:noAutofit/>
          </a:bodyPr>
          <a:lstStyle/>
          <a:p>
            <a:pPr indent="-144000"/>
            <a:r>
              <a:rPr lang="ja-JP" altLang="en-US" sz="1400" b="1" spc="80">
                <a:solidFill>
                  <a:schemeClr val="bg1"/>
                </a:solidFill>
                <a:latin typeface="メイリオ" panose="020B0604030504040204" pitchFamily="50" charset="-128"/>
                <a:ea typeface="メイリオ" panose="020B0604030504040204" pitchFamily="50" charset="-128"/>
              </a:rPr>
              <a:t>直接リクエストの注意点</a:t>
            </a:r>
            <a:endParaRPr lang="en-US" altLang="ja-JP" sz="1400" b="1" spc="80">
              <a:solidFill>
                <a:schemeClr val="bg1"/>
              </a:solidFill>
              <a:latin typeface="メイリオ" panose="020B0604030504040204" pitchFamily="50" charset="-128"/>
              <a:ea typeface="メイリオ" panose="020B0604030504040204" pitchFamily="50" charset="-128"/>
            </a:endParaRPr>
          </a:p>
          <a:p>
            <a:pPr indent="-144000"/>
            <a:r>
              <a:rPr lang="en-US" altLang="ja-JP" sz="1200" spc="80">
                <a:solidFill>
                  <a:schemeClr val="bg1"/>
                </a:solidFill>
                <a:latin typeface="メイリオ" panose="020B0604030504040204" pitchFamily="50" charset="-128"/>
                <a:ea typeface="メイリオ" panose="020B0604030504040204" pitchFamily="50" charset="-128"/>
              </a:rPr>
              <a:t>Ty</a:t>
            </a:r>
          </a:p>
        </p:txBody>
      </p:sp>
      <p:sp>
        <p:nvSpPr>
          <p:cNvPr id="90" name="正方形/長方形 89">
            <a:extLst>
              <a:ext uri="{FF2B5EF4-FFF2-40B4-BE49-F238E27FC236}">
                <a16:creationId xmlns:a16="http://schemas.microsoft.com/office/drawing/2014/main" id="{31277B2C-8F3A-ADF7-D91E-12FDE79D599F}"/>
              </a:ext>
            </a:extLst>
          </p:cNvPr>
          <p:cNvSpPr/>
          <p:nvPr/>
        </p:nvSpPr>
        <p:spPr>
          <a:xfrm>
            <a:off x="7147097" y="5356169"/>
            <a:ext cx="6733961" cy="3188847"/>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latin typeface="メイリオ" panose="020B0604030504040204" pitchFamily="50" charset="-128"/>
              <a:ea typeface="メイリオ" panose="020B0604030504040204" pitchFamily="50" charset="-128"/>
            </a:endParaRPr>
          </a:p>
        </p:txBody>
      </p:sp>
      <p:pic>
        <p:nvPicPr>
          <p:cNvPr id="91" name="図 90">
            <a:extLst>
              <a:ext uri="{FF2B5EF4-FFF2-40B4-BE49-F238E27FC236}">
                <a16:creationId xmlns:a16="http://schemas.microsoft.com/office/drawing/2014/main" id="{D787AF64-AD93-8CEF-AEDE-538411BB70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0338" y="8071417"/>
            <a:ext cx="347594" cy="347594"/>
          </a:xfrm>
          <a:prstGeom prst="rect">
            <a:avLst/>
          </a:prstGeom>
        </p:spPr>
      </p:pic>
      <p:pic>
        <p:nvPicPr>
          <p:cNvPr id="92" name="図 91">
            <a:extLst>
              <a:ext uri="{FF2B5EF4-FFF2-40B4-BE49-F238E27FC236}">
                <a16:creationId xmlns:a16="http://schemas.microsoft.com/office/drawing/2014/main" id="{8476BF94-A80B-B14F-CD60-606330EDE9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4769" y="5439160"/>
            <a:ext cx="313388" cy="313388"/>
          </a:xfrm>
          <a:prstGeom prst="rect">
            <a:avLst/>
          </a:prstGeom>
        </p:spPr>
      </p:pic>
      <p:pic>
        <p:nvPicPr>
          <p:cNvPr id="93" name="図 92">
            <a:extLst>
              <a:ext uri="{FF2B5EF4-FFF2-40B4-BE49-F238E27FC236}">
                <a16:creationId xmlns:a16="http://schemas.microsoft.com/office/drawing/2014/main" id="{3D269D8B-FB5C-4E08-2AF2-CB7ACE946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4236" y="5939566"/>
            <a:ext cx="313388" cy="313388"/>
          </a:xfrm>
          <a:prstGeom prst="rect">
            <a:avLst/>
          </a:prstGeom>
        </p:spPr>
      </p:pic>
      <p:pic>
        <p:nvPicPr>
          <p:cNvPr id="96" name="図 95">
            <a:extLst>
              <a:ext uri="{FF2B5EF4-FFF2-40B4-BE49-F238E27FC236}">
                <a16:creationId xmlns:a16="http://schemas.microsoft.com/office/drawing/2014/main" id="{43E99DC8-D89C-C181-CFD3-F97423E403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3936" y="6987289"/>
            <a:ext cx="313388" cy="313388"/>
          </a:xfrm>
          <a:prstGeom prst="rect">
            <a:avLst/>
          </a:prstGeom>
        </p:spPr>
      </p:pic>
      <p:pic>
        <p:nvPicPr>
          <p:cNvPr id="97" name="図 96">
            <a:extLst>
              <a:ext uri="{FF2B5EF4-FFF2-40B4-BE49-F238E27FC236}">
                <a16:creationId xmlns:a16="http://schemas.microsoft.com/office/drawing/2014/main" id="{AFBE2E5B-F702-BF6E-B25A-C8225C14B5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3936" y="7531674"/>
            <a:ext cx="313388" cy="313388"/>
          </a:xfrm>
          <a:prstGeom prst="rect">
            <a:avLst/>
          </a:prstGeom>
        </p:spPr>
      </p:pic>
      <p:sp>
        <p:nvSpPr>
          <p:cNvPr id="98" name="正方形/長方形 97">
            <a:extLst>
              <a:ext uri="{FF2B5EF4-FFF2-40B4-BE49-F238E27FC236}">
                <a16:creationId xmlns:a16="http://schemas.microsoft.com/office/drawing/2014/main" id="{94BEE7BC-D4E4-CC69-5ACB-DB33F93AF772}"/>
              </a:ext>
            </a:extLst>
          </p:cNvPr>
          <p:cNvSpPr/>
          <p:nvPr/>
        </p:nvSpPr>
        <p:spPr>
          <a:xfrm>
            <a:off x="7160148" y="8689032"/>
            <a:ext cx="6723089" cy="805550"/>
          </a:xfrm>
          <a:prstGeom prst="rect">
            <a:avLst/>
          </a:prstGeom>
          <a:solidFill>
            <a:schemeClr val="accent4">
              <a:lumMod val="20000"/>
              <a:lumOff val="80000"/>
            </a:schemeClr>
          </a:solidFill>
          <a:ln w="19050">
            <a:noFill/>
          </a:ln>
        </p:spPr>
        <p:txBody>
          <a:bodyPr wrap="square" lIns="144000" tIns="72000" rIns="144000" bIns="36000">
            <a:noAutofit/>
          </a:bodyPr>
          <a:lstStyle/>
          <a:p>
            <a:pPr indent="-144000"/>
            <a:endParaRPr lang="en-US" altLang="ja-JP" sz="1200" spc="80">
              <a:latin typeface="メイリオ" panose="020B0604030504040204" pitchFamily="50" charset="-128"/>
              <a:ea typeface="メイリオ" panose="020B0604030504040204" pitchFamily="50" charset="-128"/>
            </a:endParaRPr>
          </a:p>
          <a:p>
            <a:pPr indent="-144000"/>
            <a:r>
              <a:rPr lang="en-US" altLang="ja-JP" sz="1200" spc="80">
                <a:latin typeface="メイリオ" panose="020B0604030504040204" pitchFamily="50" charset="-128"/>
                <a:ea typeface="メイリオ" panose="020B0604030504040204" pitchFamily="50" charset="-128"/>
              </a:rPr>
              <a:t>｢</a:t>
            </a:r>
            <a:r>
              <a:rPr lang="ja-JP" altLang="en-US" sz="1200" spc="80">
                <a:latin typeface="メイリオ" panose="020B0604030504040204" pitchFamily="50" charset="-128"/>
                <a:ea typeface="メイリオ" panose="020B0604030504040204" pitchFamily="50" charset="-128"/>
              </a:rPr>
              <a:t>直接リクエスト</a:t>
            </a:r>
            <a:r>
              <a:rPr lang="en-US" altLang="ja-JP" sz="1200" spc="80">
                <a:latin typeface="メイリオ" panose="020B0604030504040204" pitchFamily="50" charset="-128"/>
                <a:ea typeface="メイリオ" panose="020B0604030504040204" pitchFamily="50" charset="-128"/>
              </a:rPr>
              <a:t>｣</a:t>
            </a:r>
            <a:r>
              <a:rPr lang="ja-JP" altLang="en-US" sz="1200" spc="80">
                <a:latin typeface="メイリオ" panose="020B0604030504040204" pitchFamily="50" charset="-128"/>
                <a:ea typeface="メイリオ" panose="020B0604030504040204" pitchFamily="50" charset="-128"/>
              </a:rPr>
              <a:t>の詳しい方法は、下記</a:t>
            </a:r>
            <a:r>
              <a:rPr lang="en-US" altLang="ja-JP" sz="1200" spc="80">
                <a:latin typeface="メイリオ" panose="020B0604030504040204" pitchFamily="50" charset="-128"/>
                <a:ea typeface="メイリオ" panose="020B0604030504040204" pitchFamily="50" charset="-128"/>
              </a:rPr>
              <a:t>URL</a:t>
            </a:r>
            <a:r>
              <a:rPr lang="ja-JP" altLang="en-US" sz="1200" spc="80">
                <a:latin typeface="メイリオ" panose="020B0604030504040204" pitchFamily="50" charset="-128"/>
                <a:ea typeface="メイリオ" panose="020B0604030504040204" pitchFamily="50" charset="-128"/>
              </a:rPr>
              <a:t>・二次元コードからご覧ください</a:t>
            </a:r>
            <a:r>
              <a:rPr lang="ja-JP" altLang="en-US" sz="1300" spc="80">
                <a:latin typeface="メイリオ" panose="020B0604030504040204" pitchFamily="50" charset="-128"/>
                <a:ea typeface="メイリオ" panose="020B0604030504040204" pitchFamily="50" charset="-128"/>
              </a:rPr>
              <a:t>。</a:t>
            </a:r>
            <a:endParaRPr lang="en-US" altLang="ja-JP" sz="1100" spc="80">
              <a:latin typeface="メイリオ" panose="020B0604030504040204" pitchFamily="50" charset="-128"/>
              <a:ea typeface="メイリオ" panose="020B0604030504040204" pitchFamily="50" charset="-128"/>
              <a:hlinkClick r:id="rId7"/>
            </a:endParaRPr>
          </a:p>
          <a:p>
            <a:pPr indent="-144000"/>
            <a:r>
              <a:rPr lang="en-US" altLang="ja-JP" sz="1100" spc="80">
                <a:latin typeface="メイリオ" panose="020B0604030504040204" pitchFamily="50" charset="-128"/>
                <a:ea typeface="メイリオ" panose="020B0604030504040204" pitchFamily="50" charset="-128"/>
                <a:hlinkClick r:id="rId8"/>
              </a:rPr>
              <a:t>https://www.mhlw.go.jp/content/11600000/000901326.pdf</a:t>
            </a:r>
            <a:endParaRPr lang="en-US" altLang="ja-JP" sz="1100" spc="80">
              <a:latin typeface="メイリオ" panose="020B0604030504040204" pitchFamily="50" charset="-128"/>
              <a:ea typeface="メイリオ" panose="020B0604030504040204" pitchFamily="50" charset="-128"/>
            </a:endParaRPr>
          </a:p>
          <a:p>
            <a:pPr indent="-144000"/>
            <a:endParaRPr lang="en-US" altLang="ja-JP" sz="1100" spc="80">
              <a:latin typeface="メイリオ" panose="020B0604030504040204" pitchFamily="50" charset="-128"/>
              <a:ea typeface="メイリオ" panose="020B0604030504040204" pitchFamily="50" charset="-128"/>
            </a:endParaRPr>
          </a:p>
        </p:txBody>
      </p:sp>
      <p:pic>
        <p:nvPicPr>
          <p:cNvPr id="99" name="図 98">
            <a:extLst>
              <a:ext uri="{FF2B5EF4-FFF2-40B4-BE49-F238E27FC236}">
                <a16:creationId xmlns:a16="http://schemas.microsoft.com/office/drawing/2014/main" id="{C677DEB8-1CA4-0C71-AC45-8E33BF82C141}"/>
              </a:ext>
            </a:extLst>
          </p:cNvPr>
          <p:cNvPicPr>
            <a:picLocks noChangeAspect="1"/>
          </p:cNvPicPr>
          <p:nvPr/>
        </p:nvPicPr>
        <p:blipFill rotWithShape="1">
          <a:blip r:embed="rId9"/>
          <a:srcRect l="50393" t="32500" r="38975" b="48600"/>
          <a:stretch/>
        </p:blipFill>
        <p:spPr>
          <a:xfrm>
            <a:off x="13141399" y="8727172"/>
            <a:ext cx="702345" cy="702345"/>
          </a:xfrm>
          <a:prstGeom prst="rect">
            <a:avLst/>
          </a:prstGeom>
          <a:ln w="28575">
            <a:solidFill>
              <a:schemeClr val="tx1"/>
            </a:solidFill>
          </a:ln>
        </p:spPr>
      </p:pic>
      <p:grpSp>
        <p:nvGrpSpPr>
          <p:cNvPr id="44" name="グループ化 43">
            <a:extLst>
              <a:ext uri="{FF2B5EF4-FFF2-40B4-BE49-F238E27FC236}">
                <a16:creationId xmlns:a16="http://schemas.microsoft.com/office/drawing/2014/main" id="{D4D53743-2D9C-246A-5565-73E0D8526A90}"/>
              </a:ext>
            </a:extLst>
          </p:cNvPr>
          <p:cNvGrpSpPr>
            <a:grpSpLocks noChangeAspect="1"/>
          </p:cNvGrpSpPr>
          <p:nvPr/>
        </p:nvGrpSpPr>
        <p:grpSpPr>
          <a:xfrm>
            <a:off x="11179994" y="3100606"/>
            <a:ext cx="2324421" cy="1632602"/>
            <a:chOff x="0" y="7613197"/>
            <a:chExt cx="8014607" cy="6053318"/>
          </a:xfrm>
        </p:grpSpPr>
        <p:pic>
          <p:nvPicPr>
            <p:cNvPr id="49" name="図 48">
              <a:extLst>
                <a:ext uri="{FF2B5EF4-FFF2-40B4-BE49-F238E27FC236}">
                  <a16:creationId xmlns:a16="http://schemas.microsoft.com/office/drawing/2014/main" id="{AEFD3FED-5B9C-D6EC-995E-BE86FAB980D3}"/>
                </a:ext>
              </a:extLst>
            </p:cNvPr>
            <p:cNvPicPr>
              <a:picLocks noChangeAspect="1"/>
            </p:cNvPicPr>
            <p:nvPr/>
          </p:nvPicPr>
          <p:blipFill rotWithShape="1">
            <a:blip r:embed="rId10"/>
            <a:srcRect b="13531"/>
            <a:stretch>
              <a:fillRect/>
            </a:stretch>
          </p:blipFill>
          <p:spPr>
            <a:xfrm>
              <a:off x="0" y="7613197"/>
              <a:ext cx="8014607" cy="6053318"/>
            </a:xfrm>
            <a:prstGeom prst="rect">
              <a:avLst/>
            </a:prstGeom>
            <a:ln>
              <a:solidFill>
                <a:srgbClr val="FF0000"/>
              </a:solidFill>
            </a:ln>
          </p:spPr>
        </p:pic>
        <p:sp>
          <p:nvSpPr>
            <p:cNvPr id="50" name="四角形: 角を丸くする 49">
              <a:extLst>
                <a:ext uri="{FF2B5EF4-FFF2-40B4-BE49-F238E27FC236}">
                  <a16:creationId xmlns:a16="http://schemas.microsoft.com/office/drawing/2014/main" id="{BE150480-16FE-4302-27F1-F2EA3F93223D}"/>
                </a:ext>
              </a:extLst>
            </p:cNvPr>
            <p:cNvSpPr/>
            <p:nvPr/>
          </p:nvSpPr>
          <p:spPr>
            <a:xfrm>
              <a:off x="415044" y="8342909"/>
              <a:ext cx="1852182" cy="485793"/>
            </a:xfrm>
            <a:prstGeom prst="roundRect">
              <a:avLst>
                <a:gd name="adj" fmla="val 0"/>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grpSp>
    </p:spTree>
    <p:extLst>
      <p:ext uri="{BB962C8B-B14F-4D97-AF65-F5344CB8AC3E}">
        <p14:creationId xmlns:p14="http://schemas.microsoft.com/office/powerpoint/2010/main" val="8424390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0AEEEBDB6E0B24ABE1370B535ACB2EF" ma:contentTypeVersion="16" ma:contentTypeDescription="新しいドキュメントを作成します。" ma:contentTypeScope="" ma:versionID="c66fa358cfb39a7715764acdae82b4d7">
  <xsd:schema xmlns:xsd="http://www.w3.org/2001/XMLSchema" xmlns:xs="http://www.w3.org/2001/XMLSchema" xmlns:p="http://schemas.microsoft.com/office/2006/metadata/properties" xmlns:ns2="025508c4-378c-4de0-ab43-4f65ee6af9c9" xmlns:ns3="44856c1c-163a-4db4-9f2d-e69ab44d016d" targetNamespace="http://schemas.microsoft.com/office/2006/metadata/properties" ma:root="true" ma:fieldsID="8abb3ebc6b9e3a9ca6b52eb3de05ae1e" ns2:_="" ns3:_="">
    <xsd:import namespace="025508c4-378c-4de0-ab43-4f65ee6af9c9"/>
    <xsd:import namespace="44856c1c-163a-4db4-9f2d-e69ab44d016d"/>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508c4-378c-4de0-ab43-4f65ee6af9c9"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_Flow_SignoffStatus" ma:index="23" nillable="true" ma:displayName="承認の状態"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56c1c-163a-4db4-9f2d-e69ab44d016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ccf5da9-024f-4dfc-a39b-59ce36efb8f1}" ma:internalName="TaxCatchAll" ma:showField="CatchAllData" ma:web="44856c1c-163a-4db4-9f2d-e69ab44d01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856c1c-163a-4db4-9f2d-e69ab44d016d" xsi:nil="true"/>
    <lcf76f155ced4ddcb4097134ff3c332f xmlns="025508c4-378c-4de0-ab43-4f65ee6af9c9">
      <Terms xmlns="http://schemas.microsoft.com/office/infopath/2007/PartnerControls"/>
    </lcf76f155ced4ddcb4097134ff3c332f>
    <Owner xmlns="025508c4-378c-4de0-ab43-4f65ee6af9c9">
      <UserInfo>
        <DisplayName/>
        <AccountId xsi:nil="true"/>
        <AccountType/>
      </UserInfo>
    </Owner>
    <_Flow_SignoffStatus xmlns="025508c4-378c-4de0-ab43-4f65ee6af9c9" xsi:nil="true"/>
  </documentManagement>
</p:properties>
</file>

<file path=customXml/itemProps1.xml><?xml version="1.0" encoding="utf-8"?>
<ds:datastoreItem xmlns:ds="http://schemas.openxmlformats.org/officeDocument/2006/customXml" ds:itemID="{8251FBCC-1265-4061-BA30-5F638E76D072}"/>
</file>

<file path=customXml/itemProps2.xml><?xml version="1.0" encoding="utf-8"?>
<ds:datastoreItem xmlns:ds="http://schemas.openxmlformats.org/officeDocument/2006/customXml" ds:itemID="{F2A1DAC7-26D1-4DD0-A272-6F80821CD168}">
  <ds:schemaRefs>
    <ds:schemaRef ds:uri="http://schemas.microsoft.com/sharepoint/v3/contenttype/forms"/>
  </ds:schemaRefs>
</ds:datastoreItem>
</file>

<file path=customXml/itemProps3.xml><?xml version="1.0" encoding="utf-8"?>
<ds:datastoreItem xmlns:ds="http://schemas.openxmlformats.org/officeDocument/2006/customXml" ds:itemID="{4E709774-4A88-4DDD-95D7-D460492E2E26}">
  <ds:schemaRefs>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da5649cb-50d3-497a-a17c-c5e1783177f5"/>
    <ds:schemaRef ds:uri="http://schemas.microsoft.com/office/infopath/2007/PartnerControls"/>
    <ds:schemaRef ds:uri="e0e86db0-997c-4cb6-bb34-f88ecb8e7e9c"/>
    <ds:schemaRef ds:uri="http://www.w3.org/XML/1998/namespace"/>
    <ds:schemaRef ds:uri="263dbbe5-076b-4606-a03b-9598f5f2f35a"/>
    <ds:schemaRef ds:uri="85cf2b44-be8a-4843-b38b-52e2d2c670ca"/>
  </ds:schemaRefs>
</ds:datastoreItem>
</file>

<file path=docProps/app.xml><?xml version="1.0" encoding="utf-8"?>
<Properties xmlns="http://schemas.openxmlformats.org/officeDocument/2006/extended-properties" xmlns:vt="http://schemas.openxmlformats.org/officeDocument/2006/docPropsVTypes">
  <Template/>
  <Words>5274</Words>
  <PresentationFormat>ユーザー設定</PresentationFormat>
  <Paragraphs>428</Paragraphs>
  <Slides>7</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HGP創英角ﾎﾟｯﾌﾟ体</vt:lpstr>
      <vt:lpstr>メイリオ</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0x01010020AEEEBDB6E0B24ABE1370B535ACB2EF</vt:lpwstr>
  </property>
  <property fmtid="{D5CDD505-2E9C-101B-9397-08002B2CF9AE}" pid="3" name="MediaServiceImageTags">
    <vt:lpwstr/>
  </property>
  <property fmtid="{D5CDD505-2E9C-101B-9397-08002B2CF9AE}" pid="4" name="Order">
    <vt:r8>66712400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ies>
</file>