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3"/>
  </p:notesMasterIdLst>
  <p:sldIdLst>
    <p:sldId id="256" r:id="rId2"/>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3">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a:srgbClr val="FFE5FC"/>
    <a:srgbClr val="FFCCFF"/>
    <a:srgbClr val="FF99FF"/>
    <a:srgbClr val="CC99FF"/>
    <a:srgbClr val="CCCCFF"/>
    <a:srgbClr val="F79646"/>
    <a:srgbClr val="5278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47C0F6-DCAF-44EF-A456-AF5A9528173B}" v="2" dt="2025-06-23T03:41:45.6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5" autoAdjust="0"/>
  </p:normalViewPr>
  <p:slideViewPr>
    <p:cSldViewPr>
      <p:cViewPr varScale="1">
        <p:scale>
          <a:sx n="75" d="100"/>
          <a:sy n="75" d="100"/>
        </p:scale>
        <p:origin x="3174" y="54"/>
      </p:cViewPr>
      <p:guideLst>
        <p:guide orient="horz" pos="3063"/>
        <p:guide pos="216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1.xml" Type="http://schemas.openxmlformats.org/officeDocument/2006/relationships/customXml"/><Relationship Id="rId11" Target="../customXml/item2.xml" Type="http://schemas.openxmlformats.org/officeDocument/2006/relationships/customXml"/><Relationship Id="rId12" Target="../customXml/item3.xml" Type="http://schemas.openxmlformats.org/officeDocument/2006/relationships/customXml"/><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changesInfos/changesInfo1.xml" Type="http://schemas.microsoft.com/office/2016/11/relationships/changesInfo"/><Relationship Id="rId9" Target="revisionInfo.xml" Type="http://schemas.microsoft.com/office/2015/10/relationships/revisionInfo"/></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下野 史恵(shimono-fumie)" userId="e5d0a618-89ed-4862-8b54-e004eec22383" providerId="ADAL" clId="{0B47C0F6-DCAF-44EF-A456-AF5A9528173B}"/>
    <pc:docChg chg="custSel modSld">
      <pc:chgData name="下野 史恵(shimono-fumie)" userId="e5d0a618-89ed-4862-8b54-e004eec22383" providerId="ADAL" clId="{0B47C0F6-DCAF-44EF-A456-AF5A9528173B}" dt="2025-06-23T03:43:11.526" v="31" actId="403"/>
      <pc:docMkLst>
        <pc:docMk/>
      </pc:docMkLst>
      <pc:sldChg chg="delSp modSp mod">
        <pc:chgData name="下野 史恵(shimono-fumie)" userId="e5d0a618-89ed-4862-8b54-e004eec22383" providerId="ADAL" clId="{0B47C0F6-DCAF-44EF-A456-AF5A9528173B}" dt="2025-06-23T03:43:11.526" v="31" actId="403"/>
        <pc:sldMkLst>
          <pc:docMk/>
          <pc:sldMk cId="1781729473" sldId="256"/>
        </pc:sldMkLst>
        <pc:spChg chg="mod">
          <ac:chgData name="下野 史恵(shimono-fumie)" userId="e5d0a618-89ed-4862-8b54-e004eec22383" providerId="ADAL" clId="{0B47C0F6-DCAF-44EF-A456-AF5A9528173B}" dt="2025-06-23T03:43:11.526" v="31" actId="403"/>
          <ac:spMkLst>
            <pc:docMk/>
            <pc:sldMk cId="1781729473" sldId="256"/>
            <ac:spMk id="42" creationId="{001E0D52-E770-0755-4B96-ADBE99E37925}"/>
          </ac:spMkLst>
        </pc:spChg>
        <pc:spChg chg="mod">
          <ac:chgData name="下野 史恵(shimono-fumie)" userId="e5d0a618-89ed-4862-8b54-e004eec22383" providerId="ADAL" clId="{0B47C0F6-DCAF-44EF-A456-AF5A9528173B}" dt="2025-06-23T03:41:45.685" v="21"/>
          <ac:spMkLst>
            <pc:docMk/>
            <pc:sldMk cId="1781729473" sldId="256"/>
            <ac:spMk id="51" creationId="{589C2AE8-C0C1-F2B5-FED6-A3C53438C853}"/>
          </ac:spMkLst>
        </pc:spChg>
        <pc:picChg chg="del">
          <ac:chgData name="下野 史恵(shimono-fumie)" userId="e5d0a618-89ed-4862-8b54-e004eec22383" providerId="ADAL" clId="{0B47C0F6-DCAF-44EF-A456-AF5A9528173B}" dt="2025-06-23T03:41:22.703" v="0" actId="478"/>
          <ac:picMkLst>
            <pc:docMk/>
            <pc:sldMk cId="1781729473" sldId="256"/>
            <ac:picMk id="64" creationId="{D7A2835B-84C1-C36E-7656-86E19FCFE190}"/>
          </ac:picMkLst>
        </pc:picChg>
      </pc:sldChg>
    </pc:docChg>
  </pc:docChgLst>
  <pc:docChgLst>
    <pc:chgData name="金成 起味子(kanari-kimiko.bv7)" userId="56dc885b-bbaf-47ae-9fde-8c400bb2bb80" providerId="ADAL" clId="{6C662B35-921E-4482-87CB-D83713E230AD}"/>
    <pc:docChg chg="modSld modNotesMaster">
      <pc:chgData name="金成 起味子(kanari-kimiko.bv7)" userId="56dc885b-bbaf-47ae-9fde-8c400bb2bb80" providerId="ADAL" clId="{6C662B35-921E-4482-87CB-D83713E230AD}" dt="2025-05-30T04:07:21.651" v="8" actId="20577"/>
      <pc:docMkLst>
        <pc:docMk/>
      </pc:docMkLst>
      <pc:sldChg chg="modSp mod modNotes">
        <pc:chgData name="金成 起味子(kanari-kimiko.bv7)" userId="56dc885b-bbaf-47ae-9fde-8c400bb2bb80" providerId="ADAL" clId="{6C662B35-921E-4482-87CB-D83713E230AD}" dt="2025-05-30T04:07:21.651" v="8" actId="20577"/>
        <pc:sldMkLst>
          <pc:docMk/>
          <pc:sldMk cId="1781729473" sldId="256"/>
        </pc:sldMkLst>
        <pc:spChg chg="mod">
          <ac:chgData name="金成 起味子(kanari-kimiko.bv7)" userId="56dc885b-bbaf-47ae-9fde-8c400bb2bb80" providerId="ADAL" clId="{6C662B35-921E-4482-87CB-D83713E230AD}" dt="2025-05-30T03:59:58.252" v="4" actId="1076"/>
          <ac:spMkLst>
            <pc:docMk/>
            <pc:sldMk cId="1781729473" sldId="256"/>
            <ac:spMk id="6" creationId="{00000000-0000-0000-0000-000000000000}"/>
          </ac:spMkLst>
        </pc:spChg>
        <pc:spChg chg="mod">
          <ac:chgData name="金成 起味子(kanari-kimiko.bv7)" userId="56dc885b-bbaf-47ae-9fde-8c400bb2bb80" providerId="ADAL" clId="{6C662B35-921E-4482-87CB-D83713E230AD}" dt="2025-05-30T03:58:03.123" v="1" actId="1076"/>
          <ac:spMkLst>
            <pc:docMk/>
            <pc:sldMk cId="1781729473" sldId="256"/>
            <ac:spMk id="43" creationId="{EEA6E9AB-4840-80C5-6443-0B0F900FEDCA}"/>
          </ac:spMkLst>
        </pc:spChg>
        <pc:spChg chg="mod">
          <ac:chgData name="金成 起味子(kanari-kimiko.bv7)" userId="56dc885b-bbaf-47ae-9fde-8c400bb2bb80" providerId="ADAL" clId="{6C662B35-921E-4482-87CB-D83713E230AD}" dt="2025-05-30T04:00:50.994" v="6" actId="1076"/>
          <ac:spMkLst>
            <pc:docMk/>
            <pc:sldMk cId="1781729473" sldId="256"/>
            <ac:spMk id="46" creationId="{251DE3CE-38AC-769C-95AC-91BE99949310}"/>
          </ac:spMkLst>
        </pc:spChg>
        <pc:spChg chg="mod">
          <ac:chgData name="金成 起味子(kanari-kimiko.bv7)" userId="56dc885b-bbaf-47ae-9fde-8c400bb2bb80" providerId="ADAL" clId="{6C662B35-921E-4482-87CB-D83713E230AD}" dt="2025-05-30T03:57:09.704" v="0" actId="14100"/>
          <ac:spMkLst>
            <pc:docMk/>
            <pc:sldMk cId="1781729473" sldId="256"/>
            <ac:spMk id="51" creationId="{589C2AE8-C0C1-F2B5-FED6-A3C53438C853}"/>
          </ac:spMkLst>
        </pc:spChg>
        <pc:spChg chg="mod">
          <ac:chgData name="金成 起味子(kanari-kimiko.bv7)" userId="56dc885b-bbaf-47ae-9fde-8c400bb2bb80" providerId="ADAL" clId="{6C662B35-921E-4482-87CB-D83713E230AD}" dt="2025-05-30T03:58:31.538" v="2" actId="14100"/>
          <ac:spMkLst>
            <pc:docMk/>
            <pc:sldMk cId="1781729473" sldId="256"/>
            <ac:spMk id="58" creationId="{DAA6B606-872F-301A-EE94-D99F4CFEA41A}"/>
          </ac:spMkLst>
        </pc:spChg>
        <pc:spChg chg="mod">
          <ac:chgData name="金成 起味子(kanari-kimiko.bv7)" userId="56dc885b-bbaf-47ae-9fde-8c400bb2bb80" providerId="ADAL" clId="{6C662B35-921E-4482-87CB-D83713E230AD}" dt="2025-05-30T04:07:21.651" v="8" actId="20577"/>
          <ac:spMkLst>
            <pc:docMk/>
            <pc:sldMk cId="1781729473" sldId="256"/>
            <ac:spMk id="59" creationId="{5158F1AE-7BC1-D1AA-16D0-881E67599157}"/>
          </ac:spMkLst>
        </pc:sp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0DD5BC5F-EF75-435E-AFC4-574195DB9DA2}" type="datetimeFigureOut">
              <a:rPr kumimoji="1" lang="ja-JP" altLang="en-US" smtClean="0"/>
              <a:t>2025/6/23</a:t>
            </a:fld>
            <a:endParaRPr kumimoji="1" lang="ja-JP" altLang="en-US"/>
          </a:p>
        </p:txBody>
      </p:sp>
      <p:sp>
        <p:nvSpPr>
          <p:cNvPr id="4" name="スライド イメージ プレースホルダー 3"/>
          <p:cNvSpPr>
            <a:spLocks noGrp="1" noRot="1" noChangeAspect="1"/>
          </p:cNvSpPr>
          <p:nvPr>
            <p:ph type="sldImg" idx="2"/>
          </p:nvPr>
        </p:nvSpPr>
        <p:spPr>
          <a:xfrm>
            <a:off x="2087563" y="744538"/>
            <a:ext cx="26320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684C12A0-466E-4822-8F0A-A72FA83814D5}" type="slidenum">
              <a:rPr kumimoji="1" lang="ja-JP" altLang="en-US" smtClean="0"/>
              <a:t>‹#›</a:t>
            </a:fld>
            <a:endParaRPr kumimoji="1" lang="ja-JP" altLang="en-US"/>
          </a:p>
        </p:txBody>
      </p:sp>
    </p:spTree>
    <p:extLst>
      <p:ext uri="{BB962C8B-B14F-4D97-AF65-F5344CB8AC3E}">
        <p14:creationId xmlns:p14="http://schemas.microsoft.com/office/powerpoint/2010/main" val="2704406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4538"/>
            <a:ext cx="26320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4C12A0-466E-4822-8F0A-A72FA83814D5}" type="slidenum">
              <a:rPr kumimoji="1" lang="ja-JP" altLang="en-US" smtClean="0"/>
              <a:t>1</a:t>
            </a:fld>
            <a:endParaRPr kumimoji="1" lang="ja-JP" altLang="en-US"/>
          </a:p>
        </p:txBody>
      </p:sp>
    </p:spTree>
    <p:extLst>
      <p:ext uri="{BB962C8B-B14F-4D97-AF65-F5344CB8AC3E}">
        <p14:creationId xmlns:p14="http://schemas.microsoft.com/office/powerpoint/2010/main" val="405594444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591054"/>
            <a:ext cx="5143500" cy="3384644"/>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5106222"/>
            <a:ext cx="5143500" cy="234719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286139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182763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17599"/>
            <a:ext cx="1478756" cy="823881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517599"/>
            <a:ext cx="4350544" cy="823881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555082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4241853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23713"/>
            <a:ext cx="5915025" cy="4044019"/>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505989"/>
            <a:ext cx="5915025" cy="2126654"/>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670557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587992"/>
            <a:ext cx="2914650" cy="616842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587992"/>
            <a:ext cx="2914650" cy="616842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8344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17599"/>
            <a:ext cx="5915025" cy="1879108"/>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383204"/>
            <a:ext cx="2901255" cy="116797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551176"/>
            <a:ext cx="2901255" cy="522324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383204"/>
            <a:ext cx="2915543" cy="116797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551176"/>
            <a:ext cx="2915543" cy="522324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910824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265219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2304111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8123"/>
            <a:ext cx="2211883" cy="2268432"/>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399767"/>
            <a:ext cx="3471863" cy="690881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916555"/>
            <a:ext cx="2211883" cy="5403279"/>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4180325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8123"/>
            <a:ext cx="2211883" cy="2268432"/>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399767"/>
            <a:ext cx="3471863" cy="690881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16555"/>
            <a:ext cx="2211883" cy="5403279"/>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E5996BB-EECA-4953-9641-621355146C09}" type="datetimeFigureOut">
              <a:rPr kumimoji="1" lang="ja-JP" altLang="en-US" smtClean="0"/>
              <a:t>2025/6/23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41644601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17599"/>
            <a:ext cx="5915025" cy="18791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587992"/>
            <a:ext cx="5915025" cy="6168425"/>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010716"/>
            <a:ext cx="1543050" cy="517598"/>
          </a:xfrm>
          <a:prstGeom prst="rect">
            <a:avLst/>
          </a:prstGeom>
        </p:spPr>
        <p:txBody>
          <a:bodyPr vert="horz" lIns="91440" tIns="45720" rIns="91440" bIns="45720" rtlCol="0" anchor="ctr"/>
          <a:lstStyle>
            <a:lvl1pPr algn="l">
              <a:defRPr sz="675">
                <a:solidFill>
                  <a:schemeClr val="tx1">
                    <a:tint val="75000"/>
                  </a:schemeClr>
                </a:solidFill>
              </a:defRPr>
            </a:lvl1pPr>
          </a:lstStyle>
          <a:p>
            <a:fld id="{2E5996BB-EECA-4953-9641-621355146C09}" type="datetimeFigureOut">
              <a:rPr kumimoji="1" lang="ja-JP" altLang="en-US" smtClean="0"/>
              <a:t>2025/6/23</a:t>
            </a:fld>
            <a:endParaRPr kumimoji="1" lang="ja-JP" altLang="en-US"/>
          </a:p>
        </p:txBody>
      </p:sp>
      <p:sp>
        <p:nvSpPr>
          <p:cNvPr id="5" name="フッター プレースホルダー 4"/>
          <p:cNvSpPr>
            <a:spLocks noGrp="1"/>
          </p:cNvSpPr>
          <p:nvPr>
            <p:ph type="ftr" sz="quarter" idx="3"/>
          </p:nvPr>
        </p:nvSpPr>
        <p:spPr>
          <a:xfrm>
            <a:off x="2271713" y="9010716"/>
            <a:ext cx="2314575" cy="517598"/>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010716"/>
            <a:ext cx="1543050" cy="517598"/>
          </a:xfrm>
          <a:prstGeom prst="rect">
            <a:avLst/>
          </a:prstGeom>
        </p:spPr>
        <p:txBody>
          <a:bodyPr vert="horz" lIns="91440" tIns="45720" rIns="91440" bIns="45720" rtlCol="0" anchor="ctr"/>
          <a:lstStyle>
            <a:lvl1pPr algn="r">
              <a:defRPr sz="675">
                <a:solidFill>
                  <a:schemeClr val="tx1">
                    <a:tint val="75000"/>
                  </a:schemeClr>
                </a:solidFill>
              </a:defRPr>
            </a:lvl1p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50544488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2209" y="4053826"/>
            <a:ext cx="2278732" cy="344172"/>
          </a:xfrm>
          <a:prstGeom prst="rect">
            <a:avLst/>
          </a:prstGeom>
          <a:solidFill>
            <a:srgbClr val="FFE5FC"/>
          </a:solidFill>
          <a:ln w="28575">
            <a:solidFill>
              <a:srgbClr val="FF99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p>
        </p:txBody>
      </p:sp>
      <p:sp>
        <p:nvSpPr>
          <p:cNvPr id="6" name="正方形/長方形 5"/>
          <p:cNvSpPr/>
          <p:nvPr/>
        </p:nvSpPr>
        <p:spPr>
          <a:xfrm>
            <a:off x="4658499" y="4053826"/>
            <a:ext cx="2169302" cy="344172"/>
          </a:xfrm>
          <a:prstGeom prst="rect">
            <a:avLst/>
          </a:prstGeom>
          <a:solidFill>
            <a:schemeClr val="accent4">
              <a:lumMod val="20000"/>
              <a:lumOff val="80000"/>
            </a:schemeClr>
          </a:solidFill>
          <a:ln w="28575">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パワーハラスメント　</a:t>
            </a:r>
          </a:p>
        </p:txBody>
      </p:sp>
      <p:sp>
        <p:nvSpPr>
          <p:cNvPr id="9" name="正方形/長方形 8"/>
          <p:cNvSpPr/>
          <p:nvPr/>
        </p:nvSpPr>
        <p:spPr>
          <a:xfrm>
            <a:off x="2280646" y="4057230"/>
            <a:ext cx="2390580" cy="344172"/>
          </a:xfrm>
          <a:prstGeom prst="rect">
            <a:avLst/>
          </a:prstGeom>
          <a:solidFill>
            <a:schemeClr val="accent6">
              <a:lumMod val="20000"/>
              <a:lumOff val="80000"/>
            </a:schemeClr>
          </a:solidFill>
          <a:ln w="28575">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妊娠・出産、</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育児・</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介護休業</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等ハラスメント</a:t>
            </a:r>
          </a:p>
        </p:txBody>
      </p:sp>
      <p:sp>
        <p:nvSpPr>
          <p:cNvPr id="19" name="正方形/長方形 18"/>
          <p:cNvSpPr/>
          <p:nvPr/>
        </p:nvSpPr>
        <p:spPr>
          <a:xfrm>
            <a:off x="548680" y="196813"/>
            <a:ext cx="6301721" cy="523220"/>
          </a:xfrm>
          <a:prstGeom prst="rect">
            <a:avLst/>
          </a:prstGeom>
          <a:noFill/>
        </p:spPr>
        <p:txBody>
          <a:bodyPr wrap="square" lIns="91440" tIns="45720" rIns="91440" bIns="45720">
            <a:spAutoFit/>
          </a:bodyPr>
          <a:lstStyle/>
          <a:p>
            <a:pPr algn="ctr"/>
            <a:r>
              <a:rPr lang="ja-JP" altLang="en-US" sz="2800" b="1" dirty="0">
                <a:ln w="18415" cmpd="sng">
                  <a:noFill/>
                  <a:prstDash val="solid"/>
                </a:ln>
                <a:solidFill>
                  <a:srgbClr val="9999FF"/>
                </a:solidFill>
                <a:latin typeface="メイリオ" panose="020B0604030504040204" pitchFamily="50" charset="-128"/>
                <a:ea typeface="メイリオ" panose="020B0604030504040204" pitchFamily="50" charset="-128"/>
                <a:cs typeface="メイリオ" panose="020B0604030504040204" pitchFamily="50" charset="-128"/>
              </a:rPr>
              <a:t>ハラスメントは許しません！</a:t>
            </a:r>
          </a:p>
        </p:txBody>
      </p:sp>
      <p:sp>
        <p:nvSpPr>
          <p:cNvPr id="22" name="テキスト ボックス 21"/>
          <p:cNvSpPr txBox="1"/>
          <p:nvPr/>
        </p:nvSpPr>
        <p:spPr>
          <a:xfrm>
            <a:off x="21478" y="990926"/>
            <a:ext cx="6858000" cy="430887"/>
          </a:xfrm>
          <a:prstGeom prst="rect">
            <a:avLst/>
          </a:prstGeom>
          <a:noFill/>
        </p:spPr>
        <p:txBody>
          <a:bodyPr wrap="square" rtlCol="0">
            <a:spAutoFit/>
          </a:bodyPr>
          <a:lstStyle/>
          <a:p>
            <a:r>
              <a:rPr lang="ja-JP" altLang="ja-JP" sz="1100" kern="1200" dirty="0">
                <a:solidFill>
                  <a:srgbClr val="000000"/>
                </a:solidFill>
                <a:effectLst/>
                <a:ea typeface="ＭＳ Ｐゴシック" panose="020B0600070205080204" pitchFamily="50" charset="-128"/>
                <a:cs typeface="Times New Roman" panose="02020603050405020304" pitchFamily="18" charset="0"/>
              </a:rPr>
              <a:t>ハラスメントは、個人としての尊厳を不当に傷つける社会的に許されない行為であるとともに、働く人の能力の有効な発揮を妨げ、また、当社にとっても職場秩序や業務の遂行を阻害し、社会的評価に影響を与える問題です。</a:t>
            </a:r>
            <a:endParaRPr kumimoji="1"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9" name="グループ化 38">
            <a:extLst>
              <a:ext uri="{FF2B5EF4-FFF2-40B4-BE49-F238E27FC236}">
                <a16:creationId xmlns:a16="http://schemas.microsoft.com/office/drawing/2014/main" id="{9587CD8B-B8C0-9827-D77D-F5D88BFF62A5}"/>
              </a:ext>
            </a:extLst>
          </p:cNvPr>
          <p:cNvGrpSpPr/>
          <p:nvPr/>
        </p:nvGrpSpPr>
        <p:grpSpPr>
          <a:xfrm>
            <a:off x="17797" y="4398044"/>
            <a:ext cx="6822405" cy="2809325"/>
            <a:chOff x="460" y="1808037"/>
            <a:chExt cx="6822405" cy="2809325"/>
          </a:xfrm>
        </p:grpSpPr>
        <p:sp>
          <p:nvSpPr>
            <p:cNvPr id="23" name="正方形/長方形 22"/>
            <p:cNvSpPr/>
            <p:nvPr/>
          </p:nvSpPr>
          <p:spPr>
            <a:xfrm>
              <a:off x="460" y="1808037"/>
              <a:ext cx="2278731" cy="2422514"/>
            </a:xfrm>
            <a:prstGeom prst="rect">
              <a:avLst/>
            </a:prstGeom>
            <a:ln>
              <a:solidFill>
                <a:srgbClr val="FF99FF"/>
              </a:solidFill>
            </a:ln>
          </p:spPr>
          <p:style>
            <a:lnRef idx="2">
              <a:schemeClr val="dk1"/>
            </a:lnRef>
            <a:fillRef idx="1">
              <a:schemeClr val="lt1"/>
            </a:fillRef>
            <a:effectRef idx="0">
              <a:schemeClr val="dk1"/>
            </a:effectRef>
            <a:fontRef idx="minor">
              <a:schemeClr val="dk1"/>
            </a:fontRef>
          </p:style>
          <p:txBody>
            <a:bodyPr rtlCol="0" anchor="t"/>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従業員等の意に反する性的な言動により従業員等の就業環境を害することです。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例えば</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marL="133350" algn="l"/>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性的な冗談、からかい、質問</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algn="l"/>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わいせつ図画の配付、掲示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algn="l"/>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性的な噂の流布</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algn="l"/>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身体への不必要な接触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交際、性的な関係の強要</a:t>
              </a:r>
              <a:endParaRPr lang="ja-JP" altLang="ja-JP" sz="1050"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pPr marL="133350"/>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拒否等を行った従業員等に対する不利益取扱い等</a:t>
              </a:r>
              <a:endParaRPr lang="ja-JP" altLang="ja-JP" sz="1050"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2275122" y="1808037"/>
              <a:ext cx="2390581" cy="2809325"/>
            </a:xfrm>
            <a:prstGeom prst="rect">
              <a:avLst/>
            </a:prstGeom>
            <a:ln>
              <a:solidFill>
                <a:srgbClr val="92D050"/>
              </a:solidFill>
            </a:ln>
          </p:spPr>
          <p:style>
            <a:lnRef idx="2">
              <a:schemeClr val="dk1"/>
            </a:lnRef>
            <a:fillRef idx="1">
              <a:schemeClr val="lt1"/>
            </a:fillRef>
            <a:effectRef idx="0">
              <a:schemeClr val="dk1"/>
            </a:effectRef>
            <a:fontRef idx="minor">
              <a:schemeClr val="dk1"/>
            </a:fontRef>
          </p:style>
          <p:txBody>
            <a:bodyPr rtlCol="0" anchor="t"/>
            <a:lstStyle/>
            <a:p>
              <a:r>
                <a:rPr lang="ja-JP" altLang="ja-JP" sz="1050" dirty="0">
                  <a:effectLst/>
                  <a:latin typeface="メイリオ" panose="020B0604030504040204" pitchFamily="50" charset="-128"/>
                  <a:ea typeface="メイリオ" panose="020B0604030504040204" pitchFamily="50" charset="-128"/>
                  <a:cs typeface="Times New Roman" panose="02020603050405020304" pitchFamily="18" charset="0"/>
                </a:rPr>
                <a:t>妊娠・出産したこと</a:t>
              </a:r>
              <a:r>
                <a:rPr lang="ja-JP" altLang="en-US" sz="105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050" dirty="0">
                  <a:effectLst/>
                  <a:latin typeface="メイリオ" panose="020B0604030504040204" pitchFamily="50" charset="-128"/>
                  <a:ea typeface="メイリオ" panose="020B0604030504040204" pitchFamily="50" charset="-128"/>
                  <a:cs typeface="Times New Roman" panose="02020603050405020304" pitchFamily="18" charset="0"/>
                </a:rPr>
                <a:t>妊娠等に起因する症状によ</a:t>
              </a:r>
              <a:r>
                <a:rPr lang="ja-JP" altLang="en-US" sz="1050" dirty="0">
                  <a:effectLst/>
                  <a:latin typeface="メイリオ" panose="020B0604030504040204" pitchFamily="50" charset="-128"/>
                  <a:ea typeface="メイリオ" panose="020B0604030504040204" pitchFamily="50" charset="-128"/>
                  <a:cs typeface="Times New Roman" panose="02020603050405020304" pitchFamily="18" charset="0"/>
                </a:rPr>
                <a:t>る能率低下</a:t>
              </a:r>
              <a:r>
                <a:rPr lang="ja-JP" altLang="ja-JP" sz="1050" dirty="0">
                  <a:effectLst/>
                  <a:latin typeface="メイリオ" panose="020B0604030504040204" pitchFamily="50" charset="-128"/>
                  <a:ea typeface="メイリオ" panose="020B0604030504040204" pitchFamily="50" charset="-128"/>
                  <a:cs typeface="Times New Roman" panose="02020603050405020304" pitchFamily="18" charset="0"/>
                </a:rPr>
                <a:t>、妊娠・出産・育児・介護等に関</a:t>
              </a:r>
              <a:r>
                <a:rPr lang="ja-JP" altLang="en-US" sz="1050" dirty="0">
                  <a:effectLst/>
                  <a:latin typeface="メイリオ" panose="020B0604030504040204" pitchFamily="50" charset="-128"/>
                  <a:ea typeface="メイリオ" panose="020B0604030504040204" pitchFamily="50" charset="-128"/>
                  <a:cs typeface="Times New Roman" panose="02020603050405020304" pitchFamily="18" charset="0"/>
                </a:rPr>
                <a:t>する</a:t>
              </a:r>
              <a:r>
                <a:rPr lang="ja-JP" altLang="ja-JP" sz="1050" dirty="0">
                  <a:effectLst/>
                  <a:latin typeface="メイリオ" panose="020B0604030504040204" pitchFamily="50" charset="-128"/>
                  <a:ea typeface="メイリオ" panose="020B0604030504040204" pitchFamily="50" charset="-128"/>
                  <a:cs typeface="Times New Roman" panose="02020603050405020304" pitchFamily="18" charset="0"/>
                </a:rPr>
                <a:t>制度の利用や配慮の</a:t>
              </a:r>
              <a:r>
                <a:rPr lang="ja-JP" altLang="en-US" sz="1050" dirty="0">
                  <a:latin typeface="メイリオ" panose="020B0604030504040204" pitchFamily="50" charset="-128"/>
                  <a:ea typeface="メイリオ" panose="020B0604030504040204" pitchFamily="50" charset="-128"/>
                  <a:cs typeface="Times New Roman" panose="02020603050405020304" pitchFamily="18" charset="0"/>
                </a:rPr>
                <a:t>申出等を理由として</a:t>
              </a:r>
              <a:r>
                <a:rPr lang="ja-JP" altLang="en-US" sz="105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050" dirty="0">
                  <a:effectLst/>
                  <a:latin typeface="メイリオ" panose="020B0604030504040204" pitchFamily="50" charset="-128"/>
                  <a:ea typeface="メイリオ" panose="020B0604030504040204" pitchFamily="50" charset="-128"/>
                  <a:cs typeface="Times New Roman" panose="02020603050405020304" pitchFamily="18" charset="0"/>
                </a:rPr>
                <a:t>従業員等の就業環境を害することをいいます。</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上司・同僚・業務委託担当者による以下の言動</a:t>
              </a: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・妊娠・出産・育児・介護に関する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制度の利用の阻害　</a:t>
              </a: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・不利益な取扱いを示唆する言動</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・法に基づく制度・配慮の申出等をしたこと、制度の利用・配慮の申出による嫌がらせ　等</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4665702" y="1808037"/>
              <a:ext cx="2157163" cy="2356299"/>
            </a:xfrm>
            <a:prstGeom prst="rect">
              <a:avLst/>
            </a:prstGeom>
            <a:ln>
              <a:solidFill>
                <a:srgbClr val="FFC000"/>
              </a:solidFill>
            </a:ln>
          </p:spPr>
          <p:style>
            <a:lnRef idx="2">
              <a:schemeClr val="dk1"/>
            </a:lnRef>
            <a:fillRef idx="1">
              <a:schemeClr val="lt1"/>
            </a:fillRef>
            <a:effectRef idx="0">
              <a:schemeClr val="dk1"/>
            </a:effectRef>
            <a:fontRef idx="minor">
              <a:schemeClr val="dk1"/>
            </a:fontRef>
          </p:style>
          <p:txBody>
            <a:bodyPr rtlCol="0" anchor="t"/>
            <a:lstStyle/>
            <a:p>
              <a:r>
                <a:rPr lang="ja-JP" altLang="ja-JP" sz="1050" dirty="0">
                  <a:effectLst/>
                  <a:latin typeface="メイリオ" panose="020B0604030504040204" pitchFamily="50" charset="-128"/>
                  <a:ea typeface="メイリオ" panose="020B0604030504040204" pitchFamily="50" charset="-128"/>
                  <a:cs typeface="Times New Roman" panose="02020603050405020304" pitchFamily="18" charset="0"/>
                </a:rPr>
                <a:t>優越的な関係を背景とした言動であって、業務上必要かつ相当な範囲を超えたものにより、従業員等の就業環境を害することをいいます。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代表的な言動の類型は</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・身体的攻撃　・精神的攻撃</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・人間関係からの切り離し</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・過大な要求　・過小な要求</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・個の侵害　等</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 name="テキスト ボックス 4"/>
          <p:cNvSpPr txBox="1"/>
          <p:nvPr/>
        </p:nvSpPr>
        <p:spPr>
          <a:xfrm>
            <a:off x="5312160" y="540654"/>
            <a:ext cx="1994319" cy="261610"/>
          </a:xfrm>
          <a:prstGeom prst="rect">
            <a:avLst/>
          </a:prstGeom>
          <a:noFill/>
        </p:spPr>
        <p:txBody>
          <a:bodyPr wrap="square" rtlCol="0">
            <a:spAutoFit/>
          </a:bodyPr>
          <a:lstStyle/>
          <a:p>
            <a:r>
              <a:rPr kumimoji="1" lang="ja-JP" altLang="en-US" sz="1050" u="sng" dirty="0"/>
              <a:t>　　年　　月　　日</a:t>
            </a:r>
          </a:p>
        </p:txBody>
      </p:sp>
      <p:sp>
        <p:nvSpPr>
          <p:cNvPr id="41" name="正方形/長方形 40">
            <a:extLst>
              <a:ext uri="{FF2B5EF4-FFF2-40B4-BE49-F238E27FC236}">
                <a16:creationId xmlns:a16="http://schemas.microsoft.com/office/drawing/2014/main" id="{9DE2C50B-6ED0-0BBA-3761-F353FD67E47B}"/>
              </a:ext>
            </a:extLst>
          </p:cNvPr>
          <p:cNvSpPr/>
          <p:nvPr/>
        </p:nvSpPr>
        <p:spPr>
          <a:xfrm>
            <a:off x="7159" y="1400073"/>
            <a:ext cx="2714399" cy="184641"/>
          </a:xfrm>
          <a:prstGeom prst="rect">
            <a:avLst/>
          </a:prstGeom>
          <a:solidFill>
            <a:srgbClr val="9999FF"/>
          </a:solidFill>
          <a:ln>
            <a:noFill/>
          </a:ln>
        </p:spPr>
        <p:style>
          <a:lnRef idx="2">
            <a:schemeClr val="accent1"/>
          </a:lnRef>
          <a:fillRef idx="1">
            <a:schemeClr val="lt1"/>
          </a:fillRef>
          <a:effectRef idx="0">
            <a:schemeClr val="accent1"/>
          </a:effectRef>
          <a:fontRef idx="minor">
            <a:schemeClr val="dk1"/>
          </a:fontRef>
        </p:style>
        <p:txBody>
          <a:bodyPr wrap="none" tIns="0" bIns="0" rtlCol="0" anchor="b" anchorCtr="0">
            <a:noAutofit/>
          </a:bodyPr>
          <a:lstStyle/>
          <a:p>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この方針の対象</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a:extLst>
              <a:ext uri="{FF2B5EF4-FFF2-40B4-BE49-F238E27FC236}">
                <a16:creationId xmlns:a16="http://schemas.microsoft.com/office/drawing/2014/main" id="{001E0D52-E770-0755-4B96-ADBE99E37925}"/>
              </a:ext>
            </a:extLst>
          </p:cNvPr>
          <p:cNvSpPr txBox="1"/>
          <p:nvPr/>
        </p:nvSpPr>
        <p:spPr>
          <a:xfrm>
            <a:off x="21478" y="1569324"/>
            <a:ext cx="6843681" cy="697440"/>
          </a:xfrm>
          <a:prstGeom prst="rect">
            <a:avLst/>
          </a:prstGeom>
          <a:noFill/>
        </p:spPr>
        <p:txBody>
          <a:bodyPr wrap="square" rtlCol="0">
            <a:noAutofit/>
          </a:bodyPr>
          <a:lstStyle/>
          <a:p>
            <a:pPr algn="just"/>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・正社員、契約社員、パート・アルバイト、派遣社員等</a:t>
            </a:r>
            <a:r>
              <a:rPr lang="ja-JP" altLang="ja-JP" sz="1100" b="1" kern="1200" dirty="0">
                <a:solidFill>
                  <a:srgbClr val="9999FF"/>
                </a:solidFill>
                <a:effectLst/>
                <a:latin typeface="メイリオ" panose="020B0604030504040204" pitchFamily="50" charset="-128"/>
                <a:ea typeface="メイリオ" panose="020B0604030504040204" pitchFamily="50" charset="-128"/>
                <a:cs typeface="Times New Roman" panose="02020603050405020304" pitchFamily="18" charset="0"/>
              </a:rPr>
              <a:t>当社の</a:t>
            </a:r>
            <a:r>
              <a:rPr lang="ja-JP" altLang="en-US" sz="1100" b="1" kern="1200" dirty="0">
                <a:solidFill>
                  <a:srgbClr val="9999FF"/>
                </a:solidFill>
                <a:effectLst/>
                <a:latin typeface="メイリオ" panose="020B0604030504040204" pitchFamily="50" charset="-128"/>
                <a:ea typeface="メイリオ" panose="020B0604030504040204" pitchFamily="50" charset="-128"/>
                <a:cs typeface="Times New Roman" panose="02020603050405020304" pitchFamily="18" charset="0"/>
              </a:rPr>
              <a:t>全ての</a:t>
            </a:r>
            <a:r>
              <a:rPr lang="ja-JP" altLang="ja-JP" sz="1100" b="1" kern="1200" dirty="0">
                <a:solidFill>
                  <a:srgbClr val="9999FF"/>
                </a:solidFill>
                <a:effectLst/>
                <a:latin typeface="メイリオ" panose="020B0604030504040204" pitchFamily="50" charset="-128"/>
                <a:ea typeface="メイリオ" panose="020B0604030504040204" pitchFamily="50" charset="-128"/>
                <a:cs typeface="Times New Roman" panose="02020603050405020304" pitchFamily="18" charset="0"/>
              </a:rPr>
              <a:t>従業員</a:t>
            </a:r>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の他、従業員以外の者（</a:t>
            </a:r>
            <a:r>
              <a:rPr lang="ja-JP" altLang="ja-JP" sz="1100" b="1" kern="1200" dirty="0">
                <a:solidFill>
                  <a:srgbClr val="9999FF"/>
                </a:solidFill>
                <a:effectLst/>
                <a:latin typeface="メイリオ" panose="020B0604030504040204" pitchFamily="50" charset="-128"/>
                <a:ea typeface="メイリオ" panose="020B0604030504040204" pitchFamily="50" charset="-128"/>
                <a:cs typeface="Times New Roman" panose="02020603050405020304" pitchFamily="18" charset="0"/>
              </a:rPr>
              <a:t>フリーランス</a:t>
            </a:r>
            <a:r>
              <a:rPr lang="ja-JP" altLang="ja-JP" sz="110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b="1" kern="1200" dirty="0">
                <a:solidFill>
                  <a:srgbClr val="9999FF"/>
                </a:solidFill>
                <a:effectLst/>
                <a:latin typeface="メイリオ" panose="020B0604030504040204" pitchFamily="50" charset="-128"/>
                <a:ea typeface="メイリオ" panose="020B0604030504040204" pitchFamily="50" charset="-128"/>
                <a:cs typeface="Times New Roman" panose="02020603050405020304" pitchFamily="18" charset="0"/>
              </a:rPr>
              <a:t>取引先等</a:t>
            </a:r>
            <a:r>
              <a:rPr lang="ja-JP" altLang="en-US" sz="1100" b="1" kern="1200" dirty="0">
                <a:solidFill>
                  <a:srgbClr val="9999FF"/>
                </a:solidFill>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1100" b="1" dirty="0">
                <a:solidFill>
                  <a:srgbClr val="9999FF"/>
                </a:solidFill>
                <a:latin typeface="メイリオ" panose="020B0604030504040204" pitchFamily="50" charset="-128"/>
                <a:ea typeface="メイリオ" panose="020B0604030504040204" pitchFamily="50" charset="-128"/>
                <a:cs typeface="Times New Roman" panose="02020603050405020304" pitchFamily="18" charset="0"/>
              </a:rPr>
              <a:t>従業員</a:t>
            </a:r>
            <a:r>
              <a:rPr lang="ja-JP" altLang="en-US" sz="110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b="1" kern="1200" dirty="0">
                <a:solidFill>
                  <a:srgbClr val="9999FF"/>
                </a:solidFill>
                <a:effectLst/>
                <a:latin typeface="メイリオ" panose="020B0604030504040204" pitchFamily="50" charset="-128"/>
                <a:ea typeface="メイリオ" panose="020B0604030504040204" pitchFamily="50" charset="-128"/>
                <a:cs typeface="Times New Roman" panose="02020603050405020304" pitchFamily="18" charset="0"/>
              </a:rPr>
              <a:t>就職活動中の学生等</a:t>
            </a:r>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当社の業務運営にかかわるあらゆる者）に対する</a:t>
            </a:r>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ハラスメント行為を</a:t>
            </a:r>
            <a:r>
              <a:rPr lang="ja-JP" altLang="en-US" sz="105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対象とします（以下「従業員等」といいます。）</a:t>
            </a:r>
            <a:endParaRPr lang="en-US" altLang="ja-JP" sz="105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当社</a:t>
            </a:r>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全ての従業員</a:t>
            </a:r>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は、ハラスメントに類する行為をしてはなりません</a:t>
            </a:r>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。セクシュアルハラスメントについては、顧客、取引先の社員等</a:t>
            </a:r>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による行為も対象となります</a:t>
            </a:r>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50" dirty="0">
              <a:effectLst/>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43" name="正方形/長方形 42">
            <a:extLst>
              <a:ext uri="{FF2B5EF4-FFF2-40B4-BE49-F238E27FC236}">
                <a16:creationId xmlns:a16="http://schemas.microsoft.com/office/drawing/2014/main" id="{EEA6E9AB-4840-80C5-6443-0B0F900FEDCA}"/>
              </a:ext>
            </a:extLst>
          </p:cNvPr>
          <p:cNvSpPr/>
          <p:nvPr/>
        </p:nvSpPr>
        <p:spPr>
          <a:xfrm>
            <a:off x="7347" y="2446636"/>
            <a:ext cx="2714399" cy="184641"/>
          </a:xfrm>
          <a:prstGeom prst="rect">
            <a:avLst/>
          </a:prstGeom>
          <a:solidFill>
            <a:srgbClr val="9999FF"/>
          </a:solidFill>
          <a:ln>
            <a:noFill/>
          </a:ln>
        </p:spPr>
        <p:style>
          <a:lnRef idx="2">
            <a:schemeClr val="accent1"/>
          </a:lnRef>
          <a:fillRef idx="1">
            <a:schemeClr val="lt1"/>
          </a:fillRef>
          <a:effectRef idx="0">
            <a:schemeClr val="accent1"/>
          </a:effectRef>
          <a:fontRef idx="minor">
            <a:schemeClr val="dk1"/>
          </a:fontRef>
        </p:style>
        <p:txBody>
          <a:bodyPr wrap="none" tIns="0" bIns="0" rtlCol="0" anchor="b" anchorCtr="0">
            <a:noAutofit/>
          </a:bodyPr>
          <a:lstStyle/>
          <a:p>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ハラスメントが発生したら</a:t>
            </a:r>
          </a:p>
        </p:txBody>
      </p:sp>
      <p:sp>
        <p:nvSpPr>
          <p:cNvPr id="44" name="テキスト ボックス 43">
            <a:extLst>
              <a:ext uri="{FF2B5EF4-FFF2-40B4-BE49-F238E27FC236}">
                <a16:creationId xmlns:a16="http://schemas.microsoft.com/office/drawing/2014/main" id="{0188C3D3-5E2D-4129-457B-6DDD0947D505}"/>
              </a:ext>
            </a:extLst>
          </p:cNvPr>
          <p:cNvSpPr txBox="1"/>
          <p:nvPr/>
        </p:nvSpPr>
        <p:spPr>
          <a:xfrm>
            <a:off x="0" y="2614664"/>
            <a:ext cx="6843681" cy="1197955"/>
          </a:xfrm>
          <a:prstGeom prst="rect">
            <a:avLst/>
          </a:prstGeom>
          <a:noFill/>
        </p:spPr>
        <p:txBody>
          <a:bodyPr wrap="square" rtlCol="0">
            <a:noAutofit/>
          </a:bodyPr>
          <a:lstStyle/>
          <a:p>
            <a:pPr algn="just"/>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・ハラスメントを受けたり見聞きした時は、相談窓口へお知らせください。</a:t>
            </a:r>
            <a:endParaRPr lang="en-US"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速やかに</a:t>
            </a:r>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事実関係を確認し</a:t>
            </a:r>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、必要な対応を取ります</a:t>
            </a:r>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05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・ハラスメントの事実が確認できた場合、行為者は就業規則にもとづき処分されることがあります。</a:t>
            </a:r>
            <a:endParaRPr lang="en-US" altLang="ja-JP" sz="105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その場合、次の要素を総合的に判断し、処分を決定します。</a:t>
            </a:r>
            <a:endParaRPr lang="ja-JP" altLang="ja-JP" sz="1050"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pPr marL="133350" algn="just"/>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①　行為の具体的態様（時間・場所・内容・程度）</a:t>
            </a:r>
            <a:endParaRPr lang="ja-JP" altLang="ja-JP" sz="1050"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pPr marL="133350" algn="just"/>
            <a:r>
              <a:rPr lang="ja-JP"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②　当事者同士の関係（両当事者の業務上の立場等）</a:t>
            </a:r>
            <a:endParaRPr lang="en-US" altLang="ja-JP"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algn="just"/>
            <a:r>
              <a:rPr lang="ja-JP" altLang="en-US" sz="105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③　被害者の対応（告訴等）・心情等</a:t>
            </a:r>
            <a:endParaRPr lang="ja-JP" altLang="ja-JP" sz="1050"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pPr algn="just"/>
            <a:endParaRPr lang="ja-JP" altLang="ja-JP" sz="1050" dirty="0">
              <a:effectLst/>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45" name="正方形/長方形 44">
            <a:extLst>
              <a:ext uri="{FF2B5EF4-FFF2-40B4-BE49-F238E27FC236}">
                <a16:creationId xmlns:a16="http://schemas.microsoft.com/office/drawing/2014/main" id="{0DDA7C63-DE70-90DF-E23E-BD306B0BA45B}"/>
              </a:ext>
            </a:extLst>
          </p:cNvPr>
          <p:cNvSpPr/>
          <p:nvPr/>
        </p:nvSpPr>
        <p:spPr>
          <a:xfrm>
            <a:off x="0" y="3812557"/>
            <a:ext cx="2714399" cy="184641"/>
          </a:xfrm>
          <a:prstGeom prst="rect">
            <a:avLst/>
          </a:prstGeom>
          <a:solidFill>
            <a:srgbClr val="9999FF"/>
          </a:solidFill>
          <a:ln>
            <a:noFill/>
          </a:ln>
        </p:spPr>
        <p:style>
          <a:lnRef idx="2">
            <a:schemeClr val="accent1"/>
          </a:lnRef>
          <a:fillRef idx="1">
            <a:schemeClr val="lt1"/>
          </a:fillRef>
          <a:effectRef idx="0">
            <a:schemeClr val="accent1"/>
          </a:effectRef>
          <a:fontRef idx="minor">
            <a:schemeClr val="dk1"/>
          </a:fontRef>
        </p:style>
        <p:txBody>
          <a:bodyPr wrap="none" tIns="0" bIns="0" rtlCol="0" anchor="b" anchorCtr="0">
            <a:noAutofit/>
          </a:bodyPr>
          <a:lstStyle/>
          <a:p>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対象となるハラスメントの内容</a:t>
            </a:r>
          </a:p>
        </p:txBody>
      </p:sp>
      <p:sp>
        <p:nvSpPr>
          <p:cNvPr id="46" name="テキスト ボックス 45">
            <a:extLst>
              <a:ext uri="{FF2B5EF4-FFF2-40B4-BE49-F238E27FC236}">
                <a16:creationId xmlns:a16="http://schemas.microsoft.com/office/drawing/2014/main" id="{251DE3CE-38AC-769C-95AC-91BE99949310}"/>
              </a:ext>
            </a:extLst>
          </p:cNvPr>
          <p:cNvSpPr txBox="1"/>
          <p:nvPr/>
        </p:nvSpPr>
        <p:spPr>
          <a:xfrm>
            <a:off x="3856741" y="796854"/>
            <a:ext cx="3449738" cy="276999"/>
          </a:xfrm>
          <a:prstGeom prst="rect">
            <a:avLst/>
          </a:prstGeom>
          <a:noFill/>
        </p:spPr>
        <p:txBody>
          <a:bodyPr wrap="square" rtlCol="0">
            <a:spAutoFit/>
          </a:bodyPr>
          <a:lstStyle/>
          <a:p>
            <a:r>
              <a:rPr lang="ja-JP" altLang="ja-JP" sz="1200" kern="1200" dirty="0">
                <a:solidFill>
                  <a:srgbClr val="000000"/>
                </a:solidFill>
                <a:effectLst/>
                <a:ea typeface="ＭＳ Ｐゴシック" panose="020B0600070205080204" pitchFamily="50" charset="-128"/>
                <a:cs typeface="Times New Roman" panose="02020603050405020304" pitchFamily="18" charset="0"/>
              </a:rPr>
              <a:t>株式会社○○○　代表取締役社長○○○</a:t>
            </a:r>
            <a:endParaRPr kumimoji="1" lang="ja-JP" altLang="en-US" sz="1200" u="sng" dirty="0"/>
          </a:p>
        </p:txBody>
      </p:sp>
      <p:pic>
        <p:nvPicPr>
          <p:cNvPr id="47" name="Picture 16">
            <a:extLst>
              <a:ext uri="{FF2B5EF4-FFF2-40B4-BE49-F238E27FC236}">
                <a16:creationId xmlns:a16="http://schemas.microsoft.com/office/drawing/2014/main" id="{C86C10E5-5E09-C31B-ADD8-49C3D5D806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4252" y="6114484"/>
            <a:ext cx="848850" cy="627916"/>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20">
            <a:extLst>
              <a:ext uri="{FF2B5EF4-FFF2-40B4-BE49-F238E27FC236}">
                <a16:creationId xmlns:a16="http://schemas.microsoft.com/office/drawing/2014/main" id="{1176FD99-6233-6841-09CE-0210847593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5623" y="6512504"/>
            <a:ext cx="850985" cy="629495"/>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12">
            <a:extLst>
              <a:ext uri="{FF2B5EF4-FFF2-40B4-BE49-F238E27FC236}">
                <a16:creationId xmlns:a16="http://schemas.microsoft.com/office/drawing/2014/main" id="{5CA98BBA-CDFF-3824-76FE-59C3716742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99408" y="5927673"/>
            <a:ext cx="1041437" cy="770378"/>
          </a:xfrm>
          <a:prstGeom prst="rect">
            <a:avLst/>
          </a:prstGeom>
          <a:noFill/>
          <a:extLst>
            <a:ext uri="{909E8E84-426E-40DD-AFC4-6F175D3DCCD1}">
              <a14:hiddenFill xmlns:a14="http://schemas.microsoft.com/office/drawing/2010/main">
                <a:solidFill>
                  <a:srgbClr val="FFFFFF"/>
                </a:solidFill>
              </a14:hiddenFill>
            </a:ext>
          </a:extLst>
        </p:spPr>
      </p:pic>
      <p:grpSp>
        <p:nvGrpSpPr>
          <p:cNvPr id="52" name="グループ化 51">
            <a:extLst>
              <a:ext uri="{FF2B5EF4-FFF2-40B4-BE49-F238E27FC236}">
                <a16:creationId xmlns:a16="http://schemas.microsoft.com/office/drawing/2014/main" id="{33F5CE29-7AD4-A3FD-6E38-AFC3984662A8}"/>
              </a:ext>
            </a:extLst>
          </p:cNvPr>
          <p:cNvGrpSpPr/>
          <p:nvPr/>
        </p:nvGrpSpPr>
        <p:grpSpPr>
          <a:xfrm>
            <a:off x="7599" y="8121037"/>
            <a:ext cx="6802872" cy="1582562"/>
            <a:chOff x="-5480" y="7850110"/>
            <a:chExt cx="6802872" cy="1252924"/>
          </a:xfrm>
        </p:grpSpPr>
        <p:sp>
          <p:nvSpPr>
            <p:cNvPr id="50" name="正方形/長方形 49">
              <a:extLst>
                <a:ext uri="{FF2B5EF4-FFF2-40B4-BE49-F238E27FC236}">
                  <a16:creationId xmlns:a16="http://schemas.microsoft.com/office/drawing/2014/main" id="{3ED40068-DFAB-513C-FD9A-CED244C78C02}"/>
                </a:ext>
              </a:extLst>
            </p:cNvPr>
            <p:cNvSpPr/>
            <p:nvPr/>
          </p:nvSpPr>
          <p:spPr>
            <a:xfrm>
              <a:off x="-5480" y="7850110"/>
              <a:ext cx="2714399" cy="184641"/>
            </a:xfrm>
            <a:prstGeom prst="rect">
              <a:avLst/>
            </a:prstGeom>
            <a:solidFill>
              <a:srgbClr val="9999FF"/>
            </a:solidFill>
            <a:ln>
              <a:noFill/>
            </a:ln>
          </p:spPr>
          <p:style>
            <a:lnRef idx="2">
              <a:schemeClr val="accent1"/>
            </a:lnRef>
            <a:fillRef idx="1">
              <a:schemeClr val="lt1"/>
            </a:fillRef>
            <a:effectRef idx="0">
              <a:schemeClr val="accent1"/>
            </a:effectRef>
            <a:fontRef idx="minor">
              <a:schemeClr val="dk1"/>
            </a:fontRef>
          </p:style>
          <p:txBody>
            <a:bodyPr wrap="none" tIns="0" bIns="0" rtlCol="0" anchor="b" anchorCtr="0">
              <a:noAutofit/>
            </a:bodyPr>
            <a:lstStyle/>
            <a:p>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相談窓口</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a:extLst>
                <a:ext uri="{FF2B5EF4-FFF2-40B4-BE49-F238E27FC236}">
                  <a16:creationId xmlns:a16="http://schemas.microsoft.com/office/drawing/2014/main" id="{589C2AE8-C0C1-F2B5-FED6-A3C53438C853}"/>
                </a:ext>
              </a:extLst>
            </p:cNvPr>
            <p:cNvSpPr/>
            <p:nvPr/>
          </p:nvSpPr>
          <p:spPr>
            <a:xfrm>
              <a:off x="0" y="8031890"/>
              <a:ext cx="6797392" cy="1071144"/>
            </a:xfrm>
            <a:prstGeom prst="rect">
              <a:avLst/>
            </a:prstGeom>
            <a:ln w="28575">
              <a:solidFill>
                <a:srgbClr val="9999FF"/>
              </a:solidFill>
            </a:ln>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社内窓口</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○○部○○課　○○　　</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TEL</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Email</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社外窓口</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TEL</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Email</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・実際にハラスメントが起こっている場合だけでなくその可能性がある場合、ハラスメントに当たるか微妙な場合、当事者以外の第三者からの相談も含め、広く相談に対応します。</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相談者はもちろん、行為者や情報提供者についてもプライバシーを守って対応します。</a:t>
              </a: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相談者、情報提供者、事実関係の確認等に協力した方すべてに不利益な取扱いは行いません。</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★業務委託をする場合は、契約担当者等は必ずこの枠内の内容をフリーランスに周知してください。</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7" name="テキスト ボックス 56">
            <a:extLst>
              <a:ext uri="{FF2B5EF4-FFF2-40B4-BE49-F238E27FC236}">
                <a16:creationId xmlns:a16="http://schemas.microsoft.com/office/drawing/2014/main" id="{F6DC6C37-73CF-1AE1-C766-2EB239DD0A9F}"/>
              </a:ext>
            </a:extLst>
          </p:cNvPr>
          <p:cNvSpPr txBox="1"/>
          <p:nvPr/>
        </p:nvSpPr>
        <p:spPr>
          <a:xfrm>
            <a:off x="30176" y="7370447"/>
            <a:ext cx="2260765" cy="707886"/>
          </a:xfrm>
          <a:prstGeom prst="rect">
            <a:avLst/>
          </a:prstGeom>
          <a:solidFill>
            <a:srgbClr val="FFE5FC"/>
          </a:solidFill>
          <a:ln w="38100">
            <a:solidFill>
              <a:srgbClr val="FF99FF"/>
            </a:solidFill>
            <a:prstDash val="sysDot"/>
          </a:ln>
        </p:spPr>
        <p:txBody>
          <a:bodyPr wrap="square">
            <a:spAutoFit/>
          </a:bodyPr>
          <a:lstStyle/>
          <a:p>
            <a:pPr algn="just"/>
            <a:r>
              <a:rPr lang="ja-JP" altLang="ja-JP" sz="100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性別役割分担意識に基づく言動は、セクシュアルハラスメントの発生の原因や背景となることがありますので、このような言動も控えましょう。</a:t>
            </a:r>
            <a:endParaRPr lang="ja-JP" altLang="ja-JP" sz="1200" dirty="0">
              <a:effectLst/>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58" name="テキスト ボックス 57">
            <a:extLst>
              <a:ext uri="{FF2B5EF4-FFF2-40B4-BE49-F238E27FC236}">
                <a16:creationId xmlns:a16="http://schemas.microsoft.com/office/drawing/2014/main" id="{DAA6B606-872F-301A-EE94-D99F4CFEA41A}"/>
              </a:ext>
            </a:extLst>
          </p:cNvPr>
          <p:cNvSpPr txBox="1"/>
          <p:nvPr/>
        </p:nvSpPr>
        <p:spPr>
          <a:xfrm>
            <a:off x="2303223" y="7200463"/>
            <a:ext cx="2377204" cy="707886"/>
          </a:xfrm>
          <a:prstGeom prst="rect">
            <a:avLst/>
          </a:prstGeom>
          <a:solidFill>
            <a:schemeClr val="accent6">
              <a:lumMod val="20000"/>
              <a:lumOff val="80000"/>
            </a:schemeClr>
          </a:solidFill>
          <a:ln w="38100">
            <a:solidFill>
              <a:srgbClr val="92D050"/>
            </a:solidFill>
            <a:prstDash val="sysDot"/>
          </a:ln>
        </p:spPr>
        <p:txBody>
          <a:bodyPr wrap="square">
            <a:spAutoFit/>
          </a:bodyPr>
          <a:lstStyle/>
          <a:p>
            <a:pPr algn="just"/>
            <a:r>
              <a:rPr lang="ja-JP" altLang="en-US" sz="1000" dirty="0">
                <a:effectLst/>
                <a:latin typeface="メイリオ" panose="020B0604030504040204" pitchFamily="50" charset="-128"/>
                <a:ea typeface="メイリオ" panose="020B0604030504040204" pitchFamily="50" charset="-128"/>
                <a:cs typeface="ＭＳ Ｐゴシック" panose="020B0600070205080204" pitchFamily="50" charset="-128"/>
              </a:rPr>
              <a:t>妊娠、出産及び配慮の申出に関する否定的な言動は、妊娠・出産等に関するハラスメントの発生の原因や背景になることがありますので、控えましょう。</a:t>
            </a:r>
            <a:endParaRPr lang="ja-JP" altLang="ja-JP" sz="1000" dirty="0">
              <a:effectLst/>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5158F1AE-7BC1-D1AA-16D0-881E67599157}"/>
              </a:ext>
            </a:extLst>
          </p:cNvPr>
          <p:cNvSpPr txBox="1"/>
          <p:nvPr/>
        </p:nvSpPr>
        <p:spPr>
          <a:xfrm>
            <a:off x="4677271" y="6762168"/>
            <a:ext cx="2157164" cy="1477328"/>
          </a:xfrm>
          <a:prstGeom prst="rect">
            <a:avLst/>
          </a:prstGeom>
          <a:solidFill>
            <a:schemeClr val="accent6">
              <a:lumMod val="20000"/>
              <a:lumOff val="80000"/>
            </a:schemeClr>
          </a:solidFill>
          <a:ln w="38100">
            <a:solidFill>
              <a:srgbClr val="92D050"/>
            </a:solidFill>
            <a:prstDash val="sysDot"/>
          </a:ln>
        </p:spPr>
        <p:txBody>
          <a:bodyPr wrap="square">
            <a:spAutoFit/>
          </a:bodyPr>
          <a:lstStyle/>
          <a:p>
            <a:pPr algn="just"/>
            <a:r>
              <a:rPr lang="ja-JP" altLang="ja-JP" sz="100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0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妊娠・出産、育児や介護を行う従業員等は、就業規則や法に基づく制度が利用できます</a:t>
            </a:r>
            <a:r>
              <a:rPr lang="ja-JP" altLang="ja-JP" sz="100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00"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r>
              <a:rPr lang="ja-JP" altLang="ja-JP" sz="1000" kern="12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円滑に制度の利用等ができるよう、早めの相談や日ごろからのコミュニケーションを心がけましょう。また、所属において、利用者が安心して制度の利用ができるよう必要な配慮を</a:t>
            </a:r>
            <a:r>
              <a:rPr lang="ja-JP" altLang="ja-JP" sz="1000" kern="120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行いましょう。</a:t>
            </a:r>
            <a:endParaRPr lang="ja-JP" altLang="ja-JP" sz="1000" dirty="0">
              <a:effectLst/>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938B76B4-2FC5-5C5C-6AF9-DC8F291FE6F4}"/>
              </a:ext>
            </a:extLst>
          </p:cNvPr>
          <p:cNvSpPr txBox="1"/>
          <p:nvPr/>
        </p:nvSpPr>
        <p:spPr>
          <a:xfrm>
            <a:off x="19412" y="6827125"/>
            <a:ext cx="2260765" cy="553998"/>
          </a:xfrm>
          <a:prstGeom prst="rect">
            <a:avLst/>
          </a:prstGeom>
          <a:solidFill>
            <a:srgbClr val="FFE5FC"/>
          </a:solidFill>
          <a:ln w="38100">
            <a:solidFill>
              <a:srgbClr val="FF99FF"/>
            </a:solidFill>
            <a:prstDash val="sysDot"/>
          </a:ln>
        </p:spPr>
        <p:txBody>
          <a:bodyPr wrap="square">
            <a:spAutoFit/>
          </a:bodyPr>
          <a:lstStyle/>
          <a:p>
            <a:pPr algn="just"/>
            <a:r>
              <a:rPr lang="ja-JP" altLang="en-US" sz="1000" dirty="0">
                <a:effectLst/>
                <a:latin typeface="メイリオ" panose="020B0604030504040204" pitchFamily="50" charset="-128"/>
                <a:ea typeface="メイリオ" panose="020B0604030504040204" pitchFamily="50" charset="-128"/>
                <a:cs typeface="ＭＳ Ｐゴシック" panose="020B0600070205080204" pitchFamily="50" charset="-128"/>
              </a:rPr>
              <a:t>同性に対する言動や、性的指向・性自認に関する性的な言動もセクシュアルハラスメントに該当します。</a:t>
            </a:r>
            <a:endParaRPr lang="ja-JP" altLang="ja-JP" sz="1000" dirty="0">
              <a:effectLst/>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D1C64C21-8186-4197-A8A6-D12D17E85A5D}"/>
              </a:ext>
            </a:extLst>
          </p:cNvPr>
          <p:cNvSpPr txBox="1"/>
          <p:nvPr/>
        </p:nvSpPr>
        <p:spPr>
          <a:xfrm>
            <a:off x="-4915" y="-9951"/>
            <a:ext cx="6589753" cy="253916"/>
          </a:xfrm>
          <a:prstGeom prst="rect">
            <a:avLst/>
          </a:prstGeom>
          <a:noFill/>
        </p:spPr>
        <p:txBody>
          <a:bodyPr wrap="square" rtlCol="0">
            <a:spAutoFit/>
          </a:bodyPr>
          <a:lstStyle/>
          <a:p>
            <a:r>
              <a:rPr lang="ja-JP" altLang="ja-JP" sz="1050" b="1" kern="1200" dirty="0">
                <a:solidFill>
                  <a:srgbClr val="000000"/>
                </a:solidFill>
                <a:effectLst/>
                <a:latin typeface="Calibri" panose="020F0502020204030204" pitchFamily="34" charset="0"/>
                <a:ea typeface="ＭＳ Ｐゴシック" panose="020B0600070205080204" pitchFamily="50" charset="-128"/>
                <a:cs typeface="Times New Roman" panose="02020603050405020304" pitchFamily="18" charset="0"/>
              </a:rPr>
              <a:t>ハラスメント防止措置の対応例（労働者向け・フリーランス向け一体版）　</a:t>
            </a:r>
            <a:r>
              <a:rPr lang="ja-JP" altLang="en-US" sz="1050" b="1" kern="1200" dirty="0">
                <a:solidFill>
                  <a:srgbClr val="000000"/>
                </a:solidFill>
                <a:effectLst/>
                <a:latin typeface="Calibri" panose="020F0502020204030204" pitchFamily="34" charset="0"/>
                <a:ea typeface="ＭＳ Ｐゴシック" panose="020B0600070205080204" pitchFamily="50" charset="-128"/>
                <a:cs typeface="Times New Roman" panose="02020603050405020304" pitchFamily="18" charset="0"/>
              </a:rPr>
              <a:t>本文</a:t>
            </a:r>
            <a:r>
              <a:rPr lang="ja-JP" altLang="ja-JP" sz="1050" b="1" kern="1200" dirty="0">
                <a:solidFill>
                  <a:srgbClr val="000000"/>
                </a:solidFill>
                <a:effectLst/>
                <a:latin typeface="Calibri" panose="020F0502020204030204" pitchFamily="34" charset="0"/>
                <a:ea typeface="ＭＳ Ｐゴシック" panose="020B0600070205080204" pitchFamily="50" charset="-128"/>
                <a:cs typeface="Times New Roman" panose="02020603050405020304" pitchFamily="18" charset="0"/>
              </a:rPr>
              <a:t>編</a:t>
            </a:r>
            <a:r>
              <a:rPr lang="ja-JP" altLang="en-US" sz="1050" b="1" kern="1200" dirty="0">
                <a:solidFill>
                  <a:srgbClr val="000000"/>
                </a:solidFill>
                <a:effectLst/>
                <a:latin typeface="Calibri" panose="020F0502020204030204" pitchFamily="34" charset="0"/>
                <a:ea typeface="ＭＳ Ｐゴシック" panose="020B0600070205080204" pitchFamily="50" charset="-128"/>
                <a:cs typeface="Times New Roman" panose="02020603050405020304" pitchFamily="18" charset="0"/>
              </a:rPr>
              <a:t>（ポスター</a:t>
            </a:r>
            <a:r>
              <a:rPr lang="en-US" altLang="ja-JP" sz="1050" b="1" kern="1200" dirty="0">
                <a:solidFill>
                  <a:srgbClr val="000000"/>
                </a:solidFill>
                <a:effectLst/>
                <a:latin typeface="Calibri" panose="020F0502020204030204" pitchFamily="34" charset="0"/>
                <a:ea typeface="ＭＳ Ｐゴシック" panose="020B0600070205080204" pitchFamily="50" charset="-128"/>
                <a:cs typeface="Times New Roman" panose="02020603050405020304" pitchFamily="18" charset="0"/>
              </a:rPr>
              <a:t>ver.</a:t>
            </a:r>
            <a:r>
              <a:rPr lang="ja-JP" altLang="en-US" sz="1050" b="1" kern="1200" dirty="0">
                <a:solidFill>
                  <a:srgbClr val="000000"/>
                </a:solidFill>
                <a:effectLst/>
                <a:latin typeface="Calibri" panose="020F0502020204030204" pitchFamily="34" charset="0"/>
                <a:ea typeface="ＭＳ Ｐゴシック" panose="020B0600070205080204" pitchFamily="50" charset="-128"/>
                <a:cs typeface="Times New Roman" panose="02020603050405020304" pitchFamily="18" charset="0"/>
              </a:rPr>
              <a:t>）</a:t>
            </a:r>
            <a:endParaRPr kumimoji="1" lang="ja-JP" altLang="en-US" sz="1050" dirty="0"/>
          </a:p>
        </p:txBody>
      </p:sp>
    </p:spTree>
    <p:extLst>
      <p:ext uri="{BB962C8B-B14F-4D97-AF65-F5344CB8AC3E}">
        <p14:creationId xmlns:p14="http://schemas.microsoft.com/office/powerpoint/2010/main" val="178172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1000"/>
                                        <p:tgtEl>
                                          <p:spTgt spid="47"/>
                                        </p:tgtEl>
                                      </p:cBhvr>
                                    </p:animEffect>
                                  </p:childTnLst>
                                </p:cTn>
                              </p:par>
                              <p:par>
                                <p:cTn id="8" presetID="10" presetClass="entr" presetSubtype="0" fill="hold" nodeType="withEffect">
                                  <p:stCondLst>
                                    <p:cond delay="500"/>
                                  </p:stCondLst>
                                  <p:childTnLst>
                                    <p:set>
                                      <p:cBhvr>
                                        <p:cTn id="9" dur="1" fill="hold">
                                          <p:stCondLst>
                                            <p:cond delay="0"/>
                                          </p:stCondLst>
                                        </p:cTn>
                                        <p:tgtEl>
                                          <p:spTgt spid="48"/>
                                        </p:tgtEl>
                                        <p:attrNameLst>
                                          <p:attrName>style.visibility</p:attrName>
                                        </p:attrNameLst>
                                      </p:cBhvr>
                                      <p:to>
                                        <p:strVal val="visible"/>
                                      </p:to>
                                    </p:set>
                                    <p:animEffect transition="in" filter="fade">
                                      <p:cBhvr>
                                        <p:cTn id="10" dur="1000"/>
                                        <p:tgtEl>
                                          <p:spTgt spid="48"/>
                                        </p:tgtEl>
                                      </p:cBhvr>
                                    </p:animEffect>
                                  </p:childTnLst>
                                </p:cTn>
                              </p:par>
                              <p:par>
                                <p:cTn id="11" presetID="10" presetClass="entr" presetSubtype="0" fill="hold" nodeType="withEffect">
                                  <p:stCondLst>
                                    <p:cond delay="500"/>
                                  </p:stCondLst>
                                  <p:childTnLst>
                                    <p:set>
                                      <p:cBhvr>
                                        <p:cTn id="12" dur="1" fill="hold">
                                          <p:stCondLst>
                                            <p:cond delay="0"/>
                                          </p:stCondLst>
                                        </p:cTn>
                                        <p:tgtEl>
                                          <p:spTgt spid="49"/>
                                        </p:tgtEl>
                                        <p:attrNameLst>
                                          <p:attrName>style.visibility</p:attrName>
                                        </p:attrNameLst>
                                      </p:cBhvr>
                                      <p:to>
                                        <p:strVal val="visible"/>
                                      </p:to>
                                    </p:set>
                                    <p:animEffect transition="in" filter="fade">
                                      <p:cBhvr>
                                        <p:cTn id="13"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28695BF0683DD40BC146B5E7EF6DAA0" ma:contentTypeVersion="14" ma:contentTypeDescription="新しいドキュメントを作成します。" ma:contentTypeScope="" ma:versionID="bf90a14805db1dec45fb034f25d0892b">
  <xsd:schema xmlns:xsd="http://www.w3.org/2001/XMLSchema" xmlns:xs="http://www.w3.org/2001/XMLSchema" xmlns:p="http://schemas.microsoft.com/office/2006/metadata/properties" xmlns:ns2="99187001-55c5-42e3-a6bc-f3587e5153de" xmlns:ns3="c8886e6d-ca38-4783-ac23-8bd097117a79" targetNamespace="http://schemas.microsoft.com/office/2006/metadata/properties" ma:root="true" ma:fieldsID="4b905a094ab4a718ff0efd9baf7eef5d" ns2:_="" ns3:_="">
    <xsd:import namespace="99187001-55c5-42e3-a6bc-f3587e5153de"/>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187001-55c5-42e3-a6bc-f3587e5153de"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cf2da57-f528-45b2-9a99-d813fc663364}"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99187001-55c5-42e3-a6bc-f3587e5153de">
      <UserInfo>
        <DisplayName/>
        <AccountId xsi:nil="true"/>
        <AccountType/>
      </UserInfo>
    </Owner>
    <lcf76f155ced4ddcb4097134ff3c332f xmlns="99187001-55c5-42e3-a6bc-f3587e5153de">
      <Terms xmlns="http://schemas.microsoft.com/office/infopath/2007/PartnerControls"/>
    </lcf76f155ced4ddcb4097134ff3c332f>
    <TaxCatchAll xmlns="c8886e6d-ca38-4783-ac23-8bd097117a79" xsi:nil="true"/>
  </documentManagement>
</p:properties>
</file>

<file path=customXml/itemProps1.xml><?xml version="1.0" encoding="utf-8"?>
<ds:datastoreItem xmlns:ds="http://schemas.openxmlformats.org/officeDocument/2006/customXml" ds:itemID="{6815BF2F-4D43-4F67-A3D1-FBCE9B6CA47B}"/>
</file>

<file path=customXml/itemProps2.xml><?xml version="1.0" encoding="utf-8"?>
<ds:datastoreItem xmlns:ds="http://schemas.openxmlformats.org/officeDocument/2006/customXml" ds:itemID="{905F81F6-6CEC-4F6A-BE4E-47CBABB587FE}"/>
</file>

<file path=customXml/itemProps3.xml><?xml version="1.0" encoding="utf-8"?>
<ds:datastoreItem xmlns:ds="http://schemas.openxmlformats.org/officeDocument/2006/customXml" ds:itemID="{F985C1B4-8D17-4AAA-9BC3-D54CF299628F}"/>
</file>

<file path=docProps/app.xml><?xml version="1.0" encoding="utf-8"?>
<Properties xmlns="http://schemas.openxmlformats.org/officeDocument/2006/extended-properties" xmlns:vt="http://schemas.openxmlformats.org/officeDocument/2006/docPropsVTypes">
  <Template/>
  <Words>875</Words>
  <PresentationFormat>ユーザー設定</PresentationFormat>
  <Paragraphs>56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メイリオ</vt:lpstr>
      <vt:lpstr>游ゴシック</vt:lpstr>
      <vt:lpstr>游ゴシック Light</vt:lpstr>
      <vt:lpstr>Arial</vt:lpstr>
      <vt:lpstr>Calibri</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0x010100C28695BF0683DD40BC146B5E7EF6DAA0</vt:lpwstr>
  </property>
  <property fmtid="{D5CDD505-2E9C-101B-9397-08002B2CF9AE}" pid="3" name="_SourceUrl">
    <vt:lpwstr/>
  </property>
  <property fmtid="{D5CDD505-2E9C-101B-9397-08002B2CF9AE}" pid="4" name="_SharedFileIndex">
    <vt:lpwstr/>
  </property>
  <property fmtid="{D5CDD505-2E9C-101B-9397-08002B2CF9AE}" pid="5" name="ComplianceAssetId">
    <vt:lpwstr/>
  </property>
  <property fmtid="{D5CDD505-2E9C-101B-9397-08002B2CF9AE}" pid="6" name="TriggerFlowInfo">
    <vt:lpwstr/>
  </property>
  <property fmtid="{D5CDD505-2E9C-101B-9397-08002B2CF9AE}" pid="7" name="MediaServiceImageTags">
    <vt:lpwstr/>
  </property>
</Properties>
</file>