
<file path=[Content_Types].xml><?xml version="1.0" encoding="utf-8"?>
<Types xmlns="http://schemas.openxmlformats.org/package/2006/content-types">
  <Default ContentType="image/x-emf" Extension="emf"/>
  <Default ContentType="image/gif" Extension="gif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84" r:id="rId4"/>
  </p:sldMasterIdLst>
  <p:notesMasterIdLst>
    <p:notesMasterId r:id="rId6"/>
  </p:notesMasterIdLst>
  <p:sldIdLst>
    <p:sldId id="259" r:id="rId5"/>
  </p:sldIdLst>
  <p:sldSz cx="6858000" cy="9906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ECBC2"/>
    <a:srgbClr val="FF9375"/>
    <a:srgbClr val="FDE399"/>
    <a:srgbClr val="FED298"/>
    <a:srgbClr val="FFDF79"/>
    <a:srgbClr val="FFAD97"/>
    <a:srgbClr val="FCD35E"/>
    <a:srgbClr val="FDA799"/>
    <a:srgbClr val="F6C9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30" autoAdjust="0"/>
  </p:normalViewPr>
  <p:slideViewPr>
    <p:cSldViewPr>
      <p:cViewPr>
        <p:scale>
          <a:sx n="89" d="100"/>
          <a:sy n="89" d="100"/>
        </p:scale>
        <p:origin x="108" y="-244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9575" cy="496888"/>
          </a:xfrm>
          <a:prstGeom prst="rect">
            <a:avLst/>
          </a:prstGeom>
        </p:spPr>
        <p:txBody>
          <a:bodyPr vert="horz" lIns="91395" tIns="45699" rIns="91395" bIns="45699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1" y="1"/>
            <a:ext cx="2949575" cy="496888"/>
          </a:xfrm>
          <a:prstGeom prst="rect">
            <a:avLst/>
          </a:prstGeom>
        </p:spPr>
        <p:txBody>
          <a:bodyPr vert="horz" lIns="91395" tIns="45699" rIns="91395" bIns="45699" rtlCol="0"/>
          <a:lstStyle>
            <a:lvl1pPr algn="r">
              <a:defRPr sz="1200"/>
            </a:lvl1pPr>
          </a:lstStyle>
          <a:p>
            <a:fld id="{C3E2ED65-C4CC-41EA-93D5-20381750724A}" type="datetimeFigureOut">
              <a:rPr kumimoji="1" lang="ja-JP" altLang="en-US" smtClean="0"/>
              <a:t>2025/6/18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5" tIns="45699" rIns="91395" bIns="45699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3" y="4721226"/>
            <a:ext cx="5443537" cy="4471988"/>
          </a:xfrm>
          <a:prstGeom prst="rect">
            <a:avLst/>
          </a:prstGeom>
        </p:spPr>
        <p:txBody>
          <a:bodyPr vert="horz" lIns="91395" tIns="45699" rIns="91395" bIns="4569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6"/>
            <a:ext cx="2949575" cy="496887"/>
          </a:xfrm>
          <a:prstGeom prst="rect">
            <a:avLst/>
          </a:prstGeom>
        </p:spPr>
        <p:txBody>
          <a:bodyPr vert="horz" lIns="91395" tIns="45699" rIns="91395" bIns="45699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1" y="9440866"/>
            <a:ext cx="2949575" cy="496887"/>
          </a:xfrm>
          <a:prstGeom prst="rect">
            <a:avLst/>
          </a:prstGeom>
        </p:spPr>
        <p:txBody>
          <a:bodyPr vert="horz" lIns="91395" tIns="45699" rIns="91395" bIns="45699" rtlCol="0" anchor="b"/>
          <a:lstStyle>
            <a:lvl1pPr algn="r">
              <a:defRPr sz="1200"/>
            </a:lvl1pPr>
          </a:lstStyle>
          <a:p>
            <a:fld id="{3CE92803-D390-4189-B722-92F411363A5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2633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2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50" indent="0" algn="ctr">
              <a:buNone/>
              <a:defRPr sz="1125"/>
            </a:lvl2pPr>
            <a:lvl3pPr marL="514299" indent="0" algn="ctr">
              <a:buNone/>
              <a:defRPr sz="1013"/>
            </a:lvl3pPr>
            <a:lvl4pPr marL="771449" indent="0" algn="ctr">
              <a:buNone/>
              <a:defRPr sz="899"/>
            </a:lvl4pPr>
            <a:lvl5pPr marL="1028599" indent="0" algn="ctr">
              <a:buNone/>
              <a:defRPr sz="899"/>
            </a:lvl5pPr>
            <a:lvl6pPr marL="1285749" indent="0" algn="ctr">
              <a:buNone/>
              <a:defRPr sz="899"/>
            </a:lvl6pPr>
            <a:lvl7pPr marL="1542899" indent="0" algn="ctr">
              <a:buNone/>
              <a:defRPr sz="899"/>
            </a:lvl7pPr>
            <a:lvl8pPr marL="1800048" indent="0" algn="ctr">
              <a:buNone/>
              <a:defRPr sz="899"/>
            </a:lvl8pPr>
            <a:lvl9pPr marL="2057198" indent="0" algn="ctr">
              <a:buNone/>
              <a:defRPr sz="899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49660"/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849660"/>
              <a:t>2025/6/18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49660"/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49660"/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849660"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586560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6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2025/6/18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6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6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1626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85" r:id="rId1"/>
  </p:sldLayoutIdLst>
  <p:txStyles>
    <p:titleStyle>
      <a:lvl1pPr algn="l" defTabSz="514299" rtl="0" eaLnBrk="1" latinLnBrk="0" hangingPunct="1">
        <a:lnSpc>
          <a:spcPct val="90000"/>
        </a:lnSpc>
        <a:spcBef>
          <a:spcPct val="0"/>
        </a:spcBef>
        <a:buNone/>
        <a:defRPr kumimoji="1" sz="24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75" indent="-128575" algn="l" defTabSz="514299" rtl="0" eaLnBrk="1" latinLnBrk="0" hangingPunct="1">
        <a:lnSpc>
          <a:spcPct val="90000"/>
        </a:lnSpc>
        <a:spcBef>
          <a:spcPts val="562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25" indent="-128575" algn="l" defTabSz="514299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874" indent="-128575" algn="l" defTabSz="514299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24" indent="-128575" algn="l" defTabSz="514299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174" indent="-128575" algn="l" defTabSz="514299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323" indent="-128575" algn="l" defTabSz="514299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474" indent="-128575" algn="l" defTabSz="514299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623" indent="-128575" algn="l" defTabSz="514299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773" indent="-128575" algn="l" defTabSz="514299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299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50" algn="l" defTabSz="514299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299" algn="l" defTabSz="514299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449" algn="l" defTabSz="514299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599" algn="l" defTabSz="514299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749" algn="l" defTabSz="514299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2899" algn="l" defTabSz="514299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048" algn="l" defTabSz="514299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198" algn="l" defTabSz="514299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https://jsite.mhlw.go.jp/form/pub/roudou13/07" TargetMode="External" Type="http://schemas.openxmlformats.org/officeDocument/2006/relationships/hyperlink"/><Relationship Id="rId3" Target="https://jsite.mhlw.go.jp/tokyo-hellowork/" TargetMode="External" Type="http://schemas.openxmlformats.org/officeDocument/2006/relationships/hyperlink"/><Relationship Id="rId4" Target="../media/image1.gif" Type="http://schemas.openxmlformats.org/officeDocument/2006/relationships/image"/><Relationship Id="rId5" Target="../media/image2.emf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正方形/長方形 88"/>
          <p:cNvSpPr/>
          <p:nvPr/>
        </p:nvSpPr>
        <p:spPr>
          <a:xfrm>
            <a:off x="-34782" y="8984071"/>
            <a:ext cx="6915230" cy="9186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0" name="正方形/長方形 89"/>
          <p:cNvSpPr/>
          <p:nvPr/>
        </p:nvSpPr>
        <p:spPr>
          <a:xfrm>
            <a:off x="-23866" y="0"/>
            <a:ext cx="6904314" cy="15065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7" name="グループ化 26"/>
          <p:cNvGrpSpPr/>
          <p:nvPr/>
        </p:nvGrpSpPr>
        <p:grpSpPr>
          <a:xfrm>
            <a:off x="260648" y="1703509"/>
            <a:ext cx="7055869" cy="1842696"/>
            <a:chOff x="122751" y="4538137"/>
            <a:chExt cx="7055869" cy="1330007"/>
          </a:xfrm>
        </p:grpSpPr>
        <p:grpSp>
          <p:nvGrpSpPr>
            <p:cNvPr id="21" name="グループ化 20"/>
            <p:cNvGrpSpPr/>
            <p:nvPr/>
          </p:nvGrpSpPr>
          <p:grpSpPr>
            <a:xfrm>
              <a:off x="122751" y="4538137"/>
              <a:ext cx="7055869" cy="1330007"/>
              <a:chOff x="122751" y="4538137"/>
              <a:chExt cx="7055869" cy="1330007"/>
            </a:xfrm>
          </p:grpSpPr>
          <p:grpSp>
            <p:nvGrpSpPr>
              <p:cNvPr id="16" name="グループ化 15"/>
              <p:cNvGrpSpPr/>
              <p:nvPr/>
            </p:nvGrpSpPr>
            <p:grpSpPr>
              <a:xfrm>
                <a:off x="122751" y="4538137"/>
                <a:ext cx="927309" cy="313896"/>
                <a:chOff x="336232" y="4538137"/>
                <a:chExt cx="927309" cy="313896"/>
              </a:xfrm>
            </p:grpSpPr>
            <p:sp>
              <p:nvSpPr>
                <p:cNvPr id="14" name="円/楕円 13"/>
                <p:cNvSpPr/>
                <p:nvPr/>
              </p:nvSpPr>
              <p:spPr>
                <a:xfrm>
                  <a:off x="376723" y="4538137"/>
                  <a:ext cx="880738" cy="313896"/>
                </a:xfrm>
                <a:prstGeom prst="ellipse">
                  <a:avLst/>
                </a:prstGeom>
                <a:solidFill>
                  <a:srgbClr val="FF9375"/>
                </a:solidFill>
                <a:ln>
                  <a:noFill/>
                </a:ln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849660"/>
                  <a:endParaRPr lang="en-US" altLang="ja-JP" sz="1673" dirty="0">
                    <a:solidFill>
                      <a:prstClr val="white"/>
                    </a:solidFill>
                    <a:latin typeface="游ゴシック" panose="020F0502020204030204"/>
                    <a:ea typeface="游ゴシック" panose="020B0400000000000000" pitchFamily="50" charset="-128"/>
                  </a:endParaRPr>
                </a:p>
                <a:p>
                  <a:pPr algn="ctr" defTabSz="849660"/>
                  <a:endParaRPr lang="ja-JP" altLang="en-US" sz="1673" dirty="0">
                    <a:solidFill>
                      <a:prstClr val="white"/>
                    </a:solidFill>
                    <a:latin typeface="游ゴシック" panose="020F0502020204030204"/>
                    <a:ea typeface="游ゴシック" panose="020B0400000000000000" pitchFamily="50" charset="-128"/>
                  </a:endParaRPr>
                </a:p>
              </p:txBody>
            </p:sp>
            <p:sp>
              <p:nvSpPr>
                <p:cNvPr id="15" name="正方形/長方形 14"/>
                <p:cNvSpPr/>
                <p:nvPr/>
              </p:nvSpPr>
              <p:spPr>
                <a:xfrm>
                  <a:off x="336232" y="4579688"/>
                  <a:ext cx="927309" cy="25202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849660"/>
                  <a:r>
                    <a:rPr lang="ja-JP" altLang="en-US" sz="1580" b="1" dirty="0" smtClean="0">
                      <a:solidFill>
                        <a:prstClr val="white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日 時</a:t>
                  </a:r>
                  <a:endParaRPr lang="ja-JP" altLang="en-US" sz="1580" b="1" dirty="0">
                    <a:solidFill>
                      <a:prstClr val="whit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p:grpSp>
          <p:sp>
            <p:nvSpPr>
              <p:cNvPr id="17" name="正方形/長方形 16"/>
              <p:cNvSpPr/>
              <p:nvPr/>
            </p:nvSpPr>
            <p:spPr>
              <a:xfrm>
                <a:off x="476672" y="5076056"/>
                <a:ext cx="3744416" cy="79208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49660"/>
                <a:endParaRPr lang="en-US" altLang="ja-JP" sz="2323" dirty="0">
                  <a:solidFill>
                    <a:prstClr val="black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endParaRPr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3964013" y="5120717"/>
                <a:ext cx="2736303" cy="64993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49660"/>
                <a:endParaRPr lang="en-US" altLang="ja-JP" sz="1301" dirty="0">
                  <a:solidFill>
                    <a:prstClr val="black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endParaRPr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1166743" y="4747403"/>
                <a:ext cx="6011877" cy="3960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849660"/>
                <a:r>
                  <a:rPr lang="en-US" altLang="ja-JP" sz="2400" b="1" dirty="0" smtClean="0">
                    <a:solidFill>
                      <a:prstClr val="black"/>
                    </a:solidFill>
                    <a:latin typeface="ＤＦ特太ゴシック体" panose="020B0509000000000000" pitchFamily="49" charset="-128"/>
                    <a:ea typeface="ＤＦ特太ゴシック体" panose="020B0509000000000000" pitchFamily="49" charset="-128"/>
                  </a:rPr>
                  <a:t>13:30</a:t>
                </a:r>
                <a:r>
                  <a:rPr lang="ja-JP" altLang="en-US" sz="2400" b="1" dirty="0">
                    <a:solidFill>
                      <a:prstClr val="black"/>
                    </a:solidFill>
                    <a:latin typeface="ＤＦ特太ゴシック体" panose="020B0509000000000000" pitchFamily="49" charset="-128"/>
                    <a:ea typeface="ＤＦ特太ゴシック体" panose="020B0509000000000000" pitchFamily="49" charset="-128"/>
                  </a:rPr>
                  <a:t>～</a:t>
                </a:r>
                <a:r>
                  <a:rPr lang="en-US" altLang="ja-JP" sz="2400" b="1" dirty="0" smtClean="0">
                    <a:solidFill>
                      <a:prstClr val="black"/>
                    </a:solidFill>
                    <a:latin typeface="ＤＦ特太ゴシック体" panose="020B0509000000000000" pitchFamily="49" charset="-128"/>
                    <a:ea typeface="ＤＦ特太ゴシック体" panose="020B0509000000000000" pitchFamily="49" charset="-128"/>
                  </a:rPr>
                  <a:t>16:30</a:t>
                </a:r>
                <a:r>
                  <a:rPr lang="ja-JP" altLang="en-US" sz="2400" b="1" dirty="0">
                    <a:solidFill>
                      <a:prstClr val="black"/>
                    </a:solidFill>
                    <a:latin typeface="ＤＦ特太ゴシック体" panose="020B0509000000000000" pitchFamily="49" charset="-128"/>
                    <a:ea typeface="ＤＦ特太ゴシック体" panose="020B0509000000000000" pitchFamily="49" charset="-128"/>
                  </a:rPr>
                  <a:t> </a:t>
                </a:r>
                <a:r>
                  <a:rPr lang="en-US" altLang="ja-JP" sz="1400" dirty="0" smtClean="0">
                    <a:solidFill>
                      <a:prstClr val="black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(</a:t>
                </a:r>
                <a:r>
                  <a:rPr lang="ja-JP" altLang="en-US" sz="1400" dirty="0" smtClean="0">
                    <a:solidFill>
                      <a:prstClr val="black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企業受付　</a:t>
                </a:r>
                <a:r>
                  <a:rPr lang="en-US" altLang="ja-JP" sz="1400" dirty="0" smtClean="0">
                    <a:solidFill>
                      <a:prstClr val="black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12:30</a:t>
                </a:r>
                <a:r>
                  <a:rPr lang="ja-JP" altLang="en-US" sz="1400" dirty="0" smtClean="0">
                    <a:solidFill>
                      <a:prstClr val="black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～</a:t>
                </a:r>
                <a:r>
                  <a:rPr lang="en-US" altLang="ja-JP" sz="1400" dirty="0" smtClean="0">
                    <a:solidFill>
                      <a:prstClr val="black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)</a:t>
                </a:r>
                <a:endParaRPr lang="en-US" altLang="ja-JP" sz="1400" dirty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grpSp>
          <p:nvGrpSpPr>
            <p:cNvPr id="25" name="グループ化 24"/>
            <p:cNvGrpSpPr/>
            <p:nvPr/>
          </p:nvGrpSpPr>
          <p:grpSpPr>
            <a:xfrm>
              <a:off x="159566" y="4824868"/>
              <a:ext cx="6748950" cy="792088"/>
              <a:chOff x="159566" y="4968884"/>
              <a:chExt cx="6748950" cy="792088"/>
            </a:xfrm>
          </p:grpSpPr>
          <p:sp>
            <p:nvSpPr>
              <p:cNvPr id="22" name="円/楕円 21"/>
              <p:cNvSpPr/>
              <p:nvPr/>
            </p:nvSpPr>
            <p:spPr>
              <a:xfrm>
                <a:off x="159566" y="5275140"/>
                <a:ext cx="899289" cy="320809"/>
              </a:xfrm>
              <a:prstGeom prst="ellipse">
                <a:avLst/>
              </a:prstGeom>
              <a:solidFill>
                <a:srgbClr val="FF9375"/>
              </a:solidFill>
              <a:ln>
                <a:noFill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49660"/>
                <a:endParaRPr lang="en-US" altLang="ja-JP" sz="1673" dirty="0">
                  <a:solidFill>
                    <a:prstClr val="white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  <a:p>
                <a:pPr algn="ctr" defTabSz="849660"/>
                <a:endParaRPr lang="ja-JP" altLang="en-US" sz="1673" dirty="0">
                  <a:solidFill>
                    <a:prstClr val="white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23" name="正方形/長方形 22"/>
              <p:cNvSpPr/>
              <p:nvPr/>
            </p:nvSpPr>
            <p:spPr>
              <a:xfrm>
                <a:off x="235637" y="5281444"/>
                <a:ext cx="717537" cy="28803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49660"/>
                <a:r>
                  <a:rPr lang="ja-JP" altLang="en-US" sz="1580" b="1" dirty="0" smtClean="0">
                    <a:solidFill>
                      <a:prstClr val="whit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場 所</a:t>
                </a:r>
                <a:endParaRPr lang="ja-JP" altLang="en-US" sz="1580" b="1" dirty="0">
                  <a:solidFill>
                    <a:prstClr val="white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1147876" y="4968884"/>
                <a:ext cx="5760640" cy="79208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849660"/>
                <a:r>
                  <a:rPr lang="ja-JP" altLang="en-US" sz="2323" dirty="0">
                    <a:solidFill>
                      <a:prstClr val="black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新宿ＮＳビル「ＮＳイベントホール」</a:t>
                </a:r>
                <a:endParaRPr lang="en-US" altLang="ja-JP" sz="2323" dirty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26" name="正方形/長方形 25"/>
            <p:cNvSpPr/>
            <p:nvPr/>
          </p:nvSpPr>
          <p:spPr>
            <a:xfrm>
              <a:off x="1130862" y="5304635"/>
              <a:ext cx="4768951" cy="28200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849660"/>
              <a:r>
                <a:rPr lang="ja-JP" altLang="en-US" sz="1208" dirty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東京都新宿区西新宿２－４－１　新宿ＮＳビル地下１階</a:t>
              </a:r>
              <a:endParaRPr lang="en-US" altLang="ja-JP" sz="1208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859164" y="8999588"/>
            <a:ext cx="6344156" cy="610198"/>
            <a:chOff x="53392" y="8153537"/>
            <a:chExt cx="5395792" cy="565297"/>
          </a:xfrm>
        </p:grpSpPr>
        <p:sp>
          <p:nvSpPr>
            <p:cNvPr id="28" name="円/楕円 27"/>
            <p:cNvSpPr/>
            <p:nvPr/>
          </p:nvSpPr>
          <p:spPr>
            <a:xfrm>
              <a:off x="53392" y="8153537"/>
              <a:ext cx="724500" cy="533559"/>
            </a:xfrm>
            <a:prstGeom prst="ellipse">
              <a:avLst/>
            </a:prstGeom>
            <a:solidFill>
              <a:srgbClr val="FF9375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49660"/>
              <a:endParaRPr lang="en-US" altLang="ja-JP" sz="1673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endParaRPr>
            </a:p>
            <a:p>
              <a:pPr algn="ctr" defTabSz="849660"/>
              <a:endParaRPr lang="ja-JP" altLang="en-US" sz="1673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90383" y="8265759"/>
              <a:ext cx="676897" cy="28803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49660"/>
              <a:r>
                <a:rPr lang="ja-JP" altLang="en-US" sz="1120" dirty="0">
                  <a:solidFill>
                    <a:prstClr val="white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問合せ先</a:t>
              </a:r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872582" y="8358794"/>
              <a:ext cx="3190248" cy="3600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849660"/>
              <a:r>
                <a:rPr lang="ja-JP" altLang="en-US" sz="1600" dirty="0" smtClean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東京労働局職業安定部</a:t>
              </a:r>
              <a:endParaRPr lang="en-US" altLang="ja-JP" sz="16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 defTabSz="849660"/>
              <a:r>
                <a:rPr lang="ja-JP" altLang="en-US" sz="1600" dirty="0" smtClean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職業安定課新卒支援係</a:t>
              </a:r>
              <a:endParaRPr lang="en-US" altLang="ja-JP" sz="16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 defTabSz="849660"/>
              <a:endParaRPr lang="en-US" altLang="ja-JP" sz="16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1794729" y="8218537"/>
              <a:ext cx="3654455" cy="4366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49660"/>
              <a:r>
                <a:rPr lang="en-US" altLang="ja-JP" sz="1580" dirty="0" smtClean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TEL.03-3512-1658</a:t>
              </a:r>
              <a:endParaRPr lang="en-US" altLang="ja-JP" sz="158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 algn="ctr" defTabSz="849660"/>
              <a:endParaRPr lang="en-US" altLang="ja-JP" sz="158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sp>
        <p:nvSpPr>
          <p:cNvPr id="34" name="正方形/長方形 33"/>
          <p:cNvSpPr/>
          <p:nvPr/>
        </p:nvSpPr>
        <p:spPr>
          <a:xfrm>
            <a:off x="1024324" y="9557808"/>
            <a:ext cx="6453337" cy="3649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002" tIns="44501" rIns="89002" bIns="44501" rtlCol="0" anchor="ctr"/>
          <a:lstStyle/>
          <a:p>
            <a:pPr defTabSz="849660"/>
            <a:r>
              <a:rPr lang="ja-JP" altLang="en-US" sz="976" dirty="0">
                <a:solidFill>
                  <a:prstClr val="black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  <a:cs typeface="メイリオ" panose="020B0604030504040204" pitchFamily="50" charset="-128"/>
              </a:rPr>
              <a:t>主催　東京労働局、東京新卒応援ハローワーク、八王子新卒応援ハローワーク、東京都</a:t>
            </a:r>
            <a:endParaRPr lang="en-US" altLang="ja-JP" sz="976" dirty="0">
              <a:solidFill>
                <a:prstClr val="black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  <a:cs typeface="メイリオ" panose="020B0604030504040204" pitchFamily="50" charset="-128"/>
            </a:endParaRPr>
          </a:p>
          <a:p>
            <a:pPr defTabSz="849660"/>
            <a:r>
              <a:rPr lang="ja-JP" altLang="en-US" sz="976" dirty="0">
                <a:solidFill>
                  <a:prstClr val="black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  <a:cs typeface="メイリオ" panose="020B0604030504040204" pitchFamily="50" charset="-128"/>
              </a:rPr>
              <a:t>共催　東京新卒者等人材確保推進本部</a:t>
            </a:r>
          </a:p>
        </p:txBody>
      </p:sp>
      <p:cxnSp>
        <p:nvCxnSpPr>
          <p:cNvPr id="36" name="直線コネクタ 35"/>
          <p:cNvCxnSpPr/>
          <p:nvPr/>
        </p:nvCxnSpPr>
        <p:spPr>
          <a:xfrm>
            <a:off x="747831" y="9577789"/>
            <a:ext cx="5235983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角丸四角形 41"/>
          <p:cNvSpPr/>
          <p:nvPr/>
        </p:nvSpPr>
        <p:spPr>
          <a:xfrm>
            <a:off x="204283" y="6518068"/>
            <a:ext cx="977023" cy="1160020"/>
          </a:xfrm>
          <a:prstGeom prst="roundRect">
            <a:avLst>
              <a:gd name="adj" fmla="val 11440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FF8665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9660"/>
            <a:endParaRPr lang="ja-JP" altLang="en-US" sz="1487" dirty="0">
              <a:solidFill>
                <a:prstClr val="white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114110" y="6455368"/>
            <a:ext cx="1116000" cy="11600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9660"/>
            <a:r>
              <a:rPr lang="ja-JP" altLang="en-US" sz="112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申込方法</a:t>
            </a:r>
          </a:p>
        </p:txBody>
      </p:sp>
      <p:sp>
        <p:nvSpPr>
          <p:cNvPr id="45" name="角丸四角形 44"/>
          <p:cNvSpPr/>
          <p:nvPr/>
        </p:nvSpPr>
        <p:spPr>
          <a:xfrm>
            <a:off x="196482" y="7751386"/>
            <a:ext cx="977023" cy="6318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FF8665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9660"/>
            <a:endParaRPr lang="ja-JP" altLang="en-US" sz="1673" dirty="0">
              <a:solidFill>
                <a:prstClr val="white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126993" y="7693605"/>
            <a:ext cx="1116000" cy="7174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9660"/>
            <a:r>
              <a:rPr lang="ja-JP" altLang="en-US" sz="112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</a:t>
            </a:r>
            <a:r>
              <a:rPr lang="ja-JP" altLang="en-US" sz="112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</a:t>
            </a:r>
            <a:r>
              <a:rPr lang="en-US" altLang="ja-JP" sz="112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112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12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112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発表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1301938" y="5000258"/>
            <a:ext cx="2474736" cy="621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002" tIns="44501" rIns="89002" bIns="44501" rtlCol="0" anchor="ctr"/>
          <a:lstStyle/>
          <a:p>
            <a:pPr defTabSz="849660"/>
            <a:r>
              <a:rPr lang="ja-JP" altLang="en-US" sz="1115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ハローワークに、首都圏を就業場所とした</a:t>
            </a:r>
            <a:r>
              <a:rPr lang="en-US" altLang="ja-JP" sz="1115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2026</a:t>
            </a:r>
            <a:r>
              <a:rPr lang="ja-JP" altLang="en-US" sz="1115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</a:t>
            </a:r>
            <a:r>
              <a:rPr lang="ja-JP" altLang="en-US" sz="1115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</a:t>
            </a:r>
            <a:r>
              <a:rPr lang="ja-JP" altLang="en-US" sz="1115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ja-JP" altLang="en-US" sz="1115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大卒等求人の申込みをしている</a:t>
            </a:r>
            <a:r>
              <a:rPr lang="ja-JP" altLang="en-US" sz="1115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企業</a:t>
            </a:r>
            <a:r>
              <a:rPr lang="en-US" altLang="ja-JP" sz="2000" b="1" dirty="0" smtClean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85</a:t>
            </a:r>
            <a:r>
              <a:rPr lang="ja-JP" altLang="en-US" sz="1115" b="1" dirty="0" smtClean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社</a:t>
            </a:r>
            <a:r>
              <a:rPr lang="ja-JP" altLang="en-US" sz="1115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。</a:t>
            </a:r>
            <a:endParaRPr lang="ja-JP" altLang="en-US" sz="1115" dirty="0">
              <a:solidFill>
                <a:srgbClr val="FF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1218493" y="7780517"/>
            <a:ext cx="5320454" cy="8463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002" tIns="44501" rIns="89002" bIns="44501" rtlCol="0" anchor="ctr"/>
          <a:lstStyle/>
          <a:p>
            <a:pPr defTabSz="849660"/>
            <a:r>
              <a:rPr lang="ja-JP" altLang="en-US" sz="1115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301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令和</a:t>
            </a:r>
            <a:r>
              <a:rPr lang="ja-JP" altLang="en-US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７</a:t>
            </a:r>
            <a:r>
              <a:rPr lang="ja-JP" altLang="en-US" sz="1301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</a:t>
            </a:r>
            <a:r>
              <a:rPr lang="ja-JP" altLang="en-US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８</a:t>
            </a:r>
            <a:r>
              <a:rPr lang="ja-JP" altLang="en-US" sz="1301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en-US" altLang="ja-JP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13</a:t>
            </a:r>
            <a:r>
              <a:rPr lang="ja-JP" altLang="en-US" sz="1301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</a:t>
            </a:r>
            <a:r>
              <a:rPr lang="ja-JP" altLang="en-US" sz="13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（水）</a:t>
            </a:r>
            <a:endParaRPr lang="en-US" altLang="ja-JP" sz="1300" dirty="0">
              <a:solidFill>
                <a:srgbClr val="FF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defTabSz="849660"/>
            <a:r>
              <a:rPr lang="ja-JP" altLang="en-US" sz="1115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東京労働局ホームページにて発表いたします。</a:t>
            </a:r>
            <a:endParaRPr lang="en-US" altLang="ja-JP" sz="1115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defTabSz="849660"/>
            <a:r>
              <a:rPr lang="ja-JP" altLang="en-US" sz="1115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022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</a:t>
            </a:r>
            <a:r>
              <a:rPr lang="en-US" altLang="ja-JP" sz="1022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https://jsite.mhlw.go.jp/tokyo-roudoukyoku</a:t>
            </a:r>
            <a:r>
              <a:rPr lang="en-US" altLang="ja-JP" sz="1022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/</a:t>
            </a:r>
            <a:r>
              <a:rPr lang="ja-JP" altLang="en-US" sz="1022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ホーム＞ニュース＆トピックス＞イベント）</a:t>
            </a:r>
          </a:p>
          <a:p>
            <a:pPr defTabSz="849660"/>
            <a:endParaRPr lang="en-US" altLang="ja-JP" sz="10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1301872" y="4174274"/>
            <a:ext cx="2612440" cy="544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002" tIns="44501" rIns="89002" bIns="44501" rtlCol="0" anchor="ctr"/>
          <a:lstStyle/>
          <a:p>
            <a:pPr defTabSz="849660">
              <a:lnSpc>
                <a:spcPts val="1265"/>
              </a:lnSpc>
            </a:pPr>
            <a:r>
              <a:rPr lang="en-US" altLang="ja-JP" sz="1115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2026</a:t>
            </a:r>
            <a:r>
              <a:rPr lang="ja-JP" altLang="en-US" sz="1115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</a:t>
            </a:r>
            <a:r>
              <a:rPr lang="en-US" altLang="ja-JP" sz="1115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1022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ja-JP" altLang="en-US" sz="1115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大学院、大学、短大、高専、専修学校（専門課程）等の卒業予定者</a:t>
            </a:r>
            <a:endParaRPr lang="en-US" altLang="ja-JP" sz="1115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defTabSz="849660">
              <a:lnSpc>
                <a:spcPts val="1265"/>
              </a:lnSpc>
            </a:pPr>
            <a:r>
              <a:rPr lang="ja-JP" altLang="en-US" sz="1115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及び卒業後概ね３年以内の既卒者</a:t>
            </a:r>
            <a:endParaRPr lang="en-US" altLang="ja-JP" sz="1115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 rot="21267664">
            <a:off x="203372" y="593431"/>
            <a:ext cx="845400" cy="826646"/>
            <a:chOff x="-145844" y="1784549"/>
            <a:chExt cx="914328" cy="936104"/>
          </a:xfrm>
          <a:solidFill>
            <a:srgbClr val="FFAD97"/>
          </a:solidFill>
        </p:grpSpPr>
        <p:sp>
          <p:nvSpPr>
            <p:cNvPr id="56" name="円/楕円 55"/>
            <p:cNvSpPr/>
            <p:nvPr/>
          </p:nvSpPr>
          <p:spPr>
            <a:xfrm>
              <a:off x="-143052" y="1784549"/>
              <a:ext cx="911536" cy="936104"/>
            </a:xfrm>
            <a:prstGeom prst="ellipse">
              <a:avLst/>
            </a:prstGeom>
            <a:solidFill>
              <a:srgbClr val="FF9375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49660"/>
              <a:endParaRPr lang="en-US" altLang="ja-JP" sz="1301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endParaRPr>
            </a:p>
            <a:p>
              <a:pPr algn="ctr" defTabSz="849660"/>
              <a:endParaRPr lang="ja-JP" altLang="en-US" sz="1301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endParaRPr>
            </a:p>
          </p:txBody>
        </p:sp>
        <p:sp>
          <p:nvSpPr>
            <p:cNvPr id="57" name="正方形/長方形 56"/>
            <p:cNvSpPr/>
            <p:nvPr/>
          </p:nvSpPr>
          <p:spPr>
            <a:xfrm rot="21386253">
              <a:off x="-145844" y="1876391"/>
              <a:ext cx="910146" cy="75169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49660"/>
              <a:r>
                <a:rPr lang="ja-JP" altLang="en-US" sz="1673" b="1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参加費　</a:t>
              </a:r>
              <a:r>
                <a:rPr lang="ja-JP" altLang="en-US" sz="1858" b="1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無料</a:t>
              </a:r>
            </a:p>
          </p:txBody>
        </p:sp>
      </p:grpSp>
      <p:sp>
        <p:nvSpPr>
          <p:cNvPr id="58" name="正方形/長方形 57"/>
          <p:cNvSpPr/>
          <p:nvPr/>
        </p:nvSpPr>
        <p:spPr>
          <a:xfrm rot="643981">
            <a:off x="5262856" y="698084"/>
            <a:ext cx="1163139" cy="4535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002" tIns="44501" rIns="89002" bIns="44501" rtlCol="0" anchor="ctr"/>
          <a:lstStyle/>
          <a:p>
            <a:pPr algn="ctr" defTabSz="849660"/>
            <a:endParaRPr lang="en-US" altLang="ja-JP" sz="1673" b="1" dirty="0">
              <a:solidFill>
                <a:prstClr val="white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798783" y="1389238"/>
            <a:ext cx="4608513" cy="85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002" tIns="44501" rIns="89002" bIns="44501" rtlCol="0" anchor="ctr"/>
          <a:lstStyle/>
          <a:p>
            <a:pPr algn="ctr" defTabSz="849660"/>
            <a:r>
              <a:rPr lang="ja-JP" altLang="en-US" sz="2323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令和</a:t>
            </a:r>
            <a:r>
              <a:rPr lang="ja-JP" altLang="en-US" sz="446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７</a:t>
            </a:r>
            <a:r>
              <a:rPr lang="ja-JP" altLang="en-US" sz="232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</a:t>
            </a:r>
            <a:r>
              <a:rPr lang="ja-JP" altLang="en-US" sz="446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９</a:t>
            </a:r>
            <a:r>
              <a:rPr lang="ja-JP" altLang="en-US" sz="2323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en-US" altLang="ja-JP" sz="446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26</a:t>
            </a:r>
            <a:r>
              <a:rPr lang="ja-JP" altLang="en-US" sz="2323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</a:t>
            </a:r>
            <a:r>
              <a:rPr lang="en-US" altLang="ja-JP" sz="2323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2323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金</a:t>
            </a:r>
            <a:r>
              <a:rPr lang="en-US" altLang="ja-JP" sz="2323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r>
              <a:rPr lang="ja-JP" altLang="en-US" sz="2323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endParaRPr lang="en-US" altLang="ja-JP" sz="2323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1" name="角丸四角形 70"/>
          <p:cNvSpPr/>
          <p:nvPr/>
        </p:nvSpPr>
        <p:spPr>
          <a:xfrm>
            <a:off x="258128" y="4168130"/>
            <a:ext cx="977023" cy="56499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FF9375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9660"/>
            <a:endParaRPr lang="ja-JP" altLang="en-US" sz="1673" dirty="0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195304" y="4157284"/>
            <a:ext cx="1116000" cy="564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9660"/>
            <a:r>
              <a:rPr lang="ja-JP" altLang="en-US" sz="1115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参加求職者</a:t>
            </a:r>
            <a:endParaRPr lang="ja-JP" altLang="en-US" sz="1115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310540" y="6431327"/>
            <a:ext cx="5333326" cy="13480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002" tIns="44501" rIns="89002" bIns="44501" rtlCol="0" anchor="ctr"/>
          <a:lstStyle/>
          <a:p>
            <a:pPr defTabSz="849660">
              <a:lnSpc>
                <a:spcPts val="1168"/>
              </a:lnSpc>
            </a:pPr>
            <a:r>
              <a:rPr lang="ja-JP" altLang="en-US" sz="1115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専用の応募受付フォームから受付いたします。</a:t>
            </a:r>
            <a:endParaRPr lang="en-US" altLang="ja-JP" sz="1115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defTabSz="849660">
              <a:lnSpc>
                <a:spcPts val="1168"/>
              </a:lnSpc>
            </a:pPr>
            <a:r>
              <a:rPr lang="ja-JP" altLang="en-US" sz="1115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応募受付フォームへのアクセスは下記</a:t>
            </a:r>
            <a:r>
              <a:rPr lang="en-US" altLang="ja-JP" sz="1115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URL</a:t>
            </a:r>
            <a:r>
              <a:rPr lang="ja-JP" altLang="en-US" sz="1115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または、東京労働局ホームページのイベント情報に記載の「参加企業募集のお知らせ」に掲載のリンクからお申込み下さい。</a:t>
            </a:r>
            <a:endParaRPr lang="en-US" altLang="ja-JP" sz="1115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defTabSz="849660">
              <a:lnSpc>
                <a:spcPts val="1168"/>
              </a:lnSpc>
            </a:pPr>
            <a:r>
              <a:rPr lang="en-US" altLang="ja-JP" sz="1115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lang="ja-JP" altLang="en-US" sz="1115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応募受付フォーム</a:t>
            </a:r>
            <a:r>
              <a:rPr lang="en-US" altLang="ja-JP" sz="1115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</a:p>
          <a:p>
            <a:pPr defTabSz="849660">
              <a:lnSpc>
                <a:spcPts val="1168"/>
              </a:lnSpc>
            </a:pPr>
            <a:r>
              <a:rPr lang="en-US" altLang="ja-JP" sz="105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2"/>
              </a:rPr>
              <a:t>https</a:t>
            </a:r>
            <a:r>
              <a:rPr lang="en-US" altLang="ja-JP" sz="105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2"/>
              </a:rPr>
              <a:t>://</a:t>
            </a:r>
            <a:r>
              <a:rPr lang="en-US" altLang="ja-JP" sz="105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2"/>
              </a:rPr>
              <a:t>jsite.mhlw.go.jp/form/pub/roudou13/07</a:t>
            </a:r>
            <a:r>
              <a:rPr lang="en-US" altLang="ja-JP" sz="1050" u="sng" dirty="0" smtClean="0">
                <a:solidFill>
                  <a:schemeClr val="accent1">
                    <a:lumMod val="7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0707shinsotu</a:t>
            </a:r>
            <a:r>
              <a:rPr lang="en-US" altLang="ja-JP" sz="105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</a:t>
            </a:r>
          </a:p>
          <a:p>
            <a:pPr defTabSz="849660">
              <a:lnSpc>
                <a:spcPts val="1168"/>
              </a:lnSpc>
            </a:pPr>
            <a:r>
              <a:rPr lang="en-US" altLang="ja-JP" sz="105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lang="ja-JP" altLang="en-US" sz="105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大卒等求人票（求人番号の下</a:t>
            </a:r>
            <a:r>
              <a:rPr lang="en-US" altLang="ja-JP" sz="105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lang="ja-JP" altLang="en-US" sz="105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桁が</a:t>
            </a:r>
            <a:r>
              <a:rPr lang="ja-JP" altLang="en-US" sz="105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</a:t>
            </a:r>
            <a:r>
              <a:rPr lang="en-US" altLang="ja-JP" sz="1050" dirty="0" smtClean="0">
                <a:solidFill>
                  <a:srgbClr val="00B0F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58</a:t>
            </a:r>
            <a:r>
              <a:rPr lang="ja-JP" altLang="en-US" sz="105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」であるもの）以外は対象外です。</a:t>
            </a:r>
            <a:endParaRPr lang="en-US" altLang="ja-JP" sz="105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defTabSz="849660">
              <a:lnSpc>
                <a:spcPts val="1168"/>
              </a:lnSpc>
            </a:pPr>
            <a:r>
              <a:rPr lang="en-US" altLang="ja-JP" sz="105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lang="ja-JP" altLang="en-US" sz="105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参加企業の皆様には、</a:t>
            </a:r>
            <a:r>
              <a:rPr lang="ja-JP" altLang="en-US" sz="1050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企業</a:t>
            </a:r>
            <a:r>
              <a:rPr lang="en-US" altLang="ja-JP" sz="1050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PR</a:t>
            </a:r>
            <a:r>
              <a:rPr lang="ja-JP" altLang="en-US" sz="1050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（パワーポイント）を作成していただきます</a:t>
            </a:r>
            <a:r>
              <a:rPr lang="ja-JP" altLang="en-US" sz="105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。</a:t>
            </a:r>
            <a:endParaRPr lang="en-US" altLang="ja-JP" sz="105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defTabSz="849660">
              <a:lnSpc>
                <a:spcPts val="1168"/>
              </a:lnSpc>
            </a:pPr>
            <a:r>
              <a:rPr lang="ja-JP" altLang="en-US" sz="105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詳細につきましては参加企業発表後追ってご連絡いたします。</a:t>
            </a:r>
            <a:endParaRPr lang="en-US" altLang="ja-JP" sz="105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1234802" y="5698536"/>
            <a:ext cx="5968518" cy="1143714"/>
            <a:chOff x="1234802" y="5939747"/>
            <a:chExt cx="5968518" cy="1143714"/>
          </a:xfrm>
        </p:grpSpPr>
        <p:sp>
          <p:nvSpPr>
            <p:cNvPr id="61" name="正方形/長方形 60"/>
            <p:cNvSpPr/>
            <p:nvPr/>
          </p:nvSpPr>
          <p:spPr>
            <a:xfrm>
              <a:off x="1298663" y="6067782"/>
              <a:ext cx="5904657" cy="1015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9002" tIns="44501" rIns="89002" bIns="44501" rtlCol="0" anchor="ctr"/>
            <a:lstStyle/>
            <a:p>
              <a:pPr defTabSz="849660"/>
              <a:r>
                <a:rPr lang="en-US" altLang="ja-JP" sz="1301" dirty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※</a:t>
              </a:r>
              <a:r>
                <a:rPr lang="ja-JP" altLang="en-US" sz="1301" dirty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申込み多数の場合は抽選となります。 </a:t>
              </a:r>
              <a:r>
                <a:rPr lang="en-US" altLang="ja-JP" sz="929" dirty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(</a:t>
              </a:r>
              <a:r>
                <a:rPr lang="ja-JP" altLang="en-US" sz="929" dirty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ユースエール</a:t>
              </a:r>
              <a:r>
                <a:rPr lang="ja-JP" altLang="en-US" sz="929" dirty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認定企業は優先して抽選します</a:t>
              </a:r>
              <a:r>
                <a:rPr lang="en-US" altLang="ja-JP" sz="929" dirty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</a:p>
            <a:p>
              <a:pPr defTabSz="849660"/>
              <a:r>
                <a:rPr lang="ja-JP" altLang="en-US" sz="976" dirty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endParaRPr lang="en-US" altLang="ja-JP" sz="1115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1234802" y="5939747"/>
              <a:ext cx="4464497" cy="6302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9002" tIns="44501" rIns="89002" bIns="44501" rtlCol="0" anchor="ctr"/>
            <a:lstStyle/>
            <a:p>
              <a:pPr defTabSz="849660"/>
              <a:r>
                <a:rPr lang="ja-JP" altLang="en-US" sz="1115" dirty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</a:t>
              </a:r>
              <a:r>
                <a:rPr lang="ja-JP" altLang="en-US" sz="1300" dirty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</a:t>
              </a:r>
              <a:r>
                <a:rPr lang="ja-JP" altLang="en-US" u="sng" dirty="0" smtClean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７</a:t>
              </a:r>
              <a:r>
                <a:rPr lang="ja-JP" altLang="en-US" sz="1200" u="sng" dirty="0" smtClean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月</a:t>
              </a:r>
              <a:r>
                <a:rPr lang="ja-JP" altLang="en-US" u="sng" dirty="0" smtClean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７</a:t>
              </a:r>
              <a:r>
                <a:rPr lang="ja-JP" altLang="en-US" sz="1200" u="sng" dirty="0" smtClean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日</a:t>
              </a:r>
              <a:r>
                <a:rPr lang="ja-JP" altLang="en-US" sz="1400" u="sng" dirty="0" smtClean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（月） </a:t>
              </a:r>
              <a:r>
                <a:rPr lang="ja-JP" altLang="en-US" sz="1400" u="sng" dirty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～ </a:t>
              </a:r>
              <a:r>
                <a:rPr lang="ja-JP" altLang="en-US" u="sng" dirty="0" smtClean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７月</a:t>
              </a:r>
              <a:r>
                <a:rPr lang="en-US" altLang="ja-JP" u="sng" dirty="0" smtClean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18</a:t>
              </a:r>
              <a:r>
                <a:rPr lang="ja-JP" altLang="en-US" sz="1400" u="sng" dirty="0" smtClean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日（金）</a:t>
              </a:r>
              <a:r>
                <a:rPr lang="en-US" altLang="ja-JP" sz="1400" u="sng" dirty="0" smtClean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15</a:t>
              </a:r>
              <a:r>
                <a:rPr lang="ja-JP" altLang="en-US" sz="1400" u="sng" dirty="0" smtClean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時</a:t>
              </a:r>
              <a:r>
                <a:rPr lang="ja-JP" altLang="en-US" sz="1301" u="sng" dirty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まで</a:t>
              </a:r>
              <a:endParaRPr lang="en-US" altLang="ja-JP" sz="1301" u="sng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sp>
        <p:nvSpPr>
          <p:cNvPr id="74" name="正方形/長方形 73"/>
          <p:cNvSpPr/>
          <p:nvPr/>
        </p:nvSpPr>
        <p:spPr>
          <a:xfrm rot="21300646">
            <a:off x="233896" y="-127584"/>
            <a:ext cx="1556793" cy="8277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002" tIns="44501" rIns="89002" bIns="44501" rtlCol="0" anchor="ctr"/>
          <a:lstStyle/>
          <a:p>
            <a:pPr defTabSz="849660"/>
            <a:endParaRPr lang="ja-JP" altLang="en-US" sz="1673" dirty="0">
              <a:solidFill>
                <a:prstClr val="black"/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sp>
        <p:nvSpPr>
          <p:cNvPr id="76" name="角丸四角形 75"/>
          <p:cNvSpPr/>
          <p:nvPr/>
        </p:nvSpPr>
        <p:spPr>
          <a:xfrm>
            <a:off x="260648" y="3473765"/>
            <a:ext cx="977023" cy="45475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FF9375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9660"/>
            <a:endParaRPr lang="ja-JP" altLang="en-US" sz="1673" dirty="0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188640" y="3465686"/>
            <a:ext cx="1116000" cy="454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9660"/>
            <a:r>
              <a:rPr lang="ja-JP" altLang="en-US" sz="1115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実施内容</a:t>
            </a:r>
            <a:endParaRPr lang="en-US" altLang="ja-JP" sz="1115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7947769" y="4822699"/>
            <a:ext cx="5884443" cy="6608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002" tIns="44501" rIns="89002" bIns="44501" rtlCol="0" anchor="ctr"/>
          <a:lstStyle/>
          <a:p>
            <a:pPr defTabSz="849660"/>
            <a:endParaRPr lang="en-US" altLang="ja-JP" sz="1022" b="1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5" name="テキスト ボックス 1"/>
          <p:cNvSpPr txBox="1"/>
          <p:nvPr/>
        </p:nvSpPr>
        <p:spPr>
          <a:xfrm>
            <a:off x="1149390" y="654583"/>
            <a:ext cx="4978374" cy="74526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69037" tIns="8261" rIns="69037" bIns="8261" numCol="1" spcCol="0" rtlCol="0" fromWordArt="0" anchor="t" anchorCtr="0" forceAA="0" compatLnSpc="1">
            <a:prstTxWarp prst="textPlain">
              <a:avLst>
                <a:gd name="adj" fmla="val 50142"/>
              </a:avLst>
            </a:prstTxWarp>
            <a:noAutofit/>
          </a:bodyPr>
          <a:lstStyle/>
          <a:p>
            <a:pPr algn="ctr" defTabSz="849660"/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参加企業募集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27385" y="112168"/>
            <a:ext cx="6915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9660"/>
            <a:r>
              <a:rPr lang="ja-JP" altLang="en-US" sz="24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第２回</a:t>
            </a:r>
            <a:r>
              <a:rPr lang="ja-JP" altLang="en-US" sz="24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新規大卒者等合同就職</a:t>
            </a:r>
            <a:r>
              <a:rPr lang="ja-JP" altLang="en-US" sz="24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面接会・企業説明会</a:t>
            </a:r>
            <a:endParaRPr lang="ja-JP" altLang="en-US" sz="24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76727" y="3436628"/>
            <a:ext cx="2591470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9660"/>
            <a:r>
              <a:rPr lang="ja-JP" altLang="en-US" sz="1301" dirty="0" smtClean="0">
                <a:solidFill>
                  <a:srgbClr val="CC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面接及び企業説明のみも受付ける</a:t>
            </a:r>
            <a:r>
              <a:rPr lang="ja-JP" altLang="en-US" sz="112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ス</a:t>
            </a:r>
            <a:r>
              <a:rPr lang="ja-JP" altLang="en-US" sz="1115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タイル</a:t>
            </a:r>
            <a:r>
              <a:rPr lang="ja-JP" altLang="en-US" sz="1115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で開催します。</a:t>
            </a:r>
          </a:p>
        </p:txBody>
      </p:sp>
      <p:sp>
        <p:nvSpPr>
          <p:cNvPr id="81" name="角丸四角形 80"/>
          <p:cNvSpPr/>
          <p:nvPr/>
        </p:nvSpPr>
        <p:spPr>
          <a:xfrm>
            <a:off x="248005" y="4978521"/>
            <a:ext cx="977023" cy="69038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FF8665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9660"/>
            <a:endParaRPr lang="ja-JP" altLang="en-US" sz="1673" dirty="0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82" name="正方形/長方形 81"/>
          <p:cNvSpPr/>
          <p:nvPr/>
        </p:nvSpPr>
        <p:spPr>
          <a:xfrm>
            <a:off x="188640" y="4964905"/>
            <a:ext cx="1116000" cy="690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9660"/>
            <a:r>
              <a:rPr lang="ja-JP" altLang="en-US" sz="1115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募集対象</a:t>
            </a:r>
            <a:r>
              <a:rPr lang="ja-JP" altLang="en-US" sz="1115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</a:t>
            </a:r>
          </a:p>
        </p:txBody>
      </p:sp>
      <p:sp>
        <p:nvSpPr>
          <p:cNvPr id="84" name="角丸四角形 83"/>
          <p:cNvSpPr/>
          <p:nvPr/>
        </p:nvSpPr>
        <p:spPr>
          <a:xfrm>
            <a:off x="240319" y="5808407"/>
            <a:ext cx="977023" cy="57548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FF8665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9660"/>
            <a:endParaRPr lang="ja-JP" altLang="en-US" sz="1673" dirty="0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173933" y="5827802"/>
            <a:ext cx="1116000" cy="5320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9660"/>
            <a:r>
              <a:rPr lang="ja-JP" altLang="en-US" sz="1115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申込期限</a:t>
            </a:r>
          </a:p>
        </p:txBody>
      </p:sp>
      <p:sp>
        <p:nvSpPr>
          <p:cNvPr id="88" name="正方形/長方形 87"/>
          <p:cNvSpPr/>
          <p:nvPr/>
        </p:nvSpPr>
        <p:spPr>
          <a:xfrm>
            <a:off x="1276991" y="7508290"/>
            <a:ext cx="5338858" cy="6722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002" tIns="44501" rIns="89002" bIns="44501" rtlCol="0" anchor="ctr"/>
          <a:lstStyle/>
          <a:p>
            <a:pPr defTabSz="849660"/>
            <a:endParaRPr lang="en-US" altLang="ja-JP" sz="1050" dirty="0">
              <a:solidFill>
                <a:srgbClr val="FF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-27385" y="1503702"/>
            <a:ext cx="148112" cy="75354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2" name="正方形/長方形 91"/>
          <p:cNvSpPr/>
          <p:nvPr/>
        </p:nvSpPr>
        <p:spPr>
          <a:xfrm>
            <a:off x="6735317" y="1503702"/>
            <a:ext cx="150067" cy="75354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120727" y="1541610"/>
            <a:ext cx="6614589" cy="1715648"/>
          </a:xfrm>
          <a:prstGeom prst="rect">
            <a:avLst/>
          </a:prstGeom>
          <a:noFill/>
          <a:ln w="76200">
            <a:solidFill>
              <a:srgbClr val="FFAD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93" name="Picture 7" descr="東京労働局　東京ハローワーク">
            <a:hlinkClick r:id="rId3"/>
            <a:extLst>
              <a:ext uri="{FF2B5EF4-FFF2-40B4-BE49-F238E27FC236}">
                <a16:creationId xmlns:a16="http://schemas.microsoft.com/office/drawing/2014/main" id="{A076AEC0-07FC-4968-8C84-3296E8BFF5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99" b="51962"/>
          <a:stretch/>
        </p:blipFill>
        <p:spPr bwMode="auto">
          <a:xfrm>
            <a:off x="389531" y="9598064"/>
            <a:ext cx="701468" cy="288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48774" y="3655181"/>
            <a:ext cx="2737463" cy="2079339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3848774" y="3639679"/>
            <a:ext cx="2776895" cy="2094841"/>
          </a:xfrm>
          <a:prstGeom prst="rect">
            <a:avLst/>
          </a:prstGeom>
          <a:noFill/>
          <a:ln w="5715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434684" y="3342919"/>
            <a:ext cx="1478819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849660"/>
            <a:r>
              <a:rPr lang="ja-JP" altLang="en-US" sz="14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開催場所地図　</a:t>
            </a:r>
            <a:endParaRPr lang="ja-JP" altLang="en-US" sz="14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173933" y="8476427"/>
            <a:ext cx="977023" cy="43330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FF8665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9660"/>
            <a:endParaRPr lang="ja-JP" altLang="en-US" sz="1673" dirty="0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107180" y="8334337"/>
            <a:ext cx="1116000" cy="7174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9660"/>
            <a:r>
              <a:rPr lang="ja-JP" altLang="en-US" sz="100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参加にあたっての注意</a:t>
            </a:r>
            <a:r>
              <a:rPr lang="ja-JP" altLang="en-US" sz="10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事項</a:t>
            </a:r>
          </a:p>
        </p:txBody>
      </p:sp>
      <p:sp>
        <p:nvSpPr>
          <p:cNvPr id="69" name="正方形/長方形 68"/>
          <p:cNvSpPr/>
          <p:nvPr/>
        </p:nvSpPr>
        <p:spPr>
          <a:xfrm>
            <a:off x="1313479" y="8566183"/>
            <a:ext cx="5346139" cy="3309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002" tIns="44501" rIns="89002" bIns="44501" rtlCol="0" anchor="ctr"/>
          <a:lstStyle/>
          <a:p>
            <a:pPr defTabSz="849660"/>
            <a:r>
              <a:rPr lang="ja-JP" altLang="en-US" sz="9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当日までに、申込みした求人数が確保されていることが参加条件となります。</a:t>
            </a:r>
            <a:endParaRPr lang="en-US" altLang="ja-JP" sz="9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defTabSz="849660"/>
            <a:r>
              <a:rPr lang="ja-JP" altLang="en-US" sz="9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参加企業発表後に参加をキャンセルされた場合、今後の面接会の参加をお断りすることがございます。</a:t>
            </a:r>
            <a:endParaRPr lang="en-US" altLang="ja-JP" sz="9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154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0AEEEBDB6E0B24ABE1370B535ACB2EF" ma:contentTypeVersion="16" ma:contentTypeDescription="新しいドキュメントを作成します。" ma:contentTypeScope="" ma:versionID="9b3224505c2f4f17d2ced2c5cd960cb3">
  <xsd:schema xmlns:xsd="http://www.w3.org/2001/XMLSchema" xmlns:xs="http://www.w3.org/2001/XMLSchema" xmlns:p="http://schemas.microsoft.com/office/2006/metadata/properties" xmlns:ns2="025508c4-378c-4de0-ab43-4f65ee6af9c9" xmlns:ns3="44856c1c-163a-4db4-9f2d-e69ab44d016d" targetNamespace="http://schemas.microsoft.com/office/2006/metadata/properties" ma:root="true" ma:fieldsID="dbe99cd90a23b049af792aed3b61454f" ns2:_="" ns3:_="">
    <xsd:import namespace="025508c4-378c-4de0-ab43-4f65ee6af9c9"/>
    <xsd:import namespace="44856c1c-163a-4db4-9f2d-e69ab44d016d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BillingMetadata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5508c4-378c-4de0-ab43-4f65ee6af9c9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Flow_SignoffStatus" ma:index="23" nillable="true" ma:displayName="承認の状態" ma:internalName="_x0024_Resources_x003a_core_x002c_Signoff_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56c1c-163a-4db4-9f2d-e69ab44d016d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eccf5da9-024f-4dfc-a39b-59ce36efb8f1}" ma:internalName="TaxCatchAll" ma:showField="CatchAllData" ma:web="44856c1c-163a-4db4-9f2d-e69ab44d0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025508c4-378c-4de0-ab43-4f65ee6af9c9">
      <UserInfo>
        <DisplayName/>
        <AccountId xsi:nil="true"/>
        <AccountType/>
      </UserInfo>
    </Owner>
    <lcf76f155ced4ddcb4097134ff3c332f xmlns="025508c4-378c-4de0-ab43-4f65ee6af9c9">
      <Terms xmlns="http://schemas.microsoft.com/office/infopath/2007/PartnerControls"/>
    </lcf76f155ced4ddcb4097134ff3c332f>
    <TaxCatchAll xmlns="44856c1c-163a-4db4-9f2d-e69ab44d016d" xsi:nil="true"/>
    <_Flow_SignoffStatus xmlns="025508c4-378c-4de0-ab43-4f65ee6af9c9" xsi:nil="true"/>
  </documentManagement>
</p:properties>
</file>

<file path=customXml/itemProps1.xml><?xml version="1.0" encoding="utf-8"?>
<ds:datastoreItem xmlns:ds="http://schemas.openxmlformats.org/officeDocument/2006/customXml" ds:itemID="{A2CE66AD-6848-4CF8-BAE1-8C39DCDF72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830E883-BCD4-4665-B276-2CF9DE8DF9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5508c4-378c-4de0-ab43-4f65ee6af9c9"/>
    <ds:schemaRef ds:uri="44856c1c-163a-4db4-9f2d-e69ab44d01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F5A68AE-3E80-446C-BFE8-AB677D99A0D8}">
  <ds:schemaRefs>
    <ds:schemaRef ds:uri="http://schemas.microsoft.com/office/2006/metadata/properties"/>
    <ds:schemaRef ds:uri="http://schemas.microsoft.com/office/infopath/2007/PartnerControls"/>
    <ds:schemaRef ds:uri="025508c4-378c-4de0-ab43-4f65ee6af9c9"/>
    <ds:schemaRef ds:uri="44856c1c-163a-4db4-9f2d-e69ab44d016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Words>399</Words>
  <PresentationFormat>A4 210 x 297 mm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ＤＦ特太ゴシック体</vt:lpstr>
      <vt:lpstr>ＤＦ平成ゴシック体W5</vt:lpstr>
      <vt:lpstr>ＤＨＰ平成ゴシックW5</vt:lpstr>
      <vt:lpstr>HGPｺﾞｼｯｸE</vt:lpstr>
      <vt:lpstr>HG丸ｺﾞｼｯｸM-PRO</vt:lpstr>
      <vt:lpstr>ＭＳ Ｐゴシック</vt:lpstr>
      <vt:lpstr>メイリオ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0x01010020AEEEBDB6E0B24ABE1370B535ACB2EF</vt:lpwstr>
  </property>
</Properties>
</file>