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10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2785307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344806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949411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83020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288478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387566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210141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210244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42278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81777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9B9E3BF-0986-44C1-80B2-E1C969C1E9F8}"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300774573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B9E3BF-0986-44C1-80B2-E1C969C1E9F8}" type="datetimeFigureOut">
              <a:rPr kumimoji="1" lang="ja-JP" altLang="en-US" smtClean="0"/>
              <a:t>2025/4/14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AD0F2ED-87F4-4A7C-AA0D-7CD32CA57DC2}" type="slidenum">
              <a:rPr kumimoji="1" lang="ja-JP" altLang="en-US" smtClean="0"/>
              <a:t>‹#›</a:t>
            </a:fld>
            <a:endParaRPr kumimoji="1" lang="ja-JP" altLang="en-US"/>
          </a:p>
        </p:txBody>
      </p:sp>
    </p:spTree>
    <p:extLst>
      <p:ext uri="{BB962C8B-B14F-4D97-AF65-F5344CB8AC3E}">
        <p14:creationId xmlns:p14="http://schemas.microsoft.com/office/powerpoint/2010/main" val="41547070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1"/>
          <p:cNvSpPr>
            <a:spLocks noChangeArrowheads="1"/>
          </p:cNvSpPr>
          <p:nvPr/>
        </p:nvSpPr>
        <p:spPr bwMode="auto">
          <a:xfrm>
            <a:off x="0" y="0"/>
            <a:ext cx="6858000" cy="1108226"/>
          </a:xfrm>
          <a:prstGeom prst="roundRect">
            <a:avLst>
              <a:gd name="adj" fmla="val 0"/>
            </a:avLst>
          </a:prstGeom>
          <a:solidFill>
            <a:srgbClr val="70AD47"/>
          </a:solidFill>
          <a:ln w="12700">
            <a:solidFill>
              <a:srgbClr val="37562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500" b="1" i="0" u="none" strike="noStrike" cap="none" normalizeH="0" baseline="0" dirty="0" smtClean="0">
                <a:ln>
                  <a:noFill/>
                </a:ln>
                <a:solidFill>
                  <a:schemeClr val="bg1"/>
                </a:solidFill>
                <a:effectLst/>
                <a:latin typeface="メイリオ" panose="020B0604030504040204" pitchFamily="50" charset="-128"/>
                <a:ea typeface="メイリオ" panose="020B0604030504040204" pitchFamily="50" charset="-128"/>
                <a:cs typeface="Times New Roman" panose="02020603050405020304" pitchFamily="18" charset="0"/>
              </a:rPr>
              <a:t>繁忙期における雇用保険電子申請について</a:t>
            </a:r>
            <a:endParaRPr kumimoji="0" lang="ja-JP" altLang="ja-JP" sz="2500" b="0" i="0" u="none" strike="noStrike" cap="none" normalizeH="0" baseline="0" dirty="0" smtClean="0">
              <a:ln>
                <a:noFill/>
              </a:ln>
              <a:solidFill>
                <a:schemeClr val="bg1"/>
              </a:solidFill>
              <a:effectLst/>
              <a:latin typeface="Arial" panose="020B0604020202020204" pitchFamily="34" charset="0"/>
            </a:endParaRPr>
          </a:p>
        </p:txBody>
      </p:sp>
      <p:sp>
        <p:nvSpPr>
          <p:cNvPr id="5" name="正方形/長方形 4"/>
          <p:cNvSpPr/>
          <p:nvPr/>
        </p:nvSpPr>
        <p:spPr>
          <a:xfrm>
            <a:off x="0" y="3777916"/>
            <a:ext cx="6858000" cy="3152273"/>
          </a:xfrm>
          <a:prstGeom prst="rect">
            <a:avLst/>
          </a:prstGeom>
          <a:solidFill>
            <a:srgbClr val="FF3300"/>
          </a:solidFill>
          <a:ln w="12700">
            <a:solidFill>
              <a:schemeClr val="accent2">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6" name="正方形/長方形 5"/>
          <p:cNvSpPr>
            <a:spLocks noChangeArrowheads="1"/>
          </p:cNvSpPr>
          <p:nvPr/>
        </p:nvSpPr>
        <p:spPr bwMode="auto">
          <a:xfrm>
            <a:off x="328610" y="4739112"/>
            <a:ext cx="6200775" cy="1847139"/>
          </a:xfrm>
          <a:prstGeom prst="rect">
            <a:avLst/>
          </a:prstGeom>
          <a:solidFill>
            <a:srgbClr val="FFFFFF"/>
          </a:solidFill>
          <a:ln w="12700">
            <a:solidFill>
              <a:srgbClr val="C4591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現在 </a:t>
            </a:r>
            <a:r>
              <a:rPr kumimoji="0" lang="ja-JP" altLang="en-US" sz="22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４月２日 到達分の処理を開始しています</a:t>
            </a:r>
            <a:endParaRPr kumimoji="0" lang="en-US" altLang="ja-JP" sz="22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ja-JP" sz="22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en-US" sz="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Segoe UI Symbol" panose="020B0502040204020203" pitchFamily="34" charset="0"/>
                <a:ea typeface="メイリオ" panose="020B0604030504040204" pitchFamily="50" charset="-128"/>
                <a:cs typeface="Times New Roman" panose="02020603050405020304" pitchFamily="18" charset="0"/>
              </a:rPr>
              <a:t>なお、４</a:t>
            </a:r>
            <a:r>
              <a:rPr kumimoji="0" lang="ja-JP" altLang="en-US"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月１日到達分のうち、</a:t>
            </a:r>
            <a:r>
              <a:rPr kumimoji="0" lang="ja-JP" altLang="en-US" sz="20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４８％</a:t>
            </a:r>
            <a:r>
              <a:rPr kumimoji="0" lang="ja-JP" altLang="en-US" sz="8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600" b="1"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の処理が終了しています</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4812632" y="1812758"/>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7"/>
          <p:cNvSpPr>
            <a:spLocks noChangeArrowheads="1"/>
          </p:cNvSpPr>
          <p:nvPr/>
        </p:nvSpPr>
        <p:spPr bwMode="auto">
          <a:xfrm>
            <a:off x="-4812632" y="1916015"/>
            <a:ext cx="31931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dirty="0" smtClean="0">
                <a:ln>
                  <a:noFill/>
                </a:ln>
                <a:solidFill>
                  <a:schemeClr val="tx1"/>
                </a:solidFill>
                <a:effectLst/>
                <a:latin typeface="Arial" panose="020B0604020202020204" pitchFamily="34" charset="0"/>
              </a:rPr>
              <a:t/>
            </a:r>
            <a:br>
              <a:rPr kumimoji="0" lang="ja-JP" altLang="ja-JP" sz="1800" b="0" i="0" u="none" strike="noStrike" cap="none" normalizeH="0" baseline="0" dirty="0" smtClean="0">
                <a:ln>
                  <a:noFill/>
                </a:ln>
                <a:solidFill>
                  <a:schemeClr val="tx1"/>
                </a:solidFill>
                <a:effectLst/>
                <a:latin typeface="Arial" panose="020B0604020202020204" pitchFamily="34" charset="0"/>
              </a:rPr>
            </a:b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 name="テキスト ボックス 10"/>
          <p:cNvSpPr txBox="1"/>
          <p:nvPr/>
        </p:nvSpPr>
        <p:spPr>
          <a:xfrm>
            <a:off x="1" y="4055572"/>
            <a:ext cx="6858000" cy="492443"/>
          </a:xfrm>
          <a:prstGeom prst="rect">
            <a:avLst/>
          </a:prstGeom>
          <a:noFill/>
        </p:spPr>
        <p:txBody>
          <a:bodyPr wrap="square" rtlCol="0">
            <a:spAutoFit/>
          </a:bodyPr>
          <a:lstStyle/>
          <a:p>
            <a:r>
              <a:rPr kumimoji="1" lang="ja-JP" altLang="en-US" sz="2600" b="1" dirty="0" smtClean="0">
                <a:solidFill>
                  <a:schemeClr val="bg1"/>
                </a:solidFill>
                <a:latin typeface="メイリオ" panose="020B0604030504040204" pitchFamily="50" charset="-128"/>
                <a:ea typeface="メイリオ" panose="020B0604030504040204" pitchFamily="50" charset="-128"/>
              </a:rPr>
              <a:t>令和７年</a:t>
            </a:r>
            <a:r>
              <a:rPr kumimoji="1" lang="ja-JP" altLang="en-US" sz="2600" b="1" dirty="0" smtClean="0">
                <a:solidFill>
                  <a:schemeClr val="bg1"/>
                </a:solidFill>
                <a:latin typeface="メイリオ" panose="020B0604030504040204" pitchFamily="50" charset="-128"/>
                <a:ea typeface="メイリオ" panose="020B0604030504040204" pitchFamily="50" charset="-128"/>
              </a:rPr>
              <a:t>４月１４日現在の取得届け処理状況</a:t>
            </a:r>
            <a:endParaRPr kumimoji="1" lang="ja-JP" altLang="en-US" sz="26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02267" y="1331239"/>
            <a:ext cx="6653463" cy="2585323"/>
          </a:xfrm>
          <a:prstGeom prst="rect">
            <a:avLst/>
          </a:prstGeom>
          <a:noFill/>
        </p:spPr>
        <p:txBody>
          <a:bodyPr wrap="square" rtlCol="0">
            <a:spAutoFit/>
          </a:bodyPr>
          <a:lstStyle/>
          <a:p>
            <a:pPr lvl="0" indent="133350" defTabSz="914400" eaLnBrk="0" fontAlgn="base" hangingPunct="0">
              <a:spcBef>
                <a:spcPct val="0"/>
              </a:spcBef>
              <a:spcAft>
                <a:spcPct val="0"/>
              </a:spcAft>
            </a:pPr>
            <a:r>
              <a:rPr lang="ja-JP" altLang="ja-JP" dirty="0">
                <a:latin typeface="+mn-ea"/>
                <a:cs typeface="Times New Roman" panose="02020603050405020304" pitchFamily="18" charset="0"/>
              </a:rPr>
              <a:t>例年、４月～５月は雇用保険の各種届出が通常月の数倍となり、電子申請事務センターの処理能力をはるかに上回る申請数となっています。</a:t>
            </a:r>
            <a:endParaRPr lang="ja-JP" altLang="ja-JP" dirty="0">
              <a:latin typeface="+mn-ea"/>
            </a:endParaRPr>
          </a:p>
          <a:p>
            <a:pPr lvl="0" indent="133350" defTabSz="914400" eaLnBrk="0" fontAlgn="base" hangingPunct="0">
              <a:spcBef>
                <a:spcPct val="0"/>
              </a:spcBef>
              <a:spcAft>
                <a:spcPct val="0"/>
              </a:spcAft>
            </a:pPr>
            <a:r>
              <a:rPr lang="ja-JP" altLang="ja-JP" dirty="0">
                <a:latin typeface="+mn-ea"/>
                <a:cs typeface="Times New Roman" panose="02020603050405020304" pitchFamily="18" charset="0"/>
              </a:rPr>
              <a:t>このため、雇用保険の各種届出の中でも離職された方の生活に大きく影響する失業給付の受給を最優先として、離職票の発行を第一に進めています。</a:t>
            </a:r>
            <a:endParaRPr lang="ja-JP" altLang="ja-JP" dirty="0">
              <a:latin typeface="+mn-ea"/>
            </a:endParaRPr>
          </a:p>
          <a:p>
            <a:pPr lvl="0" indent="133350" defTabSz="914400" eaLnBrk="0" fontAlgn="base" hangingPunct="0">
              <a:spcBef>
                <a:spcPct val="0"/>
              </a:spcBef>
              <a:spcAft>
                <a:spcPct val="0"/>
              </a:spcAft>
            </a:pPr>
            <a:r>
              <a:rPr lang="ja-JP" altLang="ja-JP" dirty="0">
                <a:latin typeface="+mn-ea"/>
                <a:cs typeface="Times New Roman" panose="02020603050405020304" pitchFamily="18" charset="0"/>
              </a:rPr>
              <a:t>結果的に資格取得届などの処理が遅れる状況となっており、ご利用者様には、大変ご迷惑をお掛けし申し訳ございません。</a:t>
            </a:r>
            <a:endParaRPr lang="ja-JP" altLang="ja-JP" dirty="0">
              <a:latin typeface="+mn-ea"/>
            </a:endParaRPr>
          </a:p>
          <a:p>
            <a:pPr lvl="0" indent="133350" defTabSz="914400" eaLnBrk="0" fontAlgn="base" hangingPunct="0">
              <a:spcBef>
                <a:spcPct val="0"/>
              </a:spcBef>
              <a:spcAft>
                <a:spcPct val="0"/>
              </a:spcAft>
            </a:pPr>
            <a:endParaRPr lang="ja-JP" altLang="ja-JP" dirty="0">
              <a:latin typeface="+mn-ea"/>
            </a:endParaRPr>
          </a:p>
        </p:txBody>
      </p:sp>
      <p:sp>
        <p:nvSpPr>
          <p:cNvPr id="13" name="テキスト ボックス 12"/>
          <p:cNvSpPr txBox="1"/>
          <p:nvPr/>
        </p:nvSpPr>
        <p:spPr>
          <a:xfrm>
            <a:off x="1708484" y="7056625"/>
            <a:ext cx="4379495"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東京労働局雇用保険電子申請事務センター</a:t>
            </a:r>
            <a:endParaRPr kumimoji="1" lang="ja-JP" altLang="en-US"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3" y="7513826"/>
            <a:ext cx="6857999" cy="523220"/>
          </a:xfrm>
          <a:prstGeom prst="rect">
            <a:avLst/>
          </a:prstGeom>
          <a:noFill/>
        </p:spPr>
        <p:txBody>
          <a:bodyPr wrap="square" rtlCol="0">
            <a:spAutoFit/>
          </a:bodyPr>
          <a:lstStyle/>
          <a:p>
            <a:r>
              <a:rPr lang="ja-JP" altLang="ja-JP"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電子</a:t>
            </a:r>
            <a:r>
              <a:rPr lang="ja-JP" altLang="ja-JP" sz="1400" dirty="0">
                <a:latin typeface="Meiryo UI" panose="020B0604030504040204" pitchFamily="50" charset="-128"/>
                <a:ea typeface="Meiryo UI" panose="020B0604030504040204" pitchFamily="50" charset="-128"/>
              </a:rPr>
              <a:t>申請の届け出後に確認事項が生じた場合は、当センターもしくは管轄のハローワーク</a:t>
            </a:r>
            <a:r>
              <a:rPr lang="ja-JP" altLang="ja-JP" sz="1400" dirty="0" smtClean="0">
                <a:latin typeface="Meiryo UI" panose="020B0604030504040204" pitchFamily="50" charset="-128"/>
                <a:ea typeface="Meiryo UI" panose="020B0604030504040204" pitchFamily="50" charset="-128"/>
              </a:rPr>
              <a:t>から</a:t>
            </a:r>
            <a:endParaRPr lang="en-US" altLang="ja-JP" sz="1400" dirty="0" smtClean="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お問い合わせをする</a:t>
            </a:r>
            <a:r>
              <a:rPr lang="ja-JP" altLang="ja-JP" sz="1400" dirty="0">
                <a:latin typeface="Meiryo UI" panose="020B0604030504040204" pitchFamily="50" charset="-128"/>
                <a:ea typeface="Meiryo UI" panose="020B0604030504040204" pitchFamily="50" charset="-128"/>
              </a:rPr>
              <a:t>場合がございます。ご協力下さいますようよろしくお願いいたします。</a:t>
            </a:r>
            <a:endParaRPr kumimoji="1" lang="ja-JP" altLang="en-US" sz="1400" dirty="0">
              <a:latin typeface="Meiryo UI" panose="020B0604030504040204" pitchFamily="50" charset="-128"/>
              <a:ea typeface="Meiryo UI" panose="020B0604030504040204" pitchFamily="50" charset="-128"/>
            </a:endParaRPr>
          </a:p>
        </p:txBody>
      </p:sp>
      <p:pic>
        <p:nvPicPr>
          <p:cNvPr id="15" name="図 14"/>
          <p:cNvPicPr/>
          <p:nvPr/>
        </p:nvPicPr>
        <p:blipFill>
          <a:blip r:embed="rId2">
            <a:extLst>
              <a:ext uri="{28A0092B-C50C-407E-A947-70E740481C1C}">
                <a14:useLocalDpi xmlns:a14="http://schemas.microsoft.com/office/drawing/2010/main" val="0"/>
              </a:ext>
            </a:extLst>
          </a:blip>
          <a:stretch>
            <a:fillRect/>
          </a:stretch>
        </p:blipFill>
        <p:spPr>
          <a:xfrm>
            <a:off x="6022940" y="7029656"/>
            <a:ext cx="732790" cy="323850"/>
          </a:xfrm>
          <a:prstGeom prst="rect">
            <a:avLst/>
          </a:prstGeom>
        </p:spPr>
      </p:pic>
    </p:spTree>
    <p:extLst>
      <p:ext uri="{BB962C8B-B14F-4D97-AF65-F5344CB8AC3E}">
        <p14:creationId xmlns:p14="http://schemas.microsoft.com/office/powerpoint/2010/main" val="17856265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189</Words>
  <PresentationFormat>A4 210 x 297 mm</PresentationFormat>
  <Paragraphs>15</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メイリオ</vt:lpstr>
      <vt:lpstr>游ゴシック</vt:lpstr>
      <vt:lpstr>游ゴシック Light</vt:lpstr>
      <vt:lpstr>游明朝</vt:lpstr>
      <vt:lpstr>Arial</vt:lpstr>
      <vt:lpstr>Calibri</vt:lpstr>
      <vt:lpstr>Calibri Light</vt:lpstr>
      <vt:lpstr>Segoe UI Symbol</vt:lpstr>
      <vt:lpstr>Times New Roman</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