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5"/>
  </p:notesMasterIdLst>
  <p:handoutMasterIdLst>
    <p:handoutMasterId r:id="rId36"/>
  </p:handoutMasterIdLst>
  <p:sldIdLst>
    <p:sldId id="322" r:id="rId2"/>
    <p:sldId id="259" r:id="rId3"/>
    <p:sldId id="323" r:id="rId4"/>
    <p:sldId id="257" r:id="rId5"/>
    <p:sldId id="260" r:id="rId6"/>
    <p:sldId id="261" r:id="rId7"/>
    <p:sldId id="262" r:id="rId8"/>
    <p:sldId id="264" r:id="rId9"/>
    <p:sldId id="265" r:id="rId10"/>
    <p:sldId id="325" r:id="rId11"/>
    <p:sldId id="267" r:id="rId12"/>
    <p:sldId id="290" r:id="rId13"/>
    <p:sldId id="273" r:id="rId14"/>
    <p:sldId id="326" r:id="rId15"/>
    <p:sldId id="275" r:id="rId16"/>
    <p:sldId id="283" r:id="rId17"/>
    <p:sldId id="271" r:id="rId18"/>
    <p:sldId id="268" r:id="rId19"/>
    <p:sldId id="285" r:id="rId20"/>
    <p:sldId id="269" r:id="rId21"/>
    <p:sldId id="272" r:id="rId22"/>
    <p:sldId id="289" r:id="rId23"/>
    <p:sldId id="294" r:id="rId24"/>
    <p:sldId id="288" r:id="rId25"/>
    <p:sldId id="296" r:id="rId26"/>
    <p:sldId id="277" r:id="rId27"/>
    <p:sldId id="327" r:id="rId28"/>
    <p:sldId id="328" r:id="rId29"/>
    <p:sldId id="329" r:id="rId30"/>
    <p:sldId id="330" r:id="rId31"/>
    <p:sldId id="331" r:id="rId32"/>
    <p:sldId id="292" r:id="rId33"/>
    <p:sldId id="282" r:id="rId34"/>
  </p:sldIdLst>
  <p:sldSz cx="9144000" cy="6858000" type="screen4x3"/>
  <p:notesSz cx="6805613"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C25C98E1-9195-4893-89F5-4F73A3A59EC6}">
          <p14:sldIdLst>
            <p14:sldId id="322"/>
            <p14:sldId id="259"/>
            <p14:sldId id="323"/>
            <p14:sldId id="257"/>
            <p14:sldId id="260"/>
            <p14:sldId id="261"/>
            <p14:sldId id="262"/>
            <p14:sldId id="264"/>
            <p14:sldId id="265"/>
            <p14:sldId id="325"/>
            <p14:sldId id="267"/>
            <p14:sldId id="290"/>
            <p14:sldId id="273"/>
            <p14:sldId id="326"/>
            <p14:sldId id="275"/>
            <p14:sldId id="283"/>
            <p14:sldId id="271"/>
            <p14:sldId id="268"/>
            <p14:sldId id="285"/>
            <p14:sldId id="269"/>
            <p14:sldId id="272"/>
            <p14:sldId id="289"/>
            <p14:sldId id="294"/>
            <p14:sldId id="288"/>
            <p14:sldId id="296"/>
            <p14:sldId id="277"/>
            <p14:sldId id="327"/>
            <p14:sldId id="328"/>
            <p14:sldId id="329"/>
            <p14:sldId id="330"/>
            <p14:sldId id="331"/>
            <p14:sldId id="292"/>
            <p14:sldId id="28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994D"/>
    <a:srgbClr val="CFE9D1"/>
    <a:srgbClr val="A6D6A9"/>
    <a:srgbClr val="FE4258"/>
    <a:srgbClr val="EA8694"/>
    <a:srgbClr val="F373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6" autoAdjust="0"/>
    <p:restoredTop sz="94333" autoAdjust="0"/>
  </p:normalViewPr>
  <p:slideViewPr>
    <p:cSldViewPr snapToGrid="0">
      <p:cViewPr varScale="1">
        <p:scale>
          <a:sx n="101" d="100"/>
          <a:sy n="101" d="100"/>
        </p:scale>
        <p:origin x="288" y="114"/>
      </p:cViewPr>
      <p:guideLst>
        <p:guide orient="horz" pos="2160"/>
        <p:guide pos="2880"/>
      </p:guideLst>
    </p:cSldViewPr>
  </p:slideViewPr>
  <p:outlineViewPr>
    <p:cViewPr>
      <p:scale>
        <a:sx n="33" d="100"/>
        <a:sy n="33" d="100"/>
      </p:scale>
      <p:origin x="0" y="-3738"/>
    </p:cViewPr>
  </p:outlineViewPr>
  <p:notesTextViewPr>
    <p:cViewPr>
      <p:scale>
        <a:sx n="1" d="1"/>
        <a:sy n="1" d="1"/>
      </p:scale>
      <p:origin x="0" y="0"/>
    </p:cViewPr>
  </p:notesTextViewPr>
  <p:sorterViewPr>
    <p:cViewPr>
      <p:scale>
        <a:sx n="100" d="100"/>
        <a:sy n="100" d="100"/>
      </p:scale>
      <p:origin x="0" y="-2580"/>
    </p:cViewPr>
  </p:sorterViewPr>
  <p:notesViewPr>
    <p:cSldViewPr snapToGrid="0" showGuides="1">
      <p:cViewPr varScale="1">
        <p:scale>
          <a:sx n="75" d="100"/>
          <a:sy n="75" d="100"/>
        </p:scale>
        <p:origin x="2184" y="66"/>
      </p:cViewPr>
      <p:guideLst>
        <p:guide orient="horz" pos="3131"/>
        <p:guide pos="2144"/>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9.xml" Type="http://schemas.openxmlformats.org/officeDocument/2006/relationships/slide"/><Relationship Id="rId11" Target="slides/slide10.xml" Type="http://schemas.openxmlformats.org/officeDocument/2006/relationships/slide"/><Relationship Id="rId12" Target="slides/slide11.xml" Type="http://schemas.openxmlformats.org/officeDocument/2006/relationships/slide"/><Relationship Id="rId13" Target="slides/slide12.xml" Type="http://schemas.openxmlformats.org/officeDocument/2006/relationships/slide"/><Relationship Id="rId14" Target="slides/slide13.xml" Type="http://schemas.openxmlformats.org/officeDocument/2006/relationships/slide"/><Relationship Id="rId15" Target="slides/slide14.xml" Type="http://schemas.openxmlformats.org/officeDocument/2006/relationships/slide"/><Relationship Id="rId16" Target="slides/slide15.xml" Type="http://schemas.openxmlformats.org/officeDocument/2006/relationships/slide"/><Relationship Id="rId17" Target="slides/slide16.xml" Type="http://schemas.openxmlformats.org/officeDocument/2006/relationships/slide"/><Relationship Id="rId18" Target="slides/slide17.xml" Type="http://schemas.openxmlformats.org/officeDocument/2006/relationships/slide"/><Relationship Id="rId19" Target="slides/slide18.xml" Type="http://schemas.openxmlformats.org/officeDocument/2006/relationships/slide"/><Relationship Id="rId2" Target="slides/slide1.xml" Type="http://schemas.openxmlformats.org/officeDocument/2006/relationships/slide"/><Relationship Id="rId20" Target="slides/slide19.xml" Type="http://schemas.openxmlformats.org/officeDocument/2006/relationships/slide"/><Relationship Id="rId21" Target="slides/slide20.xml" Type="http://schemas.openxmlformats.org/officeDocument/2006/relationships/slide"/><Relationship Id="rId22" Target="slides/slide21.xml" Type="http://schemas.openxmlformats.org/officeDocument/2006/relationships/slide"/><Relationship Id="rId23" Target="slides/slide22.xml" Type="http://schemas.openxmlformats.org/officeDocument/2006/relationships/slide"/><Relationship Id="rId24" Target="slides/slide23.xml" Type="http://schemas.openxmlformats.org/officeDocument/2006/relationships/slide"/><Relationship Id="rId25" Target="slides/slide24.xml" Type="http://schemas.openxmlformats.org/officeDocument/2006/relationships/slide"/><Relationship Id="rId26" Target="slides/slide25.xml" Type="http://schemas.openxmlformats.org/officeDocument/2006/relationships/slide"/><Relationship Id="rId27" Target="slides/slide26.xml" Type="http://schemas.openxmlformats.org/officeDocument/2006/relationships/slide"/><Relationship Id="rId28" Target="slides/slide27.xml" Type="http://schemas.openxmlformats.org/officeDocument/2006/relationships/slide"/><Relationship Id="rId29" Target="slides/slide28.xml" Type="http://schemas.openxmlformats.org/officeDocument/2006/relationships/slide"/><Relationship Id="rId3" Target="slides/slide2.xml" Type="http://schemas.openxmlformats.org/officeDocument/2006/relationships/slide"/><Relationship Id="rId30" Target="slides/slide29.xml" Type="http://schemas.openxmlformats.org/officeDocument/2006/relationships/slide"/><Relationship Id="rId31" Target="slides/slide30.xml" Type="http://schemas.openxmlformats.org/officeDocument/2006/relationships/slide"/><Relationship Id="rId32" Target="slides/slide31.xml" Type="http://schemas.openxmlformats.org/officeDocument/2006/relationships/slide"/><Relationship Id="rId33" Target="slides/slide32.xml" Type="http://schemas.openxmlformats.org/officeDocument/2006/relationships/slide"/><Relationship Id="rId34" Target="slides/slide33.xml" Type="http://schemas.openxmlformats.org/officeDocument/2006/relationships/slide"/><Relationship Id="rId35" Target="notesMasters/notesMaster1.xml" Type="http://schemas.openxmlformats.org/officeDocument/2006/relationships/notesMaster"/><Relationship Id="rId36" Target="handoutMasters/handoutMaster1.xml" Type="http://schemas.openxmlformats.org/officeDocument/2006/relationships/handoutMaster"/><Relationship Id="rId37" Target="presProps.xml" Type="http://schemas.openxmlformats.org/officeDocument/2006/relationships/presProps"/><Relationship Id="rId38" Target="viewProps.xml" Type="http://schemas.openxmlformats.org/officeDocument/2006/relationships/viewProps"/><Relationship Id="rId39" Target="theme/theme1.xml" Type="http://schemas.openxmlformats.org/officeDocument/2006/relationships/theme"/><Relationship Id="rId4" Target="slides/slide3.xml" Type="http://schemas.openxmlformats.org/officeDocument/2006/relationships/slide"/><Relationship Id="rId40" Target="tableStyles.xml" Type="http://schemas.openxmlformats.org/officeDocument/2006/relationships/tableStyles"/><Relationship Id="rId5" Target="slides/slide4.xml" Type="http://schemas.openxmlformats.org/officeDocument/2006/relationships/slide"/><Relationship Id="rId6" Target="slides/slide5.xml" Type="http://schemas.openxmlformats.org/officeDocument/2006/relationships/slide"/><Relationship Id="rId7" Target="slides/slide6.xml" Type="http://schemas.openxmlformats.org/officeDocument/2006/relationships/slide"/><Relationship Id="rId8" Target="slides/slide7.xml" Type="http://schemas.openxmlformats.org/officeDocument/2006/relationships/slide"/><Relationship Id="rId9" Target="slides/slide8.xml" Type="http://schemas.openxmlformats.org/officeDocument/2006/relationships/slide"/></Relationships>
</file>

<file path=ppt/handoutMasters/_rels/handoutMaster1.xml.rels><?xml version="1.0" encoding="UTF-8" standalone="yes"?><Relationships xmlns="http://schemas.openxmlformats.org/package/2006/relationships"><Relationship Id="rId1" Target="../theme/theme3.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3"/>
          </p:nvPr>
        </p:nvSpPr>
        <p:spPr>
          <a:xfrm>
            <a:off x="3" y="9440647"/>
            <a:ext cx="6804038" cy="496968"/>
          </a:xfrm>
          <a:prstGeom prst="rect">
            <a:avLst/>
          </a:prstGeom>
        </p:spPr>
        <p:txBody>
          <a:bodyPr vert="horz" lIns="91323" tIns="45661" rIns="91323" bIns="45661" rtlCol="0" anchor="b"/>
          <a:lstStyle>
            <a:lvl1pPr algn="r">
              <a:defRPr sz="1200"/>
            </a:lvl1pPr>
          </a:lstStyle>
          <a:p>
            <a:pPr algn="ctr"/>
            <a:endParaRPr kumimoji="1" lang="ja-JP" altLang="en-US" dirty="0">
              <a:ea typeface="游ゴシック" panose="020B0400000000000000" pitchFamily="50" charset="-128"/>
            </a:endParaRPr>
          </a:p>
        </p:txBody>
      </p:sp>
    </p:spTree>
    <p:extLst>
      <p:ext uri="{BB962C8B-B14F-4D97-AF65-F5344CB8AC3E}">
        <p14:creationId xmlns:p14="http://schemas.microsoft.com/office/powerpoint/2010/main" val="405784829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099" cy="496968"/>
          </a:xfrm>
          <a:prstGeom prst="rect">
            <a:avLst/>
          </a:prstGeom>
        </p:spPr>
        <p:txBody>
          <a:bodyPr vert="horz" lIns="91323" tIns="45661" rIns="91323" bIns="45661" rtlCol="0"/>
          <a:lstStyle>
            <a:lvl1pPr algn="l">
              <a:defRPr sz="1200">
                <a:ea typeface="游ゴシック" panose="020B0400000000000000" pitchFamily="50" charset="-128"/>
              </a:defRPr>
            </a:lvl1pPr>
          </a:lstStyle>
          <a:p>
            <a:endParaRPr lang="ja-JP" altLang="en-US" dirty="0"/>
          </a:p>
        </p:txBody>
      </p:sp>
      <p:sp>
        <p:nvSpPr>
          <p:cNvPr id="3" name="日付プレースホルダー 2"/>
          <p:cNvSpPr>
            <a:spLocks noGrp="1"/>
          </p:cNvSpPr>
          <p:nvPr>
            <p:ph type="dt" idx="1"/>
          </p:nvPr>
        </p:nvSpPr>
        <p:spPr>
          <a:xfrm>
            <a:off x="3854940" y="0"/>
            <a:ext cx="2949099" cy="496968"/>
          </a:xfrm>
          <a:prstGeom prst="rect">
            <a:avLst/>
          </a:prstGeom>
        </p:spPr>
        <p:txBody>
          <a:bodyPr vert="horz" lIns="91323" tIns="45661" rIns="91323" bIns="45661" rtlCol="0"/>
          <a:lstStyle>
            <a:lvl1pPr algn="r">
              <a:defRPr sz="1200">
                <a:ea typeface="游ゴシック" panose="020B0400000000000000" pitchFamily="50" charset="-128"/>
              </a:defRPr>
            </a:lvl1pPr>
          </a:lstStyle>
          <a:p>
            <a:fld id="{1DD1E957-5366-4DEE-9D5B-4D0C9D149A2C}" type="datetimeFigureOut">
              <a:rPr lang="ja-JP" altLang="en-US" smtClean="0"/>
              <a:pPr/>
              <a:t>2025/1/31</a:t>
            </a:fld>
            <a:endParaRPr lang="ja-JP" altLang="en-US" dirty="0"/>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323" tIns="45661" rIns="91323" bIns="45661" rtlCol="0" anchor="ctr"/>
          <a:lstStyle/>
          <a:p>
            <a:endParaRPr lang="ja-JP" altLang="en-US" dirty="0"/>
          </a:p>
        </p:txBody>
      </p:sp>
      <p:sp>
        <p:nvSpPr>
          <p:cNvPr id="5" name="ノート プレースホルダー 4"/>
          <p:cNvSpPr>
            <a:spLocks noGrp="1"/>
          </p:cNvSpPr>
          <p:nvPr>
            <p:ph type="body" sz="quarter" idx="3"/>
          </p:nvPr>
        </p:nvSpPr>
        <p:spPr>
          <a:xfrm>
            <a:off x="680563" y="4721187"/>
            <a:ext cx="5444490" cy="4472701"/>
          </a:xfrm>
          <a:prstGeom prst="rect">
            <a:avLst/>
          </a:prstGeom>
        </p:spPr>
        <p:txBody>
          <a:bodyPr vert="horz" lIns="91323" tIns="45661" rIns="91323" bIns="45661"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1" y="9440647"/>
            <a:ext cx="2949099" cy="496968"/>
          </a:xfrm>
          <a:prstGeom prst="rect">
            <a:avLst/>
          </a:prstGeom>
        </p:spPr>
        <p:txBody>
          <a:bodyPr vert="horz" lIns="91323" tIns="45661" rIns="91323" bIns="45661" rtlCol="0" anchor="b"/>
          <a:lstStyle>
            <a:lvl1pPr algn="l">
              <a:defRPr sz="1200">
                <a:ea typeface="游ゴシック" panose="020B0400000000000000"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3854940" y="9440647"/>
            <a:ext cx="2949099" cy="496968"/>
          </a:xfrm>
          <a:prstGeom prst="rect">
            <a:avLst/>
          </a:prstGeom>
        </p:spPr>
        <p:txBody>
          <a:bodyPr vert="horz" lIns="91323" tIns="45661" rIns="91323" bIns="45661" rtlCol="0" anchor="b"/>
          <a:lstStyle>
            <a:lvl1pPr algn="r">
              <a:defRPr sz="1200">
                <a:ea typeface="游ゴシック" panose="020B0400000000000000" pitchFamily="50" charset="-128"/>
              </a:defRPr>
            </a:lvl1pPr>
          </a:lstStyle>
          <a:p>
            <a:fld id="{ACBA7E53-4859-4148-B53C-9018A04853A3}" type="slidenum">
              <a:rPr lang="ja-JP" altLang="en-US" smtClean="0"/>
              <a:pPr/>
              <a:t>‹#›</a:t>
            </a:fld>
            <a:endParaRPr lang="ja-JP" altLang="en-US" dirty="0"/>
          </a:p>
        </p:txBody>
      </p:sp>
    </p:spTree>
    <p:extLst>
      <p:ext uri="{BB962C8B-B14F-4D97-AF65-F5344CB8AC3E}">
        <p14:creationId xmlns:p14="http://schemas.microsoft.com/office/powerpoint/2010/main" val="178081972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游ゴシック" panose="020B0400000000000000" pitchFamily="50" charset="-128"/>
        <a:cs typeface="+mn-cs"/>
      </a:defRPr>
    </a:lvl1pPr>
    <a:lvl2pPr marL="457200" algn="l" defTabSz="914400" rtl="0" eaLnBrk="1" latinLnBrk="0" hangingPunct="1">
      <a:defRPr kumimoji="1" sz="1200" kern="1200">
        <a:solidFill>
          <a:schemeClr val="tx1"/>
        </a:solidFill>
        <a:latin typeface="+mn-lt"/>
        <a:ea typeface="游ゴシック" panose="020B0400000000000000" pitchFamily="50" charset="-128"/>
        <a:cs typeface="+mn-cs"/>
      </a:defRPr>
    </a:lvl2pPr>
    <a:lvl3pPr marL="914400" algn="l" defTabSz="914400" rtl="0" eaLnBrk="1" latinLnBrk="0" hangingPunct="1">
      <a:defRPr kumimoji="1" sz="1200" kern="1200">
        <a:solidFill>
          <a:schemeClr val="tx1"/>
        </a:solidFill>
        <a:latin typeface="+mn-lt"/>
        <a:ea typeface="游ゴシック" panose="020B0400000000000000" pitchFamily="50" charset="-128"/>
        <a:cs typeface="+mn-cs"/>
      </a:defRPr>
    </a:lvl3pPr>
    <a:lvl4pPr marL="1371600" algn="l" defTabSz="914400" rtl="0" eaLnBrk="1" latinLnBrk="0" hangingPunct="1">
      <a:defRPr kumimoji="1" sz="1200" kern="1200">
        <a:solidFill>
          <a:schemeClr val="tx1"/>
        </a:solidFill>
        <a:latin typeface="+mn-lt"/>
        <a:ea typeface="游ゴシック" panose="020B0400000000000000" pitchFamily="50" charset="-128"/>
        <a:cs typeface="+mn-cs"/>
      </a:defRPr>
    </a:lvl4pPr>
    <a:lvl5pPr marL="1828800" algn="l" defTabSz="914400" rtl="0" eaLnBrk="1" latinLnBrk="0" hangingPunct="1">
      <a:defRPr kumimoji="1" sz="1200" kern="1200">
        <a:solidFill>
          <a:schemeClr val="tx1"/>
        </a:solidFill>
        <a:latin typeface="+mn-lt"/>
        <a:ea typeface="游ゴシック" panose="020B0400000000000000"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2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2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2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6.xml" Type="http://schemas.openxmlformats.org/officeDocument/2006/relationships/slide"/></Relationships>
</file>

<file path=ppt/notesSlides/_rels/notesSlide2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2.xml" Type="http://schemas.openxmlformats.org/officeDocument/2006/relationships/slide"/></Relationships>
</file>

<file path=ppt/notesSlides/_rels/notesSlide2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3.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233794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19163" y="746125"/>
            <a:ext cx="4968875" cy="3725863"/>
          </a:xfrm>
          <a:ln/>
        </p:spPr>
      </p:sp>
      <p:sp>
        <p:nvSpPr>
          <p:cNvPr id="45060" name="Rectangle 3"/>
          <p:cNvSpPr>
            <a:spLocks noGrp="1" noChangeArrowheads="1"/>
          </p:cNvSpPr>
          <p:nvPr>
            <p:ph type="body" idx="1"/>
          </p:nvPr>
        </p:nvSpPr>
        <p:spPr>
          <a:noFill/>
          <a:ln/>
        </p:spPr>
        <p:txBody>
          <a:bodyPr/>
          <a:lstStyle/>
          <a:p>
            <a:pPr eaLnBrk="1" hangingPunct="1"/>
            <a:endParaRPr lang="ja-JP" altLang="ja-JP" dirty="0"/>
          </a:p>
        </p:txBody>
      </p:sp>
    </p:spTree>
    <p:extLst>
      <p:ext uri="{BB962C8B-B14F-4D97-AF65-F5344CB8AC3E}">
        <p14:creationId xmlns:p14="http://schemas.microsoft.com/office/powerpoint/2010/main" val="1427491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154411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0463" cy="3727450"/>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581037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62228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19163" y="746125"/>
            <a:ext cx="4968875" cy="3725863"/>
          </a:xfrm>
          <a:ln/>
        </p:spPr>
      </p:sp>
      <p:sp>
        <p:nvSpPr>
          <p:cNvPr id="45060" name="Rectangle 3"/>
          <p:cNvSpPr>
            <a:spLocks noGrp="1" noChangeArrowheads="1"/>
          </p:cNvSpPr>
          <p:nvPr>
            <p:ph type="body" idx="1"/>
          </p:nvPr>
        </p:nvSpPr>
        <p:spPr>
          <a:noFill/>
          <a:ln/>
        </p:spPr>
        <p:txBody>
          <a:bodyPr/>
          <a:lstStyle/>
          <a:p>
            <a:pPr eaLnBrk="1" hangingPunct="1"/>
            <a:endParaRPr lang="ja-JP" altLang="ja-JP" dirty="0"/>
          </a:p>
        </p:txBody>
      </p:sp>
    </p:spTree>
    <p:extLst>
      <p:ext uri="{BB962C8B-B14F-4D97-AF65-F5344CB8AC3E}">
        <p14:creationId xmlns:p14="http://schemas.microsoft.com/office/powerpoint/2010/main" val="3589295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112601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177277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1671317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8669667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632340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19163" y="746125"/>
            <a:ext cx="4968875" cy="3725863"/>
          </a:xfrm>
          <a:ln/>
        </p:spPr>
      </p:sp>
      <p:sp>
        <p:nvSpPr>
          <p:cNvPr id="45060" name="Rectangle 3"/>
          <p:cNvSpPr>
            <a:spLocks noGrp="1" noChangeArrowheads="1"/>
          </p:cNvSpPr>
          <p:nvPr>
            <p:ph type="body" idx="1"/>
          </p:nvPr>
        </p:nvSpPr>
        <p:spPr>
          <a:noFill/>
          <a:ln/>
        </p:spPr>
        <p:txBody>
          <a:bodyPr/>
          <a:lstStyle/>
          <a:p>
            <a:pPr eaLnBrk="1" hangingPunct="1"/>
            <a:endParaRPr lang="ja-JP" altLang="ja-JP"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3680475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2788557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1351669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74234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8148924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9361092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6493266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2295298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481347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xfrm>
            <a:off x="919163" y="746125"/>
            <a:ext cx="4968875" cy="3725863"/>
          </a:xfrm>
          <a:ln/>
        </p:spPr>
      </p:sp>
      <p:sp>
        <p:nvSpPr>
          <p:cNvPr id="45060" name="Rectangle 3"/>
          <p:cNvSpPr>
            <a:spLocks noGrp="1" noChangeArrowheads="1"/>
          </p:cNvSpPr>
          <p:nvPr>
            <p:ph type="body" idx="1"/>
          </p:nvPr>
        </p:nvSpPr>
        <p:spPr>
          <a:noFill/>
          <a:ln/>
        </p:spPr>
        <p:txBody>
          <a:bodyPr/>
          <a:lstStyle/>
          <a:p>
            <a:pPr eaLnBrk="1" hangingPunct="1"/>
            <a:endParaRPr lang="ja-JP" altLang="ja-JP" dirty="0"/>
          </a:p>
        </p:txBody>
      </p:sp>
    </p:spTree>
    <p:extLst>
      <p:ext uri="{BB962C8B-B14F-4D97-AF65-F5344CB8AC3E}">
        <p14:creationId xmlns:p14="http://schemas.microsoft.com/office/powerpoint/2010/main" val="3896265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816998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813522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787746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Rot="1" noChangeAspect="1" noChangeArrowheads="1" noTextEdit="1"/>
          </p:cNvSpPr>
          <p:nvPr>
            <p:ph type="sldImg"/>
          </p:nvPr>
        </p:nvSpPr>
        <p:spPr>
          <a:xfrm>
            <a:off x="919163" y="746125"/>
            <a:ext cx="4968875" cy="3725863"/>
          </a:xfrm>
          <a:ln/>
        </p:spPr>
      </p:sp>
      <p:sp>
        <p:nvSpPr>
          <p:cNvPr id="46084" name="Rectangle 3"/>
          <p:cNvSpPr>
            <a:spLocks noGrp="1" noChangeArrowheads="1"/>
          </p:cNvSpPr>
          <p:nvPr>
            <p:ph type="body" idx="1"/>
          </p:nvPr>
        </p:nvSpPr>
        <p:spPr>
          <a:noFill/>
          <a:ln/>
        </p:spPr>
        <p:txBody>
          <a:bodyPr/>
          <a:lstStyle/>
          <a:p>
            <a:pPr eaLnBrk="1" hangingPunct="1"/>
            <a:endParaRPr lang="ja-JP" altLang="ja-JP"/>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003587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187230464"/>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EB50A426-0888-47BE-A75E-DA552257B44E}" type="datetime1">
              <a:rPr kumimoji="1" lang="ja-JP" altLang="en-US" smtClean="0"/>
              <a:t>2025/1/31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DE990AD-406D-4205-8FAC-26A3F14EA971}" type="slidenum">
              <a:rPr kumimoji="1" lang="ja-JP" altLang="en-US" smtClean="0"/>
              <a:pPr/>
              <a:t>‹#›</a:t>
            </a:fld>
            <a:endParaRPr kumimoji="1" lang="ja-JP" altLang="en-US"/>
          </a:p>
        </p:txBody>
      </p:sp>
    </p:spTree>
    <p:extLst>
      <p:ext uri="{BB962C8B-B14F-4D97-AF65-F5344CB8AC3E}">
        <p14:creationId xmlns:p14="http://schemas.microsoft.com/office/powerpoint/2010/main" val="161038443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3EA522D-FD9D-41EE-83E5-DBCE20CE9083}" type="datetime1">
              <a:rPr kumimoji="1" lang="ja-JP" altLang="en-US" smtClean="0"/>
              <a:t>2025/1/31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DE990AD-406D-4205-8FAC-26A3F14EA971}" type="slidenum">
              <a:rPr kumimoji="1" lang="ja-JP" altLang="en-US" smtClean="0"/>
              <a:pPr/>
              <a:t>‹#›</a:t>
            </a:fld>
            <a:endParaRPr kumimoji="1" lang="ja-JP" altLang="en-US"/>
          </a:p>
        </p:txBody>
      </p:sp>
    </p:spTree>
    <p:extLst>
      <p:ext uri="{BB962C8B-B14F-4D97-AF65-F5344CB8AC3E}">
        <p14:creationId xmlns:p14="http://schemas.microsoft.com/office/powerpoint/2010/main" val="414144159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7BC833D-6CB4-42E3-90DF-FE8E84899CA9}" type="datetime1">
              <a:rPr kumimoji="1" lang="ja-JP" altLang="en-US" smtClean="0"/>
              <a:t>2025/1/31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DE990AD-406D-4205-8FAC-26A3F14EA971}" type="slidenum">
              <a:rPr kumimoji="1" lang="ja-JP" altLang="en-US" smtClean="0"/>
              <a:pPr/>
              <a:t>‹#›</a:t>
            </a:fld>
            <a:endParaRPr kumimoji="1" lang="ja-JP" altLang="en-US"/>
          </a:p>
        </p:txBody>
      </p:sp>
    </p:spTree>
    <p:extLst>
      <p:ext uri="{BB962C8B-B14F-4D97-AF65-F5344CB8AC3E}">
        <p14:creationId xmlns:p14="http://schemas.microsoft.com/office/powerpoint/2010/main" val="72768359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44477"/>
            <a:ext cx="838835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11"/>
          <p:cNvSpPr>
            <a:spLocks noGrp="1" noChangeArrowheads="1"/>
          </p:cNvSpPr>
          <p:nvPr>
            <p:ph type="dt" sz="half" idx="10"/>
          </p:nvPr>
        </p:nvSpPr>
        <p:spPr>
          <a:ln/>
        </p:spPr>
        <p:txBody>
          <a:bodyPr/>
          <a:lstStyle>
            <a:lvl1pPr>
              <a:defRPr/>
            </a:lvl1pPr>
          </a:lstStyle>
          <a:p>
            <a:pPr>
              <a:defRPr/>
            </a:pPr>
            <a:fld id="{FFF821E6-0DB9-4E7C-B76C-D74C52C52B25}" type="datetime1">
              <a:rPr lang="ja-JP" altLang="en-US" smtClean="0"/>
              <a:t>2025/1/31</a:t>
            </a:fld>
            <a:endParaRPr lang="en-US" altLang="ja-JP"/>
          </a:p>
        </p:txBody>
      </p:sp>
      <p:sp>
        <p:nvSpPr>
          <p:cNvPr id="4"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13"/>
          <p:cNvSpPr>
            <a:spLocks noGrp="1" noChangeArrowheads="1"/>
          </p:cNvSpPr>
          <p:nvPr>
            <p:ph type="sldNum" sz="quarter" idx="12"/>
          </p:nvPr>
        </p:nvSpPr>
        <p:spPr>
          <a:ln/>
        </p:spPr>
        <p:txBody>
          <a:bodyPr/>
          <a:lstStyle>
            <a:lvl1pPr>
              <a:defRPr/>
            </a:lvl1pPr>
          </a:lstStyle>
          <a:p>
            <a:pPr>
              <a:defRPr/>
            </a:pPr>
            <a:fld id="{D2EED948-C4BA-4787-9472-41469010BBE8}" type="slidenum">
              <a:rPr lang="en-US" altLang="ja-JP"/>
              <a:pPr>
                <a:defRPr/>
              </a:pPr>
              <a:t>‹#›</a:t>
            </a:fld>
            <a:endParaRPr lang="en-US" altLang="ja-JP"/>
          </a:p>
        </p:txBody>
      </p:sp>
    </p:spTree>
    <p:extLst>
      <p:ext uri="{BB962C8B-B14F-4D97-AF65-F5344CB8AC3E}">
        <p14:creationId xmlns:p14="http://schemas.microsoft.com/office/powerpoint/2010/main" val="3095220722"/>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A088029-217E-4989-B9C1-27D1807B3B5B}" type="datetime1">
              <a:rPr kumimoji="1" lang="ja-JP" altLang="en-US" smtClean="0"/>
              <a:t>2025/1/31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DE990AD-406D-4205-8FAC-26A3F14EA971}" type="slidenum">
              <a:rPr kumimoji="1" lang="ja-JP" altLang="en-US" smtClean="0"/>
              <a:pPr/>
              <a:t>‹#›</a:t>
            </a:fld>
            <a:endParaRPr kumimoji="1" lang="ja-JP" altLang="en-US"/>
          </a:p>
        </p:txBody>
      </p:sp>
    </p:spTree>
    <p:extLst>
      <p:ext uri="{BB962C8B-B14F-4D97-AF65-F5344CB8AC3E}">
        <p14:creationId xmlns:p14="http://schemas.microsoft.com/office/powerpoint/2010/main" val="1842313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0CC8AB7-6FCA-49C1-AAFF-E421A92CABA3}" type="datetime1">
              <a:rPr kumimoji="1" lang="ja-JP" altLang="en-US" smtClean="0"/>
              <a:t>2025/1/31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DE990AD-406D-4205-8FAC-26A3F14EA971}" type="slidenum">
              <a:rPr kumimoji="1" lang="ja-JP" altLang="en-US" smtClean="0"/>
              <a:pPr/>
              <a:t>‹#›</a:t>
            </a:fld>
            <a:endParaRPr kumimoji="1" lang="ja-JP" altLang="en-US"/>
          </a:p>
        </p:txBody>
      </p:sp>
    </p:spTree>
    <p:extLst>
      <p:ext uri="{BB962C8B-B14F-4D97-AF65-F5344CB8AC3E}">
        <p14:creationId xmlns:p14="http://schemas.microsoft.com/office/powerpoint/2010/main" val="1427121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602F8C5E-3D2F-4D7E-A1B7-BBC80D0D814B}" type="datetime1">
              <a:rPr kumimoji="1" lang="ja-JP" altLang="en-US" smtClean="0"/>
              <a:t>2025/1/31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DE990AD-406D-4205-8FAC-26A3F14EA971}" type="slidenum">
              <a:rPr kumimoji="1" lang="ja-JP" altLang="en-US" smtClean="0"/>
              <a:pPr/>
              <a:t>‹#›</a:t>
            </a:fld>
            <a:endParaRPr kumimoji="1" lang="ja-JP" altLang="en-US"/>
          </a:p>
        </p:txBody>
      </p:sp>
    </p:spTree>
    <p:extLst>
      <p:ext uri="{BB962C8B-B14F-4D97-AF65-F5344CB8AC3E}">
        <p14:creationId xmlns:p14="http://schemas.microsoft.com/office/powerpoint/2010/main" val="368585577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5290CE5-E99C-49DC-A8EC-44B324CF8245}" type="datetime1">
              <a:rPr kumimoji="1" lang="ja-JP" altLang="en-US" smtClean="0"/>
              <a:t>2025/1/31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DE990AD-406D-4205-8FAC-26A3F14EA971}" type="slidenum">
              <a:rPr kumimoji="1" lang="ja-JP" altLang="en-US" smtClean="0"/>
              <a:pPr/>
              <a:t>‹#›</a:t>
            </a:fld>
            <a:endParaRPr kumimoji="1" lang="ja-JP" altLang="en-US"/>
          </a:p>
        </p:txBody>
      </p:sp>
    </p:spTree>
    <p:extLst>
      <p:ext uri="{BB962C8B-B14F-4D97-AF65-F5344CB8AC3E}">
        <p14:creationId xmlns:p14="http://schemas.microsoft.com/office/powerpoint/2010/main" val="109326441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AF47C4A-FE1A-425B-8B23-BFE81CE1740F}" type="datetime1">
              <a:rPr kumimoji="1" lang="ja-JP" altLang="en-US" smtClean="0"/>
              <a:t>2025/1/31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DE990AD-406D-4205-8FAC-26A3F14EA971}" type="slidenum">
              <a:rPr kumimoji="1" lang="ja-JP" altLang="en-US" smtClean="0"/>
              <a:pPr/>
              <a:t>‹#›</a:t>
            </a:fld>
            <a:endParaRPr kumimoji="1" lang="ja-JP" altLang="en-US"/>
          </a:p>
        </p:txBody>
      </p:sp>
    </p:spTree>
    <p:extLst>
      <p:ext uri="{BB962C8B-B14F-4D97-AF65-F5344CB8AC3E}">
        <p14:creationId xmlns:p14="http://schemas.microsoft.com/office/powerpoint/2010/main" val="83676632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E011A9B-EA81-4BA3-8C79-9CA702C4F163}" type="datetime1">
              <a:rPr kumimoji="1" lang="ja-JP" altLang="en-US" smtClean="0"/>
              <a:t>2025/1/31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DE990AD-406D-4205-8FAC-26A3F14EA971}" type="slidenum">
              <a:rPr kumimoji="1" lang="ja-JP" altLang="en-US" smtClean="0"/>
              <a:pPr/>
              <a:t>‹#›</a:t>
            </a:fld>
            <a:endParaRPr kumimoji="1" lang="ja-JP" altLang="en-US"/>
          </a:p>
        </p:txBody>
      </p:sp>
    </p:spTree>
    <p:extLst>
      <p:ext uri="{BB962C8B-B14F-4D97-AF65-F5344CB8AC3E}">
        <p14:creationId xmlns:p14="http://schemas.microsoft.com/office/powerpoint/2010/main" val="221030843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82A7CDC-2A23-4B8B-A54A-05C8E230F9B0}" type="datetime1">
              <a:rPr kumimoji="1" lang="ja-JP" altLang="en-US" smtClean="0"/>
              <a:t>2025/1/31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DE990AD-406D-4205-8FAC-26A3F14EA971}" type="slidenum">
              <a:rPr kumimoji="1" lang="ja-JP" altLang="en-US" smtClean="0"/>
              <a:pPr/>
              <a:t>‹#›</a:t>
            </a:fld>
            <a:endParaRPr kumimoji="1" lang="ja-JP" altLang="en-US"/>
          </a:p>
        </p:txBody>
      </p:sp>
    </p:spTree>
    <p:extLst>
      <p:ext uri="{BB962C8B-B14F-4D97-AF65-F5344CB8AC3E}">
        <p14:creationId xmlns:p14="http://schemas.microsoft.com/office/powerpoint/2010/main" val="425944235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00646CA-2875-47F2-AB11-49E41B24BFDD}" type="datetime1">
              <a:rPr kumimoji="1" lang="ja-JP" altLang="en-US" smtClean="0"/>
              <a:t>2025/1/31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DE990AD-406D-4205-8FAC-26A3F14EA971}" type="slidenum">
              <a:rPr kumimoji="1" lang="ja-JP" altLang="en-US" smtClean="0"/>
              <a:pPr/>
              <a:t>‹#›</a:t>
            </a:fld>
            <a:endParaRPr kumimoji="1" lang="ja-JP" altLang="en-US"/>
          </a:p>
        </p:txBody>
      </p:sp>
    </p:spTree>
    <p:extLst>
      <p:ext uri="{BB962C8B-B14F-4D97-AF65-F5344CB8AC3E}">
        <p14:creationId xmlns:p14="http://schemas.microsoft.com/office/powerpoint/2010/main" val="2397770657"/>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游ゴシック" panose="020B0400000000000000" pitchFamily="50" charset="-128"/>
              </a:defRPr>
            </a:lvl1pPr>
          </a:lstStyle>
          <a:p>
            <a:fld id="{A25DD94A-A31C-4E02-AA2D-12114D1B4CFA}" type="datetime1">
              <a:rPr lang="ja-JP" altLang="en-US" smtClean="0"/>
              <a:t>2025/1/31</a:t>
            </a:fld>
            <a:endParaRPr lang="ja-JP" altLang="en-US"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游ゴシック" panose="020B0400000000000000" pitchFamily="50" charset="-128"/>
              </a:defRPr>
            </a:lvl1pPr>
          </a:lstStyle>
          <a:p>
            <a:endParaRPr lang="ja-JP" altLang="en-US" dirty="0"/>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游ゴシック" panose="020B0400000000000000" pitchFamily="50" charset="-128"/>
              </a:defRPr>
            </a:lvl1pPr>
          </a:lstStyle>
          <a:p>
            <a:fld id="{8DE990AD-406D-4205-8FAC-26A3F14EA971}" type="slidenum">
              <a:rPr lang="ja-JP" altLang="en-US" smtClean="0"/>
              <a:pPr/>
              <a:t>‹#›</a:t>
            </a:fld>
            <a:endParaRPr lang="ja-JP" altLang="en-US" dirty="0"/>
          </a:p>
        </p:txBody>
      </p:sp>
    </p:spTree>
    <p:extLst>
      <p:ext uri="{BB962C8B-B14F-4D97-AF65-F5344CB8AC3E}">
        <p14:creationId xmlns:p14="http://schemas.microsoft.com/office/powerpoint/2010/main" val="186354798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游ゴシック" panose="020B0400000000000000" pitchFamily="50" charset="-128"/>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游ゴシック" panose="020B04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游ゴシック" panose="020B04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游ゴシック" panose="020B04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游ゴシック" panose="020B04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游ゴシック" panose="020B04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s>
</file>

<file path=ppt/slides/_rels/slide10.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10.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10.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10.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10.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10.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4.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5.xml" Type="http://schemas.openxmlformats.org/officeDocument/2006/relationships/notesSlide"/></Relationships>
</file>

<file path=ppt/slides/_rels/slide26.xml.rels><?xml version="1.0" encoding="UTF-8" standalone="yes"?><Relationships xmlns="http://schemas.openxmlformats.org/package/2006/relationships"><Relationship Id="rId1" Target="../slideLayouts/slideLayout10.xml" Type="http://schemas.openxmlformats.org/officeDocument/2006/relationships/slideLayout"/><Relationship Id="rId2" Target="../notesSlides/notesSlide26.xml" Type="http://schemas.openxmlformats.org/officeDocument/2006/relationships/notesSlid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3.xml" Type="http://schemas.openxmlformats.org/officeDocument/2006/relationships/notesSlid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7.xml" Type="http://schemas.openxmlformats.org/officeDocument/2006/relationships/notesSlide"/></Relationships>
</file>

<file path=ppt/slides/_rels/slide33.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28.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4.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9.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8.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9.xml" Type="http://schemas.openxmlformats.org/officeDocument/2006/relationships/notesSlid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11504" y="1305084"/>
            <a:ext cx="8064896" cy="2085139"/>
          </a:xfrm>
        </p:spPr>
        <p:txBody>
          <a:bodyPr>
            <a:normAutofit/>
          </a:bodyPr>
          <a:lstStyle/>
          <a:p>
            <a:r>
              <a:rPr lang="ja-JP" altLang="en-US" sz="6000" b="1" dirty="0" smtClean="0"/>
              <a:t>労働者派遣事業</a:t>
            </a:r>
            <a:r>
              <a:rPr lang="en-US" altLang="ja-JP" sz="6000" b="1" dirty="0"/>
              <a:t/>
            </a:r>
            <a:br>
              <a:rPr lang="en-US" altLang="ja-JP" sz="6000" b="1" dirty="0"/>
            </a:br>
            <a:r>
              <a:rPr lang="en-US" altLang="ja-JP" sz="6000" b="1" dirty="0"/>
              <a:t> </a:t>
            </a:r>
            <a:r>
              <a:rPr lang="ja-JP" altLang="en-US" sz="6000" b="1" dirty="0"/>
              <a:t>新規許可事務説明会</a:t>
            </a:r>
            <a:endParaRPr kumimoji="1" lang="ja-JP" altLang="en-US" sz="6000" b="1" dirty="0"/>
          </a:p>
        </p:txBody>
      </p:sp>
      <p:sp>
        <p:nvSpPr>
          <p:cNvPr id="3" name="サブタイトル 2"/>
          <p:cNvSpPr>
            <a:spLocks noGrp="1"/>
          </p:cNvSpPr>
          <p:nvPr>
            <p:ph type="subTitle" idx="1"/>
          </p:nvPr>
        </p:nvSpPr>
        <p:spPr>
          <a:xfrm>
            <a:off x="521623" y="3492687"/>
            <a:ext cx="8424936" cy="493816"/>
          </a:xfrm>
        </p:spPr>
        <p:txBody>
          <a:bodyPr>
            <a:noAutofit/>
          </a:bodyPr>
          <a:lstStyle/>
          <a:p>
            <a:pPr algn="ctr"/>
            <a:r>
              <a:rPr kumimoji="1" lang="ja-JP" altLang="en-US" sz="2800" dirty="0"/>
              <a:t>～</a:t>
            </a:r>
            <a:r>
              <a:rPr lang="ja-JP" altLang="en-US" sz="2800" dirty="0"/>
              <a:t>労働者派遣事業を始めようとする方に</a:t>
            </a:r>
            <a:r>
              <a:rPr kumimoji="1" lang="ja-JP" altLang="en-US" sz="2800" dirty="0"/>
              <a:t>～</a:t>
            </a:r>
          </a:p>
        </p:txBody>
      </p:sp>
      <p:sp>
        <p:nvSpPr>
          <p:cNvPr id="4" name="サブタイトル 2"/>
          <p:cNvSpPr txBox="1">
            <a:spLocks/>
          </p:cNvSpPr>
          <p:nvPr/>
        </p:nvSpPr>
        <p:spPr>
          <a:xfrm>
            <a:off x="3830917" y="5163790"/>
            <a:ext cx="4470399" cy="493816"/>
          </a:xfrm>
          <a:prstGeom prst="rect">
            <a:avLst/>
          </a:prstGeom>
        </p:spPr>
        <p:txBody>
          <a:bodyPr vert="horz" lIns="91440" tIns="9144" rIns="91440" bIns="45720" rtlCol="0">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defTabSz="914400" rtl="0" eaLnBrk="1" latinLnBrk="0" hangingPunct="1">
              <a:spcBef>
                <a:spcPts val="300"/>
              </a:spcBef>
              <a:buClr>
                <a:schemeClr val="accent2"/>
              </a:buClr>
              <a:buFont typeface="Wingdings" pitchFamily="2" charset="2"/>
              <a:buNone/>
              <a:defRPr kumimoji="1" sz="1600" kern="1200">
                <a:solidFill>
                  <a:schemeClr val="tx1">
                    <a:tint val="75000"/>
                  </a:schemeClr>
                </a:solidFill>
                <a:latin typeface="+mn-lt"/>
                <a:ea typeface="+mn-ea"/>
                <a:cs typeface="+mn-cs"/>
              </a:defRPr>
            </a:lvl2pPr>
            <a:lvl3pPr marL="914400" indent="0" algn="ctr" defTabSz="914400" rtl="0" eaLnBrk="1" latinLnBrk="0" hangingPunct="1">
              <a:spcBef>
                <a:spcPts val="300"/>
              </a:spcBef>
              <a:buClr>
                <a:schemeClr val="accent2"/>
              </a:buClr>
              <a:buFont typeface="Wingdings" pitchFamily="2" charset="2"/>
              <a:buNone/>
              <a:defRPr kumimoji="1" sz="1600" kern="1200">
                <a:solidFill>
                  <a:schemeClr val="tx1">
                    <a:tint val="75000"/>
                  </a:schemeClr>
                </a:solidFill>
                <a:latin typeface="+mn-lt"/>
                <a:ea typeface="+mn-ea"/>
                <a:cs typeface="+mn-cs"/>
              </a:defRPr>
            </a:lvl3pPr>
            <a:lvl4pPr marL="1371600" indent="0" algn="ctr" defTabSz="914400" rtl="0" eaLnBrk="1" latinLnBrk="0" hangingPunct="1">
              <a:spcBef>
                <a:spcPts val="300"/>
              </a:spcBef>
              <a:buClr>
                <a:schemeClr val="accent2"/>
              </a:buClr>
              <a:buFont typeface="Wingdings" pitchFamily="2" charset="2"/>
              <a:buNone/>
              <a:defRPr kumimoji="1" sz="1600" kern="1200">
                <a:solidFill>
                  <a:schemeClr val="tx1">
                    <a:tint val="75000"/>
                  </a:schemeClr>
                </a:solidFill>
                <a:latin typeface="+mn-lt"/>
                <a:ea typeface="+mn-ea"/>
                <a:cs typeface="+mn-cs"/>
              </a:defRPr>
            </a:lvl4pPr>
            <a:lvl5pPr marL="1828800" indent="0" algn="ctr" defTabSz="914400" rtl="0" eaLnBrk="1" latinLnBrk="0" hangingPunct="1">
              <a:spcBef>
                <a:spcPts val="300"/>
              </a:spcBef>
              <a:buClr>
                <a:schemeClr val="accent2"/>
              </a:buClr>
              <a:buFont typeface="Wingdings" pitchFamily="2" charset="2"/>
              <a:buNone/>
              <a:defRPr kumimoji="1" sz="1600" kern="1200">
                <a:solidFill>
                  <a:schemeClr val="tx1">
                    <a:tint val="75000"/>
                  </a:schemeClr>
                </a:solidFill>
                <a:latin typeface="+mn-lt"/>
                <a:ea typeface="+mn-ea"/>
                <a:cs typeface="+mn-cs"/>
              </a:defRPr>
            </a:lvl5pPr>
            <a:lvl6pPr marL="2286000" indent="0" algn="ctr" defTabSz="914400" rtl="0" eaLnBrk="1" latinLnBrk="0" hangingPunct="1">
              <a:spcBef>
                <a:spcPts val="300"/>
              </a:spcBef>
              <a:buClr>
                <a:schemeClr val="accent2"/>
              </a:buClr>
              <a:buFont typeface="Wingdings" pitchFamily="2" charset="2"/>
              <a:buNone/>
              <a:defRPr kumimoji="1" sz="1400" kern="1200">
                <a:solidFill>
                  <a:schemeClr val="tx1">
                    <a:tint val="75000"/>
                  </a:schemeClr>
                </a:solidFill>
                <a:latin typeface="+mn-lt"/>
                <a:ea typeface="+mn-ea"/>
                <a:cs typeface="+mn-cs"/>
              </a:defRPr>
            </a:lvl6pPr>
            <a:lvl7pPr marL="2743200" indent="0" algn="ctr" defTabSz="914400" rtl="0" eaLnBrk="1" latinLnBrk="0" hangingPunct="1">
              <a:spcBef>
                <a:spcPts val="300"/>
              </a:spcBef>
              <a:buClr>
                <a:schemeClr val="accent2"/>
              </a:buClr>
              <a:buFont typeface="Wingdings" pitchFamily="2" charset="2"/>
              <a:buNone/>
              <a:defRPr kumimoji="1" sz="1400" kern="1200">
                <a:solidFill>
                  <a:schemeClr val="tx1">
                    <a:tint val="75000"/>
                  </a:schemeClr>
                </a:solidFill>
                <a:latin typeface="+mn-lt"/>
                <a:ea typeface="+mn-ea"/>
                <a:cs typeface="+mn-cs"/>
              </a:defRPr>
            </a:lvl7pPr>
            <a:lvl8pPr marL="3200400" indent="0" algn="ctr" defTabSz="914400" rtl="0" eaLnBrk="1" latinLnBrk="0" hangingPunct="1">
              <a:spcBef>
                <a:spcPts val="300"/>
              </a:spcBef>
              <a:buClr>
                <a:schemeClr val="accent2"/>
              </a:buClr>
              <a:buFont typeface="Wingdings" pitchFamily="2" charset="2"/>
              <a:buNone/>
              <a:defRPr kumimoji="1" sz="1400" kern="1200">
                <a:solidFill>
                  <a:schemeClr val="tx1">
                    <a:tint val="75000"/>
                  </a:schemeClr>
                </a:solidFill>
                <a:latin typeface="+mn-lt"/>
                <a:ea typeface="+mn-ea"/>
                <a:cs typeface="+mn-cs"/>
              </a:defRPr>
            </a:lvl8pPr>
            <a:lvl9pPr marL="3657600" indent="0" algn="ctr" defTabSz="914400" rtl="0" eaLnBrk="1" latinLnBrk="0" hangingPunct="1">
              <a:spcBef>
                <a:spcPts val="300"/>
              </a:spcBef>
              <a:buClr>
                <a:schemeClr val="accent2"/>
              </a:buClr>
              <a:buFont typeface="Wingdings" pitchFamily="2" charset="2"/>
              <a:buNone/>
              <a:defRPr kumimoji="1" sz="1400" kern="1200">
                <a:solidFill>
                  <a:schemeClr val="tx1">
                    <a:tint val="75000"/>
                  </a:schemeClr>
                </a:solidFill>
                <a:latin typeface="+mn-lt"/>
                <a:ea typeface="+mn-ea"/>
                <a:cs typeface="+mn-cs"/>
              </a:defRPr>
            </a:lvl9pPr>
          </a:lstStyle>
          <a:p>
            <a:pPr algn="r"/>
            <a:r>
              <a:rPr kumimoji="1" lang="ja-JP" altLang="en-US" sz="2400" dirty="0">
                <a:ea typeface="游ゴシック" panose="020B0400000000000000" pitchFamily="50" charset="-128"/>
              </a:rPr>
              <a:t>東京労働局需給調整事業部</a:t>
            </a:r>
          </a:p>
        </p:txBody>
      </p:sp>
      <p:sp>
        <p:nvSpPr>
          <p:cNvPr id="5" name="サブタイトル 2"/>
          <p:cNvSpPr txBox="1">
            <a:spLocks/>
          </p:cNvSpPr>
          <p:nvPr/>
        </p:nvSpPr>
        <p:spPr>
          <a:xfrm>
            <a:off x="3830917" y="5657606"/>
            <a:ext cx="4470399" cy="493816"/>
          </a:xfrm>
          <a:prstGeom prst="rect">
            <a:avLst/>
          </a:prstGeom>
        </p:spPr>
        <p:txBody>
          <a:bodyPr vert="horz" lIns="91440" tIns="9144" rIns="91440" bIns="45720" rtlCol="0">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defTabSz="914400" rtl="0" eaLnBrk="1" latinLnBrk="0" hangingPunct="1">
              <a:spcBef>
                <a:spcPts val="300"/>
              </a:spcBef>
              <a:buClr>
                <a:schemeClr val="accent2"/>
              </a:buClr>
              <a:buFont typeface="Wingdings" pitchFamily="2" charset="2"/>
              <a:buNone/>
              <a:defRPr kumimoji="1" sz="1600" kern="1200">
                <a:solidFill>
                  <a:schemeClr val="tx1">
                    <a:tint val="75000"/>
                  </a:schemeClr>
                </a:solidFill>
                <a:latin typeface="+mn-lt"/>
                <a:ea typeface="+mn-ea"/>
                <a:cs typeface="+mn-cs"/>
              </a:defRPr>
            </a:lvl2pPr>
            <a:lvl3pPr marL="914400" indent="0" algn="ctr" defTabSz="914400" rtl="0" eaLnBrk="1" latinLnBrk="0" hangingPunct="1">
              <a:spcBef>
                <a:spcPts val="300"/>
              </a:spcBef>
              <a:buClr>
                <a:schemeClr val="accent2"/>
              </a:buClr>
              <a:buFont typeface="Wingdings" pitchFamily="2" charset="2"/>
              <a:buNone/>
              <a:defRPr kumimoji="1" sz="1600" kern="1200">
                <a:solidFill>
                  <a:schemeClr val="tx1">
                    <a:tint val="75000"/>
                  </a:schemeClr>
                </a:solidFill>
                <a:latin typeface="+mn-lt"/>
                <a:ea typeface="+mn-ea"/>
                <a:cs typeface="+mn-cs"/>
              </a:defRPr>
            </a:lvl3pPr>
            <a:lvl4pPr marL="1371600" indent="0" algn="ctr" defTabSz="914400" rtl="0" eaLnBrk="1" latinLnBrk="0" hangingPunct="1">
              <a:spcBef>
                <a:spcPts val="300"/>
              </a:spcBef>
              <a:buClr>
                <a:schemeClr val="accent2"/>
              </a:buClr>
              <a:buFont typeface="Wingdings" pitchFamily="2" charset="2"/>
              <a:buNone/>
              <a:defRPr kumimoji="1" sz="1600" kern="1200">
                <a:solidFill>
                  <a:schemeClr val="tx1">
                    <a:tint val="75000"/>
                  </a:schemeClr>
                </a:solidFill>
                <a:latin typeface="+mn-lt"/>
                <a:ea typeface="+mn-ea"/>
                <a:cs typeface="+mn-cs"/>
              </a:defRPr>
            </a:lvl4pPr>
            <a:lvl5pPr marL="1828800" indent="0" algn="ctr" defTabSz="914400" rtl="0" eaLnBrk="1" latinLnBrk="0" hangingPunct="1">
              <a:spcBef>
                <a:spcPts val="300"/>
              </a:spcBef>
              <a:buClr>
                <a:schemeClr val="accent2"/>
              </a:buClr>
              <a:buFont typeface="Wingdings" pitchFamily="2" charset="2"/>
              <a:buNone/>
              <a:defRPr kumimoji="1" sz="1600" kern="1200">
                <a:solidFill>
                  <a:schemeClr val="tx1">
                    <a:tint val="75000"/>
                  </a:schemeClr>
                </a:solidFill>
                <a:latin typeface="+mn-lt"/>
                <a:ea typeface="+mn-ea"/>
                <a:cs typeface="+mn-cs"/>
              </a:defRPr>
            </a:lvl5pPr>
            <a:lvl6pPr marL="2286000" indent="0" algn="ctr" defTabSz="914400" rtl="0" eaLnBrk="1" latinLnBrk="0" hangingPunct="1">
              <a:spcBef>
                <a:spcPts val="300"/>
              </a:spcBef>
              <a:buClr>
                <a:schemeClr val="accent2"/>
              </a:buClr>
              <a:buFont typeface="Wingdings" pitchFamily="2" charset="2"/>
              <a:buNone/>
              <a:defRPr kumimoji="1" sz="1400" kern="1200">
                <a:solidFill>
                  <a:schemeClr val="tx1">
                    <a:tint val="75000"/>
                  </a:schemeClr>
                </a:solidFill>
                <a:latin typeface="+mn-lt"/>
                <a:ea typeface="+mn-ea"/>
                <a:cs typeface="+mn-cs"/>
              </a:defRPr>
            </a:lvl6pPr>
            <a:lvl7pPr marL="2743200" indent="0" algn="ctr" defTabSz="914400" rtl="0" eaLnBrk="1" latinLnBrk="0" hangingPunct="1">
              <a:spcBef>
                <a:spcPts val="300"/>
              </a:spcBef>
              <a:buClr>
                <a:schemeClr val="accent2"/>
              </a:buClr>
              <a:buFont typeface="Wingdings" pitchFamily="2" charset="2"/>
              <a:buNone/>
              <a:defRPr kumimoji="1" sz="1400" kern="1200">
                <a:solidFill>
                  <a:schemeClr val="tx1">
                    <a:tint val="75000"/>
                  </a:schemeClr>
                </a:solidFill>
                <a:latin typeface="+mn-lt"/>
                <a:ea typeface="+mn-ea"/>
                <a:cs typeface="+mn-cs"/>
              </a:defRPr>
            </a:lvl7pPr>
            <a:lvl8pPr marL="3200400" indent="0" algn="ctr" defTabSz="914400" rtl="0" eaLnBrk="1" latinLnBrk="0" hangingPunct="1">
              <a:spcBef>
                <a:spcPts val="300"/>
              </a:spcBef>
              <a:buClr>
                <a:schemeClr val="accent2"/>
              </a:buClr>
              <a:buFont typeface="Wingdings" pitchFamily="2" charset="2"/>
              <a:buNone/>
              <a:defRPr kumimoji="1" sz="1400" kern="1200">
                <a:solidFill>
                  <a:schemeClr val="tx1">
                    <a:tint val="75000"/>
                  </a:schemeClr>
                </a:solidFill>
                <a:latin typeface="+mn-lt"/>
                <a:ea typeface="+mn-ea"/>
                <a:cs typeface="+mn-cs"/>
              </a:defRPr>
            </a:lvl8pPr>
            <a:lvl9pPr marL="3657600" indent="0" algn="ctr" defTabSz="914400" rtl="0" eaLnBrk="1" latinLnBrk="0" hangingPunct="1">
              <a:spcBef>
                <a:spcPts val="300"/>
              </a:spcBef>
              <a:buClr>
                <a:schemeClr val="accent2"/>
              </a:buClr>
              <a:buFont typeface="Wingdings" pitchFamily="2" charset="2"/>
              <a:buNone/>
              <a:defRPr kumimoji="1" sz="1400" kern="1200">
                <a:solidFill>
                  <a:schemeClr val="tx1">
                    <a:tint val="75000"/>
                  </a:schemeClr>
                </a:solidFill>
                <a:latin typeface="+mn-lt"/>
                <a:ea typeface="+mn-ea"/>
                <a:cs typeface="+mn-cs"/>
              </a:defRPr>
            </a:lvl9pPr>
          </a:lstStyle>
          <a:p>
            <a:pPr algn="r"/>
            <a:r>
              <a:rPr kumimoji="1" lang="ja-JP" altLang="en-US" sz="1600" dirty="0" smtClean="0">
                <a:ea typeface="游ゴシック" panose="020B0400000000000000" pitchFamily="50" charset="-128"/>
              </a:rPr>
              <a:t>２０２５年２月</a:t>
            </a:r>
            <a:endParaRPr kumimoji="1" lang="ja-JP" altLang="en-US" sz="1600" dirty="0">
              <a:ea typeface="游ゴシック" panose="020B0400000000000000" pitchFamily="50" charset="-128"/>
            </a:endParaRPr>
          </a:p>
        </p:txBody>
      </p:sp>
    </p:spTree>
    <p:extLst>
      <p:ext uri="{BB962C8B-B14F-4D97-AF65-F5344CB8AC3E}">
        <p14:creationId xmlns:p14="http://schemas.microsoft.com/office/powerpoint/2010/main" val="4185427724"/>
      </p:ext>
    </p:extLst>
  </p:cSld>
  <p:clrMapOvr>
    <a:masterClrMapping/>
  </p:clrMapOvr>
  <mc:AlternateContent xmlns:mc="http://schemas.openxmlformats.org/markup-compatibility/2006" xmlns:p14="http://schemas.microsoft.com/office/powerpoint/2010/main">
    <mc:Choice Requires="p14">
      <p:transition spd="med" p14:dur="700" advTm="59849">
        <p:fade/>
      </p:transition>
    </mc:Choice>
    <mc:Fallback xmlns="">
      <p:transition spd="med" advTm="59849">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Rot="1" noChangeArrowheads="1"/>
          </p:cNvSpPr>
          <p:nvPr>
            <p:ph idx="1"/>
          </p:nvPr>
        </p:nvSpPr>
        <p:spPr>
          <a:xfrm>
            <a:off x="1854602" y="1602753"/>
            <a:ext cx="5109091" cy="584775"/>
          </a:xfrm>
        </p:spPr>
        <p:txBody>
          <a:bodyPr wrap="none">
            <a:spAutoFit/>
          </a:bodyPr>
          <a:lstStyle/>
          <a:p>
            <a:pPr marL="0" indent="0">
              <a:buNone/>
              <a:defRPr/>
            </a:pPr>
            <a:r>
              <a:rPr lang="ja-JP" altLang="en-US" dirty="0" smtClean="0">
                <a:solidFill>
                  <a:schemeClr val="bg1">
                    <a:lumMod val="50000"/>
                  </a:schemeClr>
                </a:solidFill>
              </a:rPr>
              <a:t>１．労働者派遣事業の概要</a:t>
            </a:r>
            <a:endParaRPr lang="ja-JP" altLang="en-US" dirty="0">
              <a:solidFill>
                <a:schemeClr val="bg1">
                  <a:lumMod val="50000"/>
                </a:schemeClr>
              </a:solidFill>
            </a:endParaRPr>
          </a:p>
        </p:txBody>
      </p:sp>
      <p:sp>
        <p:nvSpPr>
          <p:cNvPr id="2" name="スライド番号プレースホルダー 1"/>
          <p:cNvSpPr>
            <a:spLocks noGrp="1"/>
          </p:cNvSpPr>
          <p:nvPr>
            <p:ph type="sldNum" sz="quarter" idx="12"/>
          </p:nvPr>
        </p:nvSpPr>
        <p:spPr>
          <a:xfrm>
            <a:off x="7010400" y="6492875"/>
            <a:ext cx="2133600" cy="365125"/>
          </a:xfrm>
        </p:spPr>
        <p:txBody>
          <a:bodyPr/>
          <a:lstStyle/>
          <a:p>
            <a:r>
              <a:rPr lang="en-US" altLang="ja-JP" dirty="0"/>
              <a:t>9</a:t>
            </a:r>
            <a:endParaRPr kumimoji="1" lang="ja-JP" altLang="en-US" dirty="0"/>
          </a:p>
        </p:txBody>
      </p:sp>
      <p:sp>
        <p:nvSpPr>
          <p:cNvPr id="6" name="Rectangle 3"/>
          <p:cNvSpPr txBox="1">
            <a:spLocks noRot="1" noChangeArrowheads="1"/>
          </p:cNvSpPr>
          <p:nvPr/>
        </p:nvSpPr>
        <p:spPr>
          <a:xfrm>
            <a:off x="1854602" y="3110871"/>
            <a:ext cx="3467616" cy="584775"/>
          </a:xfrm>
          <a:prstGeom prst="rect">
            <a:avLst/>
          </a:prstGeom>
        </p:spPr>
        <p:txBody>
          <a:bodyPr vert="horz" wrap="non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游ゴシック" panose="020B04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游ゴシック" panose="020B04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游ゴシック" panose="020B04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游ゴシック" panose="020B04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游ゴシック" panose="020B04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defRPr/>
            </a:pPr>
            <a:r>
              <a:rPr lang="ja-JP" altLang="en-US" b="1" dirty="0" smtClean="0"/>
              <a:t>２．申請の手続き</a:t>
            </a:r>
            <a:endParaRPr lang="ja-JP" altLang="en-US" b="1" dirty="0"/>
          </a:p>
        </p:txBody>
      </p:sp>
      <p:sp>
        <p:nvSpPr>
          <p:cNvPr id="7" name="Rectangle 3"/>
          <p:cNvSpPr txBox="1">
            <a:spLocks noRot="1" noChangeArrowheads="1"/>
          </p:cNvSpPr>
          <p:nvPr/>
        </p:nvSpPr>
        <p:spPr>
          <a:xfrm>
            <a:off x="1854602" y="4618990"/>
            <a:ext cx="5519460" cy="584775"/>
          </a:xfrm>
          <a:prstGeom prst="rect">
            <a:avLst/>
          </a:prstGeom>
        </p:spPr>
        <p:txBody>
          <a:bodyPr vert="horz" wrap="non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游ゴシック" panose="020B04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游ゴシック" panose="020B04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游ゴシック" panose="020B04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游ゴシック" panose="020B04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游ゴシック" panose="020B04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defRPr/>
            </a:pPr>
            <a:r>
              <a:rPr lang="ja-JP" altLang="en-US" dirty="0" smtClean="0">
                <a:solidFill>
                  <a:schemeClr val="bg1">
                    <a:lumMod val="50000"/>
                  </a:schemeClr>
                </a:solidFill>
              </a:rPr>
              <a:t>３．申請に必要な書類と要件</a:t>
            </a:r>
            <a:endParaRPr lang="ja-JP" altLang="en-US" dirty="0">
              <a:solidFill>
                <a:schemeClr val="bg1">
                  <a:lumMod val="50000"/>
                </a:schemeClr>
              </a:solidFill>
            </a:endParaRPr>
          </a:p>
        </p:txBody>
      </p:sp>
    </p:spTree>
    <p:extLst>
      <p:ext uri="{BB962C8B-B14F-4D97-AF65-F5344CB8AC3E}">
        <p14:creationId xmlns:p14="http://schemas.microsoft.com/office/powerpoint/2010/main" val="1791793178"/>
      </p:ext>
    </p:extLst>
  </p:cSld>
  <p:clrMapOvr>
    <a:masterClrMapping/>
  </p:clrMapOvr>
  <mc:AlternateContent xmlns:mc="http://schemas.openxmlformats.org/markup-compatibility/2006" xmlns:p14="http://schemas.microsoft.com/office/powerpoint/2010/main">
    <mc:Choice Requires="p14">
      <p:transition spd="med" p14:dur="700" advTm="24073">
        <p:fade/>
      </p:transition>
    </mc:Choice>
    <mc:Fallback xmlns="">
      <p:transition spd="med" advTm="24073">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Rot="1" noChangeArrowheads="1"/>
          </p:cNvSpPr>
          <p:nvPr/>
        </p:nvSpPr>
        <p:spPr bwMode="auto">
          <a:xfrm>
            <a:off x="417443" y="233143"/>
            <a:ext cx="5435518" cy="808037"/>
          </a:xfrm>
          <a:prstGeom prst="rect">
            <a:avLst/>
          </a:prstGeom>
          <a:noFill/>
          <a:ln w="9525">
            <a:noFill/>
            <a:miter lim="800000"/>
            <a:headEnd/>
            <a:tailEnd/>
          </a:ln>
          <a:effectLst/>
        </p:spPr>
        <p:txBody>
          <a:bodyPr anchor="ctr"/>
          <a:lstStyle/>
          <a:p>
            <a:pPr algn="l">
              <a:spcBef>
                <a:spcPct val="0"/>
              </a:spcBef>
              <a:buClrTx/>
              <a:buFontTx/>
              <a:buNone/>
              <a:defRPr/>
            </a:pPr>
            <a:r>
              <a:rPr lang="ja-JP" altLang="en-US" sz="3200" dirty="0">
                <a:latin typeface="游ゴシック" panose="020B0400000000000000" pitchFamily="50" charset="-128"/>
                <a:ea typeface="游ゴシック" panose="020B0400000000000000" pitchFamily="50" charset="-128"/>
              </a:rPr>
              <a:t>申請から許可までの流れ</a:t>
            </a:r>
          </a:p>
        </p:txBody>
      </p:sp>
      <p:sp>
        <p:nvSpPr>
          <p:cNvPr id="51228" name="Text Box 28"/>
          <p:cNvSpPr txBox="1">
            <a:spLocks noChangeArrowheads="1"/>
          </p:cNvSpPr>
          <p:nvPr/>
        </p:nvSpPr>
        <p:spPr bwMode="auto">
          <a:xfrm>
            <a:off x="189418" y="5833537"/>
            <a:ext cx="8858760" cy="439709"/>
          </a:xfrm>
          <a:prstGeom prst="rect">
            <a:avLst/>
          </a:prstGeom>
          <a:solidFill>
            <a:schemeClr val="bg1"/>
          </a:solidFill>
          <a:ln w="28575" algn="ctr">
            <a:solidFill>
              <a:srgbClr val="FF0000"/>
            </a:solidFill>
            <a:prstDash val="solid"/>
            <a:miter lim="800000"/>
            <a:headEnd/>
            <a:tailEnd/>
          </a:ln>
          <a:effectLst/>
        </p:spPr>
        <p:txBody>
          <a:bodyPr wrap="square" tIns="108000" bIns="108000" anchor="ctr" anchorCtr="0">
            <a:spAutoFit/>
          </a:bodyPr>
          <a:lstStyle/>
          <a:p>
            <a:pPr marL="342900" indent="-342900" algn="ctr">
              <a:lnSpc>
                <a:spcPct val="80000"/>
              </a:lnSpc>
              <a:spcBef>
                <a:spcPct val="50000"/>
              </a:spcBef>
              <a:defRPr/>
            </a:pPr>
            <a:r>
              <a:rPr lang="ja-JP" altLang="en-US" dirty="0" smtClean="0">
                <a:ea typeface="游ゴシック" panose="020B0400000000000000" pitchFamily="50" charset="-128"/>
              </a:rPr>
              <a:t>月</a:t>
            </a:r>
            <a:r>
              <a:rPr lang="ja-JP" altLang="en-US" dirty="0">
                <a:ea typeface="游ゴシック" panose="020B0400000000000000" pitchFamily="50" charset="-128"/>
              </a:rPr>
              <a:t>末は非常に混雑いたしますので、出来るだけ月初のご来局をお願い</a:t>
            </a:r>
            <a:r>
              <a:rPr lang="ja-JP" altLang="en-US" dirty="0" smtClean="0">
                <a:ea typeface="游ゴシック" panose="020B0400000000000000" pitchFamily="50" charset="-128"/>
              </a:rPr>
              <a:t>いたします</a:t>
            </a:r>
            <a:endParaRPr lang="ja-JP" altLang="en-US" dirty="0">
              <a:ea typeface="游ゴシック" panose="020B0400000000000000" pitchFamily="50" charset="-128"/>
            </a:endParaRPr>
          </a:p>
        </p:txBody>
      </p:sp>
      <p:sp>
        <p:nvSpPr>
          <p:cNvPr id="51229" name="Rectangle 29"/>
          <p:cNvSpPr>
            <a:spLocks noChangeArrowheads="1"/>
          </p:cNvSpPr>
          <p:nvPr/>
        </p:nvSpPr>
        <p:spPr bwMode="auto">
          <a:xfrm>
            <a:off x="5855273" y="1007631"/>
            <a:ext cx="3192905" cy="452419"/>
          </a:xfrm>
          <a:prstGeom prst="rect">
            <a:avLst/>
          </a:prstGeom>
          <a:noFill/>
          <a:ln w="9525" algn="ctr">
            <a:noFill/>
            <a:miter lim="800000"/>
            <a:headEnd/>
            <a:tailEnd/>
          </a:ln>
          <a:effectLst/>
        </p:spPr>
        <p:txBody>
          <a:bodyPr wrap="none" anchor="ctr"/>
          <a:lstStyle/>
          <a:p>
            <a:pPr marL="342900" indent="-342900">
              <a:lnSpc>
                <a:spcPct val="80000"/>
              </a:lnSpc>
              <a:defRPr/>
            </a:pPr>
            <a:r>
              <a:rPr lang="en-US" altLang="ja-JP" sz="1600" dirty="0">
                <a:latin typeface="游ゴシック" panose="020B0400000000000000" pitchFamily="50" charset="-128"/>
                <a:ea typeface="游ゴシック" panose="020B0400000000000000" pitchFamily="50" charset="-128"/>
              </a:rPr>
              <a:t>※</a:t>
            </a:r>
            <a:r>
              <a:rPr lang="ja-JP" altLang="en-US" sz="1600" dirty="0">
                <a:latin typeface="游ゴシック" panose="020B0400000000000000" pitchFamily="50" charset="-128"/>
                <a:ea typeface="游ゴシック" panose="020B0400000000000000" pitchFamily="50" charset="-128"/>
              </a:rPr>
              <a:t>審査が滞りなく進んだ場合</a:t>
            </a:r>
            <a:endParaRPr lang="en-US" altLang="ja-JP" sz="1600" dirty="0">
              <a:latin typeface="游ゴシック" panose="020B0400000000000000" pitchFamily="50" charset="-128"/>
              <a:ea typeface="游ゴシック" panose="020B0400000000000000" pitchFamily="50" charset="-128"/>
            </a:endParaRPr>
          </a:p>
        </p:txBody>
      </p:sp>
      <p:grpSp>
        <p:nvGrpSpPr>
          <p:cNvPr id="11" name="グループ化 10"/>
          <p:cNvGrpSpPr/>
          <p:nvPr/>
        </p:nvGrpSpPr>
        <p:grpSpPr>
          <a:xfrm>
            <a:off x="417443" y="1549909"/>
            <a:ext cx="6928125" cy="324000"/>
            <a:chOff x="411365" y="1245532"/>
            <a:chExt cx="7200900" cy="324000"/>
          </a:xfrm>
        </p:grpSpPr>
        <p:sp>
          <p:nvSpPr>
            <p:cNvPr id="23" name="Text Box 6"/>
            <p:cNvSpPr txBox="1">
              <a:spLocks noChangeArrowheads="1"/>
            </p:cNvSpPr>
            <p:nvPr/>
          </p:nvSpPr>
          <p:spPr bwMode="auto">
            <a:xfrm>
              <a:off x="411365" y="1245532"/>
              <a:ext cx="2305050" cy="324000"/>
            </a:xfrm>
            <a:prstGeom prst="rect">
              <a:avLst/>
            </a:prstGeom>
            <a:solidFill>
              <a:srgbClr val="FFFFFF"/>
            </a:solidFill>
            <a:ln w="19050" algn="ctr">
              <a:solidFill>
                <a:schemeClr val="tx1"/>
              </a:solidFill>
              <a:miter lim="800000"/>
              <a:headEnd/>
              <a:tailEnd/>
            </a:ln>
            <a:effectLst/>
          </p:spPr>
          <p:txBody>
            <a:bodyPr anchor="ctr">
              <a:spAutoFit/>
            </a:bodyPr>
            <a:lstStyle/>
            <a:p>
              <a:pPr marL="342900" indent="-342900" algn="ctr">
                <a:lnSpc>
                  <a:spcPct val="80000"/>
                </a:lnSpc>
                <a:spcBef>
                  <a:spcPct val="50000"/>
                </a:spcBef>
                <a:defRPr/>
              </a:pPr>
              <a:r>
                <a:rPr lang="ja-JP" altLang="en-US" b="1" dirty="0">
                  <a:ea typeface="游ゴシック" panose="020B0400000000000000" pitchFamily="50" charset="-128"/>
                </a:rPr>
                <a:t>受　理　月</a:t>
              </a:r>
            </a:p>
          </p:txBody>
        </p:sp>
        <p:sp>
          <p:nvSpPr>
            <p:cNvPr id="24" name="Text Box 7"/>
            <p:cNvSpPr txBox="1">
              <a:spLocks noChangeArrowheads="1"/>
            </p:cNvSpPr>
            <p:nvPr/>
          </p:nvSpPr>
          <p:spPr bwMode="auto">
            <a:xfrm>
              <a:off x="2788221" y="1245532"/>
              <a:ext cx="2231781" cy="324000"/>
            </a:xfrm>
            <a:prstGeom prst="rect">
              <a:avLst/>
            </a:prstGeom>
            <a:solidFill>
              <a:srgbClr val="FFFFFF"/>
            </a:solidFill>
            <a:ln w="19050" algn="ctr">
              <a:solidFill>
                <a:schemeClr val="tx1"/>
              </a:solidFill>
              <a:miter lim="800000"/>
              <a:headEnd/>
              <a:tailEnd/>
            </a:ln>
            <a:effectLst/>
          </p:spPr>
          <p:txBody>
            <a:bodyPr anchor="ctr">
              <a:spAutoFit/>
            </a:bodyPr>
            <a:lstStyle/>
            <a:p>
              <a:pPr marL="342900" indent="-342900" algn="ctr">
                <a:lnSpc>
                  <a:spcPct val="80000"/>
                </a:lnSpc>
                <a:spcBef>
                  <a:spcPct val="50000"/>
                </a:spcBef>
                <a:defRPr/>
              </a:pPr>
              <a:r>
                <a:rPr lang="ja-JP" altLang="en-US" b="1" dirty="0">
                  <a:ea typeface="游ゴシック" panose="020B0400000000000000" pitchFamily="50" charset="-128"/>
                </a:rPr>
                <a:t>受理の翌月</a:t>
              </a:r>
            </a:p>
          </p:txBody>
        </p:sp>
        <p:sp>
          <p:nvSpPr>
            <p:cNvPr id="25" name="Text Box 9"/>
            <p:cNvSpPr txBox="1">
              <a:spLocks noChangeArrowheads="1"/>
            </p:cNvSpPr>
            <p:nvPr/>
          </p:nvSpPr>
          <p:spPr bwMode="auto">
            <a:xfrm>
              <a:off x="5093269" y="1245532"/>
              <a:ext cx="2518996" cy="324000"/>
            </a:xfrm>
            <a:prstGeom prst="rect">
              <a:avLst/>
            </a:prstGeom>
            <a:solidFill>
              <a:srgbClr val="FFFFFF"/>
            </a:solidFill>
            <a:ln w="19050" algn="ctr">
              <a:solidFill>
                <a:schemeClr val="tx1"/>
              </a:solidFill>
              <a:miter lim="800000"/>
              <a:headEnd/>
              <a:tailEnd/>
            </a:ln>
            <a:effectLst/>
          </p:spPr>
          <p:txBody>
            <a:bodyPr anchor="ctr">
              <a:spAutoFit/>
            </a:bodyPr>
            <a:lstStyle/>
            <a:p>
              <a:pPr marL="342900" indent="-342900" algn="ctr">
                <a:lnSpc>
                  <a:spcPct val="80000"/>
                </a:lnSpc>
                <a:spcBef>
                  <a:spcPct val="50000"/>
                </a:spcBef>
                <a:defRPr/>
              </a:pPr>
              <a:r>
                <a:rPr lang="ja-JP" altLang="en-US" b="1" dirty="0">
                  <a:ea typeface="游ゴシック" panose="020B0400000000000000" pitchFamily="50" charset="-128"/>
                </a:rPr>
                <a:t>受理の翌々月</a:t>
              </a:r>
            </a:p>
          </p:txBody>
        </p:sp>
      </p:grpSp>
      <p:sp>
        <p:nvSpPr>
          <p:cNvPr id="7" name="正方形/長方形 6"/>
          <p:cNvSpPr/>
          <p:nvPr/>
        </p:nvSpPr>
        <p:spPr>
          <a:xfrm>
            <a:off x="417446" y="1976366"/>
            <a:ext cx="1557270" cy="2881660"/>
          </a:xfrm>
          <a:prstGeom prst="rect">
            <a:avLst/>
          </a:prstGeom>
          <a:solidFill>
            <a:srgbClr val="CFE9D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342900" indent="-342900" algn="ctr">
              <a:lnSpc>
                <a:spcPct val="80000"/>
              </a:lnSpc>
              <a:spcBef>
                <a:spcPct val="50000"/>
              </a:spcBef>
              <a:defRPr/>
            </a:pPr>
            <a:r>
              <a:rPr lang="ja-JP" altLang="en-US" dirty="0">
                <a:solidFill>
                  <a:schemeClr val="tx1"/>
                </a:solidFill>
                <a:ea typeface="游ゴシック" panose="020B0400000000000000" pitchFamily="50" charset="-128"/>
              </a:rPr>
              <a:t>申請書類の提出・受理</a:t>
            </a:r>
          </a:p>
        </p:txBody>
      </p:sp>
      <p:sp>
        <p:nvSpPr>
          <p:cNvPr id="35" name="正方形/長方形 34"/>
          <p:cNvSpPr/>
          <p:nvPr/>
        </p:nvSpPr>
        <p:spPr>
          <a:xfrm>
            <a:off x="2704261" y="1987500"/>
            <a:ext cx="1478634" cy="2880418"/>
          </a:xfrm>
          <a:prstGeom prst="rect">
            <a:avLst/>
          </a:prstGeom>
          <a:solidFill>
            <a:srgbClr val="CFE9D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342900" indent="-342900" algn="ctr">
              <a:lnSpc>
                <a:spcPct val="80000"/>
              </a:lnSpc>
              <a:spcBef>
                <a:spcPct val="50000"/>
              </a:spcBef>
              <a:defRPr/>
            </a:pPr>
            <a:r>
              <a:rPr lang="ja-JP" altLang="en-US" dirty="0">
                <a:solidFill>
                  <a:schemeClr val="tx1"/>
                </a:solidFill>
                <a:ea typeface="游ゴシック" panose="020B0400000000000000" pitchFamily="50" charset="-128"/>
              </a:rPr>
              <a:t>労働局内審査</a:t>
            </a:r>
            <a:endParaRPr lang="en-US" altLang="ja-JP" dirty="0">
              <a:solidFill>
                <a:schemeClr val="tx1"/>
              </a:solidFill>
              <a:ea typeface="游ゴシック" panose="020B0400000000000000" pitchFamily="50" charset="-128"/>
            </a:endParaRPr>
          </a:p>
          <a:p>
            <a:pPr marL="342900" indent="-342900" algn="ctr">
              <a:lnSpc>
                <a:spcPct val="80000"/>
              </a:lnSpc>
              <a:spcBef>
                <a:spcPct val="50000"/>
              </a:spcBef>
              <a:defRPr/>
            </a:pPr>
            <a:r>
              <a:rPr lang="ja-JP" altLang="en-US" dirty="0">
                <a:solidFill>
                  <a:schemeClr val="tx1"/>
                </a:solidFill>
                <a:ea typeface="游ゴシック" panose="020B0400000000000000" pitchFamily="50" charset="-128"/>
              </a:rPr>
              <a:t>（実地調査や書類審査）</a:t>
            </a:r>
          </a:p>
        </p:txBody>
      </p:sp>
      <p:sp>
        <p:nvSpPr>
          <p:cNvPr id="36" name="正方形/長方形 35"/>
          <p:cNvSpPr/>
          <p:nvPr/>
        </p:nvSpPr>
        <p:spPr>
          <a:xfrm>
            <a:off x="4921994" y="1976366"/>
            <a:ext cx="778416" cy="2881660"/>
          </a:xfrm>
          <a:prstGeom prst="rect">
            <a:avLst/>
          </a:prstGeom>
          <a:solidFill>
            <a:srgbClr val="CFE9D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342900" indent="-342900" algn="ctr">
              <a:lnSpc>
                <a:spcPct val="80000"/>
              </a:lnSpc>
              <a:spcBef>
                <a:spcPct val="50000"/>
              </a:spcBef>
              <a:defRPr/>
            </a:pPr>
            <a:r>
              <a:rPr lang="ja-JP" altLang="en-US" dirty="0">
                <a:solidFill>
                  <a:schemeClr val="tx1"/>
                </a:solidFill>
                <a:ea typeface="游ゴシック" panose="020B0400000000000000" pitchFamily="50" charset="-128"/>
              </a:rPr>
              <a:t>厚生労働省内審査</a:t>
            </a:r>
          </a:p>
        </p:txBody>
      </p:sp>
      <p:sp>
        <p:nvSpPr>
          <p:cNvPr id="37" name="正方形/長方形 36"/>
          <p:cNvSpPr/>
          <p:nvPr/>
        </p:nvSpPr>
        <p:spPr>
          <a:xfrm>
            <a:off x="6215974" y="1969638"/>
            <a:ext cx="632298" cy="2881660"/>
          </a:xfrm>
          <a:prstGeom prst="rect">
            <a:avLst/>
          </a:prstGeom>
          <a:solidFill>
            <a:srgbClr val="CFE9D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342900" indent="-342900" algn="ctr">
              <a:lnSpc>
                <a:spcPct val="80000"/>
              </a:lnSpc>
              <a:spcBef>
                <a:spcPct val="50000"/>
              </a:spcBef>
              <a:defRPr/>
            </a:pPr>
            <a:r>
              <a:rPr lang="ja-JP" altLang="en-US" dirty="0">
                <a:solidFill>
                  <a:schemeClr val="tx1"/>
                </a:solidFill>
                <a:ea typeface="游ゴシック" panose="020B0400000000000000" pitchFamily="50" charset="-128"/>
              </a:rPr>
              <a:t>労働政策審議会</a:t>
            </a:r>
          </a:p>
        </p:txBody>
      </p:sp>
      <p:sp>
        <p:nvSpPr>
          <p:cNvPr id="8" name="円/楕円 7"/>
          <p:cNvSpPr/>
          <p:nvPr/>
        </p:nvSpPr>
        <p:spPr>
          <a:xfrm>
            <a:off x="7441995" y="1549908"/>
            <a:ext cx="1255661" cy="3301389"/>
          </a:xfrm>
          <a:prstGeom prst="rect">
            <a:avLst/>
          </a:prstGeom>
          <a:solidFill>
            <a:srgbClr val="CFE9D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ja-JP" dirty="0" smtClean="0">
                <a:solidFill>
                  <a:schemeClr val="tx1"/>
                </a:solidFill>
                <a:ea typeface="游ゴシック" panose="020B0400000000000000" pitchFamily="50" charset="-128"/>
              </a:rPr>
              <a:t>1</a:t>
            </a:r>
            <a:r>
              <a:rPr kumimoji="1" lang="ja-JP" altLang="en-US" dirty="0" smtClean="0">
                <a:solidFill>
                  <a:schemeClr val="tx1"/>
                </a:solidFill>
                <a:ea typeface="游ゴシック" panose="020B0400000000000000" pitchFamily="50" charset="-128"/>
              </a:rPr>
              <a:t>日付</a:t>
            </a:r>
            <a:r>
              <a:rPr kumimoji="1" lang="ja-JP" altLang="en-US" dirty="0">
                <a:solidFill>
                  <a:schemeClr val="tx1"/>
                </a:solidFill>
                <a:ea typeface="游ゴシック" panose="020B0400000000000000" pitchFamily="50" charset="-128"/>
              </a:rPr>
              <a:t>許可予定</a:t>
            </a:r>
          </a:p>
        </p:txBody>
      </p:sp>
      <p:sp>
        <p:nvSpPr>
          <p:cNvPr id="10" name="テキスト ボックス 9"/>
          <p:cNvSpPr txBox="1"/>
          <p:nvPr/>
        </p:nvSpPr>
        <p:spPr>
          <a:xfrm>
            <a:off x="636579" y="5107223"/>
            <a:ext cx="8177492" cy="617157"/>
          </a:xfrm>
          <a:prstGeom prst="rect">
            <a:avLst/>
          </a:prstGeom>
          <a:noFill/>
        </p:spPr>
        <p:txBody>
          <a:bodyPr wrap="square" rtlCol="0">
            <a:spAutoFit/>
          </a:bodyPr>
          <a:lstStyle/>
          <a:p>
            <a:pPr marL="342900" indent="-342900">
              <a:lnSpc>
                <a:spcPct val="80000"/>
              </a:lnSpc>
              <a:spcBef>
                <a:spcPct val="50000"/>
              </a:spcBef>
              <a:defRPr/>
            </a:pPr>
            <a:r>
              <a:rPr lang="en-US" altLang="ja-JP" sz="1600" dirty="0">
                <a:ea typeface="游ゴシック" panose="020B0400000000000000" pitchFamily="50" charset="-128"/>
              </a:rPr>
              <a:t>※</a:t>
            </a:r>
            <a:r>
              <a:rPr lang="ja-JP" altLang="en-US" sz="1600" dirty="0">
                <a:ea typeface="游ゴシック" panose="020B0400000000000000" pitchFamily="50" charset="-128"/>
              </a:rPr>
              <a:t> 書類の不備等により、１度目の申請では受理できないケースがほとんどです。</a:t>
            </a:r>
            <a:endParaRPr lang="en-US" altLang="ja-JP" sz="1600" dirty="0">
              <a:ea typeface="游ゴシック" panose="020B0400000000000000" pitchFamily="50" charset="-128"/>
            </a:endParaRPr>
          </a:p>
          <a:p>
            <a:pPr marL="342900" indent="-342900">
              <a:lnSpc>
                <a:spcPct val="80000"/>
              </a:lnSpc>
              <a:spcBef>
                <a:spcPct val="50000"/>
              </a:spcBef>
              <a:defRPr/>
            </a:pPr>
            <a:r>
              <a:rPr lang="ja-JP" altLang="en-US" sz="1600" dirty="0">
                <a:ea typeface="游ゴシック" panose="020B0400000000000000" pitchFamily="50" charset="-128"/>
              </a:rPr>
              <a:t>　 余裕を</a:t>
            </a:r>
            <a:r>
              <a:rPr lang="ja-JP" altLang="en-US" sz="1600" dirty="0" smtClean="0">
                <a:ea typeface="游ゴシック" panose="020B0400000000000000" pitchFamily="50" charset="-128"/>
              </a:rPr>
              <a:t>もって相談・申請にお越し</a:t>
            </a:r>
            <a:r>
              <a:rPr lang="ja-JP" altLang="en-US" sz="1600" dirty="0">
                <a:ea typeface="游ゴシック" panose="020B0400000000000000" pitchFamily="50" charset="-128"/>
              </a:rPr>
              <a:t>ください。　　　</a:t>
            </a:r>
            <a:endParaRPr lang="en-US" altLang="ja-JP" sz="1600" dirty="0">
              <a:ea typeface="游ゴシック" panose="020B0400000000000000" pitchFamily="50" charset="-128"/>
            </a:endParaRPr>
          </a:p>
        </p:txBody>
      </p:sp>
      <p:sp>
        <p:nvSpPr>
          <p:cNvPr id="2" name="スライド番号プレースホルダー 1"/>
          <p:cNvSpPr>
            <a:spLocks noGrp="1"/>
          </p:cNvSpPr>
          <p:nvPr>
            <p:ph type="sldNum" sz="quarter" idx="12"/>
          </p:nvPr>
        </p:nvSpPr>
        <p:spPr>
          <a:xfrm>
            <a:off x="7003025" y="6483703"/>
            <a:ext cx="2133600" cy="365125"/>
          </a:xfrm>
        </p:spPr>
        <p:txBody>
          <a:bodyPr/>
          <a:lstStyle/>
          <a:p>
            <a:r>
              <a:rPr kumimoji="1" lang="en-US" altLang="ja-JP" dirty="0" smtClean="0"/>
              <a:t>10</a:t>
            </a:r>
          </a:p>
        </p:txBody>
      </p:sp>
      <p:sp>
        <p:nvSpPr>
          <p:cNvPr id="16" name="正方形/長方形 15"/>
          <p:cNvSpPr/>
          <p:nvPr/>
        </p:nvSpPr>
        <p:spPr>
          <a:xfrm>
            <a:off x="223736" y="340469"/>
            <a:ext cx="136187" cy="593387"/>
          </a:xfrm>
          <a:prstGeom prst="rect">
            <a:avLst/>
          </a:prstGeom>
          <a:solidFill>
            <a:srgbClr val="4799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二等辺三角形 2"/>
          <p:cNvSpPr/>
          <p:nvPr/>
        </p:nvSpPr>
        <p:spPr>
          <a:xfrm rot="5400000">
            <a:off x="2006816" y="3100403"/>
            <a:ext cx="451363" cy="389106"/>
          </a:xfrm>
          <a:prstGeom prst="triangle">
            <a:avLst/>
          </a:prstGeom>
          <a:solidFill>
            <a:srgbClr val="4799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二等辺三角形 17"/>
          <p:cNvSpPr/>
          <p:nvPr/>
        </p:nvSpPr>
        <p:spPr>
          <a:xfrm rot="5400000">
            <a:off x="4214995" y="3100404"/>
            <a:ext cx="451363" cy="389106"/>
          </a:xfrm>
          <a:prstGeom prst="triangle">
            <a:avLst/>
          </a:prstGeom>
          <a:solidFill>
            <a:srgbClr val="4799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二等辺三角形 18"/>
          <p:cNvSpPr/>
          <p:nvPr/>
        </p:nvSpPr>
        <p:spPr>
          <a:xfrm rot="5400000">
            <a:off x="5732510" y="3100405"/>
            <a:ext cx="451363" cy="389106"/>
          </a:xfrm>
          <a:prstGeom prst="triangle">
            <a:avLst/>
          </a:prstGeom>
          <a:solidFill>
            <a:srgbClr val="4799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二等辺三角形 19"/>
          <p:cNvSpPr/>
          <p:nvPr/>
        </p:nvSpPr>
        <p:spPr>
          <a:xfrm rot="5400000">
            <a:off x="6893060" y="3100406"/>
            <a:ext cx="451363" cy="389106"/>
          </a:xfrm>
          <a:prstGeom prst="triangle">
            <a:avLst/>
          </a:prstGeom>
          <a:solidFill>
            <a:srgbClr val="4799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3794831"/>
      </p:ext>
    </p:extLst>
  </p:cSld>
  <p:clrMapOvr>
    <a:masterClrMapping/>
  </p:clrMapOvr>
  <mc:AlternateContent xmlns:mc="http://schemas.openxmlformats.org/markup-compatibility/2006" xmlns:p14="http://schemas.microsoft.com/office/powerpoint/2010/main">
    <mc:Choice Requires="p14">
      <p:transition spd="med" p14:dur="700" advTm="123231">
        <p:fade/>
      </p:transition>
    </mc:Choice>
    <mc:Fallback xmlns="">
      <p:transition spd="med" advTm="123231">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4"/>
          <p:cNvSpPr>
            <a:spLocks noRot="1" noChangeArrowheads="1"/>
          </p:cNvSpPr>
          <p:nvPr/>
        </p:nvSpPr>
        <p:spPr bwMode="auto">
          <a:xfrm>
            <a:off x="359923" y="368231"/>
            <a:ext cx="8384931" cy="584775"/>
          </a:xfrm>
          <a:prstGeom prst="rect">
            <a:avLst/>
          </a:prstGeom>
          <a:noFill/>
          <a:ln w="9525">
            <a:noFill/>
            <a:miter lim="800000"/>
            <a:headEnd/>
            <a:tailEnd/>
          </a:ln>
          <a:effectLst/>
        </p:spPr>
        <p:txBody>
          <a:bodyPr anchor="ctr">
            <a:spAutoFit/>
          </a:bodyPr>
          <a:lstStyle/>
          <a:p>
            <a:pPr>
              <a:spcBef>
                <a:spcPct val="0"/>
              </a:spcBef>
              <a:buClrTx/>
              <a:buFontTx/>
              <a:buNone/>
              <a:defRPr/>
            </a:pPr>
            <a:r>
              <a:rPr lang="ja-JP" altLang="en-US" sz="3200" dirty="0">
                <a:latin typeface="游ゴシック" panose="020B0400000000000000" pitchFamily="50" charset="-128"/>
                <a:ea typeface="游ゴシック" panose="020B0400000000000000" pitchFamily="50" charset="-128"/>
              </a:rPr>
              <a:t>申請書類の提出先について</a:t>
            </a:r>
            <a:endParaRPr lang="en-US" altLang="ja-JP" sz="3200" dirty="0">
              <a:latin typeface="游ゴシック" panose="020B0400000000000000" pitchFamily="50" charset="-128"/>
              <a:ea typeface="游ゴシック" panose="020B0400000000000000" pitchFamily="50" charset="-128"/>
            </a:endParaRPr>
          </a:p>
        </p:txBody>
      </p:sp>
      <p:sp>
        <p:nvSpPr>
          <p:cNvPr id="2" name="テキスト ボックス 1"/>
          <p:cNvSpPr txBox="1"/>
          <p:nvPr/>
        </p:nvSpPr>
        <p:spPr>
          <a:xfrm>
            <a:off x="796828" y="1148753"/>
            <a:ext cx="7616726" cy="646331"/>
          </a:xfrm>
          <a:prstGeom prst="rect">
            <a:avLst/>
          </a:prstGeom>
          <a:noFill/>
        </p:spPr>
        <p:txBody>
          <a:bodyPr wrap="square" rtlCol="0">
            <a:spAutoFit/>
          </a:bodyPr>
          <a:lstStyle/>
          <a:p>
            <a:pPr algn="l"/>
            <a:r>
              <a:rPr lang="ja-JP" altLang="en-US" b="0" dirty="0">
                <a:solidFill>
                  <a:schemeClr val="tx1"/>
                </a:solidFill>
                <a:ea typeface="游ゴシック" panose="020B0400000000000000" pitchFamily="50" charset="-128"/>
              </a:rPr>
              <a:t>申請者の所在地（法人の場合はその主たる事務所の所在地）を管轄する都道府県労働局を経由して厚生労働大臣に提出しなければなりません。</a:t>
            </a:r>
            <a:endParaRPr kumimoji="1" lang="ja-JP" altLang="en-US" b="0" dirty="0">
              <a:solidFill>
                <a:schemeClr val="tx1"/>
              </a:solidFill>
              <a:ea typeface="游ゴシック" panose="020B0400000000000000" pitchFamily="50" charset="-128"/>
            </a:endParaRPr>
          </a:p>
        </p:txBody>
      </p:sp>
      <p:sp>
        <p:nvSpPr>
          <p:cNvPr id="3" name="スライド番号プレースホルダー 2"/>
          <p:cNvSpPr>
            <a:spLocks noGrp="1"/>
          </p:cNvSpPr>
          <p:nvPr>
            <p:ph type="sldNum" sz="quarter" idx="12"/>
          </p:nvPr>
        </p:nvSpPr>
        <p:spPr>
          <a:xfrm>
            <a:off x="7010400" y="6492875"/>
            <a:ext cx="2133600" cy="365125"/>
          </a:xfrm>
        </p:spPr>
        <p:txBody>
          <a:bodyPr/>
          <a:lstStyle/>
          <a:p>
            <a:r>
              <a:rPr kumimoji="1" lang="en-US" altLang="ja-JP" dirty="0" smtClean="0"/>
              <a:t>11</a:t>
            </a:r>
            <a:endParaRPr kumimoji="1" lang="ja-JP" altLang="en-US" dirty="0"/>
          </a:p>
        </p:txBody>
      </p:sp>
      <p:sp>
        <p:nvSpPr>
          <p:cNvPr id="19" name="AutoShape 23"/>
          <p:cNvSpPr>
            <a:spLocks noChangeArrowheads="1"/>
          </p:cNvSpPr>
          <p:nvPr/>
        </p:nvSpPr>
        <p:spPr bwMode="auto">
          <a:xfrm>
            <a:off x="5928473" y="2358942"/>
            <a:ext cx="2961528" cy="3168650"/>
          </a:xfrm>
          <a:prstGeom prst="rect">
            <a:avLst/>
          </a:prstGeom>
          <a:solidFill>
            <a:srgbClr val="CFE9D1">
              <a:alpha val="35000"/>
            </a:srgbClr>
          </a:solidFill>
          <a:ln w="38100" algn="ctr">
            <a:solidFill>
              <a:srgbClr val="333333"/>
            </a:solidFill>
            <a:round/>
            <a:headEnd/>
            <a:tailEnd/>
          </a:ln>
          <a:effectLst/>
        </p:spPr>
        <p:txBody>
          <a:bodyPr wrap="none" anchor="ctr"/>
          <a:lstStyle/>
          <a:p>
            <a:pPr>
              <a:defRPr/>
            </a:pPr>
            <a:endParaRPr lang="ja-JP" altLang="en-US" dirty="0">
              <a:effectLst>
                <a:outerShdw blurRad="38100" dist="38100" dir="2700000" algn="tl">
                  <a:srgbClr val="000000">
                    <a:alpha val="43137"/>
                  </a:srgbClr>
                </a:outerShdw>
              </a:effectLst>
              <a:ea typeface="游ゴシック" panose="020B0400000000000000" pitchFamily="50" charset="-128"/>
            </a:endParaRPr>
          </a:p>
        </p:txBody>
      </p:sp>
      <p:sp>
        <p:nvSpPr>
          <p:cNvPr id="20" name="AutoShape 21"/>
          <p:cNvSpPr>
            <a:spLocks noChangeArrowheads="1"/>
          </p:cNvSpPr>
          <p:nvPr/>
        </p:nvSpPr>
        <p:spPr bwMode="auto">
          <a:xfrm>
            <a:off x="359922" y="2359240"/>
            <a:ext cx="2596229" cy="3168650"/>
          </a:xfrm>
          <a:prstGeom prst="rect">
            <a:avLst/>
          </a:prstGeom>
          <a:solidFill>
            <a:srgbClr val="CFE9D1">
              <a:alpha val="35000"/>
            </a:srgbClr>
          </a:solidFill>
          <a:ln w="38100" algn="ctr">
            <a:solidFill>
              <a:srgbClr val="333333"/>
            </a:solidFill>
            <a:round/>
            <a:headEnd/>
            <a:tailEnd/>
          </a:ln>
          <a:effectLst/>
        </p:spPr>
        <p:txBody>
          <a:bodyPr wrap="none" anchor="ctr"/>
          <a:lstStyle/>
          <a:p>
            <a:pPr>
              <a:defRPr/>
            </a:pPr>
            <a:endParaRPr lang="ja-JP" altLang="en-US" dirty="0">
              <a:solidFill>
                <a:schemeClr val="tx1"/>
              </a:solidFill>
              <a:effectLst>
                <a:outerShdw blurRad="38100" dist="38100" dir="2700000" algn="tl">
                  <a:srgbClr val="000000">
                    <a:alpha val="43137"/>
                  </a:srgbClr>
                </a:outerShdw>
              </a:effectLst>
              <a:ea typeface="游ゴシック" panose="020B0400000000000000" pitchFamily="50" charset="-128"/>
            </a:endParaRPr>
          </a:p>
        </p:txBody>
      </p:sp>
      <p:sp>
        <p:nvSpPr>
          <p:cNvPr id="21" name="Text Box 11"/>
          <p:cNvSpPr txBox="1">
            <a:spLocks noChangeArrowheads="1"/>
          </p:cNvSpPr>
          <p:nvPr/>
        </p:nvSpPr>
        <p:spPr bwMode="auto">
          <a:xfrm>
            <a:off x="518016" y="2719404"/>
            <a:ext cx="2149847" cy="374774"/>
          </a:xfrm>
          <a:prstGeom prst="rect">
            <a:avLst/>
          </a:prstGeom>
          <a:solidFill>
            <a:srgbClr val="FFFFFF"/>
          </a:solidFill>
          <a:ln w="12700" algn="ctr">
            <a:solidFill>
              <a:schemeClr val="tx1"/>
            </a:solidFill>
            <a:miter lim="800000"/>
            <a:headEnd/>
            <a:tailEnd/>
          </a:ln>
          <a:effectLst/>
        </p:spPr>
        <p:txBody>
          <a:bodyPr wrap="square" tIns="72000">
            <a:spAutoFit/>
          </a:bodyPr>
          <a:lstStyle/>
          <a:p>
            <a:pPr marL="342900" indent="-342900" algn="ctr">
              <a:lnSpc>
                <a:spcPct val="80000"/>
              </a:lnSpc>
              <a:spcBef>
                <a:spcPct val="50000"/>
              </a:spcBef>
              <a:defRPr/>
            </a:pPr>
            <a:r>
              <a:rPr lang="ja-JP" altLang="en-US" sz="2000" b="0" dirty="0">
                <a:solidFill>
                  <a:schemeClr val="tx1"/>
                </a:solidFill>
                <a:ea typeface="游ゴシック" panose="020B0400000000000000" pitchFamily="50" charset="-128"/>
              </a:rPr>
              <a:t>本店（東京都）</a:t>
            </a:r>
          </a:p>
        </p:txBody>
      </p:sp>
      <p:sp>
        <p:nvSpPr>
          <p:cNvPr id="22" name="Text Box 12"/>
          <p:cNvSpPr txBox="1">
            <a:spLocks noChangeArrowheads="1"/>
          </p:cNvSpPr>
          <p:nvPr/>
        </p:nvSpPr>
        <p:spPr bwMode="auto">
          <a:xfrm>
            <a:off x="547955" y="4448192"/>
            <a:ext cx="2149847" cy="365091"/>
          </a:xfrm>
          <a:prstGeom prst="rect">
            <a:avLst/>
          </a:prstGeom>
          <a:solidFill>
            <a:srgbClr val="FFFFFF"/>
          </a:solidFill>
          <a:ln w="12700" algn="ctr">
            <a:solidFill>
              <a:schemeClr val="tx1"/>
            </a:solidFill>
            <a:miter lim="800000"/>
            <a:headEnd/>
            <a:tailEnd/>
          </a:ln>
          <a:effectLst/>
        </p:spPr>
        <p:txBody>
          <a:bodyPr wrap="square" bIns="72000">
            <a:spAutoFit/>
          </a:bodyPr>
          <a:lstStyle/>
          <a:p>
            <a:pPr marL="342900" indent="-342900" algn="ctr">
              <a:lnSpc>
                <a:spcPct val="80000"/>
              </a:lnSpc>
              <a:spcBef>
                <a:spcPct val="50000"/>
              </a:spcBef>
              <a:defRPr/>
            </a:pPr>
            <a:r>
              <a:rPr lang="ja-JP" altLang="en-US" sz="2000" b="0" dirty="0">
                <a:solidFill>
                  <a:schemeClr val="tx1"/>
                </a:solidFill>
                <a:ea typeface="游ゴシック" panose="020B0400000000000000" pitchFamily="50" charset="-128"/>
              </a:rPr>
              <a:t>支店（福岡県）</a:t>
            </a:r>
          </a:p>
        </p:txBody>
      </p:sp>
      <p:sp>
        <p:nvSpPr>
          <p:cNvPr id="23" name="Text Box 13"/>
          <p:cNvSpPr txBox="1">
            <a:spLocks noChangeArrowheads="1"/>
          </p:cNvSpPr>
          <p:nvPr/>
        </p:nvSpPr>
        <p:spPr bwMode="auto">
          <a:xfrm>
            <a:off x="547955" y="3583004"/>
            <a:ext cx="2149847" cy="374774"/>
          </a:xfrm>
          <a:prstGeom prst="rect">
            <a:avLst/>
          </a:prstGeom>
          <a:solidFill>
            <a:srgbClr val="FFFFFF"/>
          </a:solidFill>
          <a:ln w="12700" algn="ctr">
            <a:solidFill>
              <a:schemeClr val="tx1"/>
            </a:solidFill>
            <a:miter lim="800000"/>
            <a:headEnd/>
            <a:tailEnd/>
          </a:ln>
          <a:effectLst/>
        </p:spPr>
        <p:txBody>
          <a:bodyPr wrap="square" tIns="72000">
            <a:spAutoFit/>
          </a:bodyPr>
          <a:lstStyle/>
          <a:p>
            <a:pPr marL="342900" indent="-342900" algn="ctr">
              <a:lnSpc>
                <a:spcPct val="80000"/>
              </a:lnSpc>
              <a:spcBef>
                <a:spcPct val="50000"/>
              </a:spcBef>
              <a:defRPr/>
            </a:pPr>
            <a:r>
              <a:rPr lang="ja-JP" altLang="en-US" sz="2000" b="0" dirty="0">
                <a:solidFill>
                  <a:schemeClr val="tx1"/>
                </a:solidFill>
                <a:ea typeface="游ゴシック" panose="020B0400000000000000" pitchFamily="50" charset="-128"/>
              </a:rPr>
              <a:t>支店（大阪府）</a:t>
            </a:r>
          </a:p>
        </p:txBody>
      </p:sp>
      <p:sp>
        <p:nvSpPr>
          <p:cNvPr id="24" name="Text Box 14"/>
          <p:cNvSpPr txBox="1">
            <a:spLocks noChangeArrowheads="1"/>
          </p:cNvSpPr>
          <p:nvPr/>
        </p:nvSpPr>
        <p:spPr bwMode="auto">
          <a:xfrm>
            <a:off x="3510710" y="2358942"/>
            <a:ext cx="1949450" cy="3168948"/>
          </a:xfrm>
          <a:prstGeom prst="roundRect">
            <a:avLst>
              <a:gd name="adj" fmla="val 11455"/>
            </a:avLst>
          </a:prstGeom>
          <a:solidFill>
            <a:srgbClr val="FFFFFF"/>
          </a:solidFill>
          <a:ln w="38100" algn="ctr">
            <a:solidFill>
              <a:schemeClr val="tx1"/>
            </a:solidFill>
            <a:miter lim="800000"/>
            <a:headEnd/>
            <a:tailEnd/>
          </a:ln>
          <a:effectLst/>
        </p:spPr>
        <p:txBody>
          <a:bodyPr tIns="108000" anchor="ctr">
            <a:noAutofit/>
          </a:bodyPr>
          <a:lstStyle/>
          <a:p>
            <a:pPr marL="342900" indent="-342900" algn="ctr">
              <a:lnSpc>
                <a:spcPct val="80000"/>
              </a:lnSpc>
              <a:spcBef>
                <a:spcPct val="50000"/>
              </a:spcBef>
              <a:defRPr/>
            </a:pPr>
            <a:r>
              <a:rPr lang="ja-JP" altLang="en-US" b="0" dirty="0">
                <a:solidFill>
                  <a:schemeClr val="tx1"/>
                </a:solidFill>
                <a:ea typeface="游ゴシック" panose="020B0400000000000000" pitchFamily="50" charset="-128"/>
              </a:rPr>
              <a:t>東京労働局</a:t>
            </a:r>
          </a:p>
        </p:txBody>
      </p:sp>
      <p:sp>
        <p:nvSpPr>
          <p:cNvPr id="25" name="Text Box 15"/>
          <p:cNvSpPr txBox="1">
            <a:spLocks noChangeArrowheads="1"/>
          </p:cNvSpPr>
          <p:nvPr/>
        </p:nvSpPr>
        <p:spPr bwMode="auto">
          <a:xfrm>
            <a:off x="6345191" y="2683025"/>
            <a:ext cx="2223810" cy="618878"/>
          </a:xfrm>
          <a:prstGeom prst="rect">
            <a:avLst/>
          </a:prstGeom>
          <a:solidFill>
            <a:srgbClr val="FFFFFF"/>
          </a:solidFill>
          <a:ln w="12700" algn="ctr">
            <a:solidFill>
              <a:schemeClr val="tx1"/>
            </a:solidFill>
            <a:miter lim="800000"/>
            <a:headEnd/>
            <a:tailEnd/>
          </a:ln>
          <a:effectLst/>
        </p:spPr>
        <p:txBody>
          <a:bodyPr wrap="square" tIns="72000">
            <a:spAutoFit/>
          </a:bodyPr>
          <a:lstStyle/>
          <a:p>
            <a:pPr marL="342900" indent="-342900" algn="ctr">
              <a:lnSpc>
                <a:spcPct val="80000"/>
              </a:lnSpc>
              <a:spcBef>
                <a:spcPts val="0"/>
              </a:spcBef>
              <a:defRPr/>
            </a:pPr>
            <a:r>
              <a:rPr lang="ja-JP" altLang="en-US" sz="2000" b="0" dirty="0" smtClean="0">
                <a:solidFill>
                  <a:schemeClr val="tx1"/>
                </a:solidFill>
                <a:ea typeface="游ゴシック" panose="020B0400000000000000" pitchFamily="50" charset="-128"/>
              </a:rPr>
              <a:t>本店登記</a:t>
            </a:r>
            <a:endParaRPr lang="en-US" altLang="ja-JP" sz="2000" b="0" dirty="0" smtClean="0">
              <a:solidFill>
                <a:schemeClr val="tx1"/>
              </a:solidFill>
              <a:ea typeface="游ゴシック" panose="020B0400000000000000" pitchFamily="50" charset="-128"/>
            </a:endParaRPr>
          </a:p>
          <a:p>
            <a:pPr marL="342900" indent="-342900" algn="ctr">
              <a:lnSpc>
                <a:spcPct val="80000"/>
              </a:lnSpc>
              <a:spcBef>
                <a:spcPts val="0"/>
              </a:spcBef>
              <a:defRPr/>
            </a:pPr>
            <a:r>
              <a:rPr lang="ja-JP" altLang="en-US" sz="2000" b="0" dirty="0" smtClean="0">
                <a:solidFill>
                  <a:schemeClr val="tx1"/>
                </a:solidFill>
                <a:ea typeface="游ゴシック" panose="020B0400000000000000" pitchFamily="50" charset="-128"/>
              </a:rPr>
              <a:t>（</a:t>
            </a:r>
            <a:r>
              <a:rPr lang="ja-JP" altLang="en-US" sz="2000" b="0" dirty="0">
                <a:solidFill>
                  <a:schemeClr val="tx1"/>
                </a:solidFill>
                <a:ea typeface="游ゴシック" panose="020B0400000000000000" pitchFamily="50" charset="-128"/>
              </a:rPr>
              <a:t>埼玉県）</a:t>
            </a:r>
          </a:p>
        </p:txBody>
      </p:sp>
      <p:sp>
        <p:nvSpPr>
          <p:cNvPr id="26" name="Text Box 16"/>
          <p:cNvSpPr txBox="1">
            <a:spLocks noChangeArrowheads="1"/>
          </p:cNvSpPr>
          <p:nvPr/>
        </p:nvSpPr>
        <p:spPr bwMode="auto">
          <a:xfrm>
            <a:off x="5928473" y="3441421"/>
            <a:ext cx="3057247" cy="609398"/>
          </a:xfrm>
          <a:prstGeom prst="rect">
            <a:avLst/>
          </a:prstGeom>
          <a:noFill/>
          <a:ln w="9525" algn="ctr">
            <a:noFill/>
            <a:miter lim="800000"/>
            <a:headEnd/>
            <a:tailEnd/>
          </a:ln>
          <a:effectLst/>
        </p:spPr>
        <p:txBody>
          <a:bodyPr wrap="none">
            <a:spAutoFit/>
          </a:bodyPr>
          <a:lstStyle/>
          <a:p>
            <a:pPr marL="342900" indent="-342900" algn="l">
              <a:lnSpc>
                <a:spcPct val="80000"/>
              </a:lnSpc>
              <a:spcBef>
                <a:spcPct val="50000"/>
              </a:spcBef>
              <a:defRPr/>
            </a:pPr>
            <a:r>
              <a:rPr lang="ja-JP" altLang="en-US" sz="1600" b="0" dirty="0" smtClean="0">
                <a:solidFill>
                  <a:schemeClr val="tx1"/>
                </a:solidFill>
                <a:ea typeface="游ゴシック" panose="020B0400000000000000" pitchFamily="50" charset="-128"/>
              </a:rPr>
              <a:t>社長</a:t>
            </a:r>
            <a:r>
              <a:rPr lang="ja-JP" altLang="en-US" sz="1600" b="0" dirty="0">
                <a:solidFill>
                  <a:schemeClr val="tx1"/>
                </a:solidFill>
                <a:ea typeface="游ゴシック" panose="020B0400000000000000" pitchFamily="50" charset="-128"/>
              </a:rPr>
              <a:t>の自宅等の理由に</a:t>
            </a:r>
            <a:r>
              <a:rPr lang="ja-JP" altLang="en-US" sz="1600" b="0" dirty="0" smtClean="0">
                <a:solidFill>
                  <a:schemeClr val="tx1"/>
                </a:solidFill>
                <a:ea typeface="游ゴシック" panose="020B0400000000000000" pitchFamily="50" charset="-128"/>
              </a:rPr>
              <a:t>より</a:t>
            </a:r>
            <a:endParaRPr lang="en-US" altLang="ja-JP" sz="1600" b="0" dirty="0" smtClean="0">
              <a:solidFill>
                <a:schemeClr val="tx1"/>
              </a:solidFill>
              <a:ea typeface="游ゴシック" panose="020B0400000000000000" pitchFamily="50" charset="-128"/>
            </a:endParaRPr>
          </a:p>
          <a:p>
            <a:pPr marL="342900" indent="-342900" algn="l">
              <a:lnSpc>
                <a:spcPct val="80000"/>
              </a:lnSpc>
              <a:spcBef>
                <a:spcPct val="50000"/>
              </a:spcBef>
              <a:defRPr/>
            </a:pPr>
            <a:r>
              <a:rPr lang="ja-JP" altLang="en-US" sz="1600" b="0" dirty="0" smtClean="0">
                <a:solidFill>
                  <a:schemeClr val="tx1"/>
                </a:solidFill>
                <a:ea typeface="游ゴシック" panose="020B0400000000000000" pitchFamily="50" charset="-128"/>
              </a:rPr>
              <a:t>その</a:t>
            </a:r>
            <a:r>
              <a:rPr lang="ja-JP" altLang="en-US" sz="1600" b="0" dirty="0">
                <a:solidFill>
                  <a:schemeClr val="tx1"/>
                </a:solidFill>
                <a:ea typeface="游ゴシック" panose="020B0400000000000000" pitchFamily="50" charset="-128"/>
              </a:rPr>
              <a:t>場所で事業は行って</a:t>
            </a:r>
            <a:r>
              <a:rPr lang="ja-JP" altLang="en-US" sz="1600" b="0" dirty="0" smtClean="0">
                <a:solidFill>
                  <a:schemeClr val="tx1"/>
                </a:solidFill>
                <a:ea typeface="游ゴシック" panose="020B0400000000000000" pitchFamily="50" charset="-128"/>
              </a:rPr>
              <a:t>いない</a:t>
            </a:r>
            <a:endParaRPr lang="ja-JP" altLang="en-US" sz="1600" b="0" dirty="0">
              <a:solidFill>
                <a:schemeClr val="tx1"/>
              </a:solidFill>
              <a:ea typeface="游ゴシック" panose="020B0400000000000000" pitchFamily="50" charset="-128"/>
            </a:endParaRPr>
          </a:p>
        </p:txBody>
      </p:sp>
      <p:sp>
        <p:nvSpPr>
          <p:cNvPr id="27" name="Text Box 17"/>
          <p:cNvSpPr txBox="1">
            <a:spLocks noChangeArrowheads="1"/>
          </p:cNvSpPr>
          <p:nvPr/>
        </p:nvSpPr>
        <p:spPr bwMode="auto">
          <a:xfrm>
            <a:off x="6405235" y="4351956"/>
            <a:ext cx="2223810" cy="618878"/>
          </a:xfrm>
          <a:prstGeom prst="rect">
            <a:avLst/>
          </a:prstGeom>
          <a:solidFill>
            <a:srgbClr val="FFFFFF"/>
          </a:solidFill>
          <a:ln w="12700" algn="ctr">
            <a:solidFill>
              <a:schemeClr val="tx1"/>
            </a:solidFill>
            <a:miter lim="800000"/>
            <a:headEnd/>
            <a:tailEnd/>
          </a:ln>
          <a:effectLst/>
        </p:spPr>
        <p:txBody>
          <a:bodyPr wrap="square" tIns="72000">
            <a:spAutoFit/>
          </a:bodyPr>
          <a:lstStyle/>
          <a:p>
            <a:pPr marL="342900" indent="-342900" algn="ctr">
              <a:lnSpc>
                <a:spcPct val="80000"/>
              </a:lnSpc>
              <a:spcBef>
                <a:spcPts val="0"/>
              </a:spcBef>
              <a:defRPr/>
            </a:pPr>
            <a:r>
              <a:rPr lang="ja-JP" altLang="en-US" sz="2000" b="0" dirty="0">
                <a:solidFill>
                  <a:schemeClr val="tx1"/>
                </a:solidFill>
                <a:ea typeface="游ゴシック" panose="020B0400000000000000" pitchFamily="50" charset="-128"/>
              </a:rPr>
              <a:t>事務所</a:t>
            </a:r>
            <a:r>
              <a:rPr lang="ja-JP" altLang="en-US" sz="2000" b="0" dirty="0" smtClean="0">
                <a:solidFill>
                  <a:schemeClr val="tx1"/>
                </a:solidFill>
                <a:ea typeface="游ゴシック" panose="020B0400000000000000" pitchFamily="50" charset="-128"/>
              </a:rPr>
              <a:t>所在地</a:t>
            </a:r>
            <a:endParaRPr lang="en-US" altLang="ja-JP" sz="2000" b="0" dirty="0" smtClean="0">
              <a:solidFill>
                <a:schemeClr val="tx1"/>
              </a:solidFill>
              <a:ea typeface="游ゴシック" panose="020B0400000000000000" pitchFamily="50" charset="-128"/>
            </a:endParaRPr>
          </a:p>
          <a:p>
            <a:pPr marL="342900" indent="-342900" algn="ctr">
              <a:lnSpc>
                <a:spcPct val="80000"/>
              </a:lnSpc>
              <a:spcBef>
                <a:spcPts val="0"/>
              </a:spcBef>
              <a:defRPr/>
            </a:pPr>
            <a:r>
              <a:rPr lang="ja-JP" altLang="en-US" sz="2000" b="0" dirty="0" smtClean="0">
                <a:solidFill>
                  <a:schemeClr val="tx1"/>
                </a:solidFill>
                <a:ea typeface="游ゴシック" panose="020B0400000000000000" pitchFamily="50" charset="-128"/>
              </a:rPr>
              <a:t>（</a:t>
            </a:r>
            <a:r>
              <a:rPr lang="ja-JP" altLang="en-US" sz="2000" b="0" dirty="0">
                <a:solidFill>
                  <a:schemeClr val="tx1"/>
                </a:solidFill>
                <a:ea typeface="游ゴシック" panose="020B0400000000000000" pitchFamily="50" charset="-128"/>
              </a:rPr>
              <a:t>東京都）</a:t>
            </a:r>
          </a:p>
        </p:txBody>
      </p:sp>
      <p:sp>
        <p:nvSpPr>
          <p:cNvPr id="28" name="Line 18"/>
          <p:cNvSpPr>
            <a:spLocks noChangeShapeType="1"/>
          </p:cNvSpPr>
          <p:nvPr/>
        </p:nvSpPr>
        <p:spPr bwMode="auto">
          <a:xfrm flipH="1" flipV="1">
            <a:off x="5460160" y="4040418"/>
            <a:ext cx="1016000" cy="623077"/>
          </a:xfrm>
          <a:prstGeom prst="line">
            <a:avLst/>
          </a:prstGeom>
          <a:noFill/>
          <a:ln w="28575">
            <a:solidFill>
              <a:schemeClr val="tx1"/>
            </a:solidFill>
            <a:round/>
            <a:headEnd type="oval"/>
            <a:tailEnd type="triangle" w="lg" len="lg"/>
          </a:ln>
          <a:effectLst/>
        </p:spPr>
        <p:txBody>
          <a:bodyPr/>
          <a:lstStyle/>
          <a:p>
            <a:pPr>
              <a:defRPr/>
            </a:pPr>
            <a:endParaRPr lang="ja-JP" altLang="en-US" b="0" dirty="0">
              <a:solidFill>
                <a:schemeClr val="tx1"/>
              </a:solidFill>
              <a:effectLst>
                <a:outerShdw blurRad="38100" dist="38100" dir="2700000" algn="tl">
                  <a:srgbClr val="000000">
                    <a:alpha val="43137"/>
                  </a:srgbClr>
                </a:outerShdw>
              </a:effectLst>
              <a:ea typeface="游ゴシック" panose="020B0400000000000000" pitchFamily="50" charset="-128"/>
            </a:endParaRPr>
          </a:p>
        </p:txBody>
      </p:sp>
      <p:sp>
        <p:nvSpPr>
          <p:cNvPr id="29" name="Line 19"/>
          <p:cNvSpPr>
            <a:spLocks noChangeShapeType="1"/>
          </p:cNvSpPr>
          <p:nvPr/>
        </p:nvSpPr>
        <p:spPr bwMode="auto">
          <a:xfrm>
            <a:off x="2667864" y="2901950"/>
            <a:ext cx="848080" cy="831635"/>
          </a:xfrm>
          <a:prstGeom prst="line">
            <a:avLst/>
          </a:prstGeom>
          <a:noFill/>
          <a:ln w="28575">
            <a:solidFill>
              <a:schemeClr val="tx1"/>
            </a:solidFill>
            <a:round/>
            <a:headEnd type="oval" w="med" len="med"/>
            <a:tailEnd type="triangle" w="lg" len="lg"/>
          </a:ln>
          <a:effectLst/>
        </p:spPr>
        <p:txBody>
          <a:bodyPr/>
          <a:lstStyle/>
          <a:p>
            <a:pPr>
              <a:defRPr/>
            </a:pPr>
            <a:endParaRPr lang="ja-JP" altLang="en-US" b="0" dirty="0">
              <a:solidFill>
                <a:schemeClr val="tx1"/>
              </a:solidFill>
              <a:effectLst>
                <a:outerShdw blurRad="38100" dist="38100" dir="2700000" algn="tl">
                  <a:srgbClr val="000000">
                    <a:alpha val="43137"/>
                  </a:srgbClr>
                </a:outerShdw>
              </a:effectLst>
              <a:ea typeface="游ゴシック" panose="020B0400000000000000" pitchFamily="50" charset="-128"/>
            </a:endParaRPr>
          </a:p>
        </p:txBody>
      </p:sp>
      <p:sp>
        <p:nvSpPr>
          <p:cNvPr id="30" name="Text Box 22"/>
          <p:cNvSpPr txBox="1">
            <a:spLocks noChangeArrowheads="1"/>
          </p:cNvSpPr>
          <p:nvPr/>
        </p:nvSpPr>
        <p:spPr bwMode="auto">
          <a:xfrm>
            <a:off x="983413" y="5331220"/>
            <a:ext cx="1325562" cy="340469"/>
          </a:xfrm>
          <a:prstGeom prst="rect">
            <a:avLst/>
          </a:prstGeom>
          <a:solidFill>
            <a:srgbClr val="47994D"/>
          </a:solidFill>
          <a:ln w="9525" algn="ctr">
            <a:noFill/>
            <a:miter lim="800000"/>
            <a:headEnd/>
            <a:tailEnd/>
          </a:ln>
          <a:effectLst/>
        </p:spPr>
        <p:txBody>
          <a:bodyPr tIns="72000">
            <a:spAutoFit/>
          </a:bodyPr>
          <a:lstStyle/>
          <a:p>
            <a:pPr marL="342900" indent="-342900" algn="ctr">
              <a:lnSpc>
                <a:spcPct val="80000"/>
              </a:lnSpc>
              <a:spcBef>
                <a:spcPct val="50000"/>
              </a:spcBef>
              <a:defRPr/>
            </a:pPr>
            <a:r>
              <a:rPr lang="en-US" altLang="ja-JP" b="1" dirty="0">
                <a:solidFill>
                  <a:schemeClr val="tx1"/>
                </a:solidFill>
                <a:ea typeface="游ゴシック" panose="020B0400000000000000" pitchFamily="50" charset="-128"/>
              </a:rPr>
              <a:t>A</a:t>
            </a:r>
            <a:r>
              <a:rPr lang="ja-JP" altLang="en-US" b="1" dirty="0">
                <a:solidFill>
                  <a:schemeClr val="tx1"/>
                </a:solidFill>
                <a:ea typeface="游ゴシック" panose="020B0400000000000000" pitchFamily="50" charset="-128"/>
              </a:rPr>
              <a:t>社</a:t>
            </a:r>
          </a:p>
        </p:txBody>
      </p:sp>
      <p:sp>
        <p:nvSpPr>
          <p:cNvPr id="31" name="Text Box 24"/>
          <p:cNvSpPr txBox="1">
            <a:spLocks noChangeArrowheads="1"/>
          </p:cNvSpPr>
          <p:nvPr/>
        </p:nvSpPr>
        <p:spPr bwMode="auto">
          <a:xfrm>
            <a:off x="6854359" y="5353029"/>
            <a:ext cx="1325562" cy="349125"/>
          </a:xfrm>
          <a:prstGeom prst="rect">
            <a:avLst/>
          </a:prstGeom>
          <a:solidFill>
            <a:srgbClr val="47994D"/>
          </a:solidFill>
          <a:ln w="9525" algn="ctr">
            <a:noFill/>
            <a:miter lim="800000"/>
            <a:headEnd/>
            <a:tailEnd/>
          </a:ln>
          <a:effectLst/>
        </p:spPr>
        <p:txBody>
          <a:bodyPr tIns="72000">
            <a:spAutoFit/>
          </a:bodyPr>
          <a:lstStyle/>
          <a:p>
            <a:pPr marL="342900" indent="-342900" algn="ctr">
              <a:lnSpc>
                <a:spcPct val="80000"/>
              </a:lnSpc>
              <a:spcBef>
                <a:spcPct val="50000"/>
              </a:spcBef>
              <a:defRPr/>
            </a:pPr>
            <a:r>
              <a:rPr kumimoji="0" lang="en-US" altLang="ja-JP" b="1" dirty="0">
                <a:solidFill>
                  <a:schemeClr val="tx1"/>
                </a:solidFill>
                <a:ea typeface="游ゴシック" panose="020B0400000000000000" pitchFamily="50" charset="-128"/>
              </a:rPr>
              <a:t>B</a:t>
            </a:r>
            <a:r>
              <a:rPr kumimoji="0" lang="ja-JP" altLang="en-US" b="1" dirty="0">
                <a:solidFill>
                  <a:schemeClr val="tx1"/>
                </a:solidFill>
                <a:ea typeface="游ゴシック" panose="020B0400000000000000" pitchFamily="50" charset="-128"/>
              </a:rPr>
              <a:t>社</a:t>
            </a:r>
            <a:endParaRPr lang="ja-JP" altLang="en-US" b="1" dirty="0">
              <a:solidFill>
                <a:schemeClr val="tx1"/>
              </a:solidFill>
              <a:ea typeface="游ゴシック" panose="020B0400000000000000" pitchFamily="50" charset="-128"/>
            </a:endParaRPr>
          </a:p>
        </p:txBody>
      </p:sp>
      <p:sp>
        <p:nvSpPr>
          <p:cNvPr id="32" name="Text Box 27"/>
          <p:cNvSpPr txBox="1">
            <a:spLocks noChangeArrowheads="1"/>
          </p:cNvSpPr>
          <p:nvPr/>
        </p:nvSpPr>
        <p:spPr bwMode="auto">
          <a:xfrm>
            <a:off x="291829" y="5815488"/>
            <a:ext cx="3938588" cy="320216"/>
          </a:xfrm>
          <a:prstGeom prst="rect">
            <a:avLst/>
          </a:prstGeom>
          <a:noFill/>
          <a:ln w="9525" algn="ctr">
            <a:noFill/>
            <a:miter lim="800000"/>
            <a:headEnd/>
            <a:tailEnd/>
          </a:ln>
          <a:effectLst/>
        </p:spPr>
        <p:txBody>
          <a:bodyPr>
            <a:spAutoFit/>
          </a:bodyPr>
          <a:lstStyle/>
          <a:p>
            <a:pPr marL="342900" indent="-342900" algn="l">
              <a:lnSpc>
                <a:spcPct val="80000"/>
              </a:lnSpc>
              <a:spcBef>
                <a:spcPct val="50000"/>
              </a:spcBef>
              <a:defRPr/>
            </a:pPr>
            <a:r>
              <a:rPr lang="ja-JP" altLang="en-US" sz="1800" dirty="0">
                <a:solidFill>
                  <a:schemeClr val="tx1"/>
                </a:solidFill>
                <a:effectLst>
                  <a:outerShdw blurRad="38100" dist="38100" dir="2700000" algn="tl">
                    <a:srgbClr val="FFFFFF"/>
                  </a:outerShdw>
                </a:effectLst>
                <a:ea typeface="游ゴシック" panose="020B0400000000000000" pitchFamily="50" charset="-128"/>
              </a:rPr>
              <a:t>すべての事業所分をまとめて提出</a:t>
            </a:r>
          </a:p>
        </p:txBody>
      </p:sp>
      <p:sp>
        <p:nvSpPr>
          <p:cNvPr id="33" name="正方形/長方形 32"/>
          <p:cNvSpPr/>
          <p:nvPr/>
        </p:nvSpPr>
        <p:spPr>
          <a:xfrm>
            <a:off x="223736" y="340469"/>
            <a:ext cx="136187" cy="593387"/>
          </a:xfrm>
          <a:prstGeom prst="rect">
            <a:avLst/>
          </a:prstGeom>
          <a:solidFill>
            <a:srgbClr val="4799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54823" y="6580593"/>
            <a:ext cx="1141659" cy="221018"/>
          </a:xfrm>
          <a:prstGeom prst="rect">
            <a:avLst/>
          </a:prstGeom>
          <a:ln w="12700">
            <a:solidFill>
              <a:schemeClr val="bg1">
                <a:lumMod val="65000"/>
              </a:schemeClr>
            </a:solidFill>
          </a:ln>
        </p:spPr>
        <p:style>
          <a:lnRef idx="2">
            <a:schemeClr val="dk1"/>
          </a:lnRef>
          <a:fillRef idx="1">
            <a:schemeClr val="lt1"/>
          </a:fillRef>
          <a:effectRef idx="0">
            <a:schemeClr val="dk1"/>
          </a:effectRef>
          <a:fontRef idx="minor">
            <a:schemeClr val="dk1"/>
          </a:fontRef>
        </p:style>
        <p:txBody>
          <a:bodyPr wrap="none" tIns="36000" bIns="0" rtlCol="0">
            <a:spAutoFit/>
          </a:bodyPr>
          <a:lstStyle/>
          <a:p>
            <a:r>
              <a:rPr kumimoji="1" lang="ja-JP" altLang="en-US" sz="1200" dirty="0" smtClean="0">
                <a:solidFill>
                  <a:schemeClr val="bg1">
                    <a:lumMod val="50000"/>
                  </a:schemeClr>
                </a:solidFill>
                <a:latin typeface="メイリオ" panose="020B0604030504040204" pitchFamily="50" charset="-128"/>
                <a:ea typeface="メイリオ" panose="020B0604030504040204" pitchFamily="50" charset="-128"/>
              </a:rPr>
              <a:t>マニュアル</a:t>
            </a:r>
            <a:r>
              <a:rPr kumimoji="1" lang="en-US" altLang="ja-JP" sz="1200" dirty="0" smtClean="0">
                <a:solidFill>
                  <a:schemeClr val="bg1">
                    <a:lumMod val="50000"/>
                  </a:schemeClr>
                </a:solidFill>
                <a:latin typeface="メイリオ" panose="020B0604030504040204" pitchFamily="50" charset="-128"/>
                <a:ea typeface="メイリオ" panose="020B0604030504040204" pitchFamily="50" charset="-128"/>
              </a:rPr>
              <a:t>P9</a:t>
            </a:r>
            <a:endParaRPr kumimoji="1" lang="ja-JP" altLang="en-US" sz="1200" dirty="0">
              <a:solidFill>
                <a:schemeClr val="bg1">
                  <a:lumMod val="50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221079045"/>
      </p:ext>
    </p:extLst>
  </p:cSld>
  <p:clrMapOvr>
    <a:masterClrMapping/>
  </p:clrMapOvr>
  <mc:AlternateContent xmlns:mc="http://schemas.openxmlformats.org/markup-compatibility/2006" xmlns:p14="http://schemas.microsoft.com/office/powerpoint/2010/main">
    <mc:Choice Requires="p14">
      <p:transition spd="med" p14:dur="700" advTm="49045">
        <p:fade/>
      </p:transition>
    </mc:Choice>
    <mc:Fallback xmlns="">
      <p:transition spd="med" advTm="49045">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52916" y="245771"/>
            <a:ext cx="6471189" cy="782782"/>
          </a:xfrm>
        </p:spPr>
        <p:txBody>
          <a:bodyPr/>
          <a:lstStyle/>
          <a:p>
            <a:pPr algn="l"/>
            <a:r>
              <a:rPr kumimoji="1" lang="ja-JP" altLang="en-US" sz="3600" dirty="0"/>
              <a:t>申請に必要な手数料について</a:t>
            </a:r>
            <a:r>
              <a:rPr lang="ja-JP" altLang="en-US" dirty="0"/>
              <a:t>　</a:t>
            </a:r>
            <a:endParaRPr kumimoji="1" lang="ja-JP" altLang="en-US" sz="2800" b="1" dirty="0">
              <a:latin typeface="游ゴシック" panose="020B0400000000000000" pitchFamily="50" charset="-128"/>
            </a:endParaRPr>
          </a:p>
        </p:txBody>
      </p:sp>
      <p:sp>
        <p:nvSpPr>
          <p:cNvPr id="7" name="Text Box 12"/>
          <p:cNvSpPr txBox="1">
            <a:spLocks noChangeArrowheads="1"/>
          </p:cNvSpPr>
          <p:nvPr/>
        </p:nvSpPr>
        <p:spPr bwMode="auto">
          <a:xfrm>
            <a:off x="1346329" y="1821677"/>
            <a:ext cx="5057795" cy="898708"/>
          </a:xfrm>
          <a:prstGeom prst="rect">
            <a:avLst/>
          </a:prstGeom>
          <a:noFill/>
          <a:ln w="9525" algn="ctr">
            <a:noFill/>
            <a:miter lim="800000"/>
            <a:headEnd/>
            <a:tailEnd/>
          </a:ln>
          <a:effectLst/>
        </p:spPr>
        <p:txBody>
          <a:bodyPr wrap="none" anchor="t" anchorCtr="0">
            <a:spAutoFit/>
          </a:bodyPr>
          <a:lstStyle/>
          <a:p>
            <a:pPr marL="342900" indent="-342900" algn="l">
              <a:lnSpc>
                <a:spcPct val="80000"/>
              </a:lnSpc>
              <a:spcBef>
                <a:spcPct val="50000"/>
              </a:spcBef>
              <a:defRPr/>
            </a:pPr>
            <a:r>
              <a:rPr lang="ja-JP" altLang="en-US" sz="2000" dirty="0">
                <a:ea typeface="游ゴシック" panose="020B0400000000000000" pitchFamily="50" charset="-128"/>
              </a:rPr>
              <a:t>労働者派遣を行う１事業所の申請に際し、</a:t>
            </a:r>
            <a:endParaRPr lang="en-US" altLang="ja-JP" sz="2000" dirty="0">
              <a:ea typeface="游ゴシック" panose="020B0400000000000000" pitchFamily="50" charset="-128"/>
            </a:endParaRPr>
          </a:p>
          <a:p>
            <a:pPr marL="342900" indent="-342900" algn="l">
              <a:lnSpc>
                <a:spcPct val="80000"/>
              </a:lnSpc>
              <a:spcBef>
                <a:spcPct val="50000"/>
              </a:spcBef>
              <a:defRPr/>
            </a:pPr>
            <a:r>
              <a:rPr lang="ja-JP" altLang="en-US" sz="2800" b="1" dirty="0">
                <a:ea typeface="游ゴシック" panose="020B0400000000000000" pitchFamily="50" charset="-128"/>
              </a:rPr>
              <a:t>１２万円分の収入印紙</a:t>
            </a:r>
            <a:r>
              <a:rPr lang="ja-JP" altLang="en-US" sz="2000" dirty="0">
                <a:ea typeface="游ゴシック" panose="020B0400000000000000" pitchFamily="50" charset="-128"/>
              </a:rPr>
              <a:t>が必要</a:t>
            </a:r>
            <a:r>
              <a:rPr lang="ja-JP" altLang="en-US" sz="2000" dirty="0" smtClean="0">
                <a:ea typeface="游ゴシック" panose="020B0400000000000000" pitchFamily="50" charset="-128"/>
              </a:rPr>
              <a:t>です</a:t>
            </a:r>
            <a:endParaRPr lang="ja-JP" altLang="en-US" dirty="0">
              <a:ea typeface="游ゴシック" panose="020B0400000000000000" pitchFamily="50" charset="-128"/>
            </a:endParaRPr>
          </a:p>
        </p:txBody>
      </p:sp>
      <p:sp>
        <p:nvSpPr>
          <p:cNvPr id="8" name="Text Box 44"/>
          <p:cNvSpPr txBox="1">
            <a:spLocks noChangeArrowheads="1"/>
          </p:cNvSpPr>
          <p:nvPr/>
        </p:nvSpPr>
        <p:spPr bwMode="auto">
          <a:xfrm>
            <a:off x="949458" y="4522908"/>
            <a:ext cx="6925457" cy="838756"/>
          </a:xfrm>
          <a:prstGeom prst="rect">
            <a:avLst/>
          </a:prstGeom>
          <a:noFill/>
          <a:ln w="9525" algn="ctr">
            <a:noFill/>
            <a:miter lim="800000"/>
            <a:headEnd/>
            <a:tailEnd/>
          </a:ln>
          <a:effectLst/>
        </p:spPr>
        <p:txBody>
          <a:bodyPr wrap="square">
            <a:spAutoFit/>
          </a:bodyPr>
          <a:lstStyle/>
          <a:p>
            <a:pPr marL="342900" indent="-342900" algn="l">
              <a:lnSpc>
                <a:spcPct val="80000"/>
              </a:lnSpc>
              <a:spcBef>
                <a:spcPct val="50000"/>
              </a:spcBef>
              <a:defRPr/>
            </a:pPr>
            <a:r>
              <a:rPr lang="ja-JP" altLang="en-US" sz="1800" dirty="0">
                <a:ea typeface="游ゴシック" panose="020B0400000000000000" pitchFamily="50" charset="-128"/>
              </a:rPr>
              <a:t>　　また、</a:t>
            </a:r>
            <a:r>
              <a:rPr lang="ja-JP" altLang="en-US" sz="2800" b="1" dirty="0">
                <a:ea typeface="游ゴシック" panose="020B0400000000000000" pitchFamily="50" charset="-128"/>
              </a:rPr>
              <a:t>登録免許税（９万円）</a:t>
            </a:r>
            <a:r>
              <a:rPr lang="ja-JP" altLang="en-US" sz="1800" dirty="0">
                <a:ea typeface="游ゴシック" panose="020B0400000000000000" pitchFamily="50" charset="-128"/>
              </a:rPr>
              <a:t>の納付が必要です。</a:t>
            </a:r>
            <a:endParaRPr lang="en-US" altLang="ja-JP" sz="1800" dirty="0">
              <a:ea typeface="游ゴシック" panose="020B0400000000000000" pitchFamily="50" charset="-128"/>
            </a:endParaRPr>
          </a:p>
          <a:p>
            <a:pPr marL="342900" indent="-342900" algn="l">
              <a:lnSpc>
                <a:spcPct val="80000"/>
              </a:lnSpc>
              <a:spcBef>
                <a:spcPct val="50000"/>
              </a:spcBef>
              <a:defRPr/>
            </a:pPr>
            <a:r>
              <a:rPr lang="ja-JP" altLang="en-US" dirty="0">
                <a:ea typeface="游ゴシック" panose="020B0400000000000000" pitchFamily="50" charset="-128"/>
              </a:rPr>
              <a:t>　　</a:t>
            </a:r>
            <a:r>
              <a:rPr lang="ja-JP" altLang="en-US" sz="2000" dirty="0">
                <a:ea typeface="游ゴシック" panose="020B0400000000000000" pitchFamily="50" charset="-128"/>
              </a:rPr>
              <a:t>（申請者が税務署、銀行、郵便局等で納付）</a:t>
            </a:r>
          </a:p>
        </p:txBody>
      </p:sp>
      <p:sp>
        <p:nvSpPr>
          <p:cNvPr id="6" name="正方形/長方形 5"/>
          <p:cNvSpPr/>
          <p:nvPr/>
        </p:nvSpPr>
        <p:spPr>
          <a:xfrm>
            <a:off x="223736" y="340469"/>
            <a:ext cx="136187" cy="593387"/>
          </a:xfrm>
          <a:prstGeom prst="rect">
            <a:avLst/>
          </a:prstGeom>
          <a:solidFill>
            <a:srgbClr val="4799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Text Box 12"/>
          <p:cNvSpPr txBox="1">
            <a:spLocks noChangeArrowheads="1"/>
          </p:cNvSpPr>
          <p:nvPr/>
        </p:nvSpPr>
        <p:spPr bwMode="auto">
          <a:xfrm>
            <a:off x="1346329" y="3197363"/>
            <a:ext cx="7340471" cy="674031"/>
          </a:xfrm>
          <a:prstGeom prst="rect">
            <a:avLst/>
          </a:prstGeom>
          <a:noFill/>
          <a:ln w="9525" algn="ctr">
            <a:noFill/>
            <a:miter lim="800000"/>
            <a:headEnd/>
            <a:tailEnd/>
          </a:ln>
          <a:effectLst/>
        </p:spPr>
        <p:txBody>
          <a:bodyPr wrap="none" anchor="ctr" anchorCtr="0">
            <a:spAutoFit/>
          </a:bodyPr>
          <a:lstStyle/>
          <a:p>
            <a:pPr marL="342900" indent="-342900" algn="l">
              <a:lnSpc>
                <a:spcPct val="80000"/>
              </a:lnSpc>
              <a:spcBef>
                <a:spcPct val="50000"/>
              </a:spcBef>
              <a:defRPr/>
            </a:pPr>
            <a:r>
              <a:rPr lang="ja-JP" altLang="en-US" dirty="0" smtClean="0">
                <a:ea typeface="游ゴシック" panose="020B0400000000000000" pitchFamily="50" charset="-128"/>
              </a:rPr>
              <a:t>複数</a:t>
            </a:r>
            <a:r>
              <a:rPr lang="ja-JP" altLang="en-US" dirty="0">
                <a:ea typeface="游ゴシック" panose="020B0400000000000000" pitchFamily="50" charset="-128"/>
              </a:rPr>
              <a:t>事業所を同時申請される場合は、</a:t>
            </a:r>
            <a:endParaRPr lang="en-US" altLang="ja-JP" dirty="0">
              <a:ea typeface="游ゴシック" panose="020B0400000000000000" pitchFamily="50" charset="-128"/>
            </a:endParaRPr>
          </a:p>
          <a:p>
            <a:pPr marL="342900" indent="-342900" algn="l">
              <a:lnSpc>
                <a:spcPct val="80000"/>
              </a:lnSpc>
              <a:spcBef>
                <a:spcPct val="50000"/>
              </a:spcBef>
              <a:defRPr/>
            </a:pPr>
            <a:r>
              <a:rPr lang="ja-JP" altLang="en-US" b="1" dirty="0">
                <a:ea typeface="游ゴシック" panose="020B0400000000000000" pitchFamily="50" charset="-128"/>
              </a:rPr>
              <a:t>２事業所目以降は１事業所ごとに５万５千円</a:t>
            </a:r>
            <a:r>
              <a:rPr lang="ja-JP" altLang="en-US" dirty="0" smtClean="0">
                <a:ea typeface="游ゴシック" panose="020B0400000000000000" pitchFamily="50" charset="-128"/>
              </a:rPr>
              <a:t>の収入</a:t>
            </a:r>
            <a:r>
              <a:rPr lang="ja-JP" altLang="en-US" dirty="0">
                <a:ea typeface="游ゴシック" panose="020B0400000000000000" pitchFamily="50" charset="-128"/>
              </a:rPr>
              <a:t>印紙が必要です</a:t>
            </a:r>
            <a:r>
              <a:rPr lang="ja-JP" altLang="en-US" dirty="0" smtClean="0">
                <a:ea typeface="游ゴシック" panose="020B0400000000000000" pitchFamily="50" charset="-128"/>
              </a:rPr>
              <a:t>。</a:t>
            </a:r>
            <a:endParaRPr lang="ja-JP" altLang="en-US" dirty="0">
              <a:ea typeface="游ゴシック" panose="020B0400000000000000" pitchFamily="50" charset="-128"/>
            </a:endParaRPr>
          </a:p>
        </p:txBody>
      </p:sp>
      <p:sp>
        <p:nvSpPr>
          <p:cNvPr id="10" name="Text Box 12"/>
          <p:cNvSpPr txBox="1">
            <a:spLocks noChangeArrowheads="1"/>
          </p:cNvSpPr>
          <p:nvPr/>
        </p:nvSpPr>
        <p:spPr bwMode="auto">
          <a:xfrm>
            <a:off x="949458" y="1830025"/>
            <a:ext cx="415498" cy="320729"/>
          </a:xfrm>
          <a:prstGeom prst="rect">
            <a:avLst/>
          </a:prstGeom>
          <a:noFill/>
          <a:ln w="9525" algn="ctr">
            <a:noFill/>
            <a:miter lim="800000"/>
            <a:headEnd/>
            <a:tailEnd/>
          </a:ln>
          <a:effectLst/>
        </p:spPr>
        <p:txBody>
          <a:bodyPr wrap="none" anchor="ctr" anchorCtr="0">
            <a:spAutoFit/>
          </a:bodyPr>
          <a:lstStyle/>
          <a:p>
            <a:pPr marL="342900" indent="-342900" algn="l">
              <a:lnSpc>
                <a:spcPct val="80000"/>
              </a:lnSpc>
              <a:spcBef>
                <a:spcPct val="50000"/>
              </a:spcBef>
              <a:defRPr/>
            </a:pPr>
            <a:r>
              <a:rPr lang="ja-JP" altLang="en-US" sz="1800" b="0" dirty="0" smtClean="0">
                <a:solidFill>
                  <a:schemeClr val="tx1"/>
                </a:solidFill>
                <a:ea typeface="游ゴシック" panose="020B0400000000000000" pitchFamily="50" charset="-128"/>
              </a:rPr>
              <a:t>●</a:t>
            </a:r>
            <a:endParaRPr lang="ja-JP" altLang="en-US" sz="1800" b="0" dirty="0">
              <a:solidFill>
                <a:schemeClr val="tx1"/>
              </a:solidFill>
              <a:ea typeface="游ゴシック" panose="020B0400000000000000" pitchFamily="50" charset="-128"/>
            </a:endParaRPr>
          </a:p>
        </p:txBody>
      </p:sp>
      <p:sp>
        <p:nvSpPr>
          <p:cNvPr id="11" name="Text Box 12"/>
          <p:cNvSpPr txBox="1">
            <a:spLocks noChangeArrowheads="1"/>
          </p:cNvSpPr>
          <p:nvPr/>
        </p:nvSpPr>
        <p:spPr bwMode="auto">
          <a:xfrm>
            <a:off x="949458" y="3197363"/>
            <a:ext cx="415498" cy="320729"/>
          </a:xfrm>
          <a:prstGeom prst="rect">
            <a:avLst/>
          </a:prstGeom>
          <a:noFill/>
          <a:ln w="9525" algn="ctr">
            <a:noFill/>
            <a:miter lim="800000"/>
            <a:headEnd/>
            <a:tailEnd/>
          </a:ln>
          <a:effectLst/>
        </p:spPr>
        <p:txBody>
          <a:bodyPr wrap="none" anchor="ctr" anchorCtr="0">
            <a:spAutoFit/>
          </a:bodyPr>
          <a:lstStyle/>
          <a:p>
            <a:pPr marL="342900" indent="-342900" algn="l">
              <a:lnSpc>
                <a:spcPct val="80000"/>
              </a:lnSpc>
              <a:spcBef>
                <a:spcPct val="50000"/>
              </a:spcBef>
              <a:defRPr/>
            </a:pPr>
            <a:r>
              <a:rPr lang="ja-JP" altLang="en-US" sz="1800" b="0" dirty="0" smtClean="0">
                <a:solidFill>
                  <a:schemeClr val="tx1"/>
                </a:solidFill>
                <a:ea typeface="游ゴシック" panose="020B0400000000000000" pitchFamily="50" charset="-128"/>
              </a:rPr>
              <a:t>●</a:t>
            </a:r>
            <a:endParaRPr lang="ja-JP" altLang="en-US" sz="1800" b="0" dirty="0">
              <a:solidFill>
                <a:schemeClr val="tx1"/>
              </a:solidFill>
              <a:ea typeface="游ゴシック" panose="020B0400000000000000" pitchFamily="50" charset="-128"/>
            </a:endParaRPr>
          </a:p>
        </p:txBody>
      </p:sp>
      <p:sp>
        <p:nvSpPr>
          <p:cNvPr id="12" name="Text Box 12"/>
          <p:cNvSpPr txBox="1">
            <a:spLocks noChangeArrowheads="1"/>
          </p:cNvSpPr>
          <p:nvPr/>
        </p:nvSpPr>
        <p:spPr bwMode="auto">
          <a:xfrm>
            <a:off x="949458" y="4626022"/>
            <a:ext cx="415498" cy="320729"/>
          </a:xfrm>
          <a:prstGeom prst="rect">
            <a:avLst/>
          </a:prstGeom>
          <a:noFill/>
          <a:ln w="9525" algn="ctr">
            <a:noFill/>
            <a:miter lim="800000"/>
            <a:headEnd/>
            <a:tailEnd/>
          </a:ln>
          <a:effectLst/>
        </p:spPr>
        <p:txBody>
          <a:bodyPr wrap="none" anchor="ctr" anchorCtr="0">
            <a:spAutoFit/>
          </a:bodyPr>
          <a:lstStyle/>
          <a:p>
            <a:pPr marL="342900" indent="-342900" algn="l">
              <a:lnSpc>
                <a:spcPct val="80000"/>
              </a:lnSpc>
              <a:spcBef>
                <a:spcPct val="50000"/>
              </a:spcBef>
              <a:defRPr/>
            </a:pPr>
            <a:r>
              <a:rPr lang="ja-JP" altLang="en-US" sz="1800" b="0" dirty="0" smtClean="0">
                <a:solidFill>
                  <a:schemeClr val="tx1"/>
                </a:solidFill>
                <a:ea typeface="游ゴシック" panose="020B0400000000000000" pitchFamily="50" charset="-128"/>
              </a:rPr>
              <a:t>●</a:t>
            </a:r>
            <a:endParaRPr lang="ja-JP" altLang="en-US" sz="1800" b="0" dirty="0">
              <a:solidFill>
                <a:schemeClr val="tx1"/>
              </a:solidFill>
              <a:ea typeface="游ゴシック" panose="020B0400000000000000" pitchFamily="50" charset="-128"/>
            </a:endParaRPr>
          </a:p>
        </p:txBody>
      </p:sp>
      <p:sp>
        <p:nvSpPr>
          <p:cNvPr id="13" name="テキスト ボックス 12"/>
          <p:cNvSpPr txBox="1"/>
          <p:nvPr/>
        </p:nvSpPr>
        <p:spPr>
          <a:xfrm>
            <a:off x="54823" y="6580593"/>
            <a:ext cx="1237839" cy="221018"/>
          </a:xfrm>
          <a:prstGeom prst="rect">
            <a:avLst/>
          </a:prstGeom>
          <a:ln w="12700">
            <a:solidFill>
              <a:schemeClr val="bg1">
                <a:lumMod val="65000"/>
              </a:schemeClr>
            </a:solidFill>
          </a:ln>
        </p:spPr>
        <p:style>
          <a:lnRef idx="2">
            <a:schemeClr val="dk1"/>
          </a:lnRef>
          <a:fillRef idx="1">
            <a:schemeClr val="lt1"/>
          </a:fillRef>
          <a:effectRef idx="0">
            <a:schemeClr val="dk1"/>
          </a:effectRef>
          <a:fontRef idx="minor">
            <a:schemeClr val="dk1"/>
          </a:fontRef>
        </p:style>
        <p:txBody>
          <a:bodyPr wrap="none" tIns="36000" bIns="0" rtlCol="0">
            <a:spAutoFit/>
          </a:bodyPr>
          <a:lstStyle/>
          <a:p>
            <a:r>
              <a:rPr kumimoji="1" lang="ja-JP" altLang="en-US" sz="1200" dirty="0" smtClean="0">
                <a:solidFill>
                  <a:schemeClr val="bg1">
                    <a:lumMod val="50000"/>
                  </a:schemeClr>
                </a:solidFill>
                <a:latin typeface="メイリオ" panose="020B0604030504040204" pitchFamily="50" charset="-128"/>
                <a:ea typeface="メイリオ" panose="020B0604030504040204" pitchFamily="50" charset="-128"/>
              </a:rPr>
              <a:t>マニュアル</a:t>
            </a:r>
            <a:r>
              <a:rPr kumimoji="1" lang="en-US" altLang="ja-JP" sz="1200" dirty="0" smtClean="0">
                <a:solidFill>
                  <a:schemeClr val="bg1">
                    <a:lumMod val="50000"/>
                  </a:schemeClr>
                </a:solidFill>
                <a:latin typeface="メイリオ" panose="020B0604030504040204" pitchFamily="50" charset="-128"/>
                <a:ea typeface="メイリオ" panose="020B0604030504040204" pitchFamily="50" charset="-128"/>
              </a:rPr>
              <a:t>P11</a:t>
            </a:r>
            <a:endParaRPr kumimoji="1" lang="ja-JP" altLang="en-US" sz="1200" dirty="0">
              <a:solidFill>
                <a:schemeClr val="bg1">
                  <a:lumMod val="50000"/>
                </a:schemeClr>
              </a:solidFill>
              <a:latin typeface="メイリオ" panose="020B0604030504040204" pitchFamily="50" charset="-128"/>
              <a:ea typeface="メイリオ" panose="020B0604030504040204" pitchFamily="50" charset="-128"/>
            </a:endParaRPr>
          </a:p>
        </p:txBody>
      </p:sp>
      <p:sp>
        <p:nvSpPr>
          <p:cNvPr id="14" name="スライド番号プレースホルダー 1"/>
          <p:cNvSpPr>
            <a:spLocks noGrp="1"/>
          </p:cNvSpPr>
          <p:nvPr>
            <p:ph type="sldNum" sz="quarter" idx="12"/>
          </p:nvPr>
        </p:nvSpPr>
        <p:spPr>
          <a:xfrm>
            <a:off x="7010400" y="6492875"/>
            <a:ext cx="2133600" cy="365125"/>
          </a:xfrm>
        </p:spPr>
        <p:txBody>
          <a:bodyPr/>
          <a:lstStyle/>
          <a:p>
            <a:r>
              <a:rPr kumimoji="1" lang="en-US" altLang="ja-JP" dirty="0" smtClean="0"/>
              <a:t>12</a:t>
            </a:r>
          </a:p>
        </p:txBody>
      </p:sp>
    </p:spTree>
    <p:extLst>
      <p:ext uri="{BB962C8B-B14F-4D97-AF65-F5344CB8AC3E}">
        <p14:creationId xmlns:p14="http://schemas.microsoft.com/office/powerpoint/2010/main" val="3219898236"/>
      </p:ext>
    </p:extLst>
  </p:cSld>
  <p:clrMapOvr>
    <a:masterClrMapping/>
  </p:clrMapOvr>
  <mc:AlternateContent xmlns:mc="http://schemas.openxmlformats.org/markup-compatibility/2006" xmlns:p14="http://schemas.microsoft.com/office/powerpoint/2010/main">
    <mc:Choice Requires="p14">
      <p:transition spd="med" p14:dur="700" advTm="62736">
        <p:fade/>
      </p:transition>
    </mc:Choice>
    <mc:Fallback xmlns="">
      <p:transition spd="med" advTm="62736">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Rot="1" noChangeArrowheads="1"/>
          </p:cNvSpPr>
          <p:nvPr>
            <p:ph idx="1"/>
          </p:nvPr>
        </p:nvSpPr>
        <p:spPr>
          <a:xfrm>
            <a:off x="1854602" y="1602753"/>
            <a:ext cx="5109091" cy="584775"/>
          </a:xfrm>
        </p:spPr>
        <p:txBody>
          <a:bodyPr wrap="none">
            <a:spAutoFit/>
          </a:bodyPr>
          <a:lstStyle/>
          <a:p>
            <a:pPr marL="0" indent="0">
              <a:buNone/>
              <a:defRPr/>
            </a:pPr>
            <a:r>
              <a:rPr lang="ja-JP" altLang="en-US" dirty="0" smtClean="0">
                <a:solidFill>
                  <a:schemeClr val="bg1">
                    <a:lumMod val="50000"/>
                  </a:schemeClr>
                </a:solidFill>
              </a:rPr>
              <a:t>１．労働者派遣事業の概要</a:t>
            </a:r>
            <a:endParaRPr lang="ja-JP" altLang="en-US" dirty="0">
              <a:solidFill>
                <a:schemeClr val="bg1">
                  <a:lumMod val="50000"/>
                </a:schemeClr>
              </a:solidFill>
            </a:endParaRPr>
          </a:p>
        </p:txBody>
      </p:sp>
      <p:sp>
        <p:nvSpPr>
          <p:cNvPr id="2" name="スライド番号プレースホルダー 1"/>
          <p:cNvSpPr>
            <a:spLocks noGrp="1"/>
          </p:cNvSpPr>
          <p:nvPr>
            <p:ph type="sldNum" sz="quarter" idx="12"/>
          </p:nvPr>
        </p:nvSpPr>
        <p:spPr>
          <a:xfrm>
            <a:off x="7010400" y="6492875"/>
            <a:ext cx="2133600" cy="365125"/>
          </a:xfrm>
        </p:spPr>
        <p:txBody>
          <a:bodyPr/>
          <a:lstStyle/>
          <a:p>
            <a:r>
              <a:rPr lang="en-US" altLang="ja-JP" dirty="0" smtClean="0"/>
              <a:t>13</a:t>
            </a:r>
            <a:endParaRPr kumimoji="1" lang="ja-JP" altLang="en-US" dirty="0"/>
          </a:p>
        </p:txBody>
      </p:sp>
      <p:sp>
        <p:nvSpPr>
          <p:cNvPr id="6" name="Rectangle 3"/>
          <p:cNvSpPr txBox="1">
            <a:spLocks noRot="1" noChangeArrowheads="1"/>
          </p:cNvSpPr>
          <p:nvPr/>
        </p:nvSpPr>
        <p:spPr>
          <a:xfrm>
            <a:off x="1854602" y="3110871"/>
            <a:ext cx="3467616" cy="584775"/>
          </a:xfrm>
          <a:prstGeom prst="rect">
            <a:avLst/>
          </a:prstGeom>
        </p:spPr>
        <p:txBody>
          <a:bodyPr vert="horz" wrap="non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游ゴシック" panose="020B04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游ゴシック" panose="020B04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游ゴシック" panose="020B04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游ゴシック" panose="020B04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游ゴシック" panose="020B04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defRPr/>
            </a:pPr>
            <a:r>
              <a:rPr lang="ja-JP" altLang="en-US" dirty="0" smtClean="0">
                <a:solidFill>
                  <a:schemeClr val="bg1">
                    <a:lumMod val="50000"/>
                  </a:schemeClr>
                </a:solidFill>
              </a:rPr>
              <a:t>２．申請の手続き</a:t>
            </a:r>
            <a:endParaRPr lang="ja-JP" altLang="en-US" dirty="0">
              <a:solidFill>
                <a:schemeClr val="bg1">
                  <a:lumMod val="50000"/>
                </a:schemeClr>
              </a:solidFill>
            </a:endParaRPr>
          </a:p>
        </p:txBody>
      </p:sp>
      <p:sp>
        <p:nvSpPr>
          <p:cNvPr id="7" name="Rectangle 3"/>
          <p:cNvSpPr txBox="1">
            <a:spLocks noRot="1" noChangeArrowheads="1"/>
          </p:cNvSpPr>
          <p:nvPr/>
        </p:nvSpPr>
        <p:spPr>
          <a:xfrm>
            <a:off x="1854602" y="4618990"/>
            <a:ext cx="5519460" cy="584775"/>
          </a:xfrm>
          <a:prstGeom prst="rect">
            <a:avLst/>
          </a:prstGeom>
        </p:spPr>
        <p:txBody>
          <a:bodyPr vert="horz" wrap="non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游ゴシック" panose="020B04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游ゴシック" panose="020B04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游ゴシック" panose="020B04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游ゴシック" panose="020B04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游ゴシック" panose="020B04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defRPr/>
            </a:pPr>
            <a:r>
              <a:rPr lang="ja-JP" altLang="en-US" b="1" dirty="0" smtClean="0"/>
              <a:t>３．申請に必要な書類と要件</a:t>
            </a:r>
            <a:endParaRPr lang="ja-JP" altLang="en-US" b="1" dirty="0"/>
          </a:p>
        </p:txBody>
      </p:sp>
    </p:spTree>
    <p:extLst>
      <p:ext uri="{BB962C8B-B14F-4D97-AF65-F5344CB8AC3E}">
        <p14:creationId xmlns:p14="http://schemas.microsoft.com/office/powerpoint/2010/main" val="1793355078"/>
      </p:ext>
    </p:extLst>
  </p:cSld>
  <p:clrMapOvr>
    <a:masterClrMapping/>
  </p:clrMapOvr>
  <mc:AlternateContent xmlns:mc="http://schemas.openxmlformats.org/markup-compatibility/2006" xmlns:p14="http://schemas.microsoft.com/office/powerpoint/2010/main">
    <mc:Choice Requires="p14">
      <p:transition spd="med" p14:dur="700" advTm="24073">
        <p:fade/>
      </p:transition>
    </mc:Choice>
    <mc:Fallback xmlns="">
      <p:transition spd="med" advTm="24073">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85216"/>
            <a:ext cx="3566760" cy="548640"/>
          </a:xfrm>
        </p:spPr>
        <p:txBody>
          <a:bodyPr>
            <a:noAutofit/>
          </a:bodyPr>
          <a:lstStyle/>
          <a:p>
            <a:r>
              <a:rPr lang="ja-JP" altLang="en-US" sz="3200" dirty="0"/>
              <a:t>法人に関する書類</a:t>
            </a:r>
            <a:endParaRPr kumimoji="1" lang="ja-JP" altLang="en-US" sz="3200" dirty="0"/>
          </a:p>
        </p:txBody>
      </p:sp>
      <p:sp>
        <p:nvSpPr>
          <p:cNvPr id="13" name="Rectangle 12"/>
          <p:cNvSpPr>
            <a:spLocks noRot="1" noChangeArrowheads="1"/>
          </p:cNvSpPr>
          <p:nvPr/>
        </p:nvSpPr>
        <p:spPr bwMode="auto">
          <a:xfrm>
            <a:off x="457200" y="4383126"/>
            <a:ext cx="8272463" cy="2022843"/>
          </a:xfrm>
          <a:prstGeom prst="rect">
            <a:avLst/>
          </a:prstGeom>
          <a:solidFill>
            <a:schemeClr val="bg1"/>
          </a:solidFill>
          <a:ln w="38100">
            <a:solidFill>
              <a:srgbClr val="FF0000"/>
            </a:solidFill>
            <a:prstDash val="solid"/>
            <a:miter lim="800000"/>
            <a:headEnd/>
            <a:tailEnd/>
          </a:ln>
          <a:effectLst/>
        </p:spPr>
        <p:txBody>
          <a:bodyPr wrap="square" lIns="0" tIns="72000" bIns="72000" anchor="ctr">
            <a:spAutoFit/>
          </a:bodyPr>
          <a:lstStyle/>
          <a:p>
            <a:pPr marL="182563">
              <a:defRPr/>
            </a:pPr>
            <a:r>
              <a:rPr lang="ja-JP" altLang="en-US" b="1" dirty="0">
                <a:ea typeface="游ゴシック" panose="020B0400000000000000" pitchFamily="50" charset="-128"/>
              </a:rPr>
              <a:t>要件</a:t>
            </a:r>
            <a:endParaRPr lang="en-US" altLang="ja-JP" b="1" dirty="0">
              <a:ea typeface="游ゴシック" panose="020B0400000000000000" pitchFamily="50" charset="-128"/>
            </a:endParaRPr>
          </a:p>
          <a:p>
            <a:pPr marL="182563">
              <a:defRPr/>
            </a:pPr>
            <a:endParaRPr lang="en-US" altLang="ja-JP" sz="800" dirty="0">
              <a:ea typeface="游ゴシック" panose="020B0400000000000000" pitchFamily="50" charset="-128"/>
            </a:endParaRPr>
          </a:p>
          <a:p>
            <a:pPr marL="182563">
              <a:buFont typeface="Arial" pitchFamily="34" charset="0"/>
              <a:buChar char="•"/>
              <a:defRPr/>
            </a:pPr>
            <a:r>
              <a:rPr lang="ja-JP" altLang="en-US" sz="2000" dirty="0">
                <a:ea typeface="游ゴシック" panose="020B0400000000000000" pitchFamily="50" charset="-128"/>
              </a:rPr>
              <a:t>　</a:t>
            </a:r>
            <a:r>
              <a:rPr lang="ja-JP" altLang="en-US" dirty="0">
                <a:solidFill>
                  <a:schemeClr val="tx1"/>
                </a:solidFill>
                <a:ea typeface="游ゴシック" panose="020B0400000000000000" pitchFamily="50" charset="-128"/>
              </a:rPr>
              <a:t>事業目的から労働者派遣事業を行うこと</a:t>
            </a:r>
            <a:r>
              <a:rPr lang="ja-JP" altLang="en-US" dirty="0" smtClean="0">
                <a:solidFill>
                  <a:schemeClr val="tx1"/>
                </a:solidFill>
                <a:ea typeface="游ゴシック" panose="020B0400000000000000" pitchFamily="50" charset="-128"/>
              </a:rPr>
              <a:t>が読み取れること</a:t>
            </a:r>
            <a:endParaRPr lang="en-US" altLang="ja-JP" sz="800" dirty="0">
              <a:ea typeface="游ゴシック" panose="020B0400000000000000" pitchFamily="50" charset="-128"/>
            </a:endParaRPr>
          </a:p>
          <a:p>
            <a:pPr marL="265113" indent="-82550">
              <a:buFont typeface="Arial" pitchFamily="34" charset="0"/>
              <a:buChar char="•"/>
              <a:defRPr/>
            </a:pPr>
            <a:r>
              <a:rPr lang="ja-JP" altLang="en-US" sz="2000" dirty="0">
                <a:ea typeface="游ゴシック" panose="020B0400000000000000" pitchFamily="50" charset="-128"/>
              </a:rPr>
              <a:t>　</a:t>
            </a:r>
            <a:r>
              <a:rPr lang="ja-JP" altLang="en-US" dirty="0">
                <a:latin typeface="游ゴシック" panose="020B0400000000000000" pitchFamily="50" charset="-128"/>
                <a:ea typeface="游ゴシック" panose="020B0400000000000000" pitchFamily="50" charset="-128"/>
              </a:rPr>
              <a:t>一定の欠格事由</a:t>
            </a:r>
            <a:r>
              <a:rPr lang="ja-JP" altLang="en-US" dirty="0" smtClean="0">
                <a:latin typeface="游ゴシック" panose="020B0400000000000000" pitchFamily="50" charset="-128"/>
                <a:ea typeface="游ゴシック" panose="020B0400000000000000" pitchFamily="50" charset="-128"/>
              </a:rPr>
              <a:t>（一定</a:t>
            </a:r>
            <a:r>
              <a:rPr lang="ja-JP" altLang="en-US" dirty="0">
                <a:latin typeface="游ゴシック" panose="020B0400000000000000" pitchFamily="50" charset="-128"/>
                <a:ea typeface="游ゴシック" panose="020B0400000000000000" pitchFamily="50" charset="-128"/>
              </a:rPr>
              <a:t>の労働法等に違反して罰金の</a:t>
            </a:r>
            <a:r>
              <a:rPr lang="ja-JP" altLang="en-US" dirty="0" smtClean="0">
                <a:latin typeface="游ゴシック" panose="020B0400000000000000" pitchFamily="50" charset="-128"/>
                <a:ea typeface="游ゴシック" panose="020B0400000000000000" pitchFamily="50" charset="-128"/>
              </a:rPr>
              <a:t>刑に処せられ、その</a:t>
            </a:r>
            <a:r>
              <a:rPr lang="ja-JP" altLang="en-US" dirty="0">
                <a:latin typeface="游ゴシック" panose="020B0400000000000000" pitchFamily="50" charset="-128"/>
                <a:ea typeface="游ゴシック" panose="020B0400000000000000" pitchFamily="50" charset="-128"/>
              </a:rPr>
              <a:t>後５年を経過しない等）に該当しないこと</a:t>
            </a:r>
            <a:endParaRPr lang="en-US" altLang="ja-JP" sz="800" dirty="0">
              <a:ea typeface="游ゴシック" panose="020B0400000000000000" pitchFamily="50" charset="-128"/>
            </a:endParaRPr>
          </a:p>
          <a:p>
            <a:pPr marL="265113" indent="-82550">
              <a:buFont typeface="Arial" pitchFamily="34" charset="0"/>
              <a:buChar char="•"/>
              <a:defRPr/>
            </a:pPr>
            <a:r>
              <a:rPr lang="ja-JP" altLang="en-US" sz="2000" dirty="0">
                <a:ea typeface="游ゴシック" panose="020B0400000000000000" pitchFamily="50" charset="-128"/>
              </a:rPr>
              <a:t>　</a:t>
            </a:r>
            <a:r>
              <a:rPr lang="ja-JP" altLang="en-US" dirty="0">
                <a:ea typeface="游ゴシック" panose="020B0400000000000000" pitchFamily="50" charset="-128"/>
              </a:rPr>
              <a:t>専ら労働者派遣の役務を特定の者に提供することを目的として行われる</a:t>
            </a:r>
            <a:r>
              <a:rPr lang="ja-JP" altLang="en-US" dirty="0" smtClean="0">
                <a:ea typeface="游ゴシック" panose="020B0400000000000000" pitchFamily="50" charset="-128"/>
              </a:rPr>
              <a:t>ものでない</a:t>
            </a:r>
            <a:r>
              <a:rPr lang="ja-JP" altLang="en-US" dirty="0">
                <a:ea typeface="游ゴシック" panose="020B0400000000000000" pitchFamily="50" charset="-128"/>
              </a:rPr>
              <a:t>こと</a:t>
            </a:r>
            <a:endParaRPr lang="en-US" altLang="ja-JP" dirty="0">
              <a:ea typeface="游ゴシック" panose="020B0400000000000000" pitchFamily="50" charset="-128"/>
            </a:endParaRPr>
          </a:p>
        </p:txBody>
      </p:sp>
      <p:sp>
        <p:nvSpPr>
          <p:cNvPr id="3" name="スライド番号プレースホルダー 2"/>
          <p:cNvSpPr>
            <a:spLocks noGrp="1"/>
          </p:cNvSpPr>
          <p:nvPr>
            <p:ph type="sldNum" sz="quarter" idx="12"/>
          </p:nvPr>
        </p:nvSpPr>
        <p:spPr>
          <a:xfrm>
            <a:off x="7010400" y="6487896"/>
            <a:ext cx="2133600" cy="365125"/>
          </a:xfrm>
        </p:spPr>
        <p:txBody>
          <a:bodyPr/>
          <a:lstStyle/>
          <a:p>
            <a:r>
              <a:rPr lang="en-US" altLang="ja-JP" dirty="0" smtClean="0"/>
              <a:t>14</a:t>
            </a:r>
            <a:endParaRPr kumimoji="1" lang="ja-JP" altLang="en-US" dirty="0"/>
          </a:p>
        </p:txBody>
      </p:sp>
      <p:sp>
        <p:nvSpPr>
          <p:cNvPr id="9" name="縦書きテキスト プレースホルダー 2"/>
          <p:cNvSpPr txBox="1">
            <a:spLocks/>
          </p:cNvSpPr>
          <p:nvPr/>
        </p:nvSpPr>
        <p:spPr>
          <a:xfrm>
            <a:off x="834598" y="1174191"/>
            <a:ext cx="8032968" cy="3127010"/>
          </a:xfrm>
          <a:prstGeom prst="rect">
            <a:avLst/>
          </a:prstGeom>
        </p:spPr>
        <p:txBody>
          <a:bodyPr vert="horz" wrap="non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Clr>
                <a:schemeClr val="accent1"/>
              </a:buClr>
              <a:buSzPct val="160000"/>
              <a:buNone/>
            </a:pPr>
            <a:r>
              <a:rPr lang="ja-JP" altLang="en-US" sz="1800" b="1" dirty="0" smtClean="0">
                <a:latin typeface="游ゴシック" panose="020B0400000000000000" pitchFamily="50" charset="-128"/>
                <a:ea typeface="游ゴシック" panose="020B0400000000000000" pitchFamily="50" charset="-128"/>
              </a:rPr>
              <a:t>定款</a:t>
            </a:r>
            <a:r>
              <a:rPr lang="ja-JP" altLang="en-US" sz="1800" dirty="0" smtClean="0">
                <a:latin typeface="游ゴシック" panose="020B0400000000000000" pitchFamily="50" charset="-128"/>
                <a:ea typeface="游ゴシック" panose="020B0400000000000000" pitchFamily="50" charset="-128"/>
              </a:rPr>
              <a:t>　　</a:t>
            </a:r>
            <a:endParaRPr lang="en-US" altLang="ja-JP" sz="1800" dirty="0" smtClean="0">
              <a:latin typeface="游ゴシック" panose="020B0400000000000000" pitchFamily="50" charset="-128"/>
              <a:ea typeface="游ゴシック" panose="020B0400000000000000" pitchFamily="50" charset="-128"/>
            </a:endParaRPr>
          </a:p>
          <a:p>
            <a:pPr marL="269875" indent="0">
              <a:buClr>
                <a:schemeClr val="accent1"/>
              </a:buClr>
              <a:buSzPct val="160000"/>
              <a:buNone/>
              <a:tabLst>
                <a:tab pos="449263" algn="l"/>
              </a:tabLst>
            </a:pPr>
            <a:r>
              <a:rPr lang="ja-JP" altLang="en-US" sz="1800" dirty="0" smtClean="0">
                <a:latin typeface="游ゴシック" panose="020B0400000000000000" pitchFamily="50" charset="-128"/>
                <a:ea typeface="游ゴシック" panose="020B0400000000000000" pitchFamily="50" charset="-128"/>
              </a:rPr>
              <a:t>　内容に変更があり変更後の定款を新たに作成していない場合は、</a:t>
            </a:r>
            <a:endParaRPr lang="en-US" altLang="ja-JP" sz="1800" dirty="0" smtClean="0">
              <a:latin typeface="游ゴシック" panose="020B0400000000000000" pitchFamily="50" charset="-128"/>
              <a:ea typeface="游ゴシック" panose="020B0400000000000000" pitchFamily="50" charset="-128"/>
            </a:endParaRPr>
          </a:p>
          <a:p>
            <a:pPr marL="269875" indent="0">
              <a:buClr>
                <a:schemeClr val="accent1"/>
              </a:buClr>
              <a:buSzPct val="160000"/>
              <a:buNone/>
              <a:tabLst>
                <a:tab pos="449263" algn="l"/>
              </a:tabLst>
            </a:pPr>
            <a:r>
              <a:rPr lang="ja-JP" altLang="en-US" sz="1800" dirty="0">
                <a:latin typeface="游ゴシック" panose="020B0400000000000000" pitchFamily="50" charset="-128"/>
                <a:ea typeface="游ゴシック" panose="020B0400000000000000" pitchFamily="50" charset="-128"/>
              </a:rPr>
              <a:t>　</a:t>
            </a:r>
            <a:r>
              <a:rPr lang="ja-JP" altLang="en-US" sz="1800" dirty="0" smtClean="0">
                <a:latin typeface="游ゴシック" panose="020B0400000000000000" pitchFamily="50" charset="-128"/>
                <a:ea typeface="游ゴシック" panose="020B0400000000000000" pitchFamily="50" charset="-128"/>
              </a:rPr>
              <a:t>変更事項にかかる株主総会の議事録も添付</a:t>
            </a:r>
            <a:endParaRPr lang="en-US" altLang="ja-JP" sz="1800" dirty="0" smtClean="0">
              <a:latin typeface="游ゴシック" panose="020B0400000000000000" pitchFamily="50" charset="-128"/>
              <a:ea typeface="游ゴシック" panose="020B0400000000000000" pitchFamily="50" charset="-128"/>
            </a:endParaRPr>
          </a:p>
          <a:p>
            <a:pPr marL="0" indent="0">
              <a:lnSpc>
                <a:spcPct val="150000"/>
              </a:lnSpc>
              <a:spcBef>
                <a:spcPts val="600"/>
              </a:spcBef>
              <a:buClr>
                <a:schemeClr val="accent1"/>
              </a:buClr>
              <a:buSzPct val="160000"/>
              <a:buNone/>
            </a:pPr>
            <a:r>
              <a:rPr lang="ja-JP" altLang="en-US" sz="1800" b="1" dirty="0" smtClean="0">
                <a:latin typeface="游ゴシック" panose="020B0400000000000000" pitchFamily="50" charset="-128"/>
                <a:ea typeface="游ゴシック" panose="020B0400000000000000" pitchFamily="50" charset="-128"/>
              </a:rPr>
              <a:t>登記簿謄本</a:t>
            </a:r>
            <a:r>
              <a:rPr lang="ja-JP" altLang="en-US" sz="1800" dirty="0" smtClean="0">
                <a:latin typeface="游ゴシック" panose="020B0400000000000000" pitchFamily="50" charset="-128"/>
                <a:ea typeface="游ゴシック" panose="020B0400000000000000" pitchFamily="50" charset="-128"/>
              </a:rPr>
              <a:t>　　</a:t>
            </a:r>
            <a:endParaRPr lang="en-US" altLang="ja-JP" sz="1800" dirty="0" smtClean="0">
              <a:latin typeface="游ゴシック" panose="020B0400000000000000" pitchFamily="50" charset="-128"/>
              <a:ea typeface="游ゴシック" panose="020B0400000000000000" pitchFamily="50" charset="-128"/>
            </a:endParaRPr>
          </a:p>
          <a:p>
            <a:pPr marL="0" indent="0">
              <a:spcBef>
                <a:spcPts val="0"/>
              </a:spcBef>
              <a:buClr>
                <a:schemeClr val="accent1"/>
              </a:buClr>
              <a:buSzPct val="160000"/>
              <a:buNone/>
            </a:pPr>
            <a:r>
              <a:rPr lang="ja-JP" altLang="en-US" sz="1800" dirty="0" smtClean="0">
                <a:latin typeface="游ゴシック" panose="020B0400000000000000" pitchFamily="50" charset="-128"/>
                <a:ea typeface="游ゴシック" panose="020B0400000000000000" pitchFamily="50" charset="-128"/>
              </a:rPr>
              <a:t>　　 履歴事項全部証明書</a:t>
            </a:r>
            <a:endParaRPr lang="en-US" altLang="ja-JP" sz="1800" dirty="0" smtClean="0">
              <a:latin typeface="游ゴシック" panose="020B0400000000000000" pitchFamily="50" charset="-128"/>
              <a:ea typeface="游ゴシック" panose="020B0400000000000000" pitchFamily="50" charset="-128"/>
            </a:endParaRPr>
          </a:p>
          <a:p>
            <a:pPr marL="0" indent="0">
              <a:spcBef>
                <a:spcPts val="0"/>
              </a:spcBef>
              <a:buClr>
                <a:schemeClr val="accent1"/>
              </a:buClr>
              <a:buSzPct val="160000"/>
              <a:buNone/>
            </a:pPr>
            <a:r>
              <a:rPr lang="ja-JP" altLang="en-US" sz="1400" dirty="0" smtClean="0">
                <a:latin typeface="游ゴシック" panose="020B0400000000000000" pitchFamily="50" charset="-128"/>
                <a:ea typeface="游ゴシック" panose="020B0400000000000000" pitchFamily="50" charset="-128"/>
              </a:rPr>
              <a:t>　　　　ただし法人番号（１３桁）または会社法人番号（１２桁）がわかり、</a:t>
            </a:r>
            <a:endParaRPr lang="en-US" altLang="ja-JP" sz="1400" dirty="0" smtClean="0">
              <a:latin typeface="游ゴシック" panose="020B0400000000000000" pitchFamily="50" charset="-128"/>
              <a:ea typeface="游ゴシック" panose="020B0400000000000000" pitchFamily="50" charset="-128"/>
            </a:endParaRPr>
          </a:p>
          <a:p>
            <a:pPr marL="0" indent="0">
              <a:spcBef>
                <a:spcPts val="0"/>
              </a:spcBef>
              <a:buClr>
                <a:schemeClr val="accent1"/>
              </a:buClr>
              <a:buSzPct val="160000"/>
              <a:buNone/>
            </a:pPr>
            <a:r>
              <a:rPr lang="ja-JP" altLang="en-US" sz="1400" dirty="0" smtClean="0">
                <a:latin typeface="游ゴシック" panose="020B0400000000000000" pitchFamily="50" charset="-128"/>
                <a:ea typeface="游ゴシック" panose="020B0400000000000000" pitchFamily="50" charset="-128"/>
              </a:rPr>
              <a:t>　　　　登記情報連携システムで登記情報の確認が出来た場合は添付不要です。　</a:t>
            </a:r>
            <a:r>
              <a:rPr lang="ja-JP" altLang="en-US" sz="1800" dirty="0" smtClean="0">
                <a:latin typeface="游ゴシック" panose="020B0400000000000000" pitchFamily="50" charset="-128"/>
                <a:ea typeface="游ゴシック" panose="020B0400000000000000" pitchFamily="50" charset="-128"/>
              </a:rPr>
              <a:t>　　　　</a:t>
            </a:r>
            <a:endParaRPr lang="en-US" altLang="ja-JP" sz="1800" dirty="0" smtClean="0">
              <a:latin typeface="游ゴシック" panose="020B0400000000000000" pitchFamily="50" charset="-128"/>
              <a:ea typeface="游ゴシック" panose="020B0400000000000000" pitchFamily="50" charset="-128"/>
            </a:endParaRPr>
          </a:p>
          <a:p>
            <a:pPr marL="0" indent="0">
              <a:spcBef>
                <a:spcPts val="0"/>
              </a:spcBef>
              <a:buClr>
                <a:schemeClr val="accent1"/>
              </a:buClr>
              <a:buSzPct val="160000"/>
              <a:buNone/>
            </a:pPr>
            <a:r>
              <a:rPr lang="ja-JP" altLang="en-US" sz="1800" dirty="0" smtClean="0">
                <a:latin typeface="游ゴシック" panose="020B0400000000000000" pitchFamily="50" charset="-128"/>
                <a:ea typeface="游ゴシック" panose="020B0400000000000000" pitchFamily="50" charset="-128"/>
              </a:rPr>
              <a:t>　　</a:t>
            </a:r>
            <a:endParaRPr lang="en-US" altLang="ja-JP" sz="1800" dirty="0">
              <a:latin typeface="游ゴシック" panose="020B0400000000000000" pitchFamily="50" charset="-128"/>
              <a:ea typeface="游ゴシック" panose="020B0400000000000000" pitchFamily="50" charset="-128"/>
            </a:endParaRPr>
          </a:p>
          <a:p>
            <a:pPr marL="0" indent="0">
              <a:spcBef>
                <a:spcPts val="0"/>
              </a:spcBef>
              <a:buClr>
                <a:schemeClr val="accent1"/>
              </a:buClr>
              <a:buSzPct val="160000"/>
              <a:buNone/>
            </a:pPr>
            <a:r>
              <a:rPr lang="ja-JP" altLang="en-US" sz="1800" dirty="0" smtClean="0">
                <a:latin typeface="游ゴシック" panose="020B0400000000000000" pitchFamily="50" charset="-128"/>
                <a:ea typeface="游ゴシック" panose="020B0400000000000000" pitchFamily="50" charset="-128"/>
              </a:rPr>
              <a:t>　　事業目的に建設業や警備業等の記載がある場合</a:t>
            </a:r>
            <a:endParaRPr lang="en-US" altLang="ja-JP" sz="1800" dirty="0" smtClean="0">
              <a:latin typeface="游ゴシック" panose="020B0400000000000000" pitchFamily="50" charset="-128"/>
              <a:ea typeface="游ゴシック" panose="020B0400000000000000" pitchFamily="50" charset="-128"/>
            </a:endParaRPr>
          </a:p>
          <a:p>
            <a:pPr marL="0" indent="0">
              <a:spcBef>
                <a:spcPts val="0"/>
              </a:spcBef>
              <a:buClr>
                <a:schemeClr val="accent1"/>
              </a:buClr>
              <a:buSzPct val="160000"/>
              <a:buNone/>
            </a:pPr>
            <a:r>
              <a:rPr lang="ja-JP" altLang="en-US" sz="1800" dirty="0" smtClean="0">
                <a:latin typeface="游ゴシック" panose="020B0400000000000000" pitchFamily="50" charset="-128"/>
                <a:ea typeface="游ゴシック" panose="020B0400000000000000" pitchFamily="50" charset="-128"/>
              </a:rPr>
              <a:t>　　派遣事業適用除外業務には派遣しない旨の誓約書を提出してください。</a:t>
            </a:r>
            <a:endParaRPr lang="en-US" altLang="ja-JP" sz="1800" dirty="0">
              <a:latin typeface="游ゴシック" panose="020B0400000000000000" pitchFamily="50" charset="-128"/>
              <a:ea typeface="游ゴシック" panose="020B0400000000000000" pitchFamily="50" charset="-128"/>
            </a:endParaRPr>
          </a:p>
        </p:txBody>
      </p:sp>
      <p:sp>
        <p:nvSpPr>
          <p:cNvPr id="6" name="正方形/長方形 5"/>
          <p:cNvSpPr/>
          <p:nvPr/>
        </p:nvSpPr>
        <p:spPr>
          <a:xfrm>
            <a:off x="223736" y="340469"/>
            <a:ext cx="136187" cy="593387"/>
          </a:xfrm>
          <a:prstGeom prst="rect">
            <a:avLst/>
          </a:prstGeom>
          <a:solidFill>
            <a:srgbClr val="4799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Text Box 12"/>
          <p:cNvSpPr txBox="1">
            <a:spLocks noChangeArrowheads="1"/>
          </p:cNvSpPr>
          <p:nvPr/>
        </p:nvSpPr>
        <p:spPr bwMode="auto">
          <a:xfrm>
            <a:off x="457200" y="1224061"/>
            <a:ext cx="415498" cy="322589"/>
          </a:xfrm>
          <a:prstGeom prst="rect">
            <a:avLst/>
          </a:prstGeom>
          <a:noFill/>
          <a:ln w="9525" algn="ctr">
            <a:noFill/>
            <a:miter lim="800000"/>
            <a:headEnd/>
            <a:tailEnd/>
          </a:ln>
          <a:effectLst/>
        </p:spPr>
        <p:txBody>
          <a:bodyPr wrap="none" anchor="ctr" anchorCtr="0">
            <a:spAutoFit/>
          </a:bodyPr>
          <a:lstStyle/>
          <a:p>
            <a:pPr marL="342900" indent="-342900" algn="l">
              <a:lnSpc>
                <a:spcPct val="80000"/>
              </a:lnSpc>
              <a:spcBef>
                <a:spcPct val="50000"/>
              </a:spcBef>
              <a:defRPr/>
            </a:pPr>
            <a:r>
              <a:rPr lang="ja-JP" altLang="en-US" dirty="0">
                <a:ea typeface="游ゴシック" panose="020B0400000000000000" pitchFamily="50" charset="-128"/>
              </a:rPr>
              <a:t>①</a:t>
            </a:r>
            <a:endParaRPr lang="ja-JP" altLang="en-US" sz="1800" b="0" dirty="0">
              <a:solidFill>
                <a:schemeClr val="tx1"/>
              </a:solidFill>
              <a:ea typeface="游ゴシック" panose="020B0400000000000000" pitchFamily="50" charset="-128"/>
            </a:endParaRPr>
          </a:p>
        </p:txBody>
      </p:sp>
      <p:sp>
        <p:nvSpPr>
          <p:cNvPr id="8" name="Text Box 12"/>
          <p:cNvSpPr txBox="1">
            <a:spLocks noChangeArrowheads="1"/>
          </p:cNvSpPr>
          <p:nvPr/>
        </p:nvSpPr>
        <p:spPr bwMode="auto">
          <a:xfrm>
            <a:off x="457200" y="2308315"/>
            <a:ext cx="415498" cy="322589"/>
          </a:xfrm>
          <a:prstGeom prst="rect">
            <a:avLst/>
          </a:prstGeom>
          <a:noFill/>
          <a:ln w="9525" algn="ctr">
            <a:noFill/>
            <a:miter lim="800000"/>
            <a:headEnd/>
            <a:tailEnd/>
          </a:ln>
          <a:effectLst/>
        </p:spPr>
        <p:txBody>
          <a:bodyPr wrap="none" anchor="ctr" anchorCtr="0">
            <a:spAutoFit/>
          </a:bodyPr>
          <a:lstStyle/>
          <a:p>
            <a:pPr marL="342900" indent="-342900" algn="l">
              <a:lnSpc>
                <a:spcPct val="80000"/>
              </a:lnSpc>
              <a:spcBef>
                <a:spcPct val="50000"/>
              </a:spcBef>
              <a:defRPr/>
            </a:pPr>
            <a:r>
              <a:rPr lang="ja-JP" altLang="en-US" dirty="0">
                <a:ea typeface="游ゴシック" panose="020B0400000000000000" pitchFamily="50" charset="-128"/>
              </a:rPr>
              <a:t>②</a:t>
            </a:r>
            <a:endParaRPr lang="ja-JP" altLang="en-US" sz="1800" b="0" dirty="0">
              <a:solidFill>
                <a:schemeClr val="tx1"/>
              </a:solidFill>
              <a:ea typeface="游ゴシック" panose="020B0400000000000000" pitchFamily="50" charset="-128"/>
            </a:endParaRPr>
          </a:p>
        </p:txBody>
      </p:sp>
      <p:sp>
        <p:nvSpPr>
          <p:cNvPr id="10" name="テキスト ボックス 9"/>
          <p:cNvSpPr txBox="1"/>
          <p:nvPr/>
        </p:nvSpPr>
        <p:spPr>
          <a:xfrm>
            <a:off x="54823" y="6580593"/>
            <a:ext cx="2007281" cy="221018"/>
          </a:xfrm>
          <a:prstGeom prst="rect">
            <a:avLst/>
          </a:prstGeom>
          <a:ln w="12700">
            <a:solidFill>
              <a:schemeClr val="bg1">
                <a:lumMod val="65000"/>
              </a:schemeClr>
            </a:solidFill>
          </a:ln>
        </p:spPr>
        <p:style>
          <a:lnRef idx="2">
            <a:schemeClr val="dk1"/>
          </a:lnRef>
          <a:fillRef idx="1">
            <a:schemeClr val="lt1"/>
          </a:fillRef>
          <a:effectRef idx="0">
            <a:schemeClr val="dk1"/>
          </a:effectRef>
          <a:fontRef idx="minor">
            <a:schemeClr val="dk1"/>
          </a:fontRef>
        </p:style>
        <p:txBody>
          <a:bodyPr wrap="none" tIns="36000" bIns="0" rtlCol="0">
            <a:spAutoFit/>
          </a:bodyPr>
          <a:lstStyle/>
          <a:p>
            <a:r>
              <a:rPr kumimoji="1" lang="ja-JP" altLang="en-US" sz="1200" dirty="0" smtClean="0">
                <a:solidFill>
                  <a:schemeClr val="bg1">
                    <a:lumMod val="50000"/>
                  </a:schemeClr>
                </a:solidFill>
                <a:latin typeface="メイリオ" panose="020B0604030504040204" pitchFamily="50" charset="-128"/>
                <a:ea typeface="メイリオ" panose="020B0604030504040204" pitchFamily="50" charset="-128"/>
              </a:rPr>
              <a:t>マニュアル</a:t>
            </a:r>
            <a:r>
              <a:rPr kumimoji="1" lang="en-US" altLang="ja-JP" sz="1200" dirty="0" smtClean="0">
                <a:solidFill>
                  <a:schemeClr val="bg1">
                    <a:lumMod val="50000"/>
                  </a:schemeClr>
                </a:solidFill>
                <a:latin typeface="メイリオ" panose="020B0604030504040204" pitchFamily="50" charset="-128"/>
                <a:ea typeface="メイリオ" panose="020B0604030504040204" pitchFamily="50" charset="-128"/>
              </a:rPr>
              <a:t>P9-11</a:t>
            </a:r>
            <a:r>
              <a:rPr kumimoji="1" lang="ja-JP" altLang="en-US" sz="1200" dirty="0" err="1" smtClean="0">
                <a:solidFill>
                  <a:schemeClr val="bg1">
                    <a:lumMod val="50000"/>
                  </a:schemeClr>
                </a:solidFill>
                <a:latin typeface="メイリオ" panose="020B0604030504040204" pitchFamily="50" charset="-128"/>
                <a:ea typeface="メイリオ" panose="020B0604030504040204" pitchFamily="50" charset="-128"/>
              </a:rPr>
              <a:t>、</a:t>
            </a:r>
            <a:r>
              <a:rPr kumimoji="1" lang="en-US" altLang="ja-JP" sz="1200" dirty="0" smtClean="0">
                <a:solidFill>
                  <a:schemeClr val="bg1">
                    <a:lumMod val="50000"/>
                  </a:schemeClr>
                </a:solidFill>
                <a:latin typeface="メイリオ" panose="020B0604030504040204" pitchFamily="50" charset="-128"/>
                <a:ea typeface="メイリオ" panose="020B0604030504040204" pitchFamily="50" charset="-128"/>
              </a:rPr>
              <a:t>13-15</a:t>
            </a:r>
            <a:endParaRPr kumimoji="1" lang="ja-JP" altLang="en-US" sz="1200" dirty="0">
              <a:solidFill>
                <a:schemeClr val="bg1">
                  <a:lumMod val="50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582672685"/>
      </p:ext>
    </p:extLst>
  </p:cSld>
  <p:clrMapOvr>
    <a:masterClrMapping/>
  </p:clrMapOvr>
  <mc:AlternateContent xmlns:mc="http://schemas.openxmlformats.org/markup-compatibility/2006" xmlns:p14="http://schemas.microsoft.com/office/powerpoint/2010/main">
    <mc:Choice Requires="p14">
      <p:transition spd="med" p14:dur="700" advTm="98650">
        <p:fade/>
      </p:transition>
    </mc:Choice>
    <mc:Fallback xmlns="">
      <p:transition spd="med" advTm="9865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2964" y="73769"/>
            <a:ext cx="8403336" cy="1316736"/>
          </a:xfrm>
        </p:spPr>
        <p:txBody>
          <a:bodyPr>
            <a:noAutofit/>
          </a:bodyPr>
          <a:lstStyle/>
          <a:p>
            <a:pPr algn="l"/>
            <a:r>
              <a:rPr kumimoji="1" lang="ja-JP" altLang="en-US" sz="3200" dirty="0"/>
              <a:t>代表者、役員、派遣元</a:t>
            </a:r>
            <a:r>
              <a:rPr kumimoji="1" lang="ja-JP" altLang="en-US" sz="3200" dirty="0" smtClean="0"/>
              <a:t>責任者に</a:t>
            </a:r>
            <a:r>
              <a:rPr kumimoji="1" lang="ja-JP" altLang="en-US" sz="3200" dirty="0"/>
              <a:t>関する書類</a:t>
            </a:r>
            <a:r>
              <a:rPr lang="ja-JP" altLang="en-US" sz="2000" dirty="0">
                <a:latin typeface="游ゴシック" panose="020B0400000000000000" pitchFamily="50" charset="-128"/>
              </a:rPr>
              <a:t>（監査役、社外取締役等含む。）</a:t>
            </a:r>
            <a:endParaRPr kumimoji="1" lang="ja-JP" altLang="en-US" sz="2000" dirty="0"/>
          </a:p>
        </p:txBody>
      </p:sp>
      <p:sp>
        <p:nvSpPr>
          <p:cNvPr id="3" name="縦書きテキスト プレースホルダー 2"/>
          <p:cNvSpPr txBox="1">
            <a:spLocks/>
          </p:cNvSpPr>
          <p:nvPr/>
        </p:nvSpPr>
        <p:spPr>
          <a:xfrm>
            <a:off x="1037911" y="1476650"/>
            <a:ext cx="7838390" cy="4489047"/>
          </a:xfrm>
          <a:prstGeom prst="rect">
            <a:avLst/>
          </a:prstGeom>
        </p:spPr>
        <p:txBody>
          <a:bodyPr vert="horz" lIns="91440" tIns="45720" rIns="91440" bIns="45720" rtlCol="0">
            <a:noAutofit/>
          </a:bodyPr>
          <a:lstStyle>
            <a:lvl1pPr marL="342900" indent="-342900" algn="l" defTabSz="914400" rtl="0" eaLnBrk="1" latinLnBrk="0" hangingPunct="1">
              <a:spcBef>
                <a:spcPts val="800"/>
              </a:spcBef>
              <a:buFont typeface="Arial" pitchFamily="34" charset="0"/>
              <a:buNone/>
              <a:defRPr kumimoji="1"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kumimoji="1"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kumimoji="1"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kumimoji="1"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kumimoji="1"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kumimoji="1"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kumimoji="1"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kumimoji="1"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kumimoji="1" sz="1400" kern="1200">
                <a:solidFill>
                  <a:schemeClr val="tx1"/>
                </a:solidFill>
                <a:latin typeface="+mn-lt"/>
                <a:ea typeface="+mn-ea"/>
                <a:cs typeface="+mn-cs"/>
              </a:defRPr>
            </a:lvl9pPr>
          </a:lstStyle>
          <a:p>
            <a:pPr marL="0" indent="0">
              <a:buClr>
                <a:schemeClr val="accent1"/>
              </a:buClr>
              <a:buSzPct val="160000"/>
            </a:pPr>
            <a:r>
              <a:rPr lang="ja-JP" altLang="en-US" sz="1800" dirty="0">
                <a:latin typeface="游ゴシック" panose="020B0400000000000000" pitchFamily="50" charset="-128"/>
                <a:ea typeface="游ゴシック" panose="020B0400000000000000" pitchFamily="50" charset="-128"/>
              </a:rPr>
              <a:t>　住民票　</a:t>
            </a:r>
            <a:endParaRPr lang="en-US" altLang="ja-JP" sz="1800" dirty="0" smtClean="0">
              <a:latin typeface="游ゴシック" panose="020B0400000000000000" pitchFamily="50" charset="-128"/>
              <a:ea typeface="游ゴシック" panose="020B0400000000000000" pitchFamily="50" charset="-128"/>
            </a:endParaRPr>
          </a:p>
          <a:p>
            <a:pPr marL="266700" indent="0">
              <a:buClr>
                <a:schemeClr val="accent1"/>
              </a:buClr>
              <a:buSzPct val="160000"/>
            </a:pPr>
            <a:r>
              <a:rPr lang="ja-JP" altLang="en-US" sz="1800" b="0" dirty="0" smtClean="0">
                <a:latin typeface="游ゴシック" panose="020B0400000000000000" pitchFamily="50" charset="-128"/>
                <a:ea typeface="游ゴシック" panose="020B0400000000000000" pitchFamily="50" charset="-128"/>
              </a:rPr>
              <a:t>・本籍地</a:t>
            </a:r>
            <a:r>
              <a:rPr lang="ja-JP" altLang="en-US" sz="1800" b="0" dirty="0">
                <a:latin typeface="游ゴシック" panose="020B0400000000000000" pitchFamily="50" charset="-128"/>
                <a:ea typeface="游ゴシック" panose="020B0400000000000000" pitchFamily="50" charset="-128"/>
              </a:rPr>
              <a:t>記載のもの</a:t>
            </a:r>
            <a:endParaRPr lang="en-US" altLang="ja-JP" sz="1800" b="0" dirty="0">
              <a:latin typeface="游ゴシック" panose="020B0400000000000000" pitchFamily="50" charset="-128"/>
              <a:ea typeface="游ゴシック" panose="020B0400000000000000" pitchFamily="50" charset="-128"/>
            </a:endParaRPr>
          </a:p>
          <a:p>
            <a:pPr marL="266700" indent="0">
              <a:buClr>
                <a:schemeClr val="accent1"/>
              </a:buClr>
              <a:buSzPct val="160000"/>
            </a:pPr>
            <a:r>
              <a:rPr lang="ja-JP" altLang="en-US" sz="1800" b="0" dirty="0" smtClean="0">
                <a:latin typeface="游ゴシック" panose="020B0400000000000000" pitchFamily="50" charset="-128"/>
                <a:ea typeface="游ゴシック" panose="020B0400000000000000" pitchFamily="50" charset="-128"/>
              </a:rPr>
              <a:t>・マイナンバー</a:t>
            </a:r>
            <a:r>
              <a:rPr lang="ja-JP" altLang="en-US" sz="1800" b="0" dirty="0">
                <a:latin typeface="游ゴシック" panose="020B0400000000000000" pitchFamily="50" charset="-128"/>
                <a:ea typeface="游ゴシック" panose="020B0400000000000000" pitchFamily="50" charset="-128"/>
              </a:rPr>
              <a:t>（個人番号）の記載がないもの　　</a:t>
            </a:r>
            <a:endParaRPr lang="en-US" altLang="ja-JP" sz="1800" b="0" dirty="0">
              <a:latin typeface="游ゴシック" panose="020B0400000000000000" pitchFamily="50" charset="-128"/>
              <a:ea typeface="游ゴシック" panose="020B0400000000000000" pitchFamily="50" charset="-128"/>
            </a:endParaRPr>
          </a:p>
          <a:p>
            <a:pPr marL="266700" indent="0">
              <a:buClr>
                <a:schemeClr val="accent1"/>
              </a:buClr>
              <a:buSzPct val="160000"/>
            </a:pPr>
            <a:r>
              <a:rPr lang="ja-JP" altLang="en-US" sz="1800" b="0" dirty="0" smtClean="0">
                <a:latin typeface="游ゴシック" panose="020B0400000000000000" pitchFamily="50" charset="-128"/>
                <a:ea typeface="游ゴシック" panose="020B0400000000000000" pitchFamily="50" charset="-128"/>
              </a:rPr>
              <a:t>・申請</a:t>
            </a:r>
            <a:r>
              <a:rPr lang="ja-JP" altLang="en-US" sz="1800" b="0" dirty="0">
                <a:latin typeface="游ゴシック" panose="020B0400000000000000" pitchFamily="50" charset="-128"/>
                <a:ea typeface="游ゴシック" panose="020B0400000000000000" pitchFamily="50" charset="-128"/>
              </a:rPr>
              <a:t>日の３ヶ月以内に発行されたもの</a:t>
            </a:r>
            <a:endParaRPr lang="en-US" altLang="ja-JP" sz="1800" b="0" dirty="0">
              <a:latin typeface="游ゴシック" panose="020B0400000000000000" pitchFamily="50" charset="-128"/>
              <a:ea typeface="游ゴシック" panose="020B0400000000000000" pitchFamily="50" charset="-128"/>
            </a:endParaRPr>
          </a:p>
          <a:p>
            <a:pPr marL="266700" indent="0">
              <a:buClr>
                <a:schemeClr val="accent1"/>
              </a:buClr>
              <a:buSzPct val="160000"/>
            </a:pPr>
            <a:r>
              <a:rPr lang="ja-JP" altLang="en-US" sz="1800" b="0" dirty="0" smtClean="0">
                <a:latin typeface="游ゴシック" panose="020B0400000000000000" pitchFamily="50" charset="-128"/>
                <a:ea typeface="游ゴシック" panose="020B0400000000000000" pitchFamily="50" charset="-128"/>
              </a:rPr>
              <a:t>・日本</a:t>
            </a:r>
            <a:r>
              <a:rPr lang="ja-JP" altLang="en-US" sz="1800" b="0" dirty="0">
                <a:latin typeface="游ゴシック" panose="020B0400000000000000" pitchFamily="50" charset="-128"/>
                <a:ea typeface="游ゴシック" panose="020B0400000000000000" pitchFamily="50" charset="-128"/>
              </a:rPr>
              <a:t>在住の</a:t>
            </a:r>
            <a:r>
              <a:rPr lang="ja-JP" altLang="en-US" sz="1800" b="0" dirty="0" smtClean="0">
                <a:latin typeface="游ゴシック" panose="020B0400000000000000" pitchFamily="50" charset="-128"/>
                <a:ea typeface="游ゴシック" panose="020B0400000000000000" pitchFamily="50" charset="-128"/>
              </a:rPr>
              <a:t>外国人の方は国籍</a:t>
            </a:r>
            <a:r>
              <a:rPr lang="ja-JP" altLang="en-US" sz="1800" b="0" dirty="0">
                <a:latin typeface="游ゴシック" panose="020B0400000000000000" pitchFamily="50" charset="-128"/>
                <a:ea typeface="游ゴシック" panose="020B0400000000000000" pitchFamily="50" charset="-128"/>
              </a:rPr>
              <a:t>、在留資格、在留期間記載の</a:t>
            </a:r>
            <a:r>
              <a:rPr lang="ja-JP" altLang="en-US" sz="1800" b="0" dirty="0" smtClean="0">
                <a:latin typeface="游ゴシック" panose="020B0400000000000000" pitchFamily="50" charset="-128"/>
                <a:ea typeface="游ゴシック" panose="020B0400000000000000" pitchFamily="50" charset="-128"/>
              </a:rPr>
              <a:t>もの</a:t>
            </a:r>
            <a:endParaRPr lang="en-US" altLang="ja-JP" sz="1800" b="0" dirty="0" smtClean="0">
              <a:latin typeface="游ゴシック" panose="020B0400000000000000" pitchFamily="50" charset="-128"/>
              <a:ea typeface="游ゴシック" panose="020B0400000000000000" pitchFamily="50" charset="-128"/>
            </a:endParaRPr>
          </a:p>
          <a:p>
            <a:pPr marL="266700" indent="0">
              <a:buClr>
                <a:schemeClr val="accent1"/>
              </a:buClr>
              <a:buSzPct val="160000"/>
            </a:pPr>
            <a:r>
              <a:rPr lang="ja-JP" altLang="en-US" sz="1800" b="0" dirty="0">
                <a:latin typeface="游ゴシック" panose="020B0400000000000000" pitchFamily="50" charset="-128"/>
                <a:ea typeface="游ゴシック" panose="020B0400000000000000" pitchFamily="50" charset="-128"/>
              </a:rPr>
              <a:t>・住民票と居所が異なる場合は居所の確認できる</a:t>
            </a:r>
            <a:r>
              <a:rPr lang="ja-JP" altLang="en-US" sz="1800" b="0" dirty="0" smtClean="0">
                <a:latin typeface="游ゴシック" panose="020B0400000000000000" pitchFamily="50" charset="-128"/>
                <a:ea typeface="游ゴシック" panose="020B0400000000000000" pitchFamily="50" charset="-128"/>
              </a:rPr>
              <a:t>もの</a:t>
            </a:r>
            <a:endParaRPr lang="en-US" altLang="ja-JP" sz="1800" b="0" dirty="0" smtClean="0">
              <a:latin typeface="游ゴシック" panose="020B0400000000000000" pitchFamily="50" charset="-128"/>
              <a:ea typeface="游ゴシック" panose="020B0400000000000000" pitchFamily="50" charset="-128"/>
            </a:endParaRPr>
          </a:p>
          <a:p>
            <a:pPr marL="266700" indent="0">
              <a:buClr>
                <a:schemeClr val="accent1"/>
              </a:buClr>
              <a:buSzPct val="160000"/>
            </a:pPr>
            <a:r>
              <a:rPr lang="ja-JP" altLang="en-US" sz="1800" b="0" dirty="0" smtClean="0">
                <a:latin typeface="游ゴシック" panose="020B0400000000000000" pitchFamily="50" charset="-128"/>
                <a:ea typeface="游ゴシック" panose="020B0400000000000000" pitchFamily="50" charset="-128"/>
              </a:rPr>
              <a:t>　　　　　　　　　　　　　　　　　　（</a:t>
            </a:r>
            <a:r>
              <a:rPr lang="ja-JP" altLang="en-US" sz="1800" b="0" dirty="0">
                <a:latin typeface="游ゴシック" panose="020B0400000000000000" pitchFamily="50" charset="-128"/>
                <a:ea typeface="游ゴシック" panose="020B0400000000000000" pitchFamily="50" charset="-128"/>
              </a:rPr>
              <a:t>公共料金の領収書等</a:t>
            </a:r>
            <a:r>
              <a:rPr lang="ja-JP" altLang="en-US" sz="1800" b="0" dirty="0" smtClean="0">
                <a:latin typeface="游ゴシック" panose="020B0400000000000000" pitchFamily="50" charset="-128"/>
                <a:ea typeface="游ゴシック" panose="020B0400000000000000" pitchFamily="50" charset="-128"/>
              </a:rPr>
              <a:t>）</a:t>
            </a:r>
            <a:r>
              <a:rPr lang="ja-JP" altLang="en-US" sz="1800" dirty="0">
                <a:latin typeface="游ゴシック" panose="020B0400000000000000" pitchFamily="50" charset="-128"/>
                <a:ea typeface="游ゴシック" panose="020B0400000000000000" pitchFamily="50" charset="-128"/>
              </a:rPr>
              <a:t>　</a:t>
            </a:r>
            <a:endParaRPr lang="en-US" altLang="ja-JP" sz="1800" dirty="0" smtClean="0">
              <a:latin typeface="游ゴシック" panose="020B0400000000000000" pitchFamily="50" charset="-128"/>
              <a:ea typeface="游ゴシック" panose="020B0400000000000000" pitchFamily="50" charset="-128"/>
            </a:endParaRPr>
          </a:p>
          <a:p>
            <a:pPr marL="0" indent="0">
              <a:buClr>
                <a:schemeClr val="accent1"/>
              </a:buClr>
              <a:buSzPct val="160000"/>
            </a:pPr>
            <a:r>
              <a:rPr lang="ja-JP" altLang="en-US" sz="1800" dirty="0">
                <a:latin typeface="游ゴシック" panose="020B0400000000000000" pitchFamily="50" charset="-128"/>
                <a:ea typeface="游ゴシック" panose="020B0400000000000000" pitchFamily="50" charset="-128"/>
              </a:rPr>
              <a:t>　</a:t>
            </a:r>
            <a:r>
              <a:rPr lang="ja-JP" altLang="en-US" sz="1800" dirty="0" smtClean="0">
                <a:latin typeface="游ゴシック" panose="020B0400000000000000" pitchFamily="50" charset="-128"/>
                <a:ea typeface="游ゴシック" panose="020B0400000000000000" pitchFamily="50" charset="-128"/>
              </a:rPr>
              <a:t>履歴書</a:t>
            </a:r>
            <a:r>
              <a:rPr lang="ja-JP" altLang="en-US" sz="1800" dirty="0">
                <a:latin typeface="游ゴシック" panose="020B0400000000000000" pitchFamily="50" charset="-128"/>
                <a:ea typeface="游ゴシック" panose="020B0400000000000000" pitchFamily="50" charset="-128"/>
              </a:rPr>
              <a:t>　</a:t>
            </a:r>
            <a:endParaRPr lang="en-US" altLang="ja-JP" sz="1800" dirty="0">
              <a:latin typeface="游ゴシック" panose="020B0400000000000000" pitchFamily="50" charset="-128"/>
              <a:ea typeface="游ゴシック" panose="020B0400000000000000" pitchFamily="50" charset="-128"/>
            </a:endParaRPr>
          </a:p>
          <a:p>
            <a:pPr marL="0" indent="0">
              <a:buClr>
                <a:schemeClr val="accent1"/>
              </a:buClr>
              <a:buSzPct val="160000"/>
            </a:pPr>
            <a:r>
              <a:rPr lang="ja-JP" altLang="en-US" sz="1800" b="0" dirty="0">
                <a:latin typeface="游ゴシック" panose="020B0400000000000000" pitchFamily="50" charset="-128"/>
                <a:ea typeface="游ゴシック" panose="020B0400000000000000" pitchFamily="50" charset="-128"/>
              </a:rPr>
              <a:t>　・派遣元責任者が役員と兼務する場合は兼用で</a:t>
            </a:r>
            <a:r>
              <a:rPr lang="ja-JP" altLang="en-US" sz="1800" b="0" dirty="0" smtClean="0">
                <a:latin typeface="游ゴシック" panose="020B0400000000000000" pitchFamily="50" charset="-128"/>
                <a:ea typeface="游ゴシック" panose="020B0400000000000000" pitchFamily="50" charset="-128"/>
              </a:rPr>
              <a:t>可</a:t>
            </a:r>
            <a:endParaRPr lang="en-US" altLang="ja-JP" sz="1800" b="0" dirty="0" smtClean="0">
              <a:latin typeface="游ゴシック" panose="020B0400000000000000" pitchFamily="50" charset="-128"/>
              <a:ea typeface="游ゴシック" panose="020B0400000000000000" pitchFamily="50" charset="-128"/>
            </a:endParaRPr>
          </a:p>
          <a:p>
            <a:pPr marL="266700" indent="0">
              <a:buClr>
                <a:schemeClr val="accent1"/>
              </a:buClr>
              <a:buSzPct val="160000"/>
            </a:pPr>
            <a:r>
              <a:rPr lang="ja-JP" altLang="en-US" sz="1800" b="0" dirty="0">
                <a:latin typeface="游ゴシック" panose="020B0400000000000000" pitchFamily="50" charset="-128"/>
                <a:ea typeface="游ゴシック" panose="020B0400000000000000" pitchFamily="50" charset="-128"/>
              </a:rPr>
              <a:t>・派遣元責任者の</a:t>
            </a:r>
            <a:r>
              <a:rPr lang="ja-JP" altLang="en-US" sz="1800" b="0" dirty="0" smtClean="0">
                <a:latin typeface="游ゴシック" panose="020B0400000000000000" pitchFamily="50" charset="-128"/>
                <a:ea typeface="游ゴシック" panose="020B0400000000000000" pitchFamily="50" charset="-128"/>
              </a:rPr>
              <a:t>履歴書</a:t>
            </a:r>
            <a:endParaRPr lang="en-US" altLang="ja-JP" sz="1800" b="0" dirty="0" smtClean="0">
              <a:latin typeface="游ゴシック" panose="020B0400000000000000" pitchFamily="50" charset="-128"/>
              <a:ea typeface="游ゴシック" panose="020B0400000000000000" pitchFamily="50" charset="-128"/>
            </a:endParaRPr>
          </a:p>
          <a:p>
            <a:pPr marL="266700" indent="0">
              <a:buClr>
                <a:schemeClr val="accent1"/>
              </a:buClr>
              <a:buSzPct val="160000"/>
            </a:pPr>
            <a:r>
              <a:rPr lang="ja-JP" altLang="en-US" sz="1800" b="0" dirty="0">
                <a:latin typeface="游ゴシック" panose="020B0400000000000000" pitchFamily="50" charset="-128"/>
                <a:ea typeface="游ゴシック" panose="020B0400000000000000" pitchFamily="50" charset="-128"/>
              </a:rPr>
              <a:t>　</a:t>
            </a:r>
            <a:r>
              <a:rPr lang="ja-JP" altLang="en-US" sz="1800" b="0" dirty="0" smtClean="0">
                <a:latin typeface="游ゴシック" panose="020B0400000000000000" pitchFamily="50" charset="-128"/>
                <a:ea typeface="游ゴシック" panose="020B0400000000000000" pitchFamily="50" charset="-128"/>
              </a:rPr>
              <a:t>　･</a:t>
            </a:r>
            <a:r>
              <a:rPr lang="ja-JP" altLang="en-US" sz="1800" b="0" dirty="0">
                <a:latin typeface="游ゴシック" panose="020B0400000000000000" pitchFamily="50" charset="-128"/>
                <a:ea typeface="游ゴシック" panose="020B0400000000000000" pitchFamily="50" charset="-128"/>
              </a:rPr>
              <a:t>･･雇用管理経験（３年以上）、役職及び部下の数を記載</a:t>
            </a:r>
            <a:endParaRPr lang="en-US" altLang="ja-JP" sz="1800" b="0" dirty="0">
              <a:latin typeface="游ゴシック" panose="020B0400000000000000" pitchFamily="50" charset="-128"/>
              <a:ea typeface="游ゴシック" panose="020B0400000000000000" pitchFamily="50" charset="-128"/>
            </a:endParaRPr>
          </a:p>
          <a:p>
            <a:pPr marL="0" indent="0">
              <a:buClr>
                <a:schemeClr val="accent1"/>
              </a:buClr>
              <a:buSzPct val="160000"/>
            </a:pPr>
            <a:r>
              <a:rPr lang="ja-JP" altLang="en-US" sz="1800" b="0" dirty="0">
                <a:latin typeface="游ゴシック" panose="020B0400000000000000" pitchFamily="50" charset="-128"/>
                <a:ea typeface="游ゴシック" panose="020B0400000000000000" pitchFamily="50" charset="-128"/>
              </a:rPr>
              <a:t>　</a:t>
            </a:r>
            <a:endParaRPr lang="en-US" altLang="ja-JP" sz="1800" b="0" dirty="0" smtClean="0">
              <a:latin typeface="游ゴシック" panose="020B0400000000000000" pitchFamily="50" charset="-128"/>
              <a:ea typeface="游ゴシック" panose="020B0400000000000000" pitchFamily="50" charset="-128"/>
            </a:endParaRPr>
          </a:p>
          <a:p>
            <a:pPr marL="0" indent="0">
              <a:buClr>
                <a:schemeClr val="accent1"/>
              </a:buClr>
              <a:buSzPct val="160000"/>
            </a:pPr>
            <a:r>
              <a:rPr lang="ja-JP" altLang="en-US" sz="1800" dirty="0" smtClean="0">
                <a:latin typeface="游ゴシック" panose="020B0400000000000000" pitchFamily="50" charset="-128"/>
                <a:ea typeface="游ゴシック" panose="020B0400000000000000" pitchFamily="50" charset="-128"/>
              </a:rPr>
              <a:t>　派遣元</a:t>
            </a:r>
            <a:r>
              <a:rPr lang="ja-JP" altLang="en-US" sz="1800" dirty="0">
                <a:latin typeface="游ゴシック" panose="020B0400000000000000" pitchFamily="50" charset="-128"/>
                <a:ea typeface="游ゴシック" panose="020B0400000000000000" pitchFamily="50" charset="-128"/>
              </a:rPr>
              <a:t>責任者講習受講証明書</a:t>
            </a:r>
            <a:endParaRPr lang="en-US" altLang="ja-JP" sz="1800" dirty="0">
              <a:latin typeface="游ゴシック" panose="020B0400000000000000" pitchFamily="50" charset="-128"/>
              <a:ea typeface="游ゴシック" panose="020B0400000000000000" pitchFamily="50" charset="-128"/>
            </a:endParaRPr>
          </a:p>
          <a:p>
            <a:pPr marL="266700" indent="0">
              <a:buClr>
                <a:schemeClr val="accent1"/>
              </a:buClr>
              <a:buSzPct val="160000"/>
            </a:pPr>
            <a:r>
              <a:rPr lang="ja-JP" altLang="en-US" sz="1800" b="0" dirty="0">
                <a:latin typeface="游ゴシック" panose="020B0400000000000000" pitchFamily="50" charset="-128"/>
                <a:ea typeface="游ゴシック" panose="020B0400000000000000" pitchFamily="50" charset="-128"/>
              </a:rPr>
              <a:t>　</a:t>
            </a:r>
            <a:endParaRPr lang="en-US" altLang="ja-JP" sz="1800" b="0" dirty="0">
              <a:latin typeface="游ゴシック" panose="020B0400000000000000" pitchFamily="50" charset="-128"/>
              <a:ea typeface="游ゴシック" panose="020B0400000000000000" pitchFamily="50" charset="-128"/>
            </a:endParaRPr>
          </a:p>
        </p:txBody>
      </p:sp>
      <p:sp>
        <p:nvSpPr>
          <p:cNvPr id="4" name="スライド番号プレースホルダー 3"/>
          <p:cNvSpPr>
            <a:spLocks noGrp="1"/>
          </p:cNvSpPr>
          <p:nvPr>
            <p:ph type="sldNum" sz="quarter" idx="12"/>
          </p:nvPr>
        </p:nvSpPr>
        <p:spPr>
          <a:xfrm>
            <a:off x="7010400" y="6485605"/>
            <a:ext cx="2133600" cy="365125"/>
          </a:xfrm>
        </p:spPr>
        <p:txBody>
          <a:bodyPr/>
          <a:lstStyle/>
          <a:p>
            <a:r>
              <a:rPr kumimoji="1" lang="en-US" altLang="ja-JP" dirty="0" smtClean="0"/>
              <a:t>15</a:t>
            </a:r>
            <a:endParaRPr kumimoji="1" lang="ja-JP" altLang="en-US" dirty="0"/>
          </a:p>
        </p:txBody>
      </p:sp>
      <p:sp>
        <p:nvSpPr>
          <p:cNvPr id="5" name="正方形/長方形 4"/>
          <p:cNvSpPr/>
          <p:nvPr/>
        </p:nvSpPr>
        <p:spPr>
          <a:xfrm>
            <a:off x="223736" y="340469"/>
            <a:ext cx="136187" cy="593387"/>
          </a:xfrm>
          <a:prstGeom prst="rect">
            <a:avLst/>
          </a:prstGeom>
          <a:solidFill>
            <a:srgbClr val="4799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Text Box 12"/>
          <p:cNvSpPr txBox="1">
            <a:spLocks noChangeArrowheads="1"/>
          </p:cNvSpPr>
          <p:nvPr/>
        </p:nvSpPr>
        <p:spPr bwMode="auto">
          <a:xfrm>
            <a:off x="472964" y="1525589"/>
            <a:ext cx="877163" cy="322589"/>
          </a:xfrm>
          <a:prstGeom prst="rect">
            <a:avLst/>
          </a:prstGeom>
          <a:noFill/>
          <a:ln w="9525" algn="ctr">
            <a:noFill/>
            <a:miter lim="800000"/>
            <a:headEnd/>
            <a:tailEnd/>
          </a:ln>
          <a:effectLst/>
        </p:spPr>
        <p:txBody>
          <a:bodyPr wrap="none" anchor="ctr" anchorCtr="0">
            <a:spAutoFit/>
          </a:bodyPr>
          <a:lstStyle/>
          <a:p>
            <a:pPr marL="342900" indent="-342900" algn="l">
              <a:lnSpc>
                <a:spcPct val="80000"/>
              </a:lnSpc>
              <a:spcBef>
                <a:spcPct val="50000"/>
              </a:spcBef>
              <a:defRPr/>
            </a:pPr>
            <a:r>
              <a:rPr lang="ja-JP" altLang="en-US" dirty="0" smtClean="0">
                <a:ea typeface="游ゴシック" panose="020B0400000000000000" pitchFamily="50" charset="-128"/>
              </a:rPr>
              <a:t>③・⑨</a:t>
            </a:r>
            <a:endParaRPr lang="ja-JP" altLang="en-US" sz="1800" b="0" dirty="0">
              <a:solidFill>
                <a:schemeClr val="tx1"/>
              </a:solidFill>
              <a:ea typeface="游ゴシック" panose="020B0400000000000000" pitchFamily="50" charset="-128"/>
            </a:endParaRPr>
          </a:p>
        </p:txBody>
      </p:sp>
      <p:sp>
        <p:nvSpPr>
          <p:cNvPr id="7" name="Text Box 12"/>
          <p:cNvSpPr txBox="1">
            <a:spLocks noChangeArrowheads="1"/>
          </p:cNvSpPr>
          <p:nvPr/>
        </p:nvSpPr>
        <p:spPr bwMode="auto">
          <a:xfrm>
            <a:off x="472964" y="4130550"/>
            <a:ext cx="877163" cy="322589"/>
          </a:xfrm>
          <a:prstGeom prst="rect">
            <a:avLst/>
          </a:prstGeom>
          <a:noFill/>
          <a:ln w="9525" algn="ctr">
            <a:noFill/>
            <a:miter lim="800000"/>
            <a:headEnd/>
            <a:tailEnd/>
          </a:ln>
          <a:effectLst/>
        </p:spPr>
        <p:txBody>
          <a:bodyPr wrap="none" anchor="ctr" anchorCtr="0">
            <a:spAutoFit/>
          </a:bodyPr>
          <a:lstStyle/>
          <a:p>
            <a:pPr marL="342900" indent="-342900" algn="l">
              <a:lnSpc>
                <a:spcPct val="80000"/>
              </a:lnSpc>
              <a:spcBef>
                <a:spcPct val="50000"/>
              </a:spcBef>
              <a:defRPr/>
            </a:pPr>
            <a:r>
              <a:rPr lang="ja-JP" altLang="en-US" dirty="0" smtClean="0">
                <a:ea typeface="游ゴシック" panose="020B0400000000000000" pitchFamily="50" charset="-128"/>
              </a:rPr>
              <a:t>④・⑩</a:t>
            </a:r>
            <a:endParaRPr lang="ja-JP" altLang="en-US" sz="1800" b="0" dirty="0">
              <a:solidFill>
                <a:schemeClr val="tx1"/>
              </a:solidFill>
              <a:ea typeface="游ゴシック" panose="020B0400000000000000" pitchFamily="50" charset="-128"/>
            </a:endParaRPr>
          </a:p>
        </p:txBody>
      </p:sp>
      <p:sp>
        <p:nvSpPr>
          <p:cNvPr id="8" name="Text Box 12"/>
          <p:cNvSpPr txBox="1">
            <a:spLocks noChangeArrowheads="1"/>
          </p:cNvSpPr>
          <p:nvPr/>
        </p:nvSpPr>
        <p:spPr bwMode="auto">
          <a:xfrm>
            <a:off x="930170" y="6014636"/>
            <a:ext cx="415498" cy="322589"/>
          </a:xfrm>
          <a:prstGeom prst="rect">
            <a:avLst/>
          </a:prstGeom>
          <a:noFill/>
          <a:ln w="9525" algn="ctr">
            <a:noFill/>
            <a:miter lim="800000"/>
            <a:headEnd/>
            <a:tailEnd/>
          </a:ln>
          <a:effectLst/>
        </p:spPr>
        <p:txBody>
          <a:bodyPr wrap="none" anchor="ctr" anchorCtr="0">
            <a:spAutoFit/>
          </a:bodyPr>
          <a:lstStyle/>
          <a:p>
            <a:pPr marL="342900" indent="-342900" algn="l">
              <a:lnSpc>
                <a:spcPct val="80000"/>
              </a:lnSpc>
              <a:spcBef>
                <a:spcPct val="50000"/>
              </a:spcBef>
              <a:defRPr/>
            </a:pPr>
            <a:r>
              <a:rPr lang="ja-JP" altLang="en-US" dirty="0">
                <a:ea typeface="游ゴシック" panose="020B0400000000000000" pitchFamily="50" charset="-128"/>
              </a:rPr>
              <a:t>⑪</a:t>
            </a:r>
            <a:endParaRPr lang="ja-JP" altLang="en-US" sz="1800" b="0" dirty="0">
              <a:solidFill>
                <a:schemeClr val="tx1"/>
              </a:solidFill>
              <a:ea typeface="游ゴシック" panose="020B0400000000000000" pitchFamily="50" charset="-128"/>
            </a:endParaRPr>
          </a:p>
        </p:txBody>
      </p:sp>
      <p:sp>
        <p:nvSpPr>
          <p:cNvPr id="9" name="テキスト ボックス 8"/>
          <p:cNvSpPr txBox="1"/>
          <p:nvPr/>
        </p:nvSpPr>
        <p:spPr>
          <a:xfrm>
            <a:off x="54823" y="6580593"/>
            <a:ext cx="1401346" cy="221018"/>
          </a:xfrm>
          <a:prstGeom prst="rect">
            <a:avLst/>
          </a:prstGeom>
          <a:ln w="12700">
            <a:solidFill>
              <a:schemeClr val="bg1">
                <a:lumMod val="65000"/>
              </a:schemeClr>
            </a:solidFill>
          </a:ln>
        </p:spPr>
        <p:style>
          <a:lnRef idx="2">
            <a:schemeClr val="dk1"/>
          </a:lnRef>
          <a:fillRef idx="1">
            <a:schemeClr val="lt1"/>
          </a:fillRef>
          <a:effectRef idx="0">
            <a:schemeClr val="dk1"/>
          </a:effectRef>
          <a:fontRef idx="minor">
            <a:schemeClr val="dk1"/>
          </a:fontRef>
        </p:style>
        <p:txBody>
          <a:bodyPr wrap="none" tIns="36000" bIns="0" rtlCol="0">
            <a:spAutoFit/>
          </a:bodyPr>
          <a:lstStyle/>
          <a:p>
            <a:r>
              <a:rPr kumimoji="1" lang="ja-JP" altLang="en-US" sz="1200" dirty="0" smtClean="0">
                <a:solidFill>
                  <a:schemeClr val="bg1">
                    <a:lumMod val="50000"/>
                  </a:schemeClr>
                </a:solidFill>
                <a:latin typeface="メイリオ" panose="020B0604030504040204" pitchFamily="50" charset="-128"/>
                <a:ea typeface="メイリオ" panose="020B0604030504040204" pitchFamily="50" charset="-128"/>
              </a:rPr>
              <a:t>マニュアル</a:t>
            </a:r>
            <a:r>
              <a:rPr kumimoji="1" lang="en-US" altLang="ja-JP" sz="1200" dirty="0" smtClean="0">
                <a:solidFill>
                  <a:schemeClr val="bg1">
                    <a:lumMod val="50000"/>
                  </a:schemeClr>
                </a:solidFill>
                <a:latin typeface="メイリオ" panose="020B0604030504040204" pitchFamily="50" charset="-128"/>
                <a:ea typeface="メイリオ" panose="020B0604030504040204" pitchFamily="50" charset="-128"/>
              </a:rPr>
              <a:t>P9-11</a:t>
            </a:r>
            <a:endParaRPr kumimoji="1" lang="ja-JP" altLang="en-US" sz="1200" dirty="0">
              <a:solidFill>
                <a:schemeClr val="bg1">
                  <a:lumMod val="50000"/>
                </a:schemeClr>
              </a:solidFill>
              <a:latin typeface="メイリオ" panose="020B0604030504040204" pitchFamily="50" charset="-128"/>
              <a:ea typeface="メイリオ" panose="020B0604030504040204" pitchFamily="50" charset="-128"/>
            </a:endParaRPr>
          </a:p>
        </p:txBody>
      </p:sp>
    </p:spTree>
  </p:cSld>
  <p:clrMapOvr>
    <a:masterClrMapping/>
  </p:clrMapOvr>
  <mc:AlternateContent xmlns:mc="http://schemas.openxmlformats.org/markup-compatibility/2006" xmlns:p14="http://schemas.microsoft.com/office/powerpoint/2010/main">
    <mc:Choice Requires="p14">
      <p:transition spd="med" p14:dur="700" advTm="38460">
        <p:fade/>
      </p:transition>
    </mc:Choice>
    <mc:Fallback xmlns="">
      <p:transition spd="med" advTm="3846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3776" y="319887"/>
            <a:ext cx="8129016" cy="668561"/>
          </a:xfrm>
        </p:spPr>
        <p:txBody>
          <a:bodyPr>
            <a:normAutofit fontScale="90000"/>
          </a:bodyPr>
          <a:lstStyle/>
          <a:p>
            <a:pPr algn="l"/>
            <a:r>
              <a:rPr lang="ja-JP" altLang="en-US" sz="3600" dirty="0"/>
              <a:t>代表者、役員、派遣元責任者に関する要件</a:t>
            </a:r>
            <a:endParaRPr kumimoji="1" lang="ja-JP" altLang="en-US" sz="3600" dirty="0"/>
          </a:p>
        </p:txBody>
      </p:sp>
      <p:sp>
        <p:nvSpPr>
          <p:cNvPr id="4" name="Rectangle 12"/>
          <p:cNvSpPr>
            <a:spLocks noRot="1" noChangeArrowheads="1"/>
          </p:cNvSpPr>
          <p:nvPr/>
        </p:nvSpPr>
        <p:spPr bwMode="white">
          <a:xfrm>
            <a:off x="658876" y="1086380"/>
            <a:ext cx="8451476" cy="3701141"/>
          </a:xfrm>
          <a:prstGeom prst="rect">
            <a:avLst/>
          </a:prstGeom>
          <a:solidFill>
            <a:schemeClr val="bg1"/>
          </a:solidFill>
          <a:ln w="38100">
            <a:noFill/>
            <a:prstDash val="dash"/>
            <a:miter lim="800000"/>
            <a:headEnd/>
            <a:tailEnd/>
          </a:ln>
          <a:effectLst/>
        </p:spPr>
        <p:txBody>
          <a:bodyPr wrap="none" lIns="36000" tIns="0" anchor="t">
            <a:spAutoFit/>
          </a:bodyPr>
          <a:lstStyle/>
          <a:p>
            <a:pPr>
              <a:lnSpc>
                <a:spcPts val="2200"/>
              </a:lnSpc>
              <a:buSzPct val="160000"/>
              <a:buFont typeface="Arial" pitchFamily="34" charset="0"/>
              <a:buChar char="•"/>
              <a:tabLst>
                <a:tab pos="449263" algn="l"/>
              </a:tabLst>
            </a:pPr>
            <a:r>
              <a:rPr lang="ja-JP" altLang="en-US" sz="1600" dirty="0" smtClean="0">
                <a:latin typeface="游ゴシック" panose="020B0400000000000000" pitchFamily="50" charset="-128"/>
                <a:ea typeface="游ゴシック" panose="020B0400000000000000" pitchFamily="50" charset="-128"/>
              </a:rPr>
              <a:t>　一定</a:t>
            </a:r>
            <a:r>
              <a:rPr lang="ja-JP" altLang="en-US" sz="1600" dirty="0">
                <a:latin typeface="游ゴシック" panose="020B0400000000000000" pitchFamily="50" charset="-128"/>
                <a:ea typeface="游ゴシック" panose="020B0400000000000000" pitchFamily="50" charset="-128"/>
              </a:rPr>
              <a:t>の欠格事由（禁錮以上の刑又は一定の労働法等に違反して罰金の刑に処せられ</a:t>
            </a:r>
            <a:r>
              <a:rPr lang="ja-JP" altLang="en-US" sz="1600" dirty="0" smtClean="0">
                <a:latin typeface="游ゴシック" panose="020B0400000000000000" pitchFamily="50" charset="-128"/>
                <a:ea typeface="游ゴシック" panose="020B0400000000000000" pitchFamily="50" charset="-128"/>
              </a:rPr>
              <a:t>、　</a:t>
            </a:r>
            <a:endParaRPr lang="en-US" altLang="ja-JP" sz="1600" dirty="0" smtClean="0">
              <a:latin typeface="游ゴシック" panose="020B0400000000000000" pitchFamily="50" charset="-128"/>
              <a:ea typeface="游ゴシック" panose="020B0400000000000000" pitchFamily="50" charset="-128"/>
            </a:endParaRPr>
          </a:p>
          <a:p>
            <a:pPr marL="266700">
              <a:lnSpc>
                <a:spcPts val="2200"/>
              </a:lnSpc>
              <a:buSzPct val="160000"/>
              <a:tabLst>
                <a:tab pos="449263" algn="l"/>
              </a:tabLst>
            </a:pPr>
            <a:r>
              <a:rPr lang="ja-JP" altLang="en-US" sz="1600" dirty="0" smtClean="0">
                <a:latin typeface="游ゴシック" panose="020B0400000000000000" pitchFamily="50" charset="-128"/>
                <a:ea typeface="游ゴシック" panose="020B0400000000000000" pitchFamily="50" charset="-128"/>
              </a:rPr>
              <a:t>その後５年を経過</a:t>
            </a:r>
            <a:r>
              <a:rPr lang="ja-JP" altLang="en-US" sz="1600" dirty="0">
                <a:latin typeface="游ゴシック" panose="020B0400000000000000" pitchFamily="50" charset="-128"/>
                <a:ea typeface="游ゴシック" panose="020B0400000000000000" pitchFamily="50" charset="-128"/>
              </a:rPr>
              <a:t>しない等）に該当しないこと（マニュアル参照）</a:t>
            </a:r>
            <a:endParaRPr lang="en-US" altLang="ja-JP" sz="1600" dirty="0">
              <a:latin typeface="游ゴシック" panose="020B0400000000000000" pitchFamily="50" charset="-128"/>
              <a:ea typeface="游ゴシック" panose="020B0400000000000000" pitchFamily="50" charset="-128"/>
            </a:endParaRPr>
          </a:p>
          <a:p>
            <a:pPr>
              <a:lnSpc>
                <a:spcPts val="2200"/>
              </a:lnSpc>
              <a:buSzPct val="160000"/>
              <a:buFont typeface="Arial" pitchFamily="34" charset="0"/>
              <a:buChar char="•"/>
            </a:pPr>
            <a:r>
              <a:rPr lang="ja-JP" altLang="en-US" sz="1600" dirty="0" smtClean="0">
                <a:ea typeface="游ゴシック" panose="020B0400000000000000" pitchFamily="50" charset="-128"/>
              </a:rPr>
              <a:t>　住所</a:t>
            </a:r>
            <a:r>
              <a:rPr lang="ja-JP" altLang="en-US" sz="1600" dirty="0">
                <a:ea typeface="游ゴシック" panose="020B0400000000000000" pitchFamily="50" charset="-128"/>
              </a:rPr>
              <a:t>及び居所が一定しない等、生活根拠が不安定なものでないこと。</a:t>
            </a:r>
            <a:endParaRPr lang="en-US" altLang="ja-JP" sz="1600" dirty="0">
              <a:ea typeface="游ゴシック" panose="020B0400000000000000" pitchFamily="50" charset="-128"/>
            </a:endParaRPr>
          </a:p>
          <a:p>
            <a:pPr>
              <a:lnSpc>
                <a:spcPts val="2200"/>
              </a:lnSpc>
              <a:buSzPct val="160000"/>
              <a:buFont typeface="Arial" pitchFamily="34" charset="0"/>
              <a:buChar char="•"/>
            </a:pPr>
            <a:r>
              <a:rPr lang="ja-JP" altLang="en-US" sz="1600" dirty="0">
                <a:ea typeface="游ゴシック" panose="020B0400000000000000" pitchFamily="50" charset="-128"/>
              </a:rPr>
              <a:t>　派遣元事業主となり得る者の名義を借用して許可を得るものではないこと。</a:t>
            </a:r>
            <a:endParaRPr lang="en-US" altLang="ja-JP" sz="1600" dirty="0">
              <a:ea typeface="游ゴシック" panose="020B0400000000000000" pitchFamily="50" charset="-128"/>
            </a:endParaRPr>
          </a:p>
          <a:p>
            <a:pPr>
              <a:lnSpc>
                <a:spcPts val="2200"/>
              </a:lnSpc>
              <a:buSzPct val="160000"/>
            </a:pPr>
            <a:r>
              <a:rPr lang="ja-JP" altLang="en-US" sz="1600" b="1" dirty="0">
                <a:ea typeface="游ゴシック" panose="020B0400000000000000" pitchFamily="50" charset="-128"/>
              </a:rPr>
              <a:t>　　　　</a:t>
            </a:r>
            <a:endParaRPr lang="en-US" altLang="ja-JP" sz="1600" b="1" dirty="0">
              <a:ea typeface="游ゴシック" panose="020B0400000000000000" pitchFamily="50" charset="-128"/>
            </a:endParaRPr>
          </a:p>
          <a:p>
            <a:pPr>
              <a:lnSpc>
                <a:spcPts val="2200"/>
              </a:lnSpc>
              <a:buSzPct val="160000"/>
            </a:pPr>
            <a:r>
              <a:rPr lang="ja-JP" altLang="en-US" sz="1600" b="1" dirty="0" smtClean="0">
                <a:ea typeface="游ゴシック" panose="020B0400000000000000" pitchFamily="50" charset="-128"/>
              </a:rPr>
              <a:t>■派遣元</a:t>
            </a:r>
            <a:r>
              <a:rPr lang="ja-JP" altLang="en-US" sz="1600" b="1" dirty="0">
                <a:ea typeface="游ゴシック" panose="020B0400000000000000" pitchFamily="50" charset="-128"/>
              </a:rPr>
              <a:t>責任者については、以下の要件も必要となります。</a:t>
            </a:r>
            <a:endParaRPr lang="en-US" altLang="ja-JP" sz="1600" b="1" dirty="0">
              <a:ea typeface="游ゴシック" panose="020B0400000000000000" pitchFamily="50" charset="-128"/>
            </a:endParaRPr>
          </a:p>
          <a:p>
            <a:pPr>
              <a:lnSpc>
                <a:spcPts val="2200"/>
              </a:lnSpc>
              <a:buSzPct val="160000"/>
              <a:buFont typeface="Arial" pitchFamily="34" charset="0"/>
              <a:buChar char="•"/>
            </a:pPr>
            <a:r>
              <a:rPr lang="ja-JP" altLang="en-US" sz="1600" dirty="0" smtClean="0">
                <a:ea typeface="游ゴシック" panose="020B0400000000000000" pitchFamily="50" charset="-128"/>
              </a:rPr>
              <a:t>　派遣元</a:t>
            </a:r>
            <a:r>
              <a:rPr lang="ja-JP" altLang="en-US" sz="1600" dirty="0">
                <a:ea typeface="游ゴシック" panose="020B0400000000000000" pitchFamily="50" charset="-128"/>
              </a:rPr>
              <a:t>責任者を適切に選任、配置していること。　　　　</a:t>
            </a:r>
            <a:endParaRPr lang="en-US" altLang="ja-JP" sz="1600" dirty="0">
              <a:ea typeface="游ゴシック" panose="020B0400000000000000" pitchFamily="50" charset="-128"/>
            </a:endParaRPr>
          </a:p>
          <a:p>
            <a:pPr marL="355600">
              <a:lnSpc>
                <a:spcPts val="2200"/>
              </a:lnSpc>
              <a:buFont typeface="+mj-ea"/>
              <a:buAutoNum type="circleNumDbPlain"/>
            </a:pPr>
            <a:r>
              <a:rPr lang="ja-JP" altLang="en-US" sz="1600" dirty="0" smtClean="0">
                <a:latin typeface="游ゴシック" panose="020B0400000000000000" pitchFamily="50" charset="-128"/>
                <a:ea typeface="游ゴシック" panose="020B0400000000000000" pitchFamily="50" charset="-128"/>
              </a:rPr>
              <a:t>自己</a:t>
            </a:r>
            <a:r>
              <a:rPr lang="ja-JP" altLang="en-US" sz="1600" dirty="0">
                <a:latin typeface="游ゴシック" panose="020B0400000000000000" pitchFamily="50" charset="-128"/>
                <a:ea typeface="游ゴシック" panose="020B0400000000000000" pitchFamily="50" charset="-128"/>
              </a:rPr>
              <a:t>の雇用する労働者又は役員（監査役不可）かつ、派遣元で派遣元責任者と</a:t>
            </a:r>
            <a:r>
              <a:rPr lang="ja-JP" altLang="en-US" sz="1600" dirty="0" smtClean="0">
                <a:latin typeface="游ゴシック" panose="020B0400000000000000" pitchFamily="50" charset="-128"/>
                <a:ea typeface="游ゴシック" panose="020B0400000000000000" pitchFamily="50" charset="-128"/>
              </a:rPr>
              <a:t>して</a:t>
            </a:r>
            <a:endParaRPr lang="en-US" altLang="ja-JP" sz="1600" dirty="0" smtClean="0">
              <a:latin typeface="游ゴシック" panose="020B0400000000000000" pitchFamily="50" charset="-128"/>
              <a:ea typeface="游ゴシック" panose="020B0400000000000000" pitchFamily="50" charset="-128"/>
            </a:endParaRPr>
          </a:p>
          <a:p>
            <a:pPr marL="355600">
              <a:lnSpc>
                <a:spcPts val="2200"/>
              </a:lnSpc>
            </a:pPr>
            <a:r>
              <a:rPr lang="ja-JP" altLang="en-US" sz="1600" dirty="0" smtClean="0">
                <a:latin typeface="游ゴシック" panose="020B0400000000000000" pitchFamily="50" charset="-128"/>
                <a:ea typeface="游ゴシック" panose="020B0400000000000000" pitchFamily="50" charset="-128"/>
              </a:rPr>
              <a:t>　業務に専念</a:t>
            </a:r>
            <a:r>
              <a:rPr lang="ja-JP" altLang="en-US" sz="1600" dirty="0">
                <a:latin typeface="游ゴシック" panose="020B0400000000000000" pitchFamily="50" charset="-128"/>
                <a:ea typeface="游ゴシック" panose="020B0400000000000000" pitchFamily="50" charset="-128"/>
              </a:rPr>
              <a:t>できる者を選任すること</a:t>
            </a:r>
            <a:endParaRPr lang="en-US" altLang="ja-JP" sz="1600" dirty="0">
              <a:latin typeface="游ゴシック" panose="020B0400000000000000" pitchFamily="50" charset="-128"/>
              <a:ea typeface="游ゴシック" panose="020B0400000000000000" pitchFamily="50" charset="-128"/>
            </a:endParaRPr>
          </a:p>
          <a:p>
            <a:pPr marL="355600">
              <a:lnSpc>
                <a:spcPts val="2200"/>
              </a:lnSpc>
            </a:pPr>
            <a:r>
              <a:rPr lang="ja-JP" altLang="en-US" sz="1600" dirty="0" smtClean="0">
                <a:latin typeface="游ゴシック" panose="020B0400000000000000" pitchFamily="50" charset="-128"/>
                <a:ea typeface="游ゴシック" panose="020B0400000000000000" pitchFamily="50" charset="-128"/>
              </a:rPr>
              <a:t>②労働者</a:t>
            </a:r>
            <a:r>
              <a:rPr lang="ja-JP" altLang="en-US" sz="1600" dirty="0">
                <a:latin typeface="游ゴシック" panose="020B0400000000000000" pitchFamily="50" charset="-128"/>
                <a:ea typeface="游ゴシック" panose="020B0400000000000000" pitchFamily="50" charset="-128"/>
              </a:rPr>
              <a:t>派遣が行われている地域に日帰りで往復できること</a:t>
            </a:r>
            <a:endParaRPr lang="en-US" altLang="ja-JP" sz="1600" dirty="0">
              <a:latin typeface="游ゴシック" panose="020B0400000000000000" pitchFamily="50" charset="-128"/>
              <a:ea typeface="游ゴシック" panose="020B0400000000000000" pitchFamily="50" charset="-128"/>
            </a:endParaRPr>
          </a:p>
          <a:p>
            <a:pPr marL="355600">
              <a:lnSpc>
                <a:spcPts val="2200"/>
              </a:lnSpc>
            </a:pPr>
            <a:r>
              <a:rPr lang="ja-JP" altLang="en-US" sz="1600" dirty="0" smtClean="0">
                <a:latin typeface="游ゴシック" panose="020B0400000000000000" pitchFamily="50" charset="-128"/>
                <a:ea typeface="游ゴシック" panose="020B0400000000000000" pitchFamily="50" charset="-128"/>
              </a:rPr>
              <a:t>③職務代</a:t>
            </a:r>
            <a:r>
              <a:rPr lang="ja-JP" altLang="en-US" sz="1600" dirty="0">
                <a:latin typeface="游ゴシック" panose="020B0400000000000000" pitchFamily="50" charset="-128"/>
                <a:ea typeface="游ゴシック" panose="020B0400000000000000" pitchFamily="50" charset="-128"/>
              </a:rPr>
              <a:t>行者を選任すること</a:t>
            </a:r>
            <a:endParaRPr lang="en-US" altLang="ja-JP" sz="1600" dirty="0">
              <a:latin typeface="游ゴシック" panose="020B0400000000000000" pitchFamily="50" charset="-128"/>
              <a:ea typeface="游ゴシック" panose="020B0400000000000000" pitchFamily="50" charset="-128"/>
            </a:endParaRPr>
          </a:p>
          <a:p>
            <a:pPr marL="355600">
              <a:lnSpc>
                <a:spcPts val="2200"/>
              </a:lnSpc>
            </a:pPr>
            <a:r>
              <a:rPr lang="ja-JP" altLang="en-US" sz="1600" dirty="0" smtClean="0">
                <a:latin typeface="游ゴシック" panose="020B0400000000000000" pitchFamily="50" charset="-128"/>
                <a:ea typeface="游ゴシック" panose="020B0400000000000000" pitchFamily="50" charset="-128"/>
              </a:rPr>
              <a:t>④派遣元</a:t>
            </a:r>
            <a:r>
              <a:rPr lang="ja-JP" altLang="en-US" sz="1600" dirty="0">
                <a:latin typeface="游ゴシック" panose="020B0400000000000000" pitchFamily="50" charset="-128"/>
                <a:ea typeface="游ゴシック" panose="020B0400000000000000" pitchFamily="50" charset="-128"/>
              </a:rPr>
              <a:t>責任者講習を許可の申請の受理の日前３年以内に受講すること</a:t>
            </a:r>
            <a:endParaRPr lang="en-US" altLang="ja-JP" sz="1600" dirty="0">
              <a:latin typeface="游ゴシック" panose="020B0400000000000000" pitchFamily="50" charset="-128"/>
              <a:ea typeface="游ゴシック" panose="020B0400000000000000" pitchFamily="50" charset="-128"/>
            </a:endParaRPr>
          </a:p>
          <a:p>
            <a:pPr marL="355600">
              <a:lnSpc>
                <a:spcPts val="2200"/>
              </a:lnSpc>
            </a:pPr>
            <a:r>
              <a:rPr lang="ja-JP" altLang="en-US" sz="1600" dirty="0" smtClean="0">
                <a:latin typeface="游ゴシック" panose="020B0400000000000000" pitchFamily="50" charset="-128"/>
                <a:ea typeface="游ゴシック" panose="020B0400000000000000" pitchFamily="50" charset="-128"/>
              </a:rPr>
              <a:t>⑤３年</a:t>
            </a:r>
            <a:r>
              <a:rPr lang="ja-JP" altLang="en-US" sz="1600" dirty="0">
                <a:latin typeface="游ゴシック" panose="020B0400000000000000" pitchFamily="50" charset="-128"/>
                <a:ea typeface="游ゴシック" panose="020B0400000000000000" pitchFamily="50" charset="-128"/>
              </a:rPr>
              <a:t>以上の雇用管理経験があること</a:t>
            </a:r>
            <a:endParaRPr lang="en-US" altLang="ja-JP" sz="1600" dirty="0">
              <a:latin typeface="游ゴシック" panose="020B0400000000000000" pitchFamily="50" charset="-128"/>
              <a:ea typeface="游ゴシック" panose="020B0400000000000000" pitchFamily="50" charset="-128"/>
            </a:endParaRPr>
          </a:p>
        </p:txBody>
      </p:sp>
      <p:sp>
        <p:nvSpPr>
          <p:cNvPr id="3" name="正方形/長方形 2"/>
          <p:cNvSpPr/>
          <p:nvPr/>
        </p:nvSpPr>
        <p:spPr>
          <a:xfrm>
            <a:off x="380437" y="4787521"/>
            <a:ext cx="8428477" cy="1645414"/>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t" anchorCtr="0"/>
          <a:lstStyle/>
          <a:p>
            <a:r>
              <a:rPr lang="ja-JP" altLang="en-US" sz="1400" dirty="0" smtClean="0">
                <a:latin typeface="游ゴシック" panose="020B0400000000000000" pitchFamily="50" charset="-128"/>
                <a:ea typeface="游ゴシック" panose="020B0400000000000000" pitchFamily="50" charset="-128"/>
              </a:rPr>
              <a:t>■代表者</a:t>
            </a:r>
            <a:r>
              <a:rPr lang="ja-JP" altLang="en-US" sz="1400" dirty="0">
                <a:latin typeface="游ゴシック" panose="020B0400000000000000" pitchFamily="50" charset="-128"/>
                <a:ea typeface="游ゴシック" panose="020B0400000000000000" pitchFamily="50" charset="-128"/>
              </a:rPr>
              <a:t>、役員が外国人の場合　</a:t>
            </a:r>
            <a:endParaRPr lang="en-US" altLang="ja-JP" sz="1400" dirty="0">
              <a:latin typeface="游ゴシック" panose="020B0400000000000000" pitchFamily="50" charset="-128"/>
              <a:ea typeface="游ゴシック" panose="020B0400000000000000" pitchFamily="50" charset="-128"/>
            </a:endParaRPr>
          </a:p>
          <a:p>
            <a:r>
              <a:rPr lang="ja-JP" altLang="en-US" sz="1400" dirty="0" smtClean="0">
                <a:latin typeface="游ゴシック" panose="020B0400000000000000" pitchFamily="50" charset="-128"/>
                <a:ea typeface="游ゴシック" panose="020B0400000000000000" pitchFamily="50" charset="-128"/>
              </a:rPr>
              <a:t>入管法</a:t>
            </a:r>
            <a:r>
              <a:rPr lang="ja-JP" altLang="en-US" sz="1400" dirty="0">
                <a:latin typeface="游ゴシック" panose="020B0400000000000000" pitchFamily="50" charset="-128"/>
                <a:ea typeface="游ゴシック" panose="020B0400000000000000" pitchFamily="50" charset="-128"/>
              </a:rPr>
              <a:t>別表第一の二の表の「高度専門職第一号ハ」、「高度専門職第二号」及び「経営・管理」若しくは別表第二の</a:t>
            </a:r>
            <a:r>
              <a:rPr lang="ja-JP" altLang="en-US" sz="1400" dirty="0" smtClean="0">
                <a:latin typeface="游ゴシック" panose="020B0400000000000000" pitchFamily="50" charset="-128"/>
                <a:ea typeface="游ゴシック" panose="020B0400000000000000" pitchFamily="50" charset="-128"/>
              </a:rPr>
              <a:t>表の</a:t>
            </a:r>
            <a:r>
              <a:rPr lang="ja-JP" altLang="en-US" sz="1400" dirty="0">
                <a:latin typeface="游ゴシック" panose="020B0400000000000000" pitchFamily="50" charset="-128"/>
                <a:ea typeface="游ゴシック" panose="020B0400000000000000" pitchFamily="50" charset="-128"/>
              </a:rPr>
              <a:t>いずれかの在留資格を有する者、又は資格外活動の許可を受けて派遣元事業主としての活動を行う者である</a:t>
            </a:r>
            <a:r>
              <a:rPr lang="ja-JP" altLang="en-US" sz="1400" dirty="0" smtClean="0">
                <a:latin typeface="游ゴシック" panose="020B0400000000000000" pitchFamily="50" charset="-128"/>
                <a:ea typeface="游ゴシック" panose="020B0400000000000000" pitchFamily="50" charset="-128"/>
              </a:rPr>
              <a:t>こと</a:t>
            </a:r>
            <a:endParaRPr lang="en-US" altLang="ja-JP" sz="1400" dirty="0" smtClean="0">
              <a:latin typeface="游ゴシック" panose="020B0400000000000000" pitchFamily="50" charset="-128"/>
              <a:ea typeface="游ゴシック" panose="020B0400000000000000" pitchFamily="50" charset="-128"/>
            </a:endParaRPr>
          </a:p>
          <a:p>
            <a:endParaRPr lang="en-US" altLang="ja-JP" sz="1400" dirty="0">
              <a:latin typeface="游ゴシック" panose="020B0400000000000000" pitchFamily="50" charset="-128"/>
              <a:ea typeface="游ゴシック" panose="020B0400000000000000" pitchFamily="50" charset="-128"/>
            </a:endParaRPr>
          </a:p>
          <a:p>
            <a:r>
              <a:rPr lang="ja-JP" altLang="en-US" sz="1400" dirty="0" smtClean="0">
                <a:latin typeface="游ゴシック" panose="020B0400000000000000" pitchFamily="50" charset="-128"/>
                <a:ea typeface="游ゴシック" panose="020B0400000000000000" pitchFamily="50" charset="-128"/>
              </a:rPr>
              <a:t>■派遣元</a:t>
            </a:r>
            <a:r>
              <a:rPr lang="ja-JP" altLang="en-US" sz="1400" dirty="0">
                <a:latin typeface="游ゴシック" panose="020B0400000000000000" pitchFamily="50" charset="-128"/>
                <a:ea typeface="游ゴシック" panose="020B0400000000000000" pitchFamily="50" charset="-128"/>
              </a:rPr>
              <a:t>責任者が外国人の場合　</a:t>
            </a:r>
            <a:endParaRPr lang="en-US" altLang="ja-JP" sz="1400" dirty="0">
              <a:latin typeface="游ゴシック" panose="020B0400000000000000" pitchFamily="50" charset="-128"/>
              <a:ea typeface="游ゴシック" panose="020B0400000000000000" pitchFamily="50" charset="-128"/>
            </a:endParaRPr>
          </a:p>
          <a:p>
            <a:r>
              <a:rPr lang="ja-JP" altLang="en-US" sz="1400" dirty="0" smtClean="0">
                <a:latin typeface="游ゴシック" panose="020B0400000000000000" pitchFamily="50" charset="-128"/>
                <a:ea typeface="游ゴシック" panose="020B0400000000000000" pitchFamily="50" charset="-128"/>
              </a:rPr>
              <a:t>入管法</a:t>
            </a:r>
            <a:r>
              <a:rPr lang="ja-JP" altLang="en-US" sz="1400" dirty="0">
                <a:latin typeface="游ゴシック" panose="020B0400000000000000" pitchFamily="50" charset="-128"/>
                <a:ea typeface="游ゴシック" panose="020B0400000000000000" pitchFamily="50" charset="-128"/>
              </a:rPr>
              <a:t>別表第一の一及び二の表並びに別表第二の表のいずれかの在留資格を有する者であること</a:t>
            </a:r>
            <a:endParaRPr kumimoji="1" lang="ja-JP" altLang="en-US" sz="1400" dirty="0">
              <a:ln w="0"/>
              <a:solidFill>
                <a:schemeClr val="tx1"/>
              </a:solidFill>
              <a:effectLst>
                <a:outerShdw blurRad="38100" dist="19050" dir="2700000" algn="tl" rotWithShape="0">
                  <a:schemeClr val="dk1">
                    <a:alpha val="40000"/>
                  </a:schemeClr>
                </a:outerShdw>
              </a:effectLst>
              <a:latin typeface="游ゴシック" panose="020B0400000000000000" pitchFamily="50" charset="-128"/>
              <a:ea typeface="游ゴシック" panose="020B0400000000000000" pitchFamily="50" charset="-128"/>
            </a:endParaRPr>
          </a:p>
        </p:txBody>
      </p:sp>
      <p:sp>
        <p:nvSpPr>
          <p:cNvPr id="5" name="スライド番号プレースホルダー 4"/>
          <p:cNvSpPr>
            <a:spLocks noGrp="1"/>
          </p:cNvSpPr>
          <p:nvPr>
            <p:ph type="sldNum" sz="quarter" idx="12"/>
          </p:nvPr>
        </p:nvSpPr>
        <p:spPr>
          <a:xfrm>
            <a:off x="7010400" y="6492875"/>
            <a:ext cx="2133600" cy="365125"/>
          </a:xfrm>
        </p:spPr>
        <p:txBody>
          <a:bodyPr/>
          <a:lstStyle/>
          <a:p>
            <a:r>
              <a:rPr kumimoji="1" lang="en-US" altLang="ja-JP" dirty="0" smtClean="0"/>
              <a:t>16</a:t>
            </a:r>
            <a:endParaRPr kumimoji="1" lang="ja-JP" altLang="en-US" dirty="0"/>
          </a:p>
        </p:txBody>
      </p:sp>
      <p:sp>
        <p:nvSpPr>
          <p:cNvPr id="6" name="正方形/長方形 5"/>
          <p:cNvSpPr/>
          <p:nvPr/>
        </p:nvSpPr>
        <p:spPr>
          <a:xfrm>
            <a:off x="223736" y="340469"/>
            <a:ext cx="136187" cy="593387"/>
          </a:xfrm>
          <a:prstGeom prst="rect">
            <a:avLst/>
          </a:prstGeom>
          <a:solidFill>
            <a:srgbClr val="4799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54823" y="6580593"/>
            <a:ext cx="2103461" cy="221018"/>
          </a:xfrm>
          <a:prstGeom prst="rect">
            <a:avLst/>
          </a:prstGeom>
          <a:ln w="12700">
            <a:solidFill>
              <a:schemeClr val="bg1">
                <a:lumMod val="65000"/>
              </a:schemeClr>
            </a:solidFill>
          </a:ln>
        </p:spPr>
        <p:style>
          <a:lnRef idx="2">
            <a:schemeClr val="dk1"/>
          </a:lnRef>
          <a:fillRef idx="1">
            <a:schemeClr val="lt1"/>
          </a:fillRef>
          <a:effectRef idx="0">
            <a:schemeClr val="dk1"/>
          </a:effectRef>
          <a:fontRef idx="minor">
            <a:schemeClr val="dk1"/>
          </a:fontRef>
        </p:style>
        <p:txBody>
          <a:bodyPr wrap="none" tIns="36000" bIns="0" rtlCol="0">
            <a:spAutoFit/>
          </a:bodyPr>
          <a:lstStyle/>
          <a:p>
            <a:r>
              <a:rPr kumimoji="1" lang="ja-JP" altLang="en-US" sz="1200" dirty="0" smtClean="0">
                <a:solidFill>
                  <a:schemeClr val="bg1">
                    <a:lumMod val="50000"/>
                  </a:schemeClr>
                </a:solidFill>
                <a:latin typeface="メイリオ" panose="020B0604030504040204" pitchFamily="50" charset="-128"/>
                <a:ea typeface="メイリオ" panose="020B0604030504040204" pitchFamily="50" charset="-128"/>
              </a:rPr>
              <a:t>マニュアル</a:t>
            </a:r>
            <a:r>
              <a:rPr kumimoji="1" lang="en-US" altLang="ja-JP" sz="1200" dirty="0" smtClean="0">
                <a:solidFill>
                  <a:schemeClr val="bg1">
                    <a:lumMod val="50000"/>
                  </a:schemeClr>
                </a:solidFill>
                <a:latin typeface="メイリオ" panose="020B0604030504040204" pitchFamily="50" charset="-128"/>
                <a:ea typeface="メイリオ" panose="020B0604030504040204" pitchFamily="50" charset="-128"/>
              </a:rPr>
              <a:t>P13-15</a:t>
            </a:r>
            <a:r>
              <a:rPr kumimoji="1" lang="ja-JP" altLang="en-US" sz="1200" dirty="0" err="1" smtClean="0">
                <a:solidFill>
                  <a:schemeClr val="bg1">
                    <a:lumMod val="50000"/>
                  </a:schemeClr>
                </a:solidFill>
                <a:latin typeface="メイリオ" panose="020B0604030504040204" pitchFamily="50" charset="-128"/>
                <a:ea typeface="メイリオ" panose="020B0604030504040204" pitchFamily="50" charset="-128"/>
              </a:rPr>
              <a:t>、</a:t>
            </a:r>
            <a:r>
              <a:rPr kumimoji="1" lang="en-US" altLang="ja-JP" sz="1200" dirty="0" smtClean="0">
                <a:solidFill>
                  <a:schemeClr val="bg1">
                    <a:lumMod val="50000"/>
                  </a:schemeClr>
                </a:solidFill>
                <a:latin typeface="メイリオ" panose="020B0604030504040204" pitchFamily="50" charset="-128"/>
                <a:ea typeface="メイリオ" panose="020B0604030504040204" pitchFamily="50" charset="-128"/>
              </a:rPr>
              <a:t>18-20</a:t>
            </a:r>
            <a:endParaRPr kumimoji="1" lang="ja-JP" altLang="en-US" sz="1200" dirty="0">
              <a:solidFill>
                <a:schemeClr val="bg1">
                  <a:lumMod val="50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482481244"/>
      </p:ext>
    </p:extLst>
  </p:cSld>
  <p:clrMapOvr>
    <a:masterClrMapping/>
  </p:clrMapOvr>
  <mc:AlternateContent xmlns:mc="http://schemas.openxmlformats.org/markup-compatibility/2006" xmlns:p14="http://schemas.microsoft.com/office/powerpoint/2010/main">
    <mc:Choice Requires="p14">
      <p:transition spd="med" p14:dur="700" advTm="168696">
        <p:fade/>
      </p:transition>
    </mc:Choice>
    <mc:Fallback xmlns="">
      <p:transition spd="med" advTm="168696">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85704" y="340469"/>
            <a:ext cx="3467616" cy="584775"/>
          </a:xfrm>
        </p:spPr>
        <p:txBody>
          <a:bodyPr wrap="none">
            <a:spAutoFit/>
          </a:bodyPr>
          <a:lstStyle/>
          <a:p>
            <a:pPr algn="l"/>
            <a:r>
              <a:rPr lang="ja-JP" altLang="en-US" sz="3200" dirty="0"/>
              <a:t>資産に関する書類</a:t>
            </a:r>
            <a:endParaRPr kumimoji="1" lang="ja-JP" altLang="en-US" sz="3200" dirty="0"/>
          </a:p>
        </p:txBody>
      </p:sp>
      <p:sp>
        <p:nvSpPr>
          <p:cNvPr id="10" name="縦書きテキスト プレースホルダー 2"/>
          <p:cNvSpPr txBox="1">
            <a:spLocks/>
          </p:cNvSpPr>
          <p:nvPr/>
        </p:nvSpPr>
        <p:spPr>
          <a:xfrm>
            <a:off x="1012721" y="1406968"/>
            <a:ext cx="7571303" cy="2893100"/>
          </a:xfrm>
          <a:prstGeom prst="rect">
            <a:avLst/>
          </a:prstGeom>
        </p:spPr>
        <p:txBody>
          <a:bodyPr vert="horz" wrap="none" lIns="91440" tIns="45720" rIns="91440" bIns="45720" rtlCol="0">
            <a:spAutoFit/>
          </a:bodyPr>
          <a:lstStyle>
            <a:lvl1pPr marL="342900" indent="-342900" algn="l" defTabSz="914400" rtl="0" eaLnBrk="1" latinLnBrk="0" hangingPunct="1">
              <a:spcBef>
                <a:spcPts val="800"/>
              </a:spcBef>
              <a:buFont typeface="Arial" pitchFamily="34" charset="0"/>
              <a:buNone/>
              <a:defRPr kumimoji="1"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kumimoji="1"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kumimoji="1"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kumimoji="1"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kumimoji="1"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kumimoji="1"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kumimoji="1"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kumimoji="1"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kumimoji="1" sz="1400" kern="1200">
                <a:solidFill>
                  <a:schemeClr val="tx1"/>
                </a:solidFill>
                <a:latin typeface="+mn-lt"/>
                <a:ea typeface="+mn-ea"/>
                <a:cs typeface="+mn-cs"/>
              </a:defRPr>
            </a:lvl9pPr>
          </a:lstStyle>
          <a:p>
            <a:pPr marL="0" indent="0">
              <a:buClr>
                <a:schemeClr val="accent1"/>
              </a:buClr>
              <a:buSzPct val="160000"/>
            </a:pPr>
            <a:r>
              <a:rPr lang="ja-JP" altLang="en-US" sz="1800" dirty="0">
                <a:latin typeface="游ゴシック" panose="020B0400000000000000" pitchFamily="50" charset="-128"/>
                <a:ea typeface="游ゴシック" panose="020B0400000000000000" pitchFamily="50" charset="-128"/>
              </a:rPr>
              <a:t>　直近の事業年度における</a:t>
            </a:r>
            <a:endParaRPr lang="en-US" altLang="ja-JP" sz="1800" dirty="0">
              <a:latin typeface="游ゴシック" panose="020B0400000000000000" pitchFamily="50" charset="-128"/>
              <a:ea typeface="游ゴシック" panose="020B0400000000000000" pitchFamily="50" charset="-128"/>
            </a:endParaRPr>
          </a:p>
          <a:p>
            <a:pPr marL="0" indent="0">
              <a:buClr>
                <a:schemeClr val="accent1"/>
              </a:buClr>
              <a:buSzPct val="160000"/>
            </a:pPr>
            <a:r>
              <a:rPr lang="ja-JP" altLang="en-US" sz="1800" b="0" dirty="0">
                <a:latin typeface="游ゴシック" panose="020B0400000000000000" pitchFamily="50" charset="-128"/>
                <a:ea typeface="游ゴシック" panose="020B0400000000000000" pitchFamily="50" charset="-128"/>
              </a:rPr>
              <a:t>　　　　</a:t>
            </a:r>
            <a:r>
              <a:rPr lang="ja-JP" altLang="en-US" sz="1800" dirty="0">
                <a:latin typeface="游ゴシック" panose="020B0400000000000000" pitchFamily="50" charset="-128"/>
                <a:ea typeface="游ゴシック" panose="020B0400000000000000" pitchFamily="50" charset="-128"/>
              </a:rPr>
              <a:t>貸借対照表、損益計算書、株主資本等変動</a:t>
            </a:r>
            <a:r>
              <a:rPr lang="ja-JP" altLang="en-US" sz="1800" dirty="0" smtClean="0">
                <a:latin typeface="游ゴシック" panose="020B0400000000000000" pitchFamily="50" charset="-128"/>
                <a:ea typeface="游ゴシック" panose="020B0400000000000000" pitchFamily="50" charset="-128"/>
              </a:rPr>
              <a:t>計算書</a:t>
            </a:r>
            <a:endParaRPr lang="en-US" altLang="ja-JP" sz="1800" dirty="0" smtClean="0">
              <a:latin typeface="游ゴシック" panose="020B0400000000000000" pitchFamily="50" charset="-128"/>
              <a:ea typeface="游ゴシック" panose="020B0400000000000000" pitchFamily="50" charset="-128"/>
            </a:endParaRPr>
          </a:p>
          <a:p>
            <a:pPr marL="0" indent="0">
              <a:buClr>
                <a:schemeClr val="accent1"/>
              </a:buClr>
              <a:buSzPct val="160000"/>
            </a:pPr>
            <a:r>
              <a:rPr lang="en-US" altLang="ja-JP" sz="1800" dirty="0">
                <a:latin typeface="游ゴシック" panose="020B0400000000000000" pitchFamily="50" charset="-128"/>
                <a:ea typeface="游ゴシック" panose="020B0400000000000000" pitchFamily="50" charset="-128"/>
              </a:rPr>
              <a:t/>
            </a:r>
            <a:br>
              <a:rPr lang="en-US" altLang="ja-JP" sz="1800" dirty="0">
                <a:latin typeface="游ゴシック" panose="020B0400000000000000" pitchFamily="50" charset="-128"/>
                <a:ea typeface="游ゴシック" panose="020B0400000000000000" pitchFamily="50" charset="-128"/>
              </a:rPr>
            </a:br>
            <a:endParaRPr lang="en-US" altLang="ja-JP" sz="800" dirty="0">
              <a:latin typeface="游ゴシック" panose="020B0400000000000000" pitchFamily="50" charset="-128"/>
              <a:ea typeface="游ゴシック" panose="020B0400000000000000" pitchFamily="50" charset="-128"/>
            </a:endParaRPr>
          </a:p>
          <a:p>
            <a:pPr marL="0" indent="0">
              <a:buClr>
                <a:schemeClr val="accent1"/>
              </a:buClr>
              <a:buSzPct val="160000"/>
            </a:pPr>
            <a:r>
              <a:rPr lang="ja-JP" altLang="en-US" sz="1800" dirty="0">
                <a:latin typeface="游ゴシック" panose="020B0400000000000000" pitchFamily="50" charset="-128"/>
                <a:ea typeface="游ゴシック" panose="020B0400000000000000" pitchFamily="50" charset="-128"/>
              </a:rPr>
              <a:t>　確定</a:t>
            </a:r>
            <a:r>
              <a:rPr lang="ja-JP" altLang="en-US" sz="1800" dirty="0" smtClean="0">
                <a:latin typeface="游ゴシック" panose="020B0400000000000000" pitchFamily="50" charset="-128"/>
                <a:ea typeface="游ゴシック" panose="020B0400000000000000" pitchFamily="50" charset="-128"/>
              </a:rPr>
              <a:t>申告書</a:t>
            </a:r>
            <a:r>
              <a:rPr lang="ja-JP" altLang="en-US" sz="1800" dirty="0">
                <a:latin typeface="游ゴシック" panose="020B0400000000000000" pitchFamily="50" charset="-128"/>
                <a:ea typeface="游ゴシック" panose="020B0400000000000000" pitchFamily="50" charset="-128"/>
              </a:rPr>
              <a:t>の別表１、別表４　</a:t>
            </a:r>
            <a:endParaRPr lang="en-US" altLang="ja-JP" sz="1800" dirty="0" smtClean="0">
              <a:latin typeface="游ゴシック" panose="020B0400000000000000" pitchFamily="50" charset="-128"/>
              <a:ea typeface="游ゴシック" panose="020B0400000000000000" pitchFamily="50" charset="-128"/>
            </a:endParaRPr>
          </a:p>
          <a:p>
            <a:pPr marL="0" indent="0">
              <a:buClr>
                <a:schemeClr val="accent1"/>
              </a:buClr>
              <a:buSzPct val="160000"/>
            </a:pPr>
            <a:r>
              <a:rPr lang="ja-JP" altLang="en-US" sz="1800" dirty="0" smtClean="0">
                <a:latin typeface="游ゴシック" panose="020B0400000000000000" pitchFamily="50" charset="-128"/>
                <a:ea typeface="游ゴシック" panose="020B0400000000000000" pitchFamily="50" charset="-128"/>
              </a:rPr>
              <a:t>　</a:t>
            </a:r>
            <a:endParaRPr lang="en-US" altLang="ja-JP" sz="1800" b="0" dirty="0" smtClean="0">
              <a:latin typeface="游ゴシック" panose="020B0400000000000000" pitchFamily="50" charset="-128"/>
              <a:ea typeface="游ゴシック" panose="020B0400000000000000" pitchFamily="50" charset="-128"/>
            </a:endParaRPr>
          </a:p>
          <a:p>
            <a:pPr marL="0" indent="0">
              <a:buClr>
                <a:schemeClr val="accent1"/>
              </a:buClr>
              <a:buSzPct val="160000"/>
            </a:pPr>
            <a:r>
              <a:rPr lang="en-US" altLang="ja-JP" sz="1800" b="0" dirty="0" smtClean="0">
                <a:latin typeface="游ゴシック" panose="020B0400000000000000" pitchFamily="50" charset="-128"/>
                <a:ea typeface="游ゴシック" panose="020B0400000000000000" pitchFamily="50" charset="-128"/>
              </a:rPr>
              <a:t/>
            </a:r>
            <a:br>
              <a:rPr lang="en-US" altLang="ja-JP" sz="1800" b="0" dirty="0" smtClean="0">
                <a:latin typeface="游ゴシック" panose="020B0400000000000000" pitchFamily="50" charset="-128"/>
                <a:ea typeface="游ゴシック" panose="020B0400000000000000" pitchFamily="50" charset="-128"/>
              </a:rPr>
            </a:br>
            <a:endParaRPr lang="en-US" altLang="ja-JP" sz="800" dirty="0" smtClean="0">
              <a:latin typeface="游ゴシック" panose="020B0400000000000000" pitchFamily="50" charset="-128"/>
              <a:ea typeface="游ゴシック" panose="020B0400000000000000" pitchFamily="50" charset="-128"/>
            </a:endParaRPr>
          </a:p>
          <a:p>
            <a:pPr marL="0" indent="0">
              <a:buClr>
                <a:schemeClr val="accent1"/>
              </a:buClr>
              <a:buSzPct val="160000"/>
            </a:pPr>
            <a:r>
              <a:rPr lang="ja-JP" altLang="en-US" sz="1800" dirty="0">
                <a:latin typeface="游ゴシック" panose="020B0400000000000000" pitchFamily="50" charset="-128"/>
                <a:ea typeface="游ゴシック" panose="020B0400000000000000" pitchFamily="50" charset="-128"/>
              </a:rPr>
              <a:t>　法人税の納税証明書（その２所得金額用</a:t>
            </a:r>
            <a:r>
              <a:rPr lang="ja-JP" altLang="en-US" sz="1800" dirty="0" smtClean="0">
                <a:latin typeface="游ゴシック" panose="020B0400000000000000" pitchFamily="50" charset="-128"/>
                <a:ea typeface="游ゴシック" panose="020B0400000000000000" pitchFamily="50" charset="-128"/>
              </a:rPr>
              <a:t>）</a:t>
            </a:r>
            <a:r>
              <a:rPr lang="ja-JP" altLang="en-US" sz="1800" b="0" dirty="0">
                <a:latin typeface="游ゴシック" panose="020B0400000000000000" pitchFamily="50" charset="-128"/>
                <a:ea typeface="游ゴシック" panose="020B0400000000000000" pitchFamily="50" charset="-128"/>
              </a:rPr>
              <a:t>　　　　　　　　　　　　</a:t>
            </a:r>
            <a:endParaRPr lang="en-US" altLang="ja-JP" sz="1800" b="0" dirty="0">
              <a:latin typeface="游ゴシック" panose="020B0400000000000000" pitchFamily="50" charset="-128"/>
              <a:ea typeface="游ゴシック" panose="020B0400000000000000" pitchFamily="50" charset="-128"/>
            </a:endParaRPr>
          </a:p>
        </p:txBody>
      </p:sp>
      <p:sp>
        <p:nvSpPr>
          <p:cNvPr id="3" name="スライド番号プレースホルダー 2"/>
          <p:cNvSpPr>
            <a:spLocks noGrp="1"/>
          </p:cNvSpPr>
          <p:nvPr>
            <p:ph type="sldNum" sz="quarter" idx="12"/>
          </p:nvPr>
        </p:nvSpPr>
        <p:spPr>
          <a:xfrm>
            <a:off x="7010400" y="6482020"/>
            <a:ext cx="2133600" cy="365125"/>
          </a:xfrm>
        </p:spPr>
        <p:txBody>
          <a:bodyPr/>
          <a:lstStyle/>
          <a:p>
            <a:r>
              <a:rPr lang="en-US" altLang="ja-JP" dirty="0" smtClean="0"/>
              <a:t>17</a:t>
            </a:r>
            <a:endParaRPr kumimoji="1" lang="ja-JP" altLang="en-US" dirty="0"/>
          </a:p>
        </p:txBody>
      </p:sp>
      <p:sp>
        <p:nvSpPr>
          <p:cNvPr id="5" name="正方形/長方形 4"/>
          <p:cNvSpPr/>
          <p:nvPr/>
        </p:nvSpPr>
        <p:spPr>
          <a:xfrm>
            <a:off x="223736" y="340469"/>
            <a:ext cx="136187" cy="593387"/>
          </a:xfrm>
          <a:prstGeom prst="rect">
            <a:avLst/>
          </a:prstGeom>
          <a:solidFill>
            <a:srgbClr val="4799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Text Box 12"/>
          <p:cNvSpPr txBox="1">
            <a:spLocks noChangeArrowheads="1"/>
          </p:cNvSpPr>
          <p:nvPr/>
        </p:nvSpPr>
        <p:spPr bwMode="auto">
          <a:xfrm>
            <a:off x="804972" y="1420104"/>
            <a:ext cx="415498" cy="322589"/>
          </a:xfrm>
          <a:prstGeom prst="rect">
            <a:avLst/>
          </a:prstGeom>
          <a:noFill/>
          <a:ln w="9525" algn="ctr">
            <a:noFill/>
            <a:miter lim="800000"/>
            <a:headEnd/>
            <a:tailEnd/>
          </a:ln>
          <a:effectLst/>
        </p:spPr>
        <p:txBody>
          <a:bodyPr wrap="none" anchor="ctr" anchorCtr="0">
            <a:spAutoFit/>
          </a:bodyPr>
          <a:lstStyle/>
          <a:p>
            <a:pPr marL="342900" indent="-342900" algn="l">
              <a:lnSpc>
                <a:spcPct val="80000"/>
              </a:lnSpc>
              <a:spcBef>
                <a:spcPct val="50000"/>
              </a:spcBef>
              <a:defRPr/>
            </a:pPr>
            <a:r>
              <a:rPr lang="ja-JP" altLang="en-US" dirty="0">
                <a:ea typeface="游ゴシック" panose="020B0400000000000000" pitchFamily="50" charset="-128"/>
              </a:rPr>
              <a:t>⑤</a:t>
            </a:r>
            <a:endParaRPr lang="ja-JP" altLang="en-US" sz="1800" b="0" dirty="0">
              <a:solidFill>
                <a:schemeClr val="tx1"/>
              </a:solidFill>
              <a:ea typeface="游ゴシック" panose="020B0400000000000000" pitchFamily="50" charset="-128"/>
            </a:endParaRPr>
          </a:p>
        </p:txBody>
      </p:sp>
      <p:sp>
        <p:nvSpPr>
          <p:cNvPr id="7" name="Text Box 12"/>
          <p:cNvSpPr txBox="1">
            <a:spLocks noChangeArrowheads="1"/>
          </p:cNvSpPr>
          <p:nvPr/>
        </p:nvSpPr>
        <p:spPr bwMode="auto">
          <a:xfrm>
            <a:off x="804972" y="2675190"/>
            <a:ext cx="415498" cy="322589"/>
          </a:xfrm>
          <a:prstGeom prst="rect">
            <a:avLst/>
          </a:prstGeom>
          <a:noFill/>
          <a:ln w="9525" algn="ctr">
            <a:noFill/>
            <a:miter lim="800000"/>
            <a:headEnd/>
            <a:tailEnd/>
          </a:ln>
          <a:effectLst/>
        </p:spPr>
        <p:txBody>
          <a:bodyPr wrap="none" anchor="ctr" anchorCtr="0">
            <a:spAutoFit/>
          </a:bodyPr>
          <a:lstStyle/>
          <a:p>
            <a:pPr marL="342900" indent="-342900" algn="l">
              <a:lnSpc>
                <a:spcPct val="80000"/>
              </a:lnSpc>
              <a:spcBef>
                <a:spcPct val="50000"/>
              </a:spcBef>
              <a:defRPr/>
            </a:pPr>
            <a:r>
              <a:rPr lang="ja-JP" altLang="en-US" sz="1800" b="0" dirty="0" smtClean="0">
                <a:solidFill>
                  <a:schemeClr val="tx1"/>
                </a:solidFill>
                <a:ea typeface="游ゴシック" panose="020B0400000000000000" pitchFamily="50" charset="-128"/>
              </a:rPr>
              <a:t>⑥</a:t>
            </a:r>
            <a:endParaRPr lang="ja-JP" altLang="en-US" sz="1800" b="0" dirty="0">
              <a:solidFill>
                <a:schemeClr val="tx1"/>
              </a:solidFill>
              <a:ea typeface="游ゴシック" panose="020B0400000000000000" pitchFamily="50" charset="-128"/>
            </a:endParaRPr>
          </a:p>
        </p:txBody>
      </p:sp>
      <p:sp>
        <p:nvSpPr>
          <p:cNvPr id="8" name="Text Box 12"/>
          <p:cNvSpPr txBox="1">
            <a:spLocks noChangeArrowheads="1"/>
          </p:cNvSpPr>
          <p:nvPr/>
        </p:nvSpPr>
        <p:spPr bwMode="auto">
          <a:xfrm>
            <a:off x="804972" y="3930277"/>
            <a:ext cx="415498" cy="322589"/>
          </a:xfrm>
          <a:prstGeom prst="rect">
            <a:avLst/>
          </a:prstGeom>
          <a:noFill/>
          <a:ln w="9525" algn="ctr">
            <a:noFill/>
            <a:miter lim="800000"/>
            <a:headEnd/>
            <a:tailEnd/>
          </a:ln>
          <a:effectLst/>
        </p:spPr>
        <p:txBody>
          <a:bodyPr wrap="none" anchor="ctr" anchorCtr="0">
            <a:spAutoFit/>
          </a:bodyPr>
          <a:lstStyle/>
          <a:p>
            <a:pPr marL="342900" indent="-342900" algn="l">
              <a:lnSpc>
                <a:spcPct val="80000"/>
              </a:lnSpc>
              <a:spcBef>
                <a:spcPct val="50000"/>
              </a:spcBef>
              <a:defRPr/>
            </a:pPr>
            <a:r>
              <a:rPr lang="ja-JP" altLang="en-US" sz="1800" b="0" dirty="0" smtClean="0">
                <a:solidFill>
                  <a:schemeClr val="tx1"/>
                </a:solidFill>
                <a:ea typeface="游ゴシック" panose="020B0400000000000000" pitchFamily="50" charset="-128"/>
              </a:rPr>
              <a:t>⑦</a:t>
            </a:r>
            <a:endParaRPr lang="ja-JP" altLang="en-US" sz="1800" b="0" dirty="0">
              <a:solidFill>
                <a:schemeClr val="tx1"/>
              </a:solidFill>
              <a:ea typeface="游ゴシック" panose="020B0400000000000000" pitchFamily="50" charset="-128"/>
            </a:endParaRPr>
          </a:p>
        </p:txBody>
      </p:sp>
      <p:sp>
        <p:nvSpPr>
          <p:cNvPr id="9" name="縦書きテキスト プレースホルダー 2"/>
          <p:cNvSpPr txBox="1">
            <a:spLocks/>
          </p:cNvSpPr>
          <p:nvPr/>
        </p:nvSpPr>
        <p:spPr>
          <a:xfrm>
            <a:off x="1614488" y="4753216"/>
            <a:ext cx="7209052" cy="1610697"/>
          </a:xfrm>
          <a:prstGeom prst="rect">
            <a:avLst/>
          </a:prstGeom>
        </p:spPr>
        <p:txBody>
          <a:bodyPr vert="horz" wrap="square" lIns="91440" tIns="45720" rIns="91440" bIns="45720" rtlCol="0">
            <a:spAutoFit/>
          </a:bodyPr>
          <a:lstStyle>
            <a:lvl1pPr marL="342900" indent="-342900" algn="l" defTabSz="914400" rtl="0" eaLnBrk="1" latinLnBrk="0" hangingPunct="1">
              <a:spcBef>
                <a:spcPts val="800"/>
              </a:spcBef>
              <a:buFont typeface="Arial" pitchFamily="34" charset="0"/>
              <a:buNone/>
              <a:defRPr kumimoji="1"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kumimoji="1"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kumimoji="1"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kumimoji="1"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kumimoji="1"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kumimoji="1"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kumimoji="1"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kumimoji="1"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kumimoji="1" sz="1400" kern="1200">
                <a:solidFill>
                  <a:schemeClr val="tx1"/>
                </a:solidFill>
                <a:latin typeface="+mn-lt"/>
                <a:ea typeface="+mn-ea"/>
                <a:cs typeface="+mn-cs"/>
              </a:defRPr>
            </a:lvl9pPr>
          </a:lstStyle>
          <a:p>
            <a:pPr marL="0" indent="0">
              <a:buClr>
                <a:schemeClr val="accent1"/>
              </a:buClr>
              <a:buSzPct val="160000"/>
            </a:pPr>
            <a:r>
              <a:rPr lang="ja-JP" altLang="en-US" sz="1800" b="0" dirty="0" smtClean="0">
                <a:latin typeface="游ゴシック" panose="020B0400000000000000" pitchFamily="50" charset="-128"/>
                <a:ea typeface="游ゴシック" panose="020B0400000000000000" pitchFamily="50" charset="-128"/>
              </a:rPr>
              <a:t>上記</a:t>
            </a:r>
            <a:r>
              <a:rPr lang="ja-JP" altLang="en-US" sz="1800" b="0" dirty="0">
                <a:latin typeface="游ゴシック" panose="020B0400000000000000" pitchFamily="50" charset="-128"/>
                <a:ea typeface="游ゴシック" panose="020B0400000000000000" pitchFamily="50" charset="-128"/>
              </a:rPr>
              <a:t>書類は同じ決算期で揃え、計算書を用いて資産要件を確認</a:t>
            </a:r>
            <a:endParaRPr lang="en-US" altLang="ja-JP" sz="1800" b="0" dirty="0">
              <a:latin typeface="游ゴシック" panose="020B0400000000000000" pitchFamily="50" charset="-128"/>
              <a:ea typeface="游ゴシック" panose="020B0400000000000000" pitchFamily="50" charset="-128"/>
            </a:endParaRPr>
          </a:p>
          <a:p>
            <a:pPr marL="0" indent="0">
              <a:spcBef>
                <a:spcPts val="1200"/>
              </a:spcBef>
              <a:buClr>
                <a:schemeClr val="accent1"/>
              </a:buClr>
              <a:buSzPct val="160000"/>
            </a:pPr>
            <a:r>
              <a:rPr lang="ja-JP" altLang="en-US" sz="1800" b="0" dirty="0">
                <a:latin typeface="游ゴシック" panose="020B0400000000000000" pitchFamily="50" charset="-128"/>
                <a:ea typeface="游ゴシック" panose="020B0400000000000000" pitchFamily="50" charset="-128"/>
              </a:rPr>
              <a:t>　</a:t>
            </a:r>
            <a:endParaRPr lang="en-US" altLang="ja-JP" sz="1800" b="0" dirty="0" smtClean="0">
              <a:latin typeface="游ゴシック" panose="020B0400000000000000" pitchFamily="50" charset="-128"/>
              <a:ea typeface="游ゴシック" panose="020B0400000000000000" pitchFamily="50" charset="-128"/>
            </a:endParaRPr>
          </a:p>
          <a:p>
            <a:pPr marL="0" indent="0">
              <a:spcBef>
                <a:spcPts val="1200"/>
              </a:spcBef>
              <a:buClr>
                <a:schemeClr val="accent1"/>
              </a:buClr>
              <a:buSzPct val="160000"/>
            </a:pPr>
            <a:r>
              <a:rPr lang="ja-JP" altLang="en-US" sz="1800" b="0" dirty="0" smtClean="0">
                <a:latin typeface="游ゴシック" panose="020B0400000000000000" pitchFamily="50" charset="-128"/>
                <a:ea typeface="游ゴシック" panose="020B0400000000000000" pitchFamily="50" charset="-128"/>
              </a:rPr>
              <a:t>法人</a:t>
            </a:r>
            <a:r>
              <a:rPr lang="ja-JP" altLang="en-US" sz="1800" b="0" dirty="0">
                <a:latin typeface="游ゴシック" panose="020B0400000000000000" pitchFamily="50" charset="-128"/>
                <a:ea typeface="游ゴシック" panose="020B0400000000000000" pitchFamily="50" charset="-128"/>
              </a:rPr>
              <a:t>設立して間もなく決算期を迎えていない場合</a:t>
            </a:r>
            <a:endParaRPr lang="en-US" altLang="ja-JP" sz="1800" b="0" dirty="0">
              <a:latin typeface="游ゴシック" panose="020B0400000000000000" pitchFamily="50" charset="-128"/>
              <a:ea typeface="游ゴシック" panose="020B0400000000000000" pitchFamily="50" charset="-128"/>
            </a:endParaRPr>
          </a:p>
          <a:p>
            <a:pPr marL="0" indent="0">
              <a:buClr>
                <a:schemeClr val="accent1"/>
              </a:buClr>
              <a:buSzPct val="160000"/>
            </a:pPr>
            <a:r>
              <a:rPr lang="ja-JP" altLang="en-US" sz="1800" b="0" dirty="0">
                <a:latin typeface="游ゴシック" panose="020B0400000000000000" pitchFamily="50" charset="-128"/>
                <a:ea typeface="游ゴシック" panose="020B0400000000000000" pitchFamily="50" charset="-128"/>
              </a:rPr>
              <a:t>　　　</a:t>
            </a:r>
            <a:r>
              <a:rPr lang="ja-JP" altLang="en-US" sz="1800" b="0" dirty="0" smtClean="0">
                <a:latin typeface="游ゴシック" panose="020B0400000000000000" pitchFamily="50" charset="-128"/>
                <a:ea typeface="游ゴシック" panose="020B0400000000000000" pitchFamily="50" charset="-128"/>
              </a:rPr>
              <a:t>▶</a:t>
            </a:r>
            <a:r>
              <a:rPr lang="ja-JP" altLang="en-US" sz="1800" b="0" dirty="0">
                <a:latin typeface="游ゴシック" panose="020B0400000000000000" pitchFamily="50" charset="-128"/>
                <a:ea typeface="游ゴシック" panose="020B0400000000000000" pitchFamily="50" charset="-128"/>
              </a:rPr>
              <a:t>　法人設立日の貸借対照表を</a:t>
            </a:r>
            <a:r>
              <a:rPr lang="ja-JP" altLang="en-US" sz="1800" b="0" dirty="0" smtClean="0">
                <a:latin typeface="游ゴシック" panose="020B0400000000000000" pitchFamily="50" charset="-128"/>
                <a:ea typeface="游ゴシック" panose="020B0400000000000000" pitchFamily="50" charset="-128"/>
              </a:rPr>
              <a:t>添付</a:t>
            </a:r>
            <a:r>
              <a:rPr lang="ja-JP" altLang="en-US" sz="1800" b="0" dirty="0">
                <a:latin typeface="游ゴシック" panose="020B0400000000000000" pitchFamily="50" charset="-128"/>
                <a:ea typeface="游ゴシック" panose="020B0400000000000000" pitchFamily="50" charset="-128"/>
              </a:rPr>
              <a:t>　　　　　　　　　　　　</a:t>
            </a:r>
            <a:endParaRPr lang="en-US" altLang="ja-JP" sz="1800" b="0" dirty="0">
              <a:latin typeface="游ゴシック" panose="020B0400000000000000" pitchFamily="50" charset="-128"/>
              <a:ea typeface="游ゴシック" panose="020B0400000000000000" pitchFamily="50" charset="-128"/>
            </a:endParaRPr>
          </a:p>
        </p:txBody>
      </p:sp>
      <p:sp>
        <p:nvSpPr>
          <p:cNvPr id="11" name="テキスト ボックス 10"/>
          <p:cNvSpPr txBox="1"/>
          <p:nvPr/>
        </p:nvSpPr>
        <p:spPr>
          <a:xfrm>
            <a:off x="54823" y="6580593"/>
            <a:ext cx="1401346" cy="221018"/>
          </a:xfrm>
          <a:prstGeom prst="rect">
            <a:avLst/>
          </a:prstGeom>
          <a:ln w="12700">
            <a:solidFill>
              <a:schemeClr val="bg1">
                <a:lumMod val="65000"/>
              </a:schemeClr>
            </a:solidFill>
          </a:ln>
        </p:spPr>
        <p:style>
          <a:lnRef idx="2">
            <a:schemeClr val="dk1"/>
          </a:lnRef>
          <a:fillRef idx="1">
            <a:schemeClr val="lt1"/>
          </a:fillRef>
          <a:effectRef idx="0">
            <a:schemeClr val="dk1"/>
          </a:effectRef>
          <a:fontRef idx="minor">
            <a:schemeClr val="dk1"/>
          </a:fontRef>
        </p:style>
        <p:txBody>
          <a:bodyPr wrap="none" tIns="36000" bIns="0" rtlCol="0">
            <a:spAutoFit/>
          </a:bodyPr>
          <a:lstStyle/>
          <a:p>
            <a:r>
              <a:rPr kumimoji="1" lang="ja-JP" altLang="en-US" sz="1200" dirty="0" smtClean="0">
                <a:solidFill>
                  <a:schemeClr val="bg1">
                    <a:lumMod val="50000"/>
                  </a:schemeClr>
                </a:solidFill>
                <a:latin typeface="メイリオ" panose="020B0604030504040204" pitchFamily="50" charset="-128"/>
                <a:ea typeface="メイリオ" panose="020B0604030504040204" pitchFamily="50" charset="-128"/>
              </a:rPr>
              <a:t>マニュアル</a:t>
            </a:r>
            <a:r>
              <a:rPr kumimoji="1" lang="en-US" altLang="ja-JP" sz="1200" dirty="0" smtClean="0">
                <a:solidFill>
                  <a:schemeClr val="bg1">
                    <a:lumMod val="50000"/>
                  </a:schemeClr>
                </a:solidFill>
                <a:latin typeface="メイリオ" panose="020B0604030504040204" pitchFamily="50" charset="-128"/>
                <a:ea typeface="メイリオ" panose="020B0604030504040204" pitchFamily="50" charset="-128"/>
              </a:rPr>
              <a:t>P9-11</a:t>
            </a:r>
            <a:endParaRPr kumimoji="1" lang="ja-JP" altLang="en-US" sz="1200" dirty="0">
              <a:solidFill>
                <a:schemeClr val="bg1">
                  <a:lumMod val="50000"/>
                </a:schemeClr>
              </a:solidFill>
              <a:latin typeface="メイリオ" panose="020B0604030504040204" pitchFamily="50" charset="-128"/>
              <a:ea typeface="メイリオ" panose="020B0604030504040204" pitchFamily="50" charset="-128"/>
            </a:endParaRPr>
          </a:p>
        </p:txBody>
      </p:sp>
      <p:sp>
        <p:nvSpPr>
          <p:cNvPr id="12" name="Text Box 12"/>
          <p:cNvSpPr txBox="1">
            <a:spLocks noChangeArrowheads="1"/>
          </p:cNvSpPr>
          <p:nvPr/>
        </p:nvSpPr>
        <p:spPr bwMode="auto">
          <a:xfrm>
            <a:off x="1111573" y="4749188"/>
            <a:ext cx="492443" cy="387798"/>
          </a:xfrm>
          <a:prstGeom prst="rect">
            <a:avLst/>
          </a:prstGeom>
          <a:noFill/>
          <a:ln w="9525" algn="ctr">
            <a:noFill/>
            <a:miter lim="800000"/>
            <a:headEnd/>
            <a:tailEnd/>
          </a:ln>
          <a:effectLst/>
        </p:spPr>
        <p:txBody>
          <a:bodyPr wrap="none" anchor="ctr" anchorCtr="0">
            <a:spAutoFit/>
          </a:bodyPr>
          <a:lstStyle/>
          <a:p>
            <a:pPr marL="342900" indent="-342900" algn="l">
              <a:lnSpc>
                <a:spcPct val="80000"/>
              </a:lnSpc>
              <a:spcBef>
                <a:spcPct val="50000"/>
              </a:spcBef>
              <a:defRPr/>
            </a:pPr>
            <a:r>
              <a:rPr lang="ja-JP" altLang="en-US" sz="2400" b="0" dirty="0" smtClean="0">
                <a:solidFill>
                  <a:schemeClr val="tx1"/>
                </a:solidFill>
                <a:ea typeface="游ゴシック" panose="020B0400000000000000" pitchFamily="50" charset="-128"/>
              </a:rPr>
              <a:t>□</a:t>
            </a:r>
            <a:endParaRPr lang="ja-JP" altLang="en-US" sz="2400" b="0" dirty="0">
              <a:solidFill>
                <a:schemeClr val="tx1"/>
              </a:solidFill>
              <a:ea typeface="游ゴシック" panose="020B0400000000000000" pitchFamily="50" charset="-128"/>
            </a:endParaRPr>
          </a:p>
        </p:txBody>
      </p:sp>
      <p:sp>
        <p:nvSpPr>
          <p:cNvPr id="14" name="Text Box 12"/>
          <p:cNvSpPr txBox="1">
            <a:spLocks noChangeArrowheads="1"/>
          </p:cNvSpPr>
          <p:nvPr/>
        </p:nvSpPr>
        <p:spPr bwMode="auto">
          <a:xfrm>
            <a:off x="1111573" y="5611582"/>
            <a:ext cx="492443" cy="387798"/>
          </a:xfrm>
          <a:prstGeom prst="rect">
            <a:avLst/>
          </a:prstGeom>
          <a:noFill/>
          <a:ln w="9525" algn="ctr">
            <a:noFill/>
            <a:miter lim="800000"/>
            <a:headEnd/>
            <a:tailEnd/>
          </a:ln>
          <a:effectLst/>
        </p:spPr>
        <p:txBody>
          <a:bodyPr wrap="none" anchor="ctr" anchorCtr="0">
            <a:spAutoFit/>
          </a:bodyPr>
          <a:lstStyle/>
          <a:p>
            <a:pPr marL="342900" indent="-342900" algn="l">
              <a:lnSpc>
                <a:spcPct val="80000"/>
              </a:lnSpc>
              <a:spcBef>
                <a:spcPct val="50000"/>
              </a:spcBef>
              <a:defRPr/>
            </a:pPr>
            <a:r>
              <a:rPr lang="ja-JP" altLang="en-US" sz="2400" b="0" dirty="0" smtClean="0">
                <a:solidFill>
                  <a:schemeClr val="tx1"/>
                </a:solidFill>
                <a:ea typeface="游ゴシック" panose="020B0400000000000000" pitchFamily="50" charset="-128"/>
              </a:rPr>
              <a:t>□</a:t>
            </a:r>
            <a:endParaRPr lang="ja-JP" altLang="en-US" sz="2400" b="0" dirty="0">
              <a:solidFill>
                <a:schemeClr val="tx1"/>
              </a:solidFill>
              <a:ea typeface="游ゴシック" panose="020B0400000000000000" pitchFamily="50" charset="-128"/>
            </a:endParaRPr>
          </a:p>
        </p:txBody>
      </p:sp>
      <p:sp>
        <p:nvSpPr>
          <p:cNvPr id="15" name="Text Box 12"/>
          <p:cNvSpPr txBox="1">
            <a:spLocks noChangeArrowheads="1"/>
          </p:cNvSpPr>
          <p:nvPr/>
        </p:nvSpPr>
        <p:spPr bwMode="auto">
          <a:xfrm>
            <a:off x="1184299" y="4696783"/>
            <a:ext cx="543739" cy="438646"/>
          </a:xfrm>
          <a:prstGeom prst="rect">
            <a:avLst/>
          </a:prstGeom>
          <a:noFill/>
          <a:ln w="9525" algn="ctr">
            <a:noFill/>
            <a:miter lim="800000"/>
            <a:headEnd/>
            <a:tailEnd/>
          </a:ln>
          <a:effectLst/>
        </p:spPr>
        <p:txBody>
          <a:bodyPr wrap="none" anchor="ctr" anchorCtr="0">
            <a:spAutoFit/>
          </a:bodyPr>
          <a:lstStyle/>
          <a:p>
            <a:pPr marL="342900" indent="-342900" algn="l">
              <a:lnSpc>
                <a:spcPct val="80000"/>
              </a:lnSpc>
              <a:spcBef>
                <a:spcPct val="50000"/>
              </a:spcBef>
              <a:defRPr/>
            </a:pPr>
            <a:r>
              <a:rPr lang="ja-JP" altLang="en-US" sz="2800" b="0" dirty="0" smtClean="0">
                <a:solidFill>
                  <a:schemeClr val="tx1"/>
                </a:solidFill>
                <a:ea typeface="游ゴシック" panose="020B0400000000000000" pitchFamily="50" charset="-128"/>
              </a:rPr>
              <a:t>✔</a:t>
            </a:r>
            <a:endParaRPr lang="ja-JP" altLang="en-US" sz="2800" b="0" dirty="0">
              <a:solidFill>
                <a:schemeClr val="tx1"/>
              </a:solidFill>
              <a:ea typeface="游ゴシック" panose="020B0400000000000000" pitchFamily="50" charset="-128"/>
            </a:endParaRPr>
          </a:p>
        </p:txBody>
      </p:sp>
      <p:sp>
        <p:nvSpPr>
          <p:cNvPr id="17" name="Text Box 12"/>
          <p:cNvSpPr txBox="1">
            <a:spLocks noChangeArrowheads="1"/>
          </p:cNvSpPr>
          <p:nvPr/>
        </p:nvSpPr>
        <p:spPr bwMode="auto">
          <a:xfrm>
            <a:off x="1184299" y="5586158"/>
            <a:ext cx="543739" cy="438646"/>
          </a:xfrm>
          <a:prstGeom prst="rect">
            <a:avLst/>
          </a:prstGeom>
          <a:noFill/>
          <a:ln w="9525" algn="ctr">
            <a:noFill/>
            <a:miter lim="800000"/>
            <a:headEnd/>
            <a:tailEnd/>
          </a:ln>
          <a:effectLst/>
        </p:spPr>
        <p:txBody>
          <a:bodyPr wrap="none" anchor="ctr" anchorCtr="0">
            <a:spAutoFit/>
          </a:bodyPr>
          <a:lstStyle/>
          <a:p>
            <a:pPr marL="342900" indent="-342900" algn="l">
              <a:lnSpc>
                <a:spcPct val="80000"/>
              </a:lnSpc>
              <a:spcBef>
                <a:spcPct val="50000"/>
              </a:spcBef>
              <a:defRPr/>
            </a:pPr>
            <a:r>
              <a:rPr lang="ja-JP" altLang="en-US" sz="2800" b="0" dirty="0" smtClean="0">
                <a:solidFill>
                  <a:schemeClr val="tx1"/>
                </a:solidFill>
                <a:ea typeface="游ゴシック" panose="020B0400000000000000" pitchFamily="50" charset="-128"/>
              </a:rPr>
              <a:t>✔</a:t>
            </a:r>
            <a:endParaRPr lang="ja-JP" altLang="en-US" sz="2800" b="0" dirty="0">
              <a:solidFill>
                <a:schemeClr val="tx1"/>
              </a:solidFill>
              <a:ea typeface="游ゴシック" panose="020B0400000000000000" pitchFamily="50" charset="-128"/>
            </a:endParaRPr>
          </a:p>
        </p:txBody>
      </p:sp>
    </p:spTree>
    <p:extLst>
      <p:ext uri="{BB962C8B-B14F-4D97-AF65-F5344CB8AC3E}">
        <p14:creationId xmlns:p14="http://schemas.microsoft.com/office/powerpoint/2010/main" val="1404874248"/>
      </p:ext>
    </p:extLst>
  </p:cSld>
  <p:clrMapOvr>
    <a:masterClrMapping/>
  </p:clrMapOvr>
  <mc:AlternateContent xmlns:mc="http://schemas.openxmlformats.org/markup-compatibility/2006" xmlns:p14="http://schemas.microsoft.com/office/powerpoint/2010/main">
    <mc:Choice Requires="p14">
      <p:transition spd="med" p14:dur="700" advTm="72638">
        <p:fade/>
      </p:transition>
    </mc:Choice>
    <mc:Fallback xmlns="">
      <p:transition spd="med" advTm="72638">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24654" y="392663"/>
            <a:ext cx="1826141" cy="584775"/>
          </a:xfrm>
        </p:spPr>
        <p:txBody>
          <a:bodyPr wrap="none">
            <a:spAutoFit/>
          </a:bodyPr>
          <a:lstStyle/>
          <a:p>
            <a:pPr algn="l"/>
            <a:r>
              <a:rPr lang="ja-JP" altLang="en-US" sz="3200" dirty="0"/>
              <a:t>資産要件</a:t>
            </a:r>
            <a:endParaRPr kumimoji="1" lang="ja-JP" altLang="en-US" sz="3200" dirty="0"/>
          </a:p>
        </p:txBody>
      </p:sp>
      <p:sp>
        <p:nvSpPr>
          <p:cNvPr id="16" name="Text Box 10"/>
          <p:cNvSpPr txBox="1">
            <a:spLocks noChangeArrowheads="1"/>
          </p:cNvSpPr>
          <p:nvPr/>
        </p:nvSpPr>
        <p:spPr bwMode="auto">
          <a:xfrm>
            <a:off x="6052669" y="2390354"/>
            <a:ext cx="2112567" cy="327782"/>
          </a:xfrm>
          <a:prstGeom prst="rect">
            <a:avLst/>
          </a:prstGeom>
          <a:noFill/>
          <a:ln w="9525" algn="ctr">
            <a:noFill/>
            <a:miter lim="800000"/>
            <a:headEnd/>
            <a:tailEnd/>
          </a:ln>
          <a:effectLst/>
        </p:spPr>
        <p:txBody>
          <a:bodyPr wrap="square">
            <a:spAutoFit/>
          </a:bodyPr>
          <a:lstStyle/>
          <a:p>
            <a:pPr marL="342900" indent="-342900">
              <a:lnSpc>
                <a:spcPct val="80000"/>
              </a:lnSpc>
              <a:spcBef>
                <a:spcPct val="50000"/>
              </a:spcBef>
              <a:defRPr/>
            </a:pPr>
            <a:r>
              <a:rPr lang="ja-JP" altLang="en-US" b="1" dirty="0">
                <a:ea typeface="游ゴシック" panose="020B0400000000000000" pitchFamily="50" charset="-128"/>
              </a:rPr>
              <a:t>直近の貸借対照表</a:t>
            </a:r>
          </a:p>
        </p:txBody>
      </p:sp>
      <p:sp>
        <p:nvSpPr>
          <p:cNvPr id="21" name="縦書きテキスト プレースホルダー 2"/>
          <p:cNvSpPr txBox="1">
            <a:spLocks/>
          </p:cNvSpPr>
          <p:nvPr/>
        </p:nvSpPr>
        <p:spPr>
          <a:xfrm>
            <a:off x="304801" y="1972235"/>
            <a:ext cx="4831976" cy="4096871"/>
          </a:xfrm>
          <a:prstGeom prst="rect">
            <a:avLst/>
          </a:prstGeom>
          <a:noFill/>
        </p:spPr>
        <p:txBody>
          <a:bodyPr vert="horz" lIns="91440" tIns="45720" rIns="91440" bIns="45720" rtlCol="0">
            <a:noAutofit/>
          </a:bodyPr>
          <a:lstStyle>
            <a:lvl1pPr marL="342900" indent="-342900" algn="l" defTabSz="914400" rtl="0" eaLnBrk="1" latinLnBrk="0" hangingPunct="1">
              <a:spcBef>
                <a:spcPts val="800"/>
              </a:spcBef>
              <a:buFont typeface="Arial" pitchFamily="34" charset="0"/>
              <a:buNone/>
              <a:defRPr kumimoji="1"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kumimoji="1"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kumimoji="1"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kumimoji="1"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kumimoji="1"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kumimoji="1"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kumimoji="1"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kumimoji="1"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kumimoji="1" sz="1400" kern="1200">
                <a:solidFill>
                  <a:schemeClr val="tx1"/>
                </a:solidFill>
                <a:latin typeface="+mn-lt"/>
                <a:ea typeface="+mn-ea"/>
                <a:cs typeface="+mn-cs"/>
              </a:defRPr>
            </a:lvl9pPr>
          </a:lstStyle>
          <a:p>
            <a:pPr marL="0" indent="0">
              <a:buClr>
                <a:schemeClr val="accent1"/>
              </a:buClr>
              <a:buSzPct val="160000"/>
            </a:pPr>
            <a:endParaRPr lang="en-US" altLang="ja-JP" sz="2000" dirty="0">
              <a:latin typeface="游ゴシック" panose="020B0400000000000000" pitchFamily="50" charset="-128"/>
              <a:ea typeface="游ゴシック" panose="020B0400000000000000" pitchFamily="50" charset="-128"/>
            </a:endParaRPr>
          </a:p>
          <a:p>
            <a:pPr marL="0" indent="0">
              <a:buClr>
                <a:schemeClr val="accent1"/>
              </a:buClr>
              <a:buSzPct val="160000"/>
            </a:pPr>
            <a:endParaRPr lang="en-US" altLang="ja-JP" sz="2000" dirty="0">
              <a:latin typeface="游ゴシック" panose="020B0400000000000000" pitchFamily="50" charset="-128"/>
              <a:ea typeface="游ゴシック" panose="020B0400000000000000" pitchFamily="50" charset="-128"/>
            </a:endParaRPr>
          </a:p>
          <a:p>
            <a:pPr marL="0" indent="0">
              <a:buClr>
                <a:schemeClr val="accent1"/>
              </a:buClr>
              <a:buSzPct val="160000"/>
            </a:pPr>
            <a:r>
              <a:rPr lang="ja-JP" altLang="en-US" sz="2000" dirty="0">
                <a:latin typeface="游ゴシック" panose="020B0400000000000000" pitchFamily="50" charset="-128"/>
                <a:ea typeface="游ゴシック" panose="020B0400000000000000" pitchFamily="50" charset="-128"/>
              </a:rPr>
              <a:t>①基準資産額が２，０００万円以上</a:t>
            </a:r>
            <a:endParaRPr lang="en-US" altLang="ja-JP" sz="2000" dirty="0">
              <a:latin typeface="游ゴシック" panose="020B0400000000000000" pitchFamily="50" charset="-128"/>
              <a:ea typeface="游ゴシック" panose="020B0400000000000000" pitchFamily="50" charset="-128"/>
            </a:endParaRPr>
          </a:p>
          <a:p>
            <a:pPr marL="0" indent="0">
              <a:buClr>
                <a:schemeClr val="accent1"/>
              </a:buClr>
              <a:buSzPct val="160000"/>
            </a:pPr>
            <a:r>
              <a:rPr lang="ja-JP" altLang="en-US" sz="2000" dirty="0">
                <a:latin typeface="游ゴシック" panose="020B0400000000000000" pitchFamily="50" charset="-128"/>
                <a:ea typeface="游ゴシック" panose="020B0400000000000000" pitchFamily="50" charset="-128"/>
              </a:rPr>
              <a:t>　　　　　　　　 （</a:t>
            </a:r>
            <a:r>
              <a:rPr lang="en-US" altLang="ja-JP" sz="2000" dirty="0">
                <a:latin typeface="游ゴシック" panose="020B0400000000000000" pitchFamily="50" charset="-128"/>
                <a:ea typeface="游ゴシック" panose="020B0400000000000000" pitchFamily="50" charset="-128"/>
              </a:rPr>
              <a:t>1</a:t>
            </a:r>
            <a:r>
              <a:rPr lang="ja-JP" altLang="en-US" sz="2000" dirty="0">
                <a:latin typeface="游ゴシック" panose="020B0400000000000000" pitchFamily="50" charset="-128"/>
                <a:ea typeface="游ゴシック" panose="020B0400000000000000" pitchFamily="50" charset="-128"/>
              </a:rPr>
              <a:t>事業所あたり）</a:t>
            </a:r>
            <a:endParaRPr lang="en-US" altLang="ja-JP" sz="2000" dirty="0">
              <a:latin typeface="游ゴシック" panose="020B0400000000000000" pitchFamily="50" charset="-128"/>
              <a:ea typeface="游ゴシック" panose="020B0400000000000000" pitchFamily="50" charset="-128"/>
            </a:endParaRPr>
          </a:p>
          <a:p>
            <a:pPr marL="0" indent="0">
              <a:buClr>
                <a:schemeClr val="accent1"/>
              </a:buClr>
              <a:buSzPct val="160000"/>
            </a:pPr>
            <a:r>
              <a:rPr lang="ja-JP" altLang="en-US" sz="2000" dirty="0">
                <a:latin typeface="游ゴシック" panose="020B0400000000000000" pitchFamily="50" charset="-128"/>
                <a:ea typeface="游ゴシック" panose="020B0400000000000000" pitchFamily="50" charset="-128"/>
              </a:rPr>
              <a:t>　　　　　　　　　　</a:t>
            </a:r>
            <a:endParaRPr lang="en-US" altLang="ja-JP" sz="2000" dirty="0">
              <a:latin typeface="游ゴシック" panose="020B0400000000000000" pitchFamily="50" charset="-128"/>
              <a:ea typeface="游ゴシック" panose="020B0400000000000000" pitchFamily="50" charset="-128"/>
            </a:endParaRPr>
          </a:p>
          <a:p>
            <a:pPr marL="0" indent="0">
              <a:buClr>
                <a:schemeClr val="accent1"/>
              </a:buClr>
              <a:buSzPct val="160000"/>
            </a:pPr>
            <a:r>
              <a:rPr lang="ja-JP" altLang="en-US" sz="2000" dirty="0">
                <a:latin typeface="游ゴシック" panose="020B0400000000000000" pitchFamily="50" charset="-128"/>
                <a:ea typeface="游ゴシック" panose="020B0400000000000000" pitchFamily="50" charset="-128"/>
              </a:rPr>
              <a:t>②基準資産額が負債総額の７分の１以上</a:t>
            </a:r>
            <a:endParaRPr lang="en-US" altLang="ja-JP" sz="2000" dirty="0">
              <a:latin typeface="游ゴシック" panose="020B0400000000000000" pitchFamily="50" charset="-128"/>
              <a:ea typeface="游ゴシック" panose="020B0400000000000000" pitchFamily="50" charset="-128"/>
            </a:endParaRPr>
          </a:p>
          <a:p>
            <a:pPr marL="0" indent="0">
              <a:buClr>
                <a:schemeClr val="accent1"/>
              </a:buClr>
              <a:buSzPct val="160000"/>
            </a:pPr>
            <a:endParaRPr lang="en-US" altLang="ja-JP" sz="2000" dirty="0">
              <a:latin typeface="游ゴシック" panose="020B0400000000000000" pitchFamily="50" charset="-128"/>
              <a:ea typeface="游ゴシック" panose="020B0400000000000000" pitchFamily="50" charset="-128"/>
            </a:endParaRPr>
          </a:p>
          <a:p>
            <a:pPr marL="0" indent="0">
              <a:buClr>
                <a:schemeClr val="accent1"/>
              </a:buClr>
              <a:buSzPct val="160000"/>
            </a:pPr>
            <a:r>
              <a:rPr lang="ja-JP" altLang="en-US" sz="2000" dirty="0">
                <a:latin typeface="游ゴシック" panose="020B0400000000000000" pitchFamily="50" charset="-128"/>
                <a:ea typeface="游ゴシック" panose="020B0400000000000000" pitchFamily="50" charset="-128"/>
              </a:rPr>
              <a:t>③現金・預金の額が１，５００万円以上</a:t>
            </a:r>
            <a:endParaRPr lang="en-US" altLang="ja-JP" sz="2000" dirty="0">
              <a:latin typeface="游ゴシック" panose="020B0400000000000000" pitchFamily="50" charset="-128"/>
              <a:ea typeface="游ゴシック" panose="020B0400000000000000" pitchFamily="50" charset="-128"/>
            </a:endParaRPr>
          </a:p>
          <a:p>
            <a:pPr marL="0" indent="0">
              <a:buClr>
                <a:schemeClr val="accent1"/>
              </a:buClr>
              <a:buSzPct val="160000"/>
            </a:pPr>
            <a:r>
              <a:rPr lang="ja-JP" altLang="en-US" sz="2000" dirty="0">
                <a:latin typeface="游ゴシック" panose="020B0400000000000000" pitchFamily="50" charset="-128"/>
                <a:ea typeface="游ゴシック" panose="020B0400000000000000" pitchFamily="50" charset="-128"/>
              </a:rPr>
              <a:t>　　　　　　　　（</a:t>
            </a:r>
            <a:r>
              <a:rPr lang="en-US" altLang="ja-JP" sz="2000" dirty="0">
                <a:latin typeface="游ゴシック" panose="020B0400000000000000" pitchFamily="50" charset="-128"/>
                <a:ea typeface="游ゴシック" panose="020B0400000000000000" pitchFamily="50" charset="-128"/>
              </a:rPr>
              <a:t> 1</a:t>
            </a:r>
            <a:r>
              <a:rPr lang="ja-JP" altLang="en-US" sz="2000" dirty="0">
                <a:latin typeface="游ゴシック" panose="020B0400000000000000" pitchFamily="50" charset="-128"/>
                <a:ea typeface="游ゴシック" panose="020B0400000000000000" pitchFamily="50" charset="-128"/>
              </a:rPr>
              <a:t>事業所あたり）</a:t>
            </a:r>
            <a:endParaRPr lang="en-US" altLang="ja-JP" sz="2000" dirty="0">
              <a:latin typeface="游ゴシック" panose="020B0400000000000000" pitchFamily="50" charset="-128"/>
              <a:ea typeface="游ゴシック" panose="020B0400000000000000" pitchFamily="50" charset="-128"/>
            </a:endParaRPr>
          </a:p>
          <a:p>
            <a:pPr marL="0" indent="0">
              <a:buClr>
                <a:schemeClr val="accent1"/>
              </a:buClr>
              <a:buSzPct val="160000"/>
            </a:pPr>
            <a:endParaRPr lang="en-US" altLang="ja-JP" sz="2000" dirty="0">
              <a:latin typeface="游ゴシック" panose="020B0400000000000000" pitchFamily="50" charset="-128"/>
              <a:ea typeface="游ゴシック" panose="020B0400000000000000" pitchFamily="50" charset="-128"/>
            </a:endParaRPr>
          </a:p>
          <a:p>
            <a:pPr marL="0" indent="0">
              <a:buClr>
                <a:schemeClr val="accent1"/>
              </a:buClr>
              <a:buSzPct val="160000"/>
            </a:pPr>
            <a:endParaRPr lang="en-US" altLang="ja-JP" sz="1400" dirty="0">
              <a:latin typeface="游ゴシック" panose="020B0400000000000000" pitchFamily="50" charset="-128"/>
              <a:ea typeface="游ゴシック" panose="020B0400000000000000" pitchFamily="50" charset="-128"/>
            </a:endParaRPr>
          </a:p>
          <a:p>
            <a:pPr marL="0" indent="0">
              <a:buClr>
                <a:schemeClr val="accent1"/>
              </a:buClr>
              <a:buSzPct val="160000"/>
            </a:pPr>
            <a:r>
              <a:rPr lang="ja-JP" altLang="en-US" sz="1400" dirty="0">
                <a:latin typeface="游ゴシック" panose="020B0400000000000000" pitchFamily="50" charset="-128"/>
                <a:ea typeface="游ゴシック" panose="020B0400000000000000" pitchFamily="50" charset="-128"/>
              </a:rPr>
              <a:t>　　　　　　　　　　　　</a:t>
            </a:r>
            <a:endParaRPr lang="en-US" altLang="ja-JP" sz="1400" dirty="0">
              <a:latin typeface="游ゴシック" panose="020B0400000000000000" pitchFamily="50" charset="-128"/>
              <a:ea typeface="游ゴシック" panose="020B0400000000000000" pitchFamily="50" charset="-128"/>
            </a:endParaRPr>
          </a:p>
        </p:txBody>
      </p:sp>
      <p:sp>
        <p:nvSpPr>
          <p:cNvPr id="4" name="スライド番号プレースホルダー 3"/>
          <p:cNvSpPr>
            <a:spLocks noGrp="1"/>
          </p:cNvSpPr>
          <p:nvPr>
            <p:ph type="sldNum" sz="quarter" idx="12"/>
          </p:nvPr>
        </p:nvSpPr>
        <p:spPr>
          <a:xfrm>
            <a:off x="7010400" y="6492875"/>
            <a:ext cx="2133600" cy="365125"/>
          </a:xfrm>
        </p:spPr>
        <p:txBody>
          <a:bodyPr/>
          <a:lstStyle/>
          <a:p>
            <a:r>
              <a:rPr lang="en-US" altLang="ja-JP" dirty="0" smtClean="0"/>
              <a:t>18</a:t>
            </a:r>
            <a:endParaRPr kumimoji="1" lang="ja-JP" altLang="en-US" dirty="0"/>
          </a:p>
        </p:txBody>
      </p:sp>
      <p:sp>
        <p:nvSpPr>
          <p:cNvPr id="10" name="正方形/長方形 9"/>
          <p:cNvSpPr/>
          <p:nvPr/>
        </p:nvSpPr>
        <p:spPr>
          <a:xfrm>
            <a:off x="223736" y="340469"/>
            <a:ext cx="136187" cy="593387"/>
          </a:xfrm>
          <a:prstGeom prst="rect">
            <a:avLst/>
          </a:prstGeom>
          <a:solidFill>
            <a:srgbClr val="4799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Text Box 28"/>
          <p:cNvSpPr txBox="1">
            <a:spLocks noChangeArrowheads="1"/>
          </p:cNvSpPr>
          <p:nvPr/>
        </p:nvSpPr>
        <p:spPr bwMode="auto">
          <a:xfrm>
            <a:off x="385482" y="1189254"/>
            <a:ext cx="8498541" cy="659567"/>
          </a:xfrm>
          <a:prstGeom prst="rect">
            <a:avLst/>
          </a:prstGeom>
          <a:noFill/>
          <a:ln w="28575" algn="ctr">
            <a:solidFill>
              <a:srgbClr val="FF0000"/>
            </a:solidFill>
            <a:prstDash val="solid"/>
            <a:miter lim="800000"/>
            <a:headEnd/>
            <a:tailEnd/>
          </a:ln>
          <a:effectLst/>
        </p:spPr>
        <p:txBody>
          <a:bodyPr wrap="square" anchor="ctr" anchorCtr="0">
            <a:noAutofit/>
          </a:bodyPr>
          <a:lstStyle/>
          <a:p>
            <a:pPr fontAlgn="auto">
              <a:spcBef>
                <a:spcPts val="0"/>
              </a:spcBef>
              <a:spcAft>
                <a:spcPts val="0"/>
              </a:spcAft>
              <a:buClr>
                <a:srgbClr val="4F81BD"/>
              </a:buClr>
              <a:buSzPct val="160000"/>
            </a:pPr>
            <a:r>
              <a:rPr lang="ja-JP" altLang="en-US" sz="1800" dirty="0">
                <a:solidFill>
                  <a:prstClr val="black"/>
                </a:solidFill>
                <a:latin typeface="游ゴシック" panose="020B0400000000000000" pitchFamily="50" charset="-128"/>
                <a:ea typeface="游ゴシック" panose="020B0400000000000000" pitchFamily="50" charset="-128"/>
              </a:rPr>
              <a:t>基準資産額　＝　資産総額　－　負債総額　－　繰延資産　－　営業権</a:t>
            </a:r>
            <a:r>
              <a:rPr lang="en-US" altLang="ja-JP" sz="1800" dirty="0">
                <a:solidFill>
                  <a:prstClr val="black"/>
                </a:solidFill>
                <a:latin typeface="游ゴシック" panose="020B0400000000000000" pitchFamily="50" charset="-128"/>
                <a:ea typeface="游ゴシック" panose="020B0400000000000000" pitchFamily="50" charset="-128"/>
              </a:rPr>
              <a:t>(</a:t>
            </a:r>
            <a:r>
              <a:rPr lang="ja-JP" altLang="en-US" sz="1800" dirty="0">
                <a:solidFill>
                  <a:prstClr val="black"/>
                </a:solidFill>
                <a:latin typeface="游ゴシック" panose="020B0400000000000000" pitchFamily="50" charset="-128"/>
                <a:ea typeface="游ゴシック" panose="020B0400000000000000" pitchFamily="50" charset="-128"/>
              </a:rPr>
              <a:t>のれん</a:t>
            </a:r>
            <a:r>
              <a:rPr lang="en-US" altLang="ja-JP" sz="1800" dirty="0">
                <a:solidFill>
                  <a:prstClr val="black"/>
                </a:solidFill>
                <a:latin typeface="游ゴシック" panose="020B0400000000000000" pitchFamily="50" charset="-128"/>
                <a:ea typeface="游ゴシック" panose="020B0400000000000000" pitchFamily="50" charset="-128"/>
              </a:rPr>
              <a:t>)</a:t>
            </a:r>
          </a:p>
        </p:txBody>
      </p:sp>
      <p:graphicFrame>
        <p:nvGraphicFramePr>
          <p:cNvPr id="12" name="表 11"/>
          <p:cNvGraphicFramePr>
            <a:graphicFrameLocks noGrp="1"/>
          </p:cNvGraphicFramePr>
          <p:nvPr>
            <p:extLst>
              <p:ext uri="{D42A27DB-BD31-4B8C-83A1-F6EECF244321}">
                <p14:modId xmlns:p14="http://schemas.microsoft.com/office/powerpoint/2010/main" val="1111500909"/>
              </p:ext>
            </p:extLst>
          </p:nvPr>
        </p:nvGraphicFramePr>
        <p:xfrm>
          <a:off x="5273001" y="2743872"/>
          <a:ext cx="3671902" cy="3108960"/>
        </p:xfrm>
        <a:graphic>
          <a:graphicData uri="http://schemas.openxmlformats.org/drawingml/2006/table">
            <a:tbl>
              <a:tblPr firstRow="1" bandRow="1">
                <a:tableStyleId>{5940675A-B579-460E-94D1-54222C63F5DA}</a:tableStyleId>
              </a:tblPr>
              <a:tblGrid>
                <a:gridCol w="1835951">
                  <a:extLst>
                    <a:ext uri="{9D8B030D-6E8A-4147-A177-3AD203B41FA5}">
                      <a16:colId xmlns:a16="http://schemas.microsoft.com/office/drawing/2014/main" val="2833305225"/>
                    </a:ext>
                  </a:extLst>
                </a:gridCol>
                <a:gridCol w="1835951">
                  <a:extLst>
                    <a:ext uri="{9D8B030D-6E8A-4147-A177-3AD203B41FA5}">
                      <a16:colId xmlns:a16="http://schemas.microsoft.com/office/drawing/2014/main" val="2100652198"/>
                    </a:ext>
                  </a:extLst>
                </a:gridCol>
              </a:tblGrid>
              <a:tr h="1112520">
                <a:tc rowSpan="2">
                  <a:txBody>
                    <a:bodyPr/>
                    <a:lstStyle/>
                    <a:p>
                      <a:r>
                        <a:rPr kumimoji="1" lang="ja-JP" altLang="en-US" i="0" dirty="0" smtClean="0">
                          <a:latin typeface="游ゴシック" panose="020B0400000000000000" pitchFamily="50" charset="-128"/>
                          <a:ea typeface="游ゴシック" panose="020B0400000000000000" pitchFamily="50" charset="-128"/>
                        </a:rPr>
                        <a:t>資産の部</a:t>
                      </a:r>
                      <a:endParaRPr kumimoji="1" lang="ja-JP" altLang="en-US" i="0" dirty="0">
                        <a:latin typeface="游ゴシック" panose="020B0400000000000000" pitchFamily="50" charset="-128"/>
                        <a:ea typeface="游ゴシック" panose="020B0400000000000000" pitchFamily="50" charset="-128"/>
                      </a:endParaRPr>
                    </a:p>
                    <a:p>
                      <a:endParaRPr kumimoji="1" lang="en-US" altLang="ja-JP" b="1" i="0" dirty="0" smtClean="0">
                        <a:latin typeface="游ゴシック" panose="020B0400000000000000" pitchFamily="50" charset="-128"/>
                        <a:ea typeface="游ゴシック" panose="020B0400000000000000" pitchFamily="50" charset="-128"/>
                      </a:endParaRPr>
                    </a:p>
                    <a:p>
                      <a:r>
                        <a:rPr kumimoji="1" lang="ja-JP" altLang="en-US" b="1" i="0" dirty="0" smtClean="0">
                          <a:latin typeface="游ゴシック" panose="020B0400000000000000" pitchFamily="50" charset="-128"/>
                          <a:ea typeface="游ゴシック" panose="020B0400000000000000" pitchFamily="50" charset="-128"/>
                        </a:rPr>
                        <a:t>現金</a:t>
                      </a:r>
                      <a:endParaRPr kumimoji="1" lang="ja-JP" altLang="en-US" b="1" i="0" dirty="0">
                        <a:latin typeface="游ゴシック" panose="020B0400000000000000" pitchFamily="50" charset="-128"/>
                        <a:ea typeface="游ゴシック" panose="020B0400000000000000" pitchFamily="50" charset="-128"/>
                      </a:endParaRPr>
                    </a:p>
                    <a:p>
                      <a:r>
                        <a:rPr kumimoji="1" lang="ja-JP" altLang="en-US" b="1" i="0" dirty="0" smtClean="0">
                          <a:latin typeface="游ゴシック" panose="020B0400000000000000" pitchFamily="50" charset="-128"/>
                          <a:ea typeface="游ゴシック" panose="020B0400000000000000" pitchFamily="50" charset="-128"/>
                        </a:rPr>
                        <a:t>預金</a:t>
                      </a:r>
                      <a:endParaRPr kumimoji="1" lang="en-US" altLang="ja-JP" b="1" i="0" dirty="0" smtClean="0">
                        <a:latin typeface="游ゴシック" panose="020B0400000000000000" pitchFamily="50" charset="-128"/>
                        <a:ea typeface="游ゴシック" panose="020B0400000000000000" pitchFamily="50" charset="-128"/>
                      </a:endParaRPr>
                    </a:p>
                    <a:p>
                      <a:endParaRPr kumimoji="1" lang="en-US" altLang="ja-JP" i="0" dirty="0" smtClean="0">
                        <a:latin typeface="游ゴシック" panose="020B0400000000000000" pitchFamily="50" charset="-128"/>
                        <a:ea typeface="游ゴシック" panose="020B0400000000000000" pitchFamily="50" charset="-128"/>
                      </a:endParaRPr>
                    </a:p>
                    <a:p>
                      <a:endParaRPr kumimoji="1" lang="en-US" altLang="ja-JP" i="0" dirty="0" smtClean="0">
                        <a:latin typeface="游ゴシック" panose="020B0400000000000000" pitchFamily="50" charset="-128"/>
                        <a:ea typeface="游ゴシック" panose="020B0400000000000000" pitchFamily="50" charset="-128"/>
                      </a:endParaRPr>
                    </a:p>
                    <a:p>
                      <a:endParaRPr kumimoji="1" lang="en-US" altLang="ja-JP" i="0" dirty="0" smtClean="0">
                        <a:latin typeface="游ゴシック" panose="020B0400000000000000" pitchFamily="50" charset="-128"/>
                        <a:ea typeface="游ゴシック" panose="020B0400000000000000" pitchFamily="50" charset="-128"/>
                      </a:endParaRPr>
                    </a:p>
                    <a:p>
                      <a:endParaRPr kumimoji="1" lang="ja-JP" altLang="en-US" i="0" dirty="0">
                        <a:latin typeface="游ゴシック" panose="020B0400000000000000" pitchFamily="50" charset="-128"/>
                        <a:ea typeface="游ゴシック" panose="020B0400000000000000" pitchFamily="50" charset="-128"/>
                      </a:endParaRPr>
                    </a:p>
                    <a:p>
                      <a:r>
                        <a:rPr kumimoji="1" lang="ja-JP" altLang="en-US" b="1" i="0" dirty="0" smtClean="0">
                          <a:latin typeface="游ゴシック" panose="020B0400000000000000" pitchFamily="50" charset="-128"/>
                          <a:ea typeface="游ゴシック" panose="020B0400000000000000" pitchFamily="50" charset="-128"/>
                        </a:rPr>
                        <a:t>繰延資産</a:t>
                      </a:r>
                      <a:endParaRPr kumimoji="1" lang="ja-JP" altLang="en-US" b="1" i="0" dirty="0">
                        <a:latin typeface="游ゴシック" panose="020B0400000000000000" pitchFamily="50" charset="-128"/>
                        <a:ea typeface="游ゴシック" panose="020B0400000000000000" pitchFamily="50" charset="-128"/>
                      </a:endParaRPr>
                    </a:p>
                    <a:p>
                      <a:r>
                        <a:rPr kumimoji="1" lang="ja-JP" altLang="en-US" b="1" i="0" dirty="0" smtClean="0">
                          <a:latin typeface="游ゴシック" panose="020B0400000000000000" pitchFamily="50" charset="-128"/>
                          <a:ea typeface="游ゴシック" panose="020B0400000000000000" pitchFamily="50" charset="-128"/>
                        </a:rPr>
                        <a:t>営業権</a:t>
                      </a:r>
                      <a:r>
                        <a:rPr kumimoji="1" lang="en-US" altLang="ja-JP" b="1" i="0" dirty="0" smtClean="0">
                          <a:latin typeface="游ゴシック" panose="020B0400000000000000" pitchFamily="50" charset="-128"/>
                          <a:ea typeface="游ゴシック" panose="020B0400000000000000" pitchFamily="50" charset="-128"/>
                        </a:rPr>
                        <a:t>(</a:t>
                      </a:r>
                      <a:r>
                        <a:rPr kumimoji="1" lang="ja-JP" altLang="en-US" b="1" i="0" dirty="0" smtClean="0">
                          <a:latin typeface="游ゴシック" panose="020B0400000000000000" pitchFamily="50" charset="-128"/>
                          <a:ea typeface="游ゴシック" panose="020B0400000000000000" pitchFamily="50" charset="-128"/>
                        </a:rPr>
                        <a:t>のれん</a:t>
                      </a:r>
                      <a:r>
                        <a:rPr kumimoji="1" lang="en-US" altLang="ja-JP" b="1" i="0" dirty="0" smtClean="0">
                          <a:latin typeface="游ゴシック" panose="020B0400000000000000" pitchFamily="50" charset="-128"/>
                          <a:ea typeface="游ゴシック" panose="020B0400000000000000" pitchFamily="50" charset="-128"/>
                        </a:rPr>
                        <a:t>)</a:t>
                      </a:r>
                    </a:p>
                    <a:p>
                      <a:endParaRPr kumimoji="1" lang="ja-JP" altLang="en-US" i="0" dirty="0">
                        <a:latin typeface="游ゴシック" panose="020B0400000000000000" pitchFamily="50" charset="-128"/>
                        <a:ea typeface="游ゴシック" panose="020B0400000000000000" pitchFamily="50" charset="-128"/>
                      </a:endParaRPr>
                    </a:p>
                  </a:txBody>
                  <a:tcPr>
                    <a:solidFill>
                      <a:schemeClr val="bg1">
                        <a:lumMod val="95000"/>
                      </a:schemeClr>
                    </a:solidFill>
                  </a:tcPr>
                </a:tc>
                <a:tc>
                  <a:txBody>
                    <a:bodyPr/>
                    <a:lstStyle/>
                    <a:p>
                      <a:r>
                        <a:rPr kumimoji="1" lang="ja-JP" altLang="en-US" dirty="0" smtClean="0">
                          <a:latin typeface="游ゴシック" panose="020B0400000000000000" pitchFamily="50" charset="-128"/>
                          <a:ea typeface="游ゴシック" panose="020B0400000000000000" pitchFamily="50" charset="-128"/>
                        </a:rPr>
                        <a:t>負債の部</a:t>
                      </a:r>
                      <a:endParaRPr kumimoji="1" lang="ja-JP" altLang="en-US" dirty="0">
                        <a:latin typeface="游ゴシック" panose="020B0400000000000000" pitchFamily="50" charset="-128"/>
                        <a:ea typeface="游ゴシック" panose="020B0400000000000000" pitchFamily="50" charset="-128"/>
                      </a:endParaRPr>
                    </a:p>
                    <a:p>
                      <a:endParaRPr kumimoji="1" lang="en-US" altLang="ja-JP" dirty="0" smtClean="0">
                        <a:latin typeface="游ゴシック" panose="020B0400000000000000" pitchFamily="50" charset="-128"/>
                        <a:ea typeface="游ゴシック" panose="020B0400000000000000" pitchFamily="50" charset="-128"/>
                      </a:endParaRPr>
                    </a:p>
                    <a:p>
                      <a:endParaRPr kumimoji="1" lang="en-US" altLang="ja-JP" dirty="0" smtClean="0">
                        <a:latin typeface="游ゴシック" panose="020B0400000000000000" pitchFamily="50" charset="-128"/>
                        <a:ea typeface="游ゴシック" panose="020B0400000000000000" pitchFamily="50" charset="-128"/>
                      </a:endParaRPr>
                    </a:p>
                    <a:p>
                      <a:endParaRPr kumimoji="1" lang="en-US" altLang="ja-JP" dirty="0" smtClean="0">
                        <a:latin typeface="游ゴシック" panose="020B0400000000000000" pitchFamily="50" charset="-128"/>
                        <a:ea typeface="游ゴシック" panose="020B0400000000000000" pitchFamily="50" charset="-128"/>
                      </a:endParaRPr>
                    </a:p>
                    <a:p>
                      <a:endParaRPr kumimoji="1" lang="en-US" altLang="ja-JP" dirty="0" smtClean="0">
                        <a:latin typeface="游ゴシック" panose="020B0400000000000000" pitchFamily="50" charset="-128"/>
                        <a:ea typeface="游ゴシック" panose="020B0400000000000000" pitchFamily="50" charset="-128"/>
                      </a:endParaRPr>
                    </a:p>
                    <a:p>
                      <a:endParaRPr kumimoji="1" lang="en-US" altLang="ja-JP" dirty="0" smtClean="0">
                        <a:latin typeface="游ゴシック" panose="020B0400000000000000" pitchFamily="50" charset="-128"/>
                        <a:ea typeface="游ゴシック" panose="020B0400000000000000" pitchFamily="50" charset="-128"/>
                      </a:endParaRPr>
                    </a:p>
                  </a:txBody>
                  <a:tcPr>
                    <a:solidFill>
                      <a:schemeClr val="bg1">
                        <a:lumMod val="95000"/>
                      </a:schemeClr>
                    </a:solidFill>
                  </a:tcPr>
                </a:tc>
                <a:extLst>
                  <a:ext uri="{0D108BD9-81ED-4DB2-BD59-A6C34878D82A}">
                    <a16:rowId xmlns:a16="http://schemas.microsoft.com/office/drawing/2014/main" val="1638293263"/>
                  </a:ext>
                </a:extLst>
              </a:tr>
              <a:tr h="741680">
                <a:tc vMerge="1">
                  <a:txBody>
                    <a:bodyPr/>
                    <a:lstStyle/>
                    <a:p>
                      <a:endParaRPr kumimoji="1" lang="ja-JP" altLang="en-US" dirty="0"/>
                    </a:p>
                  </a:txBody>
                  <a:tcPr/>
                </a:tc>
                <a:tc>
                  <a:txBody>
                    <a:bodyPr/>
                    <a:lstStyle/>
                    <a:p>
                      <a:r>
                        <a:rPr kumimoji="1" lang="ja-JP" altLang="en-US" dirty="0" smtClean="0">
                          <a:latin typeface="游ゴシック" panose="020B0400000000000000" pitchFamily="50" charset="-128"/>
                          <a:ea typeface="游ゴシック" panose="020B0400000000000000" pitchFamily="50" charset="-128"/>
                        </a:rPr>
                        <a:t>純資産の部</a:t>
                      </a:r>
                      <a:endParaRPr kumimoji="1" lang="ja-JP" altLang="en-US" dirty="0">
                        <a:latin typeface="游ゴシック" panose="020B0400000000000000" pitchFamily="50" charset="-128"/>
                        <a:ea typeface="游ゴシック" panose="020B0400000000000000" pitchFamily="50" charset="-128"/>
                      </a:endParaRPr>
                    </a:p>
                    <a:p>
                      <a:endParaRPr kumimoji="1" lang="en-US" altLang="ja-JP" dirty="0" smtClean="0">
                        <a:latin typeface="游ゴシック" panose="020B0400000000000000" pitchFamily="50" charset="-128"/>
                        <a:ea typeface="游ゴシック" panose="020B0400000000000000" pitchFamily="50" charset="-128"/>
                      </a:endParaRPr>
                    </a:p>
                    <a:p>
                      <a:endParaRPr kumimoji="1" lang="ja-JP" altLang="en-US" dirty="0">
                        <a:latin typeface="游ゴシック" panose="020B0400000000000000" pitchFamily="50" charset="-128"/>
                        <a:ea typeface="游ゴシック" panose="020B0400000000000000" pitchFamily="50" charset="-128"/>
                      </a:endParaRPr>
                    </a:p>
                  </a:txBody>
                  <a:tcPr>
                    <a:solidFill>
                      <a:schemeClr val="bg1">
                        <a:lumMod val="95000"/>
                      </a:schemeClr>
                    </a:solidFill>
                  </a:tcPr>
                </a:tc>
                <a:extLst>
                  <a:ext uri="{0D108BD9-81ED-4DB2-BD59-A6C34878D82A}">
                    <a16:rowId xmlns:a16="http://schemas.microsoft.com/office/drawing/2014/main" val="3544248353"/>
                  </a:ext>
                </a:extLst>
              </a:tr>
            </a:tbl>
          </a:graphicData>
        </a:graphic>
      </p:graphicFrame>
      <p:sp>
        <p:nvSpPr>
          <p:cNvPr id="9" name="テキスト ボックス 8"/>
          <p:cNvSpPr txBox="1"/>
          <p:nvPr/>
        </p:nvSpPr>
        <p:spPr>
          <a:xfrm>
            <a:off x="54823" y="6580593"/>
            <a:ext cx="1497526" cy="221018"/>
          </a:xfrm>
          <a:prstGeom prst="rect">
            <a:avLst/>
          </a:prstGeom>
          <a:ln w="12700">
            <a:solidFill>
              <a:schemeClr val="bg1">
                <a:lumMod val="65000"/>
              </a:schemeClr>
            </a:solidFill>
          </a:ln>
        </p:spPr>
        <p:style>
          <a:lnRef idx="2">
            <a:schemeClr val="dk1"/>
          </a:lnRef>
          <a:fillRef idx="1">
            <a:schemeClr val="lt1"/>
          </a:fillRef>
          <a:effectRef idx="0">
            <a:schemeClr val="dk1"/>
          </a:effectRef>
          <a:fontRef idx="minor">
            <a:schemeClr val="dk1"/>
          </a:fontRef>
        </p:style>
        <p:txBody>
          <a:bodyPr wrap="none" tIns="36000" bIns="0" rtlCol="0">
            <a:spAutoFit/>
          </a:bodyPr>
          <a:lstStyle/>
          <a:p>
            <a:r>
              <a:rPr kumimoji="1" lang="ja-JP" altLang="en-US" sz="1200" dirty="0" smtClean="0">
                <a:solidFill>
                  <a:schemeClr val="bg1">
                    <a:lumMod val="50000"/>
                  </a:schemeClr>
                </a:solidFill>
                <a:latin typeface="メイリオ" panose="020B0604030504040204" pitchFamily="50" charset="-128"/>
                <a:ea typeface="メイリオ" panose="020B0604030504040204" pitchFamily="50" charset="-128"/>
              </a:rPr>
              <a:t>マニュアル</a:t>
            </a:r>
            <a:r>
              <a:rPr kumimoji="1" lang="en-US" altLang="ja-JP" sz="1200" dirty="0" smtClean="0">
                <a:solidFill>
                  <a:schemeClr val="bg1">
                    <a:lumMod val="50000"/>
                  </a:schemeClr>
                </a:solidFill>
                <a:latin typeface="メイリオ" panose="020B0604030504040204" pitchFamily="50" charset="-128"/>
                <a:ea typeface="メイリオ" panose="020B0604030504040204" pitchFamily="50" charset="-128"/>
              </a:rPr>
              <a:t>P22-23</a:t>
            </a:r>
            <a:endParaRPr kumimoji="1" lang="ja-JP" altLang="en-US" sz="1200" dirty="0">
              <a:solidFill>
                <a:schemeClr val="bg1">
                  <a:lumMod val="50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046010210"/>
      </p:ext>
    </p:extLst>
  </p:cSld>
  <p:clrMapOvr>
    <a:masterClrMapping/>
  </p:clrMapOvr>
  <mc:AlternateContent xmlns:mc="http://schemas.openxmlformats.org/markup-compatibility/2006" xmlns:p14="http://schemas.microsoft.com/office/powerpoint/2010/main">
    <mc:Choice Requires="p14">
      <p:transition spd="med" p14:dur="700" advTm="46495">
        <p:fade/>
      </p:transition>
    </mc:Choice>
    <mc:Fallback xmlns="">
      <p:transition spd="med" advTm="46495">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Rot="1" noChangeArrowheads="1"/>
          </p:cNvSpPr>
          <p:nvPr>
            <p:ph idx="1"/>
          </p:nvPr>
        </p:nvSpPr>
        <p:spPr>
          <a:xfrm>
            <a:off x="1854602" y="1602753"/>
            <a:ext cx="5109091" cy="584775"/>
          </a:xfrm>
        </p:spPr>
        <p:txBody>
          <a:bodyPr wrap="none">
            <a:spAutoFit/>
          </a:bodyPr>
          <a:lstStyle/>
          <a:p>
            <a:pPr marL="0" indent="0">
              <a:buNone/>
              <a:defRPr/>
            </a:pPr>
            <a:r>
              <a:rPr lang="ja-JP" altLang="en-US" b="1" dirty="0" smtClean="0"/>
              <a:t>１．労働者派遣事業の概要</a:t>
            </a:r>
            <a:endParaRPr lang="ja-JP" altLang="en-US" b="1" dirty="0"/>
          </a:p>
        </p:txBody>
      </p:sp>
      <p:sp>
        <p:nvSpPr>
          <p:cNvPr id="6" name="Rectangle 3"/>
          <p:cNvSpPr txBox="1">
            <a:spLocks noRot="1" noChangeArrowheads="1"/>
          </p:cNvSpPr>
          <p:nvPr/>
        </p:nvSpPr>
        <p:spPr>
          <a:xfrm>
            <a:off x="1854602" y="3110871"/>
            <a:ext cx="3467616" cy="584775"/>
          </a:xfrm>
          <a:prstGeom prst="rect">
            <a:avLst/>
          </a:prstGeom>
        </p:spPr>
        <p:txBody>
          <a:bodyPr vert="horz" wrap="non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游ゴシック" panose="020B04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游ゴシック" panose="020B04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游ゴシック" panose="020B04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游ゴシック" panose="020B04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游ゴシック" panose="020B04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defRPr/>
            </a:pPr>
            <a:r>
              <a:rPr lang="ja-JP" altLang="en-US" dirty="0" smtClean="0">
                <a:solidFill>
                  <a:schemeClr val="bg1">
                    <a:lumMod val="50000"/>
                  </a:schemeClr>
                </a:solidFill>
              </a:rPr>
              <a:t>２．申請の手続き</a:t>
            </a:r>
            <a:endParaRPr lang="ja-JP" altLang="en-US" dirty="0">
              <a:solidFill>
                <a:schemeClr val="bg1">
                  <a:lumMod val="50000"/>
                </a:schemeClr>
              </a:solidFill>
            </a:endParaRPr>
          </a:p>
        </p:txBody>
      </p:sp>
      <p:sp>
        <p:nvSpPr>
          <p:cNvPr id="7" name="Rectangle 3"/>
          <p:cNvSpPr txBox="1">
            <a:spLocks noRot="1" noChangeArrowheads="1"/>
          </p:cNvSpPr>
          <p:nvPr/>
        </p:nvSpPr>
        <p:spPr>
          <a:xfrm>
            <a:off x="1854602" y="4618990"/>
            <a:ext cx="5519460" cy="584775"/>
          </a:xfrm>
          <a:prstGeom prst="rect">
            <a:avLst/>
          </a:prstGeom>
        </p:spPr>
        <p:txBody>
          <a:bodyPr vert="horz" wrap="non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游ゴシック" panose="020B04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游ゴシック" panose="020B04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游ゴシック" panose="020B04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游ゴシック" panose="020B04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游ゴシック" panose="020B04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defRPr/>
            </a:pPr>
            <a:r>
              <a:rPr lang="ja-JP" altLang="en-US" dirty="0" smtClean="0">
                <a:solidFill>
                  <a:schemeClr val="bg1">
                    <a:lumMod val="50000"/>
                  </a:schemeClr>
                </a:solidFill>
              </a:rPr>
              <a:t>３．申請に必要な書類と要件</a:t>
            </a:r>
            <a:endParaRPr lang="ja-JP" altLang="en-US" dirty="0">
              <a:solidFill>
                <a:schemeClr val="bg1">
                  <a:lumMod val="50000"/>
                </a:schemeClr>
              </a:solidFill>
            </a:endParaRPr>
          </a:p>
        </p:txBody>
      </p:sp>
      <p:sp>
        <p:nvSpPr>
          <p:cNvPr id="8" name="スライド番号プレースホルダー 7"/>
          <p:cNvSpPr>
            <a:spLocks noGrp="1"/>
          </p:cNvSpPr>
          <p:nvPr>
            <p:ph type="sldNum" sz="quarter" idx="12"/>
          </p:nvPr>
        </p:nvSpPr>
        <p:spPr>
          <a:xfrm>
            <a:off x="7010400" y="6492875"/>
            <a:ext cx="2133600" cy="365125"/>
          </a:xfrm>
        </p:spPr>
        <p:txBody>
          <a:bodyPr/>
          <a:lstStyle/>
          <a:p>
            <a:r>
              <a:rPr kumimoji="1" lang="en-US" altLang="ja-JP" dirty="0" smtClean="0"/>
              <a:t>1</a:t>
            </a:r>
            <a:endParaRPr kumimoji="1" lang="ja-JP" altLang="en-US" dirty="0"/>
          </a:p>
        </p:txBody>
      </p:sp>
    </p:spTree>
    <p:extLst>
      <p:ext uri="{BB962C8B-B14F-4D97-AF65-F5344CB8AC3E}">
        <p14:creationId xmlns:p14="http://schemas.microsoft.com/office/powerpoint/2010/main" val="273835253"/>
      </p:ext>
    </p:extLst>
  </p:cSld>
  <p:clrMapOvr>
    <a:masterClrMapping/>
  </p:clrMapOvr>
  <mc:AlternateContent xmlns:mc="http://schemas.openxmlformats.org/markup-compatibility/2006" xmlns:p14="http://schemas.microsoft.com/office/powerpoint/2010/main">
    <mc:Choice Requires="p14">
      <p:transition spd="med" p14:dur="700" advTm="24073">
        <p:fade/>
      </p:transition>
    </mc:Choice>
    <mc:Fallback xmlns="">
      <p:transition spd="med" advTm="24073">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5"/>
          <p:cNvSpPr txBox="1">
            <a:spLocks noChangeArrowheads="1"/>
          </p:cNvSpPr>
          <p:nvPr/>
        </p:nvSpPr>
        <p:spPr bwMode="auto">
          <a:xfrm>
            <a:off x="679242" y="1219828"/>
            <a:ext cx="7748205" cy="858583"/>
          </a:xfrm>
          <a:prstGeom prst="rect">
            <a:avLst/>
          </a:prstGeom>
          <a:noFill/>
          <a:ln w="9525" algn="ctr">
            <a:noFill/>
            <a:miter lim="800000"/>
            <a:headEnd/>
            <a:tailEnd/>
          </a:ln>
          <a:effectLst/>
        </p:spPr>
        <p:txBody>
          <a:bodyPr wrap="square" anchor="ctr">
            <a:noAutofit/>
          </a:bodyPr>
          <a:lstStyle/>
          <a:p>
            <a:pPr marL="342900" indent="-342900">
              <a:lnSpc>
                <a:spcPct val="80000"/>
              </a:lnSpc>
              <a:spcBef>
                <a:spcPct val="50000"/>
              </a:spcBef>
              <a:defRPr/>
            </a:pPr>
            <a:r>
              <a:rPr kumimoji="0" lang="ja-JP" altLang="en-US" sz="2000" dirty="0">
                <a:ea typeface="游ゴシック" panose="020B0400000000000000" pitchFamily="50" charset="-128"/>
              </a:rPr>
              <a:t>資産に関する許可要件をどれか１つでも満たさない場合、</a:t>
            </a:r>
            <a:endParaRPr kumimoji="0" lang="en-US" altLang="ja-JP" sz="2000" dirty="0">
              <a:ea typeface="游ゴシック" panose="020B0400000000000000" pitchFamily="50" charset="-128"/>
            </a:endParaRPr>
          </a:p>
          <a:p>
            <a:pPr marL="342900" indent="-342900">
              <a:lnSpc>
                <a:spcPct val="80000"/>
              </a:lnSpc>
              <a:spcBef>
                <a:spcPct val="50000"/>
              </a:spcBef>
              <a:defRPr/>
            </a:pPr>
            <a:r>
              <a:rPr kumimoji="0" lang="ja-JP" altLang="en-US" sz="2000" dirty="0">
                <a:ea typeface="游ゴシック" panose="020B0400000000000000" pitchFamily="50" charset="-128"/>
              </a:rPr>
              <a:t>　　　　　　　追加書類により資産要件が満たすか再審査します。</a:t>
            </a:r>
            <a:endParaRPr lang="ja-JP" altLang="en-US" sz="2000" dirty="0">
              <a:ea typeface="游ゴシック" panose="020B0400000000000000" pitchFamily="50" charset="-128"/>
            </a:endParaRPr>
          </a:p>
        </p:txBody>
      </p:sp>
      <p:sp>
        <p:nvSpPr>
          <p:cNvPr id="7" name="タイトル 1"/>
          <p:cNvSpPr txBox="1">
            <a:spLocks/>
          </p:cNvSpPr>
          <p:nvPr/>
        </p:nvSpPr>
        <p:spPr>
          <a:xfrm>
            <a:off x="524653" y="286314"/>
            <a:ext cx="5215891" cy="578620"/>
          </a:xfrm>
          <a:prstGeom prst="rect">
            <a:avLst/>
          </a:prstGeom>
        </p:spPr>
        <p:txBody>
          <a:bodyPr/>
          <a:lstStyle>
            <a:lvl1pPr algn="l" defTabSz="914400" rtl="0" eaLnBrk="1" latinLnBrk="0" hangingPunct="1">
              <a:spcBef>
                <a:spcPct val="0"/>
              </a:spcBef>
              <a:buNone/>
              <a:defRPr kumimoji="1" sz="2800" kern="1200" cap="all" baseline="0">
                <a:solidFill>
                  <a:schemeClr val="tx1"/>
                </a:solidFill>
                <a:latin typeface="+mj-lt"/>
                <a:ea typeface="+mj-ea"/>
                <a:cs typeface="+mj-cs"/>
              </a:defRPr>
            </a:lvl1pPr>
          </a:lstStyle>
          <a:p>
            <a:endParaRPr lang="ja-JP" altLang="en-US" sz="3200" dirty="0">
              <a:ea typeface="游ゴシック" panose="020B0400000000000000" pitchFamily="50" charset="-128"/>
            </a:endParaRPr>
          </a:p>
        </p:txBody>
      </p:sp>
      <p:sp>
        <p:nvSpPr>
          <p:cNvPr id="8" name="タイトル 1"/>
          <p:cNvSpPr txBox="1">
            <a:spLocks/>
          </p:cNvSpPr>
          <p:nvPr/>
        </p:nvSpPr>
        <p:spPr>
          <a:xfrm>
            <a:off x="514674" y="365510"/>
            <a:ext cx="6340197" cy="584775"/>
          </a:xfrm>
          <a:prstGeom prst="rect">
            <a:avLst/>
          </a:prstGeom>
        </p:spPr>
        <p:txBody>
          <a:bodyPr wrap="none">
            <a:spAutoFit/>
          </a:bodyPr>
          <a:lstStyle>
            <a:lvl1pPr algn="l" defTabSz="914400" rtl="0" eaLnBrk="1" latinLnBrk="0" hangingPunct="1">
              <a:spcBef>
                <a:spcPct val="0"/>
              </a:spcBef>
              <a:buNone/>
              <a:defRPr kumimoji="1" sz="2800" kern="1200" cap="all" baseline="0">
                <a:solidFill>
                  <a:schemeClr val="tx1"/>
                </a:solidFill>
                <a:latin typeface="+mj-lt"/>
                <a:ea typeface="+mj-ea"/>
                <a:cs typeface="+mj-cs"/>
              </a:defRPr>
            </a:lvl1pPr>
          </a:lstStyle>
          <a:p>
            <a:r>
              <a:rPr lang="ja-JP" altLang="en-US" sz="3200" dirty="0">
                <a:ea typeface="游ゴシック" panose="020B0400000000000000" pitchFamily="50" charset="-128"/>
              </a:rPr>
              <a:t>資産要件を満たさない場合の措置</a:t>
            </a:r>
          </a:p>
        </p:txBody>
      </p:sp>
      <p:sp>
        <p:nvSpPr>
          <p:cNvPr id="5" name="スライド番号プレースホルダー 4"/>
          <p:cNvSpPr>
            <a:spLocks noGrp="1"/>
          </p:cNvSpPr>
          <p:nvPr>
            <p:ph type="sldNum" sz="quarter" idx="12"/>
          </p:nvPr>
        </p:nvSpPr>
        <p:spPr>
          <a:xfrm>
            <a:off x="7010400" y="6483997"/>
            <a:ext cx="2133600" cy="365125"/>
          </a:xfrm>
        </p:spPr>
        <p:txBody>
          <a:bodyPr/>
          <a:lstStyle/>
          <a:p>
            <a:r>
              <a:rPr kumimoji="1" lang="en-US" altLang="ja-JP" dirty="0" smtClean="0"/>
              <a:t>19</a:t>
            </a:r>
            <a:endParaRPr kumimoji="1" lang="ja-JP" altLang="en-US" dirty="0"/>
          </a:p>
        </p:txBody>
      </p:sp>
      <p:sp>
        <p:nvSpPr>
          <p:cNvPr id="10" name="正方形/長方形 9"/>
          <p:cNvSpPr/>
          <p:nvPr/>
        </p:nvSpPr>
        <p:spPr>
          <a:xfrm>
            <a:off x="223736" y="340469"/>
            <a:ext cx="136187" cy="593387"/>
          </a:xfrm>
          <a:prstGeom prst="rect">
            <a:avLst/>
          </a:prstGeom>
          <a:solidFill>
            <a:srgbClr val="4799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Rectangle 10"/>
          <p:cNvSpPr>
            <a:spLocks noChangeArrowheads="1"/>
          </p:cNvSpPr>
          <p:nvPr/>
        </p:nvSpPr>
        <p:spPr bwMode="auto">
          <a:xfrm>
            <a:off x="223736" y="4447218"/>
            <a:ext cx="8743891" cy="1816606"/>
          </a:xfrm>
          <a:prstGeom prst="rect">
            <a:avLst/>
          </a:prstGeom>
          <a:solidFill>
            <a:srgbClr val="FFFFFF"/>
          </a:solidFill>
          <a:ln w="19050" algn="ctr">
            <a:solidFill>
              <a:srgbClr val="47994D"/>
            </a:solidFill>
            <a:miter lim="800000"/>
            <a:headEnd/>
            <a:tailEnd/>
          </a:ln>
          <a:effectLst/>
        </p:spPr>
        <p:txBody>
          <a:bodyPr wrap="none" anchor="ctr"/>
          <a:lstStyle/>
          <a:p>
            <a:pPr>
              <a:defRPr/>
            </a:pPr>
            <a:endParaRPr lang="ja-JP" altLang="en-US" b="0" dirty="0">
              <a:solidFill>
                <a:schemeClr val="tx1"/>
              </a:solidFill>
              <a:ea typeface="游ゴシック" panose="020B0400000000000000" pitchFamily="50" charset="-128"/>
            </a:endParaRPr>
          </a:p>
        </p:txBody>
      </p:sp>
      <p:sp>
        <p:nvSpPr>
          <p:cNvPr id="13" name="Text Box 11"/>
          <p:cNvSpPr txBox="1">
            <a:spLocks noChangeArrowheads="1"/>
          </p:cNvSpPr>
          <p:nvPr/>
        </p:nvSpPr>
        <p:spPr bwMode="auto">
          <a:xfrm>
            <a:off x="511768" y="4221874"/>
            <a:ext cx="2320925" cy="411125"/>
          </a:xfrm>
          <a:prstGeom prst="rect">
            <a:avLst/>
          </a:prstGeom>
          <a:solidFill>
            <a:srgbClr val="CFE9D1"/>
          </a:solidFill>
          <a:ln w="28575" algn="ctr">
            <a:solidFill>
              <a:srgbClr val="47994D"/>
            </a:solidFill>
            <a:miter lim="800000"/>
            <a:headEnd/>
            <a:tailEnd/>
          </a:ln>
          <a:effectLst/>
        </p:spPr>
        <p:txBody>
          <a:bodyPr tIns="108000">
            <a:spAutoFit/>
          </a:bodyPr>
          <a:lstStyle/>
          <a:p>
            <a:pPr marL="342900" indent="-342900" algn="ctr">
              <a:lnSpc>
                <a:spcPct val="80000"/>
              </a:lnSpc>
              <a:spcBef>
                <a:spcPct val="50000"/>
              </a:spcBef>
              <a:defRPr/>
            </a:pPr>
            <a:r>
              <a:rPr lang="ja-JP" altLang="en-US" sz="2000" dirty="0" smtClean="0">
                <a:solidFill>
                  <a:schemeClr val="tx1"/>
                </a:solidFill>
                <a:ea typeface="游ゴシック" panose="020B0400000000000000" pitchFamily="50" charset="-128"/>
              </a:rPr>
              <a:t>追加</a:t>
            </a:r>
            <a:r>
              <a:rPr lang="ja-JP" altLang="en-US" sz="2000" dirty="0">
                <a:solidFill>
                  <a:schemeClr val="tx1"/>
                </a:solidFill>
                <a:ea typeface="游ゴシック" panose="020B0400000000000000" pitchFamily="50" charset="-128"/>
              </a:rPr>
              <a:t>書類</a:t>
            </a:r>
          </a:p>
        </p:txBody>
      </p:sp>
      <p:sp>
        <p:nvSpPr>
          <p:cNvPr id="15" name="Text Box 17"/>
          <p:cNvSpPr txBox="1">
            <a:spLocks noChangeArrowheads="1"/>
          </p:cNvSpPr>
          <p:nvPr/>
        </p:nvSpPr>
        <p:spPr bwMode="auto">
          <a:xfrm>
            <a:off x="522051" y="4999326"/>
            <a:ext cx="7853432" cy="932563"/>
          </a:xfrm>
          <a:prstGeom prst="rect">
            <a:avLst/>
          </a:prstGeom>
          <a:noFill/>
          <a:ln w="9525" algn="ctr">
            <a:noFill/>
            <a:miter lim="800000"/>
            <a:headEnd/>
            <a:tailEnd/>
          </a:ln>
          <a:effectLst/>
        </p:spPr>
        <p:txBody>
          <a:bodyPr wrap="none">
            <a:spAutoFit/>
          </a:bodyPr>
          <a:lstStyle/>
          <a:p>
            <a:pPr marL="342900" indent="-342900" algn="l">
              <a:lnSpc>
                <a:spcPct val="80000"/>
              </a:lnSpc>
              <a:spcBef>
                <a:spcPct val="50000"/>
              </a:spcBef>
              <a:defRPr/>
            </a:pPr>
            <a:r>
              <a:rPr lang="ja-JP" altLang="en-US" sz="2600" b="0" dirty="0" smtClean="0">
                <a:solidFill>
                  <a:schemeClr val="tx1"/>
                </a:solidFill>
                <a:ea typeface="游ゴシック" panose="020B0400000000000000" pitchFamily="50" charset="-128"/>
              </a:rPr>
              <a:t>・</a:t>
            </a:r>
            <a:r>
              <a:rPr lang="ja-JP" altLang="en-US" sz="2600" b="0" dirty="0">
                <a:solidFill>
                  <a:schemeClr val="tx1"/>
                </a:solidFill>
                <a:ea typeface="游ゴシック" panose="020B0400000000000000" pitchFamily="50" charset="-128"/>
              </a:rPr>
              <a:t>中間決算又</a:t>
            </a:r>
            <a:r>
              <a:rPr lang="ja-JP" altLang="en-US" sz="2600" b="0" dirty="0" smtClean="0">
                <a:solidFill>
                  <a:schemeClr val="tx1"/>
                </a:solidFill>
                <a:ea typeface="游ゴシック" panose="020B0400000000000000" pitchFamily="50" charset="-128"/>
              </a:rPr>
              <a:t>は月次</a:t>
            </a:r>
            <a:r>
              <a:rPr lang="ja-JP" altLang="en-US" sz="2600" b="0" dirty="0">
                <a:solidFill>
                  <a:schemeClr val="tx1"/>
                </a:solidFill>
                <a:ea typeface="游ゴシック" panose="020B0400000000000000" pitchFamily="50" charset="-128"/>
              </a:rPr>
              <a:t>決算の貸借対照表、損益計算書</a:t>
            </a:r>
          </a:p>
          <a:p>
            <a:pPr marL="342900" indent="-342900" algn="l">
              <a:lnSpc>
                <a:spcPct val="80000"/>
              </a:lnSpc>
              <a:spcBef>
                <a:spcPct val="50000"/>
              </a:spcBef>
              <a:defRPr/>
            </a:pPr>
            <a:r>
              <a:rPr lang="ja-JP" altLang="en-US" sz="2600" b="0" dirty="0">
                <a:solidFill>
                  <a:schemeClr val="tx1"/>
                </a:solidFill>
                <a:ea typeface="游ゴシック" panose="020B0400000000000000" pitchFamily="50" charset="-128"/>
              </a:rPr>
              <a:t>・監査証明（利害関係が無い旨を明記</a:t>
            </a:r>
            <a:r>
              <a:rPr lang="ja-JP" altLang="en-US" sz="2600" b="0" dirty="0" smtClean="0">
                <a:solidFill>
                  <a:schemeClr val="tx1"/>
                </a:solidFill>
                <a:ea typeface="游ゴシック" panose="020B0400000000000000" pitchFamily="50" charset="-128"/>
              </a:rPr>
              <a:t>）</a:t>
            </a:r>
            <a:endParaRPr lang="ja-JP" altLang="en-US" sz="2600" b="0" dirty="0">
              <a:solidFill>
                <a:schemeClr val="tx1"/>
              </a:solidFill>
              <a:ea typeface="游ゴシック" panose="020B0400000000000000" pitchFamily="50" charset="-128"/>
            </a:endParaRPr>
          </a:p>
        </p:txBody>
      </p:sp>
      <p:sp>
        <p:nvSpPr>
          <p:cNvPr id="16" name="Text Box 8"/>
          <p:cNvSpPr txBox="1">
            <a:spLocks noChangeArrowheads="1"/>
          </p:cNvSpPr>
          <p:nvPr/>
        </p:nvSpPr>
        <p:spPr bwMode="auto">
          <a:xfrm>
            <a:off x="784381" y="2555895"/>
            <a:ext cx="7879080" cy="1138773"/>
          </a:xfrm>
          <a:prstGeom prst="rect">
            <a:avLst/>
          </a:prstGeom>
          <a:noFill/>
          <a:ln w="9525" algn="ctr">
            <a:noFill/>
            <a:miter lim="800000"/>
            <a:headEnd/>
            <a:tailEnd/>
          </a:ln>
          <a:effectLst/>
        </p:spPr>
        <p:txBody>
          <a:bodyPr wrap="none">
            <a:spAutoFit/>
          </a:bodyPr>
          <a:lstStyle/>
          <a:p>
            <a:pPr algn="l">
              <a:lnSpc>
                <a:spcPct val="80000"/>
              </a:lnSpc>
              <a:spcBef>
                <a:spcPct val="50000"/>
              </a:spcBef>
              <a:defRPr/>
            </a:pPr>
            <a:r>
              <a:rPr lang="ja-JP" altLang="en-US" sz="2000" b="1" dirty="0" smtClean="0">
                <a:solidFill>
                  <a:srgbClr val="FF0000"/>
                </a:solidFill>
                <a:ea typeface="游ゴシック" panose="020B0400000000000000" pitchFamily="50" charset="-128"/>
              </a:rPr>
              <a:t>中間決算または月次</a:t>
            </a:r>
            <a:r>
              <a:rPr lang="ja-JP" altLang="en-US" sz="2000" b="1" dirty="0">
                <a:solidFill>
                  <a:srgbClr val="FF0000"/>
                </a:solidFill>
                <a:ea typeface="游ゴシック" panose="020B0400000000000000" pitchFamily="50" charset="-128"/>
              </a:rPr>
              <a:t>決算</a:t>
            </a:r>
            <a:r>
              <a:rPr lang="ja-JP" altLang="en-US" sz="2000" b="1" dirty="0" smtClean="0">
                <a:solidFill>
                  <a:srgbClr val="FF0000"/>
                </a:solidFill>
                <a:ea typeface="游ゴシック" panose="020B0400000000000000" pitchFamily="50" charset="-128"/>
              </a:rPr>
              <a:t>を行い利害</a:t>
            </a:r>
            <a:r>
              <a:rPr lang="ja-JP" altLang="en-US" sz="2000" b="1" dirty="0">
                <a:solidFill>
                  <a:srgbClr val="FF0000"/>
                </a:solidFill>
                <a:ea typeface="游ゴシック" panose="020B0400000000000000" pitchFamily="50" charset="-128"/>
              </a:rPr>
              <a:t>関係のない公認</a:t>
            </a:r>
            <a:r>
              <a:rPr lang="ja-JP" altLang="en-US" sz="2000" b="1" dirty="0" smtClean="0">
                <a:solidFill>
                  <a:srgbClr val="FF0000"/>
                </a:solidFill>
                <a:ea typeface="游ゴシック" panose="020B0400000000000000" pitchFamily="50" charset="-128"/>
              </a:rPr>
              <a:t>会計士</a:t>
            </a:r>
            <a:endParaRPr lang="en-US" altLang="ja-JP" sz="2000" b="1" dirty="0" smtClean="0">
              <a:solidFill>
                <a:srgbClr val="FF0000"/>
              </a:solidFill>
              <a:ea typeface="游ゴシック" panose="020B0400000000000000" pitchFamily="50" charset="-128"/>
            </a:endParaRPr>
          </a:p>
          <a:p>
            <a:pPr algn="l">
              <a:lnSpc>
                <a:spcPct val="80000"/>
              </a:lnSpc>
              <a:spcBef>
                <a:spcPct val="50000"/>
              </a:spcBef>
              <a:defRPr/>
            </a:pPr>
            <a:r>
              <a:rPr lang="ja-JP" altLang="en-US" sz="2000" b="1" dirty="0" smtClean="0">
                <a:solidFill>
                  <a:srgbClr val="FF0000"/>
                </a:solidFill>
                <a:ea typeface="游ゴシック" panose="020B0400000000000000" pitchFamily="50" charset="-128"/>
              </a:rPr>
              <a:t>もしく</a:t>
            </a:r>
            <a:r>
              <a:rPr lang="ja-JP" altLang="en-US" sz="2000" b="1" dirty="0">
                <a:solidFill>
                  <a:srgbClr val="FF0000"/>
                </a:solidFill>
                <a:ea typeface="游ゴシック" panose="020B0400000000000000" pitchFamily="50" charset="-128"/>
              </a:rPr>
              <a:t>は監査法人</a:t>
            </a:r>
            <a:r>
              <a:rPr lang="ja-JP" altLang="en-US" sz="2000" b="1" dirty="0" smtClean="0">
                <a:solidFill>
                  <a:srgbClr val="FF0000"/>
                </a:solidFill>
                <a:ea typeface="游ゴシック" panose="020B0400000000000000" pitchFamily="50" charset="-128"/>
              </a:rPr>
              <a:t>に監査</a:t>
            </a:r>
            <a:r>
              <a:rPr lang="ja-JP" altLang="en-US" sz="2000" b="1" dirty="0">
                <a:solidFill>
                  <a:srgbClr val="FF0000"/>
                </a:solidFill>
                <a:ea typeface="游ゴシック" panose="020B0400000000000000" pitchFamily="50" charset="-128"/>
              </a:rPr>
              <a:t>証明を発行してもらい提出して</a:t>
            </a:r>
            <a:r>
              <a:rPr lang="ja-JP" altLang="en-US" sz="2000" b="1" dirty="0" smtClean="0">
                <a:solidFill>
                  <a:srgbClr val="FF0000"/>
                </a:solidFill>
                <a:ea typeface="游ゴシック" panose="020B0400000000000000" pitchFamily="50" charset="-128"/>
              </a:rPr>
              <a:t>ください。</a:t>
            </a:r>
            <a:endParaRPr lang="en-US" altLang="ja-JP" sz="2000" b="1" dirty="0" smtClean="0">
              <a:solidFill>
                <a:srgbClr val="FF0000"/>
              </a:solidFill>
              <a:ea typeface="游ゴシック" panose="020B0400000000000000" pitchFamily="50" charset="-128"/>
            </a:endParaRPr>
          </a:p>
          <a:p>
            <a:pPr algn="l">
              <a:lnSpc>
                <a:spcPct val="80000"/>
              </a:lnSpc>
              <a:spcBef>
                <a:spcPct val="50000"/>
              </a:spcBef>
              <a:defRPr/>
            </a:pPr>
            <a:r>
              <a:rPr lang="ja-JP" altLang="en-US" sz="2000" b="1" dirty="0" smtClean="0">
                <a:solidFill>
                  <a:srgbClr val="FF0000"/>
                </a:solidFill>
                <a:ea typeface="游ゴシック" panose="020B0400000000000000" pitchFamily="50" charset="-128"/>
              </a:rPr>
              <a:t>（</a:t>
            </a:r>
            <a:r>
              <a:rPr lang="ja-JP" altLang="en-US" sz="2000" b="1" dirty="0">
                <a:solidFill>
                  <a:srgbClr val="FF0000"/>
                </a:solidFill>
                <a:ea typeface="游ゴシック" panose="020B0400000000000000" pitchFamily="50" charset="-128"/>
              </a:rPr>
              <a:t>税理士は不可）</a:t>
            </a:r>
          </a:p>
        </p:txBody>
      </p:sp>
      <p:sp>
        <p:nvSpPr>
          <p:cNvPr id="14" name="テキスト ボックス 13"/>
          <p:cNvSpPr txBox="1"/>
          <p:nvPr/>
        </p:nvSpPr>
        <p:spPr>
          <a:xfrm>
            <a:off x="54823" y="6580593"/>
            <a:ext cx="1497526" cy="221018"/>
          </a:xfrm>
          <a:prstGeom prst="rect">
            <a:avLst/>
          </a:prstGeom>
          <a:ln w="12700">
            <a:solidFill>
              <a:schemeClr val="bg1">
                <a:lumMod val="65000"/>
              </a:schemeClr>
            </a:solidFill>
          </a:ln>
        </p:spPr>
        <p:style>
          <a:lnRef idx="2">
            <a:schemeClr val="dk1"/>
          </a:lnRef>
          <a:fillRef idx="1">
            <a:schemeClr val="lt1"/>
          </a:fillRef>
          <a:effectRef idx="0">
            <a:schemeClr val="dk1"/>
          </a:effectRef>
          <a:fontRef idx="minor">
            <a:schemeClr val="dk1"/>
          </a:fontRef>
        </p:style>
        <p:txBody>
          <a:bodyPr wrap="none" tIns="36000" bIns="0" rtlCol="0">
            <a:spAutoFit/>
          </a:bodyPr>
          <a:lstStyle/>
          <a:p>
            <a:r>
              <a:rPr kumimoji="1" lang="ja-JP" altLang="en-US" sz="1200" dirty="0" smtClean="0">
                <a:solidFill>
                  <a:schemeClr val="bg1">
                    <a:lumMod val="50000"/>
                  </a:schemeClr>
                </a:solidFill>
                <a:latin typeface="メイリオ" panose="020B0604030504040204" pitchFamily="50" charset="-128"/>
                <a:ea typeface="メイリオ" panose="020B0604030504040204" pitchFamily="50" charset="-128"/>
              </a:rPr>
              <a:t>マニュアル</a:t>
            </a:r>
            <a:r>
              <a:rPr kumimoji="1" lang="en-US" altLang="ja-JP" sz="1200" dirty="0" smtClean="0">
                <a:solidFill>
                  <a:schemeClr val="bg1">
                    <a:lumMod val="50000"/>
                  </a:schemeClr>
                </a:solidFill>
                <a:latin typeface="メイリオ" panose="020B0604030504040204" pitchFamily="50" charset="-128"/>
                <a:ea typeface="メイリオ" panose="020B0604030504040204" pitchFamily="50" charset="-128"/>
              </a:rPr>
              <a:t>P22-23</a:t>
            </a:r>
            <a:endParaRPr kumimoji="1" lang="ja-JP" altLang="en-US" sz="1200" dirty="0">
              <a:solidFill>
                <a:schemeClr val="bg1">
                  <a:lumMod val="50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800264709"/>
      </p:ext>
    </p:extLst>
  </p:cSld>
  <p:clrMapOvr>
    <a:masterClrMapping/>
  </p:clrMapOvr>
  <mc:AlternateContent xmlns:mc="http://schemas.openxmlformats.org/markup-compatibility/2006" xmlns:p14="http://schemas.microsoft.com/office/powerpoint/2010/main">
    <mc:Choice Requires="p14">
      <p:transition spd="med" p14:dur="700" advTm="51564">
        <p:fade/>
      </p:transition>
    </mc:Choice>
    <mc:Fallback xmlns="">
      <p:transition spd="med" advTm="51564">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6518" y="340469"/>
            <a:ext cx="4348647" cy="548640"/>
          </a:xfrm>
        </p:spPr>
        <p:txBody>
          <a:bodyPr>
            <a:normAutofit fontScale="90000"/>
          </a:bodyPr>
          <a:lstStyle/>
          <a:p>
            <a:pPr algn="l"/>
            <a:r>
              <a:rPr lang="ja-JP" altLang="en-US" sz="3600" dirty="0"/>
              <a:t>事業所に関する書類</a:t>
            </a:r>
            <a:endParaRPr kumimoji="1" lang="ja-JP" altLang="en-US" sz="3600" dirty="0"/>
          </a:p>
        </p:txBody>
      </p:sp>
      <p:sp>
        <p:nvSpPr>
          <p:cNvPr id="4" name="Rectangle 12"/>
          <p:cNvSpPr>
            <a:spLocks noRot="1" noChangeArrowheads="1"/>
          </p:cNvSpPr>
          <p:nvPr/>
        </p:nvSpPr>
        <p:spPr bwMode="auto">
          <a:xfrm>
            <a:off x="376518" y="4666665"/>
            <a:ext cx="8462682" cy="1726186"/>
          </a:xfrm>
          <a:prstGeom prst="rect">
            <a:avLst/>
          </a:prstGeom>
          <a:noFill/>
          <a:ln w="38100">
            <a:solidFill>
              <a:srgbClr val="FF0000"/>
            </a:solidFill>
            <a:prstDash val="solid"/>
            <a:miter lim="800000"/>
            <a:headEnd/>
            <a:tailEnd/>
          </a:ln>
          <a:effectLst/>
        </p:spPr>
        <p:txBody>
          <a:bodyPr lIns="0" tIns="36000" anchor="t"/>
          <a:lstStyle/>
          <a:p>
            <a:pPr marL="182563">
              <a:spcBef>
                <a:spcPts val="600"/>
              </a:spcBef>
              <a:defRPr/>
            </a:pPr>
            <a:r>
              <a:rPr lang="ja-JP" altLang="en-US" b="1" dirty="0" smtClean="0">
                <a:ea typeface="游ゴシック" panose="020B0400000000000000" pitchFamily="50" charset="-128"/>
              </a:rPr>
              <a:t>■要件</a:t>
            </a:r>
            <a:endParaRPr lang="en-US" altLang="ja-JP" b="1" dirty="0">
              <a:ea typeface="游ゴシック" panose="020B0400000000000000" pitchFamily="50" charset="-128"/>
            </a:endParaRPr>
          </a:p>
          <a:p>
            <a:pPr marL="182563">
              <a:defRPr/>
            </a:pPr>
            <a:r>
              <a:rPr lang="ja-JP" altLang="en-US" dirty="0" smtClean="0">
                <a:ea typeface="游ゴシック" panose="020B0400000000000000" pitchFamily="50" charset="-128"/>
              </a:rPr>
              <a:t>・</a:t>
            </a:r>
            <a:r>
              <a:rPr lang="ja-JP" altLang="en-US" dirty="0">
                <a:latin typeface="游ゴシック" panose="020B0400000000000000" pitchFamily="50" charset="-128"/>
                <a:ea typeface="游ゴシック" panose="020B0400000000000000" pitchFamily="50" charset="-128"/>
              </a:rPr>
              <a:t>事業で使用し得る面積が２０㎡以上あること</a:t>
            </a:r>
            <a:r>
              <a:rPr lang="ja-JP" altLang="en-US" dirty="0" smtClean="0">
                <a:latin typeface="游ゴシック" panose="020B0400000000000000" pitchFamily="50" charset="-128"/>
                <a:ea typeface="游ゴシック" panose="020B0400000000000000" pitchFamily="50" charset="-128"/>
              </a:rPr>
              <a:t>。</a:t>
            </a:r>
            <a:endParaRPr lang="en-US" altLang="ja-JP" dirty="0" smtClean="0">
              <a:latin typeface="游ゴシック" panose="020B0400000000000000" pitchFamily="50" charset="-128"/>
              <a:ea typeface="游ゴシック" panose="020B0400000000000000" pitchFamily="50" charset="-128"/>
            </a:endParaRPr>
          </a:p>
          <a:p>
            <a:pPr marL="182563">
              <a:defRPr/>
            </a:pPr>
            <a:r>
              <a:rPr lang="ja-JP" altLang="en-US" dirty="0" smtClean="0">
                <a:latin typeface="游ゴシック" panose="020B0400000000000000" pitchFamily="50" charset="-128"/>
                <a:ea typeface="游ゴシック" panose="020B0400000000000000" pitchFamily="50" charset="-128"/>
              </a:rPr>
              <a:t>・</a:t>
            </a:r>
            <a:r>
              <a:rPr lang="ja-JP" altLang="en-US" dirty="0">
                <a:latin typeface="游ゴシック" panose="020B0400000000000000" pitchFamily="50" charset="-128"/>
                <a:ea typeface="游ゴシック" panose="020B0400000000000000" pitchFamily="50" charset="-128"/>
              </a:rPr>
              <a:t>使用目的が事務所であること</a:t>
            </a:r>
            <a:r>
              <a:rPr lang="ja-JP" altLang="en-US" dirty="0" smtClean="0">
                <a:latin typeface="游ゴシック" panose="020B0400000000000000" pitchFamily="50" charset="-128"/>
                <a:ea typeface="游ゴシック" panose="020B0400000000000000" pitchFamily="50" charset="-128"/>
              </a:rPr>
              <a:t>。</a:t>
            </a:r>
            <a:r>
              <a:rPr lang="ja-JP" altLang="en-US" sz="1600" dirty="0" smtClean="0">
                <a:latin typeface="游ゴシック" panose="020B0400000000000000" pitchFamily="50" charset="-128"/>
                <a:ea typeface="游ゴシック" panose="020B0400000000000000" pitchFamily="50" charset="-128"/>
              </a:rPr>
              <a:t>（業種</a:t>
            </a:r>
            <a:r>
              <a:rPr lang="ja-JP" altLang="en-US" sz="1600" dirty="0">
                <a:latin typeface="游ゴシック" panose="020B0400000000000000" pitchFamily="50" charset="-128"/>
                <a:ea typeface="游ゴシック" panose="020B0400000000000000" pitchFamily="50" charset="-128"/>
              </a:rPr>
              <a:t>等が限定されている場合は注意：要承諾書</a:t>
            </a:r>
            <a:r>
              <a:rPr lang="ja-JP" altLang="en-US" sz="1600" dirty="0" smtClean="0">
                <a:latin typeface="游ゴシック" panose="020B0400000000000000" pitchFamily="50" charset="-128"/>
                <a:ea typeface="游ゴシック" panose="020B0400000000000000" pitchFamily="50" charset="-128"/>
              </a:rPr>
              <a:t>）</a:t>
            </a:r>
            <a:endParaRPr lang="en-US" altLang="ja-JP" dirty="0" smtClean="0">
              <a:latin typeface="游ゴシック" panose="020B0400000000000000" pitchFamily="50" charset="-128"/>
              <a:ea typeface="游ゴシック" panose="020B0400000000000000" pitchFamily="50" charset="-128"/>
            </a:endParaRPr>
          </a:p>
          <a:p>
            <a:pPr marL="182563">
              <a:defRPr/>
            </a:pPr>
            <a:r>
              <a:rPr lang="ja-JP" altLang="en-US" dirty="0" smtClean="0">
                <a:latin typeface="游ゴシック" panose="020B0400000000000000" pitchFamily="50" charset="-128"/>
                <a:ea typeface="游ゴシック" panose="020B0400000000000000" pitchFamily="50" charset="-128"/>
              </a:rPr>
              <a:t>・</a:t>
            </a:r>
            <a:r>
              <a:rPr lang="ja-JP" altLang="en-US" dirty="0">
                <a:latin typeface="游ゴシック" panose="020B0400000000000000" pitchFamily="50" charset="-128"/>
                <a:ea typeface="游ゴシック" panose="020B0400000000000000" pitchFamily="50" charset="-128"/>
              </a:rPr>
              <a:t>事業所の独立性が保たれていること</a:t>
            </a:r>
            <a:r>
              <a:rPr lang="ja-JP" altLang="en-US" dirty="0" smtClean="0">
                <a:latin typeface="游ゴシック" panose="020B0400000000000000" pitchFamily="50" charset="-128"/>
                <a:ea typeface="游ゴシック" panose="020B0400000000000000" pitchFamily="50" charset="-128"/>
              </a:rPr>
              <a:t>。</a:t>
            </a:r>
            <a:endParaRPr lang="en-US" altLang="ja-JP" dirty="0" smtClean="0">
              <a:latin typeface="游ゴシック" panose="020B0400000000000000" pitchFamily="50" charset="-128"/>
              <a:ea typeface="游ゴシック" panose="020B0400000000000000" pitchFamily="50" charset="-128"/>
            </a:endParaRPr>
          </a:p>
          <a:p>
            <a:pPr marL="182563">
              <a:defRPr/>
            </a:pPr>
            <a:r>
              <a:rPr lang="ja-JP" altLang="en-US" dirty="0" smtClean="0">
                <a:latin typeface="游ゴシック" panose="020B0400000000000000" pitchFamily="50" charset="-128"/>
                <a:ea typeface="游ゴシック" panose="020B0400000000000000" pitchFamily="50" charset="-128"/>
              </a:rPr>
              <a:t>・個人的秘密を保持し得る構造であること。</a:t>
            </a:r>
            <a:endParaRPr lang="en-US" altLang="ja-JP" dirty="0" smtClean="0">
              <a:latin typeface="游ゴシック" panose="020B0400000000000000" pitchFamily="50" charset="-128"/>
              <a:ea typeface="游ゴシック" panose="020B0400000000000000" pitchFamily="50" charset="-128"/>
            </a:endParaRPr>
          </a:p>
          <a:p>
            <a:pPr marL="182563">
              <a:defRPr/>
            </a:pPr>
            <a:r>
              <a:rPr lang="ja-JP" altLang="en-US" dirty="0" smtClean="0">
                <a:latin typeface="游ゴシック" panose="020B0400000000000000" pitchFamily="50" charset="-128"/>
                <a:ea typeface="游ゴシック" panose="020B0400000000000000" pitchFamily="50" charset="-128"/>
              </a:rPr>
              <a:t>・事業</a:t>
            </a:r>
            <a:r>
              <a:rPr lang="ja-JP" altLang="en-US" dirty="0">
                <a:latin typeface="游ゴシック" panose="020B0400000000000000" pitchFamily="50" charset="-128"/>
                <a:ea typeface="游ゴシック" panose="020B0400000000000000" pitchFamily="50" charset="-128"/>
              </a:rPr>
              <a:t>の運営に好ましくない場所にないこと。</a:t>
            </a:r>
            <a:endParaRPr lang="en-US" altLang="ja-JP" dirty="0">
              <a:latin typeface="游ゴシック" panose="020B0400000000000000" pitchFamily="50" charset="-128"/>
              <a:ea typeface="游ゴシック" panose="020B0400000000000000" pitchFamily="50" charset="-128"/>
            </a:endParaRPr>
          </a:p>
        </p:txBody>
      </p:sp>
      <p:sp>
        <p:nvSpPr>
          <p:cNvPr id="3" name="スライド番号プレースホルダー 2"/>
          <p:cNvSpPr>
            <a:spLocks noGrp="1"/>
          </p:cNvSpPr>
          <p:nvPr>
            <p:ph type="sldNum" sz="quarter" idx="12"/>
          </p:nvPr>
        </p:nvSpPr>
        <p:spPr>
          <a:xfrm>
            <a:off x="7010400" y="6492875"/>
            <a:ext cx="2133600" cy="365125"/>
          </a:xfrm>
        </p:spPr>
        <p:txBody>
          <a:bodyPr/>
          <a:lstStyle/>
          <a:p>
            <a:r>
              <a:rPr kumimoji="1" lang="en-US" altLang="ja-JP" dirty="0" smtClean="0"/>
              <a:t>20</a:t>
            </a:r>
            <a:endParaRPr kumimoji="1" lang="ja-JP" altLang="en-US" dirty="0"/>
          </a:p>
        </p:txBody>
      </p:sp>
      <p:sp>
        <p:nvSpPr>
          <p:cNvPr id="7" name="縦書きテキスト プレースホルダー 2"/>
          <p:cNvSpPr txBox="1">
            <a:spLocks/>
          </p:cNvSpPr>
          <p:nvPr/>
        </p:nvSpPr>
        <p:spPr>
          <a:xfrm>
            <a:off x="627530" y="1158750"/>
            <a:ext cx="8725466" cy="3472746"/>
          </a:xfrm>
          <a:prstGeom prst="rect">
            <a:avLst/>
          </a:prstGeom>
          <a:ln>
            <a:noFill/>
          </a:ln>
        </p:spPr>
        <p:txBody>
          <a:bodyPr vert="horz" wrap="none" lIns="91440" tIns="45720" rIns="91440" bIns="45720" rtlCol="0" anchor="t">
            <a:spAutoFit/>
          </a:bodyPr>
          <a:lstStyle>
            <a:lvl1pPr marL="342900" indent="-342900" algn="l" defTabSz="914400" rtl="0" eaLnBrk="1" latinLnBrk="0" hangingPunct="1">
              <a:spcBef>
                <a:spcPts val="800"/>
              </a:spcBef>
              <a:buFont typeface="Arial" pitchFamily="34" charset="0"/>
              <a:buNone/>
              <a:defRPr kumimoji="1"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kumimoji="1"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kumimoji="1"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kumimoji="1"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kumimoji="1"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kumimoji="1"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kumimoji="1"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kumimoji="1"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kumimoji="1" sz="1400" kern="1200">
                <a:solidFill>
                  <a:schemeClr val="tx1"/>
                </a:solidFill>
                <a:latin typeface="+mn-lt"/>
                <a:ea typeface="+mn-ea"/>
                <a:cs typeface="+mn-cs"/>
              </a:defRPr>
            </a:lvl9pPr>
          </a:lstStyle>
          <a:p>
            <a:pPr marL="0" indent="0">
              <a:buClr>
                <a:schemeClr val="accent1"/>
              </a:buClr>
              <a:buSzPct val="160000"/>
            </a:pPr>
            <a:r>
              <a:rPr lang="ja-JP" altLang="en-US" sz="2000" dirty="0" smtClean="0">
                <a:latin typeface="游ゴシック" panose="020B0400000000000000" pitchFamily="50" charset="-128"/>
                <a:ea typeface="游ゴシック" panose="020B0400000000000000" pitchFamily="50" charset="-128"/>
              </a:rPr>
              <a:t>事業所</a:t>
            </a:r>
            <a:r>
              <a:rPr lang="ja-JP" altLang="en-US" sz="2000" dirty="0">
                <a:latin typeface="游ゴシック" panose="020B0400000000000000" pitchFamily="50" charset="-128"/>
                <a:ea typeface="游ゴシック" panose="020B0400000000000000" pitchFamily="50" charset="-128"/>
              </a:rPr>
              <a:t>の使用権を証する書類</a:t>
            </a:r>
            <a:endParaRPr lang="en-US" altLang="ja-JP" sz="2000" dirty="0">
              <a:latin typeface="游ゴシック" panose="020B0400000000000000" pitchFamily="50" charset="-128"/>
              <a:ea typeface="游ゴシック" panose="020B0400000000000000" pitchFamily="50" charset="-128"/>
            </a:endParaRPr>
          </a:p>
          <a:p>
            <a:pPr marL="0" indent="0">
              <a:buClr>
                <a:schemeClr val="accent1"/>
              </a:buClr>
              <a:buSzPct val="160000"/>
            </a:pPr>
            <a:r>
              <a:rPr lang="ja-JP" altLang="en-US" sz="1800" b="0" dirty="0" smtClean="0">
                <a:latin typeface="游ゴシック" panose="020B0400000000000000" pitchFamily="50" charset="-128"/>
                <a:ea typeface="游ゴシック" panose="020B0400000000000000" pitchFamily="50" charset="-128"/>
              </a:rPr>
              <a:t>・事業所</a:t>
            </a:r>
            <a:r>
              <a:rPr lang="ja-JP" altLang="en-US" sz="1800" b="0" dirty="0">
                <a:latin typeface="游ゴシック" panose="020B0400000000000000" pitchFamily="50" charset="-128"/>
                <a:ea typeface="游ゴシック" panose="020B0400000000000000" pitchFamily="50" charset="-128"/>
              </a:rPr>
              <a:t>が所有する物件の</a:t>
            </a:r>
            <a:r>
              <a:rPr lang="ja-JP" altLang="en-US" sz="1800" b="0" dirty="0" smtClean="0">
                <a:latin typeface="游ゴシック" panose="020B0400000000000000" pitchFamily="50" charset="-128"/>
                <a:ea typeface="游ゴシック" panose="020B0400000000000000" pitchFamily="50" charset="-128"/>
              </a:rPr>
              <a:t>場合･･･</a:t>
            </a:r>
            <a:r>
              <a:rPr lang="ja-JP" altLang="en-US" sz="1800" dirty="0" smtClean="0">
                <a:latin typeface="游ゴシック" panose="020B0400000000000000" pitchFamily="50" charset="-128"/>
                <a:ea typeface="游ゴシック" panose="020B0400000000000000" pitchFamily="50" charset="-128"/>
              </a:rPr>
              <a:t>建物</a:t>
            </a:r>
            <a:r>
              <a:rPr lang="ja-JP" altLang="en-US" sz="1800" dirty="0">
                <a:latin typeface="游ゴシック" panose="020B0400000000000000" pitchFamily="50" charset="-128"/>
                <a:ea typeface="游ゴシック" panose="020B0400000000000000" pitchFamily="50" charset="-128"/>
              </a:rPr>
              <a:t>不動産登記事項</a:t>
            </a:r>
            <a:r>
              <a:rPr lang="ja-JP" altLang="en-US" sz="1800" dirty="0" smtClean="0">
                <a:latin typeface="游ゴシック" panose="020B0400000000000000" pitchFamily="50" charset="-128"/>
                <a:ea typeface="游ゴシック" panose="020B0400000000000000" pitchFamily="50" charset="-128"/>
              </a:rPr>
              <a:t>証明書</a:t>
            </a:r>
            <a:endParaRPr lang="en-US" altLang="ja-JP" sz="1800" dirty="0" smtClean="0">
              <a:latin typeface="游ゴシック" panose="020B0400000000000000" pitchFamily="50" charset="-128"/>
              <a:ea typeface="游ゴシック" panose="020B0400000000000000" pitchFamily="50" charset="-128"/>
            </a:endParaRPr>
          </a:p>
          <a:p>
            <a:pPr marL="533400" indent="0">
              <a:spcBef>
                <a:spcPts val="0"/>
              </a:spcBef>
              <a:buClr>
                <a:schemeClr val="accent1"/>
              </a:buClr>
              <a:buSzPct val="160000"/>
            </a:pPr>
            <a:r>
              <a:rPr lang="ja-JP" altLang="en-US" sz="1500" b="0" dirty="0" smtClean="0">
                <a:latin typeface="游ゴシック" panose="020B0400000000000000" pitchFamily="50" charset="-128"/>
                <a:ea typeface="游ゴシック" panose="020B0400000000000000" pitchFamily="50" charset="-128"/>
              </a:rPr>
              <a:t>ただし、所在・家屋番号又は不動産番号を伝えていただき、労働局にて登記情報連携</a:t>
            </a:r>
            <a:endParaRPr lang="en-US" altLang="ja-JP" sz="1500" b="0" dirty="0" smtClean="0">
              <a:latin typeface="游ゴシック" panose="020B0400000000000000" pitchFamily="50" charset="-128"/>
              <a:ea typeface="游ゴシック" panose="020B0400000000000000" pitchFamily="50" charset="-128"/>
            </a:endParaRPr>
          </a:p>
          <a:p>
            <a:pPr marL="533400" indent="0">
              <a:spcBef>
                <a:spcPts val="0"/>
              </a:spcBef>
              <a:buClr>
                <a:schemeClr val="accent1"/>
              </a:buClr>
              <a:buSzPct val="160000"/>
            </a:pPr>
            <a:r>
              <a:rPr lang="ja-JP" altLang="en-US" sz="1500" b="0" dirty="0" smtClean="0">
                <a:latin typeface="游ゴシック" panose="020B0400000000000000" pitchFamily="50" charset="-128"/>
                <a:ea typeface="游ゴシック" panose="020B0400000000000000" pitchFamily="50" charset="-128"/>
              </a:rPr>
              <a:t>システムを利用することにより登記情報が確認出来た場合は提出不要</a:t>
            </a:r>
            <a:endParaRPr lang="en-US" altLang="ja-JP" sz="1500" b="0" dirty="0">
              <a:latin typeface="游ゴシック" panose="020B0400000000000000" pitchFamily="50" charset="-128"/>
              <a:ea typeface="游ゴシック" panose="020B0400000000000000" pitchFamily="50" charset="-128"/>
            </a:endParaRPr>
          </a:p>
          <a:p>
            <a:pPr marL="0" indent="0">
              <a:buClr>
                <a:schemeClr val="accent1"/>
              </a:buClr>
              <a:buSzPct val="160000"/>
            </a:pPr>
            <a:r>
              <a:rPr lang="ja-JP" altLang="en-US" sz="1800" b="0" dirty="0" smtClean="0">
                <a:latin typeface="游ゴシック" panose="020B0400000000000000" pitchFamily="50" charset="-128"/>
                <a:ea typeface="游ゴシック" panose="020B0400000000000000" pitchFamily="50" charset="-128"/>
              </a:rPr>
              <a:t>・事業所</a:t>
            </a:r>
            <a:r>
              <a:rPr lang="ja-JP" altLang="en-US" sz="1800" b="0" dirty="0">
                <a:latin typeface="游ゴシック" panose="020B0400000000000000" pitchFamily="50" charset="-128"/>
                <a:ea typeface="游ゴシック" panose="020B0400000000000000" pitchFamily="50" charset="-128"/>
              </a:rPr>
              <a:t>が賃貸借物件の</a:t>
            </a:r>
            <a:r>
              <a:rPr lang="ja-JP" altLang="en-US" sz="1800" b="0" dirty="0" smtClean="0">
                <a:latin typeface="游ゴシック" panose="020B0400000000000000" pitchFamily="50" charset="-128"/>
                <a:ea typeface="游ゴシック" panose="020B0400000000000000" pitchFamily="50" charset="-128"/>
              </a:rPr>
              <a:t>場合･･･</a:t>
            </a:r>
            <a:r>
              <a:rPr lang="ja-JP" altLang="en-US" sz="1800" dirty="0" smtClean="0">
                <a:latin typeface="游ゴシック" panose="020B0400000000000000" pitchFamily="50" charset="-128"/>
                <a:ea typeface="游ゴシック" panose="020B0400000000000000" pitchFamily="50" charset="-128"/>
              </a:rPr>
              <a:t>賃貸</a:t>
            </a:r>
            <a:r>
              <a:rPr lang="ja-JP" altLang="en-US" sz="1800" dirty="0">
                <a:latin typeface="游ゴシック" panose="020B0400000000000000" pitchFamily="50" charset="-128"/>
                <a:ea typeface="游ゴシック" panose="020B0400000000000000" pitchFamily="50" charset="-128"/>
              </a:rPr>
              <a:t>契約書</a:t>
            </a:r>
            <a:r>
              <a:rPr lang="ja-JP" altLang="en-US" sz="1800" dirty="0" smtClean="0">
                <a:latin typeface="游ゴシック" panose="020B0400000000000000" pitchFamily="50" charset="-128"/>
                <a:ea typeface="游ゴシック" panose="020B0400000000000000" pitchFamily="50" charset="-128"/>
              </a:rPr>
              <a:t>コピー</a:t>
            </a:r>
            <a:endParaRPr lang="en-US" altLang="ja-JP" sz="1800" dirty="0" smtClean="0">
              <a:latin typeface="游ゴシック" panose="020B0400000000000000" pitchFamily="50" charset="-128"/>
              <a:ea typeface="游ゴシック" panose="020B0400000000000000" pitchFamily="50" charset="-128"/>
            </a:endParaRPr>
          </a:p>
          <a:p>
            <a:pPr marL="0" indent="0">
              <a:buClr>
                <a:schemeClr val="accent1"/>
              </a:buClr>
              <a:buSzPct val="160000"/>
            </a:pPr>
            <a:r>
              <a:rPr lang="ja-JP" altLang="en-US" sz="1800" b="0" dirty="0" smtClean="0">
                <a:latin typeface="游ゴシック" panose="020B0400000000000000" pitchFamily="50" charset="-128"/>
                <a:ea typeface="游ゴシック" panose="020B0400000000000000" pitchFamily="50" charset="-128"/>
              </a:rPr>
              <a:t>・転貸</a:t>
            </a:r>
            <a:r>
              <a:rPr lang="ja-JP" altLang="en-US" sz="1800" b="0" dirty="0">
                <a:latin typeface="游ゴシック" panose="020B0400000000000000" pitchFamily="50" charset="-128"/>
                <a:ea typeface="游ゴシック" panose="020B0400000000000000" pitchFamily="50" charset="-128"/>
              </a:rPr>
              <a:t>や同居の場合は、別途書類が</a:t>
            </a:r>
            <a:r>
              <a:rPr lang="ja-JP" altLang="en-US" sz="1800" b="0" dirty="0" smtClean="0">
                <a:latin typeface="游ゴシック" panose="020B0400000000000000" pitchFamily="50" charset="-128"/>
                <a:ea typeface="游ゴシック" panose="020B0400000000000000" pitchFamily="50" charset="-128"/>
              </a:rPr>
              <a:t>必要</a:t>
            </a:r>
            <a:endParaRPr lang="en-US" altLang="ja-JP" sz="1800" b="0" dirty="0" smtClean="0">
              <a:latin typeface="游ゴシック" panose="020B0400000000000000" pitchFamily="50" charset="-128"/>
              <a:ea typeface="游ゴシック" panose="020B0400000000000000" pitchFamily="50" charset="-128"/>
            </a:endParaRPr>
          </a:p>
          <a:p>
            <a:pPr marL="0" indent="0">
              <a:buClr>
                <a:schemeClr val="accent1"/>
              </a:buClr>
              <a:buSzPct val="160000"/>
            </a:pPr>
            <a:r>
              <a:rPr lang="ja-JP" altLang="en-US" sz="1800" b="0" dirty="0" smtClean="0">
                <a:latin typeface="游ゴシック" panose="020B0400000000000000" pitchFamily="50" charset="-128"/>
                <a:ea typeface="游ゴシック" panose="020B0400000000000000" pitchFamily="50" charset="-128"/>
              </a:rPr>
              <a:t>・複数</a:t>
            </a:r>
            <a:r>
              <a:rPr lang="ja-JP" altLang="en-US" sz="1800" b="0" dirty="0">
                <a:latin typeface="游ゴシック" panose="020B0400000000000000" pitchFamily="50" charset="-128"/>
                <a:ea typeface="游ゴシック" panose="020B0400000000000000" pitchFamily="50" charset="-128"/>
              </a:rPr>
              <a:t>の法人と同居や、住居兼用の場合は、契約内容やレイアウト</a:t>
            </a:r>
            <a:r>
              <a:rPr lang="ja-JP" altLang="en-US" sz="1800" b="0" dirty="0" smtClean="0">
                <a:latin typeface="游ゴシック" panose="020B0400000000000000" pitchFamily="50" charset="-128"/>
                <a:ea typeface="游ゴシック" panose="020B0400000000000000" pitchFamily="50" charset="-128"/>
              </a:rPr>
              <a:t>に留意が必要</a:t>
            </a:r>
            <a:endParaRPr lang="en-US" altLang="ja-JP" sz="1800" b="0" dirty="0">
              <a:latin typeface="游ゴシック" panose="020B0400000000000000" pitchFamily="50" charset="-128"/>
              <a:ea typeface="游ゴシック" panose="020B0400000000000000" pitchFamily="50" charset="-128"/>
            </a:endParaRPr>
          </a:p>
          <a:p>
            <a:pPr marL="0" indent="0">
              <a:spcBef>
                <a:spcPts val="1800"/>
              </a:spcBef>
              <a:buClr>
                <a:schemeClr val="accent1"/>
              </a:buClr>
              <a:buSzPct val="160000"/>
            </a:pPr>
            <a:r>
              <a:rPr lang="ja-JP" altLang="en-US" sz="2000" dirty="0" smtClean="0">
                <a:latin typeface="游ゴシック" panose="020B0400000000000000" pitchFamily="50" charset="-128"/>
                <a:ea typeface="游ゴシック" panose="020B0400000000000000" pitchFamily="50" charset="-128"/>
              </a:rPr>
              <a:t>事業所</a:t>
            </a:r>
            <a:r>
              <a:rPr lang="ja-JP" altLang="en-US" sz="2000" dirty="0">
                <a:latin typeface="游ゴシック" panose="020B0400000000000000" pitchFamily="50" charset="-128"/>
                <a:ea typeface="游ゴシック" panose="020B0400000000000000" pitchFamily="50" charset="-128"/>
              </a:rPr>
              <a:t>のレイアウト図</a:t>
            </a:r>
            <a:endParaRPr lang="en-US" altLang="ja-JP" sz="2000" dirty="0">
              <a:latin typeface="游ゴシック" panose="020B0400000000000000" pitchFamily="50" charset="-128"/>
              <a:ea typeface="游ゴシック" panose="020B0400000000000000" pitchFamily="50" charset="-128"/>
            </a:endParaRPr>
          </a:p>
          <a:p>
            <a:pPr marL="0" indent="0">
              <a:spcBef>
                <a:spcPts val="0"/>
              </a:spcBef>
              <a:buClr>
                <a:schemeClr val="accent1"/>
              </a:buClr>
              <a:buSzPct val="160000"/>
            </a:pPr>
            <a:r>
              <a:rPr lang="ja-JP" altLang="en-US" sz="1800" b="0" dirty="0" smtClean="0">
                <a:latin typeface="游ゴシック" panose="020B0400000000000000" pitchFamily="50" charset="-128"/>
                <a:ea typeface="游ゴシック" panose="020B0400000000000000" pitchFamily="50" charset="-128"/>
              </a:rPr>
              <a:t>・社名表示、机、イス、キャビネット、パーティション等</a:t>
            </a:r>
            <a:r>
              <a:rPr lang="ja-JP" altLang="en-US" sz="1800" b="0" dirty="0">
                <a:latin typeface="游ゴシック" panose="020B0400000000000000" pitchFamily="50" charset="-128"/>
                <a:ea typeface="游ゴシック" panose="020B0400000000000000" pitchFamily="50" charset="-128"/>
              </a:rPr>
              <a:t>まで記入し、</a:t>
            </a:r>
            <a:r>
              <a:rPr lang="ja-JP" altLang="en-US" sz="1800" b="0" dirty="0" smtClean="0">
                <a:latin typeface="游ゴシック" panose="020B0400000000000000" pitchFamily="50" charset="-128"/>
                <a:ea typeface="游ゴシック" panose="020B0400000000000000" pitchFamily="50" charset="-128"/>
              </a:rPr>
              <a:t>派遣元</a:t>
            </a:r>
            <a:endParaRPr lang="en-US" altLang="ja-JP" sz="1800" b="0" dirty="0" smtClean="0">
              <a:latin typeface="游ゴシック" panose="020B0400000000000000" pitchFamily="50" charset="-128"/>
              <a:ea typeface="游ゴシック" panose="020B0400000000000000" pitchFamily="50" charset="-128"/>
            </a:endParaRPr>
          </a:p>
          <a:p>
            <a:pPr marL="0" indent="0">
              <a:spcBef>
                <a:spcPts val="0"/>
              </a:spcBef>
              <a:buClr>
                <a:schemeClr val="accent1"/>
              </a:buClr>
              <a:buSzPct val="160000"/>
            </a:pPr>
            <a:r>
              <a:rPr lang="ja-JP" altLang="en-US" sz="1800" b="0" dirty="0">
                <a:latin typeface="游ゴシック" panose="020B0400000000000000" pitchFamily="50" charset="-128"/>
                <a:ea typeface="游ゴシック" panose="020B0400000000000000" pitchFamily="50" charset="-128"/>
              </a:rPr>
              <a:t>　</a:t>
            </a:r>
            <a:r>
              <a:rPr lang="ja-JP" altLang="en-US" sz="1800" b="0" dirty="0" smtClean="0">
                <a:latin typeface="游ゴシック" panose="020B0400000000000000" pitchFamily="50" charset="-128"/>
                <a:ea typeface="游ゴシック" panose="020B0400000000000000" pitchFamily="50" charset="-128"/>
              </a:rPr>
              <a:t>責任者</a:t>
            </a:r>
            <a:r>
              <a:rPr lang="ja-JP" altLang="en-US" sz="1800" b="0" dirty="0">
                <a:latin typeface="游ゴシック" panose="020B0400000000000000" pitchFamily="50" charset="-128"/>
                <a:ea typeface="游ゴシック" panose="020B0400000000000000" pitchFamily="50" charset="-128"/>
              </a:rPr>
              <a:t>の席</a:t>
            </a:r>
            <a:r>
              <a:rPr lang="ja-JP" altLang="en-US" sz="1800" b="0" dirty="0" smtClean="0">
                <a:latin typeface="游ゴシック" panose="020B0400000000000000" pitchFamily="50" charset="-128"/>
                <a:ea typeface="游ゴシック" panose="020B0400000000000000" pitchFamily="50" charset="-128"/>
              </a:rPr>
              <a:t>、職務代</a:t>
            </a:r>
            <a:r>
              <a:rPr lang="ja-JP" altLang="en-US" sz="1800" b="0" dirty="0">
                <a:latin typeface="游ゴシック" panose="020B0400000000000000" pitchFamily="50" charset="-128"/>
                <a:ea typeface="游ゴシック" panose="020B0400000000000000" pitchFamily="50" charset="-128"/>
              </a:rPr>
              <a:t>行者の席</a:t>
            </a:r>
            <a:r>
              <a:rPr lang="ja-JP" altLang="en-US" sz="1800" b="0" dirty="0" smtClean="0">
                <a:latin typeface="游ゴシック" panose="020B0400000000000000" pitchFamily="50" charset="-128"/>
                <a:ea typeface="游ゴシック" panose="020B0400000000000000" pitchFamily="50" charset="-128"/>
              </a:rPr>
              <a:t>、</a:t>
            </a:r>
            <a:r>
              <a:rPr lang="ja-JP" altLang="en-US" sz="1800" b="0" dirty="0">
                <a:latin typeface="游ゴシック" panose="020B0400000000000000" pitchFamily="50" charset="-128"/>
                <a:ea typeface="游ゴシック" panose="020B0400000000000000" pitchFamily="50" charset="-128"/>
              </a:rPr>
              <a:t>相談</a:t>
            </a:r>
            <a:r>
              <a:rPr lang="ja-JP" altLang="en-US" sz="1800" b="0" dirty="0" smtClean="0">
                <a:latin typeface="游ゴシック" panose="020B0400000000000000" pitchFamily="50" charset="-128"/>
                <a:ea typeface="游ゴシック" panose="020B0400000000000000" pitchFamily="50" charset="-128"/>
              </a:rPr>
              <a:t>スペース</a:t>
            </a:r>
            <a:r>
              <a:rPr lang="ja-JP" altLang="en-US" sz="1800" b="0" dirty="0">
                <a:latin typeface="游ゴシック" panose="020B0400000000000000" pitchFamily="50" charset="-128"/>
                <a:ea typeface="游ゴシック" panose="020B0400000000000000" pitchFamily="50" charset="-128"/>
              </a:rPr>
              <a:t>、個人情報保管場所を</a:t>
            </a:r>
            <a:r>
              <a:rPr lang="ja-JP" altLang="en-US" sz="1800" b="0" dirty="0" smtClean="0">
                <a:latin typeface="游ゴシック" panose="020B0400000000000000" pitchFamily="50" charset="-128"/>
                <a:ea typeface="游ゴシック" panose="020B0400000000000000" pitchFamily="50" charset="-128"/>
              </a:rPr>
              <a:t>示す</a:t>
            </a:r>
            <a:endParaRPr lang="en-US" altLang="ja-JP" sz="2000" dirty="0">
              <a:latin typeface="游ゴシック" panose="020B0400000000000000" pitchFamily="50" charset="-128"/>
              <a:ea typeface="游ゴシック" panose="020B0400000000000000" pitchFamily="50" charset="-128"/>
            </a:endParaRPr>
          </a:p>
        </p:txBody>
      </p:sp>
      <p:sp>
        <p:nvSpPr>
          <p:cNvPr id="6" name="正方形/長方形 5"/>
          <p:cNvSpPr/>
          <p:nvPr/>
        </p:nvSpPr>
        <p:spPr>
          <a:xfrm>
            <a:off x="223736" y="340469"/>
            <a:ext cx="136187" cy="593387"/>
          </a:xfrm>
          <a:prstGeom prst="rect">
            <a:avLst/>
          </a:prstGeom>
          <a:solidFill>
            <a:srgbClr val="4799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Text Box 12"/>
          <p:cNvSpPr txBox="1">
            <a:spLocks noChangeArrowheads="1"/>
          </p:cNvSpPr>
          <p:nvPr/>
        </p:nvSpPr>
        <p:spPr bwMode="auto">
          <a:xfrm>
            <a:off x="291829" y="1188556"/>
            <a:ext cx="415498" cy="322589"/>
          </a:xfrm>
          <a:prstGeom prst="rect">
            <a:avLst/>
          </a:prstGeom>
          <a:noFill/>
          <a:ln w="9525" algn="ctr">
            <a:noFill/>
            <a:miter lim="800000"/>
            <a:headEnd/>
            <a:tailEnd/>
          </a:ln>
          <a:effectLst/>
        </p:spPr>
        <p:txBody>
          <a:bodyPr wrap="none" anchor="ctr" anchorCtr="0">
            <a:spAutoFit/>
          </a:bodyPr>
          <a:lstStyle/>
          <a:p>
            <a:pPr marL="342900" indent="-342900" algn="l">
              <a:lnSpc>
                <a:spcPct val="80000"/>
              </a:lnSpc>
              <a:spcBef>
                <a:spcPct val="50000"/>
              </a:spcBef>
              <a:defRPr/>
            </a:pPr>
            <a:r>
              <a:rPr lang="ja-JP" altLang="en-US" dirty="0">
                <a:ea typeface="游ゴシック" panose="020B0400000000000000" pitchFamily="50" charset="-128"/>
              </a:rPr>
              <a:t>⑧</a:t>
            </a:r>
            <a:endParaRPr lang="ja-JP" altLang="en-US" sz="1800" b="0" dirty="0">
              <a:solidFill>
                <a:schemeClr val="tx1"/>
              </a:solidFill>
              <a:ea typeface="游ゴシック" panose="020B0400000000000000" pitchFamily="50" charset="-128"/>
            </a:endParaRPr>
          </a:p>
        </p:txBody>
      </p:sp>
      <p:sp>
        <p:nvSpPr>
          <p:cNvPr id="9" name="Text Box 12"/>
          <p:cNvSpPr txBox="1">
            <a:spLocks noChangeArrowheads="1"/>
          </p:cNvSpPr>
          <p:nvPr/>
        </p:nvSpPr>
        <p:spPr bwMode="auto">
          <a:xfrm>
            <a:off x="283407" y="3720510"/>
            <a:ext cx="415498" cy="322589"/>
          </a:xfrm>
          <a:prstGeom prst="rect">
            <a:avLst/>
          </a:prstGeom>
          <a:noFill/>
          <a:ln w="9525" algn="ctr">
            <a:noFill/>
            <a:miter lim="800000"/>
            <a:headEnd/>
            <a:tailEnd/>
          </a:ln>
          <a:effectLst/>
        </p:spPr>
        <p:txBody>
          <a:bodyPr wrap="none" anchor="ctr" anchorCtr="0">
            <a:spAutoFit/>
          </a:bodyPr>
          <a:lstStyle/>
          <a:p>
            <a:pPr marL="342900" indent="-342900" algn="l">
              <a:lnSpc>
                <a:spcPct val="80000"/>
              </a:lnSpc>
              <a:spcBef>
                <a:spcPct val="50000"/>
              </a:spcBef>
              <a:defRPr/>
            </a:pPr>
            <a:r>
              <a:rPr lang="ja-JP" altLang="en-US" dirty="0">
                <a:ea typeface="游ゴシック" panose="020B0400000000000000" pitchFamily="50" charset="-128"/>
              </a:rPr>
              <a:t>①</a:t>
            </a:r>
            <a:endParaRPr lang="ja-JP" altLang="en-US" sz="1800" b="0" dirty="0">
              <a:solidFill>
                <a:schemeClr val="tx1"/>
              </a:solidFill>
              <a:ea typeface="游ゴシック" panose="020B0400000000000000" pitchFamily="50" charset="-128"/>
            </a:endParaRPr>
          </a:p>
        </p:txBody>
      </p:sp>
      <p:sp>
        <p:nvSpPr>
          <p:cNvPr id="10" name="テキスト ボックス 9"/>
          <p:cNvSpPr txBox="1"/>
          <p:nvPr/>
        </p:nvSpPr>
        <p:spPr>
          <a:xfrm>
            <a:off x="54823" y="6580593"/>
            <a:ext cx="2190023" cy="221018"/>
          </a:xfrm>
          <a:prstGeom prst="rect">
            <a:avLst/>
          </a:prstGeom>
          <a:ln w="12700">
            <a:solidFill>
              <a:schemeClr val="bg1">
                <a:lumMod val="65000"/>
              </a:schemeClr>
            </a:solidFill>
          </a:ln>
        </p:spPr>
        <p:style>
          <a:lnRef idx="2">
            <a:schemeClr val="dk1"/>
          </a:lnRef>
          <a:fillRef idx="1">
            <a:schemeClr val="lt1"/>
          </a:fillRef>
          <a:effectRef idx="0">
            <a:schemeClr val="dk1"/>
          </a:effectRef>
          <a:fontRef idx="minor">
            <a:schemeClr val="dk1"/>
          </a:fontRef>
        </p:style>
        <p:txBody>
          <a:bodyPr wrap="none" tIns="36000" bIns="0" rtlCol="0">
            <a:spAutoFit/>
          </a:bodyPr>
          <a:lstStyle/>
          <a:p>
            <a:r>
              <a:rPr kumimoji="1" lang="ja-JP" altLang="en-US" sz="1200" dirty="0" smtClean="0">
                <a:solidFill>
                  <a:schemeClr val="bg1">
                    <a:lumMod val="50000"/>
                  </a:schemeClr>
                </a:solidFill>
                <a:latin typeface="メイリオ" panose="020B0604030504040204" pitchFamily="50" charset="-128"/>
                <a:ea typeface="メイリオ" panose="020B0604030504040204" pitchFamily="50" charset="-128"/>
              </a:rPr>
              <a:t>マニュアル</a:t>
            </a:r>
            <a:r>
              <a:rPr kumimoji="1" lang="en-US" altLang="ja-JP" sz="1200" dirty="0" smtClean="0">
                <a:solidFill>
                  <a:schemeClr val="bg1">
                    <a:lumMod val="50000"/>
                  </a:schemeClr>
                </a:solidFill>
                <a:latin typeface="メイリオ" panose="020B0604030504040204" pitchFamily="50" charset="-128"/>
                <a:ea typeface="メイリオ" panose="020B0604030504040204" pitchFamily="50" charset="-128"/>
              </a:rPr>
              <a:t>P10</a:t>
            </a:r>
            <a:r>
              <a:rPr kumimoji="1" lang="ja-JP" altLang="en-US" sz="1200" dirty="0" err="1" smtClean="0">
                <a:solidFill>
                  <a:schemeClr val="bg1">
                    <a:lumMod val="50000"/>
                  </a:schemeClr>
                </a:solidFill>
                <a:latin typeface="メイリオ" panose="020B0604030504040204" pitchFamily="50" charset="-128"/>
                <a:ea typeface="メイリオ" panose="020B0604030504040204" pitchFamily="50" charset="-128"/>
              </a:rPr>
              <a:t>、</a:t>
            </a:r>
            <a:r>
              <a:rPr kumimoji="1" lang="en-US" altLang="ja-JP" sz="1200" dirty="0" smtClean="0">
                <a:solidFill>
                  <a:schemeClr val="bg1">
                    <a:lumMod val="50000"/>
                  </a:schemeClr>
                </a:solidFill>
                <a:latin typeface="メイリオ" panose="020B0604030504040204" pitchFamily="50" charset="-128"/>
                <a:ea typeface="メイリオ" panose="020B0604030504040204" pitchFamily="50" charset="-128"/>
              </a:rPr>
              <a:t>20-22</a:t>
            </a:r>
            <a:r>
              <a:rPr kumimoji="1" lang="ja-JP" altLang="en-US" sz="1200" dirty="0" err="1" smtClean="0">
                <a:solidFill>
                  <a:schemeClr val="bg1">
                    <a:lumMod val="50000"/>
                  </a:schemeClr>
                </a:solidFill>
                <a:latin typeface="メイリオ" panose="020B0604030504040204" pitchFamily="50" charset="-128"/>
                <a:ea typeface="メイリオ" panose="020B0604030504040204" pitchFamily="50" charset="-128"/>
              </a:rPr>
              <a:t>、</a:t>
            </a:r>
            <a:r>
              <a:rPr kumimoji="1" lang="en-US" altLang="ja-JP" sz="1200" dirty="0" smtClean="0">
                <a:solidFill>
                  <a:schemeClr val="bg1">
                    <a:lumMod val="50000"/>
                  </a:schemeClr>
                </a:solidFill>
                <a:latin typeface="メイリオ" panose="020B0604030504040204" pitchFamily="50" charset="-128"/>
                <a:ea typeface="メイリオ" panose="020B0604030504040204" pitchFamily="50" charset="-128"/>
              </a:rPr>
              <a:t>23</a:t>
            </a:r>
            <a:endParaRPr kumimoji="1" lang="ja-JP" altLang="en-US" sz="1200" dirty="0">
              <a:solidFill>
                <a:schemeClr val="bg1">
                  <a:lumMod val="50000"/>
                </a:schemeClr>
              </a:solidFill>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2369848" y="6580593"/>
            <a:ext cx="954107" cy="221018"/>
          </a:xfrm>
          <a:prstGeom prst="rect">
            <a:avLst/>
          </a:prstGeom>
          <a:ln w="12700">
            <a:solidFill>
              <a:schemeClr val="bg1">
                <a:lumMod val="65000"/>
              </a:schemeClr>
            </a:solidFill>
          </a:ln>
        </p:spPr>
        <p:style>
          <a:lnRef idx="2">
            <a:schemeClr val="dk1"/>
          </a:lnRef>
          <a:fillRef idx="1">
            <a:schemeClr val="lt1"/>
          </a:fillRef>
          <a:effectRef idx="0">
            <a:schemeClr val="dk1"/>
          </a:effectRef>
          <a:fontRef idx="minor">
            <a:schemeClr val="dk1"/>
          </a:fontRef>
        </p:style>
        <p:txBody>
          <a:bodyPr wrap="none" tIns="36000" bIns="0" rtlCol="0">
            <a:spAutoFit/>
          </a:bodyPr>
          <a:lstStyle/>
          <a:p>
            <a:r>
              <a:rPr kumimoji="1" lang="ja-JP" altLang="en-US" sz="1200" dirty="0" smtClean="0">
                <a:solidFill>
                  <a:schemeClr val="bg1">
                    <a:lumMod val="50000"/>
                  </a:schemeClr>
                </a:solidFill>
                <a:latin typeface="メイリオ" panose="020B0604030504040204" pitchFamily="50" charset="-128"/>
                <a:ea typeface="メイリオ" panose="020B0604030504040204" pitchFamily="50" charset="-128"/>
              </a:rPr>
              <a:t>参考資料５</a:t>
            </a:r>
            <a:endParaRPr kumimoji="1" lang="ja-JP" altLang="en-US" sz="1200" dirty="0">
              <a:solidFill>
                <a:schemeClr val="bg1">
                  <a:lumMod val="50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133290790"/>
      </p:ext>
    </p:extLst>
  </p:cSld>
  <p:clrMapOvr>
    <a:masterClrMapping/>
  </p:clrMapOvr>
  <mc:AlternateContent xmlns:mc="http://schemas.openxmlformats.org/markup-compatibility/2006" xmlns:p14="http://schemas.microsoft.com/office/powerpoint/2010/main">
    <mc:Choice Requires="p14">
      <p:transition spd="med" p14:dur="700" advTm="204908">
        <p:fade/>
      </p:transition>
    </mc:Choice>
    <mc:Fallback xmlns="">
      <p:transition spd="med" advTm="204908">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4"/>
          <p:cNvSpPr txBox="1">
            <a:spLocks noChangeArrowheads="1"/>
          </p:cNvSpPr>
          <p:nvPr/>
        </p:nvSpPr>
        <p:spPr bwMode="auto">
          <a:xfrm>
            <a:off x="428625" y="444719"/>
            <a:ext cx="8737600" cy="502125"/>
          </a:xfrm>
          <a:prstGeom prst="rect">
            <a:avLst/>
          </a:prstGeom>
          <a:noFill/>
          <a:ln w="9525" algn="ctr">
            <a:noFill/>
            <a:miter lim="800000"/>
            <a:headEnd/>
            <a:tailEnd/>
          </a:ln>
          <a:effectLst/>
        </p:spPr>
        <p:txBody>
          <a:bodyPr>
            <a:spAutoFit/>
          </a:bodyPr>
          <a:lstStyle/>
          <a:p>
            <a:pPr marL="342900" indent="-342900" fontAlgn="base">
              <a:lnSpc>
                <a:spcPct val="80000"/>
              </a:lnSpc>
              <a:spcBef>
                <a:spcPct val="50000"/>
              </a:spcBef>
              <a:spcAft>
                <a:spcPct val="0"/>
              </a:spcAft>
              <a:buClr>
                <a:srgbClr val="0000FF"/>
              </a:buClr>
              <a:buFont typeface="Wingdings" pitchFamily="2" charset="2"/>
              <a:buNone/>
              <a:defRPr/>
            </a:pPr>
            <a:r>
              <a:rPr kumimoji="0" lang="ja-JP" altLang="en-US" sz="3200" dirty="0" smtClean="0">
                <a:latin typeface="游ゴシック" panose="020B0400000000000000" pitchFamily="50" charset="-128"/>
                <a:ea typeface="游ゴシック" panose="020B0400000000000000" pitchFamily="50" charset="-128"/>
              </a:rPr>
              <a:t>賃貸借</a:t>
            </a:r>
            <a:r>
              <a:rPr kumimoji="0" lang="ja-JP" altLang="en-US" sz="3200" dirty="0">
                <a:latin typeface="游ゴシック" panose="020B0400000000000000" pitchFamily="50" charset="-128"/>
                <a:ea typeface="游ゴシック" panose="020B0400000000000000" pitchFamily="50" charset="-128"/>
              </a:rPr>
              <a:t>物件でなおかつ転貸借の場合</a:t>
            </a:r>
            <a:endParaRPr lang="ja-JP" altLang="en-US" sz="3200" dirty="0">
              <a:latin typeface="游ゴシック" panose="020B0400000000000000" pitchFamily="50" charset="-128"/>
              <a:ea typeface="游ゴシック" panose="020B0400000000000000" pitchFamily="50" charset="-128"/>
            </a:endParaRPr>
          </a:p>
        </p:txBody>
      </p:sp>
      <p:sp>
        <p:nvSpPr>
          <p:cNvPr id="27" name="AutoShape 5"/>
          <p:cNvSpPr>
            <a:spLocks noChangeArrowheads="1"/>
          </p:cNvSpPr>
          <p:nvPr/>
        </p:nvSpPr>
        <p:spPr bwMode="auto">
          <a:xfrm>
            <a:off x="749991" y="1388838"/>
            <a:ext cx="2234747" cy="802267"/>
          </a:xfrm>
          <a:prstGeom prst="roundRect">
            <a:avLst>
              <a:gd name="adj" fmla="val 16667"/>
            </a:avLst>
          </a:prstGeom>
          <a:solidFill>
            <a:srgbClr val="1F497D">
              <a:lumMod val="20000"/>
              <a:lumOff val="80000"/>
            </a:srgbClr>
          </a:solidFill>
          <a:ln w="28575">
            <a:solidFill>
              <a:sysClr val="windowText" lastClr="000000"/>
            </a:solidFill>
            <a:round/>
            <a:headEnd/>
            <a:tailEnd/>
          </a:ln>
          <a:effectLst/>
        </p:spPr>
        <p:txBody>
          <a:bodyPr wrap="none" anchor="ctr"/>
          <a:lstStyle/>
          <a:p>
            <a:pPr marL="0" marR="0" lvl="0" indent="0" algn="ctr" defTabSz="914400" eaLnBrk="1" fontAlgn="base" latinLnBrk="0" hangingPunct="1">
              <a:lnSpc>
                <a:spcPct val="100000"/>
              </a:lnSpc>
              <a:spcBef>
                <a:spcPct val="20000"/>
              </a:spcBef>
              <a:spcAft>
                <a:spcPct val="0"/>
              </a:spcAft>
              <a:buClr>
                <a:srgbClr val="0000FF"/>
              </a:buClr>
              <a:buSzTx/>
              <a:buFont typeface="Wingdings" pitchFamily="2" charset="2"/>
              <a:buNone/>
              <a:tabLst/>
              <a:defRPr/>
            </a:pPr>
            <a:endParaRPr kumimoji="0" lang="ja-JP" altLang="en-US" sz="2400" b="1"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charset="0"/>
              <a:ea typeface="游ゴシック" panose="020B0400000000000000" pitchFamily="50" charset="-128"/>
            </a:endParaRPr>
          </a:p>
        </p:txBody>
      </p:sp>
      <p:sp>
        <p:nvSpPr>
          <p:cNvPr id="28" name="AutoShape 6"/>
          <p:cNvSpPr>
            <a:spLocks noChangeArrowheads="1"/>
          </p:cNvSpPr>
          <p:nvPr/>
        </p:nvSpPr>
        <p:spPr bwMode="auto">
          <a:xfrm>
            <a:off x="6210991" y="4268811"/>
            <a:ext cx="2233637" cy="802267"/>
          </a:xfrm>
          <a:prstGeom prst="roundRect">
            <a:avLst>
              <a:gd name="adj" fmla="val 16667"/>
            </a:avLst>
          </a:prstGeom>
          <a:solidFill>
            <a:srgbClr val="1F497D">
              <a:lumMod val="20000"/>
              <a:lumOff val="80000"/>
            </a:srgbClr>
          </a:solidFill>
          <a:ln w="28575">
            <a:solidFill>
              <a:sysClr val="windowText" lastClr="000000"/>
            </a:solidFill>
            <a:round/>
            <a:headEnd/>
            <a:tailEnd/>
          </a:ln>
          <a:effectLst/>
        </p:spPr>
        <p:txBody>
          <a:bodyPr wrap="none" anchor="ctr"/>
          <a:lstStyle/>
          <a:p>
            <a:pPr marL="0" marR="0" lvl="0" indent="0" algn="ctr" defTabSz="914400" eaLnBrk="1" fontAlgn="base" latinLnBrk="0" hangingPunct="1">
              <a:lnSpc>
                <a:spcPct val="100000"/>
              </a:lnSpc>
              <a:spcBef>
                <a:spcPct val="20000"/>
              </a:spcBef>
              <a:spcAft>
                <a:spcPct val="0"/>
              </a:spcAft>
              <a:buClr>
                <a:srgbClr val="0000FF"/>
              </a:buClr>
              <a:buSzTx/>
              <a:buFont typeface="Wingdings" pitchFamily="2" charset="2"/>
              <a:buNone/>
              <a:tabLst/>
              <a:defRPr/>
            </a:pPr>
            <a:endParaRPr kumimoji="0" lang="ja-JP" altLang="en-US" sz="2400" b="1"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charset="0"/>
              <a:ea typeface="游ゴシック" panose="020B0400000000000000" pitchFamily="50" charset="-128"/>
            </a:endParaRPr>
          </a:p>
        </p:txBody>
      </p:sp>
      <p:sp>
        <p:nvSpPr>
          <p:cNvPr id="29" name="AutoShape 7"/>
          <p:cNvSpPr>
            <a:spLocks noChangeArrowheads="1"/>
          </p:cNvSpPr>
          <p:nvPr/>
        </p:nvSpPr>
        <p:spPr bwMode="auto">
          <a:xfrm>
            <a:off x="749991" y="4268811"/>
            <a:ext cx="2234747" cy="802267"/>
          </a:xfrm>
          <a:prstGeom prst="roundRect">
            <a:avLst>
              <a:gd name="adj" fmla="val 16667"/>
            </a:avLst>
          </a:prstGeom>
          <a:solidFill>
            <a:srgbClr val="1F497D">
              <a:lumMod val="20000"/>
              <a:lumOff val="80000"/>
            </a:srgbClr>
          </a:solidFill>
          <a:ln w="28575">
            <a:solidFill>
              <a:sysClr val="windowText" lastClr="000000"/>
            </a:solidFill>
            <a:round/>
            <a:headEnd/>
            <a:tailEnd/>
          </a:ln>
          <a:effectLst/>
        </p:spPr>
        <p:txBody>
          <a:bodyPr wrap="none" anchor="ctr"/>
          <a:lstStyle/>
          <a:p>
            <a:pPr marL="0" marR="0" lvl="0" indent="0" algn="ctr" defTabSz="914400" eaLnBrk="1" fontAlgn="base" latinLnBrk="0" hangingPunct="1">
              <a:lnSpc>
                <a:spcPct val="100000"/>
              </a:lnSpc>
              <a:spcBef>
                <a:spcPct val="20000"/>
              </a:spcBef>
              <a:spcAft>
                <a:spcPct val="0"/>
              </a:spcAft>
              <a:buClr>
                <a:srgbClr val="0000FF"/>
              </a:buClr>
              <a:buSzTx/>
              <a:buFont typeface="Wingdings" pitchFamily="2" charset="2"/>
              <a:buNone/>
              <a:tabLst/>
              <a:defRPr/>
            </a:pPr>
            <a:endParaRPr kumimoji="0" lang="ja-JP" altLang="en-US" sz="2400" b="1"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charset="0"/>
              <a:ea typeface="游ゴシック" panose="020B0400000000000000" pitchFamily="50" charset="-128"/>
            </a:endParaRPr>
          </a:p>
        </p:txBody>
      </p:sp>
      <p:sp>
        <p:nvSpPr>
          <p:cNvPr id="30" name="Text Box 8"/>
          <p:cNvSpPr txBox="1">
            <a:spLocks noChangeArrowheads="1"/>
          </p:cNvSpPr>
          <p:nvPr/>
        </p:nvSpPr>
        <p:spPr bwMode="auto">
          <a:xfrm>
            <a:off x="749992" y="1567893"/>
            <a:ext cx="2234746" cy="430887"/>
          </a:xfrm>
          <a:prstGeom prst="rect">
            <a:avLst/>
          </a:prstGeom>
          <a:noFill/>
          <a:ln w="9525">
            <a:noFill/>
            <a:miter lim="800000"/>
            <a:headEnd/>
            <a:tailEnd/>
          </a:ln>
        </p:spPr>
        <p:txBody>
          <a:bodyPr wrap="square">
            <a:spAutoFit/>
          </a:bodyPr>
          <a:lstStyle/>
          <a:p>
            <a:pPr algn="ctr" fontAlgn="base">
              <a:spcBef>
                <a:spcPct val="50000"/>
              </a:spcBef>
              <a:spcAft>
                <a:spcPct val="0"/>
              </a:spcAft>
            </a:pPr>
            <a:r>
              <a:rPr lang="ja-JP" altLang="en-US" sz="2200" dirty="0">
                <a:solidFill>
                  <a:prstClr val="black"/>
                </a:solidFill>
                <a:latin typeface="游ゴシック" panose="020B0400000000000000" pitchFamily="50" charset="-128"/>
                <a:ea typeface="游ゴシック" panose="020B0400000000000000" pitchFamily="50" charset="-128"/>
              </a:rPr>
              <a:t>オーナー</a:t>
            </a:r>
          </a:p>
        </p:txBody>
      </p:sp>
      <p:sp>
        <p:nvSpPr>
          <p:cNvPr id="31" name="Text Box 9"/>
          <p:cNvSpPr txBox="1">
            <a:spLocks noChangeArrowheads="1"/>
          </p:cNvSpPr>
          <p:nvPr/>
        </p:nvSpPr>
        <p:spPr bwMode="auto">
          <a:xfrm>
            <a:off x="749991" y="4456492"/>
            <a:ext cx="2234747" cy="430887"/>
          </a:xfrm>
          <a:prstGeom prst="rect">
            <a:avLst/>
          </a:prstGeom>
          <a:noFill/>
          <a:ln w="9525">
            <a:noFill/>
            <a:miter lim="800000"/>
            <a:headEnd/>
            <a:tailEnd/>
          </a:ln>
        </p:spPr>
        <p:txBody>
          <a:bodyPr wrap="square">
            <a:spAutoFit/>
          </a:bodyPr>
          <a:lstStyle/>
          <a:p>
            <a:pPr algn="ctr" fontAlgn="base">
              <a:spcBef>
                <a:spcPct val="50000"/>
              </a:spcBef>
              <a:spcAft>
                <a:spcPct val="0"/>
              </a:spcAft>
            </a:pPr>
            <a:r>
              <a:rPr lang="ja-JP" altLang="en-US" sz="2200" dirty="0">
                <a:solidFill>
                  <a:prstClr val="black"/>
                </a:solidFill>
                <a:latin typeface="游ゴシック" panose="020B0400000000000000" pitchFamily="50" charset="-128"/>
                <a:ea typeface="游ゴシック" panose="020B0400000000000000" pitchFamily="50" charset="-128"/>
              </a:rPr>
              <a:t>会社Ａ</a:t>
            </a:r>
          </a:p>
        </p:txBody>
      </p:sp>
      <p:sp>
        <p:nvSpPr>
          <p:cNvPr id="32" name="Text Box 10"/>
          <p:cNvSpPr txBox="1">
            <a:spLocks noChangeArrowheads="1"/>
          </p:cNvSpPr>
          <p:nvPr/>
        </p:nvSpPr>
        <p:spPr bwMode="auto">
          <a:xfrm>
            <a:off x="6210991" y="4456492"/>
            <a:ext cx="2233638" cy="430887"/>
          </a:xfrm>
          <a:prstGeom prst="rect">
            <a:avLst/>
          </a:prstGeom>
          <a:noFill/>
          <a:ln w="9525">
            <a:noFill/>
            <a:miter lim="800000"/>
            <a:headEnd/>
            <a:tailEnd/>
          </a:ln>
        </p:spPr>
        <p:txBody>
          <a:bodyPr wrap="square">
            <a:spAutoFit/>
          </a:bodyPr>
          <a:lstStyle/>
          <a:p>
            <a:pPr algn="ctr" fontAlgn="base">
              <a:spcBef>
                <a:spcPct val="50000"/>
              </a:spcBef>
              <a:spcAft>
                <a:spcPct val="0"/>
              </a:spcAft>
            </a:pPr>
            <a:r>
              <a:rPr lang="ja-JP" altLang="en-US" sz="2200" dirty="0">
                <a:solidFill>
                  <a:prstClr val="black"/>
                </a:solidFill>
                <a:latin typeface="游ゴシック" panose="020B0400000000000000" pitchFamily="50" charset="-128"/>
                <a:ea typeface="游ゴシック" panose="020B0400000000000000" pitchFamily="50" charset="-128"/>
              </a:rPr>
              <a:t>申請会社Ｂ</a:t>
            </a:r>
          </a:p>
        </p:txBody>
      </p:sp>
      <p:sp>
        <p:nvSpPr>
          <p:cNvPr id="33" name="Freeform 11"/>
          <p:cNvSpPr>
            <a:spLocks/>
          </p:cNvSpPr>
          <p:nvPr/>
        </p:nvSpPr>
        <p:spPr bwMode="auto">
          <a:xfrm>
            <a:off x="3053742" y="1828788"/>
            <a:ext cx="3726620" cy="2440023"/>
          </a:xfrm>
          <a:custGeom>
            <a:avLst/>
            <a:gdLst/>
            <a:ahLst/>
            <a:cxnLst>
              <a:cxn ang="0">
                <a:pos x="0" y="0"/>
              </a:cxn>
              <a:cxn ang="0">
                <a:pos x="1227" y="172"/>
              </a:cxn>
              <a:cxn ang="0">
                <a:pos x="1860" y="1679"/>
              </a:cxn>
            </a:cxnLst>
            <a:rect l="0" t="0" r="r" b="b"/>
            <a:pathLst>
              <a:path w="1860" h="1679">
                <a:moveTo>
                  <a:pt x="0" y="0"/>
                </a:moveTo>
                <a:lnTo>
                  <a:pt x="1227" y="172"/>
                </a:lnTo>
                <a:lnTo>
                  <a:pt x="1860" y="1679"/>
                </a:lnTo>
              </a:path>
            </a:pathLst>
          </a:custGeom>
          <a:noFill/>
          <a:ln w="53975" cap="rnd">
            <a:solidFill>
              <a:srgbClr val="1F497D"/>
            </a:solidFill>
            <a:prstDash val="sysDot"/>
            <a:round/>
            <a:headEnd type="none" w="lg" len="lg"/>
            <a:tailEnd type="none" w="lg" len="lg"/>
          </a:ln>
          <a:effectLst/>
        </p:spPr>
        <p:txBody>
          <a:bodyPr/>
          <a:lstStyle/>
          <a:p>
            <a:pPr marL="0" marR="0" lvl="0" indent="0" algn="ctr" defTabSz="914400" eaLnBrk="1" fontAlgn="base" latinLnBrk="0" hangingPunct="1">
              <a:lnSpc>
                <a:spcPct val="100000"/>
              </a:lnSpc>
              <a:spcBef>
                <a:spcPct val="20000"/>
              </a:spcBef>
              <a:spcAft>
                <a:spcPct val="0"/>
              </a:spcAft>
              <a:buClr>
                <a:srgbClr val="0000FF"/>
              </a:buClr>
              <a:buSzTx/>
              <a:buFont typeface="Wingdings" pitchFamily="2" charset="2"/>
              <a:buNone/>
              <a:tabLst/>
              <a:defRPr/>
            </a:pPr>
            <a:endParaRPr kumimoji="0" lang="ja-JP" altLang="en-US" sz="2400" b="1"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charset="0"/>
              <a:ea typeface="游ゴシック" panose="020B0400000000000000" pitchFamily="50" charset="-128"/>
            </a:endParaRPr>
          </a:p>
        </p:txBody>
      </p:sp>
      <p:sp>
        <p:nvSpPr>
          <p:cNvPr id="34" name="Line 12"/>
          <p:cNvSpPr>
            <a:spLocks noChangeShapeType="1"/>
          </p:cNvSpPr>
          <p:nvPr/>
        </p:nvSpPr>
        <p:spPr bwMode="auto">
          <a:xfrm>
            <a:off x="2984738" y="4695861"/>
            <a:ext cx="3226253" cy="8624"/>
          </a:xfrm>
          <a:prstGeom prst="line">
            <a:avLst/>
          </a:prstGeom>
          <a:noFill/>
          <a:ln w="38100">
            <a:solidFill>
              <a:srgbClr val="1F497D"/>
            </a:solidFill>
            <a:round/>
            <a:headEnd type="none" w="lg" len="lg"/>
            <a:tailEnd type="triangle" w="lg" len="lg"/>
          </a:ln>
          <a:effectLst/>
        </p:spPr>
        <p:txBody>
          <a:bodyPr/>
          <a:lstStyle/>
          <a:p>
            <a:pPr marL="0" marR="0" lvl="0" indent="0" algn="ctr" defTabSz="914400" eaLnBrk="1" fontAlgn="base" latinLnBrk="0" hangingPunct="1">
              <a:lnSpc>
                <a:spcPct val="100000"/>
              </a:lnSpc>
              <a:spcBef>
                <a:spcPct val="20000"/>
              </a:spcBef>
              <a:spcAft>
                <a:spcPct val="0"/>
              </a:spcAft>
              <a:buClr>
                <a:srgbClr val="0000FF"/>
              </a:buClr>
              <a:buSzTx/>
              <a:buFont typeface="Wingdings" pitchFamily="2" charset="2"/>
              <a:buNone/>
              <a:tabLst/>
              <a:defRPr/>
            </a:pPr>
            <a:endParaRPr kumimoji="0" lang="ja-JP" altLang="en-US" sz="2400" b="1"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charset="0"/>
              <a:ea typeface="游ゴシック" panose="020B0400000000000000" pitchFamily="50" charset="-128"/>
            </a:endParaRPr>
          </a:p>
        </p:txBody>
      </p:sp>
      <p:sp>
        <p:nvSpPr>
          <p:cNvPr id="35" name="Line 13"/>
          <p:cNvSpPr>
            <a:spLocks noChangeShapeType="1"/>
          </p:cNvSpPr>
          <p:nvPr/>
        </p:nvSpPr>
        <p:spPr bwMode="auto">
          <a:xfrm>
            <a:off x="1886239" y="2204789"/>
            <a:ext cx="2689" cy="2064022"/>
          </a:xfrm>
          <a:prstGeom prst="line">
            <a:avLst/>
          </a:prstGeom>
          <a:noFill/>
          <a:ln w="38100">
            <a:solidFill>
              <a:srgbClr val="1F497D"/>
            </a:solidFill>
            <a:round/>
            <a:headEnd type="none" w="lg" len="lg"/>
            <a:tailEnd type="triangle" w="lg" len="lg"/>
          </a:ln>
          <a:effectLst/>
        </p:spPr>
        <p:txBody>
          <a:bodyPr/>
          <a:lstStyle/>
          <a:p>
            <a:pPr marL="0" marR="0" lvl="0" indent="0" algn="ctr" defTabSz="914400" eaLnBrk="1" fontAlgn="base" latinLnBrk="0" hangingPunct="1">
              <a:lnSpc>
                <a:spcPct val="100000"/>
              </a:lnSpc>
              <a:spcBef>
                <a:spcPct val="20000"/>
              </a:spcBef>
              <a:spcAft>
                <a:spcPct val="0"/>
              </a:spcAft>
              <a:buClr>
                <a:srgbClr val="0000FF"/>
              </a:buClr>
              <a:buSzTx/>
              <a:buFont typeface="Wingdings" pitchFamily="2" charset="2"/>
              <a:buNone/>
              <a:tabLst/>
              <a:defRPr/>
            </a:pPr>
            <a:endParaRPr kumimoji="0" lang="ja-JP" altLang="en-US" sz="2400" b="1"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charset="0"/>
              <a:ea typeface="游ゴシック" panose="020B0400000000000000" pitchFamily="50" charset="-128"/>
            </a:endParaRPr>
          </a:p>
        </p:txBody>
      </p:sp>
      <p:sp>
        <p:nvSpPr>
          <p:cNvPr id="36" name="Text Box 15"/>
          <p:cNvSpPr txBox="1">
            <a:spLocks noChangeArrowheads="1"/>
          </p:cNvSpPr>
          <p:nvPr/>
        </p:nvSpPr>
        <p:spPr bwMode="auto">
          <a:xfrm>
            <a:off x="793121" y="2988231"/>
            <a:ext cx="2191617" cy="376820"/>
          </a:xfrm>
          <a:prstGeom prst="rect">
            <a:avLst/>
          </a:prstGeom>
          <a:solidFill>
            <a:srgbClr val="FFFF99"/>
          </a:solidFill>
          <a:ln w="19050" cmpd="sng" algn="ctr">
            <a:solidFill>
              <a:sysClr val="windowText" lastClr="000000"/>
            </a:solidFill>
            <a:miter lim="800000"/>
            <a:headEnd/>
            <a:tailEnd/>
          </a:ln>
          <a:effectLst/>
        </p:spPr>
        <p:txBody>
          <a:bodyPr wrap="square" tIns="108000" anchor="ctr" anchorCtr="0">
            <a:spAutoFit/>
          </a:bodyPr>
          <a:lstStyle/>
          <a:p>
            <a:pPr marL="342900" marR="0" lvl="0" indent="-342900" algn="ctr" defTabSz="914400" eaLnBrk="1" fontAlgn="base" latinLnBrk="0" hangingPunct="1">
              <a:lnSpc>
                <a:spcPct val="80000"/>
              </a:lnSpc>
              <a:spcBef>
                <a:spcPct val="50000"/>
              </a:spcBef>
              <a:spcAft>
                <a:spcPct val="0"/>
              </a:spcAft>
              <a:buClr>
                <a:srgbClr val="0000FF"/>
              </a:buClr>
              <a:buSzTx/>
              <a:buFont typeface="Wingdings" pitchFamily="2" charset="2"/>
              <a:buNone/>
              <a:tabLst/>
              <a:defRPr/>
            </a:pPr>
            <a:r>
              <a:rPr kumimoji="0" lang="ja-JP" altLang="en-US" b="1"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原契約書（写）</a:t>
            </a:r>
          </a:p>
        </p:txBody>
      </p:sp>
      <p:sp>
        <p:nvSpPr>
          <p:cNvPr id="37" name="Text Box 17"/>
          <p:cNvSpPr txBox="1">
            <a:spLocks noChangeArrowheads="1"/>
          </p:cNvSpPr>
          <p:nvPr/>
        </p:nvSpPr>
        <p:spPr bwMode="auto">
          <a:xfrm>
            <a:off x="3453468" y="4488485"/>
            <a:ext cx="2269227" cy="369332"/>
          </a:xfrm>
          <a:prstGeom prst="rect">
            <a:avLst/>
          </a:prstGeom>
          <a:solidFill>
            <a:srgbClr val="FFFF99"/>
          </a:solidFill>
          <a:ln w="19050" cmpd="sng" algn="ctr">
            <a:solidFill>
              <a:sysClr val="windowText" lastClr="000000"/>
            </a:solidFill>
            <a:miter lim="800000"/>
            <a:headEnd/>
            <a:tailEnd/>
          </a:ln>
          <a:effectLst/>
        </p:spPr>
        <p:txBody>
          <a:bodyPr wrap="square">
            <a:spAutoFit/>
          </a:bodyPr>
          <a:lstStyle/>
          <a:p>
            <a:pPr marL="342900" marR="0" lvl="0" indent="-342900" algn="ctr" defTabSz="914400" eaLnBrk="1" fontAlgn="base" latinLnBrk="0" hangingPunct="1">
              <a:spcAft>
                <a:spcPct val="0"/>
              </a:spcAft>
              <a:buClr>
                <a:srgbClr val="0000FF"/>
              </a:buClr>
              <a:buSzTx/>
              <a:buFont typeface="Wingdings" pitchFamily="2" charset="2"/>
              <a:buNone/>
              <a:tabLst/>
              <a:defRPr/>
            </a:pPr>
            <a:r>
              <a:rPr kumimoji="0" lang="ja-JP" altLang="en-US" b="1"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転貸借</a:t>
            </a:r>
            <a:r>
              <a:rPr kumimoji="0" lang="ja-JP" altLang="en-US" b="1" i="0" u="none" strike="noStrike" kern="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契約書（</a:t>
            </a:r>
            <a:r>
              <a:rPr kumimoji="0" lang="ja-JP" altLang="en-US" b="1"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写）</a:t>
            </a:r>
          </a:p>
        </p:txBody>
      </p:sp>
      <p:sp>
        <p:nvSpPr>
          <p:cNvPr id="38" name="Text Box 18"/>
          <p:cNvSpPr txBox="1">
            <a:spLocks noChangeArrowheads="1"/>
          </p:cNvSpPr>
          <p:nvPr/>
        </p:nvSpPr>
        <p:spPr bwMode="auto">
          <a:xfrm>
            <a:off x="4588082" y="2685789"/>
            <a:ext cx="2774213" cy="376820"/>
          </a:xfrm>
          <a:prstGeom prst="rect">
            <a:avLst/>
          </a:prstGeom>
          <a:solidFill>
            <a:srgbClr val="FFFF99"/>
          </a:solidFill>
          <a:ln w="19050" cmpd="sng" algn="ctr">
            <a:solidFill>
              <a:sysClr val="windowText" lastClr="000000"/>
            </a:solidFill>
            <a:miter lim="800000"/>
            <a:headEnd/>
            <a:tailEnd/>
          </a:ln>
          <a:effectLst/>
        </p:spPr>
        <p:txBody>
          <a:bodyPr wrap="square" tIns="108000" anchor="ctr" anchorCtr="0">
            <a:spAutoFit/>
          </a:bodyPr>
          <a:lstStyle/>
          <a:p>
            <a:pPr marL="342900" marR="0" lvl="0" indent="-342900" algn="ctr" defTabSz="914400" eaLnBrk="1" fontAlgn="base" latinLnBrk="0" hangingPunct="1">
              <a:lnSpc>
                <a:spcPct val="80000"/>
              </a:lnSpc>
              <a:spcBef>
                <a:spcPct val="50000"/>
              </a:spcBef>
              <a:spcAft>
                <a:spcPct val="0"/>
              </a:spcAft>
              <a:buClr>
                <a:srgbClr val="0000FF"/>
              </a:buClr>
              <a:buSzTx/>
              <a:buFont typeface="Wingdings" pitchFamily="2" charset="2"/>
              <a:buNone/>
              <a:tabLst/>
              <a:defRPr/>
            </a:pPr>
            <a:r>
              <a:rPr kumimoji="0" lang="ja-JP" altLang="en-US" b="1"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転貸借の承諾書（写）</a:t>
            </a:r>
          </a:p>
        </p:txBody>
      </p:sp>
      <p:sp>
        <p:nvSpPr>
          <p:cNvPr id="3" name="スライド番号プレースホルダー 2"/>
          <p:cNvSpPr>
            <a:spLocks noGrp="1"/>
          </p:cNvSpPr>
          <p:nvPr>
            <p:ph type="sldNum" sz="quarter" idx="12"/>
          </p:nvPr>
        </p:nvSpPr>
        <p:spPr>
          <a:xfrm>
            <a:off x="7010400" y="6492875"/>
            <a:ext cx="2133600" cy="365125"/>
          </a:xfrm>
        </p:spPr>
        <p:txBody>
          <a:bodyPr/>
          <a:lstStyle/>
          <a:p>
            <a:r>
              <a:rPr lang="en-US" altLang="ja-JP" dirty="0" smtClean="0"/>
              <a:t>21</a:t>
            </a:r>
            <a:endParaRPr kumimoji="1" lang="ja-JP" altLang="en-US" dirty="0"/>
          </a:p>
        </p:txBody>
      </p:sp>
      <p:sp>
        <p:nvSpPr>
          <p:cNvPr id="18" name="正方形/長方形 17"/>
          <p:cNvSpPr/>
          <p:nvPr/>
        </p:nvSpPr>
        <p:spPr>
          <a:xfrm>
            <a:off x="223736" y="340469"/>
            <a:ext cx="136187" cy="593387"/>
          </a:xfrm>
          <a:prstGeom prst="rect">
            <a:avLst/>
          </a:prstGeom>
          <a:solidFill>
            <a:srgbClr val="4799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Text Box 19"/>
          <p:cNvSpPr txBox="1">
            <a:spLocks noChangeArrowheads="1"/>
          </p:cNvSpPr>
          <p:nvPr/>
        </p:nvSpPr>
        <p:spPr bwMode="auto">
          <a:xfrm>
            <a:off x="223735" y="5627710"/>
            <a:ext cx="8628165" cy="699404"/>
          </a:xfrm>
          <a:prstGeom prst="rect">
            <a:avLst/>
          </a:prstGeom>
          <a:noFill/>
          <a:ln w="19050" algn="ctr">
            <a:solidFill>
              <a:srgbClr val="47994D"/>
            </a:solidFill>
            <a:miter lim="800000"/>
            <a:headEnd/>
            <a:tailEnd/>
          </a:ln>
          <a:effectLst/>
        </p:spPr>
        <p:txBody>
          <a:bodyPr wrap="square" tIns="72000" bIns="72000">
            <a:spAutoFit/>
          </a:bodyPr>
          <a:lstStyle/>
          <a:p>
            <a:pPr algn="l">
              <a:defRPr/>
            </a:pPr>
            <a:r>
              <a:rPr lang="ja-JP" altLang="en-US" sz="1800" b="0" dirty="0" smtClean="0">
                <a:solidFill>
                  <a:schemeClr val="tx1"/>
                </a:solidFill>
                <a:ea typeface="游ゴシック" panose="020B0400000000000000" pitchFamily="50" charset="-128"/>
              </a:rPr>
              <a:t>原契約書</a:t>
            </a:r>
            <a:r>
              <a:rPr lang="ja-JP" altLang="en-US" sz="1800" b="0" dirty="0">
                <a:solidFill>
                  <a:schemeClr val="tx1"/>
                </a:solidFill>
                <a:ea typeface="游ゴシック" panose="020B0400000000000000" pitchFamily="50" charset="-128"/>
              </a:rPr>
              <a:t>において</a:t>
            </a:r>
            <a:r>
              <a:rPr lang="ja-JP" altLang="en-US" sz="1800" b="0" dirty="0" smtClean="0">
                <a:solidFill>
                  <a:schemeClr val="tx1"/>
                </a:solidFill>
                <a:ea typeface="游ゴシック" panose="020B0400000000000000" pitchFamily="50" charset="-128"/>
              </a:rPr>
              <a:t>、又</a:t>
            </a:r>
            <a:r>
              <a:rPr lang="ja-JP" altLang="en-US" sz="1800" b="0" dirty="0">
                <a:solidFill>
                  <a:schemeClr val="tx1"/>
                </a:solidFill>
                <a:ea typeface="游ゴシック" panose="020B0400000000000000" pitchFamily="50" charset="-128"/>
              </a:rPr>
              <a:t>は既に申請会社名を明記した形で転貸が認められて</a:t>
            </a:r>
            <a:r>
              <a:rPr lang="ja-JP" altLang="en-US" sz="1800" b="0" dirty="0" smtClean="0">
                <a:solidFill>
                  <a:schemeClr val="tx1"/>
                </a:solidFill>
                <a:ea typeface="游ゴシック" panose="020B0400000000000000" pitchFamily="50" charset="-128"/>
              </a:rPr>
              <a:t>いる</a:t>
            </a:r>
            <a:endParaRPr lang="en-US" altLang="ja-JP" sz="1800" b="0" smtClean="0">
              <a:solidFill>
                <a:schemeClr val="tx1"/>
              </a:solidFill>
              <a:ea typeface="游ゴシック" panose="020B0400000000000000" pitchFamily="50" charset="-128"/>
            </a:endParaRPr>
          </a:p>
          <a:p>
            <a:pPr algn="l">
              <a:defRPr/>
            </a:pPr>
            <a:r>
              <a:rPr lang="ja-JP" altLang="en-US" sz="1800" b="0" smtClean="0">
                <a:solidFill>
                  <a:schemeClr val="tx1"/>
                </a:solidFill>
                <a:ea typeface="游ゴシック" panose="020B0400000000000000" pitchFamily="50" charset="-128"/>
              </a:rPr>
              <a:t>場合</a:t>
            </a:r>
            <a:r>
              <a:rPr lang="ja-JP" altLang="en-US" sz="1800" b="0" dirty="0">
                <a:solidFill>
                  <a:schemeClr val="tx1"/>
                </a:solidFill>
                <a:ea typeface="游ゴシック" panose="020B0400000000000000" pitchFamily="50" charset="-128"/>
              </a:rPr>
              <a:t>には転貸借の承諾書は必要</a:t>
            </a:r>
            <a:r>
              <a:rPr lang="ja-JP" altLang="en-US" sz="1800" b="0" dirty="0" smtClean="0">
                <a:solidFill>
                  <a:schemeClr val="tx1"/>
                </a:solidFill>
                <a:ea typeface="游ゴシック" panose="020B0400000000000000" pitchFamily="50" charset="-128"/>
              </a:rPr>
              <a:t>ありません</a:t>
            </a:r>
            <a:endParaRPr lang="ja-JP" altLang="en-US" sz="1800" b="0" dirty="0">
              <a:solidFill>
                <a:schemeClr val="tx1"/>
              </a:solidFill>
              <a:ea typeface="游ゴシック" panose="020B0400000000000000" pitchFamily="50" charset="-128"/>
            </a:endParaRPr>
          </a:p>
        </p:txBody>
      </p:sp>
    </p:spTree>
    <p:extLst>
      <p:ext uri="{BB962C8B-B14F-4D97-AF65-F5344CB8AC3E}">
        <p14:creationId xmlns:p14="http://schemas.microsoft.com/office/powerpoint/2010/main" val="300524289"/>
      </p:ext>
    </p:extLst>
  </p:cSld>
  <p:clrMapOvr>
    <a:masterClrMapping/>
  </p:clrMapOvr>
  <mc:AlternateContent xmlns:mc="http://schemas.openxmlformats.org/markup-compatibility/2006" xmlns:p14="http://schemas.microsoft.com/office/powerpoint/2010/main">
    <mc:Choice Requires="p14">
      <p:transition spd="med" p14:dur="700" advTm="43347">
        <p:fade/>
      </p:transition>
    </mc:Choice>
    <mc:Fallback xmlns="">
      <p:transition spd="med" advTm="43347">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2" name="Rectangle 6"/>
          <p:cNvSpPr>
            <a:spLocks noRot="1" noChangeArrowheads="1"/>
          </p:cNvSpPr>
          <p:nvPr/>
        </p:nvSpPr>
        <p:spPr bwMode="auto">
          <a:xfrm>
            <a:off x="540328" y="384144"/>
            <a:ext cx="6750566" cy="584775"/>
          </a:xfrm>
          <a:prstGeom prst="rect">
            <a:avLst/>
          </a:prstGeom>
          <a:noFill/>
          <a:ln w="9525">
            <a:noFill/>
            <a:miter lim="800000"/>
            <a:headEnd/>
            <a:tailEnd/>
          </a:ln>
          <a:effectLst/>
        </p:spPr>
        <p:txBody>
          <a:bodyPr wrap="none">
            <a:spAutoFit/>
          </a:bodyPr>
          <a:lstStyle/>
          <a:p>
            <a:pPr>
              <a:defRPr/>
            </a:pPr>
            <a:r>
              <a:rPr lang="ja-JP" altLang="en-US" sz="3200" dirty="0" smtClean="0">
                <a:latin typeface="游ゴシック" panose="020B0400000000000000" pitchFamily="50" charset="-128"/>
                <a:ea typeface="游ゴシック" panose="020B0400000000000000" pitchFamily="50" charset="-128"/>
              </a:rPr>
              <a:t>⑫個人</a:t>
            </a:r>
            <a:r>
              <a:rPr lang="ja-JP" altLang="en-US" sz="3200" dirty="0">
                <a:latin typeface="游ゴシック" panose="020B0400000000000000" pitchFamily="50" charset="-128"/>
                <a:ea typeface="游ゴシック" panose="020B0400000000000000" pitchFamily="50" charset="-128"/>
              </a:rPr>
              <a:t>情報の適正管理に関する書類</a:t>
            </a:r>
          </a:p>
        </p:txBody>
      </p:sp>
      <p:sp>
        <p:nvSpPr>
          <p:cNvPr id="111626" name="Rectangle 10"/>
          <p:cNvSpPr>
            <a:spLocks noChangeArrowheads="1"/>
          </p:cNvSpPr>
          <p:nvPr/>
        </p:nvSpPr>
        <p:spPr bwMode="auto">
          <a:xfrm>
            <a:off x="1475643" y="3096358"/>
            <a:ext cx="432288" cy="133350"/>
          </a:xfrm>
          <a:prstGeom prst="rect">
            <a:avLst/>
          </a:prstGeom>
          <a:noFill/>
          <a:ln w="9525" algn="ctr">
            <a:noFill/>
            <a:miter lim="800000"/>
            <a:headEnd/>
            <a:tailEnd/>
          </a:ln>
          <a:effectLst/>
        </p:spPr>
        <p:txBody>
          <a:bodyPr wrap="none" anchor="ctr"/>
          <a:lstStyle/>
          <a:p>
            <a:pPr>
              <a:defRPr/>
            </a:pPr>
            <a:endParaRPr lang="ja-JP" altLang="en-US" sz="1662" dirty="0">
              <a:effectLst>
                <a:outerShdw blurRad="38100" dist="38100" dir="2700000" algn="tl">
                  <a:srgbClr val="000000">
                    <a:alpha val="43137"/>
                  </a:srgbClr>
                </a:outerShdw>
              </a:effectLst>
              <a:ea typeface="游ゴシック" panose="020B0400000000000000" pitchFamily="50" charset="-128"/>
            </a:endParaRPr>
          </a:p>
        </p:txBody>
      </p:sp>
      <p:sp>
        <p:nvSpPr>
          <p:cNvPr id="111635" name="Rectangle 19"/>
          <p:cNvSpPr>
            <a:spLocks noChangeArrowheads="1"/>
          </p:cNvSpPr>
          <p:nvPr/>
        </p:nvSpPr>
        <p:spPr bwMode="auto">
          <a:xfrm>
            <a:off x="359923" y="979063"/>
            <a:ext cx="8118764" cy="5521638"/>
          </a:xfrm>
          <a:prstGeom prst="rect">
            <a:avLst/>
          </a:prstGeom>
          <a:noFill/>
          <a:ln w="9525" algn="ctr">
            <a:solidFill>
              <a:schemeClr val="tx1"/>
            </a:solidFill>
            <a:miter lim="800000"/>
            <a:headEnd/>
            <a:tailEnd/>
          </a:ln>
          <a:effectLst/>
        </p:spPr>
        <p:txBody>
          <a:bodyPr tIns="252000" anchor="b"/>
          <a:lstStyle/>
          <a:p>
            <a:pPr marL="562722" indent="-562722">
              <a:defRPr/>
            </a:pPr>
            <a:endParaRPr lang="en-US" altLang="ja-JP" sz="1108" dirty="0">
              <a:effectLst>
                <a:outerShdw blurRad="38100" dist="38100" dir="2700000" algn="tl">
                  <a:srgbClr val="C0C0C0"/>
                </a:outerShdw>
              </a:effectLst>
              <a:ea typeface="游ゴシック" panose="020B0400000000000000" pitchFamily="50" charset="-128"/>
            </a:endParaRPr>
          </a:p>
          <a:p>
            <a:pPr marL="562722" indent="-562722">
              <a:defRPr/>
            </a:pPr>
            <a:endParaRPr lang="en-US" altLang="ja-JP" sz="1108" dirty="0">
              <a:effectLst>
                <a:outerShdw blurRad="38100" dist="38100" dir="2700000" algn="tl">
                  <a:srgbClr val="C0C0C0"/>
                </a:outerShdw>
              </a:effectLst>
              <a:ea typeface="游ゴシック" panose="020B0400000000000000" pitchFamily="50" charset="-128"/>
            </a:endParaRPr>
          </a:p>
          <a:p>
            <a:pPr marL="562722" indent="-562722">
              <a:defRPr/>
            </a:pPr>
            <a:r>
              <a:rPr lang="ja-JP" altLang="en-US" sz="1108" dirty="0">
                <a:effectLst>
                  <a:outerShdw blurRad="38100" dist="38100" dir="2700000" algn="tl">
                    <a:srgbClr val="C0C0C0"/>
                  </a:outerShdw>
                </a:effectLst>
                <a:ea typeface="游ゴシック" panose="020B0400000000000000" pitchFamily="50" charset="-128"/>
              </a:rPr>
              <a:t>　</a:t>
            </a:r>
            <a:r>
              <a:rPr lang="ja-JP" altLang="en-US" sz="1400" dirty="0">
                <a:ea typeface="游ゴシック" panose="020B0400000000000000" pitchFamily="50" charset="-128"/>
              </a:rPr>
              <a:t>１</a:t>
            </a:r>
            <a:r>
              <a:rPr lang="ja-JP" altLang="en-US" sz="1400" dirty="0" smtClean="0">
                <a:ea typeface="游ゴシック" panose="020B0400000000000000" pitchFamily="50" charset="-128"/>
              </a:rPr>
              <a:t>．　個人</a:t>
            </a:r>
            <a:r>
              <a:rPr lang="ja-JP" altLang="en-US" sz="1400" dirty="0">
                <a:ea typeface="游ゴシック" panose="020B0400000000000000" pitchFamily="50" charset="-128"/>
              </a:rPr>
              <a:t>情報を取り扱う事業所内の職員の範囲は、営業課派遣事業係及び総務課総務員とすることとする。個人情報取扱責任者は派遣事業係○○○○とする。</a:t>
            </a:r>
            <a:br>
              <a:rPr lang="ja-JP" altLang="en-US" sz="1400" dirty="0">
                <a:ea typeface="游ゴシック" panose="020B0400000000000000" pitchFamily="50" charset="-128"/>
              </a:rPr>
            </a:br>
            <a:endParaRPr lang="ja-JP" altLang="en-US" sz="1400" dirty="0">
              <a:ea typeface="游ゴシック" panose="020B0400000000000000" pitchFamily="50" charset="-128"/>
            </a:endParaRPr>
          </a:p>
          <a:p>
            <a:pPr marL="562722" indent="-562722">
              <a:defRPr/>
            </a:pPr>
            <a:r>
              <a:rPr lang="ja-JP" altLang="en-US" sz="1400" dirty="0">
                <a:ea typeface="游ゴシック" panose="020B0400000000000000" pitchFamily="50" charset="-128"/>
              </a:rPr>
              <a:t>　２．　</a:t>
            </a:r>
            <a:r>
              <a:rPr lang="ja-JP" altLang="en-US" sz="1400" dirty="0" smtClean="0">
                <a:ea typeface="游ゴシック" panose="020B0400000000000000" pitchFamily="50" charset="-128"/>
              </a:rPr>
              <a:t>派遣元</a:t>
            </a:r>
            <a:r>
              <a:rPr lang="ja-JP" altLang="en-US" sz="1400" dirty="0">
                <a:ea typeface="游ゴシック" panose="020B0400000000000000" pitchFamily="50" charset="-128"/>
              </a:rPr>
              <a:t>責任者は、個人情報を取り扱う１に記載する事業所内の職員に対し、個人情報の取扱いに関する教育・指導を年１回実施することとする。また、派遣元責任者は少なくとも３年に１回は派遣元責任者講習会を受講し、個人情報の保護に関する事項等の知識・情報を得るよう努めることとする。</a:t>
            </a:r>
            <a:br>
              <a:rPr lang="ja-JP" altLang="en-US" sz="1400" dirty="0">
                <a:ea typeface="游ゴシック" panose="020B0400000000000000" pitchFamily="50" charset="-128"/>
              </a:rPr>
            </a:br>
            <a:endParaRPr lang="ja-JP" altLang="en-US" sz="1400" dirty="0">
              <a:ea typeface="游ゴシック" panose="020B0400000000000000" pitchFamily="50" charset="-128"/>
            </a:endParaRPr>
          </a:p>
          <a:p>
            <a:pPr marL="562722" indent="-562722">
              <a:defRPr/>
            </a:pPr>
            <a:r>
              <a:rPr lang="ja-JP" altLang="en-US" sz="1400" dirty="0">
                <a:ea typeface="游ゴシック" panose="020B0400000000000000" pitchFamily="50" charset="-128"/>
              </a:rPr>
              <a:t>　３．　</a:t>
            </a:r>
            <a:r>
              <a:rPr lang="ja-JP" altLang="en-US" sz="1400" dirty="0" smtClean="0">
                <a:ea typeface="游ゴシック" panose="020B0400000000000000" pitchFamily="50" charset="-128"/>
              </a:rPr>
              <a:t>１</a:t>
            </a:r>
            <a:r>
              <a:rPr lang="ja-JP" altLang="en-US" sz="1400" dirty="0">
                <a:ea typeface="游ゴシック" panose="020B0400000000000000" pitchFamily="50" charset="-128"/>
              </a:rPr>
              <a:t>の個人情報取扱責任者は、派遣労働者等から本人の個人情報について開示の請求があった場合は、その請求に基づき本人が有する資格や職業経験等客観的事実に基づく情報の開示を遅滞なく行うこととする。更にこれに基づく訂正（削除を含む。以下同じ。）の請求があった場合は、当該請求の内容が客観的事実に合致するときは、遅滞なく訂正を行うこととする。</a:t>
            </a:r>
          </a:p>
          <a:p>
            <a:pPr marL="562722" indent="-562722">
              <a:defRPr/>
            </a:pPr>
            <a:r>
              <a:rPr lang="ja-JP" altLang="en-US" sz="1400" dirty="0">
                <a:ea typeface="游ゴシック" panose="020B0400000000000000" pitchFamily="50" charset="-128"/>
              </a:rPr>
              <a:t>　　　　</a:t>
            </a:r>
            <a:r>
              <a:rPr lang="ja-JP" altLang="en-US" sz="1400" dirty="0" smtClean="0">
                <a:ea typeface="游ゴシック" panose="020B0400000000000000" pitchFamily="50" charset="-128"/>
              </a:rPr>
              <a:t>また</a:t>
            </a:r>
            <a:r>
              <a:rPr lang="ja-JP" altLang="en-US" sz="1400" dirty="0">
                <a:ea typeface="游ゴシック" panose="020B0400000000000000" pitchFamily="50" charset="-128"/>
              </a:rPr>
              <a:t>、個人情報の開示又は訂正に係る取扱いについて、派遣元責任者は派遣労働者等者への周知に努めることとする。</a:t>
            </a:r>
          </a:p>
          <a:p>
            <a:pPr marL="562722" indent="-562722">
              <a:defRPr/>
            </a:pPr>
            <a:endParaRPr lang="ja-JP" altLang="en-US" sz="1400" dirty="0">
              <a:ea typeface="游ゴシック" panose="020B0400000000000000" pitchFamily="50" charset="-128"/>
            </a:endParaRPr>
          </a:p>
          <a:p>
            <a:pPr marL="562722" indent="-562722">
              <a:defRPr/>
            </a:pPr>
            <a:r>
              <a:rPr lang="ja-JP" altLang="en-US" sz="1400" dirty="0">
                <a:ea typeface="游ゴシック" panose="020B0400000000000000" pitchFamily="50" charset="-128"/>
              </a:rPr>
              <a:t>　４．　</a:t>
            </a:r>
            <a:r>
              <a:rPr lang="ja-JP" altLang="en-US" sz="1400" dirty="0" smtClean="0">
                <a:ea typeface="游ゴシック" panose="020B0400000000000000" pitchFamily="50" charset="-128"/>
              </a:rPr>
              <a:t>派遣</a:t>
            </a:r>
            <a:r>
              <a:rPr lang="ja-JP" altLang="en-US" sz="1400" dirty="0">
                <a:ea typeface="游ゴシック" panose="020B0400000000000000" pitchFamily="50" charset="-128"/>
              </a:rPr>
              <a:t>労働者等の個人情報に関して、当該情報に係る本人からの苦情の申出があった場合については、苦情処理担当者は誠意を持って適切な処理をすることとする。</a:t>
            </a:r>
          </a:p>
          <a:p>
            <a:pPr marL="562722" indent="-562722">
              <a:defRPr/>
            </a:pPr>
            <a:r>
              <a:rPr lang="ja-JP" altLang="en-US" sz="1400" dirty="0">
                <a:ea typeface="游ゴシック" panose="020B0400000000000000" pitchFamily="50" charset="-128"/>
              </a:rPr>
              <a:t>　　　　</a:t>
            </a:r>
            <a:r>
              <a:rPr lang="ja-JP" altLang="en-US" sz="1400" dirty="0" smtClean="0">
                <a:ea typeface="游ゴシック" panose="020B0400000000000000" pitchFamily="50" charset="-128"/>
              </a:rPr>
              <a:t>なお</a:t>
            </a:r>
            <a:r>
              <a:rPr lang="ja-JP" altLang="en-US" sz="1400" dirty="0">
                <a:ea typeface="游ゴシック" panose="020B0400000000000000" pitchFamily="50" charset="-128"/>
              </a:rPr>
              <a:t>、個人情報に係る苦情処理担当者は、派遣元責任者◇◇◇◇とすることとする。</a:t>
            </a:r>
            <a:endParaRPr lang="en-US" altLang="ja-JP" sz="1400" dirty="0">
              <a:ea typeface="游ゴシック" panose="020B0400000000000000" pitchFamily="50" charset="-128"/>
            </a:endParaRPr>
          </a:p>
          <a:p>
            <a:pPr marL="562722" indent="-562722">
              <a:defRPr/>
            </a:pPr>
            <a:r>
              <a:rPr lang="ja-JP" altLang="en-US" sz="1400" dirty="0">
                <a:ea typeface="游ゴシック" panose="020B0400000000000000" pitchFamily="50" charset="-128"/>
              </a:rPr>
              <a:t>　　　　　　　　　　　　　　　　　　　　　　　　　　　　　　　　　</a:t>
            </a:r>
            <a:endParaRPr lang="en-US" altLang="ja-JP" sz="1400" dirty="0" smtClean="0">
              <a:ea typeface="游ゴシック" panose="020B0400000000000000" pitchFamily="50" charset="-128"/>
            </a:endParaRPr>
          </a:p>
          <a:p>
            <a:pPr marL="562722" indent="-562722">
              <a:defRPr/>
            </a:pPr>
            <a:r>
              <a:rPr lang="ja-JP" altLang="en-US" sz="1400" dirty="0">
                <a:ea typeface="游ゴシック" panose="020B0400000000000000" pitchFamily="50" charset="-128"/>
              </a:rPr>
              <a:t>　</a:t>
            </a:r>
            <a:r>
              <a:rPr lang="ja-JP" altLang="en-US" sz="1400" dirty="0" smtClean="0">
                <a:ea typeface="游ゴシック" panose="020B0400000000000000" pitchFamily="50" charset="-128"/>
              </a:rPr>
              <a:t>　　株式</a:t>
            </a:r>
            <a:r>
              <a:rPr lang="ja-JP" altLang="en-US" sz="1400" dirty="0">
                <a:ea typeface="游ゴシック" panose="020B0400000000000000" pitchFamily="50" charset="-128"/>
              </a:rPr>
              <a:t>会社●●●●　▲▲▲▲支店</a:t>
            </a:r>
          </a:p>
          <a:p>
            <a:pPr marL="562722" indent="-562722">
              <a:defRPr/>
            </a:pPr>
            <a:r>
              <a:rPr lang="ja-JP" altLang="en-US" sz="1400" dirty="0">
                <a:effectLst>
                  <a:outerShdw blurRad="38100" dist="38100" dir="2700000" algn="tl">
                    <a:srgbClr val="C0C0C0"/>
                  </a:outerShdw>
                </a:effectLst>
                <a:ea typeface="游ゴシック" panose="020B0400000000000000" pitchFamily="50" charset="-128"/>
              </a:rPr>
              <a:t>　</a:t>
            </a:r>
          </a:p>
        </p:txBody>
      </p:sp>
      <p:sp>
        <p:nvSpPr>
          <p:cNvPr id="111638" name="Rectangle 22"/>
          <p:cNvSpPr>
            <a:spLocks noChangeArrowheads="1"/>
          </p:cNvSpPr>
          <p:nvPr/>
        </p:nvSpPr>
        <p:spPr bwMode="auto">
          <a:xfrm>
            <a:off x="3608176" y="1170064"/>
            <a:ext cx="2518997" cy="262303"/>
          </a:xfrm>
          <a:prstGeom prst="rect">
            <a:avLst/>
          </a:prstGeom>
          <a:noFill/>
          <a:ln w="9525" algn="ctr">
            <a:noFill/>
            <a:miter lim="800000"/>
            <a:headEnd/>
            <a:tailEnd/>
          </a:ln>
          <a:effectLst/>
        </p:spPr>
        <p:txBody>
          <a:bodyPr wrap="none" anchor="ctr"/>
          <a:lstStyle/>
          <a:p>
            <a:pPr marL="562722" indent="-562722">
              <a:defRPr/>
            </a:pPr>
            <a:r>
              <a:rPr lang="ja-JP" altLang="en-US" sz="1292" dirty="0">
                <a:effectLst>
                  <a:outerShdw blurRad="38100" dist="38100" dir="2700000" algn="tl">
                    <a:srgbClr val="FFFFFF"/>
                  </a:outerShdw>
                </a:effectLst>
                <a:ea typeface="游ゴシック" panose="020B0400000000000000" pitchFamily="50" charset="-128"/>
              </a:rPr>
              <a:t>個人情報適正管理規程</a:t>
            </a:r>
          </a:p>
        </p:txBody>
      </p:sp>
      <p:sp>
        <p:nvSpPr>
          <p:cNvPr id="111623" name="AutoShape 7"/>
          <p:cNvSpPr>
            <a:spLocks noChangeArrowheads="1"/>
          </p:cNvSpPr>
          <p:nvPr/>
        </p:nvSpPr>
        <p:spPr bwMode="auto">
          <a:xfrm>
            <a:off x="6127173" y="968919"/>
            <a:ext cx="2646218" cy="733791"/>
          </a:xfrm>
          <a:prstGeom prst="roundRect">
            <a:avLst/>
          </a:prstGeom>
          <a:solidFill>
            <a:srgbClr val="CFE9D1"/>
          </a:solidFill>
          <a:ln w="19050" algn="ctr">
            <a:solidFill>
              <a:srgbClr val="47994D"/>
            </a:solidFill>
            <a:miter lim="800000"/>
            <a:headEnd/>
            <a:tailEnd/>
          </a:ln>
          <a:effectLst/>
        </p:spPr>
        <p:txBody>
          <a:bodyPr anchor="ctr"/>
          <a:lstStyle/>
          <a:p>
            <a:pPr>
              <a:lnSpc>
                <a:spcPct val="80000"/>
              </a:lnSpc>
              <a:defRPr/>
            </a:pPr>
            <a:r>
              <a:rPr kumimoji="0" lang="ja-JP" altLang="en-US" sz="1292" dirty="0">
                <a:solidFill>
                  <a:srgbClr val="FF0000"/>
                </a:solidFill>
                <a:ea typeface="游ゴシック" panose="020B0400000000000000" pitchFamily="50" charset="-128"/>
              </a:rPr>
              <a:t>派遣事業に携わる部署名もしくは氏名を列挙してください。</a:t>
            </a:r>
          </a:p>
        </p:txBody>
      </p:sp>
      <p:sp>
        <p:nvSpPr>
          <p:cNvPr id="111624" name="AutoShape 8"/>
          <p:cNvSpPr>
            <a:spLocks noChangeArrowheads="1"/>
          </p:cNvSpPr>
          <p:nvPr/>
        </p:nvSpPr>
        <p:spPr bwMode="auto">
          <a:xfrm>
            <a:off x="6203107" y="6098765"/>
            <a:ext cx="1761392" cy="557394"/>
          </a:xfrm>
          <a:prstGeom prst="roundRect">
            <a:avLst/>
          </a:prstGeom>
          <a:solidFill>
            <a:srgbClr val="CFE9D1"/>
          </a:solidFill>
          <a:ln w="19050" algn="ctr">
            <a:solidFill>
              <a:srgbClr val="47994D"/>
            </a:solidFill>
            <a:miter lim="800000"/>
            <a:headEnd/>
            <a:tailEnd/>
          </a:ln>
          <a:effectLst/>
        </p:spPr>
        <p:txBody>
          <a:bodyPr anchor="ctr"/>
          <a:lstStyle/>
          <a:p>
            <a:pPr>
              <a:lnSpc>
                <a:spcPct val="80000"/>
              </a:lnSpc>
              <a:defRPr/>
            </a:pPr>
            <a:r>
              <a:rPr kumimoji="0" lang="ja-JP" altLang="en-US" sz="1292" dirty="0">
                <a:solidFill>
                  <a:srgbClr val="FF0000"/>
                </a:solidFill>
                <a:ea typeface="游ゴシック" panose="020B0400000000000000" pitchFamily="50" charset="-128"/>
              </a:rPr>
              <a:t>派遣元責任者の氏名を入れてください。</a:t>
            </a:r>
          </a:p>
        </p:txBody>
      </p:sp>
      <p:sp>
        <p:nvSpPr>
          <p:cNvPr id="2" name="スライド番号プレースホルダー 1"/>
          <p:cNvSpPr>
            <a:spLocks noGrp="1"/>
          </p:cNvSpPr>
          <p:nvPr>
            <p:ph type="sldNum" sz="quarter" idx="12"/>
          </p:nvPr>
        </p:nvSpPr>
        <p:spPr>
          <a:xfrm>
            <a:off x="7001579" y="6492875"/>
            <a:ext cx="2133600" cy="365125"/>
          </a:xfrm>
        </p:spPr>
        <p:txBody>
          <a:bodyPr/>
          <a:lstStyle/>
          <a:p>
            <a:pPr>
              <a:defRPr/>
            </a:pPr>
            <a:r>
              <a:rPr lang="en-US" altLang="ja-JP" dirty="0" smtClean="0"/>
              <a:t>22</a:t>
            </a:r>
            <a:endParaRPr lang="en-US" altLang="ja-JP" dirty="0"/>
          </a:p>
        </p:txBody>
      </p:sp>
      <p:sp>
        <p:nvSpPr>
          <p:cNvPr id="9" name="正方形/長方形 8"/>
          <p:cNvSpPr/>
          <p:nvPr/>
        </p:nvSpPr>
        <p:spPr>
          <a:xfrm>
            <a:off x="223736" y="340469"/>
            <a:ext cx="136187" cy="593387"/>
          </a:xfrm>
          <a:prstGeom prst="rect">
            <a:avLst/>
          </a:prstGeom>
          <a:solidFill>
            <a:srgbClr val="4799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矢印コネクタ 9"/>
          <p:cNvCxnSpPr/>
          <p:nvPr/>
        </p:nvCxnSpPr>
        <p:spPr>
          <a:xfrm flipV="1">
            <a:off x="5439508" y="1553695"/>
            <a:ext cx="763599" cy="466749"/>
          </a:xfrm>
          <a:prstGeom prst="straightConnector1">
            <a:avLst/>
          </a:prstGeom>
          <a:ln w="19050">
            <a:solidFill>
              <a:srgbClr val="47994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a:off x="5851237" y="5781031"/>
            <a:ext cx="444055" cy="408754"/>
          </a:xfrm>
          <a:prstGeom prst="straightConnector1">
            <a:avLst/>
          </a:prstGeom>
          <a:ln w="19050">
            <a:solidFill>
              <a:srgbClr val="47994D"/>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54823" y="6580593"/>
            <a:ext cx="1334020" cy="221018"/>
          </a:xfrm>
          <a:prstGeom prst="rect">
            <a:avLst/>
          </a:prstGeom>
          <a:ln w="12700">
            <a:solidFill>
              <a:schemeClr val="bg1">
                <a:lumMod val="65000"/>
              </a:schemeClr>
            </a:solidFill>
          </a:ln>
        </p:spPr>
        <p:style>
          <a:lnRef idx="2">
            <a:schemeClr val="dk1"/>
          </a:lnRef>
          <a:fillRef idx="1">
            <a:schemeClr val="lt1"/>
          </a:fillRef>
          <a:effectRef idx="0">
            <a:schemeClr val="dk1"/>
          </a:effectRef>
          <a:fontRef idx="minor">
            <a:schemeClr val="dk1"/>
          </a:fontRef>
        </p:style>
        <p:txBody>
          <a:bodyPr wrap="none" tIns="36000" bIns="0" rtlCol="0">
            <a:spAutoFit/>
          </a:bodyPr>
          <a:lstStyle/>
          <a:p>
            <a:r>
              <a:rPr kumimoji="1" lang="ja-JP" altLang="en-US" sz="1200" dirty="0" smtClean="0">
                <a:solidFill>
                  <a:schemeClr val="bg1">
                    <a:lumMod val="50000"/>
                  </a:schemeClr>
                </a:solidFill>
                <a:latin typeface="メイリオ" panose="020B0604030504040204" pitchFamily="50" charset="-128"/>
                <a:ea typeface="メイリオ" panose="020B0604030504040204" pitchFamily="50" charset="-128"/>
              </a:rPr>
              <a:t>マニュアル</a:t>
            </a:r>
            <a:r>
              <a:rPr kumimoji="1" lang="en-US" altLang="ja-JP" sz="1200" dirty="0" smtClean="0">
                <a:solidFill>
                  <a:schemeClr val="bg1">
                    <a:lumMod val="50000"/>
                  </a:schemeClr>
                </a:solidFill>
                <a:latin typeface="メイリオ" panose="020B0604030504040204" pitchFamily="50" charset="-128"/>
                <a:ea typeface="メイリオ" panose="020B0604030504040204" pitchFamily="50" charset="-128"/>
              </a:rPr>
              <a:t>P124</a:t>
            </a:r>
            <a:endParaRPr kumimoji="1" lang="ja-JP" altLang="en-US" sz="1200" dirty="0">
              <a:solidFill>
                <a:schemeClr val="bg1">
                  <a:lumMod val="50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728481986"/>
      </p:ext>
    </p:extLst>
  </p:cSld>
  <p:clrMapOvr>
    <a:masterClrMapping/>
  </p:clrMapOvr>
  <mc:AlternateContent xmlns:mc="http://schemas.openxmlformats.org/markup-compatibility/2006" xmlns:p14="http://schemas.microsoft.com/office/powerpoint/2010/main">
    <mc:Choice Requires="p14">
      <p:transition spd="med" p14:dur="700" advTm="31759">
        <p:fade/>
      </p:transition>
    </mc:Choice>
    <mc:Fallback xmlns="">
      <p:transition spd="med" advTm="31759">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4447" y="129759"/>
            <a:ext cx="8444753" cy="1014806"/>
          </a:xfrm>
          <a:noFill/>
        </p:spPr>
        <p:txBody>
          <a:bodyPr>
            <a:normAutofit/>
          </a:bodyPr>
          <a:lstStyle/>
          <a:p>
            <a:pPr algn="l">
              <a:buClr>
                <a:schemeClr val="accent1"/>
              </a:buClr>
              <a:buSzPct val="160000"/>
            </a:pPr>
            <a:r>
              <a:rPr lang="ja-JP" altLang="en-US" sz="2400" dirty="0" smtClean="0">
                <a:latin typeface="游ゴシック" panose="020B0400000000000000" pitchFamily="50" charset="-128"/>
              </a:rPr>
              <a:t>⑬就業</a:t>
            </a:r>
            <a:r>
              <a:rPr lang="ja-JP" altLang="en-US" sz="2400" dirty="0">
                <a:latin typeface="游ゴシック" panose="020B0400000000000000" pitchFamily="50" charset="-128"/>
              </a:rPr>
              <a:t>規則または労働</a:t>
            </a:r>
            <a:r>
              <a:rPr lang="ja-JP" altLang="en-US" sz="2400" dirty="0" smtClean="0">
                <a:latin typeface="游ゴシック" panose="020B0400000000000000" pitchFamily="50" charset="-128"/>
              </a:rPr>
              <a:t>契約の</a:t>
            </a:r>
            <a:r>
              <a:rPr lang="ja-JP" altLang="en-US" sz="2400" dirty="0">
                <a:latin typeface="游ゴシック" panose="020B0400000000000000" pitchFamily="50" charset="-128"/>
              </a:rPr>
              <a:t>以下の該当</a:t>
            </a:r>
            <a:r>
              <a:rPr lang="ja-JP" altLang="en-US" sz="2400" dirty="0" smtClean="0">
                <a:latin typeface="游ゴシック" panose="020B0400000000000000" pitchFamily="50" charset="-128"/>
              </a:rPr>
              <a:t>箇所の写し</a:t>
            </a:r>
            <a:endParaRPr lang="en-US" altLang="ja-JP" sz="2400" dirty="0">
              <a:latin typeface="游ゴシック" panose="020B0400000000000000" pitchFamily="50" charset="-128"/>
            </a:endParaRPr>
          </a:p>
        </p:txBody>
      </p:sp>
      <p:sp>
        <p:nvSpPr>
          <p:cNvPr id="3" name="縦書きテキスト プレースホルダー 2"/>
          <p:cNvSpPr txBox="1">
            <a:spLocks/>
          </p:cNvSpPr>
          <p:nvPr/>
        </p:nvSpPr>
        <p:spPr>
          <a:xfrm>
            <a:off x="394447" y="1376736"/>
            <a:ext cx="8292353" cy="4483279"/>
          </a:xfrm>
          <a:prstGeom prst="rect">
            <a:avLst/>
          </a:prstGeom>
          <a:noFill/>
          <a:ln w="19050">
            <a:solidFill>
              <a:srgbClr val="47994D"/>
            </a:solidFill>
          </a:ln>
        </p:spPr>
        <p:txBody>
          <a:bodyPr vert="horz" wrap="square" lIns="91440" tIns="45720" rIns="91440" bIns="45720" rtlCol="0" anchor="ctr" anchorCtr="0">
            <a:spAutoFit/>
          </a:bodyPr>
          <a:lstStyle>
            <a:lvl1pPr marL="342900" indent="-342900" algn="l" defTabSz="914400" rtl="0" eaLnBrk="1" latinLnBrk="0" hangingPunct="1">
              <a:spcBef>
                <a:spcPts val="800"/>
              </a:spcBef>
              <a:buFont typeface="Arial" pitchFamily="34" charset="0"/>
              <a:buNone/>
              <a:defRPr kumimoji="1"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kumimoji="1"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kumimoji="1"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kumimoji="1"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kumimoji="1"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kumimoji="1"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kumimoji="1"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kumimoji="1"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kumimoji="1" sz="1400" kern="1200">
                <a:solidFill>
                  <a:schemeClr val="tx1"/>
                </a:solidFill>
                <a:latin typeface="+mn-lt"/>
                <a:ea typeface="+mn-ea"/>
                <a:cs typeface="+mn-cs"/>
              </a:defRPr>
            </a:lvl9pPr>
          </a:lstStyle>
          <a:p>
            <a:pPr marL="177800" indent="0">
              <a:spcBef>
                <a:spcPts val="0"/>
              </a:spcBef>
              <a:buClr>
                <a:schemeClr val="accent1"/>
              </a:buClr>
              <a:buSzPct val="160000"/>
            </a:pPr>
            <a:endParaRPr lang="en-US" altLang="ja-JP" b="0" dirty="0">
              <a:latin typeface="游ゴシック" panose="020B0400000000000000" pitchFamily="50" charset="-128"/>
              <a:ea typeface="游ゴシック" panose="020B0400000000000000" pitchFamily="50" charset="-128"/>
            </a:endParaRPr>
          </a:p>
          <a:p>
            <a:pPr marL="177800" indent="0">
              <a:spcBef>
                <a:spcPts val="0"/>
              </a:spcBef>
              <a:buClr>
                <a:schemeClr val="accent1"/>
              </a:buClr>
              <a:buSzPct val="160000"/>
            </a:pPr>
            <a:r>
              <a:rPr lang="ja-JP" altLang="en-US" b="0" dirty="0" smtClean="0">
                <a:latin typeface="游ゴシック" panose="020B0400000000000000" pitchFamily="50" charset="-128"/>
                <a:ea typeface="游ゴシック" panose="020B0400000000000000" pitchFamily="50" charset="-128"/>
              </a:rPr>
              <a:t>①教育</a:t>
            </a:r>
            <a:r>
              <a:rPr lang="ja-JP" altLang="en-US" b="0" dirty="0">
                <a:latin typeface="游ゴシック" panose="020B0400000000000000" pitchFamily="50" charset="-128"/>
                <a:ea typeface="游ゴシック" panose="020B0400000000000000" pitchFamily="50" charset="-128"/>
              </a:rPr>
              <a:t>訓練の受講時間を労働時間として扱い、相当する賃金を支払うことを原則と</a:t>
            </a:r>
            <a:r>
              <a:rPr lang="ja-JP" altLang="en-US" b="0" dirty="0" smtClean="0">
                <a:latin typeface="游ゴシック" panose="020B0400000000000000" pitchFamily="50" charset="-128"/>
                <a:ea typeface="游ゴシック" panose="020B0400000000000000" pitchFamily="50" charset="-128"/>
              </a:rPr>
              <a:t>する</a:t>
            </a:r>
            <a:endParaRPr lang="en-US" altLang="ja-JP" b="0" dirty="0" smtClean="0">
              <a:latin typeface="游ゴシック" panose="020B0400000000000000" pitchFamily="50" charset="-128"/>
              <a:ea typeface="游ゴシック" panose="020B0400000000000000" pitchFamily="50" charset="-128"/>
            </a:endParaRPr>
          </a:p>
          <a:p>
            <a:pPr marL="177800" indent="0">
              <a:spcBef>
                <a:spcPts val="0"/>
              </a:spcBef>
              <a:buClr>
                <a:schemeClr val="accent1"/>
              </a:buClr>
              <a:buSzPct val="160000"/>
            </a:pPr>
            <a:r>
              <a:rPr lang="ja-JP" altLang="en-US" b="0" dirty="0" smtClean="0">
                <a:latin typeface="游ゴシック" panose="020B0400000000000000" pitchFamily="50" charset="-128"/>
                <a:ea typeface="游ゴシック" panose="020B0400000000000000" pitchFamily="50" charset="-128"/>
              </a:rPr>
              <a:t>　取扱を記載した</a:t>
            </a:r>
            <a:r>
              <a:rPr lang="ja-JP" altLang="en-US" b="0" dirty="0">
                <a:latin typeface="游ゴシック" panose="020B0400000000000000" pitchFamily="50" charset="-128"/>
                <a:ea typeface="游ゴシック" panose="020B0400000000000000" pitchFamily="50" charset="-128"/>
              </a:rPr>
              <a:t>部分</a:t>
            </a:r>
            <a:endParaRPr lang="en-US" altLang="ja-JP" b="0" dirty="0">
              <a:latin typeface="游ゴシック" panose="020B0400000000000000" pitchFamily="50" charset="-128"/>
              <a:ea typeface="游ゴシック" panose="020B0400000000000000" pitchFamily="50" charset="-128"/>
            </a:endParaRPr>
          </a:p>
          <a:p>
            <a:pPr marL="177800" indent="0">
              <a:buClr>
                <a:schemeClr val="accent1"/>
              </a:buClr>
              <a:buSzPct val="160000"/>
            </a:pPr>
            <a:r>
              <a:rPr lang="ja-JP" altLang="en-US" b="0" dirty="0">
                <a:latin typeface="游ゴシック" panose="020B0400000000000000" pitchFamily="50" charset="-128"/>
                <a:ea typeface="游ゴシック" panose="020B0400000000000000" pitchFamily="50" charset="-128"/>
              </a:rPr>
              <a:t>　　　</a:t>
            </a:r>
            <a:endParaRPr lang="en-US" altLang="ja-JP" b="0" dirty="0">
              <a:latin typeface="游ゴシック" panose="020B0400000000000000" pitchFamily="50" charset="-128"/>
              <a:ea typeface="游ゴシック" panose="020B0400000000000000" pitchFamily="50" charset="-128"/>
            </a:endParaRPr>
          </a:p>
          <a:p>
            <a:pPr marL="177800" indent="0">
              <a:spcBef>
                <a:spcPts val="0"/>
              </a:spcBef>
              <a:buClr>
                <a:schemeClr val="accent1"/>
              </a:buClr>
              <a:buSzPct val="160000"/>
            </a:pPr>
            <a:r>
              <a:rPr lang="ja-JP" altLang="en-US" b="0" dirty="0" smtClean="0">
                <a:latin typeface="游ゴシック" panose="020B0400000000000000" pitchFamily="50" charset="-128"/>
                <a:ea typeface="游ゴシック" panose="020B0400000000000000" pitchFamily="50" charset="-128"/>
              </a:rPr>
              <a:t>②無期</a:t>
            </a:r>
            <a:r>
              <a:rPr lang="ja-JP" altLang="en-US" b="0" dirty="0">
                <a:latin typeface="游ゴシック" panose="020B0400000000000000" pitchFamily="50" charset="-128"/>
                <a:ea typeface="游ゴシック" panose="020B0400000000000000" pitchFamily="50" charset="-128"/>
              </a:rPr>
              <a:t>雇用派遣労働者を労働者派遣契約の終了のみを理由として解雇しないことを</a:t>
            </a:r>
            <a:r>
              <a:rPr lang="ja-JP" altLang="en-US" b="0" dirty="0" smtClean="0">
                <a:latin typeface="游ゴシック" panose="020B0400000000000000" pitchFamily="50" charset="-128"/>
                <a:ea typeface="游ゴシック" panose="020B0400000000000000" pitchFamily="50" charset="-128"/>
              </a:rPr>
              <a:t>記載</a:t>
            </a:r>
            <a:endParaRPr lang="en-US" altLang="ja-JP" b="0" dirty="0" smtClean="0">
              <a:latin typeface="游ゴシック" panose="020B0400000000000000" pitchFamily="50" charset="-128"/>
              <a:ea typeface="游ゴシック" panose="020B0400000000000000" pitchFamily="50" charset="-128"/>
            </a:endParaRPr>
          </a:p>
          <a:p>
            <a:pPr marL="177800" indent="0">
              <a:spcBef>
                <a:spcPts val="0"/>
              </a:spcBef>
              <a:buClr>
                <a:schemeClr val="accent1"/>
              </a:buClr>
              <a:buSzPct val="160000"/>
            </a:pPr>
            <a:r>
              <a:rPr lang="ja-JP" altLang="en-US" b="0" dirty="0" smtClean="0">
                <a:latin typeface="游ゴシック" panose="020B0400000000000000" pitchFamily="50" charset="-128"/>
                <a:ea typeface="游ゴシック" panose="020B0400000000000000" pitchFamily="50" charset="-128"/>
              </a:rPr>
              <a:t>　した部分</a:t>
            </a:r>
            <a:endParaRPr lang="en-US" altLang="ja-JP" b="0" dirty="0" smtClean="0">
              <a:latin typeface="游ゴシック" panose="020B0400000000000000" pitchFamily="50" charset="-128"/>
              <a:ea typeface="游ゴシック" panose="020B0400000000000000" pitchFamily="50" charset="-128"/>
            </a:endParaRPr>
          </a:p>
          <a:p>
            <a:pPr marL="177800" indent="0">
              <a:spcBef>
                <a:spcPts val="0"/>
              </a:spcBef>
              <a:buClr>
                <a:schemeClr val="accent1"/>
              </a:buClr>
              <a:buSzPct val="160000"/>
            </a:pPr>
            <a:r>
              <a:rPr lang="ja-JP" altLang="en-US" b="0" dirty="0" smtClean="0">
                <a:latin typeface="游ゴシック" panose="020B0400000000000000" pitchFamily="50" charset="-128"/>
                <a:ea typeface="游ゴシック" panose="020B0400000000000000" pitchFamily="50" charset="-128"/>
              </a:rPr>
              <a:t>　また</a:t>
            </a:r>
            <a:r>
              <a:rPr lang="ja-JP" altLang="en-US" b="0" dirty="0">
                <a:latin typeface="游ゴシック" panose="020B0400000000000000" pitchFamily="50" charset="-128"/>
                <a:ea typeface="游ゴシック" panose="020B0400000000000000" pitchFamily="50" charset="-128"/>
              </a:rPr>
              <a:t>、有期雇用派遣労働者についても、労働者派遣契約終了時に労働契約が存続</a:t>
            </a:r>
            <a:r>
              <a:rPr lang="ja-JP" altLang="en-US" b="0" dirty="0" smtClean="0">
                <a:latin typeface="游ゴシック" panose="020B0400000000000000" pitchFamily="50" charset="-128"/>
                <a:ea typeface="游ゴシック" panose="020B0400000000000000" pitchFamily="50" charset="-128"/>
              </a:rPr>
              <a:t>して</a:t>
            </a:r>
            <a:endParaRPr lang="en-US" altLang="ja-JP" b="0" dirty="0" smtClean="0">
              <a:latin typeface="游ゴシック" panose="020B0400000000000000" pitchFamily="50" charset="-128"/>
              <a:ea typeface="游ゴシック" panose="020B0400000000000000" pitchFamily="50" charset="-128"/>
            </a:endParaRPr>
          </a:p>
          <a:p>
            <a:pPr marL="177800" indent="0">
              <a:spcBef>
                <a:spcPts val="0"/>
              </a:spcBef>
              <a:buClr>
                <a:schemeClr val="accent1"/>
              </a:buClr>
              <a:buSzPct val="160000"/>
            </a:pPr>
            <a:r>
              <a:rPr lang="ja-JP" altLang="en-US" b="0" dirty="0" smtClean="0">
                <a:latin typeface="游ゴシック" panose="020B0400000000000000" pitchFamily="50" charset="-128"/>
                <a:ea typeface="游ゴシック" panose="020B0400000000000000" pitchFamily="50" charset="-128"/>
              </a:rPr>
              <a:t>　いる派遣労働者</a:t>
            </a:r>
            <a:r>
              <a:rPr lang="ja-JP" altLang="en-US" b="0" dirty="0">
                <a:latin typeface="游ゴシック" panose="020B0400000000000000" pitchFamily="50" charset="-128"/>
                <a:ea typeface="游ゴシック" panose="020B0400000000000000" pitchFamily="50" charset="-128"/>
              </a:rPr>
              <a:t>については、労働者派遣契約の終了のみを理由として解雇しない</a:t>
            </a:r>
            <a:r>
              <a:rPr lang="ja-JP" altLang="en-US" b="0" dirty="0" smtClean="0">
                <a:latin typeface="游ゴシック" panose="020B0400000000000000" pitchFamily="50" charset="-128"/>
                <a:ea typeface="游ゴシック" panose="020B0400000000000000" pitchFamily="50" charset="-128"/>
              </a:rPr>
              <a:t>こと</a:t>
            </a:r>
            <a:endParaRPr lang="en-US" altLang="ja-JP" b="0" dirty="0" smtClean="0">
              <a:latin typeface="游ゴシック" panose="020B0400000000000000" pitchFamily="50" charset="-128"/>
              <a:ea typeface="游ゴシック" panose="020B0400000000000000" pitchFamily="50" charset="-128"/>
            </a:endParaRPr>
          </a:p>
          <a:p>
            <a:pPr marL="177800" indent="0">
              <a:spcBef>
                <a:spcPts val="0"/>
              </a:spcBef>
              <a:buClr>
                <a:schemeClr val="accent1"/>
              </a:buClr>
              <a:buSzPct val="160000"/>
            </a:pPr>
            <a:r>
              <a:rPr lang="ja-JP" altLang="en-US" b="0" dirty="0" smtClean="0">
                <a:latin typeface="游ゴシック" panose="020B0400000000000000" pitchFamily="50" charset="-128"/>
                <a:ea typeface="游ゴシック" panose="020B0400000000000000" pitchFamily="50" charset="-128"/>
              </a:rPr>
              <a:t>　を</a:t>
            </a:r>
            <a:r>
              <a:rPr lang="ja-JP" altLang="en-US" b="0" dirty="0">
                <a:latin typeface="游ゴシック" panose="020B0400000000000000" pitchFamily="50" charset="-128"/>
                <a:ea typeface="游ゴシック" panose="020B0400000000000000" pitchFamily="50" charset="-128"/>
              </a:rPr>
              <a:t>記載</a:t>
            </a:r>
            <a:r>
              <a:rPr lang="ja-JP" altLang="en-US" b="0" dirty="0" smtClean="0">
                <a:latin typeface="游ゴシック" panose="020B0400000000000000" pitchFamily="50" charset="-128"/>
                <a:ea typeface="游ゴシック" panose="020B0400000000000000" pitchFamily="50" charset="-128"/>
              </a:rPr>
              <a:t>した部分</a:t>
            </a:r>
            <a:endParaRPr lang="en-US" altLang="ja-JP" b="0" dirty="0" smtClean="0">
              <a:latin typeface="游ゴシック" panose="020B0400000000000000" pitchFamily="50" charset="-128"/>
              <a:ea typeface="游ゴシック" panose="020B0400000000000000" pitchFamily="50" charset="-128"/>
            </a:endParaRPr>
          </a:p>
          <a:p>
            <a:pPr marL="177800" indent="0">
              <a:spcBef>
                <a:spcPts val="0"/>
              </a:spcBef>
              <a:buClr>
                <a:schemeClr val="accent1"/>
              </a:buClr>
              <a:buSzPct val="160000"/>
            </a:pPr>
            <a:r>
              <a:rPr lang="ja-JP" altLang="en-US" b="0" dirty="0" smtClean="0">
                <a:latin typeface="游ゴシック" panose="020B0400000000000000" pitchFamily="50" charset="-128"/>
                <a:ea typeface="游ゴシック" panose="020B0400000000000000" pitchFamily="50" charset="-128"/>
              </a:rPr>
              <a:t>　労働者</a:t>
            </a:r>
            <a:r>
              <a:rPr lang="ja-JP" altLang="en-US" b="0" dirty="0">
                <a:latin typeface="游ゴシック" panose="020B0400000000000000" pitchFamily="50" charset="-128"/>
                <a:ea typeface="游ゴシック" panose="020B0400000000000000" pitchFamily="50" charset="-128"/>
              </a:rPr>
              <a:t>派遣契約の終了に関する事項、変更に関する事項及び解雇に関する事項に</a:t>
            </a:r>
            <a:r>
              <a:rPr lang="ja-JP" altLang="en-US" b="0" dirty="0" smtClean="0">
                <a:latin typeface="游ゴシック" panose="020B0400000000000000" pitchFamily="50" charset="-128"/>
                <a:ea typeface="游ゴシック" panose="020B0400000000000000" pitchFamily="50" charset="-128"/>
              </a:rPr>
              <a:t>つい</a:t>
            </a:r>
            <a:endParaRPr lang="en-US" altLang="ja-JP" b="0" dirty="0" smtClean="0">
              <a:latin typeface="游ゴシック" panose="020B0400000000000000" pitchFamily="50" charset="-128"/>
              <a:ea typeface="游ゴシック" panose="020B0400000000000000" pitchFamily="50" charset="-128"/>
            </a:endParaRPr>
          </a:p>
          <a:p>
            <a:pPr marL="177800" indent="0">
              <a:spcBef>
                <a:spcPts val="0"/>
              </a:spcBef>
              <a:buClr>
                <a:schemeClr val="accent1"/>
              </a:buClr>
              <a:buSzPct val="160000"/>
            </a:pPr>
            <a:r>
              <a:rPr lang="ja-JP" altLang="en-US" b="0" dirty="0" smtClean="0">
                <a:latin typeface="游ゴシック" panose="020B0400000000000000" pitchFamily="50" charset="-128"/>
                <a:ea typeface="游ゴシック" panose="020B0400000000000000" pitchFamily="50" charset="-128"/>
              </a:rPr>
              <a:t>　</a:t>
            </a:r>
            <a:r>
              <a:rPr lang="ja-JP" altLang="en-US" b="0" dirty="0" err="1" smtClean="0">
                <a:latin typeface="游ゴシック" panose="020B0400000000000000" pitchFamily="50" charset="-128"/>
                <a:ea typeface="游ゴシック" panose="020B0400000000000000" pitchFamily="50" charset="-128"/>
              </a:rPr>
              <a:t>て</a:t>
            </a:r>
            <a:r>
              <a:rPr lang="ja-JP" altLang="en-US" b="0" dirty="0" smtClean="0">
                <a:latin typeface="游ゴシック" panose="020B0400000000000000" pitchFamily="50" charset="-128"/>
                <a:ea typeface="游ゴシック" panose="020B0400000000000000" pitchFamily="50" charset="-128"/>
              </a:rPr>
              <a:t>記載した</a:t>
            </a:r>
            <a:r>
              <a:rPr lang="ja-JP" altLang="en-US" b="0" dirty="0">
                <a:latin typeface="游ゴシック" panose="020B0400000000000000" pitchFamily="50" charset="-128"/>
                <a:ea typeface="游ゴシック" panose="020B0400000000000000" pitchFamily="50" charset="-128"/>
              </a:rPr>
              <a:t>部分</a:t>
            </a:r>
            <a:endParaRPr lang="en-US" altLang="ja-JP" b="0" dirty="0">
              <a:latin typeface="游ゴシック" panose="020B0400000000000000" pitchFamily="50" charset="-128"/>
              <a:ea typeface="游ゴシック" panose="020B0400000000000000" pitchFamily="50" charset="-128"/>
            </a:endParaRPr>
          </a:p>
          <a:p>
            <a:pPr marL="177800" indent="0">
              <a:buClr>
                <a:schemeClr val="accent1"/>
              </a:buClr>
              <a:buSzPct val="160000"/>
            </a:pPr>
            <a:r>
              <a:rPr lang="ja-JP" altLang="en-US" b="0" dirty="0">
                <a:latin typeface="游ゴシック" panose="020B0400000000000000" pitchFamily="50" charset="-128"/>
                <a:ea typeface="游ゴシック" panose="020B0400000000000000" pitchFamily="50" charset="-128"/>
              </a:rPr>
              <a:t>　　　</a:t>
            </a:r>
            <a:endParaRPr lang="en-US" altLang="ja-JP" b="0" dirty="0">
              <a:latin typeface="游ゴシック" panose="020B0400000000000000" pitchFamily="50" charset="-128"/>
              <a:ea typeface="游ゴシック" panose="020B0400000000000000" pitchFamily="50" charset="-128"/>
            </a:endParaRPr>
          </a:p>
          <a:p>
            <a:pPr marL="177800" indent="0">
              <a:spcBef>
                <a:spcPts val="0"/>
              </a:spcBef>
              <a:buClr>
                <a:schemeClr val="accent1"/>
              </a:buClr>
              <a:buSzPct val="160000"/>
            </a:pPr>
            <a:r>
              <a:rPr lang="ja-JP" altLang="en-US" b="0" dirty="0" smtClean="0">
                <a:latin typeface="游ゴシック" panose="020B0400000000000000" pitchFamily="50" charset="-128"/>
                <a:ea typeface="游ゴシック" panose="020B0400000000000000" pitchFamily="50" charset="-128"/>
              </a:rPr>
              <a:t>③無期</a:t>
            </a:r>
            <a:r>
              <a:rPr lang="ja-JP" altLang="en-US" b="0" dirty="0">
                <a:latin typeface="游ゴシック" panose="020B0400000000000000" pitchFamily="50" charset="-128"/>
                <a:ea typeface="游ゴシック" panose="020B0400000000000000" pitchFamily="50" charset="-128"/>
              </a:rPr>
              <a:t>雇用派遣労働者または有期雇用派遣労働者であるが労働契約期間内に労働者</a:t>
            </a:r>
            <a:r>
              <a:rPr lang="ja-JP" altLang="en-US" b="0" dirty="0" smtClean="0">
                <a:latin typeface="游ゴシック" panose="020B0400000000000000" pitchFamily="50" charset="-128"/>
                <a:ea typeface="游ゴシック" panose="020B0400000000000000" pitchFamily="50" charset="-128"/>
              </a:rPr>
              <a:t>派遣</a:t>
            </a:r>
            <a:endParaRPr lang="en-US" altLang="ja-JP" b="0" dirty="0" smtClean="0">
              <a:latin typeface="游ゴシック" panose="020B0400000000000000" pitchFamily="50" charset="-128"/>
              <a:ea typeface="游ゴシック" panose="020B0400000000000000" pitchFamily="50" charset="-128"/>
            </a:endParaRPr>
          </a:p>
          <a:p>
            <a:pPr marL="177800" indent="0">
              <a:spcBef>
                <a:spcPts val="0"/>
              </a:spcBef>
              <a:buClr>
                <a:schemeClr val="accent1"/>
              </a:buClr>
              <a:buSzPct val="160000"/>
            </a:pPr>
            <a:r>
              <a:rPr lang="ja-JP" altLang="en-US" b="0" dirty="0" smtClean="0">
                <a:latin typeface="游ゴシック" panose="020B0400000000000000" pitchFamily="50" charset="-128"/>
                <a:ea typeface="游ゴシック" panose="020B0400000000000000" pitchFamily="50" charset="-128"/>
              </a:rPr>
              <a:t>　契約が終了</a:t>
            </a:r>
            <a:r>
              <a:rPr lang="ja-JP" altLang="en-US" b="0" dirty="0">
                <a:latin typeface="游ゴシック" panose="020B0400000000000000" pitchFamily="50" charset="-128"/>
                <a:ea typeface="游ゴシック" panose="020B0400000000000000" pitchFamily="50" charset="-128"/>
              </a:rPr>
              <a:t>した者について、次の派遣先を見つけられない等、使用者の責に帰す</a:t>
            </a:r>
            <a:r>
              <a:rPr lang="ja-JP" altLang="en-US" b="0" dirty="0" smtClean="0">
                <a:latin typeface="游ゴシック" panose="020B0400000000000000" pitchFamily="50" charset="-128"/>
                <a:ea typeface="游ゴシック" panose="020B0400000000000000" pitchFamily="50" charset="-128"/>
              </a:rPr>
              <a:t>べき</a:t>
            </a:r>
            <a:endParaRPr lang="en-US" altLang="ja-JP" b="0" dirty="0" smtClean="0">
              <a:latin typeface="游ゴシック" panose="020B0400000000000000" pitchFamily="50" charset="-128"/>
              <a:ea typeface="游ゴシック" panose="020B0400000000000000" pitchFamily="50" charset="-128"/>
            </a:endParaRPr>
          </a:p>
          <a:p>
            <a:pPr marL="177800" indent="0">
              <a:spcBef>
                <a:spcPts val="0"/>
              </a:spcBef>
              <a:buClr>
                <a:schemeClr val="accent1"/>
              </a:buClr>
              <a:buSzPct val="160000"/>
            </a:pPr>
            <a:r>
              <a:rPr lang="ja-JP" altLang="en-US" b="0" dirty="0" smtClean="0">
                <a:latin typeface="游ゴシック" panose="020B0400000000000000" pitchFamily="50" charset="-128"/>
                <a:ea typeface="游ゴシック" panose="020B0400000000000000" pitchFamily="50" charset="-128"/>
              </a:rPr>
              <a:t>　事由により休業させた</a:t>
            </a:r>
            <a:r>
              <a:rPr lang="ja-JP" altLang="en-US" b="0" dirty="0">
                <a:latin typeface="游ゴシック" panose="020B0400000000000000" pitchFamily="50" charset="-128"/>
                <a:ea typeface="游ゴシック" panose="020B0400000000000000" pitchFamily="50" charset="-128"/>
              </a:rPr>
              <a:t>場合には、労働基準法第２６条に基づく手当を支払うことを</a:t>
            </a:r>
            <a:r>
              <a:rPr lang="ja-JP" altLang="en-US" b="0" dirty="0" smtClean="0">
                <a:latin typeface="游ゴシック" panose="020B0400000000000000" pitchFamily="50" charset="-128"/>
                <a:ea typeface="游ゴシック" panose="020B0400000000000000" pitchFamily="50" charset="-128"/>
              </a:rPr>
              <a:t>記</a:t>
            </a:r>
            <a:endParaRPr lang="en-US" altLang="ja-JP" b="0" dirty="0" smtClean="0">
              <a:latin typeface="游ゴシック" panose="020B0400000000000000" pitchFamily="50" charset="-128"/>
              <a:ea typeface="游ゴシック" panose="020B0400000000000000" pitchFamily="50" charset="-128"/>
            </a:endParaRPr>
          </a:p>
          <a:p>
            <a:pPr marL="177800" indent="0">
              <a:spcBef>
                <a:spcPts val="0"/>
              </a:spcBef>
              <a:buClr>
                <a:schemeClr val="accent1"/>
              </a:buClr>
              <a:buSzPct val="160000"/>
            </a:pPr>
            <a:r>
              <a:rPr lang="ja-JP" altLang="en-US" b="0" dirty="0" smtClean="0">
                <a:latin typeface="游ゴシック" panose="020B0400000000000000" pitchFamily="50" charset="-128"/>
                <a:ea typeface="游ゴシック" panose="020B0400000000000000" pitchFamily="50" charset="-128"/>
              </a:rPr>
              <a:t>　</a:t>
            </a:r>
            <a:r>
              <a:rPr lang="ja-JP" altLang="en-US" b="0" dirty="0" err="1" smtClean="0">
                <a:latin typeface="游ゴシック" panose="020B0400000000000000" pitchFamily="50" charset="-128"/>
                <a:ea typeface="游ゴシック" panose="020B0400000000000000" pitchFamily="50" charset="-128"/>
              </a:rPr>
              <a:t>載した</a:t>
            </a:r>
            <a:r>
              <a:rPr lang="ja-JP" altLang="en-US" b="0" dirty="0" smtClean="0">
                <a:latin typeface="游ゴシック" panose="020B0400000000000000" pitchFamily="50" charset="-128"/>
                <a:ea typeface="游ゴシック" panose="020B0400000000000000" pitchFamily="50" charset="-128"/>
              </a:rPr>
              <a:t>部分</a:t>
            </a:r>
            <a:endParaRPr lang="en-US" altLang="ja-JP" b="0" dirty="0" smtClean="0">
              <a:latin typeface="游ゴシック" panose="020B0400000000000000" pitchFamily="50" charset="-128"/>
              <a:ea typeface="游ゴシック" panose="020B0400000000000000" pitchFamily="50" charset="-128"/>
            </a:endParaRPr>
          </a:p>
          <a:p>
            <a:pPr marL="177800" indent="0">
              <a:spcBef>
                <a:spcPts val="0"/>
              </a:spcBef>
              <a:buClr>
                <a:schemeClr val="accent1"/>
              </a:buClr>
              <a:buSzPct val="160000"/>
            </a:pPr>
            <a:endParaRPr lang="en-US" altLang="ja-JP" b="0" dirty="0">
              <a:latin typeface="游ゴシック" panose="020B0400000000000000" pitchFamily="50" charset="-128"/>
              <a:ea typeface="游ゴシック" panose="020B0400000000000000" pitchFamily="50" charset="-128"/>
            </a:endParaRPr>
          </a:p>
        </p:txBody>
      </p:sp>
      <p:sp>
        <p:nvSpPr>
          <p:cNvPr id="4" name="スライド番号プレースホルダー 3"/>
          <p:cNvSpPr>
            <a:spLocks noGrp="1"/>
          </p:cNvSpPr>
          <p:nvPr>
            <p:ph type="sldNum" sz="quarter" idx="12"/>
          </p:nvPr>
        </p:nvSpPr>
        <p:spPr>
          <a:xfrm>
            <a:off x="7010400" y="6492875"/>
            <a:ext cx="2133600" cy="365125"/>
          </a:xfrm>
        </p:spPr>
        <p:txBody>
          <a:bodyPr/>
          <a:lstStyle/>
          <a:p>
            <a:r>
              <a:rPr kumimoji="1" lang="en-US" altLang="ja-JP" dirty="0" smtClean="0"/>
              <a:t>23</a:t>
            </a:r>
            <a:endParaRPr kumimoji="1" lang="ja-JP" altLang="en-US" dirty="0"/>
          </a:p>
        </p:txBody>
      </p:sp>
      <p:sp>
        <p:nvSpPr>
          <p:cNvPr id="5" name="正方形/長方形 4"/>
          <p:cNvSpPr/>
          <p:nvPr/>
        </p:nvSpPr>
        <p:spPr>
          <a:xfrm>
            <a:off x="223736" y="340469"/>
            <a:ext cx="136187" cy="593387"/>
          </a:xfrm>
          <a:prstGeom prst="rect">
            <a:avLst/>
          </a:prstGeom>
          <a:solidFill>
            <a:srgbClr val="4799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54823" y="6580593"/>
            <a:ext cx="1237839" cy="221018"/>
          </a:xfrm>
          <a:prstGeom prst="rect">
            <a:avLst/>
          </a:prstGeom>
          <a:ln w="12700">
            <a:solidFill>
              <a:schemeClr val="bg1">
                <a:lumMod val="65000"/>
              </a:schemeClr>
            </a:solidFill>
          </a:ln>
        </p:spPr>
        <p:style>
          <a:lnRef idx="2">
            <a:schemeClr val="dk1"/>
          </a:lnRef>
          <a:fillRef idx="1">
            <a:schemeClr val="lt1"/>
          </a:fillRef>
          <a:effectRef idx="0">
            <a:schemeClr val="dk1"/>
          </a:effectRef>
          <a:fontRef idx="minor">
            <a:schemeClr val="dk1"/>
          </a:fontRef>
        </p:style>
        <p:txBody>
          <a:bodyPr wrap="none" tIns="36000" bIns="0" rtlCol="0">
            <a:spAutoFit/>
          </a:bodyPr>
          <a:lstStyle/>
          <a:p>
            <a:r>
              <a:rPr kumimoji="1" lang="ja-JP" altLang="en-US" sz="1200" dirty="0" smtClean="0">
                <a:solidFill>
                  <a:schemeClr val="bg1">
                    <a:lumMod val="50000"/>
                  </a:schemeClr>
                </a:solidFill>
                <a:latin typeface="メイリオ" panose="020B0604030504040204" pitchFamily="50" charset="-128"/>
                <a:ea typeface="メイリオ" panose="020B0604030504040204" pitchFamily="50" charset="-128"/>
              </a:rPr>
              <a:t>マニュアル</a:t>
            </a:r>
            <a:r>
              <a:rPr kumimoji="1" lang="en-US" altLang="ja-JP" sz="1200" dirty="0" smtClean="0">
                <a:solidFill>
                  <a:schemeClr val="bg1">
                    <a:lumMod val="50000"/>
                  </a:schemeClr>
                </a:solidFill>
                <a:latin typeface="メイリオ" panose="020B0604030504040204" pitchFamily="50" charset="-128"/>
                <a:ea typeface="メイリオ" panose="020B0604030504040204" pitchFamily="50" charset="-128"/>
              </a:rPr>
              <a:t>P10</a:t>
            </a:r>
            <a:endParaRPr kumimoji="1" lang="ja-JP" altLang="en-US" sz="1200" dirty="0">
              <a:solidFill>
                <a:schemeClr val="bg1">
                  <a:lumMod val="50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407377999"/>
      </p:ext>
    </p:extLst>
  </p:cSld>
  <p:clrMapOvr>
    <a:masterClrMapping/>
  </p:clrMapOvr>
  <mc:AlternateContent xmlns:mc="http://schemas.openxmlformats.org/markup-compatibility/2006" xmlns:p14="http://schemas.microsoft.com/office/powerpoint/2010/main">
    <mc:Choice Requires="p14">
      <p:transition spd="med" p14:dur="700" advTm="99378">
        <p:fade/>
      </p:transition>
    </mc:Choice>
    <mc:Fallback xmlns="">
      <p:transition spd="med" advTm="99378">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縦書きテキスト プレースホルダー 2"/>
          <p:cNvSpPr txBox="1">
            <a:spLocks/>
          </p:cNvSpPr>
          <p:nvPr/>
        </p:nvSpPr>
        <p:spPr>
          <a:xfrm>
            <a:off x="893283" y="340469"/>
            <a:ext cx="8647206" cy="694426"/>
          </a:xfrm>
          <a:prstGeom prst="rect">
            <a:avLst/>
          </a:prstGeom>
          <a:noFill/>
          <a:ln>
            <a:noFill/>
          </a:ln>
        </p:spPr>
        <p:txBody>
          <a:bodyPr vert="horz" lIns="91440" tIns="45720" rIns="91440" bIns="45720" rtlCol="0" anchor="ctr" anchorCtr="0">
            <a:noAutofit/>
          </a:bodyPr>
          <a:lstStyle>
            <a:lvl1pPr marL="342900" indent="-342900" algn="l" defTabSz="914400" rtl="0" eaLnBrk="1" latinLnBrk="0" hangingPunct="1">
              <a:spcBef>
                <a:spcPts val="800"/>
              </a:spcBef>
              <a:buFont typeface="Arial" pitchFamily="34" charset="0"/>
              <a:buNone/>
              <a:defRPr kumimoji="1"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kumimoji="1"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kumimoji="1"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kumimoji="1"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kumimoji="1"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kumimoji="1"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kumimoji="1"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kumimoji="1"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kumimoji="1" sz="1400" kern="1200">
                <a:solidFill>
                  <a:schemeClr val="tx1"/>
                </a:solidFill>
                <a:latin typeface="+mn-lt"/>
                <a:ea typeface="+mn-ea"/>
                <a:cs typeface="+mn-cs"/>
              </a:defRPr>
            </a:lvl9pPr>
          </a:lstStyle>
          <a:p>
            <a:pPr marL="0" indent="0">
              <a:buClr>
                <a:schemeClr val="accent1"/>
              </a:buClr>
              <a:buSzPct val="160000"/>
            </a:pPr>
            <a:r>
              <a:rPr lang="ja-JP" altLang="en-US" sz="2000" b="0" dirty="0" smtClean="0">
                <a:latin typeface="游ゴシック" panose="020B0400000000000000" pitchFamily="50" charset="-128"/>
                <a:ea typeface="游ゴシック" panose="020B0400000000000000" pitchFamily="50" charset="-128"/>
              </a:rPr>
              <a:t>派遣</a:t>
            </a:r>
            <a:r>
              <a:rPr lang="ja-JP" altLang="en-US" sz="2000" b="0" dirty="0">
                <a:latin typeface="游ゴシック" panose="020B0400000000000000" pitchFamily="50" charset="-128"/>
                <a:ea typeface="游ゴシック" panose="020B0400000000000000" pitchFamily="50" charset="-128"/>
              </a:rPr>
              <a:t>労働者のキャリア形成を念頭に置いた派遣先の提供のため</a:t>
            </a:r>
            <a:r>
              <a:rPr lang="ja-JP" altLang="en-US" sz="2000" b="0" dirty="0" smtClean="0">
                <a:latin typeface="游ゴシック" panose="020B0400000000000000" pitchFamily="50" charset="-128"/>
                <a:ea typeface="游ゴシック" panose="020B0400000000000000" pitchFamily="50" charset="-128"/>
              </a:rPr>
              <a:t>の</a:t>
            </a:r>
            <a:endParaRPr lang="en-US" altLang="ja-JP" sz="2000" b="0" dirty="0" smtClean="0">
              <a:latin typeface="游ゴシック" panose="020B0400000000000000" pitchFamily="50" charset="-128"/>
              <a:ea typeface="游ゴシック" panose="020B0400000000000000" pitchFamily="50" charset="-128"/>
            </a:endParaRPr>
          </a:p>
          <a:p>
            <a:pPr marL="0" indent="0">
              <a:buClr>
                <a:schemeClr val="accent1"/>
              </a:buClr>
              <a:buSzPct val="160000"/>
            </a:pPr>
            <a:r>
              <a:rPr lang="ja-JP" altLang="en-US" sz="2000" b="0" dirty="0" smtClean="0">
                <a:latin typeface="游ゴシック" panose="020B0400000000000000" pitchFamily="50" charset="-128"/>
                <a:ea typeface="游ゴシック" panose="020B0400000000000000" pitchFamily="50" charset="-128"/>
              </a:rPr>
              <a:t>事務</a:t>
            </a:r>
            <a:r>
              <a:rPr lang="ja-JP" altLang="en-US" sz="2000" b="0" dirty="0">
                <a:latin typeface="游ゴシック" panose="020B0400000000000000" pitchFamily="50" charset="-128"/>
                <a:ea typeface="游ゴシック" panose="020B0400000000000000" pitchFamily="50" charset="-128"/>
              </a:rPr>
              <a:t>手引き、マニュアル</a:t>
            </a:r>
            <a:endParaRPr lang="en-US" altLang="ja-JP" sz="2000" b="0" dirty="0">
              <a:latin typeface="游ゴシック" panose="020B0400000000000000" pitchFamily="50" charset="-128"/>
              <a:ea typeface="游ゴシック" panose="020B0400000000000000" pitchFamily="50" charset="-128"/>
            </a:endParaRPr>
          </a:p>
        </p:txBody>
      </p:sp>
      <p:sp>
        <p:nvSpPr>
          <p:cNvPr id="6" name="縦書きテキスト プレースホルダー 2"/>
          <p:cNvSpPr txBox="1">
            <a:spLocks/>
          </p:cNvSpPr>
          <p:nvPr/>
        </p:nvSpPr>
        <p:spPr>
          <a:xfrm>
            <a:off x="166255" y="1080655"/>
            <a:ext cx="8799945" cy="5437343"/>
          </a:xfrm>
          <a:prstGeom prst="rect">
            <a:avLst/>
          </a:prstGeom>
          <a:noFill/>
          <a:ln w="19050">
            <a:solidFill>
              <a:srgbClr val="47994D"/>
            </a:solidFill>
          </a:ln>
        </p:spPr>
        <p:txBody>
          <a:bodyPr vert="horz" lIns="91440" tIns="45720" rIns="91440" bIns="45720" rtlCol="0" anchor="ctr" anchorCtr="0">
            <a:noAutofit/>
          </a:bodyPr>
          <a:lstStyle>
            <a:lvl1pPr marL="342900" indent="-342900" algn="l" defTabSz="914400" rtl="0" eaLnBrk="1" latinLnBrk="0" hangingPunct="1">
              <a:spcBef>
                <a:spcPts val="800"/>
              </a:spcBef>
              <a:buFont typeface="Arial" pitchFamily="34" charset="0"/>
              <a:buNone/>
              <a:defRPr kumimoji="1"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kumimoji="1"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kumimoji="1"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kumimoji="1"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kumimoji="1"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kumimoji="1"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kumimoji="1"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kumimoji="1"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kumimoji="1" sz="1400" kern="1200">
                <a:solidFill>
                  <a:schemeClr val="tx1"/>
                </a:solidFill>
                <a:latin typeface="+mn-lt"/>
                <a:ea typeface="+mn-ea"/>
                <a:cs typeface="+mn-cs"/>
              </a:defRPr>
            </a:lvl9pPr>
          </a:lstStyle>
          <a:p>
            <a:pPr>
              <a:lnSpc>
                <a:spcPts val="1500"/>
              </a:lnSpc>
            </a:pPr>
            <a:r>
              <a:rPr lang="ja-JP" altLang="en-US" sz="1300" b="0" dirty="0">
                <a:latin typeface="游ゴシック" panose="020B0400000000000000" pitchFamily="50" charset="-128"/>
                <a:ea typeface="游ゴシック" panose="020B0400000000000000" pitchFamily="50" charset="-128"/>
              </a:rPr>
              <a:t>１ 派遣労働者対応</a:t>
            </a:r>
          </a:p>
          <a:p>
            <a:pPr>
              <a:lnSpc>
                <a:spcPts val="1500"/>
              </a:lnSpc>
            </a:pPr>
            <a:r>
              <a:rPr lang="ja-JP" altLang="en-US" sz="1300" b="0" dirty="0">
                <a:latin typeface="游ゴシック" panose="020B0400000000000000" pitchFamily="50" charset="-128"/>
                <a:ea typeface="游ゴシック" panose="020B0400000000000000" pitchFamily="50" charset="-128"/>
              </a:rPr>
              <a:t>１－１ 派遣労働者に対する相談</a:t>
            </a:r>
          </a:p>
          <a:p>
            <a:pPr marL="441325">
              <a:lnSpc>
                <a:spcPts val="1500"/>
              </a:lnSpc>
            </a:pPr>
            <a:r>
              <a:rPr lang="ja-JP" altLang="en-US" sz="1300" b="0" dirty="0">
                <a:latin typeface="游ゴシック" panose="020B0400000000000000" pitchFamily="50" charset="-128"/>
                <a:ea typeface="游ゴシック" panose="020B0400000000000000" pitchFamily="50" charset="-128"/>
              </a:rPr>
              <a:t>○ 派遣労働者との相談はプライバシーに配慮する。</a:t>
            </a:r>
          </a:p>
          <a:p>
            <a:pPr marL="441325">
              <a:lnSpc>
                <a:spcPts val="1500"/>
              </a:lnSpc>
            </a:pPr>
            <a:r>
              <a:rPr lang="ja-JP" altLang="en-US" sz="1300" b="0" dirty="0">
                <a:latin typeface="游ゴシック" panose="020B0400000000000000" pitchFamily="50" charset="-128"/>
                <a:ea typeface="游ゴシック" panose="020B0400000000000000" pitchFamily="50" charset="-128"/>
              </a:rPr>
              <a:t>○ 派遣労働者からは将来どのようなキャリアを歩みたいのかの希望を聴取する。</a:t>
            </a:r>
          </a:p>
          <a:p>
            <a:pPr marL="441325">
              <a:lnSpc>
                <a:spcPts val="1500"/>
              </a:lnSpc>
            </a:pPr>
            <a:r>
              <a:rPr lang="ja-JP" altLang="en-US" sz="1300" b="0" dirty="0">
                <a:latin typeface="游ゴシック" panose="020B0400000000000000" pitchFamily="50" charset="-128"/>
                <a:ea typeface="游ゴシック" panose="020B0400000000000000" pitchFamily="50" charset="-128"/>
              </a:rPr>
              <a:t>○ 派遣労働者に対し、これまでの経歴を踏まえたキャリアパスの選択肢を示す。</a:t>
            </a:r>
          </a:p>
          <a:p>
            <a:pPr marL="441325">
              <a:lnSpc>
                <a:spcPts val="1500"/>
              </a:lnSpc>
            </a:pPr>
            <a:r>
              <a:rPr lang="ja-JP" altLang="en-US" sz="1300" b="0" dirty="0">
                <a:latin typeface="游ゴシック" panose="020B0400000000000000" pitchFamily="50" charset="-128"/>
                <a:ea typeface="游ゴシック" panose="020B0400000000000000" pitchFamily="50" charset="-128"/>
              </a:rPr>
              <a:t>○ 派遣労働者の希望や経歴を踏まえた選択肢に係る派遣労働の多寡等の労働市場の動向についても情報提供する。</a:t>
            </a:r>
          </a:p>
          <a:p>
            <a:pPr>
              <a:lnSpc>
                <a:spcPts val="1500"/>
              </a:lnSpc>
            </a:pPr>
            <a:r>
              <a:rPr lang="ja-JP" altLang="en-US" sz="1300" b="0" dirty="0">
                <a:latin typeface="游ゴシック" panose="020B0400000000000000" pitchFamily="50" charset="-128"/>
                <a:ea typeface="游ゴシック" panose="020B0400000000000000" pitchFamily="50" charset="-128"/>
              </a:rPr>
              <a:t>１－２ 派遣労働者への紹介</a:t>
            </a:r>
          </a:p>
          <a:p>
            <a:pPr marL="441325">
              <a:lnSpc>
                <a:spcPts val="1500"/>
              </a:lnSpc>
            </a:pPr>
            <a:r>
              <a:rPr lang="ja-JP" altLang="en-US" sz="1300" b="0" dirty="0">
                <a:latin typeface="游ゴシック" panose="020B0400000000000000" pitchFamily="50" charset="-128"/>
                <a:ea typeface="游ゴシック" panose="020B0400000000000000" pitchFamily="50" charset="-128"/>
              </a:rPr>
              <a:t>○ 希望する条件に合致する派遣労働があったときは派遣労働者に提示する。</a:t>
            </a:r>
          </a:p>
          <a:p>
            <a:pPr marL="441325">
              <a:lnSpc>
                <a:spcPts val="1500"/>
              </a:lnSpc>
            </a:pPr>
            <a:r>
              <a:rPr lang="ja-JP" altLang="en-US" sz="1300" b="0" dirty="0">
                <a:latin typeface="游ゴシック" panose="020B0400000000000000" pitchFamily="50" charset="-128"/>
                <a:ea typeface="游ゴシック" panose="020B0400000000000000" pitchFamily="50" charset="-128"/>
              </a:rPr>
              <a:t>○ その際、可能なかぎり派遣労働者のキャリア形成に資する派遣労働から提示するように努める。</a:t>
            </a:r>
          </a:p>
          <a:p>
            <a:pPr>
              <a:lnSpc>
                <a:spcPts val="1500"/>
              </a:lnSpc>
            </a:pPr>
            <a:r>
              <a:rPr lang="ja-JP" altLang="en-US" sz="1300" b="0" dirty="0">
                <a:latin typeface="游ゴシック" panose="020B0400000000000000" pitchFamily="50" charset="-128"/>
                <a:ea typeface="游ゴシック" panose="020B0400000000000000" pitchFamily="50" charset="-128"/>
              </a:rPr>
              <a:t>２ 派遣先対応</a:t>
            </a:r>
          </a:p>
          <a:p>
            <a:pPr>
              <a:lnSpc>
                <a:spcPts val="1500"/>
              </a:lnSpc>
            </a:pPr>
            <a:r>
              <a:rPr lang="ja-JP" altLang="en-US" sz="1300" b="0" dirty="0">
                <a:latin typeface="游ゴシック" panose="020B0400000000000000" pitchFamily="50" charset="-128"/>
                <a:ea typeface="游ゴシック" panose="020B0400000000000000" pitchFamily="50" charset="-128"/>
              </a:rPr>
              <a:t>２－１ 派遣先の開拓</a:t>
            </a:r>
          </a:p>
          <a:p>
            <a:pPr marL="274638" indent="-176213">
              <a:lnSpc>
                <a:spcPts val="1500"/>
              </a:lnSpc>
            </a:pPr>
            <a:r>
              <a:rPr lang="ja-JP" altLang="en-US" sz="1300" b="0" dirty="0">
                <a:latin typeface="游ゴシック" panose="020B0400000000000000" pitchFamily="50" charset="-128"/>
                <a:ea typeface="游ゴシック" panose="020B0400000000000000" pitchFamily="50" charset="-128"/>
              </a:rPr>
              <a:t>○ 派遣先の開拓にあたっては、従来からの顧客については定期的に訪問して派遣受入希望の有無を確認</a:t>
            </a:r>
            <a:r>
              <a:rPr lang="ja-JP" altLang="en-US" sz="1300" b="0" dirty="0" smtClean="0">
                <a:latin typeface="游ゴシック" panose="020B0400000000000000" pitchFamily="50" charset="-128"/>
                <a:ea typeface="游ゴシック" panose="020B0400000000000000" pitchFamily="50" charset="-128"/>
              </a:rPr>
              <a:t>する</a:t>
            </a:r>
            <a:r>
              <a:rPr lang="ja-JP" altLang="en-US" sz="1300" b="0" dirty="0">
                <a:latin typeface="游ゴシック" panose="020B0400000000000000" pitchFamily="50" charset="-128"/>
                <a:ea typeface="游ゴシック" panose="020B0400000000000000" pitchFamily="50" charset="-128"/>
              </a:rPr>
              <a:t>ほか、新規顧客の開拓も積極的に行う。</a:t>
            </a:r>
          </a:p>
          <a:p>
            <a:pPr marL="441325">
              <a:lnSpc>
                <a:spcPts val="1500"/>
              </a:lnSpc>
            </a:pPr>
            <a:r>
              <a:rPr lang="ja-JP" altLang="en-US" sz="1300" b="0" dirty="0">
                <a:latin typeface="游ゴシック" panose="020B0400000000000000" pitchFamily="50" charset="-128"/>
                <a:ea typeface="游ゴシック" panose="020B0400000000000000" pitchFamily="50" charset="-128"/>
              </a:rPr>
              <a:t>○ 開拓にあたっては、当社に所属する派遣労働者の特徴及び成果についてアピールする。</a:t>
            </a:r>
          </a:p>
          <a:p>
            <a:pPr>
              <a:lnSpc>
                <a:spcPts val="1500"/>
              </a:lnSpc>
            </a:pPr>
            <a:r>
              <a:rPr lang="ja-JP" altLang="en-US" sz="1300" b="0" dirty="0">
                <a:latin typeface="游ゴシック" panose="020B0400000000000000" pitchFamily="50" charset="-128"/>
                <a:ea typeface="游ゴシック" panose="020B0400000000000000" pitchFamily="50" charset="-128"/>
              </a:rPr>
              <a:t>２－２ 派遣受入希望の受付</a:t>
            </a:r>
          </a:p>
          <a:p>
            <a:pPr marL="441325">
              <a:lnSpc>
                <a:spcPts val="1500"/>
              </a:lnSpc>
            </a:pPr>
            <a:r>
              <a:rPr lang="ja-JP" altLang="en-US" sz="1300" b="0" dirty="0">
                <a:latin typeface="游ゴシック" panose="020B0400000000000000" pitchFamily="50" charset="-128"/>
                <a:ea typeface="游ゴシック" panose="020B0400000000000000" pitchFamily="50" charset="-128"/>
              </a:rPr>
              <a:t>○ 派遣受入希望の受付にあたっては、その内容が真実であること、法令違反がないことについて予め確認を行う。</a:t>
            </a:r>
          </a:p>
          <a:p>
            <a:pPr>
              <a:lnSpc>
                <a:spcPts val="1500"/>
              </a:lnSpc>
            </a:pPr>
            <a:r>
              <a:rPr lang="ja-JP" altLang="en-US" sz="1300" b="0" dirty="0">
                <a:latin typeface="游ゴシック" panose="020B0400000000000000" pitchFamily="50" charset="-128"/>
                <a:ea typeface="游ゴシック" panose="020B0400000000000000" pitchFamily="50" charset="-128"/>
              </a:rPr>
              <a:t>２－３ 派遣受入条件の見直し</a:t>
            </a:r>
          </a:p>
          <a:p>
            <a:pPr marL="274638" indent="-176213">
              <a:lnSpc>
                <a:spcPts val="1500"/>
              </a:lnSpc>
            </a:pPr>
            <a:r>
              <a:rPr lang="ja-JP" altLang="en-US" sz="1300" b="0" dirty="0">
                <a:latin typeface="游ゴシック" panose="020B0400000000000000" pitchFamily="50" charset="-128"/>
                <a:ea typeface="游ゴシック" panose="020B0400000000000000" pitchFamily="50" charset="-128"/>
              </a:rPr>
              <a:t>○ 派遣受入条件に見合った派遣労働が極めて少ない状況である場合には派遣受入条件の見直し等について相談を行うこと</a:t>
            </a:r>
            <a:endParaRPr lang="en-US" altLang="ja-JP" sz="1300" b="0" dirty="0">
              <a:latin typeface="游ゴシック" panose="020B0400000000000000" pitchFamily="50" charset="-128"/>
              <a:ea typeface="游ゴシック" panose="020B0400000000000000" pitchFamily="50" charset="-128"/>
            </a:endParaRPr>
          </a:p>
        </p:txBody>
      </p:sp>
      <p:sp>
        <p:nvSpPr>
          <p:cNvPr id="2" name="スライド番号プレースホルダー 1"/>
          <p:cNvSpPr>
            <a:spLocks noGrp="1"/>
          </p:cNvSpPr>
          <p:nvPr>
            <p:ph type="sldNum" sz="quarter" idx="12"/>
          </p:nvPr>
        </p:nvSpPr>
        <p:spPr>
          <a:xfrm>
            <a:off x="7010400" y="6482234"/>
            <a:ext cx="2133600" cy="365125"/>
          </a:xfrm>
        </p:spPr>
        <p:txBody>
          <a:bodyPr/>
          <a:lstStyle/>
          <a:p>
            <a:r>
              <a:rPr kumimoji="1" lang="en-US" altLang="ja-JP" dirty="0" smtClean="0"/>
              <a:t>24</a:t>
            </a:r>
            <a:endParaRPr kumimoji="1" lang="ja-JP" altLang="en-US" dirty="0"/>
          </a:p>
        </p:txBody>
      </p:sp>
      <p:sp>
        <p:nvSpPr>
          <p:cNvPr id="5" name="正方形/長方形 4"/>
          <p:cNvSpPr/>
          <p:nvPr/>
        </p:nvSpPr>
        <p:spPr>
          <a:xfrm>
            <a:off x="223736" y="340469"/>
            <a:ext cx="136187" cy="593387"/>
          </a:xfrm>
          <a:prstGeom prst="rect">
            <a:avLst/>
          </a:prstGeom>
          <a:solidFill>
            <a:srgbClr val="4799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54823" y="6580593"/>
            <a:ext cx="1334020" cy="221018"/>
          </a:xfrm>
          <a:prstGeom prst="rect">
            <a:avLst/>
          </a:prstGeom>
          <a:ln w="12700">
            <a:solidFill>
              <a:schemeClr val="bg1">
                <a:lumMod val="65000"/>
              </a:schemeClr>
            </a:solidFill>
          </a:ln>
        </p:spPr>
        <p:style>
          <a:lnRef idx="2">
            <a:schemeClr val="dk1"/>
          </a:lnRef>
          <a:fillRef idx="1">
            <a:schemeClr val="lt1"/>
          </a:fillRef>
          <a:effectRef idx="0">
            <a:schemeClr val="dk1"/>
          </a:effectRef>
          <a:fontRef idx="minor">
            <a:schemeClr val="dk1"/>
          </a:fontRef>
        </p:style>
        <p:txBody>
          <a:bodyPr wrap="none" tIns="36000" bIns="0" rtlCol="0">
            <a:spAutoFit/>
          </a:bodyPr>
          <a:lstStyle/>
          <a:p>
            <a:r>
              <a:rPr kumimoji="1" lang="ja-JP" altLang="en-US" sz="1200" dirty="0" smtClean="0">
                <a:solidFill>
                  <a:schemeClr val="bg1">
                    <a:lumMod val="50000"/>
                  </a:schemeClr>
                </a:solidFill>
                <a:latin typeface="メイリオ" panose="020B0604030504040204" pitchFamily="50" charset="-128"/>
                <a:ea typeface="メイリオ" panose="020B0604030504040204" pitchFamily="50" charset="-128"/>
              </a:rPr>
              <a:t>マニュアル</a:t>
            </a:r>
            <a:r>
              <a:rPr kumimoji="1" lang="en-US" altLang="ja-JP" sz="1200" dirty="0" smtClean="0">
                <a:solidFill>
                  <a:schemeClr val="bg1">
                    <a:lumMod val="50000"/>
                  </a:schemeClr>
                </a:solidFill>
                <a:latin typeface="メイリオ" panose="020B0604030504040204" pitchFamily="50" charset="-128"/>
                <a:ea typeface="メイリオ" panose="020B0604030504040204" pitchFamily="50" charset="-128"/>
              </a:rPr>
              <a:t>P124</a:t>
            </a:r>
            <a:endParaRPr kumimoji="1" lang="ja-JP" altLang="en-US" sz="1200" dirty="0">
              <a:solidFill>
                <a:schemeClr val="bg1">
                  <a:lumMod val="50000"/>
                </a:schemeClr>
              </a:solidFill>
              <a:latin typeface="メイリオ" panose="020B0604030504040204" pitchFamily="50" charset="-128"/>
              <a:ea typeface="メイリオ" panose="020B0604030504040204" pitchFamily="50" charset="-128"/>
            </a:endParaRPr>
          </a:p>
        </p:txBody>
      </p:sp>
      <p:sp>
        <p:nvSpPr>
          <p:cNvPr id="8" name="縦書きテキスト プレースホルダー 2"/>
          <p:cNvSpPr txBox="1">
            <a:spLocks/>
          </p:cNvSpPr>
          <p:nvPr/>
        </p:nvSpPr>
        <p:spPr>
          <a:xfrm>
            <a:off x="496794" y="282443"/>
            <a:ext cx="441146" cy="810478"/>
          </a:xfrm>
          <a:prstGeom prst="rect">
            <a:avLst/>
          </a:prstGeom>
          <a:noFill/>
          <a:ln>
            <a:noFill/>
          </a:ln>
        </p:spPr>
        <p:txBody>
          <a:bodyPr vert="horz" wrap="none" lIns="91440" tIns="45720" rIns="91440" bIns="45720" rtlCol="0" anchor="ctr" anchorCtr="0">
            <a:spAutoFit/>
          </a:bodyPr>
          <a:lstStyle>
            <a:lvl1pPr marL="342900" indent="-342900" algn="l" defTabSz="914400" rtl="0" eaLnBrk="1" latinLnBrk="0" hangingPunct="1">
              <a:spcBef>
                <a:spcPts val="800"/>
              </a:spcBef>
              <a:buFont typeface="Arial" pitchFamily="34" charset="0"/>
              <a:buNone/>
              <a:defRPr kumimoji="1"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kumimoji="1"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kumimoji="1"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kumimoji="1"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kumimoji="1"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kumimoji="1"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kumimoji="1"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kumimoji="1"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kumimoji="1" sz="1400" kern="1200">
                <a:solidFill>
                  <a:schemeClr val="tx1"/>
                </a:solidFill>
                <a:latin typeface="+mn-lt"/>
                <a:ea typeface="+mn-ea"/>
                <a:cs typeface="+mn-cs"/>
              </a:defRPr>
            </a:lvl9pPr>
          </a:lstStyle>
          <a:p>
            <a:pPr marL="0" indent="0">
              <a:buClr>
                <a:schemeClr val="accent1"/>
              </a:buClr>
              <a:buSzPct val="160000"/>
            </a:pPr>
            <a:r>
              <a:rPr lang="ja-JP" altLang="en-US" sz="2000" b="0" dirty="0">
                <a:latin typeface="游ゴシック" panose="020B0400000000000000" pitchFamily="50" charset="-128"/>
                <a:ea typeface="游ゴシック" panose="020B0400000000000000" pitchFamily="50" charset="-128"/>
              </a:rPr>
              <a:t>⑭</a:t>
            </a:r>
            <a:endParaRPr lang="en-US" altLang="ja-JP" sz="2000" b="0" dirty="0" smtClean="0">
              <a:latin typeface="游ゴシック" panose="020B0400000000000000" pitchFamily="50" charset="-128"/>
              <a:ea typeface="游ゴシック" panose="020B0400000000000000" pitchFamily="50" charset="-128"/>
            </a:endParaRPr>
          </a:p>
          <a:p>
            <a:pPr marL="0" indent="0">
              <a:buClr>
                <a:schemeClr val="accent1"/>
              </a:buClr>
              <a:buSzPct val="160000"/>
            </a:pPr>
            <a:endParaRPr lang="en-US" altLang="ja-JP" sz="2000" b="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903418960"/>
      </p:ext>
    </p:extLst>
  </p:cSld>
  <p:clrMapOvr>
    <a:masterClrMapping/>
  </p:clrMapOvr>
  <mc:AlternateContent xmlns:mc="http://schemas.openxmlformats.org/markup-compatibility/2006" xmlns:p14="http://schemas.microsoft.com/office/powerpoint/2010/main">
    <mc:Choice Requires="p14">
      <p:transition spd="med" p14:dur="700" advTm="43271">
        <p:fade/>
      </p:transition>
    </mc:Choice>
    <mc:Fallback xmlns="">
      <p:transition spd="med" advTm="43271">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縦書きテキスト プレースホルダー 2"/>
          <p:cNvSpPr>
            <a:spLocks noGrp="1"/>
          </p:cNvSpPr>
          <p:nvPr>
            <p:ph type="body" orient="vert" idx="1"/>
          </p:nvPr>
        </p:nvSpPr>
        <p:spPr>
          <a:xfrm>
            <a:off x="817857" y="1349850"/>
            <a:ext cx="7664278" cy="2031325"/>
          </a:xfrm>
        </p:spPr>
        <p:txBody>
          <a:bodyPr vert="horz" wrap="none">
            <a:spAutoFit/>
          </a:bodyPr>
          <a:lstStyle/>
          <a:p>
            <a:pPr marL="92075" indent="0">
              <a:buClr>
                <a:schemeClr val="accent1"/>
              </a:buClr>
              <a:buSzPct val="160000"/>
              <a:buNone/>
            </a:pPr>
            <a:endParaRPr lang="en-US" altLang="ja-JP" sz="1800" dirty="0">
              <a:solidFill>
                <a:schemeClr val="tx1"/>
              </a:solidFill>
              <a:latin typeface="游ゴシック" panose="020B0400000000000000" pitchFamily="50" charset="-128"/>
            </a:endParaRPr>
          </a:p>
          <a:p>
            <a:pPr marL="92075" indent="0">
              <a:buClr>
                <a:schemeClr val="accent1"/>
              </a:buClr>
              <a:buSzPct val="160000"/>
              <a:buNone/>
            </a:pPr>
            <a:r>
              <a:rPr lang="ja-JP" altLang="en-US" sz="1800" dirty="0">
                <a:latin typeface="游ゴシック" panose="020B0400000000000000" pitchFamily="50" charset="-128"/>
              </a:rPr>
              <a:t>　自己チェックシート</a:t>
            </a:r>
            <a:r>
              <a:rPr lang="en-US" altLang="ja-JP" sz="1800" dirty="0">
                <a:latin typeface="游ゴシック" panose="020B0400000000000000" pitchFamily="50" charset="-128"/>
              </a:rPr>
              <a:t>(</a:t>
            </a:r>
            <a:r>
              <a:rPr lang="ja-JP" altLang="en-US" sz="1800" dirty="0">
                <a:latin typeface="游ゴシック" panose="020B0400000000000000" pitchFamily="50" charset="-128"/>
              </a:rPr>
              <a:t>様式第</a:t>
            </a:r>
            <a:r>
              <a:rPr lang="en-US" altLang="ja-JP" sz="1800" dirty="0">
                <a:latin typeface="游ゴシック" panose="020B0400000000000000" pitchFamily="50" charset="-128"/>
              </a:rPr>
              <a:t>15</a:t>
            </a:r>
            <a:r>
              <a:rPr lang="ja-JP" altLang="en-US" sz="1800" dirty="0">
                <a:latin typeface="游ゴシック" panose="020B0400000000000000" pitchFamily="50" charset="-128"/>
              </a:rPr>
              <a:t>号</a:t>
            </a:r>
            <a:r>
              <a:rPr lang="en-US" altLang="ja-JP" sz="1800" dirty="0">
                <a:latin typeface="游ゴシック" panose="020B0400000000000000" pitchFamily="50" charset="-128"/>
              </a:rPr>
              <a:t>)</a:t>
            </a:r>
            <a:r>
              <a:rPr lang="ja-JP" altLang="en-US" sz="1800" dirty="0">
                <a:latin typeface="游ゴシック" panose="020B0400000000000000" pitchFamily="50" charset="-128"/>
              </a:rPr>
              <a:t>　</a:t>
            </a:r>
            <a:endParaRPr lang="en-US" altLang="ja-JP" sz="1800" dirty="0">
              <a:latin typeface="游ゴシック" panose="020B0400000000000000" pitchFamily="50" charset="-128"/>
            </a:endParaRPr>
          </a:p>
          <a:p>
            <a:pPr marL="92075" indent="0">
              <a:buClr>
                <a:schemeClr val="accent1"/>
              </a:buClr>
              <a:buSzPct val="160000"/>
              <a:buNone/>
            </a:pPr>
            <a:endParaRPr lang="en-US" altLang="ja-JP" sz="1800" dirty="0">
              <a:solidFill>
                <a:schemeClr val="tx1"/>
              </a:solidFill>
              <a:latin typeface="游ゴシック" panose="020B0400000000000000" pitchFamily="50" charset="-128"/>
            </a:endParaRPr>
          </a:p>
          <a:p>
            <a:pPr marL="92075" indent="0">
              <a:buClr>
                <a:schemeClr val="accent1"/>
              </a:buClr>
              <a:buSzPct val="160000"/>
              <a:buNone/>
            </a:pPr>
            <a:r>
              <a:rPr lang="ja-JP" altLang="en-US" sz="1800" dirty="0">
                <a:latin typeface="游ゴシック" panose="020B0400000000000000" pitchFamily="50" charset="-128"/>
              </a:rPr>
              <a:t>　就業規則を提出いただく場合、労働基準監督署の受理印があるページ</a:t>
            </a:r>
            <a:endParaRPr lang="en-US" altLang="ja-JP" sz="1800" dirty="0">
              <a:latin typeface="游ゴシック" panose="020B0400000000000000" pitchFamily="50" charset="-128"/>
            </a:endParaRPr>
          </a:p>
          <a:p>
            <a:pPr marL="92075" indent="0">
              <a:buClr>
                <a:schemeClr val="accent1"/>
              </a:buClr>
              <a:buSzPct val="160000"/>
              <a:buNone/>
            </a:pPr>
            <a:endParaRPr lang="en-US" altLang="ja-JP" sz="1800" dirty="0">
              <a:solidFill>
                <a:schemeClr val="tx1"/>
              </a:solidFill>
              <a:latin typeface="游ゴシック" panose="020B0400000000000000" pitchFamily="50" charset="-128"/>
            </a:endParaRPr>
          </a:p>
          <a:p>
            <a:pPr marL="92075" indent="0">
              <a:buClr>
                <a:schemeClr val="accent1"/>
              </a:buClr>
              <a:buSzPct val="160000"/>
              <a:buNone/>
            </a:pPr>
            <a:r>
              <a:rPr lang="ja-JP" altLang="en-US" sz="1800" dirty="0">
                <a:solidFill>
                  <a:schemeClr val="tx1"/>
                </a:solidFill>
                <a:latin typeface="游ゴシック" panose="020B0400000000000000" pitchFamily="50" charset="-128"/>
              </a:rPr>
              <a:t>　企業パンフレット等事業内容が確認できる</a:t>
            </a:r>
            <a:r>
              <a:rPr lang="ja-JP" altLang="en-US" sz="1800" dirty="0" smtClean="0">
                <a:solidFill>
                  <a:schemeClr val="tx1"/>
                </a:solidFill>
                <a:latin typeface="游ゴシック" panose="020B0400000000000000" pitchFamily="50" charset="-128"/>
              </a:rPr>
              <a:t>もの</a:t>
            </a:r>
            <a:r>
              <a:rPr lang="ja-JP" altLang="en-US" sz="1800" b="0" dirty="0">
                <a:latin typeface="游ゴシック" panose="020B0400000000000000" pitchFamily="50" charset="-128"/>
              </a:rPr>
              <a:t>　　</a:t>
            </a:r>
            <a:endParaRPr lang="en-US" altLang="ja-JP" sz="1800" b="0" dirty="0">
              <a:latin typeface="游ゴシック" panose="020B0400000000000000" pitchFamily="50" charset="-128"/>
            </a:endParaRPr>
          </a:p>
        </p:txBody>
      </p:sp>
      <p:sp>
        <p:nvSpPr>
          <p:cNvPr id="6" name="タイトル 1"/>
          <p:cNvSpPr txBox="1">
            <a:spLocks/>
          </p:cNvSpPr>
          <p:nvPr/>
        </p:nvSpPr>
        <p:spPr>
          <a:xfrm>
            <a:off x="487657" y="340469"/>
            <a:ext cx="3877985" cy="646331"/>
          </a:xfrm>
          <a:prstGeom prst="rect">
            <a:avLst/>
          </a:prstGeom>
        </p:spPr>
        <p:txBody>
          <a:bodyPr vert="horz" wrap="none" lIns="91440" tIns="45720" rIns="91440" bIns="45720" rtlCol="0" anchor="ctr">
            <a:spAutoFit/>
          </a:bodyPr>
          <a:lstStyle>
            <a:lvl1pPr algn="l" defTabSz="914400" rtl="0" eaLnBrk="1" latinLnBrk="0" hangingPunct="1">
              <a:spcBef>
                <a:spcPct val="0"/>
              </a:spcBef>
              <a:buNone/>
              <a:defRPr kumimoji="1" sz="2800" kern="1200" cap="all" baseline="0">
                <a:solidFill>
                  <a:schemeClr val="tx1"/>
                </a:solidFill>
                <a:latin typeface="+mj-lt"/>
                <a:ea typeface="+mj-ea"/>
                <a:cs typeface="+mj-cs"/>
              </a:defRPr>
            </a:lvl1pPr>
          </a:lstStyle>
          <a:p>
            <a:r>
              <a:rPr lang="ja-JP" altLang="en-US" sz="3600" dirty="0">
                <a:ea typeface="游ゴシック" panose="020B0400000000000000" pitchFamily="50" charset="-128"/>
              </a:rPr>
              <a:t>その他必要な書類</a:t>
            </a:r>
          </a:p>
        </p:txBody>
      </p:sp>
      <p:sp>
        <p:nvSpPr>
          <p:cNvPr id="2" name="スライド番号プレースホルダー 1"/>
          <p:cNvSpPr>
            <a:spLocks noGrp="1"/>
          </p:cNvSpPr>
          <p:nvPr>
            <p:ph type="sldNum" sz="quarter" idx="12"/>
          </p:nvPr>
        </p:nvSpPr>
        <p:spPr>
          <a:xfrm>
            <a:off x="7010400" y="6491836"/>
            <a:ext cx="2133600" cy="365125"/>
          </a:xfrm>
        </p:spPr>
        <p:txBody>
          <a:bodyPr/>
          <a:lstStyle/>
          <a:p>
            <a:r>
              <a:rPr lang="en-US" altLang="ja-JP" dirty="0" smtClean="0"/>
              <a:t>25</a:t>
            </a:r>
            <a:endParaRPr kumimoji="1" lang="ja-JP" altLang="en-US" dirty="0"/>
          </a:p>
        </p:txBody>
      </p:sp>
      <p:sp>
        <p:nvSpPr>
          <p:cNvPr id="5" name="正方形/長方形 4"/>
          <p:cNvSpPr/>
          <p:nvPr/>
        </p:nvSpPr>
        <p:spPr>
          <a:xfrm>
            <a:off x="223736" y="340469"/>
            <a:ext cx="136187" cy="593387"/>
          </a:xfrm>
          <a:prstGeom prst="rect">
            <a:avLst/>
          </a:prstGeom>
          <a:solidFill>
            <a:srgbClr val="4799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Text Box 12"/>
          <p:cNvSpPr txBox="1">
            <a:spLocks noChangeArrowheads="1"/>
          </p:cNvSpPr>
          <p:nvPr/>
        </p:nvSpPr>
        <p:spPr bwMode="auto">
          <a:xfrm>
            <a:off x="710929" y="1709256"/>
            <a:ext cx="415498" cy="322589"/>
          </a:xfrm>
          <a:prstGeom prst="rect">
            <a:avLst/>
          </a:prstGeom>
          <a:noFill/>
          <a:ln w="9525" algn="ctr">
            <a:noFill/>
            <a:miter lim="800000"/>
            <a:headEnd/>
            <a:tailEnd/>
          </a:ln>
          <a:effectLst/>
        </p:spPr>
        <p:txBody>
          <a:bodyPr wrap="none" anchor="ctr" anchorCtr="0">
            <a:spAutoFit/>
          </a:bodyPr>
          <a:lstStyle/>
          <a:p>
            <a:pPr marL="342900" indent="-342900" algn="l">
              <a:lnSpc>
                <a:spcPct val="80000"/>
              </a:lnSpc>
              <a:spcBef>
                <a:spcPct val="50000"/>
              </a:spcBef>
              <a:defRPr/>
            </a:pPr>
            <a:r>
              <a:rPr lang="ja-JP" altLang="en-US" dirty="0">
                <a:ea typeface="游ゴシック" panose="020B0400000000000000" pitchFamily="50" charset="-128"/>
              </a:rPr>
              <a:t>①</a:t>
            </a:r>
            <a:endParaRPr lang="ja-JP" altLang="en-US" sz="1800" b="0" dirty="0">
              <a:solidFill>
                <a:schemeClr val="tx1"/>
              </a:solidFill>
              <a:ea typeface="游ゴシック" panose="020B0400000000000000" pitchFamily="50" charset="-128"/>
            </a:endParaRPr>
          </a:p>
        </p:txBody>
      </p:sp>
      <p:sp>
        <p:nvSpPr>
          <p:cNvPr id="8" name="Text Box 12"/>
          <p:cNvSpPr txBox="1">
            <a:spLocks noChangeArrowheads="1"/>
          </p:cNvSpPr>
          <p:nvPr/>
        </p:nvSpPr>
        <p:spPr bwMode="auto">
          <a:xfrm>
            <a:off x="710929" y="2390321"/>
            <a:ext cx="415498" cy="322589"/>
          </a:xfrm>
          <a:prstGeom prst="rect">
            <a:avLst/>
          </a:prstGeom>
          <a:noFill/>
          <a:ln w="9525" algn="ctr">
            <a:noFill/>
            <a:miter lim="800000"/>
            <a:headEnd/>
            <a:tailEnd/>
          </a:ln>
          <a:effectLst/>
        </p:spPr>
        <p:txBody>
          <a:bodyPr wrap="none" anchor="ctr" anchorCtr="0">
            <a:spAutoFit/>
          </a:bodyPr>
          <a:lstStyle/>
          <a:p>
            <a:pPr marL="342900" indent="-342900" algn="l">
              <a:lnSpc>
                <a:spcPct val="80000"/>
              </a:lnSpc>
              <a:spcBef>
                <a:spcPct val="50000"/>
              </a:spcBef>
              <a:defRPr/>
            </a:pPr>
            <a:r>
              <a:rPr lang="ja-JP" altLang="en-US" dirty="0">
                <a:ea typeface="游ゴシック" panose="020B0400000000000000" pitchFamily="50" charset="-128"/>
              </a:rPr>
              <a:t>②</a:t>
            </a:r>
            <a:endParaRPr lang="ja-JP" altLang="en-US" sz="1800" b="0" dirty="0">
              <a:solidFill>
                <a:schemeClr val="tx1"/>
              </a:solidFill>
              <a:ea typeface="游ゴシック" panose="020B0400000000000000" pitchFamily="50" charset="-128"/>
            </a:endParaRPr>
          </a:p>
        </p:txBody>
      </p:sp>
      <p:sp>
        <p:nvSpPr>
          <p:cNvPr id="9" name="Text Box 12"/>
          <p:cNvSpPr txBox="1">
            <a:spLocks noChangeArrowheads="1"/>
          </p:cNvSpPr>
          <p:nvPr/>
        </p:nvSpPr>
        <p:spPr bwMode="auto">
          <a:xfrm>
            <a:off x="710929" y="3052866"/>
            <a:ext cx="415498" cy="322589"/>
          </a:xfrm>
          <a:prstGeom prst="rect">
            <a:avLst/>
          </a:prstGeom>
          <a:noFill/>
          <a:ln w="9525" algn="ctr">
            <a:noFill/>
            <a:miter lim="800000"/>
            <a:headEnd/>
            <a:tailEnd/>
          </a:ln>
          <a:effectLst/>
        </p:spPr>
        <p:txBody>
          <a:bodyPr wrap="none" anchor="ctr" anchorCtr="0">
            <a:spAutoFit/>
          </a:bodyPr>
          <a:lstStyle/>
          <a:p>
            <a:pPr marL="342900" indent="-342900" algn="l">
              <a:lnSpc>
                <a:spcPct val="80000"/>
              </a:lnSpc>
              <a:spcBef>
                <a:spcPct val="50000"/>
              </a:spcBef>
              <a:defRPr/>
            </a:pPr>
            <a:r>
              <a:rPr lang="ja-JP" altLang="en-US" dirty="0">
                <a:ea typeface="游ゴシック" panose="020B0400000000000000" pitchFamily="50" charset="-128"/>
              </a:rPr>
              <a:t>③</a:t>
            </a:r>
            <a:endParaRPr lang="ja-JP" altLang="en-US" sz="1800" b="0" dirty="0">
              <a:solidFill>
                <a:schemeClr val="tx1"/>
              </a:solidFill>
              <a:ea typeface="游ゴシック" panose="020B0400000000000000" pitchFamily="50" charset="-128"/>
            </a:endParaRPr>
          </a:p>
        </p:txBody>
      </p:sp>
      <p:sp>
        <p:nvSpPr>
          <p:cNvPr id="10" name="Text Box 12"/>
          <p:cNvSpPr txBox="1">
            <a:spLocks noChangeArrowheads="1"/>
          </p:cNvSpPr>
          <p:nvPr/>
        </p:nvSpPr>
        <p:spPr bwMode="auto">
          <a:xfrm>
            <a:off x="710929" y="4108372"/>
            <a:ext cx="415498" cy="320729"/>
          </a:xfrm>
          <a:prstGeom prst="rect">
            <a:avLst/>
          </a:prstGeom>
          <a:noFill/>
          <a:ln w="9525" algn="ctr">
            <a:noFill/>
            <a:miter lim="800000"/>
            <a:headEnd/>
            <a:tailEnd/>
          </a:ln>
          <a:effectLst/>
        </p:spPr>
        <p:txBody>
          <a:bodyPr wrap="none" anchor="ctr" anchorCtr="0">
            <a:spAutoFit/>
          </a:bodyPr>
          <a:lstStyle/>
          <a:p>
            <a:pPr marL="342900" indent="-342900" algn="l">
              <a:lnSpc>
                <a:spcPct val="80000"/>
              </a:lnSpc>
              <a:spcBef>
                <a:spcPct val="50000"/>
              </a:spcBef>
              <a:defRPr/>
            </a:pPr>
            <a:r>
              <a:rPr lang="ja-JP" altLang="en-US" sz="1800" b="0" dirty="0" smtClean="0">
                <a:solidFill>
                  <a:schemeClr val="tx1"/>
                </a:solidFill>
                <a:ea typeface="游ゴシック" panose="020B0400000000000000" pitchFamily="50" charset="-128"/>
              </a:rPr>
              <a:t>①</a:t>
            </a:r>
            <a:endParaRPr lang="ja-JP" altLang="en-US" sz="1800" b="0" dirty="0">
              <a:solidFill>
                <a:schemeClr val="tx1"/>
              </a:solidFill>
              <a:ea typeface="游ゴシック" panose="020B0400000000000000" pitchFamily="50" charset="-128"/>
            </a:endParaRPr>
          </a:p>
        </p:txBody>
      </p:sp>
      <p:sp>
        <p:nvSpPr>
          <p:cNvPr id="11" name="Text Box 12"/>
          <p:cNvSpPr txBox="1">
            <a:spLocks noChangeArrowheads="1"/>
          </p:cNvSpPr>
          <p:nvPr/>
        </p:nvSpPr>
        <p:spPr bwMode="auto">
          <a:xfrm>
            <a:off x="710929" y="4773316"/>
            <a:ext cx="415498" cy="322589"/>
          </a:xfrm>
          <a:prstGeom prst="rect">
            <a:avLst/>
          </a:prstGeom>
          <a:noFill/>
          <a:ln w="9525" algn="ctr">
            <a:noFill/>
            <a:miter lim="800000"/>
            <a:headEnd/>
            <a:tailEnd/>
          </a:ln>
          <a:effectLst/>
        </p:spPr>
        <p:txBody>
          <a:bodyPr wrap="none" anchor="ctr" anchorCtr="0">
            <a:spAutoFit/>
          </a:bodyPr>
          <a:lstStyle/>
          <a:p>
            <a:pPr marL="342900" indent="-342900" algn="l">
              <a:lnSpc>
                <a:spcPct val="80000"/>
              </a:lnSpc>
              <a:spcBef>
                <a:spcPct val="50000"/>
              </a:spcBef>
              <a:defRPr/>
            </a:pPr>
            <a:r>
              <a:rPr lang="ja-JP" altLang="en-US" sz="1800" b="0" dirty="0" smtClean="0">
                <a:solidFill>
                  <a:schemeClr val="tx1"/>
                </a:solidFill>
                <a:ea typeface="游ゴシック" panose="020B0400000000000000" pitchFamily="50" charset="-128"/>
              </a:rPr>
              <a:t>②</a:t>
            </a:r>
            <a:endParaRPr lang="ja-JP" altLang="en-US" sz="1800" b="0" dirty="0">
              <a:solidFill>
                <a:schemeClr val="tx1"/>
              </a:solidFill>
              <a:ea typeface="游ゴシック" panose="020B0400000000000000" pitchFamily="50" charset="-128"/>
            </a:endParaRPr>
          </a:p>
        </p:txBody>
      </p:sp>
      <p:sp>
        <p:nvSpPr>
          <p:cNvPr id="12" name="テキスト ボックス 11"/>
          <p:cNvSpPr txBox="1"/>
          <p:nvPr/>
        </p:nvSpPr>
        <p:spPr>
          <a:xfrm>
            <a:off x="54823" y="6580593"/>
            <a:ext cx="954107" cy="221018"/>
          </a:xfrm>
          <a:prstGeom prst="rect">
            <a:avLst/>
          </a:prstGeom>
          <a:ln w="12700">
            <a:solidFill>
              <a:schemeClr val="bg1">
                <a:lumMod val="65000"/>
              </a:schemeClr>
            </a:solidFill>
          </a:ln>
        </p:spPr>
        <p:style>
          <a:lnRef idx="2">
            <a:schemeClr val="dk1"/>
          </a:lnRef>
          <a:fillRef idx="1">
            <a:schemeClr val="lt1"/>
          </a:fillRef>
          <a:effectRef idx="0">
            <a:schemeClr val="dk1"/>
          </a:effectRef>
          <a:fontRef idx="minor">
            <a:schemeClr val="dk1"/>
          </a:fontRef>
        </p:style>
        <p:txBody>
          <a:bodyPr wrap="none" tIns="36000" bIns="0" rtlCol="0">
            <a:spAutoFit/>
          </a:bodyPr>
          <a:lstStyle/>
          <a:p>
            <a:r>
              <a:rPr kumimoji="1" lang="ja-JP" altLang="en-US" sz="1200" dirty="0" smtClean="0">
                <a:solidFill>
                  <a:schemeClr val="bg1">
                    <a:lumMod val="50000"/>
                  </a:schemeClr>
                </a:solidFill>
                <a:latin typeface="メイリオ" panose="020B0604030504040204" pitchFamily="50" charset="-128"/>
                <a:ea typeface="メイリオ" panose="020B0604030504040204" pitchFamily="50" charset="-128"/>
              </a:rPr>
              <a:t>参考資料１</a:t>
            </a:r>
            <a:endParaRPr kumimoji="1" lang="ja-JP" altLang="en-US" sz="1200" dirty="0">
              <a:solidFill>
                <a:schemeClr val="bg1">
                  <a:lumMod val="50000"/>
                </a:schemeClr>
              </a:solidFill>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1126427" y="6580593"/>
            <a:ext cx="954107" cy="221018"/>
          </a:xfrm>
          <a:prstGeom prst="rect">
            <a:avLst/>
          </a:prstGeom>
          <a:ln w="12700">
            <a:solidFill>
              <a:schemeClr val="bg1">
                <a:lumMod val="65000"/>
              </a:schemeClr>
            </a:solidFill>
          </a:ln>
        </p:spPr>
        <p:style>
          <a:lnRef idx="2">
            <a:schemeClr val="dk1"/>
          </a:lnRef>
          <a:fillRef idx="1">
            <a:schemeClr val="lt1"/>
          </a:fillRef>
          <a:effectRef idx="0">
            <a:schemeClr val="dk1"/>
          </a:effectRef>
          <a:fontRef idx="minor">
            <a:schemeClr val="dk1"/>
          </a:fontRef>
        </p:style>
        <p:txBody>
          <a:bodyPr wrap="none" tIns="36000" bIns="0" rtlCol="0">
            <a:spAutoFit/>
          </a:bodyPr>
          <a:lstStyle/>
          <a:p>
            <a:r>
              <a:rPr kumimoji="1" lang="ja-JP" altLang="en-US" sz="1200" dirty="0" smtClean="0">
                <a:solidFill>
                  <a:schemeClr val="bg1">
                    <a:lumMod val="50000"/>
                  </a:schemeClr>
                </a:solidFill>
                <a:latin typeface="メイリオ" panose="020B0604030504040204" pitchFamily="50" charset="-128"/>
                <a:ea typeface="メイリオ" panose="020B0604030504040204" pitchFamily="50" charset="-128"/>
              </a:rPr>
              <a:t>参考資料７</a:t>
            </a:r>
            <a:endParaRPr kumimoji="1" lang="ja-JP" altLang="en-US" sz="1200" dirty="0">
              <a:solidFill>
                <a:schemeClr val="bg1">
                  <a:lumMod val="50000"/>
                </a:schemeClr>
              </a:solidFill>
              <a:latin typeface="メイリオ" panose="020B0604030504040204" pitchFamily="50" charset="-128"/>
              <a:ea typeface="メイリオ" panose="020B0604030504040204" pitchFamily="50" charset="-128"/>
            </a:endParaRPr>
          </a:p>
        </p:txBody>
      </p:sp>
      <p:sp>
        <p:nvSpPr>
          <p:cNvPr id="14" name="タイトル 1"/>
          <p:cNvSpPr txBox="1">
            <a:spLocks/>
          </p:cNvSpPr>
          <p:nvPr/>
        </p:nvSpPr>
        <p:spPr>
          <a:xfrm>
            <a:off x="457013" y="1212779"/>
            <a:ext cx="1338828" cy="369332"/>
          </a:xfrm>
          <a:prstGeom prst="rect">
            <a:avLst/>
          </a:prstGeom>
        </p:spPr>
        <p:txBody>
          <a:bodyPr vert="horz" wrap="none" lIns="91440" tIns="45720" rIns="91440" bIns="45720" rtlCol="0" anchor="ctr">
            <a:spAutoFit/>
          </a:bodyPr>
          <a:lstStyle>
            <a:lvl1pPr algn="l" defTabSz="914400" rtl="0" eaLnBrk="1" latinLnBrk="0" hangingPunct="1">
              <a:spcBef>
                <a:spcPct val="0"/>
              </a:spcBef>
              <a:buNone/>
              <a:defRPr kumimoji="1" sz="2800" kern="1200" cap="all" baseline="0">
                <a:solidFill>
                  <a:schemeClr val="tx1"/>
                </a:solidFill>
                <a:latin typeface="+mj-lt"/>
                <a:ea typeface="+mj-ea"/>
                <a:cs typeface="+mj-cs"/>
              </a:defRPr>
            </a:lvl1pPr>
          </a:lstStyle>
          <a:p>
            <a:r>
              <a:rPr lang="ja-JP" altLang="en-US" sz="1800" dirty="0" smtClean="0">
                <a:ea typeface="游ゴシック" panose="020B0400000000000000" pitchFamily="50" charset="-128"/>
              </a:rPr>
              <a:t>●参考資料</a:t>
            </a:r>
            <a:endParaRPr lang="ja-JP" altLang="en-US" sz="1800" dirty="0">
              <a:ea typeface="游ゴシック" panose="020B0400000000000000" pitchFamily="50" charset="-128"/>
            </a:endParaRPr>
          </a:p>
        </p:txBody>
      </p:sp>
      <p:sp>
        <p:nvSpPr>
          <p:cNvPr id="15" name="縦書きテキスト プレースホルダー 2"/>
          <p:cNvSpPr txBox="1">
            <a:spLocks/>
          </p:cNvSpPr>
          <p:nvPr/>
        </p:nvSpPr>
        <p:spPr>
          <a:xfrm>
            <a:off x="1008930" y="4102652"/>
            <a:ext cx="7077579" cy="2363724"/>
          </a:xfrm>
          <a:prstGeom prst="rect">
            <a:avLst/>
          </a:prstGeom>
        </p:spPr>
        <p:txBody>
          <a:bodyPr vert="horz" wrap="non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游ゴシック" panose="020B04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游ゴシック" panose="020B04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游ゴシック" panose="020B04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游ゴシック" panose="020B04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游ゴシック" panose="020B04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92075" indent="0">
              <a:buClr>
                <a:schemeClr val="accent1"/>
              </a:buClr>
              <a:buSzPct val="160000"/>
              <a:buFont typeface="Arial" panose="020B0604020202020204" pitchFamily="34" charset="0"/>
              <a:buNone/>
            </a:pPr>
            <a:r>
              <a:rPr lang="ja-JP" altLang="en-US" sz="1800" dirty="0" smtClean="0">
                <a:latin typeface="游ゴシック" panose="020B0400000000000000" pitchFamily="50" charset="-128"/>
              </a:rPr>
              <a:t>事業所のレイアウト図</a:t>
            </a:r>
            <a:endParaRPr lang="en-US" altLang="ja-JP" sz="1800" dirty="0" smtClean="0">
              <a:latin typeface="游ゴシック" panose="020B0400000000000000" pitchFamily="50" charset="-128"/>
            </a:endParaRPr>
          </a:p>
          <a:p>
            <a:pPr marL="92075" indent="0">
              <a:buClr>
                <a:schemeClr val="accent1"/>
              </a:buClr>
              <a:buSzPct val="160000"/>
              <a:buFont typeface="Arial" panose="020B0604020202020204" pitchFamily="34" charset="0"/>
              <a:buNone/>
            </a:pPr>
            <a:endParaRPr lang="en-US" altLang="ja-JP" sz="1800" dirty="0" smtClean="0">
              <a:latin typeface="游ゴシック" panose="020B0400000000000000" pitchFamily="50" charset="-128"/>
            </a:endParaRPr>
          </a:p>
          <a:p>
            <a:pPr marL="92075" indent="0">
              <a:buClr>
                <a:schemeClr val="accent1"/>
              </a:buClr>
              <a:buSzPct val="160000"/>
              <a:buFont typeface="Arial" panose="020B0604020202020204" pitchFamily="34" charset="0"/>
              <a:buNone/>
            </a:pPr>
            <a:r>
              <a:rPr lang="ja-JP" altLang="en-US" sz="1800" dirty="0" smtClean="0">
                <a:latin typeface="游ゴシック" panose="020B0400000000000000" pitchFamily="50" charset="-128"/>
              </a:rPr>
              <a:t>公正採用選考人権啓発推進員選任状況報告</a:t>
            </a:r>
            <a:endParaRPr lang="en-US" altLang="ja-JP" sz="1800" dirty="0" smtClean="0">
              <a:latin typeface="游ゴシック" panose="020B0400000000000000" pitchFamily="50" charset="-128"/>
            </a:endParaRPr>
          </a:p>
          <a:p>
            <a:pPr marL="92075" indent="0">
              <a:buClr>
                <a:schemeClr val="accent1"/>
              </a:buClr>
              <a:buSzPct val="160000"/>
              <a:buFont typeface="Arial" panose="020B0604020202020204" pitchFamily="34" charset="0"/>
              <a:buNone/>
            </a:pPr>
            <a:endParaRPr lang="en-US" altLang="ja-JP" sz="1800" dirty="0">
              <a:latin typeface="游ゴシック" panose="020B0400000000000000" pitchFamily="50" charset="-128"/>
            </a:endParaRPr>
          </a:p>
          <a:p>
            <a:pPr marL="92075" indent="0">
              <a:buClr>
                <a:schemeClr val="accent1"/>
              </a:buClr>
              <a:buSzPct val="160000"/>
              <a:buFont typeface="Arial" panose="020B0604020202020204" pitchFamily="34" charset="0"/>
              <a:buNone/>
            </a:pPr>
            <a:r>
              <a:rPr lang="ja-JP" altLang="en-US" sz="1800" dirty="0" smtClean="0">
                <a:latin typeface="游ゴシック" panose="020B0400000000000000" pitchFamily="50" charset="-128"/>
              </a:rPr>
              <a:t>キャリアアップに資する教育訓練に係る説明資料</a:t>
            </a:r>
            <a:endParaRPr lang="en-US" altLang="ja-JP" sz="1800" dirty="0" smtClean="0">
              <a:latin typeface="游ゴシック" panose="020B0400000000000000" pitchFamily="50" charset="-128"/>
            </a:endParaRPr>
          </a:p>
          <a:p>
            <a:pPr marL="92075" indent="0">
              <a:buClr>
                <a:schemeClr val="accent1"/>
              </a:buClr>
              <a:buSzPct val="160000"/>
              <a:buFont typeface="Arial" panose="020B0604020202020204" pitchFamily="34" charset="0"/>
              <a:buNone/>
            </a:pPr>
            <a:r>
              <a:rPr lang="ja-JP" altLang="en-US" sz="1800" dirty="0" smtClean="0">
                <a:latin typeface="游ゴシック" panose="020B0400000000000000" pitchFamily="50" charset="-128"/>
              </a:rPr>
              <a:t>　　 </a:t>
            </a:r>
            <a:endParaRPr lang="en-US" altLang="ja-JP" sz="1800" dirty="0" smtClean="0">
              <a:latin typeface="游ゴシック" panose="020B0400000000000000" pitchFamily="50" charset="-128"/>
            </a:endParaRPr>
          </a:p>
          <a:p>
            <a:pPr marL="92075" indent="0">
              <a:buClr>
                <a:schemeClr val="accent1"/>
              </a:buClr>
              <a:buSzPct val="160000"/>
              <a:buFont typeface="Arial" panose="020B0604020202020204" pitchFamily="34" charset="0"/>
              <a:buNone/>
            </a:pPr>
            <a:r>
              <a:rPr lang="ja-JP" altLang="en-US" sz="1800" dirty="0" smtClean="0"/>
              <a:t>　  　状況により、別途書類を追加でお願いする場合があります。</a:t>
            </a:r>
            <a:endParaRPr lang="en-US" altLang="ja-JP" sz="1800" dirty="0">
              <a:latin typeface="游ゴシック" panose="020B0400000000000000" pitchFamily="50" charset="-128"/>
            </a:endParaRPr>
          </a:p>
        </p:txBody>
      </p:sp>
      <p:sp>
        <p:nvSpPr>
          <p:cNvPr id="16" name="タイトル 1"/>
          <p:cNvSpPr txBox="1">
            <a:spLocks/>
          </p:cNvSpPr>
          <p:nvPr/>
        </p:nvSpPr>
        <p:spPr>
          <a:xfrm>
            <a:off x="457013" y="3662105"/>
            <a:ext cx="1338828" cy="369332"/>
          </a:xfrm>
          <a:prstGeom prst="rect">
            <a:avLst/>
          </a:prstGeom>
        </p:spPr>
        <p:txBody>
          <a:bodyPr vert="horz" wrap="none" lIns="91440" tIns="45720" rIns="91440" bIns="45720" rtlCol="0" anchor="ctr">
            <a:spAutoFit/>
          </a:bodyPr>
          <a:lstStyle>
            <a:lvl1pPr algn="l" defTabSz="914400" rtl="0" eaLnBrk="1" latinLnBrk="0" hangingPunct="1">
              <a:spcBef>
                <a:spcPct val="0"/>
              </a:spcBef>
              <a:buNone/>
              <a:defRPr kumimoji="1" sz="2800" kern="1200" cap="all" baseline="0">
                <a:solidFill>
                  <a:schemeClr val="tx1"/>
                </a:solidFill>
                <a:latin typeface="+mj-lt"/>
                <a:ea typeface="+mj-ea"/>
                <a:cs typeface="+mj-cs"/>
              </a:defRPr>
            </a:lvl1pPr>
          </a:lstStyle>
          <a:p>
            <a:r>
              <a:rPr lang="ja-JP" altLang="en-US" sz="1800" dirty="0" smtClean="0">
                <a:ea typeface="游ゴシック" panose="020B0400000000000000" pitchFamily="50" charset="-128"/>
              </a:rPr>
              <a:t>●確認書類</a:t>
            </a:r>
            <a:endParaRPr lang="ja-JP" altLang="en-US" sz="1800" dirty="0">
              <a:ea typeface="游ゴシック" panose="020B0400000000000000" pitchFamily="50" charset="-128"/>
            </a:endParaRPr>
          </a:p>
        </p:txBody>
      </p:sp>
      <p:sp>
        <p:nvSpPr>
          <p:cNvPr id="17" name="Text Box 12"/>
          <p:cNvSpPr txBox="1">
            <a:spLocks noChangeArrowheads="1"/>
          </p:cNvSpPr>
          <p:nvPr/>
        </p:nvSpPr>
        <p:spPr bwMode="auto">
          <a:xfrm>
            <a:off x="710929" y="5440120"/>
            <a:ext cx="415498" cy="322589"/>
          </a:xfrm>
          <a:prstGeom prst="rect">
            <a:avLst/>
          </a:prstGeom>
          <a:noFill/>
          <a:ln w="9525" algn="ctr">
            <a:noFill/>
            <a:miter lim="800000"/>
            <a:headEnd/>
            <a:tailEnd/>
          </a:ln>
          <a:effectLst/>
        </p:spPr>
        <p:txBody>
          <a:bodyPr wrap="none" anchor="ctr" anchorCtr="0">
            <a:spAutoFit/>
          </a:bodyPr>
          <a:lstStyle/>
          <a:p>
            <a:pPr marL="342900" indent="-342900" algn="l">
              <a:lnSpc>
                <a:spcPct val="80000"/>
              </a:lnSpc>
              <a:spcBef>
                <a:spcPct val="50000"/>
              </a:spcBef>
              <a:defRPr/>
            </a:pPr>
            <a:r>
              <a:rPr lang="ja-JP" altLang="en-US" sz="1800" b="0" dirty="0" smtClean="0">
                <a:solidFill>
                  <a:schemeClr val="tx1"/>
                </a:solidFill>
                <a:ea typeface="游ゴシック" panose="020B0400000000000000" pitchFamily="50" charset="-128"/>
              </a:rPr>
              <a:t>③</a:t>
            </a:r>
            <a:endParaRPr lang="ja-JP" altLang="en-US" sz="1800" b="0" dirty="0">
              <a:solidFill>
                <a:schemeClr val="tx1"/>
              </a:solidFill>
              <a:ea typeface="游ゴシック" panose="020B0400000000000000" pitchFamily="50" charset="-128"/>
            </a:endParaRPr>
          </a:p>
        </p:txBody>
      </p:sp>
    </p:spTree>
    <p:extLst>
      <p:ext uri="{BB962C8B-B14F-4D97-AF65-F5344CB8AC3E}">
        <p14:creationId xmlns:p14="http://schemas.microsoft.com/office/powerpoint/2010/main" val="580683046"/>
      </p:ext>
    </p:extLst>
  </p:cSld>
  <p:clrMapOvr>
    <a:masterClrMapping/>
  </p:clrMapOvr>
  <mc:AlternateContent xmlns:mc="http://schemas.openxmlformats.org/markup-compatibility/2006" xmlns:p14="http://schemas.microsoft.com/office/powerpoint/2010/main">
    <mc:Choice Requires="p14">
      <p:transition spd="med" p14:dur="700" advTm="55257">
        <p:fade/>
      </p:transition>
    </mc:Choice>
    <mc:Fallback xmlns="">
      <p:transition spd="med" advTm="55257">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p:cNvPicPr>
            <a:picLocks noChangeAspect="1"/>
          </p:cNvPicPr>
          <p:nvPr/>
        </p:nvPicPr>
        <p:blipFill>
          <a:blip r:embed="rId2"/>
          <a:stretch>
            <a:fillRect/>
          </a:stretch>
        </p:blipFill>
        <p:spPr>
          <a:xfrm>
            <a:off x="2026447" y="0"/>
            <a:ext cx="5091106" cy="7200000"/>
          </a:xfrm>
          <a:prstGeom prst="rect">
            <a:avLst/>
          </a:prstGeom>
        </p:spPr>
      </p:pic>
      <p:sp>
        <p:nvSpPr>
          <p:cNvPr id="5" name="スライド番号プレースホルダー 4"/>
          <p:cNvSpPr>
            <a:spLocks noGrp="1"/>
          </p:cNvSpPr>
          <p:nvPr>
            <p:ph type="sldNum" sz="quarter" idx="12"/>
          </p:nvPr>
        </p:nvSpPr>
        <p:spPr>
          <a:xfrm>
            <a:off x="7010400" y="6492875"/>
            <a:ext cx="2133600" cy="365125"/>
          </a:xfrm>
        </p:spPr>
        <p:txBody>
          <a:bodyPr/>
          <a:lstStyle/>
          <a:p>
            <a:r>
              <a:rPr kumimoji="1" lang="en-US" altLang="ja-JP" dirty="0" smtClean="0"/>
              <a:t>26</a:t>
            </a:r>
            <a:endParaRPr kumimoji="1" lang="ja-JP" altLang="en-US" dirty="0"/>
          </a:p>
        </p:txBody>
      </p:sp>
      <p:sp>
        <p:nvSpPr>
          <p:cNvPr id="8" name="正方形/長方形 7"/>
          <p:cNvSpPr/>
          <p:nvPr/>
        </p:nvSpPr>
        <p:spPr>
          <a:xfrm>
            <a:off x="6930544" y="497786"/>
            <a:ext cx="1131262" cy="414128"/>
          </a:xfrm>
          <a:prstGeom prst="rect">
            <a:avLst/>
          </a:prstGeom>
          <a:solidFill>
            <a:srgbClr val="CFE9D1"/>
          </a:solidFill>
          <a:ln w="12700">
            <a:solidFill>
              <a:srgbClr val="47994D"/>
            </a:solidFill>
          </a:ln>
          <a:effectLst/>
        </p:spPr>
        <p:style>
          <a:lnRef idx="1">
            <a:schemeClr val="accent6"/>
          </a:lnRef>
          <a:fillRef idx="2">
            <a:schemeClr val="accent6"/>
          </a:fillRef>
          <a:effectRef idx="1">
            <a:schemeClr val="accent6"/>
          </a:effectRef>
          <a:fontRef idx="minor">
            <a:schemeClr val="dk1"/>
          </a:fontRef>
        </p:style>
        <p:txBody>
          <a:bodyPr lIns="36000" tIns="0" rIns="3600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ja-JP" sz="1000">
                <a:solidFill>
                  <a:schemeClr val="dk1"/>
                </a:solidFill>
                <a:effectLst/>
                <a:latin typeface="游ゴシック" panose="020B0400000000000000" pitchFamily="50" charset="-128"/>
                <a:ea typeface="游ゴシック" panose="020B0400000000000000" pitchFamily="50" charset="-128"/>
              </a:rPr>
              <a:t>提出日を記載</a:t>
            </a:r>
            <a:endParaRPr lang="ja-JP" altLang="ja-JP" sz="1000">
              <a:effectLst/>
              <a:latin typeface="游ゴシック" panose="020B0400000000000000" pitchFamily="50" charset="-128"/>
              <a:ea typeface="游ゴシック" panose="020B0400000000000000" pitchFamily="50" charset="-128"/>
            </a:endParaRPr>
          </a:p>
        </p:txBody>
      </p:sp>
      <p:cxnSp>
        <p:nvCxnSpPr>
          <p:cNvPr id="9" name="直線矢印コネクタ 8"/>
          <p:cNvCxnSpPr/>
          <p:nvPr/>
        </p:nvCxnSpPr>
        <p:spPr>
          <a:xfrm flipH="1">
            <a:off x="6762750" y="911916"/>
            <a:ext cx="359536" cy="212034"/>
          </a:xfrm>
          <a:prstGeom prst="straightConnector1">
            <a:avLst/>
          </a:prstGeom>
          <a:ln w="12700">
            <a:solidFill>
              <a:srgbClr val="47994D"/>
            </a:solidFill>
            <a:headEnd type="oval"/>
            <a:tailEnd type="oval"/>
          </a:ln>
        </p:spPr>
        <p:style>
          <a:lnRef idx="1">
            <a:schemeClr val="accent6"/>
          </a:lnRef>
          <a:fillRef idx="0">
            <a:schemeClr val="accent6"/>
          </a:fillRef>
          <a:effectRef idx="0">
            <a:schemeClr val="accent6"/>
          </a:effectRef>
          <a:fontRef idx="minor">
            <a:schemeClr val="tx1"/>
          </a:fontRef>
        </p:style>
      </p:cxnSp>
      <p:sp>
        <p:nvSpPr>
          <p:cNvPr id="11" name="正方形/長方形 10"/>
          <p:cNvSpPr/>
          <p:nvPr/>
        </p:nvSpPr>
        <p:spPr>
          <a:xfrm>
            <a:off x="133351" y="2843670"/>
            <a:ext cx="2140331" cy="776681"/>
          </a:xfrm>
          <a:prstGeom prst="rect">
            <a:avLst/>
          </a:prstGeom>
          <a:solidFill>
            <a:srgbClr val="CFE9D1"/>
          </a:solidFill>
          <a:ln w="12700">
            <a:solidFill>
              <a:srgbClr val="47994D"/>
            </a:solidFill>
          </a:ln>
          <a:effectLst/>
        </p:spPr>
        <p:style>
          <a:lnRef idx="1">
            <a:schemeClr val="accent6"/>
          </a:lnRef>
          <a:fillRef idx="2">
            <a:schemeClr val="accent6"/>
          </a:fillRef>
          <a:effectRef idx="1">
            <a:schemeClr val="accent6"/>
          </a:effectRef>
          <a:fontRef idx="minor">
            <a:schemeClr val="dk1"/>
          </a:fontRef>
        </p:style>
        <p:txBody>
          <a:bodyPr lIns="36000" tIns="0" rIns="3600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ja-JP" sz="1000" dirty="0">
                <a:solidFill>
                  <a:schemeClr val="dk1"/>
                </a:solidFill>
                <a:effectLst/>
                <a:latin typeface="游ゴシック" panose="020B0400000000000000" pitchFamily="50" charset="-128"/>
                <a:ea typeface="游ゴシック" panose="020B0400000000000000" pitchFamily="50" charset="-128"/>
              </a:rPr>
              <a:t>法人の場合は、登記簿謄本どおり</a:t>
            </a:r>
            <a:r>
              <a:rPr kumimoji="1" lang="ja-JP" altLang="ja-JP" sz="1000" dirty="0" smtClean="0">
                <a:solidFill>
                  <a:schemeClr val="dk1"/>
                </a:solidFill>
                <a:effectLst/>
                <a:latin typeface="游ゴシック" panose="020B0400000000000000" pitchFamily="50" charset="-128"/>
                <a:ea typeface="游ゴシック" panose="020B0400000000000000" pitchFamily="50" charset="-128"/>
              </a:rPr>
              <a:t>に</a:t>
            </a:r>
            <a:endParaRPr kumimoji="1" lang="en-US" altLang="ja-JP" sz="1000" dirty="0">
              <a:solidFill>
                <a:schemeClr val="dk1"/>
              </a:solidFill>
              <a:effectLst/>
              <a:latin typeface="游ゴシック" panose="020B0400000000000000" pitchFamily="50" charset="-128"/>
              <a:ea typeface="游ゴシック" panose="020B0400000000000000"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ja-JP" sz="1000" dirty="0">
                <a:solidFill>
                  <a:schemeClr val="dk1"/>
                </a:solidFill>
                <a:effectLst/>
                <a:latin typeface="游ゴシック" panose="020B0400000000000000" pitchFamily="50" charset="-128"/>
                <a:ea typeface="游ゴシック" panose="020B0400000000000000" pitchFamily="50" charset="-128"/>
              </a:rPr>
              <a:t>個人の場合は住民票に記載されているとおりに記入ください</a:t>
            </a:r>
            <a:endParaRPr lang="ja-JP" altLang="ja-JP" sz="1000" dirty="0">
              <a:effectLst/>
              <a:latin typeface="游ゴシック" panose="020B0400000000000000" pitchFamily="50" charset="-128"/>
              <a:ea typeface="游ゴシック" panose="020B0400000000000000" pitchFamily="50" charset="-128"/>
            </a:endParaRPr>
          </a:p>
        </p:txBody>
      </p:sp>
      <p:cxnSp>
        <p:nvCxnSpPr>
          <p:cNvPr id="12" name="直線矢印コネクタ 11"/>
          <p:cNvCxnSpPr/>
          <p:nvPr/>
        </p:nvCxnSpPr>
        <p:spPr>
          <a:xfrm>
            <a:off x="2278476" y="3297164"/>
            <a:ext cx="1379124" cy="808111"/>
          </a:xfrm>
          <a:prstGeom prst="straightConnector1">
            <a:avLst/>
          </a:prstGeom>
          <a:ln w="9525">
            <a:solidFill>
              <a:srgbClr val="47994D"/>
            </a:solidFill>
            <a:headEnd type="oval"/>
            <a:tailEnd type="oval"/>
          </a:ln>
        </p:spPr>
        <p:style>
          <a:lnRef idx="1">
            <a:schemeClr val="accent6"/>
          </a:lnRef>
          <a:fillRef idx="0">
            <a:schemeClr val="accent6"/>
          </a:fillRef>
          <a:effectRef idx="0">
            <a:schemeClr val="accent6"/>
          </a:effectRef>
          <a:fontRef idx="minor">
            <a:schemeClr val="tx1"/>
          </a:fontRef>
        </p:style>
      </p:cxnSp>
      <p:sp>
        <p:nvSpPr>
          <p:cNvPr id="13" name="正方形/長方形 12"/>
          <p:cNvSpPr/>
          <p:nvPr/>
        </p:nvSpPr>
        <p:spPr>
          <a:xfrm>
            <a:off x="6833530" y="3131825"/>
            <a:ext cx="1961114" cy="1138788"/>
          </a:xfrm>
          <a:prstGeom prst="rect">
            <a:avLst/>
          </a:prstGeom>
          <a:solidFill>
            <a:srgbClr val="CFE9D1"/>
          </a:solidFill>
          <a:ln w="12700">
            <a:solidFill>
              <a:srgbClr val="47994D"/>
            </a:solidFill>
          </a:ln>
          <a:effectLst/>
        </p:spPr>
        <p:style>
          <a:lnRef idx="1">
            <a:schemeClr val="accent6"/>
          </a:lnRef>
          <a:fillRef idx="2">
            <a:schemeClr val="accent6"/>
          </a:fillRef>
          <a:effectRef idx="1">
            <a:schemeClr val="accent6"/>
          </a:effectRef>
          <a:fontRef idx="minor">
            <a:schemeClr val="dk1"/>
          </a:fontRef>
        </p:style>
        <p:txBody>
          <a:bodyPr lIns="36000" tIns="0" rIns="3600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ja-JP" sz="1000" dirty="0">
                <a:solidFill>
                  <a:schemeClr val="dk1"/>
                </a:solidFill>
                <a:effectLst/>
                <a:latin typeface="游ゴシック" panose="020B0400000000000000" pitchFamily="50" charset="-128"/>
                <a:ea typeface="游ゴシック" panose="020B0400000000000000" pitchFamily="50" charset="-128"/>
              </a:rPr>
              <a:t>中小企業基本法第</a:t>
            </a:r>
            <a:r>
              <a:rPr kumimoji="1" lang="en-US" altLang="ja-JP" sz="1000" dirty="0">
                <a:solidFill>
                  <a:schemeClr val="dk1"/>
                </a:solidFill>
                <a:effectLst/>
                <a:latin typeface="游ゴシック" panose="020B0400000000000000" pitchFamily="50" charset="-128"/>
                <a:ea typeface="游ゴシック" panose="020B0400000000000000" pitchFamily="50" charset="-128"/>
              </a:rPr>
              <a:t>2</a:t>
            </a:r>
            <a:r>
              <a:rPr kumimoji="1" lang="ja-JP" altLang="ja-JP" sz="1000" dirty="0">
                <a:solidFill>
                  <a:schemeClr val="dk1"/>
                </a:solidFill>
                <a:effectLst/>
                <a:latin typeface="游ゴシック" panose="020B0400000000000000" pitchFamily="50" charset="-128"/>
                <a:ea typeface="游ゴシック" panose="020B0400000000000000" pitchFamily="50" charset="-128"/>
              </a:rPr>
              <a:t>条第</a:t>
            </a:r>
            <a:r>
              <a:rPr kumimoji="1" lang="en-US" altLang="ja-JP" sz="1000" dirty="0">
                <a:solidFill>
                  <a:schemeClr val="dk1"/>
                </a:solidFill>
                <a:effectLst/>
                <a:latin typeface="游ゴシック" panose="020B0400000000000000" pitchFamily="50" charset="-128"/>
                <a:ea typeface="游ゴシック" panose="020B0400000000000000" pitchFamily="50" charset="-128"/>
              </a:rPr>
              <a:t>1</a:t>
            </a:r>
            <a:r>
              <a:rPr kumimoji="1" lang="ja-JP" altLang="ja-JP" sz="1000" dirty="0">
                <a:solidFill>
                  <a:schemeClr val="dk1"/>
                </a:solidFill>
                <a:effectLst/>
                <a:latin typeface="游ゴシック" panose="020B0400000000000000" pitchFamily="50" charset="-128"/>
                <a:ea typeface="游ゴシック" panose="020B0400000000000000" pitchFamily="50" charset="-128"/>
              </a:rPr>
              <a:t>項に規定する中小企業者又は同条第</a:t>
            </a:r>
            <a:r>
              <a:rPr kumimoji="1" lang="en-US" altLang="ja-JP" sz="1000" dirty="0">
                <a:solidFill>
                  <a:schemeClr val="dk1"/>
                </a:solidFill>
                <a:effectLst/>
                <a:latin typeface="游ゴシック" panose="020B0400000000000000" pitchFamily="50" charset="-128"/>
                <a:ea typeface="游ゴシック" panose="020B0400000000000000" pitchFamily="50" charset="-128"/>
              </a:rPr>
              <a:t>5</a:t>
            </a:r>
            <a:r>
              <a:rPr kumimoji="1" lang="ja-JP" altLang="ja-JP" sz="1000" dirty="0">
                <a:solidFill>
                  <a:schemeClr val="dk1"/>
                </a:solidFill>
                <a:effectLst/>
                <a:latin typeface="游ゴシック" panose="020B0400000000000000" pitchFamily="50" charset="-128"/>
                <a:ea typeface="游ゴシック" panose="020B0400000000000000" pitchFamily="50" charset="-128"/>
              </a:rPr>
              <a:t>号に規定する小規模企業者である場合には「２　中小企業」の数字を〇で囲んでください</a:t>
            </a:r>
            <a:endParaRPr lang="ja-JP" altLang="ja-JP" sz="1400" dirty="0">
              <a:effectLst/>
              <a:latin typeface="游ゴシック" panose="020B0400000000000000" pitchFamily="50" charset="-128"/>
              <a:ea typeface="游ゴシック" panose="020B0400000000000000" pitchFamily="50" charset="-128"/>
            </a:endParaRPr>
          </a:p>
        </p:txBody>
      </p:sp>
      <p:cxnSp>
        <p:nvCxnSpPr>
          <p:cNvPr id="14" name="直線矢印コネクタ 13"/>
          <p:cNvCxnSpPr/>
          <p:nvPr/>
        </p:nvCxnSpPr>
        <p:spPr>
          <a:xfrm flipH="1">
            <a:off x="4930141" y="3479698"/>
            <a:ext cx="1895336" cy="785621"/>
          </a:xfrm>
          <a:prstGeom prst="straightConnector1">
            <a:avLst/>
          </a:prstGeom>
          <a:ln w="9525">
            <a:solidFill>
              <a:srgbClr val="47994D"/>
            </a:solidFill>
            <a:headEnd type="oval"/>
            <a:tailEnd type="oval"/>
          </a:ln>
        </p:spPr>
        <p:style>
          <a:lnRef idx="1">
            <a:schemeClr val="accent6"/>
          </a:lnRef>
          <a:fillRef idx="0">
            <a:schemeClr val="accent6"/>
          </a:fillRef>
          <a:effectRef idx="0">
            <a:schemeClr val="accent6"/>
          </a:effectRef>
          <a:fontRef idx="minor">
            <a:schemeClr val="tx1"/>
          </a:fontRef>
        </p:style>
      </p:cxnSp>
      <p:sp>
        <p:nvSpPr>
          <p:cNvPr id="15" name="正方形/長方形 14"/>
          <p:cNvSpPr/>
          <p:nvPr/>
        </p:nvSpPr>
        <p:spPr>
          <a:xfrm>
            <a:off x="6897098" y="4672431"/>
            <a:ext cx="1897546" cy="467137"/>
          </a:xfrm>
          <a:prstGeom prst="rect">
            <a:avLst/>
          </a:prstGeom>
          <a:solidFill>
            <a:srgbClr val="CFE9D1"/>
          </a:solidFill>
          <a:ln w="12700">
            <a:solidFill>
              <a:srgbClr val="47994D"/>
            </a:solidFill>
          </a:ln>
          <a:effectLst/>
        </p:spPr>
        <p:style>
          <a:lnRef idx="1">
            <a:schemeClr val="accent6"/>
          </a:lnRef>
          <a:fillRef idx="2">
            <a:schemeClr val="accent6"/>
          </a:fillRef>
          <a:effectRef idx="1">
            <a:schemeClr val="accent6"/>
          </a:effectRef>
          <a:fontRef idx="minor">
            <a:schemeClr val="dk1"/>
          </a:fontRef>
        </p:style>
        <p:txBody>
          <a:bodyPr lIns="36000" tIns="0" rIns="3600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ja-JP" sz="1000" dirty="0">
                <a:solidFill>
                  <a:schemeClr val="dk1"/>
                </a:solidFill>
                <a:effectLst/>
                <a:latin typeface="游ゴシック" panose="020B0400000000000000" pitchFamily="50" charset="-128"/>
                <a:ea typeface="游ゴシック" panose="020B0400000000000000" pitchFamily="50" charset="-128"/>
              </a:rPr>
              <a:t>日本標準産業分類（細分類）</a:t>
            </a:r>
            <a:endParaRPr kumimoji="1" lang="en-US" altLang="ja-JP" sz="1000" dirty="0">
              <a:solidFill>
                <a:schemeClr val="dk1"/>
              </a:solidFill>
              <a:effectLst/>
              <a:latin typeface="游ゴシック" panose="020B0400000000000000" pitchFamily="50" charset="-128"/>
              <a:ea typeface="游ゴシック" panose="020B0400000000000000"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ja-JP" sz="1000" dirty="0">
                <a:solidFill>
                  <a:schemeClr val="dk1"/>
                </a:solidFill>
                <a:effectLst/>
                <a:latin typeface="游ゴシック" panose="020B0400000000000000" pitchFamily="50" charset="-128"/>
                <a:ea typeface="游ゴシック" panose="020B0400000000000000" pitchFamily="50" charset="-128"/>
              </a:rPr>
              <a:t>４ケタを記載ください</a:t>
            </a:r>
            <a:endParaRPr lang="ja-JP" altLang="ja-JP" sz="1000" dirty="0">
              <a:effectLst/>
              <a:latin typeface="游ゴシック" panose="020B0400000000000000" pitchFamily="50" charset="-128"/>
              <a:ea typeface="游ゴシック" panose="020B0400000000000000" pitchFamily="50" charset="-128"/>
            </a:endParaRPr>
          </a:p>
        </p:txBody>
      </p:sp>
      <p:cxnSp>
        <p:nvCxnSpPr>
          <p:cNvPr id="16" name="直線矢印コネクタ 15"/>
          <p:cNvCxnSpPr>
            <a:endCxn id="15" idx="1"/>
          </p:cNvCxnSpPr>
          <p:nvPr/>
        </p:nvCxnSpPr>
        <p:spPr>
          <a:xfrm>
            <a:off x="6476000" y="4570935"/>
            <a:ext cx="421098" cy="335065"/>
          </a:xfrm>
          <a:prstGeom prst="straightConnector1">
            <a:avLst/>
          </a:prstGeom>
          <a:ln w="9525">
            <a:solidFill>
              <a:srgbClr val="47994D"/>
            </a:solidFill>
            <a:headEnd type="oval"/>
            <a:tailEnd type="oval"/>
          </a:ln>
        </p:spPr>
        <p:style>
          <a:lnRef idx="1">
            <a:schemeClr val="accent6"/>
          </a:lnRef>
          <a:fillRef idx="0">
            <a:schemeClr val="accent6"/>
          </a:fillRef>
          <a:effectRef idx="0">
            <a:schemeClr val="accent6"/>
          </a:effectRef>
          <a:fontRef idx="minor">
            <a:schemeClr val="tx1"/>
          </a:fontRef>
        </p:style>
      </p:cxnSp>
      <p:sp>
        <p:nvSpPr>
          <p:cNvPr id="17" name="正方形/長方形 16"/>
          <p:cNvSpPr/>
          <p:nvPr/>
        </p:nvSpPr>
        <p:spPr>
          <a:xfrm>
            <a:off x="5107399" y="5624751"/>
            <a:ext cx="2954407" cy="768213"/>
          </a:xfrm>
          <a:prstGeom prst="rect">
            <a:avLst/>
          </a:prstGeom>
          <a:solidFill>
            <a:srgbClr val="CFE9D1"/>
          </a:solidFill>
          <a:ln w="12700">
            <a:solidFill>
              <a:srgbClr val="47994D"/>
            </a:solidFill>
          </a:ln>
          <a:effectLst/>
        </p:spPr>
        <p:style>
          <a:lnRef idx="1">
            <a:schemeClr val="accent6"/>
          </a:lnRef>
          <a:fillRef idx="2">
            <a:schemeClr val="accent6"/>
          </a:fillRef>
          <a:effectRef idx="1">
            <a:schemeClr val="accent6"/>
          </a:effectRef>
          <a:fontRef idx="minor">
            <a:schemeClr val="dk1"/>
          </a:fontRef>
        </p:style>
        <p:txBody>
          <a:bodyPr lIns="36000" tIns="0" rIns="3600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000" dirty="0">
                <a:solidFill>
                  <a:schemeClr val="dk1"/>
                </a:solidFill>
                <a:effectLst/>
                <a:latin typeface="游ゴシック" panose="020B0400000000000000" pitchFamily="50" charset="-128"/>
                <a:ea typeface="游ゴシック" panose="020B0400000000000000" pitchFamily="50" charset="-128"/>
              </a:rPr>
              <a:t>住所の番地表記は「－」で省略でも構いません</a:t>
            </a:r>
            <a:endParaRPr kumimoji="1" lang="en-US" altLang="ja-JP" sz="1000" dirty="0">
              <a:solidFill>
                <a:schemeClr val="dk1"/>
              </a:solidFill>
              <a:effectLst/>
              <a:latin typeface="游ゴシック" panose="020B0400000000000000" pitchFamily="50" charset="-128"/>
              <a:ea typeface="游ゴシック" panose="020B0400000000000000" pitchFamily="50" charset="-128"/>
            </a:endParaRPr>
          </a:p>
          <a:p>
            <a:r>
              <a:rPr kumimoji="1" lang="ja-JP" altLang="ja-JP" sz="1000" dirty="0">
                <a:solidFill>
                  <a:schemeClr val="dk1"/>
                </a:solidFill>
                <a:effectLst/>
                <a:latin typeface="游ゴシック" panose="020B0400000000000000" pitchFamily="50" charset="-128"/>
                <a:ea typeface="游ゴシック" panose="020B0400000000000000" pitchFamily="50" charset="-128"/>
              </a:rPr>
              <a:t>記入欄が不足した場合は、別紙に氏名・役名・住所を記入し、添付してください</a:t>
            </a:r>
            <a:endParaRPr lang="ja-JP" altLang="ja-JP" sz="1000" dirty="0">
              <a:effectLst/>
              <a:latin typeface="游ゴシック" panose="020B0400000000000000" pitchFamily="50" charset="-128"/>
              <a:ea typeface="游ゴシック" panose="020B0400000000000000" pitchFamily="50" charset="-128"/>
            </a:endParaRPr>
          </a:p>
        </p:txBody>
      </p:sp>
      <p:cxnSp>
        <p:nvCxnSpPr>
          <p:cNvPr id="18" name="直線矢印コネクタ 17"/>
          <p:cNvCxnSpPr/>
          <p:nvPr/>
        </p:nvCxnSpPr>
        <p:spPr>
          <a:xfrm>
            <a:off x="5377908" y="5120892"/>
            <a:ext cx="266700" cy="503859"/>
          </a:xfrm>
          <a:prstGeom prst="straightConnector1">
            <a:avLst/>
          </a:prstGeom>
          <a:ln w="9525">
            <a:solidFill>
              <a:srgbClr val="47994D"/>
            </a:solidFill>
            <a:headEnd type="oval"/>
            <a:tailEnd type="oval"/>
          </a:ln>
        </p:spPr>
        <p:style>
          <a:lnRef idx="1">
            <a:schemeClr val="accent6"/>
          </a:lnRef>
          <a:fillRef idx="0">
            <a:schemeClr val="accent6"/>
          </a:fillRef>
          <a:effectRef idx="0">
            <a:schemeClr val="accent6"/>
          </a:effectRef>
          <a:fontRef idx="minor">
            <a:schemeClr val="tx1"/>
          </a:fontRef>
        </p:style>
      </p:cxnSp>
      <p:sp>
        <p:nvSpPr>
          <p:cNvPr id="19" name="正方形/長方形 18"/>
          <p:cNvSpPr/>
          <p:nvPr/>
        </p:nvSpPr>
        <p:spPr>
          <a:xfrm>
            <a:off x="133351" y="5852122"/>
            <a:ext cx="2242930" cy="409160"/>
          </a:xfrm>
          <a:prstGeom prst="rect">
            <a:avLst/>
          </a:prstGeom>
          <a:solidFill>
            <a:srgbClr val="CFE9D1"/>
          </a:solidFill>
          <a:ln w="12700">
            <a:solidFill>
              <a:srgbClr val="47994D"/>
            </a:solidFill>
          </a:ln>
          <a:effectLst/>
        </p:spPr>
        <p:style>
          <a:lnRef idx="1">
            <a:schemeClr val="accent6"/>
          </a:lnRef>
          <a:fillRef idx="2">
            <a:schemeClr val="accent6"/>
          </a:fillRef>
          <a:effectRef idx="1">
            <a:schemeClr val="accent6"/>
          </a:effectRef>
          <a:fontRef idx="minor">
            <a:schemeClr val="dk1"/>
          </a:fontRef>
        </p:style>
        <p:txBody>
          <a:bodyPr lIns="36000" tIns="0" rIns="3600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ja-JP" sz="1000">
                <a:solidFill>
                  <a:schemeClr val="dk1"/>
                </a:solidFill>
                <a:effectLst/>
                <a:latin typeface="游ゴシック" panose="020B0400000000000000" pitchFamily="50" charset="-128"/>
                <a:ea typeface="游ゴシック" panose="020B0400000000000000" pitchFamily="50" charset="-128"/>
              </a:rPr>
              <a:t>収入印紙は、貼らずに</a:t>
            </a:r>
            <a:r>
              <a:rPr kumimoji="1" lang="ja-JP" altLang="en-US" sz="1000">
                <a:solidFill>
                  <a:schemeClr val="dk1"/>
                </a:solidFill>
                <a:effectLst/>
                <a:latin typeface="游ゴシック" panose="020B0400000000000000" pitchFamily="50" charset="-128"/>
                <a:ea typeface="游ゴシック" panose="020B0400000000000000" pitchFamily="50" charset="-128"/>
              </a:rPr>
              <a:t>お持ち</a:t>
            </a:r>
            <a:r>
              <a:rPr kumimoji="1" lang="ja-JP" altLang="ja-JP" sz="1000">
                <a:solidFill>
                  <a:schemeClr val="dk1"/>
                </a:solidFill>
                <a:effectLst/>
                <a:latin typeface="游ゴシック" panose="020B0400000000000000" pitchFamily="50" charset="-128"/>
                <a:ea typeface="游ゴシック" panose="020B0400000000000000" pitchFamily="50" charset="-128"/>
              </a:rPr>
              <a:t>ください</a:t>
            </a:r>
            <a:endParaRPr lang="ja-JP" altLang="ja-JP" sz="800">
              <a:effectLst/>
              <a:latin typeface="游ゴシック" panose="020B0400000000000000" pitchFamily="50" charset="-128"/>
              <a:ea typeface="游ゴシック" panose="020B0400000000000000" pitchFamily="50" charset="-128"/>
            </a:endParaRPr>
          </a:p>
        </p:txBody>
      </p:sp>
      <p:cxnSp>
        <p:nvCxnSpPr>
          <p:cNvPr id="20" name="直線矢印コネクタ 19"/>
          <p:cNvCxnSpPr/>
          <p:nvPr/>
        </p:nvCxnSpPr>
        <p:spPr>
          <a:xfrm flipH="1" flipV="1">
            <a:off x="1821510" y="6270851"/>
            <a:ext cx="554771" cy="368074"/>
          </a:xfrm>
          <a:prstGeom prst="straightConnector1">
            <a:avLst/>
          </a:prstGeom>
          <a:ln w="9525">
            <a:solidFill>
              <a:srgbClr val="47994D"/>
            </a:solidFill>
            <a:headEnd type="oval"/>
            <a:tailEnd type="oval"/>
          </a:ln>
        </p:spPr>
        <p:style>
          <a:lnRef idx="1">
            <a:schemeClr val="accent6"/>
          </a:lnRef>
          <a:fillRef idx="0">
            <a:schemeClr val="accent6"/>
          </a:fillRef>
          <a:effectRef idx="0">
            <a:schemeClr val="accent6"/>
          </a:effectRef>
          <a:fontRef idx="minor">
            <a:schemeClr val="tx1"/>
          </a:fontRef>
        </p:style>
      </p:cxnSp>
      <p:sp>
        <p:nvSpPr>
          <p:cNvPr id="28" name="テキスト ボックス 27"/>
          <p:cNvSpPr txBox="1"/>
          <p:nvPr/>
        </p:nvSpPr>
        <p:spPr>
          <a:xfrm>
            <a:off x="219075" y="133350"/>
            <a:ext cx="646331" cy="276999"/>
          </a:xfrm>
          <a:prstGeom prst="rect">
            <a:avLst/>
          </a:prstGeom>
          <a:solidFill>
            <a:schemeClr val="bg1"/>
          </a:solidFill>
          <a:ln>
            <a:solidFill>
              <a:srgbClr val="47994D"/>
            </a:solidFill>
          </a:ln>
        </p:spPr>
        <p:txBody>
          <a:bodyPr wrap="none" rtlCol="0">
            <a:spAutoFit/>
          </a:bodyPr>
          <a:lstStyle/>
          <a:p>
            <a:r>
              <a:rPr kumimoji="1" lang="ja-JP" altLang="en-US" sz="1200" dirty="0" smtClean="0">
                <a:latin typeface="游ゴシック" panose="020B0400000000000000" pitchFamily="50" charset="-128"/>
                <a:ea typeface="游ゴシック" panose="020B0400000000000000" pitchFamily="50" charset="-128"/>
              </a:rPr>
              <a:t>記載例</a:t>
            </a:r>
            <a:endParaRPr kumimoji="1" lang="ja-JP" altLang="en-US" sz="12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56276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2027651" y="-142875"/>
            <a:ext cx="5088699" cy="7200000"/>
          </a:xfrm>
          <a:prstGeom prst="rect">
            <a:avLst/>
          </a:prstGeom>
        </p:spPr>
      </p:pic>
      <p:sp>
        <p:nvSpPr>
          <p:cNvPr id="2" name="スライド番号プレースホルダー 1"/>
          <p:cNvSpPr>
            <a:spLocks noGrp="1"/>
          </p:cNvSpPr>
          <p:nvPr>
            <p:ph type="sldNum" sz="quarter" idx="12"/>
          </p:nvPr>
        </p:nvSpPr>
        <p:spPr>
          <a:xfrm>
            <a:off x="7010400" y="6492875"/>
            <a:ext cx="2133600" cy="365125"/>
          </a:xfrm>
        </p:spPr>
        <p:txBody>
          <a:bodyPr/>
          <a:lstStyle/>
          <a:p>
            <a:r>
              <a:rPr kumimoji="1" lang="en-US" altLang="ja-JP" dirty="0" smtClean="0"/>
              <a:t>27</a:t>
            </a:r>
            <a:endParaRPr kumimoji="1" lang="ja-JP" altLang="en-US" dirty="0"/>
          </a:p>
        </p:txBody>
      </p:sp>
      <p:sp>
        <p:nvSpPr>
          <p:cNvPr id="4" name="正方形/長方形 3"/>
          <p:cNvSpPr/>
          <p:nvPr/>
        </p:nvSpPr>
        <p:spPr>
          <a:xfrm>
            <a:off x="6204923" y="49902"/>
            <a:ext cx="2830154" cy="614851"/>
          </a:xfrm>
          <a:prstGeom prst="rect">
            <a:avLst/>
          </a:prstGeom>
          <a:solidFill>
            <a:srgbClr val="CFE9D1"/>
          </a:solidFill>
          <a:ln w="12700">
            <a:solidFill>
              <a:srgbClr val="47994D"/>
            </a:solidFill>
          </a:ln>
          <a:effectLst/>
        </p:spPr>
        <p:style>
          <a:lnRef idx="1">
            <a:schemeClr val="accent6"/>
          </a:lnRef>
          <a:fillRef idx="2">
            <a:schemeClr val="accent6"/>
          </a:fillRef>
          <a:effectRef idx="1">
            <a:schemeClr val="accent6"/>
          </a:effectRef>
          <a:fontRef idx="minor">
            <a:schemeClr val="dk1"/>
          </a:fontRef>
        </p:style>
        <p:txBody>
          <a:bodyPr lIns="36000" tIns="0" rIns="3600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ja-JP" sz="1000">
                <a:solidFill>
                  <a:schemeClr val="dk1"/>
                </a:solidFill>
                <a:effectLst/>
                <a:latin typeface="游ゴシック" panose="020B0400000000000000" pitchFamily="50" charset="-128"/>
                <a:ea typeface="游ゴシック" panose="020B0400000000000000" pitchFamily="50" charset="-128"/>
              </a:rPr>
              <a:t>派遣事業を行う事業所の所在地について、ビル名称、階数</a:t>
            </a:r>
            <a:r>
              <a:rPr kumimoji="1" lang="ja-JP" altLang="en-US" sz="1000">
                <a:solidFill>
                  <a:schemeClr val="dk1"/>
                </a:solidFill>
                <a:effectLst/>
                <a:latin typeface="游ゴシック" panose="020B0400000000000000" pitchFamily="50" charset="-128"/>
                <a:ea typeface="游ゴシック" panose="020B0400000000000000" pitchFamily="50" charset="-128"/>
              </a:rPr>
              <a:t>、</a:t>
            </a:r>
            <a:r>
              <a:rPr kumimoji="1" lang="ja-JP" altLang="ja-JP" sz="1000">
                <a:solidFill>
                  <a:schemeClr val="dk1"/>
                </a:solidFill>
                <a:effectLst/>
                <a:latin typeface="游ゴシック" panose="020B0400000000000000" pitchFamily="50" charset="-128"/>
                <a:ea typeface="游ゴシック" panose="020B0400000000000000" pitchFamily="50" charset="-128"/>
              </a:rPr>
              <a:t>部屋番号まで記載してください</a:t>
            </a:r>
            <a:endParaRPr lang="ja-JP" altLang="ja-JP" sz="1000">
              <a:effectLst/>
              <a:latin typeface="游ゴシック" panose="020B0400000000000000" pitchFamily="50" charset="-128"/>
              <a:ea typeface="游ゴシック" panose="020B0400000000000000" pitchFamily="50" charset="-128"/>
            </a:endParaRPr>
          </a:p>
        </p:txBody>
      </p:sp>
      <p:cxnSp>
        <p:nvCxnSpPr>
          <p:cNvPr id="5" name="直線矢印コネクタ 4"/>
          <p:cNvCxnSpPr/>
          <p:nvPr/>
        </p:nvCxnSpPr>
        <p:spPr>
          <a:xfrm flipH="1">
            <a:off x="5955911" y="466726"/>
            <a:ext cx="249012" cy="289438"/>
          </a:xfrm>
          <a:prstGeom prst="straightConnector1">
            <a:avLst/>
          </a:prstGeom>
          <a:ln w="9525">
            <a:solidFill>
              <a:srgbClr val="47994D"/>
            </a:solidFill>
            <a:headEnd type="oval"/>
            <a:tailEnd type="oval"/>
          </a:ln>
        </p:spPr>
        <p:style>
          <a:lnRef idx="1">
            <a:schemeClr val="accent6"/>
          </a:lnRef>
          <a:fillRef idx="0">
            <a:schemeClr val="accent6"/>
          </a:fillRef>
          <a:effectRef idx="0">
            <a:schemeClr val="accent6"/>
          </a:effectRef>
          <a:fontRef idx="minor">
            <a:schemeClr val="tx1"/>
          </a:fontRef>
        </p:style>
      </p:cxnSp>
      <p:sp>
        <p:nvSpPr>
          <p:cNvPr id="6" name="正方形/長方形 5"/>
          <p:cNvSpPr/>
          <p:nvPr/>
        </p:nvSpPr>
        <p:spPr>
          <a:xfrm>
            <a:off x="6771046" y="729298"/>
            <a:ext cx="1606806" cy="623078"/>
          </a:xfrm>
          <a:prstGeom prst="rect">
            <a:avLst/>
          </a:prstGeom>
          <a:solidFill>
            <a:srgbClr val="CFE9D1"/>
          </a:solidFill>
          <a:ln w="12700">
            <a:solidFill>
              <a:srgbClr val="47994D"/>
            </a:solidFill>
          </a:ln>
          <a:effectLst/>
        </p:spPr>
        <p:style>
          <a:lnRef idx="1">
            <a:schemeClr val="accent6"/>
          </a:lnRef>
          <a:fillRef idx="2">
            <a:schemeClr val="accent6"/>
          </a:fillRef>
          <a:effectRef idx="1">
            <a:schemeClr val="accent6"/>
          </a:effectRef>
          <a:fontRef idx="minor">
            <a:schemeClr val="dk1"/>
          </a:fontRef>
        </p:style>
        <p:txBody>
          <a:bodyPr lIns="36000" tIns="0" rIns="3600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ja-JP" sz="1000">
                <a:solidFill>
                  <a:schemeClr val="dk1"/>
                </a:solidFill>
                <a:effectLst/>
                <a:latin typeface="游ゴシック" panose="020B0400000000000000" pitchFamily="50" charset="-128"/>
                <a:ea typeface="游ゴシック" panose="020B0400000000000000" pitchFamily="50" charset="-128"/>
              </a:rPr>
              <a:t>物の製造業務への派遣を予定している場合は、「有」に○をつけてください</a:t>
            </a:r>
            <a:endParaRPr lang="ja-JP" altLang="ja-JP" sz="1000">
              <a:effectLst/>
              <a:latin typeface="游ゴシック" panose="020B0400000000000000" pitchFamily="50" charset="-128"/>
              <a:ea typeface="游ゴシック" panose="020B0400000000000000" pitchFamily="50" charset="-128"/>
            </a:endParaRPr>
          </a:p>
        </p:txBody>
      </p:sp>
      <p:cxnSp>
        <p:nvCxnSpPr>
          <p:cNvPr id="7" name="直線矢印コネクタ 6"/>
          <p:cNvCxnSpPr/>
          <p:nvPr/>
        </p:nvCxnSpPr>
        <p:spPr>
          <a:xfrm flipH="1">
            <a:off x="6204923" y="946974"/>
            <a:ext cx="566123" cy="160625"/>
          </a:xfrm>
          <a:prstGeom prst="straightConnector1">
            <a:avLst/>
          </a:prstGeom>
          <a:ln w="9525">
            <a:solidFill>
              <a:srgbClr val="47994D"/>
            </a:solidFill>
            <a:headEnd type="oval"/>
            <a:tailEnd type="oval"/>
          </a:ln>
        </p:spPr>
        <p:style>
          <a:lnRef idx="1">
            <a:schemeClr val="accent6"/>
          </a:lnRef>
          <a:fillRef idx="0">
            <a:schemeClr val="accent6"/>
          </a:fillRef>
          <a:effectRef idx="0">
            <a:schemeClr val="accent6"/>
          </a:effectRef>
          <a:fontRef idx="minor">
            <a:schemeClr val="tx1"/>
          </a:fontRef>
        </p:style>
      </p:cxnSp>
      <p:sp>
        <p:nvSpPr>
          <p:cNvPr id="8" name="正方形/長方形 7"/>
          <p:cNvSpPr/>
          <p:nvPr/>
        </p:nvSpPr>
        <p:spPr>
          <a:xfrm>
            <a:off x="162771" y="838200"/>
            <a:ext cx="2218479" cy="883968"/>
          </a:xfrm>
          <a:prstGeom prst="rect">
            <a:avLst/>
          </a:prstGeom>
          <a:solidFill>
            <a:srgbClr val="CFE9D1"/>
          </a:solidFill>
          <a:ln w="12700">
            <a:solidFill>
              <a:srgbClr val="47994D"/>
            </a:solidFill>
          </a:ln>
          <a:effectLst/>
        </p:spPr>
        <p:style>
          <a:lnRef idx="1">
            <a:schemeClr val="accent6"/>
          </a:lnRef>
          <a:fillRef idx="2">
            <a:schemeClr val="accent6"/>
          </a:fillRef>
          <a:effectRef idx="1">
            <a:schemeClr val="accent6"/>
          </a:effectRef>
          <a:fontRef idx="minor">
            <a:schemeClr val="dk1"/>
          </a:fontRef>
        </p:style>
        <p:txBody>
          <a:bodyPr lIns="36000" tIns="0" rIns="3600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ja-JP" sz="1000" dirty="0">
                <a:solidFill>
                  <a:schemeClr val="dk1"/>
                </a:solidFill>
                <a:effectLst/>
                <a:latin typeface="游ゴシック" panose="020B0400000000000000" pitchFamily="50" charset="-128"/>
                <a:ea typeface="游ゴシック" panose="020B0400000000000000" pitchFamily="50" charset="-128"/>
              </a:rPr>
              <a:t>派遣元責任者</a:t>
            </a:r>
            <a:r>
              <a:rPr kumimoji="1" lang="ja-JP" altLang="ja-JP" sz="1000" dirty="0" smtClean="0">
                <a:solidFill>
                  <a:schemeClr val="dk1"/>
                </a:solidFill>
                <a:effectLst/>
                <a:latin typeface="游ゴシック" panose="020B0400000000000000" pitchFamily="50" charset="-128"/>
                <a:ea typeface="游ゴシック" panose="020B0400000000000000" pitchFamily="50" charset="-128"/>
              </a:rPr>
              <a:t>は</a:t>
            </a:r>
            <a:r>
              <a:rPr kumimoji="1" lang="ja-JP" altLang="en-US" sz="1000" dirty="0" smtClean="0">
                <a:solidFill>
                  <a:schemeClr val="dk1"/>
                </a:solidFill>
                <a:effectLst/>
                <a:latin typeface="游ゴシック" panose="020B0400000000000000" pitchFamily="50" charset="-128"/>
                <a:ea typeface="游ゴシック" panose="020B0400000000000000" pitchFamily="50" charset="-128"/>
              </a:rPr>
              <a:t>１人以上専任してください</a:t>
            </a:r>
            <a:endParaRPr kumimoji="1" lang="en-US" altLang="ja-JP" sz="1000" dirty="0" smtClean="0">
              <a:solidFill>
                <a:schemeClr val="dk1"/>
              </a:solidFill>
              <a:effectLst/>
              <a:latin typeface="游ゴシック" panose="020B0400000000000000" pitchFamily="50" charset="-128"/>
              <a:ea typeface="游ゴシック" panose="020B0400000000000000"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ja-JP" sz="1000" dirty="0" smtClean="0">
                <a:solidFill>
                  <a:schemeClr val="dk1"/>
                </a:solidFill>
                <a:effectLst/>
                <a:latin typeface="游ゴシック" panose="020B0400000000000000" pitchFamily="50" charset="-128"/>
                <a:ea typeface="游ゴシック" panose="020B0400000000000000" pitchFamily="50" charset="-128"/>
              </a:rPr>
              <a:t>派遣</a:t>
            </a:r>
            <a:r>
              <a:rPr kumimoji="1" lang="ja-JP" altLang="ja-JP" sz="1000" dirty="0">
                <a:solidFill>
                  <a:schemeClr val="dk1"/>
                </a:solidFill>
                <a:effectLst/>
                <a:latin typeface="游ゴシック" panose="020B0400000000000000" pitchFamily="50" charset="-128"/>
                <a:ea typeface="游ゴシック" panose="020B0400000000000000" pitchFamily="50" charset="-128"/>
              </a:rPr>
              <a:t>労働者</a:t>
            </a:r>
            <a:r>
              <a:rPr kumimoji="1" lang="ja-JP" altLang="ja-JP" sz="1000" dirty="0" smtClean="0">
                <a:solidFill>
                  <a:schemeClr val="dk1"/>
                </a:solidFill>
                <a:effectLst/>
                <a:latin typeface="游ゴシック" panose="020B0400000000000000" pitchFamily="50" charset="-128"/>
                <a:ea typeface="游ゴシック" panose="020B0400000000000000" pitchFamily="50" charset="-128"/>
              </a:rPr>
              <a:t>１００人</a:t>
            </a:r>
            <a:r>
              <a:rPr kumimoji="1" lang="ja-JP" altLang="en-US" sz="1000" dirty="0" smtClean="0">
                <a:solidFill>
                  <a:schemeClr val="dk1"/>
                </a:solidFill>
                <a:effectLst/>
                <a:latin typeface="游ゴシック" panose="020B0400000000000000" pitchFamily="50" charset="-128"/>
                <a:ea typeface="游ゴシック" panose="020B0400000000000000" pitchFamily="50" charset="-128"/>
              </a:rPr>
              <a:t>を１単位とし、</a:t>
            </a:r>
            <a:endParaRPr kumimoji="1" lang="en-US" altLang="ja-JP" sz="1000" dirty="0" smtClean="0">
              <a:solidFill>
                <a:schemeClr val="dk1"/>
              </a:solidFill>
              <a:effectLst/>
              <a:latin typeface="游ゴシック" panose="020B0400000000000000" pitchFamily="50" charset="-128"/>
              <a:ea typeface="游ゴシック" panose="020B0400000000000000"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dk1"/>
                </a:solidFill>
                <a:effectLst/>
                <a:latin typeface="游ゴシック" panose="020B0400000000000000" pitchFamily="50" charset="-128"/>
                <a:ea typeface="游ゴシック" panose="020B0400000000000000" pitchFamily="50" charset="-128"/>
              </a:rPr>
              <a:t>１単位につき１</a:t>
            </a:r>
            <a:r>
              <a:rPr kumimoji="1" lang="ja-JP" altLang="ja-JP" sz="1000" dirty="0" smtClean="0">
                <a:solidFill>
                  <a:schemeClr val="dk1"/>
                </a:solidFill>
                <a:effectLst/>
                <a:latin typeface="游ゴシック" panose="020B0400000000000000" pitchFamily="50" charset="-128"/>
                <a:ea typeface="游ゴシック" panose="020B0400000000000000" pitchFamily="50" charset="-128"/>
              </a:rPr>
              <a:t>人</a:t>
            </a:r>
            <a:r>
              <a:rPr kumimoji="1" lang="ja-JP" altLang="ja-JP" sz="1000" dirty="0">
                <a:solidFill>
                  <a:schemeClr val="dk1"/>
                </a:solidFill>
                <a:effectLst/>
                <a:latin typeface="游ゴシック" panose="020B0400000000000000" pitchFamily="50" charset="-128"/>
                <a:ea typeface="游ゴシック" panose="020B0400000000000000" pitchFamily="50" charset="-128"/>
              </a:rPr>
              <a:t>以上選任してください</a:t>
            </a:r>
            <a:endParaRPr lang="ja-JP" altLang="ja-JP" sz="1000" dirty="0">
              <a:effectLst/>
              <a:latin typeface="游ゴシック" panose="020B0400000000000000" pitchFamily="50" charset="-128"/>
              <a:ea typeface="游ゴシック" panose="020B0400000000000000" pitchFamily="50" charset="-128"/>
            </a:endParaRPr>
          </a:p>
        </p:txBody>
      </p:sp>
      <p:sp>
        <p:nvSpPr>
          <p:cNvPr id="9" name="正方形/長方形 8"/>
          <p:cNvSpPr/>
          <p:nvPr/>
        </p:nvSpPr>
        <p:spPr>
          <a:xfrm>
            <a:off x="6962775" y="1438319"/>
            <a:ext cx="2072302" cy="779183"/>
          </a:xfrm>
          <a:prstGeom prst="rect">
            <a:avLst/>
          </a:prstGeom>
          <a:solidFill>
            <a:srgbClr val="CFE9D1"/>
          </a:solidFill>
          <a:ln w="12700">
            <a:solidFill>
              <a:srgbClr val="47994D"/>
            </a:solidFill>
          </a:ln>
          <a:effectLst/>
        </p:spPr>
        <p:style>
          <a:lnRef idx="1">
            <a:schemeClr val="accent6"/>
          </a:lnRef>
          <a:fillRef idx="2">
            <a:schemeClr val="accent6"/>
          </a:fillRef>
          <a:effectRef idx="1">
            <a:schemeClr val="accent6"/>
          </a:effectRef>
          <a:fontRef idx="minor">
            <a:schemeClr val="dk1"/>
          </a:fontRef>
        </p:style>
        <p:txBody>
          <a:bodyPr lIns="36000" tIns="0" rIns="3600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ja-JP" sz="1000" dirty="0">
                <a:solidFill>
                  <a:schemeClr val="dk1"/>
                </a:solidFill>
                <a:effectLst/>
                <a:latin typeface="游ゴシック" panose="020B0400000000000000" pitchFamily="50" charset="-128"/>
                <a:ea typeface="游ゴシック" panose="020B0400000000000000" pitchFamily="50" charset="-128"/>
              </a:rPr>
              <a:t>派遣元責任者がキャリア・コンサルティングを担当する場合は、キャリア・コンサルティングの担当者欄に○をつけてください</a:t>
            </a:r>
            <a:endParaRPr lang="ja-JP" altLang="ja-JP" sz="1000" dirty="0">
              <a:effectLst/>
              <a:latin typeface="游ゴシック" panose="020B0400000000000000" pitchFamily="50" charset="-128"/>
              <a:ea typeface="游ゴシック" panose="020B0400000000000000" pitchFamily="50" charset="-128"/>
            </a:endParaRPr>
          </a:p>
        </p:txBody>
      </p:sp>
      <p:cxnSp>
        <p:nvCxnSpPr>
          <p:cNvPr id="10" name="直線矢印コネクタ 9"/>
          <p:cNvCxnSpPr/>
          <p:nvPr/>
        </p:nvCxnSpPr>
        <p:spPr>
          <a:xfrm flipH="1">
            <a:off x="6807844" y="1587291"/>
            <a:ext cx="150556" cy="214194"/>
          </a:xfrm>
          <a:prstGeom prst="straightConnector1">
            <a:avLst/>
          </a:prstGeom>
          <a:ln w="9525">
            <a:solidFill>
              <a:srgbClr val="47994D"/>
            </a:solidFill>
            <a:headEnd type="oval"/>
            <a:tailEnd type="oval"/>
          </a:ln>
        </p:spPr>
        <p:style>
          <a:lnRef idx="1">
            <a:schemeClr val="accent6"/>
          </a:lnRef>
          <a:fillRef idx="0">
            <a:schemeClr val="accent6"/>
          </a:fillRef>
          <a:effectRef idx="0">
            <a:schemeClr val="accent6"/>
          </a:effectRef>
          <a:fontRef idx="minor">
            <a:schemeClr val="tx1"/>
          </a:fontRef>
        </p:style>
      </p:cxnSp>
      <p:cxnSp>
        <p:nvCxnSpPr>
          <p:cNvPr id="11" name="直線矢印コネクタ 10"/>
          <p:cNvCxnSpPr/>
          <p:nvPr/>
        </p:nvCxnSpPr>
        <p:spPr>
          <a:xfrm>
            <a:off x="2381250" y="1587291"/>
            <a:ext cx="190500" cy="245508"/>
          </a:xfrm>
          <a:prstGeom prst="straightConnector1">
            <a:avLst/>
          </a:prstGeom>
          <a:ln w="9525">
            <a:solidFill>
              <a:srgbClr val="47994D"/>
            </a:solidFill>
            <a:headEnd type="oval"/>
            <a:tailEnd type="oval"/>
          </a:ln>
        </p:spPr>
        <p:style>
          <a:lnRef idx="1">
            <a:schemeClr val="accent6"/>
          </a:lnRef>
          <a:fillRef idx="0">
            <a:schemeClr val="accent6"/>
          </a:fillRef>
          <a:effectRef idx="0">
            <a:schemeClr val="accent6"/>
          </a:effectRef>
          <a:fontRef idx="minor">
            <a:schemeClr val="tx1"/>
          </a:fontRef>
        </p:style>
      </p:cxnSp>
      <p:sp>
        <p:nvSpPr>
          <p:cNvPr id="12" name="正方形/長方形 11"/>
          <p:cNvSpPr/>
          <p:nvPr/>
        </p:nvSpPr>
        <p:spPr>
          <a:xfrm>
            <a:off x="128472" y="2061398"/>
            <a:ext cx="2320458" cy="623078"/>
          </a:xfrm>
          <a:prstGeom prst="rect">
            <a:avLst/>
          </a:prstGeom>
          <a:solidFill>
            <a:srgbClr val="CFE9D1"/>
          </a:solidFill>
          <a:ln w="12700">
            <a:solidFill>
              <a:srgbClr val="47994D"/>
            </a:solidFill>
          </a:ln>
          <a:effectLst/>
        </p:spPr>
        <p:style>
          <a:lnRef idx="1">
            <a:schemeClr val="accent6"/>
          </a:lnRef>
          <a:fillRef idx="2">
            <a:schemeClr val="accent6"/>
          </a:fillRef>
          <a:effectRef idx="1">
            <a:schemeClr val="accent6"/>
          </a:effectRef>
          <a:fontRef idx="minor">
            <a:schemeClr val="dk1"/>
          </a:fontRef>
        </p:style>
        <p:txBody>
          <a:bodyPr lIns="36000" tIns="0" rIns="3600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ja-JP" sz="1000">
                <a:solidFill>
                  <a:schemeClr val="dk1"/>
                </a:solidFill>
                <a:effectLst/>
                <a:latin typeface="游ゴシック" panose="020B0400000000000000" pitchFamily="50" charset="-128"/>
                <a:ea typeface="游ゴシック" panose="020B0400000000000000" pitchFamily="50" charset="-128"/>
              </a:rPr>
              <a:t>派遣元責任者以外にキャリコンサルティングを担当する者がいる場合は、⑤欄に記載してください</a:t>
            </a:r>
            <a:endParaRPr lang="ja-JP" altLang="ja-JP" sz="1000">
              <a:effectLst/>
              <a:latin typeface="游ゴシック" panose="020B0400000000000000" pitchFamily="50" charset="-128"/>
              <a:ea typeface="游ゴシック" panose="020B0400000000000000" pitchFamily="50" charset="-128"/>
            </a:endParaRPr>
          </a:p>
        </p:txBody>
      </p:sp>
      <p:cxnSp>
        <p:nvCxnSpPr>
          <p:cNvPr id="13" name="直線矢印コネクタ 12"/>
          <p:cNvCxnSpPr/>
          <p:nvPr/>
        </p:nvCxnSpPr>
        <p:spPr>
          <a:xfrm>
            <a:off x="2199664" y="2684476"/>
            <a:ext cx="417181" cy="339230"/>
          </a:xfrm>
          <a:prstGeom prst="straightConnector1">
            <a:avLst/>
          </a:prstGeom>
          <a:ln w="9525">
            <a:solidFill>
              <a:srgbClr val="47994D"/>
            </a:solidFill>
            <a:headEnd type="oval"/>
            <a:tailEnd type="oval"/>
          </a:ln>
        </p:spPr>
        <p:style>
          <a:lnRef idx="1">
            <a:schemeClr val="accent6"/>
          </a:lnRef>
          <a:fillRef idx="0">
            <a:schemeClr val="accent6"/>
          </a:fillRef>
          <a:effectRef idx="0">
            <a:schemeClr val="accent6"/>
          </a:effectRef>
          <a:fontRef idx="minor">
            <a:schemeClr val="tx1"/>
          </a:fontRef>
        </p:style>
      </p:cxnSp>
      <p:sp>
        <p:nvSpPr>
          <p:cNvPr id="14" name="正方形/長方形 13"/>
          <p:cNvSpPr/>
          <p:nvPr/>
        </p:nvSpPr>
        <p:spPr>
          <a:xfrm>
            <a:off x="6958399" y="2321668"/>
            <a:ext cx="2076677" cy="746903"/>
          </a:xfrm>
          <a:prstGeom prst="rect">
            <a:avLst/>
          </a:prstGeom>
          <a:solidFill>
            <a:srgbClr val="CFE9D1"/>
          </a:solidFill>
          <a:ln w="12700">
            <a:solidFill>
              <a:srgbClr val="47994D"/>
            </a:solidFill>
          </a:ln>
          <a:effectLst/>
        </p:spPr>
        <p:style>
          <a:lnRef idx="1">
            <a:schemeClr val="accent6"/>
          </a:lnRef>
          <a:fillRef idx="2">
            <a:schemeClr val="accent6"/>
          </a:fillRef>
          <a:effectRef idx="1">
            <a:schemeClr val="accent6"/>
          </a:effectRef>
          <a:fontRef idx="minor">
            <a:schemeClr val="dk1"/>
          </a:fontRef>
        </p:style>
        <p:txBody>
          <a:bodyPr lIns="36000" tIns="0" rIns="3600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ja-JP" sz="1000">
                <a:solidFill>
                  <a:schemeClr val="dk1"/>
                </a:solidFill>
                <a:effectLst/>
                <a:latin typeface="游ゴシック" panose="020B0400000000000000" pitchFamily="50" charset="-128"/>
                <a:ea typeface="游ゴシック" panose="020B0400000000000000" pitchFamily="50" charset="-128"/>
              </a:rPr>
              <a:t>派遣元責任者が不在の場合の職務代行者を記載してください</a:t>
            </a:r>
            <a:endParaRPr kumimoji="1" lang="en-US" altLang="ja-JP" sz="1000">
              <a:solidFill>
                <a:schemeClr val="dk1"/>
              </a:solidFill>
              <a:effectLst/>
              <a:latin typeface="游ゴシック" panose="020B0400000000000000" pitchFamily="50" charset="-128"/>
              <a:ea typeface="游ゴシック" panose="020B0400000000000000"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00" u="sng">
                <a:solidFill>
                  <a:schemeClr val="dk1"/>
                </a:solidFill>
                <a:effectLst/>
                <a:latin typeface="游ゴシック" panose="020B0400000000000000" pitchFamily="50" charset="-128"/>
                <a:ea typeface="游ゴシック" panose="020B0400000000000000" pitchFamily="50" charset="-128"/>
              </a:rPr>
              <a:t>＊</a:t>
            </a:r>
            <a:r>
              <a:rPr kumimoji="1" lang="ja-JP" altLang="ja-JP" sz="1000" u="sng">
                <a:solidFill>
                  <a:schemeClr val="dk1"/>
                </a:solidFill>
                <a:effectLst/>
                <a:latin typeface="游ゴシック" panose="020B0400000000000000" pitchFamily="50" charset="-128"/>
                <a:ea typeface="游ゴシック" panose="020B0400000000000000" pitchFamily="50" charset="-128"/>
              </a:rPr>
              <a:t>派遣元責任者は兼任不可</a:t>
            </a:r>
            <a:endParaRPr lang="ja-JP" altLang="ja-JP" sz="1000">
              <a:effectLst/>
              <a:latin typeface="游ゴシック" panose="020B0400000000000000" pitchFamily="50" charset="-128"/>
              <a:ea typeface="游ゴシック" panose="020B0400000000000000" pitchFamily="50" charset="-128"/>
            </a:endParaRPr>
          </a:p>
        </p:txBody>
      </p:sp>
      <p:cxnSp>
        <p:nvCxnSpPr>
          <p:cNvPr id="15" name="直線矢印コネクタ 14"/>
          <p:cNvCxnSpPr/>
          <p:nvPr/>
        </p:nvCxnSpPr>
        <p:spPr>
          <a:xfrm flipH="1">
            <a:off x="5314950" y="2529207"/>
            <a:ext cx="1631930" cy="500894"/>
          </a:xfrm>
          <a:prstGeom prst="straightConnector1">
            <a:avLst/>
          </a:prstGeom>
          <a:ln w="9525">
            <a:solidFill>
              <a:srgbClr val="47994D"/>
            </a:solidFill>
            <a:headEnd type="oval"/>
            <a:tailEnd type="oval"/>
          </a:ln>
        </p:spPr>
        <p:style>
          <a:lnRef idx="1">
            <a:schemeClr val="accent6"/>
          </a:lnRef>
          <a:fillRef idx="0">
            <a:schemeClr val="accent6"/>
          </a:fillRef>
          <a:effectRef idx="0">
            <a:schemeClr val="accent6"/>
          </a:effectRef>
          <a:fontRef idx="minor">
            <a:schemeClr val="tx1"/>
          </a:fontRef>
        </p:style>
      </p:cxnSp>
      <p:sp>
        <p:nvSpPr>
          <p:cNvPr id="16" name="正方形/長方形 15"/>
          <p:cNvSpPr/>
          <p:nvPr/>
        </p:nvSpPr>
        <p:spPr>
          <a:xfrm>
            <a:off x="7349345" y="3172737"/>
            <a:ext cx="1495425" cy="752475"/>
          </a:xfrm>
          <a:prstGeom prst="rect">
            <a:avLst/>
          </a:prstGeom>
          <a:solidFill>
            <a:srgbClr val="CFE9D1"/>
          </a:solidFill>
          <a:ln w="12700">
            <a:solidFill>
              <a:srgbClr val="47994D"/>
            </a:solidFill>
          </a:ln>
          <a:effectLst/>
        </p:spPr>
        <p:style>
          <a:lnRef idx="1">
            <a:schemeClr val="accent6"/>
          </a:lnRef>
          <a:fillRef idx="2">
            <a:schemeClr val="accent6"/>
          </a:fillRef>
          <a:effectRef idx="1">
            <a:schemeClr val="accent6"/>
          </a:effectRef>
          <a:fontRef idx="minor">
            <a:schemeClr val="dk1"/>
          </a:fontRef>
        </p:style>
        <p:txBody>
          <a:bodyPr lIns="36000" tIns="0" rIns="3600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ja-JP" sz="1000" dirty="0">
                <a:solidFill>
                  <a:schemeClr val="dk1"/>
                </a:solidFill>
                <a:effectLst/>
                <a:latin typeface="游ゴシック" panose="020B0400000000000000" pitchFamily="50" charset="-128"/>
                <a:ea typeface="游ゴシック" panose="020B0400000000000000" pitchFamily="50" charset="-128"/>
              </a:rPr>
              <a:t>講習会を受講した都道府県名と、受講年月日を記載してください</a:t>
            </a:r>
            <a:endParaRPr lang="ja-JP" altLang="ja-JP" sz="1000" dirty="0">
              <a:effectLst/>
              <a:latin typeface="游ゴシック" panose="020B0400000000000000" pitchFamily="50" charset="-128"/>
              <a:ea typeface="游ゴシック" panose="020B0400000000000000" pitchFamily="50" charset="-128"/>
            </a:endParaRPr>
          </a:p>
        </p:txBody>
      </p:sp>
      <p:cxnSp>
        <p:nvCxnSpPr>
          <p:cNvPr id="17" name="直線矢印コネクタ 16"/>
          <p:cNvCxnSpPr/>
          <p:nvPr/>
        </p:nvCxnSpPr>
        <p:spPr>
          <a:xfrm flipH="1" flipV="1">
            <a:off x="6686550" y="3068518"/>
            <a:ext cx="652797" cy="397587"/>
          </a:xfrm>
          <a:prstGeom prst="straightConnector1">
            <a:avLst/>
          </a:prstGeom>
          <a:ln w="9525">
            <a:solidFill>
              <a:srgbClr val="47994D"/>
            </a:solidFill>
            <a:headEnd type="oval"/>
            <a:tailEnd type="oval"/>
          </a:ln>
        </p:spPr>
        <p:style>
          <a:lnRef idx="1">
            <a:schemeClr val="accent6"/>
          </a:lnRef>
          <a:fillRef idx="0">
            <a:schemeClr val="accent6"/>
          </a:fillRef>
          <a:effectRef idx="0">
            <a:schemeClr val="accent6"/>
          </a:effectRef>
          <a:fontRef idx="minor">
            <a:schemeClr val="tx1"/>
          </a:fontRef>
        </p:style>
      </p:cxnSp>
      <p:sp>
        <p:nvSpPr>
          <p:cNvPr id="18" name="正方形/長方形 17"/>
          <p:cNvSpPr/>
          <p:nvPr/>
        </p:nvSpPr>
        <p:spPr>
          <a:xfrm>
            <a:off x="2849380" y="4051781"/>
            <a:ext cx="3445240" cy="1043423"/>
          </a:xfrm>
          <a:prstGeom prst="rect">
            <a:avLst/>
          </a:prstGeom>
          <a:solidFill>
            <a:schemeClr val="bg1"/>
          </a:solidFill>
          <a:ln w="12700">
            <a:solidFill>
              <a:srgbClr val="47994D"/>
            </a:solidFill>
          </a:ln>
          <a:effectLst/>
        </p:spPr>
        <p:style>
          <a:lnRef idx="1">
            <a:schemeClr val="accent6"/>
          </a:lnRef>
          <a:fillRef idx="2">
            <a:schemeClr val="accent6"/>
          </a:fillRef>
          <a:effectRef idx="1">
            <a:schemeClr val="accent6"/>
          </a:effectRef>
          <a:fontRef idx="minor">
            <a:schemeClr val="dk1"/>
          </a:fontRef>
        </p:style>
        <p:txBody>
          <a:bodyPr lIns="36000" tIns="0" rIns="3600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ja-JP" sz="1000" dirty="0">
                <a:solidFill>
                  <a:schemeClr val="dk1"/>
                </a:solidFill>
                <a:effectLst/>
                <a:latin typeface="游ゴシック" panose="020B0400000000000000" pitchFamily="50" charset="-128"/>
                <a:ea typeface="游ゴシック" panose="020B0400000000000000" pitchFamily="50" charset="-128"/>
              </a:rPr>
              <a:t>２カ所以上で労働者派遣事業を実施する場合は、この部分に２カ所目の事業所情報を記載してください</a:t>
            </a:r>
            <a:endParaRPr kumimoji="1" lang="en-US" altLang="ja-JP" sz="1000" dirty="0">
              <a:solidFill>
                <a:schemeClr val="dk1"/>
              </a:solidFill>
              <a:effectLst/>
              <a:latin typeface="游ゴシック" panose="020B0400000000000000" pitchFamily="50" charset="-128"/>
              <a:ea typeface="游ゴシック" panose="020B0400000000000000" pitchFamily="50" charset="-128"/>
            </a:endParaRPr>
          </a:p>
          <a:p>
            <a:endParaRPr lang="ja-JP" altLang="ja-JP" sz="1000" dirty="0">
              <a:effectLst/>
              <a:latin typeface="游ゴシック" panose="020B0400000000000000" pitchFamily="50" charset="-128"/>
              <a:ea typeface="游ゴシック" panose="020B0400000000000000" pitchFamily="50" charset="-128"/>
            </a:endParaRPr>
          </a:p>
          <a:p>
            <a:r>
              <a:rPr kumimoji="1" lang="ja-JP" altLang="ja-JP" sz="1000" dirty="0">
                <a:solidFill>
                  <a:schemeClr val="dk1"/>
                </a:solidFill>
                <a:effectLst/>
                <a:latin typeface="游ゴシック" panose="020B0400000000000000" pitchFamily="50" charset="-128"/>
                <a:ea typeface="游ゴシック" panose="020B0400000000000000" pitchFamily="50" charset="-128"/>
              </a:rPr>
              <a:t>なお、３カ所以上の事業所で実施する場合は、第１号（第２面）をもう１枚ご用意頂き記載してください</a:t>
            </a:r>
            <a:endParaRPr lang="ja-JP" altLang="ja-JP" sz="1000" dirty="0">
              <a:effectLst/>
              <a:latin typeface="游ゴシック" panose="020B0400000000000000" pitchFamily="50" charset="-128"/>
              <a:ea typeface="游ゴシック" panose="020B0400000000000000" pitchFamily="50" charset="-128"/>
            </a:endParaRPr>
          </a:p>
        </p:txBody>
      </p:sp>
      <p:sp>
        <p:nvSpPr>
          <p:cNvPr id="19" name="正方形/長方形 18"/>
          <p:cNvSpPr/>
          <p:nvPr/>
        </p:nvSpPr>
        <p:spPr>
          <a:xfrm>
            <a:off x="6686550" y="5499709"/>
            <a:ext cx="1758652" cy="571500"/>
          </a:xfrm>
          <a:prstGeom prst="rect">
            <a:avLst/>
          </a:prstGeom>
          <a:solidFill>
            <a:srgbClr val="CFE9D1"/>
          </a:solidFill>
          <a:ln w="12700">
            <a:solidFill>
              <a:srgbClr val="47994D"/>
            </a:solidFill>
          </a:ln>
          <a:effectLst/>
        </p:spPr>
        <p:style>
          <a:lnRef idx="1">
            <a:schemeClr val="accent6"/>
          </a:lnRef>
          <a:fillRef idx="2">
            <a:schemeClr val="accent6"/>
          </a:fillRef>
          <a:effectRef idx="1">
            <a:schemeClr val="accent6"/>
          </a:effectRef>
          <a:fontRef idx="minor">
            <a:schemeClr val="dk1"/>
          </a:fontRef>
        </p:style>
        <p:txBody>
          <a:bodyPr lIns="36000" tIns="0" rIns="3600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ja-JP" sz="1000" dirty="0">
                <a:solidFill>
                  <a:schemeClr val="dk1"/>
                </a:solidFill>
                <a:effectLst/>
                <a:latin typeface="游ゴシック" panose="020B0400000000000000" pitchFamily="50" charset="-128"/>
                <a:ea typeface="游ゴシック" panose="020B0400000000000000" pitchFamily="50" charset="-128"/>
              </a:rPr>
              <a:t>新規許可申請の場合は、許可を受けようとする年月日を記入してください</a:t>
            </a:r>
            <a:endParaRPr lang="ja-JP" altLang="ja-JP" sz="1000" dirty="0">
              <a:effectLst/>
              <a:latin typeface="游ゴシック" panose="020B0400000000000000" pitchFamily="50" charset="-128"/>
              <a:ea typeface="游ゴシック" panose="020B0400000000000000" pitchFamily="50" charset="-128"/>
            </a:endParaRPr>
          </a:p>
        </p:txBody>
      </p:sp>
      <p:sp>
        <p:nvSpPr>
          <p:cNvPr id="20" name="正方形/長方形 19"/>
          <p:cNvSpPr/>
          <p:nvPr/>
        </p:nvSpPr>
        <p:spPr>
          <a:xfrm>
            <a:off x="308779" y="5553076"/>
            <a:ext cx="1676181" cy="571500"/>
          </a:xfrm>
          <a:prstGeom prst="rect">
            <a:avLst/>
          </a:prstGeom>
          <a:solidFill>
            <a:srgbClr val="CFE9D1"/>
          </a:solidFill>
          <a:ln w="12700">
            <a:solidFill>
              <a:srgbClr val="47994D"/>
            </a:solidFill>
          </a:ln>
          <a:effectLst/>
        </p:spPr>
        <p:style>
          <a:lnRef idx="1">
            <a:schemeClr val="accent6"/>
          </a:lnRef>
          <a:fillRef idx="2">
            <a:schemeClr val="accent6"/>
          </a:fillRef>
          <a:effectRef idx="1">
            <a:schemeClr val="accent6"/>
          </a:effectRef>
          <a:fontRef idx="minor">
            <a:schemeClr val="dk1"/>
          </a:fontRef>
        </p:style>
        <p:txBody>
          <a:bodyPr lIns="36000" tIns="0" rIns="3600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ja-JP" sz="1000">
                <a:solidFill>
                  <a:schemeClr val="dk1"/>
                </a:solidFill>
                <a:effectLst/>
                <a:latin typeface="游ゴシック" panose="020B0400000000000000" pitchFamily="50" charset="-128"/>
                <a:ea typeface="游ゴシック" panose="020B0400000000000000" pitchFamily="50" charset="-128"/>
              </a:rPr>
              <a:t>その他欄には申請担当者の氏名</a:t>
            </a:r>
            <a:r>
              <a:rPr kumimoji="1" lang="ja-JP" altLang="en-US" sz="1000">
                <a:solidFill>
                  <a:schemeClr val="dk1"/>
                </a:solidFill>
                <a:effectLst/>
                <a:latin typeface="游ゴシック" panose="020B0400000000000000" pitchFamily="50" charset="-128"/>
                <a:ea typeface="游ゴシック" panose="020B0400000000000000" pitchFamily="50" charset="-128"/>
              </a:rPr>
              <a:t>、</a:t>
            </a:r>
            <a:r>
              <a:rPr kumimoji="1" lang="ja-JP" altLang="ja-JP" sz="1000">
                <a:solidFill>
                  <a:schemeClr val="dk1"/>
                </a:solidFill>
                <a:effectLst/>
                <a:latin typeface="游ゴシック" panose="020B0400000000000000" pitchFamily="50" charset="-128"/>
                <a:ea typeface="游ゴシック" panose="020B0400000000000000" pitchFamily="50" charset="-128"/>
              </a:rPr>
              <a:t>連絡先を記載してください</a:t>
            </a:r>
            <a:endParaRPr lang="ja-JP" altLang="ja-JP" sz="1000">
              <a:effectLst/>
              <a:latin typeface="游ゴシック" panose="020B0400000000000000" pitchFamily="50" charset="-128"/>
              <a:ea typeface="游ゴシック" panose="020B0400000000000000" pitchFamily="50" charset="-128"/>
            </a:endParaRPr>
          </a:p>
        </p:txBody>
      </p:sp>
      <p:cxnSp>
        <p:nvCxnSpPr>
          <p:cNvPr id="21" name="直線矢印コネクタ 20"/>
          <p:cNvCxnSpPr/>
          <p:nvPr/>
        </p:nvCxnSpPr>
        <p:spPr>
          <a:xfrm>
            <a:off x="1752295" y="6092485"/>
            <a:ext cx="1209980" cy="446427"/>
          </a:xfrm>
          <a:prstGeom prst="straightConnector1">
            <a:avLst/>
          </a:prstGeom>
          <a:ln w="9525">
            <a:solidFill>
              <a:srgbClr val="47994D"/>
            </a:solidFill>
            <a:headEnd type="oval"/>
            <a:tailEnd type="oval"/>
          </a:ln>
        </p:spPr>
        <p:style>
          <a:lnRef idx="1">
            <a:schemeClr val="accent6"/>
          </a:lnRef>
          <a:fillRef idx="0">
            <a:schemeClr val="accent6"/>
          </a:fillRef>
          <a:effectRef idx="0">
            <a:schemeClr val="accent6"/>
          </a:effectRef>
          <a:fontRef idx="minor">
            <a:schemeClr val="tx1"/>
          </a:fontRef>
        </p:style>
      </p:cxnSp>
      <p:cxnSp>
        <p:nvCxnSpPr>
          <p:cNvPr id="22" name="直線矢印コネクタ 21"/>
          <p:cNvCxnSpPr/>
          <p:nvPr/>
        </p:nvCxnSpPr>
        <p:spPr>
          <a:xfrm flipH="1">
            <a:off x="4905484" y="5785459"/>
            <a:ext cx="1781066" cy="485775"/>
          </a:xfrm>
          <a:prstGeom prst="straightConnector1">
            <a:avLst/>
          </a:prstGeom>
          <a:ln w="9525">
            <a:solidFill>
              <a:srgbClr val="47994D"/>
            </a:solidFill>
            <a:headEnd type="oval"/>
            <a:tailEnd type="oval"/>
          </a:ln>
        </p:spPr>
        <p:style>
          <a:lnRef idx="1">
            <a:schemeClr val="accent6"/>
          </a:lnRef>
          <a:fillRef idx="0">
            <a:schemeClr val="accent6"/>
          </a:fillRef>
          <a:effectRef idx="0">
            <a:schemeClr val="accent6"/>
          </a:effectRef>
          <a:fontRef idx="minor">
            <a:schemeClr val="tx1"/>
          </a:fontRef>
        </p:style>
      </p:cxnSp>
      <p:sp>
        <p:nvSpPr>
          <p:cNvPr id="33" name="テキスト ボックス 32"/>
          <p:cNvSpPr txBox="1"/>
          <p:nvPr/>
        </p:nvSpPr>
        <p:spPr>
          <a:xfrm>
            <a:off x="219075" y="133350"/>
            <a:ext cx="646331" cy="276999"/>
          </a:xfrm>
          <a:prstGeom prst="rect">
            <a:avLst/>
          </a:prstGeom>
          <a:solidFill>
            <a:schemeClr val="bg1"/>
          </a:solidFill>
          <a:ln>
            <a:solidFill>
              <a:srgbClr val="47994D"/>
            </a:solidFill>
          </a:ln>
        </p:spPr>
        <p:txBody>
          <a:bodyPr wrap="none" rtlCol="0">
            <a:spAutoFit/>
          </a:bodyPr>
          <a:lstStyle/>
          <a:p>
            <a:r>
              <a:rPr kumimoji="1" lang="ja-JP" altLang="en-US" sz="1200" dirty="0" smtClean="0">
                <a:latin typeface="游ゴシック" panose="020B0400000000000000" pitchFamily="50" charset="-128"/>
                <a:ea typeface="游ゴシック" panose="020B0400000000000000" pitchFamily="50" charset="-128"/>
              </a:rPr>
              <a:t>記載例</a:t>
            </a:r>
            <a:endParaRPr kumimoji="1" lang="ja-JP" altLang="en-US" sz="12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89501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図 39"/>
          <p:cNvPicPr>
            <a:picLocks noChangeAspect="1"/>
          </p:cNvPicPr>
          <p:nvPr/>
        </p:nvPicPr>
        <p:blipFill>
          <a:blip r:embed="rId2"/>
          <a:stretch>
            <a:fillRect/>
          </a:stretch>
        </p:blipFill>
        <p:spPr>
          <a:xfrm>
            <a:off x="1988264" y="-99040"/>
            <a:ext cx="5167472" cy="7308000"/>
          </a:xfrm>
          <a:prstGeom prst="rect">
            <a:avLst/>
          </a:prstGeom>
        </p:spPr>
      </p:pic>
      <p:sp>
        <p:nvSpPr>
          <p:cNvPr id="2" name="スライド番号プレースホルダー 1"/>
          <p:cNvSpPr>
            <a:spLocks noGrp="1"/>
          </p:cNvSpPr>
          <p:nvPr>
            <p:ph type="sldNum" sz="quarter" idx="12"/>
          </p:nvPr>
        </p:nvSpPr>
        <p:spPr>
          <a:xfrm>
            <a:off x="7010400" y="6492875"/>
            <a:ext cx="2133600" cy="365125"/>
          </a:xfrm>
        </p:spPr>
        <p:txBody>
          <a:bodyPr/>
          <a:lstStyle/>
          <a:p>
            <a:r>
              <a:rPr kumimoji="1" lang="en-US" altLang="ja-JP" dirty="0" smtClean="0"/>
              <a:t>28</a:t>
            </a:r>
            <a:endParaRPr kumimoji="1" lang="ja-JP" altLang="en-US" dirty="0"/>
          </a:p>
        </p:txBody>
      </p:sp>
      <p:sp>
        <p:nvSpPr>
          <p:cNvPr id="4" name="正方形/長方形 3"/>
          <p:cNvSpPr/>
          <p:nvPr/>
        </p:nvSpPr>
        <p:spPr>
          <a:xfrm>
            <a:off x="6533466" y="157468"/>
            <a:ext cx="2467660" cy="1671332"/>
          </a:xfrm>
          <a:prstGeom prst="rect">
            <a:avLst/>
          </a:prstGeom>
          <a:solidFill>
            <a:srgbClr val="CFE9D1"/>
          </a:solidFill>
          <a:ln w="12700">
            <a:solidFill>
              <a:srgbClr val="4799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kumimoji="1" lang="ja-JP" altLang="ja-JP" sz="1000" dirty="0">
                <a:solidFill>
                  <a:sysClr val="windowText" lastClr="000000"/>
                </a:solidFill>
                <a:effectLst/>
                <a:latin typeface="游ゴシック" panose="020B0400000000000000" pitchFamily="50" charset="-128"/>
                <a:ea typeface="游ゴシック" panose="020B0400000000000000" pitchFamily="50" charset="-128"/>
              </a:rPr>
              <a:t>許可を受ける日（予定日）から、３年を経過した日を含む事業年度末日までを記載</a:t>
            </a:r>
            <a:endParaRPr lang="ja-JP" altLang="ja-JP" sz="1000" dirty="0">
              <a:solidFill>
                <a:sysClr val="windowText" lastClr="000000"/>
              </a:solidFill>
              <a:effectLst/>
              <a:latin typeface="游ゴシック" panose="020B0400000000000000" pitchFamily="50" charset="-128"/>
              <a:ea typeface="游ゴシック" panose="020B0400000000000000" pitchFamily="50" charset="-128"/>
            </a:endParaRPr>
          </a:p>
          <a:p>
            <a:r>
              <a:rPr kumimoji="1" lang="ja-JP" altLang="ja-JP" sz="1000" dirty="0">
                <a:solidFill>
                  <a:sysClr val="windowText" lastClr="000000"/>
                </a:solidFill>
                <a:effectLst/>
                <a:latin typeface="游ゴシック" panose="020B0400000000000000" pitchFamily="50" charset="-128"/>
                <a:ea typeface="游ゴシック" panose="020B0400000000000000" pitchFamily="50" charset="-128"/>
              </a:rPr>
              <a:t>（例）決算が３月末で、</a:t>
            </a:r>
            <a:r>
              <a:rPr kumimoji="1" lang="ja-JP" altLang="en-US" sz="1000" dirty="0">
                <a:solidFill>
                  <a:sysClr val="windowText" lastClr="000000"/>
                </a:solidFill>
                <a:effectLst/>
                <a:latin typeface="游ゴシック" panose="020B0400000000000000" pitchFamily="50" charset="-128"/>
                <a:ea typeface="游ゴシック" panose="020B0400000000000000" pitchFamily="50" charset="-128"/>
              </a:rPr>
              <a:t>令和６</a:t>
            </a:r>
            <a:r>
              <a:rPr kumimoji="1" lang="ja-JP" altLang="ja-JP" sz="1000" dirty="0">
                <a:solidFill>
                  <a:sysClr val="windowText" lastClr="000000"/>
                </a:solidFill>
                <a:effectLst/>
                <a:latin typeface="游ゴシック" panose="020B0400000000000000" pitchFamily="50" charset="-128"/>
                <a:ea typeface="游ゴシック" panose="020B0400000000000000" pitchFamily="50" charset="-128"/>
              </a:rPr>
              <a:t>年１</a:t>
            </a:r>
            <a:r>
              <a:rPr kumimoji="1" lang="ja-JP" altLang="en-US" sz="1000" dirty="0">
                <a:solidFill>
                  <a:sysClr val="windowText" lastClr="000000"/>
                </a:solidFill>
                <a:effectLst/>
                <a:latin typeface="游ゴシック" panose="020B0400000000000000" pitchFamily="50" charset="-128"/>
                <a:ea typeface="游ゴシック" panose="020B0400000000000000" pitchFamily="50" charset="-128"/>
              </a:rPr>
              <a:t>２</a:t>
            </a:r>
            <a:r>
              <a:rPr kumimoji="1" lang="ja-JP" altLang="ja-JP" sz="1000" dirty="0">
                <a:solidFill>
                  <a:sysClr val="windowText" lastClr="000000"/>
                </a:solidFill>
                <a:effectLst/>
                <a:latin typeface="游ゴシック" panose="020B0400000000000000" pitchFamily="50" charset="-128"/>
                <a:ea typeface="游ゴシック" panose="020B0400000000000000" pitchFamily="50" charset="-128"/>
              </a:rPr>
              <a:t>月１日許可予定の場合</a:t>
            </a:r>
            <a:endParaRPr lang="ja-JP" altLang="ja-JP" sz="1000" dirty="0">
              <a:solidFill>
                <a:sysClr val="windowText" lastClr="000000"/>
              </a:solidFill>
              <a:effectLst/>
              <a:latin typeface="游ゴシック" panose="020B0400000000000000" pitchFamily="50" charset="-128"/>
              <a:ea typeface="游ゴシック" panose="020B0400000000000000" pitchFamily="50" charset="-128"/>
            </a:endParaRPr>
          </a:p>
          <a:p>
            <a:r>
              <a:rPr kumimoji="1" lang="ja-JP" altLang="ja-JP" sz="1000" dirty="0">
                <a:solidFill>
                  <a:sysClr val="windowText" lastClr="000000"/>
                </a:solidFill>
                <a:effectLst/>
                <a:latin typeface="游ゴシック" panose="020B0400000000000000" pitchFamily="50" charset="-128"/>
                <a:ea typeface="游ゴシック" panose="020B0400000000000000" pitchFamily="50" charset="-128"/>
              </a:rPr>
              <a:t>・許可有効期間：</a:t>
            </a:r>
            <a:r>
              <a:rPr kumimoji="1" lang="ja-JP" altLang="en-US" sz="1000" dirty="0">
                <a:solidFill>
                  <a:sysClr val="windowText" lastClr="000000"/>
                </a:solidFill>
                <a:effectLst/>
                <a:latin typeface="游ゴシック" panose="020B0400000000000000" pitchFamily="50" charset="-128"/>
                <a:ea typeface="游ゴシック" panose="020B0400000000000000" pitchFamily="50" charset="-128"/>
              </a:rPr>
              <a:t>令和６</a:t>
            </a:r>
            <a:r>
              <a:rPr kumimoji="1" lang="ja-JP" altLang="ja-JP" sz="1000" dirty="0">
                <a:solidFill>
                  <a:sysClr val="windowText" lastClr="000000"/>
                </a:solidFill>
                <a:effectLst/>
                <a:latin typeface="游ゴシック" panose="020B0400000000000000" pitchFamily="50" charset="-128"/>
                <a:ea typeface="游ゴシック" panose="020B0400000000000000" pitchFamily="50" charset="-128"/>
              </a:rPr>
              <a:t>年１</a:t>
            </a:r>
            <a:r>
              <a:rPr kumimoji="1" lang="ja-JP" altLang="en-US" sz="1000" dirty="0">
                <a:solidFill>
                  <a:sysClr val="windowText" lastClr="000000"/>
                </a:solidFill>
                <a:effectLst/>
                <a:latin typeface="游ゴシック" panose="020B0400000000000000" pitchFamily="50" charset="-128"/>
                <a:ea typeface="游ゴシック" panose="020B0400000000000000" pitchFamily="50" charset="-128"/>
              </a:rPr>
              <a:t>２</a:t>
            </a:r>
            <a:r>
              <a:rPr kumimoji="1" lang="ja-JP" altLang="ja-JP" sz="1000" dirty="0">
                <a:solidFill>
                  <a:sysClr val="windowText" lastClr="000000"/>
                </a:solidFill>
                <a:effectLst/>
                <a:latin typeface="游ゴシック" panose="020B0400000000000000" pitchFamily="50" charset="-128"/>
                <a:ea typeface="游ゴシック" panose="020B0400000000000000" pitchFamily="50" charset="-128"/>
              </a:rPr>
              <a:t>月</a:t>
            </a:r>
            <a:r>
              <a:rPr kumimoji="1" lang="ja-JP" altLang="ja-JP" sz="1000" dirty="0" smtClean="0">
                <a:solidFill>
                  <a:sysClr val="windowText" lastClr="000000"/>
                </a:solidFill>
                <a:effectLst/>
                <a:latin typeface="游ゴシック" panose="020B0400000000000000" pitchFamily="50" charset="-128"/>
                <a:ea typeface="游ゴシック" panose="020B0400000000000000" pitchFamily="50" charset="-128"/>
              </a:rPr>
              <a:t>１日</a:t>
            </a:r>
            <a:r>
              <a:rPr kumimoji="1" lang="en-US" altLang="ja-JP" sz="1000" dirty="0" smtClean="0">
                <a:solidFill>
                  <a:sysClr val="windowText" lastClr="000000"/>
                </a:solidFill>
                <a:effectLst/>
                <a:latin typeface="游ゴシック" panose="020B0400000000000000" pitchFamily="50" charset="-128"/>
                <a:ea typeface="游ゴシック" panose="020B0400000000000000" pitchFamily="50" charset="-128"/>
              </a:rPr>
              <a:t> </a:t>
            </a:r>
          </a:p>
          <a:p>
            <a:r>
              <a:rPr lang="en-US" altLang="ja-JP" sz="1000" dirty="0">
                <a:solidFill>
                  <a:sysClr val="windowText" lastClr="000000"/>
                </a:solidFill>
                <a:latin typeface="游ゴシック" panose="020B0400000000000000" pitchFamily="50" charset="-128"/>
                <a:ea typeface="游ゴシック" panose="020B0400000000000000" pitchFamily="50" charset="-128"/>
              </a:rPr>
              <a:t> </a:t>
            </a:r>
            <a:r>
              <a:rPr lang="ja-JP" altLang="en-US" sz="1000" dirty="0" smtClean="0">
                <a:solidFill>
                  <a:sysClr val="windowText" lastClr="000000"/>
                </a:solidFill>
                <a:latin typeface="游ゴシック" panose="020B0400000000000000" pitchFamily="50" charset="-128"/>
                <a:ea typeface="游ゴシック" panose="020B0400000000000000" pitchFamily="50" charset="-128"/>
              </a:rPr>
              <a:t>　　　　　～</a:t>
            </a:r>
            <a:r>
              <a:rPr kumimoji="1" lang="ja-JP" altLang="en-US" sz="1000" dirty="0" smtClean="0">
                <a:solidFill>
                  <a:sysClr val="windowText" lastClr="000000"/>
                </a:solidFill>
                <a:effectLst/>
                <a:latin typeface="游ゴシック" panose="020B0400000000000000" pitchFamily="50" charset="-128"/>
                <a:ea typeface="游ゴシック" panose="020B0400000000000000" pitchFamily="50" charset="-128"/>
              </a:rPr>
              <a:t>令和</a:t>
            </a:r>
            <a:r>
              <a:rPr kumimoji="1" lang="ja-JP" altLang="en-US" sz="1000" dirty="0">
                <a:solidFill>
                  <a:sysClr val="windowText" lastClr="000000"/>
                </a:solidFill>
                <a:effectLst/>
                <a:latin typeface="游ゴシック" panose="020B0400000000000000" pitchFamily="50" charset="-128"/>
                <a:ea typeface="游ゴシック" panose="020B0400000000000000" pitchFamily="50" charset="-128"/>
              </a:rPr>
              <a:t>９</a:t>
            </a:r>
            <a:r>
              <a:rPr kumimoji="1" lang="ja-JP" altLang="ja-JP" sz="1000" dirty="0">
                <a:solidFill>
                  <a:sysClr val="windowText" lastClr="000000"/>
                </a:solidFill>
                <a:effectLst/>
                <a:latin typeface="游ゴシック" panose="020B0400000000000000" pitchFamily="50" charset="-128"/>
                <a:ea typeface="游ゴシック" panose="020B0400000000000000" pitchFamily="50" charset="-128"/>
              </a:rPr>
              <a:t>年</a:t>
            </a:r>
            <a:r>
              <a:rPr kumimoji="1" lang="ja-JP" altLang="en-US" sz="1000" dirty="0">
                <a:solidFill>
                  <a:sysClr val="windowText" lastClr="000000"/>
                </a:solidFill>
                <a:effectLst/>
                <a:latin typeface="游ゴシック" panose="020B0400000000000000" pitchFamily="50" charset="-128"/>
                <a:ea typeface="游ゴシック" panose="020B0400000000000000" pitchFamily="50" charset="-128"/>
              </a:rPr>
              <a:t>１１</a:t>
            </a:r>
            <a:r>
              <a:rPr kumimoji="1" lang="ja-JP" altLang="ja-JP" sz="1000" dirty="0">
                <a:solidFill>
                  <a:sysClr val="windowText" lastClr="000000"/>
                </a:solidFill>
                <a:effectLst/>
                <a:latin typeface="游ゴシック" panose="020B0400000000000000" pitchFamily="50" charset="-128"/>
                <a:ea typeface="游ゴシック" panose="020B0400000000000000" pitchFamily="50" charset="-128"/>
              </a:rPr>
              <a:t>月３０日</a:t>
            </a:r>
            <a:endParaRPr lang="ja-JP" altLang="ja-JP" sz="1000" dirty="0">
              <a:solidFill>
                <a:sysClr val="windowText" lastClr="000000"/>
              </a:solidFill>
              <a:effectLst/>
              <a:latin typeface="游ゴシック" panose="020B0400000000000000" pitchFamily="50" charset="-128"/>
              <a:ea typeface="游ゴシック" panose="020B0400000000000000" pitchFamily="50" charset="-128"/>
            </a:endParaRPr>
          </a:p>
          <a:p>
            <a:r>
              <a:rPr kumimoji="1" lang="ja-JP" altLang="ja-JP" sz="1000" dirty="0">
                <a:solidFill>
                  <a:sysClr val="windowText" lastClr="000000"/>
                </a:solidFill>
                <a:effectLst/>
                <a:latin typeface="游ゴシック" panose="020B0400000000000000" pitchFamily="50" charset="-128"/>
                <a:ea typeface="游ゴシック" panose="020B0400000000000000" pitchFamily="50" charset="-128"/>
              </a:rPr>
              <a:t>・計画対象期間：</a:t>
            </a:r>
            <a:r>
              <a:rPr kumimoji="1" lang="ja-JP" altLang="en-US" sz="1000" dirty="0">
                <a:solidFill>
                  <a:sysClr val="windowText" lastClr="000000"/>
                </a:solidFill>
                <a:effectLst/>
                <a:latin typeface="游ゴシック" panose="020B0400000000000000" pitchFamily="50" charset="-128"/>
                <a:ea typeface="游ゴシック" panose="020B0400000000000000" pitchFamily="50" charset="-128"/>
              </a:rPr>
              <a:t>令和６</a:t>
            </a:r>
            <a:r>
              <a:rPr kumimoji="1" lang="ja-JP" altLang="ja-JP" sz="1000" dirty="0">
                <a:solidFill>
                  <a:sysClr val="windowText" lastClr="000000"/>
                </a:solidFill>
                <a:effectLst/>
                <a:latin typeface="游ゴシック" panose="020B0400000000000000" pitchFamily="50" charset="-128"/>
                <a:ea typeface="游ゴシック" panose="020B0400000000000000" pitchFamily="50" charset="-128"/>
              </a:rPr>
              <a:t>年１</a:t>
            </a:r>
            <a:r>
              <a:rPr kumimoji="1" lang="ja-JP" altLang="en-US" sz="1000" dirty="0">
                <a:solidFill>
                  <a:sysClr val="windowText" lastClr="000000"/>
                </a:solidFill>
                <a:effectLst/>
                <a:latin typeface="游ゴシック" panose="020B0400000000000000" pitchFamily="50" charset="-128"/>
                <a:ea typeface="游ゴシック" panose="020B0400000000000000" pitchFamily="50" charset="-128"/>
              </a:rPr>
              <a:t>２</a:t>
            </a:r>
            <a:r>
              <a:rPr kumimoji="1" lang="ja-JP" altLang="ja-JP" sz="1000" dirty="0">
                <a:solidFill>
                  <a:sysClr val="windowText" lastClr="000000"/>
                </a:solidFill>
                <a:effectLst/>
                <a:latin typeface="游ゴシック" panose="020B0400000000000000" pitchFamily="50" charset="-128"/>
                <a:ea typeface="游ゴシック" panose="020B0400000000000000" pitchFamily="50" charset="-128"/>
              </a:rPr>
              <a:t>月</a:t>
            </a:r>
            <a:r>
              <a:rPr kumimoji="1" lang="ja-JP" altLang="ja-JP" sz="1000" dirty="0" smtClean="0">
                <a:solidFill>
                  <a:sysClr val="windowText" lastClr="000000"/>
                </a:solidFill>
                <a:effectLst/>
                <a:latin typeface="游ゴシック" panose="020B0400000000000000" pitchFamily="50" charset="-128"/>
                <a:ea typeface="游ゴシック" panose="020B0400000000000000" pitchFamily="50" charset="-128"/>
              </a:rPr>
              <a:t>１日</a:t>
            </a:r>
            <a:endParaRPr kumimoji="1" lang="en-US" altLang="ja-JP" sz="1000" dirty="0" smtClean="0">
              <a:solidFill>
                <a:sysClr val="windowText" lastClr="000000"/>
              </a:solidFill>
              <a:effectLst/>
              <a:latin typeface="游ゴシック" panose="020B0400000000000000" pitchFamily="50" charset="-128"/>
              <a:ea typeface="游ゴシック" panose="020B0400000000000000" pitchFamily="50" charset="-128"/>
            </a:endParaRPr>
          </a:p>
          <a:p>
            <a:r>
              <a:rPr kumimoji="1" lang="ja-JP" altLang="en-US" sz="1000" dirty="0" smtClean="0">
                <a:solidFill>
                  <a:sysClr val="windowText" lastClr="000000"/>
                </a:solidFill>
                <a:effectLst/>
                <a:latin typeface="游ゴシック" panose="020B0400000000000000" pitchFamily="50" charset="-128"/>
                <a:ea typeface="游ゴシック" panose="020B0400000000000000" pitchFamily="50" charset="-128"/>
              </a:rPr>
              <a:t>　　　　　　</a:t>
            </a:r>
            <a:r>
              <a:rPr kumimoji="1" lang="ja-JP" altLang="ja-JP" sz="1000" dirty="0" smtClean="0">
                <a:solidFill>
                  <a:sysClr val="windowText" lastClr="000000"/>
                </a:solidFill>
                <a:effectLst/>
                <a:latin typeface="游ゴシック" panose="020B0400000000000000" pitchFamily="50" charset="-128"/>
                <a:ea typeface="游ゴシック" panose="020B0400000000000000" pitchFamily="50" charset="-128"/>
              </a:rPr>
              <a:t>～</a:t>
            </a:r>
            <a:r>
              <a:rPr kumimoji="1" lang="ja-JP" altLang="en-US" sz="1000" dirty="0" smtClean="0">
                <a:solidFill>
                  <a:sysClr val="windowText" lastClr="000000"/>
                </a:solidFill>
                <a:effectLst/>
                <a:latin typeface="游ゴシック" panose="020B0400000000000000" pitchFamily="50" charset="-128"/>
                <a:ea typeface="游ゴシック" panose="020B0400000000000000" pitchFamily="50" charset="-128"/>
              </a:rPr>
              <a:t>令和</a:t>
            </a:r>
            <a:r>
              <a:rPr kumimoji="1" lang="ja-JP" altLang="en-US" sz="1000" dirty="0">
                <a:solidFill>
                  <a:sysClr val="windowText" lastClr="000000"/>
                </a:solidFill>
                <a:effectLst/>
                <a:latin typeface="游ゴシック" panose="020B0400000000000000" pitchFamily="50" charset="-128"/>
                <a:ea typeface="游ゴシック" panose="020B0400000000000000" pitchFamily="50" charset="-128"/>
              </a:rPr>
              <a:t>１０</a:t>
            </a:r>
            <a:r>
              <a:rPr kumimoji="1" lang="ja-JP" altLang="ja-JP" sz="1000" dirty="0">
                <a:solidFill>
                  <a:sysClr val="windowText" lastClr="000000"/>
                </a:solidFill>
                <a:effectLst/>
                <a:latin typeface="游ゴシック" panose="020B0400000000000000" pitchFamily="50" charset="-128"/>
                <a:ea typeface="游ゴシック" panose="020B0400000000000000" pitchFamily="50" charset="-128"/>
              </a:rPr>
              <a:t>年３月３１日</a:t>
            </a:r>
            <a:endParaRPr kumimoji="1" lang="ja-JP" altLang="en-US" sz="1000" dirty="0">
              <a:solidFill>
                <a:sysClr val="windowText" lastClr="000000"/>
              </a:solidFill>
              <a:latin typeface="游ゴシック" panose="020B0400000000000000" pitchFamily="50" charset="-128"/>
              <a:ea typeface="游ゴシック" panose="020B0400000000000000" pitchFamily="50" charset="-128"/>
            </a:endParaRPr>
          </a:p>
        </p:txBody>
      </p:sp>
      <p:sp>
        <p:nvSpPr>
          <p:cNvPr id="5" name="正方形/長方形 4"/>
          <p:cNvSpPr/>
          <p:nvPr/>
        </p:nvSpPr>
        <p:spPr>
          <a:xfrm>
            <a:off x="283561" y="507566"/>
            <a:ext cx="1561272" cy="494944"/>
          </a:xfrm>
          <a:prstGeom prst="rect">
            <a:avLst/>
          </a:prstGeom>
          <a:solidFill>
            <a:srgbClr val="CFE9D1"/>
          </a:solidFill>
          <a:ln w="12700">
            <a:solidFill>
              <a:srgbClr val="4799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00" dirty="0">
                <a:solidFill>
                  <a:sysClr val="windowText" lastClr="000000"/>
                </a:solidFill>
                <a:effectLst/>
                <a:latin typeface="游ゴシック" panose="020B0400000000000000" pitchFamily="50" charset="-128"/>
                <a:ea typeface="游ゴシック" panose="020B0400000000000000" pitchFamily="50" charset="-128"/>
              </a:rPr>
              <a:t>計画書は</a:t>
            </a:r>
            <a:r>
              <a:rPr kumimoji="1" lang="ja-JP" altLang="en-US" sz="1000" u="sng" dirty="0">
                <a:solidFill>
                  <a:sysClr val="windowText" lastClr="000000"/>
                </a:solidFill>
                <a:effectLst/>
                <a:latin typeface="游ゴシック" panose="020B0400000000000000" pitchFamily="50" charset="-128"/>
                <a:ea typeface="游ゴシック" panose="020B0400000000000000" pitchFamily="50" charset="-128"/>
              </a:rPr>
              <a:t>事業所ごとに</a:t>
            </a:r>
            <a:r>
              <a:rPr kumimoji="1" lang="ja-JP" altLang="en-US" sz="1000" dirty="0">
                <a:solidFill>
                  <a:sysClr val="windowText" lastClr="000000"/>
                </a:solidFill>
                <a:effectLst/>
                <a:latin typeface="游ゴシック" panose="020B0400000000000000" pitchFamily="50" charset="-128"/>
                <a:ea typeface="游ゴシック" panose="020B0400000000000000" pitchFamily="50" charset="-128"/>
              </a:rPr>
              <a:t>作成してください</a:t>
            </a:r>
            <a:endParaRPr kumimoji="1" lang="ja-JP" altLang="en-US" sz="1000" dirty="0">
              <a:solidFill>
                <a:sysClr val="windowText" lastClr="000000"/>
              </a:solidFill>
              <a:latin typeface="游ゴシック" panose="020B0400000000000000" pitchFamily="50" charset="-128"/>
              <a:ea typeface="游ゴシック" panose="020B0400000000000000" pitchFamily="50" charset="-128"/>
            </a:endParaRPr>
          </a:p>
        </p:txBody>
      </p:sp>
      <p:cxnSp>
        <p:nvCxnSpPr>
          <p:cNvPr id="6" name="直線矢印コネクタ 5"/>
          <p:cNvCxnSpPr>
            <a:stCxn id="4" idx="1"/>
          </p:cNvCxnSpPr>
          <p:nvPr/>
        </p:nvCxnSpPr>
        <p:spPr>
          <a:xfrm flipH="1">
            <a:off x="6200775" y="993134"/>
            <a:ext cx="332691" cy="197491"/>
          </a:xfrm>
          <a:prstGeom prst="straightConnector1">
            <a:avLst/>
          </a:prstGeom>
          <a:ln w="9525">
            <a:solidFill>
              <a:srgbClr val="47994D"/>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283561" y="1280018"/>
            <a:ext cx="1754789" cy="548782"/>
          </a:xfrm>
          <a:prstGeom prst="rect">
            <a:avLst/>
          </a:prstGeom>
          <a:solidFill>
            <a:srgbClr val="CFE9D1"/>
          </a:solidFill>
          <a:ln w="12700">
            <a:solidFill>
              <a:srgbClr val="4799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kumimoji="1" lang="ja-JP" altLang="ja-JP" sz="1000">
                <a:solidFill>
                  <a:sysClr val="windowText" lastClr="000000"/>
                </a:solidFill>
                <a:effectLst/>
                <a:latin typeface="游ゴシック" panose="020B0400000000000000" pitchFamily="50" charset="-128"/>
                <a:ea typeface="游ゴシック" panose="020B0400000000000000" pitchFamily="50" charset="-128"/>
              </a:rPr>
              <a:t>直近の決算の時における企業全体の資産等の状況を記載してください</a:t>
            </a:r>
            <a:endParaRPr kumimoji="1" lang="ja-JP" altLang="en-US" sz="1000">
              <a:solidFill>
                <a:sysClr val="windowText" lastClr="000000"/>
              </a:solidFill>
              <a:latin typeface="游ゴシック" panose="020B0400000000000000" pitchFamily="50" charset="-128"/>
              <a:ea typeface="游ゴシック" panose="020B0400000000000000" pitchFamily="50" charset="-128"/>
            </a:endParaRPr>
          </a:p>
        </p:txBody>
      </p:sp>
      <p:cxnSp>
        <p:nvCxnSpPr>
          <p:cNvPr id="8" name="直線矢印コネクタ 7"/>
          <p:cNvCxnSpPr>
            <a:endCxn id="7" idx="3"/>
          </p:cNvCxnSpPr>
          <p:nvPr/>
        </p:nvCxnSpPr>
        <p:spPr>
          <a:xfrm flipH="1" flipV="1">
            <a:off x="2038350" y="1554409"/>
            <a:ext cx="1381125" cy="150567"/>
          </a:xfrm>
          <a:prstGeom prst="straightConnector1">
            <a:avLst/>
          </a:prstGeom>
          <a:ln w="9525">
            <a:solidFill>
              <a:srgbClr val="47994D"/>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283561" y="2070354"/>
            <a:ext cx="1754789" cy="548782"/>
          </a:xfrm>
          <a:prstGeom prst="rect">
            <a:avLst/>
          </a:prstGeom>
          <a:solidFill>
            <a:srgbClr val="CFE9D1"/>
          </a:solidFill>
          <a:ln w="12700">
            <a:solidFill>
              <a:srgbClr val="4799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ja-JP" sz="1000" dirty="0">
                <a:solidFill>
                  <a:sysClr val="windowText" lastClr="000000"/>
                </a:solidFill>
                <a:effectLst/>
                <a:latin typeface="游ゴシック" panose="020B0400000000000000" pitchFamily="50" charset="-128"/>
                <a:ea typeface="游ゴシック" panose="020B0400000000000000" pitchFamily="50" charset="-128"/>
              </a:rPr>
              <a:t>株式会社のみ、持株数の順序に従い</a:t>
            </a:r>
            <a:r>
              <a:rPr kumimoji="1" lang="ja-JP" altLang="en-US" sz="1000" dirty="0">
                <a:solidFill>
                  <a:sysClr val="windowText" lastClr="000000"/>
                </a:solidFill>
                <a:effectLst/>
                <a:latin typeface="游ゴシック" panose="020B0400000000000000" pitchFamily="50" charset="-128"/>
                <a:ea typeface="游ゴシック" panose="020B0400000000000000" pitchFamily="50" charset="-128"/>
              </a:rPr>
              <a:t>上位５</a:t>
            </a:r>
            <a:r>
              <a:rPr kumimoji="1" lang="ja-JP" altLang="ja-JP" sz="1000" dirty="0">
                <a:solidFill>
                  <a:sysClr val="windowText" lastClr="000000"/>
                </a:solidFill>
                <a:effectLst/>
                <a:latin typeface="游ゴシック" panose="020B0400000000000000" pitchFamily="50" charset="-128"/>
                <a:ea typeface="游ゴシック" panose="020B0400000000000000" pitchFamily="50" charset="-128"/>
              </a:rPr>
              <a:t>名</a:t>
            </a:r>
            <a:r>
              <a:rPr kumimoji="1" lang="ja-JP" altLang="en-US" sz="1000" dirty="0">
                <a:solidFill>
                  <a:sysClr val="windowText" lastClr="000000"/>
                </a:solidFill>
                <a:effectLst/>
                <a:latin typeface="游ゴシック" panose="020B0400000000000000" pitchFamily="50" charset="-128"/>
                <a:ea typeface="游ゴシック" panose="020B0400000000000000" pitchFamily="50" charset="-128"/>
              </a:rPr>
              <a:t>まで</a:t>
            </a:r>
            <a:r>
              <a:rPr kumimoji="1" lang="ja-JP" altLang="ja-JP" sz="1000" dirty="0">
                <a:solidFill>
                  <a:sysClr val="windowText" lastClr="000000"/>
                </a:solidFill>
                <a:effectLst/>
                <a:latin typeface="游ゴシック" panose="020B0400000000000000" pitchFamily="50" charset="-128"/>
                <a:ea typeface="游ゴシック" panose="020B0400000000000000" pitchFamily="50" charset="-128"/>
              </a:rPr>
              <a:t>記載</a:t>
            </a:r>
            <a:r>
              <a:rPr kumimoji="1" lang="ja-JP" altLang="en-US" sz="1000" dirty="0">
                <a:solidFill>
                  <a:sysClr val="windowText" lastClr="000000"/>
                </a:solidFill>
                <a:effectLst/>
                <a:latin typeface="游ゴシック" panose="020B0400000000000000" pitchFamily="50" charset="-128"/>
                <a:ea typeface="游ゴシック" panose="020B0400000000000000" pitchFamily="50" charset="-128"/>
              </a:rPr>
              <a:t>して</a:t>
            </a:r>
            <a:r>
              <a:rPr kumimoji="1" lang="ja-JP" altLang="en-US" sz="1000" dirty="0" smtClean="0">
                <a:solidFill>
                  <a:sysClr val="windowText" lastClr="000000"/>
                </a:solidFill>
                <a:effectLst/>
                <a:latin typeface="游ゴシック" panose="020B0400000000000000" pitchFamily="50" charset="-128"/>
                <a:ea typeface="游ゴシック" panose="020B0400000000000000" pitchFamily="50" charset="-128"/>
              </a:rPr>
              <a:t>ください</a:t>
            </a:r>
            <a:endParaRPr kumimoji="1" lang="ja-JP" altLang="en-US" sz="1000" dirty="0">
              <a:solidFill>
                <a:sysClr val="windowText" lastClr="000000"/>
              </a:solidFill>
              <a:latin typeface="游ゴシック" panose="020B0400000000000000" pitchFamily="50" charset="-128"/>
              <a:ea typeface="游ゴシック" panose="020B0400000000000000" pitchFamily="50" charset="-128"/>
            </a:endParaRPr>
          </a:p>
        </p:txBody>
      </p:sp>
      <p:cxnSp>
        <p:nvCxnSpPr>
          <p:cNvPr id="10" name="直線矢印コネクタ 9"/>
          <p:cNvCxnSpPr/>
          <p:nvPr/>
        </p:nvCxnSpPr>
        <p:spPr>
          <a:xfrm flipH="1" flipV="1">
            <a:off x="2033726" y="2344746"/>
            <a:ext cx="569085" cy="274390"/>
          </a:xfrm>
          <a:prstGeom prst="straightConnector1">
            <a:avLst/>
          </a:prstGeom>
          <a:ln w="9525">
            <a:solidFill>
              <a:srgbClr val="47994D"/>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2" name="正方形/長方形 21"/>
          <p:cNvSpPr/>
          <p:nvPr/>
        </p:nvSpPr>
        <p:spPr>
          <a:xfrm>
            <a:off x="6613176" y="2664227"/>
            <a:ext cx="2166147" cy="540109"/>
          </a:xfrm>
          <a:prstGeom prst="rect">
            <a:avLst/>
          </a:prstGeom>
          <a:solidFill>
            <a:srgbClr val="CFE9D1"/>
          </a:solidFill>
          <a:ln w="12700">
            <a:solidFill>
              <a:srgbClr val="4799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ja-JP" sz="1000">
                <a:solidFill>
                  <a:sysClr val="windowText" lastClr="000000"/>
                </a:solidFill>
                <a:effectLst/>
                <a:latin typeface="游ゴシック" panose="020B0400000000000000" pitchFamily="50" charset="-128"/>
                <a:ea typeface="游ゴシック" panose="020B0400000000000000" pitchFamily="50" charset="-128"/>
              </a:rPr>
              <a:t>未加入の場合</a:t>
            </a:r>
            <a:r>
              <a:rPr kumimoji="1" lang="ja-JP" altLang="en-US" sz="1000">
                <a:solidFill>
                  <a:sysClr val="windowText" lastClr="000000"/>
                </a:solidFill>
                <a:effectLst/>
                <a:latin typeface="游ゴシック" panose="020B0400000000000000" pitchFamily="50" charset="-128"/>
                <a:ea typeface="游ゴシック" panose="020B0400000000000000" pitchFamily="50" charset="-128"/>
              </a:rPr>
              <a:t>は</a:t>
            </a:r>
            <a:r>
              <a:rPr kumimoji="1" lang="ja-JP" altLang="ja-JP" sz="1000">
                <a:solidFill>
                  <a:sysClr val="windowText" lastClr="000000"/>
                </a:solidFill>
                <a:effectLst/>
                <a:latin typeface="游ゴシック" panose="020B0400000000000000" pitchFamily="50" charset="-128"/>
                <a:ea typeface="游ゴシック" panose="020B0400000000000000" pitchFamily="50" charset="-128"/>
              </a:rPr>
              <a:t>自署による誓約をしてください</a:t>
            </a:r>
            <a:endParaRPr kumimoji="1" lang="ja-JP" altLang="en-US" sz="1000">
              <a:solidFill>
                <a:sysClr val="windowText" lastClr="000000"/>
              </a:solidFill>
              <a:latin typeface="游ゴシック" panose="020B0400000000000000" pitchFamily="50" charset="-128"/>
              <a:ea typeface="游ゴシック" panose="020B0400000000000000" pitchFamily="50" charset="-128"/>
            </a:endParaRPr>
          </a:p>
        </p:txBody>
      </p:sp>
      <p:cxnSp>
        <p:nvCxnSpPr>
          <p:cNvPr id="23" name="直線矢印コネクタ 22"/>
          <p:cNvCxnSpPr/>
          <p:nvPr/>
        </p:nvCxnSpPr>
        <p:spPr>
          <a:xfrm flipH="1">
            <a:off x="6476863" y="3204336"/>
            <a:ext cx="419238" cy="410114"/>
          </a:xfrm>
          <a:prstGeom prst="straightConnector1">
            <a:avLst/>
          </a:prstGeom>
          <a:ln w="9525">
            <a:solidFill>
              <a:srgbClr val="47994D"/>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4" name="正方形/長方形 23"/>
          <p:cNvSpPr/>
          <p:nvPr/>
        </p:nvSpPr>
        <p:spPr>
          <a:xfrm>
            <a:off x="142874" y="3501984"/>
            <a:ext cx="2160300" cy="602474"/>
          </a:xfrm>
          <a:prstGeom prst="rect">
            <a:avLst/>
          </a:prstGeom>
          <a:solidFill>
            <a:srgbClr val="CFE9D1"/>
          </a:solidFill>
          <a:ln w="12700">
            <a:solidFill>
              <a:srgbClr val="4799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ja-JP" sz="1000" dirty="0">
                <a:solidFill>
                  <a:sysClr val="windowText" lastClr="000000"/>
                </a:solidFill>
                <a:effectLst/>
                <a:latin typeface="游ゴシック" panose="020B0400000000000000" pitchFamily="50" charset="-128"/>
                <a:ea typeface="游ゴシック" panose="020B0400000000000000" pitchFamily="50" charset="-128"/>
              </a:rPr>
              <a:t>労働保険継続一括で保険料を本社で一括申請している場合は、継続一括番号を記載してください</a:t>
            </a:r>
            <a:endParaRPr kumimoji="1" lang="ja-JP" altLang="en-US" sz="1000" dirty="0">
              <a:solidFill>
                <a:sysClr val="windowText" lastClr="000000"/>
              </a:solidFill>
              <a:latin typeface="游ゴシック" panose="020B0400000000000000" pitchFamily="50" charset="-128"/>
              <a:ea typeface="游ゴシック" panose="020B0400000000000000" pitchFamily="50" charset="-128"/>
            </a:endParaRPr>
          </a:p>
        </p:txBody>
      </p:sp>
      <p:cxnSp>
        <p:nvCxnSpPr>
          <p:cNvPr id="25" name="直線矢印コネクタ 24"/>
          <p:cNvCxnSpPr/>
          <p:nvPr/>
        </p:nvCxnSpPr>
        <p:spPr>
          <a:xfrm>
            <a:off x="2112343" y="4104458"/>
            <a:ext cx="116507" cy="187862"/>
          </a:xfrm>
          <a:prstGeom prst="straightConnector1">
            <a:avLst/>
          </a:prstGeom>
          <a:ln w="9525">
            <a:solidFill>
              <a:srgbClr val="47994D"/>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6" name="正方形/長方形 25"/>
          <p:cNvSpPr/>
          <p:nvPr/>
        </p:nvSpPr>
        <p:spPr>
          <a:xfrm>
            <a:off x="6053385" y="4322894"/>
            <a:ext cx="2247263" cy="895153"/>
          </a:xfrm>
          <a:prstGeom prst="rect">
            <a:avLst/>
          </a:prstGeom>
          <a:solidFill>
            <a:srgbClr val="CFE9D1"/>
          </a:solidFill>
          <a:ln w="12700">
            <a:solidFill>
              <a:srgbClr val="4799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ja-JP" sz="1000">
                <a:solidFill>
                  <a:sysClr val="windowText" lastClr="000000"/>
                </a:solidFill>
                <a:effectLst/>
                <a:latin typeface="游ゴシック" panose="020B0400000000000000" pitchFamily="50" charset="-128"/>
                <a:ea typeface="游ゴシック" panose="020B0400000000000000" pitchFamily="50" charset="-128"/>
              </a:rPr>
              <a:t>手続き中の場合は、申請時の控え（コピー）を提出してください</a:t>
            </a:r>
            <a:endParaRPr kumimoji="1" lang="en-US" altLang="ja-JP" sz="1000">
              <a:solidFill>
                <a:sysClr val="windowText" lastClr="000000"/>
              </a:solidFill>
              <a:effectLst/>
              <a:latin typeface="游ゴシック" panose="020B0400000000000000" pitchFamily="50" charset="-128"/>
              <a:ea typeface="游ゴシック" panose="020B0400000000000000"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1" lang="en-US" altLang="ja-JP" sz="1000">
              <a:solidFill>
                <a:sysClr val="windowText" lastClr="000000"/>
              </a:solidFill>
              <a:effectLst/>
              <a:latin typeface="游ゴシック" panose="020B0400000000000000" pitchFamily="50" charset="-128"/>
              <a:ea typeface="游ゴシック" panose="020B0400000000000000"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ja-JP" sz="1000">
                <a:solidFill>
                  <a:sysClr val="windowText" lastClr="000000"/>
                </a:solidFill>
                <a:effectLst/>
                <a:latin typeface="游ゴシック" panose="020B0400000000000000" pitchFamily="50" charset="-128"/>
                <a:ea typeface="游ゴシック" panose="020B0400000000000000" pitchFamily="50" charset="-128"/>
              </a:rPr>
              <a:t>派遣労働者の労働保険、社会保険の適正な加入は、許可要件です</a:t>
            </a:r>
            <a:endParaRPr lang="ja-JP" altLang="ja-JP" sz="1000">
              <a:solidFill>
                <a:sysClr val="windowText" lastClr="000000"/>
              </a:solidFill>
              <a:effectLst/>
              <a:latin typeface="游ゴシック" panose="020B0400000000000000" pitchFamily="50" charset="-128"/>
              <a:ea typeface="游ゴシック" panose="020B0400000000000000" pitchFamily="50" charset="-128"/>
            </a:endParaRPr>
          </a:p>
        </p:txBody>
      </p:sp>
      <p:cxnSp>
        <p:nvCxnSpPr>
          <p:cNvPr id="31" name="直線矢印コネクタ 30"/>
          <p:cNvCxnSpPr/>
          <p:nvPr/>
        </p:nvCxnSpPr>
        <p:spPr>
          <a:xfrm flipH="1">
            <a:off x="5634147" y="4565413"/>
            <a:ext cx="419238" cy="205057"/>
          </a:xfrm>
          <a:prstGeom prst="straightConnector1">
            <a:avLst/>
          </a:prstGeom>
          <a:ln w="9525">
            <a:solidFill>
              <a:srgbClr val="47994D"/>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3" name="正方形/長方形 32"/>
          <p:cNvSpPr/>
          <p:nvPr/>
        </p:nvSpPr>
        <p:spPr>
          <a:xfrm>
            <a:off x="157797" y="5128375"/>
            <a:ext cx="2010237" cy="896263"/>
          </a:xfrm>
          <a:prstGeom prst="rect">
            <a:avLst/>
          </a:prstGeom>
          <a:solidFill>
            <a:srgbClr val="CFE9D1"/>
          </a:solidFill>
          <a:ln w="12700">
            <a:solidFill>
              <a:srgbClr val="4799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kumimoji="1" lang="ja-JP" altLang="ja-JP" sz="1000" dirty="0">
                <a:solidFill>
                  <a:sysClr val="windowText" lastClr="000000"/>
                </a:solidFill>
                <a:effectLst/>
                <a:latin typeface="游ゴシック" panose="020B0400000000000000" pitchFamily="50" charset="-128"/>
                <a:ea typeface="游ゴシック" panose="020B0400000000000000" pitchFamily="50" charset="-128"/>
              </a:rPr>
              <a:t>賃貸借契約書、又は不動産登記簿（建物の部）等に記載されている面積を記載し、レイアウト図を添付してください</a:t>
            </a:r>
            <a:endParaRPr lang="ja-JP" altLang="ja-JP" sz="800" dirty="0">
              <a:solidFill>
                <a:sysClr val="windowText" lastClr="000000"/>
              </a:solidFill>
              <a:effectLst/>
              <a:latin typeface="游ゴシック" panose="020B0400000000000000" pitchFamily="50" charset="-128"/>
              <a:ea typeface="游ゴシック" panose="020B0400000000000000" pitchFamily="50" charset="-128"/>
            </a:endParaRPr>
          </a:p>
        </p:txBody>
      </p:sp>
      <p:sp>
        <p:nvSpPr>
          <p:cNvPr id="34" name="正方形/長方形 33"/>
          <p:cNvSpPr/>
          <p:nvPr/>
        </p:nvSpPr>
        <p:spPr>
          <a:xfrm>
            <a:off x="6735133" y="5295039"/>
            <a:ext cx="2136425" cy="1162769"/>
          </a:xfrm>
          <a:prstGeom prst="rect">
            <a:avLst/>
          </a:prstGeom>
          <a:solidFill>
            <a:srgbClr val="CFE9D1"/>
          </a:solidFill>
          <a:ln w="12700">
            <a:solidFill>
              <a:srgbClr val="4799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ja-JP" sz="1000" dirty="0">
                <a:solidFill>
                  <a:sysClr val="windowText" lastClr="000000"/>
                </a:solidFill>
                <a:effectLst/>
                <a:latin typeface="游ゴシック" panose="020B0400000000000000" pitchFamily="50" charset="-128"/>
                <a:ea typeface="游ゴシック" panose="020B0400000000000000" pitchFamily="50" charset="-128"/>
              </a:rPr>
              <a:t>製造業に分類される事業者であって、構内請負（発注者の事業所構内において、自社の雇用する労働者を使用し、生産活動を請負うこと）を実施している場合は、１を○で囲</a:t>
            </a:r>
            <a:r>
              <a:rPr kumimoji="1" lang="ja-JP" altLang="en-US" sz="1000" dirty="0">
                <a:solidFill>
                  <a:sysClr val="windowText" lastClr="000000"/>
                </a:solidFill>
                <a:effectLst/>
                <a:latin typeface="游ゴシック" panose="020B0400000000000000" pitchFamily="50" charset="-128"/>
                <a:ea typeface="游ゴシック" panose="020B0400000000000000" pitchFamily="50" charset="-128"/>
              </a:rPr>
              <a:t>んでください</a:t>
            </a:r>
            <a:endParaRPr lang="ja-JP" altLang="ja-JP" sz="600" dirty="0">
              <a:solidFill>
                <a:sysClr val="windowText" lastClr="000000"/>
              </a:solidFill>
              <a:effectLst/>
              <a:latin typeface="游ゴシック" panose="020B0400000000000000" pitchFamily="50" charset="-128"/>
              <a:ea typeface="游ゴシック" panose="020B0400000000000000" pitchFamily="50" charset="-128"/>
            </a:endParaRPr>
          </a:p>
        </p:txBody>
      </p:sp>
      <p:cxnSp>
        <p:nvCxnSpPr>
          <p:cNvPr id="35" name="直線矢印コネクタ 34"/>
          <p:cNvCxnSpPr/>
          <p:nvPr/>
        </p:nvCxnSpPr>
        <p:spPr>
          <a:xfrm flipH="1">
            <a:off x="6476864" y="5486400"/>
            <a:ext cx="258269" cy="190500"/>
          </a:xfrm>
          <a:prstGeom prst="straightConnector1">
            <a:avLst/>
          </a:prstGeom>
          <a:ln w="9525">
            <a:solidFill>
              <a:srgbClr val="47994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flipH="1" flipV="1">
            <a:off x="2168035" y="5391151"/>
            <a:ext cx="1704702" cy="561974"/>
          </a:xfrm>
          <a:prstGeom prst="straightConnector1">
            <a:avLst/>
          </a:prstGeom>
          <a:ln w="9525">
            <a:solidFill>
              <a:srgbClr val="47994D"/>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219075" y="133350"/>
            <a:ext cx="646331" cy="276999"/>
          </a:xfrm>
          <a:prstGeom prst="rect">
            <a:avLst/>
          </a:prstGeom>
          <a:solidFill>
            <a:schemeClr val="bg1"/>
          </a:solidFill>
          <a:ln>
            <a:solidFill>
              <a:srgbClr val="47994D"/>
            </a:solidFill>
          </a:ln>
        </p:spPr>
        <p:txBody>
          <a:bodyPr wrap="none" rtlCol="0">
            <a:spAutoFit/>
          </a:bodyPr>
          <a:lstStyle/>
          <a:p>
            <a:r>
              <a:rPr kumimoji="1" lang="ja-JP" altLang="en-US" sz="1200" dirty="0" smtClean="0">
                <a:latin typeface="游ゴシック" panose="020B0400000000000000" pitchFamily="50" charset="-128"/>
                <a:ea typeface="游ゴシック" panose="020B0400000000000000" pitchFamily="50" charset="-128"/>
              </a:rPr>
              <a:t>記載例</a:t>
            </a:r>
            <a:endParaRPr kumimoji="1" lang="ja-JP" altLang="en-US" sz="12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492279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Rot="1" noChangeArrowheads="1"/>
          </p:cNvSpPr>
          <p:nvPr>
            <p:ph idx="1"/>
          </p:nvPr>
        </p:nvSpPr>
        <p:spPr>
          <a:xfrm>
            <a:off x="1434647" y="3827393"/>
            <a:ext cx="2685351" cy="1348061"/>
          </a:xfrm>
        </p:spPr>
        <p:txBody>
          <a:bodyPr wrap="none">
            <a:spAutoFit/>
          </a:bodyPr>
          <a:lstStyle/>
          <a:p>
            <a:pPr>
              <a:buFont typeface="Wingdings" panose="05000000000000000000" pitchFamily="2" charset="2"/>
              <a:buChar char="l"/>
              <a:defRPr/>
            </a:pPr>
            <a:r>
              <a:rPr lang="ja-JP" altLang="en-US" sz="2400" dirty="0">
                <a:solidFill>
                  <a:sysClr val="windowText" lastClr="000000"/>
                </a:solidFill>
              </a:rPr>
              <a:t>労働者派遣事業</a:t>
            </a:r>
            <a:endParaRPr lang="en-US" altLang="ja-JP" sz="2400" dirty="0">
              <a:solidFill>
                <a:sysClr val="windowText" lastClr="000000"/>
              </a:solidFill>
            </a:endParaRPr>
          </a:p>
          <a:p>
            <a:pPr>
              <a:buFont typeface="Wingdings" panose="05000000000000000000" pitchFamily="2" charset="2"/>
              <a:buChar char="l"/>
              <a:defRPr/>
            </a:pPr>
            <a:endParaRPr lang="ja-JP" altLang="en-US" sz="2400" dirty="0">
              <a:solidFill>
                <a:sysClr val="windowText" lastClr="000000"/>
              </a:solidFill>
            </a:endParaRPr>
          </a:p>
          <a:p>
            <a:pPr>
              <a:buFont typeface="Wingdings" panose="05000000000000000000" pitchFamily="2" charset="2"/>
              <a:buChar char="l"/>
              <a:defRPr/>
            </a:pPr>
            <a:r>
              <a:rPr lang="ja-JP" altLang="en-US" sz="2400" dirty="0">
                <a:solidFill>
                  <a:sysClr val="windowText" lastClr="000000"/>
                </a:solidFill>
              </a:rPr>
              <a:t>労働者供給</a:t>
            </a:r>
            <a:r>
              <a:rPr lang="ja-JP" altLang="en-US" sz="2400" dirty="0" smtClean="0">
                <a:solidFill>
                  <a:sysClr val="windowText" lastClr="000000"/>
                </a:solidFill>
              </a:rPr>
              <a:t>事業</a:t>
            </a:r>
            <a:endParaRPr lang="ja-JP" altLang="en-US" sz="2400" dirty="0">
              <a:solidFill>
                <a:sysClr val="windowText" lastClr="000000"/>
              </a:solidFill>
            </a:endParaRPr>
          </a:p>
        </p:txBody>
      </p:sp>
      <p:sp>
        <p:nvSpPr>
          <p:cNvPr id="3" name="テキスト ボックス 2"/>
          <p:cNvSpPr txBox="1"/>
          <p:nvPr/>
        </p:nvSpPr>
        <p:spPr>
          <a:xfrm>
            <a:off x="497745" y="349081"/>
            <a:ext cx="7122255" cy="584775"/>
          </a:xfrm>
          <a:prstGeom prst="rect">
            <a:avLst/>
          </a:prstGeom>
          <a:noFill/>
        </p:spPr>
        <p:txBody>
          <a:bodyPr wrap="square" rtlCol="0">
            <a:spAutoFit/>
          </a:bodyPr>
          <a:lstStyle/>
          <a:p>
            <a:r>
              <a:rPr kumimoji="1" lang="ja-JP" altLang="en-US" sz="3200" dirty="0">
                <a:latin typeface="游ゴシック" panose="020B0400000000000000" pitchFamily="50" charset="-128"/>
                <a:ea typeface="游ゴシック" panose="020B0400000000000000" pitchFamily="50" charset="-128"/>
              </a:rPr>
              <a:t>労働力需給調整システム</a:t>
            </a:r>
          </a:p>
        </p:txBody>
      </p:sp>
      <p:sp>
        <p:nvSpPr>
          <p:cNvPr id="2" name="スライド番号プレースホルダー 1"/>
          <p:cNvSpPr>
            <a:spLocks noGrp="1"/>
          </p:cNvSpPr>
          <p:nvPr>
            <p:ph type="sldNum" sz="quarter" idx="12"/>
          </p:nvPr>
        </p:nvSpPr>
        <p:spPr>
          <a:xfrm>
            <a:off x="7010400" y="6492875"/>
            <a:ext cx="2133600" cy="365125"/>
          </a:xfrm>
        </p:spPr>
        <p:txBody>
          <a:bodyPr/>
          <a:lstStyle/>
          <a:p>
            <a:r>
              <a:rPr lang="en-US" altLang="ja-JP" dirty="0"/>
              <a:t>2</a:t>
            </a:r>
            <a:endParaRPr kumimoji="1" lang="ja-JP" altLang="en-US" dirty="0"/>
          </a:p>
        </p:txBody>
      </p:sp>
      <p:sp>
        <p:nvSpPr>
          <p:cNvPr id="4" name="正方形/長方形 3"/>
          <p:cNvSpPr/>
          <p:nvPr/>
        </p:nvSpPr>
        <p:spPr>
          <a:xfrm>
            <a:off x="223736" y="340469"/>
            <a:ext cx="136187" cy="593387"/>
          </a:xfrm>
          <a:prstGeom prst="rect">
            <a:avLst/>
          </a:prstGeom>
          <a:solidFill>
            <a:srgbClr val="4799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97745" y="1355179"/>
            <a:ext cx="8115175" cy="1147622"/>
          </a:xfrm>
          <a:prstGeom prst="rect">
            <a:avLst/>
          </a:prstGeom>
        </p:spPr>
        <p:txBody>
          <a:bodyPr wrap="square">
            <a:spAutoFit/>
          </a:bodyPr>
          <a:lstStyle/>
          <a:p>
            <a:pPr algn="l">
              <a:lnSpc>
                <a:spcPct val="130000"/>
              </a:lnSpc>
            </a:pPr>
            <a:r>
              <a:rPr lang="ja-JP" altLang="en-US" sz="1800" b="0" dirty="0">
                <a:solidFill>
                  <a:schemeClr val="tx1"/>
                </a:solidFill>
                <a:latin typeface="游ゴシック" panose="020B0400000000000000" pitchFamily="50" charset="-128"/>
                <a:ea typeface="游ゴシック" panose="020B0400000000000000" pitchFamily="50" charset="-128"/>
              </a:rPr>
              <a:t>労働力需給調整とは、労働力を需要する側（人を求めている事業所）と労働力を供給する側（働こうとする求職者）との間に立って、両者が円滑に結合するよう調整する</a:t>
            </a:r>
            <a:r>
              <a:rPr lang="ja-JP" altLang="en-US" sz="1800" b="0" dirty="0" smtClean="0">
                <a:solidFill>
                  <a:schemeClr val="tx1"/>
                </a:solidFill>
                <a:latin typeface="游ゴシック" panose="020B0400000000000000" pitchFamily="50" charset="-128"/>
                <a:ea typeface="游ゴシック" panose="020B0400000000000000" pitchFamily="50" charset="-128"/>
              </a:rPr>
              <a:t>ことをいいます。</a:t>
            </a:r>
            <a:endParaRPr lang="ja-JP" altLang="en-US" sz="1800" b="0" dirty="0">
              <a:solidFill>
                <a:schemeClr val="tx1"/>
              </a:solidFill>
              <a:latin typeface="游ゴシック" panose="020B0400000000000000" pitchFamily="50" charset="-128"/>
              <a:ea typeface="游ゴシック" panose="020B0400000000000000" pitchFamily="50" charset="-128"/>
            </a:endParaRPr>
          </a:p>
        </p:txBody>
      </p:sp>
      <p:sp>
        <p:nvSpPr>
          <p:cNvPr id="7" name="正方形/長方形 6"/>
          <p:cNvSpPr/>
          <p:nvPr/>
        </p:nvSpPr>
        <p:spPr>
          <a:xfrm>
            <a:off x="497745" y="2713361"/>
            <a:ext cx="4108817" cy="369332"/>
          </a:xfrm>
          <a:prstGeom prst="rect">
            <a:avLst/>
          </a:prstGeom>
        </p:spPr>
        <p:txBody>
          <a:bodyPr wrap="none">
            <a:spAutoFit/>
          </a:bodyPr>
          <a:lstStyle/>
          <a:p>
            <a:pPr algn="l"/>
            <a:r>
              <a:rPr lang="ja-JP" altLang="en-US" sz="1800" b="0" dirty="0" smtClean="0">
                <a:solidFill>
                  <a:schemeClr val="tx1"/>
                </a:solidFill>
                <a:latin typeface="游ゴシック" panose="020B0400000000000000" pitchFamily="50" charset="-128"/>
                <a:ea typeface="游ゴシック" panose="020B0400000000000000" pitchFamily="50" charset="-128"/>
              </a:rPr>
              <a:t>主な需給調整事業は次のとおりです。</a:t>
            </a:r>
            <a:endParaRPr lang="ja-JP" altLang="en-US" sz="1800" b="0" dirty="0">
              <a:solidFill>
                <a:schemeClr val="tx1"/>
              </a:solidFill>
              <a:latin typeface="游ゴシック" panose="020B0400000000000000" pitchFamily="50" charset="-128"/>
              <a:ea typeface="游ゴシック" panose="020B0400000000000000" pitchFamily="50" charset="-128"/>
            </a:endParaRPr>
          </a:p>
        </p:txBody>
      </p:sp>
      <p:sp>
        <p:nvSpPr>
          <p:cNvPr id="8" name="Rectangle 3"/>
          <p:cNvSpPr txBox="1">
            <a:spLocks noRot="1" noChangeArrowheads="1"/>
          </p:cNvSpPr>
          <p:nvPr/>
        </p:nvSpPr>
        <p:spPr>
          <a:xfrm>
            <a:off x="5242426" y="3827392"/>
            <a:ext cx="2377574" cy="1348061"/>
          </a:xfrm>
          <a:prstGeom prst="rect">
            <a:avLst/>
          </a:prstGeom>
        </p:spPr>
        <p:txBody>
          <a:bodyPr vert="horz" wrap="non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游ゴシック" panose="020B04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游ゴシック" panose="020B04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游ゴシック" panose="020B04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游ゴシック" panose="020B04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游ゴシック" panose="020B04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buFont typeface="Wingdings" panose="05000000000000000000" pitchFamily="2" charset="2"/>
              <a:buChar char="l"/>
              <a:defRPr/>
            </a:pPr>
            <a:r>
              <a:rPr lang="ja-JP" altLang="en-US" sz="2400" dirty="0" smtClean="0">
                <a:solidFill>
                  <a:sysClr val="windowText" lastClr="000000"/>
                </a:solidFill>
              </a:rPr>
              <a:t>請負事業</a:t>
            </a:r>
          </a:p>
          <a:p>
            <a:pPr>
              <a:buFont typeface="Wingdings" panose="05000000000000000000" pitchFamily="2" charset="2"/>
              <a:buChar char="l"/>
              <a:defRPr/>
            </a:pPr>
            <a:endParaRPr lang="ja-JP" altLang="en-US" sz="2400" dirty="0" smtClean="0">
              <a:solidFill>
                <a:sysClr val="windowText" lastClr="000000"/>
              </a:solidFill>
            </a:endParaRPr>
          </a:p>
          <a:p>
            <a:pPr>
              <a:buFont typeface="Wingdings" panose="05000000000000000000" pitchFamily="2" charset="2"/>
              <a:buChar char="l"/>
              <a:defRPr/>
            </a:pPr>
            <a:r>
              <a:rPr lang="ja-JP" altLang="en-US" sz="2400" dirty="0" smtClean="0">
                <a:solidFill>
                  <a:sysClr val="windowText" lastClr="000000"/>
                </a:solidFill>
              </a:rPr>
              <a:t>職業紹介事業</a:t>
            </a:r>
            <a:endParaRPr lang="ja-JP" altLang="en-US" sz="2400" dirty="0">
              <a:solidFill>
                <a:sysClr val="windowText" lastClr="000000"/>
              </a:solidFill>
            </a:endParaRPr>
          </a:p>
        </p:txBody>
      </p:sp>
    </p:spTree>
    <p:extLst>
      <p:ext uri="{BB962C8B-B14F-4D97-AF65-F5344CB8AC3E}">
        <p14:creationId xmlns:p14="http://schemas.microsoft.com/office/powerpoint/2010/main" val="1387271828"/>
      </p:ext>
    </p:extLst>
  </p:cSld>
  <p:clrMapOvr>
    <a:masterClrMapping/>
  </p:clrMapOvr>
  <mc:AlternateContent xmlns:mc="http://schemas.openxmlformats.org/markup-compatibility/2006" xmlns:p14="http://schemas.microsoft.com/office/powerpoint/2010/main">
    <mc:Choice Requires="p14">
      <p:transition spd="med" p14:dur="700" advTm="24073">
        <p:fade/>
      </p:transition>
    </mc:Choice>
    <mc:Fallback xmlns="">
      <p:transition spd="med" advTm="24073">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10400" y="6492875"/>
            <a:ext cx="2133600" cy="365125"/>
          </a:xfrm>
        </p:spPr>
        <p:txBody>
          <a:bodyPr/>
          <a:lstStyle/>
          <a:p>
            <a:r>
              <a:rPr kumimoji="1" lang="en-US" altLang="ja-JP" dirty="0" smtClean="0"/>
              <a:t>29</a:t>
            </a:r>
            <a:endParaRPr kumimoji="1" lang="ja-JP" altLang="en-US" dirty="0"/>
          </a:p>
        </p:txBody>
      </p:sp>
      <p:pic>
        <p:nvPicPr>
          <p:cNvPr id="7" name="図 6"/>
          <p:cNvPicPr>
            <a:picLocks noChangeAspect="1"/>
          </p:cNvPicPr>
          <p:nvPr/>
        </p:nvPicPr>
        <p:blipFill>
          <a:blip r:embed="rId2"/>
          <a:stretch>
            <a:fillRect/>
          </a:stretch>
        </p:blipFill>
        <p:spPr>
          <a:xfrm>
            <a:off x="1899169" y="-192734"/>
            <a:ext cx="5345663" cy="7560000"/>
          </a:xfrm>
          <a:prstGeom prst="rect">
            <a:avLst/>
          </a:prstGeom>
        </p:spPr>
      </p:pic>
      <p:sp>
        <p:nvSpPr>
          <p:cNvPr id="8" name="正方形/長方形 7"/>
          <p:cNvSpPr/>
          <p:nvPr/>
        </p:nvSpPr>
        <p:spPr>
          <a:xfrm>
            <a:off x="5929780" y="342303"/>
            <a:ext cx="2036036" cy="730537"/>
          </a:xfrm>
          <a:prstGeom prst="rect">
            <a:avLst/>
          </a:prstGeom>
          <a:solidFill>
            <a:srgbClr val="CFE9D1"/>
          </a:solidFill>
          <a:ln w="12700">
            <a:solidFill>
              <a:srgbClr val="4799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ja-JP" sz="900" dirty="0">
                <a:solidFill>
                  <a:sysClr val="windowText" lastClr="000000"/>
                </a:solidFill>
                <a:effectLst/>
                <a:latin typeface="游ゴシック" panose="020B0400000000000000" pitchFamily="50" charset="-128"/>
                <a:ea typeface="游ゴシック" panose="020B0400000000000000" pitchFamily="50" charset="-128"/>
              </a:rPr>
              <a:t>登録制度とは、労働者派遣を行う際に、登録されて</a:t>
            </a:r>
            <a:r>
              <a:rPr kumimoji="1" lang="ja-JP" altLang="ja-JP" sz="900" dirty="0" smtClean="0">
                <a:solidFill>
                  <a:sysClr val="windowText" lastClr="000000"/>
                </a:solidFill>
                <a:effectLst/>
                <a:latin typeface="游ゴシック" panose="020B0400000000000000" pitchFamily="50" charset="-128"/>
                <a:ea typeface="游ゴシック" panose="020B0400000000000000" pitchFamily="50" charset="-128"/>
              </a:rPr>
              <a:t>いる</a:t>
            </a:r>
            <a:r>
              <a:rPr kumimoji="1" lang="ja-JP" altLang="en-US" sz="900" dirty="0" smtClean="0">
                <a:solidFill>
                  <a:sysClr val="windowText" lastClr="000000"/>
                </a:solidFill>
                <a:effectLst/>
                <a:latin typeface="游ゴシック" panose="020B0400000000000000" pitchFamily="50" charset="-128"/>
                <a:ea typeface="游ゴシック" panose="020B0400000000000000" pitchFamily="50" charset="-128"/>
              </a:rPr>
              <a:t>者</a:t>
            </a:r>
            <a:r>
              <a:rPr kumimoji="1" lang="ja-JP" altLang="ja-JP" sz="900" dirty="0" smtClean="0">
                <a:solidFill>
                  <a:sysClr val="windowText" lastClr="000000"/>
                </a:solidFill>
                <a:effectLst/>
                <a:latin typeface="游ゴシック" panose="020B0400000000000000" pitchFamily="50" charset="-128"/>
                <a:ea typeface="游ゴシック" panose="020B0400000000000000" pitchFamily="50" charset="-128"/>
              </a:rPr>
              <a:t>の</a:t>
            </a:r>
            <a:r>
              <a:rPr kumimoji="1" lang="ja-JP" altLang="ja-JP" sz="900" dirty="0">
                <a:solidFill>
                  <a:sysClr val="windowText" lastClr="000000"/>
                </a:solidFill>
                <a:effectLst/>
                <a:latin typeface="游ゴシック" panose="020B0400000000000000" pitchFamily="50" charset="-128"/>
                <a:ea typeface="游ゴシック" panose="020B0400000000000000" pitchFamily="50" charset="-128"/>
              </a:rPr>
              <a:t>中</a:t>
            </a:r>
            <a:r>
              <a:rPr kumimoji="1" lang="ja-JP" altLang="ja-JP" sz="900" dirty="0" smtClean="0">
                <a:solidFill>
                  <a:sysClr val="windowText" lastClr="000000"/>
                </a:solidFill>
                <a:effectLst/>
                <a:latin typeface="游ゴシック" panose="020B0400000000000000" pitchFamily="50" charset="-128"/>
                <a:ea typeface="游ゴシック" panose="020B0400000000000000" pitchFamily="50" charset="-128"/>
              </a:rPr>
              <a:t>から期間</a:t>
            </a:r>
            <a:r>
              <a:rPr kumimoji="1" lang="ja-JP" altLang="ja-JP" sz="900" dirty="0">
                <a:solidFill>
                  <a:sysClr val="windowText" lastClr="000000"/>
                </a:solidFill>
                <a:effectLst/>
                <a:latin typeface="游ゴシック" panose="020B0400000000000000" pitchFamily="50" charset="-128"/>
                <a:ea typeface="游ゴシック" panose="020B0400000000000000" pitchFamily="50" charset="-128"/>
              </a:rPr>
              <a:t>を</a:t>
            </a:r>
            <a:r>
              <a:rPr kumimoji="1" lang="ja-JP" altLang="ja-JP" sz="900" dirty="0" smtClean="0">
                <a:solidFill>
                  <a:sysClr val="windowText" lastClr="000000"/>
                </a:solidFill>
                <a:effectLst/>
                <a:latin typeface="游ゴシック" panose="020B0400000000000000" pitchFamily="50" charset="-128"/>
                <a:ea typeface="游ゴシック" panose="020B0400000000000000" pitchFamily="50" charset="-128"/>
              </a:rPr>
              <a:t>定めて</a:t>
            </a:r>
            <a:r>
              <a:rPr kumimoji="1" lang="ja-JP" altLang="en-US" sz="900" dirty="0" smtClean="0">
                <a:solidFill>
                  <a:sysClr val="windowText" lastClr="000000"/>
                </a:solidFill>
                <a:effectLst/>
                <a:latin typeface="游ゴシック" panose="020B0400000000000000" pitchFamily="50" charset="-128"/>
                <a:ea typeface="游ゴシック" panose="020B0400000000000000" pitchFamily="50" charset="-128"/>
              </a:rPr>
              <a:t>労働者を</a:t>
            </a:r>
            <a:r>
              <a:rPr kumimoji="1" lang="ja-JP" altLang="ja-JP" sz="900" dirty="0" smtClean="0">
                <a:solidFill>
                  <a:sysClr val="windowText" lastClr="000000"/>
                </a:solidFill>
                <a:effectLst/>
                <a:latin typeface="游ゴシック" panose="020B0400000000000000" pitchFamily="50" charset="-128"/>
                <a:ea typeface="游ゴシック" panose="020B0400000000000000" pitchFamily="50" charset="-128"/>
              </a:rPr>
              <a:t>雇用</a:t>
            </a:r>
            <a:r>
              <a:rPr kumimoji="1" lang="ja-JP" altLang="ja-JP" sz="900" dirty="0">
                <a:solidFill>
                  <a:sysClr val="windowText" lastClr="000000"/>
                </a:solidFill>
                <a:effectLst/>
                <a:latin typeface="游ゴシック" panose="020B0400000000000000" pitchFamily="50" charset="-128"/>
                <a:ea typeface="游ゴシック" panose="020B0400000000000000" pitchFamily="50" charset="-128"/>
              </a:rPr>
              <a:t>し労働者派遣を行う制度を</a:t>
            </a:r>
            <a:r>
              <a:rPr kumimoji="1" lang="ja-JP" altLang="en-US" sz="900" dirty="0">
                <a:solidFill>
                  <a:sysClr val="windowText" lastClr="000000"/>
                </a:solidFill>
                <a:effectLst/>
                <a:latin typeface="游ゴシック" panose="020B0400000000000000" pitchFamily="50" charset="-128"/>
                <a:ea typeface="游ゴシック" panose="020B0400000000000000" pitchFamily="50" charset="-128"/>
              </a:rPr>
              <a:t>い</a:t>
            </a:r>
            <a:r>
              <a:rPr kumimoji="1" lang="ja-JP" altLang="ja-JP" sz="900" dirty="0">
                <a:solidFill>
                  <a:sysClr val="windowText" lastClr="000000"/>
                </a:solidFill>
                <a:effectLst/>
                <a:latin typeface="游ゴシック" panose="020B0400000000000000" pitchFamily="50" charset="-128"/>
                <a:ea typeface="游ゴシック" panose="020B0400000000000000" pitchFamily="50" charset="-128"/>
              </a:rPr>
              <a:t>います</a:t>
            </a:r>
            <a:endParaRPr lang="ja-JP" altLang="ja-JP" sz="900" dirty="0">
              <a:solidFill>
                <a:sysClr val="windowText" lastClr="000000"/>
              </a:solidFill>
              <a:effectLst/>
              <a:latin typeface="游ゴシック" panose="020B0400000000000000" pitchFamily="50" charset="-128"/>
              <a:ea typeface="游ゴシック" panose="020B0400000000000000" pitchFamily="50" charset="-128"/>
            </a:endParaRPr>
          </a:p>
        </p:txBody>
      </p:sp>
      <p:sp>
        <p:nvSpPr>
          <p:cNvPr id="9" name="正方形/長方形 8"/>
          <p:cNvSpPr/>
          <p:nvPr/>
        </p:nvSpPr>
        <p:spPr>
          <a:xfrm>
            <a:off x="135665" y="613882"/>
            <a:ext cx="1959835" cy="776768"/>
          </a:xfrm>
          <a:prstGeom prst="rect">
            <a:avLst/>
          </a:prstGeom>
          <a:solidFill>
            <a:srgbClr val="CFE9D1"/>
          </a:solidFill>
          <a:ln w="12700">
            <a:solidFill>
              <a:srgbClr val="4799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ja-JP" sz="900" dirty="0">
                <a:solidFill>
                  <a:sysClr val="windowText" lastClr="000000"/>
                </a:solidFill>
                <a:effectLst/>
                <a:latin typeface="游ゴシック" panose="020B0400000000000000" pitchFamily="50" charset="-128"/>
                <a:ea typeface="游ゴシック" panose="020B0400000000000000" pitchFamily="50" charset="-128"/>
              </a:rPr>
              <a:t>「無期雇用派遣労働者」とは期間を定めないで雇用される派遣労働者、「有期雇用派遣労働者」とは期間を定めて雇用される派遣労働者を</a:t>
            </a:r>
            <a:r>
              <a:rPr kumimoji="1" lang="ja-JP" altLang="en-US" sz="900" dirty="0">
                <a:solidFill>
                  <a:sysClr val="windowText" lastClr="000000"/>
                </a:solidFill>
                <a:effectLst/>
                <a:latin typeface="游ゴシック" panose="020B0400000000000000" pitchFamily="50" charset="-128"/>
                <a:ea typeface="游ゴシック" panose="020B0400000000000000" pitchFamily="50" charset="-128"/>
              </a:rPr>
              <a:t>いいます</a:t>
            </a:r>
            <a:endParaRPr lang="ja-JP" altLang="ja-JP" sz="900" dirty="0">
              <a:solidFill>
                <a:sysClr val="windowText" lastClr="000000"/>
              </a:solidFill>
              <a:effectLst/>
              <a:latin typeface="游ゴシック" panose="020B0400000000000000" pitchFamily="50" charset="-128"/>
              <a:ea typeface="游ゴシック" panose="020B0400000000000000" pitchFamily="50" charset="-128"/>
            </a:endParaRPr>
          </a:p>
        </p:txBody>
      </p:sp>
      <p:sp>
        <p:nvSpPr>
          <p:cNvPr id="10" name="正方形/長方形 9"/>
          <p:cNvSpPr/>
          <p:nvPr/>
        </p:nvSpPr>
        <p:spPr>
          <a:xfrm>
            <a:off x="135665" y="1468248"/>
            <a:ext cx="1959835" cy="603352"/>
          </a:xfrm>
          <a:prstGeom prst="rect">
            <a:avLst/>
          </a:prstGeom>
          <a:solidFill>
            <a:srgbClr val="CFE9D1"/>
          </a:solidFill>
          <a:ln w="12700">
            <a:solidFill>
              <a:srgbClr val="4799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ja-JP" sz="900">
                <a:solidFill>
                  <a:sysClr val="windowText" lastClr="000000"/>
                </a:solidFill>
                <a:effectLst/>
                <a:latin typeface="游ゴシック" panose="020B0400000000000000" pitchFamily="50" charset="-128"/>
                <a:ea typeface="游ゴシック" panose="020B0400000000000000" pitchFamily="50" charset="-128"/>
              </a:rPr>
              <a:t>「日雇派遣労働者」とは、日々又は</a:t>
            </a:r>
            <a:r>
              <a:rPr kumimoji="1" lang="en-US" altLang="ja-JP" sz="900">
                <a:solidFill>
                  <a:sysClr val="windowText" lastClr="000000"/>
                </a:solidFill>
                <a:effectLst/>
                <a:latin typeface="游ゴシック" panose="020B0400000000000000" pitchFamily="50" charset="-128"/>
                <a:ea typeface="游ゴシック" panose="020B0400000000000000" pitchFamily="50" charset="-128"/>
              </a:rPr>
              <a:t>30</a:t>
            </a:r>
            <a:r>
              <a:rPr kumimoji="1" lang="ja-JP" altLang="ja-JP" sz="900">
                <a:solidFill>
                  <a:sysClr val="windowText" lastClr="000000"/>
                </a:solidFill>
                <a:effectLst/>
                <a:latin typeface="游ゴシック" panose="020B0400000000000000" pitchFamily="50" charset="-128"/>
                <a:ea typeface="游ゴシック" panose="020B0400000000000000" pitchFamily="50" charset="-128"/>
              </a:rPr>
              <a:t>日以内の期間を定めて雇用される派遣労働者を</a:t>
            </a:r>
            <a:r>
              <a:rPr kumimoji="1" lang="ja-JP" altLang="en-US" sz="900">
                <a:solidFill>
                  <a:sysClr val="windowText" lastClr="000000"/>
                </a:solidFill>
                <a:effectLst/>
                <a:latin typeface="游ゴシック" panose="020B0400000000000000" pitchFamily="50" charset="-128"/>
                <a:ea typeface="游ゴシック" panose="020B0400000000000000" pitchFamily="50" charset="-128"/>
              </a:rPr>
              <a:t>いいます</a:t>
            </a:r>
            <a:endParaRPr lang="ja-JP" altLang="ja-JP" sz="900">
              <a:solidFill>
                <a:sysClr val="windowText" lastClr="000000"/>
              </a:solidFill>
              <a:effectLst/>
              <a:latin typeface="游ゴシック" panose="020B0400000000000000" pitchFamily="50" charset="-128"/>
              <a:ea typeface="游ゴシック" panose="020B0400000000000000" pitchFamily="50" charset="-128"/>
            </a:endParaRPr>
          </a:p>
        </p:txBody>
      </p:sp>
      <p:sp>
        <p:nvSpPr>
          <p:cNvPr id="11" name="正方形/長方形 10"/>
          <p:cNvSpPr/>
          <p:nvPr/>
        </p:nvSpPr>
        <p:spPr>
          <a:xfrm>
            <a:off x="3560275" y="1365116"/>
            <a:ext cx="2269026" cy="351305"/>
          </a:xfrm>
          <a:prstGeom prst="rect">
            <a:avLst/>
          </a:prstGeom>
          <a:solidFill>
            <a:srgbClr val="CFE9D1"/>
          </a:solidFill>
          <a:ln w="12700">
            <a:solidFill>
              <a:srgbClr val="4799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ja-JP" sz="900" dirty="0">
                <a:solidFill>
                  <a:sysClr val="windowText" lastClr="000000"/>
                </a:solidFill>
                <a:effectLst/>
                <a:latin typeface="游ゴシック" panose="020B0400000000000000" pitchFamily="50" charset="-128"/>
                <a:ea typeface="游ゴシック" panose="020B0400000000000000" pitchFamily="50" charset="-128"/>
              </a:rPr>
              <a:t>指揮命令の系統をフローチャートで記載してください</a:t>
            </a:r>
            <a:endParaRPr lang="ja-JP" altLang="ja-JP" sz="900" dirty="0">
              <a:solidFill>
                <a:sysClr val="windowText" lastClr="000000"/>
              </a:solidFill>
              <a:effectLst/>
              <a:latin typeface="游ゴシック" panose="020B0400000000000000" pitchFamily="50" charset="-128"/>
              <a:ea typeface="游ゴシック" panose="020B0400000000000000" pitchFamily="50" charset="-128"/>
            </a:endParaRPr>
          </a:p>
        </p:txBody>
      </p:sp>
      <p:cxnSp>
        <p:nvCxnSpPr>
          <p:cNvPr id="12" name="直線矢印コネクタ 11"/>
          <p:cNvCxnSpPr/>
          <p:nvPr/>
        </p:nvCxnSpPr>
        <p:spPr>
          <a:xfrm>
            <a:off x="2095500" y="971550"/>
            <a:ext cx="219075" cy="180975"/>
          </a:xfrm>
          <a:prstGeom prst="straightConnector1">
            <a:avLst/>
          </a:prstGeom>
          <a:ln w="9525">
            <a:solidFill>
              <a:srgbClr val="47994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flipH="1">
            <a:off x="4878356" y="523875"/>
            <a:ext cx="1051424" cy="90007"/>
          </a:xfrm>
          <a:prstGeom prst="straightConnector1">
            <a:avLst/>
          </a:prstGeom>
          <a:ln w="9525">
            <a:solidFill>
              <a:srgbClr val="47994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flipH="1">
            <a:off x="2095500" y="1477617"/>
            <a:ext cx="109537" cy="260212"/>
          </a:xfrm>
          <a:prstGeom prst="straightConnector1">
            <a:avLst/>
          </a:prstGeom>
          <a:ln w="9525">
            <a:solidFill>
              <a:srgbClr val="47994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flipV="1">
            <a:off x="3019425" y="1540768"/>
            <a:ext cx="525162" cy="539688"/>
          </a:xfrm>
          <a:prstGeom prst="straightConnector1">
            <a:avLst/>
          </a:prstGeom>
          <a:ln w="9525">
            <a:solidFill>
              <a:srgbClr val="47994D"/>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1" name="正方形/長方形 20"/>
          <p:cNvSpPr/>
          <p:nvPr/>
        </p:nvSpPr>
        <p:spPr>
          <a:xfrm>
            <a:off x="145190" y="2430192"/>
            <a:ext cx="1883635" cy="309843"/>
          </a:xfrm>
          <a:prstGeom prst="rect">
            <a:avLst/>
          </a:prstGeom>
          <a:solidFill>
            <a:srgbClr val="CFE9D1"/>
          </a:solidFill>
          <a:ln w="12700">
            <a:solidFill>
              <a:srgbClr val="4799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ja-JP" sz="900" dirty="0">
                <a:solidFill>
                  <a:sysClr val="windowText" lastClr="000000"/>
                </a:solidFill>
                <a:effectLst/>
                <a:latin typeface="游ゴシック" panose="020B0400000000000000" pitchFamily="50" charset="-128"/>
                <a:ea typeface="游ゴシック" panose="020B0400000000000000" pitchFamily="50" charset="-128"/>
              </a:rPr>
              <a:t>日本標準職業分類の分類番号（中分類）を記載</a:t>
            </a:r>
            <a:endParaRPr lang="ja-JP" altLang="ja-JP" sz="900" dirty="0">
              <a:solidFill>
                <a:sysClr val="windowText" lastClr="000000"/>
              </a:solidFill>
              <a:effectLst/>
              <a:latin typeface="游ゴシック" panose="020B0400000000000000" pitchFamily="50" charset="-128"/>
              <a:ea typeface="游ゴシック" panose="020B0400000000000000" pitchFamily="50" charset="-128"/>
            </a:endParaRPr>
          </a:p>
        </p:txBody>
      </p:sp>
      <p:cxnSp>
        <p:nvCxnSpPr>
          <p:cNvPr id="22" name="直線矢印コネクタ 21"/>
          <p:cNvCxnSpPr/>
          <p:nvPr/>
        </p:nvCxnSpPr>
        <p:spPr>
          <a:xfrm>
            <a:off x="1879063" y="2735594"/>
            <a:ext cx="330737" cy="445756"/>
          </a:xfrm>
          <a:prstGeom prst="straightConnector1">
            <a:avLst/>
          </a:prstGeom>
          <a:ln w="9525">
            <a:solidFill>
              <a:srgbClr val="47994D"/>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3" name="正方形/長方形 22"/>
          <p:cNvSpPr/>
          <p:nvPr/>
        </p:nvSpPr>
        <p:spPr>
          <a:xfrm>
            <a:off x="6271404" y="1607723"/>
            <a:ext cx="2761244" cy="626324"/>
          </a:xfrm>
          <a:prstGeom prst="rect">
            <a:avLst/>
          </a:prstGeom>
          <a:solidFill>
            <a:srgbClr val="CFE9D1"/>
          </a:solidFill>
          <a:ln w="12700">
            <a:solidFill>
              <a:srgbClr val="4799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kumimoji="1" lang="ja-JP" altLang="ja-JP" sz="900" dirty="0">
                <a:solidFill>
                  <a:sysClr val="windowText" lastClr="000000"/>
                </a:solidFill>
                <a:effectLst/>
                <a:latin typeface="游ゴシック" panose="020B0400000000000000" pitchFamily="50" charset="-128"/>
                <a:ea typeface="游ゴシック" panose="020B0400000000000000" pitchFamily="50" charset="-128"/>
              </a:rPr>
              <a:t>③は、①－②を記入してください。③を①で除したものがマージン率となりますが、業務間でのばらつきが大きい場合や２０％以下、４０％以上の場合は詳細を確認させていただきます</a:t>
            </a:r>
            <a:endParaRPr lang="ja-JP" altLang="ja-JP" sz="900" dirty="0">
              <a:solidFill>
                <a:sysClr val="windowText" lastClr="000000"/>
              </a:solidFill>
              <a:effectLst/>
              <a:latin typeface="游ゴシック" panose="020B0400000000000000" pitchFamily="50" charset="-128"/>
              <a:ea typeface="游ゴシック" panose="020B0400000000000000" pitchFamily="50" charset="-128"/>
            </a:endParaRPr>
          </a:p>
        </p:txBody>
      </p:sp>
      <p:cxnSp>
        <p:nvCxnSpPr>
          <p:cNvPr id="24" name="直線矢印コネクタ 23"/>
          <p:cNvCxnSpPr/>
          <p:nvPr/>
        </p:nvCxnSpPr>
        <p:spPr>
          <a:xfrm flipV="1">
            <a:off x="5086350" y="1842853"/>
            <a:ext cx="1175001" cy="839761"/>
          </a:xfrm>
          <a:prstGeom prst="straightConnector1">
            <a:avLst/>
          </a:prstGeom>
          <a:ln w="9525">
            <a:solidFill>
              <a:srgbClr val="47994D"/>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5" name="正方形/長方形 24"/>
          <p:cNvSpPr/>
          <p:nvPr/>
        </p:nvSpPr>
        <p:spPr>
          <a:xfrm>
            <a:off x="6998353" y="2368196"/>
            <a:ext cx="1364597" cy="424176"/>
          </a:xfrm>
          <a:prstGeom prst="rect">
            <a:avLst/>
          </a:prstGeom>
          <a:solidFill>
            <a:srgbClr val="CFE9D1"/>
          </a:solidFill>
          <a:ln w="12700">
            <a:solidFill>
              <a:srgbClr val="4799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kumimoji="1" lang="ja-JP" altLang="ja-JP" sz="900" dirty="0">
                <a:solidFill>
                  <a:sysClr val="windowText" lastClr="000000"/>
                </a:solidFill>
                <a:effectLst/>
                <a:latin typeface="游ゴシック" panose="020B0400000000000000" pitchFamily="50" charset="-128"/>
                <a:ea typeface="游ゴシック" panose="020B0400000000000000" pitchFamily="50" charset="-128"/>
              </a:rPr>
              <a:t>②賃金</a:t>
            </a:r>
            <a:r>
              <a:rPr kumimoji="1" lang="en-US" altLang="ja-JP" sz="900" dirty="0">
                <a:solidFill>
                  <a:sysClr val="windowText" lastClr="000000"/>
                </a:solidFill>
                <a:effectLst/>
                <a:latin typeface="游ゴシック" panose="020B0400000000000000" pitchFamily="50" charset="-128"/>
                <a:ea typeface="游ゴシック" panose="020B0400000000000000" pitchFamily="50" charset="-128"/>
              </a:rPr>
              <a:t>×</a:t>
            </a:r>
            <a:r>
              <a:rPr kumimoji="1" lang="ja-JP" altLang="ja-JP" sz="900" dirty="0">
                <a:solidFill>
                  <a:sysClr val="windowText" lastClr="000000"/>
                </a:solidFill>
                <a:effectLst/>
                <a:latin typeface="游ゴシック" panose="020B0400000000000000" pitchFamily="50" charset="-128"/>
                <a:ea typeface="游ゴシック" panose="020B0400000000000000" pitchFamily="50" charset="-128"/>
              </a:rPr>
              <a:t>労働保険料（事業主負担の料率）</a:t>
            </a:r>
            <a:endParaRPr lang="ja-JP" altLang="ja-JP" sz="900" dirty="0">
              <a:solidFill>
                <a:sysClr val="windowText" lastClr="000000"/>
              </a:solidFill>
              <a:effectLst/>
              <a:latin typeface="游ゴシック" panose="020B0400000000000000" pitchFamily="50" charset="-128"/>
              <a:ea typeface="游ゴシック" panose="020B0400000000000000" pitchFamily="50" charset="-128"/>
            </a:endParaRPr>
          </a:p>
        </p:txBody>
      </p:sp>
      <p:sp>
        <p:nvSpPr>
          <p:cNvPr id="26" name="正方形/長方形 25"/>
          <p:cNvSpPr/>
          <p:nvPr/>
        </p:nvSpPr>
        <p:spPr>
          <a:xfrm>
            <a:off x="7007317" y="3013987"/>
            <a:ext cx="1355633" cy="372404"/>
          </a:xfrm>
          <a:prstGeom prst="rect">
            <a:avLst/>
          </a:prstGeom>
          <a:solidFill>
            <a:srgbClr val="CFE9D1"/>
          </a:solidFill>
          <a:ln w="12700">
            <a:solidFill>
              <a:srgbClr val="4799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kumimoji="1" lang="ja-JP" altLang="ja-JP" sz="900" dirty="0">
                <a:solidFill>
                  <a:sysClr val="windowText" lastClr="000000"/>
                </a:solidFill>
                <a:effectLst/>
                <a:latin typeface="游ゴシック" panose="020B0400000000000000" pitchFamily="50" charset="-128"/>
                <a:ea typeface="游ゴシック" panose="020B0400000000000000" pitchFamily="50" charset="-128"/>
              </a:rPr>
              <a:t>②賃金</a:t>
            </a:r>
            <a:r>
              <a:rPr kumimoji="1" lang="en-US" altLang="ja-JP" sz="900" dirty="0">
                <a:solidFill>
                  <a:sysClr val="windowText" lastClr="000000"/>
                </a:solidFill>
                <a:effectLst/>
                <a:latin typeface="游ゴシック" panose="020B0400000000000000" pitchFamily="50" charset="-128"/>
                <a:ea typeface="游ゴシック" panose="020B0400000000000000" pitchFamily="50" charset="-128"/>
              </a:rPr>
              <a:t>×</a:t>
            </a:r>
            <a:r>
              <a:rPr kumimoji="1" lang="ja-JP" altLang="en-US" sz="900" dirty="0">
                <a:solidFill>
                  <a:sysClr val="windowText" lastClr="000000"/>
                </a:solidFill>
                <a:effectLst/>
                <a:latin typeface="游ゴシック" panose="020B0400000000000000" pitchFamily="50" charset="-128"/>
                <a:ea typeface="游ゴシック" panose="020B0400000000000000" pitchFamily="50" charset="-128"/>
              </a:rPr>
              <a:t>社会</a:t>
            </a:r>
            <a:r>
              <a:rPr kumimoji="1" lang="ja-JP" altLang="ja-JP" sz="900" dirty="0">
                <a:solidFill>
                  <a:sysClr val="windowText" lastClr="000000"/>
                </a:solidFill>
                <a:effectLst/>
                <a:latin typeface="游ゴシック" panose="020B0400000000000000" pitchFamily="50" charset="-128"/>
                <a:ea typeface="游ゴシック" panose="020B0400000000000000" pitchFamily="50" charset="-128"/>
              </a:rPr>
              <a:t>保険料（事業主負担の料率）</a:t>
            </a:r>
            <a:endParaRPr lang="ja-JP" altLang="ja-JP" sz="900" dirty="0">
              <a:solidFill>
                <a:sysClr val="windowText" lastClr="000000"/>
              </a:solidFill>
              <a:effectLst/>
              <a:latin typeface="游ゴシック" panose="020B0400000000000000" pitchFamily="50" charset="-128"/>
              <a:ea typeface="游ゴシック" panose="020B0400000000000000" pitchFamily="50" charset="-128"/>
            </a:endParaRPr>
          </a:p>
        </p:txBody>
      </p:sp>
      <p:cxnSp>
        <p:nvCxnSpPr>
          <p:cNvPr id="27" name="直線矢印コネクタ 26"/>
          <p:cNvCxnSpPr>
            <a:endCxn id="25" idx="1"/>
          </p:cNvCxnSpPr>
          <p:nvPr/>
        </p:nvCxnSpPr>
        <p:spPr>
          <a:xfrm flipV="1">
            <a:off x="5929780" y="2580284"/>
            <a:ext cx="1068573" cy="102330"/>
          </a:xfrm>
          <a:prstGeom prst="straightConnector1">
            <a:avLst/>
          </a:prstGeom>
          <a:ln w="9525">
            <a:solidFill>
              <a:srgbClr val="47994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a:off x="6743700" y="2775621"/>
            <a:ext cx="263617" cy="349651"/>
          </a:xfrm>
          <a:prstGeom prst="straightConnector1">
            <a:avLst/>
          </a:prstGeom>
          <a:ln w="9525">
            <a:solidFill>
              <a:srgbClr val="47994D"/>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9" name="正方形/長方形 28"/>
          <p:cNvSpPr/>
          <p:nvPr/>
        </p:nvSpPr>
        <p:spPr>
          <a:xfrm>
            <a:off x="202340" y="3654669"/>
            <a:ext cx="1893160" cy="894811"/>
          </a:xfrm>
          <a:prstGeom prst="rect">
            <a:avLst/>
          </a:prstGeom>
          <a:solidFill>
            <a:srgbClr val="CFE9D1"/>
          </a:solidFill>
          <a:ln w="12700">
            <a:solidFill>
              <a:srgbClr val="4799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ja-JP" sz="900" dirty="0">
                <a:solidFill>
                  <a:sysClr val="windowText" lastClr="000000"/>
                </a:solidFill>
                <a:effectLst/>
                <a:latin typeface="游ゴシック" panose="020B0400000000000000" pitchFamily="50" charset="-128"/>
                <a:ea typeface="游ゴシック" panose="020B0400000000000000" pitchFamily="50" charset="-128"/>
              </a:rPr>
              <a:t>労働安全衛生法第</a:t>
            </a:r>
            <a:r>
              <a:rPr kumimoji="1" lang="en-US" altLang="ja-JP" sz="900" dirty="0">
                <a:solidFill>
                  <a:sysClr val="windowText" lastClr="000000"/>
                </a:solidFill>
                <a:effectLst/>
                <a:latin typeface="游ゴシック" panose="020B0400000000000000" pitchFamily="50" charset="-128"/>
                <a:ea typeface="游ゴシック" panose="020B0400000000000000" pitchFamily="50" charset="-128"/>
              </a:rPr>
              <a:t>59</a:t>
            </a:r>
            <a:r>
              <a:rPr kumimoji="1" lang="ja-JP" altLang="ja-JP" sz="900" dirty="0">
                <a:solidFill>
                  <a:sysClr val="windowText" lastClr="000000"/>
                </a:solidFill>
                <a:effectLst/>
                <a:latin typeface="游ゴシック" panose="020B0400000000000000" pitchFamily="50" charset="-128"/>
                <a:ea typeface="游ゴシック" panose="020B0400000000000000" pitchFamily="50" charset="-128"/>
              </a:rPr>
              <a:t>条に基づく安全衛生教育については、事業主の義務として業務時間中に行うものであり、「無償」かつ「有給」で行うべきもので</a:t>
            </a:r>
            <a:r>
              <a:rPr kumimoji="1" lang="ja-JP" altLang="en-US" sz="900" dirty="0">
                <a:solidFill>
                  <a:sysClr val="windowText" lastClr="000000"/>
                </a:solidFill>
                <a:effectLst/>
                <a:latin typeface="游ゴシック" panose="020B0400000000000000" pitchFamily="50" charset="-128"/>
                <a:ea typeface="游ゴシック" panose="020B0400000000000000" pitchFamily="50" charset="-128"/>
              </a:rPr>
              <a:t>す</a:t>
            </a:r>
            <a:endParaRPr lang="ja-JP" altLang="ja-JP" sz="900" dirty="0">
              <a:solidFill>
                <a:sysClr val="windowText" lastClr="000000"/>
              </a:solidFill>
              <a:effectLst/>
              <a:latin typeface="游ゴシック" panose="020B0400000000000000" pitchFamily="50" charset="-128"/>
              <a:ea typeface="游ゴシック" panose="020B0400000000000000" pitchFamily="50" charset="-128"/>
            </a:endParaRPr>
          </a:p>
        </p:txBody>
      </p:sp>
      <p:sp>
        <p:nvSpPr>
          <p:cNvPr id="30" name="正方形/長方形 29"/>
          <p:cNvSpPr/>
          <p:nvPr/>
        </p:nvSpPr>
        <p:spPr>
          <a:xfrm>
            <a:off x="5372084" y="3571638"/>
            <a:ext cx="3626727" cy="2304446"/>
          </a:xfrm>
          <a:prstGeom prst="rect">
            <a:avLst/>
          </a:prstGeom>
          <a:solidFill>
            <a:srgbClr val="CFE9D1"/>
          </a:solidFill>
          <a:ln w="12700">
            <a:solidFill>
              <a:srgbClr val="4799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kumimoji="1" lang="en-US" altLang="ja-JP" sz="900" dirty="0">
                <a:solidFill>
                  <a:sysClr val="windowText" lastClr="000000"/>
                </a:solidFill>
                <a:effectLst/>
                <a:latin typeface="游ゴシック" panose="020B0400000000000000" pitchFamily="50" charset="-128"/>
                <a:ea typeface="游ゴシック" panose="020B0400000000000000" pitchFamily="50" charset="-128"/>
              </a:rPr>
              <a:t>6</a:t>
            </a:r>
            <a:r>
              <a:rPr kumimoji="1" lang="ja-JP" altLang="ja-JP" sz="900" dirty="0">
                <a:solidFill>
                  <a:sysClr val="windowText" lastClr="000000"/>
                </a:solidFill>
                <a:effectLst/>
                <a:latin typeface="游ゴシック" panose="020B0400000000000000" pitchFamily="50" charset="-128"/>
                <a:ea typeface="游ゴシック" panose="020B0400000000000000" pitchFamily="50" charset="-128"/>
              </a:rPr>
              <a:t>欄には「労働安全衛生法第</a:t>
            </a:r>
            <a:r>
              <a:rPr kumimoji="1" lang="en-US" altLang="ja-JP" sz="900" dirty="0">
                <a:solidFill>
                  <a:sysClr val="windowText" lastClr="000000"/>
                </a:solidFill>
                <a:effectLst/>
                <a:latin typeface="游ゴシック" panose="020B0400000000000000" pitchFamily="50" charset="-128"/>
                <a:ea typeface="游ゴシック" panose="020B0400000000000000" pitchFamily="50" charset="-128"/>
              </a:rPr>
              <a:t>59</a:t>
            </a:r>
            <a:r>
              <a:rPr kumimoji="1" lang="ja-JP" altLang="ja-JP" sz="900" dirty="0">
                <a:solidFill>
                  <a:sysClr val="windowText" lastClr="000000"/>
                </a:solidFill>
                <a:effectLst/>
                <a:latin typeface="游ゴシック" panose="020B0400000000000000" pitchFamily="50" charset="-128"/>
                <a:ea typeface="游ゴシック" panose="020B0400000000000000" pitchFamily="50" charset="-128"/>
              </a:rPr>
              <a:t>条の規定に基づく安全衛生教育」について、記載してください</a:t>
            </a:r>
            <a:endParaRPr lang="ja-JP" altLang="ja-JP" sz="900" dirty="0">
              <a:solidFill>
                <a:sysClr val="windowText" lastClr="000000"/>
              </a:solidFill>
              <a:effectLst/>
              <a:latin typeface="游ゴシック" panose="020B0400000000000000" pitchFamily="50" charset="-128"/>
              <a:ea typeface="游ゴシック" panose="020B0400000000000000" pitchFamily="50" charset="-128"/>
            </a:endParaRPr>
          </a:p>
          <a:p>
            <a:r>
              <a:rPr kumimoji="1" lang="ja-JP" altLang="ja-JP" sz="900" dirty="0">
                <a:solidFill>
                  <a:sysClr val="windowText" lastClr="000000"/>
                </a:solidFill>
                <a:effectLst/>
                <a:latin typeface="游ゴシック" panose="020B0400000000000000" pitchFamily="50" charset="-128"/>
                <a:ea typeface="游ゴシック" panose="020B0400000000000000" pitchFamily="50" charset="-128"/>
              </a:rPr>
              <a:t>号数の簡易名称は下記のとおりです</a:t>
            </a:r>
            <a:endParaRPr lang="ja-JP" altLang="ja-JP" sz="900" dirty="0">
              <a:solidFill>
                <a:sysClr val="windowText" lastClr="000000"/>
              </a:solidFill>
              <a:effectLst/>
              <a:latin typeface="游ゴシック" panose="020B0400000000000000" pitchFamily="50" charset="-128"/>
              <a:ea typeface="游ゴシック" panose="020B0400000000000000" pitchFamily="50" charset="-128"/>
            </a:endParaRPr>
          </a:p>
          <a:p>
            <a:r>
              <a:rPr kumimoji="1" lang="en-US" altLang="ja-JP" sz="900" dirty="0">
                <a:solidFill>
                  <a:sysClr val="windowText" lastClr="000000"/>
                </a:solidFill>
                <a:effectLst/>
                <a:latin typeface="游ゴシック" panose="020B0400000000000000" pitchFamily="50" charset="-128"/>
                <a:ea typeface="游ゴシック" panose="020B0400000000000000" pitchFamily="50" charset="-128"/>
              </a:rPr>
              <a:t>1</a:t>
            </a:r>
            <a:r>
              <a:rPr kumimoji="1" lang="ja-JP" altLang="ja-JP" sz="900" dirty="0">
                <a:solidFill>
                  <a:sysClr val="windowText" lastClr="000000"/>
                </a:solidFill>
                <a:effectLst/>
                <a:latin typeface="游ゴシック" panose="020B0400000000000000" pitchFamily="50" charset="-128"/>
                <a:ea typeface="游ゴシック" panose="020B0400000000000000" pitchFamily="50" charset="-128"/>
              </a:rPr>
              <a:t>号「機械等取扱」、</a:t>
            </a:r>
            <a:r>
              <a:rPr kumimoji="1" lang="en-US" altLang="ja-JP" sz="900" dirty="0">
                <a:solidFill>
                  <a:sysClr val="windowText" lastClr="000000"/>
                </a:solidFill>
                <a:effectLst/>
                <a:latin typeface="游ゴシック" panose="020B0400000000000000" pitchFamily="50" charset="-128"/>
                <a:ea typeface="游ゴシック" panose="020B0400000000000000" pitchFamily="50" charset="-128"/>
              </a:rPr>
              <a:t>2</a:t>
            </a:r>
            <a:r>
              <a:rPr kumimoji="1" lang="ja-JP" altLang="ja-JP" sz="900" dirty="0">
                <a:solidFill>
                  <a:sysClr val="windowText" lastClr="000000"/>
                </a:solidFill>
                <a:effectLst/>
                <a:latin typeface="游ゴシック" panose="020B0400000000000000" pitchFamily="50" charset="-128"/>
                <a:ea typeface="游ゴシック" panose="020B0400000000000000" pitchFamily="50" charset="-128"/>
              </a:rPr>
              <a:t>号「安全装置等取扱」、</a:t>
            </a:r>
            <a:endParaRPr lang="ja-JP" altLang="ja-JP" sz="900" dirty="0">
              <a:solidFill>
                <a:sysClr val="windowText" lastClr="000000"/>
              </a:solidFill>
              <a:effectLst/>
              <a:latin typeface="游ゴシック" panose="020B0400000000000000" pitchFamily="50" charset="-128"/>
              <a:ea typeface="游ゴシック" panose="020B0400000000000000" pitchFamily="50" charset="-128"/>
            </a:endParaRPr>
          </a:p>
          <a:p>
            <a:r>
              <a:rPr kumimoji="1" lang="en-US" altLang="ja-JP" sz="900" dirty="0">
                <a:solidFill>
                  <a:sysClr val="windowText" lastClr="000000"/>
                </a:solidFill>
                <a:effectLst/>
                <a:latin typeface="游ゴシック" panose="020B0400000000000000" pitchFamily="50" charset="-128"/>
                <a:ea typeface="游ゴシック" panose="020B0400000000000000" pitchFamily="50" charset="-128"/>
              </a:rPr>
              <a:t>3</a:t>
            </a:r>
            <a:r>
              <a:rPr kumimoji="1" lang="ja-JP" altLang="ja-JP" sz="900" dirty="0">
                <a:solidFill>
                  <a:sysClr val="windowText" lastClr="000000"/>
                </a:solidFill>
                <a:effectLst/>
                <a:latin typeface="游ゴシック" panose="020B0400000000000000" pitchFamily="50" charset="-128"/>
                <a:ea typeface="游ゴシック" panose="020B0400000000000000" pitchFamily="50" charset="-128"/>
              </a:rPr>
              <a:t>号「作業手順」、</a:t>
            </a:r>
            <a:r>
              <a:rPr kumimoji="1" lang="en-US" altLang="ja-JP" sz="900" dirty="0">
                <a:solidFill>
                  <a:sysClr val="windowText" lastClr="000000"/>
                </a:solidFill>
                <a:effectLst/>
                <a:latin typeface="游ゴシック" panose="020B0400000000000000" pitchFamily="50" charset="-128"/>
                <a:ea typeface="游ゴシック" panose="020B0400000000000000" pitchFamily="50" charset="-128"/>
              </a:rPr>
              <a:t>4</a:t>
            </a:r>
            <a:r>
              <a:rPr kumimoji="1" lang="ja-JP" altLang="ja-JP" sz="900" dirty="0">
                <a:solidFill>
                  <a:sysClr val="windowText" lastClr="000000"/>
                </a:solidFill>
                <a:effectLst/>
                <a:latin typeface="游ゴシック" panose="020B0400000000000000" pitchFamily="50" charset="-128"/>
                <a:ea typeface="游ゴシック" panose="020B0400000000000000" pitchFamily="50" charset="-128"/>
              </a:rPr>
              <a:t>号「作業点検」、</a:t>
            </a:r>
            <a:endParaRPr lang="ja-JP" altLang="ja-JP" sz="900" dirty="0">
              <a:solidFill>
                <a:sysClr val="windowText" lastClr="000000"/>
              </a:solidFill>
              <a:effectLst/>
              <a:latin typeface="游ゴシック" panose="020B0400000000000000" pitchFamily="50" charset="-128"/>
              <a:ea typeface="游ゴシック" panose="020B0400000000000000" pitchFamily="50" charset="-128"/>
            </a:endParaRPr>
          </a:p>
          <a:p>
            <a:r>
              <a:rPr kumimoji="1" lang="en-US" altLang="ja-JP" sz="900" dirty="0">
                <a:solidFill>
                  <a:sysClr val="windowText" lastClr="000000"/>
                </a:solidFill>
                <a:effectLst/>
                <a:latin typeface="游ゴシック" panose="020B0400000000000000" pitchFamily="50" charset="-128"/>
                <a:ea typeface="游ゴシック" panose="020B0400000000000000" pitchFamily="50" charset="-128"/>
              </a:rPr>
              <a:t>5</a:t>
            </a:r>
            <a:r>
              <a:rPr kumimoji="1" lang="ja-JP" altLang="ja-JP" sz="900" dirty="0">
                <a:solidFill>
                  <a:sysClr val="windowText" lastClr="000000"/>
                </a:solidFill>
                <a:effectLst/>
                <a:latin typeface="游ゴシック" panose="020B0400000000000000" pitchFamily="50" charset="-128"/>
                <a:ea typeface="游ゴシック" panose="020B0400000000000000" pitchFamily="50" charset="-128"/>
              </a:rPr>
              <a:t>号「疾病予防」、</a:t>
            </a:r>
            <a:r>
              <a:rPr kumimoji="1" lang="en-US" altLang="ja-JP" sz="900" dirty="0">
                <a:solidFill>
                  <a:sysClr val="windowText" lastClr="000000"/>
                </a:solidFill>
                <a:effectLst/>
                <a:latin typeface="游ゴシック" panose="020B0400000000000000" pitchFamily="50" charset="-128"/>
                <a:ea typeface="游ゴシック" panose="020B0400000000000000" pitchFamily="50" charset="-128"/>
              </a:rPr>
              <a:t>6</a:t>
            </a:r>
            <a:r>
              <a:rPr kumimoji="1" lang="ja-JP" altLang="ja-JP" sz="900" dirty="0">
                <a:solidFill>
                  <a:sysClr val="windowText" lastClr="000000"/>
                </a:solidFill>
                <a:effectLst/>
                <a:latin typeface="游ゴシック" panose="020B0400000000000000" pitchFamily="50" charset="-128"/>
                <a:ea typeface="游ゴシック" panose="020B0400000000000000" pitchFamily="50" charset="-128"/>
              </a:rPr>
              <a:t>号「整理整頓」、</a:t>
            </a:r>
            <a:endParaRPr lang="ja-JP" altLang="ja-JP" sz="900" dirty="0">
              <a:solidFill>
                <a:sysClr val="windowText" lastClr="000000"/>
              </a:solidFill>
              <a:effectLst/>
              <a:latin typeface="游ゴシック" panose="020B0400000000000000" pitchFamily="50" charset="-128"/>
              <a:ea typeface="游ゴシック" panose="020B0400000000000000" pitchFamily="50" charset="-128"/>
            </a:endParaRPr>
          </a:p>
          <a:p>
            <a:r>
              <a:rPr kumimoji="1" lang="en-US" altLang="ja-JP" sz="900" dirty="0">
                <a:solidFill>
                  <a:sysClr val="windowText" lastClr="000000"/>
                </a:solidFill>
                <a:effectLst/>
                <a:latin typeface="游ゴシック" panose="020B0400000000000000" pitchFamily="50" charset="-128"/>
                <a:ea typeface="游ゴシック" panose="020B0400000000000000" pitchFamily="50" charset="-128"/>
              </a:rPr>
              <a:t>7</a:t>
            </a:r>
            <a:r>
              <a:rPr kumimoji="1" lang="ja-JP" altLang="ja-JP" sz="900" dirty="0">
                <a:solidFill>
                  <a:sysClr val="windowText" lastClr="000000"/>
                </a:solidFill>
                <a:effectLst/>
                <a:latin typeface="游ゴシック" panose="020B0400000000000000" pitchFamily="50" charset="-128"/>
                <a:ea typeface="游ゴシック" panose="020B0400000000000000" pitchFamily="50" charset="-128"/>
              </a:rPr>
              <a:t>号「事故対応」、</a:t>
            </a:r>
            <a:r>
              <a:rPr kumimoji="1" lang="en-US" altLang="ja-JP" sz="900" dirty="0">
                <a:solidFill>
                  <a:sysClr val="windowText" lastClr="000000"/>
                </a:solidFill>
                <a:effectLst/>
                <a:latin typeface="游ゴシック" panose="020B0400000000000000" pitchFamily="50" charset="-128"/>
                <a:ea typeface="游ゴシック" panose="020B0400000000000000" pitchFamily="50" charset="-128"/>
              </a:rPr>
              <a:t>8</a:t>
            </a:r>
            <a:r>
              <a:rPr kumimoji="1" lang="ja-JP" altLang="ja-JP" sz="900" dirty="0">
                <a:solidFill>
                  <a:sysClr val="windowText" lastClr="000000"/>
                </a:solidFill>
                <a:effectLst/>
                <a:latin typeface="游ゴシック" panose="020B0400000000000000" pitchFamily="50" charset="-128"/>
                <a:ea typeface="游ゴシック" panose="020B0400000000000000" pitchFamily="50" charset="-128"/>
              </a:rPr>
              <a:t>号「その他の安全衛生の教育」</a:t>
            </a:r>
            <a:endParaRPr kumimoji="1" lang="en-US" altLang="ja-JP" sz="900" dirty="0">
              <a:solidFill>
                <a:sysClr val="windowText" lastClr="000000"/>
              </a:solidFill>
              <a:effectLst/>
              <a:latin typeface="游ゴシック" panose="020B0400000000000000" pitchFamily="50" charset="-128"/>
              <a:ea typeface="游ゴシック" panose="020B0400000000000000" pitchFamily="50" charset="-128"/>
            </a:endParaRPr>
          </a:p>
          <a:p>
            <a:endParaRPr lang="ja-JP" altLang="ja-JP" sz="900" dirty="0">
              <a:solidFill>
                <a:sysClr val="windowText" lastClr="000000"/>
              </a:solidFill>
              <a:effectLst/>
              <a:latin typeface="游ゴシック" panose="020B0400000000000000" pitchFamily="50" charset="-128"/>
              <a:ea typeface="游ゴシック" panose="020B0400000000000000" pitchFamily="50" charset="-128"/>
            </a:endParaRPr>
          </a:p>
          <a:p>
            <a:r>
              <a:rPr kumimoji="1" lang="ja-JP" altLang="ja-JP" sz="900" dirty="0">
                <a:solidFill>
                  <a:sysClr val="windowText" lastClr="000000"/>
                </a:solidFill>
                <a:effectLst/>
                <a:latin typeface="游ゴシック" panose="020B0400000000000000" pitchFamily="50" charset="-128"/>
                <a:ea typeface="游ゴシック" panose="020B0400000000000000" pitchFamily="50" charset="-128"/>
              </a:rPr>
              <a:t>・訓練内容は、「４Ｓ（整理・整頓・清掃・清潔）運動」、「ＫＹ（危険予知）活動」、「ヒヤリハット事例の報告」等具体的に記載してください</a:t>
            </a:r>
            <a:endParaRPr lang="ja-JP" altLang="ja-JP" sz="900" dirty="0">
              <a:solidFill>
                <a:sysClr val="windowText" lastClr="000000"/>
              </a:solidFill>
              <a:effectLst/>
              <a:latin typeface="游ゴシック" panose="020B0400000000000000" pitchFamily="50" charset="-128"/>
              <a:ea typeface="游ゴシック" panose="020B0400000000000000" pitchFamily="50" charset="-128"/>
            </a:endParaRPr>
          </a:p>
          <a:p>
            <a:r>
              <a:rPr kumimoji="1" lang="ja-JP" altLang="ja-JP" sz="900" dirty="0">
                <a:solidFill>
                  <a:sysClr val="windowText" lastClr="000000"/>
                </a:solidFill>
                <a:effectLst/>
                <a:latin typeface="游ゴシック" panose="020B0400000000000000" pitchFamily="50" charset="-128"/>
                <a:ea typeface="游ゴシック" panose="020B0400000000000000" pitchFamily="50" charset="-128"/>
              </a:rPr>
              <a:t>・</a:t>
            </a:r>
            <a:r>
              <a:rPr kumimoji="1" lang="ja-JP" altLang="ja-JP" sz="900" dirty="0" smtClean="0">
                <a:solidFill>
                  <a:sysClr val="windowText" lastClr="000000"/>
                </a:solidFill>
                <a:effectLst/>
                <a:latin typeface="游ゴシック" panose="020B0400000000000000" pitchFamily="50" charset="-128"/>
                <a:ea typeface="游ゴシック" panose="020B0400000000000000" pitchFamily="50" charset="-128"/>
              </a:rPr>
              <a:t>「</a:t>
            </a:r>
            <a:r>
              <a:rPr kumimoji="1" lang="ja-JP" altLang="en-US" sz="900" dirty="0" smtClean="0">
                <a:solidFill>
                  <a:sysClr val="windowText" lastClr="000000"/>
                </a:solidFill>
                <a:effectLst/>
                <a:latin typeface="游ゴシック" panose="020B0400000000000000" pitchFamily="50" charset="-128"/>
                <a:ea typeface="游ゴシック" panose="020B0400000000000000" pitchFamily="50" charset="-128"/>
              </a:rPr>
              <a:t>１</a:t>
            </a:r>
            <a:r>
              <a:rPr kumimoji="1" lang="ja-JP" altLang="ja-JP" sz="900" dirty="0" smtClean="0">
                <a:solidFill>
                  <a:sysClr val="windowText" lastClr="000000"/>
                </a:solidFill>
                <a:effectLst/>
                <a:latin typeface="游ゴシック" panose="020B0400000000000000" pitchFamily="50" charset="-128"/>
                <a:ea typeface="游ゴシック" panose="020B0400000000000000" pitchFamily="50" charset="-128"/>
              </a:rPr>
              <a:t>人当たり</a:t>
            </a:r>
            <a:r>
              <a:rPr kumimoji="1" lang="ja-JP" altLang="ja-JP" sz="900" dirty="0">
                <a:solidFill>
                  <a:sysClr val="windowText" lastClr="000000"/>
                </a:solidFill>
                <a:effectLst/>
                <a:latin typeface="游ゴシック" panose="020B0400000000000000" pitchFamily="50" charset="-128"/>
                <a:ea typeface="游ゴシック" panose="020B0400000000000000" pitchFamily="50" charset="-128"/>
              </a:rPr>
              <a:t>の平均実施時間」については、対象労働者に対して実施予定の平均的な教育訓練時間を記載してください</a:t>
            </a:r>
            <a:endParaRPr kumimoji="1" lang="en-US" altLang="ja-JP" sz="900" dirty="0">
              <a:solidFill>
                <a:sysClr val="windowText" lastClr="000000"/>
              </a:solidFill>
              <a:effectLst/>
              <a:latin typeface="游ゴシック" panose="020B0400000000000000" pitchFamily="50" charset="-128"/>
              <a:ea typeface="游ゴシック" panose="020B0400000000000000"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dirty="0">
                <a:solidFill>
                  <a:sysClr val="windowText" lastClr="000000"/>
                </a:solidFill>
                <a:effectLst/>
                <a:latin typeface="游ゴシック" panose="020B0400000000000000" pitchFamily="50" charset="-128"/>
                <a:ea typeface="游ゴシック" panose="020B0400000000000000" pitchFamily="50" charset="-128"/>
              </a:rPr>
              <a:t>・</a:t>
            </a:r>
            <a:r>
              <a:rPr kumimoji="1" lang="ja-JP" altLang="ja-JP" sz="900" dirty="0">
                <a:solidFill>
                  <a:sysClr val="windowText" lastClr="000000"/>
                </a:solidFill>
                <a:effectLst/>
                <a:latin typeface="游ゴシック" panose="020B0400000000000000" pitchFamily="50" charset="-128"/>
                <a:ea typeface="游ゴシック" panose="020B0400000000000000" pitchFamily="50" charset="-128"/>
              </a:rPr>
              <a:t>どのような教育が適正か等、内容に関することについては、管轄の労働基準監督署までお問い合わせください</a:t>
            </a:r>
            <a:endParaRPr lang="ja-JP" altLang="ja-JP" sz="900" dirty="0">
              <a:solidFill>
                <a:sysClr val="windowText" lastClr="000000"/>
              </a:solidFill>
              <a:effectLst/>
              <a:latin typeface="游ゴシック" panose="020B0400000000000000" pitchFamily="50" charset="-128"/>
              <a:ea typeface="游ゴシック" panose="020B0400000000000000" pitchFamily="50" charset="-128"/>
            </a:endParaRPr>
          </a:p>
        </p:txBody>
      </p:sp>
      <p:sp>
        <p:nvSpPr>
          <p:cNvPr id="35" name="正方形/長方形 34"/>
          <p:cNvSpPr/>
          <p:nvPr/>
        </p:nvSpPr>
        <p:spPr>
          <a:xfrm>
            <a:off x="288938" y="5734051"/>
            <a:ext cx="1800420" cy="622300"/>
          </a:xfrm>
          <a:prstGeom prst="rect">
            <a:avLst/>
          </a:prstGeom>
          <a:solidFill>
            <a:srgbClr val="CFE9D1"/>
          </a:solidFill>
          <a:ln w="12700">
            <a:solidFill>
              <a:srgbClr val="4799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ja-JP" sz="900" dirty="0">
                <a:solidFill>
                  <a:sysClr val="windowText" lastClr="000000"/>
                </a:solidFill>
                <a:effectLst/>
                <a:latin typeface="游ゴシック" panose="020B0400000000000000" pitchFamily="50" charset="-128"/>
                <a:ea typeface="游ゴシック" panose="020B0400000000000000" pitchFamily="50" charset="-128"/>
              </a:rPr>
              <a:t>一般教養的な訓練等（</a:t>
            </a:r>
            <a:r>
              <a:rPr kumimoji="1" lang="en-US" altLang="ja-JP" sz="900" dirty="0">
                <a:solidFill>
                  <a:sysClr val="windowText" lastClr="000000"/>
                </a:solidFill>
                <a:effectLst/>
                <a:latin typeface="游ゴシック" panose="020B0400000000000000" pitchFamily="50" charset="-128"/>
                <a:ea typeface="游ゴシック" panose="020B0400000000000000" pitchFamily="50" charset="-128"/>
              </a:rPr>
              <a:t>6</a:t>
            </a:r>
            <a:r>
              <a:rPr kumimoji="1" lang="ja-JP" altLang="ja-JP" sz="900" dirty="0">
                <a:solidFill>
                  <a:sysClr val="windowText" lastClr="000000"/>
                </a:solidFill>
                <a:effectLst/>
                <a:latin typeface="游ゴシック" panose="020B0400000000000000" pitchFamily="50" charset="-128"/>
                <a:ea typeface="游ゴシック" panose="020B0400000000000000" pitchFamily="50" charset="-128"/>
              </a:rPr>
              <a:t>欄及びキャリアアップ措置に係るものを除く）を</a:t>
            </a:r>
            <a:r>
              <a:rPr kumimoji="1" lang="ja-JP" altLang="ja-JP" sz="900" dirty="0" smtClean="0">
                <a:solidFill>
                  <a:sysClr val="windowText" lastClr="000000"/>
                </a:solidFill>
                <a:effectLst/>
                <a:latin typeface="游ゴシック" panose="020B0400000000000000" pitchFamily="50" charset="-128"/>
                <a:ea typeface="游ゴシック" panose="020B0400000000000000" pitchFamily="50" charset="-128"/>
              </a:rPr>
              <a:t>記載</a:t>
            </a:r>
            <a:endParaRPr kumimoji="1" lang="en-US" altLang="ja-JP" sz="900" dirty="0" smtClean="0">
              <a:solidFill>
                <a:sysClr val="windowText" lastClr="000000"/>
              </a:solidFill>
              <a:effectLst/>
              <a:latin typeface="游ゴシック" panose="020B0400000000000000" pitchFamily="50" charset="-128"/>
              <a:ea typeface="游ゴシック" panose="020B0400000000000000"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dirty="0" smtClean="0">
                <a:solidFill>
                  <a:sysClr val="windowText" lastClr="000000"/>
                </a:solidFill>
                <a:effectLst/>
                <a:latin typeface="游ゴシック" panose="020B0400000000000000" pitchFamily="50" charset="-128"/>
                <a:ea typeface="游ゴシック" panose="020B0400000000000000" pitchFamily="50" charset="-128"/>
              </a:rPr>
              <a:t>＊必須ではありません</a:t>
            </a:r>
            <a:endParaRPr kumimoji="1" lang="en-US" altLang="ja-JP" sz="900" dirty="0" smtClean="0">
              <a:solidFill>
                <a:sysClr val="windowText" lastClr="000000"/>
              </a:solidFill>
              <a:effectLst/>
              <a:latin typeface="游ゴシック" panose="020B0400000000000000" pitchFamily="50" charset="-128"/>
              <a:ea typeface="游ゴシック" panose="020B0400000000000000" pitchFamily="50" charset="-128"/>
            </a:endParaRPr>
          </a:p>
        </p:txBody>
      </p:sp>
      <p:cxnSp>
        <p:nvCxnSpPr>
          <p:cNvPr id="36" name="直線矢印コネクタ 35"/>
          <p:cNvCxnSpPr/>
          <p:nvPr/>
        </p:nvCxnSpPr>
        <p:spPr>
          <a:xfrm flipV="1">
            <a:off x="2085600" y="5734050"/>
            <a:ext cx="352987" cy="310776"/>
          </a:xfrm>
          <a:prstGeom prst="straightConnector1">
            <a:avLst/>
          </a:prstGeom>
          <a:ln w="9525">
            <a:solidFill>
              <a:srgbClr val="47994D"/>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a:off x="219075" y="133350"/>
            <a:ext cx="646331" cy="276999"/>
          </a:xfrm>
          <a:prstGeom prst="rect">
            <a:avLst/>
          </a:prstGeom>
          <a:solidFill>
            <a:schemeClr val="bg1"/>
          </a:solidFill>
          <a:ln>
            <a:solidFill>
              <a:srgbClr val="47994D"/>
            </a:solidFill>
          </a:ln>
        </p:spPr>
        <p:txBody>
          <a:bodyPr wrap="none" rtlCol="0">
            <a:spAutoFit/>
          </a:bodyPr>
          <a:lstStyle/>
          <a:p>
            <a:r>
              <a:rPr kumimoji="1" lang="ja-JP" altLang="en-US" sz="1200" dirty="0" smtClean="0">
                <a:latin typeface="游ゴシック" panose="020B0400000000000000" pitchFamily="50" charset="-128"/>
                <a:ea typeface="游ゴシック" panose="020B0400000000000000" pitchFamily="50" charset="-128"/>
              </a:rPr>
              <a:t>記載例</a:t>
            </a:r>
            <a:endParaRPr kumimoji="1" lang="ja-JP" altLang="en-US" sz="12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752122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10400" y="6492875"/>
            <a:ext cx="2133600" cy="365125"/>
          </a:xfrm>
        </p:spPr>
        <p:txBody>
          <a:bodyPr/>
          <a:lstStyle/>
          <a:p>
            <a:r>
              <a:rPr kumimoji="1" lang="en-US" altLang="ja-JP" dirty="0" smtClean="0"/>
              <a:t>30</a:t>
            </a:r>
            <a:endParaRPr kumimoji="1" lang="ja-JP" altLang="en-US" dirty="0"/>
          </a:p>
        </p:txBody>
      </p:sp>
      <p:pic>
        <p:nvPicPr>
          <p:cNvPr id="4" name="図 3"/>
          <p:cNvPicPr>
            <a:picLocks noChangeAspect="1"/>
          </p:cNvPicPr>
          <p:nvPr/>
        </p:nvPicPr>
        <p:blipFill>
          <a:blip r:embed="rId2"/>
          <a:stretch>
            <a:fillRect/>
          </a:stretch>
        </p:blipFill>
        <p:spPr>
          <a:xfrm>
            <a:off x="1899169" y="-104775"/>
            <a:ext cx="5345662" cy="7560000"/>
          </a:xfrm>
          <a:prstGeom prst="rect">
            <a:avLst/>
          </a:prstGeom>
        </p:spPr>
      </p:pic>
      <p:sp>
        <p:nvSpPr>
          <p:cNvPr id="5" name="正方形/長方形 4"/>
          <p:cNvSpPr/>
          <p:nvPr/>
        </p:nvSpPr>
        <p:spPr>
          <a:xfrm>
            <a:off x="6422966" y="309920"/>
            <a:ext cx="2263834" cy="343620"/>
          </a:xfrm>
          <a:prstGeom prst="rect">
            <a:avLst/>
          </a:prstGeom>
          <a:solidFill>
            <a:srgbClr val="CFE9D1"/>
          </a:solidFill>
          <a:ln w="12700">
            <a:solidFill>
              <a:srgbClr val="4799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ja-JP" sz="900" dirty="0">
                <a:solidFill>
                  <a:sysClr val="windowText" lastClr="000000"/>
                </a:solidFill>
                <a:effectLst/>
                <a:latin typeface="游ゴシック" panose="020B0400000000000000" pitchFamily="50" charset="-128"/>
                <a:ea typeface="游ゴシック" panose="020B0400000000000000" pitchFamily="50" charset="-128"/>
              </a:rPr>
              <a:t>派遣元責任者との兼任状況は内数で記載</a:t>
            </a:r>
            <a:endParaRPr lang="ja-JP" altLang="ja-JP" sz="900" dirty="0">
              <a:solidFill>
                <a:sysClr val="windowText" lastClr="000000"/>
              </a:solidFill>
              <a:effectLst/>
              <a:latin typeface="游ゴシック" panose="020B0400000000000000" pitchFamily="50" charset="-128"/>
              <a:ea typeface="游ゴシック" panose="020B0400000000000000" pitchFamily="50" charset="-128"/>
            </a:endParaRPr>
          </a:p>
        </p:txBody>
      </p:sp>
      <p:cxnSp>
        <p:nvCxnSpPr>
          <p:cNvPr id="6" name="直線矢印コネクタ 5"/>
          <p:cNvCxnSpPr/>
          <p:nvPr/>
        </p:nvCxnSpPr>
        <p:spPr>
          <a:xfrm flipV="1">
            <a:off x="5695950" y="481730"/>
            <a:ext cx="689744" cy="394570"/>
          </a:xfrm>
          <a:prstGeom prst="straightConnector1">
            <a:avLst/>
          </a:prstGeom>
          <a:ln w="9525">
            <a:solidFill>
              <a:srgbClr val="47994D"/>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219075" y="439585"/>
            <a:ext cx="1842527" cy="705169"/>
          </a:xfrm>
          <a:prstGeom prst="rect">
            <a:avLst/>
          </a:prstGeom>
          <a:solidFill>
            <a:srgbClr val="CFE9D1"/>
          </a:solidFill>
          <a:ln w="12700">
            <a:solidFill>
              <a:srgbClr val="4799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ja-JP" sz="900" dirty="0">
                <a:solidFill>
                  <a:sysClr val="windowText" lastClr="000000"/>
                </a:solidFill>
                <a:effectLst/>
                <a:latin typeface="游ゴシック" panose="020B0400000000000000" pitchFamily="50" charset="-128"/>
                <a:ea typeface="游ゴシック" panose="020B0400000000000000" pitchFamily="50" charset="-128"/>
              </a:rPr>
              <a:t>キャリアコンサルティング</a:t>
            </a:r>
            <a:r>
              <a:rPr kumimoji="1" lang="ja-JP" altLang="ja-JP" sz="900" dirty="0" smtClean="0">
                <a:solidFill>
                  <a:sysClr val="windowText" lastClr="000000"/>
                </a:solidFill>
                <a:effectLst/>
                <a:latin typeface="游ゴシック" panose="020B0400000000000000" pitchFamily="50" charset="-128"/>
                <a:ea typeface="游ゴシック" panose="020B0400000000000000" pitchFamily="50" charset="-128"/>
              </a:rPr>
              <a:t>担当</a:t>
            </a:r>
            <a:r>
              <a:rPr kumimoji="1" lang="ja-JP" altLang="en-US" sz="900" dirty="0" smtClean="0">
                <a:solidFill>
                  <a:sysClr val="windowText" lastClr="000000"/>
                </a:solidFill>
                <a:effectLst/>
                <a:latin typeface="游ゴシック" panose="020B0400000000000000" pitchFamily="50" charset="-128"/>
                <a:ea typeface="游ゴシック" panose="020B0400000000000000" pitchFamily="50" charset="-128"/>
              </a:rPr>
              <a:t>者</a:t>
            </a:r>
            <a:r>
              <a:rPr kumimoji="1" lang="ja-JP" altLang="ja-JP" sz="900" dirty="0" smtClean="0">
                <a:solidFill>
                  <a:sysClr val="windowText" lastClr="000000"/>
                </a:solidFill>
                <a:effectLst/>
                <a:latin typeface="游ゴシック" panose="020B0400000000000000" pitchFamily="50" charset="-128"/>
                <a:ea typeface="游ゴシック" panose="020B0400000000000000" pitchFamily="50" charset="-128"/>
              </a:rPr>
              <a:t>の</a:t>
            </a:r>
            <a:r>
              <a:rPr kumimoji="1" lang="ja-JP" altLang="ja-JP" sz="900" dirty="0">
                <a:solidFill>
                  <a:sysClr val="windowText" lastClr="000000"/>
                </a:solidFill>
                <a:effectLst/>
                <a:latin typeface="游ゴシック" panose="020B0400000000000000" pitchFamily="50" charset="-128"/>
                <a:ea typeface="游ゴシック" panose="020B0400000000000000" pitchFamily="50" charset="-128"/>
              </a:rPr>
              <a:t>人数は様式第１号に記載しているキャリアコンサルティングの担当者の人数と一致</a:t>
            </a:r>
            <a:r>
              <a:rPr kumimoji="1" lang="ja-JP" altLang="en-US" sz="900" dirty="0">
                <a:solidFill>
                  <a:sysClr val="windowText" lastClr="000000"/>
                </a:solidFill>
                <a:effectLst/>
                <a:latin typeface="游ゴシック" panose="020B0400000000000000" pitchFamily="50" charset="-128"/>
                <a:ea typeface="游ゴシック" panose="020B0400000000000000" pitchFamily="50" charset="-128"/>
              </a:rPr>
              <a:t>する</a:t>
            </a:r>
            <a:endParaRPr lang="ja-JP" altLang="ja-JP" sz="900" dirty="0">
              <a:solidFill>
                <a:sysClr val="windowText" lastClr="000000"/>
              </a:solidFill>
              <a:effectLst/>
              <a:latin typeface="游ゴシック" panose="020B0400000000000000" pitchFamily="50" charset="-128"/>
              <a:ea typeface="游ゴシック" panose="020B0400000000000000" pitchFamily="50" charset="-128"/>
            </a:endParaRPr>
          </a:p>
        </p:txBody>
      </p:sp>
      <p:cxnSp>
        <p:nvCxnSpPr>
          <p:cNvPr id="8" name="直線矢印コネクタ 7"/>
          <p:cNvCxnSpPr/>
          <p:nvPr/>
        </p:nvCxnSpPr>
        <p:spPr>
          <a:xfrm>
            <a:off x="2067352" y="677308"/>
            <a:ext cx="1161623" cy="198992"/>
          </a:xfrm>
          <a:prstGeom prst="straightConnector1">
            <a:avLst/>
          </a:prstGeom>
          <a:ln w="9525">
            <a:solidFill>
              <a:srgbClr val="47994D"/>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7065350" y="780424"/>
            <a:ext cx="1992926" cy="807426"/>
          </a:xfrm>
          <a:prstGeom prst="rect">
            <a:avLst/>
          </a:prstGeom>
          <a:solidFill>
            <a:srgbClr val="CFE9D1"/>
          </a:solidFill>
          <a:ln w="12700">
            <a:solidFill>
              <a:srgbClr val="4799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ja-JP" sz="900" dirty="0">
                <a:solidFill>
                  <a:sysClr val="windowText" lastClr="000000"/>
                </a:solidFill>
                <a:effectLst/>
                <a:latin typeface="游ゴシック" panose="020B0400000000000000" pitchFamily="50" charset="-128"/>
                <a:ea typeface="游ゴシック" panose="020B0400000000000000" pitchFamily="50" charset="-128"/>
              </a:rPr>
              <a:t>知見に関して</a:t>
            </a:r>
            <a:r>
              <a:rPr kumimoji="1" lang="ja-JP" altLang="ja-JP" sz="900" dirty="0" smtClean="0">
                <a:solidFill>
                  <a:sysClr val="windowText" lastClr="000000"/>
                </a:solidFill>
                <a:effectLst/>
                <a:latin typeface="游ゴシック" panose="020B0400000000000000" pitchFamily="50" charset="-128"/>
                <a:ea typeface="游ゴシック" panose="020B0400000000000000" pitchFamily="50" charset="-128"/>
              </a:rPr>
              <a:t>は「</a:t>
            </a:r>
            <a:r>
              <a:rPr kumimoji="1" lang="ja-JP" altLang="ja-JP" sz="900" dirty="0">
                <a:solidFill>
                  <a:sysClr val="windowText" lastClr="000000"/>
                </a:solidFill>
                <a:effectLst/>
                <a:latin typeface="游ゴシック" panose="020B0400000000000000" pitchFamily="50" charset="-128"/>
                <a:ea typeface="游ゴシック" panose="020B0400000000000000" pitchFamily="50" charset="-128"/>
              </a:rPr>
              <a:t>職業能力開発推進者</a:t>
            </a:r>
            <a:r>
              <a:rPr kumimoji="1" lang="en-US" altLang="ja-JP" sz="900" dirty="0">
                <a:solidFill>
                  <a:sysClr val="windowText" lastClr="000000"/>
                </a:solidFill>
                <a:effectLst/>
                <a:latin typeface="游ゴシック" panose="020B0400000000000000" pitchFamily="50" charset="-128"/>
                <a:ea typeface="游ゴシック" panose="020B0400000000000000" pitchFamily="50" charset="-128"/>
              </a:rPr>
              <a:t>3</a:t>
            </a:r>
            <a:r>
              <a:rPr kumimoji="1" lang="ja-JP" altLang="ja-JP" sz="900" dirty="0">
                <a:solidFill>
                  <a:sysClr val="windowText" lastClr="000000"/>
                </a:solidFill>
                <a:effectLst/>
                <a:latin typeface="游ゴシック" panose="020B0400000000000000" pitchFamily="50" charset="-128"/>
                <a:ea typeface="游ゴシック" panose="020B0400000000000000" pitchFamily="50" charset="-128"/>
              </a:rPr>
              <a:t>年目</a:t>
            </a:r>
            <a:r>
              <a:rPr kumimoji="1" lang="ja-JP" altLang="ja-JP" sz="900" dirty="0" smtClean="0">
                <a:solidFill>
                  <a:sysClr val="windowText" lastClr="000000"/>
                </a:solidFill>
                <a:effectLst/>
                <a:latin typeface="游ゴシック" panose="020B0400000000000000" pitchFamily="50" charset="-128"/>
                <a:ea typeface="游ゴシック" panose="020B0400000000000000" pitchFamily="50" charset="-128"/>
              </a:rPr>
              <a:t>」「</a:t>
            </a:r>
            <a:r>
              <a:rPr kumimoji="1" lang="en-US" altLang="ja-JP" sz="900" dirty="0">
                <a:solidFill>
                  <a:sysClr val="windowText" lastClr="000000"/>
                </a:solidFill>
                <a:effectLst/>
                <a:latin typeface="游ゴシック" panose="020B0400000000000000" pitchFamily="50" charset="-128"/>
                <a:ea typeface="游ゴシック" panose="020B0400000000000000" pitchFamily="50" charset="-128"/>
              </a:rPr>
              <a:t>4</a:t>
            </a:r>
            <a:r>
              <a:rPr kumimoji="1" lang="ja-JP" altLang="ja-JP" sz="900" dirty="0">
                <a:solidFill>
                  <a:sysClr val="windowText" lastClr="000000"/>
                </a:solidFill>
                <a:effectLst/>
                <a:latin typeface="游ゴシック" panose="020B0400000000000000" pitchFamily="50" charset="-128"/>
                <a:ea typeface="游ゴシック" panose="020B0400000000000000" pitchFamily="50" charset="-128"/>
              </a:rPr>
              <a:t>年間の人事経験有」等具体的に記載し、担当者が複数いる場合は、主な者のみ記載して</a:t>
            </a:r>
            <a:r>
              <a:rPr kumimoji="1" lang="ja-JP" altLang="ja-JP" sz="900" dirty="0" smtClean="0">
                <a:solidFill>
                  <a:sysClr val="windowText" lastClr="000000"/>
                </a:solidFill>
                <a:effectLst/>
                <a:latin typeface="游ゴシック" panose="020B0400000000000000" pitchFamily="50" charset="-128"/>
                <a:ea typeface="游ゴシック" panose="020B0400000000000000" pitchFamily="50" charset="-128"/>
              </a:rPr>
              <a:t>ください</a:t>
            </a:r>
            <a:endParaRPr lang="ja-JP" altLang="ja-JP" sz="900" dirty="0">
              <a:solidFill>
                <a:sysClr val="windowText" lastClr="000000"/>
              </a:solidFill>
              <a:effectLst/>
              <a:latin typeface="游ゴシック" panose="020B0400000000000000" pitchFamily="50" charset="-128"/>
              <a:ea typeface="游ゴシック" panose="020B0400000000000000" pitchFamily="50" charset="-128"/>
            </a:endParaRPr>
          </a:p>
        </p:txBody>
      </p:sp>
      <p:cxnSp>
        <p:nvCxnSpPr>
          <p:cNvPr id="10" name="直線矢印コネクタ 9"/>
          <p:cNvCxnSpPr>
            <a:endCxn id="9" idx="1"/>
          </p:cNvCxnSpPr>
          <p:nvPr/>
        </p:nvCxnSpPr>
        <p:spPr>
          <a:xfrm flipV="1">
            <a:off x="6650440" y="1184137"/>
            <a:ext cx="414910" cy="200482"/>
          </a:xfrm>
          <a:prstGeom prst="straightConnector1">
            <a:avLst/>
          </a:prstGeom>
          <a:ln w="9525">
            <a:solidFill>
              <a:srgbClr val="47994D"/>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7065350" y="1765536"/>
            <a:ext cx="1992926" cy="765203"/>
          </a:xfrm>
          <a:prstGeom prst="rect">
            <a:avLst/>
          </a:prstGeom>
          <a:solidFill>
            <a:srgbClr val="CFE9D1"/>
          </a:solidFill>
          <a:ln w="12700">
            <a:solidFill>
              <a:srgbClr val="4799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kumimoji="1" lang="ja-JP" altLang="ja-JP" sz="900" dirty="0">
                <a:solidFill>
                  <a:sysClr val="windowText" lastClr="000000"/>
                </a:solidFill>
                <a:effectLst/>
                <a:latin typeface="游ゴシック" panose="020B0400000000000000" pitchFamily="50" charset="-128"/>
                <a:ea typeface="游ゴシック" panose="020B0400000000000000" pitchFamily="50" charset="-128"/>
              </a:rPr>
              <a:t>「派遣労働者のキャリアの形成の支援に関する規程」とは</a:t>
            </a:r>
            <a:r>
              <a:rPr kumimoji="1" lang="ja-JP" altLang="en-US" sz="900" dirty="0">
                <a:solidFill>
                  <a:sysClr val="windowText" lastClr="000000"/>
                </a:solidFill>
                <a:effectLst/>
                <a:latin typeface="游ゴシック" panose="020B0400000000000000" pitchFamily="50" charset="-128"/>
                <a:ea typeface="游ゴシック" panose="020B0400000000000000" pitchFamily="50" charset="-128"/>
              </a:rPr>
              <a:t>別に規定が有る</a:t>
            </a:r>
            <a:r>
              <a:rPr kumimoji="1" lang="ja-JP" altLang="ja-JP" sz="900" dirty="0">
                <a:solidFill>
                  <a:sysClr val="windowText" lastClr="000000"/>
                </a:solidFill>
                <a:effectLst/>
                <a:latin typeface="游ゴシック" panose="020B0400000000000000" pitchFamily="50" charset="-128"/>
                <a:ea typeface="游ゴシック" panose="020B0400000000000000" pitchFamily="50" charset="-128"/>
              </a:rPr>
              <a:t>場合は、そのマニュアル等もご提出ください</a:t>
            </a:r>
            <a:endParaRPr kumimoji="1" lang="en-US" altLang="ja-JP" sz="900" dirty="0">
              <a:solidFill>
                <a:sysClr val="windowText" lastClr="000000"/>
              </a:solidFill>
              <a:effectLst/>
              <a:latin typeface="游ゴシック" panose="020B0400000000000000" pitchFamily="50" charset="-128"/>
              <a:ea typeface="游ゴシック" panose="020B0400000000000000" pitchFamily="50" charset="-128"/>
            </a:endParaRPr>
          </a:p>
          <a:p>
            <a:r>
              <a:rPr kumimoji="1" lang="ja-JP" altLang="en-US" sz="900" u="none" dirty="0">
                <a:solidFill>
                  <a:sysClr val="windowText" lastClr="000000"/>
                </a:solidFill>
                <a:effectLst/>
                <a:latin typeface="游ゴシック" panose="020B0400000000000000" pitchFamily="50" charset="-128"/>
                <a:ea typeface="游ゴシック" panose="020B0400000000000000" pitchFamily="50" charset="-128"/>
              </a:rPr>
              <a:t>なお、</a:t>
            </a:r>
            <a:r>
              <a:rPr kumimoji="1" lang="ja-JP" altLang="ja-JP" sz="900" u="none" dirty="0">
                <a:solidFill>
                  <a:sysClr val="windowText" lastClr="000000"/>
                </a:solidFill>
                <a:effectLst/>
                <a:latin typeface="游ゴシック" panose="020B0400000000000000" pitchFamily="50" charset="-128"/>
                <a:ea typeface="游ゴシック" panose="020B0400000000000000" pitchFamily="50" charset="-128"/>
              </a:rPr>
              <a:t>無でも問題は</a:t>
            </a:r>
            <a:r>
              <a:rPr kumimoji="1" lang="ja-JP" altLang="ja-JP" sz="900" u="none" dirty="0" smtClean="0">
                <a:solidFill>
                  <a:sysClr val="windowText" lastClr="000000"/>
                </a:solidFill>
                <a:effectLst/>
                <a:latin typeface="游ゴシック" panose="020B0400000000000000" pitchFamily="50" charset="-128"/>
                <a:ea typeface="游ゴシック" panose="020B0400000000000000" pitchFamily="50" charset="-128"/>
              </a:rPr>
              <a:t>ありません</a:t>
            </a:r>
            <a:endParaRPr lang="ja-JP" altLang="ja-JP" sz="900" dirty="0">
              <a:solidFill>
                <a:sysClr val="windowText" lastClr="000000"/>
              </a:solidFill>
              <a:effectLst/>
              <a:latin typeface="游ゴシック" panose="020B0400000000000000" pitchFamily="50" charset="-128"/>
              <a:ea typeface="游ゴシック" panose="020B0400000000000000" pitchFamily="50" charset="-128"/>
            </a:endParaRPr>
          </a:p>
        </p:txBody>
      </p:sp>
      <p:cxnSp>
        <p:nvCxnSpPr>
          <p:cNvPr id="12" name="直線矢印コネクタ 11"/>
          <p:cNvCxnSpPr/>
          <p:nvPr/>
        </p:nvCxnSpPr>
        <p:spPr>
          <a:xfrm flipH="1" flipV="1">
            <a:off x="6743700" y="1788332"/>
            <a:ext cx="321650" cy="227075"/>
          </a:xfrm>
          <a:prstGeom prst="straightConnector1">
            <a:avLst/>
          </a:prstGeom>
          <a:ln w="9525">
            <a:solidFill>
              <a:srgbClr val="47994D"/>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219075" y="1537801"/>
            <a:ext cx="1908181" cy="843450"/>
          </a:xfrm>
          <a:prstGeom prst="rect">
            <a:avLst/>
          </a:prstGeom>
          <a:solidFill>
            <a:srgbClr val="CFE9D1"/>
          </a:solidFill>
          <a:ln w="12700">
            <a:solidFill>
              <a:srgbClr val="4799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ja-JP" sz="900" dirty="0">
                <a:solidFill>
                  <a:sysClr val="windowText" lastClr="000000"/>
                </a:solidFill>
                <a:effectLst/>
                <a:latin typeface="游ゴシック" panose="020B0400000000000000" pitchFamily="50" charset="-128"/>
                <a:ea typeface="游ゴシック" panose="020B0400000000000000" pitchFamily="50" charset="-128"/>
              </a:rPr>
              <a:t>窓口の開設方法、キャリアコンサルティングを行う場所は、該当する番号を全て記載してください</a:t>
            </a:r>
            <a:endParaRPr kumimoji="1" lang="en-US" altLang="ja-JP" sz="900" dirty="0">
              <a:solidFill>
                <a:sysClr val="windowText" lastClr="000000"/>
              </a:solidFill>
              <a:effectLst/>
              <a:latin typeface="游ゴシック" panose="020B0400000000000000" pitchFamily="50" charset="-128"/>
              <a:ea typeface="游ゴシック" panose="020B0400000000000000"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lang="ja-JP" altLang="en-US" sz="900" dirty="0">
                <a:solidFill>
                  <a:sysClr val="windowText" lastClr="000000"/>
                </a:solidFill>
                <a:effectLst/>
                <a:latin typeface="游ゴシック" panose="020B0400000000000000" pitchFamily="50" charset="-128"/>
                <a:ea typeface="游ゴシック" panose="020B0400000000000000" pitchFamily="50" charset="-128"/>
              </a:rPr>
              <a:t>窓口を「１　事務所内に設置」することは許可の要件となります</a:t>
            </a:r>
            <a:endParaRPr lang="ja-JP" altLang="ja-JP" sz="900" dirty="0">
              <a:solidFill>
                <a:sysClr val="windowText" lastClr="000000"/>
              </a:solidFill>
              <a:effectLst/>
              <a:latin typeface="游ゴシック" panose="020B0400000000000000" pitchFamily="50" charset="-128"/>
              <a:ea typeface="游ゴシック" panose="020B0400000000000000" pitchFamily="50" charset="-128"/>
            </a:endParaRPr>
          </a:p>
        </p:txBody>
      </p:sp>
      <p:cxnSp>
        <p:nvCxnSpPr>
          <p:cNvPr id="14" name="直線矢印コネクタ 13"/>
          <p:cNvCxnSpPr/>
          <p:nvPr/>
        </p:nvCxnSpPr>
        <p:spPr>
          <a:xfrm>
            <a:off x="2127256" y="1788332"/>
            <a:ext cx="391267" cy="359805"/>
          </a:xfrm>
          <a:prstGeom prst="straightConnector1">
            <a:avLst/>
          </a:prstGeom>
          <a:ln w="9525">
            <a:solidFill>
              <a:srgbClr val="47994D"/>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正方形/長方形 19"/>
          <p:cNvSpPr/>
          <p:nvPr/>
        </p:nvSpPr>
        <p:spPr>
          <a:xfrm>
            <a:off x="219075" y="3170689"/>
            <a:ext cx="4727803" cy="1229062"/>
          </a:xfrm>
          <a:prstGeom prst="rect">
            <a:avLst/>
          </a:prstGeom>
          <a:solidFill>
            <a:srgbClr val="CFE9D1"/>
          </a:solidFill>
          <a:ln w="12700">
            <a:solidFill>
              <a:srgbClr val="4799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kumimoji="1" lang="ja-JP" altLang="ja-JP" sz="900" b="0" dirty="0">
                <a:solidFill>
                  <a:sysClr val="windowText" lastClr="000000"/>
                </a:solidFill>
                <a:effectLst/>
                <a:latin typeface="游ゴシック" panose="020B0400000000000000" pitchFamily="50" charset="-128"/>
                <a:ea typeface="游ゴシック" panose="020B0400000000000000" pitchFamily="50" charset="-128"/>
              </a:rPr>
              <a:t>キャリアップに資する教育訓練については、下記の①～④に注意し計画して</a:t>
            </a:r>
            <a:r>
              <a:rPr kumimoji="1" lang="ja-JP" altLang="ja-JP" sz="900" b="0" dirty="0" smtClean="0">
                <a:solidFill>
                  <a:sysClr val="windowText" lastClr="000000"/>
                </a:solidFill>
                <a:effectLst/>
                <a:latin typeface="游ゴシック" panose="020B0400000000000000" pitchFamily="50" charset="-128"/>
                <a:ea typeface="游ゴシック" panose="020B0400000000000000" pitchFamily="50" charset="-128"/>
              </a:rPr>
              <a:t>ください</a:t>
            </a:r>
            <a:endParaRPr lang="en-US" altLang="ja-JP" sz="900" dirty="0">
              <a:solidFill>
                <a:sysClr val="windowText" lastClr="000000"/>
              </a:solidFill>
              <a:latin typeface="游ゴシック" panose="020B0400000000000000" pitchFamily="50" charset="-128"/>
              <a:ea typeface="游ゴシック" panose="020B0400000000000000" pitchFamily="50" charset="-128"/>
            </a:endParaRPr>
          </a:p>
          <a:p>
            <a:r>
              <a:rPr kumimoji="1" lang="ja-JP" altLang="en-US" sz="900" b="0" dirty="0" smtClean="0">
                <a:solidFill>
                  <a:sysClr val="windowText" lastClr="000000"/>
                </a:solidFill>
                <a:effectLst/>
                <a:latin typeface="游ゴシック" panose="020B0400000000000000" pitchFamily="50" charset="-128"/>
                <a:ea typeface="游ゴシック" panose="020B0400000000000000" pitchFamily="50" charset="-128"/>
              </a:rPr>
              <a:t>＊</a:t>
            </a:r>
            <a:r>
              <a:rPr kumimoji="1" lang="ja-JP" altLang="ja-JP" sz="900" b="0" dirty="0">
                <a:solidFill>
                  <a:sysClr val="windowText" lastClr="000000"/>
                </a:solidFill>
                <a:effectLst/>
                <a:latin typeface="游ゴシック" panose="020B0400000000000000" pitchFamily="50" charset="-128"/>
                <a:ea typeface="游ゴシック" panose="020B0400000000000000" pitchFamily="50" charset="-128"/>
              </a:rPr>
              <a:t>「１　無償・１　有給」であることがキャリアップに資する教育訓練の対象です</a:t>
            </a:r>
            <a:endParaRPr lang="ja-JP" altLang="ja-JP" sz="900" b="0" dirty="0">
              <a:solidFill>
                <a:sysClr val="windowText" lastClr="000000"/>
              </a:solidFill>
              <a:effectLst/>
              <a:latin typeface="游ゴシック" panose="020B0400000000000000" pitchFamily="50" charset="-128"/>
              <a:ea typeface="游ゴシック" panose="020B0400000000000000" pitchFamily="50" charset="-128"/>
            </a:endParaRPr>
          </a:p>
          <a:p>
            <a:r>
              <a:rPr kumimoji="1" lang="ja-JP" altLang="ja-JP" sz="900" b="0" dirty="0" smtClean="0">
                <a:solidFill>
                  <a:sysClr val="windowText" lastClr="000000"/>
                </a:solidFill>
                <a:effectLst/>
                <a:latin typeface="游ゴシック" panose="020B0400000000000000" pitchFamily="50" charset="-128"/>
                <a:ea typeface="游ゴシック" panose="020B0400000000000000" pitchFamily="50" charset="-128"/>
              </a:rPr>
              <a:t>①雇い入れ</a:t>
            </a:r>
            <a:r>
              <a:rPr kumimoji="1" lang="ja-JP" altLang="ja-JP" sz="900" b="0" dirty="0">
                <a:solidFill>
                  <a:sysClr val="windowText" lastClr="000000"/>
                </a:solidFill>
                <a:effectLst/>
                <a:latin typeface="游ゴシック" panose="020B0400000000000000" pitchFamily="50" charset="-128"/>
                <a:ea typeface="游ゴシック" panose="020B0400000000000000" pitchFamily="50" charset="-128"/>
              </a:rPr>
              <a:t>から</a:t>
            </a:r>
            <a:r>
              <a:rPr kumimoji="1" lang="en-US" altLang="ja-JP" sz="900" b="0" dirty="0">
                <a:solidFill>
                  <a:sysClr val="windowText" lastClr="000000"/>
                </a:solidFill>
                <a:effectLst/>
                <a:latin typeface="游ゴシック" panose="020B0400000000000000" pitchFamily="50" charset="-128"/>
                <a:ea typeface="游ゴシック" panose="020B0400000000000000" pitchFamily="50" charset="-128"/>
              </a:rPr>
              <a:t>3</a:t>
            </a:r>
            <a:r>
              <a:rPr kumimoji="1" lang="ja-JP" altLang="ja-JP" sz="900" b="0" dirty="0">
                <a:solidFill>
                  <a:sysClr val="windowText" lastClr="000000"/>
                </a:solidFill>
                <a:effectLst/>
                <a:latin typeface="游ゴシック" panose="020B0400000000000000" pitchFamily="50" charset="-128"/>
                <a:ea typeface="游ゴシック" panose="020B0400000000000000" pitchFamily="50" charset="-128"/>
              </a:rPr>
              <a:t>年目までは、</a:t>
            </a:r>
            <a:r>
              <a:rPr kumimoji="1" lang="ja-JP" altLang="en-US" sz="900" b="0" dirty="0">
                <a:solidFill>
                  <a:sysClr val="windowText" lastClr="000000"/>
                </a:solidFill>
                <a:effectLst/>
                <a:latin typeface="游ゴシック" panose="020B0400000000000000" pitchFamily="50" charset="-128"/>
                <a:ea typeface="游ゴシック" panose="020B0400000000000000" pitchFamily="50" charset="-128"/>
              </a:rPr>
              <a:t>１</a:t>
            </a:r>
            <a:r>
              <a:rPr kumimoji="1" lang="ja-JP" altLang="ja-JP" sz="900" b="0" dirty="0">
                <a:solidFill>
                  <a:sysClr val="windowText" lastClr="000000"/>
                </a:solidFill>
                <a:effectLst/>
                <a:latin typeface="游ゴシック" panose="020B0400000000000000" pitchFamily="50" charset="-128"/>
                <a:ea typeface="游ゴシック" panose="020B0400000000000000" pitchFamily="50" charset="-128"/>
              </a:rPr>
              <a:t>年間に</a:t>
            </a:r>
            <a:r>
              <a:rPr kumimoji="1" lang="en-US" altLang="ja-JP" sz="900" b="0" dirty="0">
                <a:solidFill>
                  <a:sysClr val="windowText" lastClr="000000"/>
                </a:solidFill>
                <a:effectLst/>
                <a:latin typeface="游ゴシック" panose="020B0400000000000000" pitchFamily="50" charset="-128"/>
                <a:ea typeface="游ゴシック" panose="020B0400000000000000" pitchFamily="50" charset="-128"/>
              </a:rPr>
              <a:t>8</a:t>
            </a:r>
            <a:r>
              <a:rPr kumimoji="1" lang="ja-JP" altLang="ja-JP" sz="900" b="0" dirty="0">
                <a:solidFill>
                  <a:sysClr val="windowText" lastClr="000000"/>
                </a:solidFill>
                <a:effectLst/>
                <a:latin typeface="游ゴシック" panose="020B0400000000000000" pitchFamily="50" charset="-128"/>
                <a:ea typeface="游ゴシック" panose="020B0400000000000000" pitchFamily="50" charset="-128"/>
              </a:rPr>
              <a:t>時間の教育訓練が確保されている</a:t>
            </a:r>
            <a:endParaRPr kumimoji="1" lang="en-US" altLang="ja-JP" sz="900" b="0" dirty="0">
              <a:solidFill>
                <a:sysClr val="windowText" lastClr="000000"/>
              </a:solidFill>
              <a:effectLst/>
              <a:latin typeface="游ゴシック" panose="020B0400000000000000" pitchFamily="50" charset="-128"/>
              <a:ea typeface="游ゴシック" panose="020B0400000000000000" pitchFamily="50" charset="-128"/>
            </a:endParaRPr>
          </a:p>
          <a:p>
            <a:r>
              <a:rPr kumimoji="1" lang="ja-JP" altLang="ja-JP" sz="900" b="0" dirty="0">
                <a:solidFill>
                  <a:sysClr val="windowText" lastClr="000000"/>
                </a:solidFill>
                <a:effectLst/>
                <a:latin typeface="游ゴシック" panose="020B0400000000000000" pitchFamily="50" charset="-128"/>
                <a:ea typeface="游ゴシック" panose="020B0400000000000000" pitchFamily="50" charset="-128"/>
              </a:rPr>
              <a:t>②必ず入職時の訓練を含み、職能別・階層別訓練と組み合わせてい</a:t>
            </a:r>
            <a:r>
              <a:rPr kumimoji="1" lang="ja-JP" altLang="en-US" sz="900" b="0" dirty="0">
                <a:solidFill>
                  <a:sysClr val="windowText" lastClr="000000"/>
                </a:solidFill>
                <a:effectLst/>
                <a:latin typeface="游ゴシック" panose="020B0400000000000000" pitchFamily="50" charset="-128"/>
                <a:ea typeface="游ゴシック" panose="020B0400000000000000" pitchFamily="50" charset="-128"/>
              </a:rPr>
              <a:t>る</a:t>
            </a:r>
            <a:endParaRPr lang="ja-JP" altLang="ja-JP" sz="900" b="0" dirty="0">
              <a:solidFill>
                <a:sysClr val="windowText" lastClr="000000"/>
              </a:solidFill>
              <a:effectLst/>
              <a:latin typeface="游ゴシック" panose="020B0400000000000000" pitchFamily="50" charset="-128"/>
              <a:ea typeface="游ゴシック" panose="020B0400000000000000" pitchFamily="50" charset="-128"/>
            </a:endParaRPr>
          </a:p>
          <a:p>
            <a:r>
              <a:rPr kumimoji="1" lang="ja-JP" altLang="ja-JP" sz="900" b="0" dirty="0">
                <a:solidFill>
                  <a:sysClr val="windowText" lastClr="000000"/>
                </a:solidFill>
                <a:effectLst/>
                <a:latin typeface="游ゴシック" panose="020B0400000000000000" pitchFamily="50" charset="-128"/>
                <a:ea typeface="游ゴシック" panose="020B0400000000000000" pitchFamily="50" charset="-128"/>
              </a:rPr>
              <a:t>③基本的に派遣労働者</a:t>
            </a:r>
            <a:r>
              <a:rPr kumimoji="1" lang="ja-JP" altLang="ja-JP" sz="900" b="0" dirty="0" smtClean="0">
                <a:solidFill>
                  <a:sysClr val="windowText" lastClr="000000"/>
                </a:solidFill>
                <a:effectLst/>
                <a:latin typeface="游ゴシック" panose="020B0400000000000000" pitchFamily="50" charset="-128"/>
                <a:ea typeface="游ゴシック" panose="020B0400000000000000" pitchFamily="50" charset="-128"/>
              </a:rPr>
              <a:t>全員</a:t>
            </a:r>
            <a:r>
              <a:rPr kumimoji="1" lang="ja-JP" altLang="en-US" sz="900" b="0" dirty="0" smtClean="0">
                <a:solidFill>
                  <a:sysClr val="windowText" lastClr="000000"/>
                </a:solidFill>
                <a:effectLst/>
                <a:latin typeface="游ゴシック" panose="020B0400000000000000" pitchFamily="50" charset="-128"/>
                <a:ea typeface="游ゴシック" panose="020B0400000000000000" pitchFamily="50" charset="-128"/>
              </a:rPr>
              <a:t>を</a:t>
            </a:r>
            <a:r>
              <a:rPr kumimoji="1" lang="ja-JP" altLang="ja-JP" sz="900" b="0" dirty="0" smtClean="0">
                <a:solidFill>
                  <a:sysClr val="windowText" lastClr="000000"/>
                </a:solidFill>
                <a:effectLst/>
                <a:latin typeface="游ゴシック" panose="020B0400000000000000" pitchFamily="50" charset="-128"/>
                <a:ea typeface="游ゴシック" panose="020B0400000000000000" pitchFamily="50" charset="-128"/>
              </a:rPr>
              <a:t>受講</a:t>
            </a:r>
            <a:r>
              <a:rPr kumimoji="1" lang="ja-JP" altLang="ja-JP" sz="900" b="0" dirty="0">
                <a:solidFill>
                  <a:sysClr val="windowText" lastClr="000000"/>
                </a:solidFill>
                <a:effectLst/>
                <a:latin typeface="游ゴシック" panose="020B0400000000000000" pitchFamily="50" charset="-128"/>
                <a:ea typeface="游ゴシック" panose="020B0400000000000000" pitchFamily="50" charset="-128"/>
              </a:rPr>
              <a:t>対象と</a:t>
            </a:r>
            <a:r>
              <a:rPr kumimoji="1" lang="ja-JP" altLang="en-US" sz="900" b="0" dirty="0">
                <a:solidFill>
                  <a:sysClr val="windowText" lastClr="000000"/>
                </a:solidFill>
                <a:effectLst/>
                <a:latin typeface="游ゴシック" panose="020B0400000000000000" pitchFamily="50" charset="-128"/>
                <a:ea typeface="游ゴシック" panose="020B0400000000000000" pitchFamily="50" charset="-128"/>
              </a:rPr>
              <a:t>している</a:t>
            </a:r>
            <a:r>
              <a:rPr kumimoji="1" lang="ja-JP" altLang="ja-JP" sz="900" b="0" dirty="0">
                <a:solidFill>
                  <a:sysClr val="windowText" lastClr="000000"/>
                </a:solidFill>
                <a:effectLst/>
                <a:latin typeface="游ゴシック" panose="020B0400000000000000" pitchFamily="50" charset="-128"/>
                <a:ea typeface="游ゴシック" panose="020B0400000000000000" pitchFamily="50" charset="-128"/>
              </a:rPr>
              <a:t>（様式第</a:t>
            </a:r>
            <a:r>
              <a:rPr kumimoji="1" lang="en-US" altLang="ja-JP" sz="900" b="0" dirty="0">
                <a:solidFill>
                  <a:sysClr val="windowText" lastClr="000000"/>
                </a:solidFill>
                <a:effectLst/>
                <a:latin typeface="游ゴシック" panose="020B0400000000000000" pitchFamily="50" charset="-128"/>
                <a:ea typeface="游ゴシック" panose="020B0400000000000000" pitchFamily="50" charset="-128"/>
              </a:rPr>
              <a:t>3</a:t>
            </a:r>
            <a:r>
              <a:rPr kumimoji="1" lang="ja-JP" altLang="ja-JP" sz="900" b="0" dirty="0">
                <a:solidFill>
                  <a:sysClr val="windowText" lastClr="000000"/>
                </a:solidFill>
                <a:effectLst/>
                <a:latin typeface="游ゴシック" panose="020B0400000000000000" pitchFamily="50" charset="-128"/>
                <a:ea typeface="游ゴシック" panose="020B0400000000000000" pitchFamily="50" charset="-128"/>
              </a:rPr>
              <a:t>号の２で計画している人数</a:t>
            </a:r>
            <a:r>
              <a:rPr kumimoji="1" lang="ja-JP" altLang="en-US" sz="900" b="0" dirty="0">
                <a:solidFill>
                  <a:sysClr val="windowText" lastClr="000000"/>
                </a:solidFill>
                <a:effectLst/>
                <a:latin typeface="游ゴシック" panose="020B0400000000000000" pitchFamily="50" charset="-128"/>
                <a:ea typeface="游ゴシック" panose="020B0400000000000000" pitchFamily="50" charset="-128"/>
              </a:rPr>
              <a:t>）</a:t>
            </a:r>
            <a:endParaRPr kumimoji="1" lang="en-US" altLang="ja-JP" sz="900" b="0" dirty="0">
              <a:solidFill>
                <a:sysClr val="windowText" lastClr="000000"/>
              </a:solidFill>
              <a:effectLst/>
              <a:latin typeface="游ゴシック" panose="020B0400000000000000" pitchFamily="50" charset="-128"/>
              <a:ea typeface="游ゴシック" panose="020B0400000000000000" pitchFamily="50" charset="-128"/>
            </a:endParaRPr>
          </a:p>
          <a:p>
            <a:r>
              <a:rPr kumimoji="1" lang="ja-JP" altLang="ja-JP" sz="900" b="0" dirty="0">
                <a:solidFill>
                  <a:sysClr val="windowText" lastClr="000000"/>
                </a:solidFill>
                <a:effectLst/>
                <a:latin typeface="游ゴシック" panose="020B0400000000000000" pitchFamily="50" charset="-128"/>
                <a:ea typeface="游ゴシック" panose="020B0400000000000000" pitchFamily="50" charset="-128"/>
              </a:rPr>
              <a:t>④様式第</a:t>
            </a:r>
            <a:r>
              <a:rPr kumimoji="1" lang="en-US" altLang="ja-JP" sz="900" b="0" dirty="0">
                <a:solidFill>
                  <a:sysClr val="windowText" lastClr="000000"/>
                </a:solidFill>
                <a:effectLst/>
                <a:latin typeface="游ゴシック" panose="020B0400000000000000" pitchFamily="50" charset="-128"/>
                <a:ea typeface="游ゴシック" panose="020B0400000000000000" pitchFamily="50" charset="-128"/>
              </a:rPr>
              <a:t>3</a:t>
            </a:r>
            <a:r>
              <a:rPr kumimoji="1" lang="ja-JP" altLang="ja-JP" sz="900" b="0" dirty="0">
                <a:solidFill>
                  <a:sysClr val="windowText" lastClr="000000"/>
                </a:solidFill>
                <a:effectLst/>
                <a:latin typeface="游ゴシック" panose="020B0400000000000000" pitchFamily="50" charset="-128"/>
                <a:ea typeface="游ゴシック" panose="020B0400000000000000" pitchFamily="50" charset="-128"/>
              </a:rPr>
              <a:t>号（第</a:t>
            </a:r>
            <a:r>
              <a:rPr kumimoji="1" lang="en-US" altLang="ja-JP" sz="900" b="0" dirty="0">
                <a:solidFill>
                  <a:sysClr val="windowText" lastClr="000000"/>
                </a:solidFill>
                <a:effectLst/>
                <a:latin typeface="游ゴシック" panose="020B0400000000000000" pitchFamily="50" charset="-128"/>
                <a:ea typeface="游ゴシック" panose="020B0400000000000000" pitchFamily="50" charset="-128"/>
              </a:rPr>
              <a:t>2</a:t>
            </a:r>
            <a:r>
              <a:rPr kumimoji="1" lang="ja-JP" altLang="ja-JP" sz="900" b="0" dirty="0">
                <a:solidFill>
                  <a:sysClr val="windowText" lastClr="000000"/>
                </a:solidFill>
                <a:effectLst/>
                <a:latin typeface="游ゴシック" panose="020B0400000000000000" pitchFamily="50" charset="-128"/>
                <a:ea typeface="游ゴシック" panose="020B0400000000000000" pitchFamily="50" charset="-128"/>
              </a:rPr>
              <a:t>面）の５に計画されている派遣業務に対応した内容である</a:t>
            </a:r>
            <a:endParaRPr lang="ja-JP" altLang="ja-JP" sz="900" b="0" dirty="0">
              <a:solidFill>
                <a:sysClr val="windowText" lastClr="000000"/>
              </a:solidFill>
              <a:effectLst/>
              <a:latin typeface="游ゴシック" panose="020B0400000000000000" pitchFamily="50" charset="-128"/>
              <a:ea typeface="游ゴシック" panose="020B0400000000000000" pitchFamily="50" charset="-128"/>
            </a:endParaRPr>
          </a:p>
          <a:p>
            <a:r>
              <a:rPr kumimoji="1" lang="ja-JP" altLang="ja-JP" sz="900" b="0" dirty="0">
                <a:solidFill>
                  <a:sysClr val="windowText" lastClr="000000"/>
                </a:solidFill>
                <a:effectLst/>
                <a:latin typeface="游ゴシック" panose="020B0400000000000000" pitchFamily="50" charset="-128"/>
                <a:ea typeface="游ゴシック" panose="020B0400000000000000" pitchFamily="50" charset="-128"/>
              </a:rPr>
              <a:t>なお、それぞれの訓練内容がキャリアアップに資する訓練であることが判る訓練内容の詳細</a:t>
            </a:r>
            <a:r>
              <a:rPr kumimoji="1" lang="ja-JP" altLang="en-US" sz="900" b="0" dirty="0">
                <a:solidFill>
                  <a:sysClr val="windowText" lastClr="000000"/>
                </a:solidFill>
                <a:effectLst/>
                <a:latin typeface="游ゴシック" panose="020B0400000000000000" pitchFamily="50" charset="-128"/>
                <a:ea typeface="游ゴシック" panose="020B0400000000000000" pitchFamily="50" charset="-128"/>
              </a:rPr>
              <a:t>を</a:t>
            </a:r>
            <a:r>
              <a:rPr kumimoji="1" lang="ja-JP" altLang="ja-JP" sz="900" b="0" dirty="0">
                <a:solidFill>
                  <a:sysClr val="windowText" lastClr="000000"/>
                </a:solidFill>
                <a:effectLst/>
                <a:latin typeface="游ゴシック" panose="020B0400000000000000" pitchFamily="50" charset="-128"/>
                <a:ea typeface="游ゴシック" panose="020B0400000000000000" pitchFamily="50" charset="-128"/>
              </a:rPr>
              <a:t>別紙にてご提出ください</a:t>
            </a:r>
            <a:endParaRPr lang="ja-JP" altLang="ja-JP" sz="900" b="0" dirty="0">
              <a:solidFill>
                <a:sysClr val="windowText" lastClr="000000"/>
              </a:solidFill>
              <a:effectLst/>
              <a:latin typeface="游ゴシック" panose="020B0400000000000000" pitchFamily="50" charset="-128"/>
              <a:ea typeface="游ゴシック" panose="020B0400000000000000" pitchFamily="50" charset="-128"/>
            </a:endParaRPr>
          </a:p>
        </p:txBody>
      </p:sp>
      <p:sp>
        <p:nvSpPr>
          <p:cNvPr id="21" name="正方形/長方形 20"/>
          <p:cNvSpPr/>
          <p:nvPr/>
        </p:nvSpPr>
        <p:spPr>
          <a:xfrm>
            <a:off x="6124576" y="3336162"/>
            <a:ext cx="2933700" cy="572375"/>
          </a:xfrm>
          <a:prstGeom prst="rect">
            <a:avLst/>
          </a:prstGeom>
          <a:solidFill>
            <a:srgbClr val="CFE9D1"/>
          </a:solidFill>
          <a:ln w="12700">
            <a:solidFill>
              <a:srgbClr val="4799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ja-JP" sz="900">
                <a:solidFill>
                  <a:sysClr val="windowText" lastClr="000000"/>
                </a:solidFill>
                <a:effectLst/>
                <a:latin typeface="游ゴシック" panose="020B0400000000000000" pitchFamily="50" charset="-128"/>
                <a:ea typeface="游ゴシック" panose="020B0400000000000000" pitchFamily="50" charset="-128"/>
              </a:rPr>
              <a:t>様式第</a:t>
            </a:r>
            <a:r>
              <a:rPr kumimoji="1" lang="en-US" altLang="ja-JP" sz="900">
                <a:solidFill>
                  <a:sysClr val="windowText" lastClr="000000"/>
                </a:solidFill>
                <a:effectLst/>
                <a:latin typeface="游ゴシック" panose="020B0400000000000000" pitchFamily="50" charset="-128"/>
                <a:ea typeface="游ゴシック" panose="020B0400000000000000" pitchFamily="50" charset="-128"/>
              </a:rPr>
              <a:t>3</a:t>
            </a:r>
            <a:r>
              <a:rPr kumimoji="1" lang="ja-JP" altLang="ja-JP" sz="900">
                <a:solidFill>
                  <a:sysClr val="windowText" lastClr="000000"/>
                </a:solidFill>
                <a:effectLst/>
                <a:latin typeface="游ゴシック" panose="020B0400000000000000" pitchFamily="50" charset="-128"/>
                <a:ea typeface="游ゴシック" panose="020B0400000000000000" pitchFamily="50" charset="-128"/>
              </a:rPr>
              <a:t>号（第</a:t>
            </a:r>
            <a:r>
              <a:rPr kumimoji="1" lang="en-US" altLang="ja-JP" sz="900">
                <a:solidFill>
                  <a:sysClr val="windowText" lastClr="000000"/>
                </a:solidFill>
                <a:effectLst/>
                <a:latin typeface="游ゴシック" panose="020B0400000000000000" pitchFamily="50" charset="-128"/>
                <a:ea typeface="游ゴシック" panose="020B0400000000000000" pitchFamily="50" charset="-128"/>
              </a:rPr>
              <a:t>2</a:t>
            </a:r>
            <a:r>
              <a:rPr kumimoji="1" lang="ja-JP" altLang="ja-JP" sz="900">
                <a:solidFill>
                  <a:sysClr val="windowText" lastClr="000000"/>
                </a:solidFill>
                <a:effectLst/>
                <a:latin typeface="游ゴシック" panose="020B0400000000000000" pitchFamily="50" charset="-128"/>
                <a:ea typeface="游ゴシック" panose="020B0400000000000000" pitchFamily="50" charset="-128"/>
              </a:rPr>
              <a:t>面）の５に記載されている平均的な１人１日当たりの賃金</a:t>
            </a:r>
            <a:r>
              <a:rPr kumimoji="1" lang="en-US" altLang="ja-JP" sz="900">
                <a:solidFill>
                  <a:sysClr val="windowText" lastClr="000000"/>
                </a:solidFill>
                <a:effectLst/>
                <a:latin typeface="游ゴシック" panose="020B0400000000000000" pitchFamily="50" charset="-128"/>
                <a:ea typeface="游ゴシック" panose="020B0400000000000000" pitchFamily="50" charset="-128"/>
              </a:rPr>
              <a:t>÷</a:t>
            </a:r>
            <a:r>
              <a:rPr kumimoji="1" lang="ja-JP" altLang="ja-JP" sz="900">
                <a:solidFill>
                  <a:sysClr val="windowText" lastClr="000000"/>
                </a:solidFill>
                <a:effectLst/>
                <a:latin typeface="游ゴシック" panose="020B0400000000000000" pitchFamily="50" charset="-128"/>
                <a:ea typeface="游ゴシック" panose="020B0400000000000000" pitchFamily="50" charset="-128"/>
              </a:rPr>
              <a:t>８Ｈ（</a:t>
            </a:r>
            <a:r>
              <a:rPr kumimoji="1" lang="en-US" altLang="ja-JP" sz="900">
                <a:solidFill>
                  <a:sysClr val="windowText" lastClr="000000"/>
                </a:solidFill>
                <a:effectLst/>
                <a:latin typeface="游ゴシック" panose="020B0400000000000000" pitchFamily="50" charset="-128"/>
                <a:ea typeface="游ゴシック" panose="020B0400000000000000" pitchFamily="50" charset="-128"/>
              </a:rPr>
              <a:t>1</a:t>
            </a:r>
            <a:r>
              <a:rPr kumimoji="1" lang="ja-JP" altLang="ja-JP" sz="900">
                <a:solidFill>
                  <a:sysClr val="windowText" lastClr="000000"/>
                </a:solidFill>
                <a:effectLst/>
                <a:latin typeface="游ゴシック" panose="020B0400000000000000" pitchFamily="50" charset="-128"/>
                <a:ea typeface="游ゴシック" panose="020B0400000000000000" pitchFamily="50" charset="-128"/>
              </a:rPr>
              <a:t>時間当たりの賃金）と同額となるよう計画してください</a:t>
            </a:r>
            <a:endParaRPr lang="ja-JP" altLang="ja-JP" sz="900">
              <a:solidFill>
                <a:sysClr val="windowText" lastClr="000000"/>
              </a:solidFill>
              <a:effectLst/>
              <a:latin typeface="游ゴシック" panose="020B0400000000000000" pitchFamily="50" charset="-128"/>
              <a:ea typeface="游ゴシック" panose="020B0400000000000000" pitchFamily="50" charset="-128"/>
            </a:endParaRPr>
          </a:p>
        </p:txBody>
      </p:sp>
      <p:cxnSp>
        <p:nvCxnSpPr>
          <p:cNvPr id="22" name="直線矢印コネクタ 21"/>
          <p:cNvCxnSpPr/>
          <p:nvPr/>
        </p:nvCxnSpPr>
        <p:spPr>
          <a:xfrm flipH="1">
            <a:off x="6315075" y="3922757"/>
            <a:ext cx="117417" cy="264470"/>
          </a:xfrm>
          <a:prstGeom prst="straightConnector1">
            <a:avLst/>
          </a:prstGeom>
          <a:ln w="9525">
            <a:solidFill>
              <a:srgbClr val="47994D"/>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3" name="正方形/長方形 22"/>
          <p:cNvSpPr/>
          <p:nvPr/>
        </p:nvSpPr>
        <p:spPr>
          <a:xfrm>
            <a:off x="6315075" y="4990601"/>
            <a:ext cx="2737404" cy="527478"/>
          </a:xfrm>
          <a:prstGeom prst="rect">
            <a:avLst/>
          </a:prstGeom>
          <a:solidFill>
            <a:srgbClr val="CFE9D1"/>
          </a:solidFill>
          <a:ln w="12700">
            <a:solidFill>
              <a:srgbClr val="4799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kumimoji="1" lang="ja-JP" altLang="ja-JP" sz="900">
                <a:solidFill>
                  <a:sysClr val="windowText" lastClr="000000"/>
                </a:solidFill>
                <a:effectLst/>
                <a:latin typeface="游ゴシック" panose="020B0400000000000000" pitchFamily="50" charset="-128"/>
                <a:ea typeface="游ゴシック" panose="020B0400000000000000" pitchFamily="50" charset="-128"/>
              </a:rPr>
              <a:t>計画した教育訓練内容が派遣労働者のキャリアアップに資すると考える理由を具体的に記載してください（別紙として記載するなども可能です）</a:t>
            </a:r>
            <a:endParaRPr lang="ja-JP" altLang="ja-JP" sz="700">
              <a:solidFill>
                <a:sysClr val="windowText" lastClr="000000"/>
              </a:solidFill>
              <a:effectLst/>
              <a:latin typeface="游ゴシック" panose="020B0400000000000000" pitchFamily="50" charset="-128"/>
              <a:ea typeface="游ゴシック" panose="020B0400000000000000" pitchFamily="50" charset="-128"/>
            </a:endParaRPr>
          </a:p>
        </p:txBody>
      </p:sp>
      <p:cxnSp>
        <p:nvCxnSpPr>
          <p:cNvPr id="24" name="直線矢印コネクタ 23"/>
          <p:cNvCxnSpPr/>
          <p:nvPr/>
        </p:nvCxnSpPr>
        <p:spPr>
          <a:xfrm>
            <a:off x="5857875" y="4787063"/>
            <a:ext cx="457200" cy="323586"/>
          </a:xfrm>
          <a:prstGeom prst="straightConnector1">
            <a:avLst/>
          </a:prstGeom>
          <a:ln w="9525">
            <a:solidFill>
              <a:srgbClr val="47994D"/>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5" name="正方形/長方形 24"/>
          <p:cNvSpPr/>
          <p:nvPr/>
        </p:nvSpPr>
        <p:spPr>
          <a:xfrm>
            <a:off x="219076" y="5848574"/>
            <a:ext cx="2438399" cy="618901"/>
          </a:xfrm>
          <a:prstGeom prst="rect">
            <a:avLst/>
          </a:prstGeom>
          <a:solidFill>
            <a:srgbClr val="CFE9D1"/>
          </a:solidFill>
          <a:ln w="12700">
            <a:solidFill>
              <a:srgbClr val="4799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kumimoji="1" lang="ja-JP" altLang="ja-JP" sz="900" dirty="0" smtClean="0">
                <a:solidFill>
                  <a:sysClr val="windowText" lastClr="000000"/>
                </a:solidFill>
                <a:effectLst/>
                <a:latin typeface="游ゴシック" panose="020B0400000000000000" pitchFamily="50" charset="-128"/>
                <a:ea typeface="游ゴシック" panose="020B0400000000000000" pitchFamily="50" charset="-128"/>
              </a:rPr>
              <a:t>無期</a:t>
            </a:r>
            <a:r>
              <a:rPr kumimoji="1" lang="ja-JP" altLang="ja-JP" sz="900" dirty="0">
                <a:solidFill>
                  <a:sysClr val="windowText" lastClr="000000"/>
                </a:solidFill>
                <a:effectLst/>
                <a:latin typeface="游ゴシック" panose="020B0400000000000000" pitchFamily="50" charset="-128"/>
                <a:ea typeface="游ゴシック" panose="020B0400000000000000" pitchFamily="50" charset="-128"/>
              </a:rPr>
              <a:t>雇用派遣労働者について、派遣労働者以外の期間の定めなく雇用されている労働者と同様に、長期的なキャリア形成を念頭において教育訓練を行う必要が</a:t>
            </a:r>
            <a:r>
              <a:rPr kumimoji="1" lang="ja-JP" altLang="ja-JP" sz="900" dirty="0" smtClean="0">
                <a:solidFill>
                  <a:sysClr val="windowText" lastClr="000000"/>
                </a:solidFill>
                <a:effectLst/>
                <a:latin typeface="游ゴシック" panose="020B0400000000000000" pitchFamily="50" charset="-128"/>
                <a:ea typeface="游ゴシック" panose="020B0400000000000000" pitchFamily="50" charset="-128"/>
              </a:rPr>
              <a:t>あります</a:t>
            </a:r>
            <a:endParaRPr lang="ja-JP" altLang="ja-JP" sz="700" dirty="0">
              <a:solidFill>
                <a:sysClr val="windowText" lastClr="000000"/>
              </a:solidFill>
              <a:effectLst/>
              <a:latin typeface="游ゴシック" panose="020B0400000000000000" pitchFamily="50" charset="-128"/>
              <a:ea typeface="游ゴシック" panose="020B0400000000000000" pitchFamily="50" charset="-128"/>
            </a:endParaRPr>
          </a:p>
        </p:txBody>
      </p:sp>
      <p:cxnSp>
        <p:nvCxnSpPr>
          <p:cNvPr id="26" name="直線矢印コネクタ 25"/>
          <p:cNvCxnSpPr/>
          <p:nvPr/>
        </p:nvCxnSpPr>
        <p:spPr>
          <a:xfrm flipH="1">
            <a:off x="666750" y="5213269"/>
            <a:ext cx="1460506" cy="635305"/>
          </a:xfrm>
          <a:prstGeom prst="straightConnector1">
            <a:avLst/>
          </a:prstGeom>
          <a:ln w="9525">
            <a:solidFill>
              <a:srgbClr val="47994D"/>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219075" y="133350"/>
            <a:ext cx="646331" cy="276999"/>
          </a:xfrm>
          <a:prstGeom prst="rect">
            <a:avLst/>
          </a:prstGeom>
          <a:noFill/>
          <a:ln>
            <a:solidFill>
              <a:srgbClr val="47994D"/>
            </a:solidFill>
          </a:ln>
        </p:spPr>
        <p:txBody>
          <a:bodyPr wrap="none" rtlCol="0">
            <a:spAutoFit/>
          </a:bodyPr>
          <a:lstStyle/>
          <a:p>
            <a:r>
              <a:rPr kumimoji="1" lang="ja-JP" altLang="en-US" sz="1200" dirty="0" smtClean="0">
                <a:latin typeface="游ゴシック" panose="020B0400000000000000" pitchFamily="50" charset="-128"/>
                <a:ea typeface="游ゴシック" panose="020B0400000000000000" pitchFamily="50" charset="-128"/>
              </a:rPr>
              <a:t>記載例</a:t>
            </a:r>
            <a:endParaRPr kumimoji="1" lang="ja-JP" altLang="en-US" sz="12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304703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a:xfrm>
            <a:off x="7010400" y="6492875"/>
            <a:ext cx="2133600" cy="365125"/>
          </a:xfrm>
        </p:spPr>
        <p:txBody>
          <a:bodyPr/>
          <a:lstStyle/>
          <a:p>
            <a:r>
              <a:rPr kumimoji="1" lang="en-US" altLang="ja-JP" dirty="0" smtClean="0"/>
              <a:t>31</a:t>
            </a:r>
            <a:endParaRPr kumimoji="1" lang="ja-JP" altLang="en-US" dirty="0"/>
          </a:p>
        </p:txBody>
      </p:sp>
      <p:sp>
        <p:nvSpPr>
          <p:cNvPr id="8" name="タイトル 1"/>
          <p:cNvSpPr txBox="1">
            <a:spLocks/>
          </p:cNvSpPr>
          <p:nvPr/>
        </p:nvSpPr>
        <p:spPr>
          <a:xfrm>
            <a:off x="384547" y="244361"/>
            <a:ext cx="8519776" cy="1141142"/>
          </a:xfrm>
          <a:prstGeom prst="rect">
            <a:avLst/>
          </a:prstGeom>
          <a:noFill/>
          <a:ln w="38100">
            <a:solidFill>
              <a:srgbClr val="FE4258"/>
            </a:solidFill>
          </a:ln>
        </p:spPr>
        <p:txBody>
          <a:bodyPr vert="horz" lIns="180000" tIns="45720" rIns="180000" bIns="45720" rtlCol="0" anchor="ctr">
            <a:normAutofit/>
          </a:bodyPr>
          <a:lstStyle>
            <a:lvl1pPr algn="ctr" defTabSz="914400" rtl="0" eaLnBrk="1" latinLnBrk="0" hangingPunct="1">
              <a:spcBef>
                <a:spcPct val="0"/>
              </a:spcBef>
              <a:buNone/>
              <a:defRPr kumimoji="1" sz="4400" kern="1200">
                <a:solidFill>
                  <a:schemeClr val="tx1"/>
                </a:solidFill>
                <a:latin typeface="+mj-lt"/>
                <a:ea typeface="游ゴシック" panose="020B0400000000000000" pitchFamily="50" charset="-128"/>
                <a:cs typeface="+mj-cs"/>
              </a:defRPr>
            </a:lvl1pPr>
          </a:lstStyle>
          <a:p>
            <a:r>
              <a:rPr lang="ja-JP" altLang="en-US" sz="2400" b="1" dirty="0" smtClean="0">
                <a:solidFill>
                  <a:srgbClr val="FE4258"/>
                </a:solidFill>
              </a:rPr>
              <a:t>ご注意ください</a:t>
            </a:r>
            <a:r>
              <a:rPr lang="en-US" altLang="ja-JP" sz="2400" b="1" dirty="0" smtClean="0"/>
              <a:t/>
            </a:r>
            <a:br>
              <a:rPr lang="en-US" altLang="ja-JP" sz="2400" b="1" dirty="0" smtClean="0"/>
            </a:br>
            <a:r>
              <a:rPr lang="ja-JP" altLang="en-US" sz="2400" b="1" dirty="0" smtClean="0"/>
              <a:t>許可日以前は労働者派遣事業を行うことは出来ません</a:t>
            </a:r>
            <a:endParaRPr lang="ja-JP" altLang="en-US" sz="2400" b="1" dirty="0"/>
          </a:p>
        </p:txBody>
      </p:sp>
      <p:sp>
        <p:nvSpPr>
          <p:cNvPr id="10" name="縦書きテキスト プレースホルダー 2"/>
          <p:cNvSpPr txBox="1">
            <a:spLocks/>
          </p:cNvSpPr>
          <p:nvPr/>
        </p:nvSpPr>
        <p:spPr>
          <a:xfrm>
            <a:off x="600571" y="2190139"/>
            <a:ext cx="6301725" cy="1128514"/>
          </a:xfrm>
          <a:prstGeom prst="rect">
            <a:avLst/>
          </a:prstGeom>
          <a:noFill/>
          <a:ln>
            <a:noFill/>
          </a:ln>
        </p:spPr>
        <p:txBody>
          <a:bodyPr vert="horz" wrap="none" lIns="91440" tIns="45720" rIns="91440" bIns="45720" rtlCol="0" anchor="ctr" anchorCtr="0">
            <a:spAutoFit/>
          </a:bodyPr>
          <a:lstStyle>
            <a:lvl1pPr marL="342900" indent="-342900" algn="l" defTabSz="914400" rtl="0" eaLnBrk="1" latinLnBrk="0" hangingPunct="1">
              <a:spcBef>
                <a:spcPts val="800"/>
              </a:spcBef>
              <a:buFont typeface="Arial" pitchFamily="34" charset="0"/>
              <a:buNone/>
              <a:defRPr kumimoji="1"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kumimoji="1"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kumimoji="1"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kumimoji="1"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kumimoji="1"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kumimoji="1"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kumimoji="1"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kumimoji="1"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kumimoji="1" sz="1400" kern="1200">
                <a:solidFill>
                  <a:schemeClr val="tx1"/>
                </a:solidFill>
                <a:latin typeface="+mn-lt"/>
                <a:ea typeface="+mn-ea"/>
                <a:cs typeface="+mn-cs"/>
              </a:defRPr>
            </a:lvl9pPr>
          </a:lstStyle>
          <a:p>
            <a:pPr fontAlgn="auto">
              <a:spcAft>
                <a:spcPts val="0"/>
              </a:spcAft>
              <a:buClr>
                <a:srgbClr val="4F81BD"/>
              </a:buClr>
              <a:buSzPct val="160000"/>
              <a:buFont typeface="Arial" panose="020B0604020202020204" pitchFamily="34" charset="0"/>
              <a:buChar char="•"/>
              <a:defRPr/>
            </a:pPr>
            <a:r>
              <a:rPr lang="ja-JP" altLang="en-US" sz="1800" b="0" dirty="0" smtClean="0">
                <a:solidFill>
                  <a:prstClr val="black"/>
                </a:solidFill>
                <a:latin typeface="游ゴシック" panose="020B0400000000000000" pitchFamily="50" charset="-128"/>
                <a:ea typeface="游ゴシック" panose="020B0400000000000000" pitchFamily="50" charset="-128"/>
              </a:rPr>
              <a:t>許可</a:t>
            </a:r>
            <a:r>
              <a:rPr lang="ja-JP" altLang="en-US" sz="1800" b="0" dirty="0">
                <a:solidFill>
                  <a:prstClr val="black"/>
                </a:solidFill>
                <a:latin typeface="游ゴシック" panose="020B0400000000000000" pitchFamily="50" charset="-128"/>
                <a:ea typeface="游ゴシック" panose="020B0400000000000000" pitchFamily="50" charset="-128"/>
              </a:rPr>
              <a:t>日以前に事業活動の実績が</a:t>
            </a:r>
            <a:r>
              <a:rPr lang="ja-JP" altLang="en-US" sz="1800" b="0" dirty="0" smtClean="0">
                <a:solidFill>
                  <a:prstClr val="black"/>
                </a:solidFill>
                <a:latin typeface="游ゴシック" panose="020B0400000000000000" pitchFamily="50" charset="-128"/>
                <a:ea typeface="游ゴシック" panose="020B0400000000000000" pitchFamily="50" charset="-128"/>
              </a:rPr>
              <a:t>ないこと</a:t>
            </a:r>
            <a:endParaRPr lang="en-US" altLang="ja-JP" sz="1800" b="0" dirty="0">
              <a:solidFill>
                <a:prstClr val="black"/>
              </a:solidFill>
              <a:latin typeface="游ゴシック" panose="020B0400000000000000" pitchFamily="50" charset="-128"/>
              <a:ea typeface="游ゴシック" panose="020B0400000000000000" pitchFamily="50" charset="-128"/>
            </a:endParaRPr>
          </a:p>
          <a:p>
            <a:pPr fontAlgn="auto">
              <a:spcAft>
                <a:spcPts val="0"/>
              </a:spcAft>
              <a:buClr>
                <a:srgbClr val="4F81BD"/>
              </a:buClr>
              <a:buSzPct val="160000"/>
              <a:buFont typeface="Arial" panose="020B0604020202020204" pitchFamily="34" charset="0"/>
              <a:buChar char="•"/>
              <a:defRPr/>
            </a:pPr>
            <a:r>
              <a:rPr lang="ja-JP" altLang="en-US" sz="1800" b="0" dirty="0">
                <a:solidFill>
                  <a:prstClr val="black"/>
                </a:solidFill>
                <a:latin typeface="游ゴシック" panose="020B0400000000000000" pitchFamily="50" charset="-128"/>
                <a:ea typeface="游ゴシック" panose="020B0400000000000000" pitchFamily="50" charset="-128"/>
              </a:rPr>
              <a:t>許可を前提とした事前の周知・</a:t>
            </a:r>
            <a:r>
              <a:rPr lang="ja-JP" altLang="en-US" sz="1800" b="0" dirty="0" smtClean="0">
                <a:solidFill>
                  <a:prstClr val="black"/>
                </a:solidFill>
                <a:latin typeface="游ゴシック" panose="020B0400000000000000" pitchFamily="50" charset="-128"/>
                <a:ea typeface="游ゴシック" panose="020B0400000000000000" pitchFamily="50" charset="-128"/>
              </a:rPr>
              <a:t>広報を行っていないこと</a:t>
            </a:r>
            <a:endParaRPr lang="en-US" altLang="ja-JP" sz="1800" b="0" dirty="0" smtClean="0">
              <a:solidFill>
                <a:prstClr val="black"/>
              </a:solidFill>
              <a:latin typeface="游ゴシック" panose="020B0400000000000000" pitchFamily="50" charset="-128"/>
              <a:ea typeface="游ゴシック" panose="020B0400000000000000" pitchFamily="50" charset="-128"/>
            </a:endParaRPr>
          </a:p>
          <a:p>
            <a:pPr marL="0" indent="0" fontAlgn="auto">
              <a:spcAft>
                <a:spcPts val="0"/>
              </a:spcAft>
              <a:buClr>
                <a:srgbClr val="4F81BD"/>
              </a:buClr>
              <a:buSzPct val="160000"/>
              <a:defRPr/>
            </a:pPr>
            <a:r>
              <a:rPr lang="ja-JP" altLang="en-US" sz="1800" b="0" dirty="0" smtClean="0">
                <a:solidFill>
                  <a:prstClr val="black"/>
                </a:solidFill>
                <a:latin typeface="游ゴシック" panose="020B0400000000000000" pitchFamily="50" charset="-128"/>
                <a:ea typeface="游ゴシック" panose="020B0400000000000000" pitchFamily="50" charset="-128"/>
              </a:rPr>
              <a:t>　　（</a:t>
            </a:r>
            <a:r>
              <a:rPr lang="ja-JP" altLang="en-US" sz="1800" b="0" dirty="0">
                <a:solidFill>
                  <a:prstClr val="black"/>
                </a:solidFill>
                <a:latin typeface="游ゴシック" panose="020B0400000000000000" pitchFamily="50" charset="-128"/>
                <a:ea typeface="游ゴシック" panose="020B0400000000000000" pitchFamily="50" charset="-128"/>
              </a:rPr>
              <a:t>ホームページへの掲載、他媒体を活用した周知</a:t>
            </a:r>
            <a:r>
              <a:rPr lang="ja-JP" altLang="en-US" sz="1800" b="0" dirty="0" smtClean="0">
                <a:solidFill>
                  <a:prstClr val="black"/>
                </a:solidFill>
                <a:latin typeface="游ゴシック" panose="020B0400000000000000" pitchFamily="50" charset="-128"/>
                <a:ea typeface="游ゴシック" panose="020B0400000000000000" pitchFamily="50" charset="-128"/>
              </a:rPr>
              <a:t>）</a:t>
            </a:r>
            <a:endParaRPr lang="en-US" altLang="ja-JP" sz="1400" b="0" dirty="0">
              <a:solidFill>
                <a:prstClr val="black"/>
              </a:solidFill>
              <a:latin typeface="游ゴシック" panose="020B0400000000000000" pitchFamily="50" charset="-128"/>
              <a:ea typeface="游ゴシック" panose="020B0400000000000000" pitchFamily="50" charset="-128"/>
            </a:endParaRPr>
          </a:p>
        </p:txBody>
      </p:sp>
      <p:sp>
        <p:nvSpPr>
          <p:cNvPr id="11" name="正方形/長方形 10"/>
          <p:cNvSpPr/>
          <p:nvPr/>
        </p:nvSpPr>
        <p:spPr>
          <a:xfrm>
            <a:off x="384547" y="1732381"/>
            <a:ext cx="5493812"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ja-JP" altLang="en-US" sz="1800" b="0" dirty="0">
                <a:ln w="0"/>
                <a:solidFill>
                  <a:schemeClr val="tx1"/>
                </a:solidFill>
                <a:ea typeface="游ゴシック" panose="020B0400000000000000" pitchFamily="50" charset="-128"/>
              </a:rPr>
              <a:t>東京労働局では以下の事案がないか確認いたします</a:t>
            </a:r>
            <a:endParaRPr lang="ja-JP" altLang="en-US" sz="1800" b="0" dirty="0">
              <a:ea typeface="游ゴシック" panose="020B0400000000000000" pitchFamily="50" charset="-128"/>
            </a:endParaRPr>
          </a:p>
        </p:txBody>
      </p:sp>
      <p:sp>
        <p:nvSpPr>
          <p:cNvPr id="12" name="正方形/長方形 11"/>
          <p:cNvSpPr/>
          <p:nvPr/>
        </p:nvSpPr>
        <p:spPr>
          <a:xfrm>
            <a:off x="362967" y="3741718"/>
            <a:ext cx="9187130" cy="12003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l"/>
            <a:r>
              <a:rPr lang="ja-JP" altLang="en-US" sz="1800" b="0" dirty="0" smtClean="0">
                <a:solidFill>
                  <a:schemeClr val="tx1"/>
                </a:solidFill>
                <a:ea typeface="游ゴシック" panose="020B0400000000000000" pitchFamily="50" charset="-128"/>
              </a:rPr>
              <a:t>●　許可</a:t>
            </a:r>
            <a:r>
              <a:rPr lang="ja-JP" altLang="en-US" sz="1800" b="0" dirty="0">
                <a:solidFill>
                  <a:schemeClr val="tx1"/>
                </a:solidFill>
                <a:ea typeface="游ゴシック" panose="020B0400000000000000" pitchFamily="50" charset="-128"/>
              </a:rPr>
              <a:t>日以前に事業活動を行った場合は、違法行為となり、罰則対象となります。</a:t>
            </a:r>
            <a:endParaRPr lang="en-US" altLang="ja-JP" sz="1800" b="0" dirty="0">
              <a:solidFill>
                <a:schemeClr val="tx1"/>
              </a:solidFill>
              <a:ea typeface="游ゴシック" panose="020B0400000000000000" pitchFamily="50" charset="-128"/>
            </a:endParaRPr>
          </a:p>
          <a:p>
            <a:pPr algn="l"/>
            <a:r>
              <a:rPr lang="ja-JP" altLang="en-US" sz="1800" b="0" dirty="0" smtClean="0">
                <a:solidFill>
                  <a:schemeClr val="tx1"/>
                </a:solidFill>
                <a:ea typeface="游ゴシック" panose="020B0400000000000000" pitchFamily="50" charset="-128"/>
              </a:rPr>
              <a:t>●　事前</a:t>
            </a:r>
            <a:r>
              <a:rPr lang="ja-JP" altLang="en-US" sz="1800" b="0" dirty="0">
                <a:solidFill>
                  <a:schemeClr val="tx1"/>
                </a:solidFill>
                <a:ea typeface="游ゴシック" panose="020B0400000000000000" pitchFamily="50" charset="-128"/>
              </a:rPr>
              <a:t>の周知・広報など疑わしい事案があった場合、内容の修正・削除</a:t>
            </a:r>
            <a:r>
              <a:rPr lang="ja-JP" altLang="en-US" sz="1800" b="0" dirty="0" smtClean="0">
                <a:solidFill>
                  <a:schemeClr val="tx1"/>
                </a:solidFill>
                <a:ea typeface="游ゴシック" panose="020B0400000000000000" pitchFamily="50" charset="-128"/>
              </a:rPr>
              <a:t>など</a:t>
            </a:r>
            <a:endParaRPr lang="en-US" altLang="ja-JP" sz="1800" b="0" dirty="0" smtClean="0">
              <a:solidFill>
                <a:schemeClr val="tx1"/>
              </a:solidFill>
              <a:ea typeface="游ゴシック" panose="020B0400000000000000" pitchFamily="50" charset="-128"/>
            </a:endParaRPr>
          </a:p>
          <a:p>
            <a:pPr algn="l"/>
            <a:r>
              <a:rPr lang="ja-JP" altLang="en-US" sz="1800" b="0" dirty="0" smtClean="0">
                <a:solidFill>
                  <a:schemeClr val="tx1"/>
                </a:solidFill>
                <a:ea typeface="游ゴシック" panose="020B0400000000000000" pitchFamily="50" charset="-128"/>
              </a:rPr>
              <a:t>　　必要</a:t>
            </a:r>
            <a:r>
              <a:rPr lang="ja-JP" altLang="en-US" sz="1800" b="0" dirty="0">
                <a:solidFill>
                  <a:schemeClr val="tx1"/>
                </a:solidFill>
                <a:ea typeface="游ゴシック" panose="020B0400000000000000" pitchFamily="50" charset="-128"/>
              </a:rPr>
              <a:t>な指導を行います</a:t>
            </a:r>
            <a:r>
              <a:rPr lang="ja-JP" altLang="en-US" sz="1800" b="0" dirty="0" smtClean="0">
                <a:solidFill>
                  <a:schemeClr val="tx1"/>
                </a:solidFill>
                <a:ea typeface="游ゴシック" panose="020B0400000000000000" pitchFamily="50" charset="-128"/>
              </a:rPr>
              <a:t>。</a:t>
            </a:r>
            <a:endParaRPr lang="en-US" altLang="ja-JP" sz="1800" b="0" dirty="0" smtClean="0">
              <a:solidFill>
                <a:schemeClr val="tx1"/>
              </a:solidFill>
              <a:ea typeface="游ゴシック" panose="020B0400000000000000" pitchFamily="50" charset="-128"/>
            </a:endParaRPr>
          </a:p>
          <a:p>
            <a:pPr algn="l"/>
            <a:r>
              <a:rPr lang="ja-JP" altLang="en-US" sz="1800" b="0" dirty="0" smtClean="0">
                <a:solidFill>
                  <a:schemeClr val="tx1"/>
                </a:solidFill>
                <a:ea typeface="游ゴシック" panose="020B0400000000000000" pitchFamily="50" charset="-128"/>
              </a:rPr>
              <a:t>　　応じられない</a:t>
            </a:r>
            <a:r>
              <a:rPr lang="ja-JP" altLang="en-US" sz="1800" b="0" dirty="0">
                <a:solidFill>
                  <a:schemeClr val="tx1"/>
                </a:solidFill>
                <a:ea typeface="游ゴシック" panose="020B0400000000000000" pitchFamily="50" charset="-128"/>
              </a:rPr>
              <a:t>場合は審査期間の延長や許可が下りないことがあります。</a:t>
            </a:r>
            <a:r>
              <a:rPr lang="en-US" altLang="ja-JP" sz="1800" b="0" dirty="0">
                <a:solidFill>
                  <a:schemeClr val="tx1"/>
                </a:solidFill>
                <a:ea typeface="游ゴシック" panose="020B0400000000000000" pitchFamily="50" charset="-128"/>
              </a:rPr>
              <a:t>	</a:t>
            </a:r>
            <a:endParaRPr lang="ja-JP" altLang="en-US" sz="1800" b="0" dirty="0">
              <a:solidFill>
                <a:schemeClr val="tx1"/>
              </a:solidFill>
              <a:ea typeface="游ゴシック" panose="020B0400000000000000" pitchFamily="50" charset="-128"/>
            </a:endParaRPr>
          </a:p>
        </p:txBody>
      </p:sp>
      <p:sp>
        <p:nvSpPr>
          <p:cNvPr id="13" name="角丸四角形 12"/>
          <p:cNvSpPr/>
          <p:nvPr/>
        </p:nvSpPr>
        <p:spPr>
          <a:xfrm>
            <a:off x="852430" y="5525094"/>
            <a:ext cx="7366119" cy="578882"/>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spcBef>
                <a:spcPts val="0"/>
              </a:spcBef>
            </a:pPr>
            <a:r>
              <a:rPr lang="ja-JP" altLang="en-US" sz="2800" dirty="0" smtClean="0">
                <a:solidFill>
                  <a:schemeClr val="tx1"/>
                </a:solidFill>
                <a:ea typeface="游ゴシック" panose="020B0400000000000000" pitchFamily="50" charset="-128"/>
              </a:rPr>
              <a:t>労働者派遣事業は</a:t>
            </a:r>
            <a:r>
              <a:rPr lang="ja-JP" altLang="en-US" sz="2800" dirty="0">
                <a:solidFill>
                  <a:schemeClr val="tx1"/>
                </a:solidFill>
                <a:ea typeface="游ゴシック" panose="020B0400000000000000" pitchFamily="50" charset="-128"/>
              </a:rPr>
              <a:t>許可日から事業が</a:t>
            </a:r>
            <a:r>
              <a:rPr lang="ja-JP" altLang="en-US" sz="2800" dirty="0" smtClean="0">
                <a:solidFill>
                  <a:schemeClr val="tx1"/>
                </a:solidFill>
                <a:ea typeface="游ゴシック" panose="020B0400000000000000" pitchFamily="50" charset="-128"/>
              </a:rPr>
              <a:t>行えます</a:t>
            </a:r>
            <a:endParaRPr lang="ja-JP" altLang="en-US" dirty="0">
              <a:solidFill>
                <a:schemeClr val="tx1"/>
              </a:solidFill>
              <a:ea typeface="游ゴシック" panose="020B0400000000000000" pitchFamily="50" charset="-128"/>
            </a:endParaRPr>
          </a:p>
        </p:txBody>
      </p:sp>
    </p:spTree>
    <p:extLst>
      <p:ext uri="{BB962C8B-B14F-4D97-AF65-F5344CB8AC3E}">
        <p14:creationId xmlns:p14="http://schemas.microsoft.com/office/powerpoint/2010/main" val="1441125733"/>
      </p:ext>
    </p:extLst>
  </p:cSld>
  <p:clrMapOvr>
    <a:masterClrMapping/>
  </p:clrMapOvr>
  <mc:AlternateContent xmlns:mc="http://schemas.openxmlformats.org/markup-compatibility/2006" xmlns:p14="http://schemas.microsoft.com/office/powerpoint/2010/main">
    <mc:Choice Requires="p14">
      <p:transition spd="med" p14:dur="700" advTm="62762">
        <p:fade/>
      </p:transition>
    </mc:Choice>
    <mc:Fallback xmlns="">
      <p:transition spd="med" advTm="62762">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Rot="1" noChangeArrowheads="1"/>
          </p:cNvSpPr>
          <p:nvPr/>
        </p:nvSpPr>
        <p:spPr>
          <a:xfrm>
            <a:off x="3522887" y="4200912"/>
            <a:ext cx="5059138" cy="2503033"/>
          </a:xfrm>
          <a:prstGeom prst="rect">
            <a:avLst/>
          </a:prstGeom>
        </p:spPr>
        <p:txBody>
          <a:bodyPr vert="horz" lIns="91440" tIns="45720" rIns="91440" bIns="45720" rtlCol="0" anchor="t">
            <a:normAutofit fontScale="92500" lnSpcReduction="20000"/>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kumimoji="1"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kumimoji="1"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kumimoji="1"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kumimoji="1"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kumimoji="1"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kumimoji="1"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kumimoji="1"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kumimoji="1" sz="1400" kern="1200">
                <a:solidFill>
                  <a:schemeClr val="tx1">
                    <a:tint val="75000"/>
                  </a:schemeClr>
                </a:solidFill>
                <a:latin typeface="+mn-lt"/>
                <a:ea typeface="+mn-ea"/>
                <a:cs typeface="+mn-cs"/>
              </a:defRPr>
            </a:lvl9pPr>
          </a:lstStyle>
          <a:p>
            <a:pPr>
              <a:buFont typeface="Wingdings" pitchFamily="2" charset="2"/>
              <a:buNone/>
              <a:defRPr/>
            </a:pPr>
            <a:r>
              <a:rPr lang="ja-JP" altLang="en-US" sz="2000" dirty="0">
                <a:latin typeface="游ゴシック" panose="020B0400000000000000" pitchFamily="50" charset="-128"/>
                <a:ea typeface="游ゴシック" panose="020B0400000000000000" pitchFamily="50" charset="-128"/>
              </a:rPr>
              <a:t>派遣事業の申請・届出に関しては</a:t>
            </a:r>
          </a:p>
          <a:p>
            <a:pPr>
              <a:buFont typeface="Wingdings" pitchFamily="2" charset="2"/>
              <a:buNone/>
              <a:defRPr/>
            </a:pPr>
            <a:r>
              <a:rPr lang="ja-JP" altLang="en-US" sz="2000" dirty="0">
                <a:latin typeface="游ゴシック" panose="020B0400000000000000" pitchFamily="50" charset="-128"/>
                <a:ea typeface="游ゴシック" panose="020B0400000000000000" pitchFamily="50" charset="-128"/>
              </a:rPr>
              <a:t>　０３－３４５２－１４７２</a:t>
            </a:r>
            <a:endParaRPr lang="en-US" altLang="ja-JP" sz="2000" dirty="0">
              <a:latin typeface="游ゴシック" panose="020B0400000000000000" pitchFamily="50" charset="-128"/>
              <a:ea typeface="游ゴシック" panose="020B0400000000000000" pitchFamily="50" charset="-128"/>
            </a:endParaRPr>
          </a:p>
          <a:p>
            <a:pPr>
              <a:buFont typeface="Wingdings" pitchFamily="2" charset="2"/>
              <a:buNone/>
              <a:defRPr/>
            </a:pPr>
            <a:r>
              <a:rPr lang="ja-JP" altLang="en-US" sz="2000" dirty="0">
                <a:latin typeface="游ゴシック" panose="020B0400000000000000" pitchFamily="50" charset="-128"/>
                <a:ea typeface="游ゴシック" panose="020B0400000000000000" pitchFamily="50" charset="-128"/>
              </a:rPr>
              <a:t>　（平日８：３０～１７：００）</a:t>
            </a:r>
            <a:endParaRPr lang="en-US" altLang="ja-JP" sz="2000" dirty="0">
              <a:latin typeface="游ゴシック" panose="020B0400000000000000" pitchFamily="50" charset="-128"/>
              <a:ea typeface="游ゴシック" panose="020B0400000000000000" pitchFamily="50" charset="-128"/>
            </a:endParaRPr>
          </a:p>
          <a:p>
            <a:pPr>
              <a:buFont typeface="Wingdings" pitchFamily="2" charset="2"/>
              <a:buNone/>
              <a:defRPr/>
            </a:pPr>
            <a:endParaRPr lang="en-US" altLang="ja-JP" sz="2000" dirty="0">
              <a:latin typeface="游ゴシック" panose="020B0400000000000000" pitchFamily="50" charset="-128"/>
              <a:ea typeface="游ゴシック" panose="020B0400000000000000" pitchFamily="50" charset="-128"/>
            </a:endParaRPr>
          </a:p>
          <a:p>
            <a:pPr>
              <a:buFont typeface="Wingdings" pitchFamily="2" charset="2"/>
              <a:buNone/>
              <a:defRPr/>
            </a:pPr>
            <a:r>
              <a:rPr lang="ja-JP" altLang="en-US" sz="2000" dirty="0">
                <a:latin typeface="游ゴシック" panose="020B0400000000000000" pitchFamily="50" charset="-128"/>
                <a:ea typeface="游ゴシック" panose="020B0400000000000000" pitchFamily="50" charset="-128"/>
              </a:rPr>
              <a:t>派遣事業の運用に関しては</a:t>
            </a:r>
            <a:endParaRPr lang="en-US" altLang="ja-JP" sz="2000" dirty="0">
              <a:latin typeface="游ゴシック" panose="020B0400000000000000" pitchFamily="50" charset="-128"/>
              <a:ea typeface="游ゴシック" panose="020B0400000000000000" pitchFamily="50" charset="-128"/>
            </a:endParaRPr>
          </a:p>
          <a:p>
            <a:pPr>
              <a:buFont typeface="Wingdings" pitchFamily="2" charset="2"/>
              <a:buNone/>
              <a:defRPr/>
            </a:pPr>
            <a:r>
              <a:rPr lang="ja-JP" altLang="en-US" sz="2000" dirty="0">
                <a:latin typeface="游ゴシック" panose="020B0400000000000000" pitchFamily="50" charset="-128"/>
                <a:ea typeface="游ゴシック" panose="020B0400000000000000" pitchFamily="50" charset="-128"/>
              </a:rPr>
              <a:t>　０３－３４５２－１４７４</a:t>
            </a:r>
            <a:endParaRPr lang="en-US" altLang="ja-JP" sz="2000" dirty="0">
              <a:latin typeface="游ゴシック" panose="020B0400000000000000" pitchFamily="50" charset="-128"/>
              <a:ea typeface="游ゴシック" panose="020B0400000000000000" pitchFamily="50" charset="-128"/>
            </a:endParaRPr>
          </a:p>
          <a:p>
            <a:pPr>
              <a:buFont typeface="Wingdings" pitchFamily="2" charset="2"/>
              <a:buNone/>
              <a:defRPr/>
            </a:pPr>
            <a:r>
              <a:rPr lang="ja-JP" altLang="en-US" sz="2000" dirty="0">
                <a:latin typeface="游ゴシック" panose="020B0400000000000000" pitchFamily="50" charset="-128"/>
                <a:ea typeface="游ゴシック" panose="020B0400000000000000" pitchFamily="50" charset="-128"/>
              </a:rPr>
              <a:t>　（平日８：３０～１７：００）</a:t>
            </a:r>
            <a:endParaRPr lang="en-US" altLang="ja-JP" sz="2000" dirty="0">
              <a:latin typeface="游ゴシック" panose="020B0400000000000000" pitchFamily="50" charset="-128"/>
              <a:ea typeface="游ゴシック" panose="020B0400000000000000" pitchFamily="50" charset="-128"/>
            </a:endParaRPr>
          </a:p>
        </p:txBody>
      </p:sp>
      <p:sp>
        <p:nvSpPr>
          <p:cNvPr id="6" name="タイトル 5"/>
          <p:cNvSpPr>
            <a:spLocks noGrp="1"/>
          </p:cNvSpPr>
          <p:nvPr>
            <p:ph type="title"/>
          </p:nvPr>
        </p:nvSpPr>
        <p:spPr>
          <a:xfrm>
            <a:off x="681890" y="3573242"/>
            <a:ext cx="2954655" cy="646331"/>
          </a:xfrm>
        </p:spPr>
        <p:txBody>
          <a:bodyPr wrap="none">
            <a:spAutoFit/>
          </a:bodyPr>
          <a:lstStyle/>
          <a:p>
            <a:r>
              <a:rPr kumimoji="1" lang="ja-JP" altLang="en-US" sz="3600" dirty="0">
                <a:ln>
                  <a:solidFill>
                    <a:schemeClr val="tx1"/>
                  </a:solidFill>
                </a:ln>
              </a:rPr>
              <a:t>お問い合わせ</a:t>
            </a:r>
          </a:p>
        </p:txBody>
      </p:sp>
      <p:sp>
        <p:nvSpPr>
          <p:cNvPr id="7" name="タイトル 5"/>
          <p:cNvSpPr txBox="1">
            <a:spLocks/>
          </p:cNvSpPr>
          <p:nvPr/>
        </p:nvSpPr>
        <p:spPr>
          <a:xfrm>
            <a:off x="681890" y="433669"/>
            <a:ext cx="3877985" cy="646331"/>
          </a:xfrm>
          <a:prstGeom prst="rect">
            <a:avLst/>
          </a:prstGeom>
        </p:spPr>
        <p:txBody>
          <a:bodyPr vert="horz" wrap="none" lIns="91440" tIns="45720" rIns="91440" bIns="45720" rtlCol="0" anchor="b">
            <a:spAutoFit/>
          </a:bodyPr>
          <a:lstStyle>
            <a:lvl1pPr algn="l" defTabSz="914400" rtl="0" eaLnBrk="1" latinLnBrk="0" hangingPunct="1">
              <a:spcBef>
                <a:spcPct val="0"/>
              </a:spcBef>
              <a:buNone/>
              <a:defRPr kumimoji="1" sz="2000" b="1" kern="1200">
                <a:solidFill>
                  <a:schemeClr val="tx1"/>
                </a:solidFill>
                <a:latin typeface="+mj-lt"/>
                <a:ea typeface="+mj-ea"/>
                <a:cs typeface="+mj-cs"/>
              </a:defRPr>
            </a:lvl1pPr>
          </a:lstStyle>
          <a:p>
            <a:r>
              <a:rPr lang="ja-JP" altLang="en-US" sz="3600" dirty="0">
                <a:ln>
                  <a:solidFill>
                    <a:schemeClr val="tx1"/>
                  </a:solidFill>
                </a:ln>
                <a:ea typeface="游ゴシック" panose="020B0400000000000000" pitchFamily="50" charset="-128"/>
              </a:rPr>
              <a:t>ご来局にあたって</a:t>
            </a:r>
          </a:p>
        </p:txBody>
      </p:sp>
      <p:sp>
        <p:nvSpPr>
          <p:cNvPr id="9" name="Rectangle 3"/>
          <p:cNvSpPr txBox="1">
            <a:spLocks noRot="1" noChangeArrowheads="1"/>
          </p:cNvSpPr>
          <p:nvPr/>
        </p:nvSpPr>
        <p:spPr>
          <a:xfrm>
            <a:off x="1029810" y="1163061"/>
            <a:ext cx="7378899" cy="2503033"/>
          </a:xfrm>
          <a:prstGeom prst="rect">
            <a:avLst/>
          </a:prstGeom>
        </p:spPr>
        <p:txBody>
          <a:bodyPr vert="horz" lIns="91440" tIns="45720" rIns="91440" bIns="45720" rtlCol="0" anchor="t">
            <a:norm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kumimoji="1"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kumimoji="1"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kumimoji="1"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kumimoji="1"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kumimoji="1"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kumimoji="1"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kumimoji="1"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kumimoji="1" sz="1400" kern="1200">
                <a:solidFill>
                  <a:schemeClr val="tx1">
                    <a:tint val="75000"/>
                  </a:schemeClr>
                </a:solidFill>
                <a:latin typeface="+mn-lt"/>
                <a:ea typeface="+mn-ea"/>
                <a:cs typeface="+mn-cs"/>
              </a:defRPr>
            </a:lvl9pPr>
          </a:lstStyle>
          <a:p>
            <a:pPr>
              <a:buFont typeface="Wingdings" pitchFamily="2" charset="2"/>
              <a:buNone/>
              <a:defRPr/>
            </a:pPr>
            <a:r>
              <a:rPr lang="ja-JP" altLang="en-US" sz="2000" dirty="0" smtClean="0">
                <a:latin typeface="游ゴシック" panose="020B0400000000000000" pitchFamily="50" charset="-128"/>
                <a:ea typeface="游ゴシック" panose="020B0400000000000000" pitchFamily="50" charset="-128"/>
              </a:rPr>
              <a:t>新規</a:t>
            </a:r>
            <a:r>
              <a:rPr lang="ja-JP" altLang="en-US" sz="2000" dirty="0">
                <a:latin typeface="游ゴシック" panose="020B0400000000000000" pitchFamily="50" charset="-128"/>
                <a:ea typeface="游ゴシック" panose="020B0400000000000000" pitchFamily="50" charset="-128"/>
              </a:rPr>
              <a:t>許可に関わる相談・申請は、書類の確認に時間がかかるため、</a:t>
            </a:r>
            <a:r>
              <a:rPr lang="ja-JP" altLang="en-US" sz="2000" dirty="0">
                <a:solidFill>
                  <a:srgbClr val="FF0000"/>
                </a:solidFill>
                <a:latin typeface="游ゴシック" panose="020B0400000000000000" pitchFamily="50" charset="-128"/>
                <a:ea typeface="游ゴシック" panose="020B0400000000000000" pitchFamily="50" charset="-128"/>
              </a:rPr>
              <a:t>１６時までのご来局にご協力をお願いいたします。</a:t>
            </a:r>
            <a:endParaRPr lang="en-US" altLang="ja-JP" sz="2000" dirty="0">
              <a:solidFill>
                <a:srgbClr val="FF0000"/>
              </a:solidFill>
              <a:latin typeface="游ゴシック" panose="020B0400000000000000" pitchFamily="50" charset="-128"/>
              <a:ea typeface="游ゴシック" panose="020B0400000000000000" pitchFamily="50" charset="-128"/>
            </a:endParaRPr>
          </a:p>
          <a:p>
            <a:pPr>
              <a:buFont typeface="Wingdings" pitchFamily="2" charset="2"/>
              <a:buNone/>
              <a:defRPr/>
            </a:pPr>
            <a:r>
              <a:rPr lang="ja-JP" altLang="en-US" sz="2000" dirty="0" smtClean="0">
                <a:latin typeface="游ゴシック" panose="020B0400000000000000" pitchFamily="50" charset="-128"/>
                <a:ea typeface="游ゴシック" panose="020B0400000000000000" pitchFamily="50" charset="-128"/>
              </a:rPr>
              <a:t>また</a:t>
            </a:r>
            <a:r>
              <a:rPr lang="ja-JP" altLang="en-US" sz="2000" dirty="0">
                <a:latin typeface="游ゴシック" panose="020B0400000000000000" pitchFamily="50" charset="-128"/>
                <a:ea typeface="游ゴシック" panose="020B0400000000000000" pitchFamily="50" charset="-128"/>
              </a:rPr>
              <a:t>、月末前の３日間は大変混み合います</a:t>
            </a:r>
            <a:r>
              <a:rPr lang="ja-JP" altLang="en-US" sz="2000" dirty="0" smtClean="0">
                <a:latin typeface="游ゴシック" panose="020B0400000000000000" pitchFamily="50" charset="-128"/>
                <a:ea typeface="游ゴシック" panose="020B0400000000000000" pitchFamily="50" charset="-128"/>
              </a:rPr>
              <a:t>。</a:t>
            </a:r>
            <a:endParaRPr lang="en-US" altLang="ja-JP" sz="2000" dirty="0" smtClean="0">
              <a:latin typeface="游ゴシック" panose="020B0400000000000000" pitchFamily="50" charset="-128"/>
              <a:ea typeface="游ゴシック" panose="020B0400000000000000" pitchFamily="50" charset="-128"/>
            </a:endParaRPr>
          </a:p>
          <a:p>
            <a:pPr>
              <a:buFont typeface="Wingdings" pitchFamily="2" charset="2"/>
              <a:buNone/>
              <a:defRPr/>
            </a:pPr>
            <a:r>
              <a:rPr lang="ja-JP" altLang="en-US" sz="2000" dirty="0" smtClean="0">
                <a:latin typeface="游ゴシック" panose="020B0400000000000000" pitchFamily="50" charset="-128"/>
                <a:ea typeface="游ゴシック" panose="020B0400000000000000" pitchFamily="50" charset="-128"/>
              </a:rPr>
              <a:t>相談・</a:t>
            </a:r>
            <a:r>
              <a:rPr lang="ja-JP" altLang="en-US" sz="2000" dirty="0">
                <a:latin typeface="游ゴシック" panose="020B0400000000000000" pitchFamily="50" charset="-128"/>
                <a:ea typeface="游ゴシック" panose="020B0400000000000000" pitchFamily="50" charset="-128"/>
              </a:rPr>
              <a:t>申請は余裕を持ってのご来局をお願いいたします。</a:t>
            </a:r>
            <a:endParaRPr lang="en-US" altLang="ja-JP" sz="2000" dirty="0">
              <a:latin typeface="游ゴシック" panose="020B0400000000000000" pitchFamily="50" charset="-128"/>
              <a:ea typeface="游ゴシック" panose="020B0400000000000000" pitchFamily="50" charset="-128"/>
            </a:endParaRPr>
          </a:p>
        </p:txBody>
      </p:sp>
      <p:sp>
        <p:nvSpPr>
          <p:cNvPr id="2" name="スライド番号プレースホルダー 1"/>
          <p:cNvSpPr>
            <a:spLocks noGrp="1"/>
          </p:cNvSpPr>
          <p:nvPr>
            <p:ph type="sldNum" sz="quarter" idx="12"/>
          </p:nvPr>
        </p:nvSpPr>
        <p:spPr>
          <a:xfrm>
            <a:off x="7010400" y="6492875"/>
            <a:ext cx="2133600" cy="365125"/>
          </a:xfrm>
        </p:spPr>
        <p:txBody>
          <a:bodyPr/>
          <a:lstStyle/>
          <a:p>
            <a:r>
              <a:rPr kumimoji="1" lang="en-US" altLang="ja-JP" dirty="0" smtClean="0"/>
              <a:t>32</a:t>
            </a:r>
            <a:endParaRPr kumimoji="1" lang="ja-JP" altLang="en-US" dirty="0"/>
          </a:p>
        </p:txBody>
      </p:sp>
    </p:spTree>
    <p:extLst>
      <p:ext uri="{BB962C8B-B14F-4D97-AF65-F5344CB8AC3E}">
        <p14:creationId xmlns:p14="http://schemas.microsoft.com/office/powerpoint/2010/main" val="1590205829"/>
      </p:ext>
    </p:extLst>
  </p:cSld>
  <p:clrMapOvr>
    <a:masterClrMapping/>
  </p:clrMapOvr>
  <mc:AlternateContent xmlns:mc="http://schemas.openxmlformats.org/markup-compatibility/2006" xmlns:p14="http://schemas.microsoft.com/office/powerpoint/2010/main">
    <mc:Choice Requires="p14">
      <p:transition spd="med" p14:dur="700" advTm="64435">
        <p:fade/>
      </p:transition>
    </mc:Choice>
    <mc:Fallback xmlns="">
      <p:transition spd="med" advTm="64435">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54494" y="383788"/>
            <a:ext cx="2646878" cy="584775"/>
          </a:xfrm>
        </p:spPr>
        <p:txBody>
          <a:bodyPr wrap="none">
            <a:spAutoFit/>
          </a:bodyPr>
          <a:lstStyle/>
          <a:p>
            <a:r>
              <a:rPr kumimoji="1" lang="ja-JP" altLang="en-US" sz="3200" dirty="0"/>
              <a:t>派遣事業と</a:t>
            </a:r>
            <a:r>
              <a:rPr kumimoji="1" lang="ja-JP" altLang="en-US" sz="3200" dirty="0" smtClean="0"/>
              <a:t>は</a:t>
            </a:r>
            <a:endParaRPr kumimoji="1" lang="ja-JP" altLang="en-US" sz="3200" dirty="0"/>
          </a:p>
        </p:txBody>
      </p:sp>
      <p:sp>
        <p:nvSpPr>
          <p:cNvPr id="4" name="タイトル 1"/>
          <p:cNvSpPr txBox="1">
            <a:spLocks/>
          </p:cNvSpPr>
          <p:nvPr/>
        </p:nvSpPr>
        <p:spPr>
          <a:xfrm>
            <a:off x="627457" y="1201470"/>
            <a:ext cx="8059736" cy="1544314"/>
          </a:xfrm>
          <a:prstGeom prst="rect">
            <a:avLst/>
          </a:prstGeom>
        </p:spPr>
        <p:txBody>
          <a:bodyPr vert="horz" lIns="91440" tIns="45720" rIns="91440" bIns="45720" rtlCol="0" anchor="t">
            <a:noAutofit/>
          </a:bodyPr>
          <a:lstStyle>
            <a:lvl1pPr algn="l" defTabSz="914400" rtl="0" eaLnBrk="1" latinLnBrk="0" hangingPunct="1">
              <a:spcBef>
                <a:spcPct val="0"/>
              </a:spcBef>
              <a:buNone/>
              <a:defRPr kumimoji="1" sz="2800" kern="1200" cap="all" baseline="0">
                <a:solidFill>
                  <a:schemeClr val="tx1"/>
                </a:solidFill>
                <a:latin typeface="+mj-lt"/>
                <a:ea typeface="+mj-ea"/>
                <a:cs typeface="+mj-cs"/>
              </a:defRPr>
            </a:lvl1pPr>
          </a:lstStyle>
          <a:p>
            <a:r>
              <a:rPr lang="ja-JP" altLang="en-US" sz="1800" dirty="0" smtClean="0">
                <a:latin typeface="游ゴシック" panose="020B0400000000000000" pitchFamily="50" charset="-128"/>
                <a:ea typeface="游ゴシック" panose="020B0400000000000000" pitchFamily="50" charset="-128"/>
              </a:rPr>
              <a:t>労働者</a:t>
            </a:r>
            <a:r>
              <a:rPr lang="ja-JP" altLang="en-US" sz="1800" dirty="0">
                <a:latin typeface="游ゴシック" panose="020B0400000000000000" pitchFamily="50" charset="-128"/>
                <a:ea typeface="游ゴシック" panose="020B0400000000000000" pitchFamily="50" charset="-128"/>
              </a:rPr>
              <a:t>派遣事業とは、派遣元事業主が雇用する労働者を、派遣先の指揮命令を受けて派遣先のために労働に従事させることを業として行うことをいう。</a:t>
            </a:r>
            <a:endParaRPr lang="en-US" altLang="ja-JP" sz="1800" dirty="0">
              <a:latin typeface="游ゴシック" panose="020B0400000000000000" pitchFamily="50" charset="-128"/>
              <a:ea typeface="游ゴシック" panose="020B0400000000000000" pitchFamily="50" charset="-128"/>
            </a:endParaRPr>
          </a:p>
          <a:p>
            <a:endParaRPr lang="en-US" altLang="ja-JP" sz="1800" dirty="0">
              <a:latin typeface="游ゴシック" panose="020B0400000000000000" pitchFamily="50" charset="-128"/>
              <a:ea typeface="游ゴシック" panose="020B0400000000000000" pitchFamily="50" charset="-128"/>
            </a:endParaRPr>
          </a:p>
          <a:p>
            <a:r>
              <a:rPr lang="ja-JP" altLang="en-US" sz="1800" dirty="0">
                <a:latin typeface="游ゴシック" panose="020B0400000000000000" pitchFamily="50" charset="-128"/>
                <a:ea typeface="游ゴシック" panose="020B0400000000000000" pitchFamily="50" charset="-128"/>
              </a:rPr>
              <a:t>（労働者を他人に雇用させることを、約してするものを含まない。）</a:t>
            </a:r>
          </a:p>
        </p:txBody>
      </p:sp>
      <p:sp>
        <p:nvSpPr>
          <p:cNvPr id="12" name="AutoShape 6"/>
          <p:cNvSpPr>
            <a:spLocks noChangeArrowheads="1"/>
          </p:cNvSpPr>
          <p:nvPr/>
        </p:nvSpPr>
        <p:spPr bwMode="auto">
          <a:xfrm>
            <a:off x="150305" y="3115634"/>
            <a:ext cx="2660400" cy="817200"/>
          </a:xfrm>
          <a:prstGeom prst="roundRect">
            <a:avLst>
              <a:gd name="adj" fmla="val 16667"/>
            </a:avLst>
          </a:prstGeom>
          <a:solidFill>
            <a:schemeClr val="accent5">
              <a:lumMod val="20000"/>
              <a:lumOff val="80000"/>
            </a:schemeClr>
          </a:solidFill>
          <a:ln w="38100">
            <a:solidFill>
              <a:schemeClr val="tx1"/>
            </a:solidFill>
            <a:round/>
            <a:headEnd/>
            <a:tailEnd/>
          </a:ln>
          <a:effectLst/>
        </p:spPr>
        <p:txBody>
          <a:bodyPr wrap="none" anchor="ctr"/>
          <a:lstStyle/>
          <a:p>
            <a:pPr algn="ctr">
              <a:spcBef>
                <a:spcPct val="50000"/>
              </a:spcBef>
              <a:buClrTx/>
              <a:buFontTx/>
              <a:buNone/>
            </a:pPr>
            <a:r>
              <a:rPr lang="ja-JP" altLang="en-US" sz="3200" dirty="0">
                <a:solidFill>
                  <a:schemeClr val="tx1"/>
                </a:solidFill>
                <a:ea typeface="游ゴシック" panose="020B0400000000000000" pitchFamily="50" charset="-128"/>
              </a:rPr>
              <a:t>派遣元事業主</a:t>
            </a:r>
          </a:p>
        </p:txBody>
      </p:sp>
      <p:sp>
        <p:nvSpPr>
          <p:cNvPr id="13" name="AutoShape 7"/>
          <p:cNvSpPr>
            <a:spLocks noChangeArrowheads="1"/>
          </p:cNvSpPr>
          <p:nvPr/>
        </p:nvSpPr>
        <p:spPr bwMode="auto">
          <a:xfrm>
            <a:off x="6295434" y="3116514"/>
            <a:ext cx="2660359" cy="816542"/>
          </a:xfrm>
          <a:prstGeom prst="roundRect">
            <a:avLst>
              <a:gd name="adj" fmla="val 16667"/>
            </a:avLst>
          </a:prstGeom>
          <a:solidFill>
            <a:schemeClr val="accent6">
              <a:lumMod val="20000"/>
              <a:lumOff val="80000"/>
            </a:schemeClr>
          </a:solidFill>
          <a:ln w="38100">
            <a:solidFill>
              <a:schemeClr val="tx1"/>
            </a:solidFill>
            <a:round/>
            <a:headEnd/>
            <a:tailEnd/>
          </a:ln>
          <a:effectLst/>
        </p:spPr>
        <p:txBody>
          <a:bodyPr wrap="none" anchor="ctr"/>
          <a:lstStyle/>
          <a:p>
            <a:pPr algn="ctr">
              <a:spcBef>
                <a:spcPct val="50000"/>
              </a:spcBef>
              <a:buClrTx/>
              <a:buFontTx/>
              <a:buNone/>
            </a:pPr>
            <a:r>
              <a:rPr lang="ja-JP" altLang="en-US" sz="3200" dirty="0">
                <a:solidFill>
                  <a:schemeClr val="tx1"/>
                </a:solidFill>
                <a:ea typeface="游ゴシック" panose="020B0400000000000000" pitchFamily="50" charset="-128"/>
              </a:rPr>
              <a:t>派遣先事業主</a:t>
            </a:r>
          </a:p>
        </p:txBody>
      </p:sp>
      <p:sp>
        <p:nvSpPr>
          <p:cNvPr id="5" name="AutoShape 8"/>
          <p:cNvSpPr>
            <a:spLocks noChangeArrowheads="1"/>
          </p:cNvSpPr>
          <p:nvPr/>
        </p:nvSpPr>
        <p:spPr bwMode="auto">
          <a:xfrm>
            <a:off x="3161112" y="5574505"/>
            <a:ext cx="2821776" cy="958285"/>
          </a:xfrm>
          <a:prstGeom prst="roundRect">
            <a:avLst>
              <a:gd name="adj" fmla="val 16667"/>
            </a:avLst>
          </a:prstGeom>
          <a:solidFill>
            <a:srgbClr val="A6D6A9"/>
          </a:solidFill>
          <a:ln w="38100">
            <a:solidFill>
              <a:schemeClr val="tx1"/>
            </a:solidFill>
            <a:round/>
            <a:headEnd/>
            <a:tailEnd/>
          </a:ln>
          <a:effectLst/>
        </p:spPr>
        <p:txBody>
          <a:bodyPr wrap="none" anchor="ctr"/>
          <a:lstStyle/>
          <a:p>
            <a:pPr algn="ctr">
              <a:spcBef>
                <a:spcPct val="50000"/>
              </a:spcBef>
              <a:buClrTx/>
              <a:buFontTx/>
              <a:buNone/>
            </a:pPr>
            <a:r>
              <a:rPr lang="ja-JP" altLang="en-US" sz="3200" dirty="0">
                <a:solidFill>
                  <a:schemeClr val="tx1"/>
                </a:solidFill>
                <a:ea typeface="游ゴシック" panose="020B0400000000000000" pitchFamily="50" charset="-128"/>
              </a:rPr>
              <a:t>派遣労働者</a:t>
            </a:r>
          </a:p>
        </p:txBody>
      </p:sp>
      <p:sp>
        <p:nvSpPr>
          <p:cNvPr id="7" name="Line 12"/>
          <p:cNvSpPr>
            <a:spLocks noChangeShapeType="1"/>
          </p:cNvSpPr>
          <p:nvPr/>
        </p:nvSpPr>
        <p:spPr bwMode="auto">
          <a:xfrm>
            <a:off x="1950504" y="4005215"/>
            <a:ext cx="1440161" cy="1559291"/>
          </a:xfrm>
          <a:prstGeom prst="line">
            <a:avLst/>
          </a:prstGeom>
          <a:noFill/>
          <a:ln w="38100">
            <a:solidFill>
              <a:schemeClr val="tx2"/>
            </a:solidFill>
            <a:round/>
            <a:headEnd type="triangle" w="lg" len="lg"/>
            <a:tailEnd type="triangle" w="lg" len="lg"/>
          </a:ln>
          <a:effectLst/>
        </p:spPr>
        <p:txBody>
          <a:bodyPr/>
          <a:lstStyle/>
          <a:p>
            <a:pPr>
              <a:defRPr/>
            </a:pPr>
            <a:endParaRPr lang="ja-JP" altLang="en-US" dirty="0">
              <a:effectLst>
                <a:outerShdw blurRad="38100" dist="38100" dir="2700000" algn="tl">
                  <a:srgbClr val="000000">
                    <a:alpha val="43137"/>
                  </a:srgbClr>
                </a:outerShdw>
              </a:effectLst>
              <a:ea typeface="游ゴシック" panose="020B0400000000000000" pitchFamily="50" charset="-128"/>
            </a:endParaRPr>
          </a:p>
        </p:txBody>
      </p:sp>
      <p:sp>
        <p:nvSpPr>
          <p:cNvPr id="8" name="Line 13"/>
          <p:cNvSpPr>
            <a:spLocks noChangeShapeType="1"/>
          </p:cNvSpPr>
          <p:nvPr/>
        </p:nvSpPr>
        <p:spPr bwMode="auto">
          <a:xfrm flipV="1">
            <a:off x="2843808" y="3588792"/>
            <a:ext cx="3370462" cy="0"/>
          </a:xfrm>
          <a:prstGeom prst="line">
            <a:avLst/>
          </a:prstGeom>
          <a:noFill/>
          <a:ln w="38100">
            <a:solidFill>
              <a:schemeClr val="tx2"/>
            </a:solidFill>
            <a:round/>
            <a:headEnd type="triangle" w="lg" len="lg"/>
            <a:tailEnd type="triangle" w="lg" len="lg"/>
          </a:ln>
          <a:effectLst/>
        </p:spPr>
        <p:txBody>
          <a:bodyPr/>
          <a:lstStyle/>
          <a:p>
            <a:pPr>
              <a:defRPr/>
            </a:pPr>
            <a:endParaRPr lang="ja-JP" altLang="en-US" dirty="0">
              <a:effectLst>
                <a:outerShdw blurRad="38100" dist="38100" dir="2700000" algn="tl">
                  <a:srgbClr val="000000">
                    <a:alpha val="43137"/>
                  </a:srgbClr>
                </a:outerShdw>
              </a:effectLst>
              <a:ea typeface="游ゴシック" panose="020B0400000000000000" pitchFamily="50" charset="-128"/>
            </a:endParaRPr>
          </a:p>
        </p:txBody>
      </p:sp>
      <p:sp>
        <p:nvSpPr>
          <p:cNvPr id="9" name="Line 14"/>
          <p:cNvSpPr>
            <a:spLocks noChangeShapeType="1"/>
          </p:cNvSpPr>
          <p:nvPr/>
        </p:nvSpPr>
        <p:spPr bwMode="auto">
          <a:xfrm flipH="1">
            <a:off x="5796136" y="4021020"/>
            <a:ext cx="1554968" cy="1543486"/>
          </a:xfrm>
          <a:prstGeom prst="line">
            <a:avLst/>
          </a:prstGeom>
          <a:noFill/>
          <a:ln w="38100">
            <a:solidFill>
              <a:schemeClr val="tx2"/>
            </a:solidFill>
            <a:round/>
            <a:headEnd type="triangle" w="lg" len="lg"/>
            <a:tailEnd type="triangle" w="lg" len="lg"/>
          </a:ln>
          <a:effectLst/>
        </p:spPr>
        <p:txBody>
          <a:bodyPr/>
          <a:lstStyle/>
          <a:p>
            <a:pPr>
              <a:defRPr/>
            </a:pPr>
            <a:endParaRPr lang="ja-JP" altLang="en-US" dirty="0">
              <a:effectLst>
                <a:outerShdw blurRad="38100" dist="38100" dir="2700000" algn="tl">
                  <a:srgbClr val="000000">
                    <a:alpha val="43137"/>
                  </a:srgbClr>
                </a:outerShdw>
              </a:effectLst>
              <a:ea typeface="游ゴシック" panose="020B0400000000000000" pitchFamily="50" charset="-128"/>
            </a:endParaRPr>
          </a:p>
        </p:txBody>
      </p:sp>
      <p:sp>
        <p:nvSpPr>
          <p:cNvPr id="10" name="Text Box 15"/>
          <p:cNvSpPr txBox="1">
            <a:spLocks noChangeArrowheads="1"/>
          </p:cNvSpPr>
          <p:nvPr/>
        </p:nvSpPr>
        <p:spPr bwMode="auto">
          <a:xfrm>
            <a:off x="3331763" y="3064516"/>
            <a:ext cx="2651125" cy="322076"/>
          </a:xfrm>
          <a:prstGeom prst="rect">
            <a:avLst/>
          </a:prstGeom>
          <a:noFill/>
          <a:ln w="9525" algn="ctr">
            <a:noFill/>
            <a:miter lim="800000"/>
            <a:headEnd/>
            <a:tailEnd/>
          </a:ln>
          <a:effectLst/>
        </p:spPr>
        <p:txBody>
          <a:bodyPr>
            <a:spAutoFit/>
          </a:bodyPr>
          <a:lstStyle/>
          <a:p>
            <a:pPr marL="342900" indent="-342900" algn="ctr">
              <a:lnSpc>
                <a:spcPct val="80000"/>
              </a:lnSpc>
              <a:spcBef>
                <a:spcPct val="50000"/>
              </a:spcBef>
              <a:defRPr/>
            </a:pPr>
            <a:r>
              <a:rPr lang="ja-JP" altLang="en-US" b="1" dirty="0">
                <a:effectLst>
                  <a:outerShdw blurRad="38100" dist="38100" dir="2700000" algn="tl">
                    <a:srgbClr val="FFFFFF"/>
                  </a:outerShdw>
                </a:effectLst>
                <a:ea typeface="游ゴシック" panose="020B0400000000000000" pitchFamily="50" charset="-128"/>
              </a:rPr>
              <a:t>労働者派遣契約</a:t>
            </a:r>
          </a:p>
        </p:txBody>
      </p:sp>
      <p:sp>
        <p:nvSpPr>
          <p:cNvPr id="11" name="Text Box 17"/>
          <p:cNvSpPr txBox="1">
            <a:spLocks noChangeArrowheads="1"/>
          </p:cNvSpPr>
          <p:nvPr/>
        </p:nvSpPr>
        <p:spPr bwMode="white">
          <a:xfrm>
            <a:off x="1735192" y="4495864"/>
            <a:ext cx="1717675" cy="322076"/>
          </a:xfrm>
          <a:prstGeom prst="rect">
            <a:avLst/>
          </a:prstGeom>
          <a:solidFill>
            <a:schemeClr val="bg1"/>
          </a:solidFill>
          <a:ln w="9525" algn="ctr">
            <a:noFill/>
            <a:miter lim="800000"/>
            <a:headEnd/>
            <a:tailEnd/>
          </a:ln>
          <a:effectLst/>
        </p:spPr>
        <p:txBody>
          <a:bodyPr>
            <a:spAutoFit/>
          </a:bodyPr>
          <a:lstStyle/>
          <a:p>
            <a:pPr marL="342900" indent="-342900" algn="ctr">
              <a:lnSpc>
                <a:spcPct val="80000"/>
              </a:lnSpc>
              <a:spcBef>
                <a:spcPct val="50000"/>
              </a:spcBef>
              <a:defRPr/>
            </a:pPr>
            <a:r>
              <a:rPr lang="ja-JP" altLang="en-US" b="1" dirty="0">
                <a:effectLst>
                  <a:outerShdw blurRad="38100" dist="38100" dir="2700000" algn="tl">
                    <a:srgbClr val="FFFFFF"/>
                  </a:outerShdw>
                </a:effectLst>
                <a:ea typeface="游ゴシック" panose="020B0400000000000000" pitchFamily="50" charset="-128"/>
              </a:rPr>
              <a:t>雇用関係</a:t>
            </a:r>
          </a:p>
        </p:txBody>
      </p:sp>
      <p:sp>
        <p:nvSpPr>
          <p:cNvPr id="14" name="Text Box 16"/>
          <p:cNvSpPr txBox="1">
            <a:spLocks noChangeArrowheads="1"/>
          </p:cNvSpPr>
          <p:nvPr/>
        </p:nvSpPr>
        <p:spPr bwMode="white">
          <a:xfrm>
            <a:off x="5906529" y="4495864"/>
            <a:ext cx="2192905" cy="322076"/>
          </a:xfrm>
          <a:prstGeom prst="rect">
            <a:avLst/>
          </a:prstGeom>
          <a:solidFill>
            <a:schemeClr val="bg1"/>
          </a:solidFill>
          <a:ln w="9525" algn="ctr">
            <a:noFill/>
            <a:miter lim="800000"/>
            <a:headEnd/>
            <a:tailEnd/>
          </a:ln>
          <a:effectLst/>
        </p:spPr>
        <p:txBody>
          <a:bodyPr wrap="square">
            <a:spAutoFit/>
          </a:bodyPr>
          <a:lstStyle/>
          <a:p>
            <a:pPr marL="342900" indent="-342900" algn="l">
              <a:lnSpc>
                <a:spcPct val="80000"/>
              </a:lnSpc>
              <a:spcBef>
                <a:spcPct val="50000"/>
              </a:spcBef>
              <a:defRPr/>
            </a:pPr>
            <a:r>
              <a:rPr lang="ja-JP" altLang="en-US" b="1" dirty="0">
                <a:effectLst>
                  <a:outerShdw blurRad="38100" dist="38100" dir="2700000" algn="tl">
                    <a:srgbClr val="FFFFFF"/>
                  </a:outerShdw>
                </a:effectLst>
                <a:ea typeface="游ゴシック" panose="020B0400000000000000" pitchFamily="50" charset="-128"/>
              </a:rPr>
              <a:t>指揮命令関係のみ</a:t>
            </a:r>
          </a:p>
        </p:txBody>
      </p:sp>
      <p:sp>
        <p:nvSpPr>
          <p:cNvPr id="3" name="スライド番号プレースホルダー 2"/>
          <p:cNvSpPr>
            <a:spLocks noGrp="1"/>
          </p:cNvSpPr>
          <p:nvPr>
            <p:ph type="sldNum" sz="quarter" idx="12"/>
          </p:nvPr>
        </p:nvSpPr>
        <p:spPr>
          <a:xfrm>
            <a:off x="7002981" y="6474617"/>
            <a:ext cx="2133600" cy="365125"/>
          </a:xfrm>
        </p:spPr>
        <p:txBody>
          <a:bodyPr/>
          <a:lstStyle/>
          <a:p>
            <a:r>
              <a:rPr lang="en-US" altLang="ja-JP" dirty="0"/>
              <a:t>3</a:t>
            </a:r>
            <a:endParaRPr kumimoji="1" lang="ja-JP" altLang="en-US" dirty="0"/>
          </a:p>
        </p:txBody>
      </p:sp>
      <p:sp>
        <p:nvSpPr>
          <p:cNvPr id="15" name="正方形/長方形 14"/>
          <p:cNvSpPr/>
          <p:nvPr/>
        </p:nvSpPr>
        <p:spPr>
          <a:xfrm>
            <a:off x="223736" y="340469"/>
            <a:ext cx="136187" cy="593387"/>
          </a:xfrm>
          <a:prstGeom prst="rect">
            <a:avLst/>
          </a:prstGeom>
          <a:solidFill>
            <a:srgbClr val="4799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94696286"/>
      </p:ext>
    </p:extLst>
  </p:cSld>
  <p:clrMapOvr>
    <a:masterClrMapping/>
  </p:clrMapOvr>
  <mc:AlternateContent xmlns:mc="http://schemas.openxmlformats.org/markup-compatibility/2006" xmlns:p14="http://schemas.microsoft.com/office/powerpoint/2010/main">
    <mc:Choice Requires="p14">
      <p:transition spd="med" p14:dur="700" advTm="18172">
        <p:fade/>
      </p:transition>
    </mc:Choice>
    <mc:Fallback xmlns="">
      <p:transition spd="med" advTm="18172">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2" name="Rectangle 8"/>
          <p:cNvSpPr>
            <a:spLocks noGrp="1" noRot="1" noChangeArrowheads="1"/>
          </p:cNvSpPr>
          <p:nvPr>
            <p:ph type="title"/>
          </p:nvPr>
        </p:nvSpPr>
        <p:spPr>
          <a:xfrm>
            <a:off x="505179" y="380743"/>
            <a:ext cx="3877986" cy="584775"/>
          </a:xfrm>
        </p:spPr>
        <p:txBody>
          <a:bodyPr wrap="none">
            <a:spAutoFit/>
          </a:bodyPr>
          <a:lstStyle/>
          <a:p>
            <a:pPr algn="l" eaLnBrk="1" hangingPunct="1">
              <a:defRPr/>
            </a:pPr>
            <a:r>
              <a:rPr lang="ja-JP" altLang="en-US" sz="3200" dirty="0"/>
              <a:t>労働者供給</a:t>
            </a:r>
            <a:r>
              <a:rPr lang="ja-JP" altLang="en-US" sz="3200" dirty="0" smtClean="0"/>
              <a:t>事業とは</a:t>
            </a:r>
            <a:endParaRPr lang="ja-JP" altLang="en-US" sz="3200" dirty="0"/>
          </a:p>
        </p:txBody>
      </p:sp>
      <p:sp>
        <p:nvSpPr>
          <p:cNvPr id="36873" name="Rectangle 9"/>
          <p:cNvSpPr>
            <a:spLocks noGrp="1" noRot="1" noChangeArrowheads="1"/>
          </p:cNvSpPr>
          <p:nvPr>
            <p:ph idx="1"/>
          </p:nvPr>
        </p:nvSpPr>
        <p:spPr>
          <a:xfrm>
            <a:off x="505179" y="1053461"/>
            <a:ext cx="8449408" cy="673881"/>
          </a:xfrm>
        </p:spPr>
        <p:txBody>
          <a:bodyPr>
            <a:normAutofit/>
          </a:bodyPr>
          <a:lstStyle/>
          <a:p>
            <a:pPr marL="0" indent="0" eaLnBrk="1" hangingPunct="1">
              <a:buFont typeface="Wingdings" pitchFamily="2" charset="2"/>
              <a:buNone/>
              <a:defRPr/>
            </a:pPr>
            <a:r>
              <a:rPr lang="ja-JP" altLang="en-US" sz="1800" dirty="0" smtClean="0"/>
              <a:t>供給</a:t>
            </a:r>
            <a:r>
              <a:rPr lang="ja-JP" altLang="en-US" sz="1800" dirty="0"/>
              <a:t>契約に基づき労働者を他人の指揮命令を受けて労働に従事させることをいい、労働者派遣に該当するものは含まないものとする。</a:t>
            </a:r>
          </a:p>
        </p:txBody>
      </p:sp>
      <p:sp>
        <p:nvSpPr>
          <p:cNvPr id="36876" name="Rectangle 12"/>
          <p:cNvSpPr>
            <a:spLocks noRot="1" noChangeArrowheads="1"/>
          </p:cNvSpPr>
          <p:nvPr/>
        </p:nvSpPr>
        <p:spPr bwMode="auto">
          <a:xfrm>
            <a:off x="231319" y="5195074"/>
            <a:ext cx="8569569" cy="1150938"/>
          </a:xfrm>
          <a:prstGeom prst="rect">
            <a:avLst/>
          </a:prstGeom>
          <a:solidFill>
            <a:schemeClr val="bg1"/>
          </a:solidFill>
          <a:ln w="38100">
            <a:solidFill>
              <a:srgbClr val="47994D"/>
            </a:solidFill>
            <a:prstDash val="solid"/>
            <a:miter lim="800000"/>
            <a:headEnd/>
            <a:tailEnd/>
          </a:ln>
          <a:effectLst/>
        </p:spPr>
        <p:txBody>
          <a:bodyPr lIns="108000" tIns="0" rIns="72000" bIns="36000" anchor="ctr"/>
          <a:lstStyle/>
          <a:p>
            <a:pPr algn="l">
              <a:defRPr/>
            </a:pPr>
            <a:r>
              <a:rPr lang="ja-JP" altLang="en-US" sz="1800" dirty="0" smtClean="0">
                <a:solidFill>
                  <a:schemeClr val="tx1"/>
                </a:solidFill>
                <a:ea typeface="游ゴシック" panose="020B0400000000000000" pitchFamily="50" charset="-128"/>
              </a:rPr>
              <a:t>なお</a:t>
            </a:r>
            <a:r>
              <a:rPr lang="ja-JP" altLang="en-US" sz="1800" dirty="0">
                <a:solidFill>
                  <a:schemeClr val="tx1"/>
                </a:solidFill>
                <a:ea typeface="游ゴシック" panose="020B0400000000000000" pitchFamily="50" charset="-128"/>
              </a:rPr>
              <a:t>、労働者供給事業は、労働組合法の労働組合、職員団体、労働組合の団体等が無料で行う場合の他は、</a:t>
            </a:r>
            <a:r>
              <a:rPr lang="ja-JP" altLang="en-US" sz="2800" b="1" dirty="0">
                <a:ea typeface="游ゴシック" panose="020B0400000000000000" pitchFamily="50" charset="-128"/>
              </a:rPr>
              <a:t>全面的に禁止</a:t>
            </a:r>
            <a:r>
              <a:rPr lang="ja-JP" altLang="en-US" sz="1800" dirty="0">
                <a:solidFill>
                  <a:schemeClr val="tx1"/>
                </a:solidFill>
                <a:ea typeface="游ゴシック" panose="020B0400000000000000" pitchFamily="50" charset="-128"/>
              </a:rPr>
              <a:t>されています。</a:t>
            </a:r>
          </a:p>
        </p:txBody>
      </p:sp>
      <p:sp>
        <p:nvSpPr>
          <p:cNvPr id="36891" name="AutoShape 27"/>
          <p:cNvSpPr>
            <a:spLocks noChangeArrowheads="1"/>
          </p:cNvSpPr>
          <p:nvPr/>
        </p:nvSpPr>
        <p:spPr bwMode="auto">
          <a:xfrm>
            <a:off x="301832" y="1879760"/>
            <a:ext cx="1440473" cy="690534"/>
          </a:xfrm>
          <a:prstGeom prst="roundRect">
            <a:avLst>
              <a:gd name="adj" fmla="val 16667"/>
            </a:avLst>
          </a:prstGeom>
          <a:solidFill>
            <a:schemeClr val="bg2">
              <a:lumMod val="90000"/>
            </a:schemeClr>
          </a:solidFill>
          <a:ln w="38100">
            <a:solidFill>
              <a:schemeClr val="tx1"/>
            </a:solidFill>
            <a:round/>
            <a:headEnd/>
            <a:tailEnd/>
          </a:ln>
          <a:effectLst/>
        </p:spPr>
        <p:txBody>
          <a:bodyPr wrap="none" anchor="ctr"/>
          <a:lstStyle/>
          <a:p>
            <a:pPr>
              <a:defRPr/>
            </a:pPr>
            <a:endParaRPr lang="ja-JP" altLang="en-US" dirty="0">
              <a:effectLst>
                <a:outerShdw blurRad="38100" dist="38100" dir="2700000" algn="tl">
                  <a:srgbClr val="000000">
                    <a:alpha val="43137"/>
                  </a:srgbClr>
                </a:outerShdw>
              </a:effectLst>
              <a:ea typeface="游ゴシック" panose="020B0400000000000000" pitchFamily="50" charset="-128"/>
            </a:endParaRPr>
          </a:p>
        </p:txBody>
      </p:sp>
      <p:sp>
        <p:nvSpPr>
          <p:cNvPr id="36892" name="Text Box 28"/>
          <p:cNvSpPr txBox="1">
            <a:spLocks noChangeArrowheads="1"/>
          </p:cNvSpPr>
          <p:nvPr/>
        </p:nvSpPr>
        <p:spPr bwMode="auto">
          <a:xfrm>
            <a:off x="373638" y="2069451"/>
            <a:ext cx="1296866" cy="400110"/>
          </a:xfrm>
          <a:prstGeom prst="rect">
            <a:avLst/>
          </a:prstGeom>
          <a:solidFill>
            <a:schemeClr val="bg2">
              <a:lumMod val="90000"/>
            </a:schemeClr>
          </a:solidFill>
          <a:ln w="9525">
            <a:noFill/>
            <a:miter lim="800000"/>
            <a:headEnd/>
            <a:tailEnd/>
          </a:ln>
        </p:spPr>
        <p:txBody>
          <a:bodyPr wrap="square">
            <a:spAutoFit/>
          </a:bodyPr>
          <a:lstStyle/>
          <a:p>
            <a:pPr algn="ctr">
              <a:spcBef>
                <a:spcPct val="50000"/>
              </a:spcBef>
              <a:buClrTx/>
              <a:buFontTx/>
              <a:buNone/>
            </a:pPr>
            <a:r>
              <a:rPr lang="ja-JP" altLang="en-US" sz="2000" dirty="0">
                <a:solidFill>
                  <a:schemeClr val="tx1"/>
                </a:solidFill>
                <a:ea typeface="游ゴシック" panose="020B0400000000000000" pitchFamily="50" charset="-128"/>
              </a:rPr>
              <a:t>供給元</a:t>
            </a:r>
          </a:p>
        </p:txBody>
      </p:sp>
      <p:sp>
        <p:nvSpPr>
          <p:cNvPr id="36893" name="Line 29"/>
          <p:cNvSpPr>
            <a:spLocks noChangeShapeType="1"/>
          </p:cNvSpPr>
          <p:nvPr/>
        </p:nvSpPr>
        <p:spPr bwMode="auto">
          <a:xfrm>
            <a:off x="1381823" y="2570295"/>
            <a:ext cx="360485" cy="460356"/>
          </a:xfrm>
          <a:prstGeom prst="line">
            <a:avLst/>
          </a:prstGeom>
          <a:solidFill>
            <a:schemeClr val="bg2">
              <a:lumMod val="90000"/>
            </a:schemeClr>
          </a:solidFill>
          <a:ln w="38100">
            <a:solidFill>
              <a:schemeClr val="tx2"/>
            </a:solidFill>
            <a:round/>
            <a:headEnd type="triangle" w="lg" len="lg"/>
            <a:tailEnd type="triangle" w="lg" len="lg"/>
          </a:ln>
          <a:effectLst/>
        </p:spPr>
        <p:txBody>
          <a:bodyPr/>
          <a:lstStyle/>
          <a:p>
            <a:pPr>
              <a:defRPr/>
            </a:pPr>
            <a:endParaRPr lang="ja-JP" altLang="en-US" dirty="0">
              <a:effectLst>
                <a:outerShdw blurRad="38100" dist="38100" dir="2700000" algn="tl">
                  <a:srgbClr val="000000">
                    <a:alpha val="43137"/>
                  </a:srgbClr>
                </a:outerShdw>
              </a:effectLst>
              <a:ea typeface="游ゴシック" panose="020B0400000000000000" pitchFamily="50" charset="-128"/>
            </a:endParaRPr>
          </a:p>
        </p:txBody>
      </p:sp>
      <p:sp>
        <p:nvSpPr>
          <p:cNvPr id="36894" name="Line 30"/>
          <p:cNvSpPr>
            <a:spLocks noChangeShapeType="1"/>
          </p:cNvSpPr>
          <p:nvPr/>
        </p:nvSpPr>
        <p:spPr bwMode="auto">
          <a:xfrm flipV="1">
            <a:off x="1742304" y="2186101"/>
            <a:ext cx="1475645" cy="0"/>
          </a:xfrm>
          <a:prstGeom prst="line">
            <a:avLst/>
          </a:prstGeom>
          <a:solidFill>
            <a:schemeClr val="bg2">
              <a:lumMod val="90000"/>
            </a:schemeClr>
          </a:solidFill>
          <a:ln w="38100">
            <a:solidFill>
              <a:schemeClr val="tx2"/>
            </a:solidFill>
            <a:round/>
            <a:headEnd type="triangle" w="lg" len="lg"/>
            <a:tailEnd type="triangle" w="lg" len="lg"/>
          </a:ln>
          <a:effectLst/>
        </p:spPr>
        <p:txBody>
          <a:bodyPr/>
          <a:lstStyle/>
          <a:p>
            <a:pPr>
              <a:defRPr/>
            </a:pPr>
            <a:endParaRPr lang="ja-JP" altLang="en-US" dirty="0">
              <a:effectLst>
                <a:outerShdw blurRad="38100" dist="38100" dir="2700000" algn="tl">
                  <a:srgbClr val="000000">
                    <a:alpha val="43137"/>
                  </a:srgbClr>
                </a:outerShdw>
              </a:effectLst>
              <a:ea typeface="游ゴシック" panose="020B0400000000000000" pitchFamily="50" charset="-128"/>
            </a:endParaRPr>
          </a:p>
        </p:txBody>
      </p:sp>
      <p:sp>
        <p:nvSpPr>
          <p:cNvPr id="36895" name="Line 31"/>
          <p:cNvSpPr>
            <a:spLocks noChangeShapeType="1"/>
          </p:cNvSpPr>
          <p:nvPr/>
        </p:nvSpPr>
        <p:spPr bwMode="auto">
          <a:xfrm flipH="1">
            <a:off x="3181315" y="2570295"/>
            <a:ext cx="360485" cy="460356"/>
          </a:xfrm>
          <a:prstGeom prst="line">
            <a:avLst/>
          </a:prstGeom>
          <a:solidFill>
            <a:schemeClr val="bg2">
              <a:lumMod val="90000"/>
            </a:schemeClr>
          </a:solidFill>
          <a:ln w="38100">
            <a:solidFill>
              <a:schemeClr val="tx2"/>
            </a:solidFill>
            <a:round/>
            <a:headEnd type="triangle" w="lg" len="lg"/>
            <a:tailEnd type="triangle" w="lg" len="lg"/>
          </a:ln>
          <a:effectLst/>
        </p:spPr>
        <p:txBody>
          <a:bodyPr/>
          <a:lstStyle/>
          <a:p>
            <a:pPr>
              <a:defRPr/>
            </a:pPr>
            <a:endParaRPr lang="ja-JP" altLang="en-US" dirty="0">
              <a:effectLst>
                <a:outerShdw blurRad="38100" dist="38100" dir="2700000" algn="tl">
                  <a:srgbClr val="000000">
                    <a:alpha val="43137"/>
                  </a:srgbClr>
                </a:outerShdw>
              </a:effectLst>
              <a:ea typeface="游ゴシック" panose="020B0400000000000000" pitchFamily="50" charset="-128"/>
            </a:endParaRPr>
          </a:p>
        </p:txBody>
      </p:sp>
      <p:sp>
        <p:nvSpPr>
          <p:cNvPr id="36896" name="Text Box 32"/>
          <p:cNvSpPr txBox="1">
            <a:spLocks noChangeArrowheads="1"/>
          </p:cNvSpPr>
          <p:nvPr/>
        </p:nvSpPr>
        <p:spPr bwMode="white">
          <a:xfrm>
            <a:off x="301832" y="2860874"/>
            <a:ext cx="1260233" cy="348237"/>
          </a:xfrm>
          <a:prstGeom prst="rect">
            <a:avLst/>
          </a:prstGeom>
          <a:solidFill>
            <a:schemeClr val="bg1"/>
          </a:solidFill>
          <a:ln w="9525" algn="ctr">
            <a:noFill/>
            <a:miter lim="800000"/>
            <a:headEnd/>
            <a:tailEnd/>
          </a:ln>
          <a:effectLst/>
        </p:spPr>
        <p:txBody>
          <a:bodyPr wrap="square">
            <a:spAutoFit/>
          </a:bodyPr>
          <a:lstStyle/>
          <a:p>
            <a:pPr marL="342900" indent="-342900" algn="l">
              <a:lnSpc>
                <a:spcPct val="80000"/>
              </a:lnSpc>
              <a:spcBef>
                <a:spcPct val="50000"/>
              </a:spcBef>
              <a:defRPr/>
            </a:pPr>
            <a:r>
              <a:rPr lang="ja-JP" altLang="en-US" sz="2000" dirty="0">
                <a:effectLst>
                  <a:outerShdw blurRad="38100" dist="38100" dir="2700000" algn="tl">
                    <a:srgbClr val="FFFFFF"/>
                  </a:outerShdw>
                </a:effectLst>
                <a:ea typeface="游ゴシック" panose="020B0400000000000000" pitchFamily="50" charset="-128"/>
              </a:rPr>
              <a:t>雇用関係</a:t>
            </a:r>
          </a:p>
        </p:txBody>
      </p:sp>
      <p:sp>
        <p:nvSpPr>
          <p:cNvPr id="36897" name="Text Box 33"/>
          <p:cNvSpPr txBox="1">
            <a:spLocks noChangeArrowheads="1"/>
          </p:cNvSpPr>
          <p:nvPr/>
        </p:nvSpPr>
        <p:spPr bwMode="white">
          <a:xfrm>
            <a:off x="3361792" y="2844077"/>
            <a:ext cx="1344137" cy="348237"/>
          </a:xfrm>
          <a:prstGeom prst="rect">
            <a:avLst/>
          </a:prstGeom>
          <a:solidFill>
            <a:schemeClr val="bg1"/>
          </a:solidFill>
          <a:ln w="9525" algn="ctr">
            <a:noFill/>
            <a:miter lim="800000"/>
            <a:headEnd/>
            <a:tailEnd/>
          </a:ln>
          <a:effectLst/>
        </p:spPr>
        <p:txBody>
          <a:bodyPr wrap="square">
            <a:spAutoFit/>
          </a:bodyPr>
          <a:lstStyle/>
          <a:p>
            <a:pPr marL="342900" indent="-342900" algn="l">
              <a:lnSpc>
                <a:spcPct val="80000"/>
              </a:lnSpc>
              <a:spcBef>
                <a:spcPct val="50000"/>
              </a:spcBef>
              <a:defRPr/>
            </a:pPr>
            <a:r>
              <a:rPr lang="ja-JP" altLang="en-US" sz="2000" dirty="0">
                <a:effectLst>
                  <a:outerShdw blurRad="38100" dist="38100" dir="2700000" algn="tl">
                    <a:srgbClr val="FFFFFF"/>
                  </a:outerShdw>
                </a:effectLst>
                <a:ea typeface="游ゴシック" panose="020B0400000000000000" pitchFamily="50" charset="-128"/>
              </a:rPr>
              <a:t>雇用関係</a:t>
            </a:r>
          </a:p>
        </p:txBody>
      </p:sp>
      <p:sp>
        <p:nvSpPr>
          <p:cNvPr id="36898" name="AutoShape 34"/>
          <p:cNvSpPr>
            <a:spLocks noChangeArrowheads="1"/>
          </p:cNvSpPr>
          <p:nvPr/>
        </p:nvSpPr>
        <p:spPr bwMode="auto">
          <a:xfrm>
            <a:off x="3217950" y="1879761"/>
            <a:ext cx="1440474" cy="690534"/>
          </a:xfrm>
          <a:prstGeom prst="roundRect">
            <a:avLst>
              <a:gd name="adj" fmla="val 16667"/>
            </a:avLst>
          </a:prstGeom>
          <a:solidFill>
            <a:schemeClr val="bg2">
              <a:lumMod val="90000"/>
            </a:schemeClr>
          </a:solidFill>
          <a:ln w="38100">
            <a:solidFill>
              <a:schemeClr val="tx1"/>
            </a:solidFill>
            <a:round/>
            <a:headEnd/>
            <a:tailEnd/>
          </a:ln>
          <a:effectLst/>
        </p:spPr>
        <p:txBody>
          <a:bodyPr wrap="none" anchor="ctr"/>
          <a:lstStyle/>
          <a:p>
            <a:pPr>
              <a:defRPr/>
            </a:pPr>
            <a:endParaRPr lang="ja-JP" altLang="en-US" dirty="0">
              <a:effectLst>
                <a:outerShdw blurRad="38100" dist="38100" dir="2700000" algn="tl">
                  <a:srgbClr val="000000">
                    <a:alpha val="43137"/>
                  </a:srgbClr>
                </a:outerShdw>
              </a:effectLst>
              <a:ea typeface="游ゴシック" panose="020B0400000000000000" pitchFamily="50" charset="-128"/>
            </a:endParaRPr>
          </a:p>
        </p:txBody>
      </p:sp>
      <p:sp>
        <p:nvSpPr>
          <p:cNvPr id="36899" name="Text Box 35"/>
          <p:cNvSpPr txBox="1">
            <a:spLocks noChangeArrowheads="1"/>
          </p:cNvSpPr>
          <p:nvPr/>
        </p:nvSpPr>
        <p:spPr bwMode="auto">
          <a:xfrm>
            <a:off x="3361557" y="2024972"/>
            <a:ext cx="1167140" cy="400110"/>
          </a:xfrm>
          <a:prstGeom prst="rect">
            <a:avLst/>
          </a:prstGeom>
          <a:solidFill>
            <a:schemeClr val="bg2">
              <a:lumMod val="90000"/>
            </a:schemeClr>
          </a:solidFill>
          <a:ln w="9525">
            <a:noFill/>
            <a:miter lim="800000"/>
            <a:headEnd/>
            <a:tailEnd/>
          </a:ln>
        </p:spPr>
        <p:txBody>
          <a:bodyPr wrap="square">
            <a:spAutoFit/>
          </a:bodyPr>
          <a:lstStyle/>
          <a:p>
            <a:pPr algn="ctr">
              <a:spcBef>
                <a:spcPct val="50000"/>
              </a:spcBef>
              <a:buClrTx/>
              <a:buFontTx/>
              <a:buNone/>
            </a:pPr>
            <a:r>
              <a:rPr lang="ja-JP" altLang="en-US" sz="2000" dirty="0">
                <a:solidFill>
                  <a:schemeClr val="tx1"/>
                </a:solidFill>
                <a:ea typeface="游ゴシック" panose="020B0400000000000000" pitchFamily="50" charset="-128"/>
              </a:rPr>
              <a:t>供給先</a:t>
            </a:r>
          </a:p>
        </p:txBody>
      </p:sp>
      <p:sp>
        <p:nvSpPr>
          <p:cNvPr id="36900" name="AutoShape 36"/>
          <p:cNvSpPr>
            <a:spLocks noChangeArrowheads="1"/>
          </p:cNvSpPr>
          <p:nvPr/>
        </p:nvSpPr>
        <p:spPr bwMode="auto">
          <a:xfrm>
            <a:off x="1742305" y="2954490"/>
            <a:ext cx="1440474" cy="690534"/>
          </a:xfrm>
          <a:prstGeom prst="roundRect">
            <a:avLst>
              <a:gd name="adj" fmla="val 16667"/>
            </a:avLst>
          </a:prstGeom>
          <a:solidFill>
            <a:srgbClr val="A6D6A9"/>
          </a:solidFill>
          <a:ln w="38100">
            <a:solidFill>
              <a:schemeClr val="tx1"/>
            </a:solidFill>
            <a:round/>
            <a:headEnd/>
            <a:tailEnd/>
          </a:ln>
          <a:effectLst/>
        </p:spPr>
        <p:txBody>
          <a:bodyPr wrap="none" anchor="ctr"/>
          <a:lstStyle/>
          <a:p>
            <a:pPr algn="ctr">
              <a:defRPr/>
            </a:pPr>
            <a:endParaRPr lang="ja-JP" altLang="en-US" dirty="0">
              <a:effectLst>
                <a:outerShdw blurRad="38100" dist="38100" dir="2700000" algn="tl">
                  <a:srgbClr val="000000">
                    <a:alpha val="43137"/>
                  </a:srgbClr>
                </a:outerShdw>
              </a:effectLst>
              <a:ea typeface="游ゴシック" panose="020B0400000000000000" pitchFamily="50" charset="-128"/>
            </a:endParaRPr>
          </a:p>
        </p:txBody>
      </p:sp>
      <p:sp>
        <p:nvSpPr>
          <p:cNvPr id="36901" name="Text Box 37"/>
          <p:cNvSpPr txBox="1">
            <a:spLocks noChangeArrowheads="1"/>
          </p:cNvSpPr>
          <p:nvPr/>
        </p:nvSpPr>
        <p:spPr bwMode="auto">
          <a:xfrm>
            <a:off x="1814113" y="3108511"/>
            <a:ext cx="1287676" cy="400110"/>
          </a:xfrm>
          <a:prstGeom prst="rect">
            <a:avLst/>
          </a:prstGeom>
          <a:solidFill>
            <a:srgbClr val="A6D6A9"/>
          </a:solidFill>
          <a:ln w="9525">
            <a:noFill/>
            <a:miter lim="800000"/>
            <a:headEnd/>
            <a:tailEnd/>
          </a:ln>
        </p:spPr>
        <p:txBody>
          <a:bodyPr wrap="square">
            <a:spAutoFit/>
          </a:bodyPr>
          <a:lstStyle/>
          <a:p>
            <a:pPr algn="ctr">
              <a:spcBef>
                <a:spcPct val="50000"/>
              </a:spcBef>
              <a:buClrTx/>
              <a:buFontTx/>
              <a:buNone/>
            </a:pPr>
            <a:r>
              <a:rPr lang="ja-JP" altLang="en-US" sz="2000" dirty="0">
                <a:solidFill>
                  <a:schemeClr val="tx1"/>
                </a:solidFill>
                <a:ea typeface="游ゴシック" panose="020B0400000000000000" pitchFamily="50" charset="-128"/>
              </a:rPr>
              <a:t>労働者</a:t>
            </a:r>
          </a:p>
        </p:txBody>
      </p:sp>
      <p:sp>
        <p:nvSpPr>
          <p:cNvPr id="36902" name="Text Box 38"/>
          <p:cNvSpPr txBox="1">
            <a:spLocks noChangeArrowheads="1"/>
          </p:cNvSpPr>
          <p:nvPr/>
        </p:nvSpPr>
        <p:spPr bwMode="white">
          <a:xfrm>
            <a:off x="1815577" y="1708951"/>
            <a:ext cx="1367204" cy="360500"/>
          </a:xfrm>
          <a:prstGeom prst="rect">
            <a:avLst/>
          </a:prstGeom>
          <a:solidFill>
            <a:schemeClr val="bg1"/>
          </a:solidFill>
          <a:ln w="9525" algn="ctr">
            <a:noFill/>
            <a:miter lim="800000"/>
            <a:headEnd/>
            <a:tailEnd/>
          </a:ln>
          <a:effectLst/>
        </p:spPr>
        <p:txBody>
          <a:bodyPr>
            <a:spAutoFit/>
          </a:bodyPr>
          <a:lstStyle/>
          <a:p>
            <a:pPr marL="342900" indent="-342900">
              <a:lnSpc>
                <a:spcPct val="80000"/>
              </a:lnSpc>
              <a:spcBef>
                <a:spcPct val="50000"/>
              </a:spcBef>
              <a:defRPr/>
            </a:pPr>
            <a:r>
              <a:rPr lang="ja-JP" altLang="en-US" sz="2000" dirty="0">
                <a:effectLst>
                  <a:outerShdw blurRad="38100" dist="38100" dir="2700000" algn="tl">
                    <a:srgbClr val="FFFFFF"/>
                  </a:outerShdw>
                </a:effectLst>
                <a:ea typeface="游ゴシック" panose="020B0400000000000000" pitchFamily="50" charset="-128"/>
              </a:rPr>
              <a:t>供給契約</a:t>
            </a:r>
          </a:p>
        </p:txBody>
      </p:sp>
      <p:sp>
        <p:nvSpPr>
          <p:cNvPr id="36917" name="Line 53"/>
          <p:cNvSpPr>
            <a:spLocks noChangeShapeType="1"/>
          </p:cNvSpPr>
          <p:nvPr/>
        </p:nvSpPr>
        <p:spPr bwMode="auto">
          <a:xfrm>
            <a:off x="5328839" y="3933056"/>
            <a:ext cx="360485" cy="431800"/>
          </a:xfrm>
          <a:prstGeom prst="line">
            <a:avLst/>
          </a:prstGeom>
          <a:noFill/>
          <a:ln w="38100">
            <a:solidFill>
              <a:schemeClr val="tx2"/>
            </a:solidFill>
            <a:round/>
            <a:headEnd type="triangle" w="lg" len="lg"/>
            <a:tailEnd type="triangle" w="lg" len="lg"/>
          </a:ln>
          <a:effectLst/>
        </p:spPr>
        <p:txBody>
          <a:bodyPr/>
          <a:lstStyle/>
          <a:p>
            <a:pPr>
              <a:defRPr/>
            </a:pPr>
            <a:endParaRPr lang="ja-JP" altLang="en-US" dirty="0">
              <a:effectLst>
                <a:outerShdw blurRad="38100" dist="38100" dir="2700000" algn="tl">
                  <a:srgbClr val="000000">
                    <a:alpha val="43137"/>
                  </a:srgbClr>
                </a:outerShdw>
              </a:effectLst>
              <a:ea typeface="游ゴシック" panose="020B0400000000000000" pitchFamily="50" charset="-128"/>
            </a:endParaRPr>
          </a:p>
        </p:txBody>
      </p:sp>
      <p:grpSp>
        <p:nvGrpSpPr>
          <p:cNvPr id="3" name="グループ化 2"/>
          <p:cNvGrpSpPr/>
          <p:nvPr/>
        </p:nvGrpSpPr>
        <p:grpSpPr>
          <a:xfrm>
            <a:off x="2461080" y="3213873"/>
            <a:ext cx="6406808" cy="1769496"/>
            <a:chOff x="2555633" y="4337622"/>
            <a:chExt cx="6406808" cy="1769496"/>
          </a:xfrm>
        </p:grpSpPr>
        <p:sp>
          <p:nvSpPr>
            <p:cNvPr id="36915" name="AutoShape 51"/>
            <p:cNvSpPr>
              <a:spLocks noChangeArrowheads="1"/>
            </p:cNvSpPr>
            <p:nvPr/>
          </p:nvSpPr>
          <p:spPr bwMode="auto">
            <a:xfrm>
              <a:off x="4284785" y="4437063"/>
              <a:ext cx="1440474" cy="647700"/>
            </a:xfrm>
            <a:prstGeom prst="roundRect">
              <a:avLst>
                <a:gd name="adj" fmla="val 16667"/>
              </a:avLst>
            </a:prstGeom>
            <a:solidFill>
              <a:schemeClr val="bg2">
                <a:lumMod val="90000"/>
              </a:schemeClr>
            </a:solidFill>
            <a:ln w="38100">
              <a:solidFill>
                <a:schemeClr val="tx1"/>
              </a:solidFill>
              <a:round/>
              <a:headEnd/>
              <a:tailEnd/>
            </a:ln>
            <a:effectLst/>
          </p:spPr>
          <p:txBody>
            <a:bodyPr wrap="none" anchor="ctr"/>
            <a:lstStyle/>
            <a:p>
              <a:pPr>
                <a:defRPr/>
              </a:pPr>
              <a:endParaRPr lang="ja-JP" altLang="en-US" dirty="0">
                <a:effectLst>
                  <a:outerShdw blurRad="38100" dist="38100" dir="2700000" algn="tl">
                    <a:srgbClr val="000000">
                      <a:alpha val="43137"/>
                    </a:srgbClr>
                  </a:outerShdw>
                </a:effectLst>
                <a:ea typeface="游ゴシック" panose="020B0400000000000000" pitchFamily="50" charset="-128"/>
              </a:endParaRPr>
            </a:p>
          </p:txBody>
        </p:sp>
        <p:sp>
          <p:nvSpPr>
            <p:cNvPr id="36916" name="Text Box 52"/>
            <p:cNvSpPr txBox="1">
              <a:spLocks noChangeArrowheads="1"/>
            </p:cNvSpPr>
            <p:nvPr/>
          </p:nvSpPr>
          <p:spPr bwMode="auto">
            <a:xfrm>
              <a:off x="4284787" y="4544293"/>
              <a:ext cx="1368669" cy="396875"/>
            </a:xfrm>
            <a:prstGeom prst="rect">
              <a:avLst/>
            </a:prstGeom>
            <a:noFill/>
            <a:ln w="9525">
              <a:noFill/>
              <a:miter lim="800000"/>
              <a:headEnd/>
              <a:tailEnd/>
            </a:ln>
          </p:spPr>
          <p:txBody>
            <a:bodyPr>
              <a:spAutoFit/>
            </a:bodyPr>
            <a:lstStyle/>
            <a:p>
              <a:pPr algn="ctr">
                <a:spcBef>
                  <a:spcPct val="50000"/>
                </a:spcBef>
                <a:buClrTx/>
                <a:buFontTx/>
                <a:buNone/>
              </a:pPr>
              <a:r>
                <a:rPr lang="ja-JP" altLang="en-US" sz="2000" dirty="0">
                  <a:solidFill>
                    <a:schemeClr val="tx1"/>
                  </a:solidFill>
                  <a:ea typeface="游ゴシック" panose="020B0400000000000000" pitchFamily="50" charset="-128"/>
                </a:rPr>
                <a:t>供給元</a:t>
              </a:r>
            </a:p>
          </p:txBody>
        </p:sp>
        <p:sp>
          <p:nvSpPr>
            <p:cNvPr id="36919" name="Line 55"/>
            <p:cNvSpPr>
              <a:spLocks noChangeShapeType="1"/>
            </p:cNvSpPr>
            <p:nvPr/>
          </p:nvSpPr>
          <p:spPr bwMode="auto">
            <a:xfrm flipH="1">
              <a:off x="7164268" y="5084763"/>
              <a:ext cx="360485" cy="431800"/>
            </a:xfrm>
            <a:prstGeom prst="line">
              <a:avLst/>
            </a:prstGeom>
            <a:noFill/>
            <a:ln w="38100">
              <a:solidFill>
                <a:schemeClr val="tx2"/>
              </a:solidFill>
              <a:round/>
              <a:headEnd type="triangle" w="lg" len="lg"/>
              <a:tailEnd type="triangle" w="lg" len="lg"/>
            </a:ln>
            <a:effectLst/>
          </p:spPr>
          <p:txBody>
            <a:bodyPr/>
            <a:lstStyle/>
            <a:p>
              <a:pPr>
                <a:defRPr/>
              </a:pPr>
              <a:endParaRPr lang="ja-JP" altLang="en-US" dirty="0">
                <a:effectLst>
                  <a:outerShdw blurRad="38100" dist="38100" dir="2700000" algn="tl">
                    <a:srgbClr val="000000">
                      <a:alpha val="43137"/>
                    </a:srgbClr>
                  </a:outerShdw>
                </a:effectLst>
                <a:ea typeface="游ゴシック" panose="020B0400000000000000" pitchFamily="50" charset="-128"/>
              </a:endParaRPr>
            </a:p>
          </p:txBody>
        </p:sp>
        <p:sp>
          <p:nvSpPr>
            <p:cNvPr id="36922" name="AutoShape 58"/>
            <p:cNvSpPr>
              <a:spLocks noChangeArrowheads="1"/>
            </p:cNvSpPr>
            <p:nvPr/>
          </p:nvSpPr>
          <p:spPr bwMode="auto">
            <a:xfrm>
              <a:off x="7164268" y="4437063"/>
              <a:ext cx="1440473" cy="647700"/>
            </a:xfrm>
            <a:prstGeom prst="roundRect">
              <a:avLst>
                <a:gd name="adj" fmla="val 16667"/>
              </a:avLst>
            </a:prstGeom>
            <a:solidFill>
              <a:schemeClr val="bg2">
                <a:lumMod val="90000"/>
              </a:schemeClr>
            </a:solidFill>
            <a:ln w="38100">
              <a:solidFill>
                <a:schemeClr val="tx1"/>
              </a:solidFill>
              <a:round/>
              <a:headEnd/>
              <a:tailEnd/>
            </a:ln>
            <a:effectLst/>
          </p:spPr>
          <p:txBody>
            <a:bodyPr wrap="none" anchor="ctr"/>
            <a:lstStyle/>
            <a:p>
              <a:pPr algn="ctr">
                <a:defRPr/>
              </a:pPr>
              <a:endParaRPr lang="ja-JP" altLang="en-US" dirty="0">
                <a:effectLst>
                  <a:outerShdw blurRad="38100" dist="38100" dir="2700000" algn="tl">
                    <a:srgbClr val="000000">
                      <a:alpha val="43137"/>
                    </a:srgbClr>
                  </a:outerShdw>
                </a:effectLst>
                <a:ea typeface="游ゴシック" panose="020B0400000000000000" pitchFamily="50" charset="-128"/>
              </a:endParaRPr>
            </a:p>
          </p:txBody>
        </p:sp>
        <p:sp>
          <p:nvSpPr>
            <p:cNvPr id="36923" name="Text Box 59"/>
            <p:cNvSpPr txBox="1">
              <a:spLocks noChangeArrowheads="1"/>
            </p:cNvSpPr>
            <p:nvPr/>
          </p:nvSpPr>
          <p:spPr bwMode="auto">
            <a:xfrm>
              <a:off x="7164268" y="4544293"/>
              <a:ext cx="1368669" cy="396875"/>
            </a:xfrm>
            <a:prstGeom prst="rect">
              <a:avLst/>
            </a:prstGeom>
            <a:noFill/>
            <a:ln w="9525">
              <a:noFill/>
              <a:miter lim="800000"/>
              <a:headEnd/>
              <a:tailEnd/>
            </a:ln>
          </p:spPr>
          <p:txBody>
            <a:bodyPr>
              <a:spAutoFit/>
            </a:bodyPr>
            <a:lstStyle/>
            <a:p>
              <a:pPr algn="ctr">
                <a:spcBef>
                  <a:spcPct val="50000"/>
                </a:spcBef>
                <a:buClrTx/>
                <a:buFontTx/>
                <a:buNone/>
              </a:pPr>
              <a:r>
                <a:rPr lang="ja-JP" altLang="en-US" sz="2000" dirty="0">
                  <a:solidFill>
                    <a:schemeClr val="tx1"/>
                  </a:solidFill>
                  <a:ea typeface="游ゴシック" panose="020B0400000000000000" pitchFamily="50" charset="-128"/>
                </a:rPr>
                <a:t>供給先</a:t>
              </a:r>
            </a:p>
          </p:txBody>
        </p:sp>
        <p:sp>
          <p:nvSpPr>
            <p:cNvPr id="36924" name="AutoShape 60"/>
            <p:cNvSpPr>
              <a:spLocks noChangeArrowheads="1"/>
            </p:cNvSpPr>
            <p:nvPr/>
          </p:nvSpPr>
          <p:spPr bwMode="auto">
            <a:xfrm>
              <a:off x="5725260" y="5445125"/>
              <a:ext cx="1440473" cy="647700"/>
            </a:xfrm>
            <a:prstGeom prst="roundRect">
              <a:avLst>
                <a:gd name="adj" fmla="val 16667"/>
              </a:avLst>
            </a:prstGeom>
            <a:solidFill>
              <a:srgbClr val="A6D6A9"/>
            </a:solidFill>
            <a:ln w="38100">
              <a:solidFill>
                <a:schemeClr val="tx1"/>
              </a:solidFill>
              <a:round/>
              <a:headEnd/>
              <a:tailEnd/>
            </a:ln>
            <a:effectLst/>
          </p:spPr>
          <p:txBody>
            <a:bodyPr wrap="none" anchor="ctr"/>
            <a:lstStyle/>
            <a:p>
              <a:pPr>
                <a:defRPr/>
              </a:pPr>
              <a:endParaRPr lang="ja-JP" altLang="en-US" dirty="0">
                <a:effectLst>
                  <a:outerShdw blurRad="38100" dist="38100" dir="2700000" algn="tl">
                    <a:srgbClr val="000000">
                      <a:alpha val="43137"/>
                    </a:srgbClr>
                  </a:outerShdw>
                </a:effectLst>
                <a:ea typeface="游ゴシック" panose="020B0400000000000000" pitchFamily="50" charset="-128"/>
              </a:endParaRPr>
            </a:p>
          </p:txBody>
        </p:sp>
        <p:sp>
          <p:nvSpPr>
            <p:cNvPr id="36925" name="Text Box 61"/>
            <p:cNvSpPr txBox="1">
              <a:spLocks noChangeArrowheads="1"/>
            </p:cNvSpPr>
            <p:nvPr/>
          </p:nvSpPr>
          <p:spPr bwMode="auto">
            <a:xfrm>
              <a:off x="5725261" y="5581655"/>
              <a:ext cx="1367203" cy="396875"/>
            </a:xfrm>
            <a:prstGeom prst="rect">
              <a:avLst/>
            </a:prstGeom>
            <a:noFill/>
            <a:ln w="9525">
              <a:noFill/>
              <a:miter lim="800000"/>
              <a:headEnd/>
              <a:tailEnd/>
            </a:ln>
          </p:spPr>
          <p:txBody>
            <a:bodyPr>
              <a:spAutoFit/>
            </a:bodyPr>
            <a:lstStyle/>
            <a:p>
              <a:pPr algn="ctr">
                <a:spcBef>
                  <a:spcPct val="50000"/>
                </a:spcBef>
                <a:buClrTx/>
                <a:buFontTx/>
                <a:buNone/>
              </a:pPr>
              <a:r>
                <a:rPr lang="ja-JP" altLang="en-US" sz="2000" dirty="0">
                  <a:solidFill>
                    <a:schemeClr val="tx1"/>
                  </a:solidFill>
                  <a:ea typeface="游ゴシック" panose="020B0400000000000000" pitchFamily="50" charset="-128"/>
                </a:rPr>
                <a:t>労働者</a:t>
              </a:r>
            </a:p>
          </p:txBody>
        </p:sp>
        <p:sp>
          <p:nvSpPr>
            <p:cNvPr id="36926" name="Text Box 62"/>
            <p:cNvSpPr txBox="1">
              <a:spLocks noChangeArrowheads="1"/>
            </p:cNvSpPr>
            <p:nvPr/>
          </p:nvSpPr>
          <p:spPr bwMode="auto">
            <a:xfrm>
              <a:off x="5804018" y="4337622"/>
              <a:ext cx="1367203" cy="348237"/>
            </a:xfrm>
            <a:prstGeom prst="rect">
              <a:avLst/>
            </a:prstGeom>
            <a:noFill/>
            <a:ln w="9525" algn="ctr">
              <a:noFill/>
              <a:miter lim="800000"/>
              <a:headEnd/>
              <a:tailEnd/>
            </a:ln>
            <a:effectLst/>
          </p:spPr>
          <p:txBody>
            <a:bodyPr>
              <a:spAutoFit/>
            </a:bodyPr>
            <a:lstStyle/>
            <a:p>
              <a:pPr marL="342900" indent="-342900">
                <a:lnSpc>
                  <a:spcPct val="80000"/>
                </a:lnSpc>
                <a:spcBef>
                  <a:spcPct val="50000"/>
                </a:spcBef>
                <a:defRPr/>
              </a:pPr>
              <a:r>
                <a:rPr lang="ja-JP" altLang="en-US" sz="2000" dirty="0">
                  <a:effectLst>
                    <a:outerShdw blurRad="38100" dist="38100" dir="2700000" algn="tl">
                      <a:srgbClr val="FFFFFF"/>
                    </a:outerShdw>
                  </a:effectLst>
                  <a:ea typeface="游ゴシック" panose="020B0400000000000000" pitchFamily="50" charset="-128"/>
                </a:rPr>
                <a:t>供給契約</a:t>
              </a:r>
            </a:p>
          </p:txBody>
        </p:sp>
        <p:sp>
          <p:nvSpPr>
            <p:cNvPr id="36928" name="Text Box 64"/>
            <p:cNvSpPr txBox="1">
              <a:spLocks noChangeArrowheads="1"/>
            </p:cNvSpPr>
            <p:nvPr/>
          </p:nvSpPr>
          <p:spPr bwMode="auto">
            <a:xfrm>
              <a:off x="2555633" y="5373693"/>
              <a:ext cx="2954215" cy="733425"/>
            </a:xfrm>
            <a:prstGeom prst="rect">
              <a:avLst/>
            </a:prstGeom>
            <a:noFill/>
            <a:ln w="9525" algn="ctr">
              <a:noFill/>
              <a:miter lim="800000"/>
              <a:headEnd/>
              <a:tailEnd/>
            </a:ln>
            <a:effectLst/>
          </p:spPr>
          <p:txBody>
            <a:bodyPr>
              <a:spAutoFit/>
            </a:bodyPr>
            <a:lstStyle/>
            <a:p>
              <a:pPr marL="342900" indent="-342900" algn="r">
                <a:lnSpc>
                  <a:spcPct val="80000"/>
                </a:lnSpc>
                <a:spcBef>
                  <a:spcPct val="50000"/>
                </a:spcBef>
                <a:defRPr/>
              </a:pPr>
              <a:r>
                <a:rPr lang="ja-JP" altLang="en-US" sz="2000" dirty="0">
                  <a:effectLst>
                    <a:outerShdw blurRad="38100" dist="38100" dir="2700000" algn="tl">
                      <a:srgbClr val="FFFFFF"/>
                    </a:outerShdw>
                  </a:effectLst>
                  <a:ea typeface="游ゴシック" panose="020B0400000000000000" pitchFamily="50" charset="-128"/>
                </a:rPr>
                <a:t>支配従属関係</a:t>
              </a:r>
            </a:p>
            <a:p>
              <a:pPr marL="342900" indent="-342900" algn="r">
                <a:lnSpc>
                  <a:spcPct val="80000"/>
                </a:lnSpc>
                <a:spcBef>
                  <a:spcPct val="50000"/>
                </a:spcBef>
                <a:defRPr/>
              </a:pPr>
              <a:r>
                <a:rPr lang="ja-JP" altLang="en-US" sz="2000" dirty="0">
                  <a:effectLst>
                    <a:outerShdw blurRad="38100" dist="38100" dir="2700000" algn="tl">
                      <a:srgbClr val="FFFFFF"/>
                    </a:outerShdw>
                  </a:effectLst>
                  <a:ea typeface="游ゴシック" panose="020B0400000000000000" pitchFamily="50" charset="-128"/>
                </a:rPr>
                <a:t>（雇用関係を除く）</a:t>
              </a:r>
            </a:p>
          </p:txBody>
        </p:sp>
        <p:sp>
          <p:nvSpPr>
            <p:cNvPr id="36929" name="Text Box 65"/>
            <p:cNvSpPr txBox="1">
              <a:spLocks noChangeArrowheads="1"/>
            </p:cNvSpPr>
            <p:nvPr/>
          </p:nvSpPr>
          <p:spPr bwMode="auto">
            <a:xfrm>
              <a:off x="7234752" y="5445125"/>
              <a:ext cx="1727689" cy="348237"/>
            </a:xfrm>
            <a:prstGeom prst="rect">
              <a:avLst/>
            </a:prstGeom>
            <a:noFill/>
            <a:ln w="9525" algn="ctr">
              <a:noFill/>
              <a:miter lim="800000"/>
              <a:headEnd/>
              <a:tailEnd/>
            </a:ln>
            <a:effectLst/>
          </p:spPr>
          <p:txBody>
            <a:bodyPr>
              <a:spAutoFit/>
            </a:bodyPr>
            <a:lstStyle/>
            <a:p>
              <a:pPr marL="342900" indent="-342900" algn="l">
                <a:lnSpc>
                  <a:spcPct val="80000"/>
                </a:lnSpc>
                <a:spcBef>
                  <a:spcPct val="50000"/>
                </a:spcBef>
                <a:defRPr/>
              </a:pPr>
              <a:r>
                <a:rPr lang="ja-JP" altLang="en-US" sz="2000" dirty="0">
                  <a:effectLst>
                    <a:outerShdw blurRad="38100" dist="38100" dir="2700000" algn="tl">
                      <a:srgbClr val="FFFFFF"/>
                    </a:outerShdw>
                  </a:effectLst>
                  <a:ea typeface="游ゴシック" panose="020B0400000000000000" pitchFamily="50" charset="-128"/>
                </a:rPr>
                <a:t>雇用関係又は</a:t>
              </a:r>
            </a:p>
          </p:txBody>
        </p:sp>
      </p:grpSp>
      <p:sp>
        <p:nvSpPr>
          <p:cNvPr id="36930" name="Text Box 66"/>
          <p:cNvSpPr txBox="1">
            <a:spLocks noChangeArrowheads="1"/>
          </p:cNvSpPr>
          <p:nvPr/>
        </p:nvSpPr>
        <p:spPr bwMode="auto">
          <a:xfrm>
            <a:off x="7155095" y="4635777"/>
            <a:ext cx="1799492" cy="348237"/>
          </a:xfrm>
          <a:prstGeom prst="rect">
            <a:avLst/>
          </a:prstGeom>
          <a:noFill/>
          <a:ln w="9525" algn="ctr">
            <a:noFill/>
            <a:miter lim="800000"/>
            <a:headEnd/>
            <a:tailEnd/>
          </a:ln>
          <a:effectLst/>
        </p:spPr>
        <p:txBody>
          <a:bodyPr>
            <a:spAutoFit/>
          </a:bodyPr>
          <a:lstStyle/>
          <a:p>
            <a:pPr marL="342900" indent="-342900" algn="l">
              <a:lnSpc>
                <a:spcPct val="80000"/>
              </a:lnSpc>
              <a:spcBef>
                <a:spcPct val="50000"/>
              </a:spcBef>
              <a:defRPr/>
            </a:pPr>
            <a:r>
              <a:rPr lang="ja-JP" altLang="en-US" sz="2000" dirty="0">
                <a:effectLst>
                  <a:outerShdw blurRad="38100" dist="38100" dir="2700000" algn="tl">
                    <a:srgbClr val="FFFFFF"/>
                  </a:outerShdw>
                </a:effectLst>
                <a:ea typeface="游ゴシック" panose="020B0400000000000000" pitchFamily="50" charset="-128"/>
              </a:rPr>
              <a:t>指揮命令関係</a:t>
            </a:r>
          </a:p>
        </p:txBody>
      </p:sp>
      <p:sp>
        <p:nvSpPr>
          <p:cNvPr id="34" name="Line 30"/>
          <p:cNvSpPr>
            <a:spLocks noChangeShapeType="1"/>
          </p:cNvSpPr>
          <p:nvPr/>
        </p:nvSpPr>
        <p:spPr bwMode="auto">
          <a:xfrm flipV="1">
            <a:off x="5630706" y="3598521"/>
            <a:ext cx="1439008" cy="0"/>
          </a:xfrm>
          <a:prstGeom prst="line">
            <a:avLst/>
          </a:prstGeom>
          <a:noFill/>
          <a:ln w="38100">
            <a:solidFill>
              <a:schemeClr val="tx2"/>
            </a:solidFill>
            <a:round/>
            <a:headEnd type="triangle" w="lg" len="lg"/>
            <a:tailEnd type="triangle" w="lg" len="lg"/>
          </a:ln>
          <a:effectLst/>
        </p:spPr>
        <p:txBody>
          <a:bodyPr/>
          <a:lstStyle/>
          <a:p>
            <a:pPr>
              <a:defRPr/>
            </a:pPr>
            <a:endParaRPr lang="ja-JP" altLang="en-US" dirty="0">
              <a:effectLst>
                <a:outerShdw blurRad="38100" dist="38100" dir="2700000" algn="tl">
                  <a:srgbClr val="000000">
                    <a:alpha val="43137"/>
                  </a:srgbClr>
                </a:outerShdw>
              </a:effectLst>
              <a:ea typeface="游ゴシック" panose="020B0400000000000000" pitchFamily="50" charset="-128"/>
            </a:endParaRPr>
          </a:p>
        </p:txBody>
      </p:sp>
      <p:sp>
        <p:nvSpPr>
          <p:cNvPr id="4" name="スライド番号プレースホルダー 3"/>
          <p:cNvSpPr>
            <a:spLocks noGrp="1"/>
          </p:cNvSpPr>
          <p:nvPr>
            <p:ph type="sldNum" sz="quarter" idx="12"/>
          </p:nvPr>
        </p:nvSpPr>
        <p:spPr>
          <a:xfrm>
            <a:off x="6997911" y="6492875"/>
            <a:ext cx="2133600" cy="365125"/>
          </a:xfrm>
        </p:spPr>
        <p:txBody>
          <a:bodyPr/>
          <a:lstStyle/>
          <a:p>
            <a:r>
              <a:rPr lang="en-US" altLang="ja-JP" dirty="0"/>
              <a:t>4</a:t>
            </a:r>
            <a:endParaRPr kumimoji="1" lang="ja-JP" altLang="en-US" dirty="0"/>
          </a:p>
        </p:txBody>
      </p:sp>
      <p:sp>
        <p:nvSpPr>
          <p:cNvPr id="33" name="正方形/長方形 32"/>
          <p:cNvSpPr/>
          <p:nvPr/>
        </p:nvSpPr>
        <p:spPr>
          <a:xfrm>
            <a:off x="223736" y="340469"/>
            <a:ext cx="136187" cy="593387"/>
          </a:xfrm>
          <a:prstGeom prst="rect">
            <a:avLst/>
          </a:prstGeom>
          <a:solidFill>
            <a:srgbClr val="4799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75983937"/>
      </p:ext>
    </p:extLst>
  </p:cSld>
  <p:clrMapOvr>
    <a:masterClrMapping/>
  </p:clrMapOvr>
  <mc:AlternateContent xmlns:mc="http://schemas.openxmlformats.org/markup-compatibility/2006" xmlns:p14="http://schemas.microsoft.com/office/powerpoint/2010/main">
    <mc:Choice Requires="p14">
      <p:transition spd="med" p14:dur="700" advTm="34194">
        <p:fade/>
      </p:transition>
    </mc:Choice>
    <mc:Fallback xmlns="">
      <p:transition spd="med" advTm="34194">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20" name="AutoShape 8"/>
          <p:cNvSpPr>
            <a:spLocks noChangeArrowheads="1"/>
          </p:cNvSpPr>
          <p:nvPr/>
        </p:nvSpPr>
        <p:spPr bwMode="auto">
          <a:xfrm>
            <a:off x="5933755" y="2512194"/>
            <a:ext cx="2951285" cy="1008062"/>
          </a:xfrm>
          <a:prstGeom prst="roundRect">
            <a:avLst>
              <a:gd name="adj" fmla="val 16667"/>
            </a:avLst>
          </a:prstGeom>
          <a:solidFill>
            <a:schemeClr val="bg2">
              <a:lumMod val="90000"/>
            </a:schemeClr>
          </a:solidFill>
          <a:ln w="38100">
            <a:solidFill>
              <a:schemeClr val="tx1"/>
            </a:solidFill>
            <a:round/>
            <a:headEnd/>
            <a:tailEnd/>
          </a:ln>
          <a:effectLst/>
        </p:spPr>
        <p:txBody>
          <a:bodyPr wrap="none" anchor="ctr"/>
          <a:lstStyle/>
          <a:p>
            <a:pPr algn="ctr">
              <a:spcBef>
                <a:spcPct val="50000"/>
              </a:spcBef>
              <a:buClrTx/>
              <a:buFontTx/>
              <a:buNone/>
            </a:pPr>
            <a:r>
              <a:rPr lang="ja-JP" altLang="en-US" sz="3200" dirty="0">
                <a:solidFill>
                  <a:schemeClr val="tx1"/>
                </a:solidFill>
                <a:ea typeface="游ゴシック" panose="020B0400000000000000" pitchFamily="50" charset="-128"/>
              </a:rPr>
              <a:t>注　文　主</a:t>
            </a:r>
          </a:p>
        </p:txBody>
      </p:sp>
      <p:sp>
        <p:nvSpPr>
          <p:cNvPr id="38921" name="AutoShape 9"/>
          <p:cNvSpPr>
            <a:spLocks noChangeArrowheads="1"/>
          </p:cNvSpPr>
          <p:nvPr/>
        </p:nvSpPr>
        <p:spPr bwMode="auto">
          <a:xfrm>
            <a:off x="3506812" y="5094475"/>
            <a:ext cx="2949820" cy="1008062"/>
          </a:xfrm>
          <a:prstGeom prst="roundRect">
            <a:avLst>
              <a:gd name="adj" fmla="val 16667"/>
            </a:avLst>
          </a:prstGeom>
          <a:solidFill>
            <a:srgbClr val="A6D6A9"/>
          </a:solidFill>
          <a:ln w="38100">
            <a:solidFill>
              <a:schemeClr val="tx1"/>
            </a:solidFill>
            <a:round/>
            <a:headEnd/>
            <a:tailEnd/>
          </a:ln>
          <a:effectLst/>
        </p:spPr>
        <p:txBody>
          <a:bodyPr wrap="none" anchor="ctr"/>
          <a:lstStyle/>
          <a:p>
            <a:pPr algn="ctr">
              <a:spcBef>
                <a:spcPct val="50000"/>
              </a:spcBef>
              <a:buClrTx/>
              <a:buFontTx/>
              <a:buNone/>
            </a:pPr>
            <a:r>
              <a:rPr lang="ja-JP" altLang="en-US" sz="3200" dirty="0">
                <a:solidFill>
                  <a:schemeClr val="tx1"/>
                </a:solidFill>
                <a:ea typeface="游ゴシック" panose="020B0400000000000000" pitchFamily="50" charset="-128"/>
              </a:rPr>
              <a:t>労　働　者</a:t>
            </a:r>
          </a:p>
        </p:txBody>
      </p:sp>
      <p:sp>
        <p:nvSpPr>
          <p:cNvPr id="38926" name="Line 14"/>
          <p:cNvSpPr>
            <a:spLocks noChangeShapeType="1"/>
          </p:cNvSpPr>
          <p:nvPr/>
        </p:nvSpPr>
        <p:spPr bwMode="auto">
          <a:xfrm flipV="1">
            <a:off x="3703928" y="3048791"/>
            <a:ext cx="2213458" cy="0"/>
          </a:xfrm>
          <a:prstGeom prst="line">
            <a:avLst/>
          </a:prstGeom>
          <a:noFill/>
          <a:ln w="38100">
            <a:solidFill>
              <a:schemeClr val="tx2"/>
            </a:solidFill>
            <a:round/>
            <a:headEnd type="triangle" w="lg" len="lg"/>
            <a:tailEnd type="triangle" w="lg" len="lg"/>
          </a:ln>
          <a:effectLst/>
        </p:spPr>
        <p:txBody>
          <a:bodyPr/>
          <a:lstStyle/>
          <a:p>
            <a:pPr>
              <a:defRPr/>
            </a:pPr>
            <a:endParaRPr lang="ja-JP" altLang="en-US" dirty="0">
              <a:effectLst>
                <a:outerShdw blurRad="38100" dist="38100" dir="2700000" algn="tl">
                  <a:srgbClr val="000000">
                    <a:alpha val="43137"/>
                  </a:srgbClr>
                </a:outerShdw>
              </a:effectLst>
              <a:ea typeface="游ゴシック" panose="020B0400000000000000" pitchFamily="50" charset="-128"/>
            </a:endParaRPr>
          </a:p>
        </p:txBody>
      </p:sp>
      <p:sp>
        <p:nvSpPr>
          <p:cNvPr id="38928" name="Text Box 16"/>
          <p:cNvSpPr txBox="1">
            <a:spLocks noChangeArrowheads="1"/>
          </p:cNvSpPr>
          <p:nvPr/>
        </p:nvSpPr>
        <p:spPr bwMode="auto">
          <a:xfrm>
            <a:off x="4093296" y="2438007"/>
            <a:ext cx="2343519" cy="399405"/>
          </a:xfrm>
          <a:prstGeom prst="rect">
            <a:avLst/>
          </a:prstGeom>
          <a:noFill/>
          <a:ln w="9525" algn="ctr">
            <a:noFill/>
            <a:miter lim="800000"/>
            <a:headEnd/>
            <a:tailEnd/>
          </a:ln>
          <a:effectLst/>
        </p:spPr>
        <p:txBody>
          <a:bodyPr wrap="square">
            <a:spAutoFit/>
          </a:bodyPr>
          <a:lstStyle/>
          <a:p>
            <a:pPr marL="342900" indent="-342900">
              <a:lnSpc>
                <a:spcPct val="80000"/>
              </a:lnSpc>
              <a:spcBef>
                <a:spcPct val="50000"/>
              </a:spcBef>
              <a:defRPr/>
            </a:pPr>
            <a:r>
              <a:rPr lang="ja-JP" altLang="en-US" sz="2400" dirty="0" smtClean="0">
                <a:effectLst>
                  <a:outerShdw blurRad="38100" dist="38100" dir="2700000" algn="tl">
                    <a:srgbClr val="FFFFFF"/>
                  </a:outerShdw>
                </a:effectLst>
                <a:ea typeface="游ゴシック" panose="020B0400000000000000" pitchFamily="50" charset="-128"/>
              </a:rPr>
              <a:t>請負契約</a:t>
            </a:r>
            <a:endParaRPr lang="ja-JP" altLang="en-US" sz="2400" dirty="0">
              <a:effectLst>
                <a:outerShdw blurRad="38100" dist="38100" dir="2700000" algn="tl">
                  <a:srgbClr val="FFFFFF"/>
                </a:outerShdw>
              </a:effectLst>
              <a:ea typeface="游ゴシック" panose="020B0400000000000000" pitchFamily="50" charset="-128"/>
            </a:endParaRPr>
          </a:p>
        </p:txBody>
      </p:sp>
      <p:sp>
        <p:nvSpPr>
          <p:cNvPr id="38930" name="Text Box 18"/>
          <p:cNvSpPr txBox="1">
            <a:spLocks noChangeArrowheads="1"/>
          </p:cNvSpPr>
          <p:nvPr/>
        </p:nvSpPr>
        <p:spPr bwMode="auto">
          <a:xfrm>
            <a:off x="5298141" y="3887718"/>
            <a:ext cx="3012141" cy="894732"/>
          </a:xfrm>
          <a:prstGeom prst="rect">
            <a:avLst/>
          </a:prstGeom>
          <a:noFill/>
          <a:ln w="9525" algn="ctr">
            <a:noFill/>
            <a:miter lim="800000"/>
            <a:headEnd/>
            <a:tailEnd/>
          </a:ln>
          <a:effectLst/>
        </p:spPr>
        <p:txBody>
          <a:bodyPr wrap="square">
            <a:spAutoFit/>
          </a:bodyPr>
          <a:lstStyle/>
          <a:p>
            <a:pPr marL="342900" indent="-342900" algn="l">
              <a:lnSpc>
                <a:spcPct val="80000"/>
              </a:lnSpc>
              <a:spcBef>
                <a:spcPct val="50000"/>
              </a:spcBef>
              <a:defRPr/>
            </a:pPr>
            <a:r>
              <a:rPr lang="ja-JP" altLang="en-US" sz="3200" b="1" dirty="0">
                <a:solidFill>
                  <a:srgbClr val="FE4258"/>
                </a:solidFill>
                <a:ea typeface="游ゴシック" panose="020B0400000000000000" pitchFamily="50" charset="-128"/>
              </a:rPr>
              <a:t>指揮命令関係は生じない</a:t>
            </a:r>
          </a:p>
        </p:txBody>
      </p:sp>
      <p:sp>
        <p:nvSpPr>
          <p:cNvPr id="16" name="AutoShape 7"/>
          <p:cNvSpPr>
            <a:spLocks noChangeArrowheads="1"/>
          </p:cNvSpPr>
          <p:nvPr/>
        </p:nvSpPr>
        <p:spPr bwMode="auto">
          <a:xfrm>
            <a:off x="741024" y="2533996"/>
            <a:ext cx="2951285" cy="1008062"/>
          </a:xfrm>
          <a:prstGeom prst="roundRect">
            <a:avLst>
              <a:gd name="adj" fmla="val 16667"/>
            </a:avLst>
          </a:prstGeom>
          <a:solidFill>
            <a:schemeClr val="bg2">
              <a:lumMod val="90000"/>
            </a:schemeClr>
          </a:solidFill>
          <a:ln w="38100">
            <a:solidFill>
              <a:schemeClr val="tx1"/>
            </a:solidFill>
            <a:round/>
            <a:headEnd/>
            <a:tailEnd/>
          </a:ln>
          <a:effectLst/>
        </p:spPr>
        <p:txBody>
          <a:bodyPr wrap="none" anchor="ctr"/>
          <a:lstStyle/>
          <a:p>
            <a:pPr algn="ctr">
              <a:spcBef>
                <a:spcPct val="50000"/>
              </a:spcBef>
              <a:buClrTx/>
              <a:buFontTx/>
              <a:buNone/>
            </a:pPr>
            <a:r>
              <a:rPr lang="ja-JP" altLang="en-US" sz="3200" dirty="0">
                <a:solidFill>
                  <a:schemeClr val="tx1"/>
                </a:solidFill>
                <a:ea typeface="游ゴシック" panose="020B0400000000000000" pitchFamily="50" charset="-128"/>
              </a:rPr>
              <a:t>請負業者</a:t>
            </a:r>
          </a:p>
        </p:txBody>
      </p:sp>
      <p:sp>
        <p:nvSpPr>
          <p:cNvPr id="17" name="Line 13"/>
          <p:cNvSpPr>
            <a:spLocks noChangeShapeType="1"/>
          </p:cNvSpPr>
          <p:nvPr/>
        </p:nvSpPr>
        <p:spPr bwMode="auto">
          <a:xfrm>
            <a:off x="2758189" y="3561204"/>
            <a:ext cx="1891477" cy="1533271"/>
          </a:xfrm>
          <a:prstGeom prst="line">
            <a:avLst/>
          </a:prstGeom>
          <a:noFill/>
          <a:ln w="38100">
            <a:solidFill>
              <a:schemeClr val="tx2"/>
            </a:solidFill>
            <a:round/>
            <a:headEnd type="triangle" w="lg" len="lg"/>
            <a:tailEnd type="triangle" w="lg" len="lg"/>
          </a:ln>
          <a:effectLst/>
        </p:spPr>
        <p:txBody>
          <a:bodyPr/>
          <a:lstStyle/>
          <a:p>
            <a:pPr>
              <a:defRPr/>
            </a:pPr>
            <a:endParaRPr lang="ja-JP" altLang="en-US" dirty="0">
              <a:effectLst>
                <a:outerShdw blurRad="38100" dist="38100" dir="2700000" algn="tl">
                  <a:srgbClr val="000000">
                    <a:alpha val="43137"/>
                  </a:srgbClr>
                </a:outerShdw>
              </a:effectLst>
              <a:ea typeface="游ゴシック" panose="020B0400000000000000" pitchFamily="50" charset="-128"/>
            </a:endParaRPr>
          </a:p>
        </p:txBody>
      </p:sp>
      <p:sp>
        <p:nvSpPr>
          <p:cNvPr id="18" name="Text Box 17"/>
          <p:cNvSpPr txBox="1">
            <a:spLocks noChangeArrowheads="1"/>
          </p:cNvSpPr>
          <p:nvPr/>
        </p:nvSpPr>
        <p:spPr bwMode="auto">
          <a:xfrm>
            <a:off x="1190239" y="4224187"/>
            <a:ext cx="2448658" cy="399405"/>
          </a:xfrm>
          <a:prstGeom prst="rect">
            <a:avLst/>
          </a:prstGeom>
          <a:noFill/>
          <a:ln w="9525" algn="ctr">
            <a:noFill/>
            <a:miter lim="800000"/>
            <a:headEnd/>
            <a:tailEnd/>
          </a:ln>
          <a:effectLst/>
        </p:spPr>
        <p:txBody>
          <a:bodyPr>
            <a:spAutoFit/>
          </a:bodyPr>
          <a:lstStyle/>
          <a:p>
            <a:pPr marL="342900" indent="-342900">
              <a:lnSpc>
                <a:spcPct val="80000"/>
              </a:lnSpc>
              <a:spcBef>
                <a:spcPct val="50000"/>
              </a:spcBef>
              <a:defRPr/>
            </a:pPr>
            <a:r>
              <a:rPr lang="ja-JP" altLang="en-US" sz="2400" dirty="0">
                <a:effectLst>
                  <a:outerShdw blurRad="38100" dist="38100" dir="2700000" algn="tl">
                    <a:srgbClr val="FFFFFF"/>
                  </a:outerShdw>
                </a:effectLst>
                <a:ea typeface="游ゴシック" panose="020B0400000000000000" pitchFamily="50" charset="-128"/>
              </a:rPr>
              <a:t>雇　用　関　係</a:t>
            </a:r>
          </a:p>
        </p:txBody>
      </p:sp>
      <p:sp>
        <p:nvSpPr>
          <p:cNvPr id="6" name="テキスト ボックス 5"/>
          <p:cNvSpPr txBox="1"/>
          <p:nvPr/>
        </p:nvSpPr>
        <p:spPr>
          <a:xfrm>
            <a:off x="741024" y="1117399"/>
            <a:ext cx="8273480" cy="923330"/>
          </a:xfrm>
          <a:prstGeom prst="rect">
            <a:avLst/>
          </a:prstGeom>
          <a:noFill/>
        </p:spPr>
        <p:txBody>
          <a:bodyPr wrap="square" rtlCol="0">
            <a:spAutoFit/>
          </a:bodyPr>
          <a:lstStyle/>
          <a:p>
            <a:r>
              <a:rPr kumimoji="1" lang="ja-JP" altLang="en-US" dirty="0" smtClean="0">
                <a:ea typeface="游ゴシック" panose="020B0400000000000000" pitchFamily="50" charset="-128"/>
              </a:rPr>
              <a:t>請負</a:t>
            </a:r>
            <a:r>
              <a:rPr lang="ja-JP" altLang="en-US" dirty="0">
                <a:ea typeface="游ゴシック" panose="020B0400000000000000" pitchFamily="50" charset="-128"/>
              </a:rPr>
              <a:t>とは、労働の結果としての仕事の完成を目的とするものです。</a:t>
            </a:r>
            <a:endParaRPr lang="en-US" altLang="ja-JP" dirty="0">
              <a:ea typeface="游ゴシック" panose="020B0400000000000000" pitchFamily="50" charset="-128"/>
            </a:endParaRPr>
          </a:p>
          <a:p>
            <a:r>
              <a:rPr lang="ja-JP" altLang="en-US" dirty="0" smtClean="0">
                <a:ea typeface="游ゴシック" panose="020B0400000000000000" pitchFamily="50" charset="-128"/>
              </a:rPr>
              <a:t>派遣</a:t>
            </a:r>
            <a:r>
              <a:rPr lang="ja-JP" altLang="en-US" dirty="0">
                <a:ea typeface="游ゴシック" panose="020B0400000000000000" pitchFamily="50" charset="-128"/>
              </a:rPr>
              <a:t>との違いは、請負には注文主と労働者との間に指揮命令関係を生じないという点にあります。</a:t>
            </a:r>
            <a:endParaRPr kumimoji="1" lang="ja-JP" altLang="en-US" dirty="0">
              <a:ea typeface="游ゴシック" panose="020B0400000000000000" pitchFamily="50" charset="-128"/>
            </a:endParaRPr>
          </a:p>
        </p:txBody>
      </p:sp>
      <p:sp>
        <p:nvSpPr>
          <p:cNvPr id="13" name="タイトル 1"/>
          <p:cNvSpPr>
            <a:spLocks noGrp="1"/>
          </p:cNvSpPr>
          <p:nvPr>
            <p:ph type="title"/>
          </p:nvPr>
        </p:nvSpPr>
        <p:spPr>
          <a:xfrm>
            <a:off x="568018" y="477649"/>
            <a:ext cx="1891008" cy="470952"/>
          </a:xfrm>
        </p:spPr>
        <p:txBody>
          <a:bodyPr>
            <a:normAutofit fontScale="90000"/>
          </a:bodyPr>
          <a:lstStyle/>
          <a:p>
            <a:r>
              <a:rPr kumimoji="1" lang="ja-JP" altLang="en-US" sz="3600" b="0" dirty="0" smtClean="0"/>
              <a:t>請負とは</a:t>
            </a:r>
            <a:endParaRPr kumimoji="1" lang="ja-JP" altLang="en-US" sz="3600" b="0" dirty="0"/>
          </a:p>
        </p:txBody>
      </p:sp>
      <p:sp>
        <p:nvSpPr>
          <p:cNvPr id="2" name="スライド番号プレースホルダー 1"/>
          <p:cNvSpPr>
            <a:spLocks noGrp="1"/>
          </p:cNvSpPr>
          <p:nvPr>
            <p:ph type="sldNum" sz="quarter" idx="12"/>
          </p:nvPr>
        </p:nvSpPr>
        <p:spPr>
          <a:xfrm>
            <a:off x="7010400" y="6492875"/>
            <a:ext cx="2133600" cy="365125"/>
          </a:xfrm>
        </p:spPr>
        <p:txBody>
          <a:bodyPr/>
          <a:lstStyle/>
          <a:p>
            <a:r>
              <a:rPr lang="en-US" altLang="ja-JP" dirty="0"/>
              <a:t>5</a:t>
            </a:r>
            <a:endParaRPr kumimoji="1" lang="ja-JP" altLang="en-US" dirty="0"/>
          </a:p>
        </p:txBody>
      </p:sp>
      <p:sp>
        <p:nvSpPr>
          <p:cNvPr id="14" name="正方形/長方形 13"/>
          <p:cNvSpPr/>
          <p:nvPr/>
        </p:nvSpPr>
        <p:spPr>
          <a:xfrm>
            <a:off x="223736" y="340469"/>
            <a:ext cx="136187" cy="593387"/>
          </a:xfrm>
          <a:prstGeom prst="rect">
            <a:avLst/>
          </a:prstGeom>
          <a:solidFill>
            <a:srgbClr val="4799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09784028"/>
      </p:ext>
    </p:extLst>
  </p:cSld>
  <p:clrMapOvr>
    <a:masterClrMapping/>
  </p:clrMapOvr>
  <mc:AlternateContent xmlns:mc="http://schemas.openxmlformats.org/markup-compatibility/2006" xmlns:p14="http://schemas.microsoft.com/office/powerpoint/2010/main">
    <mc:Choice Requires="p14">
      <p:transition spd="med" p14:dur="700" advTm="18820">
        <p:fade/>
      </p:transition>
    </mc:Choice>
    <mc:Fallback xmlns="">
      <p:transition spd="med" advTm="1882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5"/>
          <p:cNvSpPr>
            <a:spLocks noGrp="1" noRot="1" noChangeArrowheads="1"/>
          </p:cNvSpPr>
          <p:nvPr>
            <p:ph type="title" idx="4294967295"/>
          </p:nvPr>
        </p:nvSpPr>
        <p:spPr>
          <a:xfrm>
            <a:off x="468923" y="230396"/>
            <a:ext cx="3516312" cy="946150"/>
          </a:xfrm>
        </p:spPr>
        <p:txBody>
          <a:bodyPr>
            <a:normAutofit/>
          </a:bodyPr>
          <a:lstStyle/>
          <a:p>
            <a:pPr algn="l" eaLnBrk="1" hangingPunct="1">
              <a:defRPr/>
            </a:pPr>
            <a:r>
              <a:rPr lang="ja-JP" altLang="en-US" sz="3200" dirty="0"/>
              <a:t>職業紹介</a:t>
            </a:r>
            <a:r>
              <a:rPr lang="ja-JP" altLang="en-US" sz="3200" dirty="0" smtClean="0"/>
              <a:t>事業とは</a:t>
            </a:r>
            <a:endParaRPr lang="ja-JP" altLang="en-US" sz="3200" dirty="0"/>
          </a:p>
        </p:txBody>
      </p:sp>
      <p:sp>
        <p:nvSpPr>
          <p:cNvPr id="31751" name="AutoShape 7"/>
          <p:cNvSpPr>
            <a:spLocks noChangeArrowheads="1"/>
          </p:cNvSpPr>
          <p:nvPr/>
        </p:nvSpPr>
        <p:spPr bwMode="auto">
          <a:xfrm>
            <a:off x="3276602" y="1484313"/>
            <a:ext cx="2951285" cy="1008062"/>
          </a:xfrm>
          <a:prstGeom prst="roundRect">
            <a:avLst>
              <a:gd name="adj" fmla="val 16667"/>
            </a:avLst>
          </a:prstGeom>
          <a:solidFill>
            <a:schemeClr val="bg2">
              <a:lumMod val="90000"/>
            </a:schemeClr>
          </a:solidFill>
          <a:ln w="38100">
            <a:solidFill>
              <a:schemeClr val="tx1"/>
            </a:solidFill>
            <a:round/>
            <a:headEnd/>
            <a:tailEnd/>
          </a:ln>
          <a:effectLst/>
        </p:spPr>
        <p:txBody>
          <a:bodyPr wrap="none" anchor="ctr"/>
          <a:lstStyle/>
          <a:p>
            <a:pPr>
              <a:defRPr/>
            </a:pPr>
            <a:endParaRPr lang="ja-JP" altLang="en-US" dirty="0">
              <a:effectLst>
                <a:outerShdw blurRad="38100" dist="38100" dir="2700000" algn="tl">
                  <a:srgbClr val="000000">
                    <a:alpha val="43137"/>
                  </a:srgbClr>
                </a:outerShdw>
              </a:effectLst>
              <a:ea typeface="游ゴシック" panose="020B0400000000000000" pitchFamily="50" charset="-128"/>
            </a:endParaRPr>
          </a:p>
        </p:txBody>
      </p:sp>
      <p:sp>
        <p:nvSpPr>
          <p:cNvPr id="31754" name="AutoShape 10"/>
          <p:cNvSpPr>
            <a:spLocks noChangeArrowheads="1"/>
          </p:cNvSpPr>
          <p:nvPr/>
        </p:nvSpPr>
        <p:spPr bwMode="auto">
          <a:xfrm>
            <a:off x="5867402" y="3500438"/>
            <a:ext cx="2951285" cy="1008062"/>
          </a:xfrm>
          <a:prstGeom prst="roundRect">
            <a:avLst>
              <a:gd name="adj" fmla="val 16667"/>
            </a:avLst>
          </a:prstGeom>
          <a:solidFill>
            <a:schemeClr val="bg2">
              <a:lumMod val="90000"/>
            </a:schemeClr>
          </a:solidFill>
          <a:ln w="38100">
            <a:solidFill>
              <a:schemeClr val="tx1"/>
            </a:solidFill>
            <a:round/>
            <a:headEnd/>
            <a:tailEnd/>
          </a:ln>
          <a:effectLst/>
        </p:spPr>
        <p:txBody>
          <a:bodyPr wrap="none" anchor="ctr"/>
          <a:lstStyle/>
          <a:p>
            <a:pPr>
              <a:defRPr/>
            </a:pPr>
            <a:endParaRPr lang="ja-JP" altLang="en-US" dirty="0">
              <a:effectLst>
                <a:outerShdw blurRad="38100" dist="38100" dir="2700000" algn="tl">
                  <a:srgbClr val="000000">
                    <a:alpha val="43137"/>
                  </a:srgbClr>
                </a:outerShdw>
              </a:effectLst>
              <a:ea typeface="游ゴシック" panose="020B0400000000000000" pitchFamily="50" charset="-128"/>
            </a:endParaRPr>
          </a:p>
        </p:txBody>
      </p:sp>
      <p:sp>
        <p:nvSpPr>
          <p:cNvPr id="31755" name="AutoShape 11"/>
          <p:cNvSpPr>
            <a:spLocks noChangeArrowheads="1"/>
          </p:cNvSpPr>
          <p:nvPr/>
        </p:nvSpPr>
        <p:spPr bwMode="auto">
          <a:xfrm>
            <a:off x="468923" y="3500438"/>
            <a:ext cx="2949820" cy="1008062"/>
          </a:xfrm>
          <a:prstGeom prst="roundRect">
            <a:avLst>
              <a:gd name="adj" fmla="val 16667"/>
            </a:avLst>
          </a:prstGeom>
          <a:solidFill>
            <a:srgbClr val="A6D6A9"/>
          </a:solidFill>
          <a:ln w="38100">
            <a:solidFill>
              <a:schemeClr val="tx1"/>
            </a:solidFill>
            <a:round/>
            <a:headEnd/>
            <a:tailEnd/>
          </a:ln>
          <a:effectLst/>
        </p:spPr>
        <p:txBody>
          <a:bodyPr wrap="none" anchor="ctr"/>
          <a:lstStyle/>
          <a:p>
            <a:pPr>
              <a:defRPr/>
            </a:pPr>
            <a:endParaRPr lang="ja-JP" altLang="en-US" dirty="0">
              <a:effectLst>
                <a:outerShdw blurRad="38100" dist="38100" dir="2700000" algn="tl">
                  <a:srgbClr val="000000">
                    <a:alpha val="43137"/>
                  </a:srgbClr>
                </a:outerShdw>
              </a:effectLst>
              <a:ea typeface="游ゴシック" panose="020B0400000000000000" pitchFamily="50" charset="-128"/>
            </a:endParaRPr>
          </a:p>
        </p:txBody>
      </p:sp>
      <p:sp>
        <p:nvSpPr>
          <p:cNvPr id="12295" name="Text Box 12"/>
          <p:cNvSpPr txBox="1">
            <a:spLocks noChangeArrowheads="1"/>
          </p:cNvSpPr>
          <p:nvPr/>
        </p:nvSpPr>
        <p:spPr bwMode="auto">
          <a:xfrm>
            <a:off x="3276601" y="1700213"/>
            <a:ext cx="2880946" cy="579437"/>
          </a:xfrm>
          <a:prstGeom prst="rect">
            <a:avLst/>
          </a:prstGeom>
          <a:noFill/>
          <a:ln w="9525">
            <a:noFill/>
            <a:miter lim="800000"/>
            <a:headEnd/>
            <a:tailEnd/>
          </a:ln>
        </p:spPr>
        <p:txBody>
          <a:bodyPr>
            <a:spAutoFit/>
          </a:bodyPr>
          <a:lstStyle/>
          <a:p>
            <a:pPr algn="ctr">
              <a:spcBef>
                <a:spcPct val="50000"/>
              </a:spcBef>
              <a:buClrTx/>
              <a:buFontTx/>
              <a:buNone/>
            </a:pPr>
            <a:r>
              <a:rPr lang="ja-JP" altLang="en-US" sz="3200" dirty="0">
                <a:solidFill>
                  <a:schemeClr val="tx1"/>
                </a:solidFill>
                <a:ea typeface="游ゴシック" panose="020B0400000000000000" pitchFamily="50" charset="-128"/>
              </a:rPr>
              <a:t>紹　介　者</a:t>
            </a:r>
          </a:p>
        </p:txBody>
      </p:sp>
      <p:sp>
        <p:nvSpPr>
          <p:cNvPr id="31757" name="Line 13"/>
          <p:cNvSpPr>
            <a:spLocks noChangeShapeType="1"/>
          </p:cNvSpPr>
          <p:nvPr/>
        </p:nvSpPr>
        <p:spPr bwMode="auto">
          <a:xfrm flipV="1">
            <a:off x="1834661" y="2420938"/>
            <a:ext cx="1513743" cy="1079500"/>
          </a:xfrm>
          <a:prstGeom prst="line">
            <a:avLst/>
          </a:prstGeom>
          <a:noFill/>
          <a:ln w="38100">
            <a:solidFill>
              <a:schemeClr val="tx1"/>
            </a:solidFill>
            <a:round/>
            <a:headEnd/>
            <a:tailEnd type="triangle" w="lg" len="lg"/>
          </a:ln>
          <a:effectLst/>
        </p:spPr>
        <p:txBody>
          <a:bodyPr/>
          <a:lstStyle/>
          <a:p>
            <a:pPr>
              <a:defRPr/>
            </a:pPr>
            <a:endParaRPr lang="ja-JP" altLang="en-US" dirty="0">
              <a:effectLst>
                <a:outerShdw blurRad="38100" dist="38100" dir="2700000" algn="tl">
                  <a:srgbClr val="000000">
                    <a:alpha val="43137"/>
                  </a:srgbClr>
                </a:outerShdw>
              </a:effectLst>
              <a:ea typeface="游ゴシック" panose="020B0400000000000000" pitchFamily="50" charset="-128"/>
            </a:endParaRPr>
          </a:p>
        </p:txBody>
      </p:sp>
      <p:sp>
        <p:nvSpPr>
          <p:cNvPr id="12297" name="Text Box 14"/>
          <p:cNvSpPr txBox="1">
            <a:spLocks noChangeArrowheads="1"/>
          </p:cNvSpPr>
          <p:nvPr/>
        </p:nvSpPr>
        <p:spPr bwMode="auto">
          <a:xfrm>
            <a:off x="539264" y="3716338"/>
            <a:ext cx="2882412" cy="579437"/>
          </a:xfrm>
          <a:prstGeom prst="rect">
            <a:avLst/>
          </a:prstGeom>
          <a:noFill/>
          <a:ln w="9525">
            <a:noFill/>
            <a:miter lim="800000"/>
            <a:headEnd/>
            <a:tailEnd/>
          </a:ln>
        </p:spPr>
        <p:txBody>
          <a:bodyPr>
            <a:spAutoFit/>
          </a:bodyPr>
          <a:lstStyle/>
          <a:p>
            <a:pPr algn="ctr">
              <a:spcBef>
                <a:spcPct val="50000"/>
              </a:spcBef>
              <a:buClrTx/>
              <a:buFontTx/>
              <a:buNone/>
            </a:pPr>
            <a:r>
              <a:rPr lang="ja-JP" altLang="en-US" sz="3200" dirty="0">
                <a:solidFill>
                  <a:schemeClr val="tx1"/>
                </a:solidFill>
                <a:ea typeface="游ゴシック" panose="020B0400000000000000" pitchFamily="50" charset="-128"/>
              </a:rPr>
              <a:t>求　職　者</a:t>
            </a:r>
          </a:p>
        </p:txBody>
      </p:sp>
      <p:sp>
        <p:nvSpPr>
          <p:cNvPr id="12298" name="Text Box 15"/>
          <p:cNvSpPr txBox="1">
            <a:spLocks noChangeArrowheads="1"/>
          </p:cNvSpPr>
          <p:nvPr/>
        </p:nvSpPr>
        <p:spPr bwMode="auto">
          <a:xfrm>
            <a:off x="5940672" y="3716338"/>
            <a:ext cx="2880946" cy="579437"/>
          </a:xfrm>
          <a:prstGeom prst="rect">
            <a:avLst/>
          </a:prstGeom>
          <a:noFill/>
          <a:ln w="9525">
            <a:noFill/>
            <a:miter lim="800000"/>
            <a:headEnd/>
            <a:tailEnd/>
          </a:ln>
        </p:spPr>
        <p:txBody>
          <a:bodyPr>
            <a:spAutoFit/>
          </a:bodyPr>
          <a:lstStyle/>
          <a:p>
            <a:pPr algn="ctr">
              <a:spcBef>
                <a:spcPct val="50000"/>
              </a:spcBef>
              <a:buClrTx/>
              <a:buFontTx/>
              <a:buNone/>
            </a:pPr>
            <a:r>
              <a:rPr lang="ja-JP" altLang="en-US" sz="3200" dirty="0">
                <a:solidFill>
                  <a:schemeClr val="tx1"/>
                </a:solidFill>
                <a:ea typeface="游ゴシック" panose="020B0400000000000000" pitchFamily="50" charset="-128"/>
              </a:rPr>
              <a:t>求　人　者</a:t>
            </a:r>
          </a:p>
        </p:txBody>
      </p:sp>
      <p:sp>
        <p:nvSpPr>
          <p:cNvPr id="31760" name="Text Box 16"/>
          <p:cNvSpPr txBox="1">
            <a:spLocks noChangeArrowheads="1"/>
          </p:cNvSpPr>
          <p:nvPr/>
        </p:nvSpPr>
        <p:spPr bwMode="auto">
          <a:xfrm>
            <a:off x="683795" y="2565400"/>
            <a:ext cx="2664069" cy="400110"/>
          </a:xfrm>
          <a:prstGeom prst="rect">
            <a:avLst/>
          </a:prstGeom>
          <a:noFill/>
          <a:ln w="9525">
            <a:noFill/>
            <a:miter lim="800000"/>
            <a:headEnd/>
            <a:tailEnd/>
          </a:ln>
        </p:spPr>
        <p:txBody>
          <a:bodyPr>
            <a:spAutoFit/>
          </a:bodyPr>
          <a:lstStyle/>
          <a:p>
            <a:pPr algn="l">
              <a:spcBef>
                <a:spcPct val="50000"/>
              </a:spcBef>
              <a:buClrTx/>
              <a:buFontTx/>
              <a:buNone/>
            </a:pPr>
            <a:r>
              <a:rPr lang="ja-JP" altLang="en-US" sz="2000" dirty="0">
                <a:solidFill>
                  <a:schemeClr val="tx1"/>
                </a:solidFill>
                <a:ea typeface="游ゴシック" panose="020B0400000000000000" pitchFamily="50" charset="-128"/>
              </a:rPr>
              <a:t>求　職　申　込</a:t>
            </a:r>
          </a:p>
        </p:txBody>
      </p:sp>
      <p:sp>
        <p:nvSpPr>
          <p:cNvPr id="31761" name="Text Box 17"/>
          <p:cNvSpPr txBox="1">
            <a:spLocks noChangeArrowheads="1"/>
          </p:cNvSpPr>
          <p:nvPr/>
        </p:nvSpPr>
        <p:spPr bwMode="auto">
          <a:xfrm>
            <a:off x="6803781" y="2420938"/>
            <a:ext cx="2161442" cy="400110"/>
          </a:xfrm>
          <a:prstGeom prst="rect">
            <a:avLst/>
          </a:prstGeom>
          <a:noFill/>
          <a:ln w="9525">
            <a:noFill/>
            <a:miter lim="800000"/>
            <a:headEnd/>
            <a:tailEnd/>
          </a:ln>
        </p:spPr>
        <p:txBody>
          <a:bodyPr>
            <a:spAutoFit/>
          </a:bodyPr>
          <a:lstStyle/>
          <a:p>
            <a:pPr algn="l">
              <a:spcBef>
                <a:spcPct val="50000"/>
              </a:spcBef>
              <a:buClrTx/>
              <a:buFontTx/>
              <a:buNone/>
            </a:pPr>
            <a:r>
              <a:rPr lang="ja-JP" altLang="en-US" sz="2000" dirty="0">
                <a:solidFill>
                  <a:schemeClr val="tx1"/>
                </a:solidFill>
                <a:ea typeface="游ゴシック" panose="020B0400000000000000" pitchFamily="50" charset="-128"/>
              </a:rPr>
              <a:t>求　人　申　込</a:t>
            </a:r>
          </a:p>
        </p:txBody>
      </p:sp>
      <p:sp>
        <p:nvSpPr>
          <p:cNvPr id="31762" name="Line 18"/>
          <p:cNvSpPr>
            <a:spLocks noChangeShapeType="1"/>
          </p:cNvSpPr>
          <p:nvPr/>
        </p:nvSpPr>
        <p:spPr bwMode="auto">
          <a:xfrm flipH="1" flipV="1">
            <a:off x="6156084" y="2420938"/>
            <a:ext cx="1584080" cy="1079500"/>
          </a:xfrm>
          <a:prstGeom prst="line">
            <a:avLst/>
          </a:prstGeom>
          <a:noFill/>
          <a:ln w="38100">
            <a:solidFill>
              <a:schemeClr val="tx1"/>
            </a:solidFill>
            <a:round/>
            <a:headEnd/>
            <a:tailEnd type="triangle" w="lg" len="lg"/>
          </a:ln>
          <a:effectLst/>
        </p:spPr>
        <p:txBody>
          <a:bodyPr/>
          <a:lstStyle/>
          <a:p>
            <a:pPr>
              <a:defRPr/>
            </a:pPr>
            <a:endParaRPr lang="ja-JP" altLang="en-US" dirty="0">
              <a:effectLst>
                <a:outerShdw blurRad="38100" dist="38100" dir="2700000" algn="tl">
                  <a:srgbClr val="000000">
                    <a:alpha val="43137"/>
                  </a:srgbClr>
                </a:outerShdw>
              </a:effectLst>
              <a:ea typeface="游ゴシック" panose="020B0400000000000000" pitchFamily="50" charset="-128"/>
            </a:endParaRPr>
          </a:p>
        </p:txBody>
      </p:sp>
      <p:sp>
        <p:nvSpPr>
          <p:cNvPr id="31763" name="Line 19"/>
          <p:cNvSpPr>
            <a:spLocks noChangeShapeType="1"/>
          </p:cNvSpPr>
          <p:nvPr/>
        </p:nvSpPr>
        <p:spPr bwMode="auto">
          <a:xfrm>
            <a:off x="3420208" y="4005263"/>
            <a:ext cx="2447192" cy="0"/>
          </a:xfrm>
          <a:prstGeom prst="line">
            <a:avLst/>
          </a:prstGeom>
          <a:noFill/>
          <a:ln w="47625">
            <a:solidFill>
              <a:schemeClr val="tx1"/>
            </a:solidFill>
            <a:prstDash val="sysDot"/>
            <a:round/>
            <a:headEnd/>
            <a:tailEnd/>
          </a:ln>
          <a:effectLst/>
        </p:spPr>
        <p:txBody>
          <a:bodyPr/>
          <a:lstStyle/>
          <a:p>
            <a:pPr>
              <a:defRPr/>
            </a:pPr>
            <a:endParaRPr lang="ja-JP" altLang="en-US" dirty="0">
              <a:effectLst>
                <a:outerShdw blurRad="38100" dist="38100" dir="2700000" algn="tl">
                  <a:srgbClr val="000000">
                    <a:alpha val="43137"/>
                  </a:srgbClr>
                </a:outerShdw>
              </a:effectLst>
              <a:ea typeface="游ゴシック" panose="020B0400000000000000" pitchFamily="50" charset="-128"/>
            </a:endParaRPr>
          </a:p>
        </p:txBody>
      </p:sp>
      <p:sp>
        <p:nvSpPr>
          <p:cNvPr id="31764" name="Line 20"/>
          <p:cNvSpPr>
            <a:spLocks noChangeShapeType="1"/>
          </p:cNvSpPr>
          <p:nvPr/>
        </p:nvSpPr>
        <p:spPr bwMode="auto">
          <a:xfrm>
            <a:off x="4717074" y="2492375"/>
            <a:ext cx="0" cy="1512888"/>
          </a:xfrm>
          <a:prstGeom prst="line">
            <a:avLst/>
          </a:prstGeom>
          <a:noFill/>
          <a:ln w="38100">
            <a:solidFill>
              <a:schemeClr val="tx1"/>
            </a:solidFill>
            <a:round/>
            <a:headEnd/>
            <a:tailEnd type="triangle" w="med" len="med"/>
          </a:ln>
          <a:effectLst/>
        </p:spPr>
        <p:txBody>
          <a:bodyPr/>
          <a:lstStyle/>
          <a:p>
            <a:pPr>
              <a:defRPr/>
            </a:pPr>
            <a:endParaRPr lang="ja-JP" altLang="en-US" dirty="0">
              <a:effectLst>
                <a:outerShdw blurRad="38100" dist="38100" dir="2700000" algn="tl">
                  <a:srgbClr val="000000">
                    <a:alpha val="43137"/>
                  </a:srgbClr>
                </a:outerShdw>
              </a:effectLst>
              <a:ea typeface="游ゴシック" panose="020B0400000000000000" pitchFamily="50" charset="-128"/>
            </a:endParaRPr>
          </a:p>
        </p:txBody>
      </p:sp>
      <p:sp useBgFill="1">
        <p:nvSpPr>
          <p:cNvPr id="31765" name="Text Box 21"/>
          <p:cNvSpPr txBox="1">
            <a:spLocks noChangeArrowheads="1"/>
          </p:cNvSpPr>
          <p:nvPr/>
        </p:nvSpPr>
        <p:spPr bwMode="auto">
          <a:xfrm>
            <a:off x="3924395" y="2997200"/>
            <a:ext cx="2231781" cy="400110"/>
          </a:xfrm>
          <a:prstGeom prst="rect">
            <a:avLst/>
          </a:prstGeom>
          <a:ln w="9525">
            <a:noFill/>
            <a:miter lim="800000"/>
            <a:headEnd/>
            <a:tailEnd/>
          </a:ln>
        </p:spPr>
        <p:txBody>
          <a:bodyPr>
            <a:spAutoFit/>
          </a:bodyPr>
          <a:lstStyle/>
          <a:p>
            <a:pPr>
              <a:spcBef>
                <a:spcPct val="50000"/>
              </a:spcBef>
              <a:buClrTx/>
              <a:buFontTx/>
              <a:buNone/>
            </a:pPr>
            <a:r>
              <a:rPr lang="ja-JP" altLang="en-US" sz="2000" dirty="0">
                <a:solidFill>
                  <a:schemeClr val="tx1"/>
                </a:solidFill>
                <a:ea typeface="游ゴシック" panose="020B0400000000000000" pitchFamily="50" charset="-128"/>
              </a:rPr>
              <a:t>紹介あっせん</a:t>
            </a:r>
          </a:p>
        </p:txBody>
      </p:sp>
      <p:sp>
        <p:nvSpPr>
          <p:cNvPr id="31767" name="Text Box 23"/>
          <p:cNvSpPr txBox="1">
            <a:spLocks noChangeArrowheads="1"/>
          </p:cNvSpPr>
          <p:nvPr/>
        </p:nvSpPr>
        <p:spPr bwMode="auto">
          <a:xfrm>
            <a:off x="3708575" y="4076700"/>
            <a:ext cx="2303585" cy="400110"/>
          </a:xfrm>
          <a:prstGeom prst="rect">
            <a:avLst/>
          </a:prstGeom>
          <a:noFill/>
          <a:ln w="9525">
            <a:noFill/>
            <a:miter lim="800000"/>
            <a:headEnd/>
            <a:tailEnd/>
          </a:ln>
        </p:spPr>
        <p:txBody>
          <a:bodyPr>
            <a:spAutoFit/>
          </a:bodyPr>
          <a:lstStyle/>
          <a:p>
            <a:pPr>
              <a:spcBef>
                <a:spcPct val="50000"/>
              </a:spcBef>
              <a:buClrTx/>
              <a:buFontTx/>
              <a:buNone/>
            </a:pPr>
            <a:r>
              <a:rPr lang="ja-JP" altLang="en-US" sz="2000" dirty="0">
                <a:solidFill>
                  <a:schemeClr val="tx1"/>
                </a:solidFill>
                <a:ea typeface="游ゴシック" panose="020B0400000000000000" pitchFamily="50" charset="-128"/>
              </a:rPr>
              <a:t>雇　用　契　約</a:t>
            </a:r>
          </a:p>
        </p:txBody>
      </p:sp>
      <p:sp>
        <p:nvSpPr>
          <p:cNvPr id="33" name="Rectangle 12"/>
          <p:cNvSpPr>
            <a:spLocks noRot="1" noChangeArrowheads="1"/>
          </p:cNvSpPr>
          <p:nvPr/>
        </p:nvSpPr>
        <p:spPr bwMode="auto">
          <a:xfrm>
            <a:off x="229669" y="5343110"/>
            <a:ext cx="8589018" cy="974563"/>
          </a:xfrm>
          <a:prstGeom prst="rect">
            <a:avLst/>
          </a:prstGeom>
          <a:solidFill>
            <a:schemeClr val="bg1"/>
          </a:solidFill>
          <a:ln w="38100">
            <a:solidFill>
              <a:srgbClr val="47994D"/>
            </a:solidFill>
            <a:prstDash val="solid"/>
            <a:miter lim="800000"/>
            <a:headEnd/>
            <a:tailEnd/>
          </a:ln>
          <a:effectLst/>
        </p:spPr>
        <p:txBody>
          <a:bodyPr lIns="108000" tIns="72000" anchor="ctr"/>
          <a:lstStyle/>
          <a:p>
            <a:r>
              <a:rPr lang="ja-JP" altLang="en-US" dirty="0" smtClean="0">
                <a:ea typeface="游ゴシック" panose="020B0400000000000000" pitchFamily="50" charset="-128"/>
              </a:rPr>
              <a:t>職業</a:t>
            </a:r>
            <a:r>
              <a:rPr lang="ja-JP" altLang="en-US" dirty="0">
                <a:ea typeface="游ゴシック" panose="020B0400000000000000" pitchFamily="50" charset="-128"/>
              </a:rPr>
              <a:t>紹介とは、職業安定法第４条第１項において、「求人及び求職の申込みを受け、求人者と求職者との間における雇用関係の成立をあっせんすることをいう。」と定義されています。</a:t>
            </a:r>
            <a:endParaRPr lang="ja-JP" altLang="en-US" dirty="0">
              <a:solidFill>
                <a:schemeClr val="tx1"/>
              </a:solidFill>
              <a:ea typeface="游ゴシック" panose="020B0400000000000000" pitchFamily="50" charset="-128"/>
            </a:endParaRPr>
          </a:p>
        </p:txBody>
      </p:sp>
      <p:sp>
        <p:nvSpPr>
          <p:cNvPr id="2" name="スライド番号プレースホルダー 1"/>
          <p:cNvSpPr>
            <a:spLocks noGrp="1"/>
          </p:cNvSpPr>
          <p:nvPr>
            <p:ph type="sldNum" sz="quarter" idx="12"/>
          </p:nvPr>
        </p:nvSpPr>
        <p:spPr>
          <a:xfrm>
            <a:off x="7010400" y="6492875"/>
            <a:ext cx="2133600" cy="365125"/>
          </a:xfrm>
        </p:spPr>
        <p:txBody>
          <a:bodyPr/>
          <a:lstStyle/>
          <a:p>
            <a:r>
              <a:rPr lang="en-US" altLang="ja-JP" dirty="0"/>
              <a:t>6</a:t>
            </a:r>
            <a:endParaRPr kumimoji="1" lang="ja-JP" altLang="en-US" dirty="0"/>
          </a:p>
        </p:txBody>
      </p:sp>
      <p:sp>
        <p:nvSpPr>
          <p:cNvPr id="19" name="正方形/長方形 18"/>
          <p:cNvSpPr/>
          <p:nvPr/>
        </p:nvSpPr>
        <p:spPr>
          <a:xfrm>
            <a:off x="223736" y="340469"/>
            <a:ext cx="136187" cy="593387"/>
          </a:xfrm>
          <a:prstGeom prst="rect">
            <a:avLst/>
          </a:prstGeom>
          <a:solidFill>
            <a:srgbClr val="4799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86568057"/>
      </p:ext>
    </p:extLst>
  </p:cSld>
  <p:clrMapOvr>
    <a:masterClrMapping/>
  </p:clrMapOvr>
  <mc:AlternateContent xmlns:mc="http://schemas.openxmlformats.org/markup-compatibility/2006" xmlns:p14="http://schemas.microsoft.com/office/powerpoint/2010/main">
    <mc:Choice Requires="p14">
      <p:transition spd="med" p14:dur="700" advTm="20482">
        <p:fade/>
      </p:transition>
    </mc:Choice>
    <mc:Fallback xmlns="">
      <p:transition spd="med" advTm="20482">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2899" y="303730"/>
            <a:ext cx="3533234" cy="701403"/>
          </a:xfrm>
        </p:spPr>
        <p:txBody>
          <a:bodyPr>
            <a:normAutofit/>
          </a:bodyPr>
          <a:lstStyle/>
          <a:p>
            <a:pPr algn="l"/>
            <a:r>
              <a:rPr kumimoji="1" lang="ja-JP" altLang="en-US" sz="3200" dirty="0"/>
              <a:t>派遣事業の</a:t>
            </a:r>
            <a:r>
              <a:rPr lang="ja-JP" altLang="en-US" sz="3200" dirty="0"/>
              <a:t>概要</a:t>
            </a:r>
            <a:endParaRPr kumimoji="1" lang="ja-JP" altLang="en-US" sz="3200" dirty="0"/>
          </a:p>
        </p:txBody>
      </p:sp>
      <p:sp>
        <p:nvSpPr>
          <p:cNvPr id="7" name="角丸四角形 6"/>
          <p:cNvSpPr/>
          <p:nvPr/>
        </p:nvSpPr>
        <p:spPr bwMode="white">
          <a:xfrm>
            <a:off x="600181" y="3395145"/>
            <a:ext cx="7862047" cy="3144600"/>
          </a:xfrm>
          <a:prstGeom prst="roundRect">
            <a:avLst/>
          </a:prstGeom>
          <a:solidFill>
            <a:schemeClr val="bg1"/>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ea typeface="游ゴシック" panose="020B0400000000000000" pitchFamily="50" charset="-128"/>
              </a:rPr>
              <a:t>・有期雇用派遣</a:t>
            </a:r>
            <a:r>
              <a:rPr kumimoji="1" lang="ja-JP" altLang="en-US" dirty="0" smtClean="0">
                <a:solidFill>
                  <a:schemeClr val="tx1"/>
                </a:solidFill>
                <a:ea typeface="游ゴシック" panose="020B0400000000000000" pitchFamily="50" charset="-128"/>
              </a:rPr>
              <a:t>労働者：期間</a:t>
            </a:r>
            <a:r>
              <a:rPr kumimoji="1" lang="ja-JP" altLang="en-US" dirty="0">
                <a:solidFill>
                  <a:schemeClr val="tx1"/>
                </a:solidFill>
                <a:ea typeface="游ゴシック" panose="020B0400000000000000" pitchFamily="50" charset="-128"/>
              </a:rPr>
              <a:t>を定めて雇用される派遣労働者</a:t>
            </a:r>
            <a:endParaRPr kumimoji="1" lang="en-US" altLang="ja-JP" dirty="0">
              <a:solidFill>
                <a:schemeClr val="tx1"/>
              </a:solidFill>
              <a:ea typeface="游ゴシック" panose="020B0400000000000000" pitchFamily="50" charset="-128"/>
            </a:endParaRPr>
          </a:p>
          <a:p>
            <a:r>
              <a:rPr lang="ja-JP" altLang="en-US" dirty="0">
                <a:solidFill>
                  <a:schemeClr val="tx1"/>
                </a:solidFill>
                <a:ea typeface="游ゴシック" panose="020B0400000000000000" pitchFamily="50" charset="-128"/>
              </a:rPr>
              <a:t>　（法第３０条第１項）</a:t>
            </a:r>
            <a:endParaRPr lang="en-US" altLang="ja-JP" dirty="0">
              <a:solidFill>
                <a:schemeClr val="tx1"/>
              </a:solidFill>
              <a:ea typeface="游ゴシック" panose="020B0400000000000000" pitchFamily="50" charset="-128"/>
            </a:endParaRPr>
          </a:p>
          <a:p>
            <a:endParaRPr kumimoji="1" lang="en-US" altLang="ja-JP" dirty="0">
              <a:solidFill>
                <a:schemeClr val="tx1"/>
              </a:solidFill>
              <a:ea typeface="游ゴシック" panose="020B0400000000000000" pitchFamily="50" charset="-128"/>
            </a:endParaRPr>
          </a:p>
          <a:p>
            <a:r>
              <a:rPr lang="ja-JP" altLang="en-US" dirty="0">
                <a:solidFill>
                  <a:schemeClr val="tx1"/>
                </a:solidFill>
                <a:ea typeface="游ゴシック" panose="020B0400000000000000" pitchFamily="50" charset="-128"/>
              </a:rPr>
              <a:t>・無期雇用派遣</a:t>
            </a:r>
            <a:r>
              <a:rPr lang="ja-JP" altLang="en-US" dirty="0" smtClean="0">
                <a:solidFill>
                  <a:schemeClr val="tx1"/>
                </a:solidFill>
                <a:ea typeface="游ゴシック" panose="020B0400000000000000" pitchFamily="50" charset="-128"/>
              </a:rPr>
              <a:t>労働者：期間</a:t>
            </a:r>
            <a:r>
              <a:rPr lang="ja-JP" altLang="en-US" dirty="0">
                <a:solidFill>
                  <a:schemeClr val="tx1"/>
                </a:solidFill>
                <a:ea typeface="游ゴシック" panose="020B0400000000000000" pitchFamily="50" charset="-128"/>
              </a:rPr>
              <a:t>を定めないで雇用される派遣労働者</a:t>
            </a:r>
            <a:endParaRPr lang="en-US" altLang="ja-JP" dirty="0">
              <a:solidFill>
                <a:schemeClr val="tx1"/>
              </a:solidFill>
              <a:ea typeface="游ゴシック" panose="020B0400000000000000" pitchFamily="50" charset="-128"/>
            </a:endParaRPr>
          </a:p>
          <a:p>
            <a:r>
              <a:rPr lang="ja-JP" altLang="en-US" dirty="0">
                <a:solidFill>
                  <a:schemeClr val="tx1"/>
                </a:solidFill>
                <a:ea typeface="游ゴシック" panose="020B0400000000000000" pitchFamily="50" charset="-128"/>
              </a:rPr>
              <a:t>　（法第３０条の２第１項）</a:t>
            </a:r>
            <a:endParaRPr lang="en-US" altLang="ja-JP" dirty="0">
              <a:solidFill>
                <a:schemeClr val="tx1"/>
              </a:solidFill>
              <a:ea typeface="游ゴシック" panose="020B0400000000000000" pitchFamily="50" charset="-128"/>
            </a:endParaRPr>
          </a:p>
          <a:p>
            <a:endParaRPr kumimoji="1" lang="en-US" altLang="ja-JP" dirty="0">
              <a:solidFill>
                <a:schemeClr val="tx1"/>
              </a:solidFill>
              <a:ea typeface="游ゴシック" panose="020B0400000000000000" pitchFamily="50" charset="-128"/>
            </a:endParaRPr>
          </a:p>
          <a:p>
            <a:r>
              <a:rPr lang="ja-JP" altLang="en-US" dirty="0">
                <a:solidFill>
                  <a:schemeClr val="tx1"/>
                </a:solidFill>
                <a:ea typeface="游ゴシック" panose="020B0400000000000000" pitchFamily="50" charset="-128"/>
              </a:rPr>
              <a:t>・登録型</a:t>
            </a:r>
            <a:r>
              <a:rPr lang="ja-JP" altLang="en-US" dirty="0" smtClean="0">
                <a:solidFill>
                  <a:schemeClr val="tx1"/>
                </a:solidFill>
                <a:ea typeface="游ゴシック" panose="020B0400000000000000" pitchFamily="50" charset="-128"/>
              </a:rPr>
              <a:t>派遣：派遣</a:t>
            </a:r>
            <a:r>
              <a:rPr lang="ja-JP" altLang="en-US" dirty="0">
                <a:solidFill>
                  <a:schemeClr val="tx1"/>
                </a:solidFill>
                <a:ea typeface="游ゴシック" panose="020B0400000000000000" pitchFamily="50" charset="-128"/>
              </a:rPr>
              <a:t>希望者をあらかじめ登録し、派遣する時に有期雇用</a:t>
            </a:r>
            <a:endParaRPr lang="en-US" altLang="ja-JP" dirty="0">
              <a:solidFill>
                <a:schemeClr val="tx1"/>
              </a:solidFill>
              <a:ea typeface="游ゴシック" panose="020B0400000000000000" pitchFamily="50" charset="-128"/>
            </a:endParaRPr>
          </a:p>
          <a:p>
            <a:r>
              <a:rPr lang="ja-JP" altLang="en-US" dirty="0">
                <a:solidFill>
                  <a:schemeClr val="tx1"/>
                </a:solidFill>
                <a:ea typeface="游ゴシック" panose="020B0400000000000000" pitchFamily="50" charset="-128"/>
              </a:rPr>
              <a:t>　　　　　　　</a:t>
            </a:r>
            <a:r>
              <a:rPr lang="ja-JP" altLang="en-US" dirty="0" smtClean="0">
                <a:solidFill>
                  <a:schemeClr val="tx1"/>
                </a:solidFill>
                <a:ea typeface="游ゴシック" panose="020B0400000000000000" pitchFamily="50" charset="-128"/>
              </a:rPr>
              <a:t>派遣</a:t>
            </a:r>
            <a:r>
              <a:rPr lang="ja-JP" altLang="en-US" dirty="0">
                <a:solidFill>
                  <a:schemeClr val="tx1"/>
                </a:solidFill>
                <a:ea typeface="游ゴシック" panose="020B0400000000000000" pitchFamily="50" charset="-128"/>
              </a:rPr>
              <a:t>労働者として労働者派遣をする。</a:t>
            </a:r>
            <a:endParaRPr lang="en-US" altLang="ja-JP" dirty="0">
              <a:solidFill>
                <a:schemeClr val="tx1"/>
              </a:solidFill>
              <a:ea typeface="游ゴシック" panose="020B0400000000000000" pitchFamily="50" charset="-128"/>
            </a:endParaRPr>
          </a:p>
          <a:p>
            <a:endParaRPr kumimoji="1" lang="en-US" altLang="ja-JP" dirty="0">
              <a:solidFill>
                <a:schemeClr val="tx1"/>
              </a:solidFill>
              <a:ea typeface="游ゴシック" panose="020B0400000000000000" pitchFamily="50" charset="-128"/>
            </a:endParaRPr>
          </a:p>
          <a:p>
            <a:r>
              <a:rPr lang="ja-JP" altLang="en-US" dirty="0">
                <a:solidFill>
                  <a:schemeClr val="tx1"/>
                </a:solidFill>
                <a:ea typeface="游ゴシック" panose="020B0400000000000000" pitchFamily="50" charset="-128"/>
              </a:rPr>
              <a:t>・常用型</a:t>
            </a:r>
            <a:r>
              <a:rPr lang="ja-JP" altLang="en-US" dirty="0" smtClean="0">
                <a:solidFill>
                  <a:schemeClr val="tx1"/>
                </a:solidFill>
                <a:ea typeface="游ゴシック" panose="020B0400000000000000" pitchFamily="50" charset="-128"/>
              </a:rPr>
              <a:t>派遣：常時</a:t>
            </a:r>
            <a:r>
              <a:rPr lang="ja-JP" altLang="en-US" dirty="0">
                <a:solidFill>
                  <a:schemeClr val="tx1"/>
                </a:solidFill>
                <a:ea typeface="游ゴシック" panose="020B0400000000000000" pitchFamily="50" charset="-128"/>
              </a:rPr>
              <a:t>雇用される労働者の中から労働者派遣をする。</a:t>
            </a:r>
            <a:endParaRPr lang="en-US" altLang="ja-JP" dirty="0">
              <a:solidFill>
                <a:schemeClr val="tx1"/>
              </a:solidFill>
              <a:ea typeface="游ゴシック" panose="020B0400000000000000" pitchFamily="50" charset="-128"/>
            </a:endParaRPr>
          </a:p>
        </p:txBody>
      </p:sp>
      <p:sp>
        <p:nvSpPr>
          <p:cNvPr id="8" name="角丸四角形 7"/>
          <p:cNvSpPr/>
          <p:nvPr/>
        </p:nvSpPr>
        <p:spPr bwMode="white">
          <a:xfrm>
            <a:off x="609599" y="1706535"/>
            <a:ext cx="7915836" cy="1535429"/>
          </a:xfrm>
          <a:prstGeom prst="round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游ゴシック" panose="020B0400000000000000" pitchFamily="50" charset="-128"/>
                <a:ea typeface="游ゴシック" panose="020B0400000000000000" pitchFamily="50" charset="-128"/>
              </a:rPr>
              <a:t>■許可制　（労働者派遣事業の適正な運営の確保及び派遣労働者の保護</a:t>
            </a:r>
            <a:r>
              <a:rPr lang="ja-JP" altLang="en-US" dirty="0" smtClean="0">
                <a:solidFill>
                  <a:schemeClr val="tx1"/>
                </a:solidFill>
                <a:latin typeface="游ゴシック" panose="020B0400000000000000" pitchFamily="50" charset="-128"/>
                <a:ea typeface="游ゴシック" panose="020B0400000000000000" pitchFamily="50" charset="-128"/>
              </a:rPr>
              <a:t>等　　</a:t>
            </a:r>
            <a:endParaRPr lang="en-US" altLang="ja-JP" dirty="0" smtClean="0">
              <a:solidFill>
                <a:schemeClr val="tx1"/>
              </a:solidFill>
              <a:latin typeface="游ゴシック" panose="020B0400000000000000" pitchFamily="50" charset="-128"/>
              <a:ea typeface="游ゴシック" panose="020B0400000000000000" pitchFamily="50" charset="-128"/>
            </a:endParaRPr>
          </a:p>
          <a:p>
            <a:r>
              <a:rPr lang="ja-JP" altLang="en-US" dirty="0" smtClean="0">
                <a:solidFill>
                  <a:schemeClr val="tx1"/>
                </a:solidFill>
                <a:latin typeface="游ゴシック" panose="020B0400000000000000" pitchFamily="50" charset="-128"/>
                <a:ea typeface="游ゴシック" panose="020B0400000000000000" pitchFamily="50" charset="-128"/>
              </a:rPr>
              <a:t>　　　　　　に関する</a:t>
            </a:r>
            <a:r>
              <a:rPr lang="ja-JP" altLang="en-US" dirty="0">
                <a:solidFill>
                  <a:schemeClr val="tx1"/>
                </a:solidFill>
                <a:latin typeface="游ゴシック" panose="020B0400000000000000" pitchFamily="50" charset="-128"/>
                <a:ea typeface="游ゴシック" panose="020B0400000000000000" pitchFamily="50" charset="-128"/>
              </a:rPr>
              <a:t>法律　第５条）</a:t>
            </a:r>
            <a:endParaRPr lang="en-US" altLang="ja-JP" dirty="0">
              <a:solidFill>
                <a:schemeClr val="tx1"/>
              </a:solidFill>
              <a:latin typeface="游ゴシック" panose="020B0400000000000000" pitchFamily="50" charset="-128"/>
              <a:ea typeface="游ゴシック" panose="020B0400000000000000" pitchFamily="50" charset="-128"/>
            </a:endParaRPr>
          </a:p>
          <a:p>
            <a:endParaRPr lang="en-US" altLang="ja-JP" dirty="0">
              <a:solidFill>
                <a:schemeClr val="tx1"/>
              </a:solidFill>
              <a:latin typeface="游ゴシック" panose="020B0400000000000000" pitchFamily="50" charset="-128"/>
              <a:ea typeface="游ゴシック" panose="020B0400000000000000" pitchFamily="50" charset="-128"/>
            </a:endParaRPr>
          </a:p>
          <a:p>
            <a:pPr marL="90488" indent="-90488"/>
            <a:r>
              <a:rPr lang="ja-JP" altLang="en-US" dirty="0">
                <a:solidFill>
                  <a:schemeClr val="tx1"/>
                </a:solidFill>
                <a:latin typeface="游ゴシック" panose="020B0400000000000000" pitchFamily="50" charset="-128"/>
                <a:ea typeface="游ゴシック" panose="020B0400000000000000" pitchFamily="50" charset="-128"/>
              </a:rPr>
              <a:t>■更新が必要　（最初は３年、以後５年毎　　派遣法第</a:t>
            </a:r>
            <a:r>
              <a:rPr lang="en-US" altLang="ja-JP" dirty="0">
                <a:solidFill>
                  <a:schemeClr val="tx1"/>
                </a:solidFill>
                <a:latin typeface="游ゴシック" panose="020B0400000000000000" pitchFamily="50" charset="-128"/>
                <a:ea typeface="游ゴシック" panose="020B0400000000000000" pitchFamily="50" charset="-128"/>
              </a:rPr>
              <a:t>10</a:t>
            </a:r>
            <a:r>
              <a:rPr lang="ja-JP" altLang="en-US" dirty="0">
                <a:solidFill>
                  <a:schemeClr val="tx1"/>
                </a:solidFill>
                <a:latin typeface="游ゴシック" panose="020B0400000000000000" pitchFamily="50" charset="-128"/>
                <a:ea typeface="游ゴシック" panose="020B0400000000000000" pitchFamily="50" charset="-128"/>
              </a:rPr>
              <a:t>条）</a:t>
            </a:r>
            <a:endParaRPr lang="en-US" altLang="ja-JP" dirty="0">
              <a:solidFill>
                <a:schemeClr val="tx1"/>
              </a:solidFill>
              <a:latin typeface="游ゴシック" panose="020B0400000000000000" pitchFamily="50" charset="-128"/>
              <a:ea typeface="游ゴシック" panose="020B0400000000000000" pitchFamily="50" charset="-128"/>
            </a:endParaRPr>
          </a:p>
        </p:txBody>
      </p:sp>
      <p:sp>
        <p:nvSpPr>
          <p:cNvPr id="20" name="AutoShape 11"/>
          <p:cNvSpPr>
            <a:spLocks noChangeArrowheads="1"/>
          </p:cNvSpPr>
          <p:nvPr/>
        </p:nvSpPr>
        <p:spPr bwMode="auto">
          <a:xfrm>
            <a:off x="501310" y="1068285"/>
            <a:ext cx="3532093" cy="561659"/>
          </a:xfrm>
          <a:prstGeom prst="roundRect">
            <a:avLst>
              <a:gd name="adj" fmla="val 16667"/>
            </a:avLst>
          </a:prstGeom>
          <a:solidFill>
            <a:srgbClr val="CFE9D1"/>
          </a:solidFill>
          <a:ln w="9525">
            <a:noFill/>
            <a:round/>
            <a:headEnd/>
            <a:tailEnd/>
          </a:ln>
          <a:effectLst/>
        </p:spPr>
        <p:txBody>
          <a:bodyPr wrap="none" anchor="ctr"/>
          <a:lstStyle/>
          <a:p>
            <a:pPr algn="ctr"/>
            <a:r>
              <a:rPr lang="ja-JP" altLang="en-US" sz="2400" b="1" dirty="0">
                <a:solidFill>
                  <a:schemeClr val="tx1"/>
                </a:solidFill>
                <a:ea typeface="游ゴシック" panose="020B0400000000000000" pitchFamily="50" charset="-128"/>
              </a:rPr>
              <a:t>労働者派遣事業</a:t>
            </a:r>
            <a:endParaRPr lang="en-US" altLang="ja-JP" sz="2400" b="1" dirty="0">
              <a:solidFill>
                <a:schemeClr val="tx1"/>
              </a:solidFill>
              <a:ea typeface="游ゴシック" panose="020B0400000000000000" pitchFamily="50" charset="-128"/>
            </a:endParaRPr>
          </a:p>
        </p:txBody>
      </p:sp>
      <p:sp>
        <p:nvSpPr>
          <p:cNvPr id="3" name="スライド番号プレースホルダー 2"/>
          <p:cNvSpPr>
            <a:spLocks noGrp="1"/>
          </p:cNvSpPr>
          <p:nvPr>
            <p:ph type="sldNum" sz="quarter" idx="12"/>
          </p:nvPr>
        </p:nvSpPr>
        <p:spPr>
          <a:xfrm>
            <a:off x="7010400" y="6492875"/>
            <a:ext cx="2133600" cy="365125"/>
          </a:xfrm>
        </p:spPr>
        <p:txBody>
          <a:bodyPr/>
          <a:lstStyle/>
          <a:p>
            <a:r>
              <a:rPr lang="en-US" altLang="ja-JP" dirty="0"/>
              <a:t>7</a:t>
            </a:r>
            <a:endParaRPr kumimoji="1" lang="ja-JP" altLang="en-US" dirty="0"/>
          </a:p>
        </p:txBody>
      </p:sp>
      <p:sp>
        <p:nvSpPr>
          <p:cNvPr id="9" name="正方形/長方形 8"/>
          <p:cNvSpPr/>
          <p:nvPr/>
        </p:nvSpPr>
        <p:spPr>
          <a:xfrm>
            <a:off x="223736" y="340469"/>
            <a:ext cx="136187" cy="593387"/>
          </a:xfrm>
          <a:prstGeom prst="rect">
            <a:avLst/>
          </a:prstGeom>
          <a:solidFill>
            <a:srgbClr val="4799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92070427"/>
      </p:ext>
    </p:extLst>
  </p:cSld>
  <p:clrMapOvr>
    <a:masterClrMapping/>
  </p:clrMapOvr>
  <mc:AlternateContent xmlns:mc="http://schemas.openxmlformats.org/markup-compatibility/2006" xmlns:p14="http://schemas.microsoft.com/office/powerpoint/2010/main">
    <mc:Choice Requires="p14">
      <p:transition spd="med" p14:dur="700" advTm="62529">
        <p:fade/>
      </p:transition>
    </mc:Choice>
    <mc:Fallback xmlns="">
      <p:transition spd="med" advTm="62529">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11"/>
          <p:cNvSpPr>
            <a:spLocks noChangeArrowheads="1"/>
          </p:cNvSpPr>
          <p:nvPr/>
        </p:nvSpPr>
        <p:spPr bwMode="auto">
          <a:xfrm>
            <a:off x="1149091" y="1371361"/>
            <a:ext cx="7654937" cy="4443888"/>
          </a:xfrm>
          <a:prstGeom prst="rect">
            <a:avLst/>
          </a:prstGeom>
          <a:noFill/>
          <a:ln w="9525">
            <a:noFill/>
            <a:round/>
            <a:headEnd/>
            <a:tailEnd/>
          </a:ln>
          <a:effectLst/>
        </p:spPr>
        <p:txBody>
          <a:bodyPr wrap="none" anchor="ctr"/>
          <a:lstStyle/>
          <a:p>
            <a:pPr>
              <a:lnSpc>
                <a:spcPct val="150000"/>
              </a:lnSpc>
            </a:pPr>
            <a:r>
              <a:rPr lang="ja-JP" altLang="en-US" sz="2400" dirty="0">
                <a:latin typeface="游ゴシック" panose="020B0400000000000000" pitchFamily="50" charset="-128"/>
                <a:ea typeface="游ゴシック" panose="020B0400000000000000" pitchFamily="50" charset="-128"/>
              </a:rPr>
              <a:t>① 港湾運送業務</a:t>
            </a:r>
            <a:endParaRPr lang="zh-TW" altLang="en-US" sz="2400" dirty="0">
              <a:latin typeface="+mn-ea"/>
            </a:endParaRPr>
          </a:p>
          <a:p>
            <a:pPr>
              <a:lnSpc>
                <a:spcPct val="150000"/>
              </a:lnSpc>
            </a:pPr>
            <a:r>
              <a:rPr lang="ja-JP" altLang="en-US" sz="2400" dirty="0">
                <a:latin typeface="游ゴシック" panose="020B0400000000000000" pitchFamily="50" charset="-128"/>
                <a:ea typeface="游ゴシック" panose="020B0400000000000000" pitchFamily="50" charset="-128"/>
              </a:rPr>
              <a:t>② 建設業務</a:t>
            </a:r>
          </a:p>
          <a:p>
            <a:pPr>
              <a:lnSpc>
                <a:spcPct val="150000"/>
              </a:lnSpc>
            </a:pPr>
            <a:r>
              <a:rPr lang="ja-JP" altLang="en-US" sz="2400" dirty="0">
                <a:latin typeface="游ゴシック" panose="020B0400000000000000" pitchFamily="50" charset="-128"/>
                <a:ea typeface="游ゴシック" panose="020B0400000000000000" pitchFamily="50" charset="-128"/>
              </a:rPr>
              <a:t>③ 警備業務</a:t>
            </a:r>
          </a:p>
          <a:p>
            <a:pPr>
              <a:lnSpc>
                <a:spcPct val="150000"/>
              </a:lnSpc>
            </a:pPr>
            <a:r>
              <a:rPr lang="ja-JP" altLang="en-US" sz="2400" dirty="0">
                <a:latin typeface="游ゴシック" panose="020B0400000000000000" pitchFamily="50" charset="-128"/>
                <a:ea typeface="游ゴシック" panose="020B0400000000000000" pitchFamily="50" charset="-128"/>
              </a:rPr>
              <a:t>④ 病院等における医療関係の業務（一部を除く）</a:t>
            </a:r>
            <a:endParaRPr lang="en-US" altLang="ja-JP" sz="2400" dirty="0">
              <a:latin typeface="游ゴシック" panose="020B0400000000000000" pitchFamily="50" charset="-128"/>
              <a:ea typeface="游ゴシック" panose="020B0400000000000000" pitchFamily="50" charset="-128"/>
            </a:endParaRPr>
          </a:p>
          <a:p>
            <a:pPr>
              <a:lnSpc>
                <a:spcPct val="150000"/>
              </a:lnSpc>
            </a:pPr>
            <a:r>
              <a:rPr lang="ja-JP" altLang="en-US" sz="2400" dirty="0">
                <a:latin typeface="游ゴシック" panose="020B0400000000000000" pitchFamily="50" charset="-128"/>
                <a:ea typeface="游ゴシック" panose="020B0400000000000000" pitchFamily="50" charset="-128"/>
              </a:rPr>
              <a:t>⑤ その他　</a:t>
            </a:r>
            <a:endParaRPr lang="en-US" altLang="ja-JP" sz="2400" dirty="0">
              <a:latin typeface="游ゴシック" panose="020B0400000000000000" pitchFamily="50" charset="-128"/>
              <a:ea typeface="游ゴシック" panose="020B0400000000000000" pitchFamily="50" charset="-128"/>
            </a:endParaRPr>
          </a:p>
          <a:p>
            <a:pPr>
              <a:lnSpc>
                <a:spcPct val="150000"/>
              </a:lnSpc>
            </a:pPr>
            <a:r>
              <a:rPr lang="ja-JP" altLang="en-US" sz="2400" dirty="0">
                <a:latin typeface="游ゴシック" panose="020B0400000000000000" pitchFamily="50" charset="-128"/>
                <a:ea typeface="游ゴシック" panose="020B0400000000000000" pitchFamily="50" charset="-128"/>
              </a:rPr>
              <a:t>　　弁護士、司法書士、税理士（一部業務は除く）、</a:t>
            </a:r>
            <a:endParaRPr lang="en-US" altLang="ja-JP" sz="2400" dirty="0">
              <a:latin typeface="游ゴシック" panose="020B0400000000000000" pitchFamily="50" charset="-128"/>
              <a:ea typeface="游ゴシック" panose="020B0400000000000000" pitchFamily="50" charset="-128"/>
            </a:endParaRPr>
          </a:p>
          <a:p>
            <a:pPr>
              <a:lnSpc>
                <a:spcPct val="150000"/>
              </a:lnSpc>
            </a:pPr>
            <a:r>
              <a:rPr lang="ja-JP" altLang="en-US" sz="2400" dirty="0">
                <a:latin typeface="游ゴシック" panose="020B0400000000000000" pitchFamily="50" charset="-128"/>
                <a:ea typeface="游ゴシック" panose="020B0400000000000000" pitchFamily="50" charset="-128"/>
              </a:rPr>
              <a:t>　　社会保険労務士（一部業務は除く）　等</a:t>
            </a:r>
            <a:endParaRPr lang="en-US" altLang="ja-JP" sz="2400" dirty="0">
              <a:solidFill>
                <a:schemeClr val="tx1"/>
              </a:solidFill>
              <a:ea typeface="游ゴシック" panose="020B0400000000000000" pitchFamily="50" charset="-128"/>
            </a:endParaRPr>
          </a:p>
        </p:txBody>
      </p:sp>
      <p:sp>
        <p:nvSpPr>
          <p:cNvPr id="4" name="タイトル 10"/>
          <p:cNvSpPr txBox="1">
            <a:spLocks/>
          </p:cNvSpPr>
          <p:nvPr/>
        </p:nvSpPr>
        <p:spPr>
          <a:xfrm>
            <a:off x="547768" y="340469"/>
            <a:ext cx="5125730" cy="583869"/>
          </a:xfrm>
          <a:prstGeom prst="rect">
            <a:avLst/>
          </a:prstGeom>
        </p:spPr>
        <p:txBody>
          <a:bodyPr vert="horz" lIns="91440" tIns="45720" rIns="91440" bIns="9144" rtlCol="0" anchor="b">
            <a:noAutofit/>
          </a:bodyPr>
          <a:lstStyle>
            <a:lvl1pPr algn="l" defTabSz="914400" rtl="0" eaLnBrk="1" latinLnBrk="0" hangingPunct="1">
              <a:spcBef>
                <a:spcPct val="0"/>
              </a:spcBef>
              <a:buNone/>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r>
              <a:rPr kumimoji="1" lang="ja-JP" altLang="en-US" dirty="0">
                <a:ea typeface="游ゴシック" panose="020B0400000000000000" pitchFamily="50" charset="-128"/>
              </a:rPr>
              <a:t>派遣が禁止されている業務</a:t>
            </a:r>
          </a:p>
        </p:txBody>
      </p:sp>
      <p:sp>
        <p:nvSpPr>
          <p:cNvPr id="2" name="スライド番号プレースホルダー 1"/>
          <p:cNvSpPr>
            <a:spLocks noGrp="1"/>
          </p:cNvSpPr>
          <p:nvPr>
            <p:ph type="sldNum" sz="quarter" idx="12"/>
          </p:nvPr>
        </p:nvSpPr>
        <p:spPr>
          <a:xfrm>
            <a:off x="7010400" y="6492875"/>
            <a:ext cx="2133600" cy="365125"/>
          </a:xfrm>
        </p:spPr>
        <p:txBody>
          <a:bodyPr/>
          <a:lstStyle/>
          <a:p>
            <a:r>
              <a:rPr lang="en-US" altLang="ja-JP" dirty="0"/>
              <a:t>8</a:t>
            </a:r>
            <a:endParaRPr kumimoji="1" lang="ja-JP" altLang="en-US" dirty="0"/>
          </a:p>
        </p:txBody>
      </p:sp>
      <p:sp>
        <p:nvSpPr>
          <p:cNvPr id="5" name="正方形/長方形 4"/>
          <p:cNvSpPr/>
          <p:nvPr/>
        </p:nvSpPr>
        <p:spPr>
          <a:xfrm>
            <a:off x="223736" y="340469"/>
            <a:ext cx="136187" cy="593387"/>
          </a:xfrm>
          <a:prstGeom prst="rect">
            <a:avLst/>
          </a:prstGeom>
          <a:solidFill>
            <a:srgbClr val="4799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54823" y="6580593"/>
            <a:ext cx="1141659" cy="221018"/>
          </a:xfrm>
          <a:prstGeom prst="rect">
            <a:avLst/>
          </a:prstGeom>
          <a:ln w="12700">
            <a:solidFill>
              <a:schemeClr val="bg1">
                <a:lumMod val="65000"/>
              </a:schemeClr>
            </a:solidFill>
          </a:ln>
        </p:spPr>
        <p:style>
          <a:lnRef idx="2">
            <a:schemeClr val="dk1"/>
          </a:lnRef>
          <a:fillRef idx="1">
            <a:schemeClr val="lt1"/>
          </a:fillRef>
          <a:effectRef idx="0">
            <a:schemeClr val="dk1"/>
          </a:effectRef>
          <a:fontRef idx="minor">
            <a:schemeClr val="dk1"/>
          </a:fontRef>
        </p:style>
        <p:txBody>
          <a:bodyPr wrap="none" tIns="36000" bIns="0" rtlCol="0">
            <a:spAutoFit/>
          </a:bodyPr>
          <a:lstStyle/>
          <a:p>
            <a:r>
              <a:rPr kumimoji="1" lang="ja-JP" altLang="en-US" sz="1200" dirty="0" smtClean="0">
                <a:solidFill>
                  <a:schemeClr val="bg1">
                    <a:lumMod val="50000"/>
                  </a:schemeClr>
                </a:solidFill>
                <a:latin typeface="メイリオ" panose="020B0604030504040204" pitchFamily="50" charset="-128"/>
                <a:ea typeface="メイリオ" panose="020B0604030504040204" pitchFamily="50" charset="-128"/>
              </a:rPr>
              <a:t>マニュアル</a:t>
            </a:r>
            <a:r>
              <a:rPr kumimoji="1" lang="en-US" altLang="ja-JP" sz="1200" dirty="0" smtClean="0">
                <a:solidFill>
                  <a:schemeClr val="bg1">
                    <a:lumMod val="50000"/>
                  </a:schemeClr>
                </a:solidFill>
                <a:latin typeface="メイリオ" panose="020B0604030504040204" pitchFamily="50" charset="-128"/>
                <a:ea typeface="メイリオ" panose="020B0604030504040204" pitchFamily="50" charset="-128"/>
              </a:rPr>
              <a:t>P7</a:t>
            </a:r>
            <a:endParaRPr kumimoji="1" lang="ja-JP" altLang="en-US" sz="1200" dirty="0">
              <a:solidFill>
                <a:schemeClr val="bg1">
                  <a:lumMod val="50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690637510"/>
      </p:ext>
    </p:extLst>
  </p:cSld>
  <p:clrMapOvr>
    <a:masterClrMapping/>
  </p:clrMapOvr>
  <mc:AlternateContent xmlns:mc="http://schemas.openxmlformats.org/markup-compatibility/2006" xmlns:p14="http://schemas.microsoft.com/office/powerpoint/2010/main">
    <mc:Choice Requires="p14">
      <p:transition spd="med" p14:dur="700" advTm="42426">
        <p:fade/>
      </p:transition>
    </mc:Choice>
    <mc:Fallback xmlns="">
      <p:transition spd="med" advTm="42426">
        <p:fade/>
      </p:transition>
    </mc:Fallback>
  </mc:AlternateContent>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solidFill>
            <a:schemeClr val="tx1"/>
          </a:solidFill>
        </a:ln>
      </a:spPr>
      <a:bodyPr wrap="square" rtlCol="0">
        <a:spAutoFit/>
      </a:bodyPr>
      <a:lstStyle>
        <a:defPPr>
          <a:defRPr kumimoji="1" dirty="0"/>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Words>5053</Words>
  <PresentationFormat>画面に合わせる (4:3)</PresentationFormat>
  <Paragraphs>499</Paragraphs>
  <Slides>33</Slides>
  <Notes>28</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33</vt:i4>
      </vt:variant>
    </vt:vector>
  </HeadingPairs>
  <TitlesOfParts>
    <vt:vector size="42" baseType="lpstr">
      <vt:lpstr>ＭＳ Ｐゴシック</vt:lpstr>
      <vt:lpstr>新細明體</vt:lpstr>
      <vt:lpstr>Tunga</vt:lpstr>
      <vt:lpstr>メイリオ</vt:lpstr>
      <vt:lpstr>游ゴシック</vt:lpstr>
      <vt:lpstr>Arial</vt:lpstr>
      <vt:lpstr>Calibri</vt:lpstr>
      <vt:lpstr>Wingdings</vt:lpstr>
      <vt:lpstr>Office ​​テーマ</vt:lpstr>
      <vt:lpstr>労働者派遣事業  新規許可事務説明会</vt:lpstr>
      <vt:lpstr>PowerPoint プレゼンテーション</vt:lpstr>
      <vt:lpstr>PowerPoint プレゼンテーション</vt:lpstr>
      <vt:lpstr>派遣事業とは</vt:lpstr>
      <vt:lpstr>労働者供給事業とは</vt:lpstr>
      <vt:lpstr>請負とは</vt:lpstr>
      <vt:lpstr>職業紹介事業とは</vt:lpstr>
      <vt:lpstr>派遣事業の概要</vt:lpstr>
      <vt:lpstr>PowerPoint プレゼンテーション</vt:lpstr>
      <vt:lpstr>PowerPoint プレゼンテーション</vt:lpstr>
      <vt:lpstr>PowerPoint プレゼンテーション</vt:lpstr>
      <vt:lpstr>PowerPoint プレゼンテーション</vt:lpstr>
      <vt:lpstr>申請に必要な手数料について　</vt:lpstr>
      <vt:lpstr>PowerPoint プレゼンテーション</vt:lpstr>
      <vt:lpstr>法人に関する書類</vt:lpstr>
      <vt:lpstr>代表者、役員、派遣元責任者に関する書類（監査役、社外取締役等含む。）</vt:lpstr>
      <vt:lpstr>代表者、役員、派遣元責任者に関する要件</vt:lpstr>
      <vt:lpstr>資産に関する書類</vt:lpstr>
      <vt:lpstr>資産要件</vt:lpstr>
      <vt:lpstr>PowerPoint プレゼンテーション</vt:lpstr>
      <vt:lpstr>事業所に関する書類</vt:lpstr>
      <vt:lpstr>PowerPoint プレゼンテーション</vt:lpstr>
      <vt:lpstr>PowerPoint プレゼンテーション</vt:lpstr>
      <vt:lpstr>⑬就業規則または労働契約の以下の該当箇所の写し</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お問い合わせ</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