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image/png" Extension="png"/>
  <Default ContentType="application/vnd.openxmlformats-package.relationships+xml" Extension="rels"/>
  <Default ContentType="application/vnd.openxmlformats-officedocument.vmlDrawing" Extension="vml"/>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notesSlide+xml" PartName="/ppt/notesSlides/notesSlide36.xml"/>
  <Override ContentType="application/vnd.openxmlformats-officedocument.presentationml.notesSlide+xml" PartName="/ppt/notesSlides/notesSlide37.xml"/>
  <Override ContentType="application/vnd.openxmlformats-officedocument.presentationml.notesSlide+xml" PartName="/ppt/notesSlides/notesSlide38.xml"/>
  <Override ContentType="application/vnd.openxmlformats-officedocument.presentationml.notesSlide+xml" PartName="/ppt/notesSlides/notesSlide39.xml"/>
  <Override ContentType="application/vnd.openxmlformats-officedocument.presentationml.notesSlide+xml" PartName="/ppt/notesSlides/notesSlide40.xml"/>
  <Override ContentType="application/vnd.openxmlformats-officedocument.presentationml.notesSlide+xml" PartName="/ppt/notesSlides/notesSlide41.xml"/>
  <Override ContentType="application/vnd.openxmlformats-officedocument.presentationml.notesSlide+xml" PartName="/ppt/notesSlides/notesSlide42.xml"/>
  <Override ContentType="application/vnd.openxmlformats-officedocument.presentationml.notesSlide+xml" PartName="/ppt/notesSlides/notesSlide4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0" r:id="rId1"/>
    <p:sldMasterId id="2147483783" r:id="rId2"/>
  </p:sldMasterIdLst>
  <p:notesMasterIdLst>
    <p:notesMasterId r:id="rId48"/>
  </p:notesMasterIdLst>
  <p:handoutMasterIdLst>
    <p:handoutMasterId r:id="rId49"/>
  </p:handoutMasterIdLst>
  <p:sldIdLst>
    <p:sldId id="310" r:id="rId3"/>
    <p:sldId id="312" r:id="rId4"/>
    <p:sldId id="311" r:id="rId5"/>
    <p:sldId id="257" r:id="rId6"/>
    <p:sldId id="260" r:id="rId7"/>
    <p:sldId id="261" r:id="rId8"/>
    <p:sldId id="263" r:id="rId9"/>
    <p:sldId id="258" r:id="rId10"/>
    <p:sldId id="264" r:id="rId11"/>
    <p:sldId id="295" r:id="rId12"/>
    <p:sldId id="313" r:id="rId13"/>
    <p:sldId id="265" r:id="rId14"/>
    <p:sldId id="266" r:id="rId15"/>
    <p:sldId id="267" r:id="rId16"/>
    <p:sldId id="270" r:id="rId17"/>
    <p:sldId id="280" r:id="rId18"/>
    <p:sldId id="285" r:id="rId19"/>
    <p:sldId id="302" r:id="rId20"/>
    <p:sldId id="286" r:id="rId21"/>
    <p:sldId id="287" r:id="rId22"/>
    <p:sldId id="283" r:id="rId23"/>
    <p:sldId id="288" r:id="rId24"/>
    <p:sldId id="305" r:id="rId25"/>
    <p:sldId id="294" r:id="rId26"/>
    <p:sldId id="291" r:id="rId27"/>
    <p:sldId id="281" r:id="rId28"/>
    <p:sldId id="282" r:id="rId29"/>
    <p:sldId id="271" r:id="rId30"/>
    <p:sldId id="272" r:id="rId31"/>
    <p:sldId id="274" r:id="rId32"/>
    <p:sldId id="275" r:id="rId33"/>
    <p:sldId id="296" r:id="rId34"/>
    <p:sldId id="299" r:id="rId35"/>
    <p:sldId id="297" r:id="rId36"/>
    <p:sldId id="300" r:id="rId37"/>
    <p:sldId id="298" r:id="rId38"/>
    <p:sldId id="301" r:id="rId39"/>
    <p:sldId id="276" r:id="rId40"/>
    <p:sldId id="277" r:id="rId41"/>
    <p:sldId id="278" r:id="rId42"/>
    <p:sldId id="279" r:id="rId43"/>
    <p:sldId id="293" r:id="rId44"/>
    <p:sldId id="304" r:id="rId45"/>
    <p:sldId id="303" r:id="rId46"/>
    <p:sldId id="292" r:id="rId47"/>
  </p:sldIdLst>
  <p:sldSz cx="9906000" cy="6858000" type="A4"/>
  <p:notesSz cx="6805613" cy="9939338"/>
  <p:defaultTextStyle>
    <a:defPPr>
      <a:defRPr lang="ja-JP"/>
    </a:defPPr>
    <a:lvl1pPr algn="ctr" rtl="0" fontAlgn="base">
      <a:spcBef>
        <a:spcPct val="20000"/>
      </a:spcBef>
      <a:spcAft>
        <a:spcPct val="0"/>
      </a:spcAft>
      <a:buClr>
        <a:schemeClr val="hlink"/>
      </a:buClr>
      <a:buFont typeface="Wingdings" pitchFamily="2" charset="2"/>
      <a:defRPr kumimoji="1" sz="2400" b="1" kern="1200">
        <a:solidFill>
          <a:schemeClr val="tx2"/>
        </a:solidFill>
        <a:latin typeface="Arial" charset="0"/>
        <a:ea typeface="ＭＳ Ｐゴシック" pitchFamily="50" charset="-128"/>
        <a:cs typeface="+mn-cs"/>
      </a:defRPr>
    </a:lvl1pPr>
    <a:lvl2pPr marL="457200" algn="ctr" rtl="0" fontAlgn="base">
      <a:spcBef>
        <a:spcPct val="20000"/>
      </a:spcBef>
      <a:spcAft>
        <a:spcPct val="0"/>
      </a:spcAft>
      <a:buClr>
        <a:schemeClr val="hlink"/>
      </a:buClr>
      <a:buFont typeface="Wingdings" pitchFamily="2" charset="2"/>
      <a:defRPr kumimoji="1" sz="2400" b="1" kern="1200">
        <a:solidFill>
          <a:schemeClr val="tx2"/>
        </a:solidFill>
        <a:latin typeface="Arial" charset="0"/>
        <a:ea typeface="ＭＳ Ｐゴシック" pitchFamily="50" charset="-128"/>
        <a:cs typeface="+mn-cs"/>
      </a:defRPr>
    </a:lvl2pPr>
    <a:lvl3pPr marL="914400" algn="ctr" rtl="0" fontAlgn="base">
      <a:spcBef>
        <a:spcPct val="20000"/>
      </a:spcBef>
      <a:spcAft>
        <a:spcPct val="0"/>
      </a:spcAft>
      <a:buClr>
        <a:schemeClr val="hlink"/>
      </a:buClr>
      <a:buFont typeface="Wingdings" pitchFamily="2" charset="2"/>
      <a:defRPr kumimoji="1" sz="2400" b="1" kern="1200">
        <a:solidFill>
          <a:schemeClr val="tx2"/>
        </a:solidFill>
        <a:latin typeface="Arial" charset="0"/>
        <a:ea typeface="ＭＳ Ｐゴシック" pitchFamily="50" charset="-128"/>
        <a:cs typeface="+mn-cs"/>
      </a:defRPr>
    </a:lvl3pPr>
    <a:lvl4pPr marL="1371600" algn="ctr" rtl="0" fontAlgn="base">
      <a:spcBef>
        <a:spcPct val="20000"/>
      </a:spcBef>
      <a:spcAft>
        <a:spcPct val="0"/>
      </a:spcAft>
      <a:buClr>
        <a:schemeClr val="hlink"/>
      </a:buClr>
      <a:buFont typeface="Wingdings" pitchFamily="2" charset="2"/>
      <a:defRPr kumimoji="1" sz="2400" b="1" kern="1200">
        <a:solidFill>
          <a:schemeClr val="tx2"/>
        </a:solidFill>
        <a:latin typeface="Arial" charset="0"/>
        <a:ea typeface="ＭＳ Ｐゴシック" pitchFamily="50" charset="-128"/>
        <a:cs typeface="+mn-cs"/>
      </a:defRPr>
    </a:lvl4pPr>
    <a:lvl5pPr marL="1828800" algn="ctr" rtl="0" fontAlgn="base">
      <a:spcBef>
        <a:spcPct val="20000"/>
      </a:spcBef>
      <a:spcAft>
        <a:spcPct val="0"/>
      </a:spcAft>
      <a:buClr>
        <a:schemeClr val="hlink"/>
      </a:buClr>
      <a:buFont typeface="Wingdings" pitchFamily="2" charset="2"/>
      <a:defRPr kumimoji="1" sz="2400" b="1" kern="1200">
        <a:solidFill>
          <a:schemeClr val="tx2"/>
        </a:solidFill>
        <a:latin typeface="Arial" charset="0"/>
        <a:ea typeface="ＭＳ Ｐゴシック" pitchFamily="50" charset="-128"/>
        <a:cs typeface="+mn-cs"/>
      </a:defRPr>
    </a:lvl5pPr>
    <a:lvl6pPr marL="2286000" algn="l" defTabSz="914400" rtl="0" eaLnBrk="1" latinLnBrk="0" hangingPunct="1">
      <a:defRPr kumimoji="1" sz="2400" b="1" kern="1200">
        <a:solidFill>
          <a:schemeClr val="tx2"/>
        </a:solidFill>
        <a:latin typeface="Arial" charset="0"/>
        <a:ea typeface="ＭＳ Ｐゴシック" pitchFamily="50" charset="-128"/>
        <a:cs typeface="+mn-cs"/>
      </a:defRPr>
    </a:lvl6pPr>
    <a:lvl7pPr marL="2743200" algn="l" defTabSz="914400" rtl="0" eaLnBrk="1" latinLnBrk="0" hangingPunct="1">
      <a:defRPr kumimoji="1" sz="2400" b="1" kern="1200">
        <a:solidFill>
          <a:schemeClr val="tx2"/>
        </a:solidFill>
        <a:latin typeface="Arial" charset="0"/>
        <a:ea typeface="ＭＳ Ｐゴシック" pitchFamily="50" charset="-128"/>
        <a:cs typeface="+mn-cs"/>
      </a:defRPr>
    </a:lvl7pPr>
    <a:lvl8pPr marL="3200400" algn="l" defTabSz="914400" rtl="0" eaLnBrk="1" latinLnBrk="0" hangingPunct="1">
      <a:defRPr kumimoji="1" sz="2400" b="1" kern="1200">
        <a:solidFill>
          <a:schemeClr val="tx2"/>
        </a:solidFill>
        <a:latin typeface="Arial" charset="0"/>
        <a:ea typeface="ＭＳ Ｐゴシック" pitchFamily="50" charset="-128"/>
        <a:cs typeface="+mn-cs"/>
      </a:defRPr>
    </a:lvl8pPr>
    <a:lvl9pPr marL="3657600" algn="l" defTabSz="914400" rtl="0" eaLnBrk="1" latinLnBrk="0" hangingPunct="1">
      <a:defRPr kumimoji="1" sz="2400" b="1" kern="1200">
        <a:solidFill>
          <a:schemeClr val="tx2"/>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4258"/>
    <a:srgbClr val="FFFF99"/>
    <a:srgbClr val="FFFF66"/>
    <a:srgbClr val="00A44A"/>
    <a:srgbClr val="FFFFFF"/>
    <a:srgbClr val="33CCFF"/>
    <a:srgbClr val="00FF00"/>
    <a:srgbClr val="EAEAEA"/>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0" autoAdjust="0"/>
    <p:restoredTop sz="94584" autoAdjust="0"/>
  </p:normalViewPr>
  <p:slideViewPr>
    <p:cSldViewPr snapToObjects="1">
      <p:cViewPr varScale="1">
        <p:scale>
          <a:sx n="99" d="100"/>
          <a:sy n="99" d="100"/>
        </p:scale>
        <p:origin x="78" y="11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1" d="100"/>
          <a:sy n="61" d="100"/>
        </p:scale>
        <p:origin x="-3259" y="-96"/>
      </p:cViewPr>
      <p:guideLst>
        <p:guide orient="horz" pos="3131"/>
        <p:guide pos="2144"/>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slides/slide15.xml" Type="http://schemas.openxmlformats.org/officeDocument/2006/relationships/slide"/><Relationship Id="rId18" Target="slides/slide16.xml" Type="http://schemas.openxmlformats.org/officeDocument/2006/relationships/slide"/><Relationship Id="rId19" Target="slides/slide17.xml" Type="http://schemas.openxmlformats.org/officeDocument/2006/relationships/slide"/><Relationship Id="rId2" Target="slideMasters/slideMaster2.xml" Type="http://schemas.openxmlformats.org/officeDocument/2006/relationships/slideMaster"/><Relationship Id="rId20" Target="slides/slide18.xml" Type="http://schemas.openxmlformats.org/officeDocument/2006/relationships/slide"/><Relationship Id="rId21" Target="slides/slide19.xml" Type="http://schemas.openxmlformats.org/officeDocument/2006/relationships/slide"/><Relationship Id="rId22" Target="slides/slide20.xml" Type="http://schemas.openxmlformats.org/officeDocument/2006/relationships/slide"/><Relationship Id="rId23" Target="slides/slide21.xml" Type="http://schemas.openxmlformats.org/officeDocument/2006/relationships/slide"/><Relationship Id="rId24" Target="slides/slide22.xml" Type="http://schemas.openxmlformats.org/officeDocument/2006/relationships/slide"/><Relationship Id="rId25" Target="slides/slide23.xml" Type="http://schemas.openxmlformats.org/officeDocument/2006/relationships/slide"/><Relationship Id="rId26" Target="slides/slide24.xml" Type="http://schemas.openxmlformats.org/officeDocument/2006/relationships/slide"/><Relationship Id="rId27" Target="slides/slide25.xml" Type="http://schemas.openxmlformats.org/officeDocument/2006/relationships/slide"/><Relationship Id="rId28" Target="slides/slide26.xml" Type="http://schemas.openxmlformats.org/officeDocument/2006/relationships/slide"/><Relationship Id="rId29" Target="slides/slide27.xml" Type="http://schemas.openxmlformats.org/officeDocument/2006/relationships/slide"/><Relationship Id="rId3" Target="slides/slide1.xml" Type="http://schemas.openxmlformats.org/officeDocument/2006/relationships/slide"/><Relationship Id="rId30" Target="slides/slide28.xml" Type="http://schemas.openxmlformats.org/officeDocument/2006/relationships/slide"/><Relationship Id="rId31" Target="slides/slide29.xml" Type="http://schemas.openxmlformats.org/officeDocument/2006/relationships/slide"/><Relationship Id="rId32" Target="slides/slide30.xml" Type="http://schemas.openxmlformats.org/officeDocument/2006/relationships/slide"/><Relationship Id="rId33" Target="slides/slide31.xml" Type="http://schemas.openxmlformats.org/officeDocument/2006/relationships/slide"/><Relationship Id="rId34" Target="slides/slide32.xml" Type="http://schemas.openxmlformats.org/officeDocument/2006/relationships/slide"/><Relationship Id="rId35" Target="slides/slide33.xml" Type="http://schemas.openxmlformats.org/officeDocument/2006/relationships/slide"/><Relationship Id="rId36" Target="slides/slide34.xml" Type="http://schemas.openxmlformats.org/officeDocument/2006/relationships/slide"/><Relationship Id="rId37" Target="slides/slide35.xml" Type="http://schemas.openxmlformats.org/officeDocument/2006/relationships/slide"/><Relationship Id="rId38" Target="slides/slide36.xml" Type="http://schemas.openxmlformats.org/officeDocument/2006/relationships/slide"/><Relationship Id="rId39" Target="slides/slide37.xml" Type="http://schemas.openxmlformats.org/officeDocument/2006/relationships/slide"/><Relationship Id="rId4" Target="slides/slide2.xml" Type="http://schemas.openxmlformats.org/officeDocument/2006/relationships/slide"/><Relationship Id="rId40" Target="slides/slide38.xml" Type="http://schemas.openxmlformats.org/officeDocument/2006/relationships/slide"/><Relationship Id="rId41" Target="slides/slide39.xml" Type="http://schemas.openxmlformats.org/officeDocument/2006/relationships/slide"/><Relationship Id="rId42" Target="slides/slide40.xml" Type="http://schemas.openxmlformats.org/officeDocument/2006/relationships/slide"/><Relationship Id="rId43" Target="slides/slide41.xml" Type="http://schemas.openxmlformats.org/officeDocument/2006/relationships/slide"/><Relationship Id="rId44" Target="slides/slide42.xml" Type="http://schemas.openxmlformats.org/officeDocument/2006/relationships/slide"/><Relationship Id="rId45" Target="slides/slide43.xml" Type="http://schemas.openxmlformats.org/officeDocument/2006/relationships/slide"/><Relationship Id="rId46" Target="slides/slide44.xml" Type="http://schemas.openxmlformats.org/officeDocument/2006/relationships/slide"/><Relationship Id="rId47" Target="slides/slide45.xml" Type="http://schemas.openxmlformats.org/officeDocument/2006/relationships/slide"/><Relationship Id="rId48" Target="notesMasters/notesMaster1.xml" Type="http://schemas.openxmlformats.org/officeDocument/2006/relationships/notesMaster"/><Relationship Id="rId49" Target="handoutMasters/handoutMaster1.xml" Type="http://schemas.openxmlformats.org/officeDocument/2006/relationships/handoutMaster"/><Relationship Id="rId5" Target="slides/slide3.xml" Type="http://schemas.openxmlformats.org/officeDocument/2006/relationships/slide"/><Relationship Id="rId50" Target="presProps.xml" Type="http://schemas.openxmlformats.org/officeDocument/2006/relationships/presProps"/><Relationship Id="rId51" Target="viewProps.xml" Type="http://schemas.openxmlformats.org/officeDocument/2006/relationships/viewProps"/><Relationship Id="rId52" Target="theme/theme1.xml" Type="http://schemas.openxmlformats.org/officeDocument/2006/relationships/theme"/><Relationship Id="rId53" Target="tableStyles.xml" Type="http://schemas.openxmlformats.org/officeDocument/2006/relationships/tableStyles"/><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drawings/_rels/vmlDrawing1.vml.rels><?xml version="1.0" encoding="UTF-8" standalone="yes"?><Relationships xmlns="http://schemas.openxmlformats.org/package/2006/relationships"><Relationship Id="rId1" Target="../media/image2.emf" Type="http://schemas.openxmlformats.org/officeDocument/2006/relationships/image"/></Relationships>
</file>

<file path=ppt/drawings/_rels/vmlDrawing2.vml.rels><?xml version="1.0" encoding="UTF-8" standalone="yes"?><Relationships xmlns="http://schemas.openxmlformats.org/package/2006/relationships"><Relationship Id="rId1" Target="../media/image3.emf" Type="http://schemas.openxmlformats.org/officeDocument/2006/relationships/image"/></Relationships>
</file>

<file path=ppt/drawings/_rels/vmlDrawing3.vml.rels><?xml version="1.0" encoding="UTF-8" standalone="yes"?><Relationships xmlns="http://schemas.openxmlformats.org/package/2006/relationships"><Relationship Id="rId1" Target="../media/image5.emf" Type="http://schemas.openxmlformats.org/officeDocument/2006/relationships/image"/></Relationships>
</file>

<file path=ppt/drawings/_rels/vmlDrawing4.vml.rels><?xml version="1.0" encoding="UTF-8" standalone="yes"?><Relationships xmlns="http://schemas.openxmlformats.org/package/2006/relationships"><Relationship Id="rId1" Target="../media/image6.emf" Type="http://schemas.openxmlformats.org/officeDocument/2006/relationships/image"/></Relationships>
</file>

<file path=ppt/drawings/_rels/vmlDrawing5.vml.rels><?xml version="1.0" encoding="UTF-8" standalone="yes"?><Relationships xmlns="http://schemas.openxmlformats.org/package/2006/relationships"><Relationship Id="rId1" Target="../media/image7.emf" Type="http://schemas.openxmlformats.org/officeDocument/2006/relationships/image"/></Relationships>
</file>

<file path=ppt/drawings/_rels/vmlDrawing6.vml.rels><?xml version="1.0" encoding="UTF-8" standalone="yes"?><Relationships xmlns="http://schemas.openxmlformats.org/package/2006/relationships"><Relationship Id="rId1" Target="../media/image8.emf" Type="http://schemas.openxmlformats.org/officeDocument/2006/relationships/image"/></Relationships>
</file>

<file path=ppt/drawings/_rels/vmlDrawing7.vml.rels><?xml version="1.0" encoding="UTF-8" standalone="yes"?><Relationships xmlns="http://schemas.openxmlformats.org/package/2006/relationships"><Relationship Id="rId1" Target="../media/image9.emf" Type="http://schemas.openxmlformats.org/officeDocument/2006/relationships/image"/></Relationships>
</file>

<file path=ppt/drawings/_rels/vmlDrawing8.vml.rels><?xml version="1.0" encoding="UTF-8" standalone="yes"?><Relationships xmlns="http://schemas.openxmlformats.org/package/2006/relationships"><Relationship Id="rId1" Target="../media/image10.emf" Type="http://schemas.openxmlformats.org/officeDocument/2006/relationships/image"/></Relationships>
</file>

<file path=ppt/drawings/_rels/vmlDrawing9.vml.rels><?xml version="1.0" encoding="UTF-8" standalone="yes"?><Relationships xmlns="http://schemas.openxmlformats.org/package/2006/relationships"><Relationship Id="rId1" Target="../media/image11.emf" Type="http://schemas.openxmlformats.org/officeDocument/2006/relationships/image"/></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7" y="0"/>
            <a:ext cx="2949841" cy="496968"/>
          </a:xfrm>
          <a:prstGeom prst="rect">
            <a:avLst/>
          </a:prstGeom>
          <a:noFill/>
          <a:ln w="9525">
            <a:noFill/>
            <a:miter lim="800000"/>
            <a:headEnd/>
            <a:tailEnd/>
          </a:ln>
          <a:effectLst/>
        </p:spPr>
        <p:txBody>
          <a:bodyPr vert="horz" wrap="square" lIns="91672" tIns="45836" rIns="91672" bIns="45836" numCol="1" anchor="t" anchorCtr="0" compatLnSpc="1">
            <a:prstTxWarp prst="textNoShape">
              <a:avLst/>
            </a:prstTxWarp>
          </a:bodyPr>
          <a:lstStyle>
            <a:lvl1pPr algn="l">
              <a:spcBef>
                <a:spcPct val="0"/>
              </a:spcBef>
              <a:buClrTx/>
              <a:buFontTx/>
              <a:buNone/>
              <a:defRPr sz="1200" b="0">
                <a:solidFill>
                  <a:schemeClr val="tx1"/>
                </a:solidFill>
                <a:effectLst/>
              </a:defRPr>
            </a:lvl1pPr>
          </a:lstStyle>
          <a:p>
            <a:pPr>
              <a:defRPr/>
            </a:pPr>
            <a:endParaRPr lang="en-US" altLang="ja-JP" dirty="0">
              <a:ea typeface="游ゴシック" panose="020B0400000000000000" pitchFamily="50" charset="-128"/>
            </a:endParaRPr>
          </a:p>
        </p:txBody>
      </p:sp>
      <p:sp>
        <p:nvSpPr>
          <p:cNvPr id="39939" name="Rectangle 3"/>
          <p:cNvSpPr>
            <a:spLocks noGrp="1" noChangeArrowheads="1"/>
          </p:cNvSpPr>
          <p:nvPr>
            <p:ph type="dt" sz="quarter" idx="1"/>
          </p:nvPr>
        </p:nvSpPr>
        <p:spPr bwMode="auto">
          <a:xfrm>
            <a:off x="3854189" y="0"/>
            <a:ext cx="2949841" cy="496968"/>
          </a:xfrm>
          <a:prstGeom prst="rect">
            <a:avLst/>
          </a:prstGeom>
          <a:noFill/>
          <a:ln w="9525">
            <a:noFill/>
            <a:miter lim="800000"/>
            <a:headEnd/>
            <a:tailEnd/>
          </a:ln>
          <a:effectLst/>
        </p:spPr>
        <p:txBody>
          <a:bodyPr vert="horz" wrap="square" lIns="91672" tIns="45836" rIns="91672" bIns="45836" numCol="1" anchor="t" anchorCtr="0" compatLnSpc="1">
            <a:prstTxWarp prst="textNoShape">
              <a:avLst/>
            </a:prstTxWarp>
          </a:bodyPr>
          <a:lstStyle>
            <a:lvl1pPr algn="r">
              <a:spcBef>
                <a:spcPct val="0"/>
              </a:spcBef>
              <a:buClrTx/>
              <a:buFontTx/>
              <a:buNone/>
              <a:defRPr sz="1200" b="0">
                <a:solidFill>
                  <a:schemeClr val="tx1"/>
                </a:solidFill>
                <a:effectLst/>
              </a:defRPr>
            </a:lvl1pPr>
          </a:lstStyle>
          <a:p>
            <a:pPr>
              <a:defRPr/>
            </a:pPr>
            <a:endParaRPr lang="en-US" altLang="ja-JP" dirty="0">
              <a:ea typeface="游ゴシック" panose="020B0400000000000000" pitchFamily="50" charset="-128"/>
            </a:endParaRPr>
          </a:p>
        </p:txBody>
      </p:sp>
      <p:sp>
        <p:nvSpPr>
          <p:cNvPr id="39941" name="Rectangle 5"/>
          <p:cNvSpPr>
            <a:spLocks noGrp="1" noChangeArrowheads="1"/>
          </p:cNvSpPr>
          <p:nvPr>
            <p:ph type="sldNum" sz="quarter" idx="3"/>
          </p:nvPr>
        </p:nvSpPr>
        <p:spPr bwMode="auto">
          <a:xfrm>
            <a:off x="5" y="9440775"/>
            <a:ext cx="6804024" cy="496968"/>
          </a:xfrm>
          <a:prstGeom prst="rect">
            <a:avLst/>
          </a:prstGeom>
          <a:noFill/>
          <a:ln w="9525">
            <a:noFill/>
            <a:miter lim="800000"/>
            <a:headEnd/>
            <a:tailEnd/>
          </a:ln>
          <a:effectLst/>
        </p:spPr>
        <p:txBody>
          <a:bodyPr vert="horz" wrap="square" lIns="91672" tIns="45836" rIns="91672" bIns="45836" numCol="1" anchor="b" anchorCtr="0" compatLnSpc="1">
            <a:prstTxWarp prst="textNoShape">
              <a:avLst/>
            </a:prstTxWarp>
          </a:bodyPr>
          <a:lstStyle>
            <a:lvl1pPr algn="r">
              <a:spcBef>
                <a:spcPct val="0"/>
              </a:spcBef>
              <a:buClrTx/>
              <a:buFontTx/>
              <a:buNone/>
              <a:defRPr sz="1200" b="0">
                <a:solidFill>
                  <a:schemeClr val="tx1"/>
                </a:solidFill>
                <a:effectLst/>
              </a:defRPr>
            </a:lvl1pPr>
          </a:lstStyle>
          <a:p>
            <a:pPr algn="ctr">
              <a:defRPr/>
            </a:pPr>
            <a:fld id="{F2F2ABC7-4C66-44E5-8B83-9A6D91498726}" type="slidenum">
              <a:rPr lang="en-US" altLang="ja-JP">
                <a:ea typeface="游ゴシック" panose="020B0400000000000000" pitchFamily="50" charset="-128"/>
              </a:rPr>
              <a:pPr algn="ctr">
                <a:defRPr/>
              </a:pPr>
              <a:t>‹#›</a:t>
            </a:fld>
            <a:endParaRPr lang="en-US" altLang="ja-JP" dirty="0">
              <a:ea typeface="游ゴシック" panose="020B0400000000000000" pitchFamily="50" charset="-128"/>
            </a:endParaRPr>
          </a:p>
        </p:txBody>
      </p:sp>
    </p:spTree>
    <p:extLst>
      <p:ext uri="{BB962C8B-B14F-4D97-AF65-F5344CB8AC3E}">
        <p14:creationId xmlns:p14="http://schemas.microsoft.com/office/powerpoint/2010/main" val="35561546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7" y="0"/>
            <a:ext cx="2949841" cy="496968"/>
          </a:xfrm>
          <a:prstGeom prst="rect">
            <a:avLst/>
          </a:prstGeom>
          <a:noFill/>
          <a:ln w="9525">
            <a:noFill/>
            <a:miter lim="800000"/>
            <a:headEnd/>
            <a:tailEnd/>
          </a:ln>
          <a:effectLst/>
        </p:spPr>
        <p:txBody>
          <a:bodyPr vert="horz" wrap="square" lIns="91672" tIns="45836" rIns="91672" bIns="45836" numCol="1" anchor="t" anchorCtr="0" compatLnSpc="1">
            <a:prstTxWarp prst="textNoShape">
              <a:avLst/>
            </a:prstTxWarp>
          </a:bodyPr>
          <a:lstStyle>
            <a:lvl1pPr algn="l">
              <a:spcBef>
                <a:spcPct val="0"/>
              </a:spcBef>
              <a:buClrTx/>
              <a:buFontTx/>
              <a:buNone/>
              <a:defRPr sz="1200" b="0">
                <a:solidFill>
                  <a:schemeClr val="tx1"/>
                </a:solidFill>
                <a:effectLst/>
                <a:ea typeface="游ゴシック" panose="020B0400000000000000" pitchFamily="50" charset="-128"/>
              </a:defRPr>
            </a:lvl1pPr>
          </a:lstStyle>
          <a:p>
            <a:pPr>
              <a:defRPr/>
            </a:pPr>
            <a:endParaRPr lang="en-US" altLang="ja-JP" dirty="0"/>
          </a:p>
        </p:txBody>
      </p:sp>
      <p:sp>
        <p:nvSpPr>
          <p:cNvPr id="43011" name="Rectangle 3"/>
          <p:cNvSpPr>
            <a:spLocks noGrp="1" noChangeArrowheads="1"/>
          </p:cNvSpPr>
          <p:nvPr>
            <p:ph type="dt" idx="1"/>
          </p:nvPr>
        </p:nvSpPr>
        <p:spPr bwMode="auto">
          <a:xfrm>
            <a:off x="3854189" y="0"/>
            <a:ext cx="2949841" cy="496968"/>
          </a:xfrm>
          <a:prstGeom prst="rect">
            <a:avLst/>
          </a:prstGeom>
          <a:noFill/>
          <a:ln w="9525">
            <a:noFill/>
            <a:miter lim="800000"/>
            <a:headEnd/>
            <a:tailEnd/>
          </a:ln>
          <a:effectLst/>
        </p:spPr>
        <p:txBody>
          <a:bodyPr vert="horz" wrap="square" lIns="91672" tIns="45836" rIns="91672" bIns="45836" numCol="1" anchor="t" anchorCtr="0" compatLnSpc="1">
            <a:prstTxWarp prst="textNoShape">
              <a:avLst/>
            </a:prstTxWarp>
          </a:bodyPr>
          <a:lstStyle>
            <a:lvl1pPr algn="r">
              <a:spcBef>
                <a:spcPct val="0"/>
              </a:spcBef>
              <a:buClrTx/>
              <a:buFontTx/>
              <a:buNone/>
              <a:defRPr sz="1200" b="0">
                <a:solidFill>
                  <a:schemeClr val="tx1"/>
                </a:solidFill>
                <a:effectLst/>
                <a:ea typeface="游ゴシック" panose="020B0400000000000000" pitchFamily="50" charset="-128"/>
              </a:defRPr>
            </a:lvl1pPr>
          </a:lstStyle>
          <a:p>
            <a:pPr>
              <a:defRPr/>
            </a:pPr>
            <a:endParaRPr lang="en-US" altLang="ja-JP" dirty="0"/>
          </a:p>
        </p:txBody>
      </p:sp>
      <p:sp>
        <p:nvSpPr>
          <p:cNvPr id="43012" name="Rectangle 4"/>
          <p:cNvSpPr>
            <a:spLocks noGrp="1" noRot="1" noChangeAspect="1" noChangeArrowheads="1" noTextEdit="1"/>
          </p:cNvSpPr>
          <p:nvPr>
            <p:ph type="sldImg" idx="2"/>
          </p:nvPr>
        </p:nvSpPr>
        <p:spPr bwMode="auto">
          <a:xfrm>
            <a:off x="714375" y="746125"/>
            <a:ext cx="5380038" cy="3725863"/>
          </a:xfrm>
          <a:prstGeom prst="rect">
            <a:avLst/>
          </a:prstGeom>
          <a:noFill/>
          <a:ln w="9525">
            <a:solidFill>
              <a:srgbClr val="000000"/>
            </a:solidFill>
            <a:miter lim="800000"/>
            <a:headEnd/>
            <a:tailEnd/>
          </a:ln>
        </p:spPr>
      </p:sp>
      <p:sp>
        <p:nvSpPr>
          <p:cNvPr id="43013" name="Rectangle 5"/>
          <p:cNvSpPr>
            <a:spLocks noGrp="1" noChangeArrowheads="1"/>
          </p:cNvSpPr>
          <p:nvPr>
            <p:ph type="body" sz="quarter" idx="3"/>
          </p:nvPr>
        </p:nvSpPr>
        <p:spPr bwMode="auto">
          <a:xfrm>
            <a:off x="680245" y="4720392"/>
            <a:ext cx="5445126" cy="4474301"/>
          </a:xfrm>
          <a:prstGeom prst="rect">
            <a:avLst/>
          </a:prstGeom>
          <a:noFill/>
          <a:ln w="9525">
            <a:noFill/>
            <a:miter lim="800000"/>
            <a:headEnd/>
            <a:tailEnd/>
          </a:ln>
          <a:effectLst/>
        </p:spPr>
        <p:txBody>
          <a:bodyPr vert="horz" wrap="square" lIns="91672" tIns="45836" rIns="91672" bIns="45836"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3014" name="Rectangle 6"/>
          <p:cNvSpPr>
            <a:spLocks noGrp="1" noChangeArrowheads="1"/>
          </p:cNvSpPr>
          <p:nvPr>
            <p:ph type="ftr" sz="quarter" idx="4"/>
          </p:nvPr>
        </p:nvSpPr>
        <p:spPr bwMode="auto">
          <a:xfrm>
            <a:off x="7" y="9440775"/>
            <a:ext cx="2949841" cy="496968"/>
          </a:xfrm>
          <a:prstGeom prst="rect">
            <a:avLst/>
          </a:prstGeom>
          <a:noFill/>
          <a:ln w="9525">
            <a:noFill/>
            <a:miter lim="800000"/>
            <a:headEnd/>
            <a:tailEnd/>
          </a:ln>
          <a:effectLst/>
        </p:spPr>
        <p:txBody>
          <a:bodyPr vert="horz" wrap="square" lIns="91672" tIns="45836" rIns="91672" bIns="45836" numCol="1" anchor="b" anchorCtr="0" compatLnSpc="1">
            <a:prstTxWarp prst="textNoShape">
              <a:avLst/>
            </a:prstTxWarp>
          </a:bodyPr>
          <a:lstStyle>
            <a:lvl1pPr algn="l">
              <a:spcBef>
                <a:spcPct val="0"/>
              </a:spcBef>
              <a:buClrTx/>
              <a:buFontTx/>
              <a:buNone/>
              <a:defRPr sz="1200" b="0">
                <a:solidFill>
                  <a:schemeClr val="tx1"/>
                </a:solidFill>
                <a:effectLst/>
                <a:ea typeface="游ゴシック" panose="020B0400000000000000" pitchFamily="50" charset="-128"/>
              </a:defRPr>
            </a:lvl1pPr>
          </a:lstStyle>
          <a:p>
            <a:pPr>
              <a:defRPr/>
            </a:pPr>
            <a:endParaRPr lang="en-US" altLang="ja-JP" dirty="0"/>
          </a:p>
        </p:txBody>
      </p:sp>
      <p:sp>
        <p:nvSpPr>
          <p:cNvPr id="43015" name="Rectangle 7"/>
          <p:cNvSpPr>
            <a:spLocks noGrp="1" noChangeArrowheads="1"/>
          </p:cNvSpPr>
          <p:nvPr>
            <p:ph type="sldNum" sz="quarter" idx="5"/>
          </p:nvPr>
        </p:nvSpPr>
        <p:spPr bwMode="auto">
          <a:xfrm>
            <a:off x="3854189" y="9440775"/>
            <a:ext cx="2949841" cy="496968"/>
          </a:xfrm>
          <a:prstGeom prst="rect">
            <a:avLst/>
          </a:prstGeom>
          <a:noFill/>
          <a:ln w="9525">
            <a:noFill/>
            <a:miter lim="800000"/>
            <a:headEnd/>
            <a:tailEnd/>
          </a:ln>
          <a:effectLst/>
        </p:spPr>
        <p:txBody>
          <a:bodyPr vert="horz" wrap="square" lIns="91672" tIns="45836" rIns="91672" bIns="45836" numCol="1" anchor="b" anchorCtr="0" compatLnSpc="1">
            <a:prstTxWarp prst="textNoShape">
              <a:avLst/>
            </a:prstTxWarp>
          </a:bodyPr>
          <a:lstStyle>
            <a:lvl1pPr algn="r">
              <a:spcBef>
                <a:spcPct val="0"/>
              </a:spcBef>
              <a:buClrTx/>
              <a:buFontTx/>
              <a:buNone/>
              <a:defRPr sz="1200" b="0">
                <a:solidFill>
                  <a:schemeClr val="tx1"/>
                </a:solidFill>
                <a:effectLst/>
                <a:ea typeface="游ゴシック" panose="020B0400000000000000" pitchFamily="50" charset="-128"/>
              </a:defRPr>
            </a:lvl1pPr>
          </a:lstStyle>
          <a:p>
            <a:pPr>
              <a:defRPr/>
            </a:pPr>
            <a:fld id="{350C6CF7-E3F7-499F-A087-5EFED96728D3}" type="slidenum">
              <a:rPr lang="en-US" altLang="ja-JP" smtClean="0"/>
              <a:pPr>
                <a:defRPr/>
              </a:pPr>
              <a:t>‹#›</a:t>
            </a:fld>
            <a:endParaRPr lang="en-US" altLang="ja-JP" dirty="0"/>
          </a:p>
        </p:txBody>
      </p:sp>
    </p:spTree>
    <p:extLst>
      <p:ext uri="{BB962C8B-B14F-4D97-AF65-F5344CB8AC3E}">
        <p14:creationId xmlns:p14="http://schemas.microsoft.com/office/powerpoint/2010/main" val="38592760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1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9.xml" Type="http://schemas.openxmlformats.org/officeDocument/2006/relationships/slide"/></Relationships>
</file>

<file path=ppt/notesSlides/_rels/notesSlide1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0.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2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1.xml" Type="http://schemas.openxmlformats.org/officeDocument/2006/relationships/slide"/></Relationships>
</file>

<file path=ppt/notesSlides/_rels/notesSlide2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2.xml" Type="http://schemas.openxmlformats.org/officeDocument/2006/relationships/slide"/></Relationships>
</file>

<file path=ppt/notesSlides/_rels/notesSlide2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3.xml" Type="http://schemas.openxmlformats.org/officeDocument/2006/relationships/slide"/></Relationships>
</file>

<file path=ppt/notesSlides/_rels/notesSlide2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4.xml" Type="http://schemas.openxmlformats.org/officeDocument/2006/relationships/slide"/></Relationships>
</file>

<file path=ppt/notesSlides/_rels/notesSlide2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5.xml" Type="http://schemas.openxmlformats.org/officeDocument/2006/relationships/slide"/></Relationships>
</file>

<file path=ppt/notesSlides/_rels/notesSlide2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6.xml" Type="http://schemas.openxmlformats.org/officeDocument/2006/relationships/slide"/></Relationships>
</file>

<file path=ppt/notesSlides/_rels/notesSlide2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7.xml" Type="http://schemas.openxmlformats.org/officeDocument/2006/relationships/slide"/></Relationships>
</file>

<file path=ppt/notesSlides/_rels/notesSlide2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8.xml" Type="http://schemas.openxmlformats.org/officeDocument/2006/relationships/slide"/></Relationships>
</file>

<file path=ppt/notesSlides/_rels/notesSlide2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9.xml" Type="http://schemas.openxmlformats.org/officeDocument/2006/relationships/slide"/></Relationships>
</file>

<file path=ppt/notesSlides/_rels/notesSlide2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0.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3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1.xml" Type="http://schemas.openxmlformats.org/officeDocument/2006/relationships/slide"/></Relationships>
</file>

<file path=ppt/notesSlides/_rels/notesSlide3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2.xml" Type="http://schemas.openxmlformats.org/officeDocument/2006/relationships/slide"/></Relationships>
</file>

<file path=ppt/notesSlides/_rels/notesSlide3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3.xml" Type="http://schemas.openxmlformats.org/officeDocument/2006/relationships/slide"/></Relationships>
</file>

<file path=ppt/notesSlides/_rels/notesSlide3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4.xml" Type="http://schemas.openxmlformats.org/officeDocument/2006/relationships/slide"/></Relationships>
</file>

<file path=ppt/notesSlides/_rels/notesSlide3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5.xml" Type="http://schemas.openxmlformats.org/officeDocument/2006/relationships/slide"/></Relationships>
</file>

<file path=ppt/notesSlides/_rels/notesSlide3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6.xml" Type="http://schemas.openxmlformats.org/officeDocument/2006/relationships/slide"/></Relationships>
</file>

<file path=ppt/notesSlides/_rels/notesSlide3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7.xml" Type="http://schemas.openxmlformats.org/officeDocument/2006/relationships/slide"/></Relationships>
</file>

<file path=ppt/notesSlides/_rels/notesSlide3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8.xml" Type="http://schemas.openxmlformats.org/officeDocument/2006/relationships/slide"/></Relationships>
</file>

<file path=ppt/notesSlides/_rels/notesSlide3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9.xml" Type="http://schemas.openxmlformats.org/officeDocument/2006/relationships/slide"/></Relationships>
</file>

<file path=ppt/notesSlides/_rels/notesSlide3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0.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4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1.xml" Type="http://schemas.openxmlformats.org/officeDocument/2006/relationships/slide"/></Relationships>
</file>

<file path=ppt/notesSlides/_rels/notesSlide4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2.xml" Type="http://schemas.openxmlformats.org/officeDocument/2006/relationships/slide"/></Relationships>
</file>

<file path=ppt/notesSlides/_rels/notesSlide4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3.xml" Type="http://schemas.openxmlformats.org/officeDocument/2006/relationships/slide"/></Relationships>
</file>

<file path=ppt/notesSlides/_rels/notesSlide4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5.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75DE9526-5465-497F-9C93-9AA0E85FE43B}" type="slidenum">
              <a:rPr lang="en-US" altLang="ja-JP" smtClean="0"/>
              <a:pPr/>
              <a:t>1</a:t>
            </a:fld>
            <a:endParaRPr lang="en-US" altLang="ja-JP"/>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24949786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10</a:t>
            </a:fld>
            <a:endParaRPr lang="en-US" altLang="ja-JP"/>
          </a:p>
        </p:txBody>
      </p:sp>
    </p:spTree>
    <p:extLst>
      <p:ext uri="{BB962C8B-B14F-4D97-AF65-F5344CB8AC3E}">
        <p14:creationId xmlns:p14="http://schemas.microsoft.com/office/powerpoint/2010/main" val="32591382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75DE9526-5465-497F-9C93-9AA0E85FE43B}" type="slidenum">
              <a:rPr lang="en-US" altLang="ja-JP" smtClean="0"/>
              <a:pPr/>
              <a:t>11</a:t>
            </a:fld>
            <a:endParaRPr lang="en-US" altLang="ja-JP"/>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41690069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12</a:t>
            </a:fld>
            <a:endParaRPr lang="en-US" altLang="ja-JP"/>
          </a:p>
        </p:txBody>
      </p:sp>
    </p:spTree>
    <p:extLst>
      <p:ext uri="{BB962C8B-B14F-4D97-AF65-F5344CB8AC3E}">
        <p14:creationId xmlns:p14="http://schemas.microsoft.com/office/powerpoint/2010/main" val="11933931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13</a:t>
            </a:fld>
            <a:endParaRPr lang="en-US" altLang="ja-JP"/>
          </a:p>
        </p:txBody>
      </p:sp>
    </p:spTree>
    <p:extLst>
      <p:ext uri="{BB962C8B-B14F-4D97-AF65-F5344CB8AC3E}">
        <p14:creationId xmlns:p14="http://schemas.microsoft.com/office/powerpoint/2010/main" val="1581037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14</a:t>
            </a:fld>
            <a:endParaRPr lang="en-US" altLang="ja-JP"/>
          </a:p>
        </p:txBody>
      </p:sp>
    </p:spTree>
    <p:extLst>
      <p:ext uri="{BB962C8B-B14F-4D97-AF65-F5344CB8AC3E}">
        <p14:creationId xmlns:p14="http://schemas.microsoft.com/office/powerpoint/2010/main" val="2133740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15</a:t>
            </a:fld>
            <a:endParaRPr lang="en-US" altLang="ja-JP"/>
          </a:p>
        </p:txBody>
      </p:sp>
    </p:spTree>
    <p:extLst>
      <p:ext uri="{BB962C8B-B14F-4D97-AF65-F5344CB8AC3E}">
        <p14:creationId xmlns:p14="http://schemas.microsoft.com/office/powerpoint/2010/main" val="21373662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16</a:t>
            </a:fld>
            <a:endParaRPr lang="en-US" altLang="ja-JP"/>
          </a:p>
        </p:txBody>
      </p:sp>
    </p:spTree>
    <p:extLst>
      <p:ext uri="{BB962C8B-B14F-4D97-AF65-F5344CB8AC3E}">
        <p14:creationId xmlns:p14="http://schemas.microsoft.com/office/powerpoint/2010/main" val="3754800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17</a:t>
            </a:fld>
            <a:endParaRPr lang="en-US" altLang="ja-JP"/>
          </a:p>
        </p:txBody>
      </p:sp>
    </p:spTree>
    <p:extLst>
      <p:ext uri="{BB962C8B-B14F-4D97-AF65-F5344CB8AC3E}">
        <p14:creationId xmlns:p14="http://schemas.microsoft.com/office/powerpoint/2010/main" val="23707598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19</a:t>
            </a:fld>
            <a:endParaRPr lang="en-US" altLang="ja-JP"/>
          </a:p>
        </p:txBody>
      </p:sp>
    </p:spTree>
    <p:extLst>
      <p:ext uri="{BB962C8B-B14F-4D97-AF65-F5344CB8AC3E}">
        <p14:creationId xmlns:p14="http://schemas.microsoft.com/office/powerpoint/2010/main" val="13469705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20</a:t>
            </a:fld>
            <a:endParaRPr lang="en-US" altLang="ja-JP"/>
          </a:p>
        </p:txBody>
      </p:sp>
    </p:spTree>
    <p:extLst>
      <p:ext uri="{BB962C8B-B14F-4D97-AF65-F5344CB8AC3E}">
        <p14:creationId xmlns:p14="http://schemas.microsoft.com/office/powerpoint/2010/main" val="3608875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75DE9526-5465-497F-9C93-9AA0E85FE43B}" type="slidenum">
              <a:rPr lang="en-US" altLang="ja-JP" smtClean="0"/>
              <a:pPr/>
              <a:t>2</a:t>
            </a:fld>
            <a:endParaRPr lang="en-US" altLang="ja-JP"/>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13304099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21</a:t>
            </a:fld>
            <a:endParaRPr lang="en-US" altLang="ja-JP"/>
          </a:p>
        </p:txBody>
      </p:sp>
    </p:spTree>
    <p:extLst>
      <p:ext uri="{BB962C8B-B14F-4D97-AF65-F5344CB8AC3E}">
        <p14:creationId xmlns:p14="http://schemas.microsoft.com/office/powerpoint/2010/main" val="1419905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22</a:t>
            </a:fld>
            <a:endParaRPr lang="en-US" altLang="ja-JP"/>
          </a:p>
        </p:txBody>
      </p:sp>
    </p:spTree>
    <p:extLst>
      <p:ext uri="{BB962C8B-B14F-4D97-AF65-F5344CB8AC3E}">
        <p14:creationId xmlns:p14="http://schemas.microsoft.com/office/powerpoint/2010/main" val="2067185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933316" fontAlgn="auto">
              <a:spcBef>
                <a:spcPts val="0"/>
              </a:spcBef>
              <a:spcAft>
                <a:spcPts val="0"/>
              </a:spcAft>
              <a:defRPr/>
            </a:pPr>
            <a:fld id="{ACBA7E53-4859-4148-B53C-9018A04853A3}" type="slidenum">
              <a:rPr lang="ja-JP" altLang="en-US">
                <a:solidFill>
                  <a:prstClr val="black"/>
                </a:solidFill>
                <a:latin typeface="Calibri"/>
              </a:rPr>
              <a:pPr defTabSz="933316" fontAlgn="auto">
                <a:spcBef>
                  <a:spcPts val="0"/>
                </a:spcBef>
                <a:spcAft>
                  <a:spcPts val="0"/>
                </a:spcAft>
                <a:defRPr/>
              </a:pPr>
              <a:t>23</a:t>
            </a:fld>
            <a:endParaRPr lang="ja-JP" altLang="en-US">
              <a:solidFill>
                <a:prstClr val="black"/>
              </a:solidFill>
              <a:latin typeface="Calibri"/>
            </a:endParaRPr>
          </a:p>
        </p:txBody>
      </p:sp>
    </p:spTree>
    <p:extLst>
      <p:ext uri="{BB962C8B-B14F-4D97-AF65-F5344CB8AC3E}">
        <p14:creationId xmlns:p14="http://schemas.microsoft.com/office/powerpoint/2010/main" val="9523630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24</a:t>
            </a:fld>
            <a:endParaRPr lang="en-US" altLang="ja-JP"/>
          </a:p>
        </p:txBody>
      </p:sp>
    </p:spTree>
    <p:extLst>
      <p:ext uri="{BB962C8B-B14F-4D97-AF65-F5344CB8AC3E}">
        <p14:creationId xmlns:p14="http://schemas.microsoft.com/office/powerpoint/2010/main" val="24830818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25</a:t>
            </a:fld>
            <a:endParaRPr lang="en-US" altLang="ja-JP"/>
          </a:p>
        </p:txBody>
      </p:sp>
    </p:spTree>
    <p:extLst>
      <p:ext uri="{BB962C8B-B14F-4D97-AF65-F5344CB8AC3E}">
        <p14:creationId xmlns:p14="http://schemas.microsoft.com/office/powerpoint/2010/main" val="28305303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26</a:t>
            </a:fld>
            <a:endParaRPr lang="en-US" altLang="ja-JP"/>
          </a:p>
        </p:txBody>
      </p:sp>
    </p:spTree>
    <p:extLst>
      <p:ext uri="{BB962C8B-B14F-4D97-AF65-F5344CB8AC3E}">
        <p14:creationId xmlns:p14="http://schemas.microsoft.com/office/powerpoint/2010/main" val="13473828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0349E8D-6F59-4FE5-AFCE-8A155EF70E10}" type="slidenum">
              <a:rPr lang="en-US" altLang="ja-JP" smtClean="0"/>
              <a:pPr/>
              <a:t>27</a:t>
            </a:fld>
            <a:endParaRPr lang="en-US" altLang="ja-JP"/>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72C06E6D-4387-443F-B9CE-54BD52914441}" type="slidenum">
              <a:rPr lang="en-US" altLang="ja-JP" smtClean="0"/>
              <a:pPr/>
              <a:t>28</a:t>
            </a:fld>
            <a:endParaRPr lang="en-US" altLang="ja-JP"/>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29</a:t>
            </a:fld>
            <a:endParaRPr lang="en-US" altLang="ja-JP"/>
          </a:p>
        </p:txBody>
      </p:sp>
    </p:spTree>
    <p:extLst>
      <p:ext uri="{BB962C8B-B14F-4D97-AF65-F5344CB8AC3E}">
        <p14:creationId xmlns:p14="http://schemas.microsoft.com/office/powerpoint/2010/main" val="17734166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30</a:t>
            </a:fld>
            <a:endParaRPr lang="en-US" altLang="ja-JP"/>
          </a:p>
        </p:txBody>
      </p:sp>
    </p:spTree>
    <p:extLst>
      <p:ext uri="{BB962C8B-B14F-4D97-AF65-F5344CB8AC3E}">
        <p14:creationId xmlns:p14="http://schemas.microsoft.com/office/powerpoint/2010/main" val="2381951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1F53DE9D-8956-42C8-8CF7-0B3F6FA2C8B0}" type="slidenum">
              <a:rPr lang="en-US" altLang="ja-JP" smtClean="0"/>
              <a:pPr/>
              <a:t>3</a:t>
            </a:fld>
            <a:endParaRPr lang="en-US" altLang="ja-JP"/>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31688772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31</a:t>
            </a:fld>
            <a:endParaRPr lang="en-US" altLang="ja-JP"/>
          </a:p>
        </p:txBody>
      </p:sp>
    </p:spTree>
    <p:extLst>
      <p:ext uri="{BB962C8B-B14F-4D97-AF65-F5344CB8AC3E}">
        <p14:creationId xmlns:p14="http://schemas.microsoft.com/office/powerpoint/2010/main" val="33833053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32</a:t>
            </a:fld>
            <a:endParaRPr lang="en-US" altLang="ja-JP"/>
          </a:p>
        </p:txBody>
      </p:sp>
    </p:spTree>
    <p:extLst>
      <p:ext uri="{BB962C8B-B14F-4D97-AF65-F5344CB8AC3E}">
        <p14:creationId xmlns:p14="http://schemas.microsoft.com/office/powerpoint/2010/main" val="13076120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33</a:t>
            </a:fld>
            <a:endParaRPr lang="en-US" altLang="ja-JP"/>
          </a:p>
        </p:txBody>
      </p:sp>
    </p:spTree>
    <p:extLst>
      <p:ext uri="{BB962C8B-B14F-4D97-AF65-F5344CB8AC3E}">
        <p14:creationId xmlns:p14="http://schemas.microsoft.com/office/powerpoint/2010/main" val="14652123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34</a:t>
            </a:fld>
            <a:endParaRPr lang="en-US" altLang="ja-JP"/>
          </a:p>
        </p:txBody>
      </p:sp>
    </p:spTree>
    <p:extLst>
      <p:ext uri="{BB962C8B-B14F-4D97-AF65-F5344CB8AC3E}">
        <p14:creationId xmlns:p14="http://schemas.microsoft.com/office/powerpoint/2010/main" val="15470200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35</a:t>
            </a:fld>
            <a:endParaRPr lang="en-US" altLang="ja-JP"/>
          </a:p>
        </p:txBody>
      </p:sp>
    </p:spTree>
    <p:extLst>
      <p:ext uri="{BB962C8B-B14F-4D97-AF65-F5344CB8AC3E}">
        <p14:creationId xmlns:p14="http://schemas.microsoft.com/office/powerpoint/2010/main" val="23025688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36</a:t>
            </a:fld>
            <a:endParaRPr lang="en-US" altLang="ja-JP"/>
          </a:p>
        </p:txBody>
      </p:sp>
    </p:spTree>
    <p:extLst>
      <p:ext uri="{BB962C8B-B14F-4D97-AF65-F5344CB8AC3E}">
        <p14:creationId xmlns:p14="http://schemas.microsoft.com/office/powerpoint/2010/main" val="9858483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37</a:t>
            </a:fld>
            <a:endParaRPr lang="en-US" altLang="ja-JP"/>
          </a:p>
        </p:txBody>
      </p:sp>
    </p:spTree>
    <p:extLst>
      <p:ext uri="{BB962C8B-B14F-4D97-AF65-F5344CB8AC3E}">
        <p14:creationId xmlns:p14="http://schemas.microsoft.com/office/powerpoint/2010/main" val="38902045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38</a:t>
            </a:fld>
            <a:endParaRPr lang="en-US" altLang="ja-JP"/>
          </a:p>
        </p:txBody>
      </p:sp>
    </p:spTree>
    <p:extLst>
      <p:ext uri="{BB962C8B-B14F-4D97-AF65-F5344CB8AC3E}">
        <p14:creationId xmlns:p14="http://schemas.microsoft.com/office/powerpoint/2010/main" val="276315182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9AA0A401-D557-4D17-B35B-97372262B851}" type="slidenum">
              <a:rPr lang="en-US" altLang="ja-JP" smtClean="0"/>
              <a:pPr/>
              <a:t>39</a:t>
            </a:fld>
            <a:endParaRPr lang="en-US" altLang="ja-JP"/>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40</a:t>
            </a:fld>
            <a:endParaRPr lang="en-US" altLang="ja-JP"/>
          </a:p>
        </p:txBody>
      </p:sp>
    </p:spTree>
    <p:extLst>
      <p:ext uri="{BB962C8B-B14F-4D97-AF65-F5344CB8AC3E}">
        <p14:creationId xmlns:p14="http://schemas.microsoft.com/office/powerpoint/2010/main" val="3687815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885684D6-15B5-46CA-A1AA-93F1622F15B0}" type="slidenum">
              <a:rPr lang="en-US" altLang="ja-JP" smtClean="0"/>
              <a:pPr/>
              <a:t>4</a:t>
            </a:fld>
            <a:endParaRPr lang="en-US" altLang="ja-JP"/>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41</a:t>
            </a:fld>
            <a:endParaRPr lang="en-US" altLang="ja-JP"/>
          </a:p>
        </p:txBody>
      </p:sp>
    </p:spTree>
    <p:extLst>
      <p:ext uri="{BB962C8B-B14F-4D97-AF65-F5344CB8AC3E}">
        <p14:creationId xmlns:p14="http://schemas.microsoft.com/office/powerpoint/2010/main" val="202365753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42</a:t>
            </a:fld>
            <a:endParaRPr lang="en-US" altLang="ja-JP"/>
          </a:p>
        </p:txBody>
      </p:sp>
    </p:spTree>
    <p:extLst>
      <p:ext uri="{BB962C8B-B14F-4D97-AF65-F5344CB8AC3E}">
        <p14:creationId xmlns:p14="http://schemas.microsoft.com/office/powerpoint/2010/main" val="28780619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CBA7E53-4859-4148-B53C-9018A04853A3}" type="slidenum">
              <a:rPr kumimoji="1" lang="ja-JP" altLang="en-US" smtClean="0"/>
              <a:pPr/>
              <a:t>43</a:t>
            </a:fld>
            <a:endParaRPr kumimoji="1" lang="ja-JP" altLang="en-US"/>
          </a:p>
        </p:txBody>
      </p:sp>
    </p:spTree>
    <p:extLst>
      <p:ext uri="{BB962C8B-B14F-4D97-AF65-F5344CB8AC3E}">
        <p14:creationId xmlns:p14="http://schemas.microsoft.com/office/powerpoint/2010/main" val="204032875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45</a:t>
            </a:fld>
            <a:endParaRPr lang="en-US" altLang="ja-JP"/>
          </a:p>
        </p:txBody>
      </p:sp>
    </p:spTree>
    <p:extLst>
      <p:ext uri="{BB962C8B-B14F-4D97-AF65-F5344CB8AC3E}">
        <p14:creationId xmlns:p14="http://schemas.microsoft.com/office/powerpoint/2010/main" val="524023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5</a:t>
            </a:fld>
            <a:endParaRPr lang="en-US" altLang="ja-JP"/>
          </a:p>
        </p:txBody>
      </p:sp>
    </p:spTree>
    <p:extLst>
      <p:ext uri="{BB962C8B-B14F-4D97-AF65-F5344CB8AC3E}">
        <p14:creationId xmlns:p14="http://schemas.microsoft.com/office/powerpoint/2010/main" val="1309956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6</a:t>
            </a:fld>
            <a:endParaRPr lang="en-US" altLang="ja-JP"/>
          </a:p>
        </p:txBody>
      </p:sp>
    </p:spTree>
    <p:extLst>
      <p:ext uri="{BB962C8B-B14F-4D97-AF65-F5344CB8AC3E}">
        <p14:creationId xmlns:p14="http://schemas.microsoft.com/office/powerpoint/2010/main" val="39670204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7</a:t>
            </a:fld>
            <a:endParaRPr lang="en-US" altLang="ja-JP"/>
          </a:p>
        </p:txBody>
      </p:sp>
    </p:spTree>
    <p:extLst>
      <p:ext uri="{BB962C8B-B14F-4D97-AF65-F5344CB8AC3E}">
        <p14:creationId xmlns:p14="http://schemas.microsoft.com/office/powerpoint/2010/main" val="5024226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8</a:t>
            </a:fld>
            <a:endParaRPr lang="en-US" altLang="ja-JP"/>
          </a:p>
        </p:txBody>
      </p:sp>
    </p:spTree>
    <p:extLst>
      <p:ext uri="{BB962C8B-B14F-4D97-AF65-F5344CB8AC3E}">
        <p14:creationId xmlns:p14="http://schemas.microsoft.com/office/powerpoint/2010/main" val="21105031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50C6CF7-E3F7-499F-A087-5EFED96728D3}" type="slidenum">
              <a:rPr lang="en-US" altLang="ja-JP" smtClean="0"/>
              <a:pPr>
                <a:defRPr/>
              </a:pPr>
              <a:t>9</a:t>
            </a:fld>
            <a:endParaRPr lang="en-US" altLang="ja-JP"/>
          </a:p>
        </p:txBody>
      </p:sp>
    </p:spTree>
    <p:extLst>
      <p:ext uri="{BB962C8B-B14F-4D97-AF65-F5344CB8AC3E}">
        <p14:creationId xmlns:p14="http://schemas.microsoft.com/office/powerpoint/2010/main" val="254752072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0"/>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3DE44D5D-4F4D-4D99-9A75-FEDCBA664012}" type="slidenum">
              <a:rPr lang="en-US" altLang="ja-JP" smtClean="0"/>
              <a:pPr>
                <a:defRPr/>
              </a:pPr>
              <a:t>‹#›</a:t>
            </a:fld>
            <a:endParaRPr lang="en-US" altLang="ja-JP"/>
          </a:p>
        </p:txBody>
      </p:sp>
    </p:spTree>
    <p:extLst>
      <p:ext uri="{BB962C8B-B14F-4D97-AF65-F5344CB8AC3E}">
        <p14:creationId xmlns:p14="http://schemas.microsoft.com/office/powerpoint/2010/main" val="3346662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245362CC-4A05-445C-9E43-F65F1E2ABB99}" type="slidenum">
              <a:rPr lang="en-US" altLang="ja-JP" smtClean="0"/>
              <a:pPr>
                <a:defRPr/>
              </a:pPr>
              <a:t>‹#›</a:t>
            </a:fld>
            <a:endParaRPr lang="en-US" altLang="ja-JP"/>
          </a:p>
        </p:txBody>
      </p:sp>
    </p:spTree>
    <p:extLst>
      <p:ext uri="{BB962C8B-B14F-4D97-AF65-F5344CB8AC3E}">
        <p14:creationId xmlns:p14="http://schemas.microsoft.com/office/powerpoint/2010/main" val="2627577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43"/>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77" y="274643"/>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245362CC-4A05-445C-9E43-F65F1E2ABB99}" type="slidenum">
              <a:rPr lang="en-US" altLang="ja-JP" smtClean="0"/>
              <a:pPr>
                <a:defRPr/>
              </a:pPr>
              <a:t>‹#›</a:t>
            </a:fld>
            <a:endParaRPr lang="en-US" altLang="ja-JP"/>
          </a:p>
        </p:txBody>
      </p:sp>
    </p:spTree>
    <p:extLst>
      <p:ext uri="{BB962C8B-B14F-4D97-AF65-F5344CB8AC3E}">
        <p14:creationId xmlns:p14="http://schemas.microsoft.com/office/powerpoint/2010/main" val="35525938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44476"/>
            <a:ext cx="9087379"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3"/>
          <p:cNvSpPr>
            <a:spLocks noGrp="1" noChangeArrowheads="1"/>
          </p:cNvSpPr>
          <p:nvPr>
            <p:ph type="sldNum" sz="quarter" idx="12"/>
          </p:nvPr>
        </p:nvSpPr>
        <p:spPr>
          <a:ln/>
        </p:spPr>
        <p:txBody>
          <a:bodyPr/>
          <a:lstStyle>
            <a:lvl1pPr>
              <a:defRPr/>
            </a:lvl1pPr>
          </a:lstStyle>
          <a:p>
            <a:pPr>
              <a:defRPr/>
            </a:pPr>
            <a:fld id="{D2EED948-C4BA-4787-9472-41469010BBE8}" type="slidenum">
              <a:rPr lang="en-US" altLang="ja-JP"/>
              <a:pPr>
                <a:defRPr/>
              </a:pPr>
              <a:t>‹#›</a:t>
            </a:fld>
            <a:endParaRPr lang="en-US" altLang="ja-JP"/>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E990AD-406D-4205-8FAC-26A3F14EA971}" type="slidenum">
              <a:rPr kumimoji="1" lang="ja-JP" altLang="en-US" smtClean="0"/>
              <a:pPr/>
              <a:t>‹#›</a:t>
            </a:fld>
            <a:endParaRPr kumimoji="1" lang="ja-JP" altLang="en-US"/>
          </a:p>
        </p:txBody>
      </p:sp>
    </p:spTree>
    <p:extLst>
      <p:ext uri="{BB962C8B-B14F-4D97-AF65-F5344CB8AC3E}">
        <p14:creationId xmlns:p14="http://schemas.microsoft.com/office/powerpoint/2010/main" val="31461879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E990AD-406D-4205-8FAC-26A3F14EA971}" type="slidenum">
              <a:rPr kumimoji="1" lang="ja-JP" altLang="en-US" smtClean="0"/>
              <a:pPr/>
              <a:t>‹#›</a:t>
            </a:fld>
            <a:endParaRPr kumimoji="1" lang="ja-JP" altLang="en-US"/>
          </a:p>
        </p:txBody>
      </p:sp>
    </p:spTree>
    <p:extLst>
      <p:ext uri="{BB962C8B-B14F-4D97-AF65-F5344CB8AC3E}">
        <p14:creationId xmlns:p14="http://schemas.microsoft.com/office/powerpoint/2010/main" val="3960515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E990AD-406D-4205-8FAC-26A3F14EA971}" type="slidenum">
              <a:rPr kumimoji="1" lang="ja-JP" altLang="en-US" smtClean="0"/>
              <a:pPr/>
              <a:t>‹#›</a:t>
            </a:fld>
            <a:endParaRPr kumimoji="1" lang="ja-JP" altLang="en-US"/>
          </a:p>
        </p:txBody>
      </p:sp>
    </p:spTree>
    <p:extLst>
      <p:ext uri="{BB962C8B-B14F-4D97-AF65-F5344CB8AC3E}">
        <p14:creationId xmlns:p14="http://schemas.microsoft.com/office/powerpoint/2010/main" val="32262856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E990AD-406D-4205-8FAC-26A3F14EA971}" type="slidenum">
              <a:rPr kumimoji="1" lang="ja-JP" altLang="en-US" smtClean="0"/>
              <a:pPr/>
              <a:t>‹#›</a:t>
            </a:fld>
            <a:endParaRPr kumimoji="1" lang="ja-JP" altLang="en-US"/>
          </a:p>
        </p:txBody>
      </p:sp>
    </p:spTree>
    <p:extLst>
      <p:ext uri="{BB962C8B-B14F-4D97-AF65-F5344CB8AC3E}">
        <p14:creationId xmlns:p14="http://schemas.microsoft.com/office/powerpoint/2010/main" val="1789371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E990AD-406D-4205-8FAC-26A3F14EA971}" type="slidenum">
              <a:rPr kumimoji="1" lang="ja-JP" altLang="en-US" smtClean="0"/>
              <a:pPr/>
              <a:t>‹#›</a:t>
            </a:fld>
            <a:endParaRPr kumimoji="1" lang="ja-JP" altLang="en-US"/>
          </a:p>
        </p:txBody>
      </p:sp>
    </p:spTree>
    <p:extLst>
      <p:ext uri="{BB962C8B-B14F-4D97-AF65-F5344CB8AC3E}">
        <p14:creationId xmlns:p14="http://schemas.microsoft.com/office/powerpoint/2010/main" val="2707978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E990AD-406D-4205-8FAC-26A3F14EA971}" type="slidenum">
              <a:rPr kumimoji="1" lang="ja-JP" altLang="en-US" smtClean="0"/>
              <a:pPr/>
              <a:t>‹#›</a:t>
            </a:fld>
            <a:endParaRPr kumimoji="1" lang="ja-JP" altLang="en-US"/>
          </a:p>
        </p:txBody>
      </p:sp>
    </p:spTree>
    <p:extLst>
      <p:ext uri="{BB962C8B-B14F-4D97-AF65-F5344CB8AC3E}">
        <p14:creationId xmlns:p14="http://schemas.microsoft.com/office/powerpoint/2010/main" val="23900969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E990AD-406D-4205-8FAC-26A3F14EA971}" type="slidenum">
              <a:rPr kumimoji="1" lang="ja-JP" altLang="en-US" smtClean="0"/>
              <a:pPr/>
              <a:t>‹#›</a:t>
            </a:fld>
            <a:endParaRPr kumimoji="1" lang="ja-JP" altLang="en-US"/>
          </a:p>
        </p:txBody>
      </p:sp>
    </p:spTree>
    <p:extLst>
      <p:ext uri="{BB962C8B-B14F-4D97-AF65-F5344CB8AC3E}">
        <p14:creationId xmlns:p14="http://schemas.microsoft.com/office/powerpoint/2010/main" val="405519388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FEF223D-4DE8-4A62-A949-8B6193E2E69D}" type="slidenum">
              <a:rPr lang="en-US" altLang="ja-JP" smtClean="0"/>
              <a:pPr>
                <a:defRPr/>
              </a:pPr>
              <a:t>‹#›</a:t>
            </a:fld>
            <a:endParaRPr lang="en-US" altLang="ja-JP"/>
          </a:p>
        </p:txBody>
      </p:sp>
    </p:spTree>
    <p:extLst>
      <p:ext uri="{BB962C8B-B14F-4D97-AF65-F5344CB8AC3E}">
        <p14:creationId xmlns:p14="http://schemas.microsoft.com/office/powerpoint/2010/main" val="263012335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E990AD-406D-4205-8FAC-26A3F14EA971}" type="slidenum">
              <a:rPr kumimoji="1" lang="ja-JP" altLang="en-US" smtClean="0"/>
              <a:pPr/>
              <a:t>‹#›</a:t>
            </a:fld>
            <a:endParaRPr kumimoji="1" lang="ja-JP" altLang="en-US"/>
          </a:p>
        </p:txBody>
      </p:sp>
    </p:spTree>
    <p:extLst>
      <p:ext uri="{BB962C8B-B14F-4D97-AF65-F5344CB8AC3E}">
        <p14:creationId xmlns:p14="http://schemas.microsoft.com/office/powerpoint/2010/main" val="26500914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E990AD-406D-4205-8FAC-26A3F14EA971}" type="slidenum">
              <a:rPr kumimoji="1" lang="ja-JP" altLang="en-US" smtClean="0"/>
              <a:pPr/>
              <a:t>‹#›</a:t>
            </a:fld>
            <a:endParaRPr kumimoji="1" lang="ja-JP" altLang="en-US"/>
          </a:p>
        </p:txBody>
      </p:sp>
    </p:spTree>
    <p:extLst>
      <p:ext uri="{BB962C8B-B14F-4D97-AF65-F5344CB8AC3E}">
        <p14:creationId xmlns:p14="http://schemas.microsoft.com/office/powerpoint/2010/main" val="2793445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E990AD-406D-4205-8FAC-26A3F14EA971}" type="slidenum">
              <a:rPr kumimoji="1" lang="ja-JP" altLang="en-US" smtClean="0"/>
              <a:pPr/>
              <a:t>‹#›</a:t>
            </a:fld>
            <a:endParaRPr kumimoji="1" lang="ja-JP" altLang="en-US"/>
          </a:p>
        </p:txBody>
      </p:sp>
    </p:spTree>
    <p:extLst>
      <p:ext uri="{BB962C8B-B14F-4D97-AF65-F5344CB8AC3E}">
        <p14:creationId xmlns:p14="http://schemas.microsoft.com/office/powerpoint/2010/main" val="21571826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E990AD-406D-4205-8FAC-26A3F14EA971}" type="slidenum">
              <a:rPr kumimoji="1" lang="ja-JP" altLang="en-US" smtClean="0"/>
              <a:pPr/>
              <a:t>‹#›</a:t>
            </a:fld>
            <a:endParaRPr kumimoji="1" lang="ja-JP" altLang="en-US"/>
          </a:p>
        </p:txBody>
      </p:sp>
    </p:spTree>
    <p:extLst>
      <p:ext uri="{BB962C8B-B14F-4D97-AF65-F5344CB8AC3E}">
        <p14:creationId xmlns:p14="http://schemas.microsoft.com/office/powerpoint/2010/main" val="6477730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44478"/>
            <a:ext cx="9087379"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3"/>
          <p:cNvSpPr>
            <a:spLocks noGrp="1" noChangeArrowheads="1"/>
          </p:cNvSpPr>
          <p:nvPr>
            <p:ph type="sldNum" sz="quarter" idx="12"/>
          </p:nvPr>
        </p:nvSpPr>
        <p:spPr>
          <a:ln/>
        </p:spPr>
        <p:txBody>
          <a:bodyPr/>
          <a:lstStyle>
            <a:lvl1pPr>
              <a:defRPr/>
            </a:lvl1pPr>
          </a:lstStyle>
          <a:p>
            <a:pPr>
              <a:defRPr/>
            </a:pPr>
            <a:fld id="{D2EED948-C4BA-4787-9472-41469010BBE8}" type="slidenum">
              <a:rPr lang="en-US" altLang="ja-JP"/>
              <a:pPr>
                <a:defRPr/>
              </a:pPr>
              <a:t>‹#›</a:t>
            </a:fld>
            <a:endParaRPr lang="en-US" altLang="ja-JP"/>
          </a:p>
        </p:txBody>
      </p:sp>
    </p:spTree>
    <p:extLst>
      <p:ext uri="{BB962C8B-B14F-4D97-AF65-F5344CB8AC3E}">
        <p14:creationId xmlns:p14="http://schemas.microsoft.com/office/powerpoint/2010/main" val="380542805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5"/>
            <a:ext cx="8420100" cy="1362075"/>
          </a:xfrm>
        </p:spPr>
        <p:txBody>
          <a:bodyPr anchor="t"/>
          <a:lstStyle>
            <a:lvl1pPr algn="l">
              <a:defRPr sz="4000" b="1" cap="all"/>
            </a:lvl1p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86EBEE9-BEA3-4AD7-B5FC-84B678610653}" type="slidenum">
              <a:rPr lang="en-US" altLang="ja-JP" smtClean="0"/>
              <a:pPr>
                <a:defRPr/>
              </a:pPr>
              <a:t>‹#›</a:t>
            </a:fld>
            <a:endParaRPr lang="en-US" altLang="ja-JP"/>
          </a:p>
        </p:txBody>
      </p:sp>
    </p:spTree>
    <p:extLst>
      <p:ext uri="{BB962C8B-B14F-4D97-AF65-F5344CB8AC3E}">
        <p14:creationId xmlns:p14="http://schemas.microsoft.com/office/powerpoint/2010/main" val="53638341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75" y="1600205"/>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0" y="1600205"/>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7E9062CF-F62C-4D15-8C88-2313CB47AC1B}" type="slidenum">
              <a:rPr lang="en-US" altLang="ja-JP" smtClean="0"/>
              <a:pPr>
                <a:defRPr/>
              </a:pPr>
              <a:t>‹#›</a:t>
            </a:fld>
            <a:endParaRPr lang="en-US" altLang="ja-JP"/>
          </a:p>
        </p:txBody>
      </p:sp>
    </p:spTree>
    <p:extLst>
      <p:ext uri="{BB962C8B-B14F-4D97-AF65-F5344CB8AC3E}">
        <p14:creationId xmlns:p14="http://schemas.microsoft.com/office/powerpoint/2010/main" val="38492194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ADAFF293-C339-4C07-BDA0-48B344E81A39}" type="slidenum">
              <a:rPr lang="en-US" altLang="ja-JP" smtClean="0"/>
              <a:pPr>
                <a:defRPr/>
              </a:pPr>
              <a:t>‹#›</a:t>
            </a:fld>
            <a:endParaRPr lang="en-US" altLang="ja-JP"/>
          </a:p>
        </p:txBody>
      </p:sp>
    </p:spTree>
    <p:extLst>
      <p:ext uri="{BB962C8B-B14F-4D97-AF65-F5344CB8AC3E}">
        <p14:creationId xmlns:p14="http://schemas.microsoft.com/office/powerpoint/2010/main" val="291090741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1E1C610F-0053-4BF5-A599-73191279C4E3}" type="slidenum">
              <a:rPr lang="en-US" altLang="ja-JP" smtClean="0"/>
              <a:pPr>
                <a:defRPr/>
              </a:pPr>
              <a:t>‹#›</a:t>
            </a:fld>
            <a:endParaRPr lang="en-US" altLang="ja-JP"/>
          </a:p>
        </p:txBody>
      </p:sp>
    </p:spTree>
    <p:extLst>
      <p:ext uri="{BB962C8B-B14F-4D97-AF65-F5344CB8AC3E}">
        <p14:creationId xmlns:p14="http://schemas.microsoft.com/office/powerpoint/2010/main" val="56434748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AE4BC458-08EB-4F89-854B-A3471D647299}" type="slidenum">
              <a:rPr lang="en-US" altLang="ja-JP" smtClean="0"/>
              <a:pPr>
                <a:defRPr/>
              </a:pPr>
              <a:t>‹#›</a:t>
            </a:fld>
            <a:endParaRPr lang="en-US" altLang="ja-JP"/>
          </a:p>
        </p:txBody>
      </p:sp>
    </p:spTree>
    <p:extLst>
      <p:ext uri="{BB962C8B-B14F-4D97-AF65-F5344CB8AC3E}">
        <p14:creationId xmlns:p14="http://schemas.microsoft.com/office/powerpoint/2010/main" val="202571706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245362CC-4A05-445C-9E43-F65F1E2ABB99}" type="slidenum">
              <a:rPr lang="en-US" altLang="ja-JP" smtClean="0"/>
              <a:pPr>
                <a:defRPr/>
              </a:pPr>
              <a:t>‹#›</a:t>
            </a:fld>
            <a:endParaRPr lang="en-US" altLang="ja-JP"/>
          </a:p>
        </p:txBody>
      </p:sp>
    </p:spTree>
    <p:extLst>
      <p:ext uri="{BB962C8B-B14F-4D97-AF65-F5344CB8AC3E}">
        <p14:creationId xmlns:p14="http://schemas.microsoft.com/office/powerpoint/2010/main" val="765641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E8897906-8C9D-4F30-A237-94112939381A}" type="slidenum">
              <a:rPr lang="en-US" altLang="ja-JP" smtClean="0"/>
              <a:pPr>
                <a:defRPr/>
              </a:pPr>
              <a:t>‹#›</a:t>
            </a:fld>
            <a:endParaRPr lang="en-US" altLang="ja-JP"/>
          </a:p>
        </p:txBody>
      </p:sp>
    </p:spTree>
    <p:extLst>
      <p:ext uri="{BB962C8B-B14F-4D97-AF65-F5344CB8AC3E}">
        <p14:creationId xmlns:p14="http://schemas.microsoft.com/office/powerpoint/2010/main" val="2776742144"/>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10" Target="../slideLayouts/slideLayout22.xml" Type="http://schemas.openxmlformats.org/officeDocument/2006/relationships/slideLayout"/><Relationship Id="rId11" Target="../slideLayouts/slideLayout23.xml" Type="http://schemas.openxmlformats.org/officeDocument/2006/relationships/slideLayout"/><Relationship Id="rId12" Target="../slideLayouts/slideLayout24.xml" Type="http://schemas.openxmlformats.org/officeDocument/2006/relationships/slideLayout"/><Relationship Id="rId13" Target="../theme/theme2.xml" Type="http://schemas.openxmlformats.org/officeDocument/2006/relationships/theme"/><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slideLayouts/slideLayout16.xml" Type="http://schemas.openxmlformats.org/officeDocument/2006/relationships/slideLayout"/><Relationship Id="rId5" Target="../slideLayouts/slideLayout17.xml" Type="http://schemas.openxmlformats.org/officeDocument/2006/relationships/slideLayout"/><Relationship Id="rId6" Target="../slideLayouts/slideLayout18.xml" Type="http://schemas.openxmlformats.org/officeDocument/2006/relationships/slideLayout"/><Relationship Id="rId7" Target="../slideLayouts/slideLayout19.xml" Type="http://schemas.openxmlformats.org/officeDocument/2006/relationships/slideLayout"/><Relationship Id="rId8" Target="../slideLayouts/slideLayout20.xml" Type="http://schemas.openxmlformats.org/officeDocument/2006/relationships/slideLayout"/><Relationship Id="rId9" Target="../slideLayouts/slideLayout2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95300" y="1600205"/>
            <a:ext cx="89154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a:defRPr sz="1200">
                <a:solidFill>
                  <a:schemeClr val="tx1">
                    <a:tint val="75000"/>
                  </a:schemeClr>
                </a:solidFill>
                <a:ea typeface="游ゴシック" panose="020B0400000000000000" pitchFamily="50" charset="-128"/>
              </a:defRPr>
            </a:lvl1pPr>
          </a:lstStyle>
          <a:p>
            <a:pPr>
              <a:defRPr/>
            </a:pPr>
            <a:endParaRPr lang="en-US" altLang="ja-JP" dirty="0"/>
          </a:p>
        </p:txBody>
      </p:sp>
      <p:sp>
        <p:nvSpPr>
          <p:cNvPr id="5" name="フッター プレースホルダー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a:defRPr sz="1200">
                <a:solidFill>
                  <a:schemeClr val="tx1">
                    <a:tint val="75000"/>
                  </a:schemeClr>
                </a:solidFill>
                <a:ea typeface="游ゴシック" panose="020B0400000000000000" pitchFamily="50" charset="-128"/>
              </a:defRPr>
            </a:lvl1pPr>
          </a:lstStyle>
          <a:p>
            <a:pPr>
              <a:defRPr/>
            </a:pPr>
            <a:endParaRPr lang="en-US" altLang="ja-JP" dirty="0"/>
          </a:p>
        </p:txBody>
      </p:sp>
      <p:sp>
        <p:nvSpPr>
          <p:cNvPr id="6" name="スライド番号プレースホルダー 5"/>
          <p:cNvSpPr>
            <a:spLocks noGrp="1"/>
          </p:cNvSpPr>
          <p:nvPr>
            <p:ph type="sldNum" sz="quarter" idx="4"/>
          </p:nvPr>
        </p:nvSpPr>
        <p:spPr>
          <a:xfrm>
            <a:off x="7099300" y="6356355"/>
            <a:ext cx="2311400" cy="365125"/>
          </a:xfrm>
          <a:prstGeom prst="rect">
            <a:avLst/>
          </a:prstGeom>
        </p:spPr>
        <p:txBody>
          <a:bodyPr vert="horz" lIns="91440" tIns="45720" rIns="91440" bIns="45720" rtlCol="0" anchor="ctr"/>
          <a:lstStyle>
            <a:lvl1pPr algn="r">
              <a:defRPr sz="1200">
                <a:solidFill>
                  <a:schemeClr val="tx1">
                    <a:tint val="75000"/>
                  </a:schemeClr>
                </a:solidFill>
                <a:ea typeface="游ゴシック" panose="020B0400000000000000" pitchFamily="50" charset="-128"/>
              </a:defRPr>
            </a:lvl1pPr>
          </a:lstStyle>
          <a:p>
            <a:pPr>
              <a:defRPr/>
            </a:pPr>
            <a:fld id="{245362CC-4A05-445C-9E43-F65F1E2ABB99}" type="slidenum">
              <a:rPr lang="en-US" altLang="ja-JP" smtClean="0"/>
              <a:pPr>
                <a:defRPr/>
              </a:pPr>
              <a:t>‹#›</a:t>
            </a:fld>
            <a:endParaRPr lang="en-US" altLang="ja-JP" dirty="0"/>
          </a:p>
        </p:txBody>
      </p:sp>
    </p:spTree>
    <p:extLst>
      <p:ext uri="{BB962C8B-B14F-4D97-AF65-F5344CB8AC3E}">
        <p14:creationId xmlns:p14="http://schemas.microsoft.com/office/powerpoint/2010/main" val="1557745010"/>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游ゴシック" panose="020B04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游ゴシック" panose="020B04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游ゴシック" panose="020B04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游ゴシック" panose="020B04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游ゴシック" panose="020B04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ea typeface="游ゴシック" panose="020B0400000000000000" pitchFamily="50" charset="-128"/>
              </a:defRPr>
            </a:lvl1pPr>
          </a:lstStyle>
          <a:p>
            <a:endParaRPr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ea typeface="游ゴシック" panose="020B0400000000000000" pitchFamily="50" charset="-128"/>
              </a:defRPr>
            </a:lvl1pPr>
          </a:lstStyle>
          <a:p>
            <a:endParaRPr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ea typeface="游ゴシック" panose="020B0400000000000000" pitchFamily="50" charset="-128"/>
              </a:defRPr>
            </a:lvl1pPr>
          </a:lstStyle>
          <a:p>
            <a:fld id="{8DE990AD-406D-4205-8FAC-26A3F14EA971}" type="slidenum">
              <a:rPr lang="ja-JP" altLang="en-US" smtClean="0"/>
              <a:pPr/>
              <a:t>‹#›</a:t>
            </a:fld>
            <a:endParaRPr lang="ja-JP" altLang="en-US" dirty="0"/>
          </a:p>
        </p:txBody>
      </p:sp>
    </p:spTree>
    <p:extLst>
      <p:ext uri="{BB962C8B-B14F-4D97-AF65-F5344CB8AC3E}">
        <p14:creationId xmlns:p14="http://schemas.microsoft.com/office/powerpoint/2010/main" val="2640071281"/>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游ゴシック" panose="020B04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游ゴシック" panose="020B04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游ゴシック" panose="020B04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游ゴシック" panose="020B04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游ゴシック" panose="020B04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8.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9.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20.xml" Type="http://schemas.openxmlformats.org/officeDocument/2006/relationships/notesSlide"/><Relationship Id="rId3" Target="../media/image1.emf"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1.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22.xml" Type="http://schemas.openxmlformats.org/officeDocument/2006/relationships/slideLayout"/><Relationship Id="rId2" Target="../notesSlides/notesSlide22.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3.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4.xml" Type="http://schemas.openxmlformats.org/officeDocument/2006/relationships/notesSlide"/></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5.xml" Type="http://schemas.openxmlformats.org/officeDocument/2006/relationships/notesSlide"/></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6.xml" Type="http://schemas.openxmlformats.org/officeDocument/2006/relationships/notesSlide"/></Relationships>
</file>

<file path=ppt/slides/_rels/slide28.xml.rels><?xml version="1.0" encoding="UTF-8" standalone="yes"?><Relationships xmlns="http://schemas.openxmlformats.org/package/2006/relationships"><Relationship Id="rId1" Target="../drawings/vmlDrawing1.vml" Type="http://schemas.openxmlformats.org/officeDocument/2006/relationships/vmlDrawing"/><Relationship Id="rId2" Target="../slideLayouts/slideLayout12.xml" Type="http://schemas.openxmlformats.org/officeDocument/2006/relationships/slideLayout"/><Relationship Id="rId3" Target="../notesSlides/notesSlide27.xml" Type="http://schemas.openxmlformats.org/officeDocument/2006/relationships/notesSlide"/><Relationship Id="rId4" Target="../embeddings/oleObject1.bin" Type="http://schemas.openxmlformats.org/officeDocument/2006/relationships/oleObject"/><Relationship Id="rId5" Target="../media/image2.emf" Type="http://schemas.openxmlformats.org/officeDocument/2006/relationships/image"/></Relationships>
</file>

<file path=ppt/slides/_rels/slide29.xml.rels><?xml version="1.0" encoding="UTF-8" standalone="yes"?><Relationships xmlns="http://schemas.openxmlformats.org/package/2006/relationships"><Relationship Id="rId1" Target="../drawings/vmlDrawing2.vml" Type="http://schemas.openxmlformats.org/officeDocument/2006/relationships/vmlDrawing"/><Relationship Id="rId2" Target="../slideLayouts/slideLayout12.xml" Type="http://schemas.openxmlformats.org/officeDocument/2006/relationships/slideLayout"/><Relationship Id="rId3" Target="../notesSlides/notesSlide28.xml" Type="http://schemas.openxmlformats.org/officeDocument/2006/relationships/notesSlide"/><Relationship Id="rId4" Target="../embeddings/oleObject2.bin" Type="http://schemas.openxmlformats.org/officeDocument/2006/relationships/oleObject"/><Relationship Id="rId5" Target="../media/image3.emf" Type="http://schemas.openxmlformats.org/officeDocument/2006/relationships/image"/><Relationship Id="rId6" Target="../media/image4.emf"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30.xml.rels><?xml version="1.0" encoding="UTF-8" standalone="yes"?><Relationships xmlns="http://schemas.openxmlformats.org/package/2006/relationships"><Relationship Id="rId1" Target="../drawings/vmlDrawing3.vml" Type="http://schemas.openxmlformats.org/officeDocument/2006/relationships/vmlDrawing"/><Relationship Id="rId2" Target="../slideLayouts/slideLayout12.xml" Type="http://schemas.openxmlformats.org/officeDocument/2006/relationships/slideLayout"/><Relationship Id="rId3" Target="../notesSlides/notesSlide29.xml" Type="http://schemas.openxmlformats.org/officeDocument/2006/relationships/notesSlide"/><Relationship Id="rId4" Target="../embeddings/oleObject3.bin" Type="http://schemas.openxmlformats.org/officeDocument/2006/relationships/oleObject"/><Relationship Id="rId5" Target="../media/image5.emf" Type="http://schemas.openxmlformats.org/officeDocument/2006/relationships/image"/></Relationships>
</file>

<file path=ppt/slides/_rels/slide31.xml.rels><?xml version="1.0" encoding="UTF-8" standalone="yes"?><Relationships xmlns="http://schemas.openxmlformats.org/package/2006/relationships"><Relationship Id="rId1" Target="../drawings/vmlDrawing4.vml" Type="http://schemas.openxmlformats.org/officeDocument/2006/relationships/vmlDrawing"/><Relationship Id="rId2" Target="../slideLayouts/slideLayout12.xml" Type="http://schemas.openxmlformats.org/officeDocument/2006/relationships/slideLayout"/><Relationship Id="rId3" Target="../notesSlides/notesSlide30.xml" Type="http://schemas.openxmlformats.org/officeDocument/2006/relationships/notesSlide"/><Relationship Id="rId4" Target="../embeddings/oleObject4.bin" Type="http://schemas.openxmlformats.org/officeDocument/2006/relationships/oleObject"/><Relationship Id="rId5" Target="../media/image6.emf" Type="http://schemas.openxmlformats.org/officeDocument/2006/relationships/image"/></Relationships>
</file>

<file path=ppt/slides/_rels/slide32.xml.rels><?xml version="1.0" encoding="UTF-8" standalone="yes"?><Relationships xmlns="http://schemas.openxmlformats.org/package/2006/relationships"><Relationship Id="rId1" Target="../drawings/vmlDrawing5.vml" Type="http://schemas.openxmlformats.org/officeDocument/2006/relationships/vmlDrawing"/><Relationship Id="rId2" Target="../slideLayouts/slideLayout2.xml" Type="http://schemas.openxmlformats.org/officeDocument/2006/relationships/slideLayout"/><Relationship Id="rId3" Target="../notesSlides/notesSlide31.xml" Type="http://schemas.openxmlformats.org/officeDocument/2006/relationships/notesSlide"/><Relationship Id="rId4" Target="../embeddings/oleObject5.bin" Type="http://schemas.openxmlformats.org/officeDocument/2006/relationships/oleObject"/><Relationship Id="rId5" Target="../media/image7.emf" Type="http://schemas.openxmlformats.org/officeDocument/2006/relationships/image"/></Relationships>
</file>

<file path=ppt/slides/_rels/slide3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2.xml" Type="http://schemas.openxmlformats.org/officeDocument/2006/relationships/notesSlide"/></Relationships>
</file>

<file path=ppt/slides/_rels/slide34.xml.rels><?xml version="1.0" encoding="UTF-8" standalone="yes"?><Relationships xmlns="http://schemas.openxmlformats.org/package/2006/relationships"><Relationship Id="rId1" Target="../drawings/vmlDrawing6.vml" Type="http://schemas.openxmlformats.org/officeDocument/2006/relationships/vmlDrawing"/><Relationship Id="rId2" Target="../slideLayouts/slideLayout2.xml" Type="http://schemas.openxmlformats.org/officeDocument/2006/relationships/slideLayout"/><Relationship Id="rId3" Target="../notesSlides/notesSlide33.xml" Type="http://schemas.openxmlformats.org/officeDocument/2006/relationships/notesSlide"/><Relationship Id="rId4" Target="../embeddings/oleObject6.bin" Type="http://schemas.openxmlformats.org/officeDocument/2006/relationships/oleObject"/><Relationship Id="rId5" Target="../media/image8.emf" Type="http://schemas.openxmlformats.org/officeDocument/2006/relationships/image"/></Relationships>
</file>

<file path=ppt/slides/_rels/slide3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4.xml" Type="http://schemas.openxmlformats.org/officeDocument/2006/relationships/notesSlide"/></Relationships>
</file>

<file path=ppt/slides/_rels/slide36.xml.rels><?xml version="1.0" encoding="UTF-8" standalone="yes"?><Relationships xmlns="http://schemas.openxmlformats.org/package/2006/relationships"><Relationship Id="rId1" Target="../drawings/vmlDrawing7.vml" Type="http://schemas.openxmlformats.org/officeDocument/2006/relationships/vmlDrawing"/><Relationship Id="rId2" Target="../slideLayouts/slideLayout2.xml" Type="http://schemas.openxmlformats.org/officeDocument/2006/relationships/slideLayout"/><Relationship Id="rId3" Target="../notesSlides/notesSlide35.xml" Type="http://schemas.openxmlformats.org/officeDocument/2006/relationships/notesSlide"/><Relationship Id="rId4" Target="../embeddings/oleObject7.bin" Type="http://schemas.openxmlformats.org/officeDocument/2006/relationships/oleObject"/><Relationship Id="rId5" Target="../media/image9.emf" Type="http://schemas.openxmlformats.org/officeDocument/2006/relationships/image"/></Relationships>
</file>

<file path=ppt/slides/_rels/slide3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6.xml" Type="http://schemas.openxmlformats.org/officeDocument/2006/relationships/notesSlide"/></Relationships>
</file>

<file path=ppt/slides/_rels/slide38.xml.rels><?xml version="1.0" encoding="UTF-8" standalone="yes"?><Relationships xmlns="http://schemas.openxmlformats.org/package/2006/relationships"><Relationship Id="rId1" Target="../drawings/vmlDrawing8.vml" Type="http://schemas.openxmlformats.org/officeDocument/2006/relationships/vmlDrawing"/><Relationship Id="rId2" Target="../slideLayouts/slideLayout12.xml" Type="http://schemas.openxmlformats.org/officeDocument/2006/relationships/slideLayout"/><Relationship Id="rId3" Target="../notesSlides/notesSlide37.xml" Type="http://schemas.openxmlformats.org/officeDocument/2006/relationships/notesSlide"/><Relationship Id="rId4" Target="../embeddings/oleObject8.bin" Type="http://schemas.openxmlformats.org/officeDocument/2006/relationships/oleObject"/><Relationship Id="rId5" Target="../media/image10.emf" Type="http://schemas.openxmlformats.org/officeDocument/2006/relationships/image"/></Relationships>
</file>

<file path=ppt/slides/_rels/slide39.xml.rels><?xml version="1.0" encoding="UTF-8" standalone="yes"?><Relationships xmlns="http://schemas.openxmlformats.org/package/2006/relationships"><Relationship Id="rId1" Target="../drawings/vmlDrawing9.vml" Type="http://schemas.openxmlformats.org/officeDocument/2006/relationships/vmlDrawing"/><Relationship Id="rId2" Target="../slideLayouts/slideLayout12.xml" Type="http://schemas.openxmlformats.org/officeDocument/2006/relationships/slideLayout"/><Relationship Id="rId3" Target="../notesSlides/notesSlide38.xml" Type="http://schemas.openxmlformats.org/officeDocument/2006/relationships/notesSlide"/><Relationship Id="rId4" Target="../embeddings/oleObject9.bin" Type="http://schemas.openxmlformats.org/officeDocument/2006/relationships/oleObject"/><Relationship Id="rId5" Target="../media/image11.emf" Type="http://schemas.openxmlformats.org/officeDocument/2006/relationships/image"/><Relationship Id="rId6" Target="../media/image12.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40.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39.xml" Type="http://schemas.openxmlformats.org/officeDocument/2006/relationships/notesSlide"/></Relationships>
</file>

<file path=ppt/slides/_rels/slide41.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40.xml" Type="http://schemas.openxmlformats.org/officeDocument/2006/relationships/notesSlide"/></Relationships>
</file>

<file path=ppt/slides/_rels/slide42.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41.xml" Type="http://schemas.openxmlformats.org/officeDocument/2006/relationships/notesSlide"/></Relationships>
</file>

<file path=ppt/slides/_rels/slide43.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42.xml" Type="http://schemas.openxmlformats.org/officeDocument/2006/relationships/notesSlide"/></Relationships>
</file>

<file path=ppt/slides/_rels/slide4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4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3.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7"/>
          <p:cNvSpPr txBox="1">
            <a:spLocks noChangeArrowheads="1"/>
          </p:cNvSpPr>
          <p:nvPr/>
        </p:nvSpPr>
        <p:spPr bwMode="auto">
          <a:xfrm>
            <a:off x="2860120" y="5142855"/>
            <a:ext cx="4185761" cy="461665"/>
          </a:xfrm>
          <a:prstGeom prst="rect">
            <a:avLst/>
          </a:prstGeom>
          <a:noFill/>
          <a:ln w="9525">
            <a:noFill/>
            <a:miter lim="800000"/>
            <a:headEnd/>
            <a:tailEnd/>
          </a:ln>
        </p:spPr>
        <p:txBody>
          <a:bodyPr wrap="none">
            <a:spAutoFit/>
          </a:bodyPr>
          <a:lstStyle/>
          <a:p>
            <a:pPr>
              <a:spcBef>
                <a:spcPct val="50000"/>
              </a:spcBef>
              <a:buClrTx/>
              <a:buFontTx/>
              <a:buNone/>
            </a:pPr>
            <a:r>
              <a:rPr lang="ja-JP" altLang="en-US" b="0" dirty="0">
                <a:solidFill>
                  <a:schemeClr val="tx1"/>
                </a:solidFill>
                <a:ea typeface="游ゴシック" panose="020B0400000000000000" pitchFamily="50" charset="-128"/>
              </a:rPr>
              <a:t>東京労働局　需給調整事業部</a:t>
            </a:r>
          </a:p>
        </p:txBody>
      </p:sp>
      <p:sp>
        <p:nvSpPr>
          <p:cNvPr id="6" name="Text Box 7"/>
          <p:cNvSpPr txBox="1">
            <a:spLocks noChangeArrowheads="1"/>
          </p:cNvSpPr>
          <p:nvPr/>
        </p:nvSpPr>
        <p:spPr bwMode="auto">
          <a:xfrm>
            <a:off x="7725499" y="5889686"/>
            <a:ext cx="1980029" cy="400110"/>
          </a:xfrm>
          <a:prstGeom prst="rect">
            <a:avLst/>
          </a:prstGeom>
          <a:noFill/>
          <a:ln w="9525">
            <a:noFill/>
            <a:miter lim="800000"/>
            <a:headEnd/>
            <a:tailEnd/>
          </a:ln>
        </p:spPr>
        <p:txBody>
          <a:bodyPr wrap="none">
            <a:spAutoFit/>
          </a:bodyPr>
          <a:lstStyle/>
          <a:p>
            <a:pPr algn="r">
              <a:spcBef>
                <a:spcPct val="50000"/>
              </a:spcBef>
              <a:buClrTx/>
              <a:buFontTx/>
              <a:buNone/>
            </a:pPr>
            <a:r>
              <a:rPr lang="ja-JP" altLang="en-US" sz="2000" b="0" dirty="0" smtClean="0">
                <a:solidFill>
                  <a:schemeClr val="tx1"/>
                </a:solidFill>
                <a:ea typeface="游ゴシック" panose="020B0400000000000000" pitchFamily="50" charset="-128"/>
              </a:rPr>
              <a:t>２０２５年２月</a:t>
            </a:r>
            <a:endParaRPr lang="ja-JP" altLang="en-US" sz="2000" b="0" dirty="0">
              <a:solidFill>
                <a:schemeClr val="tx1"/>
              </a:solidFill>
              <a:ea typeface="游ゴシック" panose="020B0400000000000000" pitchFamily="50" charset="-128"/>
            </a:endParaRPr>
          </a:p>
        </p:txBody>
      </p:sp>
      <p:sp>
        <p:nvSpPr>
          <p:cNvPr id="12" name="Text Box 7"/>
          <p:cNvSpPr txBox="1">
            <a:spLocks noChangeArrowheads="1"/>
          </p:cNvSpPr>
          <p:nvPr/>
        </p:nvSpPr>
        <p:spPr bwMode="auto">
          <a:xfrm>
            <a:off x="2552343" y="1889777"/>
            <a:ext cx="4801314" cy="1015663"/>
          </a:xfrm>
          <a:prstGeom prst="rect">
            <a:avLst/>
          </a:prstGeom>
          <a:noFill/>
          <a:ln w="9525">
            <a:noFill/>
            <a:miter lim="800000"/>
            <a:headEnd/>
            <a:tailEnd/>
          </a:ln>
        </p:spPr>
        <p:txBody>
          <a:bodyPr wrap="none">
            <a:spAutoFit/>
          </a:bodyPr>
          <a:lstStyle/>
          <a:p>
            <a:pPr>
              <a:spcBef>
                <a:spcPct val="50000"/>
              </a:spcBef>
              <a:buClrTx/>
              <a:buFontTx/>
              <a:buNone/>
            </a:pPr>
            <a:r>
              <a:rPr lang="ja-JP" altLang="en-US" sz="6000" dirty="0" smtClean="0">
                <a:solidFill>
                  <a:schemeClr val="tx2">
                    <a:lumMod val="60000"/>
                    <a:lumOff val="40000"/>
                  </a:schemeClr>
                </a:solidFill>
                <a:ea typeface="游ゴシック" panose="020B0400000000000000" pitchFamily="50" charset="-128"/>
              </a:rPr>
              <a:t>職業紹介事業</a:t>
            </a:r>
            <a:endParaRPr lang="ja-JP" altLang="en-US" sz="6000" dirty="0">
              <a:solidFill>
                <a:schemeClr val="tx2">
                  <a:lumMod val="60000"/>
                  <a:lumOff val="40000"/>
                </a:schemeClr>
              </a:solidFill>
              <a:ea typeface="游ゴシック" panose="020B0400000000000000" pitchFamily="50" charset="-128"/>
            </a:endParaRPr>
          </a:p>
        </p:txBody>
      </p:sp>
      <p:sp>
        <p:nvSpPr>
          <p:cNvPr id="13" name="Text Box 7"/>
          <p:cNvSpPr txBox="1">
            <a:spLocks noChangeArrowheads="1"/>
          </p:cNvSpPr>
          <p:nvPr/>
        </p:nvSpPr>
        <p:spPr bwMode="auto">
          <a:xfrm>
            <a:off x="2937064" y="3068960"/>
            <a:ext cx="4031873" cy="1015663"/>
          </a:xfrm>
          <a:prstGeom prst="rect">
            <a:avLst/>
          </a:prstGeom>
          <a:noFill/>
          <a:ln w="9525">
            <a:noFill/>
            <a:miter lim="800000"/>
            <a:headEnd/>
            <a:tailEnd/>
          </a:ln>
        </p:spPr>
        <p:txBody>
          <a:bodyPr wrap="none">
            <a:spAutoFit/>
          </a:bodyPr>
          <a:lstStyle/>
          <a:p>
            <a:pPr>
              <a:spcBef>
                <a:spcPct val="50000"/>
              </a:spcBef>
              <a:buClrTx/>
              <a:buFontTx/>
              <a:buNone/>
            </a:pPr>
            <a:r>
              <a:rPr lang="ja-JP" altLang="en-US" sz="6000" dirty="0" smtClean="0">
                <a:solidFill>
                  <a:schemeClr val="tx2">
                    <a:lumMod val="60000"/>
                    <a:lumOff val="40000"/>
                  </a:schemeClr>
                </a:solidFill>
                <a:ea typeface="游ゴシック" panose="020B0400000000000000" pitchFamily="50" charset="-128"/>
              </a:rPr>
              <a:t>新規説明会</a:t>
            </a:r>
            <a:endParaRPr lang="ja-JP" altLang="en-US" sz="6000" dirty="0">
              <a:solidFill>
                <a:schemeClr val="tx2">
                  <a:lumMod val="60000"/>
                  <a:lumOff val="40000"/>
                </a:schemeClr>
              </a:solidFill>
              <a:ea typeface="游ゴシック" panose="020B0400000000000000" pitchFamily="50" charset="-128"/>
            </a:endParaRPr>
          </a:p>
        </p:txBody>
      </p:sp>
    </p:spTree>
    <p:extLst>
      <p:ext uri="{BB962C8B-B14F-4D97-AF65-F5344CB8AC3E}">
        <p14:creationId xmlns:p14="http://schemas.microsoft.com/office/powerpoint/2010/main" val="582978072"/>
      </p:ext>
    </p:extLst>
  </p:cSld>
  <p:clrMapOvr>
    <a:masterClrMapping/>
  </p:clrMapOvr>
  <p:transition advTm="7172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63498" y="928349"/>
            <a:ext cx="9001000" cy="461665"/>
          </a:xfrm>
          <a:prstGeom prst="rect">
            <a:avLst/>
          </a:prstGeom>
          <a:noFill/>
          <a:ln w="22225" cap="rnd" cmpd="sng">
            <a:noFill/>
            <a:prstDash val="lgDash"/>
            <a:bevel/>
          </a:ln>
        </p:spPr>
        <p:txBody>
          <a:bodyPr wrap="square" rtlCol="0">
            <a:spAutoFit/>
          </a:bodyPr>
          <a:lstStyle/>
          <a:p>
            <a:pPr algn="l">
              <a:spcBef>
                <a:spcPts val="0"/>
              </a:spcBef>
            </a:pPr>
            <a:r>
              <a:rPr lang="ja-JP" altLang="en-US" dirty="0" smtClean="0">
                <a:solidFill>
                  <a:schemeClr val="tx1"/>
                </a:solidFill>
                <a:latin typeface="+mn-lt"/>
                <a:ea typeface="游ゴシック" panose="020B0400000000000000" pitchFamily="50" charset="-128"/>
              </a:rPr>
              <a:t>●求人者</a:t>
            </a:r>
            <a:r>
              <a:rPr lang="ja-JP" altLang="en-US" dirty="0">
                <a:solidFill>
                  <a:schemeClr val="tx1"/>
                </a:solidFill>
                <a:latin typeface="+mn-lt"/>
                <a:ea typeface="游ゴシック" panose="020B0400000000000000" pitchFamily="50" charset="-128"/>
              </a:rPr>
              <a:t>等から徴収できる</a:t>
            </a:r>
            <a:r>
              <a:rPr lang="ja-JP" altLang="en-US" dirty="0" smtClean="0">
                <a:solidFill>
                  <a:schemeClr val="tx1"/>
                </a:solidFill>
                <a:latin typeface="+mn-lt"/>
                <a:ea typeface="游ゴシック" panose="020B0400000000000000" pitchFamily="50" charset="-128"/>
              </a:rPr>
              <a:t>手数料</a:t>
            </a:r>
            <a:endParaRPr kumimoji="1" lang="en-US" altLang="ja-JP" sz="1800" dirty="0">
              <a:solidFill>
                <a:schemeClr val="tx1"/>
              </a:solidFill>
              <a:latin typeface="+mn-lt"/>
              <a:ea typeface="游ゴシック" panose="020B0400000000000000" pitchFamily="50" charset="-128"/>
            </a:endParaRPr>
          </a:p>
        </p:txBody>
      </p:sp>
      <p:sp>
        <p:nvSpPr>
          <p:cNvPr id="3" name="スライド番号プレースホルダー 2"/>
          <p:cNvSpPr>
            <a:spLocks noGrp="1"/>
          </p:cNvSpPr>
          <p:nvPr>
            <p:ph type="sldNum" sz="quarter" idx="12"/>
          </p:nvPr>
        </p:nvSpPr>
        <p:spPr>
          <a:xfrm>
            <a:off x="7594600" y="6492175"/>
            <a:ext cx="2311400" cy="365125"/>
          </a:xfrm>
        </p:spPr>
        <p:txBody>
          <a:bodyPr/>
          <a:lstStyle/>
          <a:p>
            <a:pPr>
              <a:defRPr/>
            </a:pPr>
            <a:r>
              <a:rPr lang="en-US" altLang="ja-JP" dirty="0" smtClean="0"/>
              <a:t>9</a:t>
            </a:r>
            <a:endParaRPr lang="en-US" altLang="ja-JP" dirty="0"/>
          </a:p>
        </p:txBody>
      </p:sp>
      <p:sp>
        <p:nvSpPr>
          <p:cNvPr id="7" name="テキスト ボックス 6"/>
          <p:cNvSpPr txBox="1"/>
          <p:nvPr/>
        </p:nvSpPr>
        <p:spPr>
          <a:xfrm>
            <a:off x="881240" y="4154942"/>
            <a:ext cx="2262158" cy="369332"/>
          </a:xfrm>
          <a:prstGeom prst="rect">
            <a:avLst/>
          </a:prstGeom>
          <a:noFill/>
          <a:ln w="22225" cap="rnd" cmpd="sng">
            <a:noFill/>
            <a:prstDash val="lgDash"/>
            <a:bevel/>
          </a:ln>
        </p:spPr>
        <p:txBody>
          <a:bodyPr wrap="none" rtlCol="0">
            <a:spAutoFit/>
          </a:bodyPr>
          <a:lstStyle/>
          <a:p>
            <a:pPr algn="l">
              <a:spcBef>
                <a:spcPts val="0"/>
              </a:spcBef>
            </a:pPr>
            <a:r>
              <a:rPr lang="ja-JP" altLang="en-US" sz="1800" b="0" dirty="0" smtClean="0">
                <a:solidFill>
                  <a:schemeClr val="tx1"/>
                </a:solidFill>
                <a:latin typeface="+mn-lt"/>
                <a:ea typeface="游ゴシック" panose="020B0400000000000000" pitchFamily="50" charset="-128"/>
              </a:rPr>
              <a:t>①</a:t>
            </a:r>
            <a:r>
              <a:rPr lang="ja-JP" altLang="en-US" sz="1800" b="0" dirty="0">
                <a:solidFill>
                  <a:schemeClr val="tx1"/>
                </a:solidFill>
                <a:latin typeface="+mn-lt"/>
                <a:ea typeface="游ゴシック" panose="020B0400000000000000" pitchFamily="50" charset="-128"/>
              </a:rPr>
              <a:t>求職受付</a:t>
            </a:r>
            <a:r>
              <a:rPr lang="ja-JP" altLang="en-US" sz="1800" b="0" dirty="0" smtClean="0">
                <a:solidFill>
                  <a:schemeClr val="tx1"/>
                </a:solidFill>
                <a:latin typeface="+mn-lt"/>
                <a:ea typeface="游ゴシック" panose="020B0400000000000000" pitchFamily="50" charset="-128"/>
              </a:rPr>
              <a:t>手数料：</a:t>
            </a:r>
            <a:endParaRPr kumimoji="1" lang="ja-JP" altLang="en-US" sz="1800" b="0" dirty="0">
              <a:solidFill>
                <a:schemeClr val="tx1"/>
              </a:solidFill>
              <a:latin typeface="+mn-lt"/>
              <a:ea typeface="游ゴシック" panose="020B0400000000000000" pitchFamily="50" charset="-128"/>
            </a:endParaRPr>
          </a:p>
        </p:txBody>
      </p:sp>
      <p:sp>
        <p:nvSpPr>
          <p:cNvPr id="8" name="テキスト ボックス 7"/>
          <p:cNvSpPr txBox="1"/>
          <p:nvPr/>
        </p:nvSpPr>
        <p:spPr>
          <a:xfrm>
            <a:off x="716682" y="1360397"/>
            <a:ext cx="9001000" cy="369332"/>
          </a:xfrm>
          <a:prstGeom prst="rect">
            <a:avLst/>
          </a:prstGeom>
          <a:noFill/>
          <a:ln w="22225" cap="rnd" cmpd="sng">
            <a:noFill/>
            <a:prstDash val="lgDash"/>
            <a:bevel/>
          </a:ln>
        </p:spPr>
        <p:txBody>
          <a:bodyPr wrap="square" rtlCol="0">
            <a:spAutoFit/>
          </a:bodyPr>
          <a:lstStyle/>
          <a:p>
            <a:pPr algn="l">
              <a:spcBef>
                <a:spcPts val="0"/>
              </a:spcBef>
            </a:pPr>
            <a:r>
              <a:rPr lang="ja-JP" altLang="en-US" sz="1800" b="0" dirty="0" smtClean="0">
                <a:solidFill>
                  <a:schemeClr val="tx1"/>
                </a:solidFill>
                <a:latin typeface="+mn-lt"/>
                <a:ea typeface="游ゴシック" panose="020B0400000000000000" pitchFamily="50" charset="-128"/>
              </a:rPr>
              <a:t>・</a:t>
            </a:r>
            <a:r>
              <a:rPr lang="ja-JP" altLang="en-US" sz="1800" b="0" dirty="0">
                <a:solidFill>
                  <a:schemeClr val="tx1"/>
                </a:solidFill>
                <a:latin typeface="+mn-lt"/>
                <a:ea typeface="游ゴシック" panose="020B0400000000000000" pitchFamily="50" charset="-128"/>
              </a:rPr>
              <a:t>厚生労働省令で定める手数料（</a:t>
            </a:r>
            <a:r>
              <a:rPr lang="ja-JP" altLang="en-US" sz="1800" dirty="0">
                <a:solidFill>
                  <a:schemeClr val="tx1"/>
                </a:solidFill>
                <a:latin typeface="+mn-lt"/>
                <a:ea typeface="游ゴシック" panose="020B0400000000000000" pitchFamily="50" charset="-128"/>
              </a:rPr>
              <a:t>上限制手数料</a:t>
            </a:r>
            <a:r>
              <a:rPr lang="ja-JP" altLang="en-US" sz="1800" b="0" dirty="0" smtClean="0">
                <a:solidFill>
                  <a:schemeClr val="tx1"/>
                </a:solidFill>
                <a:latin typeface="+mn-lt"/>
                <a:ea typeface="游ゴシック" panose="020B0400000000000000" pitchFamily="50" charset="-128"/>
              </a:rPr>
              <a:t>）</a:t>
            </a:r>
            <a:endParaRPr kumimoji="1" lang="en-US" altLang="ja-JP" sz="1800" b="0" dirty="0">
              <a:solidFill>
                <a:schemeClr val="tx1"/>
              </a:solidFill>
              <a:latin typeface="+mn-lt"/>
              <a:ea typeface="游ゴシック" panose="020B0400000000000000" pitchFamily="50" charset="-128"/>
            </a:endParaRPr>
          </a:p>
        </p:txBody>
      </p:sp>
      <p:sp>
        <p:nvSpPr>
          <p:cNvPr id="9" name="テキスト ボックス 8"/>
          <p:cNvSpPr txBox="1"/>
          <p:nvPr/>
        </p:nvSpPr>
        <p:spPr>
          <a:xfrm>
            <a:off x="731165" y="2964541"/>
            <a:ext cx="9001000" cy="369332"/>
          </a:xfrm>
          <a:prstGeom prst="rect">
            <a:avLst/>
          </a:prstGeom>
          <a:noFill/>
          <a:ln w="22225" cap="rnd" cmpd="sng">
            <a:noFill/>
            <a:prstDash val="lgDash"/>
            <a:bevel/>
          </a:ln>
        </p:spPr>
        <p:txBody>
          <a:bodyPr wrap="square" rtlCol="0">
            <a:spAutoFit/>
          </a:bodyPr>
          <a:lstStyle/>
          <a:p>
            <a:pPr algn="l">
              <a:spcBef>
                <a:spcPts val="0"/>
              </a:spcBef>
            </a:pPr>
            <a:r>
              <a:rPr kumimoji="1" lang="ja-JP" altLang="en-US" sz="1800" b="0" dirty="0" smtClean="0">
                <a:solidFill>
                  <a:schemeClr val="tx1"/>
                </a:solidFill>
                <a:latin typeface="+mn-lt"/>
                <a:ea typeface="游ゴシック" panose="020B0400000000000000" pitchFamily="50" charset="-128"/>
              </a:rPr>
              <a:t>・</a:t>
            </a:r>
            <a:r>
              <a:rPr kumimoji="1" lang="ja-JP" altLang="en-US" sz="1800" dirty="0" smtClean="0">
                <a:solidFill>
                  <a:schemeClr val="tx1"/>
                </a:solidFill>
                <a:latin typeface="+mn-lt"/>
                <a:ea typeface="游ゴシック" panose="020B0400000000000000" pitchFamily="50" charset="-128"/>
              </a:rPr>
              <a:t>届出制手数料</a:t>
            </a:r>
            <a:r>
              <a:rPr kumimoji="1" lang="en-US" altLang="ja-JP" sz="1800" b="0" dirty="0" smtClean="0">
                <a:solidFill>
                  <a:schemeClr val="tx1"/>
                </a:solidFill>
                <a:latin typeface="+mn-lt"/>
                <a:ea typeface="游ゴシック" panose="020B0400000000000000" pitchFamily="50" charset="-128"/>
              </a:rPr>
              <a:t>…</a:t>
            </a:r>
            <a:r>
              <a:rPr kumimoji="1" lang="ja-JP" altLang="en-US" sz="1800" b="0" dirty="0" smtClean="0">
                <a:solidFill>
                  <a:schemeClr val="tx1"/>
                </a:solidFill>
                <a:latin typeface="+mn-lt"/>
                <a:ea typeface="游ゴシック" panose="020B0400000000000000" pitchFamily="50" charset="-128"/>
              </a:rPr>
              <a:t>後述</a:t>
            </a:r>
            <a:endParaRPr kumimoji="1" lang="en-US" altLang="ja-JP" sz="1800" b="0" dirty="0">
              <a:solidFill>
                <a:schemeClr val="tx1"/>
              </a:solidFill>
              <a:latin typeface="+mn-lt"/>
              <a:ea typeface="游ゴシック" panose="020B0400000000000000" pitchFamily="50" charset="-128"/>
            </a:endParaRPr>
          </a:p>
        </p:txBody>
      </p:sp>
      <p:sp>
        <p:nvSpPr>
          <p:cNvPr id="10" name="テキスト ボックス 9"/>
          <p:cNvSpPr txBox="1"/>
          <p:nvPr/>
        </p:nvSpPr>
        <p:spPr>
          <a:xfrm>
            <a:off x="915998" y="1700450"/>
            <a:ext cx="9001000" cy="1246495"/>
          </a:xfrm>
          <a:prstGeom prst="rect">
            <a:avLst/>
          </a:prstGeom>
          <a:noFill/>
          <a:ln w="22225" cap="rnd" cmpd="sng">
            <a:noFill/>
            <a:prstDash val="lgDash"/>
            <a:bevel/>
          </a:ln>
        </p:spPr>
        <p:txBody>
          <a:bodyPr wrap="square" rtlCol="0">
            <a:spAutoFit/>
          </a:bodyPr>
          <a:lstStyle/>
          <a:p>
            <a:pPr algn="l">
              <a:lnSpc>
                <a:spcPts val="3000"/>
              </a:lnSpc>
              <a:spcBef>
                <a:spcPts val="0"/>
              </a:spcBef>
            </a:pPr>
            <a:r>
              <a:rPr kumimoji="1" lang="ja-JP" altLang="en-US" sz="1800" b="0" dirty="0" smtClean="0">
                <a:solidFill>
                  <a:schemeClr val="tx1"/>
                </a:solidFill>
                <a:latin typeface="+mn-lt"/>
                <a:ea typeface="游ゴシック" panose="020B0400000000000000" pitchFamily="50" charset="-128"/>
              </a:rPr>
              <a:t>①</a:t>
            </a:r>
            <a:r>
              <a:rPr kumimoji="1" lang="ja-JP" altLang="en-US" sz="1800" b="0" dirty="0">
                <a:solidFill>
                  <a:schemeClr val="tx1"/>
                </a:solidFill>
                <a:latin typeface="+mn-lt"/>
                <a:ea typeface="游ゴシック" panose="020B0400000000000000" pitchFamily="50" charset="-128"/>
              </a:rPr>
              <a:t>求人受付</a:t>
            </a:r>
            <a:r>
              <a:rPr kumimoji="1" lang="ja-JP" altLang="en-US" sz="1800" b="0" dirty="0" smtClean="0">
                <a:solidFill>
                  <a:schemeClr val="tx1"/>
                </a:solidFill>
                <a:latin typeface="+mn-lt"/>
                <a:ea typeface="游ゴシック" panose="020B0400000000000000" pitchFamily="50" charset="-128"/>
              </a:rPr>
              <a:t>手数料</a:t>
            </a:r>
            <a:r>
              <a:rPr lang="ja-JP" altLang="en-US" sz="1800" b="0" dirty="0">
                <a:solidFill>
                  <a:schemeClr val="tx1"/>
                </a:solidFill>
                <a:latin typeface="+mn-lt"/>
                <a:ea typeface="游ゴシック" panose="020B0400000000000000" pitchFamily="50" charset="-128"/>
              </a:rPr>
              <a:t>：</a:t>
            </a:r>
            <a:r>
              <a:rPr kumimoji="1" lang="ja-JP" altLang="en-US" sz="1800" b="0" dirty="0" smtClean="0">
                <a:solidFill>
                  <a:schemeClr val="tx1"/>
                </a:solidFill>
                <a:latin typeface="+mn-lt"/>
                <a:ea typeface="游ゴシック" panose="020B0400000000000000" pitchFamily="50" charset="-128"/>
              </a:rPr>
              <a:t>１件</a:t>
            </a:r>
            <a:r>
              <a:rPr kumimoji="1" lang="ja-JP" altLang="en-US" sz="1800" b="0" dirty="0">
                <a:solidFill>
                  <a:schemeClr val="tx1"/>
                </a:solidFill>
                <a:latin typeface="+mn-lt"/>
                <a:ea typeface="游ゴシック" panose="020B0400000000000000" pitchFamily="50" charset="-128"/>
              </a:rPr>
              <a:t>につき</a:t>
            </a:r>
            <a:r>
              <a:rPr lang="ja-JP" altLang="en-US" sz="1800" b="0" dirty="0">
                <a:solidFill>
                  <a:schemeClr val="tx1"/>
                </a:solidFill>
                <a:latin typeface="+mn-lt"/>
                <a:ea typeface="游ゴシック" panose="020B0400000000000000" pitchFamily="50" charset="-128"/>
              </a:rPr>
              <a:t>７１０</a:t>
            </a:r>
            <a:r>
              <a:rPr kumimoji="1" lang="ja-JP" altLang="en-US" sz="1800" b="0" dirty="0">
                <a:solidFill>
                  <a:schemeClr val="tx1"/>
                </a:solidFill>
                <a:latin typeface="+mn-lt"/>
                <a:ea typeface="游ゴシック" panose="020B0400000000000000" pitchFamily="50" charset="-128"/>
              </a:rPr>
              <a:t>円（免税事業者は６６０円）を限度と</a:t>
            </a:r>
            <a:r>
              <a:rPr kumimoji="1" lang="ja-JP" altLang="en-US" sz="1800" b="0" dirty="0" smtClean="0">
                <a:solidFill>
                  <a:schemeClr val="tx1"/>
                </a:solidFill>
                <a:latin typeface="+mn-lt"/>
                <a:ea typeface="游ゴシック" panose="020B0400000000000000" pitchFamily="50" charset="-128"/>
              </a:rPr>
              <a:t>する</a:t>
            </a:r>
            <a:endParaRPr kumimoji="1" lang="en-US" altLang="ja-JP" sz="1800" b="0" dirty="0">
              <a:solidFill>
                <a:schemeClr val="tx1"/>
              </a:solidFill>
              <a:latin typeface="+mn-lt"/>
              <a:ea typeface="游ゴシック" panose="020B0400000000000000" pitchFamily="50" charset="-128"/>
            </a:endParaRPr>
          </a:p>
          <a:p>
            <a:pPr algn="l">
              <a:lnSpc>
                <a:spcPts val="3000"/>
              </a:lnSpc>
              <a:spcBef>
                <a:spcPts val="0"/>
              </a:spcBef>
            </a:pPr>
            <a:r>
              <a:rPr lang="ja-JP" altLang="en-US" sz="1800" b="0" dirty="0" smtClean="0">
                <a:solidFill>
                  <a:schemeClr val="tx1"/>
                </a:solidFill>
                <a:latin typeface="+mn-lt"/>
                <a:ea typeface="游ゴシック" panose="020B0400000000000000" pitchFamily="50" charset="-128"/>
              </a:rPr>
              <a:t>②</a:t>
            </a:r>
            <a:r>
              <a:rPr lang="ja-JP" altLang="en-US" sz="1800" b="0" dirty="0">
                <a:solidFill>
                  <a:schemeClr val="tx1"/>
                </a:solidFill>
                <a:latin typeface="+mn-lt"/>
                <a:ea typeface="游ゴシック" panose="020B0400000000000000" pitchFamily="50" charset="-128"/>
              </a:rPr>
              <a:t>紹介</a:t>
            </a:r>
            <a:r>
              <a:rPr lang="ja-JP" altLang="en-US" sz="1800" b="0" dirty="0" smtClean="0">
                <a:solidFill>
                  <a:schemeClr val="tx1"/>
                </a:solidFill>
                <a:latin typeface="+mn-lt"/>
                <a:ea typeface="游ゴシック" panose="020B0400000000000000" pitchFamily="50" charset="-128"/>
              </a:rPr>
              <a:t>手数料：就職</a:t>
            </a:r>
            <a:r>
              <a:rPr lang="ja-JP" altLang="en-US" sz="1800" b="0" dirty="0">
                <a:solidFill>
                  <a:schemeClr val="tx1"/>
                </a:solidFill>
                <a:latin typeface="+mn-lt"/>
                <a:ea typeface="游ゴシック" panose="020B0400000000000000" pitchFamily="50" charset="-128"/>
              </a:rPr>
              <a:t>後６ヶ月以内に支払われた賃金の１１％</a:t>
            </a:r>
            <a:endParaRPr lang="en-US" altLang="ja-JP" sz="1800" b="0" dirty="0">
              <a:solidFill>
                <a:schemeClr val="tx1"/>
              </a:solidFill>
              <a:latin typeface="+mn-lt"/>
              <a:ea typeface="游ゴシック" panose="020B0400000000000000" pitchFamily="50" charset="-128"/>
            </a:endParaRPr>
          </a:p>
          <a:p>
            <a:pPr algn="l">
              <a:lnSpc>
                <a:spcPts val="3000"/>
              </a:lnSpc>
              <a:spcBef>
                <a:spcPts val="0"/>
              </a:spcBef>
            </a:pPr>
            <a:r>
              <a:rPr lang="en-US" altLang="ja-JP" sz="1800" b="0" dirty="0">
                <a:solidFill>
                  <a:schemeClr val="tx1"/>
                </a:solidFill>
                <a:latin typeface="+mn-lt"/>
                <a:ea typeface="游ゴシック" panose="020B0400000000000000" pitchFamily="50" charset="-128"/>
              </a:rPr>
              <a:t>                       </a:t>
            </a:r>
            <a:r>
              <a:rPr lang="ja-JP" altLang="en-US" sz="1800" b="0" dirty="0" smtClean="0">
                <a:solidFill>
                  <a:schemeClr val="tx1"/>
                </a:solidFill>
                <a:latin typeface="+mn-lt"/>
                <a:ea typeface="游ゴシック" panose="020B0400000000000000" pitchFamily="50" charset="-128"/>
              </a:rPr>
              <a:t>（</a:t>
            </a:r>
            <a:r>
              <a:rPr lang="ja-JP" altLang="en-US" sz="1800" b="0" dirty="0">
                <a:solidFill>
                  <a:schemeClr val="tx1"/>
                </a:solidFill>
                <a:latin typeface="+mn-lt"/>
                <a:ea typeface="游ゴシック" panose="020B0400000000000000" pitchFamily="50" charset="-128"/>
              </a:rPr>
              <a:t>免税事業者は１０．３％</a:t>
            </a:r>
            <a:r>
              <a:rPr lang="ja-JP" altLang="en-US" sz="1800" b="0" dirty="0" smtClean="0">
                <a:solidFill>
                  <a:schemeClr val="tx1"/>
                </a:solidFill>
                <a:latin typeface="+mn-lt"/>
                <a:ea typeface="游ゴシック" panose="020B0400000000000000" pitchFamily="50" charset="-128"/>
              </a:rPr>
              <a:t>）</a:t>
            </a:r>
            <a:endParaRPr kumimoji="1" lang="en-US" altLang="ja-JP" sz="1800" b="0" dirty="0">
              <a:solidFill>
                <a:schemeClr val="tx1"/>
              </a:solidFill>
              <a:latin typeface="+mn-lt"/>
              <a:ea typeface="游ゴシック" panose="020B0400000000000000" pitchFamily="50" charset="-128"/>
            </a:endParaRPr>
          </a:p>
        </p:txBody>
      </p:sp>
      <p:sp>
        <p:nvSpPr>
          <p:cNvPr id="11" name="テキスト ボックス 10"/>
          <p:cNvSpPr txBox="1"/>
          <p:nvPr/>
        </p:nvSpPr>
        <p:spPr>
          <a:xfrm>
            <a:off x="463498" y="3672606"/>
            <a:ext cx="9001000" cy="461665"/>
          </a:xfrm>
          <a:prstGeom prst="rect">
            <a:avLst/>
          </a:prstGeom>
          <a:noFill/>
          <a:ln w="22225" cap="rnd" cmpd="sng">
            <a:noFill/>
            <a:prstDash val="lgDash"/>
            <a:bevel/>
          </a:ln>
        </p:spPr>
        <p:txBody>
          <a:bodyPr wrap="square" rtlCol="0">
            <a:spAutoFit/>
          </a:bodyPr>
          <a:lstStyle/>
          <a:p>
            <a:pPr algn="l">
              <a:spcBef>
                <a:spcPts val="0"/>
              </a:spcBef>
            </a:pPr>
            <a:r>
              <a:rPr kumimoji="1" lang="ja-JP" altLang="en-US" dirty="0" smtClean="0">
                <a:solidFill>
                  <a:schemeClr val="tx1"/>
                </a:solidFill>
                <a:latin typeface="+mn-lt"/>
                <a:ea typeface="游ゴシック" panose="020B0400000000000000" pitchFamily="50" charset="-128"/>
              </a:rPr>
              <a:t>●求職者</a:t>
            </a:r>
            <a:r>
              <a:rPr kumimoji="1" lang="ja-JP" altLang="en-US" dirty="0">
                <a:solidFill>
                  <a:schemeClr val="tx1"/>
                </a:solidFill>
                <a:latin typeface="+mn-lt"/>
                <a:ea typeface="游ゴシック" panose="020B0400000000000000" pitchFamily="50" charset="-128"/>
              </a:rPr>
              <a:t>から徴収できる</a:t>
            </a:r>
            <a:r>
              <a:rPr kumimoji="1" lang="ja-JP" altLang="en-US" dirty="0" smtClean="0">
                <a:solidFill>
                  <a:schemeClr val="tx1"/>
                </a:solidFill>
                <a:latin typeface="+mn-lt"/>
                <a:ea typeface="游ゴシック" panose="020B0400000000000000" pitchFamily="50" charset="-128"/>
              </a:rPr>
              <a:t>手数料</a:t>
            </a:r>
            <a:endParaRPr kumimoji="1" lang="ja-JP" altLang="en-US" dirty="0">
              <a:solidFill>
                <a:schemeClr val="tx1"/>
              </a:solidFill>
              <a:latin typeface="+mn-lt"/>
              <a:ea typeface="游ゴシック" panose="020B0400000000000000" pitchFamily="50" charset="-128"/>
            </a:endParaRPr>
          </a:p>
        </p:txBody>
      </p:sp>
      <p:sp>
        <p:nvSpPr>
          <p:cNvPr id="12" name="テキスト ボックス 11"/>
          <p:cNvSpPr txBox="1"/>
          <p:nvPr/>
        </p:nvSpPr>
        <p:spPr>
          <a:xfrm>
            <a:off x="881240" y="5244420"/>
            <a:ext cx="2031325" cy="369332"/>
          </a:xfrm>
          <a:prstGeom prst="rect">
            <a:avLst/>
          </a:prstGeom>
          <a:noFill/>
          <a:ln w="22225" cap="rnd" cmpd="sng">
            <a:noFill/>
            <a:prstDash val="lgDash"/>
            <a:bevel/>
          </a:ln>
        </p:spPr>
        <p:txBody>
          <a:bodyPr wrap="none" rtlCol="0">
            <a:spAutoFit/>
          </a:bodyPr>
          <a:lstStyle/>
          <a:p>
            <a:pPr algn="l">
              <a:spcBef>
                <a:spcPts val="0"/>
              </a:spcBef>
            </a:pPr>
            <a:r>
              <a:rPr lang="ja-JP" altLang="en-US" sz="1800" b="0" dirty="0" smtClean="0">
                <a:solidFill>
                  <a:schemeClr val="tx1"/>
                </a:solidFill>
                <a:latin typeface="+mn-lt"/>
                <a:ea typeface="游ゴシック" panose="020B0400000000000000" pitchFamily="50" charset="-128"/>
              </a:rPr>
              <a:t>②</a:t>
            </a:r>
            <a:r>
              <a:rPr lang="ja-JP" altLang="en-US" sz="1800" b="0" dirty="0">
                <a:solidFill>
                  <a:schemeClr val="tx1"/>
                </a:solidFill>
                <a:latin typeface="+mn-lt"/>
                <a:ea typeface="游ゴシック" panose="020B0400000000000000" pitchFamily="50" charset="-128"/>
              </a:rPr>
              <a:t>求職者</a:t>
            </a:r>
            <a:r>
              <a:rPr lang="ja-JP" altLang="en-US" sz="1800" b="0" dirty="0" smtClean="0">
                <a:solidFill>
                  <a:schemeClr val="tx1"/>
                </a:solidFill>
                <a:latin typeface="+mn-lt"/>
                <a:ea typeface="游ゴシック" panose="020B0400000000000000" pitchFamily="50" charset="-128"/>
              </a:rPr>
              <a:t>手数料：</a:t>
            </a:r>
            <a:endParaRPr kumimoji="1" lang="ja-JP" altLang="en-US" sz="1800" b="0" dirty="0">
              <a:solidFill>
                <a:schemeClr val="tx1"/>
              </a:solidFill>
              <a:latin typeface="+mn-lt"/>
              <a:ea typeface="游ゴシック" panose="020B0400000000000000" pitchFamily="50" charset="-128"/>
            </a:endParaRPr>
          </a:p>
        </p:txBody>
      </p:sp>
      <p:sp>
        <p:nvSpPr>
          <p:cNvPr id="13" name="テキスト ボックス 12"/>
          <p:cNvSpPr txBox="1"/>
          <p:nvPr/>
        </p:nvSpPr>
        <p:spPr>
          <a:xfrm>
            <a:off x="2947774" y="4140363"/>
            <a:ext cx="6769907" cy="923330"/>
          </a:xfrm>
          <a:prstGeom prst="rect">
            <a:avLst/>
          </a:prstGeom>
          <a:noFill/>
          <a:ln w="22225" cap="rnd" cmpd="sng">
            <a:noFill/>
            <a:prstDash val="lgDash"/>
            <a:bevel/>
          </a:ln>
        </p:spPr>
        <p:txBody>
          <a:bodyPr wrap="square" rtlCol="0">
            <a:spAutoFit/>
          </a:bodyPr>
          <a:lstStyle/>
          <a:p>
            <a:pPr algn="l">
              <a:spcBef>
                <a:spcPts val="0"/>
              </a:spcBef>
            </a:pPr>
            <a:r>
              <a:rPr lang="ja-JP" altLang="en-US" sz="1800" b="0" dirty="0" smtClean="0">
                <a:solidFill>
                  <a:schemeClr val="tx1"/>
                </a:solidFill>
                <a:latin typeface="+mn-lt"/>
                <a:ea typeface="游ゴシック" panose="020B0400000000000000" pitchFamily="50" charset="-128"/>
              </a:rPr>
              <a:t>芸能家</a:t>
            </a:r>
            <a:r>
              <a:rPr lang="ja-JP" altLang="en-US" sz="1800" b="0" dirty="0">
                <a:solidFill>
                  <a:schemeClr val="tx1"/>
                </a:solidFill>
                <a:latin typeface="+mn-lt"/>
                <a:ea typeface="游ゴシック" panose="020B0400000000000000" pitchFamily="50" charset="-128"/>
              </a:rPr>
              <a:t>、家政婦（夫）、配ぜん人、調理士、モデル、マネキンに限る</a:t>
            </a:r>
            <a:r>
              <a:rPr lang="ja-JP" altLang="en-US" sz="1800" b="0" dirty="0" smtClean="0">
                <a:solidFill>
                  <a:schemeClr val="tx1"/>
                </a:solidFill>
                <a:latin typeface="+mn-lt"/>
                <a:ea typeface="游ゴシック" panose="020B0400000000000000" pitchFamily="50" charset="-128"/>
              </a:rPr>
              <a:t>。１</a:t>
            </a:r>
            <a:r>
              <a:rPr kumimoji="1" lang="ja-JP" altLang="en-US" sz="1800" b="0" dirty="0" smtClean="0">
                <a:solidFill>
                  <a:schemeClr val="tx1"/>
                </a:solidFill>
                <a:latin typeface="+mn-lt"/>
                <a:ea typeface="游ゴシック" panose="020B0400000000000000" pitchFamily="50" charset="-128"/>
              </a:rPr>
              <a:t>件</a:t>
            </a:r>
            <a:r>
              <a:rPr kumimoji="1" lang="ja-JP" altLang="en-US" sz="1800" b="0" dirty="0">
                <a:solidFill>
                  <a:schemeClr val="tx1"/>
                </a:solidFill>
                <a:latin typeface="+mn-lt"/>
                <a:ea typeface="游ゴシック" panose="020B0400000000000000" pitchFamily="50" charset="-128"/>
              </a:rPr>
              <a:t>につき</a:t>
            </a:r>
            <a:r>
              <a:rPr lang="ja-JP" altLang="en-US" sz="1800" b="0" dirty="0">
                <a:solidFill>
                  <a:schemeClr val="tx1"/>
                </a:solidFill>
                <a:latin typeface="+mn-lt"/>
                <a:ea typeface="游ゴシック" panose="020B0400000000000000" pitchFamily="50" charset="-128"/>
              </a:rPr>
              <a:t>７１０</a:t>
            </a:r>
            <a:r>
              <a:rPr kumimoji="1" lang="ja-JP" altLang="en-US" sz="1800" b="0" dirty="0">
                <a:solidFill>
                  <a:schemeClr val="tx1"/>
                </a:solidFill>
                <a:latin typeface="+mn-lt"/>
                <a:ea typeface="游ゴシック" panose="020B0400000000000000" pitchFamily="50" charset="-128"/>
              </a:rPr>
              <a:t>円（免税事業者は６６０円）とし、１ヶ月に３件まで</a:t>
            </a:r>
            <a:r>
              <a:rPr kumimoji="1" lang="ja-JP" altLang="en-US" sz="1800" b="0" dirty="0" smtClean="0">
                <a:solidFill>
                  <a:schemeClr val="tx1"/>
                </a:solidFill>
                <a:latin typeface="+mn-lt"/>
                <a:ea typeface="游ゴシック" panose="020B0400000000000000" pitchFamily="50" charset="-128"/>
              </a:rPr>
              <a:t>を</a:t>
            </a:r>
            <a:r>
              <a:rPr lang="ja-JP" altLang="en-US" sz="1800" b="0" dirty="0" smtClean="0">
                <a:solidFill>
                  <a:schemeClr val="tx1"/>
                </a:solidFill>
                <a:latin typeface="+mn-lt"/>
                <a:ea typeface="游ゴシック" panose="020B0400000000000000" pitchFamily="50" charset="-128"/>
              </a:rPr>
              <a:t>限度</a:t>
            </a:r>
            <a:r>
              <a:rPr lang="ja-JP" altLang="en-US" sz="1800" b="0" dirty="0">
                <a:solidFill>
                  <a:schemeClr val="tx1"/>
                </a:solidFill>
                <a:latin typeface="+mn-lt"/>
                <a:ea typeface="游ゴシック" panose="020B0400000000000000" pitchFamily="50" charset="-128"/>
              </a:rPr>
              <a:t>とする</a:t>
            </a:r>
            <a:r>
              <a:rPr lang="ja-JP" altLang="en-US" sz="1800" b="0" dirty="0" smtClean="0">
                <a:solidFill>
                  <a:schemeClr val="tx1"/>
                </a:solidFill>
                <a:latin typeface="+mn-lt"/>
                <a:ea typeface="游ゴシック" panose="020B0400000000000000" pitchFamily="50" charset="-128"/>
              </a:rPr>
              <a:t>。</a:t>
            </a:r>
            <a:endParaRPr kumimoji="1" lang="ja-JP" altLang="en-US" sz="1800" b="0" dirty="0">
              <a:solidFill>
                <a:schemeClr val="tx1"/>
              </a:solidFill>
              <a:latin typeface="+mn-lt"/>
              <a:ea typeface="游ゴシック" panose="020B0400000000000000" pitchFamily="50" charset="-128"/>
            </a:endParaRPr>
          </a:p>
        </p:txBody>
      </p:sp>
      <p:sp>
        <p:nvSpPr>
          <p:cNvPr id="14" name="テキスト ボックス 13"/>
          <p:cNvSpPr txBox="1"/>
          <p:nvPr/>
        </p:nvSpPr>
        <p:spPr>
          <a:xfrm>
            <a:off x="2803758" y="5244474"/>
            <a:ext cx="6769908" cy="923330"/>
          </a:xfrm>
          <a:prstGeom prst="rect">
            <a:avLst/>
          </a:prstGeom>
          <a:noFill/>
          <a:ln w="22225" cap="rnd" cmpd="sng">
            <a:noFill/>
            <a:prstDash val="lgDash"/>
            <a:bevel/>
          </a:ln>
        </p:spPr>
        <p:txBody>
          <a:bodyPr wrap="square" rtlCol="0">
            <a:spAutoFit/>
          </a:bodyPr>
          <a:lstStyle/>
          <a:p>
            <a:pPr algn="l">
              <a:spcBef>
                <a:spcPts val="0"/>
              </a:spcBef>
            </a:pPr>
            <a:r>
              <a:rPr lang="ja-JP" altLang="en-US" sz="1800" b="0" dirty="0" smtClean="0">
                <a:solidFill>
                  <a:schemeClr val="tx1"/>
                </a:solidFill>
                <a:latin typeface="+mn-lt"/>
                <a:ea typeface="游ゴシック" panose="020B0400000000000000" pitchFamily="50" charset="-128"/>
              </a:rPr>
              <a:t>芸能家</a:t>
            </a:r>
            <a:r>
              <a:rPr lang="ja-JP" altLang="en-US" sz="1800" b="0" dirty="0">
                <a:solidFill>
                  <a:schemeClr val="tx1"/>
                </a:solidFill>
                <a:latin typeface="+mn-lt"/>
                <a:ea typeface="游ゴシック" panose="020B0400000000000000" pitchFamily="50" charset="-128"/>
              </a:rPr>
              <a:t>、モデル及び年収７００万円以上の経営管理者、科学技術者</a:t>
            </a:r>
            <a:r>
              <a:rPr lang="ja-JP" altLang="en-US" sz="1800" b="0" dirty="0" smtClean="0">
                <a:solidFill>
                  <a:schemeClr val="tx1"/>
                </a:solidFill>
                <a:latin typeface="+mn-lt"/>
                <a:ea typeface="游ゴシック" panose="020B0400000000000000" pitchFamily="50" charset="-128"/>
              </a:rPr>
              <a:t>、熟練</a:t>
            </a:r>
            <a:r>
              <a:rPr lang="ja-JP" altLang="en-US" sz="1800" b="0" dirty="0">
                <a:solidFill>
                  <a:schemeClr val="tx1"/>
                </a:solidFill>
                <a:latin typeface="+mn-lt"/>
                <a:ea typeface="游ゴシック" panose="020B0400000000000000" pitchFamily="50" charset="-128"/>
              </a:rPr>
              <a:t>技能者に限る</a:t>
            </a:r>
            <a:r>
              <a:rPr lang="ja-JP" altLang="en-US" sz="1800" b="0" dirty="0" smtClean="0">
                <a:solidFill>
                  <a:schemeClr val="tx1"/>
                </a:solidFill>
                <a:latin typeface="+mn-lt"/>
                <a:ea typeface="游ゴシック" panose="020B0400000000000000" pitchFamily="50" charset="-128"/>
              </a:rPr>
              <a:t>。就職後６ヶ月</a:t>
            </a:r>
            <a:r>
              <a:rPr lang="ja-JP" altLang="en-US" sz="1800" b="0" dirty="0">
                <a:solidFill>
                  <a:schemeClr val="tx1"/>
                </a:solidFill>
                <a:latin typeface="+mn-lt"/>
                <a:ea typeface="游ゴシック" panose="020B0400000000000000" pitchFamily="50" charset="-128"/>
              </a:rPr>
              <a:t>以内に支払われた賃金の１１％（免税事業者は１０．３％）</a:t>
            </a:r>
            <a:endParaRPr kumimoji="1" lang="ja-JP" altLang="en-US" sz="1800" b="0" dirty="0">
              <a:solidFill>
                <a:schemeClr val="tx1"/>
              </a:solidFill>
              <a:latin typeface="+mn-lt"/>
              <a:ea typeface="游ゴシック" panose="020B0400000000000000" pitchFamily="50" charset="-128"/>
            </a:endParaRPr>
          </a:p>
        </p:txBody>
      </p:sp>
      <p:sp>
        <p:nvSpPr>
          <p:cNvPr id="15" name="テキスト ボックス 14"/>
          <p:cNvSpPr txBox="1"/>
          <p:nvPr/>
        </p:nvSpPr>
        <p:spPr>
          <a:xfrm>
            <a:off x="54823" y="6580593"/>
            <a:ext cx="1497526"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pPr algn="l"/>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マニュアル</a:t>
            </a:r>
            <a:r>
              <a:rPr kumimoji="1" lang="en-US" altLang="ja-JP" sz="1200" b="0" dirty="0" smtClean="0">
                <a:solidFill>
                  <a:schemeClr val="bg1">
                    <a:lumMod val="50000"/>
                  </a:schemeClr>
                </a:solidFill>
                <a:latin typeface="メイリオ" panose="020B0604030504040204" pitchFamily="50" charset="-128"/>
                <a:ea typeface="メイリオ" panose="020B0604030504040204" pitchFamily="50" charset="-128"/>
              </a:rPr>
              <a:t>P54-57</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16"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有料職業紹介事業者が徴収できる手数料</a:t>
            </a:r>
            <a:endParaRPr lang="ja-JP" altLang="en-US" sz="2800" b="1" dirty="0">
              <a:solidFill>
                <a:schemeClr val="bg1"/>
              </a:solidFill>
            </a:endParaRPr>
          </a:p>
        </p:txBody>
      </p:sp>
    </p:spTree>
  </p:cSld>
  <p:clrMapOvr>
    <a:masterClrMapping/>
  </p:clrMapOvr>
  <p:transition advTm="76870">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7" name="Rectangle 9"/>
          <p:cNvSpPr>
            <a:spLocks noGrp="1" noRot="1" noChangeArrowheads="1"/>
          </p:cNvSpPr>
          <p:nvPr>
            <p:ph idx="1"/>
          </p:nvPr>
        </p:nvSpPr>
        <p:spPr>
          <a:xfrm>
            <a:off x="2216696" y="1988840"/>
            <a:ext cx="4427815" cy="584775"/>
          </a:xfrm>
        </p:spPr>
        <p:txBody>
          <a:bodyPr wrap="none">
            <a:spAutoFit/>
          </a:bodyPr>
          <a:lstStyle/>
          <a:p>
            <a:pPr marL="0" indent="0" eaLnBrk="1" hangingPunct="1">
              <a:buNone/>
              <a:defRPr/>
            </a:pPr>
            <a:r>
              <a:rPr lang="ja-JP" altLang="en-US" dirty="0" smtClean="0">
                <a:solidFill>
                  <a:schemeClr val="bg1">
                    <a:lumMod val="50000"/>
                  </a:schemeClr>
                </a:solidFill>
                <a:latin typeface="メイリオ" panose="020B0604030504040204" pitchFamily="50" charset="-128"/>
                <a:ea typeface="メイリオ" panose="020B0604030504040204" pitchFamily="50" charset="-128"/>
              </a:rPr>
              <a:t>１</a:t>
            </a:r>
            <a:r>
              <a:rPr lang="ja-JP" altLang="en-US" dirty="0">
                <a:solidFill>
                  <a:schemeClr val="bg1">
                    <a:lumMod val="50000"/>
                  </a:schemeClr>
                </a:solidFill>
                <a:latin typeface="メイリオ" panose="020B0604030504040204" pitchFamily="50" charset="-128"/>
                <a:ea typeface="メイリオ" panose="020B0604030504040204" pitchFamily="50" charset="-128"/>
              </a:rPr>
              <a:t>．</a:t>
            </a:r>
            <a:r>
              <a:rPr lang="ja-JP" altLang="en-US" dirty="0" smtClean="0">
                <a:solidFill>
                  <a:schemeClr val="bg1">
                    <a:lumMod val="50000"/>
                  </a:schemeClr>
                </a:solidFill>
                <a:latin typeface="メイリオ" panose="020B0604030504040204" pitchFamily="50" charset="-128"/>
                <a:ea typeface="メイリオ" panose="020B0604030504040204" pitchFamily="50" charset="-128"/>
              </a:rPr>
              <a:t> </a:t>
            </a:r>
            <a:r>
              <a:rPr lang="ja-JP" altLang="en-US" dirty="0">
                <a:solidFill>
                  <a:schemeClr val="bg1">
                    <a:lumMod val="50000"/>
                  </a:schemeClr>
                </a:solidFill>
                <a:latin typeface="メイリオ" panose="020B0604030504040204" pitchFamily="50" charset="-128"/>
                <a:ea typeface="メイリオ" panose="020B0604030504040204" pitchFamily="50" charset="-128"/>
              </a:rPr>
              <a:t>職業紹介事業とは</a:t>
            </a:r>
          </a:p>
        </p:txBody>
      </p:sp>
      <p:sp>
        <p:nvSpPr>
          <p:cNvPr id="2058" name="Rectangle 10"/>
          <p:cNvSpPr>
            <a:spLocks noRot="1" noChangeArrowheads="1"/>
          </p:cNvSpPr>
          <p:nvPr/>
        </p:nvSpPr>
        <p:spPr bwMode="auto">
          <a:xfrm>
            <a:off x="2216696" y="4077072"/>
            <a:ext cx="5245347" cy="535531"/>
          </a:xfrm>
          <a:prstGeom prst="rect">
            <a:avLst/>
          </a:prstGeom>
          <a:noFill/>
          <a:ln w="9525">
            <a:noFill/>
            <a:miter lim="800000"/>
            <a:headEnd/>
            <a:tailEnd/>
          </a:ln>
          <a:effectLst/>
        </p:spPr>
        <p:txBody>
          <a:bodyPr wrap="none">
            <a:spAutoFit/>
          </a:bodyPr>
          <a:lstStyle/>
          <a:p>
            <a:pPr algn="l">
              <a:lnSpc>
                <a:spcPct val="90000"/>
              </a:lnSpc>
              <a:defRPr/>
            </a:pPr>
            <a:r>
              <a:rPr kumimoji="0" lang="ja-JP" altLang="en-US" sz="3200"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２</a:t>
            </a:r>
            <a:r>
              <a:rPr kumimoji="0" lang="ja-JP" altLang="en-US" sz="3200" dirty="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a:t>
            </a:r>
            <a:r>
              <a:rPr kumimoji="0" lang="ja-JP" altLang="en-US" sz="3200" dirty="0" smtClean="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 許可の</a:t>
            </a:r>
            <a:r>
              <a:rPr kumimoji="0" lang="ja-JP" altLang="en-US" sz="3200" dirty="0">
                <a:solidFill>
                  <a:schemeClr val="tx1"/>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手続きについて</a:t>
            </a:r>
          </a:p>
        </p:txBody>
      </p:sp>
      <p:sp>
        <p:nvSpPr>
          <p:cNvPr id="5" name="スライド番号プレースホルダー 2"/>
          <p:cNvSpPr>
            <a:spLocks noGrp="1"/>
          </p:cNvSpPr>
          <p:nvPr>
            <p:ph type="sldNum" sz="quarter" idx="12"/>
          </p:nvPr>
        </p:nvSpPr>
        <p:spPr>
          <a:xfrm>
            <a:off x="7594600" y="6492175"/>
            <a:ext cx="2311400" cy="365125"/>
          </a:xfrm>
        </p:spPr>
        <p:txBody>
          <a:bodyPr/>
          <a:lstStyle/>
          <a:p>
            <a:pPr>
              <a:defRPr/>
            </a:pPr>
            <a:r>
              <a:rPr lang="en-US" altLang="ja-JP" dirty="0" smtClean="0"/>
              <a:t>10</a:t>
            </a:r>
            <a:endParaRPr lang="en-US" altLang="ja-JP" dirty="0"/>
          </a:p>
        </p:txBody>
      </p:sp>
    </p:spTree>
    <p:extLst>
      <p:ext uri="{BB962C8B-B14F-4D97-AF65-F5344CB8AC3E}">
        <p14:creationId xmlns:p14="http://schemas.microsoft.com/office/powerpoint/2010/main" val="1535650519"/>
      </p:ext>
    </p:extLst>
  </p:cSld>
  <p:clrMapOvr>
    <a:masterClrMapping/>
  </p:clrMapOvr>
  <p:transition advTm="71720">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28"/>
          <p:cNvSpPr txBox="1">
            <a:spLocks noChangeArrowheads="1"/>
          </p:cNvSpPr>
          <p:nvPr/>
        </p:nvSpPr>
        <p:spPr bwMode="auto">
          <a:xfrm>
            <a:off x="443785" y="5805264"/>
            <a:ext cx="9049590" cy="452020"/>
          </a:xfrm>
          <a:prstGeom prst="rect">
            <a:avLst/>
          </a:prstGeom>
          <a:solidFill>
            <a:schemeClr val="bg1"/>
          </a:solidFill>
          <a:ln w="28575" algn="ctr">
            <a:solidFill>
              <a:srgbClr val="FF0000"/>
            </a:solidFill>
            <a:prstDash val="solid"/>
            <a:miter lim="800000"/>
            <a:headEnd/>
            <a:tailEnd/>
          </a:ln>
          <a:effectLst/>
        </p:spPr>
        <p:txBody>
          <a:bodyPr wrap="square" lIns="180000" tIns="108000" rIns="180000" bIns="108000" anchor="ctr" anchorCtr="0">
            <a:spAutoFit/>
          </a:bodyPr>
          <a:lstStyle/>
          <a:p>
            <a:pPr marL="342900" indent="-342900" algn="ctr">
              <a:lnSpc>
                <a:spcPct val="80000"/>
              </a:lnSpc>
              <a:spcBef>
                <a:spcPct val="50000"/>
              </a:spcBef>
              <a:defRPr/>
            </a:pPr>
            <a:r>
              <a:rPr lang="ja-JP" altLang="en-US" sz="1900" dirty="0" smtClean="0">
                <a:solidFill>
                  <a:srgbClr val="FF0000"/>
                </a:solidFill>
                <a:effectLst>
                  <a:outerShdw blurRad="38100" dist="38100" dir="2700000" algn="tl">
                    <a:srgbClr val="FFFFFF"/>
                  </a:outerShdw>
                </a:effectLst>
                <a:ea typeface="游ゴシック" panose="020B0400000000000000" pitchFamily="50" charset="-128"/>
              </a:rPr>
              <a:t>月</a:t>
            </a:r>
            <a:r>
              <a:rPr lang="ja-JP" altLang="en-US" sz="1900" dirty="0">
                <a:solidFill>
                  <a:srgbClr val="FF0000"/>
                </a:solidFill>
                <a:effectLst>
                  <a:outerShdw blurRad="38100" dist="38100" dir="2700000" algn="tl">
                    <a:srgbClr val="FFFFFF"/>
                  </a:outerShdw>
                </a:effectLst>
                <a:ea typeface="游ゴシック" panose="020B0400000000000000" pitchFamily="50" charset="-128"/>
              </a:rPr>
              <a:t>末は非常に混雑いたしますので、出来るだけ月初のご来局をお願いいたします。</a:t>
            </a:r>
          </a:p>
        </p:txBody>
      </p:sp>
      <p:sp>
        <p:nvSpPr>
          <p:cNvPr id="27" name="Rectangle 29"/>
          <p:cNvSpPr>
            <a:spLocks noChangeArrowheads="1"/>
          </p:cNvSpPr>
          <p:nvPr/>
        </p:nvSpPr>
        <p:spPr bwMode="auto">
          <a:xfrm>
            <a:off x="6512623" y="636995"/>
            <a:ext cx="3192905" cy="452419"/>
          </a:xfrm>
          <a:prstGeom prst="rect">
            <a:avLst/>
          </a:prstGeom>
          <a:noFill/>
          <a:ln w="9525" algn="ctr">
            <a:noFill/>
            <a:miter lim="800000"/>
            <a:headEnd/>
            <a:tailEnd/>
          </a:ln>
          <a:effectLst/>
        </p:spPr>
        <p:txBody>
          <a:bodyPr wrap="none" anchor="ctr"/>
          <a:lstStyle/>
          <a:p>
            <a:pPr marL="342900" indent="-342900">
              <a:lnSpc>
                <a:spcPct val="80000"/>
              </a:lnSpc>
              <a:defRPr/>
            </a:pPr>
            <a:r>
              <a:rPr lang="en-US" altLang="ja-JP" sz="1800" b="0" dirty="0">
                <a:solidFill>
                  <a:srgbClr val="FF0000"/>
                </a:solidFill>
                <a:ea typeface="游ゴシック" panose="020B0400000000000000" pitchFamily="50" charset="-128"/>
              </a:rPr>
              <a:t>※</a:t>
            </a:r>
            <a:r>
              <a:rPr lang="ja-JP" altLang="en-US" sz="1800" b="0" dirty="0">
                <a:solidFill>
                  <a:srgbClr val="FF0000"/>
                </a:solidFill>
                <a:ea typeface="游ゴシック" panose="020B0400000000000000" pitchFamily="50" charset="-128"/>
              </a:rPr>
              <a:t>審査が滞りなく進んだ場合</a:t>
            </a:r>
            <a:endParaRPr lang="en-US" altLang="ja-JP" sz="1800" b="0" dirty="0">
              <a:solidFill>
                <a:srgbClr val="FF0000"/>
              </a:solidFill>
              <a:ea typeface="游ゴシック" panose="020B0400000000000000" pitchFamily="50" charset="-128"/>
            </a:endParaRPr>
          </a:p>
        </p:txBody>
      </p:sp>
      <p:grpSp>
        <p:nvGrpSpPr>
          <p:cNvPr id="28" name="グループ化 27"/>
          <p:cNvGrpSpPr/>
          <p:nvPr/>
        </p:nvGrpSpPr>
        <p:grpSpPr>
          <a:xfrm>
            <a:off x="699397" y="1412776"/>
            <a:ext cx="6928125" cy="450687"/>
            <a:chOff x="411365" y="1177155"/>
            <a:chExt cx="7200900" cy="450687"/>
          </a:xfrm>
        </p:grpSpPr>
        <p:sp>
          <p:nvSpPr>
            <p:cNvPr id="29" name="Text Box 6"/>
            <p:cNvSpPr txBox="1">
              <a:spLocks noChangeArrowheads="1"/>
            </p:cNvSpPr>
            <p:nvPr/>
          </p:nvSpPr>
          <p:spPr bwMode="auto">
            <a:xfrm>
              <a:off x="411365" y="1177155"/>
              <a:ext cx="2305050" cy="450687"/>
            </a:xfrm>
            <a:prstGeom prst="rect">
              <a:avLst/>
            </a:prstGeom>
            <a:solidFill>
              <a:srgbClr val="FFFFFF"/>
            </a:solidFill>
            <a:ln w="19050" algn="ctr">
              <a:solidFill>
                <a:schemeClr val="tx1"/>
              </a:solidFill>
              <a:miter lim="800000"/>
              <a:headEnd/>
              <a:tailEnd/>
            </a:ln>
            <a:effectLst/>
          </p:spPr>
          <p:txBody>
            <a:bodyPr tIns="108000" anchor="ctr">
              <a:spAutoFit/>
            </a:bodyPr>
            <a:lstStyle/>
            <a:p>
              <a:pPr marL="342900" indent="-342900" algn="ctr">
                <a:lnSpc>
                  <a:spcPct val="80000"/>
                </a:lnSpc>
                <a:spcBef>
                  <a:spcPct val="50000"/>
                </a:spcBef>
                <a:defRPr/>
              </a:pPr>
              <a:r>
                <a:rPr lang="ja-JP" altLang="en-US" b="0" dirty="0">
                  <a:solidFill>
                    <a:schemeClr val="tx1"/>
                  </a:solidFill>
                  <a:latin typeface="游ゴシック" panose="020B0400000000000000" pitchFamily="50" charset="-128"/>
                  <a:ea typeface="游ゴシック" panose="020B0400000000000000" pitchFamily="50" charset="-128"/>
                </a:rPr>
                <a:t>受　理　月</a:t>
              </a:r>
            </a:p>
          </p:txBody>
        </p:sp>
        <p:sp>
          <p:nvSpPr>
            <p:cNvPr id="30" name="Text Box 7"/>
            <p:cNvSpPr txBox="1">
              <a:spLocks noChangeArrowheads="1"/>
            </p:cNvSpPr>
            <p:nvPr/>
          </p:nvSpPr>
          <p:spPr bwMode="auto">
            <a:xfrm>
              <a:off x="2788221" y="1177155"/>
              <a:ext cx="2231781" cy="450687"/>
            </a:xfrm>
            <a:prstGeom prst="rect">
              <a:avLst/>
            </a:prstGeom>
            <a:solidFill>
              <a:srgbClr val="FFFFFF"/>
            </a:solidFill>
            <a:ln w="19050" algn="ctr">
              <a:solidFill>
                <a:schemeClr val="tx1"/>
              </a:solidFill>
              <a:miter lim="800000"/>
              <a:headEnd/>
              <a:tailEnd/>
            </a:ln>
            <a:effectLst/>
          </p:spPr>
          <p:txBody>
            <a:bodyPr tIns="108000" anchor="ctr">
              <a:spAutoFit/>
            </a:bodyPr>
            <a:lstStyle/>
            <a:p>
              <a:pPr marL="342900" indent="-342900" algn="ctr">
                <a:lnSpc>
                  <a:spcPct val="80000"/>
                </a:lnSpc>
                <a:spcBef>
                  <a:spcPct val="50000"/>
                </a:spcBef>
                <a:defRPr/>
              </a:pPr>
              <a:r>
                <a:rPr lang="ja-JP" altLang="en-US" b="0" dirty="0">
                  <a:solidFill>
                    <a:schemeClr val="tx1"/>
                  </a:solidFill>
                  <a:latin typeface="游ゴシック" panose="020B0400000000000000" pitchFamily="50" charset="-128"/>
                  <a:ea typeface="游ゴシック" panose="020B0400000000000000" pitchFamily="50" charset="-128"/>
                </a:rPr>
                <a:t>受理の翌月</a:t>
              </a:r>
            </a:p>
          </p:txBody>
        </p:sp>
        <p:sp>
          <p:nvSpPr>
            <p:cNvPr id="31" name="Text Box 9"/>
            <p:cNvSpPr txBox="1">
              <a:spLocks noChangeArrowheads="1"/>
            </p:cNvSpPr>
            <p:nvPr/>
          </p:nvSpPr>
          <p:spPr bwMode="auto">
            <a:xfrm>
              <a:off x="5093269" y="1177155"/>
              <a:ext cx="2518996" cy="450687"/>
            </a:xfrm>
            <a:prstGeom prst="rect">
              <a:avLst/>
            </a:prstGeom>
            <a:solidFill>
              <a:srgbClr val="FFFFFF"/>
            </a:solidFill>
            <a:ln w="19050" algn="ctr">
              <a:solidFill>
                <a:schemeClr val="tx1"/>
              </a:solidFill>
              <a:miter lim="800000"/>
              <a:headEnd/>
              <a:tailEnd/>
            </a:ln>
            <a:effectLst/>
          </p:spPr>
          <p:txBody>
            <a:bodyPr tIns="108000" anchor="ctr">
              <a:spAutoFit/>
            </a:bodyPr>
            <a:lstStyle/>
            <a:p>
              <a:pPr marL="342900" indent="-342900" algn="ctr">
                <a:lnSpc>
                  <a:spcPct val="80000"/>
                </a:lnSpc>
                <a:spcBef>
                  <a:spcPct val="50000"/>
                </a:spcBef>
                <a:defRPr/>
              </a:pPr>
              <a:r>
                <a:rPr lang="ja-JP" altLang="en-US" b="0" dirty="0">
                  <a:solidFill>
                    <a:schemeClr val="tx1"/>
                  </a:solidFill>
                  <a:latin typeface="游ゴシック" panose="020B0400000000000000" pitchFamily="50" charset="-128"/>
                  <a:ea typeface="游ゴシック" panose="020B0400000000000000" pitchFamily="50" charset="-128"/>
                </a:rPr>
                <a:t>受理の翌々月</a:t>
              </a:r>
            </a:p>
          </p:txBody>
        </p:sp>
      </p:grpSp>
      <p:sp>
        <p:nvSpPr>
          <p:cNvPr id="32" name="正方形/長方形 31"/>
          <p:cNvSpPr/>
          <p:nvPr/>
        </p:nvSpPr>
        <p:spPr>
          <a:xfrm>
            <a:off x="704529" y="1936913"/>
            <a:ext cx="1728192" cy="2951934"/>
          </a:xfrm>
          <a:prstGeom prst="rect">
            <a:avLst/>
          </a:prstGeom>
          <a:solidFill>
            <a:schemeClr val="tx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342900" indent="-342900" algn="ctr">
              <a:lnSpc>
                <a:spcPct val="80000"/>
              </a:lnSpc>
              <a:spcBef>
                <a:spcPct val="50000"/>
              </a:spcBef>
              <a:defRPr/>
            </a:pPr>
            <a:r>
              <a:rPr lang="ja-JP" altLang="en-US" sz="2000" b="0" dirty="0">
                <a:solidFill>
                  <a:schemeClr val="tx1"/>
                </a:solidFill>
                <a:latin typeface="游ゴシック" panose="020B0400000000000000" pitchFamily="50" charset="-128"/>
                <a:ea typeface="游ゴシック" panose="020B0400000000000000" pitchFamily="50" charset="-128"/>
              </a:rPr>
              <a:t>申請書類の提出・受理</a:t>
            </a:r>
          </a:p>
        </p:txBody>
      </p:sp>
      <p:sp>
        <p:nvSpPr>
          <p:cNvPr id="33" name="正方形/長方形 32"/>
          <p:cNvSpPr/>
          <p:nvPr/>
        </p:nvSpPr>
        <p:spPr>
          <a:xfrm>
            <a:off x="3028869" y="1921284"/>
            <a:ext cx="1708108" cy="2951934"/>
          </a:xfrm>
          <a:prstGeom prst="rect">
            <a:avLst/>
          </a:prstGeom>
          <a:solidFill>
            <a:schemeClr val="tx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342900" indent="-342900" algn="ctr">
              <a:lnSpc>
                <a:spcPct val="80000"/>
              </a:lnSpc>
              <a:spcBef>
                <a:spcPct val="50000"/>
              </a:spcBef>
              <a:defRPr/>
            </a:pPr>
            <a:r>
              <a:rPr lang="ja-JP" altLang="en-US" sz="2000" b="0" dirty="0">
                <a:solidFill>
                  <a:schemeClr val="tx1"/>
                </a:solidFill>
                <a:latin typeface="游ゴシック" panose="020B0400000000000000" pitchFamily="50" charset="-128"/>
                <a:ea typeface="游ゴシック" panose="020B0400000000000000" pitchFamily="50" charset="-128"/>
              </a:rPr>
              <a:t>労働局内審査</a:t>
            </a:r>
            <a:endParaRPr lang="en-US" altLang="ja-JP" sz="2000" b="0" dirty="0">
              <a:solidFill>
                <a:schemeClr val="tx1"/>
              </a:solidFill>
              <a:latin typeface="游ゴシック" panose="020B0400000000000000" pitchFamily="50" charset="-128"/>
              <a:ea typeface="游ゴシック" panose="020B0400000000000000" pitchFamily="50" charset="-128"/>
            </a:endParaRPr>
          </a:p>
          <a:p>
            <a:pPr marL="342900" indent="-342900" algn="ctr">
              <a:lnSpc>
                <a:spcPct val="80000"/>
              </a:lnSpc>
              <a:spcBef>
                <a:spcPct val="50000"/>
              </a:spcBef>
              <a:defRPr/>
            </a:pPr>
            <a:r>
              <a:rPr lang="ja-JP" altLang="en-US" sz="1700" b="0" dirty="0">
                <a:solidFill>
                  <a:schemeClr val="tx1"/>
                </a:solidFill>
                <a:latin typeface="游ゴシック" panose="020B0400000000000000" pitchFamily="50" charset="-128"/>
                <a:ea typeface="游ゴシック" panose="020B0400000000000000" pitchFamily="50" charset="-128"/>
              </a:rPr>
              <a:t>（実地調査や書類審査）</a:t>
            </a:r>
          </a:p>
        </p:txBody>
      </p:sp>
      <p:sp>
        <p:nvSpPr>
          <p:cNvPr id="34" name="正方形/長方形 33"/>
          <p:cNvSpPr/>
          <p:nvPr/>
        </p:nvSpPr>
        <p:spPr>
          <a:xfrm>
            <a:off x="5272854" y="1948716"/>
            <a:ext cx="702298" cy="2951934"/>
          </a:xfrm>
          <a:prstGeom prst="rect">
            <a:avLst/>
          </a:prstGeom>
          <a:solidFill>
            <a:schemeClr val="tx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342900" indent="-342900" algn="ctr">
              <a:lnSpc>
                <a:spcPct val="80000"/>
              </a:lnSpc>
              <a:spcBef>
                <a:spcPct val="50000"/>
              </a:spcBef>
              <a:defRPr/>
            </a:pPr>
            <a:r>
              <a:rPr lang="ja-JP" altLang="en-US" sz="2000" b="0" dirty="0">
                <a:solidFill>
                  <a:schemeClr val="tx1"/>
                </a:solidFill>
                <a:latin typeface="游ゴシック" panose="020B0400000000000000" pitchFamily="50" charset="-128"/>
                <a:ea typeface="游ゴシック" panose="020B0400000000000000" pitchFamily="50" charset="-128"/>
              </a:rPr>
              <a:t>厚生労働省内審査</a:t>
            </a:r>
          </a:p>
        </p:txBody>
      </p:sp>
      <p:sp>
        <p:nvSpPr>
          <p:cNvPr id="35" name="正方形/長方形 34"/>
          <p:cNvSpPr/>
          <p:nvPr/>
        </p:nvSpPr>
        <p:spPr>
          <a:xfrm>
            <a:off x="6491612" y="1930428"/>
            <a:ext cx="753766" cy="2951934"/>
          </a:xfrm>
          <a:prstGeom prst="rect">
            <a:avLst/>
          </a:prstGeom>
          <a:solidFill>
            <a:schemeClr val="tx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342900" indent="-342900" algn="ctr">
              <a:lnSpc>
                <a:spcPct val="80000"/>
              </a:lnSpc>
              <a:spcBef>
                <a:spcPct val="50000"/>
              </a:spcBef>
              <a:defRPr/>
            </a:pPr>
            <a:r>
              <a:rPr lang="ja-JP" altLang="en-US" sz="2000" b="0" dirty="0">
                <a:solidFill>
                  <a:schemeClr val="tx1"/>
                </a:solidFill>
                <a:latin typeface="游ゴシック" panose="020B0400000000000000" pitchFamily="50" charset="-128"/>
                <a:ea typeface="游ゴシック" panose="020B0400000000000000" pitchFamily="50" charset="-128"/>
              </a:rPr>
              <a:t>労働政策審議会</a:t>
            </a:r>
          </a:p>
        </p:txBody>
      </p:sp>
      <p:sp>
        <p:nvSpPr>
          <p:cNvPr id="36" name="円/楕円 35"/>
          <p:cNvSpPr/>
          <p:nvPr/>
        </p:nvSpPr>
        <p:spPr>
          <a:xfrm>
            <a:off x="7729787" y="1438289"/>
            <a:ext cx="1255661" cy="3522566"/>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000" b="0" dirty="0">
                <a:solidFill>
                  <a:schemeClr val="tx1"/>
                </a:solidFill>
                <a:latin typeface="游ゴシック" panose="020B0400000000000000" pitchFamily="50" charset="-128"/>
                <a:ea typeface="游ゴシック" panose="020B0400000000000000" pitchFamily="50" charset="-128"/>
              </a:rPr>
              <a:t>一日付許可予定</a:t>
            </a:r>
          </a:p>
        </p:txBody>
      </p:sp>
      <p:sp>
        <p:nvSpPr>
          <p:cNvPr id="37" name="テキスト ボックス 36"/>
          <p:cNvSpPr txBox="1"/>
          <p:nvPr/>
        </p:nvSpPr>
        <p:spPr>
          <a:xfrm>
            <a:off x="548014" y="5085184"/>
            <a:ext cx="8725466" cy="682944"/>
          </a:xfrm>
          <a:prstGeom prst="rect">
            <a:avLst/>
          </a:prstGeom>
          <a:noFill/>
        </p:spPr>
        <p:txBody>
          <a:bodyPr wrap="none" rtlCol="0">
            <a:spAutoFit/>
          </a:bodyPr>
          <a:lstStyle/>
          <a:p>
            <a:pPr marL="342900" indent="-342900" algn="l">
              <a:lnSpc>
                <a:spcPct val="80000"/>
              </a:lnSpc>
              <a:spcBef>
                <a:spcPct val="50000"/>
              </a:spcBef>
              <a:defRPr/>
            </a:pPr>
            <a:r>
              <a:rPr lang="en-US" altLang="ja-JP" sz="1800" b="0" dirty="0" smtClean="0">
                <a:solidFill>
                  <a:schemeClr val="tx1"/>
                </a:solidFill>
                <a:latin typeface="游ゴシック" panose="020B0400000000000000" pitchFamily="50" charset="-128"/>
                <a:ea typeface="游ゴシック" panose="020B0400000000000000" pitchFamily="50" charset="-128"/>
              </a:rPr>
              <a:t>※</a:t>
            </a:r>
            <a:r>
              <a:rPr lang="ja-JP" altLang="en-US" sz="1800" b="0" dirty="0">
                <a:solidFill>
                  <a:schemeClr val="tx1"/>
                </a:solidFill>
                <a:latin typeface="游ゴシック" panose="020B0400000000000000" pitchFamily="50" charset="-128"/>
                <a:ea typeface="游ゴシック" panose="020B0400000000000000" pitchFamily="50" charset="-128"/>
              </a:rPr>
              <a:t>　</a:t>
            </a:r>
            <a:r>
              <a:rPr lang="ja-JP" altLang="en-US" sz="1800" b="0" dirty="0" smtClean="0">
                <a:solidFill>
                  <a:schemeClr val="tx1"/>
                </a:solidFill>
                <a:latin typeface="游ゴシック" panose="020B0400000000000000" pitchFamily="50" charset="-128"/>
                <a:ea typeface="游ゴシック" panose="020B0400000000000000" pitchFamily="50" charset="-128"/>
              </a:rPr>
              <a:t>書類</a:t>
            </a:r>
            <a:r>
              <a:rPr lang="ja-JP" altLang="en-US" sz="1800" b="0" dirty="0">
                <a:solidFill>
                  <a:schemeClr val="tx1"/>
                </a:solidFill>
                <a:latin typeface="游ゴシック" panose="020B0400000000000000" pitchFamily="50" charset="-128"/>
                <a:ea typeface="游ゴシック" panose="020B0400000000000000" pitchFamily="50" charset="-128"/>
              </a:rPr>
              <a:t>の不備等により、１度目の申請では受理できないケースがほとんどです。</a:t>
            </a:r>
            <a:endParaRPr lang="en-US" altLang="ja-JP" sz="1800" b="0" dirty="0">
              <a:solidFill>
                <a:schemeClr val="tx1"/>
              </a:solidFill>
              <a:latin typeface="游ゴシック" panose="020B0400000000000000" pitchFamily="50" charset="-128"/>
              <a:ea typeface="游ゴシック" panose="020B0400000000000000" pitchFamily="50" charset="-128"/>
            </a:endParaRPr>
          </a:p>
          <a:p>
            <a:pPr marL="342900" indent="-342900" algn="l">
              <a:lnSpc>
                <a:spcPct val="80000"/>
              </a:lnSpc>
              <a:spcBef>
                <a:spcPct val="50000"/>
              </a:spcBef>
              <a:defRPr/>
            </a:pPr>
            <a:r>
              <a:rPr lang="ja-JP" altLang="en-US" sz="1800" b="0" dirty="0">
                <a:solidFill>
                  <a:schemeClr val="tx1"/>
                </a:solidFill>
                <a:latin typeface="游ゴシック" panose="020B0400000000000000" pitchFamily="50" charset="-128"/>
                <a:ea typeface="游ゴシック" panose="020B0400000000000000" pitchFamily="50" charset="-128"/>
              </a:rPr>
              <a:t>　</a:t>
            </a:r>
            <a:r>
              <a:rPr lang="ja-JP" altLang="en-US" sz="1800" b="0" dirty="0" smtClean="0">
                <a:solidFill>
                  <a:schemeClr val="tx1"/>
                </a:solidFill>
                <a:latin typeface="游ゴシック" panose="020B0400000000000000" pitchFamily="50" charset="-128"/>
                <a:ea typeface="游ゴシック" panose="020B0400000000000000" pitchFamily="50" charset="-128"/>
              </a:rPr>
              <a:t>　余裕</a:t>
            </a:r>
            <a:r>
              <a:rPr lang="ja-JP" altLang="en-US" sz="1800" b="0" dirty="0">
                <a:solidFill>
                  <a:schemeClr val="tx1"/>
                </a:solidFill>
                <a:latin typeface="游ゴシック" panose="020B0400000000000000" pitchFamily="50" charset="-128"/>
                <a:ea typeface="游ゴシック" panose="020B0400000000000000" pitchFamily="50" charset="-128"/>
              </a:rPr>
              <a:t>を</a:t>
            </a:r>
            <a:r>
              <a:rPr lang="ja-JP" altLang="en-US" sz="1800" b="0" dirty="0" smtClean="0">
                <a:solidFill>
                  <a:schemeClr val="tx1"/>
                </a:solidFill>
                <a:latin typeface="游ゴシック" panose="020B0400000000000000" pitchFamily="50" charset="-128"/>
                <a:ea typeface="游ゴシック" panose="020B0400000000000000" pitchFamily="50" charset="-128"/>
              </a:rPr>
              <a:t>もって相談、申請にお越し</a:t>
            </a:r>
            <a:r>
              <a:rPr lang="ja-JP" altLang="en-US" sz="1800" b="0" dirty="0">
                <a:solidFill>
                  <a:schemeClr val="tx1"/>
                </a:solidFill>
                <a:latin typeface="游ゴシック" panose="020B0400000000000000" pitchFamily="50" charset="-128"/>
                <a:ea typeface="游ゴシック" panose="020B0400000000000000" pitchFamily="50" charset="-128"/>
              </a:rPr>
              <a:t>ください。</a:t>
            </a:r>
            <a:endParaRPr lang="en-US" altLang="ja-JP" sz="1800" b="0" dirty="0">
              <a:solidFill>
                <a:schemeClr val="tx1"/>
              </a:solidFill>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a:xfrm>
            <a:off x="7594600" y="6494501"/>
            <a:ext cx="2311400" cy="365125"/>
          </a:xfrm>
        </p:spPr>
        <p:txBody>
          <a:bodyPr/>
          <a:lstStyle/>
          <a:p>
            <a:pPr>
              <a:defRPr/>
            </a:pPr>
            <a:r>
              <a:rPr lang="en-US" altLang="ja-JP" dirty="0" smtClean="0"/>
              <a:t>11</a:t>
            </a:r>
            <a:endParaRPr lang="en-US" altLang="ja-JP" dirty="0"/>
          </a:p>
        </p:txBody>
      </p:sp>
      <p:sp>
        <p:nvSpPr>
          <p:cNvPr id="3" name="二等辺三角形 2"/>
          <p:cNvSpPr/>
          <p:nvPr/>
        </p:nvSpPr>
        <p:spPr>
          <a:xfrm rot="5400000">
            <a:off x="2444986" y="3133799"/>
            <a:ext cx="540000" cy="360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二等辺三角形 17"/>
          <p:cNvSpPr/>
          <p:nvPr/>
        </p:nvSpPr>
        <p:spPr>
          <a:xfrm rot="5400000">
            <a:off x="4742792" y="3133799"/>
            <a:ext cx="540000" cy="360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二等辺三角形 18"/>
          <p:cNvSpPr/>
          <p:nvPr/>
        </p:nvSpPr>
        <p:spPr>
          <a:xfrm rot="5400000">
            <a:off x="5968560" y="3133799"/>
            <a:ext cx="540000" cy="360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二等辺三角形 19"/>
          <p:cNvSpPr/>
          <p:nvPr/>
        </p:nvSpPr>
        <p:spPr>
          <a:xfrm rot="5400000">
            <a:off x="7233830" y="3133799"/>
            <a:ext cx="540000" cy="360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Rectangle 2"/>
          <p:cNvSpPr txBox="1">
            <a:spLocks noRot="1" noChangeArrowheads="1"/>
          </p:cNvSpPr>
          <p:nvPr/>
        </p:nvSpPr>
        <p:spPr>
          <a:xfrm>
            <a:off x="0" y="0"/>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申請から許可までの流れ</a:t>
            </a:r>
            <a:endParaRPr lang="ja-JP" altLang="en-US" sz="2800" b="1" dirty="0">
              <a:solidFill>
                <a:schemeClr val="bg1"/>
              </a:solidFill>
            </a:endParaRPr>
          </a:p>
        </p:txBody>
      </p:sp>
    </p:spTree>
  </p:cSld>
  <p:clrMapOvr>
    <a:masterClrMapping/>
  </p:clrMapOvr>
  <p:transition advTm="102265">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47" name="AutoShape 23"/>
          <p:cNvSpPr>
            <a:spLocks noChangeArrowheads="1"/>
          </p:cNvSpPr>
          <p:nvPr/>
        </p:nvSpPr>
        <p:spPr bwMode="auto">
          <a:xfrm>
            <a:off x="6285408" y="2275696"/>
            <a:ext cx="3355975" cy="3168650"/>
          </a:xfrm>
          <a:prstGeom prst="rect">
            <a:avLst/>
          </a:prstGeom>
          <a:solidFill>
            <a:schemeClr val="tx2">
              <a:lumMod val="20000"/>
              <a:lumOff val="80000"/>
              <a:alpha val="35000"/>
            </a:schemeClr>
          </a:solidFill>
          <a:ln w="38100" algn="ctr">
            <a:solidFill>
              <a:srgbClr val="333333"/>
            </a:solidFill>
            <a:round/>
            <a:headEnd/>
            <a:tailEnd/>
          </a:ln>
          <a:effectLst/>
        </p:spPr>
        <p:txBody>
          <a:bodyPr wrap="none" anchor="ctr"/>
          <a:lstStyle/>
          <a:p>
            <a:pPr>
              <a:defRPr/>
            </a:pPr>
            <a:endParaRPr lang="ja-JP" altLang="en-US" dirty="0">
              <a:effectLst>
                <a:outerShdw blurRad="38100" dist="38100" dir="2700000" algn="tl">
                  <a:srgbClr val="000000">
                    <a:alpha val="43137"/>
                  </a:srgbClr>
                </a:outerShdw>
              </a:effectLst>
              <a:ea typeface="游ゴシック" panose="020B0400000000000000" pitchFamily="50" charset="-128"/>
            </a:endParaRPr>
          </a:p>
        </p:txBody>
      </p:sp>
      <p:sp>
        <p:nvSpPr>
          <p:cNvPr id="52245" name="AutoShape 21"/>
          <p:cNvSpPr>
            <a:spLocks noChangeArrowheads="1"/>
          </p:cNvSpPr>
          <p:nvPr/>
        </p:nvSpPr>
        <p:spPr bwMode="auto">
          <a:xfrm>
            <a:off x="269850" y="2275994"/>
            <a:ext cx="3043238" cy="3168650"/>
          </a:xfrm>
          <a:prstGeom prst="rect">
            <a:avLst/>
          </a:prstGeom>
          <a:solidFill>
            <a:schemeClr val="tx2">
              <a:lumMod val="20000"/>
              <a:lumOff val="80000"/>
              <a:alpha val="35000"/>
            </a:schemeClr>
          </a:solidFill>
          <a:ln w="38100" algn="ctr">
            <a:solidFill>
              <a:srgbClr val="333333"/>
            </a:solidFill>
            <a:round/>
            <a:headEnd/>
            <a:tailEnd/>
          </a:ln>
          <a:effectLst/>
        </p:spPr>
        <p:txBody>
          <a:bodyPr wrap="none" anchor="ct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52235" name="Text Box 11"/>
          <p:cNvSpPr txBox="1">
            <a:spLocks noChangeArrowheads="1"/>
          </p:cNvSpPr>
          <p:nvPr/>
        </p:nvSpPr>
        <p:spPr bwMode="auto">
          <a:xfrm>
            <a:off x="504800" y="2636158"/>
            <a:ext cx="2520000" cy="365091"/>
          </a:xfrm>
          <a:prstGeom prst="rect">
            <a:avLst/>
          </a:prstGeom>
          <a:solidFill>
            <a:srgbClr val="FFFFFF"/>
          </a:solidFill>
          <a:ln w="12700" algn="ctr">
            <a:solidFill>
              <a:schemeClr val="tx1"/>
            </a:solidFill>
            <a:miter lim="800000"/>
            <a:headEnd/>
            <a:tailEnd/>
          </a:ln>
          <a:effectLst/>
        </p:spPr>
        <p:txBody>
          <a:bodyPr wrap="square" tIns="72000">
            <a:spAutoFit/>
          </a:bodyPr>
          <a:lstStyle/>
          <a:p>
            <a:pPr marL="342900" indent="-342900">
              <a:lnSpc>
                <a:spcPct val="80000"/>
              </a:lnSpc>
              <a:spcBef>
                <a:spcPct val="50000"/>
              </a:spcBef>
              <a:defRPr/>
            </a:pPr>
            <a:r>
              <a:rPr lang="ja-JP" altLang="en-US" sz="2000" b="0" dirty="0">
                <a:solidFill>
                  <a:schemeClr val="tx1"/>
                </a:solidFill>
                <a:ea typeface="游ゴシック" panose="020B0400000000000000" pitchFamily="50" charset="-128"/>
              </a:rPr>
              <a:t>本店（東京都）</a:t>
            </a:r>
          </a:p>
        </p:txBody>
      </p:sp>
      <p:sp>
        <p:nvSpPr>
          <p:cNvPr id="52236" name="Text Box 12"/>
          <p:cNvSpPr txBox="1">
            <a:spLocks noChangeArrowheads="1"/>
          </p:cNvSpPr>
          <p:nvPr/>
        </p:nvSpPr>
        <p:spPr bwMode="auto">
          <a:xfrm>
            <a:off x="534739" y="4364946"/>
            <a:ext cx="2520000" cy="365091"/>
          </a:xfrm>
          <a:prstGeom prst="rect">
            <a:avLst/>
          </a:prstGeom>
          <a:solidFill>
            <a:srgbClr val="FFFFFF"/>
          </a:solidFill>
          <a:ln w="12700" algn="ctr">
            <a:solidFill>
              <a:schemeClr val="tx1"/>
            </a:solidFill>
            <a:miter lim="800000"/>
            <a:headEnd/>
            <a:tailEnd/>
          </a:ln>
          <a:effectLst/>
        </p:spPr>
        <p:txBody>
          <a:bodyPr wrap="square" bIns="72000">
            <a:spAutoFit/>
          </a:bodyPr>
          <a:lstStyle/>
          <a:p>
            <a:pPr marL="342900" indent="-342900">
              <a:lnSpc>
                <a:spcPct val="80000"/>
              </a:lnSpc>
              <a:spcBef>
                <a:spcPct val="50000"/>
              </a:spcBef>
              <a:defRPr/>
            </a:pPr>
            <a:r>
              <a:rPr lang="ja-JP" altLang="en-US" sz="2000" b="0" dirty="0">
                <a:solidFill>
                  <a:schemeClr val="tx1"/>
                </a:solidFill>
                <a:ea typeface="游ゴシック" panose="020B0400000000000000" pitchFamily="50" charset="-128"/>
              </a:rPr>
              <a:t>支店（福岡県）</a:t>
            </a:r>
          </a:p>
        </p:txBody>
      </p:sp>
      <p:sp>
        <p:nvSpPr>
          <p:cNvPr id="52237" name="Text Box 13"/>
          <p:cNvSpPr txBox="1">
            <a:spLocks noChangeArrowheads="1"/>
          </p:cNvSpPr>
          <p:nvPr/>
        </p:nvSpPr>
        <p:spPr bwMode="auto">
          <a:xfrm>
            <a:off x="534739" y="3499758"/>
            <a:ext cx="2520000" cy="365091"/>
          </a:xfrm>
          <a:prstGeom prst="rect">
            <a:avLst/>
          </a:prstGeom>
          <a:solidFill>
            <a:srgbClr val="FFFFFF"/>
          </a:solidFill>
          <a:ln w="12700" algn="ctr">
            <a:solidFill>
              <a:schemeClr val="tx1"/>
            </a:solidFill>
            <a:miter lim="800000"/>
            <a:headEnd/>
            <a:tailEnd/>
          </a:ln>
          <a:effectLst/>
        </p:spPr>
        <p:txBody>
          <a:bodyPr wrap="square" tIns="72000">
            <a:spAutoFit/>
          </a:bodyPr>
          <a:lstStyle/>
          <a:p>
            <a:pPr marL="342900" indent="-342900">
              <a:lnSpc>
                <a:spcPct val="80000"/>
              </a:lnSpc>
              <a:spcBef>
                <a:spcPct val="50000"/>
              </a:spcBef>
              <a:defRPr/>
            </a:pPr>
            <a:r>
              <a:rPr lang="ja-JP" altLang="en-US" sz="2000" b="0" dirty="0">
                <a:solidFill>
                  <a:schemeClr val="tx1"/>
                </a:solidFill>
                <a:ea typeface="游ゴシック" panose="020B0400000000000000" pitchFamily="50" charset="-128"/>
              </a:rPr>
              <a:t>支店（大阪府）</a:t>
            </a:r>
          </a:p>
        </p:txBody>
      </p:sp>
      <p:sp>
        <p:nvSpPr>
          <p:cNvPr id="52238" name="Text Box 14"/>
          <p:cNvSpPr txBox="1">
            <a:spLocks noChangeArrowheads="1"/>
          </p:cNvSpPr>
          <p:nvPr/>
        </p:nvSpPr>
        <p:spPr bwMode="auto">
          <a:xfrm>
            <a:off x="3867646" y="2275696"/>
            <a:ext cx="1949450" cy="3168948"/>
          </a:xfrm>
          <a:prstGeom prst="roundRect">
            <a:avLst>
              <a:gd name="adj" fmla="val 11455"/>
            </a:avLst>
          </a:prstGeom>
          <a:solidFill>
            <a:srgbClr val="FFFFFF"/>
          </a:solidFill>
          <a:ln w="38100" algn="ctr">
            <a:solidFill>
              <a:schemeClr val="tx1"/>
            </a:solidFill>
            <a:miter lim="800000"/>
            <a:headEnd/>
            <a:tailEnd/>
          </a:ln>
          <a:effectLst/>
        </p:spPr>
        <p:txBody>
          <a:bodyPr tIns="108000" anchor="ctr">
            <a:noAutofit/>
          </a:bodyPr>
          <a:lstStyle/>
          <a:p>
            <a:pPr marL="342900" indent="-342900">
              <a:lnSpc>
                <a:spcPct val="80000"/>
              </a:lnSpc>
              <a:spcBef>
                <a:spcPct val="50000"/>
              </a:spcBef>
              <a:defRPr/>
            </a:pPr>
            <a:r>
              <a:rPr lang="ja-JP" altLang="en-US" b="0" dirty="0">
                <a:solidFill>
                  <a:schemeClr val="tx1"/>
                </a:solidFill>
                <a:ea typeface="游ゴシック" panose="020B0400000000000000" pitchFamily="50" charset="-128"/>
              </a:rPr>
              <a:t>東京労働局</a:t>
            </a:r>
          </a:p>
        </p:txBody>
      </p:sp>
      <p:sp>
        <p:nvSpPr>
          <p:cNvPr id="52239" name="Text Box 15"/>
          <p:cNvSpPr txBox="1">
            <a:spLocks noChangeArrowheads="1"/>
          </p:cNvSpPr>
          <p:nvPr/>
        </p:nvSpPr>
        <p:spPr bwMode="auto">
          <a:xfrm>
            <a:off x="6833096" y="2636158"/>
            <a:ext cx="2520000" cy="618878"/>
          </a:xfrm>
          <a:prstGeom prst="rect">
            <a:avLst/>
          </a:prstGeom>
          <a:solidFill>
            <a:srgbClr val="FFFFFF"/>
          </a:solidFill>
          <a:ln w="12700" algn="ctr">
            <a:solidFill>
              <a:schemeClr val="tx1"/>
            </a:solidFill>
            <a:miter lim="800000"/>
            <a:headEnd/>
            <a:tailEnd/>
          </a:ln>
          <a:effectLst/>
        </p:spPr>
        <p:txBody>
          <a:bodyPr wrap="square" tIns="72000">
            <a:spAutoFit/>
          </a:bodyPr>
          <a:lstStyle/>
          <a:p>
            <a:pPr marL="342900" indent="-342900">
              <a:lnSpc>
                <a:spcPct val="80000"/>
              </a:lnSpc>
              <a:spcBef>
                <a:spcPts val="0"/>
              </a:spcBef>
              <a:defRPr/>
            </a:pPr>
            <a:r>
              <a:rPr lang="ja-JP" altLang="en-US" sz="2000" b="0" dirty="0" smtClean="0">
                <a:solidFill>
                  <a:schemeClr val="tx1"/>
                </a:solidFill>
                <a:ea typeface="游ゴシック" panose="020B0400000000000000" pitchFamily="50" charset="-128"/>
              </a:rPr>
              <a:t>本店登記</a:t>
            </a:r>
            <a:endParaRPr lang="en-US" altLang="ja-JP" sz="2000" b="0" dirty="0" smtClean="0">
              <a:solidFill>
                <a:schemeClr val="tx1"/>
              </a:solidFill>
              <a:ea typeface="游ゴシック" panose="020B0400000000000000" pitchFamily="50" charset="-128"/>
            </a:endParaRPr>
          </a:p>
          <a:p>
            <a:pPr marL="342900" indent="-342900">
              <a:lnSpc>
                <a:spcPct val="80000"/>
              </a:lnSpc>
              <a:spcBef>
                <a:spcPts val="0"/>
              </a:spcBef>
              <a:defRPr/>
            </a:pPr>
            <a:r>
              <a:rPr lang="ja-JP" altLang="en-US" sz="2000" b="0" dirty="0" smtClean="0">
                <a:solidFill>
                  <a:schemeClr val="tx1"/>
                </a:solidFill>
                <a:ea typeface="游ゴシック" panose="020B0400000000000000" pitchFamily="50" charset="-128"/>
              </a:rPr>
              <a:t>（</a:t>
            </a:r>
            <a:r>
              <a:rPr lang="ja-JP" altLang="en-US" sz="2000" b="0" dirty="0">
                <a:solidFill>
                  <a:schemeClr val="tx1"/>
                </a:solidFill>
                <a:ea typeface="游ゴシック" panose="020B0400000000000000" pitchFamily="50" charset="-128"/>
              </a:rPr>
              <a:t>埼玉県）</a:t>
            </a:r>
          </a:p>
        </p:txBody>
      </p:sp>
      <p:sp>
        <p:nvSpPr>
          <p:cNvPr id="52240" name="Text Box 16"/>
          <p:cNvSpPr txBox="1">
            <a:spLocks noChangeArrowheads="1"/>
          </p:cNvSpPr>
          <p:nvPr/>
        </p:nvSpPr>
        <p:spPr bwMode="auto">
          <a:xfrm>
            <a:off x="6378951" y="3347776"/>
            <a:ext cx="3262432" cy="609398"/>
          </a:xfrm>
          <a:prstGeom prst="rect">
            <a:avLst/>
          </a:prstGeom>
          <a:noFill/>
          <a:ln w="9525" algn="ctr">
            <a:noFill/>
            <a:miter lim="800000"/>
            <a:headEnd/>
            <a:tailEnd/>
          </a:ln>
          <a:effectLst/>
        </p:spPr>
        <p:txBody>
          <a:bodyPr wrap="none">
            <a:spAutoFit/>
          </a:bodyPr>
          <a:lstStyle/>
          <a:p>
            <a:pPr marL="342900" indent="-342900" algn="l">
              <a:lnSpc>
                <a:spcPct val="80000"/>
              </a:lnSpc>
              <a:spcBef>
                <a:spcPct val="50000"/>
              </a:spcBef>
              <a:defRPr/>
            </a:pPr>
            <a:r>
              <a:rPr lang="en-US" altLang="ja-JP" sz="1600" b="0" dirty="0" smtClean="0">
                <a:solidFill>
                  <a:schemeClr val="tx1"/>
                </a:solidFill>
                <a:ea typeface="游ゴシック" panose="020B0400000000000000" pitchFamily="50" charset="-128"/>
              </a:rPr>
              <a:t>※</a:t>
            </a:r>
            <a:r>
              <a:rPr lang="ja-JP" altLang="en-US" sz="1600" b="0" dirty="0" smtClean="0">
                <a:solidFill>
                  <a:schemeClr val="tx1"/>
                </a:solidFill>
                <a:ea typeface="游ゴシック" panose="020B0400000000000000" pitchFamily="50" charset="-128"/>
              </a:rPr>
              <a:t>社長</a:t>
            </a:r>
            <a:r>
              <a:rPr lang="ja-JP" altLang="en-US" sz="1600" b="0" dirty="0">
                <a:solidFill>
                  <a:schemeClr val="tx1"/>
                </a:solidFill>
                <a:ea typeface="游ゴシック" panose="020B0400000000000000" pitchFamily="50" charset="-128"/>
              </a:rPr>
              <a:t>の自宅等の理由に</a:t>
            </a:r>
            <a:r>
              <a:rPr lang="ja-JP" altLang="en-US" sz="1600" b="0" dirty="0" smtClean="0">
                <a:solidFill>
                  <a:schemeClr val="tx1"/>
                </a:solidFill>
                <a:ea typeface="游ゴシック" panose="020B0400000000000000" pitchFamily="50" charset="-128"/>
              </a:rPr>
              <a:t>より</a:t>
            </a:r>
            <a:endParaRPr lang="en-US" altLang="ja-JP" sz="1600" b="0" dirty="0" smtClean="0">
              <a:solidFill>
                <a:schemeClr val="tx1"/>
              </a:solidFill>
              <a:ea typeface="游ゴシック" panose="020B0400000000000000" pitchFamily="50" charset="-128"/>
            </a:endParaRPr>
          </a:p>
          <a:p>
            <a:pPr marL="342900" indent="-342900" algn="l">
              <a:lnSpc>
                <a:spcPct val="80000"/>
              </a:lnSpc>
              <a:spcBef>
                <a:spcPct val="50000"/>
              </a:spcBef>
              <a:defRPr/>
            </a:pPr>
            <a:r>
              <a:rPr lang="ja-JP" altLang="en-US" sz="1600" b="0" dirty="0" smtClean="0">
                <a:solidFill>
                  <a:schemeClr val="tx1"/>
                </a:solidFill>
                <a:ea typeface="游ゴシック" panose="020B0400000000000000" pitchFamily="50" charset="-128"/>
              </a:rPr>
              <a:t>　その</a:t>
            </a:r>
            <a:r>
              <a:rPr lang="ja-JP" altLang="en-US" sz="1600" b="0" dirty="0">
                <a:solidFill>
                  <a:schemeClr val="tx1"/>
                </a:solidFill>
                <a:ea typeface="游ゴシック" panose="020B0400000000000000" pitchFamily="50" charset="-128"/>
              </a:rPr>
              <a:t>場所で事業は行って</a:t>
            </a:r>
            <a:r>
              <a:rPr lang="ja-JP" altLang="en-US" sz="1600" b="0" dirty="0" smtClean="0">
                <a:solidFill>
                  <a:schemeClr val="tx1"/>
                </a:solidFill>
                <a:ea typeface="游ゴシック" panose="020B0400000000000000" pitchFamily="50" charset="-128"/>
              </a:rPr>
              <a:t>いない</a:t>
            </a:r>
            <a:endParaRPr lang="ja-JP" altLang="en-US" sz="1600" b="0" dirty="0">
              <a:solidFill>
                <a:schemeClr val="tx1"/>
              </a:solidFill>
              <a:ea typeface="游ゴシック" panose="020B0400000000000000" pitchFamily="50" charset="-128"/>
            </a:endParaRPr>
          </a:p>
        </p:txBody>
      </p:sp>
      <p:sp>
        <p:nvSpPr>
          <p:cNvPr id="52241" name="Text Box 17"/>
          <p:cNvSpPr txBox="1">
            <a:spLocks noChangeArrowheads="1"/>
          </p:cNvSpPr>
          <p:nvPr/>
        </p:nvSpPr>
        <p:spPr bwMode="auto">
          <a:xfrm>
            <a:off x="6833096" y="4291921"/>
            <a:ext cx="2520000" cy="618878"/>
          </a:xfrm>
          <a:prstGeom prst="rect">
            <a:avLst/>
          </a:prstGeom>
          <a:solidFill>
            <a:srgbClr val="FFFFFF"/>
          </a:solidFill>
          <a:ln w="12700" algn="ctr">
            <a:solidFill>
              <a:schemeClr val="tx1"/>
            </a:solidFill>
            <a:miter lim="800000"/>
            <a:headEnd/>
            <a:tailEnd/>
          </a:ln>
          <a:effectLst/>
        </p:spPr>
        <p:txBody>
          <a:bodyPr wrap="square" tIns="72000">
            <a:spAutoFit/>
          </a:bodyPr>
          <a:lstStyle/>
          <a:p>
            <a:pPr marL="342900" indent="-342900">
              <a:lnSpc>
                <a:spcPct val="80000"/>
              </a:lnSpc>
              <a:spcBef>
                <a:spcPts val="0"/>
              </a:spcBef>
              <a:defRPr/>
            </a:pPr>
            <a:r>
              <a:rPr lang="ja-JP" altLang="en-US" sz="2000" b="0" dirty="0">
                <a:solidFill>
                  <a:schemeClr val="tx1"/>
                </a:solidFill>
                <a:ea typeface="游ゴシック" panose="020B0400000000000000" pitchFamily="50" charset="-128"/>
              </a:rPr>
              <a:t>事務所</a:t>
            </a:r>
            <a:r>
              <a:rPr lang="ja-JP" altLang="en-US" sz="2000" b="0" dirty="0" smtClean="0">
                <a:solidFill>
                  <a:schemeClr val="tx1"/>
                </a:solidFill>
                <a:ea typeface="游ゴシック" panose="020B0400000000000000" pitchFamily="50" charset="-128"/>
              </a:rPr>
              <a:t>所在地</a:t>
            </a:r>
            <a:endParaRPr lang="en-US" altLang="ja-JP" sz="2000" b="0" dirty="0" smtClean="0">
              <a:solidFill>
                <a:schemeClr val="tx1"/>
              </a:solidFill>
              <a:ea typeface="游ゴシック" panose="020B0400000000000000" pitchFamily="50" charset="-128"/>
            </a:endParaRPr>
          </a:p>
          <a:p>
            <a:pPr marL="342900" indent="-342900">
              <a:lnSpc>
                <a:spcPct val="80000"/>
              </a:lnSpc>
              <a:spcBef>
                <a:spcPts val="0"/>
              </a:spcBef>
              <a:defRPr/>
            </a:pPr>
            <a:r>
              <a:rPr lang="ja-JP" altLang="en-US" sz="2000" b="0" dirty="0" smtClean="0">
                <a:solidFill>
                  <a:schemeClr val="tx1"/>
                </a:solidFill>
                <a:ea typeface="游ゴシック" panose="020B0400000000000000" pitchFamily="50" charset="-128"/>
              </a:rPr>
              <a:t>（</a:t>
            </a:r>
            <a:r>
              <a:rPr lang="ja-JP" altLang="en-US" sz="2000" b="0" dirty="0">
                <a:solidFill>
                  <a:schemeClr val="tx1"/>
                </a:solidFill>
                <a:ea typeface="游ゴシック" panose="020B0400000000000000" pitchFamily="50" charset="-128"/>
              </a:rPr>
              <a:t>東京都）</a:t>
            </a:r>
          </a:p>
        </p:txBody>
      </p:sp>
      <p:sp>
        <p:nvSpPr>
          <p:cNvPr id="52242" name="Line 18"/>
          <p:cNvSpPr>
            <a:spLocks noChangeShapeType="1"/>
          </p:cNvSpPr>
          <p:nvPr/>
        </p:nvSpPr>
        <p:spPr bwMode="auto">
          <a:xfrm flipH="1" flipV="1">
            <a:off x="5817096" y="3957172"/>
            <a:ext cx="1016000" cy="623077"/>
          </a:xfrm>
          <a:prstGeom prst="line">
            <a:avLst/>
          </a:prstGeom>
          <a:noFill/>
          <a:ln w="38100">
            <a:solidFill>
              <a:schemeClr val="tx1"/>
            </a:solidFill>
            <a:round/>
            <a:headEnd type="oval"/>
            <a:tailEnd type="triangle" w="lg" len="lg"/>
          </a:ln>
          <a:effectLst/>
        </p:spPr>
        <p:txBody>
          <a:bodyPr/>
          <a:lstStyle/>
          <a:p>
            <a:pPr>
              <a:defRPr/>
            </a:pPr>
            <a:endParaRPr lang="ja-JP" altLang="en-US" b="0"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52243" name="Line 19"/>
          <p:cNvSpPr>
            <a:spLocks noChangeShapeType="1"/>
          </p:cNvSpPr>
          <p:nvPr/>
        </p:nvSpPr>
        <p:spPr bwMode="auto">
          <a:xfrm>
            <a:off x="3024800" y="2818704"/>
            <a:ext cx="848080" cy="831635"/>
          </a:xfrm>
          <a:prstGeom prst="line">
            <a:avLst/>
          </a:prstGeom>
          <a:noFill/>
          <a:ln w="38100">
            <a:solidFill>
              <a:schemeClr val="tx1"/>
            </a:solidFill>
            <a:round/>
            <a:headEnd type="oval" w="med" len="med"/>
            <a:tailEnd type="triangle" w="lg" len="lg"/>
          </a:ln>
          <a:effectLst/>
        </p:spPr>
        <p:txBody>
          <a:bodyPr/>
          <a:lstStyle/>
          <a:p>
            <a:pPr>
              <a:defRPr/>
            </a:pPr>
            <a:endParaRPr lang="ja-JP" altLang="en-US" b="0"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52246" name="Text Box 22"/>
          <p:cNvSpPr txBox="1">
            <a:spLocks noChangeArrowheads="1"/>
          </p:cNvSpPr>
          <p:nvPr/>
        </p:nvSpPr>
        <p:spPr bwMode="auto">
          <a:xfrm>
            <a:off x="1128688" y="5228546"/>
            <a:ext cx="1325562" cy="422671"/>
          </a:xfrm>
          <a:prstGeom prst="rect">
            <a:avLst/>
          </a:prstGeom>
          <a:solidFill>
            <a:schemeClr val="tx2">
              <a:lumMod val="60000"/>
              <a:lumOff val="40000"/>
            </a:schemeClr>
          </a:solidFill>
          <a:ln w="9525" algn="ctr">
            <a:noFill/>
            <a:miter lim="800000"/>
            <a:headEnd/>
            <a:tailEnd/>
          </a:ln>
          <a:effectLst/>
        </p:spPr>
        <p:txBody>
          <a:bodyPr tIns="72000">
            <a:spAutoFit/>
          </a:bodyPr>
          <a:lstStyle/>
          <a:p>
            <a:pPr marL="342900" indent="-342900">
              <a:lnSpc>
                <a:spcPct val="80000"/>
              </a:lnSpc>
              <a:spcBef>
                <a:spcPct val="50000"/>
              </a:spcBef>
              <a:defRPr/>
            </a:pPr>
            <a:r>
              <a:rPr lang="en-US" altLang="ja-JP" b="0" dirty="0">
                <a:solidFill>
                  <a:schemeClr val="tx1"/>
                </a:solidFill>
                <a:ea typeface="游ゴシック" panose="020B0400000000000000" pitchFamily="50" charset="-128"/>
              </a:rPr>
              <a:t>A</a:t>
            </a:r>
            <a:r>
              <a:rPr lang="ja-JP" altLang="en-US" b="0" dirty="0">
                <a:solidFill>
                  <a:schemeClr val="tx1"/>
                </a:solidFill>
                <a:ea typeface="游ゴシック" panose="020B0400000000000000" pitchFamily="50" charset="-128"/>
              </a:rPr>
              <a:t>社</a:t>
            </a:r>
          </a:p>
        </p:txBody>
      </p:sp>
      <p:sp>
        <p:nvSpPr>
          <p:cNvPr id="52248" name="Text Box 24"/>
          <p:cNvSpPr txBox="1">
            <a:spLocks noChangeArrowheads="1"/>
          </p:cNvSpPr>
          <p:nvPr/>
        </p:nvSpPr>
        <p:spPr bwMode="auto">
          <a:xfrm>
            <a:off x="7444928" y="5228546"/>
            <a:ext cx="1325562" cy="422671"/>
          </a:xfrm>
          <a:prstGeom prst="rect">
            <a:avLst/>
          </a:prstGeom>
          <a:solidFill>
            <a:schemeClr val="tx2">
              <a:lumMod val="60000"/>
              <a:lumOff val="40000"/>
            </a:schemeClr>
          </a:solidFill>
          <a:ln w="9525" algn="ctr">
            <a:noFill/>
            <a:miter lim="800000"/>
            <a:headEnd/>
            <a:tailEnd/>
          </a:ln>
          <a:effectLst/>
        </p:spPr>
        <p:txBody>
          <a:bodyPr tIns="72000">
            <a:spAutoFit/>
          </a:bodyPr>
          <a:lstStyle/>
          <a:p>
            <a:pPr marL="342900" indent="-342900">
              <a:lnSpc>
                <a:spcPct val="80000"/>
              </a:lnSpc>
              <a:spcBef>
                <a:spcPct val="50000"/>
              </a:spcBef>
              <a:defRPr/>
            </a:pPr>
            <a:r>
              <a:rPr kumimoji="0" lang="en-US" altLang="ja-JP" b="0" dirty="0">
                <a:solidFill>
                  <a:schemeClr val="tx1"/>
                </a:solidFill>
                <a:ea typeface="游ゴシック" panose="020B0400000000000000" pitchFamily="50" charset="-128"/>
              </a:rPr>
              <a:t>B</a:t>
            </a:r>
            <a:r>
              <a:rPr kumimoji="0" lang="ja-JP" altLang="en-US" b="0" dirty="0">
                <a:solidFill>
                  <a:schemeClr val="tx1"/>
                </a:solidFill>
                <a:ea typeface="游ゴシック" panose="020B0400000000000000" pitchFamily="50" charset="-128"/>
              </a:rPr>
              <a:t>社</a:t>
            </a:r>
            <a:endParaRPr lang="ja-JP" altLang="en-US" b="0" dirty="0">
              <a:solidFill>
                <a:schemeClr val="tx1"/>
              </a:solidFill>
              <a:ea typeface="游ゴシック" panose="020B0400000000000000" pitchFamily="50" charset="-128"/>
            </a:endParaRPr>
          </a:p>
        </p:txBody>
      </p:sp>
      <p:sp>
        <p:nvSpPr>
          <p:cNvPr id="52251" name="Text Box 27"/>
          <p:cNvSpPr txBox="1">
            <a:spLocks noChangeArrowheads="1"/>
          </p:cNvSpPr>
          <p:nvPr/>
        </p:nvSpPr>
        <p:spPr bwMode="auto">
          <a:xfrm>
            <a:off x="215429" y="5763444"/>
            <a:ext cx="3938588" cy="320216"/>
          </a:xfrm>
          <a:prstGeom prst="rect">
            <a:avLst/>
          </a:prstGeom>
          <a:noFill/>
          <a:ln w="9525" algn="ctr">
            <a:noFill/>
            <a:miter lim="800000"/>
            <a:headEnd/>
            <a:tailEnd/>
          </a:ln>
          <a:effectLst/>
        </p:spPr>
        <p:txBody>
          <a:bodyPr>
            <a:spAutoFit/>
          </a:bodyPr>
          <a:lstStyle/>
          <a:p>
            <a:pPr marL="342900" indent="-342900" algn="l">
              <a:lnSpc>
                <a:spcPct val="80000"/>
              </a:lnSpc>
              <a:spcBef>
                <a:spcPct val="50000"/>
              </a:spcBef>
              <a:defRPr/>
            </a:pPr>
            <a:r>
              <a:rPr lang="ja-JP" altLang="en-US" sz="1800" b="0" dirty="0">
                <a:solidFill>
                  <a:schemeClr val="tx1"/>
                </a:solidFill>
                <a:effectLst>
                  <a:outerShdw blurRad="38100" dist="38100" dir="2700000" algn="tl">
                    <a:srgbClr val="FFFFFF"/>
                  </a:outerShdw>
                </a:effectLst>
                <a:ea typeface="游ゴシック" panose="020B0400000000000000" pitchFamily="50" charset="-128"/>
              </a:rPr>
              <a:t>すべての事業所分をまとめて提出</a:t>
            </a:r>
          </a:p>
        </p:txBody>
      </p:sp>
      <p:sp>
        <p:nvSpPr>
          <p:cNvPr id="2" name="テキスト ボックス 1"/>
          <p:cNvSpPr txBox="1"/>
          <p:nvPr/>
        </p:nvSpPr>
        <p:spPr>
          <a:xfrm>
            <a:off x="756979" y="890026"/>
            <a:ext cx="8392041" cy="769441"/>
          </a:xfrm>
          <a:prstGeom prst="rect">
            <a:avLst/>
          </a:prstGeom>
          <a:noFill/>
        </p:spPr>
        <p:txBody>
          <a:bodyPr wrap="none" rtlCol="0">
            <a:spAutoFit/>
          </a:bodyPr>
          <a:lstStyle/>
          <a:p>
            <a:pPr algn="l"/>
            <a:r>
              <a:rPr lang="ja-JP" altLang="en-US" sz="2000" b="0" dirty="0">
                <a:solidFill>
                  <a:schemeClr val="tx1"/>
                </a:solidFill>
                <a:ea typeface="游ゴシック" panose="020B0400000000000000" pitchFamily="50" charset="-128"/>
              </a:rPr>
              <a:t>申請者の所在地（法人の場合はその主たる事務所の所在地）を管轄する</a:t>
            </a:r>
            <a:endParaRPr lang="en-US" altLang="ja-JP" sz="2000" b="0" dirty="0">
              <a:solidFill>
                <a:schemeClr val="tx1"/>
              </a:solidFill>
              <a:ea typeface="游ゴシック" panose="020B0400000000000000" pitchFamily="50" charset="-128"/>
            </a:endParaRPr>
          </a:p>
          <a:p>
            <a:pPr algn="l"/>
            <a:r>
              <a:rPr lang="ja-JP" altLang="en-US" sz="2000" b="0" dirty="0">
                <a:solidFill>
                  <a:schemeClr val="tx1"/>
                </a:solidFill>
                <a:ea typeface="游ゴシック" panose="020B0400000000000000" pitchFamily="50" charset="-128"/>
              </a:rPr>
              <a:t>都道府県労働局を経由して厚生労働大臣に提出しなければなりません。</a:t>
            </a:r>
            <a:endParaRPr kumimoji="1" lang="ja-JP" altLang="en-US" sz="2000" b="0" dirty="0">
              <a:solidFill>
                <a:schemeClr val="tx1"/>
              </a:solidFill>
              <a:ea typeface="游ゴシック" panose="020B0400000000000000" pitchFamily="50" charset="-128"/>
            </a:endParaRPr>
          </a:p>
        </p:txBody>
      </p:sp>
      <p:sp>
        <p:nvSpPr>
          <p:cNvPr id="3" name="スライド番号プレースホルダー 2"/>
          <p:cNvSpPr>
            <a:spLocks noGrp="1"/>
          </p:cNvSpPr>
          <p:nvPr>
            <p:ph type="sldNum" sz="quarter" idx="12"/>
          </p:nvPr>
        </p:nvSpPr>
        <p:spPr>
          <a:xfrm>
            <a:off x="7594600" y="6492875"/>
            <a:ext cx="2311400" cy="365125"/>
          </a:xfrm>
        </p:spPr>
        <p:txBody>
          <a:bodyPr/>
          <a:lstStyle/>
          <a:p>
            <a:pPr>
              <a:defRPr/>
            </a:pPr>
            <a:r>
              <a:rPr lang="en-US" altLang="ja-JP" dirty="0" smtClean="0"/>
              <a:t>12</a:t>
            </a:r>
            <a:endParaRPr lang="en-US" altLang="ja-JP" dirty="0"/>
          </a:p>
        </p:txBody>
      </p:sp>
      <p:sp>
        <p:nvSpPr>
          <p:cNvPr id="20" name="テキスト ボックス 19"/>
          <p:cNvSpPr txBox="1"/>
          <p:nvPr/>
        </p:nvSpPr>
        <p:spPr>
          <a:xfrm>
            <a:off x="114761" y="6580593"/>
            <a:ext cx="1237839"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マニュアル</a:t>
            </a:r>
            <a:r>
              <a:rPr kumimoji="1" lang="en-US" altLang="ja-JP" sz="1200" b="0" dirty="0" smtClean="0">
                <a:solidFill>
                  <a:schemeClr val="bg1">
                    <a:lumMod val="50000"/>
                  </a:schemeClr>
                </a:solidFill>
                <a:latin typeface="メイリオ" panose="020B0604030504040204" pitchFamily="50" charset="-128"/>
                <a:ea typeface="メイリオ" panose="020B0604030504040204" pitchFamily="50" charset="-128"/>
              </a:rPr>
              <a:t>P10</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21" name="Rectangle 2"/>
          <p:cNvSpPr txBox="1">
            <a:spLocks noRot="1" noChangeArrowheads="1"/>
          </p:cNvSpPr>
          <p:nvPr/>
        </p:nvSpPr>
        <p:spPr>
          <a:xfrm>
            <a:off x="0" y="0"/>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申請書類の提出先について</a:t>
            </a:r>
            <a:endParaRPr lang="ja-JP" altLang="en-US" sz="2800" b="1" dirty="0">
              <a:solidFill>
                <a:schemeClr val="bg1"/>
              </a:solidFill>
            </a:endParaRPr>
          </a:p>
        </p:txBody>
      </p:sp>
    </p:spTree>
  </p:cSld>
  <p:clrMapOvr>
    <a:masterClrMapping/>
  </p:clrMapOvr>
  <p:transition advTm="49832">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93" name="Text Box 45"/>
          <p:cNvSpPr txBox="1">
            <a:spLocks noChangeArrowheads="1"/>
          </p:cNvSpPr>
          <p:nvPr/>
        </p:nvSpPr>
        <p:spPr bwMode="auto">
          <a:xfrm>
            <a:off x="955144" y="5550849"/>
            <a:ext cx="8725466" cy="317972"/>
          </a:xfrm>
          <a:prstGeom prst="rect">
            <a:avLst/>
          </a:prstGeom>
          <a:noFill/>
          <a:ln w="9525" algn="ctr">
            <a:noFill/>
            <a:miter lim="800000"/>
            <a:headEnd/>
            <a:tailEnd/>
          </a:ln>
          <a:effectLst/>
        </p:spPr>
        <p:txBody>
          <a:bodyPr wrap="none">
            <a:spAutoFit/>
          </a:bodyPr>
          <a:lstStyle/>
          <a:p>
            <a:pPr marL="342900" indent="-342900" algn="l">
              <a:lnSpc>
                <a:spcPct val="80000"/>
              </a:lnSpc>
              <a:spcBef>
                <a:spcPct val="50000"/>
              </a:spcBef>
              <a:defRPr/>
            </a:pPr>
            <a:r>
              <a:rPr lang="en-US" altLang="ja-JP" sz="1800" b="0" dirty="0">
                <a:solidFill>
                  <a:schemeClr val="tx1"/>
                </a:solidFill>
                <a:ea typeface="游ゴシック" panose="020B0400000000000000" pitchFamily="50" charset="-128"/>
              </a:rPr>
              <a:t>※</a:t>
            </a:r>
            <a:r>
              <a:rPr lang="ja-JP" altLang="en-US" sz="1800" b="0" dirty="0">
                <a:solidFill>
                  <a:schemeClr val="tx1"/>
                </a:solidFill>
                <a:ea typeface="游ゴシック" panose="020B0400000000000000" pitchFamily="50" charset="-128"/>
              </a:rPr>
              <a:t>　無料職業紹介事業を申請する場合</a:t>
            </a:r>
            <a:r>
              <a:rPr lang="ja-JP" altLang="en-US" sz="1800" b="0" dirty="0" smtClean="0">
                <a:solidFill>
                  <a:schemeClr val="tx1"/>
                </a:solidFill>
                <a:ea typeface="游ゴシック" panose="020B0400000000000000" pitchFamily="50" charset="-128"/>
              </a:rPr>
              <a:t>は収入</a:t>
            </a:r>
            <a:r>
              <a:rPr lang="ja-JP" altLang="en-US" sz="1800" b="0" dirty="0">
                <a:solidFill>
                  <a:schemeClr val="tx1"/>
                </a:solidFill>
                <a:ea typeface="游ゴシック" panose="020B0400000000000000" pitchFamily="50" charset="-128"/>
              </a:rPr>
              <a:t>印紙・登録免許税は必要</a:t>
            </a:r>
            <a:r>
              <a:rPr lang="ja-JP" altLang="en-US" sz="1800" b="0" dirty="0" smtClean="0">
                <a:solidFill>
                  <a:schemeClr val="tx1"/>
                </a:solidFill>
                <a:ea typeface="游ゴシック" panose="020B0400000000000000" pitchFamily="50" charset="-128"/>
              </a:rPr>
              <a:t>ありません</a:t>
            </a:r>
            <a:endParaRPr lang="ja-JP" altLang="en-US" sz="1800" b="0" dirty="0">
              <a:solidFill>
                <a:schemeClr val="tx1"/>
              </a:solidFill>
              <a:ea typeface="游ゴシック" panose="020B0400000000000000" pitchFamily="50" charset="-128"/>
            </a:endParaRPr>
          </a:p>
        </p:txBody>
      </p:sp>
      <p:sp>
        <p:nvSpPr>
          <p:cNvPr id="18" name="Text Box 12"/>
          <p:cNvSpPr txBox="1">
            <a:spLocks noChangeArrowheads="1"/>
          </p:cNvSpPr>
          <p:nvPr/>
        </p:nvSpPr>
        <p:spPr bwMode="auto">
          <a:xfrm>
            <a:off x="1368051" y="1347693"/>
            <a:ext cx="5160387" cy="874085"/>
          </a:xfrm>
          <a:prstGeom prst="rect">
            <a:avLst/>
          </a:prstGeom>
          <a:noFill/>
          <a:ln w="9525" algn="ctr">
            <a:noFill/>
            <a:miter lim="800000"/>
            <a:headEnd/>
            <a:tailEnd/>
          </a:ln>
          <a:effectLst/>
        </p:spPr>
        <p:txBody>
          <a:bodyPr wrap="none" anchor="ctr" anchorCtr="0">
            <a:spAutoFit/>
          </a:bodyPr>
          <a:lstStyle/>
          <a:p>
            <a:pPr algn="l">
              <a:lnSpc>
                <a:spcPct val="80000"/>
              </a:lnSpc>
              <a:spcBef>
                <a:spcPct val="50000"/>
              </a:spcBef>
              <a:defRPr/>
            </a:pPr>
            <a:r>
              <a:rPr lang="ja-JP" altLang="en-US" sz="1800" b="0" dirty="0">
                <a:solidFill>
                  <a:schemeClr val="tx1"/>
                </a:solidFill>
                <a:ea typeface="游ゴシック" panose="020B0400000000000000" pitchFamily="50" charset="-128"/>
              </a:rPr>
              <a:t>職業紹介事業を行う１事業所の申請に際し、</a:t>
            </a:r>
            <a:endParaRPr lang="en-US" altLang="ja-JP" sz="1800" b="0" dirty="0">
              <a:solidFill>
                <a:schemeClr val="tx1"/>
              </a:solidFill>
              <a:ea typeface="游ゴシック" panose="020B0400000000000000" pitchFamily="50" charset="-128"/>
            </a:endParaRPr>
          </a:p>
          <a:p>
            <a:pPr algn="l">
              <a:lnSpc>
                <a:spcPct val="80000"/>
              </a:lnSpc>
              <a:spcBef>
                <a:spcPct val="50000"/>
              </a:spcBef>
              <a:defRPr/>
            </a:pPr>
            <a:r>
              <a:rPr lang="ja-JP" altLang="en-US" sz="2800" dirty="0" smtClean="0">
                <a:solidFill>
                  <a:schemeClr val="tx1"/>
                </a:solidFill>
                <a:ea typeface="游ゴシック" panose="020B0400000000000000" pitchFamily="50" charset="-128"/>
              </a:rPr>
              <a:t>　５万円分</a:t>
            </a:r>
            <a:r>
              <a:rPr lang="ja-JP" altLang="en-US" sz="2800" dirty="0">
                <a:solidFill>
                  <a:schemeClr val="tx1"/>
                </a:solidFill>
                <a:ea typeface="游ゴシック" panose="020B0400000000000000" pitchFamily="50" charset="-128"/>
              </a:rPr>
              <a:t>の収入印紙</a:t>
            </a:r>
            <a:r>
              <a:rPr lang="ja-JP" altLang="en-US" sz="1800" b="0" dirty="0">
                <a:solidFill>
                  <a:schemeClr val="tx1"/>
                </a:solidFill>
                <a:ea typeface="游ゴシック" panose="020B0400000000000000" pitchFamily="50" charset="-128"/>
              </a:rPr>
              <a:t>が必要です</a:t>
            </a:r>
            <a:r>
              <a:rPr lang="ja-JP" altLang="en-US" sz="1800" b="0" dirty="0" smtClean="0">
                <a:solidFill>
                  <a:schemeClr val="tx1"/>
                </a:solidFill>
                <a:ea typeface="游ゴシック" panose="020B0400000000000000" pitchFamily="50" charset="-128"/>
              </a:rPr>
              <a:t>。</a:t>
            </a:r>
            <a:endParaRPr lang="ja-JP" altLang="en-US" sz="1800" b="0" dirty="0">
              <a:solidFill>
                <a:schemeClr val="tx1"/>
              </a:solidFill>
              <a:ea typeface="游ゴシック" panose="020B0400000000000000" pitchFamily="50" charset="-128"/>
            </a:endParaRPr>
          </a:p>
        </p:txBody>
      </p:sp>
      <p:sp>
        <p:nvSpPr>
          <p:cNvPr id="20" name="Text Box 44"/>
          <p:cNvSpPr txBox="1">
            <a:spLocks noChangeArrowheads="1"/>
          </p:cNvSpPr>
          <p:nvPr/>
        </p:nvSpPr>
        <p:spPr bwMode="auto">
          <a:xfrm>
            <a:off x="1150306" y="3869170"/>
            <a:ext cx="6925457" cy="917174"/>
          </a:xfrm>
          <a:prstGeom prst="rect">
            <a:avLst/>
          </a:prstGeom>
          <a:noFill/>
          <a:ln w="9525" algn="ctr">
            <a:noFill/>
            <a:miter lim="800000"/>
            <a:headEnd/>
            <a:tailEnd/>
          </a:ln>
          <a:effectLst/>
        </p:spPr>
        <p:txBody>
          <a:bodyPr wrap="square">
            <a:spAutoFit/>
          </a:bodyPr>
          <a:lstStyle/>
          <a:p>
            <a:pPr marL="342900" indent="-342900" algn="l">
              <a:lnSpc>
                <a:spcPct val="80000"/>
              </a:lnSpc>
              <a:spcBef>
                <a:spcPct val="50000"/>
              </a:spcBef>
              <a:defRPr/>
            </a:pPr>
            <a:r>
              <a:rPr lang="ja-JP" altLang="en-US" sz="1800" b="0" dirty="0">
                <a:ea typeface="游ゴシック" panose="020B0400000000000000" pitchFamily="50" charset="-128"/>
              </a:rPr>
              <a:t>　</a:t>
            </a:r>
            <a:r>
              <a:rPr lang="ja-JP" altLang="en-US" sz="1800" b="0" dirty="0">
                <a:solidFill>
                  <a:schemeClr val="tx1"/>
                </a:solidFill>
                <a:ea typeface="游ゴシック" panose="020B0400000000000000" pitchFamily="50" charset="-128"/>
              </a:rPr>
              <a:t>また、</a:t>
            </a:r>
            <a:r>
              <a:rPr lang="ja-JP" altLang="en-US" sz="2800" dirty="0">
                <a:solidFill>
                  <a:schemeClr val="tx1"/>
                </a:solidFill>
                <a:ea typeface="游ゴシック" panose="020B0400000000000000" pitchFamily="50" charset="-128"/>
              </a:rPr>
              <a:t>登録免許税（９万円）</a:t>
            </a:r>
            <a:r>
              <a:rPr lang="ja-JP" altLang="en-US" sz="1800" b="0" dirty="0">
                <a:solidFill>
                  <a:schemeClr val="tx1"/>
                </a:solidFill>
                <a:ea typeface="游ゴシック" panose="020B0400000000000000" pitchFamily="50" charset="-128"/>
              </a:rPr>
              <a:t>の納付が必要です。</a:t>
            </a:r>
            <a:endParaRPr lang="en-US" altLang="ja-JP" sz="1800" b="0" dirty="0">
              <a:solidFill>
                <a:schemeClr val="tx1"/>
              </a:solidFill>
              <a:ea typeface="游ゴシック" panose="020B0400000000000000" pitchFamily="50" charset="-128"/>
            </a:endParaRPr>
          </a:p>
          <a:p>
            <a:pPr marL="342900" indent="-342900" algn="l">
              <a:lnSpc>
                <a:spcPct val="80000"/>
              </a:lnSpc>
              <a:spcBef>
                <a:spcPct val="50000"/>
              </a:spcBef>
              <a:defRPr/>
            </a:pPr>
            <a:r>
              <a:rPr lang="ja-JP" altLang="en-US" b="0" dirty="0">
                <a:solidFill>
                  <a:schemeClr val="tx1"/>
                </a:solidFill>
                <a:ea typeface="游ゴシック" panose="020B0400000000000000" pitchFamily="50" charset="-128"/>
              </a:rPr>
              <a:t>　</a:t>
            </a:r>
            <a:r>
              <a:rPr lang="ja-JP" altLang="en-US" sz="2000" b="0" dirty="0" smtClean="0">
                <a:solidFill>
                  <a:schemeClr val="tx1"/>
                </a:solidFill>
                <a:ea typeface="游ゴシック" panose="020B0400000000000000" pitchFamily="50" charset="-128"/>
              </a:rPr>
              <a:t>（</a:t>
            </a:r>
            <a:r>
              <a:rPr lang="ja-JP" altLang="en-US" sz="2000" b="0" dirty="0">
                <a:solidFill>
                  <a:schemeClr val="tx1"/>
                </a:solidFill>
                <a:ea typeface="游ゴシック" panose="020B0400000000000000" pitchFamily="50" charset="-128"/>
              </a:rPr>
              <a:t>申請者が税務署、銀行、郵便局等で納付）</a:t>
            </a:r>
          </a:p>
        </p:txBody>
      </p:sp>
      <p:sp>
        <p:nvSpPr>
          <p:cNvPr id="2" name="スライド番号プレースホルダー 1"/>
          <p:cNvSpPr>
            <a:spLocks noGrp="1"/>
          </p:cNvSpPr>
          <p:nvPr>
            <p:ph type="sldNum" sz="quarter" idx="12"/>
          </p:nvPr>
        </p:nvSpPr>
        <p:spPr>
          <a:xfrm>
            <a:off x="7594600" y="6492875"/>
            <a:ext cx="2311400" cy="365125"/>
          </a:xfrm>
        </p:spPr>
        <p:txBody>
          <a:bodyPr/>
          <a:lstStyle/>
          <a:p>
            <a:pPr>
              <a:defRPr/>
            </a:pPr>
            <a:r>
              <a:rPr lang="en-US" altLang="ja-JP" dirty="0" smtClean="0"/>
              <a:t>13</a:t>
            </a:r>
            <a:endParaRPr lang="en-US" altLang="ja-JP" dirty="0"/>
          </a:p>
        </p:txBody>
      </p:sp>
      <p:sp>
        <p:nvSpPr>
          <p:cNvPr id="8" name="Text Box 12"/>
          <p:cNvSpPr txBox="1">
            <a:spLocks noChangeArrowheads="1"/>
          </p:cNvSpPr>
          <p:nvPr/>
        </p:nvSpPr>
        <p:spPr bwMode="auto">
          <a:xfrm>
            <a:off x="1370022" y="2622014"/>
            <a:ext cx="7802136" cy="674031"/>
          </a:xfrm>
          <a:prstGeom prst="rect">
            <a:avLst/>
          </a:prstGeom>
          <a:noFill/>
          <a:ln w="9525" algn="ctr">
            <a:noFill/>
            <a:miter lim="800000"/>
            <a:headEnd/>
            <a:tailEnd/>
          </a:ln>
          <a:effectLst/>
        </p:spPr>
        <p:txBody>
          <a:bodyPr wrap="none" anchor="ctr" anchorCtr="0">
            <a:spAutoFit/>
          </a:bodyPr>
          <a:lstStyle/>
          <a:p>
            <a:pPr marL="342900" indent="-342900" algn="l">
              <a:lnSpc>
                <a:spcPct val="80000"/>
              </a:lnSpc>
              <a:spcBef>
                <a:spcPct val="50000"/>
              </a:spcBef>
              <a:defRPr/>
            </a:pPr>
            <a:r>
              <a:rPr lang="ja-JP" altLang="en-US" sz="1800" b="0" dirty="0" smtClean="0">
                <a:solidFill>
                  <a:schemeClr val="tx1"/>
                </a:solidFill>
                <a:ea typeface="游ゴシック" panose="020B0400000000000000" pitchFamily="50" charset="-128"/>
              </a:rPr>
              <a:t>複数</a:t>
            </a:r>
            <a:r>
              <a:rPr lang="ja-JP" altLang="en-US" sz="1800" b="0" dirty="0">
                <a:solidFill>
                  <a:schemeClr val="tx1"/>
                </a:solidFill>
                <a:ea typeface="游ゴシック" panose="020B0400000000000000" pitchFamily="50" charset="-128"/>
              </a:rPr>
              <a:t>事業所を同時申請される場合は</a:t>
            </a:r>
            <a:r>
              <a:rPr lang="ja-JP" altLang="en-US" sz="1800" b="0" dirty="0" smtClean="0">
                <a:solidFill>
                  <a:schemeClr val="tx1"/>
                </a:solidFill>
                <a:ea typeface="游ゴシック" panose="020B0400000000000000" pitchFamily="50" charset="-128"/>
              </a:rPr>
              <a:t>、</a:t>
            </a:r>
            <a:endParaRPr lang="en-US" altLang="ja-JP" sz="1800" b="0" dirty="0" smtClean="0">
              <a:solidFill>
                <a:schemeClr val="tx1"/>
              </a:solidFill>
              <a:ea typeface="游ゴシック" panose="020B0400000000000000" pitchFamily="50" charset="-128"/>
            </a:endParaRPr>
          </a:p>
          <a:p>
            <a:pPr marL="342900" indent="-342900" algn="l">
              <a:lnSpc>
                <a:spcPct val="80000"/>
              </a:lnSpc>
              <a:spcBef>
                <a:spcPct val="50000"/>
              </a:spcBef>
              <a:defRPr/>
            </a:pPr>
            <a:r>
              <a:rPr lang="ja-JP" altLang="en-US" sz="1800" dirty="0" smtClean="0">
                <a:solidFill>
                  <a:schemeClr val="tx1"/>
                </a:solidFill>
                <a:ea typeface="游ゴシック" panose="020B0400000000000000" pitchFamily="50" charset="-128"/>
              </a:rPr>
              <a:t>　２</a:t>
            </a:r>
            <a:r>
              <a:rPr lang="ja-JP" altLang="en-US" sz="1800" dirty="0">
                <a:solidFill>
                  <a:schemeClr val="tx1"/>
                </a:solidFill>
                <a:ea typeface="游ゴシック" panose="020B0400000000000000" pitchFamily="50" charset="-128"/>
              </a:rPr>
              <a:t>事業所目以降は１事業所ごとに１万８千円の収入印紙</a:t>
            </a:r>
            <a:r>
              <a:rPr lang="ja-JP" altLang="en-US" sz="1800" b="0" dirty="0">
                <a:solidFill>
                  <a:schemeClr val="tx1"/>
                </a:solidFill>
                <a:ea typeface="游ゴシック" panose="020B0400000000000000" pitchFamily="50" charset="-128"/>
              </a:rPr>
              <a:t>が必要です</a:t>
            </a:r>
            <a:r>
              <a:rPr lang="ja-JP" altLang="en-US" sz="1800" b="0" dirty="0" smtClean="0">
                <a:solidFill>
                  <a:schemeClr val="tx1"/>
                </a:solidFill>
                <a:ea typeface="游ゴシック" panose="020B0400000000000000" pitchFamily="50" charset="-128"/>
              </a:rPr>
              <a:t>。</a:t>
            </a:r>
            <a:endParaRPr lang="ja-JP" altLang="en-US" sz="1800" b="0" dirty="0">
              <a:solidFill>
                <a:schemeClr val="tx1"/>
              </a:solidFill>
              <a:ea typeface="游ゴシック" panose="020B0400000000000000" pitchFamily="50" charset="-128"/>
            </a:endParaRPr>
          </a:p>
        </p:txBody>
      </p:sp>
      <p:sp>
        <p:nvSpPr>
          <p:cNvPr id="9" name="Text Box 12"/>
          <p:cNvSpPr txBox="1">
            <a:spLocks noChangeArrowheads="1"/>
          </p:cNvSpPr>
          <p:nvPr/>
        </p:nvSpPr>
        <p:spPr bwMode="auto">
          <a:xfrm>
            <a:off x="954524" y="1347776"/>
            <a:ext cx="415498" cy="320729"/>
          </a:xfrm>
          <a:prstGeom prst="rect">
            <a:avLst/>
          </a:prstGeom>
          <a:noFill/>
          <a:ln w="9525" algn="ctr">
            <a:noFill/>
            <a:miter lim="800000"/>
            <a:headEnd/>
            <a:tailEnd/>
          </a:ln>
          <a:effectLst/>
        </p:spPr>
        <p:txBody>
          <a:bodyPr wrap="none" anchor="ctr" anchorCtr="0">
            <a:spAutoFit/>
          </a:bodyPr>
          <a:lstStyle/>
          <a:p>
            <a:pPr marL="342900" indent="-342900" algn="l">
              <a:lnSpc>
                <a:spcPct val="80000"/>
              </a:lnSpc>
              <a:spcBef>
                <a:spcPct val="50000"/>
              </a:spcBef>
              <a:defRPr/>
            </a:pPr>
            <a:r>
              <a:rPr lang="ja-JP" altLang="en-US" sz="1800" b="0" dirty="0" smtClean="0">
                <a:solidFill>
                  <a:schemeClr val="tx1"/>
                </a:solidFill>
                <a:ea typeface="游ゴシック" panose="020B0400000000000000" pitchFamily="50" charset="-128"/>
              </a:rPr>
              <a:t>●</a:t>
            </a:r>
            <a:endParaRPr lang="ja-JP" altLang="en-US" sz="1800" b="0" dirty="0">
              <a:solidFill>
                <a:schemeClr val="tx1"/>
              </a:solidFill>
              <a:ea typeface="游ゴシック" panose="020B0400000000000000" pitchFamily="50" charset="-128"/>
            </a:endParaRPr>
          </a:p>
        </p:txBody>
      </p:sp>
      <p:sp>
        <p:nvSpPr>
          <p:cNvPr id="10" name="Text Box 12"/>
          <p:cNvSpPr txBox="1">
            <a:spLocks noChangeArrowheads="1"/>
          </p:cNvSpPr>
          <p:nvPr/>
        </p:nvSpPr>
        <p:spPr bwMode="auto">
          <a:xfrm>
            <a:off x="952553" y="2623243"/>
            <a:ext cx="415498" cy="320729"/>
          </a:xfrm>
          <a:prstGeom prst="rect">
            <a:avLst/>
          </a:prstGeom>
          <a:noFill/>
          <a:ln w="9525" algn="ctr">
            <a:noFill/>
            <a:miter lim="800000"/>
            <a:headEnd/>
            <a:tailEnd/>
          </a:ln>
          <a:effectLst/>
        </p:spPr>
        <p:txBody>
          <a:bodyPr wrap="none" anchor="ctr" anchorCtr="0">
            <a:spAutoFit/>
          </a:bodyPr>
          <a:lstStyle/>
          <a:p>
            <a:pPr marL="342900" indent="-342900" algn="l">
              <a:lnSpc>
                <a:spcPct val="80000"/>
              </a:lnSpc>
              <a:spcBef>
                <a:spcPct val="50000"/>
              </a:spcBef>
              <a:defRPr/>
            </a:pPr>
            <a:r>
              <a:rPr lang="ja-JP" altLang="en-US" sz="1800" b="0" dirty="0" smtClean="0">
                <a:solidFill>
                  <a:schemeClr val="tx1"/>
                </a:solidFill>
                <a:ea typeface="游ゴシック" panose="020B0400000000000000" pitchFamily="50" charset="-128"/>
              </a:rPr>
              <a:t>●</a:t>
            </a:r>
            <a:endParaRPr lang="ja-JP" altLang="en-US" sz="1800" b="0" dirty="0">
              <a:solidFill>
                <a:schemeClr val="tx1"/>
              </a:solidFill>
              <a:ea typeface="游ゴシック" panose="020B0400000000000000" pitchFamily="50" charset="-128"/>
            </a:endParaRPr>
          </a:p>
        </p:txBody>
      </p:sp>
      <p:sp>
        <p:nvSpPr>
          <p:cNvPr id="11" name="Text Box 12"/>
          <p:cNvSpPr txBox="1">
            <a:spLocks noChangeArrowheads="1"/>
          </p:cNvSpPr>
          <p:nvPr/>
        </p:nvSpPr>
        <p:spPr bwMode="auto">
          <a:xfrm>
            <a:off x="952553" y="3902154"/>
            <a:ext cx="415498" cy="320729"/>
          </a:xfrm>
          <a:prstGeom prst="rect">
            <a:avLst/>
          </a:prstGeom>
          <a:noFill/>
          <a:ln w="9525" algn="ctr">
            <a:noFill/>
            <a:miter lim="800000"/>
            <a:headEnd/>
            <a:tailEnd/>
          </a:ln>
          <a:effectLst/>
        </p:spPr>
        <p:txBody>
          <a:bodyPr wrap="none" anchor="ctr" anchorCtr="0">
            <a:spAutoFit/>
          </a:bodyPr>
          <a:lstStyle/>
          <a:p>
            <a:pPr marL="342900" indent="-342900" algn="l">
              <a:lnSpc>
                <a:spcPct val="80000"/>
              </a:lnSpc>
              <a:spcBef>
                <a:spcPct val="50000"/>
              </a:spcBef>
              <a:defRPr/>
            </a:pPr>
            <a:r>
              <a:rPr lang="ja-JP" altLang="en-US" sz="1800" b="0" dirty="0" smtClean="0">
                <a:solidFill>
                  <a:schemeClr val="tx1"/>
                </a:solidFill>
                <a:ea typeface="游ゴシック" panose="020B0400000000000000" pitchFamily="50" charset="-128"/>
              </a:rPr>
              <a:t>●</a:t>
            </a:r>
            <a:endParaRPr lang="ja-JP" altLang="en-US" sz="1800" b="0" dirty="0">
              <a:solidFill>
                <a:schemeClr val="tx1"/>
              </a:solidFill>
              <a:ea typeface="游ゴシック" panose="020B0400000000000000" pitchFamily="50" charset="-128"/>
            </a:endParaRPr>
          </a:p>
        </p:txBody>
      </p:sp>
      <p:sp>
        <p:nvSpPr>
          <p:cNvPr id="12" name="テキスト ボックス 11"/>
          <p:cNvSpPr txBox="1"/>
          <p:nvPr/>
        </p:nvSpPr>
        <p:spPr>
          <a:xfrm>
            <a:off x="114761" y="6580593"/>
            <a:ext cx="1237839"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マニュアル</a:t>
            </a:r>
            <a:r>
              <a:rPr kumimoji="1" lang="en-US" altLang="ja-JP" sz="1200" b="0" dirty="0" smtClean="0">
                <a:solidFill>
                  <a:schemeClr val="bg1">
                    <a:lumMod val="50000"/>
                  </a:schemeClr>
                </a:solidFill>
                <a:latin typeface="メイリオ" panose="020B0604030504040204" pitchFamily="50" charset="-128"/>
                <a:ea typeface="メイリオ" panose="020B0604030504040204" pitchFamily="50" charset="-128"/>
              </a:rPr>
              <a:t>P10</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13" name="Rectangle 2"/>
          <p:cNvSpPr txBox="1">
            <a:spLocks noRot="1" noChangeArrowheads="1"/>
          </p:cNvSpPr>
          <p:nvPr/>
        </p:nvSpPr>
        <p:spPr>
          <a:xfrm>
            <a:off x="0" y="0"/>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申請に必要な手数料について</a:t>
            </a:r>
            <a:endParaRPr lang="ja-JP" altLang="en-US" sz="2800" b="1" dirty="0">
              <a:solidFill>
                <a:schemeClr val="bg1"/>
              </a:solidFill>
            </a:endParaRPr>
          </a:p>
        </p:txBody>
      </p:sp>
    </p:spTree>
  </p:cSld>
  <p:clrMapOvr>
    <a:masterClrMapping/>
  </p:clrMapOvr>
  <p:transition advTm="132119">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6" name="Text Box 6"/>
          <p:cNvSpPr txBox="1">
            <a:spLocks noChangeArrowheads="1"/>
          </p:cNvSpPr>
          <p:nvPr/>
        </p:nvSpPr>
        <p:spPr bwMode="auto">
          <a:xfrm>
            <a:off x="643430" y="1362661"/>
            <a:ext cx="3262432" cy="396134"/>
          </a:xfrm>
          <a:prstGeom prst="rect">
            <a:avLst/>
          </a:prstGeom>
          <a:noFill/>
          <a:ln w="9525" algn="ctr">
            <a:noFill/>
            <a:miter lim="800000"/>
            <a:headEnd/>
            <a:tailEnd/>
          </a:ln>
          <a:effectLst/>
        </p:spPr>
        <p:txBody>
          <a:bodyPr wrap="none">
            <a:spAutoFit/>
          </a:bodyPr>
          <a:lstStyle/>
          <a:p>
            <a:pPr marL="342900" indent="-342900" algn="l">
              <a:lnSpc>
                <a:spcPct val="80000"/>
              </a:lnSpc>
              <a:spcBef>
                <a:spcPct val="50000"/>
              </a:spcBef>
              <a:defRPr/>
            </a:pPr>
            <a:r>
              <a:rPr lang="en-US" altLang="ja-JP" dirty="0">
                <a:solidFill>
                  <a:schemeClr val="tx1"/>
                </a:solidFill>
                <a:ea typeface="游ゴシック" panose="020B0400000000000000" pitchFamily="50" charset="-128"/>
              </a:rPr>
              <a:t>①</a:t>
            </a:r>
            <a:r>
              <a:rPr lang="ja-JP" altLang="en-US" dirty="0">
                <a:solidFill>
                  <a:schemeClr val="tx1"/>
                </a:solidFill>
                <a:ea typeface="游ゴシック" panose="020B0400000000000000" pitchFamily="50" charset="-128"/>
              </a:rPr>
              <a:t>定款または寄附行為</a:t>
            </a:r>
          </a:p>
        </p:txBody>
      </p:sp>
      <p:sp>
        <p:nvSpPr>
          <p:cNvPr id="61447" name="Text Box 7"/>
          <p:cNvSpPr txBox="1">
            <a:spLocks noChangeArrowheads="1"/>
          </p:cNvSpPr>
          <p:nvPr/>
        </p:nvSpPr>
        <p:spPr bwMode="auto">
          <a:xfrm>
            <a:off x="643430" y="3241437"/>
            <a:ext cx="2031325" cy="387798"/>
          </a:xfrm>
          <a:prstGeom prst="rect">
            <a:avLst/>
          </a:prstGeom>
          <a:noFill/>
          <a:ln w="9525" algn="ctr">
            <a:noFill/>
            <a:miter lim="800000"/>
            <a:headEnd/>
            <a:tailEnd/>
          </a:ln>
          <a:effectLst/>
        </p:spPr>
        <p:txBody>
          <a:bodyPr wrap="none">
            <a:spAutoFit/>
          </a:bodyPr>
          <a:lstStyle/>
          <a:p>
            <a:pPr marL="342900" indent="-342900" algn="l">
              <a:lnSpc>
                <a:spcPct val="80000"/>
              </a:lnSpc>
              <a:spcBef>
                <a:spcPct val="50000"/>
              </a:spcBef>
              <a:defRPr/>
            </a:pPr>
            <a:r>
              <a:rPr lang="en-US" altLang="ja-JP" dirty="0">
                <a:solidFill>
                  <a:schemeClr val="tx1"/>
                </a:solidFill>
                <a:ea typeface="游ゴシック" panose="020B0400000000000000" pitchFamily="50" charset="-128"/>
              </a:rPr>
              <a:t>②</a:t>
            </a:r>
            <a:r>
              <a:rPr lang="ja-JP" altLang="en-US" dirty="0">
                <a:solidFill>
                  <a:schemeClr val="tx1"/>
                </a:solidFill>
                <a:ea typeface="游ゴシック" panose="020B0400000000000000" pitchFamily="50" charset="-128"/>
              </a:rPr>
              <a:t>登記簿謄本</a:t>
            </a:r>
          </a:p>
        </p:txBody>
      </p:sp>
      <p:sp>
        <p:nvSpPr>
          <p:cNvPr id="61448" name="Text Box 8"/>
          <p:cNvSpPr txBox="1">
            <a:spLocks noChangeArrowheads="1"/>
          </p:cNvSpPr>
          <p:nvPr/>
        </p:nvSpPr>
        <p:spPr bwMode="auto">
          <a:xfrm>
            <a:off x="1054161" y="1900660"/>
            <a:ext cx="6475412" cy="320729"/>
          </a:xfrm>
          <a:prstGeom prst="rect">
            <a:avLst/>
          </a:prstGeom>
          <a:noFill/>
          <a:ln w="9525" algn="ctr">
            <a:noFill/>
            <a:miter lim="800000"/>
            <a:headEnd/>
            <a:tailEnd/>
          </a:ln>
          <a:effectLst/>
        </p:spPr>
        <p:txBody>
          <a:bodyPr>
            <a:spAutoFit/>
          </a:bodyPr>
          <a:lstStyle/>
          <a:p>
            <a:pPr marL="342900" indent="-342900" algn="l">
              <a:lnSpc>
                <a:spcPct val="80000"/>
              </a:lnSpc>
              <a:spcBef>
                <a:spcPct val="50000"/>
              </a:spcBef>
              <a:defRPr/>
            </a:pPr>
            <a:r>
              <a:rPr lang="ja-JP" altLang="en-US" sz="1800" b="0" dirty="0" smtClean="0">
                <a:solidFill>
                  <a:schemeClr val="tx1"/>
                </a:solidFill>
                <a:effectLst>
                  <a:outerShdw blurRad="38100" dist="38100" dir="2700000" algn="tl">
                    <a:srgbClr val="FFFFFF"/>
                  </a:outerShdw>
                </a:effectLst>
                <a:ea typeface="游ゴシック" panose="020B0400000000000000" pitchFamily="50" charset="-128"/>
              </a:rPr>
              <a:t>・すべて</a:t>
            </a:r>
            <a:r>
              <a:rPr lang="ja-JP" altLang="en-US" sz="1800" b="0" dirty="0">
                <a:solidFill>
                  <a:schemeClr val="tx1"/>
                </a:solidFill>
                <a:effectLst>
                  <a:outerShdw blurRad="38100" dist="38100" dir="2700000" algn="tl">
                    <a:srgbClr val="FFFFFF"/>
                  </a:outerShdw>
                </a:effectLst>
                <a:ea typeface="游ゴシック" panose="020B0400000000000000" pitchFamily="50" charset="-128"/>
              </a:rPr>
              <a:t>コピーで結構</a:t>
            </a:r>
            <a:r>
              <a:rPr lang="ja-JP" altLang="en-US" sz="1800" b="0" dirty="0" smtClean="0">
                <a:solidFill>
                  <a:schemeClr val="tx1"/>
                </a:solidFill>
                <a:effectLst>
                  <a:outerShdw blurRad="38100" dist="38100" dir="2700000" algn="tl">
                    <a:srgbClr val="FFFFFF"/>
                  </a:outerShdw>
                </a:effectLst>
                <a:ea typeface="游ゴシック" panose="020B0400000000000000" pitchFamily="50" charset="-128"/>
              </a:rPr>
              <a:t>です</a:t>
            </a:r>
            <a:endParaRPr lang="ja-JP" altLang="en-US" sz="1800" b="0" dirty="0">
              <a:solidFill>
                <a:schemeClr val="tx1"/>
              </a:solidFill>
              <a:effectLst>
                <a:outerShdw blurRad="38100" dist="38100" dir="2700000" algn="tl">
                  <a:srgbClr val="FFFFFF"/>
                </a:outerShdw>
              </a:effectLst>
              <a:ea typeface="游ゴシック" panose="020B0400000000000000" pitchFamily="50" charset="-128"/>
            </a:endParaRPr>
          </a:p>
        </p:txBody>
      </p:sp>
      <p:sp>
        <p:nvSpPr>
          <p:cNvPr id="61449" name="Text Box 9"/>
          <p:cNvSpPr txBox="1">
            <a:spLocks noChangeArrowheads="1"/>
          </p:cNvSpPr>
          <p:nvPr/>
        </p:nvSpPr>
        <p:spPr bwMode="auto">
          <a:xfrm>
            <a:off x="1054161" y="2294717"/>
            <a:ext cx="8725466" cy="680827"/>
          </a:xfrm>
          <a:prstGeom prst="rect">
            <a:avLst/>
          </a:prstGeom>
          <a:noFill/>
          <a:ln w="9525" algn="ctr">
            <a:noFill/>
            <a:miter lim="800000"/>
            <a:headEnd/>
            <a:tailEnd/>
          </a:ln>
          <a:effectLst/>
        </p:spPr>
        <p:txBody>
          <a:bodyPr wrap="none">
            <a:spAutoFit/>
          </a:bodyPr>
          <a:lstStyle/>
          <a:p>
            <a:pPr marL="342900" indent="-342900" algn="l">
              <a:lnSpc>
                <a:spcPct val="80000"/>
              </a:lnSpc>
              <a:spcBef>
                <a:spcPct val="50000"/>
              </a:spcBef>
              <a:defRPr/>
            </a:pPr>
            <a:r>
              <a:rPr kumimoji="0" lang="ja-JP" altLang="en-US" sz="1800" b="0" dirty="0" smtClean="0">
                <a:solidFill>
                  <a:schemeClr val="tx1"/>
                </a:solidFill>
                <a:ea typeface="游ゴシック" panose="020B0400000000000000" pitchFamily="50" charset="-128"/>
              </a:rPr>
              <a:t>・</a:t>
            </a:r>
            <a:r>
              <a:rPr lang="ja-JP" altLang="en-US" sz="1800" b="0" dirty="0" smtClean="0">
                <a:solidFill>
                  <a:schemeClr val="tx1"/>
                </a:solidFill>
                <a:ea typeface="游ゴシック" panose="020B0400000000000000" pitchFamily="50" charset="-128"/>
              </a:rPr>
              <a:t>原始</a:t>
            </a:r>
            <a:r>
              <a:rPr lang="ja-JP" altLang="en-US" sz="1800" b="0" dirty="0">
                <a:solidFill>
                  <a:schemeClr val="tx1"/>
                </a:solidFill>
                <a:ea typeface="游ゴシック" panose="020B0400000000000000" pitchFamily="50" charset="-128"/>
              </a:rPr>
              <a:t>定款以降</a:t>
            </a:r>
            <a:r>
              <a:rPr lang="ja-JP" altLang="en-US" sz="1800" b="0" dirty="0" smtClean="0">
                <a:solidFill>
                  <a:schemeClr val="tx1"/>
                </a:solidFill>
                <a:ea typeface="游ゴシック" panose="020B0400000000000000" pitchFamily="50" charset="-128"/>
              </a:rPr>
              <a:t>、内容</a:t>
            </a:r>
            <a:r>
              <a:rPr lang="ja-JP" altLang="en-US" sz="1800" b="0" dirty="0">
                <a:solidFill>
                  <a:schemeClr val="tx1"/>
                </a:solidFill>
                <a:ea typeface="游ゴシック" panose="020B0400000000000000" pitchFamily="50" charset="-128"/>
              </a:rPr>
              <a:t>に変更があり変更後の定款を新たに</a:t>
            </a:r>
            <a:r>
              <a:rPr lang="ja-JP" altLang="en-US" sz="1800" b="0" dirty="0" smtClean="0">
                <a:solidFill>
                  <a:schemeClr val="tx1"/>
                </a:solidFill>
                <a:ea typeface="游ゴシック" panose="020B0400000000000000" pitchFamily="50" charset="-128"/>
              </a:rPr>
              <a:t>作成していない場合</a:t>
            </a:r>
            <a:r>
              <a:rPr lang="ja-JP" altLang="en-US" sz="1800" b="0" dirty="0">
                <a:solidFill>
                  <a:schemeClr val="tx1"/>
                </a:solidFill>
                <a:ea typeface="游ゴシック" panose="020B0400000000000000" pitchFamily="50" charset="-128"/>
              </a:rPr>
              <a:t>は</a:t>
            </a:r>
            <a:r>
              <a:rPr lang="ja-JP" altLang="en-US" sz="1800" b="0" dirty="0" smtClean="0">
                <a:solidFill>
                  <a:schemeClr val="tx1"/>
                </a:solidFill>
                <a:ea typeface="游ゴシック" panose="020B0400000000000000" pitchFamily="50" charset="-128"/>
              </a:rPr>
              <a:t>、</a:t>
            </a:r>
            <a:endParaRPr lang="en-US" altLang="ja-JP" sz="1800" b="0" dirty="0" smtClean="0">
              <a:solidFill>
                <a:schemeClr val="tx1"/>
              </a:solidFill>
              <a:ea typeface="游ゴシック" panose="020B0400000000000000" pitchFamily="50" charset="-128"/>
            </a:endParaRPr>
          </a:p>
          <a:p>
            <a:pPr marL="342900" indent="-342900" algn="l">
              <a:lnSpc>
                <a:spcPct val="80000"/>
              </a:lnSpc>
              <a:spcBef>
                <a:spcPct val="50000"/>
              </a:spcBef>
              <a:defRPr/>
            </a:pPr>
            <a:r>
              <a:rPr lang="ja-JP" altLang="en-US" sz="1800" b="0" dirty="0">
                <a:solidFill>
                  <a:schemeClr val="tx1"/>
                </a:solidFill>
                <a:ea typeface="游ゴシック" panose="020B0400000000000000" pitchFamily="50" charset="-128"/>
              </a:rPr>
              <a:t>　</a:t>
            </a:r>
            <a:r>
              <a:rPr lang="ja-JP" altLang="en-US" sz="1800" b="0" dirty="0" smtClean="0">
                <a:solidFill>
                  <a:schemeClr val="tx1"/>
                </a:solidFill>
                <a:ea typeface="游ゴシック" panose="020B0400000000000000" pitchFamily="50" charset="-128"/>
              </a:rPr>
              <a:t>変更</a:t>
            </a:r>
            <a:r>
              <a:rPr lang="ja-JP" altLang="en-US" sz="1800" b="0" dirty="0">
                <a:solidFill>
                  <a:schemeClr val="tx1"/>
                </a:solidFill>
                <a:ea typeface="游ゴシック" panose="020B0400000000000000" pitchFamily="50" charset="-128"/>
              </a:rPr>
              <a:t>事項にかかる総会の議事録も提出してください。 　</a:t>
            </a:r>
          </a:p>
        </p:txBody>
      </p:sp>
      <p:sp>
        <p:nvSpPr>
          <p:cNvPr id="2" name="テキスト ボックス 1"/>
          <p:cNvSpPr txBox="1"/>
          <p:nvPr/>
        </p:nvSpPr>
        <p:spPr>
          <a:xfrm>
            <a:off x="1254756" y="5703639"/>
            <a:ext cx="7920880" cy="461665"/>
          </a:xfrm>
          <a:prstGeom prst="rect">
            <a:avLst/>
          </a:prstGeom>
          <a:noFill/>
          <a:ln w="25400" cap="rnd" cmpd="thickThin">
            <a:solidFill>
              <a:srgbClr val="FF0000"/>
            </a:solidFill>
            <a:prstDash val="solid"/>
            <a:bevel/>
          </a:ln>
        </p:spPr>
        <p:txBody>
          <a:bodyPr wrap="square" rtlCol="0">
            <a:spAutoFit/>
          </a:bodyPr>
          <a:lstStyle/>
          <a:p>
            <a:pPr algn="l"/>
            <a:r>
              <a:rPr lang="ja-JP" altLang="en-US" dirty="0">
                <a:solidFill>
                  <a:schemeClr val="tx1"/>
                </a:solidFill>
                <a:ea typeface="游ゴシック" panose="020B0400000000000000" pitchFamily="50" charset="-128"/>
              </a:rPr>
              <a:t>　事業目的に</a:t>
            </a:r>
            <a:r>
              <a:rPr lang="ja-JP" altLang="en-US" dirty="0">
                <a:solidFill>
                  <a:srgbClr val="FF0000"/>
                </a:solidFill>
                <a:ea typeface="游ゴシック" panose="020B0400000000000000" pitchFamily="50" charset="-128"/>
              </a:rPr>
              <a:t>職業紹介事業を行う旨の記載</a:t>
            </a:r>
            <a:r>
              <a:rPr lang="ja-JP" altLang="en-US" dirty="0">
                <a:solidFill>
                  <a:schemeClr val="tx1"/>
                </a:solidFill>
                <a:ea typeface="游ゴシック" panose="020B0400000000000000" pitchFamily="50" charset="-128"/>
              </a:rPr>
              <a:t>が必要です。</a:t>
            </a:r>
            <a:endParaRPr lang="en-US" altLang="ja-JP" dirty="0">
              <a:solidFill>
                <a:schemeClr val="tx1"/>
              </a:solidFill>
              <a:ea typeface="游ゴシック" panose="020B0400000000000000" pitchFamily="50" charset="-128"/>
            </a:endParaRPr>
          </a:p>
        </p:txBody>
      </p:sp>
      <p:sp>
        <p:nvSpPr>
          <p:cNvPr id="3" name="スライド番号プレースホルダー 2"/>
          <p:cNvSpPr>
            <a:spLocks noGrp="1"/>
          </p:cNvSpPr>
          <p:nvPr>
            <p:ph type="sldNum" sz="quarter" idx="12"/>
          </p:nvPr>
        </p:nvSpPr>
        <p:spPr>
          <a:xfrm>
            <a:off x="7594600" y="6492875"/>
            <a:ext cx="2311400" cy="365125"/>
          </a:xfrm>
        </p:spPr>
        <p:txBody>
          <a:bodyPr/>
          <a:lstStyle/>
          <a:p>
            <a:pPr>
              <a:defRPr/>
            </a:pPr>
            <a:r>
              <a:rPr lang="en-US" altLang="ja-JP" dirty="0" smtClean="0"/>
              <a:t>14</a:t>
            </a:r>
            <a:endParaRPr lang="en-US" altLang="ja-JP" dirty="0"/>
          </a:p>
        </p:txBody>
      </p:sp>
      <p:sp>
        <p:nvSpPr>
          <p:cNvPr id="12" name="Text Box 12"/>
          <p:cNvSpPr txBox="1">
            <a:spLocks noChangeArrowheads="1"/>
          </p:cNvSpPr>
          <p:nvPr/>
        </p:nvSpPr>
        <p:spPr bwMode="auto">
          <a:xfrm>
            <a:off x="1120484" y="3579088"/>
            <a:ext cx="4801314" cy="507831"/>
          </a:xfrm>
          <a:prstGeom prst="rect">
            <a:avLst/>
          </a:prstGeom>
          <a:noFill/>
          <a:ln w="9525" algn="ctr">
            <a:noFill/>
            <a:miter lim="800000"/>
            <a:headEnd/>
            <a:tailEnd/>
          </a:ln>
          <a:effectLst/>
        </p:spPr>
        <p:txBody>
          <a:bodyPr wrap="none">
            <a:spAutoFit/>
          </a:bodyPr>
          <a:lstStyle/>
          <a:p>
            <a:pPr marL="0" indent="0" algn="l">
              <a:lnSpc>
                <a:spcPct val="150000"/>
              </a:lnSpc>
              <a:spcBef>
                <a:spcPts val="1200"/>
              </a:spcBef>
              <a:buClr>
                <a:schemeClr val="accent1"/>
              </a:buClr>
              <a:buSzPct val="160000"/>
              <a:buNone/>
            </a:pPr>
            <a:r>
              <a:rPr lang="ja-JP" altLang="en-US" sz="1800" b="0" dirty="0" smtClean="0">
                <a:solidFill>
                  <a:schemeClr val="tx1"/>
                </a:solidFill>
                <a:effectLst>
                  <a:outerShdw blurRad="38100" dist="38100" dir="2700000" algn="tl">
                    <a:srgbClr val="FFFFFF"/>
                  </a:outerShdw>
                </a:effectLst>
                <a:ea typeface="游ゴシック" panose="020B0400000000000000" pitchFamily="50" charset="-128"/>
              </a:rPr>
              <a:t>・</a:t>
            </a:r>
            <a:r>
              <a:rPr lang="ja-JP" altLang="en-US" sz="1800" dirty="0" smtClean="0">
                <a:solidFill>
                  <a:srgbClr val="FF0000"/>
                </a:solidFill>
                <a:ea typeface="游ゴシック" panose="020B0400000000000000" pitchFamily="50" charset="-128"/>
              </a:rPr>
              <a:t>履歴</a:t>
            </a:r>
            <a:r>
              <a:rPr lang="ja-JP" altLang="en-US" sz="1800" dirty="0">
                <a:solidFill>
                  <a:srgbClr val="FF0000"/>
                </a:solidFill>
                <a:ea typeface="游ゴシック" panose="020B0400000000000000" pitchFamily="50" charset="-128"/>
              </a:rPr>
              <a:t>事項全部証明書</a:t>
            </a:r>
            <a:r>
              <a:rPr lang="ja-JP" altLang="en-US" sz="1800" b="0" dirty="0">
                <a:solidFill>
                  <a:schemeClr val="tx1"/>
                </a:solidFill>
                <a:ea typeface="游ゴシック" panose="020B0400000000000000" pitchFamily="50" charset="-128"/>
              </a:rPr>
              <a:t>を提出してください</a:t>
            </a:r>
            <a:r>
              <a:rPr lang="ja-JP" altLang="en-US" sz="1800" b="0" dirty="0" smtClean="0">
                <a:solidFill>
                  <a:schemeClr val="tx1"/>
                </a:solidFill>
                <a:ea typeface="游ゴシック" panose="020B0400000000000000" pitchFamily="50" charset="-128"/>
              </a:rPr>
              <a:t>。</a:t>
            </a:r>
            <a:endParaRPr lang="ja-JP" altLang="en-US" sz="1800" b="0" dirty="0">
              <a:solidFill>
                <a:schemeClr val="tx1"/>
              </a:solidFill>
              <a:ea typeface="游ゴシック" panose="020B0400000000000000" pitchFamily="50" charset="-128"/>
            </a:endParaRPr>
          </a:p>
        </p:txBody>
      </p:sp>
      <p:sp>
        <p:nvSpPr>
          <p:cNvPr id="14" name="Text Box 12"/>
          <p:cNvSpPr txBox="1">
            <a:spLocks noChangeArrowheads="1"/>
          </p:cNvSpPr>
          <p:nvPr/>
        </p:nvSpPr>
        <p:spPr bwMode="auto">
          <a:xfrm>
            <a:off x="1120484" y="4754305"/>
            <a:ext cx="8740212" cy="646331"/>
          </a:xfrm>
          <a:prstGeom prst="rect">
            <a:avLst/>
          </a:prstGeom>
          <a:noFill/>
          <a:ln w="9525" algn="ctr">
            <a:noFill/>
            <a:miter lim="800000"/>
            <a:headEnd/>
            <a:tailEnd/>
          </a:ln>
          <a:effectLst/>
        </p:spPr>
        <p:txBody>
          <a:bodyPr wrap="square">
            <a:spAutoFit/>
          </a:bodyPr>
          <a:lstStyle/>
          <a:p>
            <a:pPr marL="0" indent="0" algn="l">
              <a:spcBef>
                <a:spcPts val="0"/>
              </a:spcBef>
              <a:buClr>
                <a:schemeClr val="accent1"/>
              </a:buClr>
              <a:buSzPct val="160000"/>
              <a:buNone/>
            </a:pPr>
            <a:r>
              <a:rPr lang="ja-JP" altLang="en-US" sz="1800" b="0" dirty="0" smtClean="0">
                <a:solidFill>
                  <a:schemeClr val="tx1"/>
                </a:solidFill>
                <a:latin typeface="游ゴシック" panose="020B0400000000000000" pitchFamily="50" charset="-128"/>
                <a:ea typeface="游ゴシック" panose="020B0400000000000000" pitchFamily="50" charset="-128"/>
              </a:rPr>
              <a:t>・事業</a:t>
            </a:r>
            <a:r>
              <a:rPr lang="ja-JP" altLang="en-US" sz="1800" b="0" dirty="0">
                <a:solidFill>
                  <a:schemeClr val="tx1"/>
                </a:solidFill>
                <a:latin typeface="游ゴシック" panose="020B0400000000000000" pitchFamily="50" charset="-128"/>
                <a:ea typeface="游ゴシック" panose="020B0400000000000000" pitchFamily="50" charset="-128"/>
              </a:rPr>
              <a:t>目的に建設業や港湾運送業等の記載がある</a:t>
            </a:r>
            <a:r>
              <a:rPr lang="ja-JP" altLang="en-US" sz="1800" b="0" dirty="0" smtClean="0">
                <a:solidFill>
                  <a:schemeClr val="tx1"/>
                </a:solidFill>
                <a:latin typeface="游ゴシック" panose="020B0400000000000000" pitchFamily="50" charset="-128"/>
                <a:ea typeface="游ゴシック" panose="020B0400000000000000" pitchFamily="50" charset="-128"/>
              </a:rPr>
              <a:t>場合</a:t>
            </a:r>
            <a:endParaRPr lang="en-US" altLang="ja-JP" sz="1800" b="0" dirty="0" smtClean="0">
              <a:solidFill>
                <a:schemeClr val="tx1"/>
              </a:solidFill>
              <a:latin typeface="游ゴシック" panose="020B0400000000000000" pitchFamily="50" charset="-128"/>
              <a:ea typeface="游ゴシック" panose="020B0400000000000000" pitchFamily="50" charset="-128"/>
            </a:endParaRPr>
          </a:p>
          <a:p>
            <a:pPr marL="0" indent="0" algn="l">
              <a:spcBef>
                <a:spcPts val="0"/>
              </a:spcBef>
              <a:buClr>
                <a:schemeClr val="accent1"/>
              </a:buClr>
              <a:buSzPct val="160000"/>
              <a:buNone/>
            </a:pPr>
            <a:r>
              <a:rPr lang="ja-JP" altLang="en-US" sz="1800" b="0" dirty="0" smtClean="0">
                <a:solidFill>
                  <a:schemeClr val="tx1"/>
                </a:solidFill>
                <a:latin typeface="游ゴシック" panose="020B0400000000000000" pitchFamily="50" charset="-128"/>
                <a:ea typeface="游ゴシック" panose="020B0400000000000000" pitchFamily="50" charset="-128"/>
              </a:rPr>
              <a:t>　職業</a:t>
            </a:r>
            <a:r>
              <a:rPr lang="ja-JP" altLang="en-US" sz="1800" b="0" dirty="0">
                <a:solidFill>
                  <a:schemeClr val="tx1"/>
                </a:solidFill>
                <a:latin typeface="游ゴシック" panose="020B0400000000000000" pitchFamily="50" charset="-128"/>
                <a:ea typeface="游ゴシック" panose="020B0400000000000000" pitchFamily="50" charset="-128"/>
              </a:rPr>
              <a:t>紹介禁止業務に紹介を行わない旨の誓約書を提出してください</a:t>
            </a:r>
            <a:r>
              <a:rPr lang="ja-JP" altLang="en-US" sz="1800" b="0" dirty="0" smtClean="0">
                <a:solidFill>
                  <a:schemeClr val="tx1"/>
                </a:solidFill>
                <a:latin typeface="游ゴシック" panose="020B0400000000000000" pitchFamily="50" charset="-128"/>
                <a:ea typeface="游ゴシック" panose="020B0400000000000000" pitchFamily="50" charset="-128"/>
              </a:rPr>
              <a:t>。</a:t>
            </a:r>
            <a:endParaRPr lang="ja-JP" altLang="en-US" sz="1800" dirty="0">
              <a:solidFill>
                <a:schemeClr val="tx1"/>
              </a:solidFill>
              <a:effectLst>
                <a:outerShdw blurRad="38100" dist="38100" dir="2700000" algn="tl">
                  <a:srgbClr val="FFFFFF"/>
                </a:outerShdw>
              </a:effectLst>
              <a:ea typeface="游ゴシック" panose="020B0400000000000000" pitchFamily="50" charset="-128"/>
            </a:endParaRPr>
          </a:p>
        </p:txBody>
      </p:sp>
      <p:sp>
        <p:nvSpPr>
          <p:cNvPr id="4" name="テキスト ボックス 3"/>
          <p:cNvSpPr txBox="1"/>
          <p:nvPr/>
        </p:nvSpPr>
        <p:spPr>
          <a:xfrm>
            <a:off x="1352600" y="4103731"/>
            <a:ext cx="7725192" cy="523220"/>
          </a:xfrm>
          <a:prstGeom prst="rect">
            <a:avLst/>
          </a:prstGeom>
          <a:noFill/>
        </p:spPr>
        <p:txBody>
          <a:bodyPr wrap="none" rtlCol="0">
            <a:spAutoFit/>
          </a:bodyPr>
          <a:lstStyle/>
          <a:p>
            <a:pPr marL="0" indent="0" algn="l">
              <a:spcBef>
                <a:spcPts val="0"/>
              </a:spcBef>
              <a:buClr>
                <a:schemeClr val="accent1"/>
              </a:buClr>
              <a:buSzPct val="160000"/>
              <a:buNone/>
            </a:pPr>
            <a:r>
              <a:rPr lang="ja-JP" altLang="en-US" sz="1400" b="0" dirty="0">
                <a:solidFill>
                  <a:schemeClr val="tx1"/>
                </a:solidFill>
                <a:ea typeface="游ゴシック" panose="020B0400000000000000" pitchFamily="50" charset="-128"/>
              </a:rPr>
              <a:t>ただし、法人番号（１３桁）又は会社法人番号（１２桁）がわかり、労働局にて登記情報</a:t>
            </a:r>
            <a:r>
              <a:rPr lang="ja-JP" altLang="en-US" sz="1400" b="0" dirty="0" smtClean="0">
                <a:solidFill>
                  <a:schemeClr val="tx1"/>
                </a:solidFill>
                <a:ea typeface="游ゴシック" panose="020B0400000000000000" pitchFamily="50" charset="-128"/>
              </a:rPr>
              <a:t>連携</a:t>
            </a:r>
            <a:endParaRPr lang="en-US" altLang="ja-JP" sz="1400" b="0" dirty="0" smtClean="0">
              <a:solidFill>
                <a:schemeClr val="tx1"/>
              </a:solidFill>
              <a:ea typeface="游ゴシック" panose="020B0400000000000000" pitchFamily="50" charset="-128"/>
            </a:endParaRPr>
          </a:p>
          <a:p>
            <a:pPr marL="0" indent="0" algn="l">
              <a:spcBef>
                <a:spcPts val="0"/>
              </a:spcBef>
              <a:buClr>
                <a:schemeClr val="accent1"/>
              </a:buClr>
              <a:buSzPct val="160000"/>
              <a:buNone/>
            </a:pPr>
            <a:r>
              <a:rPr lang="ja-JP" altLang="en-US" sz="1400" b="0" dirty="0" smtClean="0">
                <a:solidFill>
                  <a:schemeClr val="tx1"/>
                </a:solidFill>
                <a:ea typeface="游ゴシック" panose="020B0400000000000000" pitchFamily="50" charset="-128"/>
              </a:rPr>
              <a:t>システム</a:t>
            </a:r>
            <a:r>
              <a:rPr lang="ja-JP" altLang="en-US" sz="1400" b="0" dirty="0">
                <a:solidFill>
                  <a:schemeClr val="tx1"/>
                </a:solidFill>
                <a:ea typeface="游ゴシック" panose="020B0400000000000000" pitchFamily="50" charset="-128"/>
              </a:rPr>
              <a:t>で登記情報の確認が出来た場合は提出不要です</a:t>
            </a:r>
            <a:r>
              <a:rPr lang="ja-JP" altLang="en-US" sz="1400" b="0" dirty="0" smtClean="0">
                <a:solidFill>
                  <a:schemeClr val="tx1"/>
                </a:solidFill>
                <a:ea typeface="游ゴシック" panose="020B0400000000000000" pitchFamily="50" charset="-128"/>
              </a:rPr>
              <a:t>。</a:t>
            </a:r>
            <a:endParaRPr kumimoji="1" lang="ja-JP" altLang="en-US" sz="1400" b="0" dirty="0"/>
          </a:p>
        </p:txBody>
      </p:sp>
      <p:sp>
        <p:nvSpPr>
          <p:cNvPr id="13" name="テキスト ボックス 12"/>
          <p:cNvSpPr txBox="1"/>
          <p:nvPr/>
        </p:nvSpPr>
        <p:spPr>
          <a:xfrm>
            <a:off x="114761" y="6580593"/>
            <a:ext cx="1237839"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マニュアル</a:t>
            </a:r>
            <a:r>
              <a:rPr kumimoji="1" lang="en-US" altLang="ja-JP" sz="1200" b="0" dirty="0" smtClean="0">
                <a:solidFill>
                  <a:schemeClr val="bg1">
                    <a:lumMod val="50000"/>
                  </a:schemeClr>
                </a:solidFill>
                <a:latin typeface="メイリオ" panose="020B0604030504040204" pitchFamily="50" charset="-128"/>
                <a:ea typeface="メイリオ" panose="020B0604030504040204" pitchFamily="50" charset="-128"/>
              </a:rPr>
              <a:t>P10</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15"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申請に必要な書類</a:t>
            </a:r>
            <a:endParaRPr lang="ja-JP" altLang="en-US" sz="2800" b="1" dirty="0">
              <a:solidFill>
                <a:schemeClr val="bg1"/>
              </a:solidFill>
            </a:endParaRPr>
          </a:p>
        </p:txBody>
      </p:sp>
      <p:sp>
        <p:nvSpPr>
          <p:cNvPr id="16" name="Rectangle 2"/>
          <p:cNvSpPr txBox="1">
            <a:spLocks noRot="1" noChangeArrowheads="1"/>
          </p:cNvSpPr>
          <p:nvPr/>
        </p:nvSpPr>
        <p:spPr>
          <a:xfrm>
            <a:off x="0" y="476672"/>
            <a:ext cx="9906000" cy="461665"/>
          </a:xfrm>
          <a:prstGeom prst="rect">
            <a:avLst/>
          </a:prstGeom>
          <a:solidFill>
            <a:schemeClr val="tx2">
              <a:lumMod val="20000"/>
              <a:lumOff val="8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400" b="1" dirty="0" smtClean="0">
                <a:solidFill>
                  <a:schemeClr val="accent1">
                    <a:lumMod val="50000"/>
                  </a:schemeClr>
                </a:solidFill>
              </a:rPr>
              <a:t>　①　法人に関する書類</a:t>
            </a:r>
            <a:endParaRPr lang="ja-JP" altLang="en-US" sz="2400" b="1" dirty="0">
              <a:solidFill>
                <a:schemeClr val="accent1">
                  <a:lumMod val="50000"/>
                </a:schemeClr>
              </a:solidFill>
            </a:endParaRPr>
          </a:p>
        </p:txBody>
      </p:sp>
    </p:spTree>
  </p:cSld>
  <p:clrMapOvr>
    <a:masterClrMapping/>
  </p:clrMapOvr>
  <p:transition advTm="7756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81140" y="1074561"/>
            <a:ext cx="1415772" cy="461665"/>
          </a:xfrm>
          <a:prstGeom prst="rect">
            <a:avLst/>
          </a:prstGeom>
          <a:noFill/>
          <a:ln w="22225" cap="rnd" cmpd="sng">
            <a:noFill/>
            <a:prstDash val="lgDash"/>
            <a:bevel/>
          </a:ln>
        </p:spPr>
        <p:txBody>
          <a:bodyPr wrap="none" rtlCol="0">
            <a:spAutoFit/>
          </a:bodyPr>
          <a:lstStyle/>
          <a:p>
            <a:pPr algn="l"/>
            <a:r>
              <a:rPr kumimoji="1" lang="ja-JP" altLang="en-US" dirty="0">
                <a:solidFill>
                  <a:schemeClr val="tx1"/>
                </a:solidFill>
                <a:ea typeface="游ゴシック" panose="020B0400000000000000" pitchFamily="50" charset="-128"/>
              </a:rPr>
              <a:t>①</a:t>
            </a:r>
            <a:r>
              <a:rPr kumimoji="1" lang="ja-JP" altLang="en-US" dirty="0" smtClean="0">
                <a:solidFill>
                  <a:schemeClr val="tx1"/>
                </a:solidFill>
                <a:ea typeface="游ゴシック" panose="020B0400000000000000" pitchFamily="50" charset="-128"/>
              </a:rPr>
              <a:t>住民票</a:t>
            </a:r>
            <a:endParaRPr lang="en-US" altLang="ja-JP" sz="1800" b="0" dirty="0">
              <a:solidFill>
                <a:schemeClr val="tx1"/>
              </a:solidFill>
              <a:ea typeface="游ゴシック" panose="020B0400000000000000" pitchFamily="50" charset="-128"/>
            </a:endParaRPr>
          </a:p>
        </p:txBody>
      </p:sp>
      <p:sp>
        <p:nvSpPr>
          <p:cNvPr id="3" name="テキスト ボックス 2"/>
          <p:cNvSpPr txBox="1"/>
          <p:nvPr/>
        </p:nvSpPr>
        <p:spPr>
          <a:xfrm>
            <a:off x="632520" y="4112206"/>
            <a:ext cx="9001000" cy="2363724"/>
          </a:xfrm>
          <a:prstGeom prst="rect">
            <a:avLst/>
          </a:prstGeom>
          <a:noFill/>
          <a:ln w="22225" cap="rnd" cmpd="sng">
            <a:noFill/>
            <a:prstDash val="lgDash"/>
            <a:bevel/>
          </a:ln>
        </p:spPr>
        <p:txBody>
          <a:bodyPr wrap="square" rtlCol="0">
            <a:spAutoFit/>
          </a:bodyPr>
          <a:lstStyle/>
          <a:p>
            <a:pPr algn="l"/>
            <a:r>
              <a:rPr kumimoji="1" lang="en-US" altLang="ja-JP" sz="1800" b="0" dirty="0" smtClean="0">
                <a:solidFill>
                  <a:schemeClr val="tx1"/>
                </a:solidFill>
                <a:ea typeface="游ゴシック" panose="020B0400000000000000" pitchFamily="50" charset="-128"/>
              </a:rPr>
              <a:t>※</a:t>
            </a:r>
            <a:r>
              <a:rPr kumimoji="1" lang="ja-JP" altLang="en-US" sz="1800" b="0" dirty="0">
                <a:solidFill>
                  <a:schemeClr val="tx1"/>
                </a:solidFill>
                <a:ea typeface="游ゴシック" panose="020B0400000000000000" pitchFamily="50" charset="-128"/>
              </a:rPr>
              <a:t>　代表者または役員と職業紹介責任者が同じ場合は兼用</a:t>
            </a:r>
            <a:r>
              <a:rPr lang="ja-JP" altLang="en-US" sz="1800" b="0" dirty="0">
                <a:solidFill>
                  <a:schemeClr val="tx1"/>
                </a:solidFill>
                <a:ea typeface="游ゴシック" panose="020B0400000000000000" pitchFamily="50" charset="-128"/>
              </a:rPr>
              <a:t>できます。</a:t>
            </a:r>
            <a:endParaRPr lang="en-US" altLang="ja-JP" sz="1800" b="0" dirty="0">
              <a:solidFill>
                <a:schemeClr val="tx1"/>
              </a:solidFill>
              <a:ea typeface="游ゴシック" panose="020B0400000000000000" pitchFamily="50" charset="-128"/>
            </a:endParaRPr>
          </a:p>
          <a:p>
            <a:pPr algn="l"/>
            <a:r>
              <a:rPr kumimoji="1" lang="en-US" altLang="ja-JP" sz="1800" b="0" dirty="0" smtClean="0">
                <a:solidFill>
                  <a:schemeClr val="tx1"/>
                </a:solidFill>
                <a:ea typeface="游ゴシック" panose="020B0400000000000000" pitchFamily="50" charset="-128"/>
              </a:rPr>
              <a:t>※</a:t>
            </a:r>
            <a:r>
              <a:rPr kumimoji="1" lang="ja-JP" altLang="en-US" sz="1800" b="0" dirty="0">
                <a:solidFill>
                  <a:schemeClr val="tx1"/>
                </a:solidFill>
                <a:ea typeface="游ゴシック" panose="020B0400000000000000" pitchFamily="50" charset="-128"/>
              </a:rPr>
              <a:t>　代表者</a:t>
            </a:r>
            <a:r>
              <a:rPr lang="ja-JP" altLang="en-US" sz="1800" b="0" dirty="0">
                <a:solidFill>
                  <a:schemeClr val="tx1"/>
                </a:solidFill>
                <a:ea typeface="游ゴシック" panose="020B0400000000000000" pitchFamily="50" charset="-128"/>
              </a:rPr>
              <a:t>・役員・職業紹介責任者で住所と居所が違う場合は居所</a:t>
            </a:r>
            <a:r>
              <a:rPr lang="ja-JP" altLang="en-US" sz="1800" b="0" dirty="0" smtClean="0">
                <a:solidFill>
                  <a:schemeClr val="tx1"/>
                </a:solidFill>
                <a:ea typeface="游ゴシック" panose="020B0400000000000000" pitchFamily="50" charset="-128"/>
              </a:rPr>
              <a:t>の確認書類</a:t>
            </a:r>
            <a:endParaRPr lang="en-US" altLang="ja-JP" sz="1800" b="0" dirty="0" smtClean="0">
              <a:solidFill>
                <a:schemeClr val="tx1"/>
              </a:solidFill>
              <a:ea typeface="游ゴシック" panose="020B0400000000000000" pitchFamily="50" charset="-128"/>
            </a:endParaRPr>
          </a:p>
          <a:p>
            <a:pPr algn="l"/>
            <a:r>
              <a:rPr lang="ja-JP" altLang="en-US" sz="1800" b="0" dirty="0">
                <a:solidFill>
                  <a:schemeClr val="tx1"/>
                </a:solidFill>
                <a:ea typeface="游ゴシック" panose="020B0400000000000000" pitchFamily="50" charset="-128"/>
              </a:rPr>
              <a:t>　</a:t>
            </a:r>
            <a:r>
              <a:rPr lang="ja-JP" altLang="en-US" sz="1800" b="0" dirty="0" smtClean="0">
                <a:solidFill>
                  <a:schemeClr val="tx1"/>
                </a:solidFill>
                <a:ea typeface="游ゴシック" panose="020B0400000000000000" pitchFamily="50" charset="-128"/>
              </a:rPr>
              <a:t>　（公共料金の領収書等）</a:t>
            </a:r>
            <a:r>
              <a:rPr lang="ja-JP" altLang="en-US" sz="1800" b="0" dirty="0">
                <a:solidFill>
                  <a:schemeClr val="tx1"/>
                </a:solidFill>
                <a:ea typeface="游ゴシック" panose="020B0400000000000000" pitchFamily="50" charset="-128"/>
              </a:rPr>
              <a:t>を提出してください。</a:t>
            </a:r>
            <a:endParaRPr lang="en-US" altLang="ja-JP" sz="1800" b="0" dirty="0">
              <a:solidFill>
                <a:schemeClr val="tx1"/>
              </a:solidFill>
              <a:ea typeface="游ゴシック" panose="020B0400000000000000" pitchFamily="50" charset="-128"/>
            </a:endParaRPr>
          </a:p>
          <a:p>
            <a:pPr algn="l"/>
            <a:r>
              <a:rPr lang="en-US" altLang="ja-JP" sz="1800" b="0" dirty="0" smtClean="0">
                <a:solidFill>
                  <a:schemeClr val="tx1"/>
                </a:solidFill>
                <a:ea typeface="游ゴシック" panose="020B0400000000000000" pitchFamily="50" charset="-128"/>
              </a:rPr>
              <a:t>※</a:t>
            </a:r>
            <a:r>
              <a:rPr lang="ja-JP" altLang="en-US" sz="1800" b="0" dirty="0">
                <a:solidFill>
                  <a:schemeClr val="tx1"/>
                </a:solidFill>
                <a:ea typeface="游ゴシック" panose="020B0400000000000000" pitchFamily="50" charset="-128"/>
              </a:rPr>
              <a:t>　代表者・役員・職業紹介責任者が他法人で代表者及び役員を兼務</a:t>
            </a:r>
            <a:r>
              <a:rPr lang="ja-JP" altLang="en-US" sz="1800" b="0" dirty="0" smtClean="0">
                <a:solidFill>
                  <a:schemeClr val="tx1"/>
                </a:solidFill>
                <a:ea typeface="游ゴシック" panose="020B0400000000000000" pitchFamily="50" charset="-128"/>
              </a:rPr>
              <a:t>している</a:t>
            </a:r>
            <a:r>
              <a:rPr lang="ja-JP" altLang="en-US" sz="1800" b="0" dirty="0">
                <a:solidFill>
                  <a:schemeClr val="tx1"/>
                </a:solidFill>
                <a:ea typeface="游ゴシック" panose="020B0400000000000000" pitchFamily="50" charset="-128"/>
              </a:rPr>
              <a:t>場合は</a:t>
            </a:r>
            <a:r>
              <a:rPr lang="ja-JP" altLang="en-US" sz="1800" b="0" dirty="0" smtClean="0">
                <a:solidFill>
                  <a:schemeClr val="tx1"/>
                </a:solidFill>
                <a:ea typeface="游ゴシック" panose="020B0400000000000000" pitchFamily="50" charset="-128"/>
              </a:rPr>
              <a:t>、</a:t>
            </a:r>
            <a:endParaRPr lang="en-US" altLang="ja-JP" sz="1800" b="0" dirty="0" smtClean="0">
              <a:solidFill>
                <a:schemeClr val="tx1"/>
              </a:solidFill>
              <a:ea typeface="游ゴシック" panose="020B0400000000000000" pitchFamily="50" charset="-128"/>
            </a:endParaRPr>
          </a:p>
          <a:p>
            <a:pPr algn="l"/>
            <a:r>
              <a:rPr lang="ja-JP" altLang="en-US" sz="1800" b="0" dirty="0">
                <a:solidFill>
                  <a:schemeClr val="tx1"/>
                </a:solidFill>
                <a:ea typeface="游ゴシック" panose="020B0400000000000000" pitchFamily="50" charset="-128"/>
              </a:rPr>
              <a:t>　</a:t>
            </a:r>
            <a:r>
              <a:rPr lang="ja-JP" altLang="en-US" sz="1800" b="0" dirty="0" smtClean="0">
                <a:solidFill>
                  <a:schemeClr val="tx1"/>
                </a:solidFill>
                <a:ea typeface="游ゴシック" panose="020B0400000000000000" pitchFamily="50" charset="-128"/>
              </a:rPr>
              <a:t>　その</a:t>
            </a:r>
            <a:r>
              <a:rPr lang="ja-JP" altLang="en-US" sz="1800" b="0" dirty="0">
                <a:solidFill>
                  <a:schemeClr val="tx1"/>
                </a:solidFill>
                <a:ea typeface="游ゴシック" panose="020B0400000000000000" pitchFamily="50" charset="-128"/>
              </a:rPr>
              <a:t>法人の登記簿謄本（写）又は定款（写）又は会社</a:t>
            </a:r>
            <a:r>
              <a:rPr lang="ja-JP" altLang="en-US" sz="1800" b="0" dirty="0" smtClean="0">
                <a:solidFill>
                  <a:schemeClr val="tx1"/>
                </a:solidFill>
                <a:ea typeface="游ゴシック" panose="020B0400000000000000" pitchFamily="50" charset="-128"/>
              </a:rPr>
              <a:t>案内を</a:t>
            </a:r>
            <a:r>
              <a:rPr lang="ja-JP" altLang="en-US" sz="1800" b="0" dirty="0">
                <a:solidFill>
                  <a:schemeClr val="tx1"/>
                </a:solidFill>
                <a:ea typeface="游ゴシック" panose="020B0400000000000000" pitchFamily="50" charset="-128"/>
              </a:rPr>
              <a:t>提出してください</a:t>
            </a:r>
            <a:r>
              <a:rPr lang="ja-JP" altLang="en-US" sz="1800" b="0" dirty="0" smtClean="0">
                <a:solidFill>
                  <a:schemeClr val="tx1"/>
                </a:solidFill>
                <a:ea typeface="游ゴシック" panose="020B0400000000000000" pitchFamily="50" charset="-128"/>
              </a:rPr>
              <a:t>。</a:t>
            </a:r>
            <a:endParaRPr lang="en-US" altLang="ja-JP" sz="1800" b="0" dirty="0" smtClean="0">
              <a:solidFill>
                <a:schemeClr val="tx1"/>
              </a:solidFill>
              <a:ea typeface="游ゴシック" panose="020B0400000000000000" pitchFamily="50" charset="-128"/>
            </a:endParaRPr>
          </a:p>
          <a:p>
            <a:pPr algn="l"/>
            <a:r>
              <a:rPr lang="ja-JP" altLang="en-US" sz="1800" b="0" dirty="0">
                <a:solidFill>
                  <a:schemeClr val="tx1"/>
                </a:solidFill>
                <a:ea typeface="游ゴシック" panose="020B0400000000000000" pitchFamily="50" charset="-128"/>
              </a:rPr>
              <a:t>　</a:t>
            </a:r>
            <a:r>
              <a:rPr lang="ja-JP" altLang="en-US" sz="1800" b="0" dirty="0" smtClean="0">
                <a:solidFill>
                  <a:schemeClr val="tx1"/>
                </a:solidFill>
                <a:ea typeface="游ゴシック" panose="020B0400000000000000" pitchFamily="50" charset="-128"/>
              </a:rPr>
              <a:t>　（</a:t>
            </a:r>
            <a:r>
              <a:rPr lang="ja-JP" altLang="en-US" sz="1800" b="0" dirty="0">
                <a:solidFill>
                  <a:schemeClr val="tx1"/>
                </a:solidFill>
                <a:ea typeface="游ゴシック" panose="020B0400000000000000" pitchFamily="50" charset="-128"/>
              </a:rPr>
              <a:t>職業紹介責任者については、職業紹介業務に</a:t>
            </a:r>
            <a:r>
              <a:rPr lang="ja-JP" altLang="en-US" sz="1800" b="0" dirty="0" smtClean="0">
                <a:solidFill>
                  <a:schemeClr val="tx1"/>
                </a:solidFill>
                <a:ea typeface="游ゴシック" panose="020B0400000000000000" pitchFamily="50" charset="-128"/>
              </a:rPr>
              <a:t>専念</a:t>
            </a:r>
            <a:r>
              <a:rPr lang="ja-JP" altLang="en-US" sz="1800" b="0" dirty="0">
                <a:solidFill>
                  <a:schemeClr val="tx1"/>
                </a:solidFill>
                <a:ea typeface="游ゴシック" panose="020B0400000000000000" pitchFamily="50" charset="-128"/>
              </a:rPr>
              <a:t>できる旨、兼務先から</a:t>
            </a:r>
            <a:r>
              <a:rPr lang="ja-JP" altLang="en-US" sz="1800" b="0" dirty="0" smtClean="0">
                <a:solidFill>
                  <a:schemeClr val="tx1"/>
                </a:solidFill>
                <a:ea typeface="游ゴシック" panose="020B0400000000000000" pitchFamily="50" charset="-128"/>
              </a:rPr>
              <a:t>の</a:t>
            </a:r>
            <a:endParaRPr lang="en-US" altLang="ja-JP" sz="1800" b="0" dirty="0" smtClean="0">
              <a:solidFill>
                <a:schemeClr val="tx1"/>
              </a:solidFill>
              <a:ea typeface="游ゴシック" panose="020B0400000000000000" pitchFamily="50" charset="-128"/>
            </a:endParaRPr>
          </a:p>
          <a:p>
            <a:pPr algn="l"/>
            <a:r>
              <a:rPr lang="ja-JP" altLang="en-US" sz="1800" b="0" dirty="0">
                <a:solidFill>
                  <a:schemeClr val="tx1"/>
                </a:solidFill>
                <a:ea typeface="游ゴシック" panose="020B0400000000000000" pitchFamily="50" charset="-128"/>
              </a:rPr>
              <a:t>　</a:t>
            </a:r>
            <a:r>
              <a:rPr lang="ja-JP" altLang="en-US" sz="1800" b="0" dirty="0" smtClean="0">
                <a:solidFill>
                  <a:schemeClr val="tx1"/>
                </a:solidFill>
                <a:ea typeface="游ゴシック" panose="020B0400000000000000" pitchFamily="50" charset="-128"/>
              </a:rPr>
              <a:t>　　誓約書</a:t>
            </a:r>
            <a:r>
              <a:rPr lang="ja-JP" altLang="en-US" sz="1800" b="0" dirty="0">
                <a:solidFill>
                  <a:schemeClr val="tx1"/>
                </a:solidFill>
                <a:ea typeface="游ゴシック" panose="020B0400000000000000" pitchFamily="50" charset="-128"/>
              </a:rPr>
              <a:t>も必要です。）</a:t>
            </a:r>
            <a:endParaRPr lang="en-US" altLang="ja-JP" sz="1800" b="0" dirty="0">
              <a:solidFill>
                <a:schemeClr val="tx1"/>
              </a:solidFill>
              <a:ea typeface="游ゴシック" panose="020B0400000000000000" pitchFamily="50" charset="-128"/>
            </a:endParaRPr>
          </a:p>
        </p:txBody>
      </p:sp>
      <p:sp>
        <p:nvSpPr>
          <p:cNvPr id="4" name="スライド番号プレースホルダー 3"/>
          <p:cNvSpPr>
            <a:spLocks noGrp="1"/>
          </p:cNvSpPr>
          <p:nvPr>
            <p:ph type="sldNum" sz="quarter" idx="12"/>
          </p:nvPr>
        </p:nvSpPr>
        <p:spPr>
          <a:xfrm>
            <a:off x="7594600" y="6492875"/>
            <a:ext cx="2311400" cy="365125"/>
          </a:xfrm>
        </p:spPr>
        <p:txBody>
          <a:bodyPr/>
          <a:lstStyle/>
          <a:p>
            <a:pPr>
              <a:defRPr/>
            </a:pPr>
            <a:r>
              <a:rPr lang="en-US" altLang="ja-JP" dirty="0" smtClean="0"/>
              <a:t>15</a:t>
            </a:r>
            <a:endParaRPr lang="en-US" altLang="ja-JP" dirty="0"/>
          </a:p>
        </p:txBody>
      </p:sp>
      <p:sp>
        <p:nvSpPr>
          <p:cNvPr id="7" name="テキスト ボックス 6"/>
          <p:cNvSpPr txBox="1"/>
          <p:nvPr/>
        </p:nvSpPr>
        <p:spPr>
          <a:xfrm>
            <a:off x="781140" y="2983704"/>
            <a:ext cx="2339102" cy="461665"/>
          </a:xfrm>
          <a:prstGeom prst="rect">
            <a:avLst/>
          </a:prstGeom>
          <a:noFill/>
          <a:ln w="22225" cap="rnd" cmpd="sng">
            <a:noFill/>
            <a:prstDash val="lgDash"/>
            <a:bevel/>
          </a:ln>
        </p:spPr>
        <p:txBody>
          <a:bodyPr wrap="none" rtlCol="0">
            <a:spAutoFit/>
          </a:bodyPr>
          <a:lstStyle/>
          <a:p>
            <a:pPr algn="l"/>
            <a:r>
              <a:rPr kumimoji="1" lang="ja-JP" altLang="en-US" dirty="0" smtClean="0">
                <a:solidFill>
                  <a:schemeClr val="tx1"/>
                </a:solidFill>
                <a:ea typeface="游ゴシック" panose="020B0400000000000000" pitchFamily="50" charset="-128"/>
              </a:rPr>
              <a:t>②履歴書</a:t>
            </a:r>
            <a:r>
              <a:rPr kumimoji="1" lang="ja-JP" altLang="en-US" sz="1800" b="0" dirty="0" smtClean="0">
                <a:solidFill>
                  <a:schemeClr val="tx1"/>
                </a:solidFill>
                <a:ea typeface="游ゴシック" panose="020B0400000000000000" pitchFamily="50" charset="-128"/>
              </a:rPr>
              <a:t>（</a:t>
            </a:r>
            <a:r>
              <a:rPr lang="ja-JP" altLang="en-US" sz="1800" b="0" dirty="0" smtClean="0">
                <a:solidFill>
                  <a:schemeClr val="tx1"/>
                </a:solidFill>
                <a:ea typeface="游ゴシック" panose="020B0400000000000000" pitchFamily="50" charset="-128"/>
              </a:rPr>
              <a:t>後述）</a:t>
            </a:r>
            <a:endParaRPr lang="en-US" altLang="ja-JP" sz="1800" b="0" dirty="0">
              <a:solidFill>
                <a:schemeClr val="tx1"/>
              </a:solidFill>
              <a:ea typeface="游ゴシック" panose="020B0400000000000000" pitchFamily="50" charset="-128"/>
            </a:endParaRPr>
          </a:p>
        </p:txBody>
      </p:sp>
      <p:sp>
        <p:nvSpPr>
          <p:cNvPr id="8" name="テキスト ボックス 7"/>
          <p:cNvSpPr txBox="1"/>
          <p:nvPr/>
        </p:nvSpPr>
        <p:spPr>
          <a:xfrm>
            <a:off x="1197934" y="1500869"/>
            <a:ext cx="6878806" cy="1366528"/>
          </a:xfrm>
          <a:prstGeom prst="rect">
            <a:avLst/>
          </a:prstGeom>
          <a:noFill/>
          <a:ln w="22225" cap="rnd" cmpd="sng">
            <a:noFill/>
            <a:prstDash val="lgDash"/>
            <a:bevel/>
          </a:ln>
        </p:spPr>
        <p:txBody>
          <a:bodyPr wrap="none" rtlCol="0">
            <a:spAutoFit/>
          </a:bodyPr>
          <a:lstStyle/>
          <a:p>
            <a:pPr algn="l"/>
            <a:r>
              <a:rPr kumimoji="1" lang="ja-JP" altLang="en-US" sz="1800" b="0" dirty="0" smtClean="0">
                <a:solidFill>
                  <a:schemeClr val="tx1"/>
                </a:solidFill>
                <a:ea typeface="游ゴシック" panose="020B0400000000000000" pitchFamily="50" charset="-128"/>
              </a:rPr>
              <a:t>・本籍地</a:t>
            </a:r>
            <a:r>
              <a:rPr kumimoji="1" lang="ja-JP" altLang="en-US" sz="1800" b="0" dirty="0">
                <a:solidFill>
                  <a:schemeClr val="tx1"/>
                </a:solidFill>
                <a:ea typeface="游ゴシック" panose="020B0400000000000000" pitchFamily="50" charset="-128"/>
              </a:rPr>
              <a:t>記載のもの</a:t>
            </a:r>
            <a:endParaRPr kumimoji="1" lang="en-US" altLang="ja-JP" sz="1800" b="0" dirty="0">
              <a:solidFill>
                <a:schemeClr val="tx1"/>
              </a:solidFill>
              <a:ea typeface="游ゴシック" panose="020B0400000000000000" pitchFamily="50" charset="-128"/>
            </a:endParaRPr>
          </a:p>
          <a:p>
            <a:pPr algn="l"/>
            <a:r>
              <a:rPr lang="ja-JP" altLang="en-US" sz="1800" b="0" dirty="0" smtClean="0">
                <a:solidFill>
                  <a:schemeClr val="tx1"/>
                </a:solidFill>
                <a:ea typeface="游ゴシック" panose="020B0400000000000000" pitchFamily="50" charset="-128"/>
              </a:rPr>
              <a:t>・マイナンバー</a:t>
            </a:r>
            <a:r>
              <a:rPr lang="ja-JP" altLang="en-US" sz="1800" b="0" dirty="0">
                <a:solidFill>
                  <a:schemeClr val="tx1"/>
                </a:solidFill>
                <a:ea typeface="游ゴシック" panose="020B0400000000000000" pitchFamily="50" charset="-128"/>
              </a:rPr>
              <a:t>（個人番号）の記載がないもの</a:t>
            </a:r>
            <a:endParaRPr lang="en-US" altLang="ja-JP" sz="1800" b="0" dirty="0">
              <a:solidFill>
                <a:schemeClr val="tx1"/>
              </a:solidFill>
              <a:ea typeface="游ゴシック" panose="020B0400000000000000" pitchFamily="50" charset="-128"/>
            </a:endParaRPr>
          </a:p>
          <a:p>
            <a:pPr algn="l"/>
            <a:r>
              <a:rPr lang="ja-JP" altLang="en-US" sz="1800" b="0" dirty="0" smtClean="0">
                <a:solidFill>
                  <a:schemeClr val="tx1"/>
                </a:solidFill>
                <a:ea typeface="游ゴシック" panose="020B0400000000000000" pitchFamily="50" charset="-128"/>
              </a:rPr>
              <a:t>・申請</a:t>
            </a:r>
            <a:r>
              <a:rPr lang="ja-JP" altLang="en-US" sz="1800" b="0" dirty="0">
                <a:solidFill>
                  <a:schemeClr val="tx1"/>
                </a:solidFill>
                <a:ea typeface="游ゴシック" panose="020B0400000000000000" pitchFamily="50" charset="-128"/>
              </a:rPr>
              <a:t>日の３ヶ月以内に発行されたもの　　　　　　　</a:t>
            </a:r>
            <a:endParaRPr lang="en-US" altLang="ja-JP" sz="1800" b="0" dirty="0">
              <a:solidFill>
                <a:schemeClr val="tx1"/>
              </a:solidFill>
              <a:ea typeface="游ゴシック" panose="020B0400000000000000" pitchFamily="50" charset="-128"/>
            </a:endParaRPr>
          </a:p>
          <a:p>
            <a:pPr algn="l"/>
            <a:r>
              <a:rPr lang="ja-JP" altLang="en-US" sz="1800" b="0" dirty="0" smtClean="0">
                <a:solidFill>
                  <a:schemeClr val="tx1"/>
                </a:solidFill>
                <a:ea typeface="游ゴシック" panose="020B0400000000000000" pitchFamily="50" charset="-128"/>
              </a:rPr>
              <a:t>・日本</a:t>
            </a:r>
            <a:r>
              <a:rPr lang="ja-JP" altLang="en-US" sz="1800" b="0" dirty="0">
                <a:solidFill>
                  <a:schemeClr val="tx1"/>
                </a:solidFill>
                <a:ea typeface="游ゴシック" panose="020B0400000000000000" pitchFamily="50" charset="-128"/>
              </a:rPr>
              <a:t>在住の</a:t>
            </a:r>
            <a:r>
              <a:rPr lang="ja-JP" altLang="en-US" sz="1800" b="0" dirty="0" smtClean="0">
                <a:solidFill>
                  <a:schemeClr val="tx1"/>
                </a:solidFill>
                <a:ea typeface="游ゴシック" panose="020B0400000000000000" pitchFamily="50" charset="-128"/>
              </a:rPr>
              <a:t>外国人・・・国籍</a:t>
            </a:r>
            <a:r>
              <a:rPr lang="ja-JP" altLang="en-US" sz="1800" b="0" dirty="0">
                <a:solidFill>
                  <a:schemeClr val="tx1"/>
                </a:solidFill>
                <a:ea typeface="游ゴシック" panose="020B0400000000000000" pitchFamily="50" charset="-128"/>
              </a:rPr>
              <a:t>、在留資格、在留期間</a:t>
            </a:r>
            <a:r>
              <a:rPr kumimoji="1" lang="ja-JP" altLang="en-US" sz="1800" b="0" dirty="0">
                <a:solidFill>
                  <a:schemeClr val="tx1"/>
                </a:solidFill>
                <a:ea typeface="游ゴシック" panose="020B0400000000000000" pitchFamily="50" charset="-128"/>
              </a:rPr>
              <a:t>記載の</a:t>
            </a:r>
            <a:r>
              <a:rPr kumimoji="1" lang="ja-JP" altLang="en-US" sz="1800" b="0" dirty="0" smtClean="0">
                <a:solidFill>
                  <a:schemeClr val="tx1"/>
                </a:solidFill>
                <a:ea typeface="游ゴシック" panose="020B0400000000000000" pitchFamily="50" charset="-128"/>
              </a:rPr>
              <a:t>もの</a:t>
            </a:r>
            <a:endParaRPr lang="en-US" altLang="ja-JP" sz="1800" b="0" dirty="0">
              <a:solidFill>
                <a:schemeClr val="tx1"/>
              </a:solidFill>
              <a:ea typeface="游ゴシック" panose="020B0400000000000000" pitchFamily="50" charset="-128"/>
            </a:endParaRPr>
          </a:p>
        </p:txBody>
      </p:sp>
      <p:sp>
        <p:nvSpPr>
          <p:cNvPr id="9" name="テキスト ボックス 8"/>
          <p:cNvSpPr txBox="1"/>
          <p:nvPr/>
        </p:nvSpPr>
        <p:spPr>
          <a:xfrm>
            <a:off x="791790" y="3645024"/>
            <a:ext cx="6032421" cy="461665"/>
          </a:xfrm>
          <a:prstGeom prst="rect">
            <a:avLst/>
          </a:prstGeom>
          <a:noFill/>
          <a:ln w="22225" cap="rnd" cmpd="sng">
            <a:noFill/>
            <a:prstDash val="lgDash"/>
            <a:bevel/>
          </a:ln>
        </p:spPr>
        <p:txBody>
          <a:bodyPr wrap="none" rtlCol="0">
            <a:spAutoFit/>
          </a:bodyPr>
          <a:lstStyle/>
          <a:p>
            <a:pPr algn="l"/>
            <a:r>
              <a:rPr lang="ja-JP" altLang="en-US" dirty="0" smtClean="0">
                <a:solidFill>
                  <a:schemeClr val="tx1"/>
                </a:solidFill>
                <a:ea typeface="游ゴシック" panose="020B0400000000000000" pitchFamily="50" charset="-128"/>
              </a:rPr>
              <a:t>③</a:t>
            </a:r>
            <a:r>
              <a:rPr lang="ja-JP" altLang="en-US" dirty="0">
                <a:solidFill>
                  <a:schemeClr val="tx1"/>
                </a:solidFill>
                <a:ea typeface="游ゴシック" panose="020B0400000000000000" pitchFamily="50" charset="-128"/>
              </a:rPr>
              <a:t>職業紹介責任者講習の受講証明書（写）</a:t>
            </a:r>
            <a:endParaRPr lang="en-US" altLang="ja-JP" dirty="0">
              <a:solidFill>
                <a:schemeClr val="tx1"/>
              </a:solidFill>
              <a:ea typeface="游ゴシック" panose="020B0400000000000000" pitchFamily="50" charset="-128"/>
            </a:endParaRPr>
          </a:p>
        </p:txBody>
      </p:sp>
      <p:sp>
        <p:nvSpPr>
          <p:cNvPr id="10" name="テキスト ボックス 9"/>
          <p:cNvSpPr txBox="1"/>
          <p:nvPr/>
        </p:nvSpPr>
        <p:spPr>
          <a:xfrm>
            <a:off x="56456" y="6580593"/>
            <a:ext cx="1497526"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マニュアル</a:t>
            </a:r>
            <a:r>
              <a:rPr kumimoji="1" lang="en-US" altLang="ja-JP" sz="1200" b="0" dirty="0" smtClean="0">
                <a:solidFill>
                  <a:schemeClr val="bg1">
                    <a:lumMod val="50000"/>
                  </a:schemeClr>
                </a:solidFill>
                <a:latin typeface="メイリオ" panose="020B0604030504040204" pitchFamily="50" charset="-128"/>
                <a:ea typeface="メイリオ" panose="020B0604030504040204" pitchFamily="50" charset="-128"/>
              </a:rPr>
              <a:t>P10-11</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11"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申請に必要な書類</a:t>
            </a:r>
            <a:endParaRPr lang="ja-JP" altLang="en-US" sz="2800" b="1" dirty="0">
              <a:solidFill>
                <a:schemeClr val="bg1"/>
              </a:solidFill>
            </a:endParaRPr>
          </a:p>
        </p:txBody>
      </p:sp>
      <p:sp>
        <p:nvSpPr>
          <p:cNvPr id="12" name="Rectangle 2"/>
          <p:cNvSpPr txBox="1">
            <a:spLocks noRot="1" noChangeArrowheads="1"/>
          </p:cNvSpPr>
          <p:nvPr/>
        </p:nvSpPr>
        <p:spPr>
          <a:xfrm>
            <a:off x="0" y="476672"/>
            <a:ext cx="9906000" cy="461665"/>
          </a:xfrm>
          <a:prstGeom prst="rect">
            <a:avLst/>
          </a:prstGeom>
          <a:solidFill>
            <a:schemeClr val="tx2">
              <a:lumMod val="20000"/>
              <a:lumOff val="8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400" b="1" dirty="0" smtClean="0">
                <a:solidFill>
                  <a:schemeClr val="accent1">
                    <a:lumMod val="50000"/>
                  </a:schemeClr>
                </a:solidFill>
              </a:rPr>
              <a:t>　②　代表者、役員、職業紹介責任者に関する書類</a:t>
            </a:r>
            <a:endParaRPr lang="ja-JP" altLang="en-US" sz="2400" b="1" dirty="0">
              <a:solidFill>
                <a:schemeClr val="accent1">
                  <a:lumMod val="50000"/>
                </a:schemeClr>
              </a:solidFill>
            </a:endParaRPr>
          </a:p>
        </p:txBody>
      </p:sp>
    </p:spTree>
  </p:cSld>
  <p:clrMapOvr>
    <a:masterClrMapping/>
  </p:clrMapOvr>
  <p:transition advTm="134646">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7" name="Text Box 7"/>
          <p:cNvSpPr txBox="1">
            <a:spLocks noChangeArrowheads="1"/>
          </p:cNvSpPr>
          <p:nvPr/>
        </p:nvSpPr>
        <p:spPr bwMode="auto">
          <a:xfrm>
            <a:off x="0" y="756250"/>
            <a:ext cx="10769295" cy="877035"/>
          </a:xfrm>
          <a:prstGeom prst="rect">
            <a:avLst/>
          </a:prstGeom>
          <a:noFill/>
          <a:ln w="9525" algn="ctr">
            <a:noFill/>
            <a:miter lim="800000"/>
            <a:headEnd/>
            <a:tailEnd/>
          </a:ln>
          <a:effectLst/>
        </p:spPr>
        <p:txBody>
          <a:bodyPr wrap="none">
            <a:spAutoFit/>
          </a:bodyPr>
          <a:lstStyle/>
          <a:p>
            <a:pPr marL="342900" indent="-342900" algn="l">
              <a:lnSpc>
                <a:spcPct val="80000"/>
              </a:lnSpc>
              <a:spcBef>
                <a:spcPct val="50000"/>
              </a:spcBef>
              <a:defRPr/>
            </a:pPr>
            <a:r>
              <a:rPr lang="ja-JP" altLang="en-US" dirty="0">
                <a:solidFill>
                  <a:schemeClr val="tx1"/>
                </a:solidFill>
                <a:ea typeface="游ゴシック" panose="020B0400000000000000" pitchFamily="50" charset="-128"/>
              </a:rPr>
              <a:t>　① 職業安定法第</a:t>
            </a:r>
            <a:r>
              <a:rPr lang="en-US" altLang="ja-JP" dirty="0">
                <a:solidFill>
                  <a:schemeClr val="tx1"/>
                </a:solidFill>
                <a:ea typeface="游ゴシック" panose="020B0400000000000000" pitchFamily="50" charset="-128"/>
              </a:rPr>
              <a:t>32</a:t>
            </a:r>
            <a:r>
              <a:rPr lang="ja-JP" altLang="en-US" dirty="0">
                <a:solidFill>
                  <a:schemeClr val="tx1"/>
                </a:solidFill>
                <a:ea typeface="游ゴシック" panose="020B0400000000000000" pitchFamily="50" charset="-128"/>
              </a:rPr>
              <a:t>条に掲げる欠格事由のいずれにも該当しない</a:t>
            </a:r>
            <a:r>
              <a:rPr lang="ja-JP" altLang="en-US" dirty="0" smtClean="0">
                <a:solidFill>
                  <a:schemeClr val="tx1"/>
                </a:solidFill>
                <a:ea typeface="游ゴシック" panose="020B0400000000000000" pitchFamily="50" charset="-128"/>
              </a:rPr>
              <a:t>こと</a:t>
            </a:r>
            <a:r>
              <a:rPr lang="ja-JP" altLang="en-US" dirty="0">
                <a:solidFill>
                  <a:schemeClr val="tx1"/>
                </a:solidFill>
                <a:ea typeface="游ゴシック" panose="020B0400000000000000" pitchFamily="50" charset="-128"/>
              </a:rPr>
              <a:t>　　　</a:t>
            </a:r>
            <a:endParaRPr lang="en-US" altLang="ja-JP" dirty="0">
              <a:solidFill>
                <a:schemeClr val="tx1"/>
              </a:solidFill>
              <a:ea typeface="游ゴシック" panose="020B0400000000000000" pitchFamily="50" charset="-128"/>
            </a:endParaRPr>
          </a:p>
          <a:p>
            <a:pPr marL="342900" indent="-342900" algn="l">
              <a:lnSpc>
                <a:spcPct val="80000"/>
              </a:lnSpc>
              <a:spcBef>
                <a:spcPct val="50000"/>
              </a:spcBef>
              <a:defRPr/>
            </a:pPr>
            <a:r>
              <a:rPr lang="ja-JP" altLang="en-US" dirty="0">
                <a:solidFill>
                  <a:schemeClr val="tx1"/>
                </a:solidFill>
                <a:ea typeface="游ゴシック" panose="020B0400000000000000" pitchFamily="50" charset="-128"/>
              </a:rPr>
              <a:t>　</a:t>
            </a:r>
            <a:r>
              <a:rPr lang="ja-JP" altLang="en-US" dirty="0" smtClean="0">
                <a:solidFill>
                  <a:schemeClr val="tx1"/>
                </a:solidFill>
                <a:ea typeface="游ゴシック" panose="020B0400000000000000" pitchFamily="50" charset="-128"/>
              </a:rPr>
              <a:t>（</a:t>
            </a:r>
            <a:r>
              <a:rPr lang="ja-JP" altLang="en-US" dirty="0">
                <a:solidFill>
                  <a:schemeClr val="tx1"/>
                </a:solidFill>
                <a:ea typeface="游ゴシック" panose="020B0400000000000000" pitchFamily="50" charset="-128"/>
              </a:rPr>
              <a:t>職業紹介責任者に関しては１から８のいずれにも該当しないこと）</a:t>
            </a:r>
          </a:p>
        </p:txBody>
      </p:sp>
      <p:sp>
        <p:nvSpPr>
          <p:cNvPr id="2" name="テキスト ボックス 1"/>
          <p:cNvSpPr txBox="1"/>
          <p:nvPr/>
        </p:nvSpPr>
        <p:spPr>
          <a:xfrm>
            <a:off x="400878" y="1962855"/>
            <a:ext cx="9197315" cy="4278094"/>
          </a:xfrm>
          <a:prstGeom prst="rect">
            <a:avLst/>
          </a:prstGeom>
          <a:noFill/>
          <a:ln w="25400" cap="rnd" cmpd="sng">
            <a:solidFill>
              <a:schemeClr val="tx2">
                <a:lumMod val="60000"/>
                <a:lumOff val="40000"/>
              </a:schemeClr>
            </a:solidFill>
            <a:prstDash val="solid"/>
            <a:bevel/>
          </a:ln>
        </p:spPr>
        <p:txBody>
          <a:bodyPr wrap="square" rtlCol="0">
            <a:spAutoFit/>
          </a:bodyPr>
          <a:lstStyle/>
          <a:p>
            <a:pPr marL="811213" indent="-774700" algn="l">
              <a:spcBef>
                <a:spcPts val="0"/>
              </a:spcBef>
              <a:defRPr/>
            </a:pPr>
            <a:r>
              <a:rPr lang="ja-JP" altLang="en-US" sz="1600" b="0" dirty="0" smtClean="0">
                <a:solidFill>
                  <a:schemeClr val="tx1"/>
                </a:solidFill>
                <a:latin typeface="游ゴシック" panose="020B0400000000000000" pitchFamily="50" charset="-128"/>
                <a:ea typeface="游ゴシック" panose="020B0400000000000000" pitchFamily="50" charset="-128"/>
              </a:rPr>
              <a:t>第</a:t>
            </a:r>
            <a:r>
              <a:rPr lang="en-US" altLang="ja-JP" sz="1600" b="0" dirty="0" smtClean="0">
                <a:solidFill>
                  <a:schemeClr val="tx1"/>
                </a:solidFill>
                <a:latin typeface="游ゴシック" panose="020B0400000000000000" pitchFamily="50" charset="-128"/>
                <a:ea typeface="游ゴシック" panose="020B0400000000000000" pitchFamily="50" charset="-128"/>
              </a:rPr>
              <a:t>32</a:t>
            </a:r>
            <a:r>
              <a:rPr lang="ja-JP" altLang="en-US" sz="1600" b="0" dirty="0">
                <a:solidFill>
                  <a:schemeClr val="tx1"/>
                </a:solidFill>
                <a:latin typeface="游ゴシック" panose="020B0400000000000000" pitchFamily="50" charset="-128"/>
                <a:ea typeface="游ゴシック" panose="020B0400000000000000" pitchFamily="50" charset="-128"/>
              </a:rPr>
              <a:t>条 　厚生労働大臣は、前条第</a:t>
            </a:r>
            <a:r>
              <a:rPr lang="en-US" altLang="ja-JP" sz="1600" b="0" dirty="0">
                <a:solidFill>
                  <a:schemeClr val="tx1"/>
                </a:solidFill>
                <a:latin typeface="游ゴシック" panose="020B0400000000000000" pitchFamily="50" charset="-128"/>
                <a:ea typeface="游ゴシック" panose="020B0400000000000000" pitchFamily="50" charset="-128"/>
              </a:rPr>
              <a:t>1</a:t>
            </a:r>
            <a:r>
              <a:rPr lang="ja-JP" altLang="en-US" sz="1600" b="0" dirty="0">
                <a:solidFill>
                  <a:schemeClr val="tx1"/>
                </a:solidFill>
                <a:latin typeface="游ゴシック" panose="020B0400000000000000" pitchFamily="50" charset="-128"/>
                <a:ea typeface="游ゴシック" panose="020B0400000000000000" pitchFamily="50" charset="-128"/>
              </a:rPr>
              <a:t>項の規定にかかわらず、次の各号のいずれかに該当する者</a:t>
            </a:r>
            <a:r>
              <a:rPr lang="ja-JP" altLang="en-US" sz="1600" b="0" dirty="0" smtClean="0">
                <a:solidFill>
                  <a:schemeClr val="tx1"/>
                </a:solidFill>
                <a:latin typeface="游ゴシック" panose="020B0400000000000000" pitchFamily="50" charset="-128"/>
                <a:ea typeface="游ゴシック" panose="020B0400000000000000" pitchFamily="50" charset="-128"/>
              </a:rPr>
              <a:t>に対して</a:t>
            </a:r>
            <a:r>
              <a:rPr lang="ja-JP" altLang="en-US" sz="1600" b="0" dirty="0">
                <a:solidFill>
                  <a:schemeClr val="tx1"/>
                </a:solidFill>
                <a:latin typeface="游ゴシック" panose="020B0400000000000000" pitchFamily="50" charset="-128"/>
                <a:ea typeface="游ゴシック" panose="020B0400000000000000" pitchFamily="50" charset="-128"/>
              </a:rPr>
              <a:t>は、第</a:t>
            </a:r>
            <a:r>
              <a:rPr lang="en-US" altLang="ja-JP" sz="1600" b="0" dirty="0">
                <a:solidFill>
                  <a:schemeClr val="tx1"/>
                </a:solidFill>
                <a:latin typeface="游ゴシック" panose="020B0400000000000000" pitchFamily="50" charset="-128"/>
                <a:ea typeface="游ゴシック" panose="020B0400000000000000" pitchFamily="50" charset="-128"/>
              </a:rPr>
              <a:t>30</a:t>
            </a:r>
            <a:r>
              <a:rPr lang="ja-JP" altLang="en-US" sz="1600" b="0" dirty="0">
                <a:solidFill>
                  <a:schemeClr val="tx1"/>
                </a:solidFill>
                <a:latin typeface="游ゴシック" panose="020B0400000000000000" pitchFamily="50" charset="-128"/>
                <a:ea typeface="游ゴシック" panose="020B0400000000000000" pitchFamily="50" charset="-128"/>
              </a:rPr>
              <a:t>条第</a:t>
            </a:r>
            <a:r>
              <a:rPr lang="en-US" altLang="ja-JP" sz="1600" b="0" dirty="0">
                <a:solidFill>
                  <a:schemeClr val="tx1"/>
                </a:solidFill>
                <a:latin typeface="游ゴシック" panose="020B0400000000000000" pitchFamily="50" charset="-128"/>
                <a:ea typeface="游ゴシック" panose="020B0400000000000000" pitchFamily="50" charset="-128"/>
              </a:rPr>
              <a:t>1</a:t>
            </a:r>
            <a:r>
              <a:rPr lang="ja-JP" altLang="en-US" sz="1600" b="0" dirty="0">
                <a:solidFill>
                  <a:schemeClr val="tx1"/>
                </a:solidFill>
                <a:latin typeface="游ゴシック" panose="020B0400000000000000" pitchFamily="50" charset="-128"/>
                <a:ea typeface="游ゴシック" panose="020B0400000000000000" pitchFamily="50" charset="-128"/>
              </a:rPr>
              <a:t>項の許可</a:t>
            </a:r>
            <a:r>
              <a:rPr lang="ja-JP" altLang="en-US" sz="1600" b="0" dirty="0" smtClean="0">
                <a:solidFill>
                  <a:schemeClr val="tx1"/>
                </a:solidFill>
                <a:latin typeface="游ゴシック" panose="020B0400000000000000" pitchFamily="50" charset="-128"/>
                <a:ea typeface="游ゴシック" panose="020B0400000000000000" pitchFamily="50" charset="-128"/>
              </a:rPr>
              <a:t>をして</a:t>
            </a:r>
            <a:r>
              <a:rPr lang="ja-JP" altLang="en-US" sz="1600" b="0" dirty="0">
                <a:solidFill>
                  <a:schemeClr val="tx1"/>
                </a:solidFill>
                <a:latin typeface="游ゴシック" panose="020B0400000000000000" pitchFamily="50" charset="-128"/>
                <a:ea typeface="游ゴシック" panose="020B0400000000000000" pitchFamily="50" charset="-128"/>
              </a:rPr>
              <a:t>はならない。</a:t>
            </a:r>
            <a:endParaRPr lang="en-US" altLang="ja-JP" sz="1600" b="0" dirty="0">
              <a:solidFill>
                <a:schemeClr val="tx1"/>
              </a:solidFill>
              <a:latin typeface="游ゴシック" panose="020B0400000000000000" pitchFamily="50" charset="-128"/>
              <a:ea typeface="游ゴシック" panose="020B0400000000000000" pitchFamily="50" charset="-128"/>
            </a:endParaRPr>
          </a:p>
          <a:p>
            <a:pPr marL="288000" indent="-252000" algn="l">
              <a:spcBef>
                <a:spcPts val="0"/>
              </a:spcBef>
              <a:defRPr/>
            </a:pPr>
            <a:endParaRPr lang="en-US" altLang="ja-JP" sz="1600" b="0" dirty="0">
              <a:solidFill>
                <a:schemeClr val="tx1"/>
              </a:solidFill>
              <a:latin typeface="游ゴシック" panose="020B0400000000000000" pitchFamily="50" charset="-128"/>
              <a:ea typeface="游ゴシック" panose="020B0400000000000000" pitchFamily="50" charset="-128"/>
            </a:endParaRPr>
          </a:p>
          <a:p>
            <a:pPr marL="288000" indent="-252000" algn="l">
              <a:spcBef>
                <a:spcPts val="0"/>
              </a:spcBef>
              <a:defRPr/>
            </a:pPr>
            <a:r>
              <a:rPr lang="ja-JP" altLang="en-US" sz="1600" b="0" dirty="0">
                <a:solidFill>
                  <a:schemeClr val="tx1"/>
                </a:solidFill>
                <a:latin typeface="游ゴシック" panose="020B0400000000000000" pitchFamily="50" charset="-128"/>
                <a:ea typeface="游ゴシック" panose="020B0400000000000000" pitchFamily="50" charset="-128"/>
              </a:rPr>
              <a:t> </a:t>
            </a:r>
            <a:r>
              <a:rPr lang="en-US" altLang="ja-JP" sz="1600" b="0" dirty="0">
                <a:solidFill>
                  <a:schemeClr val="tx1"/>
                </a:solidFill>
                <a:latin typeface="游ゴシック" panose="020B0400000000000000" pitchFamily="50" charset="-128"/>
                <a:ea typeface="游ゴシック" panose="020B0400000000000000" pitchFamily="50" charset="-128"/>
              </a:rPr>
              <a:t>1 </a:t>
            </a:r>
            <a:r>
              <a:rPr lang="ja-JP" altLang="en-US" sz="1600" b="0" dirty="0">
                <a:solidFill>
                  <a:schemeClr val="tx1"/>
                </a:solidFill>
                <a:latin typeface="游ゴシック" panose="020B0400000000000000" pitchFamily="50" charset="-128"/>
                <a:ea typeface="游ゴシック" panose="020B0400000000000000" pitchFamily="50" charset="-128"/>
              </a:rPr>
              <a:t>  禁錮以上の刑に処せられ、又はこの法律の規定その他労働に関する法律の規定であって</a:t>
            </a:r>
            <a:r>
              <a:rPr lang="ja-JP" altLang="en-US" sz="1600" b="0" dirty="0" smtClean="0">
                <a:solidFill>
                  <a:schemeClr val="tx1"/>
                </a:solidFill>
                <a:latin typeface="游ゴシック" panose="020B0400000000000000" pitchFamily="50" charset="-128"/>
                <a:ea typeface="游ゴシック" panose="020B0400000000000000" pitchFamily="50" charset="-128"/>
              </a:rPr>
              <a:t>政令で</a:t>
            </a:r>
            <a:r>
              <a:rPr lang="ja-JP" altLang="en-US" sz="1600" b="0" dirty="0">
                <a:solidFill>
                  <a:schemeClr val="tx1"/>
                </a:solidFill>
                <a:latin typeface="游ゴシック" panose="020B0400000000000000" pitchFamily="50" charset="-128"/>
                <a:ea typeface="游ゴシック" panose="020B0400000000000000" pitchFamily="50" charset="-128"/>
              </a:rPr>
              <a:t>定めるもの若しくは暴力団員による不当な行為の防止等に関する法律の規定（同法第</a:t>
            </a:r>
            <a:r>
              <a:rPr lang="en-US" altLang="ja-JP" sz="1600" b="0" dirty="0">
                <a:solidFill>
                  <a:schemeClr val="tx1"/>
                </a:solidFill>
                <a:latin typeface="游ゴシック" panose="020B0400000000000000" pitchFamily="50" charset="-128"/>
                <a:ea typeface="游ゴシック" panose="020B0400000000000000" pitchFamily="50" charset="-128"/>
              </a:rPr>
              <a:t>50</a:t>
            </a:r>
            <a:r>
              <a:rPr lang="ja-JP" altLang="en-US" sz="1600" b="0" dirty="0">
                <a:solidFill>
                  <a:schemeClr val="tx1"/>
                </a:solidFill>
                <a:latin typeface="游ゴシック" panose="020B0400000000000000" pitchFamily="50" charset="-128"/>
                <a:ea typeface="游ゴシック" panose="020B0400000000000000" pitchFamily="50" charset="-128"/>
              </a:rPr>
              <a:t>条（第</a:t>
            </a:r>
            <a:r>
              <a:rPr lang="en-US" altLang="ja-JP" sz="1600" b="0" dirty="0" smtClean="0">
                <a:solidFill>
                  <a:schemeClr val="tx1"/>
                </a:solidFill>
                <a:latin typeface="游ゴシック" panose="020B0400000000000000" pitchFamily="50" charset="-128"/>
                <a:ea typeface="游ゴシック" panose="020B0400000000000000" pitchFamily="50" charset="-128"/>
              </a:rPr>
              <a:t>2</a:t>
            </a:r>
            <a:r>
              <a:rPr lang="ja-JP" altLang="en-US" sz="1600" b="0" dirty="0" smtClean="0">
                <a:solidFill>
                  <a:schemeClr val="tx1"/>
                </a:solidFill>
                <a:latin typeface="游ゴシック" panose="020B0400000000000000" pitchFamily="50" charset="-128"/>
                <a:ea typeface="游ゴシック" panose="020B0400000000000000" pitchFamily="50" charset="-128"/>
              </a:rPr>
              <a:t>号</a:t>
            </a:r>
            <a:r>
              <a:rPr lang="ja-JP" altLang="en-US" sz="1600" b="0" dirty="0">
                <a:solidFill>
                  <a:schemeClr val="tx1"/>
                </a:solidFill>
                <a:latin typeface="游ゴシック" panose="020B0400000000000000" pitchFamily="50" charset="-128"/>
                <a:ea typeface="游ゴシック" panose="020B0400000000000000" pitchFamily="50" charset="-128"/>
              </a:rPr>
              <a:t>に係る部分に限る。）及び第</a:t>
            </a:r>
            <a:r>
              <a:rPr lang="en-US" altLang="ja-JP" sz="1600" b="0" dirty="0">
                <a:solidFill>
                  <a:schemeClr val="tx1"/>
                </a:solidFill>
                <a:latin typeface="游ゴシック" panose="020B0400000000000000" pitchFamily="50" charset="-128"/>
                <a:ea typeface="游ゴシック" panose="020B0400000000000000" pitchFamily="50" charset="-128"/>
              </a:rPr>
              <a:t>52</a:t>
            </a:r>
            <a:r>
              <a:rPr lang="ja-JP" altLang="en-US" sz="1600" b="0" dirty="0">
                <a:solidFill>
                  <a:schemeClr val="tx1"/>
                </a:solidFill>
                <a:latin typeface="游ゴシック" panose="020B0400000000000000" pitchFamily="50" charset="-128"/>
                <a:ea typeface="游ゴシック" panose="020B0400000000000000" pitchFamily="50" charset="-128"/>
              </a:rPr>
              <a:t>条の規定を除く。）により、若しくは刑法（明治</a:t>
            </a:r>
            <a:r>
              <a:rPr lang="en-US" altLang="ja-JP" sz="1600" b="0" dirty="0">
                <a:solidFill>
                  <a:schemeClr val="tx1"/>
                </a:solidFill>
                <a:latin typeface="游ゴシック" panose="020B0400000000000000" pitchFamily="50" charset="-128"/>
                <a:ea typeface="游ゴシック" panose="020B0400000000000000" pitchFamily="50" charset="-128"/>
              </a:rPr>
              <a:t>40</a:t>
            </a:r>
            <a:r>
              <a:rPr lang="ja-JP" altLang="en-US" sz="1600" b="0" dirty="0">
                <a:solidFill>
                  <a:schemeClr val="tx1"/>
                </a:solidFill>
                <a:latin typeface="游ゴシック" panose="020B0400000000000000" pitchFamily="50" charset="-128"/>
                <a:ea typeface="游ゴシック" panose="020B0400000000000000" pitchFamily="50" charset="-128"/>
              </a:rPr>
              <a:t>年法律第</a:t>
            </a:r>
            <a:r>
              <a:rPr lang="en-US" altLang="ja-JP" sz="1600" b="0" dirty="0">
                <a:solidFill>
                  <a:schemeClr val="tx1"/>
                </a:solidFill>
                <a:latin typeface="游ゴシック" panose="020B0400000000000000" pitchFamily="50" charset="-128"/>
                <a:ea typeface="游ゴシック" panose="020B0400000000000000" pitchFamily="50" charset="-128"/>
              </a:rPr>
              <a:t>45</a:t>
            </a:r>
            <a:r>
              <a:rPr lang="ja-JP" altLang="en-US" sz="1600" b="0" dirty="0">
                <a:solidFill>
                  <a:schemeClr val="tx1"/>
                </a:solidFill>
                <a:latin typeface="游ゴシック" panose="020B0400000000000000" pitchFamily="50" charset="-128"/>
                <a:ea typeface="游ゴシック" panose="020B0400000000000000" pitchFamily="50" charset="-128"/>
              </a:rPr>
              <a:t>号</a:t>
            </a:r>
            <a:r>
              <a:rPr lang="ja-JP" altLang="en-US" sz="1600" b="0" dirty="0" smtClean="0">
                <a:solidFill>
                  <a:schemeClr val="tx1"/>
                </a:solidFill>
                <a:latin typeface="游ゴシック" panose="020B0400000000000000" pitchFamily="50" charset="-128"/>
                <a:ea typeface="游ゴシック" panose="020B0400000000000000" pitchFamily="50" charset="-128"/>
              </a:rPr>
              <a:t>）第</a:t>
            </a:r>
            <a:r>
              <a:rPr lang="en-US" altLang="ja-JP" sz="1600" b="0" dirty="0" smtClean="0">
                <a:solidFill>
                  <a:schemeClr val="tx1"/>
                </a:solidFill>
                <a:latin typeface="游ゴシック" panose="020B0400000000000000" pitchFamily="50" charset="-128"/>
                <a:ea typeface="游ゴシック" panose="020B0400000000000000" pitchFamily="50" charset="-128"/>
              </a:rPr>
              <a:t>204</a:t>
            </a:r>
            <a:r>
              <a:rPr lang="ja-JP" altLang="en-US" sz="1600" b="0" dirty="0">
                <a:solidFill>
                  <a:schemeClr val="tx1"/>
                </a:solidFill>
                <a:latin typeface="游ゴシック" panose="020B0400000000000000" pitchFamily="50" charset="-128"/>
                <a:ea typeface="游ゴシック" panose="020B0400000000000000" pitchFamily="50" charset="-128"/>
              </a:rPr>
              <a:t>条、第</a:t>
            </a:r>
            <a:r>
              <a:rPr lang="en-US" altLang="ja-JP" sz="1600" b="0" dirty="0">
                <a:solidFill>
                  <a:schemeClr val="tx1"/>
                </a:solidFill>
                <a:latin typeface="游ゴシック" panose="020B0400000000000000" pitchFamily="50" charset="-128"/>
                <a:ea typeface="游ゴシック" panose="020B0400000000000000" pitchFamily="50" charset="-128"/>
              </a:rPr>
              <a:t>206</a:t>
            </a:r>
            <a:r>
              <a:rPr lang="ja-JP" altLang="en-US" sz="1600" b="0" dirty="0">
                <a:solidFill>
                  <a:schemeClr val="tx1"/>
                </a:solidFill>
                <a:latin typeface="游ゴシック" panose="020B0400000000000000" pitchFamily="50" charset="-128"/>
                <a:ea typeface="游ゴシック" panose="020B0400000000000000" pitchFamily="50" charset="-128"/>
              </a:rPr>
              <a:t>条、第</a:t>
            </a:r>
            <a:r>
              <a:rPr lang="en-US" altLang="ja-JP" sz="1600" b="0" dirty="0">
                <a:solidFill>
                  <a:schemeClr val="tx1"/>
                </a:solidFill>
                <a:latin typeface="游ゴシック" panose="020B0400000000000000" pitchFamily="50" charset="-128"/>
                <a:ea typeface="游ゴシック" panose="020B0400000000000000" pitchFamily="50" charset="-128"/>
              </a:rPr>
              <a:t>208</a:t>
            </a:r>
            <a:r>
              <a:rPr lang="ja-JP" altLang="en-US" sz="1600" b="0" dirty="0">
                <a:solidFill>
                  <a:schemeClr val="tx1"/>
                </a:solidFill>
                <a:latin typeface="游ゴシック" panose="020B0400000000000000" pitchFamily="50" charset="-128"/>
                <a:ea typeface="游ゴシック" panose="020B0400000000000000" pitchFamily="50" charset="-128"/>
              </a:rPr>
              <a:t>条、第</a:t>
            </a:r>
            <a:r>
              <a:rPr lang="en-US" altLang="ja-JP" sz="1600" b="0" dirty="0">
                <a:solidFill>
                  <a:schemeClr val="tx1"/>
                </a:solidFill>
                <a:latin typeface="游ゴシック" panose="020B0400000000000000" pitchFamily="50" charset="-128"/>
                <a:ea typeface="游ゴシック" panose="020B0400000000000000" pitchFamily="50" charset="-128"/>
              </a:rPr>
              <a:t>208</a:t>
            </a:r>
            <a:r>
              <a:rPr lang="ja-JP" altLang="en-US" sz="1600" b="0" dirty="0">
                <a:solidFill>
                  <a:schemeClr val="tx1"/>
                </a:solidFill>
                <a:latin typeface="游ゴシック" panose="020B0400000000000000" pitchFamily="50" charset="-128"/>
                <a:ea typeface="游ゴシック" panose="020B0400000000000000" pitchFamily="50" charset="-128"/>
              </a:rPr>
              <a:t>条の</a:t>
            </a:r>
            <a:r>
              <a:rPr lang="en-US" altLang="ja-JP" sz="1600" b="0" dirty="0">
                <a:solidFill>
                  <a:schemeClr val="tx1"/>
                </a:solidFill>
                <a:latin typeface="游ゴシック" panose="020B0400000000000000" pitchFamily="50" charset="-128"/>
                <a:ea typeface="游ゴシック" panose="020B0400000000000000" pitchFamily="50" charset="-128"/>
              </a:rPr>
              <a:t>2</a:t>
            </a:r>
            <a:r>
              <a:rPr lang="ja-JP" altLang="en-US" sz="1600" b="0" dirty="0" err="1">
                <a:solidFill>
                  <a:schemeClr val="tx1"/>
                </a:solidFill>
                <a:latin typeface="游ゴシック" panose="020B0400000000000000" pitchFamily="50" charset="-128"/>
                <a:ea typeface="游ゴシック" panose="020B0400000000000000" pitchFamily="50" charset="-128"/>
              </a:rPr>
              <a:t>、</a:t>
            </a:r>
            <a:r>
              <a:rPr lang="ja-JP" altLang="en-US" sz="1600" b="0" dirty="0">
                <a:solidFill>
                  <a:schemeClr val="tx1"/>
                </a:solidFill>
                <a:latin typeface="游ゴシック" panose="020B0400000000000000" pitchFamily="50" charset="-128"/>
                <a:ea typeface="游ゴシック" panose="020B0400000000000000" pitchFamily="50" charset="-128"/>
              </a:rPr>
              <a:t>第</a:t>
            </a:r>
            <a:r>
              <a:rPr lang="en-US" altLang="ja-JP" sz="1600" b="0" dirty="0">
                <a:solidFill>
                  <a:schemeClr val="tx1"/>
                </a:solidFill>
                <a:latin typeface="游ゴシック" panose="020B0400000000000000" pitchFamily="50" charset="-128"/>
                <a:ea typeface="游ゴシック" panose="020B0400000000000000" pitchFamily="50" charset="-128"/>
              </a:rPr>
              <a:t>222</a:t>
            </a:r>
            <a:r>
              <a:rPr lang="ja-JP" altLang="en-US" sz="1600" b="0" dirty="0">
                <a:solidFill>
                  <a:schemeClr val="tx1"/>
                </a:solidFill>
                <a:latin typeface="游ゴシック" panose="020B0400000000000000" pitchFamily="50" charset="-128"/>
                <a:ea typeface="游ゴシック" panose="020B0400000000000000" pitchFamily="50" charset="-128"/>
              </a:rPr>
              <a:t>条若しくは第</a:t>
            </a:r>
            <a:r>
              <a:rPr lang="en-US" altLang="ja-JP" sz="1600" b="0" dirty="0">
                <a:solidFill>
                  <a:schemeClr val="tx1"/>
                </a:solidFill>
                <a:latin typeface="游ゴシック" panose="020B0400000000000000" pitchFamily="50" charset="-128"/>
                <a:ea typeface="游ゴシック" panose="020B0400000000000000" pitchFamily="50" charset="-128"/>
              </a:rPr>
              <a:t>247</a:t>
            </a:r>
            <a:r>
              <a:rPr lang="ja-JP" altLang="en-US" sz="1600" b="0" dirty="0">
                <a:solidFill>
                  <a:schemeClr val="tx1"/>
                </a:solidFill>
                <a:latin typeface="游ゴシック" panose="020B0400000000000000" pitchFamily="50" charset="-128"/>
                <a:ea typeface="游ゴシック" panose="020B0400000000000000" pitchFamily="50" charset="-128"/>
              </a:rPr>
              <a:t>条の罪、暴力行為等処罰に</a:t>
            </a:r>
            <a:r>
              <a:rPr lang="ja-JP" altLang="en-US" sz="1600" b="0" dirty="0" smtClean="0">
                <a:solidFill>
                  <a:schemeClr val="tx1"/>
                </a:solidFill>
                <a:latin typeface="游ゴシック" panose="020B0400000000000000" pitchFamily="50" charset="-128"/>
                <a:ea typeface="游ゴシック" panose="020B0400000000000000" pitchFamily="50" charset="-128"/>
              </a:rPr>
              <a:t>関する</a:t>
            </a:r>
            <a:r>
              <a:rPr lang="ja-JP" altLang="en-US" sz="1600" b="0" dirty="0">
                <a:solidFill>
                  <a:schemeClr val="tx1"/>
                </a:solidFill>
                <a:latin typeface="游ゴシック" panose="020B0400000000000000" pitchFamily="50" charset="-128"/>
                <a:ea typeface="游ゴシック" panose="020B0400000000000000" pitchFamily="50" charset="-128"/>
              </a:rPr>
              <a:t>法律（大正</a:t>
            </a:r>
            <a:r>
              <a:rPr lang="en-US" altLang="ja-JP" sz="1600" b="0" dirty="0">
                <a:solidFill>
                  <a:schemeClr val="tx1"/>
                </a:solidFill>
                <a:latin typeface="游ゴシック" panose="020B0400000000000000" pitchFamily="50" charset="-128"/>
                <a:ea typeface="游ゴシック" panose="020B0400000000000000" pitchFamily="50" charset="-128"/>
              </a:rPr>
              <a:t>15</a:t>
            </a:r>
            <a:r>
              <a:rPr lang="ja-JP" altLang="en-US" sz="1600" b="0" dirty="0">
                <a:solidFill>
                  <a:schemeClr val="tx1"/>
                </a:solidFill>
                <a:latin typeface="游ゴシック" panose="020B0400000000000000" pitchFamily="50" charset="-128"/>
                <a:ea typeface="游ゴシック" panose="020B0400000000000000" pitchFamily="50" charset="-128"/>
              </a:rPr>
              <a:t>年法律第</a:t>
            </a:r>
            <a:r>
              <a:rPr lang="en-US" altLang="ja-JP" sz="1600" b="0" dirty="0">
                <a:solidFill>
                  <a:schemeClr val="tx1"/>
                </a:solidFill>
                <a:latin typeface="游ゴシック" panose="020B0400000000000000" pitchFamily="50" charset="-128"/>
                <a:ea typeface="游ゴシック" panose="020B0400000000000000" pitchFamily="50" charset="-128"/>
              </a:rPr>
              <a:t>60</a:t>
            </a:r>
            <a:r>
              <a:rPr lang="ja-JP" altLang="en-US" sz="1600" b="0" dirty="0">
                <a:solidFill>
                  <a:schemeClr val="tx1"/>
                </a:solidFill>
                <a:latin typeface="游ゴシック" panose="020B0400000000000000" pitchFamily="50" charset="-128"/>
                <a:ea typeface="游ゴシック" panose="020B0400000000000000" pitchFamily="50" charset="-128"/>
              </a:rPr>
              <a:t>号）の罪若しくは出入国管理及び難民認定法（昭和</a:t>
            </a:r>
            <a:r>
              <a:rPr lang="en-US" altLang="ja-JP" sz="1600" b="0" dirty="0">
                <a:solidFill>
                  <a:schemeClr val="tx1"/>
                </a:solidFill>
                <a:latin typeface="游ゴシック" panose="020B0400000000000000" pitchFamily="50" charset="-128"/>
                <a:ea typeface="游ゴシック" panose="020B0400000000000000" pitchFamily="50" charset="-128"/>
              </a:rPr>
              <a:t>26</a:t>
            </a:r>
            <a:r>
              <a:rPr lang="ja-JP" altLang="en-US" sz="1600" b="0" dirty="0">
                <a:solidFill>
                  <a:schemeClr val="tx1"/>
                </a:solidFill>
                <a:latin typeface="游ゴシック" panose="020B0400000000000000" pitchFamily="50" charset="-128"/>
                <a:ea typeface="游ゴシック" panose="020B0400000000000000" pitchFamily="50" charset="-128"/>
              </a:rPr>
              <a:t>年政令第</a:t>
            </a:r>
            <a:r>
              <a:rPr lang="en-US" altLang="ja-JP" sz="1600" b="0" dirty="0" smtClean="0">
                <a:solidFill>
                  <a:schemeClr val="tx1"/>
                </a:solidFill>
                <a:latin typeface="游ゴシック" panose="020B0400000000000000" pitchFamily="50" charset="-128"/>
                <a:ea typeface="游ゴシック" panose="020B0400000000000000" pitchFamily="50" charset="-128"/>
              </a:rPr>
              <a:t>319</a:t>
            </a:r>
            <a:r>
              <a:rPr lang="ja-JP" altLang="en-US" sz="1600" b="0" dirty="0" smtClean="0">
                <a:solidFill>
                  <a:schemeClr val="tx1"/>
                </a:solidFill>
                <a:latin typeface="游ゴシック" panose="020B0400000000000000" pitchFamily="50" charset="-128"/>
                <a:ea typeface="游ゴシック" panose="020B0400000000000000" pitchFamily="50" charset="-128"/>
              </a:rPr>
              <a:t>条</a:t>
            </a:r>
            <a:r>
              <a:rPr lang="ja-JP" altLang="en-US" sz="1600" b="0" dirty="0">
                <a:solidFill>
                  <a:schemeClr val="tx1"/>
                </a:solidFill>
                <a:latin typeface="游ゴシック" panose="020B0400000000000000" pitchFamily="50" charset="-128"/>
                <a:ea typeface="游ゴシック" panose="020B0400000000000000" pitchFamily="50" charset="-128"/>
              </a:rPr>
              <a:t>）第</a:t>
            </a:r>
            <a:r>
              <a:rPr lang="en-US" altLang="ja-JP" sz="1600" b="0" dirty="0">
                <a:solidFill>
                  <a:schemeClr val="tx1"/>
                </a:solidFill>
                <a:latin typeface="游ゴシック" panose="020B0400000000000000" pitchFamily="50" charset="-128"/>
                <a:ea typeface="游ゴシック" panose="020B0400000000000000" pitchFamily="50" charset="-128"/>
              </a:rPr>
              <a:t>73</a:t>
            </a:r>
            <a:r>
              <a:rPr lang="ja-JP" altLang="en-US" sz="1600" b="0" dirty="0">
                <a:solidFill>
                  <a:schemeClr val="tx1"/>
                </a:solidFill>
                <a:latin typeface="游ゴシック" panose="020B0400000000000000" pitchFamily="50" charset="-128"/>
                <a:ea typeface="游ゴシック" panose="020B0400000000000000" pitchFamily="50" charset="-128"/>
              </a:rPr>
              <a:t>条の</a:t>
            </a:r>
            <a:r>
              <a:rPr lang="en-US" altLang="ja-JP" sz="1600" b="0" dirty="0">
                <a:solidFill>
                  <a:schemeClr val="tx1"/>
                </a:solidFill>
                <a:latin typeface="游ゴシック" panose="020B0400000000000000" pitchFamily="50" charset="-128"/>
                <a:ea typeface="游ゴシック" panose="020B0400000000000000" pitchFamily="50" charset="-128"/>
              </a:rPr>
              <a:t>2</a:t>
            </a:r>
            <a:r>
              <a:rPr lang="ja-JP" altLang="en-US" sz="1600" b="0" dirty="0">
                <a:solidFill>
                  <a:schemeClr val="tx1"/>
                </a:solidFill>
                <a:latin typeface="游ゴシック" panose="020B0400000000000000" pitchFamily="50" charset="-128"/>
                <a:ea typeface="游ゴシック" panose="020B0400000000000000" pitchFamily="50" charset="-128"/>
              </a:rPr>
              <a:t>第</a:t>
            </a:r>
            <a:r>
              <a:rPr lang="en-US" altLang="ja-JP" sz="1600" b="0" dirty="0">
                <a:solidFill>
                  <a:schemeClr val="tx1"/>
                </a:solidFill>
                <a:latin typeface="游ゴシック" panose="020B0400000000000000" pitchFamily="50" charset="-128"/>
                <a:ea typeface="游ゴシック" panose="020B0400000000000000" pitchFamily="50" charset="-128"/>
              </a:rPr>
              <a:t>1</a:t>
            </a:r>
            <a:r>
              <a:rPr lang="ja-JP" altLang="en-US" sz="1600" b="0" dirty="0">
                <a:solidFill>
                  <a:schemeClr val="tx1"/>
                </a:solidFill>
                <a:latin typeface="游ゴシック" panose="020B0400000000000000" pitchFamily="50" charset="-128"/>
                <a:ea typeface="游ゴシック" panose="020B0400000000000000" pitchFamily="50" charset="-128"/>
              </a:rPr>
              <a:t>項の罪を犯したことにより、罰金の刑に処せられ、その執行を終わり、又は</a:t>
            </a:r>
            <a:r>
              <a:rPr lang="ja-JP" altLang="en-US" sz="1600" b="0" dirty="0" smtClean="0">
                <a:solidFill>
                  <a:schemeClr val="tx1"/>
                </a:solidFill>
                <a:latin typeface="游ゴシック" panose="020B0400000000000000" pitchFamily="50" charset="-128"/>
                <a:ea typeface="游ゴシック" panose="020B0400000000000000" pitchFamily="50" charset="-128"/>
              </a:rPr>
              <a:t>執行を</a:t>
            </a:r>
            <a:r>
              <a:rPr lang="ja-JP" altLang="en-US" sz="1600" b="0" dirty="0">
                <a:solidFill>
                  <a:schemeClr val="tx1"/>
                </a:solidFill>
                <a:latin typeface="游ゴシック" panose="020B0400000000000000" pitchFamily="50" charset="-128"/>
                <a:ea typeface="游ゴシック" panose="020B0400000000000000" pitchFamily="50" charset="-128"/>
              </a:rPr>
              <a:t>受けることがなくなった日から起算して</a:t>
            </a:r>
            <a:r>
              <a:rPr lang="en-US" altLang="ja-JP" sz="1600" b="0" dirty="0">
                <a:solidFill>
                  <a:schemeClr val="tx1"/>
                </a:solidFill>
                <a:latin typeface="游ゴシック" panose="020B0400000000000000" pitchFamily="50" charset="-128"/>
                <a:ea typeface="游ゴシック" panose="020B0400000000000000" pitchFamily="50" charset="-128"/>
              </a:rPr>
              <a:t>5</a:t>
            </a:r>
            <a:r>
              <a:rPr lang="ja-JP" altLang="en-US" sz="1600" b="0" dirty="0">
                <a:solidFill>
                  <a:schemeClr val="tx1"/>
                </a:solidFill>
                <a:latin typeface="游ゴシック" panose="020B0400000000000000" pitchFamily="50" charset="-128"/>
                <a:ea typeface="游ゴシック" panose="020B0400000000000000" pitchFamily="50" charset="-128"/>
              </a:rPr>
              <a:t>年を経過しない者。</a:t>
            </a:r>
            <a:endParaRPr lang="en-US" altLang="ja-JP" sz="1600" b="0" dirty="0">
              <a:solidFill>
                <a:schemeClr val="tx1"/>
              </a:solidFill>
              <a:latin typeface="游ゴシック" panose="020B0400000000000000" pitchFamily="50" charset="-128"/>
              <a:ea typeface="游ゴシック" panose="020B0400000000000000" pitchFamily="50" charset="-128"/>
            </a:endParaRPr>
          </a:p>
          <a:p>
            <a:pPr marL="36000" algn="l">
              <a:spcBef>
                <a:spcPts val="0"/>
              </a:spcBef>
              <a:defRPr/>
            </a:pPr>
            <a:endParaRPr lang="en-US" altLang="ja-JP" sz="1600" b="0" dirty="0">
              <a:solidFill>
                <a:schemeClr val="tx1"/>
              </a:solidFill>
              <a:latin typeface="游ゴシック" panose="020B0400000000000000" pitchFamily="50" charset="-128"/>
              <a:ea typeface="游ゴシック" panose="020B0400000000000000" pitchFamily="50" charset="-128"/>
            </a:endParaRPr>
          </a:p>
          <a:p>
            <a:pPr marL="269875" indent="-234950" algn="l">
              <a:spcBef>
                <a:spcPts val="0"/>
              </a:spcBef>
              <a:defRPr/>
            </a:pPr>
            <a:r>
              <a:rPr lang="en-US" altLang="ja-JP" sz="1600" b="0" dirty="0">
                <a:solidFill>
                  <a:schemeClr val="tx1"/>
                </a:solidFill>
                <a:latin typeface="游ゴシック" panose="020B0400000000000000" pitchFamily="50" charset="-128"/>
                <a:ea typeface="游ゴシック" panose="020B0400000000000000" pitchFamily="50" charset="-128"/>
              </a:rPr>
              <a:t> 2</a:t>
            </a:r>
            <a:r>
              <a:rPr lang="ja-JP" altLang="en-US" sz="1600" b="0" dirty="0">
                <a:solidFill>
                  <a:schemeClr val="tx1"/>
                </a:solidFill>
                <a:latin typeface="游ゴシック" panose="020B0400000000000000" pitchFamily="50" charset="-128"/>
                <a:ea typeface="游ゴシック" panose="020B0400000000000000" pitchFamily="50" charset="-128"/>
              </a:rPr>
              <a:t>　健康保険法、船員保険法、労働者災害保証保険法、厚生年金保険法、労働保険の保険料の</a:t>
            </a:r>
            <a:r>
              <a:rPr lang="ja-JP" altLang="en-US" sz="1600" b="0" dirty="0" smtClean="0">
                <a:solidFill>
                  <a:schemeClr val="tx1"/>
                </a:solidFill>
                <a:latin typeface="游ゴシック" panose="020B0400000000000000" pitchFamily="50" charset="-128"/>
                <a:ea typeface="游ゴシック" panose="020B0400000000000000" pitchFamily="50" charset="-128"/>
              </a:rPr>
              <a:t>徴収</a:t>
            </a:r>
            <a:r>
              <a:rPr lang="ja-JP" altLang="en-US" sz="1600" b="0" dirty="0">
                <a:solidFill>
                  <a:schemeClr val="tx1"/>
                </a:solidFill>
                <a:latin typeface="游ゴシック" panose="020B0400000000000000" pitchFamily="50" charset="-128"/>
                <a:ea typeface="游ゴシック" panose="020B0400000000000000" pitchFamily="50" charset="-128"/>
              </a:rPr>
              <a:t>等に関する法律、雇用保険法の規定により罰金刑に処せられ、その執行を終わり、又は執行</a:t>
            </a:r>
            <a:r>
              <a:rPr lang="ja-JP" altLang="en-US" sz="1600" b="0" dirty="0" smtClean="0">
                <a:solidFill>
                  <a:schemeClr val="tx1"/>
                </a:solidFill>
                <a:latin typeface="游ゴシック" panose="020B0400000000000000" pitchFamily="50" charset="-128"/>
                <a:ea typeface="游ゴシック" panose="020B0400000000000000" pitchFamily="50" charset="-128"/>
              </a:rPr>
              <a:t>を受ける</a:t>
            </a:r>
            <a:r>
              <a:rPr lang="ja-JP" altLang="en-US" sz="1600" b="0" dirty="0">
                <a:solidFill>
                  <a:schemeClr val="tx1"/>
                </a:solidFill>
                <a:latin typeface="游ゴシック" panose="020B0400000000000000" pitchFamily="50" charset="-128"/>
                <a:ea typeface="游ゴシック" panose="020B0400000000000000" pitchFamily="50" charset="-128"/>
              </a:rPr>
              <a:t>ことがなくなった日から起算して</a:t>
            </a:r>
            <a:r>
              <a:rPr lang="en-US" altLang="ja-JP" sz="1600" b="0" dirty="0">
                <a:solidFill>
                  <a:schemeClr val="tx1"/>
                </a:solidFill>
                <a:latin typeface="游ゴシック" panose="020B0400000000000000" pitchFamily="50" charset="-128"/>
                <a:ea typeface="游ゴシック" panose="020B0400000000000000" pitchFamily="50" charset="-128"/>
              </a:rPr>
              <a:t>5</a:t>
            </a:r>
            <a:r>
              <a:rPr lang="ja-JP" altLang="en-US" sz="1600" b="0" dirty="0">
                <a:solidFill>
                  <a:schemeClr val="tx1"/>
                </a:solidFill>
                <a:latin typeface="游ゴシック" panose="020B0400000000000000" pitchFamily="50" charset="-128"/>
                <a:ea typeface="游ゴシック" panose="020B0400000000000000" pitchFamily="50" charset="-128"/>
              </a:rPr>
              <a:t>年を経過しない者。</a:t>
            </a:r>
            <a:endParaRPr lang="en-US" altLang="ja-JP" sz="1600" b="0" dirty="0">
              <a:solidFill>
                <a:schemeClr val="tx1"/>
              </a:solidFill>
              <a:latin typeface="游ゴシック" panose="020B0400000000000000" pitchFamily="50" charset="-128"/>
              <a:ea typeface="游ゴシック" panose="020B0400000000000000" pitchFamily="50" charset="-128"/>
            </a:endParaRPr>
          </a:p>
          <a:p>
            <a:pPr marL="36000" algn="l">
              <a:spcBef>
                <a:spcPts val="0"/>
              </a:spcBef>
              <a:defRPr/>
            </a:pPr>
            <a:endParaRPr lang="en-US" altLang="ja-JP" sz="1600" b="0" dirty="0">
              <a:solidFill>
                <a:schemeClr val="tx1"/>
              </a:solidFill>
              <a:latin typeface="游ゴシック" panose="020B0400000000000000" pitchFamily="50" charset="-128"/>
              <a:ea typeface="游ゴシック" panose="020B0400000000000000" pitchFamily="50" charset="-128"/>
            </a:endParaRPr>
          </a:p>
          <a:p>
            <a:pPr marL="269875" indent="-234950" algn="l">
              <a:spcBef>
                <a:spcPts val="0"/>
              </a:spcBef>
              <a:defRPr/>
            </a:pPr>
            <a:r>
              <a:rPr lang="en-US" altLang="ja-JP" sz="1600" b="0" dirty="0">
                <a:solidFill>
                  <a:schemeClr val="tx1"/>
                </a:solidFill>
                <a:latin typeface="游ゴシック" panose="020B0400000000000000" pitchFamily="50" charset="-128"/>
                <a:ea typeface="游ゴシック" panose="020B0400000000000000" pitchFamily="50" charset="-128"/>
              </a:rPr>
              <a:t> 3</a:t>
            </a:r>
            <a:r>
              <a:rPr lang="ja-JP" altLang="en-US" sz="1600" b="0" dirty="0">
                <a:solidFill>
                  <a:schemeClr val="tx1"/>
                </a:solidFill>
                <a:latin typeface="游ゴシック" panose="020B0400000000000000" pitchFamily="50" charset="-128"/>
                <a:ea typeface="游ゴシック" panose="020B0400000000000000" pitchFamily="50" charset="-128"/>
              </a:rPr>
              <a:t>　心身の故障により有料の職業紹介事業を適正に行うことができない者として厚生労働省令で</a:t>
            </a:r>
            <a:r>
              <a:rPr lang="ja-JP" altLang="en-US" sz="1600" b="0" dirty="0" smtClean="0">
                <a:solidFill>
                  <a:schemeClr val="tx1"/>
                </a:solidFill>
                <a:latin typeface="游ゴシック" panose="020B0400000000000000" pitchFamily="50" charset="-128"/>
                <a:ea typeface="游ゴシック" panose="020B0400000000000000" pitchFamily="50" charset="-128"/>
              </a:rPr>
              <a:t>定める</a:t>
            </a:r>
            <a:r>
              <a:rPr lang="ja-JP" altLang="en-US" sz="1600" b="0" dirty="0">
                <a:solidFill>
                  <a:schemeClr val="tx1"/>
                </a:solidFill>
                <a:latin typeface="游ゴシック" panose="020B0400000000000000" pitchFamily="50" charset="-128"/>
                <a:ea typeface="游ゴシック" panose="020B0400000000000000" pitchFamily="50" charset="-128"/>
              </a:rPr>
              <a:t>もの。破産手続開始の決定を受けて復権を得ない者。</a:t>
            </a:r>
            <a:endParaRPr lang="en-US" altLang="ja-JP" sz="1600" b="0" dirty="0">
              <a:solidFill>
                <a:schemeClr val="tx1"/>
              </a:solidFill>
              <a:latin typeface="游ゴシック" panose="020B0400000000000000" pitchFamily="50" charset="-128"/>
              <a:ea typeface="游ゴシック" panose="020B0400000000000000" pitchFamily="50" charset="-128"/>
            </a:endParaRPr>
          </a:p>
        </p:txBody>
      </p:sp>
      <p:sp>
        <p:nvSpPr>
          <p:cNvPr id="3" name="スライド番号プレースホルダー 2"/>
          <p:cNvSpPr>
            <a:spLocks noGrp="1"/>
          </p:cNvSpPr>
          <p:nvPr>
            <p:ph type="sldNum" sz="quarter" idx="12"/>
          </p:nvPr>
        </p:nvSpPr>
        <p:spPr>
          <a:xfrm>
            <a:off x="7594600" y="6492875"/>
            <a:ext cx="2311400" cy="365125"/>
          </a:xfrm>
        </p:spPr>
        <p:txBody>
          <a:bodyPr/>
          <a:lstStyle/>
          <a:p>
            <a:pPr>
              <a:defRPr/>
            </a:pPr>
            <a:r>
              <a:rPr lang="en-US" altLang="ja-JP" dirty="0" smtClean="0"/>
              <a:t>16</a:t>
            </a:r>
            <a:endParaRPr lang="en-US" altLang="ja-JP" dirty="0"/>
          </a:p>
        </p:txBody>
      </p:sp>
      <p:sp>
        <p:nvSpPr>
          <p:cNvPr id="7" name="テキスト ボックス 6"/>
          <p:cNvSpPr txBox="1"/>
          <p:nvPr/>
        </p:nvSpPr>
        <p:spPr>
          <a:xfrm>
            <a:off x="56456" y="6580593"/>
            <a:ext cx="1497526"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マニュアル</a:t>
            </a:r>
            <a:r>
              <a:rPr kumimoji="1" lang="en-US" altLang="ja-JP" sz="1200" b="0" dirty="0" smtClean="0">
                <a:solidFill>
                  <a:schemeClr val="bg1">
                    <a:lumMod val="50000"/>
                  </a:schemeClr>
                </a:solidFill>
                <a:latin typeface="メイリオ" panose="020B0604030504040204" pitchFamily="50" charset="-128"/>
                <a:ea typeface="メイリオ" panose="020B0604030504040204" pitchFamily="50" charset="-128"/>
              </a:rPr>
              <a:t>P17-18</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8"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代表者、役員、職業紹介責任者に関する要件</a:t>
            </a:r>
            <a:endParaRPr lang="ja-JP" altLang="en-US" sz="2800" b="1" dirty="0">
              <a:solidFill>
                <a:schemeClr val="bg1"/>
              </a:solidFill>
            </a:endParaRPr>
          </a:p>
        </p:txBody>
      </p:sp>
    </p:spTree>
  </p:cSld>
  <p:clrMapOvr>
    <a:masterClrMapping/>
  </p:clrMapOvr>
  <p:transition advTm="77804">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44488" y="595896"/>
            <a:ext cx="9361040" cy="5755422"/>
          </a:xfrm>
          <a:prstGeom prst="rect">
            <a:avLst/>
          </a:prstGeom>
          <a:noFill/>
          <a:ln w="25400" cap="rnd" cmpd="sng">
            <a:solidFill>
              <a:schemeClr val="tx2">
                <a:lumMod val="60000"/>
                <a:lumOff val="40000"/>
              </a:schemeClr>
            </a:solidFill>
            <a:prstDash val="solid"/>
            <a:bevel/>
          </a:ln>
        </p:spPr>
        <p:txBody>
          <a:bodyPr wrap="square" rtlCol="0">
            <a:spAutoFit/>
          </a:bodyPr>
          <a:lstStyle/>
          <a:p>
            <a:pPr marL="36000" algn="l">
              <a:spcBef>
                <a:spcPts val="0"/>
              </a:spcBef>
              <a:defRPr/>
            </a:pPr>
            <a:r>
              <a:rPr lang="en-US" altLang="ja-JP" sz="1600" b="0" dirty="0" smtClean="0">
                <a:solidFill>
                  <a:schemeClr val="tx1"/>
                </a:solidFill>
                <a:latin typeface="游ゴシック" panose="020B0400000000000000" pitchFamily="50" charset="-128"/>
                <a:ea typeface="游ゴシック" panose="020B0400000000000000" pitchFamily="50" charset="-128"/>
              </a:rPr>
              <a:t>4  </a:t>
            </a:r>
            <a:r>
              <a:rPr lang="ja-JP" altLang="en-US" sz="1600" b="0" dirty="0">
                <a:solidFill>
                  <a:schemeClr val="tx1"/>
                </a:solidFill>
                <a:latin typeface="游ゴシック" panose="020B0400000000000000" pitchFamily="50" charset="-128"/>
                <a:ea typeface="游ゴシック" panose="020B0400000000000000" pitchFamily="50" charset="-128"/>
              </a:rPr>
              <a:t>職業紹介事業の許可取消し等の処分を受け、当該取消し等の日から起算して</a:t>
            </a:r>
            <a:r>
              <a:rPr lang="en-US" altLang="ja-JP" sz="1600" b="0" dirty="0">
                <a:solidFill>
                  <a:schemeClr val="tx1"/>
                </a:solidFill>
                <a:latin typeface="游ゴシック" panose="020B0400000000000000" pitchFamily="50" charset="-128"/>
                <a:ea typeface="游ゴシック" panose="020B0400000000000000" pitchFamily="50" charset="-128"/>
              </a:rPr>
              <a:t>5</a:t>
            </a:r>
            <a:r>
              <a:rPr lang="ja-JP" altLang="en-US" sz="1600" b="0" dirty="0">
                <a:solidFill>
                  <a:schemeClr val="tx1"/>
                </a:solidFill>
                <a:latin typeface="游ゴシック" panose="020B0400000000000000" pitchFamily="50" charset="-128"/>
                <a:ea typeface="游ゴシック" panose="020B0400000000000000" pitchFamily="50" charset="-128"/>
              </a:rPr>
              <a:t>年を経過しない者。</a:t>
            </a:r>
            <a:endParaRPr lang="en-US" altLang="ja-JP" sz="1600" b="0" dirty="0">
              <a:solidFill>
                <a:schemeClr val="tx1"/>
              </a:solidFill>
              <a:latin typeface="游ゴシック" panose="020B0400000000000000" pitchFamily="50" charset="-128"/>
              <a:ea typeface="游ゴシック" panose="020B0400000000000000" pitchFamily="50" charset="-128"/>
            </a:endParaRPr>
          </a:p>
          <a:p>
            <a:pPr marL="36000" algn="l">
              <a:spcBef>
                <a:spcPts val="0"/>
              </a:spcBef>
              <a:defRPr/>
            </a:pPr>
            <a:r>
              <a:rPr lang="en-US" altLang="ja-JP" sz="1600" b="0" dirty="0">
                <a:solidFill>
                  <a:schemeClr val="tx1"/>
                </a:solidFill>
                <a:latin typeface="游ゴシック" panose="020B0400000000000000" pitchFamily="50" charset="-128"/>
                <a:ea typeface="游ゴシック" panose="020B0400000000000000" pitchFamily="50" charset="-128"/>
              </a:rPr>
              <a:t> </a:t>
            </a:r>
          </a:p>
          <a:p>
            <a:pPr marL="269875" indent="-234950" algn="l">
              <a:spcBef>
                <a:spcPts val="0"/>
              </a:spcBef>
              <a:defRPr/>
            </a:pPr>
            <a:r>
              <a:rPr lang="en-US" altLang="ja-JP" sz="1600" b="0" dirty="0">
                <a:solidFill>
                  <a:schemeClr val="tx1"/>
                </a:solidFill>
                <a:latin typeface="游ゴシック" panose="020B0400000000000000" pitchFamily="50" charset="-128"/>
                <a:ea typeface="游ゴシック" panose="020B0400000000000000" pitchFamily="50" charset="-128"/>
              </a:rPr>
              <a:t>5  </a:t>
            </a:r>
            <a:r>
              <a:rPr lang="ja-JP" altLang="en-US" sz="1600" b="0" dirty="0">
                <a:solidFill>
                  <a:schemeClr val="tx1"/>
                </a:solidFill>
                <a:latin typeface="游ゴシック" panose="020B0400000000000000" pitchFamily="50" charset="-128"/>
                <a:ea typeface="游ゴシック" panose="020B0400000000000000" pitchFamily="50" charset="-128"/>
              </a:rPr>
              <a:t>職業紹介事業の許可を取り消された者等が法人である場合において、当該取消し等の処分を</a:t>
            </a:r>
            <a:r>
              <a:rPr lang="ja-JP" altLang="en-US" sz="1600" b="0" dirty="0" smtClean="0">
                <a:solidFill>
                  <a:schemeClr val="tx1"/>
                </a:solidFill>
                <a:latin typeface="游ゴシック" panose="020B0400000000000000" pitchFamily="50" charset="-128"/>
                <a:ea typeface="游ゴシック" panose="020B0400000000000000" pitchFamily="50" charset="-128"/>
              </a:rPr>
              <a:t>受</a:t>
            </a:r>
            <a:r>
              <a:rPr lang="ja-JP" altLang="en-US" sz="1600" b="0" dirty="0">
                <a:solidFill>
                  <a:schemeClr val="tx1"/>
                </a:solidFill>
                <a:latin typeface="游ゴシック" panose="020B0400000000000000" pitchFamily="50" charset="-128"/>
                <a:ea typeface="游ゴシック" panose="020B0400000000000000" pitchFamily="50" charset="-128"/>
              </a:rPr>
              <a:t>　　ける原因となった事項が発生した当時現に法人の役員であった者で、当該取消し等の日から</a:t>
            </a:r>
            <a:r>
              <a:rPr lang="ja-JP" altLang="en-US" sz="1600" b="0" dirty="0" smtClean="0">
                <a:solidFill>
                  <a:schemeClr val="tx1"/>
                </a:solidFill>
                <a:latin typeface="游ゴシック" panose="020B0400000000000000" pitchFamily="50" charset="-128"/>
                <a:ea typeface="游ゴシック" panose="020B0400000000000000" pitchFamily="50" charset="-128"/>
              </a:rPr>
              <a:t>起算</a:t>
            </a:r>
            <a:r>
              <a:rPr lang="ja-JP" altLang="en-US" sz="1600" b="0" dirty="0">
                <a:solidFill>
                  <a:schemeClr val="tx1"/>
                </a:solidFill>
                <a:latin typeface="游ゴシック" panose="020B0400000000000000" pitchFamily="50" charset="-128"/>
                <a:ea typeface="游ゴシック" panose="020B0400000000000000" pitchFamily="50" charset="-128"/>
              </a:rPr>
              <a:t>　　して</a:t>
            </a:r>
            <a:r>
              <a:rPr lang="en-US" altLang="ja-JP" sz="1600" b="0" dirty="0">
                <a:solidFill>
                  <a:schemeClr val="tx1"/>
                </a:solidFill>
                <a:latin typeface="游ゴシック" panose="020B0400000000000000" pitchFamily="50" charset="-128"/>
                <a:ea typeface="游ゴシック" panose="020B0400000000000000" pitchFamily="50" charset="-128"/>
              </a:rPr>
              <a:t>5</a:t>
            </a:r>
            <a:r>
              <a:rPr lang="ja-JP" altLang="en-US" sz="1600" b="0" dirty="0">
                <a:solidFill>
                  <a:schemeClr val="tx1"/>
                </a:solidFill>
                <a:latin typeface="游ゴシック" panose="020B0400000000000000" pitchFamily="50" charset="-128"/>
                <a:ea typeface="游ゴシック" panose="020B0400000000000000" pitchFamily="50" charset="-128"/>
              </a:rPr>
              <a:t>年を経過しないもの。</a:t>
            </a:r>
            <a:endParaRPr lang="en-US" altLang="ja-JP" sz="1600" b="0" dirty="0">
              <a:solidFill>
                <a:schemeClr val="tx1"/>
              </a:solidFill>
              <a:latin typeface="游ゴシック" panose="020B0400000000000000" pitchFamily="50" charset="-128"/>
              <a:ea typeface="游ゴシック" panose="020B0400000000000000" pitchFamily="50" charset="-128"/>
            </a:endParaRPr>
          </a:p>
          <a:p>
            <a:pPr marL="36000" algn="l">
              <a:spcBef>
                <a:spcPts val="0"/>
              </a:spcBef>
              <a:defRPr/>
            </a:pPr>
            <a:r>
              <a:rPr lang="en-US" altLang="ja-JP" sz="1600" b="0" dirty="0">
                <a:solidFill>
                  <a:schemeClr val="tx1"/>
                </a:solidFill>
                <a:latin typeface="游ゴシック" panose="020B0400000000000000" pitchFamily="50" charset="-128"/>
                <a:ea typeface="游ゴシック" panose="020B0400000000000000" pitchFamily="50" charset="-128"/>
              </a:rPr>
              <a:t> </a:t>
            </a:r>
          </a:p>
          <a:p>
            <a:pPr marL="269875" indent="-234950" algn="l">
              <a:spcBef>
                <a:spcPts val="0"/>
              </a:spcBef>
              <a:defRPr/>
            </a:pPr>
            <a:r>
              <a:rPr lang="en-US" altLang="ja-JP" sz="1600" b="0" dirty="0">
                <a:solidFill>
                  <a:schemeClr val="tx1"/>
                </a:solidFill>
                <a:latin typeface="游ゴシック" panose="020B0400000000000000" pitchFamily="50" charset="-128"/>
                <a:ea typeface="游ゴシック" panose="020B0400000000000000" pitchFamily="50" charset="-128"/>
              </a:rPr>
              <a:t>6   </a:t>
            </a:r>
            <a:r>
              <a:rPr lang="ja-JP" altLang="en-US" sz="1600" b="0" dirty="0">
                <a:solidFill>
                  <a:schemeClr val="tx1"/>
                </a:solidFill>
                <a:latin typeface="游ゴシック" panose="020B0400000000000000" pitchFamily="50" charset="-128"/>
                <a:ea typeface="游ゴシック" panose="020B0400000000000000" pitchFamily="50" charset="-128"/>
              </a:rPr>
              <a:t>職業紹介事業の許可の取消し等の処分に係る聴聞の通知があった日から当該処分をする日</a:t>
            </a:r>
            <a:r>
              <a:rPr lang="ja-JP" altLang="en-US" sz="1600" b="0" dirty="0" smtClean="0">
                <a:solidFill>
                  <a:schemeClr val="tx1"/>
                </a:solidFill>
                <a:latin typeface="游ゴシック" panose="020B0400000000000000" pitchFamily="50" charset="-128"/>
                <a:ea typeface="游ゴシック" panose="020B0400000000000000" pitchFamily="50" charset="-128"/>
              </a:rPr>
              <a:t>又は</a:t>
            </a:r>
            <a:r>
              <a:rPr lang="ja-JP" altLang="en-US" sz="1600" b="0" dirty="0">
                <a:solidFill>
                  <a:schemeClr val="tx1"/>
                </a:solidFill>
                <a:latin typeface="游ゴシック" panose="020B0400000000000000" pitchFamily="50" charset="-128"/>
                <a:ea typeface="游ゴシック" panose="020B0400000000000000" pitchFamily="50" charset="-128"/>
              </a:rPr>
              <a:t>処分をしないことを決定する日までの間に職業紹介事業の廃止の届をした者で、当該届出</a:t>
            </a:r>
            <a:r>
              <a:rPr lang="ja-JP" altLang="en-US" sz="1600" b="0" dirty="0" smtClean="0">
                <a:solidFill>
                  <a:schemeClr val="tx1"/>
                </a:solidFill>
                <a:latin typeface="游ゴシック" panose="020B0400000000000000" pitchFamily="50" charset="-128"/>
                <a:ea typeface="游ゴシック" panose="020B0400000000000000" pitchFamily="50" charset="-128"/>
              </a:rPr>
              <a:t>の日</a:t>
            </a:r>
            <a:r>
              <a:rPr lang="ja-JP" altLang="en-US" sz="1600" b="0" dirty="0">
                <a:solidFill>
                  <a:schemeClr val="tx1"/>
                </a:solidFill>
                <a:latin typeface="游ゴシック" panose="020B0400000000000000" pitchFamily="50" charset="-128"/>
                <a:ea typeface="游ゴシック" panose="020B0400000000000000" pitchFamily="50" charset="-128"/>
              </a:rPr>
              <a:t>から起算して</a:t>
            </a:r>
            <a:r>
              <a:rPr lang="en-US" altLang="ja-JP" sz="1600" b="0" dirty="0">
                <a:solidFill>
                  <a:schemeClr val="tx1"/>
                </a:solidFill>
                <a:latin typeface="游ゴシック" panose="020B0400000000000000" pitchFamily="50" charset="-128"/>
                <a:ea typeface="游ゴシック" panose="020B0400000000000000" pitchFamily="50" charset="-128"/>
              </a:rPr>
              <a:t>5</a:t>
            </a:r>
            <a:r>
              <a:rPr lang="ja-JP" altLang="en-US" sz="1600" b="0" dirty="0">
                <a:solidFill>
                  <a:schemeClr val="tx1"/>
                </a:solidFill>
                <a:latin typeface="游ゴシック" panose="020B0400000000000000" pitchFamily="50" charset="-128"/>
                <a:ea typeface="游ゴシック" panose="020B0400000000000000" pitchFamily="50" charset="-128"/>
              </a:rPr>
              <a:t>年を経過しないもの。</a:t>
            </a:r>
            <a:endParaRPr lang="en-US" altLang="ja-JP" sz="1600" b="0" dirty="0">
              <a:solidFill>
                <a:schemeClr val="tx1"/>
              </a:solidFill>
              <a:latin typeface="游ゴシック" panose="020B0400000000000000" pitchFamily="50" charset="-128"/>
              <a:ea typeface="游ゴシック" panose="020B0400000000000000" pitchFamily="50" charset="-128"/>
            </a:endParaRPr>
          </a:p>
          <a:p>
            <a:pPr marL="36000" algn="l">
              <a:spcBef>
                <a:spcPts val="0"/>
              </a:spcBef>
              <a:defRPr/>
            </a:pPr>
            <a:endParaRPr lang="en-US" altLang="ja-JP" sz="1600" b="0" dirty="0">
              <a:solidFill>
                <a:schemeClr val="tx1"/>
              </a:solidFill>
              <a:latin typeface="游ゴシック" panose="020B0400000000000000" pitchFamily="50" charset="-128"/>
              <a:ea typeface="游ゴシック" panose="020B0400000000000000" pitchFamily="50" charset="-128"/>
            </a:endParaRPr>
          </a:p>
          <a:p>
            <a:pPr marL="269875" indent="-234950" algn="l">
              <a:spcBef>
                <a:spcPts val="0"/>
              </a:spcBef>
              <a:defRPr/>
            </a:pPr>
            <a:r>
              <a:rPr lang="en-US" altLang="ja-JP" sz="1600" b="0" dirty="0">
                <a:solidFill>
                  <a:schemeClr val="tx1"/>
                </a:solidFill>
                <a:latin typeface="游ゴシック" panose="020B0400000000000000" pitchFamily="50" charset="-128"/>
                <a:ea typeface="游ゴシック" panose="020B0400000000000000" pitchFamily="50" charset="-128"/>
              </a:rPr>
              <a:t> </a:t>
            </a:r>
            <a:r>
              <a:rPr lang="en-US" altLang="ja-JP" sz="1600" b="0" dirty="0" smtClean="0">
                <a:solidFill>
                  <a:schemeClr val="tx1"/>
                </a:solidFill>
                <a:latin typeface="游ゴシック" panose="020B0400000000000000" pitchFamily="50" charset="-128"/>
                <a:ea typeface="游ゴシック" panose="020B0400000000000000" pitchFamily="50" charset="-128"/>
              </a:rPr>
              <a:t>7</a:t>
            </a:r>
            <a:r>
              <a:rPr lang="ja-JP" altLang="en-US" sz="1600" b="0" dirty="0">
                <a:solidFill>
                  <a:schemeClr val="tx1"/>
                </a:solidFill>
                <a:latin typeface="游ゴシック" panose="020B0400000000000000" pitchFamily="50" charset="-128"/>
                <a:ea typeface="游ゴシック" panose="020B0400000000000000" pitchFamily="50" charset="-128"/>
              </a:rPr>
              <a:t>　</a:t>
            </a:r>
            <a:r>
              <a:rPr lang="en-US" altLang="ja-JP" sz="1600" b="0" dirty="0" smtClean="0">
                <a:solidFill>
                  <a:schemeClr val="tx1"/>
                </a:solidFill>
                <a:latin typeface="游ゴシック" panose="020B0400000000000000" pitchFamily="50" charset="-128"/>
                <a:ea typeface="游ゴシック" panose="020B0400000000000000" pitchFamily="50" charset="-128"/>
              </a:rPr>
              <a:t>6</a:t>
            </a:r>
            <a:r>
              <a:rPr lang="ja-JP" altLang="en-US" sz="1600" b="0" dirty="0">
                <a:solidFill>
                  <a:schemeClr val="tx1"/>
                </a:solidFill>
                <a:latin typeface="游ゴシック" panose="020B0400000000000000" pitchFamily="50" charset="-128"/>
                <a:ea typeface="游ゴシック" panose="020B0400000000000000" pitchFamily="50" charset="-128"/>
              </a:rPr>
              <a:t>の職業紹介事業の廃止の届出をした者が法人である場合において、聴聞の通知の日前</a:t>
            </a:r>
            <a:r>
              <a:rPr lang="en-US" altLang="ja-JP" sz="1600" b="0" dirty="0">
                <a:solidFill>
                  <a:schemeClr val="tx1"/>
                </a:solidFill>
                <a:latin typeface="游ゴシック" panose="020B0400000000000000" pitchFamily="50" charset="-128"/>
                <a:ea typeface="游ゴシック" panose="020B0400000000000000" pitchFamily="50" charset="-128"/>
              </a:rPr>
              <a:t>60</a:t>
            </a:r>
            <a:r>
              <a:rPr lang="ja-JP" altLang="en-US" sz="1600" b="0" dirty="0" smtClean="0">
                <a:solidFill>
                  <a:schemeClr val="tx1"/>
                </a:solidFill>
                <a:latin typeface="游ゴシック" panose="020B0400000000000000" pitchFamily="50" charset="-128"/>
                <a:ea typeface="游ゴシック" panose="020B0400000000000000" pitchFamily="50" charset="-128"/>
              </a:rPr>
              <a:t>日以</a:t>
            </a:r>
            <a:r>
              <a:rPr lang="en-US" altLang="ja-JP" sz="1600" b="0" dirty="0" smtClean="0">
                <a:solidFill>
                  <a:schemeClr val="tx1"/>
                </a:solidFill>
                <a:latin typeface="游ゴシック" panose="020B0400000000000000" pitchFamily="50" charset="-128"/>
                <a:ea typeface="游ゴシック" panose="020B0400000000000000" pitchFamily="50" charset="-128"/>
              </a:rPr>
              <a:t>   </a:t>
            </a:r>
            <a:r>
              <a:rPr lang="ja-JP" altLang="en-US" sz="1600" b="0" dirty="0">
                <a:solidFill>
                  <a:schemeClr val="tx1"/>
                </a:solidFill>
                <a:latin typeface="游ゴシック" panose="020B0400000000000000" pitchFamily="50" charset="-128"/>
                <a:ea typeface="游ゴシック" panose="020B0400000000000000" pitchFamily="50" charset="-128"/>
              </a:rPr>
              <a:t>内に当 該法人の役員であった者で、当該届出の日から起算して</a:t>
            </a:r>
            <a:r>
              <a:rPr lang="en-US" altLang="ja-JP" sz="1600" b="0" dirty="0">
                <a:solidFill>
                  <a:schemeClr val="tx1"/>
                </a:solidFill>
                <a:latin typeface="游ゴシック" panose="020B0400000000000000" pitchFamily="50" charset="-128"/>
                <a:ea typeface="游ゴシック" panose="020B0400000000000000" pitchFamily="50" charset="-128"/>
              </a:rPr>
              <a:t>5</a:t>
            </a:r>
            <a:r>
              <a:rPr lang="ja-JP" altLang="en-US" sz="1600" b="0" dirty="0">
                <a:solidFill>
                  <a:schemeClr val="tx1"/>
                </a:solidFill>
                <a:latin typeface="游ゴシック" panose="020B0400000000000000" pitchFamily="50" charset="-128"/>
                <a:ea typeface="游ゴシック" panose="020B0400000000000000" pitchFamily="50" charset="-128"/>
              </a:rPr>
              <a:t>年を経過していない者</a:t>
            </a:r>
            <a:r>
              <a:rPr lang="ja-JP" altLang="en-US" sz="1600" b="0" dirty="0" smtClean="0">
                <a:solidFill>
                  <a:schemeClr val="tx1"/>
                </a:solidFill>
                <a:latin typeface="游ゴシック" panose="020B0400000000000000" pitchFamily="50" charset="-128"/>
                <a:ea typeface="游ゴシック" panose="020B0400000000000000" pitchFamily="50" charset="-128"/>
              </a:rPr>
              <a:t>。</a:t>
            </a:r>
            <a:endParaRPr lang="en-US" altLang="ja-JP" sz="1600" b="0" dirty="0" smtClean="0">
              <a:solidFill>
                <a:schemeClr val="tx1"/>
              </a:solidFill>
              <a:latin typeface="游ゴシック" panose="020B0400000000000000" pitchFamily="50" charset="-128"/>
              <a:ea typeface="游ゴシック" panose="020B0400000000000000" pitchFamily="50" charset="-128"/>
            </a:endParaRPr>
          </a:p>
          <a:p>
            <a:pPr marL="36000" algn="l">
              <a:spcBef>
                <a:spcPts val="0"/>
              </a:spcBef>
              <a:defRPr/>
            </a:pPr>
            <a:endParaRPr lang="en-US" altLang="ja-JP" sz="1600" b="0" dirty="0">
              <a:solidFill>
                <a:schemeClr val="tx1"/>
              </a:solidFill>
              <a:latin typeface="游ゴシック" panose="020B0400000000000000" pitchFamily="50" charset="-128"/>
              <a:ea typeface="游ゴシック" panose="020B0400000000000000" pitchFamily="50" charset="-128"/>
            </a:endParaRPr>
          </a:p>
          <a:p>
            <a:pPr marL="36000" algn="l">
              <a:spcBef>
                <a:spcPts val="0"/>
              </a:spcBef>
              <a:defRPr/>
            </a:pPr>
            <a:r>
              <a:rPr lang="en-US" altLang="ja-JP" sz="1600" b="0" dirty="0">
                <a:solidFill>
                  <a:schemeClr val="tx1"/>
                </a:solidFill>
                <a:latin typeface="游ゴシック" panose="020B0400000000000000" pitchFamily="50" charset="-128"/>
                <a:ea typeface="游ゴシック" panose="020B0400000000000000" pitchFamily="50" charset="-128"/>
              </a:rPr>
              <a:t> 8</a:t>
            </a:r>
            <a:r>
              <a:rPr lang="ja-JP" altLang="en-US" sz="1600" b="0" dirty="0">
                <a:solidFill>
                  <a:schemeClr val="tx1"/>
                </a:solidFill>
                <a:latin typeface="游ゴシック" panose="020B0400000000000000" pitchFamily="50" charset="-128"/>
                <a:ea typeface="游ゴシック" panose="020B0400000000000000" pitchFamily="50" charset="-128"/>
              </a:rPr>
              <a:t>   暴力団員又は暴力団員でなくなった日から</a:t>
            </a:r>
            <a:r>
              <a:rPr lang="en-US" altLang="ja-JP" sz="1600" b="0" dirty="0">
                <a:solidFill>
                  <a:schemeClr val="tx1"/>
                </a:solidFill>
                <a:latin typeface="游ゴシック" panose="020B0400000000000000" pitchFamily="50" charset="-128"/>
                <a:ea typeface="游ゴシック" panose="020B0400000000000000" pitchFamily="50" charset="-128"/>
              </a:rPr>
              <a:t>5</a:t>
            </a:r>
            <a:r>
              <a:rPr lang="ja-JP" altLang="en-US" sz="1600" b="0" dirty="0">
                <a:solidFill>
                  <a:schemeClr val="tx1"/>
                </a:solidFill>
                <a:latin typeface="游ゴシック" panose="020B0400000000000000" pitchFamily="50" charset="-128"/>
                <a:ea typeface="游ゴシック" panose="020B0400000000000000" pitchFamily="50" charset="-128"/>
              </a:rPr>
              <a:t>年を経過しない者（以下「暴力団員等」という。）</a:t>
            </a:r>
            <a:endParaRPr lang="en-US" altLang="ja-JP" sz="1600" b="0" dirty="0">
              <a:solidFill>
                <a:schemeClr val="tx1"/>
              </a:solidFill>
              <a:latin typeface="游ゴシック" panose="020B0400000000000000" pitchFamily="50" charset="-128"/>
              <a:ea typeface="游ゴシック" panose="020B0400000000000000" pitchFamily="50" charset="-128"/>
            </a:endParaRPr>
          </a:p>
          <a:p>
            <a:pPr marL="36000" algn="l">
              <a:spcBef>
                <a:spcPts val="0"/>
              </a:spcBef>
              <a:defRPr/>
            </a:pPr>
            <a:endParaRPr lang="en-US" altLang="ja-JP" sz="1600" b="0" dirty="0">
              <a:solidFill>
                <a:schemeClr val="tx1"/>
              </a:solidFill>
              <a:latin typeface="游ゴシック" panose="020B0400000000000000" pitchFamily="50" charset="-128"/>
              <a:ea typeface="游ゴシック" panose="020B0400000000000000" pitchFamily="50" charset="-128"/>
            </a:endParaRPr>
          </a:p>
          <a:p>
            <a:pPr marL="36000" algn="l">
              <a:spcBef>
                <a:spcPts val="0"/>
              </a:spcBef>
              <a:defRPr/>
            </a:pPr>
            <a:r>
              <a:rPr lang="en-US" altLang="ja-JP" sz="1600" b="0" dirty="0">
                <a:solidFill>
                  <a:schemeClr val="tx1"/>
                </a:solidFill>
                <a:latin typeface="游ゴシック" panose="020B0400000000000000" pitchFamily="50" charset="-128"/>
                <a:ea typeface="游ゴシック" panose="020B0400000000000000" pitchFamily="50" charset="-128"/>
              </a:rPr>
              <a:t> 9</a:t>
            </a:r>
            <a:r>
              <a:rPr lang="ja-JP" altLang="en-US" sz="1600" b="0" dirty="0">
                <a:solidFill>
                  <a:schemeClr val="tx1"/>
                </a:solidFill>
                <a:latin typeface="游ゴシック" panose="020B0400000000000000" pitchFamily="50" charset="-128"/>
                <a:ea typeface="游ゴシック" panose="020B0400000000000000" pitchFamily="50" charset="-128"/>
              </a:rPr>
              <a:t>   暴力団員等がその事業活動を支配する者。</a:t>
            </a:r>
            <a:endParaRPr lang="en-US" altLang="ja-JP" sz="1600" b="0" dirty="0">
              <a:solidFill>
                <a:schemeClr val="tx1"/>
              </a:solidFill>
              <a:latin typeface="游ゴシック" panose="020B0400000000000000" pitchFamily="50" charset="-128"/>
              <a:ea typeface="游ゴシック" panose="020B0400000000000000" pitchFamily="50" charset="-128"/>
            </a:endParaRPr>
          </a:p>
          <a:p>
            <a:pPr marL="36000" algn="l">
              <a:spcBef>
                <a:spcPts val="0"/>
              </a:spcBef>
              <a:defRPr/>
            </a:pPr>
            <a:endParaRPr lang="en-US" altLang="ja-JP" sz="1600" b="0" dirty="0">
              <a:solidFill>
                <a:schemeClr val="tx1"/>
              </a:solidFill>
              <a:latin typeface="游ゴシック" panose="020B0400000000000000" pitchFamily="50" charset="-128"/>
              <a:ea typeface="游ゴシック" panose="020B0400000000000000" pitchFamily="50" charset="-128"/>
            </a:endParaRPr>
          </a:p>
          <a:p>
            <a:pPr marL="36000" algn="l">
              <a:spcBef>
                <a:spcPts val="0"/>
              </a:spcBef>
              <a:defRPr/>
            </a:pPr>
            <a:r>
              <a:rPr lang="en-US" altLang="ja-JP" sz="1600" b="0" dirty="0">
                <a:solidFill>
                  <a:schemeClr val="tx1"/>
                </a:solidFill>
                <a:latin typeface="游ゴシック" panose="020B0400000000000000" pitchFamily="50" charset="-128"/>
                <a:ea typeface="游ゴシック" panose="020B0400000000000000" pitchFamily="50" charset="-128"/>
              </a:rPr>
              <a:t>10  </a:t>
            </a:r>
            <a:r>
              <a:rPr lang="ja-JP" altLang="en-US" sz="1600" b="0" dirty="0">
                <a:solidFill>
                  <a:schemeClr val="tx1"/>
                </a:solidFill>
                <a:latin typeface="游ゴシック" panose="020B0400000000000000" pitchFamily="50" charset="-128"/>
                <a:ea typeface="游ゴシック" panose="020B0400000000000000" pitchFamily="50" charset="-128"/>
              </a:rPr>
              <a:t>暴力団員等をその業務に従事させ、又はその業務の補助者として使用するおそれのある者。</a:t>
            </a:r>
            <a:endParaRPr lang="en-US" altLang="ja-JP" sz="1600" b="0" dirty="0">
              <a:solidFill>
                <a:schemeClr val="tx1"/>
              </a:solidFill>
              <a:latin typeface="游ゴシック" panose="020B0400000000000000" pitchFamily="50" charset="-128"/>
              <a:ea typeface="游ゴシック" panose="020B0400000000000000" pitchFamily="50" charset="-128"/>
            </a:endParaRPr>
          </a:p>
          <a:p>
            <a:pPr marL="36000" algn="l">
              <a:spcBef>
                <a:spcPts val="0"/>
              </a:spcBef>
              <a:defRPr/>
            </a:pPr>
            <a:endParaRPr lang="en-US" altLang="ja-JP" sz="1600" b="0" dirty="0">
              <a:solidFill>
                <a:schemeClr val="tx1"/>
              </a:solidFill>
              <a:latin typeface="游ゴシック" panose="020B0400000000000000" pitchFamily="50" charset="-128"/>
              <a:ea typeface="游ゴシック" panose="020B0400000000000000" pitchFamily="50" charset="-128"/>
            </a:endParaRPr>
          </a:p>
          <a:p>
            <a:pPr marL="36000" algn="l">
              <a:spcBef>
                <a:spcPts val="0"/>
              </a:spcBef>
              <a:defRPr/>
            </a:pPr>
            <a:r>
              <a:rPr lang="en-US" altLang="ja-JP" sz="1600" b="0" dirty="0">
                <a:solidFill>
                  <a:schemeClr val="tx1"/>
                </a:solidFill>
                <a:latin typeface="游ゴシック" panose="020B0400000000000000" pitchFamily="50" charset="-128"/>
                <a:ea typeface="游ゴシック" panose="020B0400000000000000" pitchFamily="50" charset="-128"/>
              </a:rPr>
              <a:t>11  </a:t>
            </a:r>
            <a:r>
              <a:rPr lang="ja-JP" altLang="en-US" sz="1600" b="0" dirty="0">
                <a:solidFill>
                  <a:schemeClr val="tx1"/>
                </a:solidFill>
                <a:latin typeface="游ゴシック" panose="020B0400000000000000" pitchFamily="50" charset="-128"/>
                <a:ea typeface="游ゴシック" panose="020B0400000000000000" pitchFamily="50" charset="-128"/>
              </a:rPr>
              <a:t>営業に関し成年者と同一の行為能力を有しない未成年者であって、その法定代理人が</a:t>
            </a:r>
            <a:r>
              <a:rPr lang="en-US" altLang="ja-JP" sz="1600" b="0" dirty="0">
                <a:solidFill>
                  <a:schemeClr val="tx1"/>
                </a:solidFill>
                <a:latin typeface="游ゴシック" panose="020B0400000000000000" pitchFamily="50" charset="-128"/>
                <a:ea typeface="游ゴシック" panose="020B0400000000000000" pitchFamily="50" charset="-128"/>
              </a:rPr>
              <a:t>1</a:t>
            </a:r>
            <a:r>
              <a:rPr lang="ja-JP" altLang="en-US" sz="1600" b="0" dirty="0">
                <a:solidFill>
                  <a:schemeClr val="tx1"/>
                </a:solidFill>
                <a:latin typeface="游ゴシック" panose="020B0400000000000000" pitchFamily="50" charset="-128"/>
                <a:ea typeface="游ゴシック" panose="020B0400000000000000" pitchFamily="50" charset="-128"/>
              </a:rPr>
              <a:t>から</a:t>
            </a:r>
            <a:r>
              <a:rPr lang="en-US" altLang="ja-JP" sz="1600" b="0" dirty="0">
                <a:solidFill>
                  <a:schemeClr val="tx1"/>
                </a:solidFill>
                <a:latin typeface="游ゴシック" panose="020B0400000000000000" pitchFamily="50" charset="-128"/>
                <a:ea typeface="游ゴシック" panose="020B0400000000000000" pitchFamily="50" charset="-128"/>
              </a:rPr>
              <a:t>10</a:t>
            </a:r>
            <a:r>
              <a:rPr lang="ja-JP" altLang="en-US" sz="1600" b="0" dirty="0">
                <a:solidFill>
                  <a:schemeClr val="tx1"/>
                </a:solidFill>
                <a:latin typeface="游ゴシック" panose="020B0400000000000000" pitchFamily="50" charset="-128"/>
                <a:ea typeface="游ゴシック" panose="020B0400000000000000" pitchFamily="50" charset="-128"/>
              </a:rPr>
              <a:t>ま</a:t>
            </a:r>
            <a:endParaRPr lang="en-US" altLang="ja-JP" sz="1600" b="0" dirty="0">
              <a:solidFill>
                <a:schemeClr val="tx1"/>
              </a:solidFill>
              <a:latin typeface="游ゴシック" panose="020B0400000000000000" pitchFamily="50" charset="-128"/>
              <a:ea typeface="游ゴシック" panose="020B0400000000000000" pitchFamily="50" charset="-128"/>
            </a:endParaRPr>
          </a:p>
          <a:p>
            <a:pPr marL="36000" algn="l">
              <a:spcBef>
                <a:spcPts val="0"/>
              </a:spcBef>
              <a:defRPr/>
            </a:pPr>
            <a:r>
              <a:rPr lang="en-US" altLang="ja-JP" sz="1600" b="0" dirty="0">
                <a:solidFill>
                  <a:schemeClr val="tx1"/>
                </a:solidFill>
                <a:latin typeface="游ゴシック" panose="020B0400000000000000" pitchFamily="50" charset="-128"/>
                <a:ea typeface="游ゴシック" panose="020B0400000000000000" pitchFamily="50" charset="-128"/>
              </a:rPr>
              <a:t>      </a:t>
            </a:r>
            <a:r>
              <a:rPr lang="ja-JP" altLang="en-US" sz="1600" b="0" dirty="0" err="1">
                <a:solidFill>
                  <a:schemeClr val="tx1"/>
                </a:solidFill>
                <a:latin typeface="游ゴシック" panose="020B0400000000000000" pitchFamily="50" charset="-128"/>
                <a:ea typeface="游ゴシック" panose="020B0400000000000000" pitchFamily="50" charset="-128"/>
              </a:rPr>
              <a:t>での</a:t>
            </a:r>
            <a:r>
              <a:rPr lang="ja-JP" altLang="en-US" sz="1600" b="0" dirty="0">
                <a:solidFill>
                  <a:schemeClr val="tx1"/>
                </a:solidFill>
                <a:latin typeface="游ゴシック" panose="020B0400000000000000" pitchFamily="50" charset="-128"/>
                <a:ea typeface="游ゴシック" panose="020B0400000000000000" pitchFamily="50" charset="-128"/>
              </a:rPr>
              <a:t>いずれかに該当するもの。</a:t>
            </a:r>
            <a:endParaRPr lang="en-US" altLang="ja-JP" sz="1600" b="0" dirty="0">
              <a:solidFill>
                <a:schemeClr val="tx1"/>
              </a:solidFill>
              <a:latin typeface="游ゴシック" panose="020B0400000000000000" pitchFamily="50" charset="-128"/>
              <a:ea typeface="游ゴシック" panose="020B0400000000000000" pitchFamily="50" charset="-128"/>
            </a:endParaRPr>
          </a:p>
          <a:p>
            <a:pPr marL="36000" algn="l">
              <a:spcBef>
                <a:spcPts val="0"/>
              </a:spcBef>
              <a:defRPr/>
            </a:pPr>
            <a:endParaRPr lang="en-US" altLang="ja-JP" sz="1600" b="0" dirty="0">
              <a:solidFill>
                <a:schemeClr val="tx1"/>
              </a:solidFill>
              <a:latin typeface="游ゴシック" panose="020B0400000000000000" pitchFamily="50" charset="-128"/>
              <a:ea typeface="游ゴシック" panose="020B0400000000000000" pitchFamily="50" charset="-128"/>
            </a:endParaRPr>
          </a:p>
          <a:p>
            <a:pPr marL="36000" algn="l">
              <a:spcBef>
                <a:spcPts val="0"/>
              </a:spcBef>
              <a:defRPr/>
            </a:pPr>
            <a:r>
              <a:rPr lang="en-US" altLang="ja-JP" sz="1600" b="0" dirty="0">
                <a:solidFill>
                  <a:schemeClr val="tx1"/>
                </a:solidFill>
                <a:latin typeface="游ゴシック" panose="020B0400000000000000" pitchFamily="50" charset="-128"/>
                <a:ea typeface="游ゴシック" panose="020B0400000000000000" pitchFamily="50" charset="-128"/>
              </a:rPr>
              <a:t>12   </a:t>
            </a:r>
            <a:r>
              <a:rPr lang="ja-JP" altLang="en-US" sz="1600" b="0" dirty="0">
                <a:solidFill>
                  <a:schemeClr val="tx1"/>
                </a:solidFill>
                <a:latin typeface="游ゴシック" panose="020B0400000000000000" pitchFamily="50" charset="-128"/>
                <a:ea typeface="游ゴシック" panose="020B0400000000000000" pitchFamily="50" charset="-128"/>
              </a:rPr>
              <a:t>法人であって、その役員のうち</a:t>
            </a:r>
            <a:r>
              <a:rPr lang="en-US" altLang="ja-JP" sz="1600" b="0" dirty="0">
                <a:solidFill>
                  <a:schemeClr val="tx1"/>
                </a:solidFill>
                <a:latin typeface="游ゴシック" panose="020B0400000000000000" pitchFamily="50" charset="-128"/>
                <a:ea typeface="游ゴシック" panose="020B0400000000000000" pitchFamily="50" charset="-128"/>
              </a:rPr>
              <a:t>1</a:t>
            </a:r>
            <a:r>
              <a:rPr lang="ja-JP" altLang="en-US" sz="1600" b="0" dirty="0">
                <a:solidFill>
                  <a:schemeClr val="tx1"/>
                </a:solidFill>
                <a:latin typeface="游ゴシック" panose="020B0400000000000000" pitchFamily="50" charset="-128"/>
                <a:ea typeface="游ゴシック" panose="020B0400000000000000" pitchFamily="50" charset="-128"/>
              </a:rPr>
              <a:t>から</a:t>
            </a:r>
            <a:r>
              <a:rPr lang="en-US" altLang="ja-JP" sz="1600" b="0" dirty="0">
                <a:solidFill>
                  <a:schemeClr val="tx1"/>
                </a:solidFill>
                <a:latin typeface="游ゴシック" panose="020B0400000000000000" pitchFamily="50" charset="-128"/>
                <a:ea typeface="游ゴシック" panose="020B0400000000000000" pitchFamily="50" charset="-128"/>
              </a:rPr>
              <a:t>11</a:t>
            </a:r>
            <a:r>
              <a:rPr lang="ja-JP" altLang="en-US" sz="1600" b="0" dirty="0" err="1">
                <a:solidFill>
                  <a:schemeClr val="tx1"/>
                </a:solidFill>
                <a:latin typeface="游ゴシック" panose="020B0400000000000000" pitchFamily="50" charset="-128"/>
                <a:ea typeface="游ゴシック" panose="020B0400000000000000" pitchFamily="50" charset="-128"/>
              </a:rPr>
              <a:t>までの</a:t>
            </a:r>
            <a:r>
              <a:rPr lang="ja-JP" altLang="en-US" sz="1600" b="0" dirty="0">
                <a:solidFill>
                  <a:schemeClr val="tx1"/>
                </a:solidFill>
                <a:latin typeface="游ゴシック" panose="020B0400000000000000" pitchFamily="50" charset="-128"/>
                <a:ea typeface="游ゴシック" panose="020B0400000000000000" pitchFamily="50" charset="-128"/>
              </a:rPr>
              <a:t>いずれかに該当する者であるもの。　</a:t>
            </a:r>
            <a:endParaRPr lang="en-US" altLang="ja-JP" sz="1600" b="0" dirty="0">
              <a:solidFill>
                <a:schemeClr val="tx1"/>
              </a:solidFill>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a:xfrm>
            <a:off x="7594600" y="6492875"/>
            <a:ext cx="2311400" cy="365125"/>
          </a:xfrm>
        </p:spPr>
        <p:txBody>
          <a:bodyPr/>
          <a:lstStyle/>
          <a:p>
            <a:pPr>
              <a:defRPr/>
            </a:pPr>
            <a:r>
              <a:rPr lang="en-US" altLang="ja-JP" dirty="0" smtClean="0"/>
              <a:t>17</a:t>
            </a:r>
            <a:endParaRPr lang="en-US" altLang="ja-JP" dirty="0"/>
          </a:p>
        </p:txBody>
      </p:sp>
      <p:sp>
        <p:nvSpPr>
          <p:cNvPr id="4"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代表者、役員、職業紹介責任者に関する要件</a:t>
            </a:r>
            <a:endParaRPr lang="ja-JP" altLang="en-US" sz="2800" b="1" dirty="0">
              <a:solidFill>
                <a:schemeClr val="bg1"/>
              </a:solidFill>
            </a:endParaRPr>
          </a:p>
        </p:txBody>
      </p:sp>
    </p:spTree>
    <p:extLst>
      <p:ext uri="{BB962C8B-B14F-4D97-AF65-F5344CB8AC3E}">
        <p14:creationId xmlns:p14="http://schemas.microsoft.com/office/powerpoint/2010/main" val="661955496"/>
      </p:ext>
    </p:extLst>
  </p:cSld>
  <p:clrMapOvr>
    <a:masterClrMapping/>
  </p:clrMapOvr>
  <p:transition advTm="18131">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Rectangle 4"/>
          <p:cNvSpPr>
            <a:spLocks noChangeArrowheads="1"/>
          </p:cNvSpPr>
          <p:nvPr/>
        </p:nvSpPr>
        <p:spPr bwMode="auto">
          <a:xfrm>
            <a:off x="330791" y="601216"/>
            <a:ext cx="8815388" cy="396134"/>
          </a:xfrm>
          <a:prstGeom prst="rect">
            <a:avLst/>
          </a:prstGeom>
          <a:noFill/>
          <a:ln w="9525" algn="ctr">
            <a:noFill/>
            <a:miter lim="800000"/>
            <a:headEnd/>
            <a:tailEnd/>
          </a:ln>
          <a:effectLst/>
        </p:spPr>
        <p:txBody>
          <a:bodyPr>
            <a:spAutoFit/>
          </a:bodyPr>
          <a:lstStyle/>
          <a:p>
            <a:pPr marL="342900" indent="-342900" algn="l">
              <a:lnSpc>
                <a:spcPct val="80000"/>
              </a:lnSpc>
              <a:defRPr/>
            </a:pPr>
            <a:r>
              <a:rPr lang="en-US" altLang="ja-JP" dirty="0">
                <a:solidFill>
                  <a:schemeClr val="tx1"/>
                </a:solidFill>
                <a:ea typeface="游ゴシック" panose="020B0400000000000000" pitchFamily="50" charset="-128"/>
              </a:rPr>
              <a:t>②</a:t>
            </a:r>
            <a:r>
              <a:rPr lang="ja-JP" altLang="en-US" dirty="0">
                <a:solidFill>
                  <a:schemeClr val="tx1"/>
                </a:solidFill>
                <a:ea typeface="游ゴシック" panose="020B0400000000000000" pitchFamily="50" charset="-128"/>
              </a:rPr>
              <a:t>下記の項目のいずれにも該当すること</a:t>
            </a:r>
          </a:p>
        </p:txBody>
      </p:sp>
      <p:sp>
        <p:nvSpPr>
          <p:cNvPr id="104453" name="Text Box 5"/>
          <p:cNvSpPr txBox="1">
            <a:spLocks noChangeArrowheads="1"/>
          </p:cNvSpPr>
          <p:nvPr/>
        </p:nvSpPr>
        <p:spPr bwMode="auto">
          <a:xfrm>
            <a:off x="193675" y="980728"/>
            <a:ext cx="9518650" cy="5375627"/>
          </a:xfrm>
          <a:prstGeom prst="rect">
            <a:avLst/>
          </a:prstGeom>
          <a:noFill/>
          <a:ln w="25400" algn="ctr">
            <a:solidFill>
              <a:schemeClr val="tx2">
                <a:lumMod val="60000"/>
                <a:lumOff val="40000"/>
              </a:schemeClr>
            </a:solidFill>
            <a:miter lim="800000"/>
            <a:headEnd/>
            <a:tailEnd/>
          </a:ln>
          <a:effectLst/>
        </p:spPr>
        <p:txBody>
          <a:bodyPr/>
          <a:lstStyle/>
          <a:p>
            <a:pPr marL="342900" indent="-342900" algn="l">
              <a:spcBef>
                <a:spcPts val="1000"/>
              </a:spcBef>
              <a:defRPr/>
            </a:pPr>
            <a:r>
              <a:rPr lang="en-US" altLang="ja-JP" sz="1600" b="0" dirty="0" smtClean="0">
                <a:solidFill>
                  <a:schemeClr val="tx1"/>
                </a:solidFill>
                <a:latin typeface="游ゴシック" panose="020B0400000000000000" pitchFamily="50" charset="-128"/>
                <a:ea typeface="游ゴシック" panose="020B0400000000000000" pitchFamily="50" charset="-128"/>
              </a:rPr>
              <a:t>1</a:t>
            </a:r>
            <a:r>
              <a:rPr lang="ja-JP" altLang="en-US" sz="1600" b="0" dirty="0">
                <a:solidFill>
                  <a:schemeClr val="tx1"/>
                </a:solidFill>
                <a:latin typeface="游ゴシック" panose="020B0400000000000000" pitchFamily="50" charset="-128"/>
                <a:ea typeface="游ゴシック" panose="020B0400000000000000" pitchFamily="50" charset="-128"/>
              </a:rPr>
              <a:t>　貸金業の規制等に関する法律（昭和</a:t>
            </a:r>
            <a:r>
              <a:rPr lang="en-US" altLang="ja-JP" sz="1600" b="0" dirty="0">
                <a:solidFill>
                  <a:schemeClr val="tx1"/>
                </a:solidFill>
                <a:latin typeface="游ゴシック" panose="020B0400000000000000" pitchFamily="50" charset="-128"/>
                <a:ea typeface="游ゴシック" panose="020B0400000000000000" pitchFamily="50" charset="-128"/>
              </a:rPr>
              <a:t>58</a:t>
            </a:r>
            <a:r>
              <a:rPr lang="ja-JP" altLang="en-US" sz="1600" b="0" dirty="0">
                <a:solidFill>
                  <a:schemeClr val="tx1"/>
                </a:solidFill>
                <a:latin typeface="游ゴシック" panose="020B0400000000000000" pitchFamily="50" charset="-128"/>
                <a:ea typeface="游ゴシック" panose="020B0400000000000000" pitchFamily="50" charset="-128"/>
              </a:rPr>
              <a:t>年</a:t>
            </a:r>
            <a:r>
              <a:rPr lang="en-US" altLang="ja-JP" sz="1600" b="0" dirty="0">
                <a:solidFill>
                  <a:schemeClr val="tx1"/>
                </a:solidFill>
                <a:latin typeface="游ゴシック" panose="020B0400000000000000" pitchFamily="50" charset="-128"/>
                <a:ea typeface="游ゴシック" panose="020B0400000000000000" pitchFamily="50" charset="-128"/>
              </a:rPr>
              <a:t>5</a:t>
            </a:r>
            <a:r>
              <a:rPr lang="ja-JP" altLang="en-US" sz="1600" b="0" dirty="0">
                <a:solidFill>
                  <a:schemeClr val="tx1"/>
                </a:solidFill>
                <a:latin typeface="游ゴシック" panose="020B0400000000000000" pitchFamily="50" charset="-128"/>
                <a:ea typeface="游ゴシック" panose="020B0400000000000000" pitchFamily="50" charset="-128"/>
              </a:rPr>
              <a:t>月</a:t>
            </a:r>
            <a:r>
              <a:rPr lang="en-US" altLang="ja-JP" sz="1600" b="0" dirty="0">
                <a:solidFill>
                  <a:schemeClr val="tx1"/>
                </a:solidFill>
                <a:latin typeface="游ゴシック" panose="020B0400000000000000" pitchFamily="50" charset="-128"/>
                <a:ea typeface="游ゴシック" panose="020B0400000000000000" pitchFamily="50" charset="-128"/>
              </a:rPr>
              <a:t>13</a:t>
            </a:r>
            <a:r>
              <a:rPr lang="ja-JP" altLang="en-US" sz="1600" b="0" dirty="0">
                <a:solidFill>
                  <a:schemeClr val="tx1"/>
                </a:solidFill>
                <a:latin typeface="游ゴシック" panose="020B0400000000000000" pitchFamily="50" charset="-128"/>
                <a:ea typeface="游ゴシック" panose="020B0400000000000000" pitchFamily="50" charset="-128"/>
              </a:rPr>
              <a:t>日法律第</a:t>
            </a:r>
            <a:r>
              <a:rPr lang="en-US" altLang="ja-JP" sz="1600" b="0" dirty="0">
                <a:solidFill>
                  <a:schemeClr val="tx1"/>
                </a:solidFill>
                <a:latin typeface="游ゴシック" panose="020B0400000000000000" pitchFamily="50" charset="-128"/>
                <a:ea typeface="游ゴシック" panose="020B0400000000000000" pitchFamily="50" charset="-128"/>
              </a:rPr>
              <a:t>32</a:t>
            </a:r>
            <a:r>
              <a:rPr lang="ja-JP" altLang="en-US" sz="1600" b="0" dirty="0">
                <a:solidFill>
                  <a:schemeClr val="tx1"/>
                </a:solidFill>
                <a:latin typeface="游ゴシック" panose="020B0400000000000000" pitchFamily="50" charset="-128"/>
                <a:ea typeface="游ゴシック" panose="020B0400000000000000" pitchFamily="50" charset="-128"/>
              </a:rPr>
              <a:t>号）第</a:t>
            </a:r>
            <a:r>
              <a:rPr lang="en-US" altLang="ja-JP" sz="1600" b="0" dirty="0">
                <a:solidFill>
                  <a:schemeClr val="tx1"/>
                </a:solidFill>
                <a:latin typeface="游ゴシック" panose="020B0400000000000000" pitchFamily="50" charset="-128"/>
                <a:ea typeface="游ゴシック" panose="020B0400000000000000" pitchFamily="50" charset="-128"/>
              </a:rPr>
              <a:t>2</a:t>
            </a:r>
            <a:r>
              <a:rPr lang="ja-JP" altLang="en-US" sz="1600" b="0" dirty="0">
                <a:solidFill>
                  <a:schemeClr val="tx1"/>
                </a:solidFill>
                <a:latin typeface="游ゴシック" panose="020B0400000000000000" pitchFamily="50" charset="-128"/>
                <a:ea typeface="游ゴシック" panose="020B0400000000000000" pitchFamily="50" charset="-128"/>
              </a:rPr>
              <a:t>条第</a:t>
            </a:r>
            <a:r>
              <a:rPr lang="en-US" altLang="ja-JP" sz="1600" b="0" dirty="0">
                <a:solidFill>
                  <a:schemeClr val="tx1"/>
                </a:solidFill>
                <a:latin typeface="游ゴシック" panose="020B0400000000000000" pitchFamily="50" charset="-128"/>
                <a:ea typeface="游ゴシック" panose="020B0400000000000000" pitchFamily="50" charset="-128"/>
              </a:rPr>
              <a:t>1</a:t>
            </a:r>
            <a:r>
              <a:rPr lang="ja-JP" altLang="en-US" sz="1600" b="0" dirty="0">
                <a:solidFill>
                  <a:schemeClr val="tx1"/>
                </a:solidFill>
                <a:latin typeface="游ゴシック" panose="020B0400000000000000" pitchFamily="50" charset="-128"/>
                <a:ea typeface="游ゴシック" panose="020B0400000000000000" pitchFamily="50" charset="-128"/>
              </a:rPr>
              <a:t>項に規定する貸金業を営む者にあっては同法第</a:t>
            </a:r>
            <a:r>
              <a:rPr lang="en-US" altLang="ja-JP" sz="1600" b="0" dirty="0">
                <a:solidFill>
                  <a:schemeClr val="tx1"/>
                </a:solidFill>
                <a:latin typeface="游ゴシック" panose="020B0400000000000000" pitchFamily="50" charset="-128"/>
                <a:ea typeface="游ゴシック" panose="020B0400000000000000" pitchFamily="50" charset="-128"/>
              </a:rPr>
              <a:t>3</a:t>
            </a:r>
            <a:r>
              <a:rPr lang="ja-JP" altLang="en-US" sz="1600" b="0" dirty="0">
                <a:solidFill>
                  <a:schemeClr val="tx1"/>
                </a:solidFill>
                <a:latin typeface="游ゴシック" panose="020B0400000000000000" pitchFamily="50" charset="-128"/>
                <a:ea typeface="游ゴシック" panose="020B0400000000000000" pitchFamily="50" charset="-128"/>
              </a:rPr>
              <a:t>条の登録、質屋営業法（昭和</a:t>
            </a:r>
            <a:r>
              <a:rPr lang="en-US" altLang="ja-JP" sz="1600" b="0" dirty="0">
                <a:solidFill>
                  <a:schemeClr val="tx1"/>
                </a:solidFill>
                <a:latin typeface="游ゴシック" panose="020B0400000000000000" pitchFamily="50" charset="-128"/>
                <a:ea typeface="游ゴシック" panose="020B0400000000000000" pitchFamily="50" charset="-128"/>
              </a:rPr>
              <a:t>25</a:t>
            </a:r>
            <a:r>
              <a:rPr lang="ja-JP" altLang="en-US" sz="1600" b="0" dirty="0">
                <a:solidFill>
                  <a:schemeClr val="tx1"/>
                </a:solidFill>
                <a:latin typeface="游ゴシック" panose="020B0400000000000000" pitchFamily="50" charset="-128"/>
                <a:ea typeface="游ゴシック" panose="020B0400000000000000" pitchFamily="50" charset="-128"/>
              </a:rPr>
              <a:t>年</a:t>
            </a:r>
            <a:r>
              <a:rPr lang="en-US" altLang="ja-JP" sz="1600" b="0" dirty="0">
                <a:solidFill>
                  <a:schemeClr val="tx1"/>
                </a:solidFill>
                <a:latin typeface="游ゴシック" panose="020B0400000000000000" pitchFamily="50" charset="-128"/>
                <a:ea typeface="游ゴシック" panose="020B0400000000000000" pitchFamily="50" charset="-128"/>
              </a:rPr>
              <a:t>5</a:t>
            </a:r>
            <a:r>
              <a:rPr lang="ja-JP" altLang="en-US" sz="1600" b="0" dirty="0">
                <a:solidFill>
                  <a:schemeClr val="tx1"/>
                </a:solidFill>
                <a:latin typeface="游ゴシック" panose="020B0400000000000000" pitchFamily="50" charset="-128"/>
                <a:ea typeface="游ゴシック" panose="020B0400000000000000" pitchFamily="50" charset="-128"/>
              </a:rPr>
              <a:t>月</a:t>
            </a:r>
            <a:r>
              <a:rPr lang="en-US" altLang="ja-JP" sz="1600" b="0" dirty="0">
                <a:solidFill>
                  <a:schemeClr val="tx1"/>
                </a:solidFill>
                <a:latin typeface="游ゴシック" panose="020B0400000000000000" pitchFamily="50" charset="-128"/>
                <a:ea typeface="游ゴシック" panose="020B0400000000000000" pitchFamily="50" charset="-128"/>
              </a:rPr>
              <a:t>8</a:t>
            </a:r>
            <a:r>
              <a:rPr lang="ja-JP" altLang="en-US" sz="1600" b="0" dirty="0">
                <a:solidFill>
                  <a:schemeClr val="tx1"/>
                </a:solidFill>
                <a:latin typeface="游ゴシック" panose="020B0400000000000000" pitchFamily="50" charset="-128"/>
                <a:ea typeface="游ゴシック" panose="020B0400000000000000" pitchFamily="50" charset="-128"/>
              </a:rPr>
              <a:t>日法律第</a:t>
            </a:r>
            <a:r>
              <a:rPr lang="en-US" altLang="ja-JP" sz="1600" b="0" dirty="0">
                <a:solidFill>
                  <a:schemeClr val="tx1"/>
                </a:solidFill>
                <a:latin typeface="游ゴシック" panose="020B0400000000000000" pitchFamily="50" charset="-128"/>
                <a:ea typeface="游ゴシック" panose="020B0400000000000000" pitchFamily="50" charset="-128"/>
              </a:rPr>
              <a:t>158</a:t>
            </a:r>
            <a:r>
              <a:rPr lang="ja-JP" altLang="en-US" sz="1600" b="0" dirty="0">
                <a:solidFill>
                  <a:schemeClr val="tx1"/>
                </a:solidFill>
                <a:latin typeface="游ゴシック" panose="020B0400000000000000" pitchFamily="50" charset="-128"/>
                <a:ea typeface="游ゴシック" panose="020B0400000000000000" pitchFamily="50" charset="-128"/>
              </a:rPr>
              <a:t>号）第</a:t>
            </a:r>
            <a:r>
              <a:rPr lang="en-US" altLang="ja-JP" sz="1600" b="0" dirty="0">
                <a:solidFill>
                  <a:schemeClr val="tx1"/>
                </a:solidFill>
                <a:latin typeface="游ゴシック" panose="020B0400000000000000" pitchFamily="50" charset="-128"/>
                <a:ea typeface="游ゴシック" panose="020B0400000000000000" pitchFamily="50" charset="-128"/>
              </a:rPr>
              <a:t>1</a:t>
            </a:r>
            <a:r>
              <a:rPr lang="ja-JP" altLang="en-US" sz="1600" b="0" dirty="0">
                <a:solidFill>
                  <a:schemeClr val="tx1"/>
                </a:solidFill>
                <a:latin typeface="游ゴシック" panose="020B0400000000000000" pitchFamily="50" charset="-128"/>
                <a:ea typeface="游ゴシック" panose="020B0400000000000000" pitchFamily="50" charset="-128"/>
              </a:rPr>
              <a:t>条に規定する質屋営業を営む者にあっては同法第２条の許可を、それぞれ受け、適正に業務を運営している者であること</a:t>
            </a:r>
            <a:r>
              <a:rPr lang="ja-JP" altLang="en-US" sz="1600" b="0" dirty="0" smtClean="0">
                <a:solidFill>
                  <a:schemeClr val="tx1"/>
                </a:solidFill>
                <a:latin typeface="游ゴシック" panose="020B0400000000000000" pitchFamily="50" charset="-128"/>
                <a:ea typeface="游ゴシック" panose="020B0400000000000000" pitchFamily="50" charset="-128"/>
              </a:rPr>
              <a:t>。</a:t>
            </a:r>
            <a:endParaRPr lang="ja-JP" altLang="en-US" sz="1600" b="0" dirty="0">
              <a:solidFill>
                <a:schemeClr val="tx1"/>
              </a:solidFill>
              <a:latin typeface="游ゴシック" panose="020B0400000000000000" pitchFamily="50" charset="-128"/>
              <a:ea typeface="游ゴシック" panose="020B0400000000000000" pitchFamily="50" charset="-128"/>
            </a:endParaRPr>
          </a:p>
          <a:p>
            <a:pPr marL="342900" indent="-342900" algn="l">
              <a:spcBef>
                <a:spcPts val="1000"/>
              </a:spcBef>
              <a:defRPr/>
            </a:pPr>
            <a:r>
              <a:rPr lang="en-US" altLang="ja-JP" sz="1600" b="0" dirty="0" smtClean="0">
                <a:solidFill>
                  <a:schemeClr val="tx1"/>
                </a:solidFill>
                <a:latin typeface="游ゴシック" panose="020B0400000000000000" pitchFamily="50" charset="-128"/>
                <a:ea typeface="游ゴシック" panose="020B0400000000000000" pitchFamily="50" charset="-128"/>
              </a:rPr>
              <a:t>2</a:t>
            </a:r>
            <a:r>
              <a:rPr lang="ja-JP" altLang="en-US" sz="1600" b="0" dirty="0">
                <a:solidFill>
                  <a:schemeClr val="tx1"/>
                </a:solidFill>
                <a:latin typeface="游ゴシック" panose="020B0400000000000000" pitchFamily="50" charset="-128"/>
                <a:ea typeface="游ゴシック" panose="020B0400000000000000" pitchFamily="50" charset="-128"/>
              </a:rPr>
              <a:t>　風俗営業等の規制及び業務の適正化等に関する法律（昭和</a:t>
            </a:r>
            <a:r>
              <a:rPr lang="en-US" altLang="ja-JP" sz="1600" b="0" dirty="0">
                <a:solidFill>
                  <a:schemeClr val="tx1"/>
                </a:solidFill>
                <a:latin typeface="游ゴシック" panose="020B0400000000000000" pitchFamily="50" charset="-128"/>
                <a:ea typeface="游ゴシック" panose="020B0400000000000000" pitchFamily="50" charset="-128"/>
              </a:rPr>
              <a:t>23</a:t>
            </a:r>
            <a:r>
              <a:rPr lang="ja-JP" altLang="en-US" sz="1600" b="0" dirty="0">
                <a:solidFill>
                  <a:schemeClr val="tx1"/>
                </a:solidFill>
                <a:latin typeface="游ゴシック" panose="020B0400000000000000" pitchFamily="50" charset="-128"/>
                <a:ea typeface="游ゴシック" panose="020B0400000000000000" pitchFamily="50" charset="-128"/>
              </a:rPr>
              <a:t>年法律第</a:t>
            </a:r>
            <a:r>
              <a:rPr lang="en-US" altLang="ja-JP" sz="1600" b="0" dirty="0">
                <a:solidFill>
                  <a:schemeClr val="tx1"/>
                </a:solidFill>
                <a:latin typeface="游ゴシック" panose="020B0400000000000000" pitchFamily="50" charset="-128"/>
                <a:ea typeface="游ゴシック" panose="020B0400000000000000" pitchFamily="50" charset="-128"/>
              </a:rPr>
              <a:t>122</a:t>
            </a:r>
            <a:r>
              <a:rPr lang="ja-JP" altLang="en-US" sz="1600" b="0" dirty="0">
                <a:solidFill>
                  <a:schemeClr val="tx1"/>
                </a:solidFill>
                <a:latin typeface="游ゴシック" panose="020B0400000000000000" pitchFamily="50" charset="-128"/>
                <a:ea typeface="游ゴシック" panose="020B0400000000000000" pitchFamily="50" charset="-128"/>
              </a:rPr>
              <a:t>号）</a:t>
            </a:r>
            <a:r>
              <a:rPr lang="en-US" altLang="ja-JP" sz="1600" b="0" dirty="0">
                <a:solidFill>
                  <a:schemeClr val="tx1"/>
                </a:solidFill>
                <a:latin typeface="游ゴシック" panose="020B0400000000000000" pitchFamily="50" charset="-128"/>
                <a:ea typeface="游ゴシック" panose="020B0400000000000000" pitchFamily="50" charset="-128"/>
              </a:rPr>
              <a:t>(</a:t>
            </a:r>
            <a:r>
              <a:rPr lang="ja-JP" altLang="en-US" sz="1600" b="0" dirty="0">
                <a:solidFill>
                  <a:schemeClr val="tx1"/>
                </a:solidFill>
                <a:latin typeface="游ゴシック" panose="020B0400000000000000" pitchFamily="50" charset="-128"/>
                <a:ea typeface="游ゴシック" panose="020B0400000000000000" pitchFamily="50" charset="-128"/>
              </a:rPr>
              <a:t>以下「風営適正化法」という）第</a:t>
            </a:r>
            <a:r>
              <a:rPr lang="en-US" altLang="ja-JP" sz="1600" b="0" dirty="0">
                <a:solidFill>
                  <a:schemeClr val="tx1"/>
                </a:solidFill>
                <a:latin typeface="游ゴシック" panose="020B0400000000000000" pitchFamily="50" charset="-128"/>
                <a:ea typeface="游ゴシック" panose="020B0400000000000000" pitchFamily="50" charset="-128"/>
              </a:rPr>
              <a:t>2</a:t>
            </a:r>
            <a:r>
              <a:rPr lang="ja-JP" altLang="en-US" sz="1600" b="0" dirty="0">
                <a:solidFill>
                  <a:schemeClr val="tx1"/>
                </a:solidFill>
                <a:latin typeface="游ゴシック" panose="020B0400000000000000" pitchFamily="50" charset="-128"/>
                <a:ea typeface="游ゴシック" panose="020B0400000000000000" pitchFamily="50" charset="-128"/>
              </a:rPr>
              <a:t>条第１項に規定する風俗営業、同条第</a:t>
            </a:r>
            <a:r>
              <a:rPr lang="en-US" altLang="ja-JP" sz="1600" b="0" dirty="0">
                <a:solidFill>
                  <a:schemeClr val="tx1"/>
                </a:solidFill>
                <a:latin typeface="游ゴシック" panose="020B0400000000000000" pitchFamily="50" charset="-128"/>
                <a:ea typeface="游ゴシック" panose="020B0400000000000000" pitchFamily="50" charset="-128"/>
              </a:rPr>
              <a:t>5</a:t>
            </a:r>
            <a:r>
              <a:rPr lang="ja-JP" altLang="en-US" sz="1600" b="0" dirty="0">
                <a:solidFill>
                  <a:schemeClr val="tx1"/>
                </a:solidFill>
                <a:latin typeface="游ゴシック" panose="020B0400000000000000" pitchFamily="50" charset="-128"/>
                <a:ea typeface="游ゴシック" panose="020B0400000000000000" pitchFamily="50" charset="-128"/>
              </a:rPr>
              <a:t>項に規定する性風俗関連特殊営業、同条第</a:t>
            </a:r>
            <a:r>
              <a:rPr lang="en-US" altLang="ja-JP" sz="1600" b="0" dirty="0">
                <a:solidFill>
                  <a:schemeClr val="tx1"/>
                </a:solidFill>
                <a:latin typeface="游ゴシック" panose="020B0400000000000000" pitchFamily="50" charset="-128"/>
                <a:ea typeface="游ゴシック" panose="020B0400000000000000" pitchFamily="50" charset="-128"/>
              </a:rPr>
              <a:t>11</a:t>
            </a:r>
            <a:r>
              <a:rPr lang="ja-JP" altLang="en-US" sz="1600" b="0" dirty="0">
                <a:solidFill>
                  <a:schemeClr val="tx1"/>
                </a:solidFill>
                <a:latin typeface="游ゴシック" panose="020B0400000000000000" pitchFamily="50" charset="-128"/>
                <a:ea typeface="游ゴシック" panose="020B0400000000000000" pitchFamily="50" charset="-128"/>
              </a:rPr>
              <a:t>項に規定する接客業務受託営業その他職業紹介事業との関係において不適当な営業の名義人又は実質的な営業を行う者でないこと</a:t>
            </a:r>
            <a:r>
              <a:rPr lang="ja-JP" altLang="en-US" sz="1600" b="0" dirty="0" smtClean="0">
                <a:solidFill>
                  <a:schemeClr val="tx1"/>
                </a:solidFill>
                <a:latin typeface="游ゴシック" panose="020B0400000000000000" pitchFamily="50" charset="-128"/>
                <a:ea typeface="游ゴシック" panose="020B0400000000000000" pitchFamily="50" charset="-128"/>
              </a:rPr>
              <a:t>。</a:t>
            </a:r>
            <a:endParaRPr lang="ja-JP" altLang="en-US" sz="1600" b="0" dirty="0">
              <a:solidFill>
                <a:schemeClr val="tx1"/>
              </a:solidFill>
              <a:latin typeface="游ゴシック" panose="020B0400000000000000" pitchFamily="50" charset="-128"/>
              <a:ea typeface="游ゴシック" panose="020B0400000000000000" pitchFamily="50" charset="-128"/>
            </a:endParaRPr>
          </a:p>
          <a:p>
            <a:pPr marL="342900" indent="-342900" algn="l">
              <a:spcBef>
                <a:spcPts val="1000"/>
              </a:spcBef>
              <a:defRPr/>
            </a:pPr>
            <a:r>
              <a:rPr lang="en-US" altLang="ja-JP" sz="1600" b="0" dirty="0" smtClean="0">
                <a:solidFill>
                  <a:schemeClr val="tx1"/>
                </a:solidFill>
                <a:latin typeface="游ゴシック" panose="020B0400000000000000" pitchFamily="50" charset="-128"/>
                <a:ea typeface="游ゴシック" panose="020B0400000000000000" pitchFamily="50" charset="-128"/>
              </a:rPr>
              <a:t>3</a:t>
            </a:r>
            <a:r>
              <a:rPr lang="ja-JP" altLang="en-US" sz="1600" b="0" dirty="0">
                <a:solidFill>
                  <a:schemeClr val="tx1"/>
                </a:solidFill>
                <a:latin typeface="游ゴシック" panose="020B0400000000000000" pitchFamily="50" charset="-128"/>
                <a:ea typeface="游ゴシック" panose="020B0400000000000000" pitchFamily="50" charset="-128"/>
              </a:rPr>
              <a:t>　外国人にあっては、原則として、出入国管理及び難民認定法（昭和</a:t>
            </a:r>
            <a:r>
              <a:rPr lang="en-US" altLang="ja-JP" sz="1600" b="0" dirty="0">
                <a:solidFill>
                  <a:schemeClr val="tx1"/>
                </a:solidFill>
                <a:latin typeface="游ゴシック" panose="020B0400000000000000" pitchFamily="50" charset="-128"/>
                <a:ea typeface="游ゴシック" panose="020B0400000000000000" pitchFamily="50" charset="-128"/>
              </a:rPr>
              <a:t>26</a:t>
            </a:r>
            <a:r>
              <a:rPr lang="ja-JP" altLang="en-US" sz="1600" b="0" dirty="0">
                <a:solidFill>
                  <a:schemeClr val="tx1"/>
                </a:solidFill>
                <a:latin typeface="游ゴシック" panose="020B0400000000000000" pitchFamily="50" charset="-128"/>
                <a:ea typeface="游ゴシック" panose="020B0400000000000000" pitchFamily="50" charset="-128"/>
              </a:rPr>
              <a:t>年法律第</a:t>
            </a:r>
            <a:r>
              <a:rPr lang="en-US" altLang="ja-JP" sz="1600" b="0" dirty="0">
                <a:solidFill>
                  <a:schemeClr val="tx1"/>
                </a:solidFill>
                <a:latin typeface="游ゴシック" panose="020B0400000000000000" pitchFamily="50" charset="-128"/>
                <a:ea typeface="游ゴシック" panose="020B0400000000000000" pitchFamily="50" charset="-128"/>
              </a:rPr>
              <a:t>319</a:t>
            </a:r>
            <a:r>
              <a:rPr lang="ja-JP" altLang="en-US" sz="1600" b="0" dirty="0">
                <a:solidFill>
                  <a:schemeClr val="tx1"/>
                </a:solidFill>
                <a:latin typeface="游ゴシック" panose="020B0400000000000000" pitchFamily="50" charset="-128"/>
                <a:ea typeface="游ゴシック" panose="020B0400000000000000" pitchFamily="50" charset="-128"/>
              </a:rPr>
              <a:t>号（以下「入管法」という）別表第一の一及び二の表並びに別表第二の表のいずれかの在留資格を有する者であること</a:t>
            </a:r>
            <a:r>
              <a:rPr lang="ja-JP" altLang="en-US" sz="1600" b="0" dirty="0" smtClean="0">
                <a:solidFill>
                  <a:schemeClr val="tx1"/>
                </a:solidFill>
                <a:latin typeface="游ゴシック" panose="020B0400000000000000" pitchFamily="50" charset="-128"/>
                <a:ea typeface="游ゴシック" panose="020B0400000000000000" pitchFamily="50" charset="-128"/>
              </a:rPr>
              <a:t>。</a:t>
            </a:r>
            <a:endParaRPr lang="ja-JP" altLang="en-US" sz="1600" b="0" dirty="0">
              <a:solidFill>
                <a:schemeClr val="tx1"/>
              </a:solidFill>
              <a:latin typeface="游ゴシック" panose="020B0400000000000000" pitchFamily="50" charset="-128"/>
              <a:ea typeface="游ゴシック" panose="020B0400000000000000" pitchFamily="50" charset="-128"/>
            </a:endParaRPr>
          </a:p>
          <a:p>
            <a:pPr marL="342900" indent="-342900" algn="l">
              <a:spcBef>
                <a:spcPts val="1000"/>
              </a:spcBef>
              <a:defRPr/>
            </a:pPr>
            <a:r>
              <a:rPr lang="en-US" altLang="ja-JP" sz="1600" b="0" dirty="0" smtClean="0">
                <a:solidFill>
                  <a:schemeClr val="tx1"/>
                </a:solidFill>
                <a:latin typeface="游ゴシック" panose="020B0400000000000000" pitchFamily="50" charset="-128"/>
                <a:ea typeface="游ゴシック" panose="020B0400000000000000" pitchFamily="50" charset="-128"/>
              </a:rPr>
              <a:t>4</a:t>
            </a:r>
            <a:r>
              <a:rPr lang="ja-JP" altLang="en-US" sz="1600" b="0" dirty="0">
                <a:solidFill>
                  <a:schemeClr val="tx1"/>
                </a:solidFill>
                <a:latin typeface="游ゴシック" panose="020B0400000000000000" pitchFamily="50" charset="-128"/>
                <a:ea typeface="游ゴシック" panose="020B0400000000000000" pitchFamily="50" charset="-128"/>
              </a:rPr>
              <a:t>　住所及び居所が一定しないなど生活根拠が不安定な者でないこと。</a:t>
            </a:r>
          </a:p>
          <a:p>
            <a:pPr marL="342900" indent="-342900" algn="l">
              <a:spcBef>
                <a:spcPts val="1000"/>
              </a:spcBef>
              <a:defRPr/>
            </a:pPr>
            <a:r>
              <a:rPr lang="en-US" altLang="ja-JP" sz="1600" b="0" dirty="0" smtClean="0">
                <a:solidFill>
                  <a:schemeClr val="tx1"/>
                </a:solidFill>
                <a:latin typeface="游ゴシック" panose="020B0400000000000000" pitchFamily="50" charset="-128"/>
                <a:ea typeface="游ゴシック" panose="020B0400000000000000" pitchFamily="50" charset="-128"/>
              </a:rPr>
              <a:t>5</a:t>
            </a:r>
            <a:r>
              <a:rPr lang="ja-JP" altLang="en-US" sz="1600" b="0" dirty="0">
                <a:solidFill>
                  <a:schemeClr val="tx1"/>
                </a:solidFill>
                <a:latin typeface="游ゴシック" panose="020B0400000000000000" pitchFamily="50" charset="-128"/>
                <a:ea typeface="游ゴシック" panose="020B0400000000000000" pitchFamily="50" charset="-128"/>
              </a:rPr>
              <a:t>　不当に他人の精神、身体及び自由を拘束するおそれのない者であること。</a:t>
            </a:r>
          </a:p>
          <a:p>
            <a:pPr marL="342900" indent="-342900" algn="l">
              <a:spcBef>
                <a:spcPts val="1000"/>
              </a:spcBef>
              <a:defRPr/>
            </a:pPr>
            <a:r>
              <a:rPr lang="en-US" altLang="ja-JP" sz="1600" b="0" dirty="0" smtClean="0">
                <a:solidFill>
                  <a:schemeClr val="tx1"/>
                </a:solidFill>
                <a:latin typeface="游ゴシック" panose="020B0400000000000000" pitchFamily="50" charset="-128"/>
                <a:ea typeface="游ゴシック" panose="020B0400000000000000" pitchFamily="50" charset="-128"/>
              </a:rPr>
              <a:t>6</a:t>
            </a:r>
            <a:r>
              <a:rPr lang="ja-JP" altLang="en-US" sz="1600" b="0" dirty="0">
                <a:solidFill>
                  <a:schemeClr val="tx1"/>
                </a:solidFill>
                <a:latin typeface="游ゴシック" panose="020B0400000000000000" pitchFamily="50" charset="-128"/>
                <a:ea typeface="游ゴシック" panose="020B0400000000000000" pitchFamily="50" charset="-128"/>
              </a:rPr>
              <a:t>　公衆衛生又は公衆道徳上有害な業務に就かせる行為を行うおそれのない者であること。</a:t>
            </a:r>
          </a:p>
          <a:p>
            <a:pPr marL="342900" indent="-342900" algn="l">
              <a:spcBef>
                <a:spcPts val="1000"/>
              </a:spcBef>
              <a:defRPr/>
            </a:pPr>
            <a:r>
              <a:rPr lang="en-US" altLang="ja-JP" sz="1600" b="0" dirty="0" smtClean="0">
                <a:solidFill>
                  <a:schemeClr val="tx1"/>
                </a:solidFill>
                <a:latin typeface="游ゴシック" panose="020B0400000000000000" pitchFamily="50" charset="-128"/>
                <a:ea typeface="游ゴシック" panose="020B0400000000000000" pitchFamily="50" charset="-128"/>
              </a:rPr>
              <a:t>7</a:t>
            </a:r>
            <a:r>
              <a:rPr lang="ja-JP" altLang="en-US" sz="1600" b="0" dirty="0">
                <a:solidFill>
                  <a:schemeClr val="tx1"/>
                </a:solidFill>
                <a:latin typeface="游ゴシック" panose="020B0400000000000000" pitchFamily="50" charset="-128"/>
                <a:ea typeface="游ゴシック" panose="020B0400000000000000" pitchFamily="50" charset="-128"/>
              </a:rPr>
              <a:t>　虚偽の事実を告げ、若しくは不正な方法で許可申請を行った者又は許可の審査に必要な調査を拒み</a:t>
            </a:r>
            <a:r>
              <a:rPr lang="ja-JP" altLang="en-US" sz="1600" b="0" dirty="0" smtClean="0">
                <a:solidFill>
                  <a:schemeClr val="tx1"/>
                </a:solidFill>
                <a:latin typeface="游ゴシック" panose="020B0400000000000000" pitchFamily="50" charset="-128"/>
                <a:ea typeface="游ゴシック" panose="020B0400000000000000" pitchFamily="50" charset="-128"/>
              </a:rPr>
              <a:t>、妨げ</a:t>
            </a:r>
            <a:r>
              <a:rPr lang="ja-JP" altLang="en-US" sz="1600" b="0" dirty="0">
                <a:solidFill>
                  <a:schemeClr val="tx1"/>
                </a:solidFill>
                <a:latin typeface="游ゴシック" panose="020B0400000000000000" pitchFamily="50" charset="-128"/>
                <a:ea typeface="游ゴシック" panose="020B0400000000000000" pitchFamily="50" charset="-128"/>
              </a:rPr>
              <a:t>、若しくは忌避した者でないこと。</a:t>
            </a:r>
          </a:p>
          <a:p>
            <a:pPr marL="342900" indent="-342900" algn="l">
              <a:spcBef>
                <a:spcPts val="1000"/>
              </a:spcBef>
              <a:defRPr/>
            </a:pPr>
            <a:r>
              <a:rPr lang="en-US" altLang="ja-JP" sz="1600" b="0" dirty="0" smtClean="0">
                <a:solidFill>
                  <a:schemeClr val="tx1"/>
                </a:solidFill>
                <a:latin typeface="游ゴシック" panose="020B0400000000000000" pitchFamily="50" charset="-128"/>
                <a:ea typeface="游ゴシック" panose="020B0400000000000000" pitchFamily="50" charset="-128"/>
              </a:rPr>
              <a:t>8</a:t>
            </a:r>
            <a:r>
              <a:rPr lang="ja-JP" altLang="en-US" sz="1600" b="0" dirty="0">
                <a:solidFill>
                  <a:schemeClr val="tx1"/>
                </a:solidFill>
                <a:latin typeface="游ゴシック" panose="020B0400000000000000" pitchFamily="50" charset="-128"/>
                <a:ea typeface="游ゴシック" panose="020B0400000000000000" pitchFamily="50" charset="-128"/>
              </a:rPr>
              <a:t>　国外にわたる職業紹介を行う場合にあっては、相手先国の労働市場の状況及び法制度について把握し、並びに求人者及び求職者と的確な意思の疎通を図るに足る能力を有する者であること。</a:t>
            </a:r>
          </a:p>
        </p:txBody>
      </p:sp>
      <p:sp>
        <p:nvSpPr>
          <p:cNvPr id="2" name="スライド番号プレースホルダー 1"/>
          <p:cNvSpPr>
            <a:spLocks noGrp="1"/>
          </p:cNvSpPr>
          <p:nvPr>
            <p:ph type="sldNum" sz="quarter" idx="12"/>
          </p:nvPr>
        </p:nvSpPr>
        <p:spPr>
          <a:xfrm>
            <a:off x="7594600" y="6492875"/>
            <a:ext cx="2311400" cy="365125"/>
          </a:xfrm>
        </p:spPr>
        <p:txBody>
          <a:bodyPr/>
          <a:lstStyle/>
          <a:p>
            <a:pPr>
              <a:defRPr/>
            </a:pPr>
            <a:r>
              <a:rPr lang="en-US" altLang="ja-JP" dirty="0" smtClean="0"/>
              <a:t>18</a:t>
            </a:r>
            <a:endParaRPr lang="en-US" altLang="ja-JP" dirty="0"/>
          </a:p>
        </p:txBody>
      </p:sp>
      <p:sp>
        <p:nvSpPr>
          <p:cNvPr id="5" name="テキスト ボックス 4"/>
          <p:cNvSpPr txBox="1"/>
          <p:nvPr/>
        </p:nvSpPr>
        <p:spPr>
          <a:xfrm>
            <a:off x="56456" y="6580593"/>
            <a:ext cx="1497526"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マニュアル</a:t>
            </a:r>
            <a:r>
              <a:rPr kumimoji="1" lang="en-US" altLang="ja-JP" sz="1200" b="0" dirty="0" smtClean="0">
                <a:solidFill>
                  <a:schemeClr val="bg1">
                    <a:lumMod val="50000"/>
                  </a:schemeClr>
                </a:solidFill>
                <a:latin typeface="メイリオ" panose="020B0604030504040204" pitchFamily="50" charset="-128"/>
                <a:ea typeface="メイリオ" panose="020B0604030504040204" pitchFamily="50" charset="-128"/>
              </a:rPr>
              <a:t>P17-18</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6"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代表者、役員、職業紹介責任者に関する要件</a:t>
            </a:r>
            <a:endParaRPr lang="ja-JP" altLang="en-US" sz="2800" b="1" dirty="0">
              <a:solidFill>
                <a:schemeClr val="bg1"/>
              </a:solidFill>
            </a:endParaRPr>
          </a:p>
        </p:txBody>
      </p:sp>
    </p:spTree>
  </p:cSld>
  <p:clrMapOvr>
    <a:masterClrMapping/>
  </p:clrMapOvr>
  <p:transition advTm="105681">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7" name="Rectangle 9"/>
          <p:cNvSpPr>
            <a:spLocks noGrp="1" noRot="1" noChangeArrowheads="1"/>
          </p:cNvSpPr>
          <p:nvPr>
            <p:ph idx="1"/>
          </p:nvPr>
        </p:nvSpPr>
        <p:spPr>
          <a:xfrm>
            <a:off x="2216696" y="1988840"/>
            <a:ext cx="4427815" cy="584775"/>
          </a:xfrm>
        </p:spPr>
        <p:txBody>
          <a:bodyPr wrap="none">
            <a:spAutoFit/>
          </a:bodyPr>
          <a:lstStyle/>
          <a:p>
            <a:pPr marL="0" indent="0" eaLnBrk="1" hangingPunct="1">
              <a:buNone/>
              <a:defRPr/>
            </a:pPr>
            <a:r>
              <a:rPr lang="ja-JP" altLang="en-US" b="1" dirty="0" smtClean="0">
                <a:latin typeface="メイリオ" panose="020B0604030504040204" pitchFamily="50" charset="-128"/>
                <a:ea typeface="メイリオ" panose="020B0604030504040204" pitchFamily="50" charset="-128"/>
              </a:rPr>
              <a:t>１</a:t>
            </a:r>
            <a:r>
              <a:rPr lang="ja-JP" altLang="en-US" b="1" dirty="0">
                <a:latin typeface="メイリオ" panose="020B0604030504040204" pitchFamily="50" charset="-128"/>
                <a:ea typeface="メイリオ" panose="020B0604030504040204" pitchFamily="50" charset="-128"/>
              </a:rPr>
              <a:t>．</a:t>
            </a:r>
            <a:r>
              <a:rPr lang="ja-JP" altLang="en-US" b="1" dirty="0" smtClean="0">
                <a:solidFill>
                  <a:schemeClr val="tx1"/>
                </a:solidFill>
                <a:latin typeface="メイリオ" panose="020B0604030504040204" pitchFamily="50" charset="-128"/>
                <a:ea typeface="メイリオ" panose="020B0604030504040204" pitchFamily="50" charset="-128"/>
              </a:rPr>
              <a:t> </a:t>
            </a:r>
            <a:r>
              <a:rPr lang="ja-JP" altLang="en-US" b="1" dirty="0">
                <a:solidFill>
                  <a:schemeClr val="tx1"/>
                </a:solidFill>
                <a:latin typeface="メイリオ" panose="020B0604030504040204" pitchFamily="50" charset="-128"/>
                <a:ea typeface="メイリオ" panose="020B0604030504040204" pitchFamily="50" charset="-128"/>
              </a:rPr>
              <a:t>職業紹介事業とは</a:t>
            </a:r>
          </a:p>
        </p:txBody>
      </p:sp>
      <p:sp>
        <p:nvSpPr>
          <p:cNvPr id="2058" name="Rectangle 10"/>
          <p:cNvSpPr>
            <a:spLocks noRot="1" noChangeArrowheads="1"/>
          </p:cNvSpPr>
          <p:nvPr/>
        </p:nvSpPr>
        <p:spPr bwMode="auto">
          <a:xfrm>
            <a:off x="2216696" y="4077072"/>
            <a:ext cx="5248553" cy="535531"/>
          </a:xfrm>
          <a:prstGeom prst="rect">
            <a:avLst/>
          </a:prstGeom>
          <a:noFill/>
          <a:ln w="9525">
            <a:noFill/>
            <a:miter lim="800000"/>
            <a:headEnd/>
            <a:tailEnd/>
          </a:ln>
          <a:effectLst/>
        </p:spPr>
        <p:txBody>
          <a:bodyPr wrap="none">
            <a:spAutoFit/>
          </a:bodyPr>
          <a:lstStyle/>
          <a:p>
            <a:pPr algn="l">
              <a:lnSpc>
                <a:spcPct val="90000"/>
              </a:lnSpc>
              <a:defRPr/>
            </a:pPr>
            <a:r>
              <a:rPr kumimoji="0" lang="ja-JP" altLang="en-US" sz="3200" b="0" dirty="0" smtClean="0">
                <a:solidFill>
                  <a:schemeClr val="bg1">
                    <a:lumMod val="50000"/>
                  </a:schemeClr>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２</a:t>
            </a:r>
            <a:r>
              <a:rPr kumimoji="0" lang="ja-JP" altLang="en-US" sz="3200" b="0" dirty="0">
                <a:solidFill>
                  <a:schemeClr val="bg1">
                    <a:lumMod val="50000"/>
                  </a:schemeClr>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a:t>
            </a:r>
            <a:r>
              <a:rPr kumimoji="0" lang="ja-JP" altLang="en-US" sz="3200" b="0" dirty="0" smtClean="0">
                <a:solidFill>
                  <a:schemeClr val="bg1">
                    <a:lumMod val="50000"/>
                  </a:schemeClr>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 許可の</a:t>
            </a:r>
            <a:r>
              <a:rPr kumimoji="0" lang="ja-JP" altLang="en-US" sz="3200" b="0" dirty="0">
                <a:solidFill>
                  <a:schemeClr val="bg1">
                    <a:lumMod val="50000"/>
                  </a:schemeClr>
                </a:solidFill>
                <a:effectLst>
                  <a:outerShdw blurRad="38100" dist="38100" dir="2700000" algn="tl">
                    <a:srgbClr val="FFFFFF"/>
                  </a:outerShdw>
                </a:effectLst>
                <a:latin typeface="メイリオ" panose="020B0604030504040204" pitchFamily="50" charset="-128"/>
                <a:ea typeface="メイリオ" panose="020B0604030504040204" pitchFamily="50" charset="-128"/>
              </a:rPr>
              <a:t>手続きについて</a:t>
            </a:r>
          </a:p>
        </p:txBody>
      </p:sp>
      <p:sp>
        <p:nvSpPr>
          <p:cNvPr id="2" name="スライド番号プレースホルダー 1"/>
          <p:cNvSpPr>
            <a:spLocks noGrp="1"/>
          </p:cNvSpPr>
          <p:nvPr>
            <p:ph type="sldNum" sz="quarter" idx="12"/>
          </p:nvPr>
        </p:nvSpPr>
        <p:spPr>
          <a:xfrm>
            <a:off x="9636375" y="6581001"/>
            <a:ext cx="269625" cy="276999"/>
          </a:xfrm>
        </p:spPr>
        <p:txBody>
          <a:bodyPr wrap="none">
            <a:spAutoFit/>
          </a:bodyPr>
          <a:lstStyle/>
          <a:p>
            <a:pPr>
              <a:defRPr/>
            </a:pPr>
            <a:r>
              <a:rPr lang="en-US" altLang="ja-JP" dirty="0"/>
              <a:t>1</a:t>
            </a:r>
          </a:p>
        </p:txBody>
      </p:sp>
    </p:spTree>
    <p:extLst>
      <p:ext uri="{BB962C8B-B14F-4D97-AF65-F5344CB8AC3E}">
        <p14:creationId xmlns:p14="http://schemas.microsoft.com/office/powerpoint/2010/main" val="3738719923"/>
      </p:ext>
    </p:extLst>
  </p:cSld>
  <p:clrMapOvr>
    <a:masterClrMapping/>
  </p:clrMapOvr>
  <p:transition advTm="71720">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16496" y="905071"/>
            <a:ext cx="8640960" cy="461665"/>
          </a:xfrm>
          <a:prstGeom prst="rect">
            <a:avLst/>
          </a:prstGeom>
          <a:noFill/>
          <a:ln w="22225" cap="rnd" cmpd="sng">
            <a:noFill/>
            <a:prstDash val="lgDash"/>
            <a:bevel/>
          </a:ln>
        </p:spPr>
        <p:txBody>
          <a:bodyPr wrap="square" rtlCol="0">
            <a:spAutoFit/>
          </a:bodyPr>
          <a:lstStyle/>
          <a:p>
            <a:pPr algn="l"/>
            <a:r>
              <a:rPr kumimoji="1" lang="ja-JP" altLang="en-US" dirty="0">
                <a:solidFill>
                  <a:schemeClr val="tx1"/>
                </a:solidFill>
                <a:ea typeface="游ゴシック" panose="020B0400000000000000" pitchFamily="50" charset="-128"/>
              </a:rPr>
              <a:t>　</a:t>
            </a:r>
            <a:r>
              <a:rPr kumimoji="1" lang="ja-JP" altLang="en-US" dirty="0" smtClean="0">
                <a:solidFill>
                  <a:schemeClr val="tx1"/>
                </a:solidFill>
                <a:ea typeface="游ゴシック" panose="020B0400000000000000" pitchFamily="50" charset="-128"/>
              </a:rPr>
              <a:t>③</a:t>
            </a:r>
            <a:r>
              <a:rPr lang="ja-JP" altLang="en-US" dirty="0" smtClean="0">
                <a:solidFill>
                  <a:schemeClr val="tx1"/>
                </a:solidFill>
                <a:ea typeface="游ゴシック" panose="020B0400000000000000" pitchFamily="50" charset="-128"/>
              </a:rPr>
              <a:t>「</a:t>
            </a:r>
            <a:r>
              <a:rPr lang="ja-JP" altLang="en-US" dirty="0">
                <a:solidFill>
                  <a:schemeClr val="tx1"/>
                </a:solidFill>
                <a:ea typeface="游ゴシック" panose="020B0400000000000000" pitchFamily="50" charset="-128"/>
              </a:rPr>
              <a:t>職業紹介責任者講習」を受講した者であること</a:t>
            </a:r>
            <a:r>
              <a:rPr lang="ja-JP" altLang="en-US" dirty="0" smtClean="0">
                <a:solidFill>
                  <a:schemeClr val="tx1"/>
                </a:solidFill>
                <a:ea typeface="游ゴシック" panose="020B0400000000000000" pitchFamily="50" charset="-128"/>
              </a:rPr>
              <a:t>。</a:t>
            </a:r>
            <a:endParaRPr kumimoji="1" lang="en-US" altLang="ja-JP" sz="1800" dirty="0">
              <a:solidFill>
                <a:schemeClr val="tx1"/>
              </a:solidFill>
              <a:ea typeface="游ゴシック" panose="020B0400000000000000" pitchFamily="50" charset="-128"/>
            </a:endParaRPr>
          </a:p>
        </p:txBody>
      </p:sp>
      <p:sp>
        <p:nvSpPr>
          <p:cNvPr id="3" name="テキスト ボックス 2"/>
          <p:cNvSpPr txBox="1"/>
          <p:nvPr/>
        </p:nvSpPr>
        <p:spPr>
          <a:xfrm>
            <a:off x="746155" y="3624091"/>
            <a:ext cx="8640960" cy="2677656"/>
          </a:xfrm>
          <a:prstGeom prst="rect">
            <a:avLst/>
          </a:prstGeom>
          <a:noFill/>
          <a:ln w="25400" cap="rnd" cmpd="sng">
            <a:solidFill>
              <a:srgbClr val="FF0000"/>
            </a:solidFill>
            <a:prstDash val="solid"/>
            <a:bevel/>
          </a:ln>
        </p:spPr>
        <p:txBody>
          <a:bodyPr wrap="square" lIns="180000" rIns="144000" rtlCol="0">
            <a:spAutoFit/>
          </a:bodyPr>
          <a:lstStyle/>
          <a:p>
            <a:pPr algn="l"/>
            <a:r>
              <a:rPr lang="ja-JP" altLang="en-US" dirty="0">
                <a:solidFill>
                  <a:schemeClr val="tx1"/>
                </a:solidFill>
                <a:ea typeface="游ゴシック" panose="020B0400000000000000" pitchFamily="50" charset="-128"/>
              </a:rPr>
              <a:t>○職業紹介責任者は法人に雇用されている労働者又は役員</a:t>
            </a:r>
            <a:endParaRPr lang="en-US" altLang="ja-JP" dirty="0">
              <a:solidFill>
                <a:schemeClr val="tx1"/>
              </a:solidFill>
              <a:ea typeface="游ゴシック" panose="020B0400000000000000" pitchFamily="50" charset="-128"/>
            </a:endParaRPr>
          </a:p>
          <a:p>
            <a:pPr algn="l"/>
            <a:r>
              <a:rPr lang="ja-JP" altLang="en-US" dirty="0">
                <a:solidFill>
                  <a:schemeClr val="tx1"/>
                </a:solidFill>
                <a:ea typeface="游ゴシック" panose="020B0400000000000000" pitchFamily="50" charset="-128"/>
              </a:rPr>
              <a:t>（監査役以外）で事業所に常駐しその業務に専従できる方を</a:t>
            </a:r>
            <a:endParaRPr lang="en-US" altLang="ja-JP" dirty="0">
              <a:solidFill>
                <a:schemeClr val="tx1"/>
              </a:solidFill>
              <a:ea typeface="游ゴシック" panose="020B0400000000000000" pitchFamily="50" charset="-128"/>
            </a:endParaRPr>
          </a:p>
          <a:p>
            <a:pPr algn="l"/>
            <a:r>
              <a:rPr lang="ja-JP" altLang="en-US" dirty="0">
                <a:solidFill>
                  <a:schemeClr val="tx1"/>
                </a:solidFill>
                <a:ea typeface="游ゴシック" panose="020B0400000000000000" pitchFamily="50" charset="-128"/>
              </a:rPr>
              <a:t>　選任してください</a:t>
            </a:r>
          </a:p>
          <a:p>
            <a:pPr algn="l"/>
            <a:endParaRPr kumimoji="1" lang="en-US" altLang="ja-JP" dirty="0" smtClean="0">
              <a:solidFill>
                <a:schemeClr val="tx1"/>
              </a:solidFill>
              <a:ea typeface="游ゴシック" panose="020B0400000000000000" pitchFamily="50" charset="-128"/>
            </a:endParaRPr>
          </a:p>
          <a:p>
            <a:pPr algn="l"/>
            <a:r>
              <a:rPr kumimoji="1" lang="ja-JP" altLang="en-US" dirty="0" smtClean="0">
                <a:solidFill>
                  <a:schemeClr val="tx1"/>
                </a:solidFill>
                <a:ea typeface="游ゴシック" panose="020B0400000000000000" pitchFamily="50" charset="-128"/>
              </a:rPr>
              <a:t>○職業</a:t>
            </a:r>
            <a:r>
              <a:rPr kumimoji="1" lang="ja-JP" altLang="en-US" dirty="0">
                <a:solidFill>
                  <a:schemeClr val="tx1"/>
                </a:solidFill>
                <a:ea typeface="游ゴシック" panose="020B0400000000000000" pitchFamily="50" charset="-128"/>
              </a:rPr>
              <a:t>紹介責任者は事業所ごとに、事業所内で職業紹介</a:t>
            </a:r>
            <a:r>
              <a:rPr kumimoji="1" lang="ja-JP" altLang="en-US" dirty="0" smtClean="0">
                <a:solidFill>
                  <a:schemeClr val="tx1"/>
                </a:solidFill>
                <a:ea typeface="游ゴシック" panose="020B0400000000000000" pitchFamily="50" charset="-128"/>
              </a:rPr>
              <a:t>に</a:t>
            </a:r>
            <a:endParaRPr kumimoji="1" lang="en-US" altLang="ja-JP" dirty="0" smtClean="0">
              <a:solidFill>
                <a:schemeClr val="tx1"/>
              </a:solidFill>
              <a:ea typeface="游ゴシック" panose="020B0400000000000000" pitchFamily="50" charset="-128"/>
            </a:endParaRPr>
          </a:p>
          <a:p>
            <a:pPr algn="l"/>
            <a:r>
              <a:rPr kumimoji="1" lang="ja-JP" altLang="en-US" dirty="0" smtClean="0">
                <a:solidFill>
                  <a:schemeClr val="tx1"/>
                </a:solidFill>
                <a:ea typeface="游ゴシック" panose="020B0400000000000000" pitchFamily="50" charset="-128"/>
              </a:rPr>
              <a:t>　係る</a:t>
            </a:r>
            <a:r>
              <a:rPr kumimoji="1" lang="ja-JP" altLang="en-US" dirty="0">
                <a:solidFill>
                  <a:schemeClr val="tx1"/>
                </a:solidFill>
                <a:ea typeface="游ゴシック" panose="020B0400000000000000" pitchFamily="50" charset="-128"/>
              </a:rPr>
              <a:t>業務に従事する者５０人につき１人の選任が必要</a:t>
            </a:r>
            <a:r>
              <a:rPr kumimoji="1" lang="ja-JP" altLang="en-US" dirty="0" smtClean="0">
                <a:solidFill>
                  <a:schemeClr val="tx1"/>
                </a:solidFill>
                <a:ea typeface="游ゴシック" panose="020B0400000000000000" pitchFamily="50" charset="-128"/>
              </a:rPr>
              <a:t>です</a:t>
            </a:r>
            <a:endParaRPr kumimoji="1" lang="en-US" altLang="ja-JP" dirty="0" smtClean="0">
              <a:solidFill>
                <a:schemeClr val="tx1"/>
              </a:solidFill>
              <a:ea typeface="游ゴシック" panose="020B0400000000000000" pitchFamily="50" charset="-128"/>
            </a:endParaRPr>
          </a:p>
        </p:txBody>
      </p:sp>
      <p:sp>
        <p:nvSpPr>
          <p:cNvPr id="4" name="スライド番号プレースホルダー 3"/>
          <p:cNvSpPr>
            <a:spLocks noGrp="1"/>
          </p:cNvSpPr>
          <p:nvPr>
            <p:ph type="sldNum" sz="quarter" idx="12"/>
          </p:nvPr>
        </p:nvSpPr>
        <p:spPr>
          <a:xfrm>
            <a:off x="7594600" y="6492875"/>
            <a:ext cx="2311400" cy="365125"/>
          </a:xfrm>
        </p:spPr>
        <p:txBody>
          <a:bodyPr/>
          <a:lstStyle/>
          <a:p>
            <a:pPr>
              <a:defRPr/>
            </a:pPr>
            <a:r>
              <a:rPr lang="en-US" altLang="ja-JP" dirty="0" smtClean="0"/>
              <a:t>19</a:t>
            </a:r>
            <a:endParaRPr lang="en-US" altLang="ja-JP" dirty="0"/>
          </a:p>
        </p:txBody>
      </p:sp>
      <p:sp>
        <p:nvSpPr>
          <p:cNvPr id="7" name="テキスト ボックス 6"/>
          <p:cNvSpPr txBox="1"/>
          <p:nvPr/>
        </p:nvSpPr>
        <p:spPr>
          <a:xfrm>
            <a:off x="1064568" y="1439553"/>
            <a:ext cx="8640960" cy="369332"/>
          </a:xfrm>
          <a:prstGeom prst="rect">
            <a:avLst/>
          </a:prstGeom>
          <a:noFill/>
          <a:ln w="22225" cap="rnd" cmpd="sng">
            <a:noFill/>
            <a:prstDash val="lgDash"/>
            <a:bevel/>
          </a:ln>
        </p:spPr>
        <p:txBody>
          <a:bodyPr wrap="square" rtlCol="0">
            <a:spAutoFit/>
          </a:bodyPr>
          <a:lstStyle/>
          <a:p>
            <a:pPr algn="l"/>
            <a:r>
              <a:rPr lang="en-US" altLang="ja-JP" sz="1800" b="0" dirty="0" smtClean="0">
                <a:solidFill>
                  <a:schemeClr val="tx1"/>
                </a:solidFill>
                <a:ea typeface="游ゴシック" panose="020B0400000000000000" pitchFamily="50" charset="-128"/>
              </a:rPr>
              <a:t>※</a:t>
            </a:r>
            <a:r>
              <a:rPr lang="ja-JP" altLang="en-US" sz="1800" b="0" dirty="0">
                <a:solidFill>
                  <a:schemeClr val="tx1"/>
                </a:solidFill>
                <a:ea typeface="游ゴシック" panose="020B0400000000000000" pitchFamily="50" charset="-128"/>
              </a:rPr>
              <a:t>　申請日から遡って５年以内に受講している</a:t>
            </a:r>
            <a:r>
              <a:rPr kumimoji="1" lang="ja-JP" altLang="en-US" sz="1800" b="0" dirty="0">
                <a:solidFill>
                  <a:schemeClr val="tx1"/>
                </a:solidFill>
                <a:ea typeface="游ゴシック" panose="020B0400000000000000" pitchFamily="50" charset="-128"/>
              </a:rPr>
              <a:t>必要があります</a:t>
            </a:r>
            <a:r>
              <a:rPr kumimoji="1" lang="ja-JP" altLang="en-US" sz="1800" b="0" dirty="0" smtClean="0">
                <a:solidFill>
                  <a:schemeClr val="tx1"/>
                </a:solidFill>
                <a:ea typeface="游ゴシック" panose="020B0400000000000000" pitchFamily="50" charset="-128"/>
              </a:rPr>
              <a:t>。</a:t>
            </a:r>
            <a:endParaRPr kumimoji="1" lang="en-US" altLang="ja-JP" sz="1800" b="0" dirty="0">
              <a:solidFill>
                <a:schemeClr val="tx1"/>
              </a:solidFill>
              <a:ea typeface="游ゴシック" panose="020B0400000000000000" pitchFamily="50" charset="-128"/>
            </a:endParaRPr>
          </a:p>
        </p:txBody>
      </p:sp>
      <p:sp>
        <p:nvSpPr>
          <p:cNvPr id="8" name="テキスト ボックス 7"/>
          <p:cNvSpPr txBox="1"/>
          <p:nvPr/>
        </p:nvSpPr>
        <p:spPr>
          <a:xfrm>
            <a:off x="663575" y="2132856"/>
            <a:ext cx="9174306" cy="461665"/>
          </a:xfrm>
          <a:prstGeom prst="rect">
            <a:avLst/>
          </a:prstGeom>
          <a:noFill/>
          <a:ln w="22225" cap="rnd" cmpd="sng">
            <a:noFill/>
            <a:prstDash val="lgDash"/>
            <a:bevel/>
          </a:ln>
        </p:spPr>
        <p:txBody>
          <a:bodyPr wrap="none" rtlCol="0">
            <a:spAutoFit/>
          </a:bodyPr>
          <a:lstStyle/>
          <a:p>
            <a:pPr algn="l"/>
            <a:r>
              <a:rPr lang="ja-JP" altLang="en-US" sz="1800" dirty="0" smtClean="0">
                <a:solidFill>
                  <a:schemeClr val="tx1"/>
                </a:solidFill>
                <a:ea typeface="游ゴシック" panose="020B0400000000000000" pitchFamily="50" charset="-128"/>
              </a:rPr>
              <a:t> </a:t>
            </a:r>
            <a:r>
              <a:rPr lang="ja-JP" altLang="en-US" dirty="0">
                <a:solidFill>
                  <a:schemeClr val="tx1"/>
                </a:solidFill>
                <a:ea typeface="游ゴシック" panose="020B0400000000000000" pitchFamily="50" charset="-128"/>
              </a:rPr>
              <a:t>④</a:t>
            </a:r>
            <a:r>
              <a:rPr lang="ja-JP" altLang="en-US" dirty="0">
                <a:solidFill>
                  <a:srgbClr val="FF0000"/>
                </a:solidFill>
                <a:ea typeface="游ゴシック" panose="020B0400000000000000" pitchFamily="50" charset="-128"/>
              </a:rPr>
              <a:t>成年に達した後、３年以上の職業経験を有する者</a:t>
            </a:r>
            <a:r>
              <a:rPr lang="ja-JP" altLang="en-US" dirty="0">
                <a:solidFill>
                  <a:schemeClr val="tx1"/>
                </a:solidFill>
                <a:ea typeface="游ゴシック" panose="020B0400000000000000" pitchFamily="50" charset="-128"/>
              </a:rPr>
              <a:t>であること</a:t>
            </a:r>
            <a:r>
              <a:rPr lang="ja-JP" altLang="en-US" dirty="0" smtClean="0">
                <a:solidFill>
                  <a:schemeClr val="tx1"/>
                </a:solidFill>
                <a:ea typeface="游ゴシック" panose="020B0400000000000000" pitchFamily="50" charset="-128"/>
              </a:rPr>
              <a:t>。</a:t>
            </a:r>
            <a:endParaRPr kumimoji="1" lang="en-US" altLang="ja-JP" sz="1800" dirty="0">
              <a:solidFill>
                <a:schemeClr val="tx1"/>
              </a:solidFill>
              <a:ea typeface="游ゴシック" panose="020B0400000000000000" pitchFamily="50" charset="-128"/>
            </a:endParaRPr>
          </a:p>
        </p:txBody>
      </p:sp>
      <p:sp>
        <p:nvSpPr>
          <p:cNvPr id="9" name="テキスト ボックス 8"/>
          <p:cNvSpPr txBox="1"/>
          <p:nvPr/>
        </p:nvSpPr>
        <p:spPr>
          <a:xfrm>
            <a:off x="1064568" y="2636912"/>
            <a:ext cx="7173759" cy="701731"/>
          </a:xfrm>
          <a:prstGeom prst="rect">
            <a:avLst/>
          </a:prstGeom>
          <a:noFill/>
          <a:ln w="22225" cap="rnd" cmpd="sng">
            <a:noFill/>
            <a:prstDash val="lgDash"/>
            <a:bevel/>
          </a:ln>
        </p:spPr>
        <p:txBody>
          <a:bodyPr wrap="none" rtlCol="0">
            <a:spAutoFit/>
          </a:bodyPr>
          <a:lstStyle/>
          <a:p>
            <a:pPr algn="l"/>
            <a:r>
              <a:rPr lang="en-US" altLang="ja-JP" sz="1800" b="0" dirty="0" smtClean="0">
                <a:solidFill>
                  <a:schemeClr val="tx1"/>
                </a:solidFill>
                <a:ea typeface="游ゴシック" panose="020B0400000000000000" pitchFamily="50" charset="-128"/>
              </a:rPr>
              <a:t>※</a:t>
            </a:r>
            <a:r>
              <a:rPr lang="ja-JP" altLang="en-US" sz="1800" b="0" dirty="0" smtClean="0">
                <a:solidFill>
                  <a:schemeClr val="tx1"/>
                </a:solidFill>
                <a:ea typeface="游ゴシック" panose="020B0400000000000000" pitchFamily="50" charset="-128"/>
              </a:rPr>
              <a:t> 　大学</a:t>
            </a:r>
            <a:r>
              <a:rPr lang="ja-JP" altLang="en-US" sz="1800" b="0" dirty="0">
                <a:solidFill>
                  <a:schemeClr val="tx1"/>
                </a:solidFill>
                <a:ea typeface="游ゴシック" panose="020B0400000000000000" pitchFamily="50" charset="-128"/>
              </a:rPr>
              <a:t>、専門学校等の昼間学校に通い、そのかたわら行って</a:t>
            </a:r>
            <a:r>
              <a:rPr lang="ja-JP" altLang="en-US" sz="1800" b="0" dirty="0" smtClean="0">
                <a:solidFill>
                  <a:schemeClr val="tx1"/>
                </a:solidFill>
                <a:ea typeface="游ゴシック" panose="020B0400000000000000" pitchFamily="50" charset="-128"/>
              </a:rPr>
              <a:t>いた</a:t>
            </a:r>
            <a:endParaRPr lang="en-US" altLang="ja-JP" sz="1800" b="0" dirty="0" smtClean="0">
              <a:solidFill>
                <a:schemeClr val="tx1"/>
              </a:solidFill>
              <a:ea typeface="游ゴシック" panose="020B0400000000000000" pitchFamily="50" charset="-128"/>
            </a:endParaRPr>
          </a:p>
          <a:p>
            <a:pPr algn="l"/>
            <a:r>
              <a:rPr lang="ja-JP" altLang="en-US" sz="1800" b="0" dirty="0">
                <a:solidFill>
                  <a:schemeClr val="tx1"/>
                </a:solidFill>
                <a:ea typeface="游ゴシック" panose="020B0400000000000000" pitchFamily="50" charset="-128"/>
              </a:rPr>
              <a:t>　</a:t>
            </a:r>
            <a:r>
              <a:rPr lang="ja-JP" altLang="en-US" sz="1800" b="0" dirty="0" smtClean="0">
                <a:solidFill>
                  <a:schemeClr val="tx1"/>
                </a:solidFill>
                <a:ea typeface="游ゴシック" panose="020B0400000000000000" pitchFamily="50" charset="-128"/>
              </a:rPr>
              <a:t>　アルバイト</a:t>
            </a:r>
            <a:r>
              <a:rPr lang="ja-JP" altLang="en-US" sz="1800" b="0" dirty="0">
                <a:solidFill>
                  <a:schemeClr val="tx1"/>
                </a:solidFill>
                <a:ea typeface="游ゴシック" panose="020B0400000000000000" pitchFamily="50" charset="-128"/>
              </a:rPr>
              <a:t>等</a:t>
            </a:r>
            <a:r>
              <a:rPr lang="ja-JP" altLang="en-US" sz="1800" b="0" dirty="0" smtClean="0">
                <a:solidFill>
                  <a:schemeClr val="tx1"/>
                </a:solidFill>
                <a:ea typeface="游ゴシック" panose="020B0400000000000000" pitchFamily="50" charset="-128"/>
              </a:rPr>
              <a:t>は</a:t>
            </a:r>
            <a:r>
              <a:rPr kumimoji="1" lang="ja-JP" altLang="en-US" sz="1800" b="0" dirty="0" smtClean="0">
                <a:solidFill>
                  <a:schemeClr val="tx1"/>
                </a:solidFill>
                <a:ea typeface="游ゴシック" panose="020B0400000000000000" pitchFamily="50" charset="-128"/>
              </a:rPr>
              <a:t>含まれません</a:t>
            </a:r>
            <a:r>
              <a:rPr kumimoji="1" lang="ja-JP" altLang="en-US" sz="1800" b="0" dirty="0">
                <a:solidFill>
                  <a:schemeClr val="tx1"/>
                </a:solidFill>
                <a:ea typeface="游ゴシック" panose="020B0400000000000000" pitchFamily="50" charset="-128"/>
              </a:rPr>
              <a:t>。</a:t>
            </a:r>
            <a:endParaRPr kumimoji="1" lang="en-US" altLang="ja-JP" sz="1800" b="0" dirty="0">
              <a:solidFill>
                <a:schemeClr val="tx1"/>
              </a:solidFill>
              <a:ea typeface="游ゴシック" panose="020B0400000000000000" pitchFamily="50" charset="-128"/>
            </a:endParaRPr>
          </a:p>
        </p:txBody>
      </p:sp>
      <p:sp>
        <p:nvSpPr>
          <p:cNvPr id="10" name="テキスト ボックス 9"/>
          <p:cNvSpPr txBox="1"/>
          <p:nvPr/>
        </p:nvSpPr>
        <p:spPr>
          <a:xfrm>
            <a:off x="56456" y="6580593"/>
            <a:ext cx="1497526"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マニュアル</a:t>
            </a:r>
            <a:r>
              <a:rPr kumimoji="1" lang="en-US" altLang="ja-JP" sz="1200" b="0" dirty="0" smtClean="0">
                <a:solidFill>
                  <a:schemeClr val="bg1">
                    <a:lumMod val="50000"/>
                  </a:schemeClr>
                </a:solidFill>
                <a:latin typeface="メイリオ" panose="020B0604030504040204" pitchFamily="50" charset="-128"/>
                <a:ea typeface="メイリオ" panose="020B0604030504040204" pitchFamily="50" charset="-128"/>
              </a:rPr>
              <a:t>P17-18</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11"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職業紹介責任者に関する要件</a:t>
            </a:r>
            <a:endParaRPr lang="ja-JP" altLang="en-US" sz="2800" b="1" dirty="0">
              <a:solidFill>
                <a:schemeClr val="bg1"/>
              </a:solidFill>
            </a:endParaRPr>
          </a:p>
        </p:txBody>
      </p:sp>
    </p:spTree>
  </p:cSld>
  <p:clrMapOvr>
    <a:masterClrMapping/>
  </p:clrMapOvr>
  <p:transition advTm="105224">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1679878" y="495837"/>
            <a:ext cx="6772275" cy="6317540"/>
          </a:xfrm>
          <a:prstGeom prst="rect">
            <a:avLst/>
          </a:prstGeom>
        </p:spPr>
      </p:pic>
      <p:sp>
        <p:nvSpPr>
          <p:cNvPr id="7" name="AutoShape 10"/>
          <p:cNvSpPr>
            <a:spLocks noChangeArrowheads="1"/>
          </p:cNvSpPr>
          <p:nvPr/>
        </p:nvSpPr>
        <p:spPr bwMode="auto">
          <a:xfrm>
            <a:off x="7588877" y="1640490"/>
            <a:ext cx="1828620" cy="458519"/>
          </a:xfrm>
          <a:prstGeom prst="roundRect">
            <a:avLst/>
          </a:prstGeom>
          <a:solidFill>
            <a:schemeClr val="tx2">
              <a:lumMod val="20000"/>
              <a:lumOff val="80000"/>
            </a:schemeClr>
          </a:solidFill>
          <a:ln w="6350" algn="ctr">
            <a:solidFill>
              <a:schemeClr val="tx2">
                <a:lumMod val="60000"/>
                <a:lumOff val="40000"/>
              </a:schemeClr>
            </a:solidFill>
            <a:miter lim="800000"/>
            <a:headEnd/>
            <a:tailEnd/>
          </a:ln>
          <a:effectLst/>
        </p:spPr>
        <p:txBody>
          <a:bodyPr/>
          <a:lstStyle/>
          <a:p>
            <a:pPr algn="l">
              <a:lnSpc>
                <a:spcPct val="80000"/>
              </a:lnSpc>
              <a:defRPr/>
            </a:pPr>
            <a:r>
              <a:rPr lang="ja-JP" altLang="en-US" sz="1400" dirty="0">
                <a:solidFill>
                  <a:srgbClr val="FF0000"/>
                </a:solidFill>
                <a:ea typeface="游ゴシック" panose="020B0400000000000000" pitchFamily="50" charset="-128"/>
              </a:rPr>
              <a:t>最終学歴</a:t>
            </a:r>
            <a:r>
              <a:rPr lang="ja-JP" altLang="en-US" sz="1400" dirty="0" smtClean="0">
                <a:solidFill>
                  <a:srgbClr val="FF0000"/>
                </a:solidFill>
                <a:ea typeface="游ゴシック" panose="020B0400000000000000" pitchFamily="50" charset="-128"/>
              </a:rPr>
              <a:t>から記載して</a:t>
            </a:r>
            <a:r>
              <a:rPr lang="ja-JP" altLang="en-US" sz="1400" dirty="0" smtClean="0">
                <a:solidFill>
                  <a:srgbClr val="FF0000"/>
                </a:solidFill>
                <a:ea typeface="游ゴシック" panose="020B0400000000000000" pitchFamily="50" charset="-128"/>
              </a:rPr>
              <a:t>ください。</a:t>
            </a:r>
            <a:endParaRPr lang="ja-JP" altLang="en-US" sz="1400" dirty="0">
              <a:solidFill>
                <a:srgbClr val="FF0000"/>
              </a:solidFill>
              <a:ea typeface="游ゴシック" panose="020B0400000000000000" pitchFamily="50" charset="-128"/>
            </a:endParaRPr>
          </a:p>
        </p:txBody>
      </p:sp>
      <p:sp>
        <p:nvSpPr>
          <p:cNvPr id="8" name="AutoShape 10"/>
          <p:cNvSpPr>
            <a:spLocks noChangeArrowheads="1"/>
          </p:cNvSpPr>
          <p:nvPr/>
        </p:nvSpPr>
        <p:spPr bwMode="auto">
          <a:xfrm>
            <a:off x="6719502" y="6182839"/>
            <a:ext cx="2608900" cy="558529"/>
          </a:xfrm>
          <a:prstGeom prst="roundRect">
            <a:avLst/>
          </a:prstGeom>
          <a:solidFill>
            <a:schemeClr val="tx2">
              <a:lumMod val="20000"/>
              <a:lumOff val="80000"/>
            </a:schemeClr>
          </a:solidFill>
          <a:ln w="6350" algn="ctr">
            <a:solidFill>
              <a:schemeClr val="tx2">
                <a:lumMod val="60000"/>
                <a:lumOff val="40000"/>
              </a:schemeClr>
            </a:solidFill>
            <a:miter lim="800000"/>
            <a:headEnd/>
            <a:tailEnd/>
          </a:ln>
          <a:effectLst/>
        </p:spPr>
        <p:txBody>
          <a:bodyPr anchor="ctr"/>
          <a:lstStyle/>
          <a:p>
            <a:pPr algn="l">
              <a:lnSpc>
                <a:spcPct val="80000"/>
              </a:lnSpc>
              <a:defRPr/>
            </a:pPr>
            <a:r>
              <a:rPr lang="ja-JP" altLang="en-US" sz="1400" dirty="0">
                <a:solidFill>
                  <a:srgbClr val="FF0000"/>
                </a:solidFill>
                <a:ea typeface="游ゴシック" panose="020B0400000000000000" pitchFamily="50" charset="-128"/>
              </a:rPr>
              <a:t>賞罰の有無に</a:t>
            </a:r>
            <a:r>
              <a:rPr lang="ja-JP" altLang="en-US" sz="1400" dirty="0" smtClean="0">
                <a:solidFill>
                  <a:srgbClr val="FF0000"/>
                </a:solidFill>
                <a:ea typeface="游ゴシック" panose="020B0400000000000000" pitchFamily="50" charset="-128"/>
              </a:rPr>
              <a:t>ついて記載して</a:t>
            </a:r>
            <a:r>
              <a:rPr lang="ja-JP" altLang="en-US" sz="1400" dirty="0" smtClean="0">
                <a:solidFill>
                  <a:srgbClr val="FF0000"/>
                </a:solidFill>
                <a:ea typeface="游ゴシック" panose="020B0400000000000000" pitchFamily="50" charset="-128"/>
              </a:rPr>
              <a:t>ください。</a:t>
            </a:r>
            <a:endParaRPr lang="ja-JP" altLang="en-US" sz="1400" dirty="0">
              <a:solidFill>
                <a:srgbClr val="FF0000"/>
              </a:solidFill>
              <a:ea typeface="游ゴシック" panose="020B0400000000000000" pitchFamily="50" charset="-128"/>
            </a:endParaRPr>
          </a:p>
        </p:txBody>
      </p:sp>
      <p:sp>
        <p:nvSpPr>
          <p:cNvPr id="98314" name="AutoShape 10"/>
          <p:cNvSpPr>
            <a:spLocks noChangeArrowheads="1"/>
          </p:cNvSpPr>
          <p:nvPr/>
        </p:nvSpPr>
        <p:spPr bwMode="auto">
          <a:xfrm>
            <a:off x="7015811" y="2668994"/>
            <a:ext cx="2737288" cy="1377330"/>
          </a:xfrm>
          <a:prstGeom prst="roundRect">
            <a:avLst>
              <a:gd name="adj" fmla="val 7934"/>
            </a:avLst>
          </a:prstGeom>
          <a:solidFill>
            <a:schemeClr val="tx2">
              <a:lumMod val="20000"/>
              <a:lumOff val="80000"/>
            </a:schemeClr>
          </a:solidFill>
          <a:ln w="6350" algn="ctr">
            <a:solidFill>
              <a:schemeClr val="tx2">
                <a:lumMod val="60000"/>
                <a:lumOff val="40000"/>
              </a:schemeClr>
            </a:solidFill>
            <a:miter lim="800000"/>
            <a:headEnd/>
            <a:tailEnd/>
          </a:ln>
          <a:effectLst/>
        </p:spPr>
        <p:txBody>
          <a:bodyPr/>
          <a:lstStyle/>
          <a:p>
            <a:pPr algn="l">
              <a:lnSpc>
                <a:spcPct val="80000"/>
              </a:lnSpc>
              <a:defRPr/>
            </a:pPr>
            <a:r>
              <a:rPr lang="ja-JP" altLang="en-US" sz="1400" dirty="0">
                <a:solidFill>
                  <a:srgbClr val="FF0000"/>
                </a:solidFill>
                <a:ea typeface="游ゴシック" panose="020B0400000000000000" pitchFamily="50" charset="-128"/>
              </a:rPr>
              <a:t>職歴に空白期間が</a:t>
            </a:r>
            <a:r>
              <a:rPr lang="ja-JP" altLang="en-US" sz="1400" dirty="0" smtClean="0">
                <a:solidFill>
                  <a:srgbClr val="FF0000"/>
                </a:solidFill>
                <a:ea typeface="游ゴシック" panose="020B0400000000000000" pitchFamily="50" charset="-128"/>
              </a:rPr>
              <a:t>ある</a:t>
            </a:r>
            <a:r>
              <a:rPr lang="ja-JP" altLang="en-US" sz="1400" dirty="0">
                <a:solidFill>
                  <a:srgbClr val="FF0000"/>
                </a:solidFill>
                <a:ea typeface="游ゴシック" panose="020B0400000000000000" pitchFamily="50" charset="-128"/>
              </a:rPr>
              <a:t>場合その間どの</a:t>
            </a:r>
            <a:r>
              <a:rPr lang="ja-JP" altLang="en-US" sz="1400" dirty="0" smtClean="0">
                <a:solidFill>
                  <a:srgbClr val="FF0000"/>
                </a:solidFill>
                <a:ea typeface="游ゴシック" panose="020B0400000000000000" pitchFamily="50" charset="-128"/>
              </a:rPr>
              <a:t>ような</a:t>
            </a:r>
            <a:r>
              <a:rPr lang="ja-JP" altLang="en-US" sz="1400" dirty="0">
                <a:solidFill>
                  <a:srgbClr val="FF0000"/>
                </a:solidFill>
                <a:ea typeface="游ゴシック" panose="020B0400000000000000" pitchFamily="50" charset="-128"/>
              </a:rPr>
              <a:t>活動をしていたか</a:t>
            </a:r>
            <a:r>
              <a:rPr lang="ja-JP" altLang="en-US" sz="1400" dirty="0" smtClean="0">
                <a:solidFill>
                  <a:srgbClr val="FF0000"/>
                </a:solidFill>
                <a:ea typeface="游ゴシック" panose="020B0400000000000000" pitchFamily="50" charset="-128"/>
              </a:rPr>
              <a:t>を記載して</a:t>
            </a:r>
            <a:r>
              <a:rPr lang="ja-JP" altLang="en-US" sz="1400" dirty="0" smtClean="0">
                <a:solidFill>
                  <a:srgbClr val="FF0000"/>
                </a:solidFill>
                <a:ea typeface="游ゴシック" panose="020B0400000000000000" pitchFamily="50" charset="-128"/>
              </a:rPr>
              <a:t>ください。</a:t>
            </a:r>
            <a:endParaRPr lang="ja-JP" altLang="en-US" sz="1400" dirty="0">
              <a:solidFill>
                <a:srgbClr val="FF0000"/>
              </a:solidFill>
              <a:ea typeface="游ゴシック" panose="020B0400000000000000" pitchFamily="50" charset="-128"/>
            </a:endParaRPr>
          </a:p>
          <a:p>
            <a:pPr marL="342900" indent="-342900" algn="l">
              <a:lnSpc>
                <a:spcPct val="80000"/>
              </a:lnSpc>
              <a:defRPr/>
            </a:pPr>
            <a:r>
              <a:rPr lang="ja-JP" altLang="en-US" sz="1400" dirty="0">
                <a:solidFill>
                  <a:srgbClr val="FF0000"/>
                </a:solidFill>
                <a:ea typeface="游ゴシック" panose="020B0400000000000000" pitchFamily="50" charset="-128"/>
              </a:rPr>
              <a:t>例　求職活動</a:t>
            </a:r>
          </a:p>
          <a:p>
            <a:pPr marL="342900" indent="-342900" algn="l">
              <a:lnSpc>
                <a:spcPct val="80000"/>
              </a:lnSpc>
              <a:defRPr/>
            </a:pPr>
            <a:r>
              <a:rPr lang="ja-JP" altLang="en-US" sz="1400" dirty="0">
                <a:solidFill>
                  <a:srgbClr val="FF0000"/>
                </a:solidFill>
                <a:ea typeface="游ゴシック" panose="020B0400000000000000" pitchFamily="50" charset="-128"/>
              </a:rPr>
              <a:t>　　 法人設立準備</a:t>
            </a:r>
          </a:p>
          <a:p>
            <a:pPr marL="342900" indent="-342900" algn="l">
              <a:lnSpc>
                <a:spcPct val="80000"/>
              </a:lnSpc>
              <a:defRPr/>
            </a:pPr>
            <a:r>
              <a:rPr lang="ja-JP" altLang="en-US" sz="1400" dirty="0">
                <a:solidFill>
                  <a:srgbClr val="FF0000"/>
                </a:solidFill>
                <a:ea typeface="游ゴシック" panose="020B0400000000000000" pitchFamily="50" charset="-128"/>
              </a:rPr>
              <a:t>　　 主婦業専念　　　等</a:t>
            </a:r>
          </a:p>
        </p:txBody>
      </p:sp>
      <p:sp>
        <p:nvSpPr>
          <p:cNvPr id="9" name="AutoShape 10"/>
          <p:cNvSpPr>
            <a:spLocks noChangeArrowheads="1"/>
          </p:cNvSpPr>
          <p:nvPr/>
        </p:nvSpPr>
        <p:spPr bwMode="auto">
          <a:xfrm>
            <a:off x="6590839" y="4779640"/>
            <a:ext cx="3015084" cy="1166563"/>
          </a:xfrm>
          <a:prstGeom prst="roundRect">
            <a:avLst/>
          </a:prstGeom>
          <a:solidFill>
            <a:schemeClr val="tx2">
              <a:lumMod val="20000"/>
              <a:lumOff val="80000"/>
            </a:schemeClr>
          </a:solidFill>
          <a:ln w="6350" algn="ctr">
            <a:solidFill>
              <a:schemeClr val="tx2">
                <a:lumMod val="60000"/>
                <a:lumOff val="40000"/>
              </a:schemeClr>
            </a:solidFill>
            <a:miter lim="800000"/>
            <a:headEnd/>
            <a:tailEnd/>
          </a:ln>
          <a:effectLst/>
        </p:spPr>
        <p:txBody>
          <a:bodyPr anchor="ctr"/>
          <a:lstStyle/>
          <a:p>
            <a:pPr algn="l">
              <a:lnSpc>
                <a:spcPct val="80000"/>
              </a:lnSpc>
              <a:defRPr/>
            </a:pPr>
            <a:r>
              <a:rPr lang="ja-JP" altLang="en-US" sz="1400" dirty="0">
                <a:solidFill>
                  <a:srgbClr val="FF0000"/>
                </a:solidFill>
                <a:ea typeface="游ゴシック" panose="020B0400000000000000" pitchFamily="50" charset="-128"/>
              </a:rPr>
              <a:t>役員の就退任、現任のも</a:t>
            </a:r>
            <a:r>
              <a:rPr lang="ja-JP" altLang="en-US" sz="1400" dirty="0" err="1">
                <a:solidFill>
                  <a:srgbClr val="FF0000"/>
                </a:solidFill>
                <a:ea typeface="游ゴシック" panose="020B0400000000000000" pitchFamily="50" charset="-128"/>
              </a:rPr>
              <a:t>は</a:t>
            </a:r>
            <a:r>
              <a:rPr lang="ja-JP" altLang="en-US" sz="1400" dirty="0">
                <a:solidFill>
                  <a:srgbClr val="FF0000"/>
                </a:solidFill>
                <a:ea typeface="游ゴシック" panose="020B0400000000000000" pitchFamily="50" charset="-128"/>
              </a:rPr>
              <a:t>常勤、</a:t>
            </a:r>
            <a:r>
              <a:rPr lang="ja-JP" altLang="en-US" sz="1400" dirty="0" smtClean="0">
                <a:solidFill>
                  <a:srgbClr val="FF0000"/>
                </a:solidFill>
                <a:ea typeface="游ゴシック" panose="020B0400000000000000" pitchFamily="50" charset="-128"/>
              </a:rPr>
              <a:t>非常勤の別と</a:t>
            </a:r>
            <a:endParaRPr lang="en-US" altLang="ja-JP" sz="1400" dirty="0" smtClean="0">
              <a:solidFill>
                <a:srgbClr val="FF0000"/>
              </a:solidFill>
              <a:ea typeface="游ゴシック" panose="020B0400000000000000" pitchFamily="50" charset="-128"/>
            </a:endParaRPr>
          </a:p>
          <a:p>
            <a:pPr algn="l">
              <a:lnSpc>
                <a:spcPct val="80000"/>
              </a:lnSpc>
              <a:defRPr/>
            </a:pPr>
            <a:r>
              <a:rPr lang="ja-JP" altLang="en-US" sz="1400" dirty="0" smtClean="0">
                <a:solidFill>
                  <a:srgbClr val="FF0000"/>
                </a:solidFill>
                <a:ea typeface="游ゴシック" panose="020B0400000000000000" pitchFamily="50" charset="-128"/>
              </a:rPr>
              <a:t>事業内容を記載して</a:t>
            </a:r>
            <a:r>
              <a:rPr lang="ja-JP" altLang="en-US" sz="1400" dirty="0" smtClean="0">
                <a:solidFill>
                  <a:srgbClr val="FF0000"/>
                </a:solidFill>
                <a:ea typeface="游ゴシック" panose="020B0400000000000000" pitchFamily="50" charset="-128"/>
              </a:rPr>
              <a:t>ください。</a:t>
            </a:r>
            <a:endParaRPr lang="ja-JP" altLang="en-US" sz="1400" dirty="0">
              <a:solidFill>
                <a:srgbClr val="FF0000"/>
              </a:solidFill>
              <a:ea typeface="游ゴシック" panose="020B0400000000000000" pitchFamily="50" charset="-128"/>
            </a:endParaRPr>
          </a:p>
        </p:txBody>
      </p:sp>
      <p:sp>
        <p:nvSpPr>
          <p:cNvPr id="2" name="スライド番号プレースホルダー 1"/>
          <p:cNvSpPr>
            <a:spLocks noGrp="1"/>
          </p:cNvSpPr>
          <p:nvPr>
            <p:ph type="sldNum" sz="quarter" idx="12"/>
          </p:nvPr>
        </p:nvSpPr>
        <p:spPr>
          <a:xfrm>
            <a:off x="7594600" y="6520259"/>
            <a:ext cx="2311400" cy="365125"/>
          </a:xfrm>
        </p:spPr>
        <p:txBody>
          <a:bodyPr/>
          <a:lstStyle/>
          <a:p>
            <a:pPr>
              <a:defRPr/>
            </a:pPr>
            <a:r>
              <a:rPr lang="en-US" altLang="ja-JP" dirty="0" smtClean="0"/>
              <a:t>20</a:t>
            </a:r>
            <a:endParaRPr lang="en-US" altLang="ja-JP" dirty="0"/>
          </a:p>
        </p:txBody>
      </p:sp>
      <p:cxnSp>
        <p:nvCxnSpPr>
          <p:cNvPr id="4" name="直線コネクタ 3"/>
          <p:cNvCxnSpPr/>
          <p:nvPr/>
        </p:nvCxnSpPr>
        <p:spPr>
          <a:xfrm>
            <a:off x="3224808" y="2944390"/>
            <a:ext cx="1572268" cy="0"/>
          </a:xfrm>
          <a:prstGeom prst="line">
            <a:avLst/>
          </a:prstGeom>
          <a:ln w="38100" cap="rnd">
            <a:solidFill>
              <a:srgbClr val="FE4258"/>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3228289" y="3789040"/>
            <a:ext cx="2232248" cy="0"/>
          </a:xfrm>
          <a:prstGeom prst="line">
            <a:avLst/>
          </a:prstGeom>
          <a:ln w="38100" cap="rnd">
            <a:solidFill>
              <a:srgbClr val="FE4258"/>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3368824" y="5672586"/>
            <a:ext cx="2952328" cy="0"/>
          </a:xfrm>
          <a:prstGeom prst="line">
            <a:avLst/>
          </a:prstGeom>
          <a:ln w="38100" cap="rnd">
            <a:solidFill>
              <a:srgbClr val="FE4258"/>
            </a:solidFill>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7" idx="1"/>
          </p:cNvCxnSpPr>
          <p:nvPr/>
        </p:nvCxnSpPr>
        <p:spPr>
          <a:xfrm flipH="1">
            <a:off x="4797077" y="1869750"/>
            <a:ext cx="2791800" cy="962575"/>
          </a:xfrm>
          <a:prstGeom prst="straightConnector1">
            <a:avLst/>
          </a:prstGeom>
          <a:ln>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a:stCxn id="98314" idx="1"/>
          </p:cNvCxnSpPr>
          <p:nvPr/>
        </p:nvCxnSpPr>
        <p:spPr>
          <a:xfrm flipH="1">
            <a:off x="5457056" y="3357659"/>
            <a:ext cx="1558755" cy="298704"/>
          </a:xfrm>
          <a:prstGeom prst="straightConnector1">
            <a:avLst/>
          </a:prstGeom>
          <a:ln>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flipH="1">
            <a:off x="6263895" y="5094858"/>
            <a:ext cx="319869" cy="577728"/>
          </a:xfrm>
          <a:prstGeom prst="straightConnector1">
            <a:avLst/>
          </a:prstGeom>
          <a:ln>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H="1">
            <a:off x="5460537" y="6400614"/>
            <a:ext cx="1243359" cy="248134"/>
          </a:xfrm>
          <a:prstGeom prst="straightConnector1">
            <a:avLst/>
          </a:prstGeom>
          <a:ln>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155465" y="6592358"/>
            <a:ext cx="954107"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pPr algn="l"/>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参考資料２</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21"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履歴書の記載例</a:t>
            </a:r>
            <a:endParaRPr lang="ja-JP" altLang="en-US" sz="2800" b="1" dirty="0">
              <a:solidFill>
                <a:schemeClr val="bg1"/>
              </a:solidFill>
            </a:endParaRPr>
          </a:p>
        </p:txBody>
      </p:sp>
      <p:cxnSp>
        <p:nvCxnSpPr>
          <p:cNvPr id="22" name="直線コネクタ 21"/>
          <p:cNvCxnSpPr/>
          <p:nvPr/>
        </p:nvCxnSpPr>
        <p:spPr>
          <a:xfrm>
            <a:off x="3872880" y="5949280"/>
            <a:ext cx="2448272" cy="0"/>
          </a:xfrm>
          <a:prstGeom prst="line">
            <a:avLst/>
          </a:prstGeom>
          <a:ln w="38100" cap="rnd">
            <a:solidFill>
              <a:srgbClr val="FE4258"/>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4722251" y="6741368"/>
            <a:ext cx="864096" cy="0"/>
          </a:xfrm>
          <a:prstGeom prst="line">
            <a:avLst/>
          </a:prstGeom>
          <a:ln w="38100" cap="rnd">
            <a:solidFill>
              <a:srgbClr val="FE4258"/>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Tm="53426">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52301" y="1263117"/>
            <a:ext cx="8424936" cy="1680460"/>
          </a:xfrm>
          <a:prstGeom prst="rect">
            <a:avLst/>
          </a:prstGeom>
          <a:noFill/>
          <a:ln w="22225" cap="rnd" cmpd="sng">
            <a:noFill/>
            <a:prstDash val="lgDash"/>
            <a:bevel/>
          </a:ln>
        </p:spPr>
        <p:txBody>
          <a:bodyPr wrap="square" rtlCol="0">
            <a:spAutoFit/>
          </a:bodyPr>
          <a:lstStyle/>
          <a:p>
            <a:pPr algn="l"/>
            <a:r>
              <a:rPr lang="ja-JP" altLang="en-US" dirty="0" smtClean="0">
                <a:solidFill>
                  <a:schemeClr val="tx1"/>
                </a:solidFill>
                <a:ea typeface="游ゴシック" panose="020B0400000000000000" pitchFamily="50" charset="-128"/>
              </a:rPr>
              <a:t>①</a:t>
            </a:r>
            <a:r>
              <a:rPr lang="ja-JP" altLang="en-US" dirty="0">
                <a:solidFill>
                  <a:schemeClr val="tx1"/>
                </a:solidFill>
                <a:ea typeface="游ゴシック" panose="020B0400000000000000" pitchFamily="50" charset="-128"/>
              </a:rPr>
              <a:t>直近の事業年度における</a:t>
            </a:r>
            <a:endParaRPr lang="en-US" altLang="ja-JP" dirty="0">
              <a:solidFill>
                <a:schemeClr val="tx1"/>
              </a:solidFill>
              <a:ea typeface="游ゴシック" panose="020B0400000000000000" pitchFamily="50" charset="-128"/>
            </a:endParaRPr>
          </a:p>
          <a:p>
            <a:pPr algn="l"/>
            <a:r>
              <a:rPr kumimoji="1" lang="ja-JP" altLang="en-US" dirty="0">
                <a:solidFill>
                  <a:schemeClr val="tx1"/>
                </a:solidFill>
                <a:ea typeface="游ゴシック" panose="020B0400000000000000" pitchFamily="50" charset="-128"/>
              </a:rPr>
              <a:t>　</a:t>
            </a:r>
            <a:r>
              <a:rPr kumimoji="1" lang="ja-JP" altLang="en-US" dirty="0" smtClean="0">
                <a:solidFill>
                  <a:srgbClr val="FF0000"/>
                </a:solidFill>
                <a:ea typeface="游ゴシック" panose="020B0400000000000000" pitchFamily="50" charset="-128"/>
              </a:rPr>
              <a:t>貸借</a:t>
            </a:r>
            <a:r>
              <a:rPr kumimoji="1" lang="ja-JP" altLang="en-US" dirty="0">
                <a:solidFill>
                  <a:srgbClr val="FF0000"/>
                </a:solidFill>
                <a:ea typeface="游ゴシック" panose="020B0400000000000000" pitchFamily="50" charset="-128"/>
              </a:rPr>
              <a:t>対照表、損益計算書、株主資本等変動計算書</a:t>
            </a:r>
            <a:endParaRPr kumimoji="1" lang="en-US" altLang="ja-JP" dirty="0">
              <a:solidFill>
                <a:srgbClr val="FF0000"/>
              </a:solidFill>
              <a:ea typeface="游ゴシック" panose="020B0400000000000000" pitchFamily="50" charset="-128"/>
            </a:endParaRPr>
          </a:p>
          <a:p>
            <a:pPr algn="l"/>
            <a:r>
              <a:rPr lang="ja-JP" altLang="en-US" dirty="0">
                <a:solidFill>
                  <a:schemeClr val="tx1"/>
                </a:solidFill>
                <a:ea typeface="游ゴシック" panose="020B0400000000000000" pitchFamily="50" charset="-128"/>
              </a:rPr>
              <a:t>　</a:t>
            </a:r>
            <a:r>
              <a:rPr lang="en-US" altLang="ja-JP" sz="1800" b="0" dirty="0" smtClean="0">
                <a:solidFill>
                  <a:schemeClr val="tx1"/>
                </a:solidFill>
                <a:ea typeface="游ゴシック" panose="020B0400000000000000" pitchFamily="50" charset="-128"/>
              </a:rPr>
              <a:t>※</a:t>
            </a:r>
            <a:r>
              <a:rPr lang="ja-JP" altLang="en-US" sz="1800" b="0" dirty="0" smtClean="0">
                <a:solidFill>
                  <a:schemeClr val="tx1"/>
                </a:solidFill>
                <a:ea typeface="游ゴシック" panose="020B0400000000000000" pitchFamily="50" charset="-128"/>
              </a:rPr>
              <a:t>　個人</a:t>
            </a:r>
            <a:r>
              <a:rPr lang="ja-JP" altLang="en-US" sz="1800" b="0" dirty="0">
                <a:solidFill>
                  <a:schemeClr val="tx1"/>
                </a:solidFill>
                <a:ea typeface="游ゴシック" panose="020B0400000000000000" pitchFamily="50" charset="-128"/>
              </a:rPr>
              <a:t>で申請される場合は不要です。</a:t>
            </a:r>
            <a:endParaRPr lang="en-US" altLang="ja-JP" sz="1800" b="0" dirty="0">
              <a:solidFill>
                <a:schemeClr val="tx1"/>
              </a:solidFill>
              <a:ea typeface="游ゴシック" panose="020B0400000000000000" pitchFamily="50" charset="-128"/>
            </a:endParaRPr>
          </a:p>
          <a:p>
            <a:pPr algn="l"/>
            <a:r>
              <a:rPr lang="ja-JP" altLang="en-US" sz="1800" b="0" dirty="0">
                <a:solidFill>
                  <a:schemeClr val="tx1"/>
                </a:solidFill>
                <a:ea typeface="游ゴシック" panose="020B0400000000000000" pitchFamily="50" charset="-128"/>
              </a:rPr>
              <a:t>　　　　（個人事業主として納税申告している場合は必要と</a:t>
            </a:r>
            <a:r>
              <a:rPr lang="ja-JP" altLang="en-US" sz="1800" b="0" dirty="0" smtClean="0">
                <a:solidFill>
                  <a:schemeClr val="tx1"/>
                </a:solidFill>
                <a:ea typeface="游ゴシック" panose="020B0400000000000000" pitchFamily="50" charset="-128"/>
              </a:rPr>
              <a:t>なります）</a:t>
            </a:r>
            <a:endParaRPr kumimoji="1" lang="ja-JP" altLang="en-US" b="0" dirty="0">
              <a:solidFill>
                <a:schemeClr val="tx1"/>
              </a:solidFill>
              <a:ea typeface="游ゴシック" panose="020B0400000000000000" pitchFamily="50" charset="-128"/>
            </a:endParaRPr>
          </a:p>
        </p:txBody>
      </p:sp>
      <p:sp>
        <p:nvSpPr>
          <p:cNvPr id="3" name="スライド番号プレースホルダー 2"/>
          <p:cNvSpPr>
            <a:spLocks noGrp="1"/>
          </p:cNvSpPr>
          <p:nvPr>
            <p:ph type="sldNum" sz="quarter" idx="12"/>
          </p:nvPr>
        </p:nvSpPr>
        <p:spPr>
          <a:xfrm>
            <a:off x="7593931" y="6492875"/>
            <a:ext cx="2311400" cy="365125"/>
          </a:xfrm>
        </p:spPr>
        <p:txBody>
          <a:bodyPr/>
          <a:lstStyle/>
          <a:p>
            <a:pPr>
              <a:defRPr/>
            </a:pPr>
            <a:r>
              <a:rPr lang="en-US" altLang="ja-JP" dirty="0" smtClean="0"/>
              <a:t>21</a:t>
            </a:r>
            <a:endParaRPr lang="en-US" altLang="ja-JP" dirty="0"/>
          </a:p>
        </p:txBody>
      </p:sp>
      <p:sp>
        <p:nvSpPr>
          <p:cNvPr id="6" name="テキスト ボックス 5"/>
          <p:cNvSpPr txBox="1"/>
          <p:nvPr/>
        </p:nvSpPr>
        <p:spPr>
          <a:xfrm>
            <a:off x="652300" y="3209279"/>
            <a:ext cx="8909211" cy="794064"/>
          </a:xfrm>
          <a:prstGeom prst="rect">
            <a:avLst/>
          </a:prstGeom>
          <a:noFill/>
          <a:ln w="22225" cap="rnd" cmpd="sng">
            <a:noFill/>
            <a:prstDash val="lgDash"/>
            <a:bevel/>
          </a:ln>
        </p:spPr>
        <p:txBody>
          <a:bodyPr wrap="square" rtlCol="0">
            <a:spAutoFit/>
          </a:bodyPr>
          <a:lstStyle/>
          <a:p>
            <a:pPr algn="l"/>
            <a:r>
              <a:rPr kumimoji="1" lang="ja-JP" altLang="en-US" dirty="0" smtClean="0">
                <a:solidFill>
                  <a:schemeClr val="tx1"/>
                </a:solidFill>
                <a:ea typeface="游ゴシック" panose="020B0400000000000000" pitchFamily="50" charset="-128"/>
              </a:rPr>
              <a:t>②確定申告書</a:t>
            </a:r>
            <a:r>
              <a:rPr kumimoji="1" lang="ja-JP" altLang="en-US" dirty="0">
                <a:solidFill>
                  <a:schemeClr val="tx1"/>
                </a:solidFill>
                <a:ea typeface="游ゴシック" panose="020B0400000000000000" pitchFamily="50" charset="-128"/>
              </a:rPr>
              <a:t>の </a:t>
            </a:r>
            <a:r>
              <a:rPr kumimoji="1" lang="ja-JP" altLang="en-US" dirty="0">
                <a:solidFill>
                  <a:srgbClr val="FF0000"/>
                </a:solidFill>
                <a:ea typeface="游ゴシック" panose="020B0400000000000000" pitchFamily="50" charset="-128"/>
              </a:rPr>
              <a:t>別表１ と 別表４</a:t>
            </a:r>
            <a:endParaRPr kumimoji="1" lang="en-US" altLang="ja-JP" dirty="0">
              <a:solidFill>
                <a:srgbClr val="FF0000"/>
              </a:solidFill>
              <a:ea typeface="游ゴシック" panose="020B0400000000000000" pitchFamily="50" charset="-128"/>
            </a:endParaRPr>
          </a:p>
          <a:p>
            <a:pPr algn="l"/>
            <a:r>
              <a:rPr lang="ja-JP" altLang="en-US" sz="1800" b="0" dirty="0">
                <a:solidFill>
                  <a:schemeClr val="tx1"/>
                </a:solidFill>
                <a:ea typeface="游ゴシック" panose="020B0400000000000000" pitchFamily="50" charset="-128"/>
              </a:rPr>
              <a:t>　　</a:t>
            </a:r>
            <a:r>
              <a:rPr lang="en-US" altLang="ja-JP" sz="1800" b="0" dirty="0" smtClean="0">
                <a:solidFill>
                  <a:schemeClr val="tx1"/>
                </a:solidFill>
                <a:ea typeface="游ゴシック" panose="020B0400000000000000" pitchFamily="50" charset="-128"/>
              </a:rPr>
              <a:t>※</a:t>
            </a:r>
            <a:r>
              <a:rPr lang="ja-JP" altLang="en-US" sz="1800" b="0" dirty="0" smtClean="0">
                <a:solidFill>
                  <a:schemeClr val="tx1"/>
                </a:solidFill>
                <a:ea typeface="游ゴシック" panose="020B0400000000000000" pitchFamily="50" charset="-128"/>
              </a:rPr>
              <a:t>　個人</a:t>
            </a:r>
            <a:r>
              <a:rPr lang="ja-JP" altLang="en-US" sz="1800" b="0" dirty="0">
                <a:solidFill>
                  <a:schemeClr val="tx1"/>
                </a:solidFill>
                <a:ea typeface="游ゴシック" panose="020B0400000000000000" pitchFamily="50" charset="-128"/>
              </a:rPr>
              <a:t>事業主と</a:t>
            </a:r>
            <a:r>
              <a:rPr lang="ja-JP" altLang="en-US" sz="1800" b="0" dirty="0" smtClean="0">
                <a:solidFill>
                  <a:schemeClr val="tx1"/>
                </a:solidFill>
                <a:ea typeface="游ゴシック" panose="020B0400000000000000" pitchFamily="50" charset="-128"/>
              </a:rPr>
              <a:t>して確定申告</a:t>
            </a:r>
            <a:r>
              <a:rPr lang="ja-JP" altLang="en-US" sz="1800" b="0" dirty="0">
                <a:solidFill>
                  <a:schemeClr val="tx1"/>
                </a:solidFill>
                <a:ea typeface="游ゴシック" panose="020B0400000000000000" pitchFamily="50" charset="-128"/>
              </a:rPr>
              <a:t>している場合は、所得税</a:t>
            </a:r>
            <a:r>
              <a:rPr lang="ja-JP" altLang="en-US" sz="1800" b="0" dirty="0" smtClean="0">
                <a:solidFill>
                  <a:schemeClr val="tx1"/>
                </a:solidFill>
                <a:ea typeface="游ゴシック" panose="020B0400000000000000" pitchFamily="50" charset="-128"/>
              </a:rPr>
              <a:t>の確定申告書第一表</a:t>
            </a:r>
            <a:endParaRPr kumimoji="1" lang="ja-JP" altLang="en-US" sz="1800" b="0" dirty="0">
              <a:solidFill>
                <a:schemeClr val="tx1"/>
              </a:solidFill>
              <a:ea typeface="游ゴシック" panose="020B0400000000000000" pitchFamily="50" charset="-128"/>
            </a:endParaRPr>
          </a:p>
        </p:txBody>
      </p:sp>
      <p:sp>
        <p:nvSpPr>
          <p:cNvPr id="7" name="テキスト ボックス 6"/>
          <p:cNvSpPr txBox="1"/>
          <p:nvPr/>
        </p:nvSpPr>
        <p:spPr>
          <a:xfrm>
            <a:off x="651556" y="4822818"/>
            <a:ext cx="8424936" cy="1126462"/>
          </a:xfrm>
          <a:prstGeom prst="rect">
            <a:avLst/>
          </a:prstGeom>
          <a:noFill/>
          <a:ln w="22225" cap="rnd" cmpd="sng">
            <a:noFill/>
            <a:prstDash val="lgDash"/>
            <a:bevel/>
          </a:ln>
        </p:spPr>
        <p:txBody>
          <a:bodyPr wrap="square" rtlCol="0">
            <a:spAutoFit/>
          </a:bodyPr>
          <a:lstStyle/>
          <a:p>
            <a:pPr algn="l"/>
            <a:r>
              <a:rPr kumimoji="1" lang="ja-JP" altLang="en-US" dirty="0" smtClean="0">
                <a:solidFill>
                  <a:schemeClr val="tx1"/>
                </a:solidFill>
                <a:ea typeface="游ゴシック" panose="020B0400000000000000" pitchFamily="50" charset="-128"/>
              </a:rPr>
              <a:t>③</a:t>
            </a:r>
            <a:r>
              <a:rPr kumimoji="1" lang="ja-JP" altLang="en-US" dirty="0">
                <a:solidFill>
                  <a:schemeClr val="tx1"/>
                </a:solidFill>
                <a:ea typeface="游ゴシック" panose="020B0400000000000000" pitchFamily="50" charset="-128"/>
              </a:rPr>
              <a:t>法人税の </a:t>
            </a:r>
            <a:r>
              <a:rPr kumimoji="1" lang="ja-JP" altLang="en-US" dirty="0">
                <a:solidFill>
                  <a:srgbClr val="FF0000"/>
                </a:solidFill>
                <a:ea typeface="游ゴシック" panose="020B0400000000000000" pitchFamily="50" charset="-128"/>
              </a:rPr>
              <a:t>納税証明書（その２ 所得金額用）</a:t>
            </a:r>
            <a:endParaRPr kumimoji="1" lang="en-US" altLang="ja-JP" dirty="0">
              <a:solidFill>
                <a:srgbClr val="FF0000"/>
              </a:solidFill>
              <a:ea typeface="游ゴシック" panose="020B0400000000000000" pitchFamily="50" charset="-128"/>
            </a:endParaRPr>
          </a:p>
          <a:p>
            <a:pPr algn="l"/>
            <a:r>
              <a:rPr lang="ja-JP" altLang="en-US" sz="1800" b="0" dirty="0">
                <a:solidFill>
                  <a:schemeClr val="tx1"/>
                </a:solidFill>
                <a:ea typeface="游ゴシック" panose="020B0400000000000000" pitchFamily="50" charset="-128"/>
              </a:rPr>
              <a:t>　　</a:t>
            </a:r>
            <a:r>
              <a:rPr lang="ja-JP" altLang="en-US" sz="1800" b="0" dirty="0" smtClean="0">
                <a:solidFill>
                  <a:schemeClr val="tx1"/>
                </a:solidFill>
                <a:ea typeface="游ゴシック" panose="020B0400000000000000" pitchFamily="50" charset="-128"/>
              </a:rPr>
              <a:t>・納税</a:t>
            </a:r>
            <a:r>
              <a:rPr lang="ja-JP" altLang="en-US" sz="1800" b="0" dirty="0">
                <a:solidFill>
                  <a:schemeClr val="tx1"/>
                </a:solidFill>
                <a:ea typeface="游ゴシック" panose="020B0400000000000000" pitchFamily="50" charset="-128"/>
              </a:rPr>
              <a:t>証明書は必ず</a:t>
            </a:r>
            <a:r>
              <a:rPr lang="ja-JP" altLang="en-US" sz="1800" b="0" dirty="0">
                <a:solidFill>
                  <a:srgbClr val="FF0000"/>
                </a:solidFill>
                <a:ea typeface="游ゴシック" panose="020B0400000000000000" pitchFamily="50" charset="-128"/>
              </a:rPr>
              <a:t>税務署</a:t>
            </a:r>
            <a:r>
              <a:rPr lang="ja-JP" altLang="en-US" sz="1800" b="0" dirty="0">
                <a:solidFill>
                  <a:schemeClr val="tx1"/>
                </a:solidFill>
                <a:ea typeface="游ゴシック" panose="020B0400000000000000" pitchFamily="50" charset="-128"/>
              </a:rPr>
              <a:t>でお取りください。</a:t>
            </a:r>
            <a:endParaRPr lang="en-US" altLang="ja-JP" sz="1800" b="0" dirty="0">
              <a:solidFill>
                <a:schemeClr val="tx1"/>
              </a:solidFill>
              <a:ea typeface="游ゴシック" panose="020B0400000000000000" pitchFamily="50" charset="-128"/>
            </a:endParaRPr>
          </a:p>
          <a:p>
            <a:pPr algn="l"/>
            <a:r>
              <a:rPr lang="ja-JP" altLang="en-US" sz="1800" b="0" dirty="0">
                <a:solidFill>
                  <a:schemeClr val="tx1"/>
                </a:solidFill>
                <a:ea typeface="游ゴシック" panose="020B0400000000000000" pitchFamily="50" charset="-128"/>
              </a:rPr>
              <a:t>　　　</a:t>
            </a:r>
            <a:r>
              <a:rPr lang="en-US" altLang="ja-JP" sz="1800" b="0" dirty="0">
                <a:solidFill>
                  <a:schemeClr val="tx1"/>
                </a:solidFill>
                <a:ea typeface="游ゴシック" panose="020B0400000000000000" pitchFamily="50" charset="-128"/>
              </a:rPr>
              <a:t>※</a:t>
            </a:r>
            <a:r>
              <a:rPr lang="ja-JP" altLang="en-US" sz="1800" b="0" dirty="0">
                <a:solidFill>
                  <a:schemeClr val="tx1"/>
                </a:solidFill>
                <a:ea typeface="游ゴシック" panose="020B0400000000000000" pitchFamily="50" charset="-128"/>
              </a:rPr>
              <a:t>個人事業主と</a:t>
            </a:r>
            <a:r>
              <a:rPr lang="ja-JP" altLang="en-US" sz="1800" b="0" dirty="0" smtClean="0">
                <a:solidFill>
                  <a:schemeClr val="tx1"/>
                </a:solidFill>
                <a:ea typeface="游ゴシック" panose="020B0400000000000000" pitchFamily="50" charset="-128"/>
              </a:rPr>
              <a:t>して確定申告</a:t>
            </a:r>
            <a:r>
              <a:rPr lang="ja-JP" altLang="en-US" sz="1800" b="0" dirty="0">
                <a:solidFill>
                  <a:schemeClr val="tx1"/>
                </a:solidFill>
                <a:ea typeface="游ゴシック" panose="020B0400000000000000" pitchFamily="50" charset="-128"/>
              </a:rPr>
              <a:t>している場合は必要となります</a:t>
            </a:r>
            <a:r>
              <a:rPr lang="ja-JP" altLang="en-US" sz="1800" b="0" dirty="0" smtClean="0">
                <a:solidFill>
                  <a:schemeClr val="tx1"/>
                </a:solidFill>
                <a:ea typeface="游ゴシック" panose="020B0400000000000000" pitchFamily="50" charset="-128"/>
              </a:rPr>
              <a:t>。</a:t>
            </a:r>
            <a:endParaRPr kumimoji="1" lang="ja-JP" altLang="en-US" dirty="0">
              <a:solidFill>
                <a:schemeClr val="tx1"/>
              </a:solidFill>
              <a:ea typeface="游ゴシック" panose="020B0400000000000000" pitchFamily="50" charset="-128"/>
            </a:endParaRPr>
          </a:p>
        </p:txBody>
      </p:sp>
      <p:sp>
        <p:nvSpPr>
          <p:cNvPr id="8" name="テキスト ボックス 7"/>
          <p:cNvSpPr txBox="1"/>
          <p:nvPr/>
        </p:nvSpPr>
        <p:spPr>
          <a:xfrm>
            <a:off x="56456" y="6580593"/>
            <a:ext cx="1237839"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pPr algn="l"/>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マニュアル</a:t>
            </a:r>
            <a:r>
              <a:rPr kumimoji="1" lang="en-US" altLang="ja-JP" sz="1200" b="0" dirty="0" smtClean="0">
                <a:solidFill>
                  <a:schemeClr val="bg1">
                    <a:lumMod val="50000"/>
                  </a:schemeClr>
                </a:solidFill>
                <a:latin typeface="メイリオ" panose="020B0604030504040204" pitchFamily="50" charset="-128"/>
                <a:ea typeface="メイリオ" panose="020B0604030504040204" pitchFamily="50" charset="-128"/>
              </a:rPr>
              <a:t>P11</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9"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申請に必要な書類</a:t>
            </a:r>
            <a:endParaRPr lang="ja-JP" altLang="en-US" sz="2800" b="1" dirty="0">
              <a:solidFill>
                <a:schemeClr val="bg1"/>
              </a:solidFill>
            </a:endParaRPr>
          </a:p>
        </p:txBody>
      </p:sp>
      <p:sp>
        <p:nvSpPr>
          <p:cNvPr id="10" name="Rectangle 2"/>
          <p:cNvSpPr txBox="1">
            <a:spLocks noRot="1" noChangeArrowheads="1"/>
          </p:cNvSpPr>
          <p:nvPr/>
        </p:nvSpPr>
        <p:spPr>
          <a:xfrm>
            <a:off x="-669" y="476672"/>
            <a:ext cx="9906000" cy="461665"/>
          </a:xfrm>
          <a:prstGeom prst="rect">
            <a:avLst/>
          </a:prstGeom>
          <a:solidFill>
            <a:schemeClr val="tx2">
              <a:lumMod val="20000"/>
              <a:lumOff val="8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400" b="1" dirty="0" smtClean="0">
                <a:solidFill>
                  <a:schemeClr val="accent1">
                    <a:lumMod val="50000"/>
                  </a:schemeClr>
                </a:solidFill>
              </a:rPr>
              <a:t>　③　資産及び資金に関する書類</a:t>
            </a:r>
            <a:endParaRPr lang="ja-JP" altLang="en-US" sz="2400" b="1" dirty="0">
              <a:solidFill>
                <a:schemeClr val="accent1">
                  <a:lumMod val="50000"/>
                </a:schemeClr>
              </a:solidFill>
            </a:endParaRPr>
          </a:p>
        </p:txBody>
      </p:sp>
    </p:spTree>
  </p:cSld>
  <p:clrMapOvr>
    <a:masterClrMapping/>
  </p:clrMapOvr>
  <p:transition advTm="68057">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8"/>
          <p:cNvSpPr txBox="1">
            <a:spLocks noChangeArrowheads="1"/>
          </p:cNvSpPr>
          <p:nvPr/>
        </p:nvSpPr>
        <p:spPr bwMode="auto">
          <a:xfrm>
            <a:off x="766483" y="888773"/>
            <a:ext cx="8498541" cy="659567"/>
          </a:xfrm>
          <a:prstGeom prst="rect">
            <a:avLst/>
          </a:prstGeom>
          <a:noFill/>
          <a:ln w="28575" algn="ctr">
            <a:solidFill>
              <a:srgbClr val="FF0000"/>
            </a:solidFill>
            <a:prstDash val="solid"/>
            <a:miter lim="800000"/>
            <a:headEnd/>
            <a:tailEnd/>
          </a:ln>
          <a:effectLst/>
        </p:spPr>
        <p:txBody>
          <a:bodyPr wrap="square" anchor="ctr" anchorCtr="0">
            <a:noAutofit/>
          </a:bodyPr>
          <a:lstStyle/>
          <a:p>
            <a:pPr fontAlgn="auto">
              <a:spcBef>
                <a:spcPts val="0"/>
              </a:spcBef>
              <a:spcAft>
                <a:spcPts val="0"/>
              </a:spcAft>
              <a:buClr>
                <a:srgbClr val="4F81BD"/>
              </a:buClr>
              <a:buSzPct val="160000"/>
            </a:pPr>
            <a:r>
              <a:rPr lang="ja-JP" altLang="en-US" sz="1800" dirty="0">
                <a:solidFill>
                  <a:prstClr val="black"/>
                </a:solidFill>
                <a:latin typeface="游ゴシック" panose="020B0400000000000000" pitchFamily="50" charset="-128"/>
                <a:ea typeface="游ゴシック" panose="020B0400000000000000" pitchFamily="50" charset="-128"/>
              </a:rPr>
              <a:t>基準資産額　＝　資産総額　－　負債総額　－　繰延資産　－　営業権</a:t>
            </a:r>
            <a:r>
              <a:rPr lang="en-US" altLang="ja-JP" sz="1800" dirty="0">
                <a:solidFill>
                  <a:prstClr val="black"/>
                </a:solidFill>
                <a:latin typeface="游ゴシック" panose="020B0400000000000000" pitchFamily="50" charset="-128"/>
                <a:ea typeface="游ゴシック" panose="020B0400000000000000" pitchFamily="50" charset="-128"/>
              </a:rPr>
              <a:t>(</a:t>
            </a:r>
            <a:r>
              <a:rPr lang="ja-JP" altLang="en-US" sz="1800" dirty="0">
                <a:solidFill>
                  <a:prstClr val="black"/>
                </a:solidFill>
                <a:latin typeface="游ゴシック" panose="020B0400000000000000" pitchFamily="50" charset="-128"/>
                <a:ea typeface="游ゴシック" panose="020B0400000000000000" pitchFamily="50" charset="-128"/>
              </a:rPr>
              <a:t>のれん</a:t>
            </a:r>
            <a:r>
              <a:rPr lang="en-US" altLang="ja-JP" sz="1800" dirty="0">
                <a:solidFill>
                  <a:prstClr val="black"/>
                </a:solidFill>
                <a:latin typeface="游ゴシック" panose="020B0400000000000000" pitchFamily="50" charset="-128"/>
                <a:ea typeface="游ゴシック" panose="020B0400000000000000" pitchFamily="50" charset="-128"/>
              </a:rPr>
              <a:t>)</a:t>
            </a:r>
          </a:p>
        </p:txBody>
      </p:sp>
      <p:sp>
        <p:nvSpPr>
          <p:cNvPr id="16" name="Text Box 10"/>
          <p:cNvSpPr txBox="1">
            <a:spLocks noChangeArrowheads="1"/>
          </p:cNvSpPr>
          <p:nvPr/>
        </p:nvSpPr>
        <p:spPr bwMode="auto">
          <a:xfrm>
            <a:off x="6433670" y="2233852"/>
            <a:ext cx="2112567" cy="322076"/>
          </a:xfrm>
          <a:prstGeom prst="rect">
            <a:avLst/>
          </a:prstGeom>
          <a:noFill/>
          <a:ln w="9525" algn="ctr">
            <a:noFill/>
            <a:miter lim="800000"/>
            <a:headEnd/>
            <a:tailEnd/>
          </a:ln>
          <a:effectLst/>
        </p:spPr>
        <p:txBody>
          <a:bodyPr wrap="square">
            <a:spAutoFit/>
          </a:bodyPr>
          <a:lstStyle/>
          <a:p>
            <a:pPr marL="342900" indent="-342900" algn="l" fontAlgn="auto">
              <a:lnSpc>
                <a:spcPct val="80000"/>
              </a:lnSpc>
              <a:spcBef>
                <a:spcPct val="50000"/>
              </a:spcBef>
              <a:spcAft>
                <a:spcPts val="0"/>
              </a:spcAft>
              <a:buClrTx/>
              <a:defRPr/>
            </a:pPr>
            <a:r>
              <a:rPr lang="ja-JP" altLang="en-US" sz="1800" dirty="0">
                <a:solidFill>
                  <a:prstClr val="black"/>
                </a:solidFill>
                <a:latin typeface="Calibri"/>
                <a:ea typeface="游ゴシック" panose="020B0400000000000000" pitchFamily="50" charset="-128"/>
              </a:rPr>
              <a:t>直近の貸借対照表</a:t>
            </a:r>
          </a:p>
        </p:txBody>
      </p:sp>
      <p:sp>
        <p:nvSpPr>
          <p:cNvPr id="21" name="縦書きテキスト プレースホルダー 2"/>
          <p:cNvSpPr txBox="1">
            <a:spLocks/>
          </p:cNvSpPr>
          <p:nvPr/>
        </p:nvSpPr>
        <p:spPr>
          <a:xfrm>
            <a:off x="607681" y="2327220"/>
            <a:ext cx="4509568" cy="810478"/>
          </a:xfrm>
          <a:prstGeom prst="rect">
            <a:avLst/>
          </a:prstGeom>
          <a:noFill/>
        </p:spPr>
        <p:txBody>
          <a:bodyPr vert="horz" wrap="none" lIns="91440" tIns="45720" rIns="91440" bIns="45720" rtlCol="0">
            <a:spAutoFit/>
          </a:bodyPr>
          <a:lstStyle>
            <a:lvl1pPr marL="342900" indent="-342900" algn="l" defTabSz="914400" rtl="0" eaLnBrk="1" latinLnBrk="0" hangingPunct="1">
              <a:spcBef>
                <a:spcPts val="800"/>
              </a:spcBef>
              <a:buFont typeface="Arial" pitchFamily="34" charset="0"/>
              <a:buNone/>
              <a:defRPr kumimoji="1"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kumimoji="1"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kumimoji="1"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kumimoji="1"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kumimoji="1"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kumimoji="1"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kumimoji="1"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kumimoji="1"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kumimoji="1" sz="1400" kern="1200">
                <a:solidFill>
                  <a:schemeClr val="tx1"/>
                </a:solidFill>
                <a:latin typeface="+mn-lt"/>
                <a:ea typeface="+mn-ea"/>
                <a:cs typeface="+mn-cs"/>
              </a:defRPr>
            </a:lvl9pPr>
          </a:lstStyle>
          <a:p>
            <a:pPr marL="0" indent="0" fontAlgn="auto">
              <a:spcAft>
                <a:spcPts val="0"/>
              </a:spcAft>
              <a:buClr>
                <a:srgbClr val="4F81BD"/>
              </a:buClr>
              <a:buSzPct val="160000"/>
            </a:pPr>
            <a:r>
              <a:rPr lang="ja-JP" altLang="en-US" sz="2000" dirty="0" smtClean="0">
                <a:solidFill>
                  <a:prstClr val="black"/>
                </a:solidFill>
                <a:latin typeface="游ゴシック" panose="020B0400000000000000" pitchFamily="50" charset="-128"/>
                <a:ea typeface="游ゴシック" panose="020B0400000000000000" pitchFamily="50" charset="-128"/>
              </a:rPr>
              <a:t>①</a:t>
            </a:r>
            <a:r>
              <a:rPr lang="ja-JP" altLang="en-US" sz="2000" dirty="0">
                <a:solidFill>
                  <a:prstClr val="black"/>
                </a:solidFill>
                <a:latin typeface="游ゴシック" panose="020B0400000000000000" pitchFamily="50" charset="-128"/>
                <a:ea typeface="游ゴシック" panose="020B0400000000000000" pitchFamily="50" charset="-128"/>
              </a:rPr>
              <a:t>基準資産額が　５００万円以上</a:t>
            </a:r>
            <a:endParaRPr lang="en-US" altLang="ja-JP" sz="2000" dirty="0">
              <a:solidFill>
                <a:prstClr val="black"/>
              </a:solidFill>
              <a:latin typeface="游ゴシック" panose="020B0400000000000000" pitchFamily="50" charset="-128"/>
              <a:ea typeface="游ゴシック" panose="020B0400000000000000" pitchFamily="50" charset="-128"/>
            </a:endParaRPr>
          </a:p>
          <a:p>
            <a:pPr marL="0" indent="0" fontAlgn="auto">
              <a:spcAft>
                <a:spcPts val="0"/>
              </a:spcAft>
              <a:buClr>
                <a:srgbClr val="4F81BD"/>
              </a:buClr>
              <a:buSzPct val="160000"/>
            </a:pPr>
            <a:r>
              <a:rPr lang="ja-JP" altLang="en-US" sz="2000" dirty="0">
                <a:solidFill>
                  <a:prstClr val="black"/>
                </a:solidFill>
                <a:latin typeface="游ゴシック" panose="020B0400000000000000" pitchFamily="50" charset="-128"/>
                <a:ea typeface="游ゴシック" panose="020B0400000000000000" pitchFamily="50" charset="-128"/>
              </a:rPr>
              <a:t>　　　　　　　　 （</a:t>
            </a:r>
            <a:r>
              <a:rPr lang="en-US" altLang="ja-JP" sz="2000" dirty="0">
                <a:solidFill>
                  <a:prstClr val="black"/>
                </a:solidFill>
                <a:latin typeface="游ゴシック" panose="020B0400000000000000" pitchFamily="50" charset="-128"/>
                <a:ea typeface="游ゴシック" panose="020B0400000000000000" pitchFamily="50" charset="-128"/>
              </a:rPr>
              <a:t>1</a:t>
            </a:r>
            <a:r>
              <a:rPr lang="ja-JP" altLang="en-US" sz="2000" dirty="0">
                <a:solidFill>
                  <a:prstClr val="black"/>
                </a:solidFill>
                <a:latin typeface="游ゴシック" panose="020B0400000000000000" pitchFamily="50" charset="-128"/>
                <a:ea typeface="游ゴシック" panose="020B0400000000000000" pitchFamily="50" charset="-128"/>
              </a:rPr>
              <a:t>事業所あたり</a:t>
            </a:r>
            <a:r>
              <a:rPr lang="ja-JP" altLang="en-US" sz="2000" dirty="0" smtClean="0">
                <a:solidFill>
                  <a:prstClr val="black"/>
                </a:solidFill>
                <a:latin typeface="游ゴシック" panose="020B0400000000000000" pitchFamily="50" charset="-128"/>
                <a:ea typeface="游ゴシック" panose="020B0400000000000000" pitchFamily="50" charset="-128"/>
              </a:rPr>
              <a:t>）</a:t>
            </a:r>
            <a:endParaRPr lang="en-US" altLang="ja-JP" sz="1400" dirty="0">
              <a:solidFill>
                <a:prstClr val="black"/>
              </a:solidFill>
              <a:latin typeface="游ゴシック" panose="020B0400000000000000" pitchFamily="50" charset="-128"/>
              <a:ea typeface="游ゴシック" panose="020B0400000000000000" pitchFamily="50" charset="-128"/>
            </a:endParaRPr>
          </a:p>
        </p:txBody>
      </p:sp>
      <p:sp>
        <p:nvSpPr>
          <p:cNvPr id="4" name="スライド番号プレースホルダー 3"/>
          <p:cNvSpPr>
            <a:spLocks noGrp="1"/>
          </p:cNvSpPr>
          <p:nvPr>
            <p:ph type="sldNum" sz="quarter" idx="12"/>
          </p:nvPr>
        </p:nvSpPr>
        <p:spPr>
          <a:xfrm>
            <a:off x="7594600" y="6492875"/>
            <a:ext cx="2311400" cy="365125"/>
          </a:xfrm>
        </p:spPr>
        <p:txBody>
          <a:bodyPr/>
          <a:lstStyle/>
          <a:p>
            <a:r>
              <a:rPr kumimoji="1" lang="en-US" altLang="ja-JP" dirty="0" smtClean="0"/>
              <a:t>22</a:t>
            </a:r>
            <a:endParaRPr kumimoji="1" lang="ja-JP" altLang="en-US" dirty="0"/>
          </a:p>
        </p:txBody>
      </p:sp>
      <p:sp>
        <p:nvSpPr>
          <p:cNvPr id="11" name="縦書きテキスト プレースホルダー 2"/>
          <p:cNvSpPr txBox="1">
            <a:spLocks/>
          </p:cNvSpPr>
          <p:nvPr/>
        </p:nvSpPr>
        <p:spPr>
          <a:xfrm>
            <a:off x="602883" y="4309495"/>
            <a:ext cx="5057795" cy="1220847"/>
          </a:xfrm>
          <a:prstGeom prst="rect">
            <a:avLst/>
          </a:prstGeom>
          <a:noFill/>
        </p:spPr>
        <p:txBody>
          <a:bodyPr vert="horz" wrap="none" lIns="91440" tIns="45720" rIns="91440" bIns="45720" rtlCol="0">
            <a:spAutoFit/>
          </a:bodyPr>
          <a:lstStyle>
            <a:lvl1pPr marL="342900" indent="-342900" algn="l" defTabSz="914400" rtl="0" eaLnBrk="1" latinLnBrk="0" hangingPunct="1">
              <a:spcBef>
                <a:spcPts val="800"/>
              </a:spcBef>
              <a:buFont typeface="Arial" pitchFamily="34" charset="0"/>
              <a:buNone/>
              <a:defRPr kumimoji="1"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kumimoji="1"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kumimoji="1"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kumimoji="1"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kumimoji="1"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kumimoji="1"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kumimoji="1"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kumimoji="1"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kumimoji="1" sz="1400" kern="1200">
                <a:solidFill>
                  <a:schemeClr val="tx1"/>
                </a:solidFill>
                <a:latin typeface="+mn-lt"/>
                <a:ea typeface="+mn-ea"/>
                <a:cs typeface="+mn-cs"/>
              </a:defRPr>
            </a:lvl9pPr>
          </a:lstStyle>
          <a:p>
            <a:pPr marL="0" indent="0" fontAlgn="auto">
              <a:spcAft>
                <a:spcPts val="0"/>
              </a:spcAft>
              <a:buClr>
                <a:srgbClr val="4F81BD"/>
              </a:buClr>
              <a:buSzPct val="160000"/>
            </a:pPr>
            <a:r>
              <a:rPr lang="ja-JP" altLang="en-US" sz="2000" dirty="0" smtClean="0">
                <a:solidFill>
                  <a:prstClr val="black"/>
                </a:solidFill>
                <a:latin typeface="游ゴシック" panose="020B0400000000000000" pitchFamily="50" charset="-128"/>
                <a:ea typeface="游ゴシック" panose="020B0400000000000000" pitchFamily="50" charset="-128"/>
              </a:rPr>
              <a:t>②</a:t>
            </a:r>
            <a:r>
              <a:rPr lang="ja-JP" altLang="en-US" sz="2000" dirty="0">
                <a:solidFill>
                  <a:prstClr val="black"/>
                </a:solidFill>
                <a:latin typeface="游ゴシック" panose="020B0400000000000000" pitchFamily="50" charset="-128"/>
                <a:ea typeface="游ゴシック" panose="020B0400000000000000" pitchFamily="50" charset="-128"/>
              </a:rPr>
              <a:t>現金・預金の額が　１５０万円以上</a:t>
            </a:r>
            <a:endParaRPr lang="en-US" altLang="ja-JP" sz="2000" dirty="0">
              <a:solidFill>
                <a:prstClr val="black"/>
              </a:solidFill>
              <a:latin typeface="游ゴシック" panose="020B0400000000000000" pitchFamily="50" charset="-128"/>
              <a:ea typeface="游ゴシック" panose="020B0400000000000000" pitchFamily="50" charset="-128"/>
            </a:endParaRPr>
          </a:p>
          <a:p>
            <a:pPr marL="0" indent="0" fontAlgn="auto">
              <a:spcAft>
                <a:spcPts val="0"/>
              </a:spcAft>
              <a:buClr>
                <a:srgbClr val="4F81BD"/>
              </a:buClr>
              <a:buSzPct val="160000"/>
            </a:pPr>
            <a:r>
              <a:rPr lang="ja-JP" altLang="en-US" sz="2000" dirty="0">
                <a:solidFill>
                  <a:prstClr val="black"/>
                </a:solidFill>
                <a:latin typeface="游ゴシック" panose="020B0400000000000000" pitchFamily="50" charset="-128"/>
                <a:ea typeface="游ゴシック" panose="020B0400000000000000" pitchFamily="50" charset="-128"/>
              </a:rPr>
              <a:t>　　　　　　　　</a:t>
            </a:r>
            <a:r>
              <a:rPr lang="ja-JP" altLang="en-US" sz="2000" dirty="0" smtClean="0">
                <a:solidFill>
                  <a:prstClr val="black"/>
                </a:solidFill>
                <a:latin typeface="游ゴシック" panose="020B0400000000000000" pitchFamily="50" charset="-128"/>
                <a:ea typeface="游ゴシック" panose="020B0400000000000000" pitchFamily="50" charset="-128"/>
              </a:rPr>
              <a:t>　　（</a:t>
            </a:r>
            <a:r>
              <a:rPr lang="en-US" altLang="ja-JP" sz="2000" dirty="0" smtClean="0">
                <a:solidFill>
                  <a:prstClr val="black"/>
                </a:solidFill>
                <a:latin typeface="游ゴシック" panose="020B0400000000000000" pitchFamily="50" charset="-128"/>
                <a:ea typeface="游ゴシック" panose="020B0400000000000000" pitchFamily="50" charset="-128"/>
              </a:rPr>
              <a:t> </a:t>
            </a:r>
            <a:r>
              <a:rPr lang="en-US" altLang="ja-JP" sz="2000" dirty="0">
                <a:solidFill>
                  <a:prstClr val="black"/>
                </a:solidFill>
                <a:latin typeface="游ゴシック" panose="020B0400000000000000" pitchFamily="50" charset="-128"/>
                <a:ea typeface="游ゴシック" panose="020B0400000000000000" pitchFamily="50" charset="-128"/>
              </a:rPr>
              <a:t>1</a:t>
            </a:r>
            <a:r>
              <a:rPr lang="ja-JP" altLang="en-US" sz="2000" dirty="0">
                <a:solidFill>
                  <a:prstClr val="black"/>
                </a:solidFill>
                <a:latin typeface="游ゴシック" panose="020B0400000000000000" pitchFamily="50" charset="-128"/>
                <a:ea typeface="游ゴシック" panose="020B0400000000000000" pitchFamily="50" charset="-128"/>
              </a:rPr>
              <a:t>事業所あたり</a:t>
            </a:r>
            <a:r>
              <a:rPr lang="ja-JP" altLang="en-US" sz="2000" dirty="0" smtClean="0">
                <a:solidFill>
                  <a:prstClr val="black"/>
                </a:solidFill>
                <a:latin typeface="游ゴシック" panose="020B0400000000000000" pitchFamily="50" charset="-128"/>
                <a:ea typeface="游ゴシック" panose="020B0400000000000000" pitchFamily="50" charset="-128"/>
              </a:rPr>
              <a:t>）</a:t>
            </a:r>
            <a:endParaRPr lang="en-US" altLang="ja-JP" sz="2000" dirty="0" smtClean="0">
              <a:solidFill>
                <a:prstClr val="black"/>
              </a:solidFill>
              <a:latin typeface="游ゴシック" panose="020B0400000000000000" pitchFamily="50" charset="-128"/>
              <a:ea typeface="游ゴシック" panose="020B0400000000000000" pitchFamily="50" charset="-128"/>
            </a:endParaRPr>
          </a:p>
          <a:p>
            <a:pPr marL="0" indent="0" fontAlgn="auto">
              <a:spcAft>
                <a:spcPts val="0"/>
              </a:spcAft>
              <a:buClr>
                <a:srgbClr val="4F81BD"/>
              </a:buClr>
              <a:buSzPct val="160000"/>
            </a:pPr>
            <a:r>
              <a:rPr lang="ja-JP" altLang="en-US" sz="2000" dirty="0">
                <a:solidFill>
                  <a:prstClr val="black"/>
                </a:solidFill>
                <a:latin typeface="游ゴシック" panose="020B0400000000000000" pitchFamily="50" charset="-128"/>
                <a:ea typeface="游ゴシック" panose="020B0400000000000000" pitchFamily="50" charset="-128"/>
              </a:rPr>
              <a:t>　　（２事業所目以降はプラス６０万円</a:t>
            </a:r>
            <a:r>
              <a:rPr lang="ja-JP" altLang="en-US" sz="2000" dirty="0" smtClean="0">
                <a:solidFill>
                  <a:prstClr val="black"/>
                </a:solidFill>
                <a:latin typeface="游ゴシック" panose="020B0400000000000000" pitchFamily="50" charset="-128"/>
                <a:ea typeface="游ゴシック" panose="020B0400000000000000" pitchFamily="50" charset="-128"/>
              </a:rPr>
              <a:t>）</a:t>
            </a:r>
            <a:endParaRPr lang="en-US" altLang="ja-JP" sz="1400" dirty="0">
              <a:solidFill>
                <a:prstClr val="black"/>
              </a:solidFill>
              <a:latin typeface="游ゴシック" panose="020B0400000000000000" pitchFamily="50" charset="-128"/>
              <a:ea typeface="游ゴシック" panose="020B04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101893451"/>
              </p:ext>
            </p:extLst>
          </p:nvPr>
        </p:nvGraphicFramePr>
        <p:xfrm>
          <a:off x="5738798" y="2561879"/>
          <a:ext cx="3671902" cy="3108960"/>
        </p:xfrm>
        <a:graphic>
          <a:graphicData uri="http://schemas.openxmlformats.org/drawingml/2006/table">
            <a:tbl>
              <a:tblPr firstRow="1" bandRow="1">
                <a:tableStyleId>{5940675A-B579-460E-94D1-54222C63F5DA}</a:tableStyleId>
              </a:tblPr>
              <a:tblGrid>
                <a:gridCol w="1835951">
                  <a:extLst>
                    <a:ext uri="{9D8B030D-6E8A-4147-A177-3AD203B41FA5}">
                      <a16:colId xmlns:a16="http://schemas.microsoft.com/office/drawing/2014/main" val="2833305225"/>
                    </a:ext>
                  </a:extLst>
                </a:gridCol>
                <a:gridCol w="1835951">
                  <a:extLst>
                    <a:ext uri="{9D8B030D-6E8A-4147-A177-3AD203B41FA5}">
                      <a16:colId xmlns:a16="http://schemas.microsoft.com/office/drawing/2014/main" val="2100652198"/>
                    </a:ext>
                  </a:extLst>
                </a:gridCol>
              </a:tblGrid>
              <a:tr h="1112520">
                <a:tc rowSpan="2">
                  <a:txBody>
                    <a:bodyPr/>
                    <a:lstStyle/>
                    <a:p>
                      <a:r>
                        <a:rPr kumimoji="1" lang="ja-JP" altLang="en-US" dirty="0" smtClean="0"/>
                        <a:t>資産の部</a:t>
                      </a:r>
                      <a:endParaRPr kumimoji="1" lang="ja-JP" altLang="en-US" dirty="0"/>
                    </a:p>
                    <a:p>
                      <a:endParaRPr kumimoji="1" lang="en-US" altLang="ja-JP" b="1" dirty="0" smtClean="0"/>
                    </a:p>
                    <a:p>
                      <a:r>
                        <a:rPr kumimoji="1" lang="ja-JP" altLang="en-US" b="1" dirty="0" smtClean="0"/>
                        <a:t>現金</a:t>
                      </a:r>
                      <a:endParaRPr kumimoji="1" lang="ja-JP" altLang="en-US" b="1" dirty="0"/>
                    </a:p>
                    <a:p>
                      <a:r>
                        <a:rPr kumimoji="1" lang="ja-JP" altLang="en-US" b="1" dirty="0" smtClean="0"/>
                        <a:t>預金</a:t>
                      </a:r>
                      <a:endParaRPr kumimoji="1" lang="en-US" altLang="ja-JP" b="1" dirty="0" smtClean="0"/>
                    </a:p>
                    <a:p>
                      <a:endParaRPr kumimoji="1" lang="en-US" altLang="ja-JP" dirty="0" smtClean="0"/>
                    </a:p>
                    <a:p>
                      <a:endParaRPr kumimoji="1" lang="en-US" altLang="ja-JP" dirty="0" smtClean="0"/>
                    </a:p>
                    <a:p>
                      <a:endParaRPr kumimoji="1" lang="en-US" altLang="ja-JP" dirty="0" smtClean="0"/>
                    </a:p>
                    <a:p>
                      <a:endParaRPr kumimoji="1" lang="ja-JP" altLang="en-US" dirty="0"/>
                    </a:p>
                    <a:p>
                      <a:r>
                        <a:rPr kumimoji="1" lang="ja-JP" altLang="en-US" b="1" dirty="0" smtClean="0"/>
                        <a:t>繰延資産</a:t>
                      </a:r>
                      <a:endParaRPr kumimoji="1" lang="ja-JP" altLang="en-US" b="1" dirty="0"/>
                    </a:p>
                    <a:p>
                      <a:r>
                        <a:rPr kumimoji="1" lang="ja-JP" altLang="en-US" b="1" dirty="0" smtClean="0"/>
                        <a:t>営業権</a:t>
                      </a:r>
                      <a:r>
                        <a:rPr kumimoji="1" lang="en-US" altLang="ja-JP" b="1" dirty="0" smtClean="0"/>
                        <a:t>(</a:t>
                      </a:r>
                      <a:r>
                        <a:rPr kumimoji="1" lang="ja-JP" altLang="en-US" b="1" dirty="0" smtClean="0"/>
                        <a:t>のれん</a:t>
                      </a:r>
                      <a:r>
                        <a:rPr kumimoji="1" lang="en-US" altLang="ja-JP" b="1" dirty="0" smtClean="0"/>
                        <a:t>)</a:t>
                      </a:r>
                    </a:p>
                    <a:p>
                      <a:endParaRPr kumimoji="1" lang="ja-JP" altLang="en-US" dirty="0"/>
                    </a:p>
                  </a:txBody>
                  <a:tcPr>
                    <a:solidFill>
                      <a:schemeClr val="bg1">
                        <a:lumMod val="95000"/>
                      </a:schemeClr>
                    </a:solidFill>
                  </a:tcPr>
                </a:tc>
                <a:tc>
                  <a:txBody>
                    <a:bodyPr/>
                    <a:lstStyle/>
                    <a:p>
                      <a:r>
                        <a:rPr kumimoji="1" lang="ja-JP" altLang="en-US" dirty="0" smtClean="0"/>
                        <a:t>負債の部</a:t>
                      </a:r>
                      <a:endParaRPr kumimoji="1" lang="ja-JP" altLang="en-US" dirty="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txBody>
                  <a:tcPr>
                    <a:solidFill>
                      <a:schemeClr val="bg1">
                        <a:lumMod val="95000"/>
                      </a:schemeClr>
                    </a:solidFill>
                  </a:tcPr>
                </a:tc>
                <a:extLst>
                  <a:ext uri="{0D108BD9-81ED-4DB2-BD59-A6C34878D82A}">
                    <a16:rowId xmlns:a16="http://schemas.microsoft.com/office/drawing/2014/main" val="1638293263"/>
                  </a:ext>
                </a:extLst>
              </a:tr>
              <a:tr h="741680">
                <a:tc vMerge="1">
                  <a:txBody>
                    <a:bodyPr/>
                    <a:lstStyle/>
                    <a:p>
                      <a:endParaRPr kumimoji="1" lang="ja-JP" altLang="en-US" dirty="0"/>
                    </a:p>
                  </a:txBody>
                  <a:tcPr/>
                </a:tc>
                <a:tc>
                  <a:txBody>
                    <a:bodyPr/>
                    <a:lstStyle/>
                    <a:p>
                      <a:r>
                        <a:rPr kumimoji="1" lang="ja-JP" altLang="en-US" dirty="0" smtClean="0"/>
                        <a:t>純資産の部</a:t>
                      </a:r>
                      <a:endParaRPr kumimoji="1" lang="ja-JP" altLang="en-US" dirty="0"/>
                    </a:p>
                    <a:p>
                      <a:endParaRPr kumimoji="1" lang="en-US" altLang="ja-JP" dirty="0" smtClean="0"/>
                    </a:p>
                    <a:p>
                      <a:endParaRPr kumimoji="1" lang="ja-JP" altLang="en-US" dirty="0"/>
                    </a:p>
                  </a:txBody>
                  <a:tcPr>
                    <a:solidFill>
                      <a:schemeClr val="bg1">
                        <a:lumMod val="95000"/>
                      </a:schemeClr>
                    </a:solidFill>
                  </a:tcPr>
                </a:tc>
                <a:extLst>
                  <a:ext uri="{0D108BD9-81ED-4DB2-BD59-A6C34878D82A}">
                    <a16:rowId xmlns:a16="http://schemas.microsoft.com/office/drawing/2014/main" val="3544248353"/>
                  </a:ext>
                </a:extLst>
              </a:tr>
            </a:tbl>
          </a:graphicData>
        </a:graphic>
      </p:graphicFrame>
      <p:sp>
        <p:nvSpPr>
          <p:cNvPr id="12" name="テキスト ボックス 11"/>
          <p:cNvSpPr txBox="1"/>
          <p:nvPr/>
        </p:nvSpPr>
        <p:spPr>
          <a:xfrm>
            <a:off x="56456" y="6580593"/>
            <a:ext cx="1237839"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pPr algn="l"/>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マニュアル</a:t>
            </a:r>
            <a:r>
              <a:rPr kumimoji="1" lang="en-US" altLang="ja-JP" sz="1200" b="0" dirty="0" smtClean="0">
                <a:solidFill>
                  <a:schemeClr val="bg1">
                    <a:lumMod val="50000"/>
                  </a:schemeClr>
                </a:solidFill>
                <a:latin typeface="メイリオ" panose="020B0604030504040204" pitchFamily="50" charset="-128"/>
                <a:ea typeface="メイリオ" panose="020B0604030504040204" pitchFamily="50" charset="-128"/>
              </a:rPr>
              <a:t>P15</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13"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資産に関する要件</a:t>
            </a:r>
            <a:endParaRPr lang="ja-JP" altLang="en-US" sz="2800" b="1" dirty="0">
              <a:solidFill>
                <a:schemeClr val="bg1"/>
              </a:solidFill>
            </a:endParaRPr>
          </a:p>
        </p:txBody>
      </p:sp>
    </p:spTree>
    <p:extLst>
      <p:ext uri="{BB962C8B-B14F-4D97-AF65-F5344CB8AC3E}">
        <p14:creationId xmlns:p14="http://schemas.microsoft.com/office/powerpoint/2010/main" val="1025878298"/>
      </p:ext>
    </p:extLst>
  </p:cSld>
  <p:clrMapOvr>
    <a:masterClrMapping/>
  </p:clrMapOvr>
  <p:transition advTm="56937">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805" name="Rectangle 21"/>
          <p:cNvSpPr>
            <a:spLocks noChangeArrowheads="1"/>
          </p:cNvSpPr>
          <p:nvPr/>
        </p:nvSpPr>
        <p:spPr bwMode="auto">
          <a:xfrm>
            <a:off x="1911350" y="2852738"/>
            <a:ext cx="5694363" cy="3600450"/>
          </a:xfrm>
          <a:prstGeom prst="rect">
            <a:avLst/>
          </a:prstGeom>
          <a:solidFill>
            <a:srgbClr val="EAEAEA">
              <a:alpha val="36000"/>
            </a:srgbClr>
          </a:solidFill>
          <a:ln w="9525" algn="ctr">
            <a:solidFill>
              <a:schemeClr val="tx1"/>
            </a:solidFill>
            <a:miter lim="800000"/>
            <a:headEnd/>
            <a:tailEnd/>
          </a:ln>
          <a:effectLst/>
        </p:spPr>
        <p:txBody>
          <a:bodyPr wrap="none" anchor="ct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118789" name="Text Box 5"/>
          <p:cNvSpPr txBox="1">
            <a:spLocks noChangeArrowheads="1"/>
          </p:cNvSpPr>
          <p:nvPr/>
        </p:nvSpPr>
        <p:spPr bwMode="auto">
          <a:xfrm>
            <a:off x="776610" y="1484784"/>
            <a:ext cx="8424862" cy="320729"/>
          </a:xfrm>
          <a:prstGeom prst="rect">
            <a:avLst/>
          </a:prstGeom>
          <a:noFill/>
          <a:ln w="9525" algn="ctr">
            <a:noFill/>
            <a:miter lim="800000"/>
            <a:headEnd/>
            <a:tailEnd/>
          </a:ln>
          <a:effectLst/>
        </p:spPr>
        <p:txBody>
          <a:bodyPr>
            <a:spAutoFit/>
          </a:bodyPr>
          <a:lstStyle/>
          <a:p>
            <a:pPr marL="342900" indent="-342900" algn="l">
              <a:lnSpc>
                <a:spcPct val="80000"/>
              </a:lnSpc>
              <a:spcBef>
                <a:spcPct val="50000"/>
              </a:spcBef>
              <a:defRPr/>
            </a:pPr>
            <a:r>
              <a:rPr lang="ja-JP" altLang="en-US" sz="1800" b="0" dirty="0" smtClean="0">
                <a:solidFill>
                  <a:schemeClr val="tx1"/>
                </a:solidFill>
                <a:ea typeface="游ゴシック" panose="020B0400000000000000" pitchFamily="50" charset="-128"/>
              </a:rPr>
              <a:t>●　許可</a:t>
            </a:r>
            <a:r>
              <a:rPr lang="ja-JP" altLang="en-US" sz="1800" b="0" dirty="0">
                <a:solidFill>
                  <a:schemeClr val="tx1"/>
                </a:solidFill>
                <a:ea typeface="游ゴシック" panose="020B0400000000000000" pitchFamily="50" charset="-128"/>
              </a:rPr>
              <a:t>基準の</a:t>
            </a:r>
            <a:r>
              <a:rPr lang="ja-JP" altLang="en-US" sz="1800" b="0" dirty="0" smtClean="0">
                <a:solidFill>
                  <a:schemeClr val="tx1"/>
                </a:solidFill>
                <a:ea typeface="游ゴシック" panose="020B0400000000000000" pitchFamily="50" charset="-128"/>
              </a:rPr>
              <a:t>①及び②について</a:t>
            </a:r>
            <a:r>
              <a:rPr lang="ja-JP" altLang="en-US" sz="1800" dirty="0" smtClean="0">
                <a:solidFill>
                  <a:srgbClr val="FF0000"/>
                </a:solidFill>
                <a:ea typeface="游ゴシック" panose="020B0400000000000000" pitchFamily="50" charset="-128"/>
              </a:rPr>
              <a:t>法人設立時の貸借対照表</a:t>
            </a:r>
            <a:r>
              <a:rPr lang="ja-JP" altLang="en-US" sz="1800" b="0" dirty="0" smtClean="0">
                <a:solidFill>
                  <a:schemeClr val="tx1"/>
                </a:solidFill>
                <a:ea typeface="游ゴシック" panose="020B0400000000000000" pitchFamily="50" charset="-128"/>
              </a:rPr>
              <a:t>で</a:t>
            </a:r>
            <a:r>
              <a:rPr lang="ja-JP" altLang="en-US" sz="1800" b="0" dirty="0">
                <a:solidFill>
                  <a:schemeClr val="tx1"/>
                </a:solidFill>
                <a:ea typeface="游ゴシック" panose="020B0400000000000000" pitchFamily="50" charset="-128"/>
              </a:rPr>
              <a:t>判断します</a:t>
            </a:r>
            <a:r>
              <a:rPr lang="ja-JP" altLang="en-US" sz="1800" b="0" dirty="0" smtClean="0">
                <a:solidFill>
                  <a:schemeClr val="tx1"/>
                </a:solidFill>
                <a:ea typeface="游ゴシック" panose="020B0400000000000000" pitchFamily="50" charset="-128"/>
              </a:rPr>
              <a:t>。　　</a:t>
            </a:r>
            <a:endParaRPr lang="ja-JP" altLang="en-US" sz="1800" b="0" dirty="0">
              <a:solidFill>
                <a:schemeClr val="tx1"/>
              </a:solidFill>
              <a:ea typeface="游ゴシック" panose="020B0400000000000000" pitchFamily="50" charset="-128"/>
            </a:endParaRPr>
          </a:p>
        </p:txBody>
      </p:sp>
      <p:sp>
        <p:nvSpPr>
          <p:cNvPr id="118791" name="Text Box 7"/>
          <p:cNvSpPr txBox="1">
            <a:spLocks noChangeArrowheads="1"/>
          </p:cNvSpPr>
          <p:nvPr/>
        </p:nvSpPr>
        <p:spPr bwMode="auto">
          <a:xfrm>
            <a:off x="805979" y="2060848"/>
            <a:ext cx="4339650" cy="320729"/>
          </a:xfrm>
          <a:prstGeom prst="rect">
            <a:avLst/>
          </a:prstGeom>
          <a:noFill/>
          <a:ln w="9525" algn="ctr">
            <a:noFill/>
            <a:miter lim="800000"/>
            <a:headEnd/>
            <a:tailEnd/>
          </a:ln>
          <a:effectLst/>
        </p:spPr>
        <p:txBody>
          <a:bodyPr wrap="none">
            <a:spAutoFit/>
          </a:bodyPr>
          <a:lstStyle/>
          <a:p>
            <a:pPr marL="342900" indent="-342900" algn="l">
              <a:lnSpc>
                <a:spcPct val="80000"/>
              </a:lnSpc>
              <a:spcBef>
                <a:spcPct val="50000"/>
              </a:spcBef>
              <a:defRPr/>
            </a:pPr>
            <a:r>
              <a:rPr lang="ja-JP" altLang="en-US" sz="1800" b="0" dirty="0" smtClean="0">
                <a:solidFill>
                  <a:schemeClr val="tx1"/>
                </a:solidFill>
                <a:ea typeface="游ゴシック" panose="020B0400000000000000" pitchFamily="50" charset="-128"/>
              </a:rPr>
              <a:t>●　提出書類　</a:t>
            </a:r>
            <a:r>
              <a:rPr lang="ja-JP" altLang="en-US" sz="1800" dirty="0" smtClean="0">
                <a:solidFill>
                  <a:srgbClr val="FF0000"/>
                </a:solidFill>
                <a:ea typeface="游ゴシック" panose="020B0400000000000000" pitchFamily="50" charset="-128"/>
              </a:rPr>
              <a:t>法人</a:t>
            </a:r>
            <a:r>
              <a:rPr lang="ja-JP" altLang="en-US" sz="1800" dirty="0">
                <a:solidFill>
                  <a:srgbClr val="FF0000"/>
                </a:solidFill>
                <a:ea typeface="游ゴシック" panose="020B0400000000000000" pitchFamily="50" charset="-128"/>
              </a:rPr>
              <a:t>設立時の貸借</a:t>
            </a:r>
            <a:r>
              <a:rPr lang="ja-JP" altLang="en-US" sz="1800" dirty="0" smtClean="0">
                <a:solidFill>
                  <a:srgbClr val="FF0000"/>
                </a:solidFill>
                <a:ea typeface="游ゴシック" panose="020B0400000000000000" pitchFamily="50" charset="-128"/>
              </a:rPr>
              <a:t>対照表</a:t>
            </a:r>
            <a:endParaRPr lang="ja-JP" altLang="en-US" sz="1800" b="0" dirty="0">
              <a:solidFill>
                <a:schemeClr val="tx1"/>
              </a:solidFill>
              <a:ea typeface="游ゴシック" panose="020B0400000000000000" pitchFamily="50" charset="-128"/>
            </a:endParaRPr>
          </a:p>
        </p:txBody>
      </p:sp>
      <p:sp>
        <p:nvSpPr>
          <p:cNvPr id="118793" name="Rectangle 9"/>
          <p:cNvSpPr>
            <a:spLocks noChangeArrowheads="1"/>
          </p:cNvSpPr>
          <p:nvPr/>
        </p:nvSpPr>
        <p:spPr bwMode="auto">
          <a:xfrm>
            <a:off x="2066925" y="3211513"/>
            <a:ext cx="2652713" cy="2663825"/>
          </a:xfrm>
          <a:prstGeom prst="rect">
            <a:avLst/>
          </a:prstGeom>
          <a:solidFill>
            <a:srgbClr val="FFFFFF"/>
          </a:solidFill>
          <a:ln w="9525" algn="ctr">
            <a:solidFill>
              <a:schemeClr val="tx1"/>
            </a:solidFill>
            <a:miter lim="800000"/>
            <a:headEnd/>
            <a:tailEnd/>
          </a:ln>
          <a:effectLst/>
        </p:spPr>
        <p:txBody>
          <a:bodyPr wrap="none" anchor="ct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118794" name="Rectangle 10"/>
          <p:cNvSpPr>
            <a:spLocks noChangeArrowheads="1"/>
          </p:cNvSpPr>
          <p:nvPr/>
        </p:nvSpPr>
        <p:spPr bwMode="auto">
          <a:xfrm>
            <a:off x="4795838" y="3211513"/>
            <a:ext cx="2652712" cy="1584325"/>
          </a:xfrm>
          <a:prstGeom prst="rect">
            <a:avLst/>
          </a:prstGeom>
          <a:solidFill>
            <a:srgbClr val="FFFFFF"/>
          </a:solidFill>
          <a:ln w="9525" algn="ctr">
            <a:solidFill>
              <a:schemeClr val="tx1"/>
            </a:solidFill>
            <a:miter lim="800000"/>
            <a:headEnd/>
            <a:tailEnd/>
          </a:ln>
          <a:effectLst/>
        </p:spPr>
        <p:txBody>
          <a:bodyPr wrap="none" anchor="ct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118795" name="Rectangle 11"/>
          <p:cNvSpPr>
            <a:spLocks noChangeArrowheads="1"/>
          </p:cNvSpPr>
          <p:nvPr/>
        </p:nvSpPr>
        <p:spPr bwMode="auto">
          <a:xfrm>
            <a:off x="4795838" y="4867275"/>
            <a:ext cx="2654300" cy="1008063"/>
          </a:xfrm>
          <a:prstGeom prst="rect">
            <a:avLst/>
          </a:prstGeom>
          <a:solidFill>
            <a:srgbClr val="FFFFFF"/>
          </a:solidFill>
          <a:ln w="9525" algn="ctr">
            <a:solidFill>
              <a:schemeClr val="tx1"/>
            </a:solidFill>
            <a:miter lim="800000"/>
            <a:headEnd/>
            <a:tailEnd/>
          </a:ln>
          <a:effectLst/>
        </p:spPr>
        <p:txBody>
          <a:bodyPr wrap="none" anchor="ct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118797" name="Text Box 13"/>
          <p:cNvSpPr txBox="1">
            <a:spLocks noChangeArrowheads="1"/>
          </p:cNvSpPr>
          <p:nvPr/>
        </p:nvSpPr>
        <p:spPr bwMode="auto">
          <a:xfrm>
            <a:off x="2066925" y="3211513"/>
            <a:ext cx="2652713" cy="320729"/>
          </a:xfrm>
          <a:prstGeom prst="rect">
            <a:avLst/>
          </a:prstGeom>
          <a:noFill/>
          <a:ln w="9525" algn="ctr">
            <a:noFill/>
            <a:miter lim="800000"/>
            <a:headEnd/>
            <a:tailEnd/>
          </a:ln>
          <a:effectLst/>
        </p:spPr>
        <p:txBody>
          <a:bodyPr>
            <a:spAutoFit/>
          </a:bodyPr>
          <a:lstStyle/>
          <a:p>
            <a:pPr marL="342900" indent="-342900">
              <a:lnSpc>
                <a:spcPct val="80000"/>
              </a:lnSpc>
              <a:spcBef>
                <a:spcPct val="50000"/>
              </a:spcBef>
              <a:defRPr/>
            </a:pPr>
            <a:r>
              <a:rPr lang="ja-JP" altLang="en-US" sz="1800" b="0" dirty="0">
                <a:solidFill>
                  <a:schemeClr val="tx1"/>
                </a:solidFill>
                <a:effectLst>
                  <a:outerShdw blurRad="38100" dist="38100" dir="2700000" algn="tl">
                    <a:srgbClr val="FFFFFF"/>
                  </a:outerShdw>
                </a:effectLst>
                <a:ea typeface="游ゴシック" panose="020B0400000000000000" pitchFamily="50" charset="-128"/>
              </a:rPr>
              <a:t>資産の部</a:t>
            </a:r>
          </a:p>
        </p:txBody>
      </p:sp>
      <p:sp>
        <p:nvSpPr>
          <p:cNvPr id="118798" name="Text Box 14"/>
          <p:cNvSpPr txBox="1">
            <a:spLocks noChangeArrowheads="1"/>
          </p:cNvSpPr>
          <p:nvPr/>
        </p:nvSpPr>
        <p:spPr bwMode="auto">
          <a:xfrm>
            <a:off x="4795838" y="3211513"/>
            <a:ext cx="2654300" cy="320729"/>
          </a:xfrm>
          <a:prstGeom prst="rect">
            <a:avLst/>
          </a:prstGeom>
          <a:noFill/>
          <a:ln w="9525" algn="ctr">
            <a:noFill/>
            <a:miter lim="800000"/>
            <a:headEnd/>
            <a:tailEnd/>
          </a:ln>
          <a:effectLst/>
        </p:spPr>
        <p:txBody>
          <a:bodyPr>
            <a:spAutoFit/>
          </a:bodyPr>
          <a:lstStyle/>
          <a:p>
            <a:pPr marL="342900" indent="-342900">
              <a:lnSpc>
                <a:spcPct val="80000"/>
              </a:lnSpc>
              <a:spcBef>
                <a:spcPct val="50000"/>
              </a:spcBef>
              <a:defRPr/>
            </a:pPr>
            <a:r>
              <a:rPr lang="ja-JP" altLang="en-US" sz="1800" b="0" dirty="0">
                <a:solidFill>
                  <a:schemeClr val="tx1"/>
                </a:solidFill>
                <a:effectLst>
                  <a:outerShdw blurRad="38100" dist="38100" dir="2700000" algn="tl">
                    <a:srgbClr val="FFFFFF"/>
                  </a:outerShdw>
                </a:effectLst>
                <a:ea typeface="游ゴシック" panose="020B0400000000000000" pitchFamily="50" charset="-128"/>
              </a:rPr>
              <a:t>負債の部</a:t>
            </a:r>
          </a:p>
        </p:txBody>
      </p:sp>
      <p:sp>
        <p:nvSpPr>
          <p:cNvPr id="118799" name="Text Box 15"/>
          <p:cNvSpPr txBox="1">
            <a:spLocks noChangeArrowheads="1"/>
          </p:cNvSpPr>
          <p:nvPr/>
        </p:nvSpPr>
        <p:spPr bwMode="auto">
          <a:xfrm>
            <a:off x="4795838" y="4867275"/>
            <a:ext cx="2654300" cy="320729"/>
          </a:xfrm>
          <a:prstGeom prst="rect">
            <a:avLst/>
          </a:prstGeom>
          <a:noFill/>
          <a:ln w="9525" algn="ctr">
            <a:noFill/>
            <a:miter lim="800000"/>
            <a:headEnd/>
            <a:tailEnd/>
          </a:ln>
          <a:effectLst/>
        </p:spPr>
        <p:txBody>
          <a:bodyPr>
            <a:spAutoFit/>
          </a:bodyPr>
          <a:lstStyle/>
          <a:p>
            <a:pPr marL="342900" indent="-342900">
              <a:lnSpc>
                <a:spcPct val="80000"/>
              </a:lnSpc>
              <a:spcBef>
                <a:spcPct val="50000"/>
              </a:spcBef>
              <a:defRPr/>
            </a:pPr>
            <a:r>
              <a:rPr lang="ja-JP" altLang="en-US" sz="1800" b="0" dirty="0">
                <a:solidFill>
                  <a:schemeClr val="tx1"/>
                </a:solidFill>
                <a:effectLst>
                  <a:outerShdw blurRad="38100" dist="38100" dir="2700000" algn="tl">
                    <a:srgbClr val="FFFFFF"/>
                  </a:outerShdw>
                </a:effectLst>
                <a:ea typeface="游ゴシック" panose="020B0400000000000000" pitchFamily="50" charset="-128"/>
              </a:rPr>
              <a:t>純資産の部</a:t>
            </a:r>
          </a:p>
        </p:txBody>
      </p:sp>
      <p:sp>
        <p:nvSpPr>
          <p:cNvPr id="118801" name="Text Box 17"/>
          <p:cNvSpPr txBox="1">
            <a:spLocks noChangeArrowheads="1"/>
          </p:cNvSpPr>
          <p:nvPr/>
        </p:nvSpPr>
        <p:spPr bwMode="auto">
          <a:xfrm>
            <a:off x="2066925" y="3643313"/>
            <a:ext cx="2808288" cy="320216"/>
          </a:xfrm>
          <a:prstGeom prst="rect">
            <a:avLst/>
          </a:prstGeom>
          <a:noFill/>
          <a:ln w="9525" algn="ctr">
            <a:noFill/>
            <a:miter lim="800000"/>
            <a:headEnd/>
            <a:tailEnd/>
          </a:ln>
          <a:effectLst/>
        </p:spPr>
        <p:txBody>
          <a:bodyPr>
            <a:spAutoFit/>
          </a:bodyPr>
          <a:lstStyle/>
          <a:p>
            <a:pPr marL="342900" indent="-342900" algn="l">
              <a:lnSpc>
                <a:spcPct val="80000"/>
              </a:lnSpc>
              <a:spcBef>
                <a:spcPct val="50000"/>
              </a:spcBef>
              <a:defRPr/>
            </a:pPr>
            <a:r>
              <a:rPr lang="ja-JP" altLang="en-US" sz="1800" dirty="0">
                <a:solidFill>
                  <a:srgbClr val="FF0000"/>
                </a:solidFill>
                <a:effectLst>
                  <a:outerShdw blurRad="38100" dist="38100" dir="2700000" algn="tl">
                    <a:srgbClr val="FFFFFF"/>
                  </a:outerShdw>
                </a:effectLst>
                <a:ea typeface="游ゴシック" panose="020B0400000000000000" pitchFamily="50" charset="-128"/>
              </a:rPr>
              <a:t>預金　　　</a:t>
            </a:r>
            <a:r>
              <a:rPr lang="en-US" altLang="ja-JP" sz="1800" dirty="0">
                <a:solidFill>
                  <a:srgbClr val="FF0000"/>
                </a:solidFill>
                <a:effectLst>
                  <a:outerShdw blurRad="38100" dist="38100" dir="2700000" algn="tl">
                    <a:srgbClr val="FFFFFF"/>
                  </a:outerShdw>
                </a:effectLst>
                <a:ea typeface="游ゴシック" panose="020B0400000000000000" pitchFamily="50" charset="-128"/>
              </a:rPr>
              <a:t>10,000,000</a:t>
            </a:r>
            <a:r>
              <a:rPr lang="ja-JP" altLang="en-US" sz="1800" dirty="0">
                <a:solidFill>
                  <a:srgbClr val="FF0000"/>
                </a:solidFill>
                <a:effectLst>
                  <a:outerShdw blurRad="38100" dist="38100" dir="2700000" algn="tl">
                    <a:srgbClr val="FFFFFF"/>
                  </a:outerShdw>
                </a:effectLst>
                <a:ea typeface="游ゴシック" panose="020B0400000000000000" pitchFamily="50" charset="-128"/>
              </a:rPr>
              <a:t>円</a:t>
            </a:r>
          </a:p>
        </p:txBody>
      </p:sp>
      <p:sp>
        <p:nvSpPr>
          <p:cNvPr id="118802" name="Text Box 18"/>
          <p:cNvSpPr txBox="1">
            <a:spLocks noChangeArrowheads="1"/>
          </p:cNvSpPr>
          <p:nvPr/>
        </p:nvSpPr>
        <p:spPr bwMode="auto">
          <a:xfrm>
            <a:off x="4799013" y="5227638"/>
            <a:ext cx="2651125" cy="320216"/>
          </a:xfrm>
          <a:prstGeom prst="rect">
            <a:avLst/>
          </a:prstGeom>
          <a:noFill/>
          <a:ln w="9525" algn="ctr">
            <a:noFill/>
            <a:miter lim="800000"/>
            <a:headEnd/>
            <a:tailEnd/>
          </a:ln>
          <a:effectLst/>
        </p:spPr>
        <p:txBody>
          <a:bodyPr>
            <a:spAutoFit/>
          </a:bodyPr>
          <a:lstStyle/>
          <a:p>
            <a:pPr marL="342900" indent="-342900" algn="l">
              <a:lnSpc>
                <a:spcPct val="80000"/>
              </a:lnSpc>
              <a:spcBef>
                <a:spcPct val="50000"/>
              </a:spcBef>
              <a:defRPr/>
            </a:pPr>
            <a:r>
              <a:rPr lang="ja-JP" altLang="en-US" sz="1800" dirty="0">
                <a:solidFill>
                  <a:srgbClr val="FF0000"/>
                </a:solidFill>
                <a:effectLst>
                  <a:outerShdw blurRad="38100" dist="38100" dir="2700000" algn="tl">
                    <a:srgbClr val="FFFFFF"/>
                  </a:outerShdw>
                </a:effectLst>
                <a:ea typeface="游ゴシック" panose="020B0400000000000000" pitchFamily="50" charset="-128"/>
              </a:rPr>
              <a:t>資本金　</a:t>
            </a:r>
            <a:r>
              <a:rPr lang="en-US" altLang="ja-JP" sz="1800" dirty="0">
                <a:solidFill>
                  <a:srgbClr val="FF0000"/>
                </a:solidFill>
                <a:effectLst>
                  <a:outerShdw blurRad="38100" dist="38100" dir="2700000" algn="tl">
                    <a:srgbClr val="FFFFFF"/>
                  </a:outerShdw>
                </a:effectLst>
                <a:ea typeface="游ゴシック" panose="020B0400000000000000" pitchFamily="50" charset="-128"/>
              </a:rPr>
              <a:t>10,000,000</a:t>
            </a:r>
            <a:r>
              <a:rPr lang="ja-JP" altLang="en-US" sz="1800" dirty="0">
                <a:solidFill>
                  <a:srgbClr val="FF0000"/>
                </a:solidFill>
                <a:effectLst>
                  <a:outerShdw blurRad="38100" dist="38100" dir="2700000" algn="tl">
                    <a:srgbClr val="FFFFFF"/>
                  </a:outerShdw>
                </a:effectLst>
                <a:ea typeface="游ゴシック" panose="020B0400000000000000" pitchFamily="50" charset="-128"/>
              </a:rPr>
              <a:t>円</a:t>
            </a:r>
          </a:p>
        </p:txBody>
      </p:sp>
      <p:sp>
        <p:nvSpPr>
          <p:cNvPr id="118803" name="Text Box 19"/>
          <p:cNvSpPr txBox="1">
            <a:spLocks noChangeArrowheads="1"/>
          </p:cNvSpPr>
          <p:nvPr/>
        </p:nvSpPr>
        <p:spPr bwMode="auto">
          <a:xfrm>
            <a:off x="6748463" y="3571875"/>
            <a:ext cx="701675" cy="320216"/>
          </a:xfrm>
          <a:prstGeom prst="rect">
            <a:avLst/>
          </a:prstGeom>
          <a:noFill/>
          <a:ln w="9525" algn="ctr">
            <a:noFill/>
            <a:miter lim="800000"/>
            <a:headEnd/>
            <a:tailEnd/>
          </a:ln>
          <a:effectLst/>
        </p:spPr>
        <p:txBody>
          <a:bodyPr>
            <a:spAutoFit/>
          </a:bodyPr>
          <a:lstStyle/>
          <a:p>
            <a:pPr marL="342900" indent="-342900" algn="l">
              <a:lnSpc>
                <a:spcPct val="80000"/>
              </a:lnSpc>
              <a:spcBef>
                <a:spcPct val="50000"/>
              </a:spcBef>
              <a:defRPr/>
            </a:pPr>
            <a:r>
              <a:rPr lang="en-US" altLang="ja-JP" sz="1800" dirty="0">
                <a:solidFill>
                  <a:schemeClr val="tx1"/>
                </a:solidFill>
                <a:effectLst>
                  <a:outerShdw blurRad="38100" dist="38100" dir="2700000" algn="tl">
                    <a:srgbClr val="FFFFFF"/>
                  </a:outerShdw>
                </a:effectLst>
                <a:ea typeface="游ゴシック" panose="020B0400000000000000" pitchFamily="50" charset="-128"/>
              </a:rPr>
              <a:t>0</a:t>
            </a:r>
            <a:r>
              <a:rPr lang="ja-JP" altLang="en-US" sz="1800" dirty="0">
                <a:solidFill>
                  <a:schemeClr val="tx1"/>
                </a:solidFill>
                <a:effectLst>
                  <a:outerShdw blurRad="38100" dist="38100" dir="2700000" algn="tl">
                    <a:srgbClr val="FFFFFF"/>
                  </a:outerShdw>
                </a:effectLst>
                <a:ea typeface="游ゴシック" panose="020B0400000000000000" pitchFamily="50" charset="-128"/>
              </a:rPr>
              <a:t>円</a:t>
            </a:r>
          </a:p>
        </p:txBody>
      </p:sp>
      <p:sp>
        <p:nvSpPr>
          <p:cNvPr id="118804" name="Text Box 20"/>
          <p:cNvSpPr txBox="1">
            <a:spLocks noChangeArrowheads="1"/>
          </p:cNvSpPr>
          <p:nvPr/>
        </p:nvSpPr>
        <p:spPr bwMode="auto">
          <a:xfrm>
            <a:off x="4441825" y="2954876"/>
            <a:ext cx="3163888" cy="313932"/>
          </a:xfrm>
          <a:prstGeom prst="rect">
            <a:avLst/>
          </a:prstGeom>
          <a:noFill/>
          <a:ln w="9525" algn="ctr">
            <a:noFill/>
            <a:miter lim="800000"/>
            <a:headEnd/>
            <a:tailEnd/>
          </a:ln>
          <a:effectLst/>
        </p:spPr>
        <p:txBody>
          <a:bodyPr wrap="square">
            <a:spAutoFit/>
          </a:bodyPr>
          <a:lstStyle/>
          <a:p>
            <a:pPr marL="342900" indent="-342900" algn="l">
              <a:lnSpc>
                <a:spcPct val="80000"/>
              </a:lnSpc>
              <a:spcBef>
                <a:spcPct val="50000"/>
              </a:spcBef>
              <a:defRPr/>
            </a:pPr>
            <a:r>
              <a:rPr lang="ja-JP" altLang="en-US" sz="1800" dirty="0">
                <a:solidFill>
                  <a:schemeClr val="tx1"/>
                </a:solidFill>
                <a:effectLst>
                  <a:outerShdw blurRad="38100" dist="38100" dir="2700000" algn="tl">
                    <a:srgbClr val="FFFFFF"/>
                  </a:outerShdw>
                </a:effectLst>
                <a:ea typeface="游ゴシック" panose="020B0400000000000000" pitchFamily="50" charset="-128"/>
              </a:rPr>
              <a:t>平成　　年　　月　　日現在</a:t>
            </a:r>
          </a:p>
        </p:txBody>
      </p:sp>
      <p:sp>
        <p:nvSpPr>
          <p:cNvPr id="118806" name="AutoShape 22"/>
          <p:cNvSpPr>
            <a:spLocks noChangeArrowheads="1"/>
          </p:cNvSpPr>
          <p:nvPr/>
        </p:nvSpPr>
        <p:spPr bwMode="auto">
          <a:xfrm>
            <a:off x="7683501" y="2527016"/>
            <a:ext cx="1878012" cy="360362"/>
          </a:xfrm>
          <a:prstGeom prst="roundRect">
            <a:avLst/>
          </a:prstGeom>
          <a:solidFill>
            <a:schemeClr val="accent1">
              <a:lumMod val="20000"/>
              <a:lumOff val="80000"/>
            </a:schemeClr>
          </a:solidFill>
          <a:ln w="19050" algn="ctr">
            <a:solidFill>
              <a:srgbClr val="0000FF"/>
            </a:solidFill>
            <a:miter lim="800000"/>
            <a:headEnd/>
            <a:tailEnd/>
          </a:ln>
          <a:effectLst/>
        </p:spPr>
        <p:txBody>
          <a:bodyPr lIns="90000" tIns="82800"/>
          <a:lstStyle/>
          <a:p>
            <a:pPr marL="342900" indent="-342900" algn="l">
              <a:lnSpc>
                <a:spcPct val="80000"/>
              </a:lnSpc>
              <a:defRPr/>
            </a:pPr>
            <a:r>
              <a:rPr kumimoji="0" lang="ja-JP" altLang="en-US" sz="1400" dirty="0">
                <a:solidFill>
                  <a:srgbClr val="FF0000"/>
                </a:solidFill>
                <a:ea typeface="游ゴシック" panose="020B0400000000000000" pitchFamily="50" charset="-128"/>
              </a:rPr>
              <a:t>法人の設立日を記入</a:t>
            </a:r>
          </a:p>
        </p:txBody>
      </p:sp>
      <p:sp>
        <p:nvSpPr>
          <p:cNvPr id="118807" name="Text Box 23"/>
          <p:cNvSpPr txBox="1">
            <a:spLocks noChangeArrowheads="1"/>
          </p:cNvSpPr>
          <p:nvPr/>
        </p:nvSpPr>
        <p:spPr bwMode="auto">
          <a:xfrm>
            <a:off x="5106988" y="6069013"/>
            <a:ext cx="2341562" cy="294889"/>
          </a:xfrm>
          <a:prstGeom prst="rect">
            <a:avLst/>
          </a:prstGeom>
          <a:noFill/>
          <a:ln w="9525" algn="ctr">
            <a:noFill/>
            <a:miter lim="800000"/>
            <a:headEnd/>
            <a:tailEnd/>
          </a:ln>
          <a:effectLst/>
        </p:spPr>
        <p:txBody>
          <a:bodyPr>
            <a:spAutoFit/>
          </a:bodyPr>
          <a:lstStyle/>
          <a:p>
            <a:pPr marL="342900" indent="-342900" algn="l">
              <a:lnSpc>
                <a:spcPct val="80000"/>
              </a:lnSpc>
              <a:spcBef>
                <a:spcPct val="50000"/>
              </a:spcBef>
              <a:defRPr/>
            </a:pPr>
            <a:r>
              <a:rPr lang="ja-JP" altLang="en-US" sz="1600" dirty="0">
                <a:solidFill>
                  <a:schemeClr val="tx1"/>
                </a:solidFill>
                <a:effectLst>
                  <a:outerShdw blurRad="38100" dist="38100" dir="2700000" algn="tl">
                    <a:srgbClr val="FFFFFF"/>
                  </a:outerShdw>
                </a:effectLst>
                <a:ea typeface="游ゴシック" panose="020B0400000000000000" pitchFamily="50" charset="-128"/>
              </a:rPr>
              <a:t>株式会社　東京商事</a:t>
            </a:r>
          </a:p>
        </p:txBody>
      </p:sp>
      <p:sp>
        <p:nvSpPr>
          <p:cNvPr id="118808" name="AutoShape 24"/>
          <p:cNvSpPr>
            <a:spLocks noChangeArrowheads="1"/>
          </p:cNvSpPr>
          <p:nvPr/>
        </p:nvSpPr>
        <p:spPr bwMode="auto">
          <a:xfrm>
            <a:off x="8074025" y="5964476"/>
            <a:ext cx="1487487" cy="360363"/>
          </a:xfrm>
          <a:prstGeom prst="roundRect">
            <a:avLst/>
          </a:prstGeom>
          <a:solidFill>
            <a:schemeClr val="accent1">
              <a:lumMod val="20000"/>
              <a:lumOff val="80000"/>
            </a:schemeClr>
          </a:solidFill>
          <a:ln w="19050" algn="ctr">
            <a:solidFill>
              <a:srgbClr val="0000FF"/>
            </a:solidFill>
            <a:miter lim="800000"/>
            <a:headEnd/>
            <a:tailEnd/>
          </a:ln>
          <a:effectLst/>
        </p:spPr>
        <p:txBody>
          <a:bodyPr tIns="82800"/>
          <a:lstStyle/>
          <a:p>
            <a:pPr marL="342900" indent="-342900" algn="l">
              <a:lnSpc>
                <a:spcPct val="80000"/>
              </a:lnSpc>
              <a:defRPr/>
            </a:pPr>
            <a:r>
              <a:rPr kumimoji="0" lang="ja-JP" altLang="en-US" sz="1400" dirty="0">
                <a:solidFill>
                  <a:srgbClr val="FF0000"/>
                </a:solidFill>
                <a:ea typeface="游ゴシック" panose="020B0400000000000000" pitchFamily="50" charset="-128"/>
              </a:rPr>
              <a:t>法人名称を記入</a:t>
            </a:r>
          </a:p>
        </p:txBody>
      </p:sp>
      <p:sp>
        <p:nvSpPr>
          <p:cNvPr id="2" name="スライド番号プレースホルダー 1"/>
          <p:cNvSpPr>
            <a:spLocks noGrp="1"/>
          </p:cNvSpPr>
          <p:nvPr>
            <p:ph type="sldNum" sz="quarter" idx="12"/>
          </p:nvPr>
        </p:nvSpPr>
        <p:spPr>
          <a:xfrm>
            <a:off x="7594600" y="6483180"/>
            <a:ext cx="2311400" cy="365125"/>
          </a:xfrm>
        </p:spPr>
        <p:txBody>
          <a:bodyPr/>
          <a:lstStyle/>
          <a:p>
            <a:pPr>
              <a:defRPr/>
            </a:pPr>
            <a:r>
              <a:rPr lang="en-US" altLang="ja-JP" dirty="0" smtClean="0"/>
              <a:t>23</a:t>
            </a:r>
            <a:endParaRPr lang="en-US" altLang="ja-JP" dirty="0"/>
          </a:p>
        </p:txBody>
      </p:sp>
      <p:cxnSp>
        <p:nvCxnSpPr>
          <p:cNvPr id="23" name="直線矢印コネクタ 22"/>
          <p:cNvCxnSpPr/>
          <p:nvPr/>
        </p:nvCxnSpPr>
        <p:spPr>
          <a:xfrm flipH="1">
            <a:off x="7446573" y="2728974"/>
            <a:ext cx="233362" cy="225902"/>
          </a:xfrm>
          <a:prstGeom prst="straightConnector1">
            <a:avLst/>
          </a:prstGeom>
          <a:ln>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H="1">
            <a:off x="7099300" y="6141152"/>
            <a:ext cx="934243" cy="0"/>
          </a:xfrm>
          <a:prstGeom prst="straightConnector1">
            <a:avLst/>
          </a:prstGeom>
          <a:ln>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4"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資産に関する要件</a:t>
            </a:r>
            <a:endParaRPr lang="ja-JP" altLang="en-US" sz="2800" b="1" dirty="0">
              <a:solidFill>
                <a:schemeClr val="bg1"/>
              </a:solidFill>
            </a:endParaRPr>
          </a:p>
        </p:txBody>
      </p:sp>
      <p:sp>
        <p:nvSpPr>
          <p:cNvPr id="26" name="Rectangle 2"/>
          <p:cNvSpPr txBox="1">
            <a:spLocks noRot="1" noChangeArrowheads="1"/>
          </p:cNvSpPr>
          <p:nvPr/>
        </p:nvSpPr>
        <p:spPr>
          <a:xfrm>
            <a:off x="0" y="492021"/>
            <a:ext cx="9906000" cy="461665"/>
          </a:xfrm>
          <a:prstGeom prst="rect">
            <a:avLst/>
          </a:prstGeom>
          <a:solidFill>
            <a:schemeClr val="tx2">
              <a:lumMod val="20000"/>
              <a:lumOff val="8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400" b="1" dirty="0" smtClean="0">
                <a:solidFill>
                  <a:schemeClr val="accent1">
                    <a:lumMod val="50000"/>
                  </a:schemeClr>
                </a:solidFill>
              </a:rPr>
              <a:t>　法人設立後決算期を迎えていない場合</a:t>
            </a:r>
            <a:endParaRPr lang="ja-JP" altLang="en-US" sz="2400" b="1" dirty="0">
              <a:solidFill>
                <a:schemeClr val="accent1">
                  <a:lumMod val="50000"/>
                </a:schemeClr>
              </a:solidFill>
            </a:endParaRPr>
          </a:p>
        </p:txBody>
      </p:sp>
    </p:spTree>
  </p:cSld>
  <p:clrMapOvr>
    <a:masterClrMapping/>
  </p:clrMapOvr>
  <p:transition advTm="27397">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3" name="Text Box 5"/>
          <p:cNvSpPr txBox="1">
            <a:spLocks noChangeArrowheads="1"/>
          </p:cNvSpPr>
          <p:nvPr/>
        </p:nvSpPr>
        <p:spPr bwMode="auto">
          <a:xfrm>
            <a:off x="549388" y="1312726"/>
            <a:ext cx="9050337" cy="320729"/>
          </a:xfrm>
          <a:prstGeom prst="rect">
            <a:avLst/>
          </a:prstGeom>
          <a:noFill/>
          <a:ln w="9525" algn="ctr">
            <a:noFill/>
            <a:miter lim="800000"/>
            <a:headEnd/>
            <a:tailEnd/>
          </a:ln>
          <a:effectLst/>
        </p:spPr>
        <p:txBody>
          <a:bodyPr>
            <a:spAutoFit/>
          </a:bodyPr>
          <a:lstStyle/>
          <a:p>
            <a:pPr marL="342900" indent="-342900" algn="l">
              <a:lnSpc>
                <a:spcPct val="80000"/>
              </a:lnSpc>
              <a:spcBef>
                <a:spcPct val="50000"/>
              </a:spcBef>
              <a:defRPr/>
            </a:pPr>
            <a:r>
              <a:rPr kumimoji="0" lang="ja-JP" altLang="en-US" sz="1800" b="0" dirty="0">
                <a:solidFill>
                  <a:schemeClr val="tx1"/>
                </a:solidFill>
                <a:ea typeface="游ゴシック" panose="020B0400000000000000" pitchFamily="50" charset="-128"/>
              </a:rPr>
              <a:t>資</a:t>
            </a:r>
            <a:r>
              <a:rPr lang="ja-JP" altLang="en-US" sz="1800" b="0" dirty="0">
                <a:solidFill>
                  <a:schemeClr val="tx1"/>
                </a:solidFill>
                <a:ea typeface="游ゴシック" panose="020B0400000000000000" pitchFamily="50" charset="-128"/>
              </a:rPr>
              <a:t>産に関する許可基準①、②を満たさなかった場合は、</a:t>
            </a:r>
          </a:p>
        </p:txBody>
      </p:sp>
      <p:sp>
        <p:nvSpPr>
          <p:cNvPr id="109576" name="Text Box 8"/>
          <p:cNvSpPr txBox="1">
            <a:spLocks noChangeArrowheads="1"/>
          </p:cNvSpPr>
          <p:nvPr/>
        </p:nvSpPr>
        <p:spPr bwMode="auto">
          <a:xfrm>
            <a:off x="548644" y="1865646"/>
            <a:ext cx="9073008" cy="1348061"/>
          </a:xfrm>
          <a:prstGeom prst="rect">
            <a:avLst/>
          </a:prstGeom>
          <a:noFill/>
          <a:ln w="9525" algn="ctr">
            <a:noFill/>
            <a:miter lim="800000"/>
            <a:headEnd/>
            <a:tailEnd/>
          </a:ln>
          <a:effectLst/>
        </p:spPr>
        <p:txBody>
          <a:bodyPr wrap="square">
            <a:spAutoFit/>
          </a:bodyPr>
          <a:lstStyle/>
          <a:p>
            <a:pPr algn="l">
              <a:lnSpc>
                <a:spcPct val="80000"/>
              </a:lnSpc>
              <a:spcBef>
                <a:spcPct val="50000"/>
              </a:spcBef>
              <a:defRPr/>
            </a:pPr>
            <a:r>
              <a:rPr lang="ja-JP" altLang="en-US" dirty="0" smtClean="0">
                <a:solidFill>
                  <a:srgbClr val="FF0000"/>
                </a:solidFill>
                <a:ea typeface="游ゴシック" panose="020B0400000000000000" pitchFamily="50" charset="-128"/>
              </a:rPr>
              <a:t>中間決算または月次</a:t>
            </a:r>
            <a:r>
              <a:rPr lang="ja-JP" altLang="en-US" dirty="0">
                <a:solidFill>
                  <a:srgbClr val="FF0000"/>
                </a:solidFill>
                <a:ea typeface="游ゴシック" panose="020B0400000000000000" pitchFamily="50" charset="-128"/>
              </a:rPr>
              <a:t>決算</a:t>
            </a:r>
            <a:r>
              <a:rPr lang="ja-JP" altLang="en-US" dirty="0" smtClean="0">
                <a:solidFill>
                  <a:srgbClr val="FF0000"/>
                </a:solidFill>
                <a:ea typeface="游ゴシック" panose="020B0400000000000000" pitchFamily="50" charset="-128"/>
              </a:rPr>
              <a:t>を行い利害</a:t>
            </a:r>
            <a:r>
              <a:rPr lang="ja-JP" altLang="en-US" dirty="0">
                <a:solidFill>
                  <a:srgbClr val="FF0000"/>
                </a:solidFill>
                <a:ea typeface="游ゴシック" panose="020B0400000000000000" pitchFamily="50" charset="-128"/>
              </a:rPr>
              <a:t>関係のない公認</a:t>
            </a:r>
            <a:r>
              <a:rPr lang="ja-JP" altLang="en-US" dirty="0" smtClean="0">
                <a:solidFill>
                  <a:srgbClr val="FF0000"/>
                </a:solidFill>
                <a:ea typeface="游ゴシック" panose="020B0400000000000000" pitchFamily="50" charset="-128"/>
              </a:rPr>
              <a:t>会計士</a:t>
            </a:r>
            <a:endParaRPr lang="en-US" altLang="ja-JP" dirty="0" smtClean="0">
              <a:solidFill>
                <a:srgbClr val="FF0000"/>
              </a:solidFill>
              <a:ea typeface="游ゴシック" panose="020B0400000000000000" pitchFamily="50" charset="-128"/>
            </a:endParaRPr>
          </a:p>
          <a:p>
            <a:pPr algn="l">
              <a:lnSpc>
                <a:spcPct val="80000"/>
              </a:lnSpc>
              <a:spcBef>
                <a:spcPct val="50000"/>
              </a:spcBef>
              <a:defRPr/>
            </a:pPr>
            <a:r>
              <a:rPr lang="ja-JP" altLang="en-US" dirty="0" smtClean="0">
                <a:solidFill>
                  <a:srgbClr val="FF0000"/>
                </a:solidFill>
                <a:ea typeface="游ゴシック" panose="020B0400000000000000" pitchFamily="50" charset="-128"/>
              </a:rPr>
              <a:t>もしく</a:t>
            </a:r>
            <a:r>
              <a:rPr lang="ja-JP" altLang="en-US" dirty="0">
                <a:solidFill>
                  <a:srgbClr val="FF0000"/>
                </a:solidFill>
                <a:ea typeface="游ゴシック" panose="020B0400000000000000" pitchFamily="50" charset="-128"/>
              </a:rPr>
              <a:t>は監査法人</a:t>
            </a:r>
            <a:r>
              <a:rPr lang="ja-JP" altLang="en-US" dirty="0" smtClean="0">
                <a:solidFill>
                  <a:srgbClr val="FF0000"/>
                </a:solidFill>
                <a:ea typeface="游ゴシック" panose="020B0400000000000000" pitchFamily="50" charset="-128"/>
              </a:rPr>
              <a:t>に監査</a:t>
            </a:r>
            <a:r>
              <a:rPr lang="ja-JP" altLang="en-US" dirty="0">
                <a:solidFill>
                  <a:srgbClr val="FF0000"/>
                </a:solidFill>
                <a:ea typeface="游ゴシック" panose="020B0400000000000000" pitchFamily="50" charset="-128"/>
              </a:rPr>
              <a:t>証明を発行してもらい提出して</a:t>
            </a:r>
            <a:r>
              <a:rPr lang="ja-JP" altLang="en-US" dirty="0" smtClean="0">
                <a:solidFill>
                  <a:srgbClr val="FF0000"/>
                </a:solidFill>
                <a:ea typeface="游ゴシック" panose="020B0400000000000000" pitchFamily="50" charset="-128"/>
              </a:rPr>
              <a:t>ください</a:t>
            </a:r>
            <a:endParaRPr lang="en-US" altLang="ja-JP" dirty="0" smtClean="0">
              <a:solidFill>
                <a:srgbClr val="FF0000"/>
              </a:solidFill>
              <a:ea typeface="游ゴシック" panose="020B0400000000000000" pitchFamily="50" charset="-128"/>
            </a:endParaRPr>
          </a:p>
          <a:p>
            <a:pPr algn="l">
              <a:lnSpc>
                <a:spcPct val="80000"/>
              </a:lnSpc>
              <a:spcBef>
                <a:spcPct val="50000"/>
              </a:spcBef>
              <a:defRPr/>
            </a:pPr>
            <a:r>
              <a:rPr lang="ja-JP" altLang="en-US" dirty="0" smtClean="0">
                <a:solidFill>
                  <a:srgbClr val="FF0000"/>
                </a:solidFill>
                <a:ea typeface="游ゴシック" panose="020B0400000000000000" pitchFamily="50" charset="-128"/>
              </a:rPr>
              <a:t>（</a:t>
            </a:r>
            <a:r>
              <a:rPr lang="ja-JP" altLang="en-US" dirty="0">
                <a:solidFill>
                  <a:srgbClr val="FF0000"/>
                </a:solidFill>
                <a:ea typeface="游ゴシック" panose="020B0400000000000000" pitchFamily="50" charset="-128"/>
              </a:rPr>
              <a:t>税理士は不可）</a:t>
            </a:r>
          </a:p>
        </p:txBody>
      </p:sp>
      <p:sp>
        <p:nvSpPr>
          <p:cNvPr id="109578" name="Rectangle 10"/>
          <p:cNvSpPr>
            <a:spLocks noChangeArrowheads="1"/>
          </p:cNvSpPr>
          <p:nvPr/>
        </p:nvSpPr>
        <p:spPr bwMode="auto">
          <a:xfrm>
            <a:off x="704528" y="3987640"/>
            <a:ext cx="8743891" cy="1816606"/>
          </a:xfrm>
          <a:prstGeom prst="rect">
            <a:avLst/>
          </a:prstGeom>
          <a:solidFill>
            <a:srgbClr val="FFFFFF"/>
          </a:solidFill>
          <a:ln w="25400" algn="ctr">
            <a:solidFill>
              <a:schemeClr val="tx2">
                <a:lumMod val="60000"/>
                <a:lumOff val="40000"/>
              </a:schemeClr>
            </a:solidFill>
            <a:miter lim="800000"/>
            <a:headEnd/>
            <a:tailEnd/>
          </a:ln>
          <a:effectLst/>
        </p:spPr>
        <p:txBody>
          <a:bodyPr wrap="none" anchor="ctr"/>
          <a:lstStyle/>
          <a:p>
            <a:pPr>
              <a:defRPr/>
            </a:pPr>
            <a:endParaRPr lang="ja-JP" altLang="en-US" b="0" dirty="0">
              <a:solidFill>
                <a:schemeClr val="tx1"/>
              </a:solidFill>
              <a:ea typeface="游ゴシック" panose="020B0400000000000000" pitchFamily="50" charset="-128"/>
            </a:endParaRPr>
          </a:p>
        </p:txBody>
      </p:sp>
      <p:sp>
        <p:nvSpPr>
          <p:cNvPr id="109579" name="Text Box 11"/>
          <p:cNvSpPr txBox="1">
            <a:spLocks noChangeArrowheads="1"/>
          </p:cNvSpPr>
          <p:nvPr/>
        </p:nvSpPr>
        <p:spPr bwMode="auto">
          <a:xfrm>
            <a:off x="992560" y="3762296"/>
            <a:ext cx="2320925" cy="450687"/>
          </a:xfrm>
          <a:prstGeom prst="rect">
            <a:avLst/>
          </a:prstGeom>
          <a:solidFill>
            <a:schemeClr val="accent1">
              <a:lumMod val="20000"/>
              <a:lumOff val="80000"/>
            </a:schemeClr>
          </a:solidFill>
          <a:ln w="28575" algn="ctr">
            <a:solidFill>
              <a:schemeClr val="tx2">
                <a:lumMod val="60000"/>
                <a:lumOff val="40000"/>
              </a:schemeClr>
            </a:solidFill>
            <a:miter lim="800000"/>
            <a:headEnd/>
            <a:tailEnd/>
          </a:ln>
          <a:effectLst/>
        </p:spPr>
        <p:txBody>
          <a:bodyPr tIns="108000">
            <a:spAutoFit/>
          </a:bodyPr>
          <a:lstStyle/>
          <a:p>
            <a:pPr marL="342900" indent="-342900">
              <a:lnSpc>
                <a:spcPct val="80000"/>
              </a:lnSpc>
              <a:spcBef>
                <a:spcPct val="50000"/>
              </a:spcBef>
              <a:defRPr/>
            </a:pPr>
            <a:r>
              <a:rPr lang="ja-JP" altLang="en-US" dirty="0" smtClean="0">
                <a:solidFill>
                  <a:schemeClr val="tx1"/>
                </a:solidFill>
                <a:ea typeface="游ゴシック" panose="020B0400000000000000" pitchFamily="50" charset="-128"/>
              </a:rPr>
              <a:t>追加</a:t>
            </a:r>
            <a:r>
              <a:rPr lang="ja-JP" altLang="en-US" dirty="0">
                <a:solidFill>
                  <a:schemeClr val="tx1"/>
                </a:solidFill>
                <a:ea typeface="游ゴシック" panose="020B0400000000000000" pitchFamily="50" charset="-128"/>
              </a:rPr>
              <a:t>書類</a:t>
            </a:r>
          </a:p>
        </p:txBody>
      </p:sp>
      <p:sp>
        <p:nvSpPr>
          <p:cNvPr id="109585" name="Text Box 17"/>
          <p:cNvSpPr txBox="1">
            <a:spLocks noChangeArrowheads="1"/>
          </p:cNvSpPr>
          <p:nvPr/>
        </p:nvSpPr>
        <p:spPr bwMode="auto">
          <a:xfrm>
            <a:off x="1002843" y="4539748"/>
            <a:ext cx="8186857" cy="932563"/>
          </a:xfrm>
          <a:prstGeom prst="rect">
            <a:avLst/>
          </a:prstGeom>
          <a:noFill/>
          <a:ln w="9525" algn="ctr">
            <a:noFill/>
            <a:miter lim="800000"/>
            <a:headEnd/>
            <a:tailEnd/>
          </a:ln>
          <a:effectLst/>
        </p:spPr>
        <p:txBody>
          <a:bodyPr wrap="none">
            <a:spAutoFit/>
          </a:bodyPr>
          <a:lstStyle/>
          <a:p>
            <a:pPr marL="342900" indent="-342900" algn="l">
              <a:lnSpc>
                <a:spcPct val="80000"/>
              </a:lnSpc>
              <a:spcBef>
                <a:spcPct val="50000"/>
              </a:spcBef>
              <a:defRPr/>
            </a:pPr>
            <a:r>
              <a:rPr lang="ja-JP" altLang="en-US" sz="2600" b="0" dirty="0" smtClean="0">
                <a:solidFill>
                  <a:schemeClr val="tx1"/>
                </a:solidFill>
                <a:ea typeface="游ゴシック" panose="020B0400000000000000" pitchFamily="50" charset="-128"/>
              </a:rPr>
              <a:t>・</a:t>
            </a:r>
            <a:r>
              <a:rPr lang="ja-JP" altLang="en-US" sz="2600" b="0" dirty="0">
                <a:solidFill>
                  <a:schemeClr val="tx1"/>
                </a:solidFill>
                <a:ea typeface="游ゴシック" panose="020B0400000000000000" pitchFamily="50" charset="-128"/>
              </a:rPr>
              <a:t>中間決算又は、月次決算の貸借対照表、損益計算書</a:t>
            </a:r>
          </a:p>
          <a:p>
            <a:pPr marL="342900" indent="-342900" algn="l">
              <a:lnSpc>
                <a:spcPct val="80000"/>
              </a:lnSpc>
              <a:spcBef>
                <a:spcPct val="50000"/>
              </a:spcBef>
              <a:defRPr/>
            </a:pPr>
            <a:r>
              <a:rPr lang="ja-JP" altLang="en-US" sz="2600" b="0" dirty="0">
                <a:solidFill>
                  <a:schemeClr val="tx1"/>
                </a:solidFill>
                <a:ea typeface="游ゴシック" panose="020B0400000000000000" pitchFamily="50" charset="-128"/>
              </a:rPr>
              <a:t>・監査証明（利害関係が無い旨を明記</a:t>
            </a:r>
            <a:r>
              <a:rPr lang="ja-JP" altLang="en-US" sz="2600" b="0" dirty="0" smtClean="0">
                <a:solidFill>
                  <a:schemeClr val="tx1"/>
                </a:solidFill>
                <a:ea typeface="游ゴシック" panose="020B0400000000000000" pitchFamily="50" charset="-128"/>
              </a:rPr>
              <a:t>）</a:t>
            </a:r>
            <a:endParaRPr lang="ja-JP" altLang="en-US" sz="2600" b="0" dirty="0">
              <a:solidFill>
                <a:schemeClr val="tx1"/>
              </a:solidFill>
              <a:ea typeface="游ゴシック" panose="020B0400000000000000" pitchFamily="50" charset="-128"/>
            </a:endParaRPr>
          </a:p>
        </p:txBody>
      </p:sp>
      <p:sp>
        <p:nvSpPr>
          <p:cNvPr id="2" name="スライド番号プレースホルダー 1"/>
          <p:cNvSpPr>
            <a:spLocks noGrp="1"/>
          </p:cNvSpPr>
          <p:nvPr>
            <p:ph type="sldNum" sz="quarter" idx="12"/>
          </p:nvPr>
        </p:nvSpPr>
        <p:spPr>
          <a:xfrm>
            <a:off x="7594600" y="6492875"/>
            <a:ext cx="2311400" cy="365125"/>
          </a:xfrm>
        </p:spPr>
        <p:txBody>
          <a:bodyPr/>
          <a:lstStyle/>
          <a:p>
            <a:pPr>
              <a:defRPr/>
            </a:pPr>
            <a:r>
              <a:rPr lang="en-US" altLang="ja-JP" dirty="0" smtClean="0"/>
              <a:t>24</a:t>
            </a:r>
            <a:endParaRPr lang="en-US" altLang="ja-JP" dirty="0"/>
          </a:p>
        </p:txBody>
      </p:sp>
      <p:sp>
        <p:nvSpPr>
          <p:cNvPr id="10"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資産に関する要件</a:t>
            </a:r>
            <a:endParaRPr lang="ja-JP" altLang="en-US" sz="2800" b="1" dirty="0">
              <a:solidFill>
                <a:schemeClr val="bg1"/>
              </a:solidFill>
            </a:endParaRPr>
          </a:p>
        </p:txBody>
      </p:sp>
      <p:sp>
        <p:nvSpPr>
          <p:cNvPr id="11" name="Rectangle 2"/>
          <p:cNvSpPr txBox="1">
            <a:spLocks noRot="1" noChangeArrowheads="1"/>
          </p:cNvSpPr>
          <p:nvPr/>
        </p:nvSpPr>
        <p:spPr>
          <a:xfrm>
            <a:off x="0" y="492021"/>
            <a:ext cx="9906000" cy="461665"/>
          </a:xfrm>
          <a:prstGeom prst="rect">
            <a:avLst/>
          </a:prstGeom>
          <a:solidFill>
            <a:schemeClr val="tx2">
              <a:lumMod val="20000"/>
              <a:lumOff val="8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400" b="1" dirty="0" smtClean="0">
                <a:solidFill>
                  <a:schemeClr val="accent1">
                    <a:lumMod val="50000"/>
                  </a:schemeClr>
                </a:solidFill>
              </a:rPr>
              <a:t>　許可基準を満たさなかった場合の措置</a:t>
            </a:r>
            <a:endParaRPr lang="ja-JP" altLang="en-US" sz="2400" b="1" dirty="0">
              <a:solidFill>
                <a:schemeClr val="accent1">
                  <a:lumMod val="50000"/>
                </a:schemeClr>
              </a:solidFill>
            </a:endParaRPr>
          </a:p>
        </p:txBody>
      </p:sp>
      <p:sp>
        <p:nvSpPr>
          <p:cNvPr id="13" name="テキスト ボックス 12"/>
          <p:cNvSpPr txBox="1"/>
          <p:nvPr/>
        </p:nvSpPr>
        <p:spPr>
          <a:xfrm>
            <a:off x="56456" y="6580593"/>
            <a:ext cx="1237839"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pPr algn="l"/>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マニュアル</a:t>
            </a:r>
            <a:r>
              <a:rPr kumimoji="1" lang="en-US" altLang="ja-JP" sz="1200" b="0" dirty="0" smtClean="0">
                <a:solidFill>
                  <a:schemeClr val="bg1">
                    <a:lumMod val="50000"/>
                  </a:schemeClr>
                </a:solidFill>
                <a:latin typeface="メイリオ" panose="020B0604030504040204" pitchFamily="50" charset="-128"/>
                <a:ea typeface="メイリオ" panose="020B0604030504040204" pitchFamily="50" charset="-128"/>
              </a:rPr>
              <a:t>P12</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Tree>
  </p:cSld>
  <p:clrMapOvr>
    <a:masterClrMapping/>
  </p:clrMapOvr>
  <p:transition advTm="41378">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72481" y="4373581"/>
            <a:ext cx="9353424" cy="2031325"/>
          </a:xfrm>
          <a:prstGeom prst="rect">
            <a:avLst/>
          </a:prstGeom>
          <a:noFill/>
          <a:ln w="25400" cap="rnd" cmpd="sng">
            <a:solidFill>
              <a:srgbClr val="FF0000"/>
            </a:solidFill>
            <a:prstDash val="solid"/>
            <a:bevel/>
          </a:ln>
        </p:spPr>
        <p:txBody>
          <a:bodyPr wrap="square" rtlCol="0">
            <a:spAutoFit/>
          </a:bodyPr>
          <a:lstStyle/>
          <a:p>
            <a:pPr algn="l"/>
            <a:r>
              <a:rPr kumimoji="1" lang="ja-JP" altLang="en-US" sz="1800" b="0" dirty="0" smtClean="0">
                <a:solidFill>
                  <a:schemeClr val="tx1"/>
                </a:solidFill>
                <a:ea typeface="游ゴシック" panose="020B0400000000000000" pitchFamily="50" charset="-128"/>
              </a:rPr>
              <a:t>許可基準</a:t>
            </a:r>
            <a:endParaRPr kumimoji="1" lang="en-US" altLang="ja-JP" sz="1800" b="0" dirty="0">
              <a:solidFill>
                <a:schemeClr val="tx1"/>
              </a:solidFill>
              <a:ea typeface="游ゴシック" panose="020B0400000000000000" pitchFamily="50" charset="-128"/>
            </a:endParaRPr>
          </a:p>
          <a:p>
            <a:pPr algn="l"/>
            <a:r>
              <a:rPr lang="ja-JP" altLang="en-US" sz="1800" b="0" dirty="0">
                <a:solidFill>
                  <a:schemeClr val="tx1"/>
                </a:solidFill>
                <a:ea typeface="游ゴシック" panose="020B0400000000000000" pitchFamily="50" charset="-128"/>
              </a:rPr>
              <a:t>　　</a:t>
            </a:r>
            <a:r>
              <a:rPr lang="ja-JP" altLang="en-US" sz="1800" b="0" dirty="0" smtClean="0">
                <a:solidFill>
                  <a:schemeClr val="tx1"/>
                </a:solidFill>
                <a:ea typeface="游ゴシック" panose="020B0400000000000000" pitchFamily="50" charset="-128"/>
              </a:rPr>
              <a:t>・</a:t>
            </a:r>
            <a:r>
              <a:rPr lang="ja-JP" altLang="en-US" sz="1800" b="0" dirty="0">
                <a:solidFill>
                  <a:schemeClr val="tx1"/>
                </a:solidFill>
                <a:ea typeface="游ゴシック" panose="020B0400000000000000" pitchFamily="50" charset="-128"/>
              </a:rPr>
              <a:t>プライバシーを保護しつつ求人者または求職者に対応することが可能であること。</a:t>
            </a:r>
            <a:endParaRPr lang="en-US" altLang="ja-JP" sz="1800" b="0" dirty="0">
              <a:solidFill>
                <a:schemeClr val="tx1"/>
              </a:solidFill>
              <a:ea typeface="游ゴシック" panose="020B0400000000000000" pitchFamily="50" charset="-128"/>
            </a:endParaRPr>
          </a:p>
          <a:p>
            <a:pPr algn="l"/>
            <a:r>
              <a:rPr kumimoji="1" lang="ja-JP" altLang="en-US" sz="1800" b="0" dirty="0">
                <a:solidFill>
                  <a:schemeClr val="tx1"/>
                </a:solidFill>
                <a:ea typeface="游ゴシック" panose="020B0400000000000000" pitchFamily="50" charset="-128"/>
              </a:rPr>
              <a:t>　　</a:t>
            </a:r>
            <a:r>
              <a:rPr kumimoji="1" lang="ja-JP" altLang="en-US" sz="1800" b="0" dirty="0" smtClean="0">
                <a:solidFill>
                  <a:schemeClr val="tx1"/>
                </a:solidFill>
                <a:ea typeface="游ゴシック" panose="020B0400000000000000" pitchFamily="50" charset="-128"/>
              </a:rPr>
              <a:t>・</a:t>
            </a:r>
            <a:r>
              <a:rPr kumimoji="1" lang="ja-JP" altLang="en-US" sz="1800" b="0" dirty="0">
                <a:solidFill>
                  <a:schemeClr val="tx1"/>
                </a:solidFill>
                <a:ea typeface="游ゴシック" panose="020B0400000000000000" pitchFamily="50" charset="-128"/>
              </a:rPr>
              <a:t>使用目的が事務所であること。（業種等が限定されている場合は注意：要承諾書）</a:t>
            </a:r>
            <a:endParaRPr kumimoji="1" lang="en-US" altLang="ja-JP" sz="1800" b="0" dirty="0">
              <a:solidFill>
                <a:schemeClr val="tx1"/>
              </a:solidFill>
              <a:ea typeface="游ゴシック" panose="020B0400000000000000" pitchFamily="50" charset="-128"/>
            </a:endParaRPr>
          </a:p>
          <a:p>
            <a:pPr algn="l"/>
            <a:r>
              <a:rPr lang="ja-JP" altLang="en-US" sz="1800" b="0" dirty="0">
                <a:solidFill>
                  <a:schemeClr val="tx1"/>
                </a:solidFill>
                <a:ea typeface="游ゴシック" panose="020B0400000000000000" pitchFamily="50" charset="-128"/>
              </a:rPr>
              <a:t>　　</a:t>
            </a:r>
            <a:r>
              <a:rPr lang="ja-JP" altLang="en-US" sz="1800" b="0" dirty="0" smtClean="0">
                <a:solidFill>
                  <a:schemeClr val="tx1"/>
                </a:solidFill>
                <a:ea typeface="游ゴシック" panose="020B0400000000000000" pitchFamily="50" charset="-128"/>
              </a:rPr>
              <a:t>・</a:t>
            </a:r>
            <a:r>
              <a:rPr lang="ja-JP" altLang="en-US" sz="1800" b="0" dirty="0">
                <a:solidFill>
                  <a:schemeClr val="tx1"/>
                </a:solidFill>
                <a:ea typeface="游ゴシック" panose="020B0400000000000000" pitchFamily="50" charset="-128"/>
              </a:rPr>
              <a:t>事業所の独立性が保たれていること。</a:t>
            </a:r>
            <a:endParaRPr lang="en-US" altLang="ja-JP" sz="1800" b="0" dirty="0">
              <a:solidFill>
                <a:schemeClr val="tx1"/>
              </a:solidFill>
              <a:ea typeface="游ゴシック" panose="020B0400000000000000" pitchFamily="50" charset="-128"/>
            </a:endParaRPr>
          </a:p>
          <a:p>
            <a:pPr algn="l"/>
            <a:r>
              <a:rPr kumimoji="1" lang="ja-JP" altLang="en-US" sz="1800" b="0" dirty="0">
                <a:solidFill>
                  <a:schemeClr val="tx1"/>
                </a:solidFill>
                <a:ea typeface="游ゴシック" panose="020B0400000000000000" pitchFamily="50" charset="-128"/>
              </a:rPr>
              <a:t>　　</a:t>
            </a:r>
            <a:r>
              <a:rPr kumimoji="1" lang="ja-JP" altLang="en-US" sz="1800" b="0" dirty="0" smtClean="0">
                <a:solidFill>
                  <a:schemeClr val="tx1"/>
                </a:solidFill>
                <a:ea typeface="游ゴシック" panose="020B0400000000000000" pitchFamily="50" charset="-128"/>
              </a:rPr>
              <a:t>・個人情報を</a:t>
            </a:r>
            <a:r>
              <a:rPr kumimoji="1" lang="ja-JP" altLang="en-US" sz="1800" b="0" dirty="0">
                <a:solidFill>
                  <a:schemeClr val="tx1"/>
                </a:solidFill>
                <a:ea typeface="游ゴシック" panose="020B0400000000000000" pitchFamily="50" charset="-128"/>
              </a:rPr>
              <a:t>保持し得る構造であること。</a:t>
            </a:r>
            <a:endParaRPr kumimoji="1" lang="en-US" altLang="ja-JP" sz="1800" b="0" dirty="0">
              <a:solidFill>
                <a:schemeClr val="tx1"/>
              </a:solidFill>
              <a:ea typeface="游ゴシック" panose="020B0400000000000000" pitchFamily="50" charset="-128"/>
            </a:endParaRPr>
          </a:p>
          <a:p>
            <a:pPr algn="l"/>
            <a:r>
              <a:rPr lang="ja-JP" altLang="en-US" sz="1800" b="0" dirty="0">
                <a:solidFill>
                  <a:schemeClr val="tx1"/>
                </a:solidFill>
                <a:ea typeface="游ゴシック" panose="020B0400000000000000" pitchFamily="50" charset="-128"/>
              </a:rPr>
              <a:t>　　</a:t>
            </a:r>
            <a:r>
              <a:rPr lang="ja-JP" altLang="en-US" sz="1800" b="0" dirty="0" smtClean="0">
                <a:solidFill>
                  <a:schemeClr val="tx1"/>
                </a:solidFill>
                <a:ea typeface="游ゴシック" panose="020B0400000000000000" pitchFamily="50" charset="-128"/>
              </a:rPr>
              <a:t>・</a:t>
            </a:r>
            <a:r>
              <a:rPr lang="ja-JP" altLang="en-US" sz="1800" b="0" dirty="0">
                <a:solidFill>
                  <a:schemeClr val="tx1"/>
                </a:solidFill>
                <a:ea typeface="游ゴシック" panose="020B0400000000000000" pitchFamily="50" charset="-128"/>
              </a:rPr>
              <a:t>事業の運営に好ましくない場所にないこと。</a:t>
            </a:r>
            <a:endParaRPr kumimoji="1" lang="ja-JP" altLang="en-US" sz="1800" b="0" dirty="0">
              <a:solidFill>
                <a:schemeClr val="tx1"/>
              </a:solidFill>
              <a:ea typeface="游ゴシック" panose="020B0400000000000000" pitchFamily="50" charset="-128"/>
            </a:endParaRPr>
          </a:p>
        </p:txBody>
      </p:sp>
      <p:sp>
        <p:nvSpPr>
          <p:cNvPr id="5" name="スライド番号プレースホルダー 4"/>
          <p:cNvSpPr>
            <a:spLocks noGrp="1"/>
          </p:cNvSpPr>
          <p:nvPr>
            <p:ph type="sldNum" sz="quarter" idx="12"/>
          </p:nvPr>
        </p:nvSpPr>
        <p:spPr>
          <a:xfrm>
            <a:off x="7593931" y="6492875"/>
            <a:ext cx="2311400" cy="365125"/>
          </a:xfrm>
        </p:spPr>
        <p:txBody>
          <a:bodyPr/>
          <a:lstStyle/>
          <a:p>
            <a:pPr>
              <a:defRPr/>
            </a:pPr>
            <a:r>
              <a:rPr lang="en-US" altLang="ja-JP" dirty="0" smtClean="0"/>
              <a:t>25</a:t>
            </a:r>
            <a:endParaRPr lang="en-US" altLang="ja-JP" dirty="0"/>
          </a:p>
        </p:txBody>
      </p:sp>
      <p:sp>
        <p:nvSpPr>
          <p:cNvPr id="9" name="テキスト ボックス 8"/>
          <p:cNvSpPr txBox="1"/>
          <p:nvPr/>
        </p:nvSpPr>
        <p:spPr>
          <a:xfrm>
            <a:off x="557969" y="1102443"/>
            <a:ext cx="9244012" cy="886397"/>
          </a:xfrm>
          <a:prstGeom prst="rect">
            <a:avLst/>
          </a:prstGeom>
          <a:noFill/>
          <a:ln w="22225" cap="rnd" cmpd="sng">
            <a:noFill/>
            <a:prstDash val="lgDash"/>
            <a:bevel/>
          </a:ln>
        </p:spPr>
        <p:txBody>
          <a:bodyPr wrap="square" rtlCol="0">
            <a:spAutoFit/>
          </a:bodyPr>
          <a:lstStyle/>
          <a:p>
            <a:pPr marL="0" indent="0" algn="l">
              <a:buClr>
                <a:schemeClr val="accent1"/>
              </a:buClr>
              <a:buSzPct val="160000"/>
            </a:pPr>
            <a:r>
              <a:rPr kumimoji="1" lang="ja-JP" altLang="en-US" sz="1800" b="0" dirty="0" smtClean="0">
                <a:solidFill>
                  <a:schemeClr val="tx1"/>
                </a:solidFill>
                <a:ea typeface="游ゴシック" panose="020B0400000000000000" pitchFamily="50" charset="-128"/>
              </a:rPr>
              <a:t>●事務所</a:t>
            </a:r>
            <a:r>
              <a:rPr kumimoji="1" lang="ja-JP" altLang="en-US" sz="1800" b="0" dirty="0">
                <a:solidFill>
                  <a:schemeClr val="tx1"/>
                </a:solidFill>
                <a:ea typeface="游ゴシック" panose="020B0400000000000000" pitchFamily="50" charset="-128"/>
              </a:rPr>
              <a:t>が法人所有物件の</a:t>
            </a:r>
            <a:r>
              <a:rPr kumimoji="1" lang="ja-JP" altLang="en-US" sz="1800" b="0" dirty="0" smtClean="0">
                <a:solidFill>
                  <a:schemeClr val="tx1"/>
                </a:solidFill>
                <a:ea typeface="游ゴシック" panose="020B0400000000000000" pitchFamily="50" charset="-128"/>
              </a:rPr>
              <a:t>場合･･･</a:t>
            </a:r>
            <a:r>
              <a:rPr lang="ja-JP" altLang="en-US" sz="1800" b="0" dirty="0" smtClean="0">
                <a:solidFill>
                  <a:schemeClr val="tx1"/>
                </a:solidFill>
                <a:latin typeface="游ゴシック" panose="020B0400000000000000" pitchFamily="50" charset="-128"/>
                <a:ea typeface="游ゴシック" panose="020B0400000000000000" pitchFamily="50" charset="-128"/>
              </a:rPr>
              <a:t>建物</a:t>
            </a:r>
            <a:r>
              <a:rPr lang="ja-JP" altLang="en-US" sz="1800" b="0" dirty="0">
                <a:solidFill>
                  <a:schemeClr val="tx1"/>
                </a:solidFill>
                <a:latin typeface="游ゴシック" panose="020B0400000000000000" pitchFamily="50" charset="-128"/>
                <a:ea typeface="游ゴシック" panose="020B0400000000000000" pitchFamily="50" charset="-128"/>
              </a:rPr>
              <a:t>不動産登記事項</a:t>
            </a:r>
            <a:r>
              <a:rPr lang="ja-JP" altLang="en-US" sz="1800" b="0" dirty="0" smtClean="0">
                <a:solidFill>
                  <a:schemeClr val="tx1"/>
                </a:solidFill>
                <a:latin typeface="游ゴシック" panose="020B0400000000000000" pitchFamily="50" charset="-128"/>
                <a:ea typeface="游ゴシック" panose="020B0400000000000000" pitchFamily="50" charset="-128"/>
              </a:rPr>
              <a:t>証明書</a:t>
            </a:r>
            <a:endParaRPr lang="en-US" altLang="ja-JP" sz="1800" b="0" dirty="0" smtClean="0">
              <a:solidFill>
                <a:schemeClr val="tx1"/>
              </a:solidFill>
              <a:latin typeface="游ゴシック" panose="020B0400000000000000" pitchFamily="50" charset="-128"/>
              <a:ea typeface="游ゴシック" panose="020B0400000000000000" pitchFamily="50" charset="-128"/>
            </a:endParaRPr>
          </a:p>
          <a:p>
            <a:pPr marL="0" indent="0">
              <a:buClr>
                <a:schemeClr val="accent1"/>
              </a:buClr>
              <a:buSzPct val="160000"/>
            </a:pPr>
            <a:r>
              <a:rPr lang="en-US" altLang="ja-JP" sz="1400" b="0" dirty="0" smtClean="0">
                <a:solidFill>
                  <a:schemeClr val="tx1"/>
                </a:solidFill>
                <a:ea typeface="游ゴシック" panose="020B0400000000000000" pitchFamily="50" charset="-128"/>
              </a:rPr>
              <a:t>※</a:t>
            </a:r>
            <a:r>
              <a:rPr lang="ja-JP" altLang="en-US" sz="1400" b="0" dirty="0" smtClean="0">
                <a:solidFill>
                  <a:schemeClr val="tx1"/>
                </a:solidFill>
                <a:ea typeface="游ゴシック" panose="020B0400000000000000" pitchFamily="50" charset="-128"/>
              </a:rPr>
              <a:t>ただし</a:t>
            </a:r>
            <a:r>
              <a:rPr lang="ja-JP" altLang="en-US" sz="1400" b="0" dirty="0">
                <a:solidFill>
                  <a:schemeClr val="tx1"/>
                </a:solidFill>
                <a:ea typeface="游ゴシック" panose="020B0400000000000000" pitchFamily="50" charset="-128"/>
              </a:rPr>
              <a:t>、所在・家屋番号または不動産番号をお伝えいただき、労働局の登記情報連携システムで</a:t>
            </a:r>
            <a:endParaRPr lang="en-US" altLang="ja-JP" sz="1400" b="0" dirty="0">
              <a:solidFill>
                <a:schemeClr val="tx1"/>
              </a:solidFill>
              <a:ea typeface="游ゴシック" panose="020B0400000000000000" pitchFamily="50" charset="-128"/>
            </a:endParaRPr>
          </a:p>
          <a:p>
            <a:pPr algn="l"/>
            <a:r>
              <a:rPr lang="ja-JP" altLang="en-US" sz="1400" b="0" dirty="0">
                <a:solidFill>
                  <a:schemeClr val="tx1"/>
                </a:solidFill>
                <a:ea typeface="游ゴシック" panose="020B0400000000000000" pitchFamily="50" charset="-128"/>
              </a:rPr>
              <a:t>　　　　　登記情報が確認出来た場合は提出不要です。　</a:t>
            </a:r>
            <a:endParaRPr kumimoji="1" lang="en-US" altLang="ja-JP" sz="1400" b="0" dirty="0">
              <a:solidFill>
                <a:schemeClr val="tx1"/>
              </a:solidFill>
              <a:ea typeface="游ゴシック" panose="020B0400000000000000" pitchFamily="50" charset="-128"/>
            </a:endParaRPr>
          </a:p>
        </p:txBody>
      </p:sp>
      <p:sp>
        <p:nvSpPr>
          <p:cNvPr id="10" name="テキスト ボックス 9"/>
          <p:cNvSpPr txBox="1"/>
          <p:nvPr/>
        </p:nvSpPr>
        <p:spPr>
          <a:xfrm>
            <a:off x="557969" y="2202717"/>
            <a:ext cx="10168413" cy="369332"/>
          </a:xfrm>
          <a:prstGeom prst="rect">
            <a:avLst/>
          </a:prstGeom>
          <a:noFill/>
          <a:ln w="22225" cap="rnd" cmpd="sng">
            <a:noFill/>
            <a:prstDash val="lgDash"/>
            <a:bevel/>
          </a:ln>
        </p:spPr>
        <p:txBody>
          <a:bodyPr wrap="square" rtlCol="0">
            <a:spAutoFit/>
          </a:bodyPr>
          <a:lstStyle/>
          <a:p>
            <a:pPr marL="0" indent="0" algn="l">
              <a:buClr>
                <a:schemeClr val="accent1"/>
              </a:buClr>
              <a:buSzPct val="160000"/>
            </a:pPr>
            <a:r>
              <a:rPr kumimoji="1" lang="ja-JP" altLang="en-US" sz="1800" dirty="0" smtClean="0">
                <a:solidFill>
                  <a:schemeClr val="tx1"/>
                </a:solidFill>
                <a:ea typeface="游ゴシック" panose="020B0400000000000000" pitchFamily="50" charset="-128"/>
              </a:rPr>
              <a:t>●</a:t>
            </a:r>
            <a:r>
              <a:rPr lang="ja-JP" altLang="en-US" sz="1800" b="0" dirty="0" smtClean="0">
                <a:solidFill>
                  <a:schemeClr val="tx1"/>
                </a:solidFill>
                <a:ea typeface="游ゴシック" panose="020B0400000000000000" pitchFamily="50" charset="-128"/>
              </a:rPr>
              <a:t>事務所</a:t>
            </a:r>
            <a:r>
              <a:rPr lang="ja-JP" altLang="en-US" sz="1800" b="0" dirty="0">
                <a:solidFill>
                  <a:schemeClr val="tx1"/>
                </a:solidFill>
                <a:ea typeface="游ゴシック" panose="020B0400000000000000" pitchFamily="50" charset="-128"/>
              </a:rPr>
              <a:t>が</a:t>
            </a:r>
            <a:r>
              <a:rPr lang="ja-JP" altLang="en-US" sz="1800" b="0" dirty="0" smtClean="0">
                <a:solidFill>
                  <a:schemeClr val="tx1"/>
                </a:solidFill>
                <a:ea typeface="游ゴシック" panose="020B0400000000000000" pitchFamily="50" charset="-128"/>
              </a:rPr>
              <a:t>賃貸借物件</a:t>
            </a:r>
            <a:r>
              <a:rPr lang="ja-JP" altLang="en-US" sz="1800" b="0" dirty="0">
                <a:solidFill>
                  <a:schemeClr val="tx1"/>
                </a:solidFill>
                <a:ea typeface="游ゴシック" panose="020B0400000000000000" pitchFamily="50" charset="-128"/>
              </a:rPr>
              <a:t>の</a:t>
            </a:r>
            <a:r>
              <a:rPr lang="ja-JP" altLang="en-US" sz="1800" b="0" dirty="0" smtClean="0">
                <a:solidFill>
                  <a:schemeClr val="tx1"/>
                </a:solidFill>
                <a:ea typeface="游ゴシック" panose="020B0400000000000000" pitchFamily="50" charset="-128"/>
              </a:rPr>
              <a:t>場合･･･賃貸借契約書</a:t>
            </a:r>
            <a:endParaRPr kumimoji="1" lang="en-US" altLang="ja-JP" sz="1800" b="0" dirty="0">
              <a:solidFill>
                <a:schemeClr val="tx1"/>
              </a:solidFill>
              <a:ea typeface="游ゴシック" panose="020B0400000000000000" pitchFamily="50" charset="-128"/>
            </a:endParaRPr>
          </a:p>
        </p:txBody>
      </p:sp>
      <p:sp>
        <p:nvSpPr>
          <p:cNvPr id="11" name="テキスト ボックス 10"/>
          <p:cNvSpPr txBox="1"/>
          <p:nvPr/>
        </p:nvSpPr>
        <p:spPr>
          <a:xfrm>
            <a:off x="557969" y="3356992"/>
            <a:ext cx="9244012" cy="369332"/>
          </a:xfrm>
          <a:prstGeom prst="rect">
            <a:avLst/>
          </a:prstGeom>
          <a:noFill/>
          <a:ln w="22225" cap="rnd" cmpd="sng">
            <a:noFill/>
            <a:prstDash val="lgDash"/>
            <a:bevel/>
          </a:ln>
        </p:spPr>
        <p:txBody>
          <a:bodyPr wrap="square" rtlCol="0">
            <a:spAutoFit/>
          </a:bodyPr>
          <a:lstStyle/>
          <a:p>
            <a:pPr algn="l"/>
            <a:r>
              <a:rPr lang="ja-JP" altLang="en-US" sz="1800" dirty="0">
                <a:solidFill>
                  <a:schemeClr val="tx1"/>
                </a:solidFill>
                <a:ea typeface="游ゴシック" panose="020B0400000000000000" pitchFamily="50" charset="-128"/>
              </a:rPr>
              <a:t>●</a:t>
            </a:r>
            <a:r>
              <a:rPr lang="ja-JP" altLang="en-US" sz="1800" b="0" dirty="0" smtClean="0">
                <a:solidFill>
                  <a:schemeClr val="tx1"/>
                </a:solidFill>
                <a:latin typeface="游ゴシック" panose="020B0400000000000000" pitchFamily="50" charset="-128"/>
                <a:ea typeface="游ゴシック" panose="020B0400000000000000" pitchFamily="50" charset="-128"/>
              </a:rPr>
              <a:t>事業所</a:t>
            </a:r>
            <a:r>
              <a:rPr lang="ja-JP" altLang="en-US" sz="1800" b="0" dirty="0">
                <a:solidFill>
                  <a:schemeClr val="tx1"/>
                </a:solidFill>
                <a:latin typeface="游ゴシック" panose="020B0400000000000000" pitchFamily="50" charset="-128"/>
                <a:ea typeface="游ゴシック" panose="020B0400000000000000" pitchFamily="50" charset="-128"/>
              </a:rPr>
              <a:t>の</a:t>
            </a:r>
            <a:r>
              <a:rPr lang="ja-JP" altLang="en-US" sz="1800" b="0" dirty="0" smtClean="0">
                <a:solidFill>
                  <a:schemeClr val="tx1"/>
                </a:solidFill>
                <a:latin typeface="游ゴシック" panose="020B0400000000000000" pitchFamily="50" charset="-128"/>
                <a:ea typeface="游ゴシック" panose="020B0400000000000000" pitchFamily="50" charset="-128"/>
              </a:rPr>
              <a:t>レイアウト図</a:t>
            </a:r>
            <a:endParaRPr kumimoji="1" lang="en-US" altLang="ja-JP" sz="1800" b="0" dirty="0">
              <a:solidFill>
                <a:schemeClr val="tx1"/>
              </a:solidFill>
              <a:ea typeface="游ゴシック" panose="020B0400000000000000" pitchFamily="50" charset="-128"/>
            </a:endParaRPr>
          </a:p>
        </p:txBody>
      </p:sp>
      <p:sp>
        <p:nvSpPr>
          <p:cNvPr id="12" name="テキスト ボックス 11"/>
          <p:cNvSpPr txBox="1"/>
          <p:nvPr/>
        </p:nvSpPr>
        <p:spPr>
          <a:xfrm>
            <a:off x="992560" y="2511245"/>
            <a:ext cx="9244012" cy="701731"/>
          </a:xfrm>
          <a:prstGeom prst="rect">
            <a:avLst/>
          </a:prstGeom>
          <a:noFill/>
          <a:ln w="22225" cap="rnd" cmpd="sng">
            <a:noFill/>
            <a:prstDash val="lgDash"/>
            <a:bevel/>
          </a:ln>
        </p:spPr>
        <p:txBody>
          <a:bodyPr wrap="square" rtlCol="0">
            <a:spAutoFit/>
          </a:bodyPr>
          <a:lstStyle/>
          <a:p>
            <a:pPr algn="l"/>
            <a:r>
              <a:rPr lang="ja-JP" altLang="en-US" sz="1800" b="0" dirty="0" smtClean="0">
                <a:solidFill>
                  <a:schemeClr val="tx1"/>
                </a:solidFill>
                <a:latin typeface="游ゴシック" panose="020B0400000000000000" pitchFamily="50" charset="-128"/>
                <a:ea typeface="游ゴシック" panose="020B0400000000000000" pitchFamily="50" charset="-128"/>
              </a:rPr>
              <a:t>・転貸</a:t>
            </a:r>
            <a:r>
              <a:rPr lang="ja-JP" altLang="en-US" sz="1800" b="0" dirty="0">
                <a:solidFill>
                  <a:schemeClr val="tx1"/>
                </a:solidFill>
                <a:latin typeface="游ゴシック" panose="020B0400000000000000" pitchFamily="50" charset="-128"/>
                <a:ea typeface="游ゴシック" panose="020B0400000000000000" pitchFamily="50" charset="-128"/>
              </a:rPr>
              <a:t>や同居の場合は、別途書類が</a:t>
            </a:r>
            <a:r>
              <a:rPr lang="ja-JP" altLang="en-US" sz="1800" b="0" dirty="0" smtClean="0">
                <a:solidFill>
                  <a:schemeClr val="tx1"/>
                </a:solidFill>
                <a:latin typeface="游ゴシック" panose="020B0400000000000000" pitchFamily="50" charset="-128"/>
                <a:ea typeface="游ゴシック" panose="020B0400000000000000" pitchFamily="50" charset="-128"/>
              </a:rPr>
              <a:t>必要</a:t>
            </a:r>
            <a:endParaRPr lang="en-US" altLang="ja-JP" sz="1800" b="0" dirty="0">
              <a:solidFill>
                <a:schemeClr val="tx1"/>
              </a:solidFill>
              <a:latin typeface="游ゴシック" panose="020B0400000000000000" pitchFamily="50" charset="-128"/>
              <a:ea typeface="游ゴシック" panose="020B0400000000000000" pitchFamily="50" charset="-128"/>
            </a:endParaRPr>
          </a:p>
          <a:p>
            <a:pPr algn="l"/>
            <a:r>
              <a:rPr lang="ja-JP" altLang="en-US" sz="1800" b="0" dirty="0" smtClean="0">
                <a:solidFill>
                  <a:schemeClr val="tx1"/>
                </a:solidFill>
                <a:latin typeface="游ゴシック" panose="020B0400000000000000" pitchFamily="50" charset="-128"/>
                <a:ea typeface="游ゴシック" panose="020B0400000000000000" pitchFamily="50" charset="-128"/>
              </a:rPr>
              <a:t>・複数</a:t>
            </a:r>
            <a:r>
              <a:rPr lang="ja-JP" altLang="en-US" sz="1800" b="0" dirty="0">
                <a:solidFill>
                  <a:schemeClr val="tx1"/>
                </a:solidFill>
                <a:latin typeface="游ゴシック" panose="020B0400000000000000" pitchFamily="50" charset="-128"/>
                <a:ea typeface="游ゴシック" panose="020B0400000000000000" pitchFamily="50" charset="-128"/>
              </a:rPr>
              <a:t>の法人と同居や、住居兼用の場合は、</a:t>
            </a:r>
            <a:r>
              <a:rPr lang="ja-JP" altLang="en-US" sz="1800" b="0" dirty="0" smtClean="0">
                <a:solidFill>
                  <a:schemeClr val="tx1"/>
                </a:solidFill>
                <a:latin typeface="游ゴシック" panose="020B0400000000000000" pitchFamily="50" charset="-128"/>
                <a:ea typeface="游ゴシック" panose="020B0400000000000000" pitchFamily="50" charset="-128"/>
              </a:rPr>
              <a:t>契約</a:t>
            </a:r>
            <a:r>
              <a:rPr lang="ja-JP" altLang="en-US" sz="1800" b="0" dirty="0">
                <a:solidFill>
                  <a:schemeClr val="tx1"/>
                </a:solidFill>
                <a:latin typeface="游ゴシック" panose="020B0400000000000000" pitchFamily="50" charset="-128"/>
                <a:ea typeface="游ゴシック" panose="020B0400000000000000" pitchFamily="50" charset="-128"/>
              </a:rPr>
              <a:t>内容やレイアウト</a:t>
            </a:r>
            <a:r>
              <a:rPr lang="ja-JP" altLang="en-US" sz="1800" b="0" dirty="0" smtClean="0">
                <a:solidFill>
                  <a:schemeClr val="tx1"/>
                </a:solidFill>
                <a:latin typeface="游ゴシック" panose="020B0400000000000000" pitchFamily="50" charset="-128"/>
                <a:ea typeface="游ゴシック" panose="020B0400000000000000" pitchFamily="50" charset="-128"/>
              </a:rPr>
              <a:t>に留意が必要</a:t>
            </a:r>
            <a:r>
              <a:rPr kumimoji="1" lang="en-US" altLang="ja-JP" sz="1800" b="0" dirty="0" smtClean="0">
                <a:solidFill>
                  <a:schemeClr val="tx1"/>
                </a:solidFill>
                <a:ea typeface="游ゴシック" panose="020B0400000000000000" pitchFamily="50" charset="-128"/>
              </a:rPr>
              <a:t>  </a:t>
            </a:r>
            <a:endParaRPr kumimoji="1" lang="en-US" altLang="ja-JP" sz="1800" b="0" dirty="0">
              <a:solidFill>
                <a:schemeClr val="tx1"/>
              </a:solidFill>
              <a:ea typeface="游ゴシック" panose="020B0400000000000000" pitchFamily="50" charset="-128"/>
            </a:endParaRPr>
          </a:p>
        </p:txBody>
      </p:sp>
      <p:sp>
        <p:nvSpPr>
          <p:cNvPr id="13" name="テキスト ボックス 12"/>
          <p:cNvSpPr txBox="1"/>
          <p:nvPr/>
        </p:nvSpPr>
        <p:spPr>
          <a:xfrm>
            <a:off x="1136576" y="3710412"/>
            <a:ext cx="9244012" cy="566309"/>
          </a:xfrm>
          <a:prstGeom prst="rect">
            <a:avLst/>
          </a:prstGeom>
          <a:noFill/>
          <a:ln w="22225" cap="rnd" cmpd="sng">
            <a:noFill/>
            <a:prstDash val="lgDash"/>
            <a:bevel/>
          </a:ln>
        </p:spPr>
        <p:txBody>
          <a:bodyPr wrap="square" rtlCol="0">
            <a:spAutoFit/>
          </a:bodyPr>
          <a:lstStyle/>
          <a:p>
            <a:pPr algn="l"/>
            <a:r>
              <a:rPr lang="ja-JP" altLang="en-US" sz="1400" b="0" dirty="0" smtClean="0">
                <a:solidFill>
                  <a:schemeClr val="tx1"/>
                </a:solidFill>
                <a:latin typeface="游ゴシック" panose="020B0400000000000000" pitchFamily="50" charset="-128"/>
                <a:ea typeface="游ゴシック" panose="020B0400000000000000" pitchFamily="50" charset="-128"/>
              </a:rPr>
              <a:t>机、イス、パーティション</a:t>
            </a:r>
            <a:r>
              <a:rPr lang="ja-JP" altLang="en-US" sz="1400" b="0" dirty="0">
                <a:solidFill>
                  <a:schemeClr val="tx1"/>
                </a:solidFill>
                <a:latin typeface="游ゴシック" panose="020B0400000000000000" pitchFamily="50" charset="-128"/>
                <a:ea typeface="游ゴシック" panose="020B0400000000000000" pitchFamily="50" charset="-128"/>
              </a:rPr>
              <a:t>等まで記入し、紹介責任者の席、面談スペース</a:t>
            </a:r>
            <a:r>
              <a:rPr lang="ja-JP" altLang="en-US" sz="1400" b="0" dirty="0" smtClean="0">
                <a:solidFill>
                  <a:schemeClr val="tx1"/>
                </a:solidFill>
                <a:latin typeface="游ゴシック" panose="020B0400000000000000" pitchFamily="50" charset="-128"/>
                <a:ea typeface="游ゴシック" panose="020B0400000000000000" pitchFamily="50" charset="-128"/>
              </a:rPr>
              <a:t>、</a:t>
            </a:r>
            <a:endParaRPr lang="en-US" altLang="ja-JP" sz="1400" b="0" dirty="0" smtClean="0">
              <a:solidFill>
                <a:schemeClr val="tx1"/>
              </a:solidFill>
              <a:latin typeface="游ゴシック" panose="020B0400000000000000" pitchFamily="50" charset="-128"/>
              <a:ea typeface="游ゴシック" panose="020B0400000000000000" pitchFamily="50" charset="-128"/>
            </a:endParaRPr>
          </a:p>
          <a:p>
            <a:pPr algn="l"/>
            <a:r>
              <a:rPr lang="ja-JP" altLang="en-US" sz="1400" b="0" dirty="0" smtClean="0">
                <a:solidFill>
                  <a:schemeClr val="tx1"/>
                </a:solidFill>
                <a:latin typeface="游ゴシック" panose="020B0400000000000000" pitchFamily="50" charset="-128"/>
                <a:ea typeface="游ゴシック" panose="020B0400000000000000" pitchFamily="50" charset="-128"/>
              </a:rPr>
              <a:t>個人</a:t>
            </a:r>
            <a:r>
              <a:rPr lang="ja-JP" altLang="en-US" sz="1400" b="0" dirty="0">
                <a:solidFill>
                  <a:schemeClr val="tx1"/>
                </a:solidFill>
                <a:latin typeface="游ゴシック" panose="020B0400000000000000" pitchFamily="50" charset="-128"/>
                <a:ea typeface="游ゴシック" panose="020B0400000000000000" pitchFamily="50" charset="-128"/>
              </a:rPr>
              <a:t>情報保管場所（キャビネット）、社名</a:t>
            </a:r>
            <a:r>
              <a:rPr lang="ja-JP" altLang="en-US" sz="1400" b="0" dirty="0" smtClean="0">
                <a:solidFill>
                  <a:schemeClr val="tx1"/>
                </a:solidFill>
                <a:latin typeface="游ゴシック" panose="020B0400000000000000" pitchFamily="50" charset="-128"/>
                <a:ea typeface="游ゴシック" panose="020B0400000000000000" pitchFamily="50" charset="-128"/>
              </a:rPr>
              <a:t>表示箇所を</a:t>
            </a:r>
            <a:r>
              <a:rPr lang="ja-JP" altLang="en-US" sz="1400" b="0" dirty="0">
                <a:solidFill>
                  <a:schemeClr val="tx1"/>
                </a:solidFill>
                <a:latin typeface="游ゴシック" panose="020B0400000000000000" pitchFamily="50" charset="-128"/>
                <a:ea typeface="游ゴシック" panose="020B0400000000000000" pitchFamily="50" charset="-128"/>
              </a:rPr>
              <a:t>示す</a:t>
            </a:r>
            <a:r>
              <a:rPr lang="ja-JP" altLang="en-US" sz="1400" b="0" dirty="0" smtClean="0">
                <a:solidFill>
                  <a:schemeClr val="tx1"/>
                </a:solidFill>
                <a:latin typeface="游ゴシック" panose="020B0400000000000000" pitchFamily="50" charset="-128"/>
                <a:ea typeface="游ゴシック" panose="020B0400000000000000" pitchFamily="50" charset="-128"/>
              </a:rPr>
              <a:t>。</a:t>
            </a:r>
            <a:endParaRPr kumimoji="1" lang="en-US" altLang="ja-JP" sz="1400" b="0" dirty="0">
              <a:solidFill>
                <a:schemeClr val="tx1"/>
              </a:solidFill>
              <a:ea typeface="游ゴシック" panose="020B0400000000000000" pitchFamily="50" charset="-128"/>
            </a:endParaRPr>
          </a:p>
        </p:txBody>
      </p:sp>
      <p:sp>
        <p:nvSpPr>
          <p:cNvPr id="14" name="テキスト ボックス 13"/>
          <p:cNvSpPr txBox="1"/>
          <p:nvPr/>
        </p:nvSpPr>
        <p:spPr>
          <a:xfrm>
            <a:off x="56456" y="6580593"/>
            <a:ext cx="1584088"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pPr algn="l"/>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マニュアル</a:t>
            </a:r>
            <a:r>
              <a:rPr kumimoji="1" lang="en-US" altLang="ja-JP" sz="1200" b="0" dirty="0" smtClean="0">
                <a:solidFill>
                  <a:schemeClr val="bg1">
                    <a:lumMod val="50000"/>
                  </a:schemeClr>
                </a:solidFill>
                <a:latin typeface="メイリオ" panose="020B0604030504040204" pitchFamily="50" charset="-128"/>
                <a:ea typeface="メイリオ" panose="020B0604030504040204" pitchFamily="50" charset="-128"/>
              </a:rPr>
              <a:t>P11</a:t>
            </a:r>
            <a:r>
              <a:rPr kumimoji="1" lang="ja-JP" altLang="en-US" sz="1200" b="0" dirty="0" err="1" smtClean="0">
                <a:solidFill>
                  <a:schemeClr val="bg1">
                    <a:lumMod val="50000"/>
                  </a:schemeClr>
                </a:solidFill>
                <a:latin typeface="メイリオ" panose="020B0604030504040204" pitchFamily="50" charset="-128"/>
                <a:ea typeface="メイリオ" panose="020B0604030504040204" pitchFamily="50" charset="-128"/>
              </a:rPr>
              <a:t>、</a:t>
            </a:r>
            <a:r>
              <a:rPr kumimoji="1" lang="en-US" altLang="ja-JP" sz="1200" b="0" dirty="0" smtClean="0">
                <a:solidFill>
                  <a:schemeClr val="bg1">
                    <a:lumMod val="50000"/>
                  </a:schemeClr>
                </a:solidFill>
                <a:latin typeface="メイリオ" panose="020B0604030504040204" pitchFamily="50" charset="-128"/>
                <a:ea typeface="メイリオ" panose="020B0604030504040204" pitchFamily="50" charset="-128"/>
              </a:rPr>
              <a:t>18</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15"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申請に必要な書類</a:t>
            </a:r>
            <a:endParaRPr lang="ja-JP" altLang="en-US" sz="2800" b="1" dirty="0">
              <a:solidFill>
                <a:schemeClr val="bg1"/>
              </a:solidFill>
            </a:endParaRPr>
          </a:p>
        </p:txBody>
      </p:sp>
      <p:sp>
        <p:nvSpPr>
          <p:cNvPr id="16" name="Rectangle 2"/>
          <p:cNvSpPr txBox="1">
            <a:spLocks noRot="1" noChangeArrowheads="1"/>
          </p:cNvSpPr>
          <p:nvPr/>
        </p:nvSpPr>
        <p:spPr>
          <a:xfrm>
            <a:off x="-669" y="476672"/>
            <a:ext cx="9906000" cy="461665"/>
          </a:xfrm>
          <a:prstGeom prst="rect">
            <a:avLst/>
          </a:prstGeom>
          <a:solidFill>
            <a:schemeClr val="tx2">
              <a:lumMod val="20000"/>
              <a:lumOff val="8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400" b="1" dirty="0" smtClean="0">
                <a:solidFill>
                  <a:schemeClr val="accent1">
                    <a:lumMod val="50000"/>
                  </a:schemeClr>
                </a:solidFill>
              </a:rPr>
              <a:t>　⑥　事業所施設に関する書類</a:t>
            </a:r>
            <a:endParaRPr lang="ja-JP" altLang="en-US" sz="2400" b="1" dirty="0">
              <a:solidFill>
                <a:schemeClr val="accent1">
                  <a:lumMod val="50000"/>
                </a:schemeClr>
              </a:solidFill>
            </a:endParaRPr>
          </a:p>
        </p:txBody>
      </p:sp>
    </p:spTree>
  </p:cSld>
  <p:clrMapOvr>
    <a:masterClrMapping/>
  </p:clrMapOvr>
  <p:transition advTm="199956">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5" name="AutoShape 5"/>
          <p:cNvSpPr>
            <a:spLocks noChangeArrowheads="1"/>
          </p:cNvSpPr>
          <p:nvPr/>
        </p:nvSpPr>
        <p:spPr bwMode="auto">
          <a:xfrm>
            <a:off x="741363" y="1162919"/>
            <a:ext cx="3197225" cy="1008063"/>
          </a:xfrm>
          <a:prstGeom prst="roundRect">
            <a:avLst>
              <a:gd name="adj" fmla="val 16667"/>
            </a:avLst>
          </a:prstGeom>
          <a:solidFill>
            <a:schemeClr val="tx2">
              <a:lumMod val="20000"/>
              <a:lumOff val="80000"/>
            </a:schemeClr>
          </a:solidFill>
          <a:ln w="38100">
            <a:solidFill>
              <a:schemeClr val="tx1"/>
            </a:solidFill>
            <a:round/>
            <a:headEnd/>
            <a:tailEnd/>
          </a:ln>
          <a:effectLst/>
        </p:spPr>
        <p:txBody>
          <a:bodyPr wrap="none" anchor="ct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87046" name="AutoShape 6"/>
          <p:cNvSpPr>
            <a:spLocks noChangeArrowheads="1"/>
          </p:cNvSpPr>
          <p:nvPr/>
        </p:nvSpPr>
        <p:spPr bwMode="auto">
          <a:xfrm>
            <a:off x="6202363" y="4042892"/>
            <a:ext cx="3195637" cy="1008063"/>
          </a:xfrm>
          <a:prstGeom prst="roundRect">
            <a:avLst>
              <a:gd name="adj" fmla="val 16667"/>
            </a:avLst>
          </a:prstGeom>
          <a:solidFill>
            <a:schemeClr val="tx2">
              <a:lumMod val="20000"/>
              <a:lumOff val="80000"/>
            </a:schemeClr>
          </a:solidFill>
          <a:ln w="38100">
            <a:solidFill>
              <a:schemeClr val="tx1"/>
            </a:solidFill>
            <a:round/>
            <a:headEnd/>
            <a:tailEnd/>
          </a:ln>
          <a:effectLst/>
        </p:spPr>
        <p:txBody>
          <a:bodyPr wrap="none" anchor="ct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87047" name="AutoShape 7"/>
          <p:cNvSpPr>
            <a:spLocks noChangeArrowheads="1"/>
          </p:cNvSpPr>
          <p:nvPr/>
        </p:nvSpPr>
        <p:spPr bwMode="auto">
          <a:xfrm>
            <a:off x="741363" y="4042892"/>
            <a:ext cx="3197225" cy="1008063"/>
          </a:xfrm>
          <a:prstGeom prst="roundRect">
            <a:avLst>
              <a:gd name="adj" fmla="val 16667"/>
            </a:avLst>
          </a:prstGeom>
          <a:solidFill>
            <a:schemeClr val="tx2">
              <a:lumMod val="20000"/>
              <a:lumOff val="80000"/>
            </a:schemeClr>
          </a:solidFill>
          <a:ln w="38100">
            <a:solidFill>
              <a:schemeClr val="tx1"/>
            </a:solidFill>
            <a:round/>
            <a:headEnd/>
            <a:tailEnd/>
          </a:ln>
          <a:effectLst/>
        </p:spPr>
        <p:txBody>
          <a:bodyPr wrap="none" anchor="ct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87048" name="Text Box 8"/>
          <p:cNvSpPr txBox="1">
            <a:spLocks noChangeArrowheads="1"/>
          </p:cNvSpPr>
          <p:nvPr/>
        </p:nvSpPr>
        <p:spPr bwMode="auto">
          <a:xfrm>
            <a:off x="819150" y="1378819"/>
            <a:ext cx="3121025" cy="579438"/>
          </a:xfrm>
          <a:prstGeom prst="rect">
            <a:avLst/>
          </a:prstGeom>
          <a:noFill/>
          <a:ln w="9525">
            <a:noFill/>
            <a:miter lim="800000"/>
            <a:headEnd/>
            <a:tailEnd/>
          </a:ln>
        </p:spPr>
        <p:txBody>
          <a:bodyPr>
            <a:spAutoFit/>
          </a:bodyPr>
          <a:lstStyle/>
          <a:p>
            <a:pPr>
              <a:spcBef>
                <a:spcPct val="50000"/>
              </a:spcBef>
              <a:buClrTx/>
              <a:buFontTx/>
              <a:buNone/>
            </a:pPr>
            <a:r>
              <a:rPr lang="ja-JP" altLang="en-US" sz="3200" dirty="0">
                <a:solidFill>
                  <a:schemeClr val="tx1"/>
                </a:solidFill>
                <a:ea typeface="游ゴシック" panose="020B0400000000000000" pitchFamily="50" charset="-128"/>
              </a:rPr>
              <a:t>オーナー</a:t>
            </a:r>
          </a:p>
        </p:txBody>
      </p:sp>
      <p:sp>
        <p:nvSpPr>
          <p:cNvPr id="87049" name="Text Box 9"/>
          <p:cNvSpPr txBox="1">
            <a:spLocks noChangeArrowheads="1"/>
          </p:cNvSpPr>
          <p:nvPr/>
        </p:nvSpPr>
        <p:spPr bwMode="auto">
          <a:xfrm>
            <a:off x="741363" y="4258792"/>
            <a:ext cx="3121025" cy="579438"/>
          </a:xfrm>
          <a:prstGeom prst="rect">
            <a:avLst/>
          </a:prstGeom>
          <a:noFill/>
          <a:ln w="9525">
            <a:noFill/>
            <a:miter lim="800000"/>
            <a:headEnd/>
            <a:tailEnd/>
          </a:ln>
        </p:spPr>
        <p:txBody>
          <a:bodyPr>
            <a:spAutoFit/>
          </a:bodyPr>
          <a:lstStyle/>
          <a:p>
            <a:pPr>
              <a:spcBef>
                <a:spcPct val="50000"/>
              </a:spcBef>
              <a:buClrTx/>
              <a:buFontTx/>
              <a:buNone/>
            </a:pPr>
            <a:r>
              <a:rPr lang="ja-JP" altLang="en-US" sz="3200" dirty="0">
                <a:solidFill>
                  <a:schemeClr val="tx1"/>
                </a:solidFill>
                <a:ea typeface="游ゴシック" panose="020B0400000000000000" pitchFamily="50" charset="-128"/>
              </a:rPr>
              <a:t>会社Ａ</a:t>
            </a:r>
          </a:p>
        </p:txBody>
      </p:sp>
      <p:sp>
        <p:nvSpPr>
          <p:cNvPr id="87050" name="Text Box 10"/>
          <p:cNvSpPr txBox="1">
            <a:spLocks noChangeArrowheads="1"/>
          </p:cNvSpPr>
          <p:nvPr/>
        </p:nvSpPr>
        <p:spPr bwMode="auto">
          <a:xfrm>
            <a:off x="6278563" y="4258792"/>
            <a:ext cx="3121025" cy="579438"/>
          </a:xfrm>
          <a:prstGeom prst="rect">
            <a:avLst/>
          </a:prstGeom>
          <a:noFill/>
          <a:ln w="9525">
            <a:noFill/>
            <a:miter lim="800000"/>
            <a:headEnd/>
            <a:tailEnd/>
          </a:ln>
        </p:spPr>
        <p:txBody>
          <a:bodyPr>
            <a:spAutoFit/>
          </a:bodyPr>
          <a:lstStyle/>
          <a:p>
            <a:pPr>
              <a:spcBef>
                <a:spcPct val="50000"/>
              </a:spcBef>
              <a:buClrTx/>
              <a:buFontTx/>
              <a:buNone/>
            </a:pPr>
            <a:r>
              <a:rPr lang="ja-JP" altLang="en-US" sz="3200" dirty="0">
                <a:solidFill>
                  <a:schemeClr val="tx1"/>
                </a:solidFill>
                <a:ea typeface="游ゴシック" panose="020B0400000000000000" pitchFamily="50" charset="-128"/>
              </a:rPr>
              <a:t>申請会社Ｂ</a:t>
            </a:r>
          </a:p>
        </p:txBody>
      </p:sp>
      <p:sp>
        <p:nvSpPr>
          <p:cNvPr id="87051" name="Freeform 11"/>
          <p:cNvSpPr>
            <a:spLocks/>
          </p:cNvSpPr>
          <p:nvPr/>
        </p:nvSpPr>
        <p:spPr bwMode="auto">
          <a:xfrm>
            <a:off x="3938588" y="1666157"/>
            <a:ext cx="3174652" cy="2376735"/>
          </a:xfrm>
          <a:custGeom>
            <a:avLst/>
            <a:gdLst/>
            <a:ahLst/>
            <a:cxnLst>
              <a:cxn ang="0">
                <a:pos x="0" y="0"/>
              </a:cxn>
              <a:cxn ang="0">
                <a:pos x="1227" y="172"/>
              </a:cxn>
              <a:cxn ang="0">
                <a:pos x="1860" y="1679"/>
              </a:cxn>
            </a:cxnLst>
            <a:rect l="0" t="0" r="r" b="b"/>
            <a:pathLst>
              <a:path w="1860" h="1679">
                <a:moveTo>
                  <a:pt x="0" y="0"/>
                </a:moveTo>
                <a:lnTo>
                  <a:pt x="1227" y="172"/>
                </a:lnTo>
                <a:lnTo>
                  <a:pt x="1860" y="1679"/>
                </a:lnTo>
              </a:path>
            </a:pathLst>
          </a:custGeom>
          <a:noFill/>
          <a:ln w="53975" cap="rnd">
            <a:solidFill>
              <a:schemeClr val="tx2"/>
            </a:solidFill>
            <a:prstDash val="sysDot"/>
            <a:round/>
            <a:headEnd type="none" w="lg" len="lg"/>
            <a:tailEnd type="none" w="lg" len="lg"/>
          </a:ln>
          <a:effectLst/>
        </p:spPr>
        <p:txBody>
          <a:bodyP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87052" name="Line 12"/>
          <p:cNvSpPr>
            <a:spLocks noChangeShapeType="1"/>
          </p:cNvSpPr>
          <p:nvPr/>
        </p:nvSpPr>
        <p:spPr bwMode="auto">
          <a:xfrm flipV="1">
            <a:off x="3938588" y="4546130"/>
            <a:ext cx="2263775" cy="0"/>
          </a:xfrm>
          <a:prstGeom prst="line">
            <a:avLst/>
          </a:prstGeom>
          <a:noFill/>
          <a:ln w="38100">
            <a:solidFill>
              <a:schemeClr val="tx2"/>
            </a:solidFill>
            <a:round/>
            <a:headEnd type="none" w="lg" len="lg"/>
            <a:tailEnd type="triangle" w="lg" len="lg"/>
          </a:ln>
          <a:effectLst/>
        </p:spPr>
        <p:txBody>
          <a:bodyP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87053" name="Line 13"/>
          <p:cNvSpPr>
            <a:spLocks noChangeShapeType="1"/>
          </p:cNvSpPr>
          <p:nvPr/>
        </p:nvSpPr>
        <p:spPr bwMode="auto">
          <a:xfrm flipH="1">
            <a:off x="2300288" y="2170983"/>
            <a:ext cx="0" cy="1871910"/>
          </a:xfrm>
          <a:prstGeom prst="line">
            <a:avLst/>
          </a:prstGeom>
          <a:noFill/>
          <a:ln w="38100">
            <a:solidFill>
              <a:schemeClr val="tx2"/>
            </a:solidFill>
            <a:round/>
            <a:headEnd type="none" w="lg" len="lg"/>
            <a:tailEnd type="triangle" w="lg" len="lg"/>
          </a:ln>
          <a:effectLst/>
        </p:spPr>
        <p:txBody>
          <a:bodyP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87055" name="Text Box 15"/>
          <p:cNvSpPr txBox="1">
            <a:spLocks noChangeArrowheads="1"/>
          </p:cNvSpPr>
          <p:nvPr/>
        </p:nvSpPr>
        <p:spPr bwMode="auto">
          <a:xfrm>
            <a:off x="1052513" y="2674740"/>
            <a:ext cx="2748792" cy="450687"/>
          </a:xfrm>
          <a:prstGeom prst="rect">
            <a:avLst/>
          </a:prstGeom>
          <a:solidFill>
            <a:srgbClr val="FFFF99"/>
          </a:solidFill>
          <a:ln w="9525" algn="ctr">
            <a:solidFill>
              <a:schemeClr val="tx1"/>
            </a:solidFill>
            <a:miter lim="800000"/>
            <a:headEnd/>
            <a:tailEnd/>
          </a:ln>
          <a:effectLst/>
        </p:spPr>
        <p:txBody>
          <a:bodyPr wrap="square" tIns="108000">
            <a:spAutoFit/>
          </a:bodyPr>
          <a:lstStyle/>
          <a:p>
            <a:pPr marL="342900" indent="-342900">
              <a:lnSpc>
                <a:spcPct val="80000"/>
              </a:lnSpc>
              <a:spcBef>
                <a:spcPct val="50000"/>
              </a:spcBef>
              <a:defRPr/>
            </a:pPr>
            <a:r>
              <a:rPr lang="ja-JP" altLang="en-US" dirty="0">
                <a:solidFill>
                  <a:schemeClr val="tx1"/>
                </a:solidFill>
                <a:ea typeface="游ゴシック" panose="020B0400000000000000" pitchFamily="50" charset="-128"/>
              </a:rPr>
              <a:t>原契約書（写）</a:t>
            </a:r>
          </a:p>
        </p:txBody>
      </p:sp>
      <p:sp>
        <p:nvSpPr>
          <p:cNvPr id="87057" name="Text Box 17"/>
          <p:cNvSpPr txBox="1">
            <a:spLocks noChangeArrowheads="1"/>
          </p:cNvSpPr>
          <p:nvPr/>
        </p:nvSpPr>
        <p:spPr bwMode="auto">
          <a:xfrm>
            <a:off x="3403564" y="5138553"/>
            <a:ext cx="3333822" cy="450687"/>
          </a:xfrm>
          <a:prstGeom prst="rect">
            <a:avLst/>
          </a:prstGeom>
          <a:solidFill>
            <a:srgbClr val="FFFF99"/>
          </a:solidFill>
          <a:ln w="9525" algn="ctr">
            <a:solidFill>
              <a:schemeClr val="tx1"/>
            </a:solidFill>
            <a:miter lim="800000"/>
            <a:headEnd/>
            <a:tailEnd/>
          </a:ln>
          <a:effectLst/>
        </p:spPr>
        <p:txBody>
          <a:bodyPr wrap="square" tIns="108000">
            <a:spAutoFit/>
          </a:bodyPr>
          <a:lstStyle/>
          <a:p>
            <a:pPr marL="342900" indent="-342900">
              <a:lnSpc>
                <a:spcPct val="80000"/>
              </a:lnSpc>
              <a:spcBef>
                <a:spcPct val="50000"/>
              </a:spcBef>
              <a:defRPr/>
            </a:pPr>
            <a:r>
              <a:rPr lang="ja-JP" altLang="en-US" dirty="0">
                <a:solidFill>
                  <a:schemeClr val="tx1"/>
                </a:solidFill>
                <a:ea typeface="游ゴシック" panose="020B0400000000000000" pitchFamily="50" charset="-128"/>
              </a:rPr>
              <a:t>転貸借契約書（写）</a:t>
            </a:r>
          </a:p>
        </p:txBody>
      </p:sp>
      <p:sp>
        <p:nvSpPr>
          <p:cNvPr id="87058" name="Text Box 18"/>
          <p:cNvSpPr txBox="1">
            <a:spLocks noChangeArrowheads="1"/>
          </p:cNvSpPr>
          <p:nvPr/>
        </p:nvSpPr>
        <p:spPr bwMode="auto">
          <a:xfrm>
            <a:off x="5097016" y="2646982"/>
            <a:ext cx="3384376" cy="450687"/>
          </a:xfrm>
          <a:prstGeom prst="rect">
            <a:avLst/>
          </a:prstGeom>
          <a:solidFill>
            <a:srgbClr val="FFFF99"/>
          </a:solidFill>
          <a:ln w="9525" algn="ctr">
            <a:solidFill>
              <a:schemeClr val="tx1"/>
            </a:solidFill>
            <a:miter lim="800000"/>
            <a:headEnd/>
            <a:tailEnd/>
          </a:ln>
          <a:effectLst/>
        </p:spPr>
        <p:txBody>
          <a:bodyPr wrap="square" tIns="108000">
            <a:spAutoFit/>
          </a:bodyPr>
          <a:lstStyle/>
          <a:p>
            <a:pPr marL="342900" indent="-342900">
              <a:lnSpc>
                <a:spcPct val="80000"/>
              </a:lnSpc>
              <a:spcBef>
                <a:spcPct val="50000"/>
              </a:spcBef>
              <a:defRPr/>
            </a:pPr>
            <a:r>
              <a:rPr lang="ja-JP" altLang="en-US" dirty="0">
                <a:solidFill>
                  <a:schemeClr val="tx1"/>
                </a:solidFill>
                <a:ea typeface="游ゴシック" panose="020B0400000000000000" pitchFamily="50" charset="-128"/>
              </a:rPr>
              <a:t>転貸借の承諾書（写）</a:t>
            </a:r>
          </a:p>
        </p:txBody>
      </p:sp>
      <p:sp>
        <p:nvSpPr>
          <p:cNvPr id="87059" name="Text Box 19"/>
          <p:cNvSpPr txBox="1">
            <a:spLocks noChangeArrowheads="1"/>
          </p:cNvSpPr>
          <p:nvPr/>
        </p:nvSpPr>
        <p:spPr bwMode="auto">
          <a:xfrm>
            <a:off x="466725" y="5732958"/>
            <a:ext cx="8972550" cy="733901"/>
          </a:xfrm>
          <a:prstGeom prst="rect">
            <a:avLst/>
          </a:prstGeom>
          <a:noFill/>
          <a:ln w="9525" algn="ctr">
            <a:solidFill>
              <a:schemeClr val="tx2">
                <a:lumMod val="60000"/>
                <a:lumOff val="40000"/>
              </a:schemeClr>
            </a:solidFill>
            <a:miter lim="800000"/>
            <a:headEnd/>
            <a:tailEnd/>
          </a:ln>
          <a:effectLst/>
        </p:spPr>
        <p:txBody>
          <a:bodyPr tIns="72000" bIns="72000">
            <a:spAutoFit/>
          </a:bodyPr>
          <a:lstStyle/>
          <a:p>
            <a:pPr algn="l">
              <a:lnSpc>
                <a:spcPct val="80000"/>
              </a:lnSpc>
              <a:spcBef>
                <a:spcPct val="50000"/>
              </a:spcBef>
              <a:defRPr/>
            </a:pPr>
            <a:r>
              <a:rPr lang="ja-JP" altLang="en-US" sz="1800" b="0" dirty="0" smtClean="0">
                <a:solidFill>
                  <a:schemeClr val="tx1"/>
                </a:solidFill>
                <a:ea typeface="游ゴシック" panose="020B0400000000000000" pitchFamily="50" charset="-128"/>
              </a:rPr>
              <a:t>原契約書</a:t>
            </a:r>
            <a:r>
              <a:rPr lang="ja-JP" altLang="en-US" sz="1800" b="0" dirty="0">
                <a:solidFill>
                  <a:schemeClr val="tx1"/>
                </a:solidFill>
                <a:ea typeface="游ゴシック" panose="020B0400000000000000" pitchFamily="50" charset="-128"/>
              </a:rPr>
              <a:t>において</a:t>
            </a:r>
            <a:r>
              <a:rPr lang="ja-JP" altLang="en-US" sz="1800" b="0" dirty="0" smtClean="0">
                <a:solidFill>
                  <a:schemeClr val="tx1"/>
                </a:solidFill>
                <a:ea typeface="游ゴシック" panose="020B0400000000000000" pitchFamily="50" charset="-128"/>
              </a:rPr>
              <a:t>、既</a:t>
            </a:r>
            <a:r>
              <a:rPr lang="ja-JP" altLang="en-US" sz="1800" b="0" dirty="0">
                <a:solidFill>
                  <a:schemeClr val="tx1"/>
                </a:solidFill>
                <a:ea typeface="游ゴシック" panose="020B0400000000000000" pitchFamily="50" charset="-128"/>
              </a:rPr>
              <a:t>に申請会社名を明記した形で転貸が認められている場合に</a:t>
            </a:r>
            <a:r>
              <a:rPr lang="ja-JP" altLang="en-US" sz="1800" b="0" dirty="0" smtClean="0">
                <a:solidFill>
                  <a:schemeClr val="tx1"/>
                </a:solidFill>
                <a:ea typeface="游ゴシック" panose="020B0400000000000000" pitchFamily="50" charset="-128"/>
              </a:rPr>
              <a:t>は</a:t>
            </a:r>
            <a:endParaRPr lang="en-US" altLang="ja-JP" sz="1800" b="0" dirty="0" smtClean="0">
              <a:solidFill>
                <a:schemeClr val="tx1"/>
              </a:solidFill>
              <a:ea typeface="游ゴシック" panose="020B0400000000000000" pitchFamily="50" charset="-128"/>
            </a:endParaRPr>
          </a:p>
          <a:p>
            <a:pPr algn="l">
              <a:lnSpc>
                <a:spcPct val="80000"/>
              </a:lnSpc>
              <a:spcBef>
                <a:spcPct val="50000"/>
              </a:spcBef>
              <a:defRPr/>
            </a:pPr>
            <a:r>
              <a:rPr lang="ja-JP" altLang="en-US" sz="1800" b="0" dirty="0" smtClean="0">
                <a:solidFill>
                  <a:schemeClr val="tx1"/>
                </a:solidFill>
                <a:ea typeface="游ゴシック" panose="020B0400000000000000" pitchFamily="50" charset="-128"/>
              </a:rPr>
              <a:t>転貸借</a:t>
            </a:r>
            <a:r>
              <a:rPr lang="ja-JP" altLang="en-US" sz="1800" b="0" dirty="0">
                <a:solidFill>
                  <a:schemeClr val="tx1"/>
                </a:solidFill>
                <a:ea typeface="游ゴシック" panose="020B0400000000000000" pitchFamily="50" charset="-128"/>
              </a:rPr>
              <a:t>の承諾書は必要ありません。</a:t>
            </a:r>
          </a:p>
        </p:txBody>
      </p:sp>
      <p:sp>
        <p:nvSpPr>
          <p:cNvPr id="2" name="スライド番号プレースホルダー 1"/>
          <p:cNvSpPr>
            <a:spLocks noGrp="1"/>
          </p:cNvSpPr>
          <p:nvPr>
            <p:ph type="sldNum" sz="quarter" idx="12"/>
          </p:nvPr>
        </p:nvSpPr>
        <p:spPr>
          <a:xfrm>
            <a:off x="7582952" y="6492875"/>
            <a:ext cx="2311400" cy="365125"/>
          </a:xfrm>
        </p:spPr>
        <p:txBody>
          <a:bodyPr/>
          <a:lstStyle/>
          <a:p>
            <a:pPr>
              <a:defRPr/>
            </a:pPr>
            <a:r>
              <a:rPr lang="en-US" altLang="ja-JP" dirty="0" smtClean="0"/>
              <a:t>26</a:t>
            </a:r>
            <a:endParaRPr lang="en-US" altLang="ja-JP" dirty="0"/>
          </a:p>
        </p:txBody>
      </p:sp>
      <p:sp>
        <p:nvSpPr>
          <p:cNvPr id="18" name="Rectangle 2"/>
          <p:cNvSpPr txBox="1">
            <a:spLocks noRot="1" noChangeArrowheads="1"/>
          </p:cNvSpPr>
          <p:nvPr/>
        </p:nvSpPr>
        <p:spPr>
          <a:xfrm>
            <a:off x="-669" y="-14756"/>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申請に必要な書類</a:t>
            </a:r>
            <a:endParaRPr lang="ja-JP" altLang="en-US" sz="2800" b="1" dirty="0">
              <a:solidFill>
                <a:schemeClr val="bg1"/>
              </a:solidFill>
            </a:endParaRPr>
          </a:p>
        </p:txBody>
      </p:sp>
      <p:sp>
        <p:nvSpPr>
          <p:cNvPr id="19" name="Rectangle 2"/>
          <p:cNvSpPr txBox="1">
            <a:spLocks noRot="1" noChangeArrowheads="1"/>
          </p:cNvSpPr>
          <p:nvPr/>
        </p:nvSpPr>
        <p:spPr>
          <a:xfrm>
            <a:off x="0" y="489486"/>
            <a:ext cx="9906000" cy="461665"/>
          </a:xfrm>
          <a:prstGeom prst="rect">
            <a:avLst/>
          </a:prstGeom>
          <a:solidFill>
            <a:schemeClr val="tx2">
              <a:lumMod val="20000"/>
              <a:lumOff val="8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400" b="1" dirty="0" smtClean="0">
                <a:solidFill>
                  <a:schemeClr val="accent1">
                    <a:lumMod val="50000"/>
                  </a:schemeClr>
                </a:solidFill>
              </a:rPr>
              <a:t>　⑥　賃貸借物件でなおかつ転貸借契約の場合</a:t>
            </a:r>
            <a:endParaRPr lang="ja-JP" altLang="en-US" sz="2400" b="1" dirty="0">
              <a:solidFill>
                <a:schemeClr val="accent1">
                  <a:lumMod val="50000"/>
                </a:schemeClr>
              </a:solidFill>
            </a:endParaRPr>
          </a:p>
        </p:txBody>
      </p:sp>
    </p:spTree>
  </p:cSld>
  <p:clrMapOvr>
    <a:masterClrMapping/>
  </p:clrMapOvr>
  <p:transition advTm="40279">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txBox="1">
            <a:spLocks noRot="1" noChangeArrowheads="1"/>
          </p:cNvSpPr>
          <p:nvPr/>
        </p:nvSpPr>
        <p:spPr>
          <a:xfrm>
            <a:off x="0" y="0"/>
            <a:ext cx="2520000" cy="369332"/>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defRPr/>
            </a:pPr>
            <a:r>
              <a:rPr lang="ja-JP" altLang="en-US" sz="1800" b="0" dirty="0" smtClean="0">
                <a:solidFill>
                  <a:schemeClr val="bg1"/>
                </a:solidFill>
                <a:latin typeface="メイリオ" panose="020B0604030504040204" pitchFamily="50" charset="-128"/>
                <a:ea typeface="メイリオ" panose="020B0604030504040204" pitchFamily="50" charset="-128"/>
              </a:rPr>
              <a:t>様式</a:t>
            </a:r>
            <a:r>
              <a:rPr lang="ja-JP" altLang="en-US" sz="1800" b="0" dirty="0">
                <a:solidFill>
                  <a:schemeClr val="bg1"/>
                </a:solidFill>
                <a:latin typeface="メイリオ" panose="020B0604030504040204" pitchFamily="50" charset="-128"/>
                <a:ea typeface="メイリオ" panose="020B0604030504040204" pitchFamily="50" charset="-128"/>
              </a:rPr>
              <a:t>第１号（</a:t>
            </a:r>
            <a:r>
              <a:rPr lang="ja-JP" altLang="en-US" sz="1800" b="0" dirty="0" smtClean="0">
                <a:solidFill>
                  <a:schemeClr val="bg1"/>
                </a:solidFill>
                <a:latin typeface="メイリオ" panose="020B0604030504040204" pitchFamily="50" charset="-128"/>
                <a:ea typeface="メイリオ" panose="020B0604030504040204" pitchFamily="50" charset="-128"/>
              </a:rPr>
              <a:t>第１面）</a:t>
            </a:r>
            <a:endParaRPr lang="ja-JP" altLang="en-US" sz="1800" b="0" dirty="0">
              <a:solidFill>
                <a:schemeClr val="bg1"/>
              </a:solidFill>
              <a:latin typeface="メイリオ" panose="020B0604030504040204" pitchFamily="50" charset="-128"/>
              <a:ea typeface="メイリオ" panose="020B0604030504040204" pitchFamily="50" charset="-128"/>
            </a:endParaRPr>
          </a:p>
        </p:txBody>
      </p:sp>
      <p:sp>
        <p:nvSpPr>
          <p:cNvPr id="62534" name="AutoShape 70"/>
          <p:cNvSpPr>
            <a:spLocks noChangeArrowheads="1"/>
          </p:cNvSpPr>
          <p:nvPr/>
        </p:nvSpPr>
        <p:spPr bwMode="auto">
          <a:xfrm>
            <a:off x="7511013" y="3501008"/>
            <a:ext cx="2255389" cy="792088"/>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marL="342900" indent="-342900" algn="l">
              <a:lnSpc>
                <a:spcPct val="80000"/>
              </a:lnSpc>
              <a:defRPr/>
            </a:pPr>
            <a:r>
              <a:rPr kumimoji="0" lang="ja-JP" altLang="en-US" sz="1400" dirty="0">
                <a:solidFill>
                  <a:srgbClr val="FF0000"/>
                </a:solidFill>
                <a:ea typeface="游ゴシック" panose="020B0400000000000000" pitchFamily="50" charset="-128"/>
              </a:rPr>
              <a:t>登記簿謄本に記載され</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ている本店（住所）を</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記入してください。</a:t>
            </a:r>
          </a:p>
        </p:txBody>
      </p:sp>
      <p:sp>
        <p:nvSpPr>
          <p:cNvPr id="62535" name="AutoShape 71"/>
          <p:cNvSpPr>
            <a:spLocks noChangeArrowheads="1"/>
          </p:cNvSpPr>
          <p:nvPr/>
        </p:nvSpPr>
        <p:spPr bwMode="auto">
          <a:xfrm>
            <a:off x="344489" y="4293096"/>
            <a:ext cx="2346300" cy="784225"/>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lstStyle/>
          <a:p>
            <a:pPr marL="342900" indent="-342900" algn="l">
              <a:lnSpc>
                <a:spcPct val="80000"/>
              </a:lnSpc>
              <a:defRPr/>
            </a:pPr>
            <a:r>
              <a:rPr kumimoji="0" lang="ja-JP" altLang="en-US" sz="1400" dirty="0">
                <a:solidFill>
                  <a:srgbClr val="FF0000"/>
                </a:solidFill>
                <a:ea typeface="游ゴシック" panose="020B0400000000000000" pitchFamily="50" charset="-128"/>
              </a:rPr>
              <a:t>登記簿謄本に記載され</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ている役員を記入してく</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ださい。（監査役まで）</a:t>
            </a:r>
            <a:endParaRPr kumimoji="0" lang="en-US" altLang="ja-JP" sz="1400" dirty="0">
              <a:solidFill>
                <a:srgbClr val="FF0000"/>
              </a:solidFill>
              <a:ea typeface="游ゴシック" panose="020B0400000000000000" pitchFamily="50" charset="-128"/>
            </a:endParaRPr>
          </a:p>
        </p:txBody>
      </p:sp>
      <p:sp>
        <p:nvSpPr>
          <p:cNvPr id="62536" name="AutoShape 72"/>
          <p:cNvSpPr>
            <a:spLocks noChangeArrowheads="1"/>
          </p:cNvSpPr>
          <p:nvPr/>
        </p:nvSpPr>
        <p:spPr bwMode="auto">
          <a:xfrm>
            <a:off x="344489" y="5693833"/>
            <a:ext cx="2346299" cy="543479"/>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marL="342900" indent="-342900" algn="l">
              <a:lnSpc>
                <a:spcPct val="80000"/>
              </a:lnSpc>
              <a:defRPr/>
            </a:pPr>
            <a:r>
              <a:rPr kumimoji="0" lang="ja-JP" altLang="en-US" sz="1400" dirty="0">
                <a:solidFill>
                  <a:srgbClr val="FF0000"/>
                </a:solidFill>
                <a:ea typeface="游ゴシック" panose="020B0400000000000000" pitchFamily="50" charset="-128"/>
              </a:rPr>
              <a:t>印紙は貼らずに</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お持ちください。</a:t>
            </a:r>
            <a:endParaRPr lang="ja-JP" altLang="en-US" sz="1400" dirty="0">
              <a:solidFill>
                <a:srgbClr val="FF0000"/>
              </a:solidFill>
              <a:ea typeface="游ゴシック" panose="020B0400000000000000" pitchFamily="50" charset="-128"/>
            </a:endParaRPr>
          </a:p>
        </p:txBody>
      </p:sp>
      <p:sp>
        <p:nvSpPr>
          <p:cNvPr id="62537" name="AutoShape 73"/>
          <p:cNvSpPr>
            <a:spLocks noChangeArrowheads="1"/>
          </p:cNvSpPr>
          <p:nvPr/>
        </p:nvSpPr>
        <p:spPr bwMode="auto">
          <a:xfrm>
            <a:off x="344489" y="2930823"/>
            <a:ext cx="2346300" cy="864096"/>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marL="342900" indent="-342900" algn="l">
              <a:lnSpc>
                <a:spcPct val="80000"/>
              </a:lnSpc>
              <a:defRPr/>
            </a:pPr>
            <a:r>
              <a:rPr kumimoji="0" lang="ja-JP" altLang="en-US" sz="1400" dirty="0">
                <a:solidFill>
                  <a:srgbClr val="FF0000"/>
                </a:solidFill>
                <a:ea typeface="游ゴシック" panose="020B0400000000000000" pitchFamily="50" charset="-128"/>
              </a:rPr>
              <a:t>登記簿謄本に記載</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されている法人名を</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記入してください。</a:t>
            </a:r>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117828440"/>
              </p:ext>
            </p:extLst>
          </p:nvPr>
        </p:nvGraphicFramePr>
        <p:xfrm>
          <a:off x="2690788" y="188913"/>
          <a:ext cx="4734024" cy="6933133"/>
        </p:xfrm>
        <a:graphic>
          <a:graphicData uri="http://schemas.openxmlformats.org/presentationml/2006/ole">
            <mc:AlternateContent xmlns:mc="http://schemas.openxmlformats.org/markup-compatibility/2006">
              <mc:Choice xmlns:v="urn:schemas-microsoft-com:vml" Requires="v">
                <p:oleObj spid="_x0000_s1264" name="Document" r:id="rId4" imgW="6736968" imgH="9880129" progId="Word.Document.8">
                  <p:embed/>
                </p:oleObj>
              </mc:Choice>
              <mc:Fallback>
                <p:oleObj name="Document" r:id="rId4" imgW="6736968" imgH="9880129" progId="Word.Document.8">
                  <p:embed/>
                  <p:pic>
                    <p:nvPicPr>
                      <p:cNvPr id="0" name=""/>
                      <p:cNvPicPr/>
                      <p:nvPr/>
                    </p:nvPicPr>
                    <p:blipFill>
                      <a:blip r:embed="rId5"/>
                      <a:stretch>
                        <a:fillRect/>
                      </a:stretch>
                    </p:blipFill>
                    <p:spPr>
                      <a:xfrm>
                        <a:off x="2690788" y="188913"/>
                        <a:ext cx="4734024" cy="6933133"/>
                      </a:xfrm>
                      <a:prstGeom prst="rect">
                        <a:avLst/>
                      </a:prstGeom>
                    </p:spPr>
                  </p:pic>
                </p:oleObj>
              </mc:Fallback>
            </mc:AlternateContent>
          </a:graphicData>
        </a:graphic>
      </p:graphicFrame>
      <p:sp>
        <p:nvSpPr>
          <p:cNvPr id="54" name="AutoShape 69"/>
          <p:cNvSpPr>
            <a:spLocks noChangeArrowheads="1"/>
          </p:cNvSpPr>
          <p:nvPr/>
        </p:nvSpPr>
        <p:spPr bwMode="auto">
          <a:xfrm>
            <a:off x="7473280" y="1412875"/>
            <a:ext cx="2255389" cy="576263"/>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marL="342900" indent="-342900" algn="l">
              <a:lnSpc>
                <a:spcPct val="80000"/>
              </a:lnSpc>
              <a:defRPr/>
            </a:pPr>
            <a:r>
              <a:rPr kumimoji="0" lang="ja-JP" altLang="en-US" sz="1400" dirty="0">
                <a:solidFill>
                  <a:srgbClr val="FF0000"/>
                </a:solidFill>
                <a:ea typeface="游ゴシック" panose="020B0400000000000000" pitchFamily="50" charset="-128"/>
              </a:rPr>
              <a:t>日付は記入しないで</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ください。</a:t>
            </a:r>
            <a:endParaRPr kumimoji="0" lang="en-US" altLang="ja-JP" sz="1400" dirty="0">
              <a:solidFill>
                <a:srgbClr val="FF0000"/>
              </a:solidFill>
              <a:ea typeface="游ゴシック" panose="020B0400000000000000" pitchFamily="50" charset="-128"/>
            </a:endParaRPr>
          </a:p>
        </p:txBody>
      </p:sp>
      <p:sp>
        <p:nvSpPr>
          <p:cNvPr id="2" name="スライド番号プレースホルダー 1"/>
          <p:cNvSpPr>
            <a:spLocks noGrp="1"/>
          </p:cNvSpPr>
          <p:nvPr>
            <p:ph type="sldNum" sz="quarter" idx="12"/>
          </p:nvPr>
        </p:nvSpPr>
        <p:spPr>
          <a:xfrm>
            <a:off x="7594600" y="6492875"/>
            <a:ext cx="2311400" cy="365125"/>
          </a:xfrm>
        </p:spPr>
        <p:txBody>
          <a:bodyPr/>
          <a:lstStyle/>
          <a:p>
            <a:pPr>
              <a:defRPr/>
            </a:pPr>
            <a:r>
              <a:rPr lang="en-US" altLang="ja-JP" dirty="0" smtClean="0"/>
              <a:t>27</a:t>
            </a:r>
            <a:endParaRPr lang="en-US" altLang="ja-JP" dirty="0"/>
          </a:p>
        </p:txBody>
      </p:sp>
      <p:cxnSp>
        <p:nvCxnSpPr>
          <p:cNvPr id="10" name="直線矢印コネクタ 9"/>
          <p:cNvCxnSpPr/>
          <p:nvPr/>
        </p:nvCxnSpPr>
        <p:spPr>
          <a:xfrm flipH="1">
            <a:off x="2690790" y="3284984"/>
            <a:ext cx="317994" cy="0"/>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flipH="1" flipV="1">
            <a:off x="2690790" y="4725144"/>
            <a:ext cx="390002" cy="216024"/>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endCxn id="62536" idx="3"/>
          </p:cNvCxnSpPr>
          <p:nvPr/>
        </p:nvCxnSpPr>
        <p:spPr>
          <a:xfrm flipH="1" flipV="1">
            <a:off x="2690788" y="5965573"/>
            <a:ext cx="426814" cy="130887"/>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H="1" flipV="1">
            <a:off x="7155286" y="1268760"/>
            <a:ext cx="317994" cy="432246"/>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flipH="1" flipV="1">
            <a:off x="5817096" y="3794919"/>
            <a:ext cx="1693917" cy="103004"/>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Tm="56942">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60" name="AutoShape 24"/>
          <p:cNvSpPr>
            <a:spLocks noChangeArrowheads="1"/>
          </p:cNvSpPr>
          <p:nvPr/>
        </p:nvSpPr>
        <p:spPr bwMode="auto">
          <a:xfrm>
            <a:off x="7279007" y="404813"/>
            <a:ext cx="2246025" cy="1246187"/>
          </a:xfrm>
          <a:prstGeom prst="roundRect">
            <a:avLst>
              <a:gd name="adj" fmla="val 6332"/>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lstStyle/>
          <a:p>
            <a:pPr algn="l">
              <a:lnSpc>
                <a:spcPct val="80000"/>
              </a:lnSpc>
              <a:defRPr/>
            </a:pPr>
            <a:r>
              <a:rPr kumimoji="0" lang="ja-JP" altLang="en-US" sz="1400" dirty="0" smtClean="0">
                <a:solidFill>
                  <a:srgbClr val="FF0000"/>
                </a:solidFill>
                <a:ea typeface="游ゴシック" panose="020B0400000000000000" pitchFamily="50" charset="-128"/>
              </a:rPr>
              <a:t>現在</a:t>
            </a:r>
            <a:r>
              <a:rPr kumimoji="0" lang="ja-JP" altLang="en-US" sz="1400" dirty="0">
                <a:solidFill>
                  <a:srgbClr val="FF0000"/>
                </a:solidFill>
                <a:ea typeface="游ゴシック" panose="020B0400000000000000" pitchFamily="50" charset="-128"/>
              </a:rPr>
              <a:t>事業として</a:t>
            </a:r>
            <a:r>
              <a:rPr kumimoji="0" lang="ja-JP" altLang="en-US" sz="1400" dirty="0" smtClean="0">
                <a:solidFill>
                  <a:srgbClr val="FF0000"/>
                </a:solidFill>
                <a:ea typeface="游ゴシック" panose="020B0400000000000000" pitchFamily="50" charset="-128"/>
              </a:rPr>
              <a:t>行われて</a:t>
            </a:r>
            <a:r>
              <a:rPr kumimoji="0" lang="ja-JP" altLang="en-US" sz="1400" dirty="0">
                <a:solidFill>
                  <a:srgbClr val="FF0000"/>
                </a:solidFill>
                <a:ea typeface="游ゴシック" panose="020B0400000000000000" pitchFamily="50" charset="-128"/>
              </a:rPr>
              <a:t>いるもの</a:t>
            </a:r>
            <a:r>
              <a:rPr kumimoji="0" lang="ja-JP" altLang="en-US" sz="1400" dirty="0" smtClean="0">
                <a:solidFill>
                  <a:srgbClr val="FF0000"/>
                </a:solidFill>
                <a:ea typeface="游ゴシック" panose="020B0400000000000000" pitchFamily="50" charset="-128"/>
              </a:rPr>
              <a:t>のみ記入</a:t>
            </a:r>
            <a:r>
              <a:rPr kumimoji="0" lang="ja-JP" altLang="en-US" sz="1400" dirty="0">
                <a:solidFill>
                  <a:srgbClr val="FF0000"/>
                </a:solidFill>
                <a:ea typeface="游ゴシック" panose="020B0400000000000000" pitchFamily="50" charset="-128"/>
              </a:rPr>
              <a:t>ください。</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en-US" altLang="ja-JP" sz="1050" dirty="0">
                <a:solidFill>
                  <a:srgbClr val="FF0000"/>
                </a:solidFill>
                <a:ea typeface="游ゴシック" panose="020B0400000000000000" pitchFamily="50" charset="-128"/>
              </a:rPr>
              <a:t>※</a:t>
            </a:r>
            <a:r>
              <a:rPr kumimoji="0" lang="ja-JP" altLang="en-US" sz="1050" dirty="0">
                <a:solidFill>
                  <a:srgbClr val="FF0000"/>
                </a:solidFill>
                <a:ea typeface="游ゴシック" panose="020B0400000000000000" pitchFamily="50" charset="-128"/>
              </a:rPr>
              <a:t>派遣の番号をもっている場合</a:t>
            </a:r>
            <a:endParaRPr kumimoji="0" lang="en-US" altLang="ja-JP" sz="1050" dirty="0">
              <a:solidFill>
                <a:srgbClr val="FF0000"/>
              </a:solidFill>
              <a:ea typeface="游ゴシック" panose="020B0400000000000000" pitchFamily="50" charset="-128"/>
            </a:endParaRPr>
          </a:p>
          <a:p>
            <a:pPr marL="342900" indent="-342900" algn="l">
              <a:lnSpc>
                <a:spcPct val="80000"/>
              </a:lnSpc>
              <a:defRPr/>
            </a:pPr>
            <a:r>
              <a:rPr kumimoji="0" lang="ja-JP" altLang="en-US" sz="1050" dirty="0">
                <a:solidFill>
                  <a:srgbClr val="FF0000"/>
                </a:solidFill>
                <a:ea typeface="游ゴシック" panose="020B0400000000000000" pitchFamily="50" charset="-128"/>
              </a:rPr>
              <a:t>　 は、必ず「労働者派遣事業」</a:t>
            </a:r>
            <a:endParaRPr kumimoji="0" lang="en-US" altLang="ja-JP" sz="1050" dirty="0">
              <a:solidFill>
                <a:srgbClr val="FF0000"/>
              </a:solidFill>
              <a:ea typeface="游ゴシック" panose="020B0400000000000000" pitchFamily="50" charset="-128"/>
            </a:endParaRPr>
          </a:p>
          <a:p>
            <a:pPr marL="342900" indent="-342900" algn="l">
              <a:lnSpc>
                <a:spcPct val="80000"/>
              </a:lnSpc>
              <a:defRPr/>
            </a:pPr>
            <a:r>
              <a:rPr kumimoji="0" lang="ja-JP" altLang="en-US" sz="1050" dirty="0">
                <a:solidFill>
                  <a:srgbClr val="FF0000"/>
                </a:solidFill>
                <a:ea typeface="游ゴシック" panose="020B0400000000000000" pitchFamily="50" charset="-128"/>
              </a:rPr>
              <a:t>　 と記入</a:t>
            </a:r>
          </a:p>
        </p:txBody>
      </p:sp>
      <p:sp>
        <p:nvSpPr>
          <p:cNvPr id="65561" name="AutoShape 25"/>
          <p:cNvSpPr>
            <a:spLocks noChangeArrowheads="1"/>
          </p:cNvSpPr>
          <p:nvPr/>
        </p:nvSpPr>
        <p:spPr bwMode="auto">
          <a:xfrm>
            <a:off x="220439" y="1324354"/>
            <a:ext cx="2078485" cy="504825"/>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marL="342900" indent="-342900" algn="l">
              <a:lnSpc>
                <a:spcPct val="80000"/>
              </a:lnSpc>
              <a:defRPr/>
            </a:pPr>
            <a:r>
              <a:rPr kumimoji="0" lang="ja-JP" altLang="en-US" sz="1400" dirty="0">
                <a:ea typeface="游ゴシック" panose="020B0400000000000000" pitchFamily="50" charset="-128"/>
              </a:rPr>
              <a:t>　 </a:t>
            </a:r>
            <a:r>
              <a:rPr kumimoji="0" lang="ja-JP" altLang="en-US" sz="1400" dirty="0">
                <a:solidFill>
                  <a:srgbClr val="FF0000"/>
                </a:solidFill>
                <a:ea typeface="游ゴシック" panose="020B0400000000000000" pitchFamily="50" charset="-128"/>
              </a:rPr>
              <a:t>法人名のみでも</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　 かまいません。</a:t>
            </a:r>
            <a:endParaRPr lang="ja-JP" altLang="en-US" sz="1400" dirty="0">
              <a:solidFill>
                <a:srgbClr val="FF0000"/>
              </a:solidFill>
              <a:ea typeface="游ゴシック" panose="020B0400000000000000" pitchFamily="50" charset="-128"/>
            </a:endParaRPr>
          </a:p>
        </p:txBody>
      </p:sp>
      <p:sp>
        <p:nvSpPr>
          <p:cNvPr id="65562" name="AutoShape 26"/>
          <p:cNvSpPr>
            <a:spLocks noChangeArrowheads="1"/>
          </p:cNvSpPr>
          <p:nvPr/>
        </p:nvSpPr>
        <p:spPr bwMode="auto">
          <a:xfrm>
            <a:off x="178142" y="2836177"/>
            <a:ext cx="2120782" cy="1081088"/>
          </a:xfrm>
          <a:prstGeom prst="roundRect">
            <a:avLst>
              <a:gd name="adj" fmla="val 5945"/>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marL="342900" indent="-342900" algn="l">
              <a:lnSpc>
                <a:spcPct val="80000"/>
              </a:lnSpc>
              <a:defRPr/>
            </a:pPr>
            <a:r>
              <a:rPr kumimoji="0" lang="ja-JP" altLang="en-US" sz="1400" dirty="0">
                <a:solidFill>
                  <a:srgbClr val="FF0000"/>
                </a:solidFill>
                <a:ea typeface="游ゴシック" panose="020B0400000000000000" pitchFamily="50" charset="-128"/>
              </a:rPr>
              <a:t>住民票の住所と実際に</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住んでいる居所が違う</a:t>
            </a:r>
            <a:endParaRPr kumimoji="0" lang="en-US" altLang="ja-JP" sz="1400" dirty="0">
              <a:solidFill>
                <a:srgbClr val="FF0000"/>
              </a:solidFill>
              <a:ea typeface="游ゴシック" panose="020B0400000000000000" pitchFamily="50" charset="-128"/>
            </a:endParaRPr>
          </a:p>
          <a:p>
            <a:pPr algn="l">
              <a:lnSpc>
                <a:spcPct val="80000"/>
              </a:lnSpc>
              <a:defRPr/>
            </a:pPr>
            <a:r>
              <a:rPr kumimoji="0" lang="ja-JP" altLang="en-US" sz="1400" dirty="0">
                <a:solidFill>
                  <a:srgbClr val="FF0000"/>
                </a:solidFill>
                <a:ea typeface="游ゴシック" panose="020B0400000000000000" pitchFamily="50" charset="-128"/>
              </a:rPr>
              <a:t>場合は、両方記入して</a:t>
            </a:r>
            <a:r>
              <a:rPr kumimoji="0" lang="ja-JP" altLang="en-US" sz="1400" dirty="0" smtClean="0">
                <a:solidFill>
                  <a:srgbClr val="FF0000"/>
                </a:solidFill>
                <a:ea typeface="游ゴシック" panose="020B0400000000000000" pitchFamily="50" charset="-128"/>
              </a:rPr>
              <a:t>ください</a:t>
            </a:r>
            <a:r>
              <a:rPr kumimoji="0" lang="ja-JP" altLang="en-US" sz="1400" dirty="0">
                <a:solidFill>
                  <a:srgbClr val="FF0000"/>
                </a:solidFill>
                <a:ea typeface="游ゴシック" panose="020B0400000000000000" pitchFamily="50" charset="-128"/>
              </a:rPr>
              <a:t>。（２段書）</a:t>
            </a:r>
          </a:p>
        </p:txBody>
      </p:sp>
      <p:sp>
        <p:nvSpPr>
          <p:cNvPr id="65563" name="AutoShape 27"/>
          <p:cNvSpPr>
            <a:spLocks noChangeArrowheads="1"/>
          </p:cNvSpPr>
          <p:nvPr/>
        </p:nvSpPr>
        <p:spPr bwMode="auto">
          <a:xfrm>
            <a:off x="7279007" y="2512183"/>
            <a:ext cx="2294891" cy="1063361"/>
          </a:xfrm>
          <a:prstGeom prst="roundRect">
            <a:avLst>
              <a:gd name="adj" fmla="val 8189"/>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lstStyle/>
          <a:p>
            <a:pPr marL="342900" indent="-342900" algn="l">
              <a:lnSpc>
                <a:spcPct val="80000"/>
              </a:lnSpc>
              <a:defRPr/>
            </a:pPr>
            <a:r>
              <a:rPr kumimoji="0" lang="ja-JP" altLang="en-US" sz="1400" dirty="0">
                <a:solidFill>
                  <a:srgbClr val="FF0000"/>
                </a:solidFill>
                <a:ea typeface="游ゴシック" panose="020B0400000000000000" pitchFamily="50" charset="-128"/>
              </a:rPr>
              <a:t>賃貸契約書に記載され</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されている住所です。</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建物名・階数・部屋番号</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err="1">
                <a:solidFill>
                  <a:srgbClr val="FF0000"/>
                </a:solidFill>
                <a:ea typeface="游ゴシック" panose="020B0400000000000000" pitchFamily="50" charset="-128"/>
              </a:rPr>
              <a:t>まで</a:t>
            </a:r>
            <a:r>
              <a:rPr kumimoji="0" lang="ja-JP" altLang="en-US" sz="1400" dirty="0">
                <a:solidFill>
                  <a:srgbClr val="FF0000"/>
                </a:solidFill>
                <a:ea typeface="游ゴシック" panose="020B0400000000000000" pitchFamily="50" charset="-128"/>
              </a:rPr>
              <a:t>記入してください。</a:t>
            </a:r>
            <a:endParaRPr kumimoji="0" lang="en-US" altLang="ja-JP" sz="1400" dirty="0">
              <a:solidFill>
                <a:srgbClr val="FF0000"/>
              </a:solidFill>
              <a:ea typeface="游ゴシック" panose="020B0400000000000000" pitchFamily="50" charset="-128"/>
            </a:endParaRPr>
          </a:p>
        </p:txBody>
      </p:sp>
      <p:sp>
        <p:nvSpPr>
          <p:cNvPr id="65565" name="AutoShape 29"/>
          <p:cNvSpPr>
            <a:spLocks noChangeArrowheads="1"/>
          </p:cNvSpPr>
          <p:nvPr/>
        </p:nvSpPr>
        <p:spPr bwMode="auto">
          <a:xfrm>
            <a:off x="207310" y="4293096"/>
            <a:ext cx="2074895" cy="792088"/>
          </a:xfrm>
          <a:prstGeom prst="roundRect">
            <a:avLst>
              <a:gd name="adj" fmla="val 5285"/>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lstStyle/>
          <a:p>
            <a:pPr marL="342900" indent="-342900" algn="l">
              <a:lnSpc>
                <a:spcPct val="80000"/>
              </a:lnSpc>
              <a:defRPr/>
            </a:pPr>
            <a:r>
              <a:rPr kumimoji="0" lang="ja-JP" altLang="en-US" sz="1400" dirty="0">
                <a:ea typeface="游ゴシック" panose="020B0400000000000000" pitchFamily="50" charset="-128"/>
              </a:rPr>
              <a:t> </a:t>
            </a:r>
            <a:r>
              <a:rPr kumimoji="0" lang="ja-JP" altLang="en-US" sz="1400" dirty="0">
                <a:solidFill>
                  <a:srgbClr val="FF0000"/>
                </a:solidFill>
                <a:ea typeface="游ゴシック" panose="020B0400000000000000" pitchFamily="50" charset="-128"/>
              </a:rPr>
              <a:t>国内のみで職業紹介</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事業を行う場合は、記</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入の必要は</a:t>
            </a:r>
            <a:r>
              <a:rPr kumimoji="0" lang="ja-JP" altLang="en-US" sz="1400" dirty="0" smtClean="0">
                <a:solidFill>
                  <a:srgbClr val="FF0000"/>
                </a:solidFill>
                <a:ea typeface="游ゴシック" panose="020B0400000000000000" pitchFamily="50" charset="-128"/>
              </a:rPr>
              <a:t>ありません</a:t>
            </a:r>
            <a:r>
              <a:rPr kumimoji="0" lang="ja-JP" altLang="en-US" sz="1400" dirty="0">
                <a:solidFill>
                  <a:srgbClr val="FF0000"/>
                </a:solidFill>
                <a:ea typeface="游ゴシック" panose="020B0400000000000000" pitchFamily="50" charset="-128"/>
              </a:rPr>
              <a:t>。</a:t>
            </a:r>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1549878470"/>
              </p:ext>
            </p:extLst>
          </p:nvPr>
        </p:nvGraphicFramePr>
        <p:xfrm>
          <a:off x="2483814" y="168798"/>
          <a:ext cx="4795193" cy="7026290"/>
        </p:xfrm>
        <a:graphic>
          <a:graphicData uri="http://schemas.openxmlformats.org/presentationml/2006/ole">
            <mc:AlternateContent xmlns:mc="http://schemas.openxmlformats.org/markup-compatibility/2006">
              <mc:Choice xmlns:v="urn:schemas-microsoft-com:vml" Requires="v">
                <p:oleObj spid="_x0000_s2292" name="Document" r:id="rId4" imgW="6736968" imgH="9876892" progId="Word.Document.8">
                  <p:embed/>
                </p:oleObj>
              </mc:Choice>
              <mc:Fallback>
                <p:oleObj name="Document" r:id="rId4" imgW="6736968" imgH="9876892" progId="Word.Document.8">
                  <p:embed/>
                  <p:pic>
                    <p:nvPicPr>
                      <p:cNvPr id="0" name=""/>
                      <p:cNvPicPr/>
                      <p:nvPr/>
                    </p:nvPicPr>
                    <p:blipFill>
                      <a:blip r:embed="rId5"/>
                      <a:stretch>
                        <a:fillRect/>
                      </a:stretch>
                    </p:blipFill>
                    <p:spPr>
                      <a:xfrm>
                        <a:off x="2483814" y="168798"/>
                        <a:ext cx="4795193" cy="7026290"/>
                      </a:xfrm>
                      <a:prstGeom prst="rect">
                        <a:avLst/>
                      </a:prstGeom>
                    </p:spPr>
                  </p:pic>
                </p:oleObj>
              </mc:Fallback>
            </mc:AlternateContent>
          </a:graphicData>
        </a:graphic>
      </p:graphicFrame>
      <p:pic>
        <p:nvPicPr>
          <p:cNvPr id="2116" name="Picture 6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49484" y="5451848"/>
            <a:ext cx="4349816" cy="1269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AutoShape 25"/>
          <p:cNvSpPr>
            <a:spLocks noChangeArrowheads="1"/>
          </p:cNvSpPr>
          <p:nvPr/>
        </p:nvSpPr>
        <p:spPr bwMode="auto">
          <a:xfrm>
            <a:off x="7545972" y="1829179"/>
            <a:ext cx="1646437" cy="504825"/>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marL="342900" indent="-342900" algn="l">
              <a:lnSpc>
                <a:spcPct val="80000"/>
              </a:lnSpc>
              <a:defRPr/>
            </a:pPr>
            <a:r>
              <a:rPr kumimoji="0" lang="ja-JP" altLang="en-US" sz="1400" dirty="0">
                <a:solidFill>
                  <a:srgbClr val="FE4258"/>
                </a:solidFill>
                <a:ea typeface="游ゴシック" panose="020B0400000000000000" pitchFamily="50" charset="-128"/>
              </a:rPr>
              <a:t>郵便番号を記入してください</a:t>
            </a:r>
            <a:r>
              <a:rPr kumimoji="0" lang="ja-JP" altLang="en-US" sz="1400" dirty="0">
                <a:solidFill>
                  <a:srgbClr val="FF0000"/>
                </a:solidFill>
                <a:ea typeface="游ゴシック" panose="020B0400000000000000" pitchFamily="50" charset="-128"/>
              </a:rPr>
              <a:t>。</a:t>
            </a:r>
            <a:endParaRPr lang="ja-JP" altLang="en-US" sz="1400" dirty="0">
              <a:solidFill>
                <a:srgbClr val="FF0000"/>
              </a:solidFill>
              <a:ea typeface="游ゴシック" panose="020B0400000000000000" pitchFamily="50" charset="-128"/>
            </a:endParaRPr>
          </a:p>
        </p:txBody>
      </p:sp>
      <p:sp>
        <p:nvSpPr>
          <p:cNvPr id="2" name="正方形/長方形 1"/>
          <p:cNvSpPr/>
          <p:nvPr/>
        </p:nvSpPr>
        <p:spPr>
          <a:xfrm>
            <a:off x="5169024" y="1380386"/>
            <a:ext cx="1025632" cy="27804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900" dirty="0">
                <a:ea typeface="游ゴシック" panose="020B0400000000000000" pitchFamily="50" charset="-128"/>
              </a:rPr>
              <a:t>〒１０８－００００</a:t>
            </a:r>
          </a:p>
        </p:txBody>
      </p:sp>
      <p:sp>
        <p:nvSpPr>
          <p:cNvPr id="12" name="AutoShape 25"/>
          <p:cNvSpPr>
            <a:spLocks noChangeArrowheads="1"/>
          </p:cNvSpPr>
          <p:nvPr/>
        </p:nvSpPr>
        <p:spPr bwMode="auto">
          <a:xfrm>
            <a:off x="7246364" y="3984896"/>
            <a:ext cx="2311311" cy="504825"/>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algn="l">
              <a:lnSpc>
                <a:spcPct val="80000"/>
              </a:lnSpc>
              <a:defRPr/>
            </a:pPr>
            <a:r>
              <a:rPr kumimoji="0" lang="ja-JP" altLang="en-US" sz="1400" dirty="0">
                <a:solidFill>
                  <a:srgbClr val="FE4258"/>
                </a:solidFill>
                <a:ea typeface="游ゴシック" panose="020B0400000000000000" pitchFamily="50" charset="-128"/>
              </a:rPr>
              <a:t>事業所の電話番号、担当者を記入してください</a:t>
            </a:r>
            <a:r>
              <a:rPr kumimoji="0" lang="ja-JP" altLang="en-US" sz="1400" dirty="0">
                <a:solidFill>
                  <a:srgbClr val="FF0000"/>
                </a:solidFill>
                <a:ea typeface="游ゴシック" panose="020B0400000000000000" pitchFamily="50" charset="-128"/>
              </a:rPr>
              <a:t>。</a:t>
            </a:r>
            <a:endParaRPr lang="ja-JP" altLang="en-US" sz="1400" dirty="0">
              <a:solidFill>
                <a:srgbClr val="FF0000"/>
              </a:solidFill>
              <a:ea typeface="游ゴシック" panose="020B0400000000000000" pitchFamily="50" charset="-128"/>
            </a:endParaRPr>
          </a:p>
        </p:txBody>
      </p:sp>
      <p:sp>
        <p:nvSpPr>
          <p:cNvPr id="3" name="スライド番号プレースホルダー 2"/>
          <p:cNvSpPr>
            <a:spLocks noGrp="1"/>
          </p:cNvSpPr>
          <p:nvPr>
            <p:ph type="sldNum" sz="quarter" idx="12"/>
          </p:nvPr>
        </p:nvSpPr>
        <p:spPr>
          <a:xfrm>
            <a:off x="7594600" y="6499945"/>
            <a:ext cx="2311400" cy="365125"/>
          </a:xfrm>
        </p:spPr>
        <p:txBody>
          <a:bodyPr/>
          <a:lstStyle/>
          <a:p>
            <a:pPr>
              <a:defRPr/>
            </a:pPr>
            <a:r>
              <a:rPr lang="en-US" altLang="ja-JP" dirty="0" smtClean="0"/>
              <a:t>28</a:t>
            </a:r>
            <a:endParaRPr lang="en-US" altLang="ja-JP" dirty="0"/>
          </a:p>
        </p:txBody>
      </p:sp>
      <p:cxnSp>
        <p:nvCxnSpPr>
          <p:cNvPr id="14" name="直線矢印コネクタ 13"/>
          <p:cNvCxnSpPr/>
          <p:nvPr/>
        </p:nvCxnSpPr>
        <p:spPr>
          <a:xfrm flipH="1" flipV="1">
            <a:off x="2216849" y="1576766"/>
            <a:ext cx="791935" cy="74234"/>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H="1">
            <a:off x="2251244" y="2268241"/>
            <a:ext cx="1478247" cy="1141871"/>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flipH="1">
            <a:off x="2216850" y="3819488"/>
            <a:ext cx="735234" cy="685616"/>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H="1">
            <a:off x="6825208" y="645549"/>
            <a:ext cx="474817" cy="0"/>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flipH="1" flipV="1">
            <a:off x="6224212" y="1431935"/>
            <a:ext cx="1292204" cy="649658"/>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H="1" flipV="1">
            <a:off x="6393160" y="1658428"/>
            <a:ext cx="909907" cy="978484"/>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H="1" flipV="1">
            <a:off x="6393160" y="2287897"/>
            <a:ext cx="885848" cy="1816180"/>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Rot="1" noChangeArrowheads="1"/>
          </p:cNvSpPr>
          <p:nvPr/>
        </p:nvSpPr>
        <p:spPr>
          <a:xfrm>
            <a:off x="0" y="0"/>
            <a:ext cx="2520000" cy="369332"/>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defRPr/>
            </a:pPr>
            <a:r>
              <a:rPr lang="ja-JP" altLang="en-US" sz="1800" b="0" dirty="0" smtClean="0">
                <a:solidFill>
                  <a:schemeClr val="bg1"/>
                </a:solidFill>
                <a:latin typeface="メイリオ" panose="020B0604030504040204" pitchFamily="50" charset="-128"/>
                <a:ea typeface="メイリオ" panose="020B0604030504040204" pitchFamily="50" charset="-128"/>
              </a:rPr>
              <a:t>様式</a:t>
            </a:r>
            <a:r>
              <a:rPr lang="ja-JP" altLang="en-US" sz="1800" b="0" dirty="0">
                <a:solidFill>
                  <a:schemeClr val="bg1"/>
                </a:solidFill>
                <a:latin typeface="メイリオ" panose="020B0604030504040204" pitchFamily="50" charset="-128"/>
                <a:ea typeface="メイリオ" panose="020B0604030504040204" pitchFamily="50" charset="-128"/>
              </a:rPr>
              <a:t>第１号（</a:t>
            </a:r>
            <a:r>
              <a:rPr lang="ja-JP" altLang="en-US" sz="1800" b="0" dirty="0" smtClean="0">
                <a:solidFill>
                  <a:schemeClr val="bg1"/>
                </a:solidFill>
                <a:latin typeface="メイリオ" panose="020B0604030504040204" pitchFamily="50" charset="-128"/>
                <a:ea typeface="メイリオ" panose="020B0604030504040204" pitchFamily="50" charset="-128"/>
              </a:rPr>
              <a:t>第２面）</a:t>
            </a:r>
            <a:endParaRPr lang="ja-JP" altLang="en-US" sz="1800" b="0" dirty="0">
              <a:solidFill>
                <a:schemeClr val="bg1"/>
              </a:solidFill>
              <a:latin typeface="メイリオ" panose="020B0604030504040204" pitchFamily="50" charset="-128"/>
              <a:ea typeface="メイリオ" panose="020B0604030504040204" pitchFamily="50" charset="-128"/>
            </a:endParaRPr>
          </a:p>
        </p:txBody>
      </p:sp>
    </p:spTree>
  </p:cSld>
  <p:clrMapOvr>
    <a:masterClrMapping/>
  </p:clrMapOvr>
  <p:transition advTm="101682">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a:xfrm>
            <a:off x="0" y="-27384"/>
            <a:ext cx="9906000" cy="523220"/>
          </a:xfrm>
          <a:solidFill>
            <a:schemeClr val="tx2">
              <a:lumMod val="60000"/>
              <a:lumOff val="40000"/>
            </a:schemeClr>
          </a:solidFill>
        </p:spPr>
        <p:txBody>
          <a:bodyPr wrap="square">
            <a:spAutoFit/>
          </a:bodyPr>
          <a:lstStyle/>
          <a:p>
            <a:pPr algn="l" eaLnBrk="1" hangingPunct="1">
              <a:defRPr/>
            </a:pPr>
            <a:r>
              <a:rPr lang="ja-JP" altLang="en-US" sz="2800" b="1" dirty="0">
                <a:solidFill>
                  <a:schemeClr val="bg1"/>
                </a:solidFill>
                <a:effectLst/>
              </a:rPr>
              <a:t>労働力需給調整システム</a:t>
            </a:r>
          </a:p>
        </p:txBody>
      </p:sp>
      <p:sp>
        <p:nvSpPr>
          <p:cNvPr id="34819" name="Rectangle 3"/>
          <p:cNvSpPr>
            <a:spLocks noGrp="1" noRot="1" noChangeArrowheads="1"/>
          </p:cNvSpPr>
          <p:nvPr>
            <p:ph idx="1"/>
          </p:nvPr>
        </p:nvSpPr>
        <p:spPr>
          <a:xfrm>
            <a:off x="992560" y="3443941"/>
            <a:ext cx="3416320" cy="1557349"/>
          </a:xfrm>
        </p:spPr>
        <p:txBody>
          <a:bodyPr wrap="none">
            <a:spAutoFit/>
          </a:bodyPr>
          <a:lstStyle/>
          <a:p>
            <a:pPr marL="0" indent="0" eaLnBrk="1" hangingPunct="1">
              <a:buNone/>
              <a:defRPr/>
            </a:pPr>
            <a:r>
              <a:rPr lang="ja-JP" altLang="en-US" sz="2800" dirty="0" smtClean="0">
                <a:solidFill>
                  <a:schemeClr val="tx1"/>
                </a:solidFill>
              </a:rPr>
              <a:t>①　職業</a:t>
            </a:r>
            <a:r>
              <a:rPr lang="ja-JP" altLang="en-US" sz="2800" dirty="0">
                <a:solidFill>
                  <a:schemeClr val="tx1"/>
                </a:solidFill>
              </a:rPr>
              <a:t>紹介事業</a:t>
            </a:r>
          </a:p>
          <a:p>
            <a:pPr eaLnBrk="1" hangingPunct="1">
              <a:buFont typeface="Wingdings" pitchFamily="2" charset="2"/>
              <a:buNone/>
              <a:defRPr/>
            </a:pPr>
            <a:endParaRPr lang="ja-JP" altLang="en-US" sz="2800" dirty="0">
              <a:solidFill>
                <a:schemeClr val="tx1"/>
              </a:solidFill>
            </a:endParaRPr>
          </a:p>
          <a:p>
            <a:pPr marL="0" indent="0" eaLnBrk="1" hangingPunct="1">
              <a:buNone/>
              <a:defRPr/>
            </a:pPr>
            <a:r>
              <a:rPr lang="ja-JP" altLang="en-US" sz="2800" dirty="0" smtClean="0">
                <a:solidFill>
                  <a:schemeClr val="tx1"/>
                </a:solidFill>
              </a:rPr>
              <a:t>②　労働者</a:t>
            </a:r>
            <a:r>
              <a:rPr lang="ja-JP" altLang="en-US" sz="2800" dirty="0">
                <a:solidFill>
                  <a:schemeClr val="tx1"/>
                </a:solidFill>
              </a:rPr>
              <a:t>派遣</a:t>
            </a:r>
            <a:r>
              <a:rPr lang="ja-JP" altLang="en-US" sz="2800" dirty="0" smtClean="0">
                <a:solidFill>
                  <a:schemeClr val="tx1"/>
                </a:solidFill>
              </a:rPr>
              <a:t>事業</a:t>
            </a:r>
            <a:endParaRPr lang="ja-JP" altLang="en-US" sz="2800" dirty="0">
              <a:solidFill>
                <a:schemeClr val="tx1"/>
              </a:solidFill>
            </a:endParaRPr>
          </a:p>
        </p:txBody>
      </p:sp>
      <p:sp>
        <p:nvSpPr>
          <p:cNvPr id="2" name="スライド番号プレースホルダー 1"/>
          <p:cNvSpPr>
            <a:spLocks noGrp="1"/>
          </p:cNvSpPr>
          <p:nvPr>
            <p:ph type="sldNum" sz="quarter" idx="12"/>
          </p:nvPr>
        </p:nvSpPr>
        <p:spPr>
          <a:xfrm>
            <a:off x="7594600" y="6492875"/>
            <a:ext cx="2311400" cy="365125"/>
          </a:xfrm>
        </p:spPr>
        <p:txBody>
          <a:bodyPr/>
          <a:lstStyle/>
          <a:p>
            <a:pPr>
              <a:defRPr/>
            </a:pPr>
            <a:r>
              <a:rPr lang="en-US" altLang="ja-JP" dirty="0"/>
              <a:t>2</a:t>
            </a:r>
          </a:p>
        </p:txBody>
      </p:sp>
      <p:sp>
        <p:nvSpPr>
          <p:cNvPr id="3" name="正方形/長方形 2"/>
          <p:cNvSpPr/>
          <p:nvPr/>
        </p:nvSpPr>
        <p:spPr>
          <a:xfrm>
            <a:off x="452500" y="889649"/>
            <a:ext cx="9001000" cy="923330"/>
          </a:xfrm>
          <a:prstGeom prst="rect">
            <a:avLst/>
          </a:prstGeom>
        </p:spPr>
        <p:txBody>
          <a:bodyPr wrap="square">
            <a:spAutoFit/>
          </a:bodyPr>
          <a:lstStyle/>
          <a:p>
            <a:pPr algn="l"/>
            <a:r>
              <a:rPr lang="ja-JP" altLang="en-US" sz="1800" b="0" dirty="0">
                <a:solidFill>
                  <a:schemeClr val="tx1"/>
                </a:solidFill>
                <a:latin typeface="+mn-ea"/>
                <a:ea typeface="+mn-ea"/>
              </a:rPr>
              <a:t>労働力需給調整とは、労働力を需要する側（人を求めている事業所）と労働力を供給する側（働こうとする求職者）との間に立って、両者が円滑に結合するよう調整する</a:t>
            </a:r>
            <a:r>
              <a:rPr lang="ja-JP" altLang="en-US" sz="1800" b="0" dirty="0" smtClean="0">
                <a:solidFill>
                  <a:schemeClr val="tx1"/>
                </a:solidFill>
                <a:latin typeface="+mn-ea"/>
                <a:ea typeface="+mn-ea"/>
              </a:rPr>
              <a:t>ことをいいます。</a:t>
            </a:r>
            <a:endParaRPr lang="ja-JP" altLang="en-US" sz="1800" b="0" dirty="0">
              <a:solidFill>
                <a:schemeClr val="tx1"/>
              </a:solidFill>
              <a:latin typeface="+mn-ea"/>
              <a:ea typeface="+mn-ea"/>
            </a:endParaRPr>
          </a:p>
        </p:txBody>
      </p:sp>
      <p:sp>
        <p:nvSpPr>
          <p:cNvPr id="7" name="正方形/長方形 6"/>
          <p:cNvSpPr/>
          <p:nvPr/>
        </p:nvSpPr>
        <p:spPr>
          <a:xfrm>
            <a:off x="452500" y="1970791"/>
            <a:ext cx="9001000" cy="369332"/>
          </a:xfrm>
          <a:prstGeom prst="rect">
            <a:avLst/>
          </a:prstGeom>
        </p:spPr>
        <p:txBody>
          <a:bodyPr wrap="square">
            <a:spAutoFit/>
          </a:bodyPr>
          <a:lstStyle/>
          <a:p>
            <a:pPr algn="l"/>
            <a:r>
              <a:rPr lang="ja-JP" altLang="en-US" sz="1800" b="0" dirty="0" smtClean="0">
                <a:solidFill>
                  <a:schemeClr val="tx1"/>
                </a:solidFill>
                <a:latin typeface="+mn-ea"/>
                <a:ea typeface="+mn-ea"/>
              </a:rPr>
              <a:t>主な需給調整事業は次のとおりです。</a:t>
            </a:r>
            <a:endParaRPr lang="ja-JP" altLang="en-US" sz="1800" b="0" dirty="0">
              <a:solidFill>
                <a:schemeClr val="tx1"/>
              </a:solidFill>
              <a:latin typeface="+mn-ea"/>
              <a:ea typeface="+mn-ea"/>
            </a:endParaRPr>
          </a:p>
        </p:txBody>
      </p:sp>
      <p:sp>
        <p:nvSpPr>
          <p:cNvPr id="8" name="Rectangle 3"/>
          <p:cNvSpPr txBox="1">
            <a:spLocks noRot="1" noChangeArrowheads="1"/>
          </p:cNvSpPr>
          <p:nvPr/>
        </p:nvSpPr>
        <p:spPr>
          <a:xfrm>
            <a:off x="5457056" y="3412458"/>
            <a:ext cx="3416320" cy="1557349"/>
          </a:xfrm>
          <a:prstGeom prst="rect">
            <a:avLst/>
          </a:prstGeom>
        </p:spPr>
        <p:txBody>
          <a:bodyPr vert="horz" wrap="non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游ゴシック" panose="020B04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游ゴシック" panose="020B04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游ゴシック" panose="020B04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游ゴシック" panose="020B04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游ゴシック" panose="020B04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ClrTx/>
              <a:buFont typeface="Arial" panose="020B0604020202020204" pitchFamily="34" charset="0"/>
              <a:buNone/>
              <a:defRPr/>
            </a:pPr>
            <a:r>
              <a:rPr lang="ja-JP" altLang="en-US" sz="2800" b="0" dirty="0" smtClean="0"/>
              <a:t>③　労働者供給事業</a:t>
            </a:r>
            <a:endParaRPr lang="en-US" altLang="ja-JP" sz="2800" b="0" dirty="0" smtClean="0"/>
          </a:p>
          <a:p>
            <a:pPr fontAlgn="auto">
              <a:spcAft>
                <a:spcPts val="0"/>
              </a:spcAft>
              <a:buClrTx/>
              <a:defRPr/>
            </a:pPr>
            <a:endParaRPr lang="ja-JP" altLang="en-US" sz="2800" b="0" dirty="0" smtClean="0"/>
          </a:p>
          <a:p>
            <a:pPr marL="0" indent="0" fontAlgn="auto">
              <a:spcAft>
                <a:spcPts val="0"/>
              </a:spcAft>
              <a:buClrTx/>
              <a:buFont typeface="Arial" panose="020B0604020202020204" pitchFamily="34" charset="0"/>
              <a:buNone/>
              <a:defRPr/>
            </a:pPr>
            <a:r>
              <a:rPr lang="ja-JP" altLang="en-US" sz="2800" b="0" dirty="0" smtClean="0"/>
              <a:t>④　請負事業　　</a:t>
            </a:r>
            <a:endParaRPr lang="ja-JP" altLang="en-US" sz="2800" b="0" dirty="0"/>
          </a:p>
        </p:txBody>
      </p:sp>
    </p:spTree>
    <p:extLst>
      <p:ext uri="{BB962C8B-B14F-4D97-AF65-F5344CB8AC3E}">
        <p14:creationId xmlns:p14="http://schemas.microsoft.com/office/powerpoint/2010/main" val="64193551"/>
      </p:ext>
    </p:extLst>
  </p:cSld>
  <p:clrMapOvr>
    <a:masterClrMapping/>
  </p:clrMapOvr>
  <p:transition advTm="22027">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p:cNvGraphicFramePr>
            <a:graphicFrameLocks noChangeAspect="1"/>
          </p:cNvGraphicFramePr>
          <p:nvPr>
            <p:extLst>
              <p:ext uri="{D42A27DB-BD31-4B8C-83A1-F6EECF244321}">
                <p14:modId xmlns:p14="http://schemas.microsoft.com/office/powerpoint/2010/main" val="3052137134"/>
              </p:ext>
            </p:extLst>
          </p:nvPr>
        </p:nvGraphicFramePr>
        <p:xfrm>
          <a:off x="3661178" y="102926"/>
          <a:ext cx="4619683" cy="6982345"/>
        </p:xfrm>
        <a:graphic>
          <a:graphicData uri="http://schemas.openxmlformats.org/presentationml/2006/ole">
            <mc:AlternateContent xmlns:mc="http://schemas.openxmlformats.org/markup-compatibility/2006">
              <mc:Choice xmlns:v="urn:schemas-microsoft-com:vml" Requires="v">
                <p:oleObj spid="_x0000_s4335" name="Document" r:id="rId4" imgW="6356540" imgH="9602404" progId="Word.Document.8">
                  <p:embed/>
                </p:oleObj>
              </mc:Choice>
              <mc:Fallback>
                <p:oleObj name="Document" r:id="rId4" imgW="6356540" imgH="9602404" progId="Word.Document.8">
                  <p:embed/>
                  <p:pic>
                    <p:nvPicPr>
                      <p:cNvPr id="0" name=""/>
                      <p:cNvPicPr/>
                      <p:nvPr/>
                    </p:nvPicPr>
                    <p:blipFill>
                      <a:blip r:embed="rId5"/>
                      <a:stretch>
                        <a:fillRect/>
                      </a:stretch>
                    </p:blipFill>
                    <p:spPr>
                      <a:xfrm>
                        <a:off x="3661178" y="102926"/>
                        <a:ext cx="4619683" cy="6982345"/>
                      </a:xfrm>
                      <a:prstGeom prst="rect">
                        <a:avLst/>
                      </a:prstGeom>
                    </p:spPr>
                  </p:pic>
                </p:oleObj>
              </mc:Fallback>
            </mc:AlternateContent>
          </a:graphicData>
        </a:graphic>
      </p:graphicFrame>
      <p:sp>
        <p:nvSpPr>
          <p:cNvPr id="69646" name="AutoShape 14"/>
          <p:cNvSpPr>
            <a:spLocks noChangeArrowheads="1"/>
          </p:cNvSpPr>
          <p:nvPr/>
        </p:nvSpPr>
        <p:spPr bwMode="auto">
          <a:xfrm>
            <a:off x="560513" y="4460377"/>
            <a:ext cx="2913342" cy="1086395"/>
          </a:xfrm>
          <a:prstGeom prst="roundRect">
            <a:avLst>
              <a:gd name="adj" fmla="val 9834"/>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algn="l">
              <a:spcBef>
                <a:spcPts val="0"/>
              </a:spcBef>
              <a:defRPr/>
            </a:pPr>
            <a:r>
              <a:rPr kumimoji="0" lang="ja-JP" altLang="en-US" sz="1400" dirty="0">
                <a:solidFill>
                  <a:srgbClr val="FF0000"/>
                </a:solidFill>
                <a:ea typeface="游ゴシック" panose="020B0400000000000000" pitchFamily="50" charset="-128"/>
              </a:rPr>
              <a:t>事業所内で</a:t>
            </a:r>
            <a:r>
              <a:rPr kumimoji="0" lang="ja-JP" altLang="en-US" sz="1400" dirty="0" smtClean="0">
                <a:solidFill>
                  <a:srgbClr val="FF0000"/>
                </a:solidFill>
                <a:ea typeface="游ゴシック" panose="020B0400000000000000" pitchFamily="50" charset="-128"/>
              </a:rPr>
              <a:t>職業紹介</a:t>
            </a:r>
            <a:r>
              <a:rPr kumimoji="0" lang="ja-JP" altLang="en-US" sz="1400" dirty="0">
                <a:solidFill>
                  <a:srgbClr val="FF0000"/>
                </a:solidFill>
                <a:ea typeface="游ゴシック" panose="020B0400000000000000" pitchFamily="50" charset="-128"/>
              </a:rPr>
              <a:t>事業に</a:t>
            </a:r>
            <a:r>
              <a:rPr kumimoji="0" lang="ja-JP" altLang="en-US" sz="1400" dirty="0" smtClean="0">
                <a:solidFill>
                  <a:srgbClr val="FF0000"/>
                </a:solidFill>
                <a:ea typeface="游ゴシック" panose="020B0400000000000000" pitchFamily="50" charset="-128"/>
              </a:rPr>
              <a:t>携わる</a:t>
            </a:r>
            <a:r>
              <a:rPr kumimoji="0" lang="ja-JP" altLang="en-US" sz="1400" dirty="0">
                <a:solidFill>
                  <a:srgbClr val="FF0000"/>
                </a:solidFill>
                <a:ea typeface="游ゴシック" panose="020B0400000000000000" pitchFamily="50" charset="-128"/>
              </a:rPr>
              <a:t>人数を記入</a:t>
            </a:r>
            <a:r>
              <a:rPr kumimoji="0" lang="ja-JP" altLang="en-US" sz="1400" dirty="0" smtClean="0">
                <a:solidFill>
                  <a:srgbClr val="FF0000"/>
                </a:solidFill>
                <a:ea typeface="游ゴシック" panose="020B0400000000000000" pitchFamily="50" charset="-128"/>
              </a:rPr>
              <a:t>してください</a:t>
            </a:r>
            <a:r>
              <a:rPr kumimoji="0" lang="ja-JP" altLang="en-US" sz="1400" dirty="0">
                <a:solidFill>
                  <a:srgbClr val="FF0000"/>
                </a:solidFill>
                <a:ea typeface="游ゴシック" panose="020B0400000000000000" pitchFamily="50" charset="-128"/>
              </a:rPr>
              <a:t>。</a:t>
            </a:r>
          </a:p>
        </p:txBody>
      </p:sp>
      <p:sp>
        <p:nvSpPr>
          <p:cNvPr id="69647" name="AutoShape 15"/>
          <p:cNvSpPr>
            <a:spLocks noChangeArrowheads="1"/>
          </p:cNvSpPr>
          <p:nvPr/>
        </p:nvSpPr>
        <p:spPr bwMode="auto">
          <a:xfrm>
            <a:off x="5747600" y="4420976"/>
            <a:ext cx="2720584" cy="592137"/>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lstStyle/>
          <a:p>
            <a:pPr marL="342900" indent="-342900" algn="l">
              <a:lnSpc>
                <a:spcPct val="80000"/>
              </a:lnSpc>
              <a:defRPr/>
            </a:pPr>
            <a:r>
              <a:rPr lang="ja-JP" altLang="en-US" sz="1400" dirty="0">
                <a:solidFill>
                  <a:srgbClr val="FF0000"/>
                </a:solidFill>
                <a:ea typeface="游ゴシック" panose="020B0400000000000000" pitchFamily="50" charset="-128"/>
              </a:rPr>
              <a:t>個人事業主のみ記入して</a:t>
            </a:r>
            <a:endParaRPr lang="en-US" altLang="ja-JP" sz="1400" dirty="0">
              <a:solidFill>
                <a:srgbClr val="FF0000"/>
              </a:solidFill>
              <a:ea typeface="游ゴシック" panose="020B0400000000000000" pitchFamily="50" charset="-128"/>
            </a:endParaRPr>
          </a:p>
          <a:p>
            <a:pPr marL="342900" indent="-342900" algn="l">
              <a:lnSpc>
                <a:spcPct val="80000"/>
              </a:lnSpc>
              <a:defRPr/>
            </a:pPr>
            <a:r>
              <a:rPr lang="ja-JP" altLang="en-US" sz="1400" dirty="0">
                <a:solidFill>
                  <a:srgbClr val="FF0000"/>
                </a:solidFill>
                <a:ea typeface="游ゴシック" panose="020B0400000000000000" pitchFamily="50" charset="-128"/>
              </a:rPr>
              <a:t>ください。（法人記入不要）</a:t>
            </a:r>
            <a:endParaRPr lang="en-US" altLang="ja-JP" sz="1400" dirty="0">
              <a:solidFill>
                <a:srgbClr val="FF0000"/>
              </a:solidFill>
              <a:ea typeface="游ゴシック" panose="020B0400000000000000" pitchFamily="50" charset="-128"/>
            </a:endParaRPr>
          </a:p>
        </p:txBody>
      </p:sp>
      <p:sp>
        <p:nvSpPr>
          <p:cNvPr id="69648" name="AutoShape 16"/>
          <p:cNvSpPr>
            <a:spLocks noChangeArrowheads="1"/>
          </p:cNvSpPr>
          <p:nvPr/>
        </p:nvSpPr>
        <p:spPr bwMode="auto">
          <a:xfrm>
            <a:off x="6488378" y="1469330"/>
            <a:ext cx="2048972" cy="721022"/>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lstStyle/>
          <a:p>
            <a:pPr marL="342900" indent="-342900" algn="l">
              <a:lnSpc>
                <a:spcPct val="80000"/>
              </a:lnSpc>
              <a:defRPr/>
            </a:pPr>
            <a:r>
              <a:rPr kumimoji="0" lang="ja-JP" altLang="en-US" sz="1400" dirty="0" smtClean="0">
                <a:solidFill>
                  <a:srgbClr val="FF0000"/>
                </a:solidFill>
                <a:ea typeface="游ゴシック" panose="020B0400000000000000" pitchFamily="50" charset="-128"/>
              </a:rPr>
              <a:t>求職者</a:t>
            </a:r>
            <a:r>
              <a:rPr kumimoji="0" lang="ja-JP" altLang="en-US" sz="1400" dirty="0">
                <a:solidFill>
                  <a:srgbClr val="FF0000"/>
                </a:solidFill>
                <a:ea typeface="游ゴシック" panose="020B0400000000000000" pitchFamily="50" charset="-128"/>
              </a:rPr>
              <a:t>の登録数を</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計画として記入して</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ください。</a:t>
            </a:r>
            <a:endParaRPr lang="ja-JP" altLang="en-US" sz="1400" dirty="0">
              <a:solidFill>
                <a:srgbClr val="FF0000"/>
              </a:solidFill>
              <a:ea typeface="游ゴシック" panose="020B0400000000000000" pitchFamily="50" charset="-128"/>
            </a:endParaRPr>
          </a:p>
        </p:txBody>
      </p:sp>
      <p:sp>
        <p:nvSpPr>
          <p:cNvPr id="69649" name="AutoShape 17"/>
          <p:cNvSpPr>
            <a:spLocks noChangeArrowheads="1"/>
          </p:cNvSpPr>
          <p:nvPr/>
        </p:nvSpPr>
        <p:spPr bwMode="auto">
          <a:xfrm>
            <a:off x="560513" y="1845977"/>
            <a:ext cx="2913342" cy="1959394"/>
          </a:xfrm>
          <a:prstGeom prst="roundRect">
            <a:avLst>
              <a:gd name="adj" fmla="val 5225"/>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lstStyle/>
          <a:p>
            <a:pPr algn="l">
              <a:spcBef>
                <a:spcPts val="0"/>
              </a:spcBef>
              <a:defRPr/>
            </a:pPr>
            <a:r>
              <a:rPr kumimoji="0" lang="ja-JP" altLang="en-US" sz="1400" dirty="0">
                <a:solidFill>
                  <a:srgbClr val="FF0000"/>
                </a:solidFill>
                <a:ea typeface="游ゴシック" panose="020B0400000000000000" pitchFamily="50" charset="-128"/>
              </a:rPr>
              <a:t>事業所として</a:t>
            </a:r>
            <a:r>
              <a:rPr kumimoji="0" lang="ja-JP" altLang="en-US" sz="1400" dirty="0" smtClean="0">
                <a:solidFill>
                  <a:srgbClr val="FF0000"/>
                </a:solidFill>
                <a:ea typeface="游ゴシック" panose="020B0400000000000000" pitchFamily="50" charset="-128"/>
              </a:rPr>
              <a:t>設定した</a:t>
            </a:r>
            <a:r>
              <a:rPr kumimoji="0" lang="ja-JP" altLang="en-US" sz="1400" dirty="0">
                <a:solidFill>
                  <a:srgbClr val="FF0000"/>
                </a:solidFill>
                <a:ea typeface="游ゴシック" panose="020B0400000000000000" pitchFamily="50" charset="-128"/>
              </a:rPr>
              <a:t>職種を記入</a:t>
            </a:r>
            <a:r>
              <a:rPr kumimoji="0" lang="ja-JP" altLang="en-US" sz="1400" dirty="0" smtClean="0">
                <a:solidFill>
                  <a:srgbClr val="FF0000"/>
                </a:solidFill>
                <a:ea typeface="游ゴシック" panose="020B0400000000000000" pitchFamily="50" charset="-128"/>
              </a:rPr>
              <a:t>して</a:t>
            </a:r>
            <a:r>
              <a:rPr kumimoji="0" lang="ja-JP" altLang="en-US" sz="1400" dirty="0">
                <a:solidFill>
                  <a:srgbClr val="FF0000"/>
                </a:solidFill>
                <a:ea typeface="游ゴシック" panose="020B0400000000000000" pitchFamily="50" charset="-128"/>
              </a:rPr>
              <a:t>ください</a:t>
            </a:r>
            <a:r>
              <a:rPr kumimoji="0" lang="ja-JP" altLang="en-US" sz="1400" dirty="0" smtClean="0">
                <a:solidFill>
                  <a:srgbClr val="FF0000"/>
                </a:solidFill>
                <a:ea typeface="游ゴシック" panose="020B0400000000000000" pitchFamily="50" charset="-128"/>
              </a:rPr>
              <a:t>。</a:t>
            </a:r>
            <a:endParaRPr kumimoji="0" lang="en-US" altLang="ja-JP" sz="1400" dirty="0" smtClean="0">
              <a:solidFill>
                <a:srgbClr val="FF0000"/>
              </a:solidFill>
              <a:ea typeface="游ゴシック" panose="020B0400000000000000" pitchFamily="50" charset="-128"/>
            </a:endParaRPr>
          </a:p>
          <a:p>
            <a:pPr marL="342900" indent="-342900" algn="l">
              <a:spcBef>
                <a:spcPts val="0"/>
              </a:spcBef>
              <a:defRPr/>
            </a:pPr>
            <a:endParaRPr kumimoji="0" lang="en-US" altLang="ja-JP" sz="1400" dirty="0" smtClean="0">
              <a:solidFill>
                <a:srgbClr val="FF0000"/>
              </a:solidFill>
              <a:ea typeface="游ゴシック" panose="020B0400000000000000" pitchFamily="50" charset="-128"/>
            </a:endParaRPr>
          </a:p>
          <a:p>
            <a:pPr algn="l">
              <a:spcBef>
                <a:spcPts val="0"/>
              </a:spcBef>
              <a:defRPr/>
            </a:pPr>
            <a:r>
              <a:rPr kumimoji="0" lang="ja-JP" altLang="en-US" sz="1400" dirty="0" smtClean="0">
                <a:solidFill>
                  <a:srgbClr val="FF0000"/>
                </a:solidFill>
                <a:ea typeface="游ゴシック" panose="020B0400000000000000" pitchFamily="50" charset="-128"/>
              </a:rPr>
              <a:t>職種名</a:t>
            </a:r>
            <a:r>
              <a:rPr kumimoji="0" lang="ja-JP" altLang="en-US" sz="1400" dirty="0">
                <a:solidFill>
                  <a:srgbClr val="FF0000"/>
                </a:solidFill>
                <a:ea typeface="游ゴシック" panose="020B0400000000000000" pitchFamily="50" charset="-128"/>
              </a:rPr>
              <a:t>の記載については</a:t>
            </a:r>
            <a:r>
              <a:rPr kumimoji="0" lang="ja-JP" altLang="en-US" sz="1400" dirty="0" smtClean="0">
                <a:solidFill>
                  <a:srgbClr val="FF0000"/>
                </a:solidFill>
                <a:ea typeface="游ゴシック" panose="020B0400000000000000" pitchFamily="50" charset="-128"/>
              </a:rPr>
              <a:t>、原則</a:t>
            </a:r>
            <a:r>
              <a:rPr kumimoji="0" lang="ja-JP" altLang="en-US" sz="1400" dirty="0">
                <a:solidFill>
                  <a:srgbClr val="FF0000"/>
                </a:solidFill>
                <a:ea typeface="游ゴシック" panose="020B0400000000000000" pitchFamily="50" charset="-128"/>
              </a:rPr>
              <a:t>と</a:t>
            </a:r>
            <a:r>
              <a:rPr kumimoji="0" lang="ja-JP" altLang="en-US" sz="1400" dirty="0" smtClean="0">
                <a:solidFill>
                  <a:srgbClr val="FF0000"/>
                </a:solidFill>
                <a:ea typeface="游ゴシック" panose="020B0400000000000000" pitchFamily="50" charset="-128"/>
              </a:rPr>
              <a:t>して</a:t>
            </a:r>
            <a:endParaRPr kumimoji="0" lang="en-US" altLang="ja-JP" sz="1400" dirty="0" smtClean="0">
              <a:solidFill>
                <a:srgbClr val="FF0000"/>
              </a:solidFill>
              <a:ea typeface="游ゴシック" panose="020B0400000000000000" pitchFamily="50" charset="-128"/>
            </a:endParaRPr>
          </a:p>
          <a:p>
            <a:pPr algn="l">
              <a:spcBef>
                <a:spcPts val="0"/>
              </a:spcBef>
              <a:defRPr/>
            </a:pPr>
            <a:r>
              <a:rPr kumimoji="0" lang="ja-JP" altLang="en-US" sz="1400" dirty="0" smtClean="0">
                <a:solidFill>
                  <a:srgbClr val="FF0000"/>
                </a:solidFill>
                <a:ea typeface="游ゴシック" panose="020B0400000000000000" pitchFamily="50" charset="-128"/>
              </a:rPr>
              <a:t>令和４年度版厚生</a:t>
            </a:r>
            <a:r>
              <a:rPr kumimoji="0" lang="ja-JP" altLang="en-US" sz="1400" dirty="0">
                <a:solidFill>
                  <a:srgbClr val="FF0000"/>
                </a:solidFill>
                <a:ea typeface="游ゴシック" panose="020B0400000000000000" pitchFamily="50" charset="-128"/>
              </a:rPr>
              <a:t>労働省編職業分類の</a:t>
            </a:r>
            <a:r>
              <a:rPr kumimoji="0" lang="ja-JP" altLang="en-US" sz="1400" dirty="0" smtClean="0">
                <a:solidFill>
                  <a:srgbClr val="FF0000"/>
                </a:solidFill>
                <a:ea typeface="游ゴシック" panose="020B0400000000000000" pitchFamily="50" charset="-128"/>
              </a:rPr>
              <a:t>中分類により記載してください。</a:t>
            </a:r>
            <a:endParaRPr kumimoji="0" lang="ja-JP" altLang="en-US" sz="1400" dirty="0">
              <a:solidFill>
                <a:srgbClr val="FF0000"/>
              </a:solidFill>
              <a:ea typeface="游ゴシック" panose="020B0400000000000000" pitchFamily="50" charset="-128"/>
            </a:endParaRPr>
          </a:p>
        </p:txBody>
      </p:sp>
      <p:sp>
        <p:nvSpPr>
          <p:cNvPr id="69650" name="AutoShape 18"/>
          <p:cNvSpPr>
            <a:spLocks noChangeArrowheads="1"/>
          </p:cNvSpPr>
          <p:nvPr/>
        </p:nvSpPr>
        <p:spPr bwMode="auto">
          <a:xfrm>
            <a:off x="6683704" y="3124832"/>
            <a:ext cx="2287834" cy="847196"/>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lstStyle/>
          <a:p>
            <a:pPr marL="342900" indent="-342900" algn="l">
              <a:lnSpc>
                <a:spcPct val="80000"/>
              </a:lnSpc>
              <a:defRPr/>
            </a:pPr>
            <a:r>
              <a:rPr kumimoji="0" lang="ja-JP" altLang="en-US" sz="1400" dirty="0">
                <a:solidFill>
                  <a:srgbClr val="FF0000"/>
                </a:solidFill>
                <a:ea typeface="游ゴシック" panose="020B0400000000000000" pitchFamily="50" charset="-128"/>
              </a:rPr>
              <a:t>国内のみで職業紹介事業</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を行う場合は記入の必要</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ありません。</a:t>
            </a:r>
          </a:p>
        </p:txBody>
      </p:sp>
      <p:sp>
        <p:nvSpPr>
          <p:cNvPr id="18" name="AutoShape 25"/>
          <p:cNvSpPr>
            <a:spLocks noChangeArrowheads="1"/>
          </p:cNvSpPr>
          <p:nvPr/>
        </p:nvSpPr>
        <p:spPr bwMode="auto">
          <a:xfrm>
            <a:off x="654107" y="980728"/>
            <a:ext cx="1881132" cy="504825"/>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algn="l">
              <a:lnSpc>
                <a:spcPct val="80000"/>
              </a:lnSpc>
              <a:defRPr/>
            </a:pPr>
            <a:r>
              <a:rPr kumimoji="0" lang="ja-JP" altLang="en-US" sz="1400" dirty="0">
                <a:solidFill>
                  <a:srgbClr val="FF0000"/>
                </a:solidFill>
                <a:ea typeface="游ゴシック" panose="020B0400000000000000" pitchFamily="50" charset="-128"/>
              </a:rPr>
              <a:t>第１号⑨</a:t>
            </a:r>
            <a:r>
              <a:rPr kumimoji="0" lang="ja-JP" altLang="en-US" sz="1400" dirty="0" smtClean="0">
                <a:solidFill>
                  <a:srgbClr val="FF0000"/>
                </a:solidFill>
                <a:ea typeface="游ゴシック" panose="020B0400000000000000" pitchFamily="50" charset="-128"/>
              </a:rPr>
              <a:t>事業所名称</a:t>
            </a:r>
            <a:r>
              <a:rPr kumimoji="0" lang="ja-JP" altLang="en-US" sz="1400" dirty="0">
                <a:solidFill>
                  <a:srgbClr val="FF0000"/>
                </a:solidFill>
                <a:ea typeface="游ゴシック" panose="020B0400000000000000" pitchFamily="50" charset="-128"/>
              </a:rPr>
              <a:t>と同じ</a:t>
            </a:r>
            <a:endParaRPr kumimoji="0" lang="en-US" altLang="ja-JP" sz="1400" dirty="0">
              <a:solidFill>
                <a:srgbClr val="FF0000"/>
              </a:solidFill>
              <a:ea typeface="游ゴシック" panose="020B0400000000000000" pitchFamily="50" charset="-128"/>
            </a:endParaRPr>
          </a:p>
        </p:txBody>
      </p:sp>
      <p:sp>
        <p:nvSpPr>
          <p:cNvPr id="2" name="スライド番号プレースホルダー 1"/>
          <p:cNvSpPr>
            <a:spLocks noGrp="1"/>
          </p:cNvSpPr>
          <p:nvPr>
            <p:ph type="sldNum" sz="quarter" idx="12"/>
          </p:nvPr>
        </p:nvSpPr>
        <p:spPr>
          <a:xfrm>
            <a:off x="7594600" y="6492875"/>
            <a:ext cx="2311400" cy="365125"/>
          </a:xfrm>
        </p:spPr>
        <p:txBody>
          <a:bodyPr/>
          <a:lstStyle/>
          <a:p>
            <a:pPr>
              <a:defRPr/>
            </a:pPr>
            <a:r>
              <a:rPr lang="en-US" altLang="ja-JP" dirty="0" smtClean="0"/>
              <a:t>29</a:t>
            </a:r>
            <a:endParaRPr lang="en-US" altLang="ja-JP" dirty="0"/>
          </a:p>
        </p:txBody>
      </p:sp>
      <p:cxnSp>
        <p:nvCxnSpPr>
          <p:cNvPr id="11" name="直線矢印コネクタ 10"/>
          <p:cNvCxnSpPr/>
          <p:nvPr/>
        </p:nvCxnSpPr>
        <p:spPr>
          <a:xfrm flipH="1" flipV="1">
            <a:off x="2514602" y="1235644"/>
            <a:ext cx="1376261" cy="74234"/>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flipV="1">
            <a:off x="3408793" y="2010096"/>
            <a:ext cx="482070" cy="180256"/>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a:off x="3364801" y="4542868"/>
            <a:ext cx="846904" cy="189886"/>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H="1">
            <a:off x="5620590" y="1829841"/>
            <a:ext cx="893632" cy="180255"/>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69650" idx="1"/>
          </p:cNvCxnSpPr>
          <p:nvPr/>
        </p:nvCxnSpPr>
        <p:spPr>
          <a:xfrm flipH="1">
            <a:off x="5935381" y="3548430"/>
            <a:ext cx="748323" cy="45667"/>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69647" idx="1"/>
          </p:cNvCxnSpPr>
          <p:nvPr/>
        </p:nvCxnSpPr>
        <p:spPr>
          <a:xfrm flipH="1">
            <a:off x="4736976" y="4717045"/>
            <a:ext cx="1010624" cy="424011"/>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0" name="Rectangle 2"/>
          <p:cNvSpPr txBox="1">
            <a:spLocks noRot="1" noChangeArrowheads="1"/>
          </p:cNvSpPr>
          <p:nvPr/>
        </p:nvSpPr>
        <p:spPr>
          <a:xfrm>
            <a:off x="0" y="0"/>
            <a:ext cx="2520000" cy="369332"/>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defRPr/>
            </a:pPr>
            <a:r>
              <a:rPr lang="ja-JP" altLang="en-US" sz="1800" b="0" dirty="0" smtClean="0">
                <a:solidFill>
                  <a:schemeClr val="bg1"/>
                </a:solidFill>
                <a:latin typeface="メイリオ" panose="020B0604030504040204" pitchFamily="50" charset="-128"/>
                <a:ea typeface="メイリオ" panose="020B0604030504040204" pitchFamily="50" charset="-128"/>
              </a:rPr>
              <a:t>様式第２号（表面）</a:t>
            </a:r>
            <a:endParaRPr lang="ja-JP" altLang="en-US" sz="1800" b="0" dirty="0">
              <a:solidFill>
                <a:schemeClr val="bg1"/>
              </a:solidFill>
              <a:latin typeface="メイリオ" panose="020B0604030504040204" pitchFamily="50" charset="-128"/>
              <a:ea typeface="メイリオ" panose="020B0604030504040204" pitchFamily="50" charset="-128"/>
            </a:endParaRPr>
          </a:p>
        </p:txBody>
      </p:sp>
    </p:spTree>
  </p:cSld>
  <p:clrMapOvr>
    <a:masterClrMapping/>
  </p:clrMapOvr>
  <p:transition advTm="90170">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6" name="AutoShape 36"/>
          <p:cNvSpPr>
            <a:spLocks noChangeArrowheads="1"/>
          </p:cNvSpPr>
          <p:nvPr/>
        </p:nvSpPr>
        <p:spPr bwMode="auto">
          <a:xfrm>
            <a:off x="363458" y="3126612"/>
            <a:ext cx="2001995" cy="1008112"/>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lstStyle/>
          <a:p>
            <a:pPr marL="342900" indent="-342900" algn="l">
              <a:lnSpc>
                <a:spcPct val="80000"/>
              </a:lnSpc>
              <a:defRPr/>
            </a:pPr>
            <a:r>
              <a:rPr kumimoji="0" lang="ja-JP" altLang="en-US" sz="1400" dirty="0">
                <a:solidFill>
                  <a:srgbClr val="FF0000"/>
                </a:solidFill>
                <a:ea typeface="游ゴシック" panose="020B0400000000000000" pitchFamily="50" charset="-128"/>
              </a:rPr>
              <a:t>登記簿謄本に記載</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されている法人名を</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記入してください。</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（第１号④と同じ）</a:t>
            </a:r>
          </a:p>
        </p:txBody>
      </p:sp>
      <p:sp>
        <p:nvSpPr>
          <p:cNvPr id="71717" name="AutoShape 37"/>
          <p:cNvSpPr>
            <a:spLocks noChangeArrowheads="1"/>
          </p:cNvSpPr>
          <p:nvPr/>
        </p:nvSpPr>
        <p:spPr bwMode="auto">
          <a:xfrm>
            <a:off x="7456481" y="3759289"/>
            <a:ext cx="2077903" cy="1296144"/>
          </a:xfrm>
          <a:prstGeom prst="roundRect">
            <a:avLst>
              <a:gd name="adj" fmla="val 10705"/>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algn="l">
              <a:lnSpc>
                <a:spcPct val="80000"/>
              </a:lnSpc>
              <a:defRPr/>
            </a:pPr>
            <a:r>
              <a:rPr kumimoji="0" lang="ja-JP" altLang="en-US" sz="1400" dirty="0">
                <a:solidFill>
                  <a:srgbClr val="FF0000"/>
                </a:solidFill>
                <a:ea typeface="游ゴシック" panose="020B0400000000000000" pitchFamily="50" charset="-128"/>
              </a:rPr>
              <a:t>登記簿謄本</a:t>
            </a:r>
            <a:r>
              <a:rPr kumimoji="0" lang="ja-JP" altLang="en-US" sz="1400" dirty="0" smtClean="0">
                <a:solidFill>
                  <a:srgbClr val="FF0000"/>
                </a:solidFill>
                <a:ea typeface="游ゴシック" panose="020B0400000000000000" pitchFamily="50" charset="-128"/>
              </a:rPr>
              <a:t>に記載</a:t>
            </a:r>
            <a:r>
              <a:rPr kumimoji="0" lang="ja-JP" altLang="en-US" sz="1400" dirty="0">
                <a:solidFill>
                  <a:srgbClr val="FF0000"/>
                </a:solidFill>
                <a:ea typeface="游ゴシック" panose="020B0400000000000000" pitchFamily="50" charset="-128"/>
              </a:rPr>
              <a:t>されて</a:t>
            </a:r>
            <a:r>
              <a:rPr kumimoji="0" lang="ja-JP" altLang="en-US" sz="1400" dirty="0" smtClean="0">
                <a:solidFill>
                  <a:srgbClr val="FF0000"/>
                </a:solidFill>
                <a:ea typeface="游ゴシック" panose="020B0400000000000000" pitchFamily="50" charset="-128"/>
              </a:rPr>
              <a:t>いる本店</a:t>
            </a:r>
            <a:r>
              <a:rPr kumimoji="0" lang="ja-JP" altLang="en-US" sz="1400" dirty="0">
                <a:solidFill>
                  <a:srgbClr val="FF0000"/>
                </a:solidFill>
                <a:ea typeface="游ゴシック" panose="020B0400000000000000" pitchFamily="50" charset="-128"/>
              </a:rPr>
              <a:t>（住所）を</a:t>
            </a:r>
            <a:r>
              <a:rPr kumimoji="0" lang="ja-JP" altLang="en-US" sz="1400" dirty="0" smtClean="0">
                <a:solidFill>
                  <a:srgbClr val="FF0000"/>
                </a:solidFill>
                <a:ea typeface="游ゴシック" panose="020B0400000000000000" pitchFamily="50" charset="-128"/>
              </a:rPr>
              <a:t>記入</a:t>
            </a:r>
            <a:r>
              <a:rPr kumimoji="0" lang="ja-JP" altLang="en-US" sz="1400" dirty="0">
                <a:solidFill>
                  <a:srgbClr val="FF0000"/>
                </a:solidFill>
                <a:ea typeface="游ゴシック" panose="020B0400000000000000" pitchFamily="50" charset="-128"/>
              </a:rPr>
              <a:t>してください。</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（第１号⑤と同じ）</a:t>
            </a:r>
          </a:p>
        </p:txBody>
      </p:sp>
      <p:sp>
        <p:nvSpPr>
          <p:cNvPr id="71719" name="AutoShape 39"/>
          <p:cNvSpPr>
            <a:spLocks noChangeArrowheads="1"/>
          </p:cNvSpPr>
          <p:nvPr/>
        </p:nvSpPr>
        <p:spPr bwMode="auto">
          <a:xfrm>
            <a:off x="186430" y="5301208"/>
            <a:ext cx="2415483" cy="936104"/>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marL="342900" indent="-342900" algn="l">
              <a:lnSpc>
                <a:spcPct val="80000"/>
              </a:lnSpc>
              <a:defRPr/>
            </a:pPr>
            <a:r>
              <a:rPr kumimoji="0" lang="ja-JP" altLang="en-US" sz="1400" dirty="0">
                <a:solidFill>
                  <a:srgbClr val="FF0000"/>
                </a:solidFill>
                <a:ea typeface="游ゴシック" panose="020B0400000000000000" pitchFamily="50" charset="-128"/>
              </a:rPr>
              <a:t>第１号⑪担当者職・氏名・</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電話番号と同じ内容を</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記入してください。</a:t>
            </a:r>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2354710429"/>
              </p:ext>
            </p:extLst>
          </p:nvPr>
        </p:nvGraphicFramePr>
        <p:xfrm>
          <a:off x="2735764" y="192776"/>
          <a:ext cx="4597033" cy="7133026"/>
        </p:xfrm>
        <a:graphic>
          <a:graphicData uri="http://schemas.openxmlformats.org/presentationml/2006/ole">
            <mc:AlternateContent xmlns:mc="http://schemas.openxmlformats.org/markup-compatibility/2006">
              <mc:Choice xmlns:v="urn:schemas-microsoft-com:vml" Requires="v">
                <p:oleObj spid="_x0000_s5361" name="Document" r:id="rId4" imgW="5617616" imgH="8715624" progId="Word.Document.8">
                  <p:embed/>
                </p:oleObj>
              </mc:Choice>
              <mc:Fallback>
                <p:oleObj name="Document" r:id="rId4" imgW="5617616" imgH="8715624" progId="Word.Document.8">
                  <p:embed/>
                  <p:pic>
                    <p:nvPicPr>
                      <p:cNvPr id="0" name=""/>
                      <p:cNvPicPr/>
                      <p:nvPr/>
                    </p:nvPicPr>
                    <p:blipFill>
                      <a:blip r:embed="rId5"/>
                      <a:stretch>
                        <a:fillRect/>
                      </a:stretch>
                    </p:blipFill>
                    <p:spPr>
                      <a:xfrm>
                        <a:off x="2735764" y="192776"/>
                        <a:ext cx="4597033" cy="7133026"/>
                      </a:xfrm>
                      <a:prstGeom prst="rect">
                        <a:avLst/>
                      </a:prstGeom>
                    </p:spPr>
                  </p:pic>
                </p:oleObj>
              </mc:Fallback>
            </mc:AlternateContent>
          </a:graphicData>
        </a:graphic>
      </p:graphicFrame>
      <p:sp>
        <p:nvSpPr>
          <p:cNvPr id="33" name="AutoShape 69"/>
          <p:cNvSpPr>
            <a:spLocks noChangeArrowheads="1"/>
          </p:cNvSpPr>
          <p:nvPr/>
        </p:nvSpPr>
        <p:spPr bwMode="auto">
          <a:xfrm>
            <a:off x="7514953" y="908720"/>
            <a:ext cx="1830535" cy="576263"/>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marL="342900" indent="-342900" algn="l">
              <a:lnSpc>
                <a:spcPct val="80000"/>
              </a:lnSpc>
              <a:defRPr/>
            </a:pPr>
            <a:r>
              <a:rPr kumimoji="0" lang="ja-JP" altLang="en-US" sz="1400" dirty="0">
                <a:solidFill>
                  <a:srgbClr val="FF0000"/>
                </a:solidFill>
                <a:ea typeface="游ゴシック" panose="020B0400000000000000" pitchFamily="50" charset="-128"/>
              </a:rPr>
              <a:t>日付は記入しない</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でください。</a:t>
            </a:r>
            <a:endParaRPr kumimoji="0" lang="en-US" altLang="ja-JP" sz="1400" dirty="0">
              <a:solidFill>
                <a:srgbClr val="FF0000"/>
              </a:solidFill>
              <a:ea typeface="游ゴシック" panose="020B0400000000000000" pitchFamily="50" charset="-128"/>
            </a:endParaRPr>
          </a:p>
        </p:txBody>
      </p:sp>
      <p:sp>
        <p:nvSpPr>
          <p:cNvPr id="2" name="スライド番号プレースホルダー 1"/>
          <p:cNvSpPr>
            <a:spLocks noGrp="1"/>
          </p:cNvSpPr>
          <p:nvPr>
            <p:ph type="sldNum" sz="quarter" idx="12"/>
          </p:nvPr>
        </p:nvSpPr>
        <p:spPr>
          <a:xfrm>
            <a:off x="7592943" y="6492875"/>
            <a:ext cx="2311400" cy="365125"/>
          </a:xfrm>
        </p:spPr>
        <p:txBody>
          <a:bodyPr/>
          <a:lstStyle/>
          <a:p>
            <a:pPr>
              <a:defRPr/>
            </a:pPr>
            <a:r>
              <a:rPr lang="en-US" altLang="ja-JP" dirty="0" smtClean="0"/>
              <a:t>30</a:t>
            </a:r>
            <a:endParaRPr lang="en-US" altLang="ja-JP" dirty="0"/>
          </a:p>
        </p:txBody>
      </p:sp>
      <p:cxnSp>
        <p:nvCxnSpPr>
          <p:cNvPr id="9" name="直線矢印コネクタ 8"/>
          <p:cNvCxnSpPr/>
          <p:nvPr/>
        </p:nvCxnSpPr>
        <p:spPr>
          <a:xfrm flipH="1">
            <a:off x="2365454" y="3126612"/>
            <a:ext cx="533312" cy="504056"/>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flipH="1" flipV="1">
            <a:off x="2535238" y="5787991"/>
            <a:ext cx="1697682" cy="305305"/>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a:off x="6042154" y="4254708"/>
            <a:ext cx="1480753" cy="1"/>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flipV="1">
            <a:off x="7185248" y="1046167"/>
            <a:ext cx="362708" cy="137447"/>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4" name="Rectangle 2"/>
          <p:cNvSpPr txBox="1">
            <a:spLocks noRot="1" noChangeArrowheads="1"/>
          </p:cNvSpPr>
          <p:nvPr/>
        </p:nvSpPr>
        <p:spPr>
          <a:xfrm>
            <a:off x="0" y="0"/>
            <a:ext cx="2520000" cy="369332"/>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defRPr/>
            </a:pPr>
            <a:r>
              <a:rPr lang="ja-JP" altLang="en-US" sz="1800" b="0" dirty="0" smtClean="0">
                <a:solidFill>
                  <a:schemeClr val="bg1"/>
                </a:solidFill>
                <a:latin typeface="メイリオ" panose="020B0604030504040204" pitchFamily="50" charset="-128"/>
                <a:ea typeface="メイリオ" panose="020B0604030504040204" pitchFamily="50" charset="-128"/>
              </a:rPr>
              <a:t>様式第３号（表面）</a:t>
            </a:r>
            <a:endParaRPr lang="ja-JP" altLang="en-US" sz="1800" b="0" dirty="0">
              <a:solidFill>
                <a:schemeClr val="bg1"/>
              </a:solidFill>
              <a:latin typeface="メイリオ" panose="020B0604030504040204" pitchFamily="50" charset="-128"/>
              <a:ea typeface="メイリオ" panose="020B0604030504040204" pitchFamily="50" charset="-128"/>
            </a:endParaRPr>
          </a:p>
        </p:txBody>
      </p:sp>
    </p:spTree>
  </p:cSld>
  <p:clrMapOvr>
    <a:masterClrMapping/>
  </p:clrMapOvr>
  <p:transition advTm="51349">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p:cNvGraphicFramePr>
            <a:graphicFrameLocks noChangeAspect="1"/>
          </p:cNvGraphicFramePr>
          <p:nvPr>
            <p:extLst>
              <p:ext uri="{D42A27DB-BD31-4B8C-83A1-F6EECF244321}">
                <p14:modId xmlns:p14="http://schemas.microsoft.com/office/powerpoint/2010/main" val="1037716099"/>
              </p:ext>
            </p:extLst>
          </p:nvPr>
        </p:nvGraphicFramePr>
        <p:xfrm>
          <a:off x="2540731" y="983819"/>
          <a:ext cx="5076565" cy="5888484"/>
        </p:xfrm>
        <a:graphic>
          <a:graphicData uri="http://schemas.openxmlformats.org/presentationml/2006/ole">
            <mc:AlternateContent xmlns:mc="http://schemas.openxmlformats.org/markup-compatibility/2006">
              <mc:Choice xmlns:v="urn:schemas-microsoft-com:vml" Requires="v">
                <p:oleObj spid="_x0000_s8405" name="Document" r:id="rId4" imgW="6268875" imgH="8986736" progId="Word.Document.8">
                  <p:embed/>
                </p:oleObj>
              </mc:Choice>
              <mc:Fallback>
                <p:oleObj name="Document" r:id="rId4" imgW="6268875" imgH="8986736" progId="Word.Document.8">
                  <p:embed/>
                  <p:pic>
                    <p:nvPicPr>
                      <p:cNvPr id="0" name=""/>
                      <p:cNvPicPr/>
                      <p:nvPr/>
                    </p:nvPicPr>
                    <p:blipFill>
                      <a:blip r:embed="rId5"/>
                      <a:stretch>
                        <a:fillRect/>
                      </a:stretch>
                    </p:blipFill>
                    <p:spPr>
                      <a:xfrm>
                        <a:off x="2540731" y="983819"/>
                        <a:ext cx="5076565" cy="5888484"/>
                      </a:xfrm>
                      <a:prstGeom prst="rect">
                        <a:avLst/>
                      </a:prstGeom>
                    </p:spPr>
                  </p:pic>
                </p:oleObj>
              </mc:Fallback>
            </mc:AlternateContent>
          </a:graphicData>
        </a:graphic>
      </p:graphicFrame>
      <p:sp>
        <p:nvSpPr>
          <p:cNvPr id="16" name="AutoShape 20"/>
          <p:cNvSpPr>
            <a:spLocks noChangeArrowheads="1"/>
          </p:cNvSpPr>
          <p:nvPr/>
        </p:nvSpPr>
        <p:spPr bwMode="auto">
          <a:xfrm rot="10800000" flipV="1">
            <a:off x="1640632" y="1160166"/>
            <a:ext cx="684075" cy="324036"/>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marL="342900" indent="-342900" algn="l">
              <a:lnSpc>
                <a:spcPct val="80000"/>
              </a:lnSpc>
              <a:defRPr/>
            </a:pPr>
            <a:r>
              <a:rPr kumimoji="0" lang="ja-JP" altLang="en-US" sz="1400" dirty="0">
                <a:solidFill>
                  <a:srgbClr val="FF0000"/>
                </a:solidFill>
                <a:effectLst>
                  <a:outerShdw blurRad="38100" dist="38100" dir="2700000" algn="tl">
                    <a:srgbClr val="FFFFFF"/>
                  </a:outerShdw>
                </a:effectLst>
                <a:ea typeface="游ゴシック" panose="020B0400000000000000" pitchFamily="50" charset="-128"/>
              </a:rPr>
              <a:t>削除</a:t>
            </a:r>
          </a:p>
        </p:txBody>
      </p:sp>
      <p:sp>
        <p:nvSpPr>
          <p:cNvPr id="3" name="スライド番号プレースホルダー 2"/>
          <p:cNvSpPr>
            <a:spLocks noGrp="1"/>
          </p:cNvSpPr>
          <p:nvPr>
            <p:ph type="sldNum" sz="quarter" idx="12"/>
          </p:nvPr>
        </p:nvSpPr>
        <p:spPr>
          <a:xfrm>
            <a:off x="7594600" y="6492875"/>
            <a:ext cx="2311400" cy="365125"/>
          </a:xfrm>
        </p:spPr>
        <p:txBody>
          <a:bodyPr/>
          <a:lstStyle/>
          <a:p>
            <a:pPr>
              <a:defRPr/>
            </a:pPr>
            <a:r>
              <a:rPr lang="en-US" altLang="ja-JP" dirty="0" smtClean="0"/>
              <a:t>31</a:t>
            </a:r>
            <a:endParaRPr lang="en-US" altLang="ja-JP" dirty="0"/>
          </a:p>
        </p:txBody>
      </p:sp>
      <p:cxnSp>
        <p:nvCxnSpPr>
          <p:cNvPr id="8" name="直線矢印コネクタ 7"/>
          <p:cNvCxnSpPr/>
          <p:nvPr/>
        </p:nvCxnSpPr>
        <p:spPr>
          <a:xfrm flipH="1">
            <a:off x="2320405" y="1196752"/>
            <a:ext cx="220326" cy="103244"/>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0"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申請に必要な書類</a:t>
            </a:r>
            <a:endParaRPr lang="ja-JP" altLang="en-US" sz="2800" b="1" dirty="0">
              <a:solidFill>
                <a:schemeClr val="bg1"/>
              </a:solidFill>
            </a:endParaRPr>
          </a:p>
        </p:txBody>
      </p:sp>
      <p:sp>
        <p:nvSpPr>
          <p:cNvPr id="11" name="Rectangle 2"/>
          <p:cNvSpPr txBox="1">
            <a:spLocks noRot="1" noChangeArrowheads="1"/>
          </p:cNvSpPr>
          <p:nvPr/>
        </p:nvSpPr>
        <p:spPr>
          <a:xfrm>
            <a:off x="-669" y="476672"/>
            <a:ext cx="9906000" cy="461665"/>
          </a:xfrm>
          <a:prstGeom prst="rect">
            <a:avLst/>
          </a:prstGeom>
          <a:solidFill>
            <a:schemeClr val="tx2">
              <a:lumMod val="20000"/>
              <a:lumOff val="8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400" b="1" dirty="0" smtClean="0">
                <a:solidFill>
                  <a:schemeClr val="accent1">
                    <a:lumMod val="50000"/>
                  </a:schemeClr>
                </a:solidFill>
              </a:rPr>
              <a:t>　⑦　手数料に関する書類（届出制手数料の届出をする場合）</a:t>
            </a:r>
            <a:endParaRPr lang="ja-JP" altLang="en-US" sz="2400" b="1" dirty="0">
              <a:solidFill>
                <a:schemeClr val="accent1">
                  <a:lumMod val="50000"/>
                </a:schemeClr>
              </a:solidFill>
            </a:endParaRPr>
          </a:p>
        </p:txBody>
      </p:sp>
      <p:sp>
        <p:nvSpPr>
          <p:cNvPr id="9" name="テキスト ボックス 8"/>
          <p:cNvSpPr txBox="1"/>
          <p:nvPr/>
        </p:nvSpPr>
        <p:spPr>
          <a:xfrm>
            <a:off x="56456" y="6580593"/>
            <a:ext cx="1334020"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pPr algn="l"/>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マニュアル</a:t>
            </a:r>
            <a:r>
              <a:rPr kumimoji="1" lang="en-US" altLang="ja-JP" sz="1200" b="0" dirty="0" smtClean="0">
                <a:solidFill>
                  <a:schemeClr val="bg1">
                    <a:lumMod val="50000"/>
                  </a:schemeClr>
                </a:solidFill>
                <a:latin typeface="メイリオ" panose="020B0604030504040204" pitchFamily="50" charset="-128"/>
                <a:ea typeface="メイリオ" panose="020B0604030504040204" pitchFamily="50" charset="-128"/>
              </a:rPr>
              <a:t>P116</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Tree>
  </p:cSld>
  <p:clrMapOvr>
    <a:masterClrMapping/>
  </p:clrMapOvr>
  <p:transition advTm="202655">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711324" y="1050032"/>
            <a:ext cx="8699376" cy="5475312"/>
          </a:xfrm>
        </p:spPr>
        <p:txBody>
          <a:bodyPr>
            <a:noAutofit/>
          </a:bodyPr>
          <a:lstStyle/>
          <a:p>
            <a:pPr marL="0" indent="0">
              <a:lnSpc>
                <a:spcPts val="2000"/>
              </a:lnSpc>
              <a:spcBef>
                <a:spcPts val="0"/>
              </a:spcBef>
              <a:buNone/>
            </a:pPr>
            <a:r>
              <a:rPr lang="en-US" altLang="ja-JP"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※１：求人受理時の事務費用</a:t>
            </a:r>
          </a:p>
          <a:p>
            <a:pPr marL="0" indent="0">
              <a:lnSpc>
                <a:spcPts val="2000"/>
              </a:lnSpc>
              <a:spcBef>
                <a:spcPts val="0"/>
              </a:spcBef>
              <a:buNone/>
            </a:pPr>
            <a:r>
              <a:rPr lang="ja-JP" altLang="ja-JP" sz="1300" dirty="0">
                <a:solidFill>
                  <a:schemeClr val="tx1"/>
                </a:solidFill>
                <a:latin typeface="游ゴシック" panose="020B0400000000000000" pitchFamily="50" charset="-128"/>
              </a:rPr>
              <a:t>　　　求人を受け付ける際に、事務費として一定額を収受する場合には、この欄にその金額を記入しておく必要が</a:t>
            </a:r>
            <a:endParaRPr lang="en-US" altLang="ja-JP" sz="1300" dirty="0">
              <a:solidFill>
                <a:schemeClr val="tx1"/>
              </a:solidFill>
              <a:latin typeface="游ゴシック" panose="020B0400000000000000" pitchFamily="50" charset="-128"/>
            </a:endParaRPr>
          </a:p>
          <a:p>
            <a:pPr marL="0" indent="0">
              <a:lnSpc>
                <a:spcPts val="2000"/>
              </a:lnSpc>
              <a:spcBef>
                <a:spcPts val="0"/>
              </a:spcBef>
              <a:buNone/>
            </a:pPr>
            <a:r>
              <a:rPr lang="ja-JP" altLang="en-US"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あります。　なお、当該欄の手数料負担者は、通常「求人者」となります。</a:t>
            </a:r>
          </a:p>
          <a:p>
            <a:pPr marL="0" indent="0">
              <a:lnSpc>
                <a:spcPts val="2000"/>
              </a:lnSpc>
              <a:spcBef>
                <a:spcPts val="0"/>
              </a:spcBef>
              <a:buNone/>
            </a:pPr>
            <a:r>
              <a:rPr lang="en-US" altLang="ja-JP"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※２：求人受理後、求人者に求職者を紹介するサービス</a:t>
            </a:r>
          </a:p>
          <a:p>
            <a:pPr marL="0" indent="0">
              <a:lnSpc>
                <a:spcPts val="2000"/>
              </a:lnSpc>
              <a:spcBef>
                <a:spcPts val="0"/>
              </a:spcBef>
              <a:buNone/>
            </a:pPr>
            <a:r>
              <a:rPr lang="ja-JP" altLang="ja-JP" sz="1300" dirty="0">
                <a:solidFill>
                  <a:schemeClr val="tx1"/>
                </a:solidFill>
                <a:latin typeface="游ゴシック" panose="020B0400000000000000" pitchFamily="50" charset="-128"/>
              </a:rPr>
              <a:t>　　　求人者にサービスの提供を行った際の成功報酬として一定額を収受する場合には、この欄にその金額の限</a:t>
            </a:r>
            <a:endParaRPr lang="en-US" altLang="ja-JP" sz="1300" dirty="0">
              <a:solidFill>
                <a:schemeClr val="tx1"/>
              </a:solidFill>
              <a:latin typeface="游ゴシック" panose="020B0400000000000000" pitchFamily="50" charset="-128"/>
            </a:endParaRPr>
          </a:p>
          <a:p>
            <a:pPr marL="0" indent="0">
              <a:lnSpc>
                <a:spcPts val="2000"/>
              </a:lnSpc>
              <a:spcBef>
                <a:spcPts val="0"/>
              </a:spcBef>
              <a:buNone/>
            </a:pPr>
            <a:r>
              <a:rPr lang="ja-JP" altLang="en-US"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度額（割合【％】または定額【円】）を記入しておく必要があります。</a:t>
            </a:r>
          </a:p>
          <a:p>
            <a:pPr marL="0" indent="0">
              <a:lnSpc>
                <a:spcPts val="2000"/>
              </a:lnSpc>
              <a:spcBef>
                <a:spcPts val="0"/>
              </a:spcBef>
              <a:buNone/>
            </a:pPr>
            <a:r>
              <a:rPr lang="ja-JP" altLang="en-US"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当該様式例では、雇用期間の定めのない労働契約と雇用期間の定めのある労働契約に分けて記載して</a:t>
            </a:r>
            <a:r>
              <a:rPr lang="ja-JP" altLang="ja-JP" sz="1300" dirty="0" err="1">
                <a:solidFill>
                  <a:schemeClr val="tx1"/>
                </a:solidFill>
                <a:latin typeface="游ゴシック" panose="020B0400000000000000" pitchFamily="50" charset="-128"/>
              </a:rPr>
              <a:t>い</a:t>
            </a:r>
            <a:r>
              <a:rPr lang="ja-JP" altLang="en-US" sz="1300" dirty="0">
                <a:solidFill>
                  <a:schemeClr val="tx1"/>
                </a:solidFill>
                <a:latin typeface="游ゴシック" panose="020B0400000000000000" pitchFamily="50" charset="-128"/>
              </a:rPr>
              <a:t>　　　</a:t>
            </a:r>
            <a:endParaRPr lang="en-US" altLang="ja-JP" sz="1300" dirty="0">
              <a:solidFill>
                <a:schemeClr val="tx1"/>
              </a:solidFill>
              <a:latin typeface="游ゴシック" panose="020B0400000000000000" pitchFamily="50" charset="-128"/>
            </a:endParaRPr>
          </a:p>
          <a:p>
            <a:pPr marL="0" indent="0">
              <a:lnSpc>
                <a:spcPts val="2000"/>
              </a:lnSpc>
              <a:spcBef>
                <a:spcPts val="0"/>
              </a:spcBef>
              <a:buNone/>
            </a:pPr>
            <a:r>
              <a:rPr lang="ja-JP" altLang="en-US"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ますが、雇用期間の定めのない労働契約や１年間を超える有期労働契約を斡旋する場合などは、「内定書、</a:t>
            </a:r>
            <a:r>
              <a:rPr lang="ja-JP" altLang="en-US" sz="1300" dirty="0">
                <a:solidFill>
                  <a:schemeClr val="tx1"/>
                </a:solidFill>
                <a:latin typeface="游ゴシック" panose="020B0400000000000000" pitchFamily="50" charset="-128"/>
              </a:rPr>
              <a:t>　　</a:t>
            </a:r>
            <a:endParaRPr lang="en-US" altLang="ja-JP" sz="1300" dirty="0">
              <a:solidFill>
                <a:schemeClr val="tx1"/>
              </a:solidFill>
              <a:latin typeface="游ゴシック" panose="020B0400000000000000" pitchFamily="50" charset="-128"/>
            </a:endParaRPr>
          </a:p>
          <a:p>
            <a:pPr marL="0" indent="0">
              <a:lnSpc>
                <a:spcPts val="2000"/>
              </a:lnSpc>
              <a:spcBef>
                <a:spcPts val="0"/>
              </a:spcBef>
              <a:buNone/>
            </a:pPr>
            <a:r>
              <a:rPr lang="ja-JP" altLang="en-US"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労働条件通知書等に記載された年収額の○○％（または○○円）」と記載することもできます。このほか</a:t>
            </a:r>
            <a:r>
              <a:rPr lang="ja-JP" altLang="ja-JP" sz="1300" dirty="0" smtClean="0">
                <a:solidFill>
                  <a:schemeClr val="tx1"/>
                </a:solidFill>
                <a:latin typeface="游ゴシック" panose="020B0400000000000000" pitchFamily="50" charset="-128"/>
              </a:rPr>
              <a:t>、</a:t>
            </a:r>
            <a:r>
              <a:rPr lang="ja-JP" altLang="en-US" sz="1300" dirty="0" smtClean="0">
                <a:solidFill>
                  <a:schemeClr val="tx1"/>
                </a:solidFill>
                <a:latin typeface="游ゴシック" panose="020B0400000000000000" pitchFamily="50" charset="-128"/>
              </a:rPr>
              <a:t>　</a:t>
            </a:r>
            <a:endParaRPr lang="en-US" altLang="ja-JP" sz="1300" dirty="0" smtClean="0">
              <a:solidFill>
                <a:schemeClr val="tx1"/>
              </a:solidFill>
              <a:latin typeface="游ゴシック" panose="020B0400000000000000" pitchFamily="50" charset="-128"/>
            </a:endParaRPr>
          </a:p>
          <a:p>
            <a:pPr marL="0" indent="0">
              <a:lnSpc>
                <a:spcPts val="2000"/>
              </a:lnSpc>
              <a:spcBef>
                <a:spcPts val="0"/>
              </a:spcBef>
              <a:buNone/>
            </a:pPr>
            <a:r>
              <a:rPr lang="ja-JP" altLang="en-US" sz="1300" dirty="0">
                <a:latin typeface="游ゴシック" panose="020B0400000000000000" pitchFamily="50" charset="-128"/>
              </a:rPr>
              <a:t>　</a:t>
            </a:r>
            <a:r>
              <a:rPr lang="ja-JP" altLang="en-US" sz="1300" dirty="0" smtClean="0">
                <a:latin typeface="游ゴシック" panose="020B0400000000000000" pitchFamily="50" charset="-128"/>
              </a:rPr>
              <a:t>　　</a:t>
            </a:r>
            <a:r>
              <a:rPr lang="ja-JP" altLang="ja-JP" sz="1300" dirty="0" smtClean="0">
                <a:solidFill>
                  <a:schemeClr val="tx1"/>
                </a:solidFill>
                <a:latin typeface="游ゴシック" panose="020B0400000000000000" pitchFamily="50" charset="-128"/>
              </a:rPr>
              <a:t>１件</a:t>
            </a:r>
            <a:r>
              <a:rPr lang="ja-JP" altLang="ja-JP" sz="1300" dirty="0">
                <a:solidFill>
                  <a:schemeClr val="tx1"/>
                </a:solidFill>
                <a:latin typeface="游ゴシック" panose="020B0400000000000000" pitchFamily="50" charset="-128"/>
              </a:rPr>
              <a:t>あたりの定額手数料を記載する方法等ありますが、手数料に係る紛争防止の観点から、わかりやすい手</a:t>
            </a:r>
            <a:endParaRPr lang="en-US" altLang="ja-JP" sz="1300" dirty="0">
              <a:solidFill>
                <a:schemeClr val="tx1"/>
              </a:solidFill>
              <a:latin typeface="游ゴシック" panose="020B0400000000000000" pitchFamily="50" charset="-128"/>
            </a:endParaRPr>
          </a:p>
          <a:p>
            <a:pPr marL="0" indent="0">
              <a:lnSpc>
                <a:spcPts val="2000"/>
              </a:lnSpc>
              <a:spcBef>
                <a:spcPts val="0"/>
              </a:spcBef>
              <a:buNone/>
            </a:pPr>
            <a:r>
              <a:rPr lang="ja-JP" altLang="en-US"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数料表の表記を心がけてください。</a:t>
            </a:r>
          </a:p>
          <a:p>
            <a:pPr marL="0" indent="0">
              <a:lnSpc>
                <a:spcPts val="2000"/>
              </a:lnSpc>
              <a:spcBef>
                <a:spcPts val="0"/>
              </a:spcBef>
              <a:buNone/>
            </a:pPr>
            <a:r>
              <a:rPr lang="ja-JP" altLang="ja-JP" sz="1300" dirty="0">
                <a:solidFill>
                  <a:schemeClr val="tx1"/>
                </a:solidFill>
                <a:latin typeface="游ゴシック" panose="020B0400000000000000" pitchFamily="50" charset="-128"/>
              </a:rPr>
              <a:t>　　　また、時間外労働を含めた月々の実支払賃金を元に手数料を収受しようとする場合は、「職業紹介が成功し</a:t>
            </a:r>
            <a:endParaRPr lang="en-US" altLang="ja-JP" sz="1300" dirty="0">
              <a:solidFill>
                <a:schemeClr val="tx1"/>
              </a:solidFill>
              <a:latin typeface="游ゴシック" panose="020B0400000000000000" pitchFamily="50" charset="-128"/>
            </a:endParaRPr>
          </a:p>
          <a:p>
            <a:pPr marL="0" indent="0">
              <a:lnSpc>
                <a:spcPts val="2000"/>
              </a:lnSpc>
              <a:spcBef>
                <a:spcPts val="0"/>
              </a:spcBef>
              <a:buNone/>
            </a:pPr>
            <a:r>
              <a:rPr lang="ja-JP" altLang="en-US" sz="1300" dirty="0">
                <a:solidFill>
                  <a:schemeClr val="tx1"/>
                </a:solidFill>
                <a:latin typeface="游ゴシック" panose="020B0400000000000000" pitchFamily="50" charset="-128"/>
              </a:rPr>
              <a:t>　　　</a:t>
            </a:r>
            <a:r>
              <a:rPr lang="ja-JP" altLang="ja-JP" sz="1300" dirty="0" err="1">
                <a:solidFill>
                  <a:schemeClr val="tx1"/>
                </a:solidFill>
                <a:latin typeface="游ゴシック" panose="020B0400000000000000" pitchFamily="50" charset="-128"/>
              </a:rPr>
              <a:t>た</a:t>
            </a:r>
            <a:r>
              <a:rPr lang="ja-JP" altLang="ja-JP" sz="1300" dirty="0">
                <a:solidFill>
                  <a:schemeClr val="tx1"/>
                </a:solidFill>
                <a:latin typeface="游ゴシック" panose="020B0400000000000000" pitchFamily="50" charset="-128"/>
              </a:rPr>
              <a:t>場合において、当該求職者の就職後１年間で支払われた賃金の○○％（または○○円）」という記載で構</a:t>
            </a:r>
            <a:endParaRPr lang="en-US" altLang="ja-JP" sz="1300" dirty="0">
              <a:solidFill>
                <a:schemeClr val="tx1"/>
              </a:solidFill>
              <a:latin typeface="游ゴシック" panose="020B0400000000000000" pitchFamily="50" charset="-128"/>
            </a:endParaRPr>
          </a:p>
          <a:p>
            <a:pPr marL="0" indent="0">
              <a:lnSpc>
                <a:spcPts val="2000"/>
              </a:lnSpc>
              <a:spcBef>
                <a:spcPts val="0"/>
              </a:spcBef>
              <a:buNone/>
            </a:pPr>
            <a:r>
              <a:rPr lang="ja-JP" altLang="en-US"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いませんが、この場合は手数料の請求は賃金が確定してからとなりますので、ご留意ください。</a:t>
            </a:r>
          </a:p>
          <a:p>
            <a:pPr marL="0" indent="0">
              <a:lnSpc>
                <a:spcPts val="2000"/>
              </a:lnSpc>
              <a:spcBef>
                <a:spcPts val="0"/>
              </a:spcBef>
              <a:buNone/>
            </a:pPr>
            <a:r>
              <a:rPr lang="ja-JP" altLang="ja-JP" sz="1300" dirty="0">
                <a:solidFill>
                  <a:schemeClr val="tx1"/>
                </a:solidFill>
                <a:latin typeface="游ゴシック" panose="020B0400000000000000" pitchFamily="50" charset="-128"/>
              </a:rPr>
              <a:t>　　　なお、当該欄の手数料負担者は、通常「求人者」となります。</a:t>
            </a:r>
          </a:p>
          <a:p>
            <a:pPr marL="0" indent="0">
              <a:lnSpc>
                <a:spcPts val="2000"/>
              </a:lnSpc>
              <a:spcBef>
                <a:spcPts val="0"/>
              </a:spcBef>
              <a:buNone/>
            </a:pPr>
            <a:r>
              <a:rPr lang="en-US" altLang="ja-JP"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※３：求人の充足に向けた求人者に対する専門的な相談・助言サービス</a:t>
            </a:r>
          </a:p>
          <a:p>
            <a:pPr marL="0" indent="0">
              <a:lnSpc>
                <a:spcPts val="2000"/>
              </a:lnSpc>
              <a:spcBef>
                <a:spcPts val="0"/>
              </a:spcBef>
              <a:buNone/>
            </a:pPr>
            <a:r>
              <a:rPr lang="ja-JP" altLang="ja-JP" sz="1300" dirty="0">
                <a:solidFill>
                  <a:schemeClr val="tx1"/>
                </a:solidFill>
                <a:latin typeface="游ゴシック" panose="020B0400000000000000" pitchFamily="50" charset="-128"/>
              </a:rPr>
              <a:t>　　　通常の職業紹介サービスに加え、求人を容易に充足させるための専門的な相談や助言のサービスを求人</a:t>
            </a:r>
            <a:endParaRPr lang="en-US" altLang="ja-JP" sz="1300" dirty="0">
              <a:solidFill>
                <a:schemeClr val="tx1"/>
              </a:solidFill>
              <a:latin typeface="游ゴシック" panose="020B0400000000000000" pitchFamily="50" charset="-128"/>
            </a:endParaRPr>
          </a:p>
          <a:p>
            <a:pPr marL="0" indent="0">
              <a:lnSpc>
                <a:spcPts val="2000"/>
              </a:lnSpc>
              <a:spcBef>
                <a:spcPts val="0"/>
              </a:spcBef>
              <a:buNone/>
            </a:pPr>
            <a:r>
              <a:rPr lang="ja-JP" altLang="en-US"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者に行い職業紹介が成功した際に、付加サービス分の成功報酬として一定額（加算分）を収受する場合には、</a:t>
            </a:r>
            <a:endParaRPr lang="en-US" altLang="ja-JP" sz="1300" dirty="0">
              <a:solidFill>
                <a:schemeClr val="tx1"/>
              </a:solidFill>
              <a:latin typeface="游ゴシック" panose="020B0400000000000000" pitchFamily="50" charset="-128"/>
            </a:endParaRPr>
          </a:p>
          <a:p>
            <a:pPr marL="0" indent="0">
              <a:lnSpc>
                <a:spcPts val="2000"/>
              </a:lnSpc>
              <a:spcBef>
                <a:spcPts val="0"/>
              </a:spcBef>
              <a:buNone/>
            </a:pPr>
            <a:r>
              <a:rPr lang="ja-JP" altLang="en-US"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この欄にその加算分の金額の限度額（割合【％】または定額【円】）を記入しておく必要があります。</a:t>
            </a:r>
          </a:p>
          <a:p>
            <a:pPr marL="0" indent="0">
              <a:lnSpc>
                <a:spcPts val="2000"/>
              </a:lnSpc>
              <a:spcBef>
                <a:spcPts val="0"/>
              </a:spcBef>
              <a:buNone/>
            </a:pPr>
            <a:r>
              <a:rPr lang="ja-JP" altLang="ja-JP" sz="1300" dirty="0">
                <a:solidFill>
                  <a:schemeClr val="tx1"/>
                </a:solidFill>
                <a:latin typeface="游ゴシック" panose="020B0400000000000000" pitchFamily="50" charset="-128"/>
              </a:rPr>
              <a:t>　　　上記※２と付帯して</a:t>
            </a:r>
            <a:r>
              <a:rPr lang="ja-JP" altLang="en-US" sz="1300" dirty="0">
                <a:latin typeface="游ゴシック" panose="020B0400000000000000" pitchFamily="50" charset="-128"/>
              </a:rPr>
              <a:t>行う</a:t>
            </a:r>
            <a:r>
              <a:rPr lang="ja-JP" altLang="ja-JP" sz="1300" dirty="0">
                <a:solidFill>
                  <a:schemeClr val="tx1"/>
                </a:solidFill>
                <a:latin typeface="游ゴシック" panose="020B0400000000000000" pitchFamily="50" charset="-128"/>
              </a:rPr>
              <a:t>場合</a:t>
            </a:r>
            <a:r>
              <a:rPr lang="ja-JP" altLang="en-US" sz="1300" dirty="0">
                <a:solidFill>
                  <a:schemeClr val="tx1"/>
                </a:solidFill>
                <a:latin typeface="游ゴシック" panose="020B0400000000000000" pitchFamily="50" charset="-128"/>
              </a:rPr>
              <a:t>には</a:t>
            </a:r>
            <a:r>
              <a:rPr lang="ja-JP" altLang="ja-JP" sz="1300" dirty="0">
                <a:solidFill>
                  <a:schemeClr val="tx1"/>
                </a:solidFill>
                <a:latin typeface="游ゴシック" panose="020B0400000000000000" pitchFamily="50" charset="-128"/>
              </a:rPr>
              <a:t>、当該欄を必ずしも設ける必要はありません。</a:t>
            </a:r>
          </a:p>
          <a:p>
            <a:pPr marL="0" indent="0">
              <a:lnSpc>
                <a:spcPts val="2000"/>
              </a:lnSpc>
              <a:spcBef>
                <a:spcPts val="0"/>
              </a:spcBef>
              <a:buNone/>
            </a:pPr>
            <a:r>
              <a:rPr lang="ja-JP" altLang="ja-JP" sz="1300" dirty="0">
                <a:solidFill>
                  <a:schemeClr val="tx1"/>
                </a:solidFill>
                <a:latin typeface="游ゴシック" panose="020B0400000000000000" pitchFamily="50" charset="-128"/>
              </a:rPr>
              <a:t>　　　なお、当該欄の手数料負担者は、通常「求人者」となります。</a:t>
            </a:r>
          </a:p>
          <a:p>
            <a:pPr marL="0" indent="0">
              <a:lnSpc>
                <a:spcPts val="2000"/>
              </a:lnSpc>
              <a:spcBef>
                <a:spcPts val="0"/>
              </a:spcBef>
              <a:buNone/>
            </a:pPr>
            <a:r>
              <a:rPr lang="en-US" altLang="ja-JP"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※４：消費税率の改正を考慮し、外税表記をお勧めします。</a:t>
            </a:r>
          </a:p>
        </p:txBody>
      </p:sp>
      <p:sp>
        <p:nvSpPr>
          <p:cNvPr id="4" name="スライド番号プレースホルダー 3"/>
          <p:cNvSpPr>
            <a:spLocks noGrp="1"/>
          </p:cNvSpPr>
          <p:nvPr>
            <p:ph type="sldNum" sz="quarter" idx="12"/>
          </p:nvPr>
        </p:nvSpPr>
        <p:spPr>
          <a:xfrm>
            <a:off x="7584660" y="6487067"/>
            <a:ext cx="2311400" cy="365125"/>
          </a:xfrm>
        </p:spPr>
        <p:txBody>
          <a:bodyPr/>
          <a:lstStyle/>
          <a:p>
            <a:pPr>
              <a:defRPr/>
            </a:pPr>
            <a:r>
              <a:rPr lang="en-US" altLang="ja-JP" dirty="0" smtClean="0"/>
              <a:t>32</a:t>
            </a:r>
            <a:endParaRPr lang="en-US" altLang="ja-JP" dirty="0"/>
          </a:p>
        </p:txBody>
      </p:sp>
      <p:sp>
        <p:nvSpPr>
          <p:cNvPr id="6"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申請に必要な書類</a:t>
            </a:r>
            <a:endParaRPr lang="ja-JP" altLang="en-US" sz="2800" b="1" dirty="0">
              <a:solidFill>
                <a:schemeClr val="bg1"/>
              </a:solidFill>
            </a:endParaRPr>
          </a:p>
        </p:txBody>
      </p:sp>
      <p:sp>
        <p:nvSpPr>
          <p:cNvPr id="7" name="Rectangle 2"/>
          <p:cNvSpPr txBox="1">
            <a:spLocks noRot="1" noChangeArrowheads="1"/>
          </p:cNvSpPr>
          <p:nvPr/>
        </p:nvSpPr>
        <p:spPr>
          <a:xfrm>
            <a:off x="-669" y="476672"/>
            <a:ext cx="9906000" cy="461665"/>
          </a:xfrm>
          <a:prstGeom prst="rect">
            <a:avLst/>
          </a:prstGeom>
          <a:solidFill>
            <a:schemeClr val="tx2">
              <a:lumMod val="20000"/>
              <a:lumOff val="8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400" b="1" dirty="0" smtClean="0">
                <a:solidFill>
                  <a:schemeClr val="accent1">
                    <a:lumMod val="50000"/>
                  </a:schemeClr>
                </a:solidFill>
              </a:rPr>
              <a:t>　⑦　手数料に関する書類（届出制手数料の届出をする場合）</a:t>
            </a:r>
            <a:endParaRPr lang="ja-JP" altLang="en-US" sz="2400" b="1" dirty="0">
              <a:solidFill>
                <a:schemeClr val="accent1">
                  <a:lumMod val="50000"/>
                </a:schemeClr>
              </a:solidFill>
            </a:endParaRPr>
          </a:p>
        </p:txBody>
      </p:sp>
    </p:spTree>
  </p:cSld>
  <p:clrMapOvr>
    <a:masterClrMapping/>
  </p:clrMapOvr>
  <p:transition advTm="5414">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オブジェクト 18"/>
          <p:cNvGraphicFramePr>
            <a:graphicFrameLocks noChangeAspect="1"/>
          </p:cNvGraphicFramePr>
          <p:nvPr>
            <p:extLst>
              <p:ext uri="{D42A27DB-BD31-4B8C-83A1-F6EECF244321}">
                <p14:modId xmlns:p14="http://schemas.microsoft.com/office/powerpoint/2010/main" val="1589913864"/>
              </p:ext>
            </p:extLst>
          </p:nvPr>
        </p:nvGraphicFramePr>
        <p:xfrm>
          <a:off x="2504728" y="1011388"/>
          <a:ext cx="4752528" cy="5853135"/>
        </p:xfrm>
        <a:graphic>
          <a:graphicData uri="http://schemas.openxmlformats.org/presentationml/2006/ole">
            <mc:AlternateContent xmlns:mc="http://schemas.openxmlformats.org/markup-compatibility/2006">
              <mc:Choice xmlns:v="urn:schemas-microsoft-com:vml" Requires="v">
                <p:oleObj spid="_x0000_s9425" name="Document" r:id="rId4" imgW="6268875" imgH="8203538" progId="Word.Document.8">
                  <p:embed/>
                </p:oleObj>
              </mc:Choice>
              <mc:Fallback>
                <p:oleObj name="Document" r:id="rId4" imgW="6268875" imgH="8203538" progId="Word.Document.8">
                  <p:embed/>
                  <p:pic>
                    <p:nvPicPr>
                      <p:cNvPr id="0" name=""/>
                      <p:cNvPicPr/>
                      <p:nvPr/>
                    </p:nvPicPr>
                    <p:blipFill>
                      <a:blip r:embed="rId5"/>
                      <a:stretch>
                        <a:fillRect/>
                      </a:stretch>
                    </p:blipFill>
                    <p:spPr>
                      <a:xfrm>
                        <a:off x="2504728" y="1011388"/>
                        <a:ext cx="4752528" cy="5853135"/>
                      </a:xfrm>
                      <a:prstGeom prst="rect">
                        <a:avLst/>
                      </a:prstGeom>
                    </p:spPr>
                  </p:pic>
                </p:oleObj>
              </mc:Fallback>
            </mc:AlternateContent>
          </a:graphicData>
        </a:graphic>
      </p:graphicFrame>
      <p:sp>
        <p:nvSpPr>
          <p:cNvPr id="3" name="スライド番号プレースホルダー 2"/>
          <p:cNvSpPr>
            <a:spLocks noGrp="1"/>
          </p:cNvSpPr>
          <p:nvPr>
            <p:ph type="sldNum" sz="quarter" idx="12"/>
          </p:nvPr>
        </p:nvSpPr>
        <p:spPr>
          <a:xfrm>
            <a:off x="7577047" y="6487067"/>
            <a:ext cx="2311400" cy="365125"/>
          </a:xfrm>
        </p:spPr>
        <p:txBody>
          <a:bodyPr/>
          <a:lstStyle/>
          <a:p>
            <a:pPr>
              <a:defRPr/>
            </a:pPr>
            <a:r>
              <a:rPr lang="en-US" altLang="ja-JP" dirty="0" smtClean="0"/>
              <a:t>33</a:t>
            </a:r>
            <a:endParaRPr lang="en-US" altLang="ja-JP" dirty="0"/>
          </a:p>
        </p:txBody>
      </p:sp>
      <p:sp>
        <p:nvSpPr>
          <p:cNvPr id="7" name="AutoShape 20"/>
          <p:cNvSpPr>
            <a:spLocks noChangeArrowheads="1"/>
          </p:cNvSpPr>
          <p:nvPr/>
        </p:nvSpPr>
        <p:spPr bwMode="auto">
          <a:xfrm rot="10800000" flipV="1">
            <a:off x="1559408" y="1232755"/>
            <a:ext cx="752483" cy="324036"/>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marL="342900" indent="-342900" algn="l">
              <a:lnSpc>
                <a:spcPct val="80000"/>
              </a:lnSpc>
              <a:defRPr/>
            </a:pPr>
            <a:r>
              <a:rPr kumimoji="0" lang="ja-JP" altLang="en-US" sz="1400" dirty="0">
                <a:solidFill>
                  <a:srgbClr val="FF0000"/>
                </a:solidFill>
                <a:effectLst>
                  <a:outerShdw blurRad="38100" dist="38100" dir="2700000" algn="tl">
                    <a:srgbClr val="FFFFFF"/>
                  </a:outerShdw>
                </a:effectLst>
                <a:ea typeface="游ゴシック" panose="020B0400000000000000" pitchFamily="50" charset="-128"/>
              </a:rPr>
              <a:t>削除</a:t>
            </a:r>
          </a:p>
        </p:txBody>
      </p:sp>
      <p:cxnSp>
        <p:nvCxnSpPr>
          <p:cNvPr id="8" name="直線矢印コネクタ 7"/>
          <p:cNvCxnSpPr/>
          <p:nvPr/>
        </p:nvCxnSpPr>
        <p:spPr>
          <a:xfrm flipH="1">
            <a:off x="2262369" y="1269341"/>
            <a:ext cx="242359" cy="103244"/>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9"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申請に必要な書類</a:t>
            </a:r>
            <a:endParaRPr lang="ja-JP" altLang="en-US" sz="2800" b="1" dirty="0">
              <a:solidFill>
                <a:schemeClr val="bg1"/>
              </a:solidFill>
            </a:endParaRPr>
          </a:p>
        </p:txBody>
      </p:sp>
      <p:sp>
        <p:nvSpPr>
          <p:cNvPr id="10" name="Rectangle 2"/>
          <p:cNvSpPr txBox="1">
            <a:spLocks noRot="1" noChangeArrowheads="1"/>
          </p:cNvSpPr>
          <p:nvPr/>
        </p:nvSpPr>
        <p:spPr>
          <a:xfrm>
            <a:off x="-669" y="476672"/>
            <a:ext cx="9906000" cy="461665"/>
          </a:xfrm>
          <a:prstGeom prst="rect">
            <a:avLst/>
          </a:prstGeom>
          <a:solidFill>
            <a:schemeClr val="tx2">
              <a:lumMod val="20000"/>
              <a:lumOff val="8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400" b="1" dirty="0" smtClean="0">
                <a:solidFill>
                  <a:schemeClr val="accent1">
                    <a:lumMod val="50000"/>
                  </a:schemeClr>
                </a:solidFill>
              </a:rPr>
              <a:t>　⑦　手数料に関する書類（届出制手数料の届出をする場合）</a:t>
            </a:r>
            <a:endParaRPr lang="ja-JP" altLang="en-US" sz="2400" b="1" dirty="0">
              <a:solidFill>
                <a:schemeClr val="accent1">
                  <a:lumMod val="50000"/>
                </a:schemeClr>
              </a:solidFill>
            </a:endParaRPr>
          </a:p>
        </p:txBody>
      </p:sp>
      <p:sp>
        <p:nvSpPr>
          <p:cNvPr id="11" name="テキスト ボックス 10"/>
          <p:cNvSpPr txBox="1"/>
          <p:nvPr/>
        </p:nvSpPr>
        <p:spPr>
          <a:xfrm>
            <a:off x="56456" y="6580593"/>
            <a:ext cx="1334020"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pPr algn="l"/>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マニュアル</a:t>
            </a:r>
            <a:r>
              <a:rPr kumimoji="1" lang="en-US" altLang="ja-JP" sz="1200" b="0" dirty="0" smtClean="0">
                <a:solidFill>
                  <a:schemeClr val="bg1">
                    <a:lumMod val="50000"/>
                  </a:schemeClr>
                </a:solidFill>
                <a:latin typeface="メイリオ" panose="020B0604030504040204" pitchFamily="50" charset="-128"/>
                <a:ea typeface="メイリオ" panose="020B0604030504040204" pitchFamily="50" charset="-128"/>
              </a:rPr>
              <a:t>P118</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Tree>
  </p:cSld>
  <p:clrMapOvr>
    <a:masterClrMapping/>
  </p:clrMapOvr>
  <p:transition advTm="130463">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2493" y="1075209"/>
            <a:ext cx="9569288" cy="5472608"/>
          </a:xfrm>
        </p:spPr>
        <p:txBody>
          <a:bodyPr>
            <a:noAutofit/>
          </a:bodyPr>
          <a:lstStyle/>
          <a:p>
            <a:pPr marL="0" indent="0">
              <a:buNone/>
            </a:pPr>
            <a:r>
              <a:rPr lang="ja-JP" altLang="ja-JP" sz="1300" dirty="0">
                <a:solidFill>
                  <a:schemeClr val="tx1"/>
                </a:solidFill>
                <a:latin typeface="游ゴシック" panose="020B0400000000000000" pitchFamily="50" charset="-128"/>
              </a:rPr>
              <a:t>※１：求人受理時の事務費用</a:t>
            </a:r>
          </a:p>
          <a:p>
            <a:pPr marL="0" indent="0">
              <a:buNone/>
            </a:pPr>
            <a:r>
              <a:rPr lang="ja-JP" altLang="ja-JP" sz="1300" dirty="0">
                <a:solidFill>
                  <a:schemeClr val="tx1"/>
                </a:solidFill>
                <a:latin typeface="游ゴシック" panose="020B0400000000000000" pitchFamily="50" charset="-128"/>
              </a:rPr>
              <a:t>　　　求人を受け付ける際に、事務費として一定額を収受する場合には、この欄にその金額を記入しておく必要があり</a:t>
            </a:r>
            <a:endParaRPr lang="en-US" altLang="ja-JP" sz="1300" dirty="0">
              <a:solidFill>
                <a:schemeClr val="tx1"/>
              </a:solidFill>
              <a:latin typeface="游ゴシック" panose="020B0400000000000000" pitchFamily="50" charset="-128"/>
            </a:endParaRPr>
          </a:p>
          <a:p>
            <a:pPr marL="0" indent="0">
              <a:buNone/>
            </a:pPr>
            <a:r>
              <a:rPr lang="ja-JP" altLang="en-US"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ます。　なお、当該欄の手数料負担者は、通常「求人者」となります。</a:t>
            </a:r>
            <a:r>
              <a:rPr lang="en-US" altLang="ja-JP" sz="1300" dirty="0">
                <a:solidFill>
                  <a:schemeClr val="tx1"/>
                </a:solidFill>
                <a:latin typeface="游ゴシック" panose="020B0400000000000000" pitchFamily="50" charset="-128"/>
              </a:rPr>
              <a:t> </a:t>
            </a:r>
            <a:endParaRPr lang="ja-JP" altLang="ja-JP" sz="1300" dirty="0">
              <a:solidFill>
                <a:schemeClr val="tx1"/>
              </a:solidFill>
              <a:latin typeface="游ゴシック" panose="020B0400000000000000" pitchFamily="50" charset="-128"/>
            </a:endParaRPr>
          </a:p>
          <a:p>
            <a:pPr marL="0" indent="0">
              <a:buNone/>
            </a:pPr>
            <a:endParaRPr lang="en-US" altLang="ja-JP" sz="1300" dirty="0">
              <a:solidFill>
                <a:schemeClr val="tx1"/>
              </a:solidFill>
              <a:latin typeface="游ゴシック" panose="020B0400000000000000" pitchFamily="50" charset="-128"/>
            </a:endParaRPr>
          </a:p>
          <a:p>
            <a:pPr marL="0" indent="0">
              <a:buNone/>
            </a:pPr>
            <a:r>
              <a:rPr lang="ja-JP" altLang="ja-JP" sz="1300" dirty="0">
                <a:solidFill>
                  <a:schemeClr val="tx1"/>
                </a:solidFill>
                <a:latin typeface="游ゴシック" panose="020B0400000000000000" pitchFamily="50" charset="-128"/>
              </a:rPr>
              <a:t>※２：特定の条件による特別の求職者の開拓やそのための調査・探索</a:t>
            </a:r>
          </a:p>
          <a:p>
            <a:pPr marL="0" indent="0">
              <a:buNone/>
            </a:pPr>
            <a:r>
              <a:rPr lang="ja-JP" altLang="ja-JP" sz="1300" dirty="0">
                <a:solidFill>
                  <a:schemeClr val="tx1"/>
                </a:solidFill>
                <a:latin typeface="游ゴシック" panose="020B0400000000000000" pitchFamily="50" charset="-128"/>
              </a:rPr>
              <a:t>　（１）「着手金」</a:t>
            </a:r>
          </a:p>
          <a:p>
            <a:pPr marL="0" indent="0">
              <a:buNone/>
            </a:pPr>
            <a:r>
              <a:rPr lang="ja-JP" altLang="ja-JP" sz="1300" dirty="0">
                <a:solidFill>
                  <a:schemeClr val="tx1"/>
                </a:solidFill>
                <a:latin typeface="游ゴシック" panose="020B0400000000000000" pitchFamily="50" charset="-128"/>
              </a:rPr>
              <a:t>　　　　「着手金」は、特定の条件に該当する求職者の開拓やそのための調査・探索を行うことに対して一定額を収受</a:t>
            </a:r>
            <a:r>
              <a:rPr lang="ja-JP" altLang="en-US" sz="1300" dirty="0">
                <a:solidFill>
                  <a:schemeClr val="tx1"/>
                </a:solidFill>
                <a:latin typeface="游ゴシック" panose="020B0400000000000000" pitchFamily="50" charset="-128"/>
              </a:rPr>
              <a:t>　　</a:t>
            </a:r>
            <a:endParaRPr lang="en-US" altLang="ja-JP" sz="1300" dirty="0">
              <a:solidFill>
                <a:schemeClr val="tx1"/>
              </a:solidFill>
              <a:latin typeface="游ゴシック" panose="020B0400000000000000" pitchFamily="50" charset="-128"/>
            </a:endParaRPr>
          </a:p>
          <a:p>
            <a:pPr marL="0" indent="0">
              <a:buNone/>
            </a:pPr>
            <a:r>
              <a:rPr lang="ja-JP" altLang="en-US"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する場合には、この欄にその金額の限度額（定額【円】または割合【％】）を記入しておく必要があります。</a:t>
            </a:r>
          </a:p>
          <a:p>
            <a:pPr marL="0" indent="0">
              <a:buNone/>
            </a:pPr>
            <a:r>
              <a:rPr lang="ja-JP" altLang="ja-JP" sz="1300" dirty="0">
                <a:solidFill>
                  <a:schemeClr val="tx1"/>
                </a:solidFill>
                <a:latin typeface="游ゴシック" panose="020B0400000000000000" pitchFamily="50" charset="-128"/>
              </a:rPr>
              <a:t>　（２）「活動一日あたり」</a:t>
            </a:r>
          </a:p>
          <a:p>
            <a:pPr marL="0" indent="0">
              <a:buNone/>
            </a:pPr>
            <a:r>
              <a:rPr lang="ja-JP" altLang="ja-JP" sz="1300" dirty="0">
                <a:solidFill>
                  <a:schemeClr val="tx1"/>
                </a:solidFill>
                <a:latin typeface="游ゴシック" panose="020B0400000000000000" pitchFamily="50" charset="-128"/>
              </a:rPr>
              <a:t>　　　　「活動一日あたり」は、いわゆる「タイムチャージ／その調査探索に従事した人材コンサルタントの時間（所要</a:t>
            </a:r>
            <a:endParaRPr lang="en-US" altLang="ja-JP" sz="1300" dirty="0">
              <a:solidFill>
                <a:schemeClr val="tx1"/>
              </a:solidFill>
              <a:latin typeface="游ゴシック" panose="020B0400000000000000" pitchFamily="50" charset="-128"/>
            </a:endParaRPr>
          </a:p>
          <a:p>
            <a:pPr marL="0" indent="0">
              <a:buNone/>
            </a:pPr>
            <a:r>
              <a:rPr lang="ja-JP" altLang="en-US"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日）数で手数料を請求する体系」の際に一定額を収受する場合には、この欄にその金額の限度額（定額【円】</a:t>
            </a:r>
            <a:r>
              <a:rPr lang="ja-JP" altLang="en-US" sz="1300" dirty="0">
                <a:solidFill>
                  <a:schemeClr val="tx1"/>
                </a:solidFill>
                <a:latin typeface="游ゴシック" panose="020B0400000000000000" pitchFamily="50" charset="-128"/>
              </a:rPr>
              <a:t>　　</a:t>
            </a:r>
            <a:endParaRPr lang="en-US" altLang="ja-JP" sz="1300" dirty="0">
              <a:solidFill>
                <a:schemeClr val="tx1"/>
              </a:solidFill>
              <a:latin typeface="游ゴシック" panose="020B0400000000000000" pitchFamily="50" charset="-128"/>
            </a:endParaRPr>
          </a:p>
          <a:p>
            <a:pPr marL="0" indent="0">
              <a:buNone/>
            </a:pPr>
            <a:r>
              <a:rPr lang="ja-JP" altLang="en-US"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または割合【％】）を記入しておく必要があります。なお、紛争等を避けるため「活動一日あたり」「活動一人</a:t>
            </a:r>
            <a:r>
              <a:rPr lang="ja-JP" altLang="ja-JP" sz="1300" dirty="0" err="1">
                <a:solidFill>
                  <a:schemeClr val="tx1"/>
                </a:solidFill>
                <a:latin typeface="游ゴシック" panose="020B0400000000000000" pitchFamily="50" charset="-128"/>
              </a:rPr>
              <a:t>あた</a:t>
            </a:r>
            <a:endParaRPr lang="en-US" altLang="ja-JP" sz="1300" dirty="0">
              <a:solidFill>
                <a:schemeClr val="tx1"/>
              </a:solidFill>
              <a:latin typeface="游ゴシック" panose="020B0400000000000000" pitchFamily="50" charset="-128"/>
            </a:endParaRPr>
          </a:p>
          <a:p>
            <a:pPr marL="0" indent="0">
              <a:buNone/>
            </a:pPr>
            <a:r>
              <a:rPr lang="ja-JP" altLang="en-US"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り」「活動一時間あたり」と明確な内容の記載をお勧めします。</a:t>
            </a:r>
          </a:p>
          <a:p>
            <a:pPr marL="0" indent="0">
              <a:buNone/>
            </a:pPr>
            <a:r>
              <a:rPr lang="ja-JP" altLang="en-US"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（３）「成功報酬」</a:t>
            </a:r>
          </a:p>
          <a:p>
            <a:pPr marL="0" indent="0">
              <a:buNone/>
            </a:pPr>
            <a:r>
              <a:rPr lang="ja-JP" altLang="en-US"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「成功報酬」は、雇用期間の定めのない労働契約や１年を超える有期労働契約をあっせんする場合などは、</a:t>
            </a:r>
            <a:endParaRPr lang="en-US" altLang="ja-JP" sz="1300" dirty="0">
              <a:solidFill>
                <a:schemeClr val="tx1"/>
              </a:solidFill>
              <a:latin typeface="游ゴシック" panose="020B0400000000000000" pitchFamily="50" charset="-128"/>
            </a:endParaRPr>
          </a:p>
          <a:p>
            <a:pPr marL="0" indent="0">
              <a:buNone/>
            </a:pPr>
            <a:r>
              <a:rPr lang="ja-JP" altLang="en-US"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「内定書、労働条件通知書等に記載された年収額の○○％（または○○円）」と記載することもできます。　</a:t>
            </a:r>
          </a:p>
          <a:p>
            <a:pPr marL="0" indent="0">
              <a:buNone/>
            </a:pPr>
            <a:r>
              <a:rPr lang="en-US" altLang="ja-JP"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また、このほか、１件あたりの定額手数料を記載する方法や上記と併記する方法ありますが、手数料に係る紛</a:t>
            </a:r>
            <a:endParaRPr lang="en-US" altLang="ja-JP" sz="1300" dirty="0">
              <a:solidFill>
                <a:schemeClr val="tx1"/>
              </a:solidFill>
              <a:latin typeface="游ゴシック" panose="020B0400000000000000" pitchFamily="50" charset="-128"/>
            </a:endParaRPr>
          </a:p>
          <a:p>
            <a:pPr marL="0" indent="0">
              <a:buNone/>
            </a:pPr>
            <a:r>
              <a:rPr lang="en-US" altLang="ja-JP"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争防止の観点から、わかりやすい手数料表の表記を心がけてください。</a:t>
            </a:r>
          </a:p>
          <a:p>
            <a:pPr marL="0" indent="0">
              <a:buNone/>
            </a:pPr>
            <a:r>
              <a:rPr lang="ja-JP" altLang="ja-JP" sz="1300" dirty="0">
                <a:solidFill>
                  <a:schemeClr val="tx1"/>
                </a:solidFill>
                <a:latin typeface="游ゴシック" panose="020B0400000000000000" pitchFamily="50" charset="-128"/>
              </a:rPr>
              <a:t>　　</a:t>
            </a:r>
            <a:r>
              <a:rPr lang="en-US" altLang="ja-JP"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　なお、当該欄の手数料負担者は、通常「求人者」となります。</a:t>
            </a:r>
            <a:r>
              <a:rPr lang="en-US" altLang="ja-JP" sz="1300" dirty="0">
                <a:solidFill>
                  <a:schemeClr val="tx1"/>
                </a:solidFill>
                <a:latin typeface="游ゴシック" panose="020B0400000000000000" pitchFamily="50" charset="-128"/>
              </a:rPr>
              <a:t> </a:t>
            </a:r>
            <a:endParaRPr lang="ja-JP" altLang="ja-JP" sz="1300" dirty="0">
              <a:solidFill>
                <a:schemeClr val="tx1"/>
              </a:solidFill>
              <a:latin typeface="游ゴシック" panose="020B0400000000000000" pitchFamily="50" charset="-128"/>
            </a:endParaRPr>
          </a:p>
          <a:p>
            <a:pPr marL="0" indent="0">
              <a:buNone/>
            </a:pPr>
            <a:endParaRPr lang="en-US" altLang="ja-JP" sz="1300" dirty="0">
              <a:solidFill>
                <a:schemeClr val="tx1"/>
              </a:solidFill>
              <a:latin typeface="游ゴシック" panose="020B0400000000000000" pitchFamily="50" charset="-128"/>
            </a:endParaRPr>
          </a:p>
          <a:p>
            <a:pPr marL="0" indent="0">
              <a:buNone/>
            </a:pPr>
            <a:r>
              <a:rPr lang="en-US" altLang="ja-JP" sz="1300" dirty="0">
                <a:solidFill>
                  <a:schemeClr val="tx1"/>
                </a:solidFill>
                <a:latin typeface="游ゴシック" panose="020B0400000000000000" pitchFamily="50" charset="-128"/>
              </a:rPr>
              <a:t> </a:t>
            </a:r>
            <a:r>
              <a:rPr lang="ja-JP" altLang="ja-JP" sz="1300" dirty="0">
                <a:solidFill>
                  <a:schemeClr val="tx1"/>
                </a:solidFill>
                <a:latin typeface="游ゴシック" panose="020B0400000000000000" pitchFamily="50" charset="-128"/>
              </a:rPr>
              <a:t>※３：消費税率の改正を考慮し、外税表記をお勧めします</a:t>
            </a:r>
            <a:r>
              <a:rPr lang="ja-JP" altLang="ja-JP" sz="1300" dirty="0" smtClean="0">
                <a:solidFill>
                  <a:schemeClr val="tx1"/>
                </a:solidFill>
                <a:latin typeface="游ゴシック" panose="020B0400000000000000" pitchFamily="50" charset="-128"/>
              </a:rPr>
              <a:t>。</a:t>
            </a:r>
            <a:endParaRPr kumimoji="1" lang="ja-JP" altLang="en-US" sz="1300" dirty="0">
              <a:solidFill>
                <a:schemeClr val="tx1"/>
              </a:solidFill>
              <a:latin typeface="游ゴシック" panose="020B0400000000000000" pitchFamily="50" charset="-128"/>
            </a:endParaRPr>
          </a:p>
        </p:txBody>
      </p:sp>
      <p:sp>
        <p:nvSpPr>
          <p:cNvPr id="4" name="スライド番号プレースホルダー 3"/>
          <p:cNvSpPr>
            <a:spLocks noGrp="1"/>
          </p:cNvSpPr>
          <p:nvPr>
            <p:ph type="sldNum" sz="quarter" idx="12"/>
          </p:nvPr>
        </p:nvSpPr>
        <p:spPr>
          <a:xfrm>
            <a:off x="7593931" y="6492875"/>
            <a:ext cx="2311400" cy="365125"/>
          </a:xfrm>
        </p:spPr>
        <p:txBody>
          <a:bodyPr/>
          <a:lstStyle/>
          <a:p>
            <a:pPr>
              <a:defRPr/>
            </a:pPr>
            <a:r>
              <a:rPr lang="en-US" altLang="ja-JP" dirty="0" smtClean="0"/>
              <a:t>34</a:t>
            </a:r>
            <a:endParaRPr lang="en-US" altLang="ja-JP" dirty="0"/>
          </a:p>
        </p:txBody>
      </p:sp>
      <p:sp>
        <p:nvSpPr>
          <p:cNvPr id="7"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申請に必要な書類</a:t>
            </a:r>
            <a:endParaRPr lang="ja-JP" altLang="en-US" sz="2800" b="1" dirty="0">
              <a:solidFill>
                <a:schemeClr val="bg1"/>
              </a:solidFill>
            </a:endParaRPr>
          </a:p>
        </p:txBody>
      </p:sp>
      <p:sp>
        <p:nvSpPr>
          <p:cNvPr id="8" name="Rectangle 2"/>
          <p:cNvSpPr txBox="1">
            <a:spLocks noRot="1" noChangeArrowheads="1"/>
          </p:cNvSpPr>
          <p:nvPr/>
        </p:nvSpPr>
        <p:spPr>
          <a:xfrm>
            <a:off x="-669" y="476672"/>
            <a:ext cx="9906000" cy="461665"/>
          </a:xfrm>
          <a:prstGeom prst="rect">
            <a:avLst/>
          </a:prstGeom>
          <a:solidFill>
            <a:schemeClr val="tx2">
              <a:lumMod val="20000"/>
              <a:lumOff val="8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400" b="1" dirty="0" smtClean="0">
                <a:solidFill>
                  <a:schemeClr val="accent1">
                    <a:lumMod val="50000"/>
                  </a:schemeClr>
                </a:solidFill>
              </a:rPr>
              <a:t>　⑦　手数料に関する書類（届出制手数料の届出をする場合）</a:t>
            </a:r>
            <a:endParaRPr lang="ja-JP" altLang="en-US" sz="2400" b="1" dirty="0">
              <a:solidFill>
                <a:schemeClr val="accent1">
                  <a:lumMod val="50000"/>
                </a:schemeClr>
              </a:solidFill>
            </a:endParaRPr>
          </a:p>
        </p:txBody>
      </p:sp>
    </p:spTree>
  </p:cSld>
  <p:clrMapOvr>
    <a:masterClrMapping/>
  </p:clrMapOvr>
  <p:transition advTm="5449">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オブジェクト 6"/>
          <p:cNvGraphicFramePr>
            <a:graphicFrameLocks noChangeAspect="1"/>
          </p:cNvGraphicFramePr>
          <p:nvPr>
            <p:extLst>
              <p:ext uri="{D42A27DB-BD31-4B8C-83A1-F6EECF244321}">
                <p14:modId xmlns:p14="http://schemas.microsoft.com/office/powerpoint/2010/main" val="115436379"/>
              </p:ext>
            </p:extLst>
          </p:nvPr>
        </p:nvGraphicFramePr>
        <p:xfrm>
          <a:off x="2927150" y="1173674"/>
          <a:ext cx="4536505" cy="5832648"/>
        </p:xfrm>
        <a:graphic>
          <a:graphicData uri="http://schemas.openxmlformats.org/presentationml/2006/ole">
            <mc:AlternateContent xmlns:mc="http://schemas.openxmlformats.org/markup-compatibility/2006">
              <mc:Choice xmlns:v="urn:schemas-microsoft-com:vml" Requires="v">
                <p:oleObj spid="_x0000_s10449" name="Document" r:id="rId4" imgW="6268875" imgH="9227581" progId="Word.Document.8">
                  <p:embed/>
                </p:oleObj>
              </mc:Choice>
              <mc:Fallback>
                <p:oleObj name="Document" r:id="rId4" imgW="6268875" imgH="9227581" progId="Word.Document.8">
                  <p:embed/>
                  <p:pic>
                    <p:nvPicPr>
                      <p:cNvPr id="0" name=""/>
                      <p:cNvPicPr/>
                      <p:nvPr/>
                    </p:nvPicPr>
                    <p:blipFill>
                      <a:blip r:embed="rId5"/>
                      <a:stretch>
                        <a:fillRect/>
                      </a:stretch>
                    </p:blipFill>
                    <p:spPr>
                      <a:xfrm>
                        <a:off x="2927150" y="1173674"/>
                        <a:ext cx="4536505" cy="5832648"/>
                      </a:xfrm>
                      <a:prstGeom prst="rect">
                        <a:avLst/>
                      </a:prstGeom>
                    </p:spPr>
                  </p:pic>
                </p:oleObj>
              </mc:Fallback>
            </mc:AlternateContent>
          </a:graphicData>
        </a:graphic>
      </p:graphicFrame>
      <p:sp>
        <p:nvSpPr>
          <p:cNvPr id="3" name="スライド番号プレースホルダー 2"/>
          <p:cNvSpPr>
            <a:spLocks noGrp="1"/>
          </p:cNvSpPr>
          <p:nvPr>
            <p:ph type="sldNum" sz="quarter" idx="12"/>
          </p:nvPr>
        </p:nvSpPr>
        <p:spPr>
          <a:xfrm>
            <a:off x="7593931" y="6492875"/>
            <a:ext cx="2311400" cy="365125"/>
          </a:xfrm>
        </p:spPr>
        <p:txBody>
          <a:bodyPr/>
          <a:lstStyle/>
          <a:p>
            <a:pPr>
              <a:defRPr/>
            </a:pPr>
            <a:r>
              <a:rPr lang="en-US" altLang="ja-JP" dirty="0" smtClean="0"/>
              <a:t>35</a:t>
            </a:r>
            <a:endParaRPr lang="en-US" altLang="ja-JP" dirty="0"/>
          </a:p>
        </p:txBody>
      </p:sp>
      <p:sp>
        <p:nvSpPr>
          <p:cNvPr id="9" name="AutoShape 20"/>
          <p:cNvSpPr>
            <a:spLocks noChangeArrowheads="1"/>
          </p:cNvSpPr>
          <p:nvPr/>
        </p:nvSpPr>
        <p:spPr bwMode="auto">
          <a:xfrm rot="10800000" flipV="1">
            <a:off x="1935649" y="1232755"/>
            <a:ext cx="752483" cy="324036"/>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marL="342900" indent="-342900" algn="l">
              <a:lnSpc>
                <a:spcPct val="80000"/>
              </a:lnSpc>
              <a:defRPr/>
            </a:pPr>
            <a:r>
              <a:rPr kumimoji="0" lang="ja-JP" altLang="en-US" sz="1400" dirty="0">
                <a:solidFill>
                  <a:srgbClr val="FF0000"/>
                </a:solidFill>
                <a:effectLst>
                  <a:outerShdw blurRad="38100" dist="38100" dir="2700000" algn="tl">
                    <a:srgbClr val="FFFFFF"/>
                  </a:outerShdw>
                </a:effectLst>
                <a:ea typeface="游ゴシック" panose="020B0400000000000000" pitchFamily="50" charset="-128"/>
              </a:rPr>
              <a:t>削除</a:t>
            </a:r>
          </a:p>
        </p:txBody>
      </p:sp>
      <p:cxnSp>
        <p:nvCxnSpPr>
          <p:cNvPr id="10" name="直線矢印コネクタ 9"/>
          <p:cNvCxnSpPr/>
          <p:nvPr/>
        </p:nvCxnSpPr>
        <p:spPr>
          <a:xfrm flipH="1">
            <a:off x="2638610" y="1269341"/>
            <a:ext cx="242359" cy="103244"/>
          </a:xfrm>
          <a:prstGeom prst="straightConnector1">
            <a:avLst/>
          </a:prstGeom>
          <a:ln w="28575">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申請に必要な書類</a:t>
            </a:r>
            <a:endParaRPr lang="ja-JP" altLang="en-US" sz="2800" b="1" dirty="0">
              <a:solidFill>
                <a:schemeClr val="bg1"/>
              </a:solidFill>
            </a:endParaRPr>
          </a:p>
        </p:txBody>
      </p:sp>
      <p:sp>
        <p:nvSpPr>
          <p:cNvPr id="12" name="Rectangle 2"/>
          <p:cNvSpPr txBox="1">
            <a:spLocks noRot="1" noChangeArrowheads="1"/>
          </p:cNvSpPr>
          <p:nvPr/>
        </p:nvSpPr>
        <p:spPr>
          <a:xfrm>
            <a:off x="-669" y="476672"/>
            <a:ext cx="9906000" cy="461665"/>
          </a:xfrm>
          <a:prstGeom prst="rect">
            <a:avLst/>
          </a:prstGeom>
          <a:solidFill>
            <a:schemeClr val="tx2">
              <a:lumMod val="20000"/>
              <a:lumOff val="8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400" b="1" dirty="0" smtClean="0">
                <a:solidFill>
                  <a:schemeClr val="accent1">
                    <a:lumMod val="50000"/>
                  </a:schemeClr>
                </a:solidFill>
              </a:rPr>
              <a:t>　⑦　手数料に関する書類（届出制手数料の届出をする場合）</a:t>
            </a:r>
            <a:endParaRPr lang="ja-JP" altLang="en-US" sz="2400" b="1" dirty="0">
              <a:solidFill>
                <a:schemeClr val="accent1">
                  <a:lumMod val="50000"/>
                </a:schemeClr>
              </a:solidFill>
            </a:endParaRPr>
          </a:p>
        </p:txBody>
      </p:sp>
      <p:sp>
        <p:nvSpPr>
          <p:cNvPr id="8" name="テキスト ボックス 7"/>
          <p:cNvSpPr txBox="1"/>
          <p:nvPr/>
        </p:nvSpPr>
        <p:spPr>
          <a:xfrm>
            <a:off x="56456" y="6580593"/>
            <a:ext cx="1334020"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pPr algn="l"/>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マニュアル</a:t>
            </a:r>
            <a:r>
              <a:rPr kumimoji="1" lang="en-US" altLang="ja-JP" sz="1200" b="0" dirty="0" smtClean="0">
                <a:solidFill>
                  <a:schemeClr val="bg1">
                    <a:lumMod val="50000"/>
                  </a:schemeClr>
                </a:solidFill>
                <a:latin typeface="メイリオ" panose="020B0604030504040204" pitchFamily="50" charset="-128"/>
                <a:ea typeface="メイリオ" panose="020B0604030504040204" pitchFamily="50" charset="-128"/>
              </a:rPr>
              <a:t>P120</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Tree>
  </p:cSld>
  <p:clrMapOvr>
    <a:masterClrMapping/>
  </p:clrMapOvr>
  <p:transition advTm="131767">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00472" y="1124744"/>
            <a:ext cx="9433048" cy="5544616"/>
          </a:xfrm>
        </p:spPr>
        <p:txBody>
          <a:bodyPr>
            <a:noAutofit/>
          </a:bodyPr>
          <a:lstStyle/>
          <a:p>
            <a:pPr marL="0" indent="0">
              <a:lnSpc>
                <a:spcPts val="1700"/>
              </a:lnSpc>
              <a:spcBef>
                <a:spcPts val="0"/>
              </a:spcBef>
              <a:buNone/>
            </a:pPr>
            <a:r>
              <a:rPr lang="ja-JP" altLang="ja-JP" sz="1300" dirty="0">
                <a:solidFill>
                  <a:schemeClr val="tx1"/>
                </a:solidFill>
              </a:rPr>
              <a:t>※１：就職を容易にするための求職者に対する専門的な相談・助言</a:t>
            </a:r>
          </a:p>
          <a:p>
            <a:pPr marL="0" indent="0">
              <a:lnSpc>
                <a:spcPts val="1700"/>
              </a:lnSpc>
              <a:spcBef>
                <a:spcPts val="0"/>
              </a:spcBef>
              <a:buNone/>
            </a:pPr>
            <a:r>
              <a:rPr lang="ja-JP" altLang="ja-JP" sz="1300" dirty="0">
                <a:solidFill>
                  <a:schemeClr val="tx1"/>
                </a:solidFill>
              </a:rPr>
              <a:t>　（１）「着手金」</a:t>
            </a:r>
          </a:p>
          <a:p>
            <a:pPr marL="723900" indent="-723900">
              <a:lnSpc>
                <a:spcPts val="1700"/>
              </a:lnSpc>
              <a:spcBef>
                <a:spcPts val="0"/>
              </a:spcBef>
              <a:buNone/>
            </a:pPr>
            <a:r>
              <a:rPr lang="ja-JP" altLang="ja-JP" sz="1300" dirty="0">
                <a:solidFill>
                  <a:schemeClr val="tx1"/>
                </a:solidFill>
              </a:rPr>
              <a:t>　　　　「着手金」は、再就職支援の対象となる者を雇用中若しくは直前まで雇用していた雇用主（関係雇用主）からの依</a:t>
            </a:r>
            <a:r>
              <a:rPr lang="en-US" altLang="ja-JP" sz="1300" dirty="0">
                <a:solidFill>
                  <a:schemeClr val="tx1"/>
                </a:solidFill>
              </a:rPr>
              <a:t> </a:t>
            </a:r>
            <a:r>
              <a:rPr lang="ja-JP" altLang="ja-JP" sz="1300" dirty="0" smtClean="0">
                <a:solidFill>
                  <a:schemeClr val="tx1"/>
                </a:solidFill>
              </a:rPr>
              <a:t>頼</a:t>
            </a:r>
            <a:r>
              <a:rPr lang="ja-JP" altLang="ja-JP" sz="1300" dirty="0">
                <a:solidFill>
                  <a:schemeClr val="tx1"/>
                </a:solidFill>
              </a:rPr>
              <a:t>を受け</a:t>
            </a:r>
            <a:r>
              <a:rPr lang="ja-JP" altLang="ja-JP" sz="1300" dirty="0" smtClean="0">
                <a:solidFill>
                  <a:schemeClr val="tx1"/>
                </a:solidFill>
              </a:rPr>
              <a:t>、サービス</a:t>
            </a:r>
            <a:r>
              <a:rPr lang="ja-JP" altLang="ja-JP" sz="1300" dirty="0">
                <a:solidFill>
                  <a:schemeClr val="tx1"/>
                </a:solidFill>
              </a:rPr>
              <a:t>開始時に一定額を収受する場合には、この欄にその金額の限度額（定額【円】または割合【％】）を記入して</a:t>
            </a:r>
            <a:r>
              <a:rPr lang="ja-JP" altLang="ja-JP" sz="1300" dirty="0" smtClean="0">
                <a:solidFill>
                  <a:schemeClr val="tx1"/>
                </a:solidFill>
              </a:rPr>
              <a:t>おく必要</a:t>
            </a:r>
            <a:r>
              <a:rPr lang="ja-JP" altLang="ja-JP" sz="1300" dirty="0">
                <a:solidFill>
                  <a:schemeClr val="tx1"/>
                </a:solidFill>
              </a:rPr>
              <a:t>があります。</a:t>
            </a:r>
          </a:p>
          <a:p>
            <a:pPr marL="0" indent="0">
              <a:lnSpc>
                <a:spcPts val="1700"/>
              </a:lnSpc>
              <a:spcBef>
                <a:spcPts val="0"/>
              </a:spcBef>
              <a:buNone/>
            </a:pPr>
            <a:r>
              <a:rPr lang="ja-JP" altLang="ja-JP" sz="1300" dirty="0">
                <a:solidFill>
                  <a:schemeClr val="tx1"/>
                </a:solidFill>
              </a:rPr>
              <a:t>　（２）「相談・助言終了時」</a:t>
            </a:r>
          </a:p>
          <a:p>
            <a:pPr marL="723900" indent="-723900">
              <a:lnSpc>
                <a:spcPts val="1700"/>
              </a:lnSpc>
              <a:spcBef>
                <a:spcPts val="0"/>
              </a:spcBef>
              <a:buNone/>
            </a:pPr>
            <a:r>
              <a:rPr lang="ja-JP" altLang="ja-JP" sz="1300" dirty="0">
                <a:solidFill>
                  <a:schemeClr val="tx1"/>
                </a:solidFill>
              </a:rPr>
              <a:t>　　　　「相談・助言終了時」は、再就職支援の対象となる者に対して、再就職が容易にできるための専門的な相談・助言を行った際</a:t>
            </a:r>
            <a:r>
              <a:rPr lang="ja-JP" altLang="ja-JP" sz="1300" dirty="0" smtClean="0">
                <a:solidFill>
                  <a:schemeClr val="tx1"/>
                </a:solidFill>
              </a:rPr>
              <a:t>に一</a:t>
            </a:r>
            <a:r>
              <a:rPr lang="ja-JP" altLang="ja-JP" sz="1300" dirty="0">
                <a:solidFill>
                  <a:schemeClr val="tx1"/>
                </a:solidFill>
              </a:rPr>
              <a:t>定額を収受する場合には、この欄にその金額の限度額（定額【円】または割合【％】）を記入しておく必要があります。</a:t>
            </a:r>
          </a:p>
          <a:p>
            <a:pPr marL="0" indent="0">
              <a:lnSpc>
                <a:spcPts val="1700"/>
              </a:lnSpc>
              <a:spcBef>
                <a:spcPts val="0"/>
              </a:spcBef>
              <a:buNone/>
            </a:pPr>
            <a:r>
              <a:rPr lang="en-US" altLang="ja-JP" sz="1300" dirty="0">
                <a:solidFill>
                  <a:schemeClr val="tx1"/>
                </a:solidFill>
              </a:rPr>
              <a:t>   </a:t>
            </a:r>
            <a:r>
              <a:rPr lang="ja-JP" altLang="ja-JP" sz="1300" dirty="0">
                <a:solidFill>
                  <a:schemeClr val="tx1"/>
                </a:solidFill>
              </a:rPr>
              <a:t>（３）「成功報酬」</a:t>
            </a:r>
          </a:p>
          <a:p>
            <a:pPr marL="723900" indent="-723900">
              <a:lnSpc>
                <a:spcPts val="1700"/>
              </a:lnSpc>
              <a:spcBef>
                <a:spcPts val="0"/>
              </a:spcBef>
              <a:buNone/>
            </a:pPr>
            <a:r>
              <a:rPr lang="en-US" altLang="ja-JP" sz="1300" dirty="0">
                <a:solidFill>
                  <a:schemeClr val="tx1"/>
                </a:solidFill>
              </a:rPr>
              <a:t>              </a:t>
            </a:r>
            <a:r>
              <a:rPr lang="ja-JP" altLang="ja-JP" sz="1300" dirty="0">
                <a:solidFill>
                  <a:schemeClr val="tx1"/>
                </a:solidFill>
              </a:rPr>
              <a:t>「成功報酬」は、再就職支援の対象となる者に再就職先を紹介して雇用契約が成立した場合に手数料を収受する場合には</a:t>
            </a:r>
            <a:r>
              <a:rPr lang="ja-JP" altLang="ja-JP" sz="1300" dirty="0" smtClean="0">
                <a:solidFill>
                  <a:schemeClr val="tx1"/>
                </a:solidFill>
              </a:rPr>
              <a:t>、この</a:t>
            </a:r>
            <a:r>
              <a:rPr lang="ja-JP" altLang="ja-JP" sz="1300" dirty="0">
                <a:solidFill>
                  <a:schemeClr val="tx1"/>
                </a:solidFill>
              </a:rPr>
              <a:t>欄にその金額の限度額（定額【円】または割合【％】）を記入しておく必要があります。</a:t>
            </a:r>
          </a:p>
          <a:p>
            <a:pPr marL="0" indent="0">
              <a:lnSpc>
                <a:spcPts val="1700"/>
              </a:lnSpc>
              <a:spcBef>
                <a:spcPts val="0"/>
              </a:spcBef>
              <a:buNone/>
            </a:pPr>
            <a:r>
              <a:rPr lang="ja-JP" altLang="ja-JP" sz="1300" dirty="0">
                <a:solidFill>
                  <a:schemeClr val="tx1"/>
                </a:solidFill>
              </a:rPr>
              <a:t>　　　</a:t>
            </a:r>
            <a:r>
              <a:rPr lang="en-US" altLang="ja-JP" sz="1300" dirty="0">
                <a:solidFill>
                  <a:schemeClr val="tx1"/>
                </a:solidFill>
              </a:rPr>
              <a:t>     </a:t>
            </a:r>
            <a:r>
              <a:rPr lang="ja-JP" altLang="ja-JP" sz="1300" dirty="0">
                <a:solidFill>
                  <a:schemeClr val="tx1"/>
                </a:solidFill>
              </a:rPr>
              <a:t>なお、当該欄の手数料負担者は、通常「関係雇用主」となります。</a:t>
            </a:r>
          </a:p>
          <a:p>
            <a:pPr marL="0" indent="0">
              <a:lnSpc>
                <a:spcPts val="1700"/>
              </a:lnSpc>
              <a:spcBef>
                <a:spcPts val="0"/>
              </a:spcBef>
              <a:buNone/>
            </a:pPr>
            <a:r>
              <a:rPr lang="en-US" altLang="ja-JP" sz="1300" dirty="0">
                <a:solidFill>
                  <a:schemeClr val="tx1"/>
                </a:solidFill>
              </a:rPr>
              <a:t> </a:t>
            </a:r>
            <a:r>
              <a:rPr lang="ja-JP" altLang="ja-JP" sz="1300" dirty="0">
                <a:solidFill>
                  <a:schemeClr val="tx1"/>
                </a:solidFill>
              </a:rPr>
              <a:t>※２：求人受理後、求人者に求職者を紹介するサービス</a:t>
            </a:r>
          </a:p>
          <a:p>
            <a:pPr marL="533400" indent="-533400">
              <a:lnSpc>
                <a:spcPts val="1700"/>
              </a:lnSpc>
              <a:spcBef>
                <a:spcPts val="0"/>
              </a:spcBef>
              <a:buNone/>
            </a:pPr>
            <a:r>
              <a:rPr lang="en-US" altLang="ja-JP" sz="1300" dirty="0">
                <a:solidFill>
                  <a:schemeClr val="tx1"/>
                </a:solidFill>
              </a:rPr>
              <a:t>           </a:t>
            </a:r>
            <a:r>
              <a:rPr lang="ja-JP" altLang="ja-JP" sz="1300" dirty="0">
                <a:solidFill>
                  <a:schemeClr val="tx1"/>
                </a:solidFill>
              </a:rPr>
              <a:t>求人者にサービスの提供を行った際の成功報酬として一定額を収受する場合には、この欄にその金額の限度額（定額【円</a:t>
            </a:r>
            <a:r>
              <a:rPr lang="ja-JP" altLang="ja-JP" sz="1300" dirty="0" smtClean="0">
                <a:solidFill>
                  <a:schemeClr val="tx1"/>
                </a:solidFill>
              </a:rPr>
              <a:t>】また</a:t>
            </a:r>
            <a:r>
              <a:rPr lang="ja-JP" altLang="ja-JP" sz="1300" dirty="0">
                <a:solidFill>
                  <a:schemeClr val="tx1"/>
                </a:solidFill>
              </a:rPr>
              <a:t>は割合【％】）を記入しておく必要があります。</a:t>
            </a:r>
          </a:p>
          <a:p>
            <a:pPr marL="533400" indent="-533400">
              <a:lnSpc>
                <a:spcPts val="1700"/>
              </a:lnSpc>
              <a:spcBef>
                <a:spcPts val="0"/>
              </a:spcBef>
              <a:buNone/>
            </a:pPr>
            <a:r>
              <a:rPr lang="en-US" altLang="ja-JP" sz="1300" dirty="0">
                <a:solidFill>
                  <a:schemeClr val="tx1"/>
                </a:solidFill>
              </a:rPr>
              <a:t>           </a:t>
            </a:r>
            <a:r>
              <a:rPr lang="ja-JP" altLang="ja-JP" sz="1300" dirty="0">
                <a:solidFill>
                  <a:schemeClr val="tx1"/>
                </a:solidFill>
              </a:rPr>
              <a:t>当該様式例では、雇用期間の定めのない労働契約と雇用期間の定めのある労働契約に分けて記載していますが、雇用</a:t>
            </a:r>
            <a:r>
              <a:rPr lang="ja-JP" altLang="ja-JP" sz="1300" dirty="0" smtClean="0">
                <a:solidFill>
                  <a:schemeClr val="tx1"/>
                </a:solidFill>
              </a:rPr>
              <a:t>期間の</a:t>
            </a:r>
            <a:r>
              <a:rPr lang="ja-JP" altLang="ja-JP" sz="1300" dirty="0">
                <a:solidFill>
                  <a:schemeClr val="tx1"/>
                </a:solidFill>
              </a:rPr>
              <a:t>定めのない労働契約や１年間を超える有期労働契約を斡旋する場合などは、「内定書、労働条件通知書等に記載された</a:t>
            </a:r>
            <a:r>
              <a:rPr lang="ja-JP" altLang="ja-JP" sz="1300" dirty="0" smtClean="0">
                <a:solidFill>
                  <a:schemeClr val="tx1"/>
                </a:solidFill>
              </a:rPr>
              <a:t>年収</a:t>
            </a:r>
            <a:r>
              <a:rPr lang="ja-JP" altLang="ja-JP" sz="1300" dirty="0">
                <a:solidFill>
                  <a:schemeClr val="tx1"/>
                </a:solidFill>
              </a:rPr>
              <a:t>額の○○％（または○○円）」と記載することもできます。このほか、１件あたりの定額手数料を記載する方法等ありますが</a:t>
            </a:r>
            <a:r>
              <a:rPr lang="ja-JP" altLang="ja-JP" sz="1300" dirty="0" smtClean="0">
                <a:solidFill>
                  <a:schemeClr val="tx1"/>
                </a:solidFill>
              </a:rPr>
              <a:t>、手数料</a:t>
            </a:r>
            <a:r>
              <a:rPr lang="ja-JP" altLang="ja-JP" sz="1300" dirty="0">
                <a:solidFill>
                  <a:schemeClr val="tx1"/>
                </a:solidFill>
              </a:rPr>
              <a:t>に係る紛争防止の観点から、わかりやすい手数料表の表記を心がけてください。</a:t>
            </a:r>
          </a:p>
          <a:p>
            <a:pPr marL="533400" indent="-533400">
              <a:lnSpc>
                <a:spcPts val="1700"/>
              </a:lnSpc>
              <a:spcBef>
                <a:spcPts val="0"/>
              </a:spcBef>
              <a:buNone/>
            </a:pPr>
            <a:r>
              <a:rPr lang="en-US" altLang="ja-JP" sz="1300" dirty="0">
                <a:solidFill>
                  <a:schemeClr val="tx1"/>
                </a:solidFill>
              </a:rPr>
              <a:t>           </a:t>
            </a:r>
            <a:r>
              <a:rPr lang="ja-JP" altLang="ja-JP" sz="1300" dirty="0">
                <a:solidFill>
                  <a:schemeClr val="tx1"/>
                </a:solidFill>
              </a:rPr>
              <a:t>また、時間外労働を含めた月々の実支払賃金を元に手数料を収受しようとする場合は、「職業紹介が成功した場合において</a:t>
            </a:r>
            <a:r>
              <a:rPr lang="ja-JP" altLang="ja-JP" sz="1300" dirty="0" smtClean="0">
                <a:solidFill>
                  <a:schemeClr val="tx1"/>
                </a:solidFill>
              </a:rPr>
              <a:t>、当該</a:t>
            </a:r>
            <a:r>
              <a:rPr lang="ja-JP" altLang="ja-JP" sz="1300" dirty="0">
                <a:solidFill>
                  <a:schemeClr val="tx1"/>
                </a:solidFill>
              </a:rPr>
              <a:t>求職者の就職後１年間で支払われた賃金の○○％（または○○円）」という記載で構いませんが、この場合は手数料</a:t>
            </a:r>
            <a:r>
              <a:rPr lang="ja-JP" altLang="ja-JP" sz="1300" dirty="0" smtClean="0">
                <a:solidFill>
                  <a:schemeClr val="tx1"/>
                </a:solidFill>
              </a:rPr>
              <a:t>の請求</a:t>
            </a:r>
            <a:r>
              <a:rPr lang="ja-JP" altLang="ja-JP" sz="1300" dirty="0">
                <a:solidFill>
                  <a:schemeClr val="tx1"/>
                </a:solidFill>
              </a:rPr>
              <a:t>は賃金が確定してからとなりますので、ご留意ください。なお、当該欄の手数料負担者は、通常「求人者」となります。</a:t>
            </a:r>
          </a:p>
          <a:p>
            <a:pPr marL="0" indent="0">
              <a:lnSpc>
                <a:spcPts val="1700"/>
              </a:lnSpc>
              <a:spcBef>
                <a:spcPts val="0"/>
              </a:spcBef>
              <a:buNone/>
            </a:pPr>
            <a:r>
              <a:rPr lang="en-US" altLang="ja-JP" sz="1300" dirty="0">
                <a:solidFill>
                  <a:schemeClr val="tx1"/>
                </a:solidFill>
              </a:rPr>
              <a:t> </a:t>
            </a:r>
            <a:r>
              <a:rPr lang="ja-JP" altLang="ja-JP" sz="1300" dirty="0">
                <a:solidFill>
                  <a:schemeClr val="tx1"/>
                </a:solidFill>
              </a:rPr>
              <a:t>※３：消費税率の改正を考慮し、外税表記をお勧めします。</a:t>
            </a:r>
            <a:endParaRPr kumimoji="1" lang="ja-JP" altLang="en-US" sz="1200" dirty="0">
              <a:solidFill>
                <a:schemeClr val="tx1"/>
              </a:solidFill>
            </a:endParaRPr>
          </a:p>
        </p:txBody>
      </p:sp>
      <p:sp>
        <p:nvSpPr>
          <p:cNvPr id="4" name="スライド番号プレースホルダー 3"/>
          <p:cNvSpPr>
            <a:spLocks noGrp="1"/>
          </p:cNvSpPr>
          <p:nvPr>
            <p:ph type="sldNum" sz="quarter" idx="12"/>
          </p:nvPr>
        </p:nvSpPr>
        <p:spPr>
          <a:xfrm>
            <a:off x="7589925" y="6486797"/>
            <a:ext cx="2311400" cy="365125"/>
          </a:xfrm>
        </p:spPr>
        <p:txBody>
          <a:bodyPr/>
          <a:lstStyle/>
          <a:p>
            <a:pPr>
              <a:defRPr/>
            </a:pPr>
            <a:r>
              <a:rPr lang="en-US" altLang="ja-JP" dirty="0" smtClean="0"/>
              <a:t>36</a:t>
            </a:r>
            <a:endParaRPr lang="en-US" altLang="ja-JP" dirty="0"/>
          </a:p>
        </p:txBody>
      </p:sp>
      <p:sp>
        <p:nvSpPr>
          <p:cNvPr id="7"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申請に必要な書類</a:t>
            </a:r>
            <a:endParaRPr lang="ja-JP" altLang="en-US" sz="2800" b="1" dirty="0">
              <a:solidFill>
                <a:schemeClr val="bg1"/>
              </a:solidFill>
            </a:endParaRPr>
          </a:p>
        </p:txBody>
      </p:sp>
      <p:sp>
        <p:nvSpPr>
          <p:cNvPr id="8" name="Rectangle 2"/>
          <p:cNvSpPr txBox="1">
            <a:spLocks noRot="1" noChangeArrowheads="1"/>
          </p:cNvSpPr>
          <p:nvPr/>
        </p:nvSpPr>
        <p:spPr>
          <a:xfrm>
            <a:off x="-669" y="476672"/>
            <a:ext cx="9906000" cy="461665"/>
          </a:xfrm>
          <a:prstGeom prst="rect">
            <a:avLst/>
          </a:prstGeom>
          <a:solidFill>
            <a:schemeClr val="tx2">
              <a:lumMod val="20000"/>
              <a:lumOff val="8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400" b="1" dirty="0" smtClean="0">
                <a:solidFill>
                  <a:schemeClr val="accent1">
                    <a:lumMod val="50000"/>
                  </a:schemeClr>
                </a:solidFill>
              </a:rPr>
              <a:t>　⑦　手数料に関する書類（届出制手数料の届出をする場合）</a:t>
            </a:r>
            <a:endParaRPr lang="ja-JP" altLang="en-US" sz="2400" b="1" dirty="0">
              <a:solidFill>
                <a:schemeClr val="accent1">
                  <a:lumMod val="50000"/>
                </a:schemeClr>
              </a:solidFill>
            </a:endParaRPr>
          </a:p>
        </p:txBody>
      </p:sp>
    </p:spTree>
  </p:cSld>
  <p:clrMapOvr>
    <a:masterClrMapping/>
  </p:clrMapOvr>
  <p:transition advTm="5399">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AutoShape 27"/>
          <p:cNvSpPr>
            <a:spLocks noChangeArrowheads="1"/>
          </p:cNvSpPr>
          <p:nvPr/>
        </p:nvSpPr>
        <p:spPr bwMode="auto">
          <a:xfrm>
            <a:off x="7256587" y="4653136"/>
            <a:ext cx="2376933" cy="1368152"/>
          </a:xfrm>
          <a:prstGeom prst="roundRect">
            <a:avLst>
              <a:gd name="adj" fmla="val 6312"/>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lstStyle/>
          <a:p>
            <a:pPr marL="342900" indent="-342900" algn="l">
              <a:lnSpc>
                <a:spcPct val="80000"/>
              </a:lnSpc>
              <a:defRPr/>
            </a:pPr>
            <a:r>
              <a:rPr kumimoji="0" lang="ja-JP" altLang="en-US" sz="1400" dirty="0">
                <a:solidFill>
                  <a:srgbClr val="FF0000"/>
                </a:solidFill>
                <a:ea typeface="游ゴシック" panose="020B0400000000000000" pitchFamily="50" charset="-128"/>
              </a:rPr>
              <a:t>賃貸契約書に記載され</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されている住所です。</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建物名・階数・部屋番号</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err="1">
                <a:solidFill>
                  <a:srgbClr val="FF0000"/>
                </a:solidFill>
                <a:ea typeface="游ゴシック" panose="020B0400000000000000" pitchFamily="50" charset="-128"/>
              </a:rPr>
              <a:t>まで</a:t>
            </a:r>
            <a:r>
              <a:rPr kumimoji="0" lang="ja-JP" altLang="en-US" sz="1400" dirty="0">
                <a:solidFill>
                  <a:srgbClr val="FF0000"/>
                </a:solidFill>
                <a:ea typeface="游ゴシック" panose="020B0400000000000000" pitchFamily="50" charset="-128"/>
              </a:rPr>
              <a:t>記入してください。</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（第１号⑨事業所所在地</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　と同じ）</a:t>
            </a:r>
            <a:endParaRPr kumimoji="0" lang="en-US" altLang="ja-JP" sz="1400" dirty="0">
              <a:solidFill>
                <a:srgbClr val="FF0000"/>
              </a:solidFill>
              <a:ea typeface="游ゴシック" panose="020B0400000000000000" pitchFamily="50" charset="-128"/>
            </a:endParaRPr>
          </a:p>
        </p:txBody>
      </p:sp>
      <p:sp>
        <p:nvSpPr>
          <p:cNvPr id="52" name="AutoShape 25"/>
          <p:cNvSpPr>
            <a:spLocks noChangeArrowheads="1"/>
          </p:cNvSpPr>
          <p:nvPr/>
        </p:nvSpPr>
        <p:spPr bwMode="auto">
          <a:xfrm>
            <a:off x="416496" y="5082298"/>
            <a:ext cx="2129979" cy="720080"/>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algn="l">
              <a:lnSpc>
                <a:spcPct val="80000"/>
              </a:lnSpc>
              <a:defRPr/>
            </a:pPr>
            <a:r>
              <a:rPr kumimoji="0" lang="ja-JP" altLang="en-US" sz="1400" dirty="0">
                <a:solidFill>
                  <a:srgbClr val="FF0000"/>
                </a:solidFill>
                <a:ea typeface="游ゴシック" panose="020B0400000000000000" pitchFamily="50" charset="-128"/>
              </a:rPr>
              <a:t>第１号⑨</a:t>
            </a:r>
            <a:r>
              <a:rPr kumimoji="0" lang="ja-JP" altLang="en-US" sz="1400" dirty="0" smtClean="0">
                <a:solidFill>
                  <a:srgbClr val="FF0000"/>
                </a:solidFill>
                <a:ea typeface="游ゴシック" panose="020B0400000000000000" pitchFamily="50" charset="-128"/>
              </a:rPr>
              <a:t>事業所名称</a:t>
            </a:r>
            <a:r>
              <a:rPr kumimoji="0" lang="ja-JP" altLang="en-US" sz="1400" dirty="0">
                <a:solidFill>
                  <a:srgbClr val="FF0000"/>
                </a:solidFill>
                <a:ea typeface="游ゴシック" panose="020B0400000000000000" pitchFamily="50" charset="-128"/>
              </a:rPr>
              <a:t>と同じ内容</a:t>
            </a:r>
            <a:r>
              <a:rPr kumimoji="0" lang="ja-JP" altLang="en-US" sz="1400" dirty="0" smtClean="0">
                <a:solidFill>
                  <a:srgbClr val="FF0000"/>
                </a:solidFill>
                <a:ea typeface="游ゴシック" panose="020B0400000000000000" pitchFamily="50" charset="-128"/>
              </a:rPr>
              <a:t>を記入</a:t>
            </a:r>
            <a:r>
              <a:rPr kumimoji="0" lang="ja-JP" altLang="en-US" sz="1400" dirty="0">
                <a:solidFill>
                  <a:srgbClr val="FF0000"/>
                </a:solidFill>
                <a:ea typeface="游ゴシック" panose="020B0400000000000000" pitchFamily="50" charset="-128"/>
              </a:rPr>
              <a:t>してください。</a:t>
            </a:r>
            <a:endParaRPr kumimoji="0" lang="en-US" altLang="ja-JP" sz="1400" dirty="0">
              <a:solidFill>
                <a:srgbClr val="FF0000"/>
              </a:solidFill>
              <a:ea typeface="游ゴシック" panose="020B0400000000000000" pitchFamily="50" charset="-128"/>
            </a:endParaRPr>
          </a:p>
        </p:txBody>
      </p:sp>
      <p:sp>
        <p:nvSpPr>
          <p:cNvPr id="73774" name="AutoShape 46"/>
          <p:cNvSpPr>
            <a:spLocks noChangeArrowheads="1"/>
          </p:cNvSpPr>
          <p:nvPr/>
        </p:nvSpPr>
        <p:spPr bwMode="auto">
          <a:xfrm>
            <a:off x="7185248" y="3068960"/>
            <a:ext cx="2376933" cy="1221250"/>
          </a:xfrm>
          <a:prstGeom prst="roundRect">
            <a:avLst>
              <a:gd name="adj" fmla="val 9285"/>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marL="342900" indent="-342900" algn="l">
              <a:lnSpc>
                <a:spcPct val="80000"/>
              </a:lnSpc>
              <a:defRPr/>
            </a:pPr>
            <a:r>
              <a:rPr kumimoji="0" lang="ja-JP" altLang="en-US" sz="1400" dirty="0">
                <a:solidFill>
                  <a:srgbClr val="FF0000"/>
                </a:solidFill>
                <a:ea typeface="游ゴシック" panose="020B0400000000000000" pitchFamily="50" charset="-128"/>
              </a:rPr>
              <a:t>登記簿謄本に記載</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されている本店（住所）</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を記入してください。</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（第１号⑤と同じ）</a:t>
            </a:r>
            <a:endParaRPr kumimoji="0" lang="en-US" altLang="ja-JP" sz="1400" dirty="0">
              <a:solidFill>
                <a:srgbClr val="FF0000"/>
              </a:solidFill>
              <a:ea typeface="游ゴシック" panose="020B0400000000000000" pitchFamily="50" charset="-128"/>
            </a:endParaRPr>
          </a:p>
        </p:txBody>
      </p:sp>
      <p:sp>
        <p:nvSpPr>
          <p:cNvPr id="73775" name="AutoShape 47"/>
          <p:cNvSpPr>
            <a:spLocks noChangeArrowheads="1"/>
          </p:cNvSpPr>
          <p:nvPr/>
        </p:nvSpPr>
        <p:spPr bwMode="auto">
          <a:xfrm>
            <a:off x="416496" y="3328582"/>
            <a:ext cx="2129979" cy="1275308"/>
          </a:xfrm>
          <a:prstGeom prst="roundRect">
            <a:avLst>
              <a:gd name="adj" fmla="val 8588"/>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algn="l">
              <a:lnSpc>
                <a:spcPct val="80000"/>
              </a:lnSpc>
              <a:defRPr/>
            </a:pPr>
            <a:r>
              <a:rPr kumimoji="0" lang="ja-JP" altLang="en-US" sz="1400" dirty="0">
                <a:solidFill>
                  <a:srgbClr val="FF0000"/>
                </a:solidFill>
                <a:ea typeface="游ゴシック" panose="020B0400000000000000" pitchFamily="50" charset="-128"/>
              </a:rPr>
              <a:t>登記簿謄本</a:t>
            </a:r>
            <a:r>
              <a:rPr kumimoji="0" lang="ja-JP" altLang="en-US" sz="1400" dirty="0" smtClean="0">
                <a:solidFill>
                  <a:srgbClr val="FF0000"/>
                </a:solidFill>
                <a:ea typeface="游ゴシック" panose="020B0400000000000000" pitchFamily="50" charset="-128"/>
              </a:rPr>
              <a:t>に記載</a:t>
            </a:r>
            <a:r>
              <a:rPr kumimoji="0" lang="ja-JP" altLang="en-US" sz="1400" dirty="0">
                <a:solidFill>
                  <a:srgbClr val="FF0000"/>
                </a:solidFill>
                <a:ea typeface="游ゴシック" panose="020B0400000000000000" pitchFamily="50" charset="-128"/>
              </a:rPr>
              <a:t>されて</a:t>
            </a:r>
            <a:r>
              <a:rPr kumimoji="0" lang="ja-JP" altLang="en-US" sz="1400" dirty="0" smtClean="0">
                <a:solidFill>
                  <a:srgbClr val="FF0000"/>
                </a:solidFill>
                <a:ea typeface="游ゴシック" panose="020B0400000000000000" pitchFamily="50" charset="-128"/>
              </a:rPr>
              <a:t>いる法</a:t>
            </a:r>
            <a:r>
              <a:rPr kumimoji="0" lang="ja-JP" altLang="en-US" sz="1400" dirty="0">
                <a:solidFill>
                  <a:srgbClr val="FF0000"/>
                </a:solidFill>
                <a:ea typeface="游ゴシック" panose="020B0400000000000000" pitchFamily="50" charset="-128"/>
              </a:rPr>
              <a:t>人名を</a:t>
            </a:r>
            <a:r>
              <a:rPr kumimoji="0" lang="ja-JP" altLang="en-US" sz="1400" dirty="0" smtClean="0">
                <a:solidFill>
                  <a:srgbClr val="FF0000"/>
                </a:solidFill>
                <a:ea typeface="游ゴシック" panose="020B0400000000000000" pitchFamily="50" charset="-128"/>
              </a:rPr>
              <a:t>記入して</a:t>
            </a:r>
            <a:r>
              <a:rPr kumimoji="0" lang="ja-JP" altLang="en-US" sz="1400" dirty="0">
                <a:solidFill>
                  <a:srgbClr val="FF0000"/>
                </a:solidFill>
                <a:ea typeface="游ゴシック" panose="020B0400000000000000" pitchFamily="50" charset="-128"/>
              </a:rPr>
              <a:t>ください。</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（第１号④と同じ）</a:t>
            </a:r>
          </a:p>
        </p:txBody>
      </p:sp>
      <p:sp>
        <p:nvSpPr>
          <p:cNvPr id="73778" name="Text Box 50"/>
          <p:cNvSpPr txBox="1">
            <a:spLocks noChangeArrowheads="1"/>
          </p:cNvSpPr>
          <p:nvPr/>
        </p:nvSpPr>
        <p:spPr bwMode="auto">
          <a:xfrm>
            <a:off x="2689239" y="165618"/>
            <a:ext cx="7211937" cy="674031"/>
          </a:xfrm>
          <a:prstGeom prst="rect">
            <a:avLst/>
          </a:prstGeom>
          <a:noFill/>
          <a:ln w="9525" algn="ctr">
            <a:noFill/>
            <a:miter lim="800000"/>
            <a:headEnd/>
            <a:tailEnd/>
          </a:ln>
          <a:effectLst/>
        </p:spPr>
        <p:txBody>
          <a:bodyPr wrap="square" anchor="ctr">
            <a:spAutoFit/>
          </a:bodyPr>
          <a:lstStyle/>
          <a:p>
            <a:pPr marL="342900" indent="-342900" algn="l">
              <a:lnSpc>
                <a:spcPct val="80000"/>
              </a:lnSpc>
              <a:spcBef>
                <a:spcPct val="50000"/>
              </a:spcBef>
              <a:defRPr/>
            </a:pPr>
            <a:r>
              <a:rPr lang="ja-JP" altLang="en-US" sz="1800" dirty="0">
                <a:solidFill>
                  <a:srgbClr val="FF0000"/>
                </a:solidFill>
                <a:ea typeface="游ゴシック" panose="020B0400000000000000" pitchFamily="50" charset="-128"/>
              </a:rPr>
              <a:t>取扱職種や地域</a:t>
            </a:r>
            <a:r>
              <a:rPr lang="ja-JP" altLang="en-US" sz="1800" dirty="0" smtClean="0">
                <a:solidFill>
                  <a:srgbClr val="FF0000"/>
                </a:solidFill>
                <a:ea typeface="游ゴシック" panose="020B0400000000000000" pitchFamily="50" charset="-128"/>
              </a:rPr>
              <a:t>が「</a:t>
            </a:r>
            <a:r>
              <a:rPr lang="ja-JP" altLang="en-US" sz="1800" dirty="0">
                <a:solidFill>
                  <a:srgbClr val="FF0000"/>
                </a:solidFill>
                <a:ea typeface="游ゴシック" panose="020B0400000000000000" pitchFamily="50" charset="-128"/>
              </a:rPr>
              <a:t>国内・全職種」で、</a:t>
            </a:r>
            <a:endParaRPr lang="en-US" altLang="ja-JP" sz="1800" dirty="0">
              <a:solidFill>
                <a:srgbClr val="FF0000"/>
              </a:solidFill>
              <a:ea typeface="游ゴシック" panose="020B0400000000000000" pitchFamily="50" charset="-128"/>
            </a:endParaRPr>
          </a:p>
          <a:p>
            <a:pPr algn="l">
              <a:lnSpc>
                <a:spcPct val="80000"/>
              </a:lnSpc>
              <a:spcBef>
                <a:spcPct val="50000"/>
              </a:spcBef>
              <a:defRPr/>
            </a:pPr>
            <a:r>
              <a:rPr lang="ja-JP" altLang="en-US" sz="1800" dirty="0">
                <a:solidFill>
                  <a:srgbClr val="FF0000"/>
                </a:solidFill>
                <a:ea typeface="游ゴシック" panose="020B0400000000000000" pitchFamily="50" charset="-128"/>
              </a:rPr>
              <a:t>地域・職種・賃金を</a:t>
            </a:r>
            <a:r>
              <a:rPr lang="ja-JP" altLang="en-US" sz="1800" dirty="0" smtClean="0">
                <a:solidFill>
                  <a:srgbClr val="FF0000"/>
                </a:solidFill>
                <a:ea typeface="游ゴシック" panose="020B0400000000000000" pitchFamily="50" charset="-128"/>
              </a:rPr>
              <a:t>限定しない</a:t>
            </a:r>
            <a:r>
              <a:rPr lang="ja-JP" altLang="en-US" sz="1800" dirty="0">
                <a:solidFill>
                  <a:srgbClr val="FF0000"/>
                </a:solidFill>
                <a:ea typeface="游ゴシック" panose="020B0400000000000000" pitchFamily="50" charset="-128"/>
              </a:rPr>
              <a:t>場合は提出</a:t>
            </a:r>
            <a:r>
              <a:rPr lang="ja-JP" altLang="en-US" sz="1800" dirty="0" smtClean="0">
                <a:solidFill>
                  <a:srgbClr val="FF0000"/>
                </a:solidFill>
                <a:ea typeface="游ゴシック" panose="020B0400000000000000" pitchFamily="50" charset="-128"/>
              </a:rPr>
              <a:t>不要です</a:t>
            </a:r>
            <a:r>
              <a:rPr lang="ja-JP" altLang="en-US" sz="1800" dirty="0">
                <a:solidFill>
                  <a:srgbClr val="FF0000"/>
                </a:solidFill>
                <a:ea typeface="游ゴシック" panose="020B0400000000000000" pitchFamily="50" charset="-128"/>
              </a:rPr>
              <a:t>。</a:t>
            </a:r>
            <a:endParaRPr lang="en-US" altLang="ja-JP" sz="1800" dirty="0">
              <a:solidFill>
                <a:srgbClr val="FF0000"/>
              </a:solidFill>
              <a:ea typeface="游ゴシック" panose="020B0400000000000000" pitchFamily="50" charset="-128"/>
            </a:endParaRPr>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587822826"/>
              </p:ext>
            </p:extLst>
          </p:nvPr>
        </p:nvGraphicFramePr>
        <p:xfrm>
          <a:off x="2874963" y="764704"/>
          <a:ext cx="4224337" cy="6330950"/>
        </p:xfrm>
        <a:graphic>
          <a:graphicData uri="http://schemas.openxmlformats.org/presentationml/2006/ole">
            <mc:AlternateContent xmlns:mc="http://schemas.openxmlformats.org/markup-compatibility/2006">
              <mc:Choice xmlns:v="urn:schemas-microsoft-com:vml" Requires="v">
                <p:oleObj spid="_x0000_s6385" name="Document" r:id="rId4" imgW="6527697" imgH="9791271" progId="Word.Document.8">
                  <p:embed/>
                </p:oleObj>
              </mc:Choice>
              <mc:Fallback>
                <p:oleObj name="Document" r:id="rId4" imgW="6527697" imgH="9791271" progId="Word.Document.8">
                  <p:embed/>
                  <p:pic>
                    <p:nvPicPr>
                      <p:cNvPr id="0" name=""/>
                      <p:cNvPicPr/>
                      <p:nvPr/>
                    </p:nvPicPr>
                    <p:blipFill>
                      <a:blip r:embed="rId5"/>
                      <a:stretch>
                        <a:fillRect/>
                      </a:stretch>
                    </p:blipFill>
                    <p:spPr>
                      <a:xfrm>
                        <a:off x="2874963" y="764704"/>
                        <a:ext cx="4224337" cy="6330950"/>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a:xfrm>
            <a:off x="7594600" y="6492875"/>
            <a:ext cx="2311400" cy="365125"/>
          </a:xfrm>
        </p:spPr>
        <p:txBody>
          <a:bodyPr/>
          <a:lstStyle/>
          <a:p>
            <a:pPr>
              <a:defRPr/>
            </a:pPr>
            <a:r>
              <a:rPr lang="en-US" altLang="ja-JP" dirty="0" smtClean="0"/>
              <a:t>37</a:t>
            </a:r>
          </a:p>
        </p:txBody>
      </p:sp>
      <p:cxnSp>
        <p:nvCxnSpPr>
          <p:cNvPr id="10" name="直線矢印コネクタ 9"/>
          <p:cNvCxnSpPr/>
          <p:nvPr/>
        </p:nvCxnSpPr>
        <p:spPr>
          <a:xfrm flipH="1" flipV="1">
            <a:off x="2499343" y="5461435"/>
            <a:ext cx="797473" cy="340943"/>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flipH="1" flipV="1">
            <a:off x="2536571" y="4050395"/>
            <a:ext cx="760245" cy="553495"/>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H="1">
            <a:off x="6078137" y="4214046"/>
            <a:ext cx="1183008" cy="868252"/>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H="1">
            <a:off x="6078137" y="5361210"/>
            <a:ext cx="1180534" cy="732086"/>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5" name="Rectangle 2"/>
          <p:cNvSpPr txBox="1">
            <a:spLocks noRot="1" noChangeArrowheads="1"/>
          </p:cNvSpPr>
          <p:nvPr/>
        </p:nvSpPr>
        <p:spPr>
          <a:xfrm>
            <a:off x="0" y="0"/>
            <a:ext cx="2520000" cy="369332"/>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defRPr/>
            </a:pPr>
            <a:r>
              <a:rPr lang="ja-JP" altLang="en-US" sz="1800" b="0" dirty="0" smtClean="0">
                <a:solidFill>
                  <a:schemeClr val="bg1"/>
                </a:solidFill>
                <a:latin typeface="メイリオ" panose="020B0604030504040204" pitchFamily="50" charset="-128"/>
                <a:ea typeface="メイリオ" panose="020B0604030504040204" pitchFamily="50" charset="-128"/>
              </a:rPr>
              <a:t>様式第６号（第１面）</a:t>
            </a:r>
            <a:endParaRPr lang="ja-JP" altLang="en-US" sz="1800" b="0" dirty="0">
              <a:solidFill>
                <a:schemeClr val="bg1"/>
              </a:solidFill>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56456" y="6580593"/>
            <a:ext cx="1497526"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pPr algn="l"/>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マニュアル</a:t>
            </a:r>
            <a:r>
              <a:rPr kumimoji="1" lang="en-US" altLang="ja-JP" sz="1200" b="0" dirty="0" smtClean="0">
                <a:solidFill>
                  <a:schemeClr val="bg1">
                    <a:lumMod val="50000"/>
                  </a:schemeClr>
                </a:solidFill>
                <a:latin typeface="メイリオ" panose="020B0604030504040204" pitchFamily="50" charset="-128"/>
                <a:ea typeface="メイリオ" panose="020B0604030504040204" pitchFamily="50" charset="-128"/>
              </a:rPr>
              <a:t>P30-32</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Tree>
  </p:cSld>
  <p:clrMapOvr>
    <a:masterClrMapping/>
  </p:clrMapOvr>
  <p:transition advTm="72103">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utoShape 39"/>
          <p:cNvSpPr>
            <a:spLocks noChangeArrowheads="1"/>
          </p:cNvSpPr>
          <p:nvPr/>
        </p:nvSpPr>
        <p:spPr bwMode="auto">
          <a:xfrm>
            <a:off x="7113240" y="3861048"/>
            <a:ext cx="2185417" cy="1419586"/>
          </a:xfrm>
          <a:prstGeom prst="roundRect">
            <a:avLst>
              <a:gd name="adj" fmla="val 10316"/>
            </a:avLst>
          </a:prstGeom>
          <a:solidFill>
            <a:schemeClr val="accent1">
              <a:lumMod val="20000"/>
              <a:lumOff val="80000"/>
            </a:schemeClr>
          </a:solidFill>
          <a:ln w="19050" algn="ctr">
            <a:solidFill>
              <a:srgbClr val="0000FF"/>
            </a:solidFill>
            <a:miter lim="800000"/>
            <a:headEnd/>
            <a:tailEnd/>
          </a:ln>
          <a:effectLst/>
        </p:spPr>
        <p:txBody>
          <a:bodyPr anchor="ctr"/>
          <a:lstStyle/>
          <a:p>
            <a:pPr algn="l">
              <a:spcBef>
                <a:spcPts val="0"/>
              </a:spcBef>
              <a:defRPr/>
            </a:pPr>
            <a:r>
              <a:rPr kumimoji="0" lang="ja-JP" altLang="en-US" sz="1400" dirty="0">
                <a:solidFill>
                  <a:srgbClr val="FF0000"/>
                </a:solidFill>
                <a:ea typeface="游ゴシック" panose="020B0400000000000000" pitchFamily="50" charset="-128"/>
              </a:rPr>
              <a:t>第１号⑪担当者職・氏名</a:t>
            </a:r>
            <a:r>
              <a:rPr kumimoji="0" lang="ja-JP" altLang="en-US" sz="1400" dirty="0" smtClean="0">
                <a:solidFill>
                  <a:srgbClr val="FF0000"/>
                </a:solidFill>
                <a:ea typeface="游ゴシック" panose="020B0400000000000000" pitchFamily="50" charset="-128"/>
              </a:rPr>
              <a:t>・電話番号</a:t>
            </a:r>
            <a:r>
              <a:rPr kumimoji="0" lang="ja-JP" altLang="en-US" sz="1400" dirty="0">
                <a:solidFill>
                  <a:srgbClr val="FF0000"/>
                </a:solidFill>
                <a:ea typeface="游ゴシック" panose="020B0400000000000000" pitchFamily="50" charset="-128"/>
              </a:rPr>
              <a:t>と同じ内容</a:t>
            </a:r>
            <a:r>
              <a:rPr kumimoji="0" lang="ja-JP" altLang="en-US" sz="1400" dirty="0" smtClean="0">
                <a:solidFill>
                  <a:srgbClr val="FF0000"/>
                </a:solidFill>
                <a:ea typeface="游ゴシック" panose="020B0400000000000000" pitchFamily="50" charset="-128"/>
              </a:rPr>
              <a:t>を記入</a:t>
            </a:r>
            <a:r>
              <a:rPr kumimoji="0" lang="ja-JP" altLang="en-US" sz="1400" dirty="0">
                <a:solidFill>
                  <a:srgbClr val="FF0000"/>
                </a:solidFill>
                <a:ea typeface="游ゴシック" panose="020B0400000000000000" pitchFamily="50" charset="-128"/>
              </a:rPr>
              <a:t>してください。</a:t>
            </a:r>
          </a:p>
        </p:txBody>
      </p:sp>
      <p:sp>
        <p:nvSpPr>
          <p:cNvPr id="75794" name="AutoShape 18"/>
          <p:cNvSpPr>
            <a:spLocks noChangeArrowheads="1"/>
          </p:cNvSpPr>
          <p:nvPr/>
        </p:nvSpPr>
        <p:spPr bwMode="auto">
          <a:xfrm>
            <a:off x="7185247" y="1052735"/>
            <a:ext cx="2376265" cy="2441493"/>
          </a:xfrm>
          <a:prstGeom prst="roundRect">
            <a:avLst>
              <a:gd name="adj" fmla="val 5807"/>
            </a:avLst>
          </a:prstGeom>
          <a:solidFill>
            <a:schemeClr val="accent1">
              <a:lumMod val="20000"/>
              <a:lumOff val="80000"/>
            </a:schemeClr>
          </a:solidFill>
          <a:ln w="19050" algn="ctr">
            <a:solidFill>
              <a:srgbClr val="0000FF"/>
            </a:solidFill>
            <a:miter lim="800000"/>
            <a:headEnd/>
            <a:tailEnd/>
          </a:ln>
          <a:effectLst/>
        </p:spPr>
        <p:txBody>
          <a:bodyPr anchor="ctr"/>
          <a:lstStyle/>
          <a:p>
            <a:pPr algn="l">
              <a:spcBef>
                <a:spcPts val="0"/>
              </a:spcBef>
              <a:defRPr/>
            </a:pPr>
            <a:r>
              <a:rPr kumimoji="0" lang="ja-JP" altLang="en-US" sz="1400" dirty="0" smtClean="0">
                <a:solidFill>
                  <a:srgbClr val="FF0000"/>
                </a:solidFill>
                <a:ea typeface="游ゴシック" panose="020B0400000000000000" pitchFamily="50" charset="-128"/>
              </a:rPr>
              <a:t>事業所</a:t>
            </a:r>
            <a:r>
              <a:rPr kumimoji="0" lang="ja-JP" altLang="en-US" sz="1400" dirty="0">
                <a:solidFill>
                  <a:srgbClr val="FF0000"/>
                </a:solidFill>
                <a:ea typeface="游ゴシック" panose="020B0400000000000000" pitchFamily="50" charset="-128"/>
              </a:rPr>
              <a:t>として設定した</a:t>
            </a:r>
            <a:endParaRPr kumimoji="0" lang="en-US" altLang="ja-JP" sz="1400" dirty="0">
              <a:solidFill>
                <a:srgbClr val="FF0000"/>
              </a:solidFill>
              <a:ea typeface="游ゴシック" panose="020B0400000000000000" pitchFamily="50" charset="-128"/>
            </a:endParaRPr>
          </a:p>
          <a:p>
            <a:pPr algn="l">
              <a:spcBef>
                <a:spcPts val="0"/>
              </a:spcBef>
              <a:defRPr/>
            </a:pPr>
            <a:r>
              <a:rPr kumimoji="0" lang="ja-JP" altLang="en-US" sz="1400" dirty="0">
                <a:solidFill>
                  <a:srgbClr val="FF0000"/>
                </a:solidFill>
                <a:ea typeface="游ゴシック" panose="020B0400000000000000" pitchFamily="50" charset="-128"/>
              </a:rPr>
              <a:t>地域・職種・賃金を</a:t>
            </a:r>
            <a:r>
              <a:rPr kumimoji="0" lang="ja-JP" altLang="en-US" sz="1400" dirty="0" smtClean="0">
                <a:solidFill>
                  <a:srgbClr val="FF0000"/>
                </a:solidFill>
                <a:ea typeface="游ゴシック" panose="020B0400000000000000" pitchFamily="50" charset="-128"/>
              </a:rPr>
              <a:t>記入して</a:t>
            </a:r>
            <a:r>
              <a:rPr kumimoji="0" lang="ja-JP" altLang="en-US" sz="1400" dirty="0">
                <a:solidFill>
                  <a:srgbClr val="FF0000"/>
                </a:solidFill>
                <a:ea typeface="游ゴシック" panose="020B0400000000000000" pitchFamily="50" charset="-128"/>
              </a:rPr>
              <a:t>ください。（職種は</a:t>
            </a:r>
            <a:r>
              <a:rPr kumimoji="0" lang="ja-JP" altLang="en-US" sz="1400" dirty="0" smtClean="0">
                <a:solidFill>
                  <a:srgbClr val="FF0000"/>
                </a:solidFill>
                <a:ea typeface="游ゴシック" panose="020B0400000000000000" pitchFamily="50" charset="-128"/>
              </a:rPr>
              <a:t>第２号</a:t>
            </a:r>
            <a:r>
              <a:rPr kumimoji="0" lang="ja-JP" altLang="en-US" sz="1400" dirty="0">
                <a:solidFill>
                  <a:srgbClr val="FF0000"/>
                </a:solidFill>
                <a:ea typeface="游ゴシック" panose="020B0400000000000000" pitchFamily="50" charset="-128"/>
              </a:rPr>
              <a:t>３①区分と同じ</a:t>
            </a:r>
            <a:r>
              <a:rPr kumimoji="0" lang="ja-JP" altLang="en-US" sz="1400" dirty="0" smtClean="0">
                <a:solidFill>
                  <a:srgbClr val="FF0000"/>
                </a:solidFill>
                <a:ea typeface="游ゴシック" panose="020B0400000000000000" pitchFamily="50" charset="-128"/>
              </a:rPr>
              <a:t>）</a:t>
            </a:r>
            <a:endParaRPr kumimoji="0" lang="en-US" altLang="ja-JP" sz="1400" dirty="0" smtClean="0">
              <a:solidFill>
                <a:srgbClr val="FF0000"/>
              </a:solidFill>
              <a:ea typeface="游ゴシック" panose="020B0400000000000000" pitchFamily="50" charset="-128"/>
            </a:endParaRPr>
          </a:p>
          <a:p>
            <a:pPr algn="l">
              <a:spcBef>
                <a:spcPts val="0"/>
              </a:spcBef>
              <a:defRPr/>
            </a:pPr>
            <a:endParaRPr kumimoji="0" lang="en-US" altLang="ja-JP" sz="1400" dirty="0">
              <a:solidFill>
                <a:srgbClr val="FF0000"/>
              </a:solidFill>
              <a:ea typeface="游ゴシック" panose="020B0400000000000000" pitchFamily="50" charset="-128"/>
            </a:endParaRPr>
          </a:p>
          <a:p>
            <a:pPr algn="l">
              <a:spcBef>
                <a:spcPts val="0"/>
              </a:spcBef>
              <a:defRPr/>
            </a:pPr>
            <a:r>
              <a:rPr kumimoji="0" lang="ja-JP" altLang="en-US" sz="1400" dirty="0" smtClean="0">
                <a:solidFill>
                  <a:srgbClr val="FF0000"/>
                </a:solidFill>
                <a:ea typeface="游ゴシック" panose="020B0400000000000000" pitchFamily="50" charset="-128"/>
              </a:rPr>
              <a:t>職種名</a:t>
            </a:r>
            <a:r>
              <a:rPr kumimoji="0" lang="ja-JP" altLang="en-US" sz="1400" dirty="0">
                <a:solidFill>
                  <a:srgbClr val="FF0000"/>
                </a:solidFill>
                <a:ea typeface="游ゴシック" panose="020B0400000000000000" pitchFamily="50" charset="-128"/>
              </a:rPr>
              <a:t>の記載については、原則として令和</a:t>
            </a:r>
            <a:r>
              <a:rPr kumimoji="0" lang="ja-JP" altLang="en-US" sz="1400" dirty="0" smtClean="0">
                <a:solidFill>
                  <a:srgbClr val="FF0000"/>
                </a:solidFill>
                <a:ea typeface="游ゴシック" panose="020B0400000000000000" pitchFamily="50" charset="-128"/>
              </a:rPr>
              <a:t>４年度版厚生</a:t>
            </a:r>
            <a:r>
              <a:rPr kumimoji="0" lang="ja-JP" altLang="en-US" sz="1400" dirty="0">
                <a:solidFill>
                  <a:srgbClr val="FF0000"/>
                </a:solidFill>
                <a:ea typeface="游ゴシック" panose="020B0400000000000000" pitchFamily="50" charset="-128"/>
              </a:rPr>
              <a:t>労働省編職業分類の中分類に</a:t>
            </a:r>
            <a:r>
              <a:rPr kumimoji="0" lang="ja-JP" altLang="en-US" sz="1400" dirty="0" smtClean="0">
                <a:solidFill>
                  <a:srgbClr val="FF0000"/>
                </a:solidFill>
                <a:ea typeface="游ゴシック" panose="020B0400000000000000" pitchFamily="50" charset="-128"/>
              </a:rPr>
              <a:t>より記載してください。</a:t>
            </a:r>
            <a:endParaRPr kumimoji="0" lang="en-US" altLang="ja-JP" sz="1400" dirty="0">
              <a:solidFill>
                <a:srgbClr val="FF0000"/>
              </a:solidFill>
              <a:ea typeface="游ゴシック" panose="020B0400000000000000" pitchFamily="50" charset="-128"/>
            </a:endParaRPr>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695263642"/>
              </p:ext>
            </p:extLst>
          </p:nvPr>
        </p:nvGraphicFramePr>
        <p:xfrm>
          <a:off x="2385169" y="373570"/>
          <a:ext cx="4562475" cy="6559550"/>
        </p:xfrm>
        <a:graphic>
          <a:graphicData uri="http://schemas.openxmlformats.org/presentationml/2006/ole">
            <mc:AlternateContent xmlns:mc="http://schemas.openxmlformats.org/markup-compatibility/2006">
              <mc:Choice xmlns:v="urn:schemas-microsoft-com:vml" Requires="v">
                <p:oleObj spid="_x0000_s7410" name="Document" r:id="rId4" imgW="6527697" imgH="9380439" progId="Word.Document.8">
                  <p:embed/>
                </p:oleObj>
              </mc:Choice>
              <mc:Fallback>
                <p:oleObj name="Document" r:id="rId4" imgW="6527697" imgH="9380439" progId="Word.Document.8">
                  <p:embed/>
                  <p:pic>
                    <p:nvPicPr>
                      <p:cNvPr id="0" name=""/>
                      <p:cNvPicPr/>
                      <p:nvPr/>
                    </p:nvPicPr>
                    <p:blipFill>
                      <a:blip r:embed="rId5"/>
                      <a:stretch>
                        <a:fillRect/>
                      </a:stretch>
                    </p:blipFill>
                    <p:spPr>
                      <a:xfrm>
                        <a:off x="2385169" y="373570"/>
                        <a:ext cx="4562475" cy="6559550"/>
                      </a:xfrm>
                      <a:prstGeom prst="rect">
                        <a:avLst/>
                      </a:prstGeom>
                    </p:spPr>
                  </p:pic>
                </p:oleObj>
              </mc:Fallback>
            </mc:AlternateContent>
          </a:graphicData>
        </a:graphic>
      </p:graphicFrame>
      <p:pic>
        <p:nvPicPr>
          <p:cNvPr id="7238" name="Picture 70"/>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76736" y="4725144"/>
            <a:ext cx="4032448" cy="13389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スライド番号プレースホルダー 1"/>
          <p:cNvSpPr>
            <a:spLocks noGrp="1"/>
          </p:cNvSpPr>
          <p:nvPr>
            <p:ph type="sldNum" sz="quarter" idx="12"/>
          </p:nvPr>
        </p:nvSpPr>
        <p:spPr>
          <a:xfrm>
            <a:off x="7594600" y="6492875"/>
            <a:ext cx="2311400" cy="365125"/>
          </a:xfrm>
        </p:spPr>
        <p:txBody>
          <a:bodyPr/>
          <a:lstStyle/>
          <a:p>
            <a:pPr>
              <a:defRPr/>
            </a:pPr>
            <a:r>
              <a:rPr lang="en-US" altLang="ja-JP" dirty="0" smtClean="0"/>
              <a:t>31</a:t>
            </a:r>
            <a:endParaRPr lang="en-US" altLang="ja-JP" dirty="0"/>
          </a:p>
        </p:txBody>
      </p:sp>
      <p:cxnSp>
        <p:nvCxnSpPr>
          <p:cNvPr id="9" name="直線矢印コネクタ 8"/>
          <p:cNvCxnSpPr/>
          <p:nvPr/>
        </p:nvCxnSpPr>
        <p:spPr>
          <a:xfrm flipH="1">
            <a:off x="6431968" y="1374694"/>
            <a:ext cx="768720" cy="740537"/>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flipH="1" flipV="1">
            <a:off x="5913366" y="4294082"/>
            <a:ext cx="1271881" cy="64243"/>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0" name="Rectangle 2"/>
          <p:cNvSpPr txBox="1">
            <a:spLocks noRot="1" noChangeArrowheads="1"/>
          </p:cNvSpPr>
          <p:nvPr/>
        </p:nvSpPr>
        <p:spPr>
          <a:xfrm>
            <a:off x="0" y="0"/>
            <a:ext cx="2520000" cy="369332"/>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defRPr/>
            </a:pPr>
            <a:r>
              <a:rPr lang="ja-JP" altLang="en-US" sz="1800" b="0" dirty="0" smtClean="0">
                <a:solidFill>
                  <a:schemeClr val="bg1"/>
                </a:solidFill>
                <a:latin typeface="メイリオ" panose="020B0604030504040204" pitchFamily="50" charset="-128"/>
                <a:ea typeface="メイリオ" panose="020B0604030504040204" pitchFamily="50" charset="-128"/>
              </a:rPr>
              <a:t>様式第６号（第２面）</a:t>
            </a:r>
            <a:endParaRPr lang="ja-JP" altLang="en-US" sz="1800" b="0" dirty="0">
              <a:solidFill>
                <a:schemeClr val="bg1"/>
              </a:solidFill>
              <a:latin typeface="メイリオ" panose="020B0604030504040204" pitchFamily="50" charset="-128"/>
              <a:ea typeface="メイリオ" panose="020B0604030504040204" pitchFamily="50" charset="-128"/>
            </a:endParaRPr>
          </a:p>
        </p:txBody>
      </p:sp>
    </p:spTree>
  </p:cSld>
  <p:clrMapOvr>
    <a:masterClrMapping/>
  </p:clrMapOvr>
  <p:transition advTm="41091">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68" name="Rectangle 24"/>
          <p:cNvSpPr>
            <a:spLocks noGrp="1" noRot="1" noChangeArrowheads="1"/>
          </p:cNvSpPr>
          <p:nvPr>
            <p:ph idx="1"/>
          </p:nvPr>
        </p:nvSpPr>
        <p:spPr>
          <a:xfrm>
            <a:off x="402591" y="4379807"/>
            <a:ext cx="9440862" cy="360363"/>
          </a:xfrm>
        </p:spPr>
        <p:txBody>
          <a:bodyPr/>
          <a:lstStyle/>
          <a:p>
            <a:pPr marL="0" indent="0">
              <a:lnSpc>
                <a:spcPct val="80000"/>
              </a:lnSpc>
              <a:buNone/>
              <a:defRPr/>
            </a:pPr>
            <a:r>
              <a:rPr lang="ja-JP" altLang="en-US" sz="1800" dirty="0">
                <a:solidFill>
                  <a:schemeClr val="tx1"/>
                </a:solidFill>
                <a:latin typeface="游ゴシック" panose="020B0400000000000000" pitchFamily="50" charset="-128"/>
              </a:rPr>
              <a:t>・ </a:t>
            </a:r>
            <a:r>
              <a:rPr lang="ja-JP" altLang="en-US" sz="1800" dirty="0" smtClean="0">
                <a:solidFill>
                  <a:schemeClr val="tx1"/>
                </a:solidFill>
                <a:latin typeface="游ゴシック" panose="020B0400000000000000" pitchFamily="50" charset="-128"/>
              </a:rPr>
              <a:t>求職－報酬</a:t>
            </a:r>
            <a:r>
              <a:rPr lang="ja-JP" altLang="en-US" sz="1800" dirty="0">
                <a:solidFill>
                  <a:schemeClr val="tx1"/>
                </a:solidFill>
                <a:latin typeface="游ゴシック" panose="020B0400000000000000" pitchFamily="50" charset="-128"/>
              </a:rPr>
              <a:t>を得るために自己の労働力を提供して職業に就こうとする</a:t>
            </a:r>
            <a:r>
              <a:rPr lang="ja-JP" altLang="en-US" sz="1800" dirty="0" smtClean="0">
                <a:solidFill>
                  <a:schemeClr val="tx1"/>
                </a:solidFill>
                <a:latin typeface="游ゴシック" panose="020B0400000000000000" pitchFamily="50" charset="-128"/>
              </a:rPr>
              <a:t>こと</a:t>
            </a:r>
            <a:endParaRPr lang="ja-JP" altLang="en-US" sz="2000" dirty="0">
              <a:solidFill>
                <a:schemeClr val="tx1"/>
              </a:solidFill>
              <a:latin typeface="游ゴシック" panose="020B0400000000000000" pitchFamily="50" charset="-128"/>
            </a:endParaRPr>
          </a:p>
        </p:txBody>
      </p:sp>
      <p:sp>
        <p:nvSpPr>
          <p:cNvPr id="31751" name="AutoShape 7"/>
          <p:cNvSpPr>
            <a:spLocks noChangeArrowheads="1"/>
          </p:cNvSpPr>
          <p:nvPr/>
        </p:nvSpPr>
        <p:spPr bwMode="auto">
          <a:xfrm>
            <a:off x="3471863" y="978389"/>
            <a:ext cx="3197225" cy="1008062"/>
          </a:xfrm>
          <a:prstGeom prst="roundRect">
            <a:avLst>
              <a:gd name="adj" fmla="val 16667"/>
            </a:avLst>
          </a:prstGeom>
          <a:solidFill>
            <a:schemeClr val="tx2">
              <a:lumMod val="20000"/>
              <a:lumOff val="80000"/>
            </a:schemeClr>
          </a:solidFill>
          <a:ln w="38100">
            <a:solidFill>
              <a:schemeClr val="tx1"/>
            </a:solidFill>
            <a:round/>
            <a:headEnd/>
            <a:tailEnd/>
          </a:ln>
          <a:effectLst/>
        </p:spPr>
        <p:txBody>
          <a:bodyPr wrap="none" anchor="ctr"/>
          <a:lstStyle/>
          <a:p>
            <a:pPr>
              <a:defRPr/>
            </a:pPr>
            <a:endParaRPr lang="ja-JP" altLang="en-US" dirty="0">
              <a:effectLst>
                <a:outerShdw blurRad="38100" dist="38100" dir="2700000" algn="tl">
                  <a:srgbClr val="000000">
                    <a:alpha val="43137"/>
                  </a:srgbClr>
                </a:outerShdw>
              </a:effectLst>
              <a:ea typeface="游ゴシック" panose="020B0400000000000000" pitchFamily="50" charset="-128"/>
            </a:endParaRPr>
          </a:p>
        </p:txBody>
      </p:sp>
      <p:sp>
        <p:nvSpPr>
          <p:cNvPr id="31754" name="AutoShape 10"/>
          <p:cNvSpPr>
            <a:spLocks noChangeArrowheads="1"/>
          </p:cNvSpPr>
          <p:nvPr/>
        </p:nvSpPr>
        <p:spPr bwMode="auto">
          <a:xfrm>
            <a:off x="6278563" y="2994514"/>
            <a:ext cx="3197225" cy="1008062"/>
          </a:xfrm>
          <a:prstGeom prst="roundRect">
            <a:avLst>
              <a:gd name="adj" fmla="val 16667"/>
            </a:avLst>
          </a:prstGeom>
          <a:solidFill>
            <a:schemeClr val="tx2">
              <a:lumMod val="20000"/>
              <a:lumOff val="80000"/>
            </a:schemeClr>
          </a:solidFill>
          <a:ln w="38100">
            <a:solidFill>
              <a:schemeClr val="tx1"/>
            </a:solidFill>
            <a:round/>
            <a:headEnd/>
            <a:tailEnd/>
          </a:ln>
          <a:effectLst/>
        </p:spPr>
        <p:txBody>
          <a:bodyPr wrap="none" anchor="ctr"/>
          <a:lstStyle/>
          <a:p>
            <a:pPr>
              <a:defRPr/>
            </a:pPr>
            <a:endParaRPr lang="ja-JP" altLang="en-US" dirty="0">
              <a:effectLst>
                <a:outerShdw blurRad="38100" dist="38100" dir="2700000" algn="tl">
                  <a:srgbClr val="000000">
                    <a:alpha val="43137"/>
                  </a:srgbClr>
                </a:outerShdw>
              </a:effectLst>
              <a:ea typeface="游ゴシック" panose="020B0400000000000000" pitchFamily="50" charset="-128"/>
            </a:endParaRPr>
          </a:p>
        </p:txBody>
      </p:sp>
      <p:sp>
        <p:nvSpPr>
          <p:cNvPr id="31755" name="AutoShape 11"/>
          <p:cNvSpPr>
            <a:spLocks noChangeArrowheads="1"/>
          </p:cNvSpPr>
          <p:nvPr/>
        </p:nvSpPr>
        <p:spPr bwMode="auto">
          <a:xfrm>
            <a:off x="430213" y="2994514"/>
            <a:ext cx="3195638" cy="1008062"/>
          </a:xfrm>
          <a:prstGeom prst="roundRect">
            <a:avLst>
              <a:gd name="adj" fmla="val 16667"/>
            </a:avLst>
          </a:prstGeom>
          <a:solidFill>
            <a:schemeClr val="tx2">
              <a:lumMod val="20000"/>
              <a:lumOff val="80000"/>
            </a:schemeClr>
          </a:solidFill>
          <a:ln w="38100">
            <a:solidFill>
              <a:schemeClr val="tx1"/>
            </a:solidFill>
            <a:round/>
            <a:headEnd/>
            <a:tailEnd/>
          </a:ln>
          <a:effectLst/>
        </p:spPr>
        <p:txBody>
          <a:bodyPr wrap="none" anchor="ctr"/>
          <a:lstStyle/>
          <a:p>
            <a:pPr>
              <a:defRPr/>
            </a:pPr>
            <a:endParaRPr lang="ja-JP" altLang="en-US" dirty="0">
              <a:effectLst>
                <a:outerShdw blurRad="38100" dist="38100" dir="2700000" algn="tl">
                  <a:srgbClr val="000000">
                    <a:alpha val="43137"/>
                  </a:srgbClr>
                </a:outerShdw>
              </a:effectLst>
              <a:ea typeface="游ゴシック" panose="020B0400000000000000" pitchFamily="50" charset="-128"/>
            </a:endParaRPr>
          </a:p>
        </p:txBody>
      </p:sp>
      <p:sp>
        <p:nvSpPr>
          <p:cNvPr id="12295" name="Text Box 12"/>
          <p:cNvSpPr txBox="1">
            <a:spLocks noChangeArrowheads="1"/>
          </p:cNvSpPr>
          <p:nvPr/>
        </p:nvSpPr>
        <p:spPr bwMode="auto">
          <a:xfrm>
            <a:off x="3471863" y="1194289"/>
            <a:ext cx="3121025" cy="579437"/>
          </a:xfrm>
          <a:prstGeom prst="rect">
            <a:avLst/>
          </a:prstGeom>
          <a:noFill/>
          <a:ln w="9525">
            <a:noFill/>
            <a:miter lim="800000"/>
            <a:headEnd/>
            <a:tailEnd/>
          </a:ln>
        </p:spPr>
        <p:txBody>
          <a:bodyPr>
            <a:spAutoFit/>
          </a:bodyPr>
          <a:lstStyle/>
          <a:p>
            <a:pPr>
              <a:spcBef>
                <a:spcPct val="50000"/>
              </a:spcBef>
              <a:buClrTx/>
              <a:buFontTx/>
              <a:buNone/>
            </a:pPr>
            <a:r>
              <a:rPr lang="ja-JP" altLang="en-US" sz="3200" dirty="0">
                <a:solidFill>
                  <a:schemeClr val="tx1"/>
                </a:solidFill>
                <a:ea typeface="游ゴシック" panose="020B0400000000000000" pitchFamily="50" charset="-128"/>
              </a:rPr>
              <a:t>紹　介　者</a:t>
            </a:r>
          </a:p>
        </p:txBody>
      </p:sp>
      <p:sp>
        <p:nvSpPr>
          <p:cNvPr id="31757" name="Line 13"/>
          <p:cNvSpPr>
            <a:spLocks noChangeShapeType="1"/>
          </p:cNvSpPr>
          <p:nvPr/>
        </p:nvSpPr>
        <p:spPr bwMode="auto">
          <a:xfrm flipV="1">
            <a:off x="1909763" y="1915014"/>
            <a:ext cx="1639888" cy="1079500"/>
          </a:xfrm>
          <a:prstGeom prst="line">
            <a:avLst/>
          </a:prstGeom>
          <a:noFill/>
          <a:ln w="38100">
            <a:solidFill>
              <a:schemeClr val="tx1"/>
            </a:solidFill>
            <a:round/>
            <a:headEnd/>
            <a:tailEnd type="triangle" w="lg" len="lg"/>
          </a:ln>
          <a:effectLst/>
        </p:spPr>
        <p:txBody>
          <a:bodyPr/>
          <a:lstStyle/>
          <a:p>
            <a:pPr>
              <a:defRPr/>
            </a:pPr>
            <a:endParaRPr lang="ja-JP" altLang="en-US" dirty="0">
              <a:effectLst>
                <a:outerShdw blurRad="38100" dist="38100" dir="2700000" algn="tl">
                  <a:srgbClr val="000000">
                    <a:alpha val="43137"/>
                  </a:srgbClr>
                </a:outerShdw>
              </a:effectLst>
              <a:ea typeface="游ゴシック" panose="020B0400000000000000" pitchFamily="50" charset="-128"/>
            </a:endParaRPr>
          </a:p>
        </p:txBody>
      </p:sp>
      <p:sp>
        <p:nvSpPr>
          <p:cNvPr id="12297" name="Text Box 14"/>
          <p:cNvSpPr txBox="1">
            <a:spLocks noChangeArrowheads="1"/>
          </p:cNvSpPr>
          <p:nvPr/>
        </p:nvSpPr>
        <p:spPr bwMode="auto">
          <a:xfrm>
            <a:off x="506413" y="3210414"/>
            <a:ext cx="3122613" cy="579437"/>
          </a:xfrm>
          <a:prstGeom prst="rect">
            <a:avLst/>
          </a:prstGeom>
          <a:noFill/>
          <a:ln w="9525">
            <a:noFill/>
            <a:miter lim="800000"/>
            <a:headEnd/>
            <a:tailEnd/>
          </a:ln>
        </p:spPr>
        <p:txBody>
          <a:bodyPr>
            <a:spAutoFit/>
          </a:bodyPr>
          <a:lstStyle/>
          <a:p>
            <a:pPr>
              <a:spcBef>
                <a:spcPct val="50000"/>
              </a:spcBef>
              <a:buClrTx/>
              <a:buFontTx/>
              <a:buNone/>
            </a:pPr>
            <a:r>
              <a:rPr lang="ja-JP" altLang="en-US" sz="3200" dirty="0">
                <a:solidFill>
                  <a:schemeClr val="tx1"/>
                </a:solidFill>
                <a:ea typeface="游ゴシック" panose="020B0400000000000000" pitchFamily="50" charset="-128"/>
              </a:rPr>
              <a:t>求　職　者</a:t>
            </a:r>
          </a:p>
        </p:txBody>
      </p:sp>
      <p:sp>
        <p:nvSpPr>
          <p:cNvPr id="12298" name="Text Box 15"/>
          <p:cNvSpPr txBox="1">
            <a:spLocks noChangeArrowheads="1"/>
          </p:cNvSpPr>
          <p:nvPr/>
        </p:nvSpPr>
        <p:spPr bwMode="auto">
          <a:xfrm>
            <a:off x="6357938" y="3210414"/>
            <a:ext cx="3121025" cy="579437"/>
          </a:xfrm>
          <a:prstGeom prst="rect">
            <a:avLst/>
          </a:prstGeom>
          <a:noFill/>
          <a:ln w="9525">
            <a:noFill/>
            <a:miter lim="800000"/>
            <a:headEnd/>
            <a:tailEnd/>
          </a:ln>
        </p:spPr>
        <p:txBody>
          <a:bodyPr>
            <a:spAutoFit/>
          </a:bodyPr>
          <a:lstStyle/>
          <a:p>
            <a:pPr>
              <a:spcBef>
                <a:spcPct val="50000"/>
              </a:spcBef>
              <a:buClrTx/>
              <a:buFontTx/>
              <a:buNone/>
            </a:pPr>
            <a:r>
              <a:rPr lang="ja-JP" altLang="en-US" sz="3200" dirty="0">
                <a:solidFill>
                  <a:schemeClr val="tx1"/>
                </a:solidFill>
                <a:ea typeface="游ゴシック" panose="020B0400000000000000" pitchFamily="50" charset="-128"/>
              </a:rPr>
              <a:t>求　人　者</a:t>
            </a:r>
          </a:p>
        </p:txBody>
      </p:sp>
      <p:sp>
        <p:nvSpPr>
          <p:cNvPr id="31760" name="Text Box 16"/>
          <p:cNvSpPr txBox="1">
            <a:spLocks noChangeArrowheads="1"/>
          </p:cNvSpPr>
          <p:nvPr/>
        </p:nvSpPr>
        <p:spPr bwMode="auto">
          <a:xfrm>
            <a:off x="1105622" y="2129013"/>
            <a:ext cx="2886075" cy="457200"/>
          </a:xfrm>
          <a:prstGeom prst="rect">
            <a:avLst/>
          </a:prstGeom>
          <a:noFill/>
          <a:ln w="9525">
            <a:noFill/>
            <a:miter lim="800000"/>
            <a:headEnd/>
            <a:tailEnd/>
          </a:ln>
        </p:spPr>
        <p:txBody>
          <a:bodyPr>
            <a:spAutoFit/>
          </a:bodyPr>
          <a:lstStyle/>
          <a:p>
            <a:pPr algn="l">
              <a:spcBef>
                <a:spcPct val="50000"/>
              </a:spcBef>
              <a:buClrTx/>
              <a:buFontTx/>
              <a:buNone/>
            </a:pPr>
            <a:r>
              <a:rPr lang="ja-JP" altLang="en-US" dirty="0" smtClean="0">
                <a:solidFill>
                  <a:schemeClr val="tx1"/>
                </a:solidFill>
                <a:ea typeface="游ゴシック" panose="020B0400000000000000" pitchFamily="50" charset="-128"/>
              </a:rPr>
              <a:t>求職申込</a:t>
            </a:r>
            <a:endParaRPr lang="ja-JP" altLang="en-US" dirty="0">
              <a:solidFill>
                <a:schemeClr val="tx1"/>
              </a:solidFill>
              <a:ea typeface="游ゴシック" panose="020B0400000000000000" pitchFamily="50" charset="-128"/>
            </a:endParaRPr>
          </a:p>
        </p:txBody>
      </p:sp>
      <p:sp>
        <p:nvSpPr>
          <p:cNvPr id="31761" name="Text Box 17"/>
          <p:cNvSpPr txBox="1">
            <a:spLocks noChangeArrowheads="1"/>
          </p:cNvSpPr>
          <p:nvPr/>
        </p:nvSpPr>
        <p:spPr bwMode="auto">
          <a:xfrm>
            <a:off x="7419529" y="2105836"/>
            <a:ext cx="2208212" cy="461665"/>
          </a:xfrm>
          <a:prstGeom prst="rect">
            <a:avLst/>
          </a:prstGeom>
          <a:noFill/>
          <a:ln w="9525">
            <a:noFill/>
            <a:miter lim="800000"/>
            <a:headEnd/>
            <a:tailEnd/>
          </a:ln>
        </p:spPr>
        <p:txBody>
          <a:bodyPr wrap="square">
            <a:spAutoFit/>
          </a:bodyPr>
          <a:lstStyle/>
          <a:p>
            <a:pPr algn="l">
              <a:spcBef>
                <a:spcPct val="50000"/>
              </a:spcBef>
              <a:buClrTx/>
              <a:buFontTx/>
              <a:buNone/>
            </a:pPr>
            <a:r>
              <a:rPr lang="ja-JP" altLang="en-US" dirty="0" smtClean="0">
                <a:solidFill>
                  <a:schemeClr val="tx1"/>
                </a:solidFill>
                <a:ea typeface="游ゴシック" panose="020B0400000000000000" pitchFamily="50" charset="-128"/>
              </a:rPr>
              <a:t>求人申込</a:t>
            </a:r>
            <a:endParaRPr lang="ja-JP" altLang="en-US" dirty="0">
              <a:solidFill>
                <a:schemeClr val="tx1"/>
              </a:solidFill>
              <a:ea typeface="游ゴシック" panose="020B0400000000000000" pitchFamily="50" charset="-128"/>
            </a:endParaRPr>
          </a:p>
        </p:txBody>
      </p:sp>
      <p:sp>
        <p:nvSpPr>
          <p:cNvPr id="31762" name="Line 18"/>
          <p:cNvSpPr>
            <a:spLocks noChangeShapeType="1"/>
          </p:cNvSpPr>
          <p:nvPr/>
        </p:nvSpPr>
        <p:spPr bwMode="auto">
          <a:xfrm flipH="1" flipV="1">
            <a:off x="6591301" y="1915014"/>
            <a:ext cx="1716087" cy="1079500"/>
          </a:xfrm>
          <a:prstGeom prst="line">
            <a:avLst/>
          </a:prstGeom>
          <a:noFill/>
          <a:ln w="38100">
            <a:solidFill>
              <a:schemeClr val="tx1"/>
            </a:solidFill>
            <a:round/>
            <a:headEnd/>
            <a:tailEnd type="triangle" w="lg" len="lg"/>
          </a:ln>
          <a:effectLst/>
        </p:spPr>
        <p:txBody>
          <a:bodyPr/>
          <a:lstStyle/>
          <a:p>
            <a:pPr>
              <a:defRPr/>
            </a:pPr>
            <a:endParaRPr lang="ja-JP" altLang="en-US" dirty="0">
              <a:effectLst>
                <a:outerShdw blurRad="38100" dist="38100" dir="2700000" algn="tl">
                  <a:srgbClr val="000000">
                    <a:alpha val="43137"/>
                  </a:srgbClr>
                </a:outerShdw>
              </a:effectLst>
              <a:ea typeface="游ゴシック" panose="020B0400000000000000" pitchFamily="50" charset="-128"/>
            </a:endParaRPr>
          </a:p>
        </p:txBody>
      </p:sp>
      <p:sp>
        <p:nvSpPr>
          <p:cNvPr id="31763" name="Line 19"/>
          <p:cNvSpPr>
            <a:spLocks noChangeShapeType="1"/>
          </p:cNvSpPr>
          <p:nvPr/>
        </p:nvSpPr>
        <p:spPr bwMode="auto">
          <a:xfrm>
            <a:off x="3627438" y="3499339"/>
            <a:ext cx="2651125" cy="0"/>
          </a:xfrm>
          <a:prstGeom prst="line">
            <a:avLst/>
          </a:prstGeom>
          <a:noFill/>
          <a:ln w="47625">
            <a:solidFill>
              <a:schemeClr val="tx1"/>
            </a:solidFill>
            <a:prstDash val="sysDot"/>
            <a:round/>
            <a:headEnd/>
            <a:tailEnd/>
          </a:ln>
          <a:effectLst/>
        </p:spPr>
        <p:txBody>
          <a:bodyPr/>
          <a:lstStyle/>
          <a:p>
            <a:pPr>
              <a:defRPr/>
            </a:pPr>
            <a:endParaRPr lang="ja-JP" altLang="en-US" dirty="0">
              <a:effectLst>
                <a:outerShdw blurRad="38100" dist="38100" dir="2700000" algn="tl">
                  <a:srgbClr val="000000">
                    <a:alpha val="43137"/>
                  </a:srgbClr>
                </a:outerShdw>
              </a:effectLst>
              <a:ea typeface="游ゴシック" panose="020B0400000000000000" pitchFamily="50" charset="-128"/>
            </a:endParaRPr>
          </a:p>
        </p:txBody>
      </p:sp>
      <p:sp>
        <p:nvSpPr>
          <p:cNvPr id="31764" name="Line 20"/>
          <p:cNvSpPr>
            <a:spLocks noChangeShapeType="1"/>
          </p:cNvSpPr>
          <p:nvPr/>
        </p:nvSpPr>
        <p:spPr bwMode="auto">
          <a:xfrm>
            <a:off x="5032376" y="1986451"/>
            <a:ext cx="0" cy="1512888"/>
          </a:xfrm>
          <a:prstGeom prst="line">
            <a:avLst/>
          </a:prstGeom>
          <a:noFill/>
          <a:ln w="38100">
            <a:solidFill>
              <a:schemeClr val="tx1"/>
            </a:solidFill>
            <a:round/>
            <a:headEnd/>
            <a:tailEnd type="triangle" w="med" len="med"/>
          </a:ln>
          <a:effectLst/>
        </p:spPr>
        <p:txBody>
          <a:bodyPr/>
          <a:lstStyle/>
          <a:p>
            <a:pPr>
              <a:defRPr/>
            </a:pPr>
            <a:endParaRPr lang="ja-JP" altLang="en-US" dirty="0">
              <a:effectLst>
                <a:outerShdw blurRad="38100" dist="38100" dir="2700000" algn="tl">
                  <a:srgbClr val="000000">
                    <a:alpha val="43137"/>
                  </a:srgbClr>
                </a:outerShdw>
              </a:effectLst>
              <a:ea typeface="游ゴシック" panose="020B0400000000000000" pitchFamily="50" charset="-128"/>
            </a:endParaRPr>
          </a:p>
        </p:txBody>
      </p:sp>
      <p:sp useBgFill="1">
        <p:nvSpPr>
          <p:cNvPr id="31765" name="Text Box 21"/>
          <p:cNvSpPr txBox="1">
            <a:spLocks noChangeArrowheads="1"/>
          </p:cNvSpPr>
          <p:nvPr/>
        </p:nvSpPr>
        <p:spPr bwMode="auto">
          <a:xfrm>
            <a:off x="3783013" y="2491276"/>
            <a:ext cx="2417763" cy="457200"/>
          </a:xfrm>
          <a:prstGeom prst="rect">
            <a:avLst/>
          </a:prstGeom>
          <a:ln w="9525">
            <a:noFill/>
            <a:miter lim="800000"/>
            <a:headEnd/>
            <a:tailEnd/>
          </a:ln>
        </p:spPr>
        <p:txBody>
          <a:bodyPr>
            <a:spAutoFit/>
          </a:bodyPr>
          <a:lstStyle/>
          <a:p>
            <a:pPr>
              <a:spcBef>
                <a:spcPct val="50000"/>
              </a:spcBef>
              <a:buClrTx/>
              <a:buFontTx/>
              <a:buNone/>
            </a:pPr>
            <a:r>
              <a:rPr lang="ja-JP" altLang="en-US" dirty="0">
                <a:solidFill>
                  <a:schemeClr val="tx1"/>
                </a:solidFill>
                <a:ea typeface="游ゴシック" panose="020B0400000000000000" pitchFamily="50" charset="-128"/>
              </a:rPr>
              <a:t>紹介あっせん</a:t>
            </a:r>
          </a:p>
        </p:txBody>
      </p:sp>
      <p:sp>
        <p:nvSpPr>
          <p:cNvPr id="31767" name="Text Box 23"/>
          <p:cNvSpPr txBox="1">
            <a:spLocks noChangeArrowheads="1"/>
          </p:cNvSpPr>
          <p:nvPr/>
        </p:nvSpPr>
        <p:spPr bwMode="auto">
          <a:xfrm>
            <a:off x="3783013" y="3570776"/>
            <a:ext cx="2495550" cy="457200"/>
          </a:xfrm>
          <a:prstGeom prst="rect">
            <a:avLst/>
          </a:prstGeom>
          <a:noFill/>
          <a:ln w="9525">
            <a:noFill/>
            <a:miter lim="800000"/>
            <a:headEnd/>
            <a:tailEnd/>
          </a:ln>
        </p:spPr>
        <p:txBody>
          <a:bodyPr>
            <a:spAutoFit/>
          </a:bodyPr>
          <a:lstStyle/>
          <a:p>
            <a:pPr>
              <a:spcBef>
                <a:spcPct val="50000"/>
              </a:spcBef>
              <a:buClrTx/>
              <a:buFontTx/>
              <a:buNone/>
            </a:pPr>
            <a:r>
              <a:rPr lang="ja-JP" altLang="en-US" dirty="0" smtClean="0">
                <a:solidFill>
                  <a:schemeClr val="tx1"/>
                </a:solidFill>
                <a:ea typeface="游ゴシック" panose="020B0400000000000000" pitchFamily="50" charset="-128"/>
              </a:rPr>
              <a:t>雇用契約</a:t>
            </a:r>
            <a:endParaRPr lang="ja-JP" altLang="en-US" dirty="0">
              <a:solidFill>
                <a:schemeClr val="tx1"/>
              </a:solidFill>
              <a:ea typeface="游ゴシック" panose="020B0400000000000000" pitchFamily="50" charset="-128"/>
            </a:endParaRPr>
          </a:p>
        </p:txBody>
      </p:sp>
      <p:sp>
        <p:nvSpPr>
          <p:cNvPr id="31769" name="Rectangle 25"/>
          <p:cNvSpPr>
            <a:spLocks noRot="1" noChangeArrowheads="1"/>
          </p:cNvSpPr>
          <p:nvPr/>
        </p:nvSpPr>
        <p:spPr bwMode="auto">
          <a:xfrm>
            <a:off x="402591" y="4739847"/>
            <a:ext cx="9440862" cy="360362"/>
          </a:xfrm>
          <a:prstGeom prst="rect">
            <a:avLst/>
          </a:prstGeom>
          <a:noFill/>
          <a:ln w="9525">
            <a:noFill/>
            <a:miter lim="800000"/>
            <a:headEnd/>
            <a:tailEnd/>
          </a:ln>
          <a:effectLst/>
        </p:spPr>
        <p:txBody>
          <a:bodyPr/>
          <a:lstStyle/>
          <a:p>
            <a:pPr algn="l">
              <a:lnSpc>
                <a:spcPct val="80000"/>
              </a:lnSpc>
              <a:defRPr/>
            </a:pPr>
            <a:r>
              <a:rPr lang="ja-JP" altLang="en-US" sz="1800" b="0" dirty="0">
                <a:solidFill>
                  <a:schemeClr val="tx1"/>
                </a:solidFill>
                <a:latin typeface="游ゴシック" panose="020B0400000000000000" pitchFamily="50" charset="-128"/>
                <a:ea typeface="游ゴシック" panose="020B0400000000000000" pitchFamily="50" charset="-128"/>
              </a:rPr>
              <a:t>・ </a:t>
            </a:r>
            <a:r>
              <a:rPr lang="ja-JP" altLang="en-US" sz="1800" b="0" dirty="0" smtClean="0">
                <a:solidFill>
                  <a:schemeClr val="tx1"/>
                </a:solidFill>
                <a:latin typeface="游ゴシック" panose="020B0400000000000000" pitchFamily="50" charset="-128"/>
                <a:ea typeface="游ゴシック" panose="020B0400000000000000" pitchFamily="50" charset="-128"/>
              </a:rPr>
              <a:t>求人－</a:t>
            </a:r>
            <a:r>
              <a:rPr lang="ja-JP" altLang="en-US" sz="1800" b="0" dirty="0" smtClean="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報酬</a:t>
            </a:r>
            <a:r>
              <a:rPr lang="ja-JP" altLang="en-US" sz="1800" b="0" dirty="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を支払って自己のために他人の労働力の提供を求める</a:t>
            </a:r>
            <a:r>
              <a:rPr lang="ja-JP" altLang="en-US" sz="1800" b="0" dirty="0" smtClean="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こと</a:t>
            </a:r>
            <a:endParaRPr lang="ja-JP" altLang="en-US" sz="2000" b="0" dirty="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endParaRPr>
          </a:p>
        </p:txBody>
      </p:sp>
      <p:sp>
        <p:nvSpPr>
          <p:cNvPr id="31771" name="Rectangle 27"/>
          <p:cNvSpPr>
            <a:spLocks noRot="1" noChangeArrowheads="1"/>
          </p:cNvSpPr>
          <p:nvPr/>
        </p:nvSpPr>
        <p:spPr bwMode="auto">
          <a:xfrm>
            <a:off x="402591" y="5099887"/>
            <a:ext cx="1873250" cy="360362"/>
          </a:xfrm>
          <a:prstGeom prst="rect">
            <a:avLst/>
          </a:prstGeom>
          <a:noFill/>
          <a:ln w="9525">
            <a:noFill/>
            <a:miter lim="800000"/>
            <a:headEnd/>
            <a:tailEnd/>
          </a:ln>
          <a:effectLst/>
        </p:spPr>
        <p:txBody>
          <a:bodyPr/>
          <a:lstStyle/>
          <a:p>
            <a:pPr algn="l">
              <a:lnSpc>
                <a:spcPct val="80000"/>
              </a:lnSpc>
              <a:defRPr/>
            </a:pPr>
            <a:r>
              <a:rPr lang="ja-JP" altLang="en-US" sz="1800" b="0" dirty="0">
                <a:effectLst>
                  <a:outerShdw blurRad="38100" dist="38100" dir="2700000" algn="tl">
                    <a:srgbClr val="FFFFFF"/>
                  </a:outerShdw>
                </a:effectLst>
                <a:ea typeface="游ゴシック" panose="020B0400000000000000" pitchFamily="50" charset="-128"/>
              </a:rPr>
              <a:t>・ </a:t>
            </a:r>
            <a:r>
              <a:rPr lang="ja-JP" altLang="en-US" sz="1800" b="0" dirty="0" smtClean="0">
                <a:solidFill>
                  <a:schemeClr val="tx1"/>
                </a:solidFill>
                <a:effectLst>
                  <a:outerShdw blurRad="38100" dist="38100" dir="2700000" algn="tl">
                    <a:srgbClr val="FFFFFF"/>
                  </a:outerShdw>
                </a:effectLst>
                <a:ea typeface="游ゴシック" panose="020B0400000000000000" pitchFamily="50" charset="-128"/>
              </a:rPr>
              <a:t>あっせん－</a:t>
            </a:r>
            <a:endParaRPr lang="en-US" altLang="ja-JP" sz="2000" b="0" dirty="0">
              <a:effectLst>
                <a:outerShdw blurRad="38100" dist="38100" dir="2700000" algn="tl">
                  <a:srgbClr val="FFFFFF"/>
                </a:outerShdw>
              </a:effectLst>
              <a:ea typeface="游ゴシック" panose="020B0400000000000000" pitchFamily="50" charset="-128"/>
            </a:endParaRPr>
          </a:p>
        </p:txBody>
      </p:sp>
      <p:sp>
        <p:nvSpPr>
          <p:cNvPr id="31772" name="Rectangle 28"/>
          <p:cNvSpPr>
            <a:spLocks noRot="1" noChangeArrowheads="1"/>
          </p:cNvSpPr>
          <p:nvPr/>
        </p:nvSpPr>
        <p:spPr bwMode="auto">
          <a:xfrm>
            <a:off x="1874326" y="5099887"/>
            <a:ext cx="8034338" cy="576262"/>
          </a:xfrm>
          <a:prstGeom prst="rect">
            <a:avLst/>
          </a:prstGeom>
          <a:noFill/>
          <a:ln w="9525">
            <a:noFill/>
            <a:miter lim="800000"/>
            <a:headEnd/>
            <a:tailEnd/>
          </a:ln>
          <a:effectLst/>
        </p:spPr>
        <p:txBody>
          <a:bodyPr bIns="0"/>
          <a:lstStyle/>
          <a:p>
            <a:pPr marL="342900" indent="-342900" algn="l">
              <a:lnSpc>
                <a:spcPct val="80000"/>
              </a:lnSpc>
              <a:defRPr/>
            </a:pPr>
            <a:r>
              <a:rPr lang="ja-JP" altLang="en-US" sz="1800" b="0" dirty="0" smtClean="0">
                <a:solidFill>
                  <a:schemeClr val="tx1"/>
                </a:solidFill>
                <a:effectLst>
                  <a:outerShdw blurRad="38100" dist="38100" dir="2700000" algn="tl">
                    <a:srgbClr val="FFFFFF"/>
                  </a:outerShdw>
                </a:effectLst>
                <a:ea typeface="游ゴシック" panose="020B0400000000000000" pitchFamily="50" charset="-128"/>
              </a:rPr>
              <a:t>求人者</a:t>
            </a:r>
            <a:r>
              <a:rPr lang="ja-JP" altLang="en-US" sz="1800" b="0" dirty="0">
                <a:solidFill>
                  <a:schemeClr val="tx1"/>
                </a:solidFill>
                <a:effectLst>
                  <a:outerShdw blurRad="38100" dist="38100" dir="2700000" algn="tl">
                    <a:srgbClr val="FFFFFF"/>
                  </a:outerShdw>
                </a:effectLst>
                <a:ea typeface="游ゴシック" panose="020B0400000000000000" pitchFamily="50" charset="-128"/>
              </a:rPr>
              <a:t>と求職者との間をとりもって、雇用関係が円滑に成立するよう</a:t>
            </a:r>
            <a:r>
              <a:rPr lang="ja-JP" altLang="en-US" sz="1800" b="0" dirty="0" smtClean="0">
                <a:solidFill>
                  <a:schemeClr val="tx1"/>
                </a:solidFill>
                <a:effectLst>
                  <a:outerShdw blurRad="38100" dist="38100" dir="2700000" algn="tl">
                    <a:srgbClr val="FFFFFF"/>
                  </a:outerShdw>
                </a:effectLst>
                <a:ea typeface="游ゴシック" panose="020B0400000000000000" pitchFamily="50" charset="-128"/>
              </a:rPr>
              <a:t>に</a:t>
            </a:r>
            <a:endParaRPr lang="en-US" altLang="ja-JP" sz="1800" b="0" dirty="0" smtClean="0">
              <a:solidFill>
                <a:schemeClr val="tx1"/>
              </a:solidFill>
              <a:effectLst>
                <a:outerShdw blurRad="38100" dist="38100" dir="2700000" algn="tl">
                  <a:srgbClr val="FFFFFF"/>
                </a:outerShdw>
              </a:effectLst>
              <a:ea typeface="游ゴシック" panose="020B0400000000000000" pitchFamily="50" charset="-128"/>
            </a:endParaRPr>
          </a:p>
          <a:p>
            <a:pPr marL="342900" indent="-342900" algn="l">
              <a:lnSpc>
                <a:spcPct val="80000"/>
              </a:lnSpc>
              <a:defRPr/>
            </a:pPr>
            <a:r>
              <a:rPr lang="ja-JP" altLang="en-US" sz="1800" b="0" dirty="0" smtClean="0">
                <a:solidFill>
                  <a:schemeClr val="tx1"/>
                </a:solidFill>
                <a:effectLst>
                  <a:outerShdw blurRad="38100" dist="38100" dir="2700000" algn="tl">
                    <a:srgbClr val="FFFFFF"/>
                  </a:outerShdw>
                </a:effectLst>
                <a:ea typeface="游ゴシック" panose="020B0400000000000000" pitchFamily="50" charset="-128"/>
              </a:rPr>
              <a:t>第三者</a:t>
            </a:r>
            <a:r>
              <a:rPr lang="ja-JP" altLang="en-US" sz="1800" b="0" dirty="0">
                <a:solidFill>
                  <a:schemeClr val="tx1"/>
                </a:solidFill>
                <a:effectLst>
                  <a:outerShdw blurRad="38100" dist="38100" dir="2700000" algn="tl">
                    <a:srgbClr val="FFFFFF"/>
                  </a:outerShdw>
                </a:effectLst>
                <a:ea typeface="游ゴシック" panose="020B0400000000000000" pitchFamily="50" charset="-128"/>
              </a:rPr>
              <a:t>として世話をする</a:t>
            </a:r>
            <a:r>
              <a:rPr lang="ja-JP" altLang="en-US" sz="1800" b="0" dirty="0" smtClean="0">
                <a:solidFill>
                  <a:schemeClr val="tx1"/>
                </a:solidFill>
                <a:effectLst>
                  <a:outerShdw blurRad="38100" dist="38100" dir="2700000" algn="tl">
                    <a:srgbClr val="FFFFFF"/>
                  </a:outerShdw>
                </a:effectLst>
                <a:ea typeface="游ゴシック" panose="020B0400000000000000" pitchFamily="50" charset="-128"/>
              </a:rPr>
              <a:t>こと</a:t>
            </a:r>
            <a:endParaRPr lang="ja-JP" altLang="en-US" sz="1800" b="0" dirty="0">
              <a:solidFill>
                <a:schemeClr val="tx1"/>
              </a:solidFill>
              <a:effectLst>
                <a:outerShdw blurRad="38100" dist="38100" dir="2700000" algn="tl">
                  <a:srgbClr val="FFFFFF"/>
                </a:outerShdw>
              </a:effectLst>
              <a:ea typeface="游ゴシック" panose="020B0400000000000000" pitchFamily="50" charset="-128"/>
            </a:endParaRPr>
          </a:p>
          <a:p>
            <a:pPr marL="342900" indent="-342900" algn="l">
              <a:lnSpc>
                <a:spcPct val="80000"/>
              </a:lnSpc>
              <a:defRPr/>
            </a:pPr>
            <a:endParaRPr lang="ja-JP" altLang="en-US" sz="1800" b="0" dirty="0">
              <a:solidFill>
                <a:schemeClr val="tx1"/>
              </a:solidFill>
              <a:effectLst>
                <a:outerShdw blurRad="38100" dist="38100" dir="2700000" algn="tl">
                  <a:srgbClr val="FFFFFF"/>
                </a:outerShdw>
              </a:effectLst>
              <a:ea typeface="游ゴシック" panose="020B0400000000000000" pitchFamily="50" charset="-128"/>
            </a:endParaRPr>
          </a:p>
        </p:txBody>
      </p:sp>
      <p:sp>
        <p:nvSpPr>
          <p:cNvPr id="31773" name="Rectangle 29"/>
          <p:cNvSpPr>
            <a:spLocks noRot="1" noChangeArrowheads="1"/>
          </p:cNvSpPr>
          <p:nvPr/>
        </p:nvSpPr>
        <p:spPr bwMode="auto">
          <a:xfrm>
            <a:off x="1807528" y="5387919"/>
            <a:ext cx="8035925" cy="288925"/>
          </a:xfrm>
          <a:prstGeom prst="rect">
            <a:avLst/>
          </a:prstGeom>
          <a:noFill/>
          <a:ln w="9525">
            <a:noFill/>
            <a:miter lim="800000"/>
            <a:headEnd/>
            <a:tailEnd/>
          </a:ln>
          <a:effectLst/>
        </p:spPr>
        <p:txBody>
          <a:bodyPr bIns="0"/>
          <a:lstStyle/>
          <a:p>
            <a:pPr marL="342900" indent="-342900" algn="l">
              <a:lnSpc>
                <a:spcPct val="80000"/>
              </a:lnSpc>
              <a:defRPr/>
            </a:pPr>
            <a:endParaRPr lang="ja-JP" altLang="en-US" sz="2000" b="0" dirty="0">
              <a:solidFill>
                <a:schemeClr val="tx1"/>
              </a:solidFill>
              <a:effectLst>
                <a:outerShdw blurRad="38100" dist="38100" dir="2700000" algn="tl">
                  <a:srgbClr val="FFFFFF"/>
                </a:outerShdw>
              </a:effectLst>
              <a:ea typeface="游ゴシック" panose="020B0400000000000000" pitchFamily="50" charset="-128"/>
            </a:endParaRPr>
          </a:p>
        </p:txBody>
      </p:sp>
      <p:sp>
        <p:nvSpPr>
          <p:cNvPr id="31774" name="Rectangle 30"/>
          <p:cNvSpPr>
            <a:spLocks noRot="1" noChangeArrowheads="1"/>
          </p:cNvSpPr>
          <p:nvPr/>
        </p:nvSpPr>
        <p:spPr bwMode="auto">
          <a:xfrm>
            <a:off x="402591" y="5675951"/>
            <a:ext cx="1873250" cy="360363"/>
          </a:xfrm>
          <a:prstGeom prst="rect">
            <a:avLst/>
          </a:prstGeom>
          <a:noFill/>
          <a:ln w="9525">
            <a:noFill/>
            <a:miter lim="800000"/>
            <a:headEnd/>
            <a:tailEnd/>
          </a:ln>
          <a:effectLst/>
        </p:spPr>
        <p:txBody>
          <a:bodyPr/>
          <a:lstStyle/>
          <a:p>
            <a:pPr algn="l">
              <a:lnSpc>
                <a:spcPct val="80000"/>
              </a:lnSpc>
              <a:defRPr/>
            </a:pPr>
            <a:r>
              <a:rPr lang="ja-JP" altLang="en-US" sz="1800" b="0" dirty="0">
                <a:solidFill>
                  <a:schemeClr val="tx1"/>
                </a:solidFill>
                <a:effectLst>
                  <a:outerShdw blurRad="38100" dist="38100" dir="2700000" algn="tl">
                    <a:srgbClr val="FFFFFF"/>
                  </a:outerShdw>
                </a:effectLst>
                <a:ea typeface="游ゴシック" panose="020B0400000000000000" pitchFamily="50" charset="-128"/>
              </a:rPr>
              <a:t>・ 雇用</a:t>
            </a:r>
            <a:r>
              <a:rPr lang="ja-JP" altLang="en-US" sz="1800" b="0" dirty="0" smtClean="0">
                <a:solidFill>
                  <a:schemeClr val="tx1"/>
                </a:solidFill>
                <a:effectLst>
                  <a:outerShdw blurRad="38100" dist="38100" dir="2700000" algn="tl">
                    <a:srgbClr val="FFFFFF"/>
                  </a:outerShdw>
                </a:effectLst>
                <a:ea typeface="游ゴシック" panose="020B0400000000000000" pitchFamily="50" charset="-128"/>
              </a:rPr>
              <a:t>関係－</a:t>
            </a:r>
            <a:endParaRPr lang="en-US" altLang="ja-JP" sz="2000" b="0" dirty="0">
              <a:solidFill>
                <a:schemeClr val="tx1"/>
              </a:solidFill>
              <a:effectLst>
                <a:outerShdw blurRad="38100" dist="38100" dir="2700000" algn="tl">
                  <a:srgbClr val="FFFFFF"/>
                </a:outerShdw>
              </a:effectLst>
              <a:ea typeface="游ゴシック" panose="020B0400000000000000" pitchFamily="50" charset="-128"/>
            </a:endParaRPr>
          </a:p>
        </p:txBody>
      </p:sp>
      <p:sp>
        <p:nvSpPr>
          <p:cNvPr id="31775" name="Rectangle 31"/>
          <p:cNvSpPr>
            <a:spLocks noRot="1" noChangeArrowheads="1"/>
          </p:cNvSpPr>
          <p:nvPr/>
        </p:nvSpPr>
        <p:spPr bwMode="auto">
          <a:xfrm>
            <a:off x="1871226" y="5676844"/>
            <a:ext cx="7954963" cy="600164"/>
          </a:xfrm>
          <a:prstGeom prst="rect">
            <a:avLst/>
          </a:prstGeom>
          <a:noFill/>
          <a:ln w="9525">
            <a:noFill/>
            <a:miter lim="800000"/>
            <a:headEnd/>
            <a:tailEnd/>
          </a:ln>
          <a:effectLst/>
        </p:spPr>
        <p:txBody>
          <a:bodyPr bIns="0">
            <a:spAutoFit/>
          </a:bodyPr>
          <a:lstStyle/>
          <a:p>
            <a:pPr marL="342900" indent="-342900" algn="l">
              <a:lnSpc>
                <a:spcPct val="80000"/>
              </a:lnSpc>
              <a:defRPr/>
            </a:pPr>
            <a:r>
              <a:rPr lang="ja-JP" altLang="en-US" sz="1800" b="0" dirty="0" smtClean="0">
                <a:solidFill>
                  <a:schemeClr val="tx1"/>
                </a:solidFill>
                <a:effectLst>
                  <a:outerShdw blurRad="38100" dist="38100" dir="2700000" algn="tl">
                    <a:srgbClr val="FFFFFF"/>
                  </a:outerShdw>
                </a:effectLst>
                <a:ea typeface="游ゴシック" panose="020B0400000000000000" pitchFamily="50" charset="-128"/>
              </a:rPr>
              <a:t>報酬</a:t>
            </a:r>
            <a:r>
              <a:rPr lang="ja-JP" altLang="en-US" sz="1800" b="0" dirty="0">
                <a:solidFill>
                  <a:schemeClr val="tx1"/>
                </a:solidFill>
                <a:effectLst>
                  <a:outerShdw blurRad="38100" dist="38100" dir="2700000" algn="tl">
                    <a:srgbClr val="FFFFFF"/>
                  </a:outerShdw>
                </a:effectLst>
                <a:ea typeface="游ゴシック" panose="020B0400000000000000" pitchFamily="50" charset="-128"/>
              </a:rPr>
              <a:t>を支払って労働力を利用する使用者と、労働力を提供する</a:t>
            </a:r>
            <a:r>
              <a:rPr lang="ja-JP" altLang="en-US" sz="1800" b="0" dirty="0" smtClean="0">
                <a:solidFill>
                  <a:schemeClr val="tx1"/>
                </a:solidFill>
                <a:effectLst>
                  <a:outerShdw blurRad="38100" dist="38100" dir="2700000" algn="tl">
                    <a:srgbClr val="FFFFFF"/>
                  </a:outerShdw>
                </a:effectLst>
                <a:ea typeface="游ゴシック" panose="020B0400000000000000" pitchFamily="50" charset="-128"/>
              </a:rPr>
              <a:t>労働者</a:t>
            </a:r>
            <a:r>
              <a:rPr lang="ja-JP" altLang="en-US" sz="2000" b="0" dirty="0" smtClean="0">
                <a:solidFill>
                  <a:schemeClr val="tx1"/>
                </a:solidFill>
                <a:effectLst>
                  <a:outerShdw blurRad="38100" dist="38100" dir="2700000" algn="tl">
                    <a:srgbClr val="FFFFFF"/>
                  </a:outerShdw>
                </a:effectLst>
                <a:ea typeface="游ゴシック" panose="020B0400000000000000" pitchFamily="50" charset="-128"/>
              </a:rPr>
              <a:t>と</a:t>
            </a:r>
            <a:endParaRPr lang="en-US" altLang="ja-JP" sz="2000" b="0" dirty="0" smtClean="0">
              <a:solidFill>
                <a:schemeClr val="tx1"/>
              </a:solidFill>
              <a:effectLst>
                <a:outerShdw blurRad="38100" dist="38100" dir="2700000" algn="tl">
                  <a:srgbClr val="FFFFFF"/>
                </a:outerShdw>
              </a:effectLst>
              <a:ea typeface="游ゴシック" panose="020B0400000000000000" pitchFamily="50" charset="-128"/>
            </a:endParaRPr>
          </a:p>
          <a:p>
            <a:pPr marL="342900" indent="-342900" algn="l">
              <a:lnSpc>
                <a:spcPct val="80000"/>
              </a:lnSpc>
              <a:defRPr/>
            </a:pPr>
            <a:r>
              <a:rPr lang="ja-JP" altLang="en-US" sz="2000" b="0" dirty="0" smtClean="0">
                <a:solidFill>
                  <a:schemeClr val="tx1"/>
                </a:solidFill>
                <a:effectLst>
                  <a:outerShdw blurRad="38100" dist="38100" dir="2700000" algn="tl">
                    <a:srgbClr val="FFFFFF"/>
                  </a:outerShdw>
                </a:effectLst>
                <a:ea typeface="游ゴシック" panose="020B0400000000000000" pitchFamily="50" charset="-128"/>
              </a:rPr>
              <a:t>間</a:t>
            </a:r>
            <a:r>
              <a:rPr lang="ja-JP" altLang="en-US" sz="2000" b="0" dirty="0">
                <a:solidFill>
                  <a:schemeClr val="tx1"/>
                </a:solidFill>
                <a:effectLst>
                  <a:outerShdw blurRad="38100" dist="38100" dir="2700000" algn="tl">
                    <a:srgbClr val="FFFFFF"/>
                  </a:outerShdw>
                </a:effectLst>
                <a:ea typeface="游ゴシック" panose="020B0400000000000000" pitchFamily="50" charset="-128"/>
              </a:rPr>
              <a:t>に生じる使用・従属の法律</a:t>
            </a:r>
            <a:r>
              <a:rPr lang="ja-JP" altLang="en-US" sz="2000" b="0" dirty="0" smtClean="0">
                <a:solidFill>
                  <a:schemeClr val="tx1"/>
                </a:solidFill>
                <a:effectLst>
                  <a:outerShdw blurRad="38100" dist="38100" dir="2700000" algn="tl">
                    <a:srgbClr val="FFFFFF"/>
                  </a:outerShdw>
                </a:effectLst>
                <a:ea typeface="游ゴシック" panose="020B0400000000000000" pitchFamily="50" charset="-128"/>
              </a:rPr>
              <a:t>関係</a:t>
            </a:r>
            <a:endParaRPr lang="ja-JP" altLang="en-US" b="0" dirty="0">
              <a:solidFill>
                <a:schemeClr val="tx1"/>
              </a:solidFill>
              <a:effectLst>
                <a:outerShdw blurRad="38100" dist="38100" dir="2700000" algn="tl">
                  <a:srgbClr val="FFFFFF"/>
                </a:outerShdw>
              </a:effectLst>
              <a:ea typeface="游ゴシック" panose="020B0400000000000000" pitchFamily="50" charset="-128"/>
            </a:endParaRPr>
          </a:p>
        </p:txBody>
      </p:sp>
      <p:sp>
        <p:nvSpPr>
          <p:cNvPr id="31776" name="Rectangle 32"/>
          <p:cNvSpPr>
            <a:spLocks noRot="1" noChangeArrowheads="1"/>
          </p:cNvSpPr>
          <p:nvPr/>
        </p:nvSpPr>
        <p:spPr bwMode="auto">
          <a:xfrm>
            <a:off x="1843768" y="5963983"/>
            <a:ext cx="5034235" cy="360040"/>
          </a:xfrm>
          <a:prstGeom prst="rect">
            <a:avLst/>
          </a:prstGeom>
          <a:noFill/>
          <a:ln w="9525">
            <a:noFill/>
            <a:miter lim="800000"/>
            <a:headEnd/>
            <a:tailEnd/>
          </a:ln>
          <a:effectLst/>
        </p:spPr>
        <p:txBody>
          <a:bodyPr bIns="0"/>
          <a:lstStyle/>
          <a:p>
            <a:pPr marL="342900" indent="-342900" algn="l">
              <a:lnSpc>
                <a:spcPct val="80000"/>
              </a:lnSpc>
              <a:defRPr/>
            </a:pPr>
            <a:endParaRPr lang="ja-JP" altLang="en-US" sz="2000" b="0" dirty="0">
              <a:solidFill>
                <a:schemeClr val="tx1"/>
              </a:solidFill>
              <a:effectLst>
                <a:outerShdw blurRad="38100" dist="38100" dir="2700000" algn="tl">
                  <a:srgbClr val="FFFFFF"/>
                </a:outerShdw>
              </a:effectLst>
              <a:ea typeface="游ゴシック" panose="020B0400000000000000" pitchFamily="50" charset="-128"/>
            </a:endParaRPr>
          </a:p>
        </p:txBody>
      </p:sp>
      <p:sp>
        <p:nvSpPr>
          <p:cNvPr id="2" name="スライド番号プレースホルダー 1"/>
          <p:cNvSpPr>
            <a:spLocks noGrp="1"/>
          </p:cNvSpPr>
          <p:nvPr>
            <p:ph type="sldNum" sz="quarter" idx="12"/>
          </p:nvPr>
        </p:nvSpPr>
        <p:spPr>
          <a:xfrm>
            <a:off x="7594600" y="6492875"/>
            <a:ext cx="2311400" cy="365125"/>
          </a:xfrm>
        </p:spPr>
        <p:txBody>
          <a:bodyPr/>
          <a:lstStyle/>
          <a:p>
            <a:pPr>
              <a:defRPr/>
            </a:pPr>
            <a:r>
              <a:rPr lang="en-US" altLang="ja-JP" dirty="0"/>
              <a:t>3</a:t>
            </a:r>
          </a:p>
        </p:txBody>
      </p:sp>
      <p:sp>
        <p:nvSpPr>
          <p:cNvPr id="28" name="Rectangle 2"/>
          <p:cNvSpPr>
            <a:spLocks noGrp="1" noRot="1" noChangeArrowheads="1"/>
          </p:cNvSpPr>
          <p:nvPr>
            <p:ph type="title"/>
          </p:nvPr>
        </p:nvSpPr>
        <p:spPr>
          <a:xfrm>
            <a:off x="0" y="0"/>
            <a:ext cx="9906000" cy="523220"/>
          </a:xfrm>
          <a:solidFill>
            <a:schemeClr val="tx2">
              <a:lumMod val="60000"/>
              <a:lumOff val="40000"/>
            </a:schemeClr>
          </a:solidFill>
        </p:spPr>
        <p:txBody>
          <a:bodyPr wrap="square">
            <a:spAutoFit/>
          </a:bodyPr>
          <a:lstStyle/>
          <a:p>
            <a:pPr algn="l" eaLnBrk="1" hangingPunct="1">
              <a:defRPr/>
            </a:pPr>
            <a:r>
              <a:rPr lang="ja-JP" altLang="en-US" sz="2800" b="1" dirty="0" smtClean="0">
                <a:solidFill>
                  <a:schemeClr val="bg1"/>
                </a:solidFill>
                <a:effectLst/>
              </a:rPr>
              <a:t>職業紹介事業</a:t>
            </a:r>
            <a:endParaRPr lang="ja-JP" altLang="en-US" sz="2800" b="1" dirty="0">
              <a:solidFill>
                <a:schemeClr val="bg1"/>
              </a:solidFill>
              <a:effectLst/>
            </a:endParaRPr>
          </a:p>
        </p:txBody>
      </p:sp>
    </p:spTree>
  </p:cSld>
  <p:clrMapOvr>
    <a:masterClrMapping/>
  </p:clrMapOvr>
  <p:transition advTm="118937">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53" name="Rectangle 29"/>
          <p:cNvSpPr>
            <a:spLocks noGrp="1" noRot="1" noChangeArrowheads="1"/>
          </p:cNvSpPr>
          <p:nvPr>
            <p:ph/>
          </p:nvPr>
        </p:nvSpPr>
        <p:spPr>
          <a:xfrm>
            <a:off x="1579865" y="987157"/>
            <a:ext cx="7493000" cy="5544616"/>
          </a:xfrm>
          <a:noFill/>
          <a:ln>
            <a:solidFill>
              <a:schemeClr val="tx1"/>
            </a:solidFill>
          </a:ln>
        </p:spPr>
        <p:txBody>
          <a:bodyPr>
            <a:normAutofit fontScale="92500" lnSpcReduction="10000"/>
          </a:bodyPr>
          <a:lstStyle/>
          <a:p>
            <a:pPr marL="609600" indent="-609600" eaLnBrk="1" hangingPunct="1">
              <a:buFont typeface="Wingdings" pitchFamily="2" charset="2"/>
              <a:buNone/>
              <a:defRPr/>
            </a:pPr>
            <a:r>
              <a:rPr lang="ja-JP" altLang="en-US" sz="1200" dirty="0">
                <a:solidFill>
                  <a:schemeClr val="tx1"/>
                </a:solidFill>
                <a:effectLst/>
                <a:latin typeface="ＭＳ ゴシック" pitchFamily="49" charset="-128"/>
                <a:ea typeface="ＭＳ ゴシック" pitchFamily="49" charset="-128"/>
              </a:rPr>
              <a:t>様式例第１号</a:t>
            </a:r>
          </a:p>
          <a:p>
            <a:pPr marL="609600" indent="-609600" algn="ctr" eaLnBrk="1" hangingPunct="1">
              <a:buFont typeface="Wingdings" pitchFamily="2" charset="2"/>
              <a:buNone/>
              <a:defRPr/>
            </a:pPr>
            <a:r>
              <a:rPr lang="ja-JP" altLang="en-US" sz="1600" b="1" dirty="0">
                <a:solidFill>
                  <a:schemeClr val="tx1"/>
                </a:solidFill>
                <a:effectLst/>
                <a:latin typeface="ＭＳ ゴシック" pitchFamily="49" charset="-128"/>
                <a:ea typeface="ＭＳ ゴシック" pitchFamily="49" charset="-128"/>
              </a:rPr>
              <a:t>業務の運営に関する規程</a:t>
            </a:r>
          </a:p>
          <a:p>
            <a:pPr marL="609600" indent="-609600" eaLnBrk="1" hangingPunct="1">
              <a:buFont typeface="Wingdings" pitchFamily="2" charset="2"/>
              <a:buNone/>
              <a:defRPr/>
            </a:pPr>
            <a:r>
              <a:rPr lang="ja-JP" altLang="en-US" sz="1600" b="1" dirty="0">
                <a:solidFill>
                  <a:schemeClr val="tx1"/>
                </a:solidFill>
                <a:effectLst/>
                <a:latin typeface="ＭＳ ゴシック" pitchFamily="49" charset="-128"/>
                <a:ea typeface="ＭＳ ゴシック" pitchFamily="49" charset="-128"/>
              </a:rPr>
              <a:t>　　　　　　　　　　　　　　　　　　　</a:t>
            </a:r>
            <a:r>
              <a:rPr lang="ja-JP" altLang="en-US" sz="1200" dirty="0">
                <a:solidFill>
                  <a:schemeClr val="tx1"/>
                </a:solidFill>
                <a:effectLst/>
                <a:latin typeface="ＭＳ ゴシック" pitchFamily="49" charset="-128"/>
                <a:ea typeface="ＭＳ ゴシック" pitchFamily="49" charset="-128"/>
              </a:rPr>
              <a:t>事業所名　</a:t>
            </a:r>
            <a:r>
              <a:rPr lang="ja-JP" altLang="en-US" sz="1200" b="1" dirty="0">
                <a:solidFill>
                  <a:schemeClr val="tx1"/>
                </a:solidFill>
                <a:effectLst/>
                <a:latin typeface="ＭＳ ゴシック" pitchFamily="49" charset="-128"/>
                <a:ea typeface="ＭＳ ゴシック" pitchFamily="49" charset="-128"/>
              </a:rPr>
              <a:t>株式会社　東京商事</a:t>
            </a:r>
          </a:p>
          <a:p>
            <a:pPr marL="609600" indent="-609600" eaLnBrk="1" hangingPunct="1">
              <a:buFont typeface="Wingdings" pitchFamily="2" charset="2"/>
              <a:buNone/>
              <a:defRPr/>
            </a:pPr>
            <a:r>
              <a:rPr lang="ja-JP" altLang="en-US" sz="1200" b="1" dirty="0">
                <a:solidFill>
                  <a:schemeClr val="tx1"/>
                </a:solidFill>
                <a:effectLst/>
                <a:latin typeface="ＭＳ ゴシック" pitchFamily="49" charset="-128"/>
                <a:ea typeface="ＭＳ ゴシック" pitchFamily="49" charset="-128"/>
              </a:rPr>
              <a:t>　　　　　　　　　　　　　　　　　　　　　　　　　　　　　　　　　人材紹介センター　</a:t>
            </a:r>
            <a:endParaRPr lang="ja-JP" altLang="en-US" sz="1200" dirty="0">
              <a:solidFill>
                <a:schemeClr val="tx1"/>
              </a:solidFill>
              <a:effectLst/>
              <a:latin typeface="ＭＳ ゴシック" pitchFamily="49" charset="-128"/>
              <a:ea typeface="ＭＳ ゴシック" pitchFamily="49" charset="-128"/>
            </a:endParaRPr>
          </a:p>
          <a:p>
            <a:pPr marL="609600" indent="-609600" eaLnBrk="1" hangingPunct="1">
              <a:buFont typeface="Wingdings" pitchFamily="2" charset="2"/>
              <a:buNone/>
              <a:defRPr/>
            </a:pPr>
            <a:r>
              <a:rPr lang="ja-JP" altLang="en-US" sz="1200" b="1" dirty="0">
                <a:solidFill>
                  <a:schemeClr val="tx1"/>
                </a:solidFill>
                <a:effectLst/>
                <a:latin typeface="ＭＳ ゴシック" pitchFamily="49" charset="-128"/>
                <a:ea typeface="ＭＳ ゴシック" pitchFamily="49" charset="-128"/>
              </a:rPr>
              <a:t>第１　求　　人</a:t>
            </a:r>
          </a:p>
          <a:p>
            <a:pPr marL="609600" indent="-609600" eaLnBrk="1" hangingPunct="1">
              <a:buClr>
                <a:schemeClr val="tx1"/>
              </a:buClr>
              <a:buFontTx/>
              <a:buNone/>
              <a:defRPr/>
            </a:pPr>
            <a:r>
              <a:rPr lang="ja-JP" altLang="en-US" sz="1200" dirty="0">
                <a:solidFill>
                  <a:schemeClr val="tx1"/>
                </a:solidFill>
                <a:effectLst/>
                <a:latin typeface="ＭＳ ゴシック" pitchFamily="49" charset="-128"/>
                <a:ea typeface="ＭＳ ゴシック" pitchFamily="49" charset="-128"/>
              </a:rPr>
              <a:t>　１　本所は、</a:t>
            </a:r>
            <a:r>
              <a:rPr lang="ja-JP" altLang="en-US" sz="1200" b="1" dirty="0">
                <a:solidFill>
                  <a:schemeClr val="tx1"/>
                </a:solidFill>
                <a:effectLst/>
                <a:latin typeface="ＭＳ ゴシック" pitchFamily="49" charset="-128"/>
                <a:ea typeface="ＭＳ ゴシック" pitchFamily="49" charset="-128"/>
              </a:rPr>
              <a:t>国内全職種</a:t>
            </a:r>
            <a:r>
              <a:rPr lang="ja-JP" altLang="en-US" sz="1200" dirty="0">
                <a:solidFill>
                  <a:schemeClr val="tx1"/>
                </a:solidFill>
                <a:effectLst/>
                <a:latin typeface="ＭＳ ゴシック" pitchFamily="49" charset="-128"/>
                <a:ea typeface="ＭＳ ゴシック" pitchFamily="49" charset="-128"/>
              </a:rPr>
              <a:t>に関する限り、いかなる求人の申込みについてもこれを受理します。</a:t>
            </a:r>
          </a:p>
          <a:p>
            <a:pPr marL="609600" indent="-609600" eaLnBrk="1" hangingPunct="1">
              <a:buClr>
                <a:schemeClr val="tx1"/>
              </a:buClr>
              <a:buFontTx/>
              <a:buNone/>
              <a:defRPr/>
            </a:pPr>
            <a:r>
              <a:rPr lang="ja-JP" altLang="en-US" sz="1200" dirty="0">
                <a:solidFill>
                  <a:schemeClr val="tx1"/>
                </a:solidFill>
                <a:effectLst/>
                <a:latin typeface="ＭＳ ゴシック" pitchFamily="49" charset="-128"/>
                <a:ea typeface="ＭＳ ゴシック" pitchFamily="49" charset="-128"/>
              </a:rPr>
              <a:t>　　　ただし、その申込み内容が法令に違反したり、賃金、労働時間等の労働条件が通常の労働条件と比べて著</a:t>
            </a:r>
            <a:endParaRPr lang="en-US" altLang="ja-JP" sz="1200" dirty="0">
              <a:solidFill>
                <a:schemeClr val="tx1"/>
              </a:solidFill>
              <a:effectLst/>
              <a:latin typeface="ＭＳ ゴシック" pitchFamily="49" charset="-128"/>
              <a:ea typeface="ＭＳ ゴシック" pitchFamily="49" charset="-128"/>
            </a:endParaRPr>
          </a:p>
          <a:p>
            <a:pPr marL="609600" indent="-609600" eaLnBrk="1" hangingPunct="1">
              <a:buClr>
                <a:schemeClr val="tx1"/>
              </a:buClr>
              <a:buFontTx/>
              <a:buNone/>
              <a:defRPr/>
            </a:pPr>
            <a:r>
              <a:rPr lang="ja-JP" altLang="en-US" sz="1200" dirty="0">
                <a:solidFill>
                  <a:schemeClr val="tx1"/>
                </a:solidFill>
                <a:effectLst/>
                <a:latin typeface="ＭＳ ゴシック" pitchFamily="49" charset="-128"/>
                <a:ea typeface="ＭＳ ゴシック" pitchFamily="49" charset="-128"/>
              </a:rPr>
              <a:t>　　</a:t>
            </a:r>
            <a:r>
              <a:rPr lang="ja-JP" altLang="en-US" sz="1200" dirty="0" smtClean="0">
                <a:solidFill>
                  <a:schemeClr val="tx1"/>
                </a:solidFill>
                <a:effectLst/>
                <a:latin typeface="ＭＳ ゴシック" pitchFamily="49" charset="-128"/>
                <a:ea typeface="ＭＳ ゴシック" pitchFamily="49" charset="-128"/>
              </a:rPr>
              <a:t>　しく</a:t>
            </a:r>
            <a:r>
              <a:rPr lang="ja-JP" altLang="en-US" sz="1200" dirty="0">
                <a:solidFill>
                  <a:schemeClr val="tx1"/>
                </a:solidFill>
                <a:effectLst/>
                <a:latin typeface="ＭＳ ゴシック" pitchFamily="49" charset="-128"/>
                <a:ea typeface="ＭＳ ゴシック" pitchFamily="49" charset="-128"/>
              </a:rPr>
              <a:t>不適当である</a:t>
            </a:r>
            <a:r>
              <a:rPr lang="ja-JP" altLang="en-US" sz="1200" dirty="0" smtClean="0">
                <a:solidFill>
                  <a:schemeClr val="tx1"/>
                </a:solidFill>
                <a:effectLst/>
                <a:latin typeface="ＭＳ ゴシック" pitchFamily="49" charset="-128"/>
                <a:ea typeface="ＭＳ ゴシック" pitchFamily="49" charset="-128"/>
              </a:rPr>
              <a:t>場合、一定の労働関係法令（労働基準法及び職業安定法等</a:t>
            </a:r>
            <a:r>
              <a:rPr lang="en-US" altLang="ja-JP" sz="1200" dirty="0" smtClean="0">
                <a:solidFill>
                  <a:schemeClr val="tx1"/>
                </a:solidFill>
                <a:effectLst/>
                <a:latin typeface="ＭＳ ゴシック" pitchFamily="49" charset="-128"/>
                <a:ea typeface="ＭＳ ゴシック" pitchFamily="49" charset="-128"/>
              </a:rPr>
              <a:t>)</a:t>
            </a:r>
            <a:r>
              <a:rPr lang="ja-JP" altLang="en-US" sz="1200" dirty="0" smtClean="0">
                <a:solidFill>
                  <a:schemeClr val="tx1"/>
                </a:solidFill>
                <a:effectLst/>
                <a:latin typeface="ＭＳ ゴシック" pitchFamily="49" charset="-128"/>
                <a:ea typeface="ＭＳ ゴシック" pitchFamily="49" charset="-128"/>
              </a:rPr>
              <a:t>違反のある場合及び暴力団員</a:t>
            </a:r>
            <a:endParaRPr lang="en-US" altLang="ja-JP" sz="1200" dirty="0" smtClean="0">
              <a:solidFill>
                <a:schemeClr val="tx1"/>
              </a:solidFill>
              <a:effectLst/>
              <a:latin typeface="ＭＳ ゴシック" pitchFamily="49" charset="-128"/>
              <a:ea typeface="ＭＳ ゴシック" pitchFamily="49" charset="-128"/>
            </a:endParaRPr>
          </a:p>
          <a:p>
            <a:pPr marL="609600" indent="-609600" eaLnBrk="1" hangingPunct="1">
              <a:buClr>
                <a:schemeClr val="tx1"/>
              </a:buClr>
              <a:buFontTx/>
              <a:buNone/>
              <a:defRPr/>
            </a:pPr>
            <a:r>
              <a:rPr lang="ja-JP" altLang="en-US" sz="1200" dirty="0" smtClean="0">
                <a:solidFill>
                  <a:schemeClr val="tx1"/>
                </a:solidFill>
                <a:effectLst/>
                <a:latin typeface="ＭＳ ゴシック" pitchFamily="49" charset="-128"/>
                <a:ea typeface="ＭＳ ゴシック" pitchFamily="49" charset="-128"/>
              </a:rPr>
              <a:t>　　　などによる求人である場合には</a:t>
            </a:r>
            <a:r>
              <a:rPr lang="ja-JP" altLang="en-US" sz="1200" dirty="0">
                <a:solidFill>
                  <a:schemeClr val="tx1"/>
                </a:solidFill>
                <a:effectLst/>
                <a:latin typeface="ＭＳ ゴシック" pitchFamily="49" charset="-128"/>
                <a:ea typeface="ＭＳ ゴシック" pitchFamily="49" charset="-128"/>
              </a:rPr>
              <a:t>受理しません。</a:t>
            </a:r>
          </a:p>
          <a:p>
            <a:pPr marL="609600" indent="-609600" eaLnBrk="1" hangingPunct="1">
              <a:buClr>
                <a:schemeClr val="tx1"/>
              </a:buClr>
              <a:buFontTx/>
              <a:buNone/>
              <a:defRPr/>
            </a:pPr>
            <a:r>
              <a:rPr lang="ja-JP" altLang="en-US" sz="1200" dirty="0">
                <a:solidFill>
                  <a:schemeClr val="tx1"/>
                </a:solidFill>
                <a:effectLst/>
                <a:latin typeface="ＭＳ ゴシック" pitchFamily="49" charset="-128"/>
                <a:ea typeface="ＭＳ ゴシック" pitchFamily="49" charset="-128"/>
              </a:rPr>
              <a:t>　２　求人の申込みは、求人者又はその代理人が直接来所されて、所定の求人票により、お申込みください。直</a:t>
            </a:r>
            <a:endParaRPr lang="en-US" altLang="ja-JP" sz="1200" dirty="0">
              <a:solidFill>
                <a:schemeClr val="tx1"/>
              </a:solidFill>
              <a:effectLst/>
              <a:latin typeface="ＭＳ ゴシック" pitchFamily="49" charset="-128"/>
              <a:ea typeface="ＭＳ ゴシック" pitchFamily="49" charset="-128"/>
            </a:endParaRPr>
          </a:p>
          <a:p>
            <a:pPr marL="609600" indent="-609600" eaLnBrk="1" hangingPunct="1">
              <a:buClr>
                <a:schemeClr val="tx1"/>
              </a:buClr>
              <a:buFontTx/>
              <a:buNone/>
              <a:defRPr/>
            </a:pPr>
            <a:r>
              <a:rPr lang="ja-JP" altLang="en-US" sz="1200" dirty="0">
                <a:solidFill>
                  <a:schemeClr val="tx1"/>
                </a:solidFill>
                <a:effectLst/>
                <a:latin typeface="ＭＳ ゴシック" pitchFamily="49" charset="-128"/>
                <a:ea typeface="ＭＳ ゴシック" pitchFamily="49" charset="-128"/>
              </a:rPr>
              <a:t>　　接来所できないときは、郵便、電話、</a:t>
            </a:r>
            <a:r>
              <a:rPr lang="ja-JP" altLang="en-US" sz="1200" dirty="0">
                <a:latin typeface="ＭＳ ゴシック" pitchFamily="49" charset="-128"/>
                <a:ea typeface="ＭＳ ゴシック" pitchFamily="49" charset="-128"/>
              </a:rPr>
              <a:t>ファクシミリ</a:t>
            </a:r>
            <a:r>
              <a:rPr lang="ja-JP" altLang="en-US" sz="1200" dirty="0">
                <a:solidFill>
                  <a:schemeClr val="tx1"/>
                </a:solidFill>
                <a:effectLst/>
                <a:latin typeface="ＭＳ ゴシック" pitchFamily="49" charset="-128"/>
                <a:ea typeface="ＭＳ ゴシック" pitchFamily="49" charset="-128"/>
              </a:rPr>
              <a:t>又は電子メールでも差し支えありません。</a:t>
            </a:r>
          </a:p>
          <a:p>
            <a:pPr marL="609600" indent="-609600" eaLnBrk="1" hangingPunct="1">
              <a:buClr>
                <a:schemeClr val="tx1"/>
              </a:buClr>
              <a:buFontTx/>
              <a:buNone/>
              <a:defRPr/>
            </a:pPr>
            <a:r>
              <a:rPr lang="ja-JP" altLang="en-US" sz="1200" dirty="0">
                <a:solidFill>
                  <a:schemeClr val="tx1"/>
                </a:solidFill>
                <a:effectLst/>
                <a:latin typeface="ＭＳ ゴシック" pitchFamily="49" charset="-128"/>
                <a:ea typeface="ＭＳ ゴシック" pitchFamily="49" charset="-128"/>
              </a:rPr>
              <a:t>　３　求人申込みの際には、業務内容、賃金、労働時間、その他の雇用条件をあらかじめ書面の交付、ファクシ</a:t>
            </a:r>
            <a:endParaRPr lang="en-US" altLang="ja-JP" sz="1200" dirty="0">
              <a:solidFill>
                <a:schemeClr val="tx1"/>
              </a:solidFill>
              <a:effectLst/>
              <a:latin typeface="ＭＳ ゴシック" pitchFamily="49" charset="-128"/>
              <a:ea typeface="ＭＳ ゴシック" pitchFamily="49" charset="-128"/>
            </a:endParaRPr>
          </a:p>
          <a:p>
            <a:pPr marL="609600" indent="-609600" eaLnBrk="1" hangingPunct="1">
              <a:buClr>
                <a:schemeClr val="tx1"/>
              </a:buClr>
              <a:buFontTx/>
              <a:buNone/>
              <a:defRPr/>
            </a:pPr>
            <a:r>
              <a:rPr lang="ja-JP" altLang="en-US" sz="1200" dirty="0">
                <a:solidFill>
                  <a:schemeClr val="tx1"/>
                </a:solidFill>
                <a:effectLst/>
                <a:latin typeface="ＭＳ ゴシック" pitchFamily="49" charset="-128"/>
                <a:ea typeface="ＭＳ ゴシック" pitchFamily="49" charset="-128"/>
              </a:rPr>
              <a:t>　　ミリの利用又は電子メール等により明示してください。ただし、紹介の実施について緊急の必要があるため、</a:t>
            </a:r>
            <a:endParaRPr lang="en-US" altLang="ja-JP" sz="1200" dirty="0">
              <a:solidFill>
                <a:schemeClr val="tx1"/>
              </a:solidFill>
              <a:effectLst/>
              <a:latin typeface="ＭＳ ゴシック" pitchFamily="49" charset="-128"/>
              <a:ea typeface="ＭＳ ゴシック" pitchFamily="49" charset="-128"/>
            </a:endParaRPr>
          </a:p>
          <a:p>
            <a:pPr marL="609600" indent="-609600" eaLnBrk="1" hangingPunct="1">
              <a:buClr>
                <a:schemeClr val="tx1"/>
              </a:buClr>
              <a:buFontTx/>
              <a:buNone/>
              <a:defRPr/>
            </a:pPr>
            <a:r>
              <a:rPr lang="ja-JP" altLang="en-US" sz="1200" dirty="0">
                <a:solidFill>
                  <a:schemeClr val="tx1"/>
                </a:solidFill>
                <a:effectLst/>
                <a:latin typeface="ＭＳ ゴシック" pitchFamily="49" charset="-128"/>
                <a:ea typeface="ＭＳ ゴシック" pitchFamily="49" charset="-128"/>
              </a:rPr>
              <a:t>　　あらかじめ書面の交付、ファクシミリの利用又は電子メール等による明示ができないときは、当該明示すべ</a:t>
            </a:r>
            <a:endParaRPr lang="en-US" altLang="ja-JP" sz="1200" dirty="0">
              <a:solidFill>
                <a:schemeClr val="tx1"/>
              </a:solidFill>
              <a:effectLst/>
              <a:latin typeface="ＭＳ ゴシック" pitchFamily="49" charset="-128"/>
              <a:ea typeface="ＭＳ ゴシック" pitchFamily="49" charset="-128"/>
            </a:endParaRPr>
          </a:p>
          <a:p>
            <a:pPr marL="609600" indent="-609600" eaLnBrk="1" hangingPunct="1">
              <a:buClr>
                <a:schemeClr val="tx1"/>
              </a:buClr>
              <a:buFontTx/>
              <a:buNone/>
              <a:defRPr/>
            </a:pPr>
            <a:r>
              <a:rPr lang="ja-JP" altLang="en-US" sz="1200" dirty="0">
                <a:solidFill>
                  <a:schemeClr val="tx1"/>
                </a:solidFill>
                <a:effectLst/>
                <a:latin typeface="ＭＳ ゴシック" pitchFamily="49" charset="-128"/>
                <a:ea typeface="ＭＳ ゴシック" pitchFamily="49" charset="-128"/>
              </a:rPr>
              <a:t>　　</a:t>
            </a:r>
            <a:r>
              <a:rPr lang="ja-JP" altLang="en-US" sz="1200" dirty="0" err="1">
                <a:solidFill>
                  <a:schemeClr val="tx1"/>
                </a:solidFill>
                <a:effectLst/>
                <a:latin typeface="ＭＳ ゴシック" pitchFamily="49" charset="-128"/>
                <a:ea typeface="ＭＳ ゴシック" pitchFamily="49" charset="-128"/>
              </a:rPr>
              <a:t>き</a:t>
            </a:r>
            <a:r>
              <a:rPr lang="ja-JP" altLang="en-US" sz="1200" dirty="0">
                <a:solidFill>
                  <a:schemeClr val="tx1"/>
                </a:solidFill>
                <a:effectLst/>
                <a:latin typeface="ＭＳ ゴシック" pitchFamily="49" charset="-128"/>
                <a:ea typeface="ＭＳ ゴシック" pitchFamily="49" charset="-128"/>
              </a:rPr>
              <a:t>事項をあらかじめこれらの方法以外の方法により明示してください。</a:t>
            </a:r>
          </a:p>
          <a:p>
            <a:pPr marL="609600" indent="-609600" eaLnBrk="1" hangingPunct="1">
              <a:buClr>
                <a:schemeClr val="tx1"/>
              </a:buClr>
              <a:buFontTx/>
              <a:buNone/>
              <a:defRPr/>
            </a:pPr>
            <a:r>
              <a:rPr lang="ja-JP" altLang="en-US" sz="1200" dirty="0">
                <a:solidFill>
                  <a:schemeClr val="tx1"/>
                </a:solidFill>
                <a:effectLst/>
                <a:latin typeface="ＭＳ ゴシック" pitchFamily="49" charset="-128"/>
                <a:ea typeface="ＭＳ ゴシック" pitchFamily="49" charset="-128"/>
              </a:rPr>
              <a:t>　４　求人受付の際には、</a:t>
            </a:r>
            <a:r>
              <a:rPr lang="ja-JP" altLang="en-US" sz="1200" b="1" dirty="0">
                <a:solidFill>
                  <a:schemeClr val="tx1"/>
                </a:solidFill>
                <a:effectLst/>
                <a:latin typeface="ＭＳ ゴシック" pitchFamily="49" charset="-128"/>
                <a:ea typeface="ＭＳ ゴシック" pitchFamily="49" charset="-128"/>
              </a:rPr>
              <a:t>事務費用</a:t>
            </a:r>
            <a:r>
              <a:rPr lang="ja-JP" altLang="en-US" sz="1200" dirty="0">
                <a:solidFill>
                  <a:schemeClr val="tx1"/>
                </a:solidFill>
                <a:effectLst/>
                <a:latin typeface="ＭＳ ゴシック" pitchFamily="49" charset="-128"/>
                <a:ea typeface="ＭＳ ゴシック" pitchFamily="49" charset="-128"/>
              </a:rPr>
              <a:t>を、別表の料金表に基づき申し受けます。いったん申し受けました手数料は、</a:t>
            </a:r>
            <a:endParaRPr lang="en-US" altLang="ja-JP" sz="1200" dirty="0">
              <a:solidFill>
                <a:schemeClr val="tx1"/>
              </a:solidFill>
              <a:effectLst/>
              <a:latin typeface="ＭＳ ゴシック" pitchFamily="49" charset="-128"/>
              <a:ea typeface="ＭＳ ゴシック" pitchFamily="49" charset="-128"/>
            </a:endParaRPr>
          </a:p>
          <a:p>
            <a:pPr marL="609600" indent="-609600" eaLnBrk="1" hangingPunct="1">
              <a:buClr>
                <a:schemeClr val="tx1"/>
              </a:buClr>
              <a:buFontTx/>
              <a:buNone/>
              <a:defRPr/>
            </a:pPr>
            <a:r>
              <a:rPr lang="ja-JP" altLang="en-US" sz="1200" dirty="0">
                <a:solidFill>
                  <a:schemeClr val="tx1"/>
                </a:solidFill>
                <a:effectLst/>
                <a:latin typeface="ＭＳ ゴシック" pitchFamily="49" charset="-128"/>
                <a:ea typeface="ＭＳ ゴシック" pitchFamily="49" charset="-128"/>
              </a:rPr>
              <a:t>　　紹介の成否にかかわらずお返し致しません。</a:t>
            </a:r>
            <a:endParaRPr lang="en-US" altLang="ja-JP" sz="1200" dirty="0">
              <a:solidFill>
                <a:schemeClr val="tx1"/>
              </a:solidFill>
              <a:effectLst/>
              <a:latin typeface="ＭＳ ゴシック" pitchFamily="49" charset="-128"/>
              <a:ea typeface="ＭＳ ゴシック" pitchFamily="49" charset="-128"/>
            </a:endParaRPr>
          </a:p>
          <a:p>
            <a:pPr marL="609600" indent="-609600" eaLnBrk="1" hangingPunct="1">
              <a:buClr>
                <a:schemeClr val="tx1"/>
              </a:buClr>
              <a:buFontTx/>
              <a:buNone/>
              <a:defRPr/>
            </a:pPr>
            <a:endParaRPr lang="ja-JP" altLang="en-US" sz="1200" dirty="0">
              <a:solidFill>
                <a:schemeClr val="tx1"/>
              </a:solidFill>
              <a:effectLst/>
              <a:latin typeface="ＭＳ ゴシック" pitchFamily="49" charset="-128"/>
              <a:ea typeface="ＭＳ ゴシック" pitchFamily="49" charset="-128"/>
            </a:endParaRPr>
          </a:p>
          <a:p>
            <a:pPr marL="609600" indent="-609600" eaLnBrk="1" hangingPunct="1">
              <a:buClr>
                <a:schemeClr val="tx1"/>
              </a:buClr>
              <a:buFontTx/>
              <a:buNone/>
              <a:defRPr/>
            </a:pPr>
            <a:endParaRPr lang="ja-JP" altLang="en-US" sz="1200" dirty="0">
              <a:solidFill>
                <a:schemeClr val="tx1"/>
              </a:solidFill>
              <a:effectLst/>
              <a:latin typeface="ＭＳ ゴシック" pitchFamily="49" charset="-128"/>
              <a:ea typeface="ＭＳ ゴシック" pitchFamily="49" charset="-128"/>
            </a:endParaRPr>
          </a:p>
          <a:p>
            <a:pPr marL="609600" indent="-609600" eaLnBrk="1" hangingPunct="1">
              <a:buFont typeface="Wingdings" pitchFamily="2" charset="2"/>
              <a:buNone/>
              <a:defRPr/>
            </a:pPr>
            <a:r>
              <a:rPr lang="ja-JP" altLang="en-US" sz="1200" b="1" dirty="0">
                <a:solidFill>
                  <a:schemeClr val="tx1"/>
                </a:solidFill>
                <a:effectLst/>
                <a:latin typeface="ＭＳ ゴシック" pitchFamily="49" charset="-128"/>
                <a:ea typeface="ＭＳ ゴシック" pitchFamily="49" charset="-128"/>
              </a:rPr>
              <a:t>第２　求　　職　</a:t>
            </a:r>
          </a:p>
          <a:p>
            <a:pPr marL="609600" indent="-609600" eaLnBrk="1" hangingPunct="1">
              <a:buFont typeface="Wingdings" pitchFamily="2" charset="2"/>
              <a:buNone/>
              <a:defRPr/>
            </a:pPr>
            <a:r>
              <a:rPr lang="ja-JP" altLang="en-US" sz="1200" dirty="0">
                <a:solidFill>
                  <a:schemeClr val="tx1"/>
                </a:solidFill>
                <a:effectLst/>
                <a:latin typeface="ＭＳ ゴシック" pitchFamily="49" charset="-128"/>
                <a:ea typeface="ＭＳ ゴシック" pitchFamily="49" charset="-128"/>
              </a:rPr>
              <a:t>　１　本所は、</a:t>
            </a:r>
            <a:r>
              <a:rPr lang="ja-JP" altLang="en-US" sz="1200" b="1" dirty="0">
                <a:solidFill>
                  <a:schemeClr val="tx1"/>
                </a:solidFill>
                <a:effectLst/>
                <a:latin typeface="ＭＳ ゴシック" pitchFamily="49" charset="-128"/>
                <a:ea typeface="ＭＳ ゴシック" pitchFamily="49" charset="-128"/>
              </a:rPr>
              <a:t>国内全職種</a:t>
            </a:r>
            <a:r>
              <a:rPr lang="ja-JP" altLang="en-US" sz="1200" dirty="0">
                <a:solidFill>
                  <a:schemeClr val="tx1"/>
                </a:solidFill>
                <a:effectLst/>
                <a:latin typeface="ＭＳ ゴシック" pitchFamily="49" charset="-128"/>
                <a:ea typeface="ＭＳ ゴシック" pitchFamily="49" charset="-128"/>
              </a:rPr>
              <a:t>に関する限り、いかなる求職の申込みについてもこれを受理します。</a:t>
            </a:r>
          </a:p>
          <a:p>
            <a:pPr marL="609600" indent="-609600" eaLnBrk="1" hangingPunct="1">
              <a:buFont typeface="Wingdings" pitchFamily="2" charset="2"/>
              <a:buNone/>
              <a:defRPr/>
            </a:pPr>
            <a:r>
              <a:rPr lang="ja-JP" altLang="en-US" sz="1200" dirty="0">
                <a:solidFill>
                  <a:schemeClr val="tx1"/>
                </a:solidFill>
                <a:effectLst/>
                <a:latin typeface="ＭＳ ゴシック" pitchFamily="49" charset="-128"/>
                <a:ea typeface="ＭＳ ゴシック" pitchFamily="49" charset="-128"/>
              </a:rPr>
              <a:t>　　　ただし、その申込内容が法令に違反する場合には受理しません。 </a:t>
            </a:r>
          </a:p>
          <a:p>
            <a:pPr marL="609600" indent="-609600" eaLnBrk="1" hangingPunct="1">
              <a:buFont typeface="Wingdings" pitchFamily="2" charset="2"/>
              <a:buNone/>
              <a:defRPr/>
            </a:pPr>
            <a:r>
              <a:rPr lang="ja-JP" altLang="en-US" sz="1200" dirty="0">
                <a:solidFill>
                  <a:schemeClr val="tx1"/>
                </a:solidFill>
                <a:effectLst/>
                <a:latin typeface="ＭＳ ゴシック" pitchFamily="49" charset="-128"/>
                <a:ea typeface="ＭＳ ゴシック" pitchFamily="49" charset="-128"/>
              </a:rPr>
              <a:t>　２　求職申込みは、本人が直接来所されて、所定の求職票によりお申込みください。</a:t>
            </a:r>
          </a:p>
          <a:p>
            <a:pPr marL="609600" indent="-609600" eaLnBrk="1" hangingPunct="1">
              <a:buFont typeface="Wingdings" pitchFamily="2" charset="2"/>
              <a:buNone/>
              <a:defRPr/>
            </a:pPr>
            <a:r>
              <a:rPr lang="ja-JP" altLang="en-US" sz="1200" dirty="0">
                <a:solidFill>
                  <a:schemeClr val="tx1"/>
                </a:solidFill>
                <a:effectLst/>
                <a:latin typeface="ＭＳ ゴシック" pitchFamily="49" charset="-128"/>
                <a:ea typeface="ＭＳ ゴシック" pitchFamily="49" charset="-128"/>
              </a:rPr>
              <a:t>　３　常に、日雇い的又は臨時的な労働に従事することを希望される方は、本所に特別の登録をしておき、別に</a:t>
            </a:r>
            <a:endParaRPr lang="en-US" altLang="ja-JP" sz="1200" dirty="0">
              <a:solidFill>
                <a:schemeClr val="tx1"/>
              </a:solidFill>
              <a:effectLst/>
              <a:latin typeface="ＭＳ ゴシック" pitchFamily="49" charset="-128"/>
              <a:ea typeface="ＭＳ ゴシック" pitchFamily="49" charset="-128"/>
            </a:endParaRPr>
          </a:p>
          <a:p>
            <a:pPr marL="609600" indent="-609600" eaLnBrk="1" hangingPunct="1">
              <a:buFont typeface="Wingdings" pitchFamily="2" charset="2"/>
              <a:buNone/>
              <a:defRPr/>
            </a:pPr>
            <a:r>
              <a:rPr lang="ja-JP" altLang="en-US" sz="1200" dirty="0">
                <a:solidFill>
                  <a:schemeClr val="tx1"/>
                </a:solidFill>
                <a:effectLst/>
                <a:latin typeface="ＭＳ ゴシック" pitchFamily="49" charset="-128"/>
                <a:ea typeface="ＭＳ ゴシック" pitchFamily="49" charset="-128"/>
              </a:rPr>
              <a:t>　　定める登録証の提示によって、求職申込みの手続きを省略致します。</a:t>
            </a:r>
          </a:p>
          <a:p>
            <a:pPr marL="609600" indent="-609600" eaLnBrk="1" hangingPunct="1">
              <a:buFont typeface="Wingdings" pitchFamily="2" charset="2"/>
              <a:buNone/>
              <a:defRPr/>
            </a:pPr>
            <a:r>
              <a:rPr lang="ja-JP" altLang="en-US" sz="1200" dirty="0">
                <a:solidFill>
                  <a:schemeClr val="tx1"/>
                </a:solidFill>
                <a:effectLst/>
                <a:latin typeface="ＭＳ ゴシック" pitchFamily="49" charset="-128"/>
                <a:ea typeface="ＭＳ ゴシック" pitchFamily="49" charset="-128"/>
              </a:rPr>
              <a:t>　４　（取扱職種の範囲等が、芸能家、家政婦（夫）、配ぜん人、調理士、モデル又はマネキンの場合）求職受</a:t>
            </a:r>
            <a:endParaRPr lang="en-US" altLang="ja-JP" sz="1200" dirty="0">
              <a:solidFill>
                <a:schemeClr val="tx1"/>
              </a:solidFill>
              <a:effectLst/>
              <a:latin typeface="ＭＳ ゴシック" pitchFamily="49" charset="-128"/>
              <a:ea typeface="ＭＳ ゴシック" pitchFamily="49" charset="-128"/>
            </a:endParaRPr>
          </a:p>
          <a:p>
            <a:pPr marL="609600" indent="-609600" eaLnBrk="1" hangingPunct="1">
              <a:buFont typeface="Wingdings" pitchFamily="2" charset="2"/>
              <a:buNone/>
              <a:defRPr/>
            </a:pPr>
            <a:r>
              <a:rPr lang="ja-JP" altLang="en-US" sz="1200" dirty="0">
                <a:solidFill>
                  <a:schemeClr val="tx1"/>
                </a:solidFill>
                <a:effectLst/>
                <a:latin typeface="ＭＳ ゴシック" pitchFamily="49" charset="-128"/>
                <a:ea typeface="ＭＳ ゴシック" pitchFamily="49" charset="-128"/>
              </a:rPr>
              <a:t>　　付の際には、受付手数料を、別表の料金表に基づき申し受けます。いったん申し受けました手数料は、紹介</a:t>
            </a:r>
            <a:endParaRPr lang="en-US" altLang="ja-JP" sz="1200" dirty="0">
              <a:solidFill>
                <a:schemeClr val="tx1"/>
              </a:solidFill>
              <a:effectLst/>
              <a:latin typeface="ＭＳ ゴシック" pitchFamily="49" charset="-128"/>
              <a:ea typeface="ＭＳ ゴシック" pitchFamily="49" charset="-128"/>
            </a:endParaRPr>
          </a:p>
          <a:p>
            <a:pPr marL="609600" indent="-609600" eaLnBrk="1" hangingPunct="1">
              <a:buFont typeface="Wingdings" pitchFamily="2" charset="2"/>
              <a:buNone/>
              <a:defRPr/>
            </a:pPr>
            <a:r>
              <a:rPr lang="ja-JP" altLang="en-US" sz="1200" dirty="0">
                <a:solidFill>
                  <a:schemeClr val="tx1"/>
                </a:solidFill>
                <a:effectLst/>
                <a:latin typeface="ＭＳ ゴシック" pitchFamily="49" charset="-128"/>
                <a:ea typeface="ＭＳ ゴシック" pitchFamily="49" charset="-128"/>
              </a:rPr>
              <a:t>　　の成否にかかわらずお返し致しません。</a:t>
            </a:r>
            <a:r>
              <a:rPr lang="ja-JP" altLang="en-US" sz="1200" b="1" dirty="0">
                <a:solidFill>
                  <a:schemeClr val="tx1"/>
                </a:solidFill>
                <a:effectLst/>
                <a:ea typeface="ＪＳ明朝" pitchFamily="17" charset="-128"/>
              </a:rPr>
              <a:t>　</a:t>
            </a:r>
            <a:endParaRPr lang="ja-JP" altLang="en-US" sz="1400" b="1" dirty="0">
              <a:solidFill>
                <a:schemeClr val="tx1"/>
              </a:solidFill>
              <a:effectLst>
                <a:outerShdw blurRad="38100" dist="38100" dir="2700000" algn="tl">
                  <a:srgbClr val="C0C0C0"/>
                </a:outerShdw>
              </a:effectLst>
              <a:ea typeface="ＪＳ明朝" pitchFamily="17" charset="-128"/>
            </a:endParaRPr>
          </a:p>
        </p:txBody>
      </p:sp>
      <p:sp>
        <p:nvSpPr>
          <p:cNvPr id="77842" name="AutoShape 18"/>
          <p:cNvSpPr>
            <a:spLocks noChangeArrowheads="1"/>
          </p:cNvSpPr>
          <p:nvPr/>
        </p:nvSpPr>
        <p:spPr bwMode="auto">
          <a:xfrm>
            <a:off x="6760085" y="4163222"/>
            <a:ext cx="2615430" cy="576560"/>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lstStyle/>
          <a:p>
            <a:pPr marL="342900" indent="-342900" algn="l">
              <a:lnSpc>
                <a:spcPct val="80000"/>
              </a:lnSpc>
              <a:defRPr/>
            </a:pPr>
            <a:r>
              <a:rPr kumimoji="0" lang="ja-JP" altLang="en-US" sz="1400" dirty="0">
                <a:solidFill>
                  <a:srgbClr val="FF0000"/>
                </a:solidFill>
                <a:ea typeface="游ゴシック" panose="020B0400000000000000" pitchFamily="50" charset="-128"/>
              </a:rPr>
              <a:t>届出制手数料を選択した場合、</a:t>
            </a:r>
            <a:endParaRPr kumimoji="0" lang="en-US" altLang="ja-JP" sz="1400" dirty="0">
              <a:solidFill>
                <a:srgbClr val="FF0000"/>
              </a:solidFill>
              <a:ea typeface="游ゴシック" panose="020B0400000000000000" pitchFamily="50" charset="-128"/>
            </a:endParaRPr>
          </a:p>
          <a:p>
            <a:pPr marL="342900" indent="-342900" algn="l">
              <a:lnSpc>
                <a:spcPct val="80000"/>
              </a:lnSpc>
              <a:defRPr/>
            </a:pPr>
            <a:r>
              <a:rPr kumimoji="0" lang="ja-JP" altLang="en-US" sz="1400" dirty="0">
                <a:solidFill>
                  <a:srgbClr val="FF0000"/>
                </a:solidFill>
                <a:ea typeface="游ゴシック" panose="020B0400000000000000" pitchFamily="50" charset="-128"/>
              </a:rPr>
              <a:t>事務費用に変更してください。</a:t>
            </a:r>
          </a:p>
        </p:txBody>
      </p:sp>
      <p:sp>
        <p:nvSpPr>
          <p:cNvPr id="77835" name="AutoShape 11"/>
          <p:cNvSpPr>
            <a:spLocks noChangeArrowheads="1"/>
          </p:cNvSpPr>
          <p:nvPr/>
        </p:nvSpPr>
        <p:spPr bwMode="auto">
          <a:xfrm>
            <a:off x="146122" y="2977968"/>
            <a:ext cx="1649768" cy="1015993"/>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lstStyle/>
          <a:p>
            <a:pPr algn="l">
              <a:spcBef>
                <a:spcPts val="0"/>
              </a:spcBef>
              <a:defRPr/>
            </a:pPr>
            <a:r>
              <a:rPr kumimoji="0" lang="ja-JP" altLang="en-US" sz="1400" dirty="0" smtClean="0">
                <a:solidFill>
                  <a:srgbClr val="FF0000"/>
                </a:solidFill>
                <a:ea typeface="游ゴシック" panose="020B0400000000000000" pitchFamily="50" charset="-128"/>
              </a:rPr>
              <a:t>事業所</a:t>
            </a:r>
            <a:r>
              <a:rPr kumimoji="0" lang="ja-JP" altLang="en-US" sz="1400" dirty="0">
                <a:solidFill>
                  <a:srgbClr val="FF0000"/>
                </a:solidFill>
                <a:ea typeface="游ゴシック" panose="020B0400000000000000" pitchFamily="50" charset="-128"/>
              </a:rPr>
              <a:t>として設定</a:t>
            </a:r>
            <a:r>
              <a:rPr kumimoji="0" lang="ja-JP" altLang="en-US" sz="1400" dirty="0" smtClean="0">
                <a:solidFill>
                  <a:srgbClr val="FF0000"/>
                </a:solidFill>
                <a:ea typeface="游ゴシック" panose="020B0400000000000000" pitchFamily="50" charset="-128"/>
              </a:rPr>
              <a:t>された</a:t>
            </a:r>
            <a:r>
              <a:rPr kumimoji="0" lang="ja-JP" altLang="en-US" sz="1400" dirty="0">
                <a:solidFill>
                  <a:srgbClr val="FF0000"/>
                </a:solidFill>
                <a:ea typeface="游ゴシック" panose="020B0400000000000000" pitchFamily="50" charset="-128"/>
              </a:rPr>
              <a:t>地域・職種・</a:t>
            </a:r>
            <a:r>
              <a:rPr kumimoji="0" lang="ja-JP" altLang="en-US" sz="1400" dirty="0" smtClean="0">
                <a:solidFill>
                  <a:srgbClr val="FF0000"/>
                </a:solidFill>
                <a:ea typeface="游ゴシック" panose="020B0400000000000000" pitchFamily="50" charset="-128"/>
              </a:rPr>
              <a:t>賃金を</a:t>
            </a:r>
            <a:r>
              <a:rPr kumimoji="0" lang="ja-JP" altLang="en-US" sz="1400" dirty="0">
                <a:solidFill>
                  <a:srgbClr val="FF0000"/>
                </a:solidFill>
                <a:ea typeface="游ゴシック" panose="020B0400000000000000" pitchFamily="50" charset="-128"/>
              </a:rPr>
              <a:t>記入して</a:t>
            </a:r>
            <a:r>
              <a:rPr kumimoji="0" lang="ja-JP" altLang="en-US" sz="1400" dirty="0" smtClean="0">
                <a:solidFill>
                  <a:srgbClr val="FF0000"/>
                </a:solidFill>
                <a:ea typeface="游ゴシック" panose="020B0400000000000000" pitchFamily="50" charset="-128"/>
              </a:rPr>
              <a:t>ください</a:t>
            </a:r>
            <a:endParaRPr kumimoji="0" lang="ja-JP" altLang="en-US" sz="1400" dirty="0">
              <a:solidFill>
                <a:srgbClr val="FF0000"/>
              </a:solidFill>
              <a:ea typeface="游ゴシック" panose="020B0400000000000000" pitchFamily="50" charset="-128"/>
            </a:endParaRPr>
          </a:p>
        </p:txBody>
      </p:sp>
      <p:sp>
        <p:nvSpPr>
          <p:cNvPr id="77838" name="Rectangle 14"/>
          <p:cNvSpPr>
            <a:spLocks noChangeArrowheads="1"/>
          </p:cNvSpPr>
          <p:nvPr/>
        </p:nvSpPr>
        <p:spPr bwMode="auto">
          <a:xfrm>
            <a:off x="1681862" y="3147075"/>
            <a:ext cx="468312" cy="144462"/>
          </a:xfrm>
          <a:prstGeom prst="rect">
            <a:avLst/>
          </a:prstGeom>
          <a:noFill/>
          <a:ln w="9525" algn="ctr">
            <a:noFill/>
            <a:miter lim="800000"/>
            <a:headEnd/>
            <a:tailEnd/>
          </a:ln>
          <a:effectLst/>
        </p:spPr>
        <p:txBody>
          <a:bodyPr wrap="none" anchor="ctr"/>
          <a:lstStyle/>
          <a:p>
            <a:pPr>
              <a:defRPr/>
            </a:pPr>
            <a:endParaRPr lang="ja-JP" altLang="en-US" dirty="0">
              <a:effectLst>
                <a:outerShdw blurRad="38100" dist="38100" dir="2700000" algn="tl">
                  <a:srgbClr val="000000">
                    <a:alpha val="43137"/>
                  </a:srgbClr>
                </a:outerShdw>
              </a:effectLst>
              <a:ea typeface="游ゴシック" panose="020B0400000000000000" pitchFamily="50" charset="-128"/>
            </a:endParaRPr>
          </a:p>
        </p:txBody>
      </p:sp>
      <p:sp>
        <p:nvSpPr>
          <p:cNvPr id="16" name="AutoShape 19"/>
          <p:cNvSpPr>
            <a:spLocks noChangeArrowheads="1"/>
          </p:cNvSpPr>
          <p:nvPr/>
        </p:nvSpPr>
        <p:spPr bwMode="auto">
          <a:xfrm>
            <a:off x="150657" y="4814773"/>
            <a:ext cx="1645233" cy="913550"/>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algn="l">
              <a:lnSpc>
                <a:spcPct val="80000"/>
              </a:lnSpc>
              <a:defRPr/>
            </a:pPr>
            <a:r>
              <a:rPr kumimoji="0" lang="ja-JP" altLang="en-US" sz="1400" dirty="0">
                <a:solidFill>
                  <a:srgbClr val="FF0000"/>
                </a:solidFill>
                <a:ea typeface="游ゴシック" panose="020B0400000000000000" pitchFamily="50" charset="-128"/>
              </a:rPr>
              <a:t>徴収しない場合</a:t>
            </a:r>
            <a:r>
              <a:rPr kumimoji="0" lang="ja-JP" altLang="en-US" sz="1400" dirty="0" smtClean="0">
                <a:solidFill>
                  <a:srgbClr val="FF0000"/>
                </a:solidFill>
                <a:ea typeface="游ゴシック" panose="020B0400000000000000" pitchFamily="50" charset="-128"/>
              </a:rPr>
              <a:t>は必要</a:t>
            </a:r>
            <a:r>
              <a:rPr kumimoji="0" lang="ja-JP" altLang="en-US" sz="1400" dirty="0">
                <a:solidFill>
                  <a:srgbClr val="FF0000"/>
                </a:solidFill>
                <a:ea typeface="游ゴシック" panose="020B0400000000000000" pitchFamily="50" charset="-128"/>
              </a:rPr>
              <a:t>ありません</a:t>
            </a:r>
            <a:r>
              <a:rPr kumimoji="0" lang="ja-JP" altLang="en-US" sz="1400" dirty="0" smtClean="0">
                <a:solidFill>
                  <a:srgbClr val="FF0000"/>
                </a:solidFill>
                <a:ea typeface="游ゴシック" panose="020B0400000000000000" pitchFamily="50" charset="-128"/>
              </a:rPr>
              <a:t>。削除</a:t>
            </a:r>
            <a:r>
              <a:rPr kumimoji="0" lang="ja-JP" altLang="en-US" sz="1400" dirty="0">
                <a:solidFill>
                  <a:srgbClr val="FF0000"/>
                </a:solidFill>
                <a:ea typeface="游ゴシック" panose="020B0400000000000000" pitchFamily="50" charset="-128"/>
              </a:rPr>
              <a:t>してください。</a:t>
            </a:r>
          </a:p>
        </p:txBody>
      </p:sp>
      <p:sp>
        <p:nvSpPr>
          <p:cNvPr id="3" name="スライド番号プレースホルダー 2"/>
          <p:cNvSpPr>
            <a:spLocks noGrp="1"/>
          </p:cNvSpPr>
          <p:nvPr>
            <p:ph type="sldNum" sz="quarter" idx="12"/>
          </p:nvPr>
        </p:nvSpPr>
        <p:spPr>
          <a:xfrm>
            <a:off x="7593931" y="6492875"/>
            <a:ext cx="2311400" cy="365125"/>
          </a:xfrm>
        </p:spPr>
        <p:txBody>
          <a:bodyPr/>
          <a:lstStyle/>
          <a:p>
            <a:pPr>
              <a:defRPr/>
            </a:pPr>
            <a:r>
              <a:rPr lang="en-US" altLang="ja-JP" dirty="0" smtClean="0"/>
              <a:t>39</a:t>
            </a:r>
            <a:endParaRPr lang="en-US" altLang="ja-JP" dirty="0"/>
          </a:p>
        </p:txBody>
      </p:sp>
      <p:sp>
        <p:nvSpPr>
          <p:cNvPr id="18" name="AutoShape 20"/>
          <p:cNvSpPr>
            <a:spLocks noChangeArrowheads="1"/>
          </p:cNvSpPr>
          <p:nvPr/>
        </p:nvSpPr>
        <p:spPr bwMode="auto">
          <a:xfrm rot="10800000" flipV="1">
            <a:off x="656770" y="1103776"/>
            <a:ext cx="752483" cy="324036"/>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marL="342900" indent="-342900" algn="l">
              <a:lnSpc>
                <a:spcPct val="80000"/>
              </a:lnSpc>
              <a:defRPr/>
            </a:pPr>
            <a:r>
              <a:rPr kumimoji="0" lang="ja-JP" altLang="en-US" sz="1400" dirty="0">
                <a:solidFill>
                  <a:srgbClr val="FF0000"/>
                </a:solidFill>
                <a:effectLst>
                  <a:outerShdw blurRad="38100" dist="38100" dir="2700000" algn="tl">
                    <a:srgbClr val="FFFFFF"/>
                  </a:outerShdw>
                </a:effectLst>
                <a:ea typeface="游ゴシック" panose="020B0400000000000000" pitchFamily="50" charset="-128"/>
              </a:rPr>
              <a:t>削除</a:t>
            </a:r>
          </a:p>
        </p:txBody>
      </p:sp>
      <p:cxnSp>
        <p:nvCxnSpPr>
          <p:cNvPr id="19" name="直線矢印コネクタ 18"/>
          <p:cNvCxnSpPr/>
          <p:nvPr/>
        </p:nvCxnSpPr>
        <p:spPr>
          <a:xfrm flipH="1">
            <a:off x="1359731" y="1140362"/>
            <a:ext cx="242359" cy="103244"/>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flipH="1">
            <a:off x="1424978" y="2166146"/>
            <a:ext cx="1163000" cy="818087"/>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flipV="1">
            <a:off x="1409253" y="3979634"/>
            <a:ext cx="1178725" cy="927879"/>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2587978" y="2249393"/>
            <a:ext cx="792087" cy="0"/>
          </a:xfrm>
          <a:prstGeom prst="line">
            <a:avLst/>
          </a:prstGeom>
          <a:ln w="38100" cap="rnd">
            <a:solidFill>
              <a:srgbClr val="FE4258"/>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2587978" y="5019605"/>
            <a:ext cx="792087" cy="0"/>
          </a:xfrm>
          <a:prstGeom prst="line">
            <a:avLst/>
          </a:prstGeom>
          <a:ln w="38100" cap="rnd">
            <a:solidFill>
              <a:srgbClr val="FE4258"/>
            </a:solidFill>
          </a:ln>
        </p:spPr>
        <p:style>
          <a:lnRef idx="1">
            <a:schemeClr val="accent1"/>
          </a:lnRef>
          <a:fillRef idx="0">
            <a:schemeClr val="accent1"/>
          </a:fillRef>
          <a:effectRef idx="0">
            <a:schemeClr val="accent1"/>
          </a:effectRef>
          <a:fontRef idx="minor">
            <a:schemeClr val="tx1"/>
          </a:fontRef>
        </p:style>
      </p:cxnSp>
      <p:sp>
        <p:nvSpPr>
          <p:cNvPr id="10" name="楕円 9"/>
          <p:cNvSpPr/>
          <p:nvPr/>
        </p:nvSpPr>
        <p:spPr>
          <a:xfrm>
            <a:off x="1749015" y="5728323"/>
            <a:ext cx="258043" cy="258043"/>
          </a:xfrm>
          <a:prstGeom prst="ellipse">
            <a:avLst/>
          </a:prstGeom>
          <a:noFill/>
          <a:ln>
            <a:solidFill>
              <a:srgbClr val="FE42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p:cNvSpPr/>
          <p:nvPr/>
        </p:nvSpPr>
        <p:spPr>
          <a:xfrm>
            <a:off x="1749015" y="3868633"/>
            <a:ext cx="258043" cy="258043"/>
          </a:xfrm>
          <a:prstGeom prst="ellipse">
            <a:avLst/>
          </a:prstGeom>
          <a:noFill/>
          <a:ln>
            <a:solidFill>
              <a:srgbClr val="FE42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 name="直線矢印コネクタ 33"/>
          <p:cNvCxnSpPr>
            <a:stCxn id="10" idx="2"/>
          </p:cNvCxnSpPr>
          <p:nvPr/>
        </p:nvCxnSpPr>
        <p:spPr>
          <a:xfrm flipH="1" flipV="1">
            <a:off x="1480911" y="5621257"/>
            <a:ext cx="268104" cy="236088"/>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a:stCxn id="31" idx="3"/>
          </p:cNvCxnSpPr>
          <p:nvPr/>
        </p:nvCxnSpPr>
        <p:spPr>
          <a:xfrm flipH="1">
            <a:off x="1480910" y="4088886"/>
            <a:ext cx="305895" cy="712922"/>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3308057" y="4075442"/>
            <a:ext cx="792087" cy="0"/>
          </a:xfrm>
          <a:prstGeom prst="line">
            <a:avLst/>
          </a:prstGeom>
          <a:ln w="38100" cap="rnd">
            <a:solidFill>
              <a:srgbClr val="FE4258"/>
            </a:solidFill>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flipH="1" flipV="1">
            <a:off x="4100144" y="4088886"/>
            <a:ext cx="2668384" cy="362617"/>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54823" y="6580593"/>
            <a:ext cx="1689886"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pPr algn="l"/>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マニュアル</a:t>
            </a:r>
            <a:r>
              <a:rPr kumimoji="1" lang="en-US" altLang="ja-JP" sz="1200" b="0" dirty="0" smtClean="0">
                <a:solidFill>
                  <a:schemeClr val="bg1">
                    <a:lumMod val="50000"/>
                  </a:schemeClr>
                </a:solidFill>
                <a:latin typeface="メイリオ" panose="020B0604030504040204" pitchFamily="50" charset="-128"/>
                <a:ea typeface="メイリオ" panose="020B0604030504040204" pitchFamily="50" charset="-128"/>
              </a:rPr>
              <a:t>P112-114</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24"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申請に必要な書類</a:t>
            </a:r>
            <a:endParaRPr lang="ja-JP" altLang="en-US" sz="2800" b="1" dirty="0">
              <a:solidFill>
                <a:schemeClr val="bg1"/>
              </a:solidFill>
            </a:endParaRPr>
          </a:p>
        </p:txBody>
      </p:sp>
      <p:sp>
        <p:nvSpPr>
          <p:cNvPr id="25" name="Rectangle 2"/>
          <p:cNvSpPr txBox="1">
            <a:spLocks noRot="1" noChangeArrowheads="1"/>
          </p:cNvSpPr>
          <p:nvPr/>
        </p:nvSpPr>
        <p:spPr>
          <a:xfrm>
            <a:off x="-669" y="476672"/>
            <a:ext cx="9906000" cy="461665"/>
          </a:xfrm>
          <a:prstGeom prst="rect">
            <a:avLst/>
          </a:prstGeom>
          <a:solidFill>
            <a:schemeClr val="tx2">
              <a:lumMod val="20000"/>
              <a:lumOff val="8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400" b="1" dirty="0" smtClean="0">
                <a:solidFill>
                  <a:schemeClr val="accent1">
                    <a:lumMod val="50000"/>
                  </a:schemeClr>
                </a:solidFill>
              </a:rPr>
              <a:t>　⑤　業務の運営に関する書類</a:t>
            </a:r>
            <a:endParaRPr lang="ja-JP" altLang="en-US" sz="2400" b="1" dirty="0">
              <a:solidFill>
                <a:schemeClr val="accent1">
                  <a:lumMod val="50000"/>
                </a:schemeClr>
              </a:solidFill>
            </a:endParaRPr>
          </a:p>
        </p:txBody>
      </p:sp>
    </p:spTree>
  </p:cSld>
  <p:clrMapOvr>
    <a:masterClrMapping/>
  </p:clrMapOvr>
  <p:transition advTm="47620">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190"/>
          <p:cNvSpPr>
            <a:spLocks noRot="1" noChangeArrowheads="1"/>
          </p:cNvSpPr>
          <p:nvPr/>
        </p:nvSpPr>
        <p:spPr bwMode="auto">
          <a:xfrm>
            <a:off x="704528" y="116632"/>
            <a:ext cx="8136904" cy="6625481"/>
          </a:xfrm>
          <a:prstGeom prst="rect">
            <a:avLst/>
          </a:prstGeom>
          <a:noFill/>
          <a:ln w="9525">
            <a:solidFill>
              <a:schemeClr val="tx1"/>
            </a:solidFill>
            <a:miter lim="800000"/>
            <a:headEnd/>
            <a:tailEnd/>
          </a:ln>
        </p:spPr>
        <p:txBody>
          <a:bodyPr/>
          <a:lstStyle/>
          <a:p>
            <a:pPr marL="609600" indent="-609600" algn="l"/>
            <a:r>
              <a:rPr lang="ja-JP" altLang="en-US" sz="1050" dirty="0">
                <a:solidFill>
                  <a:schemeClr val="tx1"/>
                </a:solidFill>
                <a:latin typeface="ＭＳ ゴシック" pitchFamily="49" charset="-128"/>
                <a:ea typeface="ＭＳ ゴシック" pitchFamily="49" charset="-128"/>
              </a:rPr>
              <a:t>第３　紹　　介</a:t>
            </a:r>
          </a:p>
          <a:p>
            <a:pPr marL="609600" indent="-609600" algn="l">
              <a:buClr>
                <a:schemeClr val="tx1"/>
              </a:buClr>
              <a:buFontTx/>
              <a:buNone/>
            </a:pPr>
            <a:r>
              <a:rPr lang="ja-JP" altLang="en-US" sz="1050" b="0" dirty="0">
                <a:solidFill>
                  <a:schemeClr val="tx1"/>
                </a:solidFill>
                <a:latin typeface="ＭＳ ゴシック" pitchFamily="49" charset="-128"/>
                <a:ea typeface="ＭＳ ゴシック" pitchFamily="49" charset="-128"/>
              </a:rPr>
              <a:t>　１　求職の方には、職業安定法第２条にも規定される職業選択の自由の趣旨を踏まえ、その御希望と能力に応ずる職業</a:t>
            </a:r>
            <a:endParaRPr lang="en-US" altLang="ja-JP" sz="1050" b="0" dirty="0">
              <a:solidFill>
                <a:schemeClr val="tx1"/>
              </a:solidFill>
              <a:latin typeface="ＭＳ ゴシック" pitchFamily="49" charset="-128"/>
              <a:ea typeface="ＭＳ ゴシック" pitchFamily="49" charset="-128"/>
            </a:endParaRPr>
          </a:p>
          <a:p>
            <a:pPr marL="609600" indent="-609600" algn="l">
              <a:buClr>
                <a:schemeClr val="tx1"/>
              </a:buClr>
              <a:buFontTx/>
              <a:buNone/>
            </a:pPr>
            <a:r>
              <a:rPr lang="ja-JP" altLang="en-US" sz="1050" b="0" dirty="0">
                <a:solidFill>
                  <a:schemeClr val="tx1"/>
                </a:solidFill>
                <a:latin typeface="ＭＳ ゴシック" pitchFamily="49" charset="-128"/>
                <a:ea typeface="ＭＳ ゴシック" pitchFamily="49" charset="-128"/>
              </a:rPr>
              <a:t>　　に速やかに就くことができるよう極力お世話致します。</a:t>
            </a:r>
          </a:p>
          <a:p>
            <a:pPr marL="609600" indent="-609600" algn="l">
              <a:buClr>
                <a:schemeClr val="tx1"/>
              </a:buClr>
              <a:buFontTx/>
              <a:buNone/>
            </a:pPr>
            <a:r>
              <a:rPr lang="ja-JP" altLang="en-US" sz="1050" b="0" dirty="0">
                <a:solidFill>
                  <a:schemeClr val="tx1"/>
                </a:solidFill>
                <a:latin typeface="ＭＳ ゴシック" pitchFamily="49" charset="-128"/>
                <a:ea typeface="ＭＳ ゴシック" pitchFamily="49" charset="-128"/>
              </a:rPr>
              <a:t>　２　</a:t>
            </a:r>
            <a:r>
              <a:rPr lang="ja-JP" altLang="en-US" sz="1050" b="0" dirty="0">
                <a:solidFill>
                  <a:schemeClr val="tx1"/>
                </a:solidFill>
                <a:latin typeface="ＭＳ 明朝" pitchFamily="17" charset="-128"/>
                <a:ea typeface="ＭＳ ゴシック" pitchFamily="49" charset="-128"/>
              </a:rPr>
              <a:t>求人の方には、その御希望に適合する求職者を極力お世話致します。</a:t>
            </a:r>
            <a:endParaRPr lang="ja-JP" altLang="en-US" sz="1050" b="0" dirty="0">
              <a:solidFill>
                <a:schemeClr val="tx1"/>
              </a:solidFill>
              <a:ea typeface="ＭＳ ゴシック" pitchFamily="49" charset="-128"/>
            </a:endParaRPr>
          </a:p>
          <a:p>
            <a:pPr marL="609600" indent="-609600" algn="l">
              <a:buClr>
                <a:schemeClr val="tx1"/>
              </a:buClr>
              <a:buFontTx/>
              <a:buNone/>
            </a:pPr>
            <a:r>
              <a:rPr lang="ja-JP" altLang="en-US" sz="1050" b="0" dirty="0">
                <a:solidFill>
                  <a:schemeClr val="tx1"/>
                </a:solidFill>
                <a:latin typeface="ＭＳ ゴシック" pitchFamily="49" charset="-128"/>
                <a:ea typeface="ＭＳ ゴシック" pitchFamily="49" charset="-128"/>
              </a:rPr>
              <a:t>　３　</a:t>
            </a:r>
            <a:r>
              <a:rPr lang="ja-JP" altLang="en-US" sz="1050" b="0" dirty="0">
                <a:solidFill>
                  <a:schemeClr val="tx1"/>
                </a:solidFill>
                <a:latin typeface="ＭＳ 明朝" pitchFamily="17" charset="-128"/>
                <a:ea typeface="ＭＳ ゴシック" pitchFamily="49" charset="-128"/>
              </a:rPr>
              <a:t>紹介に際しては、求職の方に、紹介において従事することとなる業務の内容、賃金、労働時間その他の雇用条件を</a:t>
            </a:r>
            <a:endParaRPr lang="en-US" altLang="ja-JP" sz="1050" b="0" dirty="0">
              <a:solidFill>
                <a:schemeClr val="tx1"/>
              </a:solidFill>
              <a:latin typeface="ＭＳ 明朝" pitchFamily="17" charset="-128"/>
              <a:ea typeface="ＭＳ ゴシック" pitchFamily="49" charset="-128"/>
            </a:endParaRPr>
          </a:p>
          <a:p>
            <a:pPr marL="609600" indent="-609600" algn="l">
              <a:buClr>
                <a:schemeClr val="tx1"/>
              </a:buClr>
              <a:buFontTx/>
              <a:buNone/>
            </a:pPr>
            <a:r>
              <a:rPr lang="ja-JP" altLang="en-US" sz="1050" b="0" dirty="0">
                <a:solidFill>
                  <a:schemeClr val="tx1"/>
                </a:solidFill>
                <a:latin typeface="ＭＳ 明朝" pitchFamily="17" charset="-128"/>
                <a:ea typeface="ＭＳ ゴシック" pitchFamily="49" charset="-128"/>
              </a:rPr>
              <a:t>　　あらかじめ書面の交付又は希望される場合にはファクシミリの利用若しくは電子メール等により明示します。</a:t>
            </a:r>
          </a:p>
          <a:p>
            <a:pPr marL="609600" indent="-609600" algn="l">
              <a:buClr>
                <a:schemeClr val="tx1"/>
              </a:buClr>
              <a:buFontTx/>
              <a:buNone/>
            </a:pPr>
            <a:r>
              <a:rPr lang="ja-JP" altLang="en-US" sz="1050" b="0" dirty="0">
                <a:solidFill>
                  <a:schemeClr val="tx1"/>
                </a:solidFill>
                <a:latin typeface="ＭＳ 明朝" pitchFamily="17" charset="-128"/>
                <a:ea typeface="ＭＳ ゴシック" pitchFamily="49" charset="-128"/>
              </a:rPr>
              <a:t>　　　ただし、紹介の実施について緊急の必要があるためあらかじめそれら書面の交付、ファクシミリの利用電子メール</a:t>
            </a:r>
            <a:endParaRPr lang="en-US" altLang="ja-JP" sz="1050" b="0" dirty="0">
              <a:solidFill>
                <a:schemeClr val="tx1"/>
              </a:solidFill>
              <a:latin typeface="ＭＳ 明朝" pitchFamily="17" charset="-128"/>
              <a:ea typeface="ＭＳ ゴシック" pitchFamily="49" charset="-128"/>
            </a:endParaRPr>
          </a:p>
          <a:p>
            <a:pPr marL="609600" indent="-609600" algn="l">
              <a:buClr>
                <a:schemeClr val="tx1"/>
              </a:buClr>
              <a:buFontTx/>
              <a:buNone/>
            </a:pPr>
            <a:r>
              <a:rPr lang="ja-JP" altLang="en-US" sz="1050" b="0" dirty="0">
                <a:solidFill>
                  <a:schemeClr val="tx1"/>
                </a:solidFill>
                <a:latin typeface="ＭＳ 明朝" pitchFamily="17" charset="-128"/>
                <a:ea typeface="ＭＳ ゴシック" pitchFamily="49" charset="-128"/>
              </a:rPr>
              <a:t>　　等により明示ができないときは、あらかじめそれらの方法以外の方法により明示を行います。</a:t>
            </a:r>
            <a:endParaRPr lang="ja-JP" altLang="en-US" sz="1050" b="0" dirty="0">
              <a:solidFill>
                <a:schemeClr val="tx1"/>
              </a:solidFill>
              <a:latin typeface="ＭＳ ゴシック" pitchFamily="49" charset="-128"/>
              <a:ea typeface="ＭＳ ゴシック" pitchFamily="49" charset="-128"/>
            </a:endParaRPr>
          </a:p>
          <a:p>
            <a:pPr marL="609600" indent="-609600" algn="l">
              <a:buClr>
                <a:schemeClr val="tx1"/>
              </a:buClr>
              <a:buFontTx/>
              <a:buNone/>
            </a:pPr>
            <a:r>
              <a:rPr lang="ja-JP" altLang="en-US" sz="1050" b="0" dirty="0">
                <a:solidFill>
                  <a:schemeClr val="tx1"/>
                </a:solidFill>
                <a:latin typeface="ＭＳ ゴシック" pitchFamily="49" charset="-128"/>
                <a:ea typeface="ＭＳ ゴシック" pitchFamily="49" charset="-128"/>
              </a:rPr>
              <a:t>　４　</a:t>
            </a:r>
            <a:r>
              <a:rPr lang="ja-JP" altLang="en-US" sz="1050" b="0" dirty="0">
                <a:solidFill>
                  <a:schemeClr val="tx1"/>
                </a:solidFill>
                <a:latin typeface="ＭＳ 明朝" pitchFamily="17" charset="-128"/>
                <a:ea typeface="ＭＳ ゴシック" pitchFamily="49" charset="-128"/>
              </a:rPr>
              <a:t>求職の方を求人者に紹介する場合には、紹介状を発行しますから、その紹介状を持参して求人者へ行っていただき</a:t>
            </a:r>
            <a:endParaRPr lang="en-US" altLang="ja-JP" sz="1050" b="0" dirty="0">
              <a:solidFill>
                <a:schemeClr val="tx1"/>
              </a:solidFill>
              <a:latin typeface="ＭＳ 明朝" pitchFamily="17" charset="-128"/>
              <a:ea typeface="ＭＳ ゴシック" pitchFamily="49" charset="-128"/>
            </a:endParaRPr>
          </a:p>
          <a:p>
            <a:pPr marL="609600" indent="-609600" algn="l">
              <a:buClr>
                <a:schemeClr val="tx1"/>
              </a:buClr>
              <a:buFontTx/>
              <a:buNone/>
            </a:pPr>
            <a:r>
              <a:rPr lang="ja-JP" altLang="en-US" sz="1050" b="0" dirty="0">
                <a:solidFill>
                  <a:schemeClr val="tx1"/>
                </a:solidFill>
                <a:latin typeface="ＭＳ 明朝" pitchFamily="17" charset="-128"/>
                <a:ea typeface="ＭＳ ゴシック" pitchFamily="49" charset="-128"/>
              </a:rPr>
              <a:t>　　ます。</a:t>
            </a:r>
          </a:p>
          <a:p>
            <a:pPr marL="609600" indent="-609600" algn="l">
              <a:buClr>
                <a:schemeClr val="tx1"/>
              </a:buClr>
              <a:buFontTx/>
              <a:buNone/>
            </a:pPr>
            <a:r>
              <a:rPr lang="ja-JP" altLang="en-US" sz="1050" b="0" dirty="0">
                <a:solidFill>
                  <a:schemeClr val="tx1"/>
                </a:solidFill>
                <a:latin typeface="ＭＳ 明朝" pitchFamily="17" charset="-128"/>
                <a:ea typeface="ＭＳ ゴシック" pitchFamily="49" charset="-128"/>
              </a:rPr>
              <a:t>　５　いったん、求人、求職の申込みを受けた以上、責任をもって、紹介の労をとります。</a:t>
            </a:r>
          </a:p>
          <a:p>
            <a:pPr marL="609600" indent="-609600" algn="l">
              <a:buClr>
                <a:schemeClr val="tx1"/>
              </a:buClr>
              <a:buFontTx/>
              <a:buNone/>
            </a:pPr>
            <a:r>
              <a:rPr lang="ja-JP" altLang="en-US" sz="1050" b="0" dirty="0">
                <a:solidFill>
                  <a:schemeClr val="tx1"/>
                </a:solidFill>
                <a:latin typeface="ＭＳ 明朝" pitchFamily="17" charset="-128"/>
                <a:ea typeface="ＭＳ ゴシック" pitchFamily="49" charset="-128"/>
              </a:rPr>
              <a:t>　６　本所は労働争議に対する中立の立場をとるため、同盟罷業又は作業場閉鎖の行われている間は求人者に、紹介を致</a:t>
            </a:r>
            <a:endParaRPr lang="en-US" altLang="ja-JP" sz="1050" b="0" dirty="0">
              <a:solidFill>
                <a:schemeClr val="tx1"/>
              </a:solidFill>
              <a:latin typeface="ＭＳ 明朝" pitchFamily="17" charset="-128"/>
              <a:ea typeface="ＭＳ ゴシック" pitchFamily="49" charset="-128"/>
            </a:endParaRPr>
          </a:p>
          <a:p>
            <a:pPr marL="609600" indent="-609600" algn="l">
              <a:buClr>
                <a:schemeClr val="tx1"/>
              </a:buClr>
              <a:buFontTx/>
              <a:buNone/>
            </a:pPr>
            <a:r>
              <a:rPr lang="ja-JP" altLang="en-US" sz="1050" b="0" dirty="0">
                <a:solidFill>
                  <a:schemeClr val="tx1"/>
                </a:solidFill>
                <a:latin typeface="ＭＳ 明朝" pitchFamily="17" charset="-128"/>
                <a:ea typeface="ＭＳ ゴシック" pitchFamily="49" charset="-128"/>
              </a:rPr>
              <a:t>　　しません。</a:t>
            </a:r>
          </a:p>
          <a:p>
            <a:pPr marL="609600" indent="-609600" algn="l">
              <a:buClr>
                <a:schemeClr val="tx1"/>
              </a:buClr>
              <a:buFontTx/>
              <a:buNone/>
            </a:pPr>
            <a:r>
              <a:rPr lang="ja-JP" altLang="en-US" sz="1050" b="0" dirty="0">
                <a:solidFill>
                  <a:schemeClr val="tx1"/>
                </a:solidFill>
                <a:latin typeface="ＭＳ 明朝" pitchFamily="17" charset="-128"/>
                <a:ea typeface="ＭＳ ゴシック" pitchFamily="49" charset="-128"/>
              </a:rPr>
              <a:t>　７　就職が決定しましたら求人された方から別表の料金表に基づき、紹介手数料を申し受けます。</a:t>
            </a:r>
            <a:endParaRPr lang="ja-JP" altLang="en-US" sz="1050" b="0" dirty="0">
              <a:solidFill>
                <a:schemeClr val="tx1"/>
              </a:solidFill>
              <a:ea typeface="ＭＳ ゴシック" pitchFamily="49" charset="-128"/>
            </a:endParaRPr>
          </a:p>
          <a:p>
            <a:pPr marL="609600" indent="-609600" algn="l">
              <a:buClr>
                <a:schemeClr val="tx1"/>
              </a:buClr>
              <a:buFontTx/>
              <a:buNone/>
            </a:pPr>
            <a:endParaRPr lang="ja-JP" altLang="en-US" sz="1050" b="0" dirty="0">
              <a:solidFill>
                <a:schemeClr val="tx1"/>
              </a:solidFill>
              <a:latin typeface="ＭＳ 明朝" pitchFamily="17" charset="-128"/>
              <a:ea typeface="ＭＳ ゴシック" pitchFamily="49" charset="-128"/>
            </a:endParaRPr>
          </a:p>
          <a:p>
            <a:pPr marL="609600" indent="-609600" algn="l">
              <a:buClr>
                <a:schemeClr val="tx1"/>
              </a:buClr>
              <a:buFontTx/>
              <a:buNone/>
            </a:pPr>
            <a:r>
              <a:rPr lang="ja-JP" altLang="en-US" sz="1050" dirty="0">
                <a:solidFill>
                  <a:schemeClr val="tx1"/>
                </a:solidFill>
                <a:latin typeface="ＭＳ ゴシック" pitchFamily="49" charset="-128"/>
                <a:ea typeface="ＭＳ ゴシック" pitchFamily="49" charset="-128"/>
              </a:rPr>
              <a:t>第４　そ　の　他　</a:t>
            </a:r>
          </a:p>
          <a:p>
            <a:pPr marL="609600" indent="-609600" algn="l"/>
            <a:r>
              <a:rPr lang="ja-JP" altLang="en-US" sz="1050" b="0" dirty="0">
                <a:solidFill>
                  <a:schemeClr val="tx1"/>
                </a:solidFill>
                <a:latin typeface="ＭＳ ゴシック" pitchFamily="49" charset="-128"/>
                <a:ea typeface="ＭＳ ゴシック" pitchFamily="49" charset="-128"/>
              </a:rPr>
              <a:t>　１　</a:t>
            </a:r>
            <a:r>
              <a:rPr lang="ja-JP" altLang="en-US" sz="1050" b="0" dirty="0">
                <a:solidFill>
                  <a:schemeClr val="tx1"/>
                </a:solidFill>
                <a:latin typeface="ＭＳ 明朝" pitchFamily="17" charset="-128"/>
                <a:ea typeface="ＭＳ ゴシック" pitchFamily="49" charset="-128"/>
              </a:rPr>
              <a:t>本所は、職業安定機関及びその他の職業紹介事業者等と連携を図りつつ、当該事業に係る求職者等からの苦情が</a:t>
            </a:r>
            <a:endParaRPr lang="en-US" altLang="ja-JP" sz="1050" b="0" dirty="0">
              <a:solidFill>
                <a:schemeClr val="tx1"/>
              </a:solidFill>
              <a:latin typeface="ＭＳ 明朝" pitchFamily="17" charset="-128"/>
              <a:ea typeface="ＭＳ ゴシック" pitchFamily="49" charset="-128"/>
            </a:endParaRPr>
          </a:p>
          <a:p>
            <a:pPr marL="609600" indent="-609600" algn="l"/>
            <a:r>
              <a:rPr lang="ja-JP" altLang="en-US" sz="1050" b="0" dirty="0">
                <a:solidFill>
                  <a:schemeClr val="tx1"/>
                </a:solidFill>
                <a:latin typeface="ＭＳ 明朝" pitchFamily="17" charset="-128"/>
                <a:ea typeface="ＭＳ ゴシック" pitchFamily="49" charset="-128"/>
              </a:rPr>
              <a:t>　　あった場合には、迅速、適切に対応いたします。</a:t>
            </a:r>
            <a:endParaRPr lang="ja-JP" altLang="en-US" sz="1050" b="0" dirty="0">
              <a:solidFill>
                <a:schemeClr val="tx1"/>
              </a:solidFill>
              <a:ea typeface="ＭＳ ゴシック" pitchFamily="49" charset="-128"/>
            </a:endParaRPr>
          </a:p>
          <a:p>
            <a:pPr marL="609600" indent="-609600" algn="l"/>
            <a:r>
              <a:rPr lang="ja-JP" altLang="en-US" sz="1050" b="0" dirty="0">
                <a:solidFill>
                  <a:schemeClr val="tx1"/>
                </a:solidFill>
                <a:latin typeface="ＭＳ ゴシック" pitchFamily="49" charset="-128"/>
                <a:ea typeface="ＭＳ ゴシック" pitchFamily="49" charset="-128"/>
              </a:rPr>
              <a:t>　２　</a:t>
            </a:r>
            <a:r>
              <a:rPr lang="ja-JP" altLang="en-US" sz="1050" b="0" dirty="0">
                <a:solidFill>
                  <a:schemeClr val="tx1"/>
                </a:solidFill>
                <a:latin typeface="ＭＳ 明朝" pitchFamily="17" charset="-128"/>
                <a:ea typeface="ＭＳ ゴシック" pitchFamily="49" charset="-128"/>
              </a:rPr>
              <a:t>本所の行った職業紹介の結果については、求人者、求職者両方から本所に対して、その報告をしてください。また、</a:t>
            </a:r>
            <a:endParaRPr lang="en-US" altLang="ja-JP" sz="1050" b="0" dirty="0">
              <a:solidFill>
                <a:schemeClr val="tx1"/>
              </a:solidFill>
              <a:latin typeface="ＭＳ 明朝" pitchFamily="17" charset="-128"/>
              <a:ea typeface="ＭＳ ゴシック" pitchFamily="49" charset="-128"/>
            </a:endParaRPr>
          </a:p>
          <a:p>
            <a:pPr marL="609600" indent="-609600" algn="l"/>
            <a:r>
              <a:rPr lang="ja-JP" altLang="en-US" sz="1050" b="0" dirty="0">
                <a:solidFill>
                  <a:schemeClr val="tx1"/>
                </a:solidFill>
                <a:latin typeface="ＭＳ 明朝" pitchFamily="17" charset="-128"/>
                <a:ea typeface="ＭＳ ゴシック" pitchFamily="49" charset="-128"/>
              </a:rPr>
              <a:t>　　本所の職業紹介により期間の定めない労働契約を締結した求職者が就職から６箇月以内に離職（解雇された場合を除</a:t>
            </a:r>
            <a:endParaRPr lang="en-US" altLang="ja-JP" sz="1050" b="0" dirty="0">
              <a:solidFill>
                <a:schemeClr val="tx1"/>
              </a:solidFill>
              <a:latin typeface="ＭＳ 明朝" pitchFamily="17" charset="-128"/>
              <a:ea typeface="ＭＳ ゴシック" pitchFamily="49" charset="-128"/>
            </a:endParaRPr>
          </a:p>
          <a:p>
            <a:pPr marL="609600" indent="-609600" algn="l"/>
            <a:r>
              <a:rPr lang="ja-JP" altLang="en-US" sz="1050" b="0" dirty="0">
                <a:solidFill>
                  <a:schemeClr val="tx1"/>
                </a:solidFill>
                <a:latin typeface="ＭＳ 明朝" pitchFamily="17" charset="-128"/>
                <a:ea typeface="ＭＳ ゴシック" pitchFamily="49" charset="-128"/>
              </a:rPr>
              <a:t>　　く。）したか否かについて、求人者から本所に対して報告してください。</a:t>
            </a:r>
            <a:r>
              <a:rPr lang="ja-JP" altLang="en-US" sz="1050" b="0" dirty="0">
                <a:solidFill>
                  <a:schemeClr val="tx1"/>
                </a:solidFill>
                <a:latin typeface="ＭＳ ゴシック" pitchFamily="49" charset="-128"/>
                <a:ea typeface="ＭＳ ゴシック" pitchFamily="49" charset="-128"/>
              </a:rPr>
              <a:t>　</a:t>
            </a:r>
            <a:endParaRPr lang="en-US" altLang="ja-JP" sz="1050" b="0" dirty="0">
              <a:solidFill>
                <a:schemeClr val="tx1"/>
              </a:solidFill>
              <a:latin typeface="ＭＳ ゴシック" pitchFamily="49" charset="-128"/>
              <a:ea typeface="ＭＳ ゴシック" pitchFamily="49" charset="-128"/>
            </a:endParaRPr>
          </a:p>
          <a:p>
            <a:pPr marL="609600" indent="-609600" algn="l"/>
            <a:r>
              <a:rPr lang="ja-JP" altLang="en-US" sz="1050" b="0" dirty="0">
                <a:solidFill>
                  <a:schemeClr val="tx1"/>
                </a:solidFill>
                <a:latin typeface="ＭＳ ゴシック" pitchFamily="49" charset="-128"/>
                <a:ea typeface="ＭＳ ゴシック" pitchFamily="49" charset="-128"/>
              </a:rPr>
              <a:t>　３　</a:t>
            </a:r>
            <a:r>
              <a:rPr lang="ja-JP" altLang="en-US" sz="1050" b="0" dirty="0">
                <a:solidFill>
                  <a:schemeClr val="tx1"/>
                </a:solidFill>
                <a:latin typeface="ＭＳ 明朝" pitchFamily="17" charset="-128"/>
                <a:ea typeface="ＭＳ ゴシック" pitchFamily="49" charset="-128"/>
              </a:rPr>
              <a:t>本所は、求職者又は求人者から知り得た個人的な情報は個人情報管理規程に基づき、適正に取り扱います</a:t>
            </a:r>
            <a:r>
              <a:rPr lang="ja-JP" altLang="en-US" sz="1050" b="0" dirty="0" smtClean="0">
                <a:solidFill>
                  <a:schemeClr val="tx1"/>
                </a:solidFill>
                <a:latin typeface="ＭＳ 明朝" pitchFamily="17" charset="-128"/>
                <a:ea typeface="ＭＳ ゴシック" pitchFamily="49" charset="-128"/>
              </a:rPr>
              <a:t>。</a:t>
            </a:r>
            <a:endParaRPr lang="en-US" altLang="ja-JP" sz="1050" b="0" dirty="0" smtClean="0">
              <a:solidFill>
                <a:schemeClr val="tx1"/>
              </a:solidFill>
              <a:latin typeface="ＭＳ 明朝" pitchFamily="17" charset="-128"/>
              <a:ea typeface="ＭＳ ゴシック" pitchFamily="49" charset="-128"/>
            </a:endParaRPr>
          </a:p>
          <a:p>
            <a:pPr marL="609600" indent="-609600" algn="l"/>
            <a:r>
              <a:rPr lang="ja-JP" altLang="en-US" sz="1050" b="0" dirty="0" smtClean="0">
                <a:solidFill>
                  <a:schemeClr val="tx1"/>
                </a:solidFill>
                <a:latin typeface="ＭＳ 明朝" pitchFamily="17" charset="-128"/>
                <a:ea typeface="ＭＳ ゴシック" pitchFamily="49" charset="-128"/>
              </a:rPr>
              <a:t>　４　本所が広告等により求人等に関する情報を提供するときは、当該情報について虚偽の表示又は誤解を生じさせる表示を</a:t>
            </a:r>
            <a:endParaRPr lang="ja-JP" altLang="en-US" sz="1050" b="0" dirty="0">
              <a:solidFill>
                <a:schemeClr val="tx1"/>
              </a:solidFill>
              <a:latin typeface="ＭＳ 明朝" pitchFamily="17" charset="-128"/>
              <a:ea typeface="ＭＳ ゴシック" pitchFamily="49" charset="-128"/>
            </a:endParaRPr>
          </a:p>
          <a:p>
            <a:pPr marL="609600" indent="-609600" algn="l"/>
            <a:r>
              <a:rPr lang="ja-JP" altLang="en-US" sz="1050" b="0" dirty="0" smtClean="0">
                <a:solidFill>
                  <a:schemeClr val="tx1"/>
                </a:solidFill>
                <a:latin typeface="ＭＳ 明朝" pitchFamily="17" charset="-128"/>
                <a:ea typeface="ＭＳ ゴシック" pitchFamily="49" charset="-128"/>
              </a:rPr>
              <a:t>　　行いません。また、当該情報について正確かつ最新の内容に保つため、求人者、求職者等から当該情報について提供の</a:t>
            </a:r>
            <a:endParaRPr lang="en-US" altLang="ja-JP" sz="1050" b="0" dirty="0" smtClean="0">
              <a:solidFill>
                <a:schemeClr val="tx1"/>
              </a:solidFill>
              <a:latin typeface="ＭＳ 明朝" pitchFamily="17" charset="-128"/>
              <a:ea typeface="ＭＳ ゴシック" pitchFamily="49" charset="-128"/>
            </a:endParaRPr>
          </a:p>
          <a:p>
            <a:pPr marL="609600" indent="-609600" algn="l"/>
            <a:r>
              <a:rPr lang="ja-JP" altLang="en-US" sz="1050" b="0" dirty="0" smtClean="0">
                <a:solidFill>
                  <a:schemeClr val="tx1"/>
                </a:solidFill>
                <a:latin typeface="ＭＳ 明朝" pitchFamily="17" charset="-128"/>
                <a:ea typeface="ＭＳ ゴシック" pitchFamily="49" charset="-128"/>
              </a:rPr>
              <a:t>　　中止や内容の訂正の依頼があった場合や、本所が当該情報が正確、最新でないことを確認した場合は、遅滞なく対応する</a:t>
            </a:r>
            <a:r>
              <a:rPr lang="ja-JP" altLang="en-US" sz="1050" b="0" dirty="0">
                <a:solidFill>
                  <a:schemeClr val="tx1"/>
                </a:solidFill>
                <a:latin typeface="ＭＳ 明朝" pitchFamily="17" charset="-128"/>
                <a:ea typeface="ＭＳ ゴシック" pitchFamily="49" charset="-128"/>
              </a:rPr>
              <a:t>　</a:t>
            </a:r>
            <a:endParaRPr lang="en-US" altLang="ja-JP" sz="1050" b="0" dirty="0" smtClean="0">
              <a:solidFill>
                <a:schemeClr val="tx1"/>
              </a:solidFill>
              <a:latin typeface="ＭＳ 明朝" pitchFamily="17" charset="-128"/>
              <a:ea typeface="ＭＳ ゴシック" pitchFamily="49" charset="-128"/>
            </a:endParaRPr>
          </a:p>
          <a:p>
            <a:pPr marL="609600" indent="-609600" algn="l"/>
            <a:r>
              <a:rPr lang="ja-JP" altLang="en-US" sz="1050" b="0" dirty="0" smtClean="0">
                <a:solidFill>
                  <a:schemeClr val="tx1"/>
                </a:solidFill>
                <a:latin typeface="ＭＳ 明朝" pitchFamily="17" charset="-128"/>
                <a:ea typeface="ＭＳ ゴシック" pitchFamily="49" charset="-128"/>
              </a:rPr>
              <a:t>　　とともに、求人者又は求職者に対して定期的に当該情報が最新かどうか確認する又は当該情報の時点を明らかにする措置</a:t>
            </a:r>
            <a:endParaRPr lang="en-US" altLang="ja-JP" sz="1050" b="0" dirty="0" smtClean="0">
              <a:solidFill>
                <a:schemeClr val="tx1"/>
              </a:solidFill>
              <a:latin typeface="ＭＳ 明朝" pitchFamily="17" charset="-128"/>
              <a:ea typeface="ＭＳ ゴシック" pitchFamily="49" charset="-128"/>
            </a:endParaRPr>
          </a:p>
          <a:p>
            <a:pPr marL="609600" indent="-609600" algn="l"/>
            <a:r>
              <a:rPr lang="ja-JP" altLang="en-US" sz="1050" b="0" dirty="0" smtClean="0">
                <a:solidFill>
                  <a:schemeClr val="tx1"/>
                </a:solidFill>
                <a:latin typeface="ＭＳ 明朝" pitchFamily="17" charset="-128"/>
                <a:ea typeface="ＭＳ ゴシック" pitchFamily="49" charset="-128"/>
              </a:rPr>
              <a:t>　　を講じます。</a:t>
            </a:r>
            <a:endParaRPr lang="en-US" altLang="ja-JP" sz="1050" b="0" dirty="0" smtClean="0">
              <a:solidFill>
                <a:schemeClr val="tx1"/>
              </a:solidFill>
              <a:latin typeface="ＭＳ 明朝" pitchFamily="17" charset="-128"/>
              <a:ea typeface="ＭＳ ゴシック" pitchFamily="49" charset="-128"/>
            </a:endParaRPr>
          </a:p>
          <a:p>
            <a:pPr marL="609600" indent="-609600" algn="l"/>
            <a:r>
              <a:rPr lang="ja-JP" altLang="en-US" sz="1050" b="0" dirty="0" smtClean="0">
                <a:solidFill>
                  <a:schemeClr val="tx1"/>
                </a:solidFill>
                <a:latin typeface="ＭＳ 明朝" pitchFamily="17" charset="-128"/>
                <a:ea typeface="ＭＳ ゴシック" pitchFamily="49" charset="-128"/>
              </a:rPr>
              <a:t>　５</a:t>
            </a:r>
            <a:r>
              <a:rPr lang="ja-JP" altLang="en-US" sz="1050" b="0" dirty="0">
                <a:solidFill>
                  <a:schemeClr val="tx1"/>
                </a:solidFill>
                <a:latin typeface="ＭＳ 明朝" pitchFamily="17" charset="-128"/>
                <a:ea typeface="ＭＳ ゴシック" pitchFamily="49" charset="-128"/>
              </a:rPr>
              <a:t>　本所は、求職者又は求人者に対し、その申込みの受理、面接、指導、紹介等の業務について、人種、国籍、信条、</a:t>
            </a:r>
            <a:endParaRPr lang="en-US" altLang="ja-JP" sz="1050" b="0" dirty="0">
              <a:solidFill>
                <a:schemeClr val="tx1"/>
              </a:solidFill>
              <a:latin typeface="ＭＳ 明朝" pitchFamily="17" charset="-128"/>
              <a:ea typeface="ＭＳ ゴシック" pitchFamily="49" charset="-128"/>
            </a:endParaRPr>
          </a:p>
          <a:p>
            <a:pPr marL="609600" indent="-609600" algn="l"/>
            <a:r>
              <a:rPr lang="ja-JP" altLang="en-US" sz="1050" b="0" dirty="0">
                <a:solidFill>
                  <a:schemeClr val="tx1"/>
                </a:solidFill>
                <a:latin typeface="ＭＳ 明朝" pitchFamily="17" charset="-128"/>
                <a:ea typeface="ＭＳ ゴシック" pitchFamily="49" charset="-128"/>
              </a:rPr>
              <a:t>　　性別、社会的身分、門地、従前の職業、労働組合の組合員であること等を理由として差別的な取扱いは一切いたしま</a:t>
            </a:r>
            <a:endParaRPr lang="en-US" altLang="ja-JP" sz="1050" b="0" dirty="0">
              <a:solidFill>
                <a:schemeClr val="tx1"/>
              </a:solidFill>
              <a:latin typeface="ＭＳ 明朝" pitchFamily="17" charset="-128"/>
              <a:ea typeface="ＭＳ ゴシック" pitchFamily="49" charset="-128"/>
            </a:endParaRPr>
          </a:p>
          <a:p>
            <a:pPr marL="609600" indent="-609600" algn="l"/>
            <a:r>
              <a:rPr lang="ja-JP" altLang="en-US" sz="1050" b="0" dirty="0">
                <a:solidFill>
                  <a:schemeClr val="tx1"/>
                </a:solidFill>
                <a:latin typeface="ＭＳ 明朝" pitchFamily="17" charset="-128"/>
                <a:ea typeface="ＭＳ ゴシック" pitchFamily="49" charset="-128"/>
              </a:rPr>
              <a:t>　</a:t>
            </a:r>
            <a:r>
              <a:rPr lang="ja-JP" altLang="en-US" sz="1050" b="0" dirty="0" smtClean="0">
                <a:solidFill>
                  <a:schemeClr val="tx1"/>
                </a:solidFill>
                <a:latin typeface="ＭＳ 明朝" pitchFamily="17" charset="-128"/>
                <a:ea typeface="ＭＳ ゴシック" pitchFamily="49" charset="-128"/>
              </a:rPr>
              <a:t>　せん</a:t>
            </a:r>
            <a:r>
              <a:rPr lang="ja-JP" altLang="en-US" sz="1050" b="0" dirty="0">
                <a:solidFill>
                  <a:schemeClr val="tx1"/>
                </a:solidFill>
                <a:latin typeface="ＭＳ 明朝" pitchFamily="17" charset="-128"/>
                <a:ea typeface="ＭＳ ゴシック" pitchFamily="49" charset="-128"/>
              </a:rPr>
              <a:t>。</a:t>
            </a:r>
          </a:p>
          <a:p>
            <a:pPr marL="609600" indent="-609600" algn="l"/>
            <a:r>
              <a:rPr lang="ja-JP" altLang="en-US" sz="1050" b="0" dirty="0">
                <a:solidFill>
                  <a:schemeClr val="tx1"/>
                </a:solidFill>
                <a:latin typeface="ＭＳ 明朝" pitchFamily="17" charset="-128"/>
                <a:ea typeface="ＭＳ ゴシック" pitchFamily="49" charset="-128"/>
              </a:rPr>
              <a:t>　</a:t>
            </a:r>
            <a:r>
              <a:rPr lang="ja-JP" altLang="en-US" sz="1050" b="0" dirty="0" smtClean="0">
                <a:solidFill>
                  <a:schemeClr val="tx1"/>
                </a:solidFill>
                <a:latin typeface="ＭＳ 明朝" pitchFamily="17" charset="-128"/>
                <a:ea typeface="ＭＳ ゴシック" pitchFamily="49" charset="-128"/>
              </a:rPr>
              <a:t>６</a:t>
            </a:r>
            <a:r>
              <a:rPr lang="ja-JP" altLang="en-US" sz="1050" b="0" dirty="0">
                <a:solidFill>
                  <a:schemeClr val="tx1"/>
                </a:solidFill>
                <a:latin typeface="ＭＳ 明朝" pitchFamily="17" charset="-128"/>
                <a:ea typeface="ＭＳ ゴシック" pitchFamily="49" charset="-128"/>
              </a:rPr>
              <a:t>　本所の取扱職種の範囲等は、</a:t>
            </a:r>
            <a:r>
              <a:rPr lang="ja-JP" altLang="en-US" sz="1050" dirty="0">
                <a:solidFill>
                  <a:schemeClr val="tx1"/>
                </a:solidFill>
                <a:latin typeface="ＭＳ ゴシック" pitchFamily="49" charset="-128"/>
                <a:ea typeface="ＭＳ ゴシック" pitchFamily="49" charset="-128"/>
              </a:rPr>
              <a:t>国内全職種　</a:t>
            </a:r>
            <a:r>
              <a:rPr lang="ja-JP" altLang="en-US" sz="1050" b="0" dirty="0">
                <a:solidFill>
                  <a:schemeClr val="tx1"/>
                </a:solidFill>
                <a:latin typeface="ＭＳ ゴシック" pitchFamily="49" charset="-128"/>
                <a:ea typeface="ＭＳ ゴシック" pitchFamily="49" charset="-128"/>
              </a:rPr>
              <a:t>です。</a:t>
            </a:r>
          </a:p>
          <a:p>
            <a:pPr marL="609600" indent="-609600" algn="l"/>
            <a:r>
              <a:rPr lang="ja-JP" altLang="en-US" sz="1050" b="0" dirty="0">
                <a:solidFill>
                  <a:schemeClr val="tx1"/>
                </a:solidFill>
                <a:latin typeface="ＭＳ 明朝" pitchFamily="17" charset="-128"/>
                <a:ea typeface="ＭＳ ゴシック" pitchFamily="49" charset="-128"/>
              </a:rPr>
              <a:t>　</a:t>
            </a:r>
            <a:r>
              <a:rPr lang="ja-JP" altLang="en-US" sz="1050" b="0" dirty="0" smtClean="0">
                <a:solidFill>
                  <a:schemeClr val="tx1"/>
                </a:solidFill>
                <a:latin typeface="ＭＳ 明朝" pitchFamily="17" charset="-128"/>
                <a:ea typeface="ＭＳ ゴシック" pitchFamily="49" charset="-128"/>
              </a:rPr>
              <a:t>７</a:t>
            </a:r>
            <a:r>
              <a:rPr lang="ja-JP" altLang="en-US" sz="1050" b="0" dirty="0">
                <a:solidFill>
                  <a:schemeClr val="tx1"/>
                </a:solidFill>
                <a:latin typeface="ＭＳ 明朝" pitchFamily="17" charset="-128"/>
                <a:ea typeface="ＭＳ ゴシック" pitchFamily="49" charset="-128"/>
              </a:rPr>
              <a:t>　本所の業務の運営に関する規程は、以上のとおりでありますが、本所の業務は、すべて職業安定法関係法令及び通</a:t>
            </a:r>
            <a:endParaRPr lang="en-US" altLang="ja-JP" sz="1050" b="0" dirty="0">
              <a:solidFill>
                <a:schemeClr val="tx1"/>
              </a:solidFill>
              <a:latin typeface="ＭＳ 明朝" pitchFamily="17" charset="-128"/>
              <a:ea typeface="ＭＳ ゴシック" pitchFamily="49" charset="-128"/>
            </a:endParaRPr>
          </a:p>
          <a:p>
            <a:pPr marL="609600" indent="-609600" algn="l"/>
            <a:r>
              <a:rPr lang="ja-JP" altLang="en-US" sz="1050" b="0" dirty="0">
                <a:solidFill>
                  <a:schemeClr val="tx1"/>
                </a:solidFill>
                <a:latin typeface="ＭＳ 明朝" pitchFamily="17" charset="-128"/>
                <a:ea typeface="ＭＳ ゴシック" pitchFamily="49" charset="-128"/>
              </a:rPr>
              <a:t>　　達に基づいて運営されますので、不審の点は係員に詳しくおたずねください。</a:t>
            </a:r>
          </a:p>
          <a:p>
            <a:pPr marL="609600" indent="-609600"/>
            <a:r>
              <a:rPr lang="ja-JP" altLang="en-US" sz="1050" b="0" dirty="0">
                <a:solidFill>
                  <a:schemeClr val="tx1"/>
                </a:solidFill>
                <a:latin typeface="ＭＳ 明朝" pitchFamily="17" charset="-128"/>
                <a:ea typeface="ＭＳ ゴシック" pitchFamily="49" charset="-128"/>
              </a:rPr>
              <a:t>　　　</a:t>
            </a:r>
            <a:r>
              <a:rPr lang="ja-JP" altLang="en-US" sz="1050" b="0" dirty="0" smtClean="0">
                <a:solidFill>
                  <a:schemeClr val="tx1"/>
                </a:solidFill>
                <a:latin typeface="ＭＳ 明朝" pitchFamily="17" charset="-128"/>
                <a:ea typeface="ＭＳ ゴシック" pitchFamily="49" charset="-128"/>
              </a:rPr>
              <a:t>　　　　　　　　　　　　　　　　　　　年</a:t>
            </a:r>
            <a:r>
              <a:rPr lang="ja-JP" altLang="en-US" sz="1050" b="0" dirty="0">
                <a:solidFill>
                  <a:schemeClr val="tx1"/>
                </a:solidFill>
                <a:latin typeface="ＭＳ 明朝" pitchFamily="17" charset="-128"/>
                <a:ea typeface="ＭＳ ゴシック" pitchFamily="49" charset="-128"/>
              </a:rPr>
              <a:t>　　月　　日　　代表者　</a:t>
            </a:r>
            <a:r>
              <a:rPr lang="ja-JP" altLang="en-US" sz="1050" dirty="0">
                <a:solidFill>
                  <a:schemeClr val="tx1"/>
                </a:solidFill>
                <a:latin typeface="ＭＳ 明朝" pitchFamily="17" charset="-128"/>
                <a:ea typeface="ＭＳ ゴシック" pitchFamily="49" charset="-128"/>
              </a:rPr>
              <a:t>代表取締役</a:t>
            </a:r>
            <a:r>
              <a:rPr lang="ja-JP" altLang="en-US" sz="1050" dirty="0">
                <a:ea typeface="游ゴシック" panose="020B0400000000000000" pitchFamily="50" charset="-128"/>
              </a:rPr>
              <a:t>　</a:t>
            </a:r>
            <a:r>
              <a:rPr lang="ja-JP" altLang="en-US" sz="1050" dirty="0">
                <a:solidFill>
                  <a:schemeClr val="tx1"/>
                </a:solidFill>
                <a:ea typeface="游ゴシック" panose="020B0400000000000000" pitchFamily="50" charset="-128"/>
              </a:rPr>
              <a:t>田中　一郎</a:t>
            </a:r>
          </a:p>
          <a:p>
            <a:pPr marL="609600" indent="-609600"/>
            <a:r>
              <a:rPr lang="ja-JP" altLang="en-US" sz="1050" b="0" dirty="0">
                <a:solidFill>
                  <a:schemeClr val="tx1"/>
                </a:solidFill>
                <a:latin typeface="ＭＳ 明朝" pitchFamily="17" charset="-128"/>
                <a:ea typeface="ＭＳ ゴシック" pitchFamily="49" charset="-128"/>
              </a:rPr>
              <a:t>　　　　</a:t>
            </a:r>
            <a:endParaRPr lang="en-US" altLang="ja-JP" sz="1050" b="0" dirty="0">
              <a:solidFill>
                <a:schemeClr val="tx1"/>
              </a:solidFill>
              <a:latin typeface="ＭＳ 明朝" pitchFamily="17" charset="-128"/>
              <a:ea typeface="ＭＳ ゴシック" pitchFamily="49" charset="-128"/>
            </a:endParaRPr>
          </a:p>
          <a:p>
            <a:pPr marL="609600" indent="-609600"/>
            <a:r>
              <a:rPr lang="ja-JP" altLang="en-US" sz="1050" b="0" dirty="0">
                <a:solidFill>
                  <a:schemeClr val="tx1"/>
                </a:solidFill>
                <a:latin typeface="ＭＳ 明朝" pitchFamily="17" charset="-128"/>
                <a:ea typeface="ＭＳ ゴシック" pitchFamily="49" charset="-128"/>
              </a:rPr>
              <a:t>　　　　　　　　　　　　　　　　　　　　　　　　　　</a:t>
            </a:r>
            <a:endParaRPr lang="en-US" altLang="ja-JP" sz="1200" b="0" dirty="0">
              <a:solidFill>
                <a:schemeClr val="tx1"/>
              </a:solidFill>
              <a:latin typeface="ＭＳ 明朝" pitchFamily="17" charset="-128"/>
              <a:ea typeface="ＭＳ ゴシック" pitchFamily="49" charset="-128"/>
            </a:endParaRPr>
          </a:p>
        </p:txBody>
      </p:sp>
      <p:sp>
        <p:nvSpPr>
          <p:cNvPr id="79885" name="Text Box 13"/>
          <p:cNvSpPr txBox="1">
            <a:spLocks noChangeArrowheads="1"/>
          </p:cNvSpPr>
          <p:nvPr/>
        </p:nvSpPr>
        <p:spPr bwMode="auto">
          <a:xfrm>
            <a:off x="2576736" y="2919550"/>
            <a:ext cx="1614362" cy="265605"/>
          </a:xfrm>
          <a:prstGeom prst="roundRect">
            <a:avLst/>
          </a:prstGeom>
          <a:noFill/>
          <a:ln w="9525" algn="ctr">
            <a:noFill/>
            <a:miter lim="800000"/>
            <a:headEnd/>
            <a:tailEnd/>
          </a:ln>
          <a:effectLst/>
        </p:spPr>
        <p:txBody>
          <a:bodyPr wrap="square">
            <a:spAutoFit/>
          </a:bodyPr>
          <a:lstStyle/>
          <a:p>
            <a:pPr marL="342900" indent="-342900" algn="l">
              <a:lnSpc>
                <a:spcPct val="80000"/>
              </a:lnSpc>
              <a:spcBef>
                <a:spcPct val="50000"/>
              </a:spcBef>
              <a:defRPr/>
            </a:pPr>
            <a:r>
              <a:rPr lang="ja-JP" altLang="en-US" sz="1200" dirty="0">
                <a:effectLst>
                  <a:outerShdw blurRad="38100" dist="38100" dir="2700000" algn="tl">
                    <a:srgbClr val="FFFFFF"/>
                  </a:outerShdw>
                </a:effectLst>
                <a:ea typeface="游ゴシック" panose="020B0400000000000000" pitchFamily="50" charset="-128"/>
              </a:rPr>
              <a:t>　</a:t>
            </a:r>
            <a:r>
              <a:rPr lang="ja-JP" altLang="en-US" sz="1200" dirty="0">
                <a:solidFill>
                  <a:srgbClr val="FF0000"/>
                </a:solidFill>
                <a:effectLst>
                  <a:outerShdw blurRad="38100" dist="38100" dir="2700000" algn="tl">
                    <a:srgbClr val="FFFFFF"/>
                  </a:outerShdw>
                </a:effectLst>
                <a:ea typeface="游ゴシック" panose="020B0400000000000000" pitchFamily="50" charset="-128"/>
              </a:rPr>
              <a:t>及び関係雇用主</a:t>
            </a:r>
          </a:p>
        </p:txBody>
      </p:sp>
      <p:sp>
        <p:nvSpPr>
          <p:cNvPr id="10" name="AutoShape 14"/>
          <p:cNvSpPr>
            <a:spLocks noChangeArrowheads="1"/>
          </p:cNvSpPr>
          <p:nvPr/>
        </p:nvSpPr>
        <p:spPr bwMode="auto">
          <a:xfrm>
            <a:off x="4953001" y="5772559"/>
            <a:ext cx="4457700" cy="314969"/>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lstStyle/>
          <a:p>
            <a:pPr marL="342900" indent="-342900" algn="l">
              <a:lnSpc>
                <a:spcPct val="80000"/>
              </a:lnSpc>
              <a:defRPr/>
            </a:pPr>
            <a:r>
              <a:rPr kumimoji="0" lang="ja-JP" altLang="en-US" sz="1200" dirty="0">
                <a:solidFill>
                  <a:srgbClr val="FF0000"/>
                </a:solidFill>
                <a:effectLst>
                  <a:outerShdw blurRad="38100" dist="38100" dir="2700000" algn="tl">
                    <a:srgbClr val="FFFFFF"/>
                  </a:outerShdw>
                </a:effectLst>
                <a:ea typeface="游ゴシック" panose="020B0400000000000000" pitchFamily="50" charset="-128"/>
              </a:rPr>
              <a:t>事業所として設定した地域・職種・</a:t>
            </a:r>
            <a:r>
              <a:rPr kumimoji="0" lang="ja-JP" altLang="en-US" sz="1200" dirty="0" smtClean="0">
                <a:solidFill>
                  <a:srgbClr val="FF0000"/>
                </a:solidFill>
                <a:effectLst>
                  <a:outerShdw blurRad="38100" dist="38100" dir="2700000" algn="tl">
                    <a:srgbClr val="FFFFFF"/>
                  </a:outerShdw>
                </a:effectLst>
                <a:ea typeface="游ゴシック" panose="020B0400000000000000" pitchFamily="50" charset="-128"/>
              </a:rPr>
              <a:t>賃金を</a:t>
            </a:r>
            <a:r>
              <a:rPr kumimoji="0" lang="ja-JP" altLang="en-US" sz="1200" dirty="0">
                <a:solidFill>
                  <a:srgbClr val="FF0000"/>
                </a:solidFill>
                <a:effectLst>
                  <a:outerShdw blurRad="38100" dist="38100" dir="2700000" algn="tl">
                    <a:srgbClr val="FFFFFF"/>
                  </a:outerShdw>
                </a:effectLst>
                <a:ea typeface="游ゴシック" panose="020B0400000000000000" pitchFamily="50" charset="-128"/>
              </a:rPr>
              <a:t>記入して</a:t>
            </a:r>
            <a:r>
              <a:rPr kumimoji="0" lang="ja-JP" altLang="en-US" sz="1200" dirty="0" smtClean="0">
                <a:solidFill>
                  <a:srgbClr val="FF0000"/>
                </a:solidFill>
                <a:effectLst>
                  <a:outerShdw blurRad="38100" dist="38100" dir="2700000" algn="tl">
                    <a:srgbClr val="FFFFFF"/>
                  </a:outerShdw>
                </a:effectLst>
                <a:ea typeface="游ゴシック" panose="020B0400000000000000" pitchFamily="50" charset="-128"/>
              </a:rPr>
              <a:t>ください</a:t>
            </a:r>
            <a:endParaRPr kumimoji="0" lang="ja-JP" altLang="en-US" sz="1200" dirty="0">
              <a:solidFill>
                <a:srgbClr val="FF0000"/>
              </a:solidFill>
              <a:effectLst>
                <a:outerShdw blurRad="38100" dist="38100" dir="2700000" algn="tl">
                  <a:srgbClr val="FFFFFF"/>
                </a:outerShdw>
              </a:effectLst>
              <a:ea typeface="游ゴシック" panose="020B0400000000000000" pitchFamily="50" charset="-128"/>
            </a:endParaRPr>
          </a:p>
        </p:txBody>
      </p:sp>
      <p:sp>
        <p:nvSpPr>
          <p:cNvPr id="3" name="スライド番号プレースホルダー 2"/>
          <p:cNvSpPr>
            <a:spLocks noGrp="1"/>
          </p:cNvSpPr>
          <p:nvPr>
            <p:ph type="sldNum" sz="quarter" idx="12"/>
          </p:nvPr>
        </p:nvSpPr>
        <p:spPr>
          <a:xfrm>
            <a:off x="7594600" y="6499945"/>
            <a:ext cx="2311400" cy="365125"/>
          </a:xfrm>
        </p:spPr>
        <p:txBody>
          <a:bodyPr/>
          <a:lstStyle/>
          <a:p>
            <a:pPr>
              <a:defRPr/>
            </a:pPr>
            <a:r>
              <a:rPr lang="en-US" altLang="ja-JP" dirty="0" smtClean="0"/>
              <a:t>4</a:t>
            </a:r>
            <a:r>
              <a:rPr lang="en-US" altLang="ja-JP" dirty="0"/>
              <a:t>0</a:t>
            </a:r>
          </a:p>
        </p:txBody>
      </p:sp>
      <p:sp>
        <p:nvSpPr>
          <p:cNvPr id="79886" name="AutoShape 14"/>
          <p:cNvSpPr>
            <a:spLocks noChangeArrowheads="1"/>
          </p:cNvSpPr>
          <p:nvPr/>
        </p:nvSpPr>
        <p:spPr bwMode="auto">
          <a:xfrm>
            <a:off x="6940190" y="2495054"/>
            <a:ext cx="2290316" cy="720081"/>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lstStyle/>
          <a:p>
            <a:pPr marL="342900" indent="-342900" algn="l">
              <a:lnSpc>
                <a:spcPct val="80000"/>
              </a:lnSpc>
              <a:defRPr/>
            </a:pPr>
            <a:r>
              <a:rPr kumimoji="0" lang="ja-JP" altLang="en-US" sz="1400" dirty="0">
                <a:solidFill>
                  <a:srgbClr val="FF0000"/>
                </a:solidFill>
                <a:effectLst>
                  <a:outerShdw blurRad="38100" dist="38100" dir="2700000" algn="tl">
                    <a:srgbClr val="FFFFFF"/>
                  </a:outerShdw>
                </a:effectLst>
                <a:ea typeface="游ゴシック" panose="020B0400000000000000" pitchFamily="50" charset="-128"/>
              </a:rPr>
              <a:t>再就職支援に関する手</a:t>
            </a:r>
            <a:endParaRPr kumimoji="0" lang="en-US" altLang="ja-JP" sz="1400" dirty="0">
              <a:solidFill>
                <a:srgbClr val="FF0000"/>
              </a:solidFill>
              <a:effectLst>
                <a:outerShdw blurRad="38100" dist="38100" dir="2700000" algn="tl">
                  <a:srgbClr val="FFFFFF"/>
                </a:outerShdw>
              </a:effectLst>
              <a:ea typeface="游ゴシック" panose="020B0400000000000000" pitchFamily="50" charset="-128"/>
            </a:endParaRPr>
          </a:p>
          <a:p>
            <a:pPr marL="342900" indent="-342900" algn="l">
              <a:lnSpc>
                <a:spcPct val="80000"/>
              </a:lnSpc>
              <a:defRPr/>
            </a:pPr>
            <a:r>
              <a:rPr kumimoji="0" lang="ja-JP" altLang="en-US" sz="1400" dirty="0">
                <a:solidFill>
                  <a:srgbClr val="FF0000"/>
                </a:solidFill>
                <a:effectLst>
                  <a:outerShdw blurRad="38100" dist="38100" dir="2700000" algn="tl">
                    <a:srgbClr val="FFFFFF"/>
                  </a:outerShdw>
                </a:effectLst>
                <a:ea typeface="游ゴシック" panose="020B0400000000000000" pitchFamily="50" charset="-128"/>
              </a:rPr>
              <a:t>数料を設定した場合記</a:t>
            </a:r>
            <a:endParaRPr kumimoji="0" lang="en-US" altLang="ja-JP" sz="1400" dirty="0">
              <a:solidFill>
                <a:srgbClr val="FF0000"/>
              </a:solidFill>
              <a:effectLst>
                <a:outerShdw blurRad="38100" dist="38100" dir="2700000" algn="tl">
                  <a:srgbClr val="FFFFFF"/>
                </a:outerShdw>
              </a:effectLst>
              <a:ea typeface="游ゴシック" panose="020B0400000000000000" pitchFamily="50" charset="-128"/>
            </a:endParaRPr>
          </a:p>
          <a:p>
            <a:pPr marL="342900" indent="-342900" algn="l">
              <a:lnSpc>
                <a:spcPct val="80000"/>
              </a:lnSpc>
              <a:defRPr/>
            </a:pPr>
            <a:r>
              <a:rPr kumimoji="0" lang="ja-JP" altLang="en-US" sz="1400" dirty="0">
                <a:solidFill>
                  <a:srgbClr val="FF0000"/>
                </a:solidFill>
                <a:effectLst>
                  <a:outerShdw blurRad="38100" dist="38100" dir="2700000" algn="tl">
                    <a:srgbClr val="FFFFFF"/>
                  </a:outerShdw>
                </a:effectLst>
                <a:ea typeface="游ゴシック" panose="020B0400000000000000" pitchFamily="50" charset="-128"/>
              </a:rPr>
              <a:t>入してください。</a:t>
            </a:r>
          </a:p>
        </p:txBody>
      </p:sp>
      <p:grpSp>
        <p:nvGrpSpPr>
          <p:cNvPr id="9" name="グループ化 8"/>
          <p:cNvGrpSpPr/>
          <p:nvPr/>
        </p:nvGrpSpPr>
        <p:grpSpPr>
          <a:xfrm>
            <a:off x="2936776" y="2811538"/>
            <a:ext cx="864096" cy="108012"/>
            <a:chOff x="2907742" y="2780928"/>
            <a:chExt cx="864096" cy="108012"/>
          </a:xfrm>
        </p:grpSpPr>
        <p:cxnSp>
          <p:nvCxnSpPr>
            <p:cNvPr id="6" name="直線コネクタ 5"/>
            <p:cNvCxnSpPr/>
            <p:nvPr/>
          </p:nvCxnSpPr>
          <p:spPr>
            <a:xfrm flipH="1">
              <a:off x="2907742" y="2780928"/>
              <a:ext cx="389074" cy="108012"/>
            </a:xfrm>
            <a:prstGeom prst="line">
              <a:avLst/>
            </a:prstGeom>
            <a:ln w="12700">
              <a:solidFill>
                <a:srgbClr val="FE4258"/>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3296816" y="2780928"/>
              <a:ext cx="475022" cy="108012"/>
            </a:xfrm>
            <a:prstGeom prst="line">
              <a:avLst/>
            </a:prstGeom>
            <a:ln w="12700">
              <a:solidFill>
                <a:srgbClr val="FE4258"/>
              </a:solidFill>
            </a:ln>
          </p:spPr>
          <p:style>
            <a:lnRef idx="1">
              <a:schemeClr val="accent1"/>
            </a:lnRef>
            <a:fillRef idx="0">
              <a:schemeClr val="accent1"/>
            </a:fillRef>
            <a:effectRef idx="0">
              <a:schemeClr val="accent1"/>
            </a:effectRef>
            <a:fontRef idx="minor">
              <a:schemeClr val="tx1"/>
            </a:fontRef>
          </p:style>
        </p:cxnSp>
      </p:grpSp>
      <p:cxnSp>
        <p:nvCxnSpPr>
          <p:cNvPr id="16" name="直線矢印コネクタ 15"/>
          <p:cNvCxnSpPr/>
          <p:nvPr/>
        </p:nvCxnSpPr>
        <p:spPr>
          <a:xfrm flipH="1">
            <a:off x="3974007" y="2919550"/>
            <a:ext cx="2995217" cy="128959"/>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10" idx="1"/>
          </p:cNvCxnSpPr>
          <p:nvPr/>
        </p:nvCxnSpPr>
        <p:spPr>
          <a:xfrm flipH="1">
            <a:off x="3656857" y="5930044"/>
            <a:ext cx="1296144" cy="0"/>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2864770" y="6087528"/>
            <a:ext cx="792087" cy="0"/>
          </a:xfrm>
          <a:prstGeom prst="line">
            <a:avLst/>
          </a:prstGeom>
          <a:ln w="38100" cap="rnd">
            <a:solidFill>
              <a:srgbClr val="FE4258"/>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Tm="17562">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6" name="Rectangle 10"/>
          <p:cNvSpPr>
            <a:spLocks noChangeArrowheads="1"/>
          </p:cNvSpPr>
          <p:nvPr/>
        </p:nvSpPr>
        <p:spPr bwMode="auto">
          <a:xfrm>
            <a:off x="1598613" y="3068638"/>
            <a:ext cx="468312" cy="144462"/>
          </a:xfrm>
          <a:prstGeom prst="rect">
            <a:avLst/>
          </a:prstGeom>
          <a:noFill/>
          <a:ln w="9525" algn="ctr">
            <a:noFill/>
            <a:miter lim="800000"/>
            <a:headEnd/>
            <a:tailEnd/>
          </a:ln>
          <a:effectLst/>
        </p:spPr>
        <p:txBody>
          <a:bodyPr wrap="none" anchor="ct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111635" name="Rectangle 19"/>
          <p:cNvSpPr>
            <a:spLocks noChangeArrowheads="1"/>
          </p:cNvSpPr>
          <p:nvPr/>
        </p:nvSpPr>
        <p:spPr bwMode="auto">
          <a:xfrm>
            <a:off x="663575" y="981076"/>
            <a:ext cx="8290010" cy="5472260"/>
          </a:xfrm>
          <a:prstGeom prst="rect">
            <a:avLst/>
          </a:prstGeom>
          <a:noFill/>
          <a:ln w="9525" algn="ctr">
            <a:solidFill>
              <a:schemeClr val="tx1"/>
            </a:solidFill>
            <a:miter lim="800000"/>
            <a:headEnd/>
            <a:tailEnd/>
          </a:ln>
          <a:effectLst/>
        </p:spPr>
        <p:txBody>
          <a:bodyPr anchor="ctr"/>
          <a:lstStyle/>
          <a:p>
            <a:pPr marL="609600" indent="-609600">
              <a:defRPr/>
            </a:pPr>
            <a:endParaRPr lang="en-US" altLang="ja-JP" sz="1200" b="0" dirty="0">
              <a:solidFill>
                <a:schemeClr val="tx1"/>
              </a:solidFill>
              <a:effectLst>
                <a:outerShdw blurRad="38100" dist="38100" dir="2700000" algn="tl">
                  <a:srgbClr val="C0C0C0"/>
                </a:outerShdw>
              </a:effectLst>
              <a:ea typeface="游ゴシック" panose="020B0400000000000000" pitchFamily="50" charset="-128"/>
            </a:endParaRPr>
          </a:p>
          <a:p>
            <a:pPr marL="609600" indent="-609600">
              <a:defRPr/>
            </a:pPr>
            <a:endParaRPr lang="en-US" altLang="ja-JP" sz="1200" b="0" dirty="0">
              <a:solidFill>
                <a:schemeClr val="tx1"/>
              </a:solidFill>
              <a:effectLst>
                <a:outerShdw blurRad="38100" dist="38100" dir="2700000" algn="tl">
                  <a:srgbClr val="C0C0C0"/>
                </a:outerShdw>
              </a:effectLst>
              <a:ea typeface="游ゴシック" panose="020B0400000000000000" pitchFamily="50" charset="-128"/>
            </a:endParaRPr>
          </a:p>
          <a:p>
            <a:pPr marL="609600" indent="-609600" algn="l">
              <a:defRPr/>
            </a:pPr>
            <a:r>
              <a:rPr lang="ja-JP" altLang="en-US" sz="1200" b="0" dirty="0">
                <a:solidFill>
                  <a:schemeClr val="tx1"/>
                </a:solidFill>
                <a:effectLst>
                  <a:outerShdw blurRad="38100" dist="38100" dir="2700000" algn="tl">
                    <a:srgbClr val="C0C0C0"/>
                  </a:outerShdw>
                </a:effectLst>
                <a:ea typeface="游ゴシック" panose="020B0400000000000000" pitchFamily="50" charset="-128"/>
              </a:rPr>
              <a:t>　</a:t>
            </a:r>
            <a:r>
              <a:rPr lang="ja-JP" altLang="en-US" sz="1300" b="0" dirty="0">
                <a:solidFill>
                  <a:schemeClr val="tx1"/>
                </a:solidFill>
                <a:ea typeface="游ゴシック" panose="020B0400000000000000" pitchFamily="50" charset="-128"/>
              </a:rPr>
              <a:t>１．　個人情報を取り扱う事業所内の職員の範囲は、○○課及び△△課の職員とする。</a:t>
            </a:r>
            <a:endParaRPr lang="en-US" altLang="ja-JP" sz="1300" b="0" dirty="0">
              <a:solidFill>
                <a:schemeClr val="tx1"/>
              </a:solidFill>
              <a:ea typeface="游ゴシック" panose="020B0400000000000000" pitchFamily="50" charset="-128"/>
            </a:endParaRPr>
          </a:p>
          <a:p>
            <a:pPr marL="609600" indent="-609600" algn="l">
              <a:defRPr/>
            </a:pPr>
            <a:r>
              <a:rPr lang="ja-JP" altLang="en-US" sz="1300" b="0" dirty="0">
                <a:solidFill>
                  <a:schemeClr val="tx1"/>
                </a:solidFill>
                <a:ea typeface="游ゴシック" panose="020B0400000000000000" pitchFamily="50" charset="-128"/>
              </a:rPr>
              <a:t>　　　個人情報取扱責任者は職業紹介責任者　◇◇◇◇　とする。</a:t>
            </a:r>
            <a:br>
              <a:rPr lang="ja-JP" altLang="en-US" sz="1300" b="0" dirty="0">
                <a:solidFill>
                  <a:schemeClr val="tx1"/>
                </a:solidFill>
                <a:ea typeface="游ゴシック" panose="020B0400000000000000" pitchFamily="50" charset="-128"/>
              </a:rPr>
            </a:br>
            <a:endParaRPr lang="ja-JP" altLang="en-US" sz="1300" b="0" dirty="0">
              <a:solidFill>
                <a:schemeClr val="tx1"/>
              </a:solidFill>
              <a:ea typeface="游ゴシック" panose="020B0400000000000000" pitchFamily="50" charset="-128"/>
            </a:endParaRPr>
          </a:p>
          <a:p>
            <a:pPr marL="609600" indent="-609600" algn="l">
              <a:defRPr/>
            </a:pPr>
            <a:r>
              <a:rPr lang="ja-JP" altLang="en-US" sz="1300" b="0" dirty="0">
                <a:solidFill>
                  <a:schemeClr val="tx1"/>
                </a:solidFill>
                <a:ea typeface="游ゴシック" panose="020B0400000000000000" pitchFamily="50" charset="-128"/>
              </a:rPr>
              <a:t>　２．　職業紹介責任者は、個人情報を取り扱う１に記載する事業所内の職員に対し、個人情報取扱いに</a:t>
            </a:r>
            <a:endParaRPr lang="en-US" altLang="ja-JP" sz="1300" b="0" dirty="0">
              <a:solidFill>
                <a:schemeClr val="tx1"/>
              </a:solidFill>
              <a:ea typeface="游ゴシック" panose="020B0400000000000000" pitchFamily="50" charset="-128"/>
            </a:endParaRPr>
          </a:p>
          <a:p>
            <a:pPr marL="609600" indent="-609600" algn="l">
              <a:defRPr/>
            </a:pPr>
            <a:r>
              <a:rPr lang="ja-JP" altLang="en-US" sz="1300" b="0" dirty="0">
                <a:solidFill>
                  <a:schemeClr val="tx1"/>
                </a:solidFill>
                <a:ea typeface="游ゴシック" panose="020B0400000000000000" pitchFamily="50" charset="-128"/>
              </a:rPr>
              <a:t>　　　関する教育・指導を年１回実施することとする。また、職業紹介責任者は、少なくとも５年に１回は職業</a:t>
            </a:r>
            <a:endParaRPr lang="en-US" altLang="ja-JP" sz="1300" b="0" dirty="0">
              <a:solidFill>
                <a:schemeClr val="tx1"/>
              </a:solidFill>
              <a:ea typeface="游ゴシック" panose="020B0400000000000000" pitchFamily="50" charset="-128"/>
            </a:endParaRPr>
          </a:p>
          <a:p>
            <a:pPr marL="609600" indent="-609600" algn="l">
              <a:defRPr/>
            </a:pPr>
            <a:r>
              <a:rPr lang="ja-JP" altLang="en-US" sz="1300" b="0" dirty="0">
                <a:solidFill>
                  <a:schemeClr val="tx1"/>
                </a:solidFill>
                <a:ea typeface="游ゴシック" panose="020B0400000000000000" pitchFamily="50" charset="-128"/>
              </a:rPr>
              <a:t>　　　紹介責任者講習会を受講するものとする。</a:t>
            </a:r>
            <a:br>
              <a:rPr lang="ja-JP" altLang="en-US" sz="1300" b="0" dirty="0">
                <a:solidFill>
                  <a:schemeClr val="tx1"/>
                </a:solidFill>
                <a:ea typeface="游ゴシック" panose="020B0400000000000000" pitchFamily="50" charset="-128"/>
              </a:rPr>
            </a:br>
            <a:endParaRPr lang="ja-JP" altLang="en-US" sz="1300" b="0" dirty="0">
              <a:solidFill>
                <a:schemeClr val="tx1"/>
              </a:solidFill>
              <a:ea typeface="游ゴシック" panose="020B0400000000000000" pitchFamily="50" charset="-128"/>
            </a:endParaRPr>
          </a:p>
          <a:p>
            <a:pPr marL="609600" indent="-609600" algn="l">
              <a:defRPr/>
            </a:pPr>
            <a:r>
              <a:rPr lang="ja-JP" altLang="en-US" sz="1300" b="0" dirty="0">
                <a:solidFill>
                  <a:schemeClr val="tx1"/>
                </a:solidFill>
                <a:ea typeface="游ゴシック" panose="020B0400000000000000" pitchFamily="50" charset="-128"/>
              </a:rPr>
              <a:t>　３．　取扱者は、個人の情報に関して、当該情報に係る本人からの情報の開示請求があった場合は、</a:t>
            </a:r>
            <a:endParaRPr lang="en-US" altLang="ja-JP" sz="1300" b="0" dirty="0">
              <a:solidFill>
                <a:schemeClr val="tx1"/>
              </a:solidFill>
              <a:ea typeface="游ゴシック" panose="020B0400000000000000" pitchFamily="50" charset="-128"/>
            </a:endParaRPr>
          </a:p>
          <a:p>
            <a:pPr marL="609600" indent="-609600" algn="l">
              <a:defRPr/>
            </a:pPr>
            <a:r>
              <a:rPr lang="ja-JP" altLang="en-US" sz="1300" b="0" dirty="0">
                <a:solidFill>
                  <a:schemeClr val="tx1"/>
                </a:solidFill>
                <a:ea typeface="游ゴシック" panose="020B0400000000000000" pitchFamily="50" charset="-128"/>
              </a:rPr>
              <a:t>　　その請求に基づき本人が有する資格や職業経験等客観的事実に基づく情報の開示を遅滞なく行うもの</a:t>
            </a:r>
            <a:endParaRPr lang="en-US" altLang="ja-JP" sz="1300" b="0" dirty="0">
              <a:solidFill>
                <a:schemeClr val="tx1"/>
              </a:solidFill>
              <a:ea typeface="游ゴシック" panose="020B0400000000000000" pitchFamily="50" charset="-128"/>
            </a:endParaRPr>
          </a:p>
          <a:p>
            <a:pPr marL="609600" indent="-609600" algn="l">
              <a:defRPr/>
            </a:pPr>
            <a:r>
              <a:rPr lang="ja-JP" altLang="en-US" sz="1300" b="0" dirty="0">
                <a:solidFill>
                  <a:schemeClr val="tx1"/>
                </a:solidFill>
                <a:ea typeface="游ゴシック" panose="020B0400000000000000" pitchFamily="50" charset="-128"/>
              </a:rPr>
              <a:t>　　とする。さらに、これに基づき訂正（削除を含む。以下同じ）の請求があったときは、当該請求が客観的</a:t>
            </a:r>
            <a:endParaRPr lang="en-US" altLang="ja-JP" sz="1300" b="0" dirty="0">
              <a:solidFill>
                <a:schemeClr val="tx1"/>
              </a:solidFill>
              <a:ea typeface="游ゴシック" panose="020B0400000000000000" pitchFamily="50" charset="-128"/>
            </a:endParaRPr>
          </a:p>
          <a:p>
            <a:pPr marL="609600" indent="-609600" algn="l">
              <a:defRPr/>
            </a:pPr>
            <a:r>
              <a:rPr lang="ja-JP" altLang="en-US" sz="1300" b="0" dirty="0">
                <a:solidFill>
                  <a:schemeClr val="tx1"/>
                </a:solidFill>
                <a:ea typeface="游ゴシック" panose="020B0400000000000000" pitchFamily="50" charset="-128"/>
              </a:rPr>
              <a:t>　　事実に合致するときは、遅滞なく訂正を行うものとする。</a:t>
            </a:r>
          </a:p>
          <a:p>
            <a:pPr marL="609600" indent="-609600" algn="l">
              <a:defRPr/>
            </a:pPr>
            <a:r>
              <a:rPr lang="ja-JP" altLang="en-US" sz="1300" b="0" dirty="0">
                <a:solidFill>
                  <a:schemeClr val="tx1"/>
                </a:solidFill>
                <a:ea typeface="游ゴシック" panose="020B0400000000000000" pitchFamily="50" charset="-128"/>
              </a:rPr>
              <a:t>　　　　また、個人情報の開示又は訂正に係る取扱いについて、職業紹介責任者は求職者への周知に努め</a:t>
            </a:r>
            <a:endParaRPr lang="en-US" altLang="ja-JP" sz="1300" b="0" dirty="0">
              <a:solidFill>
                <a:schemeClr val="tx1"/>
              </a:solidFill>
              <a:ea typeface="游ゴシック" panose="020B0400000000000000" pitchFamily="50" charset="-128"/>
            </a:endParaRPr>
          </a:p>
          <a:p>
            <a:pPr marL="609600" indent="-609600" algn="l">
              <a:defRPr/>
            </a:pPr>
            <a:r>
              <a:rPr lang="ja-JP" altLang="en-US" sz="1300" b="0" dirty="0">
                <a:solidFill>
                  <a:schemeClr val="tx1"/>
                </a:solidFill>
                <a:ea typeface="游ゴシック" panose="020B0400000000000000" pitchFamily="50" charset="-128"/>
              </a:rPr>
              <a:t>　　</a:t>
            </a:r>
            <a:r>
              <a:rPr lang="ja-JP" altLang="en-US" sz="1300" b="0" dirty="0" err="1">
                <a:solidFill>
                  <a:schemeClr val="tx1"/>
                </a:solidFill>
                <a:ea typeface="游ゴシック" panose="020B0400000000000000" pitchFamily="50" charset="-128"/>
              </a:rPr>
              <a:t>る</a:t>
            </a:r>
            <a:r>
              <a:rPr lang="ja-JP" altLang="en-US" sz="1300" b="0" dirty="0">
                <a:solidFill>
                  <a:schemeClr val="tx1"/>
                </a:solidFill>
                <a:ea typeface="游ゴシック" panose="020B0400000000000000" pitchFamily="50" charset="-128"/>
              </a:rPr>
              <a:t>こととする。</a:t>
            </a:r>
          </a:p>
          <a:p>
            <a:pPr marL="609600" indent="-609600" algn="l">
              <a:defRPr/>
            </a:pPr>
            <a:endParaRPr lang="ja-JP" altLang="en-US" sz="1300" b="0" dirty="0">
              <a:solidFill>
                <a:schemeClr val="tx1"/>
              </a:solidFill>
              <a:ea typeface="游ゴシック" panose="020B0400000000000000" pitchFamily="50" charset="-128"/>
            </a:endParaRPr>
          </a:p>
          <a:p>
            <a:pPr marL="609600" indent="-609600" algn="l">
              <a:defRPr/>
            </a:pPr>
            <a:r>
              <a:rPr lang="ja-JP" altLang="en-US" sz="1300" b="0" dirty="0">
                <a:solidFill>
                  <a:schemeClr val="tx1"/>
                </a:solidFill>
                <a:ea typeface="游ゴシック" panose="020B0400000000000000" pitchFamily="50" charset="-128"/>
              </a:rPr>
              <a:t>　４．　求職者等の個人情報に関して、該当情報に係る本人からの苦情の申出があった場合については、</a:t>
            </a:r>
            <a:endParaRPr lang="en-US" altLang="ja-JP" sz="1300" b="0" dirty="0">
              <a:solidFill>
                <a:schemeClr val="tx1"/>
              </a:solidFill>
              <a:ea typeface="游ゴシック" panose="020B0400000000000000" pitchFamily="50" charset="-128"/>
            </a:endParaRPr>
          </a:p>
          <a:p>
            <a:pPr marL="609600" indent="-609600" algn="l">
              <a:defRPr/>
            </a:pPr>
            <a:r>
              <a:rPr lang="ja-JP" altLang="en-US" sz="1300" b="0" dirty="0">
                <a:solidFill>
                  <a:schemeClr val="tx1"/>
                </a:solidFill>
                <a:ea typeface="游ゴシック" panose="020B0400000000000000" pitchFamily="50" charset="-128"/>
              </a:rPr>
              <a:t>　　　苦情処理担当者は誠意を持って適切な処理をすることとする。</a:t>
            </a:r>
          </a:p>
          <a:p>
            <a:pPr marL="609600" indent="-609600" algn="l">
              <a:defRPr/>
            </a:pPr>
            <a:r>
              <a:rPr lang="ja-JP" altLang="en-US" sz="1300" b="0" dirty="0">
                <a:solidFill>
                  <a:schemeClr val="tx1"/>
                </a:solidFill>
                <a:ea typeface="游ゴシック" panose="020B0400000000000000" pitchFamily="50" charset="-128"/>
              </a:rPr>
              <a:t>　　　　なお、個人情報の取扱いに係る苦情処理の担当者は、職業紹介責任者　◇◇◇◇　とする</a:t>
            </a:r>
            <a:r>
              <a:rPr lang="ja-JP" altLang="en-US" sz="1300" b="0" dirty="0" smtClean="0">
                <a:solidFill>
                  <a:schemeClr val="tx1"/>
                </a:solidFill>
                <a:ea typeface="游ゴシック" panose="020B0400000000000000" pitchFamily="50" charset="-128"/>
              </a:rPr>
              <a:t>。</a:t>
            </a:r>
            <a:endParaRPr lang="en-US" altLang="ja-JP" sz="1300" b="0" dirty="0" smtClean="0">
              <a:solidFill>
                <a:schemeClr val="tx1"/>
              </a:solidFill>
              <a:ea typeface="游ゴシック" panose="020B0400000000000000" pitchFamily="50" charset="-128"/>
            </a:endParaRPr>
          </a:p>
          <a:p>
            <a:pPr marL="609600" indent="-609600" algn="r">
              <a:defRPr/>
            </a:pPr>
            <a:endParaRPr lang="en-US" altLang="ja-JP" sz="1200" b="0" dirty="0" smtClean="0">
              <a:solidFill>
                <a:schemeClr val="tx1"/>
              </a:solidFill>
              <a:effectLst>
                <a:outerShdw blurRad="38100" dist="38100" dir="2700000" algn="tl">
                  <a:srgbClr val="C0C0C0"/>
                </a:outerShdw>
              </a:effectLst>
              <a:ea typeface="游ゴシック" panose="020B0400000000000000" pitchFamily="50" charset="-128"/>
            </a:endParaRPr>
          </a:p>
          <a:p>
            <a:pPr marL="609600" indent="-609600" algn="r">
              <a:defRPr/>
            </a:pPr>
            <a:r>
              <a:rPr lang="ja-JP" altLang="en-US" sz="1200" b="0" dirty="0" smtClean="0">
                <a:solidFill>
                  <a:schemeClr val="tx1"/>
                </a:solidFill>
                <a:effectLst>
                  <a:outerShdw blurRad="38100" dist="38100" dir="2700000" algn="tl">
                    <a:srgbClr val="C0C0C0"/>
                  </a:outerShdw>
                </a:effectLst>
                <a:ea typeface="游ゴシック" panose="020B0400000000000000" pitchFamily="50" charset="-128"/>
              </a:rPr>
              <a:t>株式会社　◆◆◆</a:t>
            </a:r>
            <a:endParaRPr lang="ja-JP" altLang="en-US" sz="1200" b="0" dirty="0">
              <a:solidFill>
                <a:schemeClr val="tx1"/>
              </a:solidFill>
              <a:effectLst>
                <a:outerShdw blurRad="38100" dist="38100" dir="2700000" algn="tl">
                  <a:srgbClr val="C0C0C0"/>
                </a:outerShdw>
              </a:effectLst>
              <a:ea typeface="游ゴシック" panose="020B0400000000000000" pitchFamily="50" charset="-128"/>
            </a:endParaRPr>
          </a:p>
        </p:txBody>
      </p:sp>
      <p:sp>
        <p:nvSpPr>
          <p:cNvPr id="111639" name="Rectangle 23"/>
          <p:cNvSpPr>
            <a:spLocks noChangeArrowheads="1"/>
          </p:cNvSpPr>
          <p:nvPr/>
        </p:nvSpPr>
        <p:spPr bwMode="auto">
          <a:xfrm>
            <a:off x="547688" y="1104900"/>
            <a:ext cx="1519237" cy="284163"/>
          </a:xfrm>
          <a:prstGeom prst="rect">
            <a:avLst/>
          </a:prstGeom>
          <a:noFill/>
          <a:ln w="9525" algn="ctr">
            <a:noFill/>
            <a:miter lim="800000"/>
            <a:headEnd/>
            <a:tailEnd/>
          </a:ln>
          <a:effectLst/>
        </p:spPr>
        <p:txBody>
          <a:bodyPr wrap="none" anchor="ctr"/>
          <a:lstStyle/>
          <a:p>
            <a:pPr marL="609600" indent="-609600">
              <a:defRPr/>
            </a:pPr>
            <a:r>
              <a:rPr lang="ja-JP" altLang="en-US" sz="1200" b="0" dirty="0">
                <a:solidFill>
                  <a:schemeClr val="tx1"/>
                </a:solidFill>
                <a:ea typeface="游ゴシック" panose="020B0400000000000000" pitchFamily="50" charset="-128"/>
              </a:rPr>
              <a:t>様式例第４号</a:t>
            </a:r>
          </a:p>
        </p:txBody>
      </p:sp>
      <p:sp>
        <p:nvSpPr>
          <p:cNvPr id="111640" name="Rectangle 24"/>
          <p:cNvSpPr>
            <a:spLocks noChangeArrowheads="1"/>
          </p:cNvSpPr>
          <p:nvPr/>
        </p:nvSpPr>
        <p:spPr bwMode="auto">
          <a:xfrm>
            <a:off x="3470275" y="1269851"/>
            <a:ext cx="2728913" cy="284163"/>
          </a:xfrm>
          <a:prstGeom prst="rect">
            <a:avLst/>
          </a:prstGeom>
          <a:noFill/>
          <a:ln w="9525" algn="ctr">
            <a:noFill/>
            <a:miter lim="800000"/>
            <a:headEnd/>
            <a:tailEnd/>
          </a:ln>
          <a:effectLst/>
        </p:spPr>
        <p:txBody>
          <a:bodyPr wrap="none" anchor="ctr"/>
          <a:lstStyle/>
          <a:p>
            <a:pPr marL="609600" indent="-609600">
              <a:defRPr/>
            </a:pPr>
            <a:r>
              <a:rPr lang="ja-JP" altLang="en-US" sz="1400" b="0" dirty="0">
                <a:solidFill>
                  <a:schemeClr val="tx1"/>
                </a:solidFill>
                <a:ea typeface="游ゴシック" panose="020B0400000000000000" pitchFamily="50" charset="-128"/>
              </a:rPr>
              <a:t>個人情報適正管理規程（事例案）</a:t>
            </a:r>
          </a:p>
        </p:txBody>
      </p:sp>
      <p:sp>
        <p:nvSpPr>
          <p:cNvPr id="111623" name="AutoShape 7"/>
          <p:cNvSpPr>
            <a:spLocks noChangeArrowheads="1"/>
          </p:cNvSpPr>
          <p:nvPr/>
        </p:nvSpPr>
        <p:spPr bwMode="auto">
          <a:xfrm>
            <a:off x="7385662" y="1554015"/>
            <a:ext cx="2247858" cy="722858"/>
          </a:xfrm>
          <a:prstGeom prst="roundRect">
            <a:avLst>
              <a:gd name="adj" fmla="val 9776"/>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lstStyle/>
          <a:p>
            <a:pPr algn="l">
              <a:lnSpc>
                <a:spcPct val="80000"/>
              </a:lnSpc>
              <a:defRPr/>
            </a:pPr>
            <a:r>
              <a:rPr kumimoji="0" lang="ja-JP" altLang="en-US" sz="1400" dirty="0">
                <a:solidFill>
                  <a:srgbClr val="FF0000"/>
                </a:solidFill>
                <a:ea typeface="游ゴシック" panose="020B0400000000000000" pitchFamily="50" charset="-128"/>
              </a:rPr>
              <a:t>職業紹介に</a:t>
            </a:r>
            <a:r>
              <a:rPr kumimoji="0" lang="ja-JP" altLang="en-US" sz="1400" dirty="0" smtClean="0">
                <a:solidFill>
                  <a:srgbClr val="FF0000"/>
                </a:solidFill>
                <a:ea typeface="游ゴシック" panose="020B0400000000000000" pitchFamily="50" charset="-128"/>
              </a:rPr>
              <a:t>携わる</a:t>
            </a:r>
            <a:r>
              <a:rPr kumimoji="0" lang="ja-JP" altLang="en-US" sz="1400" dirty="0">
                <a:solidFill>
                  <a:srgbClr val="FF0000"/>
                </a:solidFill>
                <a:ea typeface="游ゴシック" panose="020B0400000000000000" pitchFamily="50" charset="-128"/>
              </a:rPr>
              <a:t>部署名</a:t>
            </a:r>
            <a:r>
              <a:rPr kumimoji="0" lang="ja-JP" altLang="en-US" sz="1400" dirty="0" smtClean="0">
                <a:solidFill>
                  <a:srgbClr val="FF0000"/>
                </a:solidFill>
                <a:ea typeface="游ゴシック" panose="020B0400000000000000" pitchFamily="50" charset="-128"/>
              </a:rPr>
              <a:t>もしくは</a:t>
            </a:r>
            <a:r>
              <a:rPr kumimoji="0" lang="ja-JP" altLang="en-US" sz="1400" dirty="0">
                <a:solidFill>
                  <a:srgbClr val="FF0000"/>
                </a:solidFill>
                <a:ea typeface="游ゴシック" panose="020B0400000000000000" pitchFamily="50" charset="-128"/>
              </a:rPr>
              <a:t>氏名を列挙</a:t>
            </a:r>
            <a:r>
              <a:rPr kumimoji="0" lang="ja-JP" altLang="en-US" sz="1400" dirty="0" smtClean="0">
                <a:solidFill>
                  <a:srgbClr val="FF0000"/>
                </a:solidFill>
                <a:ea typeface="游ゴシック" panose="020B0400000000000000" pitchFamily="50" charset="-128"/>
              </a:rPr>
              <a:t>して</a:t>
            </a:r>
            <a:r>
              <a:rPr kumimoji="0" lang="ja-JP" altLang="en-US" sz="1400" dirty="0">
                <a:solidFill>
                  <a:srgbClr val="FF0000"/>
                </a:solidFill>
                <a:ea typeface="游ゴシック" panose="020B0400000000000000" pitchFamily="50" charset="-128"/>
              </a:rPr>
              <a:t>ください。</a:t>
            </a:r>
          </a:p>
        </p:txBody>
      </p:sp>
      <p:sp>
        <p:nvSpPr>
          <p:cNvPr id="111624" name="AutoShape 8"/>
          <p:cNvSpPr>
            <a:spLocks noChangeArrowheads="1"/>
          </p:cNvSpPr>
          <p:nvPr/>
        </p:nvSpPr>
        <p:spPr bwMode="auto">
          <a:xfrm>
            <a:off x="3186805" y="5965270"/>
            <a:ext cx="3475324" cy="343299"/>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lstStyle/>
          <a:p>
            <a:pPr marL="342900" indent="-342900" algn="l">
              <a:lnSpc>
                <a:spcPct val="80000"/>
              </a:lnSpc>
              <a:defRPr/>
            </a:pPr>
            <a:r>
              <a:rPr kumimoji="0" lang="ja-JP" altLang="en-US" sz="1400" dirty="0">
                <a:solidFill>
                  <a:srgbClr val="FF0000"/>
                </a:solidFill>
                <a:ea typeface="游ゴシック" panose="020B0400000000000000" pitchFamily="50" charset="-128"/>
              </a:rPr>
              <a:t>職業紹介</a:t>
            </a:r>
            <a:r>
              <a:rPr kumimoji="0" lang="ja-JP" altLang="en-US" sz="1400" dirty="0" smtClean="0">
                <a:solidFill>
                  <a:srgbClr val="FF0000"/>
                </a:solidFill>
                <a:ea typeface="游ゴシック" panose="020B0400000000000000" pitchFamily="50" charset="-128"/>
              </a:rPr>
              <a:t>責任者の</a:t>
            </a:r>
            <a:r>
              <a:rPr kumimoji="0" lang="ja-JP" altLang="en-US" sz="1400" dirty="0">
                <a:solidFill>
                  <a:srgbClr val="FF0000"/>
                </a:solidFill>
                <a:ea typeface="游ゴシック" panose="020B0400000000000000" pitchFamily="50" charset="-128"/>
              </a:rPr>
              <a:t>氏名を入れて</a:t>
            </a:r>
            <a:r>
              <a:rPr kumimoji="0" lang="ja-JP" altLang="en-US" sz="1400" dirty="0" smtClean="0">
                <a:solidFill>
                  <a:srgbClr val="FF0000"/>
                </a:solidFill>
                <a:ea typeface="游ゴシック" panose="020B0400000000000000" pitchFamily="50" charset="-128"/>
              </a:rPr>
              <a:t>ください</a:t>
            </a:r>
            <a:endParaRPr kumimoji="0" lang="ja-JP" altLang="en-US" sz="1400" dirty="0">
              <a:solidFill>
                <a:srgbClr val="FF0000"/>
              </a:solidFill>
              <a:ea typeface="游ゴシック" panose="020B0400000000000000" pitchFamily="50" charset="-128"/>
            </a:endParaRPr>
          </a:p>
        </p:txBody>
      </p:sp>
      <p:sp>
        <p:nvSpPr>
          <p:cNvPr id="111625" name="AutoShape 9"/>
          <p:cNvSpPr>
            <a:spLocks noChangeArrowheads="1"/>
          </p:cNvSpPr>
          <p:nvPr/>
        </p:nvSpPr>
        <p:spPr bwMode="auto">
          <a:xfrm>
            <a:off x="6192968" y="3156064"/>
            <a:ext cx="2099986" cy="532396"/>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lstStyle/>
          <a:p>
            <a:pPr algn="l">
              <a:lnSpc>
                <a:spcPct val="80000"/>
              </a:lnSpc>
              <a:defRPr/>
            </a:pPr>
            <a:r>
              <a:rPr kumimoji="0" lang="ja-JP" altLang="en-US" sz="1400" dirty="0">
                <a:solidFill>
                  <a:srgbClr val="FF0000"/>
                </a:solidFill>
                <a:ea typeface="游ゴシック" panose="020B0400000000000000" pitchFamily="50" charset="-128"/>
              </a:rPr>
              <a:t>職業紹介</a:t>
            </a:r>
            <a:r>
              <a:rPr kumimoji="0" lang="ja-JP" altLang="en-US" sz="1400" dirty="0" smtClean="0">
                <a:solidFill>
                  <a:srgbClr val="FF0000"/>
                </a:solidFill>
                <a:ea typeface="游ゴシック" panose="020B0400000000000000" pitchFamily="50" charset="-128"/>
              </a:rPr>
              <a:t>責任者の</a:t>
            </a:r>
            <a:r>
              <a:rPr kumimoji="0" lang="ja-JP" altLang="en-US" sz="1400" dirty="0">
                <a:solidFill>
                  <a:srgbClr val="FF0000"/>
                </a:solidFill>
                <a:ea typeface="游ゴシック" panose="020B0400000000000000" pitchFamily="50" charset="-128"/>
              </a:rPr>
              <a:t>氏名を入れて</a:t>
            </a:r>
            <a:r>
              <a:rPr kumimoji="0" lang="ja-JP" altLang="en-US" sz="1400" dirty="0" smtClean="0">
                <a:solidFill>
                  <a:srgbClr val="FF0000"/>
                </a:solidFill>
                <a:ea typeface="游ゴシック" panose="020B0400000000000000" pitchFamily="50" charset="-128"/>
              </a:rPr>
              <a:t>ください</a:t>
            </a:r>
            <a:r>
              <a:rPr kumimoji="0" lang="ja-JP" altLang="en-US" sz="1400" dirty="0">
                <a:solidFill>
                  <a:srgbClr val="FF0000"/>
                </a:solidFill>
                <a:ea typeface="游ゴシック" panose="020B0400000000000000" pitchFamily="50" charset="-128"/>
              </a:rPr>
              <a:t>。</a:t>
            </a:r>
          </a:p>
        </p:txBody>
      </p:sp>
      <p:sp>
        <p:nvSpPr>
          <p:cNvPr id="2" name="スライド番号プレースホルダー 1"/>
          <p:cNvSpPr>
            <a:spLocks noGrp="1"/>
          </p:cNvSpPr>
          <p:nvPr>
            <p:ph type="sldNum" sz="quarter" idx="12"/>
          </p:nvPr>
        </p:nvSpPr>
        <p:spPr>
          <a:xfrm>
            <a:off x="7593931" y="6508539"/>
            <a:ext cx="2311400" cy="365125"/>
          </a:xfrm>
        </p:spPr>
        <p:txBody>
          <a:bodyPr/>
          <a:lstStyle/>
          <a:p>
            <a:pPr>
              <a:defRPr/>
            </a:pPr>
            <a:r>
              <a:rPr lang="en-US" altLang="ja-JP" dirty="0" smtClean="0"/>
              <a:t>41</a:t>
            </a:r>
            <a:endParaRPr lang="en-US" altLang="ja-JP" dirty="0"/>
          </a:p>
        </p:txBody>
      </p:sp>
      <p:sp>
        <p:nvSpPr>
          <p:cNvPr id="15" name="AutoShape 20"/>
          <p:cNvSpPr>
            <a:spLocks noChangeArrowheads="1"/>
          </p:cNvSpPr>
          <p:nvPr/>
        </p:nvSpPr>
        <p:spPr bwMode="auto">
          <a:xfrm rot="10800000" flipV="1">
            <a:off x="258137" y="1337983"/>
            <a:ext cx="752483" cy="324036"/>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marL="342900" indent="-342900" algn="l">
              <a:lnSpc>
                <a:spcPct val="80000"/>
              </a:lnSpc>
              <a:defRPr/>
            </a:pPr>
            <a:r>
              <a:rPr kumimoji="0" lang="ja-JP" altLang="en-US" sz="1400" dirty="0">
                <a:solidFill>
                  <a:srgbClr val="FF0000"/>
                </a:solidFill>
                <a:effectLst>
                  <a:outerShdw blurRad="38100" dist="38100" dir="2700000" algn="tl">
                    <a:srgbClr val="FFFFFF"/>
                  </a:outerShdw>
                </a:effectLst>
                <a:ea typeface="游ゴシック" panose="020B0400000000000000" pitchFamily="50" charset="-128"/>
              </a:rPr>
              <a:t>削除</a:t>
            </a:r>
          </a:p>
        </p:txBody>
      </p:sp>
      <p:cxnSp>
        <p:nvCxnSpPr>
          <p:cNvPr id="16" name="直線矢印コネクタ 15"/>
          <p:cNvCxnSpPr/>
          <p:nvPr/>
        </p:nvCxnSpPr>
        <p:spPr>
          <a:xfrm flipH="1">
            <a:off x="961098" y="1374569"/>
            <a:ext cx="242359" cy="103244"/>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7" name="AutoShape 20"/>
          <p:cNvSpPr>
            <a:spLocks noChangeArrowheads="1"/>
          </p:cNvSpPr>
          <p:nvPr/>
        </p:nvSpPr>
        <p:spPr bwMode="auto">
          <a:xfrm rot="10800000" flipV="1">
            <a:off x="6023323" y="1023983"/>
            <a:ext cx="1305940" cy="324036"/>
          </a:xfrm>
          <a:prstGeom prst="roundRect">
            <a:avLst/>
          </a:prstGeom>
          <a:solidFill>
            <a:schemeClr val="accent1">
              <a:lumMod val="20000"/>
              <a:lumOff val="80000"/>
            </a:schemeClr>
          </a:solidFill>
          <a:ln w="19050" algn="ctr">
            <a:solidFill>
              <a:schemeClr val="tx2">
                <a:lumMod val="60000"/>
                <a:lumOff val="40000"/>
              </a:schemeClr>
            </a:solidFill>
            <a:miter lim="800000"/>
            <a:headEnd/>
            <a:tailEnd/>
          </a:ln>
          <a:effectLst/>
        </p:spPr>
        <p:txBody>
          <a:bodyPr anchor="ctr"/>
          <a:lstStyle/>
          <a:p>
            <a:pPr marL="342900" indent="-342900" algn="l">
              <a:lnSpc>
                <a:spcPct val="80000"/>
              </a:lnSpc>
              <a:defRPr/>
            </a:pPr>
            <a:r>
              <a:rPr kumimoji="0" lang="en-US" altLang="ja-JP" sz="1400" dirty="0" smtClean="0">
                <a:solidFill>
                  <a:srgbClr val="FF0000"/>
                </a:solidFill>
                <a:effectLst>
                  <a:outerShdw blurRad="38100" dist="38100" dir="2700000" algn="tl">
                    <a:srgbClr val="FFFFFF"/>
                  </a:outerShdw>
                </a:effectLst>
                <a:ea typeface="游ゴシック" panose="020B0400000000000000" pitchFamily="50" charset="-128"/>
              </a:rPr>
              <a:t>(</a:t>
            </a:r>
            <a:r>
              <a:rPr kumimoji="0" lang="ja-JP" altLang="en-US" sz="1400" dirty="0" smtClean="0">
                <a:solidFill>
                  <a:srgbClr val="FF0000"/>
                </a:solidFill>
                <a:effectLst>
                  <a:outerShdw blurRad="38100" dist="38100" dir="2700000" algn="tl">
                    <a:srgbClr val="FFFFFF"/>
                  </a:outerShdw>
                </a:effectLst>
                <a:ea typeface="游ゴシック" panose="020B0400000000000000" pitchFamily="50" charset="-128"/>
              </a:rPr>
              <a:t>事例案</a:t>
            </a:r>
            <a:r>
              <a:rPr kumimoji="0" lang="en-US" altLang="ja-JP" sz="1400" dirty="0" smtClean="0">
                <a:solidFill>
                  <a:srgbClr val="FF0000"/>
                </a:solidFill>
                <a:effectLst>
                  <a:outerShdw blurRad="38100" dist="38100" dir="2700000" algn="tl">
                    <a:srgbClr val="FFFFFF"/>
                  </a:outerShdw>
                </a:effectLst>
                <a:ea typeface="游ゴシック" panose="020B0400000000000000" pitchFamily="50" charset="-128"/>
              </a:rPr>
              <a:t>)</a:t>
            </a:r>
            <a:r>
              <a:rPr kumimoji="0" lang="ja-JP" altLang="en-US" sz="1400" dirty="0" smtClean="0">
                <a:solidFill>
                  <a:srgbClr val="FF0000"/>
                </a:solidFill>
                <a:effectLst>
                  <a:outerShdw blurRad="38100" dist="38100" dir="2700000" algn="tl">
                    <a:srgbClr val="FFFFFF"/>
                  </a:outerShdw>
                </a:effectLst>
                <a:ea typeface="游ゴシック" panose="020B0400000000000000" pitchFamily="50" charset="-128"/>
              </a:rPr>
              <a:t>削除</a:t>
            </a:r>
            <a:endParaRPr kumimoji="0" lang="ja-JP" altLang="en-US" sz="1400" dirty="0">
              <a:solidFill>
                <a:srgbClr val="FF0000"/>
              </a:solidFill>
              <a:effectLst>
                <a:outerShdw blurRad="38100" dist="38100" dir="2700000" algn="tl">
                  <a:srgbClr val="FFFFFF"/>
                </a:outerShdw>
              </a:effectLst>
              <a:ea typeface="游ゴシック" panose="020B0400000000000000" pitchFamily="50" charset="-128"/>
            </a:endParaRPr>
          </a:p>
        </p:txBody>
      </p:sp>
      <p:cxnSp>
        <p:nvCxnSpPr>
          <p:cNvPr id="18" name="直線矢印コネクタ 17"/>
          <p:cNvCxnSpPr/>
          <p:nvPr/>
        </p:nvCxnSpPr>
        <p:spPr>
          <a:xfrm flipH="1">
            <a:off x="5780966" y="1188416"/>
            <a:ext cx="242359" cy="103244"/>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flipH="1">
            <a:off x="6584129" y="5756681"/>
            <a:ext cx="193887" cy="247260"/>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H="1">
            <a:off x="5457056" y="1697677"/>
            <a:ext cx="1972412" cy="287532"/>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flipH="1" flipV="1">
            <a:off x="4939207" y="2452878"/>
            <a:ext cx="1264343" cy="846276"/>
          </a:xfrm>
          <a:prstGeom prst="straightConnector1">
            <a:avLst/>
          </a:prstGeom>
          <a:ln w="19050">
            <a:solidFill>
              <a:schemeClr val="tx2">
                <a:lumMod val="60000"/>
                <a:lumOff val="4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54823" y="6580593"/>
            <a:ext cx="1334020"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pPr algn="l"/>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マニュアル</a:t>
            </a:r>
            <a:r>
              <a:rPr kumimoji="1" lang="en-US" altLang="ja-JP" sz="1200" b="0" dirty="0" smtClean="0">
                <a:solidFill>
                  <a:schemeClr val="bg1">
                    <a:lumMod val="50000"/>
                  </a:schemeClr>
                </a:solidFill>
                <a:latin typeface="メイリオ" panose="020B0604030504040204" pitchFamily="50" charset="-128"/>
                <a:ea typeface="メイリオ" panose="020B0604030504040204" pitchFamily="50" charset="-128"/>
              </a:rPr>
              <a:t>P122</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22"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申請に必要な書類</a:t>
            </a:r>
            <a:endParaRPr lang="ja-JP" altLang="en-US" sz="2800" b="1" dirty="0">
              <a:solidFill>
                <a:schemeClr val="bg1"/>
              </a:solidFill>
            </a:endParaRPr>
          </a:p>
        </p:txBody>
      </p:sp>
      <p:sp>
        <p:nvSpPr>
          <p:cNvPr id="24" name="Rectangle 2"/>
          <p:cNvSpPr txBox="1">
            <a:spLocks noRot="1" noChangeArrowheads="1"/>
          </p:cNvSpPr>
          <p:nvPr/>
        </p:nvSpPr>
        <p:spPr>
          <a:xfrm>
            <a:off x="-669" y="476672"/>
            <a:ext cx="9906000" cy="461665"/>
          </a:xfrm>
          <a:prstGeom prst="rect">
            <a:avLst/>
          </a:prstGeom>
          <a:solidFill>
            <a:schemeClr val="tx2">
              <a:lumMod val="20000"/>
              <a:lumOff val="8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400" b="1" dirty="0" smtClean="0">
                <a:solidFill>
                  <a:schemeClr val="accent1">
                    <a:lumMod val="50000"/>
                  </a:schemeClr>
                </a:solidFill>
              </a:rPr>
              <a:t>　④　個人情報の適正管理に関する書類</a:t>
            </a:r>
            <a:endParaRPr lang="ja-JP" altLang="en-US" sz="2400" b="1" dirty="0">
              <a:solidFill>
                <a:schemeClr val="accent1">
                  <a:lumMod val="50000"/>
                </a:schemeClr>
              </a:solidFill>
            </a:endParaRPr>
          </a:p>
        </p:txBody>
      </p:sp>
    </p:spTree>
  </p:cSld>
  <p:clrMapOvr>
    <a:masterClrMapping/>
  </p:clrMapOvr>
  <p:transition advTm="59720">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縦書きテキスト プレースホルダー 2"/>
          <p:cNvSpPr>
            <a:spLocks noGrp="1"/>
          </p:cNvSpPr>
          <p:nvPr>
            <p:ph type="body" orient="vert" idx="1"/>
          </p:nvPr>
        </p:nvSpPr>
        <p:spPr>
          <a:xfrm>
            <a:off x="1224447" y="1257878"/>
            <a:ext cx="8167290" cy="4778936"/>
          </a:xfrm>
        </p:spPr>
        <p:txBody>
          <a:bodyPr vert="horz">
            <a:noAutofit/>
          </a:bodyPr>
          <a:lstStyle/>
          <a:p>
            <a:pPr marL="0" indent="0">
              <a:lnSpc>
                <a:spcPts val="2500"/>
              </a:lnSpc>
              <a:spcBef>
                <a:spcPts val="0"/>
              </a:spcBef>
              <a:buClr>
                <a:schemeClr val="accent1"/>
              </a:buClr>
              <a:buSzPct val="160000"/>
              <a:buNone/>
            </a:pPr>
            <a:endParaRPr lang="en-US" altLang="ja-JP" sz="1800" dirty="0">
              <a:latin typeface="游ゴシック" panose="020B0400000000000000" pitchFamily="50" charset="-128"/>
            </a:endParaRPr>
          </a:p>
          <a:p>
            <a:pPr marL="0" indent="0">
              <a:lnSpc>
                <a:spcPts val="2500"/>
              </a:lnSpc>
              <a:spcBef>
                <a:spcPts val="0"/>
              </a:spcBef>
              <a:buClr>
                <a:schemeClr val="accent1"/>
              </a:buClr>
              <a:buSzPct val="160000"/>
              <a:buNone/>
            </a:pPr>
            <a:r>
              <a:rPr lang="ja-JP" altLang="en-US" sz="1800" dirty="0" smtClean="0">
                <a:latin typeface="游ゴシック" panose="020B0400000000000000" pitchFamily="50" charset="-128"/>
              </a:rPr>
              <a:t>代表者</a:t>
            </a:r>
            <a:r>
              <a:rPr lang="ja-JP" altLang="en-US" sz="1800" dirty="0">
                <a:latin typeface="游ゴシック" panose="020B0400000000000000" pitchFamily="50" charset="-128"/>
              </a:rPr>
              <a:t>、役員、職業紹介責任者が他の法人で代表者・役員を兼ねて</a:t>
            </a:r>
            <a:r>
              <a:rPr lang="ja-JP" altLang="en-US" sz="1800" dirty="0" smtClean="0">
                <a:latin typeface="游ゴシック" panose="020B0400000000000000" pitchFamily="50" charset="-128"/>
              </a:rPr>
              <a:t>いる場合</a:t>
            </a:r>
            <a:r>
              <a:rPr lang="ja-JP" altLang="en-US" sz="1800" dirty="0">
                <a:latin typeface="游ゴシック" panose="020B0400000000000000" pitchFamily="50" charset="-128"/>
              </a:rPr>
              <a:t>、その法人の定款又は登記簿謄本等の</a:t>
            </a:r>
            <a:r>
              <a:rPr lang="ja-JP" altLang="en-US" sz="1800" dirty="0" smtClean="0">
                <a:latin typeface="游ゴシック" panose="020B0400000000000000" pitchFamily="50" charset="-128"/>
              </a:rPr>
              <a:t>コピー</a:t>
            </a:r>
            <a:endParaRPr lang="en-US" altLang="ja-JP" sz="1800" dirty="0" smtClean="0">
              <a:latin typeface="游ゴシック" panose="020B0400000000000000" pitchFamily="50" charset="-128"/>
            </a:endParaRPr>
          </a:p>
          <a:p>
            <a:pPr marL="0" indent="0">
              <a:lnSpc>
                <a:spcPts val="2500"/>
              </a:lnSpc>
              <a:spcBef>
                <a:spcPts val="0"/>
              </a:spcBef>
              <a:buClr>
                <a:schemeClr val="accent1"/>
              </a:buClr>
              <a:buSzPct val="160000"/>
              <a:buNone/>
            </a:pPr>
            <a:r>
              <a:rPr lang="en-US" altLang="ja-JP" sz="1800" dirty="0" smtClean="0">
                <a:latin typeface="游ゴシック" panose="020B0400000000000000" pitchFamily="50" charset="-128"/>
              </a:rPr>
              <a:t>※</a:t>
            </a:r>
            <a:r>
              <a:rPr lang="ja-JP" altLang="en-US" sz="1800" dirty="0" smtClean="0">
                <a:latin typeface="游ゴシック" panose="020B0400000000000000" pitchFamily="50" charset="-128"/>
              </a:rPr>
              <a:t>事業内容が</a:t>
            </a:r>
            <a:r>
              <a:rPr lang="ja-JP" altLang="en-US" sz="1800" dirty="0">
                <a:latin typeface="游ゴシック" panose="020B0400000000000000" pitchFamily="50" charset="-128"/>
              </a:rPr>
              <a:t>確認</a:t>
            </a:r>
            <a:r>
              <a:rPr lang="ja-JP" altLang="en-US" sz="1800" dirty="0" smtClean="0">
                <a:latin typeface="游ゴシック" panose="020B0400000000000000" pitchFamily="50" charset="-128"/>
              </a:rPr>
              <a:t>できれば会社</a:t>
            </a:r>
            <a:r>
              <a:rPr lang="ja-JP" altLang="en-US" sz="1800" dirty="0">
                <a:latin typeface="游ゴシック" panose="020B0400000000000000" pitchFamily="50" charset="-128"/>
              </a:rPr>
              <a:t>案内やホームページを印刷したもの等</a:t>
            </a:r>
            <a:r>
              <a:rPr lang="ja-JP" altLang="en-US" sz="1800" dirty="0" smtClean="0">
                <a:latin typeface="游ゴシック" panose="020B0400000000000000" pitchFamily="50" charset="-128"/>
              </a:rPr>
              <a:t>でも</a:t>
            </a:r>
            <a:endParaRPr lang="en-US" altLang="ja-JP" sz="1800" dirty="0" smtClean="0">
              <a:latin typeface="游ゴシック" panose="020B0400000000000000" pitchFamily="50" charset="-128"/>
            </a:endParaRPr>
          </a:p>
          <a:p>
            <a:pPr marL="0" indent="0">
              <a:lnSpc>
                <a:spcPts val="2500"/>
              </a:lnSpc>
              <a:spcBef>
                <a:spcPts val="0"/>
              </a:spcBef>
              <a:buClr>
                <a:schemeClr val="accent1"/>
              </a:buClr>
              <a:buSzPct val="160000"/>
              <a:buNone/>
            </a:pPr>
            <a:r>
              <a:rPr lang="ja-JP" altLang="en-US" sz="1800" dirty="0" smtClean="0">
                <a:latin typeface="游ゴシック" panose="020B0400000000000000" pitchFamily="50" charset="-128"/>
              </a:rPr>
              <a:t>　構いません。</a:t>
            </a:r>
            <a:endParaRPr lang="en-US" altLang="ja-JP" sz="1800" dirty="0" smtClean="0">
              <a:latin typeface="游ゴシック" panose="020B0400000000000000" pitchFamily="50" charset="-128"/>
            </a:endParaRPr>
          </a:p>
          <a:p>
            <a:pPr marL="0" indent="0">
              <a:lnSpc>
                <a:spcPts val="2500"/>
              </a:lnSpc>
              <a:spcBef>
                <a:spcPts val="0"/>
              </a:spcBef>
              <a:buClr>
                <a:schemeClr val="accent1"/>
              </a:buClr>
              <a:buSzPct val="160000"/>
              <a:buNone/>
            </a:pPr>
            <a:endParaRPr lang="en-US" altLang="ja-JP" sz="1800" dirty="0" smtClean="0">
              <a:latin typeface="游ゴシック" panose="020B0400000000000000" pitchFamily="50" charset="-128"/>
            </a:endParaRPr>
          </a:p>
          <a:p>
            <a:pPr marL="0" indent="0">
              <a:lnSpc>
                <a:spcPts val="2500"/>
              </a:lnSpc>
              <a:spcBef>
                <a:spcPts val="0"/>
              </a:spcBef>
              <a:buClr>
                <a:schemeClr val="accent1"/>
              </a:buClr>
              <a:buSzPct val="160000"/>
              <a:buNone/>
            </a:pPr>
            <a:endParaRPr lang="en-US" altLang="ja-JP" sz="1800" dirty="0">
              <a:latin typeface="游ゴシック" panose="020B0400000000000000" pitchFamily="50" charset="-128"/>
            </a:endParaRPr>
          </a:p>
          <a:p>
            <a:pPr marL="0" indent="0">
              <a:lnSpc>
                <a:spcPts val="2500"/>
              </a:lnSpc>
              <a:spcBef>
                <a:spcPts val="0"/>
              </a:spcBef>
              <a:buClr>
                <a:schemeClr val="accent1"/>
              </a:buClr>
              <a:buSzPct val="160000"/>
              <a:buNone/>
            </a:pPr>
            <a:r>
              <a:rPr lang="ja-JP" altLang="en-US" sz="1800" dirty="0" smtClean="0">
                <a:latin typeface="游ゴシック" panose="020B0400000000000000" pitchFamily="50" charset="-128"/>
              </a:rPr>
              <a:t>事業所</a:t>
            </a:r>
            <a:r>
              <a:rPr lang="ja-JP" altLang="en-US" sz="1800" dirty="0">
                <a:latin typeface="游ゴシック" panose="020B0400000000000000" pitchFamily="50" charset="-128"/>
              </a:rPr>
              <a:t>の</a:t>
            </a:r>
            <a:r>
              <a:rPr lang="ja-JP" altLang="en-US" sz="1800" dirty="0" smtClean="0">
                <a:latin typeface="游ゴシック" panose="020B0400000000000000" pitchFamily="50" charset="-128"/>
              </a:rPr>
              <a:t>レイアウト図</a:t>
            </a:r>
            <a:endParaRPr lang="en-US" altLang="ja-JP" sz="1800" dirty="0" smtClean="0">
              <a:latin typeface="游ゴシック" panose="020B0400000000000000" pitchFamily="50" charset="-128"/>
            </a:endParaRPr>
          </a:p>
          <a:p>
            <a:pPr marL="0" indent="0">
              <a:lnSpc>
                <a:spcPts val="2500"/>
              </a:lnSpc>
              <a:spcBef>
                <a:spcPts val="0"/>
              </a:spcBef>
              <a:buClr>
                <a:schemeClr val="accent1"/>
              </a:buClr>
              <a:buSzPct val="160000"/>
              <a:buNone/>
            </a:pPr>
            <a:endParaRPr lang="en-US" altLang="ja-JP" sz="1800" dirty="0">
              <a:latin typeface="游ゴシック" panose="020B0400000000000000" pitchFamily="50" charset="-128"/>
            </a:endParaRPr>
          </a:p>
          <a:p>
            <a:pPr marL="0" indent="0">
              <a:lnSpc>
                <a:spcPts val="2500"/>
              </a:lnSpc>
              <a:spcBef>
                <a:spcPts val="0"/>
              </a:spcBef>
              <a:buClr>
                <a:schemeClr val="accent1"/>
              </a:buClr>
              <a:buSzPct val="160000"/>
              <a:buNone/>
            </a:pPr>
            <a:endParaRPr lang="en-US" altLang="ja-JP" sz="1800" dirty="0">
              <a:latin typeface="游ゴシック" panose="020B0400000000000000" pitchFamily="50" charset="-128"/>
            </a:endParaRPr>
          </a:p>
          <a:p>
            <a:pPr marL="0" indent="0">
              <a:lnSpc>
                <a:spcPts val="2500"/>
              </a:lnSpc>
              <a:spcBef>
                <a:spcPts val="0"/>
              </a:spcBef>
              <a:buClr>
                <a:schemeClr val="accent1"/>
              </a:buClr>
              <a:buSzPct val="160000"/>
              <a:buNone/>
            </a:pPr>
            <a:r>
              <a:rPr lang="ja-JP" altLang="en-US" sz="1800" dirty="0" smtClean="0">
                <a:latin typeface="游ゴシック" panose="020B0400000000000000" pitchFamily="50" charset="-128"/>
              </a:rPr>
              <a:t>公正</a:t>
            </a:r>
            <a:r>
              <a:rPr lang="ja-JP" altLang="en-US" sz="1800" dirty="0">
                <a:latin typeface="游ゴシック" panose="020B0400000000000000" pitchFamily="50" charset="-128"/>
              </a:rPr>
              <a:t>採用選考人権啓発推進員選任状況報告</a:t>
            </a:r>
            <a:endParaRPr lang="en-US" altLang="ja-JP" sz="1800" dirty="0">
              <a:latin typeface="游ゴシック" panose="020B0400000000000000" pitchFamily="50" charset="-128"/>
            </a:endParaRPr>
          </a:p>
          <a:p>
            <a:pPr marL="0" indent="0">
              <a:lnSpc>
                <a:spcPts val="2500"/>
              </a:lnSpc>
              <a:spcBef>
                <a:spcPts val="0"/>
              </a:spcBef>
              <a:buClr>
                <a:schemeClr val="accent1"/>
              </a:buClr>
              <a:buSzPct val="160000"/>
              <a:buNone/>
            </a:pPr>
            <a:r>
              <a:rPr lang="ja-JP" altLang="en-US" sz="1800" dirty="0">
                <a:latin typeface="游ゴシック" panose="020B0400000000000000" pitchFamily="50" charset="-128"/>
              </a:rPr>
              <a:t>　　　 </a:t>
            </a:r>
            <a:endParaRPr lang="en-US" altLang="ja-JP" sz="1800" dirty="0">
              <a:latin typeface="游ゴシック" panose="020B0400000000000000" pitchFamily="50" charset="-128"/>
            </a:endParaRPr>
          </a:p>
          <a:p>
            <a:pPr marL="0" indent="0">
              <a:lnSpc>
                <a:spcPts val="2500"/>
              </a:lnSpc>
              <a:spcBef>
                <a:spcPts val="0"/>
              </a:spcBef>
              <a:buClr>
                <a:schemeClr val="accent1"/>
              </a:buClr>
              <a:buSzPct val="160000"/>
              <a:buNone/>
            </a:pPr>
            <a:endParaRPr lang="en-US" altLang="ja-JP" sz="1800" dirty="0">
              <a:latin typeface="游ゴシック" panose="020B0400000000000000" pitchFamily="50" charset="-128"/>
            </a:endParaRPr>
          </a:p>
          <a:p>
            <a:pPr marL="0" indent="0" algn="ctr">
              <a:lnSpc>
                <a:spcPts val="2500"/>
              </a:lnSpc>
              <a:spcBef>
                <a:spcPts val="0"/>
              </a:spcBef>
              <a:buClr>
                <a:schemeClr val="accent1"/>
              </a:buClr>
              <a:buSzPct val="160000"/>
              <a:buNone/>
            </a:pPr>
            <a:r>
              <a:rPr lang="ja-JP" altLang="en-US" sz="1800" dirty="0" smtClean="0"/>
              <a:t>状況</a:t>
            </a:r>
            <a:r>
              <a:rPr lang="ja-JP" altLang="en-US" sz="1800" dirty="0"/>
              <a:t>により、別途書類を追加でお願いする場合があります</a:t>
            </a:r>
            <a:r>
              <a:rPr lang="ja-JP" altLang="en-US" sz="1800" dirty="0" smtClean="0"/>
              <a:t>。</a:t>
            </a:r>
            <a:r>
              <a:rPr lang="ja-JP" altLang="en-US" sz="1800" dirty="0">
                <a:latin typeface="游ゴシック" panose="020B0400000000000000" pitchFamily="50" charset="-128"/>
              </a:rPr>
              <a:t>　　　　　</a:t>
            </a:r>
            <a:endParaRPr lang="en-US" altLang="ja-JP" sz="1800" dirty="0">
              <a:latin typeface="游ゴシック" panose="020B0400000000000000" pitchFamily="50" charset="-128"/>
            </a:endParaRPr>
          </a:p>
          <a:p>
            <a:pPr marL="0" indent="0">
              <a:lnSpc>
                <a:spcPts val="2500"/>
              </a:lnSpc>
              <a:spcBef>
                <a:spcPts val="0"/>
              </a:spcBef>
              <a:buClr>
                <a:schemeClr val="accent1"/>
              </a:buClr>
              <a:buSzPct val="160000"/>
              <a:buNone/>
            </a:pPr>
            <a:r>
              <a:rPr lang="ja-JP" altLang="en-US" sz="1800" dirty="0">
                <a:latin typeface="游ゴシック" panose="020B0400000000000000" pitchFamily="50" charset="-128"/>
              </a:rPr>
              <a:t>　　　　</a:t>
            </a:r>
            <a:endParaRPr lang="en-US" altLang="ja-JP" sz="1800" dirty="0">
              <a:latin typeface="游ゴシック" panose="020B0400000000000000" pitchFamily="50" charset="-128"/>
            </a:endParaRPr>
          </a:p>
          <a:p>
            <a:pPr marL="0" indent="0">
              <a:lnSpc>
                <a:spcPts val="2500"/>
              </a:lnSpc>
              <a:spcBef>
                <a:spcPts val="0"/>
              </a:spcBef>
              <a:buClr>
                <a:schemeClr val="accent1"/>
              </a:buClr>
              <a:buSzPct val="160000"/>
              <a:buNone/>
            </a:pPr>
            <a:r>
              <a:rPr lang="ja-JP" altLang="en-US" sz="1800" dirty="0">
                <a:latin typeface="游ゴシック" panose="020B0400000000000000" pitchFamily="50" charset="-128"/>
              </a:rPr>
              <a:t>　　</a:t>
            </a:r>
            <a:endParaRPr lang="en-US" altLang="ja-JP" sz="1800" dirty="0">
              <a:latin typeface="游ゴシック" panose="020B0400000000000000" pitchFamily="50" charset="-128"/>
            </a:endParaRPr>
          </a:p>
        </p:txBody>
      </p:sp>
      <p:sp>
        <p:nvSpPr>
          <p:cNvPr id="2" name="スライド番号プレースホルダー 1"/>
          <p:cNvSpPr>
            <a:spLocks noGrp="1"/>
          </p:cNvSpPr>
          <p:nvPr>
            <p:ph type="sldNum" sz="quarter" idx="12"/>
          </p:nvPr>
        </p:nvSpPr>
        <p:spPr>
          <a:xfrm>
            <a:off x="7569433" y="6482193"/>
            <a:ext cx="2311400" cy="365125"/>
          </a:xfrm>
        </p:spPr>
        <p:txBody>
          <a:bodyPr/>
          <a:lstStyle/>
          <a:p>
            <a:pPr>
              <a:defRPr/>
            </a:pPr>
            <a:r>
              <a:rPr lang="en-US" altLang="ja-JP" dirty="0" smtClean="0"/>
              <a:t>42</a:t>
            </a:r>
            <a:endParaRPr lang="en-US" altLang="ja-JP" dirty="0"/>
          </a:p>
        </p:txBody>
      </p:sp>
      <p:sp>
        <p:nvSpPr>
          <p:cNvPr id="7" name="テキスト ボックス 6"/>
          <p:cNvSpPr txBox="1"/>
          <p:nvPr/>
        </p:nvSpPr>
        <p:spPr>
          <a:xfrm>
            <a:off x="54823" y="6580593"/>
            <a:ext cx="954107"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pPr algn="l"/>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参考資料１</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8" name="Rectangle 2"/>
          <p:cNvSpPr txBox="1">
            <a:spLocks noRot="1" noChangeArrowheads="1"/>
          </p:cNvSpPr>
          <p:nvPr/>
        </p:nvSpPr>
        <p:spPr>
          <a:xfrm>
            <a:off x="0" y="-27384"/>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申請に必要な書類</a:t>
            </a:r>
            <a:endParaRPr lang="ja-JP" altLang="en-US" sz="2800" b="1" dirty="0">
              <a:solidFill>
                <a:schemeClr val="bg1"/>
              </a:solidFill>
            </a:endParaRPr>
          </a:p>
        </p:txBody>
      </p:sp>
      <p:sp>
        <p:nvSpPr>
          <p:cNvPr id="9" name="Rectangle 2"/>
          <p:cNvSpPr txBox="1">
            <a:spLocks noRot="1" noChangeArrowheads="1"/>
          </p:cNvSpPr>
          <p:nvPr/>
        </p:nvSpPr>
        <p:spPr>
          <a:xfrm>
            <a:off x="-669" y="476672"/>
            <a:ext cx="9906000" cy="461665"/>
          </a:xfrm>
          <a:prstGeom prst="rect">
            <a:avLst/>
          </a:prstGeom>
          <a:solidFill>
            <a:schemeClr val="tx2">
              <a:lumMod val="20000"/>
              <a:lumOff val="8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400" b="1" dirty="0" smtClean="0">
                <a:solidFill>
                  <a:schemeClr val="accent1">
                    <a:lumMod val="50000"/>
                  </a:schemeClr>
                </a:solidFill>
              </a:rPr>
              <a:t>　その他にご用意いただく書類</a:t>
            </a:r>
            <a:endParaRPr lang="ja-JP" altLang="en-US" sz="2400" b="1" dirty="0">
              <a:solidFill>
                <a:schemeClr val="accent1">
                  <a:lumMod val="50000"/>
                </a:schemeClr>
              </a:solidFill>
            </a:endParaRPr>
          </a:p>
        </p:txBody>
      </p:sp>
      <p:sp>
        <p:nvSpPr>
          <p:cNvPr id="10" name="縦書きテキスト プレースホルダー 2"/>
          <p:cNvSpPr txBox="1">
            <a:spLocks/>
          </p:cNvSpPr>
          <p:nvPr/>
        </p:nvSpPr>
        <p:spPr>
          <a:xfrm>
            <a:off x="679808" y="1556792"/>
            <a:ext cx="415498" cy="397801"/>
          </a:xfrm>
          <a:prstGeom prst="rect">
            <a:avLst/>
          </a:prstGeom>
        </p:spPr>
        <p:txBody>
          <a:bodyPr vert="horz" wrap="non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游ゴシック" panose="020B04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游ゴシック" panose="020B04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游ゴシック" panose="020B04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游ゴシック" panose="020B04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游ゴシック" panose="020B04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lnSpc>
                <a:spcPts val="2500"/>
              </a:lnSpc>
              <a:spcBef>
                <a:spcPts val="0"/>
              </a:spcBef>
              <a:spcAft>
                <a:spcPts val="0"/>
              </a:spcAft>
              <a:buClr>
                <a:schemeClr val="accent1"/>
              </a:buClr>
              <a:buSzPct val="160000"/>
              <a:buFont typeface="Arial" panose="020B0604020202020204" pitchFamily="34" charset="0"/>
              <a:buNone/>
            </a:pPr>
            <a:r>
              <a:rPr lang="ja-JP" altLang="en-US" sz="1800" b="0" dirty="0" smtClean="0">
                <a:latin typeface="游ゴシック" panose="020B0400000000000000" pitchFamily="50" charset="-128"/>
              </a:rPr>
              <a:t>①</a:t>
            </a:r>
            <a:endParaRPr lang="en-US" altLang="ja-JP" sz="1800" b="0" dirty="0">
              <a:latin typeface="游ゴシック" panose="020B0400000000000000" pitchFamily="50" charset="-128"/>
            </a:endParaRPr>
          </a:p>
        </p:txBody>
      </p:sp>
      <p:sp>
        <p:nvSpPr>
          <p:cNvPr id="11" name="縦書きテキスト プレースホルダー 2"/>
          <p:cNvSpPr txBox="1">
            <a:spLocks/>
          </p:cNvSpPr>
          <p:nvPr/>
        </p:nvSpPr>
        <p:spPr>
          <a:xfrm>
            <a:off x="679808" y="3432570"/>
            <a:ext cx="415498" cy="397801"/>
          </a:xfrm>
          <a:prstGeom prst="rect">
            <a:avLst/>
          </a:prstGeom>
        </p:spPr>
        <p:txBody>
          <a:bodyPr vert="horz" wrap="non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游ゴシック" panose="020B04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游ゴシック" panose="020B04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游ゴシック" panose="020B04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游ゴシック" panose="020B04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游ゴシック" panose="020B04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lnSpc>
                <a:spcPts val="2500"/>
              </a:lnSpc>
              <a:spcBef>
                <a:spcPts val="0"/>
              </a:spcBef>
              <a:spcAft>
                <a:spcPts val="0"/>
              </a:spcAft>
              <a:buClr>
                <a:schemeClr val="accent1"/>
              </a:buClr>
              <a:buSzPct val="160000"/>
              <a:buFont typeface="Arial" panose="020B0604020202020204" pitchFamily="34" charset="0"/>
              <a:buNone/>
            </a:pPr>
            <a:r>
              <a:rPr lang="ja-JP" altLang="en-US" sz="1800" b="0" dirty="0" smtClean="0">
                <a:latin typeface="游ゴシック" panose="020B0400000000000000" pitchFamily="50" charset="-128"/>
              </a:rPr>
              <a:t>②</a:t>
            </a:r>
            <a:endParaRPr lang="en-US" altLang="ja-JP" sz="1800" b="0" dirty="0">
              <a:latin typeface="游ゴシック" panose="020B0400000000000000" pitchFamily="50" charset="-128"/>
            </a:endParaRPr>
          </a:p>
        </p:txBody>
      </p:sp>
      <p:sp>
        <p:nvSpPr>
          <p:cNvPr id="12" name="縦書きテキスト プレースホルダー 2"/>
          <p:cNvSpPr txBox="1">
            <a:spLocks/>
          </p:cNvSpPr>
          <p:nvPr/>
        </p:nvSpPr>
        <p:spPr>
          <a:xfrm>
            <a:off x="679808" y="4437112"/>
            <a:ext cx="415498" cy="397801"/>
          </a:xfrm>
          <a:prstGeom prst="rect">
            <a:avLst/>
          </a:prstGeom>
        </p:spPr>
        <p:txBody>
          <a:bodyPr vert="horz" wrap="non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游ゴシック" panose="020B04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游ゴシック" panose="020B04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游ゴシック" panose="020B04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游ゴシック" panose="020B04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游ゴシック" panose="020B04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lnSpc>
                <a:spcPts val="2500"/>
              </a:lnSpc>
              <a:spcBef>
                <a:spcPts val="0"/>
              </a:spcBef>
              <a:spcAft>
                <a:spcPts val="0"/>
              </a:spcAft>
              <a:buClr>
                <a:schemeClr val="accent1"/>
              </a:buClr>
              <a:buSzPct val="160000"/>
              <a:buFont typeface="Arial" panose="020B0604020202020204" pitchFamily="34" charset="0"/>
              <a:buNone/>
            </a:pPr>
            <a:r>
              <a:rPr lang="ja-JP" altLang="en-US" sz="1800" b="0" dirty="0" smtClean="0">
                <a:latin typeface="游ゴシック" panose="020B0400000000000000" pitchFamily="50" charset="-128"/>
              </a:rPr>
              <a:t>③</a:t>
            </a:r>
            <a:endParaRPr lang="en-US" altLang="ja-JP" sz="1800" b="0" dirty="0">
              <a:latin typeface="游ゴシック" panose="020B0400000000000000" pitchFamily="50" charset="-128"/>
            </a:endParaRPr>
          </a:p>
        </p:txBody>
      </p:sp>
    </p:spTree>
    <p:extLst>
      <p:ext uri="{BB962C8B-B14F-4D97-AF65-F5344CB8AC3E}">
        <p14:creationId xmlns:p14="http://schemas.microsoft.com/office/powerpoint/2010/main" val="2220148174"/>
      </p:ext>
    </p:extLst>
  </p:cSld>
  <p:clrMapOvr>
    <a:masterClrMapping/>
  </p:clrMapOvr>
  <p:transition advTm="43452">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4489" y="401580"/>
            <a:ext cx="9217024" cy="1141142"/>
          </a:xfrm>
          <a:noFill/>
          <a:ln w="38100">
            <a:solidFill>
              <a:srgbClr val="FE4258"/>
            </a:solidFill>
          </a:ln>
        </p:spPr>
        <p:txBody>
          <a:bodyPr lIns="180000" rIns="180000">
            <a:normAutofit/>
          </a:bodyPr>
          <a:lstStyle/>
          <a:p>
            <a:r>
              <a:rPr lang="ja-JP" altLang="en-US" sz="2800" b="1" dirty="0" smtClean="0">
                <a:solidFill>
                  <a:srgbClr val="FE4258"/>
                </a:solidFill>
              </a:rPr>
              <a:t>ご注意ください</a:t>
            </a:r>
            <a:r>
              <a:rPr lang="en-US" altLang="ja-JP" sz="2800" b="1" dirty="0" smtClean="0"/>
              <a:t/>
            </a:r>
            <a:br>
              <a:rPr lang="en-US" altLang="ja-JP" sz="2800" b="1" dirty="0" smtClean="0"/>
            </a:br>
            <a:r>
              <a:rPr lang="ja-JP" altLang="en-US" sz="2800" b="1" dirty="0" smtClean="0"/>
              <a:t>許可</a:t>
            </a:r>
            <a:r>
              <a:rPr lang="ja-JP" altLang="en-US" sz="2800" b="1" dirty="0"/>
              <a:t>日以前は職業紹介事業を行うことは出来ません</a:t>
            </a:r>
          </a:p>
        </p:txBody>
      </p:sp>
      <p:sp>
        <p:nvSpPr>
          <p:cNvPr id="3" name="縦書きテキスト プレースホルダー 2"/>
          <p:cNvSpPr txBox="1">
            <a:spLocks/>
          </p:cNvSpPr>
          <p:nvPr/>
        </p:nvSpPr>
        <p:spPr>
          <a:xfrm>
            <a:off x="1018084" y="2280683"/>
            <a:ext cx="6301725" cy="1128514"/>
          </a:xfrm>
          <a:prstGeom prst="rect">
            <a:avLst/>
          </a:prstGeom>
          <a:noFill/>
          <a:ln>
            <a:noFill/>
          </a:ln>
        </p:spPr>
        <p:txBody>
          <a:bodyPr vert="horz" wrap="none" lIns="91440" tIns="45720" rIns="91440" bIns="45720" rtlCol="0" anchor="ctr" anchorCtr="0">
            <a:spAutoFit/>
          </a:bodyPr>
          <a:lstStyle>
            <a:lvl1pPr marL="342900" indent="-342900" algn="l" defTabSz="914400" rtl="0" eaLnBrk="1" latinLnBrk="0" hangingPunct="1">
              <a:spcBef>
                <a:spcPts val="800"/>
              </a:spcBef>
              <a:buFont typeface="Arial" pitchFamily="34" charset="0"/>
              <a:buNone/>
              <a:defRPr kumimoji="1"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kumimoji="1"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kumimoji="1"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kumimoji="1"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kumimoji="1"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kumimoji="1"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kumimoji="1"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kumimoji="1"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kumimoji="1" sz="1400" kern="1200">
                <a:solidFill>
                  <a:schemeClr val="tx1"/>
                </a:solidFill>
                <a:latin typeface="+mn-lt"/>
                <a:ea typeface="+mn-ea"/>
                <a:cs typeface="+mn-cs"/>
              </a:defRPr>
            </a:lvl9pPr>
          </a:lstStyle>
          <a:p>
            <a:pPr fontAlgn="auto">
              <a:spcAft>
                <a:spcPts val="0"/>
              </a:spcAft>
              <a:buClr>
                <a:srgbClr val="4F81BD"/>
              </a:buClr>
              <a:buSzPct val="160000"/>
              <a:buFont typeface="Arial" panose="020B0604020202020204" pitchFamily="34" charset="0"/>
              <a:buChar char="•"/>
              <a:defRPr/>
            </a:pPr>
            <a:r>
              <a:rPr lang="ja-JP" altLang="en-US" sz="1800" b="0" dirty="0" smtClean="0">
                <a:solidFill>
                  <a:prstClr val="black"/>
                </a:solidFill>
                <a:latin typeface="游ゴシック" panose="020B0400000000000000" pitchFamily="50" charset="-128"/>
                <a:ea typeface="游ゴシック" panose="020B0400000000000000" pitchFamily="50" charset="-128"/>
              </a:rPr>
              <a:t>許可</a:t>
            </a:r>
            <a:r>
              <a:rPr lang="ja-JP" altLang="en-US" sz="1800" b="0" dirty="0">
                <a:solidFill>
                  <a:prstClr val="black"/>
                </a:solidFill>
                <a:latin typeface="游ゴシック" panose="020B0400000000000000" pitchFamily="50" charset="-128"/>
                <a:ea typeface="游ゴシック" panose="020B0400000000000000" pitchFamily="50" charset="-128"/>
              </a:rPr>
              <a:t>日以前に事業活動の実績が</a:t>
            </a:r>
            <a:r>
              <a:rPr lang="ja-JP" altLang="en-US" sz="1800" b="0" dirty="0" smtClean="0">
                <a:solidFill>
                  <a:prstClr val="black"/>
                </a:solidFill>
                <a:latin typeface="游ゴシック" panose="020B0400000000000000" pitchFamily="50" charset="-128"/>
                <a:ea typeface="游ゴシック" panose="020B0400000000000000" pitchFamily="50" charset="-128"/>
              </a:rPr>
              <a:t>ないこと</a:t>
            </a:r>
            <a:endParaRPr lang="en-US" altLang="ja-JP" sz="1800" b="0" dirty="0">
              <a:solidFill>
                <a:prstClr val="black"/>
              </a:solidFill>
              <a:latin typeface="游ゴシック" panose="020B0400000000000000" pitchFamily="50" charset="-128"/>
              <a:ea typeface="游ゴシック" panose="020B0400000000000000" pitchFamily="50" charset="-128"/>
            </a:endParaRPr>
          </a:p>
          <a:p>
            <a:pPr fontAlgn="auto">
              <a:spcAft>
                <a:spcPts val="0"/>
              </a:spcAft>
              <a:buClr>
                <a:srgbClr val="4F81BD"/>
              </a:buClr>
              <a:buSzPct val="160000"/>
              <a:buFont typeface="Arial" panose="020B0604020202020204" pitchFamily="34" charset="0"/>
              <a:buChar char="•"/>
              <a:defRPr/>
            </a:pPr>
            <a:r>
              <a:rPr lang="ja-JP" altLang="en-US" sz="1800" b="0" dirty="0">
                <a:solidFill>
                  <a:prstClr val="black"/>
                </a:solidFill>
                <a:latin typeface="游ゴシック" panose="020B0400000000000000" pitchFamily="50" charset="-128"/>
                <a:ea typeface="游ゴシック" panose="020B0400000000000000" pitchFamily="50" charset="-128"/>
              </a:rPr>
              <a:t>許可を前提とした事前の周知・</a:t>
            </a:r>
            <a:r>
              <a:rPr lang="ja-JP" altLang="en-US" sz="1800" b="0" dirty="0" smtClean="0">
                <a:solidFill>
                  <a:prstClr val="black"/>
                </a:solidFill>
                <a:latin typeface="游ゴシック" panose="020B0400000000000000" pitchFamily="50" charset="-128"/>
                <a:ea typeface="游ゴシック" panose="020B0400000000000000" pitchFamily="50" charset="-128"/>
              </a:rPr>
              <a:t>広報を行っていないこと</a:t>
            </a:r>
            <a:endParaRPr lang="en-US" altLang="ja-JP" sz="1800" b="0" dirty="0" smtClean="0">
              <a:solidFill>
                <a:prstClr val="black"/>
              </a:solidFill>
              <a:latin typeface="游ゴシック" panose="020B0400000000000000" pitchFamily="50" charset="-128"/>
              <a:ea typeface="游ゴシック" panose="020B0400000000000000" pitchFamily="50" charset="-128"/>
            </a:endParaRPr>
          </a:p>
          <a:p>
            <a:pPr marL="0" indent="0" fontAlgn="auto">
              <a:spcAft>
                <a:spcPts val="0"/>
              </a:spcAft>
              <a:buClr>
                <a:srgbClr val="4F81BD"/>
              </a:buClr>
              <a:buSzPct val="160000"/>
              <a:defRPr/>
            </a:pPr>
            <a:r>
              <a:rPr lang="ja-JP" altLang="en-US" sz="1800" b="0" dirty="0" smtClean="0">
                <a:solidFill>
                  <a:prstClr val="black"/>
                </a:solidFill>
                <a:latin typeface="游ゴシック" panose="020B0400000000000000" pitchFamily="50" charset="-128"/>
                <a:ea typeface="游ゴシック" panose="020B0400000000000000" pitchFamily="50" charset="-128"/>
              </a:rPr>
              <a:t>　　（</a:t>
            </a:r>
            <a:r>
              <a:rPr lang="ja-JP" altLang="en-US" sz="1800" b="0" dirty="0">
                <a:solidFill>
                  <a:prstClr val="black"/>
                </a:solidFill>
                <a:latin typeface="游ゴシック" panose="020B0400000000000000" pitchFamily="50" charset="-128"/>
                <a:ea typeface="游ゴシック" panose="020B0400000000000000" pitchFamily="50" charset="-128"/>
              </a:rPr>
              <a:t>ホームページへの掲載、他媒体を活用した周知</a:t>
            </a:r>
            <a:r>
              <a:rPr lang="ja-JP" altLang="en-US" sz="1800" b="0" dirty="0" smtClean="0">
                <a:solidFill>
                  <a:prstClr val="black"/>
                </a:solidFill>
                <a:latin typeface="游ゴシック" panose="020B0400000000000000" pitchFamily="50" charset="-128"/>
                <a:ea typeface="游ゴシック" panose="020B0400000000000000" pitchFamily="50" charset="-128"/>
              </a:rPr>
              <a:t>）</a:t>
            </a:r>
            <a:endParaRPr lang="en-US" altLang="ja-JP" sz="1400" b="0" dirty="0">
              <a:solidFill>
                <a:prstClr val="black"/>
              </a:solidFill>
              <a:latin typeface="游ゴシック" panose="020B0400000000000000" pitchFamily="50" charset="-128"/>
              <a:ea typeface="游ゴシック" panose="020B0400000000000000" pitchFamily="50" charset="-128"/>
            </a:endParaRPr>
          </a:p>
        </p:txBody>
      </p:sp>
      <p:sp>
        <p:nvSpPr>
          <p:cNvPr id="4" name="正方形/長方形 3"/>
          <p:cNvSpPr/>
          <p:nvPr/>
        </p:nvSpPr>
        <p:spPr>
          <a:xfrm>
            <a:off x="802060" y="1822925"/>
            <a:ext cx="5493812"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lang="ja-JP" altLang="en-US" sz="1800" b="0" dirty="0">
                <a:ln w="0"/>
                <a:solidFill>
                  <a:schemeClr val="tx1"/>
                </a:solidFill>
                <a:ea typeface="游ゴシック" panose="020B0400000000000000" pitchFamily="50" charset="-128"/>
              </a:rPr>
              <a:t>東京労働局では以下の事案がないか確認いたします</a:t>
            </a:r>
            <a:endParaRPr lang="ja-JP" altLang="en-US" sz="1800" b="0" dirty="0">
              <a:ea typeface="游ゴシック" panose="020B0400000000000000" pitchFamily="50" charset="-128"/>
            </a:endParaRPr>
          </a:p>
        </p:txBody>
      </p:sp>
      <p:sp>
        <p:nvSpPr>
          <p:cNvPr id="5" name="正方形/長方形 4"/>
          <p:cNvSpPr/>
          <p:nvPr/>
        </p:nvSpPr>
        <p:spPr>
          <a:xfrm>
            <a:off x="780480" y="3749163"/>
            <a:ext cx="8924238" cy="13665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l"/>
            <a:r>
              <a:rPr lang="ja-JP" altLang="en-US" sz="1800" b="0" dirty="0" smtClean="0">
                <a:solidFill>
                  <a:schemeClr val="tx1"/>
                </a:solidFill>
                <a:ea typeface="游ゴシック" panose="020B0400000000000000" pitchFamily="50" charset="-128"/>
              </a:rPr>
              <a:t>☑　許可</a:t>
            </a:r>
            <a:r>
              <a:rPr lang="ja-JP" altLang="en-US" sz="1800" b="0" dirty="0">
                <a:solidFill>
                  <a:schemeClr val="tx1"/>
                </a:solidFill>
                <a:ea typeface="游ゴシック" panose="020B0400000000000000" pitchFamily="50" charset="-128"/>
              </a:rPr>
              <a:t>日以前に事業活動を行った場合は、違法行為となり、罰則対象となります。</a:t>
            </a:r>
            <a:endParaRPr lang="en-US" altLang="ja-JP" sz="1800" b="0" dirty="0">
              <a:solidFill>
                <a:schemeClr val="tx1"/>
              </a:solidFill>
              <a:ea typeface="游ゴシック" panose="020B0400000000000000" pitchFamily="50" charset="-128"/>
            </a:endParaRPr>
          </a:p>
          <a:p>
            <a:pPr algn="l"/>
            <a:r>
              <a:rPr lang="ja-JP" altLang="en-US" sz="1800" b="0" dirty="0" smtClean="0">
                <a:solidFill>
                  <a:schemeClr val="tx1"/>
                </a:solidFill>
                <a:ea typeface="游ゴシック" panose="020B0400000000000000" pitchFamily="50" charset="-128"/>
              </a:rPr>
              <a:t>☑　事前</a:t>
            </a:r>
            <a:r>
              <a:rPr lang="ja-JP" altLang="en-US" sz="1800" b="0" dirty="0">
                <a:solidFill>
                  <a:schemeClr val="tx1"/>
                </a:solidFill>
                <a:ea typeface="游ゴシック" panose="020B0400000000000000" pitchFamily="50" charset="-128"/>
              </a:rPr>
              <a:t>の周知・広報など疑わしい事案があった場合、内容の修正・削除</a:t>
            </a:r>
            <a:r>
              <a:rPr lang="ja-JP" altLang="en-US" sz="1800" b="0" dirty="0" smtClean="0">
                <a:solidFill>
                  <a:schemeClr val="tx1"/>
                </a:solidFill>
                <a:ea typeface="游ゴシック" panose="020B0400000000000000" pitchFamily="50" charset="-128"/>
              </a:rPr>
              <a:t>など</a:t>
            </a:r>
            <a:endParaRPr lang="en-US" altLang="ja-JP" sz="1800" b="0" dirty="0" smtClean="0">
              <a:solidFill>
                <a:schemeClr val="tx1"/>
              </a:solidFill>
              <a:ea typeface="游ゴシック" panose="020B0400000000000000" pitchFamily="50" charset="-128"/>
            </a:endParaRPr>
          </a:p>
          <a:p>
            <a:pPr algn="l"/>
            <a:r>
              <a:rPr lang="ja-JP" altLang="en-US" sz="1800" b="0" dirty="0" smtClean="0">
                <a:solidFill>
                  <a:schemeClr val="tx1"/>
                </a:solidFill>
                <a:ea typeface="游ゴシック" panose="020B0400000000000000" pitchFamily="50" charset="-128"/>
              </a:rPr>
              <a:t>　　必要</a:t>
            </a:r>
            <a:r>
              <a:rPr lang="ja-JP" altLang="en-US" sz="1800" b="0" dirty="0">
                <a:solidFill>
                  <a:schemeClr val="tx1"/>
                </a:solidFill>
                <a:ea typeface="游ゴシック" panose="020B0400000000000000" pitchFamily="50" charset="-128"/>
              </a:rPr>
              <a:t>な指導を行います</a:t>
            </a:r>
            <a:r>
              <a:rPr lang="ja-JP" altLang="en-US" sz="1800" b="0" dirty="0" smtClean="0">
                <a:solidFill>
                  <a:schemeClr val="tx1"/>
                </a:solidFill>
                <a:ea typeface="游ゴシック" panose="020B0400000000000000" pitchFamily="50" charset="-128"/>
              </a:rPr>
              <a:t>。</a:t>
            </a:r>
            <a:endParaRPr lang="en-US" altLang="ja-JP" sz="1800" b="0" dirty="0" smtClean="0">
              <a:solidFill>
                <a:schemeClr val="tx1"/>
              </a:solidFill>
              <a:ea typeface="游ゴシック" panose="020B0400000000000000" pitchFamily="50" charset="-128"/>
            </a:endParaRPr>
          </a:p>
          <a:p>
            <a:pPr algn="l"/>
            <a:r>
              <a:rPr lang="ja-JP" altLang="en-US" sz="1800" b="0" dirty="0" smtClean="0">
                <a:solidFill>
                  <a:schemeClr val="tx1"/>
                </a:solidFill>
                <a:ea typeface="游ゴシック" panose="020B0400000000000000" pitchFamily="50" charset="-128"/>
              </a:rPr>
              <a:t>　　応じられない</a:t>
            </a:r>
            <a:r>
              <a:rPr lang="ja-JP" altLang="en-US" sz="1800" b="0" dirty="0">
                <a:solidFill>
                  <a:schemeClr val="tx1"/>
                </a:solidFill>
                <a:ea typeface="游ゴシック" panose="020B0400000000000000" pitchFamily="50" charset="-128"/>
              </a:rPr>
              <a:t>場合は審査期間の延長や許可が下りないことがあります。</a:t>
            </a:r>
            <a:r>
              <a:rPr lang="en-US" altLang="ja-JP" sz="1800" b="0" dirty="0">
                <a:solidFill>
                  <a:schemeClr val="tx1"/>
                </a:solidFill>
                <a:ea typeface="游ゴシック" panose="020B0400000000000000" pitchFamily="50" charset="-128"/>
              </a:rPr>
              <a:t>	</a:t>
            </a:r>
            <a:endParaRPr lang="ja-JP" altLang="en-US" sz="1800" b="0" dirty="0">
              <a:solidFill>
                <a:schemeClr val="tx1"/>
              </a:solidFill>
              <a:ea typeface="游ゴシック" panose="020B0400000000000000" pitchFamily="50" charset="-128"/>
            </a:endParaRPr>
          </a:p>
        </p:txBody>
      </p:sp>
      <p:sp>
        <p:nvSpPr>
          <p:cNvPr id="9" name="角丸四角形 8"/>
          <p:cNvSpPr/>
          <p:nvPr/>
        </p:nvSpPr>
        <p:spPr>
          <a:xfrm>
            <a:off x="1449478" y="5615638"/>
            <a:ext cx="7007046" cy="578882"/>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spcBef>
                <a:spcPts val="0"/>
              </a:spcBef>
            </a:pPr>
            <a:r>
              <a:rPr lang="ja-JP" altLang="en-US" sz="2800" dirty="0" smtClean="0">
                <a:solidFill>
                  <a:schemeClr val="tx1"/>
                </a:solidFill>
                <a:ea typeface="游ゴシック" panose="020B0400000000000000" pitchFamily="50" charset="-128"/>
              </a:rPr>
              <a:t>職業</a:t>
            </a:r>
            <a:r>
              <a:rPr lang="ja-JP" altLang="en-US" sz="2800" dirty="0">
                <a:solidFill>
                  <a:schemeClr val="tx1"/>
                </a:solidFill>
                <a:ea typeface="游ゴシック" panose="020B0400000000000000" pitchFamily="50" charset="-128"/>
              </a:rPr>
              <a:t>紹介事業は許可日から事業が</a:t>
            </a:r>
            <a:r>
              <a:rPr lang="ja-JP" altLang="en-US" sz="2800" dirty="0" smtClean="0">
                <a:solidFill>
                  <a:schemeClr val="tx1"/>
                </a:solidFill>
                <a:ea typeface="游ゴシック" panose="020B0400000000000000" pitchFamily="50" charset="-128"/>
              </a:rPr>
              <a:t>行えます</a:t>
            </a:r>
            <a:endParaRPr lang="ja-JP" altLang="en-US" dirty="0">
              <a:solidFill>
                <a:schemeClr val="tx1"/>
              </a:solidFill>
              <a:ea typeface="游ゴシック" panose="020B0400000000000000" pitchFamily="50" charset="-128"/>
            </a:endParaRPr>
          </a:p>
        </p:txBody>
      </p:sp>
      <p:sp>
        <p:nvSpPr>
          <p:cNvPr id="6" name="スライド番号プレースホルダー 5"/>
          <p:cNvSpPr>
            <a:spLocks noGrp="1"/>
          </p:cNvSpPr>
          <p:nvPr>
            <p:ph type="sldNum" sz="quarter" idx="12"/>
          </p:nvPr>
        </p:nvSpPr>
        <p:spPr>
          <a:xfrm>
            <a:off x="7587678" y="6492875"/>
            <a:ext cx="2311400" cy="365125"/>
          </a:xfrm>
        </p:spPr>
        <p:txBody>
          <a:bodyPr/>
          <a:lstStyle/>
          <a:p>
            <a:pPr>
              <a:defRPr/>
            </a:pPr>
            <a:r>
              <a:rPr lang="en-US" altLang="ja-JP" dirty="0" smtClean="0"/>
              <a:t>43</a:t>
            </a:r>
            <a:endParaRPr lang="en-US" altLang="ja-JP" dirty="0"/>
          </a:p>
        </p:txBody>
      </p:sp>
    </p:spTree>
    <p:extLst>
      <p:ext uri="{BB962C8B-B14F-4D97-AF65-F5344CB8AC3E}">
        <p14:creationId xmlns:p14="http://schemas.microsoft.com/office/powerpoint/2010/main" val="2806028884"/>
      </p:ext>
    </p:extLst>
  </p:cSld>
  <p:clrMapOvr>
    <a:masterClrMapping/>
  </p:clrMapOvr>
  <p:transition advTm="44068">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Rot="1" noChangeArrowheads="1"/>
          </p:cNvSpPr>
          <p:nvPr>
            <p:ph idx="1"/>
          </p:nvPr>
        </p:nvSpPr>
        <p:spPr>
          <a:xfrm>
            <a:off x="815830" y="427850"/>
            <a:ext cx="2031325" cy="369332"/>
          </a:xfrm>
        </p:spPr>
        <p:txBody>
          <a:bodyPr wrap="none">
            <a:spAutoFit/>
          </a:bodyPr>
          <a:lstStyle/>
          <a:p>
            <a:pPr marL="0" indent="0" eaLnBrk="1" hangingPunct="1">
              <a:buNone/>
              <a:defRPr/>
            </a:pPr>
            <a:r>
              <a:rPr lang="ja-JP" altLang="en-US" sz="1800" dirty="0" smtClean="0">
                <a:solidFill>
                  <a:schemeClr val="tx1"/>
                </a:solidFill>
              </a:rPr>
              <a:t>●　お問い合わせ</a:t>
            </a:r>
            <a:endParaRPr lang="ja-JP" altLang="en-US" sz="1800" dirty="0">
              <a:solidFill>
                <a:schemeClr val="tx1"/>
              </a:solidFill>
            </a:endParaRPr>
          </a:p>
        </p:txBody>
      </p:sp>
      <p:sp>
        <p:nvSpPr>
          <p:cNvPr id="110597" name="Rectangle 5"/>
          <p:cNvSpPr>
            <a:spLocks noRot="1" noChangeArrowheads="1"/>
          </p:cNvSpPr>
          <p:nvPr/>
        </p:nvSpPr>
        <p:spPr bwMode="auto">
          <a:xfrm>
            <a:off x="825578" y="3397925"/>
            <a:ext cx="7109639" cy="978729"/>
          </a:xfrm>
          <a:prstGeom prst="rect">
            <a:avLst/>
          </a:prstGeom>
          <a:noFill/>
          <a:ln w="9525">
            <a:noFill/>
            <a:miter lim="800000"/>
            <a:headEnd/>
            <a:tailEnd/>
          </a:ln>
          <a:effectLst/>
        </p:spPr>
        <p:txBody>
          <a:bodyPr wrap="none">
            <a:spAutoFit/>
          </a:bodyPr>
          <a:lstStyle/>
          <a:p>
            <a:pPr algn="l">
              <a:defRPr/>
            </a:pPr>
            <a:r>
              <a:rPr lang="ja-JP" altLang="en-US" sz="1800" b="0" dirty="0" smtClean="0">
                <a:solidFill>
                  <a:schemeClr val="tx1"/>
                </a:solidFill>
                <a:effectLst>
                  <a:outerShdw blurRad="38100" dist="38100" dir="2700000" algn="tl">
                    <a:srgbClr val="FFFFFF"/>
                  </a:outerShdw>
                </a:effectLst>
                <a:latin typeface="+mn-lt"/>
                <a:ea typeface="游ゴシック" panose="020B0400000000000000" pitchFamily="50" charset="-128"/>
              </a:rPr>
              <a:t>●</a:t>
            </a:r>
            <a:r>
              <a:rPr lang="ja-JP" altLang="en-US" sz="1800" b="0" dirty="0">
                <a:solidFill>
                  <a:schemeClr val="tx1"/>
                </a:solidFill>
                <a:effectLst>
                  <a:outerShdw blurRad="38100" dist="38100" dir="2700000" algn="tl">
                    <a:srgbClr val="FFFFFF"/>
                  </a:outerShdw>
                </a:effectLst>
                <a:latin typeface="+mn-lt"/>
                <a:ea typeface="游ゴシック" panose="020B0400000000000000" pitchFamily="50" charset="-128"/>
              </a:rPr>
              <a:t>　各種様式のダウンロードは東京労働局のＨＰから可能です。</a:t>
            </a:r>
            <a:endParaRPr lang="en-US" altLang="ja-JP" sz="1800" b="0" dirty="0">
              <a:solidFill>
                <a:schemeClr val="tx1"/>
              </a:solidFill>
              <a:effectLst>
                <a:outerShdw blurRad="38100" dist="38100" dir="2700000" algn="tl">
                  <a:srgbClr val="FFFFFF"/>
                </a:outerShdw>
              </a:effectLst>
              <a:latin typeface="+mn-lt"/>
              <a:ea typeface="游ゴシック" panose="020B0400000000000000" pitchFamily="50" charset="-128"/>
            </a:endParaRPr>
          </a:p>
          <a:p>
            <a:pPr marL="342900" indent="-342900" algn="l">
              <a:defRPr/>
            </a:pPr>
            <a:r>
              <a:rPr lang="ja-JP" altLang="en-US" sz="1800" b="0" dirty="0">
                <a:solidFill>
                  <a:schemeClr val="tx1"/>
                </a:solidFill>
                <a:effectLst>
                  <a:outerShdw blurRad="38100" dist="38100" dir="2700000" algn="tl">
                    <a:srgbClr val="FFFFFF"/>
                  </a:outerShdw>
                </a:effectLst>
                <a:latin typeface="+mn-lt"/>
                <a:ea typeface="游ゴシック" panose="020B0400000000000000" pitchFamily="50" charset="-128"/>
              </a:rPr>
              <a:t>　 </a:t>
            </a:r>
            <a:r>
              <a:rPr lang="ja-JP" altLang="en-US" sz="1800" b="0" dirty="0" smtClean="0">
                <a:solidFill>
                  <a:schemeClr val="tx1"/>
                </a:solidFill>
                <a:effectLst>
                  <a:outerShdw blurRad="38100" dist="38100" dir="2700000" algn="tl">
                    <a:srgbClr val="FFFFFF"/>
                  </a:outerShdw>
                </a:effectLst>
                <a:latin typeface="+mn-lt"/>
                <a:ea typeface="游ゴシック" panose="020B0400000000000000" pitchFamily="50" charset="-128"/>
              </a:rPr>
              <a:t>　　</a:t>
            </a:r>
            <a:r>
              <a:rPr lang="en-US" altLang="ja-JP" sz="1800" b="0" dirty="0" smtClean="0">
                <a:solidFill>
                  <a:schemeClr val="tx1"/>
                </a:solidFill>
                <a:effectLst>
                  <a:outerShdw blurRad="38100" dist="38100" dir="2700000" algn="tl">
                    <a:srgbClr val="FFFFFF"/>
                  </a:outerShdw>
                </a:effectLst>
                <a:latin typeface="+mn-lt"/>
                <a:ea typeface="游ゴシック" panose="020B0400000000000000" pitchFamily="50" charset="-128"/>
              </a:rPr>
              <a:t>https</a:t>
            </a:r>
            <a:r>
              <a:rPr lang="en-US" altLang="ja-JP" sz="1800" b="0" dirty="0">
                <a:solidFill>
                  <a:schemeClr val="tx1"/>
                </a:solidFill>
                <a:effectLst>
                  <a:outerShdw blurRad="38100" dist="38100" dir="2700000" algn="tl">
                    <a:srgbClr val="FFFFFF"/>
                  </a:outerShdw>
                </a:effectLst>
                <a:latin typeface="+mn-lt"/>
                <a:ea typeface="游ゴシック" panose="020B0400000000000000" pitchFamily="50" charset="-128"/>
              </a:rPr>
              <a:t>://jsite.mhlw.go.jp/tokyo-roudoukyoku/</a:t>
            </a:r>
            <a:br>
              <a:rPr lang="en-US" altLang="ja-JP" sz="1800" b="0" dirty="0">
                <a:solidFill>
                  <a:schemeClr val="tx1"/>
                </a:solidFill>
                <a:effectLst>
                  <a:outerShdw blurRad="38100" dist="38100" dir="2700000" algn="tl">
                    <a:srgbClr val="FFFFFF"/>
                  </a:outerShdw>
                </a:effectLst>
                <a:latin typeface="+mn-lt"/>
                <a:ea typeface="游ゴシック" panose="020B0400000000000000" pitchFamily="50" charset="-128"/>
              </a:rPr>
            </a:br>
            <a:r>
              <a:rPr lang="ja-JP" altLang="en-US" sz="1800" b="0" dirty="0">
                <a:solidFill>
                  <a:schemeClr val="tx1"/>
                </a:solidFill>
                <a:effectLst>
                  <a:outerShdw blurRad="38100" dist="38100" dir="2700000" algn="tl">
                    <a:srgbClr val="FFFFFF"/>
                  </a:outerShdw>
                </a:effectLst>
                <a:latin typeface="+mn-lt"/>
                <a:ea typeface="游ゴシック" panose="020B0400000000000000" pitchFamily="50" charset="-128"/>
              </a:rPr>
              <a:t>　　　　　　　　　　　　</a:t>
            </a:r>
            <a:endParaRPr lang="en-US" altLang="ja-JP" sz="1800" b="0" dirty="0">
              <a:solidFill>
                <a:schemeClr val="tx1"/>
              </a:solidFill>
              <a:effectLst>
                <a:outerShdw blurRad="38100" dist="38100" dir="2700000" algn="tl">
                  <a:srgbClr val="FFFFFF"/>
                </a:outerShdw>
              </a:effectLst>
              <a:latin typeface="+mn-lt"/>
              <a:ea typeface="游ゴシック" panose="020B0400000000000000" pitchFamily="50" charset="-128"/>
            </a:endParaRPr>
          </a:p>
        </p:txBody>
      </p:sp>
      <p:sp>
        <p:nvSpPr>
          <p:cNvPr id="5" name="Rectangle 3"/>
          <p:cNvSpPr txBox="1">
            <a:spLocks noRot="1" noChangeArrowheads="1"/>
          </p:cNvSpPr>
          <p:nvPr/>
        </p:nvSpPr>
        <p:spPr>
          <a:xfrm>
            <a:off x="1424608" y="877135"/>
            <a:ext cx="5059138" cy="2503033"/>
          </a:xfrm>
          <a:prstGeom prst="rect">
            <a:avLst/>
          </a:prstGeom>
        </p:spPr>
        <p:txBody>
          <a:bodyPr vert="horz" lIns="91440" tIns="45720" rIns="91440" bIns="45720" rtlCol="0" anchor="t">
            <a:normAutofit fontScale="85000" lnSpcReduction="10000"/>
          </a:bodyPr>
          <a:lstStyle>
            <a:lvl1pPr marL="0" indent="0" algn="l" defTabSz="914400" rtl="0" eaLnBrk="1" latinLnBrk="0" hangingPunct="1">
              <a:spcBef>
                <a:spcPts val="800"/>
              </a:spcBef>
              <a:buFont typeface="Arial" pitchFamily="34" charse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l" defTabSz="914400" rtl="0" eaLnBrk="1" latinLnBrk="0" hangingPunct="1">
              <a:spcBef>
                <a:spcPts val="300"/>
              </a:spcBef>
              <a:buClr>
                <a:schemeClr val="accent2"/>
              </a:buClr>
              <a:buFont typeface="Wingdings" pitchFamily="2" charset="2"/>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ts val="300"/>
              </a:spcBef>
              <a:buClr>
                <a:schemeClr val="accent2"/>
              </a:buClr>
              <a:buFont typeface="Wingdings" pitchFamily="2" charset="2"/>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ts val="300"/>
              </a:spcBef>
              <a:buClr>
                <a:schemeClr val="accent2"/>
              </a:buClr>
              <a:buFont typeface="Wingdings" pitchFamily="2" charset="2"/>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ts val="300"/>
              </a:spcBef>
              <a:buClr>
                <a:schemeClr val="accent2"/>
              </a:buClr>
              <a:buFont typeface="Wingdings" pitchFamily="2" charset="2"/>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ts val="300"/>
              </a:spcBef>
              <a:buClr>
                <a:schemeClr val="accent2"/>
              </a:buClr>
              <a:buFont typeface="Wingdings" pitchFamily="2" charset="2"/>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ts val="300"/>
              </a:spcBef>
              <a:buClr>
                <a:schemeClr val="accent2"/>
              </a:buClr>
              <a:buFont typeface="Wingdings" pitchFamily="2" charset="2"/>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ts val="300"/>
              </a:spcBef>
              <a:buClr>
                <a:schemeClr val="accent2"/>
              </a:buClr>
              <a:buFont typeface="Wingdings" pitchFamily="2" charset="2"/>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ts val="300"/>
              </a:spcBef>
              <a:buClr>
                <a:schemeClr val="accent2"/>
              </a:buClr>
              <a:buFont typeface="Wingdings" pitchFamily="2" charset="2"/>
              <a:buNone/>
              <a:defRPr kumimoji="1" sz="1400" kern="1200">
                <a:solidFill>
                  <a:schemeClr val="tx1">
                    <a:tint val="75000"/>
                  </a:schemeClr>
                </a:solidFill>
                <a:latin typeface="+mn-lt"/>
                <a:ea typeface="+mn-ea"/>
                <a:cs typeface="+mn-cs"/>
              </a:defRPr>
            </a:lvl9pPr>
          </a:lstStyle>
          <a:p>
            <a:pPr>
              <a:buFont typeface="Wingdings" pitchFamily="2" charset="2"/>
              <a:buNone/>
              <a:defRPr/>
            </a:pPr>
            <a:r>
              <a:rPr lang="ja-JP" altLang="en-US" sz="2000" dirty="0">
                <a:latin typeface="游ゴシック" panose="020B0400000000000000" pitchFamily="50" charset="-128"/>
                <a:ea typeface="游ゴシック" panose="020B0400000000000000" pitchFamily="50" charset="-128"/>
              </a:rPr>
              <a:t>職業紹介事業の申請・届出に関しては</a:t>
            </a:r>
          </a:p>
          <a:p>
            <a:pPr>
              <a:buFont typeface="Wingdings" pitchFamily="2" charset="2"/>
              <a:buNone/>
              <a:defRPr/>
            </a:pPr>
            <a:r>
              <a:rPr lang="ja-JP" altLang="en-US" sz="2000" dirty="0">
                <a:latin typeface="游ゴシック" panose="020B0400000000000000" pitchFamily="50" charset="-128"/>
                <a:ea typeface="游ゴシック" panose="020B0400000000000000" pitchFamily="50" charset="-128"/>
              </a:rPr>
              <a:t>　０３－３４５２－１４７２</a:t>
            </a:r>
            <a:endParaRPr lang="en-US" altLang="ja-JP" sz="2000" dirty="0">
              <a:latin typeface="游ゴシック" panose="020B0400000000000000" pitchFamily="50" charset="-128"/>
              <a:ea typeface="游ゴシック" panose="020B0400000000000000" pitchFamily="50" charset="-128"/>
            </a:endParaRPr>
          </a:p>
          <a:p>
            <a:pPr>
              <a:buFont typeface="Wingdings" pitchFamily="2" charset="2"/>
              <a:buNone/>
              <a:defRPr/>
            </a:pPr>
            <a:r>
              <a:rPr lang="ja-JP" altLang="en-US" sz="2000" dirty="0">
                <a:latin typeface="游ゴシック" panose="020B0400000000000000" pitchFamily="50" charset="-128"/>
                <a:ea typeface="游ゴシック" panose="020B0400000000000000" pitchFamily="50" charset="-128"/>
              </a:rPr>
              <a:t>　（平日８：３０～１７：００）</a:t>
            </a:r>
            <a:endParaRPr lang="en-US" altLang="ja-JP" sz="2000" dirty="0">
              <a:latin typeface="游ゴシック" panose="020B0400000000000000" pitchFamily="50" charset="-128"/>
              <a:ea typeface="游ゴシック" panose="020B0400000000000000" pitchFamily="50" charset="-128"/>
            </a:endParaRPr>
          </a:p>
          <a:p>
            <a:pPr>
              <a:buFont typeface="Wingdings" pitchFamily="2" charset="2"/>
              <a:buNone/>
              <a:defRPr/>
            </a:pPr>
            <a:endParaRPr lang="en-US" altLang="ja-JP" sz="2000" dirty="0">
              <a:latin typeface="游ゴシック" panose="020B0400000000000000" pitchFamily="50" charset="-128"/>
              <a:ea typeface="游ゴシック" panose="020B0400000000000000" pitchFamily="50" charset="-128"/>
            </a:endParaRPr>
          </a:p>
          <a:p>
            <a:pPr>
              <a:buFont typeface="Wingdings" pitchFamily="2" charset="2"/>
              <a:buNone/>
              <a:defRPr/>
            </a:pPr>
            <a:r>
              <a:rPr lang="ja-JP" altLang="en-US" sz="2000" dirty="0">
                <a:latin typeface="游ゴシック" panose="020B0400000000000000" pitchFamily="50" charset="-128"/>
                <a:ea typeface="游ゴシック" panose="020B0400000000000000" pitchFamily="50" charset="-128"/>
              </a:rPr>
              <a:t>職業紹介事業の運用に関しては</a:t>
            </a:r>
            <a:endParaRPr lang="en-US" altLang="ja-JP" sz="2000" dirty="0">
              <a:latin typeface="游ゴシック" panose="020B0400000000000000" pitchFamily="50" charset="-128"/>
              <a:ea typeface="游ゴシック" panose="020B0400000000000000" pitchFamily="50" charset="-128"/>
            </a:endParaRPr>
          </a:p>
          <a:p>
            <a:pPr>
              <a:buFont typeface="Wingdings" pitchFamily="2" charset="2"/>
              <a:buNone/>
              <a:defRPr/>
            </a:pPr>
            <a:r>
              <a:rPr lang="ja-JP" altLang="en-US" sz="2000" dirty="0">
                <a:latin typeface="游ゴシック" panose="020B0400000000000000" pitchFamily="50" charset="-128"/>
                <a:ea typeface="游ゴシック" panose="020B0400000000000000" pitchFamily="50" charset="-128"/>
              </a:rPr>
              <a:t>　０３－３４５２－１４７４</a:t>
            </a:r>
            <a:endParaRPr lang="en-US" altLang="ja-JP" sz="2000" dirty="0">
              <a:latin typeface="游ゴシック" panose="020B0400000000000000" pitchFamily="50" charset="-128"/>
              <a:ea typeface="游ゴシック" panose="020B0400000000000000" pitchFamily="50" charset="-128"/>
            </a:endParaRPr>
          </a:p>
          <a:p>
            <a:pPr>
              <a:buFont typeface="Wingdings" pitchFamily="2" charset="2"/>
              <a:buNone/>
              <a:defRPr/>
            </a:pPr>
            <a:r>
              <a:rPr lang="ja-JP" altLang="en-US" sz="2000" dirty="0">
                <a:latin typeface="游ゴシック" panose="020B0400000000000000" pitchFamily="50" charset="-128"/>
                <a:ea typeface="游ゴシック" panose="020B0400000000000000" pitchFamily="50" charset="-128"/>
              </a:rPr>
              <a:t>　（平日８：３０～１７：００）</a:t>
            </a:r>
            <a:endParaRPr lang="en-US" altLang="ja-JP" sz="2000" dirty="0">
              <a:latin typeface="游ゴシック" panose="020B0400000000000000" pitchFamily="50" charset="-128"/>
              <a:ea typeface="游ゴシック" panose="020B0400000000000000" pitchFamily="50" charset="-128"/>
            </a:endParaRPr>
          </a:p>
        </p:txBody>
      </p:sp>
      <p:sp>
        <p:nvSpPr>
          <p:cNvPr id="7" name="Rectangle 3"/>
          <p:cNvSpPr txBox="1">
            <a:spLocks noRot="1" noChangeArrowheads="1"/>
          </p:cNvSpPr>
          <p:nvPr/>
        </p:nvSpPr>
        <p:spPr>
          <a:xfrm>
            <a:off x="825578" y="4307477"/>
            <a:ext cx="2492990" cy="369332"/>
          </a:xfrm>
          <a:prstGeom prst="rect">
            <a:avLst/>
          </a:prstGeom>
        </p:spPr>
        <p:txBody>
          <a:bodyPr vert="horz" wrap="none" lIns="91440" tIns="45720" rIns="91440" bIns="45720" rtlCol="0">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ClrTx/>
              <a:buNone/>
              <a:defRPr/>
            </a:pPr>
            <a:r>
              <a:rPr lang="ja-JP" altLang="en-US" sz="1800" b="0" dirty="0" smtClean="0">
                <a:ea typeface="游ゴシック" panose="020B0400000000000000" pitchFamily="50" charset="-128"/>
              </a:rPr>
              <a:t>●　ご来局</a:t>
            </a:r>
            <a:r>
              <a:rPr lang="ja-JP" altLang="en-US" sz="1800" b="0" dirty="0">
                <a:ea typeface="游ゴシック" panose="020B0400000000000000" pitchFamily="50" charset="-128"/>
              </a:rPr>
              <a:t>に</a:t>
            </a:r>
            <a:r>
              <a:rPr lang="ja-JP" altLang="en-US" sz="1800" b="0" dirty="0" smtClean="0">
                <a:ea typeface="游ゴシック" panose="020B0400000000000000" pitchFamily="50" charset="-128"/>
              </a:rPr>
              <a:t>あたって</a:t>
            </a:r>
            <a:endParaRPr lang="ja-JP" altLang="en-US" sz="1800" b="0" dirty="0">
              <a:ea typeface="游ゴシック" panose="020B0400000000000000" pitchFamily="50" charset="-128"/>
            </a:endParaRPr>
          </a:p>
        </p:txBody>
      </p:sp>
      <p:sp>
        <p:nvSpPr>
          <p:cNvPr id="8" name="Rectangle 3"/>
          <p:cNvSpPr txBox="1">
            <a:spLocks noRot="1" noChangeArrowheads="1"/>
          </p:cNvSpPr>
          <p:nvPr/>
        </p:nvSpPr>
        <p:spPr>
          <a:xfrm>
            <a:off x="1496616" y="4723232"/>
            <a:ext cx="7808548" cy="1508105"/>
          </a:xfrm>
          <a:prstGeom prst="rect">
            <a:avLst/>
          </a:prstGeom>
        </p:spPr>
        <p:txBody>
          <a:bodyPr vert="horz" wrap="none" lIns="91440" tIns="45720" rIns="91440" bIns="45720" rtlCol="0" anchor="t">
            <a:spAutoFit/>
          </a:bodyPr>
          <a:lstStyle>
            <a:lvl1pPr marL="0" indent="0" algn="l" defTabSz="914400" rtl="0" eaLnBrk="1" latinLnBrk="0" hangingPunct="1">
              <a:spcBef>
                <a:spcPts val="800"/>
              </a:spcBef>
              <a:buFont typeface="Arial" pitchFamily="34" charse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l" defTabSz="914400" rtl="0" eaLnBrk="1" latinLnBrk="0" hangingPunct="1">
              <a:spcBef>
                <a:spcPts val="300"/>
              </a:spcBef>
              <a:buClr>
                <a:schemeClr val="accent2"/>
              </a:buClr>
              <a:buFont typeface="Wingdings" pitchFamily="2" charset="2"/>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ts val="300"/>
              </a:spcBef>
              <a:buClr>
                <a:schemeClr val="accent2"/>
              </a:buClr>
              <a:buFont typeface="Wingdings" pitchFamily="2" charset="2"/>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ts val="300"/>
              </a:spcBef>
              <a:buClr>
                <a:schemeClr val="accent2"/>
              </a:buClr>
              <a:buFont typeface="Wingdings" pitchFamily="2" charset="2"/>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ts val="300"/>
              </a:spcBef>
              <a:buClr>
                <a:schemeClr val="accent2"/>
              </a:buClr>
              <a:buFont typeface="Wingdings" pitchFamily="2" charset="2"/>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ts val="300"/>
              </a:spcBef>
              <a:buClr>
                <a:schemeClr val="accent2"/>
              </a:buClr>
              <a:buFont typeface="Wingdings" pitchFamily="2" charset="2"/>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ts val="300"/>
              </a:spcBef>
              <a:buClr>
                <a:schemeClr val="accent2"/>
              </a:buClr>
              <a:buFont typeface="Wingdings" pitchFamily="2" charset="2"/>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ts val="300"/>
              </a:spcBef>
              <a:buClr>
                <a:schemeClr val="accent2"/>
              </a:buClr>
              <a:buFont typeface="Wingdings" pitchFamily="2" charset="2"/>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ts val="300"/>
              </a:spcBef>
              <a:buClr>
                <a:schemeClr val="accent2"/>
              </a:buClr>
              <a:buFont typeface="Wingdings" pitchFamily="2" charset="2"/>
              <a:buNone/>
              <a:defRPr kumimoji="1" sz="1400" kern="1200">
                <a:solidFill>
                  <a:schemeClr val="tx1">
                    <a:tint val="75000"/>
                  </a:schemeClr>
                </a:solidFill>
                <a:latin typeface="+mn-lt"/>
                <a:ea typeface="+mn-ea"/>
                <a:cs typeface="+mn-cs"/>
              </a:defRPr>
            </a:lvl9pPr>
          </a:lstStyle>
          <a:p>
            <a:pPr>
              <a:buFont typeface="Wingdings" pitchFamily="2" charset="2"/>
              <a:buNone/>
              <a:defRPr/>
            </a:pPr>
            <a:r>
              <a:rPr lang="ja-JP" altLang="en-US" sz="1800" spc="250" dirty="0" smtClean="0">
                <a:ea typeface="游ゴシック" panose="020B0400000000000000" pitchFamily="50" charset="-128"/>
              </a:rPr>
              <a:t>新規</a:t>
            </a:r>
            <a:r>
              <a:rPr lang="ja-JP" altLang="en-US" sz="1800" spc="250" dirty="0">
                <a:ea typeface="游ゴシック" panose="020B0400000000000000" pitchFamily="50" charset="-128"/>
              </a:rPr>
              <a:t>許可に関わる相談・申請は、書類の確認に時間がかかる</a:t>
            </a:r>
            <a:r>
              <a:rPr lang="ja-JP" altLang="en-US" sz="1800" spc="250" dirty="0" smtClean="0">
                <a:ea typeface="游ゴシック" panose="020B0400000000000000" pitchFamily="50" charset="-128"/>
              </a:rPr>
              <a:t>ため</a:t>
            </a:r>
            <a:endParaRPr lang="en-US" altLang="ja-JP" sz="1800" spc="250" dirty="0" smtClean="0">
              <a:ea typeface="游ゴシック" panose="020B0400000000000000" pitchFamily="50" charset="-128"/>
            </a:endParaRPr>
          </a:p>
          <a:p>
            <a:pPr>
              <a:buFont typeface="Wingdings" pitchFamily="2" charset="2"/>
              <a:buNone/>
              <a:defRPr/>
            </a:pPr>
            <a:r>
              <a:rPr lang="ja-JP" altLang="en-US" sz="1800" b="1" u="sng" spc="250" dirty="0" smtClean="0">
                <a:solidFill>
                  <a:srgbClr val="FE4258"/>
                </a:solidFill>
                <a:ea typeface="游ゴシック" panose="020B0400000000000000" pitchFamily="50" charset="-128"/>
              </a:rPr>
              <a:t>１６時</a:t>
            </a:r>
            <a:r>
              <a:rPr lang="ja-JP" altLang="en-US" sz="1800" b="1" u="sng" spc="250" dirty="0">
                <a:solidFill>
                  <a:srgbClr val="FE4258"/>
                </a:solidFill>
                <a:ea typeface="游ゴシック" panose="020B0400000000000000" pitchFamily="50" charset="-128"/>
              </a:rPr>
              <a:t>までのご来局にご協力をお願いいたします。</a:t>
            </a:r>
            <a:endParaRPr lang="en-US" altLang="ja-JP" sz="1800" b="1" u="sng" spc="250" dirty="0">
              <a:solidFill>
                <a:srgbClr val="FE4258"/>
              </a:solidFill>
              <a:ea typeface="游ゴシック" panose="020B0400000000000000" pitchFamily="50" charset="-128"/>
            </a:endParaRPr>
          </a:p>
          <a:p>
            <a:pPr>
              <a:buFont typeface="Wingdings" pitchFamily="2" charset="2"/>
              <a:buNone/>
              <a:defRPr/>
            </a:pPr>
            <a:r>
              <a:rPr lang="ja-JP" altLang="en-US" sz="1800" spc="250" dirty="0" smtClean="0">
                <a:ea typeface="游ゴシック" panose="020B0400000000000000" pitchFamily="50" charset="-128"/>
              </a:rPr>
              <a:t>また</a:t>
            </a:r>
            <a:r>
              <a:rPr lang="ja-JP" altLang="en-US" sz="1800" spc="250" dirty="0">
                <a:ea typeface="游ゴシック" panose="020B0400000000000000" pitchFamily="50" charset="-128"/>
              </a:rPr>
              <a:t>、月末前の３日間は大変混み合います</a:t>
            </a:r>
            <a:r>
              <a:rPr lang="ja-JP" altLang="en-US" sz="1800" spc="250" dirty="0" smtClean="0">
                <a:ea typeface="游ゴシック" panose="020B0400000000000000" pitchFamily="50" charset="-128"/>
              </a:rPr>
              <a:t>。</a:t>
            </a:r>
            <a:endParaRPr lang="en-US" altLang="ja-JP" sz="1800" spc="250" dirty="0" smtClean="0">
              <a:ea typeface="游ゴシック" panose="020B0400000000000000" pitchFamily="50" charset="-128"/>
            </a:endParaRPr>
          </a:p>
          <a:p>
            <a:pPr>
              <a:buFont typeface="Wingdings" pitchFamily="2" charset="2"/>
              <a:buNone/>
              <a:defRPr/>
            </a:pPr>
            <a:r>
              <a:rPr lang="ja-JP" altLang="en-US" sz="1800" spc="250" dirty="0" smtClean="0">
                <a:ea typeface="游ゴシック" panose="020B0400000000000000" pitchFamily="50" charset="-128"/>
              </a:rPr>
              <a:t>相談</a:t>
            </a:r>
            <a:r>
              <a:rPr lang="ja-JP" altLang="en-US" sz="1800" spc="250" dirty="0">
                <a:ea typeface="游ゴシック" panose="020B0400000000000000" pitchFamily="50" charset="-128"/>
              </a:rPr>
              <a:t>・申請は余裕を持ってのご来局をお願いいたします。</a:t>
            </a:r>
            <a:endParaRPr lang="en-US" altLang="ja-JP" sz="1800" spc="250" dirty="0">
              <a:ea typeface="游ゴシック" panose="020B0400000000000000" pitchFamily="50" charset="-128"/>
            </a:endParaRPr>
          </a:p>
        </p:txBody>
      </p:sp>
      <p:sp>
        <p:nvSpPr>
          <p:cNvPr id="2" name="スライド番号プレースホルダー 1"/>
          <p:cNvSpPr>
            <a:spLocks noGrp="1"/>
          </p:cNvSpPr>
          <p:nvPr>
            <p:ph type="sldNum" sz="quarter" idx="12"/>
          </p:nvPr>
        </p:nvSpPr>
        <p:spPr>
          <a:xfrm>
            <a:off x="7592943" y="6487067"/>
            <a:ext cx="2311400" cy="365125"/>
          </a:xfrm>
        </p:spPr>
        <p:txBody>
          <a:bodyPr/>
          <a:lstStyle/>
          <a:p>
            <a:pPr>
              <a:defRPr/>
            </a:pPr>
            <a:r>
              <a:rPr lang="en-US" altLang="ja-JP" dirty="0" smtClean="0"/>
              <a:t>44</a:t>
            </a:r>
            <a:endParaRPr lang="en-US" altLang="ja-JP" dirty="0"/>
          </a:p>
        </p:txBody>
      </p:sp>
    </p:spTree>
  </p:cSld>
  <p:clrMapOvr>
    <a:masterClrMapping/>
  </p:clrMapOvr>
  <p:transition advTm="42951">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Rot="1" noChangeArrowheads="1"/>
          </p:cNvSpPr>
          <p:nvPr>
            <p:ph idx="1"/>
          </p:nvPr>
        </p:nvSpPr>
        <p:spPr>
          <a:xfrm>
            <a:off x="638671" y="866829"/>
            <a:ext cx="8725466" cy="1034129"/>
          </a:xfrm>
        </p:spPr>
        <p:txBody>
          <a:bodyPr wrap="none">
            <a:spAutoFit/>
          </a:bodyPr>
          <a:lstStyle/>
          <a:p>
            <a:pPr eaLnBrk="1" hangingPunct="1">
              <a:buFont typeface="Wingdings" pitchFamily="2" charset="2"/>
              <a:buNone/>
              <a:defRPr/>
            </a:pPr>
            <a:r>
              <a:rPr lang="ja-JP" altLang="en-US" sz="1800" dirty="0" smtClean="0">
                <a:solidFill>
                  <a:schemeClr val="tx1"/>
                </a:solidFill>
              </a:rPr>
              <a:t>自己</a:t>
            </a:r>
            <a:r>
              <a:rPr lang="ja-JP" altLang="en-US" sz="1800" dirty="0">
                <a:solidFill>
                  <a:schemeClr val="tx1"/>
                </a:solidFill>
              </a:rPr>
              <a:t>の雇用する労働者を、当該雇用関係の下に、かつ、他人の指揮命令を受けて</a:t>
            </a:r>
            <a:r>
              <a:rPr lang="ja-JP" altLang="en-US" sz="1800" dirty="0" smtClean="0">
                <a:solidFill>
                  <a:schemeClr val="tx1"/>
                </a:solidFill>
              </a:rPr>
              <a:t>、</a:t>
            </a:r>
            <a:endParaRPr lang="en-US" altLang="ja-JP" sz="1800" dirty="0" smtClean="0">
              <a:solidFill>
                <a:schemeClr val="tx1"/>
              </a:solidFill>
            </a:endParaRPr>
          </a:p>
          <a:p>
            <a:pPr eaLnBrk="1" hangingPunct="1">
              <a:buFont typeface="Wingdings" pitchFamily="2" charset="2"/>
              <a:buNone/>
              <a:defRPr/>
            </a:pPr>
            <a:r>
              <a:rPr lang="ja-JP" altLang="en-US" sz="1800" dirty="0" smtClean="0">
                <a:solidFill>
                  <a:schemeClr val="tx1"/>
                </a:solidFill>
              </a:rPr>
              <a:t>当該他人</a:t>
            </a:r>
            <a:r>
              <a:rPr lang="ja-JP" altLang="en-US" sz="1800" dirty="0">
                <a:solidFill>
                  <a:schemeClr val="tx1"/>
                </a:solidFill>
              </a:rPr>
              <a:t>のために労働に従事させることをいい、当該他人に対し当該労働者</a:t>
            </a:r>
            <a:r>
              <a:rPr lang="ja-JP" altLang="en-US" sz="1800" dirty="0" smtClean="0">
                <a:solidFill>
                  <a:schemeClr val="tx1"/>
                </a:solidFill>
              </a:rPr>
              <a:t>を</a:t>
            </a:r>
            <a:endParaRPr lang="en-US" altLang="ja-JP" sz="1800" dirty="0" smtClean="0">
              <a:solidFill>
                <a:schemeClr val="tx1"/>
              </a:solidFill>
            </a:endParaRPr>
          </a:p>
          <a:p>
            <a:pPr eaLnBrk="1" hangingPunct="1">
              <a:buFont typeface="Wingdings" pitchFamily="2" charset="2"/>
              <a:buNone/>
              <a:defRPr/>
            </a:pPr>
            <a:r>
              <a:rPr lang="ja-JP" altLang="en-US" sz="1800" dirty="0" smtClean="0">
                <a:solidFill>
                  <a:schemeClr val="tx1"/>
                </a:solidFill>
              </a:rPr>
              <a:t>当該</a:t>
            </a:r>
            <a:r>
              <a:rPr lang="ja-JP" altLang="en-US" sz="1800" dirty="0">
                <a:solidFill>
                  <a:schemeClr val="tx1"/>
                </a:solidFill>
              </a:rPr>
              <a:t>他人に雇用させることを約してするものを含まないものとする。</a:t>
            </a:r>
          </a:p>
        </p:txBody>
      </p:sp>
      <p:sp>
        <p:nvSpPr>
          <p:cNvPr id="35845" name="Text Box 5"/>
          <p:cNvSpPr txBox="1">
            <a:spLocks noChangeArrowheads="1"/>
          </p:cNvSpPr>
          <p:nvPr/>
        </p:nvSpPr>
        <p:spPr bwMode="auto">
          <a:xfrm>
            <a:off x="6435725" y="1939820"/>
            <a:ext cx="3314700" cy="320216"/>
          </a:xfrm>
          <a:prstGeom prst="rect">
            <a:avLst/>
          </a:prstGeom>
          <a:noFill/>
          <a:ln w="9525" algn="ctr">
            <a:noFill/>
            <a:miter lim="800000"/>
            <a:headEnd/>
            <a:tailEnd/>
          </a:ln>
          <a:effectLst/>
        </p:spPr>
        <p:txBody>
          <a:bodyPr>
            <a:spAutoFit/>
          </a:bodyPr>
          <a:lstStyle/>
          <a:p>
            <a:pPr marL="342900" indent="-342900" algn="l">
              <a:lnSpc>
                <a:spcPct val="80000"/>
              </a:lnSpc>
              <a:spcBef>
                <a:spcPct val="50000"/>
              </a:spcBef>
              <a:defRPr/>
            </a:pPr>
            <a:r>
              <a:rPr lang="ja-JP" altLang="en-US" sz="1800" b="0" dirty="0">
                <a:solidFill>
                  <a:schemeClr val="tx1"/>
                </a:solidFill>
                <a:effectLst>
                  <a:outerShdw blurRad="38100" dist="38100" dir="2700000" algn="tl">
                    <a:srgbClr val="FFFFFF"/>
                  </a:outerShdw>
                </a:effectLst>
                <a:ea typeface="游ゴシック" panose="020B0400000000000000" pitchFamily="50" charset="-128"/>
              </a:rPr>
              <a:t>（労働者派遣法第</a:t>
            </a:r>
            <a:r>
              <a:rPr lang="en-US" altLang="ja-JP" sz="1800" b="0" dirty="0">
                <a:solidFill>
                  <a:schemeClr val="tx1"/>
                </a:solidFill>
                <a:effectLst>
                  <a:outerShdw blurRad="38100" dist="38100" dir="2700000" algn="tl">
                    <a:srgbClr val="FFFFFF"/>
                  </a:outerShdw>
                </a:effectLst>
                <a:ea typeface="游ゴシック" panose="020B0400000000000000" pitchFamily="50" charset="-128"/>
              </a:rPr>
              <a:t>2</a:t>
            </a:r>
            <a:r>
              <a:rPr lang="ja-JP" altLang="en-US" sz="1800" b="0" dirty="0">
                <a:solidFill>
                  <a:schemeClr val="tx1"/>
                </a:solidFill>
                <a:effectLst>
                  <a:outerShdw blurRad="38100" dist="38100" dir="2700000" algn="tl">
                    <a:srgbClr val="FFFFFF"/>
                  </a:outerShdw>
                </a:effectLst>
                <a:ea typeface="游ゴシック" panose="020B0400000000000000" pitchFamily="50" charset="-128"/>
              </a:rPr>
              <a:t>条第</a:t>
            </a:r>
            <a:r>
              <a:rPr lang="en-US" altLang="ja-JP" sz="1800" b="0" dirty="0">
                <a:solidFill>
                  <a:schemeClr val="tx1"/>
                </a:solidFill>
                <a:effectLst>
                  <a:outerShdw blurRad="38100" dist="38100" dir="2700000" algn="tl">
                    <a:srgbClr val="FFFFFF"/>
                  </a:outerShdw>
                </a:effectLst>
                <a:ea typeface="游ゴシック" panose="020B0400000000000000" pitchFamily="50" charset="-128"/>
              </a:rPr>
              <a:t>1</a:t>
            </a:r>
            <a:r>
              <a:rPr lang="ja-JP" altLang="en-US" sz="1800" b="0" dirty="0">
                <a:solidFill>
                  <a:schemeClr val="tx1"/>
                </a:solidFill>
                <a:effectLst>
                  <a:outerShdw blurRad="38100" dist="38100" dir="2700000" algn="tl">
                    <a:srgbClr val="FFFFFF"/>
                  </a:outerShdw>
                </a:effectLst>
                <a:ea typeface="游ゴシック" panose="020B0400000000000000" pitchFamily="50" charset="-128"/>
              </a:rPr>
              <a:t>号）</a:t>
            </a:r>
          </a:p>
        </p:txBody>
      </p:sp>
      <p:sp>
        <p:nvSpPr>
          <p:cNvPr id="35846" name="AutoShape 6"/>
          <p:cNvSpPr>
            <a:spLocks noChangeArrowheads="1"/>
          </p:cNvSpPr>
          <p:nvPr/>
        </p:nvSpPr>
        <p:spPr bwMode="auto">
          <a:xfrm>
            <a:off x="271463" y="2708275"/>
            <a:ext cx="3197225" cy="1008063"/>
          </a:xfrm>
          <a:prstGeom prst="roundRect">
            <a:avLst>
              <a:gd name="adj" fmla="val 16667"/>
            </a:avLst>
          </a:prstGeom>
          <a:solidFill>
            <a:schemeClr val="tx2">
              <a:lumMod val="20000"/>
              <a:lumOff val="80000"/>
            </a:schemeClr>
          </a:solidFill>
          <a:ln w="38100">
            <a:solidFill>
              <a:schemeClr val="tx1"/>
            </a:solidFill>
            <a:round/>
            <a:headEnd/>
            <a:tailEnd/>
          </a:ln>
          <a:effectLst/>
        </p:spPr>
        <p:txBody>
          <a:bodyPr wrap="none" anchor="ctr"/>
          <a:lstStyle/>
          <a:p>
            <a:pPr>
              <a:defRPr/>
            </a:pPr>
            <a:endParaRPr lang="ja-JP" altLang="en-US" dirty="0">
              <a:effectLst>
                <a:outerShdw blurRad="38100" dist="38100" dir="2700000" algn="tl">
                  <a:srgbClr val="000000">
                    <a:alpha val="43137"/>
                  </a:srgbClr>
                </a:outerShdw>
              </a:effectLst>
              <a:ea typeface="游ゴシック" panose="020B0400000000000000" pitchFamily="50" charset="-128"/>
            </a:endParaRPr>
          </a:p>
        </p:txBody>
      </p:sp>
      <p:sp>
        <p:nvSpPr>
          <p:cNvPr id="35847" name="AutoShape 7"/>
          <p:cNvSpPr>
            <a:spLocks noChangeArrowheads="1"/>
          </p:cNvSpPr>
          <p:nvPr/>
        </p:nvSpPr>
        <p:spPr bwMode="auto">
          <a:xfrm>
            <a:off x="6435725" y="2708275"/>
            <a:ext cx="3197225" cy="1008063"/>
          </a:xfrm>
          <a:prstGeom prst="roundRect">
            <a:avLst>
              <a:gd name="adj" fmla="val 16667"/>
            </a:avLst>
          </a:prstGeom>
          <a:solidFill>
            <a:schemeClr val="tx2">
              <a:lumMod val="20000"/>
              <a:lumOff val="80000"/>
            </a:schemeClr>
          </a:solidFill>
          <a:ln w="38100">
            <a:solidFill>
              <a:schemeClr val="tx1"/>
            </a:solidFill>
            <a:round/>
            <a:headEnd/>
            <a:tailEnd/>
          </a:ln>
          <a:effectLst/>
        </p:spPr>
        <p:txBody>
          <a:bodyPr wrap="none" anchor="ctr"/>
          <a:lstStyle/>
          <a:p>
            <a:pPr>
              <a:defRPr/>
            </a:pPr>
            <a:endParaRPr lang="ja-JP" altLang="en-US" dirty="0">
              <a:effectLst>
                <a:outerShdw blurRad="38100" dist="38100" dir="2700000" algn="tl">
                  <a:srgbClr val="000000">
                    <a:alpha val="43137"/>
                  </a:srgbClr>
                </a:outerShdw>
              </a:effectLst>
              <a:ea typeface="游ゴシック" panose="020B0400000000000000" pitchFamily="50" charset="-128"/>
            </a:endParaRPr>
          </a:p>
        </p:txBody>
      </p:sp>
      <p:sp>
        <p:nvSpPr>
          <p:cNvPr id="35848" name="AutoShape 8"/>
          <p:cNvSpPr>
            <a:spLocks noChangeArrowheads="1"/>
          </p:cNvSpPr>
          <p:nvPr/>
        </p:nvSpPr>
        <p:spPr bwMode="auto">
          <a:xfrm>
            <a:off x="3314700" y="5229225"/>
            <a:ext cx="3195638" cy="1008063"/>
          </a:xfrm>
          <a:prstGeom prst="roundRect">
            <a:avLst>
              <a:gd name="adj" fmla="val 16667"/>
            </a:avLst>
          </a:prstGeom>
          <a:solidFill>
            <a:schemeClr val="tx2">
              <a:lumMod val="20000"/>
              <a:lumOff val="80000"/>
            </a:schemeClr>
          </a:solidFill>
          <a:ln w="38100">
            <a:solidFill>
              <a:schemeClr val="tx1"/>
            </a:solidFill>
            <a:round/>
            <a:headEnd/>
            <a:tailEnd/>
          </a:ln>
          <a:effectLst/>
        </p:spPr>
        <p:txBody>
          <a:bodyPr wrap="none" anchor="ctr"/>
          <a:lstStyle/>
          <a:p>
            <a:pPr>
              <a:defRPr/>
            </a:pPr>
            <a:endParaRPr lang="ja-JP" altLang="en-US" dirty="0">
              <a:effectLst>
                <a:outerShdw blurRad="38100" dist="38100" dir="2700000" algn="tl">
                  <a:srgbClr val="000000">
                    <a:alpha val="43137"/>
                  </a:srgbClr>
                </a:outerShdw>
              </a:effectLst>
              <a:ea typeface="游ゴシック" panose="020B0400000000000000" pitchFamily="50" charset="-128"/>
            </a:endParaRPr>
          </a:p>
        </p:txBody>
      </p:sp>
      <p:sp>
        <p:nvSpPr>
          <p:cNvPr id="35849" name="Text Box 9"/>
          <p:cNvSpPr txBox="1">
            <a:spLocks noChangeArrowheads="1"/>
          </p:cNvSpPr>
          <p:nvPr/>
        </p:nvSpPr>
        <p:spPr bwMode="auto">
          <a:xfrm>
            <a:off x="271463" y="2924175"/>
            <a:ext cx="3121025" cy="579438"/>
          </a:xfrm>
          <a:prstGeom prst="rect">
            <a:avLst/>
          </a:prstGeom>
          <a:noFill/>
          <a:ln w="9525">
            <a:noFill/>
            <a:miter lim="800000"/>
            <a:headEnd/>
            <a:tailEnd/>
          </a:ln>
        </p:spPr>
        <p:txBody>
          <a:bodyPr>
            <a:spAutoFit/>
          </a:bodyPr>
          <a:lstStyle/>
          <a:p>
            <a:pPr>
              <a:spcBef>
                <a:spcPct val="50000"/>
              </a:spcBef>
              <a:buClrTx/>
              <a:buFontTx/>
              <a:buNone/>
            </a:pPr>
            <a:r>
              <a:rPr lang="ja-JP" altLang="en-US" sz="3200" dirty="0">
                <a:solidFill>
                  <a:schemeClr val="tx1"/>
                </a:solidFill>
                <a:ea typeface="游ゴシック" panose="020B0400000000000000" pitchFamily="50" charset="-128"/>
              </a:rPr>
              <a:t>派遣元事業主</a:t>
            </a:r>
          </a:p>
        </p:txBody>
      </p:sp>
      <p:sp>
        <p:nvSpPr>
          <p:cNvPr id="35850" name="Text Box 10"/>
          <p:cNvSpPr txBox="1">
            <a:spLocks noChangeArrowheads="1"/>
          </p:cNvSpPr>
          <p:nvPr/>
        </p:nvSpPr>
        <p:spPr bwMode="auto">
          <a:xfrm>
            <a:off x="3392488" y="5445125"/>
            <a:ext cx="3122612" cy="579438"/>
          </a:xfrm>
          <a:prstGeom prst="rect">
            <a:avLst/>
          </a:prstGeom>
          <a:noFill/>
          <a:ln w="9525">
            <a:noFill/>
            <a:miter lim="800000"/>
            <a:headEnd/>
            <a:tailEnd/>
          </a:ln>
        </p:spPr>
        <p:txBody>
          <a:bodyPr>
            <a:spAutoFit/>
          </a:bodyPr>
          <a:lstStyle/>
          <a:p>
            <a:pPr>
              <a:spcBef>
                <a:spcPct val="50000"/>
              </a:spcBef>
              <a:buClrTx/>
              <a:buFontTx/>
              <a:buNone/>
            </a:pPr>
            <a:r>
              <a:rPr lang="ja-JP" altLang="en-US" sz="3200" dirty="0">
                <a:solidFill>
                  <a:schemeClr val="tx1"/>
                </a:solidFill>
                <a:ea typeface="游ゴシック" panose="020B0400000000000000" pitchFamily="50" charset="-128"/>
              </a:rPr>
              <a:t>派遣労働者</a:t>
            </a:r>
          </a:p>
        </p:txBody>
      </p:sp>
      <p:sp>
        <p:nvSpPr>
          <p:cNvPr id="35851" name="Text Box 11"/>
          <p:cNvSpPr txBox="1">
            <a:spLocks noChangeArrowheads="1"/>
          </p:cNvSpPr>
          <p:nvPr/>
        </p:nvSpPr>
        <p:spPr bwMode="auto">
          <a:xfrm>
            <a:off x="6513513" y="2924175"/>
            <a:ext cx="3121025" cy="579438"/>
          </a:xfrm>
          <a:prstGeom prst="rect">
            <a:avLst/>
          </a:prstGeom>
          <a:noFill/>
          <a:ln w="9525">
            <a:noFill/>
            <a:miter lim="800000"/>
            <a:headEnd/>
            <a:tailEnd/>
          </a:ln>
        </p:spPr>
        <p:txBody>
          <a:bodyPr>
            <a:spAutoFit/>
          </a:bodyPr>
          <a:lstStyle/>
          <a:p>
            <a:pPr>
              <a:spcBef>
                <a:spcPct val="50000"/>
              </a:spcBef>
              <a:buClrTx/>
              <a:buFontTx/>
              <a:buNone/>
            </a:pPr>
            <a:r>
              <a:rPr lang="ja-JP" altLang="en-US" sz="3200" dirty="0">
                <a:solidFill>
                  <a:schemeClr val="tx1"/>
                </a:solidFill>
                <a:ea typeface="游ゴシック" panose="020B0400000000000000" pitchFamily="50" charset="-128"/>
              </a:rPr>
              <a:t>派遣先事業主</a:t>
            </a:r>
          </a:p>
        </p:txBody>
      </p:sp>
      <p:sp>
        <p:nvSpPr>
          <p:cNvPr id="35852" name="Line 12"/>
          <p:cNvSpPr>
            <a:spLocks noChangeShapeType="1"/>
          </p:cNvSpPr>
          <p:nvPr/>
        </p:nvSpPr>
        <p:spPr bwMode="auto">
          <a:xfrm>
            <a:off x="2066925" y="3716338"/>
            <a:ext cx="1716088" cy="1512887"/>
          </a:xfrm>
          <a:prstGeom prst="line">
            <a:avLst/>
          </a:prstGeom>
          <a:noFill/>
          <a:ln w="38100">
            <a:solidFill>
              <a:schemeClr val="tx2"/>
            </a:solidFill>
            <a:round/>
            <a:headEnd type="triangle" w="lg" len="lg"/>
            <a:tailEnd type="triangle" w="lg" len="lg"/>
          </a:ln>
          <a:effectLst/>
        </p:spPr>
        <p:txBody>
          <a:bodyP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35853" name="Line 13"/>
          <p:cNvSpPr>
            <a:spLocks noChangeShapeType="1"/>
          </p:cNvSpPr>
          <p:nvPr/>
        </p:nvSpPr>
        <p:spPr bwMode="auto">
          <a:xfrm flipV="1">
            <a:off x="3470275" y="3068638"/>
            <a:ext cx="2965450" cy="0"/>
          </a:xfrm>
          <a:prstGeom prst="line">
            <a:avLst/>
          </a:prstGeom>
          <a:noFill/>
          <a:ln w="38100">
            <a:solidFill>
              <a:schemeClr val="tx2"/>
            </a:solidFill>
            <a:round/>
            <a:headEnd type="triangle" w="lg" len="lg"/>
            <a:tailEnd type="triangle" w="lg" len="lg"/>
          </a:ln>
          <a:effectLst/>
        </p:spPr>
        <p:txBody>
          <a:bodyP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35854" name="Line 14"/>
          <p:cNvSpPr>
            <a:spLocks noChangeShapeType="1"/>
          </p:cNvSpPr>
          <p:nvPr/>
        </p:nvSpPr>
        <p:spPr bwMode="auto">
          <a:xfrm flipH="1">
            <a:off x="6122988" y="3716338"/>
            <a:ext cx="1716087" cy="1512887"/>
          </a:xfrm>
          <a:prstGeom prst="line">
            <a:avLst/>
          </a:prstGeom>
          <a:noFill/>
          <a:ln w="38100">
            <a:solidFill>
              <a:schemeClr val="tx2"/>
            </a:solidFill>
            <a:round/>
            <a:headEnd type="triangle" w="lg" len="lg"/>
            <a:tailEnd type="triangle" w="lg" len="lg"/>
          </a:ln>
          <a:effectLst/>
        </p:spPr>
        <p:txBody>
          <a:bodyP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35855" name="Text Box 15"/>
          <p:cNvSpPr txBox="1">
            <a:spLocks noChangeArrowheads="1"/>
          </p:cNvSpPr>
          <p:nvPr/>
        </p:nvSpPr>
        <p:spPr bwMode="auto">
          <a:xfrm>
            <a:off x="3705225" y="2492375"/>
            <a:ext cx="2651125" cy="396134"/>
          </a:xfrm>
          <a:prstGeom prst="rect">
            <a:avLst/>
          </a:prstGeom>
          <a:noFill/>
          <a:ln w="9525" algn="ctr">
            <a:noFill/>
            <a:miter lim="800000"/>
            <a:headEnd/>
            <a:tailEnd/>
          </a:ln>
          <a:effectLst/>
        </p:spPr>
        <p:txBody>
          <a:bodyPr>
            <a:spAutoFit/>
          </a:bodyPr>
          <a:lstStyle/>
          <a:p>
            <a:pPr marL="342900" indent="-342900" algn="l">
              <a:lnSpc>
                <a:spcPct val="80000"/>
              </a:lnSpc>
              <a:spcBef>
                <a:spcPct val="50000"/>
              </a:spcBef>
              <a:defRPr/>
            </a:pPr>
            <a:r>
              <a:rPr lang="ja-JP" altLang="en-US" dirty="0">
                <a:solidFill>
                  <a:schemeClr val="tx1"/>
                </a:solidFill>
                <a:effectLst>
                  <a:outerShdw blurRad="38100" dist="38100" dir="2700000" algn="tl">
                    <a:srgbClr val="FFFFFF"/>
                  </a:outerShdw>
                </a:effectLst>
                <a:ea typeface="游ゴシック" panose="020B0400000000000000" pitchFamily="50" charset="-128"/>
              </a:rPr>
              <a:t>労働者派遣契約</a:t>
            </a:r>
          </a:p>
        </p:txBody>
      </p:sp>
      <p:sp>
        <p:nvSpPr>
          <p:cNvPr id="35856" name="Text Box 16"/>
          <p:cNvSpPr txBox="1">
            <a:spLocks noChangeArrowheads="1"/>
          </p:cNvSpPr>
          <p:nvPr/>
        </p:nvSpPr>
        <p:spPr bwMode="auto">
          <a:xfrm>
            <a:off x="7059613" y="4581525"/>
            <a:ext cx="2141859" cy="396134"/>
          </a:xfrm>
          <a:prstGeom prst="rect">
            <a:avLst/>
          </a:prstGeom>
          <a:noFill/>
          <a:ln w="9525" algn="ctr">
            <a:noFill/>
            <a:miter lim="800000"/>
            <a:headEnd/>
            <a:tailEnd/>
          </a:ln>
          <a:effectLst/>
        </p:spPr>
        <p:txBody>
          <a:bodyPr wrap="square">
            <a:spAutoFit/>
          </a:bodyPr>
          <a:lstStyle/>
          <a:p>
            <a:pPr marL="342900" indent="-342900" algn="l">
              <a:lnSpc>
                <a:spcPct val="80000"/>
              </a:lnSpc>
              <a:spcBef>
                <a:spcPct val="50000"/>
              </a:spcBef>
              <a:defRPr/>
            </a:pPr>
            <a:r>
              <a:rPr lang="ja-JP" altLang="en-US" dirty="0">
                <a:solidFill>
                  <a:schemeClr val="tx1"/>
                </a:solidFill>
                <a:effectLst>
                  <a:outerShdw blurRad="38100" dist="38100" dir="2700000" algn="tl">
                    <a:srgbClr val="FFFFFF"/>
                  </a:outerShdw>
                </a:effectLst>
                <a:ea typeface="游ゴシック" panose="020B0400000000000000" pitchFamily="50" charset="-128"/>
              </a:rPr>
              <a:t>指揮命令関係</a:t>
            </a:r>
          </a:p>
        </p:txBody>
      </p:sp>
      <p:sp>
        <p:nvSpPr>
          <p:cNvPr id="35857" name="Text Box 17"/>
          <p:cNvSpPr txBox="1">
            <a:spLocks noChangeArrowheads="1"/>
          </p:cNvSpPr>
          <p:nvPr/>
        </p:nvSpPr>
        <p:spPr bwMode="auto">
          <a:xfrm>
            <a:off x="1285875" y="4581525"/>
            <a:ext cx="1717675" cy="396134"/>
          </a:xfrm>
          <a:prstGeom prst="rect">
            <a:avLst/>
          </a:prstGeom>
          <a:noFill/>
          <a:ln w="9525" algn="ctr">
            <a:noFill/>
            <a:miter lim="800000"/>
            <a:headEnd/>
            <a:tailEnd/>
          </a:ln>
          <a:effectLst/>
        </p:spPr>
        <p:txBody>
          <a:bodyPr>
            <a:spAutoFit/>
          </a:bodyPr>
          <a:lstStyle/>
          <a:p>
            <a:pPr marL="342900" indent="-342900" algn="l">
              <a:lnSpc>
                <a:spcPct val="80000"/>
              </a:lnSpc>
              <a:spcBef>
                <a:spcPct val="50000"/>
              </a:spcBef>
              <a:defRPr/>
            </a:pPr>
            <a:r>
              <a:rPr lang="ja-JP" altLang="en-US" dirty="0">
                <a:solidFill>
                  <a:schemeClr val="tx1"/>
                </a:solidFill>
                <a:effectLst>
                  <a:outerShdw blurRad="38100" dist="38100" dir="2700000" algn="tl">
                    <a:srgbClr val="FFFFFF"/>
                  </a:outerShdw>
                </a:effectLst>
                <a:ea typeface="游ゴシック" panose="020B0400000000000000" pitchFamily="50" charset="-128"/>
              </a:rPr>
              <a:t>雇用関係</a:t>
            </a:r>
          </a:p>
        </p:txBody>
      </p:sp>
      <p:sp>
        <p:nvSpPr>
          <p:cNvPr id="2" name="スライド番号プレースホルダー 1"/>
          <p:cNvSpPr>
            <a:spLocks noGrp="1"/>
          </p:cNvSpPr>
          <p:nvPr>
            <p:ph type="sldNum" sz="quarter" idx="12"/>
          </p:nvPr>
        </p:nvSpPr>
        <p:spPr>
          <a:xfrm>
            <a:off x="7594600" y="6492875"/>
            <a:ext cx="2311400" cy="365125"/>
          </a:xfrm>
        </p:spPr>
        <p:txBody>
          <a:bodyPr/>
          <a:lstStyle/>
          <a:p>
            <a:pPr>
              <a:defRPr/>
            </a:pPr>
            <a:r>
              <a:rPr lang="en-US" altLang="ja-JP" dirty="0"/>
              <a:t>4</a:t>
            </a:r>
          </a:p>
        </p:txBody>
      </p:sp>
      <p:sp>
        <p:nvSpPr>
          <p:cNvPr id="19" name="Rectangle 2"/>
          <p:cNvSpPr txBox="1">
            <a:spLocks noRot="1" noChangeArrowheads="1"/>
          </p:cNvSpPr>
          <p:nvPr/>
        </p:nvSpPr>
        <p:spPr>
          <a:xfrm>
            <a:off x="0" y="0"/>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労働者派遣事業</a:t>
            </a:r>
            <a:endParaRPr lang="ja-JP" altLang="en-US" sz="2800" b="1" dirty="0">
              <a:solidFill>
                <a:schemeClr val="bg1"/>
              </a:solidFill>
            </a:endParaRPr>
          </a:p>
        </p:txBody>
      </p:sp>
    </p:spTree>
  </p:cSld>
  <p:clrMapOvr>
    <a:masterClrMapping/>
  </p:clrMapOvr>
  <p:transition advTm="10301">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3" name="Rectangle 9"/>
          <p:cNvSpPr>
            <a:spLocks noGrp="1" noRot="1" noChangeArrowheads="1"/>
          </p:cNvSpPr>
          <p:nvPr>
            <p:ph idx="1"/>
          </p:nvPr>
        </p:nvSpPr>
        <p:spPr>
          <a:xfrm>
            <a:off x="793456" y="967144"/>
            <a:ext cx="8725466" cy="701731"/>
          </a:xfrm>
        </p:spPr>
        <p:txBody>
          <a:bodyPr wrap="none">
            <a:spAutoFit/>
          </a:bodyPr>
          <a:lstStyle/>
          <a:p>
            <a:pPr eaLnBrk="1" hangingPunct="1">
              <a:buFont typeface="Wingdings" pitchFamily="2" charset="2"/>
              <a:buNone/>
              <a:defRPr/>
            </a:pPr>
            <a:r>
              <a:rPr lang="ja-JP" altLang="en-US" sz="1800" dirty="0" smtClean="0">
                <a:solidFill>
                  <a:schemeClr val="tx1"/>
                </a:solidFill>
              </a:rPr>
              <a:t>供給</a:t>
            </a:r>
            <a:r>
              <a:rPr lang="ja-JP" altLang="en-US" sz="1800" dirty="0">
                <a:solidFill>
                  <a:schemeClr val="tx1"/>
                </a:solidFill>
              </a:rPr>
              <a:t>契約に基づき労働者を他人の指揮命令を受けて労働に従事させることをいい</a:t>
            </a:r>
            <a:r>
              <a:rPr lang="ja-JP" altLang="en-US" sz="1800" dirty="0" smtClean="0">
                <a:solidFill>
                  <a:schemeClr val="tx1"/>
                </a:solidFill>
              </a:rPr>
              <a:t>、</a:t>
            </a:r>
            <a:endParaRPr lang="en-US" altLang="ja-JP" sz="1800" dirty="0" smtClean="0">
              <a:solidFill>
                <a:schemeClr val="tx1"/>
              </a:solidFill>
            </a:endParaRPr>
          </a:p>
          <a:p>
            <a:pPr eaLnBrk="1" hangingPunct="1">
              <a:buFont typeface="Wingdings" pitchFamily="2" charset="2"/>
              <a:buNone/>
              <a:defRPr/>
            </a:pPr>
            <a:r>
              <a:rPr lang="ja-JP" altLang="en-US" sz="1800" dirty="0" smtClean="0">
                <a:solidFill>
                  <a:schemeClr val="tx1"/>
                </a:solidFill>
              </a:rPr>
              <a:t>労働者</a:t>
            </a:r>
            <a:r>
              <a:rPr lang="ja-JP" altLang="en-US" sz="1800" dirty="0">
                <a:solidFill>
                  <a:schemeClr val="tx1"/>
                </a:solidFill>
              </a:rPr>
              <a:t>派遣に該当するものは含まないものとする。</a:t>
            </a:r>
          </a:p>
        </p:txBody>
      </p:sp>
      <p:sp>
        <p:nvSpPr>
          <p:cNvPr id="36876" name="Rectangle 12"/>
          <p:cNvSpPr>
            <a:spLocks noRot="1" noChangeArrowheads="1"/>
          </p:cNvSpPr>
          <p:nvPr/>
        </p:nvSpPr>
        <p:spPr bwMode="auto">
          <a:xfrm>
            <a:off x="793456" y="1732772"/>
            <a:ext cx="8742187" cy="840230"/>
          </a:xfrm>
          <a:prstGeom prst="rect">
            <a:avLst/>
          </a:prstGeom>
          <a:solidFill>
            <a:schemeClr val="bg1"/>
          </a:solidFill>
          <a:ln w="38100">
            <a:noFill/>
            <a:prstDash val="dash"/>
            <a:miter lim="800000"/>
            <a:headEnd/>
            <a:tailEnd/>
          </a:ln>
          <a:effectLst/>
        </p:spPr>
        <p:txBody>
          <a:bodyPr wrap="none" lIns="90000" tIns="0">
            <a:spAutoFit/>
          </a:bodyPr>
          <a:lstStyle/>
          <a:p>
            <a:pPr marL="342900" indent="-342900" algn="l">
              <a:defRPr/>
            </a:pPr>
            <a:r>
              <a:rPr lang="ja-JP" altLang="en-US" sz="1800" dirty="0" smtClean="0">
                <a:solidFill>
                  <a:schemeClr val="tx1"/>
                </a:solidFill>
                <a:ea typeface="游ゴシック" panose="020B0400000000000000" pitchFamily="50" charset="-128"/>
              </a:rPr>
              <a:t>なお</a:t>
            </a:r>
            <a:r>
              <a:rPr lang="ja-JP" altLang="en-US" sz="1800" dirty="0">
                <a:solidFill>
                  <a:schemeClr val="tx1"/>
                </a:solidFill>
                <a:ea typeface="游ゴシック" panose="020B0400000000000000" pitchFamily="50" charset="-128"/>
              </a:rPr>
              <a:t>、労働者供給事業は、労働組合法の労働組合、職員団体、労働組合の団体</a:t>
            </a:r>
            <a:r>
              <a:rPr lang="ja-JP" altLang="en-US" sz="1800" dirty="0" smtClean="0">
                <a:solidFill>
                  <a:schemeClr val="tx1"/>
                </a:solidFill>
                <a:ea typeface="游ゴシック" panose="020B0400000000000000" pitchFamily="50" charset="-128"/>
              </a:rPr>
              <a:t>等が</a:t>
            </a:r>
            <a:endParaRPr lang="en-US" altLang="ja-JP" sz="1800" dirty="0" smtClean="0">
              <a:solidFill>
                <a:schemeClr val="tx1"/>
              </a:solidFill>
              <a:ea typeface="游ゴシック" panose="020B0400000000000000" pitchFamily="50" charset="-128"/>
            </a:endParaRPr>
          </a:p>
          <a:p>
            <a:pPr marL="342900" indent="-342900" algn="l">
              <a:defRPr/>
            </a:pPr>
            <a:r>
              <a:rPr lang="ja-JP" altLang="en-US" sz="1800" dirty="0" smtClean="0">
                <a:solidFill>
                  <a:schemeClr val="tx1"/>
                </a:solidFill>
                <a:ea typeface="游ゴシック" panose="020B0400000000000000" pitchFamily="50" charset="-128"/>
              </a:rPr>
              <a:t>無料</a:t>
            </a:r>
            <a:r>
              <a:rPr lang="ja-JP" altLang="en-US" sz="1800" dirty="0">
                <a:solidFill>
                  <a:schemeClr val="tx1"/>
                </a:solidFill>
                <a:ea typeface="游ゴシック" panose="020B0400000000000000" pitchFamily="50" charset="-128"/>
              </a:rPr>
              <a:t>で行う場合の他</a:t>
            </a:r>
            <a:r>
              <a:rPr lang="ja-JP" altLang="en-US" sz="1800" dirty="0" smtClean="0">
                <a:solidFill>
                  <a:schemeClr val="tx1"/>
                </a:solidFill>
                <a:ea typeface="游ゴシック" panose="020B0400000000000000" pitchFamily="50" charset="-128"/>
              </a:rPr>
              <a:t>は</a:t>
            </a:r>
            <a:r>
              <a:rPr lang="ja-JP" altLang="en-US" sz="2800" dirty="0" smtClean="0">
                <a:solidFill>
                  <a:srgbClr val="FF3300"/>
                </a:solidFill>
                <a:ea typeface="游ゴシック" panose="020B0400000000000000" pitchFamily="50" charset="-128"/>
              </a:rPr>
              <a:t>全面的</a:t>
            </a:r>
            <a:r>
              <a:rPr lang="ja-JP" altLang="en-US" sz="2800" dirty="0">
                <a:solidFill>
                  <a:srgbClr val="FF3300"/>
                </a:solidFill>
                <a:ea typeface="游ゴシック" panose="020B0400000000000000" pitchFamily="50" charset="-128"/>
              </a:rPr>
              <a:t>に禁止</a:t>
            </a:r>
            <a:r>
              <a:rPr lang="ja-JP" altLang="en-US" sz="1800" dirty="0">
                <a:solidFill>
                  <a:schemeClr val="tx1"/>
                </a:solidFill>
                <a:ea typeface="游ゴシック" panose="020B0400000000000000" pitchFamily="50" charset="-128"/>
              </a:rPr>
              <a:t>されています。</a:t>
            </a:r>
          </a:p>
        </p:txBody>
      </p:sp>
      <p:sp>
        <p:nvSpPr>
          <p:cNvPr id="36891" name="AutoShape 27"/>
          <p:cNvSpPr>
            <a:spLocks noChangeArrowheads="1"/>
          </p:cNvSpPr>
          <p:nvPr/>
        </p:nvSpPr>
        <p:spPr bwMode="auto">
          <a:xfrm>
            <a:off x="402585" y="3057128"/>
            <a:ext cx="1560512" cy="647700"/>
          </a:xfrm>
          <a:prstGeom prst="roundRect">
            <a:avLst>
              <a:gd name="adj" fmla="val 16667"/>
            </a:avLst>
          </a:prstGeom>
          <a:solidFill>
            <a:schemeClr val="tx2">
              <a:lumMod val="20000"/>
              <a:lumOff val="80000"/>
            </a:schemeClr>
          </a:solidFill>
          <a:ln w="38100">
            <a:solidFill>
              <a:schemeClr val="tx1"/>
            </a:solidFill>
            <a:round/>
            <a:headEnd/>
            <a:tailEnd/>
          </a:ln>
          <a:effectLst/>
        </p:spPr>
        <p:txBody>
          <a:bodyPr wrap="none" anchor="ct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36892" name="Text Box 28"/>
          <p:cNvSpPr txBox="1">
            <a:spLocks noChangeArrowheads="1"/>
          </p:cNvSpPr>
          <p:nvPr/>
        </p:nvSpPr>
        <p:spPr bwMode="auto">
          <a:xfrm>
            <a:off x="425678" y="3163044"/>
            <a:ext cx="1482725" cy="396875"/>
          </a:xfrm>
          <a:prstGeom prst="rect">
            <a:avLst/>
          </a:prstGeom>
          <a:noFill/>
          <a:ln w="9525">
            <a:noFill/>
            <a:miter lim="800000"/>
            <a:headEnd/>
            <a:tailEnd/>
          </a:ln>
        </p:spPr>
        <p:txBody>
          <a:bodyPr>
            <a:spAutoFit/>
          </a:bodyPr>
          <a:lstStyle/>
          <a:p>
            <a:pPr>
              <a:spcBef>
                <a:spcPct val="50000"/>
              </a:spcBef>
              <a:buClrTx/>
              <a:buFontTx/>
              <a:buNone/>
            </a:pPr>
            <a:r>
              <a:rPr lang="ja-JP" altLang="en-US" sz="2000" dirty="0">
                <a:solidFill>
                  <a:schemeClr val="tx1"/>
                </a:solidFill>
                <a:ea typeface="游ゴシック" panose="020B0400000000000000" pitchFamily="50" charset="-128"/>
              </a:rPr>
              <a:t>供給元</a:t>
            </a:r>
          </a:p>
        </p:txBody>
      </p:sp>
      <p:sp>
        <p:nvSpPr>
          <p:cNvPr id="36893" name="Line 29"/>
          <p:cNvSpPr>
            <a:spLocks noChangeShapeType="1"/>
          </p:cNvSpPr>
          <p:nvPr/>
        </p:nvSpPr>
        <p:spPr bwMode="auto">
          <a:xfrm>
            <a:off x="1572572" y="3704828"/>
            <a:ext cx="390525" cy="431800"/>
          </a:xfrm>
          <a:prstGeom prst="line">
            <a:avLst/>
          </a:prstGeom>
          <a:noFill/>
          <a:ln w="38100">
            <a:solidFill>
              <a:schemeClr val="tx2"/>
            </a:solidFill>
            <a:round/>
            <a:headEnd type="triangle" w="lg" len="lg"/>
            <a:tailEnd type="triangle" w="lg" len="lg"/>
          </a:ln>
          <a:effectLst/>
        </p:spPr>
        <p:txBody>
          <a:bodyP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36894" name="Line 30"/>
          <p:cNvSpPr>
            <a:spLocks noChangeShapeType="1"/>
          </p:cNvSpPr>
          <p:nvPr/>
        </p:nvSpPr>
        <p:spPr bwMode="auto">
          <a:xfrm flipV="1">
            <a:off x="1963097" y="3344466"/>
            <a:ext cx="1558925" cy="0"/>
          </a:xfrm>
          <a:prstGeom prst="line">
            <a:avLst/>
          </a:prstGeom>
          <a:noFill/>
          <a:ln w="38100">
            <a:solidFill>
              <a:schemeClr val="tx2"/>
            </a:solidFill>
            <a:round/>
            <a:headEnd type="triangle" w="lg" len="lg"/>
            <a:tailEnd type="triangle" w="lg" len="lg"/>
          </a:ln>
          <a:effectLst/>
        </p:spPr>
        <p:txBody>
          <a:bodyP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36895" name="Line 31"/>
          <p:cNvSpPr>
            <a:spLocks noChangeShapeType="1"/>
          </p:cNvSpPr>
          <p:nvPr/>
        </p:nvSpPr>
        <p:spPr bwMode="auto">
          <a:xfrm flipH="1">
            <a:off x="3522022" y="3704828"/>
            <a:ext cx="390525" cy="431800"/>
          </a:xfrm>
          <a:prstGeom prst="line">
            <a:avLst/>
          </a:prstGeom>
          <a:noFill/>
          <a:ln w="38100">
            <a:solidFill>
              <a:schemeClr val="tx2"/>
            </a:solidFill>
            <a:round/>
            <a:headEnd type="triangle" w="lg" len="lg"/>
            <a:tailEnd type="triangle" w="lg" len="lg"/>
          </a:ln>
          <a:effectLst/>
        </p:spPr>
        <p:txBody>
          <a:bodyP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36896" name="Text Box 32"/>
          <p:cNvSpPr txBox="1">
            <a:spLocks noChangeArrowheads="1"/>
          </p:cNvSpPr>
          <p:nvPr/>
        </p:nvSpPr>
        <p:spPr bwMode="auto">
          <a:xfrm>
            <a:off x="480372" y="3920728"/>
            <a:ext cx="1716088" cy="345544"/>
          </a:xfrm>
          <a:prstGeom prst="rect">
            <a:avLst/>
          </a:prstGeom>
          <a:noFill/>
          <a:ln w="9525" algn="ctr">
            <a:noFill/>
            <a:miter lim="800000"/>
            <a:headEnd/>
            <a:tailEnd/>
          </a:ln>
          <a:effectLst/>
        </p:spPr>
        <p:txBody>
          <a:bodyPr>
            <a:spAutoFit/>
          </a:bodyPr>
          <a:lstStyle/>
          <a:p>
            <a:pPr marL="342900" indent="-342900" algn="l">
              <a:lnSpc>
                <a:spcPct val="80000"/>
              </a:lnSpc>
              <a:spcBef>
                <a:spcPct val="50000"/>
              </a:spcBef>
              <a:defRPr/>
            </a:pPr>
            <a:r>
              <a:rPr lang="ja-JP" altLang="en-US" sz="2000" dirty="0">
                <a:solidFill>
                  <a:schemeClr val="tx1"/>
                </a:solidFill>
                <a:effectLst>
                  <a:outerShdw blurRad="38100" dist="38100" dir="2700000" algn="tl">
                    <a:srgbClr val="FFFFFF"/>
                  </a:outerShdw>
                </a:effectLst>
                <a:ea typeface="游ゴシック" panose="020B0400000000000000" pitchFamily="50" charset="-128"/>
              </a:rPr>
              <a:t>雇用関係</a:t>
            </a:r>
          </a:p>
        </p:txBody>
      </p:sp>
      <p:sp>
        <p:nvSpPr>
          <p:cNvPr id="36897" name="Text Box 33"/>
          <p:cNvSpPr txBox="1">
            <a:spLocks noChangeArrowheads="1"/>
          </p:cNvSpPr>
          <p:nvPr/>
        </p:nvSpPr>
        <p:spPr bwMode="auto">
          <a:xfrm>
            <a:off x="3780611" y="3920728"/>
            <a:ext cx="1512168" cy="345544"/>
          </a:xfrm>
          <a:prstGeom prst="rect">
            <a:avLst/>
          </a:prstGeom>
          <a:noFill/>
          <a:ln w="9525" algn="ctr">
            <a:noFill/>
            <a:miter lim="800000"/>
            <a:headEnd/>
            <a:tailEnd/>
          </a:ln>
          <a:effectLst/>
        </p:spPr>
        <p:txBody>
          <a:bodyPr wrap="square">
            <a:spAutoFit/>
          </a:bodyPr>
          <a:lstStyle/>
          <a:p>
            <a:pPr marL="342900" indent="-342900" algn="l">
              <a:lnSpc>
                <a:spcPct val="80000"/>
              </a:lnSpc>
              <a:spcBef>
                <a:spcPct val="50000"/>
              </a:spcBef>
              <a:defRPr/>
            </a:pPr>
            <a:r>
              <a:rPr lang="ja-JP" altLang="en-US" sz="2000" dirty="0">
                <a:solidFill>
                  <a:schemeClr val="tx1"/>
                </a:solidFill>
                <a:effectLst>
                  <a:outerShdw blurRad="38100" dist="38100" dir="2700000" algn="tl">
                    <a:srgbClr val="FFFFFF"/>
                  </a:outerShdw>
                </a:effectLst>
                <a:ea typeface="游ゴシック" panose="020B0400000000000000" pitchFamily="50" charset="-128"/>
              </a:rPr>
              <a:t>雇用関係</a:t>
            </a:r>
          </a:p>
        </p:txBody>
      </p:sp>
      <p:sp>
        <p:nvSpPr>
          <p:cNvPr id="36898" name="AutoShape 34"/>
          <p:cNvSpPr>
            <a:spLocks noChangeArrowheads="1"/>
          </p:cNvSpPr>
          <p:nvPr/>
        </p:nvSpPr>
        <p:spPr bwMode="auto">
          <a:xfrm>
            <a:off x="3522022" y="3057128"/>
            <a:ext cx="1560513" cy="647700"/>
          </a:xfrm>
          <a:prstGeom prst="roundRect">
            <a:avLst>
              <a:gd name="adj" fmla="val 16667"/>
            </a:avLst>
          </a:prstGeom>
          <a:solidFill>
            <a:schemeClr val="tx2">
              <a:lumMod val="20000"/>
              <a:lumOff val="80000"/>
            </a:schemeClr>
          </a:solidFill>
          <a:ln w="38100">
            <a:solidFill>
              <a:schemeClr val="tx1"/>
            </a:solidFill>
            <a:round/>
            <a:headEnd/>
            <a:tailEnd/>
          </a:ln>
          <a:effectLst/>
        </p:spPr>
        <p:txBody>
          <a:bodyPr wrap="none" anchor="ct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36899" name="Text Box 35"/>
          <p:cNvSpPr txBox="1">
            <a:spLocks noChangeArrowheads="1"/>
          </p:cNvSpPr>
          <p:nvPr/>
        </p:nvSpPr>
        <p:spPr bwMode="auto">
          <a:xfrm>
            <a:off x="3564587" y="3163044"/>
            <a:ext cx="1482725" cy="396875"/>
          </a:xfrm>
          <a:prstGeom prst="rect">
            <a:avLst/>
          </a:prstGeom>
          <a:noFill/>
          <a:ln w="9525">
            <a:noFill/>
            <a:miter lim="800000"/>
            <a:headEnd/>
            <a:tailEnd/>
          </a:ln>
        </p:spPr>
        <p:txBody>
          <a:bodyPr>
            <a:spAutoFit/>
          </a:bodyPr>
          <a:lstStyle/>
          <a:p>
            <a:pPr>
              <a:spcBef>
                <a:spcPct val="50000"/>
              </a:spcBef>
              <a:buClrTx/>
              <a:buFontTx/>
              <a:buNone/>
            </a:pPr>
            <a:r>
              <a:rPr lang="ja-JP" altLang="en-US" sz="2000" dirty="0">
                <a:solidFill>
                  <a:schemeClr val="tx1"/>
                </a:solidFill>
                <a:ea typeface="游ゴシック" panose="020B0400000000000000" pitchFamily="50" charset="-128"/>
              </a:rPr>
              <a:t>供給先</a:t>
            </a:r>
          </a:p>
        </p:txBody>
      </p:sp>
      <p:sp>
        <p:nvSpPr>
          <p:cNvPr id="36900" name="AutoShape 36"/>
          <p:cNvSpPr>
            <a:spLocks noChangeArrowheads="1"/>
          </p:cNvSpPr>
          <p:nvPr/>
        </p:nvSpPr>
        <p:spPr bwMode="auto">
          <a:xfrm>
            <a:off x="1963097" y="4113634"/>
            <a:ext cx="1560513" cy="647700"/>
          </a:xfrm>
          <a:prstGeom prst="roundRect">
            <a:avLst>
              <a:gd name="adj" fmla="val 16667"/>
            </a:avLst>
          </a:prstGeom>
          <a:solidFill>
            <a:schemeClr val="tx2">
              <a:lumMod val="20000"/>
              <a:lumOff val="80000"/>
            </a:schemeClr>
          </a:solidFill>
          <a:ln w="38100">
            <a:solidFill>
              <a:schemeClr val="tx1"/>
            </a:solidFill>
            <a:round/>
            <a:headEnd/>
            <a:tailEnd/>
          </a:ln>
          <a:effectLst/>
        </p:spPr>
        <p:txBody>
          <a:bodyPr wrap="none" anchor="ct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36901" name="Text Box 37"/>
          <p:cNvSpPr txBox="1">
            <a:spLocks noChangeArrowheads="1"/>
          </p:cNvSpPr>
          <p:nvPr/>
        </p:nvSpPr>
        <p:spPr bwMode="auto">
          <a:xfrm>
            <a:off x="2009854" y="4257278"/>
            <a:ext cx="1482725" cy="396875"/>
          </a:xfrm>
          <a:prstGeom prst="rect">
            <a:avLst/>
          </a:prstGeom>
          <a:noFill/>
          <a:ln w="9525">
            <a:noFill/>
            <a:miter lim="800000"/>
            <a:headEnd/>
            <a:tailEnd/>
          </a:ln>
        </p:spPr>
        <p:txBody>
          <a:bodyPr>
            <a:spAutoFit/>
          </a:bodyPr>
          <a:lstStyle/>
          <a:p>
            <a:pPr>
              <a:spcBef>
                <a:spcPct val="50000"/>
              </a:spcBef>
              <a:buClrTx/>
              <a:buFontTx/>
              <a:buNone/>
            </a:pPr>
            <a:r>
              <a:rPr lang="ja-JP" altLang="en-US" sz="2000" dirty="0">
                <a:solidFill>
                  <a:schemeClr val="tx1"/>
                </a:solidFill>
                <a:ea typeface="游ゴシック" panose="020B0400000000000000" pitchFamily="50" charset="-128"/>
              </a:rPr>
              <a:t>労働者</a:t>
            </a:r>
          </a:p>
        </p:txBody>
      </p:sp>
      <p:sp>
        <p:nvSpPr>
          <p:cNvPr id="36902" name="Text Box 38"/>
          <p:cNvSpPr txBox="1">
            <a:spLocks noChangeArrowheads="1"/>
          </p:cNvSpPr>
          <p:nvPr/>
        </p:nvSpPr>
        <p:spPr bwMode="auto">
          <a:xfrm>
            <a:off x="2041356" y="2983036"/>
            <a:ext cx="1481138" cy="345544"/>
          </a:xfrm>
          <a:prstGeom prst="rect">
            <a:avLst/>
          </a:prstGeom>
          <a:noFill/>
          <a:ln w="9525" algn="ctr">
            <a:noFill/>
            <a:miter lim="800000"/>
            <a:headEnd/>
            <a:tailEnd/>
          </a:ln>
          <a:effectLst/>
        </p:spPr>
        <p:txBody>
          <a:bodyPr>
            <a:spAutoFit/>
          </a:bodyPr>
          <a:lstStyle/>
          <a:p>
            <a:pPr marL="342900" indent="-342900">
              <a:lnSpc>
                <a:spcPct val="80000"/>
              </a:lnSpc>
              <a:spcBef>
                <a:spcPct val="50000"/>
              </a:spcBef>
              <a:defRPr/>
            </a:pPr>
            <a:r>
              <a:rPr lang="ja-JP" altLang="en-US" sz="2000" dirty="0">
                <a:solidFill>
                  <a:schemeClr val="tx1"/>
                </a:solidFill>
                <a:effectLst>
                  <a:outerShdw blurRad="38100" dist="38100" dir="2700000" algn="tl">
                    <a:srgbClr val="FFFFFF"/>
                  </a:outerShdw>
                </a:effectLst>
                <a:ea typeface="游ゴシック" panose="020B0400000000000000" pitchFamily="50" charset="-128"/>
              </a:rPr>
              <a:t>供給契約</a:t>
            </a:r>
          </a:p>
        </p:txBody>
      </p:sp>
      <p:sp>
        <p:nvSpPr>
          <p:cNvPr id="36915" name="AutoShape 51"/>
          <p:cNvSpPr>
            <a:spLocks noChangeArrowheads="1"/>
          </p:cNvSpPr>
          <p:nvPr/>
        </p:nvSpPr>
        <p:spPr bwMode="auto">
          <a:xfrm>
            <a:off x="4512522" y="4640336"/>
            <a:ext cx="1560513" cy="647700"/>
          </a:xfrm>
          <a:prstGeom prst="roundRect">
            <a:avLst>
              <a:gd name="adj" fmla="val 16667"/>
            </a:avLst>
          </a:prstGeom>
          <a:solidFill>
            <a:schemeClr val="tx2">
              <a:lumMod val="20000"/>
              <a:lumOff val="80000"/>
            </a:schemeClr>
          </a:solidFill>
          <a:ln w="38100">
            <a:solidFill>
              <a:schemeClr val="tx1"/>
            </a:solidFill>
            <a:round/>
            <a:headEnd/>
            <a:tailEnd/>
          </a:ln>
          <a:effectLst/>
        </p:spPr>
        <p:txBody>
          <a:bodyPr wrap="none" anchor="ct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36916" name="Text Box 52"/>
          <p:cNvSpPr txBox="1">
            <a:spLocks noChangeArrowheads="1"/>
          </p:cNvSpPr>
          <p:nvPr/>
        </p:nvSpPr>
        <p:spPr bwMode="auto">
          <a:xfrm>
            <a:off x="4566150" y="4747566"/>
            <a:ext cx="1482725" cy="396875"/>
          </a:xfrm>
          <a:prstGeom prst="rect">
            <a:avLst/>
          </a:prstGeom>
          <a:noFill/>
          <a:ln w="9525">
            <a:noFill/>
            <a:miter lim="800000"/>
            <a:headEnd/>
            <a:tailEnd/>
          </a:ln>
        </p:spPr>
        <p:txBody>
          <a:bodyPr>
            <a:spAutoFit/>
          </a:bodyPr>
          <a:lstStyle/>
          <a:p>
            <a:pPr>
              <a:spcBef>
                <a:spcPct val="50000"/>
              </a:spcBef>
              <a:buClrTx/>
              <a:buFontTx/>
              <a:buNone/>
            </a:pPr>
            <a:r>
              <a:rPr lang="ja-JP" altLang="en-US" sz="2000" dirty="0">
                <a:solidFill>
                  <a:schemeClr val="tx1"/>
                </a:solidFill>
                <a:ea typeface="游ゴシック" panose="020B0400000000000000" pitchFamily="50" charset="-128"/>
              </a:rPr>
              <a:t>供給元</a:t>
            </a:r>
          </a:p>
        </p:txBody>
      </p:sp>
      <p:sp>
        <p:nvSpPr>
          <p:cNvPr id="36917" name="Line 53"/>
          <p:cNvSpPr>
            <a:spLocks noChangeShapeType="1"/>
          </p:cNvSpPr>
          <p:nvPr/>
        </p:nvSpPr>
        <p:spPr bwMode="auto">
          <a:xfrm>
            <a:off x="5682510" y="5288036"/>
            <a:ext cx="390525" cy="431800"/>
          </a:xfrm>
          <a:prstGeom prst="line">
            <a:avLst/>
          </a:prstGeom>
          <a:noFill/>
          <a:ln w="38100">
            <a:solidFill>
              <a:schemeClr val="tx2"/>
            </a:solidFill>
            <a:round/>
            <a:headEnd type="triangle" w="lg" len="lg"/>
            <a:tailEnd type="triangle" w="lg" len="lg"/>
          </a:ln>
          <a:effectLst/>
        </p:spPr>
        <p:txBody>
          <a:bodyP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36918" name="Line 54"/>
          <p:cNvSpPr>
            <a:spLocks noChangeShapeType="1"/>
          </p:cNvSpPr>
          <p:nvPr/>
        </p:nvSpPr>
        <p:spPr bwMode="auto">
          <a:xfrm flipV="1">
            <a:off x="6073035" y="4927673"/>
            <a:ext cx="1558925" cy="0"/>
          </a:xfrm>
          <a:prstGeom prst="line">
            <a:avLst/>
          </a:prstGeom>
          <a:noFill/>
          <a:ln w="38100">
            <a:solidFill>
              <a:schemeClr val="tx2"/>
            </a:solidFill>
            <a:round/>
            <a:headEnd type="triangle" w="lg" len="lg"/>
            <a:tailEnd type="triangle" w="lg" len="lg"/>
          </a:ln>
          <a:effectLst/>
        </p:spPr>
        <p:txBody>
          <a:bodyP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36919" name="Line 55"/>
          <p:cNvSpPr>
            <a:spLocks noChangeShapeType="1"/>
          </p:cNvSpPr>
          <p:nvPr/>
        </p:nvSpPr>
        <p:spPr bwMode="auto">
          <a:xfrm flipH="1">
            <a:off x="7631960" y="5288036"/>
            <a:ext cx="390525" cy="431800"/>
          </a:xfrm>
          <a:prstGeom prst="line">
            <a:avLst/>
          </a:prstGeom>
          <a:noFill/>
          <a:ln w="38100">
            <a:solidFill>
              <a:schemeClr val="tx2"/>
            </a:solidFill>
            <a:round/>
            <a:headEnd type="triangle" w="lg" len="lg"/>
            <a:tailEnd type="triangle" w="lg" len="lg"/>
          </a:ln>
          <a:effectLst/>
        </p:spPr>
        <p:txBody>
          <a:bodyP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36922" name="AutoShape 58"/>
          <p:cNvSpPr>
            <a:spLocks noChangeArrowheads="1"/>
          </p:cNvSpPr>
          <p:nvPr/>
        </p:nvSpPr>
        <p:spPr bwMode="auto">
          <a:xfrm>
            <a:off x="7631960" y="4640336"/>
            <a:ext cx="1560512" cy="647700"/>
          </a:xfrm>
          <a:prstGeom prst="roundRect">
            <a:avLst>
              <a:gd name="adj" fmla="val 16667"/>
            </a:avLst>
          </a:prstGeom>
          <a:solidFill>
            <a:schemeClr val="tx2">
              <a:lumMod val="20000"/>
              <a:lumOff val="80000"/>
            </a:schemeClr>
          </a:solidFill>
          <a:ln w="38100">
            <a:solidFill>
              <a:schemeClr val="tx1"/>
            </a:solidFill>
            <a:round/>
            <a:headEnd/>
            <a:tailEnd/>
          </a:ln>
          <a:effectLst/>
        </p:spPr>
        <p:txBody>
          <a:bodyPr wrap="none" anchor="ct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36923" name="Text Box 59"/>
          <p:cNvSpPr txBox="1">
            <a:spLocks noChangeArrowheads="1"/>
          </p:cNvSpPr>
          <p:nvPr/>
        </p:nvSpPr>
        <p:spPr bwMode="auto">
          <a:xfrm>
            <a:off x="7661427" y="4747566"/>
            <a:ext cx="1482725" cy="396875"/>
          </a:xfrm>
          <a:prstGeom prst="rect">
            <a:avLst/>
          </a:prstGeom>
          <a:noFill/>
          <a:ln w="9525">
            <a:noFill/>
            <a:miter lim="800000"/>
            <a:headEnd/>
            <a:tailEnd/>
          </a:ln>
        </p:spPr>
        <p:txBody>
          <a:bodyPr>
            <a:spAutoFit/>
          </a:bodyPr>
          <a:lstStyle/>
          <a:p>
            <a:pPr>
              <a:spcBef>
                <a:spcPct val="50000"/>
              </a:spcBef>
              <a:buClrTx/>
              <a:buFontTx/>
              <a:buNone/>
            </a:pPr>
            <a:r>
              <a:rPr lang="ja-JP" altLang="en-US" sz="2000" dirty="0">
                <a:solidFill>
                  <a:schemeClr val="tx1"/>
                </a:solidFill>
                <a:ea typeface="游ゴシック" panose="020B0400000000000000" pitchFamily="50" charset="-128"/>
              </a:rPr>
              <a:t>供給先</a:t>
            </a:r>
          </a:p>
        </p:txBody>
      </p:sp>
      <p:sp>
        <p:nvSpPr>
          <p:cNvPr id="36924" name="AutoShape 60"/>
          <p:cNvSpPr>
            <a:spLocks noChangeArrowheads="1"/>
          </p:cNvSpPr>
          <p:nvPr/>
        </p:nvSpPr>
        <p:spPr bwMode="auto">
          <a:xfrm>
            <a:off x="6073035" y="5648398"/>
            <a:ext cx="1560512" cy="647700"/>
          </a:xfrm>
          <a:prstGeom prst="roundRect">
            <a:avLst>
              <a:gd name="adj" fmla="val 16667"/>
            </a:avLst>
          </a:prstGeom>
          <a:solidFill>
            <a:schemeClr val="tx2">
              <a:lumMod val="20000"/>
              <a:lumOff val="80000"/>
            </a:schemeClr>
          </a:solidFill>
          <a:ln w="38100">
            <a:solidFill>
              <a:schemeClr val="tx1"/>
            </a:solidFill>
            <a:round/>
            <a:headEnd/>
            <a:tailEnd/>
          </a:ln>
          <a:effectLst/>
        </p:spPr>
        <p:txBody>
          <a:bodyPr wrap="none" anchor="ct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36925" name="Text Box 61"/>
          <p:cNvSpPr txBox="1">
            <a:spLocks noChangeArrowheads="1"/>
          </p:cNvSpPr>
          <p:nvPr/>
        </p:nvSpPr>
        <p:spPr bwMode="auto">
          <a:xfrm>
            <a:off x="6150847" y="5784923"/>
            <a:ext cx="1481137" cy="396875"/>
          </a:xfrm>
          <a:prstGeom prst="rect">
            <a:avLst/>
          </a:prstGeom>
          <a:noFill/>
          <a:ln w="9525">
            <a:noFill/>
            <a:miter lim="800000"/>
            <a:headEnd/>
            <a:tailEnd/>
          </a:ln>
        </p:spPr>
        <p:txBody>
          <a:bodyPr>
            <a:spAutoFit/>
          </a:bodyPr>
          <a:lstStyle/>
          <a:p>
            <a:pPr>
              <a:spcBef>
                <a:spcPct val="50000"/>
              </a:spcBef>
              <a:buClrTx/>
              <a:buFontTx/>
              <a:buNone/>
            </a:pPr>
            <a:r>
              <a:rPr lang="ja-JP" altLang="en-US" sz="2000" dirty="0">
                <a:solidFill>
                  <a:schemeClr val="tx1"/>
                </a:solidFill>
                <a:ea typeface="游ゴシック" panose="020B0400000000000000" pitchFamily="50" charset="-128"/>
              </a:rPr>
              <a:t>労働者</a:t>
            </a:r>
          </a:p>
        </p:txBody>
      </p:sp>
      <p:sp>
        <p:nvSpPr>
          <p:cNvPr id="36926" name="Text Box 62"/>
          <p:cNvSpPr txBox="1">
            <a:spLocks noChangeArrowheads="1"/>
          </p:cNvSpPr>
          <p:nvPr/>
        </p:nvSpPr>
        <p:spPr bwMode="auto">
          <a:xfrm>
            <a:off x="6073035" y="4567311"/>
            <a:ext cx="1481137" cy="345544"/>
          </a:xfrm>
          <a:prstGeom prst="rect">
            <a:avLst/>
          </a:prstGeom>
          <a:noFill/>
          <a:ln w="9525" algn="ctr">
            <a:noFill/>
            <a:miter lim="800000"/>
            <a:headEnd/>
            <a:tailEnd/>
          </a:ln>
          <a:effectLst/>
        </p:spPr>
        <p:txBody>
          <a:bodyPr>
            <a:spAutoFit/>
          </a:bodyPr>
          <a:lstStyle/>
          <a:p>
            <a:pPr marL="342900" indent="-342900">
              <a:lnSpc>
                <a:spcPct val="80000"/>
              </a:lnSpc>
              <a:spcBef>
                <a:spcPct val="50000"/>
              </a:spcBef>
              <a:defRPr/>
            </a:pPr>
            <a:r>
              <a:rPr lang="ja-JP" altLang="en-US" sz="2000" dirty="0">
                <a:solidFill>
                  <a:schemeClr val="tx1"/>
                </a:solidFill>
                <a:effectLst>
                  <a:outerShdw blurRad="38100" dist="38100" dir="2700000" algn="tl">
                    <a:srgbClr val="FFFFFF"/>
                  </a:outerShdw>
                </a:effectLst>
                <a:ea typeface="游ゴシック" panose="020B0400000000000000" pitchFamily="50" charset="-128"/>
              </a:rPr>
              <a:t>供給契約</a:t>
            </a:r>
          </a:p>
        </p:txBody>
      </p:sp>
      <p:sp>
        <p:nvSpPr>
          <p:cNvPr id="36928" name="Text Box 64"/>
          <p:cNvSpPr txBox="1">
            <a:spLocks noChangeArrowheads="1"/>
          </p:cNvSpPr>
          <p:nvPr/>
        </p:nvSpPr>
        <p:spPr bwMode="auto">
          <a:xfrm>
            <a:off x="3492578" y="5517232"/>
            <a:ext cx="2347093" cy="698653"/>
          </a:xfrm>
          <a:prstGeom prst="rect">
            <a:avLst/>
          </a:prstGeom>
          <a:noFill/>
          <a:ln w="9525" algn="ctr">
            <a:noFill/>
            <a:miter lim="800000"/>
            <a:headEnd/>
            <a:tailEnd/>
          </a:ln>
          <a:effectLst/>
        </p:spPr>
        <p:txBody>
          <a:bodyPr wrap="square">
            <a:spAutoFit/>
          </a:bodyPr>
          <a:lstStyle/>
          <a:p>
            <a:pPr marL="342900" indent="-342900">
              <a:lnSpc>
                <a:spcPct val="80000"/>
              </a:lnSpc>
              <a:spcBef>
                <a:spcPct val="50000"/>
              </a:spcBef>
              <a:defRPr/>
            </a:pPr>
            <a:r>
              <a:rPr lang="ja-JP" altLang="en-US" sz="2000" dirty="0">
                <a:solidFill>
                  <a:schemeClr val="tx1"/>
                </a:solidFill>
                <a:effectLst>
                  <a:outerShdw blurRad="38100" dist="38100" dir="2700000" algn="tl">
                    <a:srgbClr val="FFFFFF"/>
                  </a:outerShdw>
                </a:effectLst>
                <a:ea typeface="游ゴシック" panose="020B0400000000000000" pitchFamily="50" charset="-128"/>
              </a:rPr>
              <a:t>支配従属関係</a:t>
            </a:r>
          </a:p>
          <a:p>
            <a:pPr marL="342900" indent="-342900">
              <a:lnSpc>
                <a:spcPct val="80000"/>
              </a:lnSpc>
              <a:spcBef>
                <a:spcPct val="50000"/>
              </a:spcBef>
              <a:defRPr/>
            </a:pPr>
            <a:r>
              <a:rPr lang="ja-JP" altLang="en-US" sz="1800" b="0" dirty="0">
                <a:solidFill>
                  <a:schemeClr val="tx1"/>
                </a:solidFill>
                <a:effectLst>
                  <a:outerShdw blurRad="38100" dist="38100" dir="2700000" algn="tl">
                    <a:srgbClr val="FFFFFF"/>
                  </a:outerShdw>
                </a:effectLst>
                <a:ea typeface="游ゴシック" panose="020B0400000000000000" pitchFamily="50" charset="-128"/>
              </a:rPr>
              <a:t>（雇用関係を除く）</a:t>
            </a:r>
          </a:p>
        </p:txBody>
      </p:sp>
      <p:sp>
        <p:nvSpPr>
          <p:cNvPr id="36929" name="Text Box 65"/>
          <p:cNvSpPr txBox="1">
            <a:spLocks noChangeArrowheads="1"/>
          </p:cNvSpPr>
          <p:nvPr/>
        </p:nvSpPr>
        <p:spPr bwMode="auto">
          <a:xfrm>
            <a:off x="7866911" y="5463196"/>
            <a:ext cx="1723549" cy="892552"/>
          </a:xfrm>
          <a:prstGeom prst="rect">
            <a:avLst/>
          </a:prstGeom>
          <a:noFill/>
          <a:ln w="9525" algn="ctr">
            <a:noFill/>
            <a:miter lim="800000"/>
            <a:headEnd/>
            <a:tailEnd/>
          </a:ln>
          <a:effectLst/>
        </p:spPr>
        <p:txBody>
          <a:bodyPr wrap="none">
            <a:spAutoFit/>
          </a:bodyPr>
          <a:lstStyle/>
          <a:p>
            <a:pPr>
              <a:lnSpc>
                <a:spcPct val="80000"/>
              </a:lnSpc>
              <a:spcBef>
                <a:spcPts val="0"/>
              </a:spcBef>
              <a:defRPr/>
            </a:pPr>
            <a:r>
              <a:rPr lang="ja-JP" altLang="en-US" sz="2000" dirty="0">
                <a:solidFill>
                  <a:schemeClr val="tx1"/>
                </a:solidFill>
                <a:effectLst>
                  <a:outerShdw blurRad="38100" dist="38100" dir="2700000" algn="tl">
                    <a:srgbClr val="FFFFFF"/>
                  </a:outerShdw>
                </a:effectLst>
                <a:ea typeface="游ゴシック" panose="020B0400000000000000" pitchFamily="50" charset="-128"/>
              </a:rPr>
              <a:t>雇用</a:t>
            </a:r>
            <a:r>
              <a:rPr lang="ja-JP" altLang="en-US" sz="2000" dirty="0" smtClean="0">
                <a:solidFill>
                  <a:schemeClr val="tx1"/>
                </a:solidFill>
                <a:effectLst>
                  <a:outerShdw blurRad="38100" dist="38100" dir="2700000" algn="tl">
                    <a:srgbClr val="FFFFFF"/>
                  </a:outerShdw>
                </a:effectLst>
                <a:ea typeface="游ゴシック" panose="020B0400000000000000" pitchFamily="50" charset="-128"/>
              </a:rPr>
              <a:t>関係</a:t>
            </a:r>
            <a:endParaRPr lang="en-US" altLang="ja-JP" sz="2000" dirty="0" smtClean="0">
              <a:solidFill>
                <a:schemeClr val="tx1"/>
              </a:solidFill>
              <a:effectLst>
                <a:outerShdw blurRad="38100" dist="38100" dir="2700000" algn="tl">
                  <a:srgbClr val="FFFFFF"/>
                </a:outerShdw>
              </a:effectLst>
              <a:ea typeface="游ゴシック" panose="020B0400000000000000" pitchFamily="50" charset="-128"/>
            </a:endParaRPr>
          </a:p>
          <a:p>
            <a:pPr>
              <a:lnSpc>
                <a:spcPct val="80000"/>
              </a:lnSpc>
              <a:spcBef>
                <a:spcPts val="0"/>
              </a:spcBef>
              <a:defRPr/>
            </a:pPr>
            <a:r>
              <a:rPr lang="ja-JP" altLang="en-US" sz="2000" dirty="0">
                <a:solidFill>
                  <a:schemeClr val="tx1"/>
                </a:solidFill>
                <a:effectLst>
                  <a:outerShdw blurRad="38100" dist="38100" dir="2700000" algn="tl">
                    <a:srgbClr val="FFFFFF"/>
                  </a:outerShdw>
                </a:effectLst>
                <a:ea typeface="游ゴシック" panose="020B0400000000000000" pitchFamily="50" charset="-128"/>
              </a:rPr>
              <a:t>又</a:t>
            </a:r>
            <a:r>
              <a:rPr lang="ja-JP" altLang="en-US" sz="2000" dirty="0" smtClean="0">
                <a:solidFill>
                  <a:schemeClr val="tx1"/>
                </a:solidFill>
                <a:effectLst>
                  <a:outerShdw blurRad="38100" dist="38100" dir="2700000" algn="tl">
                    <a:srgbClr val="FFFFFF"/>
                  </a:outerShdw>
                </a:effectLst>
                <a:ea typeface="游ゴシック" panose="020B0400000000000000" pitchFamily="50" charset="-128"/>
              </a:rPr>
              <a:t>は</a:t>
            </a:r>
            <a:endParaRPr lang="en-US" altLang="ja-JP" sz="2000" dirty="0" smtClean="0">
              <a:solidFill>
                <a:schemeClr val="tx1"/>
              </a:solidFill>
              <a:effectLst>
                <a:outerShdw blurRad="38100" dist="38100" dir="2700000" algn="tl">
                  <a:srgbClr val="FFFFFF"/>
                </a:outerShdw>
              </a:effectLst>
              <a:ea typeface="游ゴシック" panose="020B0400000000000000" pitchFamily="50" charset="-128"/>
            </a:endParaRPr>
          </a:p>
          <a:p>
            <a:pPr>
              <a:spcBef>
                <a:spcPts val="0"/>
              </a:spcBef>
              <a:defRPr/>
            </a:pPr>
            <a:r>
              <a:rPr lang="ja-JP" altLang="en-US" sz="2000" dirty="0" smtClean="0">
                <a:solidFill>
                  <a:schemeClr val="tx1"/>
                </a:solidFill>
                <a:effectLst>
                  <a:outerShdw blurRad="38100" dist="38100" dir="2700000" algn="tl">
                    <a:srgbClr val="FFFFFF"/>
                  </a:outerShdw>
                </a:effectLst>
                <a:ea typeface="游ゴシック" panose="020B0400000000000000" pitchFamily="50" charset="-128"/>
              </a:rPr>
              <a:t>指揮</a:t>
            </a:r>
            <a:r>
              <a:rPr lang="ja-JP" altLang="en-US" sz="2000" dirty="0">
                <a:solidFill>
                  <a:schemeClr val="tx1"/>
                </a:solidFill>
                <a:effectLst>
                  <a:outerShdw blurRad="38100" dist="38100" dir="2700000" algn="tl">
                    <a:srgbClr val="FFFFFF"/>
                  </a:outerShdw>
                </a:effectLst>
                <a:ea typeface="游ゴシック" panose="020B0400000000000000" pitchFamily="50" charset="-128"/>
              </a:rPr>
              <a:t>命令</a:t>
            </a:r>
            <a:r>
              <a:rPr lang="ja-JP" altLang="en-US" sz="2000" dirty="0" smtClean="0">
                <a:solidFill>
                  <a:schemeClr val="tx1"/>
                </a:solidFill>
                <a:effectLst>
                  <a:outerShdw blurRad="38100" dist="38100" dir="2700000" algn="tl">
                    <a:srgbClr val="FFFFFF"/>
                  </a:outerShdw>
                </a:effectLst>
                <a:ea typeface="游ゴシック" panose="020B0400000000000000" pitchFamily="50" charset="-128"/>
              </a:rPr>
              <a:t>関係</a:t>
            </a:r>
            <a:endParaRPr lang="ja-JP" altLang="en-US" sz="2000" dirty="0">
              <a:solidFill>
                <a:schemeClr val="tx1"/>
              </a:solidFill>
              <a:effectLst>
                <a:outerShdw blurRad="38100" dist="38100" dir="2700000" algn="tl">
                  <a:srgbClr val="FFFFFF"/>
                </a:outerShdw>
              </a:effectLst>
              <a:ea typeface="游ゴシック" panose="020B0400000000000000" pitchFamily="50" charset="-128"/>
            </a:endParaRPr>
          </a:p>
        </p:txBody>
      </p:sp>
      <p:sp>
        <p:nvSpPr>
          <p:cNvPr id="2" name="スライド番号プレースホルダー 1"/>
          <p:cNvSpPr>
            <a:spLocks noGrp="1"/>
          </p:cNvSpPr>
          <p:nvPr>
            <p:ph type="sldNum" sz="quarter" idx="12"/>
          </p:nvPr>
        </p:nvSpPr>
        <p:spPr>
          <a:xfrm>
            <a:off x="7594600" y="6520259"/>
            <a:ext cx="2311400" cy="365125"/>
          </a:xfrm>
        </p:spPr>
        <p:txBody>
          <a:bodyPr/>
          <a:lstStyle/>
          <a:p>
            <a:pPr>
              <a:defRPr/>
            </a:pPr>
            <a:r>
              <a:rPr lang="en-US" altLang="ja-JP" dirty="0"/>
              <a:t>5</a:t>
            </a:r>
          </a:p>
        </p:txBody>
      </p:sp>
      <p:sp>
        <p:nvSpPr>
          <p:cNvPr id="32" name="Rectangle 2"/>
          <p:cNvSpPr txBox="1">
            <a:spLocks noRot="1" noChangeArrowheads="1"/>
          </p:cNvSpPr>
          <p:nvPr/>
        </p:nvSpPr>
        <p:spPr>
          <a:xfrm>
            <a:off x="0" y="0"/>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労働者供給事業</a:t>
            </a:r>
            <a:endParaRPr lang="ja-JP" altLang="en-US" sz="2800" b="1" dirty="0">
              <a:solidFill>
                <a:schemeClr val="bg1"/>
              </a:solidFill>
            </a:endParaRPr>
          </a:p>
        </p:txBody>
      </p:sp>
    </p:spTree>
  </p:cSld>
  <p:clrMapOvr>
    <a:masterClrMapping/>
  </p:clrMapOvr>
  <p:transition advTm="5177">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9" name="AutoShape 7"/>
          <p:cNvSpPr>
            <a:spLocks noChangeArrowheads="1"/>
          </p:cNvSpPr>
          <p:nvPr/>
        </p:nvSpPr>
        <p:spPr bwMode="auto">
          <a:xfrm>
            <a:off x="956001" y="3174516"/>
            <a:ext cx="2791814" cy="1008062"/>
          </a:xfrm>
          <a:prstGeom prst="roundRect">
            <a:avLst>
              <a:gd name="adj" fmla="val 16667"/>
            </a:avLst>
          </a:prstGeom>
          <a:solidFill>
            <a:schemeClr val="tx2">
              <a:lumMod val="20000"/>
              <a:lumOff val="80000"/>
            </a:schemeClr>
          </a:solidFill>
          <a:ln w="38100">
            <a:solidFill>
              <a:schemeClr val="tx1"/>
            </a:solidFill>
            <a:round/>
            <a:headEnd/>
            <a:tailEnd/>
          </a:ln>
          <a:effectLst/>
        </p:spPr>
        <p:txBody>
          <a:bodyPr wrap="none" anchor="ctr"/>
          <a:lstStyle/>
          <a:p>
            <a:pPr>
              <a:defRPr/>
            </a:pPr>
            <a:endParaRPr lang="ja-JP" altLang="en-US" dirty="0">
              <a:effectLst>
                <a:outerShdw blurRad="38100" dist="38100" dir="2700000" algn="tl">
                  <a:srgbClr val="000000">
                    <a:alpha val="43137"/>
                  </a:srgbClr>
                </a:outerShdw>
              </a:effectLst>
              <a:ea typeface="游ゴシック" panose="020B0400000000000000" pitchFamily="50" charset="-128"/>
            </a:endParaRPr>
          </a:p>
        </p:txBody>
      </p:sp>
      <p:sp>
        <p:nvSpPr>
          <p:cNvPr id="38920" name="AutoShape 8"/>
          <p:cNvSpPr>
            <a:spLocks noChangeArrowheads="1"/>
          </p:cNvSpPr>
          <p:nvPr/>
        </p:nvSpPr>
        <p:spPr bwMode="auto">
          <a:xfrm>
            <a:off x="6343600" y="3173846"/>
            <a:ext cx="2791814" cy="1008062"/>
          </a:xfrm>
          <a:prstGeom prst="roundRect">
            <a:avLst>
              <a:gd name="adj" fmla="val 16667"/>
            </a:avLst>
          </a:prstGeom>
          <a:solidFill>
            <a:schemeClr val="tx2">
              <a:lumMod val="20000"/>
              <a:lumOff val="80000"/>
            </a:schemeClr>
          </a:solidFill>
          <a:ln w="38100">
            <a:solidFill>
              <a:schemeClr val="tx1"/>
            </a:solidFill>
            <a:round/>
            <a:headEnd/>
            <a:tailEnd/>
          </a:ln>
          <a:effectLst/>
        </p:spPr>
        <p:txBody>
          <a:bodyPr wrap="none" anchor="ctr"/>
          <a:lstStyle/>
          <a:p>
            <a:pPr>
              <a:defRPr/>
            </a:pPr>
            <a:endParaRPr lang="ja-JP" altLang="en-US" dirty="0">
              <a:effectLst>
                <a:outerShdw blurRad="38100" dist="38100" dir="2700000" algn="tl">
                  <a:srgbClr val="000000">
                    <a:alpha val="43137"/>
                  </a:srgbClr>
                </a:outerShdw>
              </a:effectLst>
              <a:ea typeface="游ゴシック" panose="020B0400000000000000" pitchFamily="50" charset="-128"/>
            </a:endParaRPr>
          </a:p>
        </p:txBody>
      </p:sp>
      <p:sp>
        <p:nvSpPr>
          <p:cNvPr id="38921" name="AutoShape 9"/>
          <p:cNvSpPr>
            <a:spLocks noChangeArrowheads="1"/>
          </p:cNvSpPr>
          <p:nvPr/>
        </p:nvSpPr>
        <p:spPr bwMode="auto">
          <a:xfrm>
            <a:off x="3713361" y="5358121"/>
            <a:ext cx="2790428" cy="1008062"/>
          </a:xfrm>
          <a:prstGeom prst="roundRect">
            <a:avLst>
              <a:gd name="adj" fmla="val 16667"/>
            </a:avLst>
          </a:prstGeom>
          <a:solidFill>
            <a:schemeClr val="tx2">
              <a:lumMod val="20000"/>
              <a:lumOff val="80000"/>
            </a:schemeClr>
          </a:solidFill>
          <a:ln w="38100">
            <a:solidFill>
              <a:schemeClr val="tx1"/>
            </a:solidFill>
            <a:round/>
            <a:headEnd/>
            <a:tailEnd/>
          </a:ln>
          <a:effectLst/>
        </p:spPr>
        <p:txBody>
          <a:bodyPr wrap="none" anchor="ctr"/>
          <a:lstStyle/>
          <a:p>
            <a:pPr>
              <a:defRPr/>
            </a:pPr>
            <a:endParaRPr lang="ja-JP" altLang="en-US" dirty="0">
              <a:effectLst>
                <a:outerShdw blurRad="38100" dist="38100" dir="2700000" algn="tl">
                  <a:srgbClr val="000000">
                    <a:alpha val="43137"/>
                  </a:srgbClr>
                </a:outerShdw>
              </a:effectLst>
              <a:ea typeface="游ゴシック" panose="020B0400000000000000" pitchFamily="50" charset="-128"/>
            </a:endParaRPr>
          </a:p>
        </p:txBody>
      </p:sp>
      <p:sp>
        <p:nvSpPr>
          <p:cNvPr id="15367" name="Text Box 10"/>
          <p:cNvSpPr txBox="1">
            <a:spLocks noChangeArrowheads="1"/>
          </p:cNvSpPr>
          <p:nvPr/>
        </p:nvSpPr>
        <p:spPr bwMode="auto">
          <a:xfrm>
            <a:off x="1242962" y="3388159"/>
            <a:ext cx="2327920" cy="579437"/>
          </a:xfrm>
          <a:prstGeom prst="rect">
            <a:avLst/>
          </a:prstGeom>
          <a:noFill/>
          <a:ln w="9525">
            <a:noFill/>
            <a:miter lim="800000"/>
            <a:headEnd/>
            <a:tailEnd/>
          </a:ln>
        </p:spPr>
        <p:txBody>
          <a:bodyPr wrap="square">
            <a:spAutoFit/>
          </a:bodyPr>
          <a:lstStyle/>
          <a:p>
            <a:pPr>
              <a:spcBef>
                <a:spcPct val="50000"/>
              </a:spcBef>
              <a:buClrTx/>
              <a:buFontTx/>
              <a:buNone/>
            </a:pPr>
            <a:r>
              <a:rPr lang="ja-JP" altLang="en-US" sz="3200" dirty="0">
                <a:solidFill>
                  <a:schemeClr val="tx1"/>
                </a:solidFill>
                <a:ea typeface="游ゴシック" panose="020B0400000000000000" pitchFamily="50" charset="-128"/>
              </a:rPr>
              <a:t>請負業者</a:t>
            </a:r>
          </a:p>
        </p:txBody>
      </p:sp>
      <p:sp>
        <p:nvSpPr>
          <p:cNvPr id="15368" name="Text Box 11"/>
          <p:cNvSpPr txBox="1">
            <a:spLocks noChangeArrowheads="1"/>
          </p:cNvSpPr>
          <p:nvPr/>
        </p:nvSpPr>
        <p:spPr bwMode="auto">
          <a:xfrm>
            <a:off x="3944663" y="5572433"/>
            <a:ext cx="2376489" cy="579437"/>
          </a:xfrm>
          <a:prstGeom prst="rect">
            <a:avLst/>
          </a:prstGeom>
          <a:noFill/>
          <a:ln w="9525">
            <a:noFill/>
            <a:miter lim="800000"/>
            <a:headEnd/>
            <a:tailEnd/>
          </a:ln>
        </p:spPr>
        <p:txBody>
          <a:bodyPr wrap="square">
            <a:spAutoFit/>
          </a:bodyPr>
          <a:lstStyle/>
          <a:p>
            <a:pPr>
              <a:spcBef>
                <a:spcPct val="50000"/>
              </a:spcBef>
              <a:buClrTx/>
              <a:buFontTx/>
              <a:buNone/>
            </a:pPr>
            <a:r>
              <a:rPr lang="ja-JP" altLang="en-US" sz="3200" dirty="0">
                <a:solidFill>
                  <a:schemeClr val="tx1"/>
                </a:solidFill>
                <a:ea typeface="游ゴシック" panose="020B0400000000000000" pitchFamily="50" charset="-128"/>
              </a:rPr>
              <a:t>労　働　者</a:t>
            </a:r>
          </a:p>
        </p:txBody>
      </p:sp>
      <p:sp>
        <p:nvSpPr>
          <p:cNvPr id="15369" name="Text Box 12"/>
          <p:cNvSpPr txBox="1">
            <a:spLocks noChangeArrowheads="1"/>
          </p:cNvSpPr>
          <p:nvPr/>
        </p:nvSpPr>
        <p:spPr bwMode="auto">
          <a:xfrm>
            <a:off x="6629129" y="3405848"/>
            <a:ext cx="2255911" cy="579437"/>
          </a:xfrm>
          <a:prstGeom prst="rect">
            <a:avLst/>
          </a:prstGeom>
          <a:noFill/>
          <a:ln w="9525">
            <a:noFill/>
            <a:miter lim="800000"/>
            <a:headEnd/>
            <a:tailEnd/>
          </a:ln>
        </p:spPr>
        <p:txBody>
          <a:bodyPr wrap="square">
            <a:spAutoFit/>
          </a:bodyPr>
          <a:lstStyle/>
          <a:p>
            <a:pPr>
              <a:spcBef>
                <a:spcPct val="50000"/>
              </a:spcBef>
              <a:buClrTx/>
              <a:buFontTx/>
              <a:buNone/>
            </a:pPr>
            <a:r>
              <a:rPr lang="ja-JP" altLang="en-US" sz="3200" dirty="0">
                <a:solidFill>
                  <a:schemeClr val="tx1"/>
                </a:solidFill>
                <a:ea typeface="游ゴシック" panose="020B0400000000000000" pitchFamily="50" charset="-128"/>
              </a:rPr>
              <a:t>注　文　主</a:t>
            </a:r>
          </a:p>
        </p:txBody>
      </p:sp>
      <p:sp>
        <p:nvSpPr>
          <p:cNvPr id="38925" name="Line 13"/>
          <p:cNvSpPr>
            <a:spLocks noChangeShapeType="1"/>
          </p:cNvSpPr>
          <p:nvPr/>
        </p:nvSpPr>
        <p:spPr bwMode="auto">
          <a:xfrm>
            <a:off x="3310766" y="4276429"/>
            <a:ext cx="994172" cy="1014434"/>
          </a:xfrm>
          <a:prstGeom prst="line">
            <a:avLst/>
          </a:prstGeom>
          <a:noFill/>
          <a:ln w="38100">
            <a:solidFill>
              <a:schemeClr val="tx2"/>
            </a:solidFill>
            <a:round/>
            <a:headEnd type="triangle" w="lg" len="lg"/>
            <a:tailEnd type="triangle" w="lg" len="lg"/>
          </a:ln>
          <a:effectLst/>
        </p:spPr>
        <p:txBody>
          <a:bodyPr/>
          <a:lstStyle/>
          <a:p>
            <a:pPr>
              <a:defRPr/>
            </a:pPr>
            <a:endParaRPr lang="ja-JP" altLang="en-US" dirty="0">
              <a:effectLst>
                <a:outerShdw blurRad="38100" dist="38100" dir="2700000" algn="tl">
                  <a:srgbClr val="000000">
                    <a:alpha val="43137"/>
                  </a:srgbClr>
                </a:outerShdw>
              </a:effectLst>
              <a:ea typeface="游ゴシック" panose="020B0400000000000000" pitchFamily="50" charset="-128"/>
            </a:endParaRPr>
          </a:p>
        </p:txBody>
      </p:sp>
      <p:sp>
        <p:nvSpPr>
          <p:cNvPr id="38926" name="Line 14"/>
          <p:cNvSpPr>
            <a:spLocks noChangeShapeType="1"/>
          </p:cNvSpPr>
          <p:nvPr/>
        </p:nvSpPr>
        <p:spPr bwMode="auto">
          <a:xfrm flipV="1">
            <a:off x="3966170" y="3614107"/>
            <a:ext cx="2121322" cy="0"/>
          </a:xfrm>
          <a:prstGeom prst="line">
            <a:avLst/>
          </a:prstGeom>
          <a:noFill/>
          <a:ln w="38100">
            <a:solidFill>
              <a:schemeClr val="tx2"/>
            </a:solidFill>
            <a:round/>
            <a:headEnd type="triangle" w="lg" len="lg"/>
            <a:tailEnd type="triangle" w="lg" len="lg"/>
          </a:ln>
          <a:effectLst/>
        </p:spPr>
        <p:txBody>
          <a:bodyPr/>
          <a:lstStyle/>
          <a:p>
            <a:pPr>
              <a:defRPr/>
            </a:pPr>
            <a:endParaRPr lang="ja-JP" altLang="en-US" dirty="0">
              <a:solidFill>
                <a:schemeClr val="tx1"/>
              </a:solidFill>
              <a:effectLst>
                <a:outerShdw blurRad="38100" dist="38100" dir="2700000" algn="tl">
                  <a:srgbClr val="000000">
                    <a:alpha val="43137"/>
                  </a:srgbClr>
                </a:outerShdw>
              </a:effectLst>
              <a:ea typeface="游ゴシック" panose="020B0400000000000000" pitchFamily="50" charset="-128"/>
            </a:endParaRPr>
          </a:p>
        </p:txBody>
      </p:sp>
      <p:sp>
        <p:nvSpPr>
          <p:cNvPr id="38928" name="Text Box 16"/>
          <p:cNvSpPr txBox="1">
            <a:spLocks noChangeArrowheads="1"/>
          </p:cNvSpPr>
          <p:nvPr/>
        </p:nvSpPr>
        <p:spPr bwMode="auto">
          <a:xfrm>
            <a:off x="3747815" y="2852936"/>
            <a:ext cx="2573337" cy="396134"/>
          </a:xfrm>
          <a:prstGeom prst="rect">
            <a:avLst/>
          </a:prstGeom>
          <a:noFill/>
          <a:ln w="9525" algn="ctr">
            <a:noFill/>
            <a:miter lim="800000"/>
            <a:headEnd/>
            <a:tailEnd/>
          </a:ln>
          <a:effectLst/>
        </p:spPr>
        <p:txBody>
          <a:bodyPr>
            <a:spAutoFit/>
          </a:bodyPr>
          <a:lstStyle/>
          <a:p>
            <a:pPr marL="342900" indent="-342900">
              <a:lnSpc>
                <a:spcPct val="80000"/>
              </a:lnSpc>
              <a:spcBef>
                <a:spcPct val="50000"/>
              </a:spcBef>
              <a:defRPr/>
            </a:pPr>
            <a:r>
              <a:rPr lang="ja-JP" altLang="en-US" dirty="0">
                <a:solidFill>
                  <a:schemeClr val="tx1"/>
                </a:solidFill>
                <a:effectLst>
                  <a:outerShdw blurRad="38100" dist="38100" dir="2700000" algn="tl">
                    <a:srgbClr val="FFFFFF"/>
                  </a:outerShdw>
                </a:effectLst>
                <a:ea typeface="游ゴシック" panose="020B0400000000000000" pitchFamily="50" charset="-128"/>
              </a:rPr>
              <a:t>請　負　契　約</a:t>
            </a:r>
          </a:p>
        </p:txBody>
      </p:sp>
      <p:sp>
        <p:nvSpPr>
          <p:cNvPr id="38929" name="Text Box 17"/>
          <p:cNvSpPr txBox="1">
            <a:spLocks noChangeArrowheads="1"/>
          </p:cNvSpPr>
          <p:nvPr/>
        </p:nvSpPr>
        <p:spPr bwMode="auto">
          <a:xfrm>
            <a:off x="1313457" y="4758964"/>
            <a:ext cx="2652713" cy="396134"/>
          </a:xfrm>
          <a:prstGeom prst="rect">
            <a:avLst/>
          </a:prstGeom>
          <a:noFill/>
          <a:ln w="9525" algn="ctr">
            <a:noFill/>
            <a:miter lim="800000"/>
            <a:headEnd/>
            <a:tailEnd/>
          </a:ln>
          <a:effectLst/>
        </p:spPr>
        <p:txBody>
          <a:bodyPr>
            <a:spAutoFit/>
          </a:bodyPr>
          <a:lstStyle/>
          <a:p>
            <a:pPr marL="342900" indent="-342900">
              <a:lnSpc>
                <a:spcPct val="80000"/>
              </a:lnSpc>
              <a:spcBef>
                <a:spcPct val="50000"/>
              </a:spcBef>
              <a:defRPr/>
            </a:pPr>
            <a:r>
              <a:rPr lang="ja-JP" altLang="en-US" dirty="0">
                <a:solidFill>
                  <a:schemeClr val="tx1"/>
                </a:solidFill>
                <a:effectLst>
                  <a:outerShdw blurRad="38100" dist="38100" dir="2700000" algn="tl">
                    <a:srgbClr val="FFFFFF"/>
                  </a:outerShdw>
                </a:effectLst>
                <a:ea typeface="游ゴシック" panose="020B0400000000000000" pitchFamily="50" charset="-128"/>
              </a:rPr>
              <a:t>雇　用　関　係</a:t>
            </a:r>
          </a:p>
        </p:txBody>
      </p:sp>
      <p:sp>
        <p:nvSpPr>
          <p:cNvPr id="38930" name="Text Box 18"/>
          <p:cNvSpPr txBox="1">
            <a:spLocks noChangeArrowheads="1"/>
          </p:cNvSpPr>
          <p:nvPr/>
        </p:nvSpPr>
        <p:spPr bwMode="auto">
          <a:xfrm>
            <a:off x="5604144" y="4531273"/>
            <a:ext cx="3511550" cy="851515"/>
          </a:xfrm>
          <a:prstGeom prst="rect">
            <a:avLst/>
          </a:prstGeom>
          <a:noFill/>
          <a:ln w="9525" algn="ctr">
            <a:noFill/>
            <a:miter lim="800000"/>
            <a:headEnd/>
            <a:tailEnd/>
          </a:ln>
          <a:effectLst/>
        </p:spPr>
        <p:txBody>
          <a:bodyPr>
            <a:spAutoFit/>
          </a:bodyPr>
          <a:lstStyle/>
          <a:p>
            <a:pPr marL="342900" indent="-342900">
              <a:lnSpc>
                <a:spcPts val="2000"/>
              </a:lnSpc>
              <a:spcBef>
                <a:spcPct val="50000"/>
              </a:spcBef>
              <a:defRPr/>
            </a:pPr>
            <a:r>
              <a:rPr lang="ja-JP" altLang="en-US" sz="3200" dirty="0" smtClean="0">
                <a:solidFill>
                  <a:srgbClr val="FF0000"/>
                </a:solidFill>
                <a:latin typeface="+mn-lt"/>
                <a:ea typeface="游ゴシック" panose="020B0400000000000000" pitchFamily="50" charset="-128"/>
              </a:rPr>
              <a:t>指揮</a:t>
            </a:r>
            <a:r>
              <a:rPr lang="ja-JP" altLang="en-US" sz="3200" dirty="0">
                <a:solidFill>
                  <a:srgbClr val="FF0000"/>
                </a:solidFill>
                <a:latin typeface="+mn-lt"/>
                <a:ea typeface="游ゴシック" panose="020B0400000000000000" pitchFamily="50" charset="-128"/>
              </a:rPr>
              <a:t>命令関係</a:t>
            </a:r>
            <a:r>
              <a:rPr lang="ja-JP" altLang="en-US" sz="3200" dirty="0" smtClean="0">
                <a:solidFill>
                  <a:srgbClr val="FF0000"/>
                </a:solidFill>
                <a:latin typeface="+mn-lt"/>
                <a:ea typeface="游ゴシック" panose="020B0400000000000000" pitchFamily="50" charset="-128"/>
              </a:rPr>
              <a:t>は</a:t>
            </a:r>
            <a:endParaRPr lang="en-US" altLang="ja-JP" sz="3200" dirty="0" smtClean="0">
              <a:solidFill>
                <a:srgbClr val="FF0000"/>
              </a:solidFill>
              <a:latin typeface="+mn-lt"/>
              <a:ea typeface="游ゴシック" panose="020B0400000000000000" pitchFamily="50" charset="-128"/>
            </a:endParaRPr>
          </a:p>
          <a:p>
            <a:pPr marL="342900" indent="-342900">
              <a:lnSpc>
                <a:spcPts val="2000"/>
              </a:lnSpc>
              <a:spcBef>
                <a:spcPct val="50000"/>
              </a:spcBef>
              <a:defRPr/>
            </a:pPr>
            <a:r>
              <a:rPr lang="ja-JP" altLang="en-US" sz="3200" dirty="0" smtClean="0">
                <a:solidFill>
                  <a:srgbClr val="FF0000"/>
                </a:solidFill>
                <a:latin typeface="+mn-lt"/>
                <a:ea typeface="游ゴシック" panose="020B0400000000000000" pitchFamily="50" charset="-128"/>
              </a:rPr>
              <a:t>生じない</a:t>
            </a:r>
            <a:endParaRPr lang="ja-JP" altLang="en-US" sz="3200" dirty="0">
              <a:solidFill>
                <a:srgbClr val="FF0000"/>
              </a:solidFill>
              <a:latin typeface="+mn-lt"/>
              <a:ea typeface="游ゴシック" panose="020B0400000000000000" pitchFamily="50" charset="-128"/>
            </a:endParaRPr>
          </a:p>
        </p:txBody>
      </p:sp>
      <p:sp>
        <p:nvSpPr>
          <p:cNvPr id="15" name="テキスト ボックス 14"/>
          <p:cNvSpPr txBox="1"/>
          <p:nvPr/>
        </p:nvSpPr>
        <p:spPr>
          <a:xfrm>
            <a:off x="956001" y="1033514"/>
            <a:ext cx="8032968" cy="1034129"/>
          </a:xfrm>
          <a:prstGeom prst="rect">
            <a:avLst/>
          </a:prstGeom>
          <a:noFill/>
        </p:spPr>
        <p:txBody>
          <a:bodyPr wrap="none" rtlCol="0">
            <a:spAutoFit/>
          </a:bodyPr>
          <a:lstStyle/>
          <a:p>
            <a:pPr algn="l"/>
            <a:r>
              <a:rPr kumimoji="1" lang="ja-JP" altLang="en-US" sz="1800" b="0" dirty="0" smtClean="0">
                <a:solidFill>
                  <a:schemeClr val="tx1"/>
                </a:solidFill>
                <a:ea typeface="游ゴシック" panose="020B0400000000000000" pitchFamily="50" charset="-128"/>
              </a:rPr>
              <a:t>請負</a:t>
            </a:r>
            <a:r>
              <a:rPr lang="ja-JP" altLang="en-US" sz="1800" b="0" dirty="0">
                <a:solidFill>
                  <a:schemeClr val="tx1"/>
                </a:solidFill>
                <a:ea typeface="游ゴシック" panose="020B0400000000000000" pitchFamily="50" charset="-128"/>
              </a:rPr>
              <a:t>とは、労働の結果としての仕事の完成を目的とするものです</a:t>
            </a:r>
            <a:r>
              <a:rPr lang="ja-JP" altLang="en-US" sz="1800" b="0" dirty="0" smtClean="0">
                <a:solidFill>
                  <a:schemeClr val="tx1"/>
                </a:solidFill>
                <a:ea typeface="游ゴシック" panose="020B0400000000000000" pitchFamily="50" charset="-128"/>
              </a:rPr>
              <a:t>。</a:t>
            </a:r>
            <a:endParaRPr lang="en-US" altLang="ja-JP" sz="1800" b="0" dirty="0" smtClean="0">
              <a:solidFill>
                <a:schemeClr val="tx1"/>
              </a:solidFill>
              <a:ea typeface="游ゴシック" panose="020B0400000000000000" pitchFamily="50" charset="-128"/>
            </a:endParaRPr>
          </a:p>
          <a:p>
            <a:pPr algn="l"/>
            <a:r>
              <a:rPr lang="ja-JP" altLang="en-US" sz="1800" b="0" dirty="0" smtClean="0">
                <a:solidFill>
                  <a:schemeClr val="tx1"/>
                </a:solidFill>
                <a:ea typeface="游ゴシック" panose="020B0400000000000000" pitchFamily="50" charset="-128"/>
              </a:rPr>
              <a:t>派遣</a:t>
            </a:r>
            <a:r>
              <a:rPr lang="ja-JP" altLang="en-US" sz="1800" b="0" dirty="0">
                <a:solidFill>
                  <a:schemeClr val="tx1"/>
                </a:solidFill>
                <a:ea typeface="游ゴシック" panose="020B0400000000000000" pitchFamily="50" charset="-128"/>
              </a:rPr>
              <a:t>との違いは、請負には注文主と労働者との間に指揮命令関係を</a:t>
            </a:r>
            <a:r>
              <a:rPr lang="ja-JP" altLang="en-US" sz="1800" b="0" dirty="0" smtClean="0">
                <a:solidFill>
                  <a:schemeClr val="tx1"/>
                </a:solidFill>
                <a:ea typeface="游ゴシック" panose="020B0400000000000000" pitchFamily="50" charset="-128"/>
              </a:rPr>
              <a:t>生じない</a:t>
            </a:r>
            <a:endParaRPr lang="en-US" altLang="ja-JP" sz="1800" b="0" dirty="0" smtClean="0">
              <a:solidFill>
                <a:schemeClr val="tx1"/>
              </a:solidFill>
              <a:ea typeface="游ゴシック" panose="020B0400000000000000" pitchFamily="50" charset="-128"/>
            </a:endParaRPr>
          </a:p>
          <a:p>
            <a:pPr algn="l"/>
            <a:r>
              <a:rPr lang="ja-JP" altLang="en-US" sz="1800" b="0" dirty="0" smtClean="0">
                <a:solidFill>
                  <a:schemeClr val="tx1"/>
                </a:solidFill>
                <a:ea typeface="游ゴシック" panose="020B0400000000000000" pitchFamily="50" charset="-128"/>
              </a:rPr>
              <a:t>と</a:t>
            </a:r>
            <a:r>
              <a:rPr lang="ja-JP" altLang="en-US" sz="1800" b="0" dirty="0">
                <a:solidFill>
                  <a:schemeClr val="tx1"/>
                </a:solidFill>
                <a:ea typeface="游ゴシック" panose="020B0400000000000000" pitchFamily="50" charset="-128"/>
              </a:rPr>
              <a:t>いう</a:t>
            </a:r>
            <a:r>
              <a:rPr lang="ja-JP" altLang="en-US" sz="1800" b="0" dirty="0" smtClean="0">
                <a:solidFill>
                  <a:schemeClr val="tx1"/>
                </a:solidFill>
                <a:ea typeface="游ゴシック" panose="020B0400000000000000" pitchFamily="50" charset="-128"/>
              </a:rPr>
              <a:t>点に</a:t>
            </a:r>
            <a:r>
              <a:rPr lang="ja-JP" altLang="en-US" sz="1800" b="0" dirty="0">
                <a:solidFill>
                  <a:schemeClr val="tx1"/>
                </a:solidFill>
                <a:ea typeface="游ゴシック" panose="020B0400000000000000" pitchFamily="50" charset="-128"/>
              </a:rPr>
              <a:t>あります。</a:t>
            </a:r>
            <a:endParaRPr kumimoji="1" lang="ja-JP" altLang="en-US" sz="1800" b="0" dirty="0">
              <a:solidFill>
                <a:schemeClr val="tx1"/>
              </a:solidFill>
              <a:ea typeface="游ゴシック" panose="020B0400000000000000" pitchFamily="50" charset="-128"/>
            </a:endParaRPr>
          </a:p>
        </p:txBody>
      </p:sp>
      <p:sp>
        <p:nvSpPr>
          <p:cNvPr id="2" name="スライド番号プレースホルダー 1"/>
          <p:cNvSpPr>
            <a:spLocks noGrp="1"/>
          </p:cNvSpPr>
          <p:nvPr>
            <p:ph type="sldNum" sz="quarter" idx="12"/>
          </p:nvPr>
        </p:nvSpPr>
        <p:spPr>
          <a:xfrm>
            <a:off x="7594600" y="6492875"/>
            <a:ext cx="2311400" cy="365125"/>
          </a:xfrm>
        </p:spPr>
        <p:txBody>
          <a:bodyPr/>
          <a:lstStyle/>
          <a:p>
            <a:pPr>
              <a:defRPr/>
            </a:pPr>
            <a:r>
              <a:rPr lang="en-US" altLang="ja-JP" dirty="0"/>
              <a:t>6</a:t>
            </a:r>
          </a:p>
        </p:txBody>
      </p:sp>
      <p:sp>
        <p:nvSpPr>
          <p:cNvPr id="17" name="Rectangle 2"/>
          <p:cNvSpPr txBox="1">
            <a:spLocks noRot="1" noChangeArrowheads="1"/>
          </p:cNvSpPr>
          <p:nvPr/>
        </p:nvSpPr>
        <p:spPr>
          <a:xfrm>
            <a:off x="0" y="0"/>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請負事業</a:t>
            </a:r>
            <a:endParaRPr lang="ja-JP" altLang="en-US" sz="2800" b="1" dirty="0">
              <a:solidFill>
                <a:schemeClr val="bg1"/>
              </a:solidFill>
            </a:endParaRPr>
          </a:p>
        </p:txBody>
      </p:sp>
    </p:spTree>
  </p:cSld>
  <p:clrMapOvr>
    <a:masterClrMapping/>
  </p:clrMapOvr>
  <p:transition advTm="26953">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Rot="1" noChangeArrowheads="1"/>
          </p:cNvSpPr>
          <p:nvPr>
            <p:ph idx="1"/>
          </p:nvPr>
        </p:nvSpPr>
        <p:spPr>
          <a:xfrm>
            <a:off x="661988" y="1019873"/>
            <a:ext cx="8467476" cy="587375"/>
          </a:xfrm>
        </p:spPr>
        <p:txBody>
          <a:bodyPr/>
          <a:lstStyle/>
          <a:p>
            <a:pPr eaLnBrk="1" hangingPunct="1">
              <a:buFont typeface="Wingdings" pitchFamily="2" charset="2"/>
              <a:buNone/>
              <a:defRPr/>
            </a:pPr>
            <a:r>
              <a:rPr lang="ja-JP" altLang="en-US" sz="3200" dirty="0">
                <a:solidFill>
                  <a:schemeClr val="tx1"/>
                </a:solidFill>
                <a:latin typeface="游ゴシック" panose="020B0400000000000000" pitchFamily="50" charset="-128"/>
              </a:rPr>
              <a:t>（１）有料職業紹介事業　</a:t>
            </a:r>
            <a:r>
              <a:rPr lang="ja-JP" altLang="en-US" sz="1800" dirty="0">
                <a:solidFill>
                  <a:schemeClr val="tx1"/>
                </a:solidFill>
                <a:latin typeface="游ゴシック" panose="020B0400000000000000" pitchFamily="50" charset="-128"/>
              </a:rPr>
              <a:t>（職業安定法第３０条）</a:t>
            </a:r>
          </a:p>
        </p:txBody>
      </p:sp>
      <p:sp>
        <p:nvSpPr>
          <p:cNvPr id="33797" name="Rectangle 5"/>
          <p:cNvSpPr>
            <a:spLocks noRot="1" noChangeArrowheads="1"/>
          </p:cNvSpPr>
          <p:nvPr/>
        </p:nvSpPr>
        <p:spPr bwMode="auto">
          <a:xfrm>
            <a:off x="661988" y="2751629"/>
            <a:ext cx="5109091" cy="584775"/>
          </a:xfrm>
          <a:prstGeom prst="rect">
            <a:avLst/>
          </a:prstGeom>
          <a:noFill/>
          <a:ln w="9525">
            <a:noFill/>
            <a:miter lim="800000"/>
            <a:headEnd/>
            <a:tailEnd/>
          </a:ln>
          <a:effectLst/>
        </p:spPr>
        <p:txBody>
          <a:bodyPr wrap="none">
            <a:spAutoFit/>
          </a:bodyPr>
          <a:lstStyle/>
          <a:p>
            <a:pPr marL="342900" indent="-342900" algn="l">
              <a:defRPr/>
            </a:pPr>
            <a:r>
              <a:rPr lang="ja-JP" altLang="en-US" sz="3200" b="0" dirty="0">
                <a:solidFill>
                  <a:schemeClr val="tx1"/>
                </a:solidFill>
                <a:latin typeface="游ゴシック" panose="020B0400000000000000" pitchFamily="50" charset="-128"/>
                <a:ea typeface="游ゴシック" panose="020B0400000000000000" pitchFamily="50" charset="-128"/>
              </a:rPr>
              <a:t>（２）無料職業紹介事業　</a:t>
            </a:r>
          </a:p>
        </p:txBody>
      </p:sp>
      <p:sp>
        <p:nvSpPr>
          <p:cNvPr id="33798" name="Text Box 6"/>
          <p:cNvSpPr txBox="1">
            <a:spLocks noChangeArrowheads="1"/>
          </p:cNvSpPr>
          <p:nvPr/>
        </p:nvSpPr>
        <p:spPr bwMode="auto">
          <a:xfrm>
            <a:off x="1835850" y="1643219"/>
            <a:ext cx="7802136" cy="683649"/>
          </a:xfrm>
          <a:prstGeom prst="rect">
            <a:avLst/>
          </a:prstGeom>
          <a:noFill/>
          <a:ln w="9525" algn="ctr">
            <a:noFill/>
            <a:miter lim="800000"/>
            <a:headEnd/>
            <a:tailEnd/>
          </a:ln>
          <a:effectLst/>
        </p:spPr>
        <p:txBody>
          <a:bodyPr wrap="none">
            <a:spAutoFit/>
          </a:bodyPr>
          <a:lstStyle/>
          <a:p>
            <a:pPr marL="342900" indent="-342900" algn="l">
              <a:lnSpc>
                <a:spcPct val="80000"/>
              </a:lnSpc>
              <a:spcBef>
                <a:spcPct val="50000"/>
              </a:spcBef>
              <a:defRPr/>
            </a:pPr>
            <a:r>
              <a:rPr lang="ja-JP" altLang="en-US" sz="1800" b="0" dirty="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職業紹介に関し、手数料又は報酬を受けて行う職業紹介事業をいいます</a:t>
            </a:r>
            <a:r>
              <a:rPr lang="ja-JP" altLang="en-US" sz="1800" b="0" dirty="0" smtClean="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a:t>
            </a:r>
            <a:endParaRPr lang="en-US" altLang="ja-JP" sz="1800" b="0" dirty="0" smtClean="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endParaRPr>
          </a:p>
          <a:p>
            <a:pPr marL="342900" indent="-342900" algn="l">
              <a:lnSpc>
                <a:spcPct val="80000"/>
              </a:lnSpc>
              <a:spcBef>
                <a:spcPct val="50000"/>
              </a:spcBef>
              <a:defRPr/>
            </a:pPr>
            <a:r>
              <a:rPr lang="ja-JP" altLang="en-US" sz="1800" b="0" dirty="0" smtClean="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a:t>
            </a:r>
            <a:r>
              <a:rPr lang="ja-JP" altLang="en-US" sz="1800" b="0" dirty="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株式会社、有限会社、個人事業　など</a:t>
            </a:r>
            <a:r>
              <a:rPr lang="ja-JP" altLang="en-US" sz="1800" b="0" dirty="0" smtClean="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a:t>
            </a:r>
            <a:endParaRPr lang="ja-JP" altLang="en-US" sz="1800" b="0" dirty="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endParaRPr>
          </a:p>
        </p:txBody>
      </p:sp>
      <p:sp>
        <p:nvSpPr>
          <p:cNvPr id="33799" name="Text Box 7"/>
          <p:cNvSpPr txBox="1">
            <a:spLocks noChangeArrowheads="1"/>
          </p:cNvSpPr>
          <p:nvPr/>
        </p:nvSpPr>
        <p:spPr bwMode="auto">
          <a:xfrm>
            <a:off x="1836718" y="3399329"/>
            <a:ext cx="7340471" cy="674031"/>
          </a:xfrm>
          <a:prstGeom prst="rect">
            <a:avLst/>
          </a:prstGeom>
          <a:noFill/>
          <a:ln w="9525" algn="ctr">
            <a:noFill/>
            <a:miter lim="800000"/>
            <a:headEnd/>
            <a:tailEnd/>
          </a:ln>
          <a:effectLst/>
        </p:spPr>
        <p:txBody>
          <a:bodyPr wrap="none">
            <a:spAutoFit/>
          </a:bodyPr>
          <a:lstStyle/>
          <a:p>
            <a:pPr marL="342900" indent="-342900" algn="l">
              <a:lnSpc>
                <a:spcPct val="80000"/>
              </a:lnSpc>
              <a:spcBef>
                <a:spcPct val="50000"/>
              </a:spcBef>
              <a:defRPr/>
            </a:pPr>
            <a:r>
              <a:rPr lang="ja-JP" altLang="en-US" sz="1800" b="0" dirty="0" smtClean="0">
                <a:solidFill>
                  <a:schemeClr val="tx1"/>
                </a:solidFill>
                <a:latin typeface="游ゴシック" panose="020B0400000000000000" pitchFamily="50" charset="-128"/>
                <a:ea typeface="游ゴシック" panose="020B0400000000000000" pitchFamily="50" charset="-128"/>
              </a:rPr>
              <a:t>職業</a:t>
            </a:r>
            <a:r>
              <a:rPr lang="ja-JP" altLang="en-US" sz="1800" b="0" dirty="0">
                <a:solidFill>
                  <a:schemeClr val="tx1"/>
                </a:solidFill>
                <a:latin typeface="游ゴシック" panose="020B0400000000000000" pitchFamily="50" charset="-128"/>
                <a:ea typeface="游ゴシック" panose="020B0400000000000000" pitchFamily="50" charset="-128"/>
              </a:rPr>
              <a:t>紹介に関し、いかなる名義でも手数料又は報酬を受けないで</a:t>
            </a:r>
            <a:r>
              <a:rPr lang="ja-JP" altLang="en-US" sz="1800" b="0" dirty="0" smtClean="0">
                <a:solidFill>
                  <a:schemeClr val="tx1"/>
                </a:solidFill>
                <a:latin typeface="游ゴシック" panose="020B0400000000000000" pitchFamily="50" charset="-128"/>
                <a:ea typeface="游ゴシック" panose="020B0400000000000000" pitchFamily="50" charset="-128"/>
              </a:rPr>
              <a:t>行う</a:t>
            </a:r>
            <a:endParaRPr lang="en-US" altLang="ja-JP" sz="1800" b="0" dirty="0" smtClean="0">
              <a:solidFill>
                <a:schemeClr val="tx1"/>
              </a:solidFill>
              <a:latin typeface="游ゴシック" panose="020B0400000000000000" pitchFamily="50" charset="-128"/>
              <a:ea typeface="游ゴシック" panose="020B0400000000000000" pitchFamily="50" charset="-128"/>
            </a:endParaRPr>
          </a:p>
          <a:p>
            <a:pPr marL="342900" indent="-342900" algn="l">
              <a:lnSpc>
                <a:spcPct val="80000"/>
              </a:lnSpc>
              <a:spcBef>
                <a:spcPct val="50000"/>
              </a:spcBef>
              <a:defRPr/>
            </a:pPr>
            <a:r>
              <a:rPr lang="ja-JP" altLang="en-US" sz="1800" b="0" dirty="0" smtClean="0">
                <a:solidFill>
                  <a:schemeClr val="tx1"/>
                </a:solidFill>
                <a:latin typeface="游ゴシック" panose="020B0400000000000000" pitchFamily="50" charset="-128"/>
                <a:ea typeface="游ゴシック" panose="020B0400000000000000" pitchFamily="50" charset="-128"/>
              </a:rPr>
              <a:t>職業</a:t>
            </a:r>
            <a:r>
              <a:rPr lang="ja-JP" altLang="en-US" sz="1800" b="0" dirty="0">
                <a:solidFill>
                  <a:schemeClr val="tx1"/>
                </a:solidFill>
                <a:latin typeface="游ゴシック" panose="020B0400000000000000" pitchFamily="50" charset="-128"/>
                <a:ea typeface="游ゴシック" panose="020B0400000000000000" pitchFamily="50" charset="-128"/>
              </a:rPr>
              <a:t>紹介事業をいいます</a:t>
            </a:r>
            <a:r>
              <a:rPr lang="ja-JP" altLang="en-US" sz="1800" b="0" dirty="0" smtClean="0">
                <a:solidFill>
                  <a:schemeClr val="tx1"/>
                </a:solidFill>
                <a:latin typeface="游ゴシック" panose="020B0400000000000000" pitchFamily="50" charset="-128"/>
                <a:ea typeface="游ゴシック" panose="020B0400000000000000" pitchFamily="50" charset="-128"/>
              </a:rPr>
              <a:t>。</a:t>
            </a:r>
            <a:endParaRPr lang="ja-JP" altLang="en-US" sz="1800" b="0" dirty="0">
              <a:solidFill>
                <a:schemeClr val="tx1"/>
              </a:solidFill>
              <a:latin typeface="游ゴシック" panose="020B0400000000000000" pitchFamily="50" charset="-128"/>
              <a:ea typeface="游ゴシック" panose="020B0400000000000000" pitchFamily="50" charset="-128"/>
            </a:endParaRPr>
          </a:p>
        </p:txBody>
      </p:sp>
      <p:sp>
        <p:nvSpPr>
          <p:cNvPr id="33807" name="Text Box 15"/>
          <p:cNvSpPr txBox="1">
            <a:spLocks noChangeArrowheads="1"/>
          </p:cNvSpPr>
          <p:nvPr/>
        </p:nvSpPr>
        <p:spPr bwMode="auto">
          <a:xfrm>
            <a:off x="1828566" y="4154664"/>
            <a:ext cx="6647974" cy="323550"/>
          </a:xfrm>
          <a:prstGeom prst="rect">
            <a:avLst/>
          </a:prstGeom>
          <a:noFill/>
          <a:ln w="9525" algn="ctr">
            <a:noFill/>
            <a:miter lim="800000"/>
            <a:headEnd/>
            <a:tailEnd/>
          </a:ln>
          <a:effectLst/>
        </p:spPr>
        <p:txBody>
          <a:bodyPr wrap="none">
            <a:spAutoFit/>
          </a:bodyPr>
          <a:lstStyle/>
          <a:p>
            <a:pPr marL="342900" indent="-342900" algn="l">
              <a:lnSpc>
                <a:spcPct val="80000"/>
              </a:lnSpc>
              <a:spcBef>
                <a:spcPct val="50000"/>
              </a:spcBef>
              <a:defRPr/>
            </a:pPr>
            <a:r>
              <a:rPr lang="en-US" altLang="ja-JP" sz="1800" b="0" dirty="0" smtClean="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①</a:t>
            </a:r>
            <a:r>
              <a:rPr lang="ja-JP" altLang="en-US" sz="1800" b="0" dirty="0" smtClean="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　職業安</a:t>
            </a:r>
            <a:r>
              <a:rPr lang="ja-JP" altLang="en-US" sz="1800" b="0" dirty="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定法第３３条の規定により許可を受けて行う</a:t>
            </a:r>
            <a:r>
              <a:rPr lang="ja-JP" altLang="en-US" sz="1800" b="0" dirty="0" smtClean="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もの</a:t>
            </a:r>
            <a:endParaRPr lang="ja-JP" altLang="en-US" sz="1800" b="0" dirty="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endParaRPr>
          </a:p>
        </p:txBody>
      </p:sp>
      <p:sp>
        <p:nvSpPr>
          <p:cNvPr id="33813" name="Text Box 21"/>
          <p:cNvSpPr txBox="1">
            <a:spLocks noChangeArrowheads="1"/>
          </p:cNvSpPr>
          <p:nvPr/>
        </p:nvSpPr>
        <p:spPr bwMode="auto">
          <a:xfrm>
            <a:off x="1830542" y="4901448"/>
            <a:ext cx="6878806" cy="313932"/>
          </a:xfrm>
          <a:prstGeom prst="rect">
            <a:avLst/>
          </a:prstGeom>
          <a:noFill/>
          <a:ln w="9525" algn="ctr">
            <a:noFill/>
            <a:miter lim="800000"/>
            <a:headEnd/>
            <a:tailEnd/>
          </a:ln>
          <a:effectLst/>
        </p:spPr>
        <p:txBody>
          <a:bodyPr wrap="none">
            <a:spAutoFit/>
          </a:bodyPr>
          <a:lstStyle/>
          <a:p>
            <a:pPr marL="342900" indent="-342900" algn="l">
              <a:lnSpc>
                <a:spcPct val="80000"/>
              </a:lnSpc>
              <a:spcBef>
                <a:spcPct val="50000"/>
              </a:spcBef>
              <a:defRPr/>
            </a:pPr>
            <a:r>
              <a:rPr lang="en-US" altLang="ja-JP" sz="1800" b="0" dirty="0" smtClean="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②</a:t>
            </a:r>
            <a:r>
              <a:rPr lang="ja-JP" altLang="en-US" sz="1800" b="0" dirty="0" smtClean="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　職業安</a:t>
            </a:r>
            <a:r>
              <a:rPr lang="ja-JP" altLang="en-US" sz="1800" b="0" dirty="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定法第３３条の２の規定により届出をして行うもの　</a:t>
            </a:r>
          </a:p>
        </p:txBody>
      </p:sp>
      <p:sp>
        <p:nvSpPr>
          <p:cNvPr id="33814" name="Text Box 22"/>
          <p:cNvSpPr txBox="1">
            <a:spLocks noChangeArrowheads="1"/>
          </p:cNvSpPr>
          <p:nvPr/>
        </p:nvSpPr>
        <p:spPr bwMode="auto">
          <a:xfrm>
            <a:off x="2216696" y="4483943"/>
            <a:ext cx="5064207" cy="313932"/>
          </a:xfrm>
          <a:prstGeom prst="rect">
            <a:avLst/>
          </a:prstGeom>
          <a:noFill/>
          <a:ln w="9525" algn="ctr">
            <a:noFill/>
            <a:miter lim="800000"/>
            <a:headEnd/>
            <a:tailEnd/>
          </a:ln>
          <a:effectLst/>
        </p:spPr>
        <p:txBody>
          <a:bodyPr wrap="none">
            <a:spAutoFit/>
          </a:bodyPr>
          <a:lstStyle/>
          <a:p>
            <a:pPr marL="342900" indent="-342900" algn="l">
              <a:lnSpc>
                <a:spcPct val="80000"/>
              </a:lnSpc>
              <a:spcBef>
                <a:spcPct val="50000"/>
              </a:spcBef>
              <a:defRPr/>
            </a:pPr>
            <a:r>
              <a:rPr lang="ja-JP" altLang="en-US" sz="1800" b="0" dirty="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（主に財団法人、社団法人、</a:t>
            </a:r>
            <a:r>
              <a:rPr lang="en-US" altLang="ja-JP" sz="1800" b="0" dirty="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NPO</a:t>
            </a:r>
            <a:r>
              <a:rPr lang="ja-JP" altLang="en-US" sz="1800" b="0" dirty="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法人　など）</a:t>
            </a:r>
          </a:p>
        </p:txBody>
      </p:sp>
      <p:sp>
        <p:nvSpPr>
          <p:cNvPr id="33815" name="Text Box 23"/>
          <p:cNvSpPr txBox="1">
            <a:spLocks noChangeArrowheads="1"/>
          </p:cNvSpPr>
          <p:nvPr/>
        </p:nvSpPr>
        <p:spPr bwMode="auto">
          <a:xfrm>
            <a:off x="2216696" y="5223565"/>
            <a:ext cx="5622052" cy="313932"/>
          </a:xfrm>
          <a:prstGeom prst="rect">
            <a:avLst/>
          </a:prstGeom>
          <a:noFill/>
          <a:ln w="9525" algn="ctr">
            <a:noFill/>
            <a:miter lim="800000"/>
            <a:headEnd/>
            <a:tailEnd/>
          </a:ln>
          <a:effectLst/>
        </p:spPr>
        <p:txBody>
          <a:bodyPr wrap="none">
            <a:spAutoFit/>
          </a:bodyPr>
          <a:lstStyle/>
          <a:p>
            <a:pPr marL="342900" indent="-342900" algn="l">
              <a:lnSpc>
                <a:spcPct val="80000"/>
              </a:lnSpc>
              <a:spcBef>
                <a:spcPct val="50000"/>
              </a:spcBef>
              <a:defRPr/>
            </a:pPr>
            <a:r>
              <a:rPr lang="ja-JP" altLang="en-US" sz="1800" b="0" dirty="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（学校教育法第</a:t>
            </a:r>
            <a:r>
              <a:rPr lang="en-US" altLang="ja-JP" sz="1800" b="0" dirty="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1</a:t>
            </a:r>
            <a:r>
              <a:rPr lang="ja-JP" altLang="en-US" sz="1800" b="0" dirty="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条の規定による学校、専修学校等</a:t>
            </a:r>
            <a:r>
              <a:rPr lang="ja-JP" altLang="en-US" sz="1800" b="0" dirty="0" smtClean="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a:t>
            </a:r>
            <a:endParaRPr lang="ja-JP" altLang="en-US" sz="1800" b="0" dirty="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endParaRPr>
          </a:p>
        </p:txBody>
      </p:sp>
      <p:sp>
        <p:nvSpPr>
          <p:cNvPr id="33816" name="Text Box 24"/>
          <p:cNvSpPr txBox="1">
            <a:spLocks noChangeArrowheads="1"/>
          </p:cNvSpPr>
          <p:nvPr/>
        </p:nvSpPr>
        <p:spPr bwMode="auto">
          <a:xfrm>
            <a:off x="1830542" y="5668136"/>
            <a:ext cx="6878806" cy="313932"/>
          </a:xfrm>
          <a:prstGeom prst="rect">
            <a:avLst/>
          </a:prstGeom>
          <a:noFill/>
          <a:ln w="9525" algn="ctr">
            <a:noFill/>
            <a:miter lim="800000"/>
            <a:headEnd/>
            <a:tailEnd/>
          </a:ln>
          <a:effectLst/>
        </p:spPr>
        <p:txBody>
          <a:bodyPr wrap="none">
            <a:spAutoFit/>
          </a:bodyPr>
          <a:lstStyle/>
          <a:p>
            <a:pPr marL="342900" indent="-342900" algn="l">
              <a:lnSpc>
                <a:spcPct val="80000"/>
              </a:lnSpc>
              <a:spcBef>
                <a:spcPct val="50000"/>
              </a:spcBef>
              <a:defRPr/>
            </a:pPr>
            <a:r>
              <a:rPr lang="en-US" altLang="ja-JP" sz="1800" b="0" dirty="0" smtClean="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③</a:t>
            </a:r>
            <a:r>
              <a:rPr lang="ja-JP" altLang="en-US" sz="1800" b="0" dirty="0" smtClean="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　職業安</a:t>
            </a:r>
            <a:r>
              <a:rPr lang="ja-JP" altLang="en-US" sz="1800" b="0" dirty="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定法第３３条の３の規定により届出をして行うもの　</a:t>
            </a:r>
          </a:p>
        </p:txBody>
      </p:sp>
      <p:sp>
        <p:nvSpPr>
          <p:cNvPr id="33818" name="Text Box 26"/>
          <p:cNvSpPr txBox="1">
            <a:spLocks noChangeArrowheads="1"/>
          </p:cNvSpPr>
          <p:nvPr/>
        </p:nvSpPr>
        <p:spPr bwMode="auto">
          <a:xfrm>
            <a:off x="2216696" y="5969415"/>
            <a:ext cx="2031325" cy="323550"/>
          </a:xfrm>
          <a:prstGeom prst="rect">
            <a:avLst/>
          </a:prstGeom>
          <a:noFill/>
          <a:ln w="9525" algn="ctr">
            <a:noFill/>
            <a:miter lim="800000"/>
            <a:headEnd/>
            <a:tailEnd/>
          </a:ln>
          <a:effectLst/>
        </p:spPr>
        <p:txBody>
          <a:bodyPr wrap="none">
            <a:spAutoFit/>
          </a:bodyPr>
          <a:lstStyle/>
          <a:p>
            <a:pPr marL="342900" indent="-342900" algn="l">
              <a:lnSpc>
                <a:spcPct val="80000"/>
              </a:lnSpc>
              <a:spcBef>
                <a:spcPct val="50000"/>
              </a:spcBef>
              <a:defRPr/>
            </a:pPr>
            <a:r>
              <a:rPr lang="ja-JP" altLang="en-US" sz="1800" b="0" dirty="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（商工会議所等</a:t>
            </a:r>
            <a:r>
              <a:rPr lang="ja-JP" altLang="en-US" sz="1800" b="0" dirty="0" smtClean="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rPr>
              <a:t>）</a:t>
            </a:r>
            <a:endParaRPr lang="ja-JP" altLang="en-US" sz="1800" b="0" dirty="0">
              <a:solidFill>
                <a:schemeClr val="tx1"/>
              </a:solidFill>
              <a:effectLst>
                <a:outerShdw blurRad="38100" dist="38100" dir="2700000" algn="tl">
                  <a:srgbClr val="FFFFFF"/>
                </a:outerShdw>
              </a:effectLst>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a:xfrm>
            <a:off x="7577147" y="6492875"/>
            <a:ext cx="2311400" cy="365125"/>
          </a:xfrm>
        </p:spPr>
        <p:txBody>
          <a:bodyPr/>
          <a:lstStyle/>
          <a:p>
            <a:pPr>
              <a:defRPr/>
            </a:pPr>
            <a:r>
              <a:rPr lang="en-US" altLang="ja-JP" dirty="0"/>
              <a:t>7</a:t>
            </a:r>
          </a:p>
        </p:txBody>
      </p:sp>
      <p:sp>
        <p:nvSpPr>
          <p:cNvPr id="15" name="テキスト ボックス 14"/>
          <p:cNvSpPr txBox="1"/>
          <p:nvPr/>
        </p:nvSpPr>
        <p:spPr>
          <a:xfrm>
            <a:off x="54823" y="6580593"/>
            <a:ext cx="1141659"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マニュアル</a:t>
            </a:r>
            <a:r>
              <a:rPr kumimoji="1" lang="en-US" altLang="ja-JP" sz="1200" b="0" dirty="0" smtClean="0">
                <a:solidFill>
                  <a:schemeClr val="bg1">
                    <a:lumMod val="50000"/>
                  </a:schemeClr>
                </a:solidFill>
                <a:latin typeface="メイリオ" panose="020B0604030504040204" pitchFamily="50" charset="-128"/>
                <a:ea typeface="メイリオ" panose="020B0604030504040204" pitchFamily="50" charset="-128"/>
              </a:rPr>
              <a:t>P3</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16" name="Rectangle 2"/>
          <p:cNvSpPr txBox="1">
            <a:spLocks noRot="1" noChangeArrowheads="1"/>
          </p:cNvSpPr>
          <p:nvPr/>
        </p:nvSpPr>
        <p:spPr>
          <a:xfrm>
            <a:off x="0" y="0"/>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職業紹介事業の種類</a:t>
            </a:r>
            <a:endParaRPr lang="ja-JP" altLang="en-US" sz="2800" b="1" dirty="0">
              <a:solidFill>
                <a:schemeClr val="bg1"/>
              </a:solidFill>
            </a:endParaRPr>
          </a:p>
        </p:txBody>
      </p:sp>
    </p:spTree>
  </p:cSld>
  <p:clrMapOvr>
    <a:masterClrMapping/>
  </p:clrMapOvr>
  <p:transition advTm="102694">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Rectangle 6"/>
          <p:cNvSpPr>
            <a:spLocks noGrp="1" noRot="1" noChangeArrowheads="1"/>
          </p:cNvSpPr>
          <p:nvPr>
            <p:ph idx="1"/>
          </p:nvPr>
        </p:nvSpPr>
        <p:spPr>
          <a:xfrm>
            <a:off x="560512" y="3764658"/>
            <a:ext cx="7748588" cy="660400"/>
          </a:xfrm>
        </p:spPr>
        <p:txBody>
          <a:bodyPr>
            <a:normAutofit/>
          </a:bodyPr>
          <a:lstStyle/>
          <a:p>
            <a:pPr marL="0" indent="0" eaLnBrk="1" hangingPunct="1">
              <a:buNone/>
              <a:defRPr/>
            </a:pPr>
            <a:r>
              <a:rPr lang="ja-JP" altLang="en-US" dirty="0" smtClean="0">
                <a:latin typeface="游ゴシック" panose="020B0400000000000000" pitchFamily="50" charset="-128"/>
              </a:rPr>
              <a:t>（２</a:t>
            </a:r>
            <a:r>
              <a:rPr lang="ja-JP" altLang="en-US" dirty="0">
                <a:latin typeface="游ゴシック" panose="020B0400000000000000" pitchFamily="50" charset="-128"/>
              </a:rPr>
              <a:t>）</a:t>
            </a:r>
            <a:r>
              <a:rPr lang="ja-JP" altLang="en-US" sz="3200" dirty="0" smtClean="0">
                <a:solidFill>
                  <a:schemeClr val="tx1"/>
                </a:solidFill>
                <a:latin typeface="游ゴシック" panose="020B0400000000000000" pitchFamily="50" charset="-128"/>
              </a:rPr>
              <a:t>無料</a:t>
            </a:r>
            <a:r>
              <a:rPr lang="ja-JP" altLang="en-US" sz="3200" dirty="0">
                <a:solidFill>
                  <a:schemeClr val="tx1"/>
                </a:solidFill>
                <a:latin typeface="游ゴシック" panose="020B0400000000000000" pitchFamily="50" charset="-128"/>
              </a:rPr>
              <a:t>職業紹介事業</a:t>
            </a:r>
          </a:p>
        </p:txBody>
      </p:sp>
      <p:sp>
        <p:nvSpPr>
          <p:cNvPr id="50183" name="Rectangle 7"/>
          <p:cNvSpPr>
            <a:spLocks noRot="1" noChangeArrowheads="1"/>
          </p:cNvSpPr>
          <p:nvPr/>
        </p:nvSpPr>
        <p:spPr bwMode="auto">
          <a:xfrm>
            <a:off x="560512" y="1261314"/>
            <a:ext cx="7748588" cy="660400"/>
          </a:xfrm>
          <a:prstGeom prst="rect">
            <a:avLst/>
          </a:prstGeom>
          <a:noFill/>
          <a:ln w="9525">
            <a:noFill/>
            <a:miter lim="800000"/>
            <a:headEnd/>
            <a:tailEnd/>
          </a:ln>
          <a:effectLst/>
        </p:spPr>
        <p:txBody>
          <a:bodyPr/>
          <a:lstStyle/>
          <a:p>
            <a:pPr algn="l">
              <a:defRPr/>
            </a:pPr>
            <a:r>
              <a:rPr lang="ja-JP" altLang="en-US" sz="3200" b="0" dirty="0" smtClean="0">
                <a:solidFill>
                  <a:schemeClr val="tx1"/>
                </a:solidFill>
                <a:effectLst>
                  <a:outerShdw blurRad="38100" dist="38100" dir="2700000" algn="tl">
                    <a:srgbClr val="FFFFFF"/>
                  </a:outerShdw>
                </a:effectLst>
                <a:ea typeface="游ゴシック" panose="020B0400000000000000" pitchFamily="50" charset="-128"/>
              </a:rPr>
              <a:t>（１</a:t>
            </a:r>
            <a:r>
              <a:rPr lang="ja-JP" altLang="en-US" sz="3200" b="0" dirty="0">
                <a:solidFill>
                  <a:schemeClr val="tx1"/>
                </a:solidFill>
                <a:effectLst>
                  <a:outerShdw blurRad="38100" dist="38100" dir="2700000" algn="tl">
                    <a:srgbClr val="FFFFFF"/>
                  </a:outerShdw>
                </a:effectLst>
                <a:ea typeface="游ゴシック" panose="020B0400000000000000" pitchFamily="50" charset="-128"/>
              </a:rPr>
              <a:t>）</a:t>
            </a:r>
            <a:r>
              <a:rPr lang="ja-JP" altLang="en-US" sz="3200" b="0" dirty="0" smtClean="0">
                <a:solidFill>
                  <a:schemeClr val="tx1"/>
                </a:solidFill>
                <a:effectLst>
                  <a:outerShdw blurRad="38100" dist="38100" dir="2700000" algn="tl">
                    <a:srgbClr val="FFFFFF"/>
                  </a:outerShdw>
                </a:effectLst>
                <a:ea typeface="游ゴシック" panose="020B0400000000000000" pitchFamily="50" charset="-128"/>
              </a:rPr>
              <a:t>有料</a:t>
            </a:r>
            <a:r>
              <a:rPr lang="ja-JP" altLang="en-US" sz="3200" b="0" dirty="0">
                <a:solidFill>
                  <a:schemeClr val="tx1"/>
                </a:solidFill>
                <a:effectLst>
                  <a:outerShdw blurRad="38100" dist="38100" dir="2700000" algn="tl">
                    <a:srgbClr val="FFFFFF"/>
                  </a:outerShdw>
                </a:effectLst>
                <a:ea typeface="游ゴシック" panose="020B0400000000000000" pitchFamily="50" charset="-128"/>
              </a:rPr>
              <a:t>職業紹介事業</a:t>
            </a:r>
          </a:p>
        </p:txBody>
      </p:sp>
      <p:sp>
        <p:nvSpPr>
          <p:cNvPr id="50184" name="Text Box 8"/>
          <p:cNvSpPr txBox="1">
            <a:spLocks noChangeArrowheads="1"/>
          </p:cNvSpPr>
          <p:nvPr/>
        </p:nvSpPr>
        <p:spPr bwMode="auto">
          <a:xfrm>
            <a:off x="1638525" y="4491299"/>
            <a:ext cx="2088207" cy="446854"/>
          </a:xfrm>
          <a:prstGeom prst="rect">
            <a:avLst/>
          </a:prstGeom>
          <a:noFill/>
          <a:ln w="9525" algn="ctr">
            <a:noFill/>
            <a:miter lim="800000"/>
            <a:headEnd/>
            <a:tailEnd/>
          </a:ln>
          <a:effectLst/>
        </p:spPr>
        <p:txBody>
          <a:bodyPr wrap="square">
            <a:spAutoFit/>
          </a:bodyPr>
          <a:lstStyle/>
          <a:p>
            <a:pPr marL="342900" indent="-342900" algn="l">
              <a:lnSpc>
                <a:spcPct val="80000"/>
              </a:lnSpc>
              <a:spcBef>
                <a:spcPct val="50000"/>
              </a:spcBef>
              <a:defRPr/>
            </a:pPr>
            <a:r>
              <a:rPr lang="ja-JP" altLang="en-US" sz="2800" b="0" dirty="0">
                <a:solidFill>
                  <a:schemeClr val="tx1"/>
                </a:solidFill>
                <a:ea typeface="游ゴシック" panose="020B0400000000000000" pitchFamily="50" charset="-128"/>
              </a:rPr>
              <a:t>全ての職業</a:t>
            </a:r>
          </a:p>
        </p:txBody>
      </p:sp>
      <p:sp>
        <p:nvSpPr>
          <p:cNvPr id="50185" name="Text Box 9"/>
          <p:cNvSpPr txBox="1">
            <a:spLocks noChangeArrowheads="1"/>
          </p:cNvSpPr>
          <p:nvPr/>
        </p:nvSpPr>
        <p:spPr bwMode="auto">
          <a:xfrm>
            <a:off x="1638525" y="5164023"/>
            <a:ext cx="7800975" cy="674031"/>
          </a:xfrm>
          <a:prstGeom prst="rect">
            <a:avLst/>
          </a:prstGeom>
          <a:noFill/>
          <a:ln w="9525" algn="ctr">
            <a:noFill/>
            <a:miter lim="800000"/>
            <a:headEnd/>
            <a:tailEnd/>
          </a:ln>
          <a:effectLst/>
        </p:spPr>
        <p:txBody>
          <a:bodyPr>
            <a:spAutoFit/>
          </a:bodyPr>
          <a:lstStyle/>
          <a:p>
            <a:pPr marL="342900" indent="-342900" algn="l">
              <a:lnSpc>
                <a:spcPct val="80000"/>
              </a:lnSpc>
              <a:spcBef>
                <a:spcPct val="50000"/>
              </a:spcBef>
              <a:defRPr/>
            </a:pPr>
            <a:r>
              <a:rPr lang="ja-JP" altLang="en-US" sz="1800" b="0" dirty="0">
                <a:solidFill>
                  <a:schemeClr val="tx1"/>
                </a:solidFill>
                <a:latin typeface="游ゴシック" panose="020B0400000000000000" pitchFamily="50" charset="-128"/>
                <a:ea typeface="游ゴシック" panose="020B0400000000000000" pitchFamily="50" charset="-128"/>
              </a:rPr>
              <a:t>　</a:t>
            </a:r>
            <a:r>
              <a:rPr lang="en-US" altLang="ja-JP" sz="1800" b="0" dirty="0" smtClean="0">
                <a:solidFill>
                  <a:schemeClr val="tx1"/>
                </a:solidFill>
                <a:latin typeface="游ゴシック" panose="020B0400000000000000" pitchFamily="50" charset="-128"/>
                <a:ea typeface="游ゴシック" panose="020B0400000000000000" pitchFamily="50" charset="-128"/>
              </a:rPr>
              <a:t>※</a:t>
            </a:r>
            <a:r>
              <a:rPr lang="ja-JP" altLang="en-US" sz="1800" b="0" dirty="0">
                <a:solidFill>
                  <a:schemeClr val="tx1"/>
                </a:solidFill>
                <a:latin typeface="游ゴシック" panose="020B0400000000000000" pitchFamily="50" charset="-128"/>
                <a:ea typeface="游ゴシック" panose="020B0400000000000000" pitchFamily="50" charset="-128"/>
              </a:rPr>
              <a:t>　</a:t>
            </a:r>
            <a:r>
              <a:rPr lang="ja-JP" altLang="en-US" sz="1800" b="0" dirty="0" smtClean="0">
                <a:solidFill>
                  <a:schemeClr val="tx1"/>
                </a:solidFill>
                <a:latin typeface="游ゴシック" panose="020B0400000000000000" pitchFamily="50" charset="-128"/>
                <a:ea typeface="游ゴシック" panose="020B0400000000000000" pitchFamily="50" charset="-128"/>
              </a:rPr>
              <a:t>ただし</a:t>
            </a:r>
            <a:r>
              <a:rPr lang="ja-JP" altLang="en-US" sz="1800" b="0" dirty="0">
                <a:solidFill>
                  <a:schemeClr val="tx1"/>
                </a:solidFill>
                <a:latin typeface="游ゴシック" panose="020B0400000000000000" pitchFamily="50" charset="-128"/>
                <a:ea typeface="游ゴシック" panose="020B0400000000000000" pitchFamily="50" charset="-128"/>
              </a:rPr>
              <a:t>、無料職業紹介事業者の存立目的、形態、規約等</a:t>
            </a:r>
            <a:r>
              <a:rPr lang="ja-JP" altLang="en-US" sz="1800" b="0" dirty="0" smtClean="0">
                <a:solidFill>
                  <a:schemeClr val="tx1"/>
                </a:solidFill>
                <a:latin typeface="游ゴシック" panose="020B0400000000000000" pitchFamily="50" charset="-128"/>
                <a:ea typeface="游ゴシック" panose="020B0400000000000000" pitchFamily="50" charset="-128"/>
              </a:rPr>
              <a:t>から</a:t>
            </a:r>
            <a:endParaRPr lang="en-US" altLang="ja-JP" sz="1800" b="0" dirty="0" smtClean="0">
              <a:solidFill>
                <a:schemeClr val="tx1"/>
              </a:solidFill>
              <a:latin typeface="游ゴシック" panose="020B0400000000000000" pitchFamily="50" charset="-128"/>
              <a:ea typeface="游ゴシック" panose="020B0400000000000000" pitchFamily="50" charset="-128"/>
            </a:endParaRPr>
          </a:p>
          <a:p>
            <a:pPr marL="342900" indent="-342900" algn="l">
              <a:lnSpc>
                <a:spcPct val="80000"/>
              </a:lnSpc>
              <a:spcBef>
                <a:spcPct val="50000"/>
              </a:spcBef>
              <a:defRPr/>
            </a:pPr>
            <a:r>
              <a:rPr lang="ja-JP" altLang="en-US" sz="1800" b="0" dirty="0" smtClean="0">
                <a:solidFill>
                  <a:schemeClr val="tx1"/>
                </a:solidFill>
                <a:latin typeface="游ゴシック" panose="020B0400000000000000" pitchFamily="50" charset="-128"/>
                <a:ea typeface="游ゴシック" panose="020B0400000000000000" pitchFamily="50" charset="-128"/>
              </a:rPr>
              <a:t>　　　必要かつ</a:t>
            </a:r>
            <a:r>
              <a:rPr lang="ja-JP" altLang="en-US" sz="1800" b="0" dirty="0">
                <a:solidFill>
                  <a:schemeClr val="tx1"/>
                </a:solidFill>
                <a:latin typeface="游ゴシック" panose="020B0400000000000000" pitchFamily="50" charset="-128"/>
                <a:ea typeface="游ゴシック" panose="020B0400000000000000" pitchFamily="50" charset="-128"/>
              </a:rPr>
              <a:t>適当であると認められる範囲の職業紹介に限ります。</a:t>
            </a:r>
          </a:p>
        </p:txBody>
      </p:sp>
      <p:sp>
        <p:nvSpPr>
          <p:cNvPr id="50186" name="Text Box 10"/>
          <p:cNvSpPr txBox="1">
            <a:spLocks noChangeArrowheads="1"/>
          </p:cNvSpPr>
          <p:nvPr/>
        </p:nvSpPr>
        <p:spPr bwMode="auto">
          <a:xfrm>
            <a:off x="1638525" y="2165888"/>
            <a:ext cx="7721600" cy="450893"/>
          </a:xfrm>
          <a:prstGeom prst="rect">
            <a:avLst/>
          </a:prstGeom>
          <a:noFill/>
          <a:ln w="9525" algn="ctr">
            <a:noFill/>
            <a:miter lim="800000"/>
            <a:headEnd/>
            <a:tailEnd/>
          </a:ln>
          <a:effectLst/>
        </p:spPr>
        <p:txBody>
          <a:bodyPr>
            <a:spAutoFit/>
          </a:bodyPr>
          <a:lstStyle/>
          <a:p>
            <a:pPr marL="342900" indent="-342900" algn="l">
              <a:lnSpc>
                <a:spcPct val="80000"/>
              </a:lnSpc>
              <a:spcBef>
                <a:spcPct val="50000"/>
              </a:spcBef>
              <a:defRPr/>
            </a:pPr>
            <a:r>
              <a:rPr lang="ja-JP" altLang="en-US" sz="2800" dirty="0">
                <a:solidFill>
                  <a:srgbClr val="FF0000"/>
                </a:solidFill>
                <a:ea typeface="游ゴシック" panose="020B0400000000000000" pitchFamily="50" charset="-128"/>
              </a:rPr>
              <a:t>港湾運送業務、建設業務</a:t>
            </a:r>
            <a:r>
              <a:rPr lang="ja-JP" altLang="en-US" dirty="0">
                <a:solidFill>
                  <a:schemeClr val="tx1"/>
                </a:solidFill>
                <a:effectLst>
                  <a:outerShdw blurRad="38100" dist="38100" dir="2700000" algn="tl">
                    <a:srgbClr val="FFFFFF"/>
                  </a:outerShdw>
                </a:effectLst>
                <a:ea typeface="游ゴシック" panose="020B0400000000000000" pitchFamily="50" charset="-128"/>
              </a:rPr>
              <a:t>に就く職業</a:t>
            </a:r>
            <a:r>
              <a:rPr lang="ja-JP" altLang="en-US" sz="2800" dirty="0">
                <a:solidFill>
                  <a:srgbClr val="FF0000"/>
                </a:solidFill>
                <a:ea typeface="游ゴシック" panose="020B0400000000000000" pitchFamily="50" charset="-128"/>
              </a:rPr>
              <a:t>以外</a:t>
            </a:r>
            <a:r>
              <a:rPr lang="ja-JP" altLang="en-US" dirty="0">
                <a:solidFill>
                  <a:schemeClr val="tx1"/>
                </a:solidFill>
                <a:effectLst>
                  <a:outerShdw blurRad="38100" dist="38100" dir="2700000" algn="tl">
                    <a:srgbClr val="FFFFFF"/>
                  </a:outerShdw>
                </a:effectLst>
                <a:ea typeface="游ゴシック" panose="020B0400000000000000" pitchFamily="50" charset="-128"/>
              </a:rPr>
              <a:t>の職業</a:t>
            </a:r>
            <a:endParaRPr lang="ja-JP" altLang="en-US" dirty="0">
              <a:solidFill>
                <a:schemeClr val="tx1"/>
              </a:solidFill>
              <a:effectLst>
                <a:outerShdw blurRad="38100" dist="38100" dir="2700000" algn="tl">
                  <a:srgbClr val="000000"/>
                </a:outerShdw>
              </a:effectLst>
              <a:ea typeface="游ゴシック" panose="020B0400000000000000" pitchFamily="50" charset="-128"/>
            </a:endParaRPr>
          </a:p>
        </p:txBody>
      </p:sp>
      <p:sp>
        <p:nvSpPr>
          <p:cNvPr id="2" name="スライド番号プレースホルダー 1"/>
          <p:cNvSpPr>
            <a:spLocks noGrp="1"/>
          </p:cNvSpPr>
          <p:nvPr>
            <p:ph type="sldNum" sz="quarter" idx="12"/>
          </p:nvPr>
        </p:nvSpPr>
        <p:spPr>
          <a:xfrm>
            <a:off x="7594600" y="6492875"/>
            <a:ext cx="2311400" cy="365125"/>
          </a:xfrm>
        </p:spPr>
        <p:txBody>
          <a:bodyPr/>
          <a:lstStyle/>
          <a:p>
            <a:pPr>
              <a:defRPr/>
            </a:pPr>
            <a:r>
              <a:rPr lang="en-US" altLang="ja-JP" dirty="0"/>
              <a:t>8</a:t>
            </a:r>
          </a:p>
        </p:txBody>
      </p:sp>
      <p:sp>
        <p:nvSpPr>
          <p:cNvPr id="10" name="テキスト ボックス 9"/>
          <p:cNvSpPr txBox="1"/>
          <p:nvPr/>
        </p:nvSpPr>
        <p:spPr>
          <a:xfrm>
            <a:off x="54823" y="6580593"/>
            <a:ext cx="1237839" cy="221018"/>
          </a:xfrm>
          <a:prstGeom prst="rect">
            <a:avLst/>
          </a:prstGeom>
          <a:ln w="1270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tIns="36000" bIns="0" rtlCol="0">
            <a:spAutoFit/>
          </a:bodyPr>
          <a:lstStyle/>
          <a:p>
            <a:pPr algn="l"/>
            <a:r>
              <a:rPr kumimoji="1" lang="ja-JP" altLang="en-US" sz="1200" b="0" dirty="0" smtClean="0">
                <a:solidFill>
                  <a:schemeClr val="bg1">
                    <a:lumMod val="50000"/>
                  </a:schemeClr>
                </a:solidFill>
                <a:latin typeface="メイリオ" panose="020B0604030504040204" pitchFamily="50" charset="-128"/>
                <a:ea typeface="メイリオ" panose="020B0604030504040204" pitchFamily="50" charset="-128"/>
              </a:rPr>
              <a:t>マニュアル</a:t>
            </a:r>
            <a:r>
              <a:rPr kumimoji="1" lang="en-US" altLang="ja-JP" sz="1200" b="0" dirty="0" smtClean="0">
                <a:solidFill>
                  <a:schemeClr val="bg1">
                    <a:lumMod val="50000"/>
                  </a:schemeClr>
                </a:solidFill>
                <a:latin typeface="メイリオ" panose="020B0604030504040204" pitchFamily="50" charset="-128"/>
                <a:ea typeface="メイリオ" panose="020B0604030504040204" pitchFamily="50" charset="-128"/>
              </a:rPr>
              <a:t>P41</a:t>
            </a:r>
            <a:endParaRPr kumimoji="1" lang="ja-JP" altLang="en-US" sz="1200" b="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11" name="Rectangle 2"/>
          <p:cNvSpPr txBox="1">
            <a:spLocks noRot="1" noChangeArrowheads="1"/>
          </p:cNvSpPr>
          <p:nvPr/>
        </p:nvSpPr>
        <p:spPr>
          <a:xfrm>
            <a:off x="0" y="0"/>
            <a:ext cx="9906000" cy="523220"/>
          </a:xfrm>
          <a:prstGeom prst="rect">
            <a:avLst/>
          </a:prstGeom>
          <a:solidFill>
            <a:schemeClr val="tx2">
              <a:lumMod val="60000"/>
              <a:lumOff val="40000"/>
            </a:schemeClr>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游ゴシック" panose="020B0400000000000000" pitchFamily="50" charset="-128"/>
                <a:cs typeface="+mj-cs"/>
              </a:defRPr>
            </a:lvl1pPr>
          </a:lstStyle>
          <a:p>
            <a:pPr algn="l" fontAlgn="auto">
              <a:spcAft>
                <a:spcPts val="0"/>
              </a:spcAft>
              <a:buClrTx/>
              <a:buFontTx/>
              <a:defRPr/>
            </a:pPr>
            <a:r>
              <a:rPr lang="ja-JP" altLang="en-US" sz="2800" b="1" dirty="0" smtClean="0">
                <a:solidFill>
                  <a:schemeClr val="bg1"/>
                </a:solidFill>
              </a:rPr>
              <a:t>職業紹介事業の取扱範囲</a:t>
            </a:r>
            <a:endParaRPr lang="ja-JP" altLang="en-US" sz="2800" b="1" dirty="0">
              <a:solidFill>
                <a:schemeClr val="bg1"/>
              </a:solidFill>
            </a:endParaRPr>
          </a:p>
        </p:txBody>
      </p:sp>
    </p:spTree>
  </p:cSld>
  <p:clrMapOvr>
    <a:masterClrMapping/>
  </p:clrMapOvr>
  <p:transition advTm="60908">
    <p:fade/>
  </p:transition>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8284</Words>
  <PresentationFormat>A4 210 x 297 mm</PresentationFormat>
  <Paragraphs>733</Paragraphs>
  <Slides>45</Slides>
  <Notes>43</Notes>
  <HiddenSlides>0</HiddenSlides>
  <MMClips>0</MMClips>
  <ScaleCrop>false</ScaleCrop>
  <HeadingPairs>
    <vt:vector size="8" baseType="variant">
      <vt:variant>
        <vt:lpstr>使用されているフォント</vt:lpstr>
      </vt:variant>
      <vt:variant>
        <vt:i4>12</vt:i4>
      </vt:variant>
      <vt:variant>
        <vt:lpstr>テーマ</vt:lpstr>
      </vt:variant>
      <vt:variant>
        <vt:i4>2</vt:i4>
      </vt:variant>
      <vt:variant>
        <vt:lpstr>埋め込まれた OLE サーバー</vt:lpstr>
      </vt:variant>
      <vt:variant>
        <vt:i4>1</vt:i4>
      </vt:variant>
      <vt:variant>
        <vt:lpstr>スライド タイトル</vt:lpstr>
      </vt:variant>
      <vt:variant>
        <vt:i4>45</vt:i4>
      </vt:variant>
    </vt:vector>
  </HeadingPairs>
  <TitlesOfParts>
    <vt:vector size="60" baseType="lpstr">
      <vt:lpstr>ＪＳ明朝</vt:lpstr>
      <vt:lpstr>ＭＳ Ｐゴシック</vt:lpstr>
      <vt:lpstr>ＭＳ Ｐ明朝</vt:lpstr>
      <vt:lpstr>ＭＳ ゴシック</vt:lpstr>
      <vt:lpstr>ＭＳ 明朝</vt:lpstr>
      <vt:lpstr>Tunga</vt:lpstr>
      <vt:lpstr>メイリオ</vt:lpstr>
      <vt:lpstr>游ゴシック</vt:lpstr>
      <vt:lpstr>游ゴシック Light</vt:lpstr>
      <vt:lpstr>Arial</vt:lpstr>
      <vt:lpstr>Calibri</vt:lpstr>
      <vt:lpstr>Wingdings</vt:lpstr>
      <vt:lpstr>Office ​​テーマ</vt:lpstr>
      <vt:lpstr>1_Office ​​テーマ</vt:lpstr>
      <vt:lpstr>Document</vt:lpstr>
      <vt:lpstr>PowerPoint プレゼンテーション</vt:lpstr>
      <vt:lpstr>PowerPoint プレゼンテーション</vt:lpstr>
      <vt:lpstr>労働力需給調整システム</vt:lpstr>
      <vt:lpstr>職業紹介事業</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ご注意ください 許可日以前は職業紹介事業を行うことは出来ません</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