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3"/>
  </p:handoutMasterIdLst>
  <p:sldIdLst>
    <p:sldId id="263" r:id="rId2"/>
  </p:sldIdLst>
  <p:sldSz cx="9906000" cy="6858000" type="A4"/>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72" autoAdjust="0"/>
    <p:restoredTop sz="97030"/>
  </p:normalViewPr>
  <p:slideViewPr>
    <p:cSldViewPr snapToGrid="0">
      <p:cViewPr varScale="1">
        <p:scale>
          <a:sx n="105" d="100"/>
          <a:sy n="105" d="100"/>
        </p:scale>
        <p:origin x="162" y="108"/>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099" cy="498693"/>
          </a:xfrm>
          <a:prstGeom prst="rect">
            <a:avLst/>
          </a:prstGeom>
        </p:spPr>
        <p:txBody>
          <a:bodyPr vert="horz" lIns="91431" tIns="45716" rIns="91431"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4940" y="0"/>
            <a:ext cx="2949099" cy="498693"/>
          </a:xfrm>
          <a:prstGeom prst="rect">
            <a:avLst/>
          </a:prstGeom>
        </p:spPr>
        <p:txBody>
          <a:bodyPr vert="horz" lIns="91431" tIns="45716" rIns="91431" bIns="45716" rtlCol="0"/>
          <a:lstStyle>
            <a:lvl1pPr algn="r">
              <a:defRPr sz="1200"/>
            </a:lvl1pPr>
          </a:lstStyle>
          <a:p>
            <a:fld id="{313FC8A1-8FA1-4986-B9A0-5FD0374D3D13}" type="datetimeFigureOut">
              <a:rPr kumimoji="1" lang="ja-JP" altLang="en-US" smtClean="0"/>
              <a:t>2024/10/3</a:t>
            </a:fld>
            <a:endParaRPr kumimoji="1" lang="ja-JP" altLang="en-US"/>
          </a:p>
        </p:txBody>
      </p:sp>
      <p:sp>
        <p:nvSpPr>
          <p:cNvPr id="4" name="フッター プレースホルダー 3"/>
          <p:cNvSpPr>
            <a:spLocks noGrp="1"/>
          </p:cNvSpPr>
          <p:nvPr>
            <p:ph type="ftr" sz="quarter" idx="2"/>
          </p:nvPr>
        </p:nvSpPr>
        <p:spPr>
          <a:xfrm>
            <a:off x="1" y="9440647"/>
            <a:ext cx="2949099" cy="498692"/>
          </a:xfrm>
          <a:prstGeom prst="rect">
            <a:avLst/>
          </a:prstGeom>
        </p:spPr>
        <p:txBody>
          <a:bodyPr vert="horz" lIns="91431" tIns="45716" rIns="91431"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4940" y="9440647"/>
            <a:ext cx="2949099" cy="498692"/>
          </a:xfrm>
          <a:prstGeom prst="rect">
            <a:avLst/>
          </a:prstGeom>
        </p:spPr>
        <p:txBody>
          <a:bodyPr vert="horz" lIns="91431" tIns="45716" rIns="91431" bIns="45716" rtlCol="0" anchor="b"/>
          <a:lstStyle>
            <a:lvl1pPr algn="r">
              <a:defRPr sz="1200"/>
            </a:lvl1pPr>
          </a:lstStyle>
          <a:p>
            <a:fld id="{8A88A405-1781-4828-AD83-BF104B4F5EF2}" type="slidenum">
              <a:rPr kumimoji="1" lang="ja-JP" altLang="en-US" smtClean="0"/>
              <a:t>‹#›</a:t>
            </a:fld>
            <a:endParaRPr kumimoji="1" lang="ja-JP" altLang="en-US"/>
          </a:p>
        </p:txBody>
      </p:sp>
    </p:spTree>
    <p:extLst>
      <p:ext uri="{BB962C8B-B14F-4D97-AF65-F5344CB8AC3E}">
        <p14:creationId xmlns:p14="http://schemas.microsoft.com/office/powerpoint/2010/main" val="38798031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A7D1146-F629-438D-89FE-7285B20173CE}"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1813555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7D1146-F629-438D-89FE-7285B20173CE}"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478124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7D1146-F629-438D-89FE-7285B20173CE}"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1597724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7D1146-F629-438D-89FE-7285B20173CE}"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2934759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7D1146-F629-438D-89FE-7285B20173CE}"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3357743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A7D1146-F629-438D-89FE-7285B20173CE}" type="datetimeFigureOut">
              <a:rPr kumimoji="1" lang="ja-JP" altLang="en-US" smtClean="0"/>
              <a:t>2024/10/3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2600836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A7D1146-F629-438D-89FE-7285B20173CE}" type="datetimeFigureOut">
              <a:rPr kumimoji="1" lang="ja-JP" altLang="en-US" smtClean="0"/>
              <a:t>2024/10/3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3221891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A7D1146-F629-438D-89FE-7285B20173CE}" type="datetimeFigureOut">
              <a:rPr kumimoji="1" lang="ja-JP" altLang="en-US" smtClean="0"/>
              <a:t>2024/10/3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3014542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D1146-F629-438D-89FE-7285B20173CE}" type="datetimeFigureOut">
              <a:rPr kumimoji="1" lang="ja-JP" altLang="en-US" smtClean="0"/>
              <a:t>2024/10/3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391365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7D1146-F629-438D-89FE-7285B20173CE}" type="datetimeFigureOut">
              <a:rPr kumimoji="1" lang="ja-JP" altLang="en-US" smtClean="0"/>
              <a:t>2024/10/3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1403990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7D1146-F629-438D-89FE-7285B20173CE}" type="datetimeFigureOut">
              <a:rPr kumimoji="1" lang="ja-JP" altLang="en-US" smtClean="0"/>
              <a:t>2024/10/3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1013646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7D1146-F629-438D-89FE-7285B20173CE}" type="datetimeFigureOut">
              <a:rPr kumimoji="1" lang="ja-JP" altLang="en-US" smtClean="0"/>
              <a:t>2024/10/3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7602768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a:extLst>
              <a:ext uri="{FF2B5EF4-FFF2-40B4-BE49-F238E27FC236}">
                <a16:creationId xmlns:a16="http://schemas.microsoft.com/office/drawing/2014/main" id="{23373DB2-3D28-F9EE-485D-89618A81A503}"/>
              </a:ext>
            </a:extLst>
          </p:cNvPr>
          <p:cNvPicPr>
            <a:picLocks noChangeAspect="1"/>
          </p:cNvPicPr>
          <p:nvPr/>
        </p:nvPicPr>
        <p:blipFill>
          <a:blip r:embed="rId2"/>
          <a:stretch>
            <a:fillRect/>
          </a:stretch>
        </p:blipFill>
        <p:spPr>
          <a:xfrm rot="5400000">
            <a:off x="1524001" y="-1524000"/>
            <a:ext cx="6858000" cy="9906002"/>
          </a:xfrm>
          <a:prstGeom prst="rect">
            <a:avLst/>
          </a:prstGeom>
        </p:spPr>
      </p:pic>
      <p:sp>
        <p:nvSpPr>
          <p:cNvPr id="3" name="サブタイトル 2"/>
          <p:cNvSpPr>
            <a:spLocks noGrp="1"/>
          </p:cNvSpPr>
          <p:nvPr>
            <p:ph type="subTitle" idx="1"/>
          </p:nvPr>
        </p:nvSpPr>
        <p:spPr>
          <a:xfrm>
            <a:off x="106125" y="591085"/>
            <a:ext cx="4772392" cy="728824"/>
          </a:xfrm>
          <a:ln>
            <a:solidFill>
              <a:schemeClr val="tx1"/>
            </a:solidFill>
          </a:ln>
        </p:spPr>
        <p:txBody>
          <a:bodyPr anchor="ctr">
            <a:normAutofit/>
          </a:bodyPr>
          <a:lstStyle/>
          <a:p>
            <a:r>
              <a:rPr lang="ja-JP" altLang="en-US" sz="1200" dirty="0">
                <a:latin typeface="+mj-ea"/>
                <a:ea typeface="+mj-ea"/>
              </a:rPr>
              <a:t>会社名　</a:t>
            </a:r>
            <a:r>
              <a:rPr lang="ja-JP" altLang="en-US" sz="1800" dirty="0">
                <a:latin typeface="MS PGothic" panose="020B0600070205080204" pitchFamily="34" charset="-128"/>
                <a:ea typeface="MS PGothic" panose="020B0600070205080204" pitchFamily="34" charset="-128"/>
              </a:rPr>
              <a:t>株式会社バイオテクノロジービューティー　</a:t>
            </a:r>
            <a:r>
              <a:rPr lang="ja-JP" altLang="en-US" sz="2000" dirty="0">
                <a:latin typeface="MS PGothic" panose="020B0600070205080204" pitchFamily="34" charset="-128"/>
                <a:ea typeface="MS PGothic" panose="020B0600070205080204" pitchFamily="34" charset="-128"/>
              </a:rPr>
              <a:t>　</a:t>
            </a:r>
            <a:endParaRPr lang="en-US" altLang="ja-JP" sz="1600" dirty="0">
              <a:latin typeface="MS PGothic" panose="020B0600070205080204" pitchFamily="34" charset="-128"/>
              <a:ea typeface="MS PGothic" panose="020B0600070205080204" pitchFamily="34" charset="-128"/>
            </a:endParaRPr>
          </a:p>
        </p:txBody>
      </p:sp>
      <p:sp>
        <p:nvSpPr>
          <p:cNvPr id="7" name="正方形/長方形 6"/>
          <p:cNvSpPr/>
          <p:nvPr/>
        </p:nvSpPr>
        <p:spPr>
          <a:xfrm>
            <a:off x="5014547" y="3866605"/>
            <a:ext cx="4772392" cy="28569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kumimoji="1" lang="en-US" altLang="ja-JP" sz="1600" dirty="0">
              <a:solidFill>
                <a:schemeClr val="accent5"/>
              </a:solidFill>
              <a:latin typeface="ＭＳ ゴシック" panose="020B0609070205080204" pitchFamily="49" charset="-128"/>
              <a:ea typeface="ＭＳ ゴシック" panose="020B0609070205080204" pitchFamily="49" charset="-128"/>
            </a:endParaRPr>
          </a:p>
          <a:p>
            <a:endParaRPr kumimoji="1" lang="ja-JP" altLang="en-US" sz="2000" dirty="0">
              <a:solidFill>
                <a:schemeClr val="accent5"/>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06125" y="3866605"/>
            <a:ext cx="4772392" cy="28569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en-US" altLang="ja-JP" sz="1600" dirty="0">
              <a:solidFill>
                <a:schemeClr val="accent5"/>
              </a:solidFill>
              <a:latin typeface="ＭＳ ゴシック" panose="020B0609070205080204" pitchFamily="49" charset="-128"/>
              <a:ea typeface="ＭＳ ゴシック" panose="020B0609070205080204" pitchFamily="49" charset="-128"/>
            </a:endParaRPr>
          </a:p>
          <a:p>
            <a:pPr algn="l"/>
            <a:endParaRPr kumimoji="1" lang="en-US" altLang="ja-JP" sz="1500" dirty="0">
              <a:solidFill>
                <a:schemeClr val="tx1"/>
              </a:solidFill>
              <a:latin typeface="+mn-ea"/>
            </a:endParaRPr>
          </a:p>
          <a:p>
            <a:pPr algn="l"/>
            <a:endParaRPr kumimoji="1" lang="en-US" altLang="ja-JP" sz="1600" dirty="0">
              <a:solidFill>
                <a:schemeClr val="accent5"/>
              </a:solidFill>
              <a:latin typeface="ＭＳ ゴシック" panose="020B0609070205080204" pitchFamily="49" charset="-128"/>
              <a:ea typeface="ＭＳ ゴシック" panose="020B0609070205080204" pitchFamily="49" charset="-128"/>
            </a:endParaRPr>
          </a:p>
        </p:txBody>
      </p:sp>
      <p:sp>
        <p:nvSpPr>
          <p:cNvPr id="10" name="サブタイトル 2"/>
          <p:cNvSpPr txBox="1">
            <a:spLocks/>
          </p:cNvSpPr>
          <p:nvPr/>
        </p:nvSpPr>
        <p:spPr>
          <a:xfrm>
            <a:off x="5014547" y="600869"/>
            <a:ext cx="4760527" cy="732848"/>
          </a:xfrm>
          <a:prstGeom prst="rect">
            <a:avLst/>
          </a:prstGeom>
          <a:noFill/>
          <a:ln>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200" dirty="0">
                <a:latin typeface="+mj-ea"/>
                <a:ea typeface="+mj-ea"/>
              </a:rPr>
              <a:t>求人</a:t>
            </a:r>
            <a:r>
              <a:rPr lang="ja-JP" altLang="en-US" sz="1200" dirty="0" smtClean="0">
                <a:latin typeface="+mj-ea"/>
                <a:ea typeface="+mj-ea"/>
              </a:rPr>
              <a:t>番号　　　　　　</a:t>
            </a:r>
            <a:r>
              <a:rPr lang="en-US" altLang="ja-JP" sz="1800" dirty="0" smtClean="0">
                <a:latin typeface="MS PGothic" panose="020B0600070205080204" pitchFamily="34" charset="-128"/>
                <a:ea typeface="MS PGothic" panose="020B0600070205080204" pitchFamily="34" charset="-128"/>
              </a:rPr>
              <a:t>13040-119149</a:t>
            </a:r>
            <a:endParaRPr lang="en-US" altLang="ja-JP" sz="1600" dirty="0">
              <a:latin typeface="MS PGothic" panose="020B0600070205080204" pitchFamily="34" charset="-128"/>
              <a:ea typeface="MS PGothic" panose="020B0600070205080204" pitchFamily="34" charset="-128"/>
            </a:endParaRPr>
          </a:p>
        </p:txBody>
      </p:sp>
      <p:sp>
        <p:nvSpPr>
          <p:cNvPr id="4" name="正方形/長方形 3"/>
          <p:cNvSpPr/>
          <p:nvPr/>
        </p:nvSpPr>
        <p:spPr>
          <a:xfrm>
            <a:off x="106125" y="1378720"/>
            <a:ext cx="4772392" cy="2427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latin typeface="ＭＳ ゴシック" panose="020B0609070205080204" pitchFamily="49" charset="-128"/>
              <a:ea typeface="ＭＳ ゴシック" panose="020B0609070205080204" pitchFamily="49" charset="-128"/>
            </a:endParaRPr>
          </a:p>
        </p:txBody>
      </p:sp>
      <p:sp>
        <p:nvSpPr>
          <p:cNvPr id="20" name="正方形/長方形 19"/>
          <p:cNvSpPr/>
          <p:nvPr/>
        </p:nvSpPr>
        <p:spPr>
          <a:xfrm>
            <a:off x="5014547" y="1378719"/>
            <a:ext cx="4772392" cy="24275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p>
        </p:txBody>
      </p:sp>
      <p:sp>
        <p:nvSpPr>
          <p:cNvPr id="2" name="テキスト ボックス 1"/>
          <p:cNvSpPr txBox="1"/>
          <p:nvPr/>
        </p:nvSpPr>
        <p:spPr>
          <a:xfrm>
            <a:off x="313509" y="130628"/>
            <a:ext cx="9248502" cy="400110"/>
          </a:xfrm>
          <a:prstGeom prst="rect">
            <a:avLst/>
          </a:prstGeom>
          <a:noFill/>
          <a:ln>
            <a:noFill/>
          </a:ln>
        </p:spPr>
        <p:txBody>
          <a:bodyPr wrap="square" rtlCol="0">
            <a:spAutoFit/>
          </a:bodyPr>
          <a:lstStyle/>
          <a:p>
            <a:pPr algn="ctr"/>
            <a:r>
              <a:rPr kumimoji="1" lang="ja-JP" altLang="en-US" sz="2000" b="1" dirty="0"/>
              <a:t>「高校生のためのＷＥＢ企業説明会」メッセージＰＲシート</a:t>
            </a:r>
          </a:p>
        </p:txBody>
      </p:sp>
      <p:pic>
        <p:nvPicPr>
          <p:cNvPr id="6" name="図 5" descr="ドレスを着ている男性たち&#10;&#10;自動的に生成された説明">
            <a:extLst>
              <a:ext uri="{FF2B5EF4-FFF2-40B4-BE49-F238E27FC236}">
                <a16:creationId xmlns:a16="http://schemas.microsoft.com/office/drawing/2014/main" id="{9FAE76DD-FDB1-7D27-5176-0CCDF6A5A4B2}"/>
              </a:ext>
            </a:extLst>
          </p:cNvPr>
          <p:cNvPicPr>
            <a:picLocks noChangeAspect="1"/>
          </p:cNvPicPr>
          <p:nvPr/>
        </p:nvPicPr>
        <p:blipFill>
          <a:blip r:embed="rId3" cstate="print">
            <a:extLst>
              <a:ext uri="{28A0092B-C50C-407E-A947-70E740481C1C}">
                <a14:useLocalDpi xmlns:a14="http://schemas.microsoft.com/office/drawing/2010/main" val="0"/>
              </a:ext>
            </a:extLst>
          </a:blip>
          <a:srcRect l="12160" r="11325"/>
          <a:stretch/>
        </p:blipFill>
        <p:spPr>
          <a:xfrm>
            <a:off x="119061" y="1400991"/>
            <a:ext cx="2753139" cy="2405268"/>
          </a:xfrm>
          <a:prstGeom prst="rect">
            <a:avLst/>
          </a:prstGeom>
        </p:spPr>
      </p:pic>
      <p:pic>
        <p:nvPicPr>
          <p:cNvPr id="11" name="図 10" descr="人, 屋内, 男, 探す が含まれている画像&#10;&#10;自動的に生成された説明">
            <a:extLst>
              <a:ext uri="{FF2B5EF4-FFF2-40B4-BE49-F238E27FC236}">
                <a16:creationId xmlns:a16="http://schemas.microsoft.com/office/drawing/2014/main" id="{F364188F-7620-6C65-13F1-652E3F3D0304}"/>
              </a:ext>
            </a:extLst>
          </p:cNvPr>
          <p:cNvPicPr>
            <a:picLocks noChangeAspect="1"/>
          </p:cNvPicPr>
          <p:nvPr/>
        </p:nvPicPr>
        <p:blipFill>
          <a:blip r:embed="rId4" cstate="print">
            <a:extLst>
              <a:ext uri="{28A0092B-C50C-407E-A947-70E740481C1C}">
                <a14:useLocalDpi xmlns:a14="http://schemas.microsoft.com/office/drawing/2010/main" val="0"/>
              </a:ext>
            </a:extLst>
          </a:blip>
          <a:srcRect t="11203" b="6137"/>
          <a:stretch/>
        </p:blipFill>
        <p:spPr>
          <a:xfrm>
            <a:off x="2880791" y="1400991"/>
            <a:ext cx="1980544" cy="1103245"/>
          </a:xfrm>
          <a:prstGeom prst="rect">
            <a:avLst/>
          </a:prstGeom>
        </p:spPr>
      </p:pic>
      <p:pic>
        <p:nvPicPr>
          <p:cNvPr id="13" name="図 12" descr="コンピュータ, 探す, 男, 若い が含まれている画像&#10;&#10;自動的に生成された説明">
            <a:extLst>
              <a:ext uri="{FF2B5EF4-FFF2-40B4-BE49-F238E27FC236}">
                <a16:creationId xmlns:a16="http://schemas.microsoft.com/office/drawing/2014/main" id="{41AF190B-AB31-3BAA-8170-B7D2C4FC6545}"/>
              </a:ext>
            </a:extLst>
          </p:cNvPr>
          <p:cNvPicPr>
            <a:picLocks noChangeAspect="1"/>
          </p:cNvPicPr>
          <p:nvPr/>
        </p:nvPicPr>
        <p:blipFill>
          <a:blip r:embed="rId5" cstate="print">
            <a:extLst>
              <a:ext uri="{28A0092B-C50C-407E-A947-70E740481C1C}">
                <a14:useLocalDpi xmlns:a14="http://schemas.microsoft.com/office/drawing/2010/main" val="0"/>
              </a:ext>
            </a:extLst>
          </a:blip>
          <a:srcRect t="1931"/>
          <a:stretch/>
        </p:blipFill>
        <p:spPr>
          <a:xfrm>
            <a:off x="2880791" y="2504236"/>
            <a:ext cx="1989135" cy="1300488"/>
          </a:xfrm>
          <a:prstGeom prst="rect">
            <a:avLst/>
          </a:prstGeom>
        </p:spPr>
      </p:pic>
      <p:pic>
        <p:nvPicPr>
          <p:cNvPr id="8" name="図 7" descr="QR コード&#10;&#10;自動的に生成された説明">
            <a:extLst>
              <a:ext uri="{FF2B5EF4-FFF2-40B4-BE49-F238E27FC236}">
                <a16:creationId xmlns:a16="http://schemas.microsoft.com/office/drawing/2014/main" id="{08232456-E7AB-43B0-4D16-79252CE25DA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64271" y="1907822"/>
            <a:ext cx="1705661" cy="1705661"/>
          </a:xfrm>
          <a:prstGeom prst="rect">
            <a:avLst/>
          </a:prstGeom>
        </p:spPr>
      </p:pic>
      <p:sp>
        <p:nvSpPr>
          <p:cNvPr id="22" name="正方形/長方形 21">
            <a:extLst>
              <a:ext uri="{FF2B5EF4-FFF2-40B4-BE49-F238E27FC236}">
                <a16:creationId xmlns:a16="http://schemas.microsoft.com/office/drawing/2014/main" id="{1D054421-94E0-4922-F9D7-0EC712551D83}"/>
              </a:ext>
            </a:extLst>
          </p:cNvPr>
          <p:cNvSpPr/>
          <p:nvPr/>
        </p:nvSpPr>
        <p:spPr>
          <a:xfrm>
            <a:off x="5538824" y="1998845"/>
            <a:ext cx="1526628" cy="1545152"/>
          </a:xfrm>
          <a:prstGeom prst="rect">
            <a:avLst/>
          </a:prstGeom>
          <a:noFill/>
          <a:ln>
            <a:solidFill>
              <a:schemeClr val="tx1">
                <a:lumMod val="95000"/>
                <a:lumOff val="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D11BA096-D1C7-306C-899B-9E4D439290E7}"/>
              </a:ext>
            </a:extLst>
          </p:cNvPr>
          <p:cNvSpPr/>
          <p:nvPr/>
        </p:nvSpPr>
        <p:spPr>
          <a:xfrm>
            <a:off x="5470885" y="1914436"/>
            <a:ext cx="1692431" cy="1705661"/>
          </a:xfrm>
          <a:prstGeom prst="rect">
            <a:avLst/>
          </a:prstGeom>
          <a:noFill/>
          <a:ln w="25400">
            <a:solidFill>
              <a:schemeClr val="tx1">
                <a:lumMod val="95000"/>
                <a:lumOff val="5000"/>
              </a:schemeClr>
            </a:solidFill>
            <a:extLst>
              <a:ext uri="{C807C97D-BFC1-408E-A445-0C87EB9F89A2}">
                <ask:lineSketchStyleProps xmlns:ask="http://schemas.microsoft.com/office/drawing/2018/sketchyshapes" xmlns="" sd="1219033472">
                  <a:custGeom>
                    <a:avLst/>
                    <a:gdLst>
                      <a:gd name="connsiteX0" fmla="*/ 0 w 1716238"/>
                      <a:gd name="connsiteY0" fmla="*/ 0 h 1713095"/>
                      <a:gd name="connsiteX1" fmla="*/ 554917 w 1716238"/>
                      <a:gd name="connsiteY1" fmla="*/ 0 h 1713095"/>
                      <a:gd name="connsiteX2" fmla="*/ 1075509 w 1716238"/>
                      <a:gd name="connsiteY2" fmla="*/ 0 h 1713095"/>
                      <a:gd name="connsiteX3" fmla="*/ 1716238 w 1716238"/>
                      <a:gd name="connsiteY3" fmla="*/ 0 h 1713095"/>
                      <a:gd name="connsiteX4" fmla="*/ 1716238 w 1716238"/>
                      <a:gd name="connsiteY4" fmla="*/ 553901 h 1713095"/>
                      <a:gd name="connsiteX5" fmla="*/ 1716238 w 1716238"/>
                      <a:gd name="connsiteY5" fmla="*/ 1090670 h 1713095"/>
                      <a:gd name="connsiteX6" fmla="*/ 1716238 w 1716238"/>
                      <a:gd name="connsiteY6" fmla="*/ 1713095 h 1713095"/>
                      <a:gd name="connsiteX7" fmla="*/ 1144159 w 1716238"/>
                      <a:gd name="connsiteY7" fmla="*/ 1713095 h 1713095"/>
                      <a:gd name="connsiteX8" fmla="*/ 537755 w 1716238"/>
                      <a:gd name="connsiteY8" fmla="*/ 1713095 h 1713095"/>
                      <a:gd name="connsiteX9" fmla="*/ 0 w 1716238"/>
                      <a:gd name="connsiteY9" fmla="*/ 1713095 h 1713095"/>
                      <a:gd name="connsiteX10" fmla="*/ 0 w 1716238"/>
                      <a:gd name="connsiteY10" fmla="*/ 1142063 h 1713095"/>
                      <a:gd name="connsiteX11" fmla="*/ 0 w 1716238"/>
                      <a:gd name="connsiteY11" fmla="*/ 588163 h 1713095"/>
                      <a:gd name="connsiteX12" fmla="*/ 0 w 1716238"/>
                      <a:gd name="connsiteY12" fmla="*/ 0 h 1713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16238" h="1713095" extrusionOk="0">
                        <a:moveTo>
                          <a:pt x="0" y="0"/>
                        </a:moveTo>
                        <a:cubicBezTo>
                          <a:pt x="121259" y="-29011"/>
                          <a:pt x="309302" y="8995"/>
                          <a:pt x="554917" y="0"/>
                        </a:cubicBezTo>
                        <a:cubicBezTo>
                          <a:pt x="800532" y="-8995"/>
                          <a:pt x="954528" y="37210"/>
                          <a:pt x="1075509" y="0"/>
                        </a:cubicBezTo>
                        <a:cubicBezTo>
                          <a:pt x="1196490" y="-37210"/>
                          <a:pt x="1465802" y="70629"/>
                          <a:pt x="1716238" y="0"/>
                        </a:cubicBezTo>
                        <a:cubicBezTo>
                          <a:pt x="1727792" y="239921"/>
                          <a:pt x="1687850" y="333168"/>
                          <a:pt x="1716238" y="553901"/>
                        </a:cubicBezTo>
                        <a:cubicBezTo>
                          <a:pt x="1744626" y="774634"/>
                          <a:pt x="1667342" y="977907"/>
                          <a:pt x="1716238" y="1090670"/>
                        </a:cubicBezTo>
                        <a:cubicBezTo>
                          <a:pt x="1765134" y="1203433"/>
                          <a:pt x="1674284" y="1527264"/>
                          <a:pt x="1716238" y="1713095"/>
                        </a:cubicBezTo>
                        <a:cubicBezTo>
                          <a:pt x="1440230" y="1737256"/>
                          <a:pt x="1394527" y="1694389"/>
                          <a:pt x="1144159" y="1713095"/>
                        </a:cubicBezTo>
                        <a:cubicBezTo>
                          <a:pt x="893791" y="1731801"/>
                          <a:pt x="720699" y="1701944"/>
                          <a:pt x="537755" y="1713095"/>
                        </a:cubicBezTo>
                        <a:cubicBezTo>
                          <a:pt x="354811" y="1724246"/>
                          <a:pt x="238084" y="1651406"/>
                          <a:pt x="0" y="1713095"/>
                        </a:cubicBezTo>
                        <a:cubicBezTo>
                          <a:pt x="-15669" y="1597701"/>
                          <a:pt x="3846" y="1290676"/>
                          <a:pt x="0" y="1142063"/>
                        </a:cubicBezTo>
                        <a:cubicBezTo>
                          <a:pt x="-3846" y="993450"/>
                          <a:pt x="61698" y="703363"/>
                          <a:pt x="0" y="588163"/>
                        </a:cubicBezTo>
                        <a:cubicBezTo>
                          <a:pt x="-61698" y="472963"/>
                          <a:pt x="45738" y="237053"/>
                          <a:pt x="0" y="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4800" b="1">
              <a:ln w="22225">
                <a:noFill/>
              </a:ln>
            </a:endParaRPr>
          </a:p>
        </p:txBody>
      </p:sp>
      <p:pic>
        <p:nvPicPr>
          <p:cNvPr id="15" name="図 14" descr="QR コード&#10;&#10;自動的に生成された説明">
            <a:extLst>
              <a:ext uri="{FF2B5EF4-FFF2-40B4-BE49-F238E27FC236}">
                <a16:creationId xmlns:a16="http://schemas.microsoft.com/office/drawing/2014/main" id="{583D2C7C-EECB-7D3F-13FB-A1BE9CC305A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10077" y="1921050"/>
            <a:ext cx="1692431" cy="1692431"/>
          </a:xfrm>
          <a:prstGeom prst="rect">
            <a:avLst/>
          </a:prstGeom>
        </p:spPr>
      </p:pic>
      <p:sp>
        <p:nvSpPr>
          <p:cNvPr id="27" name="正方形/長方形 26">
            <a:extLst>
              <a:ext uri="{FF2B5EF4-FFF2-40B4-BE49-F238E27FC236}">
                <a16:creationId xmlns:a16="http://schemas.microsoft.com/office/drawing/2014/main" id="{C5013E3A-D96E-47FF-47C0-14ED04B924A2}"/>
              </a:ext>
            </a:extLst>
          </p:cNvPr>
          <p:cNvSpPr/>
          <p:nvPr/>
        </p:nvSpPr>
        <p:spPr>
          <a:xfrm>
            <a:off x="7600002" y="1907821"/>
            <a:ext cx="1692431" cy="1705661"/>
          </a:xfrm>
          <a:prstGeom prst="rect">
            <a:avLst/>
          </a:prstGeom>
          <a:noFill/>
          <a:ln w="25400">
            <a:solidFill>
              <a:schemeClr val="tx1">
                <a:lumMod val="95000"/>
                <a:lumOff val="5000"/>
              </a:schemeClr>
            </a:solidFill>
            <a:extLst>
              <a:ext uri="{C807C97D-BFC1-408E-A445-0C87EB9F89A2}">
                <ask:lineSketchStyleProps xmlns:ask="http://schemas.microsoft.com/office/drawing/2018/sketchyshapes" xmlns="" sd="1219033472">
                  <a:custGeom>
                    <a:avLst/>
                    <a:gdLst>
                      <a:gd name="connsiteX0" fmla="*/ 0 w 1716238"/>
                      <a:gd name="connsiteY0" fmla="*/ 0 h 1713095"/>
                      <a:gd name="connsiteX1" fmla="*/ 554917 w 1716238"/>
                      <a:gd name="connsiteY1" fmla="*/ 0 h 1713095"/>
                      <a:gd name="connsiteX2" fmla="*/ 1075509 w 1716238"/>
                      <a:gd name="connsiteY2" fmla="*/ 0 h 1713095"/>
                      <a:gd name="connsiteX3" fmla="*/ 1716238 w 1716238"/>
                      <a:gd name="connsiteY3" fmla="*/ 0 h 1713095"/>
                      <a:gd name="connsiteX4" fmla="*/ 1716238 w 1716238"/>
                      <a:gd name="connsiteY4" fmla="*/ 553901 h 1713095"/>
                      <a:gd name="connsiteX5" fmla="*/ 1716238 w 1716238"/>
                      <a:gd name="connsiteY5" fmla="*/ 1090670 h 1713095"/>
                      <a:gd name="connsiteX6" fmla="*/ 1716238 w 1716238"/>
                      <a:gd name="connsiteY6" fmla="*/ 1713095 h 1713095"/>
                      <a:gd name="connsiteX7" fmla="*/ 1144159 w 1716238"/>
                      <a:gd name="connsiteY7" fmla="*/ 1713095 h 1713095"/>
                      <a:gd name="connsiteX8" fmla="*/ 537755 w 1716238"/>
                      <a:gd name="connsiteY8" fmla="*/ 1713095 h 1713095"/>
                      <a:gd name="connsiteX9" fmla="*/ 0 w 1716238"/>
                      <a:gd name="connsiteY9" fmla="*/ 1713095 h 1713095"/>
                      <a:gd name="connsiteX10" fmla="*/ 0 w 1716238"/>
                      <a:gd name="connsiteY10" fmla="*/ 1142063 h 1713095"/>
                      <a:gd name="connsiteX11" fmla="*/ 0 w 1716238"/>
                      <a:gd name="connsiteY11" fmla="*/ 588163 h 1713095"/>
                      <a:gd name="connsiteX12" fmla="*/ 0 w 1716238"/>
                      <a:gd name="connsiteY12" fmla="*/ 0 h 1713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16238" h="1713095" extrusionOk="0">
                        <a:moveTo>
                          <a:pt x="0" y="0"/>
                        </a:moveTo>
                        <a:cubicBezTo>
                          <a:pt x="121259" y="-29011"/>
                          <a:pt x="309302" y="8995"/>
                          <a:pt x="554917" y="0"/>
                        </a:cubicBezTo>
                        <a:cubicBezTo>
                          <a:pt x="800532" y="-8995"/>
                          <a:pt x="954528" y="37210"/>
                          <a:pt x="1075509" y="0"/>
                        </a:cubicBezTo>
                        <a:cubicBezTo>
                          <a:pt x="1196490" y="-37210"/>
                          <a:pt x="1465802" y="70629"/>
                          <a:pt x="1716238" y="0"/>
                        </a:cubicBezTo>
                        <a:cubicBezTo>
                          <a:pt x="1727792" y="239921"/>
                          <a:pt x="1687850" y="333168"/>
                          <a:pt x="1716238" y="553901"/>
                        </a:cubicBezTo>
                        <a:cubicBezTo>
                          <a:pt x="1744626" y="774634"/>
                          <a:pt x="1667342" y="977907"/>
                          <a:pt x="1716238" y="1090670"/>
                        </a:cubicBezTo>
                        <a:cubicBezTo>
                          <a:pt x="1765134" y="1203433"/>
                          <a:pt x="1674284" y="1527264"/>
                          <a:pt x="1716238" y="1713095"/>
                        </a:cubicBezTo>
                        <a:cubicBezTo>
                          <a:pt x="1440230" y="1737256"/>
                          <a:pt x="1394527" y="1694389"/>
                          <a:pt x="1144159" y="1713095"/>
                        </a:cubicBezTo>
                        <a:cubicBezTo>
                          <a:pt x="893791" y="1731801"/>
                          <a:pt x="720699" y="1701944"/>
                          <a:pt x="537755" y="1713095"/>
                        </a:cubicBezTo>
                        <a:cubicBezTo>
                          <a:pt x="354811" y="1724246"/>
                          <a:pt x="238084" y="1651406"/>
                          <a:pt x="0" y="1713095"/>
                        </a:cubicBezTo>
                        <a:cubicBezTo>
                          <a:pt x="-15669" y="1597701"/>
                          <a:pt x="3846" y="1290676"/>
                          <a:pt x="0" y="1142063"/>
                        </a:cubicBezTo>
                        <a:cubicBezTo>
                          <a:pt x="-3846" y="993450"/>
                          <a:pt x="61698" y="703363"/>
                          <a:pt x="0" y="588163"/>
                        </a:cubicBezTo>
                        <a:cubicBezTo>
                          <a:pt x="-61698" y="472963"/>
                          <a:pt x="45738" y="237053"/>
                          <a:pt x="0" y="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4800" b="1">
              <a:ln w="22225">
                <a:noFill/>
              </a:ln>
            </a:endParaRPr>
          </a:p>
        </p:txBody>
      </p:sp>
      <p:sp>
        <p:nvSpPr>
          <p:cNvPr id="28" name="正方形/長方形 27">
            <a:extLst>
              <a:ext uri="{FF2B5EF4-FFF2-40B4-BE49-F238E27FC236}">
                <a16:creationId xmlns:a16="http://schemas.microsoft.com/office/drawing/2014/main" id="{9995DCDB-B7E5-B4AE-64B0-7FDC9C895F7F}"/>
              </a:ext>
            </a:extLst>
          </p:cNvPr>
          <p:cNvSpPr/>
          <p:nvPr/>
        </p:nvSpPr>
        <p:spPr>
          <a:xfrm>
            <a:off x="7671389" y="2004815"/>
            <a:ext cx="1526628" cy="1545152"/>
          </a:xfrm>
          <a:prstGeom prst="rect">
            <a:avLst/>
          </a:prstGeom>
          <a:noFill/>
          <a:ln>
            <a:solidFill>
              <a:schemeClr val="tx1">
                <a:lumMod val="95000"/>
                <a:lumOff val="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0D1E2177-F654-D960-F491-F350804F9245}"/>
              </a:ext>
            </a:extLst>
          </p:cNvPr>
          <p:cNvSpPr/>
          <p:nvPr/>
        </p:nvSpPr>
        <p:spPr>
          <a:xfrm>
            <a:off x="5274253" y="1563202"/>
            <a:ext cx="1980544" cy="369332"/>
          </a:xfrm>
          <a:prstGeom prst="rect">
            <a:avLst/>
          </a:prstGeom>
          <a:noFill/>
        </p:spPr>
        <p:txBody>
          <a:bodyPr wrap="square" lIns="91440" tIns="45720" rIns="91440" bIns="45720">
            <a:spAutoFit/>
          </a:bodyPr>
          <a:lstStyle/>
          <a:p>
            <a:pPr algn="ctr"/>
            <a:r>
              <a:rPr kumimoji="1" lang="ja-JP" altLang="en-US"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Hiragino Kaku Gothic Std W8" panose="020B0800000000000000" pitchFamily="34" charset="-128"/>
                <a:ea typeface="Hiragino Kaku Gothic Std W8" panose="020B0800000000000000" pitchFamily="34" charset="-128"/>
              </a:rPr>
              <a:t>会社紹介動画</a:t>
            </a:r>
            <a:endParaRPr lang="ja-JP" altLang="en-US"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Hiragino Kaku Gothic Std W8" panose="020B0800000000000000" pitchFamily="34" charset="-128"/>
              <a:ea typeface="Hiragino Kaku Gothic Std W8" panose="020B0800000000000000" pitchFamily="34" charset="-128"/>
            </a:endParaRPr>
          </a:p>
        </p:txBody>
      </p:sp>
      <p:sp>
        <p:nvSpPr>
          <p:cNvPr id="30" name="正方形/長方形 29">
            <a:extLst>
              <a:ext uri="{FF2B5EF4-FFF2-40B4-BE49-F238E27FC236}">
                <a16:creationId xmlns:a16="http://schemas.microsoft.com/office/drawing/2014/main" id="{083AD581-5C42-B268-2C63-A2B78A910340}"/>
              </a:ext>
            </a:extLst>
          </p:cNvPr>
          <p:cNvSpPr/>
          <p:nvPr/>
        </p:nvSpPr>
        <p:spPr>
          <a:xfrm>
            <a:off x="6772675" y="1413841"/>
            <a:ext cx="3324056" cy="523220"/>
          </a:xfrm>
          <a:prstGeom prst="rect">
            <a:avLst/>
          </a:prstGeom>
          <a:noFill/>
        </p:spPr>
        <p:txBody>
          <a:bodyPr wrap="square" lIns="91440" tIns="45720" rIns="91440" bIns="45720">
            <a:spAutoFit/>
          </a:bodyPr>
          <a:lstStyle/>
          <a:p>
            <a:pPr algn="ctr"/>
            <a:r>
              <a:rPr lang="ja-JP" altLang="en-US" sz="14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Hiragino Kaku Gothic Std W8" panose="020B0800000000000000" pitchFamily="34" charset="-128"/>
                <a:ea typeface="Hiragino Kaku Gothic Std W8" panose="020B0800000000000000" pitchFamily="34" charset="-128"/>
              </a:rPr>
              <a:t>社員の一日と</a:t>
            </a:r>
            <a:endParaRPr lang="en-US" altLang="ja-JP" sz="1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Hiragino Kaku Gothic Std W8" panose="020B0800000000000000" pitchFamily="34" charset="-128"/>
              <a:ea typeface="Hiragino Kaku Gothic Std W8" panose="020B0800000000000000" pitchFamily="34" charset="-128"/>
            </a:endParaRPr>
          </a:p>
          <a:p>
            <a:pPr algn="ctr"/>
            <a:r>
              <a:rPr lang="ja-JP" altLang="en-US" sz="14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Hiragino Kaku Gothic Std W8" panose="020B0800000000000000" pitchFamily="34" charset="-128"/>
                <a:ea typeface="Hiragino Kaku Gothic Std W8" panose="020B0800000000000000" pitchFamily="34" charset="-128"/>
              </a:rPr>
              <a:t>ご紹介動画</a:t>
            </a:r>
          </a:p>
        </p:txBody>
      </p:sp>
      <p:sp>
        <p:nvSpPr>
          <p:cNvPr id="31" name="正方形/長方形 30">
            <a:extLst>
              <a:ext uri="{FF2B5EF4-FFF2-40B4-BE49-F238E27FC236}">
                <a16:creationId xmlns:a16="http://schemas.microsoft.com/office/drawing/2014/main" id="{4361B246-CEAB-FE86-4AB3-95261F44F190}"/>
              </a:ext>
            </a:extLst>
          </p:cNvPr>
          <p:cNvSpPr/>
          <p:nvPr/>
        </p:nvSpPr>
        <p:spPr>
          <a:xfrm>
            <a:off x="-302699" y="3919479"/>
            <a:ext cx="1980544" cy="369332"/>
          </a:xfrm>
          <a:prstGeom prst="rect">
            <a:avLst/>
          </a:prstGeom>
          <a:noFill/>
        </p:spPr>
        <p:txBody>
          <a:bodyPr wrap="square" lIns="91440" tIns="45720" rIns="91440" bIns="45720">
            <a:spAutoFit/>
          </a:bodyPr>
          <a:lstStyle/>
          <a:p>
            <a:pPr algn="ctr"/>
            <a:r>
              <a:rPr kumimoji="1" lang="ja-JP" altLang="en-US"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Hiragino Kaku Gothic Std W8" panose="020B0800000000000000" pitchFamily="34" charset="-128"/>
                <a:ea typeface="Hiragino Kaku Gothic Std W8" panose="020B0800000000000000" pitchFamily="34" charset="-128"/>
              </a:rPr>
              <a:t>企業紹介</a:t>
            </a:r>
            <a:endParaRPr lang="ja-JP" altLang="en-US"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Hiragino Kaku Gothic Std W8" panose="020B0800000000000000" pitchFamily="34" charset="-128"/>
              <a:ea typeface="Hiragino Kaku Gothic Std W8" panose="020B0800000000000000" pitchFamily="34" charset="-128"/>
            </a:endParaRPr>
          </a:p>
        </p:txBody>
      </p:sp>
      <p:sp>
        <p:nvSpPr>
          <p:cNvPr id="33" name="正方形/長方形 32">
            <a:extLst>
              <a:ext uri="{FF2B5EF4-FFF2-40B4-BE49-F238E27FC236}">
                <a16:creationId xmlns:a16="http://schemas.microsoft.com/office/drawing/2014/main" id="{C8996BBB-EF73-EF2F-6A6A-64F32764B6FA}"/>
              </a:ext>
            </a:extLst>
          </p:cNvPr>
          <p:cNvSpPr/>
          <p:nvPr/>
        </p:nvSpPr>
        <p:spPr>
          <a:xfrm>
            <a:off x="4687175" y="3919479"/>
            <a:ext cx="3154699" cy="369332"/>
          </a:xfrm>
          <a:prstGeom prst="rect">
            <a:avLst/>
          </a:prstGeom>
          <a:noFill/>
        </p:spPr>
        <p:txBody>
          <a:bodyPr wrap="square" lIns="91440" tIns="45720" rIns="91440" bIns="45720">
            <a:spAutoFit/>
          </a:bodyPr>
          <a:lstStyle/>
          <a:p>
            <a:pPr algn="ctr"/>
            <a:r>
              <a:rPr kumimoji="1" lang="ja-JP" altLang="en-US"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Hiragino Kaku Gothic Std W8" panose="020B0800000000000000" pitchFamily="34" charset="-128"/>
                <a:ea typeface="Hiragino Kaku Gothic Std W8" panose="020B0800000000000000" pitchFamily="34" charset="-128"/>
              </a:rPr>
              <a:t>応募者へのメッセージ</a:t>
            </a:r>
            <a:endParaRPr lang="ja-JP" altLang="en-US"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Hiragino Kaku Gothic Std W8" panose="020B0800000000000000" pitchFamily="34" charset="-128"/>
              <a:ea typeface="Hiragino Kaku Gothic Std W8" panose="020B0800000000000000" pitchFamily="34" charset="-128"/>
            </a:endParaRPr>
          </a:p>
        </p:txBody>
      </p:sp>
      <p:sp>
        <p:nvSpPr>
          <p:cNvPr id="35" name="テキスト ボックス 34">
            <a:extLst>
              <a:ext uri="{FF2B5EF4-FFF2-40B4-BE49-F238E27FC236}">
                <a16:creationId xmlns:a16="http://schemas.microsoft.com/office/drawing/2014/main" id="{30CC3479-AD91-7F97-5991-425553B8A759}"/>
              </a:ext>
            </a:extLst>
          </p:cNvPr>
          <p:cNvSpPr txBox="1"/>
          <p:nvPr/>
        </p:nvSpPr>
        <p:spPr>
          <a:xfrm>
            <a:off x="106125" y="4269660"/>
            <a:ext cx="4846875" cy="2446824"/>
          </a:xfrm>
          <a:prstGeom prst="rect">
            <a:avLst/>
          </a:prstGeom>
          <a:noFill/>
        </p:spPr>
        <p:txBody>
          <a:bodyPr wrap="square" rtlCol="0">
            <a:spAutoFit/>
          </a:bodyPr>
          <a:lstStyle/>
          <a:p>
            <a:r>
              <a:rPr kumimoji="1" lang="en-US" altLang="ja-JP" sz="1500" dirty="0">
                <a:solidFill>
                  <a:schemeClr val="tx1"/>
                </a:solidFill>
                <a:latin typeface="+mn-ea"/>
              </a:rPr>
              <a:t>【</a:t>
            </a:r>
            <a:r>
              <a:rPr kumimoji="1" lang="ja-JP" altLang="en-US" sz="1500" b="1" dirty="0">
                <a:solidFill>
                  <a:schemeClr val="tx1"/>
                </a:solidFill>
                <a:latin typeface="+mn-ea"/>
              </a:rPr>
              <a:t>美の遺伝子を呼び覚ます</a:t>
            </a:r>
            <a:r>
              <a:rPr kumimoji="1" lang="en-US" altLang="ja-JP" sz="1500" dirty="0">
                <a:solidFill>
                  <a:schemeClr val="tx1"/>
                </a:solidFill>
                <a:latin typeface="+mn-ea"/>
              </a:rPr>
              <a:t>】</a:t>
            </a:r>
          </a:p>
          <a:p>
            <a:r>
              <a:rPr kumimoji="1" lang="ja-JP" altLang="en-US" sz="150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私たちバイオエステ</a:t>
            </a:r>
            <a:r>
              <a:rPr kumimoji="1" lang="en-US" altLang="ja-JP" sz="150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BTB</a:t>
            </a:r>
            <a:r>
              <a:rPr kumimoji="1" lang="ja-JP" altLang="en-US" sz="150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は全国に</a:t>
            </a:r>
            <a:r>
              <a:rPr kumimoji="1" lang="en-US" altLang="ja-JP" sz="150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22</a:t>
            </a:r>
            <a:r>
              <a:rPr kumimoji="1" lang="ja-JP" altLang="en-US" sz="150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店舗を展開し、のべ</a:t>
            </a:r>
            <a:r>
              <a:rPr kumimoji="1" lang="en-US" altLang="ja-JP" sz="150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20</a:t>
            </a:r>
            <a:r>
              <a:rPr kumimoji="1" lang="ja-JP" altLang="en-US" sz="150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万人以上のお客様の施術実績がある、徹底的に結果・効果にこだわる痩身専門エステサロンです。専門メーカーと共同開発したマシンなどを活用し、</a:t>
            </a:r>
            <a:r>
              <a:rPr kumimoji="1" lang="ja-JP" altLang="en-US" sz="1500" dirty="0">
                <a:solidFill>
                  <a:schemeClr val="tx1"/>
                </a:solidFill>
                <a:latin typeface="ＭＳ ゴシック" panose="020B0609070205080204" pitchFamily="49" charset="-128"/>
                <a:ea typeface="ＭＳ ゴシック" panose="020B0609070205080204" pitchFamily="49" charset="-128"/>
              </a:rPr>
              <a:t>痩せるプロとしてお客様の人生がより華やかになるよう手助けをしています。未経験からでも安心な研修制度が整っており、一生モノの技術で確かな効果を提供できる実力派エステティシャンとして挑戦・活躍できます。</a:t>
            </a:r>
            <a:endParaRPr kumimoji="1" lang="en-US" altLang="ja-JP" sz="150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dirty="0"/>
          </a:p>
        </p:txBody>
      </p:sp>
      <p:sp>
        <p:nvSpPr>
          <p:cNvPr id="36" name="テキスト ボックス 35">
            <a:extLst>
              <a:ext uri="{FF2B5EF4-FFF2-40B4-BE49-F238E27FC236}">
                <a16:creationId xmlns:a16="http://schemas.microsoft.com/office/drawing/2014/main" id="{58F10217-221C-8E0E-39B6-6ECE1A3184B0}"/>
              </a:ext>
            </a:extLst>
          </p:cNvPr>
          <p:cNvSpPr txBox="1"/>
          <p:nvPr/>
        </p:nvSpPr>
        <p:spPr>
          <a:xfrm>
            <a:off x="5014547" y="4232336"/>
            <a:ext cx="4760527" cy="2446824"/>
          </a:xfrm>
          <a:prstGeom prst="rect">
            <a:avLst/>
          </a:prstGeom>
          <a:noFill/>
        </p:spPr>
        <p:txBody>
          <a:bodyPr wrap="square" rtlCol="0">
            <a:spAutoFit/>
          </a:bodyPr>
          <a:lstStyle/>
          <a:p>
            <a:r>
              <a:rPr lang="ja-JP" altLang="en-US" sz="1500" dirty="0">
                <a:solidFill>
                  <a:schemeClr val="tx1"/>
                </a:solidFill>
                <a:latin typeface="ＭＳ ゴシック" panose="020B0609070205080204" pitchFamily="49" charset="-128"/>
                <a:ea typeface="ＭＳ ゴシック" panose="020B0609070205080204" pitchFamily="49" charset="-128"/>
              </a:rPr>
              <a:t>女性にとって「キレイになりたい」という願いは誰もが持つ永遠のテーマです。エステティシャンはお客様の喜び・感動をダイレクトに感じることができるとてもやりがいのあるお仕事です。個人ノルマは無く、店舗一丸となって日々お客様へ向き合っています。</a:t>
            </a:r>
            <a:endParaRPr lang="en-US" altLang="ja-JP" sz="1500" dirty="0">
              <a:solidFill>
                <a:schemeClr val="tx1"/>
              </a:solidFill>
              <a:latin typeface="ＭＳ ゴシック" panose="020B0609070205080204" pitchFamily="49" charset="-128"/>
              <a:ea typeface="ＭＳ ゴシック" panose="020B0609070205080204" pitchFamily="49" charset="-128"/>
            </a:endParaRPr>
          </a:p>
          <a:p>
            <a:r>
              <a:rPr lang="ja-JP" altLang="en-US" sz="1500" dirty="0">
                <a:solidFill>
                  <a:schemeClr val="tx1"/>
                </a:solidFill>
                <a:latin typeface="ＭＳ ゴシック" panose="020B0609070205080204" pitchFamily="49" charset="-128"/>
                <a:ea typeface="ＭＳ ゴシック" panose="020B0609070205080204" pitchFamily="49" charset="-128"/>
              </a:rPr>
              <a:t>美容に興味があり、「変わっていくお客様の支えになりたい」という気持ちさえあれば活躍できる環境で、約</a:t>
            </a:r>
            <a:r>
              <a:rPr lang="en-US" altLang="ja-JP" sz="1500" dirty="0">
                <a:solidFill>
                  <a:schemeClr val="tx1"/>
                </a:solidFill>
                <a:latin typeface="ＭＳ ゴシック" panose="020B0609070205080204" pitchFamily="49" charset="-128"/>
                <a:ea typeface="ＭＳ ゴシック" panose="020B0609070205080204" pitchFamily="49" charset="-128"/>
              </a:rPr>
              <a:t>7</a:t>
            </a:r>
            <a:r>
              <a:rPr lang="ja-JP" altLang="en-US" sz="1500" dirty="0">
                <a:solidFill>
                  <a:schemeClr val="tx1"/>
                </a:solidFill>
                <a:latin typeface="ＭＳ ゴシック" panose="020B0609070205080204" pitchFamily="49" charset="-128"/>
                <a:ea typeface="ＭＳ ゴシック" panose="020B0609070205080204" pitchFamily="49" charset="-128"/>
              </a:rPr>
              <a:t>割の社員が未経験からスタートを切っています。美の最前線で一緒に成長しませんか？</a:t>
            </a:r>
            <a:endParaRPr lang="en-US" altLang="ja-JP" sz="150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dirty="0">
              <a:latin typeface="+mn-ea"/>
            </a:endParaRPr>
          </a:p>
        </p:txBody>
      </p:sp>
    </p:spTree>
    <p:extLst>
      <p:ext uri="{BB962C8B-B14F-4D97-AF65-F5344CB8AC3E}">
        <p14:creationId xmlns:p14="http://schemas.microsoft.com/office/powerpoint/2010/main" val="1138541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4028</TotalTime>
  <Words>258</Words>
  <Application>Microsoft Office PowerPoint</Application>
  <PresentationFormat>A4 210 x 297 mm</PresentationFormat>
  <Paragraphs>13</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Hiragino Kaku Gothic Std W8</vt:lpstr>
      <vt:lpstr>MS PGothic</vt: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厚生労働省職業安定局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中村悠一</dc:creator>
  <cp:lastModifiedBy>加賀谷卓</cp:lastModifiedBy>
  <cp:revision>49</cp:revision>
  <cp:lastPrinted>2024-05-16T10:27:42Z</cp:lastPrinted>
  <dcterms:created xsi:type="dcterms:W3CDTF">2023-11-08T06:46:34Z</dcterms:created>
  <dcterms:modified xsi:type="dcterms:W3CDTF">2024-10-03T05:35:58Z</dcterms:modified>
</cp:coreProperties>
</file>