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648" r:id="rId1"/>
  </p:sldMasterIdLst>
  <p:sldIdLst>
    <p:sldId id="275" r:id="rId2"/>
    <p:sldId id="276" r:id="rId3"/>
  </p:sldIdLst>
  <p:sldSz cx="6858000" cy="9906000" type="A4"/>
  <p:notesSz cx="6807200" cy="9939338"/>
  <p:defaultTextStyle>
    <a:defPPr>
      <a:defRPr lang="ja-JP"/>
    </a:defPPr>
    <a:lvl1pPr marL="0" algn="l" defTabSz="914180" rtl="0" eaLnBrk="1" latinLnBrk="0" hangingPunct="1">
      <a:defRPr kumimoji="1" sz="1800" kern="1200">
        <a:solidFill>
          <a:schemeClr val="tx1"/>
        </a:solidFill>
        <a:latin typeface="+mn-lt"/>
        <a:ea typeface="+mn-ea"/>
        <a:cs typeface="+mn-cs"/>
      </a:defRPr>
    </a:lvl1pPr>
    <a:lvl2pPr marL="457090" algn="l" defTabSz="914180" rtl="0" eaLnBrk="1" latinLnBrk="0" hangingPunct="1">
      <a:defRPr kumimoji="1" sz="1800" kern="1200">
        <a:solidFill>
          <a:schemeClr val="tx1"/>
        </a:solidFill>
        <a:latin typeface="+mn-lt"/>
        <a:ea typeface="+mn-ea"/>
        <a:cs typeface="+mn-cs"/>
      </a:defRPr>
    </a:lvl2pPr>
    <a:lvl3pPr marL="914180" algn="l" defTabSz="914180" rtl="0" eaLnBrk="1" latinLnBrk="0" hangingPunct="1">
      <a:defRPr kumimoji="1" sz="1800" kern="1200">
        <a:solidFill>
          <a:schemeClr val="tx1"/>
        </a:solidFill>
        <a:latin typeface="+mn-lt"/>
        <a:ea typeface="+mn-ea"/>
        <a:cs typeface="+mn-cs"/>
      </a:defRPr>
    </a:lvl3pPr>
    <a:lvl4pPr marL="1371270" algn="l" defTabSz="914180" rtl="0" eaLnBrk="1" latinLnBrk="0" hangingPunct="1">
      <a:defRPr kumimoji="1" sz="1800" kern="1200">
        <a:solidFill>
          <a:schemeClr val="tx1"/>
        </a:solidFill>
        <a:latin typeface="+mn-lt"/>
        <a:ea typeface="+mn-ea"/>
        <a:cs typeface="+mn-cs"/>
      </a:defRPr>
    </a:lvl4pPr>
    <a:lvl5pPr marL="1828360" algn="l" defTabSz="914180" rtl="0" eaLnBrk="1" latinLnBrk="0" hangingPunct="1">
      <a:defRPr kumimoji="1" sz="1800" kern="1200">
        <a:solidFill>
          <a:schemeClr val="tx1"/>
        </a:solidFill>
        <a:latin typeface="+mn-lt"/>
        <a:ea typeface="+mn-ea"/>
        <a:cs typeface="+mn-cs"/>
      </a:defRPr>
    </a:lvl5pPr>
    <a:lvl6pPr marL="2285450" algn="l" defTabSz="914180" rtl="0" eaLnBrk="1" latinLnBrk="0" hangingPunct="1">
      <a:defRPr kumimoji="1" sz="1800" kern="1200">
        <a:solidFill>
          <a:schemeClr val="tx1"/>
        </a:solidFill>
        <a:latin typeface="+mn-lt"/>
        <a:ea typeface="+mn-ea"/>
        <a:cs typeface="+mn-cs"/>
      </a:defRPr>
    </a:lvl6pPr>
    <a:lvl7pPr marL="2742540" algn="l" defTabSz="914180" rtl="0" eaLnBrk="1" latinLnBrk="0" hangingPunct="1">
      <a:defRPr kumimoji="1" sz="1800" kern="1200">
        <a:solidFill>
          <a:schemeClr val="tx1"/>
        </a:solidFill>
        <a:latin typeface="+mn-lt"/>
        <a:ea typeface="+mn-ea"/>
        <a:cs typeface="+mn-cs"/>
      </a:defRPr>
    </a:lvl7pPr>
    <a:lvl8pPr marL="3199629" algn="l" defTabSz="914180" rtl="0" eaLnBrk="1" latinLnBrk="0" hangingPunct="1">
      <a:defRPr kumimoji="1" sz="1800" kern="1200">
        <a:solidFill>
          <a:schemeClr val="tx1"/>
        </a:solidFill>
        <a:latin typeface="+mn-lt"/>
        <a:ea typeface="+mn-ea"/>
        <a:cs typeface="+mn-cs"/>
      </a:defRPr>
    </a:lvl8pPr>
    <a:lvl9pPr marL="3656719" algn="l" defTabSz="91418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74" userDrawn="1">
          <p15:clr>
            <a:srgbClr val="A4A3A4"/>
          </p15:clr>
        </p15:guide>
        <p15:guide id="2" pos="4156" userDrawn="1">
          <p15:clr>
            <a:srgbClr val="A4A3A4"/>
          </p15:clr>
        </p15:guide>
        <p15:guide id="3" pos="164" userDrawn="1">
          <p15:clr>
            <a:srgbClr val="A4A3A4"/>
          </p15:clr>
        </p15:guide>
        <p15:guide id="4" pos="2160" userDrawn="1">
          <p15:clr>
            <a:srgbClr val="A4A3A4"/>
          </p15:clr>
        </p15:guide>
        <p15:guide id="5" orient="horz" pos="296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185"/>
    <a:srgbClr val="EE0060"/>
    <a:srgbClr val="DB4D6D"/>
    <a:srgbClr val="C9E7E7"/>
    <a:srgbClr val="FEDFE1"/>
    <a:srgbClr val="FF0066"/>
    <a:srgbClr val="0000CC"/>
    <a:srgbClr val="CCFF99"/>
    <a:srgbClr val="CCECFF"/>
    <a:srgbClr val="FFB3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58" autoAdjust="0"/>
    <p:restoredTop sz="96763" autoAdjust="0"/>
  </p:normalViewPr>
  <p:slideViewPr>
    <p:cSldViewPr>
      <p:cViewPr varScale="1">
        <p:scale>
          <a:sx n="50" d="100"/>
          <a:sy n="50" d="100"/>
        </p:scale>
        <p:origin x="2394" y="48"/>
      </p:cViewPr>
      <p:guideLst>
        <p:guide orient="horz" pos="3574"/>
        <p:guide pos="4156"/>
        <p:guide pos="164"/>
        <p:guide pos="2160"/>
        <p:guide orient="horz" pos="2961"/>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1" y="3077284"/>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090" indent="0" algn="ctr">
              <a:buNone/>
              <a:defRPr>
                <a:solidFill>
                  <a:schemeClr val="tx1">
                    <a:tint val="75000"/>
                  </a:schemeClr>
                </a:solidFill>
              </a:defRPr>
            </a:lvl2pPr>
            <a:lvl3pPr marL="914180" indent="0" algn="ctr">
              <a:buNone/>
              <a:defRPr>
                <a:solidFill>
                  <a:schemeClr val="tx1">
                    <a:tint val="75000"/>
                  </a:schemeClr>
                </a:solidFill>
              </a:defRPr>
            </a:lvl3pPr>
            <a:lvl4pPr marL="1371270" indent="0" algn="ctr">
              <a:buNone/>
              <a:defRPr>
                <a:solidFill>
                  <a:schemeClr val="tx1">
                    <a:tint val="75000"/>
                  </a:schemeClr>
                </a:solidFill>
              </a:defRPr>
            </a:lvl4pPr>
            <a:lvl5pPr marL="1828360" indent="0" algn="ctr">
              <a:buNone/>
              <a:defRPr>
                <a:solidFill>
                  <a:schemeClr val="tx1">
                    <a:tint val="75000"/>
                  </a:schemeClr>
                </a:solidFill>
              </a:defRPr>
            </a:lvl5pPr>
            <a:lvl6pPr marL="2285450" indent="0" algn="ctr">
              <a:buNone/>
              <a:defRPr>
                <a:solidFill>
                  <a:schemeClr val="tx1">
                    <a:tint val="75000"/>
                  </a:schemeClr>
                </a:solidFill>
              </a:defRPr>
            </a:lvl6pPr>
            <a:lvl7pPr marL="2742540" indent="0" algn="ctr">
              <a:buNone/>
              <a:defRPr>
                <a:solidFill>
                  <a:schemeClr val="tx1">
                    <a:tint val="75000"/>
                  </a:schemeClr>
                </a:solidFill>
              </a:defRPr>
            </a:lvl7pPr>
            <a:lvl8pPr marL="3199629" indent="0" algn="ctr">
              <a:buNone/>
              <a:defRPr>
                <a:solidFill>
                  <a:schemeClr val="tx1">
                    <a:tint val="75000"/>
                  </a:schemeClr>
                </a:solidFill>
              </a:defRPr>
            </a:lvl8pPr>
            <a:lvl9pPr marL="3656719"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87FAB4A-1653-40F2-9718-550B816504DD}" type="datetimeFigureOut">
              <a:rPr kumimoji="1" lang="ja-JP" altLang="en-US" smtClean="0"/>
              <a:t>2022/7/7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B2D016F-0ADD-4F60-9F5E-DE708784EDD3}" type="slidenum">
              <a:rPr kumimoji="1" lang="ja-JP" altLang="en-US" smtClean="0"/>
              <a:t>‹#›</a:t>
            </a:fld>
            <a:endParaRPr kumimoji="1" lang="ja-JP" altLang="en-US" dirty="0"/>
          </a:p>
        </p:txBody>
      </p:sp>
    </p:spTree>
    <p:extLst>
      <p:ext uri="{BB962C8B-B14F-4D97-AF65-F5344CB8AC3E}">
        <p14:creationId xmlns:p14="http://schemas.microsoft.com/office/powerpoint/2010/main" val="3297651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87FAB4A-1653-40F2-9718-550B816504DD}" type="datetimeFigureOut">
              <a:rPr kumimoji="1" lang="ja-JP" altLang="en-US" smtClean="0"/>
              <a:t>2022/7/7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B2D016F-0ADD-4F60-9F5E-DE708784EDD3}" type="slidenum">
              <a:rPr kumimoji="1" lang="ja-JP" altLang="en-US" smtClean="0"/>
              <a:t>‹#›</a:t>
            </a:fld>
            <a:endParaRPr kumimoji="1" lang="ja-JP" altLang="en-US" dirty="0"/>
          </a:p>
        </p:txBody>
      </p:sp>
    </p:spTree>
    <p:extLst>
      <p:ext uri="{BB962C8B-B14F-4D97-AF65-F5344CB8AC3E}">
        <p14:creationId xmlns:p14="http://schemas.microsoft.com/office/powerpoint/2010/main" val="1141756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8"/>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8" y="529698"/>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87FAB4A-1653-40F2-9718-550B816504DD}" type="datetimeFigureOut">
              <a:rPr kumimoji="1" lang="ja-JP" altLang="en-US" smtClean="0"/>
              <a:t>2022/7/7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B2D016F-0ADD-4F60-9F5E-DE708784EDD3}" type="slidenum">
              <a:rPr kumimoji="1" lang="ja-JP" altLang="en-US" smtClean="0"/>
              <a:t>‹#›</a:t>
            </a:fld>
            <a:endParaRPr kumimoji="1" lang="ja-JP" altLang="en-US" dirty="0"/>
          </a:p>
        </p:txBody>
      </p:sp>
    </p:spTree>
    <p:extLst>
      <p:ext uri="{BB962C8B-B14F-4D97-AF65-F5344CB8AC3E}">
        <p14:creationId xmlns:p14="http://schemas.microsoft.com/office/powerpoint/2010/main" val="1117256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87FAB4A-1653-40F2-9718-550B816504DD}" type="datetimeFigureOut">
              <a:rPr kumimoji="1" lang="ja-JP" altLang="en-US" smtClean="0"/>
              <a:t>2022/7/7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B2D016F-0ADD-4F60-9F5E-DE708784EDD3}" type="slidenum">
              <a:rPr kumimoji="1" lang="ja-JP" altLang="en-US" smtClean="0"/>
              <a:t>‹#›</a:t>
            </a:fld>
            <a:endParaRPr kumimoji="1" lang="ja-JP" altLang="en-US" dirty="0"/>
          </a:p>
        </p:txBody>
      </p:sp>
    </p:spTree>
    <p:extLst>
      <p:ext uri="{BB962C8B-B14F-4D97-AF65-F5344CB8AC3E}">
        <p14:creationId xmlns:p14="http://schemas.microsoft.com/office/powerpoint/2010/main" val="3479219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6"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6" y="4198589"/>
            <a:ext cx="5829300" cy="2166936"/>
          </a:xfrm>
        </p:spPr>
        <p:txBody>
          <a:bodyPr anchor="b"/>
          <a:lstStyle>
            <a:lvl1pPr marL="0" indent="0">
              <a:buNone/>
              <a:defRPr sz="2000">
                <a:solidFill>
                  <a:schemeClr val="tx1">
                    <a:tint val="75000"/>
                  </a:schemeClr>
                </a:solidFill>
              </a:defRPr>
            </a:lvl1pPr>
            <a:lvl2pPr marL="457090" indent="0">
              <a:buNone/>
              <a:defRPr sz="1800">
                <a:solidFill>
                  <a:schemeClr val="tx1">
                    <a:tint val="75000"/>
                  </a:schemeClr>
                </a:solidFill>
              </a:defRPr>
            </a:lvl2pPr>
            <a:lvl3pPr marL="914180" indent="0">
              <a:buNone/>
              <a:defRPr sz="1600">
                <a:solidFill>
                  <a:schemeClr val="tx1">
                    <a:tint val="75000"/>
                  </a:schemeClr>
                </a:solidFill>
              </a:defRPr>
            </a:lvl3pPr>
            <a:lvl4pPr marL="1371270" indent="0">
              <a:buNone/>
              <a:defRPr sz="1400">
                <a:solidFill>
                  <a:schemeClr val="tx1">
                    <a:tint val="75000"/>
                  </a:schemeClr>
                </a:solidFill>
              </a:defRPr>
            </a:lvl4pPr>
            <a:lvl5pPr marL="1828360" indent="0">
              <a:buNone/>
              <a:defRPr sz="1400">
                <a:solidFill>
                  <a:schemeClr val="tx1">
                    <a:tint val="75000"/>
                  </a:schemeClr>
                </a:solidFill>
              </a:defRPr>
            </a:lvl5pPr>
            <a:lvl6pPr marL="2285450" indent="0">
              <a:buNone/>
              <a:defRPr sz="1400">
                <a:solidFill>
                  <a:schemeClr val="tx1">
                    <a:tint val="75000"/>
                  </a:schemeClr>
                </a:solidFill>
              </a:defRPr>
            </a:lvl6pPr>
            <a:lvl7pPr marL="2742540" indent="0">
              <a:buNone/>
              <a:defRPr sz="1400">
                <a:solidFill>
                  <a:schemeClr val="tx1">
                    <a:tint val="75000"/>
                  </a:schemeClr>
                </a:solidFill>
              </a:defRPr>
            </a:lvl7pPr>
            <a:lvl8pPr marL="3199629" indent="0">
              <a:buNone/>
              <a:defRPr sz="1400">
                <a:solidFill>
                  <a:schemeClr val="tx1">
                    <a:tint val="75000"/>
                  </a:schemeClr>
                </a:solidFill>
              </a:defRPr>
            </a:lvl8pPr>
            <a:lvl9pPr marL="3656719"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87FAB4A-1653-40F2-9718-550B816504DD}" type="datetimeFigureOut">
              <a:rPr kumimoji="1" lang="ja-JP" altLang="en-US" smtClean="0"/>
              <a:t>2022/7/7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B2D016F-0ADD-4F60-9F5E-DE708784EDD3}" type="slidenum">
              <a:rPr kumimoji="1" lang="ja-JP" altLang="en-US" smtClean="0"/>
              <a:t>‹#›</a:t>
            </a:fld>
            <a:endParaRPr kumimoji="1" lang="ja-JP" altLang="en-US" dirty="0"/>
          </a:p>
        </p:txBody>
      </p:sp>
    </p:spTree>
    <p:extLst>
      <p:ext uri="{BB962C8B-B14F-4D97-AF65-F5344CB8AC3E}">
        <p14:creationId xmlns:p14="http://schemas.microsoft.com/office/powerpoint/2010/main" val="3474610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7"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3"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87FAB4A-1653-40F2-9718-550B816504DD}" type="datetimeFigureOut">
              <a:rPr kumimoji="1" lang="ja-JP" altLang="en-US" smtClean="0"/>
              <a:t>2022/7/7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BB2D016F-0ADD-4F60-9F5E-DE708784EDD3}" type="slidenum">
              <a:rPr kumimoji="1" lang="ja-JP" altLang="en-US" smtClean="0"/>
              <a:t>‹#›</a:t>
            </a:fld>
            <a:endParaRPr kumimoji="1" lang="ja-JP" altLang="en-US" dirty="0"/>
          </a:p>
        </p:txBody>
      </p:sp>
    </p:spTree>
    <p:extLst>
      <p:ext uri="{BB962C8B-B14F-4D97-AF65-F5344CB8AC3E}">
        <p14:creationId xmlns:p14="http://schemas.microsoft.com/office/powerpoint/2010/main" val="3833665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700"/>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3" y="2217386"/>
            <a:ext cx="3030141" cy="924101"/>
          </a:xfrm>
        </p:spPr>
        <p:txBody>
          <a:bodyPr anchor="b"/>
          <a:lstStyle>
            <a:lvl1pPr marL="0" indent="0">
              <a:buNone/>
              <a:defRPr sz="2400" b="1"/>
            </a:lvl1pPr>
            <a:lvl2pPr marL="457090" indent="0">
              <a:buNone/>
              <a:defRPr sz="2000" b="1"/>
            </a:lvl2pPr>
            <a:lvl3pPr marL="914180" indent="0">
              <a:buNone/>
              <a:defRPr sz="1800" b="1"/>
            </a:lvl3pPr>
            <a:lvl4pPr marL="1371270" indent="0">
              <a:buNone/>
              <a:defRPr sz="1600" b="1"/>
            </a:lvl4pPr>
            <a:lvl5pPr marL="1828360" indent="0">
              <a:buNone/>
              <a:defRPr sz="1600" b="1"/>
            </a:lvl5pPr>
            <a:lvl6pPr marL="2285450" indent="0">
              <a:buNone/>
              <a:defRPr sz="1600" b="1"/>
            </a:lvl6pPr>
            <a:lvl7pPr marL="2742540" indent="0">
              <a:buNone/>
              <a:defRPr sz="1600" b="1"/>
            </a:lvl7pPr>
            <a:lvl8pPr marL="3199629" indent="0">
              <a:buNone/>
              <a:defRPr sz="1600" b="1"/>
            </a:lvl8pPr>
            <a:lvl9pPr marL="3656719"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3"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2" y="2217386"/>
            <a:ext cx="3031331" cy="924101"/>
          </a:xfrm>
        </p:spPr>
        <p:txBody>
          <a:bodyPr anchor="b"/>
          <a:lstStyle>
            <a:lvl1pPr marL="0" indent="0">
              <a:buNone/>
              <a:defRPr sz="2400" b="1"/>
            </a:lvl1pPr>
            <a:lvl2pPr marL="457090" indent="0">
              <a:buNone/>
              <a:defRPr sz="2000" b="1"/>
            </a:lvl2pPr>
            <a:lvl3pPr marL="914180" indent="0">
              <a:buNone/>
              <a:defRPr sz="1800" b="1"/>
            </a:lvl3pPr>
            <a:lvl4pPr marL="1371270" indent="0">
              <a:buNone/>
              <a:defRPr sz="1600" b="1"/>
            </a:lvl4pPr>
            <a:lvl5pPr marL="1828360" indent="0">
              <a:buNone/>
              <a:defRPr sz="1600" b="1"/>
            </a:lvl5pPr>
            <a:lvl6pPr marL="2285450" indent="0">
              <a:buNone/>
              <a:defRPr sz="1600" b="1"/>
            </a:lvl6pPr>
            <a:lvl7pPr marL="2742540" indent="0">
              <a:buNone/>
              <a:defRPr sz="1600" b="1"/>
            </a:lvl7pPr>
            <a:lvl8pPr marL="3199629" indent="0">
              <a:buNone/>
              <a:defRPr sz="1600" b="1"/>
            </a:lvl8pPr>
            <a:lvl9pPr marL="3656719"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2"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7FAB4A-1653-40F2-9718-550B816504DD}" type="datetimeFigureOut">
              <a:rPr kumimoji="1" lang="ja-JP" altLang="en-US" smtClean="0"/>
              <a:t>2022/7/7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BB2D016F-0ADD-4F60-9F5E-DE708784EDD3}" type="slidenum">
              <a:rPr kumimoji="1" lang="ja-JP" altLang="en-US" smtClean="0"/>
              <a:t>‹#›</a:t>
            </a:fld>
            <a:endParaRPr kumimoji="1" lang="ja-JP" altLang="en-US" dirty="0"/>
          </a:p>
        </p:txBody>
      </p:sp>
    </p:spTree>
    <p:extLst>
      <p:ext uri="{BB962C8B-B14F-4D97-AF65-F5344CB8AC3E}">
        <p14:creationId xmlns:p14="http://schemas.microsoft.com/office/powerpoint/2010/main" val="1791295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87FAB4A-1653-40F2-9718-550B816504DD}" type="datetimeFigureOut">
              <a:rPr kumimoji="1" lang="ja-JP" altLang="en-US" smtClean="0"/>
              <a:t>2022/7/7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BB2D016F-0ADD-4F60-9F5E-DE708784EDD3}" type="slidenum">
              <a:rPr kumimoji="1" lang="ja-JP" altLang="en-US" smtClean="0"/>
              <a:t>‹#›</a:t>
            </a:fld>
            <a:endParaRPr kumimoji="1" lang="ja-JP" altLang="en-US" dirty="0"/>
          </a:p>
        </p:txBody>
      </p:sp>
    </p:spTree>
    <p:extLst>
      <p:ext uri="{BB962C8B-B14F-4D97-AF65-F5344CB8AC3E}">
        <p14:creationId xmlns:p14="http://schemas.microsoft.com/office/powerpoint/2010/main" val="3780341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87FAB4A-1653-40F2-9718-550B816504DD}" type="datetimeFigureOut">
              <a:rPr kumimoji="1" lang="ja-JP" altLang="en-US" smtClean="0"/>
              <a:t>2022/7/7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BB2D016F-0ADD-4F60-9F5E-DE708784EDD3}" type="slidenum">
              <a:rPr kumimoji="1" lang="ja-JP" altLang="en-US" smtClean="0"/>
              <a:t>‹#›</a:t>
            </a:fld>
            <a:endParaRPr kumimoji="1" lang="ja-JP" altLang="en-US" dirty="0"/>
          </a:p>
        </p:txBody>
      </p:sp>
    </p:spTree>
    <p:extLst>
      <p:ext uri="{BB962C8B-B14F-4D97-AF65-F5344CB8AC3E}">
        <p14:creationId xmlns:p14="http://schemas.microsoft.com/office/powerpoint/2010/main" val="2578188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0"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3" y="2072924"/>
            <a:ext cx="2256235" cy="6775980"/>
          </a:xfrm>
        </p:spPr>
        <p:txBody>
          <a:bodyPr/>
          <a:lstStyle>
            <a:lvl1pPr marL="0" indent="0">
              <a:buNone/>
              <a:defRPr sz="1400"/>
            </a:lvl1pPr>
            <a:lvl2pPr marL="457090" indent="0">
              <a:buNone/>
              <a:defRPr sz="1200"/>
            </a:lvl2pPr>
            <a:lvl3pPr marL="914180" indent="0">
              <a:buNone/>
              <a:defRPr sz="1000"/>
            </a:lvl3pPr>
            <a:lvl4pPr marL="1371270" indent="0">
              <a:buNone/>
              <a:defRPr sz="900"/>
            </a:lvl4pPr>
            <a:lvl5pPr marL="1828360" indent="0">
              <a:buNone/>
              <a:defRPr sz="900"/>
            </a:lvl5pPr>
            <a:lvl6pPr marL="2285450" indent="0">
              <a:buNone/>
              <a:defRPr sz="900"/>
            </a:lvl6pPr>
            <a:lvl7pPr marL="2742540" indent="0">
              <a:buNone/>
              <a:defRPr sz="900"/>
            </a:lvl7pPr>
            <a:lvl8pPr marL="3199629" indent="0">
              <a:buNone/>
              <a:defRPr sz="900"/>
            </a:lvl8pPr>
            <a:lvl9pPr marL="3656719"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87FAB4A-1653-40F2-9718-550B816504DD}" type="datetimeFigureOut">
              <a:rPr kumimoji="1" lang="ja-JP" altLang="en-US" smtClean="0"/>
              <a:t>2022/7/7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BB2D016F-0ADD-4F60-9F5E-DE708784EDD3}" type="slidenum">
              <a:rPr kumimoji="1" lang="ja-JP" altLang="en-US" smtClean="0"/>
              <a:t>‹#›</a:t>
            </a:fld>
            <a:endParaRPr kumimoji="1" lang="ja-JP" altLang="en-US" dirty="0"/>
          </a:p>
        </p:txBody>
      </p:sp>
    </p:spTree>
    <p:extLst>
      <p:ext uri="{BB962C8B-B14F-4D97-AF65-F5344CB8AC3E}">
        <p14:creationId xmlns:p14="http://schemas.microsoft.com/office/powerpoint/2010/main" val="3419788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20"/>
            <a:ext cx="4114800" cy="5943600"/>
          </a:xfrm>
        </p:spPr>
        <p:txBody>
          <a:bodyPr/>
          <a:lstStyle>
            <a:lvl1pPr marL="0" indent="0">
              <a:buNone/>
              <a:defRPr sz="3200"/>
            </a:lvl1pPr>
            <a:lvl2pPr marL="457090" indent="0">
              <a:buNone/>
              <a:defRPr sz="2800"/>
            </a:lvl2pPr>
            <a:lvl3pPr marL="914180" indent="0">
              <a:buNone/>
              <a:defRPr sz="2400"/>
            </a:lvl3pPr>
            <a:lvl4pPr marL="1371270" indent="0">
              <a:buNone/>
              <a:defRPr sz="2000"/>
            </a:lvl4pPr>
            <a:lvl5pPr marL="1828360" indent="0">
              <a:buNone/>
              <a:defRPr sz="2000"/>
            </a:lvl5pPr>
            <a:lvl6pPr marL="2285450" indent="0">
              <a:buNone/>
              <a:defRPr sz="2000"/>
            </a:lvl6pPr>
            <a:lvl7pPr marL="2742540" indent="0">
              <a:buNone/>
              <a:defRPr sz="2000"/>
            </a:lvl7pPr>
            <a:lvl8pPr marL="3199629" indent="0">
              <a:buNone/>
              <a:defRPr sz="2000"/>
            </a:lvl8pPr>
            <a:lvl9pPr marL="3656719"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344216" y="7752825"/>
            <a:ext cx="4114800" cy="1162578"/>
          </a:xfrm>
        </p:spPr>
        <p:txBody>
          <a:bodyPr/>
          <a:lstStyle>
            <a:lvl1pPr marL="0" indent="0">
              <a:buNone/>
              <a:defRPr sz="1400"/>
            </a:lvl1pPr>
            <a:lvl2pPr marL="457090" indent="0">
              <a:buNone/>
              <a:defRPr sz="1200"/>
            </a:lvl2pPr>
            <a:lvl3pPr marL="914180" indent="0">
              <a:buNone/>
              <a:defRPr sz="1000"/>
            </a:lvl3pPr>
            <a:lvl4pPr marL="1371270" indent="0">
              <a:buNone/>
              <a:defRPr sz="900"/>
            </a:lvl4pPr>
            <a:lvl5pPr marL="1828360" indent="0">
              <a:buNone/>
              <a:defRPr sz="900"/>
            </a:lvl5pPr>
            <a:lvl6pPr marL="2285450" indent="0">
              <a:buNone/>
              <a:defRPr sz="900"/>
            </a:lvl6pPr>
            <a:lvl7pPr marL="2742540" indent="0">
              <a:buNone/>
              <a:defRPr sz="900"/>
            </a:lvl7pPr>
            <a:lvl8pPr marL="3199629" indent="0">
              <a:buNone/>
              <a:defRPr sz="900"/>
            </a:lvl8pPr>
            <a:lvl9pPr marL="3656719"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87FAB4A-1653-40F2-9718-550B816504DD}" type="datetimeFigureOut">
              <a:rPr kumimoji="1" lang="ja-JP" altLang="en-US" smtClean="0"/>
              <a:t>2022/7/7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BB2D016F-0ADD-4F60-9F5E-DE708784EDD3}" type="slidenum">
              <a:rPr kumimoji="1" lang="ja-JP" altLang="en-US" smtClean="0"/>
              <a:t>‹#›</a:t>
            </a:fld>
            <a:endParaRPr kumimoji="1" lang="ja-JP" altLang="en-US" dirty="0"/>
          </a:p>
        </p:txBody>
      </p:sp>
    </p:spTree>
    <p:extLst>
      <p:ext uri="{BB962C8B-B14F-4D97-AF65-F5344CB8AC3E}">
        <p14:creationId xmlns:p14="http://schemas.microsoft.com/office/powerpoint/2010/main" val="1034469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700"/>
            <a:ext cx="6172200" cy="1651000"/>
          </a:xfrm>
          <a:prstGeom prst="rect">
            <a:avLst/>
          </a:prstGeom>
        </p:spPr>
        <p:txBody>
          <a:bodyPr vert="horz" lIns="91418" tIns="45709" rIns="91418" bIns="45709"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4"/>
            <a:ext cx="6172200" cy="6537502"/>
          </a:xfrm>
          <a:prstGeom prst="rect">
            <a:avLst/>
          </a:prstGeom>
        </p:spPr>
        <p:txBody>
          <a:bodyPr vert="horz" lIns="91418" tIns="45709" rIns="91418" bIns="45709"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7"/>
            <a:ext cx="1600200" cy="527402"/>
          </a:xfrm>
          <a:prstGeom prst="rect">
            <a:avLst/>
          </a:prstGeom>
        </p:spPr>
        <p:txBody>
          <a:bodyPr vert="horz" lIns="91418" tIns="45709" rIns="91418" bIns="45709" rtlCol="0" anchor="ctr"/>
          <a:lstStyle>
            <a:lvl1pPr algn="l">
              <a:defRPr sz="1200">
                <a:solidFill>
                  <a:schemeClr val="tx1">
                    <a:tint val="75000"/>
                  </a:schemeClr>
                </a:solidFill>
              </a:defRPr>
            </a:lvl1pPr>
          </a:lstStyle>
          <a:p>
            <a:fld id="{187FAB4A-1653-40F2-9718-550B816504DD}" type="datetimeFigureOut">
              <a:rPr kumimoji="1" lang="ja-JP" altLang="en-US" smtClean="0"/>
              <a:t>2022/7/7</a:t>
            </a:fld>
            <a:endParaRPr kumimoji="1" lang="ja-JP" altLang="en-US" dirty="0"/>
          </a:p>
        </p:txBody>
      </p:sp>
      <p:sp>
        <p:nvSpPr>
          <p:cNvPr id="5" name="フッター プレースホルダー 4"/>
          <p:cNvSpPr>
            <a:spLocks noGrp="1"/>
          </p:cNvSpPr>
          <p:nvPr>
            <p:ph type="ftr" sz="quarter" idx="3"/>
          </p:nvPr>
        </p:nvSpPr>
        <p:spPr>
          <a:xfrm>
            <a:off x="2343151" y="9181397"/>
            <a:ext cx="2171700" cy="527402"/>
          </a:xfrm>
          <a:prstGeom prst="rect">
            <a:avLst/>
          </a:prstGeom>
        </p:spPr>
        <p:txBody>
          <a:bodyPr vert="horz" lIns="91418" tIns="45709" rIns="91418" bIns="45709"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914900" y="9181397"/>
            <a:ext cx="1600200" cy="527402"/>
          </a:xfrm>
          <a:prstGeom prst="rect">
            <a:avLst/>
          </a:prstGeom>
        </p:spPr>
        <p:txBody>
          <a:bodyPr vert="horz" lIns="91418" tIns="45709" rIns="91418" bIns="45709" rtlCol="0" anchor="ctr"/>
          <a:lstStyle>
            <a:lvl1pPr algn="r">
              <a:defRPr sz="1200">
                <a:solidFill>
                  <a:schemeClr val="tx1">
                    <a:tint val="75000"/>
                  </a:schemeClr>
                </a:solidFill>
              </a:defRPr>
            </a:lvl1pPr>
          </a:lstStyle>
          <a:p>
            <a:fld id="{BB2D016F-0ADD-4F60-9F5E-DE708784EDD3}" type="slidenum">
              <a:rPr kumimoji="1" lang="ja-JP" altLang="en-US" smtClean="0"/>
              <a:t>‹#›</a:t>
            </a:fld>
            <a:endParaRPr kumimoji="1" lang="ja-JP" altLang="en-US" dirty="0"/>
          </a:p>
        </p:txBody>
      </p:sp>
    </p:spTree>
    <p:extLst>
      <p:ext uri="{BB962C8B-B14F-4D97-AF65-F5344CB8AC3E}">
        <p14:creationId xmlns:p14="http://schemas.microsoft.com/office/powerpoint/2010/main" val="3316770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180" rtl="0" eaLnBrk="1" latinLnBrk="0" hangingPunct="1">
        <a:spcBef>
          <a:spcPct val="0"/>
        </a:spcBef>
        <a:buNone/>
        <a:defRPr kumimoji="1" sz="4400" kern="1200">
          <a:solidFill>
            <a:schemeClr val="tx1"/>
          </a:solidFill>
          <a:latin typeface="+mj-lt"/>
          <a:ea typeface="+mj-ea"/>
          <a:cs typeface="+mj-cs"/>
        </a:defRPr>
      </a:lvl1pPr>
    </p:titleStyle>
    <p:bodyStyle>
      <a:lvl1pPr marL="342818" indent="-342818" algn="l" defTabSz="91418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771" indent="-285680" algn="l" defTabSz="91418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725" indent="-228545" algn="l" defTabSz="91418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599815" indent="-228545" algn="l" defTabSz="91418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6905" indent="-228545" algn="l" defTabSz="91418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3994" indent="-228545" algn="l" defTabSz="91418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084" indent="-228545" algn="l" defTabSz="91418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175" indent="-228545" algn="l" defTabSz="91418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264" indent="-228545" algn="l" defTabSz="91418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180" rtl="0" eaLnBrk="1" latinLnBrk="0" hangingPunct="1">
        <a:defRPr kumimoji="1" sz="1800" kern="1200">
          <a:solidFill>
            <a:schemeClr val="tx1"/>
          </a:solidFill>
          <a:latin typeface="+mn-lt"/>
          <a:ea typeface="+mn-ea"/>
          <a:cs typeface="+mn-cs"/>
        </a:defRPr>
      </a:lvl1pPr>
      <a:lvl2pPr marL="457090" algn="l" defTabSz="914180" rtl="0" eaLnBrk="1" latinLnBrk="0" hangingPunct="1">
        <a:defRPr kumimoji="1" sz="1800" kern="1200">
          <a:solidFill>
            <a:schemeClr val="tx1"/>
          </a:solidFill>
          <a:latin typeface="+mn-lt"/>
          <a:ea typeface="+mn-ea"/>
          <a:cs typeface="+mn-cs"/>
        </a:defRPr>
      </a:lvl2pPr>
      <a:lvl3pPr marL="914180" algn="l" defTabSz="914180" rtl="0" eaLnBrk="1" latinLnBrk="0" hangingPunct="1">
        <a:defRPr kumimoji="1" sz="1800" kern="1200">
          <a:solidFill>
            <a:schemeClr val="tx1"/>
          </a:solidFill>
          <a:latin typeface="+mn-lt"/>
          <a:ea typeface="+mn-ea"/>
          <a:cs typeface="+mn-cs"/>
        </a:defRPr>
      </a:lvl3pPr>
      <a:lvl4pPr marL="1371270" algn="l" defTabSz="914180" rtl="0" eaLnBrk="1" latinLnBrk="0" hangingPunct="1">
        <a:defRPr kumimoji="1" sz="1800" kern="1200">
          <a:solidFill>
            <a:schemeClr val="tx1"/>
          </a:solidFill>
          <a:latin typeface="+mn-lt"/>
          <a:ea typeface="+mn-ea"/>
          <a:cs typeface="+mn-cs"/>
        </a:defRPr>
      </a:lvl4pPr>
      <a:lvl5pPr marL="1828360" algn="l" defTabSz="914180" rtl="0" eaLnBrk="1" latinLnBrk="0" hangingPunct="1">
        <a:defRPr kumimoji="1" sz="1800" kern="1200">
          <a:solidFill>
            <a:schemeClr val="tx1"/>
          </a:solidFill>
          <a:latin typeface="+mn-lt"/>
          <a:ea typeface="+mn-ea"/>
          <a:cs typeface="+mn-cs"/>
        </a:defRPr>
      </a:lvl5pPr>
      <a:lvl6pPr marL="2285450" algn="l" defTabSz="914180" rtl="0" eaLnBrk="1" latinLnBrk="0" hangingPunct="1">
        <a:defRPr kumimoji="1" sz="1800" kern="1200">
          <a:solidFill>
            <a:schemeClr val="tx1"/>
          </a:solidFill>
          <a:latin typeface="+mn-lt"/>
          <a:ea typeface="+mn-ea"/>
          <a:cs typeface="+mn-cs"/>
        </a:defRPr>
      </a:lvl6pPr>
      <a:lvl7pPr marL="2742540" algn="l" defTabSz="914180" rtl="0" eaLnBrk="1" latinLnBrk="0" hangingPunct="1">
        <a:defRPr kumimoji="1" sz="1800" kern="1200">
          <a:solidFill>
            <a:schemeClr val="tx1"/>
          </a:solidFill>
          <a:latin typeface="+mn-lt"/>
          <a:ea typeface="+mn-ea"/>
          <a:cs typeface="+mn-cs"/>
        </a:defRPr>
      </a:lvl7pPr>
      <a:lvl8pPr marL="3199629" algn="l" defTabSz="914180" rtl="0" eaLnBrk="1" latinLnBrk="0" hangingPunct="1">
        <a:defRPr kumimoji="1" sz="1800" kern="1200">
          <a:solidFill>
            <a:schemeClr val="tx1"/>
          </a:solidFill>
          <a:latin typeface="+mn-lt"/>
          <a:ea typeface="+mn-ea"/>
          <a:cs typeface="+mn-cs"/>
        </a:defRPr>
      </a:lvl8pPr>
      <a:lvl9pPr marL="3656719" algn="l" defTabSz="91418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mhlw.go.jp/stf/seisakunitsuite/bunya/0000091025.html" TargetMode="External"/><Relationship Id="rId2" Type="http://schemas.openxmlformats.org/officeDocument/2006/relationships/hyperlink" Target="https://positive-ryouritsu.mhlw.go.jp/positivedb/" TargetMode="Externa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286559"/>
            <a:ext cx="6858000" cy="1008000"/>
          </a:xfrm>
          <a:prstGeom prst="rect">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lIns="83433" tIns="144000" rIns="83433" bIns="41717" rtlCol="0" anchor="b" anchorCtr="0"/>
          <a:lstStyle/>
          <a:p>
            <a:pPr algn="ctr">
              <a:lnSpc>
                <a:spcPct val="110000"/>
              </a:lnSpc>
              <a:spcAft>
                <a:spcPts val="526"/>
              </a:spcAft>
            </a:pPr>
            <a:r>
              <a:rPr lang="ja-JP" altLang="en-US" sz="1600" b="1" spc="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女性活躍推進法に関する制度改正のお知ら</a:t>
            </a:r>
            <a:r>
              <a:rPr lang="ja-JP" altLang="en-US" sz="1600" b="1" spc="18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せ</a:t>
            </a:r>
            <a:r>
              <a:rPr lang="en-US" altLang="ja-JP" sz="1600" b="1" spc="18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b="1" spc="18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b="1" spc="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女性の活躍に関す</a:t>
            </a: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る</a:t>
            </a:r>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spc="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情報公</a:t>
            </a:r>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表」</a:t>
            </a:r>
            <a:r>
              <a:rPr lang="ja-JP" altLang="en-US" sz="2000" b="1" spc="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が変わりま</a:t>
            </a: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す</a:t>
            </a:r>
            <a:endPar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189000" y="2698809"/>
            <a:ext cx="6480000" cy="1397475"/>
          </a:xfrm>
          <a:prstGeom prst="rect">
            <a:avLst/>
          </a:prstGeom>
          <a:noFill/>
          <a:ln w="19050">
            <a:solidFill>
              <a:srgbClr val="103185"/>
            </a:solidFill>
          </a:ln>
        </p:spPr>
        <p:txBody>
          <a:bodyPr wrap="square" lIns="144000" tIns="180000" rIns="72000" rtlCol="0">
            <a:spAutoFit/>
          </a:bodyPr>
          <a:lstStyle/>
          <a:p>
            <a:pPr>
              <a:lnSpc>
                <a:spcPct val="110000"/>
              </a:lnSpc>
            </a:pPr>
            <a:r>
              <a:rPr lang="ja-JP" altLang="en-US" sz="1200" dirty="0" smtClean="0">
                <a:latin typeface="メイリオ" panose="020B0604030504040204" pitchFamily="50" charset="-128"/>
                <a:ea typeface="メイリオ" panose="020B0604030504040204" pitchFamily="50" charset="-128"/>
              </a:rPr>
              <a:t>以下の</a:t>
            </a:r>
            <a:r>
              <a:rPr lang="en-US" altLang="ja-JP" sz="1200" b="1" u="sng" dirty="0" smtClean="0">
                <a:latin typeface="メイリオ" panose="020B0604030504040204" pitchFamily="50" charset="-128"/>
                <a:ea typeface="メイリオ" panose="020B0604030504040204" pitchFamily="50" charset="-128"/>
              </a:rPr>
              <a:t>A</a:t>
            </a:r>
            <a:r>
              <a:rPr lang="ja-JP" altLang="en-US" sz="1200" b="1" u="sng" dirty="0" smtClean="0">
                <a:latin typeface="メイリオ" panose="020B0604030504040204" pitchFamily="50" charset="-128"/>
                <a:ea typeface="メイリオ" panose="020B0604030504040204" pitchFamily="50" charset="-128"/>
              </a:rPr>
              <a:t>～</a:t>
            </a:r>
            <a:r>
              <a:rPr lang="en-US" altLang="ja-JP" sz="1200" b="1" u="sng" dirty="0" smtClean="0">
                <a:latin typeface="メイリオ" panose="020B0604030504040204" pitchFamily="50" charset="-128"/>
                <a:ea typeface="メイリオ" panose="020B0604030504040204" pitchFamily="50" charset="-128"/>
              </a:rPr>
              <a:t>C</a:t>
            </a:r>
            <a:r>
              <a:rPr lang="ja-JP" altLang="en-US" sz="1200" b="1" u="sng" dirty="0" smtClean="0">
                <a:latin typeface="メイリオ" panose="020B0604030504040204" pitchFamily="50" charset="-128"/>
                <a:ea typeface="メイリオ" panose="020B0604030504040204" pitchFamily="50" charset="-128"/>
              </a:rPr>
              <a:t>の３項目の情報を公表</a:t>
            </a:r>
            <a:r>
              <a:rPr lang="ja-JP" altLang="en-US" sz="1200" dirty="0" smtClean="0">
                <a:latin typeface="メイリオ" panose="020B0604030504040204" pitchFamily="50" charset="-128"/>
                <a:ea typeface="メイリオ" panose="020B0604030504040204" pitchFamily="50" charset="-128"/>
              </a:rPr>
              <a:t>する必要があります。</a:t>
            </a:r>
            <a:endParaRPr lang="ja-JP" altLang="en-US" sz="1200" b="1" dirty="0" smtClean="0">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200" dirty="0" smtClean="0">
                <a:latin typeface="メイリオ" panose="020B0604030504040204" pitchFamily="50" charset="-128"/>
                <a:ea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rPr>
              <a:t>女性労働者に対する職業</a:t>
            </a:r>
            <a:r>
              <a:rPr lang="ja-JP" altLang="en-US" sz="1200" b="1" dirty="0">
                <a:latin typeface="メイリオ" panose="020B0604030504040204" pitchFamily="50" charset="-128"/>
                <a:ea typeface="メイリオ" panose="020B0604030504040204" pitchFamily="50" charset="-128"/>
              </a:rPr>
              <a:t>生活に関する機会の提供</a:t>
            </a:r>
            <a:r>
              <a:rPr lang="ja-JP" altLang="en-US" sz="1200" dirty="0">
                <a:latin typeface="メイリオ" panose="020B0604030504040204" pitchFamily="50" charset="-128"/>
                <a:ea typeface="メイリオ" panose="020B0604030504040204" pitchFamily="50" charset="-128"/>
              </a:rPr>
              <a:t>に関する</a:t>
            </a:r>
            <a:r>
              <a:rPr lang="ja-JP" altLang="en-US" sz="1200" dirty="0" smtClean="0">
                <a:latin typeface="メイリオ" panose="020B0604030504040204" pitchFamily="50" charset="-128"/>
                <a:ea typeface="メイリオ" panose="020B0604030504040204" pitchFamily="50" charset="-128"/>
              </a:rPr>
              <a:t>実績</a:t>
            </a:r>
            <a:endParaRPr lang="en-US" altLang="ja-JP" sz="1200" dirty="0" smtClean="0">
              <a:latin typeface="メイリオ" panose="020B0604030504040204" pitchFamily="50" charset="-128"/>
              <a:ea typeface="メイリオ" panose="020B0604030504040204" pitchFamily="50" charset="-128"/>
            </a:endParaRPr>
          </a:p>
          <a:p>
            <a:pPr>
              <a:lnSpc>
                <a:spcPct val="110000"/>
              </a:lnSpc>
            </a:pPr>
            <a:r>
              <a:rPr lang="ja-JP" altLang="en-US" sz="1200" b="1" dirty="0" smtClean="0">
                <a:latin typeface="メイリオ" panose="020B0604030504040204" pitchFamily="50" charset="-128"/>
                <a:ea typeface="メイリオ" panose="020B0604030504040204" pitchFamily="50" charset="-128"/>
              </a:rPr>
              <a:t>　　</a:t>
            </a:r>
            <a:r>
              <a:rPr lang="en-US" altLang="ja-JP" sz="1200" b="1" dirty="0" smtClean="0">
                <a:latin typeface="メイリオ" panose="020B0604030504040204" pitchFamily="50" charset="-128"/>
                <a:ea typeface="メイリオ" panose="020B0604030504040204" pitchFamily="50" charset="-128"/>
              </a:rPr>
              <a:t>A</a:t>
            </a:r>
            <a:r>
              <a:rPr lang="ja-JP" altLang="en-US" sz="1200" b="1" dirty="0" smtClean="0">
                <a:latin typeface="メイリオ" panose="020B0604030504040204" pitchFamily="50" charset="-128"/>
                <a:ea typeface="メイリオ" panose="020B0604030504040204" pitchFamily="50" charset="-128"/>
              </a:rPr>
              <a:t>：以下の８項目から１項目選択 </a:t>
            </a:r>
            <a:r>
              <a:rPr lang="ja-JP" altLang="en-US" sz="1200" b="1" dirty="0" smtClean="0">
                <a:solidFill>
                  <a:srgbClr val="EE0060"/>
                </a:solidFill>
                <a:latin typeface="メイリオ" panose="020B0604030504040204" pitchFamily="50" charset="-128"/>
                <a:ea typeface="メイリオ" panose="020B0604030504040204" pitchFamily="50" charset="-128"/>
              </a:rPr>
              <a:t>＋ </a:t>
            </a:r>
            <a:r>
              <a:rPr lang="en-US" altLang="ja-JP" sz="1200" b="1" dirty="0" smtClean="0">
                <a:solidFill>
                  <a:srgbClr val="EE0060"/>
                </a:solidFill>
                <a:latin typeface="メイリオ" panose="020B0604030504040204" pitchFamily="50" charset="-128"/>
                <a:ea typeface="メイリオ" panose="020B0604030504040204" pitchFamily="50" charset="-128"/>
              </a:rPr>
              <a:t>B</a:t>
            </a:r>
            <a:r>
              <a:rPr lang="ja-JP" altLang="en-US" sz="1200" b="1" dirty="0" smtClean="0">
                <a:solidFill>
                  <a:srgbClr val="EE0060"/>
                </a:solidFill>
                <a:latin typeface="メイリオ" panose="020B0604030504040204" pitchFamily="50" charset="-128"/>
                <a:ea typeface="メイリオ" panose="020B0604030504040204" pitchFamily="50" charset="-128"/>
              </a:rPr>
              <a:t>：⑨男女</a:t>
            </a:r>
            <a:r>
              <a:rPr lang="ja-JP" altLang="en-US" sz="1200" b="1" dirty="0">
                <a:solidFill>
                  <a:srgbClr val="EE0060"/>
                </a:solidFill>
                <a:latin typeface="メイリオ" panose="020B0604030504040204" pitchFamily="50" charset="-128"/>
                <a:ea typeface="メイリオ" panose="020B0604030504040204" pitchFamily="50" charset="-128"/>
              </a:rPr>
              <a:t>の賃金の差異（必須）＊</a:t>
            </a:r>
            <a:r>
              <a:rPr lang="ja-JP" altLang="en-US" sz="1200" b="1" dirty="0" smtClean="0">
                <a:solidFill>
                  <a:srgbClr val="EE0060"/>
                </a:solidFill>
                <a:latin typeface="メイリオ" panose="020B0604030504040204" pitchFamily="50" charset="-128"/>
                <a:ea typeface="メイリオ" panose="020B0604030504040204" pitchFamily="50" charset="-128"/>
              </a:rPr>
              <a:t>新設</a:t>
            </a:r>
            <a:endParaRPr lang="ja-JP" altLang="en-US" sz="1200" b="1" dirty="0">
              <a:solidFill>
                <a:srgbClr val="EE0060"/>
              </a:solidFill>
              <a:latin typeface="メイリオ" panose="020B0604030504040204" pitchFamily="50" charset="-128"/>
              <a:ea typeface="メイリオ" panose="020B0604030504040204" pitchFamily="50" charset="-128"/>
            </a:endParaRPr>
          </a:p>
          <a:p>
            <a:pPr marL="715963" indent="-715963">
              <a:lnSpc>
                <a:spcPct val="110000"/>
              </a:lnSpc>
              <a:spcBef>
                <a:spcPts val="600"/>
              </a:spcBef>
            </a:pPr>
            <a:r>
              <a:rPr lang="ja-JP" altLang="en-US" sz="1200" b="1" dirty="0">
                <a:latin typeface="メイリオ" panose="020B0604030504040204" pitchFamily="50" charset="-128"/>
                <a:ea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rPr>
              <a:t>職業生活と家庭生活との両立</a:t>
            </a:r>
            <a:r>
              <a:rPr lang="ja-JP" altLang="en-US" sz="1200" dirty="0" smtClean="0">
                <a:latin typeface="メイリオ" panose="020B0604030504040204" pitchFamily="50" charset="-128"/>
                <a:ea typeface="メイリオ" panose="020B0604030504040204" pitchFamily="50" charset="-128"/>
              </a:rPr>
              <a:t>に</a:t>
            </a:r>
            <a:r>
              <a:rPr lang="ja-JP" altLang="en-US" sz="1200" dirty="0">
                <a:latin typeface="メイリオ" panose="020B0604030504040204" pitchFamily="50" charset="-128"/>
                <a:ea typeface="メイリオ" panose="020B0604030504040204" pitchFamily="50" charset="-128"/>
              </a:rPr>
              <a:t>資する雇用</a:t>
            </a:r>
            <a:r>
              <a:rPr lang="ja-JP" altLang="en-US" sz="1200" dirty="0" smtClean="0">
                <a:latin typeface="メイリオ" panose="020B0604030504040204" pitchFamily="50" charset="-128"/>
                <a:ea typeface="メイリオ" panose="020B0604030504040204" pitchFamily="50" charset="-128"/>
              </a:rPr>
              <a:t>環境</a:t>
            </a:r>
            <a:r>
              <a:rPr lang="ja-JP" altLang="en-US" sz="1200" dirty="0">
                <a:latin typeface="メイリオ" panose="020B0604030504040204" pitchFamily="50" charset="-128"/>
                <a:ea typeface="メイリオ" panose="020B0604030504040204" pitchFamily="50" charset="-128"/>
              </a:rPr>
              <a:t>の整備に関する</a:t>
            </a:r>
            <a:r>
              <a:rPr lang="ja-JP" altLang="en-US" sz="1200" dirty="0" smtClean="0">
                <a:latin typeface="メイリオ" panose="020B0604030504040204" pitchFamily="50" charset="-128"/>
                <a:ea typeface="メイリオ" panose="020B0604030504040204" pitchFamily="50" charset="-128"/>
              </a:rPr>
              <a:t>実績</a:t>
            </a:r>
            <a:endParaRPr lang="en-US" altLang="ja-JP" sz="1200" dirty="0" smtClean="0">
              <a:latin typeface="メイリオ" panose="020B0604030504040204" pitchFamily="50" charset="-128"/>
              <a:ea typeface="メイリオ" panose="020B0604030504040204" pitchFamily="50" charset="-128"/>
            </a:endParaRPr>
          </a:p>
          <a:p>
            <a:pPr marL="715963" indent="-715963">
              <a:lnSpc>
                <a:spcPct val="110000"/>
              </a:lnSpc>
            </a:pPr>
            <a:r>
              <a:rPr lang="ja-JP" altLang="en-US" sz="1200" b="1" dirty="0" smtClean="0">
                <a:latin typeface="メイリオ" panose="020B0604030504040204" pitchFamily="50" charset="-128"/>
                <a:ea typeface="メイリオ" panose="020B0604030504040204" pitchFamily="50" charset="-128"/>
              </a:rPr>
              <a:t>　　</a:t>
            </a:r>
            <a:r>
              <a:rPr lang="en-US" altLang="ja-JP" sz="1200" b="1" dirty="0" smtClean="0">
                <a:latin typeface="メイリオ" panose="020B0604030504040204" pitchFamily="50" charset="-128"/>
                <a:ea typeface="メイリオ" panose="020B0604030504040204" pitchFamily="50" charset="-128"/>
              </a:rPr>
              <a:t>C</a:t>
            </a:r>
            <a:r>
              <a:rPr lang="ja-JP" altLang="en-US" sz="1200" b="1" dirty="0" smtClean="0">
                <a:latin typeface="メイリオ" panose="020B0604030504040204" pitchFamily="50" charset="-128"/>
                <a:ea typeface="メイリオ" panose="020B0604030504040204" pitchFamily="50" charset="-128"/>
              </a:rPr>
              <a:t>：以下の７項目から１項目選択</a:t>
            </a:r>
            <a:r>
              <a:rPr lang="ja-JP" altLang="en-US" sz="1200" dirty="0" smtClean="0">
                <a:latin typeface="メイリオ" panose="020B0604030504040204" pitchFamily="50" charset="-128"/>
                <a:ea typeface="メイリオ" panose="020B0604030504040204" pitchFamily="50" charset="-128"/>
              </a:rPr>
              <a:t>　</a:t>
            </a:r>
            <a:endParaRPr lang="ja-JP" altLang="en-US" sz="1200" dirty="0">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13963" y="31485"/>
            <a:ext cx="2070230" cy="276999"/>
          </a:xfrm>
          <a:prstGeom prst="rect">
            <a:avLst/>
          </a:prstGeom>
          <a:noFill/>
        </p:spPr>
        <p:txBody>
          <a:bodyPr wrap="square" rtlCol="0">
            <a:spAutoFit/>
          </a:bodyPr>
          <a:lstStyle/>
          <a:p>
            <a:r>
              <a:rPr kumimoji="1" lang="ja-JP" altLang="en-US" sz="1200" spc="50" dirty="0" smtClean="0">
                <a:latin typeface="メイリオ" panose="020B0604030504040204" pitchFamily="50" charset="-128"/>
                <a:ea typeface="メイリオ" panose="020B0604030504040204" pitchFamily="50" charset="-128"/>
              </a:rPr>
              <a:t>事業主の皆さまへ</a:t>
            </a:r>
            <a:endParaRPr kumimoji="1" lang="ja-JP" altLang="en-US" sz="1200" spc="50" dirty="0">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115006" y="4413389"/>
            <a:ext cx="3246837" cy="292388"/>
          </a:xfrm>
          <a:prstGeom prst="rect">
            <a:avLst/>
          </a:prstGeom>
          <a:noFill/>
          <a:ln w="12700">
            <a:noFill/>
          </a:ln>
        </p:spPr>
        <p:txBody>
          <a:bodyPr wrap="square" rtlCol="0">
            <a:spAutoFit/>
          </a:bodyPr>
          <a:lstStyle/>
          <a:p>
            <a:r>
              <a:rPr kumimoji="1" lang="ja-JP" altLang="en-US" sz="1300" b="1" spc="100" dirty="0" smtClean="0">
                <a:solidFill>
                  <a:srgbClr val="103185"/>
                </a:solidFill>
                <a:latin typeface="メイリオ" panose="020B0604030504040204" pitchFamily="50" charset="-128"/>
                <a:ea typeface="メイリオ" panose="020B0604030504040204" pitchFamily="50" charset="-128"/>
              </a:rPr>
              <a:t>各区分の情報公表項目</a:t>
            </a:r>
            <a:endParaRPr kumimoji="1" lang="ja-JP" altLang="en-US" sz="1300" b="1" spc="100" dirty="0">
              <a:solidFill>
                <a:srgbClr val="103185"/>
              </a:solidFill>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189000" y="1333032"/>
            <a:ext cx="6480000" cy="464743"/>
          </a:xfrm>
          <a:prstGeom prst="rect">
            <a:avLst/>
          </a:prstGeom>
          <a:noFill/>
        </p:spPr>
        <p:txBody>
          <a:bodyPr wrap="square" rtlCol="0">
            <a:spAutoFit/>
          </a:bodyPr>
          <a:lstStyle/>
          <a:p>
            <a:pPr>
              <a:lnSpc>
                <a:spcPct val="110000"/>
              </a:lnSpc>
              <a:spcBef>
                <a:spcPts val="600"/>
              </a:spcBef>
            </a:pPr>
            <a:r>
              <a:rPr kumimoji="1" lang="ja-JP" altLang="en-US" sz="1100" dirty="0" smtClean="0">
                <a:latin typeface="メイリオ" panose="020B0604030504040204" pitchFamily="50" charset="-128"/>
                <a:ea typeface="メイリオ" panose="020B0604030504040204" pitchFamily="50" charset="-128"/>
              </a:rPr>
              <a:t>厚生労働省令を改正し、</a:t>
            </a:r>
            <a:r>
              <a:rPr kumimoji="1" lang="ja-JP" altLang="en-US" sz="1100" u="sng" dirty="0" smtClean="0">
                <a:latin typeface="メイリオ" panose="020B0604030504040204" pitchFamily="50" charset="-128"/>
                <a:ea typeface="メイリオ" panose="020B0604030504040204" pitchFamily="50" charset="-128"/>
              </a:rPr>
              <a:t>女性の活躍に関する情報公表項目を追加</a:t>
            </a:r>
            <a:r>
              <a:rPr kumimoji="1" lang="ja-JP" altLang="en-US" sz="1100" dirty="0" smtClean="0">
                <a:latin typeface="メイリオ" panose="020B0604030504040204" pitchFamily="50" charset="-128"/>
                <a:ea typeface="メイリオ" panose="020B0604030504040204" pitchFamily="50" charset="-128"/>
              </a:rPr>
              <a:t>します。</a:t>
            </a:r>
            <a:r>
              <a:rPr lang="ja-JP" altLang="en-US" sz="1100" dirty="0" smtClean="0">
                <a:latin typeface="メイリオ" panose="020B0604030504040204" pitchFamily="50" charset="-128"/>
                <a:ea typeface="メイリオ" panose="020B0604030504040204" pitchFamily="50" charset="-128"/>
              </a:rPr>
              <a:t>事業</a:t>
            </a:r>
            <a:r>
              <a:rPr lang="ja-JP" altLang="en-US" sz="1100" dirty="0">
                <a:latin typeface="メイリオ" panose="020B0604030504040204" pitchFamily="50" charset="-128"/>
                <a:ea typeface="メイリオ" panose="020B0604030504040204" pitchFamily="50" charset="-128"/>
              </a:rPr>
              <a:t>主の皆</a:t>
            </a:r>
            <a:r>
              <a:rPr lang="ja-JP" altLang="en-US" sz="1100" dirty="0" smtClean="0">
                <a:latin typeface="メイリオ" panose="020B0604030504040204" pitchFamily="50" charset="-128"/>
                <a:ea typeface="メイリオ" panose="020B0604030504040204" pitchFamily="50" charset="-128"/>
              </a:rPr>
              <a:t>さまは</a:t>
            </a:r>
            <a:r>
              <a:rPr lang="ja-JP" altLang="en-US" sz="1100" dirty="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下記の改正内容をご覧の上、ご準備をお願いいたします。</a:t>
            </a:r>
            <a:endParaRPr kumimoji="1" lang="en-US" altLang="ja-JP" sz="1100" dirty="0" smtClean="0">
              <a:latin typeface="メイリオ" panose="020B0604030504040204" pitchFamily="50" charset="-128"/>
              <a:ea typeface="メイリオ" panose="020B0604030504040204" pitchFamily="50" charset="-128"/>
            </a:endParaRPr>
          </a:p>
        </p:txBody>
      </p:sp>
      <p:graphicFrame>
        <p:nvGraphicFramePr>
          <p:cNvPr id="22" name="表 21"/>
          <p:cNvGraphicFramePr>
            <a:graphicFrameLocks noGrp="1"/>
          </p:cNvGraphicFramePr>
          <p:nvPr>
            <p:extLst>
              <p:ext uri="{D42A27DB-BD31-4B8C-83A1-F6EECF244321}">
                <p14:modId xmlns:p14="http://schemas.microsoft.com/office/powerpoint/2010/main" val="3279692483"/>
              </p:ext>
            </p:extLst>
          </p:nvPr>
        </p:nvGraphicFramePr>
        <p:xfrm>
          <a:off x="4257092" y="4668530"/>
          <a:ext cx="2508088" cy="3010406"/>
        </p:xfrm>
        <a:graphic>
          <a:graphicData uri="http://schemas.openxmlformats.org/drawingml/2006/table">
            <a:tbl>
              <a:tblPr firstRow="1" bandRow="1">
                <a:tableStyleId>{5C22544A-7EE6-4342-B048-85BDC9FD1C3A}</a:tableStyleId>
              </a:tblPr>
              <a:tblGrid>
                <a:gridCol w="2508088">
                  <a:extLst>
                    <a:ext uri="{9D8B030D-6E8A-4147-A177-3AD203B41FA5}">
                      <a16:colId xmlns:a16="http://schemas.microsoft.com/office/drawing/2014/main" val="3737014029"/>
                    </a:ext>
                  </a:extLst>
                </a:gridCol>
              </a:tblGrid>
              <a:tr h="988655">
                <a:tc>
                  <a:txBody>
                    <a:bodyPr/>
                    <a:lstStyle/>
                    <a:p>
                      <a:pPr marL="0" marR="0" lvl="0" indent="0" algn="ctr" defTabSz="914180" rtl="0" eaLnBrk="1" fontAlgn="auto" latinLnBrk="0" hangingPunct="1">
                        <a:lnSpc>
                          <a:spcPct val="110000"/>
                        </a:lnSpc>
                        <a:spcBef>
                          <a:spcPts val="0"/>
                        </a:spcBef>
                        <a:spcAft>
                          <a:spcPts val="0"/>
                        </a:spcAft>
                        <a:buClrTx/>
                        <a:buSzTx/>
                        <a:buFontTx/>
                        <a:buNone/>
                        <a:tabLst/>
                        <a:defRPr/>
                      </a:pPr>
                      <a:r>
                        <a:rPr lang="ja-JP" altLang="en-US" sz="1200" b="1" u="none"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「職業生活と家庭生活との両立」</a:t>
                      </a:r>
                      <a:endParaRPr kumimoji="1" lang="en-US" altLang="ja-JP" sz="1200" b="0" u="none" dirty="0" smtClean="0">
                        <a:solidFill>
                          <a:schemeClr val="bg1"/>
                        </a:solidFill>
                        <a:latin typeface="メイリオ" panose="020B0604030504040204" pitchFamily="50" charset="-128"/>
                        <a:ea typeface="メイリオ" panose="020B0604030504040204" pitchFamily="50" charset="-128"/>
                        <a:cs typeface="+mn-cs"/>
                      </a:endParaRPr>
                    </a:p>
                    <a:p>
                      <a:pPr marL="0" marR="0" lvl="0" indent="0" algn="ctr" defTabSz="914180" rtl="0" eaLnBrk="1" fontAlgn="auto" latinLnBrk="0" hangingPunct="1">
                        <a:lnSpc>
                          <a:spcPct val="110000"/>
                        </a:lnSpc>
                        <a:spcBef>
                          <a:spcPts val="600"/>
                        </a:spcBef>
                        <a:spcAft>
                          <a:spcPts val="0"/>
                        </a:spcAft>
                        <a:buClrTx/>
                        <a:buSzTx/>
                        <a:buFontTx/>
                        <a:buNone/>
                        <a:tabLst/>
                        <a:defRPr/>
                      </a:pPr>
                      <a:r>
                        <a:rPr lang="ja-JP" altLang="en-US" sz="1000" b="1" u="none"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以下の７項目から１項目選択</a:t>
                      </a:r>
                      <a:endParaRPr lang="en-US" altLang="ja-JP" sz="1000" b="1" u="none"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180" rtl="0" eaLnBrk="1" fontAlgn="auto" latinLnBrk="0" hangingPunct="1">
                        <a:lnSpc>
                          <a:spcPct val="110000"/>
                        </a:lnSpc>
                        <a:spcBef>
                          <a:spcPts val="0"/>
                        </a:spcBef>
                        <a:spcAft>
                          <a:spcPts val="0"/>
                        </a:spcAft>
                        <a:buClrTx/>
                        <a:buSzTx/>
                        <a:buFontTx/>
                        <a:buNone/>
                        <a:tabLst/>
                        <a:defRPr/>
                      </a:pPr>
                      <a:r>
                        <a:rPr lang="en-US" altLang="ja-JP" sz="900" b="1" u="none"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u="none"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従来どおり</a:t>
                      </a:r>
                      <a:endParaRPr lang="en-US" altLang="ja-JP" sz="900" b="1" u="none"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12700" cap="flat" cmpd="sng" algn="ctr">
                      <a:solidFill>
                        <a:srgbClr val="103185"/>
                      </a:solidFill>
                      <a:prstDash val="solid"/>
                      <a:round/>
                      <a:headEnd type="none" w="med" len="med"/>
                      <a:tailEnd type="none" w="med" len="med"/>
                    </a:lnT>
                    <a:lnB w="12700" cap="flat" cmpd="sng" algn="ctr">
                      <a:solidFill>
                        <a:srgbClr val="103185"/>
                      </a:solidFill>
                      <a:prstDash val="solid"/>
                      <a:round/>
                      <a:headEnd type="none" w="med" len="med"/>
                      <a:tailEnd type="none" w="med" len="med"/>
                    </a:lnB>
                    <a:solidFill>
                      <a:srgbClr val="103185"/>
                    </a:solidFill>
                  </a:tcPr>
                </a:tc>
                <a:extLst>
                  <a:ext uri="{0D108BD9-81ED-4DB2-BD59-A6C34878D82A}">
                    <a16:rowId xmlns:a16="http://schemas.microsoft.com/office/drawing/2014/main" val="1177083970"/>
                  </a:ext>
                </a:extLst>
              </a:tr>
              <a:tr h="2021751">
                <a:tc>
                  <a:txBody>
                    <a:bodyPr/>
                    <a:lstStyle/>
                    <a:p>
                      <a:pPr marL="108000" indent="-457200">
                        <a:lnSpc>
                          <a:spcPct val="110000"/>
                        </a:lnSpc>
                        <a:spcBef>
                          <a:spcPts val="200"/>
                        </a:spcBef>
                        <a:spcAft>
                          <a:spcPts val="0"/>
                        </a:spcAft>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①男女の平均継続勤務年数の差異</a:t>
                      </a:r>
                    </a:p>
                    <a:p>
                      <a:pPr marL="108000" indent="-457200">
                        <a:lnSpc>
                          <a:spcPct val="110000"/>
                        </a:lnSpc>
                        <a:spcBef>
                          <a:spcPts val="200"/>
                        </a:spcBef>
                        <a:spcAft>
                          <a:spcPts val="0"/>
                        </a:spcAft>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②</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年度前およびその前後の事業年度に採用された労働者の男女別の継続雇用割合</a:t>
                      </a:r>
                    </a:p>
                    <a:p>
                      <a:pPr marL="108000" indent="-457200">
                        <a:lnSpc>
                          <a:spcPct val="110000"/>
                        </a:lnSpc>
                        <a:spcBef>
                          <a:spcPts val="200"/>
                        </a:spcBef>
                        <a:spcAft>
                          <a:spcPts val="0"/>
                        </a:spcAft>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③男女別の育児休業取得率</a:t>
                      </a:r>
                    </a:p>
                    <a:p>
                      <a:pPr marL="108000" indent="-457200">
                        <a:lnSpc>
                          <a:spcPct val="110000"/>
                        </a:lnSpc>
                        <a:spcBef>
                          <a:spcPts val="200"/>
                        </a:spcBef>
                        <a:spcAft>
                          <a:spcPts val="0"/>
                        </a:spcAft>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④労働者の一月当たりの平均残業時間</a:t>
                      </a:r>
                    </a:p>
                    <a:p>
                      <a:pPr marL="108000" indent="-457200">
                        <a:lnSpc>
                          <a:spcPct val="110000"/>
                        </a:lnSpc>
                        <a:spcBef>
                          <a:spcPts val="200"/>
                        </a:spcBef>
                        <a:spcAft>
                          <a:spcPts val="0"/>
                        </a:spcAft>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⑤雇用管理区分ごとの労働者</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の一月当たりの平均残業時間</a:t>
                      </a:r>
                    </a:p>
                    <a:p>
                      <a:pPr marL="108000" indent="-457200">
                        <a:lnSpc>
                          <a:spcPct val="110000"/>
                        </a:lnSpc>
                        <a:spcBef>
                          <a:spcPts val="200"/>
                        </a:spcBef>
                        <a:spcAft>
                          <a:spcPts val="0"/>
                        </a:spcAft>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⑥有給休暇取得率</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08000" indent="-457200">
                        <a:lnSpc>
                          <a:spcPct val="110000"/>
                        </a:lnSpc>
                        <a:spcBef>
                          <a:spcPts val="200"/>
                        </a:spcBef>
                        <a:spcAft>
                          <a:spcPts val="0"/>
                        </a:spcAft>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⑦雇用管理区分ごとの有休休暇取得率</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T="108000">
                    <a:lnL w="1270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12700" cap="flat" cmpd="sng" algn="ctr">
                      <a:solidFill>
                        <a:srgbClr val="103185"/>
                      </a:solidFill>
                      <a:prstDash val="solid"/>
                      <a:round/>
                      <a:headEnd type="none" w="med" len="med"/>
                      <a:tailEnd type="none" w="med" len="med"/>
                    </a:lnT>
                    <a:lnB w="1270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3957605471"/>
                  </a:ext>
                </a:extLst>
              </a:tr>
            </a:tbl>
          </a:graphicData>
        </a:graphic>
      </p:graphicFrame>
      <p:sp>
        <p:nvSpPr>
          <p:cNvPr id="20" name="テキスト ボックス 19"/>
          <p:cNvSpPr txBox="1"/>
          <p:nvPr/>
        </p:nvSpPr>
        <p:spPr>
          <a:xfrm>
            <a:off x="101473" y="4118604"/>
            <a:ext cx="6669000" cy="261610"/>
          </a:xfrm>
          <a:prstGeom prst="rect">
            <a:avLst/>
          </a:prstGeom>
          <a:noFill/>
          <a:ln w="12700">
            <a:noFill/>
          </a:ln>
        </p:spPr>
        <p:txBody>
          <a:bodyPr wrap="square" rtlCol="0">
            <a:spAutoFit/>
          </a:bodyPr>
          <a:lstStyle/>
          <a:p>
            <a:pPr>
              <a:lnSpc>
                <a:spcPct val="110000"/>
              </a:lnSpc>
            </a:pPr>
            <a:r>
              <a:rPr kumimoji="1" lang="ja-JP" altLang="en-US" sz="1000" dirty="0" smtClean="0">
                <a:latin typeface="メイリオ" panose="020B0604030504040204" pitchFamily="50" charset="-128"/>
                <a:ea typeface="メイリオ" panose="020B0604030504040204" pitchFamily="50" charset="-128"/>
              </a:rPr>
              <a:t>常時雇用する労働者が</a:t>
            </a:r>
            <a:r>
              <a:rPr kumimoji="1" lang="en-US" altLang="ja-JP" sz="1000" dirty="0" smtClean="0">
                <a:latin typeface="メイリオ" panose="020B0604030504040204" pitchFamily="50" charset="-128"/>
                <a:ea typeface="メイリオ" panose="020B0604030504040204" pitchFamily="50" charset="-128"/>
              </a:rPr>
              <a:t>101</a:t>
            </a:r>
            <a:r>
              <a:rPr kumimoji="1" lang="ja-JP" altLang="en-US" sz="1000" dirty="0" smtClean="0">
                <a:latin typeface="メイリオ" panose="020B0604030504040204" pitchFamily="50" charset="-128"/>
                <a:ea typeface="メイリオ" panose="020B0604030504040204" pitchFamily="50" charset="-128"/>
              </a:rPr>
              <a:t>人以上</a:t>
            </a:r>
            <a:r>
              <a:rPr lang="en-US" altLang="ja-JP" sz="1000" dirty="0" smtClean="0">
                <a:latin typeface="メイリオ" panose="020B0604030504040204" pitchFamily="50" charset="-128"/>
                <a:ea typeface="メイリオ" panose="020B0604030504040204" pitchFamily="50" charset="-128"/>
              </a:rPr>
              <a:t>300</a:t>
            </a:r>
            <a:r>
              <a:rPr lang="ja-JP" altLang="en-US" sz="1000" dirty="0" smtClean="0">
                <a:latin typeface="メイリオ" panose="020B0604030504040204" pitchFamily="50" charset="-128"/>
                <a:ea typeface="メイリオ" panose="020B0604030504040204" pitchFamily="50" charset="-128"/>
              </a:rPr>
              <a:t>人以下の事業主は、下記</a:t>
            </a:r>
            <a:r>
              <a:rPr lang="en-US" altLang="ja-JP" sz="1000" dirty="0" smtClean="0">
                <a:latin typeface="メイリオ" panose="020B0604030504040204" pitchFamily="50" charset="-128"/>
                <a:ea typeface="メイリオ" panose="020B0604030504040204" pitchFamily="50" charset="-128"/>
              </a:rPr>
              <a:t>16</a:t>
            </a:r>
            <a:r>
              <a:rPr lang="ja-JP" altLang="en-US" sz="1000" dirty="0" smtClean="0">
                <a:latin typeface="メイリオ" panose="020B0604030504040204" pitchFamily="50" charset="-128"/>
                <a:ea typeface="メイリオ" panose="020B0604030504040204" pitchFamily="50" charset="-128"/>
              </a:rPr>
              <a:t>項目から任意の１項目以上の情報公表が必要です。</a:t>
            </a:r>
            <a:endParaRPr kumimoji="1" lang="ja-JP" altLang="en-US" sz="1000" dirty="0">
              <a:latin typeface="メイリオ" panose="020B0604030504040204" pitchFamily="50" charset="-128"/>
              <a:ea typeface="メイリオ" panose="020B0604030504040204" pitchFamily="50" charset="-128"/>
            </a:endParaRPr>
          </a:p>
        </p:txBody>
      </p:sp>
      <p:graphicFrame>
        <p:nvGraphicFramePr>
          <p:cNvPr id="23" name="表 22"/>
          <p:cNvGraphicFramePr>
            <a:graphicFrameLocks noGrp="1"/>
          </p:cNvGraphicFramePr>
          <p:nvPr>
            <p:extLst>
              <p:ext uri="{D42A27DB-BD31-4B8C-83A1-F6EECF244321}">
                <p14:modId xmlns:p14="http://schemas.microsoft.com/office/powerpoint/2010/main" val="1796748164"/>
              </p:ext>
            </p:extLst>
          </p:nvPr>
        </p:nvGraphicFramePr>
        <p:xfrm>
          <a:off x="250656" y="8459543"/>
          <a:ext cx="2934321" cy="1299102"/>
        </p:xfrm>
        <a:graphic>
          <a:graphicData uri="http://schemas.openxmlformats.org/drawingml/2006/table">
            <a:tbl>
              <a:tblPr firstRow="1" bandRow="1">
                <a:tableStyleId>{69012ECD-51FC-41F1-AA8D-1B2483CD663E}</a:tableStyleId>
              </a:tblPr>
              <a:tblGrid>
                <a:gridCol w="1372220">
                  <a:extLst>
                    <a:ext uri="{9D8B030D-6E8A-4147-A177-3AD203B41FA5}">
                      <a16:colId xmlns:a16="http://schemas.microsoft.com/office/drawing/2014/main" val="3845576536"/>
                    </a:ext>
                  </a:extLst>
                </a:gridCol>
                <a:gridCol w="1562101">
                  <a:extLst>
                    <a:ext uri="{9D8B030D-6E8A-4147-A177-3AD203B41FA5}">
                      <a16:colId xmlns:a16="http://schemas.microsoft.com/office/drawing/2014/main" val="2016097121"/>
                    </a:ext>
                  </a:extLst>
                </a:gridCol>
              </a:tblGrid>
              <a:tr h="241346">
                <a:tc>
                  <a:txBody>
                    <a:bodyPr/>
                    <a:lstStyle/>
                    <a:p>
                      <a:pPr algn="ctr"/>
                      <a:r>
                        <a:rPr kumimoji="1" lang="ja-JP" altLang="en-US" sz="1050" spc="600" dirty="0" smtClean="0">
                          <a:solidFill>
                            <a:schemeClr val="bg1"/>
                          </a:solidFill>
                          <a:latin typeface="メイリオ" panose="020B0604030504040204" pitchFamily="50" charset="-128"/>
                          <a:ea typeface="メイリオ" panose="020B0604030504040204" pitchFamily="50" charset="-128"/>
                        </a:rPr>
                        <a:t>区</a:t>
                      </a:r>
                      <a:r>
                        <a:rPr kumimoji="1" lang="ja-JP" altLang="en-US" sz="1050" dirty="0" smtClean="0">
                          <a:solidFill>
                            <a:schemeClr val="bg1"/>
                          </a:solidFill>
                          <a:latin typeface="メイリオ" panose="020B0604030504040204" pitchFamily="50" charset="-128"/>
                          <a:ea typeface="メイリオ" panose="020B0604030504040204" pitchFamily="50" charset="-128"/>
                        </a:rPr>
                        <a:t>分</a:t>
                      </a:r>
                      <a:endParaRPr kumimoji="1" lang="ja-JP" altLang="en-US" sz="1050" dirty="0">
                        <a:solidFill>
                          <a:schemeClr val="bg1"/>
                        </a:solidFill>
                        <a:latin typeface="メイリオ" panose="020B0604030504040204" pitchFamily="50" charset="-128"/>
                        <a:ea typeface="メイリオ" panose="020B0604030504040204" pitchFamily="50" charset="-128"/>
                      </a:endParaRPr>
                    </a:p>
                  </a:txBody>
                  <a:tcPr marL="84406" marR="84406" marT="36000" marB="0" anchor="ctr">
                    <a:lnL w="12700" cap="flat" cmpd="sng" algn="ctr">
                      <a:solidFill>
                        <a:srgbClr val="103185"/>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solidFill>
                      <a:srgbClr val="103185"/>
                    </a:solidFill>
                  </a:tcPr>
                </a:tc>
                <a:tc>
                  <a:txBody>
                    <a:bodyPr/>
                    <a:lstStyle/>
                    <a:p>
                      <a:pPr algn="ctr"/>
                      <a:r>
                        <a:rPr kumimoji="1" lang="ja-JP" altLang="en-US" sz="900" spc="50" baseline="0" dirty="0" smtClean="0">
                          <a:latin typeface="メイリオ" panose="020B0604030504040204" pitchFamily="50" charset="-128"/>
                          <a:ea typeface="メイリオ" panose="020B0604030504040204" pitchFamily="50" charset="-128"/>
                        </a:rPr>
                        <a:t>男女の賃金の差</a:t>
                      </a:r>
                      <a:r>
                        <a:rPr kumimoji="1" lang="ja-JP" altLang="en-US" sz="900" dirty="0" smtClean="0">
                          <a:latin typeface="メイリオ" panose="020B0604030504040204" pitchFamily="50" charset="-128"/>
                          <a:ea typeface="メイリオ" panose="020B0604030504040204" pitchFamily="50" charset="-128"/>
                        </a:rPr>
                        <a:t>異</a:t>
                      </a:r>
                      <a:endParaRPr kumimoji="1" lang="en-US" altLang="ja-JP" sz="900" dirty="0" smtClean="0">
                        <a:latin typeface="メイリオ" panose="020B0604030504040204" pitchFamily="50" charset="-128"/>
                        <a:ea typeface="メイリオ" panose="020B0604030504040204" pitchFamily="50" charset="-128"/>
                      </a:endParaRPr>
                    </a:p>
                    <a:p>
                      <a:pPr algn="ctr"/>
                      <a:r>
                        <a:rPr kumimoji="1" lang="ja-JP" altLang="en-US" sz="800" b="0" dirty="0" smtClean="0">
                          <a:latin typeface="メイリオ" panose="020B0604030504040204" pitchFamily="50" charset="-128"/>
                          <a:ea typeface="メイリオ" panose="020B0604030504040204" pitchFamily="50" charset="-128"/>
                        </a:rPr>
                        <a:t>（男性の賃金に対する女性の賃金の割合）</a:t>
                      </a:r>
                      <a:endParaRPr kumimoji="1" lang="ja-JP" altLang="en-US" sz="800" b="0" dirty="0">
                        <a:latin typeface="メイリオ" panose="020B0604030504040204" pitchFamily="50" charset="-128"/>
                        <a:ea typeface="メイリオ" panose="020B0604030504040204" pitchFamily="50" charset="-128"/>
                      </a:endParaRPr>
                    </a:p>
                  </a:txBody>
                  <a:tcPr marL="84406" marR="84406" marT="36000" marB="0" anchor="ctr">
                    <a:lnL w="6350" cap="flat" cmpd="sng" algn="ctr">
                      <a:solidFill>
                        <a:schemeClr val="bg1"/>
                      </a:solidFill>
                      <a:prstDash val="solid"/>
                      <a:round/>
                      <a:headEnd type="none" w="med" len="med"/>
                      <a:tailEnd type="none" w="med" len="med"/>
                    </a:lnL>
                    <a:lnR w="12700" cap="flat" cmpd="sng" algn="ctr">
                      <a:solidFill>
                        <a:srgbClr val="103185"/>
                      </a:solidFill>
                      <a:prstDash val="solid"/>
                      <a:round/>
                      <a:headEnd type="none" w="med" len="med"/>
                      <a:tailEnd type="none" w="med" len="med"/>
                    </a:lnR>
                    <a:lnT w="1270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solidFill>
                      <a:srgbClr val="103185"/>
                    </a:solidFill>
                  </a:tcPr>
                </a:tc>
                <a:extLst>
                  <a:ext uri="{0D108BD9-81ED-4DB2-BD59-A6C34878D82A}">
                    <a16:rowId xmlns:a16="http://schemas.microsoft.com/office/drawing/2014/main" val="73244120"/>
                  </a:ext>
                </a:extLst>
              </a:tr>
              <a:tr h="294034">
                <a:tc>
                  <a:txBody>
                    <a:bodyPr/>
                    <a:lstStyle/>
                    <a:p>
                      <a:r>
                        <a:rPr kumimoji="1" lang="ja-JP" altLang="en-US" sz="1050" dirty="0" smtClean="0">
                          <a:latin typeface="メイリオ" panose="020B0604030504040204" pitchFamily="50" charset="-128"/>
                          <a:ea typeface="メイリオ" panose="020B0604030504040204" pitchFamily="50" charset="-128"/>
                        </a:rPr>
                        <a:t>全労働者</a:t>
                      </a:r>
                      <a:endParaRPr kumimoji="1" lang="ja-JP" altLang="en-US" sz="1050" dirty="0">
                        <a:latin typeface="メイリオ" panose="020B0604030504040204" pitchFamily="50" charset="-128"/>
                        <a:ea typeface="メイリオ" panose="020B0604030504040204" pitchFamily="50" charset="-128"/>
                      </a:endParaRPr>
                    </a:p>
                  </a:txBody>
                  <a:tcPr marL="84406" marR="84406" marT="42203" marB="42203" anchor="ctr">
                    <a:lnL w="1270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latin typeface="メイリオ" panose="020B0604030504040204" pitchFamily="50" charset="-128"/>
                          <a:ea typeface="メイリオ" panose="020B0604030504040204" pitchFamily="50" charset="-128"/>
                        </a:rPr>
                        <a:t>XX.X</a:t>
                      </a:r>
                      <a:r>
                        <a:rPr kumimoji="1" lang="ja-JP" altLang="en-US" sz="1050" dirty="0" smtClean="0">
                          <a:latin typeface="メイリオ" panose="020B0604030504040204" pitchFamily="50" charset="-128"/>
                          <a:ea typeface="メイリオ" panose="020B0604030504040204" pitchFamily="50" charset="-128"/>
                        </a:rPr>
                        <a:t>％</a:t>
                      </a:r>
                    </a:p>
                  </a:txBody>
                  <a:tcPr marL="84406" marR="84406" marT="42203" marB="42203" anchor="ctr">
                    <a:lnL w="635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tcPr>
                </a:tc>
                <a:extLst>
                  <a:ext uri="{0D108BD9-81ED-4DB2-BD59-A6C34878D82A}">
                    <a16:rowId xmlns:a16="http://schemas.microsoft.com/office/drawing/2014/main" val="2107104433"/>
                  </a:ext>
                </a:extLst>
              </a:tr>
              <a:tr h="294034">
                <a:tc>
                  <a:txBody>
                    <a:bodyPr/>
                    <a:lstStyle/>
                    <a:p>
                      <a:r>
                        <a:rPr kumimoji="1" lang="ja-JP" altLang="en-US" sz="1050" dirty="0" smtClean="0">
                          <a:latin typeface="メイリオ" panose="020B0604030504040204" pitchFamily="50" charset="-128"/>
                          <a:ea typeface="メイリオ" panose="020B0604030504040204" pitchFamily="50" charset="-128"/>
                        </a:rPr>
                        <a:t>　正社員</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marL="84406" marR="84406" marT="42203" marB="42203" anchor="ctr">
                    <a:lnL w="1270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tcPr>
                </a:tc>
                <a:tc>
                  <a:txBody>
                    <a:bodyPr/>
                    <a:lstStyle/>
                    <a:p>
                      <a:pPr algn="ctr"/>
                      <a:r>
                        <a:rPr kumimoji="1" lang="en-US" altLang="ja-JP" sz="1050" dirty="0" smtClean="0">
                          <a:latin typeface="メイリオ" panose="020B0604030504040204" pitchFamily="50" charset="-128"/>
                          <a:ea typeface="メイリオ" panose="020B0604030504040204" pitchFamily="50" charset="-128"/>
                        </a:rPr>
                        <a:t>YY.Y</a:t>
                      </a:r>
                      <a:r>
                        <a:rPr kumimoji="1" lang="ja-JP" altLang="en-US" sz="1050" dirty="0" smtClean="0">
                          <a:latin typeface="メイリオ" panose="020B0604030504040204" pitchFamily="50" charset="-128"/>
                          <a:ea typeface="メイリオ" panose="020B0604030504040204" pitchFamily="50" charset="-128"/>
                        </a:rPr>
                        <a:t>％</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marL="84406" marR="84406" marT="42203" marB="42203" anchor="ctr">
                    <a:lnL w="635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tcPr>
                </a:tc>
                <a:extLst>
                  <a:ext uri="{0D108BD9-81ED-4DB2-BD59-A6C34878D82A}">
                    <a16:rowId xmlns:a16="http://schemas.microsoft.com/office/drawing/2014/main" val="1277886037"/>
                  </a:ext>
                </a:extLst>
              </a:tr>
              <a:tr h="294034">
                <a:tc>
                  <a:txBody>
                    <a:bodyPr/>
                    <a:lstStyle/>
                    <a:p>
                      <a:r>
                        <a:rPr kumimoji="1" lang="ja-JP" altLang="en-US" sz="1050" smtClean="0">
                          <a:latin typeface="メイリオ" panose="020B0604030504040204" pitchFamily="50" charset="-128"/>
                          <a:ea typeface="メイリオ" panose="020B0604030504040204" pitchFamily="50" charset="-128"/>
                        </a:rPr>
                        <a:t>　パート・有期社員</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marL="84406" marR="84406" marT="42203" marB="42203" anchor="ctr">
                    <a:lnL w="1270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12700" cap="flat" cmpd="sng" algn="ctr">
                      <a:solidFill>
                        <a:srgbClr val="103185"/>
                      </a:solidFill>
                      <a:prstDash val="solid"/>
                      <a:round/>
                      <a:headEnd type="none" w="med" len="med"/>
                      <a:tailEnd type="none" w="med" len="med"/>
                    </a:lnB>
                  </a:tcPr>
                </a:tc>
                <a:tc>
                  <a:txBody>
                    <a:bodyPr/>
                    <a:lstStyle/>
                    <a:p>
                      <a:pPr algn="ctr"/>
                      <a:r>
                        <a:rPr kumimoji="1" lang="en-US" altLang="ja-JP" sz="1050" dirty="0" smtClean="0">
                          <a:latin typeface="メイリオ" panose="020B0604030504040204" pitchFamily="50" charset="-128"/>
                          <a:ea typeface="メイリオ" panose="020B0604030504040204" pitchFamily="50" charset="-128"/>
                        </a:rPr>
                        <a:t>ZZ.Z</a:t>
                      </a:r>
                      <a:r>
                        <a:rPr kumimoji="1" lang="ja-JP" altLang="en-US" sz="1050" dirty="0" smtClean="0">
                          <a:latin typeface="メイリオ" panose="020B0604030504040204" pitchFamily="50" charset="-128"/>
                          <a:ea typeface="メイリオ" panose="020B0604030504040204" pitchFamily="50" charset="-128"/>
                        </a:rPr>
                        <a:t>％</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marL="84406" marR="84406" marT="42203" marB="42203" anchor="ctr">
                    <a:lnL w="635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12700" cap="flat" cmpd="sng" algn="ctr">
                      <a:solidFill>
                        <a:srgbClr val="103185"/>
                      </a:solidFill>
                      <a:prstDash val="solid"/>
                      <a:round/>
                      <a:headEnd type="none" w="med" len="med"/>
                      <a:tailEnd type="none" w="med" len="med"/>
                    </a:lnB>
                  </a:tcPr>
                </a:tc>
                <a:extLst>
                  <a:ext uri="{0D108BD9-81ED-4DB2-BD59-A6C34878D82A}">
                    <a16:rowId xmlns:a16="http://schemas.microsoft.com/office/drawing/2014/main" val="3079822721"/>
                  </a:ext>
                </a:extLst>
              </a:tr>
            </a:tbl>
          </a:graphicData>
        </a:graphic>
      </p:graphicFrame>
      <p:sp>
        <p:nvSpPr>
          <p:cNvPr id="27" name="テキスト ボックス 26"/>
          <p:cNvSpPr txBox="1"/>
          <p:nvPr/>
        </p:nvSpPr>
        <p:spPr>
          <a:xfrm>
            <a:off x="109655" y="8193360"/>
            <a:ext cx="3828546" cy="261610"/>
          </a:xfrm>
          <a:prstGeom prst="rect">
            <a:avLst/>
          </a:prstGeom>
          <a:noFill/>
          <a:ln w="12700">
            <a:noFill/>
          </a:ln>
        </p:spPr>
        <p:txBody>
          <a:bodyPr wrap="square" rtlCol="0">
            <a:spAutoFit/>
          </a:bodyPr>
          <a:lstStyle/>
          <a:p>
            <a:r>
              <a:rPr kumimoji="1" lang="ja-JP" altLang="en-US" sz="1100" b="1" dirty="0" smtClean="0">
                <a:latin typeface="メイリオ" panose="020B0604030504040204" pitchFamily="50" charset="-128"/>
                <a:ea typeface="メイリオ" panose="020B0604030504040204" pitchFamily="50" charset="-128"/>
              </a:rPr>
              <a:t>「男女の賃金の差異」の情報公表のイメージ</a:t>
            </a:r>
            <a:endParaRPr kumimoji="1" lang="ja-JP" altLang="en-US" sz="1100" b="1" dirty="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3322204" y="9273480"/>
            <a:ext cx="3442976" cy="600164"/>
          </a:xfrm>
          <a:prstGeom prst="rect">
            <a:avLst/>
          </a:prstGeom>
          <a:noFill/>
          <a:ln w="12700">
            <a:noFill/>
          </a:ln>
        </p:spPr>
        <p:txBody>
          <a:bodyPr wrap="square" rtlCol="0">
            <a:spAutoFit/>
          </a:bodyPr>
          <a:lstStyle/>
          <a:p>
            <a:pPr>
              <a:lnSpc>
                <a:spcPct val="110000"/>
              </a:lnSpc>
            </a:pPr>
            <a:r>
              <a:rPr kumimoji="1" lang="en-US" altLang="ja-JP" sz="1000" b="1" dirty="0" smtClean="0">
                <a:latin typeface="メイリオ" panose="020B0604030504040204" pitchFamily="50" charset="-128"/>
                <a:ea typeface="メイリオ" panose="020B0604030504040204" pitchFamily="50" charset="-128"/>
              </a:rPr>
              <a:t>※</a:t>
            </a:r>
            <a:r>
              <a:rPr kumimoji="1" lang="ja-JP" altLang="en-US" sz="1000" b="1" dirty="0" smtClean="0">
                <a:latin typeface="メイリオ" panose="020B0604030504040204" pitchFamily="50" charset="-128"/>
                <a:ea typeface="メイリオ" panose="020B0604030504040204" pitchFamily="50" charset="-128"/>
              </a:rPr>
              <a:t>小数点第２位を四捨五入し、小数点第１位まで表示。</a:t>
            </a:r>
            <a:endParaRPr kumimoji="1" lang="en-US" altLang="ja-JP" sz="1000" b="1" dirty="0" smtClean="0">
              <a:latin typeface="メイリオ" panose="020B0604030504040204" pitchFamily="50" charset="-128"/>
              <a:ea typeface="メイリオ" panose="020B0604030504040204" pitchFamily="50" charset="-128"/>
            </a:endParaRPr>
          </a:p>
          <a:p>
            <a:pPr marL="85725" indent="-85725">
              <a:lnSpc>
                <a:spcPct val="110000"/>
              </a:lnSpc>
            </a:pPr>
            <a:r>
              <a:rPr kumimoji="1" lang="en-US" altLang="ja-JP" sz="1000" b="1" dirty="0" smtClean="0">
                <a:latin typeface="メイリオ" panose="020B0604030504040204" pitchFamily="50" charset="-128"/>
                <a:ea typeface="メイリオ" panose="020B0604030504040204" pitchFamily="50" charset="-128"/>
              </a:rPr>
              <a:t>※</a:t>
            </a:r>
            <a:r>
              <a:rPr kumimoji="1" lang="ja-JP" altLang="en-US" sz="1000" b="1" dirty="0" smtClean="0">
                <a:latin typeface="メイリオ" panose="020B0604030504040204" pitchFamily="50" charset="-128"/>
                <a:ea typeface="メイリオ" panose="020B0604030504040204" pitchFamily="50" charset="-128"/>
              </a:rPr>
              <a:t>計算の前提とした重要事項を付記</a:t>
            </a:r>
            <a:r>
              <a:rPr kumimoji="1" lang="en-US" altLang="ja-JP" sz="1000" b="1" dirty="0" smtClean="0">
                <a:latin typeface="メイリオ" panose="020B0604030504040204" pitchFamily="50" charset="-128"/>
                <a:ea typeface="メイリオ" panose="020B0604030504040204" pitchFamily="50" charset="-128"/>
              </a:rPr>
              <a:t/>
            </a:r>
            <a:br>
              <a:rPr kumimoji="1" lang="en-US" altLang="ja-JP" sz="1000" b="1" dirty="0" smtClean="0">
                <a:latin typeface="メイリオ" panose="020B0604030504040204" pitchFamily="50" charset="-128"/>
                <a:ea typeface="メイリオ" panose="020B0604030504040204" pitchFamily="50" charset="-128"/>
              </a:rPr>
            </a:br>
            <a:r>
              <a:rPr kumimoji="1" lang="ja-JP" altLang="en-US" sz="1000" dirty="0" smtClean="0">
                <a:latin typeface="メイリオ" panose="020B0604030504040204" pitchFamily="50" charset="-128"/>
                <a:ea typeface="メイリオ" panose="020B0604030504040204" pitchFamily="50" charset="-128"/>
              </a:rPr>
              <a:t>（対象期間、対象労働者の範囲、「賃金」の範囲等）</a:t>
            </a:r>
            <a:endParaRPr kumimoji="1" lang="ja-JP" altLang="en-US" sz="1000" dirty="0">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3233920" y="8409384"/>
            <a:ext cx="3556520" cy="896399"/>
          </a:xfrm>
          <a:prstGeom prst="rect">
            <a:avLst/>
          </a:prstGeom>
          <a:noFill/>
          <a:ln w="12700">
            <a:noFill/>
          </a:ln>
        </p:spPr>
        <p:txBody>
          <a:bodyPr wrap="square" rtlCol="0">
            <a:spAutoFit/>
          </a:bodyPr>
          <a:lstStyle/>
          <a:p>
            <a:pPr>
              <a:lnSpc>
                <a:spcPct val="110000"/>
              </a:lnSpc>
            </a:pPr>
            <a:r>
              <a:rPr kumimoji="1" lang="ja-JP" altLang="en-US" sz="950" dirty="0" smtClean="0">
                <a:latin typeface="メイリオ" panose="020B0604030504040204" pitchFamily="50" charset="-128"/>
                <a:ea typeface="メイリオ" panose="020B0604030504040204" pitchFamily="50" charset="-128"/>
              </a:rPr>
              <a:t>付記事項（例）</a:t>
            </a:r>
            <a:endParaRPr kumimoji="1" lang="en-US" altLang="ja-JP" sz="950" dirty="0" smtClean="0">
              <a:latin typeface="メイリオ" panose="020B0604030504040204" pitchFamily="50" charset="-128"/>
              <a:ea typeface="メイリオ" panose="020B0604030504040204" pitchFamily="50" charset="-128"/>
            </a:endParaRPr>
          </a:p>
          <a:p>
            <a:pPr>
              <a:lnSpc>
                <a:spcPct val="110000"/>
              </a:lnSpc>
            </a:pPr>
            <a:r>
              <a:rPr kumimoji="1" lang="ja-JP" altLang="en-US" sz="950" dirty="0" smtClean="0">
                <a:latin typeface="メイリオ" panose="020B0604030504040204" pitchFamily="50" charset="-128"/>
                <a:ea typeface="メイリオ" panose="020B0604030504040204" pitchFamily="50" charset="-128"/>
              </a:rPr>
              <a:t>・対象期間：●●事業年度（●年●月●日～●年●月●日）</a:t>
            </a:r>
            <a:endParaRPr kumimoji="1" lang="en-US" altLang="ja-JP" sz="950" dirty="0" smtClean="0">
              <a:latin typeface="メイリオ" panose="020B0604030504040204" pitchFamily="50" charset="-128"/>
              <a:ea typeface="メイリオ" panose="020B0604030504040204" pitchFamily="50" charset="-128"/>
            </a:endParaRPr>
          </a:p>
          <a:p>
            <a:pPr>
              <a:lnSpc>
                <a:spcPct val="110000"/>
              </a:lnSpc>
            </a:pPr>
            <a:r>
              <a:rPr kumimoji="1" lang="ja-JP" altLang="en-US" sz="950" dirty="0" smtClean="0">
                <a:latin typeface="メイリオ" panose="020B0604030504040204" pitchFamily="50" charset="-128"/>
                <a:ea typeface="メイリオ" panose="020B0604030504040204" pitchFamily="50" charset="-128"/>
              </a:rPr>
              <a:t>・正社員：社外への出向者を除く。</a:t>
            </a:r>
            <a:endParaRPr kumimoji="1" lang="en-US" altLang="ja-JP" sz="950" dirty="0" smtClean="0">
              <a:latin typeface="メイリオ" panose="020B0604030504040204" pitchFamily="50" charset="-128"/>
              <a:ea typeface="メイリオ" panose="020B0604030504040204" pitchFamily="50" charset="-128"/>
            </a:endParaRPr>
          </a:p>
          <a:p>
            <a:pPr>
              <a:lnSpc>
                <a:spcPct val="110000"/>
              </a:lnSpc>
            </a:pPr>
            <a:r>
              <a:rPr kumimoji="1" lang="ja-JP" altLang="en-US" sz="950" dirty="0" smtClean="0">
                <a:latin typeface="メイリオ" panose="020B0604030504040204" pitchFamily="50" charset="-128"/>
                <a:ea typeface="メイリオ" panose="020B0604030504040204" pitchFamily="50" charset="-128"/>
              </a:rPr>
              <a:t>・パート・有期社員：契約社員、アルバイト、パートが該当。</a:t>
            </a:r>
            <a:endParaRPr kumimoji="1" lang="en-US" altLang="ja-JP" sz="950" dirty="0" smtClean="0">
              <a:latin typeface="メイリオ" panose="020B0604030504040204" pitchFamily="50" charset="-128"/>
              <a:ea typeface="メイリオ" panose="020B0604030504040204" pitchFamily="50" charset="-128"/>
            </a:endParaRPr>
          </a:p>
          <a:p>
            <a:pPr>
              <a:lnSpc>
                <a:spcPct val="110000"/>
              </a:lnSpc>
            </a:pPr>
            <a:r>
              <a:rPr kumimoji="1" lang="ja-JP" altLang="en-US" sz="950" dirty="0" smtClean="0">
                <a:latin typeface="メイリオ" panose="020B0604030504040204" pitchFamily="50" charset="-128"/>
                <a:ea typeface="メイリオ" panose="020B0604030504040204" pitchFamily="50" charset="-128"/>
              </a:rPr>
              <a:t>・賃金：通勤手当等を除く。</a:t>
            </a:r>
            <a:endParaRPr kumimoji="1" lang="ja-JP" altLang="en-US" sz="950" dirty="0">
              <a:latin typeface="メイリオ" panose="020B0604030504040204" pitchFamily="50" charset="-128"/>
              <a:ea typeface="メイリオ" panose="020B0604030504040204" pitchFamily="50" charset="-128"/>
            </a:endParaRPr>
          </a:p>
        </p:txBody>
      </p:sp>
      <p:sp>
        <p:nvSpPr>
          <p:cNvPr id="4" name="大かっこ 3"/>
          <p:cNvSpPr/>
          <p:nvPr/>
        </p:nvSpPr>
        <p:spPr>
          <a:xfrm>
            <a:off x="3312935" y="9293115"/>
            <a:ext cx="3366811" cy="556429"/>
          </a:xfrm>
          <a:prstGeom prst="bracketPair">
            <a:avLst/>
          </a:prstGeom>
          <a:ln>
            <a:solidFill>
              <a:schemeClr val="tx1">
                <a:lumMod val="50000"/>
                <a:lumOff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aphicFrame>
        <p:nvGraphicFramePr>
          <p:cNvPr id="30" name="表 29"/>
          <p:cNvGraphicFramePr>
            <a:graphicFrameLocks noGrp="1"/>
          </p:cNvGraphicFramePr>
          <p:nvPr>
            <p:extLst>
              <p:ext uri="{D42A27DB-BD31-4B8C-83A1-F6EECF244321}">
                <p14:modId xmlns:p14="http://schemas.microsoft.com/office/powerpoint/2010/main" val="2327967278"/>
              </p:ext>
            </p:extLst>
          </p:nvPr>
        </p:nvGraphicFramePr>
        <p:xfrm>
          <a:off x="188641" y="4674667"/>
          <a:ext cx="3636403" cy="2992424"/>
        </p:xfrm>
        <a:graphic>
          <a:graphicData uri="http://schemas.openxmlformats.org/drawingml/2006/table">
            <a:tbl>
              <a:tblPr firstRow="1" bandRow="1">
                <a:tableStyleId>{5C22544A-7EE6-4342-B048-85BDC9FD1C3A}</a:tableStyleId>
              </a:tblPr>
              <a:tblGrid>
                <a:gridCol w="2664296">
                  <a:extLst>
                    <a:ext uri="{9D8B030D-6E8A-4147-A177-3AD203B41FA5}">
                      <a16:colId xmlns:a16="http://schemas.microsoft.com/office/drawing/2014/main" val="430785560"/>
                    </a:ext>
                  </a:extLst>
                </a:gridCol>
                <a:gridCol w="972107">
                  <a:extLst>
                    <a:ext uri="{9D8B030D-6E8A-4147-A177-3AD203B41FA5}">
                      <a16:colId xmlns:a16="http://schemas.microsoft.com/office/drawing/2014/main" val="1023098209"/>
                    </a:ext>
                  </a:extLst>
                </a:gridCol>
              </a:tblGrid>
              <a:tr h="782389">
                <a:tc gridSpan="2">
                  <a:txBody>
                    <a:bodyPr/>
                    <a:lstStyle/>
                    <a:p>
                      <a:pPr marL="0" indent="0" algn="ctr">
                        <a:lnSpc>
                          <a:spcPct val="110000"/>
                        </a:lnSpc>
                      </a:pPr>
                      <a:r>
                        <a:rPr lang="ja-JP" altLang="en-US" sz="1200" b="1" u="none"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「女性労働者に対する職業生活に関する</a:t>
                      </a:r>
                      <a:r>
                        <a:rPr lang="en-US" altLang="ja-JP" sz="1200" b="1" u="none"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00" b="1" u="none"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200" b="1" u="none"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機会の提供」</a:t>
                      </a:r>
                      <a:endParaRPr lang="en-US" altLang="ja-JP" sz="1200" b="1" u="none"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10000"/>
                        </a:lnSpc>
                        <a:spcBef>
                          <a:spcPts val="300"/>
                        </a:spcBef>
                      </a:pPr>
                      <a:r>
                        <a:rPr kumimoji="1" lang="ja-JP" altLang="en-US" sz="900" b="1" u="none" dirty="0" smtClean="0">
                          <a:solidFill>
                            <a:schemeClr val="bg1"/>
                          </a:solidFill>
                          <a:latin typeface="メイリオ" panose="020B0604030504040204" pitchFamily="50" charset="-128"/>
                          <a:ea typeface="メイリオ" panose="020B0604030504040204" pitchFamily="50" charset="-128"/>
                        </a:rPr>
                        <a:t>以下の①～⑧の８項目から１項目選択</a:t>
                      </a:r>
                      <a:endParaRPr kumimoji="1" lang="en-US" altLang="ja-JP" sz="900" b="1" u="none" dirty="0" smtClean="0">
                        <a:solidFill>
                          <a:schemeClr val="bg1"/>
                        </a:solidFill>
                        <a:latin typeface="メイリオ" panose="020B0604030504040204" pitchFamily="50" charset="-128"/>
                        <a:ea typeface="メイリオ" panose="020B0604030504040204" pitchFamily="50" charset="-128"/>
                      </a:endParaRPr>
                    </a:p>
                    <a:p>
                      <a:pPr algn="ctr">
                        <a:lnSpc>
                          <a:spcPct val="110000"/>
                        </a:lnSpc>
                      </a:pPr>
                      <a:r>
                        <a:rPr kumimoji="1" lang="ja-JP" altLang="en-US" sz="900" b="1" u="none" dirty="0" smtClean="0">
                          <a:solidFill>
                            <a:schemeClr val="bg1"/>
                          </a:solidFill>
                          <a:latin typeface="メイリオ" panose="020B0604030504040204" pitchFamily="50" charset="-128"/>
                          <a:ea typeface="メイリオ" panose="020B0604030504040204" pitchFamily="50" charset="-128"/>
                        </a:rPr>
                        <a:t>＋</a:t>
                      </a:r>
                      <a:endParaRPr kumimoji="1" lang="en-US" altLang="ja-JP" sz="900" b="1" u="none" dirty="0" smtClean="0">
                        <a:solidFill>
                          <a:schemeClr val="bg1"/>
                        </a:solidFill>
                        <a:latin typeface="メイリオ" panose="020B0604030504040204" pitchFamily="50" charset="-128"/>
                        <a:ea typeface="メイリオ" panose="020B0604030504040204" pitchFamily="50" charset="-128"/>
                      </a:endParaRPr>
                    </a:p>
                    <a:p>
                      <a:pPr algn="ctr">
                        <a:lnSpc>
                          <a:spcPct val="110000"/>
                        </a:lnSpc>
                      </a:pPr>
                      <a:r>
                        <a:rPr kumimoji="1" lang="ja-JP" altLang="en-US" sz="900" b="1" u="none" dirty="0" smtClean="0">
                          <a:solidFill>
                            <a:schemeClr val="bg1"/>
                          </a:solidFill>
                          <a:latin typeface="メイリオ" panose="020B0604030504040204" pitchFamily="50" charset="-128"/>
                          <a:ea typeface="メイリオ" panose="020B0604030504040204" pitchFamily="50" charset="-128"/>
                        </a:rPr>
                        <a:t>　⑨の項目（必須）＊新設</a:t>
                      </a:r>
                      <a:endParaRPr kumimoji="1" lang="ja-JP" altLang="en-US" sz="900" b="1" u="none" dirty="0">
                        <a:solidFill>
                          <a:schemeClr val="bg1"/>
                        </a:solidFill>
                        <a:latin typeface="メイリオ" panose="020B0604030504040204" pitchFamily="50" charset="-128"/>
                        <a:ea typeface="メイリオ" panose="020B0604030504040204" pitchFamily="50" charset="-128"/>
                      </a:endParaRPr>
                    </a:p>
                  </a:txBody>
                  <a:tcPr>
                    <a:lnL w="1270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12700" cap="flat" cmpd="sng" algn="ctr">
                      <a:solidFill>
                        <a:srgbClr val="103185"/>
                      </a:solidFill>
                      <a:prstDash val="solid"/>
                      <a:round/>
                      <a:headEnd type="none" w="med" len="med"/>
                      <a:tailEnd type="none" w="med" len="med"/>
                    </a:lnT>
                    <a:lnB w="12700" cap="flat" cmpd="sng" algn="ctr">
                      <a:solidFill>
                        <a:srgbClr val="103185"/>
                      </a:solidFill>
                      <a:prstDash val="solid"/>
                      <a:round/>
                      <a:headEnd type="none" w="med" len="med"/>
                      <a:tailEnd type="none" w="med" len="med"/>
                    </a:lnB>
                    <a:solidFill>
                      <a:srgbClr val="103185"/>
                    </a:solidFill>
                  </a:tcPr>
                </a:tc>
                <a:tc hMerge="1">
                  <a:txBody>
                    <a:bodyPr/>
                    <a:lstStyle/>
                    <a:p>
                      <a:endParaRPr kumimoji="1" lang="ja-JP" altLang="en-US"/>
                    </a:p>
                  </a:txBody>
                  <a:tcPr/>
                </a:tc>
                <a:extLst>
                  <a:ext uri="{0D108BD9-81ED-4DB2-BD59-A6C34878D82A}">
                    <a16:rowId xmlns:a16="http://schemas.microsoft.com/office/drawing/2014/main" val="1177083970"/>
                  </a:ext>
                </a:extLst>
              </a:tr>
              <a:tr h="1872000">
                <a:tc>
                  <a:txBody>
                    <a:bodyPr/>
                    <a:lstStyle/>
                    <a:p>
                      <a:pPr marL="108000" indent="-85725">
                        <a:lnSpc>
                          <a:spcPct val="110000"/>
                        </a:lnSpc>
                        <a:spcBef>
                          <a:spcPts val="200"/>
                        </a:spcBef>
                        <a:spcAft>
                          <a:spcPts val="0"/>
                        </a:spcAft>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①採用した労働者に占める女性労働者の</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割合</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08000" indent="-85725">
                        <a:lnSpc>
                          <a:spcPct val="110000"/>
                        </a:lnSpc>
                        <a:spcBef>
                          <a:spcPts val="200"/>
                        </a:spcBef>
                        <a:spcAft>
                          <a:spcPts val="0"/>
                        </a:spcAft>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②男女別の採用における競争倍率</a:t>
                      </a:r>
                    </a:p>
                    <a:p>
                      <a:pPr marL="108000" indent="-85725">
                        <a:lnSpc>
                          <a:spcPct val="110000"/>
                        </a:lnSpc>
                        <a:spcBef>
                          <a:spcPts val="200"/>
                        </a:spcBef>
                        <a:spcAft>
                          <a:spcPts val="0"/>
                        </a:spcAft>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③労働者に占める女性労働者の割合</a:t>
                      </a:r>
                    </a:p>
                    <a:p>
                      <a:pPr marL="108000" indent="-85725">
                        <a:lnSpc>
                          <a:spcPct val="110000"/>
                        </a:lnSpc>
                        <a:spcBef>
                          <a:spcPts val="200"/>
                        </a:spcBef>
                        <a:spcAft>
                          <a:spcPts val="0"/>
                        </a:spcAft>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④係長級にある者に占める女性労働者の</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割合</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08000" indent="-85725">
                        <a:lnSpc>
                          <a:spcPct val="110000"/>
                        </a:lnSpc>
                        <a:spcBef>
                          <a:spcPts val="200"/>
                        </a:spcBef>
                        <a:spcAft>
                          <a:spcPts val="0"/>
                        </a:spcAft>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⑤管理職に</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占める女性労働者の割合</a:t>
                      </a:r>
                    </a:p>
                    <a:p>
                      <a:pPr marL="108000" indent="-85725">
                        <a:lnSpc>
                          <a:spcPct val="110000"/>
                        </a:lnSpc>
                        <a:spcBef>
                          <a:spcPts val="200"/>
                        </a:spcBef>
                        <a:spcAft>
                          <a:spcPts val="0"/>
                        </a:spcAft>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⑥役員に占める女性の割合</a:t>
                      </a:r>
                    </a:p>
                    <a:p>
                      <a:pPr marL="108000" indent="-85725">
                        <a:lnSpc>
                          <a:spcPct val="110000"/>
                        </a:lnSpc>
                        <a:spcBef>
                          <a:spcPts val="200"/>
                        </a:spcBef>
                        <a:spcAft>
                          <a:spcPts val="0"/>
                        </a:spcAft>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⑦男女別の職種または雇用形態の転換実績</a:t>
                      </a:r>
                    </a:p>
                    <a:p>
                      <a:pPr marL="108000" indent="-85725">
                        <a:lnSpc>
                          <a:spcPct val="110000"/>
                        </a:lnSpc>
                        <a:spcBef>
                          <a:spcPts val="200"/>
                        </a:spcBef>
                        <a:spcAft>
                          <a:spcPts val="0"/>
                        </a:spcAft>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⑧男女別の再雇用または</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中途採用の実績</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T="108000">
                    <a:lnL w="1270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12700" cap="flat" cmpd="sng" algn="ctr">
                      <a:solidFill>
                        <a:srgbClr val="103185"/>
                      </a:solidFill>
                      <a:prstDash val="solid"/>
                      <a:round/>
                      <a:headEnd type="none" w="med" len="med"/>
                      <a:tailEnd type="none" w="med" len="med"/>
                    </a:lnT>
                    <a:lnB w="12700" cap="flat" cmpd="sng" algn="ctr">
                      <a:solidFill>
                        <a:srgbClr val="103185"/>
                      </a:solidFill>
                      <a:prstDash val="solid"/>
                      <a:round/>
                      <a:headEnd type="none" w="med" len="med"/>
                      <a:tailEnd type="none" w="med" len="med"/>
                    </a:lnB>
                    <a:noFill/>
                  </a:tcPr>
                </a:tc>
                <a:tc>
                  <a:txBody>
                    <a:bodyPr/>
                    <a:lstStyle/>
                    <a:p>
                      <a:pPr marL="108000" marR="0" lvl="0" indent="-85725" algn="ctr" defTabSz="914180" rtl="0" eaLnBrk="1" fontAlgn="auto" latinLnBrk="0" hangingPunct="1">
                        <a:lnSpc>
                          <a:spcPct val="110000"/>
                        </a:lnSpc>
                        <a:spcBef>
                          <a:spcPts val="200"/>
                        </a:spcBef>
                        <a:spcAft>
                          <a:spcPts val="0"/>
                        </a:spcAft>
                        <a:buClrTx/>
                        <a:buSzTx/>
                        <a:buFontTx/>
                        <a:buNone/>
                        <a:tabLst/>
                        <a:defRPr/>
                      </a:pPr>
                      <a:r>
                        <a:rPr lang="ja-JP" altLang="en-US" sz="1000" b="1" u="sng" dirty="0" smtClean="0">
                          <a:solidFill>
                            <a:srgbClr val="EE0060"/>
                          </a:solidFill>
                          <a:latin typeface="メイリオ" panose="020B0604030504040204" pitchFamily="50" charset="-128"/>
                          <a:ea typeface="メイリオ" panose="020B0604030504040204" pitchFamily="50" charset="-128"/>
                          <a:cs typeface="メイリオ" panose="020B0604030504040204" pitchFamily="50" charset="-128"/>
                        </a:rPr>
                        <a:t>⑨男女の賃金の差異</a:t>
                      </a:r>
                      <a:endParaRPr lang="en-US" altLang="ja-JP" sz="1000" b="1" u="sng" dirty="0" smtClean="0">
                        <a:solidFill>
                          <a:srgbClr val="EE0060"/>
                        </a:solidFill>
                        <a:latin typeface="メイリオ" panose="020B0604030504040204" pitchFamily="50" charset="-128"/>
                        <a:ea typeface="メイリオ" panose="020B0604030504040204" pitchFamily="50" charset="-128"/>
                        <a:cs typeface="メイリオ" panose="020B0604030504040204" pitchFamily="50" charset="-128"/>
                      </a:endParaRPr>
                    </a:p>
                    <a:p>
                      <a:pPr marL="108000" marR="0" lvl="0" indent="-85725" algn="ctr" defTabSz="914180" rtl="0" eaLnBrk="1" fontAlgn="auto" latinLnBrk="0" hangingPunct="1">
                        <a:lnSpc>
                          <a:spcPct val="110000"/>
                        </a:lnSpc>
                        <a:spcBef>
                          <a:spcPts val="200"/>
                        </a:spcBef>
                        <a:spcAft>
                          <a:spcPts val="0"/>
                        </a:spcAft>
                        <a:buClrTx/>
                        <a:buSzTx/>
                        <a:buFontTx/>
                        <a:buNone/>
                        <a:tabLst/>
                        <a:defRPr/>
                      </a:pPr>
                      <a:r>
                        <a:rPr lang="ja-JP" altLang="en-US" sz="1000" b="1" u="sng" dirty="0" smtClean="0">
                          <a:solidFill>
                            <a:srgbClr val="EE0060"/>
                          </a:solidFill>
                          <a:latin typeface="メイリオ" panose="020B0604030504040204" pitchFamily="50" charset="-128"/>
                          <a:ea typeface="メイリオ" panose="020B0604030504040204" pitchFamily="50" charset="-128"/>
                          <a:cs typeface="メイリオ" panose="020B0604030504040204" pitchFamily="50" charset="-128"/>
                        </a:rPr>
                        <a:t>（必須）</a:t>
                      </a:r>
                      <a:endParaRPr lang="en-US" altLang="ja-JP" sz="1000" b="1" u="sng" dirty="0" smtClean="0">
                        <a:solidFill>
                          <a:srgbClr val="EE0060"/>
                        </a:solidFill>
                        <a:latin typeface="メイリオ" panose="020B0604030504040204" pitchFamily="50" charset="-128"/>
                        <a:ea typeface="メイリオ" panose="020B0604030504040204" pitchFamily="50" charset="-128"/>
                        <a:cs typeface="メイリオ" panose="020B0604030504040204" pitchFamily="50" charset="-128"/>
                      </a:endParaRPr>
                    </a:p>
                    <a:p>
                      <a:pPr marL="108000" marR="0" lvl="0" indent="-85725" algn="ctr" defTabSz="914180" rtl="0" eaLnBrk="1" fontAlgn="auto" latinLnBrk="0" hangingPunct="1">
                        <a:lnSpc>
                          <a:spcPct val="110000"/>
                        </a:lnSpc>
                        <a:spcBef>
                          <a:spcPts val="200"/>
                        </a:spcBef>
                        <a:spcAft>
                          <a:spcPts val="0"/>
                        </a:spcAft>
                        <a:buClrTx/>
                        <a:buSzTx/>
                        <a:buFontTx/>
                        <a:buNone/>
                        <a:tabLst/>
                        <a:defRPr/>
                      </a:pPr>
                      <a:r>
                        <a:rPr lang="ja-JP" altLang="en-US" sz="1000" b="1" u="sng" dirty="0" smtClean="0">
                          <a:solidFill>
                            <a:srgbClr val="EE0060"/>
                          </a:solidFill>
                          <a:latin typeface="メイリオ" panose="020B0604030504040204" pitchFamily="50" charset="-128"/>
                          <a:ea typeface="メイリオ" panose="020B0604030504040204" pitchFamily="50" charset="-128"/>
                          <a:cs typeface="メイリオ" panose="020B0604030504040204" pitchFamily="50" charset="-128"/>
                        </a:rPr>
                        <a:t>＊新設</a:t>
                      </a:r>
                      <a:endParaRPr lang="en-US" altLang="ja-JP" sz="1000" b="1" u="sng" dirty="0" smtClean="0">
                        <a:solidFill>
                          <a:srgbClr val="EE0060"/>
                        </a:solidFill>
                        <a:latin typeface="メイリオ" panose="020B0604030504040204" pitchFamily="50" charset="-128"/>
                        <a:ea typeface="メイリオ" panose="020B0604030504040204" pitchFamily="50" charset="-128"/>
                        <a:cs typeface="メイリオ" panose="020B0604030504040204" pitchFamily="50" charset="-128"/>
                      </a:endParaRPr>
                    </a:p>
                    <a:p>
                      <a:pPr marL="108000" indent="-85725" algn="ctr">
                        <a:lnSpc>
                          <a:spcPct val="110000"/>
                        </a:lnSpc>
                        <a:spcBef>
                          <a:spcPts val="200"/>
                        </a:spcBef>
                        <a:spcAft>
                          <a:spcPts val="0"/>
                        </a:spcAft>
                      </a:pPr>
                      <a:endParaRPr lang="en-US" altLang="ja-JP" sz="1000" b="1" u="sng" dirty="0" smtClean="0">
                        <a:solidFill>
                          <a:srgbClr val="EE0060"/>
                        </a:solidFill>
                        <a:latin typeface="メイリオ" panose="020B0604030504040204" pitchFamily="50" charset="-128"/>
                        <a:ea typeface="メイリオ" panose="020B0604030504040204" pitchFamily="50" charset="-128"/>
                        <a:cs typeface="メイリオ" panose="020B0604030504040204" pitchFamily="50" charset="-128"/>
                      </a:endParaRPr>
                    </a:p>
                  </a:txBody>
                  <a:tcPr marT="108000" anchor="ctr">
                    <a:lnL w="1270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12700" cap="flat" cmpd="sng" algn="ctr">
                      <a:solidFill>
                        <a:srgbClr val="103185"/>
                      </a:solidFill>
                      <a:prstDash val="solid"/>
                      <a:round/>
                      <a:headEnd type="none" w="med" len="med"/>
                      <a:tailEnd type="none" w="med" len="med"/>
                    </a:lnT>
                    <a:lnB w="1270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3957605471"/>
                  </a:ext>
                </a:extLst>
              </a:tr>
            </a:tbl>
          </a:graphicData>
        </a:graphic>
      </p:graphicFrame>
      <p:sp>
        <p:nvSpPr>
          <p:cNvPr id="31" name="加算 30"/>
          <p:cNvSpPr/>
          <p:nvPr/>
        </p:nvSpPr>
        <p:spPr>
          <a:xfrm>
            <a:off x="3825044" y="6089007"/>
            <a:ext cx="432048" cy="448550"/>
          </a:xfrm>
          <a:prstGeom prst="mathPlus">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テキスト ボックス 33"/>
          <p:cNvSpPr txBox="1"/>
          <p:nvPr/>
        </p:nvSpPr>
        <p:spPr>
          <a:xfrm>
            <a:off x="140053" y="7703035"/>
            <a:ext cx="6703488" cy="435504"/>
          </a:xfrm>
          <a:prstGeom prst="rect">
            <a:avLst/>
          </a:prstGeom>
          <a:noFill/>
          <a:ln w="12700">
            <a:noFill/>
          </a:ln>
        </p:spPr>
        <p:txBody>
          <a:bodyPr wrap="square" rtlCol="0">
            <a:spAutoFit/>
          </a:bodyPr>
          <a:lstStyle/>
          <a:p>
            <a:pPr>
              <a:lnSpc>
                <a:spcPct val="110000"/>
              </a:lnSpc>
            </a:pPr>
            <a:r>
              <a:rPr lang="ja-JP" altLang="en-US" sz="900" dirty="0">
                <a:latin typeface="メイリオ" panose="020B0604030504040204" pitchFamily="50" charset="-128"/>
                <a:ea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男女の賃金の差異」は、男性労働者の賃金の平均に対する女性労働者の賃金の平均を割合（パーセント）</a:t>
            </a:r>
            <a:r>
              <a:rPr lang="ja-JP" altLang="en-US" sz="900" dirty="0" smtClean="0">
                <a:latin typeface="メイリオ" panose="020B0604030504040204" pitchFamily="50" charset="-128"/>
                <a:ea typeface="メイリオ" panose="020B0604030504040204" pitchFamily="50" charset="-128"/>
              </a:rPr>
              <a:t>で示します。</a:t>
            </a:r>
          </a:p>
          <a:p>
            <a:pPr marL="358775" indent="-358775">
              <a:lnSpc>
                <a:spcPct val="110000"/>
              </a:lnSpc>
              <a:spcBef>
                <a:spcPts val="300"/>
              </a:spcBef>
            </a:pPr>
            <a:r>
              <a:rPr lang="ja-JP" altLang="en-US" sz="900" dirty="0" smtClean="0">
                <a:latin typeface="メイリオ" panose="020B0604030504040204" pitchFamily="50" charset="-128"/>
                <a:ea typeface="メイリオ" panose="020B0604030504040204" pitchFamily="50" charset="-128"/>
              </a:rPr>
              <a:t>・「全労働者」「正規雇用労働者」「非正規雇用労働者」の区分での公表が必要です。</a:t>
            </a:r>
          </a:p>
        </p:txBody>
      </p:sp>
      <p:sp>
        <p:nvSpPr>
          <p:cNvPr id="41" name="テキスト ボックス 40"/>
          <p:cNvSpPr txBox="1"/>
          <p:nvPr/>
        </p:nvSpPr>
        <p:spPr>
          <a:xfrm>
            <a:off x="189000" y="2458034"/>
            <a:ext cx="3816000" cy="334313"/>
          </a:xfrm>
          <a:prstGeom prst="rect">
            <a:avLst/>
          </a:prstGeom>
          <a:solidFill>
            <a:srgbClr val="103185"/>
          </a:solidFill>
          <a:ln w="19050">
            <a:solidFill>
              <a:schemeClr val="bg1"/>
            </a:solidFill>
          </a:ln>
        </p:spPr>
        <p:txBody>
          <a:bodyPr wrap="square" tIns="72000" bIns="36000" rtlCol="0">
            <a:spAutoFit/>
          </a:bodyPr>
          <a:lstStyle/>
          <a:p>
            <a:pPr algn="ctr"/>
            <a:r>
              <a:rPr lang="ja-JP" altLang="en-US" sz="1400" b="1" spc="150" dirty="0">
                <a:solidFill>
                  <a:schemeClr val="bg1"/>
                </a:solidFill>
                <a:latin typeface="メイリオ" panose="020B0604030504040204" pitchFamily="50" charset="-128"/>
                <a:ea typeface="メイリオ" panose="020B0604030504040204" pitchFamily="50" charset="-128"/>
              </a:rPr>
              <a:t>労働者が</a:t>
            </a:r>
            <a:r>
              <a:rPr lang="en-US" altLang="ja-JP" sz="1400" b="1" spc="150" dirty="0">
                <a:solidFill>
                  <a:schemeClr val="bg1"/>
                </a:solidFill>
                <a:latin typeface="メイリオ" panose="020B0604030504040204" pitchFamily="50" charset="-128"/>
                <a:ea typeface="メイリオ" panose="020B0604030504040204" pitchFamily="50" charset="-128"/>
              </a:rPr>
              <a:t>301</a:t>
            </a:r>
            <a:r>
              <a:rPr lang="ja-JP" altLang="en-US" sz="1400" b="1" spc="150" dirty="0">
                <a:solidFill>
                  <a:schemeClr val="bg1"/>
                </a:solidFill>
                <a:latin typeface="メイリオ" panose="020B0604030504040204" pitchFamily="50" charset="-128"/>
                <a:ea typeface="メイリオ" panose="020B0604030504040204" pitchFamily="50" charset="-128"/>
              </a:rPr>
              <a:t>人以上の事業主の皆</a:t>
            </a:r>
            <a:r>
              <a:rPr lang="ja-JP" altLang="en-US" sz="1400" b="1" spc="150" dirty="0" smtClean="0">
                <a:solidFill>
                  <a:schemeClr val="bg1"/>
                </a:solidFill>
                <a:latin typeface="メイリオ" panose="020B0604030504040204" pitchFamily="50" charset="-128"/>
                <a:ea typeface="メイリオ" panose="020B0604030504040204" pitchFamily="50" charset="-128"/>
              </a:rPr>
              <a:t>さま</a:t>
            </a:r>
            <a:endParaRPr lang="ja-JP" altLang="en-US" sz="1400" b="1" spc="150" dirty="0">
              <a:solidFill>
                <a:schemeClr val="bg1"/>
              </a:solidFill>
              <a:latin typeface="メイリオ" panose="020B0604030504040204" pitchFamily="50" charset="-128"/>
              <a:ea typeface="メイリオ" panose="020B0604030504040204" pitchFamily="50" charset="-128"/>
            </a:endParaRPr>
          </a:p>
        </p:txBody>
      </p:sp>
      <p:sp>
        <p:nvSpPr>
          <p:cNvPr id="42" name="テキスト ボックス 113"/>
          <p:cNvSpPr txBox="1"/>
          <p:nvPr/>
        </p:nvSpPr>
        <p:spPr>
          <a:xfrm>
            <a:off x="36000" y="324000"/>
            <a:ext cx="2304000" cy="180000"/>
          </a:xfrm>
          <a:prstGeom prst="rect">
            <a:avLst/>
          </a:prstGeom>
          <a:solidFill>
            <a:schemeClr val="bg1"/>
          </a:solidFill>
          <a:ln w="28575">
            <a:noFill/>
          </a:ln>
        </p:spPr>
        <p:txBody>
          <a:bodyPr wrap="square" tIns="36000" bIns="18000" rtlCol="0" anchor="ctr" anchorCtr="0">
            <a:noAutofit/>
          </a:bodyPr>
          <a:lstStyle>
            <a:defPPr>
              <a:defRPr lang="ja-JP"/>
            </a:defPPr>
            <a:lvl1pPr marL="0" algn="l" defTabSz="957773" rtl="0" eaLnBrk="1" latinLnBrk="0" hangingPunct="1">
              <a:defRPr kumimoji="1" sz="1912" kern="1200">
                <a:solidFill>
                  <a:schemeClr val="tx1"/>
                </a:solidFill>
                <a:latin typeface="+mn-lt"/>
                <a:ea typeface="+mn-ea"/>
                <a:cs typeface="+mn-cs"/>
              </a:defRPr>
            </a:lvl1pPr>
            <a:lvl2pPr marL="478887" algn="l" defTabSz="957773" rtl="0" eaLnBrk="1" latinLnBrk="0" hangingPunct="1">
              <a:defRPr kumimoji="1" sz="1912" kern="1200">
                <a:solidFill>
                  <a:schemeClr val="tx1"/>
                </a:solidFill>
                <a:latin typeface="+mn-lt"/>
                <a:ea typeface="+mn-ea"/>
                <a:cs typeface="+mn-cs"/>
              </a:defRPr>
            </a:lvl2pPr>
            <a:lvl3pPr marL="957773" algn="l" defTabSz="957773" rtl="0" eaLnBrk="1" latinLnBrk="0" hangingPunct="1">
              <a:defRPr kumimoji="1" sz="1912" kern="1200">
                <a:solidFill>
                  <a:schemeClr val="tx1"/>
                </a:solidFill>
                <a:latin typeface="+mn-lt"/>
                <a:ea typeface="+mn-ea"/>
                <a:cs typeface="+mn-cs"/>
              </a:defRPr>
            </a:lvl3pPr>
            <a:lvl4pPr marL="1436661" algn="l" defTabSz="957773" rtl="0" eaLnBrk="1" latinLnBrk="0" hangingPunct="1">
              <a:defRPr kumimoji="1" sz="1912" kern="1200">
                <a:solidFill>
                  <a:schemeClr val="tx1"/>
                </a:solidFill>
                <a:latin typeface="+mn-lt"/>
                <a:ea typeface="+mn-ea"/>
                <a:cs typeface="+mn-cs"/>
              </a:defRPr>
            </a:lvl4pPr>
            <a:lvl5pPr marL="1915548" algn="l" defTabSz="957773" rtl="0" eaLnBrk="1" latinLnBrk="0" hangingPunct="1">
              <a:defRPr kumimoji="1" sz="1912" kern="1200">
                <a:solidFill>
                  <a:schemeClr val="tx1"/>
                </a:solidFill>
                <a:latin typeface="+mn-lt"/>
                <a:ea typeface="+mn-ea"/>
                <a:cs typeface="+mn-cs"/>
              </a:defRPr>
            </a:lvl5pPr>
            <a:lvl6pPr marL="2394434" algn="l" defTabSz="957773" rtl="0" eaLnBrk="1" latinLnBrk="0" hangingPunct="1">
              <a:defRPr kumimoji="1" sz="1912" kern="1200">
                <a:solidFill>
                  <a:schemeClr val="tx1"/>
                </a:solidFill>
                <a:latin typeface="+mn-lt"/>
                <a:ea typeface="+mn-ea"/>
                <a:cs typeface="+mn-cs"/>
              </a:defRPr>
            </a:lvl6pPr>
            <a:lvl7pPr marL="2873321" algn="l" defTabSz="957773" rtl="0" eaLnBrk="1" latinLnBrk="0" hangingPunct="1">
              <a:defRPr kumimoji="1" sz="1912" kern="1200">
                <a:solidFill>
                  <a:schemeClr val="tx1"/>
                </a:solidFill>
                <a:latin typeface="+mn-lt"/>
                <a:ea typeface="+mn-ea"/>
                <a:cs typeface="+mn-cs"/>
              </a:defRPr>
            </a:lvl7pPr>
            <a:lvl8pPr marL="3352208" algn="l" defTabSz="957773" rtl="0" eaLnBrk="1" latinLnBrk="0" hangingPunct="1">
              <a:defRPr kumimoji="1" sz="1912" kern="1200">
                <a:solidFill>
                  <a:schemeClr val="tx1"/>
                </a:solidFill>
                <a:latin typeface="+mn-lt"/>
                <a:ea typeface="+mn-ea"/>
                <a:cs typeface="+mn-cs"/>
              </a:defRPr>
            </a:lvl8pPr>
            <a:lvl9pPr marL="3831094" algn="l" defTabSz="957773" rtl="0" eaLnBrk="1" latinLnBrk="0" hangingPunct="1">
              <a:defRPr kumimoji="1" sz="1912" kern="1200">
                <a:solidFill>
                  <a:schemeClr val="tx1"/>
                </a:solidFill>
                <a:latin typeface="+mn-lt"/>
                <a:ea typeface="+mn-ea"/>
                <a:cs typeface="+mn-cs"/>
              </a:defRPr>
            </a:lvl9pPr>
          </a:lstStyle>
          <a:p>
            <a:pPr algn="ctr">
              <a:lnSpc>
                <a:spcPct val="110000"/>
              </a:lnSpc>
            </a:pPr>
            <a:r>
              <a:rPr kumimoji="1" lang="en-US" altLang="ja-JP" sz="1100" b="1" dirty="0" smtClean="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2022</a:t>
            </a:r>
            <a:r>
              <a:rPr kumimoji="1" lang="ja-JP" altLang="en-US" sz="1100" b="1" dirty="0" smtClean="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（令和４）年７月８日施行</a:t>
            </a:r>
            <a:endParaRPr kumimoji="1" lang="ja-JP" altLang="en-US" sz="11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テキスト ボックス 44"/>
          <p:cNvSpPr txBox="1"/>
          <p:nvPr/>
        </p:nvSpPr>
        <p:spPr>
          <a:xfrm>
            <a:off x="189000" y="1850399"/>
            <a:ext cx="6480000" cy="481670"/>
          </a:xfrm>
          <a:prstGeom prst="rect">
            <a:avLst/>
          </a:prstGeom>
          <a:solidFill>
            <a:srgbClr val="C9E7E7"/>
          </a:solidFill>
        </p:spPr>
        <p:txBody>
          <a:bodyPr wrap="square" rtlCol="0">
            <a:spAutoFit/>
          </a:bodyPr>
          <a:lstStyle/>
          <a:p>
            <a:pPr>
              <a:lnSpc>
                <a:spcPct val="110000"/>
              </a:lnSpc>
              <a:spcBef>
                <a:spcPts val="600"/>
              </a:spcBef>
            </a:pPr>
            <a:r>
              <a:rPr kumimoji="1" lang="ja-JP" altLang="en-US" sz="1150" dirty="0" smtClean="0">
                <a:latin typeface="メイリオ" panose="020B0604030504040204" pitchFamily="50" charset="-128"/>
                <a:ea typeface="メイリオ" panose="020B0604030504040204" pitchFamily="50" charset="-128"/>
              </a:rPr>
              <a:t>今</a:t>
            </a:r>
            <a:r>
              <a:rPr lang="ja-JP" altLang="en-US" sz="1150" dirty="0" smtClean="0">
                <a:latin typeface="メイリオ" panose="020B0604030504040204" pitchFamily="50" charset="-128"/>
                <a:ea typeface="メイリオ" panose="020B0604030504040204" pitchFamily="50" charset="-128"/>
              </a:rPr>
              <a:t>年</a:t>
            </a:r>
            <a:r>
              <a:rPr lang="ja-JP" altLang="en-US" sz="1150" dirty="0">
                <a:latin typeface="メイリオ" panose="020B0604030504040204" pitchFamily="50" charset="-128"/>
                <a:ea typeface="メイリオ" panose="020B0604030504040204" pitchFamily="50" charset="-128"/>
              </a:rPr>
              <a:t>７月</a:t>
            </a:r>
            <a:r>
              <a:rPr lang="ja-JP" altLang="en-US" sz="1150" dirty="0" smtClean="0">
                <a:latin typeface="メイリオ" panose="020B0604030504040204" pitchFamily="50" charset="-128"/>
                <a:ea typeface="メイリオ" panose="020B0604030504040204" pitchFamily="50" charset="-128"/>
              </a:rPr>
              <a:t>８日の施行に伴い、初回「</a:t>
            </a:r>
            <a:r>
              <a:rPr lang="ja-JP" altLang="en-US" sz="1150" dirty="0">
                <a:latin typeface="メイリオ" panose="020B0604030504040204" pitchFamily="50" charset="-128"/>
                <a:ea typeface="メイリオ" panose="020B0604030504040204" pitchFamily="50" charset="-128"/>
              </a:rPr>
              <a:t>男女賃金の差異」の情報公表は、</a:t>
            </a:r>
            <a:r>
              <a:rPr lang="ja-JP" altLang="en-US" sz="1150" b="1" dirty="0">
                <a:latin typeface="メイリオ" panose="020B0604030504040204" pitchFamily="50" charset="-128"/>
                <a:ea typeface="メイリオ" panose="020B0604030504040204" pitchFamily="50" charset="-128"/>
              </a:rPr>
              <a:t>施行後に最初に終了</a:t>
            </a:r>
            <a:r>
              <a:rPr lang="ja-JP" altLang="en-US" sz="1150" b="1" dirty="0" smtClean="0">
                <a:latin typeface="メイリオ" panose="020B0604030504040204" pitchFamily="50" charset="-128"/>
                <a:ea typeface="メイリオ" panose="020B0604030504040204" pitchFamily="50" charset="-128"/>
              </a:rPr>
              <a:t>する</a:t>
            </a:r>
            <a:r>
              <a:rPr lang="en-US" altLang="ja-JP" sz="1150" b="1" dirty="0" smtClean="0">
                <a:latin typeface="メイリオ" panose="020B0604030504040204" pitchFamily="50" charset="-128"/>
                <a:ea typeface="メイリオ" panose="020B0604030504040204" pitchFamily="50" charset="-128"/>
              </a:rPr>
              <a:t/>
            </a:r>
            <a:br>
              <a:rPr lang="en-US" altLang="ja-JP" sz="1150" b="1" dirty="0" smtClean="0">
                <a:latin typeface="メイリオ" panose="020B0604030504040204" pitchFamily="50" charset="-128"/>
                <a:ea typeface="メイリオ" panose="020B0604030504040204" pitchFamily="50" charset="-128"/>
              </a:rPr>
            </a:br>
            <a:r>
              <a:rPr lang="ja-JP" altLang="en-US" sz="1150" b="1" dirty="0" smtClean="0">
                <a:latin typeface="メイリオ" panose="020B0604030504040204" pitchFamily="50" charset="-128"/>
                <a:ea typeface="メイリオ" panose="020B0604030504040204" pitchFamily="50" charset="-128"/>
              </a:rPr>
              <a:t>事業</a:t>
            </a:r>
            <a:r>
              <a:rPr lang="ja-JP" altLang="en-US" sz="1150" b="1" dirty="0">
                <a:latin typeface="メイリオ" panose="020B0604030504040204" pitchFamily="50" charset="-128"/>
                <a:ea typeface="メイリオ" panose="020B0604030504040204" pitchFamily="50" charset="-128"/>
              </a:rPr>
              <a:t>年度の実績</a:t>
            </a:r>
            <a:r>
              <a:rPr lang="ja-JP" altLang="en-US" sz="1150" dirty="0">
                <a:latin typeface="メイリオ" panose="020B0604030504040204" pitchFamily="50" charset="-128"/>
                <a:ea typeface="メイリオ" panose="020B0604030504040204" pitchFamily="50" charset="-128"/>
              </a:rPr>
              <a:t>を、</a:t>
            </a:r>
            <a:r>
              <a:rPr lang="ja-JP" altLang="en-US" sz="1150" b="1" dirty="0">
                <a:latin typeface="メイリオ" panose="020B0604030504040204" pitchFamily="50" charset="-128"/>
                <a:ea typeface="メイリオ" panose="020B0604030504040204" pitchFamily="50" charset="-128"/>
              </a:rPr>
              <a:t>その次の事業年度の開始後おおむね３か月以内</a:t>
            </a:r>
            <a:r>
              <a:rPr lang="ja-JP" altLang="en-US" sz="1150" dirty="0">
                <a:latin typeface="メイリオ" panose="020B0604030504040204" pitchFamily="50" charset="-128"/>
                <a:ea typeface="メイリオ" panose="020B0604030504040204" pitchFamily="50" charset="-128"/>
              </a:rPr>
              <a:t>に公表していただきます</a:t>
            </a:r>
            <a:r>
              <a:rPr lang="ja-JP" altLang="en-US" sz="1150" dirty="0" smtClean="0">
                <a:latin typeface="メイリオ" panose="020B0604030504040204" pitchFamily="50" charset="-128"/>
                <a:ea typeface="メイリオ" panose="020B0604030504040204" pitchFamily="50" charset="-128"/>
              </a:rPr>
              <a:t>。</a:t>
            </a:r>
            <a:r>
              <a:rPr kumimoji="1" lang="ja-JP" altLang="en-US" sz="1150" dirty="0" smtClean="0">
                <a:latin typeface="メイリオ" panose="020B0604030504040204" pitchFamily="50" charset="-128"/>
                <a:ea typeface="メイリオ" panose="020B0604030504040204" pitchFamily="50" charset="-128"/>
              </a:rPr>
              <a:t>　</a:t>
            </a:r>
            <a:endParaRPr kumimoji="1" lang="ja-JP" altLang="en-US" sz="11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90969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156827" y="4702878"/>
            <a:ext cx="6552927" cy="1656747"/>
          </a:xfrm>
          <a:prstGeom prst="rect">
            <a:avLst/>
          </a:prstGeom>
          <a:noFill/>
        </p:spPr>
        <p:txBody>
          <a:bodyPr wrap="square" lIns="80147" tIns="40074" rIns="80147" bIns="40074" rtlCol="0" anchor="ctr">
            <a:spAutoFit/>
          </a:bodyPr>
          <a:lstStyle/>
          <a:p>
            <a:pPr marL="180975" indent="-180975">
              <a:lnSpc>
                <a:spcPct val="110000"/>
              </a:lnSpc>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情報公表の際は、厚生労働省が運営する</a:t>
            </a:r>
            <a:r>
              <a:rPr lang="ja-JP" altLang="en-US" sz="1050" b="1"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「女性の活躍推進企業データベース」</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ご活用ください。</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URL</a:t>
            </a:r>
            <a:r>
              <a:rPr lang="ja-JP" altLang="en-US" sz="1050" dirty="0">
                <a:solidFill>
                  <a:srgbClr val="0000CC"/>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smtClean="0">
                <a:solidFill>
                  <a:srgbClr val="0000CC"/>
                </a:solidFill>
                <a:latin typeface="メイリオ" panose="020B0604030504040204" pitchFamily="50" charset="-128"/>
                <a:ea typeface="メイリオ" panose="020B0604030504040204" pitchFamily="50" charset="-128"/>
                <a:cs typeface="メイリオ" panose="020B0604030504040204" pitchFamily="50" charset="-128"/>
                <a:hlinkClick r:id="rId2"/>
              </a:rPr>
              <a:t>https://positive-ryouritsu.mhlw.go.jp/positivedb</a:t>
            </a:r>
            <a:r>
              <a:rPr lang="en-US" altLang="ja-JP" sz="105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hlinkClick r:id="rId2"/>
              </a:rPr>
              <a:t>/</a:t>
            </a:r>
            <a:endParaRPr lang="en-US" altLang="ja-JP" sz="105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nSpc>
                <a:spcPct val="110000"/>
              </a:lnSpc>
              <a:spcBef>
                <a:spcPts val="600"/>
              </a:spcBef>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「男女の賃金の差異」の情報公表に関する詳細を含め、</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女性活躍推進法の詳細は、</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nSpc>
                <a:spcPct val="110000"/>
              </a:lnSpc>
            </a:pPr>
            <a:r>
              <a:rPr lang="ja-JP" altLang="en-US" sz="1050" b="1" dirty="0" smtClean="0">
                <a:solidFill>
                  <a:srgbClr val="0000CC"/>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厚生労働省ウェブサイト（女性</a:t>
            </a:r>
            <a:r>
              <a:rPr lang="ja-JP" altLang="en-US" sz="1050" b="1" dirty="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活躍</a:t>
            </a:r>
            <a:r>
              <a:rPr lang="ja-JP" altLang="en-US" sz="1050" b="1"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推進法特集ページ）</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ご覧</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ください。</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nSpc>
                <a:spcPct val="110000"/>
              </a:lnSpc>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URL</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hlinkClick r:id="rId3"/>
              </a:rPr>
              <a:t>https://</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hlinkClick r:id="rId3"/>
              </a:rPr>
              <a:t>www.mhlw.go.jp/stf/seisakunitsuite/bunya/0000091025.html</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spcBef>
                <a:spcPts val="600"/>
              </a:spcBef>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■一般事業主行動計画の策定等については、最寄りの都道府県労働局雇用環境・均等部（室）まで</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お問い合わせください。</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サブタイトル 3"/>
          <p:cNvSpPr txBox="1">
            <a:spLocks/>
          </p:cNvSpPr>
          <p:nvPr/>
        </p:nvSpPr>
        <p:spPr>
          <a:xfrm>
            <a:off x="131363" y="6398580"/>
            <a:ext cx="1260000" cy="288000"/>
          </a:xfrm>
          <a:prstGeom prst="roundRect">
            <a:avLst>
              <a:gd name="adj" fmla="val 50000"/>
            </a:avLst>
          </a:prstGeom>
          <a:solidFill>
            <a:srgbClr val="DB4D6D"/>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noAutofit/>
          </a:bodyPr>
          <a:lstStyle/>
          <a:p>
            <a:pPr algn="ctr" fontAlgn="base">
              <a:spcAft>
                <a:spcPts val="0"/>
              </a:spcAft>
            </a:pPr>
            <a:r>
              <a:rPr lang="ja-JP" sz="1100" b="1" kern="1200" dirty="0">
                <a:solidFill>
                  <a:srgbClr val="FFFFFF"/>
                </a:solidFill>
                <a:effectLst/>
                <a:latin typeface="ＭＳ Ｐゴシック" panose="020B0600070205080204" pitchFamily="50" charset="-128"/>
                <a:ea typeface="メイリオ" panose="020B0604030504040204" pitchFamily="50" charset="-128"/>
                <a:cs typeface="メイリオ" panose="020B0604030504040204" pitchFamily="50" charset="-128"/>
              </a:rPr>
              <a:t>お問い合わせ先</a:t>
            </a:r>
            <a:endParaRPr lang="ja-JP" sz="11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6" name="テキスト ボックス 6"/>
          <p:cNvSpPr txBox="1"/>
          <p:nvPr/>
        </p:nvSpPr>
        <p:spPr>
          <a:xfrm>
            <a:off x="189000" y="6713826"/>
            <a:ext cx="6669000" cy="246221"/>
          </a:xfrm>
          <a:prstGeom prst="rect">
            <a:avLst/>
          </a:prstGeom>
          <a:noFill/>
        </p:spPr>
        <p:txBody>
          <a:bodyPr wrap="square" rtlCol="0">
            <a:spAutoFit/>
          </a:bodyPr>
          <a:lstStyle/>
          <a:p>
            <a:pPr fontAlgn="base">
              <a:spcAft>
                <a:spcPts val="0"/>
              </a:spcAft>
            </a:pPr>
            <a:r>
              <a:rPr lang="ja-JP" sz="1000" b="1" kern="12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都道府県労働局 雇用環境・均等部（室</a:t>
            </a:r>
            <a:r>
              <a:rPr lang="ja-JP" sz="1000" b="1" kern="12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sz="1000" kern="12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受付</a:t>
            </a:r>
            <a:r>
              <a:rPr lang="ja-JP" sz="100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時間</a:t>
            </a:r>
            <a:r>
              <a:rPr lang="en-US" sz="100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8</a:t>
            </a:r>
            <a:r>
              <a:rPr lang="ja-JP" sz="100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時</a:t>
            </a:r>
            <a:r>
              <a:rPr lang="en-US" sz="100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30</a:t>
            </a:r>
            <a:r>
              <a:rPr lang="ja-JP" sz="100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分～</a:t>
            </a:r>
            <a:r>
              <a:rPr lang="en-US" sz="100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17</a:t>
            </a:r>
            <a:r>
              <a:rPr lang="ja-JP" sz="100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時</a:t>
            </a:r>
            <a:r>
              <a:rPr lang="en-US" sz="100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15</a:t>
            </a:r>
            <a:r>
              <a:rPr lang="ja-JP" sz="100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分（土・日・祝日・年末年始を除く）</a:t>
            </a:r>
            <a:endParaRPr lang="ja-JP" sz="1000" dirty="0">
              <a:effectLst/>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32" name="テキスト ボックス 31"/>
          <p:cNvSpPr txBox="1"/>
          <p:nvPr/>
        </p:nvSpPr>
        <p:spPr>
          <a:xfrm>
            <a:off x="189000" y="153519"/>
            <a:ext cx="6480000" cy="4515247"/>
          </a:xfrm>
          <a:prstGeom prst="rect">
            <a:avLst/>
          </a:prstGeom>
          <a:solidFill>
            <a:srgbClr val="C9E7E7"/>
          </a:solidFill>
        </p:spPr>
        <p:txBody>
          <a:bodyPr wrap="square" lIns="108000" rIns="72000" rtlCol="0">
            <a:noAutofit/>
          </a:bodyPr>
          <a:lstStyle/>
          <a:p>
            <a:pPr>
              <a:lnSpc>
                <a:spcPct val="110000"/>
              </a:lnSpc>
            </a:pPr>
            <a:r>
              <a:rPr lang="ja-JP" altLang="en-US" sz="1300" b="1" dirty="0" smtClean="0">
                <a:solidFill>
                  <a:srgbClr val="103185"/>
                </a:solidFill>
                <a:latin typeface="メイリオ" panose="020B0604030504040204" pitchFamily="50" charset="-128"/>
                <a:ea typeface="メイリオ" panose="020B0604030504040204" pitchFamily="50" charset="-128"/>
              </a:rPr>
              <a:t>自社の実情を正しく理解してもらうために</a:t>
            </a:r>
            <a:r>
              <a:rPr lang="en-US" altLang="ja-JP" sz="1300" b="1" dirty="0" smtClean="0">
                <a:solidFill>
                  <a:srgbClr val="103185"/>
                </a:solidFill>
                <a:latin typeface="メイリオ" panose="020B0604030504040204" pitchFamily="50" charset="-128"/>
                <a:ea typeface="メイリオ" panose="020B0604030504040204" pitchFamily="50" charset="-128"/>
              </a:rPr>
              <a:t>『</a:t>
            </a:r>
            <a:r>
              <a:rPr lang="ja-JP" altLang="en-US" sz="1300" b="1" dirty="0" smtClean="0">
                <a:solidFill>
                  <a:srgbClr val="103185"/>
                </a:solidFill>
                <a:latin typeface="メイリオ" panose="020B0604030504040204" pitchFamily="50" charset="-128"/>
                <a:ea typeface="メイリオ" panose="020B0604030504040204" pitchFamily="50" charset="-128"/>
              </a:rPr>
              <a:t>説明欄</a:t>
            </a:r>
            <a:r>
              <a:rPr lang="en-US" altLang="ja-JP" sz="1300" b="1" dirty="0">
                <a:solidFill>
                  <a:srgbClr val="103185"/>
                </a:solidFill>
                <a:latin typeface="メイリオ" panose="020B0604030504040204" pitchFamily="50" charset="-128"/>
                <a:ea typeface="メイリオ" panose="020B0604030504040204" pitchFamily="50" charset="-128"/>
              </a:rPr>
              <a:t>』</a:t>
            </a:r>
            <a:r>
              <a:rPr lang="ja-JP" altLang="en-US" sz="1300" b="1" dirty="0" smtClean="0">
                <a:solidFill>
                  <a:srgbClr val="103185"/>
                </a:solidFill>
                <a:latin typeface="メイリオ" panose="020B0604030504040204" pitchFamily="50" charset="-128"/>
                <a:ea typeface="メイリオ" panose="020B0604030504040204" pitchFamily="50" charset="-128"/>
              </a:rPr>
              <a:t>を有効活用しましょう</a:t>
            </a:r>
            <a:r>
              <a:rPr lang="en-US" altLang="ja-JP" sz="1300" b="1" dirty="0" smtClean="0">
                <a:solidFill>
                  <a:srgbClr val="103185"/>
                </a:solidFill>
                <a:latin typeface="メイリオ" panose="020B0604030504040204" pitchFamily="50" charset="-128"/>
                <a:ea typeface="メイリオ" panose="020B0604030504040204" pitchFamily="50" charset="-128"/>
              </a:rPr>
              <a:t/>
            </a:r>
            <a:br>
              <a:rPr lang="en-US" altLang="ja-JP" sz="1300" b="1" dirty="0" smtClean="0">
                <a:solidFill>
                  <a:srgbClr val="103185"/>
                </a:solidFill>
                <a:latin typeface="メイリオ" panose="020B0604030504040204" pitchFamily="50" charset="-128"/>
                <a:ea typeface="メイリオ" panose="020B0604030504040204" pitchFamily="50" charset="-128"/>
              </a:rPr>
            </a:br>
            <a:r>
              <a:rPr lang="ja-JP" altLang="en-US" sz="1300" b="1" dirty="0" smtClean="0">
                <a:solidFill>
                  <a:srgbClr val="103185"/>
                </a:solidFill>
                <a:latin typeface="メイリオ" panose="020B0604030504040204" pitchFamily="50" charset="-128"/>
                <a:ea typeface="メイリオ" panose="020B0604030504040204" pitchFamily="50" charset="-128"/>
              </a:rPr>
              <a:t>「男女の賃金の差異」以外の情報を任意で追加的に公表できます</a:t>
            </a:r>
            <a:endParaRPr lang="en-US" altLang="ja-JP" sz="1300" b="1" dirty="0" smtClean="0">
              <a:solidFill>
                <a:srgbClr val="103185"/>
              </a:solidFill>
              <a:latin typeface="メイリオ" panose="020B0604030504040204" pitchFamily="50" charset="-128"/>
              <a:ea typeface="メイリオ" panose="020B0604030504040204" pitchFamily="50" charset="-128"/>
            </a:endParaRPr>
          </a:p>
          <a:p>
            <a:pPr marL="252000" indent="-185738">
              <a:lnSpc>
                <a:spcPct val="110000"/>
              </a:lnSpc>
              <a:spcBef>
                <a:spcPts val="600"/>
              </a:spcBef>
              <a:buFont typeface="Arial" panose="020B0604020202020204" pitchFamily="34" charset="0"/>
              <a:buChar char="•"/>
            </a:pPr>
            <a:r>
              <a:rPr lang="ja-JP" altLang="en-US" sz="1130" dirty="0" smtClean="0">
                <a:latin typeface="メイリオ" panose="020B0604030504040204" pitchFamily="50" charset="-128"/>
                <a:ea typeface="メイリオ" panose="020B0604030504040204" pitchFamily="50" charset="-128"/>
                <a:cs typeface="メイリオ" panose="020B0604030504040204" pitchFamily="50" charset="-128"/>
              </a:rPr>
              <a:t>求職者等に対して、比較可能な企業情報を提供するという目的から、「男女の賃金の差異」は、</a:t>
            </a:r>
            <a:r>
              <a:rPr lang="en-US" altLang="ja-JP" sz="113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3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130" dirty="0" smtClean="0">
                <a:latin typeface="メイリオ" panose="020B0604030504040204" pitchFamily="50" charset="-128"/>
                <a:ea typeface="メイリオ" panose="020B0604030504040204" pitchFamily="50" charset="-128"/>
                <a:cs typeface="メイリオ" panose="020B0604030504040204" pitchFamily="50" charset="-128"/>
              </a:rPr>
              <a:t>すべての事業主が共通の計算方法で数値を公表する必要があります。</a:t>
            </a:r>
            <a:endParaRPr lang="en-US" altLang="ja-JP" sz="113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52000" indent="-185738">
              <a:lnSpc>
                <a:spcPct val="110000"/>
              </a:lnSpc>
              <a:spcBef>
                <a:spcPts val="400"/>
              </a:spcBef>
              <a:buFont typeface="Arial" panose="020B0604020202020204" pitchFamily="34" charset="0"/>
              <a:buChar char="•"/>
            </a:pPr>
            <a:r>
              <a:rPr lang="ja-JP" altLang="en-US" sz="1130" dirty="0" smtClean="0">
                <a:latin typeface="メイリオ" panose="020B0604030504040204" pitchFamily="50" charset="-128"/>
                <a:ea typeface="メイリオ" panose="020B0604030504040204" pitchFamily="50" charset="-128"/>
                <a:cs typeface="メイリオ" panose="020B0604030504040204" pitchFamily="50" charset="-128"/>
              </a:rPr>
              <a:t>その上で、「男女の賃金の差異」の数値だけでは伝えきれない自社の実情を説明するため、</a:t>
            </a:r>
            <a:r>
              <a:rPr lang="en-US" altLang="ja-JP" sz="113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3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130" dirty="0" smtClean="0">
                <a:latin typeface="メイリオ" panose="020B0604030504040204" pitchFamily="50" charset="-128"/>
                <a:ea typeface="メイリオ" panose="020B0604030504040204" pitchFamily="50" charset="-128"/>
                <a:cs typeface="メイリオ" panose="020B0604030504040204" pitchFamily="50" charset="-128"/>
              </a:rPr>
              <a:t>事業主の任意で、</a:t>
            </a:r>
            <a:r>
              <a:rPr lang="ja-JP" altLang="en-US" sz="1130" b="1" dirty="0" smtClean="0">
                <a:latin typeface="メイリオ" panose="020B0604030504040204" pitchFamily="50" charset="-128"/>
                <a:ea typeface="メイリオ" panose="020B0604030504040204" pitchFamily="50" charset="-128"/>
                <a:cs typeface="メイリオ" panose="020B0604030504040204" pitchFamily="50" charset="-128"/>
              </a:rPr>
              <a:t>より詳細な情報や補足的な情報</a:t>
            </a:r>
            <a:r>
              <a:rPr lang="ja-JP" altLang="en-US" sz="1130" dirty="0" smtClean="0">
                <a:latin typeface="メイリオ" panose="020B0604030504040204" pitchFamily="50" charset="-128"/>
                <a:ea typeface="メイリオ" panose="020B0604030504040204" pitchFamily="50" charset="-128"/>
                <a:cs typeface="メイリオ" panose="020B0604030504040204" pitchFamily="50" charset="-128"/>
              </a:rPr>
              <a:t>を公表することもできます。</a:t>
            </a:r>
            <a:endParaRPr lang="en-US" altLang="ja-JP" sz="113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52000" indent="-185738">
              <a:lnSpc>
                <a:spcPct val="110000"/>
              </a:lnSpc>
              <a:spcBef>
                <a:spcPts val="600"/>
              </a:spcBef>
              <a:buFont typeface="Arial" panose="020B0604020202020204" pitchFamily="34" charset="0"/>
              <a:buChar char="•"/>
            </a:pPr>
            <a:r>
              <a:rPr lang="ja-JP" altLang="en-US" sz="1130" dirty="0" smtClean="0">
                <a:latin typeface="メイリオ" panose="020B0604030504040204" pitchFamily="50" charset="-128"/>
                <a:ea typeface="メイリオ" panose="020B0604030504040204" pitchFamily="50" charset="-128"/>
                <a:cs typeface="メイリオ" panose="020B0604030504040204" pitchFamily="50" charset="-128"/>
              </a:rPr>
              <a:t>自社の女性活躍に関する状況を、求職者等に正しく理解してもらうためにも、</a:t>
            </a:r>
            <a:r>
              <a:rPr lang="en-US" altLang="ja-JP" sz="113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30" dirty="0" smtClean="0">
                <a:latin typeface="メイリオ" panose="020B0604030504040204" pitchFamily="50" charset="-128"/>
                <a:ea typeface="メイリオ" panose="020B0604030504040204" pitchFamily="50" charset="-128"/>
                <a:cs typeface="メイリオ" panose="020B0604030504040204" pitchFamily="50" charset="-128"/>
              </a:rPr>
              <a:t>説明欄</a:t>
            </a:r>
            <a:r>
              <a:rPr lang="en-US" altLang="ja-JP" sz="113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30" dirty="0" smtClean="0">
                <a:latin typeface="メイリオ" panose="020B0604030504040204" pitchFamily="50" charset="-128"/>
                <a:ea typeface="メイリオ" panose="020B0604030504040204" pitchFamily="50" charset="-128"/>
                <a:cs typeface="メイリオ" panose="020B0604030504040204" pitchFamily="50" charset="-128"/>
              </a:rPr>
              <a:t>等を</a:t>
            </a:r>
            <a:r>
              <a:rPr lang="en-US" altLang="ja-JP" sz="113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3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130" dirty="0" smtClean="0">
                <a:latin typeface="メイリオ" panose="020B0604030504040204" pitchFamily="50" charset="-128"/>
                <a:ea typeface="メイリオ" panose="020B0604030504040204" pitchFamily="50" charset="-128"/>
                <a:cs typeface="メイリオ" panose="020B0604030504040204" pitchFamily="50" charset="-128"/>
              </a:rPr>
              <a:t>活用し、追加的な情報の公表をご検討ください。</a:t>
            </a:r>
            <a:endParaRPr lang="en-US" altLang="ja-JP" sz="113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66262">
              <a:lnSpc>
                <a:spcPct val="110000"/>
              </a:lnSpc>
              <a:spcBef>
                <a:spcPts val="1200"/>
              </a:spcBef>
            </a:pPr>
            <a:r>
              <a:rPr lang="ja-JP" altLang="en-US" sz="1300" b="1" dirty="0" smtClean="0">
                <a:latin typeface="メイリオ" panose="020B0604030504040204" pitchFamily="50" charset="-128"/>
                <a:ea typeface="メイリオ" panose="020B0604030504040204" pitchFamily="50" charset="-128"/>
              </a:rPr>
              <a:t>任意の追加的な情報</a:t>
            </a:r>
            <a:r>
              <a:rPr lang="ja-JP" altLang="en-US" sz="1300" b="1" dirty="0">
                <a:latin typeface="メイリオ" panose="020B0604030504040204" pitchFamily="50" charset="-128"/>
                <a:ea typeface="メイリオ" panose="020B0604030504040204" pitchFamily="50" charset="-128"/>
              </a:rPr>
              <a:t>公表</a:t>
            </a:r>
            <a:r>
              <a:rPr lang="ja-JP" altLang="en-US" sz="1300" b="1" dirty="0" smtClean="0">
                <a:latin typeface="メイリオ" panose="020B0604030504040204" pitchFamily="50" charset="-128"/>
                <a:ea typeface="メイリオ" panose="020B0604030504040204" pitchFamily="50" charset="-128"/>
              </a:rPr>
              <a:t>の例</a:t>
            </a:r>
            <a:endParaRPr lang="ja-JP" altLang="en-US" sz="1300" b="1" dirty="0">
              <a:latin typeface="メイリオ" panose="020B0604030504040204" pitchFamily="50" charset="-128"/>
              <a:ea typeface="メイリオ" panose="020B0604030504040204" pitchFamily="50" charset="-128"/>
            </a:endParaRPr>
          </a:p>
        </p:txBody>
      </p:sp>
      <p:pic>
        <p:nvPicPr>
          <p:cNvPr id="4" name="図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89240" y="4696012"/>
            <a:ext cx="612000" cy="612000"/>
          </a:xfrm>
          <a:prstGeom prst="rect">
            <a:avLst/>
          </a:prstGeom>
        </p:spPr>
      </p:pic>
      <p:graphicFrame>
        <p:nvGraphicFramePr>
          <p:cNvPr id="2" name="表 1"/>
          <p:cNvGraphicFramePr>
            <a:graphicFrameLocks noGrp="1"/>
          </p:cNvGraphicFramePr>
          <p:nvPr>
            <p:extLst>
              <p:ext uri="{D42A27DB-BD31-4B8C-83A1-F6EECF244321}">
                <p14:modId xmlns:p14="http://schemas.microsoft.com/office/powerpoint/2010/main" val="1641610409"/>
              </p:ext>
            </p:extLst>
          </p:nvPr>
        </p:nvGraphicFramePr>
        <p:xfrm>
          <a:off x="369000" y="2346117"/>
          <a:ext cx="6120000" cy="2163636"/>
        </p:xfrm>
        <a:graphic>
          <a:graphicData uri="http://schemas.openxmlformats.org/drawingml/2006/table">
            <a:tbl>
              <a:tblPr firstRow="1" bandRow="1">
                <a:tableStyleId>{2D5ABB26-0587-4C30-8999-92F81FD0307C}</a:tableStyleId>
              </a:tblPr>
              <a:tblGrid>
                <a:gridCol w="6120000">
                  <a:extLst>
                    <a:ext uri="{9D8B030D-6E8A-4147-A177-3AD203B41FA5}">
                      <a16:colId xmlns:a16="http://schemas.microsoft.com/office/drawing/2014/main" val="3777610055"/>
                    </a:ext>
                  </a:extLst>
                </a:gridCol>
              </a:tblGrid>
              <a:tr h="370840">
                <a:tc>
                  <a:txBody>
                    <a:bodyPr/>
                    <a:lstStyle/>
                    <a:p>
                      <a:pPr marL="0" marR="0" lvl="0" indent="0" algn="l" defTabSz="914180" rtl="0" eaLnBrk="1" fontAlgn="auto" latinLnBrk="0" hangingPunct="1">
                        <a:lnSpc>
                          <a:spcPct val="110000"/>
                        </a:lnSpc>
                        <a:spcBef>
                          <a:spcPts val="300"/>
                        </a:spcBef>
                        <a:spcAft>
                          <a:spcPts val="0"/>
                        </a:spcAft>
                        <a:buClrTx/>
                        <a:buSzTx/>
                        <a:buFontTx/>
                        <a:buNone/>
                        <a:tabLst/>
                        <a:defRPr/>
                      </a:pPr>
                      <a:r>
                        <a:rPr lang="ja-JP" altLang="en-US" sz="1100" b="1" u="none"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自社における男女間賃金格差の背景事情</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がある場合に、追加情報として公表する。</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180" rtl="0" eaLnBrk="1" fontAlgn="auto" latinLnBrk="0" hangingPunct="1">
                        <a:lnSpc>
                          <a:spcPct val="110000"/>
                        </a:lnSpc>
                        <a:spcBef>
                          <a:spcPts val="0"/>
                        </a:spcBef>
                        <a:spcAft>
                          <a:spcPts val="0"/>
                        </a:spcAft>
                        <a:buClrTx/>
                        <a:buSzTx/>
                        <a:buFontTx/>
                        <a:buNone/>
                        <a:tabLst/>
                        <a:defRPr/>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例えば、女性活躍推進の観点から、女性の新卒採用を強化した結果、前年と比べて相対的に賃金水準の低い女性労働者が増え、男女賃金格差が前事業年度よりも拡大した、など。</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lnT w="6350" cap="flat" cmpd="sng" algn="ctr">
                      <a:solidFill>
                        <a:srgbClr val="103185"/>
                      </a:solidFill>
                      <a:prstDash val="sysDash"/>
                      <a:round/>
                      <a:headEnd type="none" w="med" len="med"/>
                      <a:tailEnd type="none" w="med" len="med"/>
                    </a:lnT>
                    <a:lnB w="6350" cap="flat" cmpd="sng" algn="ctr">
                      <a:solidFill>
                        <a:srgbClr val="103185"/>
                      </a:solidFill>
                      <a:prstDash val="sysDash"/>
                      <a:round/>
                      <a:headEnd type="none" w="med" len="med"/>
                      <a:tailEnd type="none" w="med" len="med"/>
                    </a:lnB>
                    <a:solidFill>
                      <a:schemeClr val="bg1"/>
                    </a:solidFill>
                  </a:tcPr>
                </a:tc>
                <a:extLst>
                  <a:ext uri="{0D108BD9-81ED-4DB2-BD59-A6C34878D82A}">
                    <a16:rowId xmlns:a16="http://schemas.microsoft.com/office/drawing/2014/main" val="1778153806"/>
                  </a:ext>
                </a:extLst>
              </a:tr>
              <a:tr h="370840">
                <a:tc>
                  <a:txBody>
                    <a:bodyPr/>
                    <a:lstStyle/>
                    <a:p>
                      <a:pPr marL="0" marR="0" lvl="0" indent="0" algn="l" defTabSz="914180" rtl="0" eaLnBrk="1" fontAlgn="auto" latinLnBrk="0" hangingPunct="1">
                        <a:lnSpc>
                          <a:spcPct val="110000"/>
                        </a:lnSpc>
                        <a:spcBef>
                          <a:spcPts val="0"/>
                        </a:spcBef>
                        <a:spcAft>
                          <a:spcPts val="0"/>
                        </a:spcAft>
                        <a:buClrTx/>
                        <a:buSzTx/>
                        <a:buFontTx/>
                        <a:buNone/>
                        <a:tabLst/>
                        <a:defRPr/>
                      </a:pPr>
                      <a:r>
                        <a:rPr lang="ja-JP" altLang="en-US" sz="1100" b="1" u="none"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より詳細な雇用管理区分</a:t>
                      </a:r>
                      <a:r>
                        <a:rPr lang="ja-JP" altLang="en-US" sz="110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（正規雇用労働者を正社員、勤務地限定正社員、短時間正社員に区分する等）での男女の賃金の差異や、</a:t>
                      </a:r>
                      <a:r>
                        <a:rPr lang="ja-JP" altLang="en-US" sz="1100" b="1" u="none"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属性（勤続年数、役職等）が同じ</a:t>
                      </a:r>
                      <a:r>
                        <a:rPr lang="ja-JP" altLang="en-US" sz="110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男女労働者の間での賃金の差異を、追加情報として公表する。</a:t>
                      </a:r>
                    </a:p>
                  </a:txBody>
                  <a:tcPr marL="72000" marR="72000" marT="36000" marB="36000">
                    <a:lnT w="6350" cap="flat" cmpd="sng" algn="ctr">
                      <a:solidFill>
                        <a:srgbClr val="103185"/>
                      </a:solidFill>
                      <a:prstDash val="sysDash"/>
                      <a:round/>
                      <a:headEnd type="none" w="med" len="med"/>
                      <a:tailEnd type="none" w="med" len="med"/>
                    </a:lnT>
                    <a:lnB w="6350" cap="flat" cmpd="sng" algn="ctr">
                      <a:solidFill>
                        <a:srgbClr val="103185"/>
                      </a:solidFill>
                      <a:prstDash val="sysDash"/>
                      <a:round/>
                      <a:headEnd type="none" w="med" len="med"/>
                      <a:tailEnd type="none" w="med" len="med"/>
                    </a:lnB>
                    <a:solidFill>
                      <a:schemeClr val="bg1"/>
                    </a:solidFill>
                  </a:tcPr>
                </a:tc>
                <a:extLst>
                  <a:ext uri="{0D108BD9-81ED-4DB2-BD59-A6C34878D82A}">
                    <a16:rowId xmlns:a16="http://schemas.microsoft.com/office/drawing/2014/main" val="939200010"/>
                  </a:ext>
                </a:extLst>
              </a:tr>
              <a:tr h="370840">
                <a:tc>
                  <a:txBody>
                    <a:bodyPr/>
                    <a:lstStyle/>
                    <a:p>
                      <a:pPr marL="0" marR="0" lvl="0" indent="0" algn="l" defTabSz="914180" rtl="0" eaLnBrk="1" fontAlgn="auto" latinLnBrk="0" hangingPunct="1">
                        <a:lnSpc>
                          <a:spcPct val="110000"/>
                        </a:lnSpc>
                        <a:spcBef>
                          <a:spcPts val="0"/>
                        </a:spcBef>
                        <a:spcAft>
                          <a:spcPts val="0"/>
                        </a:spcAft>
                        <a:buClrTx/>
                        <a:buSzTx/>
                        <a:buFontTx/>
                        <a:buNone/>
                        <a:tabLst/>
                        <a:defRPr/>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契約期間や労働時間が相当程度短いパート・有期労働者を多数雇用している場合</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に、次のような方法で男女の賃金の差異を算出し、追加情報として公表する。</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・正社員</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、パート・有期労働者それぞれの賃金を</a:t>
                      </a:r>
                      <a:r>
                        <a:rPr lang="ja-JP" altLang="en-US" sz="1100" b="1" u="none"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１時間当たりの額に換算する</a:t>
                      </a:r>
                      <a:endParaRPr lang="en-US" altLang="ja-JP" sz="1100" u="none"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lnT w="6350" cap="flat" cmpd="sng" algn="ctr">
                      <a:solidFill>
                        <a:srgbClr val="103185"/>
                      </a:solidFill>
                      <a:prstDash val="sysDash"/>
                      <a:round/>
                      <a:headEnd type="none" w="med" len="med"/>
                      <a:tailEnd type="none" w="med" len="med"/>
                    </a:lnT>
                    <a:lnB w="6350" cap="flat" cmpd="sng" algn="ctr">
                      <a:solidFill>
                        <a:srgbClr val="103185"/>
                      </a:solidFill>
                      <a:prstDash val="sysDash"/>
                      <a:round/>
                      <a:headEnd type="none" w="med" len="med"/>
                      <a:tailEnd type="none" w="med" len="med"/>
                    </a:lnB>
                    <a:solidFill>
                      <a:schemeClr val="bg1"/>
                    </a:solidFill>
                  </a:tcPr>
                </a:tc>
                <a:extLst>
                  <a:ext uri="{0D108BD9-81ED-4DB2-BD59-A6C34878D82A}">
                    <a16:rowId xmlns:a16="http://schemas.microsoft.com/office/drawing/2014/main" val="2783096126"/>
                  </a:ext>
                </a:extLst>
              </a:tr>
              <a:tr h="288000">
                <a:tc>
                  <a:txBody>
                    <a:bodyPr/>
                    <a:lstStyle/>
                    <a:p>
                      <a:pPr>
                        <a:lnSpc>
                          <a:spcPct val="110000"/>
                        </a:lnSpc>
                      </a:pPr>
                      <a:r>
                        <a:rPr lang="ja-JP" altLang="en-US" sz="1100" b="1" dirty="0" smtClean="0">
                          <a:solidFill>
                            <a:srgbClr val="103185"/>
                          </a:solidFill>
                          <a:latin typeface="メイリオ" panose="020B0604030504040204" pitchFamily="50" charset="-128"/>
                          <a:ea typeface="メイリオ" panose="020B0604030504040204" pitchFamily="50" charset="-128"/>
                        </a:rPr>
                        <a:t>時系列</a:t>
                      </a:r>
                      <a:r>
                        <a:rPr lang="ja-JP" altLang="en-US" sz="1100" dirty="0" smtClean="0">
                          <a:latin typeface="メイリオ" panose="020B0604030504040204" pitchFamily="50" charset="-128"/>
                          <a:ea typeface="メイリオ" panose="020B0604030504040204" pitchFamily="50" charset="-128"/>
                        </a:rPr>
                        <a:t>で男女の賃金の差異を公表し、複数年度にわたる変化を示す。</a:t>
                      </a:r>
                      <a:endParaRPr kumimoji="1" lang="ja-JP" altLang="en-US" sz="1100" dirty="0"/>
                    </a:p>
                  </a:txBody>
                  <a:tcPr marL="72000" marR="72000" marT="36000" marB="36000">
                    <a:lnT w="6350" cap="flat" cmpd="sng" algn="ctr">
                      <a:solidFill>
                        <a:srgbClr val="103185"/>
                      </a:solidFill>
                      <a:prstDash val="sysDash"/>
                      <a:round/>
                      <a:headEnd type="none" w="med" len="med"/>
                      <a:tailEnd type="none" w="med" len="med"/>
                    </a:lnT>
                    <a:lnB w="6350" cap="flat" cmpd="sng" algn="ctr">
                      <a:solidFill>
                        <a:srgbClr val="103185"/>
                      </a:solidFill>
                      <a:prstDash val="sysDash"/>
                      <a:round/>
                      <a:headEnd type="none" w="med" len="med"/>
                      <a:tailEnd type="none" w="med" len="med"/>
                    </a:lnB>
                    <a:solidFill>
                      <a:schemeClr val="bg1"/>
                    </a:solidFill>
                  </a:tcPr>
                </a:tc>
                <a:extLst>
                  <a:ext uri="{0D108BD9-81ED-4DB2-BD59-A6C34878D82A}">
                    <a16:rowId xmlns:a16="http://schemas.microsoft.com/office/drawing/2014/main" val="1712033208"/>
                  </a:ext>
                </a:extLst>
              </a:tr>
            </a:tbl>
          </a:graphicData>
        </a:graphic>
      </p:graphicFrame>
      <p:sp>
        <p:nvSpPr>
          <p:cNvPr id="16" name="テキスト ボックス 15"/>
          <p:cNvSpPr txBox="1"/>
          <p:nvPr/>
        </p:nvSpPr>
        <p:spPr>
          <a:xfrm>
            <a:off x="2889264" y="9566275"/>
            <a:ext cx="2916000" cy="436243"/>
          </a:xfrm>
          <a:prstGeom prst="rect">
            <a:avLst/>
          </a:prstGeom>
          <a:noFill/>
          <a:ln>
            <a:solidFill>
              <a:schemeClr val="bg1">
                <a:alpha val="0"/>
              </a:schemeClr>
            </a:solidFill>
          </a:ln>
        </p:spPr>
        <p:txBody>
          <a:bodyPr wrap="square" lIns="96745" tIns="48372" rIns="96745" bIns="48372" rtlCol="0">
            <a:spAutoFit/>
          </a:bodyPr>
          <a:lstStyle/>
          <a:p>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都道府県</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労働局</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雇用環境・均等部（室）</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7" name="図 16"/>
          <p:cNvPicPr/>
          <p:nvPr/>
        </p:nvPicPr>
        <p:blipFill>
          <a:blip r:embed="rId5"/>
          <a:stretch>
            <a:fillRect/>
          </a:stretch>
        </p:blipFill>
        <p:spPr>
          <a:xfrm>
            <a:off x="1749627" y="9450005"/>
            <a:ext cx="1175641" cy="471547"/>
          </a:xfrm>
          <a:prstGeom prst="rect">
            <a:avLst/>
          </a:prstGeom>
        </p:spPr>
      </p:pic>
      <p:graphicFrame>
        <p:nvGraphicFramePr>
          <p:cNvPr id="7" name="表 6"/>
          <p:cNvGraphicFramePr>
            <a:graphicFrameLocks noGrp="1"/>
          </p:cNvGraphicFramePr>
          <p:nvPr>
            <p:extLst>
              <p:ext uri="{D42A27DB-BD31-4B8C-83A1-F6EECF244321}">
                <p14:modId xmlns:p14="http://schemas.microsoft.com/office/powerpoint/2010/main" val="1848292506"/>
              </p:ext>
            </p:extLst>
          </p:nvPr>
        </p:nvGraphicFramePr>
        <p:xfrm>
          <a:off x="98632" y="6994159"/>
          <a:ext cx="6660737" cy="2459341"/>
        </p:xfrm>
        <a:graphic>
          <a:graphicData uri="http://schemas.openxmlformats.org/drawingml/2006/table">
            <a:tbl>
              <a:tblPr firstRow="1" firstCol="1" bandRow="1">
                <a:tableStyleId>{5FD0F851-EC5A-4D38-B0AD-8093EC10F338}</a:tableStyleId>
              </a:tblPr>
              <a:tblGrid>
                <a:gridCol w="641404">
                  <a:extLst>
                    <a:ext uri="{9D8B030D-6E8A-4147-A177-3AD203B41FA5}">
                      <a16:colId xmlns:a16="http://schemas.microsoft.com/office/drawing/2014/main" val="1014763966"/>
                    </a:ext>
                  </a:extLst>
                </a:gridCol>
                <a:gridCol w="1010075">
                  <a:extLst>
                    <a:ext uri="{9D8B030D-6E8A-4147-A177-3AD203B41FA5}">
                      <a16:colId xmlns:a16="http://schemas.microsoft.com/office/drawing/2014/main" val="4160058414"/>
                    </a:ext>
                  </a:extLst>
                </a:gridCol>
                <a:gridCol w="641404">
                  <a:extLst>
                    <a:ext uri="{9D8B030D-6E8A-4147-A177-3AD203B41FA5}">
                      <a16:colId xmlns:a16="http://schemas.microsoft.com/office/drawing/2014/main" val="3073387799"/>
                    </a:ext>
                  </a:extLst>
                </a:gridCol>
                <a:gridCol w="1010075">
                  <a:extLst>
                    <a:ext uri="{9D8B030D-6E8A-4147-A177-3AD203B41FA5}">
                      <a16:colId xmlns:a16="http://schemas.microsoft.com/office/drawing/2014/main" val="3065077610"/>
                    </a:ext>
                  </a:extLst>
                </a:gridCol>
                <a:gridCol w="641404">
                  <a:extLst>
                    <a:ext uri="{9D8B030D-6E8A-4147-A177-3AD203B41FA5}">
                      <a16:colId xmlns:a16="http://schemas.microsoft.com/office/drawing/2014/main" val="325343179"/>
                    </a:ext>
                  </a:extLst>
                </a:gridCol>
                <a:gridCol w="1010075">
                  <a:extLst>
                    <a:ext uri="{9D8B030D-6E8A-4147-A177-3AD203B41FA5}">
                      <a16:colId xmlns:a16="http://schemas.microsoft.com/office/drawing/2014/main" val="228416651"/>
                    </a:ext>
                  </a:extLst>
                </a:gridCol>
                <a:gridCol w="641404">
                  <a:extLst>
                    <a:ext uri="{9D8B030D-6E8A-4147-A177-3AD203B41FA5}">
                      <a16:colId xmlns:a16="http://schemas.microsoft.com/office/drawing/2014/main" val="2659755680"/>
                    </a:ext>
                  </a:extLst>
                </a:gridCol>
                <a:gridCol w="1064896">
                  <a:extLst>
                    <a:ext uri="{9D8B030D-6E8A-4147-A177-3AD203B41FA5}">
                      <a16:colId xmlns:a16="http://schemas.microsoft.com/office/drawing/2014/main" val="2064531046"/>
                    </a:ext>
                  </a:extLst>
                </a:gridCol>
              </a:tblGrid>
              <a:tr h="299341">
                <a:tc>
                  <a:txBody>
                    <a:bodyPr/>
                    <a:lstStyle/>
                    <a:p>
                      <a:pPr algn="ctr">
                        <a:spcAft>
                          <a:spcPts val="0"/>
                        </a:spcAft>
                      </a:pPr>
                      <a:r>
                        <a:rPr lang="ja-JP" sz="900" kern="0" dirty="0" smtClean="0">
                          <a:effectLst/>
                          <a:latin typeface="メイリオ" panose="020B0604030504040204" pitchFamily="50" charset="-128"/>
                          <a:ea typeface="メイリオ" panose="020B0604030504040204" pitchFamily="50" charset="-128"/>
                        </a:rPr>
                        <a:t>都道府県</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電話番号</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都道府県</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電話番号</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smtClean="0">
                          <a:effectLst/>
                          <a:latin typeface="メイリオ" panose="020B0604030504040204" pitchFamily="50" charset="-128"/>
                          <a:ea typeface="メイリオ" panose="020B0604030504040204" pitchFamily="50" charset="-128"/>
                        </a:rPr>
                        <a:t>都道府県</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電話番号</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都道府県</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電話番号</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extLst>
                  <a:ext uri="{0D108BD9-81ED-4DB2-BD59-A6C34878D82A}">
                    <a16:rowId xmlns:a16="http://schemas.microsoft.com/office/drawing/2014/main" val="1523620991"/>
                  </a:ext>
                </a:extLst>
              </a:tr>
              <a:tr h="180000">
                <a:tc>
                  <a:txBody>
                    <a:bodyPr/>
                    <a:lstStyle/>
                    <a:p>
                      <a:pPr algn="ctr">
                        <a:lnSpc>
                          <a:spcPts val="1200"/>
                        </a:lnSpc>
                        <a:spcAft>
                          <a:spcPts val="0"/>
                        </a:spcAft>
                      </a:pPr>
                      <a:r>
                        <a:rPr lang="ja-JP" sz="900" b="0" kern="0" dirty="0">
                          <a:effectLst/>
                          <a:latin typeface="メイリオ" panose="020B0604030504040204" pitchFamily="50" charset="-128"/>
                          <a:ea typeface="メイリオ" panose="020B0604030504040204" pitchFamily="50" charset="-128"/>
                        </a:rPr>
                        <a:t>北海道</a:t>
                      </a:r>
                      <a:endParaRPr lang="ja-JP" sz="900" b="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011-709-2715</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東　京</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03-3512-1611</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滋　賀</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077-523-1190</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香　川</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087-811-8924</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extLst>
                  <a:ext uri="{0D108BD9-81ED-4DB2-BD59-A6C34878D82A}">
                    <a16:rowId xmlns:a16="http://schemas.microsoft.com/office/drawing/2014/main" val="1140421357"/>
                  </a:ext>
                </a:extLst>
              </a:tr>
              <a:tr h="180000">
                <a:tc>
                  <a:txBody>
                    <a:bodyPr/>
                    <a:lstStyle/>
                    <a:p>
                      <a:pPr algn="ctr">
                        <a:lnSpc>
                          <a:spcPts val="1200"/>
                        </a:lnSpc>
                        <a:spcAft>
                          <a:spcPts val="0"/>
                        </a:spcAft>
                      </a:pPr>
                      <a:r>
                        <a:rPr lang="ja-JP" sz="900" b="0" kern="0" dirty="0">
                          <a:effectLst/>
                          <a:latin typeface="メイリオ" panose="020B0604030504040204" pitchFamily="50" charset="-128"/>
                          <a:ea typeface="メイリオ" panose="020B0604030504040204" pitchFamily="50" charset="-128"/>
                        </a:rPr>
                        <a:t>青　森</a:t>
                      </a:r>
                      <a:endParaRPr lang="ja-JP" sz="900" b="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017-734-4211</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神奈川</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045-211-7380</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京　都</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075-241-3212</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愛　媛</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089-935-5222</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extLst>
                  <a:ext uri="{0D108BD9-81ED-4DB2-BD59-A6C34878D82A}">
                    <a16:rowId xmlns:a16="http://schemas.microsoft.com/office/drawing/2014/main" val="2581317365"/>
                  </a:ext>
                </a:extLst>
              </a:tr>
              <a:tr h="180000">
                <a:tc>
                  <a:txBody>
                    <a:bodyPr/>
                    <a:lstStyle/>
                    <a:p>
                      <a:pPr algn="ctr">
                        <a:lnSpc>
                          <a:spcPts val="1200"/>
                        </a:lnSpc>
                        <a:spcAft>
                          <a:spcPts val="0"/>
                        </a:spcAft>
                      </a:pPr>
                      <a:r>
                        <a:rPr lang="ja-JP" sz="900" b="0" kern="0" dirty="0">
                          <a:effectLst/>
                          <a:latin typeface="メイリオ" panose="020B0604030504040204" pitchFamily="50" charset="-128"/>
                          <a:ea typeface="メイリオ" panose="020B0604030504040204" pitchFamily="50" charset="-128"/>
                        </a:rPr>
                        <a:t>岩　手</a:t>
                      </a:r>
                      <a:endParaRPr lang="ja-JP" sz="900" b="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019-604-3010</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新　潟</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025-288-3511</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大　阪</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06-6941-8940</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高　知</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 088-885-6041</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extLst>
                  <a:ext uri="{0D108BD9-81ED-4DB2-BD59-A6C34878D82A}">
                    <a16:rowId xmlns:a16="http://schemas.microsoft.com/office/drawing/2014/main" val="1425682880"/>
                  </a:ext>
                </a:extLst>
              </a:tr>
              <a:tr h="180000">
                <a:tc>
                  <a:txBody>
                    <a:bodyPr/>
                    <a:lstStyle/>
                    <a:p>
                      <a:pPr algn="ctr">
                        <a:lnSpc>
                          <a:spcPts val="1200"/>
                        </a:lnSpc>
                        <a:spcAft>
                          <a:spcPts val="0"/>
                        </a:spcAft>
                      </a:pPr>
                      <a:r>
                        <a:rPr lang="ja-JP" sz="900" b="0" kern="0" dirty="0">
                          <a:effectLst/>
                          <a:latin typeface="メイリオ" panose="020B0604030504040204" pitchFamily="50" charset="-128"/>
                          <a:ea typeface="メイリオ" panose="020B0604030504040204" pitchFamily="50" charset="-128"/>
                        </a:rPr>
                        <a:t>宮　城</a:t>
                      </a:r>
                      <a:endParaRPr lang="ja-JP" sz="900" b="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022-299-8844</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富　山</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076-432-2740</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兵　庫</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078-367-0820</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福　岡</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092-411-4894</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extLst>
                  <a:ext uri="{0D108BD9-81ED-4DB2-BD59-A6C34878D82A}">
                    <a16:rowId xmlns:a16="http://schemas.microsoft.com/office/drawing/2014/main" val="4251679985"/>
                  </a:ext>
                </a:extLst>
              </a:tr>
              <a:tr h="180000">
                <a:tc>
                  <a:txBody>
                    <a:bodyPr/>
                    <a:lstStyle/>
                    <a:p>
                      <a:pPr algn="ctr">
                        <a:lnSpc>
                          <a:spcPts val="1200"/>
                        </a:lnSpc>
                        <a:spcAft>
                          <a:spcPts val="0"/>
                        </a:spcAft>
                      </a:pPr>
                      <a:r>
                        <a:rPr lang="ja-JP" sz="900" b="0" kern="0" dirty="0">
                          <a:effectLst/>
                          <a:latin typeface="メイリオ" panose="020B0604030504040204" pitchFamily="50" charset="-128"/>
                          <a:ea typeface="メイリオ" panose="020B0604030504040204" pitchFamily="50" charset="-128"/>
                        </a:rPr>
                        <a:t>秋　田</a:t>
                      </a:r>
                      <a:endParaRPr lang="ja-JP" sz="900" b="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018-862-6684</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石　川</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076-265-4429</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奈　良</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0742-32-0210</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佐　賀</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smtClean="0">
                          <a:effectLst/>
                          <a:latin typeface="メイリオ" panose="020B0604030504040204" pitchFamily="50" charset="-128"/>
                          <a:ea typeface="メイリオ" panose="020B0604030504040204" pitchFamily="50" charset="-128"/>
                        </a:rPr>
                        <a:t>0952-32-7218</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extLst>
                  <a:ext uri="{0D108BD9-81ED-4DB2-BD59-A6C34878D82A}">
                    <a16:rowId xmlns:a16="http://schemas.microsoft.com/office/drawing/2014/main" val="1662145116"/>
                  </a:ext>
                </a:extLst>
              </a:tr>
              <a:tr h="180000">
                <a:tc>
                  <a:txBody>
                    <a:bodyPr/>
                    <a:lstStyle/>
                    <a:p>
                      <a:pPr algn="ctr">
                        <a:lnSpc>
                          <a:spcPts val="1200"/>
                        </a:lnSpc>
                        <a:spcAft>
                          <a:spcPts val="0"/>
                        </a:spcAft>
                      </a:pPr>
                      <a:r>
                        <a:rPr lang="ja-JP" sz="900" b="0" kern="0" dirty="0">
                          <a:effectLst/>
                          <a:latin typeface="メイリオ" panose="020B0604030504040204" pitchFamily="50" charset="-128"/>
                          <a:ea typeface="メイリオ" panose="020B0604030504040204" pitchFamily="50" charset="-128"/>
                        </a:rPr>
                        <a:t>山　形</a:t>
                      </a:r>
                      <a:endParaRPr lang="ja-JP" sz="900" b="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023-624-8228</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福　井</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0776-22-3947</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和歌山</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073-488-1170</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長　崎</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095-801-0050</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extLst>
                  <a:ext uri="{0D108BD9-81ED-4DB2-BD59-A6C34878D82A}">
                    <a16:rowId xmlns:a16="http://schemas.microsoft.com/office/drawing/2014/main" val="525031335"/>
                  </a:ext>
                </a:extLst>
              </a:tr>
              <a:tr h="180000">
                <a:tc>
                  <a:txBody>
                    <a:bodyPr/>
                    <a:lstStyle/>
                    <a:p>
                      <a:pPr algn="ctr">
                        <a:lnSpc>
                          <a:spcPts val="1200"/>
                        </a:lnSpc>
                        <a:spcAft>
                          <a:spcPts val="0"/>
                        </a:spcAft>
                      </a:pPr>
                      <a:r>
                        <a:rPr lang="ja-JP" sz="900" b="0" kern="0" dirty="0">
                          <a:effectLst/>
                          <a:latin typeface="メイリオ" panose="020B0604030504040204" pitchFamily="50" charset="-128"/>
                          <a:ea typeface="メイリオ" panose="020B0604030504040204" pitchFamily="50" charset="-128"/>
                        </a:rPr>
                        <a:t>福　島</a:t>
                      </a:r>
                      <a:endParaRPr lang="ja-JP" sz="900" b="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024-536-4609</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山　梨</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055-225-2851</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鳥　取</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0857-29-1709</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熊　本</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096-352-3865</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extLst>
                  <a:ext uri="{0D108BD9-81ED-4DB2-BD59-A6C34878D82A}">
                    <a16:rowId xmlns:a16="http://schemas.microsoft.com/office/drawing/2014/main" val="2345634624"/>
                  </a:ext>
                </a:extLst>
              </a:tr>
              <a:tr h="180000">
                <a:tc>
                  <a:txBody>
                    <a:bodyPr/>
                    <a:lstStyle/>
                    <a:p>
                      <a:pPr algn="ctr">
                        <a:lnSpc>
                          <a:spcPts val="1200"/>
                        </a:lnSpc>
                        <a:spcAft>
                          <a:spcPts val="0"/>
                        </a:spcAft>
                      </a:pPr>
                      <a:r>
                        <a:rPr lang="ja-JP" sz="900" b="0" kern="0" dirty="0">
                          <a:effectLst/>
                          <a:latin typeface="メイリオ" panose="020B0604030504040204" pitchFamily="50" charset="-128"/>
                          <a:ea typeface="メイリオ" panose="020B0604030504040204" pitchFamily="50" charset="-128"/>
                        </a:rPr>
                        <a:t>茨　城</a:t>
                      </a:r>
                      <a:endParaRPr lang="ja-JP" sz="900" b="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029-277-8295</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長　野</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026-227-0125</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島　根</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0852-31-1161</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大　分</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097-532-4025</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extLst>
                  <a:ext uri="{0D108BD9-81ED-4DB2-BD59-A6C34878D82A}">
                    <a16:rowId xmlns:a16="http://schemas.microsoft.com/office/drawing/2014/main" val="3955818547"/>
                  </a:ext>
                </a:extLst>
              </a:tr>
              <a:tr h="180000">
                <a:tc>
                  <a:txBody>
                    <a:bodyPr/>
                    <a:lstStyle/>
                    <a:p>
                      <a:pPr algn="ctr">
                        <a:lnSpc>
                          <a:spcPts val="1200"/>
                        </a:lnSpc>
                        <a:spcAft>
                          <a:spcPts val="0"/>
                        </a:spcAft>
                      </a:pPr>
                      <a:r>
                        <a:rPr lang="ja-JP" sz="900" b="0" kern="0" dirty="0">
                          <a:effectLst/>
                          <a:latin typeface="メイリオ" panose="020B0604030504040204" pitchFamily="50" charset="-128"/>
                          <a:ea typeface="メイリオ" panose="020B0604030504040204" pitchFamily="50" charset="-128"/>
                        </a:rPr>
                        <a:t>栃　木</a:t>
                      </a:r>
                      <a:endParaRPr lang="ja-JP" sz="900" b="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028-633-2795</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岐　阜</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058-245-1550</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岡　山</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086-225-2017</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宮　崎</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0985-38-8821</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extLst>
                  <a:ext uri="{0D108BD9-81ED-4DB2-BD59-A6C34878D82A}">
                    <a16:rowId xmlns:a16="http://schemas.microsoft.com/office/drawing/2014/main" val="3364765962"/>
                  </a:ext>
                </a:extLst>
              </a:tr>
              <a:tr h="180000">
                <a:tc>
                  <a:txBody>
                    <a:bodyPr/>
                    <a:lstStyle/>
                    <a:p>
                      <a:pPr algn="ctr">
                        <a:lnSpc>
                          <a:spcPts val="1200"/>
                        </a:lnSpc>
                        <a:spcAft>
                          <a:spcPts val="0"/>
                        </a:spcAft>
                      </a:pPr>
                      <a:r>
                        <a:rPr lang="ja-JP" sz="900" b="0" kern="0" dirty="0">
                          <a:effectLst/>
                          <a:latin typeface="メイリオ" panose="020B0604030504040204" pitchFamily="50" charset="-128"/>
                          <a:ea typeface="メイリオ" panose="020B0604030504040204" pitchFamily="50" charset="-128"/>
                        </a:rPr>
                        <a:t>群　馬</a:t>
                      </a:r>
                      <a:endParaRPr lang="ja-JP" sz="900" b="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027-896-4739</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静　岡</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054-252-5310</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広　島</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082-221-9247</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鹿児島</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099-223-8239</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extLst>
                  <a:ext uri="{0D108BD9-81ED-4DB2-BD59-A6C34878D82A}">
                    <a16:rowId xmlns:a16="http://schemas.microsoft.com/office/drawing/2014/main" val="2106935976"/>
                  </a:ext>
                </a:extLst>
              </a:tr>
              <a:tr h="180000">
                <a:tc>
                  <a:txBody>
                    <a:bodyPr/>
                    <a:lstStyle/>
                    <a:p>
                      <a:pPr algn="ctr">
                        <a:lnSpc>
                          <a:spcPts val="1200"/>
                        </a:lnSpc>
                        <a:spcAft>
                          <a:spcPts val="0"/>
                        </a:spcAft>
                      </a:pPr>
                      <a:r>
                        <a:rPr lang="ja-JP" sz="900" b="0" kern="0" dirty="0">
                          <a:effectLst/>
                          <a:latin typeface="メイリオ" panose="020B0604030504040204" pitchFamily="50" charset="-128"/>
                          <a:ea typeface="メイリオ" panose="020B0604030504040204" pitchFamily="50" charset="-128"/>
                        </a:rPr>
                        <a:t>埼　玉</a:t>
                      </a:r>
                      <a:endParaRPr lang="ja-JP" sz="900" b="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048-600-6210</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愛　知</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052-857-0312</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山　口</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083-995-0390</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沖　縄</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098-868-4380</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extLst>
                  <a:ext uri="{0D108BD9-81ED-4DB2-BD59-A6C34878D82A}">
                    <a16:rowId xmlns:a16="http://schemas.microsoft.com/office/drawing/2014/main" val="1248622225"/>
                  </a:ext>
                </a:extLst>
              </a:tr>
              <a:tr h="180000">
                <a:tc>
                  <a:txBody>
                    <a:bodyPr/>
                    <a:lstStyle/>
                    <a:p>
                      <a:pPr algn="ctr">
                        <a:lnSpc>
                          <a:spcPts val="1200"/>
                        </a:lnSpc>
                        <a:spcAft>
                          <a:spcPts val="0"/>
                        </a:spcAft>
                      </a:pPr>
                      <a:r>
                        <a:rPr lang="ja-JP" sz="900" b="0" kern="0" dirty="0">
                          <a:effectLst/>
                          <a:latin typeface="メイリオ" panose="020B0604030504040204" pitchFamily="50" charset="-128"/>
                          <a:ea typeface="メイリオ" panose="020B0604030504040204" pitchFamily="50" charset="-128"/>
                        </a:rPr>
                        <a:t>千　葉</a:t>
                      </a:r>
                      <a:endParaRPr lang="ja-JP" sz="900" b="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043-221-2307</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三　重</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r>
                        <a:rPr lang="en-US" sz="900" kern="0" dirty="0" smtClean="0">
                          <a:effectLst/>
                          <a:latin typeface="メイリオ" panose="020B0604030504040204" pitchFamily="50" charset="-128"/>
                          <a:ea typeface="メイリオ" panose="020B0604030504040204" pitchFamily="50" charset="-128"/>
                        </a:rPr>
                        <a:t>059-226-2318</a:t>
                      </a:r>
                      <a:r>
                        <a:rPr lang="ja-JP" sz="900" kern="100" dirty="0" smtClean="0">
                          <a:effectLst/>
                          <a:latin typeface="メイリオ" panose="020B0604030504040204" pitchFamily="50" charset="-128"/>
                          <a:ea typeface="メイリオ" panose="020B0604030504040204" pitchFamily="50" charset="-128"/>
                        </a:rPr>
                        <a:t> </a:t>
                      </a:r>
                      <a:endParaRPr lang="ja-JP" sz="900" kern="100" dirty="0">
                        <a:effectLst/>
                        <a:latin typeface="メイリオ" panose="020B0604030504040204" pitchFamily="50" charset="-128"/>
                        <a:ea typeface="メイリオ" panose="020B0604030504040204" pitchFamily="50" charset="-128"/>
                      </a:endParaRPr>
                    </a:p>
                  </a:txBody>
                  <a:tcPr marL="62865" marR="62865" marT="9525" marB="0" anchor="ctr"/>
                </a:tc>
                <a:tc>
                  <a:txBody>
                    <a:bodyPr/>
                    <a:lstStyle/>
                    <a:p>
                      <a:pPr algn="ctr">
                        <a:lnSpc>
                          <a:spcPts val="1200"/>
                        </a:lnSpc>
                        <a:spcAft>
                          <a:spcPts val="0"/>
                        </a:spcAft>
                      </a:pPr>
                      <a:r>
                        <a:rPr lang="ja-JP" sz="900" kern="0" dirty="0">
                          <a:effectLst/>
                          <a:latin typeface="メイリオ" panose="020B0604030504040204" pitchFamily="50" charset="-128"/>
                          <a:ea typeface="メイリオ" panose="020B0604030504040204" pitchFamily="50" charset="-128"/>
                        </a:rPr>
                        <a:t>徳　島</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ctr">
                        <a:lnSpc>
                          <a:spcPts val="1200"/>
                        </a:lnSpc>
                        <a:spcAft>
                          <a:spcPts val="0"/>
                        </a:spcAft>
                      </a:pPr>
                      <a:r>
                        <a:rPr lang="en-US" sz="900" kern="0" dirty="0">
                          <a:effectLst/>
                          <a:latin typeface="メイリオ" panose="020B0604030504040204" pitchFamily="50" charset="-128"/>
                          <a:ea typeface="メイリオ" panose="020B0604030504040204" pitchFamily="50" charset="-128"/>
                        </a:rPr>
                        <a:t>088-652-2718</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2865" marR="62865" marT="9525" marB="0" anchor="ctr"/>
                </a:tc>
                <a:tc>
                  <a:txBody>
                    <a:bodyPr/>
                    <a:lstStyle/>
                    <a:p>
                      <a:pPr algn="l"/>
                      <a:endParaRPr lang="ja-JP" sz="900" kern="100" dirty="0">
                        <a:effectLst/>
                        <a:latin typeface="メイリオ" panose="020B0604030504040204" pitchFamily="50" charset="-128"/>
                        <a:ea typeface="メイリオ" panose="020B0604030504040204" pitchFamily="50" charset="-128"/>
                      </a:endParaRPr>
                    </a:p>
                  </a:txBody>
                  <a:tcPr marL="62865" marR="62865" marT="9525" marB="0" anchor="ctr"/>
                </a:tc>
                <a:tc>
                  <a:txBody>
                    <a:bodyPr/>
                    <a:lstStyle/>
                    <a:p>
                      <a:pPr algn="l"/>
                      <a:endParaRPr lang="ja-JP" sz="900" kern="100" dirty="0">
                        <a:effectLst/>
                        <a:latin typeface="メイリオ" panose="020B0604030504040204" pitchFamily="50" charset="-128"/>
                        <a:ea typeface="メイリオ" panose="020B0604030504040204" pitchFamily="50" charset="-128"/>
                      </a:endParaRPr>
                    </a:p>
                  </a:txBody>
                  <a:tcPr marL="62865" marR="62865" marT="9525" marB="0" anchor="ctr"/>
                </a:tc>
                <a:extLst>
                  <a:ext uri="{0D108BD9-81ED-4DB2-BD59-A6C34878D82A}">
                    <a16:rowId xmlns:a16="http://schemas.microsoft.com/office/drawing/2014/main" val="2100306209"/>
                  </a:ext>
                </a:extLst>
              </a:tr>
            </a:tbl>
          </a:graphicData>
        </a:graphic>
      </p:graphicFrame>
      <p:pic>
        <p:nvPicPr>
          <p:cNvPr id="9" name="図 8"/>
          <p:cNvPicPr preferRelativeResize="0">
            <a:picLocks noChangeAspect="1"/>
          </p:cNvPicPr>
          <p:nvPr/>
        </p:nvPicPr>
        <p:blipFill>
          <a:blip r:embed="rId6"/>
          <a:stretch>
            <a:fillRect/>
          </a:stretch>
        </p:blipFill>
        <p:spPr>
          <a:xfrm>
            <a:off x="5589240" y="5335258"/>
            <a:ext cx="612000" cy="612000"/>
          </a:xfrm>
          <a:prstGeom prst="rect">
            <a:avLst/>
          </a:prstGeom>
        </p:spPr>
      </p:pic>
    </p:spTree>
    <p:extLst>
      <p:ext uri="{BB962C8B-B14F-4D97-AF65-F5344CB8AC3E}">
        <p14:creationId xmlns:p14="http://schemas.microsoft.com/office/powerpoint/2010/main" val="305842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80147" tIns="40074" rIns="80147" bIns="40074" rtlCol="0" anchor="ctr">
        <a:spAutoFit/>
      </a:bodyPr>
      <a:lstStyle>
        <a:defPPr marL="180975" indent="-180975" algn="just">
          <a:spcAft>
            <a:spcPts val="600"/>
          </a:spcAft>
          <a:defRPr sz="1200" dirty="0" smtClean="0">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1397</Words>
  <PresentationFormat>A4 210 x 297 mm</PresentationFormat>
  <Paragraphs>177</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メイリオ</vt:lpstr>
      <vt:lpstr>Arial</vt:lpstr>
      <vt:lpstr>Calibri</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dcterms:created xsi:type="dcterms:W3CDTF">2022-07-07T01:50:03Z</dcterms:created>
  <dcterms:modified xsi:type="dcterms:W3CDTF">2022-07-07T01:57:42Z</dcterms:modified>
</cp:coreProperties>
</file>