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38"/>
  </p:notesMasterIdLst>
  <p:handoutMasterIdLst>
    <p:handoutMasterId r:id="rId39"/>
  </p:handoutMasterIdLst>
  <p:sldIdLst>
    <p:sldId id="474" r:id="rId2"/>
    <p:sldId id="333" r:id="rId3"/>
    <p:sldId id="465" r:id="rId4"/>
    <p:sldId id="334" r:id="rId5"/>
    <p:sldId id="471" r:id="rId6"/>
    <p:sldId id="469" r:id="rId7"/>
    <p:sldId id="470" r:id="rId8"/>
    <p:sldId id="367" r:id="rId9"/>
    <p:sldId id="421" r:id="rId10"/>
    <p:sldId id="368" r:id="rId11"/>
    <p:sldId id="366" r:id="rId12"/>
    <p:sldId id="475" r:id="rId13"/>
    <p:sldId id="445" r:id="rId14"/>
    <p:sldId id="446" r:id="rId15"/>
    <p:sldId id="447" r:id="rId16"/>
    <p:sldId id="448" r:id="rId17"/>
    <p:sldId id="449" r:id="rId18"/>
    <p:sldId id="450" r:id="rId19"/>
    <p:sldId id="451" r:id="rId20"/>
    <p:sldId id="452" r:id="rId21"/>
    <p:sldId id="453" r:id="rId22"/>
    <p:sldId id="468" r:id="rId23"/>
    <p:sldId id="454" r:id="rId24"/>
    <p:sldId id="455" r:id="rId25"/>
    <p:sldId id="456" r:id="rId26"/>
    <p:sldId id="457" r:id="rId27"/>
    <p:sldId id="458" r:id="rId28"/>
    <p:sldId id="459" r:id="rId29"/>
    <p:sldId id="473" r:id="rId30"/>
    <p:sldId id="460" r:id="rId31"/>
    <p:sldId id="461" r:id="rId32"/>
    <p:sldId id="462" r:id="rId33"/>
    <p:sldId id="381" r:id="rId34"/>
    <p:sldId id="463" r:id="rId35"/>
    <p:sldId id="429" r:id="rId36"/>
    <p:sldId id="472" r:id="rId37"/>
  </p:sldIdLst>
  <p:sldSz cx="9144000" cy="6858000" type="screen4x3"/>
  <p:notesSz cx="6635750" cy="97663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a:srgbClr val="FFFF66"/>
    <a:srgbClr val="FFCC66"/>
    <a:srgbClr val="FF66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653" autoAdjust="0"/>
  </p:normalViewPr>
  <p:slideViewPr>
    <p:cSldViewPr>
      <p:cViewPr varScale="1">
        <p:scale>
          <a:sx n="51" d="100"/>
          <a:sy n="51" d="100"/>
        </p:scale>
        <p:origin x="195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notesViewPr>
    <p:cSldViewPr>
      <p:cViewPr>
        <p:scale>
          <a:sx n="110" d="100"/>
          <a:sy n="110" d="100"/>
        </p:scale>
        <p:origin x="-1686" y="3360"/>
      </p:cViewPr>
      <p:guideLst>
        <p:guide orient="horz" pos="3076"/>
        <p:guide pos="20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875285" cy="488237"/>
          </a:xfrm>
          <a:prstGeom prst="rect">
            <a:avLst/>
          </a:prstGeom>
        </p:spPr>
        <p:txBody>
          <a:bodyPr vert="horz" lIns="93717" tIns="46858" rIns="93717" bIns="46858"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758918" y="0"/>
            <a:ext cx="2875285" cy="488237"/>
          </a:xfrm>
          <a:prstGeom prst="rect">
            <a:avLst/>
          </a:prstGeom>
        </p:spPr>
        <p:txBody>
          <a:bodyPr vert="horz" lIns="93717" tIns="46858" rIns="93717" bIns="46858" rtlCol="0"/>
          <a:lstStyle>
            <a:lvl1pPr algn="r" eaLnBrk="1" fontAlgn="auto" hangingPunct="1">
              <a:spcBef>
                <a:spcPts val="0"/>
              </a:spcBef>
              <a:spcAft>
                <a:spcPts val="0"/>
              </a:spcAft>
              <a:defRPr sz="1300">
                <a:latin typeface="+mn-lt"/>
                <a:ea typeface="+mn-ea"/>
              </a:defRPr>
            </a:lvl1pPr>
          </a:lstStyle>
          <a:p>
            <a:pPr>
              <a:defRPr/>
            </a:pPr>
            <a:fld id="{4440887C-FDE2-4A21-A54F-E81A74AA6969}" type="datetimeFigureOut">
              <a:rPr lang="ja-JP" altLang="en-US"/>
              <a:pPr>
                <a:defRPr/>
              </a:pPr>
              <a:t>2021/2/16</a:t>
            </a:fld>
            <a:endParaRPr lang="ja-JP" altLang="en-US"/>
          </a:p>
        </p:txBody>
      </p:sp>
      <p:sp>
        <p:nvSpPr>
          <p:cNvPr id="4" name="フッター プレースホルダ 3"/>
          <p:cNvSpPr>
            <a:spLocks noGrp="1"/>
          </p:cNvSpPr>
          <p:nvPr>
            <p:ph type="ftr" sz="quarter" idx="2"/>
          </p:nvPr>
        </p:nvSpPr>
        <p:spPr>
          <a:xfrm>
            <a:off x="1" y="9276504"/>
            <a:ext cx="2875285" cy="488236"/>
          </a:xfrm>
          <a:prstGeom prst="rect">
            <a:avLst/>
          </a:prstGeom>
        </p:spPr>
        <p:txBody>
          <a:bodyPr vert="horz" lIns="93717" tIns="46858" rIns="93717" bIns="46858"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758918" y="9276504"/>
            <a:ext cx="2875285" cy="488236"/>
          </a:xfrm>
          <a:prstGeom prst="rect">
            <a:avLst/>
          </a:prstGeom>
        </p:spPr>
        <p:txBody>
          <a:bodyPr vert="horz" wrap="square" lIns="93717" tIns="46858" rIns="93717" bIns="46858"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8587BC23-AF8F-4A1A-91F7-9604EA8D6B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875285" cy="488237"/>
          </a:xfrm>
          <a:prstGeom prst="rect">
            <a:avLst/>
          </a:prstGeom>
        </p:spPr>
        <p:txBody>
          <a:bodyPr vert="horz" lIns="88696" tIns="44348" rIns="88696" bIns="44348"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idx="1"/>
          </p:nvPr>
        </p:nvSpPr>
        <p:spPr>
          <a:xfrm>
            <a:off x="3758918" y="0"/>
            <a:ext cx="2875285" cy="488237"/>
          </a:xfrm>
          <a:prstGeom prst="rect">
            <a:avLst/>
          </a:prstGeom>
        </p:spPr>
        <p:txBody>
          <a:bodyPr vert="horz" lIns="88696" tIns="44348" rIns="88696" bIns="44348" rtlCol="0"/>
          <a:lstStyle>
            <a:lvl1pPr algn="r" eaLnBrk="1" hangingPunct="1">
              <a:defRPr sz="1200">
                <a:latin typeface="Arial" charset="0"/>
              </a:defRPr>
            </a:lvl1pPr>
          </a:lstStyle>
          <a:p>
            <a:pPr>
              <a:defRPr/>
            </a:pPr>
            <a:fld id="{0FADAAE1-282E-4133-ABEC-671A047472EB}" type="datetimeFigureOut">
              <a:rPr lang="ja-JP" altLang="en-US"/>
              <a:pPr>
                <a:defRPr/>
              </a:pPr>
              <a:t>2021/2/16</a:t>
            </a:fld>
            <a:endParaRPr lang="ja-JP" altLang="en-US"/>
          </a:p>
        </p:txBody>
      </p:sp>
      <p:sp>
        <p:nvSpPr>
          <p:cNvPr id="4" name="スライド イメージ プレースホルダ 3"/>
          <p:cNvSpPr>
            <a:spLocks noGrp="1" noRot="1" noChangeAspect="1"/>
          </p:cNvSpPr>
          <p:nvPr>
            <p:ph type="sldImg" idx="2"/>
          </p:nvPr>
        </p:nvSpPr>
        <p:spPr>
          <a:xfrm>
            <a:off x="876300" y="731838"/>
            <a:ext cx="4883150" cy="3662362"/>
          </a:xfrm>
          <a:prstGeom prst="rect">
            <a:avLst/>
          </a:prstGeom>
          <a:noFill/>
          <a:ln w="12700">
            <a:solidFill>
              <a:prstClr val="black"/>
            </a:solidFill>
          </a:ln>
        </p:spPr>
        <p:txBody>
          <a:bodyPr vert="horz" lIns="88696" tIns="44348" rIns="88696" bIns="44348" rtlCol="0" anchor="ctr"/>
          <a:lstStyle/>
          <a:p>
            <a:pPr lvl="0"/>
            <a:endParaRPr lang="ja-JP" altLang="en-US" noProof="0" smtClean="0"/>
          </a:p>
        </p:txBody>
      </p:sp>
      <p:sp>
        <p:nvSpPr>
          <p:cNvPr id="5" name="ノート プレースホルダ 4"/>
          <p:cNvSpPr>
            <a:spLocks noGrp="1"/>
          </p:cNvSpPr>
          <p:nvPr>
            <p:ph type="body" sz="quarter" idx="3"/>
          </p:nvPr>
        </p:nvSpPr>
        <p:spPr>
          <a:xfrm>
            <a:off x="663885" y="4639032"/>
            <a:ext cx="5307981" cy="4395693"/>
          </a:xfrm>
          <a:prstGeom prst="rect">
            <a:avLst/>
          </a:prstGeom>
        </p:spPr>
        <p:txBody>
          <a:bodyPr vert="horz" lIns="88696" tIns="44348" rIns="88696" bIns="4434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276504"/>
            <a:ext cx="2875285" cy="488236"/>
          </a:xfrm>
          <a:prstGeom prst="rect">
            <a:avLst/>
          </a:prstGeom>
        </p:spPr>
        <p:txBody>
          <a:bodyPr vert="horz" lIns="88696" tIns="44348" rIns="88696" bIns="44348" rtlCol="0" anchor="b"/>
          <a:lstStyle>
            <a:lvl1pPr algn="l" eaLnBrk="1" hangingPunct="1">
              <a:defRPr sz="1200">
                <a:latin typeface="Arial" charset="0"/>
              </a:defRPr>
            </a:lvl1pPr>
          </a:lstStyle>
          <a:p>
            <a:pPr>
              <a:defRPr/>
            </a:pPr>
            <a:endParaRPr lang="ja-JP" altLang="en-US"/>
          </a:p>
        </p:txBody>
      </p:sp>
      <p:sp>
        <p:nvSpPr>
          <p:cNvPr id="7" name="スライド番号プレースホルダ 6"/>
          <p:cNvSpPr>
            <a:spLocks noGrp="1"/>
          </p:cNvSpPr>
          <p:nvPr>
            <p:ph type="sldNum" sz="quarter" idx="5"/>
          </p:nvPr>
        </p:nvSpPr>
        <p:spPr>
          <a:xfrm>
            <a:off x="3758918" y="9276504"/>
            <a:ext cx="2875285" cy="488236"/>
          </a:xfrm>
          <a:prstGeom prst="rect">
            <a:avLst/>
          </a:prstGeom>
        </p:spPr>
        <p:txBody>
          <a:bodyPr vert="horz" wrap="square" lIns="88696" tIns="44348" rIns="88696" bIns="44348" numCol="1" anchor="b" anchorCtr="0" compatLnSpc="1">
            <a:prstTxWarp prst="textNoShape">
              <a:avLst/>
            </a:prstTxWarp>
          </a:bodyPr>
          <a:lstStyle>
            <a:lvl1pPr algn="r" eaLnBrk="1" hangingPunct="1">
              <a:defRPr sz="1200"/>
            </a:lvl1pPr>
          </a:lstStyle>
          <a:p>
            <a:pPr>
              <a:defRPr/>
            </a:pPr>
            <a:fld id="{CD558BED-9A48-450D-859F-4D79F69D626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それでは本日最後のコマとなります。</a:t>
            </a:r>
            <a:endParaRPr lang="en-US" altLang="ja-JP" dirty="0" smtClean="0"/>
          </a:p>
          <a:p>
            <a:pPr eaLnBrk="1" hangingPunct="1">
              <a:spcBef>
                <a:spcPct val="0"/>
              </a:spcBef>
            </a:pPr>
            <a:r>
              <a:rPr lang="ja-JP" altLang="en-US" dirty="0" smtClean="0"/>
              <a:t>障害者職業生活相談員としての心構え、と少々大げさなタイトルとしてしまいましたが、これから皆様障害者職業生活相談員としてご活躍いただくにあたり、知っておいて欲しいこと、心にとめておいて欲しいことなど、お話をさせていただきたいと思っておりますので、もう少しおつきあいください。</a:t>
            </a:r>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4E4BB5-DF39-4DFA-818A-D1C4750956D1}" type="slidenum">
              <a:rPr lang="ja-JP" altLang="en-US" smtClean="0"/>
              <a:pPr fontAlgn="base">
                <a:spcBef>
                  <a:spcPct val="0"/>
                </a:spcBef>
                <a:spcAft>
                  <a:spcPct val="0"/>
                </a:spcAft>
              </a:pPr>
              <a:t>0</a:t>
            </a:fld>
            <a:endParaRPr lang="ja-JP" altLang="en-US" smtClean="0"/>
          </a:p>
        </p:txBody>
      </p:sp>
      <p:sp>
        <p:nvSpPr>
          <p:cNvPr id="58373" name="日付プレースホルダ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ja-JP" altLang="en-US" smtClean="0"/>
          </a:p>
        </p:txBody>
      </p:sp>
    </p:spTree>
    <p:extLst>
      <p:ext uri="{BB962C8B-B14F-4D97-AF65-F5344CB8AC3E}">
        <p14:creationId xmlns:p14="http://schemas.microsoft.com/office/powerpoint/2010/main" val="1199404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dirty="0" smtClean="0"/>
              <a:t>次のスライドは、わかりやすい説明と分かりにくい説明の例を対比したものです。あくまでも例であり、わかりやすさ、伝わりやすさという部分は人によって違いますが、左側のような伝え方を心がけていただくことが、本人</a:t>
            </a:r>
            <a:r>
              <a:rPr lang="ja-JP" altLang="en-US" sz="1400" dirty="0" smtClean="0"/>
              <a:t>のスムースな理解</a:t>
            </a:r>
            <a:r>
              <a:rPr lang="ja-JP" altLang="en-US" sz="1400" dirty="0" smtClean="0"/>
              <a:t>に</a:t>
            </a:r>
            <a:r>
              <a:rPr lang="ja-JP" altLang="en-US" sz="1400" dirty="0" smtClean="0"/>
              <a:t>繋がりやすくなりますの</a:t>
            </a:r>
            <a:r>
              <a:rPr lang="ja-JP" altLang="en-US" sz="1400" dirty="0" smtClean="0"/>
              <a:t>で、心がけていただければと思います。</a:t>
            </a:r>
            <a:endParaRPr lang="ja-JP" altLang="en-US" sz="1400" dirty="0"/>
          </a:p>
        </p:txBody>
      </p:sp>
      <p:sp>
        <p:nvSpPr>
          <p:cNvPr id="1946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93CA4216-F33C-4050-A1BF-FDE980AD2D64}" type="slidenum">
              <a:rPr lang="ja-JP" altLang="en-US" smtClean="0">
                <a:latin typeface="Arial" panose="020B0604020202020204" pitchFamily="34" charset="0"/>
              </a:rPr>
              <a:pPr>
                <a:spcBef>
                  <a:spcPct val="0"/>
                </a:spcBef>
              </a:pPr>
              <a:t>9</a:t>
            </a:fld>
            <a:endParaRPr lang="ja-JP"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dirty="0" smtClean="0"/>
              <a:t>次のスライドでは、わかりやすい説明の具体例をお示ししておきますので、この点もご確認しておいてください。</a:t>
            </a:r>
            <a:endParaRPr lang="ja-JP" altLang="en-US" sz="1400"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32F2F7F5-1217-40C1-B33F-60B416A82101}" type="slidenum">
              <a:rPr lang="ja-JP" altLang="en-US" smtClean="0">
                <a:latin typeface="Arial" panose="020B0604020202020204" pitchFamily="34" charset="0"/>
              </a:rPr>
              <a:pPr>
                <a:spcBef>
                  <a:spcPct val="0"/>
                </a:spcBef>
              </a:pPr>
              <a:t>10</a:t>
            </a:fld>
            <a:endParaRPr lang="ja-JP"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情報の入力や出力の仕方に関わり、ご本人の障害特性等をわかりやすく整理するツールとして、就労パスポートというものがあります。基本的にはご本人が就労支援機関とともに自身の障害特性について整理し、職場にも共有を図って職場定着を目指すというツールになっています。全ての障害者の方が作成しているものではありませんが、もしお持ちのようであれば一緒</a:t>
            </a:r>
            <a:r>
              <a:rPr kumimoji="1" lang="ja-JP" altLang="en-US" dirty="0" smtClean="0"/>
              <a:t>に内容をご確認いただき、</a:t>
            </a:r>
            <a:r>
              <a:rPr kumimoji="1" lang="ja-JP" altLang="en-US" dirty="0" smtClean="0"/>
              <a:t>配慮事項等確認すると良いかもしれません。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A848D3-5346-4735-AE09-C6193A9174BE}" type="slidenum">
              <a:rPr kumimoji="1" lang="ja-JP" altLang="en-US" smtClean="0"/>
              <a:t>11</a:t>
            </a:fld>
            <a:endParaRPr kumimoji="1" lang="ja-JP" altLang="en-US"/>
          </a:p>
        </p:txBody>
      </p:sp>
    </p:spTree>
    <p:extLst>
      <p:ext uri="{BB962C8B-B14F-4D97-AF65-F5344CB8AC3E}">
        <p14:creationId xmlns:p14="http://schemas.microsoft.com/office/powerpoint/2010/main" val="2764100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ここからは面接技術のお話になります。皆さんは専門家ではないので全てをマスターする必要はありませんが、相談等を行う際に上手くいかないところなどがあれば、ご参考としてください。</a:t>
            </a:r>
          </a:p>
        </p:txBody>
      </p:sp>
      <p:sp>
        <p:nvSpPr>
          <p:cNvPr id="2355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92C6EFFC-BC92-4B1E-8760-490C2BE12D64}" type="slidenum">
              <a:rPr lang="ja-JP" altLang="en-US" smtClean="0">
                <a:latin typeface="Arial" panose="020B0604020202020204" pitchFamily="34" charset="0"/>
              </a:rPr>
              <a:pPr>
                <a:spcBef>
                  <a:spcPct val="0"/>
                </a:spcBef>
              </a:pPr>
              <a:t>12</a:t>
            </a:fld>
            <a:endParaRPr lang="ja-JP"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 2"/>
          <p:cNvSpPr>
            <a:spLocks noGrp="1"/>
          </p:cNvSpPr>
          <p:nvPr>
            <p:ph type="body" idx="1"/>
          </p:nvPr>
        </p:nvSpPr>
        <p:spPr bwMode="auto">
          <a:noFill/>
          <a:ln>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r>
              <a:rPr lang="ja-JP" altLang="en-US" sz="1600" dirty="0" smtClean="0"/>
              <a:t>面接を行うに当たっていくつかの要素がありますので、それらを意識してください、というものです。</a:t>
            </a:r>
            <a:endParaRPr lang="en-US" altLang="ja-JP" sz="1600" dirty="0" smtClean="0"/>
          </a:p>
          <a:p>
            <a:r>
              <a:rPr lang="ja-JP" altLang="en-US" sz="1600" dirty="0" smtClean="0"/>
              <a:t>①時間的要素については、１回の所要時間、面談の頻度、どの程度の期間面談を行うか、というものになります。</a:t>
            </a:r>
            <a:endParaRPr lang="en-US" altLang="ja-JP" sz="1600" dirty="0" smtClean="0"/>
          </a:p>
          <a:p>
            <a:r>
              <a:rPr lang="ja-JP" altLang="en-US" sz="1600" dirty="0" smtClean="0"/>
              <a:t>②空間的要素としては、どの場所で行うか、部屋の環境はどうか、本人との対面位置はどうするか、ということを考えていきます。</a:t>
            </a:r>
            <a:endParaRPr lang="en-US" altLang="ja-JP" sz="1600" dirty="0" smtClean="0"/>
          </a:p>
          <a:p>
            <a:r>
              <a:rPr lang="ja-JP" altLang="en-US" sz="1600" dirty="0" smtClean="0"/>
              <a:t>③契約的要素というものは、非常にセンシティブな情報を面談で扱うことが多くなるかと思いますので、秘密保持、共有する際には事前に了解を得るなどの配慮が必要です。</a:t>
            </a:r>
            <a:endParaRPr lang="en-US" altLang="ja-JP" sz="1600" dirty="0" smtClean="0"/>
          </a:p>
        </p:txBody>
      </p:sp>
      <p:sp>
        <p:nvSpPr>
          <p:cNvPr id="2560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7216653-A043-4A6B-9CDC-296C3385B538}" type="slidenum">
              <a:rPr lang="ja-JP" altLang="en-US" smtClean="0">
                <a:latin typeface="Arial" panose="020B0604020202020204" pitchFamily="34" charset="0"/>
              </a:rPr>
              <a:pPr>
                <a:spcBef>
                  <a:spcPct val="0"/>
                </a:spcBef>
              </a:pPr>
              <a:t>13</a:t>
            </a:fld>
            <a:endParaRPr lang="ja-JP"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bwMode="auto">
          <a:noFill/>
          <a:ln>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r>
              <a:rPr lang="ja-JP" altLang="en-US" sz="1600" dirty="0" smtClean="0"/>
              <a:t>その他は面談者の態度の部分でのお話です。特に、相手の非言語的な要素を見逃さないということで、表情や仕草、口調など、相談内容だけでない情報を拾っていくことが重要ですし、自身の非言語的要素も相手に伝わりやすいので、自身の態度も留意が必要です。</a:t>
            </a:r>
            <a:endParaRPr lang="ja-JP" altLang="en-US" sz="1600" dirty="0"/>
          </a:p>
        </p:txBody>
      </p:sp>
      <p:sp>
        <p:nvSpPr>
          <p:cNvPr id="276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9AE2375F-0327-47FA-9A13-6276B67A0723}" type="slidenum">
              <a:rPr lang="ja-JP" altLang="en-US" smtClean="0">
                <a:latin typeface="Arial" panose="020B0604020202020204" pitchFamily="34" charset="0"/>
              </a:rPr>
              <a:pPr>
                <a:spcBef>
                  <a:spcPct val="0"/>
                </a:spcBef>
              </a:pPr>
              <a:t>14</a:t>
            </a:fld>
            <a:endParaRPr lang="ja-JP"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次に質問の仕方です。有名なところで、本スライドのクローズドクエスチョン、次のスライドのオープンクエスチョンがあります。クローズドクエスチョンとは「はい」「いいえ」や「限定された答え」（年齢は？とか最寄り駅は？などの）</a:t>
            </a:r>
            <a:r>
              <a:rPr lang="ja-JP" altLang="en-US" dirty="0" smtClean="0"/>
              <a:t>質問のことを言い、答えやすい、誰にでもできる、といった特徴があります。また、</a:t>
            </a:r>
            <a:r>
              <a:rPr lang="en-US" altLang="ja-JP" dirty="0" smtClean="0"/>
              <a:t>YES</a:t>
            </a:r>
            <a:r>
              <a:rPr lang="ja-JP" altLang="en-US" dirty="0" smtClean="0"/>
              <a:t>が重なることで、信頼関係を築きやすくなる、という心理効果も期待されるようです。一方で、話のキャッチボールができない、感情が伴わない、話したいことが話せない、といった特徴もあります。</a:t>
            </a:r>
            <a:endParaRPr lang="en-US" altLang="ja-JP" dirty="0" smtClean="0"/>
          </a:p>
        </p:txBody>
      </p:sp>
      <p:sp>
        <p:nvSpPr>
          <p:cNvPr id="297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C84F11B-DF85-4A92-A275-AD192B3E2E5F}" type="slidenum">
              <a:rPr lang="ja-JP" altLang="en-US" smtClean="0">
                <a:latin typeface="Arial" panose="020B0604020202020204" pitchFamily="34" charset="0"/>
              </a:rPr>
              <a:pPr>
                <a:spcBef>
                  <a:spcPct val="0"/>
                </a:spcBef>
              </a:pPr>
              <a:t>15</a:t>
            </a:fld>
            <a:endParaRPr lang="ja-JP"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オープンクエスチョンとは本人が自由に答えられる質問（「今どんな不安がある？」「気になっていることは？」など）が挙げられます。クローズドクエスチョンとは逆で、答えにくい、技術が必要という部分はありますが、話のキャッチボールができ、自分の気持ちや考えを表現してもらうことができたり、話したいことを自由に話していただくことも可能となります。それぞれ特徴、メリット・デメリットがありますので、場面や本人状況等に合わせて使用することが重要になります。</a:t>
            </a:r>
          </a:p>
          <a:p>
            <a:endParaRPr lang="ja-JP" altLang="en-US" dirty="0" smtClean="0"/>
          </a:p>
        </p:txBody>
      </p:sp>
      <p:sp>
        <p:nvSpPr>
          <p:cNvPr id="317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CD384588-D2A9-4417-8C29-AD2776ECD1F3}" type="slidenum">
              <a:rPr lang="ja-JP" altLang="en-US" smtClean="0">
                <a:latin typeface="Arial" panose="020B0604020202020204" pitchFamily="34" charset="0"/>
              </a:rPr>
              <a:pPr>
                <a:spcBef>
                  <a:spcPct val="0"/>
                </a:spcBef>
              </a:pPr>
              <a:t>16</a:t>
            </a:fld>
            <a:endParaRPr lang="ja-JP" alt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また、質問の種類にもいくつかあります。それぞれ目的や相手に期待する反応などが記載されていますので、目的や場面に応じて使用することが重要です。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17</a:t>
            </a:fld>
            <a:endParaRPr lang="ja-JP" altLang="en-US"/>
          </a:p>
        </p:txBody>
      </p:sp>
    </p:spTree>
    <p:extLst>
      <p:ext uri="{BB962C8B-B14F-4D97-AF65-F5344CB8AC3E}">
        <p14:creationId xmlns:p14="http://schemas.microsoft.com/office/powerpoint/2010/main" val="3936629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次に、相談をする際の聞く態度に関する技法です。基本的に皆さんも意識しなくともやっていることかもしれませんが、ペーシングという技法があり、仕草や表情を相手に合わせるミラーリングや相手の言葉を復唱したり要約するなどのバックトラッキング等、これらの技法を使って相手に合わせることで、相手が心を開き、信頼関係を築きやすくする、という技法となっています。</a:t>
            </a:r>
          </a:p>
        </p:txBody>
      </p:sp>
      <p:sp>
        <p:nvSpPr>
          <p:cNvPr id="3482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A5FC9FC-3DC6-4D1F-9909-0DCB63326A8C}" type="slidenum">
              <a:rPr lang="ja-JP" altLang="en-US" smtClean="0">
                <a:latin typeface="Arial" panose="020B0604020202020204" pitchFamily="34" charset="0"/>
              </a:rPr>
              <a:pPr>
                <a:spcBef>
                  <a:spcPct val="0"/>
                </a:spcBef>
              </a:pPr>
              <a:t>18</a:t>
            </a:fld>
            <a:endParaRPr lang="ja-JP"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さっそく本題に移ります。皆様がこれから障害者職業生活相談員として活動するにあたって、もしくは障害者を実際に受け入れる立場になるかもしれませんし、受け入れる職場側から相談があるかもしれませんが、（スライド読み上げ）、という不安を抱えるかもしれません。</a:t>
            </a:r>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22390829-5691-4F26-BB34-C9ACB4CF9165}" type="slidenum">
              <a:rPr lang="ja-JP" altLang="en-US" smtClean="0">
                <a:latin typeface="Arial" panose="020B0604020202020204" pitchFamily="34" charset="0"/>
              </a:rPr>
              <a:pPr>
                <a:spcBef>
                  <a:spcPct val="0"/>
                </a:spcBef>
              </a:pPr>
              <a:t>1</a:t>
            </a:fld>
            <a:endParaRPr lang="ja-JP" altLang="en-US"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会話のコントロール、という部分も必要になります。特に要点がうまくまとまっていない、話が脱線しやすいという方も中にはいらっしゃるかもしれませんので、こういった技法で会話をコントロールしていただくことも必要になります。</a:t>
            </a:r>
          </a:p>
        </p:txBody>
      </p:sp>
      <p:sp>
        <p:nvSpPr>
          <p:cNvPr id="3686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07F6673-0154-4C6E-A4B8-6F4E24290577}" type="slidenum">
              <a:rPr lang="ja-JP" altLang="en-US" smtClean="0">
                <a:latin typeface="Arial" panose="020B0604020202020204" pitchFamily="34" charset="0"/>
              </a:rPr>
              <a:pPr>
                <a:spcBef>
                  <a:spcPct val="0"/>
                </a:spcBef>
              </a:pPr>
              <a:t>19</a:t>
            </a:fld>
            <a:endParaRPr lang="ja-JP" altLang="en-US"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dirty="0" smtClean="0"/>
              <a:t>また相</a:t>
            </a:r>
            <a:r>
              <a:rPr lang="ja-JP" altLang="en-US" sz="1400" dirty="0" err="1" smtClean="0"/>
              <a:t>づ</a:t>
            </a:r>
            <a:r>
              <a:rPr lang="ja-JP" altLang="en-US" sz="1400" dirty="0" smtClean="0"/>
              <a:t>ちについても、話を聞く姿勢、面談をする態度として非常に重要です。同意、促進、驚嘆、共感、要約など、５つの役割がある、ということをご認識しておいていただければと思います。</a:t>
            </a:r>
            <a:endParaRPr lang="ja-JP" altLang="en-US" sz="1400" dirty="0"/>
          </a:p>
        </p:txBody>
      </p:sp>
      <p:sp>
        <p:nvSpPr>
          <p:cNvPr id="3891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80AB9F1D-BFD2-4184-B211-FCA8878CA1C7}" type="slidenum">
              <a:rPr lang="ja-JP" altLang="en-US" smtClean="0">
                <a:latin typeface="Arial" panose="020B0604020202020204" pitchFamily="34" charset="0"/>
              </a:rPr>
              <a:pPr>
                <a:spcBef>
                  <a:spcPct val="0"/>
                </a:spcBef>
              </a:pPr>
              <a:t>20</a:t>
            </a:fld>
            <a:endParaRPr lang="ja-JP" altLang="en-US" smtClean="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アイスブレイクです。どこかで聞いたことがあるかもしれませんが、初対面の緊張感を和らげる手法のことです。多くは、グループワーク等の研修の最初に行ったりすることが多いですが、面談の場面においては自己紹介や雑談をすることで、互いの緊張感を和らげる効果があ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21</a:t>
            </a:fld>
            <a:endParaRPr lang="ja-JP" altLang="en-US"/>
          </a:p>
        </p:txBody>
      </p:sp>
    </p:spTree>
    <p:extLst>
      <p:ext uri="{BB962C8B-B14F-4D97-AF65-F5344CB8AC3E}">
        <p14:creationId xmlns:p14="http://schemas.microsoft.com/office/powerpoint/2010/main" val="657711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こちらはその雑談の切り口をまとめたものです。きどにたてかけし衣食住というのはどこかで聞いたことがあるかもしれません。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22</a:t>
            </a:fld>
            <a:endParaRPr lang="ja-JP" altLang="en-US"/>
          </a:p>
        </p:txBody>
      </p:sp>
    </p:spTree>
    <p:extLst>
      <p:ext uri="{BB962C8B-B14F-4D97-AF65-F5344CB8AC3E}">
        <p14:creationId xmlns:p14="http://schemas.microsoft.com/office/powerpoint/2010/main" val="3127721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こちらは雑談のアプローチ例です。こちらも皆さん意識せずともやっている部分があるかもしれませんが、類似性の動機付け、自己開示、自己呈示などすることにより、共感を生み、相手に安心感を持ってもらいやすいという側面があります。</a:t>
            </a:r>
          </a:p>
        </p:txBody>
      </p:sp>
      <p:sp>
        <p:nvSpPr>
          <p:cNvPr id="419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7645" indent="-27986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9454" indent="-22389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7236" indent="-22389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5018" indent="-22389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62799" indent="-22389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10581" indent="-22389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58363" indent="-22389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06144" indent="-22389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3B591C7F-BF95-48F9-8046-1CA0A15A34E6}" type="slidenum">
              <a:rPr lang="ja-JP" altLang="en-US" smtClean="0">
                <a:latin typeface="Arial" panose="020B0604020202020204" pitchFamily="34" charset="0"/>
              </a:rPr>
              <a:pPr>
                <a:spcBef>
                  <a:spcPct val="0"/>
                </a:spcBef>
              </a:pPr>
              <a:t>23</a:t>
            </a:fld>
            <a:endParaRPr lang="ja-JP" altLang="en-US" smtClean="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dirty="0" smtClean="0"/>
              <a:t>次に基本的な視点や態度の話です。</a:t>
            </a:r>
            <a:endParaRPr lang="en-US" altLang="ja-JP" sz="1400" dirty="0" smtClean="0"/>
          </a:p>
          <a:p>
            <a:r>
              <a:rPr lang="ja-JP" altLang="en-US" sz="1400" dirty="0" smtClean="0"/>
              <a:t>まずダメージモデルの払拭ということで、ストレングス視点といったりもしますが、本人の強みを見る、ということを意識していただければと思います。一つ飛ばして多面的視点、という部分も似たような視点、態度であり、本人を一側面のみ見ることなく、様々な面から見ていくことが重要であるということを示しています。また、リフレーミングという手法も重要です。枠組みを再定義する、リ・フレームするということで、次のスライドにリフレーミング例がありますが、面談の中で相手の言葉をリフレーミングして返すことで上記のストレングス視点、ダメージモデルの払拭に繋がるかもしれません。最後に単純接触効果の活用です。その名のとおり、何度も繰り返し接触することで、好感度や評価が高まっていく、という心理的効果のことであり、挨拶などを繰り返すだけで、相手への警戒心や恐怖心が薄れる、という効果があります。生活相談員として、障害者の方と短時間でも良いので、接触する回数を増やす、というのも重要かもしれません。</a:t>
            </a:r>
            <a:endParaRPr lang="en-US" altLang="ja-JP" sz="1400" dirty="0" smtClean="0"/>
          </a:p>
        </p:txBody>
      </p:sp>
      <p:sp>
        <p:nvSpPr>
          <p:cNvPr id="4403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C057AAE-AB50-46C7-876E-24A644F77809}" type="slidenum">
              <a:rPr lang="ja-JP" altLang="en-US" smtClean="0">
                <a:latin typeface="Arial" panose="020B0604020202020204" pitchFamily="34" charset="0"/>
              </a:rPr>
              <a:pPr>
                <a:spcBef>
                  <a:spcPct val="0"/>
                </a:spcBef>
              </a:pPr>
              <a:t>24</a:t>
            </a:fld>
            <a:endParaRPr lang="ja-JP" altLang="en-US" smtClean="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608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D21E604-9178-4D8D-9003-4CC1EFCBA72B}" type="slidenum">
              <a:rPr lang="ja-JP" altLang="en-US" smtClean="0">
                <a:latin typeface="Arial" panose="020B0604020202020204" pitchFamily="34" charset="0"/>
              </a:rPr>
              <a:pPr>
                <a:spcBef>
                  <a:spcPct val="0"/>
                </a:spcBef>
              </a:pPr>
              <a:t>25</a:t>
            </a:fld>
            <a:endParaRPr lang="ja-JP" altLang="en-US" smtClean="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これまでの技法を使用した、基本的態度のまとめのスライドと言っていいかもしれません。（スライドを読み上げ）</a:t>
            </a:r>
          </a:p>
        </p:txBody>
      </p:sp>
      <p:sp>
        <p:nvSpPr>
          <p:cNvPr id="4813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4A0CA7A-398C-4311-9D77-9A7D4ADE5A0F}" type="slidenum">
              <a:rPr lang="ja-JP" altLang="en-US" smtClean="0">
                <a:latin typeface="Arial" panose="020B0604020202020204" pitchFamily="34" charset="0"/>
              </a:rPr>
              <a:pPr>
                <a:spcBef>
                  <a:spcPct val="0"/>
                </a:spcBef>
              </a:pPr>
              <a:t>26</a:t>
            </a:fld>
            <a:endParaRPr lang="ja-JP" altLang="en-US" smtClean="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基本的態度を保持していただきながら、これらのコミュニケーションというものを意識していっていただければと思います。</a:t>
            </a:r>
          </a:p>
        </p:txBody>
      </p:sp>
      <p:sp>
        <p:nvSpPr>
          <p:cNvPr id="501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40BB0D7-67BC-4A52-84C5-368B92651748}" type="slidenum">
              <a:rPr lang="ja-JP" altLang="en-US" smtClean="0">
                <a:latin typeface="Arial" panose="020B0604020202020204" pitchFamily="34" charset="0"/>
              </a:rPr>
              <a:pPr>
                <a:spcBef>
                  <a:spcPct val="0"/>
                </a:spcBef>
              </a:pPr>
              <a:t>27</a:t>
            </a:fld>
            <a:endParaRPr lang="ja-JP" altLang="en-US" smtClean="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こちらは山本五十六の言葉です。しばしば人材育成論などでの紹介されますが、職業生活相談員の基本的態度と通ずるものがあるかもしれないと思いスライドに記載しました。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28</a:t>
            </a:fld>
            <a:endParaRPr lang="ja-JP" altLang="en-US"/>
          </a:p>
        </p:txBody>
      </p:sp>
    </p:spTree>
    <p:extLst>
      <p:ext uri="{BB962C8B-B14F-4D97-AF65-F5344CB8AC3E}">
        <p14:creationId xmlns:p14="http://schemas.microsoft.com/office/powerpoint/2010/main" val="79191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実際に障害者を受け入れる現場の職員は、このような不安を抱えやすく、民間企業等のご担当からもこのような相談をされることが多くあります。</a:t>
            </a:r>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573C919-8C81-40A2-9B6D-837568D219B9}" type="slidenum">
              <a:rPr lang="ja-JP" altLang="en-US" smtClean="0">
                <a:latin typeface="Arial" panose="020B0604020202020204" pitchFamily="34" charset="0"/>
              </a:rPr>
              <a:pPr>
                <a:spcBef>
                  <a:spcPct val="0"/>
                </a:spcBef>
              </a:pPr>
              <a:t>2</a:t>
            </a:fld>
            <a:endParaRPr lang="ja-JP" altLang="en-US" smtClean="0">
              <a:latin typeface="Arial" panose="020B0604020202020204" pitchFamily="34" charset="0"/>
            </a:endParaRPr>
          </a:p>
        </p:txBody>
      </p:sp>
    </p:spTree>
    <p:extLst>
      <p:ext uri="{BB962C8B-B14F-4D97-AF65-F5344CB8AC3E}">
        <p14:creationId xmlns:p14="http://schemas.microsoft.com/office/powerpoint/2010/main" val="9192099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最後に、改めて職場定着を支えるために、皆様に心がけて欲しいことをお伝えします。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29</a:t>
            </a:fld>
            <a:endParaRPr lang="ja-JP" altLang="en-US"/>
          </a:p>
        </p:txBody>
      </p:sp>
    </p:spTree>
    <p:extLst>
      <p:ext uri="{BB962C8B-B14F-4D97-AF65-F5344CB8AC3E}">
        <p14:creationId xmlns:p14="http://schemas.microsoft.com/office/powerpoint/2010/main" val="1614704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ー 1"/>
          <p:cNvSpPr>
            <a:spLocks noGrp="1" noRot="1" noChangeAspect="1" noTextEdit="1"/>
          </p:cNvSpPr>
          <p:nvPr>
            <p:ph type="sldImg"/>
          </p:nvPr>
        </p:nvSpPr>
        <p:spPr bwMode="auto">
          <a:xfrm>
            <a:off x="876300" y="731838"/>
            <a:ext cx="4873625" cy="36560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latin typeface="HG丸ｺﾞｼｯｸM-PRO" panose="020F0600000000000000" pitchFamily="50" charset="-128"/>
                <a:ea typeface="HG丸ｺﾞｼｯｸM-PRO" panose="020F0600000000000000" pitchFamily="50" charset="-128"/>
              </a:rPr>
              <a:t>入職後に起こる不適応状況の具体例です。いくつかありますが、原因は職場ではなく、日常生活にあることも多いです。職場内で解決できるかできないのか、支援機関を活用できないか、という視点、見極めが非常に重要となります。</a:t>
            </a:r>
          </a:p>
        </p:txBody>
      </p:sp>
      <p:sp>
        <p:nvSpPr>
          <p:cNvPr id="5325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27645" indent="-279864">
              <a:defRPr kumimoji="1">
                <a:solidFill>
                  <a:schemeClr val="tx1"/>
                </a:solidFill>
                <a:latin typeface="Arial" panose="020B0604020202020204" pitchFamily="34" charset="0"/>
                <a:ea typeface="ＭＳ Ｐゴシック" panose="020B0600070205080204" pitchFamily="50" charset="-128"/>
              </a:defRPr>
            </a:lvl2pPr>
            <a:lvl3pPr marL="1119454" indent="-223891">
              <a:defRPr kumimoji="1">
                <a:solidFill>
                  <a:schemeClr val="tx1"/>
                </a:solidFill>
                <a:latin typeface="Arial" panose="020B0604020202020204" pitchFamily="34" charset="0"/>
                <a:ea typeface="ＭＳ Ｐゴシック" panose="020B0600070205080204" pitchFamily="50" charset="-128"/>
              </a:defRPr>
            </a:lvl3pPr>
            <a:lvl4pPr marL="1567236" indent="-223891">
              <a:defRPr kumimoji="1">
                <a:solidFill>
                  <a:schemeClr val="tx1"/>
                </a:solidFill>
                <a:latin typeface="Arial" panose="020B0604020202020204" pitchFamily="34" charset="0"/>
                <a:ea typeface="ＭＳ Ｐゴシック" panose="020B0600070205080204" pitchFamily="50" charset="-128"/>
              </a:defRPr>
            </a:lvl4pPr>
            <a:lvl5pPr marL="2015018" indent="-223891">
              <a:defRPr kumimoji="1">
                <a:solidFill>
                  <a:schemeClr val="tx1"/>
                </a:solidFill>
                <a:latin typeface="Arial" panose="020B0604020202020204" pitchFamily="34" charset="0"/>
                <a:ea typeface="ＭＳ Ｐゴシック" panose="020B0600070205080204" pitchFamily="50" charset="-128"/>
              </a:defRPr>
            </a:lvl5pPr>
            <a:lvl6pPr marL="2462799"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10581"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58363"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06144"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FE8A8EB-D8AA-4475-A8D9-A84BB2AB1D71}" type="slidenum">
              <a:rPr lang="ja-JP" altLang="en-US" smtClean="0"/>
              <a:pPr/>
              <a:t>30</a:t>
            </a:fld>
            <a:endParaRPr lang="ja-JP"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ー 1"/>
          <p:cNvSpPr>
            <a:spLocks noGrp="1" noRot="1" noChangeAspect="1" noTextEdit="1"/>
          </p:cNvSpPr>
          <p:nvPr>
            <p:ph type="sldImg"/>
          </p:nvPr>
        </p:nvSpPr>
        <p:spPr bwMode="auto">
          <a:xfrm>
            <a:off x="876300" y="731838"/>
            <a:ext cx="4873625" cy="36560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latin typeface="HG丸ｺﾞｼｯｸM-PRO" panose="020F0600000000000000" pitchFamily="50" charset="-128"/>
                <a:ea typeface="HG丸ｺﾞｼｯｸM-PRO" panose="020F0600000000000000" pitchFamily="50" charset="-128"/>
              </a:rPr>
              <a:t>そういった不適応状況をキャッチする例として、業務日誌の活用があります。様々な様式がありますが、言葉で上手く説明できない方も中にはいらっしゃいますので、こういった日誌を活用することで</a:t>
            </a:r>
            <a:r>
              <a:rPr lang="ja-JP" altLang="en-US" dirty="0" smtClean="0">
                <a:latin typeface="HG丸ｺﾞｼｯｸM-PRO" panose="020F0600000000000000" pitchFamily="50" charset="-128"/>
                <a:ea typeface="HG丸ｺﾞｼｯｸM-PRO" panose="020F0600000000000000" pitchFamily="50" charset="-128"/>
              </a:rPr>
              <a:t>、自身の状況を文字に起こしてもらえ、不適応</a:t>
            </a:r>
            <a:r>
              <a:rPr lang="ja-JP" altLang="en-US" dirty="0" smtClean="0">
                <a:latin typeface="HG丸ｺﾞｼｯｸM-PRO" panose="020F0600000000000000" pitchFamily="50" charset="-128"/>
                <a:ea typeface="HG丸ｺﾞｼｯｸM-PRO" panose="020F0600000000000000" pitchFamily="50" charset="-128"/>
              </a:rPr>
              <a:t>状況を早めにキャッチすることができるかもしれません</a:t>
            </a:r>
            <a:r>
              <a:rPr lang="ja-JP" altLang="en-US" dirty="0" smtClean="0">
                <a:latin typeface="HG丸ｺﾞｼｯｸM-PRO" panose="020F0600000000000000" pitchFamily="50" charset="-128"/>
                <a:ea typeface="HG丸ｺﾞｼｯｸM-PRO" panose="020F0600000000000000" pitchFamily="50" charset="-128"/>
              </a:rPr>
              <a:t>。場合によっては、職場と本人だけでなく、支援者にも日誌の記載内容を確認してもらい、然るべき支援に繋げる展開も考えられます。</a:t>
            </a:r>
            <a:endParaRPr lang="ja-JP" altLang="en-US" dirty="0" smtClean="0">
              <a:latin typeface="HG丸ｺﾞｼｯｸM-PRO" panose="020F0600000000000000" pitchFamily="50" charset="-128"/>
              <a:ea typeface="HG丸ｺﾞｼｯｸM-PRO" panose="020F0600000000000000" pitchFamily="50" charset="-128"/>
            </a:endParaRPr>
          </a:p>
        </p:txBody>
      </p:sp>
      <p:sp>
        <p:nvSpPr>
          <p:cNvPr id="553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27645" indent="-279864">
              <a:defRPr kumimoji="1">
                <a:solidFill>
                  <a:schemeClr val="tx1"/>
                </a:solidFill>
                <a:latin typeface="Arial" panose="020B0604020202020204" pitchFamily="34" charset="0"/>
                <a:ea typeface="ＭＳ Ｐゴシック" panose="020B0600070205080204" pitchFamily="50" charset="-128"/>
              </a:defRPr>
            </a:lvl2pPr>
            <a:lvl3pPr marL="1119454" indent="-223891">
              <a:defRPr kumimoji="1">
                <a:solidFill>
                  <a:schemeClr val="tx1"/>
                </a:solidFill>
                <a:latin typeface="Arial" panose="020B0604020202020204" pitchFamily="34" charset="0"/>
                <a:ea typeface="ＭＳ Ｐゴシック" panose="020B0600070205080204" pitchFamily="50" charset="-128"/>
              </a:defRPr>
            </a:lvl3pPr>
            <a:lvl4pPr marL="1567236" indent="-223891">
              <a:defRPr kumimoji="1">
                <a:solidFill>
                  <a:schemeClr val="tx1"/>
                </a:solidFill>
                <a:latin typeface="Arial" panose="020B0604020202020204" pitchFamily="34" charset="0"/>
                <a:ea typeface="ＭＳ Ｐゴシック" panose="020B0600070205080204" pitchFamily="50" charset="-128"/>
              </a:defRPr>
            </a:lvl4pPr>
            <a:lvl5pPr marL="2015018" indent="-223891">
              <a:defRPr kumimoji="1">
                <a:solidFill>
                  <a:schemeClr val="tx1"/>
                </a:solidFill>
                <a:latin typeface="Arial" panose="020B0604020202020204" pitchFamily="34" charset="0"/>
                <a:ea typeface="ＭＳ Ｐゴシック" panose="020B0600070205080204" pitchFamily="50" charset="-128"/>
              </a:defRPr>
            </a:lvl5pPr>
            <a:lvl6pPr marL="2462799"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10581"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58363"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06144"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C4EE826-66C2-487D-9F3F-84E6FF7E3201}" type="slidenum">
              <a:rPr lang="ja-JP" altLang="en-US" smtClean="0"/>
              <a:pPr/>
              <a:t>31</a:t>
            </a:fld>
            <a:endParaRPr lang="ja-JP"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実際に不適応状態となったとき、職場内のサポートで対応可能な例としては、職場内の人間関係形成、作業環境の不適応への対応、作業面の調整等が挙げられると思います。一方、家庭事情、交友関係、金銭管理等については、職場内だけで解決できうるものではなく、家庭や外部の支援機関の活用と連携が重要となります。</a:t>
            </a:r>
          </a:p>
        </p:txBody>
      </p:sp>
      <p:sp>
        <p:nvSpPr>
          <p:cNvPr id="593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81DCB63-5306-47D4-A2A5-9CAAE05B08D7}" type="slidenum">
              <a:rPr lang="ja-JP" altLang="en-US" smtClean="0">
                <a:latin typeface="Arial" panose="020B0604020202020204" pitchFamily="34" charset="0"/>
              </a:rPr>
              <a:pPr>
                <a:spcBef>
                  <a:spcPct val="0"/>
                </a:spcBef>
              </a:pPr>
              <a:t>32</a:t>
            </a:fld>
            <a:endParaRPr lang="ja-JP" altLang="en-US" smtClean="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入職後の不適応事象と具体的な支援方法の例です。職場内で注意や指導等はできるかもしれませんが、原因の根本がどこにあるかによって、職場内の面談や指導だけでは改善できないことがありますので、場合によっては家庭や支援機関と対応を</a:t>
            </a:r>
            <a:r>
              <a:rPr lang="ja-JP" altLang="en-US" dirty="0" smtClean="0"/>
              <a:t>協議する必要があることをお示ししております。</a:t>
            </a:r>
            <a:endParaRPr lang="ja-JP" altLang="en-US" dirty="0" smtClean="0"/>
          </a:p>
        </p:txBody>
      </p:sp>
      <p:sp>
        <p:nvSpPr>
          <p:cNvPr id="573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27645" indent="-279864">
              <a:defRPr kumimoji="1">
                <a:solidFill>
                  <a:schemeClr val="tx1"/>
                </a:solidFill>
                <a:latin typeface="Arial" panose="020B0604020202020204" pitchFamily="34" charset="0"/>
                <a:ea typeface="ＭＳ Ｐゴシック" panose="020B0600070205080204" pitchFamily="50" charset="-128"/>
              </a:defRPr>
            </a:lvl2pPr>
            <a:lvl3pPr marL="1119454" indent="-223891">
              <a:defRPr kumimoji="1">
                <a:solidFill>
                  <a:schemeClr val="tx1"/>
                </a:solidFill>
                <a:latin typeface="Arial" panose="020B0604020202020204" pitchFamily="34" charset="0"/>
                <a:ea typeface="ＭＳ Ｐゴシック" panose="020B0600070205080204" pitchFamily="50" charset="-128"/>
              </a:defRPr>
            </a:lvl3pPr>
            <a:lvl4pPr marL="1567236" indent="-223891">
              <a:defRPr kumimoji="1">
                <a:solidFill>
                  <a:schemeClr val="tx1"/>
                </a:solidFill>
                <a:latin typeface="Arial" panose="020B0604020202020204" pitchFamily="34" charset="0"/>
                <a:ea typeface="ＭＳ Ｐゴシック" panose="020B0600070205080204" pitchFamily="50" charset="-128"/>
              </a:defRPr>
            </a:lvl4pPr>
            <a:lvl5pPr marL="2015018" indent="-223891">
              <a:defRPr kumimoji="1">
                <a:solidFill>
                  <a:schemeClr val="tx1"/>
                </a:solidFill>
                <a:latin typeface="Arial" panose="020B0604020202020204" pitchFamily="34" charset="0"/>
                <a:ea typeface="ＭＳ Ｐゴシック" panose="020B0600070205080204" pitchFamily="50" charset="-128"/>
              </a:defRPr>
            </a:lvl5pPr>
            <a:lvl6pPr marL="2462799"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10581"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58363"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06144" indent="-22389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6B4A582-D375-4EDA-AD38-65AE891667B5}" type="slidenum">
              <a:rPr lang="ja-JP" altLang="en-US" smtClean="0"/>
              <a:pPr/>
              <a:t>33</a:t>
            </a:fld>
            <a:endParaRPr lang="ja-JP"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相談先の例をお示ししました</a:t>
            </a:r>
            <a:r>
              <a:rPr lang="ja-JP" altLang="en-US" dirty="0" smtClean="0"/>
              <a:t>。支援機関がついている方であれば、その支援機関と連携を図れば良いのですが、昨年度より爆発的</a:t>
            </a:r>
            <a:r>
              <a:rPr lang="ja-JP" altLang="en-US" dirty="0" smtClean="0"/>
              <a:t>に公務部門で働く障害者の数が増え、実際に支援者がついていないケース</a:t>
            </a:r>
            <a:r>
              <a:rPr lang="ja-JP" altLang="en-US" dirty="0" smtClean="0"/>
              <a:t>も多いものと想像されます。実際に何らか外部機関による支援が必要と思われた際には、本スライドを</a:t>
            </a:r>
            <a:r>
              <a:rPr lang="ja-JP" altLang="en-US" dirty="0" smtClean="0"/>
              <a:t>参考に、ご相談いただければと思っております。</a:t>
            </a:r>
          </a:p>
        </p:txBody>
      </p:sp>
      <p:sp>
        <p:nvSpPr>
          <p:cNvPr id="634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DD13BE0-6E1C-48C6-A935-80349FCDEE79}" type="slidenum">
              <a:rPr lang="ja-JP" altLang="en-US" smtClean="0">
                <a:latin typeface="Arial" panose="020B0604020202020204" pitchFamily="34" charset="0"/>
              </a:rPr>
              <a:pPr>
                <a:spcBef>
                  <a:spcPct val="0"/>
                </a:spcBef>
              </a:pPr>
              <a:t>34</a:t>
            </a:fld>
            <a:endParaRPr lang="ja-JP" altLang="en-US" smtClean="0">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ja-JP" altLang="en-US" dirty="0" smtClean="0"/>
              <a:t>最後に、様々お話をしてきましたが、本コマのまとめです。</a:t>
            </a:r>
            <a:endParaRPr kumimoji="1" lang="en-US" altLang="ja-JP" dirty="0" smtClean="0"/>
          </a:p>
          <a:p>
            <a:r>
              <a:rPr kumimoji="1" lang="ja-JP" altLang="en-US" dirty="0" smtClean="0"/>
              <a:t>ぜひ、不適応状態となる前兆を把握し、早め早めの対応を取っていただければと思います。不適応状態となってから立て直す、というのは本人、職場にとっても非常に労力が要ることで有り、場合によっては離職に繋がりかねません。可能であれば、職業生活相談員として、「いつもと違うな」というサインをキャッチして早めに面談する、支援機関と対応を協議するなどしていただければと思います。場合によっては、本人や家族、支援機関から、体調を崩す前兆はこれ、という情報が得られるかもしれませんので、事前に把握しておくことも必要です。</a:t>
            </a:r>
            <a:endParaRPr kumimoji="1" lang="en-US" altLang="ja-JP" dirty="0" smtClean="0"/>
          </a:p>
          <a:p>
            <a:r>
              <a:rPr kumimoji="1" lang="ja-JP" altLang="en-US" dirty="0" smtClean="0"/>
              <a:t>次に、然るべき所へ相談をしてください、というお願いです。先ほどお示ししたように、全ての事象を職場で解決することは難しく、問題の原因はそれぞれの生活場面にあることも考えられます。一人で抱え込み解決策を考える必要はありませんので、ぜひ支援機関へ相談いただければと思います。</a:t>
            </a:r>
            <a:endParaRPr kumimoji="1" lang="en-US" altLang="ja-JP" dirty="0" smtClean="0"/>
          </a:p>
          <a:p>
            <a:r>
              <a:rPr kumimoji="1" lang="ja-JP" altLang="en-US" dirty="0" smtClean="0"/>
              <a:t>また、様々情報収集や情報提供を然るべき部署等へしていただければと思います。今回得た知識を共有するだけでなく、何か障害者雇用で問われた際に、どこにアクセスすればその情報が得られるのか、情報提供していただくことも生活相談員として重要な役割かと思います。本日の講義の中で様々な情報提供をさせていただきましたので、資料を見返していただいたり、情報を得られなければ支援機関やハローワーク、東京労働局にお問い合わせいただいても構いませんので、外部機関も</a:t>
            </a:r>
            <a:r>
              <a:rPr kumimoji="1" lang="ja-JP" altLang="en-US" dirty="0" smtClean="0"/>
              <a:t>頼っていただきながら、然るべき情報提供を図っていただければと思います。</a:t>
            </a:r>
            <a:endParaRPr kumimoji="1" lang="en-US" altLang="ja-JP" dirty="0" smtClean="0"/>
          </a:p>
          <a:p>
            <a:endParaRPr kumimoji="1" lang="en-US" altLang="ja-JP" dirty="0" smtClean="0"/>
          </a:p>
          <a:p>
            <a:r>
              <a:rPr kumimoji="1" lang="ja-JP" altLang="en-US" dirty="0" smtClean="0"/>
              <a:t>何度も繰り返しになりますが、決して一人で抱え込まず、ご自身の健康に留意していただきながら、職業生活相談員としてご活躍されることをお祈り</a:t>
            </a:r>
            <a:r>
              <a:rPr kumimoji="1" lang="ja-JP" altLang="en-US" dirty="0" smtClean="0"/>
              <a:t>申し上げまして、本日の全ての講義を終了したいと思います。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35</a:t>
            </a:fld>
            <a:endParaRPr lang="ja-JP" altLang="en-US"/>
          </a:p>
        </p:txBody>
      </p:sp>
    </p:spTree>
    <p:extLst>
      <p:ext uri="{BB962C8B-B14F-4D97-AF65-F5344CB8AC3E}">
        <p14:creationId xmlns:p14="http://schemas.microsoft.com/office/powerpoint/2010/main" val="3444598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一方で、障害者職員自身も当然、不安がないわけではありません。仕事の進め方、という部分に限らず、（スライド内容読み上げ）など、仕事に関連した不安、悩み等を抱えやすいものです。</a:t>
            </a:r>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573C919-8C81-40A2-9B6D-837568D219B9}" type="slidenum">
              <a:rPr lang="ja-JP" altLang="en-US" smtClean="0">
                <a:latin typeface="Arial" panose="020B0604020202020204" pitchFamily="34" charset="0"/>
              </a:rPr>
              <a:pPr>
                <a:spcBef>
                  <a:spcPct val="0"/>
                </a:spcBef>
              </a:pPr>
              <a:t>3</a:t>
            </a:fld>
            <a:endParaRPr lang="ja-JP"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受入側、障害者職員側ともに戸惑いや不安を抱えていますが、その原因の一番大きい物は、「知らないこと」だと思います。知らないからこそ怖い、不安、戸惑いというような気持ちが生まれやすくなります。そういった意味合いから、職業生活相談員として、日常的なコミュニケーションとともに、仕事場面以外での定期的な面談や相談等を行って、お互いの理解を図ることが重要とな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4</a:t>
            </a:fld>
            <a:endParaRPr lang="ja-JP" altLang="en-US"/>
          </a:p>
        </p:txBody>
      </p:sp>
    </p:spTree>
    <p:extLst>
      <p:ext uri="{BB962C8B-B14F-4D97-AF65-F5344CB8AC3E}">
        <p14:creationId xmlns:p14="http://schemas.microsoft.com/office/powerpoint/2010/main" val="545225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先ほどコミュニケーションの形として、定期的な面談、というお話をしました。なぜそれが必要か、ということで言えば、このスライドにあるようなメリットがお互いにあるから、と言えます。</a:t>
            </a:r>
            <a:endParaRPr kumimoji="1" lang="en-US" altLang="ja-JP" dirty="0" smtClean="0"/>
          </a:p>
          <a:p>
            <a:r>
              <a:rPr kumimoji="1" lang="ja-JP" altLang="en-US" dirty="0" smtClean="0"/>
              <a:t>職場側にとってのメリットとしては、精神障害や発達障害などの目に見えづらい障害の方が増えてきている中で、体調であったり、不安や悩み等の気持ちの部分などを確認することができ、ひいては適切な雇用管理に繋げることができます。</a:t>
            </a:r>
            <a:endParaRPr kumimoji="1" lang="en-US" altLang="ja-JP" dirty="0" smtClean="0"/>
          </a:p>
          <a:p>
            <a:r>
              <a:rPr kumimoji="1" lang="ja-JP" altLang="en-US" dirty="0" smtClean="0"/>
              <a:t>また、障害者本人にとっても、やはり面談をしていただけることにより、まずは聞いてくれる安心感が醸成されたり、不安や悩み等を相談して解決されることがメリットとなります。それらを重ねていくことで信頼</a:t>
            </a:r>
            <a:r>
              <a:rPr kumimoji="1" lang="ja-JP" altLang="en-US" dirty="0" smtClean="0"/>
              <a:t>関係や、先ほどの杉村の話の中であったその組織への帰属意識などが</a:t>
            </a:r>
            <a:r>
              <a:rPr kumimoji="1" lang="ja-JP" altLang="en-US" dirty="0" smtClean="0"/>
              <a:t>形成され、継続的な就労に繋がりやすいと言えます。こういったことから、日常的なコミュニケーションや面談等を通じて、互いに理解を深め、互いの不安感をなくしていくことが重要となります。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5</a:t>
            </a:fld>
            <a:endParaRPr lang="ja-JP" altLang="en-US"/>
          </a:p>
        </p:txBody>
      </p:sp>
    </p:spTree>
    <p:extLst>
      <p:ext uri="{BB962C8B-B14F-4D97-AF65-F5344CB8AC3E}">
        <p14:creationId xmlns:p14="http://schemas.microsoft.com/office/powerpoint/2010/main" val="383005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面談の際の心がけですが、まずは信頼関係を構築する、ということが重要です。こうすれば信頼関係が構築できる、というスペシャルテクニックがあれば私も知りたいくらいですが、そのようなものはないので、まずは面談等コミュニケーションの回数を重ねていくことが重要かと思います。その中で、「相談者の２つの不安」というものがありますので、これらを理解しておくことが大切です。一つは「相談する内容に関わる不安」、仕事について</a:t>
            </a:r>
            <a:r>
              <a:rPr kumimoji="1" lang="ja-JP" altLang="en-US" dirty="0" err="1" smtClean="0"/>
              <a:t>や</a:t>
            </a:r>
            <a:r>
              <a:rPr kumimoji="1" lang="ja-JP" altLang="en-US" dirty="0" smtClean="0"/>
              <a:t>職場内のコミュニケーションについて、等が挙げられるかもしれません。この点の他、②「相談すること自体についての不安」、相談しても良いものだろうか、こんなことを聞いてもよいものだろうか、などの不安を抱えていることを理解することが大切です。</a:t>
            </a:r>
            <a:endParaRPr kumimoji="1" lang="en-US" altLang="ja-JP" dirty="0" smtClean="0"/>
          </a:p>
          <a:p>
            <a:r>
              <a:rPr kumimoji="1" lang="ja-JP" altLang="en-US" dirty="0" smtClean="0"/>
              <a:t>また、面談の際に、言葉の意味や意図を相談者と共有できているか、確認することも重要です。スライドの例えは「フットボール」としましたが、アメフトなのかサッカーなのか、違ってくるかもしれません。ちょっと無理矢理な感じかもしれませんが、同じ単語でも話し手と受け手で意味が違ってくる場合がありますので、文脈なども含めて、適切に同じ内容を共有できているかどうか、イメージしている内容が違う可能性があるかもしれない、と心に留めておく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D558BED-9A48-450D-859F-4D79F69D626C}" type="slidenum">
              <a:rPr lang="ja-JP" altLang="en-US" smtClean="0"/>
              <a:pPr>
                <a:defRPr/>
              </a:pPr>
              <a:t>6</a:t>
            </a:fld>
            <a:endParaRPr lang="ja-JP" altLang="en-US"/>
          </a:p>
        </p:txBody>
      </p:sp>
    </p:spTree>
    <p:extLst>
      <p:ext uri="{BB962C8B-B14F-4D97-AF65-F5344CB8AC3E}">
        <p14:creationId xmlns:p14="http://schemas.microsoft.com/office/powerpoint/2010/main" val="1624299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また、面談や相談とは、相手の不安や悩みを聞くことだけではなく、相手に伝えることも必要になります。その際に、伝える側が障害特性を踏まえて、伝える工夫をする必要があるかもしれないことを気をつけていただければと思います。具体的な伝え方の例が、本スライド下部にありますが、シンプルな表現でイメージしやすいように、障害特性によっては比喩表現などはわかりにくいので注意が必要です。時間、個数、場所など具体的にお示しいただくこと、ジェスチャーや見本をお見せいただくことなども効果的です。</a:t>
            </a:r>
          </a:p>
        </p:txBody>
      </p:sp>
      <p:sp>
        <p:nvSpPr>
          <p:cNvPr id="153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9E54FD06-626B-43D7-94EA-7D35AB5758FB}" type="slidenum">
              <a:rPr lang="ja-JP" altLang="en-US" smtClean="0">
                <a:latin typeface="Arial" panose="020B0604020202020204" pitchFamily="34" charset="0"/>
              </a:rPr>
              <a:pPr>
                <a:spcBef>
                  <a:spcPct val="0"/>
                </a:spcBef>
              </a:pPr>
              <a:t>7</a:t>
            </a:fld>
            <a:endParaRPr lang="ja-JP"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dirty="0" smtClean="0"/>
              <a:t>情報の入力や出力といった部分について、これは障害によるものだけでなく、健常者の方々にも当てはまるかもしれませんが、視覚情報で示した方が良いのか、聴覚情報で示した方が良いのか、視覚情報といっても文章で示される方が良いのか、イラストや図、写真等がよいのか、等特徴があります。以下、表現方法や伝え方など、それぞれ本人にとってわかりやすいものがありますので、それらを把握しお伝えいただくことが効果的です。</a:t>
            </a:r>
            <a:endParaRPr lang="en-US" altLang="ja-JP" sz="1400" dirty="0" smtClean="0"/>
          </a:p>
          <a:p>
            <a:r>
              <a:rPr lang="ja-JP" altLang="en-US" sz="1400" dirty="0" smtClean="0"/>
              <a:t>（また、「一度に２つ以上の情報が入ると混乱してしまう」というような特性をお持ちの方がいるかもしれません。そのような方は、指示を複数出されるだけでなく、言葉と表情の２つの情報に矛盾があっても混乱しやすいと言えます。例えば、お願いしていた仕事が時間内に終わらなかったと報告があった際に、言葉では「大丈夫だよ」と伝えるも、表情は曇っているとそれだけで情報の矛盾が生じてしまうため、このような点でも注意が必要と言えます）</a:t>
            </a:r>
            <a:endParaRPr lang="ja-JP" altLang="en-US" sz="1400" dirty="0"/>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9872" indent="-27675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08571"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51688"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94806" indent="-220781">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42587"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0369"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38151"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785932" indent="-22078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5AB0B5C-07E1-44B8-9C2A-CEDECB736412}" type="slidenum">
              <a:rPr lang="ja-JP" altLang="en-US" smtClean="0">
                <a:latin typeface="Arial" panose="020B0604020202020204" pitchFamily="34" charset="0"/>
              </a:rPr>
              <a:pPr>
                <a:spcBef>
                  <a:spcPct val="0"/>
                </a:spcBef>
              </a:pPr>
              <a:t>8</a:t>
            </a:fld>
            <a:endParaRPr lang="ja-JP"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89F69CE-54B5-4B2B-B76F-7675F6D08EC5}" type="datetime1">
              <a:rPr lang="ja-JP" altLang="en-US"/>
              <a:pPr>
                <a:defRPr/>
              </a:pPr>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AC82D25-1C1F-47EA-B354-E01CCC70B42E}" type="slidenum">
              <a:rPr lang="ja-JP" altLang="en-US"/>
              <a:pPr>
                <a:defRPr/>
              </a:pPr>
              <a:t>‹#›</a:t>
            </a:fld>
            <a:endParaRPr lang="ja-JP" altLang="en-US"/>
          </a:p>
        </p:txBody>
      </p:sp>
    </p:spTree>
    <p:extLst>
      <p:ext uri="{BB962C8B-B14F-4D97-AF65-F5344CB8AC3E}">
        <p14:creationId xmlns:p14="http://schemas.microsoft.com/office/powerpoint/2010/main" val="420204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E00F914-E12F-46D8-B0F9-2B833235C6AC}" type="datetime1">
              <a:rPr lang="ja-JP" altLang="en-US"/>
              <a:pPr>
                <a:defRPr/>
              </a:pPr>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EB9971C-6AD1-4712-9A5C-9B3E1F9519B7}" type="slidenum">
              <a:rPr lang="ja-JP" altLang="en-US"/>
              <a:pPr>
                <a:defRPr/>
              </a:pPr>
              <a:t>‹#›</a:t>
            </a:fld>
            <a:endParaRPr lang="ja-JP" altLang="en-US"/>
          </a:p>
        </p:txBody>
      </p:sp>
    </p:spTree>
    <p:extLst>
      <p:ext uri="{BB962C8B-B14F-4D97-AF65-F5344CB8AC3E}">
        <p14:creationId xmlns:p14="http://schemas.microsoft.com/office/powerpoint/2010/main" val="107354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07ABE12-7680-45ED-A785-F7F59641D1FB}" type="datetime1">
              <a:rPr lang="ja-JP" altLang="en-US"/>
              <a:pPr>
                <a:defRPr/>
              </a:pPr>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4276267-72BB-44CD-A349-410336CFF2BC}" type="slidenum">
              <a:rPr lang="ja-JP" altLang="en-US"/>
              <a:pPr>
                <a:defRPr/>
              </a:pPr>
              <a:t>‹#›</a:t>
            </a:fld>
            <a:endParaRPr lang="ja-JP" altLang="en-US"/>
          </a:p>
        </p:txBody>
      </p:sp>
    </p:spTree>
    <p:extLst>
      <p:ext uri="{BB962C8B-B14F-4D97-AF65-F5344CB8AC3E}">
        <p14:creationId xmlns:p14="http://schemas.microsoft.com/office/powerpoint/2010/main" val="35695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CB9E201-D833-4846-BFA1-230F5BA87DFB}" type="datetime1">
              <a:rPr lang="ja-JP" altLang="en-US"/>
              <a:pPr>
                <a:defRPr/>
              </a:pPr>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30C2E2E-6A54-4AB0-9C5A-BCD9698CCF48}" type="slidenum">
              <a:rPr lang="ja-JP" altLang="en-US"/>
              <a:pPr>
                <a:defRPr/>
              </a:pPr>
              <a:t>‹#›</a:t>
            </a:fld>
            <a:endParaRPr lang="ja-JP" altLang="en-US"/>
          </a:p>
        </p:txBody>
      </p:sp>
    </p:spTree>
    <p:extLst>
      <p:ext uri="{BB962C8B-B14F-4D97-AF65-F5344CB8AC3E}">
        <p14:creationId xmlns:p14="http://schemas.microsoft.com/office/powerpoint/2010/main" val="19018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546E1C2-35BC-4239-8416-D72AC1092836}" type="datetime1">
              <a:rPr lang="ja-JP" altLang="en-US"/>
              <a:pPr>
                <a:defRPr/>
              </a:pPr>
              <a:t>2021/2/16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FE0B751-7D4D-4197-A94F-56BD9C269ED6}" type="slidenum">
              <a:rPr lang="ja-JP" altLang="en-US"/>
              <a:pPr>
                <a:defRPr/>
              </a:pPr>
              <a:t>‹#›</a:t>
            </a:fld>
            <a:endParaRPr lang="ja-JP" altLang="en-US"/>
          </a:p>
        </p:txBody>
      </p:sp>
    </p:spTree>
    <p:extLst>
      <p:ext uri="{BB962C8B-B14F-4D97-AF65-F5344CB8AC3E}">
        <p14:creationId xmlns:p14="http://schemas.microsoft.com/office/powerpoint/2010/main" val="359238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1BC6DE20-94B0-4512-B364-13305E1BD4AF}" type="datetime1">
              <a:rPr lang="ja-JP" altLang="en-US"/>
              <a:pPr>
                <a:defRPr/>
              </a:pPr>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44FFF31-03BC-444B-93FF-53FD1626246F}" type="slidenum">
              <a:rPr lang="ja-JP" altLang="en-US"/>
              <a:pPr>
                <a:defRPr/>
              </a:pPr>
              <a:t>‹#›</a:t>
            </a:fld>
            <a:endParaRPr lang="ja-JP" altLang="en-US"/>
          </a:p>
        </p:txBody>
      </p:sp>
    </p:spTree>
    <p:extLst>
      <p:ext uri="{BB962C8B-B14F-4D97-AF65-F5344CB8AC3E}">
        <p14:creationId xmlns:p14="http://schemas.microsoft.com/office/powerpoint/2010/main" val="342070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33EB5CB-8554-4D5D-A11E-FE5FBB13F19C}" type="datetime1">
              <a:rPr lang="ja-JP" altLang="en-US"/>
              <a:pPr>
                <a:defRPr/>
              </a:pPr>
              <a:t>2021/2/16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69B31E6-FCDD-4FB2-A317-9CBF41CEF73D}" type="slidenum">
              <a:rPr lang="ja-JP" altLang="en-US"/>
              <a:pPr>
                <a:defRPr/>
              </a:pPr>
              <a:t>‹#›</a:t>
            </a:fld>
            <a:endParaRPr lang="ja-JP" altLang="en-US"/>
          </a:p>
        </p:txBody>
      </p:sp>
    </p:spTree>
    <p:extLst>
      <p:ext uri="{BB962C8B-B14F-4D97-AF65-F5344CB8AC3E}">
        <p14:creationId xmlns:p14="http://schemas.microsoft.com/office/powerpoint/2010/main" val="179038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A976D47-C9B9-48E0-B965-C30F385C2A00}" type="datetime1">
              <a:rPr lang="ja-JP" altLang="en-US"/>
              <a:pPr>
                <a:defRPr/>
              </a:pPr>
              <a:t>2021/2/16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C4B613B-CB0E-4186-AC0F-DC91E345E201}" type="slidenum">
              <a:rPr lang="ja-JP" altLang="en-US"/>
              <a:pPr>
                <a:defRPr/>
              </a:pPr>
              <a:t>‹#›</a:t>
            </a:fld>
            <a:endParaRPr lang="ja-JP" altLang="en-US"/>
          </a:p>
        </p:txBody>
      </p:sp>
    </p:spTree>
    <p:extLst>
      <p:ext uri="{BB962C8B-B14F-4D97-AF65-F5344CB8AC3E}">
        <p14:creationId xmlns:p14="http://schemas.microsoft.com/office/powerpoint/2010/main" val="90088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E91E779-81FA-48BA-9E9A-A5BA1024AA10}" type="datetime1">
              <a:rPr lang="ja-JP" altLang="en-US"/>
              <a:pPr>
                <a:defRPr/>
              </a:pPr>
              <a:t>2021/2/16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852B67B-098A-406E-803A-D49FA8FC9D51}" type="slidenum">
              <a:rPr lang="ja-JP" altLang="en-US"/>
              <a:pPr>
                <a:defRPr/>
              </a:pPr>
              <a:t>‹#›</a:t>
            </a:fld>
            <a:endParaRPr lang="ja-JP" altLang="en-US"/>
          </a:p>
        </p:txBody>
      </p:sp>
    </p:spTree>
    <p:extLst>
      <p:ext uri="{BB962C8B-B14F-4D97-AF65-F5344CB8AC3E}">
        <p14:creationId xmlns:p14="http://schemas.microsoft.com/office/powerpoint/2010/main" val="879456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16059D2-5D26-4C6A-A926-02E634DE8BF1}" type="datetime1">
              <a:rPr lang="ja-JP" altLang="en-US"/>
              <a:pPr>
                <a:defRPr/>
              </a:pPr>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EF5907-155C-498E-9471-F33AD11C9F0F}" type="slidenum">
              <a:rPr lang="ja-JP" altLang="en-US"/>
              <a:pPr>
                <a:defRPr/>
              </a:pPr>
              <a:t>‹#›</a:t>
            </a:fld>
            <a:endParaRPr lang="ja-JP" altLang="en-US"/>
          </a:p>
        </p:txBody>
      </p:sp>
    </p:spTree>
    <p:extLst>
      <p:ext uri="{BB962C8B-B14F-4D97-AF65-F5344CB8AC3E}">
        <p14:creationId xmlns:p14="http://schemas.microsoft.com/office/powerpoint/2010/main" val="3659469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442C4FC-BA37-411C-8E08-F27FD405529F}" type="datetime1">
              <a:rPr lang="ja-JP" altLang="en-US"/>
              <a:pPr>
                <a:defRPr/>
              </a:pPr>
              <a:t>2021/2/16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33E3219-C93E-447B-AE68-C1929FC48D84}" type="slidenum">
              <a:rPr lang="ja-JP" altLang="en-US"/>
              <a:pPr>
                <a:defRPr/>
              </a:pPr>
              <a:t>‹#›</a:t>
            </a:fld>
            <a:endParaRPr lang="ja-JP" altLang="en-US"/>
          </a:p>
        </p:txBody>
      </p:sp>
    </p:spTree>
    <p:extLst>
      <p:ext uri="{BB962C8B-B14F-4D97-AF65-F5344CB8AC3E}">
        <p14:creationId xmlns:p14="http://schemas.microsoft.com/office/powerpoint/2010/main" val="49984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B654BF48-54F6-4C55-BA50-E3D1CE303239}" type="datetime1">
              <a:rPr lang="ja-JP" altLang="en-US"/>
              <a:pPr>
                <a:defRPr/>
              </a:pPr>
              <a:t>2021/2/16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ja-JP" altLang="en-US"/>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5D24C13-EAD3-4EFA-BB0E-92B19762FF8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2pPr>
      <a:lvl3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3pPr>
      <a:lvl4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4pPr>
      <a:lvl5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5pPr>
      <a:lvl6pPr marL="457200" algn="ctr" rtl="0" fontAlgn="base">
        <a:spcBef>
          <a:spcPct val="0"/>
        </a:spcBef>
        <a:spcAft>
          <a:spcPct val="0"/>
        </a:spcAft>
        <a:defRPr kumimoji="1" sz="4400">
          <a:solidFill>
            <a:schemeClr val="tx1"/>
          </a:solidFill>
          <a:latin typeface="Verdana" pitchFamily="34" charset="0"/>
          <a:ea typeface="ＭＳ ゴシック" pitchFamily="49" charset="-128"/>
        </a:defRPr>
      </a:lvl6pPr>
      <a:lvl7pPr marL="914400" algn="ctr" rtl="0" fontAlgn="base">
        <a:spcBef>
          <a:spcPct val="0"/>
        </a:spcBef>
        <a:spcAft>
          <a:spcPct val="0"/>
        </a:spcAft>
        <a:defRPr kumimoji="1" sz="4400">
          <a:solidFill>
            <a:schemeClr val="tx1"/>
          </a:solidFill>
          <a:latin typeface="Verdana" pitchFamily="34" charset="0"/>
          <a:ea typeface="ＭＳ ゴシック" pitchFamily="49" charset="-128"/>
        </a:defRPr>
      </a:lvl7pPr>
      <a:lvl8pPr marL="1371600" algn="ctr" rtl="0" fontAlgn="base">
        <a:spcBef>
          <a:spcPct val="0"/>
        </a:spcBef>
        <a:spcAft>
          <a:spcPct val="0"/>
        </a:spcAft>
        <a:defRPr kumimoji="1" sz="4400">
          <a:solidFill>
            <a:schemeClr val="tx1"/>
          </a:solidFill>
          <a:latin typeface="Verdana" pitchFamily="34" charset="0"/>
          <a:ea typeface="ＭＳ ゴシック" pitchFamily="49" charset="-128"/>
        </a:defRPr>
      </a:lvl8pPr>
      <a:lvl9pPr marL="1828800" algn="ctr" rtl="0" fontAlgn="base">
        <a:spcBef>
          <a:spcPct val="0"/>
        </a:spcBef>
        <a:spcAft>
          <a:spcPct val="0"/>
        </a:spcAft>
        <a:defRPr kumimoji="1" sz="4400">
          <a:solidFill>
            <a:schemeClr val="tx1"/>
          </a:solidFill>
          <a:latin typeface="Verdana" pitchFamily="34" charset="0"/>
          <a:ea typeface="ＭＳ ゴシック" pitchFamily="49"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701562" y="5662246"/>
            <a:ext cx="5442438" cy="773723"/>
          </a:xfrm>
        </p:spPr>
        <p:txBody>
          <a:bodyPr rtlCol="0">
            <a:normAutofit/>
          </a:bodyPr>
          <a:lstStyle/>
          <a:p>
            <a:pPr eaLnBrk="1" fontAlgn="auto" hangingPunct="1">
              <a:spcAft>
                <a:spcPts val="0"/>
              </a:spcAft>
              <a:defRPr/>
            </a:pPr>
            <a:r>
              <a:rPr lang="ja-JP" altLang="en-US" sz="1846" b="1" dirty="0">
                <a:solidFill>
                  <a:schemeClr val="accent1">
                    <a:lumMod val="50000"/>
                  </a:schemeClr>
                </a:solidFill>
                <a:latin typeface="Meiryo UI" panose="020B0604030504040204" pitchFamily="50" charset="-128"/>
                <a:ea typeface="Meiryo UI" panose="020B0604030504040204" pitchFamily="50" charset="-128"/>
              </a:rPr>
              <a:t>東京労働局職業安定部職業対策課　</a:t>
            </a:r>
            <a:endParaRPr lang="en-US" altLang="ja-JP" sz="2215" b="1" dirty="0">
              <a:solidFill>
                <a:schemeClr val="accent1">
                  <a:lumMod val="50000"/>
                </a:schemeClr>
              </a:solidFill>
              <a:latin typeface="Meiryo UI" panose="020B0604030504040204" pitchFamily="50" charset="-128"/>
              <a:ea typeface="Meiryo UI" panose="020B0604030504040204" pitchFamily="50" charset="-128"/>
            </a:endParaRPr>
          </a:p>
        </p:txBody>
      </p:sp>
      <p:sp>
        <p:nvSpPr>
          <p:cNvPr id="22531" name="タイトル 1"/>
          <p:cNvSpPr>
            <a:spLocks noGrp="1"/>
          </p:cNvSpPr>
          <p:nvPr>
            <p:ph type="ctrTitle"/>
          </p:nvPr>
        </p:nvSpPr>
        <p:spPr>
          <a:xfrm>
            <a:off x="0" y="1575879"/>
            <a:ext cx="9144000" cy="2233246"/>
          </a:xfrm>
        </p:spPr>
        <p:txBody>
          <a:bodyPr/>
          <a:lstStyle/>
          <a:p>
            <a:pPr eaLnBrk="1" hangingPunct="1"/>
            <a:r>
              <a:rPr lang="ja-JP" altLang="en-US" sz="3692" b="1" dirty="0" smtClean="0">
                <a:solidFill>
                  <a:srgbClr val="002060"/>
                </a:solidFill>
                <a:latin typeface="Meiryo UI" panose="020B0604030504040204" pitchFamily="50" charset="-128"/>
                <a:ea typeface="Meiryo UI" panose="020B0604030504040204" pitchFamily="50" charset="-128"/>
              </a:rPr>
              <a:t>障害者</a:t>
            </a:r>
            <a:r>
              <a:rPr lang="ja-JP" altLang="en-US" sz="3692" b="1" dirty="0">
                <a:solidFill>
                  <a:srgbClr val="002060"/>
                </a:solidFill>
                <a:latin typeface="Meiryo UI" panose="020B0604030504040204" pitchFamily="50" charset="-128"/>
                <a:ea typeface="Meiryo UI" panose="020B0604030504040204" pitchFamily="50" charset="-128"/>
              </a:rPr>
              <a:t>職業生活</a:t>
            </a:r>
            <a:r>
              <a:rPr lang="ja-JP" altLang="en-US" sz="3692" b="1" dirty="0" smtClean="0">
                <a:solidFill>
                  <a:srgbClr val="002060"/>
                </a:solidFill>
                <a:latin typeface="Meiryo UI" panose="020B0604030504040204" pitchFamily="50" charset="-128"/>
                <a:ea typeface="Meiryo UI" panose="020B0604030504040204" pitchFamily="50" charset="-128"/>
              </a:rPr>
              <a:t>相談員</a:t>
            </a:r>
            <a:r>
              <a:rPr lang="ja-JP" altLang="en-US" sz="3692" b="1" dirty="0">
                <a:solidFill>
                  <a:srgbClr val="002060"/>
                </a:solidFill>
                <a:latin typeface="Meiryo UI" panose="020B0604030504040204" pitchFamily="50" charset="-128"/>
                <a:ea typeface="Meiryo UI" panose="020B0604030504040204" pitchFamily="50" charset="-128"/>
              </a:rPr>
              <a:t>として</a:t>
            </a:r>
            <a:r>
              <a:rPr lang="ja-JP" altLang="en-US" sz="3692" b="1" dirty="0" smtClean="0">
                <a:solidFill>
                  <a:srgbClr val="002060"/>
                </a:solidFill>
                <a:latin typeface="Meiryo UI" panose="020B0604030504040204" pitchFamily="50" charset="-128"/>
                <a:ea typeface="Meiryo UI" panose="020B0604030504040204" pitchFamily="50" charset="-128"/>
              </a:rPr>
              <a:t>の心構え</a:t>
            </a:r>
            <a:endParaRPr lang="ja-JP" altLang="en-US" sz="3692" b="1" dirty="0">
              <a:solidFill>
                <a:srgbClr val="002060"/>
              </a:solidFill>
              <a:latin typeface="Meiryo UI" panose="020B0604030504040204" pitchFamily="50" charset="-128"/>
              <a:ea typeface="Meiryo UI" panose="020B0604030504040204" pitchFamily="50" charset="-128"/>
            </a:endParaRPr>
          </a:p>
        </p:txBody>
      </p:sp>
      <p:sp>
        <p:nvSpPr>
          <p:cNvPr id="6" name="角丸四角形 5"/>
          <p:cNvSpPr/>
          <p:nvPr/>
        </p:nvSpPr>
        <p:spPr>
          <a:xfrm>
            <a:off x="3899389" y="3729441"/>
            <a:ext cx="624254" cy="1318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35170" y="3096948"/>
            <a:ext cx="9072197" cy="6594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8" name="Picture 295" descr="E:\usr\SSWNXA\デスクトップ\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1931" y="5491284"/>
            <a:ext cx="1059336" cy="529668"/>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p:txBody>
          <a:bodyPr/>
          <a:lstStyle/>
          <a:p>
            <a:pPr>
              <a:defRPr/>
            </a:pPr>
            <a:fld id="{8A490D42-5B33-4DA4-9552-40E9D9FEFCE6}" type="slidenum">
              <a:rPr lang="ja-JP" altLang="en-US" smtClean="0"/>
              <a:pPr>
                <a:defRPr/>
              </a:pPr>
              <a:t>0</a:t>
            </a:fld>
            <a:endParaRPr lang="ja-JP" altLang="en-US"/>
          </a:p>
        </p:txBody>
      </p:sp>
    </p:spTree>
    <p:extLst>
      <p:ext uri="{BB962C8B-B14F-4D97-AF65-F5344CB8AC3E}">
        <p14:creationId xmlns:p14="http://schemas.microsoft.com/office/powerpoint/2010/main" val="311992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84188" y="307975"/>
            <a:ext cx="8229600" cy="758825"/>
          </a:xfrm>
          <a:solidFill>
            <a:schemeClr val="bg1"/>
          </a:solidFill>
          <a:ln>
            <a:solidFill>
              <a:schemeClr val="tx1"/>
            </a:solidFill>
            <a:miter lim="800000"/>
            <a:headEnd/>
            <a:tailEnd/>
          </a:ln>
        </p:spPr>
        <p:txBody>
          <a:bodyPr/>
          <a:lstStyle/>
          <a:p>
            <a:r>
              <a:rPr lang="ja-JP" altLang="en-US" sz="3600" b="1" dirty="0" smtClean="0">
                <a:latin typeface="Meiryo UI" panose="020B0604030504040204" pitchFamily="50" charset="-128"/>
                <a:ea typeface="Meiryo UI" panose="020B0604030504040204" pitchFamily="50" charset="-128"/>
              </a:rPr>
              <a:t>伝える→「理解」に繋がるために</a:t>
            </a:r>
          </a:p>
        </p:txBody>
      </p:sp>
      <p:graphicFrame>
        <p:nvGraphicFramePr>
          <p:cNvPr id="5" name="コンテンツ プレースホルダ 4"/>
          <p:cNvGraphicFramePr>
            <a:graphicFrameLocks noGrp="1"/>
          </p:cNvGraphicFramePr>
          <p:nvPr>
            <p:ph idx="1"/>
          </p:nvPr>
        </p:nvGraphicFramePr>
        <p:xfrm>
          <a:off x="506413" y="1409700"/>
          <a:ext cx="8147050" cy="4968876"/>
        </p:xfrm>
        <a:graphic>
          <a:graphicData uri="http://schemas.openxmlformats.org/drawingml/2006/table">
            <a:tbl>
              <a:tblPr firstRow="1" bandRow="1">
                <a:tableStyleId>{5940675A-B579-460E-94D1-54222C63F5DA}</a:tableStyleId>
              </a:tblPr>
              <a:tblGrid>
                <a:gridCol w="4114700">
                  <a:extLst>
                    <a:ext uri="{9D8B030D-6E8A-4147-A177-3AD203B41FA5}">
                      <a16:colId xmlns:a16="http://schemas.microsoft.com/office/drawing/2014/main" val="20000"/>
                    </a:ext>
                  </a:extLst>
                </a:gridCol>
                <a:gridCol w="4032350">
                  <a:extLst>
                    <a:ext uri="{9D8B030D-6E8A-4147-A177-3AD203B41FA5}">
                      <a16:colId xmlns:a16="http://schemas.microsoft.com/office/drawing/2014/main" val="20001"/>
                    </a:ext>
                  </a:extLst>
                </a:gridCol>
              </a:tblGrid>
              <a:tr h="639467">
                <a:tc>
                  <a:txBody>
                    <a:bodyPr/>
                    <a:lstStyle/>
                    <a:p>
                      <a:pPr algn="ct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分かりやすい説明</a:t>
                      </a:r>
                      <a:endParaRPr kumimoji="1" lang="ja-JP" altLang="en-US" sz="3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60000"/>
                        <a:lumOff val="40000"/>
                      </a:schemeClr>
                    </a:solidFill>
                  </a:tcPr>
                </a:tc>
                <a:tc>
                  <a:txBody>
                    <a:bodyPr/>
                    <a:lstStyle/>
                    <a:p>
                      <a:pPr algn="ct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分かりにくい説明</a:t>
                      </a:r>
                      <a:endParaRPr kumimoji="1" lang="ja-JP" altLang="en-US" sz="3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75000"/>
                      </a:schemeClr>
                    </a:solidFill>
                  </a:tcPr>
                </a:tc>
                <a:extLst>
                  <a:ext uri="{0D108BD9-81ED-4DB2-BD59-A6C34878D82A}">
                    <a16:rowId xmlns:a16="http://schemas.microsoft.com/office/drawing/2014/main" val="10000"/>
                  </a:ext>
                </a:extLst>
              </a:tr>
              <a:tr h="517665">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具体的</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言葉が難しい</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1"/>
                  </a:ext>
                </a:extLst>
              </a:tr>
              <a:tr h="517665">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説明が簡潔（最小限）</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説明が抽象的</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2"/>
                  </a:ext>
                </a:extLst>
              </a:tr>
              <a:tr h="462149">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ポイントが明確</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説明が長すぎる</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3"/>
                  </a:ext>
                </a:extLst>
              </a:tr>
              <a:tr h="943976">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一貫性がある</a:t>
                      </a:r>
                    </a:p>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（いつも同じ）</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説明が速すぎる・次々と内容が変わる</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4"/>
                  </a:ext>
                </a:extLst>
              </a:tr>
              <a:tr h="517665">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順序や手順が一定</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言葉の表現が多彩</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5"/>
                  </a:ext>
                </a:extLst>
              </a:tr>
              <a:tr h="1370289">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絵や図、写真、記号が併用されている</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accent6">
                        <a:lumMod val="20000"/>
                        <a:lumOff val="80000"/>
                      </a:schemeClr>
                    </a:solidFill>
                  </a:tcPr>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文字が同じ大きさ・色でどこを説明しているのか見つけにくい。</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8" marB="45718">
                    <a:solidFill>
                      <a:schemeClr val="bg1">
                        <a:lumMod val="95000"/>
                      </a:schemeClr>
                    </a:solidFill>
                  </a:tcPr>
                </a:tc>
                <a:extLst>
                  <a:ext uri="{0D108BD9-81ED-4DB2-BD59-A6C34878D82A}">
                    <a16:rowId xmlns:a16="http://schemas.microsoft.com/office/drawing/2014/main" val="10006"/>
                  </a:ext>
                </a:extLst>
              </a:tr>
            </a:tbl>
          </a:graphicData>
        </a:graphic>
      </p:graphicFrame>
      <p:sp>
        <p:nvSpPr>
          <p:cNvPr id="18461"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D3F4132C-2418-4B8A-A07D-57B2D1B5A5AE}"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9</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18462"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903470619"/>
              </p:ext>
            </p:extLst>
          </p:nvPr>
        </p:nvGraphicFramePr>
        <p:xfrm>
          <a:off x="457200" y="188913"/>
          <a:ext cx="8147050" cy="6264276"/>
        </p:xfrm>
        <a:graphic>
          <a:graphicData uri="http://schemas.openxmlformats.org/drawingml/2006/table">
            <a:tbl>
              <a:tblPr firstRow="1" bandRow="1">
                <a:tableStyleId>{69012ECD-51FC-41F1-AA8D-1B2483CD663E}</a:tableStyleId>
              </a:tblPr>
              <a:tblGrid>
                <a:gridCol w="8147050">
                  <a:extLst>
                    <a:ext uri="{9D8B030D-6E8A-4147-A177-3AD203B41FA5}">
                      <a16:colId xmlns:a16="http://schemas.microsoft.com/office/drawing/2014/main" val="20000"/>
                    </a:ext>
                  </a:extLst>
                </a:gridCol>
              </a:tblGrid>
              <a:tr h="833015">
                <a:tc>
                  <a:txBody>
                    <a:bodyPr/>
                    <a:lstStyle/>
                    <a:p>
                      <a:pPr algn="ct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例えば</a:t>
                      </a:r>
                      <a:r>
                        <a:rPr lang="en-US" altLang="ja-JP" sz="3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わかりやすい説明の具体例</a:t>
                      </a:r>
                      <a:endParaRPr kumimoji="1" lang="ja-JP" altLang="en-US" sz="3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9" marB="45719" anchor="ctr" anchorCtr="1"/>
                </a:tc>
                <a:extLst>
                  <a:ext uri="{0D108BD9-81ED-4DB2-BD59-A6C34878D82A}">
                    <a16:rowId xmlns:a16="http://schemas.microsoft.com/office/drawing/2014/main" val="10000"/>
                  </a:ext>
                </a:extLst>
              </a:tr>
              <a:tr h="566451">
                <a:tc>
                  <a:txBody>
                    <a:bodyPr/>
                    <a:lstStyle/>
                    <a:p>
                      <a:pPr algn="l"/>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複数・複雑・抽象的・長い</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9" marB="45719"/>
                </a:tc>
                <a:extLst>
                  <a:ext uri="{0D108BD9-81ED-4DB2-BD59-A6C34878D82A}">
                    <a16:rowId xmlns:a16="http://schemas.microsoft.com/office/drawing/2014/main" val="10001"/>
                  </a:ext>
                </a:extLst>
              </a:tr>
              <a:tr h="2432405">
                <a:tc>
                  <a:txBody>
                    <a:bodyPr/>
                    <a:lstStyle/>
                    <a:p>
                      <a:pPr marL="274320" indent="-274320" algn="l" eaLnBrk="1" fontAlgn="auto" hangingPunct="1">
                        <a:spcAft>
                          <a:spcPts val="0"/>
                        </a:spcAft>
                        <a:buFont typeface="Arial" pitchFamily="34" charset="0"/>
                        <a:buNone/>
                        <a:defRPr/>
                      </a:pP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あれ（あそこ） 　</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err="1" smtClean="0">
                          <a:latin typeface="Meiryo UI" panose="020B0604030504040204" pitchFamily="50" charset="-128"/>
                          <a:ea typeface="Meiryo UI" panose="020B0604030504040204" pitchFamily="50" charset="-128"/>
                          <a:cs typeface="Meiryo UI" panose="020B0604030504040204" pitchFamily="50" charset="-128"/>
                        </a:rPr>
                        <a:t>こそあど</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言葉</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smtClean="0">
                        <a:latin typeface="Meiryo UI" panose="020B0604030504040204" pitchFamily="50" charset="-128"/>
                        <a:ea typeface="Meiryo UI" panose="020B0604030504040204" pitchFamily="50" charset="-128"/>
                        <a:cs typeface="Meiryo UI" panose="020B0604030504040204" pitchFamily="50" charset="-128"/>
                      </a:endParaRPr>
                    </a:p>
                    <a:p>
                      <a:pPr marL="274320" indent="-274320" algn="l" eaLnBrk="1" fontAlgn="auto" hangingPunct="1">
                        <a:spcAft>
                          <a:spcPts val="0"/>
                        </a:spcAft>
                        <a:buFont typeface="Arial" pitchFamily="34" charset="0"/>
                        <a:buNone/>
                        <a:defRPr/>
                      </a:pP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ちゃんと、しっかりと</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smtClean="0">
                        <a:latin typeface="Meiryo UI" panose="020B0604030504040204" pitchFamily="50" charset="-128"/>
                        <a:ea typeface="Meiryo UI" panose="020B0604030504040204" pitchFamily="50" charset="-128"/>
                        <a:cs typeface="Meiryo UI" panose="020B0604030504040204" pitchFamily="50" charset="-128"/>
                      </a:endParaRPr>
                    </a:p>
                    <a:p>
                      <a:pPr marL="274320" indent="-274320" algn="l" eaLnBrk="1" fontAlgn="auto" hangingPunct="1">
                        <a:spcAft>
                          <a:spcPts val="0"/>
                        </a:spcAft>
                        <a:buFont typeface="Arial" pitchFamily="34" charset="0"/>
                        <a:buNone/>
                        <a:defRPr/>
                      </a:pP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適当に</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／大体</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／きりが良いところで</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など</a:t>
                      </a:r>
                    </a:p>
                    <a:p>
                      <a:pPr marL="274320" indent="-274320" algn="l" eaLnBrk="1" fontAlgn="auto" hangingPunct="1">
                        <a:spcAft>
                          <a:spcPts val="0"/>
                        </a:spcAft>
                        <a:buFont typeface="Arial" pitchFamily="34" charset="0"/>
                        <a:buNone/>
                        <a:defRPr/>
                      </a:pPr>
                      <a:r>
                        <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主観的（個人の自由意思による物事の見方）な</a:t>
                      </a:r>
                    </a:p>
                    <a:p>
                      <a:pPr marL="274320" indent="-274320" algn="l" eaLnBrk="1" fontAlgn="auto" hangingPunct="1">
                        <a:spcAft>
                          <a:spcPts val="0"/>
                        </a:spcAft>
                        <a:buFont typeface="Arial" pitchFamily="34" charset="0"/>
                        <a:buNone/>
                        <a:defRPr/>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指示や説明は分かりにくく、伝わりにくい</a:t>
                      </a:r>
                      <a:endParaRPr kumimoji="1"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9" marB="45719"/>
                </a:tc>
                <a:extLst>
                  <a:ext uri="{0D108BD9-81ED-4DB2-BD59-A6C34878D82A}">
                    <a16:rowId xmlns:a16="http://schemas.microsoft.com/office/drawing/2014/main" val="10002"/>
                  </a:ext>
                </a:extLst>
              </a:tr>
              <a:tr h="2432405">
                <a:tc>
                  <a:txBody>
                    <a:bodyPr/>
                    <a:lstStyle/>
                    <a:p>
                      <a:pPr marL="274320" indent="-274320" algn="l" eaLnBrk="1" fontAlgn="auto" hangingPunct="1">
                        <a:spcAft>
                          <a:spcPts val="0"/>
                        </a:spcAft>
                        <a:buFont typeface="Arial" pitchFamily="34" charset="0"/>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○簡単な言葉</a:t>
                      </a:r>
                    </a:p>
                    <a:p>
                      <a:pPr marL="274320" indent="-274320" algn="l" eaLnBrk="1" fontAlgn="auto" hangingPunct="1">
                        <a:spcAft>
                          <a:spcPts val="0"/>
                        </a:spcAft>
                        <a:buFont typeface="Arial" pitchFamily="34" charset="0"/>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○短い文節</a:t>
                      </a:r>
                    </a:p>
                    <a:p>
                      <a:pPr marL="274320" indent="-274320" algn="l" eaLnBrk="1" fontAlgn="auto" hangingPunct="1">
                        <a:spcAft>
                          <a:spcPts val="0"/>
                        </a:spcAft>
                        <a:buFont typeface="Arial" pitchFamily="34" charset="0"/>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○抽象的で曖昧な表現や言い方は避ける。</a:t>
                      </a:r>
                    </a:p>
                    <a:p>
                      <a:pPr marL="274320" indent="-274320" algn="l" eaLnBrk="1" fontAlgn="auto" hangingPunct="1">
                        <a:spcAft>
                          <a:spcPts val="0"/>
                        </a:spcAft>
                        <a:buFont typeface="Arial" pitchFamily="34" charset="0"/>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○簡潔・具体的な表現</a:t>
                      </a:r>
                    </a:p>
                    <a:p>
                      <a:pPr marL="274320" indent="-274320" algn="l" eaLnBrk="1" fontAlgn="auto" hangingPunct="1">
                        <a:spcAft>
                          <a:spcPts val="0"/>
                        </a:spcAft>
                        <a:buFont typeface="Arial" pitchFamily="34" charset="0"/>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○絵や図･写真など視覚的情報が効果的</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9" marB="45719"/>
                </a:tc>
                <a:extLst>
                  <a:ext uri="{0D108BD9-81ED-4DB2-BD59-A6C34878D82A}">
                    <a16:rowId xmlns:a16="http://schemas.microsoft.com/office/drawing/2014/main" val="10003"/>
                  </a:ext>
                </a:extLst>
              </a:tr>
            </a:tbl>
          </a:graphicData>
        </a:graphic>
      </p:graphicFrame>
      <p:sp>
        <p:nvSpPr>
          <p:cNvPr id="2049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5D977E5D-CE33-42D7-A492-8F517CC225D2}"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10</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20495"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grpSp>
        <p:nvGrpSpPr>
          <p:cNvPr id="9" name="グループ化 8"/>
          <p:cNvGrpSpPr/>
          <p:nvPr/>
        </p:nvGrpSpPr>
        <p:grpSpPr>
          <a:xfrm>
            <a:off x="72766" y="1732655"/>
            <a:ext cx="4685933" cy="5111315"/>
            <a:chOff x="1115617" y="2276873"/>
            <a:chExt cx="7090178" cy="4697423"/>
          </a:xfrm>
        </p:grpSpPr>
        <p:sp>
          <p:nvSpPr>
            <p:cNvPr id="42" name="楕円 41"/>
            <p:cNvSpPr/>
            <p:nvPr/>
          </p:nvSpPr>
          <p:spPr>
            <a:xfrm rot="21411542">
              <a:off x="2325731" y="5058967"/>
              <a:ext cx="4136664" cy="1492664"/>
            </a:xfrm>
            <a:prstGeom prst="ellipse">
              <a:avLst/>
            </a:prstGeom>
            <a:solidFill>
              <a:schemeClr val="accent2">
                <a:lumMod val="20000"/>
                <a:lumOff val="80000"/>
              </a:schemeClr>
            </a:solidFill>
            <a:ln>
              <a:no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rot="16200000">
              <a:off x="644010" y="2748480"/>
              <a:ext cx="3146974" cy="2203759"/>
            </a:xfrm>
            <a:prstGeom prst="roundRect">
              <a:avLst>
                <a:gd name="adj" fmla="val 4197"/>
              </a:avLst>
            </a:prstGeom>
            <a:solidFill>
              <a:sysClr val="window" lastClr="FFFFFF"/>
            </a:solidFill>
            <a:ln w="6350" cap="flat" cmpd="sng" algn="ctr">
              <a:solidFill>
                <a:srgbClr val="0070C0"/>
              </a:solidFill>
              <a:prstDash val="solid"/>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メモ 13"/>
            <p:cNvSpPr/>
            <p:nvPr/>
          </p:nvSpPr>
          <p:spPr>
            <a:xfrm>
              <a:off x="1263509" y="3521997"/>
              <a:ext cx="1901793" cy="1653673"/>
            </a:xfrm>
            <a:prstGeom prst="foldedCorner">
              <a:avLst>
                <a:gd name="adj" fmla="val 12981"/>
              </a:avLst>
            </a:prstGeom>
            <a:solidFill>
              <a:sysClr val="window" lastClr="FFFFFF">
                <a:lumMod val="95000"/>
              </a:sysClr>
            </a:solidFill>
            <a:ln w="6350" cap="flat" cmpd="sng" algn="ctr">
              <a:solidFill>
                <a:sysClr val="window" lastClr="FFFFFF">
                  <a:lumMod val="8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5" name="テキスト ボックス 14"/>
            <p:cNvSpPr txBox="1"/>
            <p:nvPr/>
          </p:nvSpPr>
          <p:spPr>
            <a:xfrm>
              <a:off x="1395607" y="3412961"/>
              <a:ext cx="1656000" cy="405769"/>
            </a:xfrm>
            <a:prstGeom prst="rect">
              <a:avLst/>
            </a:prstGeom>
            <a:solidFill>
              <a:sysClr val="window" lastClr="FFFFFF">
                <a:lumMod val="95000"/>
              </a:sysClr>
            </a:solidFill>
            <a:ln w="6350">
              <a:noFill/>
              <a:prstDash val="sysDot"/>
            </a:ln>
            <a:effectLst>
              <a:outerShdw blurRad="50800" dist="38100" dir="2700000" algn="tl" rotWithShape="0">
                <a:prstClr val="black">
                  <a:alpha val="40000"/>
                </a:prstClr>
              </a:outerShdw>
            </a:effectLst>
          </p:spPr>
          <p:txBody>
            <a:bodyPr wrap="square" lIns="36000" tIns="72000" rIns="3600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smtClean="0">
                  <a:ln>
                    <a:noFill/>
                  </a:ln>
                  <a:solidFill>
                    <a:srgbClr val="3366FF"/>
                  </a:solidFill>
                  <a:effectLst/>
                  <a:uLnTx/>
                  <a:uFillTx/>
                  <a:latin typeface="メイリオ" panose="020B0604030504040204" pitchFamily="50" charset="-128"/>
                  <a:ea typeface="メイリオ" panose="020B0604030504040204" pitchFamily="50" charset="-128"/>
                </a:rPr>
                <a:t>就労パスポート</a:t>
              </a:r>
              <a:r>
                <a:rPr kumimoji="0" lang="ja-JP" altLang="en-US" sz="1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の作成</a:t>
              </a:r>
            </a:p>
          </p:txBody>
        </p:sp>
        <p:sp>
          <p:nvSpPr>
            <p:cNvPr id="17" name="テキスト ボックス 16"/>
            <p:cNvSpPr txBox="1"/>
            <p:nvPr/>
          </p:nvSpPr>
          <p:spPr>
            <a:xfrm>
              <a:off x="1233303" y="3987554"/>
              <a:ext cx="1896040" cy="848563"/>
            </a:xfrm>
            <a:prstGeom prst="rect">
              <a:avLst/>
            </a:prstGeom>
            <a:noFill/>
            <a:ln>
              <a:noFill/>
            </a:ln>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働く上での</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・自分の特徴</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・アピールポイント</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・希望する配慮</a:t>
              </a:r>
              <a:r>
                <a:rPr kumimoji="0" lang="ja-JP" altLang="en-US" sz="900" kern="0" dirty="0">
                  <a:solidFill>
                    <a:prstClr val="black"/>
                  </a:solidFill>
                  <a:latin typeface="メイリオ" panose="020B0604030504040204" pitchFamily="50" charset="-128"/>
                  <a:ea typeface="メイリオ" panose="020B0604030504040204" pitchFamily="50" charset="-128"/>
                </a:rPr>
                <a:t> </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など</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16" name="Picture 97" descr="C:\Users\NTEAC\Pictures\icon_156660_25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29185">
              <a:off x="2700232" y="3947052"/>
              <a:ext cx="351975" cy="387005"/>
            </a:xfrm>
            <a:prstGeom prst="rect">
              <a:avLst/>
            </a:prstGeom>
            <a:noFill/>
            <a:extLst>
              <a:ext uri="{909E8E84-426E-40DD-AFC4-6F175D3DCCD1}">
                <a14:hiddenFill xmlns:a14="http://schemas.microsoft.com/office/drawing/2010/main">
                  <a:solidFill>
                    <a:srgbClr val="FFFFFF"/>
                  </a:solidFill>
                </a14:hiddenFill>
              </a:ext>
            </a:extLst>
          </p:spPr>
        </p:pic>
        <p:sp>
          <p:nvSpPr>
            <p:cNvPr id="18" name="角丸四角形 17"/>
            <p:cNvSpPr/>
            <p:nvPr/>
          </p:nvSpPr>
          <p:spPr>
            <a:xfrm>
              <a:off x="1119494" y="5935469"/>
              <a:ext cx="6912766" cy="534442"/>
            </a:xfrm>
            <a:prstGeom prst="roundRect">
              <a:avLst>
                <a:gd name="adj" fmla="val 10788"/>
              </a:avLst>
            </a:prstGeom>
            <a:solidFill>
              <a:sysClr val="window" lastClr="FFFFFF"/>
            </a:solidFill>
            <a:ln w="6350" cap="flat" cmpd="sng" algn="ctr">
              <a:solidFill>
                <a:schemeClr val="accent3"/>
              </a:solidFill>
              <a:prstDash val="solid"/>
            </a:ln>
            <a:effectLst/>
          </p:spPr>
          <p:txBody>
            <a:bodyPr t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各支援機関による就労パスポート作成支援、就職・</a:t>
              </a:r>
              <a:r>
                <a:rPr kumimoji="0" lang="ja-JP" altLang="en-US" sz="1200" b="0" i="0" strike="noStrike" kern="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定着支援</a:t>
              </a:r>
            </a:p>
          </p:txBody>
        </p:sp>
        <p:pic>
          <p:nvPicPr>
            <p:cNvPr id="19" name="図 18"/>
            <p:cNvPicPr>
              <a:picLocks noChangeAspect="1"/>
            </p:cNvPicPr>
            <p:nvPr/>
          </p:nvPicPr>
          <p:blipFill rotWithShape="1">
            <a:blip r:embed="rId4" cstate="print">
              <a:extLst>
                <a:ext uri="{28A0092B-C50C-407E-A947-70E740481C1C}">
                  <a14:useLocalDpi xmlns:a14="http://schemas.microsoft.com/office/drawing/2010/main" val="0"/>
                </a:ext>
              </a:extLst>
            </a:blip>
            <a:srcRect l="10006" t="3165" r="79494" b="65661"/>
            <a:stretch/>
          </p:blipFill>
          <p:spPr>
            <a:xfrm>
              <a:off x="1353473" y="6363645"/>
              <a:ext cx="670997" cy="610651"/>
            </a:xfrm>
            <a:prstGeom prst="rect">
              <a:avLst/>
            </a:prstGeom>
          </p:spPr>
        </p:pic>
        <p:sp>
          <p:nvSpPr>
            <p:cNvPr id="20" name="二等辺三角形 19"/>
            <p:cNvSpPr/>
            <p:nvPr/>
          </p:nvSpPr>
          <p:spPr>
            <a:xfrm rot="5400000">
              <a:off x="2927372" y="3938575"/>
              <a:ext cx="1104416" cy="180702"/>
            </a:xfrm>
            <a:prstGeom prst="triangle">
              <a:avLst/>
            </a:prstGeom>
            <a:solidFill>
              <a:srgbClr val="FFFF00"/>
            </a:solidFill>
            <a:ln w="6350" cap="flat" cmpd="sng" algn="ctr">
              <a:solidFill>
                <a:srgbClr val="4F81BD">
                  <a:shade val="50000"/>
                </a:srgbClr>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2" name="テキスト ボックス 21"/>
            <p:cNvSpPr txBox="1"/>
            <p:nvPr/>
          </p:nvSpPr>
          <p:spPr>
            <a:xfrm>
              <a:off x="1495038" y="2988617"/>
              <a:ext cx="1463267" cy="296997"/>
            </a:xfrm>
            <a:prstGeom prst="rect">
              <a:avLst/>
            </a:prstGeom>
            <a:noFill/>
            <a:ln>
              <a:noFill/>
            </a:ln>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障害のある方</a:t>
              </a:r>
            </a:p>
          </p:txBody>
        </p:sp>
        <p:sp>
          <p:nvSpPr>
            <p:cNvPr id="23" name="上矢印 22"/>
            <p:cNvSpPr/>
            <p:nvPr/>
          </p:nvSpPr>
          <p:spPr>
            <a:xfrm>
              <a:off x="1795101" y="5527646"/>
              <a:ext cx="176569" cy="308531"/>
            </a:xfrm>
            <a:prstGeom prst="upArrow">
              <a:avLst>
                <a:gd name="adj1" fmla="val 50000"/>
                <a:gd name="adj2" fmla="val 87037"/>
              </a:avLst>
            </a:prstGeom>
            <a:solidFill>
              <a:sysClr val="window" lastClr="FFFFFF">
                <a:lumMod val="50000"/>
              </a:sysClr>
            </a:solidFill>
            <a:ln w="38100" cap="flat" cmpd="sng" algn="ctr">
              <a:noFill/>
              <a:prstDash val="solid"/>
            </a:ln>
            <a:effectLst>
              <a:outerShdw blurRad="40000" dist="20000" dir="5400000" rotWithShape="0">
                <a:srgbClr val="000000">
                  <a:alpha val="38000"/>
                </a:srgbClr>
              </a:outerShdw>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rot="16200000">
              <a:off x="4253793" y="1645379"/>
              <a:ext cx="3146974" cy="4409961"/>
            </a:xfrm>
            <a:prstGeom prst="roundRect">
              <a:avLst>
                <a:gd name="adj" fmla="val 2464"/>
              </a:avLst>
            </a:prstGeom>
            <a:solidFill>
              <a:sysClr val="window" lastClr="FFFFFF"/>
            </a:solidFill>
            <a:ln w="6350" cap="flat" cmpd="sng" algn="ctr">
              <a:solidFill>
                <a:srgbClr val="00B050"/>
              </a:solidFill>
              <a:prstDash val="solid"/>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5" name="Picture 44" descr="ホワイト企業のイラスト"/>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9328" y="4219286"/>
              <a:ext cx="1309006" cy="1097757"/>
            </a:xfrm>
            <a:prstGeom prst="rect">
              <a:avLst/>
            </a:prstGeom>
            <a:noFill/>
            <a:extLst>
              <a:ext uri="{909E8E84-426E-40DD-AFC4-6F175D3DCCD1}">
                <a14:hiddenFill xmlns:a14="http://schemas.microsoft.com/office/drawing/2010/main">
                  <a:solidFill>
                    <a:srgbClr val="FFFFFF"/>
                  </a:solidFill>
                </a14:hiddenFill>
              </a:ext>
            </a:extLst>
          </p:spPr>
        </p:pic>
        <p:sp>
          <p:nvSpPr>
            <p:cNvPr id="26" name="二等辺三角形 25"/>
            <p:cNvSpPr/>
            <p:nvPr/>
          </p:nvSpPr>
          <p:spPr>
            <a:xfrm rot="5400000">
              <a:off x="6009804" y="3930708"/>
              <a:ext cx="1104417" cy="196438"/>
            </a:xfrm>
            <a:prstGeom prst="triangle">
              <a:avLst/>
            </a:prstGeom>
            <a:solidFill>
              <a:srgbClr val="FFFF00"/>
            </a:solidFill>
            <a:ln w="6350" cap="flat" cmpd="sng" algn="ctr">
              <a:solidFill>
                <a:srgbClr val="4F81BD">
                  <a:shade val="50000"/>
                </a:srgbClr>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7" name="テキスト ボックス 26"/>
            <p:cNvSpPr txBox="1"/>
            <p:nvPr/>
          </p:nvSpPr>
          <p:spPr>
            <a:xfrm>
              <a:off x="6586924" y="2707625"/>
              <a:ext cx="1530591" cy="863522"/>
            </a:xfrm>
            <a:prstGeom prst="rect">
              <a:avLst/>
            </a:prstGeom>
            <a:noFill/>
            <a:ln w="6350">
              <a:noFill/>
              <a:prstDash val="sysDot"/>
            </a:ln>
          </p:spPr>
          <p:txBody>
            <a:bodyPr wrap="square" tIns="72000" rtlCol="0">
              <a:spAutoFit/>
            </a:bodyPr>
            <a:lstStyle/>
            <a:p>
              <a:pPr marL="0" marR="0" lvl="0" indent="0" defTabSz="914400" eaLnBrk="1" fontAlgn="auto" latinLnBrk="0" hangingPunct="1">
                <a:lnSpc>
                  <a:spcPts val="16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障害のある方一人ひとりの特徴に即した職場環境整備</a:t>
              </a:r>
            </a:p>
          </p:txBody>
        </p:sp>
        <p:sp>
          <p:nvSpPr>
            <p:cNvPr id="28" name="テキスト ボックス 27"/>
            <p:cNvSpPr txBox="1"/>
            <p:nvPr/>
          </p:nvSpPr>
          <p:spPr>
            <a:xfrm>
              <a:off x="4913493" y="2544688"/>
              <a:ext cx="1458705" cy="509138"/>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事業主、職場の上司・同僚など</a:t>
              </a:r>
            </a:p>
          </p:txBody>
        </p:sp>
        <p:pic>
          <p:nvPicPr>
            <p:cNvPr id="29" name="Picture 48" descr="話をする会社員のイラスト"/>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4604" y="2363627"/>
              <a:ext cx="1106524" cy="755964"/>
            </a:xfrm>
            <a:prstGeom prst="rect">
              <a:avLst/>
            </a:prstGeom>
            <a:noFill/>
            <a:extLst>
              <a:ext uri="{909E8E84-426E-40DD-AFC4-6F175D3DCCD1}">
                <a14:hiddenFill xmlns:a14="http://schemas.microsoft.com/office/drawing/2010/main">
                  <a:solidFill>
                    <a:srgbClr val="FFFFFF"/>
                  </a:solidFill>
                </a14:hiddenFill>
              </a:ext>
            </a:extLst>
          </p:spPr>
        </p:pic>
        <p:sp>
          <p:nvSpPr>
            <p:cNvPr id="30" name="角丸四角形 29"/>
            <p:cNvSpPr/>
            <p:nvPr/>
          </p:nvSpPr>
          <p:spPr>
            <a:xfrm>
              <a:off x="3772025" y="4501664"/>
              <a:ext cx="2600176" cy="792000"/>
            </a:xfrm>
            <a:prstGeom prst="roundRect">
              <a:avLst>
                <a:gd name="adj" fmla="val 7596"/>
              </a:avLst>
            </a:prstGeom>
            <a:solidFill>
              <a:srgbClr val="FFFFCC"/>
            </a:solidFill>
            <a:ln w="25400" cap="flat" cmpd="sng" algn="ctr">
              <a:noFill/>
              <a:prstDash val="solid"/>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3754604" y="3335711"/>
              <a:ext cx="2592647" cy="864000"/>
            </a:xfrm>
            <a:prstGeom prst="roundRect">
              <a:avLst>
                <a:gd name="adj" fmla="val 7596"/>
              </a:avLst>
            </a:prstGeom>
            <a:solidFill>
              <a:srgbClr val="FFFFCC"/>
            </a:solidFill>
            <a:ln w="25400" cap="flat" cmpd="sng" algn="ctr">
              <a:noFill/>
              <a:prstDash val="solid"/>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33"/>
            <p:cNvSpPr/>
            <p:nvPr/>
          </p:nvSpPr>
          <p:spPr>
            <a:xfrm>
              <a:off x="3778670" y="4271719"/>
              <a:ext cx="2593530" cy="344966"/>
            </a:xfrm>
            <a:prstGeom prst="rect">
              <a:avLst/>
            </a:prstGeom>
            <a:solidFill>
              <a:srgbClr val="99FFCC"/>
            </a:solidFill>
            <a:ln w="25400" cap="flat" cmpd="sng" algn="ctr">
              <a:noFill/>
              <a:prstDash val="solid"/>
            </a:ln>
            <a:effectLst>
              <a:softEdge rad="63500"/>
            </a:effectLst>
          </p:spPr>
          <p:txBody>
            <a:bodyPr lIns="36000" tIns="36000" r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採用後</a:t>
              </a:r>
              <a:r>
                <a:rPr kumimoji="0" lang="en-US" altLang="ja-JP"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一定期間経過後</a:t>
              </a:r>
            </a:p>
          </p:txBody>
        </p:sp>
        <p:sp>
          <p:nvSpPr>
            <p:cNvPr id="35" name="テキスト ボックス 34"/>
            <p:cNvSpPr txBox="1"/>
            <p:nvPr/>
          </p:nvSpPr>
          <p:spPr>
            <a:xfrm>
              <a:off x="3802216" y="3618889"/>
              <a:ext cx="2519806" cy="509138"/>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体調把握、作業指示、コミュニケーション、合理的配慮の検討などの参考に</a:t>
              </a:r>
            </a:p>
          </p:txBody>
        </p:sp>
        <p:sp>
          <p:nvSpPr>
            <p:cNvPr id="36" name="テキスト ボックス 35"/>
            <p:cNvSpPr txBox="1"/>
            <p:nvPr/>
          </p:nvSpPr>
          <p:spPr>
            <a:xfrm>
              <a:off x="3825603" y="4581128"/>
              <a:ext cx="2574052" cy="65056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雇用管理上の配慮の実施状況確認、ステップアップに際して必要な配慮、支援内容の検討などの参考に</a:t>
              </a:r>
            </a:p>
          </p:txBody>
        </p:sp>
        <p:sp>
          <p:nvSpPr>
            <p:cNvPr id="37" name="正方形/長方形 36"/>
            <p:cNvSpPr/>
            <p:nvPr/>
          </p:nvSpPr>
          <p:spPr>
            <a:xfrm>
              <a:off x="3772024" y="3148120"/>
              <a:ext cx="2575229" cy="435641"/>
            </a:xfrm>
            <a:prstGeom prst="rect">
              <a:avLst/>
            </a:prstGeom>
            <a:solidFill>
              <a:srgbClr val="99FFCC"/>
            </a:solidFill>
            <a:ln w="25400" cap="flat" cmpd="sng" algn="ctr">
              <a:noFill/>
              <a:prstDash val="solid"/>
            </a:ln>
            <a:effectLst>
              <a:softEdge rad="63500"/>
            </a:effectLst>
          </p:spPr>
          <p:txBody>
            <a:bodyPr lIns="36000" tIns="36000" r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職場実習前、採用面接時、</a:t>
              </a:r>
              <a:endParaRPr kumimoji="0" lang="en-US" altLang="ja-JP"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50" kern="0" dirty="0">
                  <a:solidFill>
                    <a:prstClr val="black"/>
                  </a:solidFill>
                  <a:latin typeface="メイリオ" panose="020B0604030504040204" pitchFamily="50" charset="-128"/>
                  <a:ea typeface="メイリオ" panose="020B0604030504040204" pitchFamily="50" charset="-128"/>
                </a:rPr>
                <a:t> </a:t>
              </a:r>
              <a:r>
                <a:rPr kumimoji="0"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採用時</a:t>
              </a:r>
            </a:p>
          </p:txBody>
        </p:sp>
        <p:pic>
          <p:nvPicPr>
            <p:cNvPr id="38" name="図 37"/>
            <p:cNvPicPr>
              <a:picLocks noChangeAspect="1"/>
            </p:cNvPicPr>
            <p:nvPr/>
          </p:nvPicPr>
          <p:blipFill>
            <a:blip r:embed="rId7"/>
            <a:stretch>
              <a:fillRect/>
            </a:stretch>
          </p:blipFill>
          <p:spPr>
            <a:xfrm>
              <a:off x="1603991" y="2390353"/>
              <a:ext cx="1129027" cy="640135"/>
            </a:xfrm>
            <a:prstGeom prst="rect">
              <a:avLst/>
            </a:prstGeom>
          </p:spPr>
        </p:pic>
        <p:sp>
          <p:nvSpPr>
            <p:cNvPr id="40" name="楕円 39"/>
            <p:cNvSpPr/>
            <p:nvPr/>
          </p:nvSpPr>
          <p:spPr>
            <a:xfrm>
              <a:off x="6690440" y="3803662"/>
              <a:ext cx="1257895" cy="256568"/>
            </a:xfrm>
            <a:prstGeom prst="ellipse">
              <a:avLst/>
            </a:prstGeom>
            <a:solidFill>
              <a:srgbClr val="FFCCFF"/>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724815" y="3769678"/>
              <a:ext cx="1480980" cy="25456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職場定着！</a:t>
              </a:r>
            </a:p>
          </p:txBody>
        </p:sp>
        <p:sp>
          <p:nvSpPr>
            <p:cNvPr id="41" name="上矢印 40"/>
            <p:cNvSpPr/>
            <p:nvPr/>
          </p:nvSpPr>
          <p:spPr>
            <a:xfrm>
              <a:off x="6763654" y="5537817"/>
              <a:ext cx="176569" cy="308531"/>
            </a:xfrm>
            <a:prstGeom prst="upArrow">
              <a:avLst>
                <a:gd name="adj1" fmla="val 50000"/>
                <a:gd name="adj2" fmla="val 87037"/>
              </a:avLst>
            </a:prstGeom>
            <a:solidFill>
              <a:sysClr val="window" lastClr="FFFFFF">
                <a:lumMod val="50000"/>
              </a:sysClr>
            </a:solidFill>
            <a:ln w="38100" cap="flat" cmpd="sng" algn="ctr">
              <a:noFill/>
              <a:prstDash val="solid"/>
            </a:ln>
            <a:effectLst>
              <a:outerShdw blurRad="40000" dist="20000" dir="5400000" rotWithShape="0">
                <a:srgbClr val="000000">
                  <a:alpha val="38000"/>
                </a:srgbClr>
              </a:outerShdw>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3" name="テキスト ボックス 42"/>
            <p:cNvSpPr txBox="1"/>
            <p:nvPr/>
          </p:nvSpPr>
          <p:spPr>
            <a:xfrm>
              <a:off x="2841972" y="5622638"/>
              <a:ext cx="3338074" cy="28285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職場定着に向けた連携</a:t>
              </a:r>
            </a:p>
          </p:txBody>
        </p:sp>
      </p:grpSp>
      <p:sp>
        <p:nvSpPr>
          <p:cNvPr id="44" name="サブタイトル 2"/>
          <p:cNvSpPr txBox="1">
            <a:spLocks/>
          </p:cNvSpPr>
          <p:nvPr/>
        </p:nvSpPr>
        <p:spPr>
          <a:xfrm>
            <a:off x="93633" y="839297"/>
            <a:ext cx="8964487" cy="78950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r>
              <a:rPr lang="ja-JP" altLang="en-US" dirty="0" smtClean="0">
                <a:latin typeface="メイリオ" panose="020B0604030504040204" pitchFamily="50" charset="-128"/>
                <a:ea typeface="メイリオ" panose="020B0604030504040204" pitchFamily="50" charset="-128"/>
              </a:rPr>
              <a:t>障害のある方が、</a:t>
            </a:r>
            <a:r>
              <a:rPr lang="ja-JP" altLang="ja-JP" dirty="0" smtClean="0">
                <a:latin typeface="メイリオ" panose="020B0604030504040204" pitchFamily="50" charset="-128"/>
                <a:ea typeface="メイリオ" panose="020B0604030504040204" pitchFamily="50" charset="-128"/>
              </a:rPr>
              <a:t>働く上での自分の特徴や</a:t>
            </a:r>
            <a:r>
              <a:rPr lang="ja-JP" altLang="en-US" dirty="0" smtClean="0">
                <a:latin typeface="メイリオ" panose="020B0604030504040204" pitchFamily="50" charset="-128"/>
                <a:ea typeface="メイリオ" panose="020B0604030504040204" pitchFamily="50" charset="-128"/>
              </a:rPr>
              <a:t>アピール</a:t>
            </a:r>
            <a:r>
              <a:rPr lang="ja-JP" altLang="ja-JP" dirty="0" smtClean="0">
                <a:latin typeface="メイリオ" panose="020B0604030504040204" pitchFamily="50" charset="-128"/>
                <a:ea typeface="メイリオ" panose="020B0604030504040204" pitchFamily="50" charset="-128"/>
              </a:rPr>
              <a:t>ポイント、希望する配慮</a:t>
            </a:r>
            <a:r>
              <a:rPr lang="ja-JP" altLang="en-US" dirty="0" smtClean="0">
                <a:latin typeface="メイリオ" panose="020B0604030504040204" pitchFamily="50" charset="-128"/>
                <a:ea typeface="メイリオ" panose="020B0604030504040204" pitchFamily="50" charset="-128"/>
              </a:rPr>
              <a:t>などを就労</a:t>
            </a:r>
            <a:r>
              <a:rPr lang="ja-JP" altLang="ja-JP" dirty="0" smtClean="0">
                <a:latin typeface="メイリオ" panose="020B0604030504040204" pitchFamily="50" charset="-128"/>
                <a:ea typeface="メイリオ" panose="020B0604030504040204" pitchFamily="50" charset="-128"/>
              </a:rPr>
              <a:t>支援機関と一緒に整理し、</a:t>
            </a:r>
            <a:r>
              <a:rPr lang="ja-JP" altLang="en-US" dirty="0" smtClean="0">
                <a:latin typeface="メイリオ" panose="020B0604030504040204" pitchFamily="50" charset="-128"/>
                <a:ea typeface="メイリオ" panose="020B0604030504040204" pitchFamily="50" charset="-128"/>
              </a:rPr>
              <a:t>就職や職場定着に向け、職場や支援機関と必要な支援について話し合う際に活用できる情報共有</a:t>
            </a:r>
            <a:r>
              <a:rPr lang="ja-JP" altLang="ja-JP" dirty="0" smtClean="0">
                <a:latin typeface="メイリオ" panose="020B0604030504040204" pitchFamily="50" charset="-128"/>
                <a:ea typeface="メイリオ" panose="020B0604030504040204" pitchFamily="50" charset="-128"/>
              </a:rPr>
              <a:t>ツール</a:t>
            </a:r>
            <a:endParaRPr lang="en-US" altLang="ja-JP" dirty="0">
              <a:latin typeface="メイリオ" panose="020B0604030504040204" pitchFamily="50" charset="-128"/>
              <a:ea typeface="メイリオ" panose="020B0604030504040204" pitchFamily="50" charset="-128"/>
            </a:endParaRPr>
          </a:p>
        </p:txBody>
      </p:sp>
      <p:sp>
        <p:nvSpPr>
          <p:cNvPr id="45" name="タイトル 1"/>
          <p:cNvSpPr txBox="1">
            <a:spLocks/>
          </p:cNvSpPr>
          <p:nvPr/>
        </p:nvSpPr>
        <p:spPr bwMode="auto">
          <a:xfrm>
            <a:off x="457200" y="44625"/>
            <a:ext cx="8229600" cy="690173"/>
          </a:xfrm>
          <a:prstGeom prst="rect">
            <a:avLst/>
          </a:prstGeom>
          <a:solidFill>
            <a:schemeClr val="accent1"/>
          </a:solidFill>
          <a:ln>
            <a:solidFill>
              <a:schemeClr val="tx1"/>
            </a:solidFill>
            <a:miter lim="800000"/>
            <a:headEnd/>
            <a:tailEnd/>
          </a:ln>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2pPr>
            <a:lvl3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3pPr>
            <a:lvl4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4pPr>
            <a:lvl5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5pPr>
            <a:lvl6pPr marL="457200" algn="ctr" rtl="0" fontAlgn="base">
              <a:spcBef>
                <a:spcPct val="0"/>
              </a:spcBef>
              <a:spcAft>
                <a:spcPct val="0"/>
              </a:spcAft>
              <a:defRPr kumimoji="1" sz="4400">
                <a:solidFill>
                  <a:schemeClr val="tx1"/>
                </a:solidFill>
                <a:latin typeface="Verdana" pitchFamily="34" charset="0"/>
                <a:ea typeface="ＭＳ ゴシック" pitchFamily="49" charset="-128"/>
              </a:defRPr>
            </a:lvl6pPr>
            <a:lvl7pPr marL="914400" algn="ctr" rtl="0" fontAlgn="base">
              <a:spcBef>
                <a:spcPct val="0"/>
              </a:spcBef>
              <a:spcAft>
                <a:spcPct val="0"/>
              </a:spcAft>
              <a:defRPr kumimoji="1" sz="4400">
                <a:solidFill>
                  <a:schemeClr val="tx1"/>
                </a:solidFill>
                <a:latin typeface="Verdana" pitchFamily="34" charset="0"/>
                <a:ea typeface="ＭＳ ゴシック" pitchFamily="49" charset="-128"/>
              </a:defRPr>
            </a:lvl7pPr>
            <a:lvl8pPr marL="1371600" algn="ctr" rtl="0" fontAlgn="base">
              <a:spcBef>
                <a:spcPct val="0"/>
              </a:spcBef>
              <a:spcAft>
                <a:spcPct val="0"/>
              </a:spcAft>
              <a:defRPr kumimoji="1" sz="4400">
                <a:solidFill>
                  <a:schemeClr val="tx1"/>
                </a:solidFill>
                <a:latin typeface="Verdana" pitchFamily="34" charset="0"/>
                <a:ea typeface="ＭＳ ゴシック" pitchFamily="49" charset="-128"/>
              </a:defRPr>
            </a:lvl8pPr>
            <a:lvl9pPr marL="1828800" algn="ctr" rtl="0" fontAlgn="base">
              <a:spcBef>
                <a:spcPct val="0"/>
              </a:spcBef>
              <a:spcAft>
                <a:spcPct val="0"/>
              </a:spcAft>
              <a:defRPr kumimoji="1" sz="4400">
                <a:solidFill>
                  <a:schemeClr val="tx1"/>
                </a:solidFill>
                <a:latin typeface="Verdana" pitchFamily="34" charset="0"/>
                <a:ea typeface="ＭＳ ゴシック" pitchFamily="49" charset="-128"/>
              </a:defRPr>
            </a:lvl9pPr>
          </a:lstStyle>
          <a:p>
            <a:r>
              <a:rPr lang="en-US" altLang="ja-JP" sz="3200" b="1" dirty="0" smtClean="0">
                <a:solidFill>
                  <a:schemeClr val="bg1"/>
                </a:solidFill>
                <a:latin typeface="Meiryo UI" panose="020B0604030504040204" pitchFamily="50" charset="-128"/>
                <a:ea typeface="Meiryo UI" panose="020B0604030504040204" pitchFamily="50" charset="-128"/>
              </a:rPr>
              <a:t>※</a:t>
            </a:r>
            <a:r>
              <a:rPr lang="ja-JP" altLang="en-US" sz="3200" b="1" dirty="0" smtClean="0">
                <a:solidFill>
                  <a:schemeClr val="bg1"/>
                </a:solidFill>
                <a:latin typeface="Meiryo UI" panose="020B0604030504040204" pitchFamily="50" charset="-128"/>
                <a:ea typeface="Meiryo UI" panose="020B0604030504040204" pitchFamily="50" charset="-128"/>
              </a:rPr>
              <a:t>参考：就労パスポートについて</a:t>
            </a:r>
          </a:p>
        </p:txBody>
      </p:sp>
      <p:graphicFrame>
        <p:nvGraphicFramePr>
          <p:cNvPr id="47" name="表 46"/>
          <p:cNvGraphicFramePr>
            <a:graphicFrameLocks noGrp="1"/>
          </p:cNvGraphicFramePr>
          <p:nvPr>
            <p:extLst>
              <p:ext uri="{D42A27DB-BD31-4B8C-83A1-F6EECF244321}">
                <p14:modId xmlns:p14="http://schemas.microsoft.com/office/powerpoint/2010/main" val="1098663907"/>
              </p:ext>
            </p:extLst>
          </p:nvPr>
        </p:nvGraphicFramePr>
        <p:xfrm>
          <a:off x="4802409" y="1939064"/>
          <a:ext cx="4255712" cy="4802304"/>
        </p:xfrm>
        <a:graphic>
          <a:graphicData uri="http://schemas.openxmlformats.org/drawingml/2006/table">
            <a:tbl>
              <a:tblPr firstRow="1" firstCol="1" bandRow="1"/>
              <a:tblGrid>
                <a:gridCol w="337690">
                  <a:extLst>
                    <a:ext uri="{9D8B030D-6E8A-4147-A177-3AD203B41FA5}">
                      <a16:colId xmlns:a16="http://schemas.microsoft.com/office/drawing/2014/main" val="2825651415"/>
                    </a:ext>
                  </a:extLst>
                </a:gridCol>
                <a:gridCol w="3918022">
                  <a:extLst>
                    <a:ext uri="{9D8B030D-6E8A-4147-A177-3AD203B41FA5}">
                      <a16:colId xmlns:a16="http://schemas.microsoft.com/office/drawing/2014/main" val="1498872390"/>
                    </a:ext>
                  </a:extLst>
                </a:gridCol>
              </a:tblGrid>
              <a:tr h="313653">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職務経験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8909511"/>
                  </a:ext>
                </a:extLst>
              </a:tr>
              <a:tr h="302019">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２</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仕事上</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アピール</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ポイント</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819268"/>
                  </a:ext>
                </a:extLst>
              </a:tr>
              <a:tr h="892236">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体調管理と希望する</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働き方</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ストレス・疲労／通院のための休暇</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／服薬管理のための配慮</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／希望する働き方（１日の勤務時間、休憩の取り方</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など</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／その他</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285084"/>
                  </a:ext>
                </a:extLst>
              </a:tr>
              <a:tr h="530506">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４</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コミュニケーション面</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・相手とのやりとり</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／相手の気持ちや考えの</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読みとり（</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推察</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721281"/>
                  </a:ext>
                </a:extLst>
              </a:tr>
              <a:tr h="1755778">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作業</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遂行面</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指示内容</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／理解しやすい方法</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指示</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・報告の相手</a:t>
                      </a:r>
                      <a:endPar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・２つ以上の指示への</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優先順位づけ</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／予定変更</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への対応</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・作業の正確さ</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／作業</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ペース</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・安定した作業の実施</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作業にともなう確認・質問・報告</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他者との共同作業</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結果の</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ふり返り、目標設定</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503054"/>
                  </a:ext>
                </a:extLst>
              </a:tr>
              <a:tr h="720080">
                <a:tc gridSpan="2">
                  <a:txBody>
                    <a:bodyPr/>
                    <a:lstStyle/>
                    <a:p>
                      <a:pPr algn="just">
                        <a:spcAft>
                          <a:spcPts val="0"/>
                        </a:spcAft>
                      </a:pPr>
                      <a:r>
                        <a:rPr lang="ja-JP" altLang="en-US" sz="1100" kern="100" baseline="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就職後</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の自己</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チェック</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上記</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４､５の記載内容のうち､就職後に変化した</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と感じる</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項目</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を</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記入</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。職場や支援機関の担当者と一緒にふり返る</a:t>
                      </a:r>
                      <a:endPar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際に活用。</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01074525"/>
                  </a:ext>
                </a:extLst>
              </a:tr>
              <a:tr h="288032">
                <a:tc gridSpan="2">
                  <a:txBody>
                    <a:bodyPr/>
                    <a:lstStyle/>
                    <a:p>
                      <a:pPr algn="just">
                        <a:spcAft>
                          <a:spcPts val="0"/>
                        </a:spcAft>
                      </a:pPr>
                      <a:r>
                        <a:rPr lang="en-US" alt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参考</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：支援機関（本人が利用している支援機関名、支援内容）</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9918682"/>
                  </a:ext>
                </a:extLst>
              </a:tr>
            </a:tbl>
          </a:graphicData>
        </a:graphic>
      </p:graphicFrame>
      <p:sp>
        <p:nvSpPr>
          <p:cNvPr id="10" name="テキスト ボックス 9"/>
          <p:cNvSpPr txBox="1"/>
          <p:nvPr/>
        </p:nvSpPr>
        <p:spPr>
          <a:xfrm>
            <a:off x="4802409" y="1628800"/>
            <a:ext cx="2207991" cy="369332"/>
          </a:xfrm>
          <a:prstGeom prst="rect">
            <a:avLst/>
          </a:prstGeom>
          <a:noFill/>
        </p:spPr>
        <p:txBody>
          <a:bodyPr wrap="square" rtlCol="0">
            <a:spAutoFit/>
          </a:bodyPr>
          <a:lstStyle/>
          <a:p>
            <a:r>
              <a:rPr kumimoji="1" lang="en-US" altLang="ja-JP" b="1" u="sng" dirty="0" smtClean="0">
                <a:latin typeface="メイリオ" panose="020B0604030504040204" pitchFamily="50" charset="-128"/>
                <a:ea typeface="メイリオ" panose="020B0604030504040204" pitchFamily="50" charset="-128"/>
              </a:rPr>
              <a:t>※</a:t>
            </a:r>
            <a:r>
              <a:rPr kumimoji="1" lang="ja-JP" altLang="en-US" b="1" u="sng" dirty="0" smtClean="0">
                <a:latin typeface="メイリオ" panose="020B0604030504040204" pitchFamily="50" charset="-128"/>
                <a:ea typeface="メイリオ" panose="020B0604030504040204" pitchFamily="50" charset="-128"/>
              </a:rPr>
              <a:t>記載内容</a:t>
            </a:r>
            <a:endParaRPr kumimoji="1" lang="ja-JP" altLang="en-US"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80326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87FA44EE-4F52-4A31-8668-174A153535F6}"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12</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22531" name="コンテンツ プレースホルダー 2"/>
          <p:cNvSpPr>
            <a:spLocks noGrp="1"/>
          </p:cNvSpPr>
          <p:nvPr>
            <p:ph idx="1"/>
          </p:nvPr>
        </p:nvSpPr>
        <p:spPr>
          <a:xfrm>
            <a:off x="827088" y="2997200"/>
            <a:ext cx="8229600" cy="604838"/>
          </a:xfrm>
        </p:spPr>
        <p:txBody>
          <a:bodyPr/>
          <a:lstStyle/>
          <a:p>
            <a:pPr marL="0" indent="0">
              <a:buFont typeface="Arial" panose="020B0604020202020204" pitchFamily="34" charset="0"/>
              <a:buNone/>
            </a:pPr>
            <a:r>
              <a:rPr lang="ja-JP" altLang="en-US" b="1" dirty="0" smtClean="0">
                <a:latin typeface="Meiryo UI" panose="020B0604030504040204" pitchFamily="50" charset="-128"/>
                <a:ea typeface="Meiryo UI" panose="020B0604030504040204" pitchFamily="50" charset="-128"/>
              </a:rPr>
              <a:t>面接</a:t>
            </a:r>
            <a:r>
              <a:rPr lang="ja-JP" altLang="en-US" dirty="0" smtClean="0">
                <a:latin typeface="Meiryo UI" panose="020B0604030504040204" pitchFamily="50" charset="-128"/>
                <a:ea typeface="Meiryo UI" panose="020B0604030504040204" pitchFamily="50" charset="-128"/>
              </a:rPr>
              <a:t>（面談）</a:t>
            </a:r>
            <a:r>
              <a:rPr lang="ja-JP" altLang="en-US" b="1" dirty="0" smtClean="0">
                <a:latin typeface="Meiryo UI" panose="020B0604030504040204" pitchFamily="50" charset="-128"/>
                <a:ea typeface="Meiryo UI" panose="020B0604030504040204" pitchFamily="50" charset="-128"/>
              </a:rPr>
              <a:t>技術</a:t>
            </a:r>
            <a:r>
              <a:rPr lang="ja-JP" altLang="en-US" dirty="0" smtClean="0">
                <a:latin typeface="Meiryo UI" panose="020B0604030504040204" pitchFamily="50" charset="-128"/>
                <a:ea typeface="Meiryo UI" panose="020B0604030504040204" pitchFamily="50" charset="-128"/>
              </a:rPr>
              <a:t>（技法）</a:t>
            </a:r>
          </a:p>
          <a:p>
            <a:pPr marL="0" indent="0">
              <a:buFont typeface="Arial" panose="020B0604020202020204" pitchFamily="34" charset="0"/>
              <a:buNone/>
            </a:pPr>
            <a:endParaRPr lang="en-US" altLang="ja-JP"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ja-JP" altLang="en-US" dirty="0" smtClean="0">
              <a:latin typeface="Meiryo UI" panose="020B0604030504040204" pitchFamily="50" charset="-128"/>
              <a:ea typeface="Meiryo UI" panose="020B0604030504040204" pitchFamily="50" charset="-128"/>
            </a:endParaRPr>
          </a:p>
        </p:txBody>
      </p:sp>
      <p:sp>
        <p:nvSpPr>
          <p:cNvPr id="22532" name="フッター プレースホルダー 4"/>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ja-JP" altLang="en-US" sz="1200" smtClean="0">
                <a:solidFill>
                  <a:srgbClr val="FF0000"/>
                </a:solidFill>
                <a:latin typeface="Arial" panose="020B0604020202020204" pitchFamily="34" charset="0"/>
                <a:ea typeface="ＭＳ Ｐゴシック" panose="020B0600070205080204" pitchFamily="50" charset="-128"/>
              </a:rPr>
              <a:t>オリジナル資料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面接構造①</a:t>
            </a:r>
          </a:p>
        </p:txBody>
      </p:sp>
      <p:sp>
        <p:nvSpPr>
          <p:cNvPr id="24579" name="コンテンツ プレースホルダ 2"/>
          <p:cNvSpPr>
            <a:spLocks noGrp="1"/>
          </p:cNvSpPr>
          <p:nvPr>
            <p:ph idx="1"/>
          </p:nvPr>
        </p:nvSpPr>
        <p:spPr>
          <a:xfrm>
            <a:off x="468313" y="1123950"/>
            <a:ext cx="8229600" cy="5365750"/>
          </a:xfrm>
          <a:ln>
            <a:solidFill>
              <a:schemeClr val="tx1"/>
            </a:solidFill>
            <a:miter lim="800000"/>
            <a:headEnd/>
            <a:tailEnd/>
          </a:ln>
        </p:spPr>
        <p:txBody>
          <a:bodyPr/>
          <a:lstStyle/>
          <a:p>
            <a:pP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①時間的要素	</a:t>
            </a:r>
          </a:p>
          <a:p>
            <a:pP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→所用時間・面談頻度・期間</a:t>
            </a:r>
          </a:p>
          <a:p>
            <a:pPr>
              <a:lnSpc>
                <a:spcPct val="150000"/>
              </a:lnSpc>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②空間的要素</a:t>
            </a:r>
          </a:p>
          <a:p>
            <a:pP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→場所や構造、本人との対面位置</a:t>
            </a:r>
          </a:p>
          <a:p>
            <a:pPr>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rPr>
              <a:t>    	 音・室温・周囲の人・広さ・明暗などの物理的</a:t>
            </a:r>
          </a:p>
          <a:p>
            <a:pPr>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rPr>
              <a:t>         条件や電話が掛かってきたり、他職員の出入り</a:t>
            </a:r>
          </a:p>
          <a:p>
            <a:pPr>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rPr>
              <a:t>         面談に支障が無い環境設定に配慮</a:t>
            </a:r>
          </a:p>
          <a:p>
            <a:pPr>
              <a:buFont typeface="Arial" panose="020B0604020202020204" pitchFamily="34" charset="0"/>
              <a:buNone/>
            </a:pPr>
            <a:r>
              <a:rPr lang="ja-JP" altLang="en-US"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a:t>
            </a:r>
            <a:r>
              <a:rPr lang="ja-JP" altLang="en-US" sz="2400" u="sng" dirty="0" smtClean="0">
                <a:latin typeface="Meiryo UI" panose="020B0604030504040204" pitchFamily="50" charset="-128"/>
                <a:ea typeface="Meiryo UI" panose="020B0604030504040204" pitchFamily="50" charset="-128"/>
              </a:rPr>
              <a:t>偏見、考え方への嫌悪、否定はＮＧ！</a:t>
            </a:r>
          </a:p>
          <a:p>
            <a:pPr>
              <a:lnSpc>
                <a:spcPct val="150000"/>
              </a:lnSpc>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③契約的要素</a:t>
            </a:r>
          </a:p>
          <a:p>
            <a:pP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→秘密保持（個人情報保護）</a:t>
            </a:r>
            <a:r>
              <a:rPr lang="ja-JP" altLang="en-US" sz="2800" dirty="0" smtClean="0">
                <a:latin typeface="Meiryo UI" panose="020B0604030504040204" pitchFamily="50" charset="-128"/>
                <a:ea typeface="Meiryo UI" panose="020B0604030504040204"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		</a:t>
            </a:r>
            <a:endParaRPr lang="ja-JP" altLang="en-US" dirty="0" smtClean="0">
              <a:latin typeface="HG丸ｺﾞｼｯｸM-PRO" panose="020F0600000000000000" pitchFamily="50" charset="-128"/>
              <a:ea typeface="HG丸ｺﾞｼｯｸM-PRO" panose="020F0600000000000000" pitchFamily="50" charset="-128"/>
            </a:endParaRPr>
          </a:p>
        </p:txBody>
      </p:sp>
      <p:sp>
        <p:nvSpPr>
          <p:cNvPr id="2458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B96AD179-CD55-4849-A6E4-3AF54ED6E918}"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13</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24581"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323850" y="274638"/>
            <a:ext cx="8566150" cy="777875"/>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面接構造②</a:t>
            </a:r>
          </a:p>
        </p:txBody>
      </p:sp>
      <p:sp>
        <p:nvSpPr>
          <p:cNvPr id="26627" name="コンテンツ プレースホルダ 2"/>
          <p:cNvSpPr>
            <a:spLocks noGrp="1"/>
          </p:cNvSpPr>
          <p:nvPr>
            <p:ph idx="1"/>
          </p:nvPr>
        </p:nvSpPr>
        <p:spPr>
          <a:xfrm>
            <a:off x="323850" y="1268413"/>
            <a:ext cx="8569325" cy="5040312"/>
          </a:xfrm>
          <a:ln>
            <a:solidFill>
              <a:schemeClr val="tx1"/>
            </a:solidFill>
            <a:miter lim="800000"/>
            <a:headEnd/>
            <a:tailEnd/>
          </a:ln>
        </p:spPr>
        <p:txBody>
          <a:bodyPr/>
          <a:lstStyle/>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④その他</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○身だしなみ＝清潔感（男性が女性と面談する場合）</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○急かさない</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○事務的な対応は</a:t>
            </a:r>
            <a:r>
              <a:rPr lang="ja-JP" altLang="en-US" sz="2800" b="1" smtClean="0">
                <a:solidFill>
                  <a:srgbClr val="FF0000"/>
                </a:solidFill>
                <a:latin typeface="Meiryo UI" panose="020B0604030504040204" pitchFamily="50" charset="-128"/>
                <a:ea typeface="Meiryo UI" panose="020B0604030504040204" pitchFamily="50" charset="-128"/>
              </a:rPr>
              <a:t>☓</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○出来るだけ笑顔（笑み）</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○相手の非言語的要素を見逃さない</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・視覚情報→表情・姿勢・視線・動作・仕草</a:t>
            </a:r>
          </a:p>
          <a:p>
            <a:pPr>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・聴覚情報→声質・口調・早さ</a:t>
            </a:r>
          </a:p>
        </p:txBody>
      </p:sp>
      <p:sp>
        <p:nvSpPr>
          <p:cNvPr id="26628"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EA5EE731-5BC7-4222-92BC-3C0F9552CC27}"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14</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26629"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457200" y="260350"/>
          <a:ext cx="8229600" cy="6413500"/>
        </p:xfrm>
        <a:graphic>
          <a:graphicData uri="http://schemas.openxmlformats.org/drawingml/2006/table">
            <a:tbl>
              <a:tblPr firstRow="1" bandRow="1">
                <a:tableStyleId>{5A111915-BE36-4E01-A7E5-04B1672EAD32}</a:tableStyleId>
              </a:tblPr>
              <a:tblGrid>
                <a:gridCol w="8229600">
                  <a:extLst>
                    <a:ext uri="{9D8B030D-6E8A-4147-A177-3AD203B41FA5}">
                      <a16:colId xmlns:a16="http://schemas.microsoft.com/office/drawing/2014/main" val="20000"/>
                    </a:ext>
                  </a:extLst>
                </a:gridCol>
              </a:tblGrid>
              <a:tr h="761990">
                <a:tc>
                  <a:txBody>
                    <a:bodyPr/>
                    <a:lstStyle/>
                    <a:p>
                      <a:pPr algn="ctr"/>
                      <a:r>
                        <a:rPr lang="ja-JP" altLang="en-US"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閉じた質問</a:t>
                      </a:r>
                      <a:r>
                        <a:rPr lang="ja-JP" altLang="en-US" sz="3200" b="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（クローズドクエスチョン）</a:t>
                      </a:r>
                      <a:endParaRPr kumimoji="1" lang="ja-JP" altLang="en-US" sz="32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5715" marB="45715" anchor="ctr" anchorCtr="1">
                    <a:solidFill>
                      <a:schemeClr val="accent1"/>
                    </a:solidFill>
                  </a:tcPr>
                </a:tc>
                <a:extLst>
                  <a:ext uri="{0D108BD9-81ED-4DB2-BD59-A6C34878D82A}">
                    <a16:rowId xmlns:a16="http://schemas.microsoft.com/office/drawing/2014/main" val="10000"/>
                  </a:ext>
                </a:extLst>
              </a:tr>
              <a:tr h="822950">
                <a:tc>
                  <a:txBody>
                    <a:bodyPr/>
                    <a:lstStyle/>
                    <a:p>
                      <a:pPr>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・「はい」「いいえ」や「限定された答え」が返ってくる。</a:t>
                      </a:r>
                    </a:p>
                    <a:p>
                      <a:pPr>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・短時間でたくさんの情報を集める事が出来る。</a:t>
                      </a:r>
                    </a:p>
                  </a:txBody>
                  <a:tcPr marT="45715" marB="45715"/>
                </a:tc>
                <a:extLst>
                  <a:ext uri="{0D108BD9-81ED-4DB2-BD59-A6C34878D82A}">
                    <a16:rowId xmlns:a16="http://schemas.microsoft.com/office/drawing/2014/main" val="10001"/>
                  </a:ext>
                </a:extLst>
              </a:tr>
              <a:tr h="518150">
                <a:tc>
                  <a:txBody>
                    <a:bodyPr/>
                    <a:lstStyle/>
                    <a:p>
                      <a:pPr algn="ctr">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特 徴</a:t>
                      </a:r>
                    </a:p>
                  </a:txBody>
                  <a:tcPr marT="45715" marB="45715">
                    <a:solidFill>
                      <a:schemeClr val="accent5">
                        <a:lumMod val="20000"/>
                        <a:lumOff val="80000"/>
                      </a:schemeClr>
                    </a:solidFill>
                  </a:tcPr>
                </a:tc>
                <a:extLst>
                  <a:ext uri="{0D108BD9-81ED-4DB2-BD59-A6C34878D82A}">
                    <a16:rowId xmlns:a16="http://schemas.microsoft.com/office/drawing/2014/main" val="10002"/>
                  </a:ext>
                </a:extLst>
              </a:tr>
              <a:tr h="4310410">
                <a:tc>
                  <a:txBody>
                    <a:bodyPr/>
                    <a:lstStyle/>
                    <a:p>
                      <a:pPr>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①答えやすい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深く考えないで簡単に答えられる。話の苦手な人でも、答えやすい。</a:t>
                      </a:r>
                    </a:p>
                    <a:p>
                      <a:pPr>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②誰にでも出来る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技術を問わないので必要な情報収集が可能。</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③話しのキャッチボールができない</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一方的な情報収集のため「話を聞いてもらえない</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」と思われ易い</a:t>
                      </a:r>
                    </a:p>
                    <a:p>
                      <a:pPr>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④感情が伴わない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事務的になりがちのため、気持ちまでは表現できない。</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⑤話したいことが話せない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必要な情報を得る範囲が狭くなる。話しをする事によって自分の中 </a:t>
                      </a:r>
                    </a:p>
                    <a:p>
                      <a:pPr>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で「事柄」や「気持ち」を整理する事が出来ないため本当は何が言 </a:t>
                      </a:r>
                    </a:p>
                    <a:p>
                      <a:pPr>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いた いのかという情報を得ることは難しい。</a:t>
                      </a:r>
                    </a:p>
                  </a:txBody>
                  <a:tcPr marT="45715" marB="45715"/>
                </a:tc>
                <a:extLst>
                  <a:ext uri="{0D108BD9-81ED-4DB2-BD59-A6C34878D82A}">
                    <a16:rowId xmlns:a16="http://schemas.microsoft.com/office/drawing/2014/main" val="10003"/>
                  </a:ext>
                </a:extLst>
              </a:tr>
            </a:tbl>
          </a:graphicData>
        </a:graphic>
      </p:graphicFrame>
      <p:sp>
        <p:nvSpPr>
          <p:cNvPr id="28686"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C978AF04-48BC-4271-AE46-FA99AD23A344}"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15</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28687"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177800" y="260350"/>
          <a:ext cx="8816975" cy="6453238"/>
        </p:xfrm>
        <a:graphic>
          <a:graphicData uri="http://schemas.openxmlformats.org/drawingml/2006/table">
            <a:tbl>
              <a:tblPr firstRow="1" bandRow="1">
                <a:tableStyleId>{69012ECD-51FC-41F1-AA8D-1B2483CD663E}</a:tableStyleId>
              </a:tblPr>
              <a:tblGrid>
                <a:gridCol w="8816975">
                  <a:extLst>
                    <a:ext uri="{9D8B030D-6E8A-4147-A177-3AD203B41FA5}">
                      <a16:colId xmlns:a16="http://schemas.microsoft.com/office/drawing/2014/main" val="20000"/>
                    </a:ext>
                  </a:extLst>
                </a:gridCol>
              </a:tblGrid>
              <a:tr h="761788">
                <a:tc>
                  <a:txBody>
                    <a:bodyPr/>
                    <a:lstStyle/>
                    <a:p>
                      <a:pPr algn="ctr"/>
                      <a:r>
                        <a:rPr lang="ja-JP" altLang="en-US"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開いた質問</a:t>
                      </a:r>
                      <a:r>
                        <a:rPr lang="ja-JP" altLang="en-US" sz="3200" b="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（オープンクエスチョン）</a:t>
                      </a:r>
                      <a:endParaRPr kumimoji="1" lang="ja-JP" altLang="en-US" sz="32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5" marR="91445" marT="45690" marB="45690" anchor="ctr" anchorCtr="1">
                    <a:solidFill>
                      <a:schemeClr val="accent1"/>
                    </a:solidFill>
                  </a:tcPr>
                </a:tc>
                <a:extLst>
                  <a:ext uri="{0D108BD9-81ED-4DB2-BD59-A6C34878D82A}">
                    <a16:rowId xmlns:a16="http://schemas.microsoft.com/office/drawing/2014/main" val="10000"/>
                  </a:ext>
                </a:extLst>
              </a:tr>
              <a:tr h="822892">
                <a:tc>
                  <a:txBody>
                    <a:bodyPr/>
                    <a:lstStyle/>
                    <a:p>
                      <a:pPr>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・自由にいろいろな答えが返ってきたり、詳しく知る事が出来る。</a:t>
                      </a:r>
                      <a:b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・気持ちや感情を発見する事で、より深い情報が得られる。</a:t>
                      </a:r>
                    </a:p>
                  </a:txBody>
                  <a:tcPr marL="91445" marR="91445" marT="45690" marB="45690"/>
                </a:tc>
                <a:extLst>
                  <a:ext uri="{0D108BD9-81ED-4DB2-BD59-A6C34878D82A}">
                    <a16:rowId xmlns:a16="http://schemas.microsoft.com/office/drawing/2014/main" val="10001"/>
                  </a:ext>
                </a:extLst>
              </a:tr>
              <a:tr h="509970">
                <a:tc>
                  <a:txBody>
                    <a:bodyPr/>
                    <a:lstStyle/>
                    <a:p>
                      <a:pPr algn="ctr">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特 徴</a:t>
                      </a:r>
                    </a:p>
                  </a:txBody>
                  <a:tcPr marL="91445" marR="91445" marT="45690" marB="45690">
                    <a:solidFill>
                      <a:schemeClr val="accent5">
                        <a:lumMod val="20000"/>
                        <a:lumOff val="80000"/>
                      </a:schemeClr>
                    </a:solidFill>
                  </a:tcPr>
                </a:tc>
                <a:extLst>
                  <a:ext uri="{0D108BD9-81ED-4DB2-BD59-A6C34878D82A}">
                    <a16:rowId xmlns:a16="http://schemas.microsoft.com/office/drawing/2014/main" val="10002"/>
                  </a:ext>
                </a:extLst>
              </a:tr>
              <a:tr h="4358538">
                <a:tc>
                  <a:txBody>
                    <a:bodyPr/>
                    <a:lstStyle/>
                    <a:p>
                      <a:pPr>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①答えにくい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漫然としていて話しにくい。話が苦手な人は言葉が出てこない。</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信頼関係が出来ていないと難しい。</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②技術が必要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話しが拡大しすぎて要点がわからなくなる。余分な情報が多くなる。</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③話のキャッチボールが出来る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質問や思いついた事を自由に話せるので、話を聴いてもらったと思える。</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④自分の気持ちや考えを表現できる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自分が気付いていなかった気持ちや感情に気づく事ができ、本当の要望</a:t>
                      </a:r>
                    </a:p>
                    <a:p>
                      <a:pPr>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を発見することが出来る。</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⑤話したい事を自由に話せる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話しているうちに、言いたい事が何だったのかを整理する事ができる。</a:t>
                      </a:r>
                    </a:p>
                  </a:txBody>
                  <a:tcPr marL="91445" marR="91445" marT="45690" marB="45690"/>
                </a:tc>
                <a:extLst>
                  <a:ext uri="{0D108BD9-81ED-4DB2-BD59-A6C34878D82A}">
                    <a16:rowId xmlns:a16="http://schemas.microsoft.com/office/drawing/2014/main" val="10003"/>
                  </a:ext>
                </a:extLst>
              </a:tr>
            </a:tbl>
          </a:graphicData>
        </a:graphic>
      </p:graphicFrame>
      <p:sp>
        <p:nvSpPr>
          <p:cNvPr id="30734"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2FEB4CFD-5E1B-42AE-A49E-E4F1BE6B1466}"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16</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0735"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457200" y="274638"/>
            <a:ext cx="8229600" cy="706437"/>
          </a:xfrm>
          <a:solidFill>
            <a:schemeClr val="accent1"/>
          </a:solidFill>
          <a:ln>
            <a:solidFill>
              <a:schemeClr val="accent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質問の種類</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65195862"/>
              </p:ext>
            </p:extLst>
          </p:nvPr>
        </p:nvGraphicFramePr>
        <p:xfrm>
          <a:off x="457200" y="1123950"/>
          <a:ext cx="8229600" cy="5400674"/>
        </p:xfrm>
        <a:graphic>
          <a:graphicData uri="http://schemas.openxmlformats.org/drawingml/2006/table">
            <a:tbl>
              <a:tblPr firstRow="1" bandRow="1">
                <a:tableStyleId>{5940675A-B579-460E-94D1-54222C63F5DA}</a:tableStyleId>
              </a:tblPr>
              <a:tblGrid>
                <a:gridCol w="1378496">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gridCol w="2242592">
                  <a:extLst>
                    <a:ext uri="{9D8B030D-6E8A-4147-A177-3AD203B41FA5}">
                      <a16:colId xmlns:a16="http://schemas.microsoft.com/office/drawing/2014/main" val="20002"/>
                    </a:ext>
                  </a:extLst>
                </a:gridCol>
              </a:tblGrid>
              <a:tr h="437480">
                <a:tc>
                  <a:txBody>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種　類</a:t>
                      </a:r>
                    </a:p>
                  </a:txBody>
                  <a:tcPr marT="45709" marB="45709">
                    <a:solidFill>
                      <a:schemeClr val="accent5">
                        <a:lumMod val="20000"/>
                        <a:lumOff val="80000"/>
                      </a:schemeClr>
                    </a:solidFill>
                  </a:tcPr>
                </a:tc>
                <a:tc>
                  <a:txBody>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目　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solidFill>
                      <a:schemeClr val="accent5">
                        <a:lumMod val="20000"/>
                        <a:lumOff val="80000"/>
                      </a:schemeClr>
                    </a:solidFill>
                  </a:tcPr>
                </a:tc>
                <a:tc>
                  <a:txBody>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相手の反応</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solidFill>
                      <a:schemeClr val="accent5">
                        <a:lumMod val="20000"/>
                        <a:lumOff val="80000"/>
                      </a:schemeClr>
                    </a:solidFill>
                  </a:tcPr>
                </a:tc>
                <a:extLst>
                  <a:ext uri="{0D108BD9-81ED-4DB2-BD59-A6C34878D82A}">
                    <a16:rowId xmlns:a16="http://schemas.microsoft.com/office/drawing/2014/main" val="10000"/>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質問</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相手が考えるキッカケを与える</a:t>
                      </a: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例：「どうしたら○○になるかな？」</a:t>
                      </a: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気付きを含んだ応え</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1"/>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挨拶質問</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コミュニケ</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ションのキッカケ</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例：「体調はどう？」</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返事やふりかえり</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2"/>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疑問</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質問する側が自分の知りたい事を訊く</a:t>
                      </a: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例：「これで間違いないかな？」</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回答</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3"/>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クイズ</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相手の知識を試す</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例：「○○って何だと思う？」</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正解・誤答</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4"/>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命令質問</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答えを強制する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例：「～までに提出できますか？」</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服従ｏｒ反発</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5"/>
                  </a:ext>
                </a:extLst>
              </a:tr>
              <a:tr h="827199">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尋問・詰問</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相手の落ち度を追及する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例：「どうしてミスしたのかな？」</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tc>
                  <a:txBody>
                    <a:bodyPr/>
                    <a:lstStyle/>
                    <a:p>
                      <a:pPr algn="ctr">
                        <a:lnSpc>
                          <a:spcPct val="20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言い訳・反省</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45709" marB="45709"/>
                </a:tc>
                <a:extLst>
                  <a:ext uri="{0D108BD9-81ED-4DB2-BD59-A6C34878D82A}">
                    <a16:rowId xmlns:a16="http://schemas.microsoft.com/office/drawing/2014/main" val="10006"/>
                  </a:ext>
                </a:extLst>
              </a:tr>
            </a:tbl>
          </a:graphicData>
        </a:graphic>
      </p:graphicFrame>
      <p:sp>
        <p:nvSpPr>
          <p:cNvPr id="32805"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01A403FE-D3CC-401C-9C26-2760CFD14FB8}"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17</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2806"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457200" y="404813"/>
          <a:ext cx="8229600" cy="5616576"/>
        </p:xfrm>
        <a:graphic>
          <a:graphicData uri="http://schemas.openxmlformats.org/drawingml/2006/table">
            <a:tbl>
              <a:tblPr firstRow="1" bandRow="1">
                <a:tableStyleId>{5940675A-B579-460E-94D1-54222C63F5DA}</a:tableStyleId>
              </a:tblPr>
              <a:tblGrid>
                <a:gridCol w="3106688">
                  <a:extLst>
                    <a:ext uri="{9D8B030D-6E8A-4147-A177-3AD203B41FA5}">
                      <a16:colId xmlns:a16="http://schemas.microsoft.com/office/drawing/2014/main" val="20000"/>
                    </a:ext>
                  </a:extLst>
                </a:gridCol>
                <a:gridCol w="5122912">
                  <a:extLst>
                    <a:ext uri="{9D8B030D-6E8A-4147-A177-3AD203B41FA5}">
                      <a16:colId xmlns:a16="http://schemas.microsoft.com/office/drawing/2014/main" val="20001"/>
                    </a:ext>
                  </a:extLst>
                </a:gridCol>
              </a:tblGrid>
              <a:tr h="1062984">
                <a:tc gridSpan="2">
                  <a:txBody>
                    <a:bodyPr/>
                    <a:lstStyle/>
                    <a:p>
                      <a:pPr algn="ctr"/>
                      <a:r>
                        <a:rPr lang="ja-JP" altLang="en-US" sz="3200" b="1"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ペーシング（同調法）</a:t>
                      </a:r>
                    </a:p>
                    <a:p>
                      <a:pPr algn="ctr"/>
                      <a:r>
                        <a:rPr lang="ja-JP" altLang="en-US" sz="2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相手の話の速度、声の大きさ、表情に合わせて話す事</a:t>
                      </a:r>
                      <a:endParaRPr kumimoji="1" lang="ja-JP" altLang="en-US" sz="24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solidFill>
                      <a:schemeClr val="accent1"/>
                    </a:solidFill>
                  </a:tcPr>
                </a:tc>
                <a:tc hMerge="1">
                  <a:txBody>
                    <a:bodyPr/>
                    <a:lstStyle/>
                    <a:p>
                      <a:endParaRPr kumimoji="1" lang="ja-JP" altLang="en-US"/>
                    </a:p>
                  </a:txBody>
                  <a:tcPr/>
                </a:tc>
                <a:extLst>
                  <a:ext uri="{0D108BD9-81ED-4DB2-BD59-A6C34878D82A}">
                    <a16:rowId xmlns:a16="http://schemas.microsoft.com/office/drawing/2014/main" val="10000"/>
                  </a:ext>
                </a:extLst>
              </a:tr>
              <a:tr h="603315">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マッチング</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tc>
                  <a:txBody>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話題・声の高低・口調</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1"/>
                  </a:ext>
                </a:extLst>
              </a:tr>
              <a:tr h="603315">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ミラーリング</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tc>
                  <a:txBody>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仕草や表情（姿勢反響）</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2"/>
                  </a:ext>
                </a:extLst>
              </a:tr>
              <a:tr h="1062984">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チューニング</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tc>
                  <a:txBody>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感情や雰囲気</a:t>
                      </a:r>
                    </a:p>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テンション</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3"/>
                  </a:ext>
                </a:extLst>
              </a:tr>
              <a:tr h="2283978">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バック</a:t>
                      </a:r>
                    </a:p>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トラッキング</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tc>
                  <a:txBody>
                    <a:bodyPr/>
                    <a:lstStyle/>
                    <a:p>
                      <a:pPr>
                        <a:lnSpc>
                          <a:spcPct val="150000"/>
                        </a:lnSpc>
                        <a:buFont typeface="Wingdings" pitchFamily="2" charset="2"/>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相手の言葉を復唱する。     </a:t>
                      </a:r>
                    </a:p>
                    <a:p>
                      <a:pPr>
                        <a:lnSpc>
                          <a:spcPct val="150000"/>
                        </a:lnSpc>
                        <a:buFont typeface="Wingdings" pitchFamily="2" charset="2"/>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言葉を要約する</a:t>
                      </a:r>
                    </a:p>
                    <a:p>
                      <a:pPr>
                        <a:lnSpc>
                          <a:spcPct val="150000"/>
                        </a:lnSpc>
                        <a:buFont typeface="Wingdings" pitchFamily="2" charset="2"/>
                        <a:buNone/>
                        <a:defRPr/>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要点を復唱する</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4"/>
                  </a:ext>
                </a:extLst>
              </a:tr>
            </a:tbl>
          </a:graphicData>
        </a:graphic>
      </p:graphicFrame>
      <p:sp>
        <p:nvSpPr>
          <p:cNvPr id="3381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D717C244-0605-4677-A045-C7B9A65D671E}"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18</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3814"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457200" y="274638"/>
            <a:ext cx="8229600" cy="850900"/>
          </a:xfrm>
          <a:solidFill>
            <a:schemeClr val="accent4">
              <a:lumMod val="40000"/>
              <a:lumOff val="60000"/>
            </a:schemeClr>
          </a:solidFill>
          <a:ln w="38100">
            <a:solidFill>
              <a:schemeClr val="tx1"/>
            </a:solidFill>
          </a:ln>
        </p:spPr>
        <p:txBody>
          <a:bodyPr/>
          <a:lstStyle/>
          <a:p>
            <a:pPr>
              <a:defRPr/>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こんな不安はありませんか</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吹き出し 4"/>
          <p:cNvSpPr/>
          <p:nvPr/>
        </p:nvSpPr>
        <p:spPr>
          <a:xfrm>
            <a:off x="468313" y="4868863"/>
            <a:ext cx="8280400" cy="1439862"/>
          </a:xfrm>
          <a:prstGeom prst="wedgeRoundRectCallout">
            <a:avLst>
              <a:gd name="adj1" fmla="val -5066"/>
              <a:gd name="adj2" fmla="val -63538"/>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ある部署に</a:t>
            </a:r>
            <a:r>
              <a:rPr lang="ja-JP" altLang="en-US" sz="2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者を配置しようと考えているが、現場の職員の不安感や戸惑いがあって</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現場の理解を得るためにはどのようにすればよいのだろう</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457200" y="2997200"/>
            <a:ext cx="8351838" cy="1511300"/>
          </a:xfrm>
          <a:prstGeom prst="wedgeRoundRectCallout">
            <a:avLst>
              <a:gd name="adj1" fmla="val 46484"/>
              <a:gd name="adj2" fmla="val -64756"/>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働き始めた当初はマジメに明るく頑張っていたが、休みがちになって作業意欲も低下してきた</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笑顔も見られなくなり会話も少なくなった気がする</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468313" y="1341438"/>
            <a:ext cx="8280400" cy="1295400"/>
          </a:xfrm>
          <a:prstGeom prst="wedgeRoundRectCallout">
            <a:avLst>
              <a:gd name="adj1" fmla="val -44236"/>
              <a:gd name="adj2" fmla="val 68818"/>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Arial" charset="0"/>
              <a:buNone/>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他の部署で障害者雇用しているがこれまで本人と話した事はない。</a:t>
            </a:r>
          </a:p>
          <a:p>
            <a:pPr eaLnBrk="1" hangingPunct="1">
              <a:buFont typeface="Arial" charset="0"/>
              <a:buNone/>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障害者の作業担当に急きょ配属されたがどう接すれば</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4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314F02B8-1D23-4F43-AC3E-A3E974CDA3F1}"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10247"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1270088503"/>
              </p:ext>
            </p:extLst>
          </p:nvPr>
        </p:nvGraphicFramePr>
        <p:xfrm>
          <a:off x="457200" y="333375"/>
          <a:ext cx="8229600" cy="5824539"/>
        </p:xfrm>
        <a:graphic>
          <a:graphicData uri="http://schemas.openxmlformats.org/drawingml/2006/table">
            <a:tbl>
              <a:tblPr firstRow="1" bandRow="1">
                <a:tableStyleId>{5940675A-B579-460E-94D1-54222C63F5DA}</a:tableStyleId>
              </a:tblPr>
              <a:tblGrid>
                <a:gridCol w="2674640">
                  <a:extLst>
                    <a:ext uri="{9D8B030D-6E8A-4147-A177-3AD203B41FA5}">
                      <a16:colId xmlns:a16="http://schemas.microsoft.com/office/drawing/2014/main" val="20000"/>
                    </a:ext>
                  </a:extLst>
                </a:gridCol>
                <a:gridCol w="5554960">
                  <a:extLst>
                    <a:ext uri="{9D8B030D-6E8A-4147-A177-3AD203B41FA5}">
                      <a16:colId xmlns:a16="http://schemas.microsoft.com/office/drawing/2014/main" val="20001"/>
                    </a:ext>
                  </a:extLst>
                </a:gridCol>
              </a:tblGrid>
              <a:tr h="791376">
                <a:tc gridSpan="2">
                  <a:txBody>
                    <a:bodyPr/>
                    <a:lstStyle/>
                    <a:p>
                      <a:pPr algn="ctr"/>
                      <a:r>
                        <a:rPr lang="ja-JP" altLang="en-US" sz="3200" b="1"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会話のコントロール</a:t>
                      </a:r>
                      <a:endParaRPr kumimoji="1" lang="ja-JP" altLang="en-US" sz="3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solidFill>
                      <a:schemeClr val="accent1"/>
                    </a:solidFill>
                  </a:tcPr>
                </a:tc>
                <a:tc hMerge="1">
                  <a:txBody>
                    <a:bodyPr/>
                    <a:lstStyle/>
                    <a:p>
                      <a:endParaRPr kumimoji="1" lang="ja-JP" altLang="en-US"/>
                    </a:p>
                  </a:txBody>
                  <a:tcPr/>
                </a:tc>
                <a:extLst>
                  <a:ext uri="{0D108BD9-81ED-4DB2-BD59-A6C34878D82A}">
                    <a16:rowId xmlns:a16="http://schemas.microsoft.com/office/drawing/2014/main" val="10000"/>
                  </a:ext>
                </a:extLst>
              </a:tr>
              <a:tr h="601443">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話を切りだす </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ところで・・。実は・・。</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extLst>
                  <a:ext uri="{0D108BD9-81ED-4DB2-BD59-A6C34878D82A}">
                    <a16:rowId xmlns:a16="http://schemas.microsoft.com/office/drawing/2014/main" val="10001"/>
                  </a:ext>
                </a:extLst>
              </a:tr>
              <a:tr h="1107930">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説明・補足を求める </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～というのは</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p>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～だった</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extLst>
                  <a:ext uri="{0D108BD9-81ED-4DB2-BD59-A6C34878D82A}">
                    <a16:rowId xmlns:a16="http://schemas.microsoft.com/office/drawing/2014/main" val="10002"/>
                  </a:ext>
                </a:extLst>
              </a:tr>
              <a:tr h="1107930">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同意・賛成を示す</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なるほど</a:t>
                      </a:r>
                    </a:p>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そうですね／その通り</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extLst>
                  <a:ext uri="{0D108BD9-81ED-4DB2-BD59-A6C34878D82A}">
                    <a16:rowId xmlns:a16="http://schemas.microsoft.com/office/drawing/2014/main" val="10003"/>
                  </a:ext>
                </a:extLst>
              </a:tr>
              <a:tr h="1107930">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話しの続きを促す</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それで</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～なんですね</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（促進）</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extLst>
                  <a:ext uri="{0D108BD9-81ED-4DB2-BD59-A6C34878D82A}">
                    <a16:rowId xmlns:a16="http://schemas.microsoft.com/office/drawing/2014/main" val="10004"/>
                  </a:ext>
                </a:extLst>
              </a:tr>
              <a:tr h="1107930">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話しを切り上げる</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tc>
                  <a:txBody>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わかりました。</a:t>
                      </a:r>
                    </a:p>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話を要訳。時計を見るなど。</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2" marB="45712"/>
                </a:tc>
                <a:extLst>
                  <a:ext uri="{0D108BD9-81ED-4DB2-BD59-A6C34878D82A}">
                    <a16:rowId xmlns:a16="http://schemas.microsoft.com/office/drawing/2014/main" val="10005"/>
                  </a:ext>
                </a:extLst>
              </a:tr>
            </a:tbl>
          </a:graphicData>
        </a:graphic>
      </p:graphicFrame>
      <p:sp>
        <p:nvSpPr>
          <p:cNvPr id="35864"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FF540502-96A0-4B70-B653-064F6BE62E66}"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19</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5865"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a:xfrm>
            <a:off x="457200" y="274638"/>
            <a:ext cx="8229600" cy="922337"/>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相槌の必要性</a:t>
            </a:r>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2009978075"/>
              </p:ext>
            </p:extLst>
          </p:nvPr>
        </p:nvGraphicFramePr>
        <p:xfrm>
          <a:off x="457200" y="1270000"/>
          <a:ext cx="8229600" cy="5111749"/>
        </p:xfrm>
        <a:graphic>
          <a:graphicData uri="http://schemas.openxmlformats.org/drawingml/2006/table">
            <a:tbl>
              <a:tblPr firstRow="1" bandRow="1">
                <a:tableStyleId>{5940675A-B579-460E-94D1-54222C63F5DA}</a:tableStyleId>
              </a:tblPr>
              <a:tblGrid>
                <a:gridCol w="2314600">
                  <a:extLst>
                    <a:ext uri="{9D8B030D-6E8A-4147-A177-3AD203B41FA5}">
                      <a16:colId xmlns:a16="http://schemas.microsoft.com/office/drawing/2014/main" val="20000"/>
                    </a:ext>
                  </a:extLst>
                </a:gridCol>
                <a:gridCol w="5915000">
                  <a:extLst>
                    <a:ext uri="{9D8B030D-6E8A-4147-A177-3AD203B41FA5}">
                      <a16:colId xmlns:a16="http://schemas.microsoft.com/office/drawing/2014/main" val="20002"/>
                    </a:ext>
                  </a:extLst>
                </a:gridCol>
              </a:tblGrid>
              <a:tr h="594505">
                <a:tc>
                  <a:txBody>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相槌の種類</a:t>
                      </a:r>
                      <a:endParaRPr kumimoji="1"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表情、うなずく、身振り手振りなど</a:t>
                      </a:r>
                      <a:endParaRPr kumimoji="1" lang="ja-JP" altLang="en-US"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0"/>
                  </a:ext>
                </a:extLst>
              </a:tr>
              <a:tr h="63293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相槌が持つ５つの役割</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1"/>
                  </a:ext>
                </a:extLst>
              </a:tr>
              <a:tr h="632930">
                <a:tc>
                  <a:txBody>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同意</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うんうん／なるほど／そうか／ごもっとも</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2"/>
                  </a:ext>
                </a:extLst>
              </a:tr>
              <a:tr h="632930">
                <a:tc>
                  <a:txBody>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促進</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それで？／他には？</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3"/>
                  </a:ext>
                </a:extLst>
              </a:tr>
              <a:tr h="632930">
                <a:tc>
                  <a:txBody>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驚嘆</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えー</a:t>
                      </a:r>
                      <a:r>
                        <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／本当に！？</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4"/>
                  </a:ext>
                </a:extLst>
              </a:tr>
              <a:tr h="632930">
                <a:tc>
                  <a:txBody>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共感</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わかります／同感です／そうですよね</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5"/>
                  </a:ext>
                </a:extLst>
              </a:tr>
              <a:tr h="632930">
                <a:tc>
                  <a:txBody>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要約</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つまり・・・という事ですね</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extLst>
                  <a:ext uri="{0D108BD9-81ED-4DB2-BD59-A6C34878D82A}">
                    <a16:rowId xmlns:a16="http://schemas.microsoft.com/office/drawing/2014/main" val="10006"/>
                  </a:ext>
                </a:extLst>
              </a:tr>
              <a:tr h="719664">
                <a:tc gridSpan="2">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・聴き手が頷くと話し手の話す時間が長くなる</a:t>
                      </a:r>
                    </a:p>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・ハ行相槌法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T="45724" marB="45724"/>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3791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F6756174-3D25-4473-8D19-65189191E797}"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20</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7920"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68760"/>
            <a:ext cx="8229600" cy="4857403"/>
          </a:xfrm>
        </p:spPr>
        <p:txBody>
          <a:bodyPr/>
          <a:lstStyle/>
          <a:p>
            <a:pPr>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rPr>
              <a:t>アイスブレイクと</a:t>
            </a:r>
            <a:r>
              <a:rPr lang="ja-JP" altLang="en-US" dirty="0">
                <a:latin typeface="Meiryo UI" panose="020B0604030504040204" pitchFamily="50" charset="-128"/>
                <a:ea typeface="Meiryo UI" panose="020B0604030504040204" pitchFamily="50" charset="-128"/>
              </a:rPr>
              <a:t>は</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面識</a:t>
            </a:r>
            <a:r>
              <a:rPr lang="ja-JP" altLang="en-US" sz="2400" dirty="0" smtClean="0">
                <a:latin typeface="Meiryo UI" panose="020B0604030504040204" pitchFamily="50" charset="-128"/>
                <a:ea typeface="Meiryo UI" panose="020B0604030504040204" pitchFamily="50" charset="-128"/>
              </a:rPr>
              <a:t>のない人同士が集まる場面などで初対面の緊張感を和らげ、お互いに打ち解けるきっかけをつくるための手法、あるいはそれを行う活動時間」</a:t>
            </a:r>
            <a:endParaRPr kumimoji="1" lang="en-US" altLang="ja-JP" b="1" u="sng"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4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アイスブレイクの必要性</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集まった人を和ませ、緊張を解きほぐすことで、コミュニケーションを取りやすい雰囲気を醸成できる</a:t>
            </a:r>
            <a:endParaRPr kumimoji="1" lang="en-US" altLang="ja-JP" sz="2400"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400" b="1" u="sng"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アイスブレイクの手法</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自己紹介、</a:t>
            </a:r>
            <a:r>
              <a:rPr kumimoji="1" lang="ja-JP" altLang="en-US" sz="2400" b="1" u="sng" dirty="0" smtClean="0">
                <a:latin typeface="Meiryo UI" panose="020B0604030504040204" pitchFamily="50" charset="-128"/>
                <a:ea typeface="Meiryo UI" panose="020B0604030504040204" pitchFamily="50" charset="-128"/>
              </a:rPr>
              <a:t>雑談</a:t>
            </a:r>
            <a:r>
              <a:rPr kumimoji="1" lang="ja-JP" altLang="en-US" sz="2400" dirty="0" smtClean="0">
                <a:latin typeface="Meiryo UI" panose="020B0604030504040204" pitchFamily="50" charset="-128"/>
                <a:ea typeface="Meiryo UI" panose="020B0604030504040204" pitchFamily="50" charset="-128"/>
              </a:rPr>
              <a:t>、（研修等の場合は）簡単なゲーム等</a:t>
            </a:r>
            <a:endParaRPr kumimoji="1" lang="ja-JP" altLang="en-US" sz="2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21</a:t>
            </a:fld>
            <a:endParaRPr lang="ja-JP" altLang="en-US"/>
          </a:p>
        </p:txBody>
      </p:sp>
      <p:sp>
        <p:nvSpPr>
          <p:cNvPr id="5"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アイスブレイク</a:t>
            </a:r>
          </a:p>
        </p:txBody>
      </p:sp>
    </p:spTree>
    <p:extLst>
      <p:ext uri="{BB962C8B-B14F-4D97-AF65-F5344CB8AC3E}">
        <p14:creationId xmlns:p14="http://schemas.microsoft.com/office/powerpoint/2010/main" val="131002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雑談の切り口</a:t>
            </a:r>
            <a:endParaRPr lang="ja-JP" altLang="en-US" sz="3200" smtClean="0">
              <a:solidFill>
                <a:schemeClr val="bg1"/>
              </a:solidFill>
              <a:latin typeface="Meiryo UI" panose="020B0604030504040204" pitchFamily="50" charset="-128"/>
              <a:ea typeface="Meiryo UI"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78493073"/>
              </p:ext>
            </p:extLst>
          </p:nvPr>
        </p:nvGraphicFramePr>
        <p:xfrm>
          <a:off x="457200" y="1196975"/>
          <a:ext cx="8218488" cy="5432427"/>
        </p:xfrm>
        <a:graphic>
          <a:graphicData uri="http://schemas.openxmlformats.org/drawingml/2006/table">
            <a:tbl>
              <a:tblPr firstRow="1" bandRow="1">
                <a:tableStyleId>{BC89EF96-8CEA-46FF-86C4-4CE0E7609802}</a:tableStyleId>
              </a:tblPr>
              <a:tblGrid>
                <a:gridCol w="2613129">
                  <a:extLst>
                    <a:ext uri="{9D8B030D-6E8A-4147-A177-3AD203B41FA5}">
                      <a16:colId xmlns:a16="http://schemas.microsoft.com/office/drawing/2014/main" val="20000"/>
                    </a:ext>
                  </a:extLst>
                </a:gridCol>
                <a:gridCol w="5605359">
                  <a:extLst>
                    <a:ext uri="{9D8B030D-6E8A-4147-A177-3AD203B41FA5}">
                      <a16:colId xmlns:a16="http://schemas.microsoft.com/office/drawing/2014/main" val="20001"/>
                    </a:ext>
                  </a:extLst>
                </a:gridCol>
              </a:tblGrid>
              <a:tr h="493857">
                <a:tc>
                  <a:txBody>
                    <a:bodyPr/>
                    <a:lstStyle/>
                    <a:p>
                      <a:pPr algn="ctr"/>
                      <a:r>
                        <a:rPr kumimoji="1" lang="ja-JP" altLang="en-US" sz="2400" b="0" dirty="0" smtClean="0">
                          <a:latin typeface="Meiryo UI" panose="020B0604030504040204" pitchFamily="50" charset="-128"/>
                          <a:ea typeface="Meiryo UI" panose="020B0604030504040204" pitchFamily="50" charset="-128"/>
                          <a:cs typeface="Meiryo UI" panose="020B0604030504040204" pitchFamily="50" charset="-128"/>
                        </a:rPr>
                        <a:t>き</a:t>
                      </a:r>
                      <a:endParaRPr kumimoji="1" lang="ja-JP" altLang="en-US" sz="2400" b="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b="0" dirty="0" smtClean="0">
                          <a:latin typeface="Meiryo UI" panose="020B0604030504040204" pitchFamily="50" charset="-128"/>
                          <a:ea typeface="Meiryo UI" panose="020B0604030504040204" pitchFamily="50" charset="-128"/>
                          <a:cs typeface="Meiryo UI" panose="020B0604030504040204" pitchFamily="50" charset="-128"/>
                        </a:rPr>
                        <a:t>季節</a:t>
                      </a:r>
                      <a:endParaRPr kumimoji="1" lang="ja-JP" altLang="en-US" sz="2400" b="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0"/>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ど</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道楽（趣味・娯楽）</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1"/>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に</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ニュース</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2"/>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た</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旅（旅行・散歩・散策）</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3"/>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天気</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4"/>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か</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家族</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5"/>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け</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健康</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6"/>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仕事</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7"/>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衣</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衣（ファッション）</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8"/>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食</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食（食べ物・飲み物）</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09"/>
                  </a:ext>
                </a:extLst>
              </a:tr>
              <a:tr h="493857">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住</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tc>
                  <a:txBody>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住（家庭・地域・近所）</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18" marB="45718"/>
                </a:tc>
                <a:extLst>
                  <a:ext uri="{0D108BD9-81ED-4DB2-BD59-A6C34878D82A}">
                    <a16:rowId xmlns:a16="http://schemas.microsoft.com/office/drawing/2014/main" val="10010"/>
                  </a:ext>
                </a:extLst>
              </a:tr>
            </a:tbl>
          </a:graphicData>
        </a:graphic>
      </p:graphicFrame>
      <p:sp>
        <p:nvSpPr>
          <p:cNvPr id="3997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638DC5E7-B73F-4FD8-B212-CE9CB47C7317}"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22</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39978"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a:xfrm>
            <a:off x="442913" y="246063"/>
            <a:ext cx="8229600" cy="661987"/>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雑談アプローチ例</a:t>
            </a:r>
          </a:p>
        </p:txBody>
      </p:sp>
      <p:sp>
        <p:nvSpPr>
          <p:cNvPr id="40963" name="コンテンツ プレースホルダー 2"/>
          <p:cNvSpPr>
            <a:spLocks noGrp="1"/>
          </p:cNvSpPr>
          <p:nvPr>
            <p:ph idx="1"/>
          </p:nvPr>
        </p:nvSpPr>
        <p:spPr>
          <a:xfrm>
            <a:off x="455613" y="1268413"/>
            <a:ext cx="8229600" cy="5113337"/>
          </a:xfrm>
          <a:ln>
            <a:solidFill>
              <a:schemeClr val="tx1"/>
            </a:solidFill>
            <a:miter lim="800000"/>
            <a:headEnd/>
            <a:tailEnd/>
          </a:ln>
        </p:spPr>
        <p:txBody>
          <a:bodyPr/>
          <a:lstStyle/>
          <a:p>
            <a:pPr marL="0" indent="0">
              <a:buFont typeface="Arial" panose="020B0604020202020204" pitchFamily="34" charset="0"/>
              <a:buNone/>
            </a:pPr>
            <a:r>
              <a:rPr lang="ja-JP" altLang="en-US" sz="2400" smtClean="0">
                <a:latin typeface="Meiryo UI" panose="020B0604030504040204" pitchFamily="50" charset="-128"/>
                <a:ea typeface="Meiryo UI" panose="020B0604030504040204" pitchFamily="50" charset="-128"/>
              </a:rPr>
              <a:t>・自分の中にも相手と同じものがある</a:t>
            </a:r>
            <a:r>
              <a:rPr lang="en-US" altLang="ja-JP" sz="2400" smtClean="0">
                <a:latin typeface="Meiryo UI" panose="020B0604030504040204" pitchFamily="50" charset="-128"/>
                <a:ea typeface="Meiryo UI" panose="020B0604030504040204" pitchFamily="50" charset="-128"/>
              </a:rPr>
              <a:t>…</a:t>
            </a:r>
            <a:r>
              <a:rPr lang="ja-JP" altLang="en-US" sz="2400" smtClean="0">
                <a:latin typeface="Meiryo UI" panose="020B0604030504040204" pitchFamily="50" charset="-128"/>
                <a:ea typeface="Meiryo UI" panose="020B0604030504040204" pitchFamily="50" charset="-128"/>
              </a:rPr>
              <a:t>事を偶然性で相手に示す</a:t>
            </a:r>
          </a:p>
          <a:p>
            <a:pPr marL="0" indent="0" algn="r">
              <a:buFont typeface="Arial" panose="020B0604020202020204" pitchFamily="34" charset="0"/>
              <a:buNone/>
            </a:pPr>
            <a:r>
              <a:rPr lang="ja-JP" altLang="en-US" sz="2400" b="1" smtClean="0">
                <a:latin typeface="Meiryo UI" panose="020B0604030504040204" pitchFamily="50" charset="-128"/>
                <a:ea typeface="Meiryo UI" panose="020B0604030504040204" pitchFamily="50" charset="-128"/>
              </a:rPr>
              <a:t>（</a:t>
            </a:r>
            <a:r>
              <a:rPr lang="ja-JP" altLang="en-US" sz="2400" b="1" u="sng" smtClean="0">
                <a:latin typeface="Meiryo UI" panose="020B0604030504040204" pitchFamily="50" charset="-128"/>
                <a:ea typeface="Meiryo UI" panose="020B0604030504040204" pitchFamily="50" charset="-128"/>
              </a:rPr>
              <a:t>類似性の動機づけ</a:t>
            </a:r>
            <a:r>
              <a:rPr lang="ja-JP" altLang="en-US" sz="2400" b="1" smtClean="0">
                <a:latin typeface="Meiryo UI" panose="020B0604030504040204" pitchFamily="50" charset="-128"/>
                <a:ea typeface="Meiryo UI" panose="020B0604030504040204" pitchFamily="50" charset="-128"/>
              </a:rPr>
              <a:t>）</a:t>
            </a:r>
          </a:p>
          <a:p>
            <a:pPr marL="0" indent="0">
              <a:buFont typeface="Arial" panose="020B0604020202020204" pitchFamily="34" charset="0"/>
              <a:buNone/>
            </a:pPr>
            <a:r>
              <a:rPr lang="ja-JP" altLang="en-US" sz="2400" smtClean="0">
                <a:latin typeface="Meiryo UI" panose="020B0604030504040204" pitchFamily="50" charset="-128"/>
                <a:ea typeface="Meiryo UI" panose="020B0604030504040204" pitchFamily="50" charset="-128"/>
              </a:rPr>
              <a:t>・自分に関する情報を伝える</a:t>
            </a:r>
            <a:r>
              <a:rPr lang="ja-JP" altLang="en-US" sz="2400" b="1" smtClean="0">
                <a:latin typeface="Meiryo UI" panose="020B0604030504040204" pitchFamily="50" charset="-128"/>
                <a:ea typeface="Meiryo UI" panose="020B0604030504040204" pitchFamily="50" charset="-128"/>
              </a:rPr>
              <a:t>（</a:t>
            </a:r>
            <a:r>
              <a:rPr lang="ja-JP" altLang="en-US" sz="2400" b="1" u="sng" smtClean="0">
                <a:latin typeface="Meiryo UI" panose="020B0604030504040204" pitchFamily="50" charset="-128"/>
                <a:ea typeface="Meiryo UI" panose="020B0604030504040204" pitchFamily="50" charset="-128"/>
              </a:rPr>
              <a:t>自己開示</a:t>
            </a:r>
            <a:r>
              <a:rPr lang="ja-JP" altLang="en-US" sz="2400" b="1" smtClean="0">
                <a:latin typeface="Meiryo UI" panose="020B0604030504040204" pitchFamily="50" charset="-128"/>
                <a:ea typeface="Meiryo UI" panose="020B0604030504040204" pitchFamily="50" charset="-128"/>
              </a:rPr>
              <a:t>）</a:t>
            </a:r>
          </a:p>
          <a:p>
            <a:pPr marL="0" indent="0">
              <a:buFont typeface="Arial" panose="020B0604020202020204" pitchFamily="34" charset="0"/>
              <a:buNone/>
            </a:pPr>
            <a:r>
              <a:rPr lang="ja-JP" altLang="en-US" sz="2400" smtClean="0">
                <a:latin typeface="Meiryo UI" panose="020B0604030504040204" pitchFamily="50" charset="-128"/>
                <a:ea typeface="Meiryo UI" panose="020B0604030504040204" pitchFamily="50" charset="-128"/>
              </a:rPr>
              <a:t>・好印象を持ってもらうために言葉や行動で意図的に振る舞う</a:t>
            </a:r>
          </a:p>
          <a:p>
            <a:pPr marL="0" indent="0">
              <a:buFont typeface="Arial" panose="020B0604020202020204" pitchFamily="34" charset="0"/>
              <a:buNone/>
            </a:pPr>
            <a:r>
              <a:rPr lang="ja-JP" altLang="en-US" sz="2400" smtClean="0">
                <a:latin typeface="Meiryo UI" panose="020B0604030504040204" pitchFamily="50" charset="-128"/>
                <a:ea typeface="Meiryo UI" panose="020B0604030504040204" pitchFamily="50" charset="-128"/>
              </a:rPr>
              <a:t>　　　　　　　　　　　　　　　　　　　　　　　　　　　　　　</a:t>
            </a:r>
            <a:r>
              <a:rPr lang="ja-JP" altLang="en-US" sz="2400" b="1" smtClean="0">
                <a:latin typeface="Meiryo UI" panose="020B0604030504040204" pitchFamily="50" charset="-128"/>
                <a:ea typeface="Meiryo UI" panose="020B0604030504040204" pitchFamily="50" charset="-128"/>
              </a:rPr>
              <a:t>（</a:t>
            </a:r>
            <a:r>
              <a:rPr lang="ja-JP" altLang="en-US" sz="2400" b="1" u="sng" smtClean="0">
                <a:latin typeface="Meiryo UI" panose="020B0604030504040204" pitchFamily="50" charset="-128"/>
                <a:ea typeface="Meiryo UI" panose="020B0604030504040204" pitchFamily="50" charset="-128"/>
              </a:rPr>
              <a:t>自己呈示</a:t>
            </a:r>
            <a:r>
              <a:rPr lang="ja-JP" altLang="en-US" sz="2400" b="1" smtClean="0">
                <a:latin typeface="Meiryo UI" panose="020B0604030504040204" pitchFamily="50" charset="-128"/>
                <a:ea typeface="Meiryo UI" panose="020B0604030504040204" pitchFamily="50" charset="-128"/>
              </a:rPr>
              <a:t>）</a:t>
            </a:r>
          </a:p>
          <a:p>
            <a:pPr marL="0" indent="0">
              <a:buFont typeface="Arial" panose="020B0604020202020204" pitchFamily="34" charset="0"/>
              <a:buNone/>
            </a:pPr>
            <a:r>
              <a:rPr lang="ja-JP" altLang="en-US" sz="2400" smtClean="0">
                <a:latin typeface="Meiryo UI" panose="020B0604030504040204" pitchFamily="50" charset="-128"/>
                <a:ea typeface="Meiryo UI" panose="020B0604030504040204" pitchFamily="50" charset="-128"/>
              </a:rPr>
              <a:t>　＜例＞</a:t>
            </a:r>
          </a:p>
          <a:p>
            <a:pPr marL="0" indent="0">
              <a:buFont typeface="Arial" panose="020B0604020202020204" pitchFamily="34" charset="0"/>
              <a:buNone/>
            </a:pPr>
            <a:r>
              <a:rPr lang="ja-JP" altLang="en-US" sz="2000" smtClean="0">
                <a:latin typeface="Meiryo UI" panose="020B0604030504040204" pitchFamily="50" charset="-128"/>
                <a:ea typeface="Meiryo UI" panose="020B0604030504040204" pitchFamily="50" charset="-128"/>
              </a:rPr>
              <a:t>　　　出身地／経験スポーツ／嗜好食品･飲料（酒類）</a:t>
            </a:r>
            <a:endParaRPr lang="en-US" altLang="ja-JP" sz="200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000" smtClean="0">
                <a:latin typeface="Meiryo UI" panose="020B0604030504040204" pitchFamily="50" charset="-128"/>
                <a:ea typeface="Meiryo UI" panose="020B0604030504040204" pitchFamily="50" charset="-128"/>
              </a:rPr>
              <a:t>　　　／テレビ番組･映画･芸能人／趣味･ゲーム／良く行く店など等</a:t>
            </a:r>
            <a:endParaRPr lang="ja-JP" altLang="en-US" smtClean="0">
              <a:latin typeface="Meiryo UI" panose="020B0604030504040204" pitchFamily="50" charset="-128"/>
              <a:ea typeface="Meiryo UI" panose="020B0604030504040204" pitchFamily="50" charset="-128"/>
            </a:endParaRPr>
          </a:p>
        </p:txBody>
      </p:sp>
      <p:sp>
        <p:nvSpPr>
          <p:cNvPr id="4" name="角丸四角形 3"/>
          <p:cNvSpPr/>
          <p:nvPr/>
        </p:nvSpPr>
        <p:spPr>
          <a:xfrm>
            <a:off x="971550" y="4797425"/>
            <a:ext cx="6697663" cy="1295400"/>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私も（俺も）♪</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　</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似てますね♪</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endParaRPr lang="ja-JP" altLang="en-US" sz="2000" b="1" dirty="0">
              <a:solidFill>
                <a:schemeClr val="tx1"/>
              </a:solidFill>
              <a:latin typeface="HG丸ｺﾞｼｯｸM-PRO" panose="020F0600000000000000" pitchFamily="50" charset="-128"/>
              <a:ea typeface="HG丸ｺﾞｼｯｸM-PRO" panose="020F0600000000000000" pitchFamily="50" charset="-128"/>
            </a:endParaRPr>
          </a:p>
          <a:p>
            <a:pPr algn="ctr" eaLnBrk="1" hangingPunct="1">
              <a:defRPr/>
            </a:pP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一緒（同じ）ですね</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　と連ねて行く！！</a:t>
            </a:r>
          </a:p>
        </p:txBody>
      </p:sp>
      <p:sp>
        <p:nvSpPr>
          <p:cNvPr id="4096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9AA1E838-CF71-4854-A6B4-C7B21781C270}"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23</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40966"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323850" y="134938"/>
            <a:ext cx="8570913" cy="1277937"/>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障がいがある人に対する</a:t>
            </a:r>
            <a:br>
              <a:rPr lang="ja-JP" altLang="en-US" sz="3200" b="1" dirty="0" smtClean="0">
                <a:solidFill>
                  <a:schemeClr val="bg1"/>
                </a:solidFill>
                <a:latin typeface="Meiryo UI" panose="020B0604030504040204" pitchFamily="50" charset="-128"/>
                <a:ea typeface="Meiryo UI" panose="020B0604030504040204" pitchFamily="50" charset="-128"/>
              </a:rPr>
            </a:br>
            <a:r>
              <a:rPr lang="ja-JP" altLang="en-US" sz="3200" b="1" dirty="0" smtClean="0">
                <a:solidFill>
                  <a:schemeClr val="bg1"/>
                </a:solidFill>
                <a:latin typeface="Meiryo UI" panose="020B0604030504040204" pitchFamily="50" charset="-128"/>
                <a:ea typeface="Meiryo UI" panose="020B0604030504040204" pitchFamily="50" charset="-128"/>
              </a:rPr>
              <a:t>職業生活相談員の基本的視点・態度</a:t>
            </a:r>
          </a:p>
        </p:txBody>
      </p:sp>
      <p:sp>
        <p:nvSpPr>
          <p:cNvPr id="43011" name="コンテンツ プレースホルダ 2"/>
          <p:cNvSpPr>
            <a:spLocks noGrp="1"/>
          </p:cNvSpPr>
          <p:nvPr>
            <p:ph idx="1"/>
          </p:nvPr>
        </p:nvSpPr>
        <p:spPr>
          <a:xfrm>
            <a:off x="250825" y="1484784"/>
            <a:ext cx="8683625" cy="5265737"/>
          </a:xfrm>
          <a:ln>
            <a:solidFill>
              <a:schemeClr val="tx1"/>
            </a:solidFill>
            <a:miter lim="800000"/>
            <a:headEnd/>
            <a:tailEnd/>
          </a:ln>
        </p:spPr>
        <p:txBody>
          <a:bodyPr/>
          <a:lstStyle/>
          <a:p>
            <a:pPr>
              <a:buFont typeface="Wingdings 2" panose="05020102010507070707" pitchFamily="18" charset="2"/>
              <a:buNone/>
            </a:pPr>
            <a:r>
              <a:rPr lang="ja-JP" altLang="en-US" sz="2400" b="1"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ダメージモデルの払拭</a:t>
            </a:r>
            <a:endParaRPr lang="en-US" altLang="ja-JP" sz="2400" dirty="0" smtClean="0">
              <a:latin typeface="Meiryo UI" panose="020B0604030504040204" pitchFamily="50" charset="-128"/>
              <a:ea typeface="Meiryo UI" panose="020B0604030504040204" pitchFamily="50" charset="-128"/>
            </a:endParaRPr>
          </a:p>
          <a:p>
            <a:pPr>
              <a:buFont typeface="Wingdings 2" panose="05020102010507070707" pitchFamily="18" charset="2"/>
              <a:buNone/>
            </a:pPr>
            <a:r>
              <a:rPr lang="ja-JP" altLang="en-US" sz="2800" dirty="0" smtClean="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□□が苦手な人ではなく ⇒○○が得意な人</a:t>
            </a:r>
          </a:p>
          <a:p>
            <a:pPr>
              <a:lnSpc>
                <a:spcPct val="150000"/>
              </a:lnSpc>
              <a:buFont typeface="Wingdings 2" panose="05020102010507070707" pitchFamily="18" charset="2"/>
              <a:buNone/>
            </a:pPr>
            <a:r>
              <a:rPr lang="ja-JP" altLang="en-US" sz="2400" b="1" dirty="0" smtClean="0">
                <a:latin typeface="Meiryo UI" panose="020B0604030504040204" pitchFamily="50" charset="-128"/>
                <a:ea typeface="Meiryo UI" panose="020B0604030504040204" pitchFamily="50" charset="-128"/>
              </a:rPr>
              <a:t>○リフレーミング</a:t>
            </a:r>
          </a:p>
          <a:p>
            <a:pPr algn="ctr">
              <a:buFont typeface="Wingdings" panose="05000000000000000000" pitchFamily="2" charset="2"/>
              <a:buNone/>
            </a:pPr>
            <a:r>
              <a:rPr lang="ja-JP" altLang="en-US" sz="2200" b="1" dirty="0" smtClean="0">
                <a:latin typeface="Meiryo UI" panose="020B0604030504040204" pitchFamily="50" charset="-128"/>
                <a:ea typeface="Meiryo UI" panose="020B0604030504040204" pitchFamily="50" charset="-128"/>
              </a:rPr>
              <a:t>言い換えをする事で物事の心理的枠組みを再定義し</a:t>
            </a:r>
          </a:p>
          <a:p>
            <a:pPr>
              <a:buFont typeface="Wingdings" panose="05000000000000000000" pitchFamily="2" charset="2"/>
              <a:buNone/>
            </a:pPr>
            <a:r>
              <a:rPr lang="ja-JP" altLang="en-US" sz="2200" b="1" dirty="0" smtClean="0">
                <a:latin typeface="Meiryo UI" panose="020B0604030504040204" pitchFamily="50" charset="-128"/>
                <a:ea typeface="Meiryo UI" panose="020B0604030504040204" pitchFamily="50" charset="-128"/>
              </a:rPr>
              <a:t>　　　　 別の文脈にうまく位置づける概念やその実践法。</a:t>
            </a:r>
          </a:p>
          <a:p>
            <a:pPr>
              <a:buFont typeface="Wingdings" panose="05000000000000000000" pitchFamily="2" charset="2"/>
              <a:buNone/>
            </a:pPr>
            <a:r>
              <a:rPr lang="ja-JP" altLang="en-US" sz="2400" dirty="0" smtClean="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①枠組を変えれば   →意味が変わる</a:t>
            </a:r>
          </a:p>
          <a:p>
            <a:pPr>
              <a:buFont typeface="Wingdings" panose="05000000000000000000" pitchFamily="2" charset="2"/>
              <a:buNone/>
            </a:pPr>
            <a:r>
              <a:rPr lang="ja-JP" altLang="en-US" sz="2200" dirty="0" smtClean="0">
                <a:latin typeface="Meiryo UI" panose="020B0604030504040204" pitchFamily="50" charset="-128"/>
                <a:ea typeface="Meiryo UI" panose="020B0604030504040204" pitchFamily="50" charset="-128"/>
              </a:rPr>
              <a:t>  　　②意味が変われば  →印象が変わる</a:t>
            </a:r>
          </a:p>
          <a:p>
            <a:pPr>
              <a:buFont typeface="Wingdings" panose="05000000000000000000" pitchFamily="2" charset="2"/>
              <a:buNone/>
            </a:pPr>
            <a:r>
              <a:rPr lang="ja-JP" altLang="en-US" sz="2200" dirty="0" smtClean="0">
                <a:latin typeface="Meiryo UI" panose="020B0604030504040204" pitchFamily="50" charset="-128"/>
                <a:ea typeface="Meiryo UI" panose="020B0604030504040204" pitchFamily="50" charset="-128"/>
              </a:rPr>
              <a:t>  　　③印象が変われば  →対応方法も変わる</a:t>
            </a:r>
          </a:p>
          <a:p>
            <a:pPr>
              <a:lnSpc>
                <a:spcPct val="150000"/>
              </a:lnSpc>
              <a:buFont typeface="Wingdings 2" panose="05020102010507070707" pitchFamily="18" charset="2"/>
              <a:buNone/>
            </a:pPr>
            <a:r>
              <a:rPr lang="ja-JP" altLang="en-US" sz="2400" b="1"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多面的視点</a:t>
            </a:r>
            <a:endParaRPr lang="en-US" altLang="ja-JP" sz="2200" dirty="0" smtClean="0">
              <a:latin typeface="Meiryo UI" panose="020B0604030504040204" pitchFamily="50" charset="-128"/>
              <a:ea typeface="Meiryo UI" panose="020B0604030504040204" pitchFamily="50" charset="-128"/>
            </a:endParaRPr>
          </a:p>
          <a:p>
            <a:pPr>
              <a:lnSpc>
                <a:spcPct val="150000"/>
              </a:lnSpc>
              <a:buFont typeface="Wingdings 2" panose="05020102010507070707" pitchFamily="18" charset="2"/>
              <a:buNone/>
            </a:pPr>
            <a:r>
              <a:rPr lang="ja-JP" altLang="en-US" sz="2400" b="1"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単純接触効果の活用</a:t>
            </a:r>
            <a:endParaRPr lang="en-US" altLang="ja-JP" sz="2400" dirty="0">
              <a:latin typeface="Meiryo UI" panose="020B0604030504040204" pitchFamily="50" charset="-128"/>
              <a:ea typeface="Meiryo UI" panose="020B0604030504040204" pitchFamily="50" charset="-128"/>
            </a:endParaRPr>
          </a:p>
        </p:txBody>
      </p:sp>
      <p:sp>
        <p:nvSpPr>
          <p:cNvPr id="4301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650737B5-1D5E-40F6-B332-2DB852EA2DCA}"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24</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43013"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a:xfrm>
            <a:off x="530225" y="260350"/>
            <a:ext cx="8229600" cy="850900"/>
          </a:xfrm>
          <a:solidFill>
            <a:schemeClr val="accent1"/>
          </a:solidFill>
          <a:ln>
            <a:solidFill>
              <a:schemeClr val="tx1"/>
            </a:solidFill>
            <a:miter lim="800000"/>
            <a:headEnd/>
            <a:tailEnd/>
          </a:ln>
        </p:spPr>
        <p:txBody>
          <a:bodyPr/>
          <a:lstStyle/>
          <a:p>
            <a:r>
              <a:rPr lang="ja-JP" altLang="en-US" sz="3200" b="1" smtClean="0">
                <a:solidFill>
                  <a:schemeClr val="bg1"/>
                </a:solidFill>
                <a:latin typeface="Meiryo UI" panose="020B0604030504040204" pitchFamily="50" charset="-128"/>
                <a:ea typeface="Meiryo UI" panose="020B0604030504040204" pitchFamily="50" charset="-128"/>
              </a:rPr>
              <a:t>リフレーミング例</a:t>
            </a:r>
          </a:p>
        </p:txBody>
      </p:sp>
      <p:graphicFrame>
        <p:nvGraphicFramePr>
          <p:cNvPr id="5" name="コンテンツ プレースホルダー 4"/>
          <p:cNvGraphicFramePr>
            <a:graphicFrameLocks noGrp="1"/>
          </p:cNvGraphicFramePr>
          <p:nvPr>
            <p:ph idx="1"/>
          </p:nvPr>
        </p:nvGraphicFramePr>
        <p:xfrm>
          <a:off x="539750" y="1196975"/>
          <a:ext cx="8229600" cy="5481641"/>
        </p:xfrm>
        <a:graphic>
          <a:graphicData uri="http://schemas.openxmlformats.org/drawingml/2006/table">
            <a:tbl>
              <a:tblPr firstRow="1" bandRow="1">
                <a:tableStyleId>{5940675A-B579-460E-94D1-54222C63F5DA}</a:tableStyleId>
              </a:tblPr>
              <a:tblGrid>
                <a:gridCol w="2952130">
                  <a:extLst>
                    <a:ext uri="{9D8B030D-6E8A-4147-A177-3AD203B41FA5}">
                      <a16:colId xmlns:a16="http://schemas.microsoft.com/office/drawing/2014/main" val="20000"/>
                    </a:ext>
                  </a:extLst>
                </a:gridCol>
                <a:gridCol w="5277470">
                  <a:extLst>
                    <a:ext uri="{9D8B030D-6E8A-4147-A177-3AD203B41FA5}">
                      <a16:colId xmlns:a16="http://schemas.microsoft.com/office/drawing/2014/main" val="20001"/>
                    </a:ext>
                  </a:extLst>
                </a:gridCol>
              </a:tblGrid>
              <a:tr h="502949">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落ち着きがない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行動力がある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0"/>
                  </a:ext>
                </a:extLst>
              </a:tr>
              <a:tr h="502949">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体臭が臭い／汗臭い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フェロモン・刺激的／頑張っている証</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1"/>
                  </a:ext>
                </a:extLst>
              </a:tr>
              <a:tr h="502949">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成績が悪い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凄く伸び代がある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2"/>
                  </a:ext>
                </a:extLst>
              </a:tr>
              <a:tr h="502949">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三日坊主</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切り替えが早い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3"/>
                  </a:ext>
                </a:extLst>
              </a:tr>
              <a:tr h="502949">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要領が悪い</a:t>
                      </a:r>
                      <a:endPar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lnSpc>
                          <a:spcPct val="150000"/>
                        </a:lnSpc>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ひたむき／一途に一つの事に取り組む</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4"/>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計画性がない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常に背水の陣</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5"/>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目つきが悪い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目力がある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6"/>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ミス</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成功への架け橋／禍転じて福となす</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7"/>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回りくどい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過程を大事にしている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8"/>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二日酔い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心置きなく謳歌した／限界を知った</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09"/>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老けている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大人っぽい／パイオニア／風格がある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10"/>
                  </a:ext>
                </a:extLst>
              </a:tr>
              <a:tr h="370862">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一言多い</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発言力がある／語彙力がある</a:t>
                      </a:r>
                      <a:endPar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extLst>
                  <a:ext uri="{0D108BD9-81ED-4DB2-BD59-A6C34878D82A}">
                    <a16:rowId xmlns:a16="http://schemas.microsoft.com/office/drawing/2014/main" val="10011"/>
                  </a:ext>
                </a:extLst>
              </a:tr>
              <a:tr h="370862">
                <a:tc gridSpan="2">
                  <a:txBody>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カタカナ（英訳）にするのも</a:t>
                      </a:r>
                      <a:r>
                        <a:rPr kumimoji="1" lang="ja-JP" altLang="en-US" sz="1800" b="1" dirty="0" err="1" smtClean="0">
                          <a:latin typeface="Meiryo UI" panose="020B0604030504040204" pitchFamily="50" charset="-128"/>
                          <a:ea typeface="Meiryo UI" panose="020B0604030504040204" pitchFamily="50" charset="-128"/>
                          <a:cs typeface="Meiryo UI" panose="020B0604030504040204" pitchFamily="50" charset="-128"/>
                        </a:rPr>
                        <a:t>〇</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txBody>
                  <a:tcPr marT="45723" marB="45723"/>
                </a:tc>
                <a:tc hMerge="1">
                  <a:txBody>
                    <a:bodyPr/>
                    <a:lstStyle/>
                    <a:p>
                      <a:pPr algn="ctr"/>
                      <a:endPar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12"/>
                  </a:ext>
                </a:extLst>
              </a:tr>
            </a:tbl>
          </a:graphicData>
        </a:graphic>
      </p:graphicFrame>
      <p:sp>
        <p:nvSpPr>
          <p:cNvPr id="4510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69B066C5-77CB-4920-91D8-4E77F81EF660}"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25</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45103"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a:xfrm>
            <a:off x="250825" y="260350"/>
            <a:ext cx="864235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人との関係形成の流れ</a:t>
            </a:r>
          </a:p>
        </p:txBody>
      </p:sp>
      <p:sp>
        <p:nvSpPr>
          <p:cNvPr id="47107" name="コンテンツ プレースホルダ 2"/>
          <p:cNvSpPr>
            <a:spLocks noGrp="1"/>
          </p:cNvSpPr>
          <p:nvPr>
            <p:ph idx="1"/>
          </p:nvPr>
        </p:nvSpPr>
        <p:spPr>
          <a:xfrm>
            <a:off x="250825" y="1412875"/>
            <a:ext cx="8642350" cy="5080000"/>
          </a:xfrm>
          <a:ln>
            <a:solidFill>
              <a:schemeClr val="tx1"/>
            </a:solidFill>
            <a:miter lim="800000"/>
            <a:headEnd/>
            <a:tailEnd/>
          </a:ln>
        </p:spPr>
        <p:txBody>
          <a:bodyPr/>
          <a:lstStyle/>
          <a:p>
            <a:pPr>
              <a:buFont typeface="Arial" panose="020B0604020202020204" pitchFamily="34" charset="0"/>
              <a:buNone/>
            </a:pPr>
            <a:endParaRPr lang="ja-JP" altLang="en-US" sz="2800" dirty="0" smtClean="0">
              <a:latin typeface="Meiryo UI" panose="020B0604030504040204" pitchFamily="50" charset="-128"/>
              <a:ea typeface="Meiryo UI" panose="020B0604030504040204" pitchFamily="50" charset="-128"/>
            </a:endParaRPr>
          </a:p>
          <a:p>
            <a:pPr algn="ct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相手の</a:t>
            </a:r>
            <a:r>
              <a:rPr lang="ja-JP" altLang="en-US" sz="2800" b="1" u="sng" dirty="0" smtClean="0">
                <a:latin typeface="Meiryo UI" panose="020B0604030504040204" pitchFamily="50" charset="-128"/>
                <a:ea typeface="Meiryo UI" panose="020B0604030504040204" pitchFamily="50" charset="-128"/>
              </a:rPr>
              <a:t>情報収集や整理</a:t>
            </a:r>
            <a:r>
              <a:rPr lang="ja-JP" altLang="en-US" sz="2800" dirty="0" smtClean="0">
                <a:latin typeface="Meiryo UI" panose="020B0604030504040204" pitchFamily="50" charset="-128"/>
                <a:ea typeface="Meiryo UI" panose="020B0604030504040204" pitchFamily="50" charset="-128"/>
              </a:rPr>
              <a:t>（相手は何に対して興味・関心を抱いているかを探る）を目的にまずは、</a:t>
            </a:r>
            <a:r>
              <a:rPr lang="ja-JP" altLang="en-US" sz="2800" dirty="0" smtClean="0">
                <a:solidFill>
                  <a:srgbClr val="FF0000"/>
                </a:solidFill>
                <a:latin typeface="Meiryo UI" panose="020B0604030504040204" pitchFamily="50" charset="-128"/>
                <a:ea typeface="Meiryo UI" panose="020B0604030504040204" pitchFamily="50" charset="-128"/>
              </a:rPr>
              <a:t>笑顔</a:t>
            </a:r>
            <a:r>
              <a:rPr lang="ja-JP" altLang="en-US" sz="2800" dirty="0" smtClean="0">
                <a:latin typeface="Meiryo UI" panose="020B0604030504040204" pitchFamily="50" charset="-128"/>
                <a:ea typeface="Meiryo UI" panose="020B0604030504040204" pitchFamily="50" charset="-128"/>
              </a:rPr>
              <a:t>で対面し</a:t>
            </a:r>
          </a:p>
          <a:p>
            <a:pPr algn="ctr">
              <a:buFont typeface="Arial" panose="020B0604020202020204" pitchFamily="34" charset="0"/>
              <a:buNone/>
            </a:pPr>
            <a:r>
              <a:rPr lang="ja-JP" altLang="en-US" sz="2800" dirty="0" smtClean="0">
                <a:solidFill>
                  <a:srgbClr val="FF0000"/>
                </a:solidFill>
                <a:latin typeface="Meiryo UI" panose="020B0604030504040204" pitchFamily="50" charset="-128"/>
                <a:ea typeface="Meiryo UI" panose="020B0604030504040204" pitchFamily="50" charset="-128"/>
              </a:rPr>
              <a:t>アイスブレイク</a:t>
            </a:r>
            <a:r>
              <a:rPr lang="ja-JP" altLang="en-US" sz="2800" dirty="0" smtClean="0">
                <a:latin typeface="Meiryo UI" panose="020B0604030504040204" pitchFamily="50" charset="-128"/>
                <a:ea typeface="Meiryo UI" panose="020B0604030504040204" pitchFamily="50" charset="-128"/>
              </a:rPr>
              <a:t>を取り入れ、</a:t>
            </a:r>
            <a:r>
              <a:rPr lang="ja-JP" altLang="en-US" sz="2800" dirty="0" smtClean="0">
                <a:solidFill>
                  <a:srgbClr val="FF0000"/>
                </a:solidFill>
                <a:latin typeface="Meiryo UI" panose="020B0604030504040204" pitchFamily="50" charset="-128"/>
                <a:ea typeface="Meiryo UI" panose="020B0604030504040204" pitchFamily="50" charset="-128"/>
              </a:rPr>
              <a:t>質問</a:t>
            </a:r>
            <a:r>
              <a:rPr lang="ja-JP" altLang="en-US" sz="2800" dirty="0" smtClean="0">
                <a:latin typeface="Meiryo UI" panose="020B0604030504040204" pitchFamily="50" charset="-128"/>
                <a:ea typeface="Meiryo UI" panose="020B0604030504040204" pitchFamily="50" charset="-128"/>
              </a:rPr>
              <a:t>する事で</a:t>
            </a:r>
            <a:r>
              <a:rPr lang="ja-JP" altLang="en-US" sz="2800" dirty="0" smtClean="0">
                <a:solidFill>
                  <a:srgbClr val="FF0000"/>
                </a:solidFill>
                <a:latin typeface="Meiryo UI" panose="020B0604030504040204" pitchFamily="50" charset="-128"/>
                <a:ea typeface="Meiryo UI" panose="020B0604030504040204" pitchFamily="50" charset="-128"/>
              </a:rPr>
              <a:t>相手が話す機会</a:t>
            </a:r>
          </a:p>
          <a:p>
            <a:pPr algn="ctr">
              <a:buFont typeface="Arial" panose="020B0604020202020204" pitchFamily="34" charset="0"/>
              <a:buNone/>
            </a:pPr>
            <a:r>
              <a:rPr lang="ja-JP" altLang="en-US" sz="2800" dirty="0" err="1" smtClean="0">
                <a:solidFill>
                  <a:srgbClr val="FF0000"/>
                </a:solidFill>
                <a:latin typeface="Meiryo UI" panose="020B0604030504040204" pitchFamily="50" charset="-128"/>
                <a:ea typeface="Meiryo UI" panose="020B0604030504040204" pitchFamily="50" charset="-128"/>
              </a:rPr>
              <a:t>を提</a:t>
            </a:r>
            <a:r>
              <a:rPr lang="ja-JP" altLang="en-US" sz="2800" dirty="0" smtClean="0">
                <a:solidFill>
                  <a:srgbClr val="FF0000"/>
                </a:solidFill>
                <a:latin typeface="Meiryo UI" panose="020B0604030504040204" pitchFamily="50" charset="-128"/>
                <a:ea typeface="Meiryo UI" panose="020B0604030504040204" pitchFamily="50" charset="-128"/>
              </a:rPr>
              <a:t>供</a:t>
            </a:r>
            <a:r>
              <a:rPr lang="ja-JP" altLang="en-US" sz="2800" dirty="0" smtClean="0">
                <a:latin typeface="Meiryo UI" panose="020B0604030504040204" pitchFamily="50" charset="-128"/>
                <a:ea typeface="Meiryo UI" panose="020B0604030504040204" pitchFamily="50" charset="-128"/>
              </a:rPr>
              <a:t>し、適度な</a:t>
            </a:r>
            <a:r>
              <a:rPr lang="ja-JP" altLang="en-US" sz="2800" dirty="0" smtClean="0">
                <a:solidFill>
                  <a:srgbClr val="FF0000"/>
                </a:solidFill>
                <a:latin typeface="Meiryo UI" panose="020B0604030504040204" pitchFamily="50" charset="-128"/>
                <a:ea typeface="Meiryo UI" panose="020B0604030504040204" pitchFamily="50" charset="-128"/>
              </a:rPr>
              <a:t>相槌</a:t>
            </a:r>
            <a:r>
              <a:rPr lang="ja-JP" altLang="en-US" sz="2800" dirty="0" smtClean="0">
                <a:latin typeface="Meiryo UI" panose="020B0604030504040204" pitchFamily="50" charset="-128"/>
                <a:ea typeface="Meiryo UI" panose="020B0604030504040204" pitchFamily="50" charset="-128"/>
              </a:rPr>
              <a:t>（</a:t>
            </a:r>
            <a:r>
              <a:rPr lang="ja-JP" altLang="en-US" sz="2800" dirty="0" smtClean="0">
                <a:solidFill>
                  <a:srgbClr val="FF0000"/>
                </a:solidFill>
                <a:latin typeface="Meiryo UI" panose="020B0604030504040204" pitchFamily="50" charset="-128"/>
                <a:ea typeface="Meiryo UI" panose="020B0604030504040204" pitchFamily="50" charset="-128"/>
              </a:rPr>
              <a:t>褒め言葉</a:t>
            </a:r>
            <a:r>
              <a:rPr lang="ja-JP" altLang="en-US" sz="2800" dirty="0" smtClean="0">
                <a:latin typeface="Meiryo UI" panose="020B0604030504040204" pitchFamily="50" charset="-128"/>
                <a:ea typeface="Meiryo UI" panose="020B0604030504040204" pitchFamily="50" charset="-128"/>
              </a:rPr>
              <a:t>も忘れずに）を入れながら、</a:t>
            </a:r>
            <a:r>
              <a:rPr lang="ja-JP" altLang="en-US" sz="2800" dirty="0" smtClean="0">
                <a:solidFill>
                  <a:srgbClr val="FF0000"/>
                </a:solidFill>
                <a:latin typeface="Meiryo UI" panose="020B0604030504040204" pitchFamily="50" charset="-128"/>
                <a:ea typeface="Meiryo UI" panose="020B0604030504040204" pitchFamily="50" charset="-128"/>
              </a:rPr>
              <a:t>承認欲求</a:t>
            </a:r>
            <a:r>
              <a:rPr lang="ja-JP" altLang="en-US" sz="2800" dirty="0" smtClean="0">
                <a:latin typeface="Meiryo UI" panose="020B0604030504040204" pitchFamily="50" charset="-128"/>
                <a:ea typeface="Meiryo UI" panose="020B0604030504040204" pitchFamily="50" charset="-128"/>
              </a:rPr>
              <a:t>を刺激しつつ、反発を招く言葉に気を付けて「聴く」（</a:t>
            </a:r>
            <a:r>
              <a:rPr lang="ja-JP" altLang="en-US" sz="2800" dirty="0" smtClean="0">
                <a:solidFill>
                  <a:srgbClr val="FF0000"/>
                </a:solidFill>
                <a:latin typeface="Meiryo UI" panose="020B0604030504040204" pitchFamily="50" charset="-128"/>
                <a:ea typeface="Meiryo UI" panose="020B0604030504040204" pitchFamily="50" charset="-128"/>
              </a:rPr>
              <a:t>自己開示</a:t>
            </a:r>
            <a:r>
              <a:rPr lang="ja-JP" altLang="en-US" sz="2800" dirty="0" smtClean="0">
                <a:latin typeface="Meiryo UI" panose="020B0604030504040204" pitchFamily="50" charset="-128"/>
                <a:ea typeface="Meiryo UI" panose="020B0604030504040204" pitchFamily="50" charset="-128"/>
              </a:rPr>
              <a:t>による</a:t>
            </a:r>
            <a:r>
              <a:rPr lang="ja-JP" altLang="en-US" sz="2800" dirty="0" smtClean="0">
                <a:solidFill>
                  <a:srgbClr val="FF0000"/>
                </a:solidFill>
                <a:latin typeface="Meiryo UI" panose="020B0604030504040204" pitchFamily="50" charset="-128"/>
                <a:ea typeface="Meiryo UI" panose="020B0604030504040204" pitchFamily="50" charset="-128"/>
              </a:rPr>
              <a:t>類似性の法則</a:t>
            </a:r>
            <a:r>
              <a:rPr lang="ja-JP" altLang="en-US" sz="2800" dirty="0" smtClean="0">
                <a:latin typeface="Meiryo UI" panose="020B0604030504040204" pitchFamily="50" charset="-128"/>
                <a:ea typeface="Meiryo UI" panose="020B0604030504040204" pitchFamily="50" charset="-128"/>
              </a:rPr>
              <a:t>も効果的）</a:t>
            </a:r>
          </a:p>
          <a:p>
            <a:pPr algn="ctr">
              <a:buFont typeface="Arial" panose="020B0604020202020204" pitchFamily="34" charset="0"/>
              <a:buNone/>
            </a:pPr>
            <a:r>
              <a:rPr lang="ja-JP" altLang="en-US" sz="2800" dirty="0" smtClean="0">
                <a:latin typeface="Meiryo UI" panose="020B0604030504040204" pitchFamily="50" charset="-128"/>
                <a:ea typeface="Meiryo UI" panose="020B0604030504040204" pitchFamily="50" charset="-128"/>
              </a:rPr>
              <a:t>相手の都合や反応を気にしつつ、些細な事でも良いから</a:t>
            </a:r>
          </a:p>
          <a:p>
            <a:pPr algn="ctr">
              <a:buFont typeface="Arial" panose="020B0604020202020204" pitchFamily="34" charset="0"/>
              <a:buNone/>
            </a:pPr>
            <a:r>
              <a:rPr lang="ja-JP" altLang="en-US" sz="2800" dirty="0" smtClean="0">
                <a:solidFill>
                  <a:srgbClr val="FF0000"/>
                </a:solidFill>
                <a:latin typeface="Meiryo UI" panose="020B0604030504040204" pitchFamily="50" charset="-128"/>
                <a:ea typeface="Meiryo UI" panose="020B0604030504040204" pitchFamily="50" charset="-128"/>
              </a:rPr>
              <a:t>単純</a:t>
            </a:r>
            <a:r>
              <a:rPr lang="ja-JP" altLang="en-US" sz="2800" dirty="0">
                <a:solidFill>
                  <a:srgbClr val="FF0000"/>
                </a:solidFill>
                <a:latin typeface="Meiryo UI" panose="020B0604030504040204" pitchFamily="50" charset="-128"/>
                <a:ea typeface="Meiryo UI" panose="020B0604030504040204" pitchFamily="50" charset="-128"/>
              </a:rPr>
              <a:t>接触</a:t>
            </a:r>
            <a:r>
              <a:rPr lang="ja-JP" altLang="en-US" sz="2800" dirty="0" smtClean="0">
                <a:latin typeface="Meiryo UI" panose="020B0604030504040204" pitchFamily="50" charset="-128"/>
                <a:ea typeface="Meiryo UI" panose="020B0604030504040204" pitchFamily="50" charset="-128"/>
              </a:rPr>
              <a:t>を繰り返し行なう。</a:t>
            </a:r>
          </a:p>
        </p:txBody>
      </p:sp>
      <p:sp>
        <p:nvSpPr>
          <p:cNvPr id="47108"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2B2B6D33-180D-44C0-8B33-F452483E375F}"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26</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47109"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468313" y="188913"/>
          <a:ext cx="8229600" cy="6251571"/>
        </p:xfrm>
        <a:graphic>
          <a:graphicData uri="http://schemas.openxmlformats.org/drawingml/2006/table">
            <a:tbl>
              <a:tblPr firstRow="1" bandRow="1">
                <a:tableStyleId>{5940675A-B579-460E-94D1-54222C63F5DA}</a:tableStyleId>
              </a:tblPr>
              <a:tblGrid>
                <a:gridCol w="8229600">
                  <a:extLst>
                    <a:ext uri="{9D8B030D-6E8A-4147-A177-3AD203B41FA5}">
                      <a16:colId xmlns:a16="http://schemas.microsoft.com/office/drawing/2014/main" val="20000"/>
                    </a:ext>
                  </a:extLst>
                </a:gridCol>
              </a:tblGrid>
              <a:tr h="622079">
                <a:tc>
                  <a:txBody>
                    <a:bodyPr/>
                    <a:lstStyle/>
                    <a:p>
                      <a:pPr algn="ctr"/>
                      <a:r>
                        <a:rPr kumimoji="1" lang="ja-JP" altLang="en-US"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職業生活相談員としての</a:t>
                      </a:r>
                      <a:r>
                        <a:rPr kumimoji="1" lang="en-US" altLang="ja-JP"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のｺﾐﾆｭｹｰｼｮﾝ</a:t>
                      </a:r>
                      <a:endParaRPr kumimoji="1" lang="ja-JP" altLang="en-US" sz="3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solidFill>
                      <a:schemeClr val="accent1"/>
                    </a:solidFill>
                  </a:tcPr>
                </a:tc>
                <a:extLst>
                  <a:ext uri="{0D108BD9-81ED-4DB2-BD59-A6C34878D82A}">
                    <a16:rowId xmlns:a16="http://schemas.microsoft.com/office/drawing/2014/main" val="10000"/>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気に掛ける</a:t>
                      </a:r>
                      <a:endPar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1"/>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興味を持つ</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2"/>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尋ねる</a:t>
                      </a:r>
                      <a:endPar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3"/>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受け止める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（考え･気持ち･状況･行動・・ありのままに／まずは肯定的に）</a:t>
                      </a:r>
                      <a:endPar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4"/>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認める</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5"/>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前向きな感想を伝える（ヨイ出し）</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6"/>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評価する（肯定化）</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7"/>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褒める</a:t>
                      </a:r>
                      <a:endPar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8"/>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保障する（「それ（これ）でいいのだ</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09"/>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助ける</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10"/>
                  </a:ext>
                </a:extLst>
              </a:tr>
              <a:tr h="511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手伝う</a:t>
                      </a:r>
                      <a:endPar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14" marB="45714"/>
                </a:tc>
                <a:extLst>
                  <a:ext uri="{0D108BD9-81ED-4DB2-BD59-A6C34878D82A}">
                    <a16:rowId xmlns:a16="http://schemas.microsoft.com/office/drawing/2014/main" val="10011"/>
                  </a:ext>
                </a:extLst>
              </a:tr>
            </a:tbl>
          </a:graphicData>
        </a:graphic>
      </p:graphicFrame>
      <p:sp>
        <p:nvSpPr>
          <p:cNvPr id="49182"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F0CA59C5-383A-4C7C-BE5F-97E2DACD9480}"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27</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49183"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556792"/>
            <a:ext cx="8229600" cy="3384376"/>
          </a:xfrm>
        </p:spPr>
        <p:txBody>
          <a:bodyPr/>
          <a:lstStyle/>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やってみせ　言って聞かせて　させてみせ　ほめてやらねば　人は</a:t>
            </a:r>
            <a:r>
              <a:rPr kumimoji="1" lang="ja-JP" altLang="en-US" dirty="0" err="1" smtClean="0">
                <a:latin typeface="Meiryo UI" panose="020B0604030504040204" pitchFamily="50" charset="-128"/>
                <a:ea typeface="Meiryo UI" panose="020B0604030504040204" pitchFamily="50" charset="-128"/>
              </a:rPr>
              <a:t>動かじ</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endParaRPr lang="en-US" altLang="ja-JP" sz="10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話し合い　耳を傾け　承認し　任せてやらねば　人は育たず</a:t>
            </a:r>
            <a:endParaRPr kumimoji="1" lang="en-US" altLang="ja-JP"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0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rPr>
              <a:t>やっている　姿を感謝で見守って　信頼せねば　人は実らず</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28</a:t>
            </a:fld>
            <a:endParaRPr lang="ja-JP" altLang="en-US"/>
          </a:p>
        </p:txBody>
      </p:sp>
      <p:sp>
        <p:nvSpPr>
          <p:cNvPr id="5"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山本五十六の言葉より</a:t>
            </a:r>
          </a:p>
        </p:txBody>
      </p:sp>
    </p:spTree>
    <p:extLst>
      <p:ext uri="{BB962C8B-B14F-4D97-AF65-F5344CB8AC3E}">
        <p14:creationId xmlns:p14="http://schemas.microsoft.com/office/powerpoint/2010/main" val="3916502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57200" y="274638"/>
            <a:ext cx="8229600" cy="777875"/>
          </a:xfrm>
          <a:ln w="38100">
            <a:solidFill>
              <a:schemeClr val="tx1"/>
            </a:solidFill>
            <a:miter lim="800000"/>
            <a:headEnd/>
            <a:tailEnd/>
          </a:ln>
        </p:spPr>
        <p:txBody>
          <a:bodyPr/>
          <a:lstStyle/>
          <a:p>
            <a:r>
              <a:rPr lang="ja-JP" altLang="en-US" b="1" dirty="0" smtClean="0">
                <a:latin typeface="HGS明朝E" panose="02020900000000000000" pitchFamily="18" charset="-128"/>
                <a:ea typeface="HGS明朝E" panose="02020900000000000000" pitchFamily="18" charset="-128"/>
              </a:rPr>
              <a:t/>
            </a:r>
            <a:br>
              <a:rPr lang="ja-JP" altLang="en-US" b="1" dirty="0" smtClean="0">
                <a:latin typeface="HGS明朝E" panose="02020900000000000000" pitchFamily="18" charset="-128"/>
                <a:ea typeface="HGS明朝E" panose="02020900000000000000" pitchFamily="18" charset="-128"/>
              </a:rPr>
            </a:br>
            <a:r>
              <a:rPr lang="ja-JP" altLang="en-US" sz="2800" b="1" dirty="0" smtClean="0">
                <a:latin typeface="Meiryo UI" panose="020B0604030504040204" pitchFamily="50" charset="-128"/>
                <a:ea typeface="Meiryo UI" panose="020B0604030504040204" pitchFamily="50" charset="-128"/>
              </a:rPr>
              <a:t>障害者職員と接する上での戸惑いと不安 ＜例＞</a:t>
            </a:r>
            <a:r>
              <a:rPr lang="ja-JP" altLang="en-US" sz="4000" b="1" dirty="0" smtClean="0">
                <a:latin typeface="Meiryo UI" panose="020B0604030504040204" pitchFamily="50" charset="-128"/>
                <a:ea typeface="Meiryo UI" panose="020B0604030504040204" pitchFamily="50" charset="-128"/>
              </a:rPr>
              <a:t/>
            </a:r>
            <a:br>
              <a:rPr lang="ja-JP" altLang="en-US" sz="4000" b="1" dirty="0" smtClean="0">
                <a:latin typeface="Meiryo UI" panose="020B0604030504040204" pitchFamily="50" charset="-128"/>
                <a:ea typeface="Meiryo UI" panose="020B0604030504040204" pitchFamily="50" charset="-128"/>
              </a:rPr>
            </a:br>
            <a:endParaRPr lang="ja-JP" altLang="en-US" b="1" dirty="0" smtClean="0">
              <a:latin typeface="Meiryo UI" panose="020B0604030504040204" pitchFamily="50" charset="-128"/>
              <a:ea typeface="Meiryo UI" panose="020B0604030504040204" pitchFamily="50" charset="-128"/>
            </a:endParaRPr>
          </a:p>
        </p:txBody>
      </p:sp>
      <p:sp>
        <p:nvSpPr>
          <p:cNvPr id="4" name="円形吹き出し 3"/>
          <p:cNvSpPr/>
          <p:nvPr/>
        </p:nvSpPr>
        <p:spPr>
          <a:xfrm>
            <a:off x="468313" y="1268413"/>
            <a:ext cx="3671887" cy="1223962"/>
          </a:xfrm>
          <a:prstGeom prst="wedgeEllipseCallout">
            <a:avLst>
              <a:gd name="adj1" fmla="val 44222"/>
              <a:gd name="adj2" fmla="val 5239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他の新人職員と同様に接していいの</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形吹き出し 8"/>
          <p:cNvSpPr/>
          <p:nvPr/>
        </p:nvSpPr>
        <p:spPr>
          <a:xfrm>
            <a:off x="250825" y="4005263"/>
            <a:ext cx="2376488" cy="1152525"/>
          </a:xfrm>
          <a:prstGeom prst="wedgeEllipseCallout">
            <a:avLst>
              <a:gd name="adj1" fmla="val -41747"/>
              <a:gd name="adj2" fmla="val -6132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障がいや</a:t>
            </a:r>
          </a:p>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医療面への</a:t>
            </a:r>
          </a:p>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配慮は</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形吹き出し 9"/>
          <p:cNvSpPr/>
          <p:nvPr/>
        </p:nvSpPr>
        <p:spPr>
          <a:xfrm>
            <a:off x="4643438" y="3716338"/>
            <a:ext cx="4249737" cy="1296987"/>
          </a:xfrm>
          <a:prstGeom prst="wedgeEllipseCallout">
            <a:avLst>
              <a:gd name="adj1" fmla="val -38063"/>
              <a:gd name="adj2" fmla="val 7303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負荷（作業量や時間）はどれくらいまで大丈夫</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円形吹き出し 10"/>
          <p:cNvSpPr/>
          <p:nvPr/>
        </p:nvSpPr>
        <p:spPr>
          <a:xfrm>
            <a:off x="6227763" y="5229225"/>
            <a:ext cx="2665412" cy="1079500"/>
          </a:xfrm>
          <a:prstGeom prst="wedgeEllipseCallout">
            <a:avLst>
              <a:gd name="adj1" fmla="val -60276"/>
              <a:gd name="adj2" fmla="val -5627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作業評価の基準は</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円形吹き出し 11"/>
          <p:cNvSpPr/>
          <p:nvPr/>
        </p:nvSpPr>
        <p:spPr>
          <a:xfrm>
            <a:off x="4284663" y="1268413"/>
            <a:ext cx="3887787" cy="1152525"/>
          </a:xfrm>
          <a:prstGeom prst="wedgeEllipseCallout">
            <a:avLst>
              <a:gd name="adj1" fmla="val 63872"/>
              <a:gd name="adj2" fmla="val -4030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どのような仕事をやってもらえばいいの</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円形吹き出し 12"/>
          <p:cNvSpPr/>
          <p:nvPr/>
        </p:nvSpPr>
        <p:spPr>
          <a:xfrm>
            <a:off x="2987675" y="2565400"/>
            <a:ext cx="4897438" cy="1079500"/>
          </a:xfrm>
          <a:prstGeom prst="wedgeEllipseCallout">
            <a:avLst>
              <a:gd name="adj1" fmla="val 64070"/>
              <a:gd name="adj2" fmla="val -689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どうやってコミュニケーションをとれば</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形吹き出し 13"/>
          <p:cNvSpPr/>
          <p:nvPr/>
        </p:nvSpPr>
        <p:spPr>
          <a:xfrm>
            <a:off x="250825" y="5157788"/>
            <a:ext cx="6481763" cy="1366837"/>
          </a:xfrm>
          <a:prstGeom prst="wedgeEllipseCallout">
            <a:avLst>
              <a:gd name="adj1" fmla="val -46521"/>
              <a:gd name="adj2" fmla="val 405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教えた事がなかなか覚えられない･身に付かない場合はどうやって教えたらいいの</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形吹き出し 14"/>
          <p:cNvSpPr/>
          <p:nvPr/>
        </p:nvSpPr>
        <p:spPr>
          <a:xfrm>
            <a:off x="2339975" y="3933825"/>
            <a:ext cx="2736850" cy="1295400"/>
          </a:xfrm>
          <a:prstGeom prst="wedgeEllipseCallout">
            <a:avLst>
              <a:gd name="adj1" fmla="val -24240"/>
              <a:gd name="adj2" fmla="val -7611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注意や叱責したら傷つけてしまわないか</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形吹き出し 15"/>
          <p:cNvSpPr/>
          <p:nvPr/>
        </p:nvSpPr>
        <p:spPr>
          <a:xfrm>
            <a:off x="250825" y="2636838"/>
            <a:ext cx="2736850" cy="1223962"/>
          </a:xfrm>
          <a:prstGeom prst="wedgeEllipseCallout">
            <a:avLst>
              <a:gd name="adj1" fmla="val -41326"/>
              <a:gd name="adj2" fmla="val 574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障がいの事はどのように尋ねればいいの</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0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4512A116-E4A7-4D88-B231-0493893336A4}"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12301"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extLst>
      <p:ext uri="{BB962C8B-B14F-4D97-AF65-F5344CB8AC3E}">
        <p14:creationId xmlns:p14="http://schemas.microsoft.com/office/powerpoint/2010/main" val="4017471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コンテンツ プレースホルダー 2"/>
          <p:cNvSpPr>
            <a:spLocks noGrp="1"/>
          </p:cNvSpPr>
          <p:nvPr>
            <p:ph idx="1"/>
          </p:nvPr>
        </p:nvSpPr>
        <p:spPr>
          <a:xfrm>
            <a:off x="251520" y="2564904"/>
            <a:ext cx="8280920" cy="604838"/>
          </a:xfrm>
        </p:spPr>
        <p:txBody>
          <a:bodyPr/>
          <a:lstStyle/>
          <a:p>
            <a:pPr marL="0" indent="0" algn="ctr">
              <a:buFont typeface="Arial" panose="020B0604020202020204" pitchFamily="34" charset="0"/>
              <a:buNone/>
            </a:pPr>
            <a:r>
              <a:rPr lang="ja-JP" altLang="en-US" sz="4000" dirty="0" smtClean="0">
                <a:latin typeface="Meiryo UI" panose="020B0604030504040204" pitchFamily="50" charset="-128"/>
                <a:ea typeface="Meiryo UI" panose="020B0604030504040204" pitchFamily="50" charset="-128"/>
              </a:rPr>
              <a:t>職場定着を支えるために</a:t>
            </a:r>
            <a:endParaRPr lang="en-US" altLang="ja-JP" sz="4000"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lang="ja-JP" altLang="en-US" dirty="0" smtClean="0">
                <a:latin typeface="Meiryo UI" panose="020B0604030504040204" pitchFamily="50" charset="-128"/>
                <a:ea typeface="Meiryo UI" panose="020B0604030504040204" pitchFamily="50" charset="-128"/>
              </a:rPr>
              <a:t>　～職業生活相談員として心がけて欲しいこと～</a:t>
            </a:r>
          </a:p>
        </p:txBody>
      </p:sp>
      <p:sp>
        <p:nvSpPr>
          <p:cNvPr id="5120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37BE87A1-DF4E-48D9-8AB8-D2624A9BE225}"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29</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51204" name="フッター プレースホルダー 4"/>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ja-JP" altLang="en-US" sz="1200" smtClean="0">
                <a:solidFill>
                  <a:srgbClr val="FF0000"/>
                </a:solidFill>
                <a:latin typeface="Arial" panose="020B0604020202020204" pitchFamily="34" charset="0"/>
                <a:ea typeface="ＭＳ Ｐゴシック" panose="020B0600070205080204" pitchFamily="50" charset="-128"/>
              </a:rPr>
              <a:t>オリジナル資料</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4D34A08E-2C46-4821-A711-B332BE5E05CB}"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30</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52227" name="タイトル 4"/>
          <p:cNvSpPr txBox="1">
            <a:spLocks/>
          </p:cNvSpPr>
          <p:nvPr/>
        </p:nvSpPr>
        <p:spPr bwMode="auto">
          <a:xfrm>
            <a:off x="1139825" y="309563"/>
            <a:ext cx="6888163"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defTabSz="68580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defTabSz="6858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ctr" eaLnBrk="1" hangingPunct="1">
              <a:lnSpc>
                <a:spcPct val="90000"/>
              </a:lnSpc>
              <a:spcBef>
                <a:spcPct val="0"/>
              </a:spcBef>
              <a:buFontTx/>
              <a:buNone/>
            </a:pPr>
            <a:r>
              <a:rPr lang="ja-JP" altLang="en-US" b="1" dirty="0" smtClean="0">
                <a:latin typeface="Meiryo UI" panose="020B0604030504040204" pitchFamily="50" charset="-128"/>
                <a:ea typeface="Meiryo UI" panose="020B0604030504040204" pitchFamily="50" charset="-128"/>
              </a:rPr>
              <a:t>入職後に起こる不適応状況の具体例</a:t>
            </a:r>
          </a:p>
        </p:txBody>
      </p:sp>
      <p:sp>
        <p:nvSpPr>
          <p:cNvPr id="9" name="Rectangle 26"/>
          <p:cNvSpPr>
            <a:spLocks noChangeArrowheads="1"/>
          </p:cNvSpPr>
          <p:nvPr/>
        </p:nvSpPr>
        <p:spPr bwMode="auto">
          <a:xfrm>
            <a:off x="900113" y="1196975"/>
            <a:ext cx="7367587" cy="3744193"/>
          </a:xfrm>
          <a:prstGeom prst="rect">
            <a:avLst/>
          </a:prstGeom>
          <a:ln>
            <a:solidFill>
              <a:srgbClr val="FF9966"/>
            </a:solidFill>
          </a:ln>
          <a:extLst/>
        </p:spPr>
        <p:style>
          <a:lnRef idx="2">
            <a:schemeClr val="accent4"/>
          </a:lnRef>
          <a:fillRef idx="1">
            <a:schemeClr val="lt1"/>
          </a:fillRef>
          <a:effectRef idx="0">
            <a:schemeClr val="accent4"/>
          </a:effectRef>
          <a:fontRef idx="minor">
            <a:schemeClr val="dk1"/>
          </a:fontRef>
        </p:style>
        <p:txBody>
          <a:bodyPr/>
          <a:lstStyle>
            <a:lvl1pPr marL="342900" indent="-342900">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eaLnBrk="1" hangingPunct="1">
              <a:lnSpc>
                <a:spcPct val="80000"/>
              </a:lnSpc>
              <a:buClr>
                <a:schemeClr val="hlink"/>
              </a:buClr>
              <a:buSzPct val="60000"/>
              <a:buFont typeface="Wingdings" panose="05000000000000000000" pitchFamily="2" charset="2"/>
              <a:buNone/>
              <a:defRPr/>
            </a:pPr>
            <a:endParaRPr lang="en-US" altLang="ja-JP" sz="12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○離職・職場不適応の前兆</a:t>
            </a:r>
            <a:endParaRPr lang="en-US" altLang="ja-JP" sz="20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・遅刻が増える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・無断欠勤をする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・仕事のミスが続く</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・指導や指示が伝わらなくなる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・体調が悪そうに見える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・休憩やトイレの回数が増える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・職員や外部者とトラブルが起きる</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・職員の輪から外れてしまう</a:t>
            </a:r>
            <a:endParaRPr lang="en-US" altLang="ja-JP" sz="2000" dirty="0" smtClean="0">
              <a:latin typeface="HG明朝B" panose="02020809000000000000" pitchFamily="17" charset="-128"/>
              <a:ea typeface="Meiryo UI" panose="020B0604030504040204" pitchFamily="50" charset="-128"/>
            </a:endParaRPr>
          </a:p>
          <a:p>
            <a:pPr marL="540000"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・周囲の負担が増えていると感じる</a:t>
            </a:r>
            <a:endParaRPr lang="en-US" altLang="ja-JP" sz="2000" dirty="0" smtClean="0">
              <a:latin typeface="HG明朝B" panose="02020809000000000000" pitchFamily="17" charset="-128"/>
              <a:ea typeface="ＭＳ Ｐゴシック" panose="020B0600070205080204" pitchFamily="50" charset="-128"/>
              <a:cs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endParaRPr lang="en-US" altLang="ja-JP" sz="20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r>
              <a:rPr lang="ja-JP" altLang="en-US" sz="2400" dirty="0" smtClean="0">
                <a:latin typeface="HG明朝B" panose="02020809000000000000" pitchFamily="17" charset="-128"/>
                <a:ea typeface="Meiryo UI" panose="020B0604030504040204" pitchFamily="50" charset="-128"/>
              </a:rPr>
              <a:t>⇒原因は職場ではなく</a:t>
            </a:r>
            <a:r>
              <a:rPr lang="ja-JP" altLang="en-US" b="1" u="sng" dirty="0" smtClean="0">
                <a:latin typeface="HG明朝B" panose="02020809000000000000" pitchFamily="17" charset="-128"/>
                <a:ea typeface="Meiryo UI" panose="020B0604030504040204" pitchFamily="50" charset="-128"/>
              </a:rPr>
              <a:t>「日常生活」</a:t>
            </a:r>
            <a:r>
              <a:rPr lang="ja-JP" altLang="en-US" sz="2400" dirty="0" smtClean="0">
                <a:latin typeface="HG明朝B" panose="02020809000000000000" pitchFamily="17" charset="-128"/>
                <a:ea typeface="Meiryo UI" panose="020B0604030504040204" pitchFamily="50" charset="-128"/>
              </a:rPr>
              <a:t>にあることも多い</a:t>
            </a:r>
            <a:endParaRPr lang="en-US" altLang="ja-JP" sz="24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r>
              <a:rPr lang="ja-JP" altLang="en-US" sz="2400" dirty="0" smtClean="0">
                <a:latin typeface="HG明朝B" panose="02020809000000000000" pitchFamily="17" charset="-128"/>
                <a:ea typeface="Meiryo UI" panose="020B0604030504040204" pitchFamily="50" charset="-128"/>
              </a:rPr>
              <a:t>⇒職場内で解決できるか、</a:t>
            </a:r>
            <a:r>
              <a:rPr lang="ja-JP" altLang="en-US" b="1" u="sng" dirty="0" smtClean="0">
                <a:latin typeface="HG明朝B" panose="02020809000000000000" pitchFamily="17" charset="-128"/>
                <a:ea typeface="Meiryo UI" panose="020B0604030504040204" pitchFamily="50" charset="-128"/>
              </a:rPr>
              <a:t>支援機関を活用する</a:t>
            </a:r>
            <a:r>
              <a:rPr lang="ja-JP" altLang="en-US" sz="2400" dirty="0" smtClean="0">
                <a:latin typeface="HG明朝B" panose="02020809000000000000" pitchFamily="17" charset="-128"/>
                <a:ea typeface="Meiryo UI" panose="020B0604030504040204" pitchFamily="50" charset="-128"/>
              </a:rPr>
              <a:t>か、</a:t>
            </a:r>
            <a:endParaRPr lang="en-US" altLang="ja-JP" sz="24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r>
              <a:rPr lang="ja-JP" altLang="en-US" sz="2400" dirty="0">
                <a:latin typeface="HG明朝B" panose="02020809000000000000" pitchFamily="17" charset="-128"/>
                <a:ea typeface="Meiryo UI" panose="020B0604030504040204" pitchFamily="50" charset="-128"/>
              </a:rPr>
              <a:t> </a:t>
            </a:r>
            <a:r>
              <a:rPr lang="ja-JP" altLang="en-US" sz="2400" dirty="0" smtClean="0">
                <a:latin typeface="HG明朝B" panose="02020809000000000000" pitchFamily="17" charset="-128"/>
                <a:ea typeface="Meiryo UI" panose="020B0604030504040204" pitchFamily="50" charset="-128"/>
              </a:rPr>
              <a:t> 状況に応じて見極めが必要</a:t>
            </a:r>
            <a:endParaRPr lang="en-US" altLang="ja-JP" sz="2000" dirty="0" smtClean="0">
              <a:latin typeface="HG明朝B" panose="02020809000000000000" pitchFamily="17" charset="-128"/>
              <a:ea typeface="Meiryo UI" panose="020B0604030504040204" pitchFamily="50" charset="-128"/>
            </a:endParaRPr>
          </a:p>
          <a:p>
            <a:pPr eaLnBrk="1" hangingPunct="1">
              <a:lnSpc>
                <a:spcPct val="80000"/>
              </a:lnSpc>
              <a:buClr>
                <a:schemeClr val="hlink"/>
              </a:buClr>
              <a:buSzPct val="60000"/>
              <a:buFont typeface="Wingdings" panose="05000000000000000000" pitchFamily="2" charset="2"/>
              <a:buNone/>
              <a:defRPr/>
            </a:pPr>
            <a:r>
              <a:rPr lang="ja-JP" altLang="en-US" sz="2000" dirty="0" smtClean="0">
                <a:latin typeface="HG明朝B" panose="02020809000000000000" pitchFamily="17" charset="-128"/>
                <a:ea typeface="Meiryo UI" panose="020B0604030504040204" pitchFamily="50" charset="-128"/>
              </a:rPr>
              <a:t>　</a:t>
            </a:r>
            <a:r>
              <a:rPr lang="ja-JP" altLang="en-US" sz="2000" dirty="0" smtClean="0">
                <a:latin typeface="AR P丸ゴシック体E"/>
                <a:ea typeface="AR P丸ゴシック体E"/>
                <a:cs typeface="AR P丸ゴシック体E"/>
              </a:rPr>
              <a:t>　　</a:t>
            </a:r>
          </a:p>
        </p:txBody>
      </p:sp>
      <p:sp>
        <p:nvSpPr>
          <p:cNvPr id="52229"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8A76B028-E3D0-4701-BEED-5378E1931CC0}"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31</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54275" name="タイトル 4"/>
          <p:cNvSpPr txBox="1">
            <a:spLocks/>
          </p:cNvSpPr>
          <p:nvPr/>
        </p:nvSpPr>
        <p:spPr bwMode="auto">
          <a:xfrm>
            <a:off x="1187450" y="333375"/>
            <a:ext cx="6480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defTabSz="68580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defTabSz="6858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ctr" eaLnBrk="1" hangingPunct="1">
              <a:lnSpc>
                <a:spcPct val="90000"/>
              </a:lnSpc>
              <a:spcBef>
                <a:spcPct val="0"/>
              </a:spcBef>
              <a:buFontTx/>
              <a:buNone/>
            </a:pPr>
            <a:r>
              <a:rPr lang="ja-JP" altLang="en-US" sz="3600" b="1" dirty="0">
                <a:latin typeface="Meiryo UI" panose="020B0604030504040204" pitchFamily="50" charset="-128"/>
                <a:ea typeface="Meiryo UI" panose="020B0604030504040204" pitchFamily="50" charset="-128"/>
              </a:rPr>
              <a:t>業務日誌の活用について</a:t>
            </a:r>
          </a:p>
          <a:p>
            <a:pPr eaLnBrk="1" hangingPunct="1">
              <a:lnSpc>
                <a:spcPct val="90000"/>
              </a:lnSpc>
              <a:spcBef>
                <a:spcPct val="0"/>
              </a:spcBef>
              <a:buFontTx/>
              <a:buNone/>
            </a:pPr>
            <a:endParaRPr lang="ja-JP" altLang="en-US" b="1" dirty="0">
              <a:latin typeface="Meiryo UI" panose="020B0604030504040204" pitchFamily="50" charset="-128"/>
              <a:ea typeface="Meiryo UI" panose="020B0604030504040204" pitchFamily="50" charset="-128"/>
            </a:endParaRPr>
          </a:p>
        </p:txBody>
      </p:sp>
      <p:sp>
        <p:nvSpPr>
          <p:cNvPr id="8" name="コンテンツ プレースホルダー 2"/>
          <p:cNvSpPr>
            <a:spLocks noGrp="1"/>
          </p:cNvSpPr>
          <p:nvPr>
            <p:ph idx="1"/>
          </p:nvPr>
        </p:nvSpPr>
        <p:spPr>
          <a:xfrm>
            <a:off x="395288" y="1196975"/>
            <a:ext cx="3816350" cy="5019675"/>
          </a:xfrm>
          <a:ln>
            <a:solidFill>
              <a:srgbClr val="FF9966"/>
            </a:solidFill>
          </a:ln>
        </p:spPr>
        <p:style>
          <a:lnRef idx="2">
            <a:schemeClr val="accent4"/>
          </a:lnRef>
          <a:fillRef idx="1">
            <a:schemeClr val="lt1"/>
          </a:fillRef>
          <a:effectRef idx="0">
            <a:schemeClr val="accent4"/>
          </a:effectRef>
          <a:fontRef idx="minor">
            <a:schemeClr val="dk1"/>
          </a:fontRef>
        </p:style>
        <p:txBody>
          <a:bodyPr>
            <a:noAutofit/>
          </a:bodyPr>
          <a:lstStyle/>
          <a:p>
            <a:pPr>
              <a:buFont typeface="Arial" panose="020B0604020202020204" pitchFamily="34" charset="0"/>
              <a:buNone/>
              <a:defRPr/>
            </a:pPr>
            <a:r>
              <a:rPr lang="ja-JP" altLang="en-US" sz="2200" b="1" dirty="0" smtClean="0">
                <a:solidFill>
                  <a:schemeClr val="tx1"/>
                </a:solidFill>
                <a:latin typeface="Meiryo UI" panose="020B0604030504040204" pitchFamily="50" charset="-128"/>
                <a:ea typeface="Meiryo UI" panose="020B0604030504040204" pitchFamily="50" charset="-128"/>
              </a:rPr>
              <a:t>・業務日誌の活用</a:t>
            </a:r>
            <a:endParaRPr lang="en-US" altLang="ja-JP" sz="2200" b="1" dirty="0" smtClean="0">
              <a:solidFill>
                <a:schemeClr val="tx1"/>
              </a:solidFill>
              <a:latin typeface="Meiryo UI" panose="020B0604030504040204" pitchFamily="50" charset="-128"/>
              <a:ea typeface="Meiryo UI" panose="020B0604030504040204" pitchFamily="50" charset="-128"/>
            </a:endParaRPr>
          </a:p>
          <a:p>
            <a:pPr>
              <a:buFont typeface="Arial" panose="020B0604020202020204" pitchFamily="34" charset="0"/>
              <a:buNone/>
              <a:defRPr/>
            </a:pPr>
            <a:endParaRPr lang="en-US" altLang="ja-JP" sz="2200" b="1" dirty="0" smtClean="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r>
              <a:rPr lang="ja-JP" altLang="en-US" sz="2200" b="1" dirty="0" smtClean="0">
                <a:solidFill>
                  <a:schemeClr val="tx1"/>
                </a:solidFill>
                <a:latin typeface="Meiryo UI" panose="020B0604030504040204" pitchFamily="50" charset="-128"/>
                <a:ea typeface="Meiryo UI" panose="020B0604030504040204" pitchFamily="50" charset="-128"/>
              </a:rPr>
              <a:t>　現場で一緒に働く人が本人の状態や特徴についてなんとなく感じていても明確なサインを汲み取れなかったり、やみくもに面談を行っても本人が上手く伝えられないことがある。</a:t>
            </a:r>
            <a:endParaRPr lang="en-US" altLang="ja-JP" sz="2200" b="1" dirty="0" smtClean="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defRPr/>
            </a:pPr>
            <a:r>
              <a:rPr lang="ja-JP" altLang="en-US" sz="2200" b="1" dirty="0" smtClean="0">
                <a:solidFill>
                  <a:schemeClr val="tx1"/>
                </a:solidFill>
                <a:latin typeface="Meiryo UI" panose="020B0604030504040204" pitchFamily="50" charset="-128"/>
                <a:ea typeface="Meiryo UI" panose="020B0604030504040204" pitchFamily="50" charset="-128"/>
              </a:rPr>
              <a:t>　一方で、自身の気持ちや考えを文字に起こすことが得意な場合もあるため、業務日誌の活用も一案。</a:t>
            </a:r>
            <a:endParaRPr lang="en-US" altLang="ja-JP" sz="2200" b="1" dirty="0">
              <a:solidFill>
                <a:schemeClr val="tx1"/>
              </a:solidFill>
              <a:latin typeface="Meiryo UI" panose="020B0604030504040204" pitchFamily="50" charset="-128"/>
              <a:ea typeface="Meiryo UI" panose="020B0604030504040204" pitchFamily="50" charset="-128"/>
            </a:endParaRPr>
          </a:p>
        </p:txBody>
      </p:sp>
      <p:pic>
        <p:nvPicPr>
          <p:cNvPr id="54277"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30738" y="981075"/>
            <a:ext cx="3654425"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8"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163513" y="274638"/>
            <a:ext cx="8802687"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職場内サポート体制でできること・できないこと</a:t>
            </a:r>
          </a:p>
        </p:txBody>
      </p:sp>
      <p:sp>
        <p:nvSpPr>
          <p:cNvPr id="4" name="フローチャート : 代替処理 3"/>
          <p:cNvSpPr/>
          <p:nvPr/>
        </p:nvSpPr>
        <p:spPr>
          <a:xfrm>
            <a:off x="107504" y="1269479"/>
            <a:ext cx="3024014" cy="136815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●人間関係の形成</a:t>
            </a:r>
          </a:p>
          <a:p>
            <a:pPr eaLnBrk="1" hangingPunct="1">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相談担当者の設置）</a:t>
            </a:r>
          </a:p>
          <a:p>
            <a:pPr eaLnBrk="1" hangingPunct="1">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→日常的な声掛け、適応</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状況の確認</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･把握</a:t>
            </a:r>
          </a:p>
        </p:txBody>
      </p:sp>
      <p:sp>
        <p:nvSpPr>
          <p:cNvPr id="10" name="フローチャート : 代替処理 9"/>
          <p:cNvSpPr/>
          <p:nvPr/>
        </p:nvSpPr>
        <p:spPr>
          <a:xfrm>
            <a:off x="3203525" y="1268760"/>
            <a:ext cx="2549127" cy="136815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●不適応の対応</a:t>
            </a:r>
          </a:p>
          <a:p>
            <a:pPr eaLnBrk="1" hangingPunct="1">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→原因</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環境的･対人的･</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物理的</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分析</a:t>
            </a:r>
          </a:p>
        </p:txBody>
      </p:sp>
      <p:sp>
        <p:nvSpPr>
          <p:cNvPr id="58378" name="スライド番号プレースホルダー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5D923F3A-E749-40E3-B905-6E1B98DF2418}"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32</a:t>
            </a:fld>
            <a:endParaRPr lang="ja-JP" altLang="en-US" sz="1200" dirty="0" smtClean="0">
              <a:solidFill>
                <a:srgbClr val="898989"/>
              </a:solidFill>
              <a:latin typeface="Arial" panose="020B0604020202020204" pitchFamily="34" charset="0"/>
              <a:ea typeface="ＭＳ Ｐゴシック" panose="020B0600070205080204" pitchFamily="50" charset="-128"/>
            </a:endParaRPr>
          </a:p>
        </p:txBody>
      </p:sp>
      <p:sp>
        <p:nvSpPr>
          <p:cNvPr id="58379" name="フッター プレースホルダー 8"/>
          <p:cNvSpPr>
            <a:spLocks noGrp="1"/>
          </p:cNvSpPr>
          <p:nvPr>
            <p:ph type="ftr" sz="quarter" idx="11"/>
          </p:nvPr>
        </p:nvSpPr>
        <p:spPr bwMode="auto">
          <a:xfrm>
            <a:off x="5940152" y="6520259"/>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graphicFrame>
        <p:nvGraphicFramePr>
          <p:cNvPr id="13" name="コンテンツ プレースホルダ 3"/>
          <p:cNvGraphicFramePr>
            <a:graphicFrameLocks noGrp="1"/>
          </p:cNvGraphicFramePr>
          <p:nvPr>
            <p:ph idx="1"/>
            <p:extLst>
              <p:ext uri="{D42A27DB-BD31-4B8C-83A1-F6EECF244321}">
                <p14:modId xmlns:p14="http://schemas.microsoft.com/office/powerpoint/2010/main" val="4216954658"/>
              </p:ext>
            </p:extLst>
          </p:nvPr>
        </p:nvGraphicFramePr>
        <p:xfrm>
          <a:off x="323528" y="4079340"/>
          <a:ext cx="8313738" cy="1005844"/>
        </p:xfrm>
        <a:graphic>
          <a:graphicData uri="http://schemas.openxmlformats.org/drawingml/2006/table">
            <a:tbl>
              <a:tblPr firstRow="1" bandRow="1">
                <a:tableStyleId>{5940675A-B579-460E-94D1-54222C63F5DA}</a:tableStyleId>
              </a:tblPr>
              <a:tblGrid>
                <a:gridCol w="3600400">
                  <a:extLst>
                    <a:ext uri="{9D8B030D-6E8A-4147-A177-3AD203B41FA5}">
                      <a16:colId xmlns:a16="http://schemas.microsoft.com/office/drawing/2014/main" val="20000"/>
                    </a:ext>
                  </a:extLst>
                </a:gridCol>
                <a:gridCol w="4713338">
                  <a:extLst>
                    <a:ext uri="{9D8B030D-6E8A-4147-A177-3AD203B41FA5}">
                      <a16:colId xmlns:a16="http://schemas.microsoft.com/office/drawing/2014/main" val="20001"/>
                    </a:ext>
                  </a:extLst>
                </a:gridCol>
              </a:tblGrid>
              <a:tr h="9819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職場内のサポート体制では</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対応できない事</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9" marR="91449" marT="45722" marB="45722" anchor="ctr" anchorCtr="1">
                    <a:solidFill>
                      <a:schemeClr val="bg2">
                        <a:lumMod val="90000"/>
                      </a:schemeClr>
                    </a:solidFill>
                  </a:tcPr>
                </a:tc>
                <a:tc>
                  <a:txBody>
                    <a:bodyPr/>
                    <a:lstStyle/>
                    <a:p>
                      <a:pPr algn="ctr" eaLnBrk="1" fontAlgn="auto" hangingPunct="1">
                        <a:spcAft>
                          <a:spcPts val="0"/>
                        </a:spcAft>
                        <a:buFont typeface="Wingdings 3" pitchFamily="18" charset="2"/>
                        <a:buNone/>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家庭事情、交友関係</a:t>
                      </a:r>
                    </a:p>
                    <a:p>
                      <a:pPr algn="ctr" eaLnBrk="1" fontAlgn="auto" hangingPunct="1">
                        <a:spcAft>
                          <a:spcPts val="0"/>
                        </a:spcAft>
                        <a:buFont typeface="Wingdings 3" pitchFamily="18" charset="2"/>
                        <a:buNone/>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生活習慣、趣味・嗜好（嗜癖）</a:t>
                      </a:r>
                    </a:p>
                    <a:p>
                      <a:pPr algn="ctr" eaLnBrk="1" fontAlgn="auto" hangingPunct="1">
                        <a:spcAft>
                          <a:spcPts val="0"/>
                        </a:spcAft>
                        <a:buFont typeface="Wingdings 3" pitchFamily="18" charset="2"/>
                        <a:buNone/>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金銭管理、他プライバシー等に関する事</a:t>
                      </a:r>
                      <a:endParaRPr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9" marR="91449" marT="45722" marB="45722"/>
                </a:tc>
                <a:extLst>
                  <a:ext uri="{0D108BD9-81ED-4DB2-BD59-A6C34878D82A}">
                    <a16:rowId xmlns:a16="http://schemas.microsoft.com/office/drawing/2014/main" val="10001"/>
                  </a:ext>
                </a:extLst>
              </a:tr>
            </a:tbl>
          </a:graphicData>
        </a:graphic>
      </p:graphicFrame>
      <p:sp>
        <p:nvSpPr>
          <p:cNvPr id="14" name="角丸四角形 13"/>
          <p:cNvSpPr/>
          <p:nvPr/>
        </p:nvSpPr>
        <p:spPr>
          <a:xfrm>
            <a:off x="1115616" y="5661248"/>
            <a:ext cx="6912768" cy="719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家庭や外部の支援</a:t>
            </a:r>
            <a:r>
              <a:rPr lang="ja-JP" altLang="en-US" sz="3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機関の活用と連携</a:t>
            </a:r>
            <a:endParaRPr lang="ja-JP" altLang="en-US" sz="3200" dirty="0"/>
          </a:p>
        </p:txBody>
      </p:sp>
      <p:sp>
        <p:nvSpPr>
          <p:cNvPr id="15" name="下矢印 14"/>
          <p:cNvSpPr/>
          <p:nvPr/>
        </p:nvSpPr>
        <p:spPr>
          <a:xfrm>
            <a:off x="3160712" y="5157192"/>
            <a:ext cx="2808287" cy="40322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フローチャート : 代替処理 9"/>
          <p:cNvSpPr/>
          <p:nvPr/>
        </p:nvSpPr>
        <p:spPr>
          <a:xfrm>
            <a:off x="5824659" y="1268194"/>
            <a:ext cx="3141541" cy="136815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●作業面の調整</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→指導内容、環境、作業時間や量、用具等の調整</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中かっこ 1"/>
          <p:cNvSpPr/>
          <p:nvPr/>
        </p:nvSpPr>
        <p:spPr>
          <a:xfrm rot="5400000">
            <a:off x="4356832" y="-1540408"/>
            <a:ext cx="360040" cy="8858696"/>
          </a:xfrm>
          <a:prstGeom prst="rightBrace">
            <a:avLst/>
          </a:prstGeom>
          <a:ln w="349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1835696" y="3140968"/>
            <a:ext cx="5544616" cy="584775"/>
          </a:xfrm>
          <a:prstGeom prst="rect">
            <a:avLst/>
          </a:prstGeom>
          <a:noFill/>
        </p:spPr>
        <p:txBody>
          <a:bodyPr wrap="square" rtlCol="0">
            <a:spAutoFit/>
          </a:bodyPr>
          <a:lstStyle/>
          <a:p>
            <a:r>
              <a:rPr kumimoji="1" lang="ja-JP" altLang="en-US" sz="3200" u="sng" dirty="0" smtClean="0">
                <a:latin typeface="Meiryo UI" panose="020B0604030504040204" pitchFamily="50" charset="-128"/>
                <a:ea typeface="Meiryo UI" panose="020B0604030504040204" pitchFamily="50" charset="-128"/>
              </a:rPr>
              <a:t>職場でのサポートにより対応可能</a:t>
            </a:r>
            <a:endParaRPr kumimoji="1" lang="ja-JP" altLang="en-US" sz="3200" u="sng" dirty="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nvPr>
        </p:nvGraphicFramePr>
        <p:xfrm>
          <a:off x="684213" y="1255713"/>
          <a:ext cx="7853362" cy="4929187"/>
        </p:xfrm>
        <a:graphic>
          <a:graphicData uri="http://schemas.openxmlformats.org/drawingml/2006/table">
            <a:tbl>
              <a:tblPr firstRow="1" bandRow="1">
                <a:tableStyleId>{5C22544A-7EE6-4342-B048-85BDC9FD1C3A}</a:tableStyleId>
              </a:tblPr>
              <a:tblGrid>
                <a:gridCol w="2074473">
                  <a:extLst>
                    <a:ext uri="{9D8B030D-6E8A-4147-A177-3AD203B41FA5}">
                      <a16:colId xmlns:a16="http://schemas.microsoft.com/office/drawing/2014/main" val="20000"/>
                    </a:ext>
                  </a:extLst>
                </a:gridCol>
                <a:gridCol w="2815357">
                  <a:extLst>
                    <a:ext uri="{9D8B030D-6E8A-4147-A177-3AD203B41FA5}">
                      <a16:colId xmlns:a16="http://schemas.microsoft.com/office/drawing/2014/main" val="20001"/>
                    </a:ext>
                  </a:extLst>
                </a:gridCol>
                <a:gridCol w="2963532">
                  <a:extLst>
                    <a:ext uri="{9D8B030D-6E8A-4147-A177-3AD203B41FA5}">
                      <a16:colId xmlns:a16="http://schemas.microsoft.com/office/drawing/2014/main" val="20002"/>
                    </a:ext>
                  </a:extLst>
                </a:gridCol>
              </a:tblGrid>
              <a:tr h="630953">
                <a:tc>
                  <a:txBody>
                    <a:bodyPr/>
                    <a:lstStyle/>
                    <a:p>
                      <a:pPr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支援が必要な事象</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原因として考えられること</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支援方法</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31614">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常習的な遅刻欠勤</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朝寝坊、夜更かし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時間の組立てに関する困難、</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家庭環境、通勤時の問題等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状況の把握を行い、対応策を助言　家庭訪問（保護者）との話合いによる協力要請</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31614">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身だしなみ</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（清潔感の欠如等）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経験不足、家庭環境、こだわり等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具体的な方法を支援（髭剃り、洗顔、整髪等）　家庭（保護者）への協力要請</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45002">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昼食の過剰摂取、不摂取、栄養バランスの欠如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家庭における状況把握の欠如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物理的に支援困難な家庭状況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欲求（食欲）制御困難な状況</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家庭の状況把握</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具体的な打開策の提案</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45002">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作業中の集中力不足</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居眠り等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夜更かし、意欲低下等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家庭状況の把握、本人からの聴きとり「働く」ための生活リズムの提案等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服薬等に関する助言</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45002">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職場での他害、物損等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耐える力の不足</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コミュニケーションの問題（人間関係）余暇の不足</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本人からの聴きとりによる状況把握</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職場での関係把握　余暇の状況把握から対応策を提案</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6352" name="タイトル 4"/>
          <p:cNvSpPr txBox="1">
            <a:spLocks/>
          </p:cNvSpPr>
          <p:nvPr/>
        </p:nvSpPr>
        <p:spPr bwMode="auto">
          <a:xfrm>
            <a:off x="0" y="333375"/>
            <a:ext cx="91440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defTabSz="68580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defTabSz="6858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defTabSz="6858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ctr" eaLnBrk="1" hangingPunct="1">
              <a:lnSpc>
                <a:spcPct val="90000"/>
              </a:lnSpc>
              <a:spcBef>
                <a:spcPct val="0"/>
              </a:spcBef>
              <a:buFontTx/>
              <a:buNone/>
            </a:pPr>
            <a:r>
              <a:rPr lang="ja-JP" altLang="en-US" sz="2800" b="1" dirty="0">
                <a:latin typeface="Meiryo UI" panose="020B0604030504040204" pitchFamily="50" charset="-128"/>
                <a:ea typeface="Meiryo UI" panose="020B0604030504040204" pitchFamily="50" charset="-128"/>
              </a:rPr>
              <a:t>就業に直接関わる事象と支援</a:t>
            </a:r>
            <a:r>
              <a:rPr lang="ja-JP" altLang="en-US" sz="2800" b="1" dirty="0" smtClean="0">
                <a:latin typeface="Meiryo UI" panose="020B0604030504040204" pitchFamily="50" charset="-128"/>
                <a:ea typeface="Meiryo UI" panose="020B0604030504040204" pitchFamily="50" charset="-128"/>
              </a:rPr>
              <a:t>方法（例）</a:t>
            </a:r>
            <a:endParaRPr lang="ja-JP" altLang="en-US" sz="2800" b="1" dirty="0">
              <a:latin typeface="Meiryo UI" panose="020B0604030504040204" pitchFamily="50" charset="-128"/>
              <a:ea typeface="Meiryo UI" panose="020B0604030504040204" pitchFamily="50" charset="-128"/>
            </a:endParaRPr>
          </a:p>
        </p:txBody>
      </p:sp>
      <p:sp>
        <p:nvSpPr>
          <p:cNvPr id="5635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BDE41FA3-EE79-4A2E-A115-04B3C7BB6714}"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33</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56354"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タイトル 1"/>
          <p:cNvSpPr>
            <a:spLocks noGrp="1"/>
          </p:cNvSpPr>
          <p:nvPr>
            <p:ph type="title"/>
          </p:nvPr>
        </p:nvSpPr>
        <p:spPr>
          <a:xfrm>
            <a:off x="530225" y="549275"/>
            <a:ext cx="8229600" cy="1143000"/>
          </a:xfrm>
          <a:ln>
            <a:solidFill>
              <a:schemeClr val="accent1"/>
            </a:solidFill>
            <a:miter lim="800000"/>
            <a:headEnd/>
            <a:tailEnd/>
          </a:ln>
        </p:spPr>
        <p:txBody>
          <a:bodyPr/>
          <a:lstStyle/>
          <a:p>
            <a:r>
              <a:rPr lang="ja-JP" altLang="en-US" sz="2400" smtClean="0">
                <a:latin typeface="Meiryo UI" panose="020B0604030504040204" pitchFamily="50" charset="-128"/>
                <a:ea typeface="Meiryo UI" panose="020B0604030504040204" pitchFamily="50" charset="-128"/>
              </a:rPr>
              <a:t>職場内だけでの対応が難しい･限界がある場合・・・</a:t>
            </a:r>
            <a:br>
              <a:rPr lang="ja-JP" altLang="en-US" sz="2400" smtClean="0">
                <a:latin typeface="Meiryo UI" panose="020B0604030504040204" pitchFamily="50" charset="-128"/>
                <a:ea typeface="Meiryo UI" panose="020B0604030504040204" pitchFamily="50" charset="-128"/>
              </a:rPr>
            </a:br>
            <a:r>
              <a:rPr lang="ja-JP" altLang="en-US" sz="2800" b="1" smtClean="0">
                <a:latin typeface="Meiryo UI" panose="020B0604030504040204" pitchFamily="50" charset="-128"/>
                <a:ea typeface="Meiryo UI" panose="020B0604030504040204" pitchFamily="50" charset="-128"/>
              </a:rPr>
              <a:t>まずは</a:t>
            </a:r>
            <a:r>
              <a:rPr lang="ja-JP" altLang="en-US" sz="2800" b="1" u="sng" smtClean="0">
                <a:latin typeface="Meiryo UI" panose="020B0604030504040204" pitchFamily="50" charset="-128"/>
                <a:ea typeface="Meiryo UI" panose="020B0604030504040204" pitchFamily="50" charset="-128"/>
              </a:rPr>
              <a:t>外部の関係機関へご相談を</a:t>
            </a:r>
            <a:r>
              <a:rPr lang="en-US" altLang="ja-JP" sz="2800" b="1" smtClean="0">
                <a:latin typeface="Meiryo UI" panose="020B0604030504040204" pitchFamily="50" charset="-128"/>
                <a:ea typeface="Meiryo UI" panose="020B0604030504040204" pitchFamily="50" charset="-128"/>
              </a:rPr>
              <a:t>!!</a:t>
            </a:r>
            <a:endParaRPr lang="ja-JP" altLang="en-US" sz="2800" b="1" smtClean="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nvGraphicFramePr>
        <p:xfrm>
          <a:off x="579438" y="1989138"/>
          <a:ext cx="8148637" cy="4176713"/>
        </p:xfrm>
        <a:graphic>
          <a:graphicData uri="http://schemas.openxmlformats.org/drawingml/2006/table">
            <a:tbl>
              <a:tblPr firstRow="1" bandRow="1">
                <a:tableStyleId>{69012ECD-51FC-41F1-AA8D-1B2483CD663E}</a:tableStyleId>
              </a:tblPr>
              <a:tblGrid>
                <a:gridCol w="4248843">
                  <a:extLst>
                    <a:ext uri="{9D8B030D-6E8A-4147-A177-3AD203B41FA5}">
                      <a16:colId xmlns:a16="http://schemas.microsoft.com/office/drawing/2014/main" val="20000"/>
                    </a:ext>
                  </a:extLst>
                </a:gridCol>
                <a:gridCol w="3899794">
                  <a:extLst>
                    <a:ext uri="{9D8B030D-6E8A-4147-A177-3AD203B41FA5}">
                      <a16:colId xmlns:a16="http://schemas.microsoft.com/office/drawing/2014/main" val="20001"/>
                    </a:ext>
                  </a:extLst>
                </a:gridCol>
              </a:tblGrid>
              <a:tr h="603607">
                <a:tc gridSpan="2">
                  <a:txBody>
                    <a:bodyPr/>
                    <a:lstStyle/>
                    <a:p>
                      <a:pPr algn="ct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相談先（例）</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tc>
                <a:tc hMerge="1">
                  <a:txBody>
                    <a:bodyPr/>
                    <a:lstStyle/>
                    <a:p>
                      <a:endParaRPr kumimoji="1" lang="ja-JP" altLang="en-US" dirty="0"/>
                    </a:p>
                  </a:txBody>
                  <a:tcPr/>
                </a:tc>
                <a:extLst>
                  <a:ext uri="{0D108BD9-81ED-4DB2-BD59-A6C34878D82A}">
                    <a16:rowId xmlns:a16="http://schemas.microsoft.com/office/drawing/2014/main" val="10000"/>
                  </a:ext>
                </a:extLst>
              </a:tr>
              <a:tr h="607224">
                <a:tc>
                  <a:txBody>
                    <a:bodyPr/>
                    <a:lstStyle/>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地域の就労支援機関の利用あり</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tc>
                  <a:txBody>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地域の就労支援機関</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extLst>
                  <a:ext uri="{0D108BD9-81ED-4DB2-BD59-A6C34878D82A}">
                    <a16:rowId xmlns:a16="http://schemas.microsoft.com/office/drawing/2014/main" val="4063675999"/>
                  </a:ext>
                </a:extLst>
              </a:tr>
              <a:tr h="622462">
                <a:tc>
                  <a:txBody>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特別支援学校卒者のケース</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tc>
                  <a:txBody>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卒業校の高等部「進路指導主事」</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extLst>
                  <a:ext uri="{0D108BD9-81ED-4DB2-BD59-A6C34878D82A}">
                    <a16:rowId xmlns:a16="http://schemas.microsoft.com/office/drawing/2014/main" val="1678301194"/>
                  </a:ext>
                </a:extLst>
              </a:tr>
              <a:tr h="1171710">
                <a:tc>
                  <a:txBody>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就労支援機関の利用がないケース、支援機関を利用してから間が空いているケース</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tc>
                  <a:txBody>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管轄のハローワークの相談窓口（専門支援部門）</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extLst>
                  <a:ext uri="{0D108BD9-81ED-4DB2-BD59-A6C34878D82A}">
                    <a16:rowId xmlns:a16="http://schemas.microsoft.com/office/drawing/2014/main" val="10003"/>
                  </a:ext>
                </a:extLst>
              </a:tr>
              <a:tr h="1171710">
                <a:tc>
                  <a:txBody>
                    <a:bodyPr/>
                    <a:lstStyle/>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作業遂行やコミュニケーション、安定的な勤務等に課題があり、対応方法がわからないケース</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4" marR="91434" marT="45722" marB="45722"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管轄のハローワークの相談窓口（専門支援部門）</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⇒職場適応支援の利用</a:t>
                      </a:r>
                    </a:p>
                  </a:txBody>
                  <a:tcPr marL="91434" marR="91434" marT="45722" marB="45722" anchor="ctr"/>
                </a:tc>
                <a:extLst>
                  <a:ext uri="{0D108BD9-81ED-4DB2-BD59-A6C34878D82A}">
                    <a16:rowId xmlns:a16="http://schemas.microsoft.com/office/drawing/2014/main" val="1248546734"/>
                  </a:ext>
                </a:extLst>
              </a:tr>
            </a:tbl>
          </a:graphicData>
        </a:graphic>
      </p:graphicFrame>
      <p:sp>
        <p:nvSpPr>
          <p:cNvPr id="6248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F271DC6E-EA0E-4538-B14F-1536E4302CC8}"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34</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62486"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smtClean="0">
                <a:solidFill>
                  <a:srgbClr val="FF0000"/>
                </a:solidFill>
                <a:latin typeface="Arial" panose="020B0604020202020204" pitchFamily="34" charset="0"/>
                <a:ea typeface="ＭＳ Ｐゴシック" panose="020B0600070205080204" pitchFamily="50" charset="-128"/>
              </a:rPr>
              <a:t>JEED</a:t>
            </a:r>
            <a:r>
              <a:rPr lang="ja-JP" altLang="en-US" sz="1200" smtClean="0">
                <a:solidFill>
                  <a:srgbClr val="FF0000"/>
                </a:solidFill>
                <a:latin typeface="Arial" panose="020B0604020202020204" pitchFamily="34" charset="0"/>
                <a:ea typeface="ＭＳ Ｐゴシック" panose="020B0600070205080204" pitchFamily="50" charset="-128"/>
              </a:rPr>
              <a:t>資料</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91877"/>
            <a:ext cx="8229600" cy="4857403"/>
          </a:xfrm>
        </p:spPr>
        <p:txBody>
          <a:bodyPr/>
          <a:lstStyle/>
          <a:p>
            <a:pPr>
              <a:buFont typeface="Wingdings" panose="05000000000000000000" pitchFamily="2" charset="2"/>
              <a:buChar char="Ø"/>
            </a:pPr>
            <a:r>
              <a:rPr kumimoji="1" lang="ja-JP" altLang="en-US" sz="2800" b="1" dirty="0" smtClean="0">
                <a:latin typeface="Meiryo UI" panose="020B0604030504040204" pitchFamily="50" charset="-128"/>
                <a:ea typeface="Meiryo UI" panose="020B0604030504040204" pitchFamily="50" charset="-128"/>
              </a:rPr>
              <a:t>「不適応状態」となる前兆を把握すること</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⇒「いつもと違うな」「何か変だな」というサインをキャッチする。</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⇒本人から「体調を崩す前兆」を事前に把握することも大事。</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endParaRPr lang="en-US" altLang="ja-JP" sz="10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sz="2800" b="1" dirty="0" smtClean="0">
                <a:latin typeface="Meiryo UI" panose="020B0604030504040204" pitchFamily="50" charset="-128"/>
                <a:ea typeface="Meiryo UI" panose="020B0604030504040204" pitchFamily="50" charset="-128"/>
              </a:rPr>
              <a:t>然るべき所へ相談を繋げること</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⇒全て職場で解決することは難しい。無理せず適切な相談先へ繋げることが重要。</a:t>
            </a:r>
            <a:endParaRPr kumimoji="1" lang="en-US" altLang="ja-JP" sz="2400"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0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lang="ja-JP" altLang="en-US" sz="2800" b="1" dirty="0" smtClean="0">
                <a:latin typeface="Meiryo UI" panose="020B0604030504040204" pitchFamily="50" charset="-128"/>
                <a:ea typeface="Meiryo UI" panose="020B0604030504040204" pitchFamily="50" charset="-128"/>
              </a:rPr>
              <a:t>情報収集・情報提供</a:t>
            </a:r>
            <a:r>
              <a:rPr lang="en-US" altLang="ja-JP" dirty="0" smtClean="0">
                <a:latin typeface="Meiryo UI" panose="020B0604030504040204" pitchFamily="50" charset="-128"/>
                <a:ea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rPr>
              <a:t>⇒本講習等で得た知識だけでなく、どこにアクセスすればその情報が得られるか、も非常に有用な情報。</a:t>
            </a:r>
            <a:r>
              <a:rPr lang="en-US" altLang="ja-JP" sz="2400" dirty="0">
                <a:latin typeface="Meiryo UI" panose="020B0604030504040204" pitchFamily="50" charset="-128"/>
                <a:ea typeface="Meiryo UI" panose="020B0604030504040204" pitchFamily="50" charset="-128"/>
              </a:rPr>
              <a:t/>
            </a:r>
            <a:br>
              <a:rPr lang="en-US" altLang="ja-JP" sz="2400" dirty="0">
                <a:latin typeface="Meiryo UI" panose="020B0604030504040204" pitchFamily="50" charset="-128"/>
                <a:ea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rPr>
              <a:t>⇒情報が得られなければ、支援機関を頼る。</a:t>
            </a:r>
            <a:endParaRPr lang="en-US" altLang="ja-JP" sz="2400" dirty="0" smtClean="0">
              <a:latin typeface="Meiryo UI" panose="020B0604030504040204" pitchFamily="50" charset="-128"/>
              <a:ea typeface="Meiryo UI" panose="020B0604030504040204" pitchFamily="50" charset="-128"/>
            </a:endParaRPr>
          </a:p>
          <a:p>
            <a:pPr marL="0" indent="0">
              <a:buNone/>
            </a:pPr>
            <a:endParaRPr lang="en-US" altLang="ja-JP" sz="600" dirty="0">
              <a:latin typeface="Meiryo UI" panose="020B0604030504040204" pitchFamily="50" charset="-128"/>
              <a:ea typeface="Meiryo UI" panose="020B0604030504040204" pitchFamily="50" charset="-128"/>
            </a:endParaRPr>
          </a:p>
          <a:p>
            <a:pPr marL="0" indent="0" algn="ctr">
              <a:buNone/>
            </a:pPr>
            <a:r>
              <a:rPr lang="ja-JP" altLang="en-US" u="sng" dirty="0" smtClean="0">
                <a:latin typeface="Meiryo UI" panose="020B0604030504040204" pitchFamily="50" charset="-128"/>
                <a:ea typeface="Meiryo UI" panose="020B0604030504040204" pitchFamily="50" charset="-128"/>
              </a:rPr>
              <a:t>決して一人で抱え込まず、</a:t>
            </a:r>
            <a:endParaRPr lang="en-US" altLang="ja-JP" u="sng" dirty="0" smtClean="0">
              <a:latin typeface="Meiryo UI" panose="020B0604030504040204" pitchFamily="50" charset="-128"/>
              <a:ea typeface="Meiryo UI" panose="020B0604030504040204" pitchFamily="50" charset="-128"/>
            </a:endParaRPr>
          </a:p>
          <a:p>
            <a:pPr marL="0" indent="0" algn="ctr">
              <a:buNone/>
            </a:pPr>
            <a:r>
              <a:rPr lang="ja-JP" altLang="en-US" u="sng" dirty="0" smtClean="0">
                <a:latin typeface="Meiryo UI" panose="020B0604030504040204" pitchFamily="50" charset="-128"/>
                <a:ea typeface="Meiryo UI" panose="020B0604030504040204" pitchFamily="50" charset="-128"/>
              </a:rPr>
              <a:t>健康に留意して取り組みましょう！</a:t>
            </a:r>
            <a:endParaRPr lang="en-US" altLang="ja-JP" u="sng" dirty="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kumimoji="1" lang="en-US" altLang="ja-JP" sz="4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35</a:t>
            </a:fld>
            <a:endParaRPr lang="ja-JP" altLang="en-US"/>
          </a:p>
        </p:txBody>
      </p:sp>
      <p:sp>
        <p:nvSpPr>
          <p:cNvPr id="5"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障害者職業生活相談員としての心構え</a:t>
            </a:r>
          </a:p>
        </p:txBody>
      </p:sp>
    </p:spTree>
    <p:extLst>
      <p:ext uri="{BB962C8B-B14F-4D97-AF65-F5344CB8AC3E}">
        <p14:creationId xmlns:p14="http://schemas.microsoft.com/office/powerpoint/2010/main" val="2697106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57200" y="274638"/>
            <a:ext cx="8229600" cy="777875"/>
          </a:xfrm>
          <a:ln w="38100">
            <a:solidFill>
              <a:schemeClr val="tx1"/>
            </a:solidFill>
            <a:miter lim="800000"/>
            <a:headEnd/>
            <a:tailEnd/>
          </a:ln>
        </p:spPr>
        <p:txBody>
          <a:bodyPr/>
          <a:lstStyle/>
          <a:p>
            <a:r>
              <a:rPr lang="ja-JP" altLang="en-US" sz="3000" b="1" dirty="0" smtClean="0">
                <a:latin typeface="Meiryo UI" panose="020B0604030504040204" pitchFamily="50" charset="-128"/>
                <a:ea typeface="Meiryo UI" panose="020B0604030504040204" pitchFamily="50" charset="-128"/>
              </a:rPr>
              <a:t>一方で</a:t>
            </a:r>
            <a:r>
              <a:rPr lang="en-US" altLang="ja-JP" sz="3000" b="1" dirty="0" smtClean="0">
                <a:latin typeface="Meiryo UI" panose="020B0604030504040204" pitchFamily="50" charset="-128"/>
                <a:ea typeface="Meiryo UI" panose="020B0604030504040204" pitchFamily="50" charset="-128"/>
              </a:rPr>
              <a:t>…</a:t>
            </a:r>
            <a:r>
              <a:rPr lang="ja-JP" altLang="en-US" sz="3000" b="1" dirty="0" smtClean="0">
                <a:latin typeface="Meiryo UI" panose="020B0604030504040204" pitchFamily="50" charset="-128"/>
                <a:ea typeface="Meiryo UI" panose="020B0604030504040204" pitchFamily="50" charset="-128"/>
              </a:rPr>
              <a:t>障害者職員も不安を抱えている</a:t>
            </a:r>
            <a:r>
              <a:rPr lang="ja-JP" altLang="en-US" sz="3000" b="1" dirty="0">
                <a:latin typeface="Meiryo UI" panose="020B0604030504040204" pitchFamily="50" charset="-128"/>
                <a:ea typeface="Meiryo UI" panose="020B0604030504040204" pitchFamily="50" charset="-128"/>
              </a:rPr>
              <a:t>＜例</a:t>
            </a:r>
            <a:r>
              <a:rPr lang="ja-JP" altLang="en-US" sz="3000" b="1" dirty="0" smtClean="0">
                <a:latin typeface="Meiryo UI" panose="020B0604030504040204" pitchFamily="50" charset="-128"/>
                <a:ea typeface="Meiryo UI" panose="020B0604030504040204" pitchFamily="50" charset="-128"/>
              </a:rPr>
              <a:t>＞</a:t>
            </a:r>
          </a:p>
        </p:txBody>
      </p:sp>
      <p:sp>
        <p:nvSpPr>
          <p:cNvPr id="4" name="円形吹き出し 3"/>
          <p:cNvSpPr/>
          <p:nvPr/>
        </p:nvSpPr>
        <p:spPr>
          <a:xfrm>
            <a:off x="468313" y="1268413"/>
            <a:ext cx="3671887" cy="1223962"/>
          </a:xfrm>
          <a:prstGeom prst="wedgeEllipseCallout">
            <a:avLst>
              <a:gd name="adj1" fmla="val 44222"/>
              <a:gd name="adj2" fmla="val 5239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皆が忙しそうにしているけど</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形吹き出し 8"/>
          <p:cNvSpPr/>
          <p:nvPr/>
        </p:nvSpPr>
        <p:spPr>
          <a:xfrm>
            <a:off x="250825" y="4005263"/>
            <a:ext cx="2376488" cy="1152525"/>
          </a:xfrm>
          <a:prstGeom prst="wedgeEllipseCallout">
            <a:avLst>
              <a:gd name="adj1" fmla="val -41747"/>
              <a:gd name="adj2" fmla="val -6132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嫌われて</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ないかな</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形吹き出し 9"/>
          <p:cNvSpPr/>
          <p:nvPr/>
        </p:nvSpPr>
        <p:spPr>
          <a:xfrm>
            <a:off x="4643438" y="3716338"/>
            <a:ext cx="4249737" cy="1296987"/>
          </a:xfrm>
          <a:prstGeom prst="wedgeEllipseCallout">
            <a:avLst>
              <a:gd name="adj1" fmla="val -38063"/>
              <a:gd name="adj2" fmla="val 7303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仕事の出来は</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これでいいのかしら</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円形吹き出し 10"/>
          <p:cNvSpPr/>
          <p:nvPr/>
        </p:nvSpPr>
        <p:spPr>
          <a:xfrm>
            <a:off x="6227763" y="5229225"/>
            <a:ext cx="2665412" cy="1079500"/>
          </a:xfrm>
          <a:prstGeom prst="wedgeEllipseCallout">
            <a:avLst>
              <a:gd name="adj1" fmla="val -60276"/>
              <a:gd name="adj2" fmla="val -5627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手空きの時間が多いなぁ</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円形吹き出し 11"/>
          <p:cNvSpPr/>
          <p:nvPr/>
        </p:nvSpPr>
        <p:spPr>
          <a:xfrm>
            <a:off x="4284663" y="1268413"/>
            <a:ext cx="3887787" cy="1152525"/>
          </a:xfrm>
          <a:prstGeom prst="wedgeEllipseCallout">
            <a:avLst>
              <a:gd name="adj1" fmla="val 63872"/>
              <a:gd name="adj2" fmla="val -4030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挨拶しても</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無視されている？</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円形吹き出し 12"/>
          <p:cNvSpPr/>
          <p:nvPr/>
        </p:nvSpPr>
        <p:spPr>
          <a:xfrm>
            <a:off x="2987675" y="2565400"/>
            <a:ext cx="4897438" cy="1079500"/>
          </a:xfrm>
          <a:prstGeom prst="wedgeEllipseCallout">
            <a:avLst>
              <a:gd name="adj1" fmla="val 64070"/>
              <a:gd name="adj2" fmla="val -689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怒らせてしまったかも</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形吹き出し 13"/>
          <p:cNvSpPr/>
          <p:nvPr/>
        </p:nvSpPr>
        <p:spPr>
          <a:xfrm>
            <a:off x="250825" y="5157788"/>
            <a:ext cx="6481763" cy="1366837"/>
          </a:xfrm>
          <a:prstGeom prst="wedgeEllipseCallout">
            <a:avLst>
              <a:gd name="adj1" fmla="val -46521"/>
              <a:gd name="adj2" fmla="val 405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自分の障害のことをもう少し</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わかってもらいたい</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形吹き出し 14"/>
          <p:cNvSpPr/>
          <p:nvPr/>
        </p:nvSpPr>
        <p:spPr>
          <a:xfrm>
            <a:off x="2339975" y="3933825"/>
            <a:ext cx="2736850" cy="1295400"/>
          </a:xfrm>
          <a:prstGeom prst="wedgeEllipseCallout">
            <a:avLst>
              <a:gd name="adj1" fmla="val -24240"/>
              <a:gd name="adj2" fmla="val -7611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休みが欲しいけど言いづらい</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形吹き出し 15"/>
          <p:cNvSpPr/>
          <p:nvPr/>
        </p:nvSpPr>
        <p:spPr>
          <a:xfrm>
            <a:off x="250825" y="2636838"/>
            <a:ext cx="2736850" cy="1223962"/>
          </a:xfrm>
          <a:prstGeom prst="wedgeEllipseCallout">
            <a:avLst>
              <a:gd name="adj1" fmla="val -41326"/>
              <a:gd name="adj2" fmla="val 574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もっと雑談も</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したい</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0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4512A116-E4A7-4D88-B231-0493893336A4}"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3</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28800"/>
            <a:ext cx="8229600" cy="4997152"/>
          </a:xfrm>
        </p:spPr>
        <p:txBody>
          <a:bodyPr/>
          <a:lstStyle/>
          <a:p>
            <a:pPr marL="0" indent="0">
              <a:buNone/>
            </a:pPr>
            <a:r>
              <a:rPr kumimoji="1" lang="ja-JP" altLang="en-US" dirty="0" smtClean="0">
                <a:latin typeface="Meiryo UI" panose="020B0604030504040204" pitchFamily="50" charset="-128"/>
                <a:ea typeface="Meiryo UI" panose="020B0604030504040204" pitchFamily="50" charset="-128"/>
              </a:rPr>
              <a:t>　受入側、障害者職員側ともに、戸惑いや不安を抱えている。</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en-US" altLang="ja-JP" sz="2000" dirty="0" smtClean="0">
                <a:latin typeface="Meiryo UI" panose="020B0604030504040204" pitchFamily="50" charset="-128"/>
                <a:ea typeface="Meiryo UI" panose="020B0604030504040204" pitchFamily="50" charset="-128"/>
              </a:rPr>
              <a:t/>
            </a:r>
            <a:br>
              <a:rPr kumimoji="1" lang="en-US" altLang="ja-JP" sz="2000" dirty="0" smtClean="0">
                <a:latin typeface="Meiryo UI" panose="020B0604030504040204" pitchFamily="50" charset="-128"/>
                <a:ea typeface="Meiryo UI" panose="020B0604030504040204" pitchFamily="50" charset="-128"/>
              </a:rPr>
            </a:br>
            <a:r>
              <a:rPr kumimoji="1" lang="ja-JP" altLang="en-US" dirty="0" smtClean="0">
                <a:latin typeface="Meiryo UI" panose="020B0604030504040204" pitchFamily="50" charset="-128"/>
                <a:ea typeface="Meiryo UI" panose="020B0604030504040204" pitchFamily="50" charset="-128"/>
              </a:rPr>
              <a:t>⇒その原因としては</a:t>
            </a:r>
            <a:r>
              <a:rPr kumimoji="1" lang="ja-JP" altLang="en-US" sz="4400" b="1" u="sng" dirty="0" smtClean="0">
                <a:latin typeface="Meiryo UI" panose="020B0604030504040204" pitchFamily="50" charset="-128"/>
                <a:ea typeface="Meiryo UI" panose="020B0604030504040204" pitchFamily="50" charset="-128"/>
              </a:rPr>
              <a:t>「知らないこと」</a:t>
            </a:r>
            <a:endParaRPr kumimoji="1" lang="en-US" altLang="ja-JP" sz="4400" b="1" u="sng" dirty="0" smtClean="0">
              <a:latin typeface="Meiryo UI" panose="020B0604030504040204" pitchFamily="50" charset="-128"/>
              <a:ea typeface="Meiryo UI" panose="020B0604030504040204" pitchFamily="50" charset="-128"/>
            </a:endParaRPr>
          </a:p>
          <a:p>
            <a:pPr marL="0" indent="0">
              <a:buNone/>
            </a:pPr>
            <a:endParaRPr lang="en-US" altLang="ja-JP" sz="2000" b="1" u="sng" dirty="0">
              <a:latin typeface="Meiryo UI" panose="020B0604030504040204" pitchFamily="50" charset="-128"/>
              <a:ea typeface="Meiryo UI" panose="020B0604030504040204" pitchFamily="50" charset="-128"/>
            </a:endParaRPr>
          </a:p>
          <a:p>
            <a:pPr marL="0" indent="0">
              <a:buNone/>
            </a:pPr>
            <a:r>
              <a:rPr kumimoji="1" lang="ja-JP" altLang="en-US" dirty="0" smtClean="0">
                <a:latin typeface="Meiryo UI" panose="020B0604030504040204" pitchFamily="50" charset="-128"/>
                <a:ea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rPr>
              <a:t>日常的なコミュニケーションとともに、仕事場面以外での</a:t>
            </a:r>
            <a:r>
              <a:rPr kumimoji="1" lang="ja-JP" altLang="en-US" b="1" u="sng" dirty="0" smtClean="0">
                <a:latin typeface="Meiryo UI" panose="020B0604030504040204" pitchFamily="50" charset="-128"/>
                <a:ea typeface="Meiryo UI" panose="020B0604030504040204" pitchFamily="50" charset="-128"/>
              </a:rPr>
              <a:t>定期的な面談、相談等により相互理解を図る</a:t>
            </a:r>
            <a:r>
              <a:rPr kumimoji="1" lang="ja-JP" altLang="en-US" sz="2800" dirty="0" smtClean="0">
                <a:latin typeface="Meiryo UI" panose="020B0604030504040204" pitchFamily="50" charset="-128"/>
                <a:ea typeface="Meiryo UI" panose="020B0604030504040204" pitchFamily="50" charset="-128"/>
              </a:rPr>
              <a:t>ことが重要となる。</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4</a:t>
            </a:fld>
            <a:endParaRPr lang="ja-JP" altLang="en-US"/>
          </a:p>
        </p:txBody>
      </p:sp>
      <p:sp>
        <p:nvSpPr>
          <p:cNvPr id="5" name="タイトル 1"/>
          <p:cNvSpPr>
            <a:spLocks noGrp="1"/>
          </p:cNvSpPr>
          <p:nvPr>
            <p:ph type="title"/>
          </p:nvPr>
        </p:nvSpPr>
        <p:spPr>
          <a:xfrm>
            <a:off x="457200" y="274638"/>
            <a:ext cx="8229600" cy="958850"/>
          </a:xfrm>
          <a:solidFill>
            <a:schemeClr val="accent1"/>
          </a:solidFill>
          <a:ln>
            <a:solidFill>
              <a:schemeClr val="tx1"/>
            </a:solidFill>
            <a:miter lim="800000"/>
            <a:headEnd/>
            <a:tailEnd/>
          </a:ln>
        </p:spPr>
        <p:txBody>
          <a:bodyPr/>
          <a:lstStyle/>
          <a:p>
            <a:r>
              <a:rPr lang="ja-JP" altLang="en-US" sz="4000" b="1" dirty="0" smtClean="0">
                <a:solidFill>
                  <a:schemeClr val="bg1"/>
                </a:solidFill>
                <a:latin typeface="Meiryo UI" panose="020B0604030504040204" pitchFamily="50" charset="-128"/>
                <a:ea typeface="Meiryo UI" panose="020B0604030504040204" pitchFamily="50" charset="-128"/>
              </a:rPr>
              <a:t>コミュニケーションの重要性</a:t>
            </a:r>
          </a:p>
        </p:txBody>
      </p:sp>
    </p:spTree>
    <p:extLst>
      <p:ext uri="{BB962C8B-B14F-4D97-AF65-F5344CB8AC3E}">
        <p14:creationId xmlns:p14="http://schemas.microsoft.com/office/powerpoint/2010/main" val="400496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68760"/>
            <a:ext cx="8229600" cy="4857403"/>
          </a:xfrm>
        </p:spPr>
        <p:txBody>
          <a:bodyPr/>
          <a:lstStyle/>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職場側にとってのメリット</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・（目に見えづらい）体調を把握することができる</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・本人の気持ちや認識を知ることができる</a:t>
            </a:r>
            <a:r>
              <a:rPr kumimoji="1" lang="en-US" altLang="ja-JP" sz="2000" dirty="0" smtClean="0">
                <a:latin typeface="Meiryo UI" panose="020B0604030504040204" pitchFamily="50" charset="-128"/>
                <a:ea typeface="Meiryo UI" panose="020B0604030504040204" pitchFamily="50" charset="-128"/>
              </a:rPr>
              <a:t/>
            </a:r>
            <a:br>
              <a:rPr kumimoji="1" lang="en-US" altLang="ja-JP" sz="2000" dirty="0" smtClean="0">
                <a:latin typeface="Meiryo UI" panose="020B0604030504040204" pitchFamily="50" charset="-128"/>
                <a:ea typeface="Meiryo UI" panose="020B0604030504040204" pitchFamily="50" charset="-128"/>
              </a:rPr>
            </a:br>
            <a:r>
              <a:rPr kumimoji="1" lang="ja-JP" altLang="en-US" sz="20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現在躓いているところ、不安に感じるところを把握できる</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2800" dirty="0" smtClean="0">
                <a:latin typeface="Meiryo UI" panose="020B0604030504040204" pitchFamily="50" charset="-128"/>
                <a:ea typeface="Meiryo UI" panose="020B0604030504040204" pitchFamily="50" charset="-128"/>
              </a:rPr>
              <a:t>⇒</a:t>
            </a:r>
            <a:r>
              <a:rPr kumimoji="1" lang="ja-JP" altLang="en-US" sz="2800" b="1" u="sng" dirty="0" smtClean="0">
                <a:latin typeface="Meiryo UI" panose="020B0604030504040204" pitchFamily="50" charset="-128"/>
                <a:ea typeface="Meiryo UI" panose="020B0604030504040204" pitchFamily="50" charset="-128"/>
              </a:rPr>
              <a:t>適切な雇用管理に生かすことができる</a:t>
            </a:r>
            <a:endParaRPr kumimoji="1" lang="en-US" altLang="ja-JP" b="1" u="sng"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6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障害者職員にとってのメリット</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・「聞いてくれる」という安心感の醸成</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・職場における不安や悩み等の解決</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・仕事中では相談しづらい内容を相談できる</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2800" dirty="0" smtClean="0">
                <a:latin typeface="Meiryo UI" panose="020B0604030504040204" pitchFamily="50" charset="-128"/>
                <a:ea typeface="Meiryo UI" panose="020B0604030504040204" pitchFamily="50" charset="-128"/>
              </a:rPr>
              <a:t>⇒</a:t>
            </a:r>
            <a:r>
              <a:rPr kumimoji="1" lang="ja-JP" altLang="en-US" sz="2800" b="1" u="sng" dirty="0" smtClean="0">
                <a:latin typeface="Meiryo UI" panose="020B0604030504040204" pitchFamily="50" charset="-128"/>
                <a:ea typeface="Meiryo UI" panose="020B0604030504040204" pitchFamily="50" charset="-128"/>
              </a:rPr>
              <a:t>信頼関係の構築・継続的な就労へ</a:t>
            </a:r>
            <a:endParaRPr kumimoji="1" lang="ja-JP" altLang="en-US" sz="3600" b="1"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5</a:t>
            </a:fld>
            <a:endParaRPr lang="ja-JP" altLang="en-US"/>
          </a:p>
        </p:txBody>
      </p:sp>
      <p:sp>
        <p:nvSpPr>
          <p:cNvPr id="5"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そもそも</a:t>
            </a:r>
            <a:r>
              <a:rPr lang="en-US" altLang="ja-JP" sz="3200" b="1" dirty="0" smtClean="0">
                <a:solidFill>
                  <a:schemeClr val="bg1"/>
                </a:solidFill>
                <a:latin typeface="Meiryo UI" panose="020B0604030504040204" pitchFamily="50" charset="-128"/>
                <a:ea typeface="Meiryo UI" panose="020B0604030504040204" pitchFamily="50" charset="-128"/>
              </a:rPr>
              <a:t>…</a:t>
            </a:r>
            <a:r>
              <a:rPr lang="ja-JP" altLang="en-US" sz="3200" b="1" dirty="0" smtClean="0">
                <a:solidFill>
                  <a:schemeClr val="bg1"/>
                </a:solidFill>
                <a:latin typeface="Meiryo UI" panose="020B0604030504040204" pitchFamily="50" charset="-128"/>
                <a:ea typeface="Meiryo UI" panose="020B0604030504040204" pitchFamily="50" charset="-128"/>
              </a:rPr>
              <a:t>なぜ面談（面接）が必要か</a:t>
            </a:r>
          </a:p>
        </p:txBody>
      </p:sp>
    </p:spTree>
    <p:extLst>
      <p:ext uri="{BB962C8B-B14F-4D97-AF65-F5344CB8AC3E}">
        <p14:creationId xmlns:p14="http://schemas.microsoft.com/office/powerpoint/2010/main" val="3273076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96752"/>
            <a:ext cx="8229600" cy="5472608"/>
          </a:xfrm>
        </p:spPr>
        <p:txBody>
          <a:bodyPr/>
          <a:lstStyle/>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信頼関係の構築</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・「相談者の２つの不安」を理解する</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①相談内容についての不安 ②相談すること自体についての不安</a:t>
            </a:r>
            <a:r>
              <a:rPr kumimoji="1" lang="en-US" altLang="ja-JP" sz="2400" dirty="0" smtClean="0">
                <a:latin typeface="Meiryo UI" panose="020B0604030504040204" pitchFamily="50" charset="-128"/>
                <a:ea typeface="Meiryo UI" panose="020B0604030504040204" pitchFamily="50" charset="-128"/>
              </a:rPr>
              <a:t/>
            </a:r>
            <a:br>
              <a:rPr kumimoji="1" lang="en-US" altLang="ja-JP" sz="2400" dirty="0" smtClean="0">
                <a:latin typeface="Meiryo UI" panose="020B0604030504040204" pitchFamily="50" charset="-128"/>
                <a:ea typeface="Meiryo UI" panose="020B0604030504040204" pitchFamily="50" charset="-128"/>
              </a:rPr>
            </a:b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⇒特に②の不安を理解し、信頼構築を構築することで、</a:t>
            </a:r>
            <a:r>
              <a:rPr lang="en-US" altLang="ja-JP" sz="2400" dirty="0">
                <a:latin typeface="Meiryo UI" panose="020B0604030504040204" pitchFamily="50" charset="-128"/>
                <a:ea typeface="Meiryo UI" panose="020B0604030504040204" pitchFamily="50" charset="-128"/>
              </a:rPr>
              <a:t/>
            </a:r>
            <a:br>
              <a:rPr lang="en-US" altLang="ja-JP" sz="2400" dirty="0">
                <a:latin typeface="Meiryo UI" panose="020B0604030504040204" pitchFamily="50" charset="-128"/>
                <a:ea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①の不安が解消できる</a:t>
            </a:r>
            <a:endParaRPr kumimoji="1" lang="en-US" altLang="ja-JP" sz="2400" dirty="0" smtClean="0">
              <a:latin typeface="Meiryo UI" panose="020B0604030504040204" pitchFamily="50" charset="-128"/>
              <a:ea typeface="Meiryo UI" panose="020B0604030504040204" pitchFamily="50" charset="-128"/>
            </a:endParaRPr>
          </a:p>
          <a:p>
            <a:pPr>
              <a:buFont typeface="Wingdings" panose="05000000000000000000" pitchFamily="2" charset="2"/>
              <a:buChar char="Ø"/>
            </a:pPr>
            <a:endParaRPr lang="en-US" altLang="ja-JP" sz="1200" dirty="0">
              <a:latin typeface="Meiryo UI" panose="020B0604030504040204" pitchFamily="50" charset="-128"/>
              <a:ea typeface="Meiryo UI" panose="020B0604030504040204" pitchFamily="50" charset="-128"/>
            </a:endParaRPr>
          </a:p>
          <a:p>
            <a:pPr>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rPr>
              <a:t>言葉の意味や意図の共有</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sz="2400" dirty="0" smtClean="0">
                <a:latin typeface="Meiryo UI" panose="020B0604030504040204" pitchFamily="50" charset="-128"/>
                <a:ea typeface="Meiryo UI" panose="020B0604030504040204" pitchFamily="50" charset="-128"/>
              </a:rPr>
              <a:t>・相談者の言葉と受け取る側の理解が一致しているか留意する</a:t>
            </a:r>
            <a:endParaRPr kumimoji="1" lang="ja-JP" altLang="en-US" b="1"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30C2E2E-6A54-4AB0-9C5A-BCD9698CCF48}" type="slidenum">
              <a:rPr lang="ja-JP" altLang="en-US" smtClean="0"/>
              <a:pPr>
                <a:defRPr/>
              </a:pPr>
              <a:t>6</a:t>
            </a:fld>
            <a:endParaRPr lang="ja-JP" altLang="en-US"/>
          </a:p>
        </p:txBody>
      </p:sp>
      <p:sp>
        <p:nvSpPr>
          <p:cNvPr id="5" name="タイトル 1"/>
          <p:cNvSpPr>
            <a:spLocks noGrp="1"/>
          </p:cNvSpPr>
          <p:nvPr>
            <p:ph type="title"/>
          </p:nvPr>
        </p:nvSpPr>
        <p:spPr>
          <a:xfrm>
            <a:off x="457200" y="274638"/>
            <a:ext cx="8229600" cy="777875"/>
          </a:xfrm>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面談や面接、相談の際の心がけ①</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5696" y="5175788"/>
            <a:ext cx="1164357" cy="1657448"/>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9389" y="5175788"/>
            <a:ext cx="1164357" cy="1657448"/>
          </a:xfrm>
          <a:prstGeom prst="rect">
            <a:avLst/>
          </a:prstGeom>
        </p:spPr>
      </p:pic>
      <p:sp>
        <p:nvSpPr>
          <p:cNvPr id="7" name="楕円 6"/>
          <p:cNvSpPr/>
          <p:nvPr/>
        </p:nvSpPr>
        <p:spPr>
          <a:xfrm>
            <a:off x="3000053" y="6165304"/>
            <a:ext cx="1213792" cy="5101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話し</a:t>
            </a:r>
            <a:r>
              <a:rPr lang="ja-JP" altLang="en-US" sz="1600" dirty="0">
                <a:latin typeface="Meiryo UI" panose="020B0604030504040204" pitchFamily="50" charset="-128"/>
                <a:ea typeface="Meiryo UI" panose="020B0604030504040204" pitchFamily="50" charset="-128"/>
              </a:rPr>
              <a:t>手</a:t>
            </a:r>
            <a:endParaRPr kumimoji="1" lang="ja-JP" altLang="en-US" sz="1600" dirty="0">
              <a:latin typeface="Meiryo UI" panose="020B0604030504040204" pitchFamily="50" charset="-128"/>
              <a:ea typeface="Meiryo UI" panose="020B0604030504040204" pitchFamily="50" charset="-128"/>
            </a:endParaRPr>
          </a:p>
        </p:txBody>
      </p:sp>
      <p:sp>
        <p:nvSpPr>
          <p:cNvPr id="10" name="楕円 9"/>
          <p:cNvSpPr/>
          <p:nvPr/>
        </p:nvSpPr>
        <p:spPr>
          <a:xfrm>
            <a:off x="7443746" y="6193532"/>
            <a:ext cx="1213792" cy="5101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受け</a:t>
            </a:r>
            <a:r>
              <a:rPr lang="ja-JP" altLang="en-US" sz="1600" dirty="0">
                <a:latin typeface="Meiryo UI" panose="020B0604030504040204" pitchFamily="50" charset="-128"/>
                <a:ea typeface="Meiryo UI" panose="020B0604030504040204" pitchFamily="50" charset="-128"/>
              </a:rPr>
              <a:t>手</a:t>
            </a:r>
            <a:endParaRPr lang="en-US" altLang="ja-JP" sz="1200" dirty="0" smtClean="0">
              <a:latin typeface="Meiryo UI" panose="020B0604030504040204" pitchFamily="50" charset="-128"/>
              <a:ea typeface="Meiryo UI" panose="020B0604030504040204" pitchFamily="50" charset="-128"/>
            </a:endParaRPr>
          </a:p>
        </p:txBody>
      </p:sp>
      <p:sp>
        <p:nvSpPr>
          <p:cNvPr id="11" name="右矢印 10"/>
          <p:cNvSpPr/>
          <p:nvPr/>
        </p:nvSpPr>
        <p:spPr>
          <a:xfrm>
            <a:off x="4644008" y="6125988"/>
            <a:ext cx="936104" cy="4713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3000052" y="5340524"/>
            <a:ext cx="1355923" cy="348108"/>
          </a:xfrm>
          <a:prstGeom prst="wedgeRoundRectCallout">
            <a:avLst>
              <a:gd name="adj1" fmla="val -66212"/>
              <a:gd name="adj2" fmla="val 863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フットボールが</a:t>
            </a:r>
            <a:r>
              <a:rPr kumimoji="1" lang="en-US" altLang="ja-JP" sz="14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3" name="角丸四角形吹き出し 12"/>
          <p:cNvSpPr/>
          <p:nvPr/>
        </p:nvSpPr>
        <p:spPr>
          <a:xfrm>
            <a:off x="7392541" y="5336552"/>
            <a:ext cx="1355923" cy="348108"/>
          </a:xfrm>
          <a:prstGeom prst="wedgeRoundRectCallout">
            <a:avLst>
              <a:gd name="adj1" fmla="val -66212"/>
              <a:gd name="adj2" fmla="val 863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フットボール？</a:t>
            </a:r>
            <a:endParaRPr kumimoji="1" lang="ja-JP" altLang="en-US" sz="1600" dirty="0">
              <a:latin typeface="Meiryo UI" panose="020B0604030504040204" pitchFamily="50" charset="-128"/>
              <a:ea typeface="Meiryo UI" panose="020B0604030504040204" pitchFamily="50" charset="-128"/>
            </a:endParaRPr>
          </a:p>
        </p:txBody>
      </p:sp>
      <p:sp>
        <p:nvSpPr>
          <p:cNvPr id="14" name="雲形吹き出し 13"/>
          <p:cNvSpPr/>
          <p:nvPr/>
        </p:nvSpPr>
        <p:spPr>
          <a:xfrm>
            <a:off x="152051" y="4725144"/>
            <a:ext cx="1835696" cy="1224136"/>
          </a:xfrm>
          <a:prstGeom prst="cloudCallout">
            <a:avLst>
              <a:gd name="adj1" fmla="val 57659"/>
              <a:gd name="adj2" fmla="val 4713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020" y="4867650"/>
            <a:ext cx="952605" cy="945461"/>
          </a:xfrm>
          <a:prstGeom prst="rect">
            <a:avLst/>
          </a:prstGeom>
        </p:spPr>
      </p:pic>
      <p:sp>
        <p:nvSpPr>
          <p:cNvPr id="16" name="雲形吹き出し 15"/>
          <p:cNvSpPr/>
          <p:nvPr/>
        </p:nvSpPr>
        <p:spPr>
          <a:xfrm>
            <a:off x="4524073" y="4725144"/>
            <a:ext cx="1835696" cy="1224136"/>
          </a:xfrm>
          <a:prstGeom prst="cloudCallout">
            <a:avLst>
              <a:gd name="adj1" fmla="val 57659"/>
              <a:gd name="adj2" fmla="val 4713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44213" y="4910444"/>
            <a:ext cx="889068" cy="928531"/>
          </a:xfrm>
          <a:prstGeom prst="rect">
            <a:avLst/>
          </a:prstGeom>
        </p:spPr>
      </p:pic>
    </p:spTree>
    <p:extLst>
      <p:ext uri="{BB962C8B-B14F-4D97-AF65-F5344CB8AC3E}">
        <p14:creationId xmlns:p14="http://schemas.microsoft.com/office/powerpoint/2010/main" val="387390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39710653"/>
              </p:ext>
            </p:extLst>
          </p:nvPr>
        </p:nvGraphicFramePr>
        <p:xfrm>
          <a:off x="468313" y="1938119"/>
          <a:ext cx="8353425" cy="2008705"/>
        </p:xfrm>
        <a:graphic>
          <a:graphicData uri="http://schemas.openxmlformats.org/drawingml/2006/table">
            <a:tbl>
              <a:tblPr firstRow="1" bandRow="1">
                <a:tableStyleId>{5C22544A-7EE6-4342-B048-85BDC9FD1C3A}</a:tableStyleId>
              </a:tblPr>
              <a:tblGrid>
                <a:gridCol w="8353425">
                  <a:extLst>
                    <a:ext uri="{9D8B030D-6E8A-4147-A177-3AD203B41FA5}">
                      <a16:colId xmlns:a16="http://schemas.microsoft.com/office/drawing/2014/main" val="20000"/>
                    </a:ext>
                  </a:extLst>
                </a:gridCol>
              </a:tblGrid>
              <a:tr h="819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2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正確に</a:t>
                      </a:r>
                      <a:r>
                        <a:rPr lang="ja-JP" altLang="en-US" sz="2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伝える為には</a:t>
                      </a:r>
                      <a:r>
                        <a:rPr lang="ja-JP" altLang="ja-JP" sz="2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伝える側の役割が重要</a:t>
                      </a:r>
                    </a:p>
                  </a:txBody>
                  <a:tcPr marL="91445" marR="91445" marT="45728" marB="45728">
                    <a:noFill/>
                  </a:tcPr>
                </a:tc>
                <a:extLst>
                  <a:ext uri="{0D108BD9-81ED-4DB2-BD59-A6C34878D82A}">
                    <a16:rowId xmlns:a16="http://schemas.microsoft.com/office/drawing/2014/main" val="10000"/>
                  </a:ext>
                </a:extLst>
              </a:tr>
              <a:tr h="1152005">
                <a:tc>
                  <a:txBody>
                    <a:bodyPr/>
                    <a:lstStyle/>
                    <a:p>
                      <a:pPr eaLnBrk="1" hangingPunct="1">
                        <a:buFont typeface="Arial" charset="0"/>
                        <a:buNone/>
                      </a:pP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①正確に</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相手に</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伝わっているか確認</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buFont typeface="Arial" charset="0"/>
                        <a:buNone/>
                      </a:pP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②伝わって</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工夫</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して再伝達する。</a:t>
                      </a:r>
                      <a:endPar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eaLnBrk="1" hangingPunct="1">
                        <a:buFont typeface="Arial" charset="0"/>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具体的に相手が理解し易いように）</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5" marR="91445" marT="45728" marB="45728">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14338" name="タイトル 1"/>
          <p:cNvSpPr>
            <a:spLocks noGrp="1"/>
          </p:cNvSpPr>
          <p:nvPr>
            <p:ph type="title"/>
          </p:nvPr>
        </p:nvSpPr>
        <p:spPr>
          <a:xfrm>
            <a:off x="545588" y="1052513"/>
            <a:ext cx="8229600" cy="922337"/>
          </a:xfrm>
          <a:extLst>
            <a:ext uri="{91240B29-F687-4F45-9708-019B960494DF}">
              <a14:hiddenLine xmlns:a14="http://schemas.microsoft.com/office/drawing/2010/main" w="38100">
                <a:solidFill>
                  <a:srgbClr val="000000"/>
                </a:solidFill>
                <a:miter lim="800000"/>
                <a:headEnd/>
                <a:tailEnd/>
              </a14:hiddenLine>
            </a:ext>
          </a:extLst>
        </p:spPr>
        <p:txBody>
          <a:bodyPr/>
          <a:lstStyle/>
          <a:p>
            <a:pPr marL="571500" indent="-571500" algn="l">
              <a:buFont typeface="Wingdings" panose="05000000000000000000" pitchFamily="2" charset="2"/>
              <a:buChar char="Ø"/>
            </a:pPr>
            <a:r>
              <a:rPr lang="ja-JP" altLang="en-US" sz="3200" dirty="0" smtClean="0">
                <a:latin typeface="HG丸ｺﾞｼｯｸM-PRO" panose="020F0600000000000000" pitchFamily="50" charset="-128"/>
                <a:ea typeface="HG丸ｺﾞｼｯｸM-PRO" panose="020F0600000000000000" pitchFamily="50" charset="-128"/>
              </a:rPr>
              <a:t>「</a:t>
            </a:r>
            <a:r>
              <a:rPr lang="ja-JP" altLang="en-US" sz="3200" dirty="0" smtClean="0">
                <a:latin typeface="Meiryo UI" panose="020B0604030504040204" pitchFamily="50" charset="-128"/>
                <a:ea typeface="Meiryo UI" panose="020B0604030504040204" pitchFamily="50" charset="-128"/>
              </a:rPr>
              <a:t>伝える」事の重要性</a:t>
            </a:r>
          </a:p>
        </p:txBody>
      </p:sp>
      <p:sp>
        <p:nvSpPr>
          <p:cNvPr id="6" name="角丸四角形 5"/>
          <p:cNvSpPr/>
          <p:nvPr/>
        </p:nvSpPr>
        <p:spPr>
          <a:xfrm>
            <a:off x="1043608" y="4869161"/>
            <a:ext cx="6984776" cy="187220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Arial" charset="0"/>
              <a:buNone/>
              <a:defRPr/>
            </a:pP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・シンプル</a:t>
            </a:r>
            <a:r>
              <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な表現</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a:t>
            </a:r>
            <a:r>
              <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イメージし易いように</a:t>
            </a:r>
          </a:p>
          <a:p>
            <a:pPr eaLnBrk="1" hangingPunct="1">
              <a:buFont typeface="Arial" charset="0"/>
              <a:buNone/>
              <a:defRPr/>
            </a:pP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色</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形</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大きさ 範囲（位置）個数など具体的に</a:t>
            </a:r>
            <a:endPar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buFont typeface="Arial" charset="0"/>
              <a:buNone/>
              <a:defRPr/>
            </a:pP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ジェスチャー</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も効果的</a:t>
            </a:r>
            <a:endParaRPr lang="ja-JP"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buFont typeface="Arial" charset="0"/>
              <a:buNone/>
              <a:defRPr/>
            </a:pP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・例（見本</a:t>
            </a:r>
            <a:r>
              <a:rPr lang="en-US" altLang="ja-JP"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サンプル）を示す</a:t>
            </a:r>
          </a:p>
        </p:txBody>
      </p:sp>
      <p:sp>
        <p:nvSpPr>
          <p:cNvPr id="7" name="下矢印 6"/>
          <p:cNvSpPr/>
          <p:nvPr/>
        </p:nvSpPr>
        <p:spPr>
          <a:xfrm>
            <a:off x="3130550" y="4078014"/>
            <a:ext cx="2736850" cy="719138"/>
          </a:xfrm>
          <a:prstGeom prst="downArrow">
            <a:avLst>
              <a:gd name="adj1" fmla="val 50000"/>
              <a:gd name="adj2" fmla="val 515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34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055B40DA-F7DB-4881-A167-EAA31D23BBFD}"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7</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14350" name="フッター プレースホルダー 8"/>
          <p:cNvSpPr>
            <a:spLocks noGrp="1"/>
          </p:cNvSpPr>
          <p:nvPr>
            <p:ph type="ftr" sz="quarter" idx="11"/>
          </p:nvPr>
        </p:nvSpPr>
        <p:spPr bwMode="auto">
          <a:xfrm>
            <a:off x="6084168" y="6453336"/>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a:t>
            </a:r>
            <a:endParaRPr lang="en-US" altLang="ja-JP" sz="1200" dirty="0" smtClean="0">
              <a:solidFill>
                <a:srgbClr val="FF0000"/>
              </a:solidFill>
              <a:latin typeface="Arial" panose="020B0604020202020204" pitchFamily="34" charset="0"/>
              <a:ea typeface="ＭＳ Ｐゴシック" panose="020B0600070205080204" pitchFamily="50" charset="-128"/>
            </a:endParaRPr>
          </a:p>
          <a:p>
            <a:pPr algn="r">
              <a:spcBef>
                <a:spcPct val="0"/>
              </a:spcBef>
              <a:buFontTx/>
              <a:buNone/>
            </a:pPr>
            <a:r>
              <a:rPr lang="ja-JP" altLang="en-US" sz="1200" dirty="0" smtClean="0">
                <a:solidFill>
                  <a:srgbClr val="FF0000"/>
                </a:solidFill>
                <a:latin typeface="Arial" panose="020B0604020202020204" pitchFamily="34" charset="0"/>
                <a:ea typeface="ＭＳ Ｐゴシック" panose="020B0600070205080204" pitchFamily="50" charset="-128"/>
              </a:rPr>
              <a:t>一部改変</a:t>
            </a:r>
          </a:p>
        </p:txBody>
      </p:sp>
      <p:sp>
        <p:nvSpPr>
          <p:cNvPr id="8" name="タイトル 1"/>
          <p:cNvSpPr txBox="1">
            <a:spLocks/>
          </p:cNvSpPr>
          <p:nvPr/>
        </p:nvSpPr>
        <p:spPr bwMode="auto">
          <a:xfrm>
            <a:off x="457200" y="274638"/>
            <a:ext cx="8229600" cy="777875"/>
          </a:xfrm>
          <a:prstGeom prst="rect">
            <a:avLst/>
          </a:prstGeom>
          <a:solidFill>
            <a:schemeClr val="accent1"/>
          </a:solidFill>
          <a:ln>
            <a:solidFill>
              <a:schemeClr val="tx1"/>
            </a:solidFill>
            <a:miter lim="800000"/>
            <a:headEnd/>
            <a:tailEnd/>
          </a:ln>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2pPr>
            <a:lvl3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3pPr>
            <a:lvl4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4pPr>
            <a:lvl5pPr algn="ctr" rtl="0" eaLnBrk="0" fontAlgn="base" hangingPunct="0">
              <a:spcBef>
                <a:spcPct val="0"/>
              </a:spcBef>
              <a:spcAft>
                <a:spcPct val="0"/>
              </a:spcAft>
              <a:defRPr kumimoji="1" sz="4400">
                <a:solidFill>
                  <a:schemeClr val="tx1"/>
                </a:solidFill>
                <a:latin typeface="Calibri" pitchFamily="34" charset="0"/>
                <a:ea typeface="HGｺﾞｼｯｸM" pitchFamily="49" charset="-128"/>
              </a:defRPr>
            </a:lvl5pPr>
            <a:lvl6pPr marL="457200" algn="ctr" rtl="0" fontAlgn="base">
              <a:spcBef>
                <a:spcPct val="0"/>
              </a:spcBef>
              <a:spcAft>
                <a:spcPct val="0"/>
              </a:spcAft>
              <a:defRPr kumimoji="1" sz="4400">
                <a:solidFill>
                  <a:schemeClr val="tx1"/>
                </a:solidFill>
                <a:latin typeface="Verdana" pitchFamily="34" charset="0"/>
                <a:ea typeface="ＭＳ ゴシック" pitchFamily="49" charset="-128"/>
              </a:defRPr>
            </a:lvl6pPr>
            <a:lvl7pPr marL="914400" algn="ctr" rtl="0" fontAlgn="base">
              <a:spcBef>
                <a:spcPct val="0"/>
              </a:spcBef>
              <a:spcAft>
                <a:spcPct val="0"/>
              </a:spcAft>
              <a:defRPr kumimoji="1" sz="4400">
                <a:solidFill>
                  <a:schemeClr val="tx1"/>
                </a:solidFill>
                <a:latin typeface="Verdana" pitchFamily="34" charset="0"/>
                <a:ea typeface="ＭＳ ゴシック" pitchFamily="49" charset="-128"/>
              </a:defRPr>
            </a:lvl7pPr>
            <a:lvl8pPr marL="1371600" algn="ctr" rtl="0" fontAlgn="base">
              <a:spcBef>
                <a:spcPct val="0"/>
              </a:spcBef>
              <a:spcAft>
                <a:spcPct val="0"/>
              </a:spcAft>
              <a:defRPr kumimoji="1" sz="4400">
                <a:solidFill>
                  <a:schemeClr val="tx1"/>
                </a:solidFill>
                <a:latin typeface="Verdana" pitchFamily="34" charset="0"/>
                <a:ea typeface="ＭＳ ゴシック" pitchFamily="49" charset="-128"/>
              </a:defRPr>
            </a:lvl8pPr>
            <a:lvl9pPr marL="1828800" algn="ctr" rtl="0" fontAlgn="base">
              <a:spcBef>
                <a:spcPct val="0"/>
              </a:spcBef>
              <a:spcAft>
                <a:spcPct val="0"/>
              </a:spcAft>
              <a:defRPr kumimoji="1" sz="4400">
                <a:solidFill>
                  <a:schemeClr val="tx1"/>
                </a:solidFill>
                <a:latin typeface="Verdana" pitchFamily="34" charset="0"/>
                <a:ea typeface="ＭＳ ゴシック" pitchFamily="49" charset="-128"/>
              </a:defRPr>
            </a:lvl9pPr>
          </a:lstStyle>
          <a:p>
            <a:r>
              <a:rPr lang="ja-JP" altLang="en-US" sz="3200" b="1" dirty="0" smtClean="0">
                <a:solidFill>
                  <a:schemeClr val="bg1"/>
                </a:solidFill>
                <a:latin typeface="Meiryo UI" panose="020B0604030504040204" pitchFamily="50" charset="-128"/>
                <a:ea typeface="Meiryo UI" panose="020B0604030504040204" pitchFamily="50" charset="-128"/>
              </a:rPr>
              <a:t>面談や面接、相談の際の心がけ②</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solidFill>
            <a:schemeClr val="accent1"/>
          </a:solidFill>
          <a:ln>
            <a:solidFill>
              <a:schemeClr val="tx1"/>
            </a:solidFill>
            <a:miter lim="800000"/>
            <a:headEnd/>
            <a:tailEnd/>
          </a:ln>
        </p:spPr>
        <p:txBody>
          <a:bodyPr/>
          <a:lstStyle/>
          <a:p>
            <a:r>
              <a:rPr lang="ja-JP" altLang="en-US" sz="3200" b="1" dirty="0" smtClean="0">
                <a:solidFill>
                  <a:schemeClr val="bg1"/>
                </a:solidFill>
                <a:latin typeface="Meiryo UI" panose="020B0604030504040204" pitchFamily="50" charset="-128"/>
                <a:ea typeface="Meiryo UI" panose="020B0604030504040204" pitchFamily="50" charset="-128"/>
              </a:rPr>
              <a:t>情報の入力・出力方法の特徴を把握する</a:t>
            </a:r>
          </a:p>
        </p:txBody>
      </p:sp>
      <p:sp>
        <p:nvSpPr>
          <p:cNvPr id="16387" name="コンテンツ プレースホルダー 2"/>
          <p:cNvSpPr>
            <a:spLocks noGrp="1"/>
          </p:cNvSpPr>
          <p:nvPr>
            <p:ph idx="1"/>
          </p:nvPr>
        </p:nvSpPr>
        <p:spPr>
          <a:xfrm>
            <a:off x="457200" y="1916113"/>
            <a:ext cx="8229600" cy="3629025"/>
          </a:xfrm>
          <a:ln>
            <a:solidFill>
              <a:schemeClr val="tx1"/>
            </a:solidFill>
            <a:miter lim="800000"/>
            <a:headEnd/>
            <a:tailEnd/>
          </a:ln>
        </p:spPr>
        <p:txBody>
          <a:bodyPr/>
          <a:lstStyle/>
          <a:p>
            <a:pPr marL="0" indent="0">
              <a:lnSpc>
                <a:spcPct val="150000"/>
              </a:lnSpc>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○入力は</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視覚情報？聴覚情報？</a:t>
            </a:r>
            <a:endParaRPr lang="en-US" altLang="ja-JP" sz="2800" smtClean="0">
              <a:latin typeface="Meiryo UI" panose="020B0604030504040204" pitchFamily="50" charset="-128"/>
              <a:ea typeface="Meiryo UI" panose="020B0604030504040204" pitchFamily="50" charset="-128"/>
            </a:endParaRPr>
          </a:p>
          <a:p>
            <a:pPr marL="0" indent="0">
              <a:lnSpc>
                <a:spcPct val="150000"/>
              </a:lnSpc>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○目</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具体的な記述</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図･ｲﾗｽﾄ</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記号</a:t>
            </a:r>
            <a:endParaRPr lang="en-US" altLang="ja-JP" sz="2800" smtClean="0">
              <a:latin typeface="Meiryo UI" panose="020B0604030504040204" pitchFamily="50" charset="-128"/>
              <a:ea typeface="Meiryo UI" panose="020B0604030504040204" pitchFamily="50" charset="-128"/>
            </a:endParaRPr>
          </a:p>
          <a:p>
            <a:pPr marL="0" indent="0">
              <a:lnSpc>
                <a:spcPct val="150000"/>
              </a:lnSpc>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○耳</a:t>
            </a:r>
            <a:r>
              <a:rPr lang="en-US" altLang="ja-JP" sz="2800" smtClean="0">
                <a:latin typeface="Meiryo UI" panose="020B0604030504040204" pitchFamily="50" charset="-128"/>
                <a:ea typeface="Meiryo UI" panose="020B0604030504040204" pitchFamily="50" charset="-128"/>
              </a:rPr>
              <a:t>…1</a:t>
            </a:r>
            <a:r>
              <a:rPr lang="ja-JP" altLang="en-US" sz="2800" smtClean="0">
                <a:latin typeface="Meiryo UI" panose="020B0604030504040204" pitchFamily="50" charset="-128"/>
                <a:ea typeface="Meiryo UI" panose="020B0604030504040204" pitchFamily="50" charset="-128"/>
              </a:rPr>
              <a:t>度に入力（覚える･理解）出来る量は</a:t>
            </a:r>
            <a:endParaRPr lang="en-US" altLang="ja-JP" sz="2800" smtClean="0">
              <a:latin typeface="Meiryo UI" panose="020B0604030504040204" pitchFamily="50" charset="-128"/>
              <a:ea typeface="Meiryo UI" panose="020B0604030504040204" pitchFamily="50" charset="-128"/>
            </a:endParaRPr>
          </a:p>
          <a:p>
            <a:pPr marL="0" indent="0">
              <a:lnSpc>
                <a:spcPct val="150000"/>
              </a:lnSpc>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○表現方法は</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言葉</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イメージ</a:t>
            </a:r>
          </a:p>
          <a:p>
            <a:pPr marL="0" indent="0">
              <a:lnSpc>
                <a:spcPct val="150000"/>
              </a:lnSpc>
              <a:buFont typeface="Arial" panose="020B0604020202020204" pitchFamily="34" charset="0"/>
              <a:buNone/>
            </a:pPr>
            <a:r>
              <a:rPr lang="ja-JP" altLang="en-US" sz="2800" smtClean="0">
                <a:latin typeface="Meiryo UI" panose="020B0604030504040204" pitchFamily="50" charset="-128"/>
                <a:ea typeface="Meiryo UI" panose="020B0604030504040204" pitchFamily="50" charset="-128"/>
              </a:rPr>
              <a:t>　○伝え方</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大雑把</a:t>
            </a:r>
            <a:r>
              <a:rPr lang="en-US" altLang="ja-JP" sz="2800" smtClean="0">
                <a:latin typeface="Meiryo UI" panose="020B0604030504040204" pitchFamily="50" charset="-128"/>
                <a:ea typeface="Meiryo UI" panose="020B0604030504040204" pitchFamily="50" charset="-128"/>
              </a:rPr>
              <a:t>/</a:t>
            </a:r>
            <a:r>
              <a:rPr lang="ja-JP" altLang="en-US" sz="2800" smtClean="0">
                <a:latin typeface="Meiryo UI" panose="020B0604030504040204" pitchFamily="50" charset="-128"/>
                <a:ea typeface="Meiryo UI" panose="020B0604030504040204" pitchFamily="50" charset="-128"/>
              </a:rPr>
              <a:t>順番通り</a:t>
            </a:r>
          </a:p>
          <a:p>
            <a:pPr marL="0" indent="0">
              <a:buFont typeface="Arial" panose="020B0604020202020204" pitchFamily="34" charset="0"/>
              <a:buNone/>
            </a:pPr>
            <a:endParaRPr lang="ja-JP" altLang="en-US" smtClean="0">
              <a:latin typeface="HG丸ｺﾞｼｯｸM-PRO" panose="020F0600000000000000" pitchFamily="50" charset="-128"/>
              <a:ea typeface="HG丸ｺﾞｼｯｸM-PRO" panose="020F0600000000000000" pitchFamily="50" charset="-128"/>
            </a:endParaRPr>
          </a:p>
        </p:txBody>
      </p:sp>
      <p:sp>
        <p:nvSpPr>
          <p:cNvPr id="1638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spcBef>
                <a:spcPct val="0"/>
              </a:spcBef>
              <a:buFontTx/>
              <a:buNone/>
            </a:pPr>
            <a:fld id="{DFB78580-9CDC-47BD-9309-227E11FCCB17}" type="slidenum">
              <a:rPr lang="ja-JP" altLang="en-US" sz="1200" smtClean="0">
                <a:solidFill>
                  <a:srgbClr val="898989"/>
                </a:solidFill>
                <a:latin typeface="Arial" panose="020B0604020202020204" pitchFamily="34" charset="0"/>
                <a:ea typeface="ＭＳ Ｐゴシック" panose="020B0600070205080204" pitchFamily="50" charset="-128"/>
              </a:rPr>
              <a:pPr>
                <a:spcBef>
                  <a:spcPct val="0"/>
                </a:spcBef>
                <a:buFontTx/>
                <a:buNone/>
              </a:pPr>
              <a:t>8</a:t>
            </a:fld>
            <a:endParaRPr lang="ja-JP" altLang="en-US" sz="1200" smtClean="0">
              <a:solidFill>
                <a:srgbClr val="898989"/>
              </a:solidFill>
              <a:latin typeface="Arial" panose="020B0604020202020204" pitchFamily="34" charset="0"/>
              <a:ea typeface="ＭＳ Ｐゴシック" panose="020B0600070205080204" pitchFamily="50" charset="-128"/>
            </a:endParaRPr>
          </a:p>
        </p:txBody>
      </p:sp>
      <p:sp>
        <p:nvSpPr>
          <p:cNvPr id="16389" name="フッター プレースホルダー 8"/>
          <p:cNvSpPr>
            <a:spLocks noGrp="1"/>
          </p:cNvSpPr>
          <p:nvPr>
            <p:ph type="ftr" sz="quarter" idx="11"/>
          </p:nvPr>
        </p:nvSpPr>
        <p:spPr bwMode="auto">
          <a:xfrm>
            <a:off x="5867400" y="64897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HG明朝B" panose="02020809000000000000" pitchFamily="17"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HG明朝B" panose="02020809000000000000" pitchFamily="17"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HG明朝B" panose="02020809000000000000" pitchFamily="17"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HG明朝B" panose="02020809000000000000" pitchFamily="17" charset="-128"/>
              </a:defRPr>
            </a:lvl9pPr>
          </a:lstStyle>
          <a:p>
            <a:pPr algn="r">
              <a:spcBef>
                <a:spcPct val="0"/>
              </a:spcBef>
              <a:buFontTx/>
              <a:buNone/>
            </a:pPr>
            <a:r>
              <a:rPr lang="en-US" altLang="ja-JP" sz="1200" dirty="0" smtClean="0">
                <a:solidFill>
                  <a:srgbClr val="FF0000"/>
                </a:solidFill>
                <a:latin typeface="Arial" panose="020B0604020202020204" pitchFamily="34" charset="0"/>
                <a:ea typeface="ＭＳ Ｐゴシック" panose="020B0600070205080204" pitchFamily="50" charset="-128"/>
              </a:rPr>
              <a:t>JEED</a:t>
            </a:r>
            <a:r>
              <a:rPr lang="ja-JP" altLang="en-US" sz="1200" dirty="0" smtClean="0">
                <a:solidFill>
                  <a:srgbClr val="FF0000"/>
                </a:solidFill>
                <a:latin typeface="Arial" panose="020B0604020202020204" pitchFamily="34" charset="0"/>
                <a:ea typeface="ＭＳ Ｐゴシック" panose="020B0600070205080204" pitchFamily="50" charset="-128"/>
              </a:rPr>
              <a:t>資料を一部改変</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7281</Words>
  <Application>Microsoft Office PowerPoint</Application>
  <PresentationFormat>画面に合わせる (4:3)</PresentationFormat>
  <Paragraphs>594</Paragraphs>
  <Slides>36</Slides>
  <Notes>36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36</vt:i4>
      </vt:variant>
    </vt:vector>
  </HeadingPairs>
  <TitlesOfParts>
    <vt:vector size="54" baseType="lpstr">
      <vt:lpstr>AR P丸ゴシック体E</vt:lpstr>
      <vt:lpstr>HGS明朝E</vt:lpstr>
      <vt:lpstr>HGｺﾞｼｯｸM</vt:lpstr>
      <vt:lpstr>HG丸ｺﾞｼｯｸM-PRO</vt:lpstr>
      <vt:lpstr>HG明朝B</vt:lpstr>
      <vt:lpstr>Meiryo UI</vt:lpstr>
      <vt:lpstr>ＭＳ Ｐゴシック</vt:lpstr>
      <vt:lpstr>ＭＳ ゴシック</vt:lpstr>
      <vt:lpstr>メイリオ</vt:lpstr>
      <vt:lpstr>Arial</vt:lpstr>
      <vt:lpstr>Calibri</vt:lpstr>
      <vt:lpstr>Cambria</vt:lpstr>
      <vt:lpstr>Times New Roman</vt:lpstr>
      <vt:lpstr>Verdana</vt:lpstr>
      <vt:lpstr>Wingdings</vt:lpstr>
      <vt:lpstr>Wingdings 2</vt:lpstr>
      <vt:lpstr>Wingdings 3</vt:lpstr>
      <vt:lpstr>Office テーマ</vt:lpstr>
      <vt:lpstr>障害者職業生活相談員としての心構え</vt:lpstr>
      <vt:lpstr>こんな不安はありませんか!?</vt:lpstr>
      <vt:lpstr> 障害者職員と接する上での戸惑いと不安 ＜例＞ </vt:lpstr>
      <vt:lpstr>一方で…障害者職員も不安を抱えている＜例＞</vt:lpstr>
      <vt:lpstr>コミュニケーションの重要性</vt:lpstr>
      <vt:lpstr>そもそも…なぜ面談（面接）が必要か</vt:lpstr>
      <vt:lpstr>面談や面接、相談の際の心がけ①</vt:lpstr>
      <vt:lpstr>「伝える」事の重要性</vt:lpstr>
      <vt:lpstr>情報の入力・出力方法の特徴を把握する</vt:lpstr>
      <vt:lpstr>伝える→「理解」に繋がるために</vt:lpstr>
      <vt:lpstr>PowerPoint プレゼンテーション</vt:lpstr>
      <vt:lpstr>PowerPoint プレゼンテーション</vt:lpstr>
      <vt:lpstr>PowerPoint プレゼンテーション</vt:lpstr>
      <vt:lpstr>面接構造①</vt:lpstr>
      <vt:lpstr>面接構造②</vt:lpstr>
      <vt:lpstr>PowerPoint プレゼンテーション</vt:lpstr>
      <vt:lpstr>PowerPoint プレゼンテーション</vt:lpstr>
      <vt:lpstr>質問の種類</vt:lpstr>
      <vt:lpstr>PowerPoint プレゼンテーション</vt:lpstr>
      <vt:lpstr>PowerPoint プレゼンテーション</vt:lpstr>
      <vt:lpstr>相槌の必要性</vt:lpstr>
      <vt:lpstr>アイスブレイク</vt:lpstr>
      <vt:lpstr>雑談の切り口</vt:lpstr>
      <vt:lpstr>雑談アプローチ例</vt:lpstr>
      <vt:lpstr>障がいがある人に対する 職業生活相談員の基本的視点・態度</vt:lpstr>
      <vt:lpstr>リフレーミング例</vt:lpstr>
      <vt:lpstr>人との関係形成の流れ</vt:lpstr>
      <vt:lpstr>PowerPoint プレゼンテーション</vt:lpstr>
      <vt:lpstr>山本五十六の言葉より</vt:lpstr>
      <vt:lpstr>PowerPoint プレゼンテーション</vt:lpstr>
      <vt:lpstr>PowerPoint プレゼンテーション</vt:lpstr>
      <vt:lpstr>PowerPoint プレゼンテーション</vt:lpstr>
      <vt:lpstr>職場内サポート体制でできること・できないこと</vt:lpstr>
      <vt:lpstr>PowerPoint プレゼンテーション</vt:lpstr>
      <vt:lpstr>職場内だけでの対応が難しい･限界がある場合・・・ まずは外部の関係機関へご相談を!!</vt:lpstr>
      <vt:lpstr>障害者職業生活相談員としての心構え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2020-05-19T07:28:33Z</dcterms:created>
  <dcterms:modified xsi:type="dcterms:W3CDTF">2021-02-16T07:47:06Z</dcterms:modified>
</cp:coreProperties>
</file>