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7"/>
  </p:notesMasterIdLst>
  <p:sldIdLst>
    <p:sldId id="256" r:id="rId5"/>
    <p:sldId id="257" r:id="rId6"/>
  </p:sldIdLst>
  <p:sldSz cx="6858000" cy="9756775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3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5050"/>
    <a:srgbClr val="FF7C80"/>
    <a:srgbClr val="006600"/>
    <a:srgbClr val="008000"/>
    <a:srgbClr val="663300"/>
    <a:srgbClr val="FF9933"/>
    <a:srgbClr val="FFCC00"/>
    <a:srgbClr val="FFFF99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19" autoAdjust="0"/>
    <p:restoredTop sz="96139" autoAdjust="0"/>
  </p:normalViewPr>
  <p:slideViewPr>
    <p:cSldViewPr>
      <p:cViewPr varScale="1">
        <p:scale>
          <a:sx n="74" d="100"/>
          <a:sy n="74" d="100"/>
        </p:scale>
        <p:origin x="510" y="60"/>
      </p:cViewPr>
      <p:guideLst>
        <p:guide orient="horz" pos="3073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48" d="100"/>
          <a:sy n="48" d="100"/>
        </p:scale>
        <p:origin x="-2946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notesMasters/notesMaster1.xml" Type="http://schemas.openxmlformats.org/officeDocument/2006/relationships/notesMaster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9841" cy="497524"/>
          </a:xfrm>
          <a:prstGeom prst="rect">
            <a:avLst/>
          </a:prstGeom>
        </p:spPr>
        <p:txBody>
          <a:bodyPr vert="horz" lIns="91514" tIns="45757" rIns="91514" bIns="4575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183" y="0"/>
            <a:ext cx="2949841" cy="497524"/>
          </a:xfrm>
          <a:prstGeom prst="rect">
            <a:avLst/>
          </a:prstGeom>
        </p:spPr>
        <p:txBody>
          <a:bodyPr vert="horz" lIns="91514" tIns="45757" rIns="91514" bIns="45757" rtlCol="0"/>
          <a:lstStyle>
            <a:lvl1pPr algn="r">
              <a:defRPr sz="1200"/>
            </a:lvl1pPr>
          </a:lstStyle>
          <a:p>
            <a:fld id="{6CA5CF76-54BB-4A20-BB7A-A0D4BB4524C5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93913" y="746125"/>
            <a:ext cx="26177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4" tIns="45757" rIns="91514" bIns="4575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5" y="4720912"/>
            <a:ext cx="5445126" cy="4472940"/>
          </a:xfrm>
          <a:prstGeom prst="rect">
            <a:avLst/>
          </a:prstGeom>
        </p:spPr>
        <p:txBody>
          <a:bodyPr vert="horz" lIns="91514" tIns="45757" rIns="91514" bIns="4575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40230"/>
            <a:ext cx="2949841" cy="497523"/>
          </a:xfrm>
          <a:prstGeom prst="rect">
            <a:avLst/>
          </a:prstGeom>
        </p:spPr>
        <p:txBody>
          <a:bodyPr vert="horz" lIns="91514" tIns="45757" rIns="91514" bIns="4575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183" y="9440230"/>
            <a:ext cx="2949841" cy="497523"/>
          </a:xfrm>
          <a:prstGeom prst="rect">
            <a:avLst/>
          </a:prstGeom>
        </p:spPr>
        <p:txBody>
          <a:bodyPr vert="horz" lIns="91514" tIns="45757" rIns="91514" bIns="45757" rtlCol="0" anchor="b"/>
          <a:lstStyle>
            <a:lvl1pPr algn="r">
              <a:defRPr sz="1200"/>
            </a:lvl1pPr>
          </a:lstStyle>
          <a:p>
            <a:fld id="{0A88166A-242A-4757-9735-5F732CB751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608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93913" y="746125"/>
            <a:ext cx="2617787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8166A-242A-4757-9735-5F732CB751D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3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93913" y="746125"/>
            <a:ext cx="2617787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8166A-242A-4757-9735-5F732CB751D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400352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51357"/>
            <a:ext cx="5886450" cy="2741834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986798"/>
            <a:ext cx="4800600" cy="2493397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4835026"/>
            <a:ext cx="5886450" cy="22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60670"/>
            <a:ext cx="5829300" cy="3130298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582573"/>
            <a:ext cx="5829300" cy="2134293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543545"/>
            <a:ext cx="5886450" cy="22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80654"/>
            <a:ext cx="3028950" cy="67126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80654"/>
            <a:ext cx="3028950" cy="67126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84991"/>
            <a:ext cx="2948940" cy="910180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469077"/>
            <a:ext cx="2948940" cy="5621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384991"/>
            <a:ext cx="2948940" cy="910180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469077"/>
            <a:ext cx="2948940" cy="5621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79473" y="5756199"/>
            <a:ext cx="6699652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126881"/>
            <a:ext cx="1604772" cy="1795247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126881"/>
            <a:ext cx="4286250" cy="79355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3031108"/>
            <a:ext cx="1604772" cy="60373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885901" y="5094042"/>
            <a:ext cx="793551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127450"/>
            <a:ext cx="1607010" cy="179958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60" y="1192499"/>
            <a:ext cx="4428293" cy="782541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3035442"/>
            <a:ext cx="1604772" cy="60361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67270"/>
            <a:ext cx="1543050" cy="8347463"/>
          </a:xfrm>
        </p:spPr>
        <p:txBody>
          <a:bodyPr vert="eaVert" anchor="b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67270"/>
            <a:ext cx="4514850" cy="834746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chemeClr val="accent1">
                <a:lumMod val="20000"/>
                <a:lumOff val="80000"/>
              </a:schemeClr>
            </a:gs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14109"/>
            <a:ext cx="6858000" cy="3252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58861"/>
            <a:ext cx="6172200" cy="1409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76581"/>
            <a:ext cx="6172200" cy="6938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6858000" cy="5203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6019"/>
            <a:ext cx="2171700" cy="468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C597B1C-A3C4-43C4-9740-9CB0019DEA01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6019"/>
            <a:ext cx="3086100" cy="468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6019"/>
            <a:ext cx="800100" cy="468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EF2D5AE-AF98-44CE-8BAC-8975C5DA8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15" Target="../media/image22.png" Type="http://schemas.openxmlformats.org/officeDocument/2006/relationships/image"/><Relationship Id="rId16" Target="../media/image23.pn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Relationship Id="rId4" Target="../media/image12.jpeg" Type="http://schemas.openxmlformats.org/officeDocument/2006/relationships/image"/><Relationship Id="rId5" Target="../media/image13.jpg" Type="http://schemas.openxmlformats.org/officeDocument/2006/relationships/image"/><Relationship Id="rId6" Target="../media/image6.png" Type="http://schemas.openxmlformats.org/officeDocument/2006/relationships/image"/><Relationship Id="rId7" Target="../media/image14.emf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72" y="1549950"/>
            <a:ext cx="1157919" cy="56969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721" y="629804"/>
            <a:ext cx="833021" cy="1071410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1100370" y="7890"/>
            <a:ext cx="5496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マザーズハローワーク立川</a:t>
            </a:r>
            <a:endParaRPr kumimoji="1" lang="ja-JP" altLang="en-US" sz="2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3" name="Picture 2" descr="C:\Users\tachikawa17\Desktop\MHマーク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1"/>
            <a:ext cx="792088" cy="53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/>
          <p:cNvGrpSpPr/>
          <p:nvPr/>
        </p:nvGrpSpPr>
        <p:grpSpPr>
          <a:xfrm>
            <a:off x="12050" y="8830967"/>
            <a:ext cx="6831348" cy="907883"/>
            <a:chOff x="12050" y="8829139"/>
            <a:chExt cx="6831348" cy="909712"/>
          </a:xfrm>
        </p:grpSpPr>
        <p:grpSp>
          <p:nvGrpSpPr>
            <p:cNvPr id="12" name="グループ化 11"/>
            <p:cNvGrpSpPr/>
            <p:nvPr/>
          </p:nvGrpSpPr>
          <p:grpSpPr>
            <a:xfrm>
              <a:off x="12050" y="8829139"/>
              <a:ext cx="6831348" cy="909712"/>
              <a:chOff x="12050" y="8829139"/>
              <a:chExt cx="6831348" cy="909712"/>
            </a:xfrm>
          </p:grpSpPr>
          <p:sp>
            <p:nvSpPr>
              <p:cNvPr id="28" name="正方形/長方形 27"/>
              <p:cNvSpPr/>
              <p:nvPr/>
            </p:nvSpPr>
            <p:spPr>
              <a:xfrm>
                <a:off x="12050" y="8829139"/>
                <a:ext cx="6831348" cy="909712"/>
              </a:xfrm>
              <a:prstGeom prst="rect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 dirty="0">
                  <a:solidFill>
                    <a:srgbClr val="002060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180337" y="9007428"/>
                <a:ext cx="1078449" cy="5370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ja-JP" altLang="en-US" sz="1400" dirty="0">
                    <a:solidFill>
                      <a:schemeClr val="accent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お問い合わせ</a:t>
                </a:r>
                <a:endParaRPr lang="en-US" altLang="ja-JP" sz="1400" dirty="0">
                  <a:solidFill>
                    <a:schemeClr val="accent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  <a:p>
                <a:pPr algn="ctr"/>
                <a:r>
                  <a:rPr lang="ja-JP" altLang="en-US" sz="1400" dirty="0">
                    <a:solidFill>
                      <a:schemeClr val="accent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申込先</a:t>
                </a:r>
                <a:endParaRPr lang="en-US" altLang="ja-JP" sz="1400" dirty="0">
                  <a:solidFill>
                    <a:schemeClr val="accent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45" name="正方形/長方形 44"/>
              <p:cNvSpPr/>
              <p:nvPr/>
            </p:nvSpPr>
            <p:spPr>
              <a:xfrm>
                <a:off x="1164366" y="8980763"/>
                <a:ext cx="206440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ja-JP" altLang="en-US" dirty="0">
                    <a:solidFill>
                      <a:schemeClr val="bg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　</a:t>
                </a:r>
                <a:endParaRPr lang="en-US" altLang="ja-JP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  <a:p>
                <a:r>
                  <a:rPr lang="ja-JP" altLang="en-US" dirty="0">
                    <a:solidFill>
                      <a:schemeClr val="bg1"/>
                    </a:solidFill>
                    <a:latin typeface="Arial Black" panose="020B0A04020102020204" pitchFamily="34" charset="0"/>
                    <a:ea typeface="HGP創英角ｺﾞｼｯｸUB" panose="020B0900000000000000" pitchFamily="50" charset="-128"/>
                  </a:rPr>
                  <a:t>　</a:t>
                </a:r>
                <a:r>
                  <a:rPr lang="ja-JP" altLang="en-US" sz="1600" dirty="0">
                    <a:solidFill>
                      <a:schemeClr val="bg1"/>
                    </a:solidFill>
                    <a:latin typeface="Arial Black" panose="020B0A04020102020204" pitchFamily="34" charset="0"/>
                    <a:ea typeface="HGP創英角ｺﾞｼｯｸUB" panose="020B0900000000000000" pitchFamily="50" charset="-128"/>
                  </a:rPr>
                  <a:t>☎</a:t>
                </a:r>
                <a:r>
                  <a:rPr lang="en-US" altLang="ja-JP" sz="1600" dirty="0">
                    <a:solidFill>
                      <a:schemeClr val="bg1"/>
                    </a:solidFill>
                    <a:latin typeface="Arial Black" panose="020B0A04020102020204" pitchFamily="34" charset="0"/>
                    <a:ea typeface="HGP創英角ｺﾞｼｯｸUB" panose="020B0900000000000000" pitchFamily="50" charset="-128"/>
                  </a:rPr>
                  <a:t>042(529)7465</a:t>
                </a:r>
              </a:p>
            </p:txBody>
          </p:sp>
        </p:grpSp>
        <p:sp>
          <p:nvSpPr>
            <p:cNvPr id="38" name="テキスト ボックス 37"/>
            <p:cNvSpPr txBox="1"/>
            <p:nvPr/>
          </p:nvSpPr>
          <p:spPr>
            <a:xfrm>
              <a:off x="3129080" y="9333240"/>
              <a:ext cx="20877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平日９：００～１７：００（土日祝休）</a:t>
              </a:r>
              <a:endParaRPr lang="en-US" altLang="ja-JP" sz="1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sp>
        <p:nvSpPr>
          <p:cNvPr id="90" name="正方形/長方形 89"/>
          <p:cNvSpPr/>
          <p:nvPr/>
        </p:nvSpPr>
        <p:spPr>
          <a:xfrm>
            <a:off x="231704" y="600699"/>
            <a:ext cx="4938161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1600" cap="all" dirty="0">
                <a:ln w="0">
                  <a:noFill/>
                </a:ln>
                <a:solidFill>
                  <a:schemeClr val="accent4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仕事と育児・介護等、家庭との両立を目指す方向け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117909" y="6881795"/>
            <a:ext cx="6468111" cy="192616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600"/>
              </a:lnSpc>
            </a:pP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マザーズハローワーク立川を利用されている方、および利用予定者を対象にしています。</a:t>
            </a:r>
            <a:endParaRPr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600"/>
              </a:lnSpc>
            </a:pP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多くの方にご参加いただきたいため、同一セミナーの再受講はお控えください。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600"/>
              </a:lnSpc>
            </a:pP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お子様連れのご参加の場合は、託児をご利用ください（先着</a:t>
            </a: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名、生後３ヶ月～未就学児）。</a:t>
            </a:r>
            <a:endParaRPr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600"/>
              </a:lnSpc>
            </a:pP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いずれのセミナーも申込開始日の９時より、ホームページにて申込受付を開始いたします。</a:t>
            </a:r>
            <a:endParaRPr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600"/>
              </a:lnSpc>
            </a:pP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応募書類作成編・面接対策編・ビジネスマナーメイクセミナーは、セミナー終了後に相談窓口での</a:t>
            </a:r>
            <a:endParaRPr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600"/>
              </a:lnSpc>
            </a:pP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アンケート回収と簡単な職業相談がセットです。上記のセミナー時間には、相談時間３０分を含みます。</a:t>
            </a:r>
            <a:endParaRPr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 rtl="0" fontAlgn="base">
              <a:lnSpc>
                <a:spcPts val="1600"/>
              </a:lnSpc>
            </a:pPr>
            <a:r>
              <a:rPr lang="en-US" altLang="ja-JP" sz="1000" b="1" i="0" u="none" strike="noStrike" dirty="0">
                <a:solidFill>
                  <a:srgbClr val="404040"/>
                </a:solidFill>
                <a:effectLst/>
                <a:latin typeface="Meiryo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ja-JP" sz="1000" b="1" i="0" u="none" strike="noStrike" dirty="0">
                <a:solidFill>
                  <a:srgbClr val="404040"/>
                </a:solidFill>
                <a:effectLst/>
                <a:latin typeface="Meiryo UI" panose="020B0604030504040204" pitchFamily="50" charset="-128"/>
                <a:ea typeface="Meiryo" panose="020B0604030504040204" pitchFamily="50" charset="-128"/>
              </a:rPr>
              <a:t>　オンラインセミナーの場合、受講後２週間以内にマザーズハローワーク立川での</a:t>
            </a:r>
            <a:r>
              <a:rPr lang="en-US" altLang="ja-JP" sz="1000" b="0" i="0" dirty="0">
                <a:solidFill>
                  <a:srgbClr val="000000"/>
                </a:solidFill>
                <a:effectLst/>
                <a:latin typeface="Meiryo" panose="020B0604030504040204" pitchFamily="50" charset="-128"/>
                <a:ea typeface="Meiryo UI" panose="020B0604030504040204" pitchFamily="50" charset="-128"/>
              </a:rPr>
              <a:t>​</a:t>
            </a:r>
            <a:r>
              <a:rPr lang="ja-JP" altLang="ja-JP" sz="1000" b="1" i="0" u="none" strike="noStrike" dirty="0">
                <a:solidFill>
                  <a:srgbClr val="404040"/>
                </a:solidFill>
                <a:effectLst/>
                <a:latin typeface="Meiryo UI" panose="020B0604030504040204" pitchFamily="50" charset="-128"/>
                <a:ea typeface="Meiryo" panose="020B0604030504040204" pitchFamily="50" charset="-128"/>
              </a:rPr>
              <a:t>職業相談が必要です。</a:t>
            </a:r>
            <a:endParaRPr lang="en-US" altLang="ja-JP" sz="1000" b="0" i="0" dirty="0">
              <a:solidFill>
                <a:srgbClr val="00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 rtl="0" fontAlgn="base">
              <a:lnSpc>
                <a:spcPts val="1600"/>
              </a:lnSpc>
            </a:pPr>
            <a:r>
              <a:rPr lang="ja-JP" altLang="ja-JP" sz="1000" b="1" i="0" u="none" strike="noStrike" dirty="0">
                <a:solidFill>
                  <a:srgbClr val="404040"/>
                </a:solidFill>
                <a:effectLst/>
                <a:latin typeface="Meiryo UI" panose="020B0604030504040204" pitchFamily="50" charset="-128"/>
                <a:ea typeface="Meiryo" panose="020B0604030504040204" pitchFamily="50" charset="-128"/>
              </a:rPr>
              <a:t>　　申込時に相談方法・希望相談日時を選択してください。</a:t>
            </a:r>
            <a:endParaRPr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600"/>
              </a:lnSpc>
            </a:pP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遅刻・早退をされた方には、受講証明ができない場合がありますのでご注意ください。</a:t>
            </a:r>
            <a:endParaRPr lang="en-US" alt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870" y="3913302"/>
            <a:ext cx="831402" cy="845562"/>
          </a:xfrm>
          <a:prstGeom prst="rect">
            <a:avLst/>
          </a:prstGeom>
        </p:spPr>
      </p:pic>
      <p:sp>
        <p:nvSpPr>
          <p:cNvPr id="49" name="テキスト ボックス 48"/>
          <p:cNvSpPr txBox="1"/>
          <p:nvPr/>
        </p:nvSpPr>
        <p:spPr>
          <a:xfrm>
            <a:off x="5297485" y="23183"/>
            <a:ext cx="2018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</a:t>
            </a:r>
            <a:r>
              <a:rPr kumimoji="1" lang="en-US" altLang="ja-JP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</a:t>
            </a:r>
            <a:r>
              <a:rPr kumimoji="1"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2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kumimoji="1" lang="ja-JP" altLang="en-US" sz="2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320139" y="8938107"/>
            <a:ext cx="329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マザーズハローワーク立川</a:t>
            </a:r>
            <a:endParaRPr kumimoji="1" lang="ja-JP" altLang="en-US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58901" y="6502207"/>
            <a:ext cx="2415503" cy="340519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お申込み前にご確認ください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5143500" y="8896125"/>
            <a:ext cx="1618935" cy="77574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accent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5169865" y="8891665"/>
            <a:ext cx="803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rgbClr val="EE817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公式ＨＰ</a:t>
            </a:r>
            <a:endParaRPr lang="en-US" altLang="ja-JP" sz="800" b="1" dirty="0">
              <a:solidFill>
                <a:srgbClr val="EE817B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5943398" y="8891665"/>
            <a:ext cx="803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公式ＬＩＮＥ</a:t>
            </a:r>
            <a:endParaRPr lang="en-US" altLang="ja-JP" sz="8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 descr="C:\Users\tachikawa17\Downloads\qr\S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868" y="9071231"/>
            <a:ext cx="582100" cy="5510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1715" y="4711236"/>
            <a:ext cx="804742" cy="225572"/>
          </a:xfrm>
          <a:prstGeom prst="rect">
            <a:avLst/>
          </a:prstGeom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0807" y="9054132"/>
            <a:ext cx="585267" cy="585267"/>
          </a:xfrm>
          <a:prstGeom prst="rect">
            <a:avLst/>
          </a:prstGeom>
        </p:spPr>
      </p:pic>
      <p:graphicFrame>
        <p:nvGraphicFramePr>
          <p:cNvPr id="44" name="表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22802"/>
              </p:ext>
            </p:extLst>
          </p:nvPr>
        </p:nvGraphicFramePr>
        <p:xfrm>
          <a:off x="14134" y="2198553"/>
          <a:ext cx="6831347" cy="275248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83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4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4742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セミナー日時</a:t>
                      </a:r>
                      <a:endParaRPr lang="en-US" sz="1400" b="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内　容</a:t>
                      </a:r>
                      <a:endParaRPr lang="en-US" sz="1400" b="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申込開始日</a:t>
                      </a:r>
                      <a:endParaRPr lang="en-US" sz="1400" b="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申込方法</a:t>
                      </a:r>
                      <a:endParaRPr lang="en-US" sz="1400" b="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定　員</a:t>
                      </a:r>
                      <a:endParaRPr lang="en-US" altLang="ja-JP" sz="1400" b="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488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baseline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１２月２日</a:t>
                      </a:r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（水）</a:t>
                      </a:r>
                      <a:endParaRPr lang="en-US" altLang="ja-JP" sz="1200" b="0" baseline="0" dirty="0"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１０：００～１２：３０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ja-JP" altLang="ja-JP" sz="1400" b="0" i="0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HGPSoeiKakugothicUB" panose="020B0900000000000000" pitchFamily="50" charset="-128"/>
                        </a:rPr>
                        <a:t>ビジネスマナー</a:t>
                      </a:r>
                      <a:r>
                        <a:rPr lang="en-US" altLang="ja-JP" sz="1400" b="0" i="0" dirty="0">
                          <a:solidFill>
                            <a:srgbClr val="000000"/>
                          </a:solidFill>
                          <a:effectLst/>
                          <a:latin typeface="HGPSoeiKakugothicUB" panose="020B0900000000000000" pitchFamily="50" charset="-128"/>
                          <a:ea typeface="Meiryo UI" panose="020B0604030504040204" pitchFamily="50" charset="-128"/>
                        </a:rPr>
                        <a:t>​</a:t>
                      </a:r>
                      <a:endParaRPr lang="en-US" altLang="ja-JP" sz="1400" b="0" i="0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rtl="0" fontAlgn="base"/>
                      <a:r>
                        <a:rPr lang="ja-JP" altLang="ja-JP" sz="1400" b="0" i="0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HGPSoeiKakugothicUB" panose="020B0900000000000000" pitchFamily="50" charset="-128"/>
                        </a:rPr>
                        <a:t>メイクセミナー</a:t>
                      </a:r>
                      <a:endParaRPr lang="en-US" altLang="ja-JP" sz="1400" b="0" i="0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HGPSoeiKakugothic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１１月１０日（火）～</a:t>
                      </a:r>
                      <a:endParaRPr lang="en-US" altLang="ja-JP" sz="12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【</a:t>
                      </a:r>
                      <a:r>
                        <a:rPr lang="ja-JP" altLang="en-US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先着</a:t>
                      </a:r>
                      <a:r>
                        <a:rPr lang="en-US" altLang="ja-JP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】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altLang="ja-JP" sz="1000" b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baseline="0" dirty="0">
                          <a:ea typeface="HGP創英角ｺﾞｼｯｸUB" panose="020B0900000000000000" pitchFamily="50" charset="-128"/>
                        </a:rPr>
                        <a:t>１２名</a:t>
                      </a:r>
                      <a:endParaRPr lang="en-US" altLang="ja-JP" sz="1400" b="0" baseline="0" dirty="0"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100" b="0" baseline="0" dirty="0">
                          <a:ea typeface="HGP創英角ｺﾞｼｯｸUB" panose="020B0900000000000000" pitchFamily="50" charset="-128"/>
                        </a:rPr>
                        <a:t>（託児４名）</a:t>
                      </a:r>
                      <a:endParaRPr lang="en-US" altLang="ja-JP" sz="1100" b="0" baseline="0" dirty="0"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38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１２月９日</a:t>
                      </a:r>
                      <a:r>
                        <a:rPr lang="ja-JP" altLang="en-US" sz="1200" b="0" baseline="0" dirty="0">
                          <a:solidFill>
                            <a:schemeClr val="tx1"/>
                          </a:solidFill>
                          <a:ea typeface="HGP創英角ｺﾞｼｯｸUB" panose="020B0900000000000000" pitchFamily="50" charset="-128"/>
                        </a:rPr>
                        <a:t>（水）</a:t>
                      </a:r>
                      <a:endParaRPr lang="en-US" altLang="ja-JP" sz="1200" b="0" baseline="0" dirty="0">
                        <a:solidFill>
                          <a:schemeClr val="tx1"/>
                        </a:solidFill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１０：００～１１：００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HGP創英角ｺﾞｼｯｸUB" panose="020B0900000000000000" pitchFamily="50" charset="-128"/>
                          <a:cs typeface="+mn-cs"/>
                        </a:rPr>
                        <a:t>オンラインセミナー</a:t>
                      </a:r>
                      <a:endParaRPr kumimoji="1" lang="en-US" altLang="ja-JP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HGP創英角ｺﾞｼｯｸUB" panose="020B0900000000000000" pitchFamily="50" charset="-128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就職準備編</a:t>
                      </a:r>
                      <a:endParaRPr lang="en-US" altLang="ja-JP" sz="14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１１月１７日（火）～</a:t>
                      </a:r>
                      <a:endParaRPr lang="en-US" altLang="ja-JP" sz="12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【</a:t>
                      </a:r>
                      <a:r>
                        <a:rPr lang="ja-JP" altLang="en-US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先着</a:t>
                      </a:r>
                      <a:r>
                        <a:rPr lang="en-US" altLang="ja-JP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】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0" baseline="0" dirty="0">
                          <a:ea typeface="HGP創英角ｺﾞｼｯｸUB" panose="020B0900000000000000" pitchFamily="50" charset="-128"/>
                        </a:rPr>
                        <a:t>１５名</a:t>
                      </a:r>
                      <a:endParaRPr kumimoji="1" lang="ja-JP" altLang="en-US" sz="1400" dirty="0"/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366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１２月１６日（水）</a:t>
                      </a:r>
                      <a:endParaRPr lang="en-US" altLang="ja-JP" sz="1200" b="0" baseline="0" dirty="0"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１０：００～１１：３０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baseline="0" dirty="0">
                          <a:solidFill>
                            <a:schemeClr val="tx1"/>
                          </a:solidFill>
                          <a:latin typeface="+mn-lt"/>
                          <a:ea typeface="HGP創英角ｺﾞｼｯｸUB" panose="020B0900000000000000" pitchFamily="50" charset="-128"/>
                        </a:rPr>
                        <a:t>応募書類作成編</a:t>
                      </a:r>
                      <a:endParaRPr lang="en-US" altLang="ja-JP" sz="1400" b="0" baseline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１１月２４日（火）～</a:t>
                      </a:r>
                      <a:endParaRPr lang="en-US" altLang="ja-JP" sz="12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【</a:t>
                      </a:r>
                      <a:r>
                        <a:rPr lang="ja-JP" altLang="en-US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先着</a:t>
                      </a:r>
                      <a:r>
                        <a:rPr lang="en-US" altLang="ja-JP" sz="1200" b="0" baseline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】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１２名</a:t>
                      </a:r>
                      <a:br>
                        <a:rPr kumimoji="1" lang="en-US" altLang="ja-JP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</a:br>
                      <a:r>
                        <a:rPr kumimoji="1" lang="ja-JP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（託児４名）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502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１２月２３日（水）</a:t>
                      </a:r>
                      <a:endParaRPr lang="en-US" altLang="ja-JP" sz="1200" b="0" baseline="0" dirty="0"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200" b="0" baseline="0" dirty="0">
                          <a:ea typeface="HGP創英角ｺﾞｼｯｸUB" panose="020B0900000000000000" pitchFamily="50" charset="-128"/>
                        </a:rPr>
                        <a:t>１０：００～１１：３０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面接対策編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１２月１日（火）～</a:t>
                      </a:r>
                      <a:endParaRPr lang="en-US" altLang="ja-JP" sz="1200" b="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en-US" altLang="ja-JP" sz="1200" b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【</a:t>
                      </a:r>
                      <a:r>
                        <a:rPr lang="ja-JP" altLang="en-US" sz="1200" b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先着</a:t>
                      </a:r>
                      <a:r>
                        <a:rPr lang="en-US" altLang="ja-JP" sz="1200" b="0" dirty="0">
                          <a:solidFill>
                            <a:srgbClr val="FF2F2F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】</a:t>
                      </a:r>
                      <a:endParaRPr lang="ja-JP" altLang="en-US" sz="1200" b="0" dirty="0">
                        <a:solidFill>
                          <a:srgbClr val="FF2F2F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１２名</a:t>
                      </a:r>
                      <a:br>
                        <a:rPr kumimoji="1" lang="en-US" altLang="ja-JP" sz="14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</a:br>
                      <a:r>
                        <a:rPr kumimoji="1" lang="ja-JP" altLang="en-US" sz="1100" b="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（託児４名）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847458"/>
                  </a:ext>
                </a:extLst>
              </a:tr>
            </a:tbl>
          </a:graphicData>
        </a:graphic>
      </p:graphicFrame>
      <p:sp>
        <p:nvSpPr>
          <p:cNvPr id="9" name="四角形吹き出し 8"/>
          <p:cNvSpPr/>
          <p:nvPr/>
        </p:nvSpPr>
        <p:spPr>
          <a:xfrm>
            <a:off x="1766195" y="1776676"/>
            <a:ext cx="4886112" cy="237909"/>
          </a:xfrm>
          <a:prstGeom prst="wedgeRectCallout">
            <a:avLst>
              <a:gd name="adj1" fmla="val 38633"/>
              <a:gd name="adj2" fmla="val 118008"/>
            </a:avLst>
          </a:prstGeom>
          <a:solidFill>
            <a:schemeClr val="bg1"/>
          </a:solidFill>
          <a:ln w="28575">
            <a:solidFill>
              <a:srgbClr val="0066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受講日において生後３ヶ月～未就学児　</a:t>
            </a:r>
            <a:r>
              <a:rPr kumimoji="1"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kumimoji="1"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お子様連れのご参加の場合は、託児をご利用ください。</a:t>
            </a:r>
            <a:endParaRPr kumimoji="1" 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123070" y="863706"/>
            <a:ext cx="6012020" cy="83099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1" lang="ja-JP" altLang="en-US" sz="4800" dirty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マザーズセミナー</a:t>
            </a:r>
            <a:r>
              <a:rPr kumimoji="1" lang="en-US" altLang="ja-JP" sz="4800" dirty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12</a:t>
            </a:r>
            <a:r>
              <a:rPr kumimoji="1" lang="ja-JP" altLang="en-US" sz="4800" dirty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</a:t>
            </a:r>
            <a:endParaRPr lang="ja-JP" altLang="en-US" sz="4800" dirty="0">
              <a:solidFill>
                <a:schemeClr val="accent5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4" name="楕円 63"/>
          <p:cNvSpPr/>
          <p:nvPr/>
        </p:nvSpPr>
        <p:spPr>
          <a:xfrm>
            <a:off x="1390061" y="1683491"/>
            <a:ext cx="512498" cy="390070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105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1398465" y="1761520"/>
            <a:ext cx="630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託児</a:t>
            </a:r>
          </a:p>
        </p:txBody>
      </p:sp>
      <p:sp>
        <p:nvSpPr>
          <p:cNvPr id="47" name="正方形/長方形 46"/>
          <p:cNvSpPr/>
          <p:nvPr/>
        </p:nvSpPr>
        <p:spPr>
          <a:xfrm>
            <a:off x="3874177" y="5109032"/>
            <a:ext cx="2240625" cy="1257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ビジネスマナー・メイクセミナー</a:t>
            </a:r>
          </a:p>
        </p:txBody>
      </p:sp>
      <p:sp>
        <p:nvSpPr>
          <p:cNvPr id="26" name="フローチャート: 代替処理 25"/>
          <p:cNvSpPr/>
          <p:nvPr/>
        </p:nvSpPr>
        <p:spPr>
          <a:xfrm>
            <a:off x="295000" y="5358013"/>
            <a:ext cx="2922114" cy="1029687"/>
          </a:xfrm>
          <a:prstGeom prst="flowChartAlternateProcess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accent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884694" y="5146508"/>
            <a:ext cx="2006676" cy="705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定期開催＊マザーズセミナー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545939" y="5418812"/>
            <a:ext cx="1424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これから就職に就くための</a:t>
            </a:r>
            <a:endParaRPr kumimoji="1"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準備についてのセミナー</a:t>
            </a:r>
          </a:p>
        </p:txBody>
      </p:sp>
      <p:sp>
        <p:nvSpPr>
          <p:cNvPr id="60" name="角丸四角形 59"/>
          <p:cNvSpPr/>
          <p:nvPr/>
        </p:nvSpPr>
        <p:spPr>
          <a:xfrm>
            <a:off x="3428160" y="5363214"/>
            <a:ext cx="3169268" cy="1014851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accent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410979" y="5457164"/>
            <a:ext cx="923914" cy="19495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就職準備編</a:t>
            </a: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1486000" y="5703579"/>
            <a:ext cx="1533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履歴書や職務経歴書の</a:t>
            </a:r>
            <a:endParaRPr kumimoji="1"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作成方法についてのセミナー</a:t>
            </a: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1393268" y="5998423"/>
            <a:ext cx="1719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面接における質問と</a:t>
            </a:r>
            <a:endParaRPr kumimoji="1"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受け答えなどについてのセミナー</a:t>
            </a:r>
          </a:p>
        </p:txBody>
      </p:sp>
      <p:sp>
        <p:nvSpPr>
          <p:cNvPr id="48" name="角丸四角形 47"/>
          <p:cNvSpPr/>
          <p:nvPr/>
        </p:nvSpPr>
        <p:spPr>
          <a:xfrm>
            <a:off x="410544" y="5759640"/>
            <a:ext cx="923914" cy="19495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応募書類作成編</a:t>
            </a:r>
          </a:p>
        </p:txBody>
      </p:sp>
      <p:sp>
        <p:nvSpPr>
          <p:cNvPr id="52" name="角丸四角形 51"/>
          <p:cNvSpPr/>
          <p:nvPr/>
        </p:nvSpPr>
        <p:spPr>
          <a:xfrm>
            <a:off x="410544" y="6079966"/>
            <a:ext cx="923914" cy="19495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面接対策編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936346" y="2681014"/>
            <a:ext cx="99548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WEB</a:t>
            </a:r>
            <a:r>
              <a:rPr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申込</a:t>
            </a:r>
            <a:endParaRPr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endParaRPr lang="en-US" altLang="ja-JP" sz="9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 algn="ctr">
              <a:defRPr/>
            </a:pPr>
            <a:r>
              <a:rPr lang="ja-JP" altLang="en-US" sz="800" dirty="0">
                <a:solidFill>
                  <a:prstClr val="black">
                    <a:lumMod val="85000"/>
                    <a:lumOff val="1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マザーズ</a:t>
            </a:r>
            <a:endParaRPr lang="en-US" altLang="ja-JP" sz="800" dirty="0">
              <a:solidFill>
                <a:prstClr val="black">
                  <a:lumMod val="85000"/>
                  <a:lumOff val="1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 algn="ctr">
              <a:defRPr/>
            </a:pPr>
            <a:r>
              <a:rPr lang="ja-JP" altLang="en-US" sz="800" dirty="0">
                <a:solidFill>
                  <a:prstClr val="black">
                    <a:lumMod val="85000"/>
                    <a:lumOff val="1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ハローワーク立川のホームページより</a:t>
            </a:r>
            <a:endParaRPr lang="en-US" altLang="ja-JP" sz="800" dirty="0">
              <a:solidFill>
                <a:prstClr val="black">
                  <a:lumMod val="85000"/>
                  <a:lumOff val="1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 algn="ctr">
              <a:defRPr/>
            </a:pPr>
            <a:r>
              <a:rPr lang="ja-JP" altLang="en-US" sz="800" dirty="0">
                <a:solidFill>
                  <a:prstClr val="black">
                    <a:lumMod val="85000"/>
                    <a:lumOff val="15000"/>
                  </a:prst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お申込ください</a:t>
            </a:r>
            <a:endParaRPr lang="en-US" altLang="ja-JP" sz="800" dirty="0">
              <a:solidFill>
                <a:prstClr val="black">
                  <a:lumMod val="85000"/>
                  <a:lumOff val="1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 algn="ctr">
              <a:defRPr/>
            </a:pPr>
            <a:endParaRPr lang="en-US" altLang="ja-JP" sz="800" dirty="0">
              <a:solidFill>
                <a:prstClr val="black">
                  <a:lumMod val="85000"/>
                  <a:lumOff val="15000"/>
                </a:prst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1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↓↓↓</a:t>
            </a:r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727643">
            <a:off x="5640891" y="6885728"/>
            <a:ext cx="1000516" cy="745839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6723" y="5016017"/>
            <a:ext cx="343393" cy="295318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14802" y="6593457"/>
            <a:ext cx="169754" cy="162115"/>
          </a:xfrm>
          <a:prstGeom prst="rect">
            <a:avLst/>
          </a:prstGeom>
        </p:spPr>
      </p:pic>
      <p:pic>
        <p:nvPicPr>
          <p:cNvPr id="56" name="図 5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31815" y="6847791"/>
            <a:ext cx="130835" cy="124947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7968" y="5017872"/>
            <a:ext cx="343393" cy="295318"/>
          </a:xfrm>
          <a:prstGeom prst="rect">
            <a:avLst/>
          </a:prstGeom>
        </p:spPr>
      </p:pic>
      <p:pic>
        <p:nvPicPr>
          <p:cNvPr id="58" name="図 5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5648" y="6519326"/>
            <a:ext cx="167541" cy="160002"/>
          </a:xfrm>
          <a:prstGeom prst="rect">
            <a:avLst/>
          </a:prstGeom>
        </p:spPr>
      </p:pic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AD9C3351-5D84-4AB7-03CF-BD20B30A1814}"/>
              </a:ext>
            </a:extLst>
          </p:cNvPr>
          <p:cNvSpPr txBox="1"/>
          <p:nvPr/>
        </p:nvSpPr>
        <p:spPr>
          <a:xfrm>
            <a:off x="3351965" y="5501615"/>
            <a:ext cx="332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面接時のメイク・服装・髪型などの身だしなみや</a:t>
            </a:r>
            <a:endParaRPr kumimoji="1"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立ち振る舞い、マナーを学習いただけます。</a:t>
            </a:r>
            <a:endParaRPr kumimoji="1"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42">
            <a:extLst>
              <a:ext uri="{FF2B5EF4-FFF2-40B4-BE49-F238E27FC236}">
                <a16:creationId xmlns:a16="http://schemas.microsoft.com/office/drawing/2014/main" id="{AD9C3351-5D84-4AB7-03CF-BD20B30A1814}"/>
              </a:ext>
            </a:extLst>
          </p:cNvPr>
          <p:cNvSpPr txBox="1"/>
          <p:nvPr/>
        </p:nvSpPr>
        <p:spPr>
          <a:xfrm>
            <a:off x="3328762" y="5870947"/>
            <a:ext cx="3324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メイク実践がありますので、普段お使いのメイク道具をお持ちください。</a:t>
            </a:r>
            <a:endParaRPr kumimoji="1" lang="en-US" altLang="ja-JP" sz="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鏡、髪を止めるピン、ファンデーション</a:t>
            </a:r>
            <a:endParaRPr kumimoji="1" lang="en-US" altLang="ja-JP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アイブロウ、口紅・リップ、チーク、アイシャドウ</a:t>
            </a:r>
          </a:p>
        </p:txBody>
      </p:sp>
    </p:spTree>
    <p:extLst>
      <p:ext uri="{BB962C8B-B14F-4D97-AF65-F5344CB8AC3E}">
        <p14:creationId xmlns:p14="http://schemas.microsoft.com/office/powerpoint/2010/main" val="71569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40000"/>
                <a:lumOff val="60000"/>
              </a:schemeClr>
            </a:gs>
            <a:gs pos="26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108768" y="3941274"/>
            <a:ext cx="6660001" cy="1694939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rtlCol="0" anchor="t"/>
          <a:lstStyle/>
          <a:p>
            <a:pPr algn="ctr"/>
            <a:endParaRPr lang="en-US" altLang="ja-JP" sz="1200" dirty="0">
              <a:solidFill>
                <a:schemeClr val="tx1">
                  <a:lumMod val="75000"/>
                  <a:lumOff val="25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484897"/>
              </p:ext>
            </p:extLst>
          </p:nvPr>
        </p:nvGraphicFramePr>
        <p:xfrm>
          <a:off x="108769" y="1008221"/>
          <a:ext cx="6660000" cy="288119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0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3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dirty="0">
                          <a:solidFill>
                            <a:schemeClr val="bg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　時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dirty="0">
                          <a:solidFill>
                            <a:schemeClr val="bg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内　容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dirty="0">
                          <a:solidFill>
                            <a:schemeClr val="bg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申込受付期間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dirty="0">
                          <a:solidFill>
                            <a:schemeClr val="bg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申込方法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b="0" dirty="0">
                          <a:solidFill>
                            <a:schemeClr val="bg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定　員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44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　　１月７日（木）～</a:t>
                      </a:r>
                      <a:endParaRPr kumimoji="1" lang="en-US" altLang="ja-JP" sz="1050" b="0" i="0" u="none" strike="noStrike" kern="1200" baseline="0" dirty="0">
                        <a:solidFill>
                          <a:schemeClr val="dk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　　　　　　１月８日（金）</a:t>
                      </a:r>
                      <a:endParaRPr kumimoji="1" lang="en-US" altLang="ja-JP" sz="1050" b="0" i="0" u="none" strike="noStrike" kern="1200" baseline="0" dirty="0">
                        <a:solidFill>
                          <a:schemeClr val="dk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+mn-cs"/>
                      </a:endParaRPr>
                    </a:p>
                    <a:p>
                      <a:pPr algn="ctr"/>
                      <a:r>
                        <a:rPr kumimoji="1" lang="en-US" altLang="ja-JP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【</a:t>
                      </a:r>
                      <a:r>
                        <a:rPr kumimoji="1" lang="ja-JP" altLang="en-US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全２日</a:t>
                      </a:r>
                      <a:r>
                        <a:rPr kumimoji="1" lang="en-US" altLang="ja-JP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】</a:t>
                      </a:r>
                    </a:p>
                    <a:p>
                      <a:pPr algn="ctr"/>
                      <a:r>
                        <a:rPr kumimoji="1" lang="ja-JP" altLang="en-US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９：４５～１２：４５</a:t>
                      </a:r>
                      <a:endParaRPr kumimoji="1" lang="ja-JP" alt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パソコン講習　</a:t>
                      </a:r>
                      <a:endParaRPr kumimoji="1" lang="en-US" altLang="ja-JP" sz="1050" b="0" i="0" u="none" strike="noStrike" kern="1200" baseline="0" dirty="0">
                        <a:solidFill>
                          <a:schemeClr val="dk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+mn-cs"/>
                      </a:endParaRPr>
                    </a:p>
                    <a:p>
                      <a:pPr algn="ctr"/>
                      <a:r>
                        <a:rPr kumimoji="1" lang="ja-JP" altLang="en-US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　</a:t>
                      </a:r>
                      <a:r>
                        <a:rPr kumimoji="1" lang="ja-JP" altLang="en-US" sz="90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＜</a:t>
                      </a:r>
                      <a:r>
                        <a:rPr kumimoji="1" lang="en-US" altLang="ja-JP" sz="900" b="0" i="0" u="none" strike="noStrike" kern="1200" baseline="0" dirty="0" err="1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GoogleWorkspace</a:t>
                      </a:r>
                      <a:r>
                        <a:rPr kumimoji="1" lang="ja-JP" altLang="en-US" sz="90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＞</a:t>
                      </a:r>
                    </a:p>
                    <a:p>
                      <a:pPr algn="ctr"/>
                      <a:r>
                        <a:rPr kumimoji="1" lang="ja-JP" altLang="en-US" sz="1050" b="0" i="0" u="none" strike="noStrike" kern="1200" baseline="0" dirty="0">
                          <a:solidFill>
                            <a:schemeClr val="dk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+mn-cs"/>
                        </a:rPr>
                        <a:t>（２日間）コース</a:t>
                      </a:r>
                      <a:endParaRPr kumimoji="1" lang="ja-JP" alt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１２月９・１</a:t>
                      </a:r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0</a:t>
                      </a: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・１１日</a:t>
                      </a:r>
                      <a:endParaRPr lang="en-US" altLang="ja-JP" sz="11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（水・木・金）</a:t>
                      </a:r>
                      <a:endParaRPr lang="en-US" altLang="ja-JP" sz="11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限定</a:t>
                      </a:r>
                      <a:endParaRPr lang="en-US" altLang="ja-JP" sz="11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１０名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（託児４名）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516512"/>
                  </a:ext>
                </a:extLst>
              </a:tr>
              <a:tr h="58344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１月１３日（水）</a:t>
                      </a:r>
                      <a:endParaRPr lang="en-US" altLang="ja-JP" sz="105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１３：３０～１５：００</a:t>
                      </a:r>
                      <a:endParaRPr lang="en-US" altLang="ja-JP" sz="105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就職準備編</a:t>
                      </a:r>
                      <a:endParaRPr lang="en-US" sz="100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１２月２２日（火）～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endParaRPr dirty="0"/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１２名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（託児４名）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44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１月２０日（水）</a:t>
                      </a:r>
                      <a:endParaRPr lang="en-US" altLang="ja-JP" sz="105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１３：３０～１４：</a:t>
                      </a:r>
                      <a:r>
                        <a:rPr lang="en-US" altLang="ja-JP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3</a:t>
                      </a:r>
                      <a:r>
                        <a:rPr lang="ja-JP" altLang="en-US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０</a:t>
                      </a:r>
                      <a:endParaRPr lang="en-US" altLang="ja-JP" sz="105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オンラインセミナー</a:t>
                      </a:r>
                      <a:endParaRPr lang="en-US" altLang="ja-JP" sz="120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20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応募書類作成編</a:t>
                      </a:r>
                      <a:endParaRPr lang="en-US" altLang="ja-JP" sz="120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１２月２４日（木）～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ja-JP" sz="12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１５名</a:t>
                      </a: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44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１月２７日（水）</a:t>
                      </a:r>
                      <a:endParaRPr lang="en-US" altLang="ja-JP" sz="105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lang="ja-JP" altLang="en-US" sz="105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１３：３０～１５：００</a:t>
                      </a:r>
                      <a:endParaRPr lang="en-US" altLang="ja-JP" sz="105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dirty="0"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面接対策編</a:t>
                      </a:r>
                      <a:endParaRPr lang="en-US" altLang="ja-JP" sz="1200" dirty="0"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１月５日（火）～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ja-JP" sz="120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１２名</a:t>
                      </a:r>
                      <a:br>
                        <a:rPr lang="en-US" altLang="ja-JP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</a:br>
                      <a:r>
                        <a:rPr lang="ja-JP" altLang="en-US" sz="1050" b="0" baseline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（託児４名）</a:t>
                      </a:r>
                      <a:endParaRPr lang="en-US" altLang="ja-JP" sz="1050" b="0" baseline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T="48783" marB="48783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-136689" y="486602"/>
            <a:ext cx="3723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900" dirty="0">
                <a:solidFill>
                  <a:srgbClr val="0066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 </a:t>
            </a:r>
            <a:r>
              <a:rPr kumimoji="1" lang="ja-JP" altLang="en-US" sz="2800" dirty="0">
                <a:solidFill>
                  <a:srgbClr val="0066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１月</a:t>
            </a:r>
            <a:r>
              <a:rPr kumimoji="1" lang="ja-JP" altLang="en-US" sz="1600" dirty="0">
                <a:solidFill>
                  <a:srgbClr val="0066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のセミナー開催予定 ～</a:t>
            </a:r>
            <a:endParaRPr kumimoji="1" lang="en-US" sz="1600" dirty="0">
              <a:solidFill>
                <a:srgbClr val="0066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100370" y="13245"/>
            <a:ext cx="5496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マザーズハローワーク立川</a:t>
            </a:r>
            <a:endParaRPr kumimoji="1" lang="ja-JP" altLang="en-US" sz="2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7" name="四角形吹き出し 16"/>
          <p:cNvSpPr/>
          <p:nvPr/>
        </p:nvSpPr>
        <p:spPr>
          <a:xfrm>
            <a:off x="3610522" y="577804"/>
            <a:ext cx="3038018" cy="382562"/>
          </a:xfrm>
          <a:prstGeom prst="wedgeRectCallout">
            <a:avLst>
              <a:gd name="adj1" fmla="val 34432"/>
              <a:gd name="adj2" fmla="val 74642"/>
            </a:avLst>
          </a:prstGeom>
          <a:ln>
            <a:solidFill>
              <a:srgbClr val="0066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0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1000" dirty="0">
                <a:solidFill>
                  <a:sysClr val="windowText" lastClr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受講日において生後３ヶ月～就学前まで</a:t>
            </a:r>
            <a:endParaRPr lang="en-US" altLang="ja-JP" sz="1000" dirty="0">
              <a:solidFill>
                <a:sysClr val="windowText" lastClr="00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1050" dirty="0">
                <a:solidFill>
                  <a:sysClr val="windowText" lastClr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en-US" altLang="ja-JP" sz="900" dirty="0">
                <a:solidFill>
                  <a:sysClr val="windowText" lastClr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※</a:t>
            </a:r>
            <a:r>
              <a:rPr lang="ja-JP" altLang="en-US" sz="900" dirty="0">
                <a:solidFill>
                  <a:sysClr val="windowText" lastClr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お子様連れのご参加の場合は</a:t>
            </a:r>
            <a:r>
              <a:rPr lang="en-US" altLang="ja-JP" sz="900" dirty="0">
                <a:solidFill>
                  <a:sysClr val="windowText" lastClr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,</a:t>
            </a:r>
            <a:r>
              <a:rPr lang="ja-JP" altLang="en-US" sz="900" dirty="0">
                <a:solidFill>
                  <a:sysClr val="windowText" lastClr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託児をご利用ください</a:t>
            </a:r>
            <a:r>
              <a:rPr lang="ja-JP" altLang="en-US" sz="900" dirty="0">
                <a:solidFill>
                  <a:sysClr val="windowText" lastClr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sz="900" dirty="0">
              <a:solidFill>
                <a:sysClr val="windowText" lastClr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Picture 2" descr="C:\Users\tachikawa17\Desktop\MHマーク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51" y="2"/>
            <a:ext cx="792087" cy="53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/>
          <p:cNvGrpSpPr/>
          <p:nvPr/>
        </p:nvGrpSpPr>
        <p:grpSpPr>
          <a:xfrm>
            <a:off x="1384623" y="5703715"/>
            <a:ext cx="5273353" cy="998831"/>
            <a:chOff x="-3222033" y="9498931"/>
            <a:chExt cx="4615828" cy="983661"/>
          </a:xfrm>
        </p:grpSpPr>
        <p:sp>
          <p:nvSpPr>
            <p:cNvPr id="7" name="雲形吹き出し 6"/>
            <p:cNvSpPr/>
            <p:nvPr/>
          </p:nvSpPr>
          <p:spPr>
            <a:xfrm>
              <a:off x="-2800602" y="9498931"/>
              <a:ext cx="3704545" cy="983661"/>
            </a:xfrm>
            <a:prstGeom prst="wedgeEllipseCallout">
              <a:avLst>
                <a:gd name="adj1" fmla="val 49985"/>
                <a:gd name="adj2" fmla="val 35799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kumimoji="1" lang="en-US" altLang="ja-JP" sz="11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-3222033" y="9595569"/>
              <a:ext cx="4615828" cy="809816"/>
            </a:xfrm>
            <a:prstGeom prst="wedgeEllipseCallout">
              <a:avLst>
                <a:gd name="adj1" fmla="val -42508"/>
                <a:gd name="adj2" fmla="val 34700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公式ＨＰでは、</a:t>
              </a:r>
              <a:r>
                <a:rPr kumimoji="1"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仕事と家庭の両立求人</a:t>
              </a:r>
              <a:r>
                <a:rPr kumimoji="1" lang="ja-JP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sz="1100" b="1" dirty="0">
                  <a:solidFill>
                    <a:srgbClr val="EE817B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＃マザーズ</a:t>
              </a:r>
              <a:r>
                <a:rPr kumimoji="1" lang="ja-JP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kumimoji="1"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求人条件でかんたん検索できます！</a:t>
              </a:r>
              <a:endParaRPr kumimoji="1" lang="en-US" altLang="ja-JP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また、毎週新着求人情報を掲載しています！ぜひ見てね♪</a:t>
              </a:r>
            </a:p>
          </p:txBody>
        </p:sp>
      </p:grpSp>
      <p:sp>
        <p:nvSpPr>
          <p:cNvPr id="55" name="テキスト ボックス 54"/>
          <p:cNvSpPr txBox="1"/>
          <p:nvPr/>
        </p:nvSpPr>
        <p:spPr>
          <a:xfrm>
            <a:off x="3664317" y="9497496"/>
            <a:ext cx="33418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ＪＲ立川駅南口徒歩４分・多摩モノレール立川南駅徒歩１分</a:t>
            </a:r>
          </a:p>
        </p:txBody>
      </p:sp>
      <p:pic>
        <p:nvPicPr>
          <p:cNvPr id="56" name="図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937" y="8325265"/>
            <a:ext cx="914607" cy="1110383"/>
          </a:xfrm>
          <a:prstGeom prst="rect">
            <a:avLst/>
          </a:prstGeom>
        </p:spPr>
      </p:pic>
      <p:sp>
        <p:nvSpPr>
          <p:cNvPr id="57" name="正方形/長方形 56"/>
          <p:cNvSpPr/>
          <p:nvPr/>
        </p:nvSpPr>
        <p:spPr>
          <a:xfrm>
            <a:off x="44138" y="6751703"/>
            <a:ext cx="6744532" cy="2975735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accent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0" name="Picture 2" descr="C:\Users\tachikawa17\Desktop\MHマーク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1"/>
            <a:ext cx="792088" cy="53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0" y="5655657"/>
            <a:ext cx="1808136" cy="1039181"/>
            <a:chOff x="4837767" y="4072091"/>
            <a:chExt cx="1808136" cy="1039181"/>
          </a:xfrm>
        </p:grpSpPr>
        <p:pic>
          <p:nvPicPr>
            <p:cNvPr id="51" name="図 5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878" y="4551584"/>
              <a:ext cx="559688" cy="5596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9" name="図 38" descr="C:\Users\tachikawa17\Downloads\qr\S.png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4494" y="4546145"/>
              <a:ext cx="576083" cy="561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24" name="テキスト ボックス 23"/>
            <p:cNvSpPr txBox="1"/>
            <p:nvPr/>
          </p:nvSpPr>
          <p:spPr>
            <a:xfrm>
              <a:off x="5099914" y="4320688"/>
              <a:ext cx="803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" b="1" dirty="0">
                  <a:solidFill>
                    <a:srgbClr val="FF6699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公式ＨＰ</a:t>
              </a:r>
              <a:endParaRPr lang="en-US" altLang="ja-JP" sz="800" b="1" dirty="0">
                <a:solidFill>
                  <a:srgbClr val="FF6699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5842863" y="4319466"/>
              <a:ext cx="8030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" b="1" dirty="0">
                  <a:solidFill>
                    <a:srgbClr val="0086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公式ＬＩＮＥ</a:t>
              </a:r>
              <a:endParaRPr lang="en-US" altLang="ja-JP" sz="800" b="1" dirty="0">
                <a:solidFill>
                  <a:srgbClr val="0086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4837767" y="4072091"/>
              <a:ext cx="1721385" cy="2579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ja-JP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＼各種イベント情報はこちら／</a:t>
              </a:r>
              <a:endParaRPr lang="en-US" altLang="ja-JP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7" name="テキスト ボックス 46"/>
          <p:cNvSpPr txBox="1"/>
          <p:nvPr/>
        </p:nvSpPr>
        <p:spPr>
          <a:xfrm>
            <a:off x="72880" y="6900296"/>
            <a:ext cx="3651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　場</a:t>
            </a:r>
            <a:endParaRPr lang="en-US" altLang="ja-JP" sz="1300" u="sng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立川市柴崎町３－９－２　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立川駅南口東京都・立川市合同施設５階実習室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携行品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筆記用具、ハローワーク受付票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雇用保険受給資格者証（雇用保険受給中の方）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11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u="sng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お問い合わせ・申込先</a:t>
            </a:r>
            <a:endParaRPr lang="en-US" altLang="ja-JP" sz="1300" u="sng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マザーズハローワーク立川</a:t>
            </a:r>
            <a:r>
              <a:rPr lang="ja-JP" altLang="en-US" sz="13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☎</a:t>
            </a:r>
            <a:r>
              <a:rPr lang="en-US" altLang="ja-JP" sz="1300" b="1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042(529)7465</a:t>
            </a: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〒</a:t>
            </a:r>
            <a:r>
              <a:rPr lang="en-US" altLang="ja-JP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190-0023</a:t>
            </a: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東京都立川市柴崎町３－９－２　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立川駅南口東京都・立川市合同施設４階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3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　　　平日　９：００～１７：００（土日祝休）</a:t>
            </a:r>
            <a:endParaRPr lang="en-US" altLang="ja-JP" sz="13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7346" y="7027393"/>
            <a:ext cx="2976771" cy="2537768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3" name="テキスト ボックス 2"/>
          <p:cNvSpPr txBox="1"/>
          <p:nvPr/>
        </p:nvSpPr>
        <p:spPr>
          <a:xfrm>
            <a:off x="126897" y="6840028"/>
            <a:ext cx="550217" cy="306467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会場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26897" y="7636487"/>
            <a:ext cx="720080" cy="306467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携行品</a:t>
            </a:r>
            <a:endParaRPr kumimoji="1" lang="ja-JP" altLang="en-US" sz="12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26897" y="8397383"/>
            <a:ext cx="1656184" cy="306467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お問い合わせ・申込先</a:t>
            </a:r>
            <a:endParaRPr kumimoji="1" lang="ja-JP" altLang="en-US" sz="12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" name="円形吹き出し 1"/>
          <p:cNvSpPr/>
          <p:nvPr/>
        </p:nvSpPr>
        <p:spPr>
          <a:xfrm>
            <a:off x="2028014" y="6854597"/>
            <a:ext cx="3017364" cy="295685"/>
          </a:xfrm>
          <a:prstGeom prst="wedgeEllipseCallout">
            <a:avLst>
              <a:gd name="adj1" fmla="val -24848"/>
              <a:gd name="adj2" fmla="val 9571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託児室も同じフロアにあります</a:t>
            </a:r>
          </a:p>
        </p:txBody>
      </p:sp>
      <p:sp>
        <p:nvSpPr>
          <p:cNvPr id="11" name="角丸四角形 10"/>
          <p:cNvSpPr/>
          <p:nvPr/>
        </p:nvSpPr>
        <p:spPr>
          <a:xfrm>
            <a:off x="179180" y="4319215"/>
            <a:ext cx="3259590" cy="4542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600" b="1" dirty="0">
                <a:solidFill>
                  <a:srgbClr val="EE817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マザーズハローワーク立川</a:t>
            </a:r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ja-JP" altLang="en-US" sz="1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8341">
            <a:off x="6087625" y="5997550"/>
            <a:ext cx="672196" cy="71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角丸四角形 13"/>
          <p:cNvSpPr/>
          <p:nvPr/>
        </p:nvSpPr>
        <p:spPr>
          <a:xfrm>
            <a:off x="3330411" y="4291419"/>
            <a:ext cx="1598640" cy="607567"/>
          </a:xfrm>
          <a:prstGeom prst="roundRect">
            <a:avLst/>
          </a:prstGeom>
          <a:solidFill>
            <a:srgbClr val="FFCCFF"/>
          </a:solidFill>
          <a:ln>
            <a:noFill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現在子育て中の方</a:t>
            </a:r>
          </a:p>
        </p:txBody>
      </p:sp>
      <p:sp>
        <p:nvSpPr>
          <p:cNvPr id="36" name="角丸四角形 35"/>
          <p:cNvSpPr/>
          <p:nvPr/>
        </p:nvSpPr>
        <p:spPr>
          <a:xfrm>
            <a:off x="5041734" y="4288570"/>
            <a:ext cx="1557505" cy="607567"/>
          </a:xfrm>
          <a:prstGeom prst="round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育児・介護等で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働いていた期間に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ブランクのある方</a:t>
            </a:r>
          </a:p>
        </p:txBody>
      </p:sp>
      <p:sp>
        <p:nvSpPr>
          <p:cNvPr id="38" name="角丸四角形 37"/>
          <p:cNvSpPr/>
          <p:nvPr/>
        </p:nvSpPr>
        <p:spPr>
          <a:xfrm>
            <a:off x="3330411" y="4944685"/>
            <a:ext cx="1598640" cy="590340"/>
          </a:xfrm>
          <a:prstGeom prst="roundRect">
            <a:avLst/>
          </a:prstGeom>
          <a:solidFill>
            <a:srgbClr val="99CCFF"/>
          </a:solidFill>
          <a:ln>
            <a:noFill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家族の介護と</a:t>
            </a:r>
            <a:endParaRPr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両立しながら</a:t>
            </a:r>
            <a:endParaRPr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働きたい方</a:t>
            </a:r>
            <a:endParaRPr kumimoji="1" lang="ja-JP" alt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角丸四角形 39"/>
          <p:cNvSpPr/>
          <p:nvPr/>
        </p:nvSpPr>
        <p:spPr>
          <a:xfrm>
            <a:off x="5038982" y="4958209"/>
            <a:ext cx="1551975" cy="55001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将来の仕事と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育児・家事・介護の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両立を考えている方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5042" y="4677786"/>
            <a:ext cx="2524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仕事と育児・家事・介護の両立を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目指す方を応援しています！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65042" y="5053889"/>
            <a:ext cx="30867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おひとりおひとりのライフスタイルに合った</a:t>
            </a:r>
            <a:endParaRPr kumimoji="1" lang="en-US" altLang="ja-JP" sz="11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就職活動を支援します！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680685" y="4439355"/>
            <a:ext cx="423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</a:p>
        </p:txBody>
      </p:sp>
      <p:sp>
        <p:nvSpPr>
          <p:cNvPr id="21" name="減算 20"/>
          <p:cNvSpPr/>
          <p:nvPr/>
        </p:nvSpPr>
        <p:spPr>
          <a:xfrm>
            <a:off x="2728141" y="6043322"/>
            <a:ext cx="3086510" cy="125986"/>
          </a:xfrm>
          <a:prstGeom prst="mathMinus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accent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8" name="楕円 17"/>
          <p:cNvSpPr/>
          <p:nvPr/>
        </p:nvSpPr>
        <p:spPr>
          <a:xfrm rot="5400000">
            <a:off x="3330365" y="507916"/>
            <a:ext cx="489276" cy="495723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solidFill>
                <a:schemeClr val="accent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0363" y="651319"/>
            <a:ext cx="634039" cy="29319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66F8151-726D-CD62-8877-55614B7583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43" y="3970936"/>
            <a:ext cx="4592409" cy="263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ACEE65C4-14CB-96F3-9603-D7222D6730D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17"/>
          <a:stretch>
            <a:fillRect/>
          </a:stretch>
        </p:blipFill>
        <p:spPr bwMode="auto">
          <a:xfrm>
            <a:off x="4818404" y="3951492"/>
            <a:ext cx="1834853" cy="2713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図 29" descr="豪華な門松のイラスト">
            <a:extLst>
              <a:ext uri="{FF2B5EF4-FFF2-40B4-BE49-F238E27FC236}">
                <a16:creationId xmlns:a16="http://schemas.microsoft.com/office/drawing/2014/main" id="{91DCE22A-DC0D-405A-2758-0A2AB39B01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554" y="297212"/>
            <a:ext cx="495724" cy="578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図 32" descr="羊が寝ているイラスト（干支）">
            <a:extLst>
              <a:ext uri="{FF2B5EF4-FFF2-40B4-BE49-F238E27FC236}">
                <a16:creationId xmlns:a16="http://schemas.microsoft.com/office/drawing/2014/main" id="{56444F24-70D5-8316-A01E-EFBD954CD1A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093" y="803258"/>
            <a:ext cx="863177" cy="640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図 33" descr="羊のイラスト・未年">
            <a:extLst>
              <a:ext uri="{FF2B5EF4-FFF2-40B4-BE49-F238E27FC236}">
                <a16:creationId xmlns:a16="http://schemas.microsoft.com/office/drawing/2014/main" id="{76AEBC25-BB74-A572-9222-B319E0671C0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980" y="-38771"/>
            <a:ext cx="709789" cy="62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9EFA7D35-FDC2-102D-1514-1EC45031DDA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103" y="1277987"/>
            <a:ext cx="681990" cy="69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図 36" descr="飾り熊手のイラスト（大黒様・恵比寿様）">
            <a:extLst>
              <a:ext uri="{FF2B5EF4-FFF2-40B4-BE49-F238E27FC236}">
                <a16:creationId xmlns:a16="http://schemas.microsoft.com/office/drawing/2014/main" id="{7C42647B-3878-74F4-D725-3232407D10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776" y="1625764"/>
            <a:ext cx="87630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図 42" descr="羊のイラスト・未年">
            <a:extLst>
              <a:ext uri="{FF2B5EF4-FFF2-40B4-BE49-F238E27FC236}">
                <a16:creationId xmlns:a16="http://schemas.microsoft.com/office/drawing/2014/main" id="{1B143B3A-157D-5259-64E5-B69C8F2C7EB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90574" y="-22967"/>
            <a:ext cx="720772" cy="596115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5A1D9F3D-BE7F-2F43-3E6D-4B8C38DA38A0}"/>
              </a:ext>
            </a:extLst>
          </p:cNvPr>
          <p:cNvSpPr/>
          <p:nvPr/>
        </p:nvSpPr>
        <p:spPr>
          <a:xfrm>
            <a:off x="4722678" y="1358358"/>
            <a:ext cx="12886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＜抽選＞</a:t>
            </a:r>
            <a:endParaRPr lang="en-US" altLang="ja-JP" sz="12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en-US" altLang="ja-JP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WEB</a:t>
            </a:r>
            <a:r>
              <a:rPr lang="ja-JP" altLang="en-US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申込</a:t>
            </a:r>
            <a:endParaRPr lang="en-US" altLang="ja-JP" sz="1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8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結果は</a:t>
            </a:r>
            <a:endParaRPr lang="en-US" altLang="ja-JP" sz="8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8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求職者マイページで</a:t>
            </a:r>
            <a:endParaRPr lang="en-US" altLang="ja-JP" sz="80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8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お知らせ</a:t>
            </a:r>
            <a:endParaRPr lang="ja-JP" altLang="en-US" sz="1050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3F397FDF-26FB-ECE2-6797-6CAF485FD15D}"/>
              </a:ext>
            </a:extLst>
          </p:cNvPr>
          <p:cNvSpPr/>
          <p:nvPr/>
        </p:nvSpPr>
        <p:spPr>
          <a:xfrm>
            <a:off x="4915655" y="2734147"/>
            <a:ext cx="902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＜先着＞</a:t>
            </a:r>
            <a:endParaRPr lang="en-US" altLang="ja-JP" sz="1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en-US" altLang="ja-JP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WEB</a:t>
            </a:r>
            <a:r>
              <a:rPr lang="ja-JP" altLang="en-US" sz="12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申込</a:t>
            </a:r>
            <a:endParaRPr lang="en-US" altLang="ja-JP" sz="12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0840683"/>
      </p:ext>
    </p:extLst>
  </p:cSld>
  <p:clrMapOvr>
    <a:masterClrMapping/>
  </p:clrMapOvr>
</p:sld>
</file>

<file path=ppt/theme/_rels/theme1.xml.rels><?xml version="1.0" encoding="UTF-8" standalone="yes"?><Relationships xmlns="http://schemas.openxmlformats.org/package/2006/relationships"><Relationship Id="rId1" Target="../media/image1.jpeg" Type="http://schemas.openxmlformats.org/officeDocument/2006/relationships/image"/></Relationships>
</file>

<file path=ppt/theme/theme1.xml><?xml version="1.0" encoding="utf-8"?>
<a:theme xmlns:a="http://schemas.openxmlformats.org/drawingml/2006/main" name="クラリティ">
  <a:themeElements>
    <a:clrScheme name="ユーザー定義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C00000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 クラシック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>
    <a:spDef>
      <a:spPr/>
      <a:bodyPr rtlCol="0" anchor="ctr"/>
      <a:lstStyle>
        <a:defPPr>
          <a:defRPr sz="1400" dirty="0" smtClean="0">
            <a:solidFill>
              <a:schemeClr val="accent6"/>
            </a:solidFill>
            <a:latin typeface="HGP創英角ﾎﾟｯﾌﾟ体" panose="040B0A00000000000000" pitchFamily="50" charset="-128"/>
            <a:ea typeface="HGP創英角ﾎﾟｯﾌﾟ体" panose="040B0A00000000000000" pitchFamily="50" charset="-128"/>
          </a:defRPr>
        </a:defPPr>
      </a:lstStyle>
      <a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0F98A9C853B3045A16C17D0DA6A35DE" ma:contentTypeVersion="15" ma:contentTypeDescription="新しいドキュメントを作成します。" ma:contentTypeScope="" ma:versionID="8f051173901692e9c76c3745d7a32d25">
  <xsd:schema xmlns:xsd="http://www.w3.org/2001/XMLSchema" xmlns:xs="http://www.w3.org/2001/XMLSchema" xmlns:p="http://schemas.microsoft.com/office/2006/metadata/properties" xmlns:ns2="be68a5a3-e962-4fc5-814b-6dd2c4345b48" xmlns:ns3="5d97817f-4418-4126-80a6-5cc4da4a022f" targetNamespace="http://schemas.microsoft.com/office/2006/metadata/properties" ma:root="true" ma:fieldsID="ff3c26a1ba0a40983e7a7619c082504f" ns2:_="" ns3:_="">
    <xsd:import namespace="be68a5a3-e962-4fc5-814b-6dd2c4345b48"/>
    <xsd:import namespace="5d97817f-4418-4126-80a6-5cc4da4a022f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8a5a3-e962-4fc5-814b-6dd2c4345b48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97817f-4418-4126-80a6-5cc4da4a022f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321ad18-6b62-4731-ba1a-4b506462c0a8}" ma:internalName="TaxCatchAll" ma:showField="CatchAllData" ma:web="5d97817f-4418-4126-80a6-5cc4da4a02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be68a5a3-e962-4fc5-814b-6dd2c4345b48">
      <UserInfo>
        <DisplayName/>
        <AccountId xsi:nil="true"/>
        <AccountType/>
      </UserInfo>
    </Owner>
    <lcf76f155ced4ddcb4097134ff3c332f xmlns="be68a5a3-e962-4fc5-814b-6dd2c4345b48">
      <Terms xmlns="http://schemas.microsoft.com/office/infopath/2007/PartnerControls"/>
    </lcf76f155ced4ddcb4097134ff3c332f>
    <TaxCatchAll xmlns="5d97817f-4418-4126-80a6-5cc4da4a022f" xsi:nil="true"/>
  </documentManagement>
</p:properties>
</file>

<file path=customXml/itemProps1.xml><?xml version="1.0" encoding="utf-8"?>
<ds:datastoreItem xmlns:ds="http://schemas.openxmlformats.org/officeDocument/2006/customXml" ds:itemID="{EEE83C21-F4C8-4722-984C-A75AA907A2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68a5a3-e962-4fc5-814b-6dd2c4345b48"/>
    <ds:schemaRef ds:uri="5d97817f-4418-4126-80a6-5cc4da4a02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0BBDBF-D02A-4289-B64B-C3A2DE6FF0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2E8CBC-4F58-484B-87A5-87E8DACD5D12}">
  <ds:schemaRefs>
    <ds:schemaRef ds:uri="5d97817f-4418-4126-80a6-5cc4da4a022f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be68a5a3-e962-4fc5-814b-6dd2c4345b4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864</Words>
  <PresentationFormat>ユーザー設定</PresentationFormat>
  <Paragraphs>169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HGPSoeiKakugothicUB</vt:lpstr>
      <vt:lpstr>HGPSoeiKakugothicUB</vt:lpstr>
      <vt:lpstr>HGP創英角ﾎﾟｯﾌﾟ体</vt:lpstr>
      <vt:lpstr>HGS創英角ｺﾞｼｯｸUB</vt:lpstr>
      <vt:lpstr>HG丸ｺﾞｼｯｸM-PRO</vt:lpstr>
      <vt:lpstr>Meiryo UI</vt:lpstr>
      <vt:lpstr>メイリオ</vt:lpstr>
      <vt:lpstr>メイリオ</vt:lpstr>
      <vt:lpstr>Arial</vt:lpstr>
      <vt:lpstr>Arial Black</vt:lpstr>
      <vt:lpstr>Calibri</vt:lpstr>
      <vt:lpstr>クラリティ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0x01010070F98A9C853B3045A16C17D0DA6A35DE</vt:lpwstr>
  </property>
</Properties>
</file>