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6"/>
  </p:notesMasterIdLst>
  <p:sldIdLst>
    <p:sldId id="256" r:id="rId5"/>
  </p:sldIdLst>
  <p:sldSz cx="12192000" cy="16256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大本千夏" initials="大本千夏" lastIdx="1" clrIdx="0">
    <p:extLst>
      <p:ext uri="{19B8F6BF-5375-455C-9EA6-DF929625EA0E}">
        <p15:presenceInfo xmlns:p15="http://schemas.microsoft.com/office/powerpoint/2012/main" userId="大本千夏"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EEF400"/>
    <a:srgbClr val="FFCCFF"/>
    <a:srgbClr val="EEDB96"/>
    <a:srgbClr val="FFFFCC"/>
    <a:srgbClr val="FF993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30" d="100"/>
          <a:sy n="30" d="100"/>
        </p:scale>
        <p:origin x="2094" y="72"/>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heme/theme1.xml" Type="http://schemas.openxmlformats.org/officeDocument/2006/relationships/theme"/><Relationship Id="rId11" Target="tableStyles.xml" Type="http://schemas.openxmlformats.org/officeDocument/2006/relationships/tableStyles"/><Relationship Id="rId12" Target="changesInfos/changesInfo1.xml" Type="http://schemas.microsoft.com/office/2016/11/relationships/changes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notesMasters/notesMaster1.xml" Type="http://schemas.openxmlformats.org/officeDocument/2006/relationships/notesMaster"/><Relationship Id="rId7" Target="commentAuthors.xml" Type="http://schemas.openxmlformats.org/officeDocument/2006/relationships/commentAuthors"/><Relationship Id="rId8" Target="presProps.xml" Type="http://schemas.openxmlformats.org/officeDocument/2006/relationships/presProps"/><Relationship Id="rId9" Target="viewProps.xml" Type="http://schemas.openxmlformats.org/officeDocument/2006/relationships/viewProp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me plat" userId="76dc682019fdabe4" providerId="LiveId" clId="{3E87F889-267E-495E-8C92-F6B741451FE2}"/>
    <pc:docChg chg="undo custSel modSld modNotesMaster">
      <pc:chgData name="home plat" userId="76dc682019fdabe4" providerId="LiveId" clId="{3E87F889-267E-495E-8C92-F6B741451FE2}" dt="2026-09-08T02:35:35.049" v="3529" actId="20577"/>
      <pc:docMkLst>
        <pc:docMk/>
      </pc:docMkLst>
      <pc:sldChg chg="addSp delSp modSp mod">
        <pc:chgData name="home plat" userId="76dc682019fdabe4" providerId="LiveId" clId="{3E87F889-267E-495E-8C92-F6B741451FE2}" dt="2026-09-08T02:35:35.049" v="3529" actId="20577"/>
        <pc:sldMkLst>
          <pc:docMk/>
          <pc:sldMk cId="3335081019" sldId="256"/>
        </pc:sldMkLst>
        <pc:spChg chg="add mod">
          <ac:chgData name="home plat" userId="76dc682019fdabe4" providerId="LiveId" clId="{3E87F889-267E-495E-8C92-F6B741451FE2}" dt="2026-09-03T23:29:02.332" v="2235" actId="1036"/>
          <ac:spMkLst>
            <pc:docMk/>
            <pc:sldMk cId="3335081019" sldId="256"/>
            <ac:spMk id="4" creationId="{5E50DBBF-5EA9-C2B0-F172-085CD8AD660E}"/>
          </ac:spMkLst>
        </pc:spChg>
        <pc:spChg chg="add del">
          <ac:chgData name="home plat" userId="76dc682019fdabe4" providerId="LiveId" clId="{3E87F889-267E-495E-8C92-F6B741451FE2}" dt="2026-09-04T00:54:45.514" v="3520" actId="478"/>
          <ac:spMkLst>
            <pc:docMk/>
            <pc:sldMk cId="3335081019" sldId="256"/>
            <ac:spMk id="5" creationId="{C179B471-9819-0C3A-1272-96485454B125}"/>
          </ac:spMkLst>
        </pc:spChg>
        <pc:spChg chg="mod">
          <ac:chgData name="home plat" userId="76dc682019fdabe4" providerId="LiveId" clId="{3E87F889-267E-495E-8C92-F6B741451FE2}" dt="2026-09-04T00:28:14.537" v="3305" actId="6549"/>
          <ac:spMkLst>
            <pc:docMk/>
            <pc:sldMk cId="3335081019" sldId="256"/>
            <ac:spMk id="8" creationId="{11840C33-6974-5525-C68A-AE0897D1C3F1}"/>
          </ac:spMkLst>
        </pc:spChg>
        <pc:spChg chg="mod">
          <ac:chgData name="home plat" userId="76dc682019fdabe4" providerId="LiveId" clId="{3E87F889-267E-495E-8C92-F6B741451FE2}" dt="2026-09-04T00:24:15.658" v="3214" actId="1038"/>
          <ac:spMkLst>
            <pc:docMk/>
            <pc:sldMk cId="3335081019" sldId="256"/>
            <ac:spMk id="12" creationId="{00000000-0000-0000-0000-000000000000}"/>
          </ac:spMkLst>
        </pc:spChg>
        <pc:spChg chg="mod">
          <ac:chgData name="home plat" userId="76dc682019fdabe4" providerId="LiveId" clId="{3E87F889-267E-495E-8C92-F6B741451FE2}" dt="2026-09-08T02:35:35.049" v="3529" actId="20577"/>
          <ac:spMkLst>
            <pc:docMk/>
            <pc:sldMk cId="3335081019" sldId="256"/>
            <ac:spMk id="30" creationId="{00000000-0000-0000-0000-000000000000}"/>
          </ac:spMkLst>
        </pc:spChg>
        <pc:spChg chg="mod">
          <ac:chgData name="home plat" userId="76dc682019fdabe4" providerId="LiveId" clId="{3E87F889-267E-495E-8C92-F6B741451FE2}" dt="2026-09-04T00:51:42.860" v="3355" actId="6549"/>
          <ac:spMkLst>
            <pc:docMk/>
            <pc:sldMk cId="3335081019" sldId="256"/>
            <ac:spMk id="32" creationId="{00000000-0000-0000-0000-000000000000}"/>
          </ac:spMkLst>
        </pc:spChg>
        <pc:spChg chg="mod">
          <ac:chgData name="home plat" userId="76dc682019fdabe4" providerId="LiveId" clId="{3E87F889-267E-495E-8C92-F6B741451FE2}" dt="2026-09-03T08:20:07.446" v="19" actId="6549"/>
          <ac:spMkLst>
            <pc:docMk/>
            <pc:sldMk cId="3335081019" sldId="256"/>
            <ac:spMk id="88" creationId="{00000000-0000-0000-0000-000000000000}"/>
          </ac:spMkLst>
        </pc:spChg>
        <pc:spChg chg="mod">
          <ac:chgData name="home plat" userId="76dc682019fdabe4" providerId="LiveId" clId="{3E87F889-267E-495E-8C92-F6B741451FE2}" dt="2026-09-04T00:24:21.986" v="3218" actId="1038"/>
          <ac:spMkLst>
            <pc:docMk/>
            <pc:sldMk cId="3335081019" sldId="256"/>
            <ac:spMk id="122" creationId="{00000000-0000-0000-0000-000000000000}"/>
          </ac:spMkLst>
        </pc:spChg>
        <pc:grpChg chg="add mod">
          <ac:chgData name="home plat" userId="76dc682019fdabe4" providerId="LiveId" clId="{3E87F889-267E-495E-8C92-F6B741451FE2}" dt="2026-09-03T23:52:34.128" v="2346" actId="1076"/>
          <ac:grpSpMkLst>
            <pc:docMk/>
            <pc:sldMk cId="3335081019" sldId="256"/>
            <ac:grpSpMk id="19" creationId="{2F81A026-F463-2A2E-3477-2ACB8A24DC20}"/>
          </ac:grpSpMkLst>
        </pc:grpChg>
        <pc:graphicFrameChg chg="mod modGraphic">
          <ac:chgData name="home plat" userId="76dc682019fdabe4" providerId="LiveId" clId="{3E87F889-267E-495E-8C92-F6B741451FE2}" dt="2026-09-04T00:51:04.576" v="3343" actId="20577"/>
          <ac:graphicFrameMkLst>
            <pc:docMk/>
            <pc:sldMk cId="3335081019" sldId="256"/>
            <ac:graphicFrameMk id="16" creationId="{CCF8C255-192B-4E63-D232-7867041B4FFB}"/>
          </ac:graphicFrameMkLst>
        </pc:graphicFrameChg>
        <pc:picChg chg="add mod">
          <ac:chgData name="home plat" userId="76dc682019fdabe4" providerId="LiveId" clId="{3E87F889-267E-495E-8C92-F6B741451FE2}" dt="2026-09-03T23:35:41.376" v="2249" actId="1076"/>
          <ac:picMkLst>
            <pc:docMk/>
            <pc:sldMk cId="3335081019" sldId="256"/>
            <ac:picMk id="7" creationId="{3E4816EF-76C0-DA55-7F72-E19B09783D63}"/>
          </ac:picMkLst>
        </pc:picChg>
        <pc:picChg chg="add mod">
          <ac:chgData name="home plat" userId="76dc682019fdabe4" providerId="LiveId" clId="{3E87F889-267E-495E-8C92-F6B741451FE2}" dt="2026-09-03T23:43:58.173" v="2343" actId="164"/>
          <ac:picMkLst>
            <pc:docMk/>
            <pc:sldMk cId="3335081019" sldId="256"/>
            <ac:picMk id="10" creationId="{B6B9CBB5-4E02-3F8A-B33D-9AEC6FEC3213}"/>
          </ac:picMkLst>
        </pc:picChg>
        <pc:picChg chg="add mod">
          <ac:chgData name="home plat" userId="76dc682019fdabe4" providerId="LiveId" clId="{3E87F889-267E-495E-8C92-F6B741451FE2}" dt="2026-09-03T23:43:58.173" v="2343" actId="164"/>
          <ac:picMkLst>
            <pc:docMk/>
            <pc:sldMk cId="3335081019" sldId="256"/>
            <ac:picMk id="13" creationId="{8E3BF4FA-87F9-C690-6F1B-01935A584C92}"/>
          </ac:picMkLst>
        </pc:picChg>
        <pc:picChg chg="add mod">
          <ac:chgData name="home plat" userId="76dc682019fdabe4" providerId="LiveId" clId="{3E87F889-267E-495E-8C92-F6B741451FE2}" dt="2026-09-03T23:43:58.173" v="2343" actId="164"/>
          <ac:picMkLst>
            <pc:docMk/>
            <pc:sldMk cId="3335081019" sldId="256"/>
            <ac:picMk id="15" creationId="{44370ABF-A922-5DB6-3873-91F65DB15DF0}"/>
          </ac:picMkLst>
        </pc:picChg>
        <pc:picChg chg="add mod">
          <ac:chgData name="home plat" userId="76dc682019fdabe4" providerId="LiveId" clId="{3E87F889-267E-495E-8C92-F6B741451FE2}" dt="2026-09-04T00:49:20.748" v="3321" actId="1038"/>
          <ac:picMkLst>
            <pc:docMk/>
            <pc:sldMk cId="3335081019" sldId="256"/>
            <ac:picMk id="1026" creationId="{5CA6DDAD-BB10-2016-FB71-B92DFB010CB6}"/>
          </ac:picMkLst>
        </pc:picChg>
      </pc:sldChg>
      <pc:sldChg chg="addSp delSp modSp mod">
        <pc:chgData name="home plat" userId="76dc682019fdabe4" providerId="LiveId" clId="{3E87F889-267E-495E-8C92-F6B741451FE2}" dt="2026-09-03T23:35:23.993" v="2245" actId="21"/>
        <pc:sldMkLst>
          <pc:docMk/>
          <pc:sldMk cId="4022484136" sldId="257"/>
        </pc:sldMkLst>
        <pc:spChg chg="mod">
          <ac:chgData name="home plat" userId="76dc682019fdabe4" providerId="LiveId" clId="{3E87F889-267E-495E-8C92-F6B741451FE2}" dt="2026-09-03T08:37:01.675" v="2223" actId="6549"/>
          <ac:spMkLst>
            <pc:docMk/>
            <pc:sldMk cId="4022484136" sldId="257"/>
            <ac:spMk id="2" creationId="{09BF8284-13DA-44B8-F4BC-7B07E0ED65F7}"/>
          </ac:spMkLst>
        </pc:spChg>
      </pc:sldChg>
    </pc:docChg>
  </pc:docChgLst>
</pc:chgInfo>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40" tIns="45720" rIns="91440" bIns="45720" rtlCol="0"/>
          <a:lstStyle>
            <a:lvl1pPr algn="r">
              <a:defRPr sz="1200"/>
            </a:lvl1pPr>
          </a:lstStyle>
          <a:p>
            <a:fld id="{DDEFCEA6-E3F2-482F-9873-C2D4C5B0638E}"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43C6AF4-2249-45EF-A2F0-3B1CC05D4381}" type="slidenum">
              <a:rPr kumimoji="1" lang="ja-JP" altLang="en-US" smtClean="0"/>
              <a:t>‹#›</a:t>
            </a:fld>
            <a:endParaRPr kumimoji="1" lang="ja-JP" altLang="en-US"/>
          </a:p>
        </p:txBody>
      </p:sp>
    </p:spTree>
    <p:extLst>
      <p:ext uri="{BB962C8B-B14F-4D97-AF65-F5344CB8AC3E}">
        <p14:creationId xmlns:p14="http://schemas.microsoft.com/office/powerpoint/2010/main" val="236095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109534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264436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242541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1805691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2565131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187764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94016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1920843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2117538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3956456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1470388673"/>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B2A0BA4F-2627-4137-9D86-F5532BACF51F}" type="datetimeFigureOut">
              <a:rPr kumimoji="1" lang="ja-JP" altLang="en-US" smtClean="0"/>
              <a:t>2026/9/28</a:t>
            </a:fld>
            <a:endParaRPr kumimoji="1" lang="ja-JP"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EA26534E-D5C4-4F9A-B880-E5149839F89F}" type="slidenum">
              <a:rPr kumimoji="1" lang="ja-JP" altLang="en-US" smtClean="0"/>
              <a:t>‹#›</a:t>
            </a:fld>
            <a:endParaRPr kumimoji="1" lang="ja-JP" altLang="en-US"/>
          </a:p>
        </p:txBody>
      </p:sp>
    </p:spTree>
    <p:extLst>
      <p:ext uri="{BB962C8B-B14F-4D97-AF65-F5344CB8AC3E}">
        <p14:creationId xmlns:p14="http://schemas.microsoft.com/office/powerpoint/2010/main" val="37587572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正方形/長方形 121"/>
          <p:cNvSpPr/>
          <p:nvPr/>
        </p:nvSpPr>
        <p:spPr>
          <a:xfrm>
            <a:off x="202506" y="1365392"/>
            <a:ext cx="11792815" cy="7635032"/>
          </a:xfrm>
          <a:prstGeom prst="rect">
            <a:avLst/>
          </a:prstGeom>
          <a:solidFill>
            <a:srgbClr val="CCCCFF"/>
          </a:solidFill>
          <a:ln>
            <a:solidFill>
              <a:srgbClr val="CCCCFF"/>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19" name="正方形/長方形 118"/>
          <p:cNvSpPr/>
          <p:nvPr/>
        </p:nvSpPr>
        <p:spPr>
          <a:xfrm>
            <a:off x="199591" y="12190381"/>
            <a:ext cx="11792815" cy="3956448"/>
          </a:xfrm>
          <a:prstGeom prst="rect">
            <a:avLst/>
          </a:prstGeom>
          <a:solidFill>
            <a:srgbClr val="CCCCFF"/>
          </a:solidFill>
          <a:ln>
            <a:solidFill>
              <a:srgbClr val="CCCCFF"/>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サブタイトル 2"/>
          <p:cNvSpPr txBox="1">
            <a:spLocks/>
          </p:cNvSpPr>
          <p:nvPr/>
        </p:nvSpPr>
        <p:spPr>
          <a:xfrm>
            <a:off x="233212" y="7385538"/>
            <a:ext cx="11735104" cy="2850715"/>
          </a:xfrm>
          <a:prstGeom prst="rect">
            <a:avLst/>
          </a:prstGeom>
        </p:spPr>
        <p:txBody>
          <a:bodyPr vert="horz" lIns="91440" tIns="45720" rIns="91440" bIns="45720" rtlCol="0">
            <a:normAutofit/>
          </a:bodyPr>
          <a:lstStyle>
            <a:lvl1pPr marL="0" indent="0" algn="ctr" defTabSz="1219170" rtl="0" eaLnBrk="1" latinLnBrk="0" hangingPunct="1">
              <a:lnSpc>
                <a:spcPct val="90000"/>
              </a:lnSpc>
              <a:spcBef>
                <a:spcPts val="1333"/>
              </a:spcBef>
              <a:buFont typeface="Arial" panose="020B0604020202020204" pitchFamily="34" charset="0"/>
              <a:buNone/>
              <a:defRPr kumimoji="1"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kumimoji="1"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kumimoji="1"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9pPr>
          </a:lstStyle>
          <a:p>
            <a:pPr algn="l"/>
            <a:endParaRPr lang="en-US" altLang="ja-JP" sz="2400" dirty="0"/>
          </a:p>
        </p:txBody>
      </p:sp>
      <p:sp>
        <p:nvSpPr>
          <p:cNvPr id="17" name="サブタイトル 2"/>
          <p:cNvSpPr txBox="1">
            <a:spLocks/>
          </p:cNvSpPr>
          <p:nvPr/>
        </p:nvSpPr>
        <p:spPr>
          <a:xfrm>
            <a:off x="9676288" y="4708143"/>
            <a:ext cx="2973532" cy="981426"/>
          </a:xfrm>
          <a:prstGeom prst="rect">
            <a:avLst/>
          </a:prstGeom>
        </p:spPr>
        <p:txBody>
          <a:bodyPr vert="horz" lIns="91440" tIns="45720" rIns="91440" bIns="45720" rtlCol="0">
            <a:normAutofit/>
          </a:bodyPr>
          <a:lstStyle>
            <a:lvl1pPr marL="0" indent="0" algn="ctr" defTabSz="1219170" rtl="0" eaLnBrk="1" latinLnBrk="0" hangingPunct="1">
              <a:lnSpc>
                <a:spcPct val="90000"/>
              </a:lnSpc>
              <a:spcBef>
                <a:spcPts val="1333"/>
              </a:spcBef>
              <a:buFont typeface="Arial" panose="020B0604020202020204" pitchFamily="34" charset="0"/>
              <a:buNone/>
              <a:defRPr kumimoji="1"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kumimoji="1"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kumimoji="1"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kumimoji="1" sz="2133" kern="1200">
                <a:solidFill>
                  <a:schemeClr val="tx1"/>
                </a:solidFill>
                <a:latin typeface="+mn-lt"/>
                <a:ea typeface="+mn-ea"/>
                <a:cs typeface="+mn-cs"/>
              </a:defRPr>
            </a:lvl9pPr>
          </a:lstStyle>
          <a:p>
            <a:pPr algn="l"/>
            <a:endParaRPr lang="en-US" altLang="ja-JP" sz="2400" dirty="0"/>
          </a:p>
        </p:txBody>
      </p:sp>
      <p:sp>
        <p:nvSpPr>
          <p:cNvPr id="20" name="テキスト ボックス 19"/>
          <p:cNvSpPr txBox="1"/>
          <p:nvPr/>
        </p:nvSpPr>
        <p:spPr>
          <a:xfrm>
            <a:off x="14449687" y="2489603"/>
            <a:ext cx="1063503" cy="395365"/>
          </a:xfrm>
          <a:prstGeom prst="rect">
            <a:avLst/>
          </a:prstGeom>
          <a:noFill/>
          <a:ln>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defTabSz="750265"/>
            <a:r>
              <a:rPr kumimoji="1" lang="ja-JP" altLang="en-US" sz="1969" dirty="0">
                <a:solidFill>
                  <a:prstClr val="black"/>
                </a:solidFill>
                <a:latin typeface="ＭＳ ゴシック" panose="020B0609070205080204" pitchFamily="49" charset="-128"/>
                <a:ea typeface="ＭＳ ゴシック" panose="020B0609070205080204" pitchFamily="49" charset="-128"/>
              </a:rPr>
              <a:t>別添１</a:t>
            </a:r>
          </a:p>
        </p:txBody>
      </p:sp>
      <p:sp>
        <p:nvSpPr>
          <p:cNvPr id="26" name="角丸四角形 25"/>
          <p:cNvSpPr/>
          <p:nvPr/>
        </p:nvSpPr>
        <p:spPr>
          <a:xfrm>
            <a:off x="199592" y="12159671"/>
            <a:ext cx="6698982" cy="535552"/>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0265"/>
            <a:r>
              <a:rPr kumimoji="1" lang="ja-JP" altLang="en-US" sz="2297"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気になる夜勤やＰＣスキルについて</a:t>
            </a:r>
          </a:p>
        </p:txBody>
      </p:sp>
      <p:sp>
        <p:nvSpPr>
          <p:cNvPr id="32" name="正方形/長方形 31"/>
          <p:cNvSpPr/>
          <p:nvPr/>
        </p:nvSpPr>
        <p:spPr>
          <a:xfrm>
            <a:off x="324051" y="1960766"/>
            <a:ext cx="11462621" cy="4809840"/>
          </a:xfrm>
          <a:prstGeom prst="rect">
            <a:avLst/>
          </a:prstGeom>
          <a:solidFill>
            <a:srgbClr val="FFFFFF"/>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750265"/>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事業内容</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武蔵野市で「特別養護老人ホーム」と「短期入所」事業を運営。</a:t>
            </a:r>
            <a:br>
              <a:rPr lang="ja-JP" altLang="en-US" dirty="0">
                <a:solidFill>
                  <a:schemeClr val="bg2">
                    <a:lumMod val="25000"/>
                  </a:schemeClr>
                </a:solidFill>
                <a:latin typeface="Meiryo UI" panose="020B0604030504040204" pitchFamily="50" charset="-128"/>
                <a:ea typeface="Meiryo UI" panose="020B0604030504040204" pitchFamily="50" charset="-128"/>
              </a:rPr>
            </a:br>
            <a:r>
              <a:rPr lang="ja-JP" altLang="en-US" dirty="0">
                <a:solidFill>
                  <a:schemeClr val="bg2">
                    <a:lumMod val="25000"/>
                  </a:schemeClr>
                </a:solidFill>
                <a:latin typeface="Meiryo UI" panose="020B0604030504040204" pitchFamily="50" charset="-128"/>
                <a:ea typeface="Meiryo UI" panose="020B0604030504040204" pitchFamily="50" charset="-128"/>
              </a:rPr>
              <a:t>　◇　特別養護老人ホーム　武蔵野館（１９９９年開設）</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　従来型特養（定員４０名）併設ショート（定員３名）</a:t>
            </a:r>
            <a:br>
              <a:rPr lang="ja-JP" altLang="en-US" dirty="0">
                <a:solidFill>
                  <a:schemeClr val="bg2">
                    <a:lumMod val="25000"/>
                  </a:schemeClr>
                </a:solidFill>
                <a:latin typeface="Meiryo UI" panose="020B0604030504040204" pitchFamily="50" charset="-128"/>
                <a:ea typeface="Meiryo UI" panose="020B0604030504040204" pitchFamily="50" charset="-128"/>
              </a:rPr>
            </a:b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　職員数：３５名</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（うち介護・看護・相談員・介護支援専門員　計２４名）</a:t>
            </a:r>
            <a:br>
              <a:rPr lang="ja-JP" altLang="en-US" dirty="0">
                <a:solidFill>
                  <a:schemeClr val="bg2">
                    <a:lumMod val="25000"/>
                  </a:schemeClr>
                </a:solidFill>
                <a:latin typeface="Meiryo UI" panose="020B0604030504040204" pitchFamily="50" charset="-128"/>
                <a:ea typeface="Meiryo UI" panose="020B0604030504040204" pitchFamily="50" charset="-128"/>
              </a:rPr>
            </a:b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施設案内</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〇　所在地：武蔵野市 関前</a:t>
            </a:r>
            <a:r>
              <a:rPr lang="en-US" altLang="ja-JP" dirty="0">
                <a:solidFill>
                  <a:schemeClr val="bg2">
                    <a:lumMod val="25000"/>
                  </a:schemeClr>
                </a:solidFill>
                <a:latin typeface="Meiryo UI" panose="020B0604030504040204" pitchFamily="50" charset="-128"/>
                <a:ea typeface="Meiryo UI" panose="020B0604030504040204" pitchFamily="50" charset="-128"/>
              </a:rPr>
              <a:t>2-16-5</a:t>
            </a: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〇  </a:t>
            </a:r>
            <a:r>
              <a:rPr lang="en-US" altLang="ja-JP" dirty="0">
                <a:solidFill>
                  <a:schemeClr val="bg2">
                    <a:lumMod val="25000"/>
                  </a:schemeClr>
                </a:solidFill>
                <a:latin typeface="Meiryo UI" panose="020B0604030504040204" pitchFamily="50" charset="-128"/>
                <a:ea typeface="Meiryo UI" panose="020B0604030504040204" pitchFamily="50" charset="-128"/>
              </a:rPr>
              <a:t>JR</a:t>
            </a:r>
            <a:r>
              <a:rPr lang="ja-JP" altLang="en-US" dirty="0">
                <a:solidFill>
                  <a:schemeClr val="bg2">
                    <a:lumMod val="25000"/>
                  </a:schemeClr>
                </a:solidFill>
                <a:latin typeface="Meiryo UI" panose="020B0604030504040204" pitchFamily="50" charset="-128"/>
                <a:ea typeface="Meiryo UI" panose="020B0604030504040204" pitchFamily="50" charset="-128"/>
              </a:rPr>
              <a:t>三鷹駅から（ムーバス</a:t>
            </a:r>
            <a:r>
              <a:rPr lang="en-US" altLang="ja-JP" dirty="0">
                <a:solidFill>
                  <a:schemeClr val="bg2">
                    <a:lumMod val="25000"/>
                  </a:schemeClr>
                </a:solidFill>
                <a:latin typeface="Meiryo UI" panose="020B0604030504040204" pitchFamily="50" charset="-128"/>
                <a:ea typeface="Meiryo UI" panose="020B0604030504040204" pitchFamily="50" charset="-128"/>
              </a:rPr>
              <a:t>8</a:t>
            </a:r>
            <a:r>
              <a:rPr lang="ja-JP" altLang="en-US" dirty="0">
                <a:solidFill>
                  <a:schemeClr val="bg2">
                    <a:lumMod val="25000"/>
                  </a:schemeClr>
                </a:solidFill>
                <a:latin typeface="Meiryo UI" panose="020B0604030504040204" pitchFamily="50" charset="-128"/>
                <a:ea typeface="Meiryo UI" panose="020B0604030504040204" pitchFamily="50" charset="-128"/>
              </a:rPr>
              <a:t>分 武蔵野館前下車）</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a:t>
            </a:r>
            <a:r>
              <a:rPr lang="en-US" altLang="ja-JP" dirty="0">
                <a:solidFill>
                  <a:schemeClr val="bg2">
                    <a:lumMod val="25000"/>
                  </a:schemeClr>
                </a:solidFill>
                <a:latin typeface="Meiryo UI" panose="020B0604030504040204" pitchFamily="50" charset="-128"/>
                <a:ea typeface="Meiryo UI" panose="020B0604030504040204" pitchFamily="50" charset="-128"/>
              </a:rPr>
              <a:t>JR</a:t>
            </a:r>
            <a:r>
              <a:rPr lang="ja-JP" altLang="en-US" dirty="0">
                <a:solidFill>
                  <a:schemeClr val="bg2">
                    <a:lumMod val="25000"/>
                  </a:schemeClr>
                </a:solidFill>
                <a:latin typeface="Meiryo UI" panose="020B0604030504040204" pitchFamily="50" charset="-128"/>
                <a:ea typeface="Meiryo UI" panose="020B0604030504040204" pitchFamily="50" charset="-128"/>
              </a:rPr>
              <a:t>武蔵境駅から（バス徒歩</a:t>
            </a:r>
            <a:r>
              <a:rPr lang="en-US" altLang="ja-JP" dirty="0">
                <a:solidFill>
                  <a:schemeClr val="bg2">
                    <a:lumMod val="25000"/>
                  </a:schemeClr>
                </a:solidFill>
                <a:latin typeface="Meiryo UI" panose="020B0604030504040204" pitchFamily="50" charset="-128"/>
                <a:ea typeface="Meiryo UI" panose="020B0604030504040204" pitchFamily="50" charset="-128"/>
              </a:rPr>
              <a:t>15</a:t>
            </a:r>
            <a:r>
              <a:rPr lang="ja-JP" altLang="en-US" dirty="0">
                <a:solidFill>
                  <a:schemeClr val="bg2">
                    <a:lumMod val="25000"/>
                  </a:schemeClr>
                </a:solidFill>
                <a:latin typeface="Meiryo UI" panose="020B0604030504040204" pitchFamily="50" charset="-128"/>
                <a:ea typeface="Meiryo UI" panose="020B0604030504040204" pitchFamily="50" charset="-128"/>
              </a:rPr>
              <a:t>分）</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西武線田無駅から（バス徒歩</a:t>
            </a:r>
            <a:r>
              <a:rPr lang="en-US" altLang="ja-JP" dirty="0">
                <a:solidFill>
                  <a:schemeClr val="bg2">
                    <a:lumMod val="25000"/>
                  </a:schemeClr>
                </a:solidFill>
                <a:latin typeface="Meiryo UI" panose="020B0604030504040204" pitchFamily="50" charset="-128"/>
                <a:ea typeface="Meiryo UI" panose="020B0604030504040204" pitchFamily="50" charset="-128"/>
              </a:rPr>
              <a:t>20</a:t>
            </a:r>
            <a:r>
              <a:rPr lang="ja-JP" altLang="en-US" dirty="0">
                <a:solidFill>
                  <a:schemeClr val="bg2">
                    <a:lumMod val="25000"/>
                  </a:schemeClr>
                </a:solidFill>
                <a:latin typeface="Meiryo UI" panose="020B0604030504040204" pitchFamily="50" charset="-128"/>
                <a:ea typeface="Meiryo UI" panose="020B0604030504040204" pitchFamily="50" charset="-128"/>
              </a:rPr>
              <a:t>分）</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dirty="0">
                <a:solidFill>
                  <a:schemeClr val="bg2">
                    <a:lumMod val="25000"/>
                  </a:schemeClr>
                </a:solidFill>
                <a:latin typeface="Meiryo UI" panose="020B0604030504040204" pitchFamily="50" charset="-128"/>
                <a:ea typeface="Meiryo UI" panose="020B0604030504040204" pitchFamily="50" charset="-128"/>
              </a:rPr>
              <a:t>　　　 見学からでもお待ちいたします！</a:t>
            </a:r>
            <a:endParaRPr lang="en-US" altLang="ja-JP" dirty="0">
              <a:solidFill>
                <a:schemeClr val="bg2">
                  <a:lumMod val="25000"/>
                </a:schemeClr>
              </a:solidFill>
              <a:latin typeface="Meiryo UI" panose="020B0604030504040204" pitchFamily="50" charset="-128"/>
              <a:ea typeface="Meiryo UI" panose="020B0604030504040204" pitchFamily="50" charset="-128"/>
            </a:endParaRPr>
          </a:p>
        </p:txBody>
      </p:sp>
      <p:sp>
        <p:nvSpPr>
          <p:cNvPr id="31" name="角丸四角形 30"/>
          <p:cNvSpPr/>
          <p:nvPr/>
        </p:nvSpPr>
        <p:spPr>
          <a:xfrm>
            <a:off x="175501" y="1333598"/>
            <a:ext cx="4076700" cy="566442"/>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0265"/>
            <a:r>
              <a:rPr kumimoji="1" lang="ja-JP" altLang="en-US" sz="2297"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わたしたちはこんな法人です！</a:t>
            </a:r>
          </a:p>
        </p:txBody>
      </p:sp>
      <p:sp>
        <p:nvSpPr>
          <p:cNvPr id="87" name="正方形/長方形 8"/>
          <p:cNvSpPr/>
          <p:nvPr/>
        </p:nvSpPr>
        <p:spPr>
          <a:xfrm>
            <a:off x="0" y="976644"/>
            <a:ext cx="12192000" cy="279842"/>
          </a:xfrm>
          <a:prstGeom prst="rect">
            <a:avLst/>
          </a:prstGeom>
          <a:solidFill>
            <a:srgbClr val="EEF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750265"/>
            <a:endParaRPr lang="ja-JP" altLang="en-US" sz="2626" dirty="0">
              <a:solidFill>
                <a:schemeClr val="accent4">
                  <a:lumMod val="60000"/>
                  <a:lumOff val="40000"/>
                </a:schemeClr>
              </a:solidFill>
              <a:latin typeface="HG丸ｺﾞｼｯｸM-PRO" panose="020F0600000000000000" pitchFamily="50" charset="-128"/>
              <a:ea typeface="HG丸ｺﾞｼｯｸM-PRO" panose="020F0600000000000000" pitchFamily="50" charset="-128"/>
            </a:endParaRPr>
          </a:p>
          <a:p>
            <a:pPr defTabSz="750265"/>
            <a:r>
              <a:rPr lang="ja-JP" altLang="en-US" sz="2626" dirty="0">
                <a:solidFill>
                  <a:schemeClr val="accent4">
                    <a:lumMod val="60000"/>
                    <a:lumOff val="40000"/>
                  </a:schemeClr>
                </a:solidFill>
                <a:latin typeface="HG丸ｺﾞｼｯｸM-PRO" panose="020F0600000000000000" pitchFamily="50" charset="-128"/>
                <a:ea typeface="HG丸ｺﾞｼｯｸM-PRO" panose="020F0600000000000000" pitchFamily="50" charset="-128"/>
              </a:rPr>
              <a:t>　</a:t>
            </a:r>
          </a:p>
        </p:txBody>
      </p:sp>
      <p:sp>
        <p:nvSpPr>
          <p:cNvPr id="88" name="テキスト ボックス 87"/>
          <p:cNvSpPr txBox="1"/>
          <p:nvPr/>
        </p:nvSpPr>
        <p:spPr>
          <a:xfrm>
            <a:off x="294363" y="398119"/>
            <a:ext cx="10399631" cy="52322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750265"/>
            <a:r>
              <a:rPr lang="ja-JP" altLang="en-US" sz="2800" b="1" dirty="0">
                <a:solidFill>
                  <a:schemeClr val="bg2">
                    <a:lumMod val="25000"/>
                  </a:schemeClr>
                </a:solidFill>
                <a:latin typeface="メイリオ" panose="020B0604030504040204" pitchFamily="50" charset="-128"/>
                <a:ea typeface="メイリオ" panose="020B0604030504040204" pitchFamily="50" charset="-128"/>
              </a:rPr>
              <a:t>社会福祉法人プラットホーム</a:t>
            </a:r>
            <a:endParaRPr kumimoji="1" lang="ja-JP" altLang="en-US" sz="2800" b="1"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7C0052AD-FF08-E955-EFE6-8D9AC9EE5601}"/>
              </a:ext>
            </a:extLst>
          </p:cNvPr>
          <p:cNvSpPr/>
          <p:nvPr/>
        </p:nvSpPr>
        <p:spPr>
          <a:xfrm>
            <a:off x="199592" y="9069511"/>
            <a:ext cx="11792815" cy="3019073"/>
          </a:xfrm>
          <a:prstGeom prst="rect">
            <a:avLst/>
          </a:prstGeom>
          <a:solidFill>
            <a:srgbClr val="CCCCFF"/>
          </a:solidFill>
          <a:ln>
            <a:solidFill>
              <a:srgbClr val="CCCCFF"/>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1840C33-6974-5525-C68A-AE0897D1C3F1}"/>
              </a:ext>
            </a:extLst>
          </p:cNvPr>
          <p:cNvSpPr/>
          <p:nvPr/>
        </p:nvSpPr>
        <p:spPr>
          <a:xfrm>
            <a:off x="5684453" y="9671326"/>
            <a:ext cx="6102219" cy="2272556"/>
          </a:xfrm>
          <a:prstGeom prst="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フルシフトの正職員から、自分の生活と仕事を両立しながら働いていただいている非常勤の方まで。</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endParaRPr lang="en-US" altLang="ja-JP" sz="1723" dirty="0">
              <a:solidFill>
                <a:prstClr val="black"/>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日中のみ、夜間のみの方。介護福祉士を目指して専門学校に通う外国籍のアルバイトの方まで。</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年齢も</a:t>
            </a:r>
            <a:r>
              <a:rPr lang="en-US" altLang="ja-JP" sz="1723" dirty="0">
                <a:solidFill>
                  <a:prstClr val="black"/>
                </a:solidFill>
                <a:latin typeface="Meiryo UI" panose="020B0604030504040204" pitchFamily="50" charset="-128"/>
                <a:ea typeface="Meiryo UI" panose="020B0604030504040204" pitchFamily="50" charset="-128"/>
              </a:rPr>
              <a:t>20</a:t>
            </a:r>
            <a:r>
              <a:rPr lang="ja-JP" altLang="en-US" sz="1723" dirty="0">
                <a:solidFill>
                  <a:prstClr val="black"/>
                </a:solidFill>
                <a:latin typeface="Meiryo UI" panose="020B0604030504040204" pitchFamily="50" charset="-128"/>
                <a:ea typeface="Meiryo UI" panose="020B0604030504040204" pitchFamily="50" charset="-128"/>
              </a:rPr>
              <a:t>代から</a:t>
            </a:r>
            <a:r>
              <a:rPr lang="en-US" altLang="ja-JP" sz="1723" dirty="0">
                <a:solidFill>
                  <a:prstClr val="black"/>
                </a:solidFill>
                <a:latin typeface="Meiryo UI" panose="020B0604030504040204" pitchFamily="50" charset="-128"/>
                <a:ea typeface="Meiryo UI" panose="020B0604030504040204" pitchFamily="50" charset="-128"/>
              </a:rPr>
              <a:t>60</a:t>
            </a:r>
            <a:r>
              <a:rPr lang="ja-JP" altLang="en-US" sz="1723" dirty="0">
                <a:solidFill>
                  <a:prstClr val="black"/>
                </a:solidFill>
                <a:latin typeface="Meiryo UI" panose="020B0604030504040204" pitchFamily="50" charset="-128"/>
                <a:ea typeface="Meiryo UI" panose="020B0604030504040204" pitchFamily="50" charset="-128"/>
              </a:rPr>
              <a:t>代まで。女性が</a:t>
            </a:r>
            <a:r>
              <a:rPr lang="en-US" altLang="ja-JP" sz="1723" dirty="0">
                <a:solidFill>
                  <a:prstClr val="black"/>
                </a:solidFill>
                <a:latin typeface="Meiryo UI" panose="020B0604030504040204" pitchFamily="50" charset="-128"/>
                <a:ea typeface="Meiryo UI" panose="020B0604030504040204" pitchFamily="50" charset="-128"/>
              </a:rPr>
              <a:t>7</a:t>
            </a:r>
            <a:r>
              <a:rPr lang="ja-JP" altLang="en-US" sz="1723" dirty="0">
                <a:solidFill>
                  <a:prstClr val="black"/>
                </a:solidFill>
                <a:latin typeface="Meiryo UI" panose="020B0604030504040204" pitchFamily="50" charset="-128"/>
                <a:ea typeface="Meiryo UI" panose="020B0604030504040204" pitchFamily="50" charset="-128"/>
              </a:rPr>
              <a:t>割でしょうか。男性も多い！？</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endParaRPr lang="en-US" altLang="ja-JP" sz="1723" dirty="0">
              <a:solidFill>
                <a:prstClr val="black"/>
              </a:solidFill>
              <a:latin typeface="Meiryo UI" panose="020B0604030504040204" pitchFamily="50" charset="-128"/>
              <a:ea typeface="Meiryo UI" panose="020B0604030504040204" pitchFamily="50" charset="-128"/>
            </a:endParaRPr>
          </a:p>
        </p:txBody>
      </p:sp>
      <p:sp>
        <p:nvSpPr>
          <p:cNvPr id="30" name="正方形/長方形 29"/>
          <p:cNvSpPr/>
          <p:nvPr/>
        </p:nvSpPr>
        <p:spPr>
          <a:xfrm>
            <a:off x="294363" y="9703829"/>
            <a:ext cx="5232970" cy="2272556"/>
          </a:xfrm>
          <a:prstGeom prst="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750265"/>
            <a:r>
              <a:rPr lang="ja-JP" altLang="en-US" sz="1723" dirty="0">
                <a:solidFill>
                  <a:prstClr val="black"/>
                </a:solidFill>
                <a:latin typeface="Meiryo UI" panose="020B0604030504040204" pitchFamily="50" charset="-128"/>
                <a:ea typeface="Meiryo UI" panose="020B0604030504040204" pitchFamily="50" charset="-128"/>
              </a:rPr>
              <a:t>　</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これから介護を始める方、ブランクのある方、既に経験のある方、全ての方を対象に受け入れております。</a:t>
            </a:r>
            <a:endParaRPr lang="en-US" altLang="ja-JP" sz="1723" dirty="0">
              <a:solidFill>
                <a:prstClr val="black"/>
              </a:solidFill>
              <a:latin typeface="Meiryo UI" panose="020B0604030504040204" pitchFamily="50" charset="-128"/>
              <a:ea typeface="Meiryo UI" panose="020B0604030504040204" pitchFamily="50" charset="-128"/>
            </a:endParaRPr>
          </a:p>
          <a:p>
            <a:pPr defTabSz="750265"/>
            <a:endParaRPr lang="en-US" altLang="ja-JP" sz="1723" dirty="0">
              <a:solidFill>
                <a:prstClr val="black"/>
              </a:solidFill>
              <a:latin typeface="Meiryo UI" panose="020B0604030504040204" pitchFamily="50" charset="-128"/>
              <a:ea typeface="Meiryo UI" panose="020B0604030504040204" pitchFamily="50" charset="-128"/>
            </a:endParaRPr>
          </a:p>
          <a:p>
            <a:pPr defTabSz="750265"/>
            <a:r>
              <a:rPr lang="ja-JP" altLang="en-US" sz="1723" dirty="0">
                <a:solidFill>
                  <a:prstClr val="black"/>
                </a:solidFill>
                <a:latin typeface="Meiryo UI" panose="020B0604030504040204" pitchFamily="50" charset="-128"/>
                <a:ea typeface="Meiryo UI" panose="020B0604030504040204" pitchFamily="50" charset="-128"/>
              </a:rPr>
              <a:t>　従来型特養では、フロアに多数の職員がおり、一人で悩むことはありません。介護・看護連携しながら成長していければと。また定員</a:t>
            </a:r>
            <a:r>
              <a:rPr lang="en-US" altLang="ja-JP" sz="1723" dirty="0">
                <a:solidFill>
                  <a:prstClr val="black"/>
                </a:solidFill>
                <a:latin typeface="Meiryo UI" panose="020B0604030504040204" pitchFamily="50" charset="-128"/>
                <a:ea typeface="Meiryo UI" panose="020B0604030504040204" pitchFamily="50" charset="-128"/>
              </a:rPr>
              <a:t>40</a:t>
            </a:r>
            <a:r>
              <a:rPr lang="ja-JP" altLang="en-US" sz="1723" dirty="0">
                <a:solidFill>
                  <a:prstClr val="black"/>
                </a:solidFill>
                <a:latin typeface="Meiryo UI" panose="020B0604030504040204" pitchFamily="50" charset="-128"/>
                <a:ea typeface="Meiryo UI" panose="020B0604030504040204" pitchFamily="50" charset="-128"/>
              </a:rPr>
              <a:t>名のため、利用者のお顔とお名前が分かる関係が築け、気持ちに沿える介護を行っています。　</a:t>
            </a:r>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p:txBody>
      </p:sp>
      <p:sp>
        <p:nvSpPr>
          <p:cNvPr id="29" name="角丸四角形 28"/>
          <p:cNvSpPr/>
          <p:nvPr/>
        </p:nvSpPr>
        <p:spPr>
          <a:xfrm>
            <a:off x="223684" y="9175239"/>
            <a:ext cx="5010150" cy="538475"/>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0265"/>
            <a:r>
              <a:rPr kumimoji="1" lang="ja-JP" altLang="en-US" sz="2297"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わたしたちの法人はここが魅力です！</a:t>
            </a:r>
          </a:p>
        </p:txBody>
      </p:sp>
      <p:sp>
        <p:nvSpPr>
          <p:cNvPr id="6" name="角丸四角形 28">
            <a:extLst>
              <a:ext uri="{FF2B5EF4-FFF2-40B4-BE49-F238E27FC236}">
                <a16:creationId xmlns:a16="http://schemas.microsoft.com/office/drawing/2014/main" id="{BD3BB1B5-FA68-BF9B-73E5-F95781727047}"/>
              </a:ext>
            </a:extLst>
          </p:cNvPr>
          <p:cNvSpPr/>
          <p:nvPr/>
        </p:nvSpPr>
        <p:spPr>
          <a:xfrm>
            <a:off x="5804007" y="9189227"/>
            <a:ext cx="5010150" cy="538475"/>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0265"/>
            <a:r>
              <a:rPr kumimoji="1" lang="ja-JP" altLang="en-US" sz="2297" b="1" dirty="0">
                <a:solidFill>
                  <a:prstClr val="white"/>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こんな方が働いています！！</a:t>
            </a:r>
          </a:p>
        </p:txBody>
      </p:sp>
      <p:graphicFrame>
        <p:nvGraphicFramePr>
          <p:cNvPr id="16" name="表 15">
            <a:extLst>
              <a:ext uri="{FF2B5EF4-FFF2-40B4-BE49-F238E27FC236}">
                <a16:creationId xmlns:a16="http://schemas.microsoft.com/office/drawing/2014/main" id="{CCF8C255-192B-4E63-D232-7867041B4FFB}"/>
              </a:ext>
            </a:extLst>
          </p:cNvPr>
          <p:cNvGraphicFramePr>
            <a:graphicFrameLocks noGrp="1"/>
          </p:cNvGraphicFramePr>
          <p:nvPr>
            <p:extLst>
              <p:ext uri="{D42A27DB-BD31-4B8C-83A1-F6EECF244321}">
                <p14:modId xmlns:p14="http://schemas.microsoft.com/office/powerpoint/2010/main" val="2708690834"/>
              </p:ext>
            </p:extLst>
          </p:nvPr>
        </p:nvGraphicFramePr>
        <p:xfrm>
          <a:off x="362014" y="6960136"/>
          <a:ext cx="9280654" cy="1850758"/>
        </p:xfrm>
        <a:graphic>
          <a:graphicData uri="http://schemas.openxmlformats.org/drawingml/2006/table">
            <a:tbl>
              <a:tblPr firstRow="1" firstCol="1" bandRow="1">
                <a:tableStyleId>{93296810-A885-4BE3-A3E7-6D5BEEA58F35}</a:tableStyleId>
              </a:tblPr>
              <a:tblGrid>
                <a:gridCol w="2451514">
                  <a:extLst>
                    <a:ext uri="{9D8B030D-6E8A-4147-A177-3AD203B41FA5}">
                      <a16:colId xmlns:a16="http://schemas.microsoft.com/office/drawing/2014/main" val="3441805026"/>
                    </a:ext>
                  </a:extLst>
                </a:gridCol>
                <a:gridCol w="6829140">
                  <a:extLst>
                    <a:ext uri="{9D8B030D-6E8A-4147-A177-3AD203B41FA5}">
                      <a16:colId xmlns:a16="http://schemas.microsoft.com/office/drawing/2014/main" val="2936109770"/>
                    </a:ext>
                  </a:extLst>
                </a:gridCol>
              </a:tblGrid>
              <a:tr h="407542">
                <a:tc>
                  <a:txBody>
                    <a:bodyPr/>
                    <a:lstStyle/>
                    <a:p>
                      <a:pPr algn="just">
                        <a:spcAft>
                          <a:spcPts val="0"/>
                        </a:spcAft>
                      </a:pPr>
                      <a:r>
                        <a:rPr lang="en-US" sz="1300" kern="1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ja-JP" sz="1300" kern="1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代表者名</a:t>
                      </a:r>
                      <a:r>
                        <a:rPr lang="en-US" sz="1300" kern="1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ja-JP" sz="1600" b="0" kern="100" dirty="0">
                        <a:solidFill>
                          <a:schemeClr val="bg1"/>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solidFill>
                        <a:schemeClr val="accent2">
                          <a:lumMod val="75000"/>
                        </a:schemeClr>
                      </a:solidFill>
                      <a:prstDash val="solid"/>
                      <a:round/>
                      <a:headEnd type="none" w="med" len="med"/>
                      <a:tailEnd type="none" w="med" len="med"/>
                    </a:lnL>
                    <a:lnR w="3175" cap="flat" cmpd="sng" algn="ctr">
                      <a:noFill/>
                      <a:prstDash val="sysDashDot"/>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dot"/>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algn="just">
                        <a:spcAft>
                          <a:spcPts val="0"/>
                        </a:spcAft>
                      </a:pPr>
                      <a:r>
                        <a:rPr lang="ja-JP" altLang="en-US"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理事長 小野　義実</a:t>
                      </a:r>
                      <a:endParaRPr 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noFill/>
                      <a:prstDash val="sysDashDot"/>
                      <a:round/>
                      <a:headEnd type="none" w="med" len="med"/>
                      <a:tailEnd type="none" w="med" len="med"/>
                    </a:lnL>
                    <a:lnR w="12700"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dot"/>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20146891"/>
                  </a:ext>
                </a:extLst>
              </a:tr>
              <a:tr h="363375">
                <a:tc>
                  <a:txBody>
                    <a:bodyPr/>
                    <a:lstStyle/>
                    <a:p>
                      <a:pPr marL="0" marR="0" lvl="0" indent="0" algn="just" defTabSz="1219170" rtl="0" eaLnBrk="1" fontAlgn="auto" latinLnBrk="0" hangingPunct="1">
                        <a:lnSpc>
                          <a:spcPct val="100000"/>
                        </a:lnSpc>
                        <a:spcBef>
                          <a:spcPts val="0"/>
                        </a:spcBef>
                        <a:spcAft>
                          <a:spcPts val="0"/>
                        </a:spcAft>
                        <a:buClrTx/>
                        <a:buSzTx/>
                        <a:buFontTx/>
                        <a:buNone/>
                        <a:tabLst/>
                        <a:defRPr/>
                      </a:pPr>
                      <a:r>
                        <a:rPr kumimoji="1" lang="en-US" altLang="ja-JP" sz="13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a:t>
                      </a:r>
                      <a:r>
                        <a:rPr kumimoji="1" lang="ja-JP" altLang="en-US" sz="13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所在地</a:t>
                      </a:r>
                      <a:r>
                        <a:rPr kumimoji="1" lang="en-US" altLang="ja-JP" sz="13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a:t>
                      </a:r>
                      <a:endParaRPr kumimoji="1" lang="ja-JP" altLang="en-US" sz="1600" b="0"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solidFill>
                        <a:schemeClr val="accent2">
                          <a:lumMod val="75000"/>
                        </a:schemeClr>
                      </a:solidFill>
                      <a:prstDash val="solid"/>
                      <a:round/>
                      <a:headEnd type="none" w="med" len="med"/>
                      <a:tailEnd type="none" w="med" len="med"/>
                    </a:lnL>
                    <a:lnR w="3175" cap="flat" cmpd="sng" algn="ctr">
                      <a:noFill/>
                      <a:prstDash val="sysDashDot"/>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solidFill>
                      <a:schemeClr val="accent2">
                        <a:lumMod val="60000"/>
                        <a:lumOff val="40000"/>
                      </a:schemeClr>
                    </a:solidFill>
                  </a:tcPr>
                </a:tc>
                <a:tc>
                  <a:txBody>
                    <a:bodyPr/>
                    <a:lstStyle/>
                    <a:p>
                      <a:pPr algn="just">
                        <a:spcAft>
                          <a:spcPts val="0"/>
                        </a:spcAft>
                      </a:pPr>
                      <a:r>
                        <a:rPr lang="ja-JP" altLang="en-US"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武蔵野市　関前</a:t>
                      </a:r>
                      <a:r>
                        <a:rPr lang="en-US" alt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rPr>
                        <a:t>2-16-5</a:t>
                      </a:r>
                      <a:endParaRPr 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noFill/>
                      <a:prstDash val="sysDashDot"/>
                      <a:round/>
                      <a:headEnd type="none" w="med" len="med"/>
                      <a:tailEnd type="none" w="med" len="med"/>
                    </a:lnL>
                    <a:lnR w="12700"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tcPr>
                </a:tc>
                <a:extLst>
                  <a:ext uri="{0D108BD9-81ED-4DB2-BD59-A6C34878D82A}">
                    <a16:rowId xmlns:a16="http://schemas.microsoft.com/office/drawing/2014/main" val="1372647600"/>
                  </a:ext>
                </a:extLst>
              </a:tr>
              <a:tr h="334305">
                <a:tc>
                  <a:txBody>
                    <a:bodyPr/>
                    <a:lstStyle/>
                    <a:p>
                      <a:pPr algn="just">
                        <a:spcAft>
                          <a:spcPts val="0"/>
                        </a:spcAft>
                      </a:pPr>
                      <a:r>
                        <a:rPr lang="en-US"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[TEL]</a:t>
                      </a:r>
                      <a:endParaRPr lang="ja-JP" sz="1600" b="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solidFill>
                        <a:schemeClr val="accent2">
                          <a:lumMod val="75000"/>
                        </a:schemeClr>
                      </a:solidFill>
                      <a:prstDash val="solid"/>
                      <a:round/>
                      <a:headEnd type="none" w="med" len="med"/>
                      <a:tailEnd type="none" w="med" len="med"/>
                    </a:lnL>
                    <a:lnR w="3175" cap="flat" cmpd="sng" algn="ctr">
                      <a:noFill/>
                      <a:prstDash val="sysDashDot"/>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solidFill>
                      <a:schemeClr val="accent2">
                        <a:lumMod val="60000"/>
                        <a:lumOff val="40000"/>
                      </a:schemeClr>
                    </a:solidFill>
                  </a:tcPr>
                </a:tc>
                <a:tc>
                  <a:txBody>
                    <a:bodyPr/>
                    <a:lstStyle/>
                    <a:p>
                      <a:pPr algn="just">
                        <a:spcAft>
                          <a:spcPts val="0"/>
                        </a:spcAft>
                      </a:pPr>
                      <a:r>
                        <a:rPr lang="en-US" sz="1500" kern="100" dirty="0">
                          <a:solidFill>
                            <a:schemeClr val="tx1"/>
                          </a:solidFill>
                          <a:effectLst/>
                          <a:latin typeface="Meiryo UI" panose="020B0604030504040204" pitchFamily="50" charset="-128"/>
                          <a:ea typeface="Meiryo UI" panose="020B0604030504040204" pitchFamily="50" charset="-128"/>
                        </a:rPr>
                        <a:t> </a:t>
                      </a:r>
                      <a:r>
                        <a:rPr lang="en-US" altLang="ja-JP" sz="1500" kern="100" dirty="0">
                          <a:solidFill>
                            <a:schemeClr val="tx1"/>
                          </a:solidFill>
                          <a:effectLst/>
                          <a:latin typeface="Meiryo UI" panose="020B0604030504040204" pitchFamily="50" charset="-128"/>
                          <a:ea typeface="Meiryo UI" panose="020B0604030504040204" pitchFamily="50" charset="-128"/>
                        </a:rPr>
                        <a:t>0422-36-7700</a:t>
                      </a:r>
                      <a:endParaRPr 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noFill/>
                      <a:prstDash val="sysDashDot"/>
                      <a:round/>
                      <a:headEnd type="none" w="med" len="med"/>
                      <a:tailEnd type="none" w="med" len="med"/>
                    </a:lnL>
                    <a:lnR w="12700"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tcPr>
                </a:tc>
                <a:extLst>
                  <a:ext uri="{0D108BD9-81ED-4DB2-BD59-A6C34878D82A}">
                    <a16:rowId xmlns:a16="http://schemas.microsoft.com/office/drawing/2014/main" val="2637748773"/>
                  </a:ext>
                </a:extLst>
              </a:tr>
              <a:tr h="372768">
                <a:tc>
                  <a:txBody>
                    <a:bodyPr/>
                    <a:lstStyle/>
                    <a:p>
                      <a:pPr algn="just">
                        <a:spcAft>
                          <a:spcPts val="0"/>
                        </a:spcAft>
                      </a:pPr>
                      <a:r>
                        <a:rPr lang="en-US"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ja-JP"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設立</a:t>
                      </a:r>
                      <a:r>
                        <a:rPr lang="en-US"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ja-JP" sz="1600" b="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solidFill>
                        <a:schemeClr val="accent2">
                          <a:lumMod val="75000"/>
                        </a:schemeClr>
                      </a:solidFill>
                      <a:prstDash val="solid"/>
                      <a:round/>
                      <a:headEnd type="none" w="med" len="med"/>
                      <a:tailEnd type="none" w="med" len="med"/>
                    </a:lnL>
                    <a:lnR w="3175" cap="flat" cmpd="sng" algn="ctr">
                      <a:noFill/>
                      <a:prstDash val="sysDashDot"/>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solidFill>
                      <a:schemeClr val="accent2">
                        <a:lumMod val="60000"/>
                        <a:lumOff val="40000"/>
                      </a:schemeClr>
                    </a:solidFill>
                  </a:tcPr>
                </a:tc>
                <a:tc>
                  <a:txBody>
                    <a:bodyPr/>
                    <a:lstStyle/>
                    <a:p>
                      <a:pPr algn="just">
                        <a:spcAft>
                          <a:spcPts val="0"/>
                        </a:spcAft>
                      </a:pPr>
                      <a:r>
                        <a:rPr lang="en-US" sz="1500" kern="100" dirty="0">
                          <a:solidFill>
                            <a:schemeClr val="tx1"/>
                          </a:solidFill>
                          <a:effectLst/>
                          <a:latin typeface="Meiryo UI" panose="020B0604030504040204" pitchFamily="50" charset="-128"/>
                          <a:ea typeface="Meiryo UI" panose="020B0604030504040204" pitchFamily="50" charset="-128"/>
                        </a:rPr>
                        <a:t> </a:t>
                      </a:r>
                      <a:r>
                        <a:rPr lang="en-US" altLang="ja-JP" sz="1500" kern="100" dirty="0">
                          <a:solidFill>
                            <a:schemeClr val="tx1"/>
                          </a:solidFill>
                          <a:effectLst/>
                          <a:latin typeface="Meiryo UI" panose="020B0604030504040204" pitchFamily="50" charset="-128"/>
                          <a:ea typeface="Meiryo UI" panose="020B0604030504040204" pitchFamily="50" charset="-128"/>
                        </a:rPr>
                        <a:t>1999</a:t>
                      </a:r>
                      <a:r>
                        <a:rPr lang="ja-JP" altLang="en-US" sz="1500" kern="100" dirty="0">
                          <a:solidFill>
                            <a:schemeClr val="tx1"/>
                          </a:solidFill>
                          <a:effectLst/>
                          <a:latin typeface="Meiryo UI" panose="020B0604030504040204" pitchFamily="50" charset="-128"/>
                          <a:ea typeface="Meiryo UI" panose="020B0604030504040204" pitchFamily="50" charset="-128"/>
                        </a:rPr>
                        <a:t>年</a:t>
                      </a:r>
                      <a:endParaRPr 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noFill/>
                      <a:prstDash val="sysDashDot"/>
                      <a:round/>
                      <a:headEnd type="none" w="med" len="med"/>
                      <a:tailEnd type="none" w="med" len="med"/>
                    </a:lnL>
                    <a:lnR w="12700"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dot"/>
                      <a:round/>
                      <a:headEnd type="none" w="med" len="med"/>
                      <a:tailEnd type="none" w="med" len="med"/>
                    </a:lnB>
                  </a:tcPr>
                </a:tc>
                <a:extLst>
                  <a:ext uri="{0D108BD9-81ED-4DB2-BD59-A6C34878D82A}">
                    <a16:rowId xmlns:a16="http://schemas.microsoft.com/office/drawing/2014/main" val="4052381594"/>
                  </a:ext>
                </a:extLst>
              </a:tr>
              <a:tr h="372768">
                <a:tc>
                  <a:txBody>
                    <a:bodyPr/>
                    <a:lstStyle/>
                    <a:p>
                      <a:pPr algn="just">
                        <a:spcAft>
                          <a:spcPts val="0"/>
                        </a:spcAft>
                      </a:pPr>
                      <a:r>
                        <a:rPr lang="en-US"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r>
                        <a:rPr lang="ja-JP"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社員数</a:t>
                      </a:r>
                      <a:r>
                        <a:rPr lang="en-US" sz="130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a:t>
                      </a:r>
                      <a:endParaRPr lang="ja-JP" sz="1600" b="0" kern="1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solidFill>
                        <a:schemeClr val="accent2">
                          <a:lumMod val="75000"/>
                        </a:schemeClr>
                      </a:solidFill>
                      <a:prstDash val="solid"/>
                      <a:round/>
                      <a:headEnd type="none" w="med" len="med"/>
                      <a:tailEnd type="none" w="med" len="med"/>
                    </a:lnL>
                    <a:lnR w="3175" cap="flat" cmpd="sng" algn="ctr">
                      <a:noFill/>
                      <a:prstDash val="sysDashDot"/>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solid"/>
                      <a:round/>
                      <a:headEnd type="none" w="med" len="med"/>
                      <a:tailEnd type="none" w="med" len="med"/>
                    </a:lnB>
                    <a:solidFill>
                      <a:schemeClr val="accent2">
                        <a:lumMod val="60000"/>
                        <a:lumOff val="40000"/>
                      </a:schemeClr>
                    </a:solidFill>
                  </a:tcPr>
                </a:tc>
                <a:tc>
                  <a:txBody>
                    <a:bodyPr/>
                    <a:lstStyle/>
                    <a:p>
                      <a:pPr algn="just">
                        <a:spcAft>
                          <a:spcPts val="0"/>
                        </a:spcAft>
                      </a:pPr>
                      <a:r>
                        <a:rPr lang="en-US" sz="1500" kern="100" dirty="0">
                          <a:solidFill>
                            <a:schemeClr val="tx1"/>
                          </a:solidFill>
                          <a:effectLst/>
                          <a:latin typeface="Meiryo UI" panose="020B0604030504040204" pitchFamily="50" charset="-128"/>
                          <a:ea typeface="Meiryo UI" panose="020B0604030504040204" pitchFamily="50" charset="-128"/>
                        </a:rPr>
                        <a:t> </a:t>
                      </a:r>
                      <a:r>
                        <a:rPr lang="en-US" altLang="ja-JP" sz="1500" kern="100" dirty="0">
                          <a:solidFill>
                            <a:schemeClr val="tx1"/>
                          </a:solidFill>
                          <a:effectLst/>
                          <a:latin typeface="Meiryo UI" panose="020B0604030504040204" pitchFamily="50" charset="-128"/>
                          <a:ea typeface="Meiryo UI" panose="020B0604030504040204" pitchFamily="50" charset="-128"/>
                        </a:rPr>
                        <a:t>35</a:t>
                      </a:r>
                      <a:r>
                        <a:rPr lang="ja-JP" altLang="en-US" sz="1500" kern="100" dirty="0">
                          <a:solidFill>
                            <a:schemeClr val="tx1"/>
                          </a:solidFill>
                          <a:effectLst/>
                          <a:latin typeface="Meiryo UI" panose="020B0604030504040204" pitchFamily="50" charset="-128"/>
                          <a:ea typeface="Meiryo UI" panose="020B0604030504040204" pitchFamily="50" charset="-128"/>
                        </a:rPr>
                        <a:t>名</a:t>
                      </a:r>
                      <a:endParaRPr lang="ja-JP" sz="1600" b="0" kern="100" dirty="0">
                        <a:solidFill>
                          <a:schemeClr val="tx1"/>
                        </a:solidFill>
                        <a:effectLst/>
                        <a:latin typeface="Meiryo UI" panose="020B0604030504040204" pitchFamily="50" charset="-128"/>
                        <a:ea typeface="Meiryo UI" panose="020B0604030504040204" pitchFamily="50" charset="-128"/>
                        <a:cs typeface="Times New Roman" panose="02020603050405020304" pitchFamily="18" charset="0"/>
                      </a:endParaRPr>
                    </a:p>
                  </a:txBody>
                  <a:tcPr marL="112542" marR="112542" marT="0" marB="0" anchor="ctr">
                    <a:lnL w="3175" cap="flat" cmpd="sng" algn="ctr">
                      <a:noFill/>
                      <a:prstDash val="sysDashDot"/>
                      <a:round/>
                      <a:headEnd type="none" w="med" len="med"/>
                      <a:tailEnd type="none" w="med" len="med"/>
                    </a:lnL>
                    <a:lnR w="12700"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dot"/>
                      <a:round/>
                      <a:headEnd type="none" w="med" len="med"/>
                      <a:tailEnd type="none" w="med" len="med"/>
                    </a:lnT>
                    <a:lnB w="3175"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3631229896"/>
                  </a:ext>
                </a:extLst>
              </a:tr>
            </a:tbl>
          </a:graphicData>
        </a:graphic>
      </p:graphicFrame>
      <p:sp>
        <p:nvSpPr>
          <p:cNvPr id="4" name="正方形/長方形 3">
            <a:extLst>
              <a:ext uri="{FF2B5EF4-FFF2-40B4-BE49-F238E27FC236}">
                <a16:creationId xmlns:a16="http://schemas.microsoft.com/office/drawing/2014/main" id="{5E50DBBF-5EA9-C2B0-F172-085CD8AD660E}"/>
              </a:ext>
            </a:extLst>
          </p:cNvPr>
          <p:cNvSpPr/>
          <p:nvPr/>
        </p:nvSpPr>
        <p:spPr>
          <a:xfrm>
            <a:off x="324052" y="12836962"/>
            <a:ext cx="11462620" cy="3207832"/>
          </a:xfrm>
          <a:prstGeom prst="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600" dirty="0">
                <a:solidFill>
                  <a:schemeClr val="bg2">
                    <a:lumMod val="25000"/>
                  </a:schemeClr>
                </a:solidFill>
                <a:latin typeface="Meiryo UI" panose="020B0604030504040204" pitchFamily="50" charset="-128"/>
                <a:ea typeface="Meiryo UI" panose="020B0604030504040204" pitchFamily="50" charset="-128"/>
              </a:rPr>
              <a:t>　　　　　　　　　　　　　　　　　　　　　　　　　　　　　　　　　　　　　　Ｑ　</a:t>
            </a:r>
            <a:r>
              <a:rPr lang="ja-JP" altLang="en-US" sz="1600" u="sng" dirty="0">
                <a:solidFill>
                  <a:schemeClr val="bg2">
                    <a:lumMod val="25000"/>
                  </a:schemeClr>
                </a:solidFill>
                <a:latin typeface="Meiryo UI" panose="020B0604030504040204" pitchFamily="50" charset="-128"/>
                <a:ea typeface="Meiryo UI" panose="020B0604030504040204" pitchFamily="50" charset="-128"/>
              </a:rPr>
              <a:t>夜勤の回数や夜勤の時間を教えて下さい</a:t>
            </a:r>
            <a:endParaRPr lang="en-US" altLang="ja-JP" sz="1600" u="sng"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600" dirty="0">
                <a:solidFill>
                  <a:schemeClr val="bg2">
                    <a:lumMod val="25000"/>
                  </a:schemeClr>
                </a:solidFill>
                <a:latin typeface="Meiryo UI" panose="020B0604030504040204" pitchFamily="50" charset="-128"/>
                <a:ea typeface="Meiryo UI" panose="020B0604030504040204" pitchFamily="50" charset="-128"/>
              </a:rPr>
              <a:t>　　　　　　　　　　　　　　　　　　　　　　　　　　　　　　　　　　　　　　Ａ　フルシフトの職員は</a:t>
            </a:r>
            <a:r>
              <a:rPr lang="en-US" altLang="ja-JP" sz="1600" dirty="0">
                <a:solidFill>
                  <a:schemeClr val="bg2">
                    <a:lumMod val="25000"/>
                  </a:schemeClr>
                </a:solidFill>
                <a:latin typeface="Meiryo UI" panose="020B0604030504040204" pitchFamily="50" charset="-128"/>
                <a:ea typeface="Meiryo UI" panose="020B0604030504040204" pitchFamily="50" charset="-128"/>
              </a:rPr>
              <a:t>4-5</a:t>
            </a:r>
            <a:r>
              <a:rPr lang="ja-JP" altLang="en-US" sz="1600" dirty="0">
                <a:solidFill>
                  <a:schemeClr val="bg2">
                    <a:lumMod val="25000"/>
                  </a:schemeClr>
                </a:solidFill>
                <a:latin typeface="Meiryo UI" panose="020B0604030504040204" pitchFamily="50" charset="-128"/>
                <a:ea typeface="Meiryo UI" panose="020B0604030504040204" pitchFamily="50" charset="-128"/>
              </a:rPr>
              <a:t>回が目安です。他に夜勤専従者もいます。</a:t>
            </a:r>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600" dirty="0">
                <a:solidFill>
                  <a:schemeClr val="bg2">
                    <a:lumMod val="25000"/>
                  </a:schemeClr>
                </a:solidFill>
                <a:latin typeface="Meiryo UI" panose="020B0604030504040204" pitchFamily="50" charset="-128"/>
                <a:ea typeface="Meiryo UI" panose="020B0604030504040204" pitchFamily="50" charset="-128"/>
              </a:rPr>
              <a:t>　　　　　　　　　　　　　　　　　　　　　　　　　　　　　　　　　　　　　　Ｑ　</a:t>
            </a:r>
            <a:r>
              <a:rPr lang="ja-JP" altLang="en-US" sz="1600" u="sng" dirty="0">
                <a:solidFill>
                  <a:schemeClr val="bg2">
                    <a:lumMod val="25000"/>
                  </a:schemeClr>
                </a:solidFill>
                <a:latin typeface="Meiryo UI" panose="020B0604030504040204" pitchFamily="50" charset="-128"/>
                <a:ea typeface="Meiryo UI" panose="020B0604030504040204" pitchFamily="50" charset="-128"/>
              </a:rPr>
              <a:t>夜勤が初めてなので不安です</a:t>
            </a:r>
            <a:br>
              <a:rPr lang="en-US" altLang="ja-JP" sz="1600" dirty="0">
                <a:solidFill>
                  <a:schemeClr val="bg2">
                    <a:lumMod val="25000"/>
                  </a:schemeClr>
                </a:solidFill>
                <a:latin typeface="Meiryo UI" panose="020B0604030504040204" pitchFamily="50" charset="-128"/>
                <a:ea typeface="Meiryo UI" panose="020B0604030504040204" pitchFamily="50" charset="-128"/>
              </a:rPr>
            </a:br>
            <a:br>
              <a:rPr lang="en-US" altLang="ja-JP" sz="1600" dirty="0">
                <a:solidFill>
                  <a:schemeClr val="bg2">
                    <a:lumMod val="25000"/>
                  </a:schemeClr>
                </a:solidFill>
                <a:latin typeface="Meiryo UI" panose="020B0604030504040204" pitchFamily="50" charset="-128"/>
                <a:ea typeface="Meiryo UI" panose="020B0604030504040204" pitchFamily="50" charset="-128"/>
              </a:rPr>
            </a:br>
            <a:r>
              <a:rPr lang="ja-JP" altLang="en-US" sz="1600" dirty="0">
                <a:solidFill>
                  <a:schemeClr val="bg2">
                    <a:lumMod val="25000"/>
                  </a:schemeClr>
                </a:solidFill>
                <a:latin typeface="Meiryo UI" panose="020B0604030504040204" pitchFamily="50" charset="-128"/>
                <a:ea typeface="Meiryo UI" panose="020B0604030504040204" pitchFamily="50" charset="-128"/>
              </a:rPr>
              <a:t>　　　　　　　　　　　　　　　　　　　　　　　　　　　　　　　　　　　　　　Ａ　日中に利用者、施設、そしてケアを学んでからの夜勤</a:t>
            </a:r>
            <a:r>
              <a:rPr lang="en-US" altLang="ja-JP" sz="1600" dirty="0">
                <a:solidFill>
                  <a:schemeClr val="bg2">
                    <a:lumMod val="25000"/>
                  </a:schemeClr>
                </a:solidFill>
                <a:latin typeface="Meiryo UI" panose="020B0604030504040204" pitchFamily="50" charset="-128"/>
                <a:ea typeface="Meiryo UI" panose="020B0604030504040204" pitchFamily="50" charset="-128"/>
              </a:rPr>
              <a:t>OJT</a:t>
            </a:r>
            <a:r>
              <a:rPr lang="ja-JP" altLang="en-US" sz="1600" dirty="0">
                <a:solidFill>
                  <a:schemeClr val="bg2">
                    <a:lumMod val="25000"/>
                  </a:schemeClr>
                </a:solidFill>
                <a:latin typeface="Meiryo UI" panose="020B0604030504040204" pitchFamily="50" charset="-128"/>
                <a:ea typeface="Meiryo UI" panose="020B0604030504040204" pitchFamily="50" charset="-128"/>
              </a:rPr>
              <a:t>スタートです。</a:t>
            </a:r>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600" dirty="0">
                <a:solidFill>
                  <a:schemeClr val="bg2">
                    <a:lumMod val="25000"/>
                  </a:schemeClr>
                </a:solidFill>
                <a:latin typeface="Meiryo UI" panose="020B0604030504040204" pitchFamily="50" charset="-128"/>
                <a:ea typeface="Meiryo UI" panose="020B0604030504040204" pitchFamily="50" charset="-128"/>
              </a:rPr>
              <a:t>　　　　　　　　　　　　　　　　　　　　　　　　　　　　　　　　　　　　　　Ｑ　</a:t>
            </a:r>
            <a:r>
              <a:rPr lang="ja-JP" altLang="en-US" sz="1600" u="sng" dirty="0">
                <a:solidFill>
                  <a:schemeClr val="bg2">
                    <a:lumMod val="25000"/>
                  </a:schemeClr>
                </a:solidFill>
                <a:latin typeface="Meiryo UI" panose="020B0604030504040204" pitchFamily="50" charset="-128"/>
                <a:ea typeface="Meiryo UI" panose="020B0604030504040204" pitchFamily="50" charset="-128"/>
              </a:rPr>
              <a:t>ＰＣスキルはどれ位必要ですか</a:t>
            </a:r>
            <a:endParaRPr lang="en-US" altLang="ja-JP" sz="1600" u="sng" dirty="0">
              <a:solidFill>
                <a:schemeClr val="bg2">
                  <a:lumMod val="25000"/>
                </a:schemeClr>
              </a:solidFill>
              <a:latin typeface="Meiryo UI" panose="020B0604030504040204" pitchFamily="50" charset="-128"/>
              <a:ea typeface="Meiryo UI" panose="020B0604030504040204" pitchFamily="50" charset="-128"/>
            </a:endParaRPr>
          </a:p>
          <a:p>
            <a:pPr defTabSz="750265"/>
            <a:endParaRPr lang="en-US" altLang="ja-JP" sz="1600" dirty="0">
              <a:solidFill>
                <a:schemeClr val="bg2">
                  <a:lumMod val="25000"/>
                </a:schemeClr>
              </a:solidFill>
              <a:latin typeface="Meiryo UI" panose="020B0604030504040204" pitchFamily="50" charset="-128"/>
              <a:ea typeface="Meiryo UI" panose="020B0604030504040204" pitchFamily="50" charset="-128"/>
            </a:endParaRPr>
          </a:p>
          <a:p>
            <a:pPr defTabSz="750265"/>
            <a:r>
              <a:rPr lang="ja-JP" altLang="en-US" sz="1600" dirty="0">
                <a:solidFill>
                  <a:schemeClr val="bg2">
                    <a:lumMod val="25000"/>
                  </a:schemeClr>
                </a:solidFill>
                <a:latin typeface="Meiryo UI" panose="020B0604030504040204" pitchFamily="50" charset="-128"/>
                <a:ea typeface="Meiryo UI" panose="020B0604030504040204" pitchFamily="50" charset="-128"/>
              </a:rPr>
              <a:t>　　　　　　　　　　　　　　　　　　　　　　　　　　　　　　　　　　　　　　Ａ　文字入力に抵抗がなければ</a:t>
            </a:r>
            <a:r>
              <a:rPr lang="en-US" altLang="ja-JP" sz="1600" dirty="0">
                <a:solidFill>
                  <a:schemeClr val="bg2">
                    <a:lumMod val="25000"/>
                  </a:schemeClr>
                </a:solidFill>
                <a:latin typeface="Meiryo UI" panose="020B0604030504040204" pitchFamily="50" charset="-128"/>
                <a:ea typeface="Meiryo UI" panose="020B0604030504040204" pitchFamily="50" charset="-128"/>
              </a:rPr>
              <a:t>OK</a:t>
            </a:r>
            <a:r>
              <a:rPr lang="ja-JP" altLang="en-US" sz="1600" dirty="0">
                <a:solidFill>
                  <a:schemeClr val="bg2">
                    <a:lumMod val="25000"/>
                  </a:schemeClr>
                </a:solidFill>
                <a:latin typeface="Meiryo UI" panose="020B0604030504040204" pitchFamily="50" charset="-128"/>
                <a:ea typeface="Meiryo UI" panose="020B0604030504040204" pitchFamily="50" charset="-128"/>
              </a:rPr>
              <a:t>。また記録は選択式がほとんどです。</a:t>
            </a:r>
            <a:endParaRPr lang="en-US" altLang="ja-JP" sz="1723" dirty="0">
              <a:solidFill>
                <a:prstClr val="black"/>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3E4816EF-76C0-DA55-7F72-E19B09783D63}"/>
              </a:ext>
            </a:extLst>
          </p:cNvPr>
          <p:cNvPicPr>
            <a:picLocks noChangeAspect="1"/>
          </p:cNvPicPr>
          <p:nvPr/>
        </p:nvPicPr>
        <p:blipFill>
          <a:blip r:embed="rId2"/>
          <a:stretch>
            <a:fillRect/>
          </a:stretch>
        </p:blipFill>
        <p:spPr>
          <a:xfrm>
            <a:off x="500638" y="13066689"/>
            <a:ext cx="4993540" cy="2708673"/>
          </a:xfrm>
          <a:prstGeom prst="rect">
            <a:avLst/>
          </a:prstGeom>
        </p:spPr>
      </p:pic>
      <p:grpSp>
        <p:nvGrpSpPr>
          <p:cNvPr id="19" name="グループ化 18">
            <a:extLst>
              <a:ext uri="{FF2B5EF4-FFF2-40B4-BE49-F238E27FC236}">
                <a16:creationId xmlns:a16="http://schemas.microsoft.com/office/drawing/2014/main" id="{2F81A026-F463-2A2E-3477-2ACB8A24DC20}"/>
              </a:ext>
            </a:extLst>
          </p:cNvPr>
          <p:cNvGrpSpPr/>
          <p:nvPr/>
        </p:nvGrpSpPr>
        <p:grpSpPr>
          <a:xfrm>
            <a:off x="6639665" y="2323543"/>
            <a:ext cx="4790335" cy="3955476"/>
            <a:chOff x="6354933" y="2230453"/>
            <a:chExt cx="4790335" cy="3955476"/>
          </a:xfrm>
          <a:effectLst>
            <a:glow rad="228600">
              <a:schemeClr val="accent6">
                <a:satMod val="175000"/>
                <a:alpha val="40000"/>
              </a:schemeClr>
            </a:glow>
          </a:effectLst>
        </p:grpSpPr>
        <p:pic>
          <p:nvPicPr>
            <p:cNvPr id="10" name="図 9">
              <a:extLst>
                <a:ext uri="{FF2B5EF4-FFF2-40B4-BE49-F238E27FC236}">
                  <a16:creationId xmlns:a16="http://schemas.microsoft.com/office/drawing/2014/main" id="{B6B9CBB5-4E02-3F8A-B33D-9AEC6FEC3213}"/>
                </a:ext>
              </a:extLst>
            </p:cNvPr>
            <p:cNvPicPr>
              <a:picLocks noChangeAspect="1"/>
            </p:cNvPicPr>
            <p:nvPr/>
          </p:nvPicPr>
          <p:blipFill>
            <a:blip r:embed="rId3"/>
            <a:stretch>
              <a:fillRect/>
            </a:stretch>
          </p:blipFill>
          <p:spPr>
            <a:xfrm>
              <a:off x="6355541" y="2230453"/>
              <a:ext cx="4787864" cy="3137146"/>
            </a:xfrm>
            <a:prstGeom prst="rect">
              <a:avLst/>
            </a:prstGeom>
          </p:spPr>
        </p:pic>
        <p:pic>
          <p:nvPicPr>
            <p:cNvPr id="13" name="図 12">
              <a:extLst>
                <a:ext uri="{FF2B5EF4-FFF2-40B4-BE49-F238E27FC236}">
                  <a16:creationId xmlns:a16="http://schemas.microsoft.com/office/drawing/2014/main" id="{8E3BF4FA-87F9-C690-6F1B-01935A584C92}"/>
                </a:ext>
              </a:extLst>
            </p:cNvPr>
            <p:cNvPicPr>
              <a:picLocks noChangeAspect="1"/>
            </p:cNvPicPr>
            <p:nvPr/>
          </p:nvPicPr>
          <p:blipFill>
            <a:blip r:embed="rId4"/>
            <a:stretch>
              <a:fillRect/>
            </a:stretch>
          </p:blipFill>
          <p:spPr>
            <a:xfrm>
              <a:off x="6354933" y="4724056"/>
              <a:ext cx="2590955" cy="1461334"/>
            </a:xfrm>
            <a:prstGeom prst="rect">
              <a:avLst/>
            </a:prstGeom>
          </p:spPr>
        </p:pic>
        <p:pic>
          <p:nvPicPr>
            <p:cNvPr id="15" name="図 14">
              <a:extLst>
                <a:ext uri="{FF2B5EF4-FFF2-40B4-BE49-F238E27FC236}">
                  <a16:creationId xmlns:a16="http://schemas.microsoft.com/office/drawing/2014/main" id="{44370ABF-A922-5DB6-3873-91F65DB15DF0}"/>
                </a:ext>
              </a:extLst>
            </p:cNvPr>
            <p:cNvPicPr>
              <a:picLocks noChangeAspect="1"/>
            </p:cNvPicPr>
            <p:nvPr/>
          </p:nvPicPr>
          <p:blipFill>
            <a:blip r:embed="rId5"/>
            <a:stretch>
              <a:fillRect/>
            </a:stretch>
          </p:blipFill>
          <p:spPr>
            <a:xfrm>
              <a:off x="8554313" y="4723293"/>
              <a:ext cx="2590955" cy="1462636"/>
            </a:xfrm>
            <a:prstGeom prst="rect">
              <a:avLst/>
            </a:prstGeom>
          </p:spPr>
        </p:pic>
      </p:grpSp>
      <p:pic>
        <p:nvPicPr>
          <p:cNvPr id="1026" name="Picture 2">
            <a:extLst>
              <a:ext uri="{FF2B5EF4-FFF2-40B4-BE49-F238E27FC236}">
                <a16:creationId xmlns:a16="http://schemas.microsoft.com/office/drawing/2014/main" id="{5CA6DDAD-BB10-2016-FB71-B92DFB010C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7376" y="6959772"/>
            <a:ext cx="1790354" cy="1790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0810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Owner xmlns="ddfaa177-2ffc-44e0-b6ea-34735542fa73">
      <UserInfo>
        <DisplayName/>
        <AccountId xsi:nil="true"/>
        <AccountType/>
      </UserInfo>
    </Owner>
    <lcf76f155ced4ddcb4097134ff3c332f xmlns="ddfaa177-2ffc-44e0-b6ea-34735542fa73">
      <Terms xmlns="http://schemas.microsoft.com/office/infopath/2007/PartnerControls"/>
    </lcf76f155ced4ddcb4097134ff3c332f>
    <TaxCatchAll xmlns="44856c1c-163a-4db4-9f2d-e69ab44d016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7252A99E5919E740BD4B59CD47FCB214" ma:contentTypeVersion="14" ma:contentTypeDescription="新しいドキュメントを作成します。" ma:contentTypeScope="" ma:versionID="f42b47649dc32c621f72ffb3d9bf2c80">
  <xsd:schema xmlns:xsd="http://www.w3.org/2001/XMLSchema" xmlns:xs="http://www.w3.org/2001/XMLSchema" xmlns:p="http://schemas.microsoft.com/office/2006/metadata/properties" xmlns:ns2="ddfaa177-2ffc-44e0-b6ea-34735542fa73" xmlns:ns3="44856c1c-163a-4db4-9f2d-e69ab44d016d" targetNamespace="http://schemas.microsoft.com/office/2006/metadata/properties" ma:root="true" ma:fieldsID="9a057899a83a6742dddf3c97f4c24ca4" ns2:_="" ns3:_="">
    <xsd:import namespace="ddfaa177-2ffc-44e0-b6ea-34735542fa73"/>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faa177-2ffc-44e0-b6ea-34735542fa73"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06148e4-62bd-4a57-b846-01b099fd2c41}"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F24B44-C6D0-44AF-87C1-91E9AB2F4292}">
  <ds:schemaRefs>
    <ds:schemaRef ds:uri="http://purl.org/dc/dcmitype/"/>
    <ds:schemaRef ds:uri="http://schemas.microsoft.com/office/infopath/2007/PartnerControls"/>
    <ds:schemaRef ds:uri="http://purl.org/dc/elements/1.1/"/>
    <ds:schemaRef ds:uri="44856c1c-163a-4db4-9f2d-e69ab44d016d"/>
    <ds:schemaRef ds:uri="ddfaa177-2ffc-44e0-b6ea-34735542fa73"/>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7F749734-5E23-4ED5-A389-1BED076D8BAF}">
  <ds:schemaRefs>
    <ds:schemaRef ds:uri="http://schemas.microsoft.com/sharepoint/v3/contenttype/forms"/>
  </ds:schemaRefs>
</ds:datastoreItem>
</file>

<file path=customXml/itemProps3.xml><?xml version="1.0" encoding="utf-8"?>
<ds:datastoreItem xmlns:ds="http://schemas.openxmlformats.org/officeDocument/2006/customXml" ds:itemID="{92AD2123-AAB1-4817-A53F-A8B40710A1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faa177-2ffc-44e0-b6ea-34735542fa73"/>
    <ds:schemaRef ds:uri="44856c1c-163a-4db4-9f2d-e69ab44d0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Words>434</Words>
  <PresentationFormat>ユーザー設定</PresentationFormat>
  <Paragraphs>52</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HG丸ｺﾞｼｯｸM-PRO</vt:lpstr>
      <vt:lpstr>Meiryo UI</vt:lpstr>
      <vt:lpstr>ＭＳ ゴシック</vt:lpstr>
      <vt:lpstr>メイリオ</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0x0101007252A99E5919E740BD4B59CD47FCB214</vt:lpwstr>
  </property>
  <property fmtid="{D5CDD505-2E9C-101B-9397-08002B2CF9AE}" pid="3" name="MediaServiceImageTags">
    <vt:lpwstr/>
  </property>
</Properties>
</file>