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60" r:id="rId5"/>
  </p:sldIdLst>
  <p:sldSz cx="6858000" cy="9906000" type="A4"/>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7D026"/>
    <a:srgbClr val="ABD81A"/>
    <a:srgbClr val="6EC929"/>
    <a:srgbClr val="8CAF47"/>
    <a:srgbClr val="9966FF"/>
    <a:srgbClr val="3399FF"/>
    <a:srgbClr val="0066FF"/>
    <a:srgbClr val="CC99FF"/>
    <a:srgbClr val="FF3F7F"/>
    <a:srgbClr val="FF65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E2B816-B8ED-D5B0-6503-522B88446F8F}" v="3" dt="2025-05-02T00:50:12.56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38B1855-1B75-4FBE-930C-398BA8C253C6}" styleName="テーマ スタイル 2 - アクセント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474" y="-3474"/>
      </p:cViewPr>
      <p:guideLst>
        <p:guide orient="horz" pos="3120"/>
        <p:guide pos="2160"/>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ableStyles.xml" Type="http://schemas.openxmlformats.org/officeDocument/2006/relationships/tableStyles"/><Relationship Id="rId11" Target="changesInfos/changesInfo1.xml" Type="http://schemas.microsoft.com/office/2016/11/relationships/changesInfo"/><Relationship Id="rId12"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新地史子" userId="S::sfgkis@kikan-ad.esb.mhlw.go.jp::25341c37-7867-497f-82f1-bbbd9a6ebb08" providerId="AD" clId="Web-{ABE2B816-B8ED-D5B0-6503-522B88446F8F}"/>
    <pc:docChg chg="modSld">
      <pc:chgData name="新地史子" userId="S::sfgkis@kikan-ad.esb.mhlw.go.jp::25341c37-7867-497f-82f1-bbbd9a6ebb08" providerId="AD" clId="Web-{ABE2B816-B8ED-D5B0-6503-522B88446F8F}" dt="2025-05-02T00:50:12.563" v="2"/>
      <pc:docMkLst>
        <pc:docMk/>
      </pc:docMkLst>
      <pc:sldChg chg="delSp modSp">
        <pc:chgData name="新地史子" userId="S::sfgkis@kikan-ad.esb.mhlw.go.jp::25341c37-7867-497f-82f1-bbbd9a6ebb08" providerId="AD" clId="Web-{ABE2B816-B8ED-D5B0-6503-522B88446F8F}" dt="2025-05-02T00:50:12.563" v="2"/>
        <pc:sldMkLst>
          <pc:docMk/>
          <pc:sldMk cId="852523633" sldId="275"/>
        </pc:sldMkLst>
        <pc:spChg chg="del mod">
          <ac:chgData name="新地史子" userId="S::sfgkis@kikan-ad.esb.mhlw.go.jp::25341c37-7867-497f-82f1-bbbd9a6ebb08" providerId="AD" clId="Web-{ABE2B816-B8ED-D5B0-6503-522B88446F8F}" dt="2025-05-02T00:50:12.563" v="2"/>
          <ac:spMkLst>
            <pc:docMk/>
            <pc:sldMk cId="852523633" sldId="275"/>
            <ac:spMk id="34" creationId="{00000000-0000-0000-0000-000000000000}"/>
          </ac:spMkLst>
        </pc:sp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37" tIns="45719" rIns="91437" bIns="4571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450" y="0"/>
            <a:ext cx="2949575" cy="496888"/>
          </a:xfrm>
          <a:prstGeom prst="rect">
            <a:avLst/>
          </a:prstGeom>
        </p:spPr>
        <p:txBody>
          <a:bodyPr vert="horz" lIns="91437" tIns="45719" rIns="91437" bIns="45719" rtlCol="0"/>
          <a:lstStyle>
            <a:lvl1pPr algn="r">
              <a:defRPr sz="1200"/>
            </a:lvl1pPr>
          </a:lstStyle>
          <a:p>
            <a:fld id="{40142F73-711A-4433-96B9-76516A823139}" type="datetimeFigureOut">
              <a:rPr kumimoji="1" lang="ja-JP" altLang="en-US" smtClean="0"/>
              <a:t>2026/7/9</a:t>
            </a:fld>
            <a:endParaRPr kumimoji="1" lang="ja-JP" altLang="en-US"/>
          </a:p>
        </p:txBody>
      </p:sp>
      <p:sp>
        <p:nvSpPr>
          <p:cNvPr id="4" name="スライド イメージ プレースホルダー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1437" tIns="45719" rIns="91437" bIns="45719" rtlCol="0" anchor="ctr"/>
          <a:lstStyle/>
          <a:p>
            <a:endParaRPr lang="ja-JP" altLang="en-US"/>
          </a:p>
        </p:txBody>
      </p:sp>
      <p:sp>
        <p:nvSpPr>
          <p:cNvPr id="5" name="ノート プレースホルダー 4"/>
          <p:cNvSpPr>
            <a:spLocks noGrp="1"/>
          </p:cNvSpPr>
          <p:nvPr>
            <p:ph type="body" sz="quarter" idx="3"/>
          </p:nvPr>
        </p:nvSpPr>
        <p:spPr>
          <a:xfrm>
            <a:off x="681038" y="4721225"/>
            <a:ext cx="5443537" cy="4471988"/>
          </a:xfrm>
          <a:prstGeom prst="rect">
            <a:avLst/>
          </a:prstGeom>
        </p:spPr>
        <p:txBody>
          <a:bodyPr vert="horz" lIns="91437" tIns="45719" rIns="91437" bIns="4571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4"/>
            <a:ext cx="2949575" cy="496887"/>
          </a:xfrm>
          <a:prstGeom prst="rect">
            <a:avLst/>
          </a:prstGeom>
        </p:spPr>
        <p:txBody>
          <a:bodyPr vert="horz" lIns="91437" tIns="45719" rIns="91437" bIns="4571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450" y="9440864"/>
            <a:ext cx="2949575" cy="496887"/>
          </a:xfrm>
          <a:prstGeom prst="rect">
            <a:avLst/>
          </a:prstGeom>
        </p:spPr>
        <p:txBody>
          <a:bodyPr vert="horz" lIns="91437" tIns="45719" rIns="91437" bIns="45719" rtlCol="0" anchor="b"/>
          <a:lstStyle>
            <a:lvl1pPr algn="r">
              <a:defRPr sz="1200"/>
            </a:lvl1pPr>
          </a:lstStyle>
          <a:p>
            <a:fld id="{4EF652AF-FF9D-4DBB-A1C6-402BBAF9E64F}" type="slidenum">
              <a:rPr kumimoji="1" lang="ja-JP" altLang="en-US" smtClean="0"/>
              <a:t>‹#›</a:t>
            </a:fld>
            <a:endParaRPr kumimoji="1" lang="ja-JP" altLang="en-US"/>
          </a:p>
        </p:txBody>
      </p:sp>
    </p:spTree>
    <p:extLst>
      <p:ext uri="{BB962C8B-B14F-4D97-AF65-F5344CB8AC3E}">
        <p14:creationId xmlns:p14="http://schemas.microsoft.com/office/powerpoint/2010/main" val="175392847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4EF652AF-FF9D-4DBB-A1C6-402BBAF9E64F}" type="slidenum">
              <a:rPr kumimoji="1" lang="ja-JP" altLang="en-US" smtClean="0"/>
              <a:t>1</a:t>
            </a:fld>
            <a:endParaRPr kumimoji="1" lang="ja-JP" altLang="en-US"/>
          </a:p>
        </p:txBody>
      </p:sp>
    </p:spTree>
    <p:extLst>
      <p:ext uri="{BB962C8B-B14F-4D97-AF65-F5344CB8AC3E}">
        <p14:creationId xmlns:p14="http://schemas.microsoft.com/office/powerpoint/2010/main" val="14627417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6013D07-5031-471F-9B82-0A2664E5ED57}" type="datetimeFigureOut">
              <a:rPr kumimoji="1" lang="ja-JP" altLang="en-US" smtClean="0"/>
              <a:t>2026/7/9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4AC38E-A9C7-462E-9879-FA06E26F567A}" type="slidenum">
              <a:rPr kumimoji="1" lang="ja-JP" altLang="en-US" smtClean="0"/>
              <a:t>‹#›</a:t>
            </a:fld>
            <a:endParaRPr kumimoji="1" lang="ja-JP" altLang="en-US"/>
          </a:p>
        </p:txBody>
      </p:sp>
    </p:spTree>
    <p:extLst>
      <p:ext uri="{BB962C8B-B14F-4D97-AF65-F5344CB8AC3E}">
        <p14:creationId xmlns:p14="http://schemas.microsoft.com/office/powerpoint/2010/main" val="1563335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6013D07-5031-471F-9B82-0A2664E5ED57}" type="datetimeFigureOut">
              <a:rPr kumimoji="1" lang="ja-JP" altLang="en-US" smtClean="0"/>
              <a:t>2026/7/9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4AC38E-A9C7-462E-9879-FA06E26F567A}" type="slidenum">
              <a:rPr kumimoji="1" lang="ja-JP" altLang="en-US" smtClean="0"/>
              <a:t>‹#›</a:t>
            </a:fld>
            <a:endParaRPr kumimoji="1" lang="ja-JP" altLang="en-US"/>
          </a:p>
        </p:txBody>
      </p:sp>
    </p:spTree>
    <p:extLst>
      <p:ext uri="{BB962C8B-B14F-4D97-AF65-F5344CB8AC3E}">
        <p14:creationId xmlns:p14="http://schemas.microsoft.com/office/powerpoint/2010/main" val="1065650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96701"/>
            <a:ext cx="4514850" cy="8452202"/>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6013D07-5031-471F-9B82-0A2664E5ED57}" type="datetimeFigureOut">
              <a:rPr kumimoji="1" lang="ja-JP" altLang="en-US" smtClean="0"/>
              <a:t>2026/7/9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4AC38E-A9C7-462E-9879-FA06E26F567A}" type="slidenum">
              <a:rPr kumimoji="1" lang="ja-JP" altLang="en-US" smtClean="0"/>
              <a:t>‹#›</a:t>
            </a:fld>
            <a:endParaRPr kumimoji="1" lang="ja-JP" altLang="en-US"/>
          </a:p>
        </p:txBody>
      </p:sp>
    </p:spTree>
    <p:extLst>
      <p:ext uri="{BB962C8B-B14F-4D97-AF65-F5344CB8AC3E}">
        <p14:creationId xmlns:p14="http://schemas.microsoft.com/office/powerpoint/2010/main" val="735605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6013D07-5031-471F-9B82-0A2664E5ED57}" type="datetimeFigureOut">
              <a:rPr kumimoji="1" lang="ja-JP" altLang="en-US" smtClean="0"/>
              <a:t>2026/7/9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4AC38E-A9C7-462E-9879-FA06E26F567A}" type="slidenum">
              <a:rPr kumimoji="1" lang="ja-JP" altLang="en-US" smtClean="0"/>
              <a:t>‹#›</a:t>
            </a:fld>
            <a:endParaRPr kumimoji="1" lang="ja-JP" altLang="en-US"/>
          </a:p>
        </p:txBody>
      </p:sp>
    </p:spTree>
    <p:extLst>
      <p:ext uri="{BB962C8B-B14F-4D97-AF65-F5344CB8AC3E}">
        <p14:creationId xmlns:p14="http://schemas.microsoft.com/office/powerpoint/2010/main" val="3209120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6013D07-5031-471F-9B82-0A2664E5ED57}" type="datetimeFigureOut">
              <a:rPr kumimoji="1" lang="ja-JP" altLang="en-US" smtClean="0"/>
              <a:t>2026/7/9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4AC38E-A9C7-462E-9879-FA06E26F567A}" type="slidenum">
              <a:rPr kumimoji="1" lang="ja-JP" altLang="en-US" smtClean="0"/>
              <a:t>‹#›</a:t>
            </a:fld>
            <a:endParaRPr kumimoji="1" lang="ja-JP" altLang="en-US"/>
          </a:p>
        </p:txBody>
      </p:sp>
    </p:spTree>
    <p:extLst>
      <p:ext uri="{BB962C8B-B14F-4D97-AF65-F5344CB8AC3E}">
        <p14:creationId xmlns:p14="http://schemas.microsoft.com/office/powerpoint/2010/main" val="1170790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6013D07-5031-471F-9B82-0A2664E5ED57}" type="datetimeFigureOut">
              <a:rPr kumimoji="1" lang="ja-JP" altLang="en-US" smtClean="0"/>
              <a:t>2026/7/9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24AC38E-A9C7-462E-9879-FA06E26F567A}" type="slidenum">
              <a:rPr kumimoji="1" lang="ja-JP" altLang="en-US" smtClean="0"/>
              <a:t>‹#›</a:t>
            </a:fld>
            <a:endParaRPr kumimoji="1" lang="ja-JP" altLang="en-US"/>
          </a:p>
        </p:txBody>
      </p:sp>
    </p:spTree>
    <p:extLst>
      <p:ext uri="{BB962C8B-B14F-4D97-AF65-F5344CB8AC3E}">
        <p14:creationId xmlns:p14="http://schemas.microsoft.com/office/powerpoint/2010/main" val="1664184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6013D07-5031-471F-9B82-0A2664E5ED57}" type="datetimeFigureOut">
              <a:rPr kumimoji="1" lang="ja-JP" altLang="en-US" smtClean="0"/>
              <a:t>2026/7/9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24AC38E-A9C7-462E-9879-FA06E26F567A}" type="slidenum">
              <a:rPr kumimoji="1" lang="ja-JP" altLang="en-US" smtClean="0"/>
              <a:t>‹#›</a:t>
            </a:fld>
            <a:endParaRPr kumimoji="1" lang="ja-JP" altLang="en-US"/>
          </a:p>
        </p:txBody>
      </p:sp>
    </p:spTree>
    <p:extLst>
      <p:ext uri="{BB962C8B-B14F-4D97-AF65-F5344CB8AC3E}">
        <p14:creationId xmlns:p14="http://schemas.microsoft.com/office/powerpoint/2010/main" val="1065945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6013D07-5031-471F-9B82-0A2664E5ED57}" type="datetimeFigureOut">
              <a:rPr kumimoji="1" lang="ja-JP" altLang="en-US" smtClean="0"/>
              <a:t>2026/7/9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24AC38E-A9C7-462E-9879-FA06E26F567A}" type="slidenum">
              <a:rPr kumimoji="1" lang="ja-JP" altLang="en-US" smtClean="0"/>
              <a:t>‹#›</a:t>
            </a:fld>
            <a:endParaRPr kumimoji="1" lang="ja-JP" altLang="en-US"/>
          </a:p>
        </p:txBody>
      </p:sp>
    </p:spTree>
    <p:extLst>
      <p:ext uri="{BB962C8B-B14F-4D97-AF65-F5344CB8AC3E}">
        <p14:creationId xmlns:p14="http://schemas.microsoft.com/office/powerpoint/2010/main" val="1144739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6013D07-5031-471F-9B82-0A2664E5ED57}" type="datetimeFigureOut">
              <a:rPr kumimoji="1" lang="ja-JP" altLang="en-US" smtClean="0"/>
              <a:t>2026/7/9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24AC38E-A9C7-462E-9879-FA06E26F567A}" type="slidenum">
              <a:rPr kumimoji="1" lang="ja-JP" altLang="en-US" smtClean="0"/>
              <a:t>‹#›</a:t>
            </a:fld>
            <a:endParaRPr kumimoji="1" lang="ja-JP" altLang="en-US"/>
          </a:p>
        </p:txBody>
      </p:sp>
    </p:spTree>
    <p:extLst>
      <p:ext uri="{BB962C8B-B14F-4D97-AF65-F5344CB8AC3E}">
        <p14:creationId xmlns:p14="http://schemas.microsoft.com/office/powerpoint/2010/main" val="4029779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6013D07-5031-471F-9B82-0A2664E5ED57}" type="datetimeFigureOut">
              <a:rPr kumimoji="1" lang="ja-JP" altLang="en-US" smtClean="0"/>
              <a:t>2026/7/9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24AC38E-A9C7-462E-9879-FA06E26F567A}" type="slidenum">
              <a:rPr kumimoji="1" lang="ja-JP" altLang="en-US" smtClean="0"/>
              <a:t>‹#›</a:t>
            </a:fld>
            <a:endParaRPr kumimoji="1" lang="ja-JP" altLang="en-US"/>
          </a:p>
        </p:txBody>
      </p:sp>
    </p:spTree>
    <p:extLst>
      <p:ext uri="{BB962C8B-B14F-4D97-AF65-F5344CB8AC3E}">
        <p14:creationId xmlns:p14="http://schemas.microsoft.com/office/powerpoint/2010/main" val="3116526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6013D07-5031-471F-9B82-0A2664E5ED57}" type="datetimeFigureOut">
              <a:rPr kumimoji="1" lang="ja-JP" altLang="en-US" smtClean="0"/>
              <a:t>2026/7/9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24AC38E-A9C7-462E-9879-FA06E26F567A}" type="slidenum">
              <a:rPr kumimoji="1" lang="ja-JP" altLang="en-US" smtClean="0"/>
              <a:t>‹#›</a:t>
            </a:fld>
            <a:endParaRPr kumimoji="1" lang="ja-JP" altLang="en-US"/>
          </a:p>
        </p:txBody>
      </p:sp>
    </p:spTree>
    <p:extLst>
      <p:ext uri="{BB962C8B-B14F-4D97-AF65-F5344CB8AC3E}">
        <p14:creationId xmlns:p14="http://schemas.microsoft.com/office/powerpoint/2010/main" val="428274571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66013D07-5031-471F-9B82-0A2664E5ED57}" type="datetimeFigureOut">
              <a:rPr kumimoji="1" lang="ja-JP" altLang="en-US" smtClean="0"/>
              <a:t>2026/7/9</a:t>
            </a:fld>
            <a:endParaRPr kumimoji="1" lang="ja-JP" altLang="en-US"/>
          </a:p>
        </p:txBody>
      </p:sp>
      <p:sp>
        <p:nvSpPr>
          <p:cNvPr id="5" name="フッター プレースホルダー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824AC38E-A9C7-462E-9879-FA06E26F567A}" type="slidenum">
              <a:rPr kumimoji="1" lang="ja-JP" altLang="en-US" smtClean="0"/>
              <a:t>‹#›</a:t>
            </a:fld>
            <a:endParaRPr kumimoji="1" lang="ja-JP" altLang="en-US"/>
          </a:p>
        </p:txBody>
      </p:sp>
    </p:spTree>
    <p:extLst>
      <p:ext uri="{BB962C8B-B14F-4D97-AF65-F5344CB8AC3E}">
        <p14:creationId xmlns:p14="http://schemas.microsoft.com/office/powerpoint/2010/main" val="42099362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13427" y="5550869"/>
            <a:ext cx="6853274" cy="646331"/>
          </a:xfrm>
          <a:prstGeom prst="rect">
            <a:avLst/>
          </a:prstGeom>
          <a:noFill/>
        </p:spPr>
        <p:txBody>
          <a:bodyPr wrap="square" rtlCol="0">
            <a:spAutoFit/>
          </a:bodyPr>
          <a:lstStyle/>
          <a:p>
            <a:r>
              <a:rPr lang="ja-JP" altLang="en-US" sz="900" dirty="0">
                <a:latin typeface="+mn-ea"/>
                <a:cs typeface="メイリオ" panose="020B0604030504040204" pitchFamily="50" charset="-128"/>
              </a:rPr>
              <a:t>●応募要件●</a:t>
            </a:r>
            <a:endParaRPr lang="en-US" altLang="ja-JP" sz="900" dirty="0">
              <a:latin typeface="+mn-ea"/>
              <a:cs typeface="メイリオ" panose="020B0604030504040204" pitchFamily="50" charset="-128"/>
            </a:endParaRPr>
          </a:p>
          <a:p>
            <a:r>
              <a:rPr lang="ja-JP" altLang="en-US" sz="900" dirty="0">
                <a:latin typeface="+mn-ea"/>
                <a:cs typeface="メイリオ" panose="020B0604030504040204" pitchFamily="50" charset="-128"/>
              </a:rPr>
              <a:t>面接会にご応募いただくためには、下表の要件を満たしている必要があります。</a:t>
            </a:r>
            <a:endParaRPr lang="en-US" altLang="ja-JP" sz="900" dirty="0">
              <a:latin typeface="+mn-ea"/>
              <a:cs typeface="メイリオ" panose="020B0604030504040204" pitchFamily="50" charset="-128"/>
            </a:endParaRPr>
          </a:p>
          <a:p>
            <a:r>
              <a:rPr lang="ja-JP" altLang="en-US" sz="900" dirty="0">
                <a:latin typeface="+mn-ea"/>
                <a:cs typeface="メイリオ" panose="020B0604030504040204" pitchFamily="50" charset="-128"/>
              </a:rPr>
              <a:t>内容を確認のうえ、右欄にチェック☑をお願いします。</a:t>
            </a:r>
            <a:endParaRPr lang="en-US" altLang="ja-JP" sz="900" dirty="0">
              <a:latin typeface="+mn-ea"/>
              <a:cs typeface="メイリオ" panose="020B0604030504040204" pitchFamily="50" charset="-128"/>
            </a:endParaRPr>
          </a:p>
          <a:p>
            <a:r>
              <a:rPr lang="en-US" altLang="ja-JP" sz="900" dirty="0">
                <a:latin typeface="+mn-ea"/>
                <a:cs typeface="メイリオ" panose="020B0604030504040204" pitchFamily="50" charset="-128"/>
              </a:rPr>
              <a:t>※</a:t>
            </a:r>
            <a:r>
              <a:rPr lang="ja-JP" altLang="en-US" sz="900" dirty="0">
                <a:latin typeface="+mn-ea"/>
                <a:cs typeface="メイリオ" panose="020B0604030504040204" pitchFamily="50" charset="-128"/>
              </a:rPr>
              <a:t>チェックのない項目がある場合、原則として面接会に参加できません。</a:t>
            </a:r>
            <a:endParaRPr lang="en-US" altLang="ja-JP" sz="900" dirty="0">
              <a:latin typeface="+mn-ea"/>
              <a:cs typeface="メイリオ" panose="020B0604030504040204" pitchFamily="50" charset="-128"/>
            </a:endParaRPr>
          </a:p>
        </p:txBody>
      </p:sp>
      <p:sp>
        <p:nvSpPr>
          <p:cNvPr id="5" name="テキスト ボックス 4"/>
          <p:cNvSpPr txBox="1"/>
          <p:nvPr/>
        </p:nvSpPr>
        <p:spPr>
          <a:xfrm>
            <a:off x="0" y="-15552"/>
            <a:ext cx="6858000" cy="707886"/>
          </a:xfrm>
          <a:prstGeom prst="rect">
            <a:avLst/>
          </a:prstGeom>
          <a:solidFill>
            <a:schemeClr val="tx2"/>
          </a:solidFill>
        </p:spPr>
        <p:txBody>
          <a:bodyPr wrap="square" rtlCol="0">
            <a:spAutoFit/>
          </a:bodyPr>
          <a:lstStyle/>
          <a:p>
            <a:pPr algn="ctr"/>
            <a:r>
              <a:rPr lang="ja-JP" altLang="en-US" sz="2000" dirty="0">
                <a:solidFill>
                  <a:schemeClr val="bg1"/>
                </a:solidFill>
                <a:effectLst>
                  <a:outerShdw blurRad="38100" dist="38100" dir="2700000" algn="tl">
                    <a:srgbClr val="000000">
                      <a:alpha val="43137"/>
                    </a:srgbClr>
                  </a:outerShdw>
                </a:effectLst>
                <a:latin typeface="+mj-ea"/>
                <a:ea typeface="+mj-ea"/>
              </a:rPr>
              <a:t>介護のお仕事相談・就職面接会 参加申込書</a:t>
            </a:r>
            <a:endParaRPr lang="en-US" altLang="ja-JP" sz="2000" dirty="0">
              <a:solidFill>
                <a:schemeClr val="bg1"/>
              </a:solidFill>
              <a:effectLst>
                <a:outerShdw blurRad="38100" dist="38100" dir="2700000" algn="tl">
                  <a:srgbClr val="000000">
                    <a:alpha val="43137"/>
                  </a:srgbClr>
                </a:outerShdw>
              </a:effectLst>
              <a:latin typeface="+mj-ea"/>
              <a:ea typeface="+mj-ea"/>
            </a:endParaRPr>
          </a:p>
          <a:p>
            <a:pPr algn="ctr"/>
            <a:r>
              <a:rPr lang="ja-JP" altLang="en-US" sz="2000" dirty="0">
                <a:solidFill>
                  <a:schemeClr val="bg1"/>
                </a:solidFill>
                <a:effectLst>
                  <a:outerShdw blurRad="38100" dist="38100" dir="2700000" algn="tl">
                    <a:srgbClr val="000000">
                      <a:alpha val="43137"/>
                    </a:srgbClr>
                  </a:outerShdw>
                </a:effectLst>
                <a:latin typeface="+mj-ea"/>
                <a:ea typeface="+mj-ea"/>
              </a:rPr>
              <a:t>（</a:t>
            </a:r>
            <a:r>
              <a:rPr lang="en-US" altLang="ja-JP" sz="2000" dirty="0">
                <a:solidFill>
                  <a:schemeClr val="bg1"/>
                </a:solidFill>
                <a:effectLst>
                  <a:outerShdw blurRad="38100" dist="38100" dir="2700000" algn="tl">
                    <a:srgbClr val="000000">
                      <a:alpha val="43137"/>
                    </a:srgbClr>
                  </a:outerShdw>
                </a:effectLst>
                <a:latin typeface="+mj-ea"/>
                <a:ea typeface="+mj-ea"/>
              </a:rPr>
              <a:t>R</a:t>
            </a:r>
            <a:r>
              <a:rPr lang="ja-JP" altLang="en-US" sz="2000" dirty="0">
                <a:solidFill>
                  <a:schemeClr val="bg1"/>
                </a:solidFill>
                <a:effectLst>
                  <a:outerShdw blurRad="38100" dist="38100" dir="2700000" algn="tl">
                    <a:srgbClr val="000000">
                      <a:alpha val="43137"/>
                    </a:srgbClr>
                  </a:outerShdw>
                </a:effectLst>
                <a:latin typeface="+mj-ea"/>
                <a:ea typeface="+mj-ea"/>
              </a:rPr>
              <a:t>８年９月１１日）</a:t>
            </a:r>
            <a:endParaRPr lang="en-US" altLang="ja-JP" sz="2000" dirty="0">
              <a:solidFill>
                <a:schemeClr val="bg1"/>
              </a:solidFill>
              <a:effectLst>
                <a:outerShdw blurRad="38100" dist="38100" dir="2700000" algn="tl">
                  <a:srgbClr val="000000">
                    <a:alpha val="43137"/>
                  </a:srgbClr>
                </a:outerShdw>
              </a:effectLst>
              <a:latin typeface="+mj-ea"/>
              <a:ea typeface="+mj-ea"/>
            </a:endParaRPr>
          </a:p>
        </p:txBody>
      </p:sp>
      <p:sp>
        <p:nvSpPr>
          <p:cNvPr id="22" name="テキスト ボックス 21"/>
          <p:cNvSpPr txBox="1"/>
          <p:nvPr/>
        </p:nvSpPr>
        <p:spPr>
          <a:xfrm>
            <a:off x="0" y="726793"/>
            <a:ext cx="6957392" cy="600164"/>
          </a:xfrm>
          <a:prstGeom prst="rect">
            <a:avLst/>
          </a:prstGeom>
          <a:noFill/>
        </p:spPr>
        <p:txBody>
          <a:bodyPr wrap="square" rtlCol="0">
            <a:spAutoFit/>
          </a:bodyPr>
          <a:lstStyle/>
          <a:p>
            <a:r>
              <a:rPr lang="ja-JP" altLang="en-US" sz="1100" dirty="0">
                <a:latin typeface="+mn-ea"/>
                <a:cs typeface="メイリオ" panose="020B0604030504040204" pitchFamily="50" charset="-128"/>
              </a:rPr>
              <a:t>●事業所情報●</a:t>
            </a:r>
            <a:endParaRPr lang="en-US" altLang="ja-JP" sz="1100" dirty="0">
              <a:latin typeface="+mn-ea"/>
              <a:cs typeface="メイリオ" panose="020B0604030504040204" pitchFamily="50" charset="-128"/>
            </a:endParaRPr>
          </a:p>
          <a:p>
            <a:r>
              <a:rPr lang="ja-JP" altLang="en-US" sz="1100" dirty="0">
                <a:latin typeface="+mn-ea"/>
                <a:cs typeface="メイリオ" panose="020B0604030504040204" pitchFamily="50" charset="-128"/>
              </a:rPr>
              <a:t>参加決定の連絡のほか、本申込書の内容等について、ハローワーク飯田橋事業所第一部門から連絡させていただくことがありますので、もれなく記入をお願いします。</a:t>
            </a:r>
            <a:endParaRPr lang="en-US" altLang="ja-JP" sz="1100" dirty="0">
              <a:latin typeface="+mn-ea"/>
              <a:cs typeface="メイリオ" panose="020B0604030504040204" pitchFamily="50" charset="-128"/>
            </a:endParaRPr>
          </a:p>
        </p:txBody>
      </p:sp>
      <p:sp>
        <p:nvSpPr>
          <p:cNvPr id="26" name="テキスト ボックス 25"/>
          <p:cNvSpPr txBox="1"/>
          <p:nvPr/>
        </p:nvSpPr>
        <p:spPr>
          <a:xfrm>
            <a:off x="-194310" y="8594685"/>
            <a:ext cx="6858000" cy="369332"/>
          </a:xfrm>
          <a:prstGeom prst="rect">
            <a:avLst/>
          </a:prstGeom>
          <a:noFill/>
        </p:spPr>
        <p:txBody>
          <a:bodyPr wrap="square" rtlCol="0">
            <a:spAutoFit/>
          </a:bodyPr>
          <a:lstStyle/>
          <a:p>
            <a:pPr algn="ctr"/>
            <a:r>
              <a:rPr lang="ja-JP" altLang="en-US" sz="1600" b="1" dirty="0"/>
              <a:t>＊申込期限＊</a:t>
            </a:r>
            <a:r>
              <a:rPr lang="ja-JP" altLang="en-US" b="1" dirty="0"/>
              <a:t>７月２７日（月）必着</a:t>
            </a:r>
            <a:endParaRPr lang="en-US" altLang="ja-JP" b="1" dirty="0"/>
          </a:p>
        </p:txBody>
      </p:sp>
      <p:graphicFrame>
        <p:nvGraphicFramePr>
          <p:cNvPr id="6" name="表 5"/>
          <p:cNvGraphicFramePr>
            <a:graphicFrameLocks noGrp="1"/>
          </p:cNvGraphicFramePr>
          <p:nvPr>
            <p:extLst>
              <p:ext uri="{D42A27DB-BD31-4B8C-83A1-F6EECF244321}">
                <p14:modId xmlns:p14="http://schemas.microsoft.com/office/powerpoint/2010/main" val="2544430433"/>
              </p:ext>
            </p:extLst>
          </p:nvPr>
        </p:nvGraphicFramePr>
        <p:xfrm>
          <a:off x="113426" y="6197200"/>
          <a:ext cx="6631144" cy="2336488"/>
        </p:xfrm>
        <a:graphic>
          <a:graphicData uri="http://schemas.openxmlformats.org/drawingml/2006/table">
            <a:tbl>
              <a:tblPr/>
              <a:tblGrid>
                <a:gridCol w="283180">
                  <a:extLst>
                    <a:ext uri="{9D8B030D-6E8A-4147-A177-3AD203B41FA5}">
                      <a16:colId xmlns:a16="http://schemas.microsoft.com/office/drawing/2014/main" val="2715804515"/>
                    </a:ext>
                  </a:extLst>
                </a:gridCol>
                <a:gridCol w="5781603">
                  <a:extLst>
                    <a:ext uri="{9D8B030D-6E8A-4147-A177-3AD203B41FA5}">
                      <a16:colId xmlns:a16="http://schemas.microsoft.com/office/drawing/2014/main" val="3933245121"/>
                    </a:ext>
                  </a:extLst>
                </a:gridCol>
                <a:gridCol w="566361">
                  <a:extLst>
                    <a:ext uri="{9D8B030D-6E8A-4147-A177-3AD203B41FA5}">
                      <a16:colId xmlns:a16="http://schemas.microsoft.com/office/drawing/2014/main" val="2057300689"/>
                    </a:ext>
                  </a:extLst>
                </a:gridCol>
              </a:tblGrid>
              <a:tr h="292061">
                <a:tc gridSpan="2">
                  <a:txBody>
                    <a:bodyPr/>
                    <a:lstStyle/>
                    <a:p>
                      <a:pPr algn="ctr" rtl="0"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項　　　目</a:t>
                      </a:r>
                    </a:p>
                  </a:txBody>
                  <a:tcPr marL="8237" marR="8237" marT="82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rtl="0" fontAlgn="ctr"/>
                      <a:r>
                        <a:rPr lang="ja-JP" altLang="en-US" sz="700" b="0" i="0" u="none" strike="noStrike">
                          <a:solidFill>
                            <a:srgbClr val="000000"/>
                          </a:solidFill>
                          <a:effectLst/>
                          <a:latin typeface="HGSｺﾞｼｯｸM" panose="020B0600000000000000" pitchFamily="50" charset="-128"/>
                          <a:ea typeface="HGSｺﾞｼｯｸM" panose="020B0600000000000000" pitchFamily="50" charset="-128"/>
                        </a:rPr>
                        <a:t>ﾁｪｯｸ欄</a:t>
                      </a:r>
                    </a:p>
                  </a:txBody>
                  <a:tcPr marL="8237" marR="8237" marT="8237"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17633"/>
                  </a:ext>
                </a:extLst>
              </a:tr>
              <a:tr h="292061">
                <a:tc gridSpan="2">
                  <a:txBody>
                    <a:bodyPr/>
                    <a:lstStyle/>
                    <a:p>
                      <a:pPr algn="l" rtl="0" fontAlgn="ctr"/>
                      <a:r>
                        <a:rPr lang="en-US" altLang="ja-JP" sz="800" b="0" i="0" u="none" strike="noStrike" dirty="0">
                          <a:solidFill>
                            <a:srgbClr val="000000"/>
                          </a:solidFill>
                          <a:effectLst/>
                          <a:latin typeface="HGSｺﾞｼｯｸM" panose="020B0600000000000000" pitchFamily="50" charset="-128"/>
                          <a:ea typeface="HGSｺﾞｼｯｸM" panose="020B0600000000000000" pitchFamily="50" charset="-128"/>
                        </a:rPr>
                        <a:t>【</a:t>
                      </a:r>
                      <a:r>
                        <a:rPr lang="ja-JP" altLang="en-US" sz="800" b="0" i="0" u="none" strike="noStrike" dirty="0">
                          <a:solidFill>
                            <a:srgbClr val="000000"/>
                          </a:solidFill>
                          <a:effectLst/>
                          <a:latin typeface="HGSｺﾞｼｯｸM" panose="020B0600000000000000" pitchFamily="50" charset="-128"/>
                          <a:ea typeface="HGSｺﾞｼｯｸM" panose="020B0600000000000000" pitchFamily="50" charset="-128"/>
                        </a:rPr>
                        <a:t>１</a:t>
                      </a:r>
                      <a:r>
                        <a:rPr lang="en-US" altLang="ja-JP" sz="800" b="0" i="0" u="none" strike="noStrike" dirty="0">
                          <a:solidFill>
                            <a:srgbClr val="000000"/>
                          </a:solidFill>
                          <a:effectLst/>
                          <a:latin typeface="HGSｺﾞｼｯｸM" panose="020B0600000000000000" pitchFamily="50" charset="-128"/>
                          <a:ea typeface="HGSｺﾞｼｯｸM" panose="020B0600000000000000" pitchFamily="50" charset="-128"/>
                        </a:rPr>
                        <a:t>】</a:t>
                      </a:r>
                      <a:r>
                        <a:rPr lang="ja-JP" altLang="en-US" sz="800" b="0" i="0" u="none" strike="noStrike" dirty="0">
                          <a:solidFill>
                            <a:srgbClr val="000000"/>
                          </a:solidFill>
                          <a:effectLst/>
                          <a:latin typeface="HGSｺﾞｼｯｸM" panose="020B0600000000000000" pitchFamily="50" charset="-128"/>
                          <a:ea typeface="HGSｺﾞｼｯｸM" panose="020B0600000000000000" pitchFamily="50" charset="-128"/>
                        </a:rPr>
                        <a:t>重大な労働関係等法令違反を行っていない企業である。</a:t>
                      </a:r>
                    </a:p>
                  </a:txBody>
                  <a:tcPr marL="8237" marR="8237" marT="823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rtl="0" fontAlgn="ctr"/>
                      <a:r>
                        <a:rPr lang="ja-JP" altLang="en-US" sz="1300" b="0" i="0" u="none" strike="noStrike">
                          <a:solidFill>
                            <a:srgbClr val="000000"/>
                          </a:solidFill>
                          <a:effectLst/>
                          <a:latin typeface="HGSｺﾞｼｯｸM" panose="020B0600000000000000" pitchFamily="50" charset="-128"/>
                          <a:ea typeface="HGSｺﾞｼｯｸM" panose="020B0600000000000000" pitchFamily="50" charset="-128"/>
                        </a:rPr>
                        <a:t>□</a:t>
                      </a:r>
                    </a:p>
                  </a:txBody>
                  <a:tcPr marL="8237" marR="8237" marT="823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44075913"/>
                  </a:ext>
                </a:extLst>
              </a:tr>
              <a:tr h="292061">
                <a:tc gridSpan="2">
                  <a:txBody>
                    <a:bodyPr/>
                    <a:lstStyle/>
                    <a:p>
                      <a:pPr algn="l" rtl="0" fontAlgn="ctr"/>
                      <a:r>
                        <a:rPr lang="en-US" altLang="ja-JP" sz="800" b="0" i="0" u="none" strike="noStrike" dirty="0">
                          <a:solidFill>
                            <a:srgbClr val="000000"/>
                          </a:solidFill>
                          <a:effectLst/>
                          <a:latin typeface="HGSｺﾞｼｯｸM" panose="020B0600000000000000" pitchFamily="50" charset="-128"/>
                          <a:ea typeface="HGSｺﾞｼｯｸM" panose="020B0600000000000000" pitchFamily="50" charset="-128"/>
                        </a:rPr>
                        <a:t>【2】</a:t>
                      </a:r>
                      <a:r>
                        <a:rPr lang="ja-JP" altLang="en-US" sz="800" b="0" i="0" u="none" strike="noStrike" dirty="0">
                          <a:solidFill>
                            <a:srgbClr val="000000"/>
                          </a:solidFill>
                          <a:effectLst/>
                          <a:latin typeface="HGSｺﾞｼｯｸM" panose="020B0600000000000000" pitchFamily="50" charset="-128"/>
                          <a:ea typeface="HGSｺﾞｼｯｸM" panose="020B0600000000000000" pitchFamily="50" charset="-128"/>
                        </a:rPr>
                        <a:t>求人内容について</a:t>
                      </a:r>
                    </a:p>
                  </a:txBody>
                  <a:tcPr marL="8237" marR="8237" marT="823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rtl="0" fontAlgn="ctr"/>
                      <a:r>
                        <a:rPr lang="ja-JP" altLang="en-US" sz="700" b="0" i="0" u="none" strike="noStrike" dirty="0">
                          <a:solidFill>
                            <a:srgbClr val="000000"/>
                          </a:solidFill>
                          <a:effectLst/>
                          <a:latin typeface="HGSｺﾞｼｯｸM" panose="020B0600000000000000" pitchFamily="50" charset="-128"/>
                          <a:ea typeface="HGSｺﾞｼｯｸM" panose="020B0600000000000000" pitchFamily="50" charset="-128"/>
                        </a:rPr>
                        <a:t>ﾁｪｯｸ欄</a:t>
                      </a:r>
                    </a:p>
                  </a:txBody>
                  <a:tcPr marL="8237" marR="8237" marT="823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0360643"/>
                  </a:ext>
                </a:extLst>
              </a:tr>
              <a:tr h="292061">
                <a:tc>
                  <a:txBody>
                    <a:bodyPr/>
                    <a:lstStyle/>
                    <a:p>
                      <a:pPr algn="ctr" rtl="0" fontAlgn="ctr"/>
                      <a:r>
                        <a:rPr lang="en-US" altLang="ja-JP" sz="800" b="0" i="0" u="none" strike="noStrike">
                          <a:solidFill>
                            <a:srgbClr val="000000"/>
                          </a:solidFill>
                          <a:effectLst/>
                          <a:latin typeface="HGSｺﾞｼｯｸM" panose="020B0600000000000000" pitchFamily="50" charset="-128"/>
                          <a:ea typeface="HGSｺﾞｼｯｸM" panose="020B0600000000000000" pitchFamily="50" charset="-128"/>
                        </a:rPr>
                        <a:t>1</a:t>
                      </a:r>
                    </a:p>
                  </a:txBody>
                  <a:tcPr marL="8237" marR="8237" marT="823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HGSｺﾞｼｯｸM" panose="020B0600000000000000" pitchFamily="50" charset="-128"/>
                          <a:ea typeface="HGSｺﾞｼｯｸM" panose="020B0600000000000000" pitchFamily="50" charset="-128"/>
                        </a:rPr>
                        <a:t>本社（適用事業所）が、千代田区・中央区・文京区内であること</a:t>
                      </a:r>
                    </a:p>
                  </a:txBody>
                  <a:tcPr marL="8237" marR="8237" marT="8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300" b="0" i="0" u="none" strike="noStrike" dirty="0">
                          <a:solidFill>
                            <a:srgbClr val="000000"/>
                          </a:solidFill>
                          <a:effectLst/>
                          <a:latin typeface="HGSｺﾞｼｯｸM" panose="020B0600000000000000" pitchFamily="50" charset="-128"/>
                          <a:ea typeface="HGSｺﾞｼｯｸM" panose="020B0600000000000000" pitchFamily="50" charset="-128"/>
                        </a:rPr>
                        <a:t>□</a:t>
                      </a:r>
                    </a:p>
                  </a:txBody>
                  <a:tcPr marL="8237" marR="8237" marT="823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9455423"/>
                  </a:ext>
                </a:extLst>
              </a:tr>
              <a:tr h="292061">
                <a:tc>
                  <a:txBody>
                    <a:bodyPr/>
                    <a:lstStyle/>
                    <a:p>
                      <a:pPr algn="ctr" rtl="0" fontAlgn="ctr"/>
                      <a:r>
                        <a:rPr lang="en-US" altLang="ja-JP" sz="800" b="0" i="0" u="none" strike="noStrike" dirty="0">
                          <a:solidFill>
                            <a:srgbClr val="000000"/>
                          </a:solidFill>
                          <a:effectLst/>
                          <a:latin typeface="HGSｺﾞｼｯｸM" panose="020B0600000000000000" pitchFamily="50" charset="-128"/>
                          <a:ea typeface="HGSｺﾞｼｯｸM" panose="020B0600000000000000" pitchFamily="50" charset="-128"/>
                        </a:rPr>
                        <a:t>2</a:t>
                      </a:r>
                    </a:p>
                  </a:txBody>
                  <a:tcPr marL="8237" marR="8237" marT="823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HGSｺﾞｼｯｸM" panose="020B0600000000000000" pitchFamily="50" charset="-128"/>
                          <a:ea typeface="HGSｺﾞｼｯｸM" panose="020B0600000000000000" pitchFamily="50" charset="-128"/>
                        </a:rPr>
                        <a:t>介護業務未経験・無資格の方の雇用に意欲と理解があること。</a:t>
                      </a:r>
                    </a:p>
                  </a:txBody>
                  <a:tcPr marL="8237" marR="8237" marT="8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300" b="0" i="0" u="none" strike="noStrike" dirty="0">
                          <a:solidFill>
                            <a:srgbClr val="000000"/>
                          </a:solidFill>
                          <a:effectLst/>
                          <a:latin typeface="HGSｺﾞｼｯｸM" panose="020B0600000000000000" pitchFamily="50" charset="-128"/>
                          <a:ea typeface="HGSｺﾞｼｯｸM" panose="020B0600000000000000" pitchFamily="50" charset="-128"/>
                        </a:rPr>
                        <a:t>□</a:t>
                      </a:r>
                    </a:p>
                  </a:txBody>
                  <a:tcPr marL="8237" marR="8237" marT="823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3941721"/>
                  </a:ext>
                </a:extLst>
              </a:tr>
              <a:tr h="292061">
                <a:tc>
                  <a:txBody>
                    <a:bodyPr/>
                    <a:lstStyle/>
                    <a:p>
                      <a:pPr algn="ctr" rtl="0" fontAlgn="ctr"/>
                      <a:r>
                        <a:rPr lang="en-US" altLang="ja-JP" sz="800" b="0" i="0" u="none" strike="noStrike" dirty="0">
                          <a:solidFill>
                            <a:srgbClr val="000000"/>
                          </a:solidFill>
                          <a:effectLst/>
                          <a:latin typeface="HGSｺﾞｼｯｸM" panose="020B0600000000000000" pitchFamily="50" charset="-128"/>
                          <a:ea typeface="HGSｺﾞｼｯｸM" panose="020B0600000000000000" pitchFamily="50" charset="-128"/>
                        </a:rPr>
                        <a:t>3</a:t>
                      </a:r>
                    </a:p>
                  </a:txBody>
                  <a:tcPr marL="8237" marR="8237" marT="823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HGSｺﾞｼｯｸM" panose="020B0600000000000000" pitchFamily="50" charset="-128"/>
                          <a:ea typeface="HGSｺﾞｼｯｸM" panose="020B0600000000000000" pitchFamily="50" charset="-128"/>
                        </a:rPr>
                        <a:t>求人件数は</a:t>
                      </a:r>
                      <a:r>
                        <a:rPr lang="en-US" altLang="ja-JP" sz="800" b="0" i="0" u="none" strike="noStrike" dirty="0">
                          <a:solidFill>
                            <a:srgbClr val="000000"/>
                          </a:solidFill>
                          <a:effectLst/>
                          <a:latin typeface="HGSｺﾞｼｯｸM" panose="020B0600000000000000" pitchFamily="50" charset="-128"/>
                          <a:ea typeface="HGSｺﾞｼｯｸM" panose="020B0600000000000000" pitchFamily="50" charset="-128"/>
                        </a:rPr>
                        <a:t>10</a:t>
                      </a:r>
                      <a:r>
                        <a:rPr lang="ja-JP" altLang="en-US" sz="800" b="0" i="0" u="none" strike="noStrike" dirty="0">
                          <a:solidFill>
                            <a:srgbClr val="000000"/>
                          </a:solidFill>
                          <a:effectLst/>
                          <a:latin typeface="HGSｺﾞｼｯｸM" panose="020B0600000000000000" pitchFamily="50" charset="-128"/>
                          <a:ea typeface="HGSｺﾞｼｯｸM" panose="020B0600000000000000" pitchFamily="50" charset="-128"/>
                        </a:rPr>
                        <a:t>件までにすること。</a:t>
                      </a:r>
                    </a:p>
                  </a:txBody>
                  <a:tcPr marL="8237" marR="8237" marT="8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300" b="0" i="0" u="none" strike="noStrike">
                          <a:solidFill>
                            <a:srgbClr val="000000"/>
                          </a:solidFill>
                          <a:effectLst/>
                          <a:latin typeface="HGSｺﾞｼｯｸM" panose="020B0600000000000000" pitchFamily="50" charset="-128"/>
                          <a:ea typeface="HGSｺﾞｼｯｸM" panose="020B0600000000000000" pitchFamily="50" charset="-128"/>
                        </a:rPr>
                        <a:t>□</a:t>
                      </a:r>
                    </a:p>
                  </a:txBody>
                  <a:tcPr marL="8237" marR="8237" marT="823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0048871"/>
                  </a:ext>
                </a:extLst>
              </a:tr>
              <a:tr h="292061">
                <a:tc>
                  <a:txBody>
                    <a:bodyPr/>
                    <a:lstStyle/>
                    <a:p>
                      <a:pPr algn="ctr" rtl="0" fontAlgn="ctr"/>
                      <a:r>
                        <a:rPr lang="en-US" altLang="ja-JP" sz="800" b="0" i="0" u="none" strike="noStrike" dirty="0">
                          <a:solidFill>
                            <a:srgbClr val="000000"/>
                          </a:solidFill>
                          <a:effectLst/>
                          <a:latin typeface="HGSｺﾞｼｯｸM" panose="020B0600000000000000" pitchFamily="50" charset="-128"/>
                          <a:ea typeface="HGSｺﾞｼｯｸM" panose="020B0600000000000000" pitchFamily="50" charset="-128"/>
                        </a:rPr>
                        <a:t>4</a:t>
                      </a:r>
                    </a:p>
                  </a:txBody>
                  <a:tcPr marL="8237" marR="8237" marT="823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HGSｺﾞｼｯｸM" panose="020B0600000000000000" pitchFamily="50" charset="-128"/>
                          <a:ea typeface="HGSｺﾞｼｯｸM" panose="020B0600000000000000" pitchFamily="50" charset="-128"/>
                        </a:rPr>
                        <a:t>面接会当日まで採用枠が確保できること。（充足を理由としたキャンセルは不可）</a:t>
                      </a:r>
                    </a:p>
                  </a:txBody>
                  <a:tcPr marL="8237" marR="8237" marT="8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300" b="0" i="0" u="none" strike="noStrike">
                          <a:solidFill>
                            <a:srgbClr val="000000"/>
                          </a:solidFill>
                          <a:effectLst/>
                          <a:latin typeface="HGSｺﾞｼｯｸM" panose="020B0600000000000000" pitchFamily="50" charset="-128"/>
                          <a:ea typeface="HGSｺﾞｼｯｸM" panose="020B0600000000000000" pitchFamily="50" charset="-128"/>
                        </a:rPr>
                        <a:t>□</a:t>
                      </a:r>
                    </a:p>
                  </a:txBody>
                  <a:tcPr marL="8237" marR="8237" marT="823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5200522"/>
                  </a:ext>
                </a:extLst>
              </a:tr>
              <a:tr h="292061">
                <a:tc>
                  <a:txBody>
                    <a:bodyPr/>
                    <a:lstStyle/>
                    <a:p>
                      <a:pPr algn="ctr" rtl="0" fontAlgn="ctr"/>
                      <a:r>
                        <a:rPr lang="en-US" altLang="ja-JP" sz="800" b="0" i="0" u="none" strike="noStrike" dirty="0">
                          <a:solidFill>
                            <a:srgbClr val="000000"/>
                          </a:solidFill>
                          <a:effectLst/>
                          <a:latin typeface="HGSｺﾞｼｯｸM" panose="020B0600000000000000" pitchFamily="50" charset="-128"/>
                          <a:ea typeface="HGSｺﾞｼｯｸM" panose="020B0600000000000000" pitchFamily="50" charset="-128"/>
                        </a:rPr>
                        <a:t>5</a:t>
                      </a:r>
                    </a:p>
                  </a:txBody>
                  <a:tcPr marL="8237" marR="8237" marT="823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800" b="0" i="0" u="none" strike="noStrike" dirty="0">
                          <a:solidFill>
                            <a:srgbClr val="000000"/>
                          </a:solidFill>
                          <a:effectLst/>
                          <a:latin typeface="HGSｺﾞｼｯｸM" panose="020B0600000000000000" pitchFamily="50" charset="-128"/>
                          <a:ea typeface="HGSｺﾞｼｯｸM" panose="020B0600000000000000" pitchFamily="50" charset="-128"/>
                        </a:rPr>
                        <a:t>直接雇用求人（派遣は対象外）であること。</a:t>
                      </a:r>
                    </a:p>
                  </a:txBody>
                  <a:tcPr marL="8237" marR="8237" marT="8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300" b="0" i="0" u="none" strike="noStrike" dirty="0">
                          <a:solidFill>
                            <a:srgbClr val="000000"/>
                          </a:solidFill>
                          <a:effectLst/>
                          <a:latin typeface="HGSｺﾞｼｯｸM" panose="020B0600000000000000" pitchFamily="50" charset="-128"/>
                          <a:ea typeface="HGSｺﾞｼｯｸM" panose="020B0600000000000000" pitchFamily="50" charset="-128"/>
                        </a:rPr>
                        <a:t>□</a:t>
                      </a:r>
                    </a:p>
                  </a:txBody>
                  <a:tcPr marL="8237" marR="8237" marT="823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9428995"/>
                  </a:ext>
                </a:extLst>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2545029536"/>
              </p:ext>
            </p:extLst>
          </p:nvPr>
        </p:nvGraphicFramePr>
        <p:xfrm>
          <a:off x="113427" y="1361416"/>
          <a:ext cx="6631143" cy="4154994"/>
        </p:xfrm>
        <a:graphic>
          <a:graphicData uri="http://schemas.openxmlformats.org/drawingml/2006/table">
            <a:tbl>
              <a:tblPr/>
              <a:tblGrid>
                <a:gridCol w="1110205">
                  <a:extLst>
                    <a:ext uri="{9D8B030D-6E8A-4147-A177-3AD203B41FA5}">
                      <a16:colId xmlns:a16="http://schemas.microsoft.com/office/drawing/2014/main" val="3223847023"/>
                    </a:ext>
                  </a:extLst>
                </a:gridCol>
                <a:gridCol w="2728877">
                  <a:extLst>
                    <a:ext uri="{9D8B030D-6E8A-4147-A177-3AD203B41FA5}">
                      <a16:colId xmlns:a16="http://schemas.microsoft.com/office/drawing/2014/main" val="2951886095"/>
                    </a:ext>
                  </a:extLst>
                </a:gridCol>
                <a:gridCol w="1167370">
                  <a:extLst>
                    <a:ext uri="{9D8B030D-6E8A-4147-A177-3AD203B41FA5}">
                      <a16:colId xmlns:a16="http://schemas.microsoft.com/office/drawing/2014/main" val="1777172655"/>
                    </a:ext>
                  </a:extLst>
                </a:gridCol>
                <a:gridCol w="1624691">
                  <a:extLst>
                    <a:ext uri="{9D8B030D-6E8A-4147-A177-3AD203B41FA5}">
                      <a16:colId xmlns:a16="http://schemas.microsoft.com/office/drawing/2014/main" val="1168204717"/>
                    </a:ext>
                  </a:extLst>
                </a:gridCol>
              </a:tblGrid>
              <a:tr h="191787">
                <a:tc>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フリガナ</a:t>
                      </a:r>
                    </a:p>
                  </a:txBody>
                  <a:tcPr marL="8401" marR="8401" marT="8401"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　</a:t>
                      </a:r>
                    </a:p>
                  </a:txBody>
                  <a:tcPr marL="8401" marR="8401" marT="84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zh-TW"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雇用保険適用</a:t>
                      </a:r>
                      <a:br>
                        <a:rPr lang="zh-TW"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br>
                      <a:r>
                        <a:rPr lang="zh-TW"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事業所番号</a:t>
                      </a:r>
                    </a:p>
                  </a:txBody>
                  <a:tcPr marL="8401" marR="8401" marT="84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rowSpan="2">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　</a:t>
                      </a:r>
                    </a:p>
                  </a:txBody>
                  <a:tcPr marL="8401" marR="8401" marT="8401"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6117313"/>
                  </a:ext>
                </a:extLst>
              </a:tr>
              <a:tr h="247193">
                <a:tc>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事業所名</a:t>
                      </a:r>
                    </a:p>
                  </a:txBody>
                  <a:tcPr marL="8401" marR="8401" marT="8401"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　</a:t>
                      </a:r>
                    </a:p>
                  </a:txBody>
                  <a:tcPr marL="8401" marR="8401" marT="84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9525"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731118673"/>
                  </a:ext>
                </a:extLst>
              </a:tr>
              <a:tr h="337057">
                <a:tc>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所在地</a:t>
                      </a:r>
                    </a:p>
                  </a:txBody>
                  <a:tcPr marL="8401" marR="8401" marT="8401" marB="0"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3">
                  <a:txBody>
                    <a:bodyPr/>
                    <a:lstStyle/>
                    <a:p>
                      <a:pPr algn="l" fontAlgn="t"/>
                      <a:r>
                        <a:rPr lang="ja-JP" altLang="en-US" sz="900" b="0" i="0" u="none" strike="noStrike">
                          <a:solidFill>
                            <a:srgbClr val="000000"/>
                          </a:solidFill>
                          <a:effectLst/>
                          <a:latin typeface="HGSｺﾞｼｯｸM" panose="020B0600000000000000" pitchFamily="50" charset="-128"/>
                          <a:ea typeface="HGSｺﾞｼｯｸM" panose="020B0600000000000000" pitchFamily="50" charset="-128"/>
                        </a:rPr>
                        <a:t>〒　　　－　　　</a:t>
                      </a:r>
                    </a:p>
                  </a:txBody>
                  <a:tcPr marL="8401" marR="8401" marT="8401" marB="0">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3091278961"/>
                  </a:ext>
                </a:extLst>
              </a:tr>
              <a:tr h="247193">
                <a:tc rowSpan="2">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連絡先担当者</a:t>
                      </a:r>
                    </a:p>
                  </a:txBody>
                  <a:tcPr marL="8401" marR="8401" marT="8401"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所属：</a:t>
                      </a:r>
                    </a:p>
                  </a:txBody>
                  <a:tcPr marL="8401" marR="8401" marT="8401" marB="0" anchor="ctr">
                    <a:lnL w="635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電話番号</a:t>
                      </a:r>
                    </a:p>
                  </a:txBody>
                  <a:tcPr marL="8401" marR="8401" marT="840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　</a:t>
                      </a:r>
                    </a:p>
                  </a:txBody>
                  <a:tcPr marL="8401" marR="8401" marT="8401"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322992320"/>
                  </a:ext>
                </a:extLst>
              </a:tr>
              <a:tr h="290474">
                <a:tc vMerge="1">
                  <a:txBody>
                    <a:bodyPr/>
                    <a:lstStyle/>
                    <a:p>
                      <a:endParaRPr kumimoji="1" lang="ja-JP" altLang="en-US"/>
                    </a:p>
                  </a:txBody>
                  <a:tcPr/>
                </a:tc>
                <a:tc>
                  <a:txBody>
                    <a:bodyPr/>
                    <a:lstStyle/>
                    <a:p>
                      <a:pPr algn="l"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氏名：</a:t>
                      </a:r>
                    </a:p>
                  </a:txBody>
                  <a:tcPr marL="8401" marR="8401" marT="8401" marB="0" anchor="ctr">
                    <a:lnL w="635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ctr"/>
                      <a:r>
                        <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rPr>
                        <a:t>email</a:t>
                      </a: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アドレス</a:t>
                      </a:r>
                    </a:p>
                  </a:txBody>
                  <a:tcPr marL="8401" marR="8401" marT="840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ct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127452"/>
                  </a:ext>
                </a:extLst>
              </a:tr>
              <a:tr h="284129">
                <a:tc>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募集職種</a:t>
                      </a:r>
                    </a:p>
                  </a:txBody>
                  <a:tcPr marL="8401" marR="8401" marT="8401"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dirty="0">
                          <a:solidFill>
                            <a:srgbClr val="000000"/>
                          </a:solidFill>
                          <a:effectLst/>
                          <a:latin typeface="HGSｺﾞｼｯｸM" panose="020B0600000000000000" pitchFamily="50" charset="-128"/>
                          <a:ea typeface="HGSｺﾞｼｯｸM" panose="020B0600000000000000" pitchFamily="50" charset="-128"/>
                        </a:rPr>
                        <a:t>　</a:t>
                      </a:r>
                    </a:p>
                  </a:txBody>
                  <a:tcPr marL="8401" marR="8401" marT="8401" marB="0" anchor="ctr">
                    <a:lnL w="635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800" b="0" i="0" u="none" strike="noStrike" dirty="0">
                          <a:solidFill>
                            <a:srgbClr val="000000"/>
                          </a:solidFill>
                          <a:effectLst/>
                          <a:latin typeface="HGSｺﾞｼｯｸM" panose="020B0600000000000000" pitchFamily="50" charset="-128"/>
                          <a:ea typeface="HGSｺﾞｼｯｸM" panose="020B0600000000000000" pitchFamily="50" charset="-128"/>
                        </a:rPr>
                        <a:t>求人番号</a:t>
                      </a:r>
                      <a:endParaRPr lang="en-US" altLang="ja-JP" sz="800" b="0" i="0" u="none" strike="noStrike" dirty="0">
                        <a:solidFill>
                          <a:srgbClr val="000000"/>
                        </a:solidFill>
                        <a:effectLst/>
                        <a:latin typeface="HGSｺﾞｼｯｸM" panose="020B0600000000000000" pitchFamily="50" charset="-128"/>
                        <a:ea typeface="HGSｺﾞｼｯｸM" panose="020B0600000000000000" pitchFamily="50" charset="-128"/>
                      </a:endParaRPr>
                    </a:p>
                    <a:p>
                      <a:pPr algn="ctr" fontAlgn="ctr"/>
                      <a:r>
                        <a:rPr lang="ja-JP" altLang="en-US" sz="800" b="0" i="0" u="none" strike="noStrike" dirty="0">
                          <a:solidFill>
                            <a:srgbClr val="000000"/>
                          </a:solidFill>
                          <a:effectLst/>
                          <a:latin typeface="HGSｺﾞｼｯｸM" panose="020B0600000000000000" pitchFamily="50" charset="-128"/>
                          <a:ea typeface="HGSｺﾞｼｯｸM" panose="020B0600000000000000" pitchFamily="50" charset="-128"/>
                        </a:rPr>
                        <a:t>（ない場合は不要）</a:t>
                      </a:r>
                    </a:p>
                  </a:txBody>
                  <a:tcPr marL="8401" marR="8401" marT="840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3031534"/>
                  </a:ext>
                </a:extLst>
              </a:tr>
              <a:tr h="284129">
                <a:tc>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募集職種</a:t>
                      </a:r>
                    </a:p>
                  </a:txBody>
                  <a:tcPr marL="8401" marR="8401" marT="8401"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　</a:t>
                      </a:r>
                    </a:p>
                  </a:txBody>
                  <a:tcPr marL="8401" marR="8401" marT="8401" marB="0" anchor="ctr">
                    <a:lnL w="635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求人番号</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（ない場合は不要）</a:t>
                      </a:r>
                    </a:p>
                  </a:txBody>
                  <a:tcPr marL="8401" marR="8401" marT="840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85942831"/>
                  </a:ext>
                </a:extLst>
              </a:tr>
              <a:tr h="284129">
                <a:tc>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募集職種</a:t>
                      </a:r>
                    </a:p>
                  </a:txBody>
                  <a:tcPr marL="8401" marR="8401" marT="8401"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　</a:t>
                      </a:r>
                    </a:p>
                  </a:txBody>
                  <a:tcPr marL="8401" marR="8401" marT="8401" marB="0" anchor="ctr">
                    <a:lnL w="635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求人番号</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（ない場合は不要）</a:t>
                      </a:r>
                    </a:p>
                  </a:txBody>
                  <a:tcPr marL="8401" marR="8401" marT="840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2899799"/>
                  </a:ext>
                </a:extLst>
              </a:tr>
              <a:tr h="284129">
                <a:tc>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募集職種</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635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求人番号</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（ない場合は不要）</a:t>
                      </a:r>
                    </a:p>
                  </a:txBody>
                  <a:tcPr marL="8401" marR="8401" marT="840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00861568"/>
                  </a:ext>
                </a:extLst>
              </a:tr>
              <a:tr h="28412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募集職種</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635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求人番号</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（ない場合は不要）</a:t>
                      </a:r>
                    </a:p>
                  </a:txBody>
                  <a:tcPr marL="8401" marR="8401" marT="840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4423197"/>
                  </a:ext>
                </a:extLst>
              </a:tr>
              <a:tr h="28412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募集職種</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635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求人番号</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（ない場合は不要）</a:t>
                      </a:r>
                    </a:p>
                  </a:txBody>
                  <a:tcPr marL="8401" marR="8401" marT="840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6837290"/>
                  </a:ext>
                </a:extLst>
              </a:tr>
              <a:tr h="28412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募集職種</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635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求人番号</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（ない場合は不要）</a:t>
                      </a:r>
                    </a:p>
                  </a:txBody>
                  <a:tcPr marL="8401" marR="8401" marT="840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5987882"/>
                  </a:ext>
                </a:extLst>
              </a:tr>
              <a:tr h="28412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募集職種</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635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求人番号</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（ない場合は不要）</a:t>
                      </a:r>
                    </a:p>
                  </a:txBody>
                  <a:tcPr marL="8401" marR="8401" marT="840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3915222"/>
                  </a:ext>
                </a:extLst>
              </a:tr>
              <a:tr h="28412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募集職種</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635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求人番号</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（ない場合は不要）</a:t>
                      </a:r>
                    </a:p>
                  </a:txBody>
                  <a:tcPr marL="8401" marR="8401" marT="840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1139280"/>
                  </a:ext>
                </a:extLst>
              </a:tr>
              <a:tr h="28412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募集職種</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635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求人番号</a:t>
                      </a:r>
                      <a:endParaRPr lang="en-US" altLang="ja-JP"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p>
                      <a:pPr algn="ctr" fontAlgn="ctr"/>
                      <a:r>
                        <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rPr>
                        <a:t>（ない場合は不要）</a:t>
                      </a:r>
                    </a:p>
                  </a:txBody>
                  <a:tcPr marL="8401" marR="8401" marT="840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9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8401" marR="8401" marT="8401"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12301508"/>
                  </a:ext>
                </a:extLst>
              </a:tr>
            </a:tbl>
          </a:graphicData>
        </a:graphic>
      </p:graphicFrame>
      <p:sp>
        <p:nvSpPr>
          <p:cNvPr id="3" name="テキスト ボックス 11">
            <a:extLst>
              <a:ext uri="{FF2B5EF4-FFF2-40B4-BE49-F238E27FC236}">
                <a16:creationId xmlns:a16="http://schemas.microsoft.com/office/drawing/2014/main" id="{ECBE3FE4-0F99-2DC4-2E11-1C542760E808}"/>
              </a:ext>
            </a:extLst>
          </p:cNvPr>
          <p:cNvSpPr txBox="1"/>
          <p:nvPr/>
        </p:nvSpPr>
        <p:spPr>
          <a:xfrm>
            <a:off x="590548" y="9025015"/>
            <a:ext cx="5676900" cy="721443"/>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indent="1376680" algn="just">
              <a:buNone/>
            </a:pPr>
            <a:r>
              <a:rPr lang="ja-JP" sz="1200" b="1" kern="100" dirty="0">
                <a:effectLst/>
                <a:latin typeface="Century" panose="02040604050505020304" pitchFamily="18" charset="0"/>
                <a:ea typeface="ＭＳ Ｐゴシック" panose="020B0600070205080204" pitchFamily="50" charset="-128"/>
                <a:cs typeface="Times New Roman" panose="02020603050405020304" pitchFamily="18" charset="0"/>
              </a:rPr>
              <a:t>ハローワーク飯田橋　事業所第一部門</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ctr">
              <a:buNone/>
            </a:pPr>
            <a:r>
              <a:rPr lang="en-US" sz="1200" b="1" kern="100" dirty="0">
                <a:effectLst/>
                <a:latin typeface="ＭＳ Ｐゴシック" panose="020B0600070205080204" pitchFamily="50" charset="-128"/>
                <a:ea typeface="ＭＳ 明朝" panose="02020609040205080304" pitchFamily="17" charset="-128"/>
                <a:cs typeface="Times New Roman" panose="02020603050405020304" pitchFamily="18" charset="0"/>
              </a:rPr>
              <a:t>TEL</a:t>
            </a:r>
            <a:r>
              <a:rPr lang="ja-JP" sz="1200" b="1" kern="100" dirty="0">
                <a:effectLst/>
                <a:latin typeface="Century" panose="02040604050505020304" pitchFamily="18" charset="0"/>
                <a:ea typeface="ＭＳ Ｐゴシック" panose="020B0600070205080204" pitchFamily="50" charset="-128"/>
                <a:cs typeface="Times New Roman" panose="02020603050405020304" pitchFamily="18" charset="0"/>
              </a:rPr>
              <a:t>：</a:t>
            </a:r>
            <a:r>
              <a:rPr lang="en-US" sz="1200" b="1" kern="100" dirty="0">
                <a:effectLst/>
                <a:latin typeface="Century" panose="02040604050505020304" pitchFamily="18" charset="0"/>
                <a:ea typeface="ＭＳ Ｐゴシック" panose="020B0600070205080204" pitchFamily="50" charset="-128"/>
                <a:cs typeface="Times New Roman" panose="02020603050405020304" pitchFamily="18" charset="0"/>
              </a:rPr>
              <a:t>03-3812-8609</a:t>
            </a:r>
            <a:r>
              <a:rPr lang="ja-JP" sz="1200" b="1" kern="100" dirty="0">
                <a:effectLst/>
                <a:latin typeface="Century" panose="02040604050505020304" pitchFamily="18" charset="0"/>
                <a:ea typeface="ＭＳ Ｐゴシック" panose="020B0600070205080204" pitchFamily="50" charset="-128"/>
                <a:cs typeface="Times New Roman" panose="02020603050405020304" pitchFamily="18" charset="0"/>
              </a:rPr>
              <a:t>（</a:t>
            </a:r>
            <a:r>
              <a:rPr lang="en-US" sz="1200" b="1" kern="100" dirty="0">
                <a:effectLst/>
                <a:latin typeface="Century" panose="02040604050505020304" pitchFamily="18" charset="0"/>
                <a:ea typeface="ＭＳ Ｐゴシック" panose="020B0600070205080204" pitchFamily="50" charset="-128"/>
                <a:cs typeface="Times New Roman" panose="02020603050405020304" pitchFamily="18" charset="0"/>
              </a:rPr>
              <a:t>33</a:t>
            </a:r>
            <a:r>
              <a:rPr lang="ja-JP" sz="1200" b="1" kern="100" dirty="0">
                <a:effectLst/>
                <a:latin typeface="Century" panose="02040604050505020304" pitchFamily="18" charset="0"/>
                <a:ea typeface="ＭＳ Ｐゴシック" panose="020B0600070205080204" pitchFamily="50" charset="-128"/>
                <a:cs typeface="Times New Roman" panose="02020603050405020304" pitchFamily="18" charset="0"/>
              </a:rPr>
              <a:t>＃）</a:t>
            </a:r>
            <a:r>
              <a:rPr lang="ja-JP" sz="900" b="1" kern="100" dirty="0">
                <a:effectLst/>
                <a:latin typeface="Century" panose="02040604050505020304" pitchFamily="18" charset="0"/>
                <a:ea typeface="ＭＳ Ｐゴシック" panose="020B0600070205080204" pitchFamily="50" charset="-128"/>
                <a:cs typeface="Times New Roman" panose="02020603050405020304" pitchFamily="18" charset="0"/>
              </a:rPr>
              <a:t>【受付時間】平日　</a:t>
            </a:r>
            <a:r>
              <a:rPr lang="en-US" sz="900" b="1" kern="100" dirty="0">
                <a:effectLst/>
                <a:latin typeface="Century" panose="02040604050505020304" pitchFamily="18" charset="0"/>
                <a:ea typeface="ＭＳ Ｐゴシック" panose="020B0600070205080204" pitchFamily="50" charset="-128"/>
                <a:cs typeface="Times New Roman" panose="02020603050405020304" pitchFamily="18" charset="0"/>
              </a:rPr>
              <a:t>8</a:t>
            </a:r>
            <a:r>
              <a:rPr lang="ja-JP" sz="900" b="1" kern="100" dirty="0">
                <a:effectLst/>
                <a:latin typeface="Century" panose="02040604050505020304" pitchFamily="18" charset="0"/>
                <a:ea typeface="ＭＳ Ｐゴシック" panose="020B0600070205080204" pitchFamily="50" charset="-128"/>
                <a:cs typeface="Times New Roman" panose="02020603050405020304" pitchFamily="18" charset="0"/>
              </a:rPr>
              <a:t>：</a:t>
            </a:r>
            <a:r>
              <a:rPr lang="en-US" sz="900" b="1" kern="100" dirty="0">
                <a:effectLst/>
                <a:latin typeface="Century" panose="02040604050505020304" pitchFamily="18" charset="0"/>
                <a:ea typeface="ＭＳ Ｐゴシック" panose="020B0600070205080204" pitchFamily="50" charset="-128"/>
                <a:cs typeface="Times New Roman" panose="02020603050405020304" pitchFamily="18" charset="0"/>
              </a:rPr>
              <a:t>30</a:t>
            </a:r>
            <a:r>
              <a:rPr lang="ja-JP" sz="900" b="1" kern="100" dirty="0">
                <a:effectLst/>
                <a:latin typeface="Century" panose="02040604050505020304" pitchFamily="18" charset="0"/>
                <a:ea typeface="ＭＳ Ｐゴシック" panose="020B0600070205080204" pitchFamily="50" charset="-128"/>
                <a:cs typeface="Times New Roman" panose="02020603050405020304" pitchFamily="18" charset="0"/>
              </a:rPr>
              <a:t>～</a:t>
            </a:r>
            <a:r>
              <a:rPr lang="en-US" sz="900" b="1" kern="100" dirty="0">
                <a:effectLst/>
                <a:latin typeface="Century" panose="02040604050505020304" pitchFamily="18" charset="0"/>
                <a:ea typeface="ＭＳ Ｐゴシック" panose="020B0600070205080204" pitchFamily="50" charset="-128"/>
                <a:cs typeface="Times New Roman" panose="02020603050405020304" pitchFamily="18" charset="0"/>
              </a:rPr>
              <a:t>17</a:t>
            </a:r>
            <a:r>
              <a:rPr lang="ja-JP" sz="900" b="1" kern="100" dirty="0">
                <a:effectLst/>
                <a:latin typeface="Century" panose="02040604050505020304" pitchFamily="18" charset="0"/>
                <a:ea typeface="ＭＳ Ｐゴシック" panose="020B0600070205080204" pitchFamily="50" charset="-128"/>
                <a:cs typeface="Times New Roman" panose="02020603050405020304" pitchFamily="18" charset="0"/>
              </a:rPr>
              <a:t>：</a:t>
            </a:r>
            <a:r>
              <a:rPr lang="en-US" sz="900" b="1" kern="100" dirty="0">
                <a:effectLst/>
                <a:latin typeface="Century" panose="02040604050505020304" pitchFamily="18" charset="0"/>
                <a:ea typeface="ＭＳ Ｐゴシック" panose="020B0600070205080204" pitchFamily="50" charset="-128"/>
                <a:cs typeface="Times New Roman" panose="02020603050405020304" pitchFamily="18" charset="0"/>
              </a:rPr>
              <a:t>15</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ctr">
              <a:buNone/>
            </a:pPr>
            <a:r>
              <a:rPr lang="ja-JP" sz="1200" b="1" kern="100" dirty="0">
                <a:effectLst/>
                <a:latin typeface="Century" panose="02040604050505020304" pitchFamily="18" charset="0"/>
                <a:ea typeface="ＭＳ Ｐゴシック" panose="020B0600070205080204" pitchFamily="50" charset="-128"/>
                <a:cs typeface="Times New Roman" panose="02020603050405020304" pitchFamily="18" charset="0"/>
              </a:rPr>
              <a:t>「介護のお仕事就職面接会」　担当</a:t>
            </a:r>
            <a:r>
              <a:rPr lang="en-US" sz="1200" b="1" kern="100" dirty="0">
                <a:effectLst/>
                <a:latin typeface="Century" panose="02040604050505020304" pitchFamily="18" charset="0"/>
                <a:ea typeface="ＭＳ Ｐゴシック" panose="020B0600070205080204" pitchFamily="50" charset="-128"/>
                <a:cs typeface="Times New Roman" panose="02020603050405020304" pitchFamily="18" charset="0"/>
              </a:rPr>
              <a:t>:</a:t>
            </a:r>
            <a:r>
              <a:rPr lang="ja-JP" sz="1200" b="1" kern="100" dirty="0">
                <a:effectLst/>
                <a:latin typeface="Century" panose="02040604050505020304" pitchFamily="18" charset="0"/>
                <a:ea typeface="ＭＳ Ｐゴシック" panose="020B0600070205080204" pitchFamily="50" charset="-128"/>
                <a:cs typeface="Times New Roman" panose="02020603050405020304" pitchFamily="18" charset="0"/>
              </a:rPr>
              <a:t>山口・渡邉</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buNone/>
            </a:pPr>
            <a:r>
              <a:rPr lang="en-US" sz="105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344338552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141F33411BA1F9438155C12A694D2074" ma:contentTypeVersion="15" ma:contentTypeDescription="新しいドキュメントを作成します。" ma:contentTypeScope="" ma:versionID="778e0454b7d63a5b21d67db298955997">
  <xsd:schema xmlns:xsd="http://www.w3.org/2001/XMLSchema" xmlns:xs="http://www.w3.org/2001/XMLSchema" xmlns:p="http://schemas.microsoft.com/office/2006/metadata/properties" xmlns:ns2="c211d72e-e6ff-466e-91ab-2fd2aa374697" xmlns:ns3="44856c1c-163a-4db4-9f2d-e69ab44d016d" targetNamespace="http://schemas.microsoft.com/office/2006/metadata/properties" ma:root="true" ma:fieldsID="93a52fb23cc274bafdf5d5d49745a39b" ns2:_="" ns3:_="">
    <xsd:import namespace="c211d72e-e6ff-466e-91ab-2fd2aa374697"/>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11d72e-e6ff-466e-91ab-2fd2aa374697"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element name="_Flow_SignoffStatus" ma:index="22" nillable="true" ma:displayName="承認の状態" ma:internalName="_x0024_Resources_x003a_core_x002c_Signoff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2c8224b2-fc28-43da-8516-52e1b3982c93}"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4856c1c-163a-4db4-9f2d-e69ab44d016d" xsi:nil="true"/>
    <Owner xmlns="c211d72e-e6ff-466e-91ab-2fd2aa374697">
      <UserInfo>
        <DisplayName/>
        <AccountId xsi:nil="true"/>
        <AccountType/>
      </UserInfo>
    </Owner>
    <lcf76f155ced4ddcb4097134ff3c332f xmlns="c211d72e-e6ff-466e-91ab-2fd2aa374697">
      <Terms xmlns="http://schemas.microsoft.com/office/infopath/2007/PartnerControls"/>
    </lcf76f155ced4ddcb4097134ff3c332f>
    <_Flow_SignoffStatus xmlns="c211d72e-e6ff-466e-91ab-2fd2aa374697" xsi:nil="true"/>
  </documentManagement>
</p:properties>
</file>

<file path=customXml/itemProps1.xml><?xml version="1.0" encoding="utf-8"?>
<ds:datastoreItem xmlns:ds="http://schemas.openxmlformats.org/officeDocument/2006/customXml" ds:itemID="{6F02E6ED-0915-42F8-AD04-475717F2021A}">
  <ds:schemaRefs>
    <ds:schemaRef ds:uri="44856c1c-163a-4db4-9f2d-e69ab44d016d"/>
    <ds:schemaRef ds:uri="c211d72e-e6ff-466e-91ab-2fd2aa37469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FA6313B-F88D-4ADD-AEE1-8AE397A66793}">
  <ds:schemaRefs>
    <ds:schemaRef ds:uri="http://schemas.microsoft.com/sharepoint/v3/contenttype/forms"/>
  </ds:schemaRefs>
</ds:datastoreItem>
</file>

<file path=customXml/itemProps3.xml><?xml version="1.0" encoding="utf-8"?>
<ds:datastoreItem xmlns:ds="http://schemas.openxmlformats.org/officeDocument/2006/customXml" ds:itemID="{3D4348A7-B943-4638-A1C6-26798B6830A6}">
  <ds:schemaRefs>
    <ds:schemaRef ds:uri="http://schemas.microsoft.com/office/2006/documentManagement/types"/>
    <ds:schemaRef ds:uri="http://www.w3.org/XML/1998/namespace"/>
    <ds:schemaRef ds:uri="http://purl.org/dc/dcmitype/"/>
    <ds:schemaRef ds:uri="http://schemas.microsoft.com/office/2006/metadata/properties"/>
    <ds:schemaRef ds:uri="http://purl.org/dc/terms/"/>
    <ds:schemaRef ds:uri="44856c1c-163a-4db4-9f2d-e69ab44d016d"/>
    <ds:schemaRef ds:uri="http://schemas.openxmlformats.org/package/2006/metadata/core-properties"/>
    <ds:schemaRef ds:uri="http://schemas.microsoft.com/office/infopath/2007/PartnerControls"/>
    <ds:schemaRef ds:uri="c211d72e-e6ff-466e-91ab-2fd2aa374697"/>
    <ds:schemaRef ds:uri="http://purl.org/dc/elements/1.1/"/>
  </ds:schemaRefs>
</ds:datastoreItem>
</file>

<file path=docProps/app.xml><?xml version="1.0" encoding="utf-8"?>
<Properties xmlns="http://schemas.openxmlformats.org/officeDocument/2006/extended-properties" xmlns:vt="http://schemas.openxmlformats.org/officeDocument/2006/docPropsVTypes">
  <Words>396</Words>
  <PresentationFormat>A4 210 x 297 mm</PresentationFormat>
  <Paragraphs>82</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HGSｺﾞｼｯｸM</vt:lpstr>
      <vt:lpstr>ＭＳ Ｐゴシック</vt:lpstr>
      <vt:lpstr>Arial</vt:lpstr>
      <vt:lpstr>Calibri</vt:lpstr>
      <vt:lpstr>Century</vt: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0x010100141F33411BA1F9438155C12A694D2074</vt:lpwstr>
  </property>
  <property fmtid="{D5CDD505-2E9C-101B-9397-08002B2CF9AE}" pid="3" name="MediaServiceImageTags">
    <vt:lpwstr/>
  </property>
</Properties>
</file>