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1" r:id="rId5"/>
    <p:sldId id="272" r:id="rId6"/>
    <p:sldId id="273" r:id="rId7"/>
  </p:sldIdLst>
  <p:sldSz cx="14041438" cy="9601200"/>
  <p:notesSz cx="9939338" cy="6807200"/>
  <p:defaultTextStyle>
    <a:defPPr>
      <a:defRPr lang="ja-JP"/>
    </a:defPPr>
    <a:lvl1pPr marL="0" algn="l" defTabSz="1279914" rtl="0" eaLnBrk="1" latinLnBrk="0" hangingPunct="1">
      <a:defRPr kumimoji="1" sz="2500" kern="1200">
        <a:solidFill>
          <a:schemeClr val="tx1"/>
        </a:solidFill>
        <a:latin typeface="+mn-lt"/>
        <a:ea typeface="+mn-ea"/>
        <a:cs typeface="+mn-cs"/>
      </a:defRPr>
    </a:lvl1pPr>
    <a:lvl2pPr marL="639958" algn="l" defTabSz="1279914" rtl="0" eaLnBrk="1" latinLnBrk="0" hangingPunct="1">
      <a:defRPr kumimoji="1" sz="2500" kern="1200">
        <a:solidFill>
          <a:schemeClr val="tx1"/>
        </a:solidFill>
        <a:latin typeface="+mn-lt"/>
        <a:ea typeface="+mn-ea"/>
        <a:cs typeface="+mn-cs"/>
      </a:defRPr>
    </a:lvl2pPr>
    <a:lvl3pPr marL="1279914" algn="l" defTabSz="1279914" rtl="0" eaLnBrk="1" latinLnBrk="0" hangingPunct="1">
      <a:defRPr kumimoji="1" sz="2500" kern="1200">
        <a:solidFill>
          <a:schemeClr val="tx1"/>
        </a:solidFill>
        <a:latin typeface="+mn-lt"/>
        <a:ea typeface="+mn-ea"/>
        <a:cs typeface="+mn-cs"/>
      </a:defRPr>
    </a:lvl3pPr>
    <a:lvl4pPr marL="1919872" algn="l" defTabSz="1279914" rtl="0" eaLnBrk="1" latinLnBrk="0" hangingPunct="1">
      <a:defRPr kumimoji="1" sz="2500" kern="1200">
        <a:solidFill>
          <a:schemeClr val="tx1"/>
        </a:solidFill>
        <a:latin typeface="+mn-lt"/>
        <a:ea typeface="+mn-ea"/>
        <a:cs typeface="+mn-cs"/>
      </a:defRPr>
    </a:lvl4pPr>
    <a:lvl5pPr marL="2559830" algn="l" defTabSz="1279914" rtl="0" eaLnBrk="1" latinLnBrk="0" hangingPunct="1">
      <a:defRPr kumimoji="1" sz="2500" kern="1200">
        <a:solidFill>
          <a:schemeClr val="tx1"/>
        </a:solidFill>
        <a:latin typeface="+mn-lt"/>
        <a:ea typeface="+mn-ea"/>
        <a:cs typeface="+mn-cs"/>
      </a:defRPr>
    </a:lvl5pPr>
    <a:lvl6pPr marL="3199788" algn="l" defTabSz="1279914" rtl="0" eaLnBrk="1" latinLnBrk="0" hangingPunct="1">
      <a:defRPr kumimoji="1" sz="2500" kern="1200">
        <a:solidFill>
          <a:schemeClr val="tx1"/>
        </a:solidFill>
        <a:latin typeface="+mn-lt"/>
        <a:ea typeface="+mn-ea"/>
        <a:cs typeface="+mn-cs"/>
      </a:defRPr>
    </a:lvl6pPr>
    <a:lvl7pPr marL="3839745" algn="l" defTabSz="1279914" rtl="0" eaLnBrk="1" latinLnBrk="0" hangingPunct="1">
      <a:defRPr kumimoji="1" sz="2500" kern="1200">
        <a:solidFill>
          <a:schemeClr val="tx1"/>
        </a:solidFill>
        <a:latin typeface="+mn-lt"/>
        <a:ea typeface="+mn-ea"/>
        <a:cs typeface="+mn-cs"/>
      </a:defRPr>
    </a:lvl7pPr>
    <a:lvl8pPr marL="4479703" algn="l" defTabSz="1279914" rtl="0" eaLnBrk="1" latinLnBrk="0" hangingPunct="1">
      <a:defRPr kumimoji="1" sz="2500" kern="1200">
        <a:solidFill>
          <a:schemeClr val="tx1"/>
        </a:solidFill>
        <a:latin typeface="+mn-lt"/>
        <a:ea typeface="+mn-ea"/>
        <a:cs typeface="+mn-cs"/>
      </a:defRPr>
    </a:lvl8pPr>
    <a:lvl9pPr marL="5119661" algn="l" defTabSz="1279914"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D8129-B7CC-B620-3E15-148842F542D4}" name="東江 頌平(agarie-shouhei)" initials="東江" userId="S::ASXAH@lansys.mhlw.go.jp::9d598802-bc12-4767-832c-26168ba9ab81" providerId="AD"/>
  <p188:author id="{9216D2EE-59D7-5308-DC81-EAFE4A745439}" name="久芳 愛恵(kuba-manae.i89)" initials="愛久" userId="S::KMDBZ@lansys.mhlw.go.jp::71183a26-5218-4e77-a89e-44291cb18614" providerId="AD"/>
  <p188:author id="{328123F6-721F-17B1-E3F7-27E624FE635F}" name="正 菜々子(shou-nanako.hi5)" initials="正" userId="正 菜々子(shou-nanako.hi5)" providerId="None"/>
  <p188:author id="{14A4B6F7-B6B0-0C2E-20F5-E0A3FD3588E1}" name="兒島 茉由子(kojima-mayuko)" initials="茉兒" userId="S::KMGGX@lansys.mhlw.go.jp::dcb1abd8-b830-4410-8c80-90c22f6f9813" providerId="AD"/>
  <p188:author id="{2FD33CF9-42AA-9661-37DE-BA7DCBA50AB7}" name="森本 優美花(morimoto-yumika.ll6)" initials="優森" userId="S::MYSUI@lansys.mhlw.go.jp::505caf68-c0ba-4c8f-8d85-8ceca84c73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AA"/>
    <a:srgbClr val="EBFFD7"/>
    <a:srgbClr val="00CC99"/>
    <a:srgbClr val="FFFFD5"/>
    <a:srgbClr val="CCFFCC"/>
    <a:srgbClr val="009944"/>
    <a:srgbClr val="020280"/>
    <a:srgbClr val="3E35F5"/>
    <a:srgbClr val="DC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7" autoAdjust="0"/>
    <p:restoredTop sz="96353" autoAdjust="0"/>
  </p:normalViewPr>
  <p:slideViewPr>
    <p:cSldViewPr>
      <p:cViewPr>
        <p:scale>
          <a:sx n="89" d="100"/>
          <a:sy n="89" d="100"/>
        </p:scale>
        <p:origin x="66" y="210"/>
      </p:cViewPr>
      <p:guideLst>
        <p:guide orient="horz" pos="3024"/>
        <p:guide pos="4423"/>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heme/theme1.xml" Type="http://schemas.openxmlformats.org/officeDocument/2006/relationships/theme"/><Relationship Id="rId11" Target="tableStyles.xml" Type="http://schemas.openxmlformats.org/officeDocument/2006/relationships/tableStyles"/><Relationship Id="rId12"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presProps.xml" Type="http://schemas.openxmlformats.org/officeDocument/2006/relationships/presProps"/><Relationship Id="rId9" Target="viewProps.xml" Type="http://schemas.openxmlformats.org/officeDocument/2006/relationships/viewProps"/></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603"/>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142" indent="0" algn="ctr">
              <a:buNone/>
              <a:defRPr>
                <a:solidFill>
                  <a:schemeClr val="tx1">
                    <a:tint val="75000"/>
                  </a:schemeClr>
                </a:solidFill>
              </a:defRPr>
            </a:lvl2pPr>
            <a:lvl3pPr marL="1350287" indent="0" algn="ctr">
              <a:buNone/>
              <a:defRPr>
                <a:solidFill>
                  <a:schemeClr val="tx1">
                    <a:tint val="75000"/>
                  </a:schemeClr>
                </a:solidFill>
              </a:defRPr>
            </a:lvl3pPr>
            <a:lvl4pPr marL="2025434" indent="0" algn="ctr">
              <a:buNone/>
              <a:defRPr>
                <a:solidFill>
                  <a:schemeClr val="tx1">
                    <a:tint val="75000"/>
                  </a:schemeClr>
                </a:solidFill>
              </a:defRPr>
            </a:lvl4pPr>
            <a:lvl5pPr marL="2700576" indent="0" algn="ctr">
              <a:buNone/>
              <a:defRPr>
                <a:solidFill>
                  <a:schemeClr val="tx1">
                    <a:tint val="75000"/>
                  </a:schemeClr>
                </a:solidFill>
              </a:defRPr>
            </a:lvl5pPr>
            <a:lvl6pPr marL="3375722" indent="0" algn="ctr">
              <a:buNone/>
              <a:defRPr>
                <a:solidFill>
                  <a:schemeClr val="tx1">
                    <a:tint val="75000"/>
                  </a:schemeClr>
                </a:solidFill>
              </a:defRPr>
            </a:lvl6pPr>
            <a:lvl7pPr marL="4050867" indent="0" algn="ctr">
              <a:buNone/>
              <a:defRPr>
                <a:solidFill>
                  <a:schemeClr val="tx1">
                    <a:tint val="75000"/>
                  </a:schemeClr>
                </a:solidFill>
              </a:defRPr>
            </a:lvl7pPr>
            <a:lvl8pPr marL="4726011" indent="0" algn="ctr">
              <a:buNone/>
              <a:defRPr>
                <a:solidFill>
                  <a:schemeClr val="tx1">
                    <a:tint val="75000"/>
                  </a:schemeClr>
                </a:solidFill>
              </a:defRPr>
            </a:lvl8pPr>
            <a:lvl9pPr marL="540115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8"/>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142" indent="0">
              <a:buNone/>
              <a:defRPr sz="2700">
                <a:solidFill>
                  <a:schemeClr val="tx1">
                    <a:tint val="75000"/>
                  </a:schemeClr>
                </a:solidFill>
              </a:defRPr>
            </a:lvl2pPr>
            <a:lvl3pPr marL="1350287" indent="0">
              <a:buNone/>
              <a:defRPr sz="2400">
                <a:solidFill>
                  <a:schemeClr val="tx1">
                    <a:tint val="75000"/>
                  </a:schemeClr>
                </a:solidFill>
              </a:defRPr>
            </a:lvl3pPr>
            <a:lvl4pPr marL="2025434" indent="0">
              <a:buNone/>
              <a:defRPr sz="2100">
                <a:solidFill>
                  <a:schemeClr val="tx1">
                    <a:tint val="75000"/>
                  </a:schemeClr>
                </a:solidFill>
              </a:defRPr>
            </a:lvl4pPr>
            <a:lvl5pPr marL="2700576" indent="0">
              <a:buNone/>
              <a:defRPr sz="2100">
                <a:solidFill>
                  <a:schemeClr val="tx1">
                    <a:tint val="75000"/>
                  </a:schemeClr>
                </a:solidFill>
              </a:defRPr>
            </a:lvl5pPr>
            <a:lvl6pPr marL="3375722" indent="0">
              <a:buNone/>
              <a:defRPr sz="2100">
                <a:solidFill>
                  <a:schemeClr val="tx1">
                    <a:tint val="75000"/>
                  </a:schemeClr>
                </a:solidFill>
              </a:defRPr>
            </a:lvl6pPr>
            <a:lvl7pPr marL="4050867" indent="0">
              <a:buNone/>
              <a:defRPr sz="2100">
                <a:solidFill>
                  <a:schemeClr val="tx1">
                    <a:tint val="75000"/>
                  </a:schemeClr>
                </a:solidFill>
              </a:defRPr>
            </a:lvl7pPr>
            <a:lvl8pPr marL="4726011" indent="0">
              <a:buNone/>
              <a:defRPr sz="2100">
                <a:solidFill>
                  <a:schemeClr val="tx1">
                    <a:tint val="75000"/>
                  </a:schemeClr>
                </a:solidFill>
              </a:defRPr>
            </a:lvl8pPr>
            <a:lvl9pPr marL="5401153"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142" indent="0">
              <a:buNone/>
              <a:defRPr sz="3000" b="1"/>
            </a:lvl2pPr>
            <a:lvl3pPr marL="1350287" indent="0">
              <a:buNone/>
              <a:defRPr sz="2700" b="1"/>
            </a:lvl3pPr>
            <a:lvl4pPr marL="2025434" indent="0">
              <a:buNone/>
              <a:defRPr sz="2400" b="1"/>
            </a:lvl4pPr>
            <a:lvl5pPr marL="2700576" indent="0">
              <a:buNone/>
              <a:defRPr sz="2400" b="1"/>
            </a:lvl5pPr>
            <a:lvl6pPr marL="3375722" indent="0">
              <a:buNone/>
              <a:defRPr sz="2400" b="1"/>
            </a:lvl6pPr>
            <a:lvl7pPr marL="4050867" indent="0">
              <a:buNone/>
              <a:defRPr sz="2400" b="1"/>
            </a:lvl7pPr>
            <a:lvl8pPr marL="4726011" indent="0">
              <a:buNone/>
              <a:defRPr sz="2400" b="1"/>
            </a:lvl8pPr>
            <a:lvl9pPr marL="5401153"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64" y="2149158"/>
            <a:ext cx="6206511" cy="895667"/>
          </a:xfrm>
        </p:spPr>
        <p:txBody>
          <a:bodyPr anchor="b"/>
          <a:lstStyle>
            <a:lvl1pPr marL="0" indent="0">
              <a:buNone/>
              <a:defRPr sz="3500" b="1"/>
            </a:lvl1pPr>
            <a:lvl2pPr marL="675142" indent="0">
              <a:buNone/>
              <a:defRPr sz="3000" b="1"/>
            </a:lvl2pPr>
            <a:lvl3pPr marL="1350287" indent="0">
              <a:buNone/>
              <a:defRPr sz="2700" b="1"/>
            </a:lvl3pPr>
            <a:lvl4pPr marL="2025434" indent="0">
              <a:buNone/>
              <a:defRPr sz="2400" b="1"/>
            </a:lvl4pPr>
            <a:lvl5pPr marL="2700576" indent="0">
              <a:buNone/>
              <a:defRPr sz="2400" b="1"/>
            </a:lvl5pPr>
            <a:lvl6pPr marL="3375722" indent="0">
              <a:buNone/>
              <a:defRPr sz="2400" b="1"/>
            </a:lvl6pPr>
            <a:lvl7pPr marL="4050867" indent="0">
              <a:buNone/>
              <a:defRPr sz="2400" b="1"/>
            </a:lvl7pPr>
            <a:lvl8pPr marL="4726011" indent="0">
              <a:buNone/>
              <a:defRPr sz="2400" b="1"/>
            </a:lvl8pPr>
            <a:lvl9pPr marL="5401153"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64"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142" indent="0">
              <a:buNone/>
              <a:defRPr sz="1800"/>
            </a:lvl2pPr>
            <a:lvl3pPr marL="1350287" indent="0">
              <a:buNone/>
              <a:defRPr sz="1500"/>
            </a:lvl3pPr>
            <a:lvl4pPr marL="2025434" indent="0">
              <a:buNone/>
              <a:defRPr sz="1300"/>
            </a:lvl4pPr>
            <a:lvl5pPr marL="2700576" indent="0">
              <a:buNone/>
              <a:defRPr sz="1300"/>
            </a:lvl5pPr>
            <a:lvl6pPr marL="3375722" indent="0">
              <a:buNone/>
              <a:defRPr sz="1300"/>
            </a:lvl6pPr>
            <a:lvl7pPr marL="4050867" indent="0">
              <a:buNone/>
              <a:defRPr sz="1300"/>
            </a:lvl7pPr>
            <a:lvl8pPr marL="4726011" indent="0">
              <a:buNone/>
              <a:defRPr sz="1300"/>
            </a:lvl8pPr>
            <a:lvl9pPr marL="5401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142" indent="0">
              <a:buNone/>
              <a:defRPr sz="4100"/>
            </a:lvl2pPr>
            <a:lvl3pPr marL="1350287" indent="0">
              <a:buNone/>
              <a:defRPr sz="3500"/>
            </a:lvl3pPr>
            <a:lvl4pPr marL="2025434" indent="0">
              <a:buNone/>
              <a:defRPr sz="3000"/>
            </a:lvl4pPr>
            <a:lvl5pPr marL="2700576" indent="0">
              <a:buNone/>
              <a:defRPr sz="3000"/>
            </a:lvl5pPr>
            <a:lvl6pPr marL="3375722" indent="0">
              <a:buNone/>
              <a:defRPr sz="3000"/>
            </a:lvl6pPr>
            <a:lvl7pPr marL="4050867" indent="0">
              <a:buNone/>
              <a:defRPr sz="3000"/>
            </a:lvl7pPr>
            <a:lvl8pPr marL="4726011" indent="0">
              <a:buNone/>
              <a:defRPr sz="3000"/>
            </a:lvl8pPr>
            <a:lvl9pPr marL="5401153"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142" indent="0">
              <a:buNone/>
              <a:defRPr sz="1800"/>
            </a:lvl2pPr>
            <a:lvl3pPr marL="1350287" indent="0">
              <a:buNone/>
              <a:defRPr sz="1500"/>
            </a:lvl3pPr>
            <a:lvl4pPr marL="2025434" indent="0">
              <a:buNone/>
              <a:defRPr sz="1300"/>
            </a:lvl4pPr>
            <a:lvl5pPr marL="2700576" indent="0">
              <a:buNone/>
              <a:defRPr sz="1300"/>
            </a:lvl5pPr>
            <a:lvl6pPr marL="3375722" indent="0">
              <a:buNone/>
              <a:defRPr sz="1300"/>
            </a:lvl6pPr>
            <a:lvl7pPr marL="4050867" indent="0">
              <a:buNone/>
              <a:defRPr sz="1300"/>
            </a:lvl7pPr>
            <a:lvl8pPr marL="4726011" indent="0">
              <a:buNone/>
              <a:defRPr sz="1300"/>
            </a:lvl8pPr>
            <a:lvl9pPr marL="5401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28" tIns="67517" rIns="135028" bIns="6751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28" tIns="67517" rIns="135028" bIns="675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8"/>
            <a:ext cx="3276336" cy="511175"/>
          </a:xfrm>
          <a:prstGeom prst="rect">
            <a:avLst/>
          </a:prstGeom>
        </p:spPr>
        <p:txBody>
          <a:bodyPr vert="horz" lIns="135028" tIns="67517" rIns="135028" bIns="67517" rtlCol="0" anchor="ctr"/>
          <a:lstStyle>
            <a:lvl1pPr algn="l">
              <a:defRPr sz="1800">
                <a:solidFill>
                  <a:schemeClr val="tx1">
                    <a:tint val="75000"/>
                  </a:schemeClr>
                </a:solidFill>
              </a:defRPr>
            </a:lvl1pPr>
          </a:lstStyle>
          <a:p>
            <a:fld id="{0DFF3880-1322-403E-9ACF-7285FA950D90}" type="datetimeFigureOut">
              <a:rPr kumimoji="1" lang="ja-JP" altLang="en-US" smtClean="0"/>
              <a:t>2026/4/27</a:t>
            </a:fld>
            <a:endParaRPr kumimoji="1" lang="ja-JP" altLang="en-US"/>
          </a:p>
        </p:txBody>
      </p:sp>
      <p:sp>
        <p:nvSpPr>
          <p:cNvPr id="5" name="フッター プレースホルダー 4"/>
          <p:cNvSpPr>
            <a:spLocks noGrp="1"/>
          </p:cNvSpPr>
          <p:nvPr>
            <p:ph type="ftr" sz="quarter" idx="3"/>
          </p:nvPr>
        </p:nvSpPr>
        <p:spPr>
          <a:xfrm>
            <a:off x="4797493" y="8898898"/>
            <a:ext cx="4446455" cy="511175"/>
          </a:xfrm>
          <a:prstGeom prst="rect">
            <a:avLst/>
          </a:prstGeom>
        </p:spPr>
        <p:txBody>
          <a:bodyPr vert="horz" lIns="135028" tIns="67517" rIns="135028" bIns="67517"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8"/>
            <a:ext cx="3276336" cy="511175"/>
          </a:xfrm>
          <a:prstGeom prst="rect">
            <a:avLst/>
          </a:prstGeom>
        </p:spPr>
        <p:txBody>
          <a:bodyPr vert="horz" lIns="135028" tIns="67517" rIns="135028" bIns="67517"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50287" rtl="0" eaLnBrk="1" latinLnBrk="0" hangingPunct="1">
        <a:spcBef>
          <a:spcPct val="0"/>
        </a:spcBef>
        <a:buNone/>
        <a:defRPr kumimoji="1" sz="6500" kern="1200">
          <a:solidFill>
            <a:schemeClr val="tx1"/>
          </a:solidFill>
          <a:latin typeface="+mj-lt"/>
          <a:ea typeface="+mj-ea"/>
          <a:cs typeface="+mj-cs"/>
        </a:defRPr>
      </a:lvl1pPr>
    </p:titleStyle>
    <p:bodyStyle>
      <a:lvl1pPr marL="506357" indent="-506357" algn="l" defTabSz="135028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110" indent="-421966" algn="l" defTabSz="135028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7863" indent="-337571" algn="l" defTabSz="135028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005"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8149"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3291"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8438"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3582"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38725"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287" rtl="0" eaLnBrk="1" latinLnBrk="0" hangingPunct="1">
        <a:defRPr kumimoji="1" sz="2700" kern="1200">
          <a:solidFill>
            <a:schemeClr val="tx1"/>
          </a:solidFill>
          <a:latin typeface="+mn-lt"/>
          <a:ea typeface="+mn-ea"/>
          <a:cs typeface="+mn-cs"/>
        </a:defRPr>
      </a:lvl1pPr>
      <a:lvl2pPr marL="675142" algn="l" defTabSz="1350287" rtl="0" eaLnBrk="1" latinLnBrk="0" hangingPunct="1">
        <a:defRPr kumimoji="1" sz="2700" kern="1200">
          <a:solidFill>
            <a:schemeClr val="tx1"/>
          </a:solidFill>
          <a:latin typeface="+mn-lt"/>
          <a:ea typeface="+mn-ea"/>
          <a:cs typeface="+mn-cs"/>
        </a:defRPr>
      </a:lvl2pPr>
      <a:lvl3pPr marL="1350287" algn="l" defTabSz="1350287" rtl="0" eaLnBrk="1" latinLnBrk="0" hangingPunct="1">
        <a:defRPr kumimoji="1" sz="2700" kern="1200">
          <a:solidFill>
            <a:schemeClr val="tx1"/>
          </a:solidFill>
          <a:latin typeface="+mn-lt"/>
          <a:ea typeface="+mn-ea"/>
          <a:cs typeface="+mn-cs"/>
        </a:defRPr>
      </a:lvl3pPr>
      <a:lvl4pPr marL="2025434" algn="l" defTabSz="1350287" rtl="0" eaLnBrk="1" latinLnBrk="0" hangingPunct="1">
        <a:defRPr kumimoji="1" sz="2700" kern="1200">
          <a:solidFill>
            <a:schemeClr val="tx1"/>
          </a:solidFill>
          <a:latin typeface="+mn-lt"/>
          <a:ea typeface="+mn-ea"/>
          <a:cs typeface="+mn-cs"/>
        </a:defRPr>
      </a:lvl4pPr>
      <a:lvl5pPr marL="2700576" algn="l" defTabSz="1350287" rtl="0" eaLnBrk="1" latinLnBrk="0" hangingPunct="1">
        <a:defRPr kumimoji="1" sz="2700" kern="1200">
          <a:solidFill>
            <a:schemeClr val="tx1"/>
          </a:solidFill>
          <a:latin typeface="+mn-lt"/>
          <a:ea typeface="+mn-ea"/>
          <a:cs typeface="+mn-cs"/>
        </a:defRPr>
      </a:lvl5pPr>
      <a:lvl6pPr marL="3375722" algn="l" defTabSz="1350287" rtl="0" eaLnBrk="1" latinLnBrk="0" hangingPunct="1">
        <a:defRPr kumimoji="1" sz="2700" kern="1200">
          <a:solidFill>
            <a:schemeClr val="tx1"/>
          </a:solidFill>
          <a:latin typeface="+mn-lt"/>
          <a:ea typeface="+mn-ea"/>
          <a:cs typeface="+mn-cs"/>
        </a:defRPr>
      </a:lvl6pPr>
      <a:lvl7pPr marL="4050867" algn="l" defTabSz="1350287" rtl="0" eaLnBrk="1" latinLnBrk="0" hangingPunct="1">
        <a:defRPr kumimoji="1" sz="2700" kern="1200">
          <a:solidFill>
            <a:schemeClr val="tx1"/>
          </a:solidFill>
          <a:latin typeface="+mn-lt"/>
          <a:ea typeface="+mn-ea"/>
          <a:cs typeface="+mn-cs"/>
        </a:defRPr>
      </a:lvl7pPr>
      <a:lvl8pPr marL="4726011" algn="l" defTabSz="1350287" rtl="0" eaLnBrk="1" latinLnBrk="0" hangingPunct="1">
        <a:defRPr kumimoji="1" sz="2700" kern="1200">
          <a:solidFill>
            <a:schemeClr val="tx1"/>
          </a:solidFill>
          <a:latin typeface="+mn-lt"/>
          <a:ea typeface="+mn-ea"/>
          <a:cs typeface="+mn-cs"/>
        </a:defRPr>
      </a:lvl8pPr>
      <a:lvl9pPr marL="5401153" algn="l" defTabSz="135028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p:cNvGrpSpPr/>
          <p:nvPr/>
        </p:nvGrpSpPr>
        <p:grpSpPr>
          <a:xfrm>
            <a:off x="7652576" y="8637909"/>
            <a:ext cx="6240639" cy="393845"/>
            <a:chOff x="7652576" y="8637909"/>
            <a:chExt cx="6240639" cy="393845"/>
          </a:xfrm>
        </p:grpSpPr>
        <p:sp>
          <p:nvSpPr>
            <p:cNvPr id="5" name="Text Box 42"/>
            <p:cNvSpPr txBox="1">
              <a:spLocks noChangeArrowheads="1"/>
            </p:cNvSpPr>
            <p:nvPr/>
          </p:nvSpPr>
          <p:spPr bwMode="auto">
            <a:xfrm>
              <a:off x="7652576" y="8693200"/>
              <a:ext cx="6240639" cy="338554"/>
            </a:xfrm>
            <a:prstGeom prst="rect">
              <a:avLst/>
            </a:prstGeom>
            <a:noFill/>
            <a:ln w="9525">
              <a:noFill/>
              <a:miter lim="800000"/>
              <a:headEnd/>
              <a:tailEnd/>
            </a:ln>
          </p:spPr>
          <p:txBody>
            <a:bodyPr lIns="36000" rIns="36000">
              <a:spAutoFit/>
            </a:bodyPr>
            <a:lstStyle/>
            <a:p>
              <a:pPr algn="ctr">
                <a:defRPr/>
              </a:pPr>
              <a:r>
                <a:rPr lang="ja-JP" altLang="en-US" sz="1600" b="1" spc="-21"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6" name="図 30" descr="マーク最小.jpg"/>
            <p:cNvPicPr>
              <a:picLocks noChangeAspect="1"/>
            </p:cNvPicPr>
            <p:nvPr/>
          </p:nvPicPr>
          <p:blipFill>
            <a:blip r:embed="rId2" cstate="print"/>
            <a:srcRect/>
            <a:stretch>
              <a:fillRect/>
            </a:stretch>
          </p:blipFill>
          <p:spPr bwMode="auto">
            <a:xfrm>
              <a:off x="8221807" y="8637909"/>
              <a:ext cx="383088" cy="373063"/>
            </a:xfrm>
            <a:prstGeom prst="rect">
              <a:avLst/>
            </a:prstGeom>
            <a:noFill/>
            <a:ln w="9525">
              <a:noFill/>
              <a:miter lim="800000"/>
              <a:headEnd/>
              <a:tailEnd/>
            </a:ln>
          </p:spPr>
        </p:pic>
      </p:grpSp>
      <p:sp>
        <p:nvSpPr>
          <p:cNvPr id="7" name="サブタイトル 2"/>
          <p:cNvSpPr txBox="1">
            <a:spLocks/>
          </p:cNvSpPr>
          <p:nvPr/>
        </p:nvSpPr>
        <p:spPr>
          <a:xfrm>
            <a:off x="7667332" y="3288431"/>
            <a:ext cx="5760000" cy="4572000"/>
          </a:xfrm>
          <a:prstGeom prst="rect">
            <a:avLst/>
          </a:prstGeom>
          <a:solidFill>
            <a:schemeClr val="bg1"/>
          </a:solidFill>
          <a:ln w="50800" cmpd="sng">
            <a:solidFill>
              <a:srgbClr val="00CC99"/>
            </a:solidFill>
          </a:ln>
        </p:spPr>
        <p:txBody>
          <a:bodyPr vert="horz" lIns="127990" tIns="63997" rIns="127990" bIns="63997" rtlCol="0">
            <a:normAutofit lnSpcReduction="10000"/>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endParaRPr lang="en-US" altLang="ja-JP" sz="2400" dirty="0">
              <a:solidFill>
                <a:schemeClr val="tx2"/>
              </a:solidFill>
            </a:endParaRPr>
          </a:p>
          <a:p>
            <a:pPr algn="l"/>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このリーフレットでは、高卒求人票の各項目の主なものについて、説明するものです。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求人票は、事業所を選んだり、働いている様子や将来を具体的に思い浮かべたりする際の大切な情報が記されています。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求人票の内容を十分に理解し、就職活動の役に立ててください。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不明な点については、自分で調べたり、学校の進路指導担当の先生などに相談したり、しっかり理解を深めましょう。</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また、求人票の内容でわからないことや疑問に思うことがありましたら、最終ページに記載してあるハローワークなどにお気軽にご相談してください。</a:t>
            </a:r>
          </a:p>
          <a:p>
            <a:pPr>
              <a:spcBef>
                <a:spcPts val="600"/>
              </a:spcBef>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ホームベース 9"/>
          <p:cNvSpPr/>
          <p:nvPr/>
        </p:nvSpPr>
        <p:spPr>
          <a:xfrm>
            <a:off x="8261970" y="3072408"/>
            <a:ext cx="4512254" cy="432048"/>
          </a:xfrm>
          <a:prstGeom prst="homePlate">
            <a:avLst>
              <a:gd name="adj" fmla="val 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44000" rIns="91423" bIns="45711" rtlCol="0" anchor="ct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就職活動中の皆さまへ</a:t>
            </a:r>
          </a:p>
        </p:txBody>
      </p:sp>
      <p:sp>
        <p:nvSpPr>
          <p:cNvPr id="13" name="テキスト ボックス 12"/>
          <p:cNvSpPr txBox="1"/>
          <p:nvPr/>
        </p:nvSpPr>
        <p:spPr>
          <a:xfrm>
            <a:off x="169926" y="4656584"/>
            <a:ext cx="6336704" cy="738646"/>
          </a:xfrm>
          <a:prstGeom prst="rect">
            <a:avLst/>
          </a:prstGeom>
          <a:noFill/>
        </p:spPr>
        <p:txBody>
          <a:bodyPr wrap="square" lIns="91423" tIns="45711" rIns="91423" bIns="45711" rtlCol="0">
            <a:spAutoFit/>
          </a:bodyPr>
          <a:lstStyle/>
          <a:p>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労働条件、募集・採用、いじめ・嫌がらせなど、労働に関するあらゆる分野の問題に</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ついての相談</a:t>
            </a:r>
          </a:p>
        </p:txBody>
      </p:sp>
      <p:sp>
        <p:nvSpPr>
          <p:cNvPr id="14" name="テキスト ボックス 13"/>
          <p:cNvSpPr txBox="1"/>
          <p:nvPr/>
        </p:nvSpPr>
        <p:spPr>
          <a:xfrm>
            <a:off x="174812" y="990728"/>
            <a:ext cx="6336704" cy="615535"/>
          </a:xfrm>
          <a:prstGeom prst="rect">
            <a:avLst/>
          </a:prstGeom>
          <a:noFill/>
        </p:spPr>
        <p:txBody>
          <a:bodyPr wrap="square" lIns="91423" tIns="45711" rIns="91423" bIns="45711" rtlCol="0">
            <a:spAutoFit/>
          </a:bodyPr>
          <a:lstStyle/>
          <a:p>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＜ハローワーク＞</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職業相談、職業紹介、求人票の内容、職業訓練の受講、雇用保険の受給など</a:t>
            </a:r>
          </a:p>
        </p:txBody>
      </p:sp>
      <p:sp>
        <p:nvSpPr>
          <p:cNvPr id="2" name="テキスト ボックス 1"/>
          <p:cNvSpPr txBox="1"/>
          <p:nvPr/>
        </p:nvSpPr>
        <p:spPr>
          <a:xfrm>
            <a:off x="198610" y="515979"/>
            <a:ext cx="5961124"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求人票の内容や</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就職後の労働条件に関して疑問があれば、</a:t>
            </a: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以下の連絡先までご連絡ください。</a:t>
            </a:r>
          </a:p>
        </p:txBody>
      </p:sp>
      <p:grpSp>
        <p:nvGrpSpPr>
          <p:cNvPr id="18" name="Group 2"/>
          <p:cNvGrpSpPr>
            <a:grpSpLocks/>
          </p:cNvGrpSpPr>
          <p:nvPr/>
        </p:nvGrpSpPr>
        <p:grpSpPr bwMode="auto">
          <a:xfrm>
            <a:off x="7391405" y="-269167"/>
            <a:ext cx="6983008" cy="504826"/>
            <a:chOff x="624" y="-397"/>
            <a:chExt cx="11679" cy="794"/>
          </a:xfrm>
        </p:grpSpPr>
        <p:sp>
          <p:nvSpPr>
            <p:cNvPr id="19" name="Oval 4"/>
            <p:cNvSpPr>
              <a:spLocks noChangeArrowheads="1"/>
            </p:cNvSpPr>
            <p:nvPr/>
          </p:nvSpPr>
          <p:spPr bwMode="auto">
            <a:xfrm>
              <a:off x="624" y="-397"/>
              <a:ext cx="794" cy="794"/>
            </a:xfrm>
            <a:prstGeom prst="ellipse">
              <a:avLst/>
            </a:prstGeom>
            <a:solidFill>
              <a:srgbClr val="FFC000"/>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0" name="AutoShape 5"/>
            <p:cNvSpPr>
              <a:spLocks noChangeArrowheads="1"/>
            </p:cNvSpPr>
            <p:nvPr/>
          </p:nvSpPr>
          <p:spPr bwMode="auto">
            <a:xfrm>
              <a:off x="1418" y="-397"/>
              <a:ext cx="10885"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21" name="弦 20"/>
          <p:cNvSpPr/>
          <p:nvPr/>
        </p:nvSpPr>
        <p:spPr>
          <a:xfrm>
            <a:off x="6700352" y="-268843"/>
            <a:ext cx="674543"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Group 6"/>
          <p:cNvGrpSpPr>
            <a:grpSpLocks/>
          </p:cNvGrpSpPr>
          <p:nvPr/>
        </p:nvGrpSpPr>
        <p:grpSpPr bwMode="auto">
          <a:xfrm>
            <a:off x="7000240" y="9349581"/>
            <a:ext cx="7409016" cy="503238"/>
            <a:chOff x="28" y="16443"/>
            <a:chExt cx="12275" cy="794"/>
          </a:xfrm>
        </p:grpSpPr>
        <p:sp>
          <p:nvSpPr>
            <p:cNvPr id="23"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 name="Oval 8"/>
            <p:cNvSpPr>
              <a:spLocks noChangeArrowheads="1"/>
            </p:cNvSpPr>
            <p:nvPr/>
          </p:nvSpPr>
          <p:spPr bwMode="auto">
            <a:xfrm>
              <a:off x="10490" y="16443"/>
              <a:ext cx="794" cy="794"/>
            </a:xfrm>
            <a:prstGeom prst="ellipse">
              <a:avLst/>
            </a:prstGeom>
            <a:solidFill>
              <a:srgbClr val="FFC000"/>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5"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26" name="AutoShape 9"/>
          <p:cNvSpPr>
            <a:spLocks noChangeArrowheads="1"/>
          </p:cNvSpPr>
          <p:nvPr/>
        </p:nvSpPr>
        <p:spPr bwMode="auto">
          <a:xfrm>
            <a:off x="12766759" y="9349581"/>
            <a:ext cx="595055"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7" name="Text Box 15"/>
          <p:cNvSpPr txBox="1">
            <a:spLocks noChangeArrowheads="1"/>
          </p:cNvSpPr>
          <p:nvPr/>
        </p:nvSpPr>
        <p:spPr bwMode="auto">
          <a:xfrm>
            <a:off x="7396372" y="341182"/>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（求職者の方へ）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69926" y="83931"/>
            <a:ext cx="6327687" cy="432048"/>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労働相談・職業相談などの連絡先</a:t>
            </a:r>
          </a:p>
        </p:txBody>
      </p:sp>
      <p:sp>
        <p:nvSpPr>
          <p:cNvPr id="30" name="角丸四角形 29"/>
          <p:cNvSpPr/>
          <p:nvPr/>
        </p:nvSpPr>
        <p:spPr>
          <a:xfrm>
            <a:off x="7443697" y="696144"/>
            <a:ext cx="6148800" cy="1656000"/>
          </a:xfrm>
          <a:prstGeom prst="roundRect">
            <a:avLst/>
          </a:prstGeom>
          <a:solidFill>
            <a:srgbClr val="00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3" tIns="144000" rIns="91423" bIns="45711" rtlCol="0" anchor="ctr"/>
          <a:lstStyle/>
          <a:p>
            <a:pPr algn="ctr"/>
            <a:r>
              <a:rPr lang="ja-JP" altLang="en-US" sz="4000" b="1" dirty="0">
                <a:ln w="1270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求人票（高卒）の</a:t>
            </a:r>
            <a:endParaRPr lang="en-US" altLang="ja-JP" sz="4000" b="1" dirty="0">
              <a:ln w="1270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270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見方のポイント</a:t>
            </a:r>
          </a:p>
        </p:txBody>
      </p:sp>
      <p:sp>
        <p:nvSpPr>
          <p:cNvPr id="32" name="テキスト ボックス 31"/>
          <p:cNvSpPr txBox="1"/>
          <p:nvPr/>
        </p:nvSpPr>
        <p:spPr>
          <a:xfrm>
            <a:off x="12317575" y="9148216"/>
            <a:ext cx="1543904" cy="276999"/>
          </a:xfrm>
          <a:prstGeom prst="rect">
            <a:avLst/>
          </a:prstGeom>
          <a:noFill/>
        </p:spPr>
        <p:txBody>
          <a:bodyPr wrap="square" rtlCol="0">
            <a:spAutoFit/>
          </a:bodyPr>
          <a:lstStyle/>
          <a:p>
            <a:pPr algn="r">
              <a:lnSpc>
                <a:spcPts val="800"/>
              </a:lnSpc>
              <a:spcAft>
                <a:spcPts val="0"/>
              </a:spcAft>
            </a:pP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12349311" y="9148216"/>
            <a:ext cx="1543904" cy="207749"/>
          </a:xfrm>
          <a:prstGeom prst="rect">
            <a:avLst/>
          </a:prstGeom>
          <a:noFill/>
        </p:spPr>
        <p:txBody>
          <a:bodyPr wrap="square" rtlCol="0">
            <a:spAutoFit/>
          </a:body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LL080319</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a:latin typeface="メイリオ" panose="020B0604030504040204" pitchFamily="50" charset="-128"/>
                <a:ea typeface="メイリオ" panose="020B0604030504040204" pitchFamily="50" charset="-128"/>
                <a:cs typeface="メイリオ" panose="020B0604030504040204" pitchFamily="50" charset="-128"/>
              </a:rPr>
              <a:t>02</a:t>
            </a:r>
            <a:endParaRPr lang="ja-JP" altLang="ja-JP" sz="28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Group 535">
            <a:extLst>
              <a:ext uri="{FF2B5EF4-FFF2-40B4-BE49-F238E27FC236}">
                <a16:creationId xmlns:a16="http://schemas.microsoft.com/office/drawing/2014/main" id="{34E1E74B-74C2-00E9-6452-F7EC52676DE1}"/>
              </a:ext>
            </a:extLst>
          </p:cNvPr>
          <p:cNvGraphicFramePr>
            <a:graphicFrameLocks noGrp="1" noChangeAspect="1"/>
          </p:cNvGraphicFramePr>
          <p:nvPr>
            <p:extLst>
              <p:ext uri="{D42A27DB-BD31-4B8C-83A1-F6EECF244321}">
                <p14:modId xmlns:p14="http://schemas.microsoft.com/office/powerpoint/2010/main" val="2192204185"/>
              </p:ext>
            </p:extLst>
          </p:nvPr>
        </p:nvGraphicFramePr>
        <p:xfrm>
          <a:off x="478169" y="1554343"/>
          <a:ext cx="5545932" cy="2858942"/>
        </p:xfrm>
        <a:graphic>
          <a:graphicData uri="http://schemas.openxmlformats.org/drawingml/2006/table">
            <a:tbl>
              <a:tblPr/>
              <a:tblGrid>
                <a:gridCol w="1386483">
                  <a:extLst>
                    <a:ext uri="{9D8B030D-6E8A-4147-A177-3AD203B41FA5}">
                      <a16:colId xmlns:a16="http://schemas.microsoft.com/office/drawing/2014/main" val="20000"/>
                    </a:ext>
                  </a:extLst>
                </a:gridCol>
                <a:gridCol w="1386483">
                  <a:extLst>
                    <a:ext uri="{9D8B030D-6E8A-4147-A177-3AD203B41FA5}">
                      <a16:colId xmlns:a16="http://schemas.microsoft.com/office/drawing/2014/main" val="20001"/>
                    </a:ext>
                  </a:extLst>
                </a:gridCol>
                <a:gridCol w="1386483">
                  <a:extLst>
                    <a:ext uri="{9D8B030D-6E8A-4147-A177-3AD203B41FA5}">
                      <a16:colId xmlns:a16="http://schemas.microsoft.com/office/drawing/2014/main" val="20002"/>
                    </a:ext>
                  </a:extLst>
                </a:gridCol>
                <a:gridCol w="1386483">
                  <a:extLst>
                    <a:ext uri="{9D8B030D-6E8A-4147-A177-3AD203B41FA5}">
                      <a16:colId xmlns:a16="http://schemas.microsoft.com/office/drawing/2014/main" val="20003"/>
                    </a:ext>
                  </a:extLst>
                </a:gridCol>
              </a:tblGrid>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ハローワーク名</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　話　番　号</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ハローワーク名</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　話　番　号</a:t>
                      </a: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ハローワーク飯田橋</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3812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ハローワーク墨田</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5669</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ハローワーク上　野</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5818)  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ハローワーク木場</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3643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5774">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ハローワーク品　川</a:t>
                      </a:r>
                    </a:p>
                  </a:txBody>
                  <a:tcPr marT="72000" marB="45681"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5419</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ハローワーク八王子</a:t>
                      </a: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648</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070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ハローワーク大森</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5493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ハローワーク立川</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525</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ハローワーク渋谷</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3476</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ハローワーク青梅</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0428</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2816">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東京新卒応援</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a:t>
                      </a:r>
                    </a:p>
                  </a:txBody>
                  <a:tcPr marT="36000" marB="3600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5339</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ハローワーク三鷹</a:t>
                      </a: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ハローワーク池袋</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3987</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ハローワーク町田</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732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ハローワーク王子</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5390</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ハローワーク府中</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336</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3155">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ハローワーク足立</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3870</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73DFFABF-A3D7-5075-5316-C28ABFF7F76B}"/>
              </a:ext>
            </a:extLst>
          </p:cNvPr>
          <p:cNvGraphicFramePr>
            <a:graphicFrameLocks noGrp="1"/>
          </p:cNvGraphicFramePr>
          <p:nvPr>
            <p:extLst>
              <p:ext uri="{D42A27DB-BD31-4B8C-83A1-F6EECF244321}">
                <p14:modId xmlns:p14="http://schemas.microsoft.com/office/powerpoint/2010/main" val="1763080423"/>
              </p:ext>
            </p:extLst>
          </p:nvPr>
        </p:nvGraphicFramePr>
        <p:xfrm>
          <a:off x="498011" y="5346709"/>
          <a:ext cx="6042257" cy="4206240"/>
        </p:xfrm>
        <a:graphic>
          <a:graphicData uri="http://schemas.openxmlformats.org/drawingml/2006/table">
            <a:tbl>
              <a:tblPr firstRow="1" bandRow="1">
                <a:tableStyleId>{5C22544A-7EE6-4342-B048-85BDC9FD1C3A}</a:tableStyleId>
              </a:tblPr>
              <a:tblGrid>
                <a:gridCol w="1706676">
                  <a:extLst>
                    <a:ext uri="{9D8B030D-6E8A-4147-A177-3AD203B41FA5}">
                      <a16:colId xmlns:a16="http://schemas.microsoft.com/office/drawing/2014/main" val="20000"/>
                    </a:ext>
                  </a:extLst>
                </a:gridCol>
                <a:gridCol w="1307557">
                  <a:extLst>
                    <a:ext uri="{9D8B030D-6E8A-4147-A177-3AD203B41FA5}">
                      <a16:colId xmlns:a16="http://schemas.microsoft.com/office/drawing/2014/main" val="20001"/>
                    </a:ext>
                  </a:extLst>
                </a:gridCol>
                <a:gridCol w="1651649">
                  <a:extLst>
                    <a:ext uri="{9D8B030D-6E8A-4147-A177-3AD203B41FA5}">
                      <a16:colId xmlns:a16="http://schemas.microsoft.com/office/drawing/2014/main" val="20002"/>
                    </a:ext>
                  </a:extLst>
                </a:gridCol>
                <a:gridCol w="1376375">
                  <a:extLst>
                    <a:ext uri="{9D8B030D-6E8A-4147-A177-3AD203B41FA5}">
                      <a16:colId xmlns:a16="http://schemas.microsoft.com/office/drawing/2014/main" val="20003"/>
                    </a:ext>
                  </a:extLst>
                </a:gridCol>
              </a:tblGrid>
              <a:tr h="237419">
                <a:tc>
                  <a:txBody>
                    <a:bodyPr/>
                    <a:lstStyle/>
                    <a:p>
                      <a:pPr algn="ctr"/>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 </a:t>
                      </a:r>
                      <a:r>
                        <a:rPr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ナ </a:t>
                      </a:r>
                      <a:r>
                        <a:rPr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dist"/>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 </a:t>
                      </a:r>
                      <a:r>
                        <a:rPr kumimoji="1"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ナ </a:t>
                      </a:r>
                      <a:r>
                        <a:rPr kumimoji="1"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dist"/>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東京労働局</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3512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1608</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王　子</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6679</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0133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有楽町</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5288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8500</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足　立</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6684</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4573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　央</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6866</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0008</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　島</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5630</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1986">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　野</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6872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1144</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亀　戸</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6849</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4503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　田</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6858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0769</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江戸川</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6681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8125</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品　川</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6681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1521</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八王子</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680</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8081</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　田</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2143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立　川</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4821</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渋　谷</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6849</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1167</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　梅</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0854</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　宿</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6863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4460</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　鷹</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67</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6340</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5805">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池　袋</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6871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6537</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町　田</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8342</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8391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B9CFF35-2A8F-7164-41A9-E459AC68BE69}"/>
              </a:ext>
            </a:extLst>
          </p:cNvPr>
          <p:cNvPicPr>
            <a:picLocks noChangeAspect="1"/>
          </p:cNvPicPr>
          <p:nvPr/>
        </p:nvPicPr>
        <p:blipFill>
          <a:blip r:embed="rId2"/>
          <a:stretch>
            <a:fillRect/>
          </a:stretch>
        </p:blipFill>
        <p:spPr>
          <a:xfrm>
            <a:off x="341399" y="313049"/>
            <a:ext cx="6586932" cy="9232551"/>
          </a:xfrm>
          <a:prstGeom prst="rect">
            <a:avLst/>
          </a:prstGeom>
        </p:spPr>
      </p:pic>
      <p:grpSp>
        <p:nvGrpSpPr>
          <p:cNvPr id="4" name="グループ化 3"/>
          <p:cNvGrpSpPr/>
          <p:nvPr/>
        </p:nvGrpSpPr>
        <p:grpSpPr>
          <a:xfrm>
            <a:off x="10549111" y="192088"/>
            <a:ext cx="3240000" cy="9217024"/>
            <a:chOff x="10549111" y="192088"/>
            <a:chExt cx="3240000" cy="9217024"/>
          </a:xfrm>
        </p:grpSpPr>
        <p:sp>
          <p:nvSpPr>
            <p:cNvPr id="35" name="四角形吹き出し 34"/>
            <p:cNvSpPr/>
            <p:nvPr/>
          </p:nvSpPr>
          <p:spPr>
            <a:xfrm>
              <a:off x="10549111" y="3487693"/>
              <a:ext cx="3240000" cy="612000"/>
            </a:xfrm>
            <a:prstGeom prst="wedgeRectCallout">
              <a:avLst>
                <a:gd name="adj1" fmla="val -25953"/>
                <a:gd name="adj2" fmla="val -48332"/>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⑫「手当」</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手当には、営業手当、職務手当などさまざまな種類があります。記載されている手当の支給条件などを学校の進路指導担当の先生又はハローワークに確認しましょう。</a:t>
              </a:r>
            </a:p>
            <a:p>
              <a:endPar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四角形吹き出し 79"/>
            <p:cNvSpPr/>
            <p:nvPr/>
          </p:nvSpPr>
          <p:spPr>
            <a:xfrm>
              <a:off x="10549111" y="1479891"/>
              <a:ext cx="3240000" cy="1944000"/>
            </a:xfrm>
            <a:prstGeom prst="wedgeRectCallout">
              <a:avLst>
                <a:gd name="adj1" fmla="val 26718"/>
                <a:gd name="adj2" fmla="val -50101"/>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⑪「賃金等（現行・確定）、月額」</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「現行」の場合は、採用予定者の賃金がまだ決定していないため、当該年の新規高等学校卒業者採用者の賃金が参考として記載されます。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また、「確定」の場合は、採用予定者の賃金が既に決まっています。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月額については、表示されている額から所得税・社会保険料などが控除されますので、注意してください。</a:t>
              </a:r>
              <a:endPar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→例えば、記載額の</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211,000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円の場合、所得税・社会保険料など、控除後の額は約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175,000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円前後となります。（令和７年４月</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日時点）</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定時間分の時間外労働に対する割り増し賃金を定額で支払うこととしている場合は、「固定残業代」ありとなっており、詳細は「固定残業代に関する特記事項欄」に記載がありますので、確認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日給、時間給の場合は月額の概算が記載されています。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四角形吹き出し 68"/>
            <p:cNvSpPr/>
            <p:nvPr/>
          </p:nvSpPr>
          <p:spPr>
            <a:xfrm>
              <a:off x="10549111" y="4163494"/>
              <a:ext cx="3240000" cy="504000"/>
            </a:xfrm>
            <a:prstGeom prst="wedgeRectCallout">
              <a:avLst>
                <a:gd name="adj1" fmla="val -26324"/>
                <a:gd name="adj2" fmla="val -48152"/>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⑬「通勤手当」</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通勤手当が実費ではなく、会社規定の計算方法により支給される場合があります。</a:t>
              </a:r>
            </a:p>
          </p:txBody>
        </p:sp>
        <p:sp>
          <p:nvSpPr>
            <p:cNvPr id="31" name="四角形吹き出し 30"/>
            <p:cNvSpPr/>
            <p:nvPr/>
          </p:nvSpPr>
          <p:spPr>
            <a:xfrm>
              <a:off x="10549111" y="5659103"/>
              <a:ext cx="3240000" cy="1008000"/>
            </a:xfrm>
            <a:prstGeom prst="wedgeRectCallout">
              <a:avLst>
                <a:gd name="adj1" fmla="val 49965"/>
                <a:gd name="adj2" fmla="val -26159"/>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⑮「就業時間」</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一定期間の労働時間が変則的な「変形」や、「交替制」の場合など、どのような働き方なのか分からない場合は、学校の進路指導担当の先生又はハローワークに聞いてみましょう。</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また、複数の時間帯が記載されているときは、どの時間の勤務もあり得る場合や、その時間の中から選択して勤務する場合などがあるので、面接などで確認するといいでしょう。</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四角形吹き出し 32"/>
            <p:cNvSpPr/>
            <p:nvPr/>
          </p:nvSpPr>
          <p:spPr>
            <a:xfrm>
              <a:off x="10549111" y="6730906"/>
              <a:ext cx="3240000" cy="756000"/>
            </a:xfrm>
            <a:prstGeom prst="wedgeRectCallout">
              <a:avLst>
                <a:gd name="adj1" fmla="val 28891"/>
                <a:gd name="adj2" fmla="val -50103"/>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⑯「時間外」</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早出出勤や残業のことです。時期により残業時間に差がある場合があります。気になるときは面接などで確認してください。なお、３６協定における特別条項（時間外・休日労働に関する協定）がある場合は「あり」となっ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四角形吹き出し 69"/>
            <p:cNvSpPr/>
            <p:nvPr/>
          </p:nvSpPr>
          <p:spPr>
            <a:xfrm>
              <a:off x="10549111" y="4731300"/>
              <a:ext cx="3240000" cy="864000"/>
            </a:xfrm>
            <a:prstGeom prst="wedgeRectCallout">
              <a:avLst>
                <a:gd name="adj1" fmla="val -29362"/>
                <a:gd name="adj2" fmla="val -49907"/>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⑭「賞与」 「昇給」</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「賞与」は制度の有無、及び前年度実績が記載されています。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「昇給」は制度及び前年度</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年間の実績又は割合が記載されています。会社・個人の業績により変動することがあります。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前年の新規高卒者の採用実績がない場合、（前年度実績）欄が表示されません。</a:t>
              </a:r>
            </a:p>
          </p:txBody>
        </p:sp>
        <p:sp>
          <p:nvSpPr>
            <p:cNvPr id="49" name="四角形吹き出し 48"/>
            <p:cNvSpPr/>
            <p:nvPr/>
          </p:nvSpPr>
          <p:spPr>
            <a:xfrm>
              <a:off x="10549111" y="8730515"/>
              <a:ext cx="3240000" cy="678597"/>
            </a:xfrm>
            <a:prstGeom prst="wedgeRectCallout">
              <a:avLst>
                <a:gd name="adj1" fmla="val -48433"/>
                <a:gd name="adj2" fmla="val -20530"/>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⑱「週休二日制」</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「週休二日制」欄には、完全週休二日制を実施している場合は「毎週」、前記以外の形態で週休二日制を実施している場合は「その他」、週休二日制ではない場合「なし」と記載されています。</a:t>
              </a:r>
            </a:p>
          </p:txBody>
        </p:sp>
        <p:sp>
          <p:nvSpPr>
            <p:cNvPr id="56" name="四角形吹き出し 55"/>
            <p:cNvSpPr/>
            <p:nvPr/>
          </p:nvSpPr>
          <p:spPr>
            <a:xfrm>
              <a:off x="10549111" y="7550709"/>
              <a:ext cx="3240000" cy="1116000"/>
            </a:xfrm>
            <a:prstGeom prst="wedgeRectCallout">
              <a:avLst>
                <a:gd name="adj1" fmla="val -48433"/>
                <a:gd name="adj2" fmla="val -20530"/>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⑰「休日等」</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記載されている休日の制度に不明な点がある場合は、学校の進路指導担当の先生又はハローワークに聞いてみましょう。</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また、休日出勤が必要な場合もあることに注意してください。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「有給休暇」</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入社時の有給休暇日数や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ヶ月経過後の有給休暇日数欄には取得可能日数が記載してあります。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また、取得実績ではないので注意してください。</a:t>
              </a:r>
            </a:p>
          </p:txBody>
        </p:sp>
        <p:sp>
          <p:nvSpPr>
            <p:cNvPr id="96" name="四角形吹き出し 95"/>
            <p:cNvSpPr/>
            <p:nvPr/>
          </p:nvSpPr>
          <p:spPr>
            <a:xfrm>
              <a:off x="10549111" y="192088"/>
              <a:ext cx="3240000" cy="1224000"/>
            </a:xfrm>
            <a:prstGeom prst="wedgeRectCallout">
              <a:avLst>
                <a:gd name="adj1" fmla="val -24217"/>
                <a:gd name="adj2" fmla="val -49896"/>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⑩「賃金形態等」</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さまざまな賃金形態があります。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①月給･･･月単位で算定される賃金</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②日給･･･日単位で算定される賃金（日払支給とは限りません。月払、週払、日払などがあります）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③時給･･･時間単位で算定される賃金（月払、週払、日払などがあります）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④年俸･･･年額が決められ、各月に分けて支給されます。支払い方法は会社ごとの規程を必ず確認してください。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4" name="四角形吹き出し 63"/>
          <p:cNvSpPr/>
          <p:nvPr/>
        </p:nvSpPr>
        <p:spPr>
          <a:xfrm>
            <a:off x="7236743" y="8689112"/>
            <a:ext cx="3240000" cy="720000"/>
          </a:xfrm>
          <a:prstGeom prst="wedgeRectCallout">
            <a:avLst>
              <a:gd name="adj1" fmla="val -26522"/>
              <a:gd name="adj2" fmla="val -47283"/>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68000"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⑨ 「通学」</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会社が資格取得などのための通学制度を認めているか否かについて記載されています。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なお、何らかの配慮がある場合は青少年雇用情報の「２（２）自己啓発支援の有無及びその内容」欄（㉔）に記載されています。</a:t>
            </a:r>
          </a:p>
        </p:txBody>
      </p:sp>
      <p:sp>
        <p:nvSpPr>
          <p:cNvPr id="27" name="四角形吹き出し 26"/>
          <p:cNvSpPr/>
          <p:nvPr/>
        </p:nvSpPr>
        <p:spPr>
          <a:xfrm>
            <a:off x="7236743" y="775431"/>
            <a:ext cx="3240000" cy="1472807"/>
          </a:xfrm>
          <a:prstGeom prst="wedgeRectCallout">
            <a:avLst>
              <a:gd name="adj1" fmla="val 49622"/>
              <a:gd name="adj2" fmla="val 28120"/>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36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②「雇用形態」</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この欄の表示には以下の種類があります。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①「正社員」</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直接雇用で、雇用期間の定めがなく、フルタイムのもの。</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②「正社員以外」</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臨時社員、契約社員、嘱託社員など、正社員以外のもの。</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③「有期雇用派遣」</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④「無期雇用派遣」</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また、正社員採用されるために資格取得などの条件がある場合があります。「補足事項」（㉒）や「求人条件に係る特記事項」（㉒）欄なども確認してください。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四角形吹き出し 27"/>
          <p:cNvSpPr/>
          <p:nvPr/>
        </p:nvSpPr>
        <p:spPr>
          <a:xfrm>
            <a:off x="7236743" y="2808181"/>
            <a:ext cx="3240000" cy="611999"/>
          </a:xfrm>
          <a:prstGeom prst="wedgeRectCallout">
            <a:avLst>
              <a:gd name="adj1" fmla="val 49406"/>
              <a:gd name="adj2" fmla="val 30163"/>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③「職種」「仕事の内容」</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採用後初めて従事する仕事の内容、また将来見込まれる仕事内容の変更範囲が記載されています。なお、入社後に職種間の異動がある場合があります。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四角形吹き出し 28"/>
          <p:cNvSpPr/>
          <p:nvPr/>
        </p:nvSpPr>
        <p:spPr>
          <a:xfrm>
            <a:off x="7236743" y="3466941"/>
            <a:ext cx="3240000" cy="1602067"/>
          </a:xfrm>
          <a:prstGeom prst="wedgeRectCallout">
            <a:avLst>
              <a:gd name="adj1" fmla="val 49950"/>
              <a:gd name="adj2" fmla="val 19010"/>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④「就業場所・マイカー通勤・転勤の可能性」</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採用された場合に実際に働く場所が記載されています。事業所所在地と就業場所が異なる場合があるのでよく確認しましょう。</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就職場所が特定できない場合などは、「補足事項」欄（㉒）に記載されています。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あり」の場合、「転勤範囲」欄に記載があります。また「転勤の可能性なし」となっていても、研修を遠方で実施する場合や、事業拡大などで将来転勤を打診される場合もあります。転勤できない場合は、面接などでそのことを伝えておくのがよいでしょう。</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なお、マイカー通勤の場合、駐車場が有料の場合もあるため、「特記事項」欄（㉒）をよく確認してください。</a:t>
            </a:r>
          </a:p>
        </p:txBody>
      </p:sp>
      <p:sp>
        <p:nvSpPr>
          <p:cNvPr id="53" name="四角形吹き出し 52"/>
          <p:cNvSpPr/>
          <p:nvPr/>
        </p:nvSpPr>
        <p:spPr>
          <a:xfrm>
            <a:off x="7236743" y="6273662"/>
            <a:ext cx="3240000" cy="1476000"/>
          </a:xfrm>
          <a:prstGeom prst="wedgeRectCallout">
            <a:avLst>
              <a:gd name="adj1" fmla="val -48431"/>
              <a:gd name="adj2" fmla="val -28261"/>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36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⑦「加入保険等」</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各種保険制度の加入状況が記載されています。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･･･雇用保険。失業した場合などに支給されます。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労災</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･･･労災保険。業務上の病気・ケガなどの場合に支給されます。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･･･健康保険。業務外の病気・ケガなどの場合に支給されます。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･･･厚生年金保険。老齢になった場合、障害が残った状態となった場合、死亡した場合などに支給されます。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財形</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･･･勤労者財産形成促進制度。働く人の財産形成促進のための貯蓄制度です。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退職金共済</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･･･退職金を確実に支払うために企業が預金を社外に積み立てる制度です。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四角形吹き出し 66"/>
          <p:cNvSpPr/>
          <p:nvPr/>
        </p:nvSpPr>
        <p:spPr>
          <a:xfrm>
            <a:off x="7236743" y="5115769"/>
            <a:ext cx="3240000" cy="611999"/>
          </a:xfrm>
          <a:prstGeom prst="wedgeRectCallout">
            <a:avLst>
              <a:gd name="adj1" fmla="val -26324"/>
              <a:gd name="adj2" fmla="val -48152"/>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⑤「試用期間」</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試用期間がある場合、その期間について記載があります。また、期間中の労働条件が異なる場合は「補足事項」欄（㉒）に記載されています。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四角形吹き出し 64"/>
          <p:cNvSpPr/>
          <p:nvPr/>
        </p:nvSpPr>
        <p:spPr>
          <a:xfrm>
            <a:off x="7236743" y="5767937"/>
            <a:ext cx="3240000" cy="468000"/>
          </a:xfrm>
          <a:prstGeom prst="wedgeRectCallout">
            <a:avLst>
              <a:gd name="adj1" fmla="val -20979"/>
              <a:gd name="adj2" fmla="val -48648"/>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68000"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⑥「受動喫煙対策」</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就業場所における受動喫煙の防止に向けた取組の内容について記載があります。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四角形吹き出し 71"/>
          <p:cNvSpPr/>
          <p:nvPr/>
        </p:nvSpPr>
        <p:spPr>
          <a:xfrm>
            <a:off x="7236794" y="7787387"/>
            <a:ext cx="3240000" cy="864000"/>
          </a:xfrm>
          <a:prstGeom prst="wedgeRectCallout">
            <a:avLst>
              <a:gd name="adj1" fmla="val -26522"/>
              <a:gd name="adj2" fmla="val -47283"/>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91423" bIns="468000"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⑧「入居可能住宅」</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会社が従業員のために用意している単身用・世帯用それぞれの住宅があり、入居可能な場合に、「単身用あり」又「世帯用あり」が、入居可能な住宅がない場合は「なし」が記載されております。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なお、利用条件や宿舎費用などがある場合は、「求人条件にかかる特記事項」欄（㉒）に記載されています。</a:t>
            </a:r>
          </a:p>
        </p:txBody>
      </p:sp>
      <p:sp>
        <p:nvSpPr>
          <p:cNvPr id="46" name="四角形吹き出し 45"/>
          <p:cNvSpPr/>
          <p:nvPr/>
        </p:nvSpPr>
        <p:spPr>
          <a:xfrm>
            <a:off x="7236743" y="2287600"/>
            <a:ext cx="3240000" cy="481220"/>
          </a:xfrm>
          <a:prstGeom prst="wedgeRectCallout">
            <a:avLst>
              <a:gd name="adj1" fmla="val 49622"/>
              <a:gd name="adj2" fmla="val 28120"/>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36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②‘「就業形態」</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この欄には以下のいずれかが表示されます。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・派遣・請負ではない　・派遣　・紹介予定派遣　・請負</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5978460" y="4522619"/>
            <a:ext cx="471033" cy="3023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200" b="1" dirty="0">
              <a:solidFill>
                <a:srgbClr val="FF5050"/>
              </a:solidFill>
            </a:endParaRPr>
          </a:p>
        </p:txBody>
      </p:sp>
      <p:sp>
        <p:nvSpPr>
          <p:cNvPr id="61" name="テキスト ボックス 60"/>
          <p:cNvSpPr txBox="1"/>
          <p:nvPr/>
        </p:nvSpPr>
        <p:spPr>
          <a:xfrm>
            <a:off x="314684" y="125734"/>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（１／２）</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吹き出し 26">
            <a:extLst>
              <a:ext uri="{FF2B5EF4-FFF2-40B4-BE49-F238E27FC236}">
                <a16:creationId xmlns:a16="http://schemas.microsoft.com/office/drawing/2014/main" id="{53905CD7-B1E4-04A3-56AE-38BB9693386C}"/>
              </a:ext>
            </a:extLst>
          </p:cNvPr>
          <p:cNvSpPr/>
          <p:nvPr/>
        </p:nvSpPr>
        <p:spPr>
          <a:xfrm>
            <a:off x="7236743" y="192088"/>
            <a:ext cx="3240000" cy="540213"/>
          </a:xfrm>
          <a:prstGeom prst="wedgeRectCallout">
            <a:avLst>
              <a:gd name="adj1" fmla="val 49622"/>
              <a:gd name="adj2" fmla="val 28120"/>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36000" bIns="45711" rtlCol="0" anchor="t"/>
          <a:lstStyle/>
          <a:p>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①「認定マーク」</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100" b="1" dirty="0">
              <a:solidFill>
                <a:schemeClr val="tx1"/>
              </a:solidFill>
              <a:latin typeface="メイリオ" panose="020B0604030504040204" pitchFamily="50" charset="-128"/>
              <a:ea typeface="メイリオ" panose="020B0604030504040204" pitchFamily="50" charset="-128"/>
            </a:endParaRPr>
          </a:p>
          <a:p>
            <a:pPr lvl="0"/>
            <a:r>
              <a:rPr lang="ja-JP" altLang="en-US" sz="800" dirty="0">
                <a:solidFill>
                  <a:schemeClr val="tx1"/>
                </a:solidFill>
                <a:latin typeface="メイリオ" panose="020B0604030504040204" pitchFamily="50" charset="-128"/>
                <a:ea typeface="メイリオ" panose="020B0604030504040204" pitchFamily="50" charset="-128"/>
              </a:rPr>
              <a:t>子育てサポート、若者の採用や育成、女性の活躍など国の様々な認定・認証を受けている場合には、そのロゴマークが表示されます。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31">
            <a:extLst>
              <a:ext uri="{FF2B5EF4-FFF2-40B4-BE49-F238E27FC236}">
                <a16:creationId xmlns:a16="http://schemas.microsoft.com/office/drawing/2014/main" id="{D85EFAF7-0DB5-F1D8-89A4-FF26FD800119}"/>
              </a:ext>
            </a:extLst>
          </p:cNvPr>
          <p:cNvSpPr/>
          <p:nvPr/>
        </p:nvSpPr>
        <p:spPr>
          <a:xfrm>
            <a:off x="1960020" y="530625"/>
            <a:ext cx="432037" cy="3003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FF5050"/>
              </a:solidFill>
            </a:endParaRPr>
          </a:p>
        </p:txBody>
      </p:sp>
    </p:spTree>
    <p:extLst>
      <p:ext uri="{BB962C8B-B14F-4D97-AF65-F5344CB8AC3E}">
        <p14:creationId xmlns:p14="http://schemas.microsoft.com/office/powerpoint/2010/main" val="152556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59EB74F-7E38-8581-B371-75D4E2B9AE60}"/>
              </a:ext>
            </a:extLst>
          </p:cNvPr>
          <p:cNvPicPr>
            <a:picLocks noChangeAspect="1"/>
          </p:cNvPicPr>
          <p:nvPr/>
        </p:nvPicPr>
        <p:blipFill>
          <a:blip r:embed="rId2"/>
          <a:stretch>
            <a:fillRect/>
          </a:stretch>
        </p:blipFill>
        <p:spPr>
          <a:xfrm>
            <a:off x="243209" y="360214"/>
            <a:ext cx="6712278" cy="9126503"/>
          </a:xfrm>
          <a:prstGeom prst="rect">
            <a:avLst/>
          </a:prstGeom>
        </p:spPr>
      </p:pic>
      <p:sp>
        <p:nvSpPr>
          <p:cNvPr id="12" name="四角形吹き出し 11"/>
          <p:cNvSpPr/>
          <p:nvPr/>
        </p:nvSpPr>
        <p:spPr>
          <a:xfrm>
            <a:off x="7366938" y="659248"/>
            <a:ext cx="5920067" cy="1146002"/>
          </a:xfrm>
          <a:prstGeom prst="wedgeRectCallout">
            <a:avLst>
              <a:gd name="adj1" fmla="val -24653"/>
              <a:gd name="adj2" fmla="val -48780"/>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144000" rIns="91423" bIns="396000"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⑲「選考日」「複数応募」</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複数応募が「可」の場合、記載の期日以降は他の求人との併願が可能となります。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この記載例の場合、複数応募は</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日以降に「可」となりますので、９月末までは他の求人と重複して応募はできません。</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7366938" y="3227490"/>
            <a:ext cx="5920066" cy="536935"/>
          </a:xfrm>
          <a:prstGeom prst="wedgeRectCallout">
            <a:avLst>
              <a:gd name="adj1" fmla="val -27878"/>
              <a:gd name="adj2" fmla="val -50486"/>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㉑「選考方法」</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選考方法や学科試験において、その他が該当する場合は、その他</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欄に詳細な記載があります。適性検査の具体的な検査名は「補足事項」欄（㉒）を確認しましょう。</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吹き出し 13"/>
          <p:cNvSpPr/>
          <p:nvPr/>
        </p:nvSpPr>
        <p:spPr>
          <a:xfrm>
            <a:off x="7366938" y="2067165"/>
            <a:ext cx="5920067" cy="899420"/>
          </a:xfrm>
          <a:prstGeom prst="wedgeRectCallout">
            <a:avLst>
              <a:gd name="adj1" fmla="val -24653"/>
              <a:gd name="adj2" fmla="val -48780"/>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144000" rIns="91423" bIns="396000"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⑳「応募前職場見学」</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応募前職場見学とは、企業に応募する前に実際の就業環境や業務内容を見学しに行くことです。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職場の雰囲気なども自分の目で見て実感し、イメージと合うのか確認できる機会にもなります。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求人票を見て疑問に思ったことも確認しましょう。</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吹き出し 14"/>
          <p:cNvSpPr/>
          <p:nvPr/>
        </p:nvSpPr>
        <p:spPr>
          <a:xfrm>
            <a:off x="7366938" y="5220319"/>
            <a:ext cx="5920066" cy="1094763"/>
          </a:xfrm>
          <a:prstGeom prst="wedgeRectCallout">
            <a:avLst>
              <a:gd name="adj1" fmla="val -27878"/>
              <a:gd name="adj2" fmla="val -50486"/>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㉓「募集・採用に関する情報」</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直近３事業年度の新卒採用者数・離職者数、直近３事業年度の新卒採用者数の男女別人数、平均勤続年数を確認することができます。</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法令で定める情報提供項目ではありませんが、参考値として、可能であれば平均年齢についても情報提供するよう、企業に推奨しています。</a:t>
            </a:r>
          </a:p>
        </p:txBody>
      </p:sp>
      <p:sp>
        <p:nvSpPr>
          <p:cNvPr id="16" name="四角形吹き出し 15"/>
          <p:cNvSpPr/>
          <p:nvPr/>
        </p:nvSpPr>
        <p:spPr>
          <a:xfrm>
            <a:off x="7366938" y="6575987"/>
            <a:ext cx="5920066" cy="892469"/>
          </a:xfrm>
          <a:prstGeom prst="wedgeRectCallout">
            <a:avLst>
              <a:gd name="adj1" fmla="val -27878"/>
              <a:gd name="adj2" fmla="val -50486"/>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㉔「職業能力の開発及び向上に関する取組の実施状況」</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研修制度や自己啓発支援といった職業能力の開発及び向上に関する取組の有無や具体的内容を確認することができます。</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制度として就業規則などに規定されているものでなくても、継続的に実施していて、そのことが従業員に周知されていれば、「有」として情報提供されます。</a:t>
            </a:r>
          </a:p>
        </p:txBody>
      </p:sp>
      <p:sp>
        <p:nvSpPr>
          <p:cNvPr id="17" name="四角形吹き出し 16"/>
          <p:cNvSpPr/>
          <p:nvPr/>
        </p:nvSpPr>
        <p:spPr>
          <a:xfrm>
            <a:off x="7366938" y="7729361"/>
            <a:ext cx="5920066" cy="959671"/>
          </a:xfrm>
          <a:prstGeom prst="wedgeRectCallout">
            <a:avLst>
              <a:gd name="adj1" fmla="val -27878"/>
              <a:gd name="adj2" fmla="val -50486"/>
            </a:avLst>
          </a:prstGeom>
          <a:solidFill>
            <a:srgbClr val="CCFFCC"/>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㉕「職場への定着の促進に関する取組の実施状況」</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前事業年度の月平均所定外労働時間の実績、有給休暇の平均取得日数、育児休業取得対象者数・取得者数（男女別）、また、役員に占める女性の割合及び管理的地位（</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）にある者に占める女性の割合を確認することができます。</a:t>
            </a: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「管理的地位にある者」とは、原則としていわゆる課長級以上のことを指しています。</a:t>
            </a:r>
          </a:p>
        </p:txBody>
      </p:sp>
      <p:sp>
        <p:nvSpPr>
          <p:cNvPr id="19" name="角丸四角形 18"/>
          <p:cNvSpPr/>
          <p:nvPr/>
        </p:nvSpPr>
        <p:spPr>
          <a:xfrm>
            <a:off x="1620119" y="3628040"/>
            <a:ext cx="432037" cy="3003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FF5050"/>
              </a:solidFill>
            </a:endParaRPr>
          </a:p>
        </p:txBody>
      </p:sp>
      <p:sp>
        <p:nvSpPr>
          <p:cNvPr id="21" name="角丸四角形 20"/>
          <p:cNvSpPr/>
          <p:nvPr/>
        </p:nvSpPr>
        <p:spPr>
          <a:xfrm>
            <a:off x="243209" y="6297062"/>
            <a:ext cx="432037" cy="3003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rgbClr val="FF5050"/>
              </a:solidFill>
            </a:endParaRPr>
          </a:p>
        </p:txBody>
      </p:sp>
      <p:sp>
        <p:nvSpPr>
          <p:cNvPr id="22" name="テキスト ボックス 21"/>
          <p:cNvSpPr txBox="1"/>
          <p:nvPr/>
        </p:nvSpPr>
        <p:spPr>
          <a:xfrm>
            <a:off x="323975" y="177516"/>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（２／２）</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四角形吹き出し 25"/>
          <p:cNvSpPr/>
          <p:nvPr/>
        </p:nvSpPr>
        <p:spPr>
          <a:xfrm>
            <a:off x="7366938" y="4025330"/>
            <a:ext cx="5920066" cy="934084"/>
          </a:xfrm>
          <a:prstGeom prst="wedgeRectCallout">
            <a:avLst>
              <a:gd name="adj1" fmla="val -27878"/>
              <a:gd name="adj2" fmla="val -50486"/>
            </a:avLst>
          </a:prstGeom>
          <a:solidFill>
            <a:srgbClr val="FFFFAA"/>
          </a:solidFill>
          <a:ln w="127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23" tIns="72000" rIns="72000" bIns="45711" rtlCol="0" anchor="t"/>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㉒「補足事項」「求人条件に係る特記事項」</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求人条件に関する特記事項、企業の特長や労働条件、福利厚生、試用期間の詳細に関する補足説明が記載されている場合があるので、必ず確認しましょう。</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なお、記載例にあるとおり、応募前職場見学については、参加の有無によって採否が決定されるものではありません。</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EC4AD82A-D870-1A56-6D17-3B95AB429851}"/>
              </a:ext>
            </a:extLst>
          </p:cNvPr>
          <p:cNvSpPr txBox="1"/>
          <p:nvPr/>
        </p:nvSpPr>
        <p:spPr>
          <a:xfrm>
            <a:off x="900039" y="3928367"/>
            <a:ext cx="2592288" cy="446276"/>
          </a:xfrm>
          <a:prstGeom prst="rect">
            <a:avLst/>
          </a:prstGeom>
          <a:solidFill>
            <a:schemeClr val="bg1"/>
          </a:solidFill>
          <a:ln>
            <a:noFill/>
          </a:ln>
        </p:spPr>
        <p:txBody>
          <a:bodyPr wrap="square" lIns="0" tIns="0" rtlCol="0">
            <a:spAutoFit/>
          </a:bodyPr>
          <a:lstStyle/>
          <a:p>
            <a:r>
              <a:rPr kumimoji="1" lang="ja-JP" altLang="en-US" sz="650" dirty="0"/>
              <a:t>・応募前職場見学については、７月２０日以降実施予定です。</a:t>
            </a:r>
            <a:endParaRPr kumimoji="1" lang="en-US" altLang="ja-JP" sz="650" dirty="0"/>
          </a:p>
          <a:p>
            <a:r>
              <a:rPr kumimoji="1" lang="ja-JP" altLang="en-US" sz="650" dirty="0"/>
              <a:t>・応募前職場見学への参加の有無によって採否を決定するものでは</a:t>
            </a:r>
            <a:endParaRPr kumimoji="1" lang="en-US" altLang="ja-JP" sz="650" dirty="0"/>
          </a:p>
          <a:p>
            <a:r>
              <a:rPr kumimoji="1" lang="ja-JP" altLang="en-US" sz="650" dirty="0"/>
              <a:t>ありません。</a:t>
            </a:r>
            <a:endParaRPr kumimoji="1" lang="en-US" altLang="ja-JP" sz="650" dirty="0"/>
          </a:p>
          <a:p>
            <a:endParaRPr kumimoji="1" lang="ja-JP" altLang="en-US" sz="650" dirty="0"/>
          </a:p>
        </p:txBody>
      </p:sp>
    </p:spTree>
    <p:extLst>
      <p:ext uri="{BB962C8B-B14F-4D97-AF65-F5344CB8AC3E}">
        <p14:creationId xmlns:p14="http://schemas.microsoft.com/office/powerpoint/2010/main" val="5217415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CC"/>
        </a:solidFill>
        <a:ln w="12700">
          <a:solidFill>
            <a:srgbClr val="00CC99"/>
          </a:solidFill>
        </a:ln>
      </a:spPr>
      <a:bodyPr lIns="91423" tIns="36000" rIns="91423" bIns="45711" rtlCol="0" anchor="ctr"/>
      <a:lstStyle>
        <a:defPPr>
          <a:defRPr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0AEEEBDB6E0B24ABE1370B535ACB2EF" ma:contentTypeVersion="16" ma:contentTypeDescription="新しいドキュメントを作成します。" ma:contentTypeScope="" ma:versionID="c66fa358cfb39a7715764acdae82b4d7">
  <xsd:schema xmlns:xsd="http://www.w3.org/2001/XMLSchema" xmlns:xs="http://www.w3.org/2001/XMLSchema" xmlns:p="http://schemas.microsoft.com/office/2006/metadata/properties" xmlns:ns2="025508c4-378c-4de0-ab43-4f65ee6af9c9" xmlns:ns3="44856c1c-163a-4db4-9f2d-e69ab44d016d" targetNamespace="http://schemas.microsoft.com/office/2006/metadata/properties" ma:root="true" ma:fieldsID="8abb3ebc6b9e3a9ca6b52eb3de05ae1e" ns2:_="" ns3:_="">
    <xsd:import namespace="025508c4-378c-4de0-ab43-4f65ee6af9c9"/>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08c4-378c-4de0-ab43-4f65ee6af9c9"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_Flow_SignoffStatus" ma:index="23"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cf5da9-024f-4dfc-a39b-59ce36efb8f1}"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025508c4-378c-4de0-ab43-4f65ee6af9c9">
      <Terms xmlns="http://schemas.microsoft.com/office/infopath/2007/PartnerControls"/>
    </lcf76f155ced4ddcb4097134ff3c332f>
    <Owner xmlns="025508c4-378c-4de0-ab43-4f65ee6af9c9">
      <UserInfo>
        <DisplayName/>
        <AccountId xsi:nil="true"/>
        <AccountType/>
      </UserInfo>
    </Owner>
    <_Flow_SignoffStatus xmlns="025508c4-378c-4de0-ab43-4f65ee6af9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8E6B49-5035-49C1-A1C4-90DE76360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08c4-378c-4de0-ab43-4f65ee6af9c9"/>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51662-ED78-4895-9DFB-E955B5727DDA}">
  <ds:schemaRefs>
    <ds:schemaRef ds:uri="http://purl.org/dc/term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e0e86db0-997c-4cb6-bb34-f88ecb8e7e9c"/>
    <ds:schemaRef ds:uri="db658f94-4821-4f1d-84d9-a6fdbda61af7"/>
    <ds:schemaRef ds:uri="http://www.w3.org/XML/1998/namespace"/>
    <ds:schemaRef ds:uri="44856c1c-163a-4db4-9f2d-e69ab44d016d"/>
    <ds:schemaRef ds:uri="025508c4-378c-4de0-ab43-4f65ee6af9c9"/>
  </ds:schemaRefs>
</ds:datastoreItem>
</file>

<file path=customXml/itemProps3.xml><?xml version="1.0" encoding="utf-8"?>
<ds:datastoreItem xmlns:ds="http://schemas.openxmlformats.org/officeDocument/2006/customXml" ds:itemID="{EBA84056-63C4-4070-BF26-A42B50619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2692</Words>
  <PresentationFormat>ユーザー設定</PresentationFormat>
  <Paragraphs>230</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0x01010020AEEEBDB6E0B24ABE1370B535ACB2EF</vt:lpwstr>
  </property>
  <property fmtid="{D5CDD505-2E9C-101B-9397-08002B2CF9AE}" pid="3" name="MediaServiceImageTags">
    <vt:lpwstr/>
  </property>
  <property fmtid="{D5CDD505-2E9C-101B-9397-08002B2CF9AE}" pid="4" name="Order">
    <vt:r8>66712700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ies>
</file>