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7021513" cy="9904413"/>
  <p:notesSz cx="6805613" cy="9939338"/>
  <p:defaultTextStyle>
    <a:defPPr>
      <a:defRPr lang="ja-JP"/>
    </a:defPPr>
    <a:lvl1pPr marL="0" algn="l" defTabSz="96712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1pPr>
    <a:lvl2pPr marL="483561" algn="l" defTabSz="96712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2pPr>
    <a:lvl3pPr marL="967122" algn="l" defTabSz="96712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3pPr>
    <a:lvl4pPr marL="1450682" algn="l" defTabSz="96712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4pPr>
    <a:lvl5pPr marL="1934243" algn="l" defTabSz="96712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5pPr>
    <a:lvl6pPr marL="2417804" algn="l" defTabSz="96712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6pPr>
    <a:lvl7pPr marL="2901365" algn="l" defTabSz="96712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7pPr>
    <a:lvl8pPr marL="3384925" algn="l" defTabSz="96712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8pPr>
    <a:lvl9pPr marL="3868486" algn="l" defTabSz="967122" rtl="0" eaLnBrk="1" latinLnBrk="0" hangingPunct="1">
      <a:defRPr kumimoji="1"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2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34D0D8"/>
    <a:srgbClr val="CCFF99"/>
    <a:srgbClr val="CCFFFF"/>
    <a:srgbClr val="CCFF66"/>
    <a:srgbClr val="99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3162" y="60"/>
      </p:cViewPr>
      <p:guideLst>
        <p:guide orient="horz" pos="3120"/>
        <p:guide pos="22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26614" y="3076790"/>
            <a:ext cx="5968286" cy="212302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53227" y="5612500"/>
            <a:ext cx="4915059" cy="25311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5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7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506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4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7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01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4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84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394D-5291-4CD2-8317-5ABE1B835BD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9A49-A568-4075-96F1-10760C55C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4823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394D-5291-4CD2-8317-5ABE1B835BD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9A49-A568-4075-96F1-10760C55C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71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817947" y="529613"/>
            <a:ext cx="1184881" cy="1126627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63308" y="529613"/>
            <a:ext cx="3437616" cy="1126627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394D-5291-4CD2-8317-5ABE1B835BD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9A49-A568-4075-96F1-10760C55C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841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394D-5291-4CD2-8317-5ABE1B835BD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9A49-A568-4075-96F1-10760C55C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743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54652" y="6364503"/>
            <a:ext cx="5968286" cy="1967126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54652" y="4197915"/>
            <a:ext cx="5968286" cy="2166589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5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67122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506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42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780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0136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492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84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394D-5291-4CD2-8317-5ABE1B835BD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9A49-A568-4075-96F1-10760C55C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365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63307" y="3081373"/>
            <a:ext cx="2311248" cy="8714509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91581" y="3081373"/>
            <a:ext cx="2311248" cy="8714509"/>
          </a:xfrm>
        </p:spPr>
        <p:txBody>
          <a:bodyPr/>
          <a:lstStyle>
            <a:lvl1pPr>
              <a:defRPr sz="30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394D-5291-4CD2-8317-5ABE1B835BD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9A49-A568-4075-96F1-10760C55C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8970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1076" y="396636"/>
            <a:ext cx="6319362" cy="1650735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51077" y="2217030"/>
            <a:ext cx="3102388" cy="92395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561" indent="0">
              <a:buNone/>
              <a:defRPr sz="2100" b="1"/>
            </a:lvl2pPr>
            <a:lvl3pPr marL="967122" indent="0">
              <a:buNone/>
              <a:defRPr sz="1900" b="1"/>
            </a:lvl3pPr>
            <a:lvl4pPr marL="1450682" indent="0">
              <a:buNone/>
              <a:defRPr sz="1700" b="1"/>
            </a:lvl4pPr>
            <a:lvl5pPr marL="1934243" indent="0">
              <a:buNone/>
              <a:defRPr sz="1700" b="1"/>
            </a:lvl5pPr>
            <a:lvl6pPr marL="2417804" indent="0">
              <a:buNone/>
              <a:defRPr sz="1700" b="1"/>
            </a:lvl6pPr>
            <a:lvl7pPr marL="2901365" indent="0">
              <a:buNone/>
              <a:defRPr sz="1700" b="1"/>
            </a:lvl7pPr>
            <a:lvl8pPr marL="3384925" indent="0">
              <a:buNone/>
              <a:defRPr sz="1700" b="1"/>
            </a:lvl8pPr>
            <a:lvl9pPr marL="386848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77" y="3140983"/>
            <a:ext cx="3102388" cy="5706501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66832" y="2217030"/>
            <a:ext cx="3103606" cy="92395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561" indent="0">
              <a:buNone/>
              <a:defRPr sz="2100" b="1"/>
            </a:lvl2pPr>
            <a:lvl3pPr marL="967122" indent="0">
              <a:buNone/>
              <a:defRPr sz="1900" b="1"/>
            </a:lvl3pPr>
            <a:lvl4pPr marL="1450682" indent="0">
              <a:buNone/>
              <a:defRPr sz="1700" b="1"/>
            </a:lvl4pPr>
            <a:lvl5pPr marL="1934243" indent="0">
              <a:buNone/>
              <a:defRPr sz="1700" b="1"/>
            </a:lvl5pPr>
            <a:lvl6pPr marL="2417804" indent="0">
              <a:buNone/>
              <a:defRPr sz="1700" b="1"/>
            </a:lvl6pPr>
            <a:lvl7pPr marL="2901365" indent="0">
              <a:buNone/>
              <a:defRPr sz="1700" b="1"/>
            </a:lvl7pPr>
            <a:lvl8pPr marL="3384925" indent="0">
              <a:buNone/>
              <a:defRPr sz="1700" b="1"/>
            </a:lvl8pPr>
            <a:lvl9pPr marL="3868486" indent="0">
              <a:buNone/>
              <a:defRPr sz="17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66832" y="3140983"/>
            <a:ext cx="3103606" cy="5706501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394D-5291-4CD2-8317-5ABE1B835BD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9A49-A568-4075-96F1-10760C55C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539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394D-5291-4CD2-8317-5ABE1B835BD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9A49-A568-4075-96F1-10760C55C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185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394D-5291-4CD2-8317-5ABE1B835BD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9A49-A568-4075-96F1-10760C55C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2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1076" y="394343"/>
            <a:ext cx="2310030" cy="167824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45217" y="394344"/>
            <a:ext cx="3925222" cy="8453142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51076" y="2072591"/>
            <a:ext cx="2310030" cy="6774895"/>
          </a:xfrm>
        </p:spPr>
        <p:txBody>
          <a:bodyPr/>
          <a:lstStyle>
            <a:lvl1pPr marL="0" indent="0">
              <a:buNone/>
              <a:defRPr sz="1500"/>
            </a:lvl1pPr>
            <a:lvl2pPr marL="483561" indent="0">
              <a:buNone/>
              <a:defRPr sz="1300"/>
            </a:lvl2pPr>
            <a:lvl3pPr marL="967122" indent="0">
              <a:buNone/>
              <a:defRPr sz="1000"/>
            </a:lvl3pPr>
            <a:lvl4pPr marL="1450682" indent="0">
              <a:buNone/>
              <a:defRPr sz="900"/>
            </a:lvl4pPr>
            <a:lvl5pPr marL="1934243" indent="0">
              <a:buNone/>
              <a:defRPr sz="900"/>
            </a:lvl5pPr>
            <a:lvl6pPr marL="2417804" indent="0">
              <a:buNone/>
              <a:defRPr sz="900"/>
            </a:lvl6pPr>
            <a:lvl7pPr marL="2901365" indent="0">
              <a:buNone/>
              <a:defRPr sz="900"/>
            </a:lvl7pPr>
            <a:lvl8pPr marL="3384925" indent="0">
              <a:buNone/>
              <a:defRPr sz="900"/>
            </a:lvl8pPr>
            <a:lvl9pPr marL="386848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394D-5291-4CD2-8317-5ABE1B835BD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9A49-A568-4075-96F1-10760C55C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5784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76265" y="6933090"/>
            <a:ext cx="4212908" cy="81849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76265" y="884977"/>
            <a:ext cx="4212908" cy="5942648"/>
          </a:xfrm>
        </p:spPr>
        <p:txBody>
          <a:bodyPr/>
          <a:lstStyle>
            <a:lvl1pPr marL="0" indent="0">
              <a:buNone/>
              <a:defRPr sz="3400"/>
            </a:lvl1pPr>
            <a:lvl2pPr marL="483561" indent="0">
              <a:buNone/>
              <a:defRPr sz="3000"/>
            </a:lvl2pPr>
            <a:lvl3pPr marL="967122" indent="0">
              <a:buNone/>
              <a:defRPr sz="2500"/>
            </a:lvl3pPr>
            <a:lvl4pPr marL="1450682" indent="0">
              <a:buNone/>
              <a:defRPr sz="2100"/>
            </a:lvl4pPr>
            <a:lvl5pPr marL="1934243" indent="0">
              <a:buNone/>
              <a:defRPr sz="2100"/>
            </a:lvl5pPr>
            <a:lvl6pPr marL="2417804" indent="0">
              <a:buNone/>
              <a:defRPr sz="2100"/>
            </a:lvl6pPr>
            <a:lvl7pPr marL="2901365" indent="0">
              <a:buNone/>
              <a:defRPr sz="2100"/>
            </a:lvl7pPr>
            <a:lvl8pPr marL="3384925" indent="0">
              <a:buNone/>
              <a:defRPr sz="2100"/>
            </a:lvl8pPr>
            <a:lvl9pPr marL="3868486" indent="0">
              <a:buNone/>
              <a:defRPr sz="2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76265" y="7751581"/>
            <a:ext cx="4212908" cy="1162392"/>
          </a:xfrm>
        </p:spPr>
        <p:txBody>
          <a:bodyPr/>
          <a:lstStyle>
            <a:lvl1pPr marL="0" indent="0">
              <a:buNone/>
              <a:defRPr sz="1500"/>
            </a:lvl1pPr>
            <a:lvl2pPr marL="483561" indent="0">
              <a:buNone/>
              <a:defRPr sz="1300"/>
            </a:lvl2pPr>
            <a:lvl3pPr marL="967122" indent="0">
              <a:buNone/>
              <a:defRPr sz="1000"/>
            </a:lvl3pPr>
            <a:lvl4pPr marL="1450682" indent="0">
              <a:buNone/>
              <a:defRPr sz="900"/>
            </a:lvl4pPr>
            <a:lvl5pPr marL="1934243" indent="0">
              <a:buNone/>
              <a:defRPr sz="900"/>
            </a:lvl5pPr>
            <a:lvl6pPr marL="2417804" indent="0">
              <a:buNone/>
              <a:defRPr sz="900"/>
            </a:lvl6pPr>
            <a:lvl7pPr marL="2901365" indent="0">
              <a:buNone/>
              <a:defRPr sz="900"/>
            </a:lvl7pPr>
            <a:lvl8pPr marL="3384925" indent="0">
              <a:buNone/>
              <a:defRPr sz="900"/>
            </a:lvl8pPr>
            <a:lvl9pPr marL="3868486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394D-5291-4CD2-8317-5ABE1B835BD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69A49-A568-4075-96F1-10760C55C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109110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51076" y="396636"/>
            <a:ext cx="6319362" cy="1650735"/>
          </a:xfrm>
          <a:prstGeom prst="rect">
            <a:avLst/>
          </a:prstGeom>
        </p:spPr>
        <p:txBody>
          <a:bodyPr vert="horz" lIns="96713" tIns="48356" rIns="96713" bIns="48356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51076" y="2311032"/>
            <a:ext cx="6319362" cy="6536454"/>
          </a:xfrm>
          <a:prstGeom prst="rect">
            <a:avLst/>
          </a:prstGeom>
        </p:spPr>
        <p:txBody>
          <a:bodyPr vert="horz" lIns="96713" tIns="48356" rIns="96713" bIns="48356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51076" y="9179925"/>
            <a:ext cx="1638353" cy="527318"/>
          </a:xfrm>
          <a:prstGeom prst="rect">
            <a:avLst/>
          </a:prstGeom>
        </p:spPr>
        <p:txBody>
          <a:bodyPr vert="horz" lIns="96713" tIns="48356" rIns="96713" bIns="4835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8394D-5291-4CD2-8317-5ABE1B835BD4}" type="datetimeFigureOut">
              <a:rPr kumimoji="1" lang="ja-JP" altLang="en-US" smtClean="0"/>
              <a:t>2026/4/9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99017" y="9179925"/>
            <a:ext cx="2223479" cy="527318"/>
          </a:xfrm>
          <a:prstGeom prst="rect">
            <a:avLst/>
          </a:prstGeom>
        </p:spPr>
        <p:txBody>
          <a:bodyPr vert="horz" lIns="96713" tIns="48356" rIns="96713" bIns="4835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32085" y="9179925"/>
            <a:ext cx="1638353" cy="527318"/>
          </a:xfrm>
          <a:prstGeom prst="rect">
            <a:avLst/>
          </a:prstGeom>
        </p:spPr>
        <p:txBody>
          <a:bodyPr vert="horz" lIns="96713" tIns="48356" rIns="96713" bIns="4835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69A49-A568-4075-96F1-10760C55C7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988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67122" rtl="0" eaLnBrk="1" latinLnBrk="0" hangingPunct="1">
        <a:spcBef>
          <a:spcPct val="0"/>
        </a:spcBef>
        <a:buNone/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671" indent="-362671" algn="l" defTabSz="96712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786" indent="-302225" algn="l" defTabSz="967122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8902" indent="-241780" algn="l" defTabSz="96712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2463" indent="-241780" algn="l" defTabSz="967122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6023" indent="-241780" algn="l" defTabSz="967122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9584" indent="-241780" algn="l" defTabSz="96712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3145" indent="-241780" algn="l" defTabSz="96712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6706" indent="-241780" algn="l" defTabSz="96712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10266" indent="-241780" algn="l" defTabSz="967122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6712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3561" algn="l" defTabSz="96712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7122" algn="l" defTabSz="96712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50682" algn="l" defTabSz="96712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34243" algn="l" defTabSz="96712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17804" algn="l" defTabSz="96712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01365" algn="l" defTabSz="96712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84925" algn="l" defTabSz="96712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68486" algn="l" defTabSz="967122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234232" y="86584"/>
            <a:ext cx="6486178" cy="10671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783" tIns="42392" rIns="84783" bIns="42392" rtlCol="0" anchor="ctr"/>
          <a:lstStyle/>
          <a:p>
            <a:r>
              <a:rPr lang="ja-JP" altLang="en-US" sz="2600" dirty="0">
                <a:solidFill>
                  <a:schemeClr val="tx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ハローワーク青梅　あて</a:t>
            </a:r>
            <a:br>
              <a:rPr lang="en-US" altLang="ja-JP" sz="2600" dirty="0">
                <a:solidFill>
                  <a:schemeClr val="tx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</a:br>
            <a:r>
              <a:rPr lang="en-US" altLang="ja-JP" sz="2600" dirty="0">
                <a:solidFill>
                  <a:schemeClr val="tx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mail</a:t>
            </a:r>
            <a:r>
              <a:rPr lang="ja-JP" altLang="en-US" sz="2600" dirty="0">
                <a:solidFill>
                  <a:schemeClr val="tx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：</a:t>
            </a:r>
            <a:r>
              <a:rPr lang="en-US" altLang="ja-JP" sz="2400" dirty="0">
                <a:solidFill>
                  <a:schemeClr val="tx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oume-jigyousyo@mhlw.go.jp</a:t>
            </a:r>
          </a:p>
        </p:txBody>
      </p:sp>
      <p:sp>
        <p:nvSpPr>
          <p:cNvPr id="5" name="角丸四角形 4"/>
          <p:cNvSpPr/>
          <p:nvPr/>
        </p:nvSpPr>
        <p:spPr>
          <a:xfrm>
            <a:off x="167365" y="1203537"/>
            <a:ext cx="6619913" cy="1322573"/>
          </a:xfrm>
          <a:prstGeom prst="roundRect">
            <a:avLst/>
          </a:prstGeom>
          <a:noFill/>
          <a:ln w="317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783" tIns="42392" rIns="84783" bIns="42392"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</a:rPr>
              <a:t>就職差別解消シンポジウム</a:t>
            </a:r>
            <a:endParaRPr lang="en-US" altLang="ja-JP" dirty="0">
              <a:solidFill>
                <a:schemeClr val="tx1"/>
              </a:solidFill>
            </a:endParaRPr>
          </a:p>
          <a:p>
            <a:pPr algn="ctr"/>
            <a:r>
              <a:rPr lang="ja-JP" altLang="en-US" sz="3600" dirty="0">
                <a:solidFill>
                  <a:schemeClr val="tx1"/>
                </a:solidFill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参 加 申 込 書</a:t>
            </a:r>
            <a:endParaRPr lang="en-US" altLang="ja-JP" sz="3600" dirty="0">
              <a:solidFill>
                <a:schemeClr val="tx1"/>
              </a:solidFill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ctr"/>
            <a:r>
              <a:rPr lang="ja-JP" altLang="en-US" sz="2600" dirty="0">
                <a:solidFill>
                  <a:schemeClr val="tx1"/>
                </a:solidFill>
              </a:rPr>
              <a:t>令和８年６月４日（木）開催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57926" y="2460188"/>
            <a:ext cx="6753649" cy="2647122"/>
          </a:xfrm>
          <a:prstGeom prst="rect">
            <a:avLst/>
          </a:prstGeom>
          <a:noFill/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783" tIns="42392" rIns="84783" bIns="42392" rtlCol="0" anchor="ctr"/>
          <a:lstStyle/>
          <a:p>
            <a:r>
              <a:rPr lang="ja-JP" altLang="en-US" sz="1800" dirty="0">
                <a:solidFill>
                  <a:schemeClr val="tx1"/>
                </a:solidFill>
                <a:latin typeface="+mj-ea"/>
                <a:ea typeface="+mj-ea"/>
              </a:rPr>
              <a:t>■参加を希望される場合は、下記に必要事項をご記入のうえ、令和８年５月２２日（金）までに、ハローワーク 青梅まで、メールか郵送にてお申込みください。また、</a:t>
            </a:r>
            <a:r>
              <a:rPr lang="ja-JP" altLang="en-US" sz="1800" b="1" u="sng" dirty="0">
                <a:solidFill>
                  <a:schemeClr val="tx1"/>
                </a:solidFill>
                <a:latin typeface="+mj-ea"/>
                <a:ea typeface="+mj-ea"/>
              </a:rPr>
              <a:t>シンポジウム当日は必ずこちらの参加申込書をご持参ください。</a:t>
            </a:r>
            <a:endParaRPr lang="en-US" altLang="ja-JP" sz="1800" b="1" u="sng" dirty="0">
              <a:solidFill>
                <a:schemeClr val="tx1"/>
              </a:solidFill>
              <a:latin typeface="+mj-ea"/>
              <a:ea typeface="+mj-ea"/>
            </a:endParaRPr>
          </a:p>
          <a:p>
            <a:endParaRPr lang="en-US" altLang="ja-JP" sz="1800" dirty="0">
              <a:solidFill>
                <a:schemeClr val="tx1"/>
              </a:solidFill>
              <a:latin typeface="ＤＦ平成明朝体W3" panose="02020309000000000000" pitchFamily="17" charset="-128"/>
              <a:ea typeface="ＤＦ平成明朝体W3" panose="02020309000000000000" pitchFamily="17" charset="-128"/>
            </a:endParaRPr>
          </a:p>
          <a:p>
            <a:r>
              <a:rPr lang="en-US" altLang="ja-JP" sz="1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※</a:t>
            </a:r>
            <a:r>
              <a:rPr lang="ja-JP" altLang="en-US" sz="1800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諸事情によりご参加いただけない場合のみご連絡いたしますので、連絡がない場合はご参加いただけます</a:t>
            </a:r>
            <a:r>
              <a:rPr lang="ja-JP" altLang="en-US" sz="1800" dirty="0">
                <a:solidFill>
                  <a:schemeClr val="tx1"/>
                </a:solidFill>
                <a:latin typeface="ＤＦ平成明朝体W3" panose="02020309000000000000" pitchFamily="17" charset="-128"/>
                <a:ea typeface="ＤＦ平成明朝体W3" panose="02020309000000000000" pitchFamily="17" charset="-128"/>
              </a:rPr>
              <a:t>。</a:t>
            </a:r>
            <a:endParaRPr lang="en-US" altLang="ja-JP" sz="1800" dirty="0">
              <a:solidFill>
                <a:schemeClr val="tx1"/>
              </a:solidFill>
              <a:latin typeface="ＤＦ平成明朝体W3" panose="02020309000000000000" pitchFamily="17" charset="-128"/>
              <a:ea typeface="ＤＦ平成明朝体W3" panose="02020309000000000000" pitchFamily="17" charset="-128"/>
            </a:endParaRPr>
          </a:p>
          <a:p>
            <a:endParaRPr lang="ja-JP" altLang="en-US" sz="22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09280"/>
              </p:ext>
            </p:extLst>
          </p:nvPr>
        </p:nvGraphicFramePr>
        <p:xfrm>
          <a:off x="117264" y="4735331"/>
          <a:ext cx="6619914" cy="263252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7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70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53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973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企業名</a:t>
                      </a:r>
                      <a:endParaRPr kumimoji="1" lang="en-US" altLang="ja-JP" sz="1800" dirty="0"/>
                    </a:p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</a:rPr>
                        <a:t>（または自治体名）</a:t>
                      </a:r>
                    </a:p>
                  </a:txBody>
                  <a:tcPr marL="84913" marR="84913" marT="42347" marB="42347" anchor="ctr"/>
                </a:tc>
                <a:tc gridSpan="2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4913" marR="84913" marT="42347" marB="42347"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402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所在地</a:t>
                      </a:r>
                    </a:p>
                  </a:txBody>
                  <a:tcPr marL="84913" marR="84913" marT="42347" marB="42347" anchor="ctr"/>
                </a:tc>
                <a:tc gridSpan="2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4913" marR="84913" marT="42347" marB="42347" anchor="ctr"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3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連絡先</a:t>
                      </a:r>
                    </a:p>
                  </a:txBody>
                  <a:tcPr marL="84913" marR="84913" marT="42347" marB="42347" anchor="ctr"/>
                </a:tc>
                <a:tc>
                  <a:txBody>
                    <a:bodyPr/>
                    <a:lstStyle/>
                    <a:p>
                      <a:r>
                        <a:rPr kumimoji="1" lang="en-US" altLang="ja-JP" sz="1300" dirty="0">
                          <a:latin typeface="+mj-ea"/>
                          <a:ea typeface="+mj-ea"/>
                        </a:rPr>
                        <a:t>TEL</a:t>
                      </a:r>
                      <a:endParaRPr kumimoji="1" lang="ja-JP" altLang="en-US" sz="1300" dirty="0">
                        <a:latin typeface="+mj-ea"/>
                        <a:ea typeface="+mj-ea"/>
                      </a:endParaRPr>
                    </a:p>
                  </a:txBody>
                  <a:tcPr marL="84913" marR="84913" marT="42347" marB="42347"/>
                </a:tc>
                <a:tc>
                  <a:txBody>
                    <a:bodyPr/>
                    <a:lstStyle/>
                    <a:p>
                      <a:r>
                        <a:rPr kumimoji="1" lang="ja-JP" altLang="en-US" sz="1300" dirty="0"/>
                        <a:t>ＦＡＸ</a:t>
                      </a:r>
                    </a:p>
                  </a:txBody>
                  <a:tcPr marL="84913" marR="84913" marT="42347" marB="4234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117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役　職</a:t>
                      </a:r>
                    </a:p>
                  </a:txBody>
                  <a:tcPr marL="84913" marR="84913" marT="42347" marB="42347" anchor="ctr"/>
                </a:tc>
                <a:tc gridSpan="2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4913" marR="84913" marT="42347" marB="42347" anchor="ctr"/>
                </a:tc>
                <a:tc hMerge="1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4913" marR="84913" marT="42347" marB="42347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30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/>
                        <a:t>氏　名</a:t>
                      </a:r>
                      <a:endParaRPr kumimoji="1" lang="ja-JP" altLang="en-US" sz="1800" dirty="0"/>
                    </a:p>
                  </a:txBody>
                  <a:tcPr marL="84913" marR="84913" marT="42347" marB="42347" anchor="ctr"/>
                </a:tc>
                <a:tc gridSpan="2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4913" marR="84913" marT="42347" marB="42347" anchor="ctr"/>
                </a:tc>
                <a:tc hMerge="1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84913" marR="84913" marT="42347" marB="42347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17264" y="7528184"/>
            <a:ext cx="6686781" cy="1600486"/>
          </a:xfrm>
          <a:prstGeom prst="rect">
            <a:avLst/>
          </a:prstGeom>
          <a:noFill/>
          <a:ln cmpd="dbl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783" tIns="42392" rIns="84783" bIns="42392"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</a:t>
            </a:r>
            <a:r>
              <a:rPr kumimoji="1" lang="en-US" altLang="ja-JP" dirty="0">
                <a:solidFill>
                  <a:schemeClr val="tx1"/>
                </a:solidFill>
              </a:rPr>
              <a:t>【</a:t>
            </a:r>
            <a:r>
              <a:rPr lang="ja-JP" altLang="en-US" dirty="0">
                <a:solidFill>
                  <a:schemeClr val="tx1"/>
                </a:solidFill>
              </a:rPr>
              <a:t>問い合わせ先</a:t>
            </a:r>
            <a:r>
              <a:rPr kumimoji="1" lang="en-US" altLang="ja-JP" dirty="0">
                <a:solidFill>
                  <a:schemeClr val="tx1"/>
                </a:solidFill>
              </a:rPr>
              <a:t>】</a:t>
            </a:r>
            <a:r>
              <a:rPr kumimoji="1" lang="ja-JP" altLang="en-US" dirty="0">
                <a:solidFill>
                  <a:schemeClr val="tx1"/>
                </a:solidFill>
              </a:rPr>
              <a:t>ハローワーク青梅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　　　　　　　　　　　 担当：事業所部門</a:t>
            </a:r>
            <a:endParaRPr lang="en-US" altLang="ja-JP" dirty="0">
              <a:solidFill>
                <a:schemeClr val="tx1"/>
              </a:solidFill>
            </a:endParaRPr>
          </a:p>
          <a:p>
            <a:r>
              <a:rPr kumimoji="1" lang="ja-JP" altLang="en-US" dirty="0">
                <a:solidFill>
                  <a:schemeClr val="tx1"/>
                </a:solidFill>
              </a:rPr>
              <a:t>　　　　　　　　　　　　 ＴＥＬ ：０４２８－２４</a:t>
            </a:r>
            <a:r>
              <a:rPr lang="ja-JP" altLang="en-US" dirty="0">
                <a:solidFill>
                  <a:schemeClr val="tx1"/>
                </a:solidFill>
              </a:rPr>
              <a:t>－</a:t>
            </a:r>
            <a:r>
              <a:rPr kumimoji="1" lang="ja-JP" altLang="en-US" dirty="0">
                <a:solidFill>
                  <a:schemeClr val="tx1"/>
                </a:solidFill>
              </a:rPr>
              <a:t>８６４１</a:t>
            </a:r>
            <a:endParaRPr kumimoji="1" lang="en-US" altLang="ja-JP" dirty="0">
              <a:solidFill>
                <a:schemeClr val="tx1"/>
              </a:solidFill>
            </a:endParaRPr>
          </a:p>
          <a:p>
            <a:r>
              <a:rPr lang="ja-JP" altLang="en-US" dirty="0">
                <a:solidFill>
                  <a:schemeClr val="tx1"/>
                </a:solidFill>
              </a:rPr>
              <a:t>　　　　　　　　　　　　 ＦＡＸ </a:t>
            </a:r>
            <a:r>
              <a:rPr lang="en-US" altLang="ja-JP" dirty="0">
                <a:solidFill>
                  <a:schemeClr val="tx1"/>
                </a:solidFill>
              </a:rPr>
              <a:t>: </a:t>
            </a:r>
            <a:r>
              <a:rPr lang="ja-JP" altLang="en-US" dirty="0">
                <a:solidFill>
                  <a:schemeClr val="tx1"/>
                </a:solidFill>
              </a:rPr>
              <a:t>０４２８－２４－８６２０</a:t>
            </a:r>
            <a:r>
              <a:rPr kumimoji="1" lang="ja-JP" altLang="en-US" dirty="0">
                <a:solidFill>
                  <a:schemeClr val="tx1"/>
                </a:solidFill>
              </a:rPr>
              <a:t>　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9167" y="576606"/>
            <a:ext cx="1054100" cy="48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正方形/長方形 8"/>
          <p:cNvSpPr/>
          <p:nvPr/>
        </p:nvSpPr>
        <p:spPr>
          <a:xfrm>
            <a:off x="33630" y="8688936"/>
            <a:ext cx="6753649" cy="1159814"/>
          </a:xfrm>
          <a:prstGeom prst="rect">
            <a:avLst/>
          </a:prstGeom>
          <a:noFill/>
          <a:ln w="222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4783" tIns="42392" rIns="84783" bIns="42392" rtlCol="0" anchor="ctr"/>
          <a:lstStyle/>
          <a:p>
            <a:endParaRPr lang="en-US" altLang="ja-JP" sz="1800" dirty="0">
              <a:solidFill>
                <a:schemeClr val="tx1"/>
              </a:solidFill>
              <a:latin typeface="+mn-ea"/>
            </a:endParaRPr>
          </a:p>
          <a:p>
            <a:endParaRPr lang="en-US" altLang="ja-JP" sz="1800" dirty="0">
              <a:solidFill>
                <a:schemeClr val="tx1"/>
              </a:solidFill>
              <a:latin typeface="+mn-ea"/>
            </a:endParaRPr>
          </a:p>
          <a:p>
            <a:endParaRPr lang="en-US" altLang="ja-JP" sz="1800" dirty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800" dirty="0">
                <a:solidFill>
                  <a:schemeClr val="tx1"/>
                </a:solidFill>
                <a:latin typeface="+mn-ea"/>
              </a:rPr>
              <a:t>※</a:t>
            </a:r>
            <a:r>
              <a:rPr lang="ja-JP" altLang="en-US" sz="1800" dirty="0">
                <a:solidFill>
                  <a:schemeClr val="tx1"/>
                </a:solidFill>
                <a:latin typeface="+mn-ea"/>
              </a:rPr>
              <a:t>複数名での参加も可能となっております。</a:t>
            </a:r>
            <a:endParaRPr lang="en-US" altLang="ja-JP" sz="1800" dirty="0">
              <a:solidFill>
                <a:schemeClr val="tx1"/>
              </a:solidFill>
              <a:latin typeface="+mn-ea"/>
            </a:endParaRPr>
          </a:p>
          <a:p>
            <a:endParaRPr lang="ja-JP" altLang="en-US" sz="2200" dirty="0">
              <a:solidFill>
                <a:schemeClr val="tx1"/>
              </a:solidFill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3942804" y="6248350"/>
            <a:ext cx="0" cy="11195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8792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4856c1c-163a-4db4-9f2d-e69ab44d016d" xsi:nil="true"/>
    <Owner xmlns="65071f56-d43a-4152-adc9-343c01396300">
      <UserInfo>
        <DisplayName/>
        <AccountId xsi:nil="true"/>
        <AccountType/>
      </UserInfo>
    </Owner>
    <lcf76f155ced4ddcb4097134ff3c332f xmlns="65071f56-d43a-4152-adc9-343c0139630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1F9277E12B823E48B92AA98392759814" ma:contentTypeVersion="14" ma:contentTypeDescription="新しいドキュメントを作成します。" ma:contentTypeScope="" ma:versionID="9dab983ccd430e8dbd5f711327b64977">
  <xsd:schema xmlns:xsd="http://www.w3.org/2001/XMLSchema" xmlns:xs="http://www.w3.org/2001/XMLSchema" xmlns:p="http://schemas.microsoft.com/office/2006/metadata/properties" xmlns:ns2="65071f56-d43a-4152-adc9-343c01396300" xmlns:ns3="44856c1c-163a-4db4-9f2d-e69ab44d016d" targetNamespace="http://schemas.microsoft.com/office/2006/metadata/properties" ma:root="true" ma:fieldsID="10322b95fbe6f47527709f746392d00f" ns2:_="" ns3:_="">
    <xsd:import namespace="65071f56-d43a-4152-adc9-343c01396300"/>
    <xsd:import namespace="44856c1c-163a-4db4-9f2d-e69ab44d016d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071f56-d43a-4152-adc9-343c01396300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856c1c-163a-4db4-9f2d-e69ab44d016d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dbc8a13d-662a-41a3-91e6-d69aff4c22ce}" ma:internalName="TaxCatchAll" ma:showField="CatchAllData" ma:web="44856c1c-163a-4db4-9f2d-e69ab44d0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EA3C19A-A02B-4865-A165-D78054B47B6C}">
  <ds:schemaRefs>
    <ds:schemaRef ds:uri="http://schemas.microsoft.com/office/2006/metadata/properties"/>
    <ds:schemaRef ds:uri="http://schemas.microsoft.com/office/infopath/2007/PartnerControls"/>
    <ds:schemaRef ds:uri="44856c1c-163a-4db4-9f2d-e69ab44d016d"/>
    <ds:schemaRef ds:uri="65071f56-d43a-4152-adc9-343c01396300"/>
  </ds:schemaRefs>
</ds:datastoreItem>
</file>

<file path=customXml/itemProps2.xml><?xml version="1.0" encoding="utf-8"?>
<ds:datastoreItem xmlns:ds="http://schemas.openxmlformats.org/officeDocument/2006/customXml" ds:itemID="{CDB45578-A522-4EDA-9A9F-FE6760BA1159}"/>
</file>

<file path=customXml/itemProps3.xml><?xml version="1.0" encoding="utf-8"?>
<ds:datastoreItem xmlns:ds="http://schemas.openxmlformats.org/officeDocument/2006/customXml" ds:itemID="{0AF62003-B7E8-44E2-9E93-6B70249122E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147</Words>
  <PresentationFormat>ユーザー設定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ＤＦ平成明朝体W3</vt:lpstr>
      <vt:lpstr>ＤＨＰ特太ゴシック体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0x0101001F9277E12B823E48B92AA98392759814</vt:lpwstr>
  </property>
</Properties>
</file>