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D1C8"/>
    <a:srgbClr val="EBA5AC"/>
    <a:srgbClr val="F6DFDE"/>
    <a:srgbClr val="F4AB1A"/>
    <a:srgbClr val="BE977C"/>
    <a:srgbClr val="EAE5DA"/>
    <a:srgbClr val="96BAD7"/>
    <a:srgbClr val="F7EEE2"/>
    <a:srgbClr val="8F8B8A"/>
    <a:srgbClr val="CCE1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14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96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08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22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43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74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28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76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83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7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41520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01269-5DC3-4767-9DD7-BAF02D3E96F9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BA14A-1F6F-460A-A1DD-098AEDD7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26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DF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4" y="4129248"/>
            <a:ext cx="3130251" cy="2252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テキスト ボックス 9">
            <a:extLst>
              <a:ext uri="{FF2B5EF4-FFF2-40B4-BE49-F238E27FC236}">
                <a16:creationId xmlns:a16="http://schemas.microsoft.com/office/drawing/2014/main" id="{00000000-0008-0000-0500-000007000000}"/>
              </a:ext>
            </a:extLst>
          </p:cNvPr>
          <p:cNvSpPr txBox="1"/>
          <p:nvPr/>
        </p:nvSpPr>
        <p:spPr>
          <a:xfrm>
            <a:off x="2978749" y="87919"/>
            <a:ext cx="2111036" cy="74260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>
            <a:scene3d>
              <a:camera prst="orthographicFront"/>
              <a:lightRig rig="threePt" dir="t"/>
            </a:scene3d>
            <a:sp3d contourW="76200">
              <a:bevelT w="0" h="190500"/>
              <a:contourClr>
                <a:srgbClr val="FF0000"/>
              </a:contourClr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  <a:endParaRPr kumimoji="1" lang="en-US" altLang="ja-JP" sz="3200" b="1" i="0" u="none" strike="noStrike" kern="1200" cap="none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36013" y="419841"/>
            <a:ext cx="4209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err="1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ぷち</a:t>
            </a:r>
            <a:r>
              <a:rPr kumimoji="1" lang="ja-JP" altLang="en-US" sz="4000" b="1" dirty="0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会社説明会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ctrTitle"/>
          </p:nvPr>
        </p:nvSpPr>
        <p:spPr>
          <a:xfrm>
            <a:off x="100432" y="1611781"/>
            <a:ext cx="6705600" cy="1463867"/>
          </a:xfrm>
          <a:solidFill>
            <a:srgbClr val="EBA5AC"/>
          </a:solidFill>
          <a:effectLst>
            <a:softEdge rad="63500"/>
          </a:effectLst>
        </p:spPr>
        <p:txBody>
          <a:bodyPr lIns="72000" tIns="108000" bIns="108000" anchor="t">
            <a:normAutofit/>
          </a:bodyPr>
          <a:lstStyle/>
          <a:p>
            <a:pPr algn="l">
              <a:tabLst>
                <a:tab pos="538163" algn="l"/>
              </a:tabLst>
            </a:pPr>
            <a:r>
              <a:rPr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kumimoji="1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1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kumimoji="1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kumimoji="1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</a:t>
            </a:r>
            <a:r>
              <a:rPr kumimoji="1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kumimoji="1" lang="ja-JP" altLang="en-US" sz="2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９：３０～１２：００　（～受付</a:t>
            </a:r>
            <a:r>
              <a:rPr kumimoji="1" lang="en-US" altLang="ja-JP" sz="2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kumimoji="1" lang="ja-JP" altLang="en-US" sz="2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kumimoji="1" lang="en-US" altLang="ja-JP" sz="2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kumimoji="1" lang="ja-JP" altLang="en-US" sz="22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br>
              <a:rPr kumimoji="1" lang="en-US" altLang="ja-JP" sz="2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2200" dirty="0">
                <a:solidFill>
                  <a:srgbClr val="00828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＊予約不要です。開催時間中に直接お越しください。順番にご案内いたします。</a:t>
            </a:r>
            <a:br>
              <a:rPr lang="ja-JP" altLang="en-US" sz="1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2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ハローワーク墨田　２階個別ブース</a:t>
            </a:r>
            <a:br>
              <a:rPr kumimoji="1" lang="en-US" altLang="ja-JP" sz="2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en-US" altLang="ja-JP" sz="2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lang="ja-JP" altLang="en-US" sz="2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1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東京都墨田区江東橋２－</a:t>
            </a:r>
            <a:r>
              <a:rPr kumimoji="1" lang="en-US" altLang="ja-JP" sz="1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1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９－１２（錦糸町駅徒歩３分）</a:t>
            </a:r>
            <a:endParaRPr kumimoji="1" lang="ja-JP" altLang="en-US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94268" y="952103"/>
            <a:ext cx="604445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ＳＯＭＰＯケア株式会社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-502086" y="6797700"/>
            <a:ext cx="7910635" cy="2492990"/>
          </a:xfrm>
          <a:prstGeom prst="rect">
            <a:avLst/>
          </a:prstGeom>
          <a:solidFill>
            <a:srgbClr val="9ED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4AB1A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33381" y="134226"/>
            <a:ext cx="1062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00234" y="57745"/>
            <a:ext cx="17160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ハローワーク墨田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4323" y="9270224"/>
            <a:ext cx="6129978" cy="648997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lIns="144000" tIns="108000" rIns="144000" bIns="108000" rtlCol="0">
            <a:spAutoFit/>
          </a:bodyPr>
          <a:lstStyle/>
          <a:p>
            <a:r>
              <a:rPr kumimoji="1" lang="ja-JP" altLang="en-US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問合先（予約はできません）ハローワーク墨田　人材確保・就職支援コーナー</a:t>
            </a:r>
            <a:endParaRPr kumimoji="1" lang="en-US" altLang="ja-JP" sz="1400" dirty="0">
              <a:solidFill>
                <a:srgbClr val="9ED1C8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r"/>
            <a:r>
              <a:rPr kumimoji="1" lang="en-US" altLang="ja-JP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03</a:t>
            </a:r>
            <a:r>
              <a:rPr kumimoji="1" lang="ja-JP" altLang="en-US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en-US" altLang="ja-JP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5669</a:t>
            </a:r>
            <a:r>
              <a:rPr kumimoji="1" lang="ja-JP" altLang="en-US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r>
              <a:rPr kumimoji="1" lang="en-US" altLang="ja-JP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8609</a:t>
            </a:r>
            <a:r>
              <a:rPr kumimoji="1" lang="ja-JP" altLang="en-US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（部門ｺｰﾄﾞ</a:t>
            </a:r>
            <a:r>
              <a:rPr kumimoji="1" lang="en-US" altLang="ja-JP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49</a:t>
            </a:r>
            <a:r>
              <a:rPr kumimoji="1" lang="ja-JP" altLang="en-US" sz="14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＃）</a:t>
            </a:r>
          </a:p>
        </p:txBody>
      </p:sp>
      <p:sp>
        <p:nvSpPr>
          <p:cNvPr id="16" name="楕円 15"/>
          <p:cNvSpPr/>
          <p:nvPr/>
        </p:nvSpPr>
        <p:spPr>
          <a:xfrm>
            <a:off x="47756" y="96201"/>
            <a:ext cx="1423182" cy="1487787"/>
          </a:xfrm>
          <a:prstGeom prst="ellipse">
            <a:avLst/>
          </a:prstGeom>
          <a:solidFill>
            <a:schemeClr val="bg1"/>
          </a:solidFill>
          <a:ln w="31750">
            <a:solidFill>
              <a:srgbClr val="9ED1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5999" y="231769"/>
            <a:ext cx="56747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endParaRPr kumimoji="1" lang="ja-JP" altLang="en-US" sz="3600" dirty="0">
              <a:solidFill>
                <a:srgbClr val="9ED1C8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48570" y="529391"/>
            <a:ext cx="566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endParaRPr kumimoji="1" lang="ja-JP" altLang="en-US" sz="3600" dirty="0">
              <a:solidFill>
                <a:srgbClr val="9ED1C8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 flipH="1">
            <a:off x="488536" y="438910"/>
            <a:ext cx="517690" cy="573470"/>
          </a:xfrm>
          <a:prstGeom prst="line">
            <a:avLst/>
          </a:prstGeom>
          <a:ln w="31750">
            <a:solidFill>
              <a:srgbClr val="9ED1C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62429" y="1023570"/>
            <a:ext cx="111386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9ED1C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（金）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63853" y="6272714"/>
            <a:ext cx="1478123" cy="306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err="1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</a:t>
            </a:r>
            <a:r>
              <a:rPr kumimoji="1" lang="ja-JP" altLang="en-US" sz="1400" dirty="0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家柴又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7756" y="6485484"/>
            <a:ext cx="720006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＜参考求人＞　</a:t>
            </a:r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登録ヘルパー以外正社員求人</a:t>
            </a:r>
            <a:endParaRPr kumimoji="1"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defTabSz="369888">
              <a:tabLst>
                <a:tab pos="2336800" algn="l"/>
                <a:tab pos="2916238" algn="l"/>
              </a:tabLst>
            </a:pPr>
            <a:r>
              <a:rPr kumimoji="1" lang="ja-JP" altLang="en-US" sz="1400" dirty="0">
                <a:highlight>
                  <a:srgbClr val="FFFF0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資格・経験不問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介護職　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そんぽの家　柴又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13040-33413561</a:t>
            </a:r>
          </a:p>
          <a:p>
            <a:pPr defTabSz="369888">
              <a:tabLst>
                <a:tab pos="2336800" algn="l"/>
                <a:tab pos="2916238" algn="l"/>
              </a:tabLst>
            </a:pPr>
            <a:endParaRPr kumimoji="1"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defTabSz="369888">
              <a:tabLst>
                <a:tab pos="2336800" algn="l"/>
                <a:tab pos="2916238" algn="l"/>
              </a:tabLst>
            </a:pPr>
            <a:r>
              <a:rPr kumimoji="1" lang="ja-JP" altLang="en-US" sz="1400" dirty="0">
                <a:highlight>
                  <a:srgbClr val="FFFF0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初任者研修以上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介護職　　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そんぽの家Ｓ　四つ木（サ高住）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34067661</a:t>
            </a:r>
          </a:p>
          <a:p>
            <a:pPr defTabSz="369888">
              <a:tabLst>
                <a:tab pos="2336800" algn="l"/>
                <a:tab pos="2916238" algn="l"/>
              </a:tabLst>
            </a:pP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葛飾　定期巡回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13040-43719161</a:t>
            </a:r>
          </a:p>
          <a:p>
            <a:pPr>
              <a:tabLst>
                <a:tab pos="2336800" algn="l"/>
              </a:tabLst>
            </a:pP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そんぽの家Ｓ　堀切菖蒲園（サ高住） 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13040-48627661</a:t>
            </a:r>
          </a:p>
          <a:p>
            <a:pPr>
              <a:tabLst>
                <a:tab pos="2336800" algn="l"/>
              </a:tabLst>
            </a:pP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訪問介護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足立　訪問介護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13040-33094861</a:t>
            </a:r>
          </a:p>
          <a:p>
            <a:pPr>
              <a:tabLst>
                <a:tab pos="2336800" algn="l"/>
              </a:tabLst>
            </a:pP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（パート）　登録ヘルパー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梅島　訪問介護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13040-34171361</a:t>
            </a:r>
          </a:p>
          <a:p>
            <a:pPr>
              <a:tabLst>
                <a:tab pos="2336800" algn="l"/>
              </a:tabLst>
            </a:pPr>
            <a:r>
              <a:rPr kumimoji="1" lang="ja-JP" altLang="en-US" sz="1400" dirty="0">
                <a:highlight>
                  <a:srgbClr val="FFFF0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介護福祉士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介護職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そんぽの家　柴又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13040-33299161</a:t>
            </a:r>
          </a:p>
          <a:p>
            <a:pPr>
              <a:tabLst>
                <a:tab pos="2336800" algn="l"/>
              </a:tabLst>
            </a:pP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そんぽの家Ｓ　四つ木（サ高住） 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13040-33345061</a:t>
            </a:r>
          </a:p>
          <a:p>
            <a:pPr>
              <a:tabLst>
                <a:tab pos="2336800" algn="l"/>
              </a:tabLst>
            </a:pP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葛飾　定期巡回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13040-33256161</a:t>
            </a:r>
          </a:p>
          <a:p>
            <a:pPr>
              <a:tabLst>
                <a:tab pos="2336800" algn="l"/>
              </a:tabLst>
            </a:pPr>
            <a:r>
              <a:rPr kumimoji="1" lang="ja-JP" altLang="en-US" sz="1400" dirty="0">
                <a:highlight>
                  <a:srgbClr val="FFFF00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ケアマネジャー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葛飾居宅介護支援　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13040-48601661</a:t>
            </a:r>
            <a:endPara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991" y="3460076"/>
            <a:ext cx="730129" cy="710064"/>
          </a:xfrm>
          <a:prstGeom prst="rect">
            <a:avLst/>
          </a:prstGeom>
        </p:spPr>
      </p:pic>
      <p:sp>
        <p:nvSpPr>
          <p:cNvPr id="25" name="テキスト ボックス 24"/>
          <p:cNvSpPr txBox="1"/>
          <p:nvPr/>
        </p:nvSpPr>
        <p:spPr>
          <a:xfrm>
            <a:off x="5724138" y="3036198"/>
            <a:ext cx="1115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会社ＨＰ</a:t>
            </a:r>
          </a:p>
        </p:txBody>
      </p:sp>
      <p:pic>
        <p:nvPicPr>
          <p:cNvPr id="29" name="Picture 2" descr="http://2.bp.blogspot.com/-M3_6QbbVn3w/UsZssI0tczI/AAAAAAAAcpA/UmElX_ToM8w/s800/mark_syoshinsy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75891">
            <a:off x="5616843" y="6762372"/>
            <a:ext cx="300147" cy="297583"/>
          </a:xfrm>
          <a:prstGeom prst="rect">
            <a:avLst/>
          </a:prstGeom>
          <a:noFill/>
        </p:spPr>
      </p:pic>
      <p:sp>
        <p:nvSpPr>
          <p:cNvPr id="32" name="テキスト ボックス 31"/>
          <p:cNvSpPr txBox="1"/>
          <p:nvPr/>
        </p:nvSpPr>
        <p:spPr>
          <a:xfrm>
            <a:off x="208732" y="3032921"/>
            <a:ext cx="54033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＊業界・会社・求人について話が聞けます。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＊混雑状況により、ブース外や複数名同時対応の場合もございます。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＊雇用保険受給中の方は、求職活動実績になります。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5AC6B0-E801-C1D0-D638-7C73AB2792E5}"/>
              </a:ext>
            </a:extLst>
          </p:cNvPr>
          <p:cNvSpPr txBox="1"/>
          <p:nvPr/>
        </p:nvSpPr>
        <p:spPr>
          <a:xfrm>
            <a:off x="255999" y="3673784"/>
            <a:ext cx="561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400" b="1" dirty="0">
                <a:solidFill>
                  <a:srgbClr val="EBA5AC"/>
                </a:solidFill>
              </a:rPr>
              <a:t>充実した研修制度による未経験者の育成、全国に展開する多様な</a:t>
            </a:r>
            <a:endParaRPr lang="en-US" altLang="ja-JP" sz="1400" b="1" dirty="0">
              <a:solidFill>
                <a:srgbClr val="EBA5AC"/>
              </a:solidFill>
            </a:endParaRPr>
          </a:p>
          <a:p>
            <a:r>
              <a:rPr lang="ja-JP" altLang="ja-JP" sz="1400" b="1" dirty="0">
                <a:solidFill>
                  <a:srgbClr val="EBA5AC"/>
                </a:solidFill>
              </a:rPr>
              <a:t>介護サービス、そして</a:t>
            </a:r>
            <a:r>
              <a:rPr lang="en-US" altLang="ja-JP" sz="1400" b="1" dirty="0">
                <a:solidFill>
                  <a:srgbClr val="EBA5AC"/>
                </a:solidFill>
              </a:rPr>
              <a:t>DX</a:t>
            </a:r>
            <a:r>
              <a:rPr lang="ja-JP" altLang="ja-JP" sz="1400" b="1" dirty="0">
                <a:solidFill>
                  <a:srgbClr val="EBA5AC"/>
                </a:solidFill>
              </a:rPr>
              <a:t>活用による業務効率化を推進しています。</a:t>
            </a:r>
            <a:endParaRPr kumimoji="1" lang="ja-JP" altLang="en-US" sz="1400" b="1" dirty="0">
              <a:solidFill>
                <a:srgbClr val="EBA5AC"/>
              </a:solidFill>
            </a:endParaRPr>
          </a:p>
        </p:txBody>
      </p:sp>
      <p:pic>
        <p:nvPicPr>
          <p:cNvPr id="11" name="図 10" descr="ポーズをとる男性グルー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350A1DA-C8EE-61EF-D425-9E772E99C2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312" y="4174385"/>
            <a:ext cx="3247808" cy="2175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C90A88D-F68A-8BB2-DD29-83904B139CB2}"/>
              </a:ext>
            </a:extLst>
          </p:cNvPr>
          <p:cNvSpPr txBox="1"/>
          <p:nvPr/>
        </p:nvSpPr>
        <p:spPr>
          <a:xfrm>
            <a:off x="3732106" y="6288823"/>
            <a:ext cx="2672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EBA5A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ＳＯＭＰＯケア　葛飾　訪問介護</a:t>
            </a:r>
          </a:p>
        </p:txBody>
      </p:sp>
    </p:spTree>
    <p:extLst>
      <p:ext uri="{BB962C8B-B14F-4D97-AF65-F5344CB8AC3E}">
        <p14:creationId xmlns:p14="http://schemas.microsoft.com/office/powerpoint/2010/main" val="4116629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b072f9-433e-4ec6-a357-ef6c37133ee3">
      <Terms xmlns="http://schemas.microsoft.com/office/infopath/2007/PartnerControls"/>
    </lcf76f155ced4ddcb4097134ff3c332f>
    <TaxCatchAll xmlns="44856c1c-163a-4db4-9f2d-e69ab44d016d" xsi:nil="true"/>
    <Owner xmlns="8db072f9-433e-4ec6-a357-ef6c37133ee3">
      <UserInfo>
        <DisplayName/>
        <AccountId xsi:nil="true"/>
        <AccountType/>
      </UserInfo>
    </Owner>
    <_Flow_SignoffStatus xmlns="8db072f9-433e-4ec6-a357-ef6c37133ee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8AB7F5DAF83944C96E160B4CFB8B60B" ma:contentTypeVersion="16" ma:contentTypeDescription="新しいドキュメントを作成します。" ma:contentTypeScope="" ma:versionID="9cceb6619fee73099772c18f2bdc9ee5">
  <xsd:schema xmlns:xsd="http://www.w3.org/2001/XMLSchema" xmlns:xs="http://www.w3.org/2001/XMLSchema" xmlns:p="http://schemas.microsoft.com/office/2006/metadata/properties" xmlns:ns2="8db072f9-433e-4ec6-a357-ef6c37133ee3" xmlns:ns3="44856c1c-163a-4db4-9f2d-e69ab44d016d" targetNamespace="http://schemas.microsoft.com/office/2006/metadata/properties" ma:root="true" ma:fieldsID="2959ab427898cd5ed7c2e745d7a36f35" ns2:_="" ns3:_="">
    <xsd:import namespace="8db072f9-433e-4ec6-a357-ef6c37133ee3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b072f9-433e-4ec6-a357-ef6c37133ee3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3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eff7728-d810-4a72-b863-5d41c94ddbb3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AC2F9E-27A1-4A23-AF84-CF94F122A96A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8db072f9-433e-4ec6-a357-ef6c37133ee3"/>
    <ds:schemaRef ds:uri="http://schemas.openxmlformats.org/package/2006/metadata/core-properties"/>
    <ds:schemaRef ds:uri="http://www.w3.org/XML/1998/namespace"/>
    <ds:schemaRef ds:uri="http://purl.org/dc/dcmitype/"/>
    <ds:schemaRef ds:uri="44856c1c-163a-4db4-9f2d-e69ab44d016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5B4DBD-127F-468D-A997-6CD19C5F82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4BAB22-6B7C-49F5-9AF0-D145938E0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b072f9-433e-4ec6-a357-ef6c37133ee3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305</Words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メイリオ</vt:lpstr>
      <vt:lpstr>Arial</vt:lpstr>
      <vt:lpstr>Calibri</vt:lpstr>
      <vt:lpstr>Calibri Light</vt:lpstr>
      <vt:lpstr>Office テーマ</vt:lpstr>
      <vt:lpstr>5月　8日(金)９：３０～１２：００　（～受付11：30） 　　 ＊予約不要です。開催時間中に直接お越しください。順番にご案内いたします。 ハローワーク墨田　２階個別ブース  　東京都墨田区江東橋２－1９－１２（錦糸町駅徒歩３分）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0x01010028AB7F5DAF83944C96E160B4CFB8B60B</vt:lpwstr>
  </property>
</Properties>
</file>