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64" r:id="rId2"/>
  </p:sldIdLst>
  <p:sldSz cx="7200900" cy="10333038"/>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55">
          <p15:clr>
            <a:srgbClr val="A4A3A4"/>
          </p15:clr>
        </p15:guide>
        <p15:guide id="2" pos="2268">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600"/>
    <a:srgbClr val="333399"/>
    <a:srgbClr val="FFFF66"/>
    <a:srgbClr val="D6D105"/>
    <a:srgbClr val="000066"/>
    <a:srgbClr val="FFFF99"/>
    <a:srgbClr val="FFCC66"/>
    <a:srgbClr val="558ED5"/>
    <a:srgbClr val="F5F793"/>
    <a:srgbClr val="CC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21" autoAdjust="0"/>
    <p:restoredTop sz="94660"/>
  </p:normalViewPr>
  <p:slideViewPr>
    <p:cSldViewPr>
      <p:cViewPr varScale="1">
        <p:scale>
          <a:sx n="70" d="100"/>
          <a:sy n="70" d="100"/>
        </p:scale>
        <p:origin x="1896" y="-30"/>
      </p:cViewPr>
      <p:guideLst>
        <p:guide orient="horz" pos="3255"/>
        <p:guide pos="2268"/>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1" d="100"/>
          <a:sy n="51" d="100"/>
        </p:scale>
        <p:origin x="-2958" y="-90"/>
      </p:cViewPr>
      <p:guideLst>
        <p:guide orient="horz" pos="3131"/>
        <p:guide pos="2144"/>
      </p:guideLst>
    </p:cSldViewPr>
  </p:notesViewPr>
  <p:gridSpacing cx="36004" cy="36004"/>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notesMasters/notesMaster1.xml" Type="http://schemas.openxmlformats.org/officeDocument/2006/relationships/notesMaster"/><Relationship Id="rId4" Target="handoutMasters/handoutMaster1.xml" Type="http://schemas.openxmlformats.org/officeDocument/2006/relationships/handoutMaster"/><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8887" cy="496888"/>
          </a:xfrm>
          <a:prstGeom prst="rect">
            <a:avLst/>
          </a:prstGeom>
        </p:spPr>
        <p:txBody>
          <a:bodyPr vert="horz" lIns="91430" tIns="45715" rIns="91430" bIns="4571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141" y="0"/>
            <a:ext cx="2948887" cy="496888"/>
          </a:xfrm>
          <a:prstGeom prst="rect">
            <a:avLst/>
          </a:prstGeom>
        </p:spPr>
        <p:txBody>
          <a:bodyPr vert="horz" lIns="91430" tIns="45715" rIns="91430" bIns="45715" rtlCol="0"/>
          <a:lstStyle>
            <a:lvl1pPr algn="r">
              <a:defRPr sz="1200"/>
            </a:lvl1pPr>
          </a:lstStyle>
          <a:p>
            <a:fld id="{61C13618-2CE4-49BC-B071-F5E8322117EA}" type="datetimeFigureOut">
              <a:rPr kumimoji="1" lang="ja-JP" altLang="en-US" smtClean="0"/>
              <a:t>2026/1/15</a:t>
            </a:fld>
            <a:endParaRPr kumimoji="1" lang="ja-JP" altLang="en-US"/>
          </a:p>
        </p:txBody>
      </p:sp>
      <p:sp>
        <p:nvSpPr>
          <p:cNvPr id="4" name="フッター プレースホルダー 3"/>
          <p:cNvSpPr>
            <a:spLocks noGrp="1"/>
          </p:cNvSpPr>
          <p:nvPr>
            <p:ph type="ftr" sz="quarter" idx="2"/>
          </p:nvPr>
        </p:nvSpPr>
        <p:spPr>
          <a:xfrm>
            <a:off x="2" y="9440865"/>
            <a:ext cx="2948887" cy="496887"/>
          </a:xfrm>
          <a:prstGeom prst="rect">
            <a:avLst/>
          </a:prstGeom>
        </p:spPr>
        <p:txBody>
          <a:bodyPr vert="horz" lIns="91430" tIns="45715" rIns="91430" bIns="4571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141" y="9440865"/>
            <a:ext cx="2948887" cy="496887"/>
          </a:xfrm>
          <a:prstGeom prst="rect">
            <a:avLst/>
          </a:prstGeom>
        </p:spPr>
        <p:txBody>
          <a:bodyPr vert="horz" lIns="91430" tIns="45715" rIns="91430" bIns="45715" rtlCol="0" anchor="b"/>
          <a:lstStyle>
            <a:lvl1pPr algn="r">
              <a:defRPr sz="1200"/>
            </a:lvl1pPr>
          </a:lstStyle>
          <a:p>
            <a:fld id="{4687B8A0-33F0-4CA7-882D-A9835248CA8A}" type="slidenum">
              <a:rPr kumimoji="1" lang="ja-JP" altLang="en-US" smtClean="0"/>
              <a:t>‹#›</a:t>
            </a:fld>
            <a:endParaRPr kumimoji="1" lang="ja-JP" altLang="en-US"/>
          </a:p>
        </p:txBody>
      </p:sp>
    </p:spTree>
    <p:extLst>
      <p:ext uri="{BB962C8B-B14F-4D97-AF65-F5344CB8AC3E}">
        <p14:creationId xmlns:p14="http://schemas.microsoft.com/office/powerpoint/2010/main" val="35571026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9099" cy="496967"/>
          </a:xfrm>
          <a:prstGeom prst="rect">
            <a:avLst/>
          </a:prstGeom>
        </p:spPr>
        <p:txBody>
          <a:bodyPr vert="horz" lIns="91430" tIns="45715" rIns="91430"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2"/>
            <a:ext cx="2949099" cy="496967"/>
          </a:xfrm>
          <a:prstGeom prst="rect">
            <a:avLst/>
          </a:prstGeom>
        </p:spPr>
        <p:txBody>
          <a:bodyPr vert="horz" lIns="91430" tIns="45715" rIns="91430" bIns="45715" rtlCol="0"/>
          <a:lstStyle>
            <a:lvl1pPr algn="r">
              <a:defRPr sz="1200"/>
            </a:lvl1pPr>
          </a:lstStyle>
          <a:p>
            <a:fld id="{380B3A74-5507-47BB-9DE8-D5BF097B6A51}" type="datetimeFigureOut">
              <a:rPr kumimoji="1" lang="ja-JP" altLang="en-US" smtClean="0"/>
              <a:t>2026/1/15</a:t>
            </a:fld>
            <a:endParaRPr kumimoji="1" lang="ja-JP" altLang="en-US"/>
          </a:p>
        </p:txBody>
      </p:sp>
      <p:sp>
        <p:nvSpPr>
          <p:cNvPr id="4" name="スライド イメージ プレースホルダー 3"/>
          <p:cNvSpPr>
            <a:spLocks noGrp="1" noRot="1" noChangeAspect="1"/>
          </p:cNvSpPr>
          <p:nvPr>
            <p:ph type="sldImg" idx="2"/>
          </p:nvPr>
        </p:nvSpPr>
        <p:spPr>
          <a:xfrm>
            <a:off x="2105025" y="746125"/>
            <a:ext cx="2595563" cy="3725863"/>
          </a:xfrm>
          <a:prstGeom prst="rect">
            <a:avLst/>
          </a:prstGeom>
          <a:noFill/>
          <a:ln w="12700">
            <a:solidFill>
              <a:prstClr val="black"/>
            </a:solidFill>
          </a:ln>
        </p:spPr>
        <p:txBody>
          <a:bodyPr vert="horz" lIns="91430" tIns="45715" rIns="91430" bIns="45715"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30" tIns="45715" rIns="91430"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099" cy="496967"/>
          </a:xfrm>
          <a:prstGeom prst="rect">
            <a:avLst/>
          </a:prstGeom>
        </p:spPr>
        <p:txBody>
          <a:bodyPr vert="horz" lIns="91430" tIns="45715" rIns="91430"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7"/>
            <a:ext cx="2949099" cy="496967"/>
          </a:xfrm>
          <a:prstGeom prst="rect">
            <a:avLst/>
          </a:prstGeom>
        </p:spPr>
        <p:txBody>
          <a:bodyPr vert="horz" lIns="91430" tIns="45715" rIns="91430" bIns="45715" rtlCol="0" anchor="b"/>
          <a:lstStyle>
            <a:lvl1pPr algn="r">
              <a:defRPr sz="1200"/>
            </a:lvl1pPr>
          </a:lstStyle>
          <a:p>
            <a:fld id="{AB89B21F-8D0A-4EC8-BFED-4F5C37123C10}" type="slidenum">
              <a:rPr kumimoji="1" lang="ja-JP" altLang="en-US" smtClean="0"/>
              <a:t>‹#›</a:t>
            </a:fld>
            <a:endParaRPr kumimoji="1" lang="ja-JP" altLang="en-US"/>
          </a:p>
        </p:txBody>
      </p:sp>
    </p:spTree>
    <p:extLst>
      <p:ext uri="{BB962C8B-B14F-4D97-AF65-F5344CB8AC3E}">
        <p14:creationId xmlns:p14="http://schemas.microsoft.com/office/powerpoint/2010/main" val="1574499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6"/>
            <a:ext cx="6120765" cy="221490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855391"/>
            <a:ext cx="5040630" cy="2640665"/>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1CBD930-F476-4706-8B8D-56D66131FDA2}" type="datetimeFigureOut">
              <a:rPr kumimoji="1" lang="ja-JP" altLang="en-US" smtClean="0"/>
              <a:t>2026/1/15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8FCC944-0808-47C8-AB2E-8C3F6EED5A1C}" type="slidenum">
              <a:rPr kumimoji="1" lang="ja-JP" altLang="en-US" smtClean="0"/>
              <a:t>‹#›</a:t>
            </a:fld>
            <a:endParaRPr kumimoji="1" lang="ja-JP" altLang="en-US"/>
          </a:p>
        </p:txBody>
      </p:sp>
    </p:spTree>
    <p:extLst>
      <p:ext uri="{BB962C8B-B14F-4D97-AF65-F5344CB8AC3E}">
        <p14:creationId xmlns:p14="http://schemas.microsoft.com/office/powerpoint/2010/main" val="418313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1CBD930-F476-4706-8B8D-56D66131FDA2}" type="datetimeFigureOut">
              <a:rPr kumimoji="1" lang="ja-JP" altLang="en-US" smtClean="0"/>
              <a:t>2026/1/15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8FCC944-0808-47C8-AB2E-8C3F6EED5A1C}" type="slidenum">
              <a:rPr kumimoji="1" lang="ja-JP" altLang="en-US" smtClean="0"/>
              <a:t>‹#›</a:t>
            </a:fld>
            <a:endParaRPr kumimoji="1" lang="ja-JP" altLang="en-US"/>
          </a:p>
        </p:txBody>
      </p:sp>
    </p:spTree>
    <p:extLst>
      <p:ext uri="{BB962C8B-B14F-4D97-AF65-F5344CB8AC3E}">
        <p14:creationId xmlns:p14="http://schemas.microsoft.com/office/powerpoint/2010/main" val="3342526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2" y="413804"/>
            <a:ext cx="1620203" cy="881656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60045" y="413804"/>
            <a:ext cx="4740593" cy="881656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1CBD930-F476-4706-8B8D-56D66131FDA2}" type="datetimeFigureOut">
              <a:rPr kumimoji="1" lang="ja-JP" altLang="en-US" smtClean="0"/>
              <a:t>2026/1/15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8FCC944-0808-47C8-AB2E-8C3F6EED5A1C}" type="slidenum">
              <a:rPr kumimoji="1" lang="ja-JP" altLang="en-US" smtClean="0"/>
              <a:t>‹#›</a:t>
            </a:fld>
            <a:endParaRPr kumimoji="1" lang="ja-JP" altLang="en-US"/>
          </a:p>
        </p:txBody>
      </p:sp>
    </p:spTree>
    <p:extLst>
      <p:ext uri="{BB962C8B-B14F-4D97-AF65-F5344CB8AC3E}">
        <p14:creationId xmlns:p14="http://schemas.microsoft.com/office/powerpoint/2010/main" val="3443553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1CBD930-F476-4706-8B8D-56D66131FDA2}" type="datetimeFigureOut">
              <a:rPr kumimoji="1" lang="ja-JP" altLang="en-US" smtClean="0"/>
              <a:t>2026/1/15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8FCC944-0808-47C8-AB2E-8C3F6EED5A1C}" type="slidenum">
              <a:rPr kumimoji="1" lang="ja-JP" altLang="en-US" smtClean="0"/>
              <a:t>‹#›</a:t>
            </a:fld>
            <a:endParaRPr kumimoji="1" lang="ja-JP" altLang="en-US"/>
          </a:p>
        </p:txBody>
      </p:sp>
    </p:spTree>
    <p:extLst>
      <p:ext uri="{BB962C8B-B14F-4D97-AF65-F5344CB8AC3E}">
        <p14:creationId xmlns:p14="http://schemas.microsoft.com/office/powerpoint/2010/main" val="3201191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41"/>
            <a:ext cx="6120765" cy="205225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2" y="4379588"/>
            <a:ext cx="6120765" cy="226035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1CBD930-F476-4706-8B8D-56D66131FDA2}" type="datetimeFigureOut">
              <a:rPr kumimoji="1" lang="ja-JP" altLang="en-US" smtClean="0"/>
              <a:t>2026/1/15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8FCC944-0808-47C8-AB2E-8C3F6EED5A1C}" type="slidenum">
              <a:rPr kumimoji="1" lang="ja-JP" altLang="en-US" smtClean="0"/>
              <a:t>‹#›</a:t>
            </a:fld>
            <a:endParaRPr kumimoji="1" lang="ja-JP" altLang="en-US"/>
          </a:p>
        </p:txBody>
      </p:sp>
    </p:spTree>
    <p:extLst>
      <p:ext uri="{BB962C8B-B14F-4D97-AF65-F5344CB8AC3E}">
        <p14:creationId xmlns:p14="http://schemas.microsoft.com/office/powerpoint/2010/main" val="2838540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60045" y="2411048"/>
            <a:ext cx="3180398" cy="681932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660457" y="2411048"/>
            <a:ext cx="3180398" cy="681932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1CBD930-F476-4706-8B8D-56D66131FDA2}" type="datetimeFigureOut">
              <a:rPr kumimoji="1" lang="ja-JP" altLang="en-US" smtClean="0"/>
              <a:t>2026/1/15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8FCC944-0808-47C8-AB2E-8C3F6EED5A1C}" type="slidenum">
              <a:rPr kumimoji="1" lang="ja-JP" altLang="en-US" smtClean="0"/>
              <a:t>‹#›</a:t>
            </a:fld>
            <a:endParaRPr kumimoji="1" lang="ja-JP" altLang="en-US"/>
          </a:p>
        </p:txBody>
      </p:sp>
    </p:spTree>
    <p:extLst>
      <p:ext uri="{BB962C8B-B14F-4D97-AF65-F5344CB8AC3E}">
        <p14:creationId xmlns:p14="http://schemas.microsoft.com/office/powerpoint/2010/main" val="672314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312976"/>
            <a:ext cx="3181648" cy="96393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276915"/>
            <a:ext cx="3181648" cy="595345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312976"/>
            <a:ext cx="3182898" cy="96393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276915"/>
            <a:ext cx="3182898" cy="595345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1CBD930-F476-4706-8B8D-56D66131FDA2}" type="datetimeFigureOut">
              <a:rPr kumimoji="1" lang="ja-JP" altLang="en-US" smtClean="0"/>
              <a:t>2026/1/15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8FCC944-0808-47C8-AB2E-8C3F6EED5A1C}" type="slidenum">
              <a:rPr kumimoji="1" lang="ja-JP" altLang="en-US" smtClean="0"/>
              <a:t>‹#›</a:t>
            </a:fld>
            <a:endParaRPr kumimoji="1" lang="ja-JP" altLang="en-US"/>
          </a:p>
        </p:txBody>
      </p:sp>
    </p:spTree>
    <p:extLst>
      <p:ext uri="{BB962C8B-B14F-4D97-AF65-F5344CB8AC3E}">
        <p14:creationId xmlns:p14="http://schemas.microsoft.com/office/powerpoint/2010/main" val="453809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1CBD930-F476-4706-8B8D-56D66131FDA2}" type="datetimeFigureOut">
              <a:rPr kumimoji="1" lang="ja-JP" altLang="en-US" smtClean="0"/>
              <a:t>2026/1/15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8FCC944-0808-47C8-AB2E-8C3F6EED5A1C}" type="slidenum">
              <a:rPr kumimoji="1" lang="ja-JP" altLang="en-US" smtClean="0"/>
              <a:t>‹#›</a:t>
            </a:fld>
            <a:endParaRPr kumimoji="1" lang="ja-JP" altLang="en-US"/>
          </a:p>
        </p:txBody>
      </p:sp>
    </p:spTree>
    <p:extLst>
      <p:ext uri="{BB962C8B-B14F-4D97-AF65-F5344CB8AC3E}">
        <p14:creationId xmlns:p14="http://schemas.microsoft.com/office/powerpoint/2010/main" val="1849174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1CBD930-F476-4706-8B8D-56D66131FDA2}" type="datetimeFigureOut">
              <a:rPr kumimoji="1" lang="ja-JP" altLang="en-US" smtClean="0"/>
              <a:t>2026/1/15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8FCC944-0808-47C8-AB2E-8C3F6EED5A1C}" type="slidenum">
              <a:rPr kumimoji="1" lang="ja-JP" altLang="en-US" smtClean="0"/>
              <a:t>‹#›</a:t>
            </a:fld>
            <a:endParaRPr kumimoji="1" lang="ja-JP" altLang="en-US"/>
          </a:p>
        </p:txBody>
      </p:sp>
    </p:spTree>
    <p:extLst>
      <p:ext uri="{BB962C8B-B14F-4D97-AF65-F5344CB8AC3E}">
        <p14:creationId xmlns:p14="http://schemas.microsoft.com/office/powerpoint/2010/main" val="2745727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411412"/>
            <a:ext cx="2369047" cy="175087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2" y="411410"/>
            <a:ext cx="4025504" cy="8818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162288"/>
            <a:ext cx="2369047" cy="706808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1CBD930-F476-4706-8B8D-56D66131FDA2}" type="datetimeFigureOut">
              <a:rPr kumimoji="1" lang="ja-JP" altLang="en-US" smtClean="0"/>
              <a:t>2026/1/15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8FCC944-0808-47C8-AB2E-8C3F6EED5A1C}" type="slidenum">
              <a:rPr kumimoji="1" lang="ja-JP" altLang="en-US" smtClean="0"/>
              <a:t>‹#›</a:t>
            </a:fld>
            <a:endParaRPr kumimoji="1" lang="ja-JP" altLang="en-US"/>
          </a:p>
        </p:txBody>
      </p:sp>
    </p:spTree>
    <p:extLst>
      <p:ext uri="{BB962C8B-B14F-4D97-AF65-F5344CB8AC3E}">
        <p14:creationId xmlns:p14="http://schemas.microsoft.com/office/powerpoint/2010/main" val="3821752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7233129"/>
            <a:ext cx="4320540" cy="853913"/>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7" y="923278"/>
            <a:ext cx="4320540" cy="619982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411427" y="8087042"/>
            <a:ext cx="4320540" cy="121269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1CBD930-F476-4706-8B8D-56D66131FDA2}" type="datetimeFigureOut">
              <a:rPr kumimoji="1" lang="ja-JP" altLang="en-US" smtClean="0"/>
              <a:t>2026/1/15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8FCC944-0808-47C8-AB2E-8C3F6EED5A1C}" type="slidenum">
              <a:rPr kumimoji="1" lang="ja-JP" altLang="en-US" smtClean="0"/>
              <a:t>‹#›</a:t>
            </a:fld>
            <a:endParaRPr kumimoji="1" lang="ja-JP" altLang="en-US"/>
          </a:p>
        </p:txBody>
      </p:sp>
    </p:spTree>
    <p:extLst>
      <p:ext uri="{BB962C8B-B14F-4D97-AF65-F5344CB8AC3E}">
        <p14:creationId xmlns:p14="http://schemas.microsoft.com/office/powerpoint/2010/main" val="426739200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13802"/>
            <a:ext cx="6480810" cy="172217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411048"/>
            <a:ext cx="6480810" cy="681932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577199"/>
            <a:ext cx="1680210" cy="550138"/>
          </a:xfrm>
          <a:prstGeom prst="rect">
            <a:avLst/>
          </a:prstGeom>
        </p:spPr>
        <p:txBody>
          <a:bodyPr vert="horz" lIns="91440" tIns="45720" rIns="91440" bIns="45720" rtlCol="0" anchor="ctr"/>
          <a:lstStyle>
            <a:lvl1pPr algn="l">
              <a:defRPr sz="1200">
                <a:solidFill>
                  <a:schemeClr val="tx1">
                    <a:tint val="75000"/>
                  </a:schemeClr>
                </a:solidFill>
              </a:defRPr>
            </a:lvl1pPr>
          </a:lstStyle>
          <a:p>
            <a:fld id="{F1CBD930-F476-4706-8B8D-56D66131FDA2}" type="datetimeFigureOut">
              <a:rPr kumimoji="1" lang="ja-JP" altLang="en-US" smtClean="0"/>
              <a:t>2026/1/15</a:t>
            </a:fld>
            <a:endParaRPr kumimoji="1" lang="ja-JP" altLang="en-US"/>
          </a:p>
        </p:txBody>
      </p:sp>
      <p:sp>
        <p:nvSpPr>
          <p:cNvPr id="5" name="フッター プレースホルダー 4"/>
          <p:cNvSpPr>
            <a:spLocks noGrp="1"/>
          </p:cNvSpPr>
          <p:nvPr>
            <p:ph type="ftr" sz="quarter" idx="3"/>
          </p:nvPr>
        </p:nvSpPr>
        <p:spPr>
          <a:xfrm>
            <a:off x="2460308" y="9577199"/>
            <a:ext cx="2280285" cy="55013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577199"/>
            <a:ext cx="1680210" cy="550138"/>
          </a:xfrm>
          <a:prstGeom prst="rect">
            <a:avLst/>
          </a:prstGeom>
        </p:spPr>
        <p:txBody>
          <a:bodyPr vert="horz" lIns="91440" tIns="45720" rIns="91440" bIns="45720" rtlCol="0" anchor="ctr"/>
          <a:lstStyle>
            <a:lvl1pPr algn="r">
              <a:defRPr sz="1200">
                <a:solidFill>
                  <a:schemeClr val="tx1">
                    <a:tint val="75000"/>
                  </a:schemeClr>
                </a:solidFill>
              </a:defRPr>
            </a:lvl1pPr>
          </a:lstStyle>
          <a:p>
            <a:fld id="{A8FCC944-0808-47C8-AB2E-8C3F6EED5A1C}" type="slidenum">
              <a:rPr kumimoji="1" lang="ja-JP" altLang="en-US" smtClean="0"/>
              <a:t>‹#›</a:t>
            </a:fld>
            <a:endParaRPr kumimoji="1" lang="ja-JP" altLang="en-US"/>
          </a:p>
        </p:txBody>
      </p:sp>
    </p:spTree>
    <p:extLst>
      <p:ext uri="{BB962C8B-B14F-4D97-AF65-F5344CB8AC3E}">
        <p14:creationId xmlns:p14="http://schemas.microsoft.com/office/powerpoint/2010/main" val="1149821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https://jsite.mhlw.go.jp/tokyo-hellowork/list/shibuya.html#jigyounusihi" TargetMode="External" Type="http://schemas.openxmlformats.org/officeDocument/2006/relationships/hyperlink"/><Relationship Id="rId6" Target="../media/image4.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83808" y="316136"/>
            <a:ext cx="7267238" cy="615553"/>
          </a:xfrm>
          <a:prstGeom prst="rect">
            <a:avLst/>
          </a:prstGeom>
          <a:noFill/>
          <a:ln>
            <a:noFill/>
            <a:prstDash val="solid"/>
          </a:ln>
        </p:spPr>
        <p:txBody>
          <a:bodyPr wrap="square" rtlCol="0">
            <a:spAutoFit/>
          </a:bodyPr>
          <a:lstStyle/>
          <a:p>
            <a:r>
              <a:rPr lang="ja-JP" altLang="en-US" sz="1600" dirty="0">
                <a:latin typeface="ＭＳ ゴシック" panose="020B0609070205080204" pitchFamily="49" charset="-128"/>
                <a:ea typeface="ＭＳ ゴシック" panose="020B0609070205080204" pitchFamily="49" charset="-128"/>
              </a:rPr>
              <a:t>大学等卒業予定者の採用をお考えの事業主の皆さま</a:t>
            </a:r>
            <a:endParaRPr lang="en-US" altLang="ja-JP" sz="1600" dirty="0">
              <a:latin typeface="ＭＳ ゴシック" panose="020B0609070205080204" pitchFamily="49" charset="-128"/>
              <a:ea typeface="ＭＳ ゴシック" panose="020B0609070205080204" pitchFamily="49" charset="-128"/>
            </a:endParaRPr>
          </a:p>
          <a:p>
            <a:r>
              <a:rPr kumimoji="1" lang="ja-JP" altLang="en-US" dirty="0">
                <a:latin typeface="ＤＦ特太ゴシック体" panose="020B0509000000000000" pitchFamily="49" charset="-128"/>
                <a:ea typeface="ＤＦ特太ゴシック体" panose="020B0509000000000000" pitchFamily="49" charset="-128"/>
              </a:rPr>
              <a:t>ハローワークからのお知らせです。</a:t>
            </a:r>
            <a:endParaRPr kumimoji="1" lang="en-US" altLang="ja-JP" dirty="0">
              <a:latin typeface="ＤＦ特太ゴシック体" panose="020B0509000000000000" pitchFamily="49" charset="-128"/>
              <a:ea typeface="ＤＦ特太ゴシック体" panose="020B0509000000000000" pitchFamily="49" charset="-128"/>
            </a:endParaRPr>
          </a:p>
        </p:txBody>
      </p:sp>
      <p:grpSp>
        <p:nvGrpSpPr>
          <p:cNvPr id="24" name="グループ化 86"/>
          <p:cNvGrpSpPr/>
          <p:nvPr/>
        </p:nvGrpSpPr>
        <p:grpSpPr>
          <a:xfrm>
            <a:off x="208943" y="9070628"/>
            <a:ext cx="6576239" cy="1222582"/>
            <a:chOff x="960090" y="9982885"/>
            <a:chExt cx="5689600" cy="1081898"/>
          </a:xfrm>
        </p:grpSpPr>
        <p:sp>
          <p:nvSpPr>
            <p:cNvPr id="25" name="Text Box 42"/>
            <p:cNvSpPr txBox="1">
              <a:spLocks noChangeArrowheads="1"/>
            </p:cNvSpPr>
            <p:nvPr/>
          </p:nvSpPr>
          <p:spPr bwMode="auto">
            <a:xfrm>
              <a:off x="960090" y="10029814"/>
              <a:ext cx="5689600" cy="1034969"/>
            </a:xfrm>
            <a:prstGeom prst="rect">
              <a:avLst/>
            </a:prstGeom>
            <a:noFill/>
            <a:ln w="9525">
              <a:noFill/>
              <a:miter lim="800000"/>
              <a:headEnd/>
              <a:tailEnd/>
            </a:ln>
          </p:spPr>
          <p:txBody>
            <a:bodyPr lIns="36000" rIns="36000">
              <a:spAutoFit/>
            </a:bodyPr>
            <a:lstStyle/>
            <a:p>
              <a:pPr algn="ctr" fontAlgn="auto">
                <a:spcBef>
                  <a:spcPts val="0"/>
                </a:spcBef>
                <a:spcAft>
                  <a:spcPts val="0"/>
                </a:spcAft>
                <a:defRPr/>
              </a:pPr>
              <a:r>
                <a:rPr lang="ja-JP" altLang="en-US" sz="1400" b="1" spc="-20" dirty="0">
                  <a:latin typeface="メイリオ" panose="020B0604030504040204" pitchFamily="50" charset="-128"/>
                  <a:ea typeface="メイリオ" panose="020B0604030504040204" pitchFamily="50" charset="-128"/>
                  <a:cs typeface="メイリオ" panose="020B0604030504040204" pitchFamily="50" charset="-128"/>
                </a:rPr>
                <a:t>厚生労働省・東京労働局</a:t>
              </a:r>
              <a:endParaRPr lang="en-US" altLang="ja-JP" sz="1400" b="1" spc="-20" dirty="0">
                <a:latin typeface="メイリオ" panose="020B0604030504040204" pitchFamily="50" charset="-128"/>
                <a:ea typeface="メイリオ" panose="020B0604030504040204" pitchFamily="50" charset="-128"/>
                <a:cs typeface="メイリオ" panose="020B0604030504040204" pitchFamily="50" charset="-128"/>
              </a:endParaRPr>
            </a:p>
            <a:p>
              <a:pPr fontAlgn="auto">
                <a:spcBef>
                  <a:spcPts val="0"/>
                </a:spcBef>
                <a:spcAft>
                  <a:spcPts val="0"/>
                </a:spcAft>
                <a:defRPr/>
              </a:pPr>
              <a:r>
                <a:rPr lang="ja-JP" altLang="en-US" sz="1600" b="1" spc="-2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b="1" spc="-20" dirty="0">
                  <a:latin typeface="メイリオ" panose="020B0604030504040204" pitchFamily="50" charset="-128"/>
                  <a:ea typeface="メイリオ" panose="020B0604030504040204" pitchFamily="50" charset="-128"/>
                  <a:cs typeface="メイリオ" panose="020B0604030504040204" pitchFamily="50" charset="-128"/>
                </a:rPr>
                <a:t>ハローワーク渋谷　スクールコーナー　</a:t>
              </a:r>
              <a:endParaRPr lang="en-US" altLang="ja-JP" sz="1000" b="1" spc="-20" dirty="0">
                <a:latin typeface="メイリオ" panose="020B0604030504040204" pitchFamily="50" charset="-128"/>
                <a:ea typeface="メイリオ" panose="020B0604030504040204" pitchFamily="50" charset="-128"/>
                <a:cs typeface="メイリオ" panose="020B0604030504040204" pitchFamily="50" charset="-128"/>
              </a:endParaRPr>
            </a:p>
            <a:p>
              <a:pPr fontAlgn="auto">
                <a:spcBef>
                  <a:spcPts val="0"/>
                </a:spcBef>
                <a:spcAft>
                  <a:spcPts val="0"/>
                </a:spcAft>
                <a:defRPr/>
              </a:pPr>
              <a:r>
                <a:rPr lang="ja-JP" altLang="en-US" sz="1000" b="1" spc="-2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b="1" spc="-20" dirty="0">
                  <a:latin typeface="メイリオ" panose="020B0604030504040204" pitchFamily="50" charset="-128"/>
                  <a:ea typeface="メイリオ" panose="020B0604030504040204" pitchFamily="50" charset="-128"/>
                  <a:cs typeface="メイリオ" panose="020B0604030504040204" pitchFamily="50" charset="-128"/>
                </a:rPr>
                <a:t>150-0041</a:t>
              </a:r>
              <a:r>
                <a:rPr lang="ja-JP" altLang="en-US" sz="1000" b="1" spc="-20" dirty="0">
                  <a:latin typeface="メイリオ" panose="020B0604030504040204" pitchFamily="50" charset="-128"/>
                  <a:ea typeface="メイリオ" panose="020B0604030504040204" pitchFamily="50" charset="-128"/>
                  <a:cs typeface="メイリオ" panose="020B0604030504040204" pitchFamily="50" charset="-128"/>
                </a:rPr>
                <a:t>　東京都渋谷区神南</a:t>
              </a:r>
              <a:r>
                <a:rPr lang="en-US" altLang="ja-JP" sz="1000" b="1" spc="-20" dirty="0">
                  <a:latin typeface="メイリオ" panose="020B0604030504040204" pitchFamily="50" charset="-128"/>
                  <a:ea typeface="メイリオ" panose="020B0604030504040204" pitchFamily="50" charset="-128"/>
                  <a:cs typeface="メイリオ" panose="020B0604030504040204" pitchFamily="50" charset="-128"/>
                </a:rPr>
                <a:t>1-3-5</a:t>
              </a:r>
              <a:r>
                <a:rPr lang="ja-JP" altLang="en-US" sz="1000" b="1" spc="-2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b="1" spc="-20" dirty="0">
                  <a:latin typeface="メイリオ" panose="020B0604030504040204" pitchFamily="50" charset="-128"/>
                  <a:ea typeface="メイリオ" panose="020B0604030504040204" pitchFamily="50" charset="-128"/>
                  <a:cs typeface="メイリオ" panose="020B0604030504040204" pitchFamily="50" charset="-128"/>
                </a:rPr>
                <a:t>TEL:03-3476-8609</a:t>
              </a:r>
              <a:r>
                <a:rPr lang="ja-JP" altLang="en-US" sz="1000" b="1" spc="-2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spc="-20" dirty="0">
                  <a:latin typeface="メイリオ" panose="020B0604030504040204" pitchFamily="50" charset="-128"/>
                  <a:ea typeface="メイリオ" panose="020B0604030504040204" pitchFamily="50" charset="-128"/>
                  <a:cs typeface="メイリオ" panose="020B0604030504040204" pitchFamily="50" charset="-128"/>
                </a:rPr>
                <a:t>35</a:t>
              </a:r>
              <a:r>
                <a:rPr lang="ja-JP" altLang="en-US" sz="1000" b="1" spc="-2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b="1" spc="-20" dirty="0">
                <a:latin typeface="メイリオ" panose="020B0604030504040204" pitchFamily="50" charset="-128"/>
                <a:ea typeface="メイリオ" panose="020B0604030504040204" pitchFamily="50" charset="-128"/>
                <a:cs typeface="メイリオ" panose="020B0604030504040204" pitchFamily="50" charset="-128"/>
              </a:endParaRPr>
            </a:p>
            <a:p>
              <a:pPr fontAlgn="auto">
                <a:spcBef>
                  <a:spcPts val="0"/>
                </a:spcBef>
                <a:spcAft>
                  <a:spcPts val="0"/>
                </a:spcAft>
                <a:defRPr/>
              </a:pPr>
              <a:r>
                <a:rPr lang="ja-JP" altLang="en-US" sz="1000" b="1" spc="-2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b="1" spc="-20" dirty="0" err="1">
                  <a:latin typeface="メイリオ" panose="020B0604030504040204" pitchFamily="50" charset="-128"/>
                  <a:ea typeface="メイリオ" panose="020B0604030504040204" pitchFamily="50" charset="-128"/>
                  <a:cs typeface="メイリオ" panose="020B0604030504040204" pitchFamily="50" charset="-128"/>
                </a:rPr>
                <a:t>E-mail:shibuya-school@mhlw.go.jp</a:t>
              </a:r>
              <a:endParaRPr lang="en-US" altLang="ja-JP" sz="1000" b="1" spc="-20" dirty="0">
                <a:latin typeface="メイリオ" panose="020B0604030504040204" pitchFamily="50" charset="-128"/>
                <a:ea typeface="メイリオ" panose="020B0604030504040204" pitchFamily="50" charset="-128"/>
                <a:cs typeface="メイリオ" panose="020B0604030504040204" pitchFamily="50" charset="-128"/>
              </a:endParaRPr>
            </a:p>
            <a:p>
              <a:pPr fontAlgn="auto">
                <a:spcBef>
                  <a:spcPts val="0"/>
                </a:spcBef>
                <a:spcAft>
                  <a:spcPts val="0"/>
                </a:spcAft>
                <a:defRPr/>
              </a:pPr>
              <a:endParaRPr lang="en-US" altLang="ja-JP" sz="1000" b="1" spc="-20" dirty="0">
                <a:latin typeface="メイリオ" panose="020B0604030504040204" pitchFamily="50" charset="-128"/>
                <a:ea typeface="メイリオ" panose="020B0604030504040204" pitchFamily="50" charset="-128"/>
                <a:cs typeface="メイリオ" panose="020B0604030504040204" pitchFamily="50" charset="-128"/>
              </a:endParaRPr>
            </a:p>
            <a:p>
              <a:pPr fontAlgn="auto">
                <a:spcBef>
                  <a:spcPts val="0"/>
                </a:spcBef>
                <a:spcAft>
                  <a:spcPts val="0"/>
                </a:spcAft>
                <a:defRPr/>
              </a:pPr>
              <a:endParaRPr lang="en-US" altLang="ja-JP" sz="1000" b="1" spc="-2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6" name="図 30" descr="マーク最小.jpg"/>
            <p:cNvPicPr>
              <a:picLocks noChangeAspect="1"/>
            </p:cNvPicPr>
            <p:nvPr/>
          </p:nvPicPr>
          <p:blipFill>
            <a:blip r:embed="rId2" cstate="print"/>
            <a:srcRect/>
            <a:stretch>
              <a:fillRect/>
            </a:stretch>
          </p:blipFill>
          <p:spPr bwMode="auto">
            <a:xfrm>
              <a:off x="2267747" y="9982885"/>
              <a:ext cx="287151" cy="293706"/>
            </a:xfrm>
            <a:prstGeom prst="rect">
              <a:avLst/>
            </a:prstGeom>
            <a:noFill/>
            <a:ln w="9525">
              <a:noFill/>
              <a:miter lim="800000"/>
              <a:headEnd/>
              <a:tailEnd/>
            </a:ln>
          </p:spPr>
        </p:pic>
      </p:grpSp>
      <p:sp>
        <p:nvSpPr>
          <p:cNvPr id="28" name="正方形/長方形 27"/>
          <p:cNvSpPr/>
          <p:nvPr/>
        </p:nvSpPr>
        <p:spPr>
          <a:xfrm>
            <a:off x="649672" y="6452905"/>
            <a:ext cx="6135510" cy="4202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41" y="-117188"/>
            <a:ext cx="7200901" cy="34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42" y="10046366"/>
            <a:ext cx="7062305" cy="50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6" name="表 35"/>
          <p:cNvGraphicFramePr>
            <a:graphicFrameLocks noGrp="1"/>
          </p:cNvGraphicFramePr>
          <p:nvPr>
            <p:extLst>
              <p:ext uri="{D42A27DB-BD31-4B8C-83A1-F6EECF244321}">
                <p14:modId xmlns:p14="http://schemas.microsoft.com/office/powerpoint/2010/main" val="2926877654"/>
              </p:ext>
            </p:extLst>
          </p:nvPr>
        </p:nvGraphicFramePr>
        <p:xfrm>
          <a:off x="716406" y="3615256"/>
          <a:ext cx="5740400" cy="971550"/>
        </p:xfrm>
        <a:graphic>
          <a:graphicData uri="http://schemas.openxmlformats.org/drawingml/2006/table">
            <a:tbl>
              <a:tblPr/>
              <a:tblGrid>
                <a:gridCol w="2585080">
                  <a:extLst>
                    <a:ext uri="{9D8B030D-6E8A-4147-A177-3AD203B41FA5}">
                      <a16:colId xmlns:a16="http://schemas.microsoft.com/office/drawing/2014/main" val="20000"/>
                    </a:ext>
                  </a:extLst>
                </a:gridCol>
                <a:gridCol w="3155320">
                  <a:extLst>
                    <a:ext uri="{9D8B030D-6E8A-4147-A177-3AD203B41FA5}">
                      <a16:colId xmlns:a16="http://schemas.microsoft.com/office/drawing/2014/main" val="20001"/>
                    </a:ext>
                  </a:extLst>
                </a:gridCol>
              </a:tblGrid>
              <a:tr h="323850">
                <a:tc gridSpan="2">
                  <a:txBody>
                    <a:bodyPr/>
                    <a:lstStyle/>
                    <a:p>
                      <a:pPr algn="ctr" rtl="0" fontAlgn="ctr"/>
                      <a:r>
                        <a:rPr lang="ja-JP" altLang="en-US" sz="1600" b="1" i="0" u="none" strike="noStrike" dirty="0">
                          <a:solidFill>
                            <a:srgbClr val="FFFFFF"/>
                          </a:solidFill>
                          <a:effectLst/>
                          <a:latin typeface="メイリオ"/>
                        </a:rPr>
                        <a:t> 大学等卒業予定者の就職・採用活動に関する開始時期</a:t>
                      </a:r>
                    </a:p>
                  </a:txBody>
                  <a:tcPr marL="9525" marR="9525" marT="9525"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333399"/>
                    </a:solidFill>
                  </a:tcPr>
                </a:tc>
                <a:tc hMerge="1">
                  <a:txBody>
                    <a:bodyPr/>
                    <a:lstStyle/>
                    <a:p>
                      <a:endParaRPr kumimoji="1" lang="ja-JP" altLang="en-US"/>
                    </a:p>
                  </a:txBody>
                  <a:tcPr/>
                </a:tc>
                <a:extLst>
                  <a:ext uri="{0D108BD9-81ED-4DB2-BD59-A6C34878D82A}">
                    <a16:rowId xmlns:a16="http://schemas.microsoft.com/office/drawing/2014/main" val="10000"/>
                  </a:ext>
                </a:extLst>
              </a:tr>
              <a:tr h="323850">
                <a:tc>
                  <a:txBody>
                    <a:bodyPr/>
                    <a:lstStyle/>
                    <a:p>
                      <a:pPr algn="ctr" rtl="0"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広報活動</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卒業・修了年度に入る直前の３月１日以降</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23850">
                <a:tc>
                  <a:txBody>
                    <a:bodyPr/>
                    <a:lstStyle/>
                    <a:p>
                      <a:pPr algn="ctr" rtl="0" fontAlgn="ctr"/>
                      <a:r>
                        <a:rPr lang="ja-JP" altLang="en-US" sz="12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採用</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選考活動</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卒業・修了年度の６月１日以降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37" name="表 36"/>
          <p:cNvGraphicFramePr>
            <a:graphicFrameLocks noGrp="1"/>
          </p:cNvGraphicFramePr>
          <p:nvPr>
            <p:extLst>
              <p:ext uri="{D42A27DB-BD31-4B8C-83A1-F6EECF244321}">
                <p14:modId xmlns:p14="http://schemas.microsoft.com/office/powerpoint/2010/main" val="1591990356"/>
              </p:ext>
            </p:extLst>
          </p:nvPr>
        </p:nvGraphicFramePr>
        <p:xfrm>
          <a:off x="716406" y="4734471"/>
          <a:ext cx="5740400" cy="1295400"/>
        </p:xfrm>
        <a:graphic>
          <a:graphicData uri="http://schemas.openxmlformats.org/drawingml/2006/table">
            <a:tbl>
              <a:tblPr/>
              <a:tblGrid>
                <a:gridCol w="2585080">
                  <a:extLst>
                    <a:ext uri="{9D8B030D-6E8A-4147-A177-3AD203B41FA5}">
                      <a16:colId xmlns:a16="http://schemas.microsoft.com/office/drawing/2014/main" val="20000"/>
                    </a:ext>
                  </a:extLst>
                </a:gridCol>
                <a:gridCol w="3155320">
                  <a:extLst>
                    <a:ext uri="{9D8B030D-6E8A-4147-A177-3AD203B41FA5}">
                      <a16:colId xmlns:a16="http://schemas.microsoft.com/office/drawing/2014/main" val="20001"/>
                    </a:ext>
                  </a:extLst>
                </a:gridCol>
              </a:tblGrid>
              <a:tr h="323850">
                <a:tc gridSpan="2">
                  <a:txBody>
                    <a:bodyPr/>
                    <a:lstStyle/>
                    <a:p>
                      <a:pPr algn="ctr" rtl="0" fontAlgn="ctr"/>
                      <a:r>
                        <a:rPr lang="ja-JP" altLang="en-US" sz="1100" b="1" i="0" u="none" strike="noStrike" dirty="0">
                          <a:solidFill>
                            <a:srgbClr val="FFFFFF"/>
                          </a:solidFill>
                          <a:effectLst/>
                          <a:latin typeface="メイリオ"/>
                        </a:rPr>
                        <a:t>  </a:t>
                      </a:r>
                      <a:r>
                        <a:rPr lang="ja-JP" altLang="en-US" sz="1600" b="1" i="0" u="none" strike="noStrike" dirty="0">
                          <a:solidFill>
                            <a:srgbClr val="FFFFFF"/>
                          </a:solidFill>
                          <a:effectLst/>
                          <a:latin typeface="メイリオ"/>
                        </a:rPr>
                        <a:t>ハローワークにおける求人の</a:t>
                      </a:r>
                      <a:r>
                        <a:rPr lang="ja-JP" altLang="en-US" sz="1600" b="1" i="0" u="none" strike="noStrike" dirty="0">
                          <a:solidFill>
                            <a:schemeClr val="bg1"/>
                          </a:solidFill>
                          <a:effectLst/>
                          <a:latin typeface="メイリオ"/>
                        </a:rPr>
                        <a:t>取扱い</a:t>
                      </a:r>
                      <a:endParaRPr lang="ja-JP" altLang="en-US" sz="1100" b="1" i="0" u="none" strike="sngStrike" baseline="0" dirty="0">
                        <a:solidFill>
                          <a:schemeClr val="bg1"/>
                        </a:solidFill>
                        <a:effectLst/>
                        <a:latin typeface="メイリオ"/>
                      </a:endParaRPr>
                    </a:p>
                  </a:txBody>
                  <a:tcPr marL="9525" marR="9525" marT="9525"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333399"/>
                    </a:solidFill>
                  </a:tcPr>
                </a:tc>
                <a:tc hMerge="1">
                  <a:txBody>
                    <a:bodyPr/>
                    <a:lstStyle/>
                    <a:p>
                      <a:endParaRPr kumimoji="1" lang="ja-JP" altLang="en-US"/>
                    </a:p>
                  </a:txBody>
                  <a:tcPr/>
                </a:tc>
                <a:extLst>
                  <a:ext uri="{0D108BD9-81ED-4DB2-BD59-A6C34878D82A}">
                    <a16:rowId xmlns:a16="http://schemas.microsoft.com/office/drawing/2014/main" val="10000"/>
                  </a:ext>
                </a:extLst>
              </a:tr>
              <a:tr h="323850">
                <a:tc>
                  <a:txBody>
                    <a:bodyPr/>
                    <a:lstStyle/>
                    <a:p>
                      <a:pPr algn="ctr" rtl="0" fontAlgn="ctr"/>
                      <a:r>
                        <a:rPr lang="ja-JP" altLang="en-US" sz="1200" b="1" i="0" u="none" strike="noStrike" dirty="0">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rPr>
                        <a:t>求人の受理</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1200" b="1" i="0" u="none" strike="noStrike" dirty="0">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rPr>
                        <a:t>２月１日以降</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23850">
                <a:tc>
                  <a:txBody>
                    <a:bodyPr/>
                    <a:lstStyle/>
                    <a:p>
                      <a:pPr algn="ctr" rtl="0" fontAlgn="ctr"/>
                      <a:r>
                        <a:rPr lang="ja-JP" altLang="en-US" sz="1200" b="1" i="0" u="none" strike="noStrike" dirty="0">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rPr>
                        <a:t>求人の公開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1200" b="1" i="0" u="none" strike="noStrike" dirty="0">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rPr>
                        <a:t>４月１日以降</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3850">
                <a:tc>
                  <a:txBody>
                    <a:bodyPr/>
                    <a:lstStyle/>
                    <a:p>
                      <a:pPr algn="ctr" rtl="0"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大学等卒業予定者に対する職業紹介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12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６月１日以降</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41" name="テキスト ボックス 27"/>
          <p:cNvSpPr txBox="1"/>
          <p:nvPr/>
        </p:nvSpPr>
        <p:spPr>
          <a:xfrm>
            <a:off x="153934" y="1071258"/>
            <a:ext cx="6624639" cy="1526420"/>
          </a:xfrm>
          <a:prstGeom prst="roundRect">
            <a:avLst/>
          </a:prstGeom>
          <a:solidFill>
            <a:srgbClr val="00B0F0"/>
          </a:solidFill>
          <a:ln w="9525">
            <a:noFill/>
          </a:ln>
          <a:effectLst>
            <a:innerShdw blurRad="63500" dist="50800" dir="18900000">
              <a:prstClr val="black">
                <a:alpha val="50000"/>
              </a:prstClr>
            </a:innerShdw>
          </a:effectLst>
          <a:scene3d>
            <a:camera prst="orthographicFront"/>
            <a:lightRig rig="threePt" dir="t"/>
          </a:scene3d>
          <a:sp3d>
            <a:bevelT/>
          </a:sp3d>
        </p:spPr>
        <p:txBody>
          <a:bodyPr wrap="square" bIns="0" rtlCol="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altLang="ja-JP" sz="2600" dirty="0">
                <a:solidFill>
                  <a:schemeClr val="bg1">
                    <a:lumMod val="95000"/>
                  </a:schemeClr>
                </a:solidFill>
                <a:latin typeface="ＤＦ特太ゴシック体" panose="020B0509000000000000" pitchFamily="49" charset="-128"/>
                <a:ea typeface="ＤＦ特太ゴシック体" panose="020B0509000000000000" pitchFamily="49" charset="-128"/>
              </a:rPr>
              <a:t>2026</a:t>
            </a:r>
            <a:r>
              <a:rPr lang="ja-JP" altLang="en-US" sz="2600" dirty="0">
                <a:solidFill>
                  <a:schemeClr val="bg1"/>
                </a:solidFill>
                <a:latin typeface="ＤＦ特太ゴシック体" panose="020B0509000000000000" pitchFamily="49" charset="-128"/>
                <a:ea typeface="ＤＦ特太ゴシック体" panose="020B0509000000000000" pitchFamily="49" charset="-128"/>
              </a:rPr>
              <a:t>年度の大学等卒業予定者を対象と</a:t>
            </a:r>
            <a:endParaRPr lang="en-US" altLang="ja-JP" sz="2600" dirty="0">
              <a:solidFill>
                <a:schemeClr val="bg1"/>
              </a:solidFill>
              <a:latin typeface="ＤＦ特太ゴシック体" panose="020B0509000000000000" pitchFamily="49" charset="-128"/>
              <a:ea typeface="ＤＦ特太ゴシック体" panose="020B0509000000000000" pitchFamily="49" charset="-128"/>
            </a:endParaRPr>
          </a:p>
          <a:p>
            <a:pPr algn="ctr"/>
            <a:r>
              <a:rPr lang="ja-JP" altLang="en-US" sz="2600" dirty="0">
                <a:solidFill>
                  <a:schemeClr val="bg1"/>
                </a:solidFill>
                <a:latin typeface="ＤＦ特太ゴシック体" panose="020B0509000000000000" pitchFamily="49" charset="-128"/>
                <a:ea typeface="ＤＦ特太ゴシック体" panose="020B0509000000000000" pitchFamily="49" charset="-128"/>
              </a:rPr>
              <a:t>した求人公開日は</a:t>
            </a:r>
            <a:r>
              <a:rPr lang="ja-JP" altLang="en-US" sz="2600" b="1" dirty="0">
                <a:solidFill>
                  <a:srgbClr val="FFFF00"/>
                </a:solidFill>
                <a:latin typeface="ＤＦ特太ゴシック体" panose="020B0509000000000000" pitchFamily="49" charset="-128"/>
                <a:ea typeface="ＤＦ特太ゴシック体" panose="020B0509000000000000" pitchFamily="49" charset="-128"/>
              </a:rPr>
              <a:t>４月１日</a:t>
            </a:r>
            <a:r>
              <a:rPr lang="ja-JP" altLang="en-US" sz="2600" dirty="0">
                <a:solidFill>
                  <a:schemeClr val="bg1">
                    <a:lumMod val="95000"/>
                  </a:schemeClr>
                </a:solidFill>
                <a:latin typeface="ＤＦ特太ゴシック体" panose="020B0509000000000000" pitchFamily="49" charset="-128"/>
                <a:ea typeface="ＤＦ特太ゴシック体" panose="020B0509000000000000" pitchFamily="49" charset="-128"/>
              </a:rPr>
              <a:t>です！</a:t>
            </a:r>
            <a:endParaRPr lang="en-US" altLang="ja-JP" sz="2600" dirty="0">
              <a:solidFill>
                <a:schemeClr val="bg1">
                  <a:lumMod val="95000"/>
                </a:schemeClr>
              </a:solidFill>
              <a:latin typeface="ＤＦ特太ゴシック体" panose="020B0509000000000000" pitchFamily="49" charset="-128"/>
              <a:ea typeface="ＤＦ特太ゴシック体" panose="020B0509000000000000" pitchFamily="49" charset="-128"/>
            </a:endParaRPr>
          </a:p>
          <a:p>
            <a:pPr algn="ctr"/>
            <a:endParaRPr lang="en-US" altLang="ja-JP" sz="300" dirty="0">
              <a:solidFill>
                <a:schemeClr val="bg1">
                  <a:lumMod val="95000"/>
                </a:schemeClr>
              </a:solidFill>
              <a:latin typeface="ＤＦ特太ゴシック体" panose="020B0509000000000000" pitchFamily="49" charset="-128"/>
              <a:ea typeface="ＤＦ特太ゴシック体" panose="020B0509000000000000" pitchFamily="49" charset="-128"/>
            </a:endParaRPr>
          </a:p>
          <a:p>
            <a:pPr>
              <a:lnSpc>
                <a:spcPts val="1600"/>
              </a:lnSpc>
              <a:spcBef>
                <a:spcPts val="600"/>
              </a:spcBef>
            </a:pPr>
            <a:br>
              <a:rPr lang="en-US" altLang="ja-JP" sz="1200" dirty="0">
                <a:solidFill>
                  <a:srgbClr val="FCF600"/>
                </a:solidFill>
                <a:latin typeface="ＤＦ特太ゴシック体" panose="020B0509000000000000" pitchFamily="49" charset="-128"/>
                <a:ea typeface="ＤＦ特太ゴシック体" panose="020B0509000000000000" pitchFamily="49" charset="-128"/>
              </a:rPr>
            </a:br>
            <a:r>
              <a:rPr lang="ja-JP" altLang="en-US" sz="1200" dirty="0">
                <a:solidFill>
                  <a:srgbClr val="FCF600"/>
                </a:solidFill>
                <a:latin typeface="ＤＦ特太ゴシック体" panose="020B0509000000000000" pitchFamily="49" charset="-128"/>
                <a:ea typeface="ＤＦ特太ゴシック体" panose="020B0509000000000000" pitchFamily="49" charset="-128"/>
              </a:rPr>
              <a:t>　　　　</a:t>
            </a:r>
            <a:r>
              <a:rPr lang="en-US" altLang="ja-JP" sz="1800" dirty="0">
                <a:solidFill>
                  <a:srgbClr val="FCF600"/>
                </a:solidFill>
                <a:latin typeface="ＤＦ特太ゴシック体" panose="020B0509000000000000" pitchFamily="49" charset="-128"/>
                <a:ea typeface="ＤＦ特太ゴシック体" panose="020B0509000000000000" pitchFamily="49" charset="-128"/>
              </a:rPr>
              <a:t>※ </a:t>
            </a:r>
            <a:r>
              <a:rPr lang="ja-JP" altLang="en-US" sz="1800" dirty="0">
                <a:solidFill>
                  <a:srgbClr val="FCF600"/>
                </a:solidFill>
                <a:latin typeface="ＤＦ特太ゴシック体" panose="020B0509000000000000" pitchFamily="49" charset="-128"/>
                <a:ea typeface="ＤＦ特太ゴシック体" panose="020B0509000000000000" pitchFamily="49" charset="-128"/>
              </a:rPr>
              <a:t>求人の受理は２月１日開始となります。</a:t>
            </a:r>
          </a:p>
        </p:txBody>
      </p:sp>
      <p:cxnSp>
        <p:nvCxnSpPr>
          <p:cNvPr id="42" name="直線コネクタ 41"/>
          <p:cNvCxnSpPr/>
          <p:nvPr/>
        </p:nvCxnSpPr>
        <p:spPr>
          <a:xfrm>
            <a:off x="3586606" y="1998167"/>
            <a:ext cx="1368696" cy="0"/>
          </a:xfrm>
          <a:prstGeom prst="line">
            <a:avLst/>
          </a:prstGeom>
          <a:ln w="38100" cmpd="dbl">
            <a:solidFill>
              <a:srgbClr val="FCF600"/>
            </a:solidFill>
          </a:ln>
        </p:spPr>
        <p:style>
          <a:lnRef idx="1">
            <a:schemeClr val="accent1"/>
          </a:lnRef>
          <a:fillRef idx="0">
            <a:schemeClr val="accent1"/>
          </a:fillRef>
          <a:effectRef idx="0">
            <a:schemeClr val="accent1"/>
          </a:effectRef>
          <a:fontRef idx="minor">
            <a:schemeClr val="tx1"/>
          </a:fontRef>
        </p:style>
      </p:cxnSp>
      <p:sp>
        <p:nvSpPr>
          <p:cNvPr id="44" name="テキスト ボックス 43"/>
          <p:cNvSpPr txBox="1"/>
          <p:nvPr/>
        </p:nvSpPr>
        <p:spPr>
          <a:xfrm>
            <a:off x="466425" y="6824805"/>
            <a:ext cx="6502001" cy="369332"/>
          </a:xfrm>
          <a:prstGeom prst="rect">
            <a:avLst/>
          </a:prstGeom>
          <a:noFill/>
        </p:spPr>
        <p:txBody>
          <a:bodyPr wrap="square" rtlCol="0">
            <a:spAutoFit/>
          </a:bodyPr>
          <a:lstStyle/>
          <a:p>
            <a:r>
              <a:rPr lang="ja-JP" altLang="en-US" b="1" dirty="0">
                <a:solidFill>
                  <a:srgbClr val="00B050"/>
                </a:solidFill>
                <a:latin typeface="メイリオ" panose="020B0604030504040204" pitchFamily="50" charset="-128"/>
                <a:ea typeface="メイリオ" panose="020B0604030504040204" pitchFamily="50" charset="-128"/>
                <a:cs typeface="メイリオ" panose="020B0604030504040204" pitchFamily="50" charset="-128"/>
              </a:rPr>
              <a:t>求人のお申込は「求人者マイページ」のご利用が便利です</a:t>
            </a:r>
            <a:endParaRPr kumimoji="1" lang="ja-JP" altLang="en-US" b="1" dirty="0">
              <a:solidFill>
                <a:srgbClr val="00B05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5" name="テキスト ボックス 44"/>
          <p:cNvSpPr txBox="1"/>
          <p:nvPr/>
        </p:nvSpPr>
        <p:spPr>
          <a:xfrm>
            <a:off x="324086" y="7110000"/>
            <a:ext cx="6475989" cy="913070"/>
          </a:xfrm>
          <a:prstGeom prst="rect">
            <a:avLst/>
          </a:prstGeom>
          <a:noFill/>
          <a:ln>
            <a:noFill/>
          </a:ln>
        </p:spPr>
        <p:txBody>
          <a:bodyPr wrap="square" rIns="36000" rtlCol="0">
            <a:spAutoFit/>
          </a:bodyPr>
          <a:lstStyle/>
          <a:p>
            <a:pPr marL="85725">
              <a:lnSpc>
                <a:spcPts val="1600"/>
              </a:lnSpc>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ハローワークへの求人申込は、ご来所、郵送による申込のほか、</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24</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時間申込のできる「求人者マイーページ」のご利用が便利です。</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85725">
              <a:lnSpc>
                <a:spcPts val="1600"/>
              </a:lnSpc>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「求人者マイページ」の開設手続きがお済ではない場合は、ハローワーク渋谷へお問い合わせください。</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6" name="正方形/長方形 45"/>
          <p:cNvSpPr/>
          <p:nvPr/>
        </p:nvSpPr>
        <p:spPr>
          <a:xfrm>
            <a:off x="316375" y="8021119"/>
            <a:ext cx="6662690" cy="944646"/>
          </a:xfrm>
          <a:prstGeom prst="rect">
            <a:avLst/>
          </a:prstGeom>
          <a:noFill/>
          <a:ln w="19050">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p:cNvSpPr txBox="1"/>
          <p:nvPr/>
        </p:nvSpPr>
        <p:spPr>
          <a:xfrm>
            <a:off x="273298" y="8081379"/>
            <a:ext cx="6748844" cy="1092607"/>
          </a:xfrm>
          <a:prstGeom prst="rect">
            <a:avLst/>
          </a:prstGeom>
          <a:noFill/>
          <a:ln w="6350" cmpd="sng">
            <a:noFill/>
            <a:prstDash val="solid"/>
          </a:ln>
        </p:spPr>
        <p:txBody>
          <a:bodyPr wrap="square" rtlCol="0">
            <a:spAutoFit/>
          </a:bodyPr>
          <a:lstStyle/>
          <a:p>
            <a:pPr marL="266700" indent="-266700">
              <a:lnSpc>
                <a:spcPts val="1300"/>
              </a:lnSpc>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ハローワーク渋谷スクールコーナーでは、渋谷区・世田谷区・目黒区に所在する事業所の新規学</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66700" indent="-266700">
              <a:lnSpc>
                <a:spcPts val="1300"/>
              </a:lnSpc>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卒求人の申込受付を行っております。</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66700" indent="-266700">
              <a:lnSpc>
                <a:spcPts val="1300"/>
              </a:lnSpc>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申込手続きについては、ハローワーク渋谷ホームページに掲載しておりますのでご確認ください。</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66700" indent="-266700">
              <a:lnSpc>
                <a:spcPts val="1300"/>
              </a:lnSpc>
              <a:defRPr/>
            </a:pP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hlinkClick r:id="rId5"/>
              </a:rPr>
              <a:t>ハローワーク渋谷 </a:t>
            </a:r>
            <a:r>
              <a:rPr lang="en-US" altLang="ja-JP" sz="1200" dirty="0">
                <a:hlinkClick r:id="rId5"/>
              </a:rPr>
              <a:t>| </a:t>
            </a:r>
            <a:r>
              <a:rPr lang="ja-JP" altLang="en-US" sz="1200" dirty="0">
                <a:hlinkClick r:id="rId5"/>
              </a:rPr>
              <a:t>東京ハローワーク </a:t>
            </a:r>
            <a:r>
              <a:rPr lang="en-US" altLang="ja-JP" sz="1200" dirty="0">
                <a:hlinkClick r:id="rId5"/>
              </a:rPr>
              <a:t>(mhlw.go.jp)</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b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&gt;</a:t>
            </a:r>
            <a:r>
              <a:rPr lang="ja-JP" altLang="en-US" sz="1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事業主の皆様へ（お知らせ）＞新規学校等卒業予定者の求人申込＞</a:t>
            </a:r>
            <a:endParaRPr lang="en-US" altLang="ja-JP" sz="1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66700" indent="-266700">
              <a:lnSpc>
                <a:spcPts val="1300"/>
              </a:lnSpc>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48" name="直線コネクタ 47"/>
          <p:cNvCxnSpPr/>
          <p:nvPr/>
        </p:nvCxnSpPr>
        <p:spPr>
          <a:xfrm>
            <a:off x="437760" y="7110000"/>
            <a:ext cx="6297691" cy="0"/>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sp>
        <p:nvSpPr>
          <p:cNvPr id="49" name="テキスト ボックス 48"/>
          <p:cNvSpPr txBox="1"/>
          <p:nvPr/>
        </p:nvSpPr>
        <p:spPr>
          <a:xfrm>
            <a:off x="316375" y="6067063"/>
            <a:ext cx="6802103" cy="707886"/>
          </a:xfrm>
          <a:prstGeom prst="rect">
            <a:avLst/>
          </a:prstGeom>
          <a:noFill/>
          <a:ln>
            <a:noFill/>
          </a:ln>
        </p:spPr>
        <p:txBody>
          <a:bodyPr wrap="square" rtlCol="0">
            <a:spAutoFit/>
          </a:bodyPr>
          <a:lstStyle/>
          <a:p>
            <a:pPr>
              <a:lnSpc>
                <a:spcPts val="16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４月</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日から求人公開することで、学生の皆様は十分な業界研究を行うことが可能となるほか、</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企業の皆様も学生への広報活動を有効に行うことが可能となりますので、ぜひご活用ください。</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なお、</a:t>
            </a:r>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求人公開後であっても５月</a:t>
            </a:r>
            <a:r>
              <a:rPr lang="en-US" altLang="ja-JP"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日以前に採用選考活動を行うことのないようご注意ください。</a:t>
            </a:r>
            <a:endParaRPr lang="en-US" altLang="ja-JP"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テキスト ボックス 49"/>
          <p:cNvSpPr txBox="1"/>
          <p:nvPr/>
        </p:nvSpPr>
        <p:spPr>
          <a:xfrm>
            <a:off x="178875" y="2779400"/>
            <a:ext cx="6982044" cy="707886"/>
          </a:xfrm>
          <a:prstGeom prst="rect">
            <a:avLst/>
          </a:prstGeom>
          <a:noFill/>
          <a:ln w="3175">
            <a:noFill/>
          </a:ln>
        </p:spPr>
        <p:txBody>
          <a:bodyPr wrap="square" rtlCol="0">
            <a:spAutoFit/>
          </a:bodyPr>
          <a:lstStyle/>
          <a:p>
            <a:pPr>
              <a:lnSpc>
                <a:spcPts val="16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大学、短期大学と高等専門学校の</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2026</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年度（令和９年３月）卒業・修了予定者の就職・採用活動の</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スケジュールを踏まえ、ハローワークでの卒業・修了予定者（大学、短期大学、高等専門学校、専修学校等）を対象とする求人の取扱いは、以下のとおりになります。</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6" name="Picture 2" descr="E:\USR\MTQFPS\デスクトップ\東京労働局ロゴ.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112618" y="9101529"/>
            <a:ext cx="702241" cy="3093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799913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438</Words>
  <PresentationFormat>ユーザー設定</PresentationFormat>
  <Paragraphs>35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ＤＦ特太ゴシック体</vt:lpstr>
      <vt:lpstr>ＭＳ ゴシック</vt:lpstr>
      <vt:lpstr>メイリオ</vt:lpstr>
      <vt:lpstr>Arial</vt:lpstr>
      <vt:lpstr>Calibri</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