
<file path=[Content_Types].xml><?xml version="1.0" encoding="utf-8"?>
<Types xmlns="http://schemas.openxmlformats.org/package/2006/content-types">
  <Default ContentType="application/vnd.openxmlformats-officedocument.oleObject" Extension="bin"/>
  <Default ContentType="image/x-emf" Extension="em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7559675" cy="1069181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158"/>
    <a:srgbClr val="F484DF"/>
    <a:srgbClr val="B3C6E7"/>
    <a:srgbClr val="FF66CC"/>
    <a:srgbClr val="2C62FC"/>
    <a:srgbClr val="FF99FF"/>
    <a:srgbClr val="FF00FF"/>
    <a:srgbClr val="FFE1FF"/>
    <a:srgbClr val="FFEB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D0835-46C8-3922-A27F-258CD239B670}" v="3" dt="2025-06-05T06:33:50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EBBBCC-DAD2-459C-BE2E-F6DE35CF9A28}" styleName="濃色スタイル 2 - アクセント 3/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59" autoAdjust="0"/>
    <p:restoredTop sz="94606"/>
  </p:normalViewPr>
  <p:slideViewPr>
    <p:cSldViewPr snapToGrid="0" snapToObjects="1">
      <p:cViewPr varScale="1">
        <p:scale>
          <a:sx n="64" d="100"/>
          <a:sy n="64" d="100"/>
        </p:scale>
        <p:origin x="17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ableStyles.xml" Type="http://schemas.openxmlformats.org/officeDocument/2006/relationships/tableStyles"/><Relationship Id="rId11" Target="revisionInfo.xml" Type="http://schemas.microsoft.com/office/2015/10/relationships/revisionInfo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7" Target="presProps.xml" Type="http://schemas.openxmlformats.org/officeDocument/2006/relationships/presProps"/><Relationship Id="rId8" Target="viewProps.xml" Type="http://schemas.openxmlformats.org/officeDocument/2006/relationships/viewProps"/><Relationship Id="rId9" Target="theme/theme1.xml" Type="http://schemas.openxmlformats.org/officeDocument/2006/relationships/them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3351" tIns="46676" rIns="93351" bIns="4667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693"/>
          </a:xfrm>
          <a:prstGeom prst="rect">
            <a:avLst/>
          </a:prstGeom>
        </p:spPr>
        <p:txBody>
          <a:bodyPr vert="horz" lIns="93351" tIns="46676" rIns="93351" bIns="46676" rtlCol="0"/>
          <a:lstStyle>
            <a:lvl1pPr algn="r">
              <a:defRPr sz="1200"/>
            </a:lvl1pPr>
          </a:lstStyle>
          <a:p>
            <a:fld id="{E0B8612B-7CCF-C14F-B678-10D6B420BEEA}" type="datetimeFigureOut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0137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1" tIns="46676" rIns="93351" bIns="4667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5"/>
          </a:xfrm>
          <a:prstGeom prst="rect">
            <a:avLst/>
          </a:prstGeom>
        </p:spPr>
        <p:txBody>
          <a:bodyPr vert="horz" lIns="93351" tIns="46676" rIns="93351" bIns="4667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3351" tIns="46676" rIns="93351" bIns="4667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8692"/>
          </a:xfrm>
          <a:prstGeom prst="rect">
            <a:avLst/>
          </a:prstGeom>
        </p:spPr>
        <p:txBody>
          <a:bodyPr vert="horz" lIns="93351" tIns="46676" rIns="93351" bIns="46676" rtlCol="0" anchor="b"/>
          <a:lstStyle>
            <a:lvl1pPr algn="r">
              <a:defRPr sz="1200"/>
            </a:lvl1pPr>
          </a:lstStyle>
          <a:p>
            <a:fld id="{C82E06D2-9DF4-B148-889F-7FC226BC8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2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06D2-9DF4-B148-889F-7FC226BC87C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20115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jpg" Type="http://schemas.openxmlformats.org/officeDocument/2006/relationships/image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B2E-3798-0940-B64A-41D3464096D2}" type="datetimeFigureOut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A685-8CF4-CD45-B8CC-A0A6CF9E8C1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040" cy="10689336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4197350" y="6529388"/>
            <a:ext cx="2597150" cy="2203450"/>
          </a:xfrm>
        </p:spPr>
        <p:txBody>
          <a:bodyPr/>
          <a:lstStyle/>
          <a:p>
            <a:r>
              <a:rPr kumimoji="1" lang="ja-JP" altLang="en-US" dirty="0"/>
              <a:t>地図を入れてください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B2E-3798-0940-B64A-41D3464096D2}" type="datetimeFigureOut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A685-8CF4-CD45-B8CC-A0A6CF9E8C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B2E-3798-0940-B64A-41D3464096D2}" type="datetimeFigureOut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A685-8CF4-CD45-B8CC-A0A6CF9E8C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B2E-3798-0940-B64A-41D3464096D2}" type="datetimeFigureOut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A685-8CF4-CD45-B8CC-A0A6CF9E8C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B2E-3798-0940-B64A-41D3464096D2}" type="datetimeFigureOut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A685-8CF4-CD45-B8CC-A0A6CF9E8C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B2E-3798-0940-B64A-41D3464096D2}" type="datetimeFigureOut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A685-8CF4-CD45-B8CC-A0A6CF9E8C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B2E-3798-0940-B64A-41D3464096D2}" type="datetimeFigureOut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A685-8CF4-CD45-B8CC-A0A6CF9E8C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B2E-3798-0940-B64A-41D3464096D2}" type="datetimeFigureOut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A685-8CF4-CD45-B8CC-A0A6CF9E8C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B2E-3798-0940-B64A-41D3464096D2}" type="datetimeFigureOut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A685-8CF4-CD45-B8CC-A0A6CF9E8C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B2E-3798-0940-B64A-41D3464096D2}" type="datetimeFigureOut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A685-8CF4-CD45-B8CC-A0A6CF9E8C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B2E-3798-0940-B64A-41D3464096D2}" type="datetimeFigureOut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A685-8CF4-CD45-B8CC-A0A6CF9E8C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E6B2E-3798-0940-B64A-41D3464096D2}" type="datetimeFigureOut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BA685-8CF4-CD45-B8CC-A0A6CF9E8C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77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embeddings/oleObject1.bin" Type="http://schemas.openxmlformats.org/officeDocument/2006/relationships/oleObject"/><Relationship Id="rId16" Target="../media/image14.emf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56209" y="1088702"/>
            <a:ext cx="7009646" cy="2081154"/>
          </a:xfrm>
          <a:prstGeom prst="roundRect">
            <a:avLst/>
          </a:prstGeom>
          <a:solidFill>
            <a:srgbClr val="FFEBFF"/>
          </a:solidFill>
          <a:ln w="38100">
            <a:solidFill>
              <a:srgbClr val="FF66CC"/>
            </a:solidFill>
          </a:ln>
          <a:effectLst>
            <a:glow rad="228600">
              <a:srgbClr val="FFCC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4603" y="1381389"/>
            <a:ext cx="6730635" cy="1999467"/>
          </a:xfrm>
          <a:prstGeom prst="rect">
            <a:avLst/>
          </a:prstGeom>
          <a:noFill/>
          <a:effectLst>
            <a:glow rad="228600">
              <a:srgbClr val="FFCCFF">
                <a:alpha val="40000"/>
              </a:srgbClr>
            </a:glow>
          </a:effectLst>
        </p:spPr>
        <p:txBody>
          <a:bodyPr wrap="square" lIns="0" tIns="0" rIns="0" bIns="0" rtlCol="0" anchor="ctr" anchorCtr="1">
            <a:normAutofit lnSpcReduction="10000"/>
          </a:bodyPr>
          <a:lstStyle/>
          <a:p>
            <a:r>
              <a:rPr kumimoji="1" lang="ja-JP" altLang="en-US" sz="1500" b="1" dirty="0">
                <a:solidFill>
                  <a:srgbClr val="FF00FF"/>
                </a:solidFill>
                <a:effectLst>
                  <a:glow rad="50800">
                    <a:schemeClr val="accent6">
                      <a:lumMod val="75000"/>
                    </a:schemeClr>
                  </a:glow>
                </a:effectLst>
                <a:latin typeface="Meiryo" charset="-128"/>
                <a:ea typeface="Meiryo" charset="-128"/>
                <a:cs typeface="Meiryo" charset="-128"/>
              </a:rPr>
              <a:t>　　東京わかものハローワーク</a:t>
            </a:r>
            <a:r>
              <a:rPr kumimoji="1" lang="en-US" altLang="ja-JP" sz="1500" b="1" dirty="0">
                <a:solidFill>
                  <a:srgbClr val="FF00FF"/>
                </a:solidFill>
                <a:effectLst>
                  <a:glow rad="50800">
                    <a:schemeClr val="accent6">
                      <a:lumMod val="75000"/>
                    </a:schemeClr>
                  </a:glow>
                </a:effectLst>
                <a:latin typeface="Meiryo" charset="-128"/>
                <a:ea typeface="Meiryo" charset="-128"/>
                <a:cs typeface="Meiryo" charset="-128"/>
              </a:rPr>
              <a:t>×</a:t>
            </a:r>
            <a:r>
              <a:rPr kumimoji="1" lang="ja-JP" altLang="en-US" sz="1500" b="1" dirty="0">
                <a:solidFill>
                  <a:srgbClr val="FF00FF"/>
                </a:solidFill>
                <a:effectLst>
                  <a:glow rad="50800">
                    <a:schemeClr val="accent6">
                      <a:lumMod val="75000"/>
                    </a:schemeClr>
                  </a:glow>
                </a:effectLst>
                <a:latin typeface="Meiryo" charset="-128"/>
                <a:ea typeface="Meiryo" charset="-128"/>
                <a:cs typeface="Meiryo" charset="-128"/>
              </a:rPr>
              <a:t>せたがや若者サポートステーション</a:t>
            </a:r>
            <a:endParaRPr kumimoji="1" lang="en-US" altLang="ja-JP" sz="2600" b="1" dirty="0">
              <a:solidFill>
                <a:srgbClr val="FF00FF"/>
              </a:solidFill>
              <a:effectLst>
                <a:glow rad="50800">
                  <a:schemeClr val="accent6">
                    <a:lumMod val="75000"/>
                  </a:schemeClr>
                </a:glow>
              </a:effectLst>
              <a:latin typeface="Meiryo" charset="-128"/>
              <a:ea typeface="Meiryo" charset="-128"/>
              <a:cs typeface="Meiryo" charset="-128"/>
            </a:endParaRPr>
          </a:p>
          <a:p>
            <a:endParaRPr kumimoji="1" lang="en-US" altLang="ja-JP" sz="3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1" lang="ja-JP" altLang="en-US" sz="3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" charset="-128"/>
                <a:ea typeface="Meiryo" charset="-128"/>
                <a:cs typeface="Meiryo" charset="-128"/>
              </a:rPr>
              <a:t>　</a:t>
            </a:r>
            <a:r>
              <a:rPr kumimoji="1" lang="ja-JP" altLang="en-US" sz="4400" b="1" dirty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" charset="-128"/>
                <a:ea typeface="Meiryo" charset="-128"/>
                <a:cs typeface="Meiryo" charset="-128"/>
              </a:rPr>
              <a:t>ビジネスマナーセミナー</a:t>
            </a:r>
            <a:endParaRPr kumimoji="1" lang="en-US" altLang="ja-JP" sz="4400" b="1" dirty="0">
              <a:ln w="0">
                <a:solidFill>
                  <a:schemeClr val="accent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1" lang="ja-JP" altLang="en-US" sz="3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" charset="-128"/>
                <a:ea typeface="Meiryo" charset="-128"/>
                <a:cs typeface="Meiryo" charset="-128"/>
              </a:rPr>
              <a:t>　</a:t>
            </a:r>
            <a:endParaRPr kumimoji="1" lang="ja-JP" altLang="en-US" b="1" dirty="0">
              <a:solidFill>
                <a:srgbClr val="FF00FF"/>
              </a:solidFill>
              <a:effectLst>
                <a:glow rad="50800">
                  <a:schemeClr val="accent6">
                    <a:lumMod val="75000"/>
                  </a:schemeClr>
                </a:glow>
              </a:effectLst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276155" y="4776924"/>
            <a:ext cx="6930663" cy="3712154"/>
          </a:xfrm>
          <a:prstGeom prst="rect">
            <a:avLst/>
          </a:prstGeom>
          <a:gradFill flip="none" rotWithShape="1">
            <a:gsLst>
              <a:gs pos="0">
                <a:srgbClr val="FFE1FF"/>
              </a:gs>
              <a:gs pos="100000">
                <a:srgbClr val="FF99FF"/>
              </a:gs>
            </a:gsLst>
            <a:lin ang="5400000" scaled="1"/>
            <a:tileRect/>
          </a:gradFill>
          <a:ln w="28575">
            <a:solidFill>
              <a:srgbClr val="718721"/>
            </a:solidFill>
          </a:ln>
          <a:effectLst>
            <a:glow rad="228600">
              <a:schemeClr val="accent1">
                <a:lumMod val="40000"/>
                <a:lumOff val="60000"/>
                <a:alpha val="40000"/>
              </a:schemeClr>
            </a:glow>
            <a:outerShdw blurRad="38100" dist="25400" dir="2700000" algn="tl" rotWithShape="0">
              <a:prstClr val="black">
                <a:alpha val="6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739470" y="286947"/>
            <a:ext cx="2432171" cy="40831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ja-JP" altLang="en-US" sz="1000" b="1" dirty="0">
                <a:latin typeface="Meiryo" charset="-128"/>
                <a:ea typeface="Meiryo" charset="-128"/>
                <a:cs typeface="Meiryo" charset="-128"/>
              </a:rPr>
              <a:t>失業保険受給に必要な、</a:t>
            </a:r>
            <a:endParaRPr lang="en-US" altLang="ja-JP" sz="10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b="1" dirty="0">
                <a:solidFill>
                  <a:srgbClr val="00B050"/>
                </a:solidFill>
                <a:latin typeface="Meiryo"/>
                <a:ea typeface="Meiryo"/>
                <a:cs typeface="Meiryo" charset="-128"/>
              </a:rPr>
              <a:t>求職活動実績</a:t>
            </a:r>
            <a:r>
              <a:rPr lang="ja-JP" altLang="en-US" sz="1000" b="1" dirty="0">
                <a:latin typeface="Meiryo"/>
                <a:ea typeface="Meiryo"/>
                <a:cs typeface="Meiryo" charset="-128"/>
              </a:rPr>
              <a:t>になります。</a:t>
            </a:r>
            <a:endParaRPr lang="en-US" altLang="ja-JP" sz="1000" b="1" dirty="0">
              <a:latin typeface="Meiryo"/>
              <a:ea typeface="Meiryo"/>
              <a:cs typeface="Meiryo" charset="-128"/>
            </a:endParaRPr>
          </a:p>
          <a:p>
            <a:endParaRPr lang="en-US" altLang="ja-JP" sz="1050" b="1" dirty="0">
              <a:solidFill>
                <a:schemeClr val="accent6">
                  <a:lumMod val="75000"/>
                </a:schemeClr>
              </a:solidFill>
              <a:latin typeface="Meiryo" charset="-128"/>
              <a:ea typeface="Meiryo" charset="-128"/>
              <a:cs typeface="Meiryo" charset="-128"/>
            </a:endParaRPr>
          </a:p>
          <a:p>
            <a:endParaRPr lang="ja-JP" altLang="en-US" sz="1000" b="1" dirty="0">
              <a:solidFill>
                <a:schemeClr val="accent6">
                  <a:lumMod val="75000"/>
                </a:schemeClr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79964" y="4910054"/>
            <a:ext cx="652781" cy="223804"/>
          </a:xfrm>
          <a:prstGeom prst="rect">
            <a:avLst/>
          </a:prstGeom>
          <a:solidFill>
            <a:schemeClr val="bg1"/>
          </a:solidFill>
        </p:spPr>
        <p:txBody>
          <a:bodyPr wrap="square" tIns="18000" bIns="36000" rtlCol="0" anchor="ctr" anchorCtr="1">
            <a:spAutoFit/>
          </a:bodyPr>
          <a:lstStyle/>
          <a:p>
            <a:r>
              <a:rPr kumimoji="1" lang="ja-JP" altLang="en-US" sz="1100" b="1" dirty="0">
                <a:latin typeface="+mn-ea"/>
                <a:cs typeface="MS PGothic" charset="-128"/>
              </a:rPr>
              <a:t>場  所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345025" y="4928951"/>
            <a:ext cx="2768392" cy="471244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ja-JP" altLang="en-US" sz="1400" b="1" dirty="0">
                <a:latin typeface="+mn-ea"/>
                <a:cs typeface="Meiryo" charset="-128"/>
              </a:rPr>
              <a:t>東京</a:t>
            </a:r>
            <a:r>
              <a:rPr lang="ja-JP" altLang="en-US" sz="1400" b="1" dirty="0" err="1">
                <a:latin typeface="+mn-ea"/>
                <a:cs typeface="Meiryo" charset="-128"/>
              </a:rPr>
              <a:t>わか</a:t>
            </a:r>
            <a:r>
              <a:rPr lang="ja-JP" altLang="en-US" sz="1400" b="1" dirty="0">
                <a:latin typeface="+mn-ea"/>
                <a:cs typeface="Meiryo" charset="-128"/>
              </a:rPr>
              <a:t>ものハローワーク</a:t>
            </a:r>
            <a:endParaRPr kumimoji="1" lang="en-US" altLang="ja-JP" sz="1400" b="1" dirty="0">
              <a:latin typeface="+mn-ea"/>
              <a:cs typeface="Meiryo" charset="-128"/>
            </a:endParaRPr>
          </a:p>
          <a:p>
            <a:r>
              <a:rPr lang="ja-JP" altLang="en-US" sz="1400" b="1" dirty="0">
                <a:latin typeface="+mn-ea"/>
                <a:cs typeface="Meiryo" charset="-128"/>
              </a:rPr>
              <a:t>　　　　　セミナールーム</a:t>
            </a:r>
            <a:endParaRPr kumimoji="1" lang="en-US" altLang="ja-JP" sz="1400" b="1" dirty="0">
              <a:latin typeface="+mn-ea"/>
              <a:cs typeface="Meiryo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282953" y="5383675"/>
            <a:ext cx="2768393" cy="2464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kumimoji="1" lang="ja-JP" altLang="en-US" sz="1000" dirty="0">
                <a:latin typeface="Meiryo" charset="-128"/>
                <a:ea typeface="Meiryo" charset="-128"/>
                <a:cs typeface="Meiryo" charset="-128"/>
              </a:rPr>
              <a:t>〒</a:t>
            </a:r>
            <a:r>
              <a:rPr lang="en-US" altLang="ja-JP" sz="1000" dirty="0">
                <a:latin typeface="Meiryo" charset="-128"/>
                <a:ea typeface="Meiryo" charset="-128"/>
                <a:cs typeface="Meiryo" charset="-128"/>
              </a:rPr>
              <a:t>150-0002</a:t>
            </a:r>
            <a:r>
              <a:rPr lang="ja-JP" altLang="en-US" sz="1000" dirty="0">
                <a:latin typeface="Meiryo" charset="-128"/>
                <a:ea typeface="Meiryo" charset="-128"/>
                <a:cs typeface="Meiryo" charset="-128"/>
              </a:rPr>
              <a:t>　東京都渋谷区渋谷２－１５－１</a:t>
            </a:r>
            <a:endParaRPr lang="en-US" altLang="ja-JP" sz="1000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1" lang="ja-JP" altLang="en-US" sz="1000" dirty="0">
                <a:latin typeface="Meiryo" charset="-128"/>
                <a:ea typeface="Meiryo" charset="-128"/>
                <a:cs typeface="Meiryo" charset="-128"/>
              </a:rPr>
              <a:t>　　　　　　　渋谷クロスタワー８</a:t>
            </a:r>
            <a:r>
              <a:rPr kumimoji="1" lang="en-US" altLang="ja-JP" sz="1000" dirty="0">
                <a:latin typeface="Meiryo" charset="-128"/>
                <a:ea typeface="Meiryo" charset="-128"/>
                <a:cs typeface="Meiryo" charset="-128"/>
              </a:rPr>
              <a:t>F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93353" y="6648670"/>
            <a:ext cx="652781" cy="223804"/>
          </a:xfrm>
          <a:prstGeom prst="rect">
            <a:avLst/>
          </a:prstGeom>
          <a:solidFill>
            <a:schemeClr val="bg1"/>
          </a:solidFill>
        </p:spPr>
        <p:txBody>
          <a:bodyPr wrap="square" tIns="18000" bIns="36000" rtlCol="0" anchor="ctr" anchorCtr="1">
            <a:spAutoFit/>
          </a:bodyPr>
          <a:lstStyle/>
          <a:p>
            <a:r>
              <a:rPr kumimoji="1" lang="ja-JP" altLang="en-US" sz="1100" b="1" dirty="0">
                <a:latin typeface="+mn-ea"/>
                <a:cs typeface="MS PGothic" charset="-128"/>
              </a:rPr>
              <a:t>日  時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033961" y="6625978"/>
            <a:ext cx="1445723" cy="41008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令和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8</a:t>
            </a:r>
            <a:r>
              <a:rPr kumimoji="1" lang="ja-JP" altLang="en-US" b="1" dirty="0">
                <a:effectLst/>
                <a:latin typeface="Meiryo" charset="-128"/>
                <a:ea typeface="Meiryo" charset="-128"/>
                <a:cs typeface="Meiryo" charset="-128"/>
              </a:rPr>
              <a:t>年</a:t>
            </a: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19659" y="6819073"/>
            <a:ext cx="4330623" cy="96256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ja-JP" altLang="en-US" sz="3600" b="1" dirty="0">
                <a:latin typeface="Meiryo" charset="-128"/>
                <a:ea typeface="Meiryo" charset="-128"/>
                <a:cs typeface="Meiryo" charset="-128"/>
              </a:rPr>
              <a:t>　２月２０</a:t>
            </a:r>
            <a:r>
              <a:rPr kumimoji="1" lang="ja-JP" altLang="en-US" sz="3600" b="1" dirty="0">
                <a:effectLst/>
                <a:latin typeface="Meiryo" charset="-128"/>
                <a:ea typeface="Meiryo" charset="-128"/>
                <a:cs typeface="Meiryo" charset="-128"/>
              </a:rPr>
              <a:t>日</a:t>
            </a:r>
            <a:r>
              <a:rPr lang="ja-JP" altLang="en-US" sz="2800" b="1" dirty="0">
                <a:latin typeface="Meiryo" charset="-128"/>
                <a:ea typeface="Meiryo" charset="-128"/>
                <a:cs typeface="Meiryo" charset="-128"/>
              </a:rPr>
              <a:t>（金</a:t>
            </a:r>
            <a:r>
              <a:rPr kumimoji="1" lang="ja-JP" altLang="en-US" sz="2800" b="1" dirty="0">
                <a:effectLst/>
                <a:latin typeface="Meiryo" charset="-128"/>
                <a:ea typeface="Meiryo" charset="-128"/>
                <a:cs typeface="Meiryo" charset="-128"/>
              </a:rPr>
              <a:t>）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2449277" y="7003147"/>
            <a:ext cx="6514917" cy="70091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en-US" altLang="ja-JP" sz="2400" b="1" dirty="0">
                <a:latin typeface="Meiryo" charset="-128"/>
                <a:ea typeface="Meiryo" charset="-128"/>
                <a:cs typeface="Meiryo" charset="-128"/>
              </a:rPr>
              <a:t> 14</a:t>
            </a:r>
            <a:r>
              <a:rPr lang="ja-JP" altLang="en-US" sz="2400" b="1" dirty="0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2400" b="1" dirty="0">
                <a:latin typeface="Meiryo" charset="-128"/>
                <a:ea typeface="Meiryo" charset="-128"/>
                <a:cs typeface="Meiryo" charset="-128"/>
              </a:rPr>
              <a:t>00</a:t>
            </a:r>
            <a:r>
              <a:rPr kumimoji="1" lang="en-US" altLang="ja-JP" sz="2400" b="1" dirty="0">
                <a:effectLst/>
                <a:latin typeface="Meiryo" charset="-128"/>
                <a:ea typeface="Meiryo" charset="-128"/>
                <a:cs typeface="Meiryo" charset="-128"/>
              </a:rPr>
              <a:t>〜16</a:t>
            </a:r>
            <a:r>
              <a:rPr kumimoji="1" lang="ja-JP" altLang="en-US" sz="2400" b="1" dirty="0">
                <a:effectLst/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kumimoji="1" lang="en-US" altLang="ja-JP" sz="2400" b="1" dirty="0">
                <a:effectLst/>
                <a:latin typeface="Meiryo" charset="-128"/>
                <a:ea typeface="Meiryo" charset="-128"/>
                <a:cs typeface="Meiryo" charset="-128"/>
              </a:rPr>
              <a:t>0</a:t>
            </a:r>
            <a:r>
              <a:rPr lang="en-US" altLang="ja-JP" sz="2400" b="1" dirty="0">
                <a:latin typeface="Meiryo" charset="-128"/>
                <a:ea typeface="Meiryo" charset="-128"/>
                <a:cs typeface="Meiryo" charset="-128"/>
              </a:rPr>
              <a:t>0</a:t>
            </a:r>
            <a:endParaRPr kumimoji="1" lang="ja-JP" altLang="en-US" sz="2400" b="1" dirty="0">
              <a:effectLst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-2814164" y="9254928"/>
            <a:ext cx="2028524" cy="298881"/>
          </a:xfrm>
          <a:prstGeom prst="rect">
            <a:avLst/>
          </a:prstGeom>
          <a:solidFill>
            <a:srgbClr val="FF99FF"/>
          </a:solidFill>
        </p:spPr>
        <p:txBody>
          <a:bodyPr wrap="square" lIns="0" tIns="0" rIns="0" bIns="0" rtlCol="0">
            <a:noAutofit/>
          </a:bodyPr>
          <a:lstStyle/>
          <a:p>
            <a:endParaRPr lang="en-US" altLang="ja-JP" sz="5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1" lang="ja-JP" altLang="en-US" sz="12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kumimoji="1" lang="ja-JP" altLang="en-US" sz="1100" b="1" dirty="0">
                <a:latin typeface="Meiryo" charset="-128"/>
                <a:ea typeface="Meiryo" charset="-128"/>
                <a:cs typeface="Meiryo" charset="-128"/>
              </a:rPr>
              <a:t>お申し込み・</a:t>
            </a:r>
            <a:r>
              <a:rPr lang="ja-JP" altLang="en-US" sz="1100" b="1" dirty="0">
                <a:latin typeface="Meiryo" charset="-128"/>
                <a:ea typeface="Meiryo" charset="-128"/>
                <a:cs typeface="Meiryo" charset="-128"/>
              </a:rPr>
              <a:t>お問い合わせ</a:t>
            </a:r>
            <a:endParaRPr kumimoji="1" lang="ja-JP" altLang="en-US" sz="11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5" name="フローチャート: 処理 74"/>
          <p:cNvSpPr/>
          <p:nvPr/>
        </p:nvSpPr>
        <p:spPr>
          <a:xfrm>
            <a:off x="3852737" y="9992762"/>
            <a:ext cx="651806" cy="36503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TEL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-3424128" y="8641801"/>
            <a:ext cx="2716527" cy="4283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ja-JP" sz="2400" b="1" dirty="0">
                <a:latin typeface="Meiryo" charset="-128"/>
                <a:ea typeface="Meiryo" charset="-128"/>
                <a:cs typeface="Meiryo" charset="-128"/>
              </a:rPr>
              <a:t>03-3409-0328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-2332072" y="11251712"/>
            <a:ext cx="4965584" cy="2464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ja-JP" sz="1200" dirty="0">
                <a:latin typeface="Meiryo" charset="-128"/>
                <a:ea typeface="Meiryo" charset="-128"/>
                <a:cs typeface="Meiryo" charset="-128"/>
              </a:rPr>
              <a:t>10:00〜18:00</a:t>
            </a:r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（平日のみ）</a:t>
            </a:r>
            <a:endParaRPr kumimoji="1" lang="en-US" altLang="ja-JP" sz="12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512942" y="10219091"/>
            <a:ext cx="330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東京</a:t>
            </a:r>
            <a:r>
              <a:rPr kumimoji="1" lang="ja-JP" altLang="en-US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わか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ものハローワーク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62785" y="5736661"/>
            <a:ext cx="652781" cy="223804"/>
          </a:xfrm>
          <a:prstGeom prst="rect">
            <a:avLst/>
          </a:prstGeom>
          <a:solidFill>
            <a:schemeClr val="bg1"/>
          </a:solidFill>
        </p:spPr>
        <p:txBody>
          <a:bodyPr wrap="square" tIns="18000" bIns="36000" rtlCol="0" anchor="ctr" anchorCtr="1">
            <a:spAutoFit/>
          </a:bodyPr>
          <a:lstStyle/>
          <a:p>
            <a:r>
              <a:rPr kumimoji="1" lang="ja-JP" altLang="en-US" sz="1100" b="1" dirty="0">
                <a:latin typeface="+mn-ea"/>
                <a:cs typeface="MS PGothic" charset="-128"/>
              </a:rPr>
              <a:t>対   象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72392" y="5691358"/>
            <a:ext cx="2733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３４歳以下の方（新卒者除く）</a:t>
            </a:r>
          </a:p>
        </p:txBody>
      </p:sp>
      <p:pic>
        <p:nvPicPr>
          <p:cNvPr id="172" name="Picture 4" descr="E:\USR\MHJJCA\デスクトップ\フリーイラスト\mokuhyou_mitatsu_wo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492" y="4164288"/>
            <a:ext cx="560824" cy="54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テキスト ボックス 157"/>
          <p:cNvSpPr txBox="1"/>
          <p:nvPr/>
        </p:nvSpPr>
        <p:spPr>
          <a:xfrm>
            <a:off x="570934" y="6154726"/>
            <a:ext cx="652781" cy="223804"/>
          </a:xfrm>
          <a:prstGeom prst="rect">
            <a:avLst/>
          </a:prstGeom>
          <a:solidFill>
            <a:schemeClr val="bg1"/>
          </a:solidFill>
        </p:spPr>
        <p:txBody>
          <a:bodyPr wrap="square" tIns="18000" bIns="36000" rtlCol="0" anchor="ctr" anchorCtr="1">
            <a:spAutoFit/>
          </a:bodyPr>
          <a:lstStyle/>
          <a:p>
            <a:r>
              <a:rPr kumimoji="1" lang="ja-JP" altLang="en-US" sz="1100" b="1" dirty="0">
                <a:latin typeface="+mn-ea"/>
                <a:cs typeface="MS PGothic" charset="-128"/>
              </a:rPr>
              <a:t>定  員</a:t>
            </a:r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1271383" y="6090019"/>
            <a:ext cx="2384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１６名（先着順）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493818" y="8049416"/>
            <a:ext cx="3124744" cy="2704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kumimoji="1" lang="ja-JP" altLang="en-US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89" name="図 188" descr="http://4.bp.blogspot.com/-b91OrJGaw6k/VUIJalCrMUI/AAAAAAAAtTw/q6wVYBddwWk/s800/business_serifu_wo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3302" y="3140429"/>
            <a:ext cx="2248461" cy="221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-3365750" y="9787512"/>
            <a:ext cx="2741818" cy="231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受付時間　</a:t>
            </a:r>
            <a:r>
              <a:rPr kumimoji="1" lang="en-US" altLang="ja-JP" sz="1400" b="1" dirty="0">
                <a:solidFill>
                  <a:schemeClr val="tx1"/>
                </a:solidFill>
              </a:rPr>
              <a:t>10:00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～</a:t>
            </a:r>
            <a:r>
              <a:rPr kumimoji="1" lang="en-US" altLang="ja-JP" sz="1400" b="1" dirty="0">
                <a:solidFill>
                  <a:schemeClr val="tx1"/>
                </a:solidFill>
              </a:rPr>
              <a:t>18:00  </a:t>
            </a:r>
            <a:r>
              <a:rPr kumimoji="1" lang="en-US" altLang="ja-JP" sz="1200" b="1" dirty="0">
                <a:solidFill>
                  <a:schemeClr val="tx1"/>
                </a:solidFill>
              </a:rPr>
              <a:t>(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平日のみ</a:t>
            </a:r>
            <a:r>
              <a:rPr kumimoji="1" lang="en-US" altLang="ja-JP" sz="1200" b="1" dirty="0">
                <a:solidFill>
                  <a:schemeClr val="tx1"/>
                </a:solidFill>
              </a:rPr>
              <a:t>)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pic>
        <p:nvPicPr>
          <p:cNvPr id="214" name="図 2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519868">
            <a:off x="-1566951" y="2587580"/>
            <a:ext cx="490497" cy="507411"/>
          </a:xfrm>
          <a:prstGeom prst="rect">
            <a:avLst/>
          </a:prstGeom>
        </p:spPr>
      </p:pic>
      <p:pic>
        <p:nvPicPr>
          <p:cNvPr id="311" name="Picture 7" descr="E:\USR\ORLKMS\デスクトップ\きらきら\kirakira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5" t="5906" r="13332" b="75786"/>
          <a:stretch/>
        </p:blipFill>
        <p:spPr bwMode="auto">
          <a:xfrm rot="20798586" flipV="1">
            <a:off x="5290741" y="1758934"/>
            <a:ext cx="279102" cy="24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7" descr="E:\USR\ORLKMS\デスクトップ\きらきら\kirakira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5" t="5906" r="13332" b="75786"/>
          <a:stretch/>
        </p:blipFill>
        <p:spPr bwMode="auto">
          <a:xfrm rot="20798586" flipV="1">
            <a:off x="5567185" y="1714205"/>
            <a:ext cx="279102" cy="24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5527582" y="5833236"/>
            <a:ext cx="630811" cy="223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" dirty="0">
              <a:solidFill>
                <a:schemeClr val="tx1"/>
              </a:solidFill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 rot="10800000" flipH="1" flipV="1">
            <a:off x="142905" y="243777"/>
            <a:ext cx="5493194" cy="555427"/>
          </a:xfrm>
          <a:prstGeom prst="snip2DiagRect">
            <a:avLst>
              <a:gd name="adj1" fmla="val 17288"/>
              <a:gd name="adj2" fmla="val 12963"/>
            </a:avLst>
          </a:prstGeom>
          <a:gradFill flip="none" rotWithShape="1">
            <a:gsLst>
              <a:gs pos="56000">
                <a:schemeClr val="accent1">
                  <a:lumMod val="75000"/>
                  <a:shade val="30000"/>
                  <a:satMod val="115000"/>
                </a:schemeClr>
              </a:gs>
              <a:gs pos="100000">
                <a:srgbClr val="BCD2E6"/>
              </a:gs>
              <a:gs pos="75000">
                <a:schemeClr val="accent1">
                  <a:lumMod val="69000"/>
                  <a:lumOff val="31000"/>
                </a:schemeClr>
              </a:gs>
            </a:gsLst>
            <a:lin ang="18900000" scaled="1"/>
            <a:tileRect/>
          </a:gradFill>
          <a:ln w="28575">
            <a:solidFill>
              <a:srgbClr val="1C3158"/>
            </a:solidFill>
            <a:prstDash val="sysDot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17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/>
              </a:rPr>
              <a:t>東京わかものハローワークセミナー</a:t>
            </a:r>
            <a:r>
              <a:rPr lang="ja-JP" altLang="en-US" sz="17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/>
              </a:rPr>
              <a:t>　　　　　　　　</a:t>
            </a:r>
            <a:endParaRPr lang="ja-JP" altLang="en-US" sz="16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/>
            </a:endParaRPr>
          </a:p>
        </p:txBody>
      </p:sp>
      <p:grpSp>
        <p:nvGrpSpPr>
          <p:cNvPr id="146" name="Group 49"/>
          <p:cNvGrpSpPr>
            <a:grpSpLocks/>
          </p:cNvGrpSpPr>
          <p:nvPr/>
        </p:nvGrpSpPr>
        <p:grpSpPr bwMode="auto">
          <a:xfrm>
            <a:off x="533401" y="10000726"/>
            <a:ext cx="258083" cy="364600"/>
            <a:chOff x="757" y="1086"/>
            <a:chExt cx="1149" cy="2165"/>
          </a:xfrm>
        </p:grpSpPr>
        <p:grpSp>
          <p:nvGrpSpPr>
            <p:cNvPr id="147" name="Group 50"/>
            <p:cNvGrpSpPr>
              <a:grpSpLocks/>
            </p:cNvGrpSpPr>
            <p:nvPr/>
          </p:nvGrpSpPr>
          <p:grpSpPr bwMode="auto">
            <a:xfrm>
              <a:off x="757" y="1086"/>
              <a:ext cx="1149" cy="2165"/>
              <a:chOff x="1379" y="742"/>
              <a:chExt cx="1149" cy="2165"/>
            </a:xfrm>
          </p:grpSpPr>
          <p:sp>
            <p:nvSpPr>
              <p:cNvPr id="151" name="Freeform 51"/>
              <p:cNvSpPr>
                <a:spLocks/>
              </p:cNvSpPr>
              <p:nvPr/>
            </p:nvSpPr>
            <p:spPr bwMode="auto">
              <a:xfrm>
                <a:off x="1379" y="2189"/>
                <a:ext cx="273" cy="422"/>
              </a:xfrm>
              <a:custGeom>
                <a:avLst/>
                <a:gdLst/>
                <a:ahLst/>
                <a:cxnLst>
                  <a:cxn ang="0">
                    <a:pos x="46" y="29"/>
                  </a:cxn>
                  <a:cxn ang="0">
                    <a:pos x="18" y="14"/>
                  </a:cxn>
                  <a:cxn ang="0">
                    <a:pos x="6" y="3"/>
                  </a:cxn>
                  <a:cxn ang="0">
                    <a:pos x="2" y="28"/>
                  </a:cxn>
                  <a:cxn ang="0">
                    <a:pos x="31" y="71"/>
                  </a:cxn>
                </a:cxnLst>
                <a:rect l="0" t="0" r="r" b="b"/>
                <a:pathLst>
                  <a:path w="46" h="71">
                    <a:moveTo>
                      <a:pt x="46" y="29"/>
                    </a:moveTo>
                    <a:cubicBezTo>
                      <a:pt x="35" y="29"/>
                      <a:pt x="22" y="20"/>
                      <a:pt x="18" y="14"/>
                    </a:cubicBezTo>
                    <a:cubicBezTo>
                      <a:pt x="14" y="9"/>
                      <a:pt x="11" y="0"/>
                      <a:pt x="6" y="3"/>
                    </a:cubicBezTo>
                    <a:cubicBezTo>
                      <a:pt x="0" y="6"/>
                      <a:pt x="0" y="18"/>
                      <a:pt x="2" y="28"/>
                    </a:cubicBezTo>
                    <a:cubicBezTo>
                      <a:pt x="4" y="38"/>
                      <a:pt x="12" y="55"/>
                      <a:pt x="31" y="71"/>
                    </a:cubicBezTo>
                  </a:path>
                </a:pathLst>
              </a:custGeom>
              <a:solidFill>
                <a:srgbClr val="FCD475"/>
              </a:solidFill>
              <a:ln w="10795" cap="rnd">
                <a:solidFill>
                  <a:srgbClr val="04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" name="Freeform 52"/>
              <p:cNvSpPr>
                <a:spLocks/>
              </p:cNvSpPr>
              <p:nvPr/>
            </p:nvSpPr>
            <p:spPr bwMode="auto">
              <a:xfrm>
                <a:off x="1450" y="1620"/>
                <a:ext cx="1078" cy="1157"/>
              </a:xfrm>
              <a:custGeom>
                <a:avLst/>
                <a:gdLst/>
                <a:ahLst/>
                <a:cxnLst>
                  <a:cxn ang="0">
                    <a:pos x="167" y="195"/>
                  </a:cxn>
                  <a:cxn ang="0">
                    <a:pos x="140" y="78"/>
                  </a:cxn>
                  <a:cxn ang="0">
                    <a:pos x="118" y="0"/>
                  </a:cxn>
                  <a:cxn ang="0">
                    <a:pos x="64" y="0"/>
                  </a:cxn>
                  <a:cxn ang="0">
                    <a:pos x="42" y="78"/>
                  </a:cxn>
                  <a:cxn ang="0">
                    <a:pos x="15" y="195"/>
                  </a:cxn>
                </a:cxnLst>
                <a:rect l="0" t="0" r="r" b="b"/>
                <a:pathLst>
                  <a:path w="182" h="195">
                    <a:moveTo>
                      <a:pt x="167" y="195"/>
                    </a:moveTo>
                    <a:cubicBezTo>
                      <a:pt x="182" y="153"/>
                      <a:pt x="151" y="98"/>
                      <a:pt x="140" y="78"/>
                    </a:cubicBezTo>
                    <a:cubicBezTo>
                      <a:pt x="128" y="58"/>
                      <a:pt x="120" y="21"/>
                      <a:pt x="11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2" y="21"/>
                      <a:pt x="54" y="58"/>
                      <a:pt x="42" y="78"/>
                    </a:cubicBezTo>
                    <a:cubicBezTo>
                      <a:pt x="31" y="98"/>
                      <a:pt x="0" y="153"/>
                      <a:pt x="15" y="195"/>
                    </a:cubicBezTo>
                  </a:path>
                </a:pathLst>
              </a:custGeom>
              <a:solidFill>
                <a:srgbClr val="FCD475"/>
              </a:solidFill>
              <a:ln w="10795" cap="rnd">
                <a:solidFill>
                  <a:srgbClr val="04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" name="Freeform 53"/>
              <p:cNvSpPr>
                <a:spLocks/>
              </p:cNvSpPr>
              <p:nvPr/>
            </p:nvSpPr>
            <p:spPr bwMode="auto">
              <a:xfrm>
                <a:off x="1622" y="742"/>
                <a:ext cx="231" cy="373"/>
              </a:xfrm>
              <a:custGeom>
                <a:avLst/>
                <a:gdLst/>
                <a:ahLst/>
                <a:cxnLst>
                  <a:cxn ang="0">
                    <a:pos x="4" y="63"/>
                  </a:cxn>
                  <a:cxn ang="0">
                    <a:pos x="7" y="3"/>
                  </a:cxn>
                  <a:cxn ang="0">
                    <a:pos x="39" y="29"/>
                  </a:cxn>
                </a:cxnLst>
                <a:rect l="0" t="0" r="r" b="b"/>
                <a:pathLst>
                  <a:path w="39" h="63">
                    <a:moveTo>
                      <a:pt x="4" y="63"/>
                    </a:moveTo>
                    <a:cubicBezTo>
                      <a:pt x="0" y="54"/>
                      <a:pt x="1" y="6"/>
                      <a:pt x="7" y="3"/>
                    </a:cubicBezTo>
                    <a:cubicBezTo>
                      <a:pt x="12" y="0"/>
                      <a:pt x="31" y="18"/>
                      <a:pt x="39" y="29"/>
                    </a:cubicBezTo>
                  </a:path>
                </a:pathLst>
              </a:custGeom>
              <a:noFill/>
              <a:ln w="1460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" name="Freeform 54"/>
              <p:cNvSpPr>
                <a:spLocks/>
              </p:cNvSpPr>
              <p:nvPr/>
            </p:nvSpPr>
            <p:spPr bwMode="auto">
              <a:xfrm>
                <a:off x="2126" y="742"/>
                <a:ext cx="230" cy="373"/>
              </a:xfrm>
              <a:custGeom>
                <a:avLst/>
                <a:gdLst/>
                <a:ahLst/>
                <a:cxnLst>
                  <a:cxn ang="0">
                    <a:pos x="35" y="63"/>
                  </a:cxn>
                  <a:cxn ang="0">
                    <a:pos x="32" y="3"/>
                  </a:cxn>
                  <a:cxn ang="0">
                    <a:pos x="0" y="29"/>
                  </a:cxn>
                </a:cxnLst>
                <a:rect l="0" t="0" r="r" b="b"/>
                <a:pathLst>
                  <a:path w="39" h="63">
                    <a:moveTo>
                      <a:pt x="35" y="63"/>
                    </a:moveTo>
                    <a:cubicBezTo>
                      <a:pt x="39" y="54"/>
                      <a:pt x="38" y="6"/>
                      <a:pt x="32" y="3"/>
                    </a:cubicBezTo>
                    <a:cubicBezTo>
                      <a:pt x="27" y="0"/>
                      <a:pt x="8" y="18"/>
                      <a:pt x="0" y="29"/>
                    </a:cubicBezTo>
                  </a:path>
                </a:pathLst>
              </a:custGeom>
              <a:solidFill>
                <a:srgbClr val="FFFFFF"/>
              </a:solidFill>
              <a:ln w="1460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" name="Freeform 55"/>
              <p:cNvSpPr>
                <a:spLocks/>
              </p:cNvSpPr>
              <p:nvPr/>
            </p:nvSpPr>
            <p:spPr bwMode="auto">
              <a:xfrm>
                <a:off x="1681" y="837"/>
                <a:ext cx="119" cy="189"/>
              </a:xfrm>
              <a:custGeom>
                <a:avLst/>
                <a:gdLst/>
                <a:ahLst/>
                <a:cxnLst>
                  <a:cxn ang="0">
                    <a:pos x="2" y="32"/>
                  </a:cxn>
                  <a:cxn ang="0">
                    <a:pos x="4" y="2"/>
                  </a:cxn>
                  <a:cxn ang="0">
                    <a:pos x="20" y="15"/>
                  </a:cxn>
                </a:cxnLst>
                <a:rect l="0" t="0" r="r" b="b"/>
                <a:pathLst>
                  <a:path w="20" h="32">
                    <a:moveTo>
                      <a:pt x="2" y="32"/>
                    </a:moveTo>
                    <a:cubicBezTo>
                      <a:pt x="0" y="27"/>
                      <a:pt x="1" y="3"/>
                      <a:pt x="4" y="2"/>
                    </a:cubicBezTo>
                    <a:cubicBezTo>
                      <a:pt x="6" y="0"/>
                      <a:pt x="16" y="10"/>
                      <a:pt x="20" y="15"/>
                    </a:cubicBezTo>
                  </a:path>
                </a:pathLst>
              </a:custGeom>
              <a:solidFill>
                <a:srgbClr val="C0AE72"/>
              </a:solidFill>
              <a:ln w="10795" cap="rnd">
                <a:solidFill>
                  <a:srgbClr val="04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" name="Freeform 56"/>
              <p:cNvSpPr>
                <a:spLocks/>
              </p:cNvSpPr>
              <p:nvPr/>
            </p:nvSpPr>
            <p:spPr bwMode="auto">
              <a:xfrm>
                <a:off x="2179" y="837"/>
                <a:ext cx="118" cy="189"/>
              </a:xfrm>
              <a:custGeom>
                <a:avLst/>
                <a:gdLst/>
                <a:ahLst/>
                <a:cxnLst>
                  <a:cxn ang="0">
                    <a:pos x="18" y="32"/>
                  </a:cxn>
                  <a:cxn ang="0">
                    <a:pos x="16" y="2"/>
                  </a:cxn>
                  <a:cxn ang="0">
                    <a:pos x="0" y="15"/>
                  </a:cxn>
                </a:cxnLst>
                <a:rect l="0" t="0" r="r" b="b"/>
                <a:pathLst>
                  <a:path w="20" h="32">
                    <a:moveTo>
                      <a:pt x="18" y="32"/>
                    </a:moveTo>
                    <a:cubicBezTo>
                      <a:pt x="20" y="27"/>
                      <a:pt x="19" y="3"/>
                      <a:pt x="16" y="2"/>
                    </a:cubicBezTo>
                    <a:cubicBezTo>
                      <a:pt x="14" y="0"/>
                      <a:pt x="4" y="10"/>
                      <a:pt x="0" y="15"/>
                    </a:cubicBezTo>
                  </a:path>
                </a:pathLst>
              </a:custGeom>
              <a:noFill/>
              <a:ln w="10795" cap="rnd">
                <a:solidFill>
                  <a:srgbClr val="04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" name="Oval 57"/>
              <p:cNvSpPr>
                <a:spLocks noChangeArrowheads="1"/>
              </p:cNvSpPr>
              <p:nvPr/>
            </p:nvSpPr>
            <p:spPr bwMode="auto">
              <a:xfrm>
                <a:off x="1829" y="1436"/>
                <a:ext cx="320" cy="391"/>
              </a:xfrm>
              <a:prstGeom prst="ellipse">
                <a:avLst/>
              </a:prstGeom>
              <a:solidFill>
                <a:srgbClr val="FCD475"/>
              </a:solidFill>
              <a:ln w="10795" cap="rnd">
                <a:solidFill>
                  <a:srgbClr val="04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" name="Freeform 58"/>
              <p:cNvSpPr>
                <a:spLocks/>
              </p:cNvSpPr>
              <p:nvPr/>
            </p:nvSpPr>
            <p:spPr bwMode="auto">
              <a:xfrm>
                <a:off x="1616" y="872"/>
                <a:ext cx="746" cy="1074"/>
              </a:xfrm>
              <a:custGeom>
                <a:avLst/>
                <a:gdLst/>
                <a:ahLst/>
                <a:cxnLst>
                  <a:cxn ang="0">
                    <a:pos x="126" y="66"/>
                  </a:cxn>
                  <a:cxn ang="0">
                    <a:pos x="63" y="134"/>
                  </a:cxn>
                  <a:cxn ang="0">
                    <a:pos x="0" y="66"/>
                  </a:cxn>
                  <a:cxn ang="0">
                    <a:pos x="63" y="0"/>
                  </a:cxn>
                  <a:cxn ang="0">
                    <a:pos x="126" y="66"/>
                  </a:cxn>
                </a:cxnLst>
                <a:rect l="0" t="0" r="r" b="b"/>
                <a:pathLst>
                  <a:path w="126" h="181">
                    <a:moveTo>
                      <a:pt x="126" y="66"/>
                    </a:moveTo>
                    <a:cubicBezTo>
                      <a:pt x="126" y="102"/>
                      <a:pt x="91" y="181"/>
                      <a:pt x="63" y="134"/>
                    </a:cubicBezTo>
                    <a:cubicBezTo>
                      <a:pt x="35" y="181"/>
                      <a:pt x="0" y="102"/>
                      <a:pt x="0" y="66"/>
                    </a:cubicBezTo>
                    <a:cubicBezTo>
                      <a:pt x="0" y="30"/>
                      <a:pt x="27" y="0"/>
                      <a:pt x="63" y="0"/>
                    </a:cubicBezTo>
                    <a:cubicBezTo>
                      <a:pt x="99" y="0"/>
                      <a:pt x="126" y="30"/>
                      <a:pt x="126" y="66"/>
                    </a:cubicBezTo>
                    <a:close/>
                  </a:path>
                </a:pathLst>
              </a:custGeom>
              <a:solidFill>
                <a:srgbClr val="FCD475"/>
              </a:solidFill>
              <a:ln w="10795" cap="rnd">
                <a:solidFill>
                  <a:srgbClr val="04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" name="Oval 59"/>
              <p:cNvSpPr>
                <a:spLocks noChangeArrowheads="1"/>
              </p:cNvSpPr>
              <p:nvPr/>
            </p:nvSpPr>
            <p:spPr bwMode="auto">
              <a:xfrm>
                <a:off x="1812" y="1240"/>
                <a:ext cx="71" cy="15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" name="Oval 60"/>
              <p:cNvSpPr>
                <a:spLocks noChangeArrowheads="1"/>
              </p:cNvSpPr>
              <p:nvPr/>
            </p:nvSpPr>
            <p:spPr bwMode="auto">
              <a:xfrm>
                <a:off x="2096" y="1240"/>
                <a:ext cx="71" cy="15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" name="Oval 61"/>
              <p:cNvSpPr>
                <a:spLocks noChangeArrowheads="1"/>
              </p:cNvSpPr>
              <p:nvPr/>
            </p:nvSpPr>
            <p:spPr bwMode="auto">
              <a:xfrm>
                <a:off x="1889" y="1513"/>
                <a:ext cx="201" cy="15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" name="Freeform 62"/>
              <p:cNvSpPr>
                <a:spLocks/>
              </p:cNvSpPr>
              <p:nvPr/>
            </p:nvSpPr>
            <p:spPr bwMode="auto">
              <a:xfrm>
                <a:off x="1717" y="2207"/>
                <a:ext cx="545" cy="617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92" y="29"/>
                  </a:cxn>
                  <a:cxn ang="0">
                    <a:pos x="46" y="104"/>
                  </a:cxn>
                  <a:cxn ang="0">
                    <a:pos x="0" y="29"/>
                  </a:cxn>
                  <a:cxn ang="0">
                    <a:pos x="3" y="0"/>
                  </a:cxn>
                </a:cxnLst>
                <a:rect l="0" t="0" r="r" b="b"/>
                <a:pathLst>
                  <a:path w="92" h="104">
                    <a:moveTo>
                      <a:pt x="88" y="0"/>
                    </a:moveTo>
                    <a:cubicBezTo>
                      <a:pt x="91" y="9"/>
                      <a:pt x="92" y="18"/>
                      <a:pt x="92" y="29"/>
                    </a:cubicBezTo>
                    <a:cubicBezTo>
                      <a:pt x="92" y="70"/>
                      <a:pt x="71" y="104"/>
                      <a:pt x="46" y="104"/>
                    </a:cubicBezTo>
                    <a:cubicBezTo>
                      <a:pt x="21" y="104"/>
                      <a:pt x="0" y="70"/>
                      <a:pt x="0" y="29"/>
                    </a:cubicBezTo>
                    <a:cubicBezTo>
                      <a:pt x="0" y="19"/>
                      <a:pt x="1" y="9"/>
                      <a:pt x="3" y="0"/>
                    </a:cubicBezTo>
                  </a:path>
                </a:pathLst>
              </a:custGeom>
              <a:solidFill>
                <a:srgbClr val="FCD475"/>
              </a:solidFill>
              <a:ln w="10795" cap="rnd">
                <a:solidFill>
                  <a:srgbClr val="04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" name="Freeform 63"/>
              <p:cNvSpPr>
                <a:spLocks/>
              </p:cNvSpPr>
              <p:nvPr/>
            </p:nvSpPr>
            <p:spPr bwMode="auto">
              <a:xfrm>
                <a:off x="1474" y="2652"/>
                <a:ext cx="432" cy="255"/>
              </a:xfrm>
              <a:custGeom>
                <a:avLst/>
                <a:gdLst/>
                <a:ahLst/>
                <a:cxnLst>
                  <a:cxn ang="0">
                    <a:pos x="73" y="22"/>
                  </a:cxn>
                  <a:cxn ang="0">
                    <a:pos x="37" y="37"/>
                  </a:cxn>
                  <a:cxn ang="0">
                    <a:pos x="0" y="22"/>
                  </a:cxn>
                  <a:cxn ang="0">
                    <a:pos x="37" y="0"/>
                  </a:cxn>
                  <a:cxn ang="0">
                    <a:pos x="73" y="22"/>
                  </a:cxn>
                </a:cxnLst>
                <a:rect l="0" t="0" r="r" b="b"/>
                <a:pathLst>
                  <a:path w="73" h="43">
                    <a:moveTo>
                      <a:pt x="73" y="22"/>
                    </a:moveTo>
                    <a:cubicBezTo>
                      <a:pt x="73" y="34"/>
                      <a:pt x="57" y="43"/>
                      <a:pt x="37" y="37"/>
                    </a:cubicBezTo>
                    <a:cubicBezTo>
                      <a:pt x="16" y="42"/>
                      <a:pt x="0" y="34"/>
                      <a:pt x="0" y="22"/>
                    </a:cubicBezTo>
                    <a:cubicBezTo>
                      <a:pt x="0" y="10"/>
                      <a:pt x="16" y="0"/>
                      <a:pt x="37" y="0"/>
                    </a:cubicBezTo>
                    <a:cubicBezTo>
                      <a:pt x="57" y="0"/>
                      <a:pt x="73" y="10"/>
                      <a:pt x="73" y="22"/>
                    </a:cubicBezTo>
                    <a:close/>
                  </a:path>
                </a:pathLst>
              </a:custGeom>
              <a:solidFill>
                <a:srgbClr val="FCD475"/>
              </a:solidFill>
              <a:ln w="10795" cap="rnd">
                <a:solidFill>
                  <a:srgbClr val="04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" name="Freeform 64"/>
              <p:cNvSpPr>
                <a:spLocks/>
              </p:cNvSpPr>
              <p:nvPr/>
            </p:nvSpPr>
            <p:spPr bwMode="auto">
              <a:xfrm>
                <a:off x="2072" y="2652"/>
                <a:ext cx="433" cy="255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36" y="37"/>
                  </a:cxn>
                  <a:cxn ang="0">
                    <a:pos x="73" y="22"/>
                  </a:cxn>
                  <a:cxn ang="0">
                    <a:pos x="36" y="0"/>
                  </a:cxn>
                  <a:cxn ang="0">
                    <a:pos x="0" y="22"/>
                  </a:cxn>
                </a:cxnLst>
                <a:rect l="0" t="0" r="r" b="b"/>
                <a:pathLst>
                  <a:path w="73" h="43">
                    <a:moveTo>
                      <a:pt x="0" y="22"/>
                    </a:moveTo>
                    <a:cubicBezTo>
                      <a:pt x="0" y="34"/>
                      <a:pt x="16" y="43"/>
                      <a:pt x="36" y="37"/>
                    </a:cubicBezTo>
                    <a:cubicBezTo>
                      <a:pt x="57" y="42"/>
                      <a:pt x="73" y="34"/>
                      <a:pt x="73" y="22"/>
                    </a:cubicBezTo>
                    <a:cubicBezTo>
                      <a:pt x="73" y="10"/>
                      <a:pt x="57" y="0"/>
                      <a:pt x="36" y="0"/>
                    </a:cubicBezTo>
                    <a:cubicBezTo>
                      <a:pt x="16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rgbClr val="FCD475"/>
              </a:solidFill>
              <a:ln w="10795" cap="rnd">
                <a:solidFill>
                  <a:srgbClr val="04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48" name="Freeform 65"/>
            <p:cNvSpPr>
              <a:spLocks/>
            </p:cNvSpPr>
            <p:nvPr/>
          </p:nvSpPr>
          <p:spPr bwMode="auto">
            <a:xfrm>
              <a:off x="983" y="3121"/>
              <a:ext cx="195" cy="9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7" y="16"/>
                </a:cxn>
                <a:cxn ang="0">
                  <a:pos x="0" y="0"/>
                </a:cxn>
              </a:cxnLst>
              <a:rect l="0" t="0" r="r" b="b"/>
              <a:pathLst>
                <a:path w="33" h="16">
                  <a:moveTo>
                    <a:pt x="33" y="0"/>
                  </a:moveTo>
                  <a:cubicBezTo>
                    <a:pt x="33" y="9"/>
                    <a:pt x="26" y="16"/>
                    <a:pt x="17" y="16"/>
                  </a:cubicBezTo>
                  <a:cubicBezTo>
                    <a:pt x="7" y="16"/>
                    <a:pt x="0" y="9"/>
                    <a:pt x="0" y="0"/>
                  </a:cubicBezTo>
                </a:path>
              </a:pathLst>
            </a:custGeom>
            <a:noFill/>
            <a:ln w="10795" cap="rnd">
              <a:solidFill>
                <a:srgbClr val="04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66"/>
            <p:cNvSpPr>
              <a:spLocks/>
            </p:cNvSpPr>
            <p:nvPr/>
          </p:nvSpPr>
          <p:spPr bwMode="auto">
            <a:xfrm>
              <a:off x="1557" y="3121"/>
              <a:ext cx="195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33" y="0"/>
                </a:cxn>
              </a:cxnLst>
              <a:rect l="0" t="0" r="r" b="b"/>
              <a:pathLst>
                <a:path w="33" h="16">
                  <a:moveTo>
                    <a:pt x="0" y="0"/>
                  </a:moveTo>
                  <a:cubicBezTo>
                    <a:pt x="0" y="9"/>
                    <a:pt x="7" y="16"/>
                    <a:pt x="16" y="16"/>
                  </a:cubicBezTo>
                  <a:cubicBezTo>
                    <a:pt x="26" y="16"/>
                    <a:pt x="33" y="9"/>
                    <a:pt x="33" y="0"/>
                  </a:cubicBezTo>
                </a:path>
              </a:pathLst>
            </a:custGeom>
            <a:noFill/>
            <a:ln w="10795" cap="rnd">
              <a:solidFill>
                <a:srgbClr val="04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67"/>
            <p:cNvSpPr>
              <a:spLocks/>
            </p:cNvSpPr>
            <p:nvPr/>
          </p:nvSpPr>
          <p:spPr bwMode="auto">
            <a:xfrm>
              <a:off x="1557" y="1181"/>
              <a:ext cx="106" cy="173"/>
            </a:xfrm>
            <a:custGeom>
              <a:avLst/>
              <a:gdLst/>
              <a:ahLst/>
              <a:cxnLst>
                <a:cxn ang="0">
                  <a:pos x="16" y="29"/>
                </a:cxn>
                <a:cxn ang="0">
                  <a:pos x="15" y="2"/>
                </a:cxn>
                <a:cxn ang="0">
                  <a:pos x="0" y="13"/>
                </a:cxn>
              </a:cxnLst>
              <a:rect l="0" t="0" r="r" b="b"/>
              <a:pathLst>
                <a:path w="18" h="29">
                  <a:moveTo>
                    <a:pt x="16" y="29"/>
                  </a:moveTo>
                  <a:cubicBezTo>
                    <a:pt x="18" y="25"/>
                    <a:pt x="17" y="3"/>
                    <a:pt x="15" y="2"/>
                  </a:cubicBezTo>
                  <a:cubicBezTo>
                    <a:pt x="12" y="0"/>
                    <a:pt x="4" y="9"/>
                    <a:pt x="0" y="13"/>
                  </a:cubicBezTo>
                </a:path>
              </a:pathLst>
            </a:custGeom>
            <a:solidFill>
              <a:srgbClr val="C0AE72"/>
            </a:solidFill>
            <a:ln w="10795" cap="rnd">
              <a:solidFill>
                <a:srgbClr val="04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80" name="グループ化 79"/>
          <p:cNvGrpSpPr/>
          <p:nvPr/>
        </p:nvGrpSpPr>
        <p:grpSpPr>
          <a:xfrm>
            <a:off x="6027845" y="825845"/>
            <a:ext cx="1198506" cy="1171511"/>
            <a:chOff x="429288" y="247785"/>
            <a:chExt cx="1324376" cy="1483421"/>
          </a:xfrm>
        </p:grpSpPr>
        <p:sp>
          <p:nvSpPr>
            <p:cNvPr id="81" name="楕円 80"/>
            <p:cNvSpPr/>
            <p:nvPr/>
          </p:nvSpPr>
          <p:spPr>
            <a:xfrm>
              <a:off x="447283" y="583380"/>
              <a:ext cx="1140537" cy="11405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2" name="楕円 81"/>
            <p:cNvSpPr/>
            <p:nvPr/>
          </p:nvSpPr>
          <p:spPr>
            <a:xfrm>
              <a:off x="429288" y="247785"/>
              <a:ext cx="1324376" cy="13944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grpSp>
          <p:nvGrpSpPr>
            <p:cNvPr id="83" name="グループ化 82"/>
            <p:cNvGrpSpPr/>
            <p:nvPr/>
          </p:nvGrpSpPr>
          <p:grpSpPr>
            <a:xfrm>
              <a:off x="594714" y="474274"/>
              <a:ext cx="783787" cy="1256932"/>
              <a:chOff x="553914" y="200577"/>
              <a:chExt cx="891076" cy="1428986"/>
            </a:xfrm>
          </p:grpSpPr>
          <p:sp>
            <p:nvSpPr>
              <p:cNvPr id="84" name="正方形/長方形 83"/>
              <p:cNvSpPr/>
              <p:nvPr/>
            </p:nvSpPr>
            <p:spPr>
              <a:xfrm>
                <a:off x="553914" y="200577"/>
                <a:ext cx="538094" cy="7532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</a:t>
                </a:r>
                <a:endParaRPr lang="ja-JP" altLang="en-US" sz="2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5" name="正方形/長方形 84"/>
              <p:cNvSpPr/>
              <p:nvPr/>
            </p:nvSpPr>
            <p:spPr>
              <a:xfrm rot="18276675">
                <a:off x="751184" y="644692"/>
                <a:ext cx="734978" cy="615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正方形/長方形 85"/>
              <p:cNvSpPr/>
              <p:nvPr/>
            </p:nvSpPr>
            <p:spPr>
              <a:xfrm>
                <a:off x="643639" y="964962"/>
                <a:ext cx="801351" cy="664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spc="-300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       </a:t>
                </a:r>
                <a:endParaRPr lang="en-US" altLang="ja-JP" sz="2800" b="1" spc="-3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r>
                  <a:rPr lang="ja-JP" altLang="en-US" sz="1400" b="1" spc="-300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（金）</a:t>
                </a:r>
              </a:p>
            </p:txBody>
          </p:sp>
        </p:grpSp>
      </p:grpSp>
      <p:sp>
        <p:nvSpPr>
          <p:cNvPr id="6" name="正方形/長方形 5"/>
          <p:cNvSpPr/>
          <p:nvPr/>
        </p:nvSpPr>
        <p:spPr>
          <a:xfrm>
            <a:off x="-1052249" y="7196335"/>
            <a:ext cx="626211" cy="72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>
                <a:solidFill>
                  <a:srgbClr val="FF0000"/>
                </a:solidFill>
              </a:rPr>
              <a:t>渋谷</a:t>
            </a:r>
          </a:p>
          <a:p>
            <a:pPr algn="ctr"/>
            <a:r>
              <a:rPr kumimoji="1" lang="ja-JP" altLang="en-US" sz="500" dirty="0">
                <a:solidFill>
                  <a:srgbClr val="FF0000"/>
                </a:solidFill>
              </a:rPr>
              <a:t>クロス</a:t>
            </a:r>
          </a:p>
          <a:p>
            <a:pPr algn="ctr"/>
            <a:r>
              <a:rPr kumimoji="1" lang="ja-JP" altLang="en-US" sz="500" dirty="0">
                <a:solidFill>
                  <a:srgbClr val="FF0000"/>
                </a:solidFill>
              </a:rPr>
              <a:t>ー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2203743" y="848671"/>
            <a:ext cx="3647587" cy="316551"/>
          </a:xfrm>
          <a:prstGeom prst="wedgeRoundRectCallout">
            <a:avLst>
              <a:gd name="adj1" fmla="val 5377"/>
              <a:gd name="adj2" fmla="val 8587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 err="1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/>
              </a:rPr>
              <a:t>わか</a:t>
            </a:r>
            <a:r>
              <a:rPr lang="ja-JP" altLang="en-US" sz="16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/>
              </a:rPr>
              <a:t>ハロ初めての方　歓迎！！！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9CD2F6A-159D-A399-6D37-9C3E4581C358}"/>
              </a:ext>
            </a:extLst>
          </p:cNvPr>
          <p:cNvSpPr/>
          <p:nvPr/>
        </p:nvSpPr>
        <p:spPr>
          <a:xfrm>
            <a:off x="6556129" y="1278156"/>
            <a:ext cx="671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endParaRPr lang="ja-JP" altLang="en-US" sz="2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1C60074-6D40-C7AD-42AF-7A48F39D29B5}"/>
              </a:ext>
            </a:extLst>
          </p:cNvPr>
          <p:cNvSpPr/>
          <p:nvPr/>
        </p:nvSpPr>
        <p:spPr>
          <a:xfrm>
            <a:off x="810459" y="3247803"/>
            <a:ext cx="565147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身だしなみやお辞儀の仕方、敬語、電話・メール応対など社会人としての基礎的なマナーを学べます。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社会人経験のある無しに関わらず、基礎的なビジネスマナーをしっかり身につけたい方におすすめです！</a:t>
            </a:r>
            <a:endParaRPr lang="ja-JP" altLang="en-US" sz="12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E049AE2-7204-C60D-1F51-A6CAB1CAE9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290" y="3311982"/>
            <a:ext cx="906029" cy="107721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7D2290B-45CC-98AD-1EE2-C0198FE5A2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7182" y="3326569"/>
            <a:ext cx="796230" cy="970899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E05853D-CF63-2046-ACCD-0D70CC21CCB0}"/>
              </a:ext>
            </a:extLst>
          </p:cNvPr>
          <p:cNvSpPr/>
          <p:nvPr/>
        </p:nvSpPr>
        <p:spPr>
          <a:xfrm>
            <a:off x="1247932" y="6347943"/>
            <a:ext cx="3350415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100" b="1" dirty="0">
                <a:solidFill>
                  <a:srgbClr val="FF0000"/>
                </a:solidFill>
              </a:rPr>
              <a:t>※ </a:t>
            </a:r>
            <a:r>
              <a:rPr lang="ja-JP" altLang="en-US" sz="1100" b="1" dirty="0">
                <a:solidFill>
                  <a:srgbClr val="FF0000"/>
                </a:solidFill>
              </a:rPr>
              <a:t>満席の場合は、キャンセル待ちを承ります。</a:t>
            </a:r>
          </a:p>
        </p:txBody>
      </p:sp>
      <p:sp>
        <p:nvSpPr>
          <p:cNvPr id="14" name="テキスト ボックス 68">
            <a:extLst>
              <a:ext uri="{FF2B5EF4-FFF2-40B4-BE49-F238E27FC236}">
                <a16:creationId xmlns:a16="http://schemas.microsoft.com/office/drawing/2014/main" id="{3776F6F9-66D4-4984-7F20-0DD75E49FF3E}"/>
              </a:ext>
            </a:extLst>
          </p:cNvPr>
          <p:cNvSpPr txBox="1"/>
          <p:nvPr/>
        </p:nvSpPr>
        <p:spPr>
          <a:xfrm>
            <a:off x="604305" y="7678948"/>
            <a:ext cx="652781" cy="223804"/>
          </a:xfrm>
          <a:prstGeom prst="rect">
            <a:avLst/>
          </a:prstGeom>
          <a:solidFill>
            <a:schemeClr val="bg1"/>
          </a:solidFill>
        </p:spPr>
        <p:txBody>
          <a:bodyPr wrap="square" tIns="18000" bIns="36000" rtlCol="0" anchor="ctr" anchorCtr="1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100" b="1" dirty="0">
                <a:latin typeface="+mn-ea"/>
                <a:cs typeface="MS PGothic" charset="-128"/>
              </a:rPr>
              <a:t>講   師</a:t>
            </a:r>
          </a:p>
        </p:txBody>
      </p:sp>
      <p:sp>
        <p:nvSpPr>
          <p:cNvPr id="19" name="テキスト ボックス 59">
            <a:extLst>
              <a:ext uri="{FF2B5EF4-FFF2-40B4-BE49-F238E27FC236}">
                <a16:creationId xmlns:a16="http://schemas.microsoft.com/office/drawing/2014/main" id="{6EB31B1B-3D7D-D62A-19AE-B63AEF892E2A}"/>
              </a:ext>
            </a:extLst>
          </p:cNvPr>
          <p:cNvSpPr txBox="1"/>
          <p:nvPr/>
        </p:nvSpPr>
        <p:spPr>
          <a:xfrm>
            <a:off x="1409198" y="7687389"/>
            <a:ext cx="4664575" cy="3246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latin typeface="Meiryo" charset="-128"/>
                <a:ea typeface="Meiryo" charset="-128"/>
                <a:cs typeface="Meiryo" charset="-128"/>
              </a:rPr>
              <a:t>せたがや若者サポートステーション</a:t>
            </a:r>
          </a:p>
        </p:txBody>
      </p:sp>
      <p:sp>
        <p:nvSpPr>
          <p:cNvPr id="20" name="テキスト ボックス 5">
            <a:extLst>
              <a:ext uri="{FF2B5EF4-FFF2-40B4-BE49-F238E27FC236}">
                <a16:creationId xmlns:a16="http://schemas.microsoft.com/office/drawing/2014/main" id="{B5E6A446-E33C-7767-D47C-B55BC24F887B}"/>
              </a:ext>
            </a:extLst>
          </p:cNvPr>
          <p:cNvSpPr txBox="1"/>
          <p:nvPr/>
        </p:nvSpPr>
        <p:spPr>
          <a:xfrm>
            <a:off x="1733026" y="7978745"/>
            <a:ext cx="537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キャリアコンサルタント　石原　篤 氏</a:t>
            </a:r>
          </a:p>
        </p:txBody>
      </p:sp>
      <p:sp>
        <p:nvSpPr>
          <p:cNvPr id="11" name="フローチャート: 代替処理 10">
            <a:extLst>
              <a:ext uri="{FF2B5EF4-FFF2-40B4-BE49-F238E27FC236}">
                <a16:creationId xmlns:a16="http://schemas.microsoft.com/office/drawing/2014/main" id="{877FC591-E029-7C8B-3F85-BE0E053CA68B}"/>
              </a:ext>
            </a:extLst>
          </p:cNvPr>
          <p:cNvSpPr/>
          <p:nvPr/>
        </p:nvSpPr>
        <p:spPr>
          <a:xfrm>
            <a:off x="249531" y="8939104"/>
            <a:ext cx="6113972" cy="106162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お申し込み方法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・受付期間　１／２６</a:t>
            </a:r>
            <a:r>
              <a:rPr lang="en-US" altLang="ja-JP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～ ２／１９</a:t>
            </a:r>
            <a:r>
              <a:rPr lang="en-US" altLang="ja-JP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木</a:t>
            </a:r>
            <a:r>
              <a:rPr lang="en-US" altLang="ja-JP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１５時</a:t>
            </a:r>
            <a:endParaRPr lang="en-US" altLang="ja-JP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/>
                <a:ea typeface="ＭＳ ゴシック"/>
              </a:rPr>
              <a:t>　</a:t>
            </a:r>
            <a:r>
              <a:rPr lang="ja-JP" altLang="en-US" sz="1400" b="1" dirty="0">
                <a:solidFill>
                  <a:srgbClr val="FF0000"/>
                </a:solidFill>
                <a:latin typeface="ＭＳ ゴシック"/>
                <a:ea typeface="ＭＳ ゴシック"/>
              </a:rPr>
              <a:t>東京</a:t>
            </a:r>
            <a:r>
              <a:rPr lang="ja-JP" altLang="en-US" sz="1400" b="1" dirty="0" err="1">
                <a:solidFill>
                  <a:srgbClr val="FF0000"/>
                </a:solidFill>
                <a:latin typeface="ＭＳ ゴシック"/>
                <a:ea typeface="ＭＳ ゴシック"/>
              </a:rPr>
              <a:t>わか</a:t>
            </a:r>
            <a:r>
              <a:rPr lang="ja-JP" altLang="en-US" sz="1400" b="1" dirty="0">
                <a:solidFill>
                  <a:srgbClr val="FF0000"/>
                </a:solidFill>
                <a:latin typeface="ＭＳ ゴシック"/>
                <a:ea typeface="ＭＳ ゴシック"/>
              </a:rPr>
              <a:t>ものハローワークＨＰ</a:t>
            </a:r>
            <a:r>
              <a:rPr lang="ja-JP" altLang="en-US" sz="1400" b="1" dirty="0">
                <a:solidFill>
                  <a:schemeClr val="tx1"/>
                </a:solidFill>
                <a:latin typeface="ＭＳ ゴシック"/>
                <a:ea typeface="ＭＳ ゴシック"/>
              </a:rPr>
              <a:t>内の、</a:t>
            </a:r>
            <a:r>
              <a:rPr lang="ja-JP" altLang="en-US" sz="1400" b="1" dirty="0">
                <a:solidFill>
                  <a:srgbClr val="FF0000"/>
                </a:solidFill>
                <a:latin typeface="ＭＳ ゴシック"/>
                <a:ea typeface="ＭＳ ゴシック"/>
              </a:rPr>
              <a:t>セミナー・面接会等イベント</a:t>
            </a:r>
            <a:endParaRPr lang="en-US" altLang="ja-JP" sz="1400" b="1" dirty="0">
              <a:solidFill>
                <a:srgbClr val="FF0000"/>
              </a:solidFill>
              <a:latin typeface="ＭＳ ゴシック"/>
              <a:ea typeface="ＭＳ ゴシック"/>
            </a:endParaRPr>
          </a:p>
          <a:p>
            <a:r>
              <a:rPr lang="ja-JP" altLang="en-US" sz="1400" b="1" dirty="0">
                <a:solidFill>
                  <a:srgbClr val="FF0000"/>
                </a:solidFill>
                <a:latin typeface="ＭＳ ゴシック"/>
                <a:ea typeface="ＭＳ ゴシック"/>
              </a:rPr>
              <a:t>　　</a:t>
            </a:r>
            <a:r>
              <a:rPr lang="ja-JP" altLang="en-US" sz="1400" b="1" dirty="0">
                <a:solidFill>
                  <a:schemeClr val="tx1"/>
                </a:solidFill>
                <a:latin typeface="ＭＳ ゴシック"/>
                <a:ea typeface="ＭＳ ゴシック"/>
              </a:rPr>
              <a:t> のページから</a:t>
            </a:r>
            <a:r>
              <a:rPr lang="ja-JP" altLang="en-US" sz="1400" b="1" dirty="0">
                <a:solidFill>
                  <a:srgbClr val="FF0000"/>
                </a:solidFill>
                <a:latin typeface="ＭＳ ゴシック"/>
                <a:ea typeface="ＭＳ ゴシック"/>
              </a:rPr>
              <a:t>Ｗｅｂにて</a:t>
            </a:r>
            <a:r>
              <a:rPr lang="ja-JP" altLang="en-US" sz="1400" b="1" dirty="0">
                <a:solidFill>
                  <a:schemeClr val="tx1"/>
                </a:solidFill>
                <a:latin typeface="ＭＳ ゴシック"/>
                <a:ea typeface="ＭＳ ゴシック"/>
              </a:rPr>
              <a:t>お申し込みください。</a:t>
            </a:r>
            <a:endParaRPr lang="en-US" altLang="ja-JP" sz="1400" b="1" dirty="0">
              <a:solidFill>
                <a:schemeClr val="tx1"/>
              </a:solidFill>
              <a:latin typeface="ＭＳ ゴシック"/>
              <a:ea typeface="ＭＳ ゴシック"/>
            </a:endParaRPr>
          </a:p>
          <a:p>
            <a:r>
              <a:rPr lang="en-US" altLang="ja-JP" sz="1400" b="1" dirty="0">
                <a:solidFill>
                  <a:schemeClr val="tx1"/>
                </a:solidFill>
                <a:latin typeface="ＭＳ ゴシック"/>
                <a:ea typeface="ＭＳ ゴシック"/>
              </a:rPr>
              <a:t>    </a:t>
            </a:r>
            <a:r>
              <a:rPr lang="ja-JP" altLang="en-US" sz="11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（やむを得ずキャンセルする場合は、キャンセル連絡フォームにてご連絡ください）</a:t>
            </a:r>
            <a:endParaRPr lang="en-US" altLang="ja-JP" sz="11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1400" b="1" dirty="0">
              <a:solidFill>
                <a:schemeClr val="tx1"/>
              </a:solidFill>
              <a:latin typeface="ＭＳ ゴシック"/>
              <a:ea typeface="ＭＳ ゴシック"/>
            </a:endParaRPr>
          </a:p>
          <a:p>
            <a:r>
              <a:rPr lang="ja-JP" altLang="en-US" sz="1400" b="1" dirty="0">
                <a:solidFill>
                  <a:schemeClr val="tx1"/>
                </a:solidFill>
                <a:latin typeface="ＭＳ ゴシック"/>
                <a:ea typeface="ＭＳ ゴシック"/>
              </a:rPr>
              <a:t>　　</a:t>
            </a:r>
            <a:endParaRPr lang="ja-JP" altLang="ja-JP" sz="1400" b="1" dirty="0">
              <a:solidFill>
                <a:schemeClr val="tx1"/>
              </a:solidFill>
              <a:latin typeface="ＭＳ ゴシック"/>
              <a:ea typeface="ＭＳ ゴシック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05DF007-7B56-590F-6BB1-14B9AD57707F}"/>
              </a:ext>
            </a:extLst>
          </p:cNvPr>
          <p:cNvSpPr txBox="1"/>
          <p:nvPr/>
        </p:nvSpPr>
        <p:spPr>
          <a:xfrm>
            <a:off x="810459" y="10045373"/>
            <a:ext cx="310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東京</a:t>
            </a:r>
            <a:r>
              <a:rPr kumimoji="1" lang="ja-JP" altLang="en-US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わか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ものハローワーク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75">
            <a:extLst>
              <a:ext uri="{FF2B5EF4-FFF2-40B4-BE49-F238E27FC236}">
                <a16:creationId xmlns:a16="http://schemas.microsoft.com/office/drawing/2014/main" id="{91E3B108-CFC0-015D-75CE-C1837ECEE849}"/>
              </a:ext>
            </a:extLst>
          </p:cNvPr>
          <p:cNvSpPr txBox="1"/>
          <p:nvPr/>
        </p:nvSpPr>
        <p:spPr>
          <a:xfrm>
            <a:off x="4493066" y="10064956"/>
            <a:ext cx="2716527" cy="4283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b="1" dirty="0">
                <a:latin typeface="Meiryo" charset="-128"/>
                <a:ea typeface="Meiryo" charset="-128"/>
                <a:cs typeface="Meiryo" charset="-128"/>
              </a:rPr>
              <a:t>03-3409-0328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067C577D-7C0B-D9DB-F6CB-ED9793CFF5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1795" y="8716567"/>
            <a:ext cx="774777" cy="774777"/>
          </a:xfrm>
          <a:prstGeom prst="rect">
            <a:avLst/>
          </a:prstGeom>
        </p:spPr>
      </p:pic>
      <p:sp>
        <p:nvSpPr>
          <p:cNvPr id="24" name="テキスト ボックス 64">
            <a:extLst>
              <a:ext uri="{FF2B5EF4-FFF2-40B4-BE49-F238E27FC236}">
                <a16:creationId xmlns:a16="http://schemas.microsoft.com/office/drawing/2014/main" id="{AAF23DC3-D3AE-DB38-F4AE-F1D90D729D07}"/>
              </a:ext>
            </a:extLst>
          </p:cNvPr>
          <p:cNvSpPr txBox="1"/>
          <p:nvPr/>
        </p:nvSpPr>
        <p:spPr>
          <a:xfrm>
            <a:off x="6231162" y="9586348"/>
            <a:ext cx="845107" cy="3152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b="1" dirty="0">
                <a:latin typeface="Meiryo" charset="-128"/>
                <a:ea typeface="Meiryo" charset="-128"/>
                <a:cs typeface="Meiryo" charset="-128"/>
              </a:rPr>
              <a:t>わかハロ</a:t>
            </a:r>
            <a:r>
              <a:rPr lang="en-US" altLang="ja-JP" sz="1050" b="1" dirty="0">
                <a:latin typeface="Meiryo" charset="-128"/>
                <a:ea typeface="Meiryo" charset="-128"/>
                <a:cs typeface="Meiryo" charset="-128"/>
              </a:rPr>
              <a:t>HP</a:t>
            </a:r>
          </a:p>
          <a:p>
            <a:endParaRPr lang="en-US" altLang="ja-JP" sz="1050" b="1" dirty="0">
              <a:solidFill>
                <a:schemeClr val="accent6">
                  <a:lumMod val="75000"/>
                </a:schemeClr>
              </a:solidFill>
              <a:latin typeface="Meiryo" charset="-128"/>
              <a:ea typeface="Meiryo" charset="-128"/>
              <a:cs typeface="Meiryo" charset="-128"/>
            </a:endParaRPr>
          </a:p>
          <a:p>
            <a:endParaRPr lang="ja-JP" altLang="en-US" sz="1000" b="1" dirty="0">
              <a:solidFill>
                <a:schemeClr val="accent6">
                  <a:lumMod val="75000"/>
                </a:schemeClr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2353EE7-F689-12D8-1306-8445EBBC5098}"/>
              </a:ext>
            </a:extLst>
          </p:cNvPr>
          <p:cNvSpPr/>
          <p:nvPr/>
        </p:nvSpPr>
        <p:spPr>
          <a:xfrm>
            <a:off x="276155" y="4406990"/>
            <a:ext cx="71162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b="1" dirty="0">
                <a:solidFill>
                  <a:srgbClr val="FF0000"/>
                </a:solidFill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</a:rPr>
              <a:t>令和７年９月・１１月に実施した「ビジネスマナーセミナー」と同内容となります。複数回の受講はご遠慮ください。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53668A23-46FF-9C2E-8C7E-1CD7E741365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2613" y="2519457"/>
            <a:ext cx="771108" cy="65039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64B7ED7-20DD-09C1-AE2C-0DC8EFBE949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84" y="1487847"/>
            <a:ext cx="845570" cy="673589"/>
          </a:xfrm>
          <a:prstGeom prst="rect">
            <a:avLst/>
          </a:prstGeom>
        </p:spPr>
      </p:pic>
      <p:pic>
        <p:nvPicPr>
          <p:cNvPr id="17" name="Picture 7" descr="E:\USR\ORLKMS\デスクトップ\きらきら\kirakira1.png">
            <a:extLst>
              <a:ext uri="{FF2B5EF4-FFF2-40B4-BE49-F238E27FC236}">
                <a16:creationId xmlns:a16="http://schemas.microsoft.com/office/drawing/2014/main" id="{C886F520-2B5B-6A9F-7138-C39E01BCA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5" t="5906" r="13332" b="75786"/>
          <a:stretch/>
        </p:blipFill>
        <p:spPr bwMode="auto">
          <a:xfrm rot="20798586" flipV="1">
            <a:off x="918138" y="2677397"/>
            <a:ext cx="279102" cy="24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E:\USR\ORLKMS\デスクトップ\きらきら\kirakira1.png">
            <a:extLst>
              <a:ext uri="{FF2B5EF4-FFF2-40B4-BE49-F238E27FC236}">
                <a16:creationId xmlns:a16="http://schemas.microsoft.com/office/drawing/2014/main" id="{53DD99A2-6881-5951-B76E-423A40BFC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5" t="5906" r="13332" b="75786"/>
          <a:stretch/>
        </p:blipFill>
        <p:spPr bwMode="auto">
          <a:xfrm rot="20798586" flipV="1">
            <a:off x="1168700" y="2787644"/>
            <a:ext cx="279102" cy="24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B6F9AD1E-7CEE-CC7D-4F77-6811591D653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35751">
            <a:off x="-3271931" y="5771895"/>
            <a:ext cx="920804" cy="70071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C099AAE-4CA4-CA73-0750-B311E079C14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61632">
            <a:off x="-1389180" y="6157207"/>
            <a:ext cx="803019" cy="612664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4854D9FB-14B6-BD40-A57D-D2D260D8BC0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DFBA"/>
              </a:clrFrom>
              <a:clrTo>
                <a:srgbClr val="FEDFB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61168" y="5123623"/>
            <a:ext cx="438430" cy="413187"/>
          </a:xfrm>
          <a:prstGeom prst="rect">
            <a:avLst/>
          </a:prstGeom>
        </p:spPr>
      </p:pic>
      <p:graphicFrame>
        <p:nvGraphicFramePr>
          <p:cNvPr id="31" name="オブジェクト 30">
            <a:hlinkClick r:id="" action="ppaction://ole?verb=0"/>
            <a:extLst>
              <a:ext uri="{FF2B5EF4-FFF2-40B4-BE49-F238E27FC236}">
                <a16:creationId xmlns:a16="http://schemas.microsoft.com/office/drawing/2014/main" id="{F1179F59-7D85-EF89-D7A5-5BBFA6FA70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350491"/>
              </p:ext>
            </p:extLst>
          </p:nvPr>
        </p:nvGraphicFramePr>
        <p:xfrm>
          <a:off x="4406132" y="5023027"/>
          <a:ext cx="2689824" cy="2016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プレゼンテーション" r:id="rId15" imgW="4569100" imgH="3425884" progId="PowerPoint.Show.12">
                  <p:embed/>
                </p:oleObj>
              </mc:Choice>
              <mc:Fallback>
                <p:oleObj name="プレゼンテーション" r:id="rId15" imgW="4569100" imgH="3425884" progId="PowerPoint.Show.12">
                  <p:embed/>
                  <p:pic>
                    <p:nvPicPr>
                      <p:cNvPr id="215" name="オブジェクト 21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06132" y="5023027"/>
                        <a:ext cx="2689824" cy="2016901"/>
                      </a:xfrm>
                      <a:prstGeom prst="rect">
                        <a:avLst/>
                      </a:prstGeom>
                      <a:solidFill>
                        <a:srgbClr val="F9F963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5661562" y="5856001"/>
            <a:ext cx="467457" cy="163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" dirty="0">
                <a:solidFill>
                  <a:schemeClr val="tx1"/>
                </a:solidFill>
              </a:rPr>
              <a:t>アクシュ</a:t>
            </a:r>
          </a:p>
        </p:txBody>
      </p:sp>
      <p:grpSp>
        <p:nvGrpSpPr>
          <p:cNvPr id="87" name="Group 49"/>
          <p:cNvGrpSpPr>
            <a:grpSpLocks/>
          </p:cNvGrpSpPr>
          <p:nvPr/>
        </p:nvGrpSpPr>
        <p:grpSpPr bwMode="auto">
          <a:xfrm>
            <a:off x="5812172" y="6527747"/>
            <a:ext cx="111527" cy="154070"/>
            <a:chOff x="757" y="1086"/>
            <a:chExt cx="1149" cy="2165"/>
          </a:xfrm>
        </p:grpSpPr>
        <p:grpSp>
          <p:nvGrpSpPr>
            <p:cNvPr id="88" name="Group 50"/>
            <p:cNvGrpSpPr>
              <a:grpSpLocks/>
            </p:cNvGrpSpPr>
            <p:nvPr/>
          </p:nvGrpSpPr>
          <p:grpSpPr bwMode="auto">
            <a:xfrm>
              <a:off x="757" y="1086"/>
              <a:ext cx="1149" cy="2165"/>
              <a:chOff x="1379" y="742"/>
              <a:chExt cx="1149" cy="2165"/>
            </a:xfrm>
          </p:grpSpPr>
          <p:sp>
            <p:nvSpPr>
              <p:cNvPr id="92" name="Freeform 51"/>
              <p:cNvSpPr>
                <a:spLocks/>
              </p:cNvSpPr>
              <p:nvPr/>
            </p:nvSpPr>
            <p:spPr bwMode="auto">
              <a:xfrm>
                <a:off x="1379" y="2189"/>
                <a:ext cx="273" cy="422"/>
              </a:xfrm>
              <a:custGeom>
                <a:avLst/>
                <a:gdLst/>
                <a:ahLst/>
                <a:cxnLst>
                  <a:cxn ang="0">
                    <a:pos x="46" y="29"/>
                  </a:cxn>
                  <a:cxn ang="0">
                    <a:pos x="18" y="14"/>
                  </a:cxn>
                  <a:cxn ang="0">
                    <a:pos x="6" y="3"/>
                  </a:cxn>
                  <a:cxn ang="0">
                    <a:pos x="2" y="28"/>
                  </a:cxn>
                  <a:cxn ang="0">
                    <a:pos x="31" y="71"/>
                  </a:cxn>
                </a:cxnLst>
                <a:rect l="0" t="0" r="r" b="b"/>
                <a:pathLst>
                  <a:path w="46" h="71">
                    <a:moveTo>
                      <a:pt x="46" y="29"/>
                    </a:moveTo>
                    <a:cubicBezTo>
                      <a:pt x="35" y="29"/>
                      <a:pt x="22" y="20"/>
                      <a:pt x="18" y="14"/>
                    </a:cubicBezTo>
                    <a:cubicBezTo>
                      <a:pt x="14" y="9"/>
                      <a:pt x="11" y="0"/>
                      <a:pt x="6" y="3"/>
                    </a:cubicBezTo>
                    <a:cubicBezTo>
                      <a:pt x="0" y="6"/>
                      <a:pt x="0" y="18"/>
                      <a:pt x="2" y="28"/>
                    </a:cubicBezTo>
                    <a:cubicBezTo>
                      <a:pt x="4" y="38"/>
                      <a:pt x="12" y="55"/>
                      <a:pt x="31" y="71"/>
                    </a:cubicBezTo>
                  </a:path>
                </a:pathLst>
              </a:custGeom>
              <a:solidFill>
                <a:srgbClr val="FCD475"/>
              </a:solidFill>
              <a:ln w="10795" cap="rnd">
                <a:solidFill>
                  <a:srgbClr val="04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" name="Freeform 52"/>
              <p:cNvSpPr>
                <a:spLocks/>
              </p:cNvSpPr>
              <p:nvPr/>
            </p:nvSpPr>
            <p:spPr bwMode="auto">
              <a:xfrm>
                <a:off x="1450" y="1620"/>
                <a:ext cx="1078" cy="1157"/>
              </a:xfrm>
              <a:custGeom>
                <a:avLst/>
                <a:gdLst/>
                <a:ahLst/>
                <a:cxnLst>
                  <a:cxn ang="0">
                    <a:pos x="167" y="195"/>
                  </a:cxn>
                  <a:cxn ang="0">
                    <a:pos x="140" y="78"/>
                  </a:cxn>
                  <a:cxn ang="0">
                    <a:pos x="118" y="0"/>
                  </a:cxn>
                  <a:cxn ang="0">
                    <a:pos x="64" y="0"/>
                  </a:cxn>
                  <a:cxn ang="0">
                    <a:pos x="42" y="78"/>
                  </a:cxn>
                  <a:cxn ang="0">
                    <a:pos x="15" y="195"/>
                  </a:cxn>
                </a:cxnLst>
                <a:rect l="0" t="0" r="r" b="b"/>
                <a:pathLst>
                  <a:path w="182" h="195">
                    <a:moveTo>
                      <a:pt x="167" y="195"/>
                    </a:moveTo>
                    <a:cubicBezTo>
                      <a:pt x="182" y="153"/>
                      <a:pt x="151" y="98"/>
                      <a:pt x="140" y="78"/>
                    </a:cubicBezTo>
                    <a:cubicBezTo>
                      <a:pt x="128" y="58"/>
                      <a:pt x="120" y="21"/>
                      <a:pt x="11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2" y="21"/>
                      <a:pt x="54" y="58"/>
                      <a:pt x="42" y="78"/>
                    </a:cubicBezTo>
                    <a:cubicBezTo>
                      <a:pt x="31" y="98"/>
                      <a:pt x="0" y="153"/>
                      <a:pt x="15" y="195"/>
                    </a:cubicBezTo>
                  </a:path>
                </a:pathLst>
              </a:custGeom>
              <a:solidFill>
                <a:srgbClr val="FCD475"/>
              </a:solidFill>
              <a:ln w="10795" cap="rnd">
                <a:solidFill>
                  <a:srgbClr val="04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" name="Freeform 53"/>
              <p:cNvSpPr>
                <a:spLocks/>
              </p:cNvSpPr>
              <p:nvPr/>
            </p:nvSpPr>
            <p:spPr bwMode="auto">
              <a:xfrm>
                <a:off x="1622" y="742"/>
                <a:ext cx="231" cy="373"/>
              </a:xfrm>
              <a:custGeom>
                <a:avLst/>
                <a:gdLst/>
                <a:ahLst/>
                <a:cxnLst>
                  <a:cxn ang="0">
                    <a:pos x="4" y="63"/>
                  </a:cxn>
                  <a:cxn ang="0">
                    <a:pos x="7" y="3"/>
                  </a:cxn>
                  <a:cxn ang="0">
                    <a:pos x="39" y="29"/>
                  </a:cxn>
                </a:cxnLst>
                <a:rect l="0" t="0" r="r" b="b"/>
                <a:pathLst>
                  <a:path w="39" h="63">
                    <a:moveTo>
                      <a:pt x="4" y="63"/>
                    </a:moveTo>
                    <a:cubicBezTo>
                      <a:pt x="0" y="54"/>
                      <a:pt x="1" y="6"/>
                      <a:pt x="7" y="3"/>
                    </a:cubicBezTo>
                    <a:cubicBezTo>
                      <a:pt x="12" y="0"/>
                      <a:pt x="31" y="18"/>
                      <a:pt x="39" y="29"/>
                    </a:cubicBezTo>
                  </a:path>
                </a:pathLst>
              </a:custGeom>
              <a:noFill/>
              <a:ln w="1460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" name="Freeform 54"/>
              <p:cNvSpPr>
                <a:spLocks/>
              </p:cNvSpPr>
              <p:nvPr/>
            </p:nvSpPr>
            <p:spPr bwMode="auto">
              <a:xfrm>
                <a:off x="2126" y="742"/>
                <a:ext cx="230" cy="373"/>
              </a:xfrm>
              <a:custGeom>
                <a:avLst/>
                <a:gdLst/>
                <a:ahLst/>
                <a:cxnLst>
                  <a:cxn ang="0">
                    <a:pos x="35" y="63"/>
                  </a:cxn>
                  <a:cxn ang="0">
                    <a:pos x="32" y="3"/>
                  </a:cxn>
                  <a:cxn ang="0">
                    <a:pos x="0" y="29"/>
                  </a:cxn>
                </a:cxnLst>
                <a:rect l="0" t="0" r="r" b="b"/>
                <a:pathLst>
                  <a:path w="39" h="63">
                    <a:moveTo>
                      <a:pt x="35" y="63"/>
                    </a:moveTo>
                    <a:cubicBezTo>
                      <a:pt x="39" y="54"/>
                      <a:pt x="38" y="6"/>
                      <a:pt x="32" y="3"/>
                    </a:cubicBezTo>
                    <a:cubicBezTo>
                      <a:pt x="27" y="0"/>
                      <a:pt x="8" y="18"/>
                      <a:pt x="0" y="29"/>
                    </a:cubicBezTo>
                  </a:path>
                </a:pathLst>
              </a:custGeom>
              <a:solidFill>
                <a:srgbClr val="FFFFFF"/>
              </a:solidFill>
              <a:ln w="1460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" name="Freeform 55"/>
              <p:cNvSpPr>
                <a:spLocks/>
              </p:cNvSpPr>
              <p:nvPr/>
            </p:nvSpPr>
            <p:spPr bwMode="auto">
              <a:xfrm>
                <a:off x="1681" y="837"/>
                <a:ext cx="119" cy="189"/>
              </a:xfrm>
              <a:custGeom>
                <a:avLst/>
                <a:gdLst/>
                <a:ahLst/>
                <a:cxnLst>
                  <a:cxn ang="0">
                    <a:pos x="2" y="32"/>
                  </a:cxn>
                  <a:cxn ang="0">
                    <a:pos x="4" y="2"/>
                  </a:cxn>
                  <a:cxn ang="0">
                    <a:pos x="20" y="15"/>
                  </a:cxn>
                </a:cxnLst>
                <a:rect l="0" t="0" r="r" b="b"/>
                <a:pathLst>
                  <a:path w="20" h="32">
                    <a:moveTo>
                      <a:pt x="2" y="32"/>
                    </a:moveTo>
                    <a:cubicBezTo>
                      <a:pt x="0" y="27"/>
                      <a:pt x="1" y="3"/>
                      <a:pt x="4" y="2"/>
                    </a:cubicBezTo>
                    <a:cubicBezTo>
                      <a:pt x="6" y="0"/>
                      <a:pt x="16" y="10"/>
                      <a:pt x="20" y="15"/>
                    </a:cubicBezTo>
                  </a:path>
                </a:pathLst>
              </a:custGeom>
              <a:solidFill>
                <a:srgbClr val="C0AE72"/>
              </a:solidFill>
              <a:ln w="10795" cap="rnd">
                <a:solidFill>
                  <a:srgbClr val="04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" name="Freeform 56"/>
              <p:cNvSpPr>
                <a:spLocks/>
              </p:cNvSpPr>
              <p:nvPr/>
            </p:nvSpPr>
            <p:spPr bwMode="auto">
              <a:xfrm>
                <a:off x="2179" y="837"/>
                <a:ext cx="118" cy="189"/>
              </a:xfrm>
              <a:custGeom>
                <a:avLst/>
                <a:gdLst/>
                <a:ahLst/>
                <a:cxnLst>
                  <a:cxn ang="0">
                    <a:pos x="18" y="32"/>
                  </a:cxn>
                  <a:cxn ang="0">
                    <a:pos x="16" y="2"/>
                  </a:cxn>
                  <a:cxn ang="0">
                    <a:pos x="0" y="15"/>
                  </a:cxn>
                </a:cxnLst>
                <a:rect l="0" t="0" r="r" b="b"/>
                <a:pathLst>
                  <a:path w="20" h="32">
                    <a:moveTo>
                      <a:pt x="18" y="32"/>
                    </a:moveTo>
                    <a:cubicBezTo>
                      <a:pt x="20" y="27"/>
                      <a:pt x="19" y="3"/>
                      <a:pt x="16" y="2"/>
                    </a:cubicBezTo>
                    <a:cubicBezTo>
                      <a:pt x="14" y="0"/>
                      <a:pt x="4" y="10"/>
                      <a:pt x="0" y="15"/>
                    </a:cubicBezTo>
                  </a:path>
                </a:pathLst>
              </a:custGeom>
              <a:noFill/>
              <a:ln w="10795" cap="rnd">
                <a:solidFill>
                  <a:srgbClr val="04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" name="Oval 57"/>
              <p:cNvSpPr>
                <a:spLocks noChangeArrowheads="1"/>
              </p:cNvSpPr>
              <p:nvPr/>
            </p:nvSpPr>
            <p:spPr bwMode="auto">
              <a:xfrm>
                <a:off x="1829" y="1436"/>
                <a:ext cx="320" cy="391"/>
              </a:xfrm>
              <a:prstGeom prst="ellipse">
                <a:avLst/>
              </a:prstGeom>
              <a:solidFill>
                <a:srgbClr val="FCD475"/>
              </a:solidFill>
              <a:ln w="10795" cap="rnd">
                <a:solidFill>
                  <a:srgbClr val="04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" name="Freeform 58"/>
              <p:cNvSpPr>
                <a:spLocks/>
              </p:cNvSpPr>
              <p:nvPr/>
            </p:nvSpPr>
            <p:spPr bwMode="auto">
              <a:xfrm>
                <a:off x="1616" y="872"/>
                <a:ext cx="746" cy="1074"/>
              </a:xfrm>
              <a:custGeom>
                <a:avLst/>
                <a:gdLst/>
                <a:ahLst/>
                <a:cxnLst>
                  <a:cxn ang="0">
                    <a:pos x="126" y="66"/>
                  </a:cxn>
                  <a:cxn ang="0">
                    <a:pos x="63" y="134"/>
                  </a:cxn>
                  <a:cxn ang="0">
                    <a:pos x="0" y="66"/>
                  </a:cxn>
                  <a:cxn ang="0">
                    <a:pos x="63" y="0"/>
                  </a:cxn>
                  <a:cxn ang="0">
                    <a:pos x="126" y="66"/>
                  </a:cxn>
                </a:cxnLst>
                <a:rect l="0" t="0" r="r" b="b"/>
                <a:pathLst>
                  <a:path w="126" h="181">
                    <a:moveTo>
                      <a:pt x="126" y="66"/>
                    </a:moveTo>
                    <a:cubicBezTo>
                      <a:pt x="126" y="102"/>
                      <a:pt x="91" y="181"/>
                      <a:pt x="63" y="134"/>
                    </a:cubicBezTo>
                    <a:cubicBezTo>
                      <a:pt x="35" y="181"/>
                      <a:pt x="0" y="102"/>
                      <a:pt x="0" y="66"/>
                    </a:cubicBezTo>
                    <a:cubicBezTo>
                      <a:pt x="0" y="30"/>
                      <a:pt x="27" y="0"/>
                      <a:pt x="63" y="0"/>
                    </a:cubicBezTo>
                    <a:cubicBezTo>
                      <a:pt x="99" y="0"/>
                      <a:pt x="126" y="30"/>
                      <a:pt x="126" y="66"/>
                    </a:cubicBezTo>
                    <a:close/>
                  </a:path>
                </a:pathLst>
              </a:custGeom>
              <a:solidFill>
                <a:srgbClr val="FCD475"/>
              </a:solidFill>
              <a:ln w="10795" cap="rnd">
                <a:solidFill>
                  <a:srgbClr val="04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" name="Oval 59"/>
              <p:cNvSpPr>
                <a:spLocks noChangeArrowheads="1"/>
              </p:cNvSpPr>
              <p:nvPr/>
            </p:nvSpPr>
            <p:spPr bwMode="auto">
              <a:xfrm>
                <a:off x="1812" y="1240"/>
                <a:ext cx="71" cy="15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" name="Oval 60"/>
              <p:cNvSpPr>
                <a:spLocks noChangeArrowheads="1"/>
              </p:cNvSpPr>
              <p:nvPr/>
            </p:nvSpPr>
            <p:spPr bwMode="auto">
              <a:xfrm>
                <a:off x="2096" y="1240"/>
                <a:ext cx="71" cy="15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" name="Oval 61"/>
              <p:cNvSpPr>
                <a:spLocks noChangeArrowheads="1"/>
              </p:cNvSpPr>
              <p:nvPr/>
            </p:nvSpPr>
            <p:spPr bwMode="auto">
              <a:xfrm>
                <a:off x="1889" y="1513"/>
                <a:ext cx="201" cy="15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" name="Freeform 62"/>
              <p:cNvSpPr>
                <a:spLocks/>
              </p:cNvSpPr>
              <p:nvPr/>
            </p:nvSpPr>
            <p:spPr bwMode="auto">
              <a:xfrm>
                <a:off x="1717" y="2207"/>
                <a:ext cx="545" cy="617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92" y="29"/>
                  </a:cxn>
                  <a:cxn ang="0">
                    <a:pos x="46" y="104"/>
                  </a:cxn>
                  <a:cxn ang="0">
                    <a:pos x="0" y="29"/>
                  </a:cxn>
                  <a:cxn ang="0">
                    <a:pos x="3" y="0"/>
                  </a:cxn>
                </a:cxnLst>
                <a:rect l="0" t="0" r="r" b="b"/>
                <a:pathLst>
                  <a:path w="92" h="104">
                    <a:moveTo>
                      <a:pt x="88" y="0"/>
                    </a:moveTo>
                    <a:cubicBezTo>
                      <a:pt x="91" y="9"/>
                      <a:pt x="92" y="18"/>
                      <a:pt x="92" y="29"/>
                    </a:cubicBezTo>
                    <a:cubicBezTo>
                      <a:pt x="92" y="70"/>
                      <a:pt x="71" y="104"/>
                      <a:pt x="46" y="104"/>
                    </a:cubicBezTo>
                    <a:cubicBezTo>
                      <a:pt x="21" y="104"/>
                      <a:pt x="0" y="70"/>
                      <a:pt x="0" y="29"/>
                    </a:cubicBezTo>
                    <a:cubicBezTo>
                      <a:pt x="0" y="19"/>
                      <a:pt x="1" y="9"/>
                      <a:pt x="3" y="0"/>
                    </a:cubicBezTo>
                  </a:path>
                </a:pathLst>
              </a:custGeom>
              <a:solidFill>
                <a:srgbClr val="FCD475"/>
              </a:solidFill>
              <a:ln w="10795" cap="rnd">
                <a:solidFill>
                  <a:srgbClr val="04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" name="Freeform 63"/>
              <p:cNvSpPr>
                <a:spLocks/>
              </p:cNvSpPr>
              <p:nvPr/>
            </p:nvSpPr>
            <p:spPr bwMode="auto">
              <a:xfrm>
                <a:off x="1474" y="2652"/>
                <a:ext cx="432" cy="255"/>
              </a:xfrm>
              <a:custGeom>
                <a:avLst/>
                <a:gdLst/>
                <a:ahLst/>
                <a:cxnLst>
                  <a:cxn ang="0">
                    <a:pos x="73" y="22"/>
                  </a:cxn>
                  <a:cxn ang="0">
                    <a:pos x="37" y="37"/>
                  </a:cxn>
                  <a:cxn ang="0">
                    <a:pos x="0" y="22"/>
                  </a:cxn>
                  <a:cxn ang="0">
                    <a:pos x="37" y="0"/>
                  </a:cxn>
                  <a:cxn ang="0">
                    <a:pos x="73" y="22"/>
                  </a:cxn>
                </a:cxnLst>
                <a:rect l="0" t="0" r="r" b="b"/>
                <a:pathLst>
                  <a:path w="73" h="43">
                    <a:moveTo>
                      <a:pt x="73" y="22"/>
                    </a:moveTo>
                    <a:cubicBezTo>
                      <a:pt x="73" y="34"/>
                      <a:pt x="57" y="43"/>
                      <a:pt x="37" y="37"/>
                    </a:cubicBezTo>
                    <a:cubicBezTo>
                      <a:pt x="16" y="42"/>
                      <a:pt x="0" y="34"/>
                      <a:pt x="0" y="22"/>
                    </a:cubicBezTo>
                    <a:cubicBezTo>
                      <a:pt x="0" y="10"/>
                      <a:pt x="16" y="0"/>
                      <a:pt x="37" y="0"/>
                    </a:cubicBezTo>
                    <a:cubicBezTo>
                      <a:pt x="57" y="0"/>
                      <a:pt x="73" y="10"/>
                      <a:pt x="73" y="22"/>
                    </a:cubicBezTo>
                    <a:close/>
                  </a:path>
                </a:pathLst>
              </a:custGeom>
              <a:solidFill>
                <a:srgbClr val="FCD475"/>
              </a:solidFill>
              <a:ln w="10795" cap="rnd">
                <a:solidFill>
                  <a:srgbClr val="04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" name="Freeform 64"/>
              <p:cNvSpPr>
                <a:spLocks/>
              </p:cNvSpPr>
              <p:nvPr/>
            </p:nvSpPr>
            <p:spPr bwMode="auto">
              <a:xfrm>
                <a:off x="2072" y="2652"/>
                <a:ext cx="433" cy="255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36" y="37"/>
                  </a:cxn>
                  <a:cxn ang="0">
                    <a:pos x="73" y="22"/>
                  </a:cxn>
                  <a:cxn ang="0">
                    <a:pos x="36" y="0"/>
                  </a:cxn>
                  <a:cxn ang="0">
                    <a:pos x="0" y="22"/>
                  </a:cxn>
                </a:cxnLst>
                <a:rect l="0" t="0" r="r" b="b"/>
                <a:pathLst>
                  <a:path w="73" h="43">
                    <a:moveTo>
                      <a:pt x="0" y="22"/>
                    </a:moveTo>
                    <a:cubicBezTo>
                      <a:pt x="0" y="34"/>
                      <a:pt x="16" y="43"/>
                      <a:pt x="36" y="37"/>
                    </a:cubicBezTo>
                    <a:cubicBezTo>
                      <a:pt x="57" y="42"/>
                      <a:pt x="73" y="34"/>
                      <a:pt x="73" y="22"/>
                    </a:cubicBezTo>
                    <a:cubicBezTo>
                      <a:pt x="73" y="10"/>
                      <a:pt x="57" y="0"/>
                      <a:pt x="36" y="0"/>
                    </a:cubicBezTo>
                    <a:cubicBezTo>
                      <a:pt x="16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rgbClr val="FCD475"/>
              </a:solidFill>
              <a:ln w="10795" cap="rnd">
                <a:solidFill>
                  <a:srgbClr val="04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89" name="Freeform 65"/>
            <p:cNvSpPr>
              <a:spLocks/>
            </p:cNvSpPr>
            <p:nvPr/>
          </p:nvSpPr>
          <p:spPr bwMode="auto">
            <a:xfrm>
              <a:off x="983" y="3121"/>
              <a:ext cx="195" cy="9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7" y="16"/>
                </a:cxn>
                <a:cxn ang="0">
                  <a:pos x="0" y="0"/>
                </a:cxn>
              </a:cxnLst>
              <a:rect l="0" t="0" r="r" b="b"/>
              <a:pathLst>
                <a:path w="33" h="16">
                  <a:moveTo>
                    <a:pt x="33" y="0"/>
                  </a:moveTo>
                  <a:cubicBezTo>
                    <a:pt x="33" y="9"/>
                    <a:pt x="26" y="16"/>
                    <a:pt x="17" y="16"/>
                  </a:cubicBezTo>
                  <a:cubicBezTo>
                    <a:pt x="7" y="16"/>
                    <a:pt x="0" y="9"/>
                    <a:pt x="0" y="0"/>
                  </a:cubicBezTo>
                </a:path>
              </a:pathLst>
            </a:custGeom>
            <a:noFill/>
            <a:ln w="10795" cap="rnd">
              <a:solidFill>
                <a:srgbClr val="04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66"/>
            <p:cNvSpPr>
              <a:spLocks/>
            </p:cNvSpPr>
            <p:nvPr/>
          </p:nvSpPr>
          <p:spPr bwMode="auto">
            <a:xfrm>
              <a:off x="1557" y="3121"/>
              <a:ext cx="195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33" y="0"/>
                </a:cxn>
              </a:cxnLst>
              <a:rect l="0" t="0" r="r" b="b"/>
              <a:pathLst>
                <a:path w="33" h="16">
                  <a:moveTo>
                    <a:pt x="0" y="0"/>
                  </a:moveTo>
                  <a:cubicBezTo>
                    <a:pt x="0" y="9"/>
                    <a:pt x="7" y="16"/>
                    <a:pt x="16" y="16"/>
                  </a:cubicBezTo>
                  <a:cubicBezTo>
                    <a:pt x="26" y="16"/>
                    <a:pt x="33" y="9"/>
                    <a:pt x="33" y="0"/>
                  </a:cubicBezTo>
                </a:path>
              </a:pathLst>
            </a:custGeom>
            <a:noFill/>
            <a:ln w="10795" cap="rnd">
              <a:solidFill>
                <a:srgbClr val="04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67"/>
            <p:cNvSpPr>
              <a:spLocks/>
            </p:cNvSpPr>
            <p:nvPr/>
          </p:nvSpPr>
          <p:spPr bwMode="auto">
            <a:xfrm>
              <a:off x="1557" y="1181"/>
              <a:ext cx="106" cy="173"/>
            </a:xfrm>
            <a:custGeom>
              <a:avLst/>
              <a:gdLst/>
              <a:ahLst/>
              <a:cxnLst>
                <a:cxn ang="0">
                  <a:pos x="16" y="29"/>
                </a:cxn>
                <a:cxn ang="0">
                  <a:pos x="15" y="2"/>
                </a:cxn>
                <a:cxn ang="0">
                  <a:pos x="0" y="13"/>
                </a:cxn>
              </a:cxnLst>
              <a:rect l="0" t="0" r="r" b="b"/>
              <a:pathLst>
                <a:path w="18" h="29">
                  <a:moveTo>
                    <a:pt x="16" y="29"/>
                  </a:moveTo>
                  <a:cubicBezTo>
                    <a:pt x="18" y="25"/>
                    <a:pt x="17" y="3"/>
                    <a:pt x="15" y="2"/>
                  </a:cubicBezTo>
                  <a:cubicBezTo>
                    <a:pt x="12" y="0"/>
                    <a:pt x="4" y="9"/>
                    <a:pt x="0" y="13"/>
                  </a:cubicBezTo>
                </a:path>
              </a:pathLst>
            </a:custGeom>
            <a:solidFill>
              <a:srgbClr val="C0AE72"/>
            </a:solidFill>
            <a:ln w="10795" cap="rnd">
              <a:solidFill>
                <a:srgbClr val="04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3112927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6b0181-ddb3-4997-8c6d-4e647fa697f6">
      <Terms xmlns="http://schemas.microsoft.com/office/infopath/2007/PartnerControls"/>
    </lcf76f155ced4ddcb4097134ff3c332f>
    <TaxCatchAll xmlns="44856c1c-163a-4db4-9f2d-e69ab44d016d" xsi:nil="true"/>
    <Owner xmlns="956b0181-ddb3-4997-8c6d-4e647fa697f6">
      <UserInfo>
        <DisplayName/>
        <AccountId xsi:nil="true"/>
        <AccountType/>
      </UserInfo>
    </Own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AC07158A022C049B22278E05B04AEE9" ma:contentTypeVersion="15" ma:contentTypeDescription="新しいドキュメントを作成します。" ma:contentTypeScope="" ma:versionID="644694af575bebfbfc178792ba1c3ff8">
  <xsd:schema xmlns:xsd="http://www.w3.org/2001/XMLSchema" xmlns:xs="http://www.w3.org/2001/XMLSchema" xmlns:p="http://schemas.microsoft.com/office/2006/metadata/properties" xmlns:ns2="956b0181-ddb3-4997-8c6d-4e647fa697f6" xmlns:ns3="44856c1c-163a-4db4-9f2d-e69ab44d016d" targetNamespace="http://schemas.microsoft.com/office/2006/metadata/properties" ma:root="true" ma:fieldsID="052e6d227700d5bb6aee985c37165512" ns2:_="" ns3:_="">
    <xsd:import namespace="956b0181-ddb3-4997-8c6d-4e647fa697f6"/>
    <xsd:import namespace="44856c1c-163a-4db4-9f2d-e69ab44d016d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6b0181-ddb3-4997-8c6d-4e647fa697f6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56c1c-163a-4db4-9f2d-e69ab44d016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2c63f66-109c-4bdb-97b0-e543a674c3b5}" ma:internalName="TaxCatchAll" ma:showField="CatchAllData" ma:web="44856c1c-163a-4db4-9f2d-e69ab44d0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284665-453F-424B-B4B9-3B799CB3DF06}">
  <ds:schemaRefs>
    <ds:schemaRef ds:uri="44856c1c-163a-4db4-9f2d-e69ab44d016d"/>
    <ds:schemaRef ds:uri="http://schemas.microsoft.com/office/2006/documentManagement/types"/>
    <ds:schemaRef ds:uri="956b0181-ddb3-4997-8c6d-4e647fa697f6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EBA2E9-7AE8-45DC-8E31-45AA5D4EADE3}"/>
</file>

<file path=customXml/itemProps3.xml><?xml version="1.0" encoding="utf-8"?>
<ds:datastoreItem xmlns:ds="http://schemas.openxmlformats.org/officeDocument/2006/customXml" ds:itemID="{DA545C68-8966-4A71-BD5D-E6A08125A7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284</Words>
  <PresentationFormat>ユーザー設定</PresentationFormat>
  <Paragraphs>54</Paragraphs>
  <Slides>1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HGS創英角ﾎﾟｯﾌﾟ体</vt:lpstr>
      <vt:lpstr>HG丸ｺﾞｼｯｸM-PRO</vt:lpstr>
      <vt:lpstr>ＭＳ ゴシック</vt:lpstr>
      <vt:lpstr>メイリオ</vt:lpstr>
      <vt:lpstr>メイリオ</vt:lpstr>
      <vt:lpstr>Yu Gothic</vt:lpstr>
      <vt:lpstr>Arial</vt:lpstr>
      <vt:lpstr>Calibri</vt:lpstr>
      <vt:lpstr>Calibri Light</vt:lpstr>
      <vt:lpstr>ホワイト</vt:lpstr>
      <vt:lpstr>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0x010100CAC07158A022C049B22278E05B04AEE9</vt:lpwstr>
  </property>
  <property fmtid="{D5CDD505-2E9C-101B-9397-08002B2CF9AE}" pid="3" name="MediaServiceImageTags">
    <vt:lpwstr/>
  </property>
</Properties>
</file>