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6858000" cy="9906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9CCFF"/>
    <a:srgbClr val="0066FF"/>
    <a:srgbClr val="0086EA"/>
    <a:srgbClr val="0000FF"/>
    <a:srgbClr val="0033CC"/>
    <a:srgbClr val="0065B0"/>
    <a:srgbClr val="24186C"/>
    <a:srgbClr val="1A0282"/>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AAABF8-E449-F85C-E097-BADA1A560AB0}" v="18" dt="2025-12-09T01:30:51.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692" y="66"/>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theme/theme1.xml" Type="http://schemas.openxmlformats.org/officeDocument/2006/relationships/theme"/><Relationship Id="rId11" Target="tableStyles.xml" Type="http://schemas.openxmlformats.org/officeDocument/2006/relationships/tableStyles"/><Relationship Id="rId12"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notesMasters/notesMaster1.xml" Type="http://schemas.openxmlformats.org/officeDocument/2006/relationships/notesMaster"/><Relationship Id="rId8" Target="presProps.xml" Type="http://schemas.openxmlformats.org/officeDocument/2006/relationships/presProps"/><Relationship Id="rId9" Target="viewProps.xml" Type="http://schemas.openxmlformats.org/officeDocument/2006/relationships/viewProps"/></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5274B0E5-74B6-4C44-BFE9-4BE77DE58AA6}" type="datetimeFigureOut">
              <a:rPr kumimoji="1" lang="ja-JP" altLang="en-US" smtClean="0"/>
              <a:t>2025/12/16</a:t>
            </a:fld>
            <a:endParaRPr kumimoji="1" lang="ja-JP" altLang="en-US"/>
          </a:p>
        </p:txBody>
      </p:sp>
      <p:sp>
        <p:nvSpPr>
          <p:cNvPr id="4" name="スライド イメージ プレースホルダー 3"/>
          <p:cNvSpPr>
            <a:spLocks noGrp="1" noRot="1" noChangeAspect="1"/>
          </p:cNvSpPr>
          <p:nvPr>
            <p:ph type="sldImg" idx="2"/>
          </p:nvPr>
        </p:nvSpPr>
        <p:spPr>
          <a:xfrm>
            <a:off x="2241550" y="1243013"/>
            <a:ext cx="2322513"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48AB4164-89EC-4F00-9D6C-6F051EBF1560}" type="slidenum">
              <a:rPr kumimoji="1" lang="ja-JP" altLang="en-US" smtClean="0"/>
              <a:t>‹#›</a:t>
            </a:fld>
            <a:endParaRPr kumimoji="1" lang="ja-JP" altLang="en-US"/>
          </a:p>
        </p:txBody>
      </p:sp>
    </p:spTree>
    <p:extLst>
      <p:ext uri="{BB962C8B-B14F-4D97-AF65-F5344CB8AC3E}">
        <p14:creationId xmlns:p14="http://schemas.microsoft.com/office/powerpoint/2010/main" val="3835649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8AB4164-89EC-4F00-9D6C-6F051EBF1560}" type="slidenum">
              <a:rPr kumimoji="1" lang="ja-JP" altLang="en-US" smtClean="0"/>
              <a:t>1</a:t>
            </a:fld>
            <a:endParaRPr kumimoji="1" lang="ja-JP" altLang="en-US"/>
          </a:p>
        </p:txBody>
      </p:sp>
    </p:spTree>
    <p:extLst>
      <p:ext uri="{BB962C8B-B14F-4D97-AF65-F5344CB8AC3E}">
        <p14:creationId xmlns:p14="http://schemas.microsoft.com/office/powerpoint/2010/main" val="249756076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527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22656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251946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68317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131600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272142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231779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54040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147036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1052164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9E2111-65DA-4ADA-B449-40C6AEFB5EEC}" type="datetimeFigureOut">
              <a:rPr kumimoji="1" lang="ja-JP" altLang="en-US" smtClean="0"/>
              <a:t>2025/12/16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2853393355"/>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F9E2111-65DA-4ADA-B449-40C6AEFB5EEC}" type="datetimeFigureOut">
              <a:rPr kumimoji="1" lang="ja-JP" altLang="en-US" smtClean="0"/>
              <a:t>2025/12/16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07F49D0-4817-4F20-8015-C5E8AA9CC1D0}" type="slidenum">
              <a:rPr kumimoji="1" lang="ja-JP" altLang="en-US" smtClean="0"/>
              <a:t>‹#›</a:t>
            </a:fld>
            <a:endParaRPr kumimoji="1" lang="ja-JP" altLang="en-US"/>
          </a:p>
        </p:txBody>
      </p:sp>
    </p:spTree>
    <p:extLst>
      <p:ext uri="{BB962C8B-B14F-4D97-AF65-F5344CB8AC3E}">
        <p14:creationId xmlns:p14="http://schemas.microsoft.com/office/powerpoint/2010/main" val="3852905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8.pn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9.emf"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14" name="正方形/長方形 13"/>
          <p:cNvSpPr/>
          <p:nvPr/>
        </p:nvSpPr>
        <p:spPr>
          <a:xfrm>
            <a:off x="3297393" y="4768334"/>
            <a:ext cx="263214" cy="369332"/>
          </a:xfrm>
          <a:prstGeom prst="rect">
            <a:avLst/>
          </a:prstGeom>
        </p:spPr>
        <p:txBody>
          <a:bodyPr wrap="none">
            <a:spAutoFit/>
          </a:bodyPr>
          <a:lstStyle/>
          <a:p>
            <a:r>
              <a:rPr lang="ja-JP" altLang="en-US" dirty="0">
                <a:solidFill>
                  <a:srgbClr val="000000"/>
                </a:solidFill>
                <a:latin typeface="Meiryo" panose="020B0604030504040204" pitchFamily="50" charset="-128"/>
                <a:ea typeface="Meiryo" panose="020B0604030504040204" pitchFamily="50" charset="-128"/>
              </a:rPr>
              <a:t> </a:t>
            </a:r>
            <a:endParaRPr lang="ja-JP" altLang="en-US" dirty="0"/>
          </a:p>
        </p:txBody>
      </p:sp>
      <p:sp>
        <p:nvSpPr>
          <p:cNvPr id="15" name="正方形/長方形 14"/>
          <p:cNvSpPr/>
          <p:nvPr/>
        </p:nvSpPr>
        <p:spPr>
          <a:xfrm>
            <a:off x="3310217" y="4768334"/>
            <a:ext cx="237566" cy="369332"/>
          </a:xfrm>
          <a:prstGeom prst="rect">
            <a:avLst/>
          </a:prstGeom>
        </p:spPr>
        <p:txBody>
          <a:bodyPr wrap="none">
            <a:spAutoFit/>
          </a:bodyPr>
          <a:lstStyle/>
          <a:p>
            <a:r>
              <a:rPr lang="ja-JP" altLang="en-US" dirty="0"/>
              <a:t> </a:t>
            </a:r>
          </a:p>
        </p:txBody>
      </p:sp>
      <p:grpSp>
        <p:nvGrpSpPr>
          <p:cNvPr id="16" name="グループ化 48">
            <a:extLst>
              <a:ext uri="{FF2B5EF4-FFF2-40B4-BE49-F238E27FC236}">
                <a16:creationId xmlns:a16="http://schemas.microsoft.com/office/drawing/2014/main" id="{C0C1B60B-751D-D1EF-9F33-D35E1FE1034F}"/>
              </a:ext>
            </a:extLst>
          </p:cNvPr>
          <p:cNvGrpSpPr/>
          <p:nvPr/>
        </p:nvGrpSpPr>
        <p:grpSpPr>
          <a:xfrm>
            <a:off x="88816" y="139547"/>
            <a:ext cx="6482844" cy="416954"/>
            <a:chOff x="88816" y="139548"/>
            <a:chExt cx="5945191" cy="223129"/>
          </a:xfrm>
          <a:solidFill>
            <a:srgbClr val="0066FF"/>
          </a:solidFill>
        </p:grpSpPr>
        <p:sp>
          <p:nvSpPr>
            <p:cNvPr id="17" name="山形 49">
              <a:extLst>
                <a:ext uri="{FF2B5EF4-FFF2-40B4-BE49-F238E27FC236}">
                  <a16:creationId xmlns:a16="http://schemas.microsoft.com/office/drawing/2014/main" id="{3C6A4541-11D1-DC79-234F-EBBBE2372A6B}"/>
                </a:ext>
              </a:extLst>
            </p:cNvPr>
            <p:cNvSpPr/>
            <p:nvPr/>
          </p:nvSpPr>
          <p:spPr>
            <a:xfrm>
              <a:off x="88816" y="153815"/>
              <a:ext cx="1152450" cy="194137"/>
            </a:xfrm>
            <a:prstGeom prst="chevron">
              <a:avLst/>
            </a:prstGeom>
            <a:solidFill>
              <a:srgbClr val="0086EA"/>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ja-JP"/>
              </a:defPPr>
              <a:lvl1pPr marL="0" algn="l" defTabSz="1043056" rtl="0" eaLnBrk="1" latinLnBrk="0" hangingPunct="1">
                <a:defRPr kumimoji="1" sz="2100" kern="1200">
                  <a:solidFill>
                    <a:schemeClr val="lt1"/>
                  </a:solidFill>
                  <a:latin typeface="+mn-lt"/>
                  <a:ea typeface="+mn-ea"/>
                  <a:cs typeface="+mn-cs"/>
                </a:defRPr>
              </a:lvl1pPr>
              <a:lvl2pPr marL="521528" algn="l" defTabSz="1043056" rtl="0" eaLnBrk="1" latinLnBrk="0" hangingPunct="1">
                <a:defRPr kumimoji="1" sz="2100" kern="1200">
                  <a:solidFill>
                    <a:schemeClr val="lt1"/>
                  </a:solidFill>
                  <a:latin typeface="+mn-lt"/>
                  <a:ea typeface="+mn-ea"/>
                  <a:cs typeface="+mn-cs"/>
                </a:defRPr>
              </a:lvl2pPr>
              <a:lvl3pPr marL="1043056" algn="l" defTabSz="1043056" rtl="0" eaLnBrk="1" latinLnBrk="0" hangingPunct="1">
                <a:defRPr kumimoji="1" sz="2100" kern="1200">
                  <a:solidFill>
                    <a:schemeClr val="lt1"/>
                  </a:solidFill>
                  <a:latin typeface="+mn-lt"/>
                  <a:ea typeface="+mn-ea"/>
                  <a:cs typeface="+mn-cs"/>
                </a:defRPr>
              </a:lvl3pPr>
              <a:lvl4pPr marL="1564584" algn="l" defTabSz="1043056" rtl="0" eaLnBrk="1" latinLnBrk="0" hangingPunct="1">
                <a:defRPr kumimoji="1" sz="2100" kern="1200">
                  <a:solidFill>
                    <a:schemeClr val="lt1"/>
                  </a:solidFill>
                  <a:latin typeface="+mn-lt"/>
                  <a:ea typeface="+mn-ea"/>
                  <a:cs typeface="+mn-cs"/>
                </a:defRPr>
              </a:lvl4pPr>
              <a:lvl5pPr marL="2086112" algn="l" defTabSz="1043056" rtl="0" eaLnBrk="1" latinLnBrk="0" hangingPunct="1">
                <a:defRPr kumimoji="1" sz="2100" kern="1200">
                  <a:solidFill>
                    <a:schemeClr val="lt1"/>
                  </a:solidFill>
                  <a:latin typeface="+mn-lt"/>
                  <a:ea typeface="+mn-ea"/>
                  <a:cs typeface="+mn-cs"/>
                </a:defRPr>
              </a:lvl5pPr>
              <a:lvl6pPr marL="2607640" algn="l" defTabSz="1043056" rtl="0" eaLnBrk="1" latinLnBrk="0" hangingPunct="1">
                <a:defRPr kumimoji="1" sz="2100" kern="1200">
                  <a:solidFill>
                    <a:schemeClr val="lt1"/>
                  </a:solidFill>
                  <a:latin typeface="+mn-lt"/>
                  <a:ea typeface="+mn-ea"/>
                  <a:cs typeface="+mn-cs"/>
                </a:defRPr>
              </a:lvl6pPr>
              <a:lvl7pPr marL="3129168" algn="l" defTabSz="1043056" rtl="0" eaLnBrk="1" latinLnBrk="0" hangingPunct="1">
                <a:defRPr kumimoji="1" sz="2100" kern="1200">
                  <a:solidFill>
                    <a:schemeClr val="lt1"/>
                  </a:solidFill>
                  <a:latin typeface="+mn-lt"/>
                  <a:ea typeface="+mn-ea"/>
                  <a:cs typeface="+mn-cs"/>
                </a:defRPr>
              </a:lvl7pPr>
              <a:lvl8pPr marL="3650696" algn="l" defTabSz="1043056" rtl="0" eaLnBrk="1" latinLnBrk="0" hangingPunct="1">
                <a:defRPr kumimoji="1" sz="2100" kern="1200">
                  <a:solidFill>
                    <a:schemeClr val="lt1"/>
                  </a:solidFill>
                  <a:latin typeface="+mn-lt"/>
                  <a:ea typeface="+mn-ea"/>
                  <a:cs typeface="+mn-cs"/>
                </a:defRPr>
              </a:lvl8pPr>
              <a:lvl9pPr marL="4172224" algn="l" defTabSz="1043056" rtl="0" eaLnBrk="1" latinLnBrk="0" hangingPunct="1">
                <a:defRPr kumimoji="1" sz="2100" kern="1200">
                  <a:solidFill>
                    <a:schemeClr val="lt1"/>
                  </a:solidFill>
                  <a:latin typeface="+mn-lt"/>
                  <a:ea typeface="+mn-ea"/>
                  <a:cs typeface="+mn-cs"/>
                </a:defRPr>
              </a:lvl9pPr>
            </a:lstStyle>
            <a:p>
              <a:pPr algn="ctr"/>
              <a:r>
                <a:rPr kumimoji="1" lang="ja-JP" altLang="en-US" sz="1200" b="1" dirty="0">
                  <a:solidFill>
                    <a:schemeClr val="bg1"/>
                  </a:solidFill>
                  <a:latin typeface="HG丸ｺﾞｼｯｸM-PRO" pitchFamily="50" charset="-128"/>
                  <a:ea typeface="HG丸ｺﾞｼｯｸM-PRO" pitchFamily="50" charset="-128"/>
                </a:rPr>
                <a:t>現地集合</a:t>
              </a:r>
            </a:p>
          </p:txBody>
        </p:sp>
        <p:sp>
          <p:nvSpPr>
            <p:cNvPr id="18" name="山形 50">
              <a:extLst>
                <a:ext uri="{FF2B5EF4-FFF2-40B4-BE49-F238E27FC236}">
                  <a16:creationId xmlns:a16="http://schemas.microsoft.com/office/drawing/2014/main" id="{C5BD974F-414C-5ADC-145E-37FF582B33B8}"/>
                </a:ext>
              </a:extLst>
            </p:cNvPr>
            <p:cNvSpPr/>
            <p:nvPr/>
          </p:nvSpPr>
          <p:spPr>
            <a:xfrm>
              <a:off x="1256088" y="139548"/>
              <a:ext cx="1428524" cy="204667"/>
            </a:xfrm>
            <a:prstGeom prst="chevron">
              <a:avLst/>
            </a:prstGeom>
            <a:solidFill>
              <a:srgbClr val="00B0F0"/>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ja-JP"/>
              </a:defPPr>
              <a:lvl1pPr marL="0" algn="l" defTabSz="1043056" rtl="0" eaLnBrk="1" latinLnBrk="0" hangingPunct="1">
                <a:defRPr kumimoji="1" sz="2100" kern="1200">
                  <a:solidFill>
                    <a:schemeClr val="lt1"/>
                  </a:solidFill>
                  <a:latin typeface="+mn-lt"/>
                  <a:ea typeface="+mn-ea"/>
                  <a:cs typeface="+mn-cs"/>
                </a:defRPr>
              </a:lvl1pPr>
              <a:lvl2pPr marL="521528" algn="l" defTabSz="1043056" rtl="0" eaLnBrk="1" latinLnBrk="0" hangingPunct="1">
                <a:defRPr kumimoji="1" sz="2100" kern="1200">
                  <a:solidFill>
                    <a:schemeClr val="lt1"/>
                  </a:solidFill>
                  <a:latin typeface="+mn-lt"/>
                  <a:ea typeface="+mn-ea"/>
                  <a:cs typeface="+mn-cs"/>
                </a:defRPr>
              </a:lvl2pPr>
              <a:lvl3pPr marL="1043056" algn="l" defTabSz="1043056" rtl="0" eaLnBrk="1" latinLnBrk="0" hangingPunct="1">
                <a:defRPr kumimoji="1" sz="2100" kern="1200">
                  <a:solidFill>
                    <a:schemeClr val="lt1"/>
                  </a:solidFill>
                  <a:latin typeface="+mn-lt"/>
                  <a:ea typeface="+mn-ea"/>
                  <a:cs typeface="+mn-cs"/>
                </a:defRPr>
              </a:lvl3pPr>
              <a:lvl4pPr marL="1564584" algn="l" defTabSz="1043056" rtl="0" eaLnBrk="1" latinLnBrk="0" hangingPunct="1">
                <a:defRPr kumimoji="1" sz="2100" kern="1200">
                  <a:solidFill>
                    <a:schemeClr val="lt1"/>
                  </a:solidFill>
                  <a:latin typeface="+mn-lt"/>
                  <a:ea typeface="+mn-ea"/>
                  <a:cs typeface="+mn-cs"/>
                </a:defRPr>
              </a:lvl4pPr>
              <a:lvl5pPr marL="2086112" algn="l" defTabSz="1043056" rtl="0" eaLnBrk="1" latinLnBrk="0" hangingPunct="1">
                <a:defRPr kumimoji="1" sz="2100" kern="1200">
                  <a:solidFill>
                    <a:schemeClr val="lt1"/>
                  </a:solidFill>
                  <a:latin typeface="+mn-lt"/>
                  <a:ea typeface="+mn-ea"/>
                  <a:cs typeface="+mn-cs"/>
                </a:defRPr>
              </a:lvl5pPr>
              <a:lvl6pPr marL="2607640" algn="l" defTabSz="1043056" rtl="0" eaLnBrk="1" latinLnBrk="0" hangingPunct="1">
                <a:defRPr kumimoji="1" sz="2100" kern="1200">
                  <a:solidFill>
                    <a:schemeClr val="lt1"/>
                  </a:solidFill>
                  <a:latin typeface="+mn-lt"/>
                  <a:ea typeface="+mn-ea"/>
                  <a:cs typeface="+mn-cs"/>
                </a:defRPr>
              </a:lvl6pPr>
              <a:lvl7pPr marL="3129168" algn="l" defTabSz="1043056" rtl="0" eaLnBrk="1" latinLnBrk="0" hangingPunct="1">
                <a:defRPr kumimoji="1" sz="2100" kern="1200">
                  <a:solidFill>
                    <a:schemeClr val="lt1"/>
                  </a:solidFill>
                  <a:latin typeface="+mn-lt"/>
                  <a:ea typeface="+mn-ea"/>
                  <a:cs typeface="+mn-cs"/>
                </a:defRPr>
              </a:lvl7pPr>
              <a:lvl8pPr marL="3650696" algn="l" defTabSz="1043056" rtl="0" eaLnBrk="1" latinLnBrk="0" hangingPunct="1">
                <a:defRPr kumimoji="1" sz="2100" kern="1200">
                  <a:solidFill>
                    <a:schemeClr val="lt1"/>
                  </a:solidFill>
                  <a:latin typeface="+mn-lt"/>
                  <a:ea typeface="+mn-ea"/>
                  <a:cs typeface="+mn-cs"/>
                </a:defRPr>
              </a:lvl8pPr>
              <a:lvl9pPr marL="4172224" algn="l" defTabSz="1043056" rtl="0" eaLnBrk="1" latinLnBrk="0" hangingPunct="1">
                <a:defRPr kumimoji="1" sz="2100" kern="1200">
                  <a:solidFill>
                    <a:schemeClr val="lt1"/>
                  </a:solidFill>
                  <a:latin typeface="+mn-lt"/>
                  <a:ea typeface="+mn-ea"/>
                  <a:cs typeface="+mn-cs"/>
                </a:defRPr>
              </a:lvl9pPr>
            </a:lstStyle>
            <a:p>
              <a:pPr algn="ctr"/>
              <a:r>
                <a:rPr lang="ja-JP" altLang="en-US" sz="1200" b="1" dirty="0">
                  <a:solidFill>
                    <a:schemeClr val="bg1"/>
                  </a:solidFill>
                  <a:latin typeface="HG丸ｺﾞｼｯｸM-PRO" pitchFamily="50" charset="-128"/>
                  <a:ea typeface="HG丸ｺﾞｼｯｸM-PRO" pitchFamily="50" charset="-128"/>
                </a:rPr>
                <a:t>法人概要説明</a:t>
              </a:r>
            </a:p>
          </p:txBody>
        </p:sp>
        <p:sp>
          <p:nvSpPr>
            <p:cNvPr id="19" name="山形 51">
              <a:extLst>
                <a:ext uri="{FF2B5EF4-FFF2-40B4-BE49-F238E27FC236}">
                  <a16:creationId xmlns:a16="http://schemas.microsoft.com/office/drawing/2014/main" id="{F75290EF-058C-9DB6-40F5-B81D3C95C8FB}"/>
                </a:ext>
              </a:extLst>
            </p:cNvPr>
            <p:cNvSpPr/>
            <p:nvPr/>
          </p:nvSpPr>
          <p:spPr>
            <a:xfrm>
              <a:off x="2684612" y="150075"/>
              <a:ext cx="1127979" cy="194139"/>
            </a:xfrm>
            <a:prstGeom prst="chevron">
              <a:avLst/>
            </a:prstGeom>
            <a:solidFill>
              <a:srgbClr val="0086EA"/>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ja-JP"/>
              </a:defPPr>
              <a:lvl1pPr marL="0" algn="l" defTabSz="1043056" rtl="0" eaLnBrk="1" latinLnBrk="0" hangingPunct="1">
                <a:defRPr kumimoji="1" sz="2100" kern="1200">
                  <a:solidFill>
                    <a:schemeClr val="lt1"/>
                  </a:solidFill>
                  <a:latin typeface="+mn-lt"/>
                  <a:ea typeface="+mn-ea"/>
                  <a:cs typeface="+mn-cs"/>
                </a:defRPr>
              </a:lvl1pPr>
              <a:lvl2pPr marL="521528" algn="l" defTabSz="1043056" rtl="0" eaLnBrk="1" latinLnBrk="0" hangingPunct="1">
                <a:defRPr kumimoji="1" sz="2100" kern="1200">
                  <a:solidFill>
                    <a:schemeClr val="lt1"/>
                  </a:solidFill>
                  <a:latin typeface="+mn-lt"/>
                  <a:ea typeface="+mn-ea"/>
                  <a:cs typeface="+mn-cs"/>
                </a:defRPr>
              </a:lvl2pPr>
              <a:lvl3pPr marL="1043056" algn="l" defTabSz="1043056" rtl="0" eaLnBrk="1" latinLnBrk="0" hangingPunct="1">
                <a:defRPr kumimoji="1" sz="2100" kern="1200">
                  <a:solidFill>
                    <a:schemeClr val="lt1"/>
                  </a:solidFill>
                  <a:latin typeface="+mn-lt"/>
                  <a:ea typeface="+mn-ea"/>
                  <a:cs typeface="+mn-cs"/>
                </a:defRPr>
              </a:lvl3pPr>
              <a:lvl4pPr marL="1564584" algn="l" defTabSz="1043056" rtl="0" eaLnBrk="1" latinLnBrk="0" hangingPunct="1">
                <a:defRPr kumimoji="1" sz="2100" kern="1200">
                  <a:solidFill>
                    <a:schemeClr val="lt1"/>
                  </a:solidFill>
                  <a:latin typeface="+mn-lt"/>
                  <a:ea typeface="+mn-ea"/>
                  <a:cs typeface="+mn-cs"/>
                </a:defRPr>
              </a:lvl4pPr>
              <a:lvl5pPr marL="2086112" algn="l" defTabSz="1043056" rtl="0" eaLnBrk="1" latinLnBrk="0" hangingPunct="1">
                <a:defRPr kumimoji="1" sz="2100" kern="1200">
                  <a:solidFill>
                    <a:schemeClr val="lt1"/>
                  </a:solidFill>
                  <a:latin typeface="+mn-lt"/>
                  <a:ea typeface="+mn-ea"/>
                  <a:cs typeface="+mn-cs"/>
                </a:defRPr>
              </a:lvl5pPr>
              <a:lvl6pPr marL="2607640" algn="l" defTabSz="1043056" rtl="0" eaLnBrk="1" latinLnBrk="0" hangingPunct="1">
                <a:defRPr kumimoji="1" sz="2100" kern="1200">
                  <a:solidFill>
                    <a:schemeClr val="lt1"/>
                  </a:solidFill>
                  <a:latin typeface="+mn-lt"/>
                  <a:ea typeface="+mn-ea"/>
                  <a:cs typeface="+mn-cs"/>
                </a:defRPr>
              </a:lvl6pPr>
              <a:lvl7pPr marL="3129168" algn="l" defTabSz="1043056" rtl="0" eaLnBrk="1" latinLnBrk="0" hangingPunct="1">
                <a:defRPr kumimoji="1" sz="2100" kern="1200">
                  <a:solidFill>
                    <a:schemeClr val="lt1"/>
                  </a:solidFill>
                  <a:latin typeface="+mn-lt"/>
                  <a:ea typeface="+mn-ea"/>
                  <a:cs typeface="+mn-cs"/>
                </a:defRPr>
              </a:lvl7pPr>
              <a:lvl8pPr marL="3650696" algn="l" defTabSz="1043056" rtl="0" eaLnBrk="1" latinLnBrk="0" hangingPunct="1">
                <a:defRPr kumimoji="1" sz="2100" kern="1200">
                  <a:solidFill>
                    <a:schemeClr val="lt1"/>
                  </a:solidFill>
                  <a:latin typeface="+mn-lt"/>
                  <a:ea typeface="+mn-ea"/>
                  <a:cs typeface="+mn-cs"/>
                </a:defRPr>
              </a:lvl8pPr>
              <a:lvl9pPr marL="4172224" algn="l" defTabSz="1043056" rtl="0" eaLnBrk="1" latinLnBrk="0" hangingPunct="1">
                <a:defRPr kumimoji="1" sz="2100" kern="1200">
                  <a:solidFill>
                    <a:schemeClr val="lt1"/>
                  </a:solidFill>
                  <a:latin typeface="+mn-lt"/>
                  <a:ea typeface="+mn-ea"/>
                  <a:cs typeface="+mn-cs"/>
                </a:defRPr>
              </a:lvl9pPr>
            </a:lstStyle>
            <a:p>
              <a:pPr algn="ctr"/>
              <a:r>
                <a:rPr lang="ja-JP" altLang="en-US" sz="1200" b="1" dirty="0">
                  <a:solidFill>
                    <a:schemeClr val="bg1"/>
                  </a:solidFill>
                  <a:latin typeface="HG丸ｺﾞｼｯｸM-PRO" pitchFamily="50" charset="-128"/>
                  <a:ea typeface="HG丸ｺﾞｼｯｸM-PRO" pitchFamily="50" charset="-128"/>
                </a:rPr>
                <a:t>施設見学</a:t>
              </a:r>
            </a:p>
          </p:txBody>
        </p:sp>
        <p:sp>
          <p:nvSpPr>
            <p:cNvPr id="20" name="山形 52">
              <a:extLst>
                <a:ext uri="{FF2B5EF4-FFF2-40B4-BE49-F238E27FC236}">
                  <a16:creationId xmlns:a16="http://schemas.microsoft.com/office/drawing/2014/main" id="{B0546461-48E9-49FF-132C-F28C514CDD8E}"/>
                </a:ext>
              </a:extLst>
            </p:cNvPr>
            <p:cNvSpPr/>
            <p:nvPr/>
          </p:nvSpPr>
          <p:spPr>
            <a:xfrm>
              <a:off x="3812591" y="153815"/>
              <a:ext cx="1093438" cy="190400"/>
            </a:xfrm>
            <a:prstGeom prst="chevron">
              <a:avLst/>
            </a:prstGeom>
            <a:solidFill>
              <a:srgbClr val="00B0F0"/>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ja-JP"/>
              </a:defPPr>
              <a:lvl1pPr marL="0" algn="l" defTabSz="1043056" rtl="0" eaLnBrk="1" latinLnBrk="0" hangingPunct="1">
                <a:defRPr kumimoji="1" sz="2100" kern="1200">
                  <a:solidFill>
                    <a:schemeClr val="lt1"/>
                  </a:solidFill>
                  <a:latin typeface="+mn-lt"/>
                  <a:ea typeface="+mn-ea"/>
                  <a:cs typeface="+mn-cs"/>
                </a:defRPr>
              </a:lvl1pPr>
              <a:lvl2pPr marL="521528" algn="l" defTabSz="1043056" rtl="0" eaLnBrk="1" latinLnBrk="0" hangingPunct="1">
                <a:defRPr kumimoji="1" sz="2100" kern="1200">
                  <a:solidFill>
                    <a:schemeClr val="lt1"/>
                  </a:solidFill>
                  <a:latin typeface="+mn-lt"/>
                  <a:ea typeface="+mn-ea"/>
                  <a:cs typeface="+mn-cs"/>
                </a:defRPr>
              </a:lvl2pPr>
              <a:lvl3pPr marL="1043056" algn="l" defTabSz="1043056" rtl="0" eaLnBrk="1" latinLnBrk="0" hangingPunct="1">
                <a:defRPr kumimoji="1" sz="2100" kern="1200">
                  <a:solidFill>
                    <a:schemeClr val="lt1"/>
                  </a:solidFill>
                  <a:latin typeface="+mn-lt"/>
                  <a:ea typeface="+mn-ea"/>
                  <a:cs typeface="+mn-cs"/>
                </a:defRPr>
              </a:lvl3pPr>
              <a:lvl4pPr marL="1564584" algn="l" defTabSz="1043056" rtl="0" eaLnBrk="1" latinLnBrk="0" hangingPunct="1">
                <a:defRPr kumimoji="1" sz="2100" kern="1200">
                  <a:solidFill>
                    <a:schemeClr val="lt1"/>
                  </a:solidFill>
                  <a:latin typeface="+mn-lt"/>
                  <a:ea typeface="+mn-ea"/>
                  <a:cs typeface="+mn-cs"/>
                </a:defRPr>
              </a:lvl4pPr>
              <a:lvl5pPr marL="2086112" algn="l" defTabSz="1043056" rtl="0" eaLnBrk="1" latinLnBrk="0" hangingPunct="1">
                <a:defRPr kumimoji="1" sz="2100" kern="1200">
                  <a:solidFill>
                    <a:schemeClr val="lt1"/>
                  </a:solidFill>
                  <a:latin typeface="+mn-lt"/>
                  <a:ea typeface="+mn-ea"/>
                  <a:cs typeface="+mn-cs"/>
                </a:defRPr>
              </a:lvl5pPr>
              <a:lvl6pPr marL="2607640" algn="l" defTabSz="1043056" rtl="0" eaLnBrk="1" latinLnBrk="0" hangingPunct="1">
                <a:defRPr kumimoji="1" sz="2100" kern="1200">
                  <a:solidFill>
                    <a:schemeClr val="lt1"/>
                  </a:solidFill>
                  <a:latin typeface="+mn-lt"/>
                  <a:ea typeface="+mn-ea"/>
                  <a:cs typeface="+mn-cs"/>
                </a:defRPr>
              </a:lvl6pPr>
              <a:lvl7pPr marL="3129168" algn="l" defTabSz="1043056" rtl="0" eaLnBrk="1" latinLnBrk="0" hangingPunct="1">
                <a:defRPr kumimoji="1" sz="2100" kern="1200">
                  <a:solidFill>
                    <a:schemeClr val="lt1"/>
                  </a:solidFill>
                  <a:latin typeface="+mn-lt"/>
                  <a:ea typeface="+mn-ea"/>
                  <a:cs typeface="+mn-cs"/>
                </a:defRPr>
              </a:lvl7pPr>
              <a:lvl8pPr marL="3650696" algn="l" defTabSz="1043056" rtl="0" eaLnBrk="1" latinLnBrk="0" hangingPunct="1">
                <a:defRPr kumimoji="1" sz="2100" kern="1200">
                  <a:solidFill>
                    <a:schemeClr val="lt1"/>
                  </a:solidFill>
                  <a:latin typeface="+mn-lt"/>
                  <a:ea typeface="+mn-ea"/>
                  <a:cs typeface="+mn-cs"/>
                </a:defRPr>
              </a:lvl8pPr>
              <a:lvl9pPr marL="4172224" algn="l" defTabSz="1043056" rtl="0" eaLnBrk="1" latinLnBrk="0" hangingPunct="1">
                <a:defRPr kumimoji="1" sz="2100" kern="1200">
                  <a:solidFill>
                    <a:schemeClr val="lt1"/>
                  </a:solidFill>
                  <a:latin typeface="+mn-lt"/>
                  <a:ea typeface="+mn-ea"/>
                  <a:cs typeface="+mn-cs"/>
                </a:defRPr>
              </a:lvl9pPr>
            </a:lstStyle>
            <a:p>
              <a:pPr algn="ctr"/>
              <a:r>
                <a:rPr lang="ja-JP" altLang="en-US" sz="1200" b="1" dirty="0">
                  <a:solidFill>
                    <a:schemeClr val="bg1"/>
                  </a:solidFill>
                  <a:latin typeface="HG丸ｺﾞｼｯｸM-PRO" pitchFamily="50" charset="-128"/>
                  <a:ea typeface="HG丸ｺﾞｼｯｸM-PRO" pitchFamily="50" charset="-128"/>
                </a:rPr>
                <a:t>個別面接</a:t>
              </a:r>
            </a:p>
          </p:txBody>
        </p:sp>
        <p:sp>
          <p:nvSpPr>
            <p:cNvPr id="21" name="山形 53">
              <a:extLst>
                <a:ext uri="{FF2B5EF4-FFF2-40B4-BE49-F238E27FC236}">
                  <a16:creationId xmlns:a16="http://schemas.microsoft.com/office/drawing/2014/main" id="{F44FDF3E-A049-0A54-6DD2-CC93EBED8B78}"/>
                </a:ext>
              </a:extLst>
            </p:cNvPr>
            <p:cNvSpPr/>
            <p:nvPr/>
          </p:nvSpPr>
          <p:spPr>
            <a:xfrm>
              <a:off x="4906028" y="168539"/>
              <a:ext cx="1127979" cy="194138"/>
            </a:xfrm>
            <a:prstGeom prst="chevron">
              <a:avLst/>
            </a:prstGeom>
            <a:solidFill>
              <a:srgbClr val="0086EA"/>
            </a:solidFill>
            <a:ln>
              <a:solidFill>
                <a:schemeClr val="accent6">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ja-JP"/>
              </a:defPPr>
              <a:lvl1pPr marL="0" algn="l" defTabSz="1043056" rtl="0" eaLnBrk="1" latinLnBrk="0" hangingPunct="1">
                <a:defRPr kumimoji="1" sz="2100" kern="1200">
                  <a:solidFill>
                    <a:schemeClr val="lt1"/>
                  </a:solidFill>
                  <a:latin typeface="+mn-lt"/>
                  <a:ea typeface="+mn-ea"/>
                  <a:cs typeface="+mn-cs"/>
                </a:defRPr>
              </a:lvl1pPr>
              <a:lvl2pPr marL="521528" algn="l" defTabSz="1043056" rtl="0" eaLnBrk="1" latinLnBrk="0" hangingPunct="1">
                <a:defRPr kumimoji="1" sz="2100" kern="1200">
                  <a:solidFill>
                    <a:schemeClr val="lt1"/>
                  </a:solidFill>
                  <a:latin typeface="+mn-lt"/>
                  <a:ea typeface="+mn-ea"/>
                  <a:cs typeface="+mn-cs"/>
                </a:defRPr>
              </a:lvl2pPr>
              <a:lvl3pPr marL="1043056" algn="l" defTabSz="1043056" rtl="0" eaLnBrk="1" latinLnBrk="0" hangingPunct="1">
                <a:defRPr kumimoji="1" sz="2100" kern="1200">
                  <a:solidFill>
                    <a:schemeClr val="lt1"/>
                  </a:solidFill>
                  <a:latin typeface="+mn-lt"/>
                  <a:ea typeface="+mn-ea"/>
                  <a:cs typeface="+mn-cs"/>
                </a:defRPr>
              </a:lvl3pPr>
              <a:lvl4pPr marL="1564584" algn="l" defTabSz="1043056" rtl="0" eaLnBrk="1" latinLnBrk="0" hangingPunct="1">
                <a:defRPr kumimoji="1" sz="2100" kern="1200">
                  <a:solidFill>
                    <a:schemeClr val="lt1"/>
                  </a:solidFill>
                  <a:latin typeface="+mn-lt"/>
                  <a:ea typeface="+mn-ea"/>
                  <a:cs typeface="+mn-cs"/>
                </a:defRPr>
              </a:lvl4pPr>
              <a:lvl5pPr marL="2086112" algn="l" defTabSz="1043056" rtl="0" eaLnBrk="1" latinLnBrk="0" hangingPunct="1">
                <a:defRPr kumimoji="1" sz="2100" kern="1200">
                  <a:solidFill>
                    <a:schemeClr val="lt1"/>
                  </a:solidFill>
                  <a:latin typeface="+mn-lt"/>
                  <a:ea typeface="+mn-ea"/>
                  <a:cs typeface="+mn-cs"/>
                </a:defRPr>
              </a:lvl5pPr>
              <a:lvl6pPr marL="2607640" algn="l" defTabSz="1043056" rtl="0" eaLnBrk="1" latinLnBrk="0" hangingPunct="1">
                <a:defRPr kumimoji="1" sz="2100" kern="1200">
                  <a:solidFill>
                    <a:schemeClr val="lt1"/>
                  </a:solidFill>
                  <a:latin typeface="+mn-lt"/>
                  <a:ea typeface="+mn-ea"/>
                  <a:cs typeface="+mn-cs"/>
                </a:defRPr>
              </a:lvl6pPr>
              <a:lvl7pPr marL="3129168" algn="l" defTabSz="1043056" rtl="0" eaLnBrk="1" latinLnBrk="0" hangingPunct="1">
                <a:defRPr kumimoji="1" sz="2100" kern="1200">
                  <a:solidFill>
                    <a:schemeClr val="lt1"/>
                  </a:solidFill>
                  <a:latin typeface="+mn-lt"/>
                  <a:ea typeface="+mn-ea"/>
                  <a:cs typeface="+mn-cs"/>
                </a:defRPr>
              </a:lvl7pPr>
              <a:lvl8pPr marL="3650696" algn="l" defTabSz="1043056" rtl="0" eaLnBrk="1" latinLnBrk="0" hangingPunct="1">
                <a:defRPr kumimoji="1" sz="2100" kern="1200">
                  <a:solidFill>
                    <a:schemeClr val="lt1"/>
                  </a:solidFill>
                  <a:latin typeface="+mn-lt"/>
                  <a:ea typeface="+mn-ea"/>
                  <a:cs typeface="+mn-cs"/>
                </a:defRPr>
              </a:lvl8pPr>
              <a:lvl9pPr marL="4172224" algn="l" defTabSz="1043056" rtl="0" eaLnBrk="1" latinLnBrk="0" hangingPunct="1">
                <a:defRPr kumimoji="1" sz="2100" kern="1200">
                  <a:solidFill>
                    <a:schemeClr val="lt1"/>
                  </a:solidFill>
                  <a:latin typeface="+mn-lt"/>
                  <a:ea typeface="+mn-ea"/>
                  <a:cs typeface="+mn-cs"/>
                </a:defRPr>
              </a:lvl9pPr>
            </a:lstStyle>
            <a:p>
              <a:pPr algn="ctr"/>
              <a:r>
                <a:rPr lang="ja-JP" altLang="en-US" sz="1200" b="1" dirty="0">
                  <a:solidFill>
                    <a:schemeClr val="bg1"/>
                  </a:solidFill>
                  <a:latin typeface="HG丸ｺﾞｼｯｸM-PRO" pitchFamily="50" charset="-128"/>
                  <a:ea typeface="HG丸ｺﾞｼｯｸM-PRO" pitchFamily="50" charset="-128"/>
                </a:rPr>
                <a:t>現地</a:t>
              </a:r>
              <a:endParaRPr lang="en-US" altLang="ja-JP" sz="1200" b="1" dirty="0">
                <a:solidFill>
                  <a:schemeClr val="bg1"/>
                </a:solidFill>
                <a:latin typeface="HG丸ｺﾞｼｯｸM-PRO" pitchFamily="50" charset="-128"/>
                <a:ea typeface="HG丸ｺﾞｼｯｸM-PRO" pitchFamily="50" charset="-128"/>
              </a:endParaRPr>
            </a:p>
            <a:p>
              <a:pPr algn="ctr"/>
              <a:r>
                <a:rPr lang="ja-JP" altLang="en-US" sz="1200" b="1" dirty="0">
                  <a:solidFill>
                    <a:schemeClr val="bg1"/>
                  </a:solidFill>
                  <a:latin typeface="HG丸ｺﾞｼｯｸM-PRO" pitchFamily="50" charset="-128"/>
                  <a:ea typeface="HG丸ｺﾞｼｯｸM-PRO" pitchFamily="50" charset="-128"/>
                </a:rPr>
                <a:t>解散</a:t>
              </a:r>
            </a:p>
          </p:txBody>
        </p:sp>
      </p:grpSp>
      <p:sp>
        <p:nvSpPr>
          <p:cNvPr id="22" name="正方形/長方形 21"/>
          <p:cNvSpPr/>
          <p:nvPr/>
        </p:nvSpPr>
        <p:spPr>
          <a:xfrm>
            <a:off x="1881088" y="563564"/>
            <a:ext cx="3394440" cy="523220"/>
          </a:xfrm>
          <a:prstGeom prst="rect">
            <a:avLst/>
          </a:prstGeom>
        </p:spPr>
        <p:txBody>
          <a:bodyPr wrap="square">
            <a:spAutoFit/>
          </a:bodyPr>
          <a:lstStyle/>
          <a:p>
            <a:r>
              <a:rPr lang="ja-JP" altLang="en-US" sz="2800" dirty="0">
                <a:solidFill>
                  <a:srgbClr val="0086EA"/>
                </a:solidFill>
                <a:latin typeface="HGP創英角ｺﾞｼｯｸUB" panose="020B0900000000000000" pitchFamily="50" charset="-128"/>
                <a:ea typeface="HGP創英角ｺﾞｼｯｸUB" panose="020B0900000000000000" pitchFamily="50" charset="-128"/>
              </a:rPr>
              <a:t>ツアー見学・相談会</a:t>
            </a:r>
            <a:endParaRPr lang="ja-JP" altLang="en-US" sz="2800" dirty="0">
              <a:solidFill>
                <a:srgbClr val="0086EA"/>
              </a:solidFill>
            </a:endParaRPr>
          </a:p>
        </p:txBody>
      </p:sp>
      <p:sp>
        <p:nvSpPr>
          <p:cNvPr id="25" name="テキスト ボックス 24"/>
          <p:cNvSpPr txBox="1"/>
          <p:nvPr/>
        </p:nvSpPr>
        <p:spPr bwMode="auto">
          <a:xfrm>
            <a:off x="64086" y="8377417"/>
            <a:ext cx="6425786" cy="759144"/>
          </a:xfrm>
          <a:prstGeom prst="rect">
            <a:avLst/>
          </a:prstGeom>
          <a:noFill/>
          <a:ln w="9525">
            <a:noFill/>
            <a:miter lim="800000"/>
            <a:headEnd/>
            <a:tailEnd/>
          </a:ln>
        </p:spPr>
        <p:txBody>
          <a:bodyPr vert="horz" wrap="square" lIns="84748" tIns="10141" rIns="84748" bIns="10141" numCol="1" rtlCol="0" anchor="t" anchorCtr="0" compatLnSpc="1">
            <a:prstTxWarp prst="textNoShape">
              <a:avLst/>
            </a:prstTxWarp>
            <a:spAutoFit/>
          </a:bodyPr>
          <a:lstStyle/>
          <a:p>
            <a:pPr fontAlgn="base">
              <a:spcBef>
                <a:spcPct val="0"/>
              </a:spcBef>
              <a:spcAft>
                <a:spcPct val="0"/>
              </a:spcAft>
            </a:pPr>
            <a:r>
              <a:rPr kumimoji="1" lang="ja-JP" altLang="en-US" sz="1600" i="1" dirty="0">
                <a:latin typeface="HGP創英角ｺﾞｼｯｸUB" pitchFamily="50" charset="-128"/>
                <a:ea typeface="HGP創英角ｺﾞｼｯｸUB" pitchFamily="50" charset="-128"/>
                <a:cs typeface="ＭＳ Ｐゴシック" pitchFamily="50" charset="-128"/>
              </a:rPr>
              <a:t>予約制・下記申し込み先へご連絡ください。（求人番号は裏面に記載）</a:t>
            </a:r>
            <a:endParaRPr kumimoji="1" lang="en-US" altLang="ja-JP" sz="1600" i="1" dirty="0">
              <a:latin typeface="HGP創英角ｺﾞｼｯｸUB" pitchFamily="50" charset="-128"/>
              <a:ea typeface="HGP創英角ｺﾞｼｯｸUB" pitchFamily="50" charset="-128"/>
              <a:cs typeface="ＭＳ Ｐゴシック" pitchFamily="50" charset="-128"/>
            </a:endParaRPr>
          </a:p>
          <a:p>
            <a:pPr fontAlgn="base">
              <a:spcBef>
                <a:spcPct val="0"/>
              </a:spcBef>
              <a:spcAft>
                <a:spcPct val="0"/>
              </a:spcAft>
            </a:pPr>
            <a:r>
              <a:rPr kumimoji="1" lang="ja-JP" altLang="en-US" sz="1600" i="1" dirty="0">
                <a:latin typeface="HGP創英角ｺﾞｼｯｸUB" pitchFamily="50" charset="-128"/>
                <a:ea typeface="HGP創英角ｺﾞｼｯｸUB" pitchFamily="50" charset="-128"/>
                <a:cs typeface="ＭＳ Ｐゴシック" pitchFamily="50" charset="-128"/>
              </a:rPr>
              <a:t>定員１０名に達し次第締め切らせて頂きます。</a:t>
            </a:r>
            <a:endParaRPr kumimoji="1" lang="en-US" altLang="ja-JP" sz="1600" i="1" dirty="0">
              <a:latin typeface="HGP創英角ｺﾞｼｯｸUB" pitchFamily="50" charset="-128"/>
              <a:ea typeface="HGP創英角ｺﾞｼｯｸUB" pitchFamily="50" charset="-128"/>
              <a:cs typeface="ＭＳ Ｐゴシック" pitchFamily="50" charset="-128"/>
            </a:endParaRPr>
          </a:p>
          <a:p>
            <a:pPr fontAlgn="base">
              <a:spcBef>
                <a:spcPct val="0"/>
              </a:spcBef>
              <a:spcAft>
                <a:spcPct val="0"/>
              </a:spcAft>
            </a:pPr>
            <a:r>
              <a:rPr kumimoji="1" lang="ja-JP" altLang="en-US" sz="1600" i="1" dirty="0">
                <a:latin typeface="HGP創英角ｺﾞｼｯｸUB" pitchFamily="50" charset="-128"/>
                <a:ea typeface="HGP創英角ｺﾞｼｯｸUB" pitchFamily="50" charset="-128"/>
                <a:cs typeface="ＭＳ Ｐゴシック" pitchFamily="50" charset="-128"/>
              </a:rPr>
              <a:t>キャンセルの場合は事前にご連絡お願いします。</a:t>
            </a:r>
          </a:p>
        </p:txBody>
      </p:sp>
      <p:sp>
        <p:nvSpPr>
          <p:cNvPr id="29" name="正方形/長方形 28"/>
          <p:cNvSpPr/>
          <p:nvPr/>
        </p:nvSpPr>
        <p:spPr>
          <a:xfrm>
            <a:off x="262709" y="4970101"/>
            <a:ext cx="6332581" cy="1323439"/>
          </a:xfrm>
          <a:prstGeom prst="rect">
            <a:avLst/>
          </a:prstGeom>
          <a:solidFill>
            <a:srgbClr val="0066FF"/>
          </a:solidFill>
          <a:ln>
            <a:solidFill>
              <a:schemeClr val="tx1"/>
            </a:solidFill>
          </a:ln>
        </p:spPr>
        <p:txBody>
          <a:bodyPr wrap="square">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日時：令和</a:t>
            </a:r>
            <a:r>
              <a:rPr kumimoji="1" lang="en-US" altLang="ja-JP" sz="2000" dirty="0">
                <a:solidFill>
                  <a:schemeClr val="bg1"/>
                </a:solidFill>
                <a:latin typeface="HGPｺﾞｼｯｸE" panose="020B0900000000000000" pitchFamily="50" charset="-128"/>
                <a:ea typeface="HGPｺﾞｼｯｸE" panose="020B0900000000000000" pitchFamily="50" charset="-128"/>
              </a:rPr>
              <a:t>8</a:t>
            </a:r>
            <a:r>
              <a:rPr kumimoji="1" lang="ja-JP" altLang="en-US" sz="2000" dirty="0">
                <a:solidFill>
                  <a:schemeClr val="bg1"/>
                </a:solidFill>
                <a:latin typeface="HGPｺﾞｼｯｸE" panose="020B0900000000000000" pitchFamily="50" charset="-128"/>
                <a:ea typeface="HGPｺﾞｼｯｸE" panose="020B0900000000000000" pitchFamily="50" charset="-128"/>
              </a:rPr>
              <a:t>年</a:t>
            </a:r>
            <a:r>
              <a:rPr kumimoji="1" lang="en-US" altLang="ja-JP" sz="2000" dirty="0">
                <a:solidFill>
                  <a:schemeClr val="bg1"/>
                </a:solidFill>
                <a:latin typeface="HGPｺﾞｼｯｸE" panose="020B0900000000000000" pitchFamily="50" charset="-128"/>
                <a:ea typeface="HGPｺﾞｼｯｸE" panose="020B0900000000000000" pitchFamily="50" charset="-128"/>
              </a:rPr>
              <a:t>1</a:t>
            </a:r>
            <a:r>
              <a:rPr kumimoji="1" lang="ja-JP" altLang="en-US" sz="2000" dirty="0">
                <a:solidFill>
                  <a:schemeClr val="bg1"/>
                </a:solidFill>
                <a:latin typeface="HGPｺﾞｼｯｸE" panose="020B0900000000000000" pitchFamily="50" charset="-128"/>
                <a:ea typeface="HGPｺﾞｼｯｸE" panose="020B0900000000000000" pitchFamily="50" charset="-128"/>
              </a:rPr>
              <a:t>月</a:t>
            </a:r>
            <a:r>
              <a:rPr kumimoji="1" lang="en-US" altLang="ja-JP" sz="2000" dirty="0">
                <a:solidFill>
                  <a:schemeClr val="bg1"/>
                </a:solidFill>
                <a:latin typeface="HGPｺﾞｼｯｸE" panose="020B0900000000000000" pitchFamily="50" charset="-128"/>
                <a:ea typeface="HGPｺﾞｼｯｸE" panose="020B0900000000000000" pitchFamily="50" charset="-128"/>
              </a:rPr>
              <a:t>15</a:t>
            </a:r>
            <a:r>
              <a:rPr kumimoji="1" lang="ja-JP" altLang="en-US" sz="2000" dirty="0">
                <a:solidFill>
                  <a:schemeClr val="bg1"/>
                </a:solidFill>
                <a:latin typeface="HGPｺﾞｼｯｸE" panose="020B0900000000000000" pitchFamily="50" charset="-128"/>
                <a:ea typeface="HGPｺﾞｼｯｸE" panose="020B0900000000000000" pitchFamily="50" charset="-128"/>
              </a:rPr>
              <a:t>日（木）</a:t>
            </a:r>
            <a:endParaRPr kumimoji="1" lang="en-US" altLang="ja-JP" sz="2000" dirty="0">
              <a:solidFill>
                <a:schemeClr val="bg1"/>
              </a:solidFill>
              <a:latin typeface="HGPｺﾞｼｯｸE" panose="020B0900000000000000" pitchFamily="50" charset="-128"/>
              <a:ea typeface="HGPｺﾞｼｯｸE" panose="020B0900000000000000" pitchFamily="50" charset="-128"/>
            </a:endParaRPr>
          </a:p>
          <a:p>
            <a:r>
              <a:rPr kumimoji="1" lang="ja-JP" altLang="en-US" sz="2000" dirty="0">
                <a:solidFill>
                  <a:schemeClr val="bg1"/>
                </a:solidFill>
                <a:latin typeface="HGPｺﾞｼｯｸE" panose="020B0900000000000000" pitchFamily="50" charset="-128"/>
                <a:ea typeface="HGPｺﾞｼｯｸE" panose="020B0900000000000000" pitchFamily="50" charset="-128"/>
              </a:rPr>
              <a:t>　　　　　　　　　１４：００～１６：００頃</a:t>
            </a:r>
            <a:r>
              <a:rPr lang="zh-TW" altLang="en-US" sz="2000" dirty="0">
                <a:solidFill>
                  <a:schemeClr val="bg1"/>
                </a:solidFill>
                <a:latin typeface="HGPｺﾞｼｯｸE" panose="020B0900000000000000" pitchFamily="50" charset="-128"/>
                <a:ea typeface="HGPｺﾞｼｯｸE" panose="020B0900000000000000" pitchFamily="50" charset="-128"/>
              </a:rPr>
              <a:t>（１３：５０施設入口集合</a:t>
            </a:r>
            <a:r>
              <a:rPr lang="ja-JP" altLang="en-US" sz="2000" dirty="0">
                <a:solidFill>
                  <a:schemeClr val="bg1"/>
                </a:solidFill>
                <a:latin typeface="HGPｺﾞｼｯｸE" panose="020B0900000000000000" pitchFamily="50" charset="-128"/>
                <a:ea typeface="HGPｺﾞｼｯｸE" panose="020B0900000000000000" pitchFamily="50" charset="-128"/>
              </a:rPr>
              <a:t>）</a:t>
            </a:r>
            <a:endParaRPr lang="en-US" altLang="ja-JP" sz="2000" dirty="0">
              <a:solidFill>
                <a:schemeClr val="bg1"/>
              </a:solidFill>
              <a:latin typeface="HGPｺﾞｼｯｸE" panose="020B0900000000000000" pitchFamily="50" charset="-128"/>
              <a:ea typeface="HGPｺﾞｼｯｸE" panose="020B0900000000000000" pitchFamily="50" charset="-128"/>
            </a:endParaRPr>
          </a:p>
          <a:p>
            <a:r>
              <a:rPr lang="ja-JP" altLang="en-US" sz="2000" dirty="0">
                <a:solidFill>
                  <a:schemeClr val="bg1"/>
                </a:solidFill>
                <a:latin typeface="HGPｺﾞｼｯｸE" panose="020B0900000000000000" pitchFamily="50" charset="-128"/>
                <a:ea typeface="HGPｺﾞｼｯｸE" panose="020B0900000000000000" pitchFamily="50" charset="-128"/>
              </a:rPr>
              <a:t>場所：</a:t>
            </a:r>
            <a:r>
              <a:rPr lang="zh-TW" altLang="en-US" sz="2000" b="0" i="0" dirty="0">
                <a:solidFill>
                  <a:schemeClr val="bg1"/>
                </a:solidFill>
                <a:effectLst/>
                <a:latin typeface="HGP創英角ｺﾞｼｯｸUB" panose="020B0900000000000000" pitchFamily="50" charset="-128"/>
                <a:ea typeface="HGP創英角ｺﾞｼｯｸUB" panose="020B0900000000000000" pitchFamily="50" charset="-128"/>
              </a:rPr>
              <a:t>〒</a:t>
            </a:r>
            <a:r>
              <a:rPr lang="en-US" altLang="zh-TW" sz="2000" b="0" i="0" dirty="0">
                <a:solidFill>
                  <a:schemeClr val="bg1"/>
                </a:solidFill>
                <a:effectLst/>
                <a:latin typeface="HGP創英角ｺﾞｼｯｸUB" panose="020B0900000000000000" pitchFamily="50" charset="-128"/>
                <a:ea typeface="HGP創英角ｺﾞｼｯｸUB" panose="020B0900000000000000" pitchFamily="50" charset="-128"/>
              </a:rPr>
              <a:t>158-0098 </a:t>
            </a:r>
            <a:r>
              <a:rPr lang="zh-TW" altLang="en-US" sz="2000" b="0" i="0" dirty="0">
                <a:solidFill>
                  <a:schemeClr val="bg1"/>
                </a:solidFill>
                <a:effectLst/>
                <a:latin typeface="HGP創英角ｺﾞｼｯｸUB" panose="020B0900000000000000" pitchFamily="50" charset="-128"/>
                <a:ea typeface="HGP創英角ｺﾞｼｯｸUB" panose="020B0900000000000000" pitchFamily="50" charset="-128"/>
              </a:rPr>
              <a:t>東京都世田谷区上用賀１</a:t>
            </a:r>
            <a:r>
              <a:rPr lang="en-US" altLang="zh-TW" sz="2000" b="0" i="0" dirty="0">
                <a:solidFill>
                  <a:schemeClr val="bg1"/>
                </a:solidFill>
                <a:effectLst/>
                <a:latin typeface="HGP創英角ｺﾞｼｯｸUB" panose="020B0900000000000000" pitchFamily="50" charset="-128"/>
                <a:ea typeface="HGP創英角ｺﾞｼｯｸUB" panose="020B0900000000000000" pitchFamily="50" charset="-128"/>
              </a:rPr>
              <a:t>-</a:t>
            </a:r>
            <a:r>
              <a:rPr lang="zh-TW" altLang="en-US" sz="2000" b="0" i="0" dirty="0">
                <a:solidFill>
                  <a:schemeClr val="bg1"/>
                </a:solidFill>
                <a:effectLst/>
                <a:latin typeface="HGP創英角ｺﾞｼｯｸUB" panose="020B0900000000000000" pitchFamily="50" charset="-128"/>
                <a:ea typeface="HGP創英角ｺﾞｼｯｸUB" panose="020B0900000000000000" pitchFamily="50" charset="-128"/>
              </a:rPr>
              <a:t>２６</a:t>
            </a:r>
            <a:r>
              <a:rPr lang="en-US" altLang="zh-TW" sz="2000" b="0" i="0" dirty="0">
                <a:solidFill>
                  <a:schemeClr val="bg1"/>
                </a:solidFill>
                <a:effectLst/>
                <a:latin typeface="HGP創英角ｺﾞｼｯｸUB" panose="020B0900000000000000" pitchFamily="50" charset="-128"/>
                <a:ea typeface="HGP創英角ｺﾞｼｯｸUB" panose="020B0900000000000000" pitchFamily="50" charset="-128"/>
              </a:rPr>
              <a:t>-</a:t>
            </a:r>
            <a:r>
              <a:rPr lang="zh-TW" altLang="en-US" sz="2000" b="0" i="0" dirty="0">
                <a:solidFill>
                  <a:schemeClr val="bg1"/>
                </a:solidFill>
                <a:effectLst/>
                <a:latin typeface="HGP創英角ｺﾞｼｯｸUB" panose="020B0900000000000000" pitchFamily="50" charset="-128"/>
                <a:ea typeface="HGP創英角ｺﾞｼｯｸUB" panose="020B0900000000000000" pitchFamily="50" charset="-128"/>
              </a:rPr>
              <a:t>２０</a:t>
            </a:r>
            <a:endParaRPr lang="en-US" altLang="zh-TW" sz="2000" b="0" i="0" dirty="0">
              <a:solidFill>
                <a:schemeClr val="bg1"/>
              </a:solidFill>
              <a:effectLst/>
              <a:latin typeface="HGP創英角ｺﾞｼｯｸUB" panose="020B0900000000000000" pitchFamily="50" charset="-128"/>
              <a:ea typeface="HGP創英角ｺﾞｼｯｸUB" panose="020B0900000000000000" pitchFamily="50" charset="-128"/>
            </a:endParaRPr>
          </a:p>
          <a:p>
            <a:r>
              <a:rPr lang="ja-JP" altLang="en-US" sz="2000" i="0" dirty="0">
                <a:solidFill>
                  <a:schemeClr val="bg1"/>
                </a:solidFill>
                <a:effectLst/>
                <a:latin typeface="HGPｺﾞｼｯｸE" panose="020B0900000000000000" pitchFamily="50" charset="-128"/>
                <a:ea typeface="HGPｺﾞｼｯｸE" panose="020B0900000000000000" pitchFamily="50" charset="-128"/>
              </a:rPr>
              <a:t>　　　　　　　　　東急田園都市線用賀駅より徒歩</a:t>
            </a:r>
            <a:r>
              <a:rPr lang="en-US" altLang="ja-JP" sz="2000" i="0" dirty="0">
                <a:solidFill>
                  <a:schemeClr val="bg1"/>
                </a:solidFill>
                <a:effectLst/>
                <a:latin typeface="HGPｺﾞｼｯｸE" panose="020B0900000000000000" pitchFamily="50" charset="-128"/>
                <a:ea typeface="HGPｺﾞｼｯｸE" panose="020B0900000000000000" pitchFamily="50" charset="-128"/>
              </a:rPr>
              <a:t>12</a:t>
            </a:r>
            <a:r>
              <a:rPr lang="ja-JP" altLang="en-US" sz="2000" i="0" dirty="0">
                <a:solidFill>
                  <a:schemeClr val="bg1"/>
                </a:solidFill>
                <a:effectLst/>
                <a:latin typeface="HGPｺﾞｼｯｸE" panose="020B0900000000000000" pitchFamily="50" charset="-128"/>
                <a:ea typeface="HGPｺﾞｼｯｸE" panose="020B0900000000000000" pitchFamily="50" charset="-128"/>
              </a:rPr>
              <a:t>分</a:t>
            </a:r>
            <a:r>
              <a:rPr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1600" dirty="0">
                <a:solidFill>
                  <a:schemeClr val="bg1"/>
                </a:solidFill>
                <a:latin typeface="HGPｺﾞｼｯｸE" panose="020B0900000000000000" pitchFamily="50" charset="-128"/>
                <a:ea typeface="HGPｺﾞｼｯｸE" panose="020B0900000000000000" pitchFamily="50" charset="-128"/>
              </a:rPr>
              <a:t>　　　　　　　　　</a:t>
            </a:r>
            <a:r>
              <a:rPr lang="ja-JP" altLang="en-US" sz="1400" dirty="0">
                <a:solidFill>
                  <a:schemeClr val="bg1"/>
                </a:solidFill>
                <a:latin typeface="HGPｺﾞｼｯｸE" panose="020B0900000000000000" pitchFamily="50" charset="-128"/>
                <a:ea typeface="HGPｺﾞｼｯｸE" panose="020B0900000000000000" pitchFamily="50" charset="-128"/>
              </a:rPr>
              <a:t>　　</a:t>
            </a:r>
            <a:r>
              <a:rPr lang="ja-JP" altLang="en-US" sz="1100" dirty="0">
                <a:solidFill>
                  <a:schemeClr val="bg1"/>
                </a:solidFill>
                <a:latin typeface="HGPｺﾞｼｯｸE" panose="020B0900000000000000" pitchFamily="50" charset="-128"/>
                <a:ea typeface="HGPｺﾞｼｯｸE" panose="020B0900000000000000" pitchFamily="50" charset="-128"/>
              </a:rPr>
              <a:t>　     </a:t>
            </a:r>
            <a:endParaRPr lang="en-US" altLang="ja-JP" sz="1100" dirty="0">
              <a:solidFill>
                <a:schemeClr val="bg1"/>
              </a:solidFill>
              <a:latin typeface="HGPｺﾞｼｯｸE" panose="020B0900000000000000" pitchFamily="50" charset="-128"/>
              <a:ea typeface="HGPｺﾞｼｯｸE" panose="020B0900000000000000" pitchFamily="50" charset="-128"/>
            </a:endParaRPr>
          </a:p>
        </p:txBody>
      </p:sp>
      <p:sp>
        <p:nvSpPr>
          <p:cNvPr id="32" name="テキスト ボックス 31"/>
          <p:cNvSpPr txBox="1"/>
          <p:nvPr/>
        </p:nvSpPr>
        <p:spPr bwMode="auto">
          <a:xfrm>
            <a:off x="119506" y="9211117"/>
            <a:ext cx="6531204" cy="482145"/>
          </a:xfrm>
          <a:prstGeom prst="rect">
            <a:avLst/>
          </a:prstGeom>
          <a:solidFill>
            <a:srgbClr val="0086EA"/>
          </a:solidFill>
          <a:ln w="9525">
            <a:solidFill>
              <a:schemeClr val="tx1"/>
            </a:solidFill>
            <a:miter lim="800000"/>
            <a:headEnd/>
            <a:tailEnd/>
          </a:ln>
        </p:spPr>
        <p:txBody>
          <a:bodyPr vert="horz" wrap="square" lIns="84748" tIns="10141" rIns="84748" bIns="10141" numCol="1" rtlCol="0" anchor="t" anchorCtr="0" compatLnSpc="1">
            <a:prstTxWarp prst="textNoShape">
              <a:avLst/>
            </a:prstTxWarp>
            <a:spAutoFit/>
          </a:bodyPr>
          <a:lstStyle/>
          <a:p>
            <a:pPr fontAlgn="base">
              <a:spcBef>
                <a:spcPct val="0"/>
              </a:spcBef>
              <a:spcAft>
                <a:spcPct val="0"/>
              </a:spcAft>
            </a:pPr>
            <a:r>
              <a:rPr kumimoji="1" lang="ja-JP" altLang="en-US" sz="1600" dirty="0">
                <a:solidFill>
                  <a:schemeClr val="bg1"/>
                </a:solidFill>
                <a:latin typeface="HGP創英角ｺﾞｼｯｸUB" pitchFamily="50" charset="-128"/>
                <a:ea typeface="HGP創英角ｺﾞｼｯｸUB" pitchFamily="50" charset="-128"/>
                <a:cs typeface="ＭＳ Ｐゴシック" pitchFamily="50" charset="-128"/>
              </a:rPr>
              <a:t>ハローワーク渋谷　人材確保・就職支援コーナー</a:t>
            </a:r>
            <a:endParaRPr kumimoji="1" lang="en-US" altLang="ja-JP" sz="1600" dirty="0">
              <a:solidFill>
                <a:schemeClr val="bg1"/>
              </a:solidFill>
              <a:latin typeface="HGP創英角ｺﾞｼｯｸUB" pitchFamily="50" charset="-128"/>
              <a:ea typeface="HGP創英角ｺﾞｼｯｸUB" pitchFamily="50" charset="-128"/>
              <a:cs typeface="ＭＳ Ｐゴシック" pitchFamily="50" charset="-128"/>
            </a:endParaRPr>
          </a:p>
          <a:p>
            <a:pPr fontAlgn="base">
              <a:spcBef>
                <a:spcPct val="0"/>
              </a:spcBef>
              <a:spcAft>
                <a:spcPct val="0"/>
              </a:spcAft>
            </a:pPr>
            <a:r>
              <a:rPr kumimoji="1" lang="ja-JP" altLang="en-US" sz="1400" dirty="0">
                <a:solidFill>
                  <a:schemeClr val="bg1"/>
                </a:solidFill>
                <a:latin typeface="HGP創英角ｺﾞｼｯｸUB" pitchFamily="50" charset="-128"/>
                <a:ea typeface="HGP創英角ｺﾞｼｯｸUB" pitchFamily="50" charset="-128"/>
                <a:cs typeface="ＭＳ Ｐゴシック" pitchFamily="50" charset="-128"/>
              </a:rPr>
              <a:t>　Ｔｅｌ０３－３４７６－８６０８（申込先）　受付時間（土・日・祝日を除く</a:t>
            </a:r>
            <a:r>
              <a:rPr kumimoji="1" lang="en-US" altLang="ja-JP" sz="1400" dirty="0">
                <a:solidFill>
                  <a:schemeClr val="bg1"/>
                </a:solidFill>
                <a:latin typeface="HGP創英角ｺﾞｼｯｸUB" pitchFamily="50" charset="-128"/>
                <a:ea typeface="HGP創英角ｺﾞｼｯｸUB" pitchFamily="50" charset="-128"/>
                <a:cs typeface="ＭＳ Ｐゴシック" pitchFamily="50" charset="-128"/>
              </a:rPr>
              <a:t>8</a:t>
            </a:r>
            <a:r>
              <a:rPr kumimoji="1" lang="ja-JP" altLang="en-US" sz="1400" dirty="0">
                <a:solidFill>
                  <a:schemeClr val="bg1"/>
                </a:solidFill>
                <a:latin typeface="HGP創英角ｺﾞｼｯｸUB" pitchFamily="50" charset="-128"/>
                <a:ea typeface="HGP創英角ｺﾞｼｯｸUB" pitchFamily="50" charset="-128"/>
                <a:cs typeface="ＭＳ Ｐゴシック" pitchFamily="50" charset="-128"/>
              </a:rPr>
              <a:t>：</a:t>
            </a:r>
            <a:r>
              <a:rPr kumimoji="1" lang="en-US" altLang="ja-JP" sz="1400" dirty="0">
                <a:solidFill>
                  <a:schemeClr val="bg1"/>
                </a:solidFill>
                <a:latin typeface="HGP創英角ｺﾞｼｯｸUB" pitchFamily="50" charset="-128"/>
                <a:ea typeface="HGP創英角ｺﾞｼｯｸUB" pitchFamily="50" charset="-128"/>
                <a:cs typeface="ＭＳ Ｐゴシック" pitchFamily="50" charset="-128"/>
              </a:rPr>
              <a:t>30</a:t>
            </a:r>
            <a:r>
              <a:rPr kumimoji="1" lang="ja-JP" altLang="en-US" sz="1400" dirty="0">
                <a:solidFill>
                  <a:schemeClr val="bg1"/>
                </a:solidFill>
                <a:latin typeface="HGP創英角ｺﾞｼｯｸUB" pitchFamily="50" charset="-128"/>
                <a:ea typeface="HGP創英角ｺﾞｼｯｸUB" pitchFamily="50" charset="-128"/>
                <a:cs typeface="ＭＳ Ｐゴシック" pitchFamily="50" charset="-128"/>
              </a:rPr>
              <a:t>～</a:t>
            </a:r>
            <a:r>
              <a:rPr kumimoji="1" lang="en-US" altLang="ja-JP" sz="1400" dirty="0">
                <a:solidFill>
                  <a:schemeClr val="bg1"/>
                </a:solidFill>
                <a:latin typeface="HGP創英角ｺﾞｼｯｸUB" pitchFamily="50" charset="-128"/>
                <a:ea typeface="HGP創英角ｺﾞｼｯｸUB" pitchFamily="50" charset="-128"/>
                <a:cs typeface="ＭＳ Ｐゴシック" pitchFamily="50" charset="-128"/>
              </a:rPr>
              <a:t>17</a:t>
            </a:r>
            <a:r>
              <a:rPr kumimoji="1" lang="ja-JP" altLang="en-US" sz="1400" dirty="0">
                <a:solidFill>
                  <a:schemeClr val="bg1"/>
                </a:solidFill>
                <a:latin typeface="HGP創英角ｺﾞｼｯｸUB" pitchFamily="50" charset="-128"/>
                <a:ea typeface="HGP創英角ｺﾞｼｯｸUB" pitchFamily="50" charset="-128"/>
                <a:cs typeface="ＭＳ Ｐゴシック" pitchFamily="50" charset="-128"/>
              </a:rPr>
              <a:t>：</a:t>
            </a:r>
            <a:r>
              <a:rPr kumimoji="1" lang="en-US" altLang="ja-JP" sz="1400" dirty="0">
                <a:solidFill>
                  <a:schemeClr val="bg1"/>
                </a:solidFill>
                <a:latin typeface="HGP創英角ｺﾞｼｯｸUB" pitchFamily="50" charset="-128"/>
                <a:ea typeface="HGP創英角ｺﾞｼｯｸUB" pitchFamily="50" charset="-128"/>
                <a:cs typeface="ＭＳ Ｐゴシック" pitchFamily="50" charset="-128"/>
              </a:rPr>
              <a:t>15</a:t>
            </a:r>
            <a:r>
              <a:rPr kumimoji="1" lang="ja-JP" altLang="en-US" sz="1400" dirty="0">
                <a:solidFill>
                  <a:schemeClr val="bg1"/>
                </a:solidFill>
                <a:latin typeface="HGP創英角ｺﾞｼｯｸUB" pitchFamily="50" charset="-128"/>
                <a:ea typeface="HGP創英角ｺﾞｼｯｸUB" pitchFamily="50" charset="-128"/>
                <a:cs typeface="ＭＳ Ｐゴシック" pitchFamily="50" charset="-128"/>
              </a:rPr>
              <a:t>）</a:t>
            </a:r>
          </a:p>
        </p:txBody>
      </p:sp>
      <p:sp>
        <p:nvSpPr>
          <p:cNvPr id="34" name="正方形/長方形 33"/>
          <p:cNvSpPr/>
          <p:nvPr/>
        </p:nvSpPr>
        <p:spPr>
          <a:xfrm>
            <a:off x="253433" y="1897404"/>
            <a:ext cx="3043960" cy="2031325"/>
          </a:xfrm>
          <a:prstGeom prst="rect">
            <a:avLst/>
          </a:prstGeom>
          <a:solidFill>
            <a:srgbClr val="0086EA"/>
          </a:solidFill>
          <a:ln>
            <a:solidFill>
              <a:schemeClr val="tx1"/>
            </a:solidFill>
          </a:ln>
        </p:spPr>
        <p:txBody>
          <a:bodyPr wrap="square">
            <a:spAutoFit/>
          </a:bodyPr>
          <a:lstStyle/>
          <a:p>
            <a:r>
              <a:rPr lang="ja-JP" altLang="en-US" sz="1400" b="1" i="0" dirty="0">
                <a:solidFill>
                  <a:schemeClr val="bg1"/>
                </a:solidFill>
                <a:effectLst/>
                <a:latin typeface="Noto Sans JP"/>
              </a:rPr>
              <a:t>閑静な住宅街にありながら、人々が集う商店街や馬事公苑が徒歩圏内にある世田谷区用賀に「リアンレーヴ世田谷」はあります。２４時間看護対応フロア夜間も安心です。６２</a:t>
            </a:r>
            <a:r>
              <a:rPr lang="ja-JP" altLang="en-US" sz="1400" b="1" dirty="0">
                <a:solidFill>
                  <a:schemeClr val="bg1"/>
                </a:solidFill>
                <a:latin typeface="Noto Sans JP"/>
                <a:ea typeface="游ゴシック" panose="020B0400000000000000" pitchFamily="50" charset="-128"/>
              </a:rPr>
              <a:t>名利用者生活しています。木下の介護では担当ヘルパー制を導入しており、きめ細やかな介護サービスの提供に向けて取り組んでいます。</a:t>
            </a:r>
            <a:endParaRPr lang="en-US" altLang="ja-JP" sz="1400" b="1" dirty="0">
              <a:solidFill>
                <a:schemeClr val="bg1"/>
              </a:solidFill>
              <a:latin typeface="Noto Sans JP"/>
              <a:ea typeface="游ゴシック" panose="020B0400000000000000" pitchFamily="50" charset="-128"/>
            </a:endParaRPr>
          </a:p>
        </p:txBody>
      </p:sp>
      <p:sp>
        <p:nvSpPr>
          <p:cNvPr id="28" name="正方形/長方形 27"/>
          <p:cNvSpPr/>
          <p:nvPr/>
        </p:nvSpPr>
        <p:spPr>
          <a:xfrm>
            <a:off x="5292222" y="860731"/>
            <a:ext cx="1331802" cy="523220"/>
          </a:xfrm>
          <a:prstGeom prst="rect">
            <a:avLst/>
          </a:prstGeom>
        </p:spPr>
        <p:txBody>
          <a:bodyPr wrap="square">
            <a:spAutoFit/>
          </a:bodyPr>
          <a:lstStyle/>
          <a:p>
            <a:r>
              <a:rPr lang="ja-JP" altLang="en-US" sz="1400" i="1" dirty="0">
                <a:solidFill>
                  <a:srgbClr val="0070C0"/>
                </a:solidFill>
                <a:latin typeface="HGP創英角ﾎﾟｯﾌﾟ体" panose="040B0A00000000000000" pitchFamily="50" charset="-128"/>
                <a:ea typeface="HGP創英角ﾎﾟｯﾌﾟ体" panose="040B0A00000000000000" pitchFamily="50" charset="-128"/>
              </a:rPr>
              <a:t>雇用保険求職</a:t>
            </a:r>
            <a:endParaRPr lang="en-US" altLang="ja-JP" sz="1400" i="1" dirty="0">
              <a:solidFill>
                <a:srgbClr val="0070C0"/>
              </a:solidFill>
              <a:latin typeface="HGP創英角ﾎﾟｯﾌﾟ体" panose="040B0A00000000000000" pitchFamily="50" charset="-128"/>
              <a:ea typeface="HGP創英角ﾎﾟｯﾌﾟ体" panose="040B0A00000000000000" pitchFamily="50" charset="-128"/>
            </a:endParaRPr>
          </a:p>
          <a:p>
            <a:r>
              <a:rPr lang="ja-JP" altLang="en-US" sz="1400" i="1" dirty="0">
                <a:solidFill>
                  <a:srgbClr val="0070C0"/>
                </a:solidFill>
                <a:latin typeface="HGP創英角ﾎﾟｯﾌﾟ体" panose="040B0A00000000000000" pitchFamily="50" charset="-128"/>
                <a:ea typeface="HGP創英角ﾎﾟｯﾌﾟ体" panose="040B0A00000000000000" pitchFamily="50" charset="-128"/>
              </a:rPr>
              <a:t>活動実績対象</a:t>
            </a:r>
          </a:p>
        </p:txBody>
      </p:sp>
      <p:sp>
        <p:nvSpPr>
          <p:cNvPr id="8" name="正方形/長方形 7">
            <a:extLst>
              <a:ext uri="{FF2B5EF4-FFF2-40B4-BE49-F238E27FC236}">
                <a16:creationId xmlns:a16="http://schemas.microsoft.com/office/drawing/2014/main" id="{82182CA9-F331-3ADE-0367-AAD245918A93}"/>
              </a:ext>
            </a:extLst>
          </p:cNvPr>
          <p:cNvSpPr/>
          <p:nvPr/>
        </p:nvSpPr>
        <p:spPr>
          <a:xfrm>
            <a:off x="1646934" y="6548275"/>
            <a:ext cx="4838540" cy="1384995"/>
          </a:xfrm>
          <a:prstGeom prst="rect">
            <a:avLst/>
          </a:prstGeom>
          <a:solidFill>
            <a:srgbClr val="3399FF"/>
          </a:solidFill>
          <a:ln>
            <a:solidFill>
              <a:schemeClr val="accent1">
                <a:lumMod val="50000"/>
              </a:schemeClr>
            </a:solidFill>
          </a:ln>
        </p:spPr>
        <p:txBody>
          <a:bodyPr wrap="square">
            <a:spAutoFit/>
          </a:bodyPr>
          <a:lstStyle/>
          <a:p>
            <a:r>
              <a:rPr lang="ja-JP" altLang="en-US" sz="1400" b="1" i="1" dirty="0">
                <a:solidFill>
                  <a:schemeClr val="bg1"/>
                </a:solidFill>
                <a:effectLst/>
                <a:latin typeface="メイリオ" panose="020B0604030504040204" pitchFamily="50" charset="-128"/>
                <a:ea typeface="メイリオ" panose="020B0604030504040204" pitchFamily="50" charset="-128"/>
              </a:rPr>
              <a:t>高齢者介護にご興味のある方是非ご参加下さい。</a:t>
            </a:r>
            <a:endParaRPr lang="en-US" altLang="ja-JP" sz="1400" b="1" i="1" dirty="0">
              <a:solidFill>
                <a:schemeClr val="bg1"/>
              </a:solidFill>
              <a:effectLst/>
              <a:latin typeface="メイリオ" panose="020B0604030504040204" pitchFamily="50" charset="-128"/>
              <a:ea typeface="メイリオ" panose="020B0604030504040204" pitchFamily="50" charset="-128"/>
            </a:endParaRPr>
          </a:p>
          <a:p>
            <a:r>
              <a:rPr lang="ja-JP" altLang="en-US" sz="1400" b="1" i="1" dirty="0">
                <a:solidFill>
                  <a:schemeClr val="bg1"/>
                </a:solidFill>
                <a:effectLst/>
                <a:latin typeface="メイリオ" panose="020B0604030504040204" pitchFamily="50" charset="-128"/>
                <a:ea typeface="メイリオ" panose="020B0604030504040204" pitchFamily="50" charset="-128"/>
              </a:rPr>
              <a:t>当社の仕事は介護を提供するサービス業だと考えています。木下の介護では「幸せ」を実現するための</a:t>
            </a:r>
            <a:r>
              <a:rPr lang="en-US" altLang="ja-JP" sz="1400" b="1" i="1" dirty="0">
                <a:solidFill>
                  <a:schemeClr val="bg1"/>
                </a:solidFill>
                <a:effectLst/>
                <a:latin typeface="メイリオ" panose="020B0604030504040204" pitchFamily="50" charset="-128"/>
                <a:ea typeface="メイリオ" panose="020B0604030504040204" pitchFamily="50" charset="-128"/>
              </a:rPr>
              <a:t>5</a:t>
            </a:r>
            <a:r>
              <a:rPr lang="ja-JP" altLang="en-US" sz="1400" b="1" i="1" dirty="0">
                <a:solidFill>
                  <a:schemeClr val="bg1"/>
                </a:solidFill>
                <a:effectLst/>
                <a:latin typeface="メイリオ" panose="020B0604030504040204" pitchFamily="50" charset="-128"/>
                <a:ea typeface="メイリオ" panose="020B0604030504040204" pitchFamily="50" charset="-128"/>
              </a:rPr>
              <a:t>つの取り組みを行っています。</a:t>
            </a:r>
            <a:endParaRPr lang="en-US" altLang="ja-JP" sz="1400" b="1" i="1" dirty="0">
              <a:solidFill>
                <a:schemeClr val="bg1"/>
              </a:solidFill>
              <a:effectLst/>
              <a:latin typeface="メイリオ" panose="020B0604030504040204" pitchFamily="50" charset="-128"/>
              <a:ea typeface="メイリオ" panose="020B0604030504040204" pitchFamily="50" charset="-128"/>
            </a:endParaRPr>
          </a:p>
          <a:p>
            <a:r>
              <a:rPr lang="ja-JP" altLang="en-US" sz="1400" b="1" i="1" dirty="0">
                <a:solidFill>
                  <a:schemeClr val="bg1"/>
                </a:solidFill>
                <a:effectLst/>
                <a:latin typeface="メイリオ" panose="020B0604030504040204" pitchFamily="50" charset="-128"/>
                <a:ea typeface="メイリオ" panose="020B0604030504040204" pitchFamily="50" charset="-128"/>
              </a:rPr>
              <a:t>どんな仕事をするのかどんな資格が必要かなど相談会で質問して下さい。</a:t>
            </a:r>
            <a:endParaRPr lang="en-US" altLang="ja-JP" sz="1400" b="1" i="1" dirty="0">
              <a:solidFill>
                <a:schemeClr val="bg1"/>
              </a:solidFill>
              <a:effectLst/>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EE15830A-777A-C74E-C321-C278F169BC6D}"/>
              </a:ext>
            </a:extLst>
          </p:cNvPr>
          <p:cNvPicPr>
            <a:picLocks noChangeAspect="1"/>
          </p:cNvPicPr>
          <p:nvPr/>
        </p:nvPicPr>
        <p:blipFill>
          <a:blip r:embed="rId3"/>
          <a:stretch>
            <a:fillRect/>
          </a:stretch>
        </p:blipFill>
        <p:spPr>
          <a:xfrm>
            <a:off x="3484420" y="1505922"/>
            <a:ext cx="3169277" cy="2444870"/>
          </a:xfrm>
          <a:prstGeom prst="rect">
            <a:avLst/>
          </a:prstGeom>
        </p:spPr>
      </p:pic>
      <p:pic>
        <p:nvPicPr>
          <p:cNvPr id="24" name="図 23">
            <a:extLst>
              <a:ext uri="{FF2B5EF4-FFF2-40B4-BE49-F238E27FC236}">
                <a16:creationId xmlns:a16="http://schemas.microsoft.com/office/drawing/2014/main" id="{119A73C3-72A0-9449-74F7-E84C8D3C9A99}"/>
              </a:ext>
            </a:extLst>
          </p:cNvPr>
          <p:cNvPicPr>
            <a:picLocks noChangeAspect="1"/>
          </p:cNvPicPr>
          <p:nvPr/>
        </p:nvPicPr>
        <p:blipFill>
          <a:blip r:embed="rId4"/>
          <a:stretch>
            <a:fillRect/>
          </a:stretch>
        </p:blipFill>
        <p:spPr>
          <a:xfrm>
            <a:off x="182990" y="675662"/>
            <a:ext cx="1602494" cy="407907"/>
          </a:xfrm>
          <a:prstGeom prst="rect">
            <a:avLst/>
          </a:prstGeom>
        </p:spPr>
      </p:pic>
      <p:sp>
        <p:nvSpPr>
          <p:cNvPr id="30" name="テキスト ボックス 29">
            <a:extLst>
              <a:ext uri="{FF2B5EF4-FFF2-40B4-BE49-F238E27FC236}">
                <a16:creationId xmlns:a16="http://schemas.microsoft.com/office/drawing/2014/main" id="{696254AC-226A-8387-ABD0-E3C26C6ED14A}"/>
              </a:ext>
            </a:extLst>
          </p:cNvPr>
          <p:cNvSpPr txBox="1"/>
          <p:nvPr/>
        </p:nvSpPr>
        <p:spPr>
          <a:xfrm>
            <a:off x="109597" y="1172270"/>
            <a:ext cx="5388399" cy="769441"/>
          </a:xfrm>
          <a:prstGeom prst="rect">
            <a:avLst/>
          </a:prstGeom>
          <a:noFill/>
        </p:spPr>
        <p:txBody>
          <a:bodyPr wrap="square">
            <a:spAutoFit/>
          </a:bodyPr>
          <a:lstStyle/>
          <a:p>
            <a:pPr algn="l"/>
            <a:r>
              <a:rPr lang="ja-JP" altLang="en-US" b="1" i="0" dirty="0">
                <a:solidFill>
                  <a:srgbClr val="333333"/>
                </a:solidFill>
                <a:effectLst/>
                <a:latin typeface="Noto Sans JP"/>
              </a:rPr>
              <a:t>サービス付き高齢者向け住宅・介護付きホーム</a:t>
            </a:r>
          </a:p>
          <a:p>
            <a:pPr algn="l"/>
            <a:r>
              <a:rPr lang="ja-JP" altLang="en-US" sz="2600" b="1" i="0" dirty="0">
                <a:solidFill>
                  <a:srgbClr val="333333"/>
                </a:solidFill>
                <a:effectLst/>
                <a:latin typeface="Noto Sans JP"/>
              </a:rPr>
              <a:t>リアンレーヴ世田谷</a:t>
            </a:r>
          </a:p>
        </p:txBody>
      </p:sp>
      <p:grpSp>
        <p:nvGrpSpPr>
          <p:cNvPr id="38" name="グループ化 37">
            <a:extLst>
              <a:ext uri="{FF2B5EF4-FFF2-40B4-BE49-F238E27FC236}">
                <a16:creationId xmlns:a16="http://schemas.microsoft.com/office/drawing/2014/main" id="{49FCB532-ADFF-7EA0-CF4D-B87F71206081}"/>
              </a:ext>
            </a:extLst>
          </p:cNvPr>
          <p:cNvGrpSpPr/>
          <p:nvPr/>
        </p:nvGrpSpPr>
        <p:grpSpPr>
          <a:xfrm>
            <a:off x="253433" y="6534419"/>
            <a:ext cx="1215149" cy="1859222"/>
            <a:chOff x="253433" y="5474960"/>
            <a:chExt cx="1275625" cy="2077629"/>
          </a:xfrm>
        </p:grpSpPr>
        <p:pic>
          <p:nvPicPr>
            <p:cNvPr id="35" name="図 34">
              <a:extLst>
                <a:ext uri="{FF2B5EF4-FFF2-40B4-BE49-F238E27FC236}">
                  <a16:creationId xmlns:a16="http://schemas.microsoft.com/office/drawing/2014/main" id="{F4E661D5-D92F-1155-CF8E-A139A55F91C3}"/>
                </a:ext>
              </a:extLst>
            </p:cNvPr>
            <p:cNvPicPr>
              <a:picLocks noChangeAspect="1"/>
            </p:cNvPicPr>
            <p:nvPr/>
          </p:nvPicPr>
          <p:blipFill>
            <a:blip r:embed="rId5"/>
            <a:stretch>
              <a:fillRect/>
            </a:stretch>
          </p:blipFill>
          <p:spPr>
            <a:xfrm>
              <a:off x="253433" y="5474960"/>
              <a:ext cx="1275625" cy="1700169"/>
            </a:xfrm>
            <a:prstGeom prst="rect">
              <a:avLst/>
            </a:prstGeom>
          </p:spPr>
        </p:pic>
        <p:sp>
          <p:nvSpPr>
            <p:cNvPr id="37" name="テキスト ボックス 36">
              <a:extLst>
                <a:ext uri="{FF2B5EF4-FFF2-40B4-BE49-F238E27FC236}">
                  <a16:creationId xmlns:a16="http://schemas.microsoft.com/office/drawing/2014/main" id="{675A56FA-076E-84F6-A455-B876DCFEBDBA}"/>
                </a:ext>
              </a:extLst>
            </p:cNvPr>
            <p:cNvSpPr txBox="1"/>
            <p:nvPr/>
          </p:nvSpPr>
          <p:spPr>
            <a:xfrm>
              <a:off x="349039" y="7243050"/>
              <a:ext cx="1106109" cy="309539"/>
            </a:xfrm>
            <a:prstGeom prst="rect">
              <a:avLst/>
            </a:prstGeom>
            <a:noFill/>
          </p:spPr>
          <p:txBody>
            <a:bodyPr wrap="square" lIns="91440" tIns="45720" rIns="91440" bIns="45720" anchor="t">
              <a:spAutoFit/>
            </a:bodyPr>
            <a:lstStyle/>
            <a:p>
              <a:pPr algn="l"/>
              <a:r>
                <a:rPr lang="ja-JP" altLang="en-US" sz="1200" b="1" i="0">
                  <a:solidFill>
                    <a:srgbClr val="333333"/>
                  </a:solidFill>
                  <a:effectLst/>
                  <a:latin typeface="Noto Sans JP"/>
                  <a:ea typeface="游ゴシック"/>
                </a:rPr>
                <a:t>鈴木施</a:t>
              </a:r>
              <a:r>
                <a:rPr lang="ja-JP" altLang="en-US" sz="1200" b="1">
                  <a:solidFill>
                    <a:srgbClr val="333333"/>
                  </a:solidFill>
                  <a:latin typeface="Noto Sans JP"/>
                  <a:ea typeface="游ゴシック"/>
                </a:rPr>
                <a:t>設長</a:t>
              </a:r>
              <a:endParaRPr lang="zh-TW" altLang="en-US" sz="1200" b="1" i="0">
                <a:solidFill>
                  <a:srgbClr val="333333"/>
                </a:solidFill>
                <a:effectLst/>
                <a:latin typeface="Noto Sans JP"/>
                <a:ea typeface="新細明體"/>
              </a:endParaRPr>
            </a:p>
          </p:txBody>
        </p:sp>
      </p:grpSp>
      <p:grpSp>
        <p:nvGrpSpPr>
          <p:cNvPr id="45" name="グループ化 44">
            <a:extLst>
              <a:ext uri="{FF2B5EF4-FFF2-40B4-BE49-F238E27FC236}">
                <a16:creationId xmlns:a16="http://schemas.microsoft.com/office/drawing/2014/main" id="{B949F9FC-2717-55B8-1E4F-5339F6FAC5DC}"/>
              </a:ext>
            </a:extLst>
          </p:cNvPr>
          <p:cNvGrpSpPr/>
          <p:nvPr/>
        </p:nvGrpSpPr>
        <p:grpSpPr>
          <a:xfrm>
            <a:off x="405838" y="4024464"/>
            <a:ext cx="6009287" cy="867270"/>
            <a:chOff x="253433" y="4024464"/>
            <a:chExt cx="6009287" cy="867270"/>
          </a:xfrm>
        </p:grpSpPr>
        <p:pic>
          <p:nvPicPr>
            <p:cNvPr id="40" name="図 39">
              <a:extLst>
                <a:ext uri="{FF2B5EF4-FFF2-40B4-BE49-F238E27FC236}">
                  <a16:creationId xmlns:a16="http://schemas.microsoft.com/office/drawing/2014/main" id="{D90B60E7-D049-5D7F-29D1-6FFD1B44843F}"/>
                </a:ext>
              </a:extLst>
            </p:cNvPr>
            <p:cNvPicPr>
              <a:picLocks noChangeAspect="1"/>
            </p:cNvPicPr>
            <p:nvPr/>
          </p:nvPicPr>
          <p:blipFill>
            <a:blip r:embed="rId6"/>
            <a:stretch>
              <a:fillRect/>
            </a:stretch>
          </p:blipFill>
          <p:spPr>
            <a:xfrm>
              <a:off x="253433" y="4055856"/>
              <a:ext cx="1054358" cy="813362"/>
            </a:xfrm>
            <a:prstGeom prst="rect">
              <a:avLst/>
            </a:prstGeom>
          </p:spPr>
        </p:pic>
        <p:pic>
          <p:nvPicPr>
            <p:cNvPr id="41" name="図 40">
              <a:extLst>
                <a:ext uri="{FF2B5EF4-FFF2-40B4-BE49-F238E27FC236}">
                  <a16:creationId xmlns:a16="http://schemas.microsoft.com/office/drawing/2014/main" id="{F62D70E1-239C-9A55-2C29-6BFBC534A3E5}"/>
                </a:ext>
              </a:extLst>
            </p:cNvPr>
            <p:cNvPicPr>
              <a:picLocks noChangeAspect="1"/>
            </p:cNvPicPr>
            <p:nvPr/>
          </p:nvPicPr>
          <p:blipFill>
            <a:blip r:embed="rId7"/>
            <a:stretch>
              <a:fillRect/>
            </a:stretch>
          </p:blipFill>
          <p:spPr>
            <a:xfrm>
              <a:off x="1468582" y="4051676"/>
              <a:ext cx="1059776" cy="817542"/>
            </a:xfrm>
            <a:prstGeom prst="rect">
              <a:avLst/>
            </a:prstGeom>
          </p:spPr>
        </p:pic>
        <p:pic>
          <p:nvPicPr>
            <p:cNvPr id="42" name="図 41">
              <a:extLst>
                <a:ext uri="{FF2B5EF4-FFF2-40B4-BE49-F238E27FC236}">
                  <a16:creationId xmlns:a16="http://schemas.microsoft.com/office/drawing/2014/main" id="{D337DE69-EBE5-25CA-EA45-08244B88E04A}"/>
                </a:ext>
              </a:extLst>
            </p:cNvPr>
            <p:cNvPicPr>
              <a:picLocks noChangeAspect="1"/>
            </p:cNvPicPr>
            <p:nvPr/>
          </p:nvPicPr>
          <p:blipFill>
            <a:blip r:embed="rId8"/>
            <a:stretch>
              <a:fillRect/>
            </a:stretch>
          </p:blipFill>
          <p:spPr>
            <a:xfrm>
              <a:off x="2690881" y="4051087"/>
              <a:ext cx="1089728" cy="840647"/>
            </a:xfrm>
            <a:prstGeom prst="rect">
              <a:avLst/>
            </a:prstGeom>
          </p:spPr>
        </p:pic>
        <p:pic>
          <p:nvPicPr>
            <p:cNvPr id="43" name="図 42">
              <a:extLst>
                <a:ext uri="{FF2B5EF4-FFF2-40B4-BE49-F238E27FC236}">
                  <a16:creationId xmlns:a16="http://schemas.microsoft.com/office/drawing/2014/main" id="{1B1F352D-61FA-778C-A713-2974AE94683A}"/>
                </a:ext>
              </a:extLst>
            </p:cNvPr>
            <p:cNvPicPr>
              <a:picLocks noChangeAspect="1"/>
            </p:cNvPicPr>
            <p:nvPr/>
          </p:nvPicPr>
          <p:blipFill>
            <a:blip r:embed="rId9"/>
            <a:stretch>
              <a:fillRect/>
            </a:stretch>
          </p:blipFill>
          <p:spPr>
            <a:xfrm>
              <a:off x="3943132" y="4029159"/>
              <a:ext cx="1089728" cy="840647"/>
            </a:xfrm>
            <a:prstGeom prst="rect">
              <a:avLst/>
            </a:prstGeom>
          </p:spPr>
        </p:pic>
        <p:pic>
          <p:nvPicPr>
            <p:cNvPr id="44" name="図 43">
              <a:extLst>
                <a:ext uri="{FF2B5EF4-FFF2-40B4-BE49-F238E27FC236}">
                  <a16:creationId xmlns:a16="http://schemas.microsoft.com/office/drawing/2014/main" id="{430FEE2B-23CE-88FE-FBBB-9F56F4A0CD94}"/>
                </a:ext>
              </a:extLst>
            </p:cNvPr>
            <p:cNvPicPr>
              <a:picLocks noChangeAspect="1"/>
            </p:cNvPicPr>
            <p:nvPr/>
          </p:nvPicPr>
          <p:blipFill>
            <a:blip r:embed="rId10"/>
            <a:stretch>
              <a:fillRect/>
            </a:stretch>
          </p:blipFill>
          <p:spPr>
            <a:xfrm>
              <a:off x="5172991" y="4024464"/>
              <a:ext cx="1089729" cy="840648"/>
            </a:xfrm>
            <a:prstGeom prst="rect">
              <a:avLst/>
            </a:prstGeom>
          </p:spPr>
        </p:pic>
      </p:grpSp>
    </p:spTree>
    <p:extLst>
      <p:ext uri="{BB962C8B-B14F-4D97-AF65-F5344CB8AC3E}">
        <p14:creationId xmlns:p14="http://schemas.microsoft.com/office/powerpoint/2010/main" val="338912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7918" y="1634837"/>
            <a:ext cx="6562164" cy="489798"/>
          </a:xfrm>
          <a:solidFill>
            <a:srgbClr val="000099"/>
          </a:solidFill>
          <a:ln>
            <a:solidFill>
              <a:srgbClr val="000099"/>
            </a:solidFill>
          </a:ln>
        </p:spPr>
        <p:txBody>
          <a:bodyPr>
            <a:noAutofit/>
          </a:bodyPr>
          <a:lstStyle/>
          <a:p>
            <a:r>
              <a:rPr kumimoji="1" lang="ja-JP" altLang="en-US" sz="2400" dirty="0">
                <a:solidFill>
                  <a:schemeClr val="bg1"/>
                </a:solidFill>
                <a:latin typeface="メイリオ" panose="020B0604030504040204" pitchFamily="50" charset="-128"/>
                <a:ea typeface="メイリオ" panose="020B0604030504040204" pitchFamily="50" charset="-128"/>
              </a:rPr>
              <a:t>対象求人</a:t>
            </a:r>
          </a:p>
        </p:txBody>
      </p:sp>
      <p:sp>
        <p:nvSpPr>
          <p:cNvPr id="4" name="テキスト ボックス 3">
            <a:extLst>
              <a:ext uri="{FF2B5EF4-FFF2-40B4-BE49-F238E27FC236}">
                <a16:creationId xmlns:a16="http://schemas.microsoft.com/office/drawing/2014/main" id="{AC80193B-B50A-C9BF-7550-D1DBA8AB8F3B}"/>
              </a:ext>
            </a:extLst>
          </p:cNvPr>
          <p:cNvSpPr txBox="1"/>
          <p:nvPr/>
        </p:nvSpPr>
        <p:spPr>
          <a:xfrm>
            <a:off x="480423" y="4940539"/>
            <a:ext cx="5726410" cy="369332"/>
          </a:xfrm>
          <a:prstGeom prst="rect">
            <a:avLst/>
          </a:prstGeom>
          <a:noFill/>
        </p:spPr>
        <p:txBody>
          <a:bodyPr wrap="square" lIns="91440" tIns="45720" rIns="91440" bIns="45720" rtlCol="0" anchor="t">
            <a:spAutoFit/>
          </a:bodyPr>
          <a:lstStyle/>
          <a:p>
            <a:r>
              <a:rPr kumimoji="1" lang="ja-JP" altLang="en-US" b="1">
                <a:ea typeface="游ゴシック"/>
              </a:rPr>
              <a:t>①と⑤の求人は</a:t>
            </a:r>
            <a:r>
              <a:rPr kumimoji="1" lang="en-US" altLang="ja-JP" b="1" dirty="0">
                <a:ea typeface="游ゴシック"/>
              </a:rPr>
              <a:t>1</a:t>
            </a:r>
            <a:r>
              <a:rPr kumimoji="1" lang="ja-JP" altLang="en-US" b="1">
                <a:ea typeface="游ゴシック"/>
              </a:rPr>
              <a:t>月</a:t>
            </a:r>
            <a:r>
              <a:rPr kumimoji="1" lang="en-US" altLang="ja-JP" b="1" dirty="0">
                <a:ea typeface="游ゴシック"/>
              </a:rPr>
              <a:t>1</a:t>
            </a:r>
            <a:r>
              <a:rPr kumimoji="1" lang="ja-JP" altLang="en-US" b="1">
                <a:ea typeface="游ゴシック"/>
              </a:rPr>
              <a:t>日で更新し番号が変わります。</a:t>
            </a:r>
          </a:p>
        </p:txBody>
      </p:sp>
      <p:pic>
        <p:nvPicPr>
          <p:cNvPr id="12" name="図 11">
            <a:extLst>
              <a:ext uri="{FF2B5EF4-FFF2-40B4-BE49-F238E27FC236}">
                <a16:creationId xmlns:a16="http://schemas.microsoft.com/office/drawing/2014/main" id="{0C1CD3FA-AD49-6667-1A4D-4877462CE164}"/>
              </a:ext>
            </a:extLst>
          </p:cNvPr>
          <p:cNvPicPr>
            <a:picLocks noChangeAspect="1"/>
          </p:cNvPicPr>
          <p:nvPr/>
        </p:nvPicPr>
        <p:blipFill>
          <a:blip r:embed="rId2"/>
          <a:stretch>
            <a:fillRect/>
          </a:stretch>
        </p:blipFill>
        <p:spPr>
          <a:xfrm>
            <a:off x="147918" y="2251363"/>
            <a:ext cx="6710082" cy="2606045"/>
          </a:xfrm>
          <a:prstGeom prst="rect">
            <a:avLst/>
          </a:prstGeom>
        </p:spPr>
      </p:pic>
    </p:spTree>
    <p:extLst>
      <p:ext uri="{BB962C8B-B14F-4D97-AF65-F5344CB8AC3E}">
        <p14:creationId xmlns:p14="http://schemas.microsoft.com/office/powerpoint/2010/main" val="32236259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66FF">
            <a:alpha val="40000"/>
          </a:srgbClr>
        </a:solidFill>
        <a:ln>
          <a:solidFill>
            <a:schemeClr val="tx1"/>
          </a:solidFill>
        </a:ln>
      </a:spPr>
      <a:bodyPr wrap="square">
        <a:spAutoFit/>
      </a:bodyPr>
      <a:lstStyle>
        <a:defPPr algn="l">
          <a:defRPr sz="1400" b="1" i="0" dirty="0">
            <a:effectLst/>
            <a:latin typeface="Noto Sans JP"/>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6b0181-ddb3-4997-8c6d-4e647fa697f6">
      <Terms xmlns="http://schemas.microsoft.com/office/infopath/2007/PartnerControls"/>
    </lcf76f155ced4ddcb4097134ff3c332f>
    <TaxCatchAll xmlns="44856c1c-163a-4db4-9f2d-e69ab44d016d" xsi:nil="true"/>
    <Owner xmlns="956b0181-ddb3-4997-8c6d-4e647fa697f6">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AC07158A022C049B22278E05B04AEE9" ma:contentTypeVersion="15" ma:contentTypeDescription="新しいドキュメントを作成します。" ma:contentTypeScope="" ma:versionID="644694af575bebfbfc178792ba1c3ff8">
  <xsd:schema xmlns:xsd="http://www.w3.org/2001/XMLSchema" xmlns:xs="http://www.w3.org/2001/XMLSchema" xmlns:p="http://schemas.microsoft.com/office/2006/metadata/properties" xmlns:ns2="956b0181-ddb3-4997-8c6d-4e647fa697f6" xmlns:ns3="44856c1c-163a-4db4-9f2d-e69ab44d016d" targetNamespace="http://schemas.microsoft.com/office/2006/metadata/properties" ma:root="true" ma:fieldsID="052e6d227700d5bb6aee985c37165512" ns2:_="" ns3:_="">
    <xsd:import namespace="956b0181-ddb3-4997-8c6d-4e647fa697f6"/>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b0181-ddb3-4997-8c6d-4e647fa697f6"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2c63f66-109c-4bdb-97b0-e543a674c3b5}"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66425-46A8-4DED-8ED1-56C62212CFC0}">
  <ds:schemaRefs>
    <ds:schemaRef ds:uri="http://schemas.microsoft.com/sharepoint/v3/contenttype/forms"/>
  </ds:schemaRefs>
</ds:datastoreItem>
</file>

<file path=customXml/itemProps2.xml><?xml version="1.0" encoding="utf-8"?>
<ds:datastoreItem xmlns:ds="http://schemas.openxmlformats.org/officeDocument/2006/customXml" ds:itemID="{6F477267-3A1C-4BA4-AA31-578B290AB202}">
  <ds:schemaRefs>
    <ds:schemaRef ds:uri="http://schemas.microsoft.com/office/2006/metadata/properties"/>
    <ds:schemaRef ds:uri="http://schemas.microsoft.com/office/infopath/2007/PartnerControls"/>
    <ds:schemaRef ds:uri="956b0181-ddb3-4997-8c6d-4e647fa697f6"/>
    <ds:schemaRef ds:uri="44856c1c-163a-4db4-9f2d-e69ab44d016d"/>
  </ds:schemaRefs>
</ds:datastoreItem>
</file>

<file path=customXml/itemProps3.xml><?xml version="1.0" encoding="utf-8"?>
<ds:datastoreItem xmlns:ds="http://schemas.openxmlformats.org/officeDocument/2006/customXml" ds:itemID="{D60079DE-5E70-4D79-93B5-B54152349C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6b0181-ddb3-4997-8c6d-4e647fa697f6"/>
    <ds:schemaRef ds:uri="44856c1c-163a-4db4-9f2d-e69ab44d01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Words>288</Words>
  <PresentationFormat>A4 Paper (210x297 mm)</PresentationFormat>
  <Paragraphs>30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テーマ</vt:lpstr>
      <vt:lpstr>PowerPoint Presentation</vt:lpstr>
      <vt:lpstr>対象求人</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0x010100CAC07158A022C049B22278E05B04AEE9</vt:lpwstr>
  </property>
  <property fmtid="{D5CDD505-2E9C-101B-9397-08002B2CF9AE}" pid="3" name="MediaServiceImageTags">
    <vt:lpwstr/>
  </property>
</Properties>
</file>