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6858000" cy="9144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星野鈴子" initials="星野鈴子" lastIdx="1" clrIdx="0">
    <p:extLst>
      <p:ext uri="{19B8F6BF-5375-455C-9EA6-DF929625EA0E}">
        <p15:presenceInfo xmlns:p15="http://schemas.microsoft.com/office/powerpoint/2012/main" userId="星野鈴子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6633"/>
    <a:srgbClr val="663300"/>
    <a:srgbClr val="CC0066"/>
    <a:srgbClr val="008080"/>
    <a:srgbClr val="33CCCC"/>
    <a:srgbClr val="FF3399"/>
    <a:srgbClr val="2261AE"/>
    <a:srgbClr val="19B77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F0D8D4-FB2A-8FF0-65F9-78BF8E1FF18E}" v="58" dt="2025-08-19T07:35:23.7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30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viewProps.xml" Type="http://schemas.openxmlformats.org/officeDocument/2006/relationships/viewProps"/><Relationship Id="rId11" Target="theme/theme1.xml" Type="http://schemas.openxmlformats.org/officeDocument/2006/relationships/theme"/><Relationship Id="rId12" Target="tableStyles.xml" Type="http://schemas.openxmlformats.org/officeDocument/2006/relationships/tableStyles"/><Relationship Id="rId13" Target="changesInfos/changesInfo1.xml" Type="http://schemas.microsoft.com/office/2016/11/relationships/changesInfo"/><Relationship Id="rId14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commentAuthors.xml" Type="http://schemas.openxmlformats.org/officeDocument/2006/relationships/commentAuthors"/><Relationship Id="rId9" Target="presProps.xml" Type="http://schemas.openxmlformats.org/officeDocument/2006/relationships/presProp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山拓実" userId="S::otmors@kikan-ad.esb.mhlw.go.jp::56afb089-5347-4a1e-8cf4-5eb0df8a84f5" providerId="AD" clId="Web-{C9965B1E-E0E3-75BF-F096-F4DCEB980925}"/>
    <pc:docChg chg="modSld">
      <pc:chgData name="大山拓実" userId="S::otmors@kikan-ad.esb.mhlw.go.jp::56afb089-5347-4a1e-8cf4-5eb0df8a84f5" providerId="AD" clId="Web-{C9965B1E-E0E3-75BF-F096-F4DCEB980925}" dt="2025-06-16T00:33:47.160" v="11" actId="20577"/>
      <pc:docMkLst>
        <pc:docMk/>
      </pc:docMkLst>
      <pc:sldChg chg="modSp">
        <pc:chgData name="大山拓実" userId="S::otmors@kikan-ad.esb.mhlw.go.jp::56afb089-5347-4a1e-8cf4-5eb0df8a84f5" providerId="AD" clId="Web-{C9965B1E-E0E3-75BF-F096-F4DCEB980925}" dt="2025-06-16T00:33:47.160" v="11" actId="20577"/>
        <pc:sldMkLst>
          <pc:docMk/>
          <pc:sldMk cId="3754494045" sldId="263"/>
        </pc:sldMkLst>
      </pc:sldChg>
    </pc:docChg>
  </pc:docChgLst>
  <pc:docChgLst>
    <pc:chgData name="大山拓実" userId="S::otmors@kikan-ad.esb.mhlw.go.jp::56afb089-5347-4a1e-8cf4-5eb0df8a84f5" providerId="AD" clId="Web-{CCF0D8D4-FB2A-8FF0-65F9-78BF8E1FF18E}"/>
    <pc:docChg chg="modSld">
      <pc:chgData name="大山拓実" userId="S::otmors@kikan-ad.esb.mhlw.go.jp::56afb089-5347-4a1e-8cf4-5eb0df8a84f5" providerId="AD" clId="Web-{CCF0D8D4-FB2A-8FF0-65F9-78BF8E1FF18E}" dt="2025-08-19T07:35:22.549" v="26" actId="20577"/>
      <pc:docMkLst>
        <pc:docMk/>
      </pc:docMkLst>
      <pc:sldChg chg="modSp">
        <pc:chgData name="大山拓実" userId="S::otmors@kikan-ad.esb.mhlw.go.jp::56afb089-5347-4a1e-8cf4-5eb0df8a84f5" providerId="AD" clId="Web-{CCF0D8D4-FB2A-8FF0-65F9-78BF8E1FF18E}" dt="2025-08-19T07:35:22.549" v="26" actId="20577"/>
        <pc:sldMkLst>
          <pc:docMk/>
          <pc:sldMk cId="3754494045" sldId="263"/>
        </pc:sldMkLst>
        <pc:spChg chg="mod">
          <ac:chgData name="大山拓実" userId="S::otmors@kikan-ad.esb.mhlw.go.jp::56afb089-5347-4a1e-8cf4-5eb0df8a84f5" providerId="AD" clId="Web-{CCF0D8D4-FB2A-8FF0-65F9-78BF8E1FF18E}" dt="2025-08-19T07:30:51.778" v="4" actId="20577"/>
          <ac:spMkLst>
            <pc:docMk/>
            <pc:sldMk cId="3754494045" sldId="263"/>
            <ac:spMk id="36" creationId="{00000000-0000-0000-0000-000000000000}"/>
          </ac:spMkLst>
        </pc:spChg>
        <pc:spChg chg="mod">
          <ac:chgData name="大山拓実" userId="S::otmors@kikan-ad.esb.mhlw.go.jp::56afb089-5347-4a1e-8cf4-5eb0df8a84f5" providerId="AD" clId="Web-{CCF0D8D4-FB2A-8FF0-65F9-78BF8E1FF18E}" dt="2025-08-19T07:35:22.549" v="26" actId="20577"/>
          <ac:spMkLst>
            <pc:docMk/>
            <pc:sldMk cId="3754494045" sldId="263"/>
            <ac:spMk id="3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C0C74-E917-45B3-A035-AB9606ADCBC3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BCE44-812A-4D01-BCC8-15FDF0FC45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011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249FE-8107-4AFD-BFB5-A54B37876D6A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1243013"/>
            <a:ext cx="25161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2E807-DF69-4D54-9DF5-0D8C351DA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059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ACAAA-3973-4F3B-983A-31107D780899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7F85-FCA0-48A3-8640-D3C1758A7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12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ACAAA-3973-4F3B-983A-31107D780899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7F85-FCA0-48A3-8640-D3C1758A7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77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ACAAA-3973-4F3B-983A-31107D780899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7F85-FCA0-48A3-8640-D3C1758A7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282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ACAAA-3973-4F3B-983A-31107D780899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7F85-FCA0-48A3-8640-D3C1758A7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19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ACAAA-3973-4F3B-983A-31107D780899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7F85-FCA0-48A3-8640-D3C1758A7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97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ACAAA-3973-4F3B-983A-31107D780899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7F85-FCA0-48A3-8640-D3C1758A7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11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ACAAA-3973-4F3B-983A-31107D780899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7F85-FCA0-48A3-8640-D3C1758A7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64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ACAAA-3973-4F3B-983A-31107D780899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7F85-FCA0-48A3-8640-D3C1758A7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8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ACAAA-3973-4F3B-983A-31107D780899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7F85-FCA0-48A3-8640-D3C1758A7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84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ACAAA-3973-4F3B-983A-31107D780899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7F85-FCA0-48A3-8640-D3C1758A7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23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ACAAA-3973-4F3B-983A-31107D780899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7F85-FCA0-48A3-8640-D3C1758A7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08780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ACAAA-3973-4F3B-983A-31107D780899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B7F85-FCA0-48A3-8640-D3C1758A7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96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emf" Type="http://schemas.openxmlformats.org/officeDocument/2006/relationships/image"/><Relationship Id="rId4" Target="../media/image3.emf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64" y="375568"/>
            <a:ext cx="6894146" cy="6250748"/>
          </a:xfrm>
          <a:prstGeom prst="rect">
            <a:avLst/>
          </a:prstGeom>
          <a:solidFill>
            <a:srgbClr val="FF6600"/>
          </a:solidFill>
          <a:ln>
            <a:noFill/>
          </a:ln>
          <a:effectLst>
            <a:outerShdw blurRad="508000" dist="50800" dir="5400000" algn="ctr" rotWithShape="0">
              <a:schemeClr val="bg1">
                <a:alpha val="43000"/>
              </a:scheme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9999"/>
              </a:solidFill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348017" y="827584"/>
            <a:ext cx="6199643" cy="1944216"/>
          </a:xfrm>
          <a:prstGeom prst="rect">
            <a:avLst/>
          </a:prstGeom>
          <a:noFill/>
          <a:ln w="25400">
            <a:noFill/>
          </a:ln>
          <a:effectLst>
            <a:softEdge rad="317500"/>
          </a:effectLst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solidFill>
                  <a:schemeClr val="bg1"/>
                </a:solidFill>
                <a:effectLst>
                  <a:outerShdw blurRad="50800" dist="38100" dir="21540000" algn="bl" rotWithShape="0">
                    <a:schemeClr val="tx1">
                      <a:lumMod val="75000"/>
                      <a:lumOff val="25000"/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職業訓練</a:t>
            </a:r>
            <a:endParaRPr lang="en-US" altLang="ja-JP" sz="6000" dirty="0">
              <a:solidFill>
                <a:schemeClr val="bg1"/>
              </a:solidFill>
              <a:effectLst>
                <a:outerShdw blurRad="50800" dist="38100" dir="21540000" algn="bl" rotWithShape="0">
                  <a:schemeClr val="tx1">
                    <a:lumMod val="75000"/>
                    <a:lumOff val="25000"/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dirty="0">
                <a:solidFill>
                  <a:schemeClr val="bg1"/>
                </a:solidFill>
                <a:effectLst>
                  <a:outerShdw blurRad="50800" dist="38100" dir="21540000" algn="bl" rotWithShape="0">
                    <a:schemeClr val="tx1">
                      <a:lumMod val="75000"/>
                      <a:lumOff val="25000"/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オンラインセミナー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628800" y="546363"/>
            <a:ext cx="3490939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noProof="0" dirty="0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roadway" panose="04040905080B02020502" pitchFamily="82" charset="0"/>
                <a:ea typeface="游ゴシック" panose="020B0400000000000000" pitchFamily="50" charset="-128"/>
              </a:rPr>
              <a:t>ご自宅</a:t>
            </a:r>
            <a:r>
              <a:rPr lang="ja-JP" altLang="en-US" sz="1600" b="1" dirty="0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roadway" panose="04040905080B02020502" pitchFamily="82" charset="0"/>
                <a:ea typeface="游ゴシック" panose="020B0400000000000000" pitchFamily="50" charset="-128"/>
              </a:rPr>
              <a:t>で！</a:t>
            </a:r>
            <a:r>
              <a:rPr lang="en-US" altLang="ja-JP" sz="1600" b="1" noProof="0" dirty="0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ZOOM</a:t>
            </a:r>
            <a:r>
              <a:rPr lang="ja-JP" altLang="en-US" sz="1600" b="1" dirty="0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游ゴシック" panose="020F0502020204030204"/>
                <a:ea typeface="游ゴシック" panose="020B0400000000000000" pitchFamily="50" charset="-128"/>
              </a:rPr>
              <a:t>で参加！</a:t>
            </a:r>
            <a:endParaRPr kumimoji="1" lang="ja-JP" altLang="en-US" sz="1600" b="1" i="0" u="none" strike="noStrike" kern="1200" cap="none" spc="0" normalizeH="0" baseline="0" noProof="0" dirty="0">
              <a:ln w="10160">
                <a:noFill/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C0B11006-5137-7C12-BCEB-0591274A93B9}"/>
              </a:ext>
            </a:extLst>
          </p:cNvPr>
          <p:cNvCxnSpPr>
            <a:cxnSpLocks/>
          </p:cNvCxnSpPr>
          <p:nvPr/>
        </p:nvCxnSpPr>
        <p:spPr>
          <a:xfrm>
            <a:off x="1864652" y="626888"/>
            <a:ext cx="221378" cy="23854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40AAB78-CECB-C879-D2BB-27FF9BC85513}"/>
              </a:ext>
            </a:extLst>
          </p:cNvPr>
          <p:cNvCxnSpPr>
            <a:cxnSpLocks/>
          </p:cNvCxnSpPr>
          <p:nvPr/>
        </p:nvCxnSpPr>
        <p:spPr>
          <a:xfrm flipH="1">
            <a:off x="4637750" y="614594"/>
            <a:ext cx="199197" cy="26537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64733" y="3649450"/>
            <a:ext cx="272094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3487438" y="3668111"/>
            <a:ext cx="293505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085676" y="3649450"/>
            <a:ext cx="211021" cy="2385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3298862" y="3668111"/>
            <a:ext cx="188576" cy="22855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1053467" y="3154162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知識や資格を取得して希望の就職を実現しよう！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371546" y="2803373"/>
            <a:ext cx="4152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職業訓練の種類や制度をご案内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18363" y="3910109"/>
            <a:ext cx="1790193" cy="2448272"/>
          </a:xfrm>
          <a:prstGeom prst="roundRect">
            <a:avLst/>
          </a:prstGeom>
          <a:solidFill>
            <a:schemeClr val="bg1">
              <a:alpha val="39000"/>
            </a:schemeClr>
          </a:solidFill>
          <a:ln>
            <a:solidFill>
              <a:schemeClr val="bg1"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2479607" y="3932873"/>
            <a:ext cx="1790193" cy="2448272"/>
          </a:xfrm>
          <a:prstGeom prst="roundRect">
            <a:avLst/>
          </a:prstGeom>
          <a:solidFill>
            <a:schemeClr val="bg1">
              <a:alpha val="39000"/>
            </a:schemeClr>
          </a:solidFill>
          <a:ln>
            <a:solidFill>
              <a:schemeClr val="bg1"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4550542" y="3956817"/>
            <a:ext cx="1790193" cy="2448272"/>
          </a:xfrm>
          <a:prstGeom prst="roundRect">
            <a:avLst/>
          </a:prstGeom>
          <a:solidFill>
            <a:schemeClr val="bg1">
              <a:alpha val="39000"/>
            </a:schemeClr>
          </a:solidFill>
          <a:ln>
            <a:solidFill>
              <a:schemeClr val="bg1"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356807" y="7699593"/>
            <a:ext cx="1415812" cy="544506"/>
          </a:xfrm>
          <a:prstGeom prst="roundRect">
            <a:avLst/>
          </a:prstGeom>
          <a:solidFill>
            <a:srgbClr val="FF6600"/>
          </a:solidFill>
          <a:ln w="25400" cmpd="sng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参加資格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741912" y="7733925"/>
            <a:ext cx="37067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900" b="1" dirty="0">
                <a:solidFill>
                  <a:srgbClr val="FF66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ZOOM</a:t>
            </a:r>
            <a:r>
              <a:rPr lang="ja-JP" altLang="en-US" sz="900" b="1" dirty="0">
                <a:solidFill>
                  <a:srgbClr val="FF66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環境のある方、</a:t>
            </a:r>
            <a:r>
              <a:rPr lang="en-US" altLang="ja-JP" sz="900" b="1" dirty="0">
                <a:solidFill>
                  <a:srgbClr val="FF66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ZOOM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操作が可能な方が対象です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347279" y="6660656"/>
            <a:ext cx="1415812" cy="375566"/>
          </a:xfrm>
          <a:prstGeom prst="roundRect">
            <a:avLst/>
          </a:prstGeom>
          <a:solidFill>
            <a:srgbClr val="FF6600"/>
          </a:solidFill>
          <a:ln w="25400" cmpd="sng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noProof="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日時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25204" y="6657141"/>
            <a:ext cx="496369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>
                <a:solidFill>
                  <a:srgbClr val="FF6600"/>
                </a:solidFill>
                <a:latin typeface="Broadway"/>
                <a:ea typeface="游ゴシック"/>
              </a:rPr>
              <a:t>令和７年９月１０日（水）</a:t>
            </a:r>
            <a:r>
              <a:rPr lang="en-US" altLang="ja-JP" b="1" dirty="0">
                <a:solidFill>
                  <a:srgbClr val="FF6600"/>
                </a:solidFill>
                <a:latin typeface="游ゴシック"/>
                <a:ea typeface="游ゴシック"/>
              </a:rPr>
              <a:t>14:00~15:45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336239" y="7118724"/>
            <a:ext cx="1415812" cy="511457"/>
          </a:xfrm>
          <a:prstGeom prst="roundRect">
            <a:avLst/>
          </a:prstGeom>
          <a:solidFill>
            <a:srgbClr val="FF6600"/>
          </a:solidFill>
          <a:ln w="25400" cmpd="sng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申込方法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777118" y="7190059"/>
            <a:ext cx="485986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ハローワーク足立の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より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オンライン受付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defRPr/>
            </a:pPr>
            <a:r>
              <a:rPr lang="ja-JP" altLang="en-US" sz="1200" b="1">
                <a:solidFill>
                  <a:srgbClr val="996633"/>
                </a:solidFill>
                <a:latin typeface="游ゴシック"/>
                <a:ea typeface="游ゴシック"/>
              </a:rPr>
              <a:t>申込期日　令和７年９月８日（月）１２時まで</a:t>
            </a:r>
            <a:endParaRPr lang="en-US" altLang="ja-JP" sz="1200" b="1">
              <a:solidFill>
                <a:srgbClr val="996633"/>
              </a:solidFill>
              <a:latin typeface="游ゴシック"/>
              <a:ea typeface="游ゴシック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-49315" y="8617477"/>
            <a:ext cx="6994302" cy="628316"/>
          </a:xfrm>
          <a:prstGeom prst="rect">
            <a:avLst/>
          </a:prstGeom>
          <a:solidFill>
            <a:srgbClr val="FF6600"/>
          </a:solidFill>
          <a:ln>
            <a:noFill/>
          </a:ln>
          <a:effectLst>
            <a:outerShdw blurRad="508000" dist="50800" dir="5400000" algn="ctr" rotWithShape="0">
              <a:schemeClr val="bg1">
                <a:alpha val="43000"/>
              </a:scheme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9999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49749" y="8749329"/>
            <a:ext cx="5672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noProof="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♦雇用保険受給者の方は「就職活動実績」になります♦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164412" y="802644"/>
            <a:ext cx="1245445" cy="1211099"/>
            <a:chOff x="2635731" y="5446683"/>
            <a:chExt cx="1807287" cy="1780646"/>
          </a:xfrm>
        </p:grpSpPr>
        <p:pic>
          <p:nvPicPr>
            <p:cNvPr id="42" name="図 41" descr="バリエーション①.png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35731" y="5668667"/>
              <a:ext cx="1807287" cy="1558662"/>
            </a:xfrm>
            <a:prstGeom prst="rect">
              <a:avLst/>
            </a:prstGeom>
          </p:spPr>
        </p:pic>
        <p:pic>
          <p:nvPicPr>
            <p:cNvPr id="43" name="図 42"/>
            <p:cNvPicPr>
              <a:picLocks noChangeAspect="1"/>
            </p:cNvPicPr>
            <p:nvPr/>
          </p:nvPicPr>
          <p:blipFill rotWithShape="1">
            <a:blip r:embed="rId3"/>
            <a:srcRect l="-1" r="56901"/>
            <a:stretch/>
          </p:blipFill>
          <p:spPr>
            <a:xfrm rot="829550" flipH="1">
              <a:off x="3619725" y="5446683"/>
              <a:ext cx="573171" cy="795645"/>
            </a:xfrm>
            <a:prstGeom prst="rect">
              <a:avLst/>
            </a:prstGeom>
          </p:spPr>
        </p:pic>
      </p:grpSp>
      <p:sp>
        <p:nvSpPr>
          <p:cNvPr id="44" name="テキスト ボックス 43"/>
          <p:cNvSpPr txBox="1"/>
          <p:nvPr/>
        </p:nvSpPr>
        <p:spPr>
          <a:xfrm>
            <a:off x="2875194" y="84662"/>
            <a:ext cx="3923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FF6600"/>
                </a:solidFill>
                <a:latin typeface="Broadway" panose="04040905080B02020502" pitchFamily="82" charset="0"/>
                <a:ea typeface="游ゴシック" panose="020B0400000000000000" pitchFamily="50" charset="-128"/>
              </a:rPr>
              <a:t>ハローワーク足立　ハロートレーニング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5" name="フローチャート: 結合子 44"/>
          <p:cNvSpPr/>
          <p:nvPr/>
        </p:nvSpPr>
        <p:spPr>
          <a:xfrm>
            <a:off x="288023" y="3815242"/>
            <a:ext cx="452053" cy="447875"/>
          </a:xfrm>
          <a:prstGeom prst="flowChartConnector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ローチャート: 結合子 3"/>
          <p:cNvSpPr/>
          <p:nvPr/>
        </p:nvSpPr>
        <p:spPr>
          <a:xfrm>
            <a:off x="5800659" y="975492"/>
            <a:ext cx="586737" cy="572889"/>
          </a:xfrm>
          <a:prstGeom prst="flowChartConnector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ローチャート: 結合子 32"/>
          <p:cNvSpPr/>
          <p:nvPr/>
        </p:nvSpPr>
        <p:spPr>
          <a:xfrm>
            <a:off x="6146868" y="777758"/>
            <a:ext cx="347952" cy="395469"/>
          </a:xfrm>
          <a:prstGeom prst="flowChartConnector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フローチャート: 結合子 45"/>
          <p:cNvSpPr/>
          <p:nvPr/>
        </p:nvSpPr>
        <p:spPr>
          <a:xfrm>
            <a:off x="296295" y="2846689"/>
            <a:ext cx="347952" cy="395469"/>
          </a:xfrm>
          <a:prstGeom prst="flowChartConnector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フローチャート: 結合子 46"/>
          <p:cNvSpPr/>
          <p:nvPr/>
        </p:nvSpPr>
        <p:spPr>
          <a:xfrm>
            <a:off x="514050" y="3086267"/>
            <a:ext cx="298407" cy="359528"/>
          </a:xfrm>
          <a:prstGeom prst="flowChartConnector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フローチャート: 結合子 47"/>
          <p:cNvSpPr/>
          <p:nvPr/>
        </p:nvSpPr>
        <p:spPr>
          <a:xfrm>
            <a:off x="6688898" y="4473796"/>
            <a:ext cx="343077" cy="448933"/>
          </a:xfrm>
          <a:prstGeom prst="flowChartConnector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フローチャート: 結合子 48"/>
          <p:cNvSpPr/>
          <p:nvPr/>
        </p:nvSpPr>
        <p:spPr>
          <a:xfrm>
            <a:off x="6496247" y="4746280"/>
            <a:ext cx="347952" cy="395469"/>
          </a:xfrm>
          <a:prstGeom prst="flowChartConnector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フローチャート: 結合子 49"/>
          <p:cNvSpPr/>
          <p:nvPr/>
        </p:nvSpPr>
        <p:spPr>
          <a:xfrm>
            <a:off x="1170267" y="352150"/>
            <a:ext cx="412243" cy="491353"/>
          </a:xfrm>
          <a:prstGeom prst="flowChartConnector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フローチャート: 結合子 50"/>
          <p:cNvSpPr/>
          <p:nvPr/>
        </p:nvSpPr>
        <p:spPr>
          <a:xfrm>
            <a:off x="153759" y="5710127"/>
            <a:ext cx="347952" cy="395469"/>
          </a:xfrm>
          <a:prstGeom prst="flowChartConnector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127937" y="4333815"/>
            <a:ext cx="2371046" cy="3231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srgbClr val="FFFF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職業訓練ってなに？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2202501" y="4356030"/>
            <a:ext cx="2371046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500" b="1" dirty="0">
                <a:ln w="10160">
                  <a:noFill/>
                  <a:prstDash val="solid"/>
                </a:ln>
                <a:solidFill>
                  <a:srgbClr val="FFFF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どんな学校や科目</a:t>
            </a:r>
            <a:endParaRPr lang="en-US" altLang="ja-JP" sz="1500" b="1" dirty="0">
              <a:ln w="10160">
                <a:noFill/>
                <a:prstDash val="solid"/>
              </a:ln>
              <a:solidFill>
                <a:srgbClr val="FFFF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500" b="1" dirty="0">
                <a:ln w="10160">
                  <a:noFill/>
                  <a:prstDash val="solid"/>
                </a:ln>
                <a:solidFill>
                  <a:srgbClr val="FFFF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があるの？</a:t>
            </a:r>
            <a:endParaRPr kumimoji="1" lang="ja-JP" altLang="en-US" sz="1500" b="1" i="0" u="none" strike="noStrike" kern="1200" cap="none" spc="0" normalizeH="0" baseline="0" noProof="0" dirty="0">
              <a:ln w="10160">
                <a:noFill/>
                <a:prstDash val="solid"/>
              </a:ln>
              <a:solidFill>
                <a:srgbClr val="FFFF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4297570" y="4332269"/>
            <a:ext cx="2371046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500" b="1" dirty="0">
                <a:ln w="10160">
                  <a:noFill/>
                  <a:prstDash val="solid"/>
                </a:ln>
                <a:solidFill>
                  <a:srgbClr val="FFFF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自分は何を学べば</a:t>
            </a:r>
            <a:endParaRPr lang="en-US" altLang="ja-JP" sz="1500" b="1" dirty="0">
              <a:ln w="10160">
                <a:noFill/>
                <a:prstDash val="solid"/>
              </a:ln>
              <a:solidFill>
                <a:srgbClr val="FFFF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500" b="1" dirty="0">
                <a:ln w="10160">
                  <a:noFill/>
                  <a:prstDash val="solid"/>
                </a:ln>
                <a:solidFill>
                  <a:srgbClr val="FFFF6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就職につながる？</a:t>
            </a:r>
            <a:endParaRPr lang="en-US" altLang="ja-JP" sz="1500" b="1" dirty="0">
              <a:ln w="10160">
                <a:noFill/>
                <a:prstDash val="solid"/>
              </a:ln>
              <a:solidFill>
                <a:srgbClr val="FFFF66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7" name="フローチャート: 結合子 56"/>
          <p:cNvSpPr/>
          <p:nvPr/>
        </p:nvSpPr>
        <p:spPr>
          <a:xfrm>
            <a:off x="2366373" y="3868845"/>
            <a:ext cx="452053" cy="447875"/>
          </a:xfrm>
          <a:prstGeom prst="flowChartConnector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フローチャート: 結合子 57"/>
          <p:cNvSpPr/>
          <p:nvPr/>
        </p:nvSpPr>
        <p:spPr>
          <a:xfrm>
            <a:off x="4408399" y="3907224"/>
            <a:ext cx="452053" cy="447875"/>
          </a:xfrm>
          <a:prstGeom prst="flowChartConnector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27735" y="5022335"/>
            <a:ext cx="1904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職業訓練</a:t>
            </a:r>
            <a:endParaRPr lang="en-US" altLang="ja-JP" sz="20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制度のご案内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422004" y="4910959"/>
            <a:ext cx="1904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訓練校担当者によるコースのご案内</a:t>
            </a:r>
            <a:endParaRPr lang="en-US" altLang="ja-JP" sz="14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474218" y="4948508"/>
            <a:ext cx="1904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ジョブカード制度</a:t>
            </a:r>
            <a:endParaRPr lang="en-US" altLang="ja-JP" sz="14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のご案内</a:t>
            </a:r>
            <a:endParaRPr lang="en-US" altLang="ja-JP" sz="14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452356" y="5517399"/>
            <a:ext cx="190452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自己理解・職業理解を</a:t>
            </a:r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深め、キャリアプラン</a:t>
            </a:r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の作成を支援！</a:t>
            </a:r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530422" y="5484753"/>
            <a:ext cx="2141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●技術系</a:t>
            </a:r>
            <a:endParaRPr lang="en-US" altLang="ja-JP" sz="1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●事務系科目</a:t>
            </a:r>
            <a:endParaRPr lang="en-US" altLang="ja-JP" sz="1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●介護系科目</a:t>
            </a:r>
            <a:endParaRPr lang="en-US" altLang="ja-JP" sz="1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290187" y="3868845"/>
            <a:ext cx="44772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srgbClr val="FF66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2370702" y="3909979"/>
            <a:ext cx="44772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ln w="10160">
                  <a:noFill/>
                  <a:prstDash val="solid"/>
                </a:ln>
                <a:solidFill>
                  <a:srgbClr val="FF66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endParaRPr kumimoji="1" lang="ja-JP" altLang="en-US" b="1" i="0" u="none" strike="noStrike" kern="1200" cap="none" spc="0" normalizeH="0" baseline="0" noProof="0" dirty="0">
              <a:ln w="10160">
                <a:noFill/>
                <a:prstDash val="solid"/>
              </a:ln>
              <a:solidFill>
                <a:srgbClr val="FF66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4412728" y="3960536"/>
            <a:ext cx="44772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ln w="10160">
                  <a:noFill/>
                  <a:prstDash val="solid"/>
                </a:ln>
                <a:solidFill>
                  <a:srgbClr val="FF66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endParaRPr kumimoji="1" lang="ja-JP" altLang="en-US" b="1" i="0" u="none" strike="noStrike" kern="1200" cap="none" spc="0" normalizeH="0" baseline="0" noProof="0" dirty="0">
              <a:ln w="10160">
                <a:noFill/>
                <a:prstDash val="solid"/>
              </a:ln>
              <a:solidFill>
                <a:srgbClr val="FF66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68" name="図 67">
            <a:extLst>
              <a:ext uri="{FF2B5EF4-FFF2-40B4-BE49-F238E27FC236}">
                <a16:creationId xmlns:a16="http://schemas.microsoft.com/office/drawing/2014/main" id="{05B883DA-793B-43D5-A001-C810C3B1D14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30" t="4414" r="11357"/>
          <a:stretch/>
        </p:blipFill>
        <p:spPr>
          <a:xfrm>
            <a:off x="3551738" y="5835247"/>
            <a:ext cx="574301" cy="557764"/>
          </a:xfrm>
          <a:prstGeom prst="rect">
            <a:avLst/>
          </a:prstGeom>
        </p:spPr>
      </p:pic>
      <p:sp>
        <p:nvSpPr>
          <p:cNvPr id="53" name="角丸四角形 52"/>
          <p:cNvSpPr/>
          <p:nvPr/>
        </p:nvSpPr>
        <p:spPr>
          <a:xfrm>
            <a:off x="345764" y="8259503"/>
            <a:ext cx="1415812" cy="375566"/>
          </a:xfrm>
          <a:prstGeom prst="roundRect">
            <a:avLst/>
          </a:prstGeom>
          <a:solidFill>
            <a:srgbClr val="FF6600"/>
          </a:solidFill>
          <a:ln w="25400" cmpd="sng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noProof="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お問い合わせ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772619" y="8335970"/>
            <a:ext cx="37163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noProof="0" dirty="0">
                <a:solidFill>
                  <a:srgbClr val="FF66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ハローワーク足立職業訓練窓口　</a:t>
            </a:r>
            <a:r>
              <a:rPr lang="en-US" altLang="ja-JP" sz="1200" b="1" noProof="0" dirty="0">
                <a:solidFill>
                  <a:srgbClr val="FF66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03-6680-8808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69" name="図 6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1527" y="5743671"/>
            <a:ext cx="732782" cy="587620"/>
          </a:xfrm>
          <a:prstGeom prst="rect">
            <a:avLst/>
          </a:prstGeom>
        </p:spPr>
      </p:pic>
      <p:sp>
        <p:nvSpPr>
          <p:cNvPr id="71" name="テキスト ボックス 70"/>
          <p:cNvSpPr txBox="1"/>
          <p:nvPr/>
        </p:nvSpPr>
        <p:spPr>
          <a:xfrm>
            <a:off x="5893836" y="6716359"/>
            <a:ext cx="7739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b="1" dirty="0">
                <a:solidFill>
                  <a:srgbClr val="FF66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050" b="1" dirty="0">
                <a:solidFill>
                  <a:srgbClr val="FF66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予定</a:t>
            </a:r>
            <a:r>
              <a:rPr lang="en-US" altLang="ja-JP" sz="1050" b="1" dirty="0">
                <a:solidFill>
                  <a:srgbClr val="FF66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164817" y="7021197"/>
            <a:ext cx="7739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2261AE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474218" y="6931092"/>
            <a:ext cx="15710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b="1" noProof="0" dirty="0">
                <a:solidFill>
                  <a:srgbClr val="FF66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50" b="1" noProof="0" dirty="0">
                <a:solidFill>
                  <a:srgbClr val="FF66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５分前入室厳守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733156" y="7897227"/>
            <a:ext cx="3386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申込みの際、キャリアメール以外のメールアドレスの登録が必要となります。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449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8CE9EF92715C540AD55D9AD48A0E9B9" ma:contentTypeVersion="16" ma:contentTypeDescription="新しいドキュメントを作成します。" ma:contentTypeScope="" ma:versionID="54dfe8808fefda6abcee725d5b84fd7e">
  <xsd:schema xmlns:xsd="http://www.w3.org/2001/XMLSchema" xmlns:xs="http://www.w3.org/2001/XMLSchema" xmlns:p="http://schemas.microsoft.com/office/2006/metadata/properties" xmlns:ns2="a18accad-940b-4421-8004-320d7c5c1731" xmlns:ns3="2af7db65-e281-4bdf-8fb7-478a6b55ba37" targetNamespace="http://schemas.microsoft.com/office/2006/metadata/properties" ma:root="true" ma:fieldsID="f6374a28c9cf9e7994e7c54b55986b80" ns2:_="" ns3:_="">
    <xsd:import namespace="a18accad-940b-4421-8004-320d7c5c1731"/>
    <xsd:import namespace="2af7db65-e281-4bdf-8fb7-478a6b55ba37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_Flow_SignoffStatu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8accad-940b-4421-8004-320d7c5c1731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2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7db65-e281-4bdf-8fb7-478a6b55ba37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1b9eee1-08f5-496d-8b31-4dfcf976f118}" ma:internalName="TaxCatchAll" ma:showField="CatchAllData" ma:web="2af7db65-e281-4bdf-8fb7-478a6b55ba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a18accad-940b-4421-8004-320d7c5c1731" xsi:nil="true"/>
    <TaxCatchAll xmlns="2af7db65-e281-4bdf-8fb7-478a6b55ba37" xsi:nil="true"/>
    <lcf76f155ced4ddcb4097134ff3c332f xmlns="a18accad-940b-4421-8004-320d7c5c1731">
      <Terms xmlns="http://schemas.microsoft.com/office/infopath/2007/PartnerControls"/>
    </lcf76f155ced4ddcb4097134ff3c332f>
    <Owner xmlns="a18accad-940b-4421-8004-320d7c5c1731">
      <UserInfo>
        <DisplayName/>
        <AccountId xsi:nil="true"/>
        <AccountType/>
      </UserInfo>
    </Own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0642F9-C1B5-4ED7-8FA7-4C16C4EF93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8accad-940b-4421-8004-320d7c5c1731"/>
    <ds:schemaRef ds:uri="2af7db65-e281-4bdf-8fb7-478a6b55ba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91D7BA-23D3-47A9-85E7-0ED4232A51CB}">
  <ds:schemaRefs>
    <ds:schemaRef ds:uri="http://schemas.microsoft.com/office/2006/metadata/properties"/>
    <ds:schemaRef ds:uri="http://schemas.microsoft.com/office/infopath/2007/PartnerControls"/>
    <ds:schemaRef ds:uri="a18accad-940b-4421-8004-320d7c5c1731"/>
    <ds:schemaRef ds:uri="2af7db65-e281-4bdf-8fb7-478a6b55ba37"/>
  </ds:schemaRefs>
</ds:datastoreItem>
</file>

<file path=customXml/itemProps3.xml><?xml version="1.0" encoding="utf-8"?>
<ds:datastoreItem xmlns:ds="http://schemas.openxmlformats.org/officeDocument/2006/customXml" ds:itemID="{566286C0-762D-4B14-9783-6D19FC67AC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194</Words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​​テーマ</vt:lpstr>
      <vt:lpstr>PowerPoint Presentation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0x010100A8CE9EF92715C540AD55D9AD48A0E9B9</vt:lpwstr>
  </property>
  <property fmtid="{D5CDD505-2E9C-101B-9397-08002B2CF9AE}" pid="3" name="MediaServiceImageTags">
    <vt:lpwstr/>
  </property>
</Properties>
</file>